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6"/>
    <p:sldMasterId id="2147483811" r:id="rId7"/>
    <p:sldMasterId id="2147483835" r:id="rId8"/>
    <p:sldMasterId id="2147483847" r:id="rId9"/>
  </p:sldMasterIdLst>
  <p:notesMasterIdLst>
    <p:notesMasterId r:id="rId50"/>
  </p:notesMasterIdLst>
  <p:sldIdLst>
    <p:sldId id="354" r:id="rId10"/>
    <p:sldId id="352" r:id="rId11"/>
    <p:sldId id="356" r:id="rId12"/>
    <p:sldId id="265" r:id="rId13"/>
    <p:sldId id="350" r:id="rId14"/>
    <p:sldId id="319" r:id="rId15"/>
    <p:sldId id="320" r:id="rId16"/>
    <p:sldId id="333" r:id="rId17"/>
    <p:sldId id="322" r:id="rId18"/>
    <p:sldId id="343" r:id="rId19"/>
    <p:sldId id="334" r:id="rId20"/>
    <p:sldId id="323" r:id="rId21"/>
    <p:sldId id="321" r:id="rId22"/>
    <p:sldId id="324" r:id="rId23"/>
    <p:sldId id="325" r:id="rId24"/>
    <p:sldId id="378" r:id="rId25"/>
    <p:sldId id="267" r:id="rId26"/>
    <p:sldId id="269" r:id="rId27"/>
    <p:sldId id="270" r:id="rId28"/>
    <p:sldId id="377" r:id="rId29"/>
    <p:sldId id="376" r:id="rId30"/>
    <p:sldId id="375" r:id="rId31"/>
    <p:sldId id="374" r:id="rId32"/>
    <p:sldId id="373" r:id="rId33"/>
    <p:sldId id="372" r:id="rId34"/>
    <p:sldId id="371" r:id="rId35"/>
    <p:sldId id="370" r:id="rId36"/>
    <p:sldId id="369" r:id="rId37"/>
    <p:sldId id="368" r:id="rId38"/>
    <p:sldId id="367" r:id="rId39"/>
    <p:sldId id="365" r:id="rId40"/>
    <p:sldId id="364" r:id="rId41"/>
    <p:sldId id="362" r:id="rId42"/>
    <p:sldId id="363" r:id="rId43"/>
    <p:sldId id="309" r:id="rId44"/>
    <p:sldId id="361" r:id="rId45"/>
    <p:sldId id="360" r:id="rId46"/>
    <p:sldId id="359" r:id="rId47"/>
    <p:sldId id="358" r:id="rId48"/>
    <p:sldId id="357" r:id="rId49"/>
  </p:sldIdLst>
  <p:sldSz cx="12192000"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fazion, Anderson (HRSA)" initials="TA(" lastIdx="15" clrIdx="0">
    <p:extLst>
      <p:ext uri="{19B8F6BF-5375-455C-9EA6-DF929625EA0E}">
        <p15:presenceInfo xmlns:p15="http://schemas.microsoft.com/office/powerpoint/2012/main" userId="S-1-5-21-1575576018-681398725-1848903544-49150" providerId="AD"/>
      </p:ext>
    </p:extLst>
  </p:cmAuthor>
  <p:cmAuthor id="2" name="Cook, Gary (HRSA)" initials="CG(" lastIdx="1" clrIdx="1">
    <p:extLst>
      <p:ext uri="{19B8F6BF-5375-455C-9EA6-DF929625EA0E}">
        <p15:presenceInfo xmlns:p15="http://schemas.microsoft.com/office/powerpoint/2012/main" userId="S-1-5-21-1575576018-681398725-1848903544-2504" providerId="AD"/>
      </p:ext>
    </p:extLst>
  </p:cmAuthor>
  <p:cmAuthor id="3" name="Moore, Jennifer (HRSA)" initials="MJ(" lastIdx="2" clrIdx="2">
    <p:extLst>
      <p:ext uri="{19B8F6BF-5375-455C-9EA6-DF929625EA0E}">
        <p15:presenceInfo xmlns:p15="http://schemas.microsoft.com/office/powerpoint/2012/main" userId="S-1-5-21-1575576018-681398725-1848903544-56689" providerId="AD"/>
      </p:ext>
    </p:extLst>
  </p:cmAuthor>
  <p:cmAuthor id="4" name="Hauck, Heather (HRSA)" initials="HH(" lastIdx="1" clrIdx="3">
    <p:extLst>
      <p:ext uri="{19B8F6BF-5375-455C-9EA6-DF929625EA0E}">
        <p15:presenceInfo xmlns:p15="http://schemas.microsoft.com/office/powerpoint/2012/main" userId="S-1-5-21-1575576018-681398725-1848903544-38063" providerId="AD"/>
      </p:ext>
    </p:extLst>
  </p:cmAuthor>
  <p:cmAuthor id="5" name="Hudson, Durkia (HRSA)" initials="HD(" lastIdx="1" clrIdx="4">
    <p:extLst>
      <p:ext uri="{19B8F6BF-5375-455C-9EA6-DF929625EA0E}">
        <p15:presenceInfo xmlns:p15="http://schemas.microsoft.com/office/powerpoint/2012/main" userId="S-1-5-21-1575576018-681398725-1848903544-48361" providerId="AD"/>
      </p:ext>
    </p:extLst>
  </p:cmAuthor>
  <p:cmAuthor id="6" name="hollyberilla" initials="hb-DMHAP" lastIdx="2" clrIdx="5">
    <p:extLst>
      <p:ext uri="{19B8F6BF-5375-455C-9EA6-DF929625EA0E}">
        <p15:presenceInfo xmlns:p15="http://schemas.microsoft.com/office/powerpoint/2012/main" userId="hollyberilla" providerId="None"/>
      </p:ext>
    </p:extLst>
  </p:cmAuthor>
  <p:cmAuthor id="7" name="Medina, Deborah (HRSA)" initials="MD(" lastIdx="22" clrIdx="6">
    <p:extLst>
      <p:ext uri="{19B8F6BF-5375-455C-9EA6-DF929625EA0E}">
        <p15:presenceInfo xmlns:p15="http://schemas.microsoft.com/office/powerpoint/2012/main" userId="S-1-5-21-1575576018-681398725-1848903544-66096" providerId="AD"/>
      </p:ext>
    </p:extLst>
  </p:cmAuthor>
  <p:cmAuthor id="8" name="Carrigan, Michael (HRSA)" initials="CM(" lastIdx="25" clrIdx="7">
    <p:extLst>
      <p:ext uri="{19B8F6BF-5375-455C-9EA6-DF929625EA0E}">
        <p15:presenceInfo xmlns:p15="http://schemas.microsoft.com/office/powerpoint/2012/main" userId="S-1-5-21-1575576018-681398725-1848903544-48538" providerId="AD"/>
      </p:ext>
    </p:extLst>
  </p:cmAuthor>
  <p:cmAuthor id="9" name="Abrahms, Chrissy (HRSA)" initials="A(" lastIdx="2" clrIdx="8">
    <p:extLst>
      <p:ext uri="{19B8F6BF-5375-455C-9EA6-DF929625EA0E}">
        <p15:presenceInfo xmlns:p15="http://schemas.microsoft.com/office/powerpoint/2012/main" userId="S-1-5-21-1575576018-681398725-1848903544-12395" providerId="AD"/>
      </p:ext>
    </p:extLst>
  </p:cmAuthor>
  <p:cmAuthor id="10" name="Athey, Kristin (HRSA)" initials="AK(" lastIdx="1" clrIdx="9">
    <p:extLst>
      <p:ext uri="{19B8F6BF-5375-455C-9EA6-DF929625EA0E}">
        <p15:presenceInfo xmlns:p15="http://schemas.microsoft.com/office/powerpoint/2012/main" userId="S-1-5-21-1575576018-681398725-1848903544-74998" providerId="AD"/>
      </p:ext>
    </p:extLst>
  </p:cmAuthor>
  <p:cmAuthor id="11" name="Yaghmaei, Babak (HRSA)" initials="YB(" lastIdx="1" clrIdx="10">
    <p:extLst>
      <p:ext uri="{19B8F6BF-5375-455C-9EA6-DF929625EA0E}">
        <p15:presenceInfo xmlns:p15="http://schemas.microsoft.com/office/powerpoint/2012/main" userId="S-1-5-21-1575576018-681398725-1848903544-25320" providerId="AD"/>
      </p:ext>
    </p:extLst>
  </p:cmAuthor>
  <p:cmAuthor id="12" name="Fenner, Jonathon (HRSA)" initials="FJ(" lastIdx="1" clrIdx="11">
    <p:extLst>
      <p:ext uri="{19B8F6BF-5375-455C-9EA6-DF929625EA0E}">
        <p15:presenceInfo xmlns:p15="http://schemas.microsoft.com/office/powerpoint/2012/main" userId="S-1-5-21-1575576018-681398725-1848903544-67316" providerId="AD"/>
      </p:ext>
    </p:extLst>
  </p:cmAuthor>
  <p:cmAuthor id="13" name="Rupert, Mae (HRSA)" initials="RM(" lastIdx="17" clrIdx="12">
    <p:extLst>
      <p:ext uri="{19B8F6BF-5375-455C-9EA6-DF929625EA0E}">
        <p15:presenceInfo xmlns:p15="http://schemas.microsoft.com/office/powerpoint/2012/main" userId="S-1-5-21-1575576018-681398725-1848903544-37232" providerId="AD"/>
      </p:ext>
    </p:extLst>
  </p:cmAuthor>
  <p:cmAuthor id="14" name="Barry, Melody (HRSA)" initials="BM(" lastIdx="6" clrIdx="13">
    <p:extLst>
      <p:ext uri="{19B8F6BF-5375-455C-9EA6-DF929625EA0E}">
        <p15:presenceInfo xmlns:p15="http://schemas.microsoft.com/office/powerpoint/2012/main" userId="S-1-5-21-1575576018-681398725-1848903544-750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7B"/>
    <a:srgbClr val="800000"/>
    <a:srgbClr val="D0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3" autoAdjust="0"/>
    <p:restoredTop sz="65649" autoAdjust="0"/>
  </p:normalViewPr>
  <p:slideViewPr>
    <p:cSldViewPr>
      <p:cViewPr varScale="1">
        <p:scale>
          <a:sx n="50" d="100"/>
          <a:sy n="50" d="100"/>
        </p:scale>
        <p:origin x="1266" y="54"/>
      </p:cViewPr>
      <p:guideLst>
        <p:guide orient="horz" pos="2160"/>
        <p:guide pos="3840"/>
      </p:guideLst>
    </p:cSldViewPr>
  </p:slideViewPr>
  <p:outlineViewPr>
    <p:cViewPr>
      <p:scale>
        <a:sx n="33" d="100"/>
        <a:sy n="33" d="100"/>
      </p:scale>
      <p:origin x="0" y="-550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3.xml"/><Relationship Id="rId51" Type="http://schemas.openxmlformats.org/officeDocument/2006/relationships/tags" Target="tags/tag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7C7F0-9F96-476E-A308-9FCF22EF94A9}" type="doc">
      <dgm:prSet loTypeId="urn:microsoft.com/office/officeart/2005/8/layout/hList9" loCatId="list" qsTypeId="urn:microsoft.com/office/officeart/2005/8/quickstyle/simple1" qsCatId="simple" csTypeId="urn:microsoft.com/office/officeart/2005/8/colors/accent1_3" csCatId="accent1" phldr="1"/>
      <dgm:spPr/>
      <dgm:t>
        <a:bodyPr/>
        <a:lstStyle/>
        <a:p>
          <a:endParaRPr lang="en-US"/>
        </a:p>
      </dgm:t>
    </dgm:pt>
    <dgm:pt modelId="{46253275-4DF5-49F9-9692-8CB73BA3DF4B}">
      <dgm:prSet phldrT="[Text]"/>
      <dgm:spPr/>
      <dgm:t>
        <a:bodyPr/>
        <a:lstStyle/>
        <a:p>
          <a:r>
            <a:rPr lang="en-US" b="1" dirty="0" smtClean="0">
              <a:latin typeface="+mn-lt"/>
            </a:rPr>
            <a:t>Automatic Waivers</a:t>
          </a:r>
          <a:endParaRPr lang="en-US" b="1" dirty="0">
            <a:latin typeface="+mn-lt"/>
          </a:endParaRPr>
        </a:p>
      </dgm:t>
    </dgm:pt>
    <dgm:pt modelId="{E4459A7E-BD51-4BEF-9BCA-E91991A92F78}" type="parTrans" cxnId="{FB12AFC9-4241-4604-A7F7-54963DB07C35}">
      <dgm:prSet/>
      <dgm:spPr/>
      <dgm:t>
        <a:bodyPr/>
        <a:lstStyle/>
        <a:p>
          <a:endParaRPr lang="en-US"/>
        </a:p>
      </dgm:t>
    </dgm:pt>
    <dgm:pt modelId="{775A0192-8A5A-4476-95A6-347FA050C77D}" type="sibTrans" cxnId="{FB12AFC9-4241-4604-A7F7-54963DB07C35}">
      <dgm:prSet/>
      <dgm:spPr/>
      <dgm:t>
        <a:bodyPr/>
        <a:lstStyle/>
        <a:p>
          <a:endParaRPr lang="en-US"/>
        </a:p>
      </dgm:t>
    </dgm:pt>
    <dgm:pt modelId="{CD334B88-C1A6-49CA-B4AB-5057F2513F3A}">
      <dgm:prSet phldrT="[Text]" custT="1"/>
      <dgm:spPr/>
      <dgm:t>
        <a:bodyPr/>
        <a:lstStyle/>
        <a:p>
          <a:r>
            <a:rPr lang="en-US" sz="2000" b="1" dirty="0" smtClean="0">
              <a:solidFill>
                <a:srgbClr val="0F4D7B"/>
              </a:solidFill>
              <a:latin typeface="+mn-lt"/>
            </a:rPr>
            <a:t>Unobligated Balances Penalty —Part A, Part B</a:t>
          </a:r>
        </a:p>
        <a:p>
          <a:endParaRPr lang="en-US" sz="2000" b="1" dirty="0" smtClean="0">
            <a:solidFill>
              <a:srgbClr val="0F4D7B"/>
            </a:solidFill>
            <a:latin typeface="+mn-lt"/>
          </a:endParaRPr>
        </a:p>
        <a:p>
          <a:r>
            <a:rPr lang="en-US" sz="2000" b="1" dirty="0" smtClean="0">
              <a:solidFill>
                <a:srgbClr val="0F4D7B"/>
              </a:solidFill>
              <a:latin typeface="+mn-lt"/>
            </a:rPr>
            <a:t>Expedited Distribution and Penalty—Part B</a:t>
          </a:r>
        </a:p>
        <a:p>
          <a:endParaRPr lang="en-US" sz="1300" dirty="0"/>
        </a:p>
      </dgm:t>
    </dgm:pt>
    <dgm:pt modelId="{271C3B44-8DE0-45ED-8837-623BF924F574}" type="parTrans" cxnId="{C76F702C-0611-4235-9053-CC5433D6384D}">
      <dgm:prSet/>
      <dgm:spPr/>
      <dgm:t>
        <a:bodyPr/>
        <a:lstStyle/>
        <a:p>
          <a:endParaRPr lang="en-US"/>
        </a:p>
      </dgm:t>
    </dgm:pt>
    <dgm:pt modelId="{1A49E30D-864C-40D0-B0E4-68F382212EED}" type="sibTrans" cxnId="{C76F702C-0611-4235-9053-CC5433D6384D}">
      <dgm:prSet/>
      <dgm:spPr/>
      <dgm:t>
        <a:bodyPr/>
        <a:lstStyle/>
        <a:p>
          <a:endParaRPr lang="en-US"/>
        </a:p>
      </dgm:t>
    </dgm:pt>
    <dgm:pt modelId="{0556BF8E-88D8-4271-921D-1E8806120A9F}">
      <dgm:prSet phldrT="[Text]"/>
      <dgm:spPr/>
      <dgm:t>
        <a:bodyPr/>
        <a:lstStyle/>
        <a:p>
          <a:r>
            <a:rPr lang="en-US" b="1" dirty="0" smtClean="0">
              <a:latin typeface="+mn-lt"/>
            </a:rPr>
            <a:t>Non-Automatic Waivers</a:t>
          </a:r>
          <a:endParaRPr lang="en-US" b="1" dirty="0">
            <a:latin typeface="+mn-lt"/>
          </a:endParaRPr>
        </a:p>
      </dgm:t>
    </dgm:pt>
    <dgm:pt modelId="{967EF03B-7CAE-457D-8045-2CC755AB3A17}" type="parTrans" cxnId="{27A48A7A-5EB5-4DB5-BE9A-FD9687B20252}">
      <dgm:prSet/>
      <dgm:spPr/>
      <dgm:t>
        <a:bodyPr/>
        <a:lstStyle/>
        <a:p>
          <a:endParaRPr lang="en-US"/>
        </a:p>
      </dgm:t>
    </dgm:pt>
    <dgm:pt modelId="{A901D816-C50C-4CFE-A023-B27C664899BD}" type="sibTrans" cxnId="{27A48A7A-5EB5-4DB5-BE9A-FD9687B20252}">
      <dgm:prSet/>
      <dgm:spPr/>
      <dgm:t>
        <a:bodyPr/>
        <a:lstStyle/>
        <a:p>
          <a:endParaRPr lang="en-US"/>
        </a:p>
      </dgm:t>
    </dgm:pt>
    <dgm:pt modelId="{40C8C73F-2663-4E91-B68D-9F1B15EC281A}">
      <dgm:prSet phldrT="[Text]" custT="1"/>
      <dgm:spPr/>
      <dgm:t>
        <a:bodyPr/>
        <a:lstStyle/>
        <a:p>
          <a:r>
            <a:rPr lang="en-US" sz="1800" b="1" dirty="0" smtClean="0">
              <a:solidFill>
                <a:srgbClr val="0F4D7B"/>
              </a:solidFill>
              <a:latin typeface="+mn-lt"/>
            </a:rPr>
            <a:t>Core Medical Services Requirement—Part A, Part B, Part C</a:t>
          </a:r>
        </a:p>
        <a:p>
          <a:r>
            <a:rPr lang="en-US" sz="1800" b="1" dirty="0" smtClean="0">
              <a:solidFill>
                <a:srgbClr val="0F4D7B"/>
              </a:solidFill>
              <a:latin typeface="+mn-lt"/>
            </a:rPr>
            <a:t>50 percent EIS—Part C </a:t>
          </a:r>
        </a:p>
        <a:p>
          <a:r>
            <a:rPr lang="en-US" sz="1800" b="1" dirty="0" smtClean="0">
              <a:solidFill>
                <a:srgbClr val="0F4D7B"/>
              </a:solidFill>
              <a:latin typeface="+mn-lt"/>
            </a:rPr>
            <a:t>Matching Requirement—Part B, ADAP Supplemental</a:t>
          </a:r>
        </a:p>
        <a:p>
          <a:r>
            <a:rPr lang="en-US" sz="1800" b="1" dirty="0" smtClean="0">
              <a:solidFill>
                <a:srgbClr val="0F4D7B"/>
              </a:solidFill>
              <a:latin typeface="+mn-lt"/>
            </a:rPr>
            <a:t>Maintenance of Effort—Part A, Part B, Part C,</a:t>
          </a:r>
        </a:p>
        <a:p>
          <a:r>
            <a:rPr lang="en-US" sz="1800" b="1" dirty="0" smtClean="0">
              <a:solidFill>
                <a:srgbClr val="0F4D7B"/>
              </a:solidFill>
              <a:latin typeface="+mn-lt"/>
            </a:rPr>
            <a:t>Part F Dental Programs </a:t>
          </a:r>
          <a:endParaRPr lang="en-US" sz="1800" b="1" dirty="0">
            <a:solidFill>
              <a:srgbClr val="0F4D7B"/>
            </a:solidFill>
            <a:latin typeface="+mn-lt"/>
          </a:endParaRPr>
        </a:p>
      </dgm:t>
    </dgm:pt>
    <dgm:pt modelId="{9AD3484A-C7D8-4A92-9928-6B1068AE6F0D}" type="parTrans" cxnId="{0AFF2DB8-17F4-4492-90C9-7E80D9E25D15}">
      <dgm:prSet/>
      <dgm:spPr/>
      <dgm:t>
        <a:bodyPr/>
        <a:lstStyle/>
        <a:p>
          <a:endParaRPr lang="en-US"/>
        </a:p>
      </dgm:t>
    </dgm:pt>
    <dgm:pt modelId="{3E071C78-1743-43E0-81BF-FBB79648D702}" type="sibTrans" cxnId="{0AFF2DB8-17F4-4492-90C9-7E80D9E25D15}">
      <dgm:prSet/>
      <dgm:spPr/>
      <dgm:t>
        <a:bodyPr/>
        <a:lstStyle/>
        <a:p>
          <a:endParaRPr lang="en-US"/>
        </a:p>
      </dgm:t>
    </dgm:pt>
    <dgm:pt modelId="{B695F386-DABA-462E-A6CD-C83F6AB1A783}" type="pres">
      <dgm:prSet presAssocID="{1657C7F0-9F96-476E-A308-9FCF22EF94A9}" presName="list" presStyleCnt="0">
        <dgm:presLayoutVars>
          <dgm:dir/>
          <dgm:animLvl val="lvl"/>
        </dgm:presLayoutVars>
      </dgm:prSet>
      <dgm:spPr/>
      <dgm:t>
        <a:bodyPr/>
        <a:lstStyle/>
        <a:p>
          <a:endParaRPr lang="en-US"/>
        </a:p>
      </dgm:t>
    </dgm:pt>
    <dgm:pt modelId="{C47E53A9-7015-46C1-BE5E-1C8279A0DA58}" type="pres">
      <dgm:prSet presAssocID="{46253275-4DF5-49F9-9692-8CB73BA3DF4B}" presName="posSpace" presStyleCnt="0"/>
      <dgm:spPr/>
    </dgm:pt>
    <dgm:pt modelId="{C7AA2CFC-DD53-4E70-B1F0-AB7313950A57}" type="pres">
      <dgm:prSet presAssocID="{46253275-4DF5-49F9-9692-8CB73BA3DF4B}" presName="vertFlow" presStyleCnt="0"/>
      <dgm:spPr/>
    </dgm:pt>
    <dgm:pt modelId="{9BA5503E-BA9B-46CC-81B3-05D333C27893}" type="pres">
      <dgm:prSet presAssocID="{46253275-4DF5-49F9-9692-8CB73BA3DF4B}" presName="topSpace" presStyleCnt="0"/>
      <dgm:spPr/>
    </dgm:pt>
    <dgm:pt modelId="{56BA4819-BB66-4D19-B754-F68A554C05A5}" type="pres">
      <dgm:prSet presAssocID="{46253275-4DF5-49F9-9692-8CB73BA3DF4B}" presName="firstComp" presStyleCnt="0"/>
      <dgm:spPr/>
    </dgm:pt>
    <dgm:pt modelId="{28FDBACE-6E88-4C28-8CF4-07C788F65A6E}" type="pres">
      <dgm:prSet presAssocID="{46253275-4DF5-49F9-9692-8CB73BA3DF4B}" presName="firstChild" presStyleLbl="bgAccFollowNode1" presStyleIdx="0" presStyleCnt="2" custScaleY="143091" custLinFactNeighborX="-270" custLinFactNeighborY="0"/>
      <dgm:spPr/>
      <dgm:t>
        <a:bodyPr/>
        <a:lstStyle/>
        <a:p>
          <a:endParaRPr lang="en-US"/>
        </a:p>
      </dgm:t>
    </dgm:pt>
    <dgm:pt modelId="{D367307E-B1C4-4AE2-BFC3-1EB13F5DD2E0}" type="pres">
      <dgm:prSet presAssocID="{46253275-4DF5-49F9-9692-8CB73BA3DF4B}" presName="firstChildTx" presStyleLbl="bgAccFollowNode1" presStyleIdx="0" presStyleCnt="2">
        <dgm:presLayoutVars>
          <dgm:bulletEnabled val="1"/>
        </dgm:presLayoutVars>
      </dgm:prSet>
      <dgm:spPr/>
      <dgm:t>
        <a:bodyPr/>
        <a:lstStyle/>
        <a:p>
          <a:endParaRPr lang="en-US"/>
        </a:p>
      </dgm:t>
    </dgm:pt>
    <dgm:pt modelId="{CEF6F072-1AC8-4050-9BC9-7B4555658D3E}" type="pres">
      <dgm:prSet presAssocID="{46253275-4DF5-49F9-9692-8CB73BA3DF4B}" presName="negSpace" presStyleCnt="0"/>
      <dgm:spPr/>
    </dgm:pt>
    <dgm:pt modelId="{A034B63F-FBD7-4DC9-8CF7-AAFB4C591698}" type="pres">
      <dgm:prSet presAssocID="{46253275-4DF5-49F9-9692-8CB73BA3DF4B}" presName="circle" presStyleLbl="node1" presStyleIdx="0" presStyleCnt="2" custScaleX="84091" custScaleY="84067" custLinFactNeighborX="-103" custLinFactNeighborY="8207"/>
      <dgm:spPr/>
      <dgm:t>
        <a:bodyPr/>
        <a:lstStyle/>
        <a:p>
          <a:endParaRPr lang="en-US"/>
        </a:p>
      </dgm:t>
    </dgm:pt>
    <dgm:pt modelId="{E8EEA783-8FB7-4EB8-9096-433286E87AB7}" type="pres">
      <dgm:prSet presAssocID="{775A0192-8A5A-4476-95A6-347FA050C77D}" presName="transSpace" presStyleCnt="0"/>
      <dgm:spPr/>
    </dgm:pt>
    <dgm:pt modelId="{1E6C2479-76CD-4B0F-AE1A-FD65FF0DE0D6}" type="pres">
      <dgm:prSet presAssocID="{0556BF8E-88D8-4271-921D-1E8806120A9F}" presName="posSpace" presStyleCnt="0"/>
      <dgm:spPr/>
    </dgm:pt>
    <dgm:pt modelId="{424EB479-A301-4AEC-A123-7C8F2540C735}" type="pres">
      <dgm:prSet presAssocID="{0556BF8E-88D8-4271-921D-1E8806120A9F}" presName="vertFlow" presStyleCnt="0"/>
      <dgm:spPr/>
    </dgm:pt>
    <dgm:pt modelId="{49F4ED6B-0AD0-4F70-AFB3-E1889A48F5B4}" type="pres">
      <dgm:prSet presAssocID="{0556BF8E-88D8-4271-921D-1E8806120A9F}" presName="topSpace" presStyleCnt="0"/>
      <dgm:spPr/>
    </dgm:pt>
    <dgm:pt modelId="{2E742B1C-4396-4D25-BB87-82F328414C09}" type="pres">
      <dgm:prSet presAssocID="{0556BF8E-88D8-4271-921D-1E8806120A9F}" presName="firstComp" presStyleCnt="0"/>
      <dgm:spPr/>
    </dgm:pt>
    <dgm:pt modelId="{0669ED8B-772B-4D48-B568-E510536893A0}" type="pres">
      <dgm:prSet presAssocID="{0556BF8E-88D8-4271-921D-1E8806120A9F}" presName="firstChild" presStyleLbl="bgAccFollowNode1" presStyleIdx="1" presStyleCnt="2" custScaleY="144150"/>
      <dgm:spPr/>
      <dgm:t>
        <a:bodyPr/>
        <a:lstStyle/>
        <a:p>
          <a:endParaRPr lang="en-US"/>
        </a:p>
      </dgm:t>
    </dgm:pt>
    <dgm:pt modelId="{D0AFDF8C-FAA4-4934-B128-ECF33C43F5BB}" type="pres">
      <dgm:prSet presAssocID="{0556BF8E-88D8-4271-921D-1E8806120A9F}" presName="firstChildTx" presStyleLbl="bgAccFollowNode1" presStyleIdx="1" presStyleCnt="2">
        <dgm:presLayoutVars>
          <dgm:bulletEnabled val="1"/>
        </dgm:presLayoutVars>
      </dgm:prSet>
      <dgm:spPr/>
      <dgm:t>
        <a:bodyPr/>
        <a:lstStyle/>
        <a:p>
          <a:endParaRPr lang="en-US"/>
        </a:p>
      </dgm:t>
    </dgm:pt>
    <dgm:pt modelId="{6DAE87A1-C7AC-44CA-BF05-25247F86F41E}" type="pres">
      <dgm:prSet presAssocID="{0556BF8E-88D8-4271-921D-1E8806120A9F}" presName="negSpace" presStyleCnt="0"/>
      <dgm:spPr/>
    </dgm:pt>
    <dgm:pt modelId="{548C43A7-D254-4218-923C-611CFA255BC2}" type="pres">
      <dgm:prSet presAssocID="{0556BF8E-88D8-4271-921D-1E8806120A9F}" presName="circle" presStyleLbl="node1" presStyleIdx="1" presStyleCnt="2" custScaleX="84091" custScaleY="84067" custLinFactNeighborX="-2065" custLinFactNeighborY="7374"/>
      <dgm:spPr/>
      <dgm:t>
        <a:bodyPr/>
        <a:lstStyle/>
        <a:p>
          <a:endParaRPr lang="en-US"/>
        </a:p>
      </dgm:t>
    </dgm:pt>
  </dgm:ptLst>
  <dgm:cxnLst>
    <dgm:cxn modelId="{0AFF2DB8-17F4-4492-90C9-7E80D9E25D15}" srcId="{0556BF8E-88D8-4271-921D-1E8806120A9F}" destId="{40C8C73F-2663-4E91-B68D-9F1B15EC281A}" srcOrd="0" destOrd="0" parTransId="{9AD3484A-C7D8-4A92-9928-6B1068AE6F0D}" sibTransId="{3E071C78-1743-43E0-81BF-FBB79648D702}"/>
    <dgm:cxn modelId="{97B3BD64-8FC0-4C89-8646-CC547DC08470}" type="presOf" srcId="{40C8C73F-2663-4E91-B68D-9F1B15EC281A}" destId="{D0AFDF8C-FAA4-4934-B128-ECF33C43F5BB}" srcOrd="1" destOrd="0" presId="urn:microsoft.com/office/officeart/2005/8/layout/hList9"/>
    <dgm:cxn modelId="{C76F702C-0611-4235-9053-CC5433D6384D}" srcId="{46253275-4DF5-49F9-9692-8CB73BA3DF4B}" destId="{CD334B88-C1A6-49CA-B4AB-5057F2513F3A}" srcOrd="0" destOrd="0" parTransId="{271C3B44-8DE0-45ED-8837-623BF924F574}" sibTransId="{1A49E30D-864C-40D0-B0E4-68F382212EED}"/>
    <dgm:cxn modelId="{2D2D8E82-25FF-4442-92EB-21FA8A2EB8D4}" type="presOf" srcId="{46253275-4DF5-49F9-9692-8CB73BA3DF4B}" destId="{A034B63F-FBD7-4DC9-8CF7-AAFB4C591698}" srcOrd="0" destOrd="0" presId="urn:microsoft.com/office/officeart/2005/8/layout/hList9"/>
    <dgm:cxn modelId="{0AE118E4-7CC7-4863-B26A-F56F66026B0F}" type="presOf" srcId="{CD334B88-C1A6-49CA-B4AB-5057F2513F3A}" destId="{D367307E-B1C4-4AE2-BFC3-1EB13F5DD2E0}" srcOrd="1" destOrd="0" presId="urn:microsoft.com/office/officeart/2005/8/layout/hList9"/>
    <dgm:cxn modelId="{B6596369-980D-4D45-9DA8-5E3B0E7F432A}" type="presOf" srcId="{CD334B88-C1A6-49CA-B4AB-5057F2513F3A}" destId="{28FDBACE-6E88-4C28-8CF4-07C788F65A6E}" srcOrd="0" destOrd="0" presId="urn:microsoft.com/office/officeart/2005/8/layout/hList9"/>
    <dgm:cxn modelId="{27A48A7A-5EB5-4DB5-BE9A-FD9687B20252}" srcId="{1657C7F0-9F96-476E-A308-9FCF22EF94A9}" destId="{0556BF8E-88D8-4271-921D-1E8806120A9F}" srcOrd="1" destOrd="0" parTransId="{967EF03B-7CAE-457D-8045-2CC755AB3A17}" sibTransId="{A901D816-C50C-4CFE-A023-B27C664899BD}"/>
    <dgm:cxn modelId="{FB12AFC9-4241-4604-A7F7-54963DB07C35}" srcId="{1657C7F0-9F96-476E-A308-9FCF22EF94A9}" destId="{46253275-4DF5-49F9-9692-8CB73BA3DF4B}" srcOrd="0" destOrd="0" parTransId="{E4459A7E-BD51-4BEF-9BCA-E91991A92F78}" sibTransId="{775A0192-8A5A-4476-95A6-347FA050C77D}"/>
    <dgm:cxn modelId="{A20F62A4-8C23-4491-A7EF-8324231E59AD}" type="presOf" srcId="{40C8C73F-2663-4E91-B68D-9F1B15EC281A}" destId="{0669ED8B-772B-4D48-B568-E510536893A0}" srcOrd="0" destOrd="0" presId="urn:microsoft.com/office/officeart/2005/8/layout/hList9"/>
    <dgm:cxn modelId="{6FE98CB3-FAE4-4E6D-87A9-DA9F1F65AEAE}" type="presOf" srcId="{0556BF8E-88D8-4271-921D-1E8806120A9F}" destId="{548C43A7-D254-4218-923C-611CFA255BC2}" srcOrd="0" destOrd="0" presId="urn:microsoft.com/office/officeart/2005/8/layout/hList9"/>
    <dgm:cxn modelId="{06CF8CBB-F851-46AE-87CB-5E9E6D03DAC4}" type="presOf" srcId="{1657C7F0-9F96-476E-A308-9FCF22EF94A9}" destId="{B695F386-DABA-462E-A6CD-C83F6AB1A783}" srcOrd="0" destOrd="0" presId="urn:microsoft.com/office/officeart/2005/8/layout/hList9"/>
    <dgm:cxn modelId="{F26757B3-C021-4AB2-8E78-AA877F7A10C3}" type="presParOf" srcId="{B695F386-DABA-462E-A6CD-C83F6AB1A783}" destId="{C47E53A9-7015-46C1-BE5E-1C8279A0DA58}" srcOrd="0" destOrd="0" presId="urn:microsoft.com/office/officeart/2005/8/layout/hList9"/>
    <dgm:cxn modelId="{39A5A658-5EB0-4CEB-A0AC-167663F32891}" type="presParOf" srcId="{B695F386-DABA-462E-A6CD-C83F6AB1A783}" destId="{C7AA2CFC-DD53-4E70-B1F0-AB7313950A57}" srcOrd="1" destOrd="0" presId="urn:microsoft.com/office/officeart/2005/8/layout/hList9"/>
    <dgm:cxn modelId="{1C8F8AD1-2F3D-4134-A5E9-B95549F876B2}" type="presParOf" srcId="{C7AA2CFC-DD53-4E70-B1F0-AB7313950A57}" destId="{9BA5503E-BA9B-46CC-81B3-05D333C27893}" srcOrd="0" destOrd="0" presId="urn:microsoft.com/office/officeart/2005/8/layout/hList9"/>
    <dgm:cxn modelId="{9A2D9833-2566-47AA-952C-A33C38410827}" type="presParOf" srcId="{C7AA2CFC-DD53-4E70-B1F0-AB7313950A57}" destId="{56BA4819-BB66-4D19-B754-F68A554C05A5}" srcOrd="1" destOrd="0" presId="urn:microsoft.com/office/officeart/2005/8/layout/hList9"/>
    <dgm:cxn modelId="{F656E493-298C-4009-B021-3462170D817E}" type="presParOf" srcId="{56BA4819-BB66-4D19-B754-F68A554C05A5}" destId="{28FDBACE-6E88-4C28-8CF4-07C788F65A6E}" srcOrd="0" destOrd="0" presId="urn:microsoft.com/office/officeart/2005/8/layout/hList9"/>
    <dgm:cxn modelId="{9AB71998-DCE4-496C-B306-0E07B4260140}" type="presParOf" srcId="{56BA4819-BB66-4D19-B754-F68A554C05A5}" destId="{D367307E-B1C4-4AE2-BFC3-1EB13F5DD2E0}" srcOrd="1" destOrd="0" presId="urn:microsoft.com/office/officeart/2005/8/layout/hList9"/>
    <dgm:cxn modelId="{9A3267BA-D1EE-4D07-BAB6-EDCCA0D3F014}" type="presParOf" srcId="{B695F386-DABA-462E-A6CD-C83F6AB1A783}" destId="{CEF6F072-1AC8-4050-9BC9-7B4555658D3E}" srcOrd="2" destOrd="0" presId="urn:microsoft.com/office/officeart/2005/8/layout/hList9"/>
    <dgm:cxn modelId="{35EC03F0-CCB1-4CB1-8237-0EAF6BD32DFF}" type="presParOf" srcId="{B695F386-DABA-462E-A6CD-C83F6AB1A783}" destId="{A034B63F-FBD7-4DC9-8CF7-AAFB4C591698}" srcOrd="3" destOrd="0" presId="urn:microsoft.com/office/officeart/2005/8/layout/hList9"/>
    <dgm:cxn modelId="{49A9706A-A2BE-4B2B-B76B-4D32C48C8372}" type="presParOf" srcId="{B695F386-DABA-462E-A6CD-C83F6AB1A783}" destId="{E8EEA783-8FB7-4EB8-9096-433286E87AB7}" srcOrd="4" destOrd="0" presId="urn:microsoft.com/office/officeart/2005/8/layout/hList9"/>
    <dgm:cxn modelId="{03204866-B3D4-4113-ABF4-D65F4557E87C}" type="presParOf" srcId="{B695F386-DABA-462E-A6CD-C83F6AB1A783}" destId="{1E6C2479-76CD-4B0F-AE1A-FD65FF0DE0D6}" srcOrd="5" destOrd="0" presId="urn:microsoft.com/office/officeart/2005/8/layout/hList9"/>
    <dgm:cxn modelId="{5445DE21-3C23-46C6-BFFA-AF1E2FBB9F2A}" type="presParOf" srcId="{B695F386-DABA-462E-A6CD-C83F6AB1A783}" destId="{424EB479-A301-4AEC-A123-7C8F2540C735}" srcOrd="6" destOrd="0" presId="urn:microsoft.com/office/officeart/2005/8/layout/hList9"/>
    <dgm:cxn modelId="{DEAE8E5B-5712-4BA1-94E0-DA5B4679D7D9}" type="presParOf" srcId="{424EB479-A301-4AEC-A123-7C8F2540C735}" destId="{49F4ED6B-0AD0-4F70-AFB3-E1889A48F5B4}" srcOrd="0" destOrd="0" presId="urn:microsoft.com/office/officeart/2005/8/layout/hList9"/>
    <dgm:cxn modelId="{DE2AFFB2-EC2A-44EB-8F75-16B0544C035B}" type="presParOf" srcId="{424EB479-A301-4AEC-A123-7C8F2540C735}" destId="{2E742B1C-4396-4D25-BB87-82F328414C09}" srcOrd="1" destOrd="0" presId="urn:microsoft.com/office/officeart/2005/8/layout/hList9"/>
    <dgm:cxn modelId="{4E61AFBA-EA26-4BED-8266-24987672D4BF}" type="presParOf" srcId="{2E742B1C-4396-4D25-BB87-82F328414C09}" destId="{0669ED8B-772B-4D48-B568-E510536893A0}" srcOrd="0" destOrd="0" presId="urn:microsoft.com/office/officeart/2005/8/layout/hList9"/>
    <dgm:cxn modelId="{AE8E5A45-05FE-4116-8BB3-35B6B5FF1C71}" type="presParOf" srcId="{2E742B1C-4396-4D25-BB87-82F328414C09}" destId="{D0AFDF8C-FAA4-4934-B128-ECF33C43F5BB}" srcOrd="1" destOrd="0" presId="urn:microsoft.com/office/officeart/2005/8/layout/hList9"/>
    <dgm:cxn modelId="{83EF135E-36C8-45A2-A4AC-C6271986058A}" type="presParOf" srcId="{B695F386-DABA-462E-A6CD-C83F6AB1A783}" destId="{6DAE87A1-C7AC-44CA-BF05-25247F86F41E}" srcOrd="7" destOrd="0" presId="urn:microsoft.com/office/officeart/2005/8/layout/hList9"/>
    <dgm:cxn modelId="{FB6EABED-958C-49EF-916B-2B0696702D0C}" type="presParOf" srcId="{B695F386-DABA-462E-A6CD-C83F6AB1A783}" destId="{548C43A7-D254-4218-923C-611CFA255BC2}"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DBACE-6E88-4C28-8CF4-07C788F65A6E}">
      <dsp:nvSpPr>
        <dsp:cNvPr id="0" name=""/>
        <dsp:cNvSpPr/>
      </dsp:nvSpPr>
      <dsp:spPr>
        <a:xfrm>
          <a:off x="1604424" y="1185018"/>
          <a:ext cx="3017762" cy="2880203"/>
        </a:xfrm>
        <a:prstGeom prst="rect">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F4D7B"/>
              </a:solidFill>
              <a:latin typeface="+mn-lt"/>
            </a:rPr>
            <a:t>Unobligated Balances Penalty —Part A, Part B</a:t>
          </a:r>
        </a:p>
        <a:p>
          <a:pPr lvl="0" algn="l" defTabSz="889000">
            <a:lnSpc>
              <a:spcPct val="90000"/>
            </a:lnSpc>
            <a:spcBef>
              <a:spcPct val="0"/>
            </a:spcBef>
            <a:spcAft>
              <a:spcPct val="35000"/>
            </a:spcAft>
          </a:pPr>
          <a:endParaRPr lang="en-US" sz="2000" b="1" kern="1200" dirty="0" smtClean="0">
            <a:solidFill>
              <a:srgbClr val="0F4D7B"/>
            </a:solidFill>
            <a:latin typeface="+mn-lt"/>
          </a:endParaRPr>
        </a:p>
        <a:p>
          <a:pPr lvl="0" algn="l" defTabSz="889000">
            <a:lnSpc>
              <a:spcPct val="90000"/>
            </a:lnSpc>
            <a:spcBef>
              <a:spcPct val="0"/>
            </a:spcBef>
            <a:spcAft>
              <a:spcPct val="35000"/>
            </a:spcAft>
          </a:pPr>
          <a:r>
            <a:rPr lang="en-US" sz="2000" b="1" kern="1200" dirty="0" smtClean="0">
              <a:solidFill>
                <a:srgbClr val="0F4D7B"/>
              </a:solidFill>
              <a:latin typeface="+mn-lt"/>
            </a:rPr>
            <a:t>Expedited Distribution and Penalty—Part B</a:t>
          </a:r>
        </a:p>
        <a:p>
          <a:pPr lvl="0" algn="l" defTabSz="889000">
            <a:lnSpc>
              <a:spcPct val="90000"/>
            </a:lnSpc>
            <a:spcBef>
              <a:spcPct val="0"/>
            </a:spcBef>
            <a:spcAft>
              <a:spcPct val="35000"/>
            </a:spcAft>
          </a:pPr>
          <a:endParaRPr lang="en-US" sz="1300" kern="1200" dirty="0"/>
        </a:p>
      </dsp:txBody>
      <dsp:txXfrm>
        <a:off x="2087266" y="1185018"/>
        <a:ext cx="2534920" cy="2880203"/>
      </dsp:txXfrm>
    </dsp:sp>
    <dsp:sp modelId="{A034B63F-FBD7-4DC9-8CF7-AAFB4C591698}">
      <dsp:nvSpPr>
        <dsp:cNvPr id="0" name=""/>
        <dsp:cNvSpPr/>
      </dsp:nvSpPr>
      <dsp:spPr>
        <a:xfrm>
          <a:off x="0" y="545394"/>
          <a:ext cx="1691777" cy="1691294"/>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b="1" kern="1200" dirty="0" smtClean="0">
              <a:latin typeface="+mn-lt"/>
            </a:rPr>
            <a:t>Automatic Waivers</a:t>
          </a:r>
          <a:endParaRPr lang="en-US" sz="2100" b="1" kern="1200" dirty="0">
            <a:latin typeface="+mn-lt"/>
          </a:endParaRPr>
        </a:p>
      </dsp:txBody>
      <dsp:txXfrm>
        <a:off x="247755" y="793078"/>
        <a:ext cx="1196267" cy="1195926"/>
      </dsp:txXfrm>
    </dsp:sp>
    <dsp:sp modelId="{0669ED8B-772B-4D48-B568-E510536893A0}">
      <dsp:nvSpPr>
        <dsp:cNvPr id="0" name=""/>
        <dsp:cNvSpPr/>
      </dsp:nvSpPr>
      <dsp:spPr>
        <a:xfrm>
          <a:off x="6322112" y="1185018"/>
          <a:ext cx="3017762" cy="2901519"/>
        </a:xfrm>
        <a:prstGeom prst="rect">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n-US" sz="1800" b="1" kern="1200" dirty="0" smtClean="0">
              <a:solidFill>
                <a:srgbClr val="0F4D7B"/>
              </a:solidFill>
              <a:latin typeface="+mn-lt"/>
            </a:rPr>
            <a:t>Core Medical Services Requirement—Part A, Part B, Part C</a:t>
          </a:r>
        </a:p>
        <a:p>
          <a:pPr lvl="0" algn="l" defTabSz="800100">
            <a:lnSpc>
              <a:spcPct val="90000"/>
            </a:lnSpc>
            <a:spcBef>
              <a:spcPct val="0"/>
            </a:spcBef>
            <a:spcAft>
              <a:spcPct val="35000"/>
            </a:spcAft>
          </a:pPr>
          <a:r>
            <a:rPr lang="en-US" sz="1800" b="1" kern="1200" dirty="0" smtClean="0">
              <a:solidFill>
                <a:srgbClr val="0F4D7B"/>
              </a:solidFill>
              <a:latin typeface="+mn-lt"/>
            </a:rPr>
            <a:t>50 percent EIS—Part C </a:t>
          </a:r>
        </a:p>
        <a:p>
          <a:pPr lvl="0" algn="l" defTabSz="800100">
            <a:lnSpc>
              <a:spcPct val="90000"/>
            </a:lnSpc>
            <a:spcBef>
              <a:spcPct val="0"/>
            </a:spcBef>
            <a:spcAft>
              <a:spcPct val="35000"/>
            </a:spcAft>
          </a:pPr>
          <a:r>
            <a:rPr lang="en-US" sz="1800" b="1" kern="1200" dirty="0" smtClean="0">
              <a:solidFill>
                <a:srgbClr val="0F4D7B"/>
              </a:solidFill>
              <a:latin typeface="+mn-lt"/>
            </a:rPr>
            <a:t>Matching Requirement—Part B, ADAP Supplemental</a:t>
          </a:r>
        </a:p>
        <a:p>
          <a:pPr lvl="0" algn="l" defTabSz="800100">
            <a:lnSpc>
              <a:spcPct val="90000"/>
            </a:lnSpc>
            <a:spcBef>
              <a:spcPct val="0"/>
            </a:spcBef>
            <a:spcAft>
              <a:spcPct val="35000"/>
            </a:spcAft>
          </a:pPr>
          <a:r>
            <a:rPr lang="en-US" sz="1800" b="1" kern="1200" dirty="0" smtClean="0">
              <a:solidFill>
                <a:srgbClr val="0F4D7B"/>
              </a:solidFill>
              <a:latin typeface="+mn-lt"/>
            </a:rPr>
            <a:t>Maintenance of Effort—Part A, Part B, Part C,</a:t>
          </a:r>
        </a:p>
        <a:p>
          <a:pPr lvl="0" algn="l" defTabSz="800100">
            <a:lnSpc>
              <a:spcPct val="90000"/>
            </a:lnSpc>
            <a:spcBef>
              <a:spcPct val="0"/>
            </a:spcBef>
            <a:spcAft>
              <a:spcPct val="35000"/>
            </a:spcAft>
          </a:pPr>
          <a:r>
            <a:rPr lang="en-US" sz="1800" b="1" kern="1200" dirty="0" smtClean="0">
              <a:solidFill>
                <a:srgbClr val="0F4D7B"/>
              </a:solidFill>
              <a:latin typeface="+mn-lt"/>
            </a:rPr>
            <a:t>Part F Dental Programs </a:t>
          </a:r>
          <a:endParaRPr lang="en-US" sz="1800" b="1" kern="1200" dirty="0">
            <a:solidFill>
              <a:srgbClr val="0F4D7B"/>
            </a:solidFill>
            <a:latin typeface="+mn-lt"/>
          </a:endParaRPr>
        </a:p>
      </dsp:txBody>
      <dsp:txXfrm>
        <a:off x="6804954" y="1185018"/>
        <a:ext cx="2534920" cy="2901519"/>
      </dsp:txXfrm>
    </dsp:sp>
    <dsp:sp modelId="{548C43A7-D254-4218-923C-611CFA255BC2}">
      <dsp:nvSpPr>
        <dsp:cNvPr id="0" name=""/>
        <dsp:cNvSpPr/>
      </dsp:nvSpPr>
      <dsp:spPr>
        <a:xfrm>
          <a:off x="4617086" y="528635"/>
          <a:ext cx="1691777" cy="1691294"/>
        </a:xfrm>
        <a:prstGeom prst="ellipse">
          <a:avLst/>
        </a:prstGeom>
        <a:solidFill>
          <a:schemeClr val="accent1">
            <a:shade val="80000"/>
            <a:hueOff val="743830"/>
            <a:satOff val="-75001"/>
            <a:lumOff val="39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b="1" kern="1200" dirty="0" smtClean="0">
              <a:latin typeface="+mn-lt"/>
            </a:rPr>
            <a:t>Non-Automatic Waivers</a:t>
          </a:r>
          <a:endParaRPr lang="en-US" sz="2100" b="1" kern="1200" dirty="0">
            <a:latin typeface="+mn-lt"/>
          </a:endParaRPr>
        </a:p>
      </dsp:txBody>
      <dsp:txXfrm>
        <a:off x="4864841" y="776319"/>
        <a:ext cx="1196267" cy="1195926"/>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A3378-E4C6-4D2F-8DF1-23C8EAE7B34A}" type="datetimeFigureOut">
              <a:rPr lang="en-US" smtClean="0"/>
              <a:t>4/22/2021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11B83-7453-4C63-9F24-B8D95A5E7065}" type="slidenum">
              <a:rPr lang="en-US" smtClean="0"/>
              <a:t>‹#›</a:t>
            </a:fld>
            <a:endParaRPr lang="en-US"/>
          </a:p>
        </p:txBody>
      </p:sp>
    </p:spTree>
    <p:extLst>
      <p:ext uri="{BB962C8B-B14F-4D97-AF65-F5344CB8AC3E}">
        <p14:creationId xmlns:p14="http://schemas.microsoft.com/office/powerpoint/2010/main" val="186016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ryanwhitedatasupport@wrma.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hrsa.gov/"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hiv/pdf/library/factsheets/cdc-hiv-care-continuum.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Jon </a:t>
            </a:r>
          </a:p>
          <a:p>
            <a:endParaRPr lang="en-US" dirty="0" smtClean="0"/>
          </a:p>
          <a:p>
            <a:r>
              <a:rPr lang="en-US" dirty="0" smtClean="0"/>
              <a:t>Good afternoon, I am LCDR Jonathon Fenner</a:t>
            </a:r>
            <a:r>
              <a:rPr lang="en-US" baseline="0" dirty="0" smtClean="0"/>
              <a:t>, </a:t>
            </a:r>
            <a:r>
              <a:rPr lang="en-US" dirty="0" smtClean="0"/>
              <a:t>thank you for attending the RWHAP Part A FY 20</a:t>
            </a:r>
            <a:r>
              <a:rPr lang="en-US" dirty="0" smtClean="0">
                <a:solidFill>
                  <a:srgbClr val="FF0000"/>
                </a:solidFill>
              </a:rPr>
              <a:t>20</a:t>
            </a:r>
            <a:r>
              <a:rPr lang="en-US" dirty="0" smtClean="0"/>
              <a:t> and 2021 Reporting Requirements Overview Webinar. </a:t>
            </a:r>
          </a:p>
          <a:p>
            <a:endParaRPr lang="en-US" dirty="0" smtClean="0"/>
          </a:p>
          <a:p>
            <a:r>
              <a:rPr lang="en-US" dirty="0" smtClean="0"/>
              <a:t>First, I would like to introduce today’s presenters. </a:t>
            </a:r>
          </a:p>
          <a:p>
            <a:pPr marL="171450" indent="-171450">
              <a:buFont typeface="Arial" panose="020B0604020202020204" pitchFamily="34" charset="0"/>
              <a:buChar char="•"/>
            </a:pPr>
            <a:r>
              <a:rPr lang="en-US" dirty="0" smtClean="0"/>
              <a:t>Chrissy Abrahms Woodland, DMHAP Director</a:t>
            </a:r>
          </a:p>
          <a:p>
            <a:pPr marL="171450" indent="-171450">
              <a:buFont typeface="Arial" panose="020B0604020202020204" pitchFamily="34" charset="0"/>
              <a:buChar char="•"/>
            </a:pPr>
            <a:r>
              <a:rPr lang="en-US" dirty="0" smtClean="0"/>
              <a:t>Deborah Medina, DMHAP Project Officer</a:t>
            </a:r>
          </a:p>
          <a:p>
            <a:pPr marL="171450" indent="-171450">
              <a:buFont typeface="Arial" panose="020B0604020202020204" pitchFamily="34" charset="0"/>
              <a:buChar char="•"/>
            </a:pPr>
            <a:r>
              <a:rPr lang="en-US" dirty="0" smtClean="0"/>
              <a:t>Kristin Athey, DMHAP Project Officer</a:t>
            </a:r>
          </a:p>
          <a:p>
            <a:endParaRPr lang="en-US" dirty="0" smtClean="0"/>
          </a:p>
          <a:p>
            <a:r>
              <a:rPr lang="en-US" dirty="0" smtClean="0"/>
              <a:t>Now, I will turn the presentation over to Chrissy for introductory</a:t>
            </a:r>
            <a:r>
              <a:rPr lang="en-US" baseline="0" dirty="0" smtClean="0"/>
              <a:t> remarks</a:t>
            </a:r>
            <a:r>
              <a:rPr lang="en-US" dirty="0" smtClean="0"/>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06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Deborah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this slide, we can see the  HIV Care Continuum Table.  At the top of the table under your Outcomes, you can see the three specific classification categories: baseline, your original target, and in </a:t>
            </a:r>
            <a:r>
              <a:rPr lang="en-US" dirty="0"/>
              <a:t>the</a:t>
            </a:r>
            <a:r>
              <a:rPr lang="en-US" sz="1200" kern="1200" dirty="0">
                <a:solidFill>
                  <a:schemeClr val="tx1"/>
                </a:solidFill>
                <a:effectLst/>
                <a:latin typeface="+mn-lt"/>
                <a:ea typeface="+mn-ea"/>
                <a:cs typeface="+mn-cs"/>
              </a:rPr>
              <a:t> far right your actual outcome. Please provide comments as needed on the highlighted section of the table. </a:t>
            </a: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10</a:t>
            </a:fld>
            <a:endParaRPr lang="en-US"/>
          </a:p>
        </p:txBody>
      </p:sp>
    </p:spTree>
    <p:extLst>
      <p:ext uri="{BB962C8B-B14F-4D97-AF65-F5344CB8AC3E}">
        <p14:creationId xmlns:p14="http://schemas.microsoft.com/office/powerpoint/2010/main" val="298414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Deborah</a:t>
            </a:r>
          </a:p>
          <a:p>
            <a:endParaRPr lang="en-US" dirty="0"/>
          </a:p>
          <a:p>
            <a:r>
              <a:rPr lang="en-US" sz="1200" kern="1200" dirty="0">
                <a:solidFill>
                  <a:schemeClr val="tx1"/>
                </a:solidFill>
                <a:effectLst/>
                <a:latin typeface="+mn-lt"/>
                <a:ea typeface="+mn-ea"/>
                <a:cs typeface="+mn-cs"/>
              </a:rPr>
              <a:t>The final </a:t>
            </a:r>
            <a:r>
              <a:rPr lang="en-US" dirty="0"/>
              <a:t>FY2020</a:t>
            </a:r>
            <a:r>
              <a:rPr lang="en-US" sz="1200" kern="1200" dirty="0">
                <a:solidFill>
                  <a:schemeClr val="tx1"/>
                </a:solidFill>
                <a:effectLst/>
                <a:latin typeface="+mn-lt"/>
                <a:ea typeface="+mn-ea"/>
                <a:cs typeface="+mn-cs"/>
              </a:rPr>
              <a:t> narrative requires addressing three major issues:</a:t>
            </a:r>
          </a:p>
          <a:p>
            <a:pPr marL="228600" lvl="0" indent="-228600">
              <a:buFont typeface="+mj-lt"/>
              <a:buAutoNum type="arabicPeriod"/>
            </a:pPr>
            <a:r>
              <a:rPr lang="en-US" sz="1200" kern="1200" dirty="0">
                <a:solidFill>
                  <a:schemeClr val="tx1"/>
                </a:solidFill>
                <a:effectLst/>
                <a:latin typeface="+mn-lt"/>
                <a:ea typeface="+mn-ea"/>
                <a:cs typeface="+mn-cs"/>
              </a:rPr>
              <a:t>Program accomplishments and challenges in addressing the national goals to end the HIV epidemic and the HIV care continuum outcomes.</a:t>
            </a:r>
          </a:p>
          <a:p>
            <a:pPr marL="228600" lvl="0" indent="-228600">
              <a:buFont typeface="+mj-lt"/>
              <a:buAutoNum type="arabicPeriod"/>
            </a:pPr>
            <a:r>
              <a:rPr lang="en-US" sz="1200" kern="1200" dirty="0">
                <a:solidFill>
                  <a:schemeClr val="tx1"/>
                </a:solidFill>
                <a:effectLst/>
                <a:latin typeface="+mn-lt"/>
                <a:ea typeface="+mn-ea"/>
                <a:cs typeface="+mn-cs"/>
              </a:rPr>
              <a:t>The impact of expanded or reduced resources, unmet need and the evolving healthcare landscape in the HIV care continuum outcomes</a:t>
            </a:r>
          </a:p>
          <a:p>
            <a:pPr marL="228600" lvl="0" indent="-228600">
              <a:buFont typeface="+mj-lt"/>
              <a:buAutoNum type="arabicPeriod"/>
            </a:pPr>
            <a:r>
              <a:rPr lang="en-US" sz="1200" kern="1200" dirty="0">
                <a:solidFill>
                  <a:schemeClr val="tx1"/>
                </a:solidFill>
                <a:effectLst/>
                <a:latin typeface="+mn-lt"/>
                <a:ea typeface="+mn-ea"/>
                <a:cs typeface="+mn-cs"/>
              </a:rPr>
              <a:t>How you share your HIV care continuum outcomes with community stakeholders</a:t>
            </a:r>
          </a:p>
          <a:p>
            <a:pPr marL="228600" lvl="0" indent="-228600">
              <a:buFont typeface="+mj-lt"/>
              <a:buAutoNum type="arabicPeriod"/>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does not have to be a lengthy narrative. Include up to five program accomplishments and up to five </a:t>
            </a:r>
            <a:r>
              <a:rPr lang="en-US" sz="1200" kern="1200" dirty="0" smtClean="0">
                <a:solidFill>
                  <a:schemeClr val="tx1"/>
                </a:solidFill>
                <a:effectLst/>
                <a:latin typeface="+mn-lt"/>
                <a:ea typeface="+mn-ea"/>
                <a:cs typeface="+mn-cs"/>
              </a:rPr>
              <a:t>challenges with a brief narrative for each.</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11</a:t>
            </a:fld>
            <a:endParaRPr lang="en-US"/>
          </a:p>
        </p:txBody>
      </p:sp>
    </p:spTree>
    <p:extLst>
      <p:ext uri="{BB962C8B-B14F-4D97-AF65-F5344CB8AC3E}">
        <p14:creationId xmlns:p14="http://schemas.microsoft.com/office/powerpoint/2010/main" val="3522950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Deborah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changing gears I would like to address the Planning Council or Planning Body activities and Early Intervention of Individuals living with HIV, better known as EIIHA.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for the planning council or planning body section, </a:t>
            </a:r>
          </a:p>
          <a:p>
            <a:pPr lvl="0"/>
            <a:endParaRPr lang="en-US" sz="1200" kern="1200" dirty="0">
              <a:solidFill>
                <a:schemeClr val="tx1"/>
              </a:solidFill>
              <a:effectLst/>
              <a:latin typeface="+mn-lt"/>
              <a:ea typeface="+mn-ea"/>
              <a:cs typeface="+mn-cs"/>
            </a:endParaRPr>
          </a:p>
          <a:p>
            <a:pPr marL="628650" lvl="1" indent="-171450">
              <a:buFontTx/>
              <a:buChar char="-"/>
            </a:pPr>
            <a:r>
              <a:rPr lang="en-US" dirty="0" smtClean="0"/>
              <a:t>You </a:t>
            </a:r>
            <a:r>
              <a:rPr lang="en-US" dirty="0"/>
              <a:t>must describe </a:t>
            </a:r>
            <a:r>
              <a:rPr lang="en-US" sz="1200" kern="1200" dirty="0">
                <a:solidFill>
                  <a:schemeClr val="tx1"/>
                </a:solidFill>
                <a:effectLst/>
                <a:latin typeface="+mn-lt"/>
                <a:ea typeface="+mn-ea"/>
                <a:cs typeface="+mn-cs"/>
              </a:rPr>
              <a:t>up to five challenges encountered and up to five accomplishments by your respective </a:t>
            </a:r>
            <a:r>
              <a:rPr lang="en-US" dirty="0"/>
              <a:t>Planning Council </a:t>
            </a:r>
            <a:r>
              <a:rPr lang="en-US" sz="1200" kern="1200" dirty="0">
                <a:solidFill>
                  <a:schemeClr val="tx1"/>
                </a:solidFill>
                <a:effectLst/>
                <a:latin typeface="+mn-lt"/>
                <a:ea typeface="+mn-ea"/>
                <a:cs typeface="+mn-cs"/>
              </a:rPr>
              <a:t>or </a:t>
            </a:r>
            <a:r>
              <a:rPr lang="en-US" dirty="0"/>
              <a:t>Planning Body</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a:t>
            </a:r>
          </a:p>
          <a:p>
            <a:pPr marL="457200" lvl="1" indent="0">
              <a:buFontTx/>
              <a:buNone/>
            </a:pPr>
            <a:endParaRPr lang="en-US" dirty="0"/>
          </a:p>
          <a:p>
            <a:pPr lvl="1"/>
            <a:r>
              <a:rPr lang="en-US" dirty="0"/>
              <a:t>- </a:t>
            </a:r>
            <a:r>
              <a:rPr lang="en-US" sz="1200" kern="1200" dirty="0">
                <a:solidFill>
                  <a:schemeClr val="tx1"/>
                </a:solidFill>
                <a:effectLst/>
                <a:latin typeface="+mn-lt"/>
                <a:ea typeface="+mn-ea"/>
                <a:cs typeface="+mn-cs"/>
              </a:rPr>
              <a:t>Discuss any challenges related to legislative compliance, for example membership.</a:t>
            </a:r>
            <a:endParaRPr lang="en-US" dirty="0"/>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a:t>
            </a:r>
            <a:r>
              <a:rPr lang="en-US" dirty="0"/>
              <a:t>for</a:t>
            </a:r>
            <a:r>
              <a:rPr lang="en-US" sz="1200" kern="1200" dirty="0">
                <a:solidFill>
                  <a:schemeClr val="tx1"/>
                </a:solidFill>
                <a:effectLst/>
                <a:latin typeface="+mn-lt"/>
                <a:ea typeface="+mn-ea"/>
                <a:cs typeface="+mn-cs"/>
              </a:rPr>
              <a:t> EIIHA activities, you should address: (1) activities specific to the target populations, (2) the contributions to achieve the National HIV/AIDS Strategy goals, (3) legal barriers, and (4) how you share your EIIHA outcomes with community stakeholders.</a:t>
            </a: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12</a:t>
            </a:fld>
            <a:endParaRPr lang="en-US"/>
          </a:p>
        </p:txBody>
      </p:sp>
    </p:spTree>
    <p:extLst>
      <p:ext uri="{BB962C8B-B14F-4D97-AF65-F5344CB8AC3E}">
        <p14:creationId xmlns:p14="http://schemas.microsoft.com/office/powerpoint/2010/main" val="706254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Deborah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each of your selected MAI target populations, please provide updates for the following criteria: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Viral suppression rates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Sub recipient performance, and/or changes in programming or interventions that have impacted health outcomes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Jurisdictional changes that may have contributed to the lack of improvement in health outcomes.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Interventions that had the greatest impact on improved outcomes.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13</a:t>
            </a:fld>
            <a:endParaRPr lang="en-US"/>
          </a:p>
        </p:txBody>
      </p:sp>
    </p:spTree>
    <p:extLst>
      <p:ext uri="{BB962C8B-B14F-4D97-AF65-F5344CB8AC3E}">
        <p14:creationId xmlns:p14="http://schemas.microsoft.com/office/powerpoint/2010/main" val="251159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Deborah</a:t>
            </a:r>
          </a:p>
          <a:p>
            <a:endParaRPr lang="en-US" dirty="0"/>
          </a:p>
          <a:p>
            <a:r>
              <a:rPr lang="en-US" dirty="0"/>
              <a:t>On this slide we have two elements: the Certification of Aggregate Administrative </a:t>
            </a:r>
            <a:r>
              <a:rPr lang="en-US" dirty="0" smtClean="0"/>
              <a:t>Expenditures, </a:t>
            </a:r>
            <a:r>
              <a:rPr lang="en-US" dirty="0"/>
              <a:t>which certifies that:</a:t>
            </a:r>
          </a:p>
          <a:p>
            <a:pPr marL="171450" indent="-171450">
              <a:buFont typeface="Arial" panose="020B0604020202020204" pitchFamily="34" charset="0"/>
              <a:buChar char="•"/>
            </a:pPr>
            <a:r>
              <a:rPr lang="en-US" dirty="0"/>
              <a:t>The actual amount of funds expended on administrative costs by Sub-recipients does not exceed 10% of the aggregate total of all HIV service dollars expended</a:t>
            </a:r>
          </a:p>
          <a:p>
            <a:pPr marL="0" indent="0">
              <a:buFont typeface="Arial" panose="020B0604020202020204" pitchFamily="34" charset="0"/>
              <a:buNone/>
            </a:pPr>
            <a:endParaRPr lang="en-US" dirty="0"/>
          </a:p>
          <a:p>
            <a:r>
              <a:rPr lang="en-US" dirty="0"/>
              <a:t>The second element is: </a:t>
            </a:r>
          </a:p>
          <a:p>
            <a:endParaRPr lang="en-US" dirty="0"/>
          </a:p>
          <a:p>
            <a:r>
              <a:rPr lang="en-US" dirty="0"/>
              <a:t>The Women, Infants, Children, and Youth, better known as WICY, Report, which includes:</a:t>
            </a:r>
          </a:p>
          <a:p>
            <a:pPr marL="171450" indent="-171450">
              <a:buFont typeface="Arial" panose="020B0604020202020204" pitchFamily="34" charset="0"/>
              <a:buChar char="•"/>
            </a:pPr>
            <a:r>
              <a:rPr lang="en-US" dirty="0"/>
              <a:t>The 2019 WICY data as a separate tab on the respective WICY template</a:t>
            </a:r>
          </a:p>
          <a:p>
            <a:pPr marL="0" indent="0">
              <a:buFont typeface="Arial" panose="020B0604020202020204" pitchFamily="34" charset="0"/>
              <a:buNone/>
            </a:pPr>
            <a:r>
              <a:rPr lang="en-US" dirty="0"/>
              <a:t>  </a:t>
            </a:r>
          </a:p>
          <a:p>
            <a:pPr marL="171450" indent="-171450">
              <a:buFont typeface="Arial" panose="020B0604020202020204" pitchFamily="34" charset="0"/>
              <a:buChar char="•"/>
            </a:pPr>
            <a:r>
              <a:rPr lang="en-US" dirty="0"/>
              <a:t>For further guidance on preparing the WICY report, please refer to the instructions tab.</a:t>
            </a: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14</a:t>
            </a:fld>
            <a:endParaRPr lang="en-US"/>
          </a:p>
        </p:txBody>
      </p:sp>
    </p:spTree>
    <p:extLst>
      <p:ext uri="{BB962C8B-B14F-4D97-AF65-F5344CB8AC3E}">
        <p14:creationId xmlns:p14="http://schemas.microsoft.com/office/powerpoint/2010/main" val="85051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Deborah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keep in mind that the Local Pharmacy Assistance Program or better known as LPAP does not apply to everyone.  It applies to recipients that allocated funding for LPAP during the application process or the </a:t>
            </a:r>
            <a:r>
              <a:rPr lang="en-US" dirty="0"/>
              <a:t>2020</a:t>
            </a:r>
            <a:r>
              <a:rPr lang="en-US" sz="1200" kern="1200" dirty="0">
                <a:solidFill>
                  <a:schemeClr val="tx1"/>
                </a:solidFill>
                <a:effectLst/>
                <a:latin typeface="+mn-lt"/>
                <a:ea typeface="+mn-ea"/>
                <a:cs typeface="+mn-cs"/>
              </a:rPr>
              <a:t> Program Submission.</a:t>
            </a: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15</a:t>
            </a:fld>
            <a:endParaRPr lang="en-US"/>
          </a:p>
        </p:txBody>
      </p:sp>
    </p:spTree>
    <p:extLst>
      <p:ext uri="{BB962C8B-B14F-4D97-AF65-F5344CB8AC3E}">
        <p14:creationId xmlns:p14="http://schemas.microsoft.com/office/powerpoint/2010/main" val="4057471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Deborah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True/False:</a:t>
            </a:r>
            <a:r>
              <a:rPr lang="en-US" baseline="0" dirty="0" smtClean="0"/>
              <a:t> </a:t>
            </a:r>
            <a:r>
              <a:rPr lang="en-US" sz="1200" kern="1200" dirty="0" smtClean="0">
                <a:solidFill>
                  <a:schemeClr val="tx1"/>
                </a:solidFill>
                <a:effectLst/>
                <a:latin typeface="+mn-lt"/>
                <a:ea typeface="+mn-ea"/>
                <a:cs typeface="+mn-cs"/>
              </a:rPr>
              <a:t>For the Part A and MAI Service Category Plan Table, all variances between the estimated</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actual figures must to be explained in the comments section.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False.</a:t>
            </a:r>
            <a:r>
              <a:rPr lang="en-US" sz="1200" kern="1200" baseline="0" dirty="0" smtClean="0">
                <a:solidFill>
                  <a:schemeClr val="tx1"/>
                </a:solidFill>
                <a:effectLst/>
                <a:latin typeface="+mn-lt"/>
                <a:ea typeface="+mn-ea"/>
                <a:cs typeface="+mn-cs"/>
              </a:rPr>
              <a:t> Only variances exceeding 20% need to be addressed (slide #5).  </a:t>
            </a:r>
            <a:endParaRPr lang="en-US" sz="1200" kern="1200" dirty="0" smtClean="0">
              <a:solidFill>
                <a:schemeClr val="tx1"/>
              </a:solidFill>
              <a:effectLst/>
              <a:latin typeface="+mn-lt"/>
              <a:ea typeface="+mn-ea"/>
              <a:cs typeface="+mn-cs"/>
            </a:endParaRPr>
          </a:p>
          <a:p>
            <a:endParaRPr lang="en-US" dirty="0" smtClean="0"/>
          </a:p>
          <a:p>
            <a:r>
              <a:rPr lang="en-US" dirty="0" smtClean="0"/>
              <a:t>Next, I will turn it over to Kristin Athey, who will discuss the Program Terms Report.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95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Kristin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Thank you, </a:t>
            </a:r>
            <a:r>
              <a:rPr lang="en-US" sz="1200" kern="1200" dirty="0" smtClean="0">
                <a:solidFill>
                  <a:schemeClr val="tx1"/>
                </a:solidFill>
                <a:effectLst/>
                <a:latin typeface="+mn-lt"/>
                <a:ea typeface="+mn-ea"/>
                <a:cs typeface="+mn-cs"/>
              </a:rPr>
              <a:t>Deborah. </a:t>
            </a:r>
            <a:r>
              <a:rPr lang="en-US" sz="1200" kern="1200" dirty="0">
                <a:solidFill>
                  <a:schemeClr val="tx1"/>
                </a:solidFill>
                <a:effectLst/>
                <a:latin typeface="+mn-lt"/>
                <a:ea typeface="+mn-ea"/>
                <a:cs typeface="+mn-cs"/>
              </a:rPr>
              <a:t>Next, we will transition to the </a:t>
            </a:r>
            <a:r>
              <a:rPr lang="en-US" dirty="0"/>
              <a:t>2021 </a:t>
            </a:r>
            <a:r>
              <a:rPr lang="en-US" sz="1200" kern="1200" dirty="0">
                <a:solidFill>
                  <a:schemeClr val="tx1"/>
                </a:solidFill>
                <a:effectLst/>
                <a:latin typeface="+mn-lt"/>
                <a:ea typeface="+mn-ea"/>
                <a:cs typeface="+mn-cs"/>
              </a:rPr>
              <a:t>reporting requirements. More specifically, I will be going through with you the components of the </a:t>
            </a:r>
            <a:r>
              <a:rPr lang="en-US" dirty="0"/>
              <a:t>2021 </a:t>
            </a:r>
            <a:r>
              <a:rPr lang="en-US" sz="1200" kern="1200" dirty="0">
                <a:solidFill>
                  <a:schemeClr val="tx1"/>
                </a:solidFill>
                <a:effectLst/>
                <a:latin typeface="+mn-lt"/>
                <a:ea typeface="+mn-ea"/>
                <a:cs typeface="+mn-cs"/>
              </a:rPr>
              <a:t>Program Terms Report before I turn it over to </a:t>
            </a:r>
            <a:r>
              <a:rPr lang="en-US" sz="1200" kern="1200" dirty="0" smtClean="0">
                <a:solidFill>
                  <a:schemeClr val="tx1"/>
                </a:solidFill>
                <a:effectLst/>
                <a:latin typeface="+mn-lt"/>
                <a:ea typeface="+mn-ea"/>
                <a:cs typeface="+mn-cs"/>
              </a:rPr>
              <a:t>LCDR</a:t>
            </a:r>
            <a:r>
              <a:rPr lang="en-US" sz="1200" kern="1200" baseline="0" dirty="0" smtClean="0">
                <a:solidFill>
                  <a:schemeClr val="tx1"/>
                </a:solidFill>
                <a:effectLst/>
                <a:latin typeface="+mn-lt"/>
                <a:ea typeface="+mn-ea"/>
                <a:cs typeface="+mn-cs"/>
              </a:rPr>
              <a:t> Fenner</a:t>
            </a:r>
            <a:r>
              <a:rPr lang="en-US" dirty="0" smtClean="0"/>
              <a:t> </a:t>
            </a:r>
            <a:r>
              <a:rPr lang="en-US" sz="1200" kern="1200" dirty="0">
                <a:solidFill>
                  <a:schemeClr val="tx1"/>
                </a:solidFill>
                <a:effectLst/>
                <a:latin typeface="+mn-lt"/>
                <a:ea typeface="+mn-ea"/>
                <a:cs typeface="+mn-cs"/>
              </a:rPr>
              <a:t>who will walk you through the </a:t>
            </a:r>
            <a:r>
              <a:rPr lang="en-US" sz="1200" kern="1200" dirty="0" smtClean="0">
                <a:solidFill>
                  <a:schemeClr val="tx1"/>
                </a:solidFill>
                <a:effectLst/>
                <a:latin typeface="+mn-lt"/>
                <a:ea typeface="+mn-ea"/>
                <a:cs typeface="+mn-cs"/>
              </a:rPr>
              <a:t>Program Submission</a:t>
            </a:r>
            <a:r>
              <a:rPr lang="en-US" sz="1200" kern="1200" dirty="0">
                <a:solidFill>
                  <a:schemeClr val="tx1"/>
                </a:solidFill>
                <a:effectLst/>
                <a:latin typeface="+mn-lt"/>
                <a:ea typeface="+mn-ea"/>
                <a:cs typeface="+mn-cs"/>
              </a:rPr>
              <a:t>. As many of you may remember, the Program Terms Report (PTR) is submitted separately from the Program </a:t>
            </a:r>
            <a:r>
              <a:rPr lang="en-US" sz="1200" kern="1200" dirty="0" smtClean="0">
                <a:solidFill>
                  <a:schemeClr val="tx1"/>
                </a:solidFill>
                <a:effectLst/>
                <a:latin typeface="+mn-lt"/>
                <a:ea typeface="+mn-ea"/>
                <a:cs typeface="+mn-cs"/>
              </a:rPr>
              <a:t>Submission</a:t>
            </a:r>
            <a:r>
              <a:rPr lang="en-US" sz="1200" kern="1200" dirty="0">
                <a:solidFill>
                  <a:schemeClr val="tx1"/>
                </a:solidFill>
                <a:effectLst/>
                <a:latin typeface="+mn-lt"/>
                <a:ea typeface="+mn-ea"/>
                <a:cs typeface="+mn-cs"/>
              </a:rPr>
              <a:t>, in the Grant Contract Management System (GCMS), which is located within the </a:t>
            </a:r>
            <a:r>
              <a:rPr lang="en-US" sz="1200" kern="1200" dirty="0" smtClean="0">
                <a:solidFill>
                  <a:schemeClr val="tx1"/>
                </a:solidFill>
                <a:effectLst/>
                <a:latin typeface="+mn-lt"/>
                <a:ea typeface="+mn-ea"/>
                <a:cs typeface="+mn-cs"/>
              </a:rPr>
              <a:t>Electronic Handbook</a:t>
            </a:r>
            <a:r>
              <a:rPr lang="en-US" sz="1200" b="0"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(also known as the EHB).</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Program Terms Report is comprised of the Consolidated List of Contracts (CLC) and the </a:t>
            </a:r>
            <a:r>
              <a:rPr lang="en-US" sz="1200" b="0" kern="1200" dirty="0" smtClean="0">
                <a:solidFill>
                  <a:schemeClr val="tx1"/>
                </a:solidFill>
                <a:effectLst/>
                <a:latin typeface="+mn-lt"/>
                <a:ea typeface="+mn-ea"/>
                <a:cs typeface="+mn-cs"/>
              </a:rPr>
              <a:t>Allocations Table</a:t>
            </a:r>
            <a:r>
              <a:rPr lang="en-US" sz="1200" kern="1200" dirty="0">
                <a:solidFill>
                  <a:schemeClr val="tx1"/>
                </a:solidFill>
                <a:effectLst/>
                <a:latin typeface="+mn-lt"/>
                <a:ea typeface="+mn-ea"/>
                <a:cs typeface="+mn-cs"/>
              </a:rPr>
              <a:t>, both of which will be generated in the Program Terms Report Web System </a:t>
            </a:r>
            <a:r>
              <a:rPr lang="en-US" sz="1200" kern="1200" dirty="0" smtClean="0">
                <a:solidFill>
                  <a:schemeClr val="tx1"/>
                </a:solidFill>
                <a:effectLst/>
                <a:latin typeface="+mn-lt"/>
                <a:ea typeface="+mn-ea"/>
                <a:cs typeface="+mn-cs"/>
              </a:rPr>
              <a:t>(also known as the </a:t>
            </a:r>
            <a:r>
              <a:rPr lang="en-US" sz="1200" kern="1200" dirty="0">
                <a:solidFill>
                  <a:schemeClr val="tx1"/>
                </a:solidFill>
                <a:effectLst/>
                <a:latin typeface="+mn-lt"/>
                <a:ea typeface="+mn-ea"/>
                <a:cs typeface="+mn-cs"/>
              </a:rPr>
              <a:t>PTR Web System) similar to the process last year.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Program Submission will be submitted in the </a:t>
            </a:r>
            <a:r>
              <a:rPr lang="en-US" sz="1200" kern="1200" dirty="0" smtClean="0">
                <a:solidFill>
                  <a:schemeClr val="tx1"/>
                </a:solidFill>
                <a:effectLst/>
                <a:latin typeface="+mn-lt"/>
                <a:ea typeface="+mn-ea"/>
                <a:cs typeface="+mn-cs"/>
              </a:rPr>
              <a:t>EHB and </a:t>
            </a:r>
            <a:r>
              <a:rPr lang="en-US" sz="1200" kern="1200" dirty="0">
                <a:solidFill>
                  <a:schemeClr val="tx1"/>
                </a:solidFill>
                <a:effectLst/>
                <a:latin typeface="+mn-lt"/>
                <a:ea typeface="+mn-ea"/>
                <a:cs typeface="+mn-cs"/>
              </a:rPr>
              <a:t>will contain the remaining components </a:t>
            </a:r>
            <a:r>
              <a:rPr lang="en-US" sz="1200" kern="1200" dirty="0" smtClean="0">
                <a:solidFill>
                  <a:schemeClr val="tx1"/>
                </a:solidFill>
                <a:effectLst/>
                <a:latin typeface="+mn-lt"/>
                <a:ea typeface="+mn-ea"/>
                <a:cs typeface="+mn-cs"/>
              </a:rPr>
              <a:t>(e.g., </a:t>
            </a:r>
            <a:r>
              <a:rPr lang="en-US" sz="1200" kern="1200" dirty="0">
                <a:solidFill>
                  <a:schemeClr val="tx1"/>
                </a:solidFill>
                <a:effectLst/>
                <a:latin typeface="+mn-lt"/>
                <a:ea typeface="+mn-ea"/>
                <a:cs typeface="+mn-cs"/>
              </a:rPr>
              <a:t>PC/PB letter of concurrence, LPAP profile</a:t>
            </a:r>
            <a:r>
              <a:rPr lang="en-US" sz="1200" kern="1200" dirty="0" smtClean="0">
                <a:solidFill>
                  <a:schemeClr val="tx1"/>
                </a:solidFill>
                <a:effectLst/>
                <a:latin typeface="+mn-lt"/>
                <a:ea typeface="+mn-ea"/>
                <a:cs typeface="+mn-cs"/>
              </a:rPr>
              <a:t>, if applicable, </a:t>
            </a:r>
            <a:r>
              <a:rPr lang="en-US" sz="1200" kern="1200" dirty="0">
                <a:solidFill>
                  <a:schemeClr val="tx1"/>
                </a:solidFill>
                <a:effectLst/>
                <a:latin typeface="+mn-lt"/>
                <a:ea typeface="+mn-ea"/>
                <a:cs typeface="+mn-cs"/>
              </a:rPr>
              <a:t>and PC/PB roster). </a:t>
            </a:r>
            <a:r>
              <a:rPr lang="en-US" sz="1200" kern="1200" dirty="0" smtClean="0">
                <a:solidFill>
                  <a:schemeClr val="tx1"/>
                </a:solidFill>
                <a:effectLst/>
                <a:latin typeface="+mn-lt"/>
                <a:ea typeface="+mn-ea"/>
                <a:cs typeface="+mn-cs"/>
              </a:rPr>
              <a:t>LCDR</a:t>
            </a:r>
            <a:r>
              <a:rPr lang="en-US" sz="1200" kern="1200" baseline="0" dirty="0" smtClean="0">
                <a:solidFill>
                  <a:schemeClr val="tx1"/>
                </a:solidFill>
                <a:effectLst/>
                <a:latin typeface="+mn-lt"/>
                <a:ea typeface="+mn-ea"/>
                <a:cs typeface="+mn-cs"/>
              </a:rPr>
              <a:t> Fenner</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will go into further detail once we get to the Program Submission section of the webinar. </a:t>
            </a:r>
          </a:p>
          <a:p>
            <a:endParaRPr lang="en-US" dirty="0"/>
          </a:p>
        </p:txBody>
      </p:sp>
    </p:spTree>
    <p:extLst>
      <p:ext uri="{BB962C8B-B14F-4D97-AF65-F5344CB8AC3E}">
        <p14:creationId xmlns:p14="http://schemas.microsoft.com/office/powerpoint/2010/main" val="517969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Kristin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process of submitting the PTR is two-fold. Recipients must first enter Ryan White Part A Program contracts with HIV service and non-HIV service entities into the GCMS. Following this, recipients can generate the Allocations Table and CLC in the PTR Web System. You will note that the PTR Web System pulls information from GCMS to generate the CLC and Allocations Table.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GCMS and PTR Web System manuals are available on the </a:t>
            </a:r>
            <a:r>
              <a:rPr lang="en-US" sz="1200" kern="1200" dirty="0" smtClean="0">
                <a:solidFill>
                  <a:schemeClr val="tx1"/>
                </a:solidFill>
                <a:effectLst/>
                <a:latin typeface="+mn-lt"/>
                <a:ea typeface="+mn-ea"/>
                <a:cs typeface="+mn-cs"/>
              </a:rPr>
              <a:t>Target HIV website, and </a:t>
            </a:r>
            <a:r>
              <a:rPr lang="en-US" sz="1200" kern="1200" dirty="0">
                <a:solidFill>
                  <a:schemeClr val="tx1"/>
                </a:solidFill>
                <a:effectLst/>
                <a:latin typeface="+mn-lt"/>
                <a:ea typeface="+mn-ea"/>
                <a:cs typeface="+mn-cs"/>
              </a:rPr>
              <a:t>provide additional information on how to generate the CLC and Allocations Table.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there are any questions or issues with the Program Terms Submission process, please follow up with the data support team by phone at 1-888-640-9356 or by </a:t>
            </a:r>
            <a:r>
              <a:rPr lang="en-US" sz="1200" kern="1200" dirty="0" smtClean="0">
                <a:solidFill>
                  <a:schemeClr val="tx1"/>
                </a:solidFill>
                <a:effectLst/>
                <a:latin typeface="+mn-lt"/>
                <a:ea typeface="+mn-ea"/>
                <a:cs typeface="+mn-cs"/>
              </a:rPr>
              <a:t>e-mail </a:t>
            </a:r>
            <a:r>
              <a:rPr lang="en-US" sz="1200" b="0" kern="1200" dirty="0" smtClean="0">
                <a:solidFill>
                  <a:schemeClr val="tx1"/>
                </a:solidFill>
                <a:effectLst/>
                <a:latin typeface="+mn-lt"/>
                <a:ea typeface="+mn-ea"/>
                <a:cs typeface="+mn-cs"/>
              </a:rPr>
              <a:t>at </a:t>
            </a:r>
            <a:r>
              <a:rPr lang="en-US" sz="1200" u="sng" kern="1200" dirty="0">
                <a:solidFill>
                  <a:schemeClr val="tx1"/>
                </a:solidFill>
                <a:effectLst/>
                <a:latin typeface="+mn-lt"/>
                <a:ea typeface="+mn-ea"/>
                <a:cs typeface="+mn-cs"/>
                <a:hlinkClick r:id="rId3"/>
              </a:rPr>
              <a:t>ryanwhitedatasupport@wrma.com</a:t>
            </a:r>
            <a:r>
              <a:rPr lang="en-US" sz="1200" kern="1200" dirty="0">
                <a:solidFill>
                  <a:schemeClr val="tx1"/>
                </a:solidFill>
                <a:effectLst/>
                <a:latin typeface="+mn-lt"/>
                <a:ea typeface="+mn-ea"/>
                <a:cs typeface="+mn-cs"/>
              </a:rPr>
              <a:t>. You can also reach out to your Project Officer. </a:t>
            </a: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18</a:t>
            </a:fld>
            <a:endParaRPr lang="en-US"/>
          </a:p>
        </p:txBody>
      </p:sp>
    </p:spTree>
    <p:extLst>
      <p:ext uri="{BB962C8B-B14F-4D97-AF65-F5344CB8AC3E}">
        <p14:creationId xmlns:p14="http://schemas.microsoft.com/office/powerpoint/2010/main" val="4264250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Kristin</a:t>
            </a:r>
            <a:endParaRPr lang="en-US" dirty="0"/>
          </a:p>
          <a:p>
            <a:endParaRPr lang="en-US" dirty="0"/>
          </a:p>
          <a:p>
            <a:r>
              <a:rPr lang="en-US" dirty="0"/>
              <a:t>The first of the two PTR components is the </a:t>
            </a:r>
            <a:r>
              <a:rPr lang="en-US" dirty="0" smtClean="0"/>
              <a:t>Consolidated List of Contracts (CLC). </a:t>
            </a:r>
            <a:r>
              <a:rPr lang="en-US" dirty="0"/>
              <a:t>The CLC is a reporting tool used to report all Part A and MAI service providers and non-service contracts receiving funds for the current grant year. As previously mentioned, the information displayed on the CLC is auto-populated based on information entered in the GCMS. Therefore, it is important to ensure that the contract information in GCMS is updated for the current grant budget year before you submit the CLC.</a:t>
            </a:r>
          </a:p>
          <a:p>
            <a:endParaRPr lang="en-US" dirty="0"/>
          </a:p>
          <a:p>
            <a:r>
              <a:rPr lang="en-US" dirty="0"/>
              <a:t>All contracts that have been executed or you plan to execute should be reflected in the CLC and you must also use placeholders for unexecuted contract amounts where a </a:t>
            </a:r>
            <a:r>
              <a:rPr lang="en-US" dirty="0" err="1"/>
              <a:t>subrecipient</a:t>
            </a:r>
            <a:r>
              <a:rPr lang="en-US" dirty="0"/>
              <a:t> or contractor has not yet been identified at the time of the CLC submission—these contracts are entered as “unidentified </a:t>
            </a:r>
            <a:r>
              <a:rPr lang="en-US" dirty="0" err="1"/>
              <a:t>subrecipient</a:t>
            </a:r>
            <a:r>
              <a:rPr lang="en-US" dirty="0"/>
              <a:t> providers”.  </a:t>
            </a:r>
          </a:p>
          <a:p>
            <a:endParaRPr lang="en-US" dirty="0"/>
          </a:p>
          <a:p>
            <a:endParaRPr lang="en-US" dirty="0"/>
          </a:p>
        </p:txBody>
      </p:sp>
    </p:spTree>
    <p:extLst>
      <p:ext uri="{BB962C8B-B14F-4D97-AF65-F5344CB8AC3E}">
        <p14:creationId xmlns:p14="http://schemas.microsoft.com/office/powerpoint/2010/main" val="429200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ltLang="en-US" dirty="0" smtClean="0"/>
              <a:t>Chrissy </a:t>
            </a:r>
          </a:p>
          <a:p>
            <a:endParaRPr lang="en-US" altLang="en-US" dirty="0" smtClean="0"/>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HAB Vision and Mission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Welcome and announcements </a:t>
            </a:r>
            <a:endParaRPr lang="en-US" alt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399BEDF8-A1E7-4483-BB5D-DE3B82C70DBB}" type="slidenum">
              <a:rPr lang="en-US" smtClean="0"/>
              <a:t>2</a:t>
            </a:fld>
            <a:endParaRPr lang="en-US"/>
          </a:p>
        </p:txBody>
      </p:sp>
    </p:spTree>
    <p:extLst>
      <p:ext uri="{BB962C8B-B14F-4D97-AF65-F5344CB8AC3E}">
        <p14:creationId xmlns:p14="http://schemas.microsoft.com/office/powerpoint/2010/main" val="448102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Kristin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look at some tips for submission of the CLC. Before submitting the CLC, you should ensure that you:</a:t>
            </a:r>
          </a:p>
          <a:p>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Address any validation issues (warnings and/or errors) </a:t>
            </a:r>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all executed and unexecuted contracts </a:t>
            </a:r>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any placeholder contracts (unidentified </a:t>
            </a:r>
            <a:r>
              <a:rPr lang="en-US" sz="1200" kern="1200" dirty="0" err="1" smtClean="0">
                <a:solidFill>
                  <a:schemeClr val="tx1"/>
                </a:solidFill>
                <a:effectLst/>
                <a:latin typeface="+mn-lt"/>
                <a:ea typeface="+mn-ea"/>
                <a:cs typeface="+mn-cs"/>
              </a:rPr>
              <a:t>subrecipient</a:t>
            </a:r>
            <a:r>
              <a:rPr lang="en-US" sz="1200" kern="1200" dirty="0" smtClean="0">
                <a:solidFill>
                  <a:schemeClr val="tx1"/>
                </a:solidFill>
                <a:effectLst/>
                <a:latin typeface="+mn-lt"/>
                <a:ea typeface="+mn-ea"/>
                <a:cs typeface="+mn-cs"/>
              </a:rPr>
              <a:t> providers) </a:t>
            </a:r>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Include all contracts, not just the HIV-service contracts</a:t>
            </a:r>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Cross-reference with the Allocations Table</a:t>
            </a:r>
            <a:endParaRPr lang="en-US" sz="1600" kern="1200" dirty="0" smtClean="0">
              <a:solidFill>
                <a:schemeClr val="tx1"/>
              </a:solidFill>
              <a:effectLst/>
              <a:latin typeface="+mn-lt"/>
              <a:ea typeface="+mn-ea"/>
              <a:cs typeface="+mn-cs"/>
            </a:endParaRPr>
          </a:p>
          <a:p>
            <a:pPr marL="0" lvl="3">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155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Kristin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component of the Program Terms Report is the Part A and MAI Allocations Table. As many of you may know Ryan White legislation requires Planning Councils establish service priorities and the allocation of funds within the eligible area.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Allocations Table is a reporting tool used by recipients to report their allocation of Ryan White funds in accordance with the conditions of the award. It outlines the anticipated administrative and service delivery costs for the current fiscal year, identifies the funded service categories, and ensures the 75/25 core medical and support services rules are met.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Should there be a greater need for support services (i.e., your support service aggregate allocation is greater than 25 percent), you can submit a core medical services waiver for approval. If you have been approved for a Core Medical Service Waiver, please remember to check the box indicating so. The Table also ensures that the administrative and CQM caps are met.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15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Kristin</a:t>
            </a:r>
          </a:p>
          <a:p>
            <a:endParaRPr lang="en-US" dirty="0" smtClean="0"/>
          </a:p>
          <a:p>
            <a:r>
              <a:rPr lang="en-US" dirty="0" smtClean="0"/>
              <a:t>You will be able to generate the Allocations Table in the PTR Web System after all contracts have been entered into the GCMS. Any changes to HIV service category allocations will need to be made to the applicable contracts in GCMS for the changes to be reflected in the Allocations Table.  </a:t>
            </a:r>
          </a:p>
          <a:p>
            <a:endParaRPr lang="en-US" dirty="0" smtClean="0"/>
          </a:p>
          <a:p>
            <a:r>
              <a:rPr lang="en-US" dirty="0" smtClean="0"/>
              <a:t>Non-HIV service allocations </a:t>
            </a:r>
            <a:r>
              <a:rPr lang="en-US" b="0" dirty="0" smtClean="0"/>
              <a:t>(e.g., </a:t>
            </a:r>
            <a:r>
              <a:rPr lang="en-US" dirty="0" smtClean="0"/>
              <a:t>Administrative and Clinical Quality Management (CQM) costs) will need to be entered manually in the Allocations Table. This includes potential non-HIV service contracts (e.g., a contract for Planning Council Support) that were entered in GCMS.</a:t>
            </a:r>
          </a:p>
          <a:p>
            <a:endParaRPr lang="en-US" dirty="0" smtClean="0"/>
          </a:p>
          <a:p>
            <a:r>
              <a:rPr lang="en-US" dirty="0" smtClean="0"/>
              <a:t>The PTR Web System will allow recipients to perform a validation check on the amounts in the Allocations Table. Errors and/or warnings (e.g., caps on Administrative and CQM allocations, core medical and support service percentage requirements, etc.) must be addressed prior to submission of the Allocations Table. </a:t>
            </a:r>
          </a:p>
          <a:p>
            <a:endParaRPr lang="en-US" dirty="0" smtClean="0"/>
          </a:p>
          <a:p>
            <a:r>
              <a:rPr lang="en-US" b="1" dirty="0" smtClean="0"/>
              <a:t>Contact Ryan White Data support </a:t>
            </a:r>
            <a:r>
              <a:rPr lang="en-US" dirty="0" smtClean="0"/>
              <a:t>should you encounter an error or warning that you cannot resolve.  </a:t>
            </a:r>
          </a:p>
          <a:p>
            <a:endParaRPr lang="en-US" dirty="0" smtClean="0"/>
          </a:p>
          <a:p>
            <a:r>
              <a:rPr lang="en-US" dirty="0" smtClean="0"/>
              <a:t>Next, we’re going to take a look at an example of a Part A &amp; MAI Allocations Table.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821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Kristin</a:t>
            </a:r>
          </a:p>
          <a:p>
            <a:endParaRPr lang="en-US" dirty="0" smtClean="0"/>
          </a:p>
          <a:p>
            <a:r>
              <a:rPr lang="en-US" sz="1200" kern="1200" dirty="0" smtClean="0">
                <a:solidFill>
                  <a:schemeClr val="tx1"/>
                </a:solidFill>
                <a:effectLst/>
                <a:latin typeface="+mn-lt"/>
                <a:ea typeface="+mn-ea"/>
                <a:cs typeface="+mn-cs"/>
              </a:rPr>
              <a:t>The Allocations Table is broken out into two segments for the purpose of this webinar. The first portion illustrates the award information as well as a summary of the allocation categories. More specifically this section presents: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service dollar amounts allocated for the current fiscal year broken down into Part A Base plus Supplemental and the MAI amounts, as well as non-service dollar amounts allocated to Administration and CQM. </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be aware that the core medical services and support services percentages in this section of the </a:t>
            </a:r>
            <a:r>
              <a:rPr lang="en-US" sz="1200" b="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llocations </a:t>
            </a:r>
            <a:r>
              <a:rPr lang="en-US" sz="1200" b="0"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able are displayed as a proportion of the entire award, not as a proportion of the dollars allocated to HIV services.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84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Kristin</a:t>
            </a:r>
          </a:p>
          <a:p>
            <a:endParaRPr lang="en-US" dirty="0" smtClean="0"/>
          </a:p>
          <a:p>
            <a:r>
              <a:rPr lang="en-US" sz="1200" kern="1200" dirty="0" smtClean="0">
                <a:solidFill>
                  <a:schemeClr val="tx1"/>
                </a:solidFill>
                <a:effectLst/>
                <a:latin typeface="+mn-lt"/>
                <a:ea typeface="+mn-ea"/>
                <a:cs typeface="+mn-cs"/>
              </a:rPr>
              <a:t>The second section of the Allocation</a:t>
            </a:r>
            <a:r>
              <a:rPr lang="en-US" sz="1200" b="1" kern="120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Table focuses on the service categories. As you can see, the core medical services and support services percentages are correctly shown as a proportion of the dollars allocated to HIV services.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Prior to submitting the </a:t>
            </a:r>
            <a:r>
              <a:rPr lang="en-US" sz="1200" b="0" kern="1200" dirty="0" smtClean="0">
                <a:solidFill>
                  <a:schemeClr val="tx1"/>
                </a:solidFill>
                <a:effectLst/>
                <a:latin typeface="+mn-lt"/>
                <a:ea typeface="+mn-ea"/>
                <a:cs typeface="+mn-cs"/>
              </a:rPr>
              <a:t>Allocations Table</a:t>
            </a:r>
            <a:r>
              <a:rPr lang="en-US" sz="1200" kern="1200" dirty="0" smtClean="0">
                <a:solidFill>
                  <a:schemeClr val="tx1"/>
                </a:solidFill>
                <a:effectLst/>
                <a:latin typeface="+mn-lt"/>
                <a:ea typeface="+mn-ea"/>
                <a:cs typeface="+mn-cs"/>
              </a:rPr>
              <a:t>, please ensure that your allocations comply with the 75/25 percentage requirements unless you have an approved core medical services waiver.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267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Kristin</a:t>
            </a:r>
          </a:p>
          <a:p>
            <a:endParaRPr lang="en-US" dirty="0" smtClean="0"/>
          </a:p>
          <a:p>
            <a:r>
              <a:rPr lang="en-US" sz="1200" kern="1200" dirty="0" smtClean="0">
                <a:solidFill>
                  <a:schemeClr val="tx1"/>
                </a:solidFill>
                <a:effectLst/>
                <a:latin typeface="+mn-lt"/>
                <a:ea typeface="+mn-ea"/>
                <a:cs typeface="+mn-cs"/>
              </a:rPr>
              <a:t>Here are some </a:t>
            </a:r>
            <a:r>
              <a:rPr lang="en-US" sz="1200" b="0" kern="1200" dirty="0" smtClean="0">
                <a:solidFill>
                  <a:schemeClr val="tx1"/>
                </a:solidFill>
                <a:effectLst/>
                <a:latin typeface="+mn-lt"/>
                <a:ea typeface="+mn-ea"/>
                <a:cs typeface="+mn-cs"/>
              </a:rPr>
              <a:t>helpful tips to reference for the Allocations Table. </a:t>
            </a:r>
            <a:endParaRPr lang="en-US" sz="16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Ensure the Allocations Table service category amounts match the list of allocations included with the PC</a:t>
            </a:r>
            <a:r>
              <a:rPr lang="en-US" sz="1200" b="0" strike="noStrike" kern="1200" dirty="0" smtClean="0">
                <a:solidFill>
                  <a:schemeClr val="tx1"/>
                </a:solidFill>
                <a:effectLst/>
                <a:latin typeface="+mn-lt"/>
                <a:ea typeface="+mn-ea"/>
                <a:cs typeface="+mn-cs"/>
              </a:rPr>
              <a:t>/</a:t>
            </a:r>
            <a:r>
              <a:rPr lang="en-US" sz="1200" b="0" kern="1200" dirty="0" smtClean="0">
                <a:solidFill>
                  <a:schemeClr val="tx1"/>
                </a:solidFill>
                <a:effectLst/>
                <a:latin typeface="+mn-lt"/>
                <a:ea typeface="+mn-ea"/>
                <a:cs typeface="+mn-cs"/>
              </a:rPr>
              <a:t>PB letter submitted with the Program Submission. POs will cross-reference the PC/PB letter and list of allocations to verify that the Allocations Table matches. </a:t>
            </a:r>
            <a:endParaRPr lang="en-US" sz="1600" b="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You want to ensure that errors </a:t>
            </a:r>
            <a:r>
              <a:rPr lang="en-US" sz="1200" kern="1200" dirty="0" smtClean="0">
                <a:solidFill>
                  <a:schemeClr val="tx1"/>
                </a:solidFill>
                <a:effectLst/>
                <a:latin typeface="+mn-lt"/>
                <a:ea typeface="+mn-ea"/>
                <a:cs typeface="+mn-cs"/>
              </a:rPr>
              <a:t>and warnings encountered during the validation checks are addressed; including:</a:t>
            </a:r>
            <a:endParaRPr lang="en-US" sz="16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Caps on Administrative and CQM requirements are complied with</a:t>
            </a:r>
            <a:endParaRPr lang="en-US" sz="16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Ensuring that the 75/25 core medical and support service requirement is met unless you have a waiver</a:t>
            </a:r>
            <a:r>
              <a:rPr lang="en-US" sz="1200" kern="1200" baseline="0" dirty="0" smtClean="0">
                <a:solidFill>
                  <a:schemeClr val="tx1"/>
                </a:solidFill>
                <a:effectLst/>
                <a:latin typeface="+mn-lt"/>
                <a:ea typeface="+mn-ea"/>
                <a:cs typeface="+mn-cs"/>
              </a:rPr>
              <a:t> based on the standard Core Medical Services (CMS) waiver process. </a:t>
            </a:r>
            <a:r>
              <a:rPr lang="en-US" sz="1200" b="1" kern="1200" baseline="0" dirty="0" smtClean="0">
                <a:solidFill>
                  <a:schemeClr val="tx1"/>
                </a:solidFill>
                <a:effectLst/>
                <a:latin typeface="+mn-lt"/>
                <a:ea typeface="+mn-ea"/>
                <a:cs typeface="+mn-cs"/>
              </a:rPr>
              <a:t>Please note for the purposes of this presentation we are not addressing the specifics of the recently released waivers as it relates to the COVID-19 pandemic, if you have any questions about the COVID related waivers please contact your Project Officer. </a:t>
            </a:r>
            <a:endParaRPr lang="en-US" sz="16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You also want to make sure that you cross-reference the Allocations Table totals with the Final </a:t>
            </a:r>
            <a:r>
              <a:rPr lang="en-US" sz="1200" kern="1200" dirty="0" err="1" smtClean="0">
                <a:solidFill>
                  <a:schemeClr val="tx1"/>
                </a:solidFill>
                <a:effectLst/>
                <a:latin typeface="+mn-lt"/>
                <a:ea typeface="+mn-ea"/>
                <a:cs typeface="+mn-cs"/>
              </a:rPr>
              <a:t>NoA</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Over the last couple of years we realized some </a:t>
            </a:r>
            <a:r>
              <a:rPr lang="en-US" sz="1200" b="0" kern="1200" dirty="0" smtClean="0">
                <a:solidFill>
                  <a:schemeClr val="tx1"/>
                </a:solidFill>
                <a:effectLst/>
                <a:latin typeface="+mn-lt"/>
                <a:ea typeface="+mn-ea"/>
                <a:cs typeface="+mn-cs"/>
              </a:rPr>
              <a:t>recipients entered dollar amounts in the MAI education and MAI outreach sections. Please do not enter dollar amounts for these service categories, as well as, the Pediatric Development Assessment category. These fields are specific to other RWHAP parts. Recipients may allocate dollars to MAI outreach by populating the Outreach Services field in the MAI award column.</a:t>
            </a:r>
            <a:endParaRPr lang="en-US" sz="16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87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Kristin</a:t>
            </a:r>
          </a:p>
          <a:p>
            <a:endParaRPr lang="en-US" dirty="0" smtClean="0"/>
          </a:p>
          <a:p>
            <a:r>
              <a:rPr lang="en-US" dirty="0" smtClean="0"/>
              <a:t>Not</a:t>
            </a:r>
            <a:r>
              <a:rPr lang="en-US" baseline="0" dirty="0" smtClean="0"/>
              <a:t>e the circled services categories where no data should be entered: </a:t>
            </a:r>
            <a:r>
              <a:rPr lang="en-US" sz="1200" kern="1200" dirty="0" smtClean="0">
                <a:solidFill>
                  <a:schemeClr val="tx1"/>
                </a:solidFill>
                <a:effectLst/>
                <a:latin typeface="+mn-lt"/>
                <a:ea typeface="+mn-ea"/>
                <a:cs typeface="+mn-cs"/>
              </a:rPr>
              <a:t>Pediatric Development Assessment, </a:t>
            </a:r>
            <a:r>
              <a:rPr lang="en-US" baseline="0" dirty="0" smtClean="0"/>
              <a:t>MAI Education, and MAI Outreach.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515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Kristin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True/False:</a:t>
            </a:r>
            <a:r>
              <a:rPr lang="en-US" baseline="0" dirty="0" smtClean="0"/>
              <a:t> </a:t>
            </a:r>
            <a:r>
              <a:rPr lang="en-US" sz="1200" kern="1200" dirty="0" smtClean="0">
                <a:solidFill>
                  <a:schemeClr val="tx1"/>
                </a:solidFill>
                <a:effectLst/>
                <a:latin typeface="+mn-lt"/>
                <a:ea typeface="+mn-ea"/>
                <a:cs typeface="+mn-cs"/>
              </a:rPr>
              <a:t>Non-HIV service allocations (</a:t>
            </a:r>
            <a:r>
              <a:rPr lang="en-US" sz="1200" b="0" kern="1200" dirty="0" smtClean="0">
                <a:solidFill>
                  <a:schemeClr val="tx1"/>
                </a:solidFill>
                <a:effectLst/>
                <a:latin typeface="+mn-lt"/>
                <a:ea typeface="+mn-ea"/>
                <a:cs typeface="+mn-cs"/>
              </a:rPr>
              <a:t>e.g., </a:t>
            </a:r>
            <a:r>
              <a:rPr lang="en-US" sz="1200" kern="1200" dirty="0" smtClean="0">
                <a:solidFill>
                  <a:schemeClr val="tx1"/>
                </a:solidFill>
                <a:effectLst/>
                <a:latin typeface="+mn-lt"/>
                <a:ea typeface="+mn-ea"/>
                <a:cs typeface="+mn-cs"/>
              </a:rPr>
              <a:t>Administrative and Clinical Quality Management (CQM) costs) will need to be entered manually in the Allocations 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True. (slide 22)</a:t>
            </a:r>
            <a:endParaRPr lang="en-US" sz="1200" kern="1200" dirty="0" smtClean="0">
              <a:solidFill>
                <a:schemeClr val="tx1"/>
              </a:solidFill>
              <a:effectLst/>
              <a:latin typeface="+mn-lt"/>
              <a:ea typeface="+mn-ea"/>
              <a:cs typeface="+mn-cs"/>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we will hear from LCDR</a:t>
            </a:r>
            <a:r>
              <a:rPr lang="en-US" sz="1200" kern="1200" baseline="0" dirty="0" smtClean="0">
                <a:solidFill>
                  <a:schemeClr val="tx1"/>
                </a:solidFill>
                <a:effectLst/>
                <a:latin typeface="+mn-lt"/>
                <a:ea typeface="+mn-ea"/>
                <a:cs typeface="+mn-cs"/>
              </a:rPr>
              <a:t> Fenner</a:t>
            </a:r>
            <a:r>
              <a:rPr lang="en-US" sz="1200" kern="1200" dirty="0" smtClean="0">
                <a:solidFill>
                  <a:schemeClr val="tx1"/>
                </a:solidFill>
                <a:effectLst/>
                <a:latin typeface="+mn-lt"/>
                <a:ea typeface="+mn-ea"/>
                <a:cs typeface="+mn-cs"/>
              </a:rPr>
              <a:t> about the Program Submission. </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3710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kern="1200" dirty="0" smtClean="0">
                <a:solidFill>
                  <a:srgbClr val="FF0000"/>
                </a:solidFill>
                <a:effectLst/>
                <a:latin typeface="+mn-lt"/>
                <a:ea typeface="+mn-ea"/>
                <a:cs typeface="+mn-cs"/>
              </a:rPr>
              <a:t>LCDR</a:t>
            </a:r>
            <a:r>
              <a:rPr lang="en-US" sz="1200" b="1" kern="1200" baseline="0" dirty="0" smtClean="0">
                <a:solidFill>
                  <a:srgbClr val="FF0000"/>
                </a:solidFill>
                <a:effectLst/>
                <a:latin typeface="+mn-lt"/>
                <a:ea typeface="+mn-ea"/>
                <a:cs typeface="+mn-cs"/>
              </a:rPr>
              <a:t> Fenner</a:t>
            </a:r>
            <a:endParaRPr lang="en-US" sz="1200" b="1" kern="1200" dirty="0" smtClean="0">
              <a:solidFill>
                <a:srgbClr val="FF0000"/>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Thanks Kristin, and good </a:t>
            </a:r>
            <a:r>
              <a:rPr lang="en-US" sz="1200" b="1" kern="1200" dirty="0" smtClean="0">
                <a:solidFill>
                  <a:schemeClr val="tx1"/>
                </a:solidFill>
                <a:effectLst/>
                <a:latin typeface="+mn-lt"/>
                <a:ea typeface="+mn-ea"/>
                <a:cs typeface="+mn-cs"/>
              </a:rPr>
              <a:t>afternoon</a:t>
            </a:r>
            <a:r>
              <a:rPr lang="en-US" sz="1200" kern="1200" dirty="0" smtClean="0">
                <a:solidFill>
                  <a:schemeClr val="tx1"/>
                </a:solidFill>
                <a:effectLst/>
                <a:latin typeface="+mn-lt"/>
                <a:ea typeface="+mn-ea"/>
                <a:cs typeface="+mn-cs"/>
              </a:rPr>
              <a:t> everybody. I will be reviewing the Program Submission. As you may recall from last year, the Program Submission is submitted in EHB, and is comprised of the following components:</a:t>
            </a:r>
          </a:p>
          <a:p>
            <a:pPr marL="228600" lvl="0" indent="-228600">
              <a:buFont typeface="+mj-lt"/>
              <a:buAutoNum type="arabicPeriod"/>
            </a:pPr>
            <a:r>
              <a:rPr lang="en-US" sz="1200" kern="1200" dirty="0" smtClean="0">
                <a:solidFill>
                  <a:schemeClr val="tx1"/>
                </a:solidFill>
                <a:effectLst/>
                <a:latin typeface="+mn-lt"/>
                <a:ea typeface="+mn-ea"/>
                <a:cs typeface="+mn-cs"/>
              </a:rPr>
              <a:t>A signed letter from Planning Council or Planning Body Chair(s) endorsing priorities and allocations, in addition to a list of the service category allocations approved by the Planning Council or Planning Body. Electronic</a:t>
            </a:r>
            <a:r>
              <a:rPr lang="en-US" sz="1200" kern="1200" baseline="0" dirty="0" smtClean="0">
                <a:solidFill>
                  <a:schemeClr val="tx1"/>
                </a:solidFill>
                <a:effectLst/>
                <a:latin typeface="+mn-lt"/>
                <a:ea typeface="+mn-ea"/>
                <a:cs typeface="+mn-cs"/>
              </a:rPr>
              <a:t> signatures are acceptable.</a:t>
            </a:r>
            <a:r>
              <a:rPr lang="en-US" sz="1200" kern="1200" dirty="0" smtClean="0">
                <a:solidFill>
                  <a:schemeClr val="tx1"/>
                </a:solidFill>
                <a:effectLst/>
                <a:latin typeface="+mn-lt"/>
                <a:ea typeface="+mn-ea"/>
                <a:cs typeface="+mn-cs"/>
              </a:rPr>
              <a:t> </a:t>
            </a:r>
          </a:p>
          <a:p>
            <a:pPr marL="228600" lvl="0" indent="-228600">
              <a:buFont typeface="+mj-lt"/>
              <a:buAutoNum type="arabicPeriod"/>
            </a:pPr>
            <a:r>
              <a:rPr lang="en-US" sz="1200" kern="1200" dirty="0" smtClean="0">
                <a:solidFill>
                  <a:schemeClr val="tx1"/>
                </a:solidFill>
                <a:effectLst/>
                <a:latin typeface="+mn-lt"/>
                <a:ea typeface="+mn-ea"/>
                <a:cs typeface="+mn-cs"/>
              </a:rPr>
              <a:t>The Planning Council and Planning Body Membership Roster and Reflectiveness table, and</a:t>
            </a:r>
          </a:p>
          <a:p>
            <a:pPr marL="228600" lvl="0" indent="-228600">
              <a:buFont typeface="+mj-lt"/>
              <a:buAutoNum type="arabicPeriod"/>
            </a:pPr>
            <a:r>
              <a:rPr lang="en-US" sz="1200" kern="1200" dirty="0" smtClean="0">
                <a:solidFill>
                  <a:schemeClr val="tx1"/>
                </a:solidFill>
                <a:effectLst/>
                <a:latin typeface="+mn-lt"/>
                <a:ea typeface="+mn-ea"/>
                <a:cs typeface="+mn-cs"/>
              </a:rPr>
              <a:t>The Local Pharmacy Assistance Program (LPAP) Profile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93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LCDR Fenner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component of the Program Submission is a signed letter from the Planning Council or Planning Body chair or chairs. This letter must indicate that the Planning Council or Planning Body concurs with the funded service categories and the dollar amount reflected on the FY 2021 Part A and MAI Allocations Table submitted with the Program Terms Report.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Along with this letter, please be sure to include a copy of the document containing the service category allocations approved by the Planning Council or Planning Body during the PSRA process leading into the 2021 program year. This document must also be signed by the Planning Council or Planning Body Chair.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26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Chrissy</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Coronavirus Disease 2019 (COVID-19) public health emergency has posed significant challenges for Ryan White HIV/AIDS Program recipients, providers, and clients to provide and access care. </a:t>
            </a:r>
            <a:endParaRPr lang="en-US" dirty="0" smtClean="0"/>
          </a:p>
          <a:p>
            <a:pPr marL="171450" indent="-171450">
              <a:buFont typeface="Arial" panose="020B0604020202020204" pitchFamily="34" charset="0"/>
              <a:buChar char="•"/>
            </a:pPr>
            <a:r>
              <a:rPr lang="en-US" dirty="0" smtClean="0"/>
              <a:t>On January 27,</a:t>
            </a:r>
            <a:r>
              <a:rPr lang="en-US" baseline="0" dirty="0" smtClean="0"/>
              <a:t> 2021 you’ll recall that HRSA HAB released a letter indicating that we were carefully reviewing RWHAP penalties and requirements to see which may be waived based on provisions in the Consolidated Appropriations Act of 2021.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HRSA HAB has carefully reviewed and considered RWHAP provisions in order to identify opportunities that allow greater flexibility or administrative relief from penalties that would be otherwise applicable.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week, HAB released a final letter outlining the specific RWHAP requirements and penalties that are waived for FY2020 and FY2021. You can access the letter by clicking on the hyperlink on the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There are two</a:t>
            </a:r>
            <a:r>
              <a:rPr lang="en-US" sz="1200" kern="1200" baseline="0" dirty="0" smtClean="0">
                <a:solidFill>
                  <a:schemeClr val="tx1"/>
                </a:solidFill>
                <a:effectLst/>
                <a:latin typeface="+mn-lt"/>
                <a:ea typeface="+mn-ea"/>
                <a:cs typeface="+mn-cs"/>
              </a:rPr>
              <a:t> ‘buckets’ of waivers: </a:t>
            </a:r>
            <a:r>
              <a:rPr lang="en-US" sz="1200" b="1" kern="1200" baseline="0" dirty="0" smtClean="0">
                <a:solidFill>
                  <a:schemeClr val="tx1"/>
                </a:solidFill>
                <a:effectLst/>
                <a:latin typeface="+mn-lt"/>
                <a:ea typeface="+mn-ea"/>
                <a:cs typeface="+mn-cs"/>
              </a:rPr>
              <a:t>automatic and non-automatic. </a:t>
            </a:r>
            <a:r>
              <a:rPr lang="en-US" sz="1200" b="0" kern="1200" baseline="0" dirty="0" smtClean="0">
                <a:solidFill>
                  <a:schemeClr val="tx1"/>
                </a:solidFill>
                <a:effectLst/>
                <a:latin typeface="+mn-lt"/>
                <a:ea typeface="+mn-ea"/>
                <a:cs typeface="+mn-cs"/>
              </a:rPr>
              <a:t>A summary of the penalties that are waived under those buckets are listed on this slide.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The </a:t>
            </a:r>
            <a:r>
              <a:rPr lang="en-US" sz="1200" b="1" kern="1200" baseline="0" dirty="0" smtClean="0">
                <a:solidFill>
                  <a:schemeClr val="tx1"/>
                </a:solidFill>
                <a:effectLst/>
                <a:latin typeface="+mn-lt"/>
                <a:ea typeface="+mn-ea"/>
                <a:cs typeface="+mn-cs"/>
              </a:rPr>
              <a:t>automatic</a:t>
            </a:r>
            <a:r>
              <a:rPr lang="en-US" sz="1200" kern="1200" baseline="0" dirty="0" smtClean="0">
                <a:solidFill>
                  <a:schemeClr val="tx1"/>
                </a:solidFill>
                <a:effectLst/>
                <a:latin typeface="+mn-lt"/>
                <a:ea typeface="+mn-ea"/>
                <a:cs typeface="+mn-cs"/>
              </a:rPr>
              <a:t> waivers apply to penalties that will be waived for all applicable recipients for FY 2020 and FY 2021 RWHAP funding as it pertains to RWHAP provisions and funding limitations.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The </a:t>
            </a:r>
            <a:r>
              <a:rPr lang="en-US" sz="1200" b="1" kern="1200" baseline="0" dirty="0" smtClean="0">
                <a:solidFill>
                  <a:schemeClr val="tx1"/>
                </a:solidFill>
                <a:effectLst/>
                <a:latin typeface="+mn-lt"/>
                <a:ea typeface="+mn-ea"/>
                <a:cs typeface="+mn-cs"/>
              </a:rPr>
              <a:t>non-automatic</a:t>
            </a:r>
            <a:r>
              <a:rPr lang="en-US" sz="1200" kern="1200" baseline="0" dirty="0" smtClean="0">
                <a:solidFill>
                  <a:schemeClr val="tx1"/>
                </a:solidFill>
                <a:effectLst/>
                <a:latin typeface="+mn-lt"/>
                <a:ea typeface="+mn-ea"/>
                <a:cs typeface="+mn-cs"/>
              </a:rPr>
              <a:t> waivers apply to penalties that may be waived, </a:t>
            </a:r>
            <a:r>
              <a:rPr lang="en-US" sz="1200" i="1" kern="1200" baseline="0" dirty="0" smtClean="0">
                <a:solidFill>
                  <a:schemeClr val="tx1"/>
                </a:solidFill>
                <a:effectLst/>
                <a:latin typeface="+mn-lt"/>
                <a:ea typeface="+mn-ea"/>
                <a:cs typeface="+mn-cs"/>
              </a:rPr>
              <a:t>if specifically requested. </a:t>
            </a:r>
            <a:endParaRPr lang="en-US" sz="1200" i="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baseline="0" dirty="0" smtClean="0"/>
              <a:t>Additional guidance detailing how to request an automatic waiver through EHB and when to submit a waiver request is forthcoming.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Recipients will be notified via the issuance of a Notice of Award that the penalties associated with the requirement(s) are waived for the applicable fiscal year in which the waiver would be imposed, as applicable.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appreciate your dedication and remain committed to working with you to reduce burden in accordance with applicable laws and regulations.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290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LCDR Fenner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component of the Program Submission is the Planning Council and Planning Body membership roster and reflectiveness table.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table is a reporting tool used to demonstrate the recipient’s compliance with the legislative requirements for Planning Council membership. The purpose of this roster is to identify the planning council’s or planning body’s membership and to ensure that it is representative and reflective of the HIV epidemic in the EMA/TGA jurisdiction.</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52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LCDR</a:t>
            </a:r>
            <a:r>
              <a:rPr lang="en-US" b="1" baseline="0" dirty="0" smtClean="0"/>
              <a:t> Fenner</a:t>
            </a: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slide provides a screenshot of the Planning Council and Planning Body roster and reflectiveness table – note that it is an abbreviated version of the table. There are four worksheets in the Excel workbook. The current slide is a screenshot of the PC/PB Membership Category tool. There is also a worksheet for the membership roster table,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reflectiveness table, and a worksheet for instructions to correctly complete the tables.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PC/PB Membership Category tool</a:t>
            </a:r>
            <a:r>
              <a:rPr lang="en-US" sz="1200" kern="1200" baseline="0" dirty="0" smtClean="0">
                <a:solidFill>
                  <a:schemeClr val="tx1"/>
                </a:solidFill>
                <a:effectLst/>
                <a:latin typeface="+mn-lt"/>
                <a:ea typeface="+mn-ea"/>
                <a:cs typeface="+mn-cs"/>
              </a:rPr>
              <a:t> is a new worksheet that was added this year </a:t>
            </a:r>
            <a:r>
              <a:rPr lang="en-US" dirty="0" smtClean="0"/>
              <a:t>to help</a:t>
            </a:r>
            <a:r>
              <a:rPr lang="en-US" baseline="0" dirty="0" smtClean="0"/>
              <a:t> planning councils/planning bodies </a:t>
            </a:r>
            <a:r>
              <a:rPr lang="en-US" dirty="0" smtClean="0"/>
              <a:t>identify vacant legislatively required membership representatives</a:t>
            </a:r>
            <a:r>
              <a:rPr lang="en-US" baseline="0" dirty="0" smtClean="0"/>
              <a:t> and develop a plan to address the deficiency.</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 said, the PC/PB Membership Category Tool is broken down into four columns:</a:t>
            </a:r>
            <a:r>
              <a:rPr lang="en-US" sz="120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Membership Categories (which are pre-populated)</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Vacancy status (Y/N/NA)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Duration of vacancy (if applicable), and</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Comments.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For each of the listed Membership Categories fill in the corresponding Vacant, Vacancy duration, and comments columns.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1) In the Vacancy column use the drop down menu to select yes, no, or not applicable.</a:t>
            </a:r>
          </a:p>
          <a:p>
            <a:r>
              <a:rPr lang="en-US" sz="1200" kern="1200" baseline="0" dirty="0" smtClean="0">
                <a:solidFill>
                  <a:schemeClr val="tx1"/>
                </a:solidFill>
                <a:effectLst/>
                <a:latin typeface="+mn-lt"/>
                <a:ea typeface="+mn-ea"/>
                <a:cs typeface="+mn-cs"/>
              </a:rPr>
              <a:t>2) In the Vacancy Duration column, indicate the duration of vacancy for any membership categories marked “Yes” for Vacant. </a:t>
            </a:r>
          </a:p>
          <a:p>
            <a:r>
              <a:rPr lang="en-US" sz="1200" kern="1200" baseline="0" dirty="0" smtClean="0">
                <a:solidFill>
                  <a:schemeClr val="tx1"/>
                </a:solidFill>
                <a:effectLst/>
                <a:latin typeface="+mn-lt"/>
                <a:ea typeface="+mn-ea"/>
                <a:cs typeface="+mn-cs"/>
              </a:rPr>
              <a:t>3) In the comments column, provide your plan to correct the deficiency in all legislatively mandated membership categories that are marked as vacant as well as any challenges associated with filling the position. </a:t>
            </a:r>
          </a:p>
          <a:p>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Please note: There are three exceptions to the rule on separate representation for membership categories listed in the instructions worksheet. For the purposes of this tool please indicate exceptions to the separate representation rule by using the “not applicable” option in the “Vacant” column drop down menu and include an explanation in the comments section. </a:t>
            </a:r>
          </a:p>
          <a:p>
            <a:pPr lvl="1"/>
            <a:r>
              <a:rPr lang="en-US" sz="1200" kern="1200" baseline="0" dirty="0" smtClean="0">
                <a:solidFill>
                  <a:schemeClr val="tx1"/>
                </a:solidFill>
                <a:effectLst/>
                <a:latin typeface="+mn-lt"/>
                <a:ea typeface="+mn-ea"/>
                <a:cs typeface="+mn-cs"/>
              </a:rPr>
              <a:t>Again, specific examples of these exceptions are provided in the instructions worksheet of the PC/PB Membership Roster and Reflectiveness Report.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025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LCDR</a:t>
            </a:r>
            <a:r>
              <a:rPr lang="en-US" b="1" baseline="0" dirty="0" smtClean="0"/>
              <a:t> Fenner</a:t>
            </a: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This slide provides a screenshot of the Planning Council and Planning Body roster and reflectiveness table.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 said, the Membership Roster table is broken down into three sections:  The first section includes the following information: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date the form was completed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total authorized or prescribed number of members according to the By-laws (i.e., the minimum number);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number of individuals that are currently serving members;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number of vacancies, if any;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percentage of members that are </a:t>
            </a:r>
            <a:r>
              <a:rPr lang="en-US" sz="1200" b="0" kern="1200" dirty="0" smtClean="0">
                <a:solidFill>
                  <a:schemeClr val="tx1"/>
                </a:solidFill>
                <a:effectLst/>
                <a:latin typeface="+mn-lt"/>
                <a:ea typeface="+mn-ea"/>
                <a:cs typeface="+mn-cs"/>
              </a:rPr>
              <a:t>non-conflicted clients;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 indication that at least two members of the PC/PB publicly disclose their HIV status, and;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Whether there are term limits in the current By-laws.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section lists the:</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Members (remember to use an asterisk for self-disclosure)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Position in Planning Council or Planning Body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Agency Affiliation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Gender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Race/Ethnicity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Membership Category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Length of membership </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Non-conflicted</a:t>
            </a:r>
            <a:r>
              <a:rPr lang="en-US" sz="1200" kern="1200" dirty="0" smtClean="0">
                <a:solidFill>
                  <a:schemeClr val="tx1"/>
                </a:solidFill>
                <a:effectLst/>
                <a:latin typeface="+mn-lt"/>
                <a:ea typeface="+mn-ea"/>
                <a:cs typeface="+mn-cs"/>
              </a:rPr>
              <a:t> status,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Terms served </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The third section is used for comments. The expectation is that rationale must be provided in this section for non-compliance with the reflectiveness and representation requirement, in addition to a plan to regain compliance. Furthermore, include rationale and remedy steps for membership categories that are currently vacant. </a:t>
            </a:r>
            <a:r>
              <a:rPr lang="en-US" sz="1200" b="0" kern="1200" dirty="0" smtClean="0">
                <a:solidFill>
                  <a:schemeClr val="tx1"/>
                </a:solidFill>
                <a:effectLst/>
                <a:latin typeface="+mn-lt"/>
                <a:ea typeface="+mn-ea"/>
                <a:cs typeface="+mn-cs"/>
              </a:rPr>
              <a:t>HRSA/HAB recommends recipients utilize the provided “PC/PB Membership Category Tool” worksheet to assist them</a:t>
            </a:r>
            <a:r>
              <a:rPr lang="en-US" sz="1200" b="0" kern="1200" baseline="0" dirty="0" smtClean="0">
                <a:solidFill>
                  <a:schemeClr val="tx1"/>
                </a:solidFill>
                <a:effectLst/>
                <a:latin typeface="+mn-lt"/>
                <a:ea typeface="+mn-ea"/>
                <a:cs typeface="+mn-cs"/>
              </a:rPr>
              <a:t> with identification of mandated representation categories and the development of a plan to resolve vacancies.</a:t>
            </a:r>
            <a:endParaRPr lang="en-US" sz="1200" b="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5170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LCDR Fenner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provides a screenshot of the Planning Council and Planning Body reflectiveness table, which, as the title indicates, demonstrates how the Planning Council or Planning Body membership is reflective of the epidemic in the jurisdiction. To complete this table accurately, please use the most recent prevalence data or data used for your FY </a:t>
            </a:r>
            <a:r>
              <a:rPr lang="en-US" sz="1200" b="0" kern="1200" dirty="0" smtClean="0">
                <a:solidFill>
                  <a:schemeClr val="tx1"/>
                </a:solidFill>
                <a:effectLst/>
                <a:latin typeface="+mn-lt"/>
                <a:ea typeface="+mn-ea"/>
                <a:cs typeface="+mn-cs"/>
              </a:rPr>
              <a:t>21</a:t>
            </a:r>
            <a:r>
              <a:rPr lang="en-US" sz="1200" kern="1200" dirty="0" smtClean="0">
                <a:solidFill>
                  <a:schemeClr val="tx1"/>
                </a:solidFill>
                <a:effectLst/>
                <a:latin typeface="+mn-lt"/>
                <a:ea typeface="+mn-ea"/>
                <a:cs typeface="+mn-cs"/>
              </a:rPr>
              <a:t> application.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Taking a closer look at the reflectiveness table, you will see that it reports on race/ethnicity, </a:t>
            </a:r>
            <a:r>
              <a:rPr lang="en-US" sz="1200" b="0" kern="1200" dirty="0" smtClean="0">
                <a:solidFill>
                  <a:schemeClr val="tx1"/>
                </a:solidFill>
                <a:effectLst/>
                <a:latin typeface="+mn-lt"/>
                <a:ea typeface="+mn-ea"/>
                <a:cs typeface="+mn-cs"/>
              </a:rPr>
              <a:t>gender</a:t>
            </a:r>
            <a:r>
              <a:rPr lang="en-US" sz="1200" kern="1200" dirty="0" smtClean="0">
                <a:solidFill>
                  <a:srgbClr val="FF0000"/>
                </a:solidFill>
                <a:effectLst/>
                <a:latin typeface="+mn-lt"/>
                <a:ea typeface="+mn-ea"/>
                <a:cs typeface="+mn-cs"/>
              </a:rPr>
              <a:t>, </a:t>
            </a:r>
            <a:r>
              <a:rPr lang="en-US" sz="1200" kern="1200" dirty="0" smtClean="0">
                <a:solidFill>
                  <a:schemeClr val="tx1"/>
                </a:solidFill>
                <a:effectLst/>
                <a:latin typeface="+mn-lt"/>
                <a:ea typeface="+mn-ea"/>
                <a:cs typeface="+mn-cs"/>
              </a:rPr>
              <a:t>and age. For each demographic, please provide data on: </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number of living HIV cases in EMA/TGA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number of Members of</a:t>
            </a:r>
            <a:r>
              <a:rPr lang="en-US" sz="1200" kern="1200" baseline="0" dirty="0" smtClean="0">
                <a:solidFill>
                  <a:schemeClr val="tx1"/>
                </a:solidFill>
                <a:effectLst/>
                <a:latin typeface="+mn-lt"/>
                <a:ea typeface="+mn-ea"/>
                <a:cs typeface="+mn-cs"/>
              </a:rPr>
              <a:t> the PC/PB </a:t>
            </a:r>
            <a:r>
              <a:rPr lang="en-US" sz="1200" kern="1200" dirty="0" smtClean="0">
                <a:solidFill>
                  <a:schemeClr val="tx1"/>
                </a:solidFill>
                <a:effectLst/>
                <a:latin typeface="+mn-lt"/>
                <a:ea typeface="+mn-ea"/>
                <a:cs typeface="+mn-cs"/>
              </a:rPr>
              <a:t>under each category,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number of </a:t>
            </a:r>
            <a:r>
              <a:rPr lang="en-US" sz="1200" b="0" kern="1200" dirty="0" smtClean="0">
                <a:solidFill>
                  <a:schemeClr val="tx1"/>
                </a:solidFill>
                <a:effectLst/>
                <a:latin typeface="+mn-lt"/>
                <a:ea typeface="+mn-ea"/>
                <a:cs typeface="+mn-cs"/>
              </a:rPr>
              <a:t>non-conflicted Clients </a:t>
            </a:r>
            <a:r>
              <a:rPr lang="en-US" sz="1200" kern="1200" dirty="0" smtClean="0">
                <a:solidFill>
                  <a:schemeClr val="tx1"/>
                </a:solidFill>
                <a:effectLst/>
                <a:latin typeface="+mn-lt"/>
                <a:ea typeface="+mn-ea"/>
                <a:cs typeface="+mn-cs"/>
              </a:rPr>
              <a:t>under each category</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note that the reflectiveness table has formulas embedded in certain cells to aid with the conversion of numbers entered to percentages. </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702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1" dirty="0" smtClean="0"/>
              <a:t>LCDR</a:t>
            </a:r>
            <a:r>
              <a:rPr lang="en-US" b="1" baseline="0" dirty="0" smtClean="0"/>
              <a:t> Fenner</a:t>
            </a:r>
          </a:p>
          <a:p>
            <a:endParaRPr lang="en-US" dirty="0" smtClean="0"/>
          </a:p>
          <a:p>
            <a:r>
              <a:rPr lang="en-US" sz="1200" kern="1200" dirty="0" smtClean="0">
                <a:solidFill>
                  <a:schemeClr val="tx1"/>
                </a:solidFill>
                <a:effectLst/>
                <a:latin typeface="+mn-lt"/>
                <a:ea typeface="+mn-ea"/>
                <a:cs typeface="+mn-cs"/>
              </a:rPr>
              <a:t>Here are some tips and guidelines to follow prior to submitting your Planning Council and Planning Body membership roster and reflectiveness table. You will want to ensure that:</a:t>
            </a:r>
          </a:p>
          <a:p>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membership complies with mandated membership categories (i.e., the legislative </a:t>
            </a:r>
            <a:r>
              <a:rPr lang="en-US" sz="1200" u="sng" kern="1200" dirty="0" smtClean="0">
                <a:solidFill>
                  <a:schemeClr val="tx1"/>
                </a:solidFill>
                <a:effectLst/>
                <a:latin typeface="+mn-lt"/>
                <a:ea typeface="+mn-ea"/>
                <a:cs typeface="+mn-cs"/>
              </a:rPr>
              <a:t>representation</a:t>
            </a:r>
            <a:r>
              <a:rPr lang="en-US" sz="1200" kern="1200" dirty="0" smtClean="0">
                <a:solidFill>
                  <a:schemeClr val="tx1"/>
                </a:solidFill>
                <a:effectLst/>
                <a:latin typeface="+mn-lt"/>
                <a:ea typeface="+mn-ea"/>
                <a:cs typeface="+mn-cs"/>
              </a:rPr>
              <a:t> requirement);</a:t>
            </a:r>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Planning Council and Planning Body membership and the 33% PWH non-conflicted</a:t>
            </a:r>
            <a:r>
              <a:rPr lang="en-US" sz="1200" kern="1200" baseline="0" dirty="0" smtClean="0">
                <a:solidFill>
                  <a:schemeClr val="tx1"/>
                </a:solidFill>
                <a:effectLst/>
                <a:latin typeface="+mn-lt"/>
                <a:ea typeface="+mn-ea"/>
                <a:cs typeface="+mn-cs"/>
              </a:rPr>
              <a:t>/unaligned clients</a:t>
            </a:r>
            <a:r>
              <a:rPr lang="en-US" sz="1200" kern="1200" dirty="0" smtClean="0">
                <a:solidFill>
                  <a:schemeClr val="tx1"/>
                </a:solidFill>
                <a:effectLst/>
                <a:latin typeface="+mn-lt"/>
                <a:ea typeface="+mn-ea"/>
                <a:cs typeface="+mn-cs"/>
              </a:rPr>
              <a:t> must </a:t>
            </a:r>
            <a:r>
              <a:rPr lang="en-US" sz="1200" u="sng" kern="1200" dirty="0" smtClean="0">
                <a:solidFill>
                  <a:schemeClr val="tx1"/>
                </a:solidFill>
                <a:effectLst/>
                <a:latin typeface="+mn-lt"/>
                <a:ea typeface="+mn-ea"/>
                <a:cs typeface="+mn-cs"/>
              </a:rPr>
              <a:t>both</a:t>
            </a:r>
            <a:r>
              <a:rPr lang="en-US" sz="1200" kern="1200" dirty="0" smtClean="0">
                <a:solidFill>
                  <a:schemeClr val="tx1"/>
                </a:solidFill>
                <a:effectLst/>
                <a:latin typeface="+mn-lt"/>
                <a:ea typeface="+mn-ea"/>
                <a:cs typeface="+mn-cs"/>
              </a:rPr>
              <a:t> reflect HIV demographics, and;</a:t>
            </a:r>
            <a:endParaRPr lang="en-US" sz="16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at least 33% of members are </a:t>
            </a:r>
            <a:r>
              <a:rPr lang="en-US" sz="1200" kern="1200" baseline="0" dirty="0" smtClean="0">
                <a:solidFill>
                  <a:schemeClr val="tx1"/>
                </a:solidFill>
                <a:effectLst/>
                <a:latin typeface="+mn-lt"/>
                <a:ea typeface="+mn-ea"/>
                <a:cs typeface="+mn-cs"/>
              </a:rPr>
              <a:t>clients</a:t>
            </a:r>
            <a:r>
              <a:rPr lang="en-US" sz="1200" kern="1200" dirty="0" smtClean="0">
                <a:solidFill>
                  <a:schemeClr val="tx1"/>
                </a:solidFill>
                <a:effectLst/>
                <a:latin typeface="+mn-lt"/>
                <a:ea typeface="+mn-ea"/>
                <a:cs typeface="+mn-cs"/>
              </a:rPr>
              <a:t> that are currently accessing Part A Services and are unaligned/non-conflicted. For</a:t>
            </a:r>
            <a:r>
              <a:rPr lang="en-US" sz="1200" kern="1200" baseline="0" dirty="0" smtClean="0">
                <a:solidFill>
                  <a:schemeClr val="tx1"/>
                </a:solidFill>
                <a:effectLst/>
                <a:latin typeface="+mn-lt"/>
                <a:ea typeface="+mn-ea"/>
                <a:cs typeface="+mn-cs"/>
              </a:rPr>
              <a:t> clarification</a:t>
            </a:r>
            <a:r>
              <a:rPr lang="en-US" sz="1200" kern="1200" dirty="0" smtClean="0">
                <a:solidFill>
                  <a:schemeClr val="tx1"/>
                </a:solidFill>
                <a:effectLst/>
                <a:latin typeface="+mn-lt"/>
                <a:ea typeface="+mn-ea"/>
                <a:cs typeface="+mn-cs"/>
              </a:rPr>
              <a:t>:</a:t>
            </a:r>
            <a:endParaRPr lang="en-US" sz="16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non-conflicted or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unaligned means that there is no benefitting party affiliation with the clients (i.e. They are not staff, paid consultants, or Board members of RWHAP Part A-funded agencies) and </a:t>
            </a:r>
            <a:endParaRPr lang="en-US" sz="16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Conflict of interest requirements apply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the Planning Council or Planning Body.</a:t>
            </a:r>
            <a:endParaRPr lang="en-US" sz="16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b="0" dirty="0" smtClean="0"/>
              <a:t>It</a:t>
            </a:r>
            <a:r>
              <a:rPr lang="en-US" b="0" baseline="0" dirty="0" smtClean="0"/>
              <a:t> is highly recommended to use the “PC Membership Category Tool Worksheet” to assist with the Roster Reflectiveness table.</a:t>
            </a:r>
            <a:endParaRPr lang="en-US" b="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720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LCDR Fenner</a:t>
            </a:r>
          </a:p>
          <a:p>
            <a:endParaRPr lang="en-US" dirty="0" smtClean="0"/>
          </a:p>
          <a:p>
            <a:r>
              <a:rPr lang="en-US" dirty="0" smtClean="0"/>
              <a:t>The final component of the Program Submission is the Local Pharmacy Assistance Program profile, also known as the LPAP profile. As a reminder, the purpose of an LPAP is “…means of providing ongoing medication assistance when an HRSA RWHAP ADAP has a restricted formulary, waiting list and/or restricted financial eligibility criteria.” </a:t>
            </a:r>
          </a:p>
          <a:p>
            <a:endParaRPr lang="en-US" dirty="0" smtClean="0"/>
          </a:p>
          <a:p>
            <a:r>
              <a:rPr lang="en-US" dirty="0" smtClean="0"/>
              <a:t>LPAP is not a substitute for the AIDS Drug Assistance Program (ADAP); instead, it is intended to provide medications when the ADAP does not meet the needs of the clients of the EMA/TGA. </a:t>
            </a:r>
          </a:p>
          <a:p>
            <a:endParaRPr lang="en-US" dirty="0" smtClean="0"/>
          </a:p>
          <a:p>
            <a:r>
              <a:rPr lang="en-US" dirty="0" smtClean="0"/>
              <a:t>Additionally, LPAP is not to be used for short-term or emergency medication needs. And lastly, the LPAP should be developed based on need and must comply with the National Monitoring Standards.</a:t>
            </a:r>
          </a:p>
          <a:p>
            <a:endParaRPr lang="en-US" dirty="0" smtClean="0"/>
          </a:p>
          <a:p>
            <a:r>
              <a:rPr lang="en-US" dirty="0" smtClean="0"/>
              <a:t>Please refer to the LPAP Clarification Program Letter for additional detail on LPAP—a link is included in this slide.</a:t>
            </a:r>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35</a:t>
            </a:fld>
            <a:endParaRPr lang="en-US"/>
          </a:p>
        </p:txBody>
      </p:sp>
    </p:spTree>
    <p:extLst>
      <p:ext uri="{BB962C8B-B14F-4D97-AF65-F5344CB8AC3E}">
        <p14:creationId xmlns:p14="http://schemas.microsoft.com/office/powerpoint/2010/main" val="3069059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LCDR</a:t>
            </a:r>
            <a:r>
              <a:rPr lang="en-US" sz="1200" b="1" kern="1200" baseline="0" dirty="0" smtClean="0">
                <a:solidFill>
                  <a:schemeClr val="tx1"/>
                </a:solidFill>
                <a:effectLst/>
                <a:latin typeface="+mn-lt"/>
                <a:ea typeface="+mn-ea"/>
                <a:cs typeface="+mn-cs"/>
              </a:rPr>
              <a:t> Fenner</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 all recipients may be required to submit the LPAP profile. The LPAP Profile is </a:t>
            </a:r>
            <a:r>
              <a:rPr lang="en-US" sz="1200" u="sng" kern="1200" dirty="0" smtClean="0">
                <a:solidFill>
                  <a:schemeClr val="tx1"/>
                </a:solidFill>
                <a:effectLst/>
                <a:latin typeface="+mn-lt"/>
                <a:ea typeface="+mn-ea"/>
                <a:cs typeface="+mn-cs"/>
              </a:rPr>
              <a:t>applicable</a:t>
            </a:r>
            <a:r>
              <a:rPr lang="en-US" sz="1200" kern="1200" dirty="0" smtClean="0">
                <a:solidFill>
                  <a:schemeClr val="tx1"/>
                </a:solidFill>
                <a:effectLst/>
                <a:latin typeface="+mn-lt"/>
                <a:ea typeface="+mn-ea"/>
                <a:cs typeface="+mn-cs"/>
              </a:rPr>
              <a:t> only to recipients that are </a:t>
            </a:r>
            <a:r>
              <a:rPr lang="en-US" sz="1200" u="sng" kern="1200" dirty="0" smtClean="0">
                <a:solidFill>
                  <a:schemeClr val="tx1"/>
                </a:solidFill>
                <a:effectLst/>
                <a:latin typeface="+mn-lt"/>
                <a:ea typeface="+mn-ea"/>
                <a:cs typeface="+mn-cs"/>
              </a:rPr>
              <a:t>allocating funds to the LPAP service category if funds were not allocated in the previous year</a:t>
            </a:r>
            <a:r>
              <a:rPr lang="en-US" sz="1200" kern="1200" dirty="0" smtClean="0">
                <a:solidFill>
                  <a:schemeClr val="tx1"/>
                </a:solidFill>
                <a:effectLst/>
                <a:latin typeface="+mn-lt"/>
                <a:ea typeface="+mn-ea"/>
                <a:cs typeface="+mn-cs"/>
              </a:rPr>
              <a:t>. Also, the </a:t>
            </a:r>
            <a:r>
              <a:rPr lang="en-US" sz="1200" dirty="0" smtClean="0"/>
              <a:t>LPAP Profile is not required if the information</a:t>
            </a:r>
            <a:r>
              <a:rPr lang="en-US" sz="1200" baseline="0" dirty="0" smtClean="0"/>
              <a:t> was </a:t>
            </a:r>
            <a:r>
              <a:rPr lang="en-US" sz="1200" dirty="0" smtClean="0"/>
              <a:t>previously submitted in the FY</a:t>
            </a:r>
            <a:r>
              <a:rPr lang="en-US" sz="1200" b="0" dirty="0" smtClean="0"/>
              <a:t> 21 </a:t>
            </a:r>
            <a:r>
              <a:rPr lang="en-US" sz="1200" dirty="0" smtClean="0"/>
              <a:t>application. </a:t>
            </a:r>
            <a:r>
              <a:rPr lang="en-US" sz="1200" kern="1200" dirty="0" smtClean="0">
                <a:solidFill>
                  <a:schemeClr val="tx1"/>
                </a:solidFill>
                <a:effectLst/>
                <a:latin typeface="+mn-lt"/>
                <a:ea typeface="+mn-ea"/>
                <a:cs typeface="+mn-cs"/>
              </a:rPr>
              <a:t>Based on this, if you are required to submit an LPAP profile, there are two sections which include: </a:t>
            </a:r>
          </a:p>
          <a:p>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A </a:t>
            </a:r>
            <a:r>
              <a:rPr lang="en-US" sz="1200" u="sng" kern="1200" dirty="0" smtClean="0">
                <a:solidFill>
                  <a:schemeClr val="tx1"/>
                </a:solidFill>
                <a:effectLst/>
                <a:latin typeface="+mn-lt"/>
                <a:ea typeface="+mn-ea"/>
                <a:cs typeface="+mn-cs"/>
              </a:rPr>
              <a:t>Statement of Need</a:t>
            </a:r>
            <a:r>
              <a:rPr lang="en-US" sz="1200" kern="1200" dirty="0" smtClean="0">
                <a:solidFill>
                  <a:schemeClr val="tx1"/>
                </a:solidFill>
                <a:effectLst/>
                <a:latin typeface="+mn-lt"/>
                <a:ea typeface="+mn-ea"/>
                <a:cs typeface="+mn-cs"/>
              </a:rPr>
              <a:t>, which supports and justifies the prioritization and allocation of funds to the LPAP service category in the jurisdiction, and  </a:t>
            </a:r>
          </a:p>
          <a:p>
            <a:pPr marL="0" inden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a:t>
            </a:r>
            <a:r>
              <a:rPr lang="en-US" sz="1200" u="sng" kern="1200" dirty="0" smtClean="0">
                <a:solidFill>
                  <a:schemeClr val="tx1"/>
                </a:solidFill>
                <a:effectLst/>
                <a:latin typeface="+mn-lt"/>
                <a:ea typeface="+mn-ea"/>
                <a:cs typeface="+mn-cs"/>
              </a:rPr>
              <a:t>Structure of the LPAP Profile</a:t>
            </a:r>
            <a:r>
              <a:rPr lang="en-US" sz="1200" kern="1200" dirty="0" smtClean="0">
                <a:solidFill>
                  <a:schemeClr val="tx1"/>
                </a:solidFill>
                <a:effectLst/>
                <a:latin typeface="+mn-lt"/>
                <a:ea typeface="+mn-ea"/>
                <a:cs typeface="+mn-cs"/>
              </a:rPr>
              <a:t>, which addresses compliance with the National Monitoring Standards, indicates the presence of an advisory board, describes LPAP and ADAP formularies, the eligibility and enrollment process, and cost savings strategies. More information can be found in the program submission instructions.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keep your LPAP profile to three pages or less.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Lastly, as alluded to on the previous slide, LPAP dollars are not to be used for short-term or emergency medication needs (for example, paying for medications for clients who are in the process of applying to the state ADAP program, also known as  “bridging clients”).</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178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now</a:t>
            </a:r>
            <a:r>
              <a:rPr lang="en-US" sz="1200" kern="1200" baseline="0" dirty="0" smtClean="0">
                <a:solidFill>
                  <a:schemeClr val="tx1"/>
                </a:solidFill>
                <a:effectLst/>
                <a:latin typeface="+mn-lt"/>
                <a:ea typeface="+mn-ea"/>
                <a:cs typeface="+mn-cs"/>
              </a:rPr>
              <a:t> I would like to hand off the presentation to our fellow presenter Brian from WRMA who will be providing updates on the new Expenditure report process…..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5465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LCDR</a:t>
            </a:r>
            <a:r>
              <a:rPr lang="en-US" sz="1200" b="1" kern="1200" baseline="0" dirty="0" smtClean="0">
                <a:solidFill>
                  <a:schemeClr val="tx1"/>
                </a:solidFill>
                <a:effectLst/>
                <a:latin typeface="+mn-lt"/>
                <a:ea typeface="+mn-ea"/>
                <a:cs typeface="+mn-cs"/>
              </a:rPr>
              <a:t> Fenner</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Thank you Brian </a:t>
            </a:r>
            <a:r>
              <a:rPr lang="en-US" sz="1200" b="1" kern="1200" dirty="0" err="1" smtClean="0">
                <a:solidFill>
                  <a:schemeClr val="tx1"/>
                </a:solidFill>
                <a:effectLst/>
                <a:latin typeface="+mn-lt"/>
                <a:ea typeface="+mn-ea"/>
                <a:cs typeface="+mn-cs"/>
              </a:rPr>
              <a:t>Mcbee</a:t>
            </a:r>
            <a:r>
              <a:rPr lang="en-US" sz="1200" b="1" kern="1200" dirty="0" smtClean="0">
                <a:solidFill>
                  <a:schemeClr val="tx1"/>
                </a:solidFill>
                <a:effectLst/>
                <a:latin typeface="+mn-lt"/>
                <a:ea typeface="+mn-ea"/>
                <a:cs typeface="+mn-cs"/>
              </a:rPr>
              <a: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Again, we will not be conducting a real-time question and answer session today. If you have a question, please type it into the Q&amp;A pod, and we will follow-up via e-mail. Alternately, you may direct your question to your project officer.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993D1-048E-4E7D-B172-295882EE4F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6392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LCDR Fenner</a:t>
            </a:r>
          </a:p>
          <a:p>
            <a:endParaRPr lang="en-US" dirty="0"/>
          </a:p>
          <a:p>
            <a:r>
              <a:rPr lang="en-US" sz="1200" kern="1200" dirty="0">
                <a:solidFill>
                  <a:schemeClr val="tx1"/>
                </a:solidFill>
                <a:effectLst/>
                <a:latin typeface="+mn-lt"/>
                <a:ea typeface="+mn-ea"/>
                <a:cs typeface="+mn-cs"/>
              </a:rPr>
              <a:t>Thank you for participating in this webinar. A special thank you to the reporting requirements work group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their hard work pulling together the webinar and guidance documents.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may download all documents discussed during the webinar from the </a:t>
            </a:r>
            <a:r>
              <a:rPr lang="en-US" sz="1200" b="0" kern="1200" dirty="0">
                <a:solidFill>
                  <a:schemeClr val="tx1"/>
                </a:solidFill>
                <a:effectLst/>
                <a:latin typeface="+mn-lt"/>
                <a:ea typeface="+mn-ea"/>
                <a:cs typeface="+mn-cs"/>
              </a:rPr>
              <a:t>chat section on your screen.</a:t>
            </a:r>
            <a:r>
              <a:rPr lang="en-US" sz="1200" kern="1200" dirty="0">
                <a:solidFill>
                  <a:schemeClr val="tx1"/>
                </a:solidFill>
                <a:effectLst/>
                <a:latin typeface="+mn-lt"/>
                <a:ea typeface="+mn-ea"/>
                <a:cs typeface="+mn-cs"/>
              </a:rPr>
              <a:t> The documents are available in the EHB, as </a:t>
            </a:r>
            <a:r>
              <a:rPr lang="en-US" sz="1200" kern="1200" dirty="0" smtClean="0">
                <a:solidFill>
                  <a:schemeClr val="tx1"/>
                </a:solidFill>
                <a:effectLst/>
                <a:latin typeface="+mn-lt"/>
                <a:ea typeface="+mn-ea"/>
                <a:cs typeface="+mn-cs"/>
              </a:rPr>
              <a:t>well</a:t>
            </a:r>
            <a:r>
              <a:rPr lang="en-US" sz="1200" kern="1200" baseline="0" dirty="0" smtClean="0">
                <a:solidFill>
                  <a:schemeClr val="tx1"/>
                </a:solidFill>
                <a:effectLst/>
                <a:latin typeface="+mn-lt"/>
                <a:ea typeface="+mn-ea"/>
                <a:cs typeface="+mn-cs"/>
              </a:rPr>
              <a:t> as on the calendar invite for today’s webinar.</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dirty="0"/>
              <a:t>Please keep in mind Project Officers have a different version </a:t>
            </a:r>
            <a:r>
              <a:rPr lang="en-US" sz="1200" kern="1200" dirty="0">
                <a:solidFill>
                  <a:schemeClr val="tx1"/>
                </a:solidFill>
                <a:effectLst/>
                <a:latin typeface="+mn-lt"/>
                <a:ea typeface="+mn-ea"/>
                <a:cs typeface="+mn-cs"/>
              </a:rPr>
              <a:t>of </a:t>
            </a:r>
            <a:r>
              <a:rPr lang="en-US" dirty="0"/>
              <a:t>EHB than recipients, for EHB navigation assistance contact the EHB helpdesk at 877-464-4722. </a:t>
            </a:r>
          </a:p>
          <a:p>
            <a:endParaRPr lang="en-US" dirty="0"/>
          </a:p>
          <a:p>
            <a:r>
              <a:rPr lang="en-US" dirty="0"/>
              <a:t>For programmatic assistance</a:t>
            </a:r>
            <a:r>
              <a:rPr lang="en-US" sz="1200" kern="1200" dirty="0">
                <a:solidFill>
                  <a:schemeClr val="tx1"/>
                </a:solidFill>
                <a:effectLst/>
                <a:latin typeface="+mn-lt"/>
                <a:ea typeface="+mn-ea"/>
                <a:cs typeface="+mn-cs"/>
              </a:rPr>
              <a:t>, please contact your Project Officer.</a:t>
            </a:r>
            <a:r>
              <a:rPr lang="en-US" dirty="0"/>
              <a:t> </a:t>
            </a:r>
          </a:p>
        </p:txBody>
      </p:sp>
      <p:sp>
        <p:nvSpPr>
          <p:cNvPr id="4" name="Slide Number Placeholder 3"/>
          <p:cNvSpPr>
            <a:spLocks noGrp="1"/>
          </p:cNvSpPr>
          <p:nvPr>
            <p:ph type="sldNum" sz="quarter" idx="10"/>
          </p:nvPr>
        </p:nvSpPr>
        <p:spPr/>
        <p:txBody>
          <a:bodyPr/>
          <a:lstStyle/>
          <a:p>
            <a:fld id="{CAA11B83-7453-4C63-9F24-B8D95A5E7065}" type="slidenum">
              <a:rPr lang="en-US" smtClean="0"/>
              <a:t>39</a:t>
            </a:fld>
            <a:endParaRPr lang="en-US"/>
          </a:p>
        </p:txBody>
      </p:sp>
    </p:spTree>
    <p:extLst>
      <p:ext uri="{BB962C8B-B14F-4D97-AF65-F5344CB8AC3E}">
        <p14:creationId xmlns:p14="http://schemas.microsoft.com/office/powerpoint/2010/main" val="4008199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Jon</a:t>
            </a:r>
          </a:p>
          <a:p>
            <a:endParaRPr lang="en-US" dirty="0" smtClean="0"/>
          </a:p>
          <a:p>
            <a:pPr lvl="0"/>
            <a:r>
              <a:rPr lang="en-US" sz="1200" kern="1200" dirty="0" smtClean="0">
                <a:solidFill>
                  <a:schemeClr val="tx1"/>
                </a:solidFill>
                <a:effectLst/>
                <a:latin typeface="+mn-lt"/>
                <a:ea typeface="+mn-ea"/>
                <a:cs typeface="+mn-cs"/>
              </a:rPr>
              <a:t>The font size on template screenshots is small; however, each template is available for download in the File Share pod on your screen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will not be a real-time question and answer session. Please type your questions in the Q &amp; A pod. We will follow-up via e-mail in the next few days with answers. </a:t>
            </a: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4</a:t>
            </a:fld>
            <a:endParaRPr lang="en-US"/>
          </a:p>
        </p:txBody>
      </p:sp>
    </p:spTree>
    <p:extLst>
      <p:ext uri="{BB962C8B-B14F-4D97-AF65-F5344CB8AC3E}">
        <p14:creationId xmlns:p14="http://schemas.microsoft.com/office/powerpoint/2010/main" val="1926866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HRSA is on four social media platforms. We encourage you to follow along and share our content on Twitter, Facebook, LinkedIn and Instagram to stay up-to-date on the latest HRSA news.  Our account/handle on each platform is @</a:t>
            </a:r>
            <a:r>
              <a:rPr lang="en-US" sz="1200" i="1" kern="1200" dirty="0" err="1" smtClean="0">
                <a:solidFill>
                  <a:schemeClr val="tx1"/>
                </a:solidFill>
                <a:effectLst/>
                <a:latin typeface="+mn-lt"/>
                <a:ea typeface="+mn-ea"/>
                <a:cs typeface="+mn-cs"/>
              </a:rPr>
              <a:t>HRSAgov</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Additionally, we also encourage you to sign up for HRSA’s e-News, a biweekly email of comprehensive HRSA news, and to sign up for HRSA press releases.  You can also  visit our website </a:t>
            </a:r>
            <a:r>
              <a:rPr lang="en-US" sz="1200" i="1" u="sng" kern="1200" dirty="0" smtClean="0">
                <a:solidFill>
                  <a:schemeClr val="tx1"/>
                </a:solidFill>
                <a:effectLst/>
                <a:latin typeface="+mn-lt"/>
                <a:ea typeface="+mn-ea"/>
                <a:cs typeface="+mn-cs"/>
                <a:hlinkClick r:id="rId3"/>
              </a:rPr>
              <a:t>www.HRSA.gov</a:t>
            </a:r>
            <a:r>
              <a:rPr lang="en-US" sz="1200" i="1" kern="1200" dirty="0" smtClean="0">
                <a:solidFill>
                  <a:schemeClr val="tx1"/>
                </a:solidFill>
                <a:effectLst/>
                <a:latin typeface="+mn-lt"/>
                <a:ea typeface="+mn-ea"/>
                <a:cs typeface="+mn-cs"/>
              </a:rPr>
              <a:t> for more detailed information about all of our programs. </a:t>
            </a:r>
            <a:endParaRPr lang="en-US" sz="1200" kern="1200" dirty="0" smtClean="0">
              <a:solidFill>
                <a:schemeClr val="tx1"/>
              </a:solidFill>
              <a:effectLst/>
              <a:latin typeface="+mn-lt"/>
              <a:ea typeface="+mn-ea"/>
              <a:cs typeface="+mn-cs"/>
            </a:endParaRPr>
          </a:p>
          <a:p>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18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This slide represents a brief outline of our agenda today. First, We will be discussing the FY 2020 Annual</a:t>
            </a:r>
            <a:r>
              <a:rPr lang="en-US" baseline="0" dirty="0" smtClean="0"/>
              <a:t> Progress Report, the FY2021 Program Terms Report and finally the FY 2021 Program Submissions process.</a:t>
            </a:r>
          </a:p>
          <a:p>
            <a:endParaRPr lang="en-US" baseline="0" dirty="0" smtClean="0"/>
          </a:p>
          <a:p>
            <a:r>
              <a:rPr lang="en-US" baseline="0" dirty="0" smtClean="0"/>
              <a:t>At the end of our presentation there will be a brief training on the expenditure report provided by the </a:t>
            </a:r>
            <a:r>
              <a:rPr lang="en-US" b="1" baseline="0" dirty="0" smtClean="0"/>
              <a:t>WRMA</a:t>
            </a:r>
            <a:r>
              <a:rPr lang="en-US" baseline="0" dirty="0" smtClean="0"/>
              <a:t> contractors. </a:t>
            </a:r>
          </a:p>
          <a:p>
            <a:endParaRPr lang="en-US" baseline="0" dirty="0" smtClean="0"/>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Deborah Medina will begin walking us through the FY 20 reporting deliverables. </a:t>
            </a: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5</a:t>
            </a:fld>
            <a:endParaRPr lang="en-US"/>
          </a:p>
        </p:txBody>
      </p:sp>
    </p:spTree>
    <p:extLst>
      <p:ext uri="{BB962C8B-B14F-4D97-AF65-F5344CB8AC3E}">
        <p14:creationId xmlns:p14="http://schemas.microsoft.com/office/powerpoint/2010/main" val="2722211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Deborah </a:t>
            </a:r>
          </a:p>
          <a:p>
            <a:endParaRPr lang="en-US" sz="1200" kern="1200" dirty="0">
              <a:solidFill>
                <a:schemeClr val="tx1"/>
              </a:solidFill>
              <a:effectLst/>
              <a:latin typeface="+mn-lt"/>
              <a:ea typeface="+mn-ea"/>
              <a:cs typeface="+mn-cs"/>
            </a:endParaRPr>
          </a:p>
          <a:p>
            <a:r>
              <a:rPr lang="en-US" dirty="0"/>
              <a:t>Now we will </a:t>
            </a:r>
            <a:r>
              <a:rPr lang="en-US" sz="1200" kern="1200" dirty="0">
                <a:solidFill>
                  <a:schemeClr val="tx1"/>
                </a:solidFill>
                <a:effectLst/>
                <a:latin typeface="+mn-lt"/>
                <a:ea typeface="+mn-ea"/>
                <a:cs typeface="+mn-cs"/>
              </a:rPr>
              <a:t>go over the </a:t>
            </a:r>
            <a:r>
              <a:rPr lang="en-US" dirty="0"/>
              <a:t>Fiscal Year 2020 </a:t>
            </a:r>
            <a:r>
              <a:rPr lang="en-US" sz="1200" kern="1200" dirty="0">
                <a:solidFill>
                  <a:schemeClr val="tx1"/>
                </a:solidFill>
                <a:effectLst/>
                <a:latin typeface="+mn-lt"/>
                <a:ea typeface="+mn-ea"/>
                <a:cs typeface="+mn-cs"/>
              </a:rPr>
              <a:t>reporting requirements. </a:t>
            </a:r>
            <a:r>
              <a:rPr lang="en-US" b="0" dirty="0" smtClean="0"/>
              <a:t>T</a:t>
            </a:r>
            <a:r>
              <a:rPr lang="en-US" b="0" dirty="0" smtClean="0">
                <a:solidFill>
                  <a:srgbClr val="FF0000"/>
                </a:solidFill>
              </a:rPr>
              <a:t>his </a:t>
            </a:r>
            <a:r>
              <a:rPr lang="en-US" b="0" dirty="0">
                <a:solidFill>
                  <a:srgbClr val="FF0000"/>
                </a:solidFill>
              </a:rPr>
              <a:t>year, we have a change in the Annual Progress Report. FY2020 report consists only of the Annual Progress Report with its seven (or six depending on the recipient having to report on LPAP or not). </a:t>
            </a:r>
            <a:endParaRPr lang="en-US" b="0" strike="sngStrike" dirty="0">
              <a:solidFill>
                <a:srgbClr val="FF0000"/>
              </a:solidFill>
            </a:endParaRP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Final FY </a:t>
            </a:r>
            <a:r>
              <a:rPr lang="en-US" sz="1200" kern="1200" dirty="0" smtClean="0">
                <a:solidFill>
                  <a:schemeClr val="tx1"/>
                </a:solidFill>
                <a:effectLst/>
                <a:latin typeface="+mn-lt"/>
                <a:ea typeface="+mn-ea"/>
                <a:cs typeface="+mn-cs"/>
              </a:rPr>
              <a:t>2020 </a:t>
            </a:r>
            <a:r>
              <a:rPr lang="en-US" sz="1200" kern="1200" dirty="0">
                <a:solidFill>
                  <a:schemeClr val="tx1"/>
                </a:solidFill>
                <a:effectLst/>
                <a:latin typeface="+mn-lt"/>
                <a:ea typeface="+mn-ea"/>
                <a:cs typeface="+mn-cs"/>
              </a:rPr>
              <a:t>Service Category and Care Continuum Tables &amp; Narrative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Planning Council/Body Activities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Early Identification of Individuals with HIV/AIDS (EIIHA) Update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MAI Report Narrative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Certification of Aggregate Administrative </a:t>
            </a:r>
            <a:r>
              <a:rPr lang="en-US" sz="1200" kern="1200" dirty="0" smtClean="0">
                <a:solidFill>
                  <a:schemeClr val="tx1"/>
                </a:solidFill>
                <a:effectLst/>
                <a:latin typeface="+mn-lt"/>
                <a:ea typeface="+mn-ea"/>
                <a:cs typeface="+mn-cs"/>
              </a:rPr>
              <a:t>Expenditures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FY </a:t>
            </a:r>
            <a:r>
              <a:rPr lang="en-US" sz="1200" kern="1200" dirty="0" smtClean="0">
                <a:solidFill>
                  <a:schemeClr val="tx1"/>
                </a:solidFill>
                <a:effectLst/>
                <a:latin typeface="+mn-lt"/>
                <a:ea typeface="+mn-ea"/>
                <a:cs typeface="+mn-cs"/>
              </a:rPr>
              <a:t>2020 </a:t>
            </a:r>
            <a:r>
              <a:rPr lang="en-US" sz="1200" kern="1200" dirty="0">
                <a:solidFill>
                  <a:schemeClr val="tx1"/>
                </a:solidFill>
                <a:effectLst/>
                <a:latin typeface="+mn-lt"/>
                <a:ea typeface="+mn-ea"/>
                <a:cs typeface="+mn-cs"/>
              </a:rPr>
              <a:t>WICY Expenditures Report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Local Pharmacy Assistance Program (LPAP) Summary</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a:p>
            <a:pPr marL="0" lvl="0" indent="0">
              <a:buFont typeface="Arial" panose="020B0604020202020204" pitchFamily="34" charset="0"/>
              <a:buNone/>
            </a:pPr>
            <a:r>
              <a:rPr lang="en-US" sz="1200" kern="1200" dirty="0">
                <a:solidFill>
                  <a:schemeClr val="tx1"/>
                </a:solidFill>
                <a:effectLst/>
                <a:latin typeface="+mn-lt"/>
                <a:ea typeface="+mn-ea"/>
                <a:cs typeface="+mn-cs"/>
              </a:rPr>
              <a:t>Next, </a:t>
            </a:r>
            <a:r>
              <a:rPr lang="en-US" dirty="0"/>
              <a:t>we </a:t>
            </a:r>
            <a:r>
              <a:rPr lang="en-US" sz="1200" kern="1200" dirty="0">
                <a:solidFill>
                  <a:schemeClr val="tx1"/>
                </a:solidFill>
                <a:effectLst/>
                <a:latin typeface="+mn-lt"/>
                <a:ea typeface="+mn-ea"/>
                <a:cs typeface="+mn-cs"/>
              </a:rPr>
              <a:t>will review each component</a:t>
            </a:r>
            <a:r>
              <a:rPr lang="en-US" dirty="0"/>
              <a:t> of the Annual Progress Report</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6</a:t>
            </a:fld>
            <a:endParaRPr lang="en-US"/>
          </a:p>
        </p:txBody>
      </p:sp>
    </p:spTree>
    <p:extLst>
      <p:ext uri="{BB962C8B-B14F-4D97-AF65-F5344CB8AC3E}">
        <p14:creationId xmlns:p14="http://schemas.microsoft.com/office/powerpoint/2010/main" val="2141451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Deborah</a:t>
            </a:r>
          </a:p>
          <a:p>
            <a:endParaRPr lang="en-US" dirty="0"/>
          </a:p>
          <a:p>
            <a:r>
              <a:rPr lang="en-US" dirty="0" smtClean="0"/>
              <a:t>For </a:t>
            </a:r>
            <a:r>
              <a:rPr lang="en-US" dirty="0"/>
              <a:t>the updated service category table, you must use the table submitted </a:t>
            </a:r>
            <a:r>
              <a:rPr lang="en-US" dirty="0" smtClean="0"/>
              <a:t>with </a:t>
            </a:r>
            <a:r>
              <a:rPr lang="en-US" dirty="0"/>
              <a:t>your FY 2020 application, and update </a:t>
            </a:r>
            <a:r>
              <a:rPr lang="en-US" dirty="0" smtClean="0"/>
              <a:t>with </a:t>
            </a:r>
            <a:r>
              <a:rPr lang="en-US" dirty="0"/>
              <a:t>the following elements: (a) actual spending, (b) service utilization, and (c) outcomes data.  </a:t>
            </a:r>
          </a:p>
          <a:p>
            <a:endParaRPr lang="en-US" dirty="0"/>
          </a:p>
          <a:p>
            <a:r>
              <a:rPr lang="en-US" dirty="0"/>
              <a:t>It is important to stress here that any variations reported exceeding 20% over or under the projected numbers, must include an explanation for the variance. The narrative should include how expenditures, service units and number of unduplicated clients were affected by these variations IF over 20%.</a:t>
            </a:r>
          </a:p>
          <a:p>
            <a:endParaRPr lang="en-US" dirty="0"/>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7</a:t>
            </a:fld>
            <a:endParaRPr lang="en-US"/>
          </a:p>
        </p:txBody>
      </p:sp>
    </p:spTree>
    <p:extLst>
      <p:ext uri="{BB962C8B-B14F-4D97-AF65-F5344CB8AC3E}">
        <p14:creationId xmlns:p14="http://schemas.microsoft.com/office/powerpoint/2010/main" val="154064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Deborah</a:t>
            </a:r>
          </a:p>
          <a:p>
            <a:endParaRPr lang="en-US" dirty="0"/>
          </a:p>
          <a:p>
            <a:r>
              <a:rPr lang="en-US" dirty="0"/>
              <a:t>For the purpose of the presentation, this is an abbreviated table. </a:t>
            </a:r>
            <a:r>
              <a:rPr lang="en-US" sz="1200" kern="1200" dirty="0">
                <a:solidFill>
                  <a:schemeClr val="tx1"/>
                </a:solidFill>
                <a:effectLst/>
                <a:latin typeface="+mn-lt"/>
                <a:ea typeface="+mn-ea"/>
                <a:cs typeface="+mn-cs"/>
              </a:rPr>
              <a:t>Please note that the table has separate tabs at the bottom – one each, for MAI and non-MAI </a:t>
            </a:r>
            <a:r>
              <a:rPr lang="en-US" sz="1200" kern="1200" dirty="0" smtClean="0">
                <a:solidFill>
                  <a:schemeClr val="tx1"/>
                </a:solidFill>
                <a:effectLst/>
                <a:latin typeface="+mn-lt"/>
                <a:ea typeface="+mn-ea"/>
                <a:cs typeface="+mn-cs"/>
              </a:rPr>
              <a:t>funding – highlighted in the</a:t>
            </a:r>
            <a:r>
              <a:rPr lang="en-US" sz="1200" kern="1200" baseline="0" dirty="0" smtClean="0">
                <a:solidFill>
                  <a:schemeClr val="tx1"/>
                </a:solidFill>
                <a:effectLst/>
                <a:latin typeface="+mn-lt"/>
                <a:ea typeface="+mn-ea"/>
                <a:cs typeface="+mn-cs"/>
              </a:rPr>
              <a:t> red circle</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note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variances within the table will auto populate as </a:t>
            </a:r>
            <a:r>
              <a:rPr lang="en-US" sz="1200" kern="1200" baseline="0" dirty="0">
                <a:solidFill>
                  <a:schemeClr val="tx1"/>
                </a:solidFill>
                <a:effectLst/>
                <a:latin typeface="+mn-lt"/>
                <a:ea typeface="+mn-ea"/>
                <a:cs typeface="+mn-cs"/>
              </a:rPr>
              <a:t>data</a:t>
            </a:r>
            <a:r>
              <a:rPr lang="en-US" dirty="0"/>
              <a:t> is entered</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8</a:t>
            </a:fld>
            <a:endParaRPr lang="en-US"/>
          </a:p>
        </p:txBody>
      </p:sp>
    </p:spTree>
    <p:extLst>
      <p:ext uri="{BB962C8B-B14F-4D97-AF65-F5344CB8AC3E}">
        <p14:creationId xmlns:p14="http://schemas.microsoft.com/office/powerpoint/2010/main" val="3387593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Deborah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must submit a final/updated FY </a:t>
            </a:r>
            <a:r>
              <a:rPr lang="en-US" dirty="0"/>
              <a:t>2020 </a:t>
            </a:r>
            <a:r>
              <a:rPr lang="en-US" sz="1200" kern="1200" dirty="0">
                <a:solidFill>
                  <a:schemeClr val="tx1"/>
                </a:solidFill>
                <a:effectLst/>
                <a:latin typeface="+mn-lt"/>
                <a:ea typeface="+mn-ea"/>
                <a:cs typeface="+mn-cs"/>
              </a:rPr>
              <a:t>HIV Care Continuum Table that shows the actual outcomes, including the FY </a:t>
            </a:r>
            <a:r>
              <a:rPr lang="en-US" dirty="0"/>
              <a:t>2020</a:t>
            </a:r>
            <a:r>
              <a:rPr lang="en-US" sz="1200" kern="1200" dirty="0">
                <a:solidFill>
                  <a:schemeClr val="tx1"/>
                </a:solidFill>
                <a:effectLst/>
                <a:latin typeface="+mn-lt"/>
                <a:ea typeface="+mn-ea"/>
                <a:cs typeface="+mn-cs"/>
              </a:rPr>
              <a:t> baseline and target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section has to include an explanation of any factors that particularly contributed to meeting or not meeting the target in the comments section</a:t>
            </a:r>
            <a:r>
              <a:rPr lang="en-US" sz="1200" kern="1200" dirty="0" smtClean="0">
                <a:solidFill>
                  <a:schemeClr val="tx1"/>
                </a:solidFill>
                <a:effectLst/>
                <a:latin typeface="+mn-lt"/>
                <a:ea typeface="+mn-ea"/>
                <a:cs typeface="+mn-cs"/>
              </a:rPr>
              <a:t>.  </a:t>
            </a:r>
            <a:r>
              <a:rPr lang="en-US" b="0" dirty="0" smtClean="0">
                <a:solidFill>
                  <a:srgbClr val="0F4D7B"/>
                </a:solidFill>
              </a:rPr>
              <a:t>Information on the steps of the HIV care continuum (diagnosis- and prevalence-based) using the HHS indicators is available on the </a:t>
            </a:r>
            <a:r>
              <a:rPr lang="en-US" b="0" dirty="0" smtClean="0">
                <a:solidFill>
                  <a:srgbClr val="0F4D7B"/>
                </a:solidFill>
                <a:hlinkClick r:id="rId3"/>
              </a:rPr>
              <a:t>CDC website</a:t>
            </a:r>
            <a:r>
              <a:rPr lang="en-US" b="0" dirty="0" smtClean="0">
                <a:solidFill>
                  <a:srgbClr val="0F4D7B"/>
                </a:solidFill>
              </a:rPr>
              <a:t>, the link is included in the slide.</a:t>
            </a:r>
            <a:r>
              <a:rPr lang="en-US" b="1" dirty="0" smtClean="0">
                <a:solidFill>
                  <a:srgbClr val="0F4D7B"/>
                </a:solidFill>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9</a:t>
            </a:fld>
            <a:endParaRPr lang="en-US"/>
          </a:p>
        </p:txBody>
      </p:sp>
    </p:spTree>
    <p:extLst>
      <p:ext uri="{BB962C8B-B14F-4D97-AF65-F5344CB8AC3E}">
        <p14:creationId xmlns:p14="http://schemas.microsoft.com/office/powerpoint/2010/main" val="143526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50933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6165348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464905" y="1115568"/>
            <a:ext cx="2148840" cy="122529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b.2"/>
          <p:cNvSpPr>
            <a:spLocks noGrp="1"/>
          </p:cNvSpPr>
          <p:nvPr>
            <p:ph type="body" sz="quarter" idx="13"/>
          </p:nvPr>
        </p:nvSpPr>
        <p:spPr>
          <a:xfrm>
            <a:off x="3828661" y="1115568"/>
            <a:ext cx="2148840" cy="122529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c.2"/>
          <p:cNvSpPr>
            <a:spLocks noGrp="1"/>
          </p:cNvSpPr>
          <p:nvPr>
            <p:ph type="body" sz="quarter" idx="14"/>
          </p:nvPr>
        </p:nvSpPr>
        <p:spPr>
          <a:xfrm>
            <a:off x="8519160" y="1114424"/>
            <a:ext cx="2148840" cy="122529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Picture Placeholder 3c.1" descr="&quot; &quot;"/>
          <p:cNvSpPr>
            <a:spLocks noGrp="1" noChangeAspect="1"/>
          </p:cNvSpPr>
          <p:nvPr>
            <p:ph type="pic" sz="quarter" idx="19"/>
          </p:nvPr>
        </p:nvSpPr>
        <p:spPr>
          <a:xfrm>
            <a:off x="10915261" y="1133856"/>
            <a:ext cx="849966" cy="850392"/>
          </a:xfrm>
        </p:spPr>
        <p:txBody>
          <a:bodyPr/>
          <a:lstStyle>
            <a:lvl1pPr marL="0" indent="0">
              <a:buNone/>
              <a:defRPr/>
            </a:lvl1pPr>
          </a:lstStyle>
          <a:p>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
        <p:nvSpPr>
          <p:cNvPr id="8" name="Content Placeholder 7"/>
          <p:cNvSpPr>
            <a:spLocks noGrp="1"/>
          </p:cNvSpPr>
          <p:nvPr>
            <p:ph sz="quarter" idx="20"/>
          </p:nvPr>
        </p:nvSpPr>
        <p:spPr>
          <a:xfrm>
            <a:off x="6172200" y="1115568"/>
            <a:ext cx="2148840" cy="122529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828989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84054874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657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89800027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2" y="1115568"/>
            <a:ext cx="2743200" cy="88696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657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85415896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dirty="0"/>
              <a:t>Click to edit Master title style</a:t>
            </a:r>
          </a:p>
        </p:txBody>
      </p:sp>
      <p:cxnSp>
        <p:nvCxnSpPr>
          <p:cNvPr id="10"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8" y="1371600"/>
            <a:ext cx="5157787"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195512"/>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71600"/>
            <a:ext cx="5183188"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4"/>
          <p:cNvSpPr>
            <a:spLocks noGrp="1"/>
          </p:cNvSpPr>
          <p:nvPr>
            <p:ph sz="quarter" idx="4"/>
          </p:nvPr>
        </p:nvSpPr>
        <p:spPr>
          <a:xfrm>
            <a:off x="6172200" y="2195512"/>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29478374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dirty="0"/>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386279265"/>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92965970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dirty="0"/>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solidFill>
                  <a:srgbClr val="0F4D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3"/>
          <p:cNvSpPr>
            <a:spLocks noGrp="1"/>
          </p:cNvSpPr>
          <p:nvPr>
            <p:ph idx="1"/>
          </p:nvPr>
        </p:nvSpPr>
        <p:spPr>
          <a:xfrm>
            <a:off x="5183188" y="987425"/>
            <a:ext cx="6172200" cy="4873625"/>
          </a:xfrm>
        </p:spPr>
        <p:txBody>
          <a:bodyPr/>
          <a:lstStyle>
            <a:lvl1pPr>
              <a:defRPr sz="2200"/>
            </a:lvl1pPr>
            <a:lvl2pPr>
              <a:defRPr sz="2000"/>
            </a:lvl2pPr>
            <a:lvl3pPr>
              <a:defRPr sz="1800"/>
            </a:lvl3pPr>
            <a:lvl4pPr>
              <a:defRPr sz="1600"/>
            </a:lvl4pPr>
            <a:lvl5pPr>
              <a:lnSpc>
                <a:spcPct val="100000"/>
              </a:lnSpc>
              <a:spcBef>
                <a:spcPts val="380"/>
              </a:spcBef>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9748008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dirty="0"/>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3"/>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73797525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dirty="0"/>
              <a:t>Click to edit Master title style</a:t>
            </a:r>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2347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3872374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207573413"/>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3435"/>
            <a:ext cx="11277600" cy="977167"/>
          </a:xfrm>
        </p:spPr>
        <p:txBody>
          <a:bodyPr/>
          <a:lstStyle/>
          <a:p>
            <a:r>
              <a:rPr lang="en-US"/>
              <a:t>Click to edit Master title style</a:t>
            </a:r>
          </a:p>
        </p:txBody>
      </p:sp>
      <p:sp>
        <p:nvSpPr>
          <p:cNvPr id="5" name="Slide Number Placeholder 4"/>
          <p:cNvSpPr>
            <a:spLocks noGrp="1"/>
          </p:cNvSpPr>
          <p:nvPr>
            <p:ph type="sldNum" sz="quarter" idx="12"/>
          </p:nvPr>
        </p:nvSpPr>
        <p:spPr>
          <a:xfrm>
            <a:off x="9448800" y="6492878"/>
            <a:ext cx="2743200" cy="365125"/>
          </a:xfrm>
        </p:spPr>
        <p:txBody>
          <a:bodyPr/>
          <a:lstStyle>
            <a:lvl1pPr>
              <a:defRPr b="1">
                <a:solidFill>
                  <a:schemeClr val="bg1"/>
                </a:solidFill>
              </a:defRPr>
            </a:lvl1pPr>
          </a:lstStyle>
          <a:p>
            <a:fld id="{429ED7D3-FBF0-4A14-AC97-B6BAAAA9ECD2}" type="slidenum">
              <a:rPr lang="en-US" smtClean="0"/>
              <a:pPr/>
              <a:t>‹#›</a:t>
            </a:fld>
            <a:endParaRPr lang="en-US" dirty="0"/>
          </a:p>
        </p:txBody>
      </p:sp>
      <p:sp>
        <p:nvSpPr>
          <p:cNvPr id="7" name="Content Placeholder 6"/>
          <p:cNvSpPr>
            <a:spLocks noGrp="1"/>
          </p:cNvSpPr>
          <p:nvPr>
            <p:ph sz="quarter" idx="13"/>
          </p:nvPr>
        </p:nvSpPr>
        <p:spPr>
          <a:xfrm>
            <a:off x="838200" y="2057400"/>
            <a:ext cx="10287000" cy="3733800"/>
          </a:xfrm>
        </p:spPr>
        <p:txBody>
          <a:bodyPr/>
          <a:lstStyle/>
          <a:p>
            <a:pPr lvl="0"/>
            <a:endParaRPr lang="en-US" dirty="0"/>
          </a:p>
        </p:txBody>
      </p:sp>
      <p:cxnSp>
        <p:nvCxnSpPr>
          <p:cNvPr id="8" name="Straight Connector 7"/>
          <p:cNvCxnSpPr/>
          <p:nvPr userDrawn="1"/>
        </p:nvCxnSpPr>
        <p:spPr>
          <a:xfrm>
            <a:off x="0" y="961768"/>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3429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75" b="0" i="0">
                <a:solidFill>
                  <a:schemeClr val="tx1"/>
                </a:solidFill>
                <a:latin typeface="Cambria"/>
                <a:cs typeface="Cambria"/>
              </a:defRPr>
            </a:lvl1pPr>
          </a:lstStyle>
          <a:p>
            <a:endParaRPr/>
          </a:p>
        </p:txBody>
      </p:sp>
      <p:sp>
        <p:nvSpPr>
          <p:cNvPr id="3" name="Holder 3"/>
          <p:cNvSpPr>
            <a:spLocks noGrp="1"/>
          </p:cNvSpPr>
          <p:nvPr>
            <p:ph sz="half" idx="2"/>
          </p:nvPr>
        </p:nvSpPr>
        <p:spPr>
          <a:xfrm>
            <a:off x="609600" y="1577341"/>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1"/>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258881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47BF-1724-4FCC-ABD4-6F2637F5D005}"/>
              </a:ext>
            </a:extLst>
          </p:cNvPr>
          <p:cNvSpPr>
            <a:spLocks noGrp="1"/>
          </p:cNvSpPr>
          <p:nvPr>
            <p:ph type="title"/>
          </p:nvPr>
        </p:nvSpPr>
        <p:spPr/>
        <p:txBody>
          <a:bodyPr/>
          <a:lstStyle>
            <a:lvl1pPr algn="ctr">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E690E1FD-CE1F-4C89-A771-3DCC40A8006B}"/>
              </a:ext>
            </a:extLst>
          </p:cNvPr>
          <p:cNvSpPr>
            <a:spLocks noGrp="1"/>
          </p:cNvSpPr>
          <p:nvPr>
            <p:ph type="sldNum" sz="quarter" idx="12"/>
          </p:nvPr>
        </p:nvSpPr>
        <p:spPr/>
        <p:txBody>
          <a:bodyPr/>
          <a:lstStyle/>
          <a:p>
            <a:fld id="{C7D939B5-D1D6-442B-960C-11410C62AFA7}" type="slidenum">
              <a:rPr lang="en-US" smtClean="0"/>
              <a:t>‹#›</a:t>
            </a:fld>
            <a:endParaRPr lang="en-US" dirty="0"/>
          </a:p>
        </p:txBody>
      </p:sp>
      <p:sp>
        <p:nvSpPr>
          <p:cNvPr id="6" name="Content Placeholder 5">
            <a:extLst>
              <a:ext uri="{FF2B5EF4-FFF2-40B4-BE49-F238E27FC236}">
                <a16:creationId xmlns:a16="http://schemas.microsoft.com/office/drawing/2014/main" id="{AF4464D8-962B-4998-AEE0-6127DBEF0099}"/>
              </a:ext>
            </a:extLst>
          </p:cNvPr>
          <p:cNvSpPr>
            <a:spLocks noGrp="1"/>
          </p:cNvSpPr>
          <p:nvPr>
            <p:ph sz="quarter" idx="13"/>
          </p:nvPr>
        </p:nvSpPr>
        <p:spPr>
          <a:xfrm>
            <a:off x="838200" y="1895254"/>
            <a:ext cx="10515600" cy="1255712"/>
          </a:xfrm>
        </p:spPr>
        <p:txBody>
          <a:bodyPr>
            <a:normAutofit/>
          </a:bodyPr>
          <a:lstStyle>
            <a:lvl1pPr algn="ctr">
              <a:defRPr sz="3500"/>
            </a:lvl1pPr>
            <a:lvl2pPr marL="49213" indent="0">
              <a:buNone/>
              <a:defRPr/>
            </a:lvl2pPr>
          </a:lstStyle>
          <a:p>
            <a:pPr lvl="0"/>
            <a:r>
              <a:rPr lang="en-US" dirty="0"/>
              <a:t>Click to edit Master text styles</a:t>
            </a:r>
          </a:p>
        </p:txBody>
      </p:sp>
      <p:sp>
        <p:nvSpPr>
          <p:cNvPr id="9" name="Content Placeholder 5">
            <a:extLst>
              <a:ext uri="{FF2B5EF4-FFF2-40B4-BE49-F238E27FC236}">
                <a16:creationId xmlns:a16="http://schemas.microsoft.com/office/drawing/2014/main" id="{066654EE-1DEC-4DA6-9B7B-8CB04D3FB718}"/>
              </a:ext>
            </a:extLst>
          </p:cNvPr>
          <p:cNvSpPr>
            <a:spLocks noGrp="1"/>
          </p:cNvSpPr>
          <p:nvPr>
            <p:ph sz="quarter" idx="14"/>
          </p:nvPr>
        </p:nvSpPr>
        <p:spPr>
          <a:xfrm>
            <a:off x="838200" y="3819210"/>
            <a:ext cx="10515600" cy="707214"/>
          </a:xfrm>
        </p:spPr>
        <p:txBody>
          <a:bodyPr>
            <a:normAutofit/>
          </a:bodyPr>
          <a:lstStyle>
            <a:lvl1pPr algn="ctr">
              <a:defRPr sz="3000"/>
            </a:lvl1pPr>
            <a:lvl2pPr marL="49213" indent="0">
              <a:buNone/>
              <a:defRPr/>
            </a:lvl2pPr>
          </a:lstStyle>
          <a:p>
            <a:pPr lvl="0"/>
            <a:r>
              <a:rPr lang="en-US" dirty="0"/>
              <a:t>Click to edit Master text styles</a:t>
            </a:r>
          </a:p>
        </p:txBody>
      </p:sp>
      <p:sp>
        <p:nvSpPr>
          <p:cNvPr id="10" name="Content Placeholder 5">
            <a:extLst>
              <a:ext uri="{FF2B5EF4-FFF2-40B4-BE49-F238E27FC236}">
                <a16:creationId xmlns:a16="http://schemas.microsoft.com/office/drawing/2014/main" id="{6E312277-6F03-45E3-AD46-A3BDC7E91C80}"/>
              </a:ext>
            </a:extLst>
          </p:cNvPr>
          <p:cNvSpPr>
            <a:spLocks noGrp="1"/>
          </p:cNvSpPr>
          <p:nvPr>
            <p:ph sz="quarter" idx="15"/>
          </p:nvPr>
        </p:nvSpPr>
        <p:spPr>
          <a:xfrm>
            <a:off x="838200" y="4526424"/>
            <a:ext cx="10515600" cy="707214"/>
          </a:xfrm>
        </p:spPr>
        <p:txBody>
          <a:bodyPr>
            <a:normAutofit/>
          </a:bodyPr>
          <a:lstStyle>
            <a:lvl1pPr algn="ctr">
              <a:defRPr sz="2400"/>
            </a:lvl1pPr>
            <a:lvl2pPr marL="49213" indent="0">
              <a:buNone/>
              <a:defRPr/>
            </a:lvl2pPr>
          </a:lstStyle>
          <a:p>
            <a:pPr lvl="0"/>
            <a:r>
              <a:rPr lang="en-US" dirty="0"/>
              <a:t>Click to edit Master text styles</a:t>
            </a:r>
          </a:p>
        </p:txBody>
      </p:sp>
    </p:spTree>
    <p:extLst>
      <p:ext uri="{BB962C8B-B14F-4D97-AF65-F5344CB8AC3E}">
        <p14:creationId xmlns:p14="http://schemas.microsoft.com/office/powerpoint/2010/main" val="3538197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7738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93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5611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366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ECA865-404D-4A57-9AC1-FD3038CC100D}" type="slidenum">
              <a:rPr lang="en-US" smtClean="0"/>
              <a:pPr/>
              <a:t>‹#›</a:t>
            </a:fld>
            <a:endParaRPr lang="en-US" dirty="0"/>
          </a:p>
        </p:txBody>
      </p:sp>
      <p:cxnSp>
        <p:nvCxnSpPr>
          <p:cNvPr id="10"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481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696547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68790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20566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4184551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3170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813336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787217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6600" b="1">
                <a:solidFill>
                  <a:srgbClr val="800000"/>
                </a:solidFill>
              </a:defRPr>
            </a:lvl1pPr>
          </a:lstStyle>
          <a:p>
            <a:pPr lvl="0"/>
            <a:r>
              <a:rPr lang="en-US" sz="6600" b="1" dirty="0"/>
              <a:t>AGENDA</a:t>
            </a:r>
            <a:endParaRPr lang="en-US" dirty="0"/>
          </a:p>
        </p:txBody>
      </p:sp>
      <p:cxnSp>
        <p:nvCxnSpPr>
          <p:cNvPr id="9" name="Straight Connector 3" descr="&quot; &quot;">
            <a:extLst>
              <a:ext uri="{C183D7F6-B498-43B3-948B-1728B52AA6E4}">
                <adec:decorative xmlns="" xmlns:adec="http://schemas.microsoft.com/office/drawing/2017/decorative" val="1"/>
              </a:ext>
            </a:extLst>
          </p:cNvPr>
          <p:cNvCxnSpPr/>
          <p:nvPr userDrawn="1"/>
        </p:nvCxnSpPr>
        <p:spPr>
          <a:xfrm>
            <a:off x="2080847"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970970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 xmlns:adec="http://schemas.microsoft.com/office/drawing/2017/decorative" val="1"/>
              </a:ext>
            </a:extLst>
          </p:cNvPr>
          <p:cNvSpPr txBox="1"/>
          <p:nvPr userDrawn="1"/>
        </p:nvSpPr>
        <p:spPr>
          <a:xfrm>
            <a:off x="1358449" y="1675075"/>
            <a:ext cx="9454896" cy="276999"/>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42" y="1535601"/>
            <a:ext cx="665743" cy="598621"/>
          </a:xfrm>
          <a:prstGeom prst="rect">
            <a:avLst/>
          </a:prstGeom>
        </p:spPr>
      </p:pic>
      <p:sp>
        <p:nvSpPr>
          <p:cNvPr id="10" name="Content Placeholder 1"/>
          <p:cNvSpPr>
            <a:spLocks noGrp="1"/>
          </p:cNvSpPr>
          <p:nvPr>
            <p:ph sz="quarter" idx="13"/>
          </p:nvPr>
        </p:nvSpPr>
        <p:spPr>
          <a:xfrm>
            <a:off x="2281224" y="1600200"/>
            <a:ext cx="1292225" cy="685800"/>
          </a:xfrm>
        </p:spPr>
        <p:txBody>
          <a:bodyPr>
            <a:noAutofit/>
          </a:bodyPr>
          <a:lstStyle>
            <a:lvl1pPr marL="0" indent="0">
              <a:buNone/>
              <a:defRPr sz="1800" b="1"/>
            </a:lvl1pPr>
          </a:lstStyle>
          <a:p>
            <a:pPr lvl="0"/>
            <a:r>
              <a:rPr lang="en-US" dirty="0"/>
              <a:t>Edit Master</a:t>
            </a:r>
          </a:p>
        </p:txBody>
      </p:sp>
      <p:grpSp>
        <p:nvGrpSpPr>
          <p:cNvPr id="4" name="Group 1" descr="&quot; &quot;"/>
          <p:cNvGrpSpPr/>
          <p:nvPr userDrawn="1"/>
        </p:nvGrpSpPr>
        <p:grpSpPr>
          <a:xfrm>
            <a:off x="3782993" y="1672426"/>
            <a:ext cx="672207"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userDrawn="1"/>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 xmlns:adec="http://schemas.microsoft.com/office/drawing/2017/decorative" val="1"/>
                </a:ext>
              </a:extLst>
            </p:cNvPr>
            <p:cNvCxnSpPr/>
            <p:nvPr userDrawn="1"/>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350" b="1">
                <a:solidFill>
                  <a:srgbClr val="0F4D7B"/>
                </a:solidFill>
              </a:defRPr>
            </a:lvl1pPr>
          </a:lstStyle>
          <a:p>
            <a:pPr lvl="0"/>
            <a:r>
              <a:rPr lang="en-US" dirty="0"/>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 xmlns:adec="http://schemas.microsoft.com/office/drawing/2017/decorative" val="1"/>
              </a:ext>
            </a:extLst>
          </p:cNvPr>
          <p:cNvSpPr txBox="1"/>
          <p:nvPr userDrawn="1"/>
        </p:nvSpPr>
        <p:spPr>
          <a:xfrm>
            <a:off x="1358447" y="25794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4" y="2421393"/>
            <a:ext cx="848701" cy="668420"/>
          </a:xfrm>
          <a:prstGeom prst="rect">
            <a:avLst/>
          </a:prstGeom>
        </p:spPr>
      </p:pic>
      <p:sp>
        <p:nvSpPr>
          <p:cNvPr id="16" name="Content Placeholder 2"/>
          <p:cNvSpPr>
            <a:spLocks noGrp="1"/>
          </p:cNvSpPr>
          <p:nvPr>
            <p:ph sz="quarter" idx="14"/>
          </p:nvPr>
        </p:nvSpPr>
        <p:spPr>
          <a:xfrm>
            <a:off x="2286005" y="2514600"/>
            <a:ext cx="1292225" cy="685800"/>
          </a:xfrm>
        </p:spPr>
        <p:txBody>
          <a:bodyPr>
            <a:noAutofit/>
          </a:bodyPr>
          <a:lstStyle>
            <a:lvl1pPr marL="0" indent="0">
              <a:buNone/>
              <a:defRPr sz="1800" b="1"/>
            </a:lvl1pPr>
          </a:lstStyle>
          <a:p>
            <a:pPr lvl="0"/>
            <a:r>
              <a:rPr lang="en-US" dirty="0"/>
              <a:t>Edit Master</a:t>
            </a:r>
          </a:p>
        </p:txBody>
      </p:sp>
      <p:grpSp>
        <p:nvGrpSpPr>
          <p:cNvPr id="5" name="Group 2" descr="&quot; &quot;"/>
          <p:cNvGrpSpPr/>
          <p:nvPr userDrawn="1"/>
        </p:nvGrpSpPr>
        <p:grpSpPr>
          <a:xfrm>
            <a:off x="3781821" y="2580906"/>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userDrawn="1"/>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 xmlns:adec="http://schemas.microsoft.com/office/drawing/2017/decorative" val="1"/>
                </a:ext>
              </a:extLst>
            </p:cNvPr>
            <p:cNvCxnSpPr/>
            <p:nvPr userDrawn="1"/>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350" b="1">
                <a:solidFill>
                  <a:srgbClr val="0F4D7B"/>
                </a:solidFill>
              </a:defRPr>
            </a:lvl1pPr>
          </a:lstStyle>
          <a:p>
            <a:pPr lvl="0"/>
            <a:r>
              <a:rPr lang="en-US" dirty="0"/>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 xmlns:adec="http://schemas.microsoft.com/office/drawing/2017/decorative" val="1"/>
              </a:ext>
            </a:extLst>
          </p:cNvPr>
          <p:cNvSpPr txBox="1"/>
          <p:nvPr userDrawn="1"/>
        </p:nvSpPr>
        <p:spPr>
          <a:xfrm>
            <a:off x="1358449" y="3493843"/>
            <a:ext cx="9451427"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userDrawn="1"/>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8" y="3224268"/>
            <a:ext cx="948727" cy="717739"/>
          </a:xfrm>
          <a:prstGeom prst="rect">
            <a:avLst/>
          </a:prstGeom>
        </p:spPr>
      </p:pic>
      <p:sp>
        <p:nvSpPr>
          <p:cNvPr id="22" name="Content Placeholder 3"/>
          <p:cNvSpPr>
            <a:spLocks noGrp="1"/>
          </p:cNvSpPr>
          <p:nvPr>
            <p:ph sz="quarter" idx="15"/>
          </p:nvPr>
        </p:nvSpPr>
        <p:spPr>
          <a:xfrm>
            <a:off x="2286005" y="3429000"/>
            <a:ext cx="1292225" cy="685800"/>
          </a:xfrm>
        </p:spPr>
        <p:txBody>
          <a:bodyPr>
            <a:noAutofit/>
          </a:bodyPr>
          <a:lstStyle>
            <a:lvl1pPr marL="0" indent="0">
              <a:buNone/>
              <a:defRPr sz="1800" b="1"/>
            </a:lvl1pPr>
          </a:lstStyle>
          <a:p>
            <a:pPr lvl="0"/>
            <a:r>
              <a:rPr lang="en-US" dirty="0"/>
              <a:t>Edit Master</a:t>
            </a:r>
          </a:p>
        </p:txBody>
      </p:sp>
      <p:grpSp>
        <p:nvGrpSpPr>
          <p:cNvPr id="40" name="Group 3" descr="&quot; &quot;"/>
          <p:cNvGrpSpPr/>
          <p:nvPr userDrawn="1"/>
        </p:nvGrpSpPr>
        <p:grpSpPr>
          <a:xfrm>
            <a:off x="3782993" y="3481002"/>
            <a:ext cx="672207"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userDrawn="1"/>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 xmlns:adec="http://schemas.microsoft.com/office/drawing/2017/decorative" val="1"/>
                </a:ext>
              </a:extLst>
            </p:cNvPr>
            <p:cNvCxnSpPr/>
            <p:nvPr userDrawn="1"/>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350" b="1">
                <a:solidFill>
                  <a:srgbClr val="0F4D7B"/>
                </a:solidFill>
              </a:defRPr>
            </a:lvl1pPr>
          </a:lstStyle>
          <a:p>
            <a:pPr lvl="0"/>
            <a:r>
              <a:rPr lang="en-US" dirty="0"/>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 xmlns:adec="http://schemas.microsoft.com/office/drawing/2017/decorative" val="1"/>
              </a:ext>
            </a:extLst>
          </p:cNvPr>
          <p:cNvSpPr txBox="1"/>
          <p:nvPr userDrawn="1"/>
        </p:nvSpPr>
        <p:spPr>
          <a:xfrm>
            <a:off x="1358447" y="4408243"/>
            <a:ext cx="9454896"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userDrawn="1"/>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6" y="4218554"/>
            <a:ext cx="779503" cy="658246"/>
          </a:xfrm>
          <a:prstGeom prst="rect">
            <a:avLst/>
          </a:prstGeom>
        </p:spPr>
      </p:pic>
      <p:sp>
        <p:nvSpPr>
          <p:cNvPr id="28" name="Content Placeholder 4"/>
          <p:cNvSpPr>
            <a:spLocks noGrp="1"/>
          </p:cNvSpPr>
          <p:nvPr>
            <p:ph sz="quarter" idx="16"/>
          </p:nvPr>
        </p:nvSpPr>
        <p:spPr>
          <a:xfrm>
            <a:off x="2286005" y="4343400"/>
            <a:ext cx="1292225" cy="685800"/>
          </a:xfrm>
        </p:spPr>
        <p:txBody>
          <a:bodyPr>
            <a:noAutofit/>
          </a:bodyPr>
          <a:lstStyle>
            <a:lvl1pPr marL="0" indent="0">
              <a:buNone/>
              <a:defRPr sz="1800" b="1"/>
            </a:lvl1pPr>
          </a:lstStyle>
          <a:p>
            <a:pPr lvl="0"/>
            <a:r>
              <a:rPr lang="en-US" dirty="0"/>
              <a:t>Edit Master</a:t>
            </a:r>
          </a:p>
        </p:txBody>
      </p:sp>
      <p:grpSp>
        <p:nvGrpSpPr>
          <p:cNvPr id="41" name="Group 4" descr="&quot; &quot;"/>
          <p:cNvGrpSpPr/>
          <p:nvPr userDrawn="1"/>
        </p:nvGrpSpPr>
        <p:grpSpPr>
          <a:xfrm>
            <a:off x="3780697" y="4398468"/>
            <a:ext cx="674503"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userDrawn="1"/>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 xmlns:adec="http://schemas.microsoft.com/office/drawing/2017/decorative" val="1"/>
                </a:ext>
              </a:extLst>
            </p:cNvPr>
            <p:cNvCxnSpPr/>
            <p:nvPr userDrawn="1"/>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350" b="1">
                <a:solidFill>
                  <a:srgbClr val="0F4D7B"/>
                </a:solidFill>
              </a:defRPr>
            </a:lvl1pPr>
          </a:lstStyle>
          <a:p>
            <a:pPr lvl="0"/>
            <a:r>
              <a:rPr lang="en-US" dirty="0"/>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 xmlns:adec="http://schemas.microsoft.com/office/drawing/2017/decorative" val="1"/>
              </a:ext>
            </a:extLst>
          </p:cNvPr>
          <p:cNvSpPr txBox="1"/>
          <p:nvPr userDrawn="1"/>
        </p:nvSpPr>
        <p:spPr>
          <a:xfrm>
            <a:off x="1358456" y="5323298"/>
            <a:ext cx="9451425" cy="300082"/>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05740" rtlCol="0" anchor="ctr">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userDrawn="1"/>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5" y="5257800"/>
            <a:ext cx="1292225" cy="685800"/>
          </a:xfrm>
        </p:spPr>
        <p:txBody>
          <a:bodyPr>
            <a:noAutofit/>
          </a:bodyPr>
          <a:lstStyle>
            <a:lvl1pPr marL="0" indent="0">
              <a:buNone/>
              <a:defRPr sz="1800" b="1"/>
            </a:lvl1pPr>
          </a:lstStyle>
          <a:p>
            <a:pPr lvl="0"/>
            <a:r>
              <a:rPr lang="en-US" dirty="0"/>
              <a:t>Edit Master</a:t>
            </a:r>
          </a:p>
        </p:txBody>
      </p:sp>
      <p:grpSp>
        <p:nvGrpSpPr>
          <p:cNvPr id="42" name="Group 5"/>
          <p:cNvGrpSpPr/>
          <p:nvPr userDrawn="1"/>
        </p:nvGrpSpPr>
        <p:grpSpPr>
          <a:xfrm>
            <a:off x="3781865" y="5329491"/>
            <a:ext cx="674503"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userDrawn="1"/>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 xmlns:adec="http://schemas.microsoft.com/office/drawing/2017/decorative" val="1"/>
                </a:ext>
              </a:extLst>
            </p:cNvPr>
            <p:cNvCxnSpPr/>
            <p:nvPr userDrawn="1"/>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350" b="1">
                <a:solidFill>
                  <a:srgbClr val="0F4D7B"/>
                </a:solidFill>
              </a:defRPr>
            </a:lvl1pPr>
          </a:lstStyle>
          <a:p>
            <a:pPr lvl="0"/>
            <a:r>
              <a:rPr lang="en-US" dirty="0"/>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093014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endParaRPr lang="en-US" dirty="0"/>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873800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050"/>
            </a:lvl1pPr>
          </a:lstStyle>
          <a:p>
            <a:pPr lvl="0"/>
            <a:endParaRPr lang="en-US" dirty="0"/>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955346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spcBef>
                <a:spcPts val="0"/>
              </a:spcBef>
              <a:buNone/>
              <a:defRPr sz="1050"/>
            </a:lvl2pPr>
            <a:lvl3pPr marL="685783" indent="0">
              <a:spcBef>
                <a:spcPts val="0"/>
              </a:spcBef>
              <a:buNone/>
              <a:defRPr sz="1050"/>
            </a:lvl3pPr>
            <a:lvl4pPr marL="1028675" indent="0">
              <a:spcBef>
                <a:spcPts val="0"/>
              </a:spcBef>
              <a:buNone/>
              <a:defRPr sz="1050"/>
            </a:lvl4pPr>
            <a:lvl5pPr marL="1371566" indent="0">
              <a:spcBef>
                <a:spcPts val="0"/>
              </a:spcBef>
              <a:buNone/>
              <a:defRPr sz="1050"/>
            </a:lvl5pPr>
          </a:lstStyle>
          <a:p>
            <a:pPr lvl="0"/>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6455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072351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13059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98683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a"/>
          <p:cNvSpPr>
            <a:spLocks noGrp="1"/>
          </p:cNvSpPr>
          <p:nvPr>
            <p:ph sz="quarter" idx="17"/>
          </p:nvPr>
        </p:nvSpPr>
        <p:spPr>
          <a:xfrm>
            <a:off x="841248" y="1895478"/>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a"/>
          <p:cNvSpPr>
            <a:spLocks noGrp="1"/>
          </p:cNvSpPr>
          <p:nvPr>
            <p:ph sz="half" idx="2"/>
          </p:nvPr>
        </p:nvSpPr>
        <p:spPr>
          <a:xfrm>
            <a:off x="7616952" y="1895859"/>
            <a:ext cx="3660648" cy="3951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4b.1" descr="&quot; &quot;"/>
          <p:cNvSpPr>
            <a:spLocks noGrp="1"/>
          </p:cNvSpPr>
          <p:nvPr>
            <p:ph type="pic" sz="quarter" idx="14"/>
          </p:nvPr>
        </p:nvSpPr>
        <p:spPr>
          <a:xfrm>
            <a:off x="6705600" y="2157984"/>
            <a:ext cx="685800" cy="685800"/>
          </a:xfrm>
        </p:spPr>
        <p:txBody>
          <a:bodyPr/>
          <a:lstStyle/>
          <a:p>
            <a:endParaRPr lang="en-US" dirty="0"/>
          </a:p>
        </p:txBody>
      </p:sp>
      <p:sp>
        <p:nvSpPr>
          <p:cNvPr id="11" name="Picture Placeholder 4b.2" descr="&quot; &quot;"/>
          <p:cNvSpPr>
            <a:spLocks noGrp="1"/>
          </p:cNvSpPr>
          <p:nvPr>
            <p:ph type="pic" sz="quarter" idx="15"/>
          </p:nvPr>
        </p:nvSpPr>
        <p:spPr>
          <a:xfrm>
            <a:off x="6705600" y="3364992"/>
            <a:ext cx="685800" cy="685800"/>
          </a:xfrm>
        </p:spPr>
        <p:txBody>
          <a:bodyPr/>
          <a:lstStyle/>
          <a:p>
            <a:endParaRPr lang="en-US" dirty="0"/>
          </a:p>
        </p:txBody>
      </p:sp>
      <p:sp>
        <p:nvSpPr>
          <p:cNvPr id="12" name="Picture Placeholder 4b.3" descr="&quot; &quot;"/>
          <p:cNvSpPr>
            <a:spLocks noGrp="1"/>
          </p:cNvSpPr>
          <p:nvPr>
            <p:ph type="pic" sz="quarter" idx="16"/>
          </p:nvPr>
        </p:nvSpPr>
        <p:spPr>
          <a:xfrm>
            <a:off x="6720255" y="4572000"/>
            <a:ext cx="685800" cy="685800"/>
          </a:xfrm>
        </p:spPr>
        <p:txBody>
          <a:bodyPr/>
          <a:lstStyle/>
          <a:p>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853481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41248" y="4350748"/>
            <a:ext cx="5184648" cy="21396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087497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228600" y="3118111"/>
            <a:ext cx="11704320" cy="25968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476890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4331208" y="1444752"/>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229600" y="1444752"/>
            <a:ext cx="3529584"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886587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
          <p:cNvSpPr>
            <a:spLocks noGrp="1"/>
          </p:cNvSpPr>
          <p:nvPr>
            <p:ph sz="half" idx="15"/>
          </p:nvPr>
        </p:nvSpPr>
        <p:spPr>
          <a:xfrm>
            <a:off x="2057400"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4096512"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p:cNvSpPr>
            <a:spLocks noGrp="1"/>
          </p:cNvSpPr>
          <p:nvPr>
            <p:ph sz="half" idx="16"/>
          </p:nvPr>
        </p:nvSpPr>
        <p:spPr>
          <a:xfrm>
            <a:off x="6135624"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3"/>
          </p:nvPr>
        </p:nvSpPr>
        <p:spPr>
          <a:xfrm>
            <a:off x="8174736" y="1444752"/>
            <a:ext cx="1965960"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17"/>
          </p:nvPr>
        </p:nvSpPr>
        <p:spPr>
          <a:xfrm>
            <a:off x="10213848" y="1444752"/>
            <a:ext cx="1965960"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endParaRPr lang="en-US" dirty="0"/>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446882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4331208" y="1524000"/>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3"/>
          </p:nvPr>
        </p:nvSpPr>
        <p:spPr>
          <a:xfrm>
            <a:off x="8229600" y="1524000"/>
            <a:ext cx="3529584"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050"/>
            </a:lvl1pPr>
          </a:lstStyle>
          <a:p>
            <a:pPr lvl="0"/>
            <a:endParaRPr lang="en-US" dirty="0"/>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9833182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907622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endParaRPr lang="en-US"/>
          </a:p>
        </p:txBody>
      </p:sp>
      <p:sp>
        <p:nvSpPr>
          <p:cNvPr id="6" name="Content Placeholder 3"/>
          <p:cNvSpPr>
            <a:spLocks noGrp="1"/>
          </p:cNvSpPr>
          <p:nvPr>
            <p:ph sz="quarter" idx="13"/>
          </p:nvPr>
        </p:nvSpPr>
        <p:spPr>
          <a:xfrm>
            <a:off x="1981200" y="1115568"/>
            <a:ext cx="9375648" cy="10698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p:cNvSpPr>
            <a:spLocks noGrp="1"/>
          </p:cNvSpPr>
          <p:nvPr>
            <p:ph sz="half" idx="1"/>
          </p:nvPr>
        </p:nvSpPr>
        <p:spPr>
          <a:xfrm>
            <a:off x="838200" y="2334768"/>
            <a:ext cx="4392168" cy="3913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5376869"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169376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41248" y="4486656"/>
            <a:ext cx="6501384" cy="9235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804739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p:cNvSpPr>
            <a:spLocks noGrp="1"/>
          </p:cNvSpPr>
          <p:nvPr>
            <p:ph sz="half" idx="1"/>
          </p:nvPr>
        </p:nvSpPr>
        <p:spPr>
          <a:xfrm>
            <a:off x="841248" y="2438400"/>
            <a:ext cx="5705856" cy="2667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6"/>
          </p:nvPr>
        </p:nvSpPr>
        <p:spPr>
          <a:xfrm>
            <a:off x="838201" y="5105408"/>
            <a:ext cx="5708651" cy="454025"/>
          </a:xfrm>
        </p:spPr>
        <p:txBody>
          <a:bodyPr>
            <a:noAutofit/>
          </a:bodyPr>
          <a:lstStyle>
            <a:lvl1pPr marL="0" indent="0">
              <a:spcBef>
                <a:spcPts val="0"/>
              </a:spcBef>
              <a:buNone/>
              <a:defRPr sz="1050"/>
            </a:lvl1pPr>
            <a:lvl2pPr marL="342892" indent="0">
              <a:buNone/>
              <a:defRPr sz="1050"/>
            </a:lvl2pPr>
            <a:lvl3pPr marL="685783" indent="0">
              <a:buNone/>
              <a:defRPr sz="1050"/>
            </a:lvl3pPr>
            <a:lvl4pPr marL="1028675" indent="0">
              <a:buNone/>
              <a:defRPr sz="1050"/>
            </a:lvl4pPr>
            <a:lvl5pPr marL="1371566" indent="0">
              <a:buNone/>
              <a:defRPr sz="1050"/>
            </a:lvl5pPr>
          </a:lstStyle>
          <a:p>
            <a:pPr lvl="0"/>
            <a:endParaRPr lang="en-US" dirty="0"/>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23098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5058605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518136"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3b.1" descr="&quot; &quot;"/>
          <p:cNvSpPr>
            <a:spLocks noGrp="1" noChangeAspect="1"/>
          </p:cNvSpPr>
          <p:nvPr>
            <p:ph type="pic" sz="quarter" idx="18"/>
          </p:nvPr>
        </p:nvSpPr>
        <p:spPr>
          <a:xfrm>
            <a:off x="4294166" y="1133856"/>
            <a:ext cx="849967" cy="850392"/>
          </a:xfrm>
        </p:spPr>
        <p:txBody>
          <a:bodyPr/>
          <a:lstStyle>
            <a:lvl1pPr marL="0" indent="0">
              <a:buNone/>
              <a:defRPr/>
            </a:lvl1pPr>
          </a:lstStyle>
          <a:p>
            <a:endParaRPr lang="en-US" dirty="0"/>
          </a:p>
        </p:txBody>
      </p:sp>
      <p:sp>
        <p:nvSpPr>
          <p:cNvPr id="11" name="Text Placeholder 3b.2"/>
          <p:cNvSpPr>
            <a:spLocks noGrp="1"/>
          </p:cNvSpPr>
          <p:nvPr>
            <p:ph type="body" sz="quarter" idx="13"/>
          </p:nvPr>
        </p:nvSpPr>
        <p:spPr>
          <a:xfrm>
            <a:off x="5210908" y="1114433"/>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7981545" y="1133856"/>
            <a:ext cx="849967" cy="850392"/>
          </a:xfrm>
        </p:spPr>
        <p:txBody>
          <a:bodyPr/>
          <a:lstStyle>
            <a:lvl1pPr marL="0" indent="0">
              <a:buNone/>
              <a:defRPr/>
            </a:lvl1pPr>
          </a:lstStyle>
          <a:p>
            <a:endParaRPr lang="en-US" dirty="0"/>
          </a:p>
        </p:txBody>
      </p:sp>
      <p:sp>
        <p:nvSpPr>
          <p:cNvPr id="13" name="Text Placeholder 3c.2"/>
          <p:cNvSpPr>
            <a:spLocks noGrp="1"/>
          </p:cNvSpPr>
          <p:nvPr>
            <p:ph type="body" sz="quarter" idx="14"/>
          </p:nvPr>
        </p:nvSpPr>
        <p:spPr>
          <a:xfrm>
            <a:off x="8891955" y="1114433"/>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559766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4"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2514600"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3b.1" descr="&quot; &quot;"/>
          <p:cNvSpPr>
            <a:spLocks noGrp="1" noChangeAspect="1"/>
          </p:cNvSpPr>
          <p:nvPr>
            <p:ph type="pic" sz="quarter" idx="18"/>
          </p:nvPr>
        </p:nvSpPr>
        <p:spPr>
          <a:xfrm>
            <a:off x="7008058" y="1133856"/>
            <a:ext cx="849967" cy="850392"/>
          </a:xfrm>
        </p:spPr>
        <p:txBody>
          <a:bodyPr/>
          <a:lstStyle>
            <a:lvl1pPr marL="0" indent="0">
              <a:buNone/>
              <a:defRPr/>
            </a:lvl1pPr>
          </a:lstStyle>
          <a:p>
            <a:endParaRPr lang="en-US" dirty="0"/>
          </a:p>
        </p:txBody>
      </p:sp>
      <p:sp>
        <p:nvSpPr>
          <p:cNvPr id="11" name="Text Placeholder 3b.2"/>
          <p:cNvSpPr>
            <a:spLocks noGrp="1"/>
          </p:cNvSpPr>
          <p:nvPr>
            <p:ph type="body" sz="quarter" idx="13"/>
          </p:nvPr>
        </p:nvSpPr>
        <p:spPr>
          <a:xfrm>
            <a:off x="7924800" y="1114433"/>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1206173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600"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752600"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2"/>
          <p:cNvSpPr>
            <a:spLocks noGrp="1"/>
          </p:cNvSpPr>
          <p:nvPr>
            <p:ph type="body" sz="quarter" idx="13"/>
          </p:nvPr>
        </p:nvSpPr>
        <p:spPr>
          <a:xfrm>
            <a:off x="4753708" y="1114433"/>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2"/>
          <p:cNvSpPr>
            <a:spLocks noGrp="1"/>
          </p:cNvSpPr>
          <p:nvPr>
            <p:ph type="body" sz="quarter" idx="14"/>
          </p:nvPr>
        </p:nvSpPr>
        <p:spPr>
          <a:xfrm>
            <a:off x="7748955" y="1114433"/>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10744205" y="1133856"/>
            <a:ext cx="849967" cy="850392"/>
          </a:xfrm>
        </p:spPr>
        <p:txBody>
          <a:bodyPr/>
          <a:lstStyle>
            <a:lvl1pPr marL="0" indent="0">
              <a:buNone/>
              <a:defRPr/>
            </a:lvl1pPr>
          </a:lstStyle>
          <a:p>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4165722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464905"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2"/>
          <p:cNvSpPr>
            <a:spLocks noGrp="1"/>
          </p:cNvSpPr>
          <p:nvPr>
            <p:ph type="body" sz="quarter" idx="13"/>
          </p:nvPr>
        </p:nvSpPr>
        <p:spPr>
          <a:xfrm>
            <a:off x="3828661"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2"/>
          <p:cNvSpPr>
            <a:spLocks noGrp="1"/>
          </p:cNvSpPr>
          <p:nvPr>
            <p:ph type="body" sz="quarter" idx="14"/>
          </p:nvPr>
        </p:nvSpPr>
        <p:spPr>
          <a:xfrm>
            <a:off x="8519160" y="1114424"/>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10915266" y="1133856"/>
            <a:ext cx="849967" cy="850392"/>
          </a:xfrm>
        </p:spPr>
        <p:txBody>
          <a:bodyPr/>
          <a:lstStyle>
            <a:lvl1pPr marL="0" indent="0">
              <a:buNone/>
              <a:defRPr/>
            </a:lvl1pPr>
          </a:lstStyle>
          <a:p>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
        <p:nvSpPr>
          <p:cNvPr id="8" name="Content Placeholder 7"/>
          <p:cNvSpPr>
            <a:spLocks noGrp="1"/>
          </p:cNvSpPr>
          <p:nvPr>
            <p:ph sz="quarter" idx="20"/>
          </p:nvPr>
        </p:nvSpPr>
        <p:spPr>
          <a:xfrm>
            <a:off x="6172200"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7192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5" y="1114433"/>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33"/>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05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605874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3"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5" y="1114433"/>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33"/>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005841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3"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5" y="1114433"/>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33"/>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1092992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29295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777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634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32736508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875387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5231915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4969038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2688286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463004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5573403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813800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088898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724400" y="6096003"/>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828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2377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724400" y="6096003"/>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828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51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14524004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724400" y="6096003"/>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828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6276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724400" y="6096003"/>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828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9726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724400" y="6096003"/>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828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2502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724400" y="6096003"/>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828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810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724400" y="6096003"/>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828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1935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724400" y="6096003"/>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828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39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724400" y="6096003"/>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828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8600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724400" y="6096003"/>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828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3421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724400" y="6096003"/>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828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0192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724400" y="6096003"/>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828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17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8927278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724400" y="6096003"/>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828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8514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724400" y="6096003"/>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828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5160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724400" y="6096003"/>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828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2691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4724400" y="6096003"/>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828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0381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4000"/>
            </a:lvl1pPr>
          </a:lstStyle>
          <a:p>
            <a:r>
              <a:rPr lang="en-US" dirty="0"/>
              <a:t>Click to edit Master title style</a:t>
            </a:r>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3169075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4000"/>
            </a:lvl1pPr>
          </a:lstStyle>
          <a:p>
            <a:r>
              <a:rPr lang="en-US" dirty="0"/>
              <a:t>Click to edit Master title style</a:t>
            </a:r>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5895978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4000"/>
            </a:lvl1pPr>
          </a:lstStyle>
          <a:p>
            <a:r>
              <a:rPr lang="en-US" dirty="0"/>
              <a:t>Click to edit Master title style</a:t>
            </a:r>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2200">
                <a:solidFill>
                  <a:srgbClr val="0F4D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4011341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8800" b="1">
                <a:solidFill>
                  <a:srgbClr val="800000"/>
                </a:solidFill>
              </a:defRPr>
            </a:lvl1pPr>
          </a:lstStyle>
          <a:p>
            <a:pPr lvl="0"/>
            <a:r>
              <a:rPr lang="en-US" sz="8800" b="1" dirty="0" smtClean="0"/>
              <a:t>AGENDA</a:t>
            </a:r>
            <a:endParaRPr lang="en-US" dirty="0"/>
          </a:p>
        </p:txBody>
      </p:sp>
      <p:cxnSp>
        <p:nvCxnSpPr>
          <p:cNvPr id="9" name="Straight Connector 3" descr="&quot; &quot;">
            <a:extLst>
              <a:ext uri="{C183D7F6-B498-43B3-948B-1728B52AA6E4}">
                <adec:decorative xmlns="" xmlns:adec="http://schemas.microsoft.com/office/drawing/2017/decorative" val="1"/>
              </a:ext>
            </a:extLst>
          </p:cNvPr>
          <p:cNvCxnSpPr/>
          <p:nvPr userDrawn="1"/>
        </p:nvCxnSpPr>
        <p:spPr>
          <a:xfrm>
            <a:off x="2080846"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83428423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263622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xmlns="" val="1"/>
              </a:ext>
            </a:extLst>
          </p:cNvPr>
          <p:cNvSpPr txBox="1"/>
          <p:nvPr userDrawn="1"/>
        </p:nvSpPr>
        <p:spPr>
          <a:xfrm>
            <a:off x="1358449" y="147067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37" y="1535598"/>
            <a:ext cx="665743" cy="598621"/>
          </a:xfrm>
          <a:prstGeom prst="rect">
            <a:avLst/>
          </a:prstGeom>
        </p:spPr>
      </p:pic>
      <p:sp>
        <p:nvSpPr>
          <p:cNvPr id="10" name="Content Placeholder 1"/>
          <p:cNvSpPr>
            <a:spLocks noGrp="1"/>
          </p:cNvSpPr>
          <p:nvPr>
            <p:ph sz="quarter" idx="13"/>
          </p:nvPr>
        </p:nvSpPr>
        <p:spPr>
          <a:xfrm>
            <a:off x="2281218" y="1600200"/>
            <a:ext cx="1292225" cy="685800"/>
          </a:xfrm>
        </p:spPr>
        <p:txBody>
          <a:bodyPr>
            <a:noAutofit/>
          </a:bodyPr>
          <a:lstStyle>
            <a:lvl1pPr marL="0" indent="0">
              <a:buNone/>
              <a:defRPr sz="2400" b="1"/>
            </a:lvl1pPr>
          </a:lstStyle>
          <a:p>
            <a:pPr lvl="0"/>
            <a:r>
              <a:rPr lang="en-US" dirty="0" smtClean="0"/>
              <a:t>Edit Master</a:t>
            </a:r>
          </a:p>
        </p:txBody>
      </p:sp>
      <p:grpSp>
        <p:nvGrpSpPr>
          <p:cNvPr id="4" name="Group 1" descr="&quot; &quot;"/>
          <p:cNvGrpSpPr/>
          <p:nvPr userDrawn="1"/>
        </p:nvGrpSpPr>
        <p:grpSpPr>
          <a:xfrm>
            <a:off x="3782988" y="1672425"/>
            <a:ext cx="672206"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userDrawn="1"/>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xmlns="" val="1"/>
                </a:ext>
              </a:extLst>
            </p:cNvPr>
            <p:cNvCxnSpPr/>
            <p:nvPr userDrawn="1"/>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800" b="1">
                <a:solidFill>
                  <a:srgbClr val="0F4D7B"/>
                </a:solidFill>
              </a:defRPr>
            </a:lvl1pPr>
          </a:lstStyle>
          <a:p>
            <a:pPr lvl="0"/>
            <a:r>
              <a:rPr lang="en-US" dirty="0" smtClean="0"/>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xmlns="" val="1"/>
              </a:ext>
            </a:extLst>
          </p:cNvPr>
          <p:cNvSpPr txBox="1"/>
          <p:nvPr userDrawn="1"/>
        </p:nvSpPr>
        <p:spPr>
          <a:xfrm>
            <a:off x="1358447" y="23865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2" y="2421393"/>
            <a:ext cx="848701" cy="668420"/>
          </a:xfrm>
          <a:prstGeom prst="rect">
            <a:avLst/>
          </a:prstGeom>
        </p:spPr>
      </p:pic>
      <p:sp>
        <p:nvSpPr>
          <p:cNvPr id="16" name="Content Placeholder 2"/>
          <p:cNvSpPr>
            <a:spLocks noGrp="1"/>
          </p:cNvSpPr>
          <p:nvPr>
            <p:ph sz="quarter" idx="14"/>
          </p:nvPr>
        </p:nvSpPr>
        <p:spPr>
          <a:xfrm>
            <a:off x="2286000" y="2514600"/>
            <a:ext cx="1292225" cy="685800"/>
          </a:xfrm>
        </p:spPr>
        <p:txBody>
          <a:bodyPr>
            <a:noAutofit/>
          </a:bodyPr>
          <a:lstStyle>
            <a:lvl1pPr marL="0" indent="0">
              <a:buNone/>
              <a:defRPr sz="2400" b="1"/>
            </a:lvl1pPr>
          </a:lstStyle>
          <a:p>
            <a:pPr lvl="0"/>
            <a:r>
              <a:rPr lang="en-US" dirty="0" smtClean="0"/>
              <a:t>Edit Master</a:t>
            </a:r>
          </a:p>
        </p:txBody>
      </p:sp>
      <p:grpSp>
        <p:nvGrpSpPr>
          <p:cNvPr id="5" name="Group 2" descr="&quot; &quot;"/>
          <p:cNvGrpSpPr/>
          <p:nvPr userDrawn="1"/>
        </p:nvGrpSpPr>
        <p:grpSpPr>
          <a:xfrm>
            <a:off x="3781816" y="2580898"/>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userDrawn="1"/>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xmlns="" val="1"/>
                </a:ext>
              </a:extLst>
            </p:cNvPr>
            <p:cNvCxnSpPr/>
            <p:nvPr userDrawn="1"/>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800" b="1">
                <a:solidFill>
                  <a:srgbClr val="0F4D7B"/>
                </a:solidFill>
              </a:defRPr>
            </a:lvl1pPr>
          </a:lstStyle>
          <a:p>
            <a:pPr lvl="0"/>
            <a:r>
              <a:rPr lang="en-US" dirty="0" smtClean="0"/>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xmlns="" val="1"/>
              </a:ext>
            </a:extLst>
          </p:cNvPr>
          <p:cNvSpPr txBox="1"/>
          <p:nvPr userDrawn="1"/>
        </p:nvSpPr>
        <p:spPr>
          <a:xfrm>
            <a:off x="1358449" y="3300984"/>
            <a:ext cx="945142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userDrawn="1"/>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2" y="3224268"/>
            <a:ext cx="948727" cy="717739"/>
          </a:xfrm>
          <a:prstGeom prst="rect">
            <a:avLst/>
          </a:prstGeom>
        </p:spPr>
      </p:pic>
      <p:sp>
        <p:nvSpPr>
          <p:cNvPr id="22" name="Content Placeholder 3"/>
          <p:cNvSpPr>
            <a:spLocks noGrp="1"/>
          </p:cNvSpPr>
          <p:nvPr>
            <p:ph sz="quarter" idx="15"/>
          </p:nvPr>
        </p:nvSpPr>
        <p:spPr>
          <a:xfrm>
            <a:off x="2286000" y="3429000"/>
            <a:ext cx="1292225" cy="685800"/>
          </a:xfrm>
        </p:spPr>
        <p:txBody>
          <a:bodyPr>
            <a:noAutofit/>
          </a:bodyPr>
          <a:lstStyle>
            <a:lvl1pPr marL="0" indent="0">
              <a:buNone/>
              <a:defRPr sz="2400" b="1"/>
            </a:lvl1pPr>
          </a:lstStyle>
          <a:p>
            <a:pPr lvl="0"/>
            <a:r>
              <a:rPr lang="en-US" dirty="0" smtClean="0"/>
              <a:t>Edit Master</a:t>
            </a:r>
          </a:p>
        </p:txBody>
      </p:sp>
      <p:grpSp>
        <p:nvGrpSpPr>
          <p:cNvPr id="40" name="Group 3" descr="&quot; &quot;"/>
          <p:cNvGrpSpPr/>
          <p:nvPr userDrawn="1"/>
        </p:nvGrpSpPr>
        <p:grpSpPr>
          <a:xfrm>
            <a:off x="3782988" y="3481001"/>
            <a:ext cx="672206"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userDrawn="1"/>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xmlns="" val="1"/>
                </a:ext>
              </a:extLst>
            </p:cNvPr>
            <p:cNvCxnSpPr/>
            <p:nvPr userDrawn="1"/>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800" b="1">
                <a:solidFill>
                  <a:srgbClr val="0F4D7B"/>
                </a:solidFill>
              </a:defRPr>
            </a:lvl1pPr>
          </a:lstStyle>
          <a:p>
            <a:pPr lvl="0"/>
            <a:r>
              <a:rPr lang="en-US" dirty="0" smtClean="0"/>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xmlns="" val="1"/>
              </a:ext>
            </a:extLst>
          </p:cNvPr>
          <p:cNvSpPr txBox="1"/>
          <p:nvPr userDrawn="1"/>
        </p:nvSpPr>
        <p:spPr>
          <a:xfrm>
            <a:off x="1358447" y="42153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userDrawn="1"/>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1" y="4218554"/>
            <a:ext cx="779503" cy="658246"/>
          </a:xfrm>
          <a:prstGeom prst="rect">
            <a:avLst/>
          </a:prstGeom>
        </p:spPr>
      </p:pic>
      <p:sp>
        <p:nvSpPr>
          <p:cNvPr id="28" name="Content Placeholder 4"/>
          <p:cNvSpPr>
            <a:spLocks noGrp="1"/>
          </p:cNvSpPr>
          <p:nvPr>
            <p:ph sz="quarter" idx="16"/>
          </p:nvPr>
        </p:nvSpPr>
        <p:spPr>
          <a:xfrm>
            <a:off x="2286000" y="4343400"/>
            <a:ext cx="1292225" cy="685800"/>
          </a:xfrm>
        </p:spPr>
        <p:txBody>
          <a:bodyPr>
            <a:noAutofit/>
          </a:bodyPr>
          <a:lstStyle>
            <a:lvl1pPr marL="0" indent="0">
              <a:buNone/>
              <a:defRPr sz="2400" b="1"/>
            </a:lvl1pPr>
          </a:lstStyle>
          <a:p>
            <a:pPr lvl="0"/>
            <a:r>
              <a:rPr lang="en-US" dirty="0" smtClean="0"/>
              <a:t>Edit Master</a:t>
            </a:r>
          </a:p>
        </p:txBody>
      </p:sp>
      <p:grpSp>
        <p:nvGrpSpPr>
          <p:cNvPr id="41" name="Group 4" descr="&quot; &quot;"/>
          <p:cNvGrpSpPr/>
          <p:nvPr userDrawn="1"/>
        </p:nvGrpSpPr>
        <p:grpSpPr>
          <a:xfrm>
            <a:off x="3780692" y="4398460"/>
            <a:ext cx="674502"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userDrawn="1"/>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xmlns="" val="1"/>
                </a:ext>
              </a:extLst>
            </p:cNvPr>
            <p:cNvCxnSpPr/>
            <p:nvPr userDrawn="1"/>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800" b="1">
                <a:solidFill>
                  <a:srgbClr val="0F4D7B"/>
                </a:solidFill>
              </a:defRPr>
            </a:lvl1pPr>
          </a:lstStyle>
          <a:p>
            <a:pPr lvl="0"/>
            <a:r>
              <a:rPr lang="en-US" dirty="0" smtClean="0"/>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xmlns="" val="1"/>
              </a:ext>
            </a:extLst>
          </p:cNvPr>
          <p:cNvSpPr txBox="1"/>
          <p:nvPr userDrawn="1"/>
        </p:nvSpPr>
        <p:spPr>
          <a:xfrm>
            <a:off x="1358450" y="5129784"/>
            <a:ext cx="9451425" cy="687111"/>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userDrawn="1"/>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0" y="5257800"/>
            <a:ext cx="1292225" cy="685800"/>
          </a:xfrm>
        </p:spPr>
        <p:txBody>
          <a:bodyPr>
            <a:noAutofit/>
          </a:bodyPr>
          <a:lstStyle>
            <a:lvl1pPr marL="0" indent="0">
              <a:buNone/>
              <a:defRPr sz="2400" b="1"/>
            </a:lvl1pPr>
          </a:lstStyle>
          <a:p>
            <a:pPr lvl="0"/>
            <a:r>
              <a:rPr lang="en-US" dirty="0" smtClean="0"/>
              <a:t>Edit Master</a:t>
            </a:r>
          </a:p>
        </p:txBody>
      </p:sp>
      <p:grpSp>
        <p:nvGrpSpPr>
          <p:cNvPr id="42" name="Group 5"/>
          <p:cNvGrpSpPr/>
          <p:nvPr userDrawn="1"/>
        </p:nvGrpSpPr>
        <p:grpSpPr>
          <a:xfrm>
            <a:off x="3781860" y="5329483"/>
            <a:ext cx="674502"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userDrawn="1"/>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xmlns="" val="1"/>
                </a:ext>
              </a:extLst>
            </p:cNvPr>
            <p:cNvCxnSpPr/>
            <p:nvPr userDrawn="1"/>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800" b="1">
                <a:solidFill>
                  <a:srgbClr val="0F4D7B"/>
                </a:solidFill>
              </a:defRPr>
            </a:lvl1pPr>
          </a:lstStyle>
          <a:p>
            <a:pPr lvl="0"/>
            <a:r>
              <a:rPr lang="en-US" dirty="0" smtClean="0"/>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985713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4865855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dirty="0"/>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39190082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4"/>
          <p:cNvSpPr>
            <a:spLocks noGrp="1"/>
          </p:cNvSpPr>
          <p:nvPr>
            <p:ph idx="1"/>
          </p:nvPr>
        </p:nvSpPr>
        <p:spPr>
          <a:xfrm>
            <a:off x="838200" y="1828800"/>
            <a:ext cx="10515600" cy="3970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dirty="0"/>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4448724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71907673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spcBef>
                <a:spcPts val="0"/>
              </a:spcBef>
              <a:buNone/>
              <a:defRPr sz="1400"/>
            </a:lvl2pPr>
            <a:lvl3pPr marL="914400" indent="0">
              <a:spcBef>
                <a:spcPts val="0"/>
              </a:spcBef>
              <a:buNone/>
              <a:defRPr sz="1400"/>
            </a:lvl3pPr>
            <a:lvl4pPr marL="1371600" indent="0">
              <a:spcBef>
                <a:spcPts val="0"/>
              </a:spcBef>
              <a:buNone/>
              <a:defRPr sz="1400"/>
            </a:lvl4pPr>
            <a:lvl5pPr marL="1828800" indent="0">
              <a:spcBef>
                <a:spcPts val="0"/>
              </a:spcBef>
              <a:buNone/>
              <a:defRPr sz="1400"/>
            </a:lvl5pPr>
          </a:lstStyle>
          <a:p>
            <a:pPr lvl="0"/>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00969815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838200" y="4700016"/>
            <a:ext cx="10515600" cy="1225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5185932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20483788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59328232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a"/>
          <p:cNvSpPr>
            <a:spLocks noGrp="1"/>
          </p:cNvSpPr>
          <p:nvPr>
            <p:ph sz="quarter" idx="17"/>
          </p:nvPr>
        </p:nvSpPr>
        <p:spPr>
          <a:xfrm>
            <a:off x="841248" y="1895474"/>
            <a:ext cx="4343400" cy="43529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4"/>
          <p:cNvSpPr>
            <a:spLocks noGrp="1"/>
          </p:cNvSpPr>
          <p:nvPr>
            <p:ph sz="quarter" idx="13"/>
          </p:nvPr>
        </p:nvSpPr>
        <p:spPr>
          <a:xfrm>
            <a:off x="6705600" y="1262428"/>
            <a:ext cx="4572000" cy="4572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4a"/>
          <p:cNvSpPr>
            <a:spLocks noGrp="1"/>
          </p:cNvSpPr>
          <p:nvPr>
            <p:ph sz="half" idx="2"/>
          </p:nvPr>
        </p:nvSpPr>
        <p:spPr>
          <a:xfrm>
            <a:off x="7616952" y="1895854"/>
            <a:ext cx="3660648" cy="3951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4b.1" descr="&quot; &quot;"/>
          <p:cNvSpPr>
            <a:spLocks noGrp="1"/>
          </p:cNvSpPr>
          <p:nvPr>
            <p:ph type="pic" sz="quarter" idx="14"/>
          </p:nvPr>
        </p:nvSpPr>
        <p:spPr>
          <a:xfrm>
            <a:off x="6705600" y="2157984"/>
            <a:ext cx="685800" cy="685800"/>
          </a:xfrm>
        </p:spPr>
        <p:txBody>
          <a:bodyPr/>
          <a:lstStyle/>
          <a:p>
            <a:endParaRPr lang="en-US" dirty="0"/>
          </a:p>
        </p:txBody>
      </p:sp>
      <p:sp>
        <p:nvSpPr>
          <p:cNvPr id="11" name="Picture Placeholder 4b.2" descr="&quot; &quot;"/>
          <p:cNvSpPr>
            <a:spLocks noGrp="1"/>
          </p:cNvSpPr>
          <p:nvPr>
            <p:ph type="pic" sz="quarter" idx="15"/>
          </p:nvPr>
        </p:nvSpPr>
        <p:spPr>
          <a:xfrm>
            <a:off x="6705600" y="3364992"/>
            <a:ext cx="685800" cy="685800"/>
          </a:xfrm>
        </p:spPr>
        <p:txBody>
          <a:bodyPr/>
          <a:lstStyle/>
          <a:p>
            <a:endParaRPr lang="en-US" dirty="0"/>
          </a:p>
        </p:txBody>
      </p:sp>
      <p:sp>
        <p:nvSpPr>
          <p:cNvPr id="12" name="Picture Placeholder 4b.3" descr="&quot; &quot;"/>
          <p:cNvSpPr>
            <a:spLocks noGrp="1"/>
          </p:cNvSpPr>
          <p:nvPr>
            <p:ph type="pic" sz="quarter" idx="16"/>
          </p:nvPr>
        </p:nvSpPr>
        <p:spPr>
          <a:xfrm>
            <a:off x="6720254" y="4572000"/>
            <a:ext cx="685800" cy="685800"/>
          </a:xfrm>
        </p:spPr>
        <p:txBody>
          <a:bodyPr/>
          <a:lstStyle/>
          <a:p>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71349666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41248" y="4350748"/>
            <a:ext cx="5184648" cy="213969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5617531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228600" y="3118103"/>
            <a:ext cx="11704320" cy="25968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3959352" y="5212080"/>
            <a:ext cx="4645152" cy="10149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7075141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a:p>
        </p:txBody>
      </p:sp>
    </p:spTree>
    <p:extLst>
      <p:ext uri="{BB962C8B-B14F-4D97-AF65-F5344CB8AC3E}">
        <p14:creationId xmlns:p14="http://schemas.microsoft.com/office/powerpoint/2010/main" val="26179577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4331208" y="1444752"/>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229600" y="1444752"/>
            <a:ext cx="3529584" cy="416052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27556557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
          <p:cNvSpPr>
            <a:spLocks noGrp="1"/>
          </p:cNvSpPr>
          <p:nvPr>
            <p:ph sz="half" idx="15"/>
          </p:nvPr>
        </p:nvSpPr>
        <p:spPr>
          <a:xfrm>
            <a:off x="2057400"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4096512"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p:cNvSpPr>
            <a:spLocks noGrp="1"/>
          </p:cNvSpPr>
          <p:nvPr>
            <p:ph sz="half" idx="16"/>
          </p:nvPr>
        </p:nvSpPr>
        <p:spPr>
          <a:xfrm>
            <a:off x="6135624"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3"/>
          </p:nvPr>
        </p:nvSpPr>
        <p:spPr>
          <a:xfrm>
            <a:off x="8174736" y="1444752"/>
            <a:ext cx="1965960" cy="416052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8"/>
          <p:cNvSpPr>
            <a:spLocks noGrp="1"/>
          </p:cNvSpPr>
          <p:nvPr>
            <p:ph sz="quarter" idx="17"/>
          </p:nvPr>
        </p:nvSpPr>
        <p:spPr>
          <a:xfrm>
            <a:off x="10213848" y="1444752"/>
            <a:ext cx="1965960" cy="416052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44666647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4"/>
          <p:cNvSpPr>
            <a:spLocks noGrp="1"/>
          </p:cNvSpPr>
          <p:nvPr>
            <p:ph sz="half" idx="1"/>
          </p:nvPr>
        </p:nvSpPr>
        <p:spPr>
          <a:xfrm>
            <a:off x="432816" y="1524000"/>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4331208" y="1524000"/>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3"/>
          </p:nvPr>
        </p:nvSpPr>
        <p:spPr>
          <a:xfrm>
            <a:off x="8229600" y="1524000"/>
            <a:ext cx="3529584" cy="416052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37362241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0693728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endParaRPr lang="en-US"/>
          </a:p>
        </p:txBody>
      </p:sp>
      <p:sp>
        <p:nvSpPr>
          <p:cNvPr id="6" name="Content Placeholder 3"/>
          <p:cNvSpPr>
            <a:spLocks noGrp="1"/>
          </p:cNvSpPr>
          <p:nvPr>
            <p:ph sz="quarter" idx="13"/>
          </p:nvPr>
        </p:nvSpPr>
        <p:spPr>
          <a:xfrm>
            <a:off x="1981200" y="1115568"/>
            <a:ext cx="9375648" cy="106984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4"/>
          <p:cNvSpPr>
            <a:spLocks noGrp="1"/>
          </p:cNvSpPr>
          <p:nvPr>
            <p:ph sz="half" idx="1"/>
          </p:nvPr>
        </p:nvSpPr>
        <p:spPr>
          <a:xfrm>
            <a:off x="838200" y="2334768"/>
            <a:ext cx="4392168" cy="3913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5376863" y="5521182"/>
            <a:ext cx="4986337" cy="72721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91790586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41248" y="4486656"/>
            <a:ext cx="6501384" cy="92354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33225732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4"/>
          <p:cNvSpPr>
            <a:spLocks noGrp="1"/>
          </p:cNvSpPr>
          <p:nvPr>
            <p:ph sz="half" idx="1"/>
          </p:nvPr>
        </p:nvSpPr>
        <p:spPr>
          <a:xfrm>
            <a:off x="841248" y="2438400"/>
            <a:ext cx="5705856" cy="2667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6"/>
          </p:nvPr>
        </p:nvSpPr>
        <p:spPr>
          <a:xfrm>
            <a:off x="838200" y="5105400"/>
            <a:ext cx="5708650" cy="454025"/>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dirty="0"/>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757206047"/>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518136" y="1115568"/>
            <a:ext cx="2743200" cy="88696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Picture Placeholder 3b.1" descr="&quot; &quot;"/>
          <p:cNvSpPr>
            <a:spLocks noGrp="1" noChangeAspect="1"/>
          </p:cNvSpPr>
          <p:nvPr>
            <p:ph type="pic" sz="quarter" idx="18"/>
          </p:nvPr>
        </p:nvSpPr>
        <p:spPr>
          <a:xfrm>
            <a:off x="4294162" y="1133856"/>
            <a:ext cx="849966" cy="850392"/>
          </a:xfrm>
        </p:spPr>
        <p:txBody>
          <a:bodyPr/>
          <a:lstStyle>
            <a:lvl1pPr marL="0" indent="0">
              <a:buNone/>
              <a:defRPr/>
            </a:lvl1pPr>
          </a:lstStyle>
          <a:p>
            <a:endParaRPr lang="en-US" dirty="0"/>
          </a:p>
        </p:txBody>
      </p:sp>
      <p:sp>
        <p:nvSpPr>
          <p:cNvPr id="11" name="Text Placeholder 3b.2"/>
          <p:cNvSpPr>
            <a:spLocks noGrp="1"/>
          </p:cNvSpPr>
          <p:nvPr>
            <p:ph type="body" sz="quarter" idx="13"/>
          </p:nvPr>
        </p:nvSpPr>
        <p:spPr>
          <a:xfrm>
            <a:off x="5210908"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Picture Placeholder 3c.1" descr="&quot; &quot;"/>
          <p:cNvSpPr>
            <a:spLocks noGrp="1" noChangeAspect="1"/>
          </p:cNvSpPr>
          <p:nvPr>
            <p:ph type="pic" sz="quarter" idx="19"/>
          </p:nvPr>
        </p:nvSpPr>
        <p:spPr>
          <a:xfrm>
            <a:off x="7981540" y="1133856"/>
            <a:ext cx="849966" cy="850392"/>
          </a:xfrm>
        </p:spPr>
        <p:txBody>
          <a:bodyPr/>
          <a:lstStyle>
            <a:lvl1pPr marL="0" indent="0">
              <a:buNone/>
              <a:defRPr/>
            </a:lvl1pPr>
          </a:lstStyle>
          <a:p>
            <a:endParaRPr lang="en-US" dirty="0"/>
          </a:p>
        </p:txBody>
      </p:sp>
      <p:sp>
        <p:nvSpPr>
          <p:cNvPr id="13" name="Text Placeholder 3c.2"/>
          <p:cNvSpPr>
            <a:spLocks noGrp="1"/>
          </p:cNvSpPr>
          <p:nvPr>
            <p:ph type="body" sz="quarter" idx="14"/>
          </p:nvPr>
        </p:nvSpPr>
        <p:spPr>
          <a:xfrm>
            <a:off x="8891954"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23214226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3"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2514600" y="1115568"/>
            <a:ext cx="2743200" cy="88696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Picture Placeholder 3b.1" descr="&quot; &quot;"/>
          <p:cNvSpPr>
            <a:spLocks noGrp="1" noChangeAspect="1"/>
          </p:cNvSpPr>
          <p:nvPr>
            <p:ph type="pic" sz="quarter" idx="18"/>
          </p:nvPr>
        </p:nvSpPr>
        <p:spPr>
          <a:xfrm>
            <a:off x="7008054" y="1133856"/>
            <a:ext cx="849966" cy="850392"/>
          </a:xfrm>
        </p:spPr>
        <p:txBody>
          <a:bodyPr/>
          <a:lstStyle>
            <a:lvl1pPr marL="0" indent="0">
              <a:buNone/>
              <a:defRPr/>
            </a:lvl1pPr>
          </a:lstStyle>
          <a:p>
            <a:endParaRPr lang="en-US" dirty="0"/>
          </a:p>
        </p:txBody>
      </p:sp>
      <p:sp>
        <p:nvSpPr>
          <p:cNvPr id="11" name="Text Placeholder 3b.2"/>
          <p:cNvSpPr>
            <a:spLocks noGrp="1"/>
          </p:cNvSpPr>
          <p:nvPr>
            <p:ph type="body" sz="quarter" idx="13"/>
          </p:nvPr>
        </p:nvSpPr>
        <p:spPr>
          <a:xfrm>
            <a:off x="7924800"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4"/>
          <p:cNvSpPr>
            <a:spLocks noGrp="1"/>
          </p:cNvSpPr>
          <p:nvPr>
            <p:ph sz="quarter" idx="15"/>
          </p:nvPr>
        </p:nvSpPr>
        <p:spPr>
          <a:xfrm>
            <a:off x="838200" y="2194560"/>
            <a:ext cx="10515600" cy="2743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841248" y="5102352"/>
            <a:ext cx="9528048" cy="109728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603047490"/>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752600" y="1115568"/>
            <a:ext cx="2743200" cy="88696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b.2"/>
          <p:cNvSpPr>
            <a:spLocks noGrp="1"/>
          </p:cNvSpPr>
          <p:nvPr>
            <p:ph type="body" sz="quarter" idx="13"/>
          </p:nvPr>
        </p:nvSpPr>
        <p:spPr>
          <a:xfrm>
            <a:off x="4753708"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c.2"/>
          <p:cNvSpPr>
            <a:spLocks noGrp="1"/>
          </p:cNvSpPr>
          <p:nvPr>
            <p:ph type="body" sz="quarter" idx="14"/>
          </p:nvPr>
        </p:nvSpPr>
        <p:spPr>
          <a:xfrm>
            <a:off x="7748954"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Picture Placeholder 3c.1" descr="&quot; &quot;"/>
          <p:cNvSpPr>
            <a:spLocks noGrp="1" noChangeAspect="1"/>
          </p:cNvSpPr>
          <p:nvPr>
            <p:ph type="pic" sz="quarter" idx="19"/>
          </p:nvPr>
        </p:nvSpPr>
        <p:spPr>
          <a:xfrm>
            <a:off x="10744200" y="1133856"/>
            <a:ext cx="849966" cy="850392"/>
          </a:xfrm>
        </p:spPr>
        <p:txBody>
          <a:bodyPr/>
          <a:lstStyle>
            <a:lvl1pPr marL="0" indent="0">
              <a:buNone/>
              <a:defRPr/>
            </a:lvl1pPr>
          </a:lstStyle>
          <a:p>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4970477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image" Target="../media/image1.tiff"/><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image" Target="../media/image8.tiff"/><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theme" Target="../theme/theme3.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9" Type="http://schemas.openxmlformats.org/officeDocument/2006/relationships/slideLayout" Target="../slideLayouts/slideLayout112.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34" Type="http://schemas.openxmlformats.org/officeDocument/2006/relationships/slideLayout" Target="../slideLayouts/slideLayout107.xml"/><Relationship Id="rId42" Type="http://schemas.openxmlformats.org/officeDocument/2006/relationships/image" Target="../media/image1.tiff"/><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38" Type="http://schemas.openxmlformats.org/officeDocument/2006/relationships/slideLayout" Target="../slideLayouts/slideLayout111.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41" Type="http://schemas.openxmlformats.org/officeDocument/2006/relationships/theme" Target="../theme/theme4.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37" Type="http://schemas.openxmlformats.org/officeDocument/2006/relationships/slideLayout" Target="../slideLayouts/slideLayout110.xml"/><Relationship Id="rId40" Type="http://schemas.openxmlformats.org/officeDocument/2006/relationships/slideLayout" Target="../slideLayouts/slideLayout113.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slideLayout" Target="../slideLayouts/slideLayout109.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slideLayout" Target="../slideLayouts/slideLayout108.xml"/><Relationship Id="rId43"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a:p>
        </p:txBody>
      </p:sp>
    </p:spTree>
    <p:extLst>
      <p:ext uri="{BB962C8B-B14F-4D97-AF65-F5344CB8AC3E}">
        <p14:creationId xmlns:p14="http://schemas.microsoft.com/office/powerpoint/2010/main" val="35877999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ED7D3-FBF0-4A14-AC97-B6BAAAA9ECD2}" type="slidenum">
              <a:rPr lang="en-US" smtClean="0"/>
              <a:pPr/>
              <a:t>‹#›</a:t>
            </a:fld>
            <a:endParaRPr lang="en-US"/>
          </a:p>
        </p:txBody>
      </p:sp>
      <p:pic>
        <p:nvPicPr>
          <p:cNvPr id="7" name="Picture 3" descr="Logo:  Department of Health &amp; Human Services. USA."/>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8" name="Straight Connector 4" descr="&quot; &quot;"/>
          <p:cNvCxnSpPr/>
          <p:nvPr userDrawn="1"/>
        </p:nvCxnSpPr>
        <p:spPr>
          <a:xfrm flipV="1">
            <a:off x="838200" y="6355813"/>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title="Ryan White &amp; Global HIV/AIDS Program"/>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10439405" y="5991296"/>
            <a:ext cx="1463111" cy="394680"/>
          </a:xfrm>
          <a:prstGeom prst="rect">
            <a:avLst/>
          </a:prstGeom>
          <a:noFill/>
          <a:ln>
            <a:noFill/>
          </a:ln>
        </p:spPr>
      </p:pic>
      <p:sp>
        <p:nvSpPr>
          <p:cNvPr id="10" name="Rectangle 6" descr="&quot; &quot;"/>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135958553"/>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764" r:id="rId12"/>
    <p:sldLayoutId id="2147483766" r:id="rId13"/>
    <p:sldLayoutId id="2147483767" r:id="rId14"/>
    <p:sldLayoutId id="2147483768" r:id="rId15"/>
    <p:sldLayoutId id="2147483770"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 id="2147483785" r:id="rId30"/>
    <p:sldLayoutId id="2147483786" r:id="rId31"/>
    <p:sldLayoutId id="2147483787" r:id="rId32"/>
    <p:sldLayoutId id="2147483788" r:id="rId33"/>
    <p:sldLayoutId id="2147483789" r:id="rId34"/>
    <p:sldLayoutId id="2147483790" r:id="rId3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ED7D3-FBF0-4A14-AC97-B6BAAAA9ECD2}" type="slidenum">
              <a:rPr lang="en-US" smtClean="0"/>
              <a:pPr/>
              <a:t>‹#›</a:t>
            </a:fld>
            <a:endParaRPr lang="en-US"/>
          </a:p>
        </p:txBody>
      </p:sp>
      <p:cxnSp>
        <p:nvCxnSpPr>
          <p:cNvPr id="7" name="Straight Connector 6"/>
          <p:cNvCxnSpPr/>
          <p:nvPr userDrawn="1"/>
        </p:nvCxnSpPr>
        <p:spPr>
          <a:xfrm>
            <a:off x="1117600" y="6553200"/>
            <a:ext cx="8753856"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 y="5729292"/>
            <a:ext cx="1200148" cy="900111"/>
          </a:xfrm>
          <a:prstGeom prst="rect">
            <a:avLst/>
          </a:prstGeom>
        </p:spPr>
      </p:pic>
      <p:pic>
        <p:nvPicPr>
          <p:cNvPr id="10" name="Picture 9"/>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9944729" y="6119096"/>
            <a:ext cx="2145672" cy="434104"/>
          </a:xfrm>
          <a:prstGeom prst="rect">
            <a:avLst/>
          </a:prstGeom>
        </p:spPr>
      </p:pic>
    </p:spTree>
    <p:extLst>
      <p:ext uri="{BB962C8B-B14F-4D97-AF65-F5344CB8AC3E}">
        <p14:creationId xmlns:p14="http://schemas.microsoft.com/office/powerpoint/2010/main" val="121256008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dirty="0" smtClean="0"/>
              <a:t>Click to edit Master text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3" descr="Logo:  Department of Health &amp; Human Services. USA."/>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userDrawn="1"/>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9" name="Picture 5"/>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10490473" y="5991296"/>
            <a:ext cx="1360965" cy="394680"/>
          </a:xfrm>
          <a:prstGeom prst="rect">
            <a:avLst/>
          </a:prstGeom>
          <a:noFill/>
          <a:ln>
            <a:noFill/>
          </a:ln>
        </p:spPr>
      </p:pic>
      <p:sp>
        <p:nvSpPr>
          <p:cNvPr id="8" name="Rectangle 6" descr="&quot; &quot;"/>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600" b="1">
                <a:solidFill>
                  <a:schemeClr val="bg1"/>
                </a:solidFill>
              </a:defRPr>
            </a:lvl1p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410704713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7" r:id="rId20"/>
    <p:sldLayoutId id="2147483868" r:id="rId21"/>
    <p:sldLayoutId id="2147483869" r:id="rId22"/>
    <p:sldLayoutId id="2147483870" r:id="rId23"/>
    <p:sldLayoutId id="2147483871" r:id="rId24"/>
    <p:sldLayoutId id="2147483872" r:id="rId25"/>
    <p:sldLayoutId id="2147483873" r:id="rId26"/>
    <p:sldLayoutId id="2147483874" r:id="rId27"/>
    <p:sldLayoutId id="2147483875" r:id="rId28"/>
    <p:sldLayoutId id="2147483876" r:id="rId29"/>
    <p:sldLayoutId id="2147483877" r:id="rId30"/>
    <p:sldLayoutId id="2147483878" r:id="rId31"/>
    <p:sldLayoutId id="2147483879" r:id="rId32"/>
    <p:sldLayoutId id="2147483880" r:id="rId33"/>
    <p:sldLayoutId id="2147483881" r:id="rId34"/>
    <p:sldLayoutId id="2147483882" r:id="rId35"/>
    <p:sldLayoutId id="2147483883" r:id="rId36"/>
    <p:sldLayoutId id="2147483884" r:id="rId37"/>
    <p:sldLayoutId id="2147483885" r:id="rId38"/>
    <p:sldLayoutId id="2147483886" r:id="rId39"/>
    <p:sldLayoutId id="2147483887" r:id="rId40"/>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4000" b="1" kern="1200">
          <a:solidFill>
            <a:srgbClr val="0F4D7B"/>
          </a:solidFill>
          <a:latin typeface="+mn-lt"/>
          <a:ea typeface="+mj-ea"/>
          <a:cs typeface="+mj-cs"/>
        </a:defRPr>
      </a:lvl1pPr>
    </p:titleStyle>
    <p:body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hyperlink" Target="mailto:ryanwhitedatasupport@wrma.com" TargetMode="External"/><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1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1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1.xml"/></Relationships>
</file>

<file path=ppt/slides/_rels/slide35.xml.rels><?xml version="1.0" encoding="UTF-8" standalone="yes"?>
<Relationships xmlns="http://schemas.openxmlformats.org/package/2006/relationships"><Relationship Id="rId3" Type="http://schemas.openxmlformats.org/officeDocument/2006/relationships/hyperlink" Target="https://hab.hrsa.gov/sites/default/files/hab/Global/lpapletter.pdf" TargetMode="External"/><Relationship Id="rId2" Type="http://schemas.openxmlformats.org/officeDocument/2006/relationships/notesSlide" Target="../notesSlides/notesSlide35.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3" Type="http://schemas.openxmlformats.org/officeDocument/2006/relationships/hyperlink" Target="http://hab.hrsa.gov/" TargetMode="External"/><Relationship Id="rId2" Type="http://schemas.openxmlformats.org/officeDocument/2006/relationships/notesSlide" Target="../notesSlides/notesSlide39.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8" Type="http://schemas.openxmlformats.org/officeDocument/2006/relationships/hyperlink" Target="https://twitter.com/hrsagov" TargetMode="External"/><Relationship Id="rId13" Type="http://schemas.openxmlformats.org/officeDocument/2006/relationships/image" Target="../media/image25.png"/><Relationship Id="rId3" Type="http://schemas.openxmlformats.org/officeDocument/2006/relationships/hyperlink" Target="http://www.hrsa.gov/" TargetMode="External"/><Relationship Id="rId7" Type="http://schemas.openxmlformats.org/officeDocument/2006/relationships/image" Target="../media/image22.png"/><Relationship Id="rId12" Type="http://schemas.openxmlformats.org/officeDocument/2006/relationships/hyperlink" Target="https://www.linkedin.com/company/us-government-department-of-health-&amp;-human-services-hrsa/" TargetMode="External"/><Relationship Id="rId2" Type="http://schemas.openxmlformats.org/officeDocument/2006/relationships/notesSlide" Target="../notesSlides/notesSlide40.xml"/><Relationship Id="rId1" Type="http://schemas.openxmlformats.org/officeDocument/2006/relationships/slideLayout" Target="../slideLayouts/slideLayout113.xml"/><Relationship Id="rId6" Type="http://schemas.openxmlformats.org/officeDocument/2006/relationships/hyperlink" Target="https://facebook.com/HRSAgov/" TargetMode="External"/><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hyperlink" Target="https://www.instagram.com/hrsagov/" TargetMode="External"/><Relationship Id="rId4" Type="http://schemas.openxmlformats.org/officeDocument/2006/relationships/hyperlink" Target="https://public.govdelivery.com/accounts/USHHSHRSA/subscriber/new?qsp=HRSA-subscribe" TargetMode="External"/><Relationship Id="rId9" Type="http://schemas.openxmlformats.org/officeDocument/2006/relationships/image" Target="../media/image23.png"/><Relationship Id="rId14" Type="http://schemas.openxmlformats.org/officeDocument/2006/relationships/hyperlink" Target="https://www.youtube.com/user/HRSAtub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hiv/pdf/library/factsheets/cdc-hiv-care-continuum.pdf" TargetMode="External"/><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normAutofit fontScale="90000"/>
          </a:bodyPr>
          <a:lstStyle/>
          <a:p>
            <a:r>
              <a:rPr lang="en-US" sz="4800" kern="0" dirty="0" smtClean="0">
                <a:cs typeface="Times New Roman" pitchFamily="18" charset="0"/>
              </a:rPr>
              <a:t>FY </a:t>
            </a:r>
            <a:r>
              <a:rPr lang="en-US" sz="4800" kern="0" dirty="0" smtClean="0">
                <a:solidFill>
                  <a:schemeClr val="accent1">
                    <a:lumMod val="75000"/>
                  </a:schemeClr>
                </a:solidFill>
                <a:cs typeface="Times New Roman" pitchFamily="18" charset="0"/>
              </a:rPr>
              <a:t>2020 &amp; FY 2021 </a:t>
            </a:r>
            <a:r>
              <a:rPr lang="en-US" sz="4800" kern="0" dirty="0" smtClean="0">
                <a:cs typeface="Times New Roman" pitchFamily="18" charset="0"/>
              </a:rPr>
              <a:t/>
            </a:r>
            <a:br>
              <a:rPr lang="en-US" sz="4800" kern="0" dirty="0" smtClean="0">
                <a:cs typeface="Times New Roman" pitchFamily="18" charset="0"/>
              </a:rPr>
            </a:br>
            <a:r>
              <a:rPr lang="en-US" sz="4800" kern="0" dirty="0" smtClean="0">
                <a:cs typeface="Times New Roman" pitchFamily="18" charset="0"/>
              </a:rPr>
              <a:t>Reporting Requirements Overview</a:t>
            </a:r>
            <a:r>
              <a:rPr lang="en-US" sz="4300" dirty="0"/>
              <a:t/>
            </a:r>
            <a:br>
              <a:rPr lang="en-US" sz="4300" dirty="0"/>
            </a:br>
            <a:r>
              <a:rPr lang="en-US" sz="2700" dirty="0" smtClean="0"/>
              <a:t>Ryan White HIV/AIDS Program Part A</a:t>
            </a:r>
            <a:r>
              <a:rPr lang="en-US" sz="4300" dirty="0"/>
              <a:t/>
            </a:r>
            <a:br>
              <a:rPr lang="en-US" sz="4300" dirty="0"/>
            </a:br>
            <a:r>
              <a:rPr lang="en-US" sz="2500" dirty="0"/>
              <a:t/>
            </a:r>
            <a:br>
              <a:rPr lang="en-US" sz="2500" dirty="0"/>
            </a:br>
            <a:r>
              <a:rPr lang="en-US" sz="2500" i="1" dirty="0" smtClean="0"/>
              <a:t>April 22, 2021</a:t>
            </a:r>
            <a:endParaRPr lang="en-US" dirty="0"/>
          </a:p>
        </p:txBody>
      </p:sp>
      <p:sp>
        <p:nvSpPr>
          <p:cNvPr id="3" name="Subtitle 2"/>
          <p:cNvSpPr>
            <a:spLocks noGrp="1"/>
          </p:cNvSpPr>
          <p:nvPr>
            <p:ph type="subTitle" idx="1"/>
          </p:nvPr>
        </p:nvSpPr>
        <p:spPr>
          <a:xfrm>
            <a:off x="914400" y="4495800"/>
            <a:ext cx="10515600" cy="914400"/>
          </a:xfrm>
        </p:spPr>
        <p:txBody>
          <a:bodyPr>
            <a:noAutofit/>
          </a:bodyPr>
          <a:lstStyle/>
          <a:p>
            <a:pPr lvl="0" algn="l">
              <a:spcBef>
                <a:spcPts val="0"/>
              </a:spcBef>
            </a:pPr>
            <a:endParaRPr lang="en-US" sz="2000" dirty="0"/>
          </a:p>
          <a:p>
            <a:pPr lvl="0" algn="l">
              <a:spcBef>
                <a:spcPts val="0"/>
              </a:spcBef>
            </a:pPr>
            <a:r>
              <a:rPr lang="en-US" sz="2000" dirty="0" smtClean="0"/>
              <a:t>Division of Metropolitan HIV/AIDS Programs</a:t>
            </a:r>
          </a:p>
          <a:p>
            <a:pPr algn="l">
              <a:spcBef>
                <a:spcPts val="0"/>
              </a:spcBef>
            </a:pPr>
            <a:r>
              <a:rPr lang="en-US" sz="2000" dirty="0" smtClean="0">
                <a:solidFill>
                  <a:srgbClr val="0F4D7B"/>
                </a:solidFill>
              </a:rPr>
              <a:t>HIV/AIDS Bureau (HAB)</a:t>
            </a:r>
            <a:endParaRPr lang="en-US" dirty="0"/>
          </a:p>
        </p:txBody>
      </p:sp>
    </p:spTree>
    <p:extLst>
      <p:ext uri="{BB962C8B-B14F-4D97-AF65-F5344CB8AC3E}">
        <p14:creationId xmlns:p14="http://schemas.microsoft.com/office/powerpoint/2010/main" val="1637722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1" y="26437"/>
            <a:ext cx="10515600" cy="1325563"/>
          </a:xfrm>
        </p:spPr>
        <p:txBody>
          <a:bodyPr/>
          <a:lstStyle/>
          <a:p>
            <a:pPr algn="ctr"/>
            <a:r>
              <a:rPr lang="en-US" b="1" dirty="0">
                <a:solidFill>
                  <a:srgbClr val="0F4D7B"/>
                </a:solidFill>
                <a:latin typeface="+mn-lt"/>
              </a:rPr>
              <a:t>HIV Care Continuum Sample Table</a:t>
            </a:r>
          </a:p>
        </p:txBody>
      </p:sp>
      <p:sp>
        <p:nvSpPr>
          <p:cNvPr id="3" name="Slide Number Placeholder 2"/>
          <p:cNvSpPr>
            <a:spLocks noGrp="1"/>
          </p:cNvSpPr>
          <p:nvPr>
            <p:ph type="sldNum" sz="quarter" idx="12"/>
          </p:nvPr>
        </p:nvSpPr>
        <p:spPr/>
        <p:txBody>
          <a:bodyPr/>
          <a:lstStyle/>
          <a:p>
            <a:fld id="{F9ECA865-404D-4A57-9AC1-FD3038CC100D}" type="slidenum">
              <a:rPr lang="en-US" smtClean="0"/>
              <a:pPr/>
              <a:t>10</a:t>
            </a:fld>
            <a:endParaRPr lang="en-US" dirty="0"/>
          </a:p>
        </p:txBody>
      </p:sp>
      <p:pic>
        <p:nvPicPr>
          <p:cNvPr id="4" name="Picture 3" descr="Blank table includes column with stages of HIV care continuum as well as areas to indicate goal, outcome and service category. Areas also to indicate baseline, target and actuals are highlighted for discussion." title="Sample template of HIV Care Continuum Table"/>
          <p:cNvPicPr>
            <a:picLocks noChangeAspect="1"/>
          </p:cNvPicPr>
          <p:nvPr/>
        </p:nvPicPr>
        <p:blipFill>
          <a:blip r:embed="rId3"/>
          <a:stretch>
            <a:fillRect/>
          </a:stretch>
        </p:blipFill>
        <p:spPr>
          <a:xfrm>
            <a:off x="2209799" y="1159640"/>
            <a:ext cx="6781803" cy="5093134"/>
          </a:xfrm>
          <a:prstGeom prst="rect">
            <a:avLst/>
          </a:prstGeom>
        </p:spPr>
      </p:pic>
    </p:spTree>
    <p:extLst>
      <p:ext uri="{BB962C8B-B14F-4D97-AF65-F5344CB8AC3E}">
        <p14:creationId xmlns:p14="http://schemas.microsoft.com/office/powerpoint/2010/main" val="1130953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0515600" cy="1390880"/>
          </a:xfrm>
        </p:spPr>
        <p:txBody>
          <a:bodyPr>
            <a:normAutofit/>
          </a:bodyPr>
          <a:lstStyle/>
          <a:p>
            <a:r>
              <a:rPr lang="en-US" sz="3200" b="1" dirty="0">
                <a:solidFill>
                  <a:srgbClr val="0F4D7B"/>
                </a:solidFill>
                <a:latin typeface="+mn-lt"/>
              </a:rPr>
              <a:t>Annual Progress Report</a:t>
            </a:r>
            <a:r>
              <a:rPr lang="en-US" sz="3600" b="1" dirty="0"/>
              <a:t/>
            </a:r>
            <a:br>
              <a:rPr lang="en-US" sz="3600" b="1" dirty="0"/>
            </a:br>
            <a:r>
              <a:rPr lang="en-US" sz="2800" b="1" dirty="0">
                <a:solidFill>
                  <a:srgbClr val="800000"/>
                </a:solidFill>
                <a:latin typeface="+mn-lt"/>
              </a:rPr>
              <a:t>Final FY 2020 Narrative</a:t>
            </a:r>
          </a:p>
        </p:txBody>
      </p:sp>
      <p:sp>
        <p:nvSpPr>
          <p:cNvPr id="3" name="Content Placeholder 2"/>
          <p:cNvSpPr>
            <a:spLocks noGrp="1"/>
          </p:cNvSpPr>
          <p:nvPr>
            <p:ph idx="1"/>
          </p:nvPr>
        </p:nvSpPr>
        <p:spPr>
          <a:xfrm>
            <a:off x="304800" y="1173166"/>
            <a:ext cx="11887200" cy="5380037"/>
          </a:xfrm>
        </p:spPr>
        <p:txBody>
          <a:bodyPr>
            <a:normAutofit/>
          </a:bodyPr>
          <a:lstStyle/>
          <a:p>
            <a:r>
              <a:rPr lang="en-US" b="1" dirty="0">
                <a:solidFill>
                  <a:srgbClr val="0F4D7B"/>
                </a:solidFill>
              </a:rPr>
              <a:t>Discuss </a:t>
            </a:r>
            <a:r>
              <a:rPr lang="en-US" b="1" u="sng" dirty="0">
                <a:solidFill>
                  <a:srgbClr val="0F4D7B"/>
                </a:solidFill>
              </a:rPr>
              <a:t>up to five</a:t>
            </a:r>
            <a:r>
              <a:rPr lang="en-US" b="1" dirty="0">
                <a:solidFill>
                  <a:srgbClr val="0F4D7B"/>
                </a:solidFill>
              </a:rPr>
              <a:t> program accomplishments and </a:t>
            </a:r>
            <a:r>
              <a:rPr lang="en-US" b="1" u="sng" dirty="0">
                <a:solidFill>
                  <a:srgbClr val="0F4D7B"/>
                </a:solidFill>
              </a:rPr>
              <a:t>up to five</a:t>
            </a:r>
            <a:r>
              <a:rPr lang="en-US" b="1" dirty="0">
                <a:solidFill>
                  <a:srgbClr val="0F4D7B"/>
                </a:solidFill>
              </a:rPr>
              <a:t> program challenges</a:t>
            </a:r>
          </a:p>
          <a:p>
            <a:pPr lvl="1"/>
            <a:r>
              <a:rPr lang="en-US" dirty="0">
                <a:solidFill>
                  <a:srgbClr val="0F4D7B"/>
                </a:solidFill>
              </a:rPr>
              <a:t>Addressing the National Goals to End the HIV Epidemic and HIV care continuum outcomes</a:t>
            </a:r>
          </a:p>
          <a:p>
            <a:r>
              <a:rPr lang="en-US" b="1" dirty="0">
                <a:solidFill>
                  <a:srgbClr val="0F4D7B"/>
                </a:solidFill>
              </a:rPr>
              <a:t>Explain how the following factors have impacted the HIV care continuum outcomes</a:t>
            </a:r>
          </a:p>
          <a:p>
            <a:pPr lvl="1"/>
            <a:r>
              <a:rPr lang="en-US" dirty="0">
                <a:solidFill>
                  <a:srgbClr val="0F4D7B"/>
                </a:solidFill>
              </a:rPr>
              <a:t>Expanded/reduced resources</a:t>
            </a:r>
          </a:p>
          <a:p>
            <a:pPr lvl="1"/>
            <a:r>
              <a:rPr lang="en-US" dirty="0">
                <a:solidFill>
                  <a:srgbClr val="0F4D7B"/>
                </a:solidFill>
              </a:rPr>
              <a:t>Unmet need</a:t>
            </a:r>
          </a:p>
          <a:p>
            <a:pPr lvl="1"/>
            <a:r>
              <a:rPr lang="en-US" dirty="0">
                <a:solidFill>
                  <a:srgbClr val="0F4D7B"/>
                </a:solidFill>
              </a:rPr>
              <a:t>Evolving healthcare landscape (e.g., changes in health care coverage options, COVID-19)</a:t>
            </a:r>
          </a:p>
          <a:p>
            <a:r>
              <a:rPr lang="en-US" b="1" dirty="0">
                <a:solidFill>
                  <a:srgbClr val="0F4D7B"/>
                </a:solidFill>
              </a:rPr>
              <a:t>Describe how you share HIV care continuum outcome information with community stakeholders </a:t>
            </a:r>
          </a:p>
        </p:txBody>
      </p:sp>
      <p:sp>
        <p:nvSpPr>
          <p:cNvPr id="4" name="Slide Number Placeholder 3"/>
          <p:cNvSpPr>
            <a:spLocks noGrp="1"/>
          </p:cNvSpPr>
          <p:nvPr>
            <p:ph type="sldNum" sz="quarter" idx="12"/>
          </p:nvPr>
        </p:nvSpPr>
        <p:spPr/>
        <p:txBody>
          <a:bodyPr/>
          <a:lstStyle/>
          <a:p>
            <a:fld id="{F9ECA865-404D-4A57-9AC1-FD3038CC100D}" type="slidenum">
              <a:rPr lang="en-US" smtClean="0"/>
              <a:pPr/>
              <a:t>11</a:t>
            </a:fld>
            <a:endParaRPr lang="en-US"/>
          </a:p>
        </p:txBody>
      </p:sp>
    </p:spTree>
    <p:extLst>
      <p:ext uri="{BB962C8B-B14F-4D97-AF65-F5344CB8AC3E}">
        <p14:creationId xmlns:p14="http://schemas.microsoft.com/office/powerpoint/2010/main" val="4187538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11049000" cy="1020766"/>
          </a:xfrm>
        </p:spPr>
        <p:txBody>
          <a:bodyPr>
            <a:normAutofit/>
          </a:bodyPr>
          <a:lstStyle/>
          <a:p>
            <a:r>
              <a:rPr lang="en-US" sz="3200" b="1" dirty="0">
                <a:solidFill>
                  <a:srgbClr val="0F4D7B"/>
                </a:solidFill>
                <a:latin typeface="+mn-lt"/>
              </a:rPr>
              <a:t>Annual Progress Report</a:t>
            </a:r>
            <a:r>
              <a:rPr lang="en-US" sz="3200" b="1" dirty="0"/>
              <a:t/>
            </a:r>
            <a:br>
              <a:rPr lang="en-US" sz="3200" b="1" dirty="0"/>
            </a:br>
            <a:r>
              <a:rPr lang="en-US" sz="2800" b="1" dirty="0">
                <a:solidFill>
                  <a:srgbClr val="800000"/>
                </a:solidFill>
                <a:latin typeface="+mn-lt"/>
              </a:rPr>
              <a:t>Planning Council/Body (PC/PB) Activities &amp; EIIHA</a:t>
            </a:r>
          </a:p>
        </p:txBody>
      </p:sp>
      <p:sp>
        <p:nvSpPr>
          <p:cNvPr id="4" name="Slide Number Placeholder 3"/>
          <p:cNvSpPr>
            <a:spLocks noGrp="1"/>
          </p:cNvSpPr>
          <p:nvPr>
            <p:ph type="sldNum" sz="quarter" idx="12"/>
          </p:nvPr>
        </p:nvSpPr>
        <p:spPr/>
        <p:txBody>
          <a:bodyPr/>
          <a:lstStyle/>
          <a:p>
            <a:fld id="{F9ECA865-404D-4A57-9AC1-FD3038CC100D}" type="slidenum">
              <a:rPr lang="en-US" smtClean="0"/>
              <a:pPr/>
              <a:t>12</a:t>
            </a:fld>
            <a:endParaRPr lang="en-US"/>
          </a:p>
        </p:txBody>
      </p:sp>
      <p:sp>
        <p:nvSpPr>
          <p:cNvPr id="6" name="Content Placeholder 2"/>
          <p:cNvSpPr txBox="1">
            <a:spLocks/>
          </p:cNvSpPr>
          <p:nvPr/>
        </p:nvSpPr>
        <p:spPr>
          <a:xfrm>
            <a:off x="304800" y="1337473"/>
            <a:ext cx="5048250" cy="4839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Describe PC/PB accomplishments and challenges – </a:t>
            </a:r>
            <a:r>
              <a:rPr lang="en-US" sz="2800" u="sng" dirty="0"/>
              <a:t>up to five</a:t>
            </a:r>
            <a:r>
              <a:rPr lang="en-US" sz="2800" dirty="0"/>
              <a:t> for each</a:t>
            </a:r>
          </a:p>
          <a:p>
            <a:pPr marL="0" indent="0">
              <a:buNone/>
            </a:pPr>
            <a:endParaRPr lang="en-US" sz="2800" dirty="0"/>
          </a:p>
          <a:p>
            <a:r>
              <a:rPr lang="en-US" sz="2800"/>
              <a:t>Discuss </a:t>
            </a:r>
            <a:r>
              <a:rPr lang="en-US" sz="2800" dirty="0"/>
              <a:t>challenges related to legislative compliance</a:t>
            </a:r>
          </a:p>
          <a:p>
            <a:pPr marL="0" indent="0">
              <a:buNone/>
            </a:pPr>
            <a:endParaRPr lang="en-US" dirty="0">
              <a:solidFill>
                <a:srgbClr val="FF0000"/>
              </a:solidFill>
            </a:endParaRPr>
          </a:p>
          <a:p>
            <a:pPr marL="0" indent="0">
              <a:buNone/>
            </a:pPr>
            <a:endParaRPr lang="en-US" dirty="0"/>
          </a:p>
        </p:txBody>
      </p:sp>
      <p:sp>
        <p:nvSpPr>
          <p:cNvPr id="7" name="Content Placeholder 4"/>
          <p:cNvSpPr txBox="1">
            <a:spLocks/>
          </p:cNvSpPr>
          <p:nvPr/>
        </p:nvSpPr>
        <p:spPr>
          <a:xfrm>
            <a:off x="6153150" y="1337473"/>
            <a:ext cx="6038850" cy="47021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smtClean="0"/>
              <a:t>Describe EIIHA activities, addressing: </a:t>
            </a:r>
          </a:p>
          <a:p>
            <a:pPr lvl="1"/>
            <a:r>
              <a:rPr lang="en-US" sz="2800" dirty="0" smtClean="0">
                <a:solidFill>
                  <a:srgbClr val="0F4D7B"/>
                </a:solidFill>
              </a:rPr>
              <a:t>Activities specific to the target populations (successes and challenges)</a:t>
            </a:r>
          </a:p>
          <a:p>
            <a:pPr lvl="1"/>
            <a:r>
              <a:rPr lang="en-US" sz="2800" dirty="0" smtClean="0">
                <a:solidFill>
                  <a:srgbClr val="0F4D7B"/>
                </a:solidFill>
              </a:rPr>
              <a:t>Contributions to the 	   National HIV/AIDS Strategy goals</a:t>
            </a:r>
          </a:p>
          <a:p>
            <a:pPr lvl="1"/>
            <a:r>
              <a:rPr lang="en-US" sz="2800" dirty="0" smtClean="0">
                <a:solidFill>
                  <a:srgbClr val="0F4D7B"/>
                </a:solidFill>
              </a:rPr>
              <a:t>Legal barriers</a:t>
            </a:r>
          </a:p>
          <a:p>
            <a:pPr lvl="1"/>
            <a:r>
              <a:rPr lang="en-US" sz="2800" dirty="0" smtClean="0">
                <a:solidFill>
                  <a:srgbClr val="0F4D7B"/>
                </a:solidFill>
              </a:rPr>
              <a:t>Sharing outcomes</a:t>
            </a:r>
            <a:endParaRPr lang="en-US" sz="2800" dirty="0">
              <a:solidFill>
                <a:srgbClr val="0F4D7B"/>
              </a:solidFill>
            </a:endParaRPr>
          </a:p>
        </p:txBody>
      </p:sp>
    </p:spTree>
    <p:extLst>
      <p:ext uri="{BB962C8B-B14F-4D97-AF65-F5344CB8AC3E}">
        <p14:creationId xmlns:p14="http://schemas.microsoft.com/office/powerpoint/2010/main" val="2017526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746582" cy="990600"/>
          </a:xfrm>
        </p:spPr>
        <p:txBody>
          <a:bodyPr>
            <a:normAutofit fontScale="90000"/>
          </a:bodyPr>
          <a:lstStyle/>
          <a:p>
            <a:r>
              <a:rPr lang="en-US" sz="3600" b="1" dirty="0">
                <a:solidFill>
                  <a:srgbClr val="0F4D7B"/>
                </a:solidFill>
                <a:latin typeface="+mn-lt"/>
              </a:rPr>
              <a:t>Annual Progress Report</a:t>
            </a:r>
            <a:r>
              <a:rPr lang="en-US" b="1" dirty="0" smtClean="0"/>
              <a:t/>
            </a:r>
            <a:br>
              <a:rPr lang="en-US" b="1" dirty="0" smtClean="0"/>
            </a:br>
            <a:r>
              <a:rPr lang="en-US" sz="3100" b="1" dirty="0">
                <a:solidFill>
                  <a:srgbClr val="800000"/>
                </a:solidFill>
                <a:latin typeface="+mn-lt"/>
              </a:rPr>
              <a:t>MAI Annual Report Narrative</a:t>
            </a:r>
          </a:p>
        </p:txBody>
      </p:sp>
      <p:sp>
        <p:nvSpPr>
          <p:cNvPr id="3" name="Content Placeholder 2"/>
          <p:cNvSpPr>
            <a:spLocks noGrp="1"/>
          </p:cNvSpPr>
          <p:nvPr>
            <p:ph idx="1"/>
          </p:nvPr>
        </p:nvSpPr>
        <p:spPr>
          <a:xfrm>
            <a:off x="304800" y="1143000"/>
            <a:ext cx="11658600" cy="4922841"/>
          </a:xfrm>
        </p:spPr>
        <p:txBody>
          <a:bodyPr>
            <a:noAutofit/>
          </a:bodyPr>
          <a:lstStyle/>
          <a:p>
            <a:pPr marL="0" indent="0">
              <a:spcBef>
                <a:spcPts val="600"/>
              </a:spcBef>
              <a:spcAft>
                <a:spcPts val="600"/>
              </a:spcAft>
              <a:buNone/>
            </a:pPr>
            <a:r>
              <a:rPr lang="en-US" b="1" dirty="0">
                <a:solidFill>
                  <a:srgbClr val="0F4D7B"/>
                </a:solidFill>
              </a:rPr>
              <a:t>For each of the targeted MAI populations, provide an update on the following:</a:t>
            </a:r>
          </a:p>
          <a:p>
            <a:pPr lvl="1">
              <a:spcBef>
                <a:spcPts val="600"/>
              </a:spcBef>
              <a:spcAft>
                <a:spcPts val="600"/>
              </a:spcAft>
            </a:pPr>
            <a:r>
              <a:rPr lang="en-US" sz="2800" dirty="0">
                <a:solidFill>
                  <a:srgbClr val="0F4D7B"/>
                </a:solidFill>
              </a:rPr>
              <a:t>Viral suppression rates</a:t>
            </a:r>
          </a:p>
          <a:p>
            <a:pPr lvl="1">
              <a:spcBef>
                <a:spcPts val="600"/>
              </a:spcBef>
              <a:spcAft>
                <a:spcPts val="600"/>
              </a:spcAft>
              <a:tabLst>
                <a:tab pos="1090613" algn="l"/>
              </a:tabLst>
            </a:pPr>
            <a:r>
              <a:rPr lang="en-US" sz="2800" dirty="0" err="1">
                <a:solidFill>
                  <a:srgbClr val="0F4D7B"/>
                </a:solidFill>
              </a:rPr>
              <a:t>Subrecipient</a:t>
            </a:r>
            <a:r>
              <a:rPr lang="en-US" sz="2800" dirty="0">
                <a:solidFill>
                  <a:srgbClr val="0F4D7B"/>
                </a:solidFill>
              </a:rPr>
              <a:t> performance and/or changes in programming or interventions and how these factors have impacted health outcomes </a:t>
            </a:r>
          </a:p>
          <a:p>
            <a:pPr lvl="1">
              <a:spcBef>
                <a:spcPts val="600"/>
              </a:spcBef>
              <a:spcAft>
                <a:spcPts val="600"/>
              </a:spcAft>
              <a:tabLst>
                <a:tab pos="914400" algn="l"/>
              </a:tabLst>
            </a:pPr>
            <a:r>
              <a:rPr lang="en-US" sz="2800" dirty="0">
                <a:solidFill>
                  <a:srgbClr val="0F4D7B"/>
                </a:solidFill>
              </a:rPr>
              <a:t>Jurisdictional changes that may have contributed to the lack of improvement in health outcomes</a:t>
            </a:r>
          </a:p>
          <a:p>
            <a:pPr lvl="1">
              <a:spcBef>
                <a:spcPts val="600"/>
              </a:spcBef>
              <a:spcAft>
                <a:spcPts val="600"/>
              </a:spcAft>
              <a:tabLst>
                <a:tab pos="914400" algn="l"/>
              </a:tabLst>
            </a:pPr>
            <a:r>
              <a:rPr lang="en-US" sz="2800" dirty="0">
                <a:solidFill>
                  <a:srgbClr val="0F4D7B"/>
                </a:solidFill>
              </a:rPr>
              <a:t>Interventions that had the greatest impact on improved outcomes </a:t>
            </a:r>
          </a:p>
        </p:txBody>
      </p:sp>
      <p:sp>
        <p:nvSpPr>
          <p:cNvPr id="4" name="Slide Number Placeholder 3"/>
          <p:cNvSpPr>
            <a:spLocks noGrp="1"/>
          </p:cNvSpPr>
          <p:nvPr>
            <p:ph type="sldNum" sz="quarter" idx="12"/>
          </p:nvPr>
        </p:nvSpPr>
        <p:spPr/>
        <p:txBody>
          <a:bodyPr/>
          <a:lstStyle/>
          <a:p>
            <a:fld id="{F9ECA865-404D-4A57-9AC1-FD3038CC100D}" type="slidenum">
              <a:rPr lang="en-US" smtClean="0"/>
              <a:pPr/>
              <a:t>13</a:t>
            </a:fld>
            <a:endParaRPr lang="en-US"/>
          </a:p>
        </p:txBody>
      </p:sp>
    </p:spTree>
    <p:extLst>
      <p:ext uri="{BB962C8B-B14F-4D97-AF65-F5344CB8AC3E}">
        <p14:creationId xmlns:p14="http://schemas.microsoft.com/office/powerpoint/2010/main" val="2345933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11430000" cy="1066800"/>
          </a:xfrm>
        </p:spPr>
        <p:txBody>
          <a:bodyPr>
            <a:normAutofit/>
          </a:bodyPr>
          <a:lstStyle/>
          <a:p>
            <a:r>
              <a:rPr lang="en-US" sz="3200" b="1" dirty="0">
                <a:solidFill>
                  <a:srgbClr val="0F4D7B"/>
                </a:solidFill>
                <a:latin typeface="+mn-lt"/>
              </a:rPr>
              <a:t>Annual Progress Report</a:t>
            </a:r>
            <a:r>
              <a:rPr lang="en-US" sz="2800" b="1" dirty="0"/>
              <a:t/>
            </a:r>
            <a:br>
              <a:rPr lang="en-US" sz="2800" b="1" dirty="0"/>
            </a:br>
            <a:r>
              <a:rPr lang="en-US" sz="2800" b="1" dirty="0">
                <a:solidFill>
                  <a:srgbClr val="800000"/>
                </a:solidFill>
                <a:latin typeface="+mn-lt"/>
              </a:rPr>
              <a:t>Certification of Aggregate Administrative </a:t>
            </a:r>
            <a:r>
              <a:rPr lang="en-US" sz="2800" b="1" dirty="0" smtClean="0">
                <a:solidFill>
                  <a:srgbClr val="800000"/>
                </a:solidFill>
                <a:latin typeface="+mn-lt"/>
              </a:rPr>
              <a:t>Expenditures &amp; WICY Report</a:t>
            </a:r>
            <a:endParaRPr lang="en-US" sz="2800" b="1" dirty="0">
              <a:solidFill>
                <a:srgbClr val="800000"/>
              </a:solidFill>
              <a:latin typeface="+mn-lt"/>
            </a:endParaRPr>
          </a:p>
        </p:txBody>
      </p:sp>
      <p:sp>
        <p:nvSpPr>
          <p:cNvPr id="10" name="Content Placeholder 2"/>
          <p:cNvSpPr>
            <a:spLocks noGrp="1"/>
          </p:cNvSpPr>
          <p:nvPr>
            <p:ph idx="1"/>
          </p:nvPr>
        </p:nvSpPr>
        <p:spPr>
          <a:xfrm>
            <a:off x="457200" y="1267326"/>
            <a:ext cx="5410200" cy="4351338"/>
          </a:xfrm>
        </p:spPr>
        <p:txBody>
          <a:bodyPr>
            <a:normAutofit/>
          </a:bodyPr>
          <a:lstStyle/>
          <a:p>
            <a:pPr marL="0" indent="0">
              <a:buNone/>
            </a:pPr>
            <a:r>
              <a:rPr lang="en-US" b="1" dirty="0">
                <a:solidFill>
                  <a:srgbClr val="0F4D7B"/>
                </a:solidFill>
              </a:rPr>
              <a:t>Certification of Aggregate Administrative </a:t>
            </a:r>
            <a:r>
              <a:rPr lang="en-US" b="1" dirty="0" smtClean="0">
                <a:solidFill>
                  <a:srgbClr val="0F4D7B"/>
                </a:solidFill>
              </a:rPr>
              <a:t>Expenditures</a:t>
            </a:r>
            <a:endParaRPr lang="en-US" b="1" dirty="0">
              <a:solidFill>
                <a:srgbClr val="0F4D7B"/>
              </a:solidFill>
            </a:endParaRPr>
          </a:p>
          <a:p>
            <a:r>
              <a:rPr lang="en-US" b="0" dirty="0">
                <a:solidFill>
                  <a:srgbClr val="0F4D7B"/>
                </a:solidFill>
              </a:rPr>
              <a:t>Certifies that the actual amount of funds expended on administrative costs by sub-recipients does not exceed 10% of the aggregate total of all HIV service dollars expended </a:t>
            </a:r>
          </a:p>
          <a:p>
            <a:pPr marL="0" indent="0">
              <a:buNone/>
            </a:pPr>
            <a:endParaRPr lang="en-US" sz="3100"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14</a:t>
            </a:fld>
            <a:endParaRPr lang="en-US"/>
          </a:p>
        </p:txBody>
      </p:sp>
      <p:sp>
        <p:nvSpPr>
          <p:cNvPr id="11" name="Content Placeholder 4"/>
          <p:cNvSpPr txBox="1">
            <a:spLocks/>
          </p:cNvSpPr>
          <p:nvPr/>
        </p:nvSpPr>
        <p:spPr>
          <a:xfrm>
            <a:off x="6158162" y="1235242"/>
            <a:ext cx="550043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t>WICY Report</a:t>
            </a:r>
          </a:p>
          <a:p>
            <a:r>
              <a:rPr lang="en-US" sz="2800" b="0" dirty="0"/>
              <a:t>Template provided </a:t>
            </a:r>
          </a:p>
          <a:p>
            <a:r>
              <a:rPr lang="en-US" sz="2800" b="0" dirty="0"/>
              <a:t>The 2019 WICY data is included as a separate tab on the WICY template</a:t>
            </a:r>
          </a:p>
          <a:p>
            <a:r>
              <a:rPr lang="en-US" sz="2800" b="0" dirty="0"/>
              <a:t>For further guidance on preparing the WICY report, refer to the instructions tab</a:t>
            </a:r>
          </a:p>
          <a:p>
            <a:endParaRPr lang="en-US" dirty="0"/>
          </a:p>
        </p:txBody>
      </p:sp>
    </p:spTree>
    <p:extLst>
      <p:ext uri="{BB962C8B-B14F-4D97-AF65-F5344CB8AC3E}">
        <p14:creationId xmlns:p14="http://schemas.microsoft.com/office/powerpoint/2010/main" val="763146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982200" cy="990600"/>
          </a:xfrm>
        </p:spPr>
        <p:txBody>
          <a:bodyPr>
            <a:normAutofit/>
          </a:bodyPr>
          <a:lstStyle/>
          <a:p>
            <a:r>
              <a:rPr lang="en-US" sz="3200" b="1" dirty="0">
                <a:solidFill>
                  <a:srgbClr val="0F4D7B"/>
                </a:solidFill>
                <a:latin typeface="+mn-lt"/>
              </a:rPr>
              <a:t>Annual Progress Report</a:t>
            </a:r>
            <a:r>
              <a:rPr lang="en-US" sz="2800" b="1" dirty="0"/>
              <a:t/>
            </a:r>
            <a:br>
              <a:rPr lang="en-US" sz="2800" b="1" dirty="0"/>
            </a:br>
            <a:r>
              <a:rPr lang="en-US" sz="2800" b="1" dirty="0">
                <a:solidFill>
                  <a:srgbClr val="800000"/>
                </a:solidFill>
                <a:latin typeface="+mn-lt"/>
              </a:rPr>
              <a:t>Local Pharmacy Assistance Program (LPAP) Summary</a:t>
            </a:r>
          </a:p>
        </p:txBody>
      </p:sp>
      <p:sp>
        <p:nvSpPr>
          <p:cNvPr id="3" name="Content Placeholder 2"/>
          <p:cNvSpPr>
            <a:spLocks noGrp="1"/>
          </p:cNvSpPr>
          <p:nvPr>
            <p:ph idx="1"/>
          </p:nvPr>
        </p:nvSpPr>
        <p:spPr>
          <a:xfrm>
            <a:off x="609600" y="1173166"/>
            <a:ext cx="11201400" cy="4770437"/>
          </a:xfrm>
        </p:spPr>
        <p:txBody>
          <a:bodyPr>
            <a:normAutofit/>
          </a:bodyPr>
          <a:lstStyle/>
          <a:p>
            <a:pPr marL="0" indent="0">
              <a:buNone/>
            </a:pPr>
            <a:endParaRPr lang="en-US" sz="3200" dirty="0"/>
          </a:p>
          <a:p>
            <a:pPr marL="0" indent="0">
              <a:buNone/>
            </a:pPr>
            <a:r>
              <a:rPr lang="en-US" sz="3200" b="1" dirty="0">
                <a:solidFill>
                  <a:srgbClr val="0F4D7B"/>
                </a:solidFill>
              </a:rPr>
              <a:t>Eligible Metropolitan Areas (EMAs)/Transitional Grant Areas (TGAs) that allocated FY 2020 funds for medications as part of an LPAP must provide an update on the provided template </a:t>
            </a:r>
          </a:p>
        </p:txBody>
      </p:sp>
      <p:sp>
        <p:nvSpPr>
          <p:cNvPr id="4" name="Slide Number Placeholder 3"/>
          <p:cNvSpPr>
            <a:spLocks noGrp="1"/>
          </p:cNvSpPr>
          <p:nvPr>
            <p:ph type="sldNum" sz="quarter" idx="12"/>
          </p:nvPr>
        </p:nvSpPr>
        <p:spPr/>
        <p:txBody>
          <a:bodyPr/>
          <a:lstStyle/>
          <a:p>
            <a:fld id="{F9ECA865-404D-4A57-9AC1-FD3038CC100D}" type="slidenum">
              <a:rPr lang="en-US" smtClean="0"/>
              <a:pPr/>
              <a:t>15</a:t>
            </a:fld>
            <a:endParaRPr lang="en-US"/>
          </a:p>
        </p:txBody>
      </p:sp>
    </p:spTree>
    <p:extLst>
      <p:ext uri="{BB962C8B-B14F-4D97-AF65-F5344CB8AC3E}">
        <p14:creationId xmlns:p14="http://schemas.microsoft.com/office/powerpoint/2010/main" val="297598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362200"/>
            <a:ext cx="9144000" cy="1371601"/>
          </a:xfrm>
        </p:spPr>
        <p:txBody>
          <a:bodyPr>
            <a:normAutofit/>
          </a:bodyPr>
          <a:lstStyle/>
          <a:p>
            <a:r>
              <a:rPr lang="en-US" sz="4400" dirty="0" smtClean="0"/>
              <a:t>Knowledge Check 1</a:t>
            </a:r>
            <a:endParaRPr lang="en-US" sz="4400" dirty="0"/>
          </a:p>
        </p:txBody>
      </p:sp>
    </p:spTree>
    <p:extLst>
      <p:ext uri="{BB962C8B-B14F-4D97-AF65-F5344CB8AC3E}">
        <p14:creationId xmlns:p14="http://schemas.microsoft.com/office/powerpoint/2010/main" val="1767854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809"/>
            <a:ext cx="11049000" cy="1143001"/>
          </a:xfrm>
        </p:spPr>
        <p:txBody>
          <a:bodyPr>
            <a:normAutofit/>
          </a:bodyPr>
          <a:lstStyle/>
          <a:p>
            <a:r>
              <a:rPr lang="en-US" sz="3200" b="1" dirty="0">
                <a:solidFill>
                  <a:srgbClr val="0F4D7B"/>
                </a:solidFill>
                <a:latin typeface="+mn-lt"/>
              </a:rPr>
              <a:t>2021 Program Terms Report &amp; Program Submission</a:t>
            </a:r>
          </a:p>
        </p:txBody>
      </p:sp>
      <p:sp>
        <p:nvSpPr>
          <p:cNvPr id="3" name="Content Placeholder 2"/>
          <p:cNvSpPr>
            <a:spLocks noGrp="1"/>
          </p:cNvSpPr>
          <p:nvPr>
            <p:ph idx="1"/>
          </p:nvPr>
        </p:nvSpPr>
        <p:spPr>
          <a:xfrm>
            <a:off x="304800" y="1173166"/>
            <a:ext cx="11582400" cy="5075237"/>
          </a:xfrm>
        </p:spPr>
        <p:txBody>
          <a:bodyPr vert="horz" lIns="91440" tIns="45720" rIns="91440" bIns="45720" rtlCol="0" anchor="t">
            <a:normAutofit/>
          </a:bodyPr>
          <a:lstStyle/>
          <a:p>
            <a:pPr marL="457200" indent="-457200">
              <a:buFont typeface="+mj-lt"/>
              <a:buAutoNum type="arabicPeriod"/>
            </a:pPr>
            <a:r>
              <a:rPr lang="en-US" b="1" dirty="0">
                <a:solidFill>
                  <a:srgbClr val="0F4D7B"/>
                </a:solidFill>
              </a:rPr>
              <a:t>Program Terms Report (PTR)</a:t>
            </a:r>
          </a:p>
          <a:p>
            <a:pPr lvl="1"/>
            <a:r>
              <a:rPr lang="en-US" sz="2800" b="1" dirty="0">
                <a:solidFill>
                  <a:srgbClr val="0F4D7B"/>
                </a:solidFill>
              </a:rPr>
              <a:t>The PTR will be submitted in the PTR Web System, and is comprised of:</a:t>
            </a:r>
          </a:p>
          <a:p>
            <a:pPr lvl="2"/>
            <a:r>
              <a:rPr lang="en-US" sz="2800" dirty="0">
                <a:solidFill>
                  <a:srgbClr val="0F4D7B"/>
                </a:solidFill>
              </a:rPr>
              <a:t>Consolidated List of Contracts (CLC)</a:t>
            </a:r>
          </a:p>
          <a:p>
            <a:pPr lvl="2"/>
            <a:r>
              <a:rPr lang="en-US" sz="2800" dirty="0">
                <a:solidFill>
                  <a:srgbClr val="0F4D7B"/>
                </a:solidFill>
              </a:rPr>
              <a:t>Allocations Report (Table)</a:t>
            </a:r>
            <a:endParaRPr lang="en-US" sz="2800" dirty="0">
              <a:solidFill>
                <a:srgbClr val="0F4D7B"/>
              </a:solidFill>
              <a:cs typeface="Calibri"/>
            </a:endParaRPr>
          </a:p>
          <a:p>
            <a:pPr marL="457200" indent="-457200">
              <a:buFont typeface="+mj-lt"/>
              <a:buAutoNum type="arabicPeriod"/>
            </a:pPr>
            <a:endParaRPr lang="en-US" b="1" dirty="0">
              <a:solidFill>
                <a:srgbClr val="0F4D7B"/>
              </a:solidFill>
            </a:endParaRPr>
          </a:p>
          <a:p>
            <a:pPr marL="457200" indent="-457200">
              <a:buFont typeface="+mj-lt"/>
              <a:buAutoNum type="arabicPeriod" startAt="2"/>
            </a:pPr>
            <a:r>
              <a:rPr lang="en-US" b="1" dirty="0">
                <a:solidFill>
                  <a:srgbClr val="0F4D7B"/>
                </a:solidFill>
              </a:rPr>
              <a:t>Program Submission</a:t>
            </a:r>
          </a:p>
          <a:p>
            <a:pPr lvl="1"/>
            <a:r>
              <a:rPr lang="en-US" sz="2800" b="1" dirty="0">
                <a:solidFill>
                  <a:srgbClr val="0F4D7B"/>
                </a:solidFill>
              </a:rPr>
              <a:t>The Program Submission will be submitted in EHB, and is comprised of:</a:t>
            </a:r>
          </a:p>
          <a:p>
            <a:pPr lvl="2"/>
            <a:r>
              <a:rPr lang="en-US" sz="2800" dirty="0">
                <a:solidFill>
                  <a:srgbClr val="0F4D7B"/>
                </a:solidFill>
              </a:rPr>
              <a:t>PC/PB Chair(s) signed letter</a:t>
            </a:r>
          </a:p>
          <a:p>
            <a:pPr lvl="2"/>
            <a:r>
              <a:rPr lang="en-US" sz="2800" dirty="0">
                <a:solidFill>
                  <a:srgbClr val="0F4D7B"/>
                </a:solidFill>
              </a:rPr>
              <a:t>PC/PB Membership Roster and Reflectiveness</a:t>
            </a:r>
          </a:p>
          <a:p>
            <a:pPr lvl="2"/>
            <a:r>
              <a:rPr lang="en-US" sz="2800" dirty="0">
                <a:solidFill>
                  <a:srgbClr val="0F4D7B"/>
                </a:solidFill>
              </a:rPr>
              <a:t>Local Pharmacy Assistance Program (LPAP) Profile (if applicable)</a:t>
            </a:r>
          </a:p>
          <a:p>
            <a:endParaRPr lang="en-US" sz="1800"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17</a:t>
            </a:fld>
            <a:endParaRPr lang="en-US"/>
          </a:p>
        </p:txBody>
      </p:sp>
    </p:spTree>
    <p:extLst>
      <p:ext uri="{BB962C8B-B14F-4D97-AF65-F5344CB8AC3E}">
        <p14:creationId xmlns:p14="http://schemas.microsoft.com/office/powerpoint/2010/main" val="1492170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11353800" cy="1066801"/>
          </a:xfrm>
        </p:spPr>
        <p:txBody>
          <a:bodyPr>
            <a:normAutofit/>
          </a:bodyPr>
          <a:lstStyle/>
          <a:p>
            <a:r>
              <a:rPr lang="en-US" sz="3200" b="1" dirty="0">
                <a:solidFill>
                  <a:srgbClr val="0F4D7B"/>
                </a:solidFill>
                <a:latin typeface="Calibri" panose="020F0502020204030204" pitchFamily="34" charset="0"/>
                <a:cs typeface="Calibri" panose="020F0502020204030204" pitchFamily="34" charset="0"/>
              </a:rPr>
              <a:t>Program Terms Report</a:t>
            </a:r>
            <a:r>
              <a:rPr lang="en-US" sz="4000" b="1" dirty="0"/>
              <a:t/>
            </a:r>
            <a:br>
              <a:rPr lang="en-US" sz="4000" b="1" dirty="0"/>
            </a:br>
            <a:r>
              <a:rPr lang="en-US" sz="2800" b="1" dirty="0">
                <a:solidFill>
                  <a:srgbClr val="800000"/>
                </a:solidFill>
                <a:latin typeface="+mn-lt"/>
              </a:rPr>
              <a:t>Web System Guidance</a:t>
            </a:r>
          </a:p>
        </p:txBody>
      </p:sp>
      <p:sp>
        <p:nvSpPr>
          <p:cNvPr id="4" name="Content Placeholder 3"/>
          <p:cNvSpPr>
            <a:spLocks noGrp="1"/>
          </p:cNvSpPr>
          <p:nvPr>
            <p:ph idx="1"/>
          </p:nvPr>
        </p:nvSpPr>
        <p:spPr>
          <a:xfrm>
            <a:off x="533400" y="1088119"/>
            <a:ext cx="11353800" cy="4626881"/>
          </a:xfrm>
        </p:spPr>
        <p:txBody>
          <a:bodyPr vert="horz" lIns="91440" tIns="45720" rIns="91440" bIns="45720" rtlCol="0" anchor="t">
            <a:normAutofit/>
          </a:bodyPr>
          <a:lstStyle/>
          <a:p>
            <a:pPr marL="0" indent="0">
              <a:lnSpc>
                <a:spcPct val="110000"/>
              </a:lnSpc>
              <a:buNone/>
            </a:pPr>
            <a:r>
              <a:rPr lang="en-US" sz="3000" b="1" dirty="0">
                <a:solidFill>
                  <a:srgbClr val="0F4D7B"/>
                </a:solidFill>
              </a:rPr>
              <a:t>PTR submission process is two-fold:</a:t>
            </a:r>
          </a:p>
          <a:p>
            <a:pPr marL="914400" lvl="1" indent="-457200">
              <a:lnSpc>
                <a:spcPct val="110000"/>
              </a:lnSpc>
              <a:buFont typeface="+mj-lt"/>
              <a:buAutoNum type="arabicPeriod"/>
            </a:pPr>
            <a:r>
              <a:rPr lang="en-US" sz="3000" dirty="0" smtClean="0">
                <a:solidFill>
                  <a:srgbClr val="0F4D7B"/>
                </a:solidFill>
              </a:rPr>
              <a:t>Entry </a:t>
            </a:r>
            <a:r>
              <a:rPr lang="en-US" sz="3000" dirty="0">
                <a:solidFill>
                  <a:srgbClr val="0F4D7B"/>
                </a:solidFill>
              </a:rPr>
              <a:t>of contract information into the Grantee Contract Management System (GCMS</a:t>
            </a:r>
            <a:r>
              <a:rPr lang="en-US" sz="3000" dirty="0" smtClean="0">
                <a:solidFill>
                  <a:srgbClr val="0F4D7B"/>
                </a:solidFill>
              </a:rPr>
              <a:t>)</a:t>
            </a:r>
            <a:endParaRPr lang="en-US" sz="3000" dirty="0">
              <a:solidFill>
                <a:srgbClr val="0F4D7B"/>
              </a:solidFill>
            </a:endParaRPr>
          </a:p>
          <a:p>
            <a:pPr marL="971550" lvl="1" indent="-514350">
              <a:lnSpc>
                <a:spcPct val="110000"/>
              </a:lnSpc>
              <a:buFont typeface="+mj-lt"/>
              <a:buAutoNum type="arabicPeriod" startAt="2"/>
            </a:pPr>
            <a:r>
              <a:rPr lang="en-US" sz="3000" dirty="0">
                <a:solidFill>
                  <a:srgbClr val="0F4D7B"/>
                </a:solidFill>
              </a:rPr>
              <a:t>Subsequent generation of the CLC and Allocations Report in the PTR Web System</a:t>
            </a:r>
            <a:endParaRPr lang="en-US" sz="3000" dirty="0">
              <a:solidFill>
                <a:srgbClr val="0F4D7B"/>
              </a:solidFill>
              <a:cs typeface="Calibri"/>
            </a:endParaRPr>
          </a:p>
          <a:p>
            <a:pPr marL="457200" lvl="1" indent="0">
              <a:buNone/>
            </a:pPr>
            <a:endParaRPr lang="en-US" sz="3000" i="1" dirty="0">
              <a:solidFill>
                <a:srgbClr val="0F4D7B"/>
              </a:solidFill>
            </a:endParaRPr>
          </a:p>
          <a:p>
            <a:pPr marL="457200" lvl="1" indent="0">
              <a:buNone/>
            </a:pPr>
            <a:r>
              <a:rPr lang="en-US" sz="3000" i="1" dirty="0">
                <a:solidFill>
                  <a:srgbClr val="0F4D7B"/>
                </a:solidFill>
              </a:rPr>
              <a:t>If there are any questions or issues with the PTR submission process, contact the data support team at </a:t>
            </a:r>
          </a:p>
          <a:p>
            <a:pPr marL="457200" lvl="1" indent="0">
              <a:buNone/>
            </a:pPr>
            <a:r>
              <a:rPr lang="en-US" sz="3000" i="1" dirty="0">
                <a:solidFill>
                  <a:srgbClr val="0F4D7B"/>
                </a:solidFill>
              </a:rPr>
              <a:t>888-640-9356 or </a:t>
            </a:r>
            <a:r>
              <a:rPr lang="en-US" sz="3000" i="1" u="sng" dirty="0">
                <a:solidFill>
                  <a:srgbClr val="0F4D7B"/>
                </a:solidFill>
                <a:hlinkClick r:id="rId3"/>
              </a:rPr>
              <a:t>ryanwhitedatasupport@wrma.com</a:t>
            </a:r>
            <a:endParaRPr lang="en-US" sz="3000" i="1" dirty="0">
              <a:solidFill>
                <a:srgbClr val="0F4D7B"/>
              </a:solidFill>
            </a:endParaRPr>
          </a:p>
          <a:p>
            <a:pPr marL="457200" lvl="1" indent="0">
              <a:buNone/>
            </a:pPr>
            <a:endParaRPr lang="en-US" sz="4500" b="1" dirty="0"/>
          </a:p>
          <a:p>
            <a:pPr marL="0" indent="0">
              <a:buNone/>
            </a:pPr>
            <a:endParaRPr lang="en-US" sz="4500" dirty="0"/>
          </a:p>
          <a:p>
            <a:endParaRPr lang="en-US" dirty="0"/>
          </a:p>
          <a:p>
            <a:endParaRPr lang="en-US" dirty="0"/>
          </a:p>
        </p:txBody>
      </p:sp>
      <p:sp>
        <p:nvSpPr>
          <p:cNvPr id="3" name="Slide Number Placeholder 2"/>
          <p:cNvSpPr>
            <a:spLocks noGrp="1"/>
          </p:cNvSpPr>
          <p:nvPr>
            <p:ph type="sldNum" sz="quarter" idx="12"/>
          </p:nvPr>
        </p:nvSpPr>
        <p:spPr/>
        <p:txBody>
          <a:bodyPr/>
          <a:lstStyle/>
          <a:p>
            <a:fld id="{F9ECA865-404D-4A57-9AC1-FD3038CC100D}" type="slidenum">
              <a:rPr lang="en-US" smtClean="0"/>
              <a:pPr/>
              <a:t>18</a:t>
            </a:fld>
            <a:endParaRPr lang="en-US"/>
          </a:p>
        </p:txBody>
      </p:sp>
    </p:spTree>
    <p:extLst>
      <p:ext uri="{BB962C8B-B14F-4D97-AF65-F5344CB8AC3E}">
        <p14:creationId xmlns:p14="http://schemas.microsoft.com/office/powerpoint/2010/main" val="3145332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0"/>
            <a:ext cx="10984149" cy="914400"/>
          </a:xfrm>
        </p:spPr>
        <p:txBody>
          <a:bodyPr>
            <a:noAutofit/>
          </a:bodyPr>
          <a:lstStyle/>
          <a:p>
            <a:pPr lvl="1" algn="l"/>
            <a:r>
              <a:rPr lang="en-US" sz="3200" b="1" dirty="0">
                <a:solidFill>
                  <a:schemeClr val="accent4">
                    <a:lumMod val="75000"/>
                  </a:schemeClr>
                </a:solidFill>
                <a:latin typeface="+mn-lt"/>
              </a:rPr>
              <a:t>Program Terms Report</a:t>
            </a:r>
            <a:r>
              <a:rPr lang="en-US" sz="4000" b="1" dirty="0">
                <a:solidFill>
                  <a:schemeClr val="accent4">
                    <a:lumMod val="75000"/>
                  </a:schemeClr>
                </a:solidFill>
                <a:latin typeface="+mn-lt"/>
              </a:rPr>
              <a:t/>
            </a:r>
            <a:br>
              <a:rPr lang="en-US" sz="4000" b="1" dirty="0">
                <a:solidFill>
                  <a:schemeClr val="accent4">
                    <a:lumMod val="75000"/>
                  </a:schemeClr>
                </a:solidFill>
                <a:latin typeface="+mn-lt"/>
              </a:rPr>
            </a:br>
            <a:r>
              <a:rPr lang="en-US" sz="2800" b="1" dirty="0">
                <a:solidFill>
                  <a:srgbClr val="800000"/>
                </a:solidFill>
                <a:latin typeface="+mn-lt"/>
              </a:rPr>
              <a:t>Consolidated List of Contracts </a:t>
            </a:r>
          </a:p>
        </p:txBody>
      </p:sp>
      <p:sp>
        <p:nvSpPr>
          <p:cNvPr id="3" name="Content Placeholder 2"/>
          <p:cNvSpPr>
            <a:spLocks noGrp="1"/>
          </p:cNvSpPr>
          <p:nvPr>
            <p:ph idx="1"/>
          </p:nvPr>
        </p:nvSpPr>
        <p:spPr>
          <a:xfrm>
            <a:off x="533400" y="1295400"/>
            <a:ext cx="11201400" cy="4267199"/>
          </a:xfrm>
        </p:spPr>
        <p:txBody>
          <a:bodyPr>
            <a:noAutofit/>
          </a:bodyPr>
          <a:lstStyle/>
          <a:p>
            <a:pPr marL="0" indent="0">
              <a:lnSpc>
                <a:spcPct val="120000"/>
              </a:lnSpc>
              <a:spcBef>
                <a:spcPts val="0"/>
              </a:spcBef>
              <a:buNone/>
            </a:pPr>
            <a:r>
              <a:rPr lang="en-US" b="1" u="sng" dirty="0">
                <a:solidFill>
                  <a:srgbClr val="0F4D7B"/>
                </a:solidFill>
                <a:cs typeface="Arial" panose="020B0604020202020204" pitchFamily="34" charset="0"/>
              </a:rPr>
              <a:t>Purpose</a:t>
            </a:r>
            <a:r>
              <a:rPr lang="en-US" b="1" dirty="0">
                <a:solidFill>
                  <a:srgbClr val="0F4D7B"/>
                </a:solidFill>
                <a:cs typeface="Arial" panose="020B0604020202020204" pitchFamily="34" charset="0"/>
              </a:rPr>
              <a:t>: </a:t>
            </a:r>
            <a:r>
              <a:rPr lang="en-US" b="0" dirty="0">
                <a:solidFill>
                  <a:srgbClr val="0F4D7B"/>
                </a:solidFill>
                <a:cs typeface="Arial" panose="020B0604020202020204" pitchFamily="34" charset="0"/>
              </a:rPr>
              <a:t>Identifies all service and non-service contracts being funded for the current grant year</a:t>
            </a:r>
          </a:p>
          <a:p>
            <a:pPr>
              <a:lnSpc>
                <a:spcPct val="100000"/>
              </a:lnSpc>
              <a:spcBef>
                <a:spcPts val="0"/>
              </a:spcBef>
            </a:pPr>
            <a:endParaRPr lang="en-US" b="0" dirty="0">
              <a:solidFill>
                <a:srgbClr val="0F4D7B"/>
              </a:solidFill>
              <a:cs typeface="Arial" panose="020B0604020202020204" pitchFamily="34" charset="0"/>
            </a:endParaRPr>
          </a:p>
          <a:p>
            <a:pPr lvl="1">
              <a:lnSpc>
                <a:spcPct val="120000"/>
              </a:lnSpc>
              <a:spcBef>
                <a:spcPts val="0"/>
              </a:spcBef>
            </a:pPr>
            <a:r>
              <a:rPr lang="en-US" sz="2800" dirty="0">
                <a:solidFill>
                  <a:srgbClr val="0F4D7B"/>
                </a:solidFill>
                <a:cs typeface="Arial" panose="020B0604020202020204" pitchFamily="34" charset="0"/>
              </a:rPr>
              <a:t>All contracts that have been executed or planned to be executed should be entered into GCMS and will be reflected in the CLC</a:t>
            </a:r>
          </a:p>
          <a:p>
            <a:pPr marL="457200" lvl="1" indent="0">
              <a:lnSpc>
                <a:spcPct val="120000"/>
              </a:lnSpc>
              <a:spcBef>
                <a:spcPts val="0"/>
              </a:spcBef>
              <a:buNone/>
            </a:pPr>
            <a:endParaRPr lang="en-US" sz="2200" b="1" dirty="0">
              <a:solidFill>
                <a:schemeClr val="tx1"/>
              </a:solidFill>
              <a:cs typeface="Arial" panose="020B0604020202020204" pitchFamily="34" charset="0"/>
            </a:endParaRPr>
          </a:p>
        </p:txBody>
      </p:sp>
      <p:sp>
        <p:nvSpPr>
          <p:cNvPr id="5" name="Slide Number Placeholder 4"/>
          <p:cNvSpPr>
            <a:spLocks noGrp="1"/>
          </p:cNvSpPr>
          <p:nvPr>
            <p:ph type="sldNum" sz="quarter" idx="12"/>
          </p:nvPr>
        </p:nvSpPr>
        <p:spPr/>
        <p:txBody>
          <a:bodyPr/>
          <a:lstStyle/>
          <a:p>
            <a:fld id="{F9ECA865-404D-4A57-9AC1-FD3038CC100D}" type="slidenum">
              <a:rPr lang="en-US" smtClean="0"/>
              <a:pPr/>
              <a:t>19</a:t>
            </a:fld>
            <a:endParaRPr lang="en-US" dirty="0"/>
          </a:p>
        </p:txBody>
      </p:sp>
    </p:spTree>
    <p:extLst>
      <p:ext uri="{BB962C8B-B14F-4D97-AF65-F5344CB8AC3E}">
        <p14:creationId xmlns:p14="http://schemas.microsoft.com/office/powerpoint/2010/main" val="3974483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33400" y="76200"/>
            <a:ext cx="12115800" cy="1066800"/>
          </a:xfrm>
        </p:spPr>
        <p:txBody>
          <a:bodyPr>
            <a:normAutofit/>
          </a:bodyPr>
          <a:lstStyle/>
          <a:p>
            <a:r>
              <a:rPr lang="en-US" sz="3600" b="1" dirty="0">
                <a:solidFill>
                  <a:srgbClr val="0F4D7B"/>
                </a:solidFill>
              </a:rPr>
              <a:t>HRSA’s HIV/AIDS Bureau (HRSA HAB) Vision and Mission</a:t>
            </a:r>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64358" y="1444625"/>
            <a:ext cx="4329287" cy="4351339"/>
          </a:xfrm>
        </p:spPr>
      </p:pic>
      <p:sp>
        <p:nvSpPr>
          <p:cNvPr id="7" name="Content Placeholder 6"/>
          <p:cNvSpPr>
            <a:spLocks noGrp="1"/>
          </p:cNvSpPr>
          <p:nvPr>
            <p:ph sz="half" idx="2"/>
          </p:nvPr>
        </p:nvSpPr>
        <p:spPr/>
        <p:txBody>
          <a:bodyPr>
            <a:normAutofit/>
          </a:bodyPr>
          <a:lstStyle/>
          <a:p>
            <a:pPr marL="0" indent="0" algn="ctr">
              <a:spcBef>
                <a:spcPct val="0"/>
              </a:spcBef>
              <a:buNone/>
            </a:pPr>
            <a:r>
              <a:rPr lang="en-US" altLang="en-US" sz="4000" b="1" dirty="0"/>
              <a:t>Vision</a:t>
            </a:r>
          </a:p>
          <a:p>
            <a:pPr marL="0" indent="0" algn="ctr">
              <a:buNone/>
            </a:pPr>
            <a:r>
              <a:rPr lang="en-US" altLang="en-US" sz="2400" b="1" dirty="0"/>
              <a:t> </a:t>
            </a:r>
            <a:r>
              <a:rPr lang="en-US" altLang="en-US" sz="2400" dirty="0"/>
              <a:t>Optimal HIV/AIDS care and treatment for all.</a:t>
            </a:r>
            <a:r>
              <a:rPr lang="en-US" altLang="en-US" sz="2400" b="1" dirty="0"/>
              <a:t> </a:t>
            </a:r>
          </a:p>
          <a:p>
            <a:pPr marL="0" indent="0" algn="ctr">
              <a:buNone/>
            </a:pPr>
            <a:endParaRPr lang="en-US" altLang="en-US" sz="2400" b="1" dirty="0"/>
          </a:p>
          <a:p>
            <a:pPr marL="0" indent="0" algn="ctr">
              <a:spcBef>
                <a:spcPct val="0"/>
              </a:spcBef>
              <a:buNone/>
            </a:pPr>
            <a:r>
              <a:rPr lang="en-US" altLang="en-US" sz="4000" b="1" dirty="0"/>
              <a:t>Mission</a:t>
            </a:r>
          </a:p>
          <a:p>
            <a:pPr marL="0" indent="0" algn="ctr">
              <a:buNone/>
            </a:pPr>
            <a:r>
              <a:rPr lang="en-US" altLang="en-US" sz="2400" dirty="0"/>
              <a:t>Provide leadership and resources to assure access to and retention in high quality, integrated care, and treatment services for </a:t>
            </a:r>
            <a:r>
              <a:rPr lang="en-US" altLang="en-US" sz="2400" dirty="0" smtClean="0"/>
              <a:t>vulnerable </a:t>
            </a:r>
            <a:r>
              <a:rPr lang="en-US" altLang="en-US" sz="2400" dirty="0"/>
              <a:t>people with HIV and their families. </a:t>
            </a:r>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2</a:t>
            </a:fld>
            <a:endParaRPr lang="en-US" dirty="0"/>
          </a:p>
        </p:txBody>
      </p:sp>
    </p:spTree>
    <p:extLst>
      <p:ext uri="{BB962C8B-B14F-4D97-AF65-F5344CB8AC3E}">
        <p14:creationId xmlns:p14="http://schemas.microsoft.com/office/powerpoint/2010/main" val="3977038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7725"/>
            <a:ext cx="11582400" cy="504275"/>
          </a:xfrm>
        </p:spPr>
        <p:txBody>
          <a:bodyPr>
            <a:noAutofit/>
          </a:bodyPr>
          <a:lstStyle/>
          <a:p>
            <a:r>
              <a:rPr lang="en-US" sz="3200" dirty="0" smtClean="0">
                <a:ea typeface="Times New Roman" panose="02020603050405020304" pitchFamily="18" charset="0"/>
                <a:cs typeface="Times New Roman" panose="02020603050405020304" pitchFamily="18" charset="0"/>
              </a:rPr>
              <a:t>Program Terms Report </a:t>
            </a:r>
            <a:r>
              <a:rPr lang="en-US" sz="2800" dirty="0">
                <a:solidFill>
                  <a:srgbClr val="800000"/>
                </a:solidFill>
              </a:rPr>
              <a:t/>
            </a:r>
            <a:br>
              <a:rPr lang="en-US" sz="2800" dirty="0">
                <a:solidFill>
                  <a:srgbClr val="800000"/>
                </a:solidFill>
              </a:rPr>
            </a:br>
            <a:r>
              <a:rPr lang="en-US" sz="2800" dirty="0" smtClean="0">
                <a:solidFill>
                  <a:srgbClr val="800000"/>
                </a:solidFill>
              </a:rPr>
              <a:t>Consolidated List of Contracts</a:t>
            </a:r>
            <a:endParaRPr lang="en-US" sz="2800" dirty="0">
              <a:solidFill>
                <a:srgbClr val="800000"/>
              </a:solidFill>
            </a:endParaRPr>
          </a:p>
        </p:txBody>
      </p:sp>
      <p:sp>
        <p:nvSpPr>
          <p:cNvPr id="3" name="Rectangle 2"/>
          <p:cNvSpPr/>
          <p:nvPr/>
        </p:nvSpPr>
        <p:spPr>
          <a:xfrm>
            <a:off x="304800" y="1249366"/>
            <a:ext cx="11582400" cy="5578450"/>
          </a:xfrm>
          <a:prstGeom prst="rect">
            <a:avLst/>
          </a:prstGeom>
        </p:spPr>
        <p:txBody>
          <a:bodyPr wrap="square">
            <a:spAutoFit/>
          </a:bodyPr>
          <a:lstStyle/>
          <a:p>
            <a:r>
              <a:rPr lang="en-US" sz="3600" b="1" dirty="0" smtClean="0">
                <a:solidFill>
                  <a:srgbClr val="0F4D7B"/>
                </a:solidFill>
                <a:latin typeface="Calibri" panose="020F0502020204030204"/>
              </a:rPr>
              <a:t>Before </a:t>
            </a:r>
            <a:r>
              <a:rPr lang="en-US" sz="3600" b="1" dirty="0">
                <a:solidFill>
                  <a:srgbClr val="0F4D7B"/>
                </a:solidFill>
                <a:latin typeface="Calibri" panose="020F0502020204030204"/>
              </a:rPr>
              <a:t>submitting your CLC, be sure to</a:t>
            </a:r>
            <a:r>
              <a:rPr lang="en-US" sz="3600" b="1" dirty="0" smtClean="0">
                <a:solidFill>
                  <a:srgbClr val="0F4D7B"/>
                </a:solidFill>
                <a:latin typeface="Calibri" panose="020F0502020204030204"/>
              </a:rPr>
              <a:t>:</a:t>
            </a:r>
            <a:endParaRPr lang="en-US" sz="2800" b="1" dirty="0">
              <a:solidFill>
                <a:srgbClr val="0F4D7B"/>
              </a:solidFill>
              <a:latin typeface="Calibri" panose="020F0502020204030204"/>
            </a:endParaRPr>
          </a:p>
          <a:p>
            <a:pPr marL="457200" indent="-457200">
              <a:buFont typeface="Arial" panose="020B0604020202020204" pitchFamily="34" charset="0"/>
              <a:buChar char="•"/>
            </a:pPr>
            <a:r>
              <a:rPr lang="en-US" sz="3600" dirty="0">
                <a:solidFill>
                  <a:srgbClr val="0F4D7B"/>
                </a:solidFill>
                <a:latin typeface="Calibri" panose="020F0502020204030204"/>
              </a:rPr>
              <a:t>Address any validation issues (i.e., errors, warnings, and/or alerts) </a:t>
            </a:r>
          </a:p>
          <a:p>
            <a:pPr marL="457200" indent="-457200">
              <a:buFont typeface="Arial" panose="020B0604020202020204" pitchFamily="34" charset="0"/>
              <a:buChar char="•"/>
            </a:pPr>
            <a:r>
              <a:rPr lang="en-US" sz="3600" dirty="0">
                <a:solidFill>
                  <a:srgbClr val="0F4D7B"/>
                </a:solidFill>
                <a:latin typeface="Calibri" panose="020F0502020204030204"/>
              </a:rPr>
              <a:t>Clearly identify executed and unexecuted contracts</a:t>
            </a:r>
          </a:p>
          <a:p>
            <a:pPr marL="457200" indent="-457200">
              <a:buFont typeface="Arial" panose="020B0604020202020204" pitchFamily="34" charset="0"/>
              <a:buChar char="•"/>
            </a:pPr>
            <a:r>
              <a:rPr lang="en-US" sz="3600" dirty="0">
                <a:solidFill>
                  <a:srgbClr val="0F4D7B"/>
                </a:solidFill>
                <a:latin typeface="Calibri" panose="020F0502020204030204"/>
              </a:rPr>
              <a:t>Identify placeholder contracts (i.e., unidentified </a:t>
            </a:r>
            <a:r>
              <a:rPr lang="en-US" sz="3600" dirty="0" err="1">
                <a:solidFill>
                  <a:srgbClr val="0F4D7B"/>
                </a:solidFill>
                <a:latin typeface="Calibri" panose="020F0502020204030204"/>
              </a:rPr>
              <a:t>subrecipient</a:t>
            </a:r>
            <a:r>
              <a:rPr lang="en-US" sz="3600" dirty="0">
                <a:solidFill>
                  <a:srgbClr val="0F4D7B"/>
                </a:solidFill>
                <a:latin typeface="Calibri" panose="020F0502020204030204"/>
              </a:rPr>
              <a:t> provider)</a:t>
            </a:r>
          </a:p>
          <a:p>
            <a:pPr marL="457200" indent="-457200">
              <a:buFont typeface="Arial" panose="020B0604020202020204" pitchFamily="34" charset="0"/>
              <a:buChar char="•"/>
            </a:pPr>
            <a:r>
              <a:rPr lang="en-US" sz="3600" dirty="0">
                <a:solidFill>
                  <a:srgbClr val="0F4D7B"/>
                </a:solidFill>
                <a:latin typeface="Calibri" panose="020F0502020204030204"/>
              </a:rPr>
              <a:t>Include all contracts (e.g., HIV service, administrative, CQM contracts, etc.)</a:t>
            </a:r>
          </a:p>
          <a:p>
            <a:pPr marL="457200" indent="-457200">
              <a:buFont typeface="Arial" panose="020B0604020202020204" pitchFamily="34" charset="0"/>
              <a:buChar char="•"/>
            </a:pPr>
            <a:r>
              <a:rPr lang="en-US" sz="3600" dirty="0">
                <a:solidFill>
                  <a:srgbClr val="0F4D7B"/>
                </a:solidFill>
                <a:latin typeface="Calibri" panose="020F0502020204030204"/>
              </a:rPr>
              <a:t>Cross reference the CLC with the Allocations Table  </a:t>
            </a:r>
          </a:p>
          <a:p>
            <a:pPr>
              <a:buFont typeface="Arial" pitchFamily="34" charset="0"/>
              <a:buChar char="•"/>
            </a:pPr>
            <a:endParaRPr lang="en-US" sz="1050" dirty="0"/>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8434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7725"/>
            <a:ext cx="11582400" cy="504275"/>
          </a:xfrm>
        </p:spPr>
        <p:txBody>
          <a:bodyPr>
            <a:noAutofit/>
          </a:bodyPr>
          <a:lstStyle/>
          <a:p>
            <a:r>
              <a:rPr lang="en-US" sz="3200" dirty="0" smtClean="0">
                <a:ea typeface="Times New Roman" panose="02020603050405020304" pitchFamily="18" charset="0"/>
                <a:cs typeface="Times New Roman" panose="02020603050405020304" pitchFamily="18" charset="0"/>
              </a:rPr>
              <a:t>Program Terms Report </a:t>
            </a:r>
            <a:r>
              <a:rPr lang="en-US" sz="2800" dirty="0">
                <a:solidFill>
                  <a:srgbClr val="800000"/>
                </a:solidFill>
              </a:rPr>
              <a:t/>
            </a:r>
            <a:br>
              <a:rPr lang="en-US" sz="2800" dirty="0">
                <a:solidFill>
                  <a:srgbClr val="800000"/>
                </a:solidFill>
              </a:rPr>
            </a:br>
            <a:r>
              <a:rPr lang="en-US" sz="2800" dirty="0" smtClean="0">
                <a:solidFill>
                  <a:srgbClr val="800000"/>
                </a:solidFill>
              </a:rPr>
              <a:t>RWHAP Part A &amp; MAI Allocations Report</a:t>
            </a:r>
            <a:endParaRPr lang="en-US" sz="2800" dirty="0">
              <a:solidFill>
                <a:srgbClr val="800000"/>
              </a:solidFill>
            </a:endParaRPr>
          </a:p>
        </p:txBody>
      </p:sp>
      <p:sp>
        <p:nvSpPr>
          <p:cNvPr id="3" name="Rectangle 2"/>
          <p:cNvSpPr/>
          <p:nvPr/>
        </p:nvSpPr>
        <p:spPr>
          <a:xfrm>
            <a:off x="304800" y="1249366"/>
            <a:ext cx="11582400" cy="5247590"/>
          </a:xfrm>
          <a:prstGeom prst="rect">
            <a:avLst/>
          </a:prstGeom>
        </p:spPr>
        <p:txBody>
          <a:bodyPr wrap="square">
            <a:spAutoFit/>
          </a:bodyPr>
          <a:lstStyle/>
          <a:p>
            <a:r>
              <a:rPr lang="en-US" sz="2800" b="1" dirty="0">
                <a:solidFill>
                  <a:srgbClr val="0F4D7B"/>
                </a:solidFill>
                <a:latin typeface="Calibri" panose="020F0502020204030204"/>
              </a:rPr>
              <a:t>Purpose: Reports Planning Council or Planning Body allocations of RWHAP funds in accordance with Notice of Award (</a:t>
            </a:r>
            <a:r>
              <a:rPr lang="en-US" sz="2800" b="1" dirty="0" err="1">
                <a:solidFill>
                  <a:srgbClr val="0F4D7B"/>
                </a:solidFill>
                <a:latin typeface="Calibri" panose="020F0502020204030204"/>
              </a:rPr>
              <a:t>NoA</a:t>
            </a:r>
            <a:r>
              <a:rPr lang="en-US" sz="2800" b="1" dirty="0">
                <a:solidFill>
                  <a:srgbClr val="0F4D7B"/>
                </a:solidFill>
                <a:latin typeface="Calibri" panose="020F0502020204030204"/>
              </a:rPr>
              <a:t>) reporting requirements</a:t>
            </a:r>
          </a:p>
          <a:p>
            <a:endParaRPr lang="en-US" sz="1100" dirty="0">
              <a:cs typeface="Arial" panose="020B0604020202020204" pitchFamily="34" charset="0"/>
            </a:endParaRPr>
          </a:p>
          <a:p>
            <a:pPr marL="800100" lvl="1" indent="-457200">
              <a:buFont typeface="Arial" panose="020B0604020202020204" pitchFamily="34" charset="0"/>
              <a:buChar char="•"/>
            </a:pPr>
            <a:r>
              <a:rPr lang="en-US" sz="2800" b="1" dirty="0">
                <a:solidFill>
                  <a:srgbClr val="0F4D7B"/>
                </a:solidFill>
                <a:latin typeface="Calibri" panose="020F0502020204030204"/>
              </a:rPr>
              <a:t>Identifies funded service </a:t>
            </a:r>
            <a:r>
              <a:rPr lang="en-US" sz="2800" b="1" dirty="0" smtClean="0">
                <a:solidFill>
                  <a:srgbClr val="0F4D7B"/>
                </a:solidFill>
                <a:latin typeface="Calibri" panose="020F0502020204030204"/>
              </a:rPr>
              <a:t>categories</a:t>
            </a:r>
          </a:p>
          <a:p>
            <a:pPr marL="342900" lvl="1"/>
            <a:endParaRPr lang="en-US" sz="1600" b="1" dirty="0">
              <a:solidFill>
                <a:srgbClr val="0F4D7B"/>
              </a:solidFill>
              <a:latin typeface="Calibri" panose="020F0502020204030204"/>
            </a:endParaRPr>
          </a:p>
          <a:p>
            <a:pPr marL="800100" lvl="1" indent="-457200">
              <a:buFont typeface="Arial" panose="020B0604020202020204" pitchFamily="34" charset="0"/>
              <a:buChar char="•"/>
            </a:pPr>
            <a:r>
              <a:rPr lang="en-US" sz="2800" b="1" dirty="0">
                <a:solidFill>
                  <a:srgbClr val="0F4D7B"/>
                </a:solidFill>
                <a:latin typeface="Calibri" panose="020F0502020204030204"/>
              </a:rPr>
              <a:t>Reports the percentage of allocations for core medical and support </a:t>
            </a:r>
            <a:r>
              <a:rPr lang="en-US" sz="2800" b="1" dirty="0" smtClean="0">
                <a:solidFill>
                  <a:srgbClr val="0F4D7B"/>
                </a:solidFill>
                <a:latin typeface="Calibri" panose="020F0502020204030204"/>
              </a:rPr>
              <a:t>services</a:t>
            </a:r>
          </a:p>
          <a:p>
            <a:pPr marL="1257300" lvl="2" indent="-457200">
              <a:buFont typeface="Arial" panose="020B0604020202020204" pitchFamily="34" charset="0"/>
              <a:buChar char="•"/>
            </a:pPr>
            <a:r>
              <a:rPr lang="en-US" sz="2800" dirty="0" smtClean="0">
                <a:solidFill>
                  <a:srgbClr val="0F4D7B"/>
                </a:solidFill>
                <a:latin typeface="Calibri" panose="020F0502020204030204"/>
              </a:rPr>
              <a:t>Ensure </a:t>
            </a:r>
            <a:r>
              <a:rPr lang="en-US" sz="2800" dirty="0">
                <a:solidFill>
                  <a:srgbClr val="0F4D7B"/>
                </a:solidFill>
                <a:latin typeface="Calibri" panose="020F0502020204030204"/>
              </a:rPr>
              <a:t>the 75/25 requirement is met (unless waiver is approved</a:t>
            </a:r>
            <a:r>
              <a:rPr lang="en-US" sz="2800" dirty="0" smtClean="0">
                <a:solidFill>
                  <a:srgbClr val="0F4D7B"/>
                </a:solidFill>
                <a:latin typeface="Calibri" panose="020F0502020204030204"/>
              </a:rPr>
              <a:t>)</a:t>
            </a:r>
          </a:p>
          <a:p>
            <a:pPr marL="1257300" lvl="2" indent="-457200">
              <a:buFont typeface="Arial" panose="020B0604020202020204" pitchFamily="34" charset="0"/>
              <a:buChar char="•"/>
            </a:pPr>
            <a:endParaRPr lang="en-US" sz="1600" dirty="0">
              <a:solidFill>
                <a:srgbClr val="0F4D7B"/>
              </a:solidFill>
              <a:latin typeface="Calibri" panose="020F0502020204030204"/>
            </a:endParaRPr>
          </a:p>
          <a:p>
            <a:pPr marL="800100" lvl="1" indent="-457200">
              <a:buFont typeface="Arial" panose="020B0604020202020204" pitchFamily="34" charset="0"/>
              <a:buChar char="•"/>
            </a:pPr>
            <a:r>
              <a:rPr lang="en-US" sz="2800" b="1" dirty="0">
                <a:solidFill>
                  <a:srgbClr val="0F4D7B"/>
                </a:solidFill>
                <a:latin typeface="Calibri" panose="020F0502020204030204"/>
              </a:rPr>
              <a:t>Reports the Administrative and Clinical Quality Management (CQM) </a:t>
            </a:r>
            <a:r>
              <a:rPr lang="en-US" sz="2800" b="1" dirty="0" smtClean="0">
                <a:solidFill>
                  <a:srgbClr val="0F4D7B"/>
                </a:solidFill>
                <a:latin typeface="Calibri" panose="020F0502020204030204"/>
              </a:rPr>
              <a:t>percentages</a:t>
            </a:r>
          </a:p>
          <a:p>
            <a:pPr marL="1257300" lvl="2" indent="-457200">
              <a:buFont typeface="Arial" panose="020B0604020202020204" pitchFamily="34" charset="0"/>
              <a:buChar char="•"/>
            </a:pPr>
            <a:r>
              <a:rPr lang="en-US" sz="2800" dirty="0" smtClean="0">
                <a:solidFill>
                  <a:srgbClr val="0F4D7B"/>
                </a:solidFill>
                <a:latin typeface="Calibri" panose="020F0502020204030204"/>
              </a:rPr>
              <a:t>Ensure </a:t>
            </a:r>
            <a:r>
              <a:rPr lang="en-US" sz="2800" dirty="0">
                <a:solidFill>
                  <a:srgbClr val="0F4D7B"/>
                </a:solidFill>
                <a:latin typeface="Calibri" panose="020F0502020204030204"/>
              </a:rPr>
              <a:t>the 10% Administrative and the 5% or $3 million (whichever is less) CQM caps are not exceeded</a:t>
            </a:r>
          </a:p>
        </p:txBody>
      </p:sp>
    </p:spTree>
    <p:extLst>
      <p:ext uri="{BB962C8B-B14F-4D97-AF65-F5344CB8AC3E}">
        <p14:creationId xmlns:p14="http://schemas.microsoft.com/office/powerpoint/2010/main" val="1650780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7725"/>
            <a:ext cx="11582400" cy="504275"/>
          </a:xfrm>
        </p:spPr>
        <p:txBody>
          <a:bodyPr>
            <a:noAutofit/>
          </a:bodyPr>
          <a:lstStyle/>
          <a:p>
            <a:r>
              <a:rPr lang="en-US" sz="3200" dirty="0" smtClean="0">
                <a:ea typeface="Times New Roman" panose="02020603050405020304" pitchFamily="18" charset="0"/>
                <a:cs typeface="Times New Roman" panose="02020603050405020304" pitchFamily="18" charset="0"/>
              </a:rPr>
              <a:t>Program Terms Report </a:t>
            </a:r>
            <a:r>
              <a:rPr lang="en-US" sz="2800" dirty="0">
                <a:solidFill>
                  <a:srgbClr val="800000"/>
                </a:solidFill>
              </a:rPr>
              <a:t/>
            </a:r>
            <a:br>
              <a:rPr lang="en-US" sz="2800" dirty="0">
                <a:solidFill>
                  <a:srgbClr val="800000"/>
                </a:solidFill>
              </a:rPr>
            </a:br>
            <a:r>
              <a:rPr lang="en-US" sz="2800" dirty="0" smtClean="0">
                <a:solidFill>
                  <a:srgbClr val="800000"/>
                </a:solidFill>
              </a:rPr>
              <a:t>RWHAP Part A &amp; MAI Allocations Report</a:t>
            </a:r>
            <a:endParaRPr lang="en-US" sz="2800" dirty="0">
              <a:solidFill>
                <a:srgbClr val="800000"/>
              </a:solidFill>
            </a:endParaRPr>
          </a:p>
        </p:txBody>
      </p:sp>
      <p:sp>
        <p:nvSpPr>
          <p:cNvPr id="3" name="Rectangle 2"/>
          <p:cNvSpPr/>
          <p:nvPr/>
        </p:nvSpPr>
        <p:spPr>
          <a:xfrm>
            <a:off x="304800" y="1249366"/>
            <a:ext cx="11582400" cy="4694234"/>
          </a:xfrm>
          <a:prstGeom prst="rect">
            <a:avLst/>
          </a:prstGeom>
        </p:spPr>
        <p:txBody>
          <a:bodyPr wrap="square">
            <a:spAutoFit/>
          </a:bodyPr>
          <a:lstStyle/>
          <a:p>
            <a:pPr>
              <a:spcAft>
                <a:spcPts val="600"/>
              </a:spcAft>
            </a:pPr>
            <a:r>
              <a:rPr lang="en-US" sz="3200" b="1" dirty="0">
                <a:solidFill>
                  <a:srgbClr val="0F4D7B"/>
                </a:solidFill>
                <a:latin typeface="Calibri" panose="020F0502020204030204"/>
              </a:rPr>
              <a:t>The Allocations Report is generated in the PTR Web System after all contract information has been entered into the </a:t>
            </a:r>
            <a:r>
              <a:rPr lang="en-US" sz="3200" b="1" dirty="0" smtClean="0">
                <a:solidFill>
                  <a:srgbClr val="0F4D7B"/>
                </a:solidFill>
                <a:latin typeface="Calibri" panose="020F0502020204030204"/>
              </a:rPr>
              <a:t>GCMS</a:t>
            </a:r>
          </a:p>
          <a:p>
            <a:pPr marL="914400" lvl="1" indent="-457200">
              <a:spcAft>
                <a:spcPts val="600"/>
              </a:spcAft>
              <a:buFont typeface="Arial" panose="020B0604020202020204" pitchFamily="34" charset="0"/>
              <a:buChar char="•"/>
            </a:pPr>
            <a:r>
              <a:rPr lang="en-US" sz="3200" dirty="0" smtClean="0">
                <a:solidFill>
                  <a:srgbClr val="0F4D7B"/>
                </a:solidFill>
                <a:latin typeface="Calibri" panose="020F0502020204030204"/>
              </a:rPr>
              <a:t>The </a:t>
            </a:r>
            <a:r>
              <a:rPr lang="en-US" sz="3200" dirty="0">
                <a:solidFill>
                  <a:srgbClr val="0F4D7B"/>
                </a:solidFill>
                <a:latin typeface="Calibri" panose="020F0502020204030204"/>
              </a:rPr>
              <a:t>Allocations Report will auto-populate using contract amounts in GCMS</a:t>
            </a:r>
          </a:p>
          <a:p>
            <a:pPr marL="914400" lvl="1" indent="-457200">
              <a:lnSpc>
                <a:spcPct val="120000"/>
              </a:lnSpc>
              <a:spcAft>
                <a:spcPts val="600"/>
              </a:spcAft>
              <a:buFont typeface="Arial" panose="020B0604020202020204" pitchFamily="34" charset="0"/>
              <a:buChar char="•"/>
            </a:pPr>
            <a:r>
              <a:rPr lang="en-US" sz="3200" dirty="0">
                <a:solidFill>
                  <a:srgbClr val="0F4D7B"/>
                </a:solidFill>
                <a:latin typeface="Calibri" panose="020F0502020204030204"/>
              </a:rPr>
              <a:t>To change HIV service allocations, contract information in GCMS must first be updated</a:t>
            </a:r>
          </a:p>
          <a:p>
            <a:pPr marL="914400" lvl="1" indent="-457200">
              <a:lnSpc>
                <a:spcPct val="120000"/>
              </a:lnSpc>
              <a:spcAft>
                <a:spcPts val="600"/>
              </a:spcAft>
              <a:buFont typeface="Arial" panose="020B0604020202020204" pitchFamily="34" charset="0"/>
              <a:buChar char="•"/>
            </a:pPr>
            <a:r>
              <a:rPr lang="en-US" sz="3200" dirty="0">
                <a:solidFill>
                  <a:srgbClr val="0F4D7B"/>
                </a:solidFill>
                <a:latin typeface="Calibri" panose="020F0502020204030204"/>
              </a:rPr>
              <a:t>Amounts for Administration and CQM are entered manually </a:t>
            </a:r>
          </a:p>
          <a:p>
            <a:pPr marL="914400" lvl="1" indent="-457200">
              <a:lnSpc>
                <a:spcPct val="120000"/>
              </a:lnSpc>
              <a:spcAft>
                <a:spcPts val="600"/>
              </a:spcAft>
              <a:buFont typeface="Arial" panose="020B0604020202020204" pitchFamily="34" charset="0"/>
              <a:buChar char="•"/>
            </a:pPr>
            <a:r>
              <a:rPr lang="en-US" sz="3200" dirty="0">
                <a:solidFill>
                  <a:srgbClr val="0F4D7B"/>
                </a:solidFill>
                <a:latin typeface="Calibri" panose="020F0502020204030204"/>
              </a:rPr>
              <a:t>Perform validation checks</a:t>
            </a:r>
          </a:p>
        </p:txBody>
      </p:sp>
    </p:spTree>
    <p:extLst>
      <p:ext uri="{BB962C8B-B14F-4D97-AF65-F5344CB8AC3E}">
        <p14:creationId xmlns:p14="http://schemas.microsoft.com/office/powerpoint/2010/main" val="146141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7725"/>
            <a:ext cx="11582400" cy="504275"/>
          </a:xfrm>
        </p:spPr>
        <p:txBody>
          <a:bodyPr>
            <a:noAutofit/>
          </a:bodyPr>
          <a:lstStyle/>
          <a:p>
            <a:r>
              <a:rPr lang="en-US" sz="3200" dirty="0" smtClean="0">
                <a:ea typeface="Times New Roman" panose="02020603050405020304" pitchFamily="18" charset="0"/>
                <a:cs typeface="Times New Roman" panose="02020603050405020304" pitchFamily="18" charset="0"/>
              </a:rPr>
              <a:t>Program Terms Report </a:t>
            </a:r>
            <a:r>
              <a:rPr lang="en-US" sz="2800" dirty="0">
                <a:solidFill>
                  <a:srgbClr val="800000"/>
                </a:solidFill>
              </a:rPr>
              <a:t/>
            </a:r>
            <a:br>
              <a:rPr lang="en-US" sz="2800" dirty="0">
                <a:solidFill>
                  <a:srgbClr val="800000"/>
                </a:solidFill>
              </a:rPr>
            </a:br>
            <a:r>
              <a:rPr lang="en-US" sz="2800" dirty="0" smtClean="0">
                <a:solidFill>
                  <a:srgbClr val="800000"/>
                </a:solidFill>
              </a:rPr>
              <a:t>RWHAP Part A &amp; MAI Allocations Report</a:t>
            </a:r>
            <a:endParaRPr lang="en-US" sz="2800" dirty="0">
              <a:solidFill>
                <a:srgbClr val="800000"/>
              </a:solidFill>
            </a:endParaRPr>
          </a:p>
        </p:txBody>
      </p:sp>
      <p:pic>
        <p:nvPicPr>
          <p:cNvPr id="5" name="Content Placeholder 5" descr="Picture of allocations report for Part A and MAI from EHB. Shows template of allocations report." title="Picture of allocations report table"/>
          <p:cNvPicPr>
            <a:picLocks noGrp="1" noChangeAspect="1"/>
          </p:cNvPicPr>
          <p:nvPr>
            <p:ph idx="4294967295"/>
          </p:nvPr>
        </p:nvPicPr>
        <p:blipFill rotWithShape="1">
          <a:blip r:embed="rId3"/>
          <a:srcRect l="57160" t="8420" r="3103" b="41797"/>
          <a:stretch/>
        </p:blipFill>
        <p:spPr>
          <a:xfrm>
            <a:off x="1066800" y="1143000"/>
            <a:ext cx="9688489" cy="5120640"/>
          </a:xfrm>
          <a:prstGeom prst="rect">
            <a:avLst/>
          </a:prstGeom>
        </p:spPr>
      </p:pic>
    </p:spTree>
    <p:extLst>
      <p:ext uri="{BB962C8B-B14F-4D97-AF65-F5344CB8AC3E}">
        <p14:creationId xmlns:p14="http://schemas.microsoft.com/office/powerpoint/2010/main" val="55088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7725"/>
            <a:ext cx="11582400" cy="504275"/>
          </a:xfrm>
        </p:spPr>
        <p:txBody>
          <a:bodyPr>
            <a:noAutofit/>
          </a:bodyPr>
          <a:lstStyle/>
          <a:p>
            <a:r>
              <a:rPr lang="en-US" sz="3200" dirty="0" smtClean="0">
                <a:ea typeface="Times New Roman" panose="02020603050405020304" pitchFamily="18" charset="0"/>
                <a:cs typeface="Times New Roman" panose="02020603050405020304" pitchFamily="18" charset="0"/>
              </a:rPr>
              <a:t>Program Terms Report </a:t>
            </a:r>
            <a:r>
              <a:rPr lang="en-US" sz="2800" dirty="0">
                <a:solidFill>
                  <a:srgbClr val="800000"/>
                </a:solidFill>
              </a:rPr>
              <a:t/>
            </a:r>
            <a:br>
              <a:rPr lang="en-US" sz="2800" dirty="0">
                <a:solidFill>
                  <a:srgbClr val="800000"/>
                </a:solidFill>
              </a:rPr>
            </a:br>
            <a:r>
              <a:rPr lang="en-US" sz="2800" dirty="0" smtClean="0">
                <a:solidFill>
                  <a:srgbClr val="800000"/>
                </a:solidFill>
              </a:rPr>
              <a:t>RWHAP Part A &amp; MAI Allocations Report</a:t>
            </a:r>
            <a:endParaRPr lang="en-US" sz="2800" dirty="0">
              <a:solidFill>
                <a:srgbClr val="800000"/>
              </a:solidFill>
            </a:endParaRPr>
          </a:p>
        </p:txBody>
      </p:sp>
      <p:pic>
        <p:nvPicPr>
          <p:cNvPr id="4" name="Content Placeholder 6" descr="Continuation of allocation table sample to show reporting in EHB. " title="Picture of allocation report table"/>
          <p:cNvPicPr>
            <a:picLocks noGrp="1" noChangeAspect="1"/>
          </p:cNvPicPr>
          <p:nvPr>
            <p:ph idx="4294967295"/>
          </p:nvPr>
        </p:nvPicPr>
        <p:blipFill rotWithShape="1">
          <a:blip r:embed="rId3"/>
          <a:srcRect l="55932" t="4768" r="11282" b="6486"/>
          <a:stretch/>
        </p:blipFill>
        <p:spPr>
          <a:xfrm>
            <a:off x="2590800" y="1066799"/>
            <a:ext cx="6781800" cy="5105401"/>
          </a:xfrm>
          <a:prstGeom prst="rect">
            <a:avLst/>
          </a:prstGeom>
        </p:spPr>
      </p:pic>
    </p:spTree>
    <p:extLst>
      <p:ext uri="{BB962C8B-B14F-4D97-AF65-F5344CB8AC3E}">
        <p14:creationId xmlns:p14="http://schemas.microsoft.com/office/powerpoint/2010/main" val="849509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7725"/>
            <a:ext cx="11582400" cy="504275"/>
          </a:xfrm>
        </p:spPr>
        <p:txBody>
          <a:bodyPr>
            <a:noAutofit/>
          </a:bodyPr>
          <a:lstStyle/>
          <a:p>
            <a:r>
              <a:rPr lang="en-US" sz="3200" dirty="0" smtClean="0">
                <a:ea typeface="Times New Roman" panose="02020603050405020304" pitchFamily="18" charset="0"/>
                <a:cs typeface="Times New Roman" panose="02020603050405020304" pitchFamily="18" charset="0"/>
              </a:rPr>
              <a:t>Program Terms Report </a:t>
            </a:r>
            <a:r>
              <a:rPr lang="en-US" sz="2800" dirty="0">
                <a:solidFill>
                  <a:srgbClr val="800000"/>
                </a:solidFill>
              </a:rPr>
              <a:t/>
            </a:r>
            <a:br>
              <a:rPr lang="en-US" sz="2800" dirty="0">
                <a:solidFill>
                  <a:srgbClr val="800000"/>
                </a:solidFill>
              </a:rPr>
            </a:br>
            <a:r>
              <a:rPr lang="en-US" sz="2800" dirty="0" smtClean="0">
                <a:solidFill>
                  <a:srgbClr val="800000"/>
                </a:solidFill>
              </a:rPr>
              <a:t>RWHAP Part A &amp; MAI Allocations Report</a:t>
            </a:r>
            <a:endParaRPr lang="en-US" sz="2800" dirty="0">
              <a:solidFill>
                <a:srgbClr val="800000"/>
              </a:solidFill>
            </a:endParaRPr>
          </a:p>
        </p:txBody>
      </p:sp>
      <p:sp>
        <p:nvSpPr>
          <p:cNvPr id="3" name="Rectangle 2"/>
          <p:cNvSpPr/>
          <p:nvPr/>
        </p:nvSpPr>
        <p:spPr>
          <a:xfrm>
            <a:off x="304800" y="1219200"/>
            <a:ext cx="11582400" cy="4819781"/>
          </a:xfrm>
          <a:prstGeom prst="rect">
            <a:avLst/>
          </a:prstGeom>
        </p:spPr>
        <p:txBody>
          <a:bodyPr wrap="square">
            <a:spAutoFit/>
          </a:bodyPr>
          <a:lstStyle/>
          <a:p>
            <a:pPr>
              <a:lnSpc>
                <a:spcPct val="120000"/>
              </a:lnSpc>
            </a:pPr>
            <a:r>
              <a:rPr lang="en-US" sz="3200" b="1" dirty="0">
                <a:solidFill>
                  <a:srgbClr val="0F4D7B"/>
                </a:solidFill>
                <a:latin typeface="Calibri" panose="020F0502020204030204"/>
              </a:rPr>
              <a:t>Before submitting your Allocations Report</a:t>
            </a:r>
            <a:r>
              <a:rPr lang="en-US" sz="3200" b="1" dirty="0" smtClean="0">
                <a:solidFill>
                  <a:srgbClr val="0F4D7B"/>
                </a:solidFill>
                <a:latin typeface="Calibri" panose="020F0502020204030204"/>
              </a:rPr>
              <a:t>:</a:t>
            </a:r>
            <a:endParaRPr lang="en-US" sz="2400" dirty="0">
              <a:solidFill>
                <a:schemeClr val="accent4">
                  <a:lumMod val="75000"/>
                </a:schemeClr>
              </a:solidFill>
              <a:cs typeface="Arial" panose="020B0604020202020204" pitchFamily="34" charset="0"/>
            </a:endParaRPr>
          </a:p>
          <a:p>
            <a:pPr marL="457200" indent="-457200">
              <a:lnSpc>
                <a:spcPct val="120000"/>
              </a:lnSpc>
              <a:spcBef>
                <a:spcPts val="0"/>
              </a:spcBef>
              <a:buFont typeface="Arial" panose="020B0604020202020204" pitchFamily="34" charset="0"/>
              <a:buChar char="•"/>
            </a:pPr>
            <a:r>
              <a:rPr lang="en-US" sz="2800" b="1" dirty="0">
                <a:solidFill>
                  <a:srgbClr val="0F4D7B"/>
                </a:solidFill>
                <a:latin typeface="Calibri" panose="020F0502020204030204"/>
              </a:rPr>
              <a:t>Ensure the Allocations Report service category amounts match the list of allocations included with the PC or PB letter</a:t>
            </a:r>
          </a:p>
          <a:p>
            <a:pPr marL="457200" indent="-457200">
              <a:lnSpc>
                <a:spcPct val="120000"/>
              </a:lnSpc>
              <a:spcBef>
                <a:spcPts val="0"/>
              </a:spcBef>
              <a:buFont typeface="Arial" panose="020B0604020202020204" pitchFamily="34" charset="0"/>
              <a:buChar char="•"/>
            </a:pPr>
            <a:r>
              <a:rPr lang="en-US" sz="2800" b="1" dirty="0">
                <a:solidFill>
                  <a:srgbClr val="0F4D7B"/>
                </a:solidFill>
                <a:latin typeface="Calibri" panose="020F0502020204030204"/>
              </a:rPr>
              <a:t>Ensure that errors, warnings, and/or alerts encountered during validation are addressed, for example:</a:t>
            </a:r>
          </a:p>
          <a:p>
            <a:pPr marL="914400" lvl="1" indent="-457200">
              <a:lnSpc>
                <a:spcPct val="120000"/>
              </a:lnSpc>
              <a:buFont typeface="Arial" panose="020B0604020202020204" pitchFamily="34" charset="0"/>
              <a:buChar char="•"/>
            </a:pPr>
            <a:r>
              <a:rPr lang="en-US" sz="2800" dirty="0">
                <a:solidFill>
                  <a:srgbClr val="0F4D7B"/>
                </a:solidFill>
                <a:latin typeface="Calibri" panose="020F0502020204030204"/>
              </a:rPr>
              <a:t>75/25 core medical and support service requirement is not met (unless waiver is approved)</a:t>
            </a:r>
          </a:p>
          <a:p>
            <a:pPr marL="914400" lvl="1" indent="-457200">
              <a:lnSpc>
                <a:spcPct val="120000"/>
              </a:lnSpc>
              <a:buFont typeface="Arial" panose="020B0604020202020204" pitchFamily="34" charset="0"/>
              <a:buChar char="•"/>
            </a:pPr>
            <a:r>
              <a:rPr lang="en-US" sz="2800" dirty="0">
                <a:solidFill>
                  <a:srgbClr val="0F4D7B"/>
                </a:solidFill>
                <a:latin typeface="Calibri" panose="020F0502020204030204"/>
              </a:rPr>
              <a:t>Caps on Administrative and CQM expenses are not met</a:t>
            </a:r>
          </a:p>
          <a:p>
            <a:pPr marL="457200" indent="-457200">
              <a:lnSpc>
                <a:spcPct val="120000"/>
              </a:lnSpc>
              <a:buFont typeface="Arial" panose="020B0604020202020204" pitchFamily="34" charset="0"/>
              <a:buChar char="•"/>
            </a:pPr>
            <a:r>
              <a:rPr lang="en-US" sz="2800" b="1" dirty="0">
                <a:solidFill>
                  <a:srgbClr val="0F4D7B"/>
                </a:solidFill>
                <a:latin typeface="Calibri" panose="020F0502020204030204"/>
              </a:rPr>
              <a:t>Cross-reference the Allocations Report with the final </a:t>
            </a:r>
            <a:r>
              <a:rPr lang="en-US" sz="2800" b="1" dirty="0" err="1">
                <a:solidFill>
                  <a:srgbClr val="0F4D7B"/>
                </a:solidFill>
                <a:latin typeface="Calibri" panose="020F0502020204030204"/>
              </a:rPr>
              <a:t>NoA</a:t>
            </a:r>
            <a:endParaRPr lang="en-US" sz="2800" b="1" dirty="0">
              <a:solidFill>
                <a:srgbClr val="0F4D7B"/>
              </a:solidFill>
              <a:latin typeface="Calibri" panose="020F0502020204030204"/>
            </a:endParaRPr>
          </a:p>
        </p:txBody>
      </p:sp>
    </p:spTree>
    <p:extLst>
      <p:ext uri="{BB962C8B-B14F-4D97-AF65-F5344CB8AC3E}">
        <p14:creationId xmlns:p14="http://schemas.microsoft.com/office/powerpoint/2010/main" val="168847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7725"/>
            <a:ext cx="11582400" cy="504275"/>
          </a:xfrm>
        </p:spPr>
        <p:txBody>
          <a:bodyPr>
            <a:noAutofit/>
          </a:bodyPr>
          <a:lstStyle/>
          <a:p>
            <a:r>
              <a:rPr lang="en-US" sz="3200" dirty="0" smtClean="0">
                <a:ea typeface="Times New Roman" panose="02020603050405020304" pitchFamily="18" charset="0"/>
                <a:cs typeface="Times New Roman" panose="02020603050405020304" pitchFamily="18" charset="0"/>
              </a:rPr>
              <a:t>Program Terms Report </a:t>
            </a:r>
            <a:r>
              <a:rPr lang="en-US" sz="2800" dirty="0">
                <a:solidFill>
                  <a:srgbClr val="800000"/>
                </a:solidFill>
              </a:rPr>
              <a:t/>
            </a:r>
            <a:br>
              <a:rPr lang="en-US" sz="2800" dirty="0">
                <a:solidFill>
                  <a:srgbClr val="800000"/>
                </a:solidFill>
              </a:rPr>
            </a:br>
            <a:r>
              <a:rPr lang="en-US" sz="2800" dirty="0" smtClean="0">
                <a:solidFill>
                  <a:srgbClr val="800000"/>
                </a:solidFill>
              </a:rPr>
              <a:t>RWHAP Part A &amp; MAI Allocations Report</a:t>
            </a:r>
            <a:endParaRPr lang="en-US" sz="2800" dirty="0">
              <a:solidFill>
                <a:srgbClr val="800000"/>
              </a:solidFill>
            </a:endParaRPr>
          </a:p>
        </p:txBody>
      </p:sp>
      <p:pic>
        <p:nvPicPr>
          <p:cNvPr id="5" name="Content Placeholder 6" descr="Continuing the picture sample of the template in EHB." title="Continue of allocation  report sample"/>
          <p:cNvPicPr>
            <a:picLocks noGrp="1" noChangeAspect="1"/>
          </p:cNvPicPr>
          <p:nvPr>
            <p:ph idx="4294967295"/>
          </p:nvPr>
        </p:nvPicPr>
        <p:blipFill rotWithShape="1">
          <a:blip r:embed="rId3"/>
          <a:srcRect l="55932" t="4768" r="13174" b="6486"/>
          <a:stretch/>
        </p:blipFill>
        <p:spPr>
          <a:xfrm>
            <a:off x="5562600" y="965427"/>
            <a:ext cx="5994377" cy="4862543"/>
          </a:xfrm>
          <a:prstGeom prst="rect">
            <a:avLst/>
          </a:prstGeom>
        </p:spPr>
      </p:pic>
      <p:sp>
        <p:nvSpPr>
          <p:cNvPr id="6" name="Oval 5" descr="XYZ is highlighted on the sample template for discussion." title="Highlighting the area of the table for discussion"/>
          <p:cNvSpPr/>
          <p:nvPr/>
        </p:nvSpPr>
        <p:spPr>
          <a:xfrm>
            <a:off x="5558465" y="3276600"/>
            <a:ext cx="1752600" cy="3265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XYZ is highlighted on the sample template for discussion." title="Highlighting the area of the table for discussion"/>
          <p:cNvSpPr/>
          <p:nvPr/>
        </p:nvSpPr>
        <p:spPr>
          <a:xfrm>
            <a:off x="5558465" y="5181600"/>
            <a:ext cx="1752600" cy="32657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 y="986209"/>
            <a:ext cx="5562600" cy="4745915"/>
          </a:xfrm>
          <a:prstGeom prst="rect">
            <a:avLst/>
          </a:prstGeom>
        </p:spPr>
        <p:txBody>
          <a:bodyPr wrap="square">
            <a:spAutoFit/>
          </a:bodyPr>
          <a:lstStyle/>
          <a:p>
            <a:pPr marL="457200" indent="-457200">
              <a:lnSpc>
                <a:spcPct val="120000"/>
              </a:lnSpc>
              <a:spcBef>
                <a:spcPts val="0"/>
              </a:spcBef>
              <a:buFont typeface="Arial" panose="020B0604020202020204" pitchFamily="34" charset="0"/>
              <a:buChar char="•"/>
            </a:pPr>
            <a:r>
              <a:rPr lang="en-US" sz="2800" dirty="0" smtClean="0">
                <a:solidFill>
                  <a:srgbClr val="0F4D7B"/>
                </a:solidFill>
                <a:ea typeface="+mj-ea"/>
                <a:cs typeface="+mj-cs"/>
              </a:rPr>
              <a:t>Do </a:t>
            </a:r>
            <a:r>
              <a:rPr lang="en-US" sz="2800" dirty="0">
                <a:solidFill>
                  <a:srgbClr val="0F4D7B"/>
                </a:solidFill>
                <a:ea typeface="+mj-ea"/>
                <a:cs typeface="+mj-cs"/>
              </a:rPr>
              <a:t>not populate the “MAI Education,” “MAI Outreach,” or “Pediatric Development Assessment” fields as they are specific to other RWHAP Parts. </a:t>
            </a:r>
            <a:endParaRPr lang="en-US" sz="2800" dirty="0" smtClean="0">
              <a:solidFill>
                <a:srgbClr val="0F4D7B"/>
              </a:solidFill>
              <a:ea typeface="+mj-ea"/>
              <a:cs typeface="+mj-cs"/>
            </a:endParaRPr>
          </a:p>
          <a:p>
            <a:pPr marL="457200" indent="-457200">
              <a:lnSpc>
                <a:spcPct val="120000"/>
              </a:lnSpc>
              <a:spcBef>
                <a:spcPts val="0"/>
              </a:spcBef>
              <a:buFont typeface="Arial" panose="020B0604020202020204" pitchFamily="34" charset="0"/>
              <a:buChar char="•"/>
            </a:pPr>
            <a:r>
              <a:rPr lang="en-US" sz="2800" dirty="0" smtClean="0">
                <a:solidFill>
                  <a:srgbClr val="0F4D7B"/>
                </a:solidFill>
                <a:ea typeface="+mj-ea"/>
                <a:cs typeface="+mj-cs"/>
              </a:rPr>
              <a:t>Recipients </a:t>
            </a:r>
            <a:r>
              <a:rPr lang="en-US" sz="2800" dirty="0">
                <a:solidFill>
                  <a:srgbClr val="0F4D7B"/>
                </a:solidFill>
                <a:ea typeface="+mj-ea"/>
                <a:cs typeface="+mj-cs"/>
              </a:rPr>
              <a:t>may allocate MAI funding to outreach by populating the Outreach Services field in the MAI Award column. </a:t>
            </a:r>
          </a:p>
        </p:txBody>
      </p:sp>
    </p:spTree>
    <p:extLst>
      <p:ext uri="{BB962C8B-B14F-4D97-AF65-F5344CB8AC3E}">
        <p14:creationId xmlns:p14="http://schemas.microsoft.com/office/powerpoint/2010/main" val="1753206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362200"/>
            <a:ext cx="9144000" cy="1371601"/>
          </a:xfrm>
        </p:spPr>
        <p:txBody>
          <a:bodyPr>
            <a:normAutofit/>
          </a:bodyPr>
          <a:lstStyle/>
          <a:p>
            <a:r>
              <a:rPr lang="en-US" sz="4400" dirty="0" smtClean="0"/>
              <a:t>Knowledge Check 2</a:t>
            </a:r>
            <a:endParaRPr lang="en-US" sz="4400" dirty="0"/>
          </a:p>
        </p:txBody>
      </p:sp>
    </p:spTree>
    <p:extLst>
      <p:ext uri="{BB962C8B-B14F-4D97-AF65-F5344CB8AC3E}">
        <p14:creationId xmlns:p14="http://schemas.microsoft.com/office/powerpoint/2010/main" val="2217721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7725"/>
            <a:ext cx="11582400" cy="504275"/>
          </a:xfrm>
        </p:spPr>
        <p:txBody>
          <a:bodyPr>
            <a:noAutofit/>
          </a:bodyPr>
          <a:lstStyle/>
          <a:p>
            <a:r>
              <a:rPr lang="en-US" sz="4400" dirty="0" smtClean="0">
                <a:ea typeface="Times New Roman" panose="02020603050405020304" pitchFamily="18" charset="0"/>
                <a:cs typeface="Times New Roman" panose="02020603050405020304" pitchFamily="18" charset="0"/>
              </a:rPr>
              <a:t>Program Submission </a:t>
            </a:r>
            <a:endParaRPr lang="en-US" dirty="0">
              <a:solidFill>
                <a:srgbClr val="800000"/>
              </a:solidFill>
            </a:endParaRPr>
          </a:p>
        </p:txBody>
      </p:sp>
      <p:sp>
        <p:nvSpPr>
          <p:cNvPr id="3" name="Rectangle 2"/>
          <p:cNvSpPr/>
          <p:nvPr/>
        </p:nvSpPr>
        <p:spPr>
          <a:xfrm>
            <a:off x="304800" y="1295400"/>
            <a:ext cx="11353800" cy="5078313"/>
          </a:xfrm>
          <a:prstGeom prst="rect">
            <a:avLst/>
          </a:prstGeom>
        </p:spPr>
        <p:txBody>
          <a:bodyPr wrap="square">
            <a:spAutoFit/>
          </a:bodyPr>
          <a:lstStyle/>
          <a:p>
            <a:pPr marL="457200" indent="-457200">
              <a:buFont typeface="+mj-lt"/>
              <a:buAutoNum type="arabicPeriod"/>
            </a:pPr>
            <a:r>
              <a:rPr lang="en-US" sz="3600" b="1" dirty="0">
                <a:solidFill>
                  <a:srgbClr val="0F4D7B"/>
                </a:solidFill>
                <a:latin typeface="Calibri" panose="020F0502020204030204"/>
              </a:rPr>
              <a:t>A signed letter from PC/PB chair(s) endorsing FY 2021 priorities and allocations</a:t>
            </a:r>
          </a:p>
          <a:p>
            <a:pPr marL="1028700" lvl="1" indent="-571500">
              <a:buFont typeface="Arial" panose="020B0604020202020204" pitchFamily="34" charset="0"/>
              <a:buChar char="•"/>
            </a:pPr>
            <a:r>
              <a:rPr lang="en-US" sz="3600" dirty="0">
                <a:solidFill>
                  <a:srgbClr val="0F4D7B"/>
                </a:solidFill>
                <a:latin typeface="Calibri" panose="020F0502020204030204"/>
              </a:rPr>
              <a:t>Including a copy of the RWHAP Part A and MAI Allocations Table signed by the PC or PB chair(s)</a:t>
            </a:r>
          </a:p>
          <a:p>
            <a:pPr marL="914400" lvl="1" indent="-457200">
              <a:buFont typeface="+mj-lt"/>
              <a:buAutoNum type="arabicPeriod"/>
            </a:pPr>
            <a:endParaRPr lang="en-US" sz="3600" b="1" dirty="0">
              <a:solidFill>
                <a:srgbClr val="0F4D7B"/>
              </a:solidFill>
              <a:latin typeface="Calibri" panose="020F0502020204030204"/>
            </a:endParaRPr>
          </a:p>
          <a:p>
            <a:pPr marL="457200" indent="-457200">
              <a:buFont typeface="+mj-lt"/>
              <a:buAutoNum type="arabicPeriod"/>
            </a:pPr>
            <a:r>
              <a:rPr lang="en-US" sz="3600" b="1" dirty="0">
                <a:solidFill>
                  <a:srgbClr val="0F4D7B"/>
                </a:solidFill>
                <a:latin typeface="Calibri" panose="020F0502020204030204"/>
              </a:rPr>
              <a:t>PC/PB Membership Roster and Reflectiveness Report </a:t>
            </a:r>
          </a:p>
          <a:p>
            <a:pPr marL="457200" indent="-457200">
              <a:buFont typeface="+mj-lt"/>
              <a:buAutoNum type="arabicPeriod"/>
            </a:pPr>
            <a:endParaRPr lang="en-US" sz="3600" b="1" dirty="0">
              <a:solidFill>
                <a:srgbClr val="0F4D7B"/>
              </a:solidFill>
              <a:latin typeface="Calibri" panose="020F0502020204030204"/>
            </a:endParaRPr>
          </a:p>
          <a:p>
            <a:pPr marL="457200" indent="-457200">
              <a:buFont typeface="+mj-lt"/>
              <a:buAutoNum type="arabicPeriod"/>
            </a:pPr>
            <a:r>
              <a:rPr lang="en-US" sz="3600" b="1" dirty="0">
                <a:solidFill>
                  <a:srgbClr val="0F4D7B"/>
                </a:solidFill>
                <a:latin typeface="Calibri" panose="020F0502020204030204"/>
              </a:rPr>
              <a:t>Local Pharmacy Assistance Program (LPAP) Profile</a:t>
            </a:r>
          </a:p>
          <a:p>
            <a:pPr marL="0" marR="0" lvl="0" indent="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kumimoji="0" lang="en-US" sz="3600" b="1" i="0" u="none" strike="noStrike" kern="1200" cap="none" spc="0" normalizeH="0" baseline="0" noProof="0" dirty="0">
              <a:ln>
                <a:noFill/>
              </a:ln>
              <a:solidFill>
                <a:srgbClr val="0F4D7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706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7725"/>
            <a:ext cx="11582400" cy="504275"/>
          </a:xfrm>
        </p:spPr>
        <p:txBody>
          <a:bodyPr>
            <a:noAutofit/>
          </a:bodyPr>
          <a:lstStyle/>
          <a:p>
            <a:r>
              <a:rPr lang="en-US" sz="3200" dirty="0" smtClean="0">
                <a:ea typeface="Times New Roman" panose="02020603050405020304" pitchFamily="18" charset="0"/>
                <a:cs typeface="Times New Roman" panose="02020603050405020304" pitchFamily="18" charset="0"/>
              </a:rPr>
              <a:t>Program Submission </a:t>
            </a:r>
            <a:r>
              <a:rPr lang="en-US" sz="2800" dirty="0">
                <a:solidFill>
                  <a:srgbClr val="800000"/>
                </a:solidFill>
              </a:rPr>
              <a:t/>
            </a:r>
            <a:br>
              <a:rPr lang="en-US" sz="2800" dirty="0">
                <a:solidFill>
                  <a:srgbClr val="800000"/>
                </a:solidFill>
              </a:rPr>
            </a:br>
            <a:r>
              <a:rPr lang="en-US" sz="2800" dirty="0" smtClean="0">
                <a:solidFill>
                  <a:srgbClr val="800000"/>
                </a:solidFill>
              </a:rPr>
              <a:t>Signed </a:t>
            </a:r>
            <a:r>
              <a:rPr lang="en-US" sz="2800" dirty="0">
                <a:solidFill>
                  <a:srgbClr val="800000"/>
                </a:solidFill>
              </a:rPr>
              <a:t>letter from PC/PB Chair(s)</a:t>
            </a:r>
          </a:p>
        </p:txBody>
      </p:sp>
      <p:sp>
        <p:nvSpPr>
          <p:cNvPr id="3" name="Rectangle 2"/>
          <p:cNvSpPr/>
          <p:nvPr/>
        </p:nvSpPr>
        <p:spPr>
          <a:xfrm>
            <a:off x="304800" y="1447800"/>
            <a:ext cx="11353800" cy="4524315"/>
          </a:xfrm>
          <a:prstGeom prst="rect">
            <a:avLst/>
          </a:prstGeom>
        </p:spPr>
        <p:txBody>
          <a:bodyPr wrap="square">
            <a:spAutoFit/>
          </a:bodyPr>
          <a:lstStyle/>
          <a:p>
            <a:pPr marL="571500" lvl="0" indent="-571500">
              <a:buFont typeface="Arial" panose="020B0604020202020204" pitchFamily="34" charset="0"/>
              <a:buChar char="•"/>
            </a:pPr>
            <a:r>
              <a:rPr lang="en-US" sz="3600" b="1" dirty="0" smtClean="0">
                <a:solidFill>
                  <a:srgbClr val="0F4D7B"/>
                </a:solidFill>
                <a:latin typeface="Calibri" panose="020F0502020204030204"/>
              </a:rPr>
              <a:t>The </a:t>
            </a:r>
            <a:r>
              <a:rPr lang="en-US" sz="3600" b="1" dirty="0">
                <a:solidFill>
                  <a:srgbClr val="0F4D7B"/>
                </a:solidFill>
                <a:latin typeface="Calibri" panose="020F0502020204030204"/>
              </a:rPr>
              <a:t>letter must indicate that the PC/PB concurs with the funded service categories and the dollar amounts reflected on the FY 2021 RWHAP Part A and MAI Allocations Table </a:t>
            </a:r>
          </a:p>
          <a:p>
            <a:endParaRPr lang="en-US" sz="3600" b="1" dirty="0">
              <a:solidFill>
                <a:srgbClr val="0F4D7B"/>
              </a:solidFill>
              <a:latin typeface="Calibri" panose="020F0502020204030204"/>
            </a:endParaRPr>
          </a:p>
          <a:p>
            <a:pPr marL="571500" lvl="0" indent="-571500">
              <a:buFont typeface="Arial" panose="020B0604020202020204" pitchFamily="34" charset="0"/>
              <a:buChar char="•"/>
            </a:pPr>
            <a:r>
              <a:rPr lang="en-US" sz="3600" b="1" dirty="0">
                <a:solidFill>
                  <a:srgbClr val="0F4D7B"/>
                </a:solidFill>
                <a:latin typeface="Calibri" panose="020F0502020204030204"/>
              </a:rPr>
              <a:t>Include a list of the FY 2021 RWHAP Part A &amp; MAI service category allocations approved by the PC or PB </a:t>
            </a:r>
          </a:p>
          <a:p>
            <a:pPr marL="0" marR="0" lvl="0" indent="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lang="en-US" sz="3600" b="1" dirty="0">
              <a:solidFill>
                <a:srgbClr val="0F4D7B"/>
              </a:solidFill>
              <a:latin typeface="Calibri" panose="020F0502020204030204"/>
            </a:endParaRPr>
          </a:p>
        </p:txBody>
      </p:sp>
    </p:spTree>
    <p:extLst>
      <p:ext uri="{BB962C8B-B14F-4D97-AF65-F5344CB8AC3E}">
        <p14:creationId xmlns:p14="http://schemas.microsoft.com/office/powerpoint/2010/main" val="424377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60375" y="120798"/>
            <a:ext cx="11503633" cy="784460"/>
          </a:xfrm>
        </p:spPr>
        <p:txBody>
          <a:bodyPr>
            <a:normAutofit fontScale="90000"/>
          </a:bodyPr>
          <a:lstStyle/>
          <a:p>
            <a:r>
              <a:rPr lang="en-US" sz="3600" dirty="0"/>
              <a:t>Waiving </a:t>
            </a:r>
            <a:r>
              <a:rPr lang="en-US" sz="3600" dirty="0" smtClean="0"/>
              <a:t>Penalties and </a:t>
            </a:r>
            <a:r>
              <a:rPr lang="en-US" sz="3600" dirty="0"/>
              <a:t>Administrative </a:t>
            </a:r>
            <a:r>
              <a:rPr lang="en-US" sz="3600" dirty="0" smtClean="0"/>
              <a:t>Requirements for Ryan White HIV/AIDS Program Recipients</a:t>
            </a:r>
            <a:endParaRPr lang="en-US" dirty="0">
              <a:solidFill>
                <a:schemeClr val="tx1"/>
              </a:solidFill>
              <a:latin typeface="+mj-lt"/>
            </a:endParaRPr>
          </a:p>
        </p:txBody>
      </p:sp>
      <p:sp>
        <p:nvSpPr>
          <p:cNvPr id="7" name="Rectangle 6"/>
          <p:cNvSpPr/>
          <p:nvPr/>
        </p:nvSpPr>
        <p:spPr>
          <a:xfrm>
            <a:off x="2352527" y="1157642"/>
            <a:ext cx="9611481"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3366"/>
                </a:solidFill>
                <a:effectLst/>
                <a:uLnTx/>
                <a:uFillTx/>
                <a:latin typeface="Calibri" panose="020F0502020204030204"/>
                <a:ea typeface="+mn-ea"/>
                <a:cs typeface="+mn-cs"/>
              </a:rPr>
              <a:t>HRSA HAB released a letter outlining statutory penalties and administrative requirements that will be waived for RWHAP recipients for FY 2020 and FY 2021 RWHAP funding.</a:t>
            </a:r>
            <a:endParaRPr kumimoji="0" lang="en-US" sz="1600" b="1" i="0" u="none" strike="noStrike" kern="1200" cap="none" spc="0" normalizeH="0" baseline="0" noProof="0" dirty="0">
              <a:ln>
                <a:noFill/>
              </a:ln>
              <a:solidFill>
                <a:srgbClr val="003366"/>
              </a:solidFill>
              <a:effectLst/>
              <a:uLnTx/>
              <a:uFillTx/>
              <a:latin typeface="Calibri" panose="020F0502020204030204"/>
              <a:ea typeface="+mn-ea"/>
              <a:cs typeface="+mn-cs"/>
            </a:endParaRPr>
          </a:p>
        </p:txBody>
      </p:sp>
      <p:sp>
        <p:nvSpPr>
          <p:cNvPr id="8" name="TextBox 7"/>
          <p:cNvSpPr txBox="1"/>
          <p:nvPr/>
        </p:nvSpPr>
        <p:spPr>
          <a:xfrm>
            <a:off x="0" y="2799188"/>
            <a:ext cx="2084021" cy="233910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0F4D7B"/>
                </a:solidFill>
                <a:effectLst/>
                <a:uLnTx/>
                <a:uFillTx/>
                <a:latin typeface="Calibri" panose="020F0502020204030204"/>
                <a:ea typeface="+mn-ea"/>
                <a:cs typeface="+mn-cs"/>
                <a:hlinkClick r:id=""/>
              </a:rPr>
              <a:t>Consolidated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0F4D7B"/>
                </a:solidFill>
                <a:effectLst/>
                <a:uLnTx/>
                <a:uFillTx/>
                <a:latin typeface="Calibri" panose="020F0502020204030204"/>
                <a:ea typeface="+mn-ea"/>
                <a:cs typeface="+mn-cs"/>
                <a:hlinkClick r:id=""/>
              </a:rPr>
              <a:t>Appropriations Act of 2021</a:t>
            </a:r>
            <a:endParaRPr kumimoji="0" lang="en-US" sz="2200" b="1" i="0" u="none" strike="noStrike" kern="1200" cap="none" spc="0" normalizeH="0" baseline="0" noProof="0" dirty="0" smtClean="0">
              <a:ln>
                <a:noFill/>
              </a:ln>
              <a:solidFill>
                <a:srgbClr val="0F4D7B"/>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F4D7B"/>
                </a:solidFill>
                <a:effectLst/>
                <a:uLnTx/>
                <a:uFillTx/>
                <a:latin typeface="Calibri" panose="020F0502020204030204"/>
                <a:ea typeface="+mn-ea"/>
                <a:cs typeface="+mn-cs"/>
              </a:rPr>
              <a:t>(P.L. 116-260; Signed into Law: 12/27/2020)</a:t>
            </a:r>
            <a:r>
              <a:rPr kumimoji="0" lang="en-US" sz="1600" b="0" i="0" u="none" strike="noStrike" kern="1200" cap="none" spc="0" normalizeH="0" baseline="0" noProof="0" dirty="0" smtClean="0">
                <a:ln>
                  <a:noFill/>
                </a:ln>
                <a:solidFill>
                  <a:srgbClr val="0F4D7B"/>
                </a:solidFill>
                <a:effectLst/>
                <a:uLnTx/>
                <a:uFillTx/>
                <a:latin typeface="Calibri" panose="020F0502020204030204"/>
                <a:ea typeface="+mn-ea"/>
                <a:cs typeface="+mn-cs"/>
              </a:rPr>
              <a:t/>
            </a:r>
            <a:br>
              <a:rPr kumimoji="0" lang="en-US" sz="1600" b="0" i="0" u="none" strike="noStrike" kern="1200" cap="none" spc="0" normalizeH="0" baseline="0" noProof="0" dirty="0" smtClean="0">
                <a:ln>
                  <a:noFill/>
                </a:ln>
                <a:solidFill>
                  <a:srgbClr val="0F4D7B"/>
                </a:solidFill>
                <a:effectLst/>
                <a:uLnTx/>
                <a:uFillTx/>
                <a:latin typeface="Calibri" panose="020F0502020204030204"/>
                <a:ea typeface="+mn-ea"/>
                <a:cs typeface="+mn-cs"/>
              </a:rPr>
            </a:br>
            <a:endParaRPr kumimoji="0" lang="en-US" sz="1600" b="0" i="0" u="none" strike="noStrike" kern="1200" cap="none" spc="0" normalizeH="0" baseline="0" noProof="0" dirty="0" smtClean="0">
              <a:ln>
                <a:noFill/>
              </a:ln>
              <a:solidFill>
                <a:srgbClr val="0F4D7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AutoShape 2" descr="Law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2" name="Picture 8" descr="Business law icon Royalty Free Vector Image - Vector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117"/>
          <a:stretch/>
        </p:blipFill>
        <p:spPr bwMode="auto">
          <a:xfrm>
            <a:off x="250525" y="1157642"/>
            <a:ext cx="1693943" cy="14079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Content Placeholder 7"/>
          <p:cNvGraphicFramePr>
            <a:graphicFrameLocks noGrp="1"/>
          </p:cNvGraphicFramePr>
          <p:nvPr>
            <p:ph idx="1"/>
            <p:extLst/>
          </p:nvPr>
        </p:nvGraphicFramePr>
        <p:xfrm>
          <a:off x="2352528" y="1812587"/>
          <a:ext cx="9342974" cy="4466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44387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7725"/>
            <a:ext cx="11582400" cy="504275"/>
          </a:xfrm>
        </p:spPr>
        <p:txBody>
          <a:bodyPr>
            <a:noAutofit/>
          </a:bodyPr>
          <a:lstStyle/>
          <a:p>
            <a:r>
              <a:rPr lang="en-US" sz="3200" dirty="0" smtClean="0">
                <a:ea typeface="Times New Roman" panose="02020603050405020304" pitchFamily="18" charset="0"/>
                <a:cs typeface="Times New Roman" panose="02020603050405020304" pitchFamily="18" charset="0"/>
              </a:rPr>
              <a:t>Program Submission </a:t>
            </a:r>
            <a:r>
              <a:rPr lang="en-US" sz="2800" dirty="0">
                <a:solidFill>
                  <a:srgbClr val="800000"/>
                </a:solidFill>
              </a:rPr>
              <a:t/>
            </a:r>
            <a:br>
              <a:rPr lang="en-US" sz="2800" dirty="0">
                <a:solidFill>
                  <a:srgbClr val="800000"/>
                </a:solidFill>
              </a:rPr>
            </a:br>
            <a:r>
              <a:rPr lang="en-US" sz="2800" dirty="0" smtClean="0">
                <a:solidFill>
                  <a:srgbClr val="800000"/>
                </a:solidFill>
              </a:rPr>
              <a:t>PC/PB </a:t>
            </a:r>
            <a:r>
              <a:rPr lang="en-US" sz="2800" dirty="0">
                <a:solidFill>
                  <a:srgbClr val="800000"/>
                </a:solidFill>
              </a:rPr>
              <a:t>Membership Roster and Reflectiveness Report</a:t>
            </a:r>
          </a:p>
        </p:txBody>
      </p:sp>
      <p:sp>
        <p:nvSpPr>
          <p:cNvPr id="3" name="Rectangle 2"/>
          <p:cNvSpPr/>
          <p:nvPr/>
        </p:nvSpPr>
        <p:spPr>
          <a:xfrm>
            <a:off x="838200" y="1447800"/>
            <a:ext cx="10820400" cy="1754326"/>
          </a:xfrm>
          <a:prstGeom prst="rect">
            <a:avLst/>
          </a:prstGeom>
        </p:spPr>
        <p:txBody>
          <a:bodyPr wrap="square">
            <a:spAutoFit/>
          </a:bodyPr>
          <a:lstStyle/>
          <a:p>
            <a:pPr>
              <a:spcAft>
                <a:spcPts val="1200"/>
              </a:spcAft>
            </a:pPr>
            <a:r>
              <a:rPr lang="en-US" sz="3600" b="1" dirty="0">
                <a:solidFill>
                  <a:srgbClr val="0F4D7B"/>
                </a:solidFill>
              </a:rPr>
              <a:t>Purpose: Illustrates whether the PC/PB membership is in compliance with legislative reflectiveness and representation requirements. </a:t>
            </a:r>
          </a:p>
        </p:txBody>
      </p:sp>
    </p:spTree>
    <p:extLst>
      <p:ext uri="{BB962C8B-B14F-4D97-AF65-F5344CB8AC3E}">
        <p14:creationId xmlns:p14="http://schemas.microsoft.com/office/powerpoint/2010/main" val="384505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7725"/>
            <a:ext cx="11582400" cy="504275"/>
          </a:xfrm>
        </p:spPr>
        <p:txBody>
          <a:bodyPr>
            <a:noAutofit/>
          </a:bodyPr>
          <a:lstStyle/>
          <a:p>
            <a:r>
              <a:rPr lang="en-US" sz="3200" dirty="0" smtClean="0">
                <a:ea typeface="Times New Roman" panose="02020603050405020304" pitchFamily="18" charset="0"/>
                <a:cs typeface="Times New Roman" panose="02020603050405020304" pitchFamily="18" charset="0"/>
              </a:rPr>
              <a:t>Program Submission </a:t>
            </a:r>
            <a:r>
              <a:rPr lang="en-US" sz="2800" dirty="0">
                <a:solidFill>
                  <a:srgbClr val="800000"/>
                </a:solidFill>
              </a:rPr>
              <a:t/>
            </a:r>
            <a:br>
              <a:rPr lang="en-US" sz="2800" dirty="0">
                <a:solidFill>
                  <a:srgbClr val="800000"/>
                </a:solidFill>
              </a:rPr>
            </a:br>
            <a:r>
              <a:rPr lang="en-US" sz="2800" dirty="0" smtClean="0">
                <a:solidFill>
                  <a:srgbClr val="800000"/>
                </a:solidFill>
              </a:rPr>
              <a:t>PC/PB </a:t>
            </a:r>
            <a:r>
              <a:rPr lang="en-US" sz="2800" dirty="0">
                <a:solidFill>
                  <a:srgbClr val="800000"/>
                </a:solidFill>
              </a:rPr>
              <a:t>Membership Roster and Reflectiveness Report</a:t>
            </a:r>
          </a:p>
        </p:txBody>
      </p:sp>
      <p:pic>
        <p:nvPicPr>
          <p:cNvPr id="4" name="Picture 3"/>
          <p:cNvPicPr>
            <a:picLocks noChangeAspect="1"/>
          </p:cNvPicPr>
          <p:nvPr/>
        </p:nvPicPr>
        <p:blipFill>
          <a:blip r:embed="rId3"/>
          <a:stretch>
            <a:fillRect/>
          </a:stretch>
        </p:blipFill>
        <p:spPr>
          <a:xfrm>
            <a:off x="1447800" y="990600"/>
            <a:ext cx="9290139" cy="5303520"/>
          </a:xfrm>
          <a:prstGeom prst="rect">
            <a:avLst/>
          </a:prstGeom>
        </p:spPr>
      </p:pic>
    </p:spTree>
    <p:extLst>
      <p:ext uri="{BB962C8B-B14F-4D97-AF65-F5344CB8AC3E}">
        <p14:creationId xmlns:p14="http://schemas.microsoft.com/office/powerpoint/2010/main" val="3913840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7725"/>
            <a:ext cx="11582400" cy="504275"/>
          </a:xfrm>
        </p:spPr>
        <p:txBody>
          <a:bodyPr>
            <a:noAutofit/>
          </a:bodyPr>
          <a:lstStyle/>
          <a:p>
            <a:r>
              <a:rPr lang="en-US" sz="3200" dirty="0" smtClean="0">
                <a:ea typeface="Times New Roman" panose="02020603050405020304" pitchFamily="18" charset="0"/>
                <a:cs typeface="Times New Roman" panose="02020603050405020304" pitchFamily="18" charset="0"/>
              </a:rPr>
              <a:t>Program Submission </a:t>
            </a:r>
            <a:r>
              <a:rPr lang="en-US" sz="2800" dirty="0">
                <a:solidFill>
                  <a:srgbClr val="800000"/>
                </a:solidFill>
              </a:rPr>
              <a:t/>
            </a:r>
            <a:br>
              <a:rPr lang="en-US" sz="2800" dirty="0">
                <a:solidFill>
                  <a:srgbClr val="800000"/>
                </a:solidFill>
              </a:rPr>
            </a:br>
            <a:r>
              <a:rPr lang="en-US" sz="2800" dirty="0" smtClean="0">
                <a:solidFill>
                  <a:srgbClr val="800000"/>
                </a:solidFill>
              </a:rPr>
              <a:t>PC/PB </a:t>
            </a:r>
            <a:r>
              <a:rPr lang="en-US" sz="2800" dirty="0">
                <a:solidFill>
                  <a:srgbClr val="800000"/>
                </a:solidFill>
              </a:rPr>
              <a:t>Membership Roster and Reflectiveness Report</a:t>
            </a:r>
          </a:p>
        </p:txBody>
      </p:sp>
      <p:pic>
        <p:nvPicPr>
          <p:cNvPr id="5" name="Picture 4"/>
          <p:cNvPicPr>
            <a:picLocks noChangeAspect="1"/>
          </p:cNvPicPr>
          <p:nvPr/>
        </p:nvPicPr>
        <p:blipFill>
          <a:blip r:embed="rId3"/>
          <a:stretch>
            <a:fillRect/>
          </a:stretch>
        </p:blipFill>
        <p:spPr>
          <a:xfrm>
            <a:off x="1502434" y="990600"/>
            <a:ext cx="9187131" cy="5486400"/>
          </a:xfrm>
          <a:prstGeom prst="rect">
            <a:avLst/>
          </a:prstGeom>
        </p:spPr>
      </p:pic>
    </p:spTree>
    <p:extLst>
      <p:ext uri="{BB962C8B-B14F-4D97-AF65-F5344CB8AC3E}">
        <p14:creationId xmlns:p14="http://schemas.microsoft.com/office/powerpoint/2010/main" val="318818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7725"/>
            <a:ext cx="11582400" cy="504275"/>
          </a:xfrm>
        </p:spPr>
        <p:txBody>
          <a:bodyPr>
            <a:noAutofit/>
          </a:bodyPr>
          <a:lstStyle/>
          <a:p>
            <a:r>
              <a:rPr lang="en-US" sz="3200" dirty="0" smtClean="0">
                <a:ea typeface="Times New Roman" panose="02020603050405020304" pitchFamily="18" charset="0"/>
                <a:cs typeface="Times New Roman" panose="02020603050405020304" pitchFamily="18" charset="0"/>
              </a:rPr>
              <a:t>Program Submission </a:t>
            </a:r>
            <a:r>
              <a:rPr lang="en-US" sz="2800" dirty="0">
                <a:solidFill>
                  <a:srgbClr val="800000"/>
                </a:solidFill>
              </a:rPr>
              <a:t/>
            </a:r>
            <a:br>
              <a:rPr lang="en-US" sz="2800" dirty="0">
                <a:solidFill>
                  <a:srgbClr val="800000"/>
                </a:solidFill>
              </a:rPr>
            </a:br>
            <a:r>
              <a:rPr lang="en-US" sz="2800" dirty="0" smtClean="0">
                <a:solidFill>
                  <a:srgbClr val="800000"/>
                </a:solidFill>
              </a:rPr>
              <a:t>PC/PB </a:t>
            </a:r>
            <a:r>
              <a:rPr lang="en-US" sz="2800" dirty="0">
                <a:solidFill>
                  <a:srgbClr val="800000"/>
                </a:solidFill>
              </a:rPr>
              <a:t>Membership Roster and Reflectiveness Report</a:t>
            </a:r>
          </a:p>
        </p:txBody>
      </p:sp>
      <p:pic>
        <p:nvPicPr>
          <p:cNvPr id="4" name="Picture 3"/>
          <p:cNvPicPr>
            <a:picLocks noChangeAspect="1"/>
          </p:cNvPicPr>
          <p:nvPr/>
        </p:nvPicPr>
        <p:blipFill>
          <a:blip r:embed="rId3"/>
          <a:stretch>
            <a:fillRect/>
          </a:stretch>
        </p:blipFill>
        <p:spPr>
          <a:xfrm>
            <a:off x="3276600" y="1018785"/>
            <a:ext cx="5715000" cy="5305815"/>
          </a:xfrm>
          <a:prstGeom prst="rect">
            <a:avLst/>
          </a:prstGeom>
        </p:spPr>
      </p:pic>
    </p:spTree>
    <p:extLst>
      <p:ext uri="{BB962C8B-B14F-4D97-AF65-F5344CB8AC3E}">
        <p14:creationId xmlns:p14="http://schemas.microsoft.com/office/powerpoint/2010/main" val="3443141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7725"/>
            <a:ext cx="11582400" cy="504275"/>
          </a:xfrm>
        </p:spPr>
        <p:txBody>
          <a:bodyPr>
            <a:noAutofit/>
          </a:bodyPr>
          <a:lstStyle/>
          <a:p>
            <a:r>
              <a:rPr lang="en-US" sz="3200" dirty="0" smtClean="0">
                <a:ea typeface="Times New Roman" panose="02020603050405020304" pitchFamily="18" charset="0"/>
                <a:cs typeface="Times New Roman" panose="02020603050405020304" pitchFamily="18" charset="0"/>
              </a:rPr>
              <a:t>Program Submission </a:t>
            </a:r>
            <a:r>
              <a:rPr lang="en-US" sz="2800" dirty="0">
                <a:solidFill>
                  <a:srgbClr val="800000"/>
                </a:solidFill>
              </a:rPr>
              <a:t/>
            </a:r>
            <a:br>
              <a:rPr lang="en-US" sz="2800" dirty="0">
                <a:solidFill>
                  <a:srgbClr val="800000"/>
                </a:solidFill>
              </a:rPr>
            </a:br>
            <a:r>
              <a:rPr lang="en-US" sz="2800" dirty="0" smtClean="0">
                <a:solidFill>
                  <a:srgbClr val="800000"/>
                </a:solidFill>
              </a:rPr>
              <a:t>PC/PB </a:t>
            </a:r>
            <a:r>
              <a:rPr lang="en-US" sz="2800" dirty="0">
                <a:solidFill>
                  <a:srgbClr val="800000"/>
                </a:solidFill>
              </a:rPr>
              <a:t>Membership Roster and Reflectiveness Report</a:t>
            </a:r>
          </a:p>
        </p:txBody>
      </p:sp>
      <p:sp>
        <p:nvSpPr>
          <p:cNvPr id="11" name="Content Placeholder 2"/>
          <p:cNvSpPr>
            <a:spLocks noGrp="1"/>
          </p:cNvSpPr>
          <p:nvPr>
            <p:ph idx="4294967295"/>
          </p:nvPr>
        </p:nvSpPr>
        <p:spPr>
          <a:xfrm>
            <a:off x="609600" y="1219200"/>
            <a:ext cx="11049000" cy="5334000"/>
          </a:xfrm>
          <a:prstGeom prst="rect">
            <a:avLst/>
          </a:prstGeom>
        </p:spPr>
        <p:txBody>
          <a:bodyPr>
            <a:normAutofit lnSpcReduction="10000"/>
          </a:bodyPr>
          <a:lstStyle/>
          <a:p>
            <a:pPr marL="0" indent="0">
              <a:spcBef>
                <a:spcPts val="0"/>
              </a:spcBef>
              <a:buNone/>
            </a:pPr>
            <a:r>
              <a:rPr lang="en-US" sz="3200" b="1" dirty="0" smtClean="0"/>
              <a:t>The </a:t>
            </a:r>
            <a:r>
              <a:rPr lang="en-US" sz="3200" b="1" dirty="0"/>
              <a:t>PC/PB Membership Roster and Reflectiveness Report demonstrates compliance with the following legislative requirements</a:t>
            </a:r>
            <a:r>
              <a:rPr lang="en-US" sz="3200" b="1" dirty="0" smtClean="0"/>
              <a:t>:</a:t>
            </a:r>
          </a:p>
          <a:p>
            <a:pPr>
              <a:spcBef>
                <a:spcPts val="0"/>
              </a:spcBef>
            </a:pPr>
            <a:endParaRPr lang="en-US" sz="2400" dirty="0"/>
          </a:p>
          <a:p>
            <a:pPr lvl="1">
              <a:spcBef>
                <a:spcPts val="0"/>
              </a:spcBef>
            </a:pPr>
            <a:r>
              <a:rPr lang="en-US" sz="2400" b="1" dirty="0"/>
              <a:t>Membership complies with membership categories (i.e., the legislative representation requirement</a:t>
            </a:r>
            <a:r>
              <a:rPr lang="en-US" sz="2400" b="1" dirty="0" smtClean="0"/>
              <a:t>)</a:t>
            </a:r>
          </a:p>
          <a:p>
            <a:pPr lvl="1">
              <a:spcBef>
                <a:spcPts val="0"/>
              </a:spcBef>
            </a:pPr>
            <a:endParaRPr lang="en-US" sz="2400" b="1" dirty="0"/>
          </a:p>
          <a:p>
            <a:pPr lvl="1">
              <a:spcBef>
                <a:spcPts val="0"/>
              </a:spcBef>
            </a:pPr>
            <a:r>
              <a:rPr lang="en-US" sz="2400" b="1" dirty="0"/>
              <a:t>33 percent of voting members must be receiving RWHAP Part A services and be “unaligned”  </a:t>
            </a:r>
          </a:p>
          <a:p>
            <a:pPr lvl="2">
              <a:spcBef>
                <a:spcPts val="0"/>
              </a:spcBef>
              <a:buFont typeface="Arial" panose="020B0604020202020204" pitchFamily="34" charset="0"/>
              <a:buChar char="•"/>
            </a:pPr>
            <a:r>
              <a:rPr lang="en-US" sz="2400" dirty="0"/>
              <a:t>They are not staff, paid consultants, or Board members of RWHAP Part A-funded agencies </a:t>
            </a:r>
          </a:p>
          <a:p>
            <a:pPr marL="914400" lvl="2" indent="0">
              <a:spcBef>
                <a:spcPts val="0"/>
              </a:spcBef>
              <a:buNone/>
            </a:pPr>
            <a:endParaRPr lang="en-US" sz="2400" b="1" dirty="0"/>
          </a:p>
          <a:p>
            <a:pPr lvl="1">
              <a:spcBef>
                <a:spcPts val="0"/>
              </a:spcBef>
            </a:pPr>
            <a:r>
              <a:rPr lang="en-US" sz="2400" b="1" dirty="0"/>
              <a:t>Overall PC/PB membership, and the 33% of people with HIV unaligned clients, must both reflect HIV/AIDS demographics</a:t>
            </a:r>
          </a:p>
          <a:p>
            <a:pPr lvl="1">
              <a:lnSpc>
                <a:spcPct val="150000"/>
              </a:lnSpc>
              <a:spcBef>
                <a:spcPts val="0"/>
              </a:spcBef>
            </a:pPr>
            <a:endParaRPr lang="en-US" sz="18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2800" dirty="0"/>
          </a:p>
        </p:txBody>
      </p:sp>
    </p:spTree>
    <p:extLst>
      <p:ext uri="{BB962C8B-B14F-4D97-AF65-F5344CB8AC3E}">
        <p14:creationId xmlns:p14="http://schemas.microsoft.com/office/powerpoint/2010/main" val="313760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563"/>
            <a:ext cx="10515600" cy="1325563"/>
          </a:xfrm>
        </p:spPr>
        <p:txBody>
          <a:bodyPr>
            <a:normAutofit/>
          </a:bodyPr>
          <a:lstStyle/>
          <a:p>
            <a:r>
              <a:rPr lang="en-US" sz="3200" b="1" dirty="0">
                <a:solidFill>
                  <a:srgbClr val="0F4D7B"/>
                </a:solidFill>
                <a:latin typeface="+mn-lt"/>
                <a:cs typeface="Times New Roman" panose="02020603050405020304" pitchFamily="18" charset="0"/>
              </a:rPr>
              <a:t>LPAP Profile</a:t>
            </a:r>
          </a:p>
        </p:txBody>
      </p:sp>
      <p:sp>
        <p:nvSpPr>
          <p:cNvPr id="3" name="Content Placeholder 2"/>
          <p:cNvSpPr>
            <a:spLocks noGrp="1"/>
          </p:cNvSpPr>
          <p:nvPr>
            <p:ph idx="1"/>
          </p:nvPr>
        </p:nvSpPr>
        <p:spPr>
          <a:xfrm>
            <a:off x="685800" y="1066800"/>
            <a:ext cx="10896600" cy="5105403"/>
          </a:xfrm>
        </p:spPr>
        <p:txBody>
          <a:bodyPr>
            <a:noAutofit/>
          </a:bodyPr>
          <a:lstStyle/>
          <a:p>
            <a:pPr>
              <a:lnSpc>
                <a:spcPct val="100000"/>
              </a:lnSpc>
              <a:spcBef>
                <a:spcPts val="0"/>
              </a:spcBef>
            </a:pPr>
            <a:endParaRPr lang="en-US" b="1" dirty="0" smtClean="0">
              <a:solidFill>
                <a:srgbClr val="0F4D7B"/>
              </a:solidFill>
            </a:endParaRPr>
          </a:p>
          <a:p>
            <a:pPr>
              <a:lnSpc>
                <a:spcPct val="100000"/>
              </a:lnSpc>
              <a:spcBef>
                <a:spcPts val="0"/>
              </a:spcBef>
            </a:pPr>
            <a:r>
              <a:rPr lang="en-US" b="1" dirty="0" smtClean="0">
                <a:solidFill>
                  <a:srgbClr val="0F4D7B"/>
                </a:solidFill>
              </a:rPr>
              <a:t>An </a:t>
            </a:r>
            <a:r>
              <a:rPr lang="en-US" b="1" dirty="0">
                <a:solidFill>
                  <a:srgbClr val="0F4D7B"/>
                </a:solidFill>
              </a:rPr>
              <a:t>LPAP is not a substitute for the RWHAP AIDS Drug Assistance Program (ADAP).  It provides medications when the ADAP is not meeting the needs of the clients</a:t>
            </a:r>
          </a:p>
          <a:p>
            <a:pPr lvl="1">
              <a:lnSpc>
                <a:spcPct val="100000"/>
              </a:lnSpc>
              <a:spcBef>
                <a:spcPts val="0"/>
              </a:spcBef>
              <a:buFont typeface="Wingdings" panose="05000000000000000000" pitchFamily="2" charset="2"/>
              <a:buChar char="§"/>
            </a:pPr>
            <a:r>
              <a:rPr lang="en-US" sz="2800" dirty="0">
                <a:solidFill>
                  <a:srgbClr val="0F4D7B"/>
                </a:solidFill>
              </a:rPr>
              <a:t>Note: LPAP cannot be used for medications provided on an emergency or short-term basis. (See Emergency Financial Assistance)</a:t>
            </a:r>
          </a:p>
          <a:p>
            <a:pPr marL="0" indent="0">
              <a:lnSpc>
                <a:spcPct val="100000"/>
              </a:lnSpc>
              <a:spcBef>
                <a:spcPts val="0"/>
              </a:spcBef>
              <a:buNone/>
            </a:pPr>
            <a:endParaRPr lang="en-US" b="1" dirty="0">
              <a:solidFill>
                <a:srgbClr val="0F4D7B"/>
              </a:solidFill>
            </a:endParaRPr>
          </a:p>
          <a:p>
            <a:pPr>
              <a:lnSpc>
                <a:spcPct val="100000"/>
              </a:lnSpc>
              <a:spcBef>
                <a:spcPts val="0"/>
              </a:spcBef>
            </a:pPr>
            <a:r>
              <a:rPr lang="en-US" b="1" dirty="0">
                <a:solidFill>
                  <a:srgbClr val="0F4D7B"/>
                </a:solidFill>
              </a:rPr>
              <a:t>The LPAP is developed based on need and complies with the National Monitoring Standards (NMS)</a:t>
            </a:r>
          </a:p>
          <a:p>
            <a:pPr marL="0" indent="0">
              <a:lnSpc>
                <a:spcPct val="100000"/>
              </a:lnSpc>
              <a:spcBef>
                <a:spcPts val="0"/>
              </a:spcBef>
              <a:buNone/>
            </a:pPr>
            <a:endParaRPr lang="en-US" sz="2400" b="0" dirty="0"/>
          </a:p>
          <a:p>
            <a:pPr>
              <a:lnSpc>
                <a:spcPct val="100000"/>
              </a:lnSpc>
              <a:spcBef>
                <a:spcPts val="0"/>
              </a:spcBef>
            </a:pPr>
            <a:r>
              <a:rPr lang="en-US" sz="2400" b="0" dirty="0"/>
              <a:t>See the </a:t>
            </a:r>
            <a:r>
              <a:rPr lang="en-US" sz="2400" b="0" dirty="0">
                <a:hlinkClick r:id="rId3"/>
              </a:rPr>
              <a:t>LPAP Clarification Program Letter</a:t>
            </a:r>
            <a:r>
              <a:rPr lang="en-US" sz="2400" b="0" dirty="0"/>
              <a:t> for reference</a:t>
            </a:r>
          </a:p>
          <a:p>
            <a:pPr marL="0" indent="0">
              <a:lnSpc>
                <a:spcPct val="100000"/>
              </a:lnSpc>
              <a:spcBef>
                <a:spcPts val="0"/>
              </a:spcBef>
              <a:buNone/>
            </a:pPr>
            <a:endParaRPr lang="en-US" sz="2000" dirty="0"/>
          </a:p>
          <a:p>
            <a:pPr marL="0" indent="0">
              <a:lnSpc>
                <a:spcPct val="100000"/>
              </a:lnSpc>
              <a:spcBef>
                <a:spcPts val="0"/>
              </a:spcBef>
              <a:buNone/>
            </a:pPr>
            <a:endParaRPr lang="en-US" sz="2800" b="0"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35</a:t>
            </a:fld>
            <a:endParaRPr lang="en-US" dirty="0"/>
          </a:p>
        </p:txBody>
      </p:sp>
    </p:spTree>
    <p:extLst>
      <p:ext uri="{BB962C8B-B14F-4D97-AF65-F5344CB8AC3E}">
        <p14:creationId xmlns:p14="http://schemas.microsoft.com/office/powerpoint/2010/main" val="2015480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1525"/>
            <a:ext cx="11582400" cy="504275"/>
          </a:xfrm>
        </p:spPr>
        <p:txBody>
          <a:bodyPr>
            <a:noAutofit/>
          </a:bodyPr>
          <a:lstStyle/>
          <a:p>
            <a:r>
              <a:rPr lang="en-US" sz="3200" dirty="0" smtClean="0">
                <a:cs typeface="Times New Roman" panose="02020603050405020304" pitchFamily="18" charset="0"/>
              </a:rPr>
              <a:t>LPAP Profile</a:t>
            </a:r>
            <a:endParaRPr lang="en-US" sz="2800" dirty="0"/>
          </a:p>
        </p:txBody>
      </p:sp>
      <p:sp>
        <p:nvSpPr>
          <p:cNvPr id="11" name="Content Placeholder 2"/>
          <p:cNvSpPr>
            <a:spLocks noGrp="1"/>
          </p:cNvSpPr>
          <p:nvPr>
            <p:ph idx="4294967295"/>
          </p:nvPr>
        </p:nvSpPr>
        <p:spPr>
          <a:xfrm>
            <a:off x="304800" y="1219200"/>
            <a:ext cx="11430000" cy="4419600"/>
          </a:xfrm>
          <a:prstGeom prst="rect">
            <a:avLst/>
          </a:prstGeom>
        </p:spPr>
        <p:txBody>
          <a:bodyPr>
            <a:normAutofit lnSpcReduction="10000"/>
          </a:bodyPr>
          <a:lstStyle/>
          <a:p>
            <a:pPr marL="0" indent="0">
              <a:buNone/>
            </a:pPr>
            <a:r>
              <a:rPr lang="en-US" sz="3200" b="1" dirty="0"/>
              <a:t>Components: </a:t>
            </a:r>
          </a:p>
          <a:p>
            <a:pPr marL="800100" lvl="1" indent="-342900">
              <a:buFont typeface="+mj-lt"/>
              <a:buAutoNum type="arabicPeriod"/>
            </a:pPr>
            <a:r>
              <a:rPr lang="en-US" sz="2800" b="1" dirty="0"/>
              <a:t>Statement of Need – </a:t>
            </a:r>
            <a:r>
              <a:rPr lang="en-US" sz="2400" dirty="0"/>
              <a:t>Supports and justifies LPAP funding and, at a minimum, describes the inability of ADAP to meet medication needs of clients. It also describes process for ensuring LPAP is payer of last resort.</a:t>
            </a:r>
          </a:p>
          <a:p>
            <a:pPr>
              <a:buFont typeface="+mj-lt"/>
              <a:buAutoNum type="arabicPeriod"/>
            </a:pPr>
            <a:endParaRPr lang="en-US" sz="1050" dirty="0"/>
          </a:p>
          <a:p>
            <a:pPr marL="800100" lvl="1" indent="-342900">
              <a:buFont typeface="+mj-lt"/>
              <a:buAutoNum type="arabicPeriod" startAt="2"/>
            </a:pPr>
            <a:r>
              <a:rPr lang="en-US" sz="2800" b="1" dirty="0"/>
              <a:t>Structure of the LPAP</a:t>
            </a:r>
            <a:r>
              <a:rPr lang="en-US" dirty="0"/>
              <a:t> </a:t>
            </a:r>
            <a:r>
              <a:rPr lang="en-US" sz="2400" dirty="0"/>
              <a:t>– Describes compliance with the National Monitoring Standards, including a description of: advisory board, formulary, eligibility, coordination with other payers, cost savings strategies, and distribution/record keeping. </a:t>
            </a:r>
          </a:p>
          <a:p>
            <a:pPr marL="800100" lvl="1" indent="-342900">
              <a:buFont typeface="+mj-lt"/>
              <a:buAutoNum type="arabicPeriod" startAt="2"/>
            </a:pPr>
            <a:endParaRPr lang="en-US" dirty="0"/>
          </a:p>
          <a:p>
            <a:pPr marL="0" indent="0">
              <a:buNone/>
            </a:pPr>
            <a:r>
              <a:rPr lang="en-US" sz="1800" dirty="0" smtClean="0"/>
              <a:t>Note</a:t>
            </a:r>
            <a:r>
              <a:rPr lang="en-US" sz="1800" dirty="0"/>
              <a:t>: 1) LPAP Profile is not required if previously submitted in the FY 21 application, 2) limit LPAP Profile to 3 pages or less, and 3) provide a brief description of any changes in the previously submitted LPAP Profile and the impact on clients</a:t>
            </a:r>
            <a:endParaRPr lang="en-US" sz="1100" dirty="0"/>
          </a:p>
          <a:p>
            <a:pPr marL="0" indent="0">
              <a:buNone/>
            </a:pPr>
            <a:endParaRPr lang="en-US" sz="2800" dirty="0"/>
          </a:p>
        </p:txBody>
      </p:sp>
    </p:spTree>
    <p:extLst>
      <p:ext uri="{BB962C8B-B14F-4D97-AF65-F5344CB8AC3E}">
        <p14:creationId xmlns:p14="http://schemas.microsoft.com/office/powerpoint/2010/main" val="688397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FY 2020 Expenditure Report</a:t>
            </a:r>
            <a:endParaRPr lang="en-US" dirty="0"/>
          </a:p>
        </p:txBody>
      </p:sp>
      <p:sp>
        <p:nvSpPr>
          <p:cNvPr id="3" name="Content Placeholder 2"/>
          <p:cNvSpPr>
            <a:spLocks noGrp="1"/>
          </p:cNvSpPr>
          <p:nvPr>
            <p:ph idx="1"/>
          </p:nvPr>
        </p:nvSpPr>
        <p:spPr/>
        <p:txBody>
          <a:bodyPr>
            <a:normAutofit/>
          </a:bodyPr>
          <a:lstStyle/>
          <a:p>
            <a:r>
              <a:rPr lang="en-US" sz="3600" b="1" dirty="0" smtClean="0"/>
              <a:t>Please </a:t>
            </a:r>
            <a:r>
              <a:rPr lang="en-US" sz="3600" b="1" dirty="0"/>
              <a:t>note the FY 20 Expenditure Report will be submitted </a:t>
            </a:r>
            <a:r>
              <a:rPr lang="en-US" sz="3600" b="1" dirty="0" smtClean="0"/>
              <a:t>through </a:t>
            </a:r>
            <a:r>
              <a:rPr lang="en-US" sz="3600" b="1" dirty="0"/>
              <a:t>the PTR system. </a:t>
            </a:r>
            <a:endParaRPr lang="en-US" sz="3600" b="1" dirty="0" smtClean="0"/>
          </a:p>
          <a:p>
            <a:endParaRPr lang="en-US" sz="3600" b="1" dirty="0"/>
          </a:p>
          <a:p>
            <a:r>
              <a:rPr lang="en-US" sz="3600" b="1" dirty="0"/>
              <a:t>A new expenditure report manual will be available with instructions on the submission process. </a:t>
            </a:r>
            <a:endParaRPr lang="en-US" sz="3600" b="1" dirty="0" smtClean="0"/>
          </a:p>
          <a:p>
            <a:endParaRPr lang="en-US" sz="3600" b="1" dirty="0"/>
          </a:p>
          <a:p>
            <a:pPr lvl="1"/>
            <a:endParaRPr lang="en-US" sz="2400" dirty="0"/>
          </a:p>
          <a:p>
            <a:endParaRPr lang="en-US" dirty="0"/>
          </a:p>
        </p:txBody>
      </p:sp>
    </p:spTree>
    <p:extLst>
      <p:ext uri="{BB962C8B-B14F-4D97-AF65-F5344CB8AC3E}">
        <p14:creationId xmlns:p14="http://schemas.microsoft.com/office/powerpoint/2010/main" val="17735717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057400" y="2514603"/>
            <a:ext cx="7886700" cy="1325563"/>
          </a:xfrm>
        </p:spPr>
        <p:txBody>
          <a:bodyPr>
            <a:normAutofit/>
          </a:bodyPr>
          <a:lstStyle/>
          <a:p>
            <a:pPr algn="ctr"/>
            <a:r>
              <a:rPr lang="en-US" sz="4400" b="1" dirty="0">
                <a:solidFill>
                  <a:srgbClr val="0F4D7B"/>
                </a:solidFill>
                <a:latin typeface="+mn-lt"/>
              </a:rPr>
              <a:t>Questions</a:t>
            </a:r>
          </a:p>
        </p:txBody>
      </p:sp>
    </p:spTree>
    <p:extLst>
      <p:ext uri="{BB962C8B-B14F-4D97-AF65-F5344CB8AC3E}">
        <p14:creationId xmlns:p14="http://schemas.microsoft.com/office/powerpoint/2010/main" val="29436271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7886700" cy="914400"/>
          </a:xfrm>
        </p:spPr>
        <p:txBody>
          <a:bodyPr>
            <a:noAutofit/>
          </a:bodyPr>
          <a:lstStyle/>
          <a:p>
            <a:r>
              <a:rPr lang="en-US" dirty="0" smtClean="0"/>
              <a:t>Presenter Information </a:t>
            </a:r>
            <a:br>
              <a:rPr lang="en-US" dirty="0" smtClean="0"/>
            </a:br>
            <a:endParaRPr lang="en-US" dirty="0"/>
          </a:p>
        </p:txBody>
      </p:sp>
      <p:sp>
        <p:nvSpPr>
          <p:cNvPr id="6" name="Content Placeholder 5"/>
          <p:cNvSpPr>
            <a:spLocks noGrp="1"/>
          </p:cNvSpPr>
          <p:nvPr>
            <p:ph idx="1"/>
          </p:nvPr>
        </p:nvSpPr>
        <p:spPr>
          <a:xfrm>
            <a:off x="533400" y="1447800"/>
            <a:ext cx="11201400" cy="4495800"/>
          </a:xfrm>
        </p:spPr>
        <p:txBody>
          <a:bodyPr>
            <a:normAutofit/>
          </a:bodyPr>
          <a:lstStyle/>
          <a:p>
            <a:pPr marL="0" indent="0">
              <a:buNone/>
            </a:pPr>
            <a:r>
              <a:rPr lang="en-US" sz="3200" b="1" dirty="0" smtClean="0">
                <a:solidFill>
                  <a:srgbClr val="800000"/>
                </a:solidFill>
              </a:rPr>
              <a:t>Chrissy Abrahms Woodland, LCDR Jon Fenner, Deborah Medina, Kristin Athey</a:t>
            </a:r>
          </a:p>
          <a:p>
            <a:pPr marL="0" indent="0">
              <a:buNone/>
            </a:pPr>
            <a:endParaRPr lang="en-US" sz="3200" b="1" dirty="0">
              <a:solidFill>
                <a:srgbClr val="800000"/>
              </a:solidFill>
            </a:endParaRPr>
          </a:p>
          <a:p>
            <a:pPr marL="0" indent="0">
              <a:buNone/>
            </a:pPr>
            <a:r>
              <a:rPr lang="en-US" sz="3200" b="1" dirty="0" smtClean="0">
                <a:solidFill>
                  <a:srgbClr val="800000"/>
                </a:solidFill>
              </a:rPr>
              <a:t>Reporting Requirements Workgroup</a:t>
            </a:r>
            <a:endParaRPr lang="en-US" sz="3200" b="1" dirty="0">
              <a:solidFill>
                <a:srgbClr val="800000"/>
              </a:solidFill>
            </a:endParaRPr>
          </a:p>
          <a:p>
            <a:pPr marL="0" indent="0">
              <a:buNone/>
            </a:pPr>
            <a:r>
              <a:rPr lang="en-US" sz="3200" b="1" dirty="0">
                <a:solidFill>
                  <a:srgbClr val="800000"/>
                </a:solidFill>
              </a:rPr>
              <a:t>HIV/AIDS Bureau (HAB)</a:t>
            </a:r>
          </a:p>
          <a:p>
            <a:pPr marL="0" indent="0">
              <a:buNone/>
            </a:pPr>
            <a:r>
              <a:rPr lang="en-US" sz="3200" b="1" dirty="0">
                <a:solidFill>
                  <a:srgbClr val="800000"/>
                </a:solidFill>
              </a:rPr>
              <a:t>Health Resources and Services Administration (HRSA)</a:t>
            </a:r>
          </a:p>
          <a:p>
            <a:pPr marL="0" indent="0">
              <a:buNone/>
            </a:pPr>
            <a:r>
              <a:rPr lang="en-US" sz="3200" b="1" dirty="0" smtClean="0">
                <a:solidFill>
                  <a:srgbClr val="800000"/>
                </a:solidFill>
              </a:rPr>
              <a:t>Web</a:t>
            </a:r>
            <a:r>
              <a:rPr lang="en-US" sz="3200" b="1" dirty="0">
                <a:solidFill>
                  <a:srgbClr val="800000"/>
                </a:solidFill>
              </a:rPr>
              <a:t>: </a:t>
            </a:r>
            <a:r>
              <a:rPr lang="en-US" sz="3200" b="1" dirty="0">
                <a:hlinkClick r:id="rId3"/>
              </a:rPr>
              <a:t>hab.hrsa.gov</a:t>
            </a:r>
            <a:r>
              <a:rPr lang="en-US" sz="3200" b="1" dirty="0"/>
              <a:t> </a:t>
            </a:r>
          </a:p>
          <a:p>
            <a:pPr marL="0" indent="0">
              <a:buNone/>
            </a:pPr>
            <a:endParaRPr lang="en-US" b="1" dirty="0"/>
          </a:p>
        </p:txBody>
      </p:sp>
    </p:spTree>
    <p:extLst>
      <p:ext uri="{BB962C8B-B14F-4D97-AF65-F5344CB8AC3E}">
        <p14:creationId xmlns:p14="http://schemas.microsoft.com/office/powerpoint/2010/main" val="291056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10820400" cy="1325563"/>
          </a:xfrm>
        </p:spPr>
        <p:txBody>
          <a:bodyPr>
            <a:normAutofit/>
          </a:bodyPr>
          <a:lstStyle/>
          <a:p>
            <a:r>
              <a:rPr lang="en-US" b="1" kern="0" dirty="0">
                <a:solidFill>
                  <a:srgbClr val="0F4D7B"/>
                </a:solidFill>
                <a:latin typeface="+mn-lt"/>
                <a:cs typeface="Times New Roman" pitchFamily="18" charset="0"/>
              </a:rPr>
              <a:t>Housekeeping Rules</a:t>
            </a:r>
          </a:p>
        </p:txBody>
      </p:sp>
      <p:sp>
        <p:nvSpPr>
          <p:cNvPr id="4" name="Content Placeholder 3"/>
          <p:cNvSpPr>
            <a:spLocks noGrp="1"/>
          </p:cNvSpPr>
          <p:nvPr>
            <p:ph idx="1"/>
          </p:nvPr>
        </p:nvSpPr>
        <p:spPr>
          <a:xfrm>
            <a:off x="620486" y="1325563"/>
            <a:ext cx="10744200" cy="3505200"/>
          </a:xfrm>
        </p:spPr>
        <p:txBody>
          <a:bodyPr>
            <a:normAutofit/>
          </a:bodyPr>
          <a:lstStyle/>
          <a:p>
            <a:pPr>
              <a:spcAft>
                <a:spcPts val="1200"/>
              </a:spcAft>
            </a:pPr>
            <a:r>
              <a:rPr lang="en-US" sz="3600" b="1" dirty="0">
                <a:solidFill>
                  <a:srgbClr val="0F4D7B"/>
                </a:solidFill>
                <a:ea typeface="+mj-ea"/>
                <a:cs typeface="+mj-cs"/>
              </a:rPr>
              <a:t>The font size on template screenshots is small; however, each template is available for download in the File Share pod on your screen</a:t>
            </a:r>
          </a:p>
          <a:p>
            <a:pPr>
              <a:spcAft>
                <a:spcPts val="1200"/>
              </a:spcAft>
            </a:pPr>
            <a:r>
              <a:rPr lang="en-US" sz="3600" b="1" dirty="0">
                <a:solidFill>
                  <a:srgbClr val="0F4D7B"/>
                </a:solidFill>
                <a:ea typeface="+mj-ea"/>
                <a:cs typeface="+mj-cs"/>
              </a:rPr>
              <a:t>Please type your questions in the Q &amp; A pod</a:t>
            </a:r>
          </a:p>
          <a:p>
            <a:pPr>
              <a:spcAft>
                <a:spcPts val="1200"/>
              </a:spcAft>
            </a:pPr>
            <a:endParaRPr lang="en-US" sz="3200" b="0" dirty="0"/>
          </a:p>
          <a:p>
            <a:endParaRPr lang="en-US" dirty="0"/>
          </a:p>
        </p:txBody>
      </p:sp>
      <p:sp>
        <p:nvSpPr>
          <p:cNvPr id="2" name="Slide Number Placeholder 1"/>
          <p:cNvSpPr>
            <a:spLocks noGrp="1"/>
          </p:cNvSpPr>
          <p:nvPr>
            <p:ph type="sldNum" sz="quarter" idx="12"/>
          </p:nvPr>
        </p:nvSpPr>
        <p:spPr>
          <a:xfrm>
            <a:off x="8534400" y="6525535"/>
            <a:ext cx="2057400" cy="365125"/>
          </a:xfrm>
        </p:spPr>
        <p:txBody>
          <a:bodyPr/>
          <a:lstStyle/>
          <a:p>
            <a:fld id="{F9ECA865-404D-4A57-9AC1-FD3038CC100D}" type="slidenum">
              <a:rPr lang="en-US" smtClean="0"/>
              <a:pPr/>
              <a:t>4</a:t>
            </a:fld>
            <a:endParaRPr lang="en-US" dirty="0"/>
          </a:p>
        </p:txBody>
      </p:sp>
    </p:spTree>
    <p:extLst>
      <p:ext uri="{BB962C8B-B14F-4D97-AF65-F5344CB8AC3E}">
        <p14:creationId xmlns:p14="http://schemas.microsoft.com/office/powerpoint/2010/main" val="1935267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E310-3D82-418F-A534-CFB4C19B48C5}"/>
              </a:ext>
            </a:extLst>
          </p:cNvPr>
          <p:cNvSpPr>
            <a:spLocks noGrp="1"/>
          </p:cNvSpPr>
          <p:nvPr>
            <p:ph type="title"/>
          </p:nvPr>
        </p:nvSpPr>
        <p:spPr>
          <a:xfrm>
            <a:off x="838200" y="120109"/>
            <a:ext cx="10515600" cy="950416"/>
          </a:xfrm>
        </p:spPr>
        <p:txBody>
          <a:bodyPr>
            <a:normAutofit/>
          </a:bodyPr>
          <a:lstStyle/>
          <a:p>
            <a:r>
              <a:rPr lang="en-US" sz="4000" dirty="0"/>
              <a:t>Connect with HRSA</a:t>
            </a:r>
          </a:p>
        </p:txBody>
      </p:sp>
      <p:sp>
        <p:nvSpPr>
          <p:cNvPr id="4" name="Content Placeholder 3">
            <a:extLst>
              <a:ext uri="{FF2B5EF4-FFF2-40B4-BE49-F238E27FC236}">
                <a16:creationId xmlns:a16="http://schemas.microsoft.com/office/drawing/2014/main" id="{F491DFDA-565C-4E62-BA12-421BD0DE06E8}"/>
              </a:ext>
            </a:extLst>
          </p:cNvPr>
          <p:cNvSpPr>
            <a:spLocks noGrp="1" noChangeAspect="1"/>
          </p:cNvSpPr>
          <p:nvPr>
            <p:ph sz="quarter" idx="13"/>
          </p:nvPr>
        </p:nvSpPr>
        <p:spPr>
          <a:xfrm>
            <a:off x="838200" y="1518590"/>
            <a:ext cx="10515600" cy="1497076"/>
          </a:xfrm>
        </p:spPr>
        <p:txBody>
          <a:bodyPr>
            <a:normAutofit/>
          </a:bodyPr>
          <a:lstStyle/>
          <a:p>
            <a:pPr marL="0" indent="0">
              <a:buNone/>
            </a:pPr>
            <a:r>
              <a:rPr lang="en-US" sz="3900" dirty="0" smtClean="0">
                <a:solidFill>
                  <a:schemeClr val="tx1"/>
                </a:solidFill>
              </a:rPr>
              <a:t>Learn more </a:t>
            </a:r>
            <a:r>
              <a:rPr lang="en-US" sz="3900" dirty="0">
                <a:solidFill>
                  <a:schemeClr val="tx1"/>
                </a:solidFill>
              </a:rPr>
              <a:t>about our </a:t>
            </a:r>
            <a:r>
              <a:rPr lang="en-US" sz="3900" dirty="0" smtClean="0">
                <a:solidFill>
                  <a:schemeClr val="tx1"/>
                </a:solidFill>
              </a:rPr>
              <a:t>agency at: </a:t>
            </a:r>
          </a:p>
          <a:p>
            <a:pPr marL="0" indent="0">
              <a:buNone/>
            </a:pPr>
            <a:r>
              <a:rPr lang="en-US" sz="4300" u="sng" dirty="0" smtClean="0">
                <a:solidFill>
                  <a:srgbClr val="0563C1"/>
                </a:solidFill>
                <a:uFill>
                  <a:solidFill>
                    <a:srgbClr val="0563C1"/>
                  </a:solidFill>
                </a:uFill>
                <a:sym typeface="Calibri"/>
                <a:hlinkClick r:id="rId3"/>
              </a:rPr>
              <a:t>www.HRSA.gov</a:t>
            </a:r>
            <a:endParaRPr lang="en-US" sz="4300" u="sng" dirty="0">
              <a:solidFill>
                <a:srgbClr val="0563C1"/>
              </a:solidFill>
              <a:uFill>
                <a:solidFill>
                  <a:srgbClr val="0563C1"/>
                </a:solidFill>
              </a:uFill>
              <a:sym typeface="Calibri"/>
            </a:endParaRPr>
          </a:p>
        </p:txBody>
      </p:sp>
      <p:sp>
        <p:nvSpPr>
          <p:cNvPr id="5" name="Content Placeholder 4">
            <a:extLst>
              <a:ext uri="{FF2B5EF4-FFF2-40B4-BE49-F238E27FC236}">
                <a16:creationId xmlns:a16="http://schemas.microsoft.com/office/drawing/2014/main" id="{CE9220D7-A106-44C2-B0E6-9AE990EBF466}"/>
              </a:ext>
            </a:extLst>
          </p:cNvPr>
          <p:cNvSpPr>
            <a:spLocks noGrp="1"/>
          </p:cNvSpPr>
          <p:nvPr>
            <p:ph sz="quarter" idx="14"/>
          </p:nvPr>
        </p:nvSpPr>
        <p:spPr>
          <a:xfrm>
            <a:off x="838200" y="3502713"/>
            <a:ext cx="10515600" cy="707214"/>
          </a:xfrm>
        </p:spPr>
        <p:txBody>
          <a:bodyPr>
            <a:normAutofit/>
          </a:bodyPr>
          <a:lstStyle/>
          <a:p>
            <a:pPr marL="0" indent="0">
              <a:buNone/>
            </a:pPr>
            <a:r>
              <a:rPr lang="en-US" dirty="0">
                <a:solidFill>
                  <a:schemeClr val="tx1"/>
                </a:solidFill>
                <a:hlinkClick r:id="rId4"/>
              </a:rPr>
              <a:t>Sign up for the HRSA eNews</a:t>
            </a:r>
            <a:endParaRPr lang="en-US" dirty="0">
              <a:solidFill>
                <a:schemeClr val="tx1"/>
              </a:solidFill>
            </a:endParaRPr>
          </a:p>
        </p:txBody>
      </p:sp>
      <p:sp>
        <p:nvSpPr>
          <p:cNvPr id="13" name="Content Placeholder 12">
            <a:extLst>
              <a:ext uri="{FF2B5EF4-FFF2-40B4-BE49-F238E27FC236}">
                <a16:creationId xmlns:a16="http://schemas.microsoft.com/office/drawing/2014/main" id="{4F51BE1E-2A32-47E0-96AD-C6A7DF86731E}"/>
              </a:ext>
            </a:extLst>
          </p:cNvPr>
          <p:cNvSpPr>
            <a:spLocks noGrp="1"/>
          </p:cNvSpPr>
          <p:nvPr>
            <p:ph sz="quarter" idx="15"/>
          </p:nvPr>
        </p:nvSpPr>
        <p:spPr>
          <a:xfrm>
            <a:off x="2409264" y="4431966"/>
            <a:ext cx="7373471" cy="707214"/>
          </a:xfrm>
        </p:spPr>
        <p:txBody>
          <a:bodyPr/>
          <a:lstStyle/>
          <a:p>
            <a:pPr marL="0" indent="0">
              <a:buNone/>
            </a:pPr>
            <a:r>
              <a:rPr lang="en-US" dirty="0">
                <a:solidFill>
                  <a:schemeClr val="tx1"/>
                </a:solidFill>
              </a:rPr>
              <a:t>FOLLOW US: </a:t>
            </a:r>
          </a:p>
        </p:txBody>
      </p:sp>
      <p:pic>
        <p:nvPicPr>
          <p:cNvPr id="7" name="Picture 6" descr="&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0939" y="3511882"/>
            <a:ext cx="737487" cy="490447"/>
          </a:xfrm>
          <a:prstGeom prst="rect">
            <a:avLst/>
          </a:prstGeom>
        </p:spPr>
      </p:pic>
      <p:grpSp>
        <p:nvGrpSpPr>
          <p:cNvPr id="14" name="Group 13" descr="Social Media Icons&#10;"/>
          <p:cNvGrpSpPr/>
          <p:nvPr/>
        </p:nvGrpSpPr>
        <p:grpSpPr>
          <a:xfrm>
            <a:off x="3796726" y="5139180"/>
            <a:ext cx="4598531" cy="797995"/>
            <a:chOff x="3799084" y="5111968"/>
            <a:chExt cx="4598531" cy="797995"/>
          </a:xfrm>
        </p:grpSpPr>
        <p:pic>
          <p:nvPicPr>
            <p:cNvPr id="8" name="Picture 7" descr="Facebook">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9084" y="5117474"/>
              <a:ext cx="781093" cy="781093"/>
            </a:xfrm>
            <a:prstGeom prst="rect">
              <a:avLst/>
            </a:prstGeom>
          </p:spPr>
        </p:pic>
        <p:pic>
          <p:nvPicPr>
            <p:cNvPr id="9" name="Picture 8" descr="Twitter">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55581" y="5113531"/>
              <a:ext cx="777240" cy="777240"/>
            </a:xfrm>
            <a:prstGeom prst="rect">
              <a:avLst/>
            </a:prstGeom>
          </p:spPr>
        </p:pic>
        <p:pic>
          <p:nvPicPr>
            <p:cNvPr id="10" name="Picture 9" descr="Instagram">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89646" y="5119224"/>
              <a:ext cx="786290" cy="785036"/>
            </a:xfrm>
            <a:prstGeom prst="rect">
              <a:avLst/>
            </a:prstGeom>
          </p:spPr>
        </p:pic>
        <p:pic>
          <p:nvPicPr>
            <p:cNvPr id="11" name="Picture 10" descr="Instagram">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59254" y="5124834"/>
              <a:ext cx="786384" cy="785129"/>
            </a:xfrm>
            <a:prstGeom prst="rect">
              <a:avLst/>
            </a:prstGeom>
          </p:spPr>
        </p:pic>
        <p:pic>
          <p:nvPicPr>
            <p:cNvPr id="12" name="Picture 11" descr="YouTube">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12580" y="5111968"/>
              <a:ext cx="785035" cy="785035"/>
            </a:xfrm>
            <a:prstGeom prst="rect">
              <a:avLst/>
            </a:prstGeom>
          </p:spPr>
        </p:pic>
      </p:grpSp>
      <p:sp>
        <p:nvSpPr>
          <p:cNvPr id="3" name="Slide Number Placeholder 2">
            <a:extLst>
              <a:ext uri="{FF2B5EF4-FFF2-40B4-BE49-F238E27FC236}">
                <a16:creationId xmlns:a16="http://schemas.microsoft.com/office/drawing/2014/main" id="{A054B5B0-1D6B-4084-BFC9-D8B6528712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39B5-D1D6-442B-960C-11410C62AFA7}"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879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2192000" cy="1325563"/>
          </a:xfrm>
        </p:spPr>
        <p:txBody>
          <a:bodyPr>
            <a:normAutofit/>
          </a:bodyPr>
          <a:lstStyle/>
          <a:p>
            <a:r>
              <a:rPr lang="en-US" b="1" dirty="0">
                <a:solidFill>
                  <a:srgbClr val="0F4D7B"/>
                </a:solidFill>
                <a:latin typeface="+mn-lt"/>
              </a:rPr>
              <a:t>FY 20-21 Reporting Requirements Overview</a:t>
            </a:r>
          </a:p>
        </p:txBody>
      </p:sp>
      <p:sp>
        <p:nvSpPr>
          <p:cNvPr id="3" name="Content Placeholder 2"/>
          <p:cNvSpPr>
            <a:spLocks noGrp="1"/>
          </p:cNvSpPr>
          <p:nvPr>
            <p:ph idx="1"/>
          </p:nvPr>
        </p:nvSpPr>
        <p:spPr>
          <a:xfrm>
            <a:off x="304800" y="1299437"/>
            <a:ext cx="7886700" cy="4846637"/>
          </a:xfrm>
        </p:spPr>
        <p:txBody>
          <a:bodyPr>
            <a:normAutofit/>
          </a:bodyPr>
          <a:lstStyle/>
          <a:p>
            <a:r>
              <a:rPr lang="en-US" sz="3200" b="1" dirty="0">
                <a:solidFill>
                  <a:srgbClr val="0F4D7B"/>
                </a:solidFill>
                <a:ea typeface="+mj-ea"/>
                <a:cs typeface="+mj-cs"/>
              </a:rPr>
              <a:t>FY 2020 Annual Progress Report</a:t>
            </a:r>
          </a:p>
          <a:p>
            <a:r>
              <a:rPr lang="en-US" sz="3200" b="1" dirty="0">
                <a:solidFill>
                  <a:srgbClr val="0F4D7B"/>
                </a:solidFill>
                <a:ea typeface="+mj-ea"/>
                <a:cs typeface="+mj-cs"/>
              </a:rPr>
              <a:t>FY 2021 Program Terms Report</a:t>
            </a:r>
          </a:p>
          <a:p>
            <a:pPr lvl="1"/>
            <a:r>
              <a:rPr lang="en-US" sz="3200" dirty="0">
                <a:solidFill>
                  <a:srgbClr val="0F4D7B"/>
                </a:solidFill>
                <a:ea typeface="+mj-ea"/>
                <a:cs typeface="+mj-cs"/>
              </a:rPr>
              <a:t>Consolidated List of Contracts (CLC)</a:t>
            </a:r>
          </a:p>
          <a:p>
            <a:pPr lvl="1"/>
            <a:r>
              <a:rPr lang="en-US" sz="3200" dirty="0">
                <a:solidFill>
                  <a:srgbClr val="0F4D7B"/>
                </a:solidFill>
                <a:ea typeface="+mj-ea"/>
                <a:cs typeface="+mj-cs"/>
              </a:rPr>
              <a:t>Allocations Report</a:t>
            </a:r>
          </a:p>
          <a:p>
            <a:r>
              <a:rPr lang="en-US" sz="3200" b="1" dirty="0">
                <a:solidFill>
                  <a:srgbClr val="0F4D7B"/>
                </a:solidFill>
                <a:ea typeface="+mj-ea"/>
                <a:cs typeface="+mj-cs"/>
              </a:rPr>
              <a:t>FY 2021 Program Submission</a:t>
            </a:r>
          </a:p>
          <a:p>
            <a:r>
              <a:rPr lang="en-US" sz="3200" b="1" dirty="0">
                <a:solidFill>
                  <a:srgbClr val="0F4D7B"/>
                </a:solidFill>
                <a:ea typeface="+mj-ea"/>
                <a:cs typeface="+mj-cs"/>
              </a:rPr>
              <a:t>FY 2020 Expenditure Report </a:t>
            </a:r>
          </a:p>
          <a:p>
            <a:endParaRPr lang="en-US" sz="2800" dirty="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F9ECA865-404D-4A57-9AC1-FD3038CC100D}" type="slidenum">
              <a:rPr lang="en-US" smtClean="0"/>
              <a:pPr/>
              <a:t>5</a:t>
            </a:fld>
            <a:endParaRPr lang="en-US"/>
          </a:p>
        </p:txBody>
      </p:sp>
    </p:spTree>
    <p:extLst>
      <p:ext uri="{BB962C8B-B14F-4D97-AF65-F5344CB8AC3E}">
        <p14:creationId xmlns:p14="http://schemas.microsoft.com/office/powerpoint/2010/main" val="389989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397"/>
            <a:ext cx="10515600" cy="1325563"/>
          </a:xfrm>
        </p:spPr>
        <p:txBody>
          <a:bodyPr>
            <a:normAutofit/>
          </a:bodyPr>
          <a:lstStyle/>
          <a:p>
            <a:r>
              <a:rPr lang="en-US" b="1" dirty="0">
                <a:solidFill>
                  <a:srgbClr val="0F4D7B"/>
                </a:solidFill>
                <a:latin typeface="+mn-lt"/>
              </a:rPr>
              <a:t>FY 20 Reporting Requirements</a:t>
            </a:r>
          </a:p>
        </p:txBody>
      </p:sp>
      <p:sp>
        <p:nvSpPr>
          <p:cNvPr id="9" name="Content Placeholder 8"/>
          <p:cNvSpPr>
            <a:spLocks noGrp="1"/>
          </p:cNvSpPr>
          <p:nvPr>
            <p:ph idx="1"/>
          </p:nvPr>
        </p:nvSpPr>
        <p:spPr>
          <a:xfrm>
            <a:off x="457200" y="1173166"/>
            <a:ext cx="11201400" cy="4999037"/>
          </a:xfrm>
        </p:spPr>
        <p:txBody>
          <a:bodyPr>
            <a:normAutofit/>
          </a:bodyPr>
          <a:lstStyle/>
          <a:p>
            <a:pPr marL="0" indent="0">
              <a:buNone/>
            </a:pPr>
            <a:r>
              <a:rPr lang="en-US" sz="2800" b="1" dirty="0">
                <a:solidFill>
                  <a:srgbClr val="0F4D7B"/>
                </a:solidFill>
              </a:rPr>
              <a:t>Annual Progress Report</a:t>
            </a:r>
          </a:p>
          <a:p>
            <a:pPr lvl="1"/>
            <a:r>
              <a:rPr lang="en-US" sz="2600" dirty="0">
                <a:solidFill>
                  <a:srgbClr val="0F4D7B"/>
                </a:solidFill>
              </a:rPr>
              <a:t>Final fiscal year (FY) 2020 Service Category and HIV Care Continuum Tables &amp; Narrative</a:t>
            </a:r>
          </a:p>
          <a:p>
            <a:pPr lvl="1"/>
            <a:r>
              <a:rPr lang="en-US" sz="2600" dirty="0">
                <a:solidFill>
                  <a:srgbClr val="0F4D7B"/>
                </a:solidFill>
              </a:rPr>
              <a:t>Planning Council/Body Activities</a:t>
            </a:r>
          </a:p>
          <a:p>
            <a:pPr lvl="1"/>
            <a:r>
              <a:rPr lang="en-US" sz="2600" dirty="0">
                <a:solidFill>
                  <a:srgbClr val="0F4D7B"/>
                </a:solidFill>
              </a:rPr>
              <a:t>Early Identification of Individuals with HIV/AIDS (EIIHA) Update </a:t>
            </a:r>
          </a:p>
          <a:p>
            <a:pPr lvl="1"/>
            <a:r>
              <a:rPr lang="en-US" sz="2600" dirty="0">
                <a:solidFill>
                  <a:srgbClr val="0F4D7B"/>
                </a:solidFill>
              </a:rPr>
              <a:t>Minority AIDS Initiative (MAI) Report Narrative</a:t>
            </a:r>
          </a:p>
          <a:p>
            <a:pPr lvl="1"/>
            <a:r>
              <a:rPr lang="en-US" sz="2600" dirty="0">
                <a:solidFill>
                  <a:srgbClr val="0F4D7B"/>
                </a:solidFill>
              </a:rPr>
              <a:t>Certification of Aggregate Administrative Expenditures</a:t>
            </a:r>
          </a:p>
          <a:p>
            <a:pPr lvl="1"/>
            <a:r>
              <a:rPr lang="en-US" sz="2600" dirty="0">
                <a:solidFill>
                  <a:srgbClr val="0F4D7B"/>
                </a:solidFill>
              </a:rPr>
              <a:t>FY 2020 Women, Infant, Children, and Youth (WICY) Expenditures Report</a:t>
            </a:r>
          </a:p>
          <a:p>
            <a:pPr lvl="1"/>
            <a:r>
              <a:rPr lang="en-US" sz="2600" dirty="0">
                <a:solidFill>
                  <a:srgbClr val="0F4D7B"/>
                </a:solidFill>
              </a:rPr>
              <a:t>Local Pharmacy Assistance Program (LPAP) </a:t>
            </a:r>
            <a:r>
              <a:rPr lang="en-US" sz="2600" dirty="0" smtClean="0">
                <a:solidFill>
                  <a:srgbClr val="0F4D7B"/>
                </a:solidFill>
              </a:rPr>
              <a:t>Summary</a:t>
            </a:r>
          </a:p>
          <a:p>
            <a:pPr marL="0" indent="0">
              <a:buNone/>
            </a:pPr>
            <a:r>
              <a:rPr lang="en-US" sz="2800" b="1" dirty="0" smtClean="0">
                <a:solidFill>
                  <a:srgbClr val="0F4D7B"/>
                </a:solidFill>
              </a:rPr>
              <a:t>Expenditure Report</a:t>
            </a:r>
          </a:p>
          <a:p>
            <a:endParaRPr lang="en-US" dirty="0"/>
          </a:p>
        </p:txBody>
      </p:sp>
      <p:sp>
        <p:nvSpPr>
          <p:cNvPr id="3" name="Slide Number Placeholder 2"/>
          <p:cNvSpPr>
            <a:spLocks noGrp="1"/>
          </p:cNvSpPr>
          <p:nvPr>
            <p:ph type="sldNum" sz="quarter" idx="12"/>
          </p:nvPr>
        </p:nvSpPr>
        <p:spPr/>
        <p:txBody>
          <a:bodyPr/>
          <a:lstStyle/>
          <a:p>
            <a:fld id="{F9ECA865-404D-4A57-9AC1-FD3038CC100D}" type="slidenum">
              <a:rPr lang="en-US" smtClean="0"/>
              <a:pPr/>
              <a:t>6</a:t>
            </a:fld>
            <a:endParaRPr lang="en-US" dirty="0"/>
          </a:p>
        </p:txBody>
      </p:sp>
    </p:spTree>
    <p:extLst>
      <p:ext uri="{BB962C8B-B14F-4D97-AF65-F5344CB8AC3E}">
        <p14:creationId xmlns:p14="http://schemas.microsoft.com/office/powerpoint/2010/main" val="3424713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1811000" cy="685800"/>
          </a:xfrm>
        </p:spPr>
        <p:txBody>
          <a:bodyPr>
            <a:normAutofit fontScale="90000"/>
          </a:bodyPr>
          <a:lstStyle/>
          <a:p>
            <a:r>
              <a:rPr lang="en-US" sz="3600" b="1" dirty="0">
                <a:solidFill>
                  <a:srgbClr val="0F4D7B"/>
                </a:solidFill>
                <a:latin typeface="+mn-lt"/>
                <a:ea typeface="+mn-lt"/>
                <a:cs typeface="+mn-lt"/>
              </a:rPr>
              <a:t>Annual Progress Report</a:t>
            </a:r>
            <a:r>
              <a:rPr lang="en-US" sz="4000" dirty="0">
                <a:latin typeface="+mn-lt"/>
                <a:cs typeface="Calibri"/>
              </a:rPr>
              <a:t/>
            </a:r>
            <a:br>
              <a:rPr lang="en-US" sz="4000" dirty="0">
                <a:latin typeface="+mn-lt"/>
                <a:cs typeface="Calibri"/>
              </a:rPr>
            </a:br>
            <a:r>
              <a:rPr lang="en-US" sz="3100" b="1" dirty="0">
                <a:solidFill>
                  <a:srgbClr val="800000"/>
                </a:solidFill>
                <a:latin typeface="+mn-lt"/>
              </a:rPr>
              <a:t>Final FY 2020 Service Category Plan Table</a:t>
            </a:r>
            <a:endParaRPr lang="en-US" sz="3100" b="1" dirty="0">
              <a:solidFill>
                <a:srgbClr val="800000"/>
              </a:solidFill>
              <a:latin typeface="+mn-lt"/>
              <a:cs typeface="Calibri"/>
            </a:endParaRPr>
          </a:p>
        </p:txBody>
      </p:sp>
      <p:sp>
        <p:nvSpPr>
          <p:cNvPr id="6" name="Content Placeholder 5"/>
          <p:cNvSpPr>
            <a:spLocks noGrp="1"/>
          </p:cNvSpPr>
          <p:nvPr>
            <p:ph idx="1"/>
          </p:nvPr>
        </p:nvSpPr>
        <p:spPr>
          <a:xfrm>
            <a:off x="304800" y="1295400"/>
            <a:ext cx="11887200" cy="5236029"/>
          </a:xfrm>
        </p:spPr>
        <p:txBody>
          <a:bodyPr>
            <a:normAutofit/>
          </a:bodyPr>
          <a:lstStyle/>
          <a:p>
            <a:pPr marL="0" indent="0">
              <a:spcBef>
                <a:spcPts val="600"/>
              </a:spcBef>
              <a:spcAft>
                <a:spcPts val="600"/>
              </a:spcAft>
              <a:buNone/>
            </a:pPr>
            <a:r>
              <a:rPr lang="en-US" b="1" dirty="0">
                <a:solidFill>
                  <a:srgbClr val="0F4D7B"/>
                </a:solidFill>
              </a:rPr>
              <a:t>Submit an </a:t>
            </a:r>
            <a:r>
              <a:rPr lang="en-US" b="1" u="sng" dirty="0">
                <a:solidFill>
                  <a:srgbClr val="0F4D7B"/>
                </a:solidFill>
              </a:rPr>
              <a:t>updated</a:t>
            </a:r>
            <a:r>
              <a:rPr lang="en-US" b="1" dirty="0">
                <a:solidFill>
                  <a:srgbClr val="0F4D7B"/>
                </a:solidFill>
              </a:rPr>
              <a:t> Ryan White HIV/AIDS Program (RWHAP) Part A and MAI Service Category Plan Table, based on the one submitted in your FY 2020 application</a:t>
            </a:r>
          </a:p>
          <a:p>
            <a:pPr lvl="1">
              <a:spcBef>
                <a:spcPts val="600"/>
              </a:spcBef>
              <a:spcAft>
                <a:spcPts val="600"/>
              </a:spcAft>
            </a:pPr>
            <a:r>
              <a:rPr lang="en-US" sz="2800" dirty="0">
                <a:solidFill>
                  <a:srgbClr val="0F4D7B"/>
                </a:solidFill>
              </a:rPr>
              <a:t>Report actual spending, service utilization, and outcomes data</a:t>
            </a:r>
          </a:p>
          <a:p>
            <a:pPr lvl="1">
              <a:spcBef>
                <a:spcPts val="600"/>
              </a:spcBef>
              <a:spcAft>
                <a:spcPts val="600"/>
              </a:spcAft>
            </a:pPr>
            <a:r>
              <a:rPr lang="en-US" sz="2800" dirty="0">
                <a:solidFill>
                  <a:srgbClr val="0F4D7B"/>
                </a:solidFill>
              </a:rPr>
              <a:t>Provide an explanation of variance(s) exceeding 20%, including how variances impacted:</a:t>
            </a:r>
          </a:p>
          <a:p>
            <a:pPr lvl="2">
              <a:spcBef>
                <a:spcPts val="600"/>
              </a:spcBef>
              <a:spcAft>
                <a:spcPts val="600"/>
              </a:spcAft>
            </a:pPr>
            <a:r>
              <a:rPr lang="en-US" sz="2800" dirty="0">
                <a:solidFill>
                  <a:srgbClr val="0F4D7B"/>
                </a:solidFill>
              </a:rPr>
              <a:t>Expenditures</a:t>
            </a:r>
          </a:p>
          <a:p>
            <a:pPr lvl="2">
              <a:spcBef>
                <a:spcPts val="600"/>
              </a:spcBef>
              <a:spcAft>
                <a:spcPts val="600"/>
              </a:spcAft>
            </a:pPr>
            <a:r>
              <a:rPr lang="en-US" sz="2800" dirty="0">
                <a:solidFill>
                  <a:srgbClr val="0F4D7B"/>
                </a:solidFill>
              </a:rPr>
              <a:t>Unduplicated clients</a:t>
            </a:r>
          </a:p>
          <a:p>
            <a:pPr lvl="2">
              <a:spcBef>
                <a:spcPts val="600"/>
              </a:spcBef>
              <a:spcAft>
                <a:spcPts val="600"/>
              </a:spcAft>
            </a:pPr>
            <a:r>
              <a:rPr lang="en-US" sz="2800" dirty="0">
                <a:solidFill>
                  <a:srgbClr val="0F4D7B"/>
                </a:solidFill>
              </a:rPr>
              <a:t>Service units</a:t>
            </a:r>
          </a:p>
          <a:p>
            <a:pPr marL="0" indent="0">
              <a:buNone/>
            </a:pPr>
            <a:r>
              <a:rPr lang="en-US" sz="3200" dirty="0">
                <a:solidFill>
                  <a:srgbClr val="0F4D7B"/>
                </a:solidFill>
              </a:rPr>
              <a:t>		</a:t>
            </a:r>
          </a:p>
          <a:p>
            <a:pPr marL="0" indent="0">
              <a:buNone/>
            </a:pPr>
            <a:endParaRPr lang="en-US" sz="2600" dirty="0"/>
          </a:p>
          <a:p>
            <a:endParaRPr lang="en-US" sz="2600" dirty="0"/>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7</a:t>
            </a:fld>
            <a:endParaRPr lang="en-US"/>
          </a:p>
        </p:txBody>
      </p:sp>
    </p:spTree>
    <p:extLst>
      <p:ext uri="{BB962C8B-B14F-4D97-AF65-F5344CB8AC3E}">
        <p14:creationId xmlns:p14="http://schemas.microsoft.com/office/powerpoint/2010/main" val="1427809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133600" y="5257803"/>
            <a:ext cx="5943600" cy="609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44455"/>
            <a:ext cx="8610600" cy="914400"/>
          </a:xfrm>
        </p:spPr>
        <p:txBody>
          <a:bodyPr>
            <a:normAutofit fontScale="90000"/>
          </a:bodyPr>
          <a:lstStyle/>
          <a:p>
            <a:r>
              <a:rPr lang="en-US" sz="3600" b="1" dirty="0">
                <a:solidFill>
                  <a:srgbClr val="0F4D7B"/>
                </a:solidFill>
                <a:latin typeface="+mn-lt"/>
                <a:ea typeface="+mn-lt"/>
                <a:cs typeface="+mn-lt"/>
              </a:rPr>
              <a:t>Annual Progress Report</a:t>
            </a:r>
            <a:r>
              <a:rPr lang="en-US" sz="5400" b="1" dirty="0">
                <a:latin typeface="+mn-lt"/>
                <a:cs typeface="Calibri"/>
              </a:rPr>
              <a:t/>
            </a:r>
            <a:br>
              <a:rPr lang="en-US" sz="5400" b="1" dirty="0">
                <a:latin typeface="+mn-lt"/>
                <a:cs typeface="Calibri"/>
              </a:rPr>
            </a:br>
            <a:r>
              <a:rPr lang="en-US" sz="2800" b="1" dirty="0">
                <a:solidFill>
                  <a:srgbClr val="800000"/>
                </a:solidFill>
                <a:latin typeface="+mn-lt"/>
              </a:rPr>
              <a:t>Final FY 2020 Service Category Plan Table</a:t>
            </a:r>
          </a:p>
        </p:txBody>
      </p:sp>
      <p:sp>
        <p:nvSpPr>
          <p:cNvPr id="5" name="Slide Number Placeholder 4"/>
          <p:cNvSpPr>
            <a:spLocks noGrp="1"/>
          </p:cNvSpPr>
          <p:nvPr>
            <p:ph type="sldNum" sz="quarter" idx="12"/>
          </p:nvPr>
        </p:nvSpPr>
        <p:spPr/>
        <p:txBody>
          <a:bodyPr/>
          <a:lstStyle/>
          <a:p>
            <a:fld id="{F9ECA865-404D-4A57-9AC1-FD3038CC100D}" type="slidenum">
              <a:rPr lang="en-US" smtClean="0"/>
              <a:pPr/>
              <a:t>8</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257303"/>
            <a:ext cx="8991600" cy="4571999"/>
          </a:xfrm>
          <a:prstGeom prst="rect">
            <a:avLst/>
          </a:prstGeom>
        </p:spPr>
      </p:pic>
      <p:sp>
        <p:nvSpPr>
          <p:cNvPr id="4" name="Rounded Rectangle 3"/>
          <p:cNvSpPr/>
          <p:nvPr/>
        </p:nvSpPr>
        <p:spPr>
          <a:xfrm>
            <a:off x="2209800" y="5181603"/>
            <a:ext cx="5715000" cy="685799"/>
          </a:xfrm>
          <a:prstGeom prst="round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39552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9723005" cy="990600"/>
          </a:xfrm>
        </p:spPr>
        <p:txBody>
          <a:bodyPr>
            <a:normAutofit/>
          </a:bodyPr>
          <a:lstStyle/>
          <a:p>
            <a:r>
              <a:rPr lang="en-US" sz="3200" b="1" dirty="0">
                <a:solidFill>
                  <a:srgbClr val="0F4D7B"/>
                </a:solidFill>
                <a:latin typeface="+mn-lt"/>
                <a:ea typeface="+mn-lt"/>
                <a:cs typeface="+mn-lt"/>
              </a:rPr>
              <a:t>Annual Progress Report</a:t>
            </a:r>
            <a:r>
              <a:rPr lang="en-US" sz="3600" b="1" dirty="0">
                <a:cs typeface="Calibri"/>
              </a:rPr>
              <a:t/>
            </a:r>
            <a:br>
              <a:rPr lang="en-US" sz="3600" b="1" dirty="0">
                <a:cs typeface="Calibri"/>
              </a:rPr>
            </a:br>
            <a:r>
              <a:rPr lang="en-US" sz="2800" b="1" dirty="0">
                <a:solidFill>
                  <a:srgbClr val="800000"/>
                </a:solidFill>
                <a:latin typeface="+mn-lt"/>
              </a:rPr>
              <a:t>Final FY 2020 HIV Care Continuum Table</a:t>
            </a:r>
          </a:p>
        </p:txBody>
      </p:sp>
      <p:sp>
        <p:nvSpPr>
          <p:cNvPr id="6" name="Content Placeholder 5"/>
          <p:cNvSpPr>
            <a:spLocks noGrp="1"/>
          </p:cNvSpPr>
          <p:nvPr>
            <p:ph idx="1"/>
          </p:nvPr>
        </p:nvSpPr>
        <p:spPr>
          <a:xfrm>
            <a:off x="609600" y="1433512"/>
            <a:ext cx="11049000" cy="5105400"/>
          </a:xfrm>
        </p:spPr>
        <p:txBody>
          <a:bodyPr>
            <a:normAutofit/>
          </a:bodyPr>
          <a:lstStyle/>
          <a:p>
            <a:r>
              <a:rPr lang="en-US" b="1" dirty="0">
                <a:solidFill>
                  <a:srgbClr val="0F4D7B"/>
                </a:solidFill>
              </a:rPr>
              <a:t>Submit an updated HIV Care Continuum Table showing actual outcomes, </a:t>
            </a:r>
            <a:r>
              <a:rPr lang="en-US" b="1" dirty="0" smtClean="0">
                <a:solidFill>
                  <a:srgbClr val="0F4D7B"/>
                </a:solidFill>
              </a:rPr>
              <a:t>including FY </a:t>
            </a:r>
            <a:r>
              <a:rPr lang="en-US" b="1" dirty="0">
                <a:solidFill>
                  <a:srgbClr val="0F4D7B"/>
                </a:solidFill>
              </a:rPr>
              <a:t>2020 baseline and target data </a:t>
            </a:r>
          </a:p>
          <a:p>
            <a:r>
              <a:rPr lang="en-US" b="1" dirty="0">
                <a:solidFill>
                  <a:srgbClr val="0F4D7B"/>
                </a:solidFill>
              </a:rPr>
              <a:t>Service categories related to each stage of the continuum must be included in the service category column of the table</a:t>
            </a:r>
          </a:p>
          <a:p>
            <a:r>
              <a:rPr lang="en-US" b="1" dirty="0">
                <a:solidFill>
                  <a:srgbClr val="0F4D7B"/>
                </a:solidFill>
              </a:rPr>
              <a:t>Please explain any factors contributing to meeting or not meeting targets in the comments section</a:t>
            </a:r>
          </a:p>
          <a:p>
            <a:r>
              <a:rPr lang="en-US" b="1" dirty="0">
                <a:solidFill>
                  <a:srgbClr val="0F4D7B"/>
                </a:solidFill>
              </a:rPr>
              <a:t>Information on the steps of the HIV care continuum (diagnosis- and prevalence-based) using the HHS indicators is available on the </a:t>
            </a:r>
            <a:r>
              <a:rPr lang="en-US" b="1" dirty="0">
                <a:solidFill>
                  <a:srgbClr val="0F4D7B"/>
                </a:solidFill>
                <a:hlinkClick r:id="rId3"/>
              </a:rPr>
              <a:t>CDC website</a:t>
            </a:r>
            <a:r>
              <a:rPr lang="en-US" b="1" dirty="0">
                <a:solidFill>
                  <a:srgbClr val="0F4D7B"/>
                </a:solidFill>
              </a:rPr>
              <a:t>						</a:t>
            </a:r>
          </a:p>
          <a:p>
            <a:endParaRPr lang="en-US" sz="2600" dirty="0"/>
          </a:p>
          <a:p>
            <a:pPr marL="0" indent="0">
              <a:buNone/>
            </a:pPr>
            <a:endParaRPr lang="en-US" sz="2600" dirty="0"/>
          </a:p>
          <a:p>
            <a:endParaRPr lang="en-US" sz="2600" dirty="0"/>
          </a:p>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9</a:t>
            </a:fld>
            <a:endParaRPr lang="en-US"/>
          </a:p>
        </p:txBody>
      </p:sp>
    </p:spTree>
    <p:extLst>
      <p:ext uri="{BB962C8B-B14F-4D97-AF65-F5344CB8AC3E}">
        <p14:creationId xmlns:p14="http://schemas.microsoft.com/office/powerpoint/2010/main" val="40880607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Presentation Title]&amp;#x0D;&amp;#x0A;[Date]&amp;quot;&quot;/&gt;&lt;property id=&quot;20307&quot; value=&quot;256&quot;/&gt;&lt;/object&gt;&lt;object type=&quot;3&quot; unique_id=&quot;10004&quot;&gt;&lt;property id=&quot;20148&quot; value=&quot;5&quot;/&gt;&lt;property id=&quot;20300&quot; value=&quot;Slide 2 - &amp;quot;[Slide Header]&amp;#x0D;&amp;#x0A;[Subheading] &amp;quot;&quot;/&gt;&lt;property id=&quot;20307&quot; value=&quot;262&quot;/&gt;&lt;/object&gt;&lt;object type=&quot;3&quot; unique_id=&quot;10023&quot;&gt;&lt;property id=&quot;20148&quot; value=&quot;5&quot;/&gt;&lt;property id=&quot;20300&quot; value=&quot;Slide 3 - &amp;quot;Contact Information (last slide)&amp;#x0D;&amp;#x0A;&amp;quot;&quot;/&gt;&lt;property id=&quot;20307&quot; value=&quot;263&quot;/&gt;&lt;/object&gt;&lt;/object&gt;&lt;object type=&quot;8&quot; unique_id=&quot;10018&quot;&gt;&lt;/object&gt;&lt;/object&gt;&lt;/database&gt;"/>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1_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77997C88AD7D48B627A175B49EED4C" ma:contentTypeVersion="9" ma:contentTypeDescription="Create a new document." ma:contentTypeScope="" ma:versionID="76983375201fc57e770358be15dc24dd">
  <xsd:schema xmlns:xsd="http://www.w3.org/2001/XMLSchema" xmlns:xs="http://www.w3.org/2001/XMLSchema" xmlns:p="http://schemas.microsoft.com/office/2006/metadata/properties" xmlns:ns2="5439193d-6489-428d-a877-177eeb04ceb1" xmlns:ns3="http://schemas.microsoft.com/sharepoint/v3/fields" xmlns:ns4="c7d0ed18-d4ec-4450-b043-97ba750af715" targetNamespace="http://schemas.microsoft.com/office/2006/metadata/properties" ma:root="true" ma:fieldsID="fb1ec49819c6b4ca16746f85013d8f30" ns2:_="" ns3:_="" ns4:_="">
    <xsd:import namespace="5439193d-6489-428d-a877-177eeb04ceb1"/>
    <xsd:import namespace="http://schemas.microsoft.com/sharepoint/v3/fields"/>
    <xsd:import namespace="c7d0ed18-d4ec-4450-b043-97ba750af715"/>
    <xsd:element name="properties">
      <xsd:complexType>
        <xsd:sequence>
          <xsd:element name="documentManagement">
            <xsd:complexType>
              <xsd:all>
                <xsd:element ref="ns2:_dlc_DocId" minOccurs="0"/>
                <xsd:element ref="ns2:_dlc_DocIdUrl" minOccurs="0"/>
                <xsd:element ref="ns2:_dlc_DocIdPersistId" minOccurs="0"/>
                <xsd:element ref="ns3:_Status" minOccurs="0"/>
                <xsd:element ref="ns2:m3d0ba4b88cc44009f13aa8f55714811" minOccurs="0"/>
                <xsd:element ref="ns4:TaxCatchAll" minOccurs="0"/>
                <xsd:element ref="ns2:e8e883203be8463d8b9c2b7f2370b4c6" minOccurs="0"/>
                <xsd:element ref="ns2:Date_x0020_Submit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9193d-6489-428d-a877-177eeb04ceb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m3d0ba4b88cc44009f13aa8f55714811" ma:index="13" nillable="true" ma:taxonomy="true" ma:internalName="m3d0ba4b88cc44009f13aa8f55714811" ma:taxonomyFieldName="Tags" ma:displayName="Tags" ma:default="" ma:fieldId="{63d0ba4b-88cc-4400-9f13-aa8f55714811}" ma:sspId="13ff120d-8bd5-4291-a148-70db8d7e9204" ma:termSetId="c4d51474-da1d-49d4-8179-1c836f18d925" ma:anchorId="00000000-0000-0000-0000-000000000000" ma:open="true" ma:isKeyword="false">
      <xsd:complexType>
        <xsd:sequence>
          <xsd:element ref="pc:Terms" minOccurs="0" maxOccurs="1"/>
        </xsd:sequence>
      </xsd:complexType>
    </xsd:element>
    <xsd:element name="e8e883203be8463d8b9c2b7f2370b4c6" ma:index="16" nillable="true" ma:taxonomy="true" ma:internalName="e8e883203be8463d8b9c2b7f2370b4c6" ma:taxonomyFieldName="Category" ma:displayName="Category" ma:readOnly="false" ma:default="156;#Workgroup|a7ca4e89-5c6e-4d72-a545-0b85ac5019cb;#155;#Requirement|cfd9c6da-5aad-4698-a229-552e07f92513" ma:fieldId="{e8e88320-3be8-463d-8b9c-2b7f2370b4c6}" ma:taxonomyMulti="true" ma:sspId="13ff120d-8bd5-4291-a148-70db8d7e9204" ma:termSetId="21a4d59a-27b2-4241-bc4b-134cad033504" ma:anchorId="00000000-0000-0000-0000-000000000000" ma:open="false" ma:isKeyword="false">
      <xsd:complexType>
        <xsd:sequence>
          <xsd:element ref="pc:Terms" minOccurs="0" maxOccurs="1"/>
        </xsd:sequence>
      </xsd:complexType>
    </xsd:element>
    <xsd:element name="Date_x0020_Submitted" ma:index="17" nillable="true" ma:displayName="Document Date" ma:description="Enter in the intended date for the document, this date can be in the past, current or future." ma:format="DateOnly" ma:internalName="Document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1" nillable="true" ma:displayName="Status" ma:default="Not Started" ma:format="Dropdown" ma:internalName="_Status">
      <xsd:simpleType>
        <xsd:union memberTypes="dms:Text">
          <xsd:simpleType>
            <xsd:restriction base="dms:Choice">
              <xsd:enumeration value="Not Started"/>
              <xsd:enumeration value="Draft"/>
              <xsd:enumeration value="Reviewed"/>
              <xsd:enumeration value="Scheduled"/>
              <xsd:enumeration value="Published"/>
              <xsd:enumeration value="Resources"/>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7d0ed18-d4ec-4450-b043-97ba750af71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0e29d95-ee2f-4789-81ff-441a90ed2609}" ma:internalName="TaxCatchAll" ma:showField="CatchAllData" ma:web="5439193d-6489-428d-a877-177eeb04ce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5439193d-6489-428d-a877-177eeb04ceb1">HABDOC-295235774-190</_dlc_DocId>
    <_dlc_DocIdUrl xmlns="5439193d-6489-428d-a877-177eeb04ceb1">
      <Url>https://sharepoint.hrsa.gov/sites/hab/DMHAP/Part-A/_layouts/15/DocIdRedir.aspx?ID=HABDOC-295235774-190</Url>
      <Description>HABDOC-295235774-190</Description>
    </_dlc_DocIdUrl>
    <_Status xmlns="http://schemas.microsoft.com/sharepoint/v3/fields">Not Started</_Status>
    <TaxCatchAll xmlns="c7d0ed18-d4ec-4450-b043-97ba750af715">
      <Value>155</Value>
      <Value>156</Value>
    </TaxCatchAll>
    <e8e883203be8463d8b9c2b7f2370b4c6 xmlns="5439193d-6489-428d-a877-177eeb04ceb1">
      <Terms xmlns="http://schemas.microsoft.com/office/infopath/2007/PartnerControls">
        <TermInfo xmlns="http://schemas.microsoft.com/office/infopath/2007/PartnerControls">
          <TermName xmlns="http://schemas.microsoft.com/office/infopath/2007/PartnerControls">Workgroup</TermName>
          <TermId xmlns="http://schemas.microsoft.com/office/infopath/2007/PartnerControls">a7ca4e89-5c6e-4d72-a545-0b85ac5019cb</TermId>
        </TermInfo>
        <TermInfo xmlns="http://schemas.microsoft.com/office/infopath/2007/PartnerControls">
          <TermName xmlns="http://schemas.microsoft.com/office/infopath/2007/PartnerControls">Requirement</TermName>
          <TermId xmlns="http://schemas.microsoft.com/office/infopath/2007/PartnerControls">cfd9c6da-5aad-4698-a229-552e07f92513</TermId>
        </TermInfo>
      </Terms>
    </e8e883203be8463d8b9c2b7f2370b4c6>
    <Date_x0020_Submitted xmlns="5439193d-6489-428d-a877-177eeb04ceb1" xsi:nil="true"/>
    <m3d0ba4b88cc44009f13aa8f55714811 xmlns="5439193d-6489-428d-a877-177eeb04ceb1">
      <Terms xmlns="http://schemas.microsoft.com/office/infopath/2007/PartnerControls"/>
    </m3d0ba4b88cc44009f13aa8f55714811>
  </documentManagement>
</p:properties>
</file>

<file path=customXml/item5.xml><?xml version="1.0" encoding="utf-8"?>
<?mso-contentType ?>
<SharedContentType xmlns="Microsoft.SharePoint.Taxonomy.ContentTypeSync" SourceId="13ff120d-8bd5-4291-a148-70db8d7e9204" ContentTypeId="0x01" PreviousValue="false"/>
</file>

<file path=customXml/itemProps1.xml><?xml version="1.0" encoding="utf-8"?>
<ds:datastoreItem xmlns:ds="http://schemas.openxmlformats.org/officeDocument/2006/customXml" ds:itemID="{4C7EFE66-36F5-4AE1-B696-6E24BD8D3D13}">
  <ds:schemaRefs>
    <ds:schemaRef ds:uri="http://schemas.microsoft.com/sharepoint/events"/>
  </ds:schemaRefs>
</ds:datastoreItem>
</file>

<file path=customXml/itemProps2.xml><?xml version="1.0" encoding="utf-8"?>
<ds:datastoreItem xmlns:ds="http://schemas.openxmlformats.org/officeDocument/2006/customXml" ds:itemID="{97801C9B-6132-406D-8234-1DAEA0954C97}">
  <ds:schemaRefs>
    <ds:schemaRef ds:uri="http://schemas.microsoft.com/sharepoint/v3/contenttype/forms"/>
  </ds:schemaRefs>
</ds:datastoreItem>
</file>

<file path=customXml/itemProps3.xml><?xml version="1.0" encoding="utf-8"?>
<ds:datastoreItem xmlns:ds="http://schemas.openxmlformats.org/officeDocument/2006/customXml" ds:itemID="{17373C96-DDE2-4734-A889-7E1F95C7EF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9193d-6489-428d-a877-177eeb04ceb1"/>
    <ds:schemaRef ds:uri="http://schemas.microsoft.com/sharepoint/v3/fields"/>
    <ds:schemaRef ds:uri="c7d0ed18-d4ec-4450-b043-97ba750af7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556A057-62C7-4369-9B28-55930310A9A5}">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7d0ed18-d4ec-4450-b043-97ba750af715"/>
    <ds:schemaRef ds:uri="http://schemas.microsoft.com/sharepoint/v3/fields"/>
    <ds:schemaRef ds:uri="5439193d-6489-428d-a877-177eeb04ceb1"/>
    <ds:schemaRef ds:uri="http://www.w3.org/XML/1998/namespace"/>
  </ds:schemaRefs>
</ds:datastoreItem>
</file>

<file path=customXml/itemProps5.xml><?xml version="1.0" encoding="utf-8"?>
<ds:datastoreItem xmlns:ds="http://schemas.openxmlformats.org/officeDocument/2006/customXml" ds:itemID="{CF6818AE-9EAE-4B2A-8127-E582CE2B1A0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5898</TotalTime>
  <Words>6715</Words>
  <Application>Microsoft Office PowerPoint</Application>
  <PresentationFormat>Widescreen</PresentationFormat>
  <Paragraphs>591</Paragraphs>
  <Slides>40</Slides>
  <Notes>40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40</vt:i4>
      </vt:variant>
    </vt:vector>
  </HeadingPairs>
  <TitlesOfParts>
    <vt:vector size="51" baseType="lpstr">
      <vt:lpstr>Arial</vt:lpstr>
      <vt:lpstr>Calibri</vt:lpstr>
      <vt:lpstr>Calibri Light</vt:lpstr>
      <vt:lpstr>Cambria</vt:lpstr>
      <vt:lpstr>Courier New</vt:lpstr>
      <vt:lpstr>Times New Roman</vt:lpstr>
      <vt:lpstr>Wingdings</vt:lpstr>
      <vt:lpstr>Custom Design</vt:lpstr>
      <vt:lpstr>2_Office Theme</vt:lpstr>
      <vt:lpstr>Office Theme</vt:lpstr>
      <vt:lpstr>1_Office Theme</vt:lpstr>
      <vt:lpstr>FY 2020 &amp; FY 2021  Reporting Requirements Overview Ryan White HIV/AIDS Program Part A  April 22, 2021</vt:lpstr>
      <vt:lpstr>HRSA’s HIV/AIDS Bureau (HRSA HAB) Vision and Mission</vt:lpstr>
      <vt:lpstr>Waiving Penalties and Administrative Requirements for Ryan White HIV/AIDS Program Recipients</vt:lpstr>
      <vt:lpstr>Housekeeping Rules</vt:lpstr>
      <vt:lpstr>FY 20-21 Reporting Requirements Overview</vt:lpstr>
      <vt:lpstr>FY 20 Reporting Requirements</vt:lpstr>
      <vt:lpstr>Annual Progress Report Final FY 2020 Service Category Plan Table</vt:lpstr>
      <vt:lpstr>Annual Progress Report Final FY 2020 Service Category Plan Table</vt:lpstr>
      <vt:lpstr>Annual Progress Report Final FY 2020 HIV Care Continuum Table</vt:lpstr>
      <vt:lpstr>HIV Care Continuum Sample Table</vt:lpstr>
      <vt:lpstr>Annual Progress Report Final FY 2020 Narrative</vt:lpstr>
      <vt:lpstr>Annual Progress Report Planning Council/Body (PC/PB) Activities &amp; EIIHA</vt:lpstr>
      <vt:lpstr>Annual Progress Report MAI Annual Report Narrative</vt:lpstr>
      <vt:lpstr>Annual Progress Report Certification of Aggregate Administrative Expenditures &amp; WICY Report</vt:lpstr>
      <vt:lpstr>Annual Progress Report Local Pharmacy Assistance Program (LPAP) Summary</vt:lpstr>
      <vt:lpstr>Knowledge Check 1</vt:lpstr>
      <vt:lpstr>2021 Program Terms Report &amp; Program Submission</vt:lpstr>
      <vt:lpstr>Program Terms Report Web System Guidance</vt:lpstr>
      <vt:lpstr>Program Terms Report Consolidated List of Contracts </vt:lpstr>
      <vt:lpstr>Program Terms Report  Consolidated List of Contracts</vt:lpstr>
      <vt:lpstr>Program Terms Report  RWHAP Part A &amp; MAI Allocations Report</vt:lpstr>
      <vt:lpstr>Program Terms Report  RWHAP Part A &amp; MAI Allocations Report</vt:lpstr>
      <vt:lpstr>Program Terms Report  RWHAP Part A &amp; MAI Allocations Report</vt:lpstr>
      <vt:lpstr>Program Terms Report  RWHAP Part A &amp; MAI Allocations Report</vt:lpstr>
      <vt:lpstr>Program Terms Report  RWHAP Part A &amp; MAI Allocations Report</vt:lpstr>
      <vt:lpstr>Program Terms Report  RWHAP Part A &amp; MAI Allocations Report</vt:lpstr>
      <vt:lpstr>Knowledge Check 2</vt:lpstr>
      <vt:lpstr>Program Submission </vt:lpstr>
      <vt:lpstr>Program Submission  Signed letter from PC/PB Chair(s)</vt:lpstr>
      <vt:lpstr>Program Submission  PC/PB Membership Roster and Reflectiveness Report</vt:lpstr>
      <vt:lpstr>Program Submission  PC/PB Membership Roster and Reflectiveness Report</vt:lpstr>
      <vt:lpstr>Program Submission  PC/PB Membership Roster and Reflectiveness Report</vt:lpstr>
      <vt:lpstr>Program Submission  PC/PB Membership Roster and Reflectiveness Report</vt:lpstr>
      <vt:lpstr>Program Submission  PC/PB Membership Roster and Reflectiveness Report</vt:lpstr>
      <vt:lpstr>LPAP Profile</vt:lpstr>
      <vt:lpstr>LPAP Profile</vt:lpstr>
      <vt:lpstr>FY 2020 Expenditure Report</vt:lpstr>
      <vt:lpstr>Questions</vt:lpstr>
      <vt:lpstr>Presenter Information  </vt:lpstr>
      <vt:lpstr>Connect with HRSA</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20-21 Reporting Requirements Recipient Webinar Working Draft</dc:title>
  <dc:creator>Krissy McBoyle</dc:creator>
  <cp:lastModifiedBy>Fenner, Jonathon (HRSA)</cp:lastModifiedBy>
  <cp:revision>410</cp:revision>
  <dcterms:created xsi:type="dcterms:W3CDTF">2015-04-01T01:31:28Z</dcterms:created>
  <dcterms:modified xsi:type="dcterms:W3CDTF">2021-04-22T12:27:40Z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0x0101001977997C88AD7D48B627A175B49EED4C</vt:lpwstr>
  </property>
  <property fmtid="{D5CDD505-2E9C-101B-9397-08002B2CF9AE}" pid="3" name="Order">
    <vt:r8>4500</vt:r8>
  </property>
  <property fmtid="{D5CDD505-2E9C-101B-9397-08002B2CF9AE}" pid="4" name="_dlc_DocIdItemGuid">
    <vt:lpwstr>26d47066-36e7-4e14-9ce1-eba808b8c483</vt:lpwstr>
  </property>
  <property fmtid="{D5CDD505-2E9C-101B-9397-08002B2CF9AE}" pid="5" name="WorkflowChangePath">
    <vt:lpwstr>aad8baa4-6e47-4515-be73-f36689b75840,4;aad8baa4-6e47-4515-be73-f36689b75840,4;a29a7bb0-08b1-4993-8334-6509fac9fb73,5;825d7297-02a2-48aa-ac00-302aa598ac52,7;cfd2311f-5bb2-4b27-82ee-25ec55d5785e,9;cfd2311f-5bb2-4b27-82ee-25ec55d5785e,9;cfd2311f-5bb2-4b27-82</vt:lpwstr>
  </property>
  <property fmtid="{D5CDD505-2E9C-101B-9397-08002B2CF9AE}" pid="6" name="Category">
    <vt:lpwstr>156;#Workgroup|a7ca4e89-5c6e-4d72-a545-0b85ac5019cb;#155;#Requirement|cfd9c6da-5aad-4698-a229-552e07f92513</vt:lpwstr>
  </property>
  <property fmtid="{D5CDD505-2E9C-101B-9397-08002B2CF9AE}" pid="7" name="Tags">
    <vt:lpwstr/>
  </property>
</Properties>
</file>