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935" r:id="rId5"/>
  </p:sldMasterIdLst>
  <p:notesMasterIdLst>
    <p:notesMasterId r:id="rId12"/>
  </p:notesMasterIdLst>
  <p:handoutMasterIdLst>
    <p:handoutMasterId r:id="rId13"/>
  </p:handoutMasterIdLst>
  <p:sldIdLst>
    <p:sldId id="1866" r:id="rId6"/>
    <p:sldId id="2056" r:id="rId7"/>
    <p:sldId id="819" r:id="rId8"/>
    <p:sldId id="1867" r:id="rId9"/>
    <p:sldId id="2054" r:id="rId10"/>
    <p:sldId id="1616" r:id="rId11"/>
  </p:sldIdLst>
  <p:sldSz cx="12192000" cy="6858000"/>
  <p:notesSz cx="6858000" cy="9313863"/>
  <p:custDataLst>
    <p:tags r:id="rId14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san Weigl" initials="sw" lastIdx="14" clrIdx="6">
    <p:extLst>
      <p:ext uri="{19B8F6BF-5375-455C-9EA6-DF929625EA0E}">
        <p15:presenceInfo xmlns:p15="http://schemas.microsoft.com/office/powerpoint/2012/main" userId="Susan Weigl" providerId="None"/>
      </p:ext>
    </p:extLst>
  </p:cmAuthor>
  <p:cmAuthor id="1" name="Hassan, Aniqa (HEALTH)" initials="HA(" lastIdx="18" clrIdx="0"/>
  <p:cmAuthor id="8" name="Schlueter, Julia" initials="SJ" lastIdx="1" clrIdx="7">
    <p:extLst>
      <p:ext uri="{19B8F6BF-5375-455C-9EA6-DF929625EA0E}">
        <p15:presenceInfo xmlns:p15="http://schemas.microsoft.com/office/powerpoint/2012/main" userId="S-1-5-21-3579272529-3368358661-2280984729-24173" providerId="AD"/>
      </p:ext>
    </p:extLst>
  </p:cmAuthor>
  <p:cmAuthor id="2" name="Osborne, Zoe L (HEALTH)" initials="OZL(" lastIdx="10" clrIdx="1">
    <p:extLst>
      <p:ext uri="{19B8F6BF-5375-455C-9EA6-DF929625EA0E}">
        <p15:presenceInfo xmlns:p15="http://schemas.microsoft.com/office/powerpoint/2012/main" userId="S-1-5-21-218105429-2715934002-73406468-116002" providerId="AD"/>
      </p:ext>
    </p:extLst>
  </p:cmAuthor>
  <p:cmAuthor id="9" name="Garrett, Kevin F (HEALTH)" initials="GKF(" lastIdx="1" clrIdx="8">
    <p:extLst>
      <p:ext uri="{19B8F6BF-5375-455C-9EA6-DF929625EA0E}">
        <p15:presenceInfo xmlns:p15="http://schemas.microsoft.com/office/powerpoint/2012/main" userId="S::kevin.garrett@health.ny.gov::4a8d0ffb-005c-4bee-bac6-ff809399dc6e" providerId="AD"/>
      </p:ext>
    </p:extLst>
  </p:cmAuthor>
  <p:cmAuthor id="3" name="Aniqa Hassan" initials="" lastIdx="1" clrIdx="2"/>
  <p:cmAuthor id="4" name="Lee, Jennifer E (HEALTH)" initials="LJE(" lastIdx="11" clrIdx="3">
    <p:extLst>
      <p:ext uri="{19B8F6BF-5375-455C-9EA6-DF929625EA0E}">
        <p15:presenceInfo xmlns:p15="http://schemas.microsoft.com/office/powerpoint/2012/main" userId="S::Jennifer.Lee@health.ny.gov::9da30c76-2644-469e-8b79-36323e2d7656" providerId="AD"/>
      </p:ext>
    </p:extLst>
  </p:cmAuthor>
  <p:cmAuthor id="5" name="Clemens Steinbock" initials="CS" lastIdx="9" clrIdx="4">
    <p:extLst>
      <p:ext uri="{19B8F6BF-5375-455C-9EA6-DF929625EA0E}">
        <p15:presenceInfo xmlns:p15="http://schemas.microsoft.com/office/powerpoint/2012/main" userId="ddbf4e62fc8ebcf9" providerId="Windows Live"/>
      </p:ext>
    </p:extLst>
  </p:cmAuthor>
  <p:cmAuthor id="6" name="Nanette" initials="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C45E"/>
    <a:srgbClr val="8C4A58"/>
    <a:srgbClr val="C25862"/>
    <a:srgbClr val="C35963"/>
    <a:srgbClr val="C09095"/>
    <a:srgbClr val="CC848D"/>
    <a:srgbClr val="B84664"/>
    <a:srgbClr val="B53342"/>
    <a:srgbClr val="DD1821"/>
    <a:srgbClr val="E30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1769" autoAdjust="0"/>
  </p:normalViewPr>
  <p:slideViewPr>
    <p:cSldViewPr>
      <p:cViewPr varScale="1">
        <p:scale>
          <a:sx n="64" d="100"/>
          <a:sy n="64" d="100"/>
        </p:scale>
        <p:origin x="9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40"/>
    </p:cViewPr>
  </p:sorterViewPr>
  <p:notesViewPr>
    <p:cSldViewPr>
      <p:cViewPr>
        <p:scale>
          <a:sx n="75" d="100"/>
          <a:sy n="75" d="100"/>
        </p:scale>
        <p:origin x="5552" y="1616"/>
      </p:cViewPr>
      <p:guideLst>
        <p:guide orient="horz" pos="293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2"/>
          <p:cNvSpPr>
            <a:spLocks noGrp="1"/>
          </p:cNvSpPr>
          <p:nvPr>
            <p:ph type="hdr" sz="quarter"/>
          </p:nvPr>
        </p:nvSpPr>
        <p:spPr>
          <a:xfrm>
            <a:off x="149087" y="144735"/>
            <a:ext cx="4696239" cy="466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400" b="1">
                <a:latin typeface="Times New Roman"/>
                <a:ea typeface="+mn-ea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NQC Training on Coaching Basics (TQC) Program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8405" y="8703118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Module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27175" y="8703118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3A3882A-AB2B-416A-984B-E74E967A9A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413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236804" y="8987815"/>
            <a:ext cx="403777" cy="30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1" tIns="45606" rIns="92841" bIns="45606">
            <a:spAutoFit/>
          </a:bodyPr>
          <a:lstStyle>
            <a:lvl1pPr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3B15D7-6186-4706-A651-76353038B0E8}" type="slidenum"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91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8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5BAB087-D317-9E41-89CD-8BFD32A398C8}"/>
              </a:ext>
            </a:extLst>
          </p:cNvPr>
          <p:cNvGrpSpPr/>
          <p:nvPr userDrawn="1"/>
        </p:nvGrpSpPr>
        <p:grpSpPr>
          <a:xfrm>
            <a:off x="0" y="-1191"/>
            <a:ext cx="12192000" cy="6859193"/>
            <a:chOff x="0" y="-1191"/>
            <a:chExt cx="12192000" cy="685919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83A33D5-2099-7749-B7E9-FDBFC7C505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3"/>
              <a:ext cx="12192000" cy="6857999"/>
            </a:xfrm>
            <a:prstGeom prst="rect">
              <a:avLst/>
            </a:prstGeom>
          </p:spPr>
        </p:pic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EF1E50B5-943B-8D43-B91A-108ACBEEAB2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30"/>
            <a:stretch/>
          </p:blipFill>
          <p:spPr bwMode="auto">
            <a:xfrm>
              <a:off x="3657600" y="-1191"/>
              <a:ext cx="8530058" cy="685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1" y="2339978"/>
            <a:ext cx="9753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6233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BBC9A4-0181-D54D-BA88-D45B6D6EAC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0"/>
            <a:ext cx="2277320" cy="616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CEC6EB-2D4D-9548-A7DE-8088B77722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0" t="16349" r="20559" b="7354"/>
          <a:stretch/>
        </p:blipFill>
        <p:spPr>
          <a:xfrm>
            <a:off x="381000" y="533400"/>
            <a:ext cx="3657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2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48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533400"/>
            <a:ext cx="25908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5692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764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363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6764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764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70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774523"/>
          </a:xfrm>
          <a:prstGeom prst="rect">
            <a:avLst/>
          </a:prstGeom>
        </p:spPr>
        <p:txBody>
          <a:bodyPr/>
          <a:lstStyle>
            <a:lvl1pPr algn="l">
              <a:defRPr sz="4000" b="1" i="0" u="none" cap="all" baseline="0">
                <a:solidFill>
                  <a:srgbClr val="43444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220437"/>
            <a:ext cx="10972800" cy="2307628"/>
          </a:xfrm>
          <a:prstGeom prst="rect">
            <a:avLst/>
          </a:prstGeom>
        </p:spPr>
        <p:txBody>
          <a:bodyPr/>
          <a:lstStyle>
            <a:lvl1pPr marL="548640" indent="-182880">
              <a:buClr>
                <a:srgbClr val="AC0D1C"/>
              </a:buClr>
              <a:buSzPct val="75000"/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 marL="914400" indent="-182880">
              <a:buClr>
                <a:srgbClr val="AC0D1C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 marL="1188720" indent="-182880">
              <a:buClr>
                <a:srgbClr val="AC0D1C"/>
              </a:buClr>
              <a:buSzPct val="50000"/>
              <a:buFont typeface="Wingdings" charset="2"/>
              <a:buChar char="v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  <a:lvl4pPr marL="1463040" indent="-182880">
              <a:buClr>
                <a:srgbClr val="AC0D1C"/>
              </a:buClr>
              <a:buSzPct val="75000"/>
              <a:buFont typeface="Wingdings" charset="2"/>
              <a:buChar char="Ø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4pPr>
            <a:lvl5pPr marL="1737360" indent="-182880">
              <a:buClr>
                <a:srgbClr val="AC0D1C"/>
              </a:buClr>
              <a:buSzPct val="75000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Example of bullet treatment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9600" y="1453991"/>
            <a:ext cx="10972800" cy="4267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 cap="all">
                <a:solidFill>
                  <a:srgbClr val="AC0D1C"/>
                </a:solidFill>
                <a:latin typeface="Arial"/>
                <a:cs typeface="Arial"/>
              </a:defRPr>
            </a:lvl1pPr>
            <a:lvl2pPr marL="457200" indent="0">
              <a:buNone/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HEADER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" y="2009377"/>
            <a:ext cx="10972800" cy="10828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Body copy goes here</a:t>
            </a:r>
          </a:p>
        </p:txBody>
      </p:sp>
    </p:spTree>
    <p:extLst>
      <p:ext uri="{BB962C8B-B14F-4D97-AF65-F5344CB8AC3E}">
        <p14:creationId xmlns:p14="http://schemas.microsoft.com/office/powerpoint/2010/main" val="303519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85110" y="1233377"/>
            <a:ext cx="11821785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5953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233377"/>
            <a:ext cx="5711611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39297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140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5" y="1233377"/>
            <a:ext cx="5713180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2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1821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1670" y="2"/>
            <a:ext cx="12538364" cy="646459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11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125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01257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1073888"/>
            <a:ext cx="6989135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42877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spect="1" noChangeArrowheads="1" noTextEdit="1"/>
          </p:cNvSpPr>
          <p:nvPr userDrawn="1"/>
        </p:nvSpPr>
        <p:spPr bwMode="auto">
          <a:xfrm>
            <a:off x="961628" y="3232499"/>
            <a:ext cx="9583849" cy="259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3567521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2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2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8784699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0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0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6177008" y="3232596"/>
            <a:ext cx="2332736" cy="2594380"/>
          </a:xfrm>
          <a:custGeom>
            <a:avLst/>
            <a:gdLst>
              <a:gd name="T0" fmla="*/ 0 w 1402"/>
              <a:gd name="T1" fmla="*/ 0 h 2079"/>
              <a:gd name="T2" fmla="*/ 0 w 1402"/>
              <a:gd name="T3" fmla="*/ 1677 h 2079"/>
              <a:gd name="T4" fmla="*/ 700 w 1402"/>
              <a:gd name="T5" fmla="*/ 2079 h 2079"/>
              <a:gd name="T6" fmla="*/ 1402 w 1402"/>
              <a:gd name="T7" fmla="*/ 1677 h 2079"/>
              <a:gd name="T8" fmla="*/ 1402 w 1402"/>
              <a:gd name="T9" fmla="*/ 0 h 2079"/>
              <a:gd name="T10" fmla="*/ 0 w 1402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2" h="2079">
                <a:moveTo>
                  <a:pt x="0" y="0"/>
                </a:moveTo>
                <a:lnTo>
                  <a:pt x="0" y="1677"/>
                </a:lnTo>
                <a:lnTo>
                  <a:pt x="700" y="2079"/>
                </a:lnTo>
                <a:lnTo>
                  <a:pt x="1402" y="1677"/>
                </a:lnTo>
                <a:lnTo>
                  <a:pt x="14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>
            <a:off x="961624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1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1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961625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961625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602737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602733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78050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78049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748113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748113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961623" y="1378040"/>
            <a:ext cx="10154148" cy="167425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077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1240370" y="2137795"/>
            <a:ext cx="10951633" cy="0"/>
          </a:xfrm>
          <a:prstGeom prst="line">
            <a:avLst/>
          </a:prstGeom>
          <a:ln w="28575">
            <a:solidFill>
              <a:srgbClr val="1C34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49582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49582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39421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39421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3884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3884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883470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883470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73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002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4" y="2137795"/>
            <a:ext cx="10951633" cy="0"/>
          </a:xfrm>
          <a:prstGeom prst="line">
            <a:avLst/>
          </a:prstGeom>
          <a:ln w="28575">
            <a:solidFill>
              <a:srgbClr val="1C34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49582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49582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39421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39421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3884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3884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883470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883470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614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 userDrawn="1"/>
        </p:nvSpPr>
        <p:spPr bwMode="auto">
          <a:xfrm>
            <a:off x="4900084" y="1616075"/>
            <a:ext cx="2643717" cy="2935288"/>
          </a:xfrm>
          <a:custGeom>
            <a:avLst/>
            <a:gdLst>
              <a:gd name="T0" fmla="*/ 0 w 1249"/>
              <a:gd name="T1" fmla="*/ 0 h 1849"/>
              <a:gd name="T2" fmla="*/ 0 w 1249"/>
              <a:gd name="T3" fmla="*/ 1492 h 1849"/>
              <a:gd name="T4" fmla="*/ 625 w 1249"/>
              <a:gd name="T5" fmla="*/ 1849 h 1849"/>
              <a:gd name="T6" fmla="*/ 1249 w 1249"/>
              <a:gd name="T7" fmla="*/ 1492 h 1849"/>
              <a:gd name="T8" fmla="*/ 1249 w 1249"/>
              <a:gd name="T9" fmla="*/ 0 h 1849"/>
              <a:gd name="T10" fmla="*/ 0 w 1249"/>
              <a:gd name="T11" fmla="*/ 0 h 1849"/>
              <a:gd name="T12" fmla="*/ 0 w 1249"/>
              <a:gd name="T13" fmla="*/ 0 h 1849"/>
              <a:gd name="T14" fmla="*/ 0 w 1249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9" h="1849">
                <a:moveTo>
                  <a:pt x="0" y="0"/>
                </a:moveTo>
                <a:lnTo>
                  <a:pt x="0" y="1492"/>
                </a:lnTo>
                <a:lnTo>
                  <a:pt x="625" y="1849"/>
                </a:lnTo>
                <a:lnTo>
                  <a:pt x="1249" y="1492"/>
                </a:lnTo>
                <a:lnTo>
                  <a:pt x="124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5427136" y="3863975"/>
            <a:ext cx="1591733" cy="1373188"/>
          </a:xfrm>
          <a:custGeom>
            <a:avLst/>
            <a:gdLst>
              <a:gd name="T0" fmla="*/ 376 w 752"/>
              <a:gd name="T1" fmla="*/ 0 h 865"/>
              <a:gd name="T2" fmla="*/ 0 w 752"/>
              <a:gd name="T3" fmla="*/ 217 h 865"/>
              <a:gd name="T4" fmla="*/ 0 w 752"/>
              <a:gd name="T5" fmla="*/ 648 h 865"/>
              <a:gd name="T6" fmla="*/ 376 w 752"/>
              <a:gd name="T7" fmla="*/ 865 h 865"/>
              <a:gd name="T8" fmla="*/ 752 w 752"/>
              <a:gd name="T9" fmla="*/ 648 h 865"/>
              <a:gd name="T10" fmla="*/ 752 w 752"/>
              <a:gd name="T11" fmla="*/ 217 h 865"/>
              <a:gd name="T12" fmla="*/ 376 w 752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2" h="865">
                <a:moveTo>
                  <a:pt x="376" y="0"/>
                </a:moveTo>
                <a:lnTo>
                  <a:pt x="0" y="217"/>
                </a:lnTo>
                <a:lnTo>
                  <a:pt x="0" y="648"/>
                </a:lnTo>
                <a:lnTo>
                  <a:pt x="376" y="865"/>
                </a:lnTo>
                <a:lnTo>
                  <a:pt x="752" y="648"/>
                </a:lnTo>
                <a:lnTo>
                  <a:pt x="752" y="217"/>
                </a:lnTo>
                <a:lnTo>
                  <a:pt x="376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1885954" y="1616075"/>
            <a:ext cx="2647951" cy="2935288"/>
          </a:xfrm>
          <a:custGeom>
            <a:avLst/>
            <a:gdLst>
              <a:gd name="T0" fmla="*/ 0 w 1251"/>
              <a:gd name="T1" fmla="*/ 0 h 1849"/>
              <a:gd name="T2" fmla="*/ 0 w 1251"/>
              <a:gd name="T3" fmla="*/ 1492 h 1849"/>
              <a:gd name="T4" fmla="*/ 626 w 1251"/>
              <a:gd name="T5" fmla="*/ 1849 h 1849"/>
              <a:gd name="T6" fmla="*/ 1251 w 1251"/>
              <a:gd name="T7" fmla="*/ 1492 h 1849"/>
              <a:gd name="T8" fmla="*/ 1251 w 1251"/>
              <a:gd name="T9" fmla="*/ 0 h 1849"/>
              <a:gd name="T10" fmla="*/ 0 w 1251"/>
              <a:gd name="T11" fmla="*/ 0 h 1849"/>
              <a:gd name="T12" fmla="*/ 0 w 1251"/>
              <a:gd name="T13" fmla="*/ 0 h 1849"/>
              <a:gd name="T14" fmla="*/ 0 w 1251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1" h="1849">
                <a:moveTo>
                  <a:pt x="0" y="0"/>
                </a:moveTo>
                <a:lnTo>
                  <a:pt x="0" y="1492"/>
                </a:lnTo>
                <a:lnTo>
                  <a:pt x="626" y="1849"/>
                </a:lnTo>
                <a:lnTo>
                  <a:pt x="1251" y="1492"/>
                </a:lnTo>
                <a:lnTo>
                  <a:pt x="125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2415121" y="3863975"/>
            <a:ext cx="1589617" cy="1373188"/>
          </a:xfrm>
          <a:custGeom>
            <a:avLst/>
            <a:gdLst>
              <a:gd name="T0" fmla="*/ 376 w 751"/>
              <a:gd name="T1" fmla="*/ 0 h 865"/>
              <a:gd name="T2" fmla="*/ 0 w 751"/>
              <a:gd name="T3" fmla="*/ 217 h 865"/>
              <a:gd name="T4" fmla="*/ 0 w 751"/>
              <a:gd name="T5" fmla="*/ 648 h 865"/>
              <a:gd name="T6" fmla="*/ 376 w 751"/>
              <a:gd name="T7" fmla="*/ 865 h 865"/>
              <a:gd name="T8" fmla="*/ 751 w 751"/>
              <a:gd name="T9" fmla="*/ 648 h 865"/>
              <a:gd name="T10" fmla="*/ 751 w 751"/>
              <a:gd name="T11" fmla="*/ 217 h 865"/>
              <a:gd name="T12" fmla="*/ 376 w 751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1" h="865">
                <a:moveTo>
                  <a:pt x="376" y="0"/>
                </a:moveTo>
                <a:lnTo>
                  <a:pt x="0" y="217"/>
                </a:lnTo>
                <a:lnTo>
                  <a:pt x="0" y="648"/>
                </a:lnTo>
                <a:lnTo>
                  <a:pt x="376" y="865"/>
                </a:lnTo>
                <a:lnTo>
                  <a:pt x="751" y="648"/>
                </a:lnTo>
                <a:lnTo>
                  <a:pt x="751" y="217"/>
                </a:lnTo>
                <a:lnTo>
                  <a:pt x="376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7909987" y="1616075"/>
            <a:ext cx="2647951" cy="2935288"/>
          </a:xfrm>
          <a:custGeom>
            <a:avLst/>
            <a:gdLst>
              <a:gd name="T0" fmla="*/ 0 w 1251"/>
              <a:gd name="T1" fmla="*/ 0 h 1849"/>
              <a:gd name="T2" fmla="*/ 0 w 1251"/>
              <a:gd name="T3" fmla="*/ 1492 h 1849"/>
              <a:gd name="T4" fmla="*/ 626 w 1251"/>
              <a:gd name="T5" fmla="*/ 1849 h 1849"/>
              <a:gd name="T6" fmla="*/ 1251 w 1251"/>
              <a:gd name="T7" fmla="*/ 1492 h 1849"/>
              <a:gd name="T8" fmla="*/ 1251 w 1251"/>
              <a:gd name="T9" fmla="*/ 0 h 1849"/>
              <a:gd name="T10" fmla="*/ 0 w 1251"/>
              <a:gd name="T11" fmla="*/ 0 h 1849"/>
              <a:gd name="T12" fmla="*/ 0 w 1251"/>
              <a:gd name="T13" fmla="*/ 0 h 1849"/>
              <a:gd name="T14" fmla="*/ 0 w 1251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1" h="1849">
                <a:moveTo>
                  <a:pt x="0" y="0"/>
                </a:moveTo>
                <a:lnTo>
                  <a:pt x="0" y="1492"/>
                </a:lnTo>
                <a:lnTo>
                  <a:pt x="626" y="1849"/>
                </a:lnTo>
                <a:lnTo>
                  <a:pt x="1251" y="1492"/>
                </a:lnTo>
                <a:lnTo>
                  <a:pt x="125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8441267" y="3863975"/>
            <a:ext cx="1587500" cy="1373188"/>
          </a:xfrm>
          <a:custGeom>
            <a:avLst/>
            <a:gdLst>
              <a:gd name="T0" fmla="*/ 375 w 750"/>
              <a:gd name="T1" fmla="*/ 0 h 865"/>
              <a:gd name="T2" fmla="*/ 0 w 750"/>
              <a:gd name="T3" fmla="*/ 217 h 865"/>
              <a:gd name="T4" fmla="*/ 0 w 750"/>
              <a:gd name="T5" fmla="*/ 648 h 865"/>
              <a:gd name="T6" fmla="*/ 375 w 750"/>
              <a:gd name="T7" fmla="*/ 865 h 865"/>
              <a:gd name="T8" fmla="*/ 750 w 750"/>
              <a:gd name="T9" fmla="*/ 648 h 865"/>
              <a:gd name="T10" fmla="*/ 750 w 750"/>
              <a:gd name="T11" fmla="*/ 217 h 865"/>
              <a:gd name="T12" fmla="*/ 375 w 750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0" h="865">
                <a:moveTo>
                  <a:pt x="375" y="0"/>
                </a:moveTo>
                <a:lnTo>
                  <a:pt x="0" y="217"/>
                </a:lnTo>
                <a:lnTo>
                  <a:pt x="0" y="648"/>
                </a:lnTo>
                <a:lnTo>
                  <a:pt x="375" y="865"/>
                </a:lnTo>
                <a:lnTo>
                  <a:pt x="750" y="648"/>
                </a:lnTo>
                <a:lnTo>
                  <a:pt x="750" y="217"/>
                </a:lnTo>
                <a:lnTo>
                  <a:pt x="375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1885954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885954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4895852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4895852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905754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7905754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639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48733" y="1673225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210052" y="1673225"/>
            <a:ext cx="3649133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969253" y="1673225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48733" y="3662363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4210052" y="3662363"/>
            <a:ext cx="3649133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7969253" y="3662363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559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0559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210051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210051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993671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993671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70559" y="364787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470559" y="405392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4229759" y="3660754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229759" y="4066807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988959" y="364787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7988959" y="405392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743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7382" y="5312552"/>
            <a:ext cx="3986489" cy="7482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078137" y="5339911"/>
            <a:ext cx="3986489" cy="7482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02758" y="3561709"/>
            <a:ext cx="3986489" cy="124958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01298" y="3055724"/>
            <a:ext cx="3986489" cy="4868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4505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5361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35361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97163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397163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158966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158966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8920769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920769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052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 272"/>
          <p:cNvGrpSpPr/>
          <p:nvPr userDrawn="1"/>
        </p:nvGrpSpPr>
        <p:grpSpPr>
          <a:xfrm>
            <a:off x="4576236" y="1795468"/>
            <a:ext cx="3039533" cy="2551113"/>
            <a:chOff x="3432175" y="1795463"/>
            <a:chExt cx="2279650" cy="2551113"/>
          </a:xfrm>
        </p:grpSpPr>
        <p:sp>
          <p:nvSpPr>
            <p:cNvPr id="137" name="Freeform 136"/>
            <p:cNvSpPr>
              <a:spLocks/>
            </p:cNvSpPr>
            <p:nvPr userDrawn="1"/>
          </p:nvSpPr>
          <p:spPr bwMode="auto">
            <a:xfrm>
              <a:off x="3432175" y="1795463"/>
              <a:ext cx="2279650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9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8" name="Freeform 137"/>
            <p:cNvSpPr>
              <a:spLocks/>
            </p:cNvSpPr>
            <p:nvPr userDrawn="1"/>
          </p:nvSpPr>
          <p:spPr bwMode="auto">
            <a:xfrm>
              <a:off x="3432175" y="1795463"/>
              <a:ext cx="2279650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3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9" name="Freeform 138"/>
            <p:cNvSpPr>
              <a:spLocks/>
            </p:cNvSpPr>
            <p:nvPr userDrawn="1"/>
          </p:nvSpPr>
          <p:spPr bwMode="auto">
            <a:xfrm>
              <a:off x="3643313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7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10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7 w 19"/>
                <a:gd name="T31" fmla="*/ 32 h 34"/>
                <a:gd name="T32" fmla="*/ 10 w 19"/>
                <a:gd name="T33" fmla="*/ 34 h 34"/>
                <a:gd name="T34" fmla="*/ 1 w 19"/>
                <a:gd name="T35" fmla="*/ 31 h 34"/>
                <a:gd name="T36" fmla="*/ 1 w 19"/>
                <a:gd name="T37" fmla="*/ 25 h 34"/>
                <a:gd name="T38" fmla="*/ 10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6" y="6"/>
                    <a:pt x="13" y="4"/>
                    <a:pt x="10" y="4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7" y="12"/>
                    <a:pt x="8" y="13"/>
                    <a:pt x="10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7" y="32"/>
                  </a:cubicBezTo>
                  <a:cubicBezTo>
                    <a:pt x="15" y="34"/>
                    <a:pt x="12" y="34"/>
                    <a:pt x="10" y="34"/>
                  </a:cubicBezTo>
                  <a:cubicBezTo>
                    <a:pt x="6" y="34"/>
                    <a:pt x="3" y="33"/>
                    <a:pt x="1" y="31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9"/>
                    <a:pt x="6" y="30"/>
                    <a:pt x="10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0" name="Freeform 139"/>
            <p:cNvSpPr>
              <a:spLocks/>
            </p:cNvSpPr>
            <p:nvPr userDrawn="1"/>
          </p:nvSpPr>
          <p:spPr bwMode="auto">
            <a:xfrm>
              <a:off x="3933825" y="2295525"/>
              <a:ext cx="69850" cy="73025"/>
            </a:xfrm>
            <a:custGeom>
              <a:avLst/>
              <a:gdLst>
                <a:gd name="T0" fmla="*/ 38 w 44"/>
                <a:gd name="T1" fmla="*/ 0 h 46"/>
                <a:gd name="T2" fmla="*/ 44 w 44"/>
                <a:gd name="T3" fmla="*/ 0 h 46"/>
                <a:gd name="T4" fmla="*/ 44 w 44"/>
                <a:gd name="T5" fmla="*/ 46 h 46"/>
                <a:gd name="T6" fmla="*/ 38 w 44"/>
                <a:gd name="T7" fmla="*/ 46 h 46"/>
                <a:gd name="T8" fmla="*/ 38 w 44"/>
                <a:gd name="T9" fmla="*/ 10 h 46"/>
                <a:gd name="T10" fmla="*/ 22 w 44"/>
                <a:gd name="T11" fmla="*/ 28 h 46"/>
                <a:gd name="T12" fmla="*/ 21 w 44"/>
                <a:gd name="T13" fmla="*/ 28 h 46"/>
                <a:gd name="T14" fmla="*/ 7 w 44"/>
                <a:gd name="T15" fmla="*/ 10 h 46"/>
                <a:gd name="T16" fmla="*/ 7 w 44"/>
                <a:gd name="T17" fmla="*/ 46 h 46"/>
                <a:gd name="T18" fmla="*/ 0 w 44"/>
                <a:gd name="T19" fmla="*/ 46 h 46"/>
                <a:gd name="T20" fmla="*/ 0 w 44"/>
                <a:gd name="T21" fmla="*/ 0 h 46"/>
                <a:gd name="T22" fmla="*/ 7 w 44"/>
                <a:gd name="T23" fmla="*/ 0 h 46"/>
                <a:gd name="T24" fmla="*/ 22 w 44"/>
                <a:gd name="T25" fmla="*/ 18 h 46"/>
                <a:gd name="T26" fmla="*/ 38 w 44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46">
                  <a:moveTo>
                    <a:pt x="38" y="0"/>
                  </a:moveTo>
                  <a:lnTo>
                    <a:pt x="44" y="0"/>
                  </a:lnTo>
                  <a:lnTo>
                    <a:pt x="44" y="46"/>
                  </a:lnTo>
                  <a:lnTo>
                    <a:pt x="38" y="46"/>
                  </a:lnTo>
                  <a:lnTo>
                    <a:pt x="38" y="10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2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1" name="Freeform 140"/>
            <p:cNvSpPr>
              <a:spLocks/>
            </p:cNvSpPr>
            <p:nvPr userDrawn="1"/>
          </p:nvSpPr>
          <p:spPr bwMode="auto">
            <a:xfrm>
              <a:off x="4235450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2 w 39"/>
                <a:gd name="T7" fmla="*/ 7 h 47"/>
                <a:gd name="T8" fmla="*/ 22 w 39"/>
                <a:gd name="T9" fmla="*/ 47 h 47"/>
                <a:gd name="T10" fmla="*/ 17 w 39"/>
                <a:gd name="T11" fmla="*/ 47 h 47"/>
                <a:gd name="T12" fmla="*/ 17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2" y="7"/>
                  </a:lnTo>
                  <a:lnTo>
                    <a:pt x="22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2" name="Freeform 141"/>
            <p:cNvSpPr>
              <a:spLocks/>
            </p:cNvSpPr>
            <p:nvPr userDrawn="1"/>
          </p:nvSpPr>
          <p:spPr bwMode="auto">
            <a:xfrm>
              <a:off x="4521200" y="2295525"/>
              <a:ext cx="115888" cy="73025"/>
            </a:xfrm>
            <a:custGeom>
              <a:avLst/>
              <a:gdLst>
                <a:gd name="T0" fmla="*/ 66 w 73"/>
                <a:gd name="T1" fmla="*/ 0 h 46"/>
                <a:gd name="T2" fmla="*/ 73 w 73"/>
                <a:gd name="T3" fmla="*/ 0 h 46"/>
                <a:gd name="T4" fmla="*/ 53 w 73"/>
                <a:gd name="T5" fmla="*/ 46 h 46"/>
                <a:gd name="T6" fmla="*/ 52 w 73"/>
                <a:gd name="T7" fmla="*/ 46 h 46"/>
                <a:gd name="T8" fmla="*/ 36 w 73"/>
                <a:gd name="T9" fmla="*/ 9 h 46"/>
                <a:gd name="T10" fmla="*/ 21 w 73"/>
                <a:gd name="T11" fmla="*/ 46 h 46"/>
                <a:gd name="T12" fmla="*/ 19 w 73"/>
                <a:gd name="T13" fmla="*/ 46 h 46"/>
                <a:gd name="T14" fmla="*/ 0 w 73"/>
                <a:gd name="T15" fmla="*/ 0 h 46"/>
                <a:gd name="T16" fmla="*/ 7 w 73"/>
                <a:gd name="T17" fmla="*/ 0 h 46"/>
                <a:gd name="T18" fmla="*/ 21 w 73"/>
                <a:gd name="T19" fmla="*/ 32 h 46"/>
                <a:gd name="T20" fmla="*/ 33 w 73"/>
                <a:gd name="T21" fmla="*/ 0 h 46"/>
                <a:gd name="T22" fmla="*/ 39 w 73"/>
                <a:gd name="T23" fmla="*/ 0 h 46"/>
                <a:gd name="T24" fmla="*/ 53 w 73"/>
                <a:gd name="T25" fmla="*/ 32 h 46"/>
                <a:gd name="T26" fmla="*/ 66 w 73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" h="46">
                  <a:moveTo>
                    <a:pt x="66" y="0"/>
                  </a:moveTo>
                  <a:lnTo>
                    <a:pt x="73" y="0"/>
                  </a:lnTo>
                  <a:lnTo>
                    <a:pt x="53" y="46"/>
                  </a:lnTo>
                  <a:lnTo>
                    <a:pt x="52" y="46"/>
                  </a:lnTo>
                  <a:lnTo>
                    <a:pt x="36" y="9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3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53" y="3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3" name="Freeform 142"/>
            <p:cNvSpPr>
              <a:spLocks/>
            </p:cNvSpPr>
            <p:nvPr userDrawn="1"/>
          </p:nvSpPr>
          <p:spPr bwMode="auto">
            <a:xfrm>
              <a:off x="4859338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3 w 40"/>
                <a:gd name="T7" fmla="*/ 7 h 47"/>
                <a:gd name="T8" fmla="*/ 23 w 40"/>
                <a:gd name="T9" fmla="*/ 47 h 47"/>
                <a:gd name="T10" fmla="*/ 16 w 40"/>
                <a:gd name="T11" fmla="*/ 47 h 47"/>
                <a:gd name="T12" fmla="*/ 16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3" y="47"/>
                  </a:lnTo>
                  <a:lnTo>
                    <a:pt x="16" y="47"/>
                  </a:lnTo>
                  <a:lnTo>
                    <a:pt x="16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4" name="Freeform 143"/>
            <p:cNvSpPr>
              <a:spLocks/>
            </p:cNvSpPr>
            <p:nvPr userDrawn="1"/>
          </p:nvSpPr>
          <p:spPr bwMode="auto">
            <a:xfrm>
              <a:off x="5167313" y="2295525"/>
              <a:ext cx="41275" cy="73025"/>
            </a:xfrm>
            <a:custGeom>
              <a:avLst/>
              <a:gdLst>
                <a:gd name="T0" fmla="*/ 0 w 26"/>
                <a:gd name="T1" fmla="*/ 0 h 46"/>
                <a:gd name="T2" fmla="*/ 26 w 26"/>
                <a:gd name="T3" fmla="*/ 0 h 46"/>
                <a:gd name="T4" fmla="*/ 26 w 26"/>
                <a:gd name="T5" fmla="*/ 6 h 46"/>
                <a:gd name="T6" fmla="*/ 7 w 26"/>
                <a:gd name="T7" fmla="*/ 6 h 46"/>
                <a:gd name="T8" fmla="*/ 7 w 26"/>
                <a:gd name="T9" fmla="*/ 18 h 46"/>
                <a:gd name="T10" fmla="*/ 26 w 26"/>
                <a:gd name="T11" fmla="*/ 18 h 46"/>
                <a:gd name="T12" fmla="*/ 26 w 26"/>
                <a:gd name="T13" fmla="*/ 24 h 46"/>
                <a:gd name="T14" fmla="*/ 7 w 26"/>
                <a:gd name="T15" fmla="*/ 24 h 46"/>
                <a:gd name="T16" fmla="*/ 7 w 26"/>
                <a:gd name="T17" fmla="*/ 46 h 46"/>
                <a:gd name="T18" fmla="*/ 0 w 26"/>
                <a:gd name="T19" fmla="*/ 46 h 46"/>
                <a:gd name="T20" fmla="*/ 0 w 26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46">
                  <a:moveTo>
                    <a:pt x="0" y="0"/>
                  </a:moveTo>
                  <a:lnTo>
                    <a:pt x="26" y="0"/>
                  </a:lnTo>
                  <a:lnTo>
                    <a:pt x="26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5" name="Freeform 144"/>
            <p:cNvSpPr>
              <a:spLocks/>
            </p:cNvSpPr>
            <p:nvPr userDrawn="1"/>
          </p:nvSpPr>
          <p:spPr bwMode="auto">
            <a:xfrm>
              <a:off x="5451475" y="2293938"/>
              <a:ext cx="41275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5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5" y="10"/>
                    <a:pt x="6" y="11"/>
                  </a:cubicBezTo>
                  <a:cubicBezTo>
                    <a:pt x="6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6" name="Line 145"/>
            <p:cNvSpPr>
              <a:spLocks noChangeShapeType="1"/>
            </p:cNvSpPr>
            <p:nvPr userDrawn="1"/>
          </p:nvSpPr>
          <p:spPr bwMode="auto">
            <a:xfrm>
              <a:off x="355282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7" name="Line 146"/>
            <p:cNvSpPr>
              <a:spLocks noChangeShapeType="1"/>
            </p:cNvSpPr>
            <p:nvPr userDrawn="1"/>
          </p:nvSpPr>
          <p:spPr bwMode="auto">
            <a:xfrm>
              <a:off x="3856038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Line 147"/>
            <p:cNvSpPr>
              <a:spLocks noChangeShapeType="1"/>
            </p:cNvSpPr>
            <p:nvPr userDrawn="1"/>
          </p:nvSpPr>
          <p:spPr bwMode="auto">
            <a:xfrm>
              <a:off x="4159250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9" name="Line 148"/>
            <p:cNvSpPr>
              <a:spLocks noChangeShapeType="1"/>
            </p:cNvSpPr>
            <p:nvPr userDrawn="1"/>
          </p:nvSpPr>
          <p:spPr bwMode="auto">
            <a:xfrm>
              <a:off x="446246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0" name="Line 149"/>
            <p:cNvSpPr>
              <a:spLocks noChangeShapeType="1"/>
            </p:cNvSpPr>
            <p:nvPr userDrawn="1"/>
          </p:nvSpPr>
          <p:spPr bwMode="auto">
            <a:xfrm>
              <a:off x="4765675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Line 150"/>
            <p:cNvSpPr>
              <a:spLocks noChangeShapeType="1"/>
            </p:cNvSpPr>
            <p:nvPr userDrawn="1"/>
          </p:nvSpPr>
          <p:spPr bwMode="auto">
            <a:xfrm>
              <a:off x="5068888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2" name="Line 151"/>
            <p:cNvSpPr>
              <a:spLocks noChangeShapeType="1"/>
            </p:cNvSpPr>
            <p:nvPr userDrawn="1"/>
          </p:nvSpPr>
          <p:spPr bwMode="auto">
            <a:xfrm>
              <a:off x="5373688" y="27828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3" name="Line 152"/>
            <p:cNvSpPr>
              <a:spLocks noChangeShapeType="1"/>
            </p:cNvSpPr>
            <p:nvPr userDrawn="1"/>
          </p:nvSpPr>
          <p:spPr bwMode="auto">
            <a:xfrm>
              <a:off x="3552825" y="2427288"/>
              <a:ext cx="20335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4" name="Line 153"/>
            <p:cNvSpPr>
              <a:spLocks noChangeShapeType="1"/>
            </p:cNvSpPr>
            <p:nvPr userDrawn="1"/>
          </p:nvSpPr>
          <p:spPr bwMode="auto">
            <a:xfrm>
              <a:off x="355282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5" name="Line 154"/>
            <p:cNvSpPr>
              <a:spLocks noChangeShapeType="1"/>
            </p:cNvSpPr>
            <p:nvPr userDrawn="1"/>
          </p:nvSpPr>
          <p:spPr bwMode="auto">
            <a:xfrm>
              <a:off x="3856038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6" name="Line 155"/>
            <p:cNvSpPr>
              <a:spLocks noChangeShapeType="1"/>
            </p:cNvSpPr>
            <p:nvPr userDrawn="1"/>
          </p:nvSpPr>
          <p:spPr bwMode="auto">
            <a:xfrm>
              <a:off x="4159250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7" name="Line 156"/>
            <p:cNvSpPr>
              <a:spLocks noChangeShapeType="1"/>
            </p:cNvSpPr>
            <p:nvPr userDrawn="1"/>
          </p:nvSpPr>
          <p:spPr bwMode="auto">
            <a:xfrm>
              <a:off x="446246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8" name="Line 157"/>
            <p:cNvSpPr>
              <a:spLocks noChangeShapeType="1"/>
            </p:cNvSpPr>
            <p:nvPr userDrawn="1"/>
          </p:nvSpPr>
          <p:spPr bwMode="auto">
            <a:xfrm>
              <a:off x="4765675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9" name="Line 158"/>
            <p:cNvSpPr>
              <a:spLocks noChangeShapeType="1"/>
            </p:cNvSpPr>
            <p:nvPr userDrawn="1"/>
          </p:nvSpPr>
          <p:spPr bwMode="auto">
            <a:xfrm>
              <a:off x="5068888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0" name="Line 159"/>
            <p:cNvSpPr>
              <a:spLocks noChangeShapeType="1"/>
            </p:cNvSpPr>
            <p:nvPr userDrawn="1"/>
          </p:nvSpPr>
          <p:spPr bwMode="auto">
            <a:xfrm>
              <a:off x="5373688" y="31384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1" name="Line 160"/>
            <p:cNvSpPr>
              <a:spLocks noChangeShapeType="1"/>
            </p:cNvSpPr>
            <p:nvPr userDrawn="1"/>
          </p:nvSpPr>
          <p:spPr bwMode="auto">
            <a:xfrm>
              <a:off x="355282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2" name="Line 161"/>
            <p:cNvSpPr>
              <a:spLocks noChangeShapeType="1"/>
            </p:cNvSpPr>
            <p:nvPr userDrawn="1"/>
          </p:nvSpPr>
          <p:spPr bwMode="auto">
            <a:xfrm>
              <a:off x="3856038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3" name="Line 162"/>
            <p:cNvSpPr>
              <a:spLocks noChangeShapeType="1"/>
            </p:cNvSpPr>
            <p:nvPr userDrawn="1"/>
          </p:nvSpPr>
          <p:spPr bwMode="auto">
            <a:xfrm>
              <a:off x="4159250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Line 163"/>
            <p:cNvSpPr>
              <a:spLocks noChangeShapeType="1"/>
            </p:cNvSpPr>
            <p:nvPr userDrawn="1"/>
          </p:nvSpPr>
          <p:spPr bwMode="auto">
            <a:xfrm>
              <a:off x="446246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5" name="Line 164"/>
            <p:cNvSpPr>
              <a:spLocks noChangeShapeType="1"/>
            </p:cNvSpPr>
            <p:nvPr userDrawn="1"/>
          </p:nvSpPr>
          <p:spPr bwMode="auto">
            <a:xfrm>
              <a:off x="4765675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6" name="Line 165"/>
            <p:cNvSpPr>
              <a:spLocks noChangeShapeType="1"/>
            </p:cNvSpPr>
            <p:nvPr userDrawn="1"/>
          </p:nvSpPr>
          <p:spPr bwMode="auto">
            <a:xfrm>
              <a:off x="5068888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7" name="Line 166"/>
            <p:cNvSpPr>
              <a:spLocks noChangeShapeType="1"/>
            </p:cNvSpPr>
            <p:nvPr userDrawn="1"/>
          </p:nvSpPr>
          <p:spPr bwMode="auto">
            <a:xfrm>
              <a:off x="5373688" y="34940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Line 167"/>
            <p:cNvSpPr>
              <a:spLocks noChangeShapeType="1"/>
            </p:cNvSpPr>
            <p:nvPr userDrawn="1"/>
          </p:nvSpPr>
          <p:spPr bwMode="auto">
            <a:xfrm>
              <a:off x="355282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9" name="Line 168"/>
            <p:cNvSpPr>
              <a:spLocks noChangeShapeType="1"/>
            </p:cNvSpPr>
            <p:nvPr userDrawn="1"/>
          </p:nvSpPr>
          <p:spPr bwMode="auto">
            <a:xfrm>
              <a:off x="3856038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0" name="Line 169"/>
            <p:cNvSpPr>
              <a:spLocks noChangeShapeType="1"/>
            </p:cNvSpPr>
            <p:nvPr userDrawn="1"/>
          </p:nvSpPr>
          <p:spPr bwMode="auto">
            <a:xfrm>
              <a:off x="4159250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1" name="Line 170"/>
            <p:cNvSpPr>
              <a:spLocks noChangeShapeType="1"/>
            </p:cNvSpPr>
            <p:nvPr userDrawn="1"/>
          </p:nvSpPr>
          <p:spPr bwMode="auto">
            <a:xfrm>
              <a:off x="446246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2" name="Line 171"/>
            <p:cNvSpPr>
              <a:spLocks noChangeShapeType="1"/>
            </p:cNvSpPr>
            <p:nvPr userDrawn="1"/>
          </p:nvSpPr>
          <p:spPr bwMode="auto">
            <a:xfrm>
              <a:off x="4765675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3" name="Line 172"/>
            <p:cNvSpPr>
              <a:spLocks noChangeShapeType="1"/>
            </p:cNvSpPr>
            <p:nvPr userDrawn="1"/>
          </p:nvSpPr>
          <p:spPr bwMode="auto">
            <a:xfrm>
              <a:off x="5068888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4" name="Line 173"/>
            <p:cNvSpPr>
              <a:spLocks noChangeShapeType="1"/>
            </p:cNvSpPr>
            <p:nvPr userDrawn="1"/>
          </p:nvSpPr>
          <p:spPr bwMode="auto">
            <a:xfrm>
              <a:off x="5373688" y="3851275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Line 174"/>
            <p:cNvSpPr>
              <a:spLocks noChangeShapeType="1"/>
            </p:cNvSpPr>
            <p:nvPr userDrawn="1"/>
          </p:nvSpPr>
          <p:spPr bwMode="auto">
            <a:xfrm>
              <a:off x="355282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6" name="Line 175"/>
            <p:cNvSpPr>
              <a:spLocks noChangeShapeType="1"/>
            </p:cNvSpPr>
            <p:nvPr userDrawn="1"/>
          </p:nvSpPr>
          <p:spPr bwMode="auto">
            <a:xfrm>
              <a:off x="3856038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7" name="Line 176"/>
            <p:cNvSpPr>
              <a:spLocks noChangeShapeType="1"/>
            </p:cNvSpPr>
            <p:nvPr userDrawn="1"/>
          </p:nvSpPr>
          <p:spPr bwMode="auto">
            <a:xfrm>
              <a:off x="4159250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8" name="Line 177"/>
            <p:cNvSpPr>
              <a:spLocks noChangeShapeType="1"/>
            </p:cNvSpPr>
            <p:nvPr userDrawn="1"/>
          </p:nvSpPr>
          <p:spPr bwMode="auto">
            <a:xfrm>
              <a:off x="446246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9" name="Line 178"/>
            <p:cNvSpPr>
              <a:spLocks noChangeShapeType="1"/>
            </p:cNvSpPr>
            <p:nvPr userDrawn="1"/>
          </p:nvSpPr>
          <p:spPr bwMode="auto">
            <a:xfrm>
              <a:off x="4765675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0" name="Line 179"/>
            <p:cNvSpPr>
              <a:spLocks noChangeShapeType="1"/>
            </p:cNvSpPr>
            <p:nvPr userDrawn="1"/>
          </p:nvSpPr>
          <p:spPr bwMode="auto">
            <a:xfrm>
              <a:off x="5068888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1" name="Line 180"/>
            <p:cNvSpPr>
              <a:spLocks noChangeShapeType="1"/>
            </p:cNvSpPr>
            <p:nvPr userDrawn="1"/>
          </p:nvSpPr>
          <p:spPr bwMode="auto">
            <a:xfrm>
              <a:off x="5373688" y="4206875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954617" y="1795468"/>
            <a:ext cx="3041651" cy="2551113"/>
            <a:chOff x="715963" y="1795463"/>
            <a:chExt cx="2281238" cy="2551113"/>
          </a:xfrm>
        </p:grpSpPr>
        <p:sp>
          <p:nvSpPr>
            <p:cNvPr id="182" name="Freeform 181"/>
            <p:cNvSpPr>
              <a:spLocks/>
            </p:cNvSpPr>
            <p:nvPr userDrawn="1"/>
          </p:nvSpPr>
          <p:spPr bwMode="auto">
            <a:xfrm>
              <a:off x="715963" y="1795463"/>
              <a:ext cx="2281238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9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4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3" name="Freeform 182"/>
            <p:cNvSpPr>
              <a:spLocks/>
            </p:cNvSpPr>
            <p:nvPr userDrawn="1"/>
          </p:nvSpPr>
          <p:spPr bwMode="auto">
            <a:xfrm>
              <a:off x="930275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1 w 19"/>
                <a:gd name="T5" fmla="*/ 14 h 34"/>
                <a:gd name="T6" fmla="*/ 0 w 19"/>
                <a:gd name="T7" fmla="*/ 9 h 34"/>
                <a:gd name="T8" fmla="*/ 2 w 19"/>
                <a:gd name="T9" fmla="*/ 3 h 34"/>
                <a:gd name="T10" fmla="*/ 10 w 19"/>
                <a:gd name="T11" fmla="*/ 0 h 34"/>
                <a:gd name="T12" fmla="*/ 17 w 19"/>
                <a:gd name="T13" fmla="*/ 2 h 34"/>
                <a:gd name="T14" fmla="*/ 17 w 19"/>
                <a:gd name="T15" fmla="*/ 8 h 34"/>
                <a:gd name="T16" fmla="*/ 9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5 w 19"/>
                <a:gd name="T23" fmla="*/ 11 h 34"/>
                <a:gd name="T24" fmla="*/ 9 w 19"/>
                <a:gd name="T25" fmla="*/ 14 h 34"/>
                <a:gd name="T26" fmla="*/ 12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1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2" y="0"/>
                    <a:pt x="15" y="1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5" y="6"/>
                    <a:pt x="12" y="4"/>
                    <a:pt x="9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4" y="10"/>
                    <a:pt x="5" y="11"/>
                  </a:cubicBezTo>
                  <a:cubicBezTo>
                    <a:pt x="6" y="12"/>
                    <a:pt x="7" y="13"/>
                    <a:pt x="9" y="1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5" y="34"/>
                    <a:pt x="2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" y="29"/>
                    <a:pt x="5" y="30"/>
                    <a:pt x="9" y="30"/>
                  </a:cubicBezTo>
                  <a:cubicBezTo>
                    <a:pt x="10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4" name="Freeform 183"/>
            <p:cNvSpPr>
              <a:spLocks/>
            </p:cNvSpPr>
            <p:nvPr userDrawn="1"/>
          </p:nvSpPr>
          <p:spPr bwMode="auto">
            <a:xfrm>
              <a:off x="1217613" y="2295525"/>
              <a:ext cx="71438" cy="73025"/>
            </a:xfrm>
            <a:custGeom>
              <a:avLst/>
              <a:gdLst>
                <a:gd name="T0" fmla="*/ 38 w 45"/>
                <a:gd name="T1" fmla="*/ 0 h 46"/>
                <a:gd name="T2" fmla="*/ 45 w 45"/>
                <a:gd name="T3" fmla="*/ 0 h 46"/>
                <a:gd name="T4" fmla="*/ 45 w 45"/>
                <a:gd name="T5" fmla="*/ 46 h 46"/>
                <a:gd name="T6" fmla="*/ 38 w 45"/>
                <a:gd name="T7" fmla="*/ 46 h 46"/>
                <a:gd name="T8" fmla="*/ 38 w 45"/>
                <a:gd name="T9" fmla="*/ 10 h 46"/>
                <a:gd name="T10" fmla="*/ 23 w 45"/>
                <a:gd name="T11" fmla="*/ 28 h 46"/>
                <a:gd name="T12" fmla="*/ 23 w 45"/>
                <a:gd name="T13" fmla="*/ 28 h 46"/>
                <a:gd name="T14" fmla="*/ 7 w 45"/>
                <a:gd name="T15" fmla="*/ 10 h 46"/>
                <a:gd name="T16" fmla="*/ 7 w 45"/>
                <a:gd name="T17" fmla="*/ 46 h 46"/>
                <a:gd name="T18" fmla="*/ 0 w 45"/>
                <a:gd name="T19" fmla="*/ 46 h 46"/>
                <a:gd name="T20" fmla="*/ 0 w 45"/>
                <a:gd name="T21" fmla="*/ 0 h 46"/>
                <a:gd name="T22" fmla="*/ 7 w 45"/>
                <a:gd name="T23" fmla="*/ 0 h 46"/>
                <a:gd name="T24" fmla="*/ 23 w 45"/>
                <a:gd name="T25" fmla="*/ 18 h 46"/>
                <a:gd name="T26" fmla="*/ 38 w 45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6">
                  <a:moveTo>
                    <a:pt x="38" y="0"/>
                  </a:moveTo>
                  <a:lnTo>
                    <a:pt x="45" y="0"/>
                  </a:lnTo>
                  <a:lnTo>
                    <a:pt x="45" y="46"/>
                  </a:lnTo>
                  <a:lnTo>
                    <a:pt x="38" y="46"/>
                  </a:lnTo>
                  <a:lnTo>
                    <a:pt x="38" y="1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3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5" name="Freeform 184"/>
            <p:cNvSpPr>
              <a:spLocks/>
            </p:cNvSpPr>
            <p:nvPr userDrawn="1"/>
          </p:nvSpPr>
          <p:spPr bwMode="auto">
            <a:xfrm>
              <a:off x="1519238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4 w 40"/>
                <a:gd name="T7" fmla="*/ 7 h 47"/>
                <a:gd name="T8" fmla="*/ 24 w 40"/>
                <a:gd name="T9" fmla="*/ 47 h 47"/>
                <a:gd name="T10" fmla="*/ 17 w 40"/>
                <a:gd name="T11" fmla="*/ 47 h 47"/>
                <a:gd name="T12" fmla="*/ 17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4" y="7"/>
                  </a:lnTo>
                  <a:lnTo>
                    <a:pt x="24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6" name="Freeform 185"/>
            <p:cNvSpPr>
              <a:spLocks/>
            </p:cNvSpPr>
            <p:nvPr userDrawn="1"/>
          </p:nvSpPr>
          <p:spPr bwMode="auto">
            <a:xfrm>
              <a:off x="1808163" y="2295525"/>
              <a:ext cx="112713" cy="73025"/>
            </a:xfrm>
            <a:custGeom>
              <a:avLst/>
              <a:gdLst>
                <a:gd name="T0" fmla="*/ 64 w 71"/>
                <a:gd name="T1" fmla="*/ 0 h 46"/>
                <a:gd name="T2" fmla="*/ 71 w 71"/>
                <a:gd name="T3" fmla="*/ 0 h 46"/>
                <a:gd name="T4" fmla="*/ 52 w 71"/>
                <a:gd name="T5" fmla="*/ 46 h 46"/>
                <a:gd name="T6" fmla="*/ 50 w 71"/>
                <a:gd name="T7" fmla="*/ 46 h 46"/>
                <a:gd name="T8" fmla="*/ 35 w 71"/>
                <a:gd name="T9" fmla="*/ 9 h 46"/>
                <a:gd name="T10" fmla="*/ 19 w 71"/>
                <a:gd name="T11" fmla="*/ 46 h 46"/>
                <a:gd name="T12" fmla="*/ 18 w 71"/>
                <a:gd name="T13" fmla="*/ 46 h 46"/>
                <a:gd name="T14" fmla="*/ 0 w 71"/>
                <a:gd name="T15" fmla="*/ 0 h 46"/>
                <a:gd name="T16" fmla="*/ 5 w 71"/>
                <a:gd name="T17" fmla="*/ 0 h 46"/>
                <a:gd name="T18" fmla="*/ 19 w 71"/>
                <a:gd name="T19" fmla="*/ 32 h 46"/>
                <a:gd name="T20" fmla="*/ 32 w 71"/>
                <a:gd name="T21" fmla="*/ 0 h 46"/>
                <a:gd name="T22" fmla="*/ 39 w 71"/>
                <a:gd name="T23" fmla="*/ 0 h 46"/>
                <a:gd name="T24" fmla="*/ 52 w 71"/>
                <a:gd name="T25" fmla="*/ 32 h 46"/>
                <a:gd name="T26" fmla="*/ 64 w 71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" h="46">
                  <a:moveTo>
                    <a:pt x="64" y="0"/>
                  </a:moveTo>
                  <a:lnTo>
                    <a:pt x="71" y="0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35" y="9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9" y="32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52" y="3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7" name="Freeform 186"/>
            <p:cNvSpPr>
              <a:spLocks/>
            </p:cNvSpPr>
            <p:nvPr userDrawn="1"/>
          </p:nvSpPr>
          <p:spPr bwMode="auto">
            <a:xfrm>
              <a:off x="2144713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4 w 39"/>
                <a:gd name="T7" fmla="*/ 7 h 47"/>
                <a:gd name="T8" fmla="*/ 24 w 39"/>
                <a:gd name="T9" fmla="*/ 47 h 47"/>
                <a:gd name="T10" fmla="*/ 17 w 39"/>
                <a:gd name="T11" fmla="*/ 47 h 47"/>
                <a:gd name="T12" fmla="*/ 17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4" y="7"/>
                  </a:lnTo>
                  <a:lnTo>
                    <a:pt x="24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8" name="Freeform 187"/>
            <p:cNvSpPr>
              <a:spLocks/>
            </p:cNvSpPr>
            <p:nvPr userDrawn="1"/>
          </p:nvSpPr>
          <p:spPr bwMode="auto">
            <a:xfrm>
              <a:off x="2452688" y="2295525"/>
              <a:ext cx="39688" cy="73025"/>
            </a:xfrm>
            <a:custGeom>
              <a:avLst/>
              <a:gdLst>
                <a:gd name="T0" fmla="*/ 0 w 25"/>
                <a:gd name="T1" fmla="*/ 0 h 46"/>
                <a:gd name="T2" fmla="*/ 25 w 25"/>
                <a:gd name="T3" fmla="*/ 0 h 46"/>
                <a:gd name="T4" fmla="*/ 25 w 25"/>
                <a:gd name="T5" fmla="*/ 6 h 46"/>
                <a:gd name="T6" fmla="*/ 7 w 25"/>
                <a:gd name="T7" fmla="*/ 6 h 46"/>
                <a:gd name="T8" fmla="*/ 7 w 25"/>
                <a:gd name="T9" fmla="*/ 18 h 46"/>
                <a:gd name="T10" fmla="*/ 25 w 25"/>
                <a:gd name="T11" fmla="*/ 18 h 46"/>
                <a:gd name="T12" fmla="*/ 25 w 25"/>
                <a:gd name="T13" fmla="*/ 24 h 46"/>
                <a:gd name="T14" fmla="*/ 7 w 25"/>
                <a:gd name="T15" fmla="*/ 24 h 46"/>
                <a:gd name="T16" fmla="*/ 7 w 25"/>
                <a:gd name="T17" fmla="*/ 46 h 46"/>
                <a:gd name="T18" fmla="*/ 0 w 25"/>
                <a:gd name="T19" fmla="*/ 46 h 46"/>
                <a:gd name="T20" fmla="*/ 0 w 25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6">
                  <a:moveTo>
                    <a:pt x="0" y="0"/>
                  </a:moveTo>
                  <a:lnTo>
                    <a:pt x="25" y="0"/>
                  </a:lnTo>
                  <a:lnTo>
                    <a:pt x="25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5" y="18"/>
                  </a:lnTo>
                  <a:lnTo>
                    <a:pt x="25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9" name="Freeform 188"/>
            <p:cNvSpPr>
              <a:spLocks/>
            </p:cNvSpPr>
            <p:nvPr userDrawn="1"/>
          </p:nvSpPr>
          <p:spPr bwMode="auto">
            <a:xfrm>
              <a:off x="2735263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7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7 w 19"/>
                <a:gd name="T31" fmla="*/ 32 h 34"/>
                <a:gd name="T32" fmla="*/ 10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7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7" y="32"/>
                  </a:cubicBezTo>
                  <a:cubicBezTo>
                    <a:pt x="15" y="34"/>
                    <a:pt x="12" y="34"/>
                    <a:pt x="10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0" name="Line 189"/>
            <p:cNvSpPr>
              <a:spLocks noChangeShapeType="1"/>
            </p:cNvSpPr>
            <p:nvPr userDrawn="1"/>
          </p:nvSpPr>
          <p:spPr bwMode="auto">
            <a:xfrm>
              <a:off x="83661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1" name="Line 190"/>
            <p:cNvSpPr>
              <a:spLocks noChangeShapeType="1"/>
            </p:cNvSpPr>
            <p:nvPr userDrawn="1"/>
          </p:nvSpPr>
          <p:spPr bwMode="auto">
            <a:xfrm>
              <a:off x="1139825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2" name="Line 191"/>
            <p:cNvSpPr>
              <a:spLocks noChangeShapeType="1"/>
            </p:cNvSpPr>
            <p:nvPr userDrawn="1"/>
          </p:nvSpPr>
          <p:spPr bwMode="auto">
            <a:xfrm>
              <a:off x="1443038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3" name="Line 192"/>
            <p:cNvSpPr>
              <a:spLocks noChangeShapeType="1"/>
            </p:cNvSpPr>
            <p:nvPr userDrawn="1"/>
          </p:nvSpPr>
          <p:spPr bwMode="auto">
            <a:xfrm>
              <a:off x="1747838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4" name="Line 193"/>
            <p:cNvSpPr>
              <a:spLocks noChangeShapeType="1"/>
            </p:cNvSpPr>
            <p:nvPr userDrawn="1"/>
          </p:nvSpPr>
          <p:spPr bwMode="auto">
            <a:xfrm>
              <a:off x="2051050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5" name="Line 194"/>
            <p:cNvSpPr>
              <a:spLocks noChangeShapeType="1"/>
            </p:cNvSpPr>
            <p:nvPr userDrawn="1"/>
          </p:nvSpPr>
          <p:spPr bwMode="auto">
            <a:xfrm>
              <a:off x="235426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6" name="Line 195"/>
            <p:cNvSpPr>
              <a:spLocks noChangeShapeType="1"/>
            </p:cNvSpPr>
            <p:nvPr userDrawn="1"/>
          </p:nvSpPr>
          <p:spPr bwMode="auto">
            <a:xfrm>
              <a:off x="265747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7" name="Line 196"/>
            <p:cNvSpPr>
              <a:spLocks noChangeShapeType="1"/>
            </p:cNvSpPr>
            <p:nvPr userDrawn="1"/>
          </p:nvSpPr>
          <p:spPr bwMode="auto">
            <a:xfrm>
              <a:off x="836613" y="2427288"/>
              <a:ext cx="203676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8" name="Line 197"/>
            <p:cNvSpPr>
              <a:spLocks noChangeShapeType="1"/>
            </p:cNvSpPr>
            <p:nvPr userDrawn="1"/>
          </p:nvSpPr>
          <p:spPr bwMode="auto">
            <a:xfrm>
              <a:off x="83661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9" name="Line 198"/>
            <p:cNvSpPr>
              <a:spLocks noChangeShapeType="1"/>
            </p:cNvSpPr>
            <p:nvPr userDrawn="1"/>
          </p:nvSpPr>
          <p:spPr bwMode="auto">
            <a:xfrm>
              <a:off x="1139825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0" name="Line 199"/>
            <p:cNvSpPr>
              <a:spLocks noChangeShapeType="1"/>
            </p:cNvSpPr>
            <p:nvPr userDrawn="1"/>
          </p:nvSpPr>
          <p:spPr bwMode="auto">
            <a:xfrm>
              <a:off x="1443038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1" name="Line 200"/>
            <p:cNvSpPr>
              <a:spLocks noChangeShapeType="1"/>
            </p:cNvSpPr>
            <p:nvPr userDrawn="1"/>
          </p:nvSpPr>
          <p:spPr bwMode="auto">
            <a:xfrm>
              <a:off x="1747838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2" name="Line 201"/>
            <p:cNvSpPr>
              <a:spLocks noChangeShapeType="1"/>
            </p:cNvSpPr>
            <p:nvPr userDrawn="1"/>
          </p:nvSpPr>
          <p:spPr bwMode="auto">
            <a:xfrm>
              <a:off x="2051050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3" name="Line 202"/>
            <p:cNvSpPr>
              <a:spLocks noChangeShapeType="1"/>
            </p:cNvSpPr>
            <p:nvPr userDrawn="1"/>
          </p:nvSpPr>
          <p:spPr bwMode="auto">
            <a:xfrm>
              <a:off x="235426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4" name="Line 203"/>
            <p:cNvSpPr>
              <a:spLocks noChangeShapeType="1"/>
            </p:cNvSpPr>
            <p:nvPr userDrawn="1"/>
          </p:nvSpPr>
          <p:spPr bwMode="auto">
            <a:xfrm>
              <a:off x="265747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5" name="Line 204"/>
            <p:cNvSpPr>
              <a:spLocks noChangeShapeType="1"/>
            </p:cNvSpPr>
            <p:nvPr userDrawn="1"/>
          </p:nvSpPr>
          <p:spPr bwMode="auto">
            <a:xfrm>
              <a:off x="83661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6" name="Line 205"/>
            <p:cNvSpPr>
              <a:spLocks noChangeShapeType="1"/>
            </p:cNvSpPr>
            <p:nvPr userDrawn="1"/>
          </p:nvSpPr>
          <p:spPr bwMode="auto">
            <a:xfrm>
              <a:off x="1139825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7" name="Line 206"/>
            <p:cNvSpPr>
              <a:spLocks noChangeShapeType="1"/>
            </p:cNvSpPr>
            <p:nvPr userDrawn="1"/>
          </p:nvSpPr>
          <p:spPr bwMode="auto">
            <a:xfrm>
              <a:off x="1443038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8" name="Line 207"/>
            <p:cNvSpPr>
              <a:spLocks noChangeShapeType="1"/>
            </p:cNvSpPr>
            <p:nvPr userDrawn="1"/>
          </p:nvSpPr>
          <p:spPr bwMode="auto">
            <a:xfrm>
              <a:off x="1747838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9" name="Line 208"/>
            <p:cNvSpPr>
              <a:spLocks noChangeShapeType="1"/>
            </p:cNvSpPr>
            <p:nvPr userDrawn="1"/>
          </p:nvSpPr>
          <p:spPr bwMode="auto">
            <a:xfrm>
              <a:off x="2051050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0" name="Line 209"/>
            <p:cNvSpPr>
              <a:spLocks noChangeShapeType="1"/>
            </p:cNvSpPr>
            <p:nvPr userDrawn="1"/>
          </p:nvSpPr>
          <p:spPr bwMode="auto">
            <a:xfrm>
              <a:off x="235426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1" name="Line 210"/>
            <p:cNvSpPr>
              <a:spLocks noChangeShapeType="1"/>
            </p:cNvSpPr>
            <p:nvPr userDrawn="1"/>
          </p:nvSpPr>
          <p:spPr bwMode="auto">
            <a:xfrm>
              <a:off x="265747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2" name="Line 211"/>
            <p:cNvSpPr>
              <a:spLocks noChangeShapeType="1"/>
            </p:cNvSpPr>
            <p:nvPr userDrawn="1"/>
          </p:nvSpPr>
          <p:spPr bwMode="auto">
            <a:xfrm>
              <a:off x="83661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3" name="Line 212"/>
            <p:cNvSpPr>
              <a:spLocks noChangeShapeType="1"/>
            </p:cNvSpPr>
            <p:nvPr userDrawn="1"/>
          </p:nvSpPr>
          <p:spPr bwMode="auto">
            <a:xfrm>
              <a:off x="1139825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4" name="Line 213"/>
            <p:cNvSpPr>
              <a:spLocks noChangeShapeType="1"/>
            </p:cNvSpPr>
            <p:nvPr userDrawn="1"/>
          </p:nvSpPr>
          <p:spPr bwMode="auto">
            <a:xfrm>
              <a:off x="1443038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5" name="Line 214"/>
            <p:cNvSpPr>
              <a:spLocks noChangeShapeType="1"/>
            </p:cNvSpPr>
            <p:nvPr userDrawn="1"/>
          </p:nvSpPr>
          <p:spPr bwMode="auto">
            <a:xfrm>
              <a:off x="1747838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6" name="Line 215"/>
            <p:cNvSpPr>
              <a:spLocks noChangeShapeType="1"/>
            </p:cNvSpPr>
            <p:nvPr userDrawn="1"/>
          </p:nvSpPr>
          <p:spPr bwMode="auto">
            <a:xfrm>
              <a:off x="2051050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7" name="Line 216"/>
            <p:cNvSpPr>
              <a:spLocks noChangeShapeType="1"/>
            </p:cNvSpPr>
            <p:nvPr userDrawn="1"/>
          </p:nvSpPr>
          <p:spPr bwMode="auto">
            <a:xfrm>
              <a:off x="235426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8" name="Line 217"/>
            <p:cNvSpPr>
              <a:spLocks noChangeShapeType="1"/>
            </p:cNvSpPr>
            <p:nvPr userDrawn="1"/>
          </p:nvSpPr>
          <p:spPr bwMode="auto">
            <a:xfrm>
              <a:off x="265747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9" name="Line 218"/>
            <p:cNvSpPr>
              <a:spLocks noChangeShapeType="1"/>
            </p:cNvSpPr>
            <p:nvPr userDrawn="1"/>
          </p:nvSpPr>
          <p:spPr bwMode="auto">
            <a:xfrm>
              <a:off x="83661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0" name="Line 219"/>
            <p:cNvSpPr>
              <a:spLocks noChangeShapeType="1"/>
            </p:cNvSpPr>
            <p:nvPr userDrawn="1"/>
          </p:nvSpPr>
          <p:spPr bwMode="auto">
            <a:xfrm>
              <a:off x="1139825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1" name="Line 220"/>
            <p:cNvSpPr>
              <a:spLocks noChangeShapeType="1"/>
            </p:cNvSpPr>
            <p:nvPr userDrawn="1"/>
          </p:nvSpPr>
          <p:spPr bwMode="auto">
            <a:xfrm>
              <a:off x="1443038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2" name="Line 221"/>
            <p:cNvSpPr>
              <a:spLocks noChangeShapeType="1"/>
            </p:cNvSpPr>
            <p:nvPr userDrawn="1"/>
          </p:nvSpPr>
          <p:spPr bwMode="auto">
            <a:xfrm>
              <a:off x="1747838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3" name="Line 222"/>
            <p:cNvSpPr>
              <a:spLocks noChangeShapeType="1"/>
            </p:cNvSpPr>
            <p:nvPr userDrawn="1"/>
          </p:nvSpPr>
          <p:spPr bwMode="auto">
            <a:xfrm>
              <a:off x="2051050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4" name="Line 223"/>
            <p:cNvSpPr>
              <a:spLocks noChangeShapeType="1"/>
            </p:cNvSpPr>
            <p:nvPr userDrawn="1"/>
          </p:nvSpPr>
          <p:spPr bwMode="auto">
            <a:xfrm>
              <a:off x="235426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5" name="Line 224"/>
            <p:cNvSpPr>
              <a:spLocks noChangeShapeType="1"/>
            </p:cNvSpPr>
            <p:nvPr userDrawn="1"/>
          </p:nvSpPr>
          <p:spPr bwMode="auto">
            <a:xfrm>
              <a:off x="265747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6" name="Freeform 225"/>
            <p:cNvSpPr>
              <a:spLocks/>
            </p:cNvSpPr>
            <p:nvPr userDrawn="1"/>
          </p:nvSpPr>
          <p:spPr bwMode="auto">
            <a:xfrm>
              <a:off x="715963" y="1795463"/>
              <a:ext cx="2281238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4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72" name="Group 271"/>
          <p:cNvGrpSpPr/>
          <p:nvPr userDrawn="1"/>
        </p:nvGrpSpPr>
        <p:grpSpPr>
          <a:xfrm>
            <a:off x="8195733" y="1795468"/>
            <a:ext cx="3041651" cy="2551113"/>
            <a:chOff x="6146800" y="1795463"/>
            <a:chExt cx="2281238" cy="2551113"/>
          </a:xfrm>
        </p:grpSpPr>
        <p:sp>
          <p:nvSpPr>
            <p:cNvPr id="227" name="Freeform 226"/>
            <p:cNvSpPr>
              <a:spLocks/>
            </p:cNvSpPr>
            <p:nvPr userDrawn="1"/>
          </p:nvSpPr>
          <p:spPr bwMode="auto">
            <a:xfrm>
              <a:off x="6146800" y="1795463"/>
              <a:ext cx="2281238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8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8" name="Freeform 227"/>
            <p:cNvSpPr>
              <a:spLocks/>
            </p:cNvSpPr>
            <p:nvPr userDrawn="1"/>
          </p:nvSpPr>
          <p:spPr bwMode="auto">
            <a:xfrm>
              <a:off x="6146800" y="1795463"/>
              <a:ext cx="2281238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8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3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9" name="Freeform 228"/>
            <p:cNvSpPr>
              <a:spLocks/>
            </p:cNvSpPr>
            <p:nvPr userDrawn="1"/>
          </p:nvSpPr>
          <p:spPr bwMode="auto">
            <a:xfrm>
              <a:off x="6359525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5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6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5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0" name="Freeform 229"/>
            <p:cNvSpPr>
              <a:spLocks/>
            </p:cNvSpPr>
            <p:nvPr userDrawn="1"/>
          </p:nvSpPr>
          <p:spPr bwMode="auto">
            <a:xfrm>
              <a:off x="6650038" y="2295525"/>
              <a:ext cx="68263" cy="73025"/>
            </a:xfrm>
            <a:custGeom>
              <a:avLst/>
              <a:gdLst>
                <a:gd name="T0" fmla="*/ 37 w 43"/>
                <a:gd name="T1" fmla="*/ 0 h 46"/>
                <a:gd name="T2" fmla="*/ 43 w 43"/>
                <a:gd name="T3" fmla="*/ 0 h 46"/>
                <a:gd name="T4" fmla="*/ 43 w 43"/>
                <a:gd name="T5" fmla="*/ 46 h 46"/>
                <a:gd name="T6" fmla="*/ 36 w 43"/>
                <a:gd name="T7" fmla="*/ 46 h 46"/>
                <a:gd name="T8" fmla="*/ 36 w 43"/>
                <a:gd name="T9" fmla="*/ 10 h 46"/>
                <a:gd name="T10" fmla="*/ 22 w 43"/>
                <a:gd name="T11" fmla="*/ 28 h 46"/>
                <a:gd name="T12" fmla="*/ 21 w 43"/>
                <a:gd name="T13" fmla="*/ 28 h 46"/>
                <a:gd name="T14" fmla="*/ 7 w 43"/>
                <a:gd name="T15" fmla="*/ 10 h 46"/>
                <a:gd name="T16" fmla="*/ 7 w 43"/>
                <a:gd name="T17" fmla="*/ 46 h 46"/>
                <a:gd name="T18" fmla="*/ 0 w 43"/>
                <a:gd name="T19" fmla="*/ 46 h 46"/>
                <a:gd name="T20" fmla="*/ 0 w 43"/>
                <a:gd name="T21" fmla="*/ 0 h 46"/>
                <a:gd name="T22" fmla="*/ 5 w 43"/>
                <a:gd name="T23" fmla="*/ 0 h 46"/>
                <a:gd name="T24" fmla="*/ 22 w 43"/>
                <a:gd name="T25" fmla="*/ 18 h 46"/>
                <a:gd name="T26" fmla="*/ 37 w 43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46">
                  <a:moveTo>
                    <a:pt x="37" y="0"/>
                  </a:moveTo>
                  <a:lnTo>
                    <a:pt x="43" y="0"/>
                  </a:lnTo>
                  <a:lnTo>
                    <a:pt x="43" y="46"/>
                  </a:lnTo>
                  <a:lnTo>
                    <a:pt x="36" y="46"/>
                  </a:lnTo>
                  <a:lnTo>
                    <a:pt x="36" y="10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5" y="0"/>
                  </a:lnTo>
                  <a:lnTo>
                    <a:pt x="22" y="1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1" name="Freeform 230"/>
            <p:cNvSpPr>
              <a:spLocks/>
            </p:cNvSpPr>
            <p:nvPr userDrawn="1"/>
          </p:nvSpPr>
          <p:spPr bwMode="auto">
            <a:xfrm>
              <a:off x="6950075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3 w 40"/>
                <a:gd name="T7" fmla="*/ 7 h 47"/>
                <a:gd name="T8" fmla="*/ 23 w 40"/>
                <a:gd name="T9" fmla="*/ 47 h 47"/>
                <a:gd name="T10" fmla="*/ 16 w 40"/>
                <a:gd name="T11" fmla="*/ 47 h 47"/>
                <a:gd name="T12" fmla="*/ 16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3" y="47"/>
                  </a:lnTo>
                  <a:lnTo>
                    <a:pt x="16" y="47"/>
                  </a:lnTo>
                  <a:lnTo>
                    <a:pt x="16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2" name="Freeform 231"/>
            <p:cNvSpPr>
              <a:spLocks/>
            </p:cNvSpPr>
            <p:nvPr userDrawn="1"/>
          </p:nvSpPr>
          <p:spPr bwMode="auto">
            <a:xfrm>
              <a:off x="7235825" y="2295525"/>
              <a:ext cx="114300" cy="73025"/>
            </a:xfrm>
            <a:custGeom>
              <a:avLst/>
              <a:gdLst>
                <a:gd name="T0" fmla="*/ 66 w 72"/>
                <a:gd name="T1" fmla="*/ 0 h 46"/>
                <a:gd name="T2" fmla="*/ 72 w 72"/>
                <a:gd name="T3" fmla="*/ 0 h 46"/>
                <a:gd name="T4" fmla="*/ 54 w 72"/>
                <a:gd name="T5" fmla="*/ 46 h 46"/>
                <a:gd name="T6" fmla="*/ 52 w 72"/>
                <a:gd name="T7" fmla="*/ 46 h 46"/>
                <a:gd name="T8" fmla="*/ 37 w 72"/>
                <a:gd name="T9" fmla="*/ 9 h 46"/>
                <a:gd name="T10" fmla="*/ 21 w 72"/>
                <a:gd name="T11" fmla="*/ 46 h 46"/>
                <a:gd name="T12" fmla="*/ 20 w 72"/>
                <a:gd name="T13" fmla="*/ 46 h 46"/>
                <a:gd name="T14" fmla="*/ 0 w 72"/>
                <a:gd name="T15" fmla="*/ 0 h 46"/>
                <a:gd name="T16" fmla="*/ 7 w 72"/>
                <a:gd name="T17" fmla="*/ 0 h 46"/>
                <a:gd name="T18" fmla="*/ 20 w 72"/>
                <a:gd name="T19" fmla="*/ 32 h 46"/>
                <a:gd name="T20" fmla="*/ 34 w 72"/>
                <a:gd name="T21" fmla="*/ 0 h 46"/>
                <a:gd name="T22" fmla="*/ 40 w 72"/>
                <a:gd name="T23" fmla="*/ 0 h 46"/>
                <a:gd name="T24" fmla="*/ 54 w 72"/>
                <a:gd name="T25" fmla="*/ 32 h 46"/>
                <a:gd name="T26" fmla="*/ 66 w 72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46">
                  <a:moveTo>
                    <a:pt x="66" y="0"/>
                  </a:moveTo>
                  <a:lnTo>
                    <a:pt x="72" y="0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37" y="9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3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54" y="3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3" name="Freeform 232"/>
            <p:cNvSpPr>
              <a:spLocks/>
            </p:cNvSpPr>
            <p:nvPr userDrawn="1"/>
          </p:nvSpPr>
          <p:spPr bwMode="auto">
            <a:xfrm>
              <a:off x="7575550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2 w 39"/>
                <a:gd name="T7" fmla="*/ 7 h 47"/>
                <a:gd name="T8" fmla="*/ 22 w 39"/>
                <a:gd name="T9" fmla="*/ 47 h 47"/>
                <a:gd name="T10" fmla="*/ 15 w 39"/>
                <a:gd name="T11" fmla="*/ 47 h 47"/>
                <a:gd name="T12" fmla="*/ 15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2" y="7"/>
                  </a:lnTo>
                  <a:lnTo>
                    <a:pt x="22" y="47"/>
                  </a:lnTo>
                  <a:lnTo>
                    <a:pt x="15" y="47"/>
                  </a:lnTo>
                  <a:lnTo>
                    <a:pt x="15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4" name="Freeform 233"/>
            <p:cNvSpPr>
              <a:spLocks/>
            </p:cNvSpPr>
            <p:nvPr userDrawn="1"/>
          </p:nvSpPr>
          <p:spPr bwMode="auto">
            <a:xfrm>
              <a:off x="7883525" y="2295525"/>
              <a:ext cx="39688" cy="73025"/>
            </a:xfrm>
            <a:custGeom>
              <a:avLst/>
              <a:gdLst>
                <a:gd name="T0" fmla="*/ 0 w 25"/>
                <a:gd name="T1" fmla="*/ 0 h 46"/>
                <a:gd name="T2" fmla="*/ 25 w 25"/>
                <a:gd name="T3" fmla="*/ 0 h 46"/>
                <a:gd name="T4" fmla="*/ 25 w 25"/>
                <a:gd name="T5" fmla="*/ 6 h 46"/>
                <a:gd name="T6" fmla="*/ 7 w 25"/>
                <a:gd name="T7" fmla="*/ 6 h 46"/>
                <a:gd name="T8" fmla="*/ 7 w 25"/>
                <a:gd name="T9" fmla="*/ 18 h 46"/>
                <a:gd name="T10" fmla="*/ 25 w 25"/>
                <a:gd name="T11" fmla="*/ 18 h 46"/>
                <a:gd name="T12" fmla="*/ 25 w 25"/>
                <a:gd name="T13" fmla="*/ 24 h 46"/>
                <a:gd name="T14" fmla="*/ 7 w 25"/>
                <a:gd name="T15" fmla="*/ 24 h 46"/>
                <a:gd name="T16" fmla="*/ 7 w 25"/>
                <a:gd name="T17" fmla="*/ 46 h 46"/>
                <a:gd name="T18" fmla="*/ 0 w 25"/>
                <a:gd name="T19" fmla="*/ 46 h 46"/>
                <a:gd name="T20" fmla="*/ 0 w 25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6">
                  <a:moveTo>
                    <a:pt x="0" y="0"/>
                  </a:moveTo>
                  <a:lnTo>
                    <a:pt x="25" y="0"/>
                  </a:lnTo>
                  <a:lnTo>
                    <a:pt x="25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5" y="18"/>
                  </a:lnTo>
                  <a:lnTo>
                    <a:pt x="25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5" name="Freeform 234"/>
            <p:cNvSpPr>
              <a:spLocks/>
            </p:cNvSpPr>
            <p:nvPr userDrawn="1"/>
          </p:nvSpPr>
          <p:spPr bwMode="auto">
            <a:xfrm>
              <a:off x="8166100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1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7 w 19"/>
                <a:gd name="T13" fmla="*/ 2 h 34"/>
                <a:gd name="T14" fmla="*/ 17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5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1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3" y="0"/>
                    <a:pt x="15" y="1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5" y="6"/>
                    <a:pt x="12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5" y="10"/>
                    <a:pt x="5" y="11"/>
                  </a:cubicBezTo>
                  <a:cubicBezTo>
                    <a:pt x="6" y="12"/>
                    <a:pt x="7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0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6" name="Line 235"/>
            <p:cNvSpPr>
              <a:spLocks noChangeShapeType="1"/>
            </p:cNvSpPr>
            <p:nvPr userDrawn="1"/>
          </p:nvSpPr>
          <p:spPr bwMode="auto">
            <a:xfrm>
              <a:off x="6267450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7" name="Line 236"/>
            <p:cNvSpPr>
              <a:spLocks noChangeShapeType="1"/>
            </p:cNvSpPr>
            <p:nvPr userDrawn="1"/>
          </p:nvSpPr>
          <p:spPr bwMode="auto">
            <a:xfrm>
              <a:off x="6570663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8" name="Line 237"/>
            <p:cNvSpPr>
              <a:spLocks noChangeShapeType="1"/>
            </p:cNvSpPr>
            <p:nvPr userDrawn="1"/>
          </p:nvSpPr>
          <p:spPr bwMode="auto">
            <a:xfrm>
              <a:off x="6873875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9" name="Line 238"/>
            <p:cNvSpPr>
              <a:spLocks noChangeShapeType="1"/>
            </p:cNvSpPr>
            <p:nvPr userDrawn="1"/>
          </p:nvSpPr>
          <p:spPr bwMode="auto">
            <a:xfrm>
              <a:off x="7178675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0" name="Line 239"/>
            <p:cNvSpPr>
              <a:spLocks noChangeShapeType="1"/>
            </p:cNvSpPr>
            <p:nvPr userDrawn="1"/>
          </p:nvSpPr>
          <p:spPr bwMode="auto">
            <a:xfrm>
              <a:off x="7478713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1" name="Line 240"/>
            <p:cNvSpPr>
              <a:spLocks noChangeShapeType="1"/>
            </p:cNvSpPr>
            <p:nvPr userDrawn="1"/>
          </p:nvSpPr>
          <p:spPr bwMode="auto">
            <a:xfrm>
              <a:off x="778351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2" name="Line 241"/>
            <p:cNvSpPr>
              <a:spLocks noChangeShapeType="1"/>
            </p:cNvSpPr>
            <p:nvPr userDrawn="1"/>
          </p:nvSpPr>
          <p:spPr bwMode="auto">
            <a:xfrm>
              <a:off x="808672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3" name="Line 242"/>
            <p:cNvSpPr>
              <a:spLocks noChangeShapeType="1"/>
            </p:cNvSpPr>
            <p:nvPr userDrawn="1"/>
          </p:nvSpPr>
          <p:spPr bwMode="auto">
            <a:xfrm>
              <a:off x="6267450" y="2427288"/>
              <a:ext cx="203517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4" name="Line 243"/>
            <p:cNvSpPr>
              <a:spLocks noChangeShapeType="1"/>
            </p:cNvSpPr>
            <p:nvPr userDrawn="1"/>
          </p:nvSpPr>
          <p:spPr bwMode="auto">
            <a:xfrm>
              <a:off x="6267450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5" name="Line 244"/>
            <p:cNvSpPr>
              <a:spLocks noChangeShapeType="1"/>
            </p:cNvSpPr>
            <p:nvPr userDrawn="1"/>
          </p:nvSpPr>
          <p:spPr bwMode="auto">
            <a:xfrm>
              <a:off x="6570663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6" name="Line 245"/>
            <p:cNvSpPr>
              <a:spLocks noChangeShapeType="1"/>
            </p:cNvSpPr>
            <p:nvPr userDrawn="1"/>
          </p:nvSpPr>
          <p:spPr bwMode="auto">
            <a:xfrm>
              <a:off x="6873875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7" name="Line 246"/>
            <p:cNvSpPr>
              <a:spLocks noChangeShapeType="1"/>
            </p:cNvSpPr>
            <p:nvPr userDrawn="1"/>
          </p:nvSpPr>
          <p:spPr bwMode="auto">
            <a:xfrm>
              <a:off x="7178675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8" name="Line 247"/>
            <p:cNvSpPr>
              <a:spLocks noChangeShapeType="1"/>
            </p:cNvSpPr>
            <p:nvPr userDrawn="1"/>
          </p:nvSpPr>
          <p:spPr bwMode="auto">
            <a:xfrm>
              <a:off x="7478713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9" name="Line 248"/>
            <p:cNvSpPr>
              <a:spLocks noChangeShapeType="1"/>
            </p:cNvSpPr>
            <p:nvPr userDrawn="1"/>
          </p:nvSpPr>
          <p:spPr bwMode="auto">
            <a:xfrm>
              <a:off x="778351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0" name="Line 249"/>
            <p:cNvSpPr>
              <a:spLocks noChangeShapeType="1"/>
            </p:cNvSpPr>
            <p:nvPr userDrawn="1"/>
          </p:nvSpPr>
          <p:spPr bwMode="auto">
            <a:xfrm>
              <a:off x="808672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1" name="Line 250"/>
            <p:cNvSpPr>
              <a:spLocks noChangeShapeType="1"/>
            </p:cNvSpPr>
            <p:nvPr userDrawn="1"/>
          </p:nvSpPr>
          <p:spPr bwMode="auto">
            <a:xfrm>
              <a:off x="6267450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2" name="Line 251"/>
            <p:cNvSpPr>
              <a:spLocks noChangeShapeType="1"/>
            </p:cNvSpPr>
            <p:nvPr userDrawn="1"/>
          </p:nvSpPr>
          <p:spPr bwMode="auto">
            <a:xfrm>
              <a:off x="6570663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3" name="Line 252"/>
            <p:cNvSpPr>
              <a:spLocks noChangeShapeType="1"/>
            </p:cNvSpPr>
            <p:nvPr userDrawn="1"/>
          </p:nvSpPr>
          <p:spPr bwMode="auto">
            <a:xfrm>
              <a:off x="6873875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4" name="Line 253"/>
            <p:cNvSpPr>
              <a:spLocks noChangeShapeType="1"/>
            </p:cNvSpPr>
            <p:nvPr userDrawn="1"/>
          </p:nvSpPr>
          <p:spPr bwMode="auto">
            <a:xfrm>
              <a:off x="7178675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5" name="Line 254"/>
            <p:cNvSpPr>
              <a:spLocks noChangeShapeType="1"/>
            </p:cNvSpPr>
            <p:nvPr userDrawn="1"/>
          </p:nvSpPr>
          <p:spPr bwMode="auto">
            <a:xfrm>
              <a:off x="7478713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6" name="Line 255"/>
            <p:cNvSpPr>
              <a:spLocks noChangeShapeType="1"/>
            </p:cNvSpPr>
            <p:nvPr userDrawn="1"/>
          </p:nvSpPr>
          <p:spPr bwMode="auto">
            <a:xfrm>
              <a:off x="778351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7" name="Line 256"/>
            <p:cNvSpPr>
              <a:spLocks noChangeShapeType="1"/>
            </p:cNvSpPr>
            <p:nvPr userDrawn="1"/>
          </p:nvSpPr>
          <p:spPr bwMode="auto">
            <a:xfrm>
              <a:off x="808672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8" name="Line 257"/>
            <p:cNvSpPr>
              <a:spLocks noChangeShapeType="1"/>
            </p:cNvSpPr>
            <p:nvPr userDrawn="1"/>
          </p:nvSpPr>
          <p:spPr bwMode="auto">
            <a:xfrm>
              <a:off x="6267450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9" name="Line 258"/>
            <p:cNvSpPr>
              <a:spLocks noChangeShapeType="1"/>
            </p:cNvSpPr>
            <p:nvPr userDrawn="1"/>
          </p:nvSpPr>
          <p:spPr bwMode="auto">
            <a:xfrm>
              <a:off x="6570663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0" name="Line 259"/>
            <p:cNvSpPr>
              <a:spLocks noChangeShapeType="1"/>
            </p:cNvSpPr>
            <p:nvPr userDrawn="1"/>
          </p:nvSpPr>
          <p:spPr bwMode="auto">
            <a:xfrm>
              <a:off x="6873875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1" name="Line 260"/>
            <p:cNvSpPr>
              <a:spLocks noChangeShapeType="1"/>
            </p:cNvSpPr>
            <p:nvPr userDrawn="1"/>
          </p:nvSpPr>
          <p:spPr bwMode="auto">
            <a:xfrm>
              <a:off x="7178675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2" name="Line 261"/>
            <p:cNvSpPr>
              <a:spLocks noChangeShapeType="1"/>
            </p:cNvSpPr>
            <p:nvPr userDrawn="1"/>
          </p:nvSpPr>
          <p:spPr bwMode="auto">
            <a:xfrm>
              <a:off x="7478713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3" name="Line 262"/>
            <p:cNvSpPr>
              <a:spLocks noChangeShapeType="1"/>
            </p:cNvSpPr>
            <p:nvPr userDrawn="1"/>
          </p:nvSpPr>
          <p:spPr bwMode="auto">
            <a:xfrm>
              <a:off x="778351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4" name="Line 263"/>
            <p:cNvSpPr>
              <a:spLocks noChangeShapeType="1"/>
            </p:cNvSpPr>
            <p:nvPr userDrawn="1"/>
          </p:nvSpPr>
          <p:spPr bwMode="auto">
            <a:xfrm>
              <a:off x="808672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5" name="Line 264"/>
            <p:cNvSpPr>
              <a:spLocks noChangeShapeType="1"/>
            </p:cNvSpPr>
            <p:nvPr userDrawn="1"/>
          </p:nvSpPr>
          <p:spPr bwMode="auto">
            <a:xfrm>
              <a:off x="6267450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6" name="Line 265"/>
            <p:cNvSpPr>
              <a:spLocks noChangeShapeType="1"/>
            </p:cNvSpPr>
            <p:nvPr userDrawn="1"/>
          </p:nvSpPr>
          <p:spPr bwMode="auto">
            <a:xfrm>
              <a:off x="6570663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7" name="Line 266"/>
            <p:cNvSpPr>
              <a:spLocks noChangeShapeType="1"/>
            </p:cNvSpPr>
            <p:nvPr userDrawn="1"/>
          </p:nvSpPr>
          <p:spPr bwMode="auto">
            <a:xfrm>
              <a:off x="6873875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8" name="Line 267"/>
            <p:cNvSpPr>
              <a:spLocks noChangeShapeType="1"/>
            </p:cNvSpPr>
            <p:nvPr userDrawn="1"/>
          </p:nvSpPr>
          <p:spPr bwMode="auto">
            <a:xfrm>
              <a:off x="7178675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9" name="Line 268"/>
            <p:cNvSpPr>
              <a:spLocks noChangeShapeType="1"/>
            </p:cNvSpPr>
            <p:nvPr userDrawn="1"/>
          </p:nvSpPr>
          <p:spPr bwMode="auto">
            <a:xfrm>
              <a:off x="7478713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0" name="Line 269"/>
            <p:cNvSpPr>
              <a:spLocks noChangeShapeType="1"/>
            </p:cNvSpPr>
            <p:nvPr userDrawn="1"/>
          </p:nvSpPr>
          <p:spPr bwMode="auto">
            <a:xfrm>
              <a:off x="778351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1" name="Line 270"/>
            <p:cNvSpPr>
              <a:spLocks noChangeShapeType="1"/>
            </p:cNvSpPr>
            <p:nvPr userDrawn="1"/>
          </p:nvSpPr>
          <p:spPr bwMode="auto">
            <a:xfrm>
              <a:off x="808672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7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10208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6652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20660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19928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329652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328920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954621" y="1795464"/>
            <a:ext cx="3041649" cy="4064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20"/>
          </p:nvPr>
        </p:nvSpPr>
        <p:spPr>
          <a:xfrm>
            <a:off x="4576236" y="1795466"/>
            <a:ext cx="3039533" cy="409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6" name="Text Placeholder 285"/>
          <p:cNvSpPr>
            <a:spLocks noGrp="1"/>
          </p:cNvSpPr>
          <p:nvPr>
            <p:ph type="body" sz="quarter" idx="21"/>
          </p:nvPr>
        </p:nvSpPr>
        <p:spPr>
          <a:xfrm>
            <a:off x="8195733" y="1795463"/>
            <a:ext cx="3041651" cy="40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353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 userDrawn="1"/>
        </p:nvGrpSpPr>
        <p:grpSpPr>
          <a:xfrm>
            <a:off x="1127379" y="1624845"/>
            <a:ext cx="2770628" cy="2069245"/>
            <a:chOff x="3060700" y="1908175"/>
            <a:chExt cx="3024188" cy="3011488"/>
          </a:xfrm>
        </p:grpSpPr>
        <p:sp>
          <p:nvSpPr>
            <p:cNvPr id="8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1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4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4744467" y="1624845"/>
            <a:ext cx="2770628" cy="2069245"/>
            <a:chOff x="3060700" y="1908175"/>
            <a:chExt cx="3024188" cy="3011488"/>
          </a:xfrm>
        </p:grpSpPr>
        <p:sp>
          <p:nvSpPr>
            <p:cNvPr id="37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2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64" name="Group 63"/>
          <p:cNvGrpSpPr/>
          <p:nvPr userDrawn="1"/>
        </p:nvGrpSpPr>
        <p:grpSpPr>
          <a:xfrm>
            <a:off x="8361555" y="1624845"/>
            <a:ext cx="2770628" cy="2069245"/>
            <a:chOff x="3060700" y="1908175"/>
            <a:chExt cx="3024188" cy="3011488"/>
          </a:xfrm>
        </p:grpSpPr>
        <p:sp>
          <p:nvSpPr>
            <p:cNvPr id="65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9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27380" y="3894522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6652" y="4279847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44467" y="3882656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43736" y="4267981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364076" y="3855522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363348" y="4240847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464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835453" y="1706121"/>
            <a:ext cx="4041344" cy="3018279"/>
            <a:chOff x="3060700" y="1908175"/>
            <a:chExt cx="3024188" cy="3011488"/>
          </a:xfrm>
        </p:grpSpPr>
        <p:sp>
          <p:nvSpPr>
            <p:cNvPr id="4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0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33783" y="2629677"/>
            <a:ext cx="6866292" cy="6356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033783" y="3265377"/>
            <a:ext cx="6866292" cy="714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767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85110" y="1233377"/>
            <a:ext cx="11821785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72605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233377"/>
            <a:ext cx="5711611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39297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4124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311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5" y="1233377"/>
            <a:ext cx="5713180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2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6995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479" y="2"/>
            <a:ext cx="12518069" cy="646459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11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125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01257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1073888"/>
            <a:ext cx="6989135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48289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ody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439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6F6-A87A-477D-8DC1-8DC051E4AD86}" type="datetimeFigureOut">
              <a:rPr lang="en-IN" smtClean="0"/>
              <a:t>15-02-2021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340E-D823-4490-A84D-E83C3602DC8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735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3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26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010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61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8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55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image" Target="../media/image6.jpg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F03382-91F6-9943-A877-3EA4C3E27849}"/>
              </a:ext>
            </a:extLst>
          </p:cNvPr>
          <p:cNvGrpSpPr/>
          <p:nvPr userDrawn="1"/>
        </p:nvGrpSpPr>
        <p:grpSpPr>
          <a:xfrm>
            <a:off x="0" y="-1191"/>
            <a:ext cx="12192000" cy="6859193"/>
            <a:chOff x="0" y="-1191"/>
            <a:chExt cx="12192000" cy="685919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E6ACD44-472C-4444-8596-29CD0B38C1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0" y="3"/>
              <a:ext cx="12192000" cy="6857999"/>
            </a:xfrm>
            <a:prstGeom prst="rect">
              <a:avLst/>
            </a:prstGeom>
          </p:spPr>
        </p:pic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69046BD1-6148-4441-AF60-27D1BA5EE6F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30"/>
            <a:stretch/>
          </p:blipFill>
          <p:spPr bwMode="auto">
            <a:xfrm>
              <a:off x="3657600" y="-1191"/>
              <a:ext cx="8530058" cy="685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201084" y="6248403"/>
            <a:ext cx="768349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fld id="{2A8AF884-707C-427E-AB00-53A70ED500E9}" type="slidenum">
              <a:rPr lang="en-US" altLang="en-US" sz="1800" b="1">
                <a:solidFill>
                  <a:schemeClr val="bg1"/>
                </a:solidFill>
                <a:latin typeface="Garamond" panose="02020404030301010803" pitchFamily="18" charset="0"/>
              </a:rPr>
              <a:pPr algn="ctr"/>
              <a:t>‹#›</a:t>
            </a:fld>
            <a:endParaRPr lang="en-US" altLang="en-US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6764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31" y="0"/>
            <a:ext cx="12206883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0331" y="6445612"/>
            <a:ext cx="12202331" cy="412388"/>
          </a:xfrm>
          <a:prstGeom prst="rect">
            <a:avLst/>
          </a:prstGeom>
          <a:solidFill>
            <a:srgbClr val="50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8C99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949" y="6501032"/>
            <a:ext cx="1189231" cy="302918"/>
            <a:chOff x="916083" y="709946"/>
            <a:chExt cx="4711702" cy="160020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083" y="709946"/>
              <a:ext cx="2160276" cy="160020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6126" y="709946"/>
              <a:ext cx="2281659" cy="1600203"/>
            </a:xfrm>
            <a:prstGeom prst="rect">
              <a:avLst/>
            </a:prstGeom>
          </p:spPr>
        </p:pic>
      </p:grpSp>
    </p:spTree>
    <p:custDataLst>
      <p:tags r:id="rId22"/>
    </p:custDataLst>
    <p:extLst>
      <p:ext uri="{BB962C8B-B14F-4D97-AF65-F5344CB8AC3E}">
        <p14:creationId xmlns:p14="http://schemas.microsoft.com/office/powerpoint/2010/main" val="11821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  <p:sldLayoutId id="2147483953" r:id="rId18"/>
    <p:sldLayoutId id="2147483954" r:id="rId19"/>
    <p:sldLayoutId id="2147483955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qii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2362199" y="2743200"/>
            <a:ext cx="9829801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1828800" y="2608263"/>
            <a:ext cx="10363200" cy="11430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Estimation Game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AF825B-F0DE-2344-8D54-30A7B8C89283}"/>
              </a:ext>
            </a:extLst>
          </p:cNvPr>
          <p:cNvGrpSpPr/>
          <p:nvPr/>
        </p:nvGrpSpPr>
        <p:grpSpPr>
          <a:xfrm>
            <a:off x="9982200" y="4084320"/>
            <a:ext cx="1828800" cy="1818323"/>
            <a:chOff x="10080516" y="3810000"/>
            <a:chExt cx="2035284" cy="202362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7AFE8EB-E0BB-144B-BB08-C3D916F75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80516" y="3810000"/>
              <a:ext cx="2035284" cy="2023625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E21788-1A12-EE42-ABF7-787B8D3E5A55}"/>
                </a:ext>
              </a:extLst>
            </p:cNvPr>
            <p:cNvGrpSpPr/>
            <p:nvPr/>
          </p:nvGrpSpPr>
          <p:grpSpPr>
            <a:xfrm>
              <a:off x="10700805" y="4310159"/>
              <a:ext cx="762312" cy="971357"/>
              <a:chOff x="3679623" y="1399142"/>
              <a:chExt cx="1244475" cy="158574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ED3E3540-B2B5-254E-8AD9-CF5EEFE4A1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79623" y="1530541"/>
                <a:ext cx="1244475" cy="1343025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32567AE-DF7D-E844-B2A2-B2F6B087936E}"/>
                  </a:ext>
                </a:extLst>
              </p:cNvPr>
              <p:cNvSpPr/>
              <p:nvPr/>
            </p:nvSpPr>
            <p:spPr bwMode="auto">
              <a:xfrm>
                <a:off x="4285561" y="1399142"/>
                <a:ext cx="438839" cy="16376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9DA5E0-AAF9-1B48-A70A-91E014192761}"/>
                  </a:ext>
                </a:extLst>
              </p:cNvPr>
              <p:cNvSpPr/>
              <p:nvPr/>
            </p:nvSpPr>
            <p:spPr bwMode="auto">
              <a:xfrm flipV="1">
                <a:off x="3886200" y="2873566"/>
                <a:ext cx="806986" cy="111316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4C7334E-BDD6-9641-8D46-608B0638A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542676"/>
            <a:ext cx="9144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6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/>
              <a:t>Source: CQII has incorporated this game in its advanced QI training program: Training of Consumers on Quality (</a:t>
            </a:r>
            <a:r>
              <a:rPr lang="en-US" altLang="en-US" sz="1000" dirty="0" err="1"/>
              <a:t>TCQPlus</a:t>
            </a:r>
            <a:r>
              <a:rPr lang="en-US" altLang="en-US" sz="1000" dirty="0"/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7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78024FB-26B6-A244-BF67-44345A02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18904"/>
              </p:ext>
            </p:extLst>
          </p:nvPr>
        </p:nvGraphicFramePr>
        <p:xfrm>
          <a:off x="609600" y="1397000"/>
          <a:ext cx="11125200" cy="42113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368169277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3906027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Game</a:t>
                      </a:r>
                      <a:r>
                        <a:rPr lang="en-US" dirty="0"/>
                        <a:t>: </a:t>
                      </a:r>
                      <a:r>
                        <a:rPr lang="en-US" b="1" dirty="0"/>
                        <a:t>Estimation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Length</a:t>
                      </a:r>
                      <a:r>
                        <a:rPr lang="en-US" dirty="0"/>
                        <a:t>: 15-25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498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Type of Game</a:t>
                      </a:r>
                      <a:r>
                        <a:rPr lang="en-US" dirty="0"/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guessing game to learn about the increased accuracy of teams compared to individuals.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Target Audience</a:t>
                      </a:r>
                      <a:r>
                        <a:rPr lang="en-US" dirty="0"/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Staff, quality improvement team members, people with HIV, and anyone else who work together and make decisions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8563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Learning Objectives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that teams are usually much more precise than individuals when conducting estimates.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the power of problem solving in teams versus individually.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participants in decision-making processes.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to compromise and come to a consensus with groups of people.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697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Agenda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Setting the stage for the interactive exercise.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Playing the Estimation game.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Debrief and discussion on what lessons learned are and how they apply to HIV care.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Feedback and close.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163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33F8155-593D-1D4E-A00C-06B325F3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651212"/>
            <a:ext cx="11201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6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For more information | Check out the CQII Virtual Game Guide (2021) at </a:t>
            </a:r>
            <a:r>
              <a:rPr lang="en-US" altLang="en-US" sz="1200" b="1" dirty="0">
                <a:hlinkClick r:id="rId3"/>
              </a:rPr>
              <a:t>www.CQII.org</a:t>
            </a:r>
            <a:r>
              <a:rPr lang="en-US" altLang="en-US" sz="1200" b="1" dirty="0"/>
              <a:t>, including additional games, resources and the corresponding facilitator guide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811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Estimation Game Overview</a:t>
            </a: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You are shown a jar with candy!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Using the provided handout, make an estimate of how many candies you think there are in the jar.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You will make an estimate of the number of candies a total of four times.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Each round you will make an estimate with more of your peers as part of the process.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Each round only make a single estimate.</a:t>
            </a:r>
          </a:p>
        </p:txBody>
      </p:sp>
    </p:spTree>
    <p:extLst>
      <p:ext uri="{BB962C8B-B14F-4D97-AF65-F5344CB8AC3E}">
        <p14:creationId xmlns:p14="http://schemas.microsoft.com/office/powerpoint/2010/main" val="33040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Estimation Game</a:t>
            </a: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0693400" cy="43434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Round 1: Write down your personal estimate in box (1); after you record your estimate, take a few notes on how you made your decision.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Round 2: You are assigned with one partner in the room (two people), make a decision together on a single estimate you can both agree on and record in box (2); take a few notes on how you came to your estimate.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Round 3: You and your partner will now join with another pair (four people) and decide on an estimate you can agree upon and then put that value in box (3); take a few notes on how you came to your estimate.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Round 4:  Lastly, as a group of four, join another group of four (eight people) and decide on an estimate you can agree on; record the value in box (4); take a few notes on how you came to your estimate.</a:t>
            </a:r>
          </a:p>
        </p:txBody>
      </p:sp>
    </p:spTree>
    <p:extLst>
      <p:ext uri="{BB962C8B-B14F-4D97-AF65-F5344CB8AC3E}">
        <p14:creationId xmlns:p14="http://schemas.microsoft.com/office/powerpoint/2010/main" val="278073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37ADCDB2-F664-994E-9E1E-3157FEF81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Debriefing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4A577298-2DC2-EA47-B166-B27231580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9906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What did you observe? Any trends? Comments? Reflections?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What behavior helped the group to accomplish the task? What behavior hindered the group in completing the task?</a:t>
            </a:r>
          </a:p>
          <a:p>
            <a:pPr lvl="0"/>
            <a:r>
              <a:rPr lang="en-US" sz="2800" dirty="0"/>
              <a:t>How does this game apply to HIV care and/or your HIV program?</a:t>
            </a:r>
          </a:p>
        </p:txBody>
      </p:sp>
    </p:spTree>
    <p:extLst>
      <p:ext uri="{BB962C8B-B14F-4D97-AF65-F5344CB8AC3E}">
        <p14:creationId xmlns:p14="http://schemas.microsoft.com/office/powerpoint/2010/main" val="193644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3F3CEA8-8AEB-40BE-A8FA-E27755563C00}"/>
              </a:ext>
            </a:extLst>
          </p:cNvPr>
          <p:cNvGrpSpPr/>
          <p:nvPr/>
        </p:nvGrpSpPr>
        <p:grpSpPr>
          <a:xfrm>
            <a:off x="1676400" y="1411688"/>
            <a:ext cx="2759005" cy="2743200"/>
            <a:chOff x="2667001" y="582632"/>
            <a:chExt cx="3322602" cy="330356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8E44FAC-4694-4460-9CFE-749295B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7001" y="582632"/>
              <a:ext cx="3322602" cy="3303568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C51E7C5-A531-40DC-A380-EA92EBF3A875}"/>
                </a:ext>
              </a:extLst>
            </p:cNvPr>
            <p:cNvGrpSpPr/>
            <p:nvPr/>
          </p:nvGrpSpPr>
          <p:grpSpPr>
            <a:xfrm>
              <a:off x="3679623" y="1399142"/>
              <a:ext cx="1244475" cy="1585740"/>
              <a:chOff x="3679623" y="1399142"/>
              <a:chExt cx="1244475" cy="1585740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D254A240-39C1-489F-83F4-3AD0D62D1B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79623" y="1530541"/>
                <a:ext cx="1244475" cy="1343025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44778A0-416D-4989-9966-15E33CA693FF}"/>
                  </a:ext>
                </a:extLst>
              </p:cNvPr>
              <p:cNvSpPr/>
              <p:nvPr/>
            </p:nvSpPr>
            <p:spPr bwMode="auto">
              <a:xfrm>
                <a:off x="4285561" y="1399142"/>
                <a:ext cx="438839" cy="16376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F3AD08C-438D-4F1E-8D74-E353B46EFC54}"/>
                  </a:ext>
                </a:extLst>
              </p:cNvPr>
              <p:cNvSpPr/>
              <p:nvPr/>
            </p:nvSpPr>
            <p:spPr bwMode="auto">
              <a:xfrm flipV="1">
                <a:off x="3886200" y="2873566"/>
                <a:ext cx="806986" cy="111316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4B3F234-A207-466B-A3FB-64E18A9D3FEA}"/>
              </a:ext>
            </a:extLst>
          </p:cNvPr>
          <p:cNvSpPr/>
          <p:nvPr/>
        </p:nvSpPr>
        <p:spPr>
          <a:xfrm>
            <a:off x="762000" y="5030813"/>
            <a:ext cx="1097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This project is supported by the Health Resources and Services Administration (HRSA) of the U.S. Department of Health and Human Services (HHS) as part of an award totaling </a:t>
            </a: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$1.5M</a:t>
            </a:r>
            <a:r>
              <a:rPr lang="en-US" sz="1600" dirty="0">
                <a:latin typeface="Garamond" panose="02020404030301010803" pitchFamily="18" charset="0"/>
              </a:rPr>
              <a:t>. The contents are those of the author(s) and do not necessarily represent the official views of, nor an endorsement, by HRSA, HHS or the U.S. Government.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CE0E0264-8709-DD44-95CF-D499A7F778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00599" y="2362200"/>
            <a:ext cx="3810000" cy="17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dirty="0"/>
              <a:t>212-417-4730 (phone)</a:t>
            </a:r>
          </a:p>
          <a:p>
            <a:pPr marL="0" indent="0">
              <a:buNone/>
            </a:pPr>
            <a:r>
              <a:rPr lang="en-US" altLang="en-US" dirty="0"/>
              <a:t>212-417-4684 (fax)</a:t>
            </a:r>
          </a:p>
          <a:p>
            <a:pPr marL="0" indent="0">
              <a:buNone/>
            </a:pPr>
            <a:r>
              <a:rPr lang="en-US" altLang="en-US" dirty="0" err="1"/>
              <a:t>www.CQII.org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Info@CQII.org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9546F34-0226-984C-B7AF-20A86157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599" y="1868889"/>
            <a:ext cx="6629401" cy="50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5000"/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altLang="en-US" b="1" kern="0" dirty="0"/>
              <a:t>Center for Quality Improvement &amp; Innovation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227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CHARTLABELS" val="0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AVECSVWITHSESSION" val="False"/>
  <p:tag name="COUNTDOWNSTYLE" val="-1"/>
  <p:tag name="INPUTSOURCE" val="1"/>
  <p:tag name="AUTOADVANCE" val="False"/>
  <p:tag name="RACEENDPOINTS" val="0"/>
  <p:tag name="TEAMSINLEADERBOARD" val="5"/>
  <p:tag name="DEFAULTNUMTEAMS" val="5"/>
  <p:tag name="CUSTOMCELLBACKCOLOR3" val="-268652"/>
  <p:tag name="DISPLAYDEVICEID" val="True"/>
  <p:tag name="GRIDFONTSIZE" val="12"/>
  <p:tag name="INCLUDENONRESPONDERS" val="False"/>
  <p:tag name="INCORRECTPOINTVALUE" val="0"/>
  <p:tag name="ADVANCEDSETTINGSVIEW" val="True"/>
  <p:tag name="PRRESPONSE1" val="10"/>
  <p:tag name="PRRESPONSE6" val="5"/>
  <p:tag name="ALWAYSOPENPOLL" val="False"/>
  <p:tag name="SHOWBARVISIBLE" val="True"/>
  <p:tag name="ANSWERNOWTEXT" val="Answer Now"/>
  <p:tag name="ALLOWDUPLICATES" val="False"/>
  <p:tag name="ROTATIONINTERVAL" val="2"/>
  <p:tag name="PARTICIPANTSINLEADERBOARD" val="5"/>
  <p:tag name="CUSTOMGRIDBACKCOLOR" val="-722948"/>
  <p:tag name="DISPLAYNAME" val="True"/>
  <p:tag name="GRIDSIZE" val="{Width=800, Height=600}"/>
  <p:tag name="MULTIRESPDIVISOR" val="1"/>
  <p:tag name="ZEROBASED" val="False"/>
  <p:tag name="FIBDISPLAYKEYWORDS" val="True"/>
  <p:tag name="PRRESPONSE8" val="3"/>
  <p:tag name="BULLETTYPE" val="3"/>
  <p:tag name="BACKUPSESSIONS" val="True"/>
  <p:tag name="RACERSMAXDISPLAYED" val="0"/>
  <p:tag name="BUBBLEVALUEFORMAT" val="0.0"/>
  <p:tag name="DISPLAYDEVICENUMBER" val="True"/>
  <p:tag name="CHARTCOLORS" val="0"/>
  <p:tag name="REALTIMEBACKUPPATH" val="(None)"/>
  <p:tag name="PRRESPONSE2" val="9"/>
  <p:tag name="PRRESPONSE10" val="1"/>
  <p:tag name="CSVFORMAT" val="0"/>
  <p:tag name="BACKUPMAINTENANCE" val="7"/>
  <p:tag name="BUBBLENAMEVISIBLE" val="True"/>
  <p:tag name="CUSTOMCELLBACKCOLOR4" val="-8355712"/>
  <p:tag name="RESETCHARTS" val="True"/>
  <p:tag name="FIBDISPLAYRESULTS" val="True"/>
  <p:tag name="PRRESPONSE9" val="2"/>
  <p:tag name="RESPCOUNTERSTYLE" val="-1"/>
  <p:tag name="STDCHART" val="1"/>
  <p:tag name="CUSTOMCELLBACKCOLOR2" val="-13395457"/>
  <p:tag name="ALLOWUSERFEEDBACK" val="True"/>
  <p:tag name="PRRESPONSE4" val="7"/>
  <p:tag name="EXPANDSHOWBAR" val="True"/>
  <p:tag name="SKIPREMAININGRACESLIDES" val="True"/>
  <p:tag name="AUTOSIZEGRID" val="True"/>
  <p:tag name="FIBNUMRESULTS" val="5"/>
  <p:tag name="RESPTABLESTYLE" val="-1"/>
  <p:tag name="CUSTOMCELLFORECOLOR" val="-16777216"/>
  <p:tag name="AUTOADJUSTPARTRANGE" val="True"/>
  <p:tag name="COUNTDOWNSECONDS" val="10"/>
  <p:tag name="POLLINGCYCLE" val="2"/>
  <p:tag name="POWERPOINTVERSION" val="14.0"/>
  <p:tag name="CORRECTPOINTVALUE" val="100"/>
  <p:tag name="BUBBLESIZEVISIBLE" val="True"/>
  <p:tag name="REVIEWONLY" val="False"/>
  <p:tag name="GRIDROTATIONINTERVAL" val="2"/>
  <p:tag name="MMPROD_NEXTUNIQUEID" val="10009"/>
  <p:tag name="PRRESPONSE5" val="6"/>
  <p:tag name="DELIMITERS" val="3.1"/>
  <p:tag name="TPFULLVERSION" val="4.3.1.11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530&quot;&gt;&lt;property id=&quot;20148&quot; value=&quot;5&quot;/&gt;&lt;property id=&quot;20300&quot; value=&quot;Slide 1&quot;/&gt;&lt;property id=&quot;20307&quot; value=&quot;664&quot;/&gt;&lt;/object&gt;&lt;object type=&quot;3&quot; unique_id=&quot;16680&quot;&gt;&lt;property id=&quot;20148&quot; value=&quot;5&quot;/&gt;&lt;property id=&quot;20300&quot; value=&quot;Slide 3 - &amp;quot;Parking Lot Review &amp;amp; Discussion&amp;quot;&quot;/&gt;&lt;property id=&quot;20307&quot; value=&quot;676&quot;/&gt;&lt;/object&gt;&lt;object type=&quot;3&quot; unique_id=&quot;16681&quot;&gt;&lt;property id=&quot;20148&quot; value=&quot;5&quot;/&gt;&lt;property id=&quot;20300&quot; value=&quot;Slide 2 - &amp;quot;Agenda – Day 2&amp;quot;&quot;/&gt;&lt;property id=&quot;20307&quot; value=&quot;677&quot;/&gt;&lt;/object&gt;&lt;object type=&quot;3&quot; unique_id=&quot;23149&quot;&gt;&lt;property id=&quot;20148&quot; value=&quot;5&quot;/&gt;&lt;property id=&quot;20300&quot; value=&quot;Slide 4&quot;/&gt;&lt;property id=&quot;20307&quot; value=&quot;678&quot;/&gt;&lt;/object&gt;&lt;object type=&quot;3&quot; unique_id=&quot;23150&quot;&gt;&lt;property id=&quot;20148&quot; value=&quot;5&quot;/&gt;&lt;property id=&quot;20300&quot; value=&quot;Slide 5 - &amp;quot;Group Competition: The Marshmallow Challenge&amp;quot;&quot;/&gt;&lt;property id=&quot;20307&quot; value=&quot;679&quot;/&gt;&lt;/object&gt;&lt;object type=&quot;3&quot; unique_id=&quot;23151&quot;&gt;&lt;property id=&quot;20148&quot; value=&quot;5&quot;/&gt;&lt;property id=&quot;20300&quot; value=&quot;Slide 6 - &amp;quot;Rules for The Marshmallow Challenge&amp;quot;&quot;/&gt;&lt;property id=&quot;20307&quot; value=&quot;680&quot;/&gt;&lt;/object&gt;&lt;object type=&quot;3&quot; unique_id=&quot;23152&quot;&gt;&lt;property id=&quot;20148&quot; value=&quot;5&quot;/&gt;&lt;property id=&quot;20300&quot; value=&quot;Slide 7 - &amp;quot;Group Competition: The Marshmallow Challenge&amp;quot;&quot;/&gt;&lt;property id=&quot;20307&quot; value=&quot;681&quot;/&gt;&lt;/object&gt;&lt;object type=&quot;3&quot; unique_id=&quot;23153&quot;&gt;&lt;property id=&quot;20148&quot; value=&quot;5&quot;/&gt;&lt;property id=&quot;20300&quot; value=&quot;Slide 8 - &amp;quot;Debriefing Your Experience&amp;quot;&quot;/&gt;&lt;property id=&quot;20307&quot; value=&quot;682&quot;/&gt;&lt;/object&gt;&lt;object type=&quot;3&quot; unique_id=&quot;23154&quot;&gt;&lt;property id=&quot;20148&quot; value=&quot;5&quot;/&gt;&lt;property id=&quot;20300&quot; value=&quot;Slide 9&quot;/&gt;&lt;property id=&quot;20307&quot; value=&quot;684&quot;/&gt;&lt;/object&gt;&lt;object type=&quot;3&quot; unique_id=&quot;23155&quot;&gt;&lt;property id=&quot;20148&quot; value=&quot;5&quot;/&gt;&lt;property id=&quot;20300&quot; value=&quot;Slide 10 - &amp;quot;Framework for Coaching Quality Improvement&amp;quot;&quot;/&gt;&lt;property id=&quot;20307&quot; value=&quot;685&quot;/&gt;&lt;/object&gt;&lt;object type=&quot;3&quot; unique_id=&quot;23156&quot;&gt;&lt;property id=&quot;20148&quot; value=&quot;5&quot;/&gt;&lt;property id=&quot;20300&quot; value=&quot;Slide 11 - &amp;quot;Capacity Builder&amp;quot;&quot;/&gt;&lt;property id=&quot;20307&quot; value=&quot;686&quot;/&gt;&lt;/object&gt;&lt;object type=&quot;3&quot; unique_id=&quot;23157&quot;&gt;&lt;property id=&quot;20148&quot; value=&quot;5&quot;/&gt;&lt;property id=&quot;20300&quot; value=&quot;Slide 12 - &amp;quot;Quality Improvement Resources&amp;quot;&quot;/&gt;&lt;property id=&quot;20307&quot; value=&quot;687&quot;/&gt;&lt;/object&gt;&lt;object type=&quot;3&quot; unique_id=&quot;23158&quot;&gt;&lt;property id=&quot;20148&quot; value=&quot;5&quot;/&gt;&lt;property id=&quot;20300&quot; value=&quot;Slide 13 - &amp;quot;NQC Website - NationalQualityCenter.org &amp;quot;&quot;/&gt;&lt;property id=&quot;20307&quot; value=&quot;688&quot;/&gt;&lt;/object&gt;&lt;object type=&quot;3&quot; unique_id=&quot;23159&quot;&gt;&lt;property id=&quot;20148&quot; value=&quot;5&quot;/&gt;&lt;property id=&quot;20300&quot; value=&quot;Slide 14 - &amp;quot;HEALTHQUAL Website&amp;quot;&quot;/&gt;&lt;property id=&quot;20307&quot; value=&quot;689&quot;/&gt;&lt;/object&gt;&lt;object type=&quot;3&quot; unique_id=&quot;23160&quot;&gt;&lt;property id=&quot;20148&quot; value=&quot;5&quot;/&gt;&lt;property id=&quot;20300&quot; value=&quot;Slide 15 - &amp;quot;Quality Academy &amp;quot;&quot;/&gt;&lt;property id=&quot;20307&quot; value=&quot;690&quot;/&gt;&lt;/object&gt;&lt;object type=&quot;3&quot; unique_id=&quot;23161&quot;&gt;&lt;property id=&quot;20148&quot; value=&quot;5&quot;/&gt;&lt;property id=&quot;20300&quot; value=&quot;Slide 16 - &amp;quot;Technical Assistance Calls&amp;quot;&quot;/&gt;&lt;property id=&quot;20307&quot; value=&quot;691&quot;/&gt;&lt;/object&gt;&lt;object type=&quot;3&quot; unique_id=&quot;23162&quot;&gt;&lt;property id=&quot;20148&quot; value=&quot;5&quot;/&gt;&lt;property id=&quot;20300&quot; value=&quot;Slide 17 - &amp;quot;Training-of-Trainer (TOT) Program&amp;quot;&quot;/&gt;&lt;property id=&quot;20307&quot; value=&quot;692&quot;/&gt;&lt;/object&gt;&lt;object type=&quot;3&quot; unique_id=&quot;23163&quot;&gt;&lt;property id=&quot;20148&quot; value=&quot;5&quot;/&gt;&lt;property id=&quot;20300&quot; value=&quot;Slide 18 - &amp;quot;Training of Quality Leaders (TQL) Program&amp;quot;&quot;/&gt;&lt;property id=&quot;20307&quot; value=&quot;693&quot;/&gt;&lt;/object&gt;&lt;object type=&quot;3&quot; unique_id=&quot;23164&quot;&gt;&lt;property id=&quot;20148&quot; value=&quot;5&quot;/&gt;&lt;property id=&quot;20300&quot; value=&quot;Slide 19 - &amp;quot;On-Site Technical Assistance&amp;quot;&quot;/&gt;&lt;property id=&quot;20307&quot; value=&quot;694&quot;/&gt;&lt;/object&gt;&lt;object type=&quot;3&quot; unique_id=&quot;23165&quot;&gt;&lt;property id=&quot;20148&quot; value=&quot;5&quot;/&gt;&lt;property id=&quot;20300&quot; value=&quot;Slide 20 - &amp;quot;Regional Trainings&amp;quot;&quot;/&gt;&lt;property id=&quot;20307&quot; value=&quot;695&quot;/&gt;&lt;/object&gt;&lt;object type=&quot;3&quot; unique_id=&quot;23166&quot;&gt;&lt;property id=&quot;20148&quot; value=&quot;5&quot;/&gt;&lt;property id=&quot;20300&quot; value=&quot;Slide 21 - &amp;quot;NQC Glasscubes&amp;quot;&quot;/&gt;&lt;property id=&quot;20307&quot; value=&quot;696&quot;/&gt;&lt;/object&gt;&lt;object type=&quot;3&quot; unique_id=&quot;23167&quot;&gt;&lt;property id=&quot;20148&quot; value=&quot;5&quot;/&gt;&lt;property id=&quot;20300&quot; value=&quot;Slide 22 - &amp;quot; NQC/HAB Quality Awards&amp;quot;&quot;/&gt;&lt;property id=&quot;20307&quot; value=&quot;697&quot;/&gt;&lt;/object&gt;&lt;object type=&quot;3&quot; unique_id=&quot;23168&quot;&gt;&lt;property id=&quot;20148&quot; value=&quot;5&quot;/&gt;&lt;property id=&quot;20300&quot; value=&quot;Slide 23 - &amp;quot;Quality Improvement Publications&amp;quot;&quot;/&gt;&lt;property id=&quot;20307&quot; value=&quot;698&quot;/&gt;&lt;/object&gt;&lt;object type=&quot;3&quot; unique_id=&quot;23169&quot;&gt;&lt;property id=&quot;20148&quot; value=&quot;5&quot;/&gt;&lt;property id=&quot;20300&quot; value=&quot;Slide 24 - &amp;quot;Quality Improvement Publications&amp;quot;&quot;/&gt;&lt;property id=&quot;20307&quot; value=&quot;699&quot;/&gt;&lt;/object&gt;&lt;object type=&quot;3&quot; unique_id=&quot;23170&quot;&gt;&lt;property id=&quot;20148&quot; value=&quot;5&quot;/&gt;&lt;property id=&quot;20300&quot; value=&quot;Slide 25 - &amp;quot;Quality Improvement Publications&amp;quot;&quot;/&gt;&lt;property id=&quot;20307&quot; value=&quot;700&quot;/&gt;&lt;/object&gt;&lt;object type=&quot;3&quot; unique_id=&quot;23171&quot;&gt;&lt;property id=&quot;20148&quot; value=&quot;5&quot;/&gt;&lt;property id=&quot;20300&quot; value=&quot;Slide 26 - &amp;quot;Quality Improvement Publications&amp;quot;&quot;/&gt;&lt;property id=&quot;20307&quot; value=&quot;701&quot;/&gt;&lt;/object&gt;&lt;object type=&quot;3&quot; unique_id=&quot;23172&quot;&gt;&lt;property id=&quot;20148&quot; value=&quot;5&quot;/&gt;&lt;property id=&quot;20300&quot; value=&quot;Slide 27 - &amp;quot;Quality Improvement Publications&amp;quot;&quot;/&gt;&lt;property id=&quot;20307&quot; value=&quot;702&quot;/&gt;&lt;/object&gt;&lt;object type=&quot;3&quot; unique_id=&quot;23173&quot;&gt;&lt;property id=&quot;20148&quot; value=&quot;5&quot;/&gt;&lt;property id=&quot;20300&quot; value=&quot;Slide 28 - &amp;quot;Quality Improvement Publications&amp;quot;&quot;/&gt;&lt;property id=&quot;20307&quot; value=&quot;703&quot;/&gt;&lt;/object&gt;&lt;object type=&quot;3&quot; unique_id=&quot;23174&quot;&gt;&lt;property id=&quot;20148&quot; value=&quot;5&quot;/&gt;&lt;property id=&quot;20300&quot; value=&quot;Slide 29 - &amp;quot;Group Exercise: The Resource Game&amp;quot;&quot;/&gt;&lt;property id=&quot;20307&quot; value=&quot;704&quot;/&gt;&lt;/object&gt;&lt;object type=&quot;3&quot; unique_id=&quot;23175&quot;&gt;&lt;property id=&quot;20148&quot; value=&quot;5&quot;/&gt;&lt;property id=&quot;20300&quot; value=&quot;Slide 30 - &amp;quot;QI Learning Resources&amp;quot;&quot;/&gt;&lt;property id=&quot;20307&quot; value=&quot;705&quot;/&gt;&lt;/object&gt;&lt;object type=&quot;3&quot; unique_id=&quot;23176&quot;&gt;&lt;property id=&quot;20148&quot; value=&quot;5&quot;/&gt;&lt;property id=&quot;20300&quot; value=&quot;Slide 31 - &amp;quot;QI Teaching Resources&amp;quot;&quot;/&gt;&lt;property id=&quot;20307&quot; value=&quot;706&quot;/&gt;&lt;/object&gt;&lt;object type=&quot;3&quot; unique_id=&quot;23177&quot;&gt;&lt;property id=&quot;20148&quot; value=&quot;5&quot;/&gt;&lt;property id=&quot;20300&quot; value=&quot;Slide 32 - &amp;quot;Consumer Involvement Training Materials&amp;quot;&quot;/&gt;&lt;property id=&quot;20307&quot; value=&quot;707&quot;/&gt;&lt;/object&gt;&lt;object type=&quot;3&quot; unique_id=&quot;23178&quot;&gt;&lt;property id=&quot;20148&quot; value=&quot;5&quot;/&gt;&lt;property id=&quot;20300&quot; value=&quot;Slide 33 - &amp;quot;Last words from a grantee…&amp;quot;&quot;/&gt;&lt;property id=&quot;20307&quot; value=&quot;708&quot;/&gt;&lt;/object&gt;&lt;object type=&quot;3&quot; unique_id=&quot;23179&quot;&gt;&lt;property id=&quot;20148&quot; value=&quot;5&quot;/&gt;&lt;property id=&quot;20300&quot; value=&quot;Slide 34 - &amp;quot;And Break!&amp;quot;&quot;/&gt;&lt;property id=&quot;20307&quot; value=&quot;710&quot;/&gt;&lt;/object&gt;&lt;object type=&quot;3&quot; unique_id=&quot;23201&quot;&gt;&lt;property id=&quot;20148&quot; value=&quot;5&quot;/&gt;&lt;property id=&quot;20300&quot; value=&quot;Slide 67&quot;/&gt;&lt;property id=&quot;20307&quot; value=&quot;733&quot;/&gt;&lt;/object&gt;&lt;object type=&quot;3&quot; unique_id=&quot;23202&quot;&gt;&lt;property id=&quot;20148&quot; value=&quot;5&quot;/&gt;&lt;property id=&quot;20300&quot; value=&quot;Slide 68 - &amp;quot;Framework for Coaching Quality Improvement&amp;quot;&quot;/&gt;&lt;property id=&quot;20307&quot; value=&quot;734&quot;/&gt;&lt;/object&gt;&lt;object type=&quot;3&quot; unique_id=&quot;23203&quot;&gt;&lt;property id=&quot;20148&quot; value=&quot;5&quot;/&gt;&lt;property id=&quot;20300&quot; value=&quot;Slide 69 - &amp;quot;Quality Improvement Catalyst&amp;quot;&quot;/&gt;&lt;property id=&quot;20307&quot; value=&quot;735&quot;/&gt;&lt;/object&gt;&lt;object type=&quot;3&quot; unique_id=&quot;23204&quot;&gt;&lt;property id=&quot;20148&quot; value=&quot;5&quot;/&gt;&lt;property id=&quot;20300&quot; value=&quot;Slide 70 - &amp;quot;Agenda&amp;quot;&quot;/&gt;&lt;property id=&quot;20307&quot; value=&quot;736&quot;/&gt;&lt;/object&gt;&lt;object type=&quot;3&quot; unique_id=&quot;23205&quot;&gt;&lt;property id=&quot;20148&quot; value=&quot;5&quot;/&gt;&lt;property id=&quot;20300&quot; value=&quot;Slide 71&quot;/&gt;&lt;property id=&quot;20307&quot; value=&quot;737&quot;/&gt;&lt;/object&gt;&lt;object type=&quot;3&quot; unique_id=&quot;23206&quot;&gt;&lt;property id=&quot;20148&quot; value=&quot;5&quot;/&gt;&lt;property id=&quot;20300&quot; value=&quot;Slide 72&quot;/&gt;&lt;property id=&quot;20307&quot; value=&quot;738&quot;/&gt;&lt;/object&gt;&lt;object type=&quot;3&quot; unique_id=&quot;23207&quot;&gt;&lt;property id=&quot;20148&quot; value=&quot;5&quot;/&gt;&lt;property id=&quot;20300&quot; value=&quot;Slide 73 - &amp;quot;What are Study Groups?&amp;quot;&quot;/&gt;&lt;property id=&quot;20307&quot; value=&quot;739&quot;/&gt;&lt;/object&gt;&lt;object type=&quot;3&quot; unique_id=&quot;23208&quot;&gt;&lt;property id=&quot;20148&quot; value=&quot;5&quot;/&gt;&lt;property id=&quot;20300&quot; value=&quot;Slide 74 - &amp;quot;My Responsibility as a Study Group Member&amp;quot;&quot;/&gt;&lt;property id=&quot;20307&quot; value=&quot;740&quot;/&gt;&lt;/object&gt;&lt;object type=&quot;3&quot; unique_id=&quot;23209&quot;&gt;&lt;property id=&quot;20148&quot; value=&quot;5&quot;/&gt;&lt;property id=&quot;20300&quot; value=&quot;Slide 75 - &amp;quot;But Most Importantly…&amp;quot;&quot;/&gt;&lt;property id=&quot;20307&quot; value=&quot;741&quot;/&gt;&lt;/object&gt;&lt;object type=&quot;3&quot; unique_id=&quot;23210&quot;&gt;&lt;property id=&quot;20148&quot; value=&quot;5&quot;/&gt;&lt;property id=&quot;20300&quot; value=&quot;Slide 76 - &amp;quot;For Highest Chance of Success&amp;amp;#x09;&amp;quot;&quot;/&gt;&lt;property id=&quot;20307&quot; value=&quot;742&quot;/&gt;&lt;/object&gt;&lt;object type=&quot;3&quot; unique_id=&quot;23211&quot;&gt;&lt;property id=&quot;20148&quot; value=&quot;5&quot;/&gt;&lt;property id=&quot;20300&quot; value=&quot;Slide 77 - &amp;quot;Study Group Exercise - Part I&amp;quot;&quot;/&gt;&lt;property id=&quot;20307&quot; value=&quot;743&quot;/&gt;&lt;/object&gt;&lt;object type=&quot;3&quot; unique_id=&quot;23212&quot;&gt;&lt;property id=&quot;20148&quot; value=&quot;5&quot;/&gt;&lt;property id=&quot;20300&quot; value=&quot;Slide 78 - &amp;quot;Study Group Exercise - Part II&amp;quot;&quot;/&gt;&lt;property id=&quot;20307&quot; value=&quot;744&quot;/&gt;&lt;/object&gt;&lt;object type=&quot;3&quot; unique_id=&quot;23213&quot;&gt;&lt;property id=&quot;20148&quot; value=&quot;5&quot;/&gt;&lt;property id=&quot;20300&quot; value=&quot;Slide 79 - &amp;quot;No Worries – More time for your Study Group…&amp;#x0D;&amp;#x0A;&amp;#x0D;&amp;#x0A;Module 24 – Day 3&amp;quot;&quot;/&gt;&lt;property id=&quot;20307&quot; value=&quot;745&quot;/&gt;&lt;/object&gt;&lt;object type=&quot;3&quot; unique_id=&quot;23214&quot;&gt;&lt;property id=&quot;20148&quot; value=&quot;5&quot;/&gt;&lt;property id=&quot;20300&quot; value=&quot;Slide 80 - &amp;quot;Debriefing&amp;quot;&quot;/&gt;&lt;property id=&quot;20307&quot; value=&quot;746&quot;/&gt;&lt;/object&gt;&lt;object type=&quot;3&quot; unique_id=&quot;23215&quot;&gt;&lt;property id=&quot;20148&quot; value=&quot;5&quot;/&gt;&lt;property id=&quot;20300&quot; value=&quot;Slide 81 - &amp;quot;Lunch&amp;quot;&quot;/&gt;&lt;property id=&quot;20307&quot; value=&quot;748&quot;/&gt;&lt;/object&gt;&lt;object type=&quot;3&quot; unique_id=&quot;23216&quot;&gt;&lt;property id=&quot;20148&quot; value=&quot;5&quot;/&gt;&lt;property id=&quot;20300&quot; value=&quot;Slide 82&quot;/&gt;&lt;property id=&quot;20307&quot; value=&quot;749&quot;/&gt;&lt;/object&gt;&lt;object type=&quot;3&quot; unique_id=&quot;23217&quot;&gt;&lt;property id=&quot;20148&quot; value=&quot;5&quot;/&gt;&lt;property id=&quot;20300&quot; value=&quot;Slide 83 - &amp;quot;Learning Objectives: You will learn about…&amp;quot;&quot;/&gt;&lt;property id=&quot;20307&quot; value=&quot;750&quot;/&gt;&lt;/object&gt;&lt;object type=&quot;3&quot; unique_id=&quot;23218&quot;&gt;&lt;property id=&quot;20148&quot; value=&quot;5&quot;/&gt;&lt;property id=&quot;20300&quot; value=&quot;Slide 84 - &amp;quot;Framework for Coaching Quality Improvement&amp;quot;&quot;/&gt;&lt;property id=&quot;20307&quot; value=&quot;751&quot;/&gt;&lt;/object&gt;&lt;object type=&quot;3&quot; unique_id=&quot;23219&quot;&gt;&lt;property id=&quot;20148&quot; value=&quot;5&quot;/&gt;&lt;property id=&quot;20300&quot; value=&quot;Slide 85 - &amp;quot;Objective Assessor&amp;quot;&quot;/&gt;&lt;property id=&quot;20307&quot; value=&quot;752&quot;/&gt;&lt;/object&gt;&lt;object type=&quot;3&quot; unique_id=&quot;23220&quot;&gt;&lt;property id=&quot;20148&quot; value=&quot;5&quot;/&gt;&lt;property id=&quot;20300&quot; value=&quot;Slide 86 - &amp;quot;Quality Program Assessment Tools&amp;quot;&quot;/&gt;&lt;property id=&quot;20307&quot; value=&quot;753&quot;/&gt;&lt;/object&gt;&lt;object type=&quot;3&quot; unique_id=&quot;23221&quot;&gt;&lt;property id=&quot;20148&quot; value=&quot;5&quot;/&gt;&lt;property id=&quot;20300&quot; value=&quot;Slide 87 - &amp;quot;Quality Program Assessment Tool&amp;quot;&quot;/&gt;&lt;property id=&quot;20307&quot; value=&quot;754&quot;/&gt;&lt;/object&gt;&lt;object type=&quot;3&quot; unique_id=&quot;23222&quot;&gt;&lt;property id=&quot;20148&quot; value=&quot;5&quot;/&gt;&lt;property id=&quot;20300&quot; value=&quot;Slide 88 - &amp;quot;Practice&amp;quot;&quot;/&gt;&lt;property id=&quot;20307&quot; value=&quot;755&quot;/&gt;&lt;/object&gt;&lt;object type=&quot;3&quot; unique_id=&quot;23223&quot;&gt;&lt;property id=&quot;20148&quot; value=&quot;5&quot;/&gt;&lt;property id=&quot;20300&quot; value=&quot;Slide 89 - &amp;quot;Video: Organizational Assessment&amp;quot;&quot;/&gt;&lt;property id=&quot;20307&quot; value=&quot;756&quot;/&gt;&lt;/object&gt;&lt;object type=&quot;3&quot; unique_id=&quot;23224&quot;&gt;&lt;property id=&quot;20148&quot; value=&quot;5&quot;/&gt;&lt;property id=&quot;20300&quot; value=&quot;Slide 90 - &amp;quot;Goals of Coaching an Organizational Assessment&amp;quot;&quot;/&gt;&lt;property id=&quot;20307&quot; value=&quot;757&quot;/&gt;&lt;/object&gt;&lt;object type=&quot;3&quot; unique_id=&quot;23225&quot;&gt;&lt;property id=&quot;20148&quot; value=&quot;5&quot;/&gt;&lt;property id=&quot;20300&quot; value=&quot;Slide 91 - &amp;quot;Prior to Organizational Assessment&amp;quot;&quot;/&gt;&lt;property id=&quot;20307&quot; value=&quot;758&quot;/&gt;&lt;/object&gt;&lt;object type=&quot;3&quot; unique_id=&quot;23226&quot;&gt;&lt;property id=&quot;20148&quot; value=&quot;5&quot;/&gt;&lt;property id=&quot;20300&quot; value=&quot;Slide 92 - &amp;quot;Day of Organizational Assessment&amp;quot;&quot;/&gt;&lt;property id=&quot;20307&quot; value=&quot;759&quot;/&gt;&lt;/object&gt;&lt;object type=&quot;3&quot; unique_id=&quot;23227&quot;&gt;&lt;property id=&quot;20148&quot; value=&quot;5&quot;/&gt;&lt;property id=&quot;20300&quot; value=&quot;Slide 93 - &amp;quot;After the Organizational Assessment&amp;quot;&quot;/&gt;&lt;property id=&quot;20307&quot; value=&quot;760&quot;/&gt;&lt;/object&gt;&lt;object type=&quot;3&quot; unique_id=&quot;23228&quot;&gt;&lt;property id=&quot;20148&quot; value=&quot;5&quot;/&gt;&lt;property id=&quot;20300&quot; value=&quot;Slide 94 - &amp;quot;Coping with Group Dynamics&amp;quot;&quot;/&gt;&lt;property id=&quot;20307&quot; value=&quot;761&quot;/&gt;&lt;/object&gt;&lt;object type=&quot;3&quot; unique_id=&quot;23229&quot;&gt;&lt;property id=&quot;20148&quot; value=&quot;5&quot;/&gt;&lt;property id=&quot;20300&quot; value=&quot;Slide 95 - &amp;quot;OA Controversy: Shoot for 5’s or Slide by with 3’s?&amp;quot;&quot;/&gt;&lt;property id=&quot;20307&quot; value=&quot;762&quot;/&gt;&lt;/object&gt;&lt;object type=&quot;3&quot; unique_id=&quot;23230&quot;&gt;&lt;property id=&quot;20148&quot; value=&quot;5&quot;/&gt;&lt;property id=&quot;20300&quot; value=&quot;Slide 96 - &amp;quot;Anonymous Poll&amp;quot;&quot;/&gt;&lt;property id=&quot;20307&quot; value=&quot;763&quot;/&gt;&lt;/object&gt;&lt;object type=&quot;3&quot; unique_id=&quot;23231&quot;&gt;&lt;property id=&quot;20148&quot; value=&quot;5&quot;/&gt;&lt;property id=&quot;20300&quot; value=&quot;Slide 97 - &amp;quot;Your Turn to Star…..&amp;quot;&quot;/&gt;&lt;property id=&quot;20307&quot; value=&quot;764&quot;/&gt;&lt;/object&gt;&lt;object type=&quot;3&quot; unique_id=&quot;23232&quot;&gt;&lt;property id=&quot;20148&quot; value=&quot;5&quot;/&gt;&lt;property id=&quot;20300&quot; value=&quot;Slide 98 - &amp;quot;Debrief&amp;quot;&quot;/&gt;&lt;property id=&quot;20307&quot; value=&quot;765&quot;/&gt;&lt;/object&gt;&lt;object type=&quot;3&quot; unique_id=&quot;23233&quot;&gt;&lt;property id=&quot;20148&quot; value=&quot;5&quot;/&gt;&lt;property id=&quot;20300&quot; value=&quot;Slide 99 - &amp;quot;Finally: Planning Your Next OA&amp;quot;&quot;/&gt;&lt;property id=&quot;20307&quot; value=&quot;766&quot;/&gt;&lt;/object&gt;&lt;object type=&quot;3&quot; unique_id=&quot;23234&quot;&gt;&lt;property id=&quot;20148&quot; value=&quot;5&quot;/&gt;&lt;property id=&quot;20300&quot; value=&quot;Slide 100 - &amp;quot;Resources&amp;quot;&quot;/&gt;&lt;property id=&quot;20307&quot; value=&quot;767&quot;/&gt;&lt;/object&gt;&lt;object type=&quot;3&quot; unique_id=&quot;23235&quot;&gt;&lt;property id=&quot;20148&quot; value=&quot;5&quot;/&gt;&lt;property id=&quot;20300&quot; value=&quot;Slide 101 - &amp;quot;Breaktime&amp;quot;&quot;/&gt;&lt;property id=&quot;20307&quot; value=&quot;769&quot;/&gt;&lt;/object&gt;&lt;object type=&quot;3&quot; unique_id=&quot;23236&quot;&gt;&lt;property id=&quot;20148&quot; value=&quot;5&quot;/&gt;&lt;property id=&quot;20300&quot; value=&quot;Slide 102&quot;/&gt;&lt;property id=&quot;20307&quot; value=&quot;770&quot;/&gt;&lt;/object&gt;&lt;object type=&quot;3&quot; unique_id=&quot;23237&quot;&gt;&lt;property id=&quot;20148&quot; value=&quot;5&quot;/&gt;&lt;property id=&quot;20300&quot; value=&quot;Slide 103 - &amp;quot;Learning Objectives: This Session will…&amp;quot;&quot;/&gt;&lt;property id=&quot;20307&quot; value=&quot;771&quot;/&gt;&lt;/object&gt;&lt;object type=&quot;3&quot; unique_id=&quot;23238&quot;&gt;&lt;property id=&quot;20148&quot; value=&quot;5&quot;/&gt;&lt;property id=&quot;20300&quot; value=&quot;Slide 104 - &amp;quot;What is Open Space?&amp;quot;&quot;/&gt;&lt;property id=&quot;20307&quot; value=&quot;772&quot;/&gt;&lt;/object&gt;&lt;object type=&quot;3&quot; unique_id=&quot;23239&quot;&gt;&lt;property id=&quot;20148&quot; value=&quot;5&quot;/&gt;&lt;property id=&quot;20300&quot; value=&quot;Slide 105 - &amp;quot;The 4 Principles of Open Space&amp;quot;&quot;/&gt;&lt;property id=&quot;20307&quot; value=&quot;773&quot;/&gt;&lt;/object&gt;&lt;object type=&quot;3&quot; unique_id=&quot;23240&quot;&gt;&lt;property id=&quot;20148&quot; value=&quot;5&quot;/&gt;&lt;property id=&quot;20300&quot; value=&quot;Slide 106 - &amp;quot;Developing the Agenda&amp;quot;&quot;/&gt;&lt;property id=&quot;20307&quot; value=&quot;774&quot;/&gt;&lt;/object&gt;&lt;object type=&quot;3&quot; unique_id=&quot;23241&quot;&gt;&lt;property id=&quot;20148&quot; value=&quot;5&quot;/&gt;&lt;property id=&quot;20300&quot; value=&quot;Slide 107 - &amp;quot;The Theme for Today’s Open Space&amp;quot;&quot;/&gt;&lt;property id=&quot;20307&quot; value=&quot;775&quot;/&gt;&lt;/object&gt;&lt;object type=&quot;3&quot; unique_id=&quot;23242&quot;&gt;&lt;property id=&quot;20148&quot; value=&quot;5&quot;/&gt;&lt;property id=&quot;20300&quot; value=&quot;Slide 108&quot;/&gt;&lt;property id=&quot;20307&quot; value=&quot;777&quot;/&gt;&lt;/object&gt;&lt;object type=&quot;3&quot; unique_id=&quot;23243&quot;&gt;&lt;property id=&quot;20148&quot; value=&quot;5&quot;/&gt;&lt;property id=&quot;20300&quot; value=&quot;Slide 109 - &amp;quot;Coaching Functions: Presenters’ Choice…&amp;quot;&quot;/&gt;&lt;property id=&quot;20307&quot; value=&quot;778&quot;/&gt;&lt;/object&gt;&lt;object type=&quot;3&quot; unique_id=&quot;23244&quot;&gt;&lt;property id=&quot;20148&quot; value=&quot;5&quot;/&gt;&lt;property id=&quot;20300&quot; value=&quot;Slide 110 - &amp;quot;Learning Objectives:  This session will…&amp;quot;&quot;/&gt;&lt;property id=&quot;20307&quot; value=&quot;779&quot;/&gt;&lt;/object&gt;&lt;object type=&quot;3&quot; unique_id=&quot;23245&quot;&gt;&lt;property id=&quot;20148&quot; value=&quot;5&quot;/&gt;&lt;property id=&quot;20300&quot; value=&quot;Slide 111 - &amp;quot;Introductions – Coaching Experiences&amp;quot;&quot;/&gt;&lt;property id=&quot;20307&quot; value=&quot;780&quot;/&gt;&lt;/object&gt;&lt;object type=&quot;3&quot; unique_id=&quot;23246&quot;&gt;&lt;property id=&quot;20148&quot; value=&quot;5&quot;/&gt;&lt;property id=&quot;20300&quot; value=&quot;Slide 112 - &amp;quot;Potential Presentation Topics&amp;quot;&quot;/&gt;&lt;property id=&quot;20307&quot; value=&quot;781&quot;/&gt;&lt;/object&gt;&lt;object type=&quot;3&quot; unique_id=&quot;23247&quot;&gt;&lt;property id=&quot;20148&quot; value=&quot;5&quot;/&gt;&lt;property id=&quot;20300&quot; value=&quot;Slide 113 - &amp;quot;On Failure…&amp;quot;&quot;/&gt;&lt;property id=&quot;20307&quot; value=&quot;782&quot;/&gt;&lt;/object&gt;&lt;object type=&quot;3&quot; unique_id=&quot;23248&quot;&gt;&lt;property id=&quot;20148&quot; value=&quot;5&quot;/&gt;&lt;property id=&quot;20300&quot; value=&quot;Slide 114&quot;/&gt;&lt;property id=&quot;20307&quot; value=&quot;784&quot;/&gt;&lt;/object&gt;&lt;object type=&quot;3&quot; unique_id=&quot;23249&quot;&gt;&lt;property id=&quot;20148&quot; value=&quot;5&quot;/&gt;&lt;property id=&quot;20300&quot; value=&quot;Slide 115 - &amp;quot;Framework for Coaching Quality Improvement&amp;quot;&quot;/&gt;&lt;property id=&quot;20307&quot; value=&quot;785&quot;/&gt;&lt;/object&gt;&lt;object type=&quot;3&quot; unique_id=&quot;23250&quot;&gt;&lt;property id=&quot;20148&quot; value=&quot;5&quot;/&gt;&lt;property id=&quot;20300&quot; value=&quot;Slide 116 - &amp;quot;Objective Assessor&amp;quot;&quot;/&gt;&lt;property id=&quot;20307&quot; value=&quot;786&quot;/&gt;&lt;/object&gt;&lt;object type=&quot;3&quot; unique_id=&quot;23251&quot;&gt;&lt;property id=&quot;20148&quot; value=&quot;5&quot;/&gt;&lt;property id=&quot;20300&quot; value=&quot;Slide 117 - &amp;quot;Highlights &amp;amp; Aha! Moments&amp;quot;&quot;/&gt;&lt;property id=&quot;20307&quot; value=&quot;787&quot;/&gt;&lt;/object&gt;&lt;object type=&quot;3&quot; unique_id=&quot;23252&quot;&gt;&lt;property id=&quot;20148&quot; value=&quot;5&quot;/&gt;&lt;property id=&quot;20300&quot; value=&quot;Slide 118 - &amp;quot;The way the course was delivered today was an effective way for me to learn.&amp;quot;&quot;/&gt;&lt;property id=&quot;20307&quot; value=&quot;788&quot;/&gt;&lt;/object&gt;&lt;object type=&quot;3&quot; unique_id=&quot;23253&quot;&gt;&lt;property id=&quot;20148&quot; value=&quot;5&quot;/&gt;&lt;property id=&quot;20300&quot; value=&quot;Slide 119 - &amp;quot;I had sufficient opportunity to participate today.&amp;quot;&quot;/&gt;&lt;property id=&quot;20307&quot; value=&quot;789&quot;/&gt;&lt;/object&gt;&lt;object type=&quot;3&quot; unique_id=&quot;23254&quot;&gt;&lt;property id=&quot;20148&quot; value=&quot;5&quot;/&gt;&lt;property id=&quot;20300&quot; value=&quot;Slide 120 - &amp;quot;Materials were useful during the day.&amp;quot;&quot;/&gt;&lt;property id=&quot;20307&quot; value=&quot;790&quot;/&gt;&lt;/object&gt;&lt;object type=&quot;3&quot; unique_id=&quot;23255&quot;&gt;&lt;property id=&quot;20148&quot; value=&quot;5&quot;/&gt;&lt;property id=&quot;20300&quot; value=&quot;Slide 121 - &amp;quot;The facilities, equipment, etc. were favorable to learning.&amp;quot;&quot;/&gt;&lt;property id=&quot;20307&quot; value=&quot;791&quot;/&gt;&lt;/object&gt;&lt;object type=&quot;3&quot; unique_id=&quot;23256&quot;&gt;&lt;property id=&quot;20148&quot; value=&quot;5&quot;/&gt;&lt;property id=&quot;20300&quot; value=&quot;Slide 122 - &amp;quot;The agenda and content for today was logically organized.&amp;quot;&quot;/&gt;&lt;property id=&quot;20307&quot; value=&quot;792&quot;/&gt;&lt;/object&gt;&lt;object type=&quot;3&quot; unique_id=&quot;23257&quot;&gt;&lt;property id=&quot;20148&quot; value=&quot;5&quot;/&gt;&lt;property id=&quot;20300&quot; value=&quot;Slide 123 - &amp;quot;Overall, I was satisfied with the session facilitator(s).&amp;quot;&quot;/&gt;&lt;property id=&quot;20307&quot; value=&quot;793&quot;/&gt;&lt;/object&gt;&lt;object type=&quot;3&quot; unique_id=&quot;23258&quot;&gt;&lt;property id=&quot;20148&quot; value=&quot;5&quot;/&gt;&lt;property id=&quot;20300&quot; value=&quot;Slide 124 - &amp;quot;I will refer to or use the materials going forward.&amp;quot;&quot;/&gt;&lt;property id=&quot;20307&quot; value=&quot;794&quot;/&gt;&lt;/object&gt;&lt;object type=&quot;3&quot; unique_id=&quot;23259&quot;&gt;&lt;property id=&quot;20148&quot; value=&quot;5&quot;/&gt;&lt;property id=&quot;20300&quot; value=&quot;Slide 125 - &amp;quot;My knowledge and/or skills increased as a result of today.&amp;quot;&quot;/&gt;&lt;property id=&quot;20307&quot; value=&quot;795&quot;/&gt;&lt;/object&gt;&lt;object type=&quot;3&quot; unique_id=&quot;23260&quot;&gt;&lt;property id=&quot;20148&quot; value=&quot;5&quot;/&gt;&lt;property id=&quot;20300&quot; value=&quot;Slide 126 - &amp;quot;The workshop had the right balance of lectures and interactive activities.&amp;quot;&quot;/&gt;&lt;property id=&quot;20307&quot; value=&quot;796&quot;/&gt;&lt;/object&gt;&lt;object type=&quot;3&quot; unique_id=&quot;23261&quot;&gt;&lt;property id=&quot;20148&quot; value=&quot;5&quot;/&gt;&lt;property id=&quot;20300&quot; value=&quot;Slide 127 - &amp;quot;Overall, I was satisfied with today.&amp;quot;&quot;/&gt;&lt;property id=&quot;20307&quot; value=&quot;797&quot;/&gt;&lt;/object&gt;&lt;object type=&quot;3&quot; unique_id=&quot;23262&quot;&gt;&lt;property id=&quot;20148&quot; value=&quot;5&quot;/&gt;&lt;property id=&quot;20300&quot; value=&quot;Slide 128 - &amp;quot;How ready are you to coach an organization to improve its quality program?&amp;quot;&quot;/&gt;&lt;property id=&quot;20307&quot; value=&quot;798&quot;/&gt;&lt;/object&gt;&lt;object type=&quot;3&quot; unique_id=&quot;23263&quot;&gt;&lt;property id=&quot;20148&quot; value=&quot;5&quot;/&gt;&lt;property id=&quot;20300&quot; value=&quot;Slide 129 - &amp;quot;How complete is your knowledge of coaching roles and functions?&amp;quot;&quot;/&gt;&lt;property id=&quot;20307&quot; value=&quot;799&quot;/&gt;&lt;/object&gt;&lt;object type=&quot;3&quot; unique_id=&quot;23264&quot;&gt;&lt;property id=&quot;20148&quot; value=&quot;5&quot;/&gt;&lt;property id=&quot;20300&quot; value=&quot;Slide 130 - &amp;quot;Additional Comments about Today&amp;quot;&quot;/&gt;&lt;property id=&quot;20307&quot; value=&quot;800&quot;/&gt;&lt;/object&gt;&lt;object type=&quot;3&quot; unique_id=&quot;23265&quot;&gt;&lt;property id=&quot;20148&quot; value=&quot;5&quot;/&gt;&lt;property id=&quot;20300&quot; value=&quot;Slide 131 - &amp;quot;Thank You :-)&amp;quot;&quot;/&gt;&lt;property id=&quot;20307&quot; value=&quot;801&quot;/&gt;&lt;/object&gt;&lt;object type=&quot;3&quot; unique_id=&quot;23266&quot;&gt;&lt;property id=&quot;20148&quot; value=&quot;5&quot;/&gt;&lt;property id=&quot;20300&quot; value=&quot;Slide 132 - &amp;quot;National Quality Center (NQC)&amp;quot;&quot;/&gt;&lt;property id=&quot;20307&quot; value=&quot;783&quot;/&gt;&lt;/object&gt;&lt;object type=&quot;3&quot; unique_id=&quot;28810&quot;&gt;&lt;property id=&quot;20148&quot; value=&quot;5&quot;/&gt;&lt;property id=&quot;20300&quot; value=&quot;Slide 35&quot;/&gt;&lt;property id=&quot;20307&quot; value=&quot;802&quot;/&gt;&lt;/object&gt;&lt;object type=&quot;3&quot; unique_id=&quot;28811&quot;&gt;&lt;property id=&quot;20148&quot; value=&quot;5&quot;/&gt;&lt;property id=&quot;20300&quot; value=&quot;Slide 36 - &amp;quot;Learning Objectives: You will learn about…&amp;quot;&quot;/&gt;&lt;property id=&quot;20307&quot; value=&quot;803&quot;/&gt;&lt;/object&gt;&lt;object type=&quot;3&quot; unique_id=&quot;28812&quot;&gt;&lt;property id=&quot;20148&quot; value=&quot;5&quot;/&gt;&lt;property id=&quot;20300&quot; value=&quot;Slide 37 - &amp;quot;Framework for Coaching Quality Improvement&amp;quot;&quot;/&gt;&lt;property id=&quot;20307&quot; value=&quot;804&quot;/&gt;&lt;/object&gt;&lt;object type=&quot;3&quot; unique_id=&quot;28813&quot;&gt;&lt;property id=&quot;20148&quot; value=&quot;5&quot;/&gt;&lt;property id=&quot;20300&quot; value=&quot;Slide 38 - &amp;quot;Capacity Builder&amp;quot;&quot;/&gt;&lt;property id=&quot;20307&quot; value=&quot;805&quot;/&gt;&lt;/object&gt;&lt;object type=&quot;3&quot; unique_id=&quot;28814&quot;&gt;&lt;property id=&quot;20148&quot; value=&quot;5&quot;/&gt;&lt;property id=&quot;20300&quot; value=&quot;Slide 39 - &amp;quot;We Teach as if Learning Were Like Filling up an Empty Pot….&amp;quot;&quot;/&gt;&lt;property id=&quot;20307&quot; value=&quot;806&quot;/&gt;&lt;/object&gt;&lt;object type=&quot;3&quot; unique_id=&quot;28815&quot;&gt;&lt;property id=&quot;20148&quot; value=&quot;5&quot;/&gt;&lt;property id=&quot;20300&quot; value=&quot;Slide 40 - &amp;quot;…When Actually, It Is a Very Complex and Active Filtering Process&amp;quot;&quot;/&gt;&lt;property id=&quot;20307&quot; value=&quot;807&quot;/&gt;&lt;/object&gt;&lt;object type=&quot;3&quot; unique_id=&quot;28816&quot;&gt;&lt;property id=&quot;20148&quot; value=&quot;5&quot;/&gt;&lt;property id=&quot;20300&quot; value=&quot;Slide 41&quot;/&gt;&lt;property id=&quot;20307&quot; value=&quot;808&quot;/&gt;&lt;/object&gt;&lt;object type=&quot;3&quot; unique_id=&quot;28817&quot;&gt;&lt;property id=&quot;20148&quot; value=&quot;5&quot;/&gt;&lt;property id=&quot;20300&quot; value=&quot;Slide 42 - &amp;quot;Learning in Adulthood: a comprehensive guide&amp;#x0D;&amp;#x0A;S.B. Merriam, R.S.Cafferella, L.M.Baumgartner (2007)&amp;quot;&quot;/&gt;&lt;property id=&quot;20307&quot; value=&quot;809&quot;/&gt;&lt;/object&gt;&lt;object type=&quot;3&quot; unique_id=&quot;28818&quot;&gt;&lt;property id=&quot;20148&quot; value=&quot;5&quot;/&gt;&lt;property id=&quot;20300&quot; value=&quot;Slide 43 - &amp;quot;Learning in Adulthood: a comprehensive guide&amp;#x0D;&amp;#x0A;S.B. Merriam, R.S.Cafferella, L.M.Baumgartner (2007)&amp;quot;&quot;/&gt;&lt;property id=&quot;20307&quot; value=&quot;810&quot;/&gt;&lt;/object&gt;&lt;object type=&quot;3&quot; unique_id=&quot;28819&quot;&gt;&lt;property id=&quot;20148&quot; value=&quot;5&quot;/&gt;&lt;property id=&quot;20300&quot; value=&quot;Slide 44 - &amp;quot;Adult Learning: Philosophical Underpinnings &amp;#x0D;&amp;#x0A;Elias, J. L., &amp;amp; Merriam, S. B. (1995; 2004) &amp;quot;&quot;/&gt;&lt;property id=&quot;20307&quot; value=&quot;811&quot;/&gt;&lt;/object&gt;&lt;object type=&quot;3&quot; unique_id=&quot;28820&quot;&gt;&lt;property id=&quot;20148&quot; value=&quot;5&quot;/&gt;&lt;property id=&quot;20300&quot; value=&quot;Slide 45 - &amp;quot;Large Group Discussion: &amp;quot;&quot;/&gt;&lt;property id=&quot;20307&quot; value=&quot;812&quot;/&gt;&lt;/object&gt;&lt;object type=&quot;3&quot; unique_id=&quot;28821&quot;&gt;&lt;property id=&quot;20148&quot; value=&quot;5&quot;/&gt;&lt;property id=&quot;20300&quot; value=&quot;Slide 46 - &amp;quot;Theory of Reasoned Action - QI&amp;quot;&quot;/&gt;&lt;property id=&quot;20307&quot; value=&quot;813&quot;/&gt;&lt;/object&gt;&lt;object type=&quot;3&quot; unique_id=&quot;28822&quot;&gt;&lt;property id=&quot;20148&quot; value=&quot;5&quot;/&gt;&lt;property id=&quot;20300&quot; value=&quot;Slide 47 - &amp;quot;Theoretical Model: domains of learning &amp;#x0D;&amp;#x0A;J. Mezirow, (1990; 1991; 2000; 2009)  P. Cranton (1994, 1996) &amp;quot;&quot;/&gt;&lt;property id=&quot;20307&quot; value=&quot;814&quot;/&gt;&lt;/object&gt;&lt;object type=&quot;3&quot; unique_id=&quot;28823&quot;&gt;&lt;property id=&quot;20148&quot; value=&quot;5&quot;/&gt;&lt;property id=&quot;20300&quot; value=&quot;Slide 48 - &amp;quot;Table Exercise: &amp;#x0D;&amp;#x0A;What domains apply to Healthcare?  What domains apply to Improvement? &amp;#x0D;&amp;#x0A;Why should we care?&amp;quot;&quot;/&gt;&lt;property id=&quot;20307&quot; value=&quot;815&quot;/&gt;&lt;/object&gt;&lt;object type=&quot;3&quot; unique_id=&quot;28824&quot;&gt;&lt;property id=&quot;20148&quot; value=&quot;5&quot;/&gt;&lt;property id=&quot;20300&quot; value=&quot;Slide 49 - &amp;quot;Theory of Reasoned Action - QI&amp;quot;&quot;/&gt;&lt;property id=&quot;20307&quot; value=&quot;816&quot;/&gt;&lt;/object&gt;&lt;object type=&quot;3&quot; unique_id=&quot;28825&quot;&gt;&lt;property id=&quot;20148&quot; value=&quot;5&quot;/&gt;&lt;property id=&quot;20300&quot; value=&quot;Slide 50 - &amp;quot;Dimensions of an Educational Plan&amp;quot;&quot;/&gt;&lt;property id=&quot;20307&quot; value=&quot;817&quot;/&gt;&lt;/object&gt;&lt;object type=&quot;3&quot; unique_id=&quot;28826&quot;&gt;&lt;property id=&quot;20148&quot; value=&quot;5&quot;/&gt;&lt;property id=&quot;20300&quot; value=&quot;Slide 51 - &amp;quot;Identification of Target Audiences&amp;quot;&quot;/&gt;&lt;property id=&quot;20307&quot; value=&quot;818&quot;/&gt;&lt;/object&gt;&lt;object type=&quot;3&quot; unique_id=&quot;28827&quot;&gt;&lt;property id=&quot;20148&quot; value=&quot;5&quot;/&gt;&lt;property id=&quot;20300&quot; value=&quot;Slide 52 - &amp;quot;QI Needs Assessment&amp;quot;&quot;/&gt;&lt;property id=&quot;20307&quot; value=&quot;819&quot;/&gt;&lt;/object&gt;&lt;object type=&quot;3&quot; unique_id=&quot;28828&quot;&gt;&lt;property id=&quot;20148&quot; value=&quot;5&quot;/&gt;&lt;property id=&quot;20300&quot; value=&quot;Slide 53 - &amp;quot;Theory of Reasoned Action - QI&amp;quot;&quot;/&gt;&lt;property id=&quot;20307&quot; value=&quot;820&quot;/&gt;&lt;/object&gt;&lt;object type=&quot;3&quot; unique_id=&quot;28829&quot;&gt;&lt;property id=&quot;20148&quot; value=&quot;5&quot;/&gt;&lt;property id=&quot;20300&quot; value=&quot;Slide 54 - &amp;quot;What Do These Audiences Need to:&amp;#x0D;&amp;#x0A;Do, Understand, Commit To, or Overcome?&amp;quot;&quot;/&gt;&lt;property id=&quot;20307&quot; value=&quot;821&quot;/&gt;&lt;/object&gt;&lt;object type=&quot;3&quot; unique_id=&quot;28830&quot;&gt;&lt;property id=&quot;20148&quot; value=&quot;5&quot;/&gt;&lt;property id=&quot;20300&quot; value=&quot;Slide 55 - &amp;quot;Training Modalities&amp;quot;&quot;/&gt;&lt;property id=&quot;20307&quot; value=&quot;822&quot;/&gt;&lt;/object&gt;&lt;object type=&quot;3&quot; unique_id=&quot;28831&quot;&gt;&lt;property id=&quot;20148&quot; value=&quot;5&quot;/&gt;&lt;property id=&quot;20300&quot; value=&quot;Slide 56 - &amp;quot;Tip: Training Modalities&amp;quot;&quot;/&gt;&lt;property id=&quot;20307&quot; value=&quot;823&quot;/&gt;&lt;/object&gt;&lt;object type=&quot;3&quot; unique_id=&quot;28832&quot;&gt;&lt;property id=&quot;20148&quot; value=&quot;5&quot;/&gt;&lt;property id=&quot;20300&quot; value=&quot;Slide 57 - &amp;quot;Options for Capacity Development:&amp;#x0D;&amp;#x0A;It Ain’t Just Workshops……&amp;quot;&quot;/&gt;&lt;property id=&quot;20307&quot; value=&quot;824&quot;/&gt;&lt;/object&gt;&lt;object type=&quot;3&quot; unique_id=&quot;28833&quot;&gt;&lt;property id=&quot;20148&quot; value=&quot;5&quot;/&gt;&lt;property id=&quot;20300&quot; value=&quot;Slide 58 - &amp;quot;Options for Capacity Development:&amp;#x0D;&amp;#x0A;It Ain’t Just Workshops……&amp;quot;&quot;/&gt;&lt;property id=&quot;20307&quot; value=&quot;825&quot;/&gt;&lt;/object&gt;&lt;object type=&quot;3&quot; unique_id=&quot;28834&quot;&gt;&lt;property id=&quot;20148&quot; value=&quot;5&quot;/&gt;&lt;property id=&quot;20300&quot; value=&quot;Slide 59 - &amp;quot;&amp;#x0D;&amp;#x0A;Adult &amp;#x0D;&amp;#x0A;Learning &amp;#x0D;&amp;#x0A;Principles&amp;quot;&quot;/&gt;&lt;property id=&quot;20307&quot; value=&quot;826&quot;/&gt;&lt;/object&gt;&lt;object type=&quot;3&quot; unique_id=&quot;28835&quot;&gt;&lt;property id=&quot;20148&quot; value=&quot;5&quot;/&gt;&lt;property id=&quot;20300&quot; value=&quot;Slide 60 - &amp;quot;Implementation Plan&amp;quot;&quot;/&gt;&lt;property id=&quot;20307&quot; value=&quot;827&quot;/&gt;&lt;/object&gt;&lt;object type=&quot;3&quot; unique_id=&quot;28836&quot;&gt;&lt;property id=&quot;20148&quot; value=&quot;5&quot;/&gt;&lt;property id=&quot;20300&quot; value=&quot;Slide 61 - &amp;quot;Evaluation&amp;quot;&quot;/&gt;&lt;property id=&quot;20307&quot; value=&quot;828&quot;/&gt;&lt;/object&gt;&lt;object type=&quot;3&quot; unique_id=&quot;28837&quot;&gt;&lt;property id=&quot;20148&quot; value=&quot;5&quot;/&gt;&lt;property id=&quot;20300&quot; value=&quot;Slide 62 - &amp;quot;Individual Exercise: Developing an Educational Plan&amp;#x0D;&amp;#x0A;20 min&amp;quot;&quot;/&gt;&lt;property id=&quot;20307&quot; value=&quot;829&quot;/&gt;&lt;/object&gt;&lt;object type=&quot;3&quot; unique_id=&quot;28838&quot;&gt;&lt;property id=&quot;20148&quot; value=&quot;5&quot;/&gt;&lt;property id=&quot;20300&quot; value=&quot;Slide 63 - &amp;quot;Exercise: Coaching Educational Planning&amp;#x0D;&amp;#x0A;45 min&amp;quot;&quot;/&gt;&lt;property id=&quot;20307&quot; value=&quot;830&quot;/&gt;&lt;/object&gt;&lt;object type=&quot;3&quot; unique_id=&quot;28839&quot;&gt;&lt;property id=&quot;20148&quot; value=&quot;5&quot;/&gt;&lt;property id=&quot;20300&quot; value=&quot;Slide 64 - &amp;quot;Revisit the PIP&amp;quot;&quot;/&gt;&lt;property id=&quot;20307&quot; value=&quot;831&quot;/&gt;&lt;/object&gt;&lt;object type=&quot;3&quot; unique_id=&quot;28840&quot;&gt;&lt;property id=&quot;20148&quot; value=&quot;5&quot;/&gt;&lt;property id=&quot;20300&quot; value=&quot;Slide 65 - &amp;quot;Adult learning cannot be understood, facilitate, or researched by defining it exclusively in terms of behavior cha&quot;/&gt;&lt;property id=&quot;20307&quot; value=&quot;832&quot;/&gt;&lt;/object&gt;&lt;object type=&quot;3&quot; unique_id=&quot;28841&quot;&gt;&lt;property id=&quot;20148&quot; value=&quot;5&quot;/&gt;&lt;property id=&quot;20300&quot; value=&quot;Slide 66 - &amp;quot;National Quality Center (NQC)&amp;quot;&quot;/&gt;&lt;property id=&quot;20307&quot; value=&quot;833&quot;/&gt;&lt;/object&gt;&lt;/object&gt;&lt;/object&gt;&lt;/database&gt;"/>
  <p:tag name="SECTOMILLISECCONVERTED" val="1"/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QC_PPT_Template">
  <a:themeElements>
    <a:clrScheme name="NQC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QC_PPT_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QC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ultipurpos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4001D912547BFC74F2974688345" ma:contentTypeVersion="11" ma:contentTypeDescription="Create a new document." ma:contentTypeScope="" ma:versionID="81f0fdc4664ef93e3089fbe64ac8e75e">
  <xsd:schema xmlns:xsd="http://www.w3.org/2001/XMLSchema" xmlns:xs="http://www.w3.org/2001/XMLSchema" xmlns:p="http://schemas.microsoft.com/office/2006/metadata/properties" xmlns:ns3="588c877d-a32b-4451-819e-c2e997d91e8d" xmlns:ns4="48e54f11-223a-4c30-b7fa-2f782613c66b" targetNamespace="http://schemas.microsoft.com/office/2006/metadata/properties" ma:root="true" ma:fieldsID="c69147754dd209f944f6c1dad154d5e4" ns3:_="" ns4:_="">
    <xsd:import namespace="588c877d-a32b-4451-819e-c2e997d91e8d"/>
    <xsd:import namespace="48e54f11-223a-4c30-b7fa-2f782613c6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c877d-a32b-4451-819e-c2e997d91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54f11-223a-4c30-b7fa-2f782613c66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949AE-090B-45A1-B6B0-AADA49F3C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c877d-a32b-4451-819e-c2e997d91e8d"/>
    <ds:schemaRef ds:uri="48e54f11-223a-4c30-b7fa-2f782613c6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910D73-FC86-46E8-BF9C-640ED5BF44D9}">
  <ds:schemaRefs>
    <ds:schemaRef ds:uri="http://schemas.microsoft.com/office/2006/metadata/properties"/>
    <ds:schemaRef ds:uri="http://purl.org/dc/terms/"/>
    <ds:schemaRef ds:uri="48e54f11-223a-4c30-b7fa-2f782613c66b"/>
    <ds:schemaRef ds:uri="588c877d-a32b-4451-819e-c2e997d91e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232B38-C342-40E1-A479-FA587C9F4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 11  TEAMS</Template>
  <TotalTime>27494</TotalTime>
  <Words>584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Gill Sans MT</vt:lpstr>
      <vt:lpstr>Times New Roman</vt:lpstr>
      <vt:lpstr>Wingdings</vt:lpstr>
      <vt:lpstr>NQC_PPT_Template</vt:lpstr>
      <vt:lpstr>1_Multipurpose Slides</vt:lpstr>
      <vt:lpstr>PowerPoint Presentation</vt:lpstr>
      <vt:lpstr>Overview</vt:lpstr>
      <vt:lpstr>Estimation Game Overview</vt:lpstr>
      <vt:lpstr>Estimation Game</vt:lpstr>
      <vt:lpstr>Debriefing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Jennifer  Lee</dc:creator>
  <cp:lastModifiedBy>Paula Jones</cp:lastModifiedBy>
  <cp:revision>1141</cp:revision>
  <cp:lastPrinted>2018-03-26T12:55:34Z</cp:lastPrinted>
  <dcterms:created xsi:type="dcterms:W3CDTF">2010-08-08T11:41:31Z</dcterms:created>
  <dcterms:modified xsi:type="dcterms:W3CDTF">2021-02-16T00:54:28Z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0x010100E041C4001D912547BFC74F2974688345</vt:lpwstr>
  </property>
  <property fmtid="{D5CDD505-2E9C-101B-9397-08002B2CF9AE}" pid="3" name="ArticulateGUID">
    <vt:lpwstr>3B1E87C0-E484-4DC4-A2B1-20131BBEC136</vt:lpwstr>
  </property>
  <property fmtid="{D5CDD505-2E9C-101B-9397-08002B2CF9AE}" pid="4" name="ArticulatePath">
    <vt:lpwstr>CQII Learning Lab - Beg Lab. Orientation</vt:lpwstr>
  </property>
</Properties>
</file>