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2"/>
  </p:notesMasterIdLst>
  <p:handoutMasterIdLst>
    <p:handoutMasterId r:id="rId43"/>
  </p:handoutMasterIdLst>
  <p:sldIdLst>
    <p:sldId id="293" r:id="rId5"/>
    <p:sldId id="294" r:id="rId6"/>
    <p:sldId id="256" r:id="rId7"/>
    <p:sldId id="28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57" r:id="rId38"/>
    <p:sldId id="289" r:id="rId39"/>
    <p:sldId id="290" r:id="rId40"/>
    <p:sldId id="291" r:id="rId41"/>
  </p:sldIdLst>
  <p:sldSz cx="12192000" cy="6858000"/>
  <p:notesSz cx="6985000" cy="9283700"/>
  <p:custDataLst>
    <p:tags r:id="rId4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9E9"/>
    <a:srgbClr val="C9B5E1"/>
    <a:srgbClr val="DFD3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93197" autoAdjust="0"/>
  </p:normalViewPr>
  <p:slideViewPr>
    <p:cSldViewPr>
      <p:cViewPr varScale="1">
        <p:scale>
          <a:sx n="67" d="100"/>
          <a:sy n="67" d="100"/>
        </p:scale>
        <p:origin x="66" y="78"/>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47" d="100"/>
          <a:sy n="47" d="100"/>
        </p:scale>
        <p:origin x="-2382"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D201925-A0AF-424C-963B-2F8F0B231386}"/>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Times New Roman" pitchFamily="18" charset="0"/>
                <a:ea typeface="+mn-ea"/>
                <a:cs typeface="+mn-cs"/>
              </a:defRPr>
            </a:lvl1pPr>
          </a:lstStyle>
          <a:p>
            <a:pPr>
              <a:defRPr/>
            </a:pPr>
            <a:r>
              <a:rPr lang="en-US"/>
              <a:t>NQC TQC Training</a:t>
            </a:r>
          </a:p>
        </p:txBody>
      </p:sp>
      <p:sp>
        <p:nvSpPr>
          <p:cNvPr id="65540" name="Rectangle 4">
            <a:extLst>
              <a:ext uri="{FF2B5EF4-FFF2-40B4-BE49-F238E27FC236}">
                <a16:creationId xmlns:a16="http://schemas.microsoft.com/office/drawing/2014/main" id="{F2067595-6FFA-1F4B-A67B-96EC1C9E1BAF}"/>
              </a:ext>
            </a:extLst>
          </p:cNvPr>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Times New Roman" pitchFamily="18" charset="0"/>
                <a:ea typeface="+mn-ea"/>
                <a:cs typeface="+mn-cs"/>
              </a:defRPr>
            </a:lvl1pPr>
          </a:lstStyle>
          <a:p>
            <a:pPr>
              <a:defRPr/>
            </a:pPr>
            <a:r>
              <a:rPr lang="en-US"/>
              <a:t>Module 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1AE7D89-A62D-5A4A-8507-4E818C7A372C}"/>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35843" name="Rectangle 3">
            <a:extLst>
              <a:ext uri="{FF2B5EF4-FFF2-40B4-BE49-F238E27FC236}">
                <a16:creationId xmlns:a16="http://schemas.microsoft.com/office/drawing/2014/main" id="{12D5079D-F26F-AE4C-B986-35407F1F5670}"/>
              </a:ext>
            </a:extLst>
          </p:cNvPr>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FACB89B7-A31D-6A4D-9F1B-B1DEC96B471D}"/>
              </a:ext>
            </a:extLst>
          </p:cNvPr>
          <p:cNvSpPr>
            <a:spLocks noGrp="1" noRot="1" noChangeAspect="1" noChangeArrowheads="1" noTextEdit="1"/>
          </p:cNvSpPr>
          <p:nvPr>
            <p:ph type="sldImg" idx="2"/>
          </p:nvPr>
        </p:nvSpPr>
        <p:spPr bwMode="auto">
          <a:xfrm>
            <a:off x="398463" y="696913"/>
            <a:ext cx="6188075"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E6BD6475-F403-8841-9CE4-9060D71057AD}"/>
              </a:ext>
            </a:extLst>
          </p:cNvPr>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a:extLst>
              <a:ext uri="{FF2B5EF4-FFF2-40B4-BE49-F238E27FC236}">
                <a16:creationId xmlns:a16="http://schemas.microsoft.com/office/drawing/2014/main" id="{AA106269-40E8-B342-8786-B05FFAAB7BF2}"/>
              </a:ext>
            </a:extLst>
          </p:cNvPr>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35847" name="Rectangle 7">
            <a:extLst>
              <a:ext uri="{FF2B5EF4-FFF2-40B4-BE49-F238E27FC236}">
                <a16:creationId xmlns:a16="http://schemas.microsoft.com/office/drawing/2014/main" id="{AEDE8FA8-30A9-B74E-8E63-256509221C5D}"/>
              </a:ext>
            </a:extLst>
          </p:cNvPr>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fld id="{B93A71BE-73DF-4542-B698-5305743EB9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D8A79605-480C-4046-B506-F4EE86629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8C1C282-7E55-1E48-B36D-B176756BC330}" type="slidenum">
              <a:rPr lang="en-US" altLang="en-US" sz="1200"/>
              <a:pPr/>
              <a:t>3</a:t>
            </a:fld>
            <a:endParaRPr lang="en-US" altLang="en-US" sz="1200"/>
          </a:p>
        </p:txBody>
      </p:sp>
      <p:sp>
        <p:nvSpPr>
          <p:cNvPr id="6146" name="Rectangle 2">
            <a:extLst>
              <a:ext uri="{FF2B5EF4-FFF2-40B4-BE49-F238E27FC236}">
                <a16:creationId xmlns:a16="http://schemas.microsoft.com/office/drawing/2014/main" id="{E9334308-1DA7-B54C-A83F-87893BD86DCE}"/>
              </a:ext>
            </a:extLst>
          </p:cNvPr>
          <p:cNvSpPr>
            <a:spLocks noGrp="1" noRot="1" noChangeAspect="1" noChangeArrowheads="1" noTextEdit="1"/>
          </p:cNvSpPr>
          <p:nvPr>
            <p:ph type="sldImg"/>
          </p:nvPr>
        </p:nvSpPr>
        <p:spPr>
          <a:xfrm>
            <a:off x="398463" y="696913"/>
            <a:ext cx="6188075" cy="3481387"/>
          </a:xfrm>
          <a:ln/>
        </p:spPr>
      </p:sp>
      <p:sp>
        <p:nvSpPr>
          <p:cNvPr id="6147" name="Rectangle 3">
            <a:extLst>
              <a:ext uri="{FF2B5EF4-FFF2-40B4-BE49-F238E27FC236}">
                <a16:creationId xmlns:a16="http://schemas.microsoft.com/office/drawing/2014/main" id="{C75D9F58-A6B2-A34A-AD20-98F3622C7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557AA9B-CBFE-2A49-BFAD-54EB08F6D2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D7FACD2-94E0-6E44-899B-C04191421A37}" type="slidenum">
              <a:rPr lang="en-US" altLang="en-US" sz="1200"/>
              <a:pPr/>
              <a:t>13</a:t>
            </a:fld>
            <a:endParaRPr lang="en-US" altLang="en-US" sz="1200"/>
          </a:p>
        </p:txBody>
      </p:sp>
      <p:sp>
        <p:nvSpPr>
          <p:cNvPr id="25602" name="Rectangle 2">
            <a:extLst>
              <a:ext uri="{FF2B5EF4-FFF2-40B4-BE49-F238E27FC236}">
                <a16:creationId xmlns:a16="http://schemas.microsoft.com/office/drawing/2014/main" id="{42DD626F-7E84-1746-BBCA-8D0CC7474784}"/>
              </a:ext>
            </a:extLst>
          </p:cNvPr>
          <p:cNvSpPr>
            <a:spLocks noGrp="1" noRot="1" noChangeAspect="1" noChangeArrowheads="1" noTextEdit="1"/>
          </p:cNvSpPr>
          <p:nvPr>
            <p:ph type="sldImg"/>
          </p:nvPr>
        </p:nvSpPr>
        <p:spPr>
          <a:xfrm>
            <a:off x="398463" y="696913"/>
            <a:ext cx="6188075" cy="3481387"/>
          </a:xfrm>
          <a:ln/>
        </p:spPr>
      </p:sp>
      <p:sp>
        <p:nvSpPr>
          <p:cNvPr id="25603" name="Rectangle 3">
            <a:extLst>
              <a:ext uri="{FF2B5EF4-FFF2-40B4-BE49-F238E27FC236}">
                <a16:creationId xmlns:a16="http://schemas.microsoft.com/office/drawing/2014/main" id="{71FEDAC8-58FF-6846-AB06-47DA202C0C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Arthur Ashe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0749D34F-D558-5C44-B096-3FE0E952E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C27D43E-3CA3-2C4F-B790-679049268951}" type="slidenum">
              <a:rPr lang="en-US" altLang="en-US" sz="1200"/>
              <a:pPr/>
              <a:t>14</a:t>
            </a:fld>
            <a:endParaRPr lang="en-US" altLang="en-US" sz="1200"/>
          </a:p>
        </p:txBody>
      </p:sp>
      <p:sp>
        <p:nvSpPr>
          <p:cNvPr id="27650" name="Rectangle 2">
            <a:extLst>
              <a:ext uri="{FF2B5EF4-FFF2-40B4-BE49-F238E27FC236}">
                <a16:creationId xmlns:a16="http://schemas.microsoft.com/office/drawing/2014/main" id="{E6D6643E-4CC1-6642-87C8-0FE378B21872}"/>
              </a:ext>
            </a:extLst>
          </p:cNvPr>
          <p:cNvSpPr>
            <a:spLocks noGrp="1" noRot="1" noChangeAspect="1" noChangeArrowheads="1" noTextEdit="1"/>
          </p:cNvSpPr>
          <p:nvPr>
            <p:ph type="sldImg"/>
          </p:nvPr>
        </p:nvSpPr>
        <p:spPr>
          <a:xfrm>
            <a:off x="398463" y="696913"/>
            <a:ext cx="6188075" cy="3481387"/>
          </a:xfrm>
          <a:ln/>
        </p:spPr>
      </p:sp>
      <p:sp>
        <p:nvSpPr>
          <p:cNvPr id="27651" name="Rectangle 3">
            <a:extLst>
              <a:ext uri="{FF2B5EF4-FFF2-40B4-BE49-F238E27FC236}">
                <a16:creationId xmlns:a16="http://schemas.microsoft.com/office/drawing/2014/main" id="{E525A194-989E-4949-9F85-925BEA697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Greg Louganis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E70BDDE-D501-1B40-A806-C83D905EB2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AEA3177-1984-BA45-8ECA-66E7C631F63B}" type="slidenum">
              <a:rPr lang="en-US" altLang="en-US" sz="1200"/>
              <a:pPr/>
              <a:t>15</a:t>
            </a:fld>
            <a:endParaRPr lang="en-US" altLang="en-US" sz="1200"/>
          </a:p>
        </p:txBody>
      </p:sp>
      <p:sp>
        <p:nvSpPr>
          <p:cNvPr id="29698" name="Rectangle 2">
            <a:extLst>
              <a:ext uri="{FF2B5EF4-FFF2-40B4-BE49-F238E27FC236}">
                <a16:creationId xmlns:a16="http://schemas.microsoft.com/office/drawing/2014/main" id="{350B0FD8-A4DF-3B4F-986B-EABB608171EF}"/>
              </a:ext>
            </a:extLst>
          </p:cNvPr>
          <p:cNvSpPr>
            <a:spLocks noGrp="1" noRot="1" noChangeAspect="1" noChangeArrowheads="1" noTextEdit="1"/>
          </p:cNvSpPr>
          <p:nvPr>
            <p:ph type="sldImg"/>
          </p:nvPr>
        </p:nvSpPr>
        <p:spPr>
          <a:xfrm>
            <a:off x="398463" y="696913"/>
            <a:ext cx="6188075" cy="3481387"/>
          </a:xfrm>
          <a:ln/>
        </p:spPr>
      </p:sp>
      <p:sp>
        <p:nvSpPr>
          <p:cNvPr id="29699" name="Rectangle 3">
            <a:extLst>
              <a:ext uri="{FF2B5EF4-FFF2-40B4-BE49-F238E27FC236}">
                <a16:creationId xmlns:a16="http://schemas.microsoft.com/office/drawing/2014/main" id="{74D8933B-6215-CC44-A5AD-B927EB8EEB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Continuous Quality Improvement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7F602CE-A708-914B-93D2-D938EF6327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C2820C5-28E4-A64E-9DE9-A0A65175C9D8}" type="slidenum">
              <a:rPr lang="en-US" altLang="en-US" sz="1200"/>
              <a:pPr/>
              <a:t>16</a:t>
            </a:fld>
            <a:endParaRPr lang="en-US" altLang="en-US" sz="1200"/>
          </a:p>
        </p:txBody>
      </p:sp>
      <p:sp>
        <p:nvSpPr>
          <p:cNvPr id="31746" name="Rectangle 2">
            <a:extLst>
              <a:ext uri="{FF2B5EF4-FFF2-40B4-BE49-F238E27FC236}">
                <a16:creationId xmlns:a16="http://schemas.microsoft.com/office/drawing/2014/main" id="{A4E31A7A-234C-804C-9BD8-F89F3A12311F}"/>
              </a:ext>
            </a:extLst>
          </p:cNvPr>
          <p:cNvSpPr>
            <a:spLocks noGrp="1" noRot="1" noChangeAspect="1" noChangeArrowheads="1" noTextEdit="1"/>
          </p:cNvSpPr>
          <p:nvPr>
            <p:ph type="sldImg"/>
          </p:nvPr>
        </p:nvSpPr>
        <p:spPr>
          <a:xfrm>
            <a:off x="398463" y="696913"/>
            <a:ext cx="6188075" cy="3481387"/>
          </a:xfrm>
          <a:ln/>
        </p:spPr>
      </p:sp>
      <p:sp>
        <p:nvSpPr>
          <p:cNvPr id="31747" name="Rectangle 3">
            <a:extLst>
              <a:ext uri="{FF2B5EF4-FFF2-40B4-BE49-F238E27FC236}">
                <a16:creationId xmlns:a16="http://schemas.microsoft.com/office/drawing/2014/main" id="{AF83B6D8-7B4F-1648-A4F0-20E5F7450F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Plan Do Study Act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2B97A8A4-6217-4C4A-BFAC-5EC3F6F907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AB40312-D0EB-A04D-99A7-C80C91DAA4A4}" type="slidenum">
              <a:rPr lang="en-US" altLang="en-US" sz="1200"/>
              <a:pPr/>
              <a:t>17</a:t>
            </a:fld>
            <a:endParaRPr lang="en-US" altLang="en-US" sz="1200"/>
          </a:p>
        </p:txBody>
      </p:sp>
      <p:sp>
        <p:nvSpPr>
          <p:cNvPr id="33794" name="Rectangle 2">
            <a:extLst>
              <a:ext uri="{FF2B5EF4-FFF2-40B4-BE49-F238E27FC236}">
                <a16:creationId xmlns:a16="http://schemas.microsoft.com/office/drawing/2014/main" id="{44FB25D9-8852-1346-A7BA-854CD42CBCEF}"/>
              </a:ext>
            </a:extLst>
          </p:cNvPr>
          <p:cNvSpPr>
            <a:spLocks noGrp="1" noRot="1" noChangeAspect="1" noChangeArrowheads="1" noTextEdit="1"/>
          </p:cNvSpPr>
          <p:nvPr>
            <p:ph type="sldImg"/>
          </p:nvPr>
        </p:nvSpPr>
        <p:spPr>
          <a:xfrm>
            <a:off x="398463" y="696913"/>
            <a:ext cx="6188075" cy="3481387"/>
          </a:xfrm>
          <a:ln/>
        </p:spPr>
      </p:sp>
      <p:sp>
        <p:nvSpPr>
          <p:cNvPr id="33795" name="Rectangle 3">
            <a:extLst>
              <a:ext uri="{FF2B5EF4-FFF2-40B4-BE49-F238E27FC236}">
                <a16:creationId xmlns:a16="http://schemas.microsoft.com/office/drawing/2014/main" id="{C3A52D55-83D1-EA48-9DDC-8F845E9BC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Health Insurance Portability and Accountability Act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39BCBF46-31D8-B14A-A67F-262B808DC7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332C7D9-335A-A04F-94BA-3DDD4099597E}" type="slidenum">
              <a:rPr lang="en-US" altLang="en-US" sz="1200"/>
              <a:pPr/>
              <a:t>18</a:t>
            </a:fld>
            <a:endParaRPr lang="en-US" altLang="en-US" sz="1200"/>
          </a:p>
        </p:txBody>
      </p:sp>
      <p:sp>
        <p:nvSpPr>
          <p:cNvPr id="35842" name="Rectangle 2">
            <a:extLst>
              <a:ext uri="{FF2B5EF4-FFF2-40B4-BE49-F238E27FC236}">
                <a16:creationId xmlns:a16="http://schemas.microsoft.com/office/drawing/2014/main" id="{76EFCBFE-F5A6-D546-BB1E-2F0FA8EF50EF}"/>
              </a:ext>
            </a:extLst>
          </p:cNvPr>
          <p:cNvSpPr>
            <a:spLocks noGrp="1" noRot="1" noChangeAspect="1" noChangeArrowheads="1" noTextEdit="1"/>
          </p:cNvSpPr>
          <p:nvPr>
            <p:ph type="sldImg"/>
          </p:nvPr>
        </p:nvSpPr>
        <p:spPr>
          <a:xfrm>
            <a:off x="398463" y="696913"/>
            <a:ext cx="6188075" cy="3481387"/>
          </a:xfrm>
          <a:ln/>
        </p:spPr>
      </p:sp>
      <p:sp>
        <p:nvSpPr>
          <p:cNvPr id="35843" name="Rectangle 3">
            <a:extLst>
              <a:ext uri="{FF2B5EF4-FFF2-40B4-BE49-F238E27FC236}">
                <a16:creationId xmlns:a16="http://schemas.microsoft.com/office/drawing/2014/main" id="{FDF469F7-B5E1-764F-9823-D1DF59DA1C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National Quality Center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5BDFB0CA-77D7-B243-A161-C3A837788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885D065-D336-CC43-8977-6A69E304CEAF}" type="slidenum">
              <a:rPr lang="en-US" altLang="en-US" sz="1200"/>
              <a:pPr/>
              <a:t>19</a:t>
            </a:fld>
            <a:endParaRPr lang="en-US" altLang="en-US" sz="1200"/>
          </a:p>
        </p:txBody>
      </p:sp>
      <p:sp>
        <p:nvSpPr>
          <p:cNvPr id="37890" name="Rectangle 2">
            <a:extLst>
              <a:ext uri="{FF2B5EF4-FFF2-40B4-BE49-F238E27FC236}">
                <a16:creationId xmlns:a16="http://schemas.microsoft.com/office/drawing/2014/main" id="{B136F725-321F-BA4A-B350-1F9FDF35A0B6}"/>
              </a:ext>
            </a:extLst>
          </p:cNvPr>
          <p:cNvSpPr>
            <a:spLocks noGrp="1" noRot="1" noChangeAspect="1" noChangeArrowheads="1" noTextEdit="1"/>
          </p:cNvSpPr>
          <p:nvPr>
            <p:ph type="sldImg"/>
          </p:nvPr>
        </p:nvSpPr>
        <p:spPr>
          <a:xfrm>
            <a:off x="398463" y="696913"/>
            <a:ext cx="6188075" cy="3481387"/>
          </a:xfrm>
          <a:ln/>
        </p:spPr>
      </p:sp>
      <p:sp>
        <p:nvSpPr>
          <p:cNvPr id="37891" name="Rectangle 3">
            <a:extLst>
              <a:ext uri="{FF2B5EF4-FFF2-40B4-BE49-F238E27FC236}">
                <a16:creationId xmlns:a16="http://schemas.microsoft.com/office/drawing/2014/main" id="{C66EE65A-F046-AA45-ADC1-8575195272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Health Resources and Services Administration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AC124E1B-F4F8-7447-AA0E-587E7406EF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B300D99-579D-104F-B917-8FC468E1A5A5}" type="slidenum">
              <a:rPr lang="en-US" altLang="en-US" sz="1200"/>
              <a:pPr/>
              <a:t>20</a:t>
            </a:fld>
            <a:endParaRPr lang="en-US" altLang="en-US" sz="1200"/>
          </a:p>
        </p:txBody>
      </p:sp>
      <p:sp>
        <p:nvSpPr>
          <p:cNvPr id="39938" name="Rectangle 2">
            <a:extLst>
              <a:ext uri="{FF2B5EF4-FFF2-40B4-BE49-F238E27FC236}">
                <a16:creationId xmlns:a16="http://schemas.microsoft.com/office/drawing/2014/main" id="{21687A6E-B176-C44A-99BE-3E0E00E3C96F}"/>
              </a:ext>
            </a:extLst>
          </p:cNvPr>
          <p:cNvSpPr>
            <a:spLocks noGrp="1" noRot="1" noChangeAspect="1" noChangeArrowheads="1" noTextEdit="1"/>
          </p:cNvSpPr>
          <p:nvPr>
            <p:ph type="sldImg"/>
          </p:nvPr>
        </p:nvSpPr>
        <p:spPr>
          <a:xfrm>
            <a:off x="398463" y="696913"/>
            <a:ext cx="6188075" cy="3481387"/>
          </a:xfrm>
          <a:ln/>
        </p:spPr>
      </p:sp>
      <p:sp>
        <p:nvSpPr>
          <p:cNvPr id="39939" name="Rectangle 3">
            <a:extLst>
              <a:ext uri="{FF2B5EF4-FFF2-40B4-BE49-F238E27FC236}">
                <a16:creationId xmlns:a16="http://schemas.microsoft.com/office/drawing/2014/main" id="{F14F4B53-86BD-6B4A-94A9-31EF992744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Syphilis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275B1C4B-5135-FD4B-820A-E111857DF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CAC2BB7-0E65-BF49-A642-B7B9443E06F4}" type="slidenum">
              <a:rPr lang="en-US" altLang="en-US" sz="1200"/>
              <a:pPr/>
              <a:t>21</a:t>
            </a:fld>
            <a:endParaRPr lang="en-US" altLang="en-US" sz="1200"/>
          </a:p>
        </p:txBody>
      </p:sp>
      <p:sp>
        <p:nvSpPr>
          <p:cNvPr id="41986" name="Rectangle 2">
            <a:extLst>
              <a:ext uri="{FF2B5EF4-FFF2-40B4-BE49-F238E27FC236}">
                <a16:creationId xmlns:a16="http://schemas.microsoft.com/office/drawing/2014/main" id="{2FA0FF69-2BD4-B34A-AA35-331D5C178D04}"/>
              </a:ext>
            </a:extLst>
          </p:cNvPr>
          <p:cNvSpPr>
            <a:spLocks noGrp="1" noRot="1" noChangeAspect="1" noChangeArrowheads="1" noTextEdit="1"/>
          </p:cNvSpPr>
          <p:nvPr>
            <p:ph type="sldImg"/>
          </p:nvPr>
        </p:nvSpPr>
        <p:spPr>
          <a:xfrm>
            <a:off x="398463" y="696913"/>
            <a:ext cx="6188075" cy="3481387"/>
          </a:xfrm>
          <a:ln/>
        </p:spPr>
      </p:sp>
      <p:sp>
        <p:nvSpPr>
          <p:cNvPr id="41987" name="Rectangle 3">
            <a:extLst>
              <a:ext uri="{FF2B5EF4-FFF2-40B4-BE49-F238E27FC236}">
                <a16:creationId xmlns:a16="http://schemas.microsoft.com/office/drawing/2014/main" id="{C85200FA-1067-4646-B029-7FF6034BE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Prophylaxis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C8735D5-C2BC-9843-B001-9F0C9AEB0C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4D61C72-0F86-BD42-8789-480CB3CB2632}" type="slidenum">
              <a:rPr lang="en-US" altLang="en-US" sz="1200"/>
              <a:pPr/>
              <a:t>22</a:t>
            </a:fld>
            <a:endParaRPr lang="en-US" altLang="en-US" sz="1200"/>
          </a:p>
        </p:txBody>
      </p:sp>
      <p:sp>
        <p:nvSpPr>
          <p:cNvPr id="44034" name="Rectangle 2">
            <a:extLst>
              <a:ext uri="{FF2B5EF4-FFF2-40B4-BE49-F238E27FC236}">
                <a16:creationId xmlns:a16="http://schemas.microsoft.com/office/drawing/2014/main" id="{205C6D9F-6ECC-D142-BE7A-81EDE10884F4}"/>
              </a:ext>
            </a:extLst>
          </p:cNvPr>
          <p:cNvSpPr>
            <a:spLocks noGrp="1" noRot="1" noChangeAspect="1" noChangeArrowheads="1" noTextEdit="1"/>
          </p:cNvSpPr>
          <p:nvPr>
            <p:ph type="sldImg"/>
          </p:nvPr>
        </p:nvSpPr>
        <p:spPr>
          <a:xfrm>
            <a:off x="398463" y="696913"/>
            <a:ext cx="6188075" cy="3481387"/>
          </a:xfrm>
          <a:ln/>
        </p:spPr>
      </p:sp>
      <p:sp>
        <p:nvSpPr>
          <p:cNvPr id="44035" name="Rectangle 3">
            <a:extLst>
              <a:ext uri="{FF2B5EF4-FFF2-40B4-BE49-F238E27FC236}">
                <a16:creationId xmlns:a16="http://schemas.microsoft.com/office/drawing/2014/main" id="{E91D2EC0-56E4-2C41-AE34-268237A77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90 days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33AEC84C-E5E9-3246-A460-C2822E995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B15E938-F3DF-074A-80AF-166AED76077B}" type="slidenum">
              <a:rPr lang="en-US" altLang="en-US" sz="1200"/>
              <a:pPr/>
              <a:t>4</a:t>
            </a:fld>
            <a:endParaRPr lang="en-US" altLang="en-US" sz="1200"/>
          </a:p>
        </p:txBody>
      </p:sp>
      <p:sp>
        <p:nvSpPr>
          <p:cNvPr id="8194" name="Rectangle 2">
            <a:extLst>
              <a:ext uri="{FF2B5EF4-FFF2-40B4-BE49-F238E27FC236}">
                <a16:creationId xmlns:a16="http://schemas.microsoft.com/office/drawing/2014/main" id="{8A3602A0-A2E6-0943-8F8F-FA57F177A82E}"/>
              </a:ext>
            </a:extLst>
          </p:cNvPr>
          <p:cNvSpPr>
            <a:spLocks noGrp="1" noRot="1" noChangeAspect="1" noChangeArrowheads="1" noTextEdit="1"/>
          </p:cNvSpPr>
          <p:nvPr>
            <p:ph type="sldImg"/>
          </p:nvPr>
        </p:nvSpPr>
        <p:spPr>
          <a:xfrm>
            <a:off x="398463" y="696913"/>
            <a:ext cx="6188075" cy="3481387"/>
          </a:xfrm>
          <a:ln/>
        </p:spPr>
      </p:sp>
      <p:sp>
        <p:nvSpPr>
          <p:cNvPr id="8195" name="Rectangle 3">
            <a:extLst>
              <a:ext uri="{FF2B5EF4-FFF2-40B4-BE49-F238E27FC236}">
                <a16:creationId xmlns:a16="http://schemas.microsoft.com/office/drawing/2014/main" id="{3A24B28E-8BF3-B643-A36D-509886867F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D076670D-5766-074E-96AE-50A112DE50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526A79-D902-714D-B668-CD067C1C3B1E}" type="slidenum">
              <a:rPr lang="en-US" altLang="en-US" sz="1200"/>
              <a:pPr/>
              <a:t>23</a:t>
            </a:fld>
            <a:endParaRPr lang="en-US" altLang="en-US" sz="1200"/>
          </a:p>
        </p:txBody>
      </p:sp>
      <p:sp>
        <p:nvSpPr>
          <p:cNvPr id="46082" name="Rectangle 2">
            <a:extLst>
              <a:ext uri="{FF2B5EF4-FFF2-40B4-BE49-F238E27FC236}">
                <a16:creationId xmlns:a16="http://schemas.microsoft.com/office/drawing/2014/main" id="{50FBC32E-CB9D-DF46-8B61-B1E351BAA05E}"/>
              </a:ext>
            </a:extLst>
          </p:cNvPr>
          <p:cNvSpPr>
            <a:spLocks noGrp="1" noRot="1" noChangeAspect="1" noChangeArrowheads="1" noTextEdit="1"/>
          </p:cNvSpPr>
          <p:nvPr>
            <p:ph type="sldImg"/>
          </p:nvPr>
        </p:nvSpPr>
        <p:spPr>
          <a:xfrm>
            <a:off x="398463" y="696913"/>
            <a:ext cx="6188075" cy="3481387"/>
          </a:xfrm>
          <a:ln/>
        </p:spPr>
      </p:sp>
      <p:sp>
        <p:nvSpPr>
          <p:cNvPr id="46083" name="Rectangle 3">
            <a:extLst>
              <a:ext uri="{FF2B5EF4-FFF2-40B4-BE49-F238E27FC236}">
                <a16:creationId xmlns:a16="http://schemas.microsoft.com/office/drawing/2014/main" id="{5867CB29-3929-EF4B-9ECC-A3E8CBA686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AIDS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9EEDCDE8-BCC0-C748-937F-F7A9A84A79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6BC0904-60BD-974D-987D-F7E9F61EE6C6}" type="slidenum">
              <a:rPr lang="en-US" altLang="en-US" sz="1200"/>
              <a:pPr/>
              <a:t>24</a:t>
            </a:fld>
            <a:endParaRPr lang="en-US" altLang="en-US" sz="1200"/>
          </a:p>
        </p:txBody>
      </p:sp>
      <p:sp>
        <p:nvSpPr>
          <p:cNvPr id="48130" name="Rectangle 2">
            <a:extLst>
              <a:ext uri="{FF2B5EF4-FFF2-40B4-BE49-F238E27FC236}">
                <a16:creationId xmlns:a16="http://schemas.microsoft.com/office/drawing/2014/main" id="{58EE99C2-5DCB-C24B-BFAC-5172BB256796}"/>
              </a:ext>
            </a:extLst>
          </p:cNvPr>
          <p:cNvSpPr>
            <a:spLocks noGrp="1" noRot="1" noChangeAspect="1" noChangeArrowheads="1" noTextEdit="1"/>
          </p:cNvSpPr>
          <p:nvPr>
            <p:ph type="sldImg"/>
          </p:nvPr>
        </p:nvSpPr>
        <p:spPr>
          <a:xfrm>
            <a:off x="398463" y="696913"/>
            <a:ext cx="6188075" cy="3481387"/>
          </a:xfrm>
          <a:ln/>
        </p:spPr>
      </p:sp>
      <p:sp>
        <p:nvSpPr>
          <p:cNvPr id="48131" name="Rectangle 3">
            <a:extLst>
              <a:ext uri="{FF2B5EF4-FFF2-40B4-BE49-F238E27FC236}">
                <a16:creationId xmlns:a16="http://schemas.microsoft.com/office/drawing/2014/main" id="{A1B69DFD-5939-4442-BB1C-167383D61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200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2967524D-4853-AE4A-8467-EF0514F3F4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D9CCA08-0E93-A041-A26F-EB5B43A34D39}" type="slidenum">
              <a:rPr lang="en-US" altLang="en-US" sz="1200"/>
              <a:pPr/>
              <a:t>25</a:t>
            </a:fld>
            <a:endParaRPr lang="en-US" altLang="en-US" sz="1200"/>
          </a:p>
        </p:txBody>
      </p:sp>
      <p:sp>
        <p:nvSpPr>
          <p:cNvPr id="50178" name="Rectangle 2">
            <a:extLst>
              <a:ext uri="{FF2B5EF4-FFF2-40B4-BE49-F238E27FC236}">
                <a16:creationId xmlns:a16="http://schemas.microsoft.com/office/drawing/2014/main" id="{804AF62E-CBB3-1B4D-870C-1358950DA5DA}"/>
              </a:ext>
            </a:extLst>
          </p:cNvPr>
          <p:cNvSpPr>
            <a:spLocks noGrp="1" noRot="1" noChangeAspect="1" noChangeArrowheads="1" noTextEdit="1"/>
          </p:cNvSpPr>
          <p:nvPr>
            <p:ph type="sldImg"/>
          </p:nvPr>
        </p:nvSpPr>
        <p:spPr>
          <a:xfrm>
            <a:off x="398463" y="696913"/>
            <a:ext cx="6188075" cy="3481387"/>
          </a:xfrm>
          <a:ln/>
        </p:spPr>
      </p:sp>
      <p:sp>
        <p:nvSpPr>
          <p:cNvPr id="50179" name="Rectangle 3">
            <a:extLst>
              <a:ext uri="{FF2B5EF4-FFF2-40B4-BE49-F238E27FC236}">
                <a16:creationId xmlns:a16="http://schemas.microsoft.com/office/drawing/2014/main" id="{43CD4B12-8D43-C249-9AC8-00D628C99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A. 400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8FB1F30C-0DF0-9D47-9378-17BC02A3B7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E1405C7-19A8-814A-BA4F-2E91A55E636A}" type="slidenum">
              <a:rPr lang="en-US" altLang="en-US" sz="1200"/>
              <a:pPr/>
              <a:t>26</a:t>
            </a:fld>
            <a:endParaRPr lang="en-US" altLang="en-US" sz="1200"/>
          </a:p>
        </p:txBody>
      </p:sp>
      <p:sp>
        <p:nvSpPr>
          <p:cNvPr id="52226" name="Rectangle 2">
            <a:extLst>
              <a:ext uri="{FF2B5EF4-FFF2-40B4-BE49-F238E27FC236}">
                <a16:creationId xmlns:a16="http://schemas.microsoft.com/office/drawing/2014/main" id="{14EDD568-D1C9-4542-8790-407442562BFC}"/>
              </a:ext>
            </a:extLst>
          </p:cNvPr>
          <p:cNvSpPr>
            <a:spLocks noGrp="1" noRot="1" noChangeAspect="1" noChangeArrowheads="1" noTextEdit="1"/>
          </p:cNvSpPr>
          <p:nvPr>
            <p:ph type="sldImg"/>
          </p:nvPr>
        </p:nvSpPr>
        <p:spPr>
          <a:xfrm>
            <a:off x="398463" y="696913"/>
            <a:ext cx="6188075" cy="3481387"/>
          </a:xfrm>
          <a:ln/>
        </p:spPr>
      </p:sp>
      <p:sp>
        <p:nvSpPr>
          <p:cNvPr id="52227" name="Rectangle 3">
            <a:extLst>
              <a:ext uri="{FF2B5EF4-FFF2-40B4-BE49-F238E27FC236}">
                <a16:creationId xmlns:a16="http://schemas.microsoft.com/office/drawing/2014/main" id="{9AA9C254-82A0-F343-985B-E63EDF605A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A referral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BF457CA7-D73C-A04B-AE0D-25B6AF08D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B188302-579B-A341-B503-5BA947924FF0}" type="slidenum">
              <a:rPr lang="en-US" altLang="en-US" sz="1200"/>
              <a:pPr/>
              <a:t>27</a:t>
            </a:fld>
            <a:endParaRPr lang="en-US" altLang="en-US" sz="1200"/>
          </a:p>
        </p:txBody>
      </p:sp>
      <p:sp>
        <p:nvSpPr>
          <p:cNvPr id="54274" name="Rectangle 2">
            <a:extLst>
              <a:ext uri="{FF2B5EF4-FFF2-40B4-BE49-F238E27FC236}">
                <a16:creationId xmlns:a16="http://schemas.microsoft.com/office/drawing/2014/main" id="{DBAE4F86-1B67-454A-8670-41786D2EA418}"/>
              </a:ext>
            </a:extLst>
          </p:cNvPr>
          <p:cNvSpPr>
            <a:spLocks noGrp="1" noRot="1" noChangeAspect="1" noChangeArrowheads="1" noTextEdit="1"/>
          </p:cNvSpPr>
          <p:nvPr>
            <p:ph type="sldImg"/>
          </p:nvPr>
        </p:nvSpPr>
        <p:spPr>
          <a:xfrm>
            <a:off x="398463" y="696913"/>
            <a:ext cx="6188075" cy="3481387"/>
          </a:xfrm>
          <a:ln/>
        </p:spPr>
      </p:sp>
      <p:sp>
        <p:nvSpPr>
          <p:cNvPr id="54275" name="Rectangle 3">
            <a:extLst>
              <a:ext uri="{FF2B5EF4-FFF2-40B4-BE49-F238E27FC236}">
                <a16:creationId xmlns:a16="http://schemas.microsoft.com/office/drawing/2014/main" id="{E1F6937F-7FB1-DD4B-8334-BC82377AB5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Adherence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45235D5F-F588-B546-B30C-EAEF25700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8CB411F-F21B-D145-9690-463A3C46721B}" type="slidenum">
              <a:rPr lang="en-US" altLang="en-US" sz="1200"/>
              <a:pPr/>
              <a:t>28</a:t>
            </a:fld>
            <a:endParaRPr lang="en-US" altLang="en-US" sz="1200"/>
          </a:p>
        </p:txBody>
      </p:sp>
      <p:sp>
        <p:nvSpPr>
          <p:cNvPr id="56322" name="Rectangle 2">
            <a:extLst>
              <a:ext uri="{FF2B5EF4-FFF2-40B4-BE49-F238E27FC236}">
                <a16:creationId xmlns:a16="http://schemas.microsoft.com/office/drawing/2014/main" id="{6E339604-F545-7C41-A329-206140062C3E}"/>
              </a:ext>
            </a:extLst>
          </p:cNvPr>
          <p:cNvSpPr>
            <a:spLocks noGrp="1" noRot="1" noChangeAspect="1" noChangeArrowheads="1" noTextEdit="1"/>
          </p:cNvSpPr>
          <p:nvPr>
            <p:ph type="sldImg"/>
          </p:nvPr>
        </p:nvSpPr>
        <p:spPr>
          <a:xfrm>
            <a:off x="398463" y="696913"/>
            <a:ext cx="6188075" cy="3481387"/>
          </a:xfrm>
          <a:ln/>
        </p:spPr>
      </p:sp>
      <p:sp>
        <p:nvSpPr>
          <p:cNvPr id="56323" name="Rectangle 3">
            <a:extLst>
              <a:ext uri="{FF2B5EF4-FFF2-40B4-BE49-F238E27FC236}">
                <a16:creationId xmlns:a16="http://schemas.microsoft.com/office/drawing/2014/main" id="{90568539-CC36-E640-A54C-A3B1A49F4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Bactrim, Dapsone, any others???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413D5C8D-BFC5-4A4D-856E-D8433FDF8C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1DF98F3-35F2-9B4F-83E8-AE3777D57D8A}" type="slidenum">
              <a:rPr lang="en-US" altLang="en-US" sz="1200"/>
              <a:pPr/>
              <a:t>29</a:t>
            </a:fld>
            <a:endParaRPr lang="en-US" altLang="en-US" sz="1200"/>
          </a:p>
        </p:txBody>
      </p:sp>
      <p:sp>
        <p:nvSpPr>
          <p:cNvPr id="58370" name="Rectangle 2">
            <a:extLst>
              <a:ext uri="{FF2B5EF4-FFF2-40B4-BE49-F238E27FC236}">
                <a16:creationId xmlns:a16="http://schemas.microsoft.com/office/drawing/2014/main" id="{715973E6-9A70-E740-BC4F-1E777533A403}"/>
              </a:ext>
            </a:extLst>
          </p:cNvPr>
          <p:cNvSpPr>
            <a:spLocks noGrp="1" noRot="1" noChangeAspect="1" noChangeArrowheads="1" noTextEdit="1"/>
          </p:cNvSpPr>
          <p:nvPr>
            <p:ph type="sldImg"/>
          </p:nvPr>
        </p:nvSpPr>
        <p:spPr>
          <a:xfrm>
            <a:off x="398463" y="696913"/>
            <a:ext cx="6188075" cy="3481387"/>
          </a:xfrm>
          <a:ln/>
        </p:spPr>
      </p:sp>
      <p:sp>
        <p:nvSpPr>
          <p:cNvPr id="58371" name="Rectangle 3">
            <a:extLst>
              <a:ext uri="{FF2B5EF4-FFF2-40B4-BE49-F238E27FC236}">
                <a16:creationId xmlns:a16="http://schemas.microsoft.com/office/drawing/2014/main" id="{53909022-EBDA-0543-9E17-2417B92693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Liver function test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F61A6538-B989-DA46-BD30-861A44758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1EF78F8-42EA-B346-9C7F-743DE46217DF}" type="slidenum">
              <a:rPr lang="en-US" altLang="en-US" sz="1200"/>
              <a:pPr/>
              <a:t>30</a:t>
            </a:fld>
            <a:endParaRPr lang="en-US" altLang="en-US" sz="1200"/>
          </a:p>
        </p:txBody>
      </p:sp>
      <p:sp>
        <p:nvSpPr>
          <p:cNvPr id="60418" name="Rectangle 2">
            <a:extLst>
              <a:ext uri="{FF2B5EF4-FFF2-40B4-BE49-F238E27FC236}">
                <a16:creationId xmlns:a16="http://schemas.microsoft.com/office/drawing/2014/main" id="{8E4AA87D-AB07-BA4B-9351-309E7464B9FE}"/>
              </a:ext>
            </a:extLst>
          </p:cNvPr>
          <p:cNvSpPr>
            <a:spLocks noGrp="1" noRot="1" noChangeAspect="1" noChangeArrowheads="1" noTextEdit="1"/>
          </p:cNvSpPr>
          <p:nvPr>
            <p:ph type="sldImg"/>
          </p:nvPr>
        </p:nvSpPr>
        <p:spPr>
          <a:xfrm>
            <a:off x="398463" y="696913"/>
            <a:ext cx="6188075" cy="3481387"/>
          </a:xfrm>
          <a:ln/>
        </p:spPr>
      </p:sp>
      <p:sp>
        <p:nvSpPr>
          <p:cNvPr id="60419" name="Rectangle 3">
            <a:extLst>
              <a:ext uri="{FF2B5EF4-FFF2-40B4-BE49-F238E27FC236}">
                <a16:creationId xmlns:a16="http://schemas.microsoft.com/office/drawing/2014/main" id="{A6C8272F-1BB6-FB40-AD1F-9C2F34368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Viral load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EA82CD5E-9202-C54C-A04B-D000B76B59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66F75BA-076B-9745-BB27-5FB55093A47D}" type="slidenum">
              <a:rPr lang="en-US" altLang="en-US" sz="1200"/>
              <a:pPr/>
              <a:t>31</a:t>
            </a:fld>
            <a:endParaRPr lang="en-US" altLang="en-US" sz="1200"/>
          </a:p>
        </p:txBody>
      </p:sp>
      <p:sp>
        <p:nvSpPr>
          <p:cNvPr id="62466" name="Rectangle 2">
            <a:extLst>
              <a:ext uri="{FF2B5EF4-FFF2-40B4-BE49-F238E27FC236}">
                <a16:creationId xmlns:a16="http://schemas.microsoft.com/office/drawing/2014/main" id="{5C6CCF6F-F60C-1D4B-83D5-65BA024D0936}"/>
              </a:ext>
            </a:extLst>
          </p:cNvPr>
          <p:cNvSpPr>
            <a:spLocks noGrp="1" noRot="1" noChangeAspect="1" noChangeArrowheads="1" noTextEdit="1"/>
          </p:cNvSpPr>
          <p:nvPr>
            <p:ph type="sldImg"/>
          </p:nvPr>
        </p:nvSpPr>
        <p:spPr>
          <a:xfrm>
            <a:off x="398463" y="696913"/>
            <a:ext cx="6188075" cy="3481387"/>
          </a:xfrm>
          <a:ln/>
        </p:spPr>
      </p:sp>
      <p:sp>
        <p:nvSpPr>
          <p:cNvPr id="62467" name="Rectangle 3">
            <a:extLst>
              <a:ext uri="{FF2B5EF4-FFF2-40B4-BE49-F238E27FC236}">
                <a16:creationId xmlns:a16="http://schemas.microsoft.com/office/drawing/2014/main" id="{5B14D907-F9DB-5047-AF0A-90BC81E155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2DF3046D-9600-5243-994F-DB958AAE00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65238C6-7C76-4A44-9B5D-7126765267CB}" type="slidenum">
              <a:rPr lang="en-US" altLang="en-US" sz="1200"/>
              <a:pPr/>
              <a:t>32</a:t>
            </a:fld>
            <a:endParaRPr lang="en-US" altLang="en-US" sz="1200"/>
          </a:p>
        </p:txBody>
      </p:sp>
      <p:sp>
        <p:nvSpPr>
          <p:cNvPr id="64514" name="Rectangle 2">
            <a:extLst>
              <a:ext uri="{FF2B5EF4-FFF2-40B4-BE49-F238E27FC236}">
                <a16:creationId xmlns:a16="http://schemas.microsoft.com/office/drawing/2014/main" id="{CB580A7E-19DE-B24E-B55B-F1294DB66CFD}"/>
              </a:ext>
            </a:extLst>
          </p:cNvPr>
          <p:cNvSpPr>
            <a:spLocks noGrp="1" noRot="1" noChangeAspect="1" noChangeArrowheads="1" noTextEdit="1"/>
          </p:cNvSpPr>
          <p:nvPr>
            <p:ph type="sldImg"/>
          </p:nvPr>
        </p:nvSpPr>
        <p:spPr>
          <a:xfrm>
            <a:off x="398463" y="696913"/>
            <a:ext cx="6188075" cy="3481387"/>
          </a:xfrm>
          <a:ln/>
        </p:spPr>
      </p:sp>
      <p:sp>
        <p:nvSpPr>
          <p:cNvPr id="64515" name="Rectangle 3">
            <a:extLst>
              <a:ext uri="{FF2B5EF4-FFF2-40B4-BE49-F238E27FC236}">
                <a16:creationId xmlns:a16="http://schemas.microsoft.com/office/drawing/2014/main" id="{7C1EB50F-B4DF-7F4A-8ACB-F4AAEA696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Opportunistic infection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B3004C6C-E9D1-AF4D-8066-2AFA4454B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4E7827-0DF2-CF40-A8ED-413B9D139BD1}" type="slidenum">
              <a:rPr lang="en-US" altLang="en-US" sz="1200"/>
              <a:pPr/>
              <a:t>6</a:t>
            </a:fld>
            <a:endParaRPr lang="en-US" altLang="en-US" sz="1200"/>
          </a:p>
        </p:txBody>
      </p:sp>
      <p:sp>
        <p:nvSpPr>
          <p:cNvPr id="11266" name="Rectangle 2">
            <a:extLst>
              <a:ext uri="{FF2B5EF4-FFF2-40B4-BE49-F238E27FC236}">
                <a16:creationId xmlns:a16="http://schemas.microsoft.com/office/drawing/2014/main" id="{190D0DAE-A67B-2A4D-A0FA-AEB614E92816}"/>
              </a:ext>
            </a:extLst>
          </p:cNvPr>
          <p:cNvSpPr>
            <a:spLocks noGrp="1" noRot="1" noChangeAspect="1" noChangeArrowheads="1" noTextEdit="1"/>
          </p:cNvSpPr>
          <p:nvPr>
            <p:ph type="sldImg"/>
          </p:nvPr>
        </p:nvSpPr>
        <p:spPr>
          <a:xfrm>
            <a:off x="398463" y="696913"/>
            <a:ext cx="6188075" cy="3481387"/>
          </a:xfrm>
          <a:ln/>
        </p:spPr>
      </p:sp>
      <p:sp>
        <p:nvSpPr>
          <p:cNvPr id="11267" name="Rectangle 3">
            <a:extLst>
              <a:ext uri="{FF2B5EF4-FFF2-40B4-BE49-F238E27FC236}">
                <a16:creationId xmlns:a16="http://schemas.microsoft.com/office/drawing/2014/main" id="{6B0F08CA-7E2A-A349-951F-8C0E0D863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Part 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10D30BF7-97D7-9F4A-9158-F02BD0509B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38A898A-C4DD-B248-8296-D9FF4F37F511}" type="slidenum">
              <a:rPr lang="en-US" altLang="en-US" sz="1200"/>
              <a:pPr/>
              <a:t>33</a:t>
            </a:fld>
            <a:endParaRPr lang="en-US" altLang="en-US" sz="1200"/>
          </a:p>
        </p:txBody>
      </p:sp>
      <p:sp>
        <p:nvSpPr>
          <p:cNvPr id="66562" name="Rectangle 2">
            <a:extLst>
              <a:ext uri="{FF2B5EF4-FFF2-40B4-BE49-F238E27FC236}">
                <a16:creationId xmlns:a16="http://schemas.microsoft.com/office/drawing/2014/main" id="{5BBCA927-5C83-1E4E-8A2D-5C1772FDFFA7}"/>
              </a:ext>
            </a:extLst>
          </p:cNvPr>
          <p:cNvSpPr>
            <a:spLocks noGrp="1" noRot="1" noChangeAspect="1" noChangeArrowheads="1" noTextEdit="1"/>
          </p:cNvSpPr>
          <p:nvPr>
            <p:ph type="sldImg"/>
          </p:nvPr>
        </p:nvSpPr>
        <p:spPr>
          <a:xfrm>
            <a:off x="398463" y="696913"/>
            <a:ext cx="6188075" cy="3481387"/>
          </a:xfrm>
          <a:ln/>
        </p:spPr>
      </p:sp>
      <p:sp>
        <p:nvSpPr>
          <p:cNvPr id="66563" name="Rectangle 3">
            <a:extLst>
              <a:ext uri="{FF2B5EF4-FFF2-40B4-BE49-F238E27FC236}">
                <a16:creationId xmlns:a16="http://schemas.microsoft.com/office/drawing/2014/main" id="{04EB6288-BC94-F849-BD09-CF5925BFED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Pnuemonia or pnuemocystis carinii pnuemonea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04B027C2-7C2B-E64F-8292-3B54A0946E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7DAA701-CFB2-C647-85B4-8525CE279E80}" type="slidenum">
              <a:rPr lang="en-US" altLang="en-US" sz="1200"/>
              <a:pPr/>
              <a:t>34</a:t>
            </a:fld>
            <a:endParaRPr lang="en-US" altLang="en-US" sz="1200"/>
          </a:p>
        </p:txBody>
      </p:sp>
      <p:sp>
        <p:nvSpPr>
          <p:cNvPr id="68610" name="Rectangle 2">
            <a:extLst>
              <a:ext uri="{FF2B5EF4-FFF2-40B4-BE49-F238E27FC236}">
                <a16:creationId xmlns:a16="http://schemas.microsoft.com/office/drawing/2014/main" id="{671195E6-0228-4843-8BAF-F4B5310ED1FE}"/>
              </a:ext>
            </a:extLst>
          </p:cNvPr>
          <p:cNvSpPr>
            <a:spLocks noGrp="1" noRot="1" noChangeAspect="1" noChangeArrowheads="1" noTextEdit="1"/>
          </p:cNvSpPr>
          <p:nvPr>
            <p:ph type="sldImg"/>
          </p:nvPr>
        </p:nvSpPr>
        <p:spPr>
          <a:xfrm>
            <a:off x="398463" y="696913"/>
            <a:ext cx="6188075" cy="3481387"/>
          </a:xfrm>
          <a:ln/>
        </p:spPr>
      </p:sp>
      <p:sp>
        <p:nvSpPr>
          <p:cNvPr id="68611" name="Rectangle 3">
            <a:extLst>
              <a:ext uri="{FF2B5EF4-FFF2-40B4-BE49-F238E27FC236}">
                <a16:creationId xmlns:a16="http://schemas.microsoft.com/office/drawing/2014/main" id="{5131A7D0-5B4A-1941-989E-000331C424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Highly Active Anti Retroviral Therapy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F56941B4-24A1-9044-8615-3BAD9C25D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5D2F35-BDE8-4845-907E-26EDAEA0BD36}" type="slidenum">
              <a:rPr lang="en-US" altLang="en-US" sz="1200"/>
              <a:pPr/>
              <a:t>36</a:t>
            </a:fld>
            <a:endParaRPr lang="en-US" altLang="en-US" sz="1200"/>
          </a:p>
        </p:txBody>
      </p:sp>
      <p:sp>
        <p:nvSpPr>
          <p:cNvPr id="71682" name="Rectangle 2">
            <a:extLst>
              <a:ext uri="{FF2B5EF4-FFF2-40B4-BE49-F238E27FC236}">
                <a16:creationId xmlns:a16="http://schemas.microsoft.com/office/drawing/2014/main" id="{928E932C-8192-CD48-81F8-EDFEA8D540DF}"/>
              </a:ext>
            </a:extLst>
          </p:cNvPr>
          <p:cNvSpPr>
            <a:spLocks noGrp="1" noRot="1" noChangeAspect="1" noChangeArrowheads="1" noTextEdit="1"/>
          </p:cNvSpPr>
          <p:nvPr>
            <p:ph type="sldImg"/>
          </p:nvPr>
        </p:nvSpPr>
        <p:spPr>
          <a:xfrm>
            <a:off x="398463" y="696913"/>
            <a:ext cx="6188075" cy="3481387"/>
          </a:xfrm>
          <a:ln/>
        </p:spPr>
      </p:sp>
      <p:sp>
        <p:nvSpPr>
          <p:cNvPr id="71683" name="Rectangle 3">
            <a:extLst>
              <a:ext uri="{FF2B5EF4-FFF2-40B4-BE49-F238E27FC236}">
                <a16:creationId xmlns:a16="http://schemas.microsoft.com/office/drawing/2014/main" id="{BD997EAB-A05A-5A47-A38D-8634B9320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9</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9948A15C-C1A7-5A40-8B82-1FDE9EAF59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97D688E-3166-0A45-AD44-D56E560CEE0A}" type="slidenum">
              <a:rPr lang="en-US" altLang="en-US" sz="1200"/>
              <a:pPr/>
              <a:t>37</a:t>
            </a:fld>
            <a:endParaRPr lang="en-US" altLang="en-US" sz="1200"/>
          </a:p>
        </p:txBody>
      </p:sp>
      <p:sp>
        <p:nvSpPr>
          <p:cNvPr id="73730" name="Rectangle 2">
            <a:extLst>
              <a:ext uri="{FF2B5EF4-FFF2-40B4-BE49-F238E27FC236}">
                <a16:creationId xmlns:a16="http://schemas.microsoft.com/office/drawing/2014/main" id="{59AFA581-DCCC-794E-A90E-A6D59BB822A6}"/>
              </a:ext>
            </a:extLst>
          </p:cNvPr>
          <p:cNvSpPr>
            <a:spLocks noGrp="1" noRot="1" noChangeAspect="1" noChangeArrowheads="1" noTextEdit="1"/>
          </p:cNvSpPr>
          <p:nvPr>
            <p:ph type="sldImg"/>
          </p:nvPr>
        </p:nvSpPr>
        <p:spPr>
          <a:xfrm>
            <a:off x="398463" y="696913"/>
            <a:ext cx="6188075" cy="3481387"/>
          </a:xfrm>
          <a:ln/>
        </p:spPr>
      </p:sp>
      <p:sp>
        <p:nvSpPr>
          <p:cNvPr id="73731" name="Rectangle 3">
            <a:extLst>
              <a:ext uri="{FF2B5EF4-FFF2-40B4-BE49-F238E27FC236}">
                <a16:creationId xmlns:a16="http://schemas.microsoft.com/office/drawing/2014/main" id="{3BA94B84-3416-8C40-A993-484130C07D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Human Immunodeficiency Virus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F7766AB6-F0B9-D54C-8CAB-3451FF806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6C9A7A-6326-B441-9DD1-A585B848707E}" type="slidenum">
              <a:rPr lang="en-US" altLang="en-US" sz="1200"/>
              <a:pPr/>
              <a:t>7</a:t>
            </a:fld>
            <a:endParaRPr lang="en-US" altLang="en-US" sz="1200"/>
          </a:p>
        </p:txBody>
      </p:sp>
      <p:sp>
        <p:nvSpPr>
          <p:cNvPr id="13314" name="Rectangle 2">
            <a:extLst>
              <a:ext uri="{FF2B5EF4-FFF2-40B4-BE49-F238E27FC236}">
                <a16:creationId xmlns:a16="http://schemas.microsoft.com/office/drawing/2014/main" id="{4DCCBA59-AC6A-8849-AE9F-C7A56CB92EEA}"/>
              </a:ext>
            </a:extLst>
          </p:cNvPr>
          <p:cNvSpPr>
            <a:spLocks noGrp="1" noRot="1" noChangeAspect="1" noChangeArrowheads="1" noTextEdit="1"/>
          </p:cNvSpPr>
          <p:nvPr>
            <p:ph type="sldImg"/>
          </p:nvPr>
        </p:nvSpPr>
        <p:spPr>
          <a:xfrm>
            <a:off x="398463" y="696913"/>
            <a:ext cx="6188075" cy="3481387"/>
          </a:xfrm>
          <a:ln/>
        </p:spPr>
      </p:sp>
      <p:sp>
        <p:nvSpPr>
          <p:cNvPr id="13315" name="Rectangle 3">
            <a:extLst>
              <a:ext uri="{FF2B5EF4-FFF2-40B4-BE49-F238E27FC236}">
                <a16:creationId xmlns:a16="http://schemas.microsoft.com/office/drawing/2014/main" id="{03F7DC64-53CF-C44B-A134-5ECCCC079A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Part 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03B65E38-C296-C94A-BC42-B8F20BB8A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7FA6D82-5DBC-CB43-A6C8-770895573AD7}" type="slidenum">
              <a:rPr lang="en-US" altLang="en-US" sz="1200"/>
              <a:pPr/>
              <a:t>8</a:t>
            </a:fld>
            <a:endParaRPr lang="en-US" altLang="en-US" sz="1200"/>
          </a:p>
        </p:txBody>
      </p:sp>
      <p:sp>
        <p:nvSpPr>
          <p:cNvPr id="15362" name="Rectangle 2">
            <a:extLst>
              <a:ext uri="{FF2B5EF4-FFF2-40B4-BE49-F238E27FC236}">
                <a16:creationId xmlns:a16="http://schemas.microsoft.com/office/drawing/2014/main" id="{C67A0204-A561-5348-B530-900C2344AB37}"/>
              </a:ext>
            </a:extLst>
          </p:cNvPr>
          <p:cNvSpPr>
            <a:spLocks noGrp="1" noRot="1" noChangeAspect="1" noChangeArrowheads="1" noTextEdit="1"/>
          </p:cNvSpPr>
          <p:nvPr>
            <p:ph type="sldImg"/>
          </p:nvPr>
        </p:nvSpPr>
        <p:spPr>
          <a:xfrm>
            <a:off x="398463" y="696913"/>
            <a:ext cx="6188075" cy="3481387"/>
          </a:xfrm>
          <a:ln/>
        </p:spPr>
      </p:sp>
      <p:sp>
        <p:nvSpPr>
          <p:cNvPr id="15363" name="Rectangle 3">
            <a:extLst>
              <a:ext uri="{FF2B5EF4-FFF2-40B4-BE49-F238E27FC236}">
                <a16:creationId xmlns:a16="http://schemas.microsoft.com/office/drawing/2014/main" id="{6BFB03D2-E6C4-5546-A8E7-193115EEC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Part 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85C4DF12-BE4A-BF4E-A458-879A091274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038808-D203-0742-9767-8D5F4D2A6A4C}" type="slidenum">
              <a:rPr lang="en-US" altLang="en-US" sz="1200"/>
              <a:pPr/>
              <a:t>9</a:t>
            </a:fld>
            <a:endParaRPr lang="en-US" altLang="en-US" sz="1200"/>
          </a:p>
        </p:txBody>
      </p:sp>
      <p:sp>
        <p:nvSpPr>
          <p:cNvPr id="17410" name="Rectangle 2">
            <a:extLst>
              <a:ext uri="{FF2B5EF4-FFF2-40B4-BE49-F238E27FC236}">
                <a16:creationId xmlns:a16="http://schemas.microsoft.com/office/drawing/2014/main" id="{1A521ED4-63CB-3349-97F7-6FB934088A69}"/>
              </a:ext>
            </a:extLst>
          </p:cNvPr>
          <p:cNvSpPr>
            <a:spLocks noGrp="1" noRot="1" noChangeAspect="1" noChangeArrowheads="1" noTextEdit="1"/>
          </p:cNvSpPr>
          <p:nvPr>
            <p:ph type="sldImg"/>
          </p:nvPr>
        </p:nvSpPr>
        <p:spPr>
          <a:xfrm>
            <a:off x="398463" y="696913"/>
            <a:ext cx="6188075" cy="3481387"/>
          </a:xfrm>
          <a:ln/>
        </p:spPr>
      </p:sp>
      <p:sp>
        <p:nvSpPr>
          <p:cNvPr id="17411" name="Rectangle 3">
            <a:extLst>
              <a:ext uri="{FF2B5EF4-FFF2-40B4-BE49-F238E27FC236}">
                <a16:creationId xmlns:a16="http://schemas.microsoft.com/office/drawing/2014/main" id="{8BFE14E2-68FF-9640-888C-9DF2A7D6F9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Part F or the AETC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AE6E2728-7A85-4D41-AED7-CC29965BC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0DC9761-D222-A442-BC6D-56651C6BAC00}" type="slidenum">
              <a:rPr lang="en-US" altLang="en-US" sz="1200"/>
              <a:pPr/>
              <a:t>10</a:t>
            </a:fld>
            <a:endParaRPr lang="en-US" altLang="en-US" sz="1200"/>
          </a:p>
        </p:txBody>
      </p:sp>
      <p:sp>
        <p:nvSpPr>
          <p:cNvPr id="19458" name="Rectangle 2">
            <a:extLst>
              <a:ext uri="{FF2B5EF4-FFF2-40B4-BE49-F238E27FC236}">
                <a16:creationId xmlns:a16="http://schemas.microsoft.com/office/drawing/2014/main" id="{818BE18F-BE14-4649-ABAA-32E7F0511C2C}"/>
              </a:ext>
            </a:extLst>
          </p:cNvPr>
          <p:cNvSpPr>
            <a:spLocks noGrp="1" noRot="1" noChangeAspect="1" noChangeArrowheads="1" noTextEdit="1"/>
          </p:cNvSpPr>
          <p:nvPr>
            <p:ph type="sldImg"/>
          </p:nvPr>
        </p:nvSpPr>
        <p:spPr>
          <a:xfrm>
            <a:off x="398463" y="696913"/>
            <a:ext cx="6188075" cy="3481387"/>
          </a:xfrm>
          <a:ln/>
        </p:spPr>
      </p:sp>
      <p:sp>
        <p:nvSpPr>
          <p:cNvPr id="19459" name="Rectangle 3">
            <a:extLst>
              <a:ext uri="{FF2B5EF4-FFF2-40B4-BE49-F238E27FC236}">
                <a16:creationId xmlns:a16="http://schemas.microsoft.com/office/drawing/2014/main" id="{84A6C3BF-E353-F446-9C3F-7FE2C7272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Magic Johnson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20749915-E997-D44E-9471-6ED3137EAF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B2EF122-82C3-8A47-ADA7-D883BDD07F96}" type="slidenum">
              <a:rPr lang="en-US" altLang="en-US" sz="1200"/>
              <a:pPr/>
              <a:t>11</a:t>
            </a:fld>
            <a:endParaRPr lang="en-US" altLang="en-US" sz="1200"/>
          </a:p>
        </p:txBody>
      </p:sp>
      <p:sp>
        <p:nvSpPr>
          <p:cNvPr id="21506" name="Rectangle 2">
            <a:extLst>
              <a:ext uri="{FF2B5EF4-FFF2-40B4-BE49-F238E27FC236}">
                <a16:creationId xmlns:a16="http://schemas.microsoft.com/office/drawing/2014/main" id="{5FD38AD1-1030-2145-A57A-A4C7BE871FAE}"/>
              </a:ext>
            </a:extLst>
          </p:cNvPr>
          <p:cNvSpPr>
            <a:spLocks noGrp="1" noRot="1" noChangeAspect="1" noChangeArrowheads="1" noTextEdit="1"/>
          </p:cNvSpPr>
          <p:nvPr>
            <p:ph type="sldImg"/>
          </p:nvPr>
        </p:nvSpPr>
        <p:spPr>
          <a:xfrm>
            <a:off x="398463" y="696913"/>
            <a:ext cx="6188075" cy="3481387"/>
          </a:xfrm>
          <a:ln/>
        </p:spPr>
      </p:sp>
      <p:sp>
        <p:nvSpPr>
          <p:cNvPr id="21507" name="Rectangle 3">
            <a:extLst>
              <a:ext uri="{FF2B5EF4-FFF2-40B4-BE49-F238E27FC236}">
                <a16:creationId xmlns:a16="http://schemas.microsoft.com/office/drawing/2014/main" id="{E59D3BE3-0BE7-D04E-8449-0272E3D3CE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Rock Hudson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12478C6-850A-FC42-A2C4-3FFB07413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DD46DC6-7CE0-A643-B807-1A0634B9600D}" type="slidenum">
              <a:rPr lang="en-US" altLang="en-US" sz="1200"/>
              <a:pPr/>
              <a:t>12</a:t>
            </a:fld>
            <a:endParaRPr lang="en-US" altLang="en-US" sz="1200"/>
          </a:p>
        </p:txBody>
      </p:sp>
      <p:sp>
        <p:nvSpPr>
          <p:cNvPr id="23554" name="Rectangle 2">
            <a:extLst>
              <a:ext uri="{FF2B5EF4-FFF2-40B4-BE49-F238E27FC236}">
                <a16:creationId xmlns:a16="http://schemas.microsoft.com/office/drawing/2014/main" id="{4B41E27C-0160-3842-8746-43D28440ABD2}"/>
              </a:ext>
            </a:extLst>
          </p:cNvPr>
          <p:cNvSpPr>
            <a:spLocks noGrp="1" noRot="1" noChangeAspect="1" noChangeArrowheads="1" noTextEdit="1"/>
          </p:cNvSpPr>
          <p:nvPr>
            <p:ph type="sldImg"/>
          </p:nvPr>
        </p:nvSpPr>
        <p:spPr>
          <a:xfrm>
            <a:off x="398463" y="696913"/>
            <a:ext cx="6188075" cy="3481387"/>
          </a:xfrm>
          <a:ln/>
        </p:spPr>
      </p:sp>
      <p:sp>
        <p:nvSpPr>
          <p:cNvPr id="23555" name="Rectangle 3">
            <a:extLst>
              <a:ext uri="{FF2B5EF4-FFF2-40B4-BE49-F238E27FC236}">
                <a16:creationId xmlns:a16="http://schemas.microsoft.com/office/drawing/2014/main" id="{47E7F6BA-681E-D74E-82C4-B7B6FF5E3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Freddie Mercury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3133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28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32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a:p>
        </p:txBody>
      </p:sp>
    </p:spTree>
    <p:extLst>
      <p:ext uri="{BB962C8B-B14F-4D97-AF65-F5344CB8AC3E}">
        <p14:creationId xmlns:p14="http://schemas.microsoft.com/office/powerpoint/2010/main" val="423735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92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0754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21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187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66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889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649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6">
            <a:extLst>
              <a:ext uri="{FF2B5EF4-FFF2-40B4-BE49-F238E27FC236}">
                <a16:creationId xmlns:a16="http://schemas.microsoft.com/office/drawing/2014/main" id="{EE102542-FF5F-6E47-8CC1-79BA80F6D8B1}"/>
              </a:ext>
            </a:extLst>
          </p:cNvPr>
          <p:cNvGrpSpPr>
            <a:grpSpLocks/>
          </p:cNvGrpSpPr>
          <p:nvPr userDrawn="1"/>
        </p:nvGrpSpPr>
        <p:grpSpPr bwMode="auto">
          <a:xfrm>
            <a:off x="0" y="-1588"/>
            <a:ext cx="12192000" cy="6859588"/>
            <a:chOff x="0" y="-1191"/>
            <a:chExt cx="12192000" cy="6859193"/>
          </a:xfrm>
        </p:grpSpPr>
        <p:pic>
          <p:nvPicPr>
            <p:cNvPr id="10" name="Picture 7">
              <a:extLst>
                <a:ext uri="{FF2B5EF4-FFF2-40B4-BE49-F238E27FC236}">
                  <a16:creationId xmlns:a16="http://schemas.microsoft.com/office/drawing/2014/main" id="{708FF806-8D86-584F-8D80-9860A47B894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44AFD0F0-EBBB-FC48-9FE9-AEBE5AFE6F9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l="6731"/>
            <a:stretch>
              <a:fillRect/>
            </a:stretch>
          </p:blipFill>
          <p:spPr bwMode="auto">
            <a:xfrm>
              <a:off x="3657600" y="-1191"/>
              <a:ext cx="8530058" cy="68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a:extLst>
              <a:ext uri="{FF2B5EF4-FFF2-40B4-BE49-F238E27FC236}">
                <a16:creationId xmlns:a16="http://schemas.microsoft.com/office/drawing/2014/main" id="{861DEE1B-E3C6-8B4F-9D06-52337203B84B}"/>
              </a:ext>
            </a:extLst>
          </p:cNvPr>
          <p:cNvSpPr>
            <a:spLocks noChangeArrowheads="1"/>
          </p:cNvSpPr>
          <p:nvPr userDrawn="1"/>
        </p:nvSpPr>
        <p:spPr bwMode="auto">
          <a:xfrm>
            <a:off x="201613" y="6248400"/>
            <a:ext cx="768350" cy="36671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fld id="{B840947C-9E9D-E247-94C9-A2C6220FFDF5}" type="slidenum">
              <a:rPr lang="en-US" altLang="en-US" sz="1800" b="1">
                <a:latin typeface="Garamond" panose="02020404030301010803" pitchFamily="18" charset="0"/>
              </a:rPr>
              <a:pPr algn="ctr">
                <a:defRPr/>
              </a:pPr>
              <a:t>‹#›</a:t>
            </a:fld>
            <a:endParaRPr lang="en-US" altLang="en-US" sz="1800" b="1" dirty="0">
              <a:latin typeface="Garamond" panose="02020404030301010803" pitchFamily="18" charset="0"/>
            </a:endParaRPr>
          </a:p>
        </p:txBody>
      </p:sp>
      <p:sp>
        <p:nvSpPr>
          <p:cNvPr id="1028" name="Rectangle 2">
            <a:extLst>
              <a:ext uri="{FF2B5EF4-FFF2-40B4-BE49-F238E27FC236}">
                <a16:creationId xmlns:a16="http://schemas.microsoft.com/office/drawing/2014/main" id="{903BB9AA-C86A-3E44-9847-2040B747F937}"/>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B23A742-27B1-8444-8323-352AFB55037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 Box 7">
            <a:extLst>
              <a:ext uri="{FF2B5EF4-FFF2-40B4-BE49-F238E27FC236}">
                <a16:creationId xmlns:a16="http://schemas.microsoft.com/office/drawing/2014/main" id="{1B3BAFE3-688C-C34D-B2CD-17B631C65638}"/>
              </a:ext>
            </a:extLst>
          </p:cNvPr>
          <p:cNvSpPr txBox="1">
            <a:spLocks noChangeArrowheads="1"/>
          </p:cNvSpPr>
          <p:nvPr userDrawn="1"/>
        </p:nvSpPr>
        <p:spPr bwMode="auto">
          <a:xfrm>
            <a:off x="1219200" y="5257800"/>
            <a:ext cx="314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endParaRPr lang="en-US" sz="240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www.cqii.org/" TargetMode="Externa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6.xml"/><Relationship Id="rId18" Type="http://schemas.openxmlformats.org/officeDocument/2006/relationships/slide" Target="slide12.xml"/><Relationship Id="rId26" Type="http://schemas.openxmlformats.org/officeDocument/2006/relationships/slide" Target="slide23.xml"/><Relationship Id="rId3" Type="http://schemas.openxmlformats.org/officeDocument/2006/relationships/notesSlide" Target="../notesSlides/notesSlide1.xml"/><Relationship Id="rId21" Type="http://schemas.openxmlformats.org/officeDocument/2006/relationships/slide" Target="slide27.xml"/><Relationship Id="rId34" Type="http://schemas.openxmlformats.org/officeDocument/2006/relationships/slide" Target="slide34.xml"/><Relationship Id="rId7" Type="http://schemas.openxmlformats.org/officeDocument/2006/relationships/slide" Target="slide15.xml"/><Relationship Id="rId12" Type="http://schemas.openxmlformats.org/officeDocument/2006/relationships/slide" Target="slide11.xml"/><Relationship Id="rId17" Type="http://schemas.openxmlformats.org/officeDocument/2006/relationships/slide" Target="slide7.xml"/><Relationship Id="rId25" Type="http://schemas.openxmlformats.org/officeDocument/2006/relationships/slide" Target="slide18.xml"/><Relationship Id="rId33" Type="http://schemas.openxmlformats.org/officeDocument/2006/relationships/slide" Target="slide29.xml"/><Relationship Id="rId2" Type="http://schemas.openxmlformats.org/officeDocument/2006/relationships/slideLayout" Target="../slideLayouts/slideLayout7.xml"/><Relationship Id="rId16" Type="http://schemas.openxmlformats.org/officeDocument/2006/relationships/slide" Target="slide31.xml"/><Relationship Id="rId20" Type="http://schemas.openxmlformats.org/officeDocument/2006/relationships/slide" Target="slide22.xml"/><Relationship Id="rId29" Type="http://schemas.openxmlformats.org/officeDocument/2006/relationships/slide" Target="slide9.xml"/><Relationship Id="rId1" Type="http://schemas.openxmlformats.org/officeDocument/2006/relationships/tags" Target="../tags/tag4.xml"/><Relationship Id="rId6" Type="http://schemas.openxmlformats.org/officeDocument/2006/relationships/slide" Target="slide10.xml"/><Relationship Id="rId11" Type="http://schemas.openxmlformats.org/officeDocument/2006/relationships/slide" Target="slide6.xml"/><Relationship Id="rId24" Type="http://schemas.openxmlformats.org/officeDocument/2006/relationships/slide" Target="slide13.xml"/><Relationship Id="rId32"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26.xml"/><Relationship Id="rId23" Type="http://schemas.openxmlformats.org/officeDocument/2006/relationships/slide" Target="slide8.xml"/><Relationship Id="rId28" Type="http://schemas.openxmlformats.org/officeDocument/2006/relationships/slide" Target="slide33.xml"/><Relationship Id="rId10" Type="http://schemas.openxmlformats.org/officeDocument/2006/relationships/slide" Target="slide30.xml"/><Relationship Id="rId19" Type="http://schemas.openxmlformats.org/officeDocument/2006/relationships/slide" Target="slide17.xml"/><Relationship Id="rId31" Type="http://schemas.openxmlformats.org/officeDocument/2006/relationships/slide" Target="slide19.xml"/><Relationship Id="rId4" Type="http://schemas.openxmlformats.org/officeDocument/2006/relationships/audio" Target="../media/audio2.bin"/><Relationship Id="rId9" Type="http://schemas.openxmlformats.org/officeDocument/2006/relationships/slide" Target="slide25.xml"/><Relationship Id="rId14" Type="http://schemas.openxmlformats.org/officeDocument/2006/relationships/slide" Target="slide21.xml"/><Relationship Id="rId22" Type="http://schemas.openxmlformats.org/officeDocument/2006/relationships/slide" Target="slide32.xml"/><Relationship Id="rId27" Type="http://schemas.openxmlformats.org/officeDocument/2006/relationships/slide" Target="slide28.xml"/><Relationship Id="rId30" Type="http://schemas.openxmlformats.org/officeDocument/2006/relationships/slide" Target="slide14.xml"/><Relationship Id="rId35"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slide" Target="slide37.xml"/><Relationship Id="rId4" Type="http://schemas.openxmlformats.org/officeDocument/2006/relationships/audio" Target="../media/audio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slide" Target="slide36.xml"/><Relationship Id="rId4" Type="http://schemas.openxmlformats.org/officeDocument/2006/relationships/audio" Target="../media/audio5.bin"/></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file:///C:\Documents%20and%20Settings\jcaruso.CAP6-21B3051\My%20Documents\caruso\Gym2006\jeopardytune.mid" TargetMode="External"/><Relationship Id="rId7" Type="http://schemas.openxmlformats.org/officeDocument/2006/relationships/audio" Target="../media/audio6.bin"/><Relationship Id="rId2" Type="http://schemas.microsoft.com/office/2007/relationships/media" Target="file:///C:\Documents%20and%20Settings\jcaruso.CAP6-21B3051\My%20Documents\caruso\Gym2006\jeopardytune.mid" TargetMode="External"/><Relationship Id="rId1" Type="http://schemas.openxmlformats.org/officeDocument/2006/relationships/tags" Target="../tags/tag37.xml"/><Relationship Id="rId6" Type="http://schemas.openxmlformats.org/officeDocument/2006/relationships/audio" Target="../media/audio1.bin"/><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audio" Target="../media/audio3.bin"/></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C92A7DB-8DF6-FD4E-8CEA-7A4A1E9DE968}"/>
              </a:ext>
            </a:extLst>
          </p:cNvPr>
          <p:cNvSpPr txBox="1">
            <a:spLocks/>
          </p:cNvSpPr>
          <p:nvPr/>
        </p:nvSpPr>
        <p:spPr bwMode="auto">
          <a:xfrm>
            <a:off x="2362200" y="2743200"/>
            <a:ext cx="9829800" cy="1295400"/>
          </a:xfrm>
          <a:prstGeom prst="rect">
            <a:avLst/>
          </a:prstGeom>
          <a:solidFill>
            <a:srgbClr val="FFFFFF">
              <a:lumMod val="65000"/>
            </a:srgbClr>
          </a:solidFill>
          <a:ln w="9525">
            <a:noFill/>
            <a:miter lim="800000"/>
            <a:headEnd/>
            <a:tailEnd/>
          </a:ln>
        </p:spPr>
        <p:txBody>
          <a:bodyPr anchor="ctr"/>
          <a:lstStyle/>
          <a:p>
            <a:pPr algn="ctr" eaLnBrk="1" fontAlgn="auto" hangingPunct="1">
              <a:spcBef>
                <a:spcPts val="0"/>
              </a:spcBef>
              <a:spcAft>
                <a:spcPts val="0"/>
              </a:spcAft>
              <a:defRPr/>
            </a:pPr>
            <a:endParaRPr lang="en-US" sz="4400" kern="0" dirty="0">
              <a:solidFill>
                <a:srgbClr val="000000"/>
              </a:solidFill>
              <a:latin typeface="Garamond"/>
            </a:endParaRPr>
          </a:p>
        </p:txBody>
      </p:sp>
      <p:sp>
        <p:nvSpPr>
          <p:cNvPr id="16" name="Title 1">
            <a:extLst>
              <a:ext uri="{FF2B5EF4-FFF2-40B4-BE49-F238E27FC236}">
                <a16:creationId xmlns:a16="http://schemas.microsoft.com/office/drawing/2014/main" id="{E9392CE5-CE24-A647-AD27-9AA81949672D}"/>
              </a:ext>
            </a:extLst>
          </p:cNvPr>
          <p:cNvSpPr txBox="1">
            <a:spLocks/>
          </p:cNvSpPr>
          <p:nvPr/>
        </p:nvSpPr>
        <p:spPr bwMode="auto">
          <a:xfrm>
            <a:off x="4572000" y="2608263"/>
            <a:ext cx="76200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4000" b="1" dirty="0" err="1">
                <a:solidFill>
                  <a:srgbClr val="FFFFFF"/>
                </a:solidFill>
                <a:latin typeface="Garamond" panose="02020404030301010803" pitchFamily="18" charset="0"/>
              </a:rPr>
              <a:t>create+equity</a:t>
            </a:r>
            <a:r>
              <a:rPr lang="en-US" altLang="en-US" sz="4000" b="1">
                <a:solidFill>
                  <a:srgbClr val="FFFFFF"/>
                </a:solidFill>
                <a:latin typeface="Garamond" panose="02020404030301010803" pitchFamily="18" charset="0"/>
              </a:rPr>
              <a:t> Jeopardy</a:t>
            </a:r>
            <a:endParaRPr lang="en-US" altLang="en-US" sz="4000" b="1" dirty="0">
              <a:solidFill>
                <a:srgbClr val="FFFFFF"/>
              </a:solidFill>
              <a:latin typeface="Garamond" panose="02020404030301010803" pitchFamily="18" charset="0"/>
            </a:endParaRPr>
          </a:p>
        </p:txBody>
      </p:sp>
      <p:sp>
        <p:nvSpPr>
          <p:cNvPr id="17" name="Rectangle 3">
            <a:extLst>
              <a:ext uri="{FF2B5EF4-FFF2-40B4-BE49-F238E27FC236}">
                <a16:creationId xmlns:a16="http://schemas.microsoft.com/office/drawing/2014/main" id="{B4EEBBC3-1E8A-1C40-B657-5284C2FAA18C}"/>
              </a:ext>
            </a:extLst>
          </p:cNvPr>
          <p:cNvSpPr txBox="1">
            <a:spLocks noChangeArrowheads="1"/>
          </p:cNvSpPr>
          <p:nvPr/>
        </p:nvSpPr>
        <p:spPr bwMode="auto">
          <a:xfrm>
            <a:off x="4941888" y="4221163"/>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MS PGothic" panose="020B0600070205080204" pitchFamily="34" charset="-128"/>
              </a:defRPr>
            </a:lvl9pPr>
          </a:lstStyle>
          <a:p>
            <a:pPr algn="ctr">
              <a:buFontTx/>
              <a:buNone/>
            </a:pPr>
            <a:r>
              <a:rPr lang="en-US" altLang="en-US">
                <a:solidFill>
                  <a:srgbClr val="000000"/>
                </a:solidFill>
                <a:latin typeface="Garamond" panose="02020404030301010803" pitchFamily="18" charset="0"/>
              </a:rPr>
              <a:t>And the categories are…</a:t>
            </a:r>
          </a:p>
        </p:txBody>
      </p:sp>
      <p:pic>
        <p:nvPicPr>
          <p:cNvPr id="4101" name="Picture 6">
            <a:extLst>
              <a:ext uri="{FF2B5EF4-FFF2-40B4-BE49-F238E27FC236}">
                <a16:creationId xmlns:a16="http://schemas.microsoft.com/office/drawing/2014/main" id="{ED519329-7BB9-2147-AC78-C577FBAB8D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098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51A7BE5-A496-824F-9DA0-CDE1AB2F3D55}"/>
              </a:ext>
            </a:extLst>
          </p:cNvPr>
          <p:cNvPicPr>
            <a:picLocks noChangeAspect="1"/>
          </p:cNvPicPr>
          <p:nvPr/>
        </p:nvPicPr>
        <p:blipFill>
          <a:blip r:embed="rId5"/>
          <a:stretch>
            <a:fillRect/>
          </a:stretch>
        </p:blipFill>
        <p:spPr>
          <a:xfrm>
            <a:off x="8915400" y="534006"/>
            <a:ext cx="2854045" cy="1258519"/>
          </a:xfrm>
          <a:prstGeom prst="rect">
            <a:avLst/>
          </a:prstGeom>
        </p:spPr>
      </p:pic>
      <p:pic>
        <p:nvPicPr>
          <p:cNvPr id="15" name="Picture 24">
            <a:extLst>
              <a:ext uri="{FF2B5EF4-FFF2-40B4-BE49-F238E27FC236}">
                <a16:creationId xmlns:a16="http://schemas.microsoft.com/office/drawing/2014/main" id="{A095F436-AF58-A14E-AE65-816DA7767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651" t="16348" r="20560" b="7355"/>
          <a:stretch>
            <a:fillRect/>
          </a:stretch>
        </p:blipFill>
        <p:spPr bwMode="auto">
          <a:xfrm>
            <a:off x="381000" y="533400"/>
            <a:ext cx="365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EB8F97A-AB7B-6D4A-BDB2-6019FEB0EBBD}"/>
              </a:ext>
            </a:extLst>
          </p:cNvPr>
          <p:cNvSpPr>
            <a:spLocks noChangeArrowheads="1"/>
          </p:cNvSpPr>
          <p:nvPr/>
        </p:nvSpPr>
        <p:spPr bwMode="auto">
          <a:xfrm>
            <a:off x="533400" y="5541963"/>
            <a:ext cx="9144000" cy="247650"/>
          </a:xfrm>
          <a:prstGeom prst="rect">
            <a:avLst/>
          </a:prstGeom>
          <a:noFill/>
          <a:ln>
            <a:noFill/>
          </a:ln>
        </p:spPr>
        <p:txBody>
          <a:bodyPr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fontAlgn="auto" hangingPunct="1">
              <a:spcBef>
                <a:spcPct val="0"/>
              </a:spcBef>
              <a:spcAft>
                <a:spcPts val="0"/>
              </a:spcAft>
              <a:buClrTx/>
              <a:buFontTx/>
              <a:buNone/>
              <a:defRPr/>
            </a:pPr>
            <a:r>
              <a:rPr lang="en-US" altLang="en-US" sz="1000" kern="0" dirty="0">
                <a:solidFill>
                  <a:srgbClr val="000000"/>
                </a:solidFill>
              </a:rPr>
              <a:t>Source: Adapted from a slide set from Jane Caruso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43200000">
                                      <p:cBhvr>
                                        <p:cTn id="6" dur="2000" fill="hold"/>
                                        <p:tgtEl>
                                          <p:spTgt spid="410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heme2.wav"/>
                                        </p:tgtEl>
                                      </p:cMediaNode>
                                    </p:audio>
                                  </p:subTnLst>
                                </p:cTn>
                              </p:par>
                              <p:par>
                                <p:cTn id="7" presetID="40" presetClass="entr" presetSubtype="0" fill="hold" grpId="0" nodeType="withEffect">
                                  <p:stCondLst>
                                    <p:cond delay="1000"/>
                                  </p:stCondLst>
                                  <p:iterate type="lt">
                                    <p:tmPct val="10000"/>
                                  </p:iterate>
                                  <p:childTnLst>
                                    <p:set>
                                      <p:cBhvr>
                                        <p:cTn id="8" dur="1" fill="hold">
                                          <p:stCondLst>
                                            <p:cond delay="0"/>
                                          </p:stCondLst>
                                        </p:cTn>
                                        <p:tgtEl>
                                          <p:spTgt spid="17">
                                            <p:txEl>
                                              <p:pRg st="0" end="0"/>
                                            </p:txEl>
                                          </p:spTgt>
                                        </p:tgtEl>
                                        <p:attrNameLst>
                                          <p:attrName>style.visibility</p:attrName>
                                        </p:attrNameLst>
                                      </p:cBhvr>
                                      <p:to>
                                        <p:strVal val="visible"/>
                                      </p:to>
                                    </p:set>
                                    <p:animEffect transition="in" filter="fade">
                                      <p:cBhvr>
                                        <p:cTn id="9" dur="1000"/>
                                        <p:tgtEl>
                                          <p:spTgt spid="17">
                                            <p:txEl>
                                              <p:pRg st="0" end="0"/>
                                            </p:txEl>
                                          </p:spTgt>
                                        </p:tgtEl>
                                      </p:cBhvr>
                                    </p:animEffect>
                                    <p:anim calcmode="lin" valueType="num">
                                      <p:cBhvr>
                                        <p:cTn id="10" dur="1000" fill="hold"/>
                                        <p:tgtEl>
                                          <p:spTgt spid="17">
                                            <p:txEl>
                                              <p:pRg st="0" end="0"/>
                                            </p:txEl>
                                          </p:spTgt>
                                        </p:tgtEl>
                                        <p:attrNameLst>
                                          <p:attrName>ppt_x</p:attrName>
                                        </p:attrNameLst>
                                      </p:cBhvr>
                                      <p:tavLst>
                                        <p:tav tm="0">
                                          <p:val>
                                            <p:strVal val="#ppt_x-.1"/>
                                          </p:val>
                                        </p:tav>
                                        <p:tav tm="100000">
                                          <p:val>
                                            <p:strVal val="#ppt_x"/>
                                          </p:val>
                                        </p:tav>
                                      </p:tavLst>
                                    </p:anim>
                                    <p:anim calcmode="lin" valueType="num">
                                      <p:cBhvr>
                                        <p:cTn id="11"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advAuto="2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8A7E46E-417D-044F-8714-2210599A21CF}"/>
              </a:ext>
            </a:extLst>
          </p:cNvPr>
          <p:cNvSpPr>
            <a:spLocks noGrp="1" noChangeArrowheads="1"/>
          </p:cNvSpPr>
          <p:nvPr>
            <p:ph type="ctrTitle"/>
          </p:nvPr>
        </p:nvSpPr>
        <p:spPr>
          <a:xfrm>
            <a:off x="2209800" y="762000"/>
            <a:ext cx="7772400" cy="4800600"/>
          </a:xfrm>
        </p:spPr>
        <p:txBody>
          <a:bodyPr/>
          <a:lstStyle/>
          <a:p>
            <a:r>
              <a:rPr lang="en-US" altLang="en-US" sz="5400" dirty="0">
                <a:solidFill>
                  <a:srgbClr val="000000"/>
                </a:solidFill>
              </a:rPr>
              <a:t>The affinity groups for this create+equity Collaborative include housing, substance use, age, and _____.</a:t>
            </a:r>
            <a:endParaRPr lang="en-US" altLang="en-US" sz="4000" dirty="0">
              <a:solidFill>
                <a:srgbClr val="000000"/>
              </a:solidFill>
            </a:endParaRPr>
          </a:p>
        </p:txBody>
      </p:sp>
      <p:sp>
        <p:nvSpPr>
          <p:cNvPr id="18434" name="Text Box 4">
            <a:extLst>
              <a:ext uri="{FF2B5EF4-FFF2-40B4-BE49-F238E27FC236}">
                <a16:creationId xmlns:a16="http://schemas.microsoft.com/office/drawing/2014/main" id="{136C386D-87F2-1F43-9627-0F3A3CFA6FC5}"/>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Affinity Groups 100</a:t>
            </a:r>
          </a:p>
        </p:txBody>
      </p:sp>
      <p:sp>
        <p:nvSpPr>
          <p:cNvPr id="18435" name="AutoShape 3">
            <a:hlinkClick r:id="rId4" action="ppaction://hlinksldjump" highlightClick="1"/>
            <a:extLst>
              <a:ext uri="{FF2B5EF4-FFF2-40B4-BE49-F238E27FC236}">
                <a16:creationId xmlns:a16="http://schemas.microsoft.com/office/drawing/2014/main" id="{C971847A-81A4-274A-A858-7E10C01990C0}"/>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5B30CB74-E352-9D42-AF65-3A9FDAC5255D}"/>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Mental Health</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F570297-55F8-F141-ACB2-0116DC1EC189}"/>
              </a:ext>
            </a:extLst>
          </p:cNvPr>
          <p:cNvSpPr>
            <a:spLocks noGrp="1" noChangeArrowheads="1"/>
          </p:cNvSpPr>
          <p:nvPr>
            <p:ph type="ctrTitle"/>
          </p:nvPr>
        </p:nvSpPr>
        <p:spPr>
          <a:xfrm>
            <a:off x="2209800" y="685800"/>
            <a:ext cx="7772400" cy="4876800"/>
          </a:xfrm>
        </p:spPr>
        <p:txBody>
          <a:bodyPr/>
          <a:lstStyle/>
          <a:p>
            <a:r>
              <a:rPr lang="en-US" altLang="en-US" sz="5400" dirty="0">
                <a:solidFill>
                  <a:srgbClr val="000000"/>
                </a:solidFill>
              </a:rPr>
              <a:t>How many times is each affinity group meeting per month?</a:t>
            </a:r>
          </a:p>
        </p:txBody>
      </p:sp>
      <p:sp>
        <p:nvSpPr>
          <p:cNvPr id="20482" name="Text Box 4">
            <a:extLst>
              <a:ext uri="{FF2B5EF4-FFF2-40B4-BE49-F238E27FC236}">
                <a16:creationId xmlns:a16="http://schemas.microsoft.com/office/drawing/2014/main" id="{6A43380B-600E-4A45-BA5C-62B1F7742003}"/>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Affinity Groups 200</a:t>
            </a:r>
          </a:p>
        </p:txBody>
      </p:sp>
      <p:sp>
        <p:nvSpPr>
          <p:cNvPr id="20483" name="AutoShape 3">
            <a:hlinkClick r:id="rId4" action="ppaction://hlinksldjump" highlightClick="1"/>
            <a:extLst>
              <a:ext uri="{FF2B5EF4-FFF2-40B4-BE49-F238E27FC236}">
                <a16:creationId xmlns:a16="http://schemas.microsoft.com/office/drawing/2014/main" id="{361E23D5-ED3E-4740-97FD-C8886108AB1C}"/>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7" name="Text Box 5">
            <a:extLst>
              <a:ext uri="{FF2B5EF4-FFF2-40B4-BE49-F238E27FC236}">
                <a16:creationId xmlns:a16="http://schemas.microsoft.com/office/drawing/2014/main" id="{C6679551-67C9-7D42-92B2-3D0A46250E91}"/>
              </a:ext>
            </a:extLst>
          </p:cNvPr>
          <p:cNvSpPr txBox="1">
            <a:spLocks noChangeArrowheads="1"/>
          </p:cNvSpPr>
          <p:nvPr/>
        </p:nvSpPr>
        <p:spPr bwMode="auto">
          <a:xfrm>
            <a:off x="1981200" y="536416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3200" dirty="0">
                <a:solidFill>
                  <a:srgbClr val="000000"/>
                </a:solidFill>
              </a:rPr>
              <a:t>Twice a month</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E59A47FB-E292-0D45-9A8A-A8D40D607A10}"/>
              </a:ext>
            </a:extLst>
          </p:cNvPr>
          <p:cNvSpPr>
            <a:spLocks noGrp="1" noChangeArrowheads="1"/>
          </p:cNvSpPr>
          <p:nvPr>
            <p:ph type="ctrTitle"/>
          </p:nvPr>
        </p:nvSpPr>
        <p:spPr>
          <a:xfrm>
            <a:off x="2209800" y="685800"/>
            <a:ext cx="7772400" cy="4953000"/>
          </a:xfrm>
        </p:spPr>
        <p:txBody>
          <a:bodyPr/>
          <a:lstStyle/>
          <a:p>
            <a:r>
              <a:rPr lang="en-US" altLang="en-US" sz="4800" dirty="0">
                <a:solidFill>
                  <a:srgbClr val="000000"/>
                </a:solidFill>
              </a:rPr>
              <a:t>The affinity group faculty include medical content experts, past collaborative participants, and ____.</a:t>
            </a:r>
          </a:p>
        </p:txBody>
      </p:sp>
      <p:sp>
        <p:nvSpPr>
          <p:cNvPr id="22530" name="Text Box 4">
            <a:extLst>
              <a:ext uri="{FF2B5EF4-FFF2-40B4-BE49-F238E27FC236}">
                <a16:creationId xmlns:a16="http://schemas.microsoft.com/office/drawing/2014/main" id="{38D63F71-E4FF-B143-9C24-F7841975F24C}"/>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Affinity Groups 300</a:t>
            </a:r>
          </a:p>
        </p:txBody>
      </p:sp>
      <p:sp>
        <p:nvSpPr>
          <p:cNvPr id="22531" name="AutoShape 3">
            <a:hlinkClick r:id="rId4" action="ppaction://hlinksldjump" highlightClick="1"/>
            <a:extLst>
              <a:ext uri="{FF2B5EF4-FFF2-40B4-BE49-F238E27FC236}">
                <a16:creationId xmlns:a16="http://schemas.microsoft.com/office/drawing/2014/main" id="{8C528B69-84F2-7447-B4C2-5D61B6CC78B3}"/>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E73474AA-F16B-BA42-908C-E62869430D3D}"/>
              </a:ext>
            </a:extLst>
          </p:cNvPr>
          <p:cNvSpPr txBox="1">
            <a:spLocks noChangeArrowheads="1"/>
          </p:cNvSpPr>
          <p:nvPr/>
        </p:nvSpPr>
        <p:spPr bwMode="auto">
          <a:xfrm>
            <a:off x="1981200" y="5364163"/>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800" dirty="0">
                <a:solidFill>
                  <a:srgbClr val="000000"/>
                </a:solidFill>
              </a:rPr>
              <a:t>People with HIV, People with lived experience</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89CDC46E-AC95-934C-91C1-32ED6D6642E5}"/>
              </a:ext>
            </a:extLst>
          </p:cNvPr>
          <p:cNvSpPr>
            <a:spLocks noGrp="1" noChangeArrowheads="1"/>
          </p:cNvSpPr>
          <p:nvPr>
            <p:ph type="ctrTitle"/>
          </p:nvPr>
        </p:nvSpPr>
        <p:spPr>
          <a:xfrm>
            <a:off x="1905000" y="685800"/>
            <a:ext cx="8458200" cy="5029200"/>
          </a:xfrm>
        </p:spPr>
        <p:txBody>
          <a:bodyPr/>
          <a:lstStyle/>
          <a:p>
            <a:r>
              <a:rPr lang="en-US" altLang="en-US" sz="3200" dirty="0">
                <a:solidFill>
                  <a:srgbClr val="000000"/>
                </a:solidFill>
              </a:rPr>
              <a:t>Each community is asked to present at least one case presentation to their affinity group. When should the Community Partner submit the case presentation slides using the provided template to the Affinity Group Faculty? </a:t>
            </a:r>
            <a:br>
              <a:rPr lang="en-US" altLang="en-US" sz="3200" dirty="0">
                <a:solidFill>
                  <a:srgbClr val="000000"/>
                </a:solidFill>
              </a:rPr>
            </a:br>
            <a:br>
              <a:rPr lang="en-US" altLang="en-US" sz="3200" dirty="0">
                <a:solidFill>
                  <a:srgbClr val="000000"/>
                </a:solidFill>
              </a:rPr>
            </a:br>
            <a:r>
              <a:rPr lang="en-US" altLang="en-US" sz="2400" dirty="0">
                <a:solidFill>
                  <a:srgbClr val="000000"/>
                </a:solidFill>
              </a:rPr>
              <a:t>A. one week in advance   B. two weeks in advance              C. three weeks in advance</a:t>
            </a:r>
            <a:endParaRPr lang="en-US" altLang="en-US" sz="3200" dirty="0">
              <a:solidFill>
                <a:srgbClr val="000000"/>
              </a:solidFill>
            </a:endParaRPr>
          </a:p>
        </p:txBody>
      </p:sp>
      <p:sp>
        <p:nvSpPr>
          <p:cNvPr id="24578" name="Text Box 4">
            <a:extLst>
              <a:ext uri="{FF2B5EF4-FFF2-40B4-BE49-F238E27FC236}">
                <a16:creationId xmlns:a16="http://schemas.microsoft.com/office/drawing/2014/main" id="{DF8278B2-208A-A845-B36E-F95CC94F655D}"/>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Affinity Groups 400</a:t>
            </a:r>
          </a:p>
        </p:txBody>
      </p:sp>
      <p:sp>
        <p:nvSpPr>
          <p:cNvPr id="24579" name="AutoShape 3">
            <a:hlinkClick r:id="rId4" action="ppaction://hlinksldjump" highlightClick="1"/>
            <a:extLst>
              <a:ext uri="{FF2B5EF4-FFF2-40B4-BE49-F238E27FC236}">
                <a16:creationId xmlns:a16="http://schemas.microsoft.com/office/drawing/2014/main" id="{98707354-3BBC-764D-BE57-FD2D233AE34B}"/>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C17A3E4F-4141-E445-955A-F0F86BFC2B59}"/>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B. Two weeks in advance</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B849B8E6-25EC-374D-AF7E-5D1DE46E0E30}"/>
              </a:ext>
            </a:extLst>
          </p:cNvPr>
          <p:cNvSpPr>
            <a:spLocks noGrp="1" noChangeArrowheads="1"/>
          </p:cNvSpPr>
          <p:nvPr>
            <p:ph type="ctrTitle"/>
          </p:nvPr>
        </p:nvSpPr>
        <p:spPr>
          <a:xfrm>
            <a:off x="2209800" y="685800"/>
            <a:ext cx="7772400" cy="4876800"/>
          </a:xfrm>
        </p:spPr>
        <p:txBody>
          <a:bodyPr/>
          <a:lstStyle/>
          <a:p>
            <a:r>
              <a:rPr lang="en-US" altLang="en-US" sz="4000" dirty="0">
                <a:solidFill>
                  <a:srgbClr val="000000"/>
                </a:solidFill>
              </a:rPr>
              <a:t>There are two types of affinity sessions: Subpopulation-specific affinity groups (i.e. housing, mental health) and _____-specific affinity groups (i.e. consumers, data managers). </a:t>
            </a:r>
            <a:endParaRPr lang="en-US" altLang="en-US" sz="2800" dirty="0">
              <a:solidFill>
                <a:srgbClr val="000000"/>
              </a:solidFill>
            </a:endParaRPr>
          </a:p>
        </p:txBody>
      </p:sp>
      <p:sp>
        <p:nvSpPr>
          <p:cNvPr id="26626" name="Text Box 4">
            <a:extLst>
              <a:ext uri="{FF2B5EF4-FFF2-40B4-BE49-F238E27FC236}">
                <a16:creationId xmlns:a16="http://schemas.microsoft.com/office/drawing/2014/main" id="{939954B8-4D86-C640-A974-1B3C92504AA9}"/>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Affinity Groups 500</a:t>
            </a:r>
          </a:p>
        </p:txBody>
      </p:sp>
      <p:sp>
        <p:nvSpPr>
          <p:cNvPr id="26627" name="AutoShape 3">
            <a:hlinkClick r:id="rId4" action="ppaction://hlinksldjump" highlightClick="1"/>
            <a:extLst>
              <a:ext uri="{FF2B5EF4-FFF2-40B4-BE49-F238E27FC236}">
                <a16:creationId xmlns:a16="http://schemas.microsoft.com/office/drawing/2014/main" id="{AC9ACAFE-D2C2-D342-B399-4A2923295FE3}"/>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E210408F-F233-5446-9698-B6FFF5ADF57A}"/>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Role-specific affinity groups </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7F2C9AA6-1D74-3F42-8713-CC9FB32C5AF4}"/>
              </a:ext>
            </a:extLst>
          </p:cNvPr>
          <p:cNvSpPr>
            <a:spLocks noGrp="1" noChangeArrowheads="1"/>
          </p:cNvSpPr>
          <p:nvPr>
            <p:ph type="ctrTitle"/>
          </p:nvPr>
        </p:nvSpPr>
        <p:spPr>
          <a:xfrm>
            <a:off x="2209800" y="762000"/>
            <a:ext cx="7772400" cy="4876800"/>
          </a:xfrm>
        </p:spPr>
        <p:txBody>
          <a:bodyPr/>
          <a:lstStyle/>
          <a:p>
            <a:r>
              <a:rPr lang="en-US" sz="4000" dirty="0">
                <a:solidFill>
                  <a:srgbClr val="000000"/>
                </a:solidFill>
              </a:rPr>
              <a:t>True or False:</a:t>
            </a:r>
            <a:br>
              <a:rPr lang="en-US" sz="4800" dirty="0">
                <a:solidFill>
                  <a:srgbClr val="000000"/>
                </a:solidFill>
              </a:rPr>
            </a:br>
            <a:r>
              <a:rPr lang="en-US" sz="4000" dirty="0"/>
              <a:t>Each Community Partner is assigned to a nationally recognized </a:t>
            </a:r>
            <a:r>
              <a:rPr lang="en-US" sz="4000" dirty="0" err="1"/>
              <a:t>Ql</a:t>
            </a:r>
            <a:r>
              <a:rPr lang="en-US" sz="4000" dirty="0"/>
              <a:t> expert to support their participation and to reach the Collaborative milestones. </a:t>
            </a:r>
            <a:endParaRPr lang="en-US" altLang="en-US" sz="3600" dirty="0">
              <a:solidFill>
                <a:srgbClr val="000000"/>
              </a:solidFill>
            </a:endParaRPr>
          </a:p>
        </p:txBody>
      </p:sp>
      <p:sp>
        <p:nvSpPr>
          <p:cNvPr id="28674" name="Text Box 4">
            <a:extLst>
              <a:ext uri="{FF2B5EF4-FFF2-40B4-BE49-F238E27FC236}">
                <a16:creationId xmlns:a16="http://schemas.microsoft.com/office/drawing/2014/main" id="{37E7052D-3810-7547-A8E5-7AE86FFC1431}"/>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QI Coaches &amp; QI Groups 100</a:t>
            </a:r>
          </a:p>
        </p:txBody>
      </p:sp>
      <p:sp>
        <p:nvSpPr>
          <p:cNvPr id="28675" name="AutoShape 3">
            <a:hlinkClick r:id="rId4" action="ppaction://hlinksldjump" highlightClick="1"/>
            <a:extLst>
              <a:ext uri="{FF2B5EF4-FFF2-40B4-BE49-F238E27FC236}">
                <a16:creationId xmlns:a16="http://schemas.microsoft.com/office/drawing/2014/main" id="{F0413F42-9D44-6A42-92F0-852F9450BA34}"/>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ECDCA913-F233-484A-BE41-AF85EBBB2847}"/>
              </a:ext>
            </a:extLst>
          </p:cNvPr>
          <p:cNvSpPr txBox="1">
            <a:spLocks noChangeArrowheads="1"/>
          </p:cNvSpPr>
          <p:nvPr/>
        </p:nvSpPr>
        <p:spPr bwMode="auto">
          <a:xfrm>
            <a:off x="1981200" y="5364163"/>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True</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DFCF6B8B-0E49-0745-9411-DF5D8A1A7505}"/>
              </a:ext>
            </a:extLst>
          </p:cNvPr>
          <p:cNvSpPr>
            <a:spLocks noGrp="1" noChangeArrowheads="1"/>
          </p:cNvSpPr>
          <p:nvPr>
            <p:ph type="ctrTitle"/>
          </p:nvPr>
        </p:nvSpPr>
        <p:spPr>
          <a:xfrm>
            <a:off x="2209800" y="838200"/>
            <a:ext cx="7772400" cy="4800600"/>
          </a:xfrm>
        </p:spPr>
        <p:txBody>
          <a:bodyPr/>
          <a:lstStyle/>
          <a:p>
            <a:r>
              <a:rPr lang="en-US" sz="3200" dirty="0"/>
              <a:t>The create+equity Collaborative established early milestones to be reached by each Community Partner. Which of the following milestones are not part of the January 2021 milestones:</a:t>
            </a:r>
            <a:br>
              <a:rPr lang="en-US" sz="3200" dirty="0"/>
            </a:br>
            <a:br>
              <a:rPr lang="en-US" sz="3200" dirty="0"/>
            </a:br>
            <a:r>
              <a:rPr lang="en-US" sz="2800" dirty="0"/>
              <a:t>Selection of Affinity Group,  </a:t>
            </a:r>
            <a:br>
              <a:rPr lang="en-US" sz="2800" dirty="0"/>
            </a:br>
            <a:r>
              <a:rPr lang="en-US" sz="2800" dirty="0"/>
              <a:t>  Formation of Local QI Team and its Membership Engagement with QI Coach, Submission of Performance Data</a:t>
            </a:r>
            <a:endParaRPr lang="en-US" altLang="en-US" sz="4000" dirty="0">
              <a:solidFill>
                <a:srgbClr val="000000"/>
              </a:solidFill>
            </a:endParaRPr>
          </a:p>
        </p:txBody>
      </p:sp>
      <p:sp>
        <p:nvSpPr>
          <p:cNvPr id="30722" name="Text Box 4">
            <a:extLst>
              <a:ext uri="{FF2B5EF4-FFF2-40B4-BE49-F238E27FC236}">
                <a16:creationId xmlns:a16="http://schemas.microsoft.com/office/drawing/2014/main" id="{DE04DE17-3253-284E-9841-EAE56446B922}"/>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QI Coaches &amp; QI Groups 200</a:t>
            </a:r>
          </a:p>
        </p:txBody>
      </p:sp>
      <p:sp>
        <p:nvSpPr>
          <p:cNvPr id="30723" name="AutoShape 3">
            <a:hlinkClick r:id="rId4" action="ppaction://hlinksldjump" highlightClick="1"/>
            <a:extLst>
              <a:ext uri="{FF2B5EF4-FFF2-40B4-BE49-F238E27FC236}">
                <a16:creationId xmlns:a16="http://schemas.microsoft.com/office/drawing/2014/main" id="{726D62E7-29B7-F449-BBAD-9BE46C8D0270}"/>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B29A65C2-E1C3-E54A-BACC-F57E87210457}"/>
              </a:ext>
            </a:extLst>
          </p:cNvPr>
          <p:cNvSpPr txBox="1">
            <a:spLocks noChangeArrowheads="1"/>
          </p:cNvSpPr>
          <p:nvPr/>
        </p:nvSpPr>
        <p:spPr bwMode="auto">
          <a:xfrm>
            <a:off x="1981200" y="5364163"/>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Submission of Performance Data</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E04AAA61-051B-5A43-8053-DE533BA856F8}"/>
              </a:ext>
            </a:extLst>
          </p:cNvPr>
          <p:cNvSpPr>
            <a:spLocks noGrp="1" noChangeArrowheads="1"/>
          </p:cNvSpPr>
          <p:nvPr>
            <p:ph type="ctrTitle"/>
          </p:nvPr>
        </p:nvSpPr>
        <p:spPr>
          <a:xfrm>
            <a:off x="2133600" y="685800"/>
            <a:ext cx="7772400" cy="4876800"/>
          </a:xfrm>
        </p:spPr>
        <p:txBody>
          <a:bodyPr/>
          <a:lstStyle/>
          <a:p>
            <a:r>
              <a:rPr lang="en-US" dirty="0"/>
              <a:t>What are the regular touchpoints between QI Coach and their assigned QI Group: monthly virtual QI Group Meetings and monthly virtual  ______.</a:t>
            </a:r>
            <a:endParaRPr lang="en-US" altLang="en-US" sz="5400" dirty="0">
              <a:solidFill>
                <a:srgbClr val="000000"/>
              </a:solidFill>
            </a:endParaRPr>
          </a:p>
        </p:txBody>
      </p:sp>
      <p:sp>
        <p:nvSpPr>
          <p:cNvPr id="32770" name="Text Box 4">
            <a:extLst>
              <a:ext uri="{FF2B5EF4-FFF2-40B4-BE49-F238E27FC236}">
                <a16:creationId xmlns:a16="http://schemas.microsoft.com/office/drawing/2014/main" id="{D56704A0-77AB-3146-9299-CFF6E714E70F}"/>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QI Coaches &amp; QI Groups 300</a:t>
            </a:r>
          </a:p>
        </p:txBody>
      </p:sp>
      <p:sp>
        <p:nvSpPr>
          <p:cNvPr id="32771" name="AutoShape 3">
            <a:hlinkClick r:id="rId4" action="ppaction://hlinksldjump" highlightClick="1"/>
            <a:extLst>
              <a:ext uri="{FF2B5EF4-FFF2-40B4-BE49-F238E27FC236}">
                <a16:creationId xmlns:a16="http://schemas.microsoft.com/office/drawing/2014/main" id="{94553838-C28C-C846-8151-29AB0B2F04F9}"/>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58027113-6A03-8A4B-A92D-61EB142D4DA2}"/>
              </a:ext>
            </a:extLst>
          </p:cNvPr>
          <p:cNvSpPr txBox="1">
            <a:spLocks noChangeArrowheads="1"/>
          </p:cNvSpPr>
          <p:nvPr/>
        </p:nvSpPr>
        <p:spPr bwMode="auto">
          <a:xfrm>
            <a:off x="1981200" y="5364164"/>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800" dirty="0">
                <a:solidFill>
                  <a:srgbClr val="000000"/>
                </a:solidFill>
              </a:rPr>
              <a:t>Office Hours </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1D399FB7-374B-6948-8B6C-7C9E5AA5D5DD}"/>
              </a:ext>
            </a:extLst>
          </p:cNvPr>
          <p:cNvSpPr>
            <a:spLocks noGrp="1" noChangeArrowheads="1"/>
          </p:cNvSpPr>
          <p:nvPr>
            <p:ph type="ctrTitle"/>
          </p:nvPr>
        </p:nvSpPr>
        <p:spPr>
          <a:xfrm>
            <a:off x="2209800" y="914400"/>
            <a:ext cx="7772400" cy="4876800"/>
          </a:xfrm>
        </p:spPr>
        <p:txBody>
          <a:bodyPr/>
          <a:lstStyle/>
          <a:p>
            <a:r>
              <a:rPr lang="en-US" dirty="0"/>
              <a:t>Who is not a QI Coach for this Collaborative? </a:t>
            </a:r>
            <a:br>
              <a:rPr lang="en-US" dirty="0"/>
            </a:br>
            <a:r>
              <a:rPr lang="en-US" dirty="0"/>
              <a:t>Julia Schlueter, Justin </a:t>
            </a:r>
            <a:r>
              <a:rPr lang="en-US" dirty="0" err="1"/>
              <a:t>Britanik</a:t>
            </a:r>
            <a:r>
              <a:rPr lang="en-US" dirty="0"/>
              <a:t>, Marlene </a:t>
            </a:r>
            <a:r>
              <a:rPr lang="en-US" dirty="0" err="1"/>
              <a:t>Matosky</a:t>
            </a:r>
            <a:r>
              <a:rPr lang="en-US" dirty="0"/>
              <a:t>, Susan Weigl </a:t>
            </a:r>
            <a:br>
              <a:rPr lang="en-US" dirty="0"/>
            </a:br>
            <a:endParaRPr lang="en-US" altLang="en-US" sz="3500" dirty="0">
              <a:solidFill>
                <a:srgbClr val="000000"/>
              </a:solidFill>
            </a:endParaRPr>
          </a:p>
        </p:txBody>
      </p:sp>
      <p:sp>
        <p:nvSpPr>
          <p:cNvPr id="34818" name="Text Box 4">
            <a:extLst>
              <a:ext uri="{FF2B5EF4-FFF2-40B4-BE49-F238E27FC236}">
                <a16:creationId xmlns:a16="http://schemas.microsoft.com/office/drawing/2014/main" id="{1D8998BD-7811-B64E-BB84-2A7E1C4AA37F}"/>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QI Coaches &amp; QI Groups 400</a:t>
            </a:r>
          </a:p>
        </p:txBody>
      </p:sp>
      <p:sp>
        <p:nvSpPr>
          <p:cNvPr id="34819" name="AutoShape 3">
            <a:hlinkClick r:id="rId4" action="ppaction://hlinksldjump" highlightClick="1"/>
            <a:extLst>
              <a:ext uri="{FF2B5EF4-FFF2-40B4-BE49-F238E27FC236}">
                <a16:creationId xmlns:a16="http://schemas.microsoft.com/office/drawing/2014/main" id="{B4033033-3C73-1243-B798-2DA4A7927913}"/>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023D7EA6-EA93-9E4B-83D5-350618133852}"/>
              </a:ext>
            </a:extLst>
          </p:cNvPr>
          <p:cNvSpPr txBox="1">
            <a:spLocks noChangeArrowheads="1"/>
          </p:cNvSpPr>
          <p:nvPr/>
        </p:nvSpPr>
        <p:spPr bwMode="auto">
          <a:xfrm>
            <a:off x="1981200" y="5334001"/>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Marlene </a:t>
            </a:r>
            <a:r>
              <a:rPr lang="en-US" altLang="en-US" sz="3200" dirty="0" err="1">
                <a:solidFill>
                  <a:srgbClr val="000000"/>
                </a:solidFill>
              </a:rPr>
              <a:t>Matosky</a:t>
            </a:r>
            <a:endParaRPr lang="en-US" altLang="en-US" sz="3200" dirty="0">
              <a:solidFill>
                <a:srgbClr val="000000"/>
              </a:solidFill>
            </a:endParaRP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B3261B21-3112-E648-AAE3-BB73009207BE}"/>
              </a:ext>
            </a:extLst>
          </p:cNvPr>
          <p:cNvSpPr>
            <a:spLocks noGrp="1" noChangeArrowheads="1"/>
          </p:cNvSpPr>
          <p:nvPr>
            <p:ph type="ctrTitle"/>
          </p:nvPr>
        </p:nvSpPr>
        <p:spPr>
          <a:xfrm>
            <a:off x="1765300" y="700881"/>
            <a:ext cx="8445500" cy="4876800"/>
          </a:xfrm>
        </p:spPr>
        <p:txBody>
          <a:bodyPr/>
          <a:lstStyle/>
          <a:p>
            <a:r>
              <a:rPr lang="en-US" sz="3200" dirty="0"/>
              <a:t>The QI Coach will assist the Community Partner to develop the following using a provided template: A _____ to showcase your quality improvement story by highlighting your Aim Statement, improvement goals, performance data over time, key lessons learned, and not asks.</a:t>
            </a:r>
            <a:endParaRPr lang="en-US" altLang="en-US" sz="2800" dirty="0">
              <a:solidFill>
                <a:srgbClr val="000000"/>
              </a:solidFill>
            </a:endParaRPr>
          </a:p>
        </p:txBody>
      </p:sp>
      <p:sp>
        <p:nvSpPr>
          <p:cNvPr id="36866" name="Text Box 4">
            <a:extLst>
              <a:ext uri="{FF2B5EF4-FFF2-40B4-BE49-F238E27FC236}">
                <a16:creationId xmlns:a16="http://schemas.microsoft.com/office/drawing/2014/main" id="{614A08D3-CE7C-1D49-B359-E1630E6ECB65}"/>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QI Coaches &amp; QI Groups 500</a:t>
            </a:r>
          </a:p>
        </p:txBody>
      </p:sp>
      <p:sp>
        <p:nvSpPr>
          <p:cNvPr id="36867" name="AutoShape 3">
            <a:hlinkClick r:id="rId4" action="ppaction://hlinksldjump" highlightClick="1"/>
            <a:extLst>
              <a:ext uri="{FF2B5EF4-FFF2-40B4-BE49-F238E27FC236}">
                <a16:creationId xmlns:a16="http://schemas.microsoft.com/office/drawing/2014/main" id="{C8A85F83-5938-9743-9D18-DC9979614153}"/>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E55D572F-585F-B546-B31B-3ADAB6C3E989}"/>
              </a:ext>
            </a:extLst>
          </p:cNvPr>
          <p:cNvSpPr txBox="1">
            <a:spLocks noChangeArrowheads="1"/>
          </p:cNvSpPr>
          <p:nvPr/>
        </p:nvSpPr>
        <p:spPr bwMode="auto">
          <a:xfrm>
            <a:off x="1981200" y="5364164"/>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800" dirty="0">
                <a:solidFill>
                  <a:srgbClr val="000000"/>
                </a:solidFill>
              </a:rPr>
              <a:t>Storyboard</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D97EB-80CE-4028-A485-04B603CD099D}"/>
              </a:ext>
            </a:extLst>
          </p:cNvPr>
          <p:cNvSpPr txBox="1"/>
          <p:nvPr/>
        </p:nvSpPr>
        <p:spPr>
          <a:xfrm>
            <a:off x="3657600" y="533400"/>
            <a:ext cx="4876800" cy="584775"/>
          </a:xfrm>
          <a:prstGeom prst="rect">
            <a:avLst/>
          </a:prstGeom>
          <a:noFill/>
        </p:spPr>
        <p:txBody>
          <a:bodyPr wrap="square" rtlCol="0">
            <a:spAutoFit/>
          </a:bodyPr>
          <a:lstStyle/>
          <a:p>
            <a:pPr algn="ctr"/>
            <a:r>
              <a:rPr lang="en-US" sz="3200" dirty="0">
                <a:solidFill>
                  <a:schemeClr val="bg1"/>
                </a:solidFill>
                <a:latin typeface="Garamond" panose="02020404030301010803" pitchFamily="18" charset="0"/>
                <a:cs typeface="Sakkal Majalla" panose="020B0604020202020204" pitchFamily="2" charset="-78"/>
              </a:rPr>
              <a:t>Overview</a:t>
            </a:r>
          </a:p>
        </p:txBody>
      </p:sp>
      <p:sp>
        <p:nvSpPr>
          <p:cNvPr id="4" name="Rectangle 3">
            <a:extLst>
              <a:ext uri="{FF2B5EF4-FFF2-40B4-BE49-F238E27FC236}">
                <a16:creationId xmlns:a16="http://schemas.microsoft.com/office/drawing/2014/main" id="{E546F835-CE39-4644-867A-E247FDA70F93}"/>
              </a:ext>
            </a:extLst>
          </p:cNvPr>
          <p:cNvSpPr>
            <a:spLocks noChangeArrowheads="1"/>
          </p:cNvSpPr>
          <p:nvPr/>
        </p:nvSpPr>
        <p:spPr bwMode="auto">
          <a:xfrm>
            <a:off x="533400" y="5638800"/>
            <a:ext cx="1120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200" b="1" dirty="0">
                <a:solidFill>
                  <a:schemeClr val="bg1"/>
                </a:solidFill>
              </a:rPr>
              <a:t>For more information | Check out the CQII Virtual Game Guide (2021) at </a:t>
            </a:r>
            <a:r>
              <a:rPr lang="en-US" altLang="en-US" sz="1200" b="1" dirty="0">
                <a:solidFill>
                  <a:schemeClr val="bg1"/>
                </a:solidFill>
                <a:hlinkClick r:id="rId3">
                  <a:extLst>
                    <a:ext uri="{A12FA001-AC4F-418D-AE19-62706E023703}">
                      <ahyp:hlinkClr xmlns:ahyp="http://schemas.microsoft.com/office/drawing/2018/hyperlinkcolor" val="tx"/>
                    </a:ext>
                  </a:extLst>
                </a:hlinkClick>
              </a:rPr>
              <a:t>www.CQII.org</a:t>
            </a:r>
            <a:r>
              <a:rPr lang="en-US" altLang="en-US" sz="1200" b="1" dirty="0">
                <a:solidFill>
                  <a:schemeClr val="bg1"/>
                </a:solidFill>
              </a:rPr>
              <a:t>, including additional games, resources and the corresponding facilitator guide</a:t>
            </a:r>
          </a:p>
        </p:txBody>
      </p:sp>
      <p:graphicFrame>
        <p:nvGraphicFramePr>
          <p:cNvPr id="5" name="Table 5">
            <a:extLst>
              <a:ext uri="{FF2B5EF4-FFF2-40B4-BE49-F238E27FC236}">
                <a16:creationId xmlns:a16="http://schemas.microsoft.com/office/drawing/2014/main" id="{4BAC6580-08E4-4763-8D5F-8D9DC04837B0}"/>
              </a:ext>
            </a:extLst>
          </p:cNvPr>
          <p:cNvGraphicFramePr>
            <a:graphicFrameLocks noGrp="1"/>
          </p:cNvGraphicFramePr>
          <p:nvPr>
            <p:extLst>
              <p:ext uri="{D42A27DB-BD31-4B8C-83A1-F6EECF244321}">
                <p14:modId xmlns:p14="http://schemas.microsoft.com/office/powerpoint/2010/main" val="1630565065"/>
              </p:ext>
            </p:extLst>
          </p:nvPr>
        </p:nvGraphicFramePr>
        <p:xfrm>
          <a:off x="528917" y="1086362"/>
          <a:ext cx="11125200" cy="4485640"/>
        </p:xfrm>
        <a:graphic>
          <a:graphicData uri="http://schemas.openxmlformats.org/drawingml/2006/table">
            <a:tbl>
              <a:tblPr bandRow="1">
                <a:tableStyleId>{3C2FFA5D-87B4-456A-9821-1D502468CF0F}</a:tableStyleId>
              </a:tblPr>
              <a:tblGrid>
                <a:gridCol w="5181600">
                  <a:extLst>
                    <a:ext uri="{9D8B030D-6E8A-4147-A177-3AD203B41FA5}">
                      <a16:colId xmlns:a16="http://schemas.microsoft.com/office/drawing/2014/main" val="1368169277"/>
                    </a:ext>
                  </a:extLst>
                </a:gridCol>
                <a:gridCol w="5943600">
                  <a:extLst>
                    <a:ext uri="{9D8B030D-6E8A-4147-A177-3AD203B41FA5}">
                      <a16:colId xmlns:a16="http://schemas.microsoft.com/office/drawing/2014/main" val="39060270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aramond" panose="02020404030301010803" pitchFamily="18" charset="0"/>
                        </a:rPr>
                        <a:t>Game</a:t>
                      </a:r>
                      <a:r>
                        <a:rPr lang="en-US" dirty="0">
                          <a:solidFill>
                            <a:schemeClr val="bg1"/>
                          </a:solidFill>
                          <a:latin typeface="Garamond" panose="02020404030301010803" pitchFamily="18" charset="0"/>
                        </a:rPr>
                        <a:t>: QI Jeopardy</a:t>
                      </a:r>
                      <a:endParaRPr lang="en-US" b="1" dirty="0">
                        <a:solidFill>
                          <a:schemeClr val="bg1"/>
                        </a:solidFill>
                        <a:latin typeface="Garamond" panose="02020404030301010803" pitchFamily="18" charset="0"/>
                      </a:endParaRPr>
                    </a:p>
                  </a:txBody>
                  <a:tcPr>
                    <a:lnT w="12700" cap="flat" cmpd="sng" algn="ctr">
                      <a:solidFill>
                        <a:schemeClr val="tx1"/>
                      </a:solidFill>
                      <a:prstDash val="solid"/>
                      <a:round/>
                      <a:headEnd type="none" w="med" len="med"/>
                      <a:tailEnd type="none" w="med" len="med"/>
                    </a:lnT>
                    <a:solidFill>
                      <a:srgbClr val="D7C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aramond" panose="02020404030301010803" pitchFamily="18" charset="0"/>
                        </a:rPr>
                        <a:t>Length</a:t>
                      </a:r>
                      <a:r>
                        <a:rPr lang="en-US" dirty="0">
                          <a:solidFill>
                            <a:schemeClr val="bg1"/>
                          </a:solidFill>
                          <a:latin typeface="Garamond" panose="02020404030301010803" pitchFamily="18" charset="0"/>
                        </a:rPr>
                        <a:t>: 15-25 minutes</a:t>
                      </a:r>
                    </a:p>
                  </a:txBody>
                  <a:tcPr>
                    <a:lnT w="12700" cap="flat" cmpd="sng" algn="ctr">
                      <a:solidFill>
                        <a:schemeClr val="tx1"/>
                      </a:solidFill>
                      <a:prstDash val="solid"/>
                      <a:round/>
                      <a:headEnd type="none" w="med" len="med"/>
                      <a:tailEnd type="none" w="med" len="med"/>
                    </a:lnT>
                    <a:solidFill>
                      <a:srgbClr val="D7C9E9"/>
                    </a:solidFill>
                  </a:tcPr>
                </a:tc>
                <a:extLst>
                  <a:ext uri="{0D108BD9-81ED-4DB2-BD59-A6C34878D82A}">
                    <a16:rowId xmlns:a16="http://schemas.microsoft.com/office/drawing/2014/main" val="2536498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aramond" panose="02020404030301010803" pitchFamily="18" charset="0"/>
                        </a:rPr>
                        <a:t>Type of Game: </a:t>
                      </a:r>
                      <a:r>
                        <a:rPr lang="en-US" sz="1800" kern="1200" dirty="0">
                          <a:solidFill>
                            <a:schemeClr val="dk1"/>
                          </a:solidFill>
                          <a:effectLst/>
                          <a:latin typeface="Garamond" panose="02020404030301010803" pitchFamily="18" charset="0"/>
                          <a:ea typeface="+mn-ea"/>
                          <a:cs typeface="+mn-cs"/>
                        </a:rPr>
                        <a:t>An interactive question-and-answer game to learn about key concepts</a:t>
                      </a: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aramond" panose="02020404030301010803" pitchFamily="18" charset="0"/>
                        </a:rPr>
                        <a:t>Target Audience: </a:t>
                      </a:r>
                      <a:r>
                        <a:rPr lang="en-US" sz="1800" kern="1200" dirty="0">
                          <a:solidFill>
                            <a:schemeClr val="dk1"/>
                          </a:solidFill>
                          <a:effectLst/>
                          <a:latin typeface="Garamond" panose="02020404030301010803" pitchFamily="18" charset="0"/>
                          <a:ea typeface="+mn-ea"/>
                          <a:cs typeface="+mn-cs"/>
                        </a:rPr>
                        <a:t>Anyone, including clinical or administrative staff, QI team members, managers, people with HIV, etc. This game is geared towards people who are looking to learn or get to know each other.</a:t>
                      </a:r>
                    </a:p>
                  </a:txBody>
                  <a:tcPr>
                    <a:solidFill>
                      <a:schemeClr val="tx1"/>
                    </a:solidFill>
                  </a:tcPr>
                </a:tc>
                <a:extLst>
                  <a:ext uri="{0D108BD9-81ED-4DB2-BD59-A6C34878D82A}">
                    <a16:rowId xmlns:a16="http://schemas.microsoft.com/office/drawing/2014/main" val="3346585630"/>
                  </a:ext>
                </a:extLst>
              </a:tr>
              <a:tr h="370840">
                <a:tc gridSpan="2">
                  <a:txBody>
                    <a:bodyPr/>
                    <a:lstStyle/>
                    <a:p>
                      <a:r>
                        <a:rPr lang="en-US" b="1" dirty="0">
                          <a:solidFill>
                            <a:schemeClr val="bg1"/>
                          </a:solidFill>
                          <a:latin typeface="Garamond" panose="02020404030301010803" pitchFamily="18" charset="0"/>
                        </a:rPr>
                        <a:t>Learning Objectives </a:t>
                      </a:r>
                    </a:p>
                    <a:p>
                      <a:pPr marL="285750" lvl="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Engage participants in a creative way to test their knowledge on a specific subject (HIV, quality improvement, etc.)</a:t>
                      </a:r>
                    </a:p>
                    <a:p>
                      <a:pPr marL="285750" lvl="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Learn how to utilize a different adult learning approach</a:t>
                      </a:r>
                    </a:p>
                    <a:p>
                      <a:pPr marL="285750" lvl="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Introduce a competitive learning style</a:t>
                      </a:r>
                    </a:p>
                    <a:p>
                      <a:pPr marL="285750" lvl="0" indent="-285750">
                        <a:buFont typeface="Arial" panose="020B0604020202020204" pitchFamily="34" charset="0"/>
                        <a:buChar char="•"/>
                      </a:pPr>
                      <a:r>
                        <a:rPr lang="en-US" sz="1800" kern="1200" dirty="0">
                          <a:solidFill>
                            <a:schemeClr val="dk1"/>
                          </a:solidFill>
                          <a:effectLst/>
                          <a:latin typeface="Garamond" panose="02020404030301010803" pitchFamily="18" charset="0"/>
                          <a:ea typeface="+mn-ea"/>
                          <a:cs typeface="+mn-cs"/>
                        </a:rPr>
                        <a:t>Get to know fellow participants and team members</a:t>
                      </a:r>
                    </a:p>
                  </a:txBody>
                  <a:tcPr>
                    <a:solidFill>
                      <a:srgbClr val="D7C9E9"/>
                    </a:solidFill>
                  </a:tcPr>
                </a:tc>
                <a:tc hMerge="1">
                  <a:txBody>
                    <a:bodyPr/>
                    <a:lstStyle/>
                    <a:p>
                      <a:endParaRPr lang="en-US" dirty="0"/>
                    </a:p>
                  </a:txBody>
                  <a:tcPr/>
                </a:tc>
                <a:extLst>
                  <a:ext uri="{0D108BD9-81ED-4DB2-BD59-A6C34878D82A}">
                    <a16:rowId xmlns:a16="http://schemas.microsoft.com/office/drawing/2014/main" val="1913869789"/>
                  </a:ext>
                </a:extLst>
              </a:tr>
              <a:tr h="370840">
                <a:tc gridSpan="2">
                  <a:txBody>
                    <a:bodyPr/>
                    <a:lstStyle/>
                    <a:p>
                      <a:r>
                        <a:rPr lang="en-US" b="1" dirty="0">
                          <a:solidFill>
                            <a:schemeClr val="bg1"/>
                          </a:solidFill>
                          <a:latin typeface="Garamond" panose="02020404030301010803" pitchFamily="18" charset="0"/>
                        </a:rPr>
                        <a:t>Agenda</a:t>
                      </a:r>
                    </a:p>
                    <a:p>
                      <a:pPr marL="342900" indent="-342900">
                        <a:buFont typeface="+mj-lt"/>
                        <a:buAutoNum type="arabicPeriod"/>
                      </a:pPr>
                      <a:r>
                        <a:rPr lang="en-US" dirty="0">
                          <a:solidFill>
                            <a:schemeClr val="bg1"/>
                          </a:solidFill>
                          <a:latin typeface="Garamond" panose="02020404030301010803" pitchFamily="18" charset="0"/>
                        </a:rPr>
                        <a:t>Setting the stage for the interactive exercise</a:t>
                      </a:r>
                    </a:p>
                    <a:p>
                      <a:pPr marL="342900" indent="-342900">
                        <a:buFont typeface="+mj-lt"/>
                        <a:buAutoNum type="arabicPeriod"/>
                      </a:pPr>
                      <a:r>
                        <a:rPr lang="en-US" dirty="0">
                          <a:solidFill>
                            <a:schemeClr val="bg1"/>
                          </a:solidFill>
                          <a:latin typeface="Garamond" panose="02020404030301010803" pitchFamily="18" charset="0"/>
                        </a:rPr>
                        <a:t>Playing the Jeopardy Game </a:t>
                      </a:r>
                    </a:p>
                    <a:p>
                      <a:pPr marL="342900" indent="-342900">
                        <a:buFont typeface="+mj-lt"/>
                        <a:buAutoNum type="arabicPeriod"/>
                      </a:pPr>
                      <a:r>
                        <a:rPr lang="en-US" dirty="0">
                          <a:solidFill>
                            <a:schemeClr val="bg1"/>
                          </a:solidFill>
                          <a:latin typeface="Garamond" panose="02020404030301010803" pitchFamily="18" charset="0"/>
                        </a:rPr>
                        <a:t>Debrief and discussion on what lessons learned are and how they apply to HIV care</a:t>
                      </a:r>
                    </a:p>
                    <a:p>
                      <a:pPr marL="342900" indent="-342900">
                        <a:buFont typeface="+mj-lt"/>
                        <a:buAutoNum type="arabicPeriod"/>
                      </a:pPr>
                      <a:r>
                        <a:rPr lang="en-US" dirty="0">
                          <a:solidFill>
                            <a:schemeClr val="bg1"/>
                          </a:solidFill>
                          <a:latin typeface="Garamond" panose="02020404030301010803" pitchFamily="18" charset="0"/>
                        </a:rPr>
                        <a:t>Feedback and close</a:t>
                      </a:r>
                    </a:p>
                  </a:txBody>
                  <a:tcPr>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tc>
                <a:extLst>
                  <a:ext uri="{0D108BD9-81ED-4DB2-BD59-A6C34878D82A}">
                    <a16:rowId xmlns:a16="http://schemas.microsoft.com/office/drawing/2014/main" val="3961016305"/>
                  </a:ext>
                </a:extLst>
              </a:tr>
            </a:tbl>
          </a:graphicData>
        </a:graphic>
      </p:graphicFrame>
      <p:graphicFrame>
        <p:nvGraphicFramePr>
          <p:cNvPr id="6" name="Table 5">
            <a:extLst>
              <a:ext uri="{FF2B5EF4-FFF2-40B4-BE49-F238E27FC236}">
                <a16:creationId xmlns:a16="http://schemas.microsoft.com/office/drawing/2014/main" id="{264227AB-3BFE-494C-A4CF-2E5F480C9120}"/>
              </a:ext>
            </a:extLst>
          </p:cNvPr>
          <p:cNvGraphicFramePr>
            <a:graphicFrameLocks noGrp="1"/>
          </p:cNvGraphicFramePr>
          <p:nvPr/>
        </p:nvGraphicFramePr>
        <p:xfrm>
          <a:off x="573741" y="5540188"/>
          <a:ext cx="11116235" cy="365760"/>
        </p:xfrm>
        <a:graphic>
          <a:graphicData uri="http://schemas.openxmlformats.org/drawingml/2006/table">
            <a:tbl>
              <a:tblPr/>
              <a:tblGrid>
                <a:gridCol w="11116235">
                  <a:extLst>
                    <a:ext uri="{9D8B030D-6E8A-4147-A177-3AD203B41FA5}">
                      <a16:colId xmlns:a16="http://schemas.microsoft.com/office/drawing/2014/main" val="1112103901"/>
                    </a:ext>
                  </a:extLst>
                </a:gridCol>
              </a:tblGrid>
              <a:tr h="233083">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853057000"/>
                  </a:ext>
                </a:extLst>
              </a:tr>
            </a:tbl>
          </a:graphicData>
        </a:graphic>
      </p:graphicFrame>
      <p:graphicFrame>
        <p:nvGraphicFramePr>
          <p:cNvPr id="8" name="Table 7">
            <a:extLst>
              <a:ext uri="{FF2B5EF4-FFF2-40B4-BE49-F238E27FC236}">
                <a16:creationId xmlns:a16="http://schemas.microsoft.com/office/drawing/2014/main" id="{3E9D89D9-19E5-4ECC-8881-F3B85EF4C1B2}"/>
              </a:ext>
            </a:extLst>
          </p:cNvPr>
          <p:cNvGraphicFramePr>
            <a:graphicFrameLocks noGrp="1"/>
          </p:cNvGraphicFramePr>
          <p:nvPr>
            <p:extLst>
              <p:ext uri="{D42A27DB-BD31-4B8C-83A1-F6EECF244321}">
                <p14:modId xmlns:p14="http://schemas.microsoft.com/office/powerpoint/2010/main" val="3256283806"/>
              </p:ext>
            </p:extLst>
          </p:nvPr>
        </p:nvGraphicFramePr>
        <p:xfrm>
          <a:off x="537883" y="1061513"/>
          <a:ext cx="11116234" cy="4567436"/>
        </p:xfrm>
        <a:graphic>
          <a:graphicData uri="http://schemas.openxmlformats.org/drawingml/2006/table">
            <a:tbl>
              <a:tblPr/>
              <a:tblGrid>
                <a:gridCol w="11116234">
                  <a:extLst>
                    <a:ext uri="{9D8B030D-6E8A-4147-A177-3AD203B41FA5}">
                      <a16:colId xmlns:a16="http://schemas.microsoft.com/office/drawing/2014/main" val="1598446332"/>
                    </a:ext>
                  </a:extLst>
                </a:gridCol>
              </a:tblGrid>
              <a:tr h="4567436">
                <a:tc>
                  <a:txBody>
                    <a:bodyPr/>
                    <a:lstStyle/>
                    <a:p>
                      <a:endParaRPr lang="en-US" dirty="0">
                        <a:latin typeface="Garamond" panose="02020404030301010803" pitchFamily="18" charset="0"/>
                      </a:endParaRPr>
                    </a:p>
                  </a:txBody>
                  <a:tcPr>
                    <a:lnL w="12700" cmpd="sng">
                      <a:solidFill>
                        <a:srgbClr val="7030A0"/>
                      </a:solidFill>
                      <a:prstDash val="solid"/>
                    </a:lnL>
                    <a:lnR w="12700" cmpd="sng">
                      <a:solidFill>
                        <a:srgbClr val="7030A0"/>
                      </a:solidFill>
                      <a:prstDash val="solid"/>
                    </a:lnR>
                    <a:lnT w="12700" cmpd="sng">
                      <a:solidFill>
                        <a:srgbClr val="7030A0"/>
                      </a:solidFill>
                      <a:prstDash val="solid"/>
                    </a:lnT>
                    <a:lnB w="12700" cmpd="sng">
                      <a:solidFill>
                        <a:srgbClr val="7030A0"/>
                      </a:solidFill>
                      <a:prstDash val="solid"/>
                    </a:lnB>
                  </a:tcPr>
                </a:tc>
                <a:extLst>
                  <a:ext uri="{0D108BD9-81ED-4DB2-BD59-A6C34878D82A}">
                    <a16:rowId xmlns:a16="http://schemas.microsoft.com/office/drawing/2014/main" val="1835577"/>
                  </a:ext>
                </a:extLst>
              </a:tr>
            </a:tbl>
          </a:graphicData>
        </a:graphic>
      </p:graphicFrame>
    </p:spTree>
    <p:custDataLst>
      <p:tags r:id="rId1"/>
    </p:custDataLst>
    <p:extLst>
      <p:ext uri="{BB962C8B-B14F-4D97-AF65-F5344CB8AC3E}">
        <p14:creationId xmlns:p14="http://schemas.microsoft.com/office/powerpoint/2010/main" val="68852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B368A19E-EBC6-6049-8900-1CF2F5DE6396}"/>
              </a:ext>
            </a:extLst>
          </p:cNvPr>
          <p:cNvSpPr>
            <a:spLocks noGrp="1" noChangeArrowheads="1"/>
          </p:cNvSpPr>
          <p:nvPr>
            <p:ph type="ctrTitle"/>
          </p:nvPr>
        </p:nvSpPr>
        <p:spPr>
          <a:xfrm>
            <a:off x="2209800" y="685800"/>
            <a:ext cx="7772400" cy="4724400"/>
          </a:xfrm>
        </p:spPr>
        <p:txBody>
          <a:bodyPr/>
          <a:lstStyle/>
          <a:p>
            <a:r>
              <a:rPr lang="en-US" dirty="0"/>
              <a:t>How often do you need to report your performance data to the create+equity database?</a:t>
            </a:r>
            <a:endParaRPr lang="en-US" altLang="en-US" sz="5400" dirty="0">
              <a:solidFill>
                <a:srgbClr val="000000"/>
              </a:solidFill>
            </a:endParaRPr>
          </a:p>
        </p:txBody>
      </p:sp>
      <p:sp>
        <p:nvSpPr>
          <p:cNvPr id="38914" name="Text Box 4">
            <a:extLst>
              <a:ext uri="{FF2B5EF4-FFF2-40B4-BE49-F238E27FC236}">
                <a16:creationId xmlns:a16="http://schemas.microsoft.com/office/drawing/2014/main" id="{AABC4931-C38E-194C-809C-458B17CCEEFE}"/>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Performance 100</a:t>
            </a:r>
          </a:p>
        </p:txBody>
      </p:sp>
      <p:sp>
        <p:nvSpPr>
          <p:cNvPr id="38915" name="AutoShape 3">
            <a:hlinkClick r:id="rId4" action="ppaction://hlinksldjump" highlightClick="1"/>
            <a:extLst>
              <a:ext uri="{FF2B5EF4-FFF2-40B4-BE49-F238E27FC236}">
                <a16:creationId xmlns:a16="http://schemas.microsoft.com/office/drawing/2014/main" id="{34DB6555-CE58-D242-A246-36E7E99F0628}"/>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2D45B314-79BB-A44C-8D31-700961166978}"/>
              </a:ext>
            </a:extLst>
          </p:cNvPr>
          <p:cNvSpPr txBox="1">
            <a:spLocks noChangeArrowheads="1"/>
          </p:cNvSpPr>
          <p:nvPr/>
        </p:nvSpPr>
        <p:spPr bwMode="auto">
          <a:xfrm>
            <a:off x="1981200" y="53594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Every 2 months</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5">
            <a:extLst>
              <a:ext uri="{FF2B5EF4-FFF2-40B4-BE49-F238E27FC236}">
                <a16:creationId xmlns:a16="http://schemas.microsoft.com/office/drawing/2014/main" id="{728192C1-A6BD-AB4A-9750-CEEDC1604AD2}"/>
              </a:ext>
            </a:extLst>
          </p:cNvPr>
          <p:cNvSpPr txBox="1">
            <a:spLocks noChangeArrowheads="1"/>
          </p:cNvSpPr>
          <p:nvPr/>
        </p:nvSpPr>
        <p:spPr bwMode="auto">
          <a:xfrm>
            <a:off x="2463800" y="1086070"/>
            <a:ext cx="76581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4400" dirty="0">
                <a:solidFill>
                  <a:srgbClr val="000000"/>
                </a:solidFill>
                <a:latin typeface="Arial" panose="020B0604020202020204" pitchFamily="34" charset="0"/>
              </a:rPr>
              <a:t>True or False:</a:t>
            </a:r>
          </a:p>
          <a:p>
            <a:pPr algn="ctr">
              <a:spcBef>
                <a:spcPct val="50000"/>
              </a:spcBef>
            </a:pPr>
            <a:r>
              <a:rPr lang="en-US" altLang="en-US" sz="4400" dirty="0">
                <a:solidFill>
                  <a:srgbClr val="000000"/>
                </a:solidFill>
                <a:latin typeface="Arial" panose="020B0604020202020204" pitchFamily="34" charset="0"/>
              </a:rPr>
              <a:t>Each Affinity Group has the same amount of performance measures to report. </a:t>
            </a:r>
          </a:p>
        </p:txBody>
      </p:sp>
      <p:sp>
        <p:nvSpPr>
          <p:cNvPr id="40962" name="Text Box 8">
            <a:extLst>
              <a:ext uri="{FF2B5EF4-FFF2-40B4-BE49-F238E27FC236}">
                <a16:creationId xmlns:a16="http://schemas.microsoft.com/office/drawing/2014/main" id="{F36DF6F3-621D-674B-9C1B-1433A659E0D5}"/>
              </a:ext>
            </a:extLst>
          </p:cNvPr>
          <p:cNvSpPr txBox="1">
            <a:spLocks noChangeArrowheads="1"/>
          </p:cNvSpPr>
          <p:nvPr/>
        </p:nvSpPr>
        <p:spPr bwMode="auto">
          <a:xfrm>
            <a:off x="1981200" y="41116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Performance 200</a:t>
            </a:r>
          </a:p>
        </p:txBody>
      </p:sp>
      <p:sp>
        <p:nvSpPr>
          <p:cNvPr id="40963" name="AutoShape 3">
            <a:hlinkClick r:id="rId4" action="ppaction://hlinksldjump" highlightClick="1"/>
            <a:extLst>
              <a:ext uri="{FF2B5EF4-FFF2-40B4-BE49-F238E27FC236}">
                <a16:creationId xmlns:a16="http://schemas.microsoft.com/office/drawing/2014/main" id="{E2FB84E1-EF3A-AB4B-940F-45EB87AEFEFB}"/>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07323E56-82E3-984D-BEE3-D0AF694D37BF}"/>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False</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8B395FFC-A03B-C343-A6B3-A92E44122FDF}"/>
              </a:ext>
            </a:extLst>
          </p:cNvPr>
          <p:cNvSpPr>
            <a:spLocks noGrp="1" noChangeArrowheads="1"/>
          </p:cNvSpPr>
          <p:nvPr>
            <p:ph type="ctrTitle"/>
          </p:nvPr>
        </p:nvSpPr>
        <p:spPr>
          <a:xfrm>
            <a:off x="1866900" y="746919"/>
            <a:ext cx="8458200" cy="5364163"/>
          </a:xfrm>
        </p:spPr>
        <p:txBody>
          <a:bodyPr/>
          <a:lstStyle/>
          <a:p>
            <a:r>
              <a:rPr lang="en-US" sz="4000" dirty="0"/>
              <a:t>How many individuals per site should sign up to the create+equity database to report their performance data? </a:t>
            </a:r>
            <a:br>
              <a:rPr lang="en-US" sz="4000" dirty="0"/>
            </a:br>
            <a:r>
              <a:rPr lang="en-US" sz="3200" dirty="0"/>
              <a:t>A. data manager only </a:t>
            </a:r>
            <a:br>
              <a:rPr lang="en-US" sz="3200" dirty="0"/>
            </a:br>
            <a:r>
              <a:rPr lang="en-US" sz="3200" dirty="0"/>
              <a:t>B. at least three staff person </a:t>
            </a:r>
            <a:br>
              <a:rPr lang="en-US" sz="3200" dirty="0"/>
            </a:br>
            <a:r>
              <a:rPr lang="en-US" sz="3200" dirty="0"/>
              <a:t>C. all staff at the clinic level </a:t>
            </a:r>
            <a:br>
              <a:rPr lang="en-US" sz="3200" dirty="0"/>
            </a:br>
            <a:r>
              <a:rPr lang="en-US" sz="3200" dirty="0"/>
              <a:t>D. senior leadership only</a:t>
            </a:r>
            <a:br>
              <a:rPr lang="en-US" sz="4000" dirty="0"/>
            </a:br>
            <a:endParaRPr lang="en-US" altLang="en-US" sz="4800" dirty="0">
              <a:solidFill>
                <a:srgbClr val="000000"/>
              </a:solidFill>
            </a:endParaRPr>
          </a:p>
        </p:txBody>
      </p:sp>
      <p:sp>
        <p:nvSpPr>
          <p:cNvPr id="43010" name="Text Box 4">
            <a:extLst>
              <a:ext uri="{FF2B5EF4-FFF2-40B4-BE49-F238E27FC236}">
                <a16:creationId xmlns:a16="http://schemas.microsoft.com/office/drawing/2014/main" id="{8DBA4620-91F5-3447-9047-DAF9E5FAD474}"/>
              </a:ext>
            </a:extLst>
          </p:cNvPr>
          <p:cNvSpPr txBox="1">
            <a:spLocks noChangeArrowheads="1"/>
          </p:cNvSpPr>
          <p:nvPr/>
        </p:nvSpPr>
        <p:spPr bwMode="auto">
          <a:xfrm>
            <a:off x="1981200" y="41116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Performance 300</a:t>
            </a:r>
          </a:p>
        </p:txBody>
      </p:sp>
      <p:sp>
        <p:nvSpPr>
          <p:cNvPr id="43011" name="AutoShape 3">
            <a:hlinkClick r:id="rId4" action="ppaction://hlinksldjump" highlightClick="1"/>
            <a:extLst>
              <a:ext uri="{FF2B5EF4-FFF2-40B4-BE49-F238E27FC236}">
                <a16:creationId xmlns:a16="http://schemas.microsoft.com/office/drawing/2014/main" id="{C859968E-DD78-F84E-A97B-D75D7AE599CB}"/>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5C5C2790-3F30-3943-B2EE-98BF742C47D2}"/>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A. Data Manager Only</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43A0CFCE-22D7-CC4E-BC18-FAFA8BDB5C33}"/>
              </a:ext>
            </a:extLst>
          </p:cNvPr>
          <p:cNvSpPr>
            <a:spLocks noGrp="1" noChangeArrowheads="1"/>
          </p:cNvSpPr>
          <p:nvPr>
            <p:ph type="ctrTitle"/>
          </p:nvPr>
        </p:nvSpPr>
        <p:spPr>
          <a:xfrm>
            <a:off x="1790700" y="703263"/>
            <a:ext cx="8610600" cy="4953000"/>
          </a:xfrm>
        </p:spPr>
        <p:txBody>
          <a:bodyPr/>
          <a:lstStyle/>
          <a:p>
            <a:r>
              <a:rPr lang="en-US" dirty="0"/>
              <a:t>A report issued by CQII every other month comparing the performance scores across all Community Partners. </a:t>
            </a:r>
            <a:endParaRPr lang="en-US" altLang="en-US" sz="3500" dirty="0">
              <a:solidFill>
                <a:srgbClr val="000000"/>
              </a:solidFill>
            </a:endParaRPr>
          </a:p>
        </p:txBody>
      </p:sp>
      <p:sp>
        <p:nvSpPr>
          <p:cNvPr id="45058" name="Text Box 4">
            <a:extLst>
              <a:ext uri="{FF2B5EF4-FFF2-40B4-BE49-F238E27FC236}">
                <a16:creationId xmlns:a16="http://schemas.microsoft.com/office/drawing/2014/main" id="{9F2CE4AD-B1B6-5049-A1AE-A2A9AB5EBA2F}"/>
              </a:ext>
            </a:extLst>
          </p:cNvPr>
          <p:cNvSpPr txBox="1">
            <a:spLocks noChangeArrowheads="1"/>
          </p:cNvSpPr>
          <p:nvPr/>
        </p:nvSpPr>
        <p:spPr bwMode="auto">
          <a:xfrm>
            <a:off x="1981200" y="41116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Performance 400</a:t>
            </a:r>
          </a:p>
        </p:txBody>
      </p:sp>
      <p:sp>
        <p:nvSpPr>
          <p:cNvPr id="45059" name="AutoShape 3">
            <a:hlinkClick r:id="rId4" action="ppaction://hlinksldjump" highlightClick="1"/>
            <a:extLst>
              <a:ext uri="{FF2B5EF4-FFF2-40B4-BE49-F238E27FC236}">
                <a16:creationId xmlns:a16="http://schemas.microsoft.com/office/drawing/2014/main" id="{F53D86BC-AA7D-284A-B561-C4FC54C42AA2}"/>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8D8E059B-D5DB-4D4A-B18D-CEDA57441DF1}"/>
              </a:ext>
            </a:extLst>
          </p:cNvPr>
          <p:cNvSpPr txBox="1">
            <a:spLocks noChangeArrowheads="1"/>
          </p:cNvSpPr>
          <p:nvPr/>
        </p:nvSpPr>
        <p:spPr bwMode="auto">
          <a:xfrm>
            <a:off x="1981200" y="5364164"/>
            <a:ext cx="670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Benchmark Report</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6">
            <a:extLst>
              <a:ext uri="{FF2B5EF4-FFF2-40B4-BE49-F238E27FC236}">
                <a16:creationId xmlns:a16="http://schemas.microsoft.com/office/drawing/2014/main" id="{276F6F8D-B877-B242-B0CA-059AB6E41405}"/>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Performance 500</a:t>
            </a:r>
          </a:p>
        </p:txBody>
      </p:sp>
      <p:sp>
        <p:nvSpPr>
          <p:cNvPr id="47107" name="Text Box 8">
            <a:extLst>
              <a:ext uri="{FF2B5EF4-FFF2-40B4-BE49-F238E27FC236}">
                <a16:creationId xmlns:a16="http://schemas.microsoft.com/office/drawing/2014/main" id="{44DE5E6D-9BD6-9B4E-91CC-400FBBB8F709}"/>
              </a:ext>
            </a:extLst>
          </p:cNvPr>
          <p:cNvSpPr txBox="1">
            <a:spLocks noChangeArrowheads="1"/>
          </p:cNvSpPr>
          <p:nvPr/>
        </p:nvSpPr>
        <p:spPr bwMode="auto">
          <a:xfrm>
            <a:off x="2247900" y="990600"/>
            <a:ext cx="7962900"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3200" dirty="0">
                <a:solidFill>
                  <a:srgbClr val="000000"/>
                </a:solidFill>
                <a:latin typeface="+mj-lt"/>
              </a:rPr>
              <a:t>What The first data collection cycle in March 2021 covers the following 12-month measurement period: Feb 1, 2020- Jan 31, 2021. </a:t>
            </a:r>
          </a:p>
          <a:p>
            <a:pPr algn="ctr">
              <a:spcBef>
                <a:spcPct val="50000"/>
              </a:spcBef>
              <a:defRPr/>
            </a:pPr>
            <a:r>
              <a:rPr lang="en-US" sz="3200" dirty="0">
                <a:solidFill>
                  <a:srgbClr val="000000"/>
                </a:solidFill>
                <a:latin typeface="+mj-lt"/>
              </a:rPr>
              <a:t>The second data collection cycle in May 2021 covers the following 12-month measurement period from April 1, 2020- ????, 2021.</a:t>
            </a:r>
            <a:endParaRPr lang="en-US" sz="2000" dirty="0">
              <a:solidFill>
                <a:srgbClr val="000000"/>
              </a:solidFill>
              <a:latin typeface="+mj-lt"/>
            </a:endParaRPr>
          </a:p>
        </p:txBody>
      </p:sp>
      <p:sp>
        <p:nvSpPr>
          <p:cNvPr id="2" name="AutoShape 3">
            <a:hlinkClick r:id="rId4" action="ppaction://hlinksldjump" highlightClick="1"/>
            <a:extLst>
              <a:ext uri="{FF2B5EF4-FFF2-40B4-BE49-F238E27FC236}">
                <a16:creationId xmlns:a16="http://schemas.microsoft.com/office/drawing/2014/main" id="{3B73E5FB-A6A7-B540-B7B0-1ED514000DDB}"/>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20459D17-3F5D-3E46-8193-B01B5C8F7D19}"/>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March 31, 2021</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5">
            <a:extLst>
              <a:ext uri="{FF2B5EF4-FFF2-40B4-BE49-F238E27FC236}">
                <a16:creationId xmlns:a16="http://schemas.microsoft.com/office/drawing/2014/main" id="{70A0071F-226B-3949-B751-747EE95E7B1F}"/>
              </a:ext>
            </a:extLst>
          </p:cNvPr>
          <p:cNvSpPr txBox="1">
            <a:spLocks noChangeArrowheads="1"/>
          </p:cNvSpPr>
          <p:nvPr/>
        </p:nvSpPr>
        <p:spPr bwMode="auto">
          <a:xfrm>
            <a:off x="2438400" y="1129566"/>
            <a:ext cx="7543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4400" dirty="0">
                <a:solidFill>
                  <a:srgbClr val="000000"/>
                </a:solidFill>
                <a:latin typeface="Arial" panose="020B0604020202020204" pitchFamily="34" charset="0"/>
              </a:rPr>
              <a:t>True or False:</a:t>
            </a:r>
          </a:p>
          <a:p>
            <a:pPr algn="ctr"/>
            <a:r>
              <a:rPr lang="en-US" altLang="en-US" sz="4400" dirty="0">
                <a:solidFill>
                  <a:srgbClr val="000000"/>
                </a:solidFill>
                <a:latin typeface="Arial" panose="020B0604020202020204" pitchFamily="34" charset="0"/>
              </a:rPr>
              <a:t>Each Community Partner needs to routinely report their improvement interventions via the create+equity database. </a:t>
            </a:r>
          </a:p>
        </p:txBody>
      </p:sp>
      <p:sp>
        <p:nvSpPr>
          <p:cNvPr id="49154" name="Text Box 6">
            <a:extLst>
              <a:ext uri="{FF2B5EF4-FFF2-40B4-BE49-F238E27FC236}">
                <a16:creationId xmlns:a16="http://schemas.microsoft.com/office/drawing/2014/main" id="{0117476A-FF1F-9A46-BD96-F7A99112DC5A}"/>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Interventions 100</a:t>
            </a:r>
          </a:p>
        </p:txBody>
      </p:sp>
      <p:sp>
        <p:nvSpPr>
          <p:cNvPr id="49155" name="AutoShape 3">
            <a:hlinkClick r:id="rId4" action="ppaction://hlinksldjump" highlightClick="1"/>
            <a:extLst>
              <a:ext uri="{FF2B5EF4-FFF2-40B4-BE49-F238E27FC236}">
                <a16:creationId xmlns:a16="http://schemas.microsoft.com/office/drawing/2014/main" id="{28BA5318-A95E-F745-B6C2-C83C49FE4769}"/>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6432BA34-8A1D-6C42-929E-7D42BBFCD3BF}"/>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True</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8">
            <a:extLst>
              <a:ext uri="{FF2B5EF4-FFF2-40B4-BE49-F238E27FC236}">
                <a16:creationId xmlns:a16="http://schemas.microsoft.com/office/drawing/2014/main" id="{C8D681E7-273F-7A4C-A8FF-0DF92AA8A50F}"/>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Interventions 200</a:t>
            </a:r>
          </a:p>
        </p:txBody>
      </p:sp>
      <p:sp>
        <p:nvSpPr>
          <p:cNvPr id="51203" name="Text Box 9">
            <a:extLst>
              <a:ext uri="{FF2B5EF4-FFF2-40B4-BE49-F238E27FC236}">
                <a16:creationId xmlns:a16="http://schemas.microsoft.com/office/drawing/2014/main" id="{86B2A1D9-C76A-A44F-B69E-77DE1F647B2D}"/>
              </a:ext>
            </a:extLst>
          </p:cNvPr>
          <p:cNvSpPr txBox="1">
            <a:spLocks noChangeArrowheads="1"/>
          </p:cNvSpPr>
          <p:nvPr/>
        </p:nvSpPr>
        <p:spPr bwMode="auto">
          <a:xfrm>
            <a:off x="2400300" y="1447801"/>
            <a:ext cx="73914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4000" dirty="0">
                <a:solidFill>
                  <a:srgbClr val="000000"/>
                </a:solidFill>
                <a:latin typeface="+mj-lt"/>
              </a:rPr>
              <a:t>How often do you need to report your improvement interventions via the create+equity database? </a:t>
            </a:r>
          </a:p>
        </p:txBody>
      </p:sp>
      <p:sp>
        <p:nvSpPr>
          <p:cNvPr id="2" name="AutoShape 3">
            <a:hlinkClick r:id="rId4" action="ppaction://hlinksldjump" highlightClick="1"/>
            <a:extLst>
              <a:ext uri="{FF2B5EF4-FFF2-40B4-BE49-F238E27FC236}">
                <a16:creationId xmlns:a16="http://schemas.microsoft.com/office/drawing/2014/main" id="{74E86943-DF22-9E4E-B140-4C955303A376}"/>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02D2F89F-B2CD-F04D-9463-30D8EE728E24}"/>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Every 3 months, quarterly</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6">
            <a:extLst>
              <a:ext uri="{FF2B5EF4-FFF2-40B4-BE49-F238E27FC236}">
                <a16:creationId xmlns:a16="http://schemas.microsoft.com/office/drawing/2014/main" id="{5925A9DA-5C4B-7449-AD37-1D008260CB6D}"/>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Interventions 300</a:t>
            </a:r>
          </a:p>
        </p:txBody>
      </p:sp>
      <p:sp>
        <p:nvSpPr>
          <p:cNvPr id="53251" name="Text Box 7">
            <a:extLst>
              <a:ext uri="{FF2B5EF4-FFF2-40B4-BE49-F238E27FC236}">
                <a16:creationId xmlns:a16="http://schemas.microsoft.com/office/drawing/2014/main" id="{401BAC71-0C22-9948-8D4C-35EE07622FB1}"/>
              </a:ext>
            </a:extLst>
          </p:cNvPr>
          <p:cNvSpPr txBox="1">
            <a:spLocks noChangeArrowheads="1"/>
          </p:cNvSpPr>
          <p:nvPr/>
        </p:nvSpPr>
        <p:spPr bwMode="auto">
          <a:xfrm>
            <a:off x="2324100" y="1192530"/>
            <a:ext cx="754380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dirty="0">
                <a:solidFill>
                  <a:srgbClr val="000000"/>
                </a:solidFill>
                <a:latin typeface="+mj-lt"/>
              </a:rPr>
              <a:t>Which organization assisted CQII in developing interventions for each of the four Affinity Groups to be used by participants to reach their improvement goals? </a:t>
            </a:r>
          </a:p>
          <a:p>
            <a:pPr marL="457200" indent="-457200" algn="ctr">
              <a:spcBef>
                <a:spcPct val="50000"/>
              </a:spcBef>
              <a:buAutoNum type="alphaUcPeriod"/>
              <a:defRPr/>
            </a:pPr>
            <a:r>
              <a:rPr lang="en-US" dirty="0">
                <a:solidFill>
                  <a:srgbClr val="000000"/>
                </a:solidFill>
                <a:latin typeface="+mj-lt"/>
              </a:rPr>
              <a:t>National Quality Forum (NQF) </a:t>
            </a:r>
          </a:p>
          <a:p>
            <a:pPr algn="ctr">
              <a:spcBef>
                <a:spcPct val="50000"/>
              </a:spcBef>
              <a:defRPr/>
            </a:pPr>
            <a:r>
              <a:rPr lang="en-US" dirty="0">
                <a:solidFill>
                  <a:srgbClr val="000000"/>
                </a:solidFill>
                <a:latin typeface="+mj-lt"/>
              </a:rPr>
              <a:t>B. Institute for Healthcare Improvement (IHI)</a:t>
            </a:r>
          </a:p>
          <a:p>
            <a:pPr algn="ctr">
              <a:spcBef>
                <a:spcPct val="50000"/>
              </a:spcBef>
              <a:defRPr/>
            </a:pPr>
            <a:r>
              <a:rPr lang="en-US" dirty="0">
                <a:solidFill>
                  <a:srgbClr val="000000"/>
                </a:solidFill>
                <a:latin typeface="+mj-lt"/>
              </a:rPr>
              <a:t>C. National Quality Center (NQC)</a:t>
            </a:r>
          </a:p>
          <a:p>
            <a:pPr algn="ctr">
              <a:spcBef>
                <a:spcPct val="50000"/>
              </a:spcBef>
              <a:defRPr/>
            </a:pPr>
            <a:r>
              <a:rPr lang="en-US" dirty="0">
                <a:solidFill>
                  <a:srgbClr val="000000"/>
                </a:solidFill>
                <a:latin typeface="+mj-lt"/>
              </a:rPr>
              <a:t>D. Agency for Healthcare Research and Quality (AHRQ) </a:t>
            </a:r>
          </a:p>
        </p:txBody>
      </p:sp>
      <p:sp>
        <p:nvSpPr>
          <p:cNvPr id="2" name="AutoShape 3">
            <a:hlinkClick r:id="rId4" action="ppaction://hlinksldjump" highlightClick="1"/>
            <a:extLst>
              <a:ext uri="{FF2B5EF4-FFF2-40B4-BE49-F238E27FC236}">
                <a16:creationId xmlns:a16="http://schemas.microsoft.com/office/drawing/2014/main" id="{84418431-8823-504A-A66F-648620D29B88}"/>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6FCA3FF9-5C5A-124D-84B0-DF8FBBBD0FFB}"/>
              </a:ext>
            </a:extLst>
          </p:cNvPr>
          <p:cNvSpPr txBox="1">
            <a:spLocks noChangeArrowheads="1"/>
          </p:cNvSpPr>
          <p:nvPr/>
        </p:nvSpPr>
        <p:spPr bwMode="auto">
          <a:xfrm>
            <a:off x="1981200" y="53340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800" dirty="0">
                <a:solidFill>
                  <a:srgbClr val="000000"/>
                </a:solidFill>
              </a:rPr>
              <a:t>Institute for Healthcare Improvement (IHI)</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6">
            <a:extLst>
              <a:ext uri="{FF2B5EF4-FFF2-40B4-BE49-F238E27FC236}">
                <a16:creationId xmlns:a16="http://schemas.microsoft.com/office/drawing/2014/main" id="{C0CB8036-C284-FE44-9902-31EA4A90CBB8}"/>
              </a:ext>
            </a:extLst>
          </p:cNvPr>
          <p:cNvSpPr txBox="1">
            <a:spLocks noChangeArrowheads="1"/>
          </p:cNvSpPr>
          <p:nvPr/>
        </p:nvSpPr>
        <p:spPr bwMode="auto">
          <a:xfrm>
            <a:off x="1981200" y="41116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Interventions 400</a:t>
            </a:r>
          </a:p>
        </p:txBody>
      </p:sp>
      <p:sp>
        <p:nvSpPr>
          <p:cNvPr id="55299" name="Text Box 7">
            <a:extLst>
              <a:ext uri="{FF2B5EF4-FFF2-40B4-BE49-F238E27FC236}">
                <a16:creationId xmlns:a16="http://schemas.microsoft.com/office/drawing/2014/main" id="{63CB261F-1582-144A-86AA-7C6D10EF350D}"/>
              </a:ext>
            </a:extLst>
          </p:cNvPr>
          <p:cNvSpPr txBox="1">
            <a:spLocks noChangeArrowheads="1"/>
          </p:cNvSpPr>
          <p:nvPr/>
        </p:nvSpPr>
        <p:spPr bwMode="auto">
          <a:xfrm>
            <a:off x="1801586" y="1219200"/>
            <a:ext cx="8588829"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3600" dirty="0">
                <a:solidFill>
                  <a:srgbClr val="000000"/>
                </a:solidFill>
                <a:latin typeface="+mj-lt"/>
              </a:rPr>
              <a:t>This diagram presents a graphic framework that have been identified to have major impacts on achieving the preferred outcome, include major factors driving the outcome, and outline related activities and structures. </a:t>
            </a:r>
          </a:p>
        </p:txBody>
      </p:sp>
      <p:sp>
        <p:nvSpPr>
          <p:cNvPr id="2" name="AutoShape 3">
            <a:hlinkClick r:id="rId4" action="ppaction://hlinksldjump" highlightClick="1"/>
            <a:extLst>
              <a:ext uri="{FF2B5EF4-FFF2-40B4-BE49-F238E27FC236}">
                <a16:creationId xmlns:a16="http://schemas.microsoft.com/office/drawing/2014/main" id="{42B4FC36-AB5D-064D-8221-7ED7648BD656}"/>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2F723055-EA0A-194D-A226-1340FDA873FB}"/>
              </a:ext>
            </a:extLst>
          </p:cNvPr>
          <p:cNvSpPr txBox="1">
            <a:spLocks noChangeArrowheads="1"/>
          </p:cNvSpPr>
          <p:nvPr/>
        </p:nvSpPr>
        <p:spPr bwMode="auto">
          <a:xfrm>
            <a:off x="1981200" y="536416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Driver Diagram</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7">
            <a:extLst>
              <a:ext uri="{FF2B5EF4-FFF2-40B4-BE49-F238E27FC236}">
                <a16:creationId xmlns:a16="http://schemas.microsoft.com/office/drawing/2014/main" id="{41272762-3979-E348-8EB7-7F4D7D1A1591}"/>
              </a:ext>
            </a:extLst>
          </p:cNvPr>
          <p:cNvSpPr txBox="1">
            <a:spLocks noChangeArrowheads="1"/>
          </p:cNvSpPr>
          <p:nvPr/>
        </p:nvSpPr>
        <p:spPr bwMode="auto">
          <a:xfrm>
            <a:off x="1905000" y="457201"/>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Interventions 500</a:t>
            </a:r>
          </a:p>
        </p:txBody>
      </p:sp>
      <p:sp>
        <p:nvSpPr>
          <p:cNvPr id="57346" name="Text Box 9">
            <a:extLst>
              <a:ext uri="{FF2B5EF4-FFF2-40B4-BE49-F238E27FC236}">
                <a16:creationId xmlns:a16="http://schemas.microsoft.com/office/drawing/2014/main" id="{71A127AB-345B-4E4E-987D-8966550AD93C}"/>
              </a:ext>
            </a:extLst>
          </p:cNvPr>
          <p:cNvSpPr txBox="1">
            <a:spLocks noChangeArrowheads="1"/>
          </p:cNvSpPr>
          <p:nvPr/>
        </p:nvSpPr>
        <p:spPr bwMode="auto">
          <a:xfrm>
            <a:off x="2819400" y="1165386"/>
            <a:ext cx="6934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dirty="0">
                <a:solidFill>
                  <a:srgbClr val="000000"/>
                </a:solidFill>
              </a:rPr>
              <a:t>Which of the following components is not included when outlining each intervention that are part of the create+equity Change Package: Core Components, Tips and Tricks, Additional Resources, Measurement Goals, Citations?    </a:t>
            </a:r>
          </a:p>
        </p:txBody>
      </p:sp>
      <p:sp>
        <p:nvSpPr>
          <p:cNvPr id="57347" name="AutoShape 3">
            <a:hlinkClick r:id="rId4" action="ppaction://hlinksldjump" highlightClick="1"/>
            <a:extLst>
              <a:ext uri="{FF2B5EF4-FFF2-40B4-BE49-F238E27FC236}">
                <a16:creationId xmlns:a16="http://schemas.microsoft.com/office/drawing/2014/main" id="{9E090073-FBFD-C849-B29D-357FC0A710DF}"/>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DCF3F121-A89C-9840-8B8B-27871B672605}"/>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Measurement Goals</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a:extLst>
              <a:ext uri="{FF2B5EF4-FFF2-40B4-BE49-F238E27FC236}">
                <a16:creationId xmlns:a16="http://schemas.microsoft.com/office/drawing/2014/main" id="{B66EAD1B-85E6-4E40-B29B-484981519564}"/>
              </a:ext>
            </a:extLst>
          </p:cNvPr>
          <p:cNvSpPr txBox="1">
            <a:spLocks noChangeArrowheads="1"/>
          </p:cNvSpPr>
          <p:nvPr/>
        </p:nvSpPr>
        <p:spPr bwMode="auto">
          <a:xfrm>
            <a:off x="1905000" y="18002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5" action="ppaction://hlinksldjump"/>
              </a:rPr>
              <a:t>100</a:t>
            </a:r>
            <a:endParaRPr lang="en-US" altLang="en-US" sz="3600"/>
          </a:p>
        </p:txBody>
      </p:sp>
      <p:sp>
        <p:nvSpPr>
          <p:cNvPr id="5122" name="Text Box 5">
            <a:extLst>
              <a:ext uri="{FF2B5EF4-FFF2-40B4-BE49-F238E27FC236}">
                <a16:creationId xmlns:a16="http://schemas.microsoft.com/office/drawing/2014/main" id="{E9900AD2-6B4A-A649-9230-F6E4F3AA7D33}"/>
              </a:ext>
            </a:extLst>
          </p:cNvPr>
          <p:cNvSpPr txBox="1">
            <a:spLocks noChangeArrowheads="1"/>
          </p:cNvSpPr>
          <p:nvPr/>
        </p:nvSpPr>
        <p:spPr bwMode="auto">
          <a:xfrm>
            <a:off x="3306764" y="180022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dirty="0">
                <a:hlinkClick r:id="rId6" action="ppaction://hlinksldjump"/>
              </a:rPr>
              <a:t>100</a:t>
            </a:r>
            <a:endParaRPr lang="en-US" altLang="en-US" sz="3600" dirty="0"/>
          </a:p>
        </p:txBody>
      </p:sp>
      <p:sp>
        <p:nvSpPr>
          <p:cNvPr id="5123" name="Text Box 6">
            <a:extLst>
              <a:ext uri="{FF2B5EF4-FFF2-40B4-BE49-F238E27FC236}">
                <a16:creationId xmlns:a16="http://schemas.microsoft.com/office/drawing/2014/main" id="{36E01164-12A3-574C-BE8E-22C5D77F4712}"/>
              </a:ext>
            </a:extLst>
          </p:cNvPr>
          <p:cNvSpPr txBox="1">
            <a:spLocks noChangeArrowheads="1"/>
          </p:cNvSpPr>
          <p:nvPr/>
        </p:nvSpPr>
        <p:spPr bwMode="auto">
          <a:xfrm>
            <a:off x="4708525" y="18002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7" action="ppaction://hlinksldjump"/>
              </a:rPr>
              <a:t>100</a:t>
            </a:r>
            <a:endParaRPr lang="en-US" altLang="en-US" sz="3600"/>
          </a:p>
        </p:txBody>
      </p:sp>
      <p:sp>
        <p:nvSpPr>
          <p:cNvPr id="5124" name="Text Box 7">
            <a:extLst>
              <a:ext uri="{FF2B5EF4-FFF2-40B4-BE49-F238E27FC236}">
                <a16:creationId xmlns:a16="http://schemas.microsoft.com/office/drawing/2014/main" id="{5AA35ADA-1646-0848-B124-04C4A3D87E5C}"/>
              </a:ext>
            </a:extLst>
          </p:cNvPr>
          <p:cNvSpPr txBox="1">
            <a:spLocks noChangeArrowheads="1"/>
          </p:cNvSpPr>
          <p:nvPr/>
        </p:nvSpPr>
        <p:spPr bwMode="auto">
          <a:xfrm>
            <a:off x="6110289" y="180022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8" action="ppaction://hlinksldjump"/>
              </a:rPr>
              <a:t>100</a:t>
            </a:r>
            <a:endParaRPr lang="en-US" altLang="en-US" sz="3600"/>
          </a:p>
        </p:txBody>
      </p:sp>
      <p:sp>
        <p:nvSpPr>
          <p:cNvPr id="5125" name="Text Box 8">
            <a:extLst>
              <a:ext uri="{FF2B5EF4-FFF2-40B4-BE49-F238E27FC236}">
                <a16:creationId xmlns:a16="http://schemas.microsoft.com/office/drawing/2014/main" id="{80001BD3-F1F4-4347-AF48-674061E7987A}"/>
              </a:ext>
            </a:extLst>
          </p:cNvPr>
          <p:cNvSpPr txBox="1">
            <a:spLocks noChangeArrowheads="1"/>
          </p:cNvSpPr>
          <p:nvPr/>
        </p:nvSpPr>
        <p:spPr bwMode="auto">
          <a:xfrm>
            <a:off x="7512050" y="18002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9" action="ppaction://hlinksldjump"/>
              </a:rPr>
              <a:t>100</a:t>
            </a:r>
            <a:endParaRPr lang="en-US" altLang="en-US" sz="3600"/>
          </a:p>
        </p:txBody>
      </p:sp>
      <p:sp>
        <p:nvSpPr>
          <p:cNvPr id="5126" name="Text Box 9">
            <a:extLst>
              <a:ext uri="{FF2B5EF4-FFF2-40B4-BE49-F238E27FC236}">
                <a16:creationId xmlns:a16="http://schemas.microsoft.com/office/drawing/2014/main" id="{63826CBB-A40F-7242-B6CC-0BE800921BCB}"/>
              </a:ext>
            </a:extLst>
          </p:cNvPr>
          <p:cNvSpPr txBox="1">
            <a:spLocks noChangeArrowheads="1"/>
          </p:cNvSpPr>
          <p:nvPr/>
        </p:nvSpPr>
        <p:spPr bwMode="auto">
          <a:xfrm>
            <a:off x="8915400" y="18002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0" action="ppaction://hlinksldjump"/>
              </a:rPr>
              <a:t>100</a:t>
            </a:r>
            <a:endParaRPr lang="en-US" altLang="en-US" sz="3600"/>
          </a:p>
        </p:txBody>
      </p:sp>
      <p:sp>
        <p:nvSpPr>
          <p:cNvPr id="5127" name="Text Box 10">
            <a:extLst>
              <a:ext uri="{FF2B5EF4-FFF2-40B4-BE49-F238E27FC236}">
                <a16:creationId xmlns:a16="http://schemas.microsoft.com/office/drawing/2014/main" id="{8DE67A9F-0142-5F4B-8E2D-5EEB1DC8C947}"/>
              </a:ext>
            </a:extLst>
          </p:cNvPr>
          <p:cNvSpPr txBox="1">
            <a:spLocks noChangeArrowheads="1"/>
          </p:cNvSpPr>
          <p:nvPr/>
        </p:nvSpPr>
        <p:spPr bwMode="auto">
          <a:xfrm>
            <a:off x="1905000" y="25812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1" action="ppaction://hlinksldjump"/>
              </a:rPr>
              <a:t>200</a:t>
            </a:r>
            <a:endParaRPr lang="en-US" altLang="en-US" sz="3600"/>
          </a:p>
        </p:txBody>
      </p:sp>
      <p:sp>
        <p:nvSpPr>
          <p:cNvPr id="5128" name="Text Box 11">
            <a:extLst>
              <a:ext uri="{FF2B5EF4-FFF2-40B4-BE49-F238E27FC236}">
                <a16:creationId xmlns:a16="http://schemas.microsoft.com/office/drawing/2014/main" id="{E4540EF0-8F4E-E644-95C2-F2BE04092646}"/>
              </a:ext>
            </a:extLst>
          </p:cNvPr>
          <p:cNvSpPr txBox="1">
            <a:spLocks noChangeArrowheads="1"/>
          </p:cNvSpPr>
          <p:nvPr/>
        </p:nvSpPr>
        <p:spPr bwMode="auto">
          <a:xfrm>
            <a:off x="3306764" y="258127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2" action="ppaction://hlinksldjump"/>
              </a:rPr>
              <a:t>200</a:t>
            </a:r>
            <a:endParaRPr lang="en-US" altLang="en-US" sz="3600"/>
          </a:p>
        </p:txBody>
      </p:sp>
      <p:sp>
        <p:nvSpPr>
          <p:cNvPr id="5129" name="Text Box 12">
            <a:extLst>
              <a:ext uri="{FF2B5EF4-FFF2-40B4-BE49-F238E27FC236}">
                <a16:creationId xmlns:a16="http://schemas.microsoft.com/office/drawing/2014/main" id="{3F5560F9-874C-D645-93AA-4EA7ED18BE9A}"/>
              </a:ext>
            </a:extLst>
          </p:cNvPr>
          <p:cNvSpPr txBox="1">
            <a:spLocks noChangeArrowheads="1"/>
          </p:cNvSpPr>
          <p:nvPr/>
        </p:nvSpPr>
        <p:spPr bwMode="auto">
          <a:xfrm>
            <a:off x="4708525" y="25812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3" action="ppaction://hlinksldjump"/>
              </a:rPr>
              <a:t>200</a:t>
            </a:r>
            <a:endParaRPr lang="en-US" altLang="en-US" sz="3600"/>
          </a:p>
        </p:txBody>
      </p:sp>
      <p:sp>
        <p:nvSpPr>
          <p:cNvPr id="5130" name="Text Box 13">
            <a:extLst>
              <a:ext uri="{FF2B5EF4-FFF2-40B4-BE49-F238E27FC236}">
                <a16:creationId xmlns:a16="http://schemas.microsoft.com/office/drawing/2014/main" id="{F4805495-BCA7-A343-9FB3-880CEA28DC72}"/>
              </a:ext>
            </a:extLst>
          </p:cNvPr>
          <p:cNvSpPr txBox="1">
            <a:spLocks noChangeArrowheads="1"/>
          </p:cNvSpPr>
          <p:nvPr/>
        </p:nvSpPr>
        <p:spPr bwMode="auto">
          <a:xfrm>
            <a:off x="6110289" y="258127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4" action="ppaction://hlinksldjump"/>
              </a:rPr>
              <a:t>200</a:t>
            </a:r>
            <a:endParaRPr lang="en-US" altLang="en-US" sz="3600"/>
          </a:p>
        </p:txBody>
      </p:sp>
      <p:sp>
        <p:nvSpPr>
          <p:cNvPr id="5131" name="Text Box 14">
            <a:extLst>
              <a:ext uri="{FF2B5EF4-FFF2-40B4-BE49-F238E27FC236}">
                <a16:creationId xmlns:a16="http://schemas.microsoft.com/office/drawing/2014/main" id="{BA9A1194-801C-0949-8444-60DB76BDDA12}"/>
              </a:ext>
            </a:extLst>
          </p:cNvPr>
          <p:cNvSpPr txBox="1">
            <a:spLocks noChangeArrowheads="1"/>
          </p:cNvSpPr>
          <p:nvPr/>
        </p:nvSpPr>
        <p:spPr bwMode="auto">
          <a:xfrm>
            <a:off x="7512050" y="25812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5" action="ppaction://hlinksldjump"/>
              </a:rPr>
              <a:t>200</a:t>
            </a:r>
            <a:endParaRPr lang="en-US" altLang="en-US" sz="3600"/>
          </a:p>
        </p:txBody>
      </p:sp>
      <p:sp>
        <p:nvSpPr>
          <p:cNvPr id="5132" name="Text Box 15">
            <a:extLst>
              <a:ext uri="{FF2B5EF4-FFF2-40B4-BE49-F238E27FC236}">
                <a16:creationId xmlns:a16="http://schemas.microsoft.com/office/drawing/2014/main" id="{296D6BBC-A413-E04D-A7E4-45CE5AD8AA23}"/>
              </a:ext>
            </a:extLst>
          </p:cNvPr>
          <p:cNvSpPr txBox="1">
            <a:spLocks noChangeArrowheads="1"/>
          </p:cNvSpPr>
          <p:nvPr/>
        </p:nvSpPr>
        <p:spPr bwMode="auto">
          <a:xfrm>
            <a:off x="8915400" y="25812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6" action="ppaction://hlinksldjump"/>
              </a:rPr>
              <a:t>200</a:t>
            </a:r>
            <a:endParaRPr lang="en-US" altLang="en-US" sz="3600"/>
          </a:p>
        </p:txBody>
      </p:sp>
      <p:sp>
        <p:nvSpPr>
          <p:cNvPr id="5133" name="Text Box 16">
            <a:extLst>
              <a:ext uri="{FF2B5EF4-FFF2-40B4-BE49-F238E27FC236}">
                <a16:creationId xmlns:a16="http://schemas.microsoft.com/office/drawing/2014/main" id="{2D8D42FE-1C22-6041-A5D8-D031FCD5FB44}"/>
              </a:ext>
            </a:extLst>
          </p:cNvPr>
          <p:cNvSpPr txBox="1">
            <a:spLocks noChangeArrowheads="1"/>
          </p:cNvSpPr>
          <p:nvPr/>
        </p:nvSpPr>
        <p:spPr bwMode="auto">
          <a:xfrm>
            <a:off x="1905000" y="33623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7" action="ppaction://hlinksldjump"/>
              </a:rPr>
              <a:t>300</a:t>
            </a:r>
            <a:endParaRPr lang="en-US" altLang="en-US" sz="3600"/>
          </a:p>
        </p:txBody>
      </p:sp>
      <p:sp>
        <p:nvSpPr>
          <p:cNvPr id="5134" name="Text Box 17">
            <a:extLst>
              <a:ext uri="{FF2B5EF4-FFF2-40B4-BE49-F238E27FC236}">
                <a16:creationId xmlns:a16="http://schemas.microsoft.com/office/drawing/2014/main" id="{ABA0C976-18DB-BE4B-A0A6-AE3700CA2226}"/>
              </a:ext>
            </a:extLst>
          </p:cNvPr>
          <p:cNvSpPr txBox="1">
            <a:spLocks noChangeArrowheads="1"/>
          </p:cNvSpPr>
          <p:nvPr/>
        </p:nvSpPr>
        <p:spPr bwMode="auto">
          <a:xfrm>
            <a:off x="3306764" y="336232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8" action="ppaction://hlinksldjump"/>
              </a:rPr>
              <a:t>300</a:t>
            </a:r>
            <a:endParaRPr lang="en-US" altLang="en-US" sz="3600"/>
          </a:p>
        </p:txBody>
      </p:sp>
      <p:sp>
        <p:nvSpPr>
          <p:cNvPr id="5135" name="Text Box 18">
            <a:extLst>
              <a:ext uri="{FF2B5EF4-FFF2-40B4-BE49-F238E27FC236}">
                <a16:creationId xmlns:a16="http://schemas.microsoft.com/office/drawing/2014/main" id="{98D5639D-2388-714A-BF5E-AF11E054FE7C}"/>
              </a:ext>
            </a:extLst>
          </p:cNvPr>
          <p:cNvSpPr txBox="1">
            <a:spLocks noChangeArrowheads="1"/>
          </p:cNvSpPr>
          <p:nvPr/>
        </p:nvSpPr>
        <p:spPr bwMode="auto">
          <a:xfrm>
            <a:off x="4708525" y="33623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19" action="ppaction://hlinksldjump"/>
              </a:rPr>
              <a:t>300</a:t>
            </a:r>
            <a:endParaRPr lang="en-US" altLang="en-US" sz="3600"/>
          </a:p>
        </p:txBody>
      </p:sp>
      <p:sp>
        <p:nvSpPr>
          <p:cNvPr id="5136" name="Text Box 19">
            <a:extLst>
              <a:ext uri="{FF2B5EF4-FFF2-40B4-BE49-F238E27FC236}">
                <a16:creationId xmlns:a16="http://schemas.microsoft.com/office/drawing/2014/main" id="{A9CDF0B3-6DDC-D54F-AC9D-7656285BE8F9}"/>
              </a:ext>
            </a:extLst>
          </p:cNvPr>
          <p:cNvSpPr txBox="1">
            <a:spLocks noChangeArrowheads="1"/>
          </p:cNvSpPr>
          <p:nvPr/>
        </p:nvSpPr>
        <p:spPr bwMode="auto">
          <a:xfrm>
            <a:off x="6110289" y="336232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0" action="ppaction://hlinksldjump"/>
              </a:rPr>
              <a:t>300</a:t>
            </a:r>
            <a:endParaRPr lang="en-US" altLang="en-US" sz="3600"/>
          </a:p>
        </p:txBody>
      </p:sp>
      <p:sp>
        <p:nvSpPr>
          <p:cNvPr id="5137" name="Text Box 20">
            <a:extLst>
              <a:ext uri="{FF2B5EF4-FFF2-40B4-BE49-F238E27FC236}">
                <a16:creationId xmlns:a16="http://schemas.microsoft.com/office/drawing/2014/main" id="{C25474B9-E0B9-F641-B177-0630DF6C4509}"/>
              </a:ext>
            </a:extLst>
          </p:cNvPr>
          <p:cNvSpPr txBox="1">
            <a:spLocks noChangeArrowheads="1"/>
          </p:cNvSpPr>
          <p:nvPr/>
        </p:nvSpPr>
        <p:spPr bwMode="auto">
          <a:xfrm>
            <a:off x="7512050" y="33623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1" action="ppaction://hlinksldjump"/>
              </a:rPr>
              <a:t>300</a:t>
            </a:r>
            <a:endParaRPr lang="en-US" altLang="en-US" sz="3600"/>
          </a:p>
        </p:txBody>
      </p:sp>
      <p:sp>
        <p:nvSpPr>
          <p:cNvPr id="5138" name="Text Box 21">
            <a:extLst>
              <a:ext uri="{FF2B5EF4-FFF2-40B4-BE49-F238E27FC236}">
                <a16:creationId xmlns:a16="http://schemas.microsoft.com/office/drawing/2014/main" id="{2D0D2760-C810-8C4C-983A-D967F1745095}"/>
              </a:ext>
            </a:extLst>
          </p:cNvPr>
          <p:cNvSpPr txBox="1">
            <a:spLocks noChangeArrowheads="1"/>
          </p:cNvSpPr>
          <p:nvPr/>
        </p:nvSpPr>
        <p:spPr bwMode="auto">
          <a:xfrm>
            <a:off x="8915400" y="33623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2" action="ppaction://hlinksldjump"/>
              </a:rPr>
              <a:t>300</a:t>
            </a:r>
            <a:endParaRPr lang="en-US" altLang="en-US" sz="3600"/>
          </a:p>
        </p:txBody>
      </p:sp>
      <p:sp>
        <p:nvSpPr>
          <p:cNvPr id="5139" name="Text Box 28">
            <a:extLst>
              <a:ext uri="{FF2B5EF4-FFF2-40B4-BE49-F238E27FC236}">
                <a16:creationId xmlns:a16="http://schemas.microsoft.com/office/drawing/2014/main" id="{92629C14-7E1D-034C-9FDE-C607E76E4748}"/>
              </a:ext>
            </a:extLst>
          </p:cNvPr>
          <p:cNvSpPr txBox="1">
            <a:spLocks noChangeArrowheads="1"/>
          </p:cNvSpPr>
          <p:nvPr/>
        </p:nvSpPr>
        <p:spPr bwMode="auto">
          <a:xfrm>
            <a:off x="1905000" y="41433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3" action="ppaction://hlinksldjump"/>
              </a:rPr>
              <a:t>400</a:t>
            </a:r>
            <a:endParaRPr lang="en-US" altLang="en-US" sz="3600"/>
          </a:p>
        </p:txBody>
      </p:sp>
      <p:sp>
        <p:nvSpPr>
          <p:cNvPr id="5140" name="Text Box 29">
            <a:extLst>
              <a:ext uri="{FF2B5EF4-FFF2-40B4-BE49-F238E27FC236}">
                <a16:creationId xmlns:a16="http://schemas.microsoft.com/office/drawing/2014/main" id="{039C5B0A-BFDF-DB42-A2C1-64F58D972308}"/>
              </a:ext>
            </a:extLst>
          </p:cNvPr>
          <p:cNvSpPr txBox="1">
            <a:spLocks noChangeArrowheads="1"/>
          </p:cNvSpPr>
          <p:nvPr/>
        </p:nvSpPr>
        <p:spPr bwMode="auto">
          <a:xfrm>
            <a:off x="3306764" y="414337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4" action="ppaction://hlinksldjump"/>
              </a:rPr>
              <a:t>400</a:t>
            </a:r>
            <a:endParaRPr lang="en-US" altLang="en-US" sz="3600"/>
          </a:p>
        </p:txBody>
      </p:sp>
      <p:sp>
        <p:nvSpPr>
          <p:cNvPr id="5141" name="Text Box 30">
            <a:extLst>
              <a:ext uri="{FF2B5EF4-FFF2-40B4-BE49-F238E27FC236}">
                <a16:creationId xmlns:a16="http://schemas.microsoft.com/office/drawing/2014/main" id="{1D90C9D8-FD59-024A-9325-52F0147FF343}"/>
              </a:ext>
            </a:extLst>
          </p:cNvPr>
          <p:cNvSpPr txBox="1">
            <a:spLocks noChangeArrowheads="1"/>
          </p:cNvSpPr>
          <p:nvPr/>
        </p:nvSpPr>
        <p:spPr bwMode="auto">
          <a:xfrm>
            <a:off x="4708525" y="41433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5" action="ppaction://hlinksldjump"/>
              </a:rPr>
              <a:t>400</a:t>
            </a:r>
            <a:endParaRPr lang="en-US" altLang="en-US" sz="3600"/>
          </a:p>
        </p:txBody>
      </p:sp>
      <p:sp>
        <p:nvSpPr>
          <p:cNvPr id="5142" name="Text Box 31">
            <a:extLst>
              <a:ext uri="{FF2B5EF4-FFF2-40B4-BE49-F238E27FC236}">
                <a16:creationId xmlns:a16="http://schemas.microsoft.com/office/drawing/2014/main" id="{5B6B5FFB-CE80-EC4B-9EAA-4DAB83313A3E}"/>
              </a:ext>
            </a:extLst>
          </p:cNvPr>
          <p:cNvSpPr txBox="1">
            <a:spLocks noChangeArrowheads="1"/>
          </p:cNvSpPr>
          <p:nvPr/>
        </p:nvSpPr>
        <p:spPr bwMode="auto">
          <a:xfrm>
            <a:off x="6110289" y="414337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6" action="ppaction://hlinksldjump"/>
              </a:rPr>
              <a:t>400</a:t>
            </a:r>
            <a:endParaRPr lang="en-US" altLang="en-US" sz="3600"/>
          </a:p>
        </p:txBody>
      </p:sp>
      <p:sp>
        <p:nvSpPr>
          <p:cNvPr id="5143" name="Text Box 32">
            <a:extLst>
              <a:ext uri="{FF2B5EF4-FFF2-40B4-BE49-F238E27FC236}">
                <a16:creationId xmlns:a16="http://schemas.microsoft.com/office/drawing/2014/main" id="{FA2155CD-8587-0943-ACD7-FB9FA4E2A637}"/>
              </a:ext>
            </a:extLst>
          </p:cNvPr>
          <p:cNvSpPr txBox="1">
            <a:spLocks noChangeArrowheads="1"/>
          </p:cNvSpPr>
          <p:nvPr/>
        </p:nvSpPr>
        <p:spPr bwMode="auto">
          <a:xfrm>
            <a:off x="7512050" y="41433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7" action="ppaction://hlinksldjump"/>
              </a:rPr>
              <a:t>400</a:t>
            </a:r>
            <a:endParaRPr lang="en-US" altLang="en-US" sz="3600"/>
          </a:p>
        </p:txBody>
      </p:sp>
      <p:sp>
        <p:nvSpPr>
          <p:cNvPr id="5144" name="Text Box 33">
            <a:extLst>
              <a:ext uri="{FF2B5EF4-FFF2-40B4-BE49-F238E27FC236}">
                <a16:creationId xmlns:a16="http://schemas.microsoft.com/office/drawing/2014/main" id="{ADE232D5-A9B3-1845-9ECE-93C5254A5487}"/>
              </a:ext>
            </a:extLst>
          </p:cNvPr>
          <p:cNvSpPr txBox="1">
            <a:spLocks noChangeArrowheads="1"/>
          </p:cNvSpPr>
          <p:nvPr/>
        </p:nvSpPr>
        <p:spPr bwMode="auto">
          <a:xfrm>
            <a:off x="8915400" y="414337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8" action="ppaction://hlinksldjump"/>
              </a:rPr>
              <a:t>400</a:t>
            </a:r>
            <a:endParaRPr lang="en-US" altLang="en-US" sz="3600"/>
          </a:p>
        </p:txBody>
      </p:sp>
      <p:sp>
        <p:nvSpPr>
          <p:cNvPr id="5145" name="Text Box 34">
            <a:extLst>
              <a:ext uri="{FF2B5EF4-FFF2-40B4-BE49-F238E27FC236}">
                <a16:creationId xmlns:a16="http://schemas.microsoft.com/office/drawing/2014/main" id="{AFE3186E-2500-784E-951F-A9E9D4E64D52}"/>
              </a:ext>
            </a:extLst>
          </p:cNvPr>
          <p:cNvSpPr txBox="1">
            <a:spLocks noChangeArrowheads="1"/>
          </p:cNvSpPr>
          <p:nvPr/>
        </p:nvSpPr>
        <p:spPr bwMode="auto">
          <a:xfrm>
            <a:off x="1905000" y="49244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29" action="ppaction://hlinksldjump"/>
              </a:rPr>
              <a:t>500</a:t>
            </a:r>
            <a:endParaRPr lang="en-US" altLang="en-US" sz="3600"/>
          </a:p>
        </p:txBody>
      </p:sp>
      <p:sp>
        <p:nvSpPr>
          <p:cNvPr id="5146" name="Text Box 35">
            <a:extLst>
              <a:ext uri="{FF2B5EF4-FFF2-40B4-BE49-F238E27FC236}">
                <a16:creationId xmlns:a16="http://schemas.microsoft.com/office/drawing/2014/main" id="{E27B1933-158E-B64A-BDF0-91B9B9AD659B}"/>
              </a:ext>
            </a:extLst>
          </p:cNvPr>
          <p:cNvSpPr txBox="1">
            <a:spLocks noChangeArrowheads="1"/>
          </p:cNvSpPr>
          <p:nvPr/>
        </p:nvSpPr>
        <p:spPr bwMode="auto">
          <a:xfrm>
            <a:off x="3306764" y="492442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30" action="ppaction://hlinksldjump"/>
              </a:rPr>
              <a:t>500</a:t>
            </a:r>
            <a:endParaRPr lang="en-US" altLang="en-US" sz="3600"/>
          </a:p>
        </p:txBody>
      </p:sp>
      <p:sp>
        <p:nvSpPr>
          <p:cNvPr id="5147" name="Text Box 36">
            <a:extLst>
              <a:ext uri="{FF2B5EF4-FFF2-40B4-BE49-F238E27FC236}">
                <a16:creationId xmlns:a16="http://schemas.microsoft.com/office/drawing/2014/main" id="{38A2D1CF-0FFD-A042-BC7E-122966D4554F}"/>
              </a:ext>
            </a:extLst>
          </p:cNvPr>
          <p:cNvSpPr txBox="1">
            <a:spLocks noChangeArrowheads="1"/>
          </p:cNvSpPr>
          <p:nvPr/>
        </p:nvSpPr>
        <p:spPr bwMode="auto">
          <a:xfrm>
            <a:off x="4708525" y="49244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31" action="ppaction://hlinksldjump"/>
              </a:rPr>
              <a:t>500</a:t>
            </a:r>
            <a:endParaRPr lang="en-US" altLang="en-US" sz="3600"/>
          </a:p>
        </p:txBody>
      </p:sp>
      <p:sp>
        <p:nvSpPr>
          <p:cNvPr id="5148" name="Text Box 37">
            <a:extLst>
              <a:ext uri="{FF2B5EF4-FFF2-40B4-BE49-F238E27FC236}">
                <a16:creationId xmlns:a16="http://schemas.microsoft.com/office/drawing/2014/main" id="{0A1CF5F2-86E3-2B43-B35E-234691F7672E}"/>
              </a:ext>
            </a:extLst>
          </p:cNvPr>
          <p:cNvSpPr txBox="1">
            <a:spLocks noChangeArrowheads="1"/>
          </p:cNvSpPr>
          <p:nvPr/>
        </p:nvSpPr>
        <p:spPr bwMode="auto">
          <a:xfrm>
            <a:off x="6110289" y="4924426"/>
            <a:ext cx="1309687"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32" action="ppaction://hlinksldjump"/>
              </a:rPr>
              <a:t>500</a:t>
            </a:r>
            <a:endParaRPr lang="en-US" altLang="en-US" sz="3600"/>
          </a:p>
        </p:txBody>
      </p:sp>
      <p:sp>
        <p:nvSpPr>
          <p:cNvPr id="5149" name="Text Box 38">
            <a:extLst>
              <a:ext uri="{FF2B5EF4-FFF2-40B4-BE49-F238E27FC236}">
                <a16:creationId xmlns:a16="http://schemas.microsoft.com/office/drawing/2014/main" id="{581C4C8F-BA5F-814B-B3B6-021EFF0FD1B6}"/>
              </a:ext>
            </a:extLst>
          </p:cNvPr>
          <p:cNvSpPr txBox="1">
            <a:spLocks noChangeArrowheads="1"/>
          </p:cNvSpPr>
          <p:nvPr/>
        </p:nvSpPr>
        <p:spPr bwMode="auto">
          <a:xfrm>
            <a:off x="7512050" y="49244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33" action="ppaction://hlinksldjump"/>
              </a:rPr>
              <a:t>500</a:t>
            </a:r>
            <a:endParaRPr lang="en-US" altLang="en-US" sz="3600"/>
          </a:p>
        </p:txBody>
      </p:sp>
      <p:sp>
        <p:nvSpPr>
          <p:cNvPr id="5150" name="Text Box 39">
            <a:extLst>
              <a:ext uri="{FF2B5EF4-FFF2-40B4-BE49-F238E27FC236}">
                <a16:creationId xmlns:a16="http://schemas.microsoft.com/office/drawing/2014/main" id="{3DE2C850-0B87-C546-8E7C-4101D4213E37}"/>
              </a:ext>
            </a:extLst>
          </p:cNvPr>
          <p:cNvSpPr txBox="1">
            <a:spLocks noChangeArrowheads="1"/>
          </p:cNvSpPr>
          <p:nvPr/>
        </p:nvSpPr>
        <p:spPr bwMode="auto">
          <a:xfrm>
            <a:off x="8915400" y="4924426"/>
            <a:ext cx="1309688" cy="650875"/>
          </a:xfrm>
          <a:prstGeom prst="rect">
            <a:avLst/>
          </a:prstGeom>
          <a:solidFill>
            <a:schemeClr val="folHlink"/>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a:hlinkClick r:id="rId34" action="ppaction://hlinksldjump"/>
              </a:rPr>
              <a:t>500</a:t>
            </a:r>
            <a:endParaRPr lang="en-US" altLang="en-US" sz="3600"/>
          </a:p>
        </p:txBody>
      </p:sp>
      <p:sp>
        <p:nvSpPr>
          <p:cNvPr id="2094" name="Text Box 46">
            <a:extLst>
              <a:ext uri="{FF2B5EF4-FFF2-40B4-BE49-F238E27FC236}">
                <a16:creationId xmlns:a16="http://schemas.microsoft.com/office/drawing/2014/main" id="{ABB40C8C-332B-1546-A4C8-F7B358AA85AE}"/>
              </a:ext>
            </a:extLst>
          </p:cNvPr>
          <p:cNvSpPr txBox="1">
            <a:spLocks noChangeArrowheads="1"/>
          </p:cNvSpPr>
          <p:nvPr/>
        </p:nvSpPr>
        <p:spPr bwMode="auto">
          <a:xfrm>
            <a:off x="1905001" y="579438"/>
            <a:ext cx="1325563" cy="1096962"/>
          </a:xfrm>
          <a:prstGeom prst="rect">
            <a:avLst/>
          </a:prstGeom>
          <a:solidFill>
            <a:srgbClr val="A50021"/>
          </a:solidFill>
          <a:ln w="9525">
            <a:solidFill>
              <a:schemeClr val="tx1"/>
            </a:solidFill>
            <a:miter lim="800000"/>
            <a:headEnd/>
            <a:tailEnd/>
          </a:ln>
        </p:spPr>
        <p:txBody>
          <a:bodyPr anchor="ctr" anchorCtr="1"/>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lnSpc>
                <a:spcPct val="150000"/>
              </a:lnSpc>
              <a:spcBef>
                <a:spcPct val="50000"/>
              </a:spcBef>
            </a:pPr>
            <a:r>
              <a:rPr lang="en-US" altLang="en-US" sz="1600" dirty="0"/>
              <a:t>CollaborativeGeneral</a:t>
            </a:r>
          </a:p>
        </p:txBody>
      </p:sp>
      <p:sp>
        <p:nvSpPr>
          <p:cNvPr id="2095" name="Text Box 47">
            <a:extLst>
              <a:ext uri="{FF2B5EF4-FFF2-40B4-BE49-F238E27FC236}">
                <a16:creationId xmlns:a16="http://schemas.microsoft.com/office/drawing/2014/main" id="{34816E08-6958-EC46-990A-382BB09C74B6}"/>
              </a:ext>
            </a:extLst>
          </p:cNvPr>
          <p:cNvSpPr txBox="1">
            <a:spLocks noChangeArrowheads="1"/>
          </p:cNvSpPr>
          <p:nvPr/>
        </p:nvSpPr>
        <p:spPr bwMode="auto">
          <a:xfrm>
            <a:off x="3322638" y="579438"/>
            <a:ext cx="1325562" cy="1096962"/>
          </a:xfrm>
          <a:prstGeom prst="rect">
            <a:avLst/>
          </a:prstGeom>
          <a:solidFill>
            <a:srgbClr val="A50021"/>
          </a:solidFill>
          <a:ln w="9525">
            <a:solidFill>
              <a:schemeClr val="tx1"/>
            </a:solidFill>
            <a:miter lim="800000"/>
            <a:headEnd/>
            <a:tailEnd/>
          </a:ln>
        </p:spPr>
        <p:txBody>
          <a:bodyPr anchor="ctr" anchorCtr="1"/>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lnSpc>
                <a:spcPct val="150000"/>
              </a:lnSpc>
              <a:spcBef>
                <a:spcPct val="50000"/>
              </a:spcBef>
            </a:pPr>
            <a:r>
              <a:rPr lang="en-US" altLang="en-US" sz="1600" dirty="0"/>
              <a:t>Affinity Groups</a:t>
            </a:r>
          </a:p>
        </p:txBody>
      </p:sp>
      <p:sp>
        <p:nvSpPr>
          <p:cNvPr id="2099" name="Text Box 51">
            <a:extLst>
              <a:ext uri="{FF2B5EF4-FFF2-40B4-BE49-F238E27FC236}">
                <a16:creationId xmlns:a16="http://schemas.microsoft.com/office/drawing/2014/main" id="{55A8587D-3C0C-A649-9678-C3DC07A774A2}"/>
              </a:ext>
            </a:extLst>
          </p:cNvPr>
          <p:cNvSpPr txBox="1">
            <a:spLocks noChangeArrowheads="1"/>
          </p:cNvSpPr>
          <p:nvPr/>
        </p:nvSpPr>
        <p:spPr bwMode="auto">
          <a:xfrm>
            <a:off x="8915401" y="579438"/>
            <a:ext cx="1325563" cy="1096962"/>
          </a:xfrm>
          <a:prstGeom prst="rect">
            <a:avLst/>
          </a:prstGeom>
          <a:solidFill>
            <a:srgbClr val="A50021"/>
          </a:solidFill>
          <a:ln w="9525">
            <a:solidFill>
              <a:schemeClr val="tx1"/>
            </a:solidFill>
            <a:miter lim="800000"/>
            <a:headEnd/>
            <a:tailEnd/>
          </a:ln>
        </p:spPr>
        <p:txBody>
          <a:bodyPr anchor="ctr" anchorCtr="1"/>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1500" dirty="0"/>
              <a:t>Get To Know Your QI Coaches &amp; Affinity Faculty</a:t>
            </a:r>
          </a:p>
        </p:txBody>
      </p:sp>
      <p:sp>
        <p:nvSpPr>
          <p:cNvPr id="5154" name="Oval 66">
            <a:extLst>
              <a:ext uri="{FF2B5EF4-FFF2-40B4-BE49-F238E27FC236}">
                <a16:creationId xmlns:a16="http://schemas.microsoft.com/office/drawing/2014/main" id="{A97981B6-F22B-F24B-9579-2D640201C6F5}"/>
              </a:ext>
            </a:extLst>
          </p:cNvPr>
          <p:cNvSpPr>
            <a:spLocks noChangeArrowheads="1"/>
          </p:cNvSpPr>
          <p:nvPr/>
        </p:nvSpPr>
        <p:spPr bwMode="auto">
          <a:xfrm>
            <a:off x="5867400" y="5610225"/>
            <a:ext cx="381000" cy="304800"/>
          </a:xfrm>
          <a:prstGeom prst="ellipse">
            <a:avLst/>
          </a:prstGeom>
          <a:solidFill>
            <a:srgbClr val="A5002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5155" name="Text Box 67">
            <a:hlinkClick r:id="rId35" action="ppaction://hlinksldjump"/>
            <a:extLst>
              <a:ext uri="{FF2B5EF4-FFF2-40B4-BE49-F238E27FC236}">
                <a16:creationId xmlns:a16="http://schemas.microsoft.com/office/drawing/2014/main" id="{4CBB0946-55AC-844C-BA0C-668766E3D27B}"/>
              </a:ext>
            </a:extLst>
          </p:cNvPr>
          <p:cNvSpPr txBox="1">
            <a:spLocks noChangeArrowheads="1"/>
          </p:cNvSpPr>
          <p:nvPr/>
        </p:nvSpPr>
        <p:spPr bwMode="auto">
          <a:xfrm>
            <a:off x="5867400" y="5686425"/>
            <a:ext cx="45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600"/>
              <a:t>FINAL</a:t>
            </a:r>
          </a:p>
        </p:txBody>
      </p:sp>
      <p:sp>
        <p:nvSpPr>
          <p:cNvPr id="40" name="Text Box 47">
            <a:extLst>
              <a:ext uri="{FF2B5EF4-FFF2-40B4-BE49-F238E27FC236}">
                <a16:creationId xmlns:a16="http://schemas.microsoft.com/office/drawing/2014/main" id="{E7C170CF-DBD0-5E4E-B07F-8D3053B9D361}"/>
              </a:ext>
            </a:extLst>
          </p:cNvPr>
          <p:cNvSpPr txBox="1">
            <a:spLocks noChangeArrowheads="1"/>
          </p:cNvSpPr>
          <p:nvPr/>
        </p:nvSpPr>
        <p:spPr bwMode="auto">
          <a:xfrm>
            <a:off x="4708526" y="579438"/>
            <a:ext cx="1325563" cy="1096962"/>
          </a:xfrm>
          <a:prstGeom prst="rect">
            <a:avLst/>
          </a:prstGeom>
          <a:solidFill>
            <a:srgbClr val="A50021"/>
          </a:solidFill>
          <a:ln w="9525">
            <a:solidFill>
              <a:schemeClr val="tx1"/>
            </a:solidFill>
            <a:miter lim="800000"/>
            <a:headEnd/>
            <a:tailEnd/>
          </a:ln>
        </p:spPr>
        <p:txBody>
          <a:bodyPr anchor="ctr" anchorCtr="1"/>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lnSpc>
                <a:spcPct val="150000"/>
              </a:lnSpc>
              <a:spcBef>
                <a:spcPct val="50000"/>
              </a:spcBef>
            </a:pPr>
            <a:r>
              <a:rPr lang="en-US" altLang="en-US" sz="1600" dirty="0"/>
              <a:t>QI Coaches &amp; QI Groups</a:t>
            </a:r>
          </a:p>
        </p:txBody>
      </p:sp>
      <p:sp>
        <p:nvSpPr>
          <p:cNvPr id="41" name="Text Box 47">
            <a:extLst>
              <a:ext uri="{FF2B5EF4-FFF2-40B4-BE49-F238E27FC236}">
                <a16:creationId xmlns:a16="http://schemas.microsoft.com/office/drawing/2014/main" id="{51484676-BE9F-6A47-8E88-511527F24EE9}"/>
              </a:ext>
            </a:extLst>
          </p:cNvPr>
          <p:cNvSpPr txBox="1">
            <a:spLocks noChangeArrowheads="1"/>
          </p:cNvSpPr>
          <p:nvPr/>
        </p:nvSpPr>
        <p:spPr bwMode="auto">
          <a:xfrm>
            <a:off x="6110288" y="579438"/>
            <a:ext cx="1325562" cy="1096962"/>
          </a:xfrm>
          <a:prstGeom prst="rect">
            <a:avLst/>
          </a:prstGeom>
          <a:solidFill>
            <a:srgbClr val="A50021"/>
          </a:solidFill>
          <a:ln w="9525">
            <a:solidFill>
              <a:schemeClr val="tx1"/>
            </a:solidFill>
            <a:miter lim="800000"/>
            <a:headEnd/>
            <a:tailEnd/>
          </a:ln>
        </p:spPr>
        <p:txBody>
          <a:bodyPr anchor="ctr" anchorCtr="1"/>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1600" dirty="0"/>
              <a:t>Performance</a:t>
            </a:r>
          </a:p>
        </p:txBody>
      </p:sp>
      <p:sp>
        <p:nvSpPr>
          <p:cNvPr id="42" name="Text Box 47">
            <a:extLst>
              <a:ext uri="{FF2B5EF4-FFF2-40B4-BE49-F238E27FC236}">
                <a16:creationId xmlns:a16="http://schemas.microsoft.com/office/drawing/2014/main" id="{BDA0B3BE-EC96-E34A-B356-3C4BE0558BD3}"/>
              </a:ext>
            </a:extLst>
          </p:cNvPr>
          <p:cNvSpPr txBox="1">
            <a:spLocks noChangeArrowheads="1"/>
          </p:cNvSpPr>
          <p:nvPr/>
        </p:nvSpPr>
        <p:spPr bwMode="auto">
          <a:xfrm>
            <a:off x="7512051" y="579438"/>
            <a:ext cx="1325563" cy="1096962"/>
          </a:xfrm>
          <a:prstGeom prst="rect">
            <a:avLst/>
          </a:prstGeom>
          <a:solidFill>
            <a:srgbClr val="A50021"/>
          </a:solidFill>
          <a:ln w="9525">
            <a:solidFill>
              <a:schemeClr val="tx1"/>
            </a:solidFill>
            <a:miter lim="800000"/>
            <a:headEnd/>
            <a:tailEnd/>
          </a:ln>
        </p:spPr>
        <p:txBody>
          <a:bodyPr anchor="ctr" anchorCtr="1"/>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1600" dirty="0"/>
              <a:t>Interventions</a:t>
            </a:r>
            <a:endParaRPr lang="en-US" altLang="en-US" sz="2000"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
                                  </p:stCondLst>
                                  <p:childTnLst>
                                    <p:set>
                                      <p:cBhvr>
                                        <p:cTn id="6" dur="1" fill="hold">
                                          <p:stCondLst>
                                            <p:cond delay="499"/>
                                          </p:stCondLst>
                                        </p:cTn>
                                        <p:tgtEl>
                                          <p:spTgt spid="2094">
                                            <p:bg/>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ategories.wav"/>
                                        </p:tgtEl>
                                      </p:cMediaNode>
                                    </p:audio>
                                  </p:subTnLst>
                                </p:cTn>
                              </p:par>
                              <p:par>
                                <p:cTn id="7" presetID="1" presetClass="entr" presetSubtype="0" fill="hold" grpId="0" nodeType="withEffect">
                                  <p:stCondLst>
                                    <p:cond delay="200"/>
                                  </p:stCondLst>
                                  <p:childTnLst>
                                    <p:set>
                                      <p:cBhvr>
                                        <p:cTn id="8" dur="1" fill="hold">
                                          <p:stCondLst>
                                            <p:cond delay="499"/>
                                          </p:stCondLst>
                                        </p:cTn>
                                        <p:tgtEl>
                                          <p:spTgt spid="2094">
                                            <p:txEl>
                                              <p:pRg st="0" end="0"/>
                                            </p:txEl>
                                          </p:spTgt>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4" name="Categories.wav"/>
                                        </p:tgtEl>
                                      </p:cMediaNode>
                                    </p:audio>
                                  </p:subTnLst>
                                </p:cTn>
                              </p:par>
                            </p:childTnLst>
                          </p:cTn>
                        </p:par>
                        <p:par>
                          <p:cTn id="9" fill="hold" nodeType="afterGroup">
                            <p:stCondLst>
                              <p:cond delay="700"/>
                            </p:stCondLst>
                            <p:childTnLst>
                              <p:par>
                                <p:cTn id="10" presetID="1" presetClass="entr" presetSubtype="0" fill="hold" grpId="0" nodeType="afterEffect">
                                  <p:stCondLst>
                                    <p:cond delay="200"/>
                                  </p:stCondLst>
                                  <p:childTnLst>
                                    <p:set>
                                      <p:cBhvr>
                                        <p:cTn id="11" dur="1" fill="hold">
                                          <p:stCondLst>
                                            <p:cond delay="499"/>
                                          </p:stCondLst>
                                        </p:cTn>
                                        <p:tgtEl>
                                          <p:spTgt spid="2095">
                                            <p:bg/>
                                          </p:spTgt>
                                        </p:tgtEl>
                                        <p:attrNameLst>
                                          <p:attrName>style.visibility</p:attrName>
                                        </p:attrNameLst>
                                      </p:cBhvr>
                                      <p:to>
                                        <p:strVal val="visible"/>
                                      </p:to>
                                    </p:set>
                                  </p:childTnLst>
                                </p:cTn>
                              </p:par>
                              <p:par>
                                <p:cTn id="12" presetID="1" presetClass="entr" presetSubtype="0" fill="hold" grpId="0" nodeType="withEffect">
                                  <p:stCondLst>
                                    <p:cond delay="200"/>
                                  </p:stCondLst>
                                  <p:childTnLst>
                                    <p:set>
                                      <p:cBhvr>
                                        <p:cTn id="13" dur="1" fill="hold">
                                          <p:stCondLst>
                                            <p:cond delay="499"/>
                                          </p:stCondLst>
                                        </p:cTn>
                                        <p:tgtEl>
                                          <p:spTgt spid="2095">
                                            <p:txEl>
                                              <p:pRg st="0" end="0"/>
                                            </p:txEl>
                                          </p:spTgt>
                                        </p:tgtEl>
                                        <p:attrNameLst>
                                          <p:attrName>style.visibility</p:attrName>
                                        </p:attrNameLst>
                                      </p:cBhvr>
                                      <p:to>
                                        <p:strVal val="visible"/>
                                      </p:to>
                                    </p:set>
                                  </p:childTnLst>
                                </p:cTn>
                              </p:par>
                            </p:childTnLst>
                          </p:cTn>
                        </p:par>
                        <p:par>
                          <p:cTn id="14" fill="hold" nodeType="afterGroup">
                            <p:stCondLst>
                              <p:cond delay="1400"/>
                            </p:stCondLst>
                            <p:childTnLst>
                              <p:par>
                                <p:cTn id="15" presetID="1" presetClass="entr" presetSubtype="0" fill="hold" grpId="0" nodeType="afterEffect">
                                  <p:stCondLst>
                                    <p:cond delay="200"/>
                                  </p:stCondLst>
                                  <p:childTnLst>
                                    <p:set>
                                      <p:cBhvr>
                                        <p:cTn id="16" dur="1" fill="hold">
                                          <p:stCondLst>
                                            <p:cond delay="499"/>
                                          </p:stCondLst>
                                        </p:cTn>
                                        <p:tgtEl>
                                          <p:spTgt spid="40">
                                            <p:bg/>
                                          </p:spTgt>
                                        </p:tgtEl>
                                        <p:attrNameLst>
                                          <p:attrName>style.visibility</p:attrName>
                                        </p:attrNameLst>
                                      </p:cBhvr>
                                      <p:to>
                                        <p:strVal val="visible"/>
                                      </p:to>
                                    </p:set>
                                  </p:childTnLst>
                                </p:cTn>
                              </p:par>
                              <p:par>
                                <p:cTn id="17" presetID="1" presetClass="entr" presetSubtype="0" fill="hold" grpId="0" nodeType="withEffect">
                                  <p:stCondLst>
                                    <p:cond delay="200"/>
                                  </p:stCondLst>
                                  <p:childTnLst>
                                    <p:set>
                                      <p:cBhvr>
                                        <p:cTn id="18" dur="1" fill="hold">
                                          <p:stCondLst>
                                            <p:cond delay="499"/>
                                          </p:stCondLst>
                                        </p:cTn>
                                        <p:tgtEl>
                                          <p:spTgt spid="40">
                                            <p:txEl>
                                              <p:pRg st="0" end="0"/>
                                            </p:txEl>
                                          </p:spTgt>
                                        </p:tgtEl>
                                        <p:attrNameLst>
                                          <p:attrName>style.visibility</p:attrName>
                                        </p:attrNameLst>
                                      </p:cBhvr>
                                      <p:to>
                                        <p:strVal val="visible"/>
                                      </p:to>
                                    </p:set>
                                  </p:childTnLst>
                                </p:cTn>
                              </p:par>
                            </p:childTnLst>
                          </p:cTn>
                        </p:par>
                        <p:par>
                          <p:cTn id="19" fill="hold" nodeType="afterGroup">
                            <p:stCondLst>
                              <p:cond delay="2100"/>
                            </p:stCondLst>
                            <p:childTnLst>
                              <p:par>
                                <p:cTn id="20" presetID="1" presetClass="entr" presetSubtype="0" fill="hold" grpId="0" nodeType="afterEffect">
                                  <p:stCondLst>
                                    <p:cond delay="200"/>
                                  </p:stCondLst>
                                  <p:childTnLst>
                                    <p:set>
                                      <p:cBhvr>
                                        <p:cTn id="21" dur="1" fill="hold">
                                          <p:stCondLst>
                                            <p:cond delay="499"/>
                                          </p:stCondLst>
                                        </p:cTn>
                                        <p:tgtEl>
                                          <p:spTgt spid="41">
                                            <p:bg/>
                                          </p:spTgt>
                                        </p:tgtEl>
                                        <p:attrNameLst>
                                          <p:attrName>style.visibility</p:attrName>
                                        </p:attrNameLst>
                                      </p:cBhvr>
                                      <p:to>
                                        <p:strVal val="visible"/>
                                      </p:to>
                                    </p:set>
                                  </p:childTnLst>
                                </p:cTn>
                              </p:par>
                              <p:par>
                                <p:cTn id="22" presetID="1" presetClass="entr" presetSubtype="0" fill="hold" grpId="0" nodeType="withEffect">
                                  <p:stCondLst>
                                    <p:cond delay="200"/>
                                  </p:stCondLst>
                                  <p:childTnLst>
                                    <p:set>
                                      <p:cBhvr>
                                        <p:cTn id="23" dur="1" fill="hold">
                                          <p:stCondLst>
                                            <p:cond delay="499"/>
                                          </p:stCondLst>
                                        </p:cTn>
                                        <p:tgtEl>
                                          <p:spTgt spid="41">
                                            <p:txEl>
                                              <p:pRg st="0" end="0"/>
                                            </p:txEl>
                                          </p:spTgt>
                                        </p:tgtEl>
                                        <p:attrNameLst>
                                          <p:attrName>style.visibility</p:attrName>
                                        </p:attrNameLst>
                                      </p:cBhvr>
                                      <p:to>
                                        <p:strVal val="visible"/>
                                      </p:to>
                                    </p:set>
                                  </p:childTnLst>
                                </p:cTn>
                              </p:par>
                            </p:childTnLst>
                          </p:cTn>
                        </p:par>
                        <p:par>
                          <p:cTn id="24" fill="hold" nodeType="afterGroup">
                            <p:stCondLst>
                              <p:cond delay="2800"/>
                            </p:stCondLst>
                            <p:childTnLst>
                              <p:par>
                                <p:cTn id="25" presetID="1" presetClass="entr" presetSubtype="0" fill="hold" grpId="0" nodeType="afterEffect">
                                  <p:stCondLst>
                                    <p:cond delay="200"/>
                                  </p:stCondLst>
                                  <p:childTnLst>
                                    <p:set>
                                      <p:cBhvr>
                                        <p:cTn id="26" dur="1" fill="hold">
                                          <p:stCondLst>
                                            <p:cond delay="499"/>
                                          </p:stCondLst>
                                        </p:cTn>
                                        <p:tgtEl>
                                          <p:spTgt spid="42">
                                            <p:bg/>
                                          </p:spTgt>
                                        </p:tgtEl>
                                        <p:attrNameLst>
                                          <p:attrName>style.visibility</p:attrName>
                                        </p:attrNameLst>
                                      </p:cBhvr>
                                      <p:to>
                                        <p:strVal val="visible"/>
                                      </p:to>
                                    </p:set>
                                  </p:childTnLst>
                                </p:cTn>
                              </p:par>
                              <p:par>
                                <p:cTn id="27" presetID="1" presetClass="entr" presetSubtype="0" fill="hold" grpId="0" nodeType="withEffect">
                                  <p:stCondLst>
                                    <p:cond delay="200"/>
                                  </p:stCondLst>
                                  <p:childTnLst>
                                    <p:set>
                                      <p:cBhvr>
                                        <p:cTn id="28" dur="1" fill="hold">
                                          <p:stCondLst>
                                            <p:cond delay="499"/>
                                          </p:stCondLst>
                                        </p:cTn>
                                        <p:tgtEl>
                                          <p:spTgt spid="42">
                                            <p:txEl>
                                              <p:pRg st="0" end="0"/>
                                            </p:txEl>
                                          </p:spTgt>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grpId="0" nodeType="afterEffect">
                                  <p:stCondLst>
                                    <p:cond delay="200"/>
                                  </p:stCondLst>
                                  <p:childTnLst>
                                    <p:set>
                                      <p:cBhvr>
                                        <p:cTn id="31" dur="1" fill="hold">
                                          <p:stCondLst>
                                            <p:cond delay="499"/>
                                          </p:stCondLst>
                                        </p:cTn>
                                        <p:tgtEl>
                                          <p:spTgt spid="2099">
                                            <p:bg/>
                                          </p:spTgt>
                                        </p:tgtEl>
                                        <p:attrNameLst>
                                          <p:attrName>style.visibility</p:attrName>
                                        </p:attrNameLst>
                                      </p:cBhvr>
                                      <p:to>
                                        <p:strVal val="visible"/>
                                      </p:to>
                                    </p:set>
                                  </p:childTnLst>
                                </p:cTn>
                              </p:par>
                              <p:par>
                                <p:cTn id="32" presetID="1" presetClass="entr" presetSubtype="0" fill="hold" grpId="0" nodeType="withEffect">
                                  <p:stCondLst>
                                    <p:cond delay="200"/>
                                  </p:stCondLst>
                                  <p:childTnLst>
                                    <p:set>
                                      <p:cBhvr>
                                        <p:cTn id="33" dur="1" fill="hold">
                                          <p:stCondLst>
                                            <p:cond delay="499"/>
                                          </p:stCondLst>
                                        </p:cTn>
                                        <p:tgtEl>
                                          <p:spTgt spid="2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 grpId="0" build="p" animBg="1" autoUpdateAnimBg="0" advAuto="200"/>
      <p:bldP spid="2095" grpId="0" build="p" animBg="1" autoUpdateAnimBg="0" advAuto="200"/>
      <p:bldP spid="2099" grpId="0" build="p" animBg="1" autoUpdateAnimBg="0" advAuto="200"/>
      <p:bldP spid="40" grpId="0" build="p" animBg="1" autoUpdateAnimBg="0" advAuto="200"/>
      <p:bldP spid="41" grpId="0" build="p" animBg="1" autoUpdateAnimBg="0" advAuto="200"/>
      <p:bldP spid="42" grpId="0" build="p" animBg="1" autoUpdateAnimBg="0" advAuto="2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5">
            <a:extLst>
              <a:ext uri="{FF2B5EF4-FFF2-40B4-BE49-F238E27FC236}">
                <a16:creationId xmlns:a16="http://schemas.microsoft.com/office/drawing/2014/main" id="{846FA09E-200A-A64E-B162-5D4DB140A9A7}"/>
              </a:ext>
            </a:extLst>
          </p:cNvPr>
          <p:cNvSpPr txBox="1">
            <a:spLocks noChangeArrowheads="1"/>
          </p:cNvSpPr>
          <p:nvPr/>
        </p:nvSpPr>
        <p:spPr bwMode="auto">
          <a:xfrm>
            <a:off x="2400300" y="1458730"/>
            <a:ext cx="73914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4800" dirty="0">
                <a:solidFill>
                  <a:srgbClr val="000000"/>
                </a:solidFill>
                <a:latin typeface="Arial" panose="020B0604020202020204" pitchFamily="34" charset="0"/>
              </a:rPr>
              <a:t>This QI Coach is also the CQII Director! </a:t>
            </a:r>
          </a:p>
          <a:p>
            <a:pPr algn="ctr">
              <a:spcBef>
                <a:spcPct val="50000"/>
              </a:spcBef>
            </a:pPr>
            <a:r>
              <a:rPr lang="en-US" altLang="en-US" sz="4400" dirty="0">
                <a:solidFill>
                  <a:srgbClr val="000000"/>
                </a:solidFill>
                <a:latin typeface="Arial" panose="020B0604020202020204" pitchFamily="34" charset="0"/>
              </a:rPr>
              <a:t>Kevin Garrett, Clemens Steinbock, or Chuck Kolesar </a:t>
            </a:r>
          </a:p>
        </p:txBody>
      </p:sp>
      <p:sp>
        <p:nvSpPr>
          <p:cNvPr id="59394" name="Text Box 6">
            <a:extLst>
              <a:ext uri="{FF2B5EF4-FFF2-40B4-BE49-F238E27FC236}">
                <a16:creationId xmlns:a16="http://schemas.microsoft.com/office/drawing/2014/main" id="{190483BE-AA9B-AB45-8A5A-B8844812E0D3}"/>
              </a:ext>
            </a:extLst>
          </p:cNvPr>
          <p:cNvSpPr txBox="1">
            <a:spLocks noChangeArrowheads="1"/>
          </p:cNvSpPr>
          <p:nvPr/>
        </p:nvSpPr>
        <p:spPr bwMode="auto">
          <a:xfrm>
            <a:off x="1905000" y="411164"/>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Get To Know Your QI Coaches 100</a:t>
            </a:r>
          </a:p>
        </p:txBody>
      </p:sp>
      <p:sp>
        <p:nvSpPr>
          <p:cNvPr id="59395" name="AutoShape 3">
            <a:hlinkClick r:id="rId4" action="ppaction://hlinksldjump" highlightClick="1"/>
            <a:extLst>
              <a:ext uri="{FF2B5EF4-FFF2-40B4-BE49-F238E27FC236}">
                <a16:creationId xmlns:a16="http://schemas.microsoft.com/office/drawing/2014/main" id="{C220077E-B786-9945-9FF5-1FEDC984A0F4}"/>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20D447D3-182E-9147-981E-11732A5496C4}"/>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Clemens Steinbock</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a:extLst>
              <a:ext uri="{FF2B5EF4-FFF2-40B4-BE49-F238E27FC236}">
                <a16:creationId xmlns:a16="http://schemas.microsoft.com/office/drawing/2014/main" id="{7FD4E141-31E7-2C48-85EB-42174AB17487}"/>
              </a:ext>
            </a:extLst>
          </p:cNvPr>
          <p:cNvSpPr txBox="1">
            <a:spLocks noChangeArrowheads="1"/>
          </p:cNvSpPr>
          <p:nvPr/>
        </p:nvSpPr>
        <p:spPr bwMode="auto">
          <a:xfrm>
            <a:off x="1981200" y="2133600"/>
            <a:ext cx="8229600" cy="155575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9600" b="1"/>
              <a:t>Daily Double!!!</a:t>
            </a:r>
            <a:endParaRPr lang="en-US" altLang="en-US" sz="9600"/>
          </a:p>
        </p:txBody>
      </p:sp>
      <p:sp>
        <p:nvSpPr>
          <p:cNvPr id="61442" name="AutoShape 3">
            <a:hlinkClick r:id="rId5" action="ppaction://hlinksldjump" highlightClick="1"/>
            <a:extLst>
              <a:ext uri="{FF2B5EF4-FFF2-40B4-BE49-F238E27FC236}">
                <a16:creationId xmlns:a16="http://schemas.microsoft.com/office/drawing/2014/main" id="{79CFD358-A4D7-EB42-A35E-430A950ADA4D}"/>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2000" fill="hold"/>
                                        <p:tgtEl>
                                          <p:spTgt spid="31749"/>
                                        </p:tgtEl>
                                        <p:attrNameLst>
                                          <p:attrName>ppt_w</p:attrName>
                                        </p:attrNameLst>
                                      </p:cBhvr>
                                      <p:tavLst>
                                        <p:tav tm="0" fmla="#ppt_w*sin(2.5*pi*$)">
                                          <p:val>
                                            <p:fltVal val="0"/>
                                          </p:val>
                                        </p:tav>
                                        <p:tav tm="100000">
                                          <p:val>
                                            <p:fltVal val="1"/>
                                          </p:val>
                                        </p:tav>
                                      </p:tavLst>
                                    </p:anim>
                                    <p:anim calcmode="lin" valueType="num">
                                      <p:cBhvr>
                                        <p:cTn id="8" dur="2000" fill="hold"/>
                                        <p:tgtEl>
                                          <p:spTgt spid="3174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Dail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a:extLst>
              <a:ext uri="{FF2B5EF4-FFF2-40B4-BE49-F238E27FC236}">
                <a16:creationId xmlns:a16="http://schemas.microsoft.com/office/drawing/2014/main" id="{FEA6D647-E261-E743-877D-86FE3C7277EA}"/>
              </a:ext>
            </a:extLst>
          </p:cNvPr>
          <p:cNvSpPr txBox="1">
            <a:spLocks noChangeArrowheads="1"/>
          </p:cNvSpPr>
          <p:nvPr/>
        </p:nvSpPr>
        <p:spPr bwMode="auto">
          <a:xfrm>
            <a:off x="2590800" y="1219201"/>
            <a:ext cx="72263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3600" dirty="0">
                <a:solidFill>
                  <a:srgbClr val="000000"/>
                </a:solidFill>
                <a:latin typeface="Arial" panose="020B0604020202020204" pitchFamily="34" charset="0"/>
              </a:rPr>
              <a:t>This Mental Health Affinity Group Coach lives in Montana! Her Zoom backgrounds are often of scenic displays of her home state. </a:t>
            </a:r>
          </a:p>
          <a:p>
            <a:pPr algn="ctr">
              <a:spcBef>
                <a:spcPct val="50000"/>
              </a:spcBef>
            </a:pPr>
            <a:r>
              <a:rPr lang="en-US" altLang="en-US" sz="3600" dirty="0">
                <a:solidFill>
                  <a:srgbClr val="000000"/>
                </a:solidFill>
                <a:latin typeface="Arial" panose="020B0604020202020204" pitchFamily="34" charset="0"/>
              </a:rPr>
              <a:t>Jane Caruso, Dottie Dowdell, or D'Angelo Keyes</a:t>
            </a:r>
          </a:p>
        </p:txBody>
      </p:sp>
      <p:sp>
        <p:nvSpPr>
          <p:cNvPr id="63490" name="Text Box 7">
            <a:extLst>
              <a:ext uri="{FF2B5EF4-FFF2-40B4-BE49-F238E27FC236}">
                <a16:creationId xmlns:a16="http://schemas.microsoft.com/office/drawing/2014/main" id="{FEEC50D1-2882-9F42-AEE9-49ED5C0559EE}"/>
              </a:ext>
            </a:extLst>
          </p:cNvPr>
          <p:cNvSpPr txBox="1">
            <a:spLocks noChangeArrowheads="1"/>
          </p:cNvSpPr>
          <p:nvPr/>
        </p:nvSpPr>
        <p:spPr bwMode="auto">
          <a:xfrm>
            <a:off x="1981200" y="411164"/>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Get To Know Your QI Coaches 300</a:t>
            </a:r>
          </a:p>
        </p:txBody>
      </p:sp>
      <p:sp>
        <p:nvSpPr>
          <p:cNvPr id="63491" name="AutoShape 3">
            <a:hlinkClick r:id="rId4" action="ppaction://hlinksldjump" highlightClick="1"/>
            <a:extLst>
              <a:ext uri="{FF2B5EF4-FFF2-40B4-BE49-F238E27FC236}">
                <a16:creationId xmlns:a16="http://schemas.microsoft.com/office/drawing/2014/main" id="{1B55C8A5-C449-F349-A78D-F1850D4F07D3}"/>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F4D370AF-B3E3-8E4F-95ED-DB91922CAD18}"/>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Jane Caruso</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5">
            <a:extLst>
              <a:ext uri="{FF2B5EF4-FFF2-40B4-BE49-F238E27FC236}">
                <a16:creationId xmlns:a16="http://schemas.microsoft.com/office/drawing/2014/main" id="{88359429-FDF6-C147-AAD0-10752CB954F8}"/>
              </a:ext>
            </a:extLst>
          </p:cNvPr>
          <p:cNvSpPr txBox="1">
            <a:spLocks noChangeArrowheads="1"/>
          </p:cNvSpPr>
          <p:nvPr/>
        </p:nvSpPr>
        <p:spPr bwMode="auto">
          <a:xfrm>
            <a:off x="2743200" y="1088172"/>
            <a:ext cx="68453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4000" dirty="0">
                <a:solidFill>
                  <a:srgbClr val="000000"/>
                </a:solidFill>
                <a:latin typeface="Arial" panose="020B0604020202020204" pitchFamily="34" charset="0"/>
              </a:rPr>
              <a:t>This Affinity Group Faculty member has been involved in more than 5 CQII-supported collaboratives. </a:t>
            </a:r>
          </a:p>
          <a:p>
            <a:pPr algn="ctr">
              <a:spcBef>
                <a:spcPct val="50000"/>
              </a:spcBef>
            </a:pPr>
            <a:r>
              <a:rPr lang="en-US" altLang="en-US" sz="4000" dirty="0">
                <a:solidFill>
                  <a:srgbClr val="000000"/>
                </a:solidFill>
                <a:latin typeface="Arial" panose="020B0604020202020204" pitchFamily="34" charset="0"/>
              </a:rPr>
              <a:t>David Moody, </a:t>
            </a:r>
            <a:r>
              <a:rPr lang="en-US" altLang="en-US" sz="4000" dirty="0" err="1">
                <a:solidFill>
                  <a:srgbClr val="000000"/>
                </a:solidFill>
                <a:latin typeface="Arial" panose="020B0604020202020204" pitchFamily="34" charset="0"/>
              </a:rPr>
              <a:t>Kneeshe</a:t>
            </a:r>
            <a:r>
              <a:rPr lang="en-US" altLang="en-US" sz="4000" dirty="0">
                <a:solidFill>
                  <a:srgbClr val="000000"/>
                </a:solidFill>
                <a:latin typeface="Arial" panose="020B0604020202020204" pitchFamily="34" charset="0"/>
              </a:rPr>
              <a:t> Parkinson, or Lori DeLorenzo</a:t>
            </a:r>
          </a:p>
        </p:txBody>
      </p:sp>
      <p:sp>
        <p:nvSpPr>
          <p:cNvPr id="65538" name="Text Box 8">
            <a:extLst>
              <a:ext uri="{FF2B5EF4-FFF2-40B4-BE49-F238E27FC236}">
                <a16:creationId xmlns:a16="http://schemas.microsoft.com/office/drawing/2014/main" id="{6FBE24E1-8174-3545-B248-2BE053651911}"/>
              </a:ext>
            </a:extLst>
          </p:cNvPr>
          <p:cNvSpPr txBox="1">
            <a:spLocks noChangeArrowheads="1"/>
          </p:cNvSpPr>
          <p:nvPr/>
        </p:nvSpPr>
        <p:spPr bwMode="auto">
          <a:xfrm>
            <a:off x="1981200" y="411164"/>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Get To Know Your QI Coaches 400</a:t>
            </a:r>
          </a:p>
        </p:txBody>
      </p:sp>
      <p:sp>
        <p:nvSpPr>
          <p:cNvPr id="65539" name="AutoShape 3">
            <a:hlinkClick r:id="rId4" action="ppaction://hlinksldjump" highlightClick="1"/>
            <a:extLst>
              <a:ext uri="{FF2B5EF4-FFF2-40B4-BE49-F238E27FC236}">
                <a16:creationId xmlns:a16="http://schemas.microsoft.com/office/drawing/2014/main" id="{D9C4D68D-A511-534A-8EC7-1AB61D99EBB6}"/>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7" name="Text Box 5">
            <a:extLst>
              <a:ext uri="{FF2B5EF4-FFF2-40B4-BE49-F238E27FC236}">
                <a16:creationId xmlns:a16="http://schemas.microsoft.com/office/drawing/2014/main" id="{17EACA5A-478C-2948-BB6A-485AB3F5DD4C}"/>
              </a:ext>
            </a:extLst>
          </p:cNvPr>
          <p:cNvSpPr txBox="1">
            <a:spLocks noChangeArrowheads="1"/>
          </p:cNvSpPr>
          <p:nvPr/>
        </p:nvSpPr>
        <p:spPr bwMode="auto">
          <a:xfrm>
            <a:off x="1752600" y="5312787"/>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Lori DeLorenzo</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6">
            <a:extLst>
              <a:ext uri="{FF2B5EF4-FFF2-40B4-BE49-F238E27FC236}">
                <a16:creationId xmlns:a16="http://schemas.microsoft.com/office/drawing/2014/main" id="{08D18647-8F72-1647-AEDD-19DF0DC140E4}"/>
              </a:ext>
            </a:extLst>
          </p:cNvPr>
          <p:cNvSpPr txBox="1">
            <a:spLocks noChangeArrowheads="1"/>
          </p:cNvSpPr>
          <p:nvPr/>
        </p:nvSpPr>
        <p:spPr bwMode="auto">
          <a:xfrm>
            <a:off x="2133600" y="1447801"/>
            <a:ext cx="7772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4400" dirty="0">
                <a:solidFill>
                  <a:srgbClr val="000000"/>
                </a:solidFill>
                <a:latin typeface="Arial" panose="020B0604020202020204" pitchFamily="34" charset="0"/>
              </a:rPr>
              <a:t>Who is not an MD?</a:t>
            </a:r>
          </a:p>
          <a:p>
            <a:pPr algn="ctr">
              <a:spcBef>
                <a:spcPct val="50000"/>
              </a:spcBef>
            </a:pPr>
            <a:r>
              <a:rPr lang="en-US" altLang="en-US" sz="4000" dirty="0">
                <a:solidFill>
                  <a:srgbClr val="000000"/>
                </a:solidFill>
                <a:latin typeface="Arial" panose="020B0604020202020204" pitchFamily="34" charset="0"/>
              </a:rPr>
              <a:t> Kathleen </a:t>
            </a:r>
            <a:r>
              <a:rPr lang="en-US" altLang="en-US" sz="4000" dirty="0" err="1">
                <a:solidFill>
                  <a:srgbClr val="000000"/>
                </a:solidFill>
                <a:latin typeface="Arial" panose="020B0604020202020204" pitchFamily="34" charset="0"/>
              </a:rPr>
              <a:t>Clanon</a:t>
            </a:r>
            <a:r>
              <a:rPr lang="en-US" altLang="en-US" sz="4000" dirty="0">
                <a:solidFill>
                  <a:srgbClr val="000000"/>
                </a:solidFill>
                <a:latin typeface="Arial" panose="020B0604020202020204" pitchFamily="34" charset="0"/>
              </a:rPr>
              <a:t>, Alex </a:t>
            </a:r>
            <a:r>
              <a:rPr lang="en-US" altLang="en-US" sz="4000" dirty="0" err="1">
                <a:solidFill>
                  <a:srgbClr val="000000"/>
                </a:solidFill>
                <a:latin typeface="Arial" panose="020B0604020202020204" pitchFamily="34" charset="0"/>
              </a:rPr>
              <a:t>Keuroghlian</a:t>
            </a:r>
            <a:r>
              <a:rPr lang="en-US" altLang="en-US" sz="4000" dirty="0">
                <a:solidFill>
                  <a:srgbClr val="000000"/>
                </a:solidFill>
                <a:latin typeface="Arial" panose="020B0604020202020204" pitchFamily="34" charset="0"/>
              </a:rPr>
              <a:t>, Cole Stanley, or Allan Clear</a:t>
            </a:r>
          </a:p>
        </p:txBody>
      </p:sp>
      <p:sp>
        <p:nvSpPr>
          <p:cNvPr id="67586" name="Text Box 8">
            <a:extLst>
              <a:ext uri="{FF2B5EF4-FFF2-40B4-BE49-F238E27FC236}">
                <a16:creationId xmlns:a16="http://schemas.microsoft.com/office/drawing/2014/main" id="{58511A48-DEB8-2841-B9B1-C4EFBB134AE0}"/>
              </a:ext>
            </a:extLst>
          </p:cNvPr>
          <p:cNvSpPr txBox="1">
            <a:spLocks noChangeArrowheads="1"/>
          </p:cNvSpPr>
          <p:nvPr/>
        </p:nvSpPr>
        <p:spPr bwMode="auto">
          <a:xfrm>
            <a:off x="1981200" y="411164"/>
            <a:ext cx="624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Get To Know Your QI Coaches 500</a:t>
            </a:r>
          </a:p>
        </p:txBody>
      </p:sp>
      <p:sp>
        <p:nvSpPr>
          <p:cNvPr id="67587" name="AutoShape 3">
            <a:hlinkClick r:id="rId4" action="ppaction://hlinksldjump" highlightClick="1"/>
            <a:extLst>
              <a:ext uri="{FF2B5EF4-FFF2-40B4-BE49-F238E27FC236}">
                <a16:creationId xmlns:a16="http://schemas.microsoft.com/office/drawing/2014/main" id="{F3786474-E500-BE49-B310-281687A3A9F2}"/>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85277D7F-266D-B44A-A7A6-D4FCF0537657}"/>
              </a:ext>
            </a:extLst>
          </p:cNvPr>
          <p:cNvSpPr txBox="1">
            <a:spLocks noChangeArrowheads="1"/>
          </p:cNvSpPr>
          <p:nvPr/>
        </p:nvSpPr>
        <p:spPr bwMode="auto">
          <a:xfrm>
            <a:off x="1981200" y="5364164"/>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800" dirty="0">
                <a:solidFill>
                  <a:srgbClr val="000000"/>
                </a:solidFill>
              </a:rPr>
              <a:t>Allan Clear</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a:hlinkClick r:id="rId5" action="ppaction://hlinksldjump"/>
            <a:extLst>
              <a:ext uri="{FF2B5EF4-FFF2-40B4-BE49-F238E27FC236}">
                <a16:creationId xmlns:a16="http://schemas.microsoft.com/office/drawing/2014/main" id="{A2A569C4-8C9D-C149-B4B4-63C99A69B4AF}"/>
              </a:ext>
            </a:extLst>
          </p:cNvPr>
          <p:cNvSpPr txBox="1">
            <a:spLocks noChangeArrowheads="1"/>
          </p:cNvSpPr>
          <p:nvPr/>
        </p:nvSpPr>
        <p:spPr bwMode="auto">
          <a:xfrm>
            <a:off x="2895600" y="1828801"/>
            <a:ext cx="6629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5400" dirty="0">
                <a:solidFill>
                  <a:srgbClr val="000000"/>
                </a:solidFill>
                <a:latin typeface="Arial" panose="020B0604020202020204" pitchFamily="34" charset="0"/>
              </a:rPr>
              <a:t>CATEGORY:</a:t>
            </a:r>
          </a:p>
          <a:p>
            <a:pPr algn="ctr">
              <a:spcBef>
                <a:spcPct val="50000"/>
              </a:spcBef>
            </a:pPr>
            <a:r>
              <a:rPr lang="en-US" altLang="en-US" sz="6000" dirty="0">
                <a:solidFill>
                  <a:srgbClr val="000000"/>
                </a:solidFill>
                <a:latin typeface="Arial" panose="020B0604020202020204" pitchFamily="34" charset="0"/>
              </a:rPr>
              <a:t>CQII</a:t>
            </a:r>
          </a:p>
        </p:txBody>
      </p:sp>
      <p:sp>
        <p:nvSpPr>
          <p:cNvPr id="62469" name="Text Box 5">
            <a:extLst>
              <a:ext uri="{FF2B5EF4-FFF2-40B4-BE49-F238E27FC236}">
                <a16:creationId xmlns:a16="http://schemas.microsoft.com/office/drawing/2014/main" id="{0871E327-3A34-7042-BD53-2D1BB42C620E}"/>
              </a:ext>
            </a:extLst>
          </p:cNvPr>
          <p:cNvSpPr txBox="1">
            <a:spLocks noChangeArrowheads="1"/>
          </p:cNvSpPr>
          <p:nvPr/>
        </p:nvSpPr>
        <p:spPr bwMode="auto">
          <a:xfrm>
            <a:off x="2438400" y="533400"/>
            <a:ext cx="7467600" cy="109855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6600">
                <a:latin typeface="Arial" panose="020B0604020202020204" pitchFamily="34" charset="0"/>
              </a:rPr>
              <a:t>FINAL JEOPARDY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fade">
                                      <p:cBhvr>
                                        <p:cTn id="7" dur="2000"/>
                                        <p:tgtEl>
                                          <p:spTgt spid="62469"/>
                                        </p:tgtEl>
                                      </p:cBhvr>
                                    </p:animEffect>
                                    <p:anim calcmode="lin" valueType="num">
                                      <p:cBhvr>
                                        <p:cTn id="8" dur="2000" fill="hold"/>
                                        <p:tgtEl>
                                          <p:spTgt spid="62469"/>
                                        </p:tgtEl>
                                        <p:attrNameLst>
                                          <p:attrName>style.rotation</p:attrName>
                                        </p:attrNameLst>
                                      </p:cBhvr>
                                      <p:tavLst>
                                        <p:tav tm="0">
                                          <p:val>
                                            <p:fltVal val="720"/>
                                          </p:val>
                                        </p:tav>
                                        <p:tav tm="100000">
                                          <p:val>
                                            <p:fltVal val="0"/>
                                          </p:val>
                                        </p:tav>
                                      </p:tavLst>
                                    </p:anim>
                                    <p:anim calcmode="lin" valueType="num">
                                      <p:cBhvr>
                                        <p:cTn id="9" dur="2000" fill="hold"/>
                                        <p:tgtEl>
                                          <p:spTgt spid="62469"/>
                                        </p:tgtEl>
                                        <p:attrNameLst>
                                          <p:attrName>ppt_h</p:attrName>
                                        </p:attrNameLst>
                                      </p:cBhvr>
                                      <p:tavLst>
                                        <p:tav tm="0">
                                          <p:val>
                                            <p:fltVal val="0"/>
                                          </p:val>
                                        </p:tav>
                                        <p:tav tm="100000">
                                          <p:val>
                                            <p:strVal val="#ppt_h"/>
                                          </p:val>
                                        </p:tav>
                                      </p:tavLst>
                                    </p:anim>
                                    <p:anim calcmode="lin" valueType="num">
                                      <p:cBhvr>
                                        <p:cTn id="10" dur="2000" fill="hold"/>
                                        <p:tgtEl>
                                          <p:spTgt spid="6246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246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a:extLst>
              <a:ext uri="{FF2B5EF4-FFF2-40B4-BE49-F238E27FC236}">
                <a16:creationId xmlns:a16="http://schemas.microsoft.com/office/drawing/2014/main" id="{371AF4E5-5483-C740-AA5B-078086C75E87}"/>
              </a:ext>
            </a:extLst>
          </p:cNvPr>
          <p:cNvSpPr txBox="1">
            <a:spLocks noChangeArrowheads="1"/>
          </p:cNvSpPr>
          <p:nvPr/>
        </p:nvSpPr>
        <p:spPr bwMode="auto">
          <a:xfrm>
            <a:off x="2438400" y="858839"/>
            <a:ext cx="7543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5400" dirty="0">
                <a:solidFill>
                  <a:srgbClr val="000000"/>
                </a:solidFill>
                <a:latin typeface="Arial" panose="020B0604020202020204" pitchFamily="34" charset="0"/>
              </a:rPr>
              <a:t>What is the name of CQII’s last completed national quality improvement collaborative?</a:t>
            </a:r>
          </a:p>
        </p:txBody>
      </p:sp>
      <p:pic>
        <p:nvPicPr>
          <p:cNvPr id="63493" name="jeopardytune.mid">
            <a:hlinkClick r:id="" action="ppaction://media"/>
            <a:extLst>
              <a:ext uri="{FF2B5EF4-FFF2-40B4-BE49-F238E27FC236}">
                <a16:creationId xmlns:a16="http://schemas.microsoft.com/office/drawing/2014/main" id="{0642376B-3C98-FD40-AB7A-BB0C99BE6AC7}"/>
              </a:ext>
            </a:extLst>
          </p:cNvPr>
          <p:cNvPicPr>
            <a:picLocks noRot="1" noChangeAspect="1" noChangeArrowheads="1"/>
          </p:cNvPicPr>
          <p:nvPr>
            <a:audioFile r:link="rId3"/>
            <p:extLst>
              <p:ext uri="{DAA4B4D4-6D71-4841-9C94-3DE7FCFB9230}">
                <p14:media xmlns:p14="http://schemas.microsoft.com/office/powerpoint/2010/main" r:link="rId2"/>
              </p:ext>
            </p:extLst>
          </p:nvPr>
        </p:nvPicPr>
        <p:blipFill>
          <a:blip r:embed="rId8">
            <a:extLst>
              <a:ext uri="{28A0092B-C50C-407E-A947-70E740481C1C}">
                <a14:useLocalDpi xmlns:a14="http://schemas.microsoft.com/office/drawing/2010/main" val="0"/>
              </a:ext>
            </a:extLst>
          </a:blip>
          <a:srcRect/>
          <a:stretch>
            <a:fillRect/>
          </a:stretch>
        </p:blipFill>
        <p:spPr bwMode="auto">
          <a:xfrm>
            <a:off x="127254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AutoShape 6">
            <a:hlinkClick r:id="" action="ppaction://noaction" highlightClick="1"/>
            <a:extLst>
              <a:ext uri="{FF2B5EF4-FFF2-40B4-BE49-F238E27FC236}">
                <a16:creationId xmlns:a16="http://schemas.microsoft.com/office/drawing/2014/main" id="{B5BEECB6-76C0-E54A-AE88-124107796886}"/>
              </a:ext>
            </a:extLst>
          </p:cNvPr>
          <p:cNvSpPr>
            <a:spLocks noChangeArrowheads="1"/>
          </p:cNvSpPr>
          <p:nvPr/>
        </p:nvSpPr>
        <p:spPr bwMode="auto">
          <a:xfrm>
            <a:off x="96012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5" name="Text Box 5">
            <a:extLst>
              <a:ext uri="{FF2B5EF4-FFF2-40B4-BE49-F238E27FC236}">
                <a16:creationId xmlns:a16="http://schemas.microsoft.com/office/drawing/2014/main" id="{254BAFA2-799C-9640-832A-E3AA2425DC26}"/>
              </a:ext>
            </a:extLst>
          </p:cNvPr>
          <p:cNvSpPr txBox="1">
            <a:spLocks noChangeArrowheads="1"/>
          </p:cNvSpPr>
          <p:nvPr/>
        </p:nvSpPr>
        <p:spPr bwMode="auto">
          <a:xfrm>
            <a:off x="1981200" y="5364164"/>
            <a:ext cx="670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err="1">
                <a:solidFill>
                  <a:srgbClr val="000000"/>
                </a:solidFill>
              </a:rPr>
              <a:t>end+disparities</a:t>
            </a:r>
            <a:r>
              <a:rPr lang="en-US" altLang="en-US" sz="3200" dirty="0">
                <a:solidFill>
                  <a:srgbClr val="000000"/>
                </a:solidFill>
              </a:rPr>
              <a:t> ECHO Collaborative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9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 name="theme2.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7" name="JepQuestionTune.wav"/>
                                        </p:tgtEl>
                                      </p:cMediaNode>
                                    </p:audio>
                                  </p:subTnLst>
                                </p:cTn>
                              </p:par>
                            </p:childTnLst>
                          </p:cTn>
                        </p:par>
                        <p:par>
                          <p:cTn id="11" fill="hold" nodeType="afterGroup">
                            <p:stCondLst>
                              <p:cond delay="0"/>
                            </p:stCondLst>
                            <p:childTnLst>
                              <p:par>
                                <p:cTn id="12" presetID="1" presetClass="mediacall" presetSubtype="0" fill="hold" nodeType="afterEffect">
                                  <p:stCondLst>
                                    <p:cond delay="0"/>
                                  </p:stCondLst>
                                  <p:childTnLst>
                                    <p:cmd type="call" cmd="playFrom(0.0)">
                                      <p:cBhvr>
                                        <p:cTn id="13" dur="30108" fill="hold"/>
                                        <p:tgtEl>
                                          <p:spTgt spid="63493"/>
                                        </p:tgtEl>
                                      </p:cBhvr>
                                    </p:cmd>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Next" delay="0">
                      <p:tgtEl>
                        <p:sldTgt/>
                      </p:tgtEl>
                    </p:cond>
                    <p:cond evt="onPrev" delay="0">
                      <p:tgtEl>
                        <p:sldTgt/>
                      </p:tgtEl>
                    </p:cond>
                    <p:cond evt="onStopAudio" delay="0">
                      <p:tgtEl>
                        <p:sldTgt/>
                      </p:tgtEl>
                    </p:cond>
                  </p:endCondLst>
                </p:cTn>
                <p:tgtEl>
                  <p:spTgt spid="63493"/>
                </p:tgtEl>
              </p:cMediaNode>
            </p:audio>
          </p:childTnLst>
        </p:cTn>
      </p:par>
    </p:tnLst>
    <p:bldLst>
      <p:bldP spid="63492" grpId="0"/>
      <p:bldP spid="6349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a:extLst>
              <a:ext uri="{FF2B5EF4-FFF2-40B4-BE49-F238E27FC236}">
                <a16:creationId xmlns:a16="http://schemas.microsoft.com/office/drawing/2014/main" id="{0EBFFAD4-6E88-424B-9249-3C09DE7BEB22}"/>
              </a:ext>
            </a:extLst>
          </p:cNvPr>
          <p:cNvSpPr txBox="1">
            <a:spLocks noChangeArrowheads="1"/>
          </p:cNvSpPr>
          <p:nvPr/>
        </p:nvSpPr>
        <p:spPr bwMode="auto">
          <a:xfrm>
            <a:off x="2324100" y="1143001"/>
            <a:ext cx="7543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4800" dirty="0">
                <a:solidFill>
                  <a:srgbClr val="000000"/>
                </a:solidFill>
                <a:latin typeface="Arial" panose="020B0604020202020204" pitchFamily="34" charset="0"/>
              </a:rPr>
              <a:t>This Affinity Group Faculty member loves all things Taylor Swift.</a:t>
            </a:r>
          </a:p>
          <a:p>
            <a:pPr algn="ctr">
              <a:spcBef>
                <a:spcPct val="50000"/>
              </a:spcBef>
            </a:pPr>
            <a:r>
              <a:rPr lang="en-US" altLang="en-US" sz="4800" dirty="0">
                <a:solidFill>
                  <a:srgbClr val="000000"/>
                </a:solidFill>
                <a:latin typeface="Arial" panose="020B0604020202020204" pitchFamily="34" charset="0"/>
              </a:rPr>
              <a:t> </a:t>
            </a:r>
            <a:r>
              <a:rPr lang="en-US" altLang="en-US" sz="4000" dirty="0">
                <a:solidFill>
                  <a:srgbClr val="000000"/>
                </a:solidFill>
                <a:latin typeface="Arial" panose="020B0604020202020204" pitchFamily="34" charset="0"/>
              </a:rPr>
              <a:t>Rose Conner, Tania Chatterjee, or Adam Thompson </a:t>
            </a:r>
            <a:endParaRPr lang="en-US" altLang="en-US" sz="4800" dirty="0">
              <a:solidFill>
                <a:srgbClr val="000000"/>
              </a:solidFill>
              <a:latin typeface="Arial" panose="020B0604020202020204" pitchFamily="34" charset="0"/>
            </a:endParaRPr>
          </a:p>
        </p:txBody>
      </p:sp>
      <p:sp>
        <p:nvSpPr>
          <p:cNvPr id="72706" name="AutoShape 5">
            <a:hlinkClick r:id="rId4" action="ppaction://hlinksldjump" highlightClick="1"/>
            <a:extLst>
              <a:ext uri="{FF2B5EF4-FFF2-40B4-BE49-F238E27FC236}">
                <a16:creationId xmlns:a16="http://schemas.microsoft.com/office/drawing/2014/main" id="{D8B8DF7E-4094-E049-A902-1C8BA8E099D5}"/>
              </a:ext>
            </a:extLst>
          </p:cNvPr>
          <p:cNvSpPr>
            <a:spLocks noChangeArrowheads="1"/>
          </p:cNvSpPr>
          <p:nvPr/>
        </p:nvSpPr>
        <p:spPr bwMode="auto">
          <a:xfrm>
            <a:off x="96012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4" name="Text Box 5">
            <a:extLst>
              <a:ext uri="{FF2B5EF4-FFF2-40B4-BE49-F238E27FC236}">
                <a16:creationId xmlns:a16="http://schemas.microsoft.com/office/drawing/2014/main" id="{BADA458B-E026-C54E-B1FC-74FEA994E274}"/>
              </a:ext>
            </a:extLst>
          </p:cNvPr>
          <p:cNvSpPr txBox="1">
            <a:spLocks noChangeArrowheads="1"/>
          </p:cNvSpPr>
          <p:nvPr/>
        </p:nvSpPr>
        <p:spPr bwMode="auto">
          <a:xfrm>
            <a:off x="1981200" y="53340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Adam Thompson</a:t>
            </a:r>
          </a:p>
        </p:txBody>
      </p:sp>
      <p:sp>
        <p:nvSpPr>
          <p:cNvPr id="72708" name="Text Box 8">
            <a:extLst>
              <a:ext uri="{FF2B5EF4-FFF2-40B4-BE49-F238E27FC236}">
                <a16:creationId xmlns:a16="http://schemas.microsoft.com/office/drawing/2014/main" id="{8D94B14B-FC00-8644-A445-3FF1FBA710A8}"/>
              </a:ext>
            </a:extLst>
          </p:cNvPr>
          <p:cNvSpPr txBox="1">
            <a:spLocks noChangeArrowheads="1"/>
          </p:cNvSpPr>
          <p:nvPr/>
        </p:nvSpPr>
        <p:spPr bwMode="auto">
          <a:xfrm>
            <a:off x="1981200" y="411164"/>
            <a:ext cx="609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Get To Know Your QI Coaches 200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78A4D95-2DE0-5E44-89F0-3A440775CF7B}"/>
              </a:ext>
            </a:extLst>
          </p:cNvPr>
          <p:cNvSpPr>
            <a:spLocks noGrp="1" noChangeArrowheads="1"/>
          </p:cNvSpPr>
          <p:nvPr>
            <p:ph type="title"/>
          </p:nvPr>
        </p:nvSpPr>
        <p:spPr>
          <a:xfrm>
            <a:off x="2438400" y="1828800"/>
            <a:ext cx="7467600" cy="1143000"/>
          </a:xfrm>
        </p:spPr>
        <p:txBody>
          <a:bodyPr/>
          <a:lstStyle/>
          <a:p>
            <a:r>
              <a:rPr lang="en-US" altLang="en-US" sz="4800" b="1"/>
              <a:t>Daily Double Graphic and Sound Effect!</a:t>
            </a:r>
          </a:p>
        </p:txBody>
      </p:sp>
      <p:sp>
        <p:nvSpPr>
          <p:cNvPr id="7170" name="Rectangle 3">
            <a:extLst>
              <a:ext uri="{FF2B5EF4-FFF2-40B4-BE49-F238E27FC236}">
                <a16:creationId xmlns:a16="http://schemas.microsoft.com/office/drawing/2014/main" id="{E52395A0-FC8E-C540-8B13-C80442C53B64}"/>
              </a:ext>
            </a:extLst>
          </p:cNvPr>
          <p:cNvSpPr>
            <a:spLocks noGrp="1" noChangeArrowheads="1"/>
          </p:cNvSpPr>
          <p:nvPr>
            <p:ph type="body" sz="half" idx="1"/>
          </p:nvPr>
        </p:nvSpPr>
        <p:spPr>
          <a:xfrm>
            <a:off x="1981200" y="3200400"/>
            <a:ext cx="8382000" cy="2743200"/>
          </a:xfrm>
        </p:spPr>
        <p:txBody>
          <a:bodyPr/>
          <a:lstStyle/>
          <a:p>
            <a:r>
              <a:rPr lang="en-US" altLang="en-US" sz="2000" b="1" i="1"/>
              <a:t>DO NOT DELETE THIS SLIDE!</a:t>
            </a:r>
            <a:r>
              <a:rPr lang="en-US" altLang="en-US" sz="2000" b="1"/>
              <a:t>  Deleting it may cause the game links to work improperly.  This slide is hidden during the game, and WILL not appear.</a:t>
            </a:r>
          </a:p>
          <a:p>
            <a:r>
              <a:rPr lang="en-US" altLang="en-US" sz="2000" b="1"/>
              <a:t>In slide view mode, copy the above (red) graphic (click once to select; right click the </a:t>
            </a:r>
            <a:r>
              <a:rPr lang="en-US" altLang="en-US" sz="2000" b="1" i="1" u="sng"/>
              <a:t>border</a:t>
            </a:r>
            <a:r>
              <a:rPr lang="en-US" altLang="en-US" sz="2000" b="1"/>
              <a:t> and choose </a:t>
            </a:r>
            <a:r>
              <a:rPr lang="ja-JP" altLang="en-US" sz="2000" b="1"/>
              <a:t>“</a:t>
            </a:r>
            <a:r>
              <a:rPr lang="en-US" altLang="ja-JP" sz="2000" b="1"/>
              <a:t>copy</a:t>
            </a:r>
            <a:r>
              <a:rPr lang="ja-JP" altLang="en-US" sz="2000" b="1"/>
              <a:t>”</a:t>
            </a:r>
            <a:r>
              <a:rPr lang="en-US" altLang="ja-JP" sz="2000" b="1"/>
              <a:t>).</a:t>
            </a:r>
          </a:p>
          <a:p>
            <a:r>
              <a:rPr lang="en-US" altLang="en-US" sz="2000" b="1"/>
              <a:t>Locate the answer slide which you want to be the daily double</a:t>
            </a:r>
          </a:p>
          <a:p>
            <a:r>
              <a:rPr lang="en-US" altLang="en-US" sz="2000" b="1"/>
              <a:t>Right-click and choose </a:t>
            </a:r>
            <a:r>
              <a:rPr lang="ja-JP" altLang="en-US" sz="2000" b="1"/>
              <a:t>“</a:t>
            </a:r>
            <a:r>
              <a:rPr lang="en-US" altLang="ja-JP" sz="2000" b="1"/>
              <a:t>paste</a:t>
            </a:r>
            <a:r>
              <a:rPr lang="ja-JP" altLang="en-US" sz="2000" b="1"/>
              <a:t>”</a:t>
            </a:r>
            <a:r>
              <a:rPr lang="en-US" altLang="ja-JP" sz="2000" b="1"/>
              <a:t>.  If necessary, reposition the graphic so that it does not cover the answer text.</a:t>
            </a:r>
            <a:endParaRPr lang="en-US" altLang="en-US" sz="2000" b="1"/>
          </a:p>
        </p:txBody>
      </p:sp>
      <p:sp>
        <p:nvSpPr>
          <p:cNvPr id="34821" name="Text Box 5">
            <a:extLst>
              <a:ext uri="{FF2B5EF4-FFF2-40B4-BE49-F238E27FC236}">
                <a16:creationId xmlns:a16="http://schemas.microsoft.com/office/drawing/2014/main" id="{985E91C4-5630-CD4A-AC34-8F0A16A770A3}"/>
              </a:ext>
            </a:extLst>
          </p:cNvPr>
          <p:cNvSpPr txBox="1">
            <a:spLocks noChangeArrowheads="1"/>
          </p:cNvSpPr>
          <p:nvPr/>
        </p:nvSpPr>
        <p:spPr bwMode="auto">
          <a:xfrm>
            <a:off x="3048000" y="609601"/>
            <a:ext cx="6324600" cy="1006475"/>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sz="6000" b="1"/>
              <a:t>Daily Double!!!</a:t>
            </a:r>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5000" fill="hold"/>
                                        <p:tgtEl>
                                          <p:spTgt spid="34821"/>
                                        </p:tgtEl>
                                        <p:attrNameLst>
                                          <p:attrName>ppt_w</p:attrName>
                                        </p:attrNameLst>
                                      </p:cBhvr>
                                      <p:tavLst>
                                        <p:tav tm="0" fmla="#ppt_w*sin(2.5*pi*$)">
                                          <p:val>
                                            <p:fltVal val="0"/>
                                          </p:val>
                                        </p:tav>
                                        <p:tav tm="100000">
                                          <p:val>
                                            <p:fltVal val="1"/>
                                          </p:val>
                                        </p:tav>
                                      </p:tavLst>
                                    </p:anim>
                                    <p:anim calcmode="lin" valueType="num">
                                      <p:cBhvr>
                                        <p:cTn id="8" dur="5000" fill="hold"/>
                                        <p:tgtEl>
                                          <p:spTgt spid="348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Dail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81DC87DB-68A6-B148-9804-E8C00F1F5561}"/>
              </a:ext>
            </a:extLst>
          </p:cNvPr>
          <p:cNvSpPr>
            <a:spLocks noGrp="1" noChangeArrowheads="1"/>
          </p:cNvSpPr>
          <p:nvPr>
            <p:ph type="ctrTitle"/>
          </p:nvPr>
        </p:nvSpPr>
        <p:spPr>
          <a:xfrm>
            <a:off x="2273300" y="909062"/>
            <a:ext cx="7848600" cy="4800600"/>
          </a:xfrm>
        </p:spPr>
        <p:txBody>
          <a:bodyPr/>
          <a:lstStyle/>
          <a:p>
            <a:r>
              <a:rPr lang="en-US" altLang="en-US" sz="5400" dirty="0">
                <a:solidFill>
                  <a:srgbClr val="000000"/>
                </a:solidFill>
              </a:rPr>
              <a:t>What does CQII stand for?</a:t>
            </a:r>
          </a:p>
        </p:txBody>
      </p:sp>
      <p:sp>
        <p:nvSpPr>
          <p:cNvPr id="9218" name="Text Box 5">
            <a:extLst>
              <a:ext uri="{FF2B5EF4-FFF2-40B4-BE49-F238E27FC236}">
                <a16:creationId xmlns:a16="http://schemas.microsoft.com/office/drawing/2014/main" id="{9127AC5A-D41C-6A49-8C27-153ABE775264}"/>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Collaborative General 100</a:t>
            </a:r>
          </a:p>
        </p:txBody>
      </p:sp>
      <p:sp>
        <p:nvSpPr>
          <p:cNvPr id="9219" name="AutoShape 3">
            <a:hlinkClick r:id="rId3" action="ppaction://hlinksldjump" highlightClick="1"/>
            <a:extLst>
              <a:ext uri="{FF2B5EF4-FFF2-40B4-BE49-F238E27FC236}">
                <a16:creationId xmlns:a16="http://schemas.microsoft.com/office/drawing/2014/main" id="{46ED1870-8378-8643-8395-D1D1F815A5AF}"/>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7" name="Text Box 5">
            <a:extLst>
              <a:ext uri="{FF2B5EF4-FFF2-40B4-BE49-F238E27FC236}">
                <a16:creationId xmlns:a16="http://schemas.microsoft.com/office/drawing/2014/main" id="{1957AE3D-093E-F148-979B-AC1F152F555B}"/>
              </a:ext>
            </a:extLst>
          </p:cNvPr>
          <p:cNvSpPr txBox="1">
            <a:spLocks noChangeArrowheads="1"/>
          </p:cNvSpPr>
          <p:nvPr/>
        </p:nvSpPr>
        <p:spPr bwMode="auto">
          <a:xfrm>
            <a:off x="1981200" y="5364163"/>
            <a:ext cx="760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800" dirty="0">
                <a:solidFill>
                  <a:srgbClr val="000000"/>
                </a:solidFill>
              </a:rPr>
              <a:t>Center for Quality Improvement &amp; Innovation</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17E1EE5D-A2BA-504C-87AA-282D964898C9}"/>
              </a:ext>
            </a:extLst>
          </p:cNvPr>
          <p:cNvSpPr>
            <a:spLocks noGrp="1" noChangeArrowheads="1"/>
          </p:cNvSpPr>
          <p:nvPr>
            <p:ph type="ctrTitle"/>
          </p:nvPr>
        </p:nvSpPr>
        <p:spPr>
          <a:xfrm>
            <a:off x="2286000" y="838200"/>
            <a:ext cx="7772400" cy="4953000"/>
          </a:xfrm>
        </p:spPr>
        <p:txBody>
          <a:bodyPr/>
          <a:lstStyle/>
          <a:p>
            <a:r>
              <a:rPr lang="en-US" altLang="en-US" sz="5400" dirty="0">
                <a:solidFill>
                  <a:srgbClr val="000000"/>
                </a:solidFill>
              </a:rPr>
              <a:t>How many affinity groups are part of the create+equity Collaborative?</a:t>
            </a:r>
          </a:p>
        </p:txBody>
      </p:sp>
      <p:sp>
        <p:nvSpPr>
          <p:cNvPr id="10242" name="Text Box 4">
            <a:extLst>
              <a:ext uri="{FF2B5EF4-FFF2-40B4-BE49-F238E27FC236}">
                <a16:creationId xmlns:a16="http://schemas.microsoft.com/office/drawing/2014/main" id="{F9FD8085-791C-E040-B795-BE5500F9378E}"/>
              </a:ext>
            </a:extLst>
          </p:cNvPr>
          <p:cNvSpPr txBox="1">
            <a:spLocks noChangeArrowheads="1"/>
          </p:cNvSpPr>
          <p:nvPr/>
        </p:nvSpPr>
        <p:spPr bwMode="auto">
          <a:xfrm>
            <a:off x="2133600" y="3048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a:t>The Parts 200</a:t>
            </a:r>
          </a:p>
        </p:txBody>
      </p:sp>
      <p:sp>
        <p:nvSpPr>
          <p:cNvPr id="10243" name="Text Box 5">
            <a:extLst>
              <a:ext uri="{FF2B5EF4-FFF2-40B4-BE49-F238E27FC236}">
                <a16:creationId xmlns:a16="http://schemas.microsoft.com/office/drawing/2014/main" id="{342AD740-C989-0242-9D84-6A4436DB9CAC}"/>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Collaborative General 200</a:t>
            </a:r>
          </a:p>
        </p:txBody>
      </p:sp>
      <p:sp>
        <p:nvSpPr>
          <p:cNvPr id="10244" name="AutoShape 3">
            <a:hlinkClick r:id="rId4" action="ppaction://hlinksldjump" highlightClick="1"/>
            <a:extLst>
              <a:ext uri="{FF2B5EF4-FFF2-40B4-BE49-F238E27FC236}">
                <a16:creationId xmlns:a16="http://schemas.microsoft.com/office/drawing/2014/main" id="{97E42173-00FE-D940-958A-FA5FE0392034}"/>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7" name="Text Box 5">
            <a:extLst>
              <a:ext uri="{FF2B5EF4-FFF2-40B4-BE49-F238E27FC236}">
                <a16:creationId xmlns:a16="http://schemas.microsoft.com/office/drawing/2014/main" id="{C64995BD-0CF2-EC44-A27A-71EB22D53DA0}"/>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4</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36FB1538-52B6-8349-85ED-6E54D437A2AE}"/>
              </a:ext>
            </a:extLst>
          </p:cNvPr>
          <p:cNvSpPr>
            <a:spLocks noGrp="1" noChangeArrowheads="1"/>
          </p:cNvSpPr>
          <p:nvPr>
            <p:ph type="ctrTitle"/>
          </p:nvPr>
        </p:nvSpPr>
        <p:spPr>
          <a:xfrm>
            <a:off x="2362200" y="838200"/>
            <a:ext cx="7772400" cy="4953000"/>
          </a:xfrm>
        </p:spPr>
        <p:txBody>
          <a:bodyPr/>
          <a:lstStyle/>
          <a:p>
            <a:r>
              <a:rPr lang="en-US" altLang="en-US" sz="5400" dirty="0">
                <a:solidFill>
                  <a:srgbClr val="000000"/>
                </a:solidFill>
              </a:rPr>
              <a:t>What do we call participating agencies in the create+equity Collaborative? </a:t>
            </a:r>
          </a:p>
        </p:txBody>
      </p:sp>
      <p:sp>
        <p:nvSpPr>
          <p:cNvPr id="12290" name="Text Box 4">
            <a:extLst>
              <a:ext uri="{FF2B5EF4-FFF2-40B4-BE49-F238E27FC236}">
                <a16:creationId xmlns:a16="http://schemas.microsoft.com/office/drawing/2014/main" id="{18F8CBAD-87A5-2D4B-A9DD-126513EABA44}"/>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Collaborative General 300</a:t>
            </a:r>
          </a:p>
        </p:txBody>
      </p:sp>
      <p:sp>
        <p:nvSpPr>
          <p:cNvPr id="12291" name="AutoShape 3">
            <a:hlinkClick r:id="rId4" action="ppaction://hlinksldjump" highlightClick="1"/>
            <a:extLst>
              <a:ext uri="{FF2B5EF4-FFF2-40B4-BE49-F238E27FC236}">
                <a16:creationId xmlns:a16="http://schemas.microsoft.com/office/drawing/2014/main" id="{1EF4DD4C-AF69-E441-8C95-183023F70B67}"/>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64BB17C1-936D-6A4A-87B9-8A999D2BCC10}"/>
              </a:ext>
            </a:extLst>
          </p:cNvPr>
          <p:cNvSpPr txBox="1">
            <a:spLocks noChangeArrowheads="1"/>
          </p:cNvSpPr>
          <p:nvPr/>
        </p:nvSpPr>
        <p:spPr bwMode="auto">
          <a:xfrm>
            <a:off x="1981200" y="5364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Community Partners</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576398E3-E995-E34D-AE8D-62D00DEC58B7}"/>
              </a:ext>
            </a:extLst>
          </p:cNvPr>
          <p:cNvSpPr>
            <a:spLocks noGrp="1" noChangeArrowheads="1"/>
          </p:cNvSpPr>
          <p:nvPr>
            <p:ph type="ctrTitle"/>
          </p:nvPr>
        </p:nvSpPr>
        <p:spPr>
          <a:xfrm>
            <a:off x="2133600" y="838200"/>
            <a:ext cx="8001000" cy="4800600"/>
          </a:xfrm>
        </p:spPr>
        <p:txBody>
          <a:bodyPr/>
          <a:lstStyle/>
          <a:p>
            <a:r>
              <a:rPr lang="en-US" altLang="en-US" sz="5400" dirty="0">
                <a:solidFill>
                  <a:srgbClr val="000000"/>
                </a:solidFill>
              </a:rPr>
              <a:t>How long is the create+equity Collaborative? </a:t>
            </a:r>
            <a:br>
              <a:rPr lang="en-US" altLang="en-US" sz="5400" dirty="0">
                <a:solidFill>
                  <a:srgbClr val="000000"/>
                </a:solidFill>
              </a:rPr>
            </a:br>
            <a:r>
              <a:rPr lang="en-US" altLang="en-US" sz="5400" dirty="0">
                <a:solidFill>
                  <a:srgbClr val="000000"/>
                </a:solidFill>
              </a:rPr>
              <a:t>(in months)</a:t>
            </a:r>
          </a:p>
        </p:txBody>
      </p:sp>
      <p:sp>
        <p:nvSpPr>
          <p:cNvPr id="14338" name="Text Box 4">
            <a:extLst>
              <a:ext uri="{FF2B5EF4-FFF2-40B4-BE49-F238E27FC236}">
                <a16:creationId xmlns:a16="http://schemas.microsoft.com/office/drawing/2014/main" id="{DAE91A51-9FFF-F645-82FE-61A2D0E7E5E4}"/>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Collaborative General 400</a:t>
            </a:r>
          </a:p>
        </p:txBody>
      </p:sp>
      <p:sp>
        <p:nvSpPr>
          <p:cNvPr id="14339" name="AutoShape 3">
            <a:hlinkClick r:id="rId4" action="ppaction://hlinksldjump" highlightClick="1"/>
            <a:extLst>
              <a:ext uri="{FF2B5EF4-FFF2-40B4-BE49-F238E27FC236}">
                <a16:creationId xmlns:a16="http://schemas.microsoft.com/office/drawing/2014/main" id="{26BD8A62-0B70-BC43-8B48-6BD6B6060B26}"/>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FBC8AB4B-E154-BF40-9775-253D47330A1A}"/>
              </a:ext>
            </a:extLst>
          </p:cNvPr>
          <p:cNvSpPr txBox="1">
            <a:spLocks noChangeArrowheads="1"/>
          </p:cNvSpPr>
          <p:nvPr/>
        </p:nvSpPr>
        <p:spPr bwMode="auto">
          <a:xfrm>
            <a:off x="1981200" y="534641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18 months</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a:extLst>
              <a:ext uri="{FF2B5EF4-FFF2-40B4-BE49-F238E27FC236}">
                <a16:creationId xmlns:a16="http://schemas.microsoft.com/office/drawing/2014/main" id="{82428EC6-5723-204E-9071-6BC5319B1C5E}"/>
              </a:ext>
            </a:extLst>
          </p:cNvPr>
          <p:cNvSpPr txBox="1">
            <a:spLocks noChangeArrowheads="1"/>
          </p:cNvSpPr>
          <p:nvPr/>
        </p:nvSpPr>
        <p:spPr bwMode="auto">
          <a:xfrm>
            <a:off x="1981200" y="411164"/>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Collaborative General 500</a:t>
            </a:r>
          </a:p>
        </p:txBody>
      </p:sp>
      <p:sp>
        <p:nvSpPr>
          <p:cNvPr id="16386" name="Rectangle 7">
            <a:extLst>
              <a:ext uri="{FF2B5EF4-FFF2-40B4-BE49-F238E27FC236}">
                <a16:creationId xmlns:a16="http://schemas.microsoft.com/office/drawing/2014/main" id="{666400BB-BC06-ED4A-8457-CAC6EEB17B9E}"/>
              </a:ext>
            </a:extLst>
          </p:cNvPr>
          <p:cNvSpPr>
            <a:spLocks noGrp="1" noChangeArrowheads="1"/>
          </p:cNvSpPr>
          <p:nvPr>
            <p:ph type="ctrTitle"/>
          </p:nvPr>
        </p:nvSpPr>
        <p:spPr>
          <a:xfrm>
            <a:off x="2133600" y="838200"/>
            <a:ext cx="8001000" cy="4800600"/>
          </a:xfrm>
          <a:noFill/>
        </p:spPr>
        <p:txBody>
          <a:bodyPr/>
          <a:lstStyle/>
          <a:p>
            <a:r>
              <a:rPr lang="en-US" altLang="en-US" sz="4800" dirty="0">
                <a:solidFill>
                  <a:srgbClr val="000000"/>
                </a:solidFill>
              </a:rPr>
              <a:t>Agencies across the country will be participating in this national QI initiative. What is the maximum number of agencies participating in total?</a:t>
            </a:r>
          </a:p>
        </p:txBody>
      </p:sp>
      <p:sp>
        <p:nvSpPr>
          <p:cNvPr id="16387" name="AutoShape 3">
            <a:hlinkClick r:id="rId4" action="ppaction://hlinksldjump" highlightClick="1"/>
            <a:extLst>
              <a:ext uri="{FF2B5EF4-FFF2-40B4-BE49-F238E27FC236}">
                <a16:creationId xmlns:a16="http://schemas.microsoft.com/office/drawing/2014/main" id="{3F899512-462E-7D41-B047-4E817597B3BC}"/>
              </a:ext>
            </a:extLst>
          </p:cNvPr>
          <p:cNvSpPr>
            <a:spLocks noChangeArrowheads="1"/>
          </p:cNvSpPr>
          <p:nvPr/>
        </p:nvSpPr>
        <p:spPr bwMode="auto">
          <a:xfrm>
            <a:off x="9588500" y="5334000"/>
            <a:ext cx="1066800" cy="609600"/>
          </a:xfrm>
          <a:prstGeom prst="actionButtonBackPrevious">
            <a:avLst/>
          </a:prstGeom>
          <a:solidFill>
            <a:srgbClr val="0000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 name="Text Box 5">
            <a:extLst>
              <a:ext uri="{FF2B5EF4-FFF2-40B4-BE49-F238E27FC236}">
                <a16:creationId xmlns:a16="http://schemas.microsoft.com/office/drawing/2014/main" id="{756D27B4-4614-814F-89DB-7F28C9FA506E}"/>
              </a:ext>
            </a:extLst>
          </p:cNvPr>
          <p:cNvSpPr txBox="1">
            <a:spLocks noChangeArrowheads="1"/>
          </p:cNvSpPr>
          <p:nvPr/>
        </p:nvSpPr>
        <p:spPr bwMode="auto">
          <a:xfrm>
            <a:off x="1981200" y="5364164"/>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3200" dirty="0">
                <a:solidFill>
                  <a:srgbClr val="000000"/>
                </a:solidFill>
              </a:rPr>
              <a:t>100 agencies/community partners</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370C033EDC134AA1C81911A0503F19" ma:contentTypeVersion="9" ma:contentTypeDescription="Create a new document." ma:contentTypeScope="" ma:versionID="080686c61cbeac35c2f62e0527be38bd">
  <xsd:schema xmlns:xsd="http://www.w3.org/2001/XMLSchema" xmlns:xs="http://www.w3.org/2001/XMLSchema" xmlns:p="http://schemas.microsoft.com/office/2006/metadata/properties" xmlns:ns3="89c27ae3-30ca-47ab-9e41-0e94a66ad2bc" xmlns:ns4="a0d814e4-8514-45d4-810f-e8af0f6704f4" targetNamespace="http://schemas.microsoft.com/office/2006/metadata/properties" ma:root="true" ma:fieldsID="753a3970816afb81084f6a1c64a381fb" ns3:_="" ns4:_="">
    <xsd:import namespace="89c27ae3-30ca-47ab-9e41-0e94a66ad2bc"/>
    <xsd:import namespace="a0d814e4-8514-45d4-810f-e8af0f6704f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27ae3-30ca-47ab-9e41-0e94a66ad2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d814e4-8514-45d4-810f-e8af0f6704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B81799-DC74-4B9F-B4AC-0D2895C884C7}">
  <ds:schemaRefs>
    <ds:schemaRef ds:uri="89c27ae3-30ca-47ab-9e41-0e94a66ad2bc"/>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a0d814e4-8514-45d4-810f-e8af0f6704f4"/>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09104C-20F7-4E44-B181-7F358C821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27ae3-30ca-47ab-9e41-0e94a66ad2bc"/>
    <ds:schemaRef ds:uri="a0d814e4-8514-45d4-810f-e8af0f670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DE8705-9AF5-42AA-9F35-5C0FAAE6EF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13429</TotalTime>
  <Words>1505</Words>
  <Application>Microsoft Office PowerPoint</Application>
  <PresentationFormat>Widescreen</PresentationFormat>
  <Paragraphs>234</Paragraphs>
  <Slides>37</Slides>
  <Notes>33</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Garamond</vt:lpstr>
      <vt:lpstr>Times New Roman</vt:lpstr>
      <vt:lpstr>Default Design</vt:lpstr>
      <vt:lpstr>PowerPoint Presentation</vt:lpstr>
      <vt:lpstr>PowerPoint Presentation</vt:lpstr>
      <vt:lpstr>PowerPoint Presentation</vt:lpstr>
      <vt:lpstr>Daily Double Graphic and Sound Effect!</vt:lpstr>
      <vt:lpstr>What does CQII stand for?</vt:lpstr>
      <vt:lpstr>How many affinity groups are part of the create+equity Collaborative?</vt:lpstr>
      <vt:lpstr>What do we call participating agencies in the create+equity Collaborative? </vt:lpstr>
      <vt:lpstr>How long is the create+equity Collaborative?  (in months)</vt:lpstr>
      <vt:lpstr>Agencies across the country will be participating in this national QI initiative. What is the maximum number of agencies participating in total?</vt:lpstr>
      <vt:lpstr>The affinity groups for this create+equity Collaborative include housing, substance use, age, and _____.</vt:lpstr>
      <vt:lpstr>How many times is each affinity group meeting per month?</vt:lpstr>
      <vt:lpstr>The affinity group faculty include medical content experts, past collaborative participants, and ____.</vt:lpstr>
      <vt:lpstr>Each community is asked to present at least one case presentation to their affinity group. When should the Community Partner submit the case presentation slides using the provided template to the Affinity Group Faculty?   A. one week in advance   B. two weeks in advance              C. three weeks in advance</vt:lpstr>
      <vt:lpstr>There are two types of affinity sessions: Subpopulation-specific affinity groups (i.e. housing, mental health) and _____-specific affinity groups (i.e. consumers, data managers). </vt:lpstr>
      <vt:lpstr>True or False: Each Community Partner is assigned to a nationally recognized Ql expert to support their participation and to reach the Collaborative milestones. </vt:lpstr>
      <vt:lpstr>The create+equity Collaborative established early milestones to be reached by each Community Partner. Which of the following milestones are not part of the January 2021 milestones:  Selection of Affinity Group,     Formation of Local QI Team and its Membership Engagement with QI Coach, Submission of Performance Data</vt:lpstr>
      <vt:lpstr>What are the regular touchpoints between QI Coach and their assigned QI Group: monthly virtual QI Group Meetings and monthly virtual  ______.</vt:lpstr>
      <vt:lpstr>Who is not a QI Coach for this Collaborative?  Julia Schlueter, Justin Britanik, Marlene Matosky, Susan Weigl  </vt:lpstr>
      <vt:lpstr>The QI Coach will assist the Community Partner to develop the following using a provided template: A _____ to showcase your quality improvement story by highlighting your Aim Statement, improvement goals, performance data over time, key lessons learned, and not asks.</vt:lpstr>
      <vt:lpstr>How often do you need to report your performance data to the create+equity database?</vt:lpstr>
      <vt:lpstr>PowerPoint Presentation</vt:lpstr>
      <vt:lpstr>How many individuals per site should sign up to the create+equity database to report their performance data?  A. data manager only  B. at least three staff person  C. all staff at the clinic level  D. senior leadership only </vt:lpstr>
      <vt:lpstr>A report issued by CQII every other month comparing the performance scores across all Community Partners.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Bill Arcuri</dc:creator>
  <cp:lastModifiedBy>Paula Jones</cp:lastModifiedBy>
  <cp:revision>209</cp:revision>
  <dcterms:created xsi:type="dcterms:W3CDTF">2000-09-05T02:28:20Z</dcterms:created>
  <dcterms:modified xsi:type="dcterms:W3CDTF">2021-02-15T19:37:59Z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8EACFAD0-624B-46A6-9F48-B7D3B6FBD60B</vt:lpwstr>
  </property>
  <property fmtid="{D5CDD505-2E9C-101B-9397-08002B2CF9AE}" pid="3" name="ArticulatePath">
    <vt:lpwstr>https://nysemail-my.sharepoint.com/personal/zainab_khan_health_ny_gov/Documents/Documents/create+equity Jeopardy 11.30.20</vt:lpwstr>
  </property>
  <property fmtid="{D5CDD505-2E9C-101B-9397-08002B2CF9AE}" pid="4" name="ContentTypeId">
    <vt:lpwstr>0x0101002F370C033EDC134AA1C81911A0503F19</vt:lpwstr>
  </property>
</Properties>
</file>