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2"/>
  </p:notesMasterIdLst>
  <p:handoutMasterIdLst>
    <p:handoutMasterId r:id="rId13"/>
  </p:handoutMasterIdLst>
  <p:sldIdLst>
    <p:sldId id="1866" r:id="rId6"/>
    <p:sldId id="2056" r:id="rId7"/>
    <p:sldId id="1868" r:id="rId8"/>
    <p:sldId id="1867" r:id="rId9"/>
    <p:sldId id="705" r:id="rId10"/>
    <p:sldId id="1616" r:id="rId11"/>
  </p:sldIdLst>
  <p:sldSz cx="12192000" cy="6858000"/>
  <p:notesSz cx="6858000" cy="931386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1769" autoAdjust="0"/>
  </p:normalViewPr>
  <p:slideViewPr>
    <p:cSldViewPr>
      <p:cViewPr varScale="1">
        <p:scale>
          <a:sx n="64" d="100"/>
          <a:sy n="64" d="100"/>
        </p:scale>
        <p:origin x="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46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16-02-2021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hyperlink" Target="https://www.nytimes.com/interactive/2015/07/03/upshot/a-quick-puzzle-to-test-your-problem-solving.htm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hyperlink" Target="https://www.nytimes.com/interactive/2015/07/03/upshot/a-quick-puzzle-to-test-your-problem-solving.html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NY Times Problem Solving Puzzle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0CD2DC8-0414-464A-98C6-0C5D34F1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6573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New York Times [</a:t>
            </a:r>
            <a:r>
              <a:rPr lang="en-US" altLang="en-US" sz="1000" dirty="0">
                <a:hlinkClick r:id="rId6"/>
              </a:rPr>
              <a:t>https://www.nytimes.com/interactive/2015/07/03/upshot/a-quick-puzzle-to-test-your-problem-solving.html</a:t>
            </a:r>
            <a:r>
              <a:rPr lang="en-US" altLang="en-US" sz="1000" dirty="0"/>
              <a:t>] based on a paper by English psychologist Peter </a:t>
            </a:r>
            <a:r>
              <a:rPr lang="en-US" altLang="en-US" sz="1000" dirty="0" err="1"/>
              <a:t>Cathcart</a:t>
            </a:r>
            <a:r>
              <a:rPr lang="en-US" altLang="en-US" sz="1000" dirty="0"/>
              <a:t> </a:t>
            </a:r>
            <a:r>
              <a:rPr lang="en-US" altLang="en-US" sz="1000" dirty="0" err="1"/>
              <a:t>Wason</a:t>
            </a:r>
            <a:r>
              <a:rPr lang="en-US" altLang="en-US" sz="1000" dirty="0"/>
              <a:t> [On the failure to eliminate hypotheses in a conceptual task, Quarterly Journal of Experimental Psychology, Volume 12, 1960 - Issue 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71273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NY Times Problem Solving Puzzle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problem-solving game that requires identifying patterns in numbers to test individual hypotheses.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Anyone! Whether it be clinical and administrative staff, quality improvement team members, managers, or people with HIV.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the reiterative learning process and the importance of creating a hypothesis.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that we often learn more when our hypothesis fails.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participants to problem solve.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critical thinking and articulation of a problem.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NY Times Problem Solving Puzzle.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67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NY Times Problem Solving Puzzle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B9475-E8C1-C447-8755-1B30FCB6B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7" y="1828800"/>
            <a:ext cx="4719383" cy="3200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BC81F-8762-AC46-963C-AC66EB61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983" y="1676400"/>
            <a:ext cx="655821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600" kern="0" dirty="0">
                <a:ea typeface="ＭＳ Ｐゴシック" panose="020B0600070205080204" pitchFamily="34" charset="-128"/>
              </a:rPr>
              <a:t>Step 1: The following sequence of three numbers obey an underlying rule: </a:t>
            </a:r>
            <a:br>
              <a:rPr lang="en-US" altLang="en-US" sz="2600" kern="0" dirty="0">
                <a:ea typeface="ＭＳ Ｐゴシック" panose="020B0600070205080204" pitchFamily="34" charset="-128"/>
              </a:rPr>
            </a:br>
            <a:r>
              <a:rPr lang="en-US" altLang="en-US" sz="2600" kern="0" dirty="0">
                <a:ea typeface="ＭＳ Ｐゴシック" panose="020B0600070205080204" pitchFamily="34" charset="-128"/>
              </a:rPr>
              <a:t>Sequence: 2, 4, 8.</a:t>
            </a:r>
          </a:p>
          <a:p>
            <a:pPr eaLnBrk="1" hangingPunct="1"/>
            <a:r>
              <a:rPr lang="en-US" altLang="en-US" sz="2600" kern="0" dirty="0">
                <a:ea typeface="ＭＳ Ｐゴシック" panose="020B0600070205080204" pitchFamily="34" charset="-128"/>
              </a:rPr>
              <a:t>Step 2: Guess what the rule is by stating three numbers and your underlying hypothesis. </a:t>
            </a:r>
          </a:p>
          <a:p>
            <a:pPr eaLnBrk="1" hangingPunct="1"/>
            <a:r>
              <a:rPr lang="en-US" altLang="en-US" sz="2600" kern="0" dirty="0">
                <a:ea typeface="ＭＳ Ｐゴシック" panose="020B0600070205080204" pitchFamily="34" charset="-128"/>
              </a:rPr>
              <a:t>Step 3: The number sequence is entered on the NY Times page and it will indicate whether the entry satisfies the rule or not.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33D9A-35B7-6C4D-9D3F-70B070A75322}"/>
              </a:ext>
            </a:extLst>
          </p:cNvPr>
          <p:cNvSpPr/>
          <p:nvPr/>
        </p:nvSpPr>
        <p:spPr>
          <a:xfrm>
            <a:off x="609600" y="5410200"/>
            <a:ext cx="1112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000" kern="0" dirty="0">
                <a:latin typeface="Garamond" panose="02020404030301010803" pitchFamily="18" charset="0"/>
                <a:ea typeface="ＭＳ Ｐゴシック" panose="020B0600070205080204" pitchFamily="34" charset="-128"/>
                <a:hlinkClick r:id="rId5"/>
              </a:rPr>
              <a:t>https://www.nytimes.com/interactive/2015/07/03/upshot/a-quick-puzzle-to-test-your-problem-solving.html</a:t>
            </a:r>
            <a:r>
              <a:rPr lang="en-US" altLang="en-US" sz="2000" kern="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21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Answer: NY Times Problem Solving Puzzle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B9475-E8C1-C447-8755-1B30FCB6B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20" t="14286"/>
          <a:stretch/>
        </p:blipFill>
        <p:spPr>
          <a:xfrm>
            <a:off x="578069" y="1828800"/>
            <a:ext cx="1981200" cy="2743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BC81F-8762-AC46-963C-AC66EB61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447800"/>
            <a:ext cx="922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200" kern="0" dirty="0">
                <a:ea typeface="ＭＳ Ｐゴシック" panose="020B0600070205080204" pitchFamily="34" charset="-128"/>
              </a:rPr>
              <a:t>The rule was simply: Each number must be larger than the one before it</a:t>
            </a:r>
          </a:p>
          <a:p>
            <a:pPr lvl="1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77% of people have guessed the answer without first hearing a single no.</a:t>
            </a:r>
          </a:p>
          <a:p>
            <a:pPr lvl="1" eaLnBrk="1" hangingPunct="1"/>
            <a:r>
              <a:rPr lang="en-US" altLang="en-US" kern="0" dirty="0">
                <a:ea typeface="ＭＳ Ｐゴシック" panose="020B0600070205080204" pitchFamily="34" charset="-128"/>
              </a:rPr>
              <a:t>9% heard at least three </a:t>
            </a:r>
            <a:r>
              <a:rPr lang="en-US" altLang="en-US" kern="0" dirty="0" err="1">
                <a:ea typeface="ＭＳ Ｐゴシック" panose="020B0600070205080204" pitchFamily="34" charset="-128"/>
              </a:rPr>
              <a:t>nos</a:t>
            </a:r>
            <a:r>
              <a:rPr lang="en-US" altLang="en-US" kern="0" dirty="0">
                <a:ea typeface="ＭＳ Ｐゴシック" panose="020B0600070205080204" pitchFamily="34" charset="-128"/>
              </a:rPr>
              <a:t> even though there is no penalty or cost for being told no.</a:t>
            </a:r>
          </a:p>
          <a:p>
            <a:pPr eaLnBrk="1" hangingPunct="1"/>
            <a:r>
              <a:rPr lang="en-US" altLang="en-US" sz="2200" kern="0" dirty="0">
                <a:ea typeface="ＭＳ Ｐゴシック" panose="020B0600070205080204" pitchFamily="34" charset="-128"/>
              </a:rPr>
              <a:t>Confirmation bias - people more likely to believe information that fits their pre-existing beliefs, but they’re also more likely to go looking for such information.</a:t>
            </a:r>
          </a:p>
          <a:p>
            <a:pPr eaLnBrk="1" hangingPunct="1"/>
            <a:r>
              <a:rPr lang="en-US" altLang="en-US" sz="2200" kern="0" dirty="0">
                <a:ea typeface="ＭＳ Ｐゴシック" panose="020B0600070205080204" pitchFamily="34" charset="-128"/>
              </a:rPr>
              <a:t>We’re much more likely to think about positive situations than negative ones, about why something might go right than wrong and about questions to which the answer is yes, not no.</a:t>
            </a:r>
          </a:p>
          <a:p>
            <a:pPr eaLnBrk="1" hangingPunct="1"/>
            <a:r>
              <a:rPr lang="en-US" altLang="en-US" sz="2200" kern="0" dirty="0">
                <a:ea typeface="ＭＳ Ｐゴシック" panose="020B0600070205080204" pitchFamily="34" charset="-128"/>
              </a:rPr>
              <a:t>Often, people never even think about asking questions that would produce a negative answer when trying to solve a problem.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33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can the conclusions of this process/game be applied to your HIV care and/or HIV program?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10D73-FC86-46E8-BF9C-640ED5BF44D9}">
  <ds:schemaRefs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27553</TotalTime>
  <Words>614</Words>
  <Application>Microsoft Office PowerPoint</Application>
  <PresentationFormat>Widescreen</PresentationFormat>
  <Paragraphs>42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Game: NY Times Problem Solving Puzzle</vt:lpstr>
      <vt:lpstr>Answer: NY Times Problem Solving Puzzle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1154</cp:revision>
  <cp:lastPrinted>2018-03-26T12:55:34Z</cp:lastPrinted>
  <dcterms:created xsi:type="dcterms:W3CDTF">2010-08-08T11:41:31Z</dcterms:created>
  <dcterms:modified xsi:type="dcterms:W3CDTF">2021-02-16T18:57:07Z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