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4"/>
    <p:sldMasterId id="2147483935" r:id="rId5"/>
  </p:sldMasterIdLst>
  <p:notesMasterIdLst>
    <p:notesMasterId r:id="rId23"/>
  </p:notesMasterIdLst>
  <p:handoutMasterIdLst>
    <p:handoutMasterId r:id="rId24"/>
  </p:handoutMasterIdLst>
  <p:sldIdLst>
    <p:sldId id="1866" r:id="rId6"/>
    <p:sldId id="2056" r:id="rId7"/>
    <p:sldId id="705" r:id="rId8"/>
    <p:sldId id="608" r:id="rId9"/>
    <p:sldId id="2000" r:id="rId10"/>
    <p:sldId id="610" r:id="rId11"/>
    <p:sldId id="611" r:id="rId12"/>
    <p:sldId id="612" r:id="rId13"/>
    <p:sldId id="2002" r:id="rId14"/>
    <p:sldId id="616" r:id="rId15"/>
    <p:sldId id="1869" r:id="rId16"/>
    <p:sldId id="1868" r:id="rId17"/>
    <p:sldId id="1870" r:id="rId18"/>
    <p:sldId id="615" r:id="rId19"/>
    <p:sldId id="1871" r:id="rId20"/>
    <p:sldId id="617" r:id="rId21"/>
    <p:sldId id="1616" r:id="rId22"/>
  </p:sldIdLst>
  <p:sldSz cx="12192000" cy="6858000"/>
  <p:notesSz cx="6858000" cy="9313863"/>
  <p:custDataLst>
    <p:tags r:id="rId25"/>
  </p:custData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5"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usan Weigl" initials="sw" lastIdx="14" clrIdx="6">
    <p:extLst>
      <p:ext uri="{19B8F6BF-5375-455C-9EA6-DF929625EA0E}">
        <p15:presenceInfo xmlns:p15="http://schemas.microsoft.com/office/powerpoint/2012/main" userId="Susan Weigl" providerId="None"/>
      </p:ext>
    </p:extLst>
  </p:cmAuthor>
  <p:cmAuthor id="1" name="Hassan, Aniqa (HEALTH)" initials="HA(" lastIdx="18" clrIdx="0"/>
  <p:cmAuthor id="8" name="Schlueter, Julia" initials="SJ" lastIdx="1" clrIdx="7">
    <p:extLst>
      <p:ext uri="{19B8F6BF-5375-455C-9EA6-DF929625EA0E}">
        <p15:presenceInfo xmlns:p15="http://schemas.microsoft.com/office/powerpoint/2012/main" userId="S-1-5-21-3579272529-3368358661-2280984729-24173" providerId="AD"/>
      </p:ext>
    </p:extLst>
  </p:cmAuthor>
  <p:cmAuthor id="2" name="Osborne, Zoe L (HEALTH)" initials="OZL(" lastIdx="10" clrIdx="1">
    <p:extLst>
      <p:ext uri="{19B8F6BF-5375-455C-9EA6-DF929625EA0E}">
        <p15:presenceInfo xmlns:p15="http://schemas.microsoft.com/office/powerpoint/2012/main" userId="S-1-5-21-218105429-2715934002-73406468-116002" providerId="AD"/>
      </p:ext>
    </p:extLst>
  </p:cmAuthor>
  <p:cmAuthor id="9" name="Garrett, Kevin F (HEALTH)" initials="GKF(" lastIdx="1" clrIdx="8">
    <p:extLst>
      <p:ext uri="{19B8F6BF-5375-455C-9EA6-DF929625EA0E}">
        <p15:presenceInfo xmlns:p15="http://schemas.microsoft.com/office/powerpoint/2012/main" userId="S::kevin.garrett@health.ny.gov::4a8d0ffb-005c-4bee-bac6-ff809399dc6e" providerId="AD"/>
      </p:ext>
    </p:extLst>
  </p:cmAuthor>
  <p:cmAuthor id="3" name="Aniqa Hassan" initials="" lastIdx="1" clrIdx="2"/>
  <p:cmAuthor id="4" name="Lee, Jennifer E (HEALTH)" initials="LJE(" lastIdx="11" clrIdx="3">
    <p:extLst>
      <p:ext uri="{19B8F6BF-5375-455C-9EA6-DF929625EA0E}">
        <p15:presenceInfo xmlns:p15="http://schemas.microsoft.com/office/powerpoint/2012/main" userId="S::Jennifer.Lee@health.ny.gov::9da30c76-2644-469e-8b79-36323e2d7656" providerId="AD"/>
      </p:ext>
    </p:extLst>
  </p:cmAuthor>
  <p:cmAuthor id="5" name="Clemens Steinbock" initials="CS" lastIdx="9" clrIdx="4">
    <p:extLst>
      <p:ext uri="{19B8F6BF-5375-455C-9EA6-DF929625EA0E}">
        <p15:presenceInfo xmlns:p15="http://schemas.microsoft.com/office/powerpoint/2012/main" userId="ddbf4e62fc8ebcf9" providerId="Windows Live"/>
      </p:ext>
    </p:extLst>
  </p:cmAuthor>
  <p:cmAuthor id="6" name="Nanette" initials="" lastIdx="11"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BC45E"/>
    <a:srgbClr val="8C4A58"/>
    <a:srgbClr val="C25862"/>
    <a:srgbClr val="C35963"/>
    <a:srgbClr val="C09095"/>
    <a:srgbClr val="CC848D"/>
    <a:srgbClr val="B84664"/>
    <a:srgbClr val="B53342"/>
    <a:srgbClr val="DD1821"/>
    <a:srgbClr val="E30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2" autoAdjust="0"/>
    <p:restoredTop sz="91769" autoAdjust="0"/>
  </p:normalViewPr>
  <p:slideViewPr>
    <p:cSldViewPr>
      <p:cViewPr varScale="1">
        <p:scale>
          <a:sx n="62" d="100"/>
          <a:sy n="62" d="100"/>
        </p:scale>
        <p:origin x="72" y="16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240"/>
    </p:cViewPr>
  </p:sorterViewPr>
  <p:notesViewPr>
    <p:cSldViewPr>
      <p:cViewPr>
        <p:scale>
          <a:sx n="75" d="100"/>
          <a:sy n="75" d="100"/>
        </p:scale>
        <p:origin x="5552" y="1616"/>
      </p:cViewPr>
      <p:guideLst>
        <p:guide orient="horz" pos="2935"/>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2"/>
          <p:cNvSpPr>
            <a:spLocks noGrp="1"/>
          </p:cNvSpPr>
          <p:nvPr>
            <p:ph type="hdr" sz="quarter"/>
          </p:nvPr>
        </p:nvSpPr>
        <p:spPr>
          <a:xfrm>
            <a:off x="149087" y="144735"/>
            <a:ext cx="4696239" cy="466011"/>
          </a:xfrm>
          <a:prstGeom prst="rect">
            <a:avLst/>
          </a:prstGeom>
        </p:spPr>
        <p:txBody>
          <a:bodyPr vert="horz" lIns="91440" tIns="45720" rIns="91440" bIns="45720" rtlCol="0"/>
          <a:lstStyle>
            <a:lvl1pPr algn="l" eaLnBrk="1" hangingPunct="1">
              <a:defRPr sz="1400" b="1">
                <a:latin typeface="Times New Roman"/>
                <a:ea typeface="+mn-ea"/>
                <a:cs typeface="Times New Roman"/>
              </a:defRPr>
            </a:lvl1pPr>
          </a:lstStyle>
          <a:p>
            <a:pPr>
              <a:defRPr/>
            </a:pPr>
            <a:r>
              <a:rPr lang="en-US" dirty="0"/>
              <a:t>NQC Training on Coaching Basics (TQC) Program</a:t>
            </a:r>
          </a:p>
        </p:txBody>
      </p:sp>
      <p:sp>
        <p:nvSpPr>
          <p:cNvPr id="3" name="Footer Placeholder 3"/>
          <p:cNvSpPr>
            <a:spLocks noGrp="1"/>
          </p:cNvSpPr>
          <p:nvPr>
            <p:ph type="ftr" sz="quarter" idx="2"/>
          </p:nvPr>
        </p:nvSpPr>
        <p:spPr>
          <a:xfrm>
            <a:off x="158405" y="8703118"/>
            <a:ext cx="2972421" cy="466012"/>
          </a:xfrm>
          <a:prstGeom prst="rect">
            <a:avLst/>
          </a:prstGeom>
        </p:spPr>
        <p:txBody>
          <a:bodyPr vert="horz" wrap="square" lIns="91440" tIns="45720" rIns="91440" bIns="45720" numCol="1" anchor="b" anchorCtr="0" compatLnSpc="1">
            <a:prstTxWarp prst="textNoShape">
              <a:avLst/>
            </a:prstTxWarp>
          </a:bodyPr>
          <a:lstStyle>
            <a:lvl1pPr eaLnBrk="1" hangingPunct="1">
              <a:defRPr sz="1400" b="1">
                <a:latin typeface="Times New Roman" charset="0"/>
                <a:ea typeface="Times New Roman" charset="0"/>
                <a:cs typeface="Times New Roman" charset="0"/>
              </a:defRPr>
            </a:lvl1pPr>
          </a:lstStyle>
          <a:p>
            <a:pPr>
              <a:defRPr/>
            </a:pPr>
            <a:r>
              <a:rPr lang="en-US" dirty="0"/>
              <a:t>Module 10</a:t>
            </a:r>
          </a:p>
        </p:txBody>
      </p:sp>
      <p:sp>
        <p:nvSpPr>
          <p:cNvPr id="5" name="Slide Number Placeholder 4"/>
          <p:cNvSpPr>
            <a:spLocks noGrp="1"/>
          </p:cNvSpPr>
          <p:nvPr>
            <p:ph type="sldNum" sz="quarter" idx="3"/>
          </p:nvPr>
        </p:nvSpPr>
        <p:spPr>
          <a:xfrm>
            <a:off x="3727175" y="8703118"/>
            <a:ext cx="2972421" cy="4660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400" b="1">
                <a:latin typeface="Times New Roman" panose="02020603050405020304" pitchFamily="18" charset="0"/>
                <a:cs typeface="Times New Roman" panose="02020603050405020304" pitchFamily="18" charset="0"/>
              </a:defRPr>
            </a:lvl1pPr>
          </a:lstStyle>
          <a:p>
            <a:fld id="{53A3882A-AB2B-416A-984B-E74E967A9AFB}" type="slidenum">
              <a:rPr lang="en-US" altLang="en-US"/>
              <a:pPr/>
              <a:t>‹#›</a:t>
            </a:fld>
            <a:endParaRPr lang="en-US" altLang="en-US" dirty="0"/>
          </a:p>
        </p:txBody>
      </p:sp>
    </p:spTree>
    <p:extLst>
      <p:ext uri="{BB962C8B-B14F-4D97-AF65-F5344CB8AC3E}">
        <p14:creationId xmlns:p14="http://schemas.microsoft.com/office/powerpoint/2010/main" val="3780413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236804" y="8987815"/>
            <a:ext cx="403777" cy="30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2841" tIns="45606" rIns="92841" bIns="45606">
            <a:spAutoFit/>
          </a:bodyPr>
          <a:lstStyle>
            <a:lvl1pPr defTabSz="938213">
              <a:defRPr sz="2400">
                <a:solidFill>
                  <a:schemeClr val="tx1"/>
                </a:solidFill>
                <a:latin typeface="Arial" panose="020B0604020202020204" pitchFamily="34" charset="0"/>
                <a:ea typeface="MS PGothic" panose="020B0600070205080204" pitchFamily="34" charset="-128"/>
              </a:defRPr>
            </a:lvl1pPr>
            <a:lvl2pPr marL="742950" indent="-285750" defTabSz="938213">
              <a:defRPr sz="2400">
                <a:solidFill>
                  <a:schemeClr val="tx1"/>
                </a:solidFill>
                <a:latin typeface="Arial" panose="020B0604020202020204" pitchFamily="34" charset="0"/>
                <a:ea typeface="MS PGothic" panose="020B0600070205080204" pitchFamily="34" charset="-128"/>
              </a:defRPr>
            </a:lvl2pPr>
            <a:lvl3pPr marL="1143000" indent="-228600" defTabSz="938213">
              <a:defRPr sz="2400">
                <a:solidFill>
                  <a:schemeClr val="tx1"/>
                </a:solidFill>
                <a:latin typeface="Arial" panose="020B0604020202020204" pitchFamily="34" charset="0"/>
                <a:ea typeface="MS PGothic" panose="020B0600070205080204" pitchFamily="34" charset="-128"/>
              </a:defRPr>
            </a:lvl3pPr>
            <a:lvl4pPr marL="1600200" indent="-228600" defTabSz="938213">
              <a:defRPr sz="2400">
                <a:solidFill>
                  <a:schemeClr val="tx1"/>
                </a:solidFill>
                <a:latin typeface="Arial" panose="020B0604020202020204" pitchFamily="34" charset="0"/>
                <a:ea typeface="MS PGothic" panose="020B0600070205080204" pitchFamily="34" charset="-128"/>
              </a:defRPr>
            </a:lvl4pPr>
            <a:lvl5pPr marL="2057400" indent="-228600" defTabSz="938213">
              <a:defRPr sz="24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E3B15D7-6186-4706-A651-76353038B0E8}" type="slidenum">
              <a:rPr lang="en-US" altLang="en-US" sz="1400" b="1">
                <a:latin typeface="Times New Roman" panose="02020603050405020304" pitchFamily="18" charset="0"/>
                <a:cs typeface="Times New Roman" panose="02020603050405020304" pitchFamily="18" charset="0"/>
              </a:rPr>
              <a:pPr/>
              <a:t>‹#›</a:t>
            </a:fld>
            <a:endParaRPr lang="en-US" alt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9091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a:prstGeom prst="rect">
            <a:avLst/>
          </a:prstGeom>
          <a:noFill/>
          <a:ln w="12700">
            <a:solidFill>
              <a:prstClr val="black"/>
            </a:solidFill>
          </a:ln>
        </p:spPr>
      </p:sp>
      <p:sp>
        <p:nvSpPr>
          <p:cNvPr id="3" name="Notes Placeholder 2"/>
          <p:cNvSpPr>
            <a:spLocks noGrp="1"/>
          </p:cNvSpPr>
          <p:nvPr>
            <p:ph type="body" idx="1"/>
          </p:nvPr>
        </p:nvSpPr>
        <p:spPr>
          <a:xfrm>
            <a:off x="686421" y="4481979"/>
            <a:ext cx="5485158" cy="3667652"/>
          </a:xfrm>
          <a:prstGeom prst="rect">
            <a:avLst/>
          </a:prstGeom>
        </p:spPr>
        <p:txBody>
          <a:bodyPr/>
          <a:lstStyle/>
          <a:p>
            <a:endParaRPr lang="en-US" dirty="0"/>
          </a:p>
        </p:txBody>
      </p:sp>
    </p:spTree>
    <p:extLst>
      <p:ext uri="{BB962C8B-B14F-4D97-AF65-F5344CB8AC3E}">
        <p14:creationId xmlns:p14="http://schemas.microsoft.com/office/powerpoint/2010/main" val="1717184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5BAB087-D317-9E41-89CD-8BFD32A398C8}"/>
              </a:ext>
            </a:extLst>
          </p:cNvPr>
          <p:cNvGrpSpPr/>
          <p:nvPr userDrawn="1"/>
        </p:nvGrpSpPr>
        <p:grpSpPr>
          <a:xfrm>
            <a:off x="0" y="-1191"/>
            <a:ext cx="12192000" cy="6859193"/>
            <a:chOff x="0" y="-1191"/>
            <a:chExt cx="12192000" cy="6859193"/>
          </a:xfrm>
        </p:grpSpPr>
        <p:pic>
          <p:nvPicPr>
            <p:cNvPr id="10" name="Picture 9">
              <a:extLst>
                <a:ext uri="{FF2B5EF4-FFF2-40B4-BE49-F238E27FC236}">
                  <a16:creationId xmlns:a16="http://schemas.microsoft.com/office/drawing/2014/main" id="{183A33D5-2099-7749-B7E9-FDBFC7C50520}"/>
                </a:ext>
              </a:extLst>
            </p:cNvPr>
            <p:cNvPicPr>
              <a:picLocks noChangeAspect="1"/>
            </p:cNvPicPr>
            <p:nvPr userDrawn="1"/>
          </p:nvPicPr>
          <p:blipFill>
            <a:blip r:embed="rId2"/>
            <a:stretch>
              <a:fillRect/>
            </a:stretch>
          </p:blipFill>
          <p:spPr>
            <a:xfrm>
              <a:off x="0" y="3"/>
              <a:ext cx="12192000" cy="6857999"/>
            </a:xfrm>
            <a:prstGeom prst="rect">
              <a:avLst/>
            </a:prstGeom>
          </p:spPr>
        </p:pic>
        <p:pic>
          <p:nvPicPr>
            <p:cNvPr id="11" name="Picture 8">
              <a:extLst>
                <a:ext uri="{FF2B5EF4-FFF2-40B4-BE49-F238E27FC236}">
                  <a16:creationId xmlns:a16="http://schemas.microsoft.com/office/drawing/2014/main" id="{EF1E50B5-943B-8D43-B91A-108ACBEEAB2F}"/>
                </a:ext>
              </a:extLst>
            </p:cNvPr>
            <p:cNvPicPr>
              <a:picLocks noChangeAspect="1" noChangeArrowheads="1"/>
            </p:cNvPicPr>
            <p:nvPr userDrawn="1"/>
          </p:nvPicPr>
          <p:blipFill rotWithShape="1">
            <a:blip r:embed="rId3">
              <a:extLst>
                <a:ext uri="{28A0092B-C50C-407E-A947-70E740481C1C}">
                  <a14:useLocalDpi xmlns:a14="http://schemas.microsoft.com/office/drawing/2010/main"/>
                </a:ext>
              </a:extLst>
            </a:blip>
            <a:srcRect l="6730"/>
            <a:stretch/>
          </p:blipFill>
          <p:spPr bwMode="auto">
            <a:xfrm>
              <a:off x="3657600" y="-1191"/>
              <a:ext cx="8530058" cy="685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31170" name="Rectangle 2"/>
          <p:cNvSpPr>
            <a:spLocks noGrp="1" noChangeArrowheads="1"/>
          </p:cNvSpPr>
          <p:nvPr>
            <p:ph type="ctrTitle"/>
          </p:nvPr>
        </p:nvSpPr>
        <p:spPr>
          <a:xfrm>
            <a:off x="1428751" y="2339978"/>
            <a:ext cx="9753600" cy="1470025"/>
          </a:xfrm>
        </p:spPr>
        <p:txBody>
          <a:bodyPr/>
          <a:lstStyle>
            <a:lvl1pPr>
              <a:defRPr/>
            </a:lvl1pPr>
          </a:lstStyle>
          <a:p>
            <a:r>
              <a:rPr lang="en-US"/>
              <a:t>Click to edit Master title style</a:t>
            </a:r>
          </a:p>
        </p:txBody>
      </p:sp>
      <p:sp>
        <p:nvSpPr>
          <p:cNvPr id="1031171" name="Rectangle 3"/>
          <p:cNvSpPr>
            <a:spLocks noGrp="1" noChangeArrowheads="1"/>
          </p:cNvSpPr>
          <p:nvPr>
            <p:ph type="subTitle" idx="1"/>
          </p:nvPr>
        </p:nvSpPr>
        <p:spPr>
          <a:xfrm>
            <a:off x="2036233" y="3886200"/>
            <a:ext cx="8534400" cy="1752600"/>
          </a:xfrm>
        </p:spPr>
        <p:txBody>
          <a:bodyPr/>
          <a:lstStyle>
            <a:lvl1pPr marL="0" indent="0" algn="ctr">
              <a:buFontTx/>
              <a:buNone/>
              <a:defRPr/>
            </a:lvl1pPr>
          </a:lstStyle>
          <a:p>
            <a:r>
              <a:rPr lang="en-US"/>
              <a:t>Click to edit Master subtitle style</a:t>
            </a:r>
          </a:p>
        </p:txBody>
      </p:sp>
      <p:pic>
        <p:nvPicPr>
          <p:cNvPr id="7" name="Picture 6">
            <a:extLst>
              <a:ext uri="{FF2B5EF4-FFF2-40B4-BE49-F238E27FC236}">
                <a16:creationId xmlns:a16="http://schemas.microsoft.com/office/drawing/2014/main" id="{D0BBC9A4-0181-D54D-BA88-D45B6D6EAC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0" y="6096000"/>
            <a:ext cx="2277320" cy="616809"/>
          </a:xfrm>
          <a:prstGeom prst="rect">
            <a:avLst/>
          </a:prstGeom>
        </p:spPr>
      </p:pic>
      <p:pic>
        <p:nvPicPr>
          <p:cNvPr id="8" name="Picture 7">
            <a:extLst>
              <a:ext uri="{FF2B5EF4-FFF2-40B4-BE49-F238E27FC236}">
                <a16:creationId xmlns:a16="http://schemas.microsoft.com/office/drawing/2014/main" id="{25CEC6EB-2D4D-9548-A7DE-8088B77722E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3650" t="16349" r="20559" b="7354"/>
          <a:stretch/>
        </p:blipFill>
        <p:spPr>
          <a:xfrm>
            <a:off x="381000" y="533400"/>
            <a:ext cx="3657600" cy="1066800"/>
          </a:xfrm>
          <a:prstGeom prst="rect">
            <a:avLst/>
          </a:prstGeom>
        </p:spPr>
      </p:pic>
    </p:spTree>
    <p:extLst>
      <p:ext uri="{BB962C8B-B14F-4D97-AF65-F5344CB8AC3E}">
        <p14:creationId xmlns:p14="http://schemas.microsoft.com/office/powerpoint/2010/main" val="323762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48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533400"/>
            <a:ext cx="25908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533400"/>
            <a:ext cx="75692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7647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363200" cy="762000"/>
          </a:xfrm>
        </p:spPr>
        <p:txBody>
          <a:bodyPr/>
          <a:lstStyle/>
          <a:p>
            <a:r>
              <a:rPr lang="en-US"/>
              <a:t>Click to edit Master title style</a:t>
            </a:r>
          </a:p>
        </p:txBody>
      </p:sp>
      <p:sp>
        <p:nvSpPr>
          <p:cNvPr id="3" name="Text Placeholder 2"/>
          <p:cNvSpPr>
            <a:spLocks noGrp="1"/>
          </p:cNvSpPr>
          <p:nvPr>
            <p:ph type="body" sz="half" idx="1"/>
          </p:nvPr>
        </p:nvSpPr>
        <p:spPr>
          <a:xfrm>
            <a:off x="1016000" y="16764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6764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703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774523"/>
          </a:xfrm>
          <a:prstGeom prst="rect">
            <a:avLst/>
          </a:prstGeom>
        </p:spPr>
        <p:txBody>
          <a:bodyPr/>
          <a:lstStyle>
            <a:lvl1pPr algn="l">
              <a:defRPr sz="4000" b="1" i="0" u="none" cap="all" baseline="0">
                <a:solidFill>
                  <a:srgbClr val="434445"/>
                </a:solidFill>
                <a:latin typeface="Arial"/>
                <a:cs typeface="Arial"/>
              </a:defRPr>
            </a:lvl1pPr>
          </a:lstStyle>
          <a:p>
            <a:r>
              <a:rPr lang="en-US" dirty="0"/>
              <a:t>SECTION TITLE GOES HERE</a:t>
            </a:r>
          </a:p>
        </p:txBody>
      </p:sp>
      <p:sp>
        <p:nvSpPr>
          <p:cNvPr id="3" name="Content Placeholder 2"/>
          <p:cNvSpPr>
            <a:spLocks noGrp="1"/>
          </p:cNvSpPr>
          <p:nvPr>
            <p:ph idx="1" hasCustomPrompt="1"/>
          </p:nvPr>
        </p:nvSpPr>
        <p:spPr>
          <a:xfrm>
            <a:off x="609600" y="3220437"/>
            <a:ext cx="10972800" cy="2307628"/>
          </a:xfrm>
          <a:prstGeom prst="rect">
            <a:avLst/>
          </a:prstGeom>
        </p:spPr>
        <p:txBody>
          <a:bodyPr/>
          <a:lstStyle>
            <a:lvl1pPr marL="548640" indent="-182880">
              <a:buClr>
                <a:srgbClr val="AC0D1C"/>
              </a:buClr>
              <a:buSzPct val="75000"/>
              <a:buFont typeface="Arial"/>
              <a:buChar char="•"/>
              <a:defRPr sz="1800" b="0" i="0">
                <a:latin typeface="Arial"/>
                <a:cs typeface="Arial"/>
              </a:defRPr>
            </a:lvl1pPr>
            <a:lvl2pPr marL="914400" indent="-182880">
              <a:buClr>
                <a:srgbClr val="AC0D1C"/>
              </a:buClr>
              <a:defRPr sz="1800" b="0" i="0">
                <a:solidFill>
                  <a:schemeClr val="tx1">
                    <a:lumMod val="50000"/>
                    <a:lumOff val="50000"/>
                  </a:schemeClr>
                </a:solidFill>
                <a:latin typeface="Arial"/>
                <a:cs typeface="Arial"/>
              </a:defRPr>
            </a:lvl2pPr>
            <a:lvl3pPr marL="1188720" indent="-182880">
              <a:buClr>
                <a:srgbClr val="AC0D1C"/>
              </a:buClr>
              <a:buSzPct val="50000"/>
              <a:buFont typeface="Wingdings" charset="2"/>
              <a:buChar char="v"/>
              <a:defRPr sz="1800" b="0" i="0">
                <a:solidFill>
                  <a:schemeClr val="tx1">
                    <a:lumMod val="50000"/>
                    <a:lumOff val="50000"/>
                  </a:schemeClr>
                </a:solidFill>
                <a:latin typeface="Arial"/>
                <a:cs typeface="Arial"/>
              </a:defRPr>
            </a:lvl3pPr>
            <a:lvl4pPr marL="1463040" indent="-182880">
              <a:buClr>
                <a:srgbClr val="AC0D1C"/>
              </a:buClr>
              <a:buSzPct val="75000"/>
              <a:buFont typeface="Wingdings" charset="2"/>
              <a:buChar char="Ø"/>
              <a:defRPr sz="1800" b="0" i="0">
                <a:solidFill>
                  <a:schemeClr val="tx1">
                    <a:lumMod val="50000"/>
                    <a:lumOff val="50000"/>
                  </a:schemeClr>
                </a:solidFill>
                <a:latin typeface="Arial"/>
                <a:cs typeface="Arial"/>
              </a:defRPr>
            </a:lvl4pPr>
            <a:lvl5pPr marL="1737360" indent="-182880">
              <a:buClr>
                <a:srgbClr val="AC0D1C"/>
              </a:buClr>
              <a:buSzPct val="75000"/>
              <a:defRPr sz="1800" b="0" i="0">
                <a:solidFill>
                  <a:schemeClr val="tx1">
                    <a:lumMod val="50000"/>
                    <a:lumOff val="50000"/>
                  </a:schemeClr>
                </a:solidFill>
                <a:latin typeface="Arial"/>
                <a:cs typeface="Arial"/>
              </a:defRPr>
            </a:lvl5pPr>
          </a:lstStyle>
          <a:p>
            <a:pPr lvl="0"/>
            <a:r>
              <a:rPr lang="en-US" dirty="0"/>
              <a:t>Example of bullet treatment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hasCustomPrompt="1"/>
          </p:nvPr>
        </p:nvSpPr>
        <p:spPr>
          <a:xfrm>
            <a:off x="609600" y="1453991"/>
            <a:ext cx="10972800" cy="426786"/>
          </a:xfrm>
          <a:prstGeom prst="rect">
            <a:avLst/>
          </a:prstGeom>
        </p:spPr>
        <p:txBody>
          <a:bodyPr/>
          <a:lstStyle>
            <a:lvl1pPr marL="0" indent="0">
              <a:buNone/>
              <a:defRPr sz="2600" b="1" i="0" cap="all">
                <a:solidFill>
                  <a:srgbClr val="AC0D1C"/>
                </a:solidFill>
                <a:latin typeface="Arial"/>
                <a:cs typeface="Arial"/>
              </a:defRPr>
            </a:lvl1pPr>
            <a:lvl2pPr marL="457200"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a:t>SECTION HEADER </a:t>
            </a:r>
          </a:p>
        </p:txBody>
      </p:sp>
      <p:sp>
        <p:nvSpPr>
          <p:cNvPr id="8" name="Content Placeholder 2"/>
          <p:cNvSpPr>
            <a:spLocks noGrp="1"/>
          </p:cNvSpPr>
          <p:nvPr>
            <p:ph idx="14" hasCustomPrompt="1"/>
          </p:nvPr>
        </p:nvSpPr>
        <p:spPr>
          <a:xfrm>
            <a:off x="609600" y="2009377"/>
            <a:ext cx="10972800" cy="1082886"/>
          </a:xfrm>
          <a:prstGeom prst="rect">
            <a:avLst/>
          </a:prstGeom>
        </p:spPr>
        <p:txBody>
          <a:bodyPr/>
          <a:lstStyle>
            <a:lvl1pPr marL="0" indent="0">
              <a:buNone/>
              <a:defRPr sz="1800" b="0" i="0" baseline="0">
                <a:solidFill>
                  <a:schemeClr val="tx1"/>
                </a:solidFill>
                <a:latin typeface="Arial"/>
                <a:cs typeface="Arial"/>
              </a:defRPr>
            </a:lvl1pPr>
            <a:lvl2pPr marL="457200"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a:t>Body copy goes here</a:t>
            </a:r>
          </a:p>
        </p:txBody>
      </p:sp>
    </p:spTree>
    <p:extLst>
      <p:ext uri="{BB962C8B-B14F-4D97-AF65-F5344CB8AC3E}">
        <p14:creationId xmlns:p14="http://schemas.microsoft.com/office/powerpoint/2010/main" val="303519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85110" y="1233377"/>
            <a:ext cx="11821785"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59537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71741" y="1233377"/>
            <a:ext cx="5711611"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6039297" y="1233380"/>
            <a:ext cx="5968361" cy="5072173"/>
          </a:xfrm>
          <a:prstGeom prst="rect">
            <a:avLst/>
          </a:prstGeom>
        </p:spPr>
        <p:txBody>
          <a:bodyPr/>
          <a:lstStyle>
            <a:lvl1pPr>
              <a:defRPr>
                <a:ln>
                  <a:noFill/>
                </a:ln>
                <a:solidFill>
                  <a:srgbClr val="50A5AB"/>
                </a:solidFill>
              </a:defRPr>
            </a:lvl1pPr>
          </a:lstStyle>
          <a:p>
            <a:endParaRPr lang="en-US" dirty="0"/>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91407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6294475" y="1233377"/>
            <a:ext cx="5713180"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71742" y="1233380"/>
            <a:ext cx="5968361" cy="5072173"/>
          </a:xfrm>
          <a:prstGeom prst="rect">
            <a:avLst/>
          </a:prstGeom>
        </p:spPr>
        <p:txBody>
          <a:bodyPr/>
          <a:lstStyle>
            <a:lvl1pPr>
              <a:defRPr>
                <a:ln>
                  <a:noFill/>
                </a:ln>
                <a:solidFill>
                  <a:srgbClr val="50A5AB"/>
                </a:solidFill>
              </a:defRPr>
            </a:lvl1pPr>
          </a:lstStyle>
          <a:p>
            <a:endParaRPr lang="en-US" dirty="0"/>
          </a:p>
        </p:txBody>
      </p:sp>
      <p:cxnSp>
        <p:nvCxnSpPr>
          <p:cNvPr id="5" name="Straight Connector 4"/>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1821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1670" y="2"/>
            <a:ext cx="12538364" cy="6464594"/>
          </a:xfrm>
          <a:prstGeom prst="rect">
            <a:avLst/>
          </a:prstGeom>
        </p:spPr>
      </p:pic>
      <p:sp>
        <p:nvSpPr>
          <p:cNvPr id="8" name="Text Placeholder 3"/>
          <p:cNvSpPr>
            <a:spLocks noGrp="1"/>
          </p:cNvSpPr>
          <p:nvPr>
            <p:ph type="body" sz="quarter" idx="10"/>
          </p:nvPr>
        </p:nvSpPr>
        <p:spPr>
          <a:xfrm>
            <a:off x="0" y="6"/>
            <a:ext cx="12192000" cy="1073887"/>
          </a:xfrm>
          <a:prstGeom prst="rect">
            <a:avLst/>
          </a:prstGeom>
        </p:spPr>
        <p:txBody>
          <a:bodyPr anchor="ctr"/>
          <a:lstStyle>
            <a:lvl1pPr marL="0" indent="0" algn="l">
              <a:buNone/>
              <a:defRPr sz="30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7111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740125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71741"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7401257"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3" y="1073888"/>
            <a:ext cx="6989135"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42877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961628" y="3232499"/>
            <a:ext cx="9583849" cy="2593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 name="Freeform 5"/>
          <p:cNvSpPr>
            <a:spLocks/>
          </p:cNvSpPr>
          <p:nvPr userDrawn="1"/>
        </p:nvSpPr>
        <p:spPr bwMode="auto">
          <a:xfrm>
            <a:off x="3567521" y="3232596"/>
            <a:ext cx="2331072"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2" name="Freeform 6"/>
          <p:cNvSpPr>
            <a:spLocks/>
          </p:cNvSpPr>
          <p:nvPr userDrawn="1"/>
        </p:nvSpPr>
        <p:spPr bwMode="auto">
          <a:xfrm>
            <a:off x="8784699" y="3232596"/>
            <a:ext cx="2331072"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3" name="Freeform 7"/>
          <p:cNvSpPr>
            <a:spLocks/>
          </p:cNvSpPr>
          <p:nvPr userDrawn="1"/>
        </p:nvSpPr>
        <p:spPr bwMode="auto">
          <a:xfrm>
            <a:off x="6177008" y="3232596"/>
            <a:ext cx="2332736"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4" name="Freeform 8"/>
          <p:cNvSpPr>
            <a:spLocks/>
          </p:cNvSpPr>
          <p:nvPr userDrawn="1"/>
        </p:nvSpPr>
        <p:spPr bwMode="auto">
          <a:xfrm>
            <a:off x="961624" y="3232596"/>
            <a:ext cx="2331072"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5"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1"/>
          </p:nvPr>
        </p:nvSpPr>
        <p:spPr>
          <a:xfrm>
            <a:off x="961625"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2"/>
          </p:nvPr>
        </p:nvSpPr>
        <p:spPr>
          <a:xfrm>
            <a:off x="961625"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3"/>
          </p:nvPr>
        </p:nvSpPr>
        <p:spPr>
          <a:xfrm>
            <a:off x="3602737"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4"/>
          </p:nvPr>
        </p:nvSpPr>
        <p:spPr>
          <a:xfrm>
            <a:off x="3602733"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5"/>
          </p:nvPr>
        </p:nvSpPr>
        <p:spPr>
          <a:xfrm>
            <a:off x="6178050"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26"/>
          </p:nvPr>
        </p:nvSpPr>
        <p:spPr>
          <a:xfrm>
            <a:off x="6178049"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30" name="Text Placeholder 5"/>
          <p:cNvSpPr>
            <a:spLocks noGrp="1"/>
          </p:cNvSpPr>
          <p:nvPr>
            <p:ph type="body" sz="quarter" idx="27"/>
          </p:nvPr>
        </p:nvSpPr>
        <p:spPr>
          <a:xfrm>
            <a:off x="8748113"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8"/>
          </p:nvPr>
        </p:nvSpPr>
        <p:spPr>
          <a:xfrm>
            <a:off x="8748113"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33" name="Text Placeholder 5"/>
          <p:cNvSpPr>
            <a:spLocks noGrp="1"/>
          </p:cNvSpPr>
          <p:nvPr>
            <p:ph type="body" sz="quarter" idx="30"/>
          </p:nvPr>
        </p:nvSpPr>
        <p:spPr>
          <a:xfrm>
            <a:off x="961623" y="1378040"/>
            <a:ext cx="10154148" cy="1674254"/>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142077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1240370" y="2137795"/>
            <a:ext cx="10951633"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1"/>
          </p:nvPr>
        </p:nvSpPr>
        <p:spPr>
          <a:xfrm>
            <a:off x="649582"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2"/>
          </p:nvPr>
        </p:nvSpPr>
        <p:spPr>
          <a:xfrm>
            <a:off x="649582"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3"/>
          </p:nvPr>
        </p:nvSpPr>
        <p:spPr>
          <a:xfrm>
            <a:off x="339421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4"/>
          </p:nvPr>
        </p:nvSpPr>
        <p:spPr>
          <a:xfrm>
            <a:off x="339421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5"/>
          </p:nvPr>
        </p:nvSpPr>
        <p:spPr>
          <a:xfrm>
            <a:off x="613884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6"/>
          </p:nvPr>
        </p:nvSpPr>
        <p:spPr>
          <a:xfrm>
            <a:off x="613884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7"/>
          </p:nvPr>
        </p:nvSpPr>
        <p:spPr>
          <a:xfrm>
            <a:off x="8883470"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8"/>
          </p:nvPr>
        </p:nvSpPr>
        <p:spPr>
          <a:xfrm>
            <a:off x="8883470"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4573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002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4" y="2137795"/>
            <a:ext cx="10951633"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21"/>
          </p:nvPr>
        </p:nvSpPr>
        <p:spPr>
          <a:xfrm>
            <a:off x="649582"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22"/>
          </p:nvPr>
        </p:nvSpPr>
        <p:spPr>
          <a:xfrm>
            <a:off x="649582"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23"/>
          </p:nvPr>
        </p:nvSpPr>
        <p:spPr>
          <a:xfrm>
            <a:off x="339421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4"/>
          </p:nvPr>
        </p:nvSpPr>
        <p:spPr>
          <a:xfrm>
            <a:off x="339421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5"/>
          </p:nvPr>
        </p:nvSpPr>
        <p:spPr>
          <a:xfrm>
            <a:off x="613884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6"/>
          </p:nvPr>
        </p:nvSpPr>
        <p:spPr>
          <a:xfrm>
            <a:off x="613884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7"/>
          </p:nvPr>
        </p:nvSpPr>
        <p:spPr>
          <a:xfrm>
            <a:off x="8883470"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8"/>
          </p:nvPr>
        </p:nvSpPr>
        <p:spPr>
          <a:xfrm>
            <a:off x="8883470"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655614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4900084" y="1616075"/>
            <a:ext cx="2643717"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9" name="Freeform 8"/>
          <p:cNvSpPr>
            <a:spLocks/>
          </p:cNvSpPr>
          <p:nvPr userDrawn="1"/>
        </p:nvSpPr>
        <p:spPr bwMode="auto">
          <a:xfrm>
            <a:off x="5427136" y="3863975"/>
            <a:ext cx="1591733"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 name="Freeform 9"/>
          <p:cNvSpPr>
            <a:spLocks/>
          </p:cNvSpPr>
          <p:nvPr userDrawn="1"/>
        </p:nvSpPr>
        <p:spPr bwMode="auto">
          <a:xfrm>
            <a:off x="1885954" y="1616075"/>
            <a:ext cx="2647951"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1" name="Freeform 10"/>
          <p:cNvSpPr>
            <a:spLocks/>
          </p:cNvSpPr>
          <p:nvPr userDrawn="1"/>
        </p:nvSpPr>
        <p:spPr bwMode="auto">
          <a:xfrm>
            <a:off x="2415121" y="3863975"/>
            <a:ext cx="1589617"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 name="Freeform 11"/>
          <p:cNvSpPr>
            <a:spLocks/>
          </p:cNvSpPr>
          <p:nvPr userDrawn="1"/>
        </p:nvSpPr>
        <p:spPr bwMode="auto">
          <a:xfrm>
            <a:off x="7909987" y="1616075"/>
            <a:ext cx="2647951"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3" name="Freeform 12"/>
          <p:cNvSpPr>
            <a:spLocks/>
          </p:cNvSpPr>
          <p:nvPr userDrawn="1"/>
        </p:nvSpPr>
        <p:spPr bwMode="auto">
          <a:xfrm>
            <a:off x="8441267" y="3863975"/>
            <a:ext cx="1587500"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1885954"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1885954" y="2022128"/>
            <a:ext cx="2647951" cy="1548115"/>
          </a:xfrm>
          <a:prstGeom prst="rect">
            <a:avLst/>
          </a:prstGeom>
        </p:spPr>
        <p:txBody>
          <a:bodyPr/>
          <a:lstStyle>
            <a:lvl1pPr marL="0" indent="0" algn="l">
              <a:lnSpc>
                <a:spcPct val="100000"/>
              </a:lnSpc>
              <a:spcBef>
                <a:spcPts val="0"/>
              </a:spcBef>
              <a:buNone/>
              <a:defRPr sz="1500">
                <a:solidFill>
                  <a:srgbClr val="008C99"/>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3"/>
          </p:nvPr>
        </p:nvSpPr>
        <p:spPr>
          <a:xfrm>
            <a:off x="4895852"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4"/>
          </p:nvPr>
        </p:nvSpPr>
        <p:spPr>
          <a:xfrm>
            <a:off x="4895852" y="2022128"/>
            <a:ext cx="2647951" cy="1548115"/>
          </a:xfrm>
          <a:prstGeom prst="rect">
            <a:avLst/>
          </a:prstGeom>
        </p:spPr>
        <p:txBody>
          <a:bodyPr/>
          <a:lstStyle>
            <a:lvl1pPr marL="0" indent="0" algn="l">
              <a:lnSpc>
                <a:spcPct val="100000"/>
              </a:lnSpc>
              <a:spcBef>
                <a:spcPts val="0"/>
              </a:spcBef>
              <a:buNone/>
              <a:defRPr sz="15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5"/>
          </p:nvPr>
        </p:nvSpPr>
        <p:spPr>
          <a:xfrm>
            <a:off x="7905754"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7905754" y="2022128"/>
            <a:ext cx="2647951" cy="1548115"/>
          </a:xfrm>
          <a:prstGeom prst="rect">
            <a:avLst/>
          </a:prstGeom>
        </p:spPr>
        <p:txBody>
          <a:bodyPr/>
          <a:lstStyle>
            <a:lvl1pPr marL="0" indent="0" algn="l">
              <a:lnSpc>
                <a:spcPct val="100000"/>
              </a:lnSpc>
              <a:spcBef>
                <a:spcPts val="0"/>
              </a:spcBef>
              <a:buNone/>
              <a:defRPr sz="1500">
                <a:solidFill>
                  <a:srgbClr val="008C99"/>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23639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448733" y="1673225"/>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 name="Rectangle 8"/>
          <p:cNvSpPr>
            <a:spLocks noChangeArrowheads="1"/>
          </p:cNvSpPr>
          <p:nvPr userDrawn="1"/>
        </p:nvSpPr>
        <p:spPr bwMode="auto">
          <a:xfrm>
            <a:off x="4210052" y="1673225"/>
            <a:ext cx="3649133"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 name="Rectangle 9"/>
          <p:cNvSpPr>
            <a:spLocks noChangeArrowheads="1"/>
          </p:cNvSpPr>
          <p:nvPr userDrawn="1"/>
        </p:nvSpPr>
        <p:spPr bwMode="auto">
          <a:xfrm>
            <a:off x="7969253" y="1673225"/>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 name="Rectangle 10"/>
          <p:cNvSpPr>
            <a:spLocks noChangeArrowheads="1"/>
          </p:cNvSpPr>
          <p:nvPr userDrawn="1"/>
        </p:nvSpPr>
        <p:spPr bwMode="auto">
          <a:xfrm>
            <a:off x="448733" y="3662363"/>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 name="Rectangle 11"/>
          <p:cNvSpPr>
            <a:spLocks noChangeArrowheads="1"/>
          </p:cNvSpPr>
          <p:nvPr userDrawn="1"/>
        </p:nvSpPr>
        <p:spPr bwMode="auto">
          <a:xfrm>
            <a:off x="4210052" y="3662363"/>
            <a:ext cx="3649133"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 name="Rectangle 12"/>
          <p:cNvSpPr>
            <a:spLocks noChangeArrowheads="1"/>
          </p:cNvSpPr>
          <p:nvPr userDrawn="1"/>
        </p:nvSpPr>
        <p:spPr bwMode="auto">
          <a:xfrm>
            <a:off x="7969253" y="3662363"/>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11"/>
          </p:nvPr>
        </p:nvSpPr>
        <p:spPr>
          <a:xfrm>
            <a:off x="470559"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14"/>
          </p:nvPr>
        </p:nvSpPr>
        <p:spPr>
          <a:xfrm>
            <a:off x="470559" y="207927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15"/>
          </p:nvPr>
        </p:nvSpPr>
        <p:spPr>
          <a:xfrm>
            <a:off x="4210051"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16"/>
          </p:nvPr>
        </p:nvSpPr>
        <p:spPr>
          <a:xfrm>
            <a:off x="4210051" y="207927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17"/>
          </p:nvPr>
        </p:nvSpPr>
        <p:spPr>
          <a:xfrm>
            <a:off x="7993671"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18"/>
          </p:nvPr>
        </p:nvSpPr>
        <p:spPr>
          <a:xfrm>
            <a:off x="7993671" y="207927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19"/>
          </p:nvPr>
        </p:nvSpPr>
        <p:spPr>
          <a:xfrm>
            <a:off x="470559" y="364787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0"/>
          </p:nvPr>
        </p:nvSpPr>
        <p:spPr>
          <a:xfrm>
            <a:off x="470559" y="405392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1"/>
          </p:nvPr>
        </p:nvSpPr>
        <p:spPr>
          <a:xfrm>
            <a:off x="4229759" y="3660754"/>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2"/>
          </p:nvPr>
        </p:nvSpPr>
        <p:spPr>
          <a:xfrm>
            <a:off x="4229759" y="4066807"/>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3"/>
          </p:nvPr>
        </p:nvSpPr>
        <p:spPr>
          <a:xfrm>
            <a:off x="7988959" y="364787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24"/>
          </p:nvPr>
        </p:nvSpPr>
        <p:spPr>
          <a:xfrm>
            <a:off x="7988959" y="405392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111743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1127382" y="5312552"/>
            <a:ext cx="3986489" cy="748271"/>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15"/>
          </p:nvPr>
        </p:nvSpPr>
        <p:spPr>
          <a:xfrm>
            <a:off x="7078137" y="5339911"/>
            <a:ext cx="3986489" cy="748271"/>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16"/>
          </p:nvPr>
        </p:nvSpPr>
        <p:spPr>
          <a:xfrm>
            <a:off x="4102758" y="3561709"/>
            <a:ext cx="3986489" cy="1249583"/>
          </a:xfrm>
          <a:prstGeom prst="rect">
            <a:avLst/>
          </a:prstGeom>
        </p:spPr>
        <p:txBody>
          <a:bodyPr/>
          <a:lstStyle>
            <a:lvl1pPr marL="0" indent="0" algn="ctr">
              <a:lnSpc>
                <a:spcPct val="100000"/>
              </a:lnSpc>
              <a:spcBef>
                <a:spcPts val="0"/>
              </a:spcBef>
              <a:buNone/>
              <a:defRPr sz="1500">
                <a:solidFill>
                  <a:schemeClr val="bg1"/>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11"/>
          </p:nvPr>
        </p:nvSpPr>
        <p:spPr>
          <a:xfrm>
            <a:off x="4101298" y="3055724"/>
            <a:ext cx="3986489"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624505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41" name="Text Placeholder 5"/>
          <p:cNvSpPr>
            <a:spLocks noGrp="1"/>
          </p:cNvSpPr>
          <p:nvPr>
            <p:ph type="body" sz="quarter" idx="11"/>
          </p:nvPr>
        </p:nvSpPr>
        <p:spPr>
          <a:xfrm>
            <a:off x="635361"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2" name="Text Placeholder 5"/>
          <p:cNvSpPr>
            <a:spLocks noGrp="1"/>
          </p:cNvSpPr>
          <p:nvPr>
            <p:ph type="body" sz="quarter" idx="14"/>
          </p:nvPr>
        </p:nvSpPr>
        <p:spPr>
          <a:xfrm>
            <a:off x="635361"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43" name="Text Placeholder 5"/>
          <p:cNvSpPr>
            <a:spLocks noGrp="1"/>
          </p:cNvSpPr>
          <p:nvPr>
            <p:ph type="body" sz="quarter" idx="15"/>
          </p:nvPr>
        </p:nvSpPr>
        <p:spPr>
          <a:xfrm>
            <a:off x="3397163"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4" name="Text Placeholder 5"/>
          <p:cNvSpPr>
            <a:spLocks noGrp="1"/>
          </p:cNvSpPr>
          <p:nvPr>
            <p:ph type="body" sz="quarter" idx="16"/>
          </p:nvPr>
        </p:nvSpPr>
        <p:spPr>
          <a:xfrm>
            <a:off x="3397163"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45" name="Text Placeholder 5"/>
          <p:cNvSpPr>
            <a:spLocks noGrp="1"/>
          </p:cNvSpPr>
          <p:nvPr>
            <p:ph type="body" sz="quarter" idx="17"/>
          </p:nvPr>
        </p:nvSpPr>
        <p:spPr>
          <a:xfrm>
            <a:off x="6158966"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6" name="Text Placeholder 5"/>
          <p:cNvSpPr>
            <a:spLocks noGrp="1"/>
          </p:cNvSpPr>
          <p:nvPr>
            <p:ph type="body" sz="quarter" idx="18"/>
          </p:nvPr>
        </p:nvSpPr>
        <p:spPr>
          <a:xfrm>
            <a:off x="6158966"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47" name="Text Placeholder 5"/>
          <p:cNvSpPr>
            <a:spLocks noGrp="1"/>
          </p:cNvSpPr>
          <p:nvPr>
            <p:ph type="body" sz="quarter" idx="19"/>
          </p:nvPr>
        </p:nvSpPr>
        <p:spPr>
          <a:xfrm>
            <a:off x="8920769"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8" name="Text Placeholder 5"/>
          <p:cNvSpPr>
            <a:spLocks noGrp="1"/>
          </p:cNvSpPr>
          <p:nvPr>
            <p:ph type="body" sz="quarter" idx="20"/>
          </p:nvPr>
        </p:nvSpPr>
        <p:spPr>
          <a:xfrm>
            <a:off x="8920769"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789052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4576236" y="1795468"/>
            <a:ext cx="3039533"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274" name="Group 273"/>
          <p:cNvGrpSpPr/>
          <p:nvPr userDrawn="1"/>
        </p:nvGrpSpPr>
        <p:grpSpPr>
          <a:xfrm>
            <a:off x="954617" y="1795468"/>
            <a:ext cx="3041651"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272" name="Group 271"/>
          <p:cNvGrpSpPr/>
          <p:nvPr userDrawn="1"/>
        </p:nvGrpSpPr>
        <p:grpSpPr>
          <a:xfrm>
            <a:off x="8195733" y="1795468"/>
            <a:ext cx="3041651"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276" name="Text Placeholder 5"/>
          <p:cNvSpPr>
            <a:spLocks noGrp="1"/>
          </p:cNvSpPr>
          <p:nvPr>
            <p:ph type="body" sz="quarter" idx="11"/>
          </p:nvPr>
        </p:nvSpPr>
        <p:spPr>
          <a:xfrm>
            <a:off x="1110208"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7" name="Text Placeholder 5"/>
          <p:cNvSpPr>
            <a:spLocks noGrp="1"/>
          </p:cNvSpPr>
          <p:nvPr>
            <p:ph type="body" sz="quarter" idx="14"/>
          </p:nvPr>
        </p:nvSpPr>
        <p:spPr>
          <a:xfrm>
            <a:off x="1126652" y="4887547"/>
            <a:ext cx="2770629" cy="1252909"/>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78" name="Text Placeholder 5"/>
          <p:cNvSpPr>
            <a:spLocks noGrp="1"/>
          </p:cNvSpPr>
          <p:nvPr>
            <p:ph type="body" sz="quarter" idx="15"/>
          </p:nvPr>
        </p:nvSpPr>
        <p:spPr>
          <a:xfrm>
            <a:off x="4720660"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9" name="Text Placeholder 5"/>
          <p:cNvSpPr>
            <a:spLocks noGrp="1"/>
          </p:cNvSpPr>
          <p:nvPr>
            <p:ph type="body" sz="quarter" idx="16"/>
          </p:nvPr>
        </p:nvSpPr>
        <p:spPr>
          <a:xfrm>
            <a:off x="4719928" y="4887547"/>
            <a:ext cx="2770629" cy="1252909"/>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80" name="Text Placeholder 5"/>
          <p:cNvSpPr>
            <a:spLocks noGrp="1"/>
          </p:cNvSpPr>
          <p:nvPr>
            <p:ph type="body" sz="quarter" idx="17"/>
          </p:nvPr>
        </p:nvSpPr>
        <p:spPr>
          <a:xfrm>
            <a:off x="8329652"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81" name="Text Placeholder 5"/>
          <p:cNvSpPr>
            <a:spLocks noGrp="1"/>
          </p:cNvSpPr>
          <p:nvPr>
            <p:ph type="body" sz="quarter" idx="18"/>
          </p:nvPr>
        </p:nvSpPr>
        <p:spPr>
          <a:xfrm>
            <a:off x="8328920" y="4887547"/>
            <a:ext cx="2770629" cy="1252909"/>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82" name="Text Placeholder 5"/>
          <p:cNvSpPr>
            <a:spLocks noGrp="1"/>
          </p:cNvSpPr>
          <p:nvPr>
            <p:ph type="body" sz="quarter" idx="19"/>
          </p:nvPr>
        </p:nvSpPr>
        <p:spPr>
          <a:xfrm>
            <a:off x="954621" y="1795464"/>
            <a:ext cx="3041649"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
        <p:nvSpPr>
          <p:cNvPr id="284" name="Text Placeholder 283"/>
          <p:cNvSpPr>
            <a:spLocks noGrp="1"/>
          </p:cNvSpPr>
          <p:nvPr>
            <p:ph type="body" sz="quarter" idx="20"/>
          </p:nvPr>
        </p:nvSpPr>
        <p:spPr>
          <a:xfrm>
            <a:off x="4576236" y="1795466"/>
            <a:ext cx="3039533" cy="409575"/>
          </a:xfrm>
          <a:prstGeom prst="rect">
            <a:avLst/>
          </a:prstGeom>
        </p:spPr>
        <p:txBody>
          <a:bodyPr/>
          <a:lstStyle>
            <a:lvl1pPr marL="0" indent="0" algn="ctr">
              <a:buNone/>
              <a:defRPr>
                <a:solidFill>
                  <a:schemeClr val="bg1"/>
                </a:solidFill>
                <a:latin typeface="Gill Sans MT" panose="020B0502020104020203" pitchFamily="34" charset="0"/>
              </a:defRPr>
            </a:lvl1pPr>
            <a:lvl2pPr marL="342900" indent="0">
              <a:buNone/>
              <a:defRPr/>
            </a:lvl2pPr>
          </a:lstStyle>
          <a:p>
            <a:pPr lvl="0"/>
            <a:r>
              <a:rPr lang="en-US" dirty="0"/>
              <a:t>Edit Master text styles</a:t>
            </a:r>
          </a:p>
        </p:txBody>
      </p:sp>
      <p:sp>
        <p:nvSpPr>
          <p:cNvPr id="286" name="Text Placeholder 285"/>
          <p:cNvSpPr>
            <a:spLocks noGrp="1"/>
          </p:cNvSpPr>
          <p:nvPr>
            <p:ph type="body" sz="quarter" idx="21"/>
          </p:nvPr>
        </p:nvSpPr>
        <p:spPr>
          <a:xfrm>
            <a:off x="8195733" y="1795463"/>
            <a:ext cx="3041651" cy="406400"/>
          </a:xfrm>
          <a:prstGeom prst="rect">
            <a:avLst/>
          </a:prstGeom>
        </p:spPr>
        <p:txBody>
          <a:bodyPr/>
          <a:lstStyle>
            <a:lvl1pPr marL="0" indent="0" algn="ctr">
              <a:buNone/>
              <a:defRPr>
                <a:solidFill>
                  <a:schemeClr val="bg1"/>
                </a:solidFill>
              </a:defRPr>
            </a:lvl1pPr>
            <a:lvl2pPr marL="342900" indent="0">
              <a:buNone/>
              <a:defRPr/>
            </a:lvl2pPr>
          </a:lstStyle>
          <a:p>
            <a:pPr lvl="0"/>
            <a:r>
              <a:rPr lang="en-US" dirty="0"/>
              <a:t>Edit Master text styles</a:t>
            </a:r>
          </a:p>
        </p:txBody>
      </p:sp>
      <p:sp>
        <p:nvSpPr>
          <p:cNvPr id="287"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466353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1127379" y="1624845"/>
            <a:ext cx="2770628"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36" name="Group 35"/>
          <p:cNvGrpSpPr/>
          <p:nvPr userDrawn="1"/>
        </p:nvGrpSpPr>
        <p:grpSpPr>
          <a:xfrm>
            <a:off x="4744467" y="1624845"/>
            <a:ext cx="2770628"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64" name="Group 63"/>
          <p:cNvGrpSpPr/>
          <p:nvPr userDrawn="1"/>
        </p:nvGrpSpPr>
        <p:grpSpPr>
          <a:xfrm>
            <a:off x="8361555" y="1624845"/>
            <a:ext cx="2770628"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94" name="Text Placeholder 5"/>
          <p:cNvSpPr>
            <a:spLocks noGrp="1"/>
          </p:cNvSpPr>
          <p:nvPr>
            <p:ph type="body" sz="quarter" idx="11"/>
          </p:nvPr>
        </p:nvSpPr>
        <p:spPr>
          <a:xfrm>
            <a:off x="1127380" y="3894522"/>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7" name="Text Placeholder 5"/>
          <p:cNvSpPr>
            <a:spLocks noGrp="1"/>
          </p:cNvSpPr>
          <p:nvPr>
            <p:ph type="body" sz="quarter" idx="14"/>
          </p:nvPr>
        </p:nvSpPr>
        <p:spPr>
          <a:xfrm>
            <a:off x="1126652" y="4279847"/>
            <a:ext cx="2770629" cy="1568843"/>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98" name="Text Placeholder 5"/>
          <p:cNvSpPr>
            <a:spLocks noGrp="1"/>
          </p:cNvSpPr>
          <p:nvPr>
            <p:ph type="body" sz="quarter" idx="15"/>
          </p:nvPr>
        </p:nvSpPr>
        <p:spPr>
          <a:xfrm>
            <a:off x="4744467" y="3882656"/>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9" name="Text Placeholder 5"/>
          <p:cNvSpPr>
            <a:spLocks noGrp="1"/>
          </p:cNvSpPr>
          <p:nvPr>
            <p:ph type="body" sz="quarter" idx="16"/>
          </p:nvPr>
        </p:nvSpPr>
        <p:spPr>
          <a:xfrm>
            <a:off x="4743736" y="4267981"/>
            <a:ext cx="2770629" cy="1568843"/>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00" name="Text Placeholder 5"/>
          <p:cNvSpPr>
            <a:spLocks noGrp="1"/>
          </p:cNvSpPr>
          <p:nvPr>
            <p:ph type="body" sz="quarter" idx="17"/>
          </p:nvPr>
        </p:nvSpPr>
        <p:spPr>
          <a:xfrm>
            <a:off x="8364076" y="3855522"/>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1" name="Text Placeholder 5"/>
          <p:cNvSpPr>
            <a:spLocks noGrp="1"/>
          </p:cNvSpPr>
          <p:nvPr>
            <p:ph type="body" sz="quarter" idx="18"/>
          </p:nvPr>
        </p:nvSpPr>
        <p:spPr>
          <a:xfrm>
            <a:off x="8363348" y="4240847"/>
            <a:ext cx="2770629" cy="1568843"/>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02"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89464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835453" y="1706121"/>
            <a:ext cx="4041344"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31" name="Text Placeholder 3"/>
          <p:cNvSpPr>
            <a:spLocks noGrp="1"/>
          </p:cNvSpPr>
          <p:nvPr>
            <p:ph type="body" sz="quarter" idx="10"/>
          </p:nvPr>
        </p:nvSpPr>
        <p:spPr>
          <a:xfrm>
            <a:off x="5033783" y="2629677"/>
            <a:ext cx="6866292" cy="63569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11"/>
          </p:nvPr>
        </p:nvSpPr>
        <p:spPr>
          <a:xfrm>
            <a:off x="5033783" y="3265377"/>
            <a:ext cx="6866292"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236767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85110" y="1233377"/>
            <a:ext cx="11821785"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72605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71741" y="1233377"/>
            <a:ext cx="5711611"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6039297" y="1233380"/>
            <a:ext cx="5968361" cy="5072173"/>
          </a:xfrm>
          <a:prstGeom prst="rect">
            <a:avLst/>
          </a:prstGeom>
        </p:spPr>
        <p:txBody>
          <a:bodyPr/>
          <a:lstStyle>
            <a:lvl1pPr>
              <a:defRPr>
                <a:ln>
                  <a:noFill/>
                </a:ln>
                <a:solidFill>
                  <a:srgbClr val="50A5AB"/>
                </a:solidFill>
              </a:defRPr>
            </a:lvl1pPr>
          </a:lstStyle>
          <a:p>
            <a:endParaRPr lang="en-US" dirty="0"/>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4124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57311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6294475" y="1233377"/>
            <a:ext cx="5713180"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71742" y="1233380"/>
            <a:ext cx="5968361" cy="5072173"/>
          </a:xfrm>
          <a:prstGeom prst="rect">
            <a:avLst/>
          </a:prstGeom>
        </p:spPr>
        <p:txBody>
          <a:bodyPr/>
          <a:lstStyle>
            <a:lvl1pPr>
              <a:defRPr>
                <a:ln>
                  <a:noFill/>
                </a:ln>
                <a:solidFill>
                  <a:srgbClr val="50A5AB"/>
                </a:solidFill>
              </a:defRPr>
            </a:lvl1pPr>
          </a:lstStyle>
          <a:p>
            <a:endParaRPr lang="en-US" dirty="0"/>
          </a:p>
        </p:txBody>
      </p:sp>
      <p:cxnSp>
        <p:nvCxnSpPr>
          <p:cNvPr id="5" name="Straight Connector 4"/>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6995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8479" y="2"/>
            <a:ext cx="12518069" cy="6464594"/>
          </a:xfrm>
          <a:prstGeom prst="rect">
            <a:avLst/>
          </a:prstGeom>
        </p:spPr>
      </p:pic>
      <p:sp>
        <p:nvSpPr>
          <p:cNvPr id="8" name="Text Placeholder 3"/>
          <p:cNvSpPr>
            <a:spLocks noGrp="1"/>
          </p:cNvSpPr>
          <p:nvPr>
            <p:ph type="body" sz="quarter" idx="10"/>
          </p:nvPr>
        </p:nvSpPr>
        <p:spPr>
          <a:xfrm>
            <a:off x="0" y="6"/>
            <a:ext cx="12192000" cy="1073887"/>
          </a:xfrm>
          <a:prstGeom prst="rect">
            <a:avLst/>
          </a:prstGeom>
        </p:spPr>
        <p:txBody>
          <a:bodyPr anchor="ctr"/>
          <a:lstStyle>
            <a:lvl1pPr marL="0" indent="0" algn="l">
              <a:buNone/>
              <a:defRPr sz="30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7111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740125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71741"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7401257"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3" y="1073888"/>
            <a:ext cx="6989135"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48289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ody slide 0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411439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606F6-A87A-477D-8DC1-8DC051E4AD86}" type="datetimeFigureOut">
              <a:rPr lang="en-IN" smtClean="0"/>
              <a:t>16-02-2021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E0F340E-D823-4490-A84D-E83C3602DC87}" type="slidenum">
              <a:rPr lang="en-IN" smtClean="0"/>
              <a:t>‹#›</a:t>
            </a:fld>
            <a:endParaRPr lang="en-IN" dirty="0"/>
          </a:p>
        </p:txBody>
      </p:sp>
    </p:spTree>
    <p:extLst>
      <p:ext uri="{BB962C8B-B14F-4D97-AF65-F5344CB8AC3E}">
        <p14:creationId xmlns:p14="http://schemas.microsoft.com/office/powerpoint/2010/main" val="53735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6764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6764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234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65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0101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61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0858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455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8.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7.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6.jp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F03382-91F6-9943-A877-3EA4C3E27849}"/>
              </a:ext>
            </a:extLst>
          </p:cNvPr>
          <p:cNvGrpSpPr/>
          <p:nvPr userDrawn="1"/>
        </p:nvGrpSpPr>
        <p:grpSpPr>
          <a:xfrm>
            <a:off x="0" y="-1191"/>
            <a:ext cx="12192000" cy="6859193"/>
            <a:chOff x="0" y="-1191"/>
            <a:chExt cx="12192000" cy="6859193"/>
          </a:xfrm>
        </p:grpSpPr>
        <p:pic>
          <p:nvPicPr>
            <p:cNvPr id="6" name="Picture 5">
              <a:extLst>
                <a:ext uri="{FF2B5EF4-FFF2-40B4-BE49-F238E27FC236}">
                  <a16:creationId xmlns:a16="http://schemas.microsoft.com/office/drawing/2014/main" id="{EE6ACD44-472C-4444-8596-29CD0B38C1D6}"/>
                </a:ext>
              </a:extLst>
            </p:cNvPr>
            <p:cNvPicPr>
              <a:picLocks noChangeAspect="1"/>
            </p:cNvPicPr>
            <p:nvPr userDrawn="1"/>
          </p:nvPicPr>
          <p:blipFill>
            <a:blip r:embed="rId15"/>
            <a:stretch>
              <a:fillRect/>
            </a:stretch>
          </p:blipFill>
          <p:spPr>
            <a:xfrm>
              <a:off x="0" y="3"/>
              <a:ext cx="12192000" cy="6857999"/>
            </a:xfrm>
            <a:prstGeom prst="rect">
              <a:avLst/>
            </a:prstGeom>
          </p:spPr>
        </p:pic>
        <p:pic>
          <p:nvPicPr>
            <p:cNvPr id="7" name="Picture 8">
              <a:extLst>
                <a:ext uri="{FF2B5EF4-FFF2-40B4-BE49-F238E27FC236}">
                  <a16:creationId xmlns:a16="http://schemas.microsoft.com/office/drawing/2014/main" id="{69046BD1-6148-4441-AF60-27D1BA5EE6F9}"/>
                </a:ext>
              </a:extLst>
            </p:cNvPr>
            <p:cNvPicPr>
              <a:picLocks noChangeAspect="1" noChangeArrowheads="1"/>
            </p:cNvPicPr>
            <p:nvPr userDrawn="1"/>
          </p:nvPicPr>
          <p:blipFill rotWithShape="1">
            <a:blip r:embed="rId16">
              <a:extLst>
                <a:ext uri="{28A0092B-C50C-407E-A947-70E740481C1C}">
                  <a14:useLocalDpi xmlns:a14="http://schemas.microsoft.com/office/drawing/2010/main"/>
                </a:ext>
              </a:extLst>
            </a:blip>
            <a:srcRect l="6730"/>
            <a:stretch/>
          </p:blipFill>
          <p:spPr bwMode="auto">
            <a:xfrm>
              <a:off x="3657600" y="-1191"/>
              <a:ext cx="8530058" cy="685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27" name="Rectangle 9"/>
          <p:cNvSpPr>
            <a:spLocks noChangeArrowheads="1"/>
          </p:cNvSpPr>
          <p:nvPr userDrawn="1"/>
        </p:nvSpPr>
        <p:spPr bwMode="auto">
          <a:xfrm>
            <a:off x="201084" y="6248403"/>
            <a:ext cx="768349"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A8AF884-707C-427E-AB00-53A70ED500E9}" type="slidenum">
              <a:rPr lang="en-US" altLang="en-US" sz="1800" b="1">
                <a:solidFill>
                  <a:schemeClr val="bg1"/>
                </a:solidFill>
                <a:latin typeface="Garamond" panose="02020404030301010803" pitchFamily="18" charset="0"/>
              </a:rPr>
              <a:pPr algn="ctr"/>
              <a:t>‹#›</a:t>
            </a:fld>
            <a:endParaRPr lang="en-US" altLang="en-US" sz="1800" b="1" dirty="0">
              <a:solidFill>
                <a:schemeClr val="bg1"/>
              </a:solidFill>
              <a:latin typeface="Garamond" panose="02020404030301010803" pitchFamily="18" charset="0"/>
            </a:endParaRPr>
          </a:p>
        </p:txBody>
      </p:sp>
      <p:sp>
        <p:nvSpPr>
          <p:cNvPr id="1028" name="Rectangle 2"/>
          <p:cNvSpPr>
            <a:spLocks noGrp="1" noChangeArrowheads="1"/>
          </p:cNvSpPr>
          <p:nvPr>
            <p:ph type="title"/>
          </p:nvPr>
        </p:nvSpPr>
        <p:spPr bwMode="auto">
          <a:xfrm>
            <a:off x="1016000" y="533400"/>
            <a:ext cx="10363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1016000" y="1676400"/>
            <a:ext cx="103632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33"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57" r:id="rId13"/>
  </p:sldLayoutIdLst>
  <p:txStyles>
    <p:titleStyle>
      <a:lvl1pPr algn="ctr" rtl="0" eaLnBrk="0" fontAlgn="base" hangingPunct="0">
        <a:spcBef>
          <a:spcPct val="0"/>
        </a:spcBef>
        <a:spcAft>
          <a:spcPct val="0"/>
        </a:spcAft>
        <a:defRPr sz="32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5pPr>
      <a:lvl6pPr marL="457200" algn="ctr" rtl="0" fontAlgn="base">
        <a:spcBef>
          <a:spcPct val="0"/>
        </a:spcBef>
        <a:spcAft>
          <a:spcPct val="0"/>
        </a:spcAft>
        <a:defRPr sz="2800">
          <a:solidFill>
            <a:schemeClr val="tx2"/>
          </a:solidFill>
          <a:latin typeface="Garamond" pitchFamily="18" charset="0"/>
        </a:defRPr>
      </a:lvl6pPr>
      <a:lvl7pPr marL="914400" algn="ctr" rtl="0" fontAlgn="base">
        <a:spcBef>
          <a:spcPct val="0"/>
        </a:spcBef>
        <a:spcAft>
          <a:spcPct val="0"/>
        </a:spcAft>
        <a:defRPr sz="2800">
          <a:solidFill>
            <a:schemeClr val="tx2"/>
          </a:solidFill>
          <a:latin typeface="Garamond" pitchFamily="18" charset="0"/>
        </a:defRPr>
      </a:lvl7pPr>
      <a:lvl8pPr marL="1371600" algn="ctr" rtl="0" fontAlgn="base">
        <a:spcBef>
          <a:spcPct val="0"/>
        </a:spcBef>
        <a:spcAft>
          <a:spcPct val="0"/>
        </a:spcAft>
        <a:defRPr sz="2800">
          <a:solidFill>
            <a:schemeClr val="tx2"/>
          </a:solidFill>
          <a:latin typeface="Garamond" pitchFamily="18" charset="0"/>
        </a:defRPr>
      </a:lvl8pPr>
      <a:lvl9pPr marL="1828800" algn="ctr" rtl="0" fontAlgn="base">
        <a:spcBef>
          <a:spcPct val="0"/>
        </a:spcBef>
        <a:spcAft>
          <a:spcPct val="0"/>
        </a:spcAft>
        <a:defRPr sz="28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rgbClr val="FF0000"/>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a:off x="-10331" y="0"/>
            <a:ext cx="12206883" cy="6858000"/>
          </a:xfrm>
          <a:prstGeom prst="rect">
            <a:avLst/>
          </a:prstGeom>
        </p:spPr>
      </p:pic>
      <p:sp>
        <p:nvSpPr>
          <p:cNvPr id="10" name="Rectangle 9"/>
          <p:cNvSpPr/>
          <p:nvPr userDrawn="1"/>
        </p:nvSpPr>
        <p:spPr>
          <a:xfrm>
            <a:off x="-10331" y="6445612"/>
            <a:ext cx="12202331"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8C99"/>
              </a:solidFill>
            </a:endParaRPr>
          </a:p>
        </p:txBody>
      </p:sp>
      <p:grpSp>
        <p:nvGrpSpPr>
          <p:cNvPr id="7" name="Group 6"/>
          <p:cNvGrpSpPr/>
          <p:nvPr userDrawn="1"/>
        </p:nvGrpSpPr>
        <p:grpSpPr>
          <a:xfrm>
            <a:off x="60949" y="6501032"/>
            <a:ext cx="1189231" cy="302918"/>
            <a:chOff x="916083" y="709946"/>
            <a:chExt cx="4711702" cy="1600203"/>
          </a:xfrm>
        </p:grpSpPr>
        <p:pic>
          <p:nvPicPr>
            <p:cNvPr id="8" name="Picture 7"/>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916083" y="709946"/>
              <a:ext cx="2160276" cy="1600203"/>
            </a:xfrm>
            <a:prstGeom prst="rect">
              <a:avLst/>
            </a:prstGeom>
          </p:spPr>
        </p:pic>
        <p:pic>
          <p:nvPicPr>
            <p:cNvPr id="9" name="Picture 8"/>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346126" y="709946"/>
              <a:ext cx="2281659" cy="1600203"/>
            </a:xfrm>
            <a:prstGeom prst="rect">
              <a:avLst/>
            </a:prstGeom>
          </p:spPr>
        </p:pic>
      </p:grpSp>
    </p:spTree>
    <p:custDataLst>
      <p:tags r:id="rId22"/>
    </p:custDataLst>
    <p:extLst>
      <p:ext uri="{BB962C8B-B14F-4D97-AF65-F5344CB8AC3E}">
        <p14:creationId xmlns:p14="http://schemas.microsoft.com/office/powerpoint/2010/main" val="1182191264"/>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 id="2147483953" r:id="rId18"/>
    <p:sldLayoutId id="2147483954" r:id="rId19"/>
    <p:sldLayoutId id="2147483955"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www.cqii.org/" TargetMode="Externa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2362199" y="2743200"/>
            <a:ext cx="9829801" cy="1295400"/>
          </a:xfrm>
          <a:prstGeom prst="rect">
            <a:avLst/>
          </a:prstGeom>
          <a:solidFill>
            <a:schemeClr val="bg1">
              <a:lumMod val="65000"/>
            </a:schemeClr>
          </a:solidFill>
          <a:ln w="9525">
            <a:noFill/>
            <a:miter lim="800000"/>
            <a:headEnd/>
            <a:tailEnd/>
          </a:ln>
        </p:spPr>
        <p:txBody>
          <a:bodyPr anchor="ctr"/>
          <a:lstStyle/>
          <a:p>
            <a:pPr algn="ctr">
              <a:defRPr/>
            </a:pPr>
            <a:endParaRPr lang="en-US" sz="4400" dirty="0">
              <a:latin typeface="+mj-lt"/>
              <a:ea typeface="+mj-ea"/>
              <a:cs typeface="+mj-cs"/>
            </a:endParaRPr>
          </a:p>
        </p:txBody>
      </p:sp>
      <p:sp>
        <p:nvSpPr>
          <p:cNvPr id="6147" name="Title 1"/>
          <p:cNvSpPr txBox="1">
            <a:spLocks/>
          </p:cNvSpPr>
          <p:nvPr/>
        </p:nvSpPr>
        <p:spPr bwMode="auto">
          <a:xfrm>
            <a:off x="3615658" y="2608263"/>
            <a:ext cx="8576342" cy="1143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000" b="1" dirty="0">
                <a:solidFill>
                  <a:schemeClr val="bg1"/>
                </a:solidFill>
                <a:latin typeface="Garamond" panose="02020404030301010803" pitchFamily="18" charset="0"/>
              </a:rPr>
              <a:t>Survive Winter Plane Crash</a:t>
            </a:r>
          </a:p>
        </p:txBody>
      </p:sp>
      <p:grpSp>
        <p:nvGrpSpPr>
          <p:cNvPr id="13" name="Group 12">
            <a:extLst>
              <a:ext uri="{FF2B5EF4-FFF2-40B4-BE49-F238E27FC236}">
                <a16:creationId xmlns:a16="http://schemas.microsoft.com/office/drawing/2014/main" id="{E8AF825B-F0DE-2344-8D54-30A7B8C89283}"/>
              </a:ext>
            </a:extLst>
          </p:cNvPr>
          <p:cNvGrpSpPr/>
          <p:nvPr/>
        </p:nvGrpSpPr>
        <p:grpSpPr>
          <a:xfrm>
            <a:off x="9982200" y="4084320"/>
            <a:ext cx="1828800" cy="1818323"/>
            <a:chOff x="10080516" y="3810000"/>
            <a:chExt cx="2035284" cy="2023625"/>
          </a:xfrm>
        </p:grpSpPr>
        <p:pic>
          <p:nvPicPr>
            <p:cNvPr id="14" name="Picture 13">
              <a:extLst>
                <a:ext uri="{FF2B5EF4-FFF2-40B4-BE49-F238E27FC236}">
                  <a16:creationId xmlns:a16="http://schemas.microsoft.com/office/drawing/2014/main" id="{47AFE8EB-E0BB-144B-BB08-C3D916F75B39}"/>
                </a:ext>
              </a:extLst>
            </p:cNvPr>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0080516" y="3810000"/>
              <a:ext cx="2035284" cy="2023625"/>
            </a:xfrm>
            <a:prstGeom prst="rect">
              <a:avLst/>
            </a:prstGeom>
          </p:spPr>
        </p:pic>
        <p:grpSp>
          <p:nvGrpSpPr>
            <p:cNvPr id="15" name="Group 14">
              <a:extLst>
                <a:ext uri="{FF2B5EF4-FFF2-40B4-BE49-F238E27FC236}">
                  <a16:creationId xmlns:a16="http://schemas.microsoft.com/office/drawing/2014/main" id="{E8E21788-1A12-EE42-ABF7-787B8D3E5A55}"/>
                </a:ext>
              </a:extLst>
            </p:cNvPr>
            <p:cNvGrpSpPr/>
            <p:nvPr/>
          </p:nvGrpSpPr>
          <p:grpSpPr>
            <a:xfrm>
              <a:off x="10700805" y="4310159"/>
              <a:ext cx="762312" cy="971357"/>
              <a:chOff x="3679623" y="1399142"/>
              <a:chExt cx="1244475" cy="1585740"/>
            </a:xfrm>
          </p:grpSpPr>
          <p:pic>
            <p:nvPicPr>
              <p:cNvPr id="16" name="Picture 15">
                <a:extLst>
                  <a:ext uri="{FF2B5EF4-FFF2-40B4-BE49-F238E27FC236}">
                    <a16:creationId xmlns:a16="http://schemas.microsoft.com/office/drawing/2014/main" id="{ED3E3540-B2B5-254E-8AD9-CF5EEFE4A1B8}"/>
                  </a:ext>
                </a:extLst>
              </p:cNvPr>
              <p:cNvPicPr>
                <a:picLocks noChangeAspect="1"/>
              </p:cNvPicPr>
              <p:nvPr/>
            </p:nvPicPr>
            <p:blipFill>
              <a:blip r:embed="rId5"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3679623" y="1530541"/>
                <a:ext cx="1244475" cy="1343025"/>
              </a:xfrm>
              <a:prstGeom prst="rect">
                <a:avLst/>
              </a:prstGeom>
            </p:spPr>
          </p:pic>
          <p:sp>
            <p:nvSpPr>
              <p:cNvPr id="17" name="Rectangle 16">
                <a:extLst>
                  <a:ext uri="{FF2B5EF4-FFF2-40B4-BE49-F238E27FC236}">
                    <a16:creationId xmlns:a16="http://schemas.microsoft.com/office/drawing/2014/main" id="{332567AE-DF7D-E844-B2A2-B2F6B087936E}"/>
                  </a:ext>
                </a:extLst>
              </p:cNvPr>
              <p:cNvSpPr/>
              <p:nvPr/>
            </p:nvSpPr>
            <p:spPr bwMode="auto">
              <a:xfrm>
                <a:off x="4285561" y="1399142"/>
                <a:ext cx="438839" cy="163761"/>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a:latin typeface="Arial" charset="0"/>
                </a:endParaRPr>
              </a:p>
            </p:txBody>
          </p:sp>
          <p:sp>
            <p:nvSpPr>
              <p:cNvPr id="18" name="Rectangle 17">
                <a:extLst>
                  <a:ext uri="{FF2B5EF4-FFF2-40B4-BE49-F238E27FC236}">
                    <a16:creationId xmlns:a16="http://schemas.microsoft.com/office/drawing/2014/main" id="{FF9DA5E0-AAF9-1B48-A70A-91E014192761}"/>
                  </a:ext>
                </a:extLst>
              </p:cNvPr>
              <p:cNvSpPr/>
              <p:nvPr/>
            </p:nvSpPr>
            <p:spPr bwMode="auto">
              <a:xfrm flipV="1">
                <a:off x="3886200" y="2873566"/>
                <a:ext cx="806986" cy="111316"/>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a:latin typeface="Arial" charset="0"/>
                </a:endParaRPr>
              </a:p>
            </p:txBody>
          </p:sp>
        </p:grpSp>
      </p:grpSp>
      <p:sp>
        <p:nvSpPr>
          <p:cNvPr id="20" name="Rectangle 19">
            <a:extLst>
              <a:ext uri="{FF2B5EF4-FFF2-40B4-BE49-F238E27FC236}">
                <a16:creationId xmlns:a16="http://schemas.microsoft.com/office/drawing/2014/main" id="{0BD13882-3E92-854B-9314-9C500B368A17}"/>
              </a:ext>
            </a:extLst>
          </p:cNvPr>
          <p:cNvSpPr>
            <a:spLocks noChangeArrowheads="1"/>
          </p:cNvSpPr>
          <p:nvPr/>
        </p:nvSpPr>
        <p:spPr bwMode="auto">
          <a:xfrm>
            <a:off x="533400" y="5542676"/>
            <a:ext cx="9144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rgbClr val="FF0000"/>
              </a:buClr>
              <a:buChar char="•"/>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rgbClr val="FF0000"/>
              </a:buClr>
              <a:buSzPct val="85000"/>
              <a:buFont typeface="Wingdings" pitchFamily="2" charset="2"/>
              <a:buChar char="§"/>
              <a:defRPr sz="22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Clr>
                <a:srgbClr val="FF0000"/>
              </a:buClr>
              <a:buChar char="•"/>
              <a:defRPr sz="20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Clr>
                <a:srgbClr val="FF0000"/>
              </a:buClr>
              <a:buSzPct val="65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FontTx/>
              <a:buNone/>
            </a:pPr>
            <a:r>
              <a:rPr lang="en-US" altLang="en-US" sz="1000" dirty="0"/>
              <a:t>Scoring by Mark </a:t>
            </a:r>
            <a:r>
              <a:rPr lang="en-US" altLang="en-US" sz="1000" dirty="0" err="1"/>
              <a:t>Wanvig</a:t>
            </a:r>
            <a:r>
              <a:rPr lang="en-US" altLang="en-US" sz="1000" dirty="0"/>
              <a:t>, a former instructor in survival training for the Reconnaissance School of the 101st Division of the U.S. Army</a:t>
            </a:r>
          </a:p>
        </p:txBody>
      </p:sp>
      <p:pic>
        <p:nvPicPr>
          <p:cNvPr id="1030" name="Picture 6" descr="Winter storm dumps over 30 inches of snow in parts of Colorado">
            <a:extLst>
              <a:ext uri="{FF2B5EF4-FFF2-40B4-BE49-F238E27FC236}">
                <a16:creationId xmlns:a16="http://schemas.microsoft.com/office/drawing/2014/main" id="{8C610B35-C16E-D74F-8C25-FBD9BB04928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726" r="46514"/>
          <a:stretch/>
        </p:blipFill>
        <p:spPr bwMode="auto">
          <a:xfrm>
            <a:off x="428194" y="1738236"/>
            <a:ext cx="3217944" cy="36376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14755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635AA62-2C9D-DD48-B4D2-092C0F489B95}"/>
              </a:ext>
            </a:extLst>
          </p:cNvPr>
          <p:cNvSpPr>
            <a:spLocks noGrp="1" noChangeArrowheads="1"/>
          </p:cNvSpPr>
          <p:nvPr>
            <p:ph type="title"/>
          </p:nvPr>
        </p:nvSpPr>
        <p:spPr>
          <a:xfrm>
            <a:off x="914400" y="533400"/>
            <a:ext cx="10363200" cy="762000"/>
          </a:xfrm>
        </p:spPr>
        <p:txBody>
          <a:bodyPr/>
          <a:lstStyle/>
          <a:p>
            <a:pPr eaLnBrk="1" hangingPunct="1"/>
            <a:r>
              <a:rPr lang="en-US" altLang="en-US" dirty="0"/>
              <a:t>Answers to Winter Plane Crash</a:t>
            </a:r>
          </a:p>
        </p:txBody>
      </p:sp>
      <p:sp>
        <p:nvSpPr>
          <p:cNvPr id="14339" name="Rectangle 3">
            <a:extLst>
              <a:ext uri="{FF2B5EF4-FFF2-40B4-BE49-F238E27FC236}">
                <a16:creationId xmlns:a16="http://schemas.microsoft.com/office/drawing/2014/main" id="{95A3583C-A487-E54F-A165-877B144DC0CE}"/>
              </a:ext>
            </a:extLst>
          </p:cNvPr>
          <p:cNvSpPr>
            <a:spLocks noGrp="1" noChangeArrowheads="1"/>
          </p:cNvSpPr>
          <p:nvPr>
            <p:ph type="body" idx="1"/>
          </p:nvPr>
        </p:nvSpPr>
        <p:spPr>
          <a:xfrm>
            <a:off x="304800" y="1447800"/>
            <a:ext cx="11582400" cy="4191000"/>
          </a:xfrm>
        </p:spPr>
        <p:txBody>
          <a:bodyPr/>
          <a:lstStyle/>
          <a:p>
            <a:pPr marL="0" indent="0" eaLnBrk="1" hangingPunct="1">
              <a:lnSpc>
                <a:spcPct val="90000"/>
              </a:lnSpc>
              <a:buNone/>
            </a:pPr>
            <a:r>
              <a:rPr lang="en-US" altLang="en-US" sz="2000" dirty="0"/>
              <a:t>1.  Cigarette lighter (without fluid) - The gravest danger facing the group is exposure to cold.  The greatest need is for a source of warmth and the second greatest need is for signaling devices.  This makes building a fire the first order of business. </a:t>
            </a:r>
          </a:p>
          <a:p>
            <a:pPr marL="0" indent="0" eaLnBrk="1" hangingPunct="1">
              <a:lnSpc>
                <a:spcPct val="90000"/>
              </a:lnSpc>
              <a:buNone/>
            </a:pPr>
            <a:r>
              <a:rPr lang="en-US" altLang="en-US" sz="2000" dirty="0"/>
              <a:t>2.  Ball of steel wool - To make a fire, the survivors need a means of catching he sparks made by the cigarette lighter. This is the best substance for catching a spark and supporting a flame, even if the steel wool is a little wet.</a:t>
            </a:r>
          </a:p>
          <a:p>
            <a:pPr marL="0" indent="0" eaLnBrk="1" hangingPunct="1">
              <a:lnSpc>
                <a:spcPct val="90000"/>
              </a:lnSpc>
              <a:buNone/>
            </a:pPr>
            <a:r>
              <a:rPr lang="en-US" altLang="en-US" sz="2000" dirty="0"/>
              <a:t>3.  Extra shirt and pants for each survivor - Besides adding warmth to the body, clothes can also be used for shelter, signaling, bedding, bandages, string (when unraveled), and fuel for the fire. </a:t>
            </a:r>
          </a:p>
          <a:p>
            <a:pPr marL="0" indent="0" eaLnBrk="1" hangingPunct="1">
              <a:lnSpc>
                <a:spcPct val="90000"/>
              </a:lnSpc>
              <a:buNone/>
            </a:pPr>
            <a:r>
              <a:rPr lang="en-US" altLang="en-US" sz="2000" dirty="0"/>
              <a:t>4.  Can of Crisco shortening - This has many uses. A mirror-like signaling device can be made from the lid.  After shining the lid with steel wool, it will reflect sunlight and generate 5 to 7 million candlepower.  This is bright enough to be seen beyond the horizon. It can also be rubbed on exposed skin for protection against the cold.  When melted into an oil, the shortening is helpful as fuel.  When soaked into a piece of cloth, melted shortening will act like a candle.  The empty can is useful in melting snow for drinking water.  It is much safer to drink warmed water than to eat snow, since warm water will help retain body heat.  Water is important because dehydration will affect decision-making.  The can is also useful as a cup.</a:t>
            </a:r>
          </a:p>
        </p:txBody>
      </p:sp>
    </p:spTree>
    <p:extLst>
      <p:ext uri="{BB962C8B-B14F-4D97-AF65-F5344CB8AC3E}">
        <p14:creationId xmlns:p14="http://schemas.microsoft.com/office/powerpoint/2010/main" val="3259617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635AA62-2C9D-DD48-B4D2-092C0F489B95}"/>
              </a:ext>
            </a:extLst>
          </p:cNvPr>
          <p:cNvSpPr>
            <a:spLocks noGrp="1" noChangeArrowheads="1"/>
          </p:cNvSpPr>
          <p:nvPr>
            <p:ph type="title"/>
          </p:nvPr>
        </p:nvSpPr>
        <p:spPr>
          <a:xfrm>
            <a:off x="914400" y="533400"/>
            <a:ext cx="10363200" cy="762000"/>
          </a:xfrm>
        </p:spPr>
        <p:txBody>
          <a:bodyPr/>
          <a:lstStyle/>
          <a:p>
            <a:pPr eaLnBrk="1" hangingPunct="1"/>
            <a:r>
              <a:rPr lang="en-US" altLang="en-US" dirty="0"/>
              <a:t>Answers to Winter Plane Crash</a:t>
            </a:r>
          </a:p>
        </p:txBody>
      </p:sp>
      <p:sp>
        <p:nvSpPr>
          <p:cNvPr id="14339" name="Rectangle 3">
            <a:extLst>
              <a:ext uri="{FF2B5EF4-FFF2-40B4-BE49-F238E27FC236}">
                <a16:creationId xmlns:a16="http://schemas.microsoft.com/office/drawing/2014/main" id="{95A3583C-A487-E54F-A165-877B144DC0CE}"/>
              </a:ext>
            </a:extLst>
          </p:cNvPr>
          <p:cNvSpPr>
            <a:spLocks noGrp="1" noChangeArrowheads="1"/>
          </p:cNvSpPr>
          <p:nvPr>
            <p:ph type="body" idx="1"/>
          </p:nvPr>
        </p:nvSpPr>
        <p:spPr>
          <a:xfrm>
            <a:off x="304800" y="1447800"/>
            <a:ext cx="11582400" cy="4191000"/>
          </a:xfrm>
        </p:spPr>
        <p:txBody>
          <a:bodyPr/>
          <a:lstStyle/>
          <a:p>
            <a:pPr marL="0" indent="0" eaLnBrk="1" hangingPunct="1">
              <a:lnSpc>
                <a:spcPct val="90000"/>
              </a:lnSpc>
              <a:buNone/>
            </a:pPr>
            <a:r>
              <a:rPr lang="en-US" altLang="en-US" sz="2000" dirty="0"/>
              <a:t>5.  20 x 20 foot piece of canvas - The cold makes shelter necessary, and canvas would protect against wind and snow (canvas is used in making tents).  Spread on a frame made of trees, it could be used as a tent or a wind screen.  It might also be used as a ground cover to keep the survivors dry.  It’s shape, when contrasted with the surrounding terrain,  makes it a signaling device.</a:t>
            </a:r>
          </a:p>
          <a:p>
            <a:pPr marL="0" indent="0" eaLnBrk="1" hangingPunct="1">
              <a:lnSpc>
                <a:spcPct val="90000"/>
              </a:lnSpc>
              <a:buNone/>
            </a:pPr>
            <a:r>
              <a:rPr lang="en-US" altLang="en-US" sz="2000" dirty="0"/>
              <a:t>6. Small ax - Survivors need a constant supply of wood in order to maintain the fire.  The ax could be used for this as well as for clearing a sheltered campsite, cutting tree branches for ground insulation, and constructing a frame for the canvas tent.</a:t>
            </a:r>
          </a:p>
          <a:p>
            <a:pPr marL="0" indent="0" eaLnBrk="1" hangingPunct="1">
              <a:lnSpc>
                <a:spcPct val="90000"/>
              </a:lnSpc>
              <a:buNone/>
            </a:pPr>
            <a:r>
              <a:rPr lang="en-US" altLang="en-US" sz="2000" dirty="0"/>
              <a:t>7.  Family size chocolate bars (one per person) - Chocolate will provide some food energy.  Since it contains mostly carbohydrates, it supplies the energy without making digestive demands on the body.</a:t>
            </a:r>
          </a:p>
          <a:p>
            <a:pPr marL="0" indent="0" eaLnBrk="1" hangingPunct="1">
              <a:lnSpc>
                <a:spcPct val="90000"/>
              </a:lnSpc>
              <a:buNone/>
            </a:pPr>
            <a:r>
              <a:rPr lang="en-US" altLang="en-US" sz="2000" dirty="0"/>
              <a:t>8.  Newspapers (one per person) - These are useful in starting a fire.  They can also be used as insulation under clothing when rolled up and placed around a person’s arms and legs.  A newspaper  can also be used  as a verbal signaling device when rolled up in a megaphone-shape.  It could also provide reading material for recreation.</a:t>
            </a:r>
          </a:p>
          <a:p>
            <a:pPr marL="0" indent="0" eaLnBrk="1" hangingPunct="1">
              <a:lnSpc>
                <a:spcPct val="90000"/>
              </a:lnSpc>
              <a:buNone/>
            </a:pPr>
            <a:endParaRPr lang="en-US" altLang="en-US" sz="2000" dirty="0"/>
          </a:p>
        </p:txBody>
      </p:sp>
    </p:spTree>
    <p:extLst>
      <p:ext uri="{BB962C8B-B14F-4D97-AF65-F5344CB8AC3E}">
        <p14:creationId xmlns:p14="http://schemas.microsoft.com/office/powerpoint/2010/main" val="911626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635AA62-2C9D-DD48-B4D2-092C0F489B95}"/>
              </a:ext>
            </a:extLst>
          </p:cNvPr>
          <p:cNvSpPr>
            <a:spLocks noGrp="1" noChangeArrowheads="1"/>
          </p:cNvSpPr>
          <p:nvPr>
            <p:ph type="title"/>
          </p:nvPr>
        </p:nvSpPr>
        <p:spPr>
          <a:xfrm>
            <a:off x="914400" y="533400"/>
            <a:ext cx="10363200" cy="762000"/>
          </a:xfrm>
        </p:spPr>
        <p:txBody>
          <a:bodyPr/>
          <a:lstStyle/>
          <a:p>
            <a:pPr eaLnBrk="1" hangingPunct="1"/>
            <a:r>
              <a:rPr lang="en-US" altLang="en-US" dirty="0"/>
              <a:t>Answers to Winter Plane Crash</a:t>
            </a:r>
          </a:p>
        </p:txBody>
      </p:sp>
      <p:sp>
        <p:nvSpPr>
          <p:cNvPr id="14339" name="Rectangle 3">
            <a:extLst>
              <a:ext uri="{FF2B5EF4-FFF2-40B4-BE49-F238E27FC236}">
                <a16:creationId xmlns:a16="http://schemas.microsoft.com/office/drawing/2014/main" id="{95A3583C-A487-E54F-A165-877B144DC0CE}"/>
              </a:ext>
            </a:extLst>
          </p:cNvPr>
          <p:cNvSpPr>
            <a:spLocks noGrp="1" noChangeArrowheads="1"/>
          </p:cNvSpPr>
          <p:nvPr>
            <p:ph type="body" idx="1"/>
          </p:nvPr>
        </p:nvSpPr>
        <p:spPr>
          <a:xfrm>
            <a:off x="304800" y="1447800"/>
            <a:ext cx="11582400" cy="4191000"/>
          </a:xfrm>
        </p:spPr>
        <p:txBody>
          <a:bodyPr/>
          <a:lstStyle/>
          <a:p>
            <a:pPr marL="0" indent="0" eaLnBrk="1" hangingPunct="1">
              <a:lnSpc>
                <a:spcPct val="90000"/>
              </a:lnSpc>
              <a:buNone/>
            </a:pPr>
            <a:r>
              <a:rPr lang="en-US" altLang="en-US" sz="2000" dirty="0"/>
              <a:t>9.  Loaded .45-caliber pistol - The pistol provides a sound-signaling device.  (The international distress signal is 3 shots fired in rapid succession). There have been numerous cases of survivors going undetected because they were too weak to make a loud enough noise to attract attention.  The butt of the pistol could be used as a hammer, and the powder from the shells will assist in fire building.  By placing a small bit of cloth in a cartridge emptied of its bullet, one can start a fire by firing the gun at dry wood on the ground. The pistol also has some serious disadvantages.  Anger, frustration, impatience, irritability, and lapses of rationality may increase as the group awaits rescue.  The availability of a lethal weapon is a danger to the group under these conditions. Although a pistol could be used in hunting, it would take an expert marksman to kill an animal with it.  Then the animal would have to be transported to the crash site, which could prove difficult to impossible depending on its size.</a:t>
            </a:r>
          </a:p>
          <a:p>
            <a:pPr marL="0" indent="0" eaLnBrk="1" hangingPunct="1">
              <a:lnSpc>
                <a:spcPct val="90000"/>
              </a:lnSpc>
              <a:buNone/>
            </a:pPr>
            <a:r>
              <a:rPr lang="en-US" altLang="en-US" sz="2000" dirty="0"/>
              <a:t>10.  Quart of 100 proof whiskey - The only uses of whiskey are as an aid in fire building and as a fuel for a torch (made by soaking a piece of clothing in the whiskey and attaching it to a tree branch).  The empty bottle could be used for storing water.   The danger of whiskey  is that someone might drink it, thinking it would bring warmth.  Alcohol takes on the temperature it is exposed to, and a drink of minus 30 degrees </a:t>
            </a:r>
            <a:r>
              <a:rPr lang="en-US" altLang="en-US" sz="2000" dirty="0" err="1"/>
              <a:t>fahrenheit</a:t>
            </a:r>
            <a:r>
              <a:rPr lang="en-US" altLang="en-US" sz="2000" dirty="0"/>
              <a:t> whiskey would freeze a person’s esophagus and stomach.  Alcohol also dilates the blood vessels in the skin, resulting in  chilled blood belong carried back to the heart, resulting in a rapid loss of body heat.  Thus, a drunk person is more likely to get hypothermia than a sober person is.</a:t>
            </a:r>
          </a:p>
        </p:txBody>
      </p:sp>
    </p:spTree>
    <p:extLst>
      <p:ext uri="{BB962C8B-B14F-4D97-AF65-F5344CB8AC3E}">
        <p14:creationId xmlns:p14="http://schemas.microsoft.com/office/powerpoint/2010/main" val="3093027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635AA62-2C9D-DD48-B4D2-092C0F489B95}"/>
              </a:ext>
            </a:extLst>
          </p:cNvPr>
          <p:cNvSpPr>
            <a:spLocks noGrp="1" noChangeArrowheads="1"/>
          </p:cNvSpPr>
          <p:nvPr>
            <p:ph type="title"/>
          </p:nvPr>
        </p:nvSpPr>
        <p:spPr>
          <a:xfrm>
            <a:off x="914400" y="533400"/>
            <a:ext cx="10363200" cy="762000"/>
          </a:xfrm>
        </p:spPr>
        <p:txBody>
          <a:bodyPr/>
          <a:lstStyle/>
          <a:p>
            <a:pPr eaLnBrk="1" hangingPunct="1"/>
            <a:r>
              <a:rPr lang="en-US" altLang="en-US" dirty="0"/>
              <a:t>Answers to Winter Plane Crash</a:t>
            </a:r>
          </a:p>
        </p:txBody>
      </p:sp>
      <p:sp>
        <p:nvSpPr>
          <p:cNvPr id="14339" name="Rectangle 3">
            <a:extLst>
              <a:ext uri="{FF2B5EF4-FFF2-40B4-BE49-F238E27FC236}">
                <a16:creationId xmlns:a16="http://schemas.microsoft.com/office/drawing/2014/main" id="{95A3583C-A487-E54F-A165-877B144DC0CE}"/>
              </a:ext>
            </a:extLst>
          </p:cNvPr>
          <p:cNvSpPr>
            <a:spLocks noGrp="1" noChangeArrowheads="1"/>
          </p:cNvSpPr>
          <p:nvPr>
            <p:ph type="body" idx="1"/>
          </p:nvPr>
        </p:nvSpPr>
        <p:spPr>
          <a:xfrm>
            <a:off x="304800" y="1447800"/>
            <a:ext cx="11582400" cy="4191000"/>
          </a:xfrm>
        </p:spPr>
        <p:txBody>
          <a:bodyPr/>
          <a:lstStyle/>
          <a:p>
            <a:pPr marL="0" indent="0" eaLnBrk="1" hangingPunct="1">
              <a:lnSpc>
                <a:spcPct val="90000"/>
              </a:lnSpc>
              <a:buNone/>
            </a:pPr>
            <a:r>
              <a:rPr lang="en-US" altLang="en-US" sz="2000" dirty="0"/>
              <a:t>11.  Compass - Because a compass might encourage someone to try to walk to the nearest town, it is a dangerous item.  It’s only redeeming feature is that it could be used as a reflector of sunlight (due to its glass top).</a:t>
            </a:r>
          </a:p>
          <a:p>
            <a:pPr marL="0" indent="0" eaLnBrk="1" hangingPunct="1">
              <a:lnSpc>
                <a:spcPct val="90000"/>
              </a:lnSpc>
              <a:buNone/>
            </a:pPr>
            <a:r>
              <a:rPr lang="en-US" altLang="en-US" sz="2000" dirty="0"/>
              <a:t>12.  Sectional air map made of plastic - This is also among the least desirable of the items because it will encourage individuals to try to walk to the nearest town. It’s only  useful feature is as a ground cover to keep someone dry.</a:t>
            </a:r>
          </a:p>
          <a:p>
            <a:pPr marL="0" indent="0" eaLnBrk="1" hangingPunct="1">
              <a:lnSpc>
                <a:spcPct val="90000"/>
              </a:lnSpc>
              <a:buNone/>
            </a:pPr>
            <a:endParaRPr lang="en-US" altLang="en-US" sz="2000" dirty="0"/>
          </a:p>
          <a:p>
            <a:pPr marL="0" indent="0" eaLnBrk="1" hangingPunct="1">
              <a:lnSpc>
                <a:spcPct val="90000"/>
              </a:lnSpc>
              <a:buNone/>
            </a:pPr>
            <a:r>
              <a:rPr lang="en-US" altLang="en-US" sz="2000" dirty="0"/>
              <a:t>  </a:t>
            </a:r>
          </a:p>
          <a:p>
            <a:pPr marL="0" indent="0" eaLnBrk="1" hangingPunct="1">
              <a:lnSpc>
                <a:spcPct val="90000"/>
              </a:lnSpc>
              <a:buNone/>
            </a:pPr>
            <a:endParaRPr lang="en-US" altLang="en-US" sz="2000" dirty="0"/>
          </a:p>
        </p:txBody>
      </p:sp>
    </p:spTree>
    <p:extLst>
      <p:ext uri="{BB962C8B-B14F-4D97-AF65-F5344CB8AC3E}">
        <p14:creationId xmlns:p14="http://schemas.microsoft.com/office/powerpoint/2010/main" val="2609515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E579D42-6588-BA4B-B912-83874B4052F7}"/>
              </a:ext>
            </a:extLst>
          </p:cNvPr>
          <p:cNvSpPr>
            <a:spLocks noGrp="1" noChangeArrowheads="1"/>
          </p:cNvSpPr>
          <p:nvPr>
            <p:ph type="title"/>
          </p:nvPr>
        </p:nvSpPr>
        <p:spPr/>
        <p:txBody>
          <a:bodyPr/>
          <a:lstStyle/>
          <a:p>
            <a:pPr eaLnBrk="1" hangingPunct="1"/>
            <a:r>
              <a:rPr lang="en-US" altLang="en-US"/>
              <a:t>Scoring</a:t>
            </a:r>
          </a:p>
        </p:txBody>
      </p:sp>
      <p:pic>
        <p:nvPicPr>
          <p:cNvPr id="6" name="Picture 5" descr="Winter storm dumps over 30 inches of snow in parts of Colorado">
            <a:extLst>
              <a:ext uri="{FF2B5EF4-FFF2-40B4-BE49-F238E27FC236}">
                <a16:creationId xmlns:a16="http://schemas.microsoft.com/office/drawing/2014/main" id="{DCFEF845-038E-9740-90EC-DA5A515859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26" r="46514"/>
          <a:stretch/>
        </p:blipFill>
        <p:spPr bwMode="auto">
          <a:xfrm>
            <a:off x="609600" y="1610162"/>
            <a:ext cx="3217944" cy="36376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97F510F-D263-6F48-A497-5BE2E54EE711}"/>
              </a:ext>
            </a:extLst>
          </p:cNvPr>
          <p:cNvPicPr>
            <a:picLocks noChangeAspect="1"/>
          </p:cNvPicPr>
          <p:nvPr/>
        </p:nvPicPr>
        <p:blipFill>
          <a:blip r:embed="rId3"/>
          <a:stretch>
            <a:fillRect/>
          </a:stretch>
        </p:blipFill>
        <p:spPr>
          <a:xfrm>
            <a:off x="4572000" y="1610162"/>
            <a:ext cx="6172200" cy="3700831"/>
          </a:xfrm>
          <a:prstGeom prst="rect">
            <a:avLst/>
          </a:prstGeom>
        </p:spPr>
      </p:pic>
    </p:spTree>
    <p:extLst>
      <p:ext uri="{BB962C8B-B14F-4D97-AF65-F5344CB8AC3E}">
        <p14:creationId xmlns:p14="http://schemas.microsoft.com/office/powerpoint/2010/main" val="173011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635AA62-2C9D-DD48-B4D2-092C0F489B95}"/>
              </a:ext>
            </a:extLst>
          </p:cNvPr>
          <p:cNvSpPr>
            <a:spLocks noGrp="1" noChangeArrowheads="1"/>
          </p:cNvSpPr>
          <p:nvPr>
            <p:ph type="title"/>
          </p:nvPr>
        </p:nvSpPr>
        <p:spPr>
          <a:xfrm>
            <a:off x="914400" y="533400"/>
            <a:ext cx="10363200" cy="762000"/>
          </a:xfrm>
        </p:spPr>
        <p:txBody>
          <a:bodyPr/>
          <a:lstStyle/>
          <a:p>
            <a:pPr eaLnBrk="1" hangingPunct="1"/>
            <a:r>
              <a:rPr lang="en-US" altLang="en-US" dirty="0"/>
              <a:t>Debriefing</a:t>
            </a:r>
          </a:p>
        </p:txBody>
      </p:sp>
      <p:sp>
        <p:nvSpPr>
          <p:cNvPr id="14339" name="Rectangle 3">
            <a:extLst>
              <a:ext uri="{FF2B5EF4-FFF2-40B4-BE49-F238E27FC236}">
                <a16:creationId xmlns:a16="http://schemas.microsoft.com/office/drawing/2014/main" id="{95A3583C-A487-E54F-A165-877B144DC0CE}"/>
              </a:ext>
            </a:extLst>
          </p:cNvPr>
          <p:cNvSpPr>
            <a:spLocks noGrp="1" noChangeArrowheads="1"/>
          </p:cNvSpPr>
          <p:nvPr>
            <p:ph type="body" idx="1"/>
          </p:nvPr>
        </p:nvSpPr>
        <p:spPr>
          <a:xfrm>
            <a:off x="1219200" y="1447800"/>
            <a:ext cx="9829800" cy="4191000"/>
          </a:xfrm>
        </p:spPr>
        <p:txBody>
          <a:bodyPr/>
          <a:lstStyle/>
          <a:p>
            <a:pPr lvl="0"/>
            <a:r>
              <a:rPr lang="en-US" sz="2800" dirty="0"/>
              <a:t>Did you do better individually or as a team? What were the reasons that the individuals or the teams performed better?</a:t>
            </a:r>
          </a:p>
          <a:p>
            <a:pPr lvl="0"/>
            <a:r>
              <a:rPr lang="en-US" sz="2800" dirty="0"/>
              <a:t>How did your team reach its decisions? Was everyone’s input considered? </a:t>
            </a:r>
          </a:p>
          <a:p>
            <a:pPr lvl="0"/>
            <a:r>
              <a:rPr lang="en-US" sz="2800" dirty="0"/>
              <a:t>How well did the group function as a team? What could be improved?</a:t>
            </a:r>
          </a:p>
          <a:p>
            <a:pPr lvl="0"/>
            <a:r>
              <a:rPr lang="en-US" sz="2800" dirty="0"/>
              <a:t>How does this game apply to HIV care and/or your HIV program?</a:t>
            </a:r>
          </a:p>
        </p:txBody>
      </p:sp>
    </p:spTree>
    <p:extLst>
      <p:ext uri="{BB962C8B-B14F-4D97-AF65-F5344CB8AC3E}">
        <p14:creationId xmlns:p14="http://schemas.microsoft.com/office/powerpoint/2010/main" val="370174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A427910-4AE0-524C-92BE-EFCE0A0567CE}"/>
              </a:ext>
            </a:extLst>
          </p:cNvPr>
          <p:cNvSpPr>
            <a:spLocks noGrp="1"/>
          </p:cNvSpPr>
          <p:nvPr>
            <p:ph type="title"/>
          </p:nvPr>
        </p:nvSpPr>
        <p:spPr>
          <a:xfrm>
            <a:off x="2209800" y="533400"/>
            <a:ext cx="7772400" cy="533400"/>
          </a:xfrm>
        </p:spPr>
        <p:txBody>
          <a:bodyPr/>
          <a:lstStyle/>
          <a:p>
            <a:pPr eaLnBrk="1" hangingPunct="1"/>
            <a:r>
              <a:rPr lang="en-US" altLang="en-US" dirty="0"/>
              <a:t>Reflections</a:t>
            </a:r>
          </a:p>
        </p:txBody>
      </p:sp>
      <p:sp>
        <p:nvSpPr>
          <p:cNvPr id="3" name="Content Placeholder 2">
            <a:extLst>
              <a:ext uri="{FF2B5EF4-FFF2-40B4-BE49-F238E27FC236}">
                <a16:creationId xmlns:a16="http://schemas.microsoft.com/office/drawing/2014/main" id="{5117C675-8157-854A-AA34-76367A0BDA45}"/>
              </a:ext>
            </a:extLst>
          </p:cNvPr>
          <p:cNvSpPr>
            <a:spLocks noGrp="1"/>
          </p:cNvSpPr>
          <p:nvPr>
            <p:ph idx="1"/>
          </p:nvPr>
        </p:nvSpPr>
        <p:spPr>
          <a:xfrm>
            <a:off x="1409700" y="1219200"/>
            <a:ext cx="9372600" cy="4572000"/>
          </a:xfrm>
        </p:spPr>
        <p:txBody>
          <a:bodyPr/>
          <a:lstStyle/>
          <a:p>
            <a:pPr marL="342900" lvl="1" indent="-342900" eaLnBrk="1" hangingPunct="1">
              <a:buSzTx/>
              <a:buNone/>
            </a:pPr>
            <a:r>
              <a:rPr lang="en-US" altLang="en-US" sz="2800" dirty="0"/>
              <a:t>What are the lessons learned from this game? How can a group reach a common goal?</a:t>
            </a:r>
          </a:p>
          <a:p>
            <a:pPr marL="342900" lvl="1" indent="-342900" eaLnBrk="1" hangingPunct="1"/>
            <a:r>
              <a:rPr lang="en-US" altLang="en-US" sz="2400" dirty="0"/>
              <a:t>Teamwork can produce better results than individual work, especially when faced with complex issues. </a:t>
            </a:r>
          </a:p>
          <a:p>
            <a:pPr marL="342900" lvl="1" indent="-342900" eaLnBrk="1" hangingPunct="1"/>
            <a:r>
              <a:rPr lang="en-US" altLang="en-US" sz="2400" dirty="0"/>
              <a:t>Healthy team dynamics are critical to team work and development; the role of the group leaders/facilitators is important.</a:t>
            </a:r>
          </a:p>
          <a:p>
            <a:pPr marL="342900" lvl="1" indent="-342900" eaLnBrk="1" hangingPunct="1"/>
            <a:r>
              <a:rPr lang="en-US" altLang="en-US" sz="2400" dirty="0"/>
              <a:t>It is important to take the time to obtain all team members’ views and perspectives.</a:t>
            </a:r>
          </a:p>
          <a:p>
            <a:pPr marL="342900" lvl="1" indent="-342900" eaLnBrk="1" hangingPunct="1"/>
            <a:r>
              <a:rPr lang="en-US" altLang="en-US" sz="2400" dirty="0"/>
              <a:t>A benefit of teamwork is often the diversity in culture, opinion and experience.</a:t>
            </a:r>
          </a:p>
        </p:txBody>
      </p:sp>
    </p:spTree>
    <p:extLst>
      <p:ext uri="{BB962C8B-B14F-4D97-AF65-F5344CB8AC3E}">
        <p14:creationId xmlns:p14="http://schemas.microsoft.com/office/powerpoint/2010/main" val="2842211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3F3CEA8-8AEB-40BE-A8FA-E27755563C00}"/>
              </a:ext>
            </a:extLst>
          </p:cNvPr>
          <p:cNvGrpSpPr/>
          <p:nvPr/>
        </p:nvGrpSpPr>
        <p:grpSpPr>
          <a:xfrm>
            <a:off x="1676400" y="1411688"/>
            <a:ext cx="2759005" cy="2743200"/>
            <a:chOff x="2667001" y="582632"/>
            <a:chExt cx="3322602" cy="3303568"/>
          </a:xfrm>
        </p:grpSpPr>
        <p:pic>
          <p:nvPicPr>
            <p:cNvPr id="27" name="Picture 26">
              <a:extLst>
                <a:ext uri="{FF2B5EF4-FFF2-40B4-BE49-F238E27FC236}">
                  <a16:creationId xmlns:a16="http://schemas.microsoft.com/office/drawing/2014/main" id="{38E44FAC-4694-4460-9CFE-749295B328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7001" y="582632"/>
              <a:ext cx="3322602" cy="3303568"/>
            </a:xfrm>
            <a:prstGeom prst="rect">
              <a:avLst/>
            </a:prstGeom>
          </p:spPr>
        </p:pic>
        <p:grpSp>
          <p:nvGrpSpPr>
            <p:cNvPr id="28" name="Group 27">
              <a:extLst>
                <a:ext uri="{FF2B5EF4-FFF2-40B4-BE49-F238E27FC236}">
                  <a16:creationId xmlns:a16="http://schemas.microsoft.com/office/drawing/2014/main" id="{DC51E7C5-A531-40DC-A380-EA92EBF3A875}"/>
                </a:ext>
              </a:extLst>
            </p:cNvPr>
            <p:cNvGrpSpPr/>
            <p:nvPr/>
          </p:nvGrpSpPr>
          <p:grpSpPr>
            <a:xfrm>
              <a:off x="3679623" y="1399142"/>
              <a:ext cx="1244475" cy="1585740"/>
              <a:chOff x="3679623" y="1399142"/>
              <a:chExt cx="1244475" cy="1585740"/>
            </a:xfrm>
          </p:grpSpPr>
          <p:pic>
            <p:nvPicPr>
              <p:cNvPr id="29" name="Picture 28">
                <a:extLst>
                  <a:ext uri="{FF2B5EF4-FFF2-40B4-BE49-F238E27FC236}">
                    <a16:creationId xmlns:a16="http://schemas.microsoft.com/office/drawing/2014/main" id="{D254A240-39C1-489F-83F4-3AD0D62D1B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79623" y="1530541"/>
                <a:ext cx="1244475" cy="1343025"/>
              </a:xfrm>
              <a:prstGeom prst="rect">
                <a:avLst/>
              </a:prstGeom>
            </p:spPr>
          </p:pic>
          <p:sp>
            <p:nvSpPr>
              <p:cNvPr id="30" name="Rectangle 29">
                <a:extLst>
                  <a:ext uri="{FF2B5EF4-FFF2-40B4-BE49-F238E27FC236}">
                    <a16:creationId xmlns:a16="http://schemas.microsoft.com/office/drawing/2014/main" id="{244778A0-416D-4989-9966-15E33CA693FF}"/>
                  </a:ext>
                </a:extLst>
              </p:cNvPr>
              <p:cNvSpPr/>
              <p:nvPr/>
            </p:nvSpPr>
            <p:spPr bwMode="auto">
              <a:xfrm>
                <a:off x="4285561" y="1399142"/>
                <a:ext cx="438839" cy="163761"/>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a:latin typeface="Arial" charset="0"/>
                </a:endParaRPr>
              </a:p>
            </p:txBody>
          </p:sp>
          <p:sp>
            <p:nvSpPr>
              <p:cNvPr id="31" name="Rectangle 30">
                <a:extLst>
                  <a:ext uri="{FF2B5EF4-FFF2-40B4-BE49-F238E27FC236}">
                    <a16:creationId xmlns:a16="http://schemas.microsoft.com/office/drawing/2014/main" id="{1F3AD08C-438D-4F1E-8D74-E353B46EFC54}"/>
                  </a:ext>
                </a:extLst>
              </p:cNvPr>
              <p:cNvSpPr/>
              <p:nvPr/>
            </p:nvSpPr>
            <p:spPr bwMode="auto">
              <a:xfrm flipV="1">
                <a:off x="3886200" y="2873566"/>
                <a:ext cx="806986" cy="111316"/>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a:latin typeface="Arial" charset="0"/>
                </a:endParaRPr>
              </a:p>
            </p:txBody>
          </p:sp>
        </p:grpSp>
      </p:grpSp>
      <p:sp>
        <p:nvSpPr>
          <p:cNvPr id="2" name="Rectangle 1">
            <a:extLst>
              <a:ext uri="{FF2B5EF4-FFF2-40B4-BE49-F238E27FC236}">
                <a16:creationId xmlns:a16="http://schemas.microsoft.com/office/drawing/2014/main" id="{C4B3F234-A207-466B-A3FB-64E18A9D3FEA}"/>
              </a:ext>
            </a:extLst>
          </p:cNvPr>
          <p:cNvSpPr/>
          <p:nvPr/>
        </p:nvSpPr>
        <p:spPr>
          <a:xfrm>
            <a:off x="762000" y="5030813"/>
            <a:ext cx="10972800" cy="830997"/>
          </a:xfrm>
          <a:prstGeom prst="rect">
            <a:avLst/>
          </a:prstGeom>
        </p:spPr>
        <p:txBody>
          <a:bodyPr wrap="square">
            <a:spAutoFit/>
          </a:bodyPr>
          <a:lstStyle/>
          <a:p>
            <a:r>
              <a:rPr lang="en-US" sz="1600" dirty="0">
                <a:latin typeface="Garamond" panose="02020404030301010803" pitchFamily="18" charset="0"/>
              </a:rPr>
              <a:t>This project is supported by the Health Resources and Services Administration (HRSA) of the U.S. Department of Health and Human Services (HHS) as part of an award totaling </a:t>
            </a:r>
            <a:r>
              <a:rPr lang="en-US" sz="1600" dirty="0">
                <a:solidFill>
                  <a:srgbClr val="000000"/>
                </a:solidFill>
                <a:latin typeface="Garamond" panose="02020404030301010803" pitchFamily="18" charset="0"/>
              </a:rPr>
              <a:t>$1.5M</a:t>
            </a:r>
            <a:r>
              <a:rPr lang="en-US" sz="1600" dirty="0">
                <a:latin typeface="Garamond" panose="02020404030301010803" pitchFamily="18" charset="0"/>
              </a:rPr>
              <a:t>. The contents are those of the author(s) and do not necessarily represent the official views of, nor an endorsement, by HRSA, HHS or the U.S. Government.</a:t>
            </a:r>
          </a:p>
        </p:txBody>
      </p:sp>
      <p:sp>
        <p:nvSpPr>
          <p:cNvPr id="14" name="Rectangle 3">
            <a:extLst>
              <a:ext uri="{FF2B5EF4-FFF2-40B4-BE49-F238E27FC236}">
                <a16:creationId xmlns:a16="http://schemas.microsoft.com/office/drawing/2014/main" id="{CE0E0264-8709-DD44-95CF-D499A7F77857}"/>
              </a:ext>
            </a:extLst>
          </p:cNvPr>
          <p:cNvSpPr>
            <a:spLocks noGrp="1" noChangeArrowheads="1"/>
          </p:cNvSpPr>
          <p:nvPr>
            <p:ph idx="1"/>
          </p:nvPr>
        </p:nvSpPr>
        <p:spPr>
          <a:xfrm>
            <a:off x="4800599" y="2362200"/>
            <a:ext cx="3810000" cy="1792688"/>
          </a:xfrm>
        </p:spPr>
        <p:txBody>
          <a:bodyPr>
            <a:noAutofit/>
          </a:bodyPr>
          <a:lstStyle/>
          <a:p>
            <a:pPr marL="0" indent="0">
              <a:buNone/>
            </a:pPr>
            <a:r>
              <a:rPr lang="en-US" altLang="en-US" dirty="0"/>
              <a:t>212-417-4730 (phone)</a:t>
            </a:r>
          </a:p>
          <a:p>
            <a:pPr marL="0" indent="0">
              <a:buNone/>
            </a:pPr>
            <a:r>
              <a:rPr lang="en-US" altLang="en-US" dirty="0"/>
              <a:t>212-417-4684 (fax)</a:t>
            </a:r>
          </a:p>
          <a:p>
            <a:pPr marL="0" indent="0">
              <a:buNone/>
            </a:pPr>
            <a:r>
              <a:rPr lang="en-US" altLang="en-US" dirty="0" err="1"/>
              <a:t>www.CQII.org</a:t>
            </a:r>
            <a:r>
              <a:rPr lang="en-US" altLang="en-US" dirty="0"/>
              <a:t> </a:t>
            </a:r>
          </a:p>
          <a:p>
            <a:pPr marL="0" indent="0">
              <a:buNone/>
            </a:pPr>
            <a:r>
              <a:rPr lang="en-US" altLang="en-US" dirty="0"/>
              <a:t>Info@CQII.org</a:t>
            </a:r>
          </a:p>
        </p:txBody>
      </p:sp>
      <p:sp>
        <p:nvSpPr>
          <p:cNvPr id="15" name="Rectangle 3">
            <a:extLst>
              <a:ext uri="{FF2B5EF4-FFF2-40B4-BE49-F238E27FC236}">
                <a16:creationId xmlns:a16="http://schemas.microsoft.com/office/drawing/2014/main" id="{69546F34-0226-984C-B7AF-20A861576E53}"/>
              </a:ext>
            </a:extLst>
          </p:cNvPr>
          <p:cNvSpPr txBox="1">
            <a:spLocks noChangeArrowheads="1"/>
          </p:cNvSpPr>
          <p:nvPr/>
        </p:nvSpPr>
        <p:spPr bwMode="auto">
          <a:xfrm>
            <a:off x="4800599" y="1868889"/>
            <a:ext cx="6629401" cy="504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rgbClr val="FF0000"/>
              </a:buClr>
              <a:buFontTx/>
              <a:buNone/>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a:lstStyle>
          <a:p>
            <a:pPr algn="l"/>
            <a:r>
              <a:rPr lang="en-US" altLang="en-US" b="1" kern="0" dirty="0"/>
              <a:t>Center for Quality Improvement &amp; Innovation </a:t>
            </a:r>
          </a:p>
        </p:txBody>
      </p:sp>
    </p:spTree>
    <p:custDataLst>
      <p:tags r:id="rId1"/>
    </p:custDataLst>
    <p:extLst>
      <p:ext uri="{BB962C8B-B14F-4D97-AF65-F5344CB8AC3E}">
        <p14:creationId xmlns:p14="http://schemas.microsoft.com/office/powerpoint/2010/main" val="3349227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4" name="Rectangle 3">
            <a:extLst>
              <a:ext uri="{FF2B5EF4-FFF2-40B4-BE49-F238E27FC236}">
                <a16:creationId xmlns:a16="http://schemas.microsoft.com/office/drawing/2014/main" id="{833F8155-593D-1D4E-A00C-06B325F38024}"/>
              </a:ext>
            </a:extLst>
          </p:cNvPr>
          <p:cNvSpPr>
            <a:spLocks noChangeArrowheads="1"/>
          </p:cNvSpPr>
          <p:nvPr/>
        </p:nvSpPr>
        <p:spPr bwMode="auto">
          <a:xfrm>
            <a:off x="609600" y="5651212"/>
            <a:ext cx="11201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rgbClr val="FF0000"/>
              </a:buClr>
              <a:buChar char="•"/>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rgbClr val="FF0000"/>
              </a:buClr>
              <a:buSzPct val="85000"/>
              <a:buFont typeface="Wingdings" pitchFamily="2" charset="2"/>
              <a:buChar char="§"/>
              <a:defRPr sz="22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Clr>
                <a:srgbClr val="FF0000"/>
              </a:buClr>
              <a:buChar char="•"/>
              <a:defRPr sz="20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Clr>
                <a:srgbClr val="FF0000"/>
              </a:buClr>
              <a:buSzPct val="65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FontTx/>
              <a:buNone/>
            </a:pPr>
            <a:r>
              <a:rPr lang="en-US" altLang="en-US" sz="1200" b="1" dirty="0"/>
              <a:t>For more information | Check out the CQII Virtual Game Guide (2021) at </a:t>
            </a:r>
            <a:r>
              <a:rPr lang="en-US" altLang="en-US" sz="1200" b="1" dirty="0">
                <a:hlinkClick r:id="rId3"/>
              </a:rPr>
              <a:t>www.CQII.org</a:t>
            </a:r>
            <a:r>
              <a:rPr lang="en-US" altLang="en-US" sz="1200" b="1" dirty="0"/>
              <a:t>, including additional games, resources and the corresponding facilitator guide</a:t>
            </a:r>
          </a:p>
        </p:txBody>
      </p:sp>
      <p:graphicFrame>
        <p:nvGraphicFramePr>
          <p:cNvPr id="6" name="Table 5">
            <a:extLst>
              <a:ext uri="{FF2B5EF4-FFF2-40B4-BE49-F238E27FC236}">
                <a16:creationId xmlns:a16="http://schemas.microsoft.com/office/drawing/2014/main" id="{A8975950-289A-48F2-A128-03687D879BCF}"/>
              </a:ext>
            </a:extLst>
          </p:cNvPr>
          <p:cNvGraphicFramePr>
            <a:graphicFrameLocks noGrp="1"/>
          </p:cNvGraphicFramePr>
          <p:nvPr>
            <p:extLst>
              <p:ext uri="{D42A27DB-BD31-4B8C-83A1-F6EECF244321}">
                <p14:modId xmlns:p14="http://schemas.microsoft.com/office/powerpoint/2010/main" val="4221571198"/>
              </p:ext>
            </p:extLst>
          </p:nvPr>
        </p:nvGraphicFramePr>
        <p:xfrm>
          <a:off x="609600" y="1295400"/>
          <a:ext cx="11125200" cy="4602480"/>
        </p:xfrm>
        <a:graphic>
          <a:graphicData uri="http://schemas.openxmlformats.org/drawingml/2006/table">
            <a:tbl>
              <a:tblPr bandRow="1">
                <a:tableStyleId>{0E3FDE45-AF77-4B5C-9715-49D594BDF05E}</a:tableStyleId>
              </a:tblPr>
              <a:tblGrid>
                <a:gridCol w="5181600">
                  <a:extLst>
                    <a:ext uri="{9D8B030D-6E8A-4147-A177-3AD203B41FA5}">
                      <a16:colId xmlns:a16="http://schemas.microsoft.com/office/drawing/2014/main" val="1368169277"/>
                    </a:ext>
                  </a:extLst>
                </a:gridCol>
                <a:gridCol w="5943600">
                  <a:extLst>
                    <a:ext uri="{9D8B030D-6E8A-4147-A177-3AD203B41FA5}">
                      <a16:colId xmlns:a16="http://schemas.microsoft.com/office/drawing/2014/main" val="3906027012"/>
                    </a:ext>
                  </a:extLst>
                </a:gridCol>
              </a:tblGrid>
              <a:tr h="675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Game</a:t>
                      </a:r>
                      <a:r>
                        <a:rPr lang="en-US" dirty="0"/>
                        <a:t>: </a:t>
                      </a:r>
                      <a:r>
                        <a:rPr lang="en-US" b="1" dirty="0"/>
                        <a:t>Survive Winter Plane Crash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Length</a:t>
                      </a:r>
                      <a:r>
                        <a:rPr lang="en-US" dirty="0"/>
                        <a:t>: 20-30 minutes</a:t>
                      </a:r>
                    </a:p>
                  </a:txBody>
                  <a:tcPr/>
                </a:tc>
                <a:extLst>
                  <a:ext uri="{0D108BD9-81ED-4DB2-BD59-A6C34878D82A}">
                    <a16:rowId xmlns:a16="http://schemas.microsoft.com/office/drawing/2014/main" val="2536498274"/>
                  </a:ext>
                </a:extLst>
              </a:tr>
              <a:tr h="935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Type of Game</a:t>
                      </a:r>
                      <a:r>
                        <a:rPr lang="en-US" dirty="0"/>
                        <a:t>: </a:t>
                      </a:r>
                      <a:r>
                        <a:rPr lang="en-US" sz="1800" kern="1200" dirty="0">
                          <a:solidFill>
                            <a:schemeClr val="tx1"/>
                          </a:solidFill>
                          <a:effectLst/>
                          <a:latin typeface="+mn-lt"/>
                          <a:ea typeface="+mn-ea"/>
                          <a:cs typeface="+mn-cs"/>
                        </a:rPr>
                        <a:t>A team problem solving game that emphasizes prioritization and collaboration.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Target Audience</a:t>
                      </a:r>
                      <a:r>
                        <a:rPr lang="en-US" dirty="0"/>
                        <a:t>: </a:t>
                      </a:r>
                      <a:r>
                        <a:rPr lang="en-US" sz="1800" kern="1200" dirty="0">
                          <a:solidFill>
                            <a:schemeClr val="tx1"/>
                          </a:solidFill>
                          <a:effectLst/>
                          <a:latin typeface="+mn-lt"/>
                          <a:ea typeface="+mn-ea"/>
                          <a:cs typeface="+mn-cs"/>
                        </a:rPr>
                        <a:t>Staff, quality improvement team members, people with HIV, and anyone else who are part of an improvement team.</a:t>
                      </a:r>
                    </a:p>
                  </a:txBody>
                  <a:tcPr/>
                </a:tc>
                <a:extLst>
                  <a:ext uri="{0D108BD9-81ED-4DB2-BD59-A6C34878D82A}">
                    <a16:rowId xmlns:a16="http://schemas.microsoft.com/office/drawing/2014/main" val="3346585630"/>
                  </a:ext>
                </a:extLst>
              </a:tr>
              <a:tr h="1496066">
                <a:tc gridSpan="2">
                  <a:txBody>
                    <a:bodyPr/>
                    <a:lstStyle/>
                    <a:p>
                      <a:r>
                        <a:rPr lang="en-US" b="1" dirty="0"/>
                        <a:t>Learning Objectives </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Learn about how groups outperform individuals when solving complex challenges.</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Engage participants in a creative way to demonstrate the importance of team problem solving</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Demonstrate the importance of collaboration.</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Learn how to prioritize and find consensus among team members of a group.</a:t>
                      </a:r>
                    </a:p>
                  </a:txBody>
                  <a:tcPr/>
                </a:tc>
                <a:tc hMerge="1">
                  <a:txBody>
                    <a:bodyPr/>
                    <a:lstStyle/>
                    <a:p>
                      <a:endParaRPr lang="en-US" dirty="0"/>
                    </a:p>
                  </a:txBody>
                  <a:tcPr/>
                </a:tc>
                <a:extLst>
                  <a:ext uri="{0D108BD9-81ED-4DB2-BD59-A6C34878D82A}">
                    <a16:rowId xmlns:a16="http://schemas.microsoft.com/office/drawing/2014/main" val="1913869789"/>
                  </a:ext>
                </a:extLst>
              </a:tr>
              <a:tr h="1496066">
                <a:tc gridSpan="2">
                  <a:txBody>
                    <a:bodyPr/>
                    <a:lstStyle/>
                    <a:p>
                      <a:r>
                        <a:rPr lang="en-US" b="1" dirty="0"/>
                        <a:t>Agenda</a:t>
                      </a:r>
                    </a:p>
                    <a:p>
                      <a:pPr marL="342900" indent="-342900">
                        <a:buFont typeface="+mj-lt"/>
                        <a:buAutoNum type="arabicPeriod"/>
                      </a:pPr>
                      <a:r>
                        <a:rPr lang="en-US" dirty="0"/>
                        <a:t>Setting the stage for the interactive exercise.</a:t>
                      </a:r>
                    </a:p>
                    <a:p>
                      <a:pPr marL="342900" indent="-342900">
                        <a:buFont typeface="+mj-lt"/>
                        <a:buAutoNum type="arabicPeriod"/>
                      </a:pPr>
                      <a:r>
                        <a:rPr lang="en-US" dirty="0"/>
                        <a:t>Playing the Survive Winter Plane Crash game.</a:t>
                      </a:r>
                    </a:p>
                    <a:p>
                      <a:pPr marL="342900" indent="-342900">
                        <a:buFont typeface="+mj-lt"/>
                        <a:buAutoNum type="arabicPeriod"/>
                      </a:pPr>
                      <a:r>
                        <a:rPr lang="en-US" dirty="0"/>
                        <a:t>Debrief and discussion on what lessons learned are and how they apply to HIV care.</a:t>
                      </a:r>
                    </a:p>
                    <a:p>
                      <a:pPr marL="342900" indent="-342900">
                        <a:buFont typeface="+mj-lt"/>
                        <a:buAutoNum type="arabicPeriod"/>
                      </a:pPr>
                      <a:r>
                        <a:rPr lang="en-US" dirty="0"/>
                        <a:t>Feedback and close.</a:t>
                      </a:r>
                    </a:p>
                  </a:txBody>
                  <a:tcPr/>
                </a:tc>
                <a:tc hMerge="1">
                  <a:txBody>
                    <a:bodyPr/>
                    <a:lstStyle/>
                    <a:p>
                      <a:endParaRPr lang="en-US" dirty="0"/>
                    </a:p>
                  </a:txBody>
                  <a:tcPr/>
                </a:tc>
                <a:extLst>
                  <a:ext uri="{0D108BD9-81ED-4DB2-BD59-A6C34878D82A}">
                    <a16:rowId xmlns:a16="http://schemas.microsoft.com/office/drawing/2014/main" val="3961016305"/>
                  </a:ext>
                </a:extLst>
              </a:tr>
            </a:tbl>
          </a:graphicData>
        </a:graphic>
      </p:graphicFrame>
    </p:spTree>
    <p:custDataLst>
      <p:tags r:id="rId1"/>
    </p:custDataLst>
    <p:extLst>
      <p:ext uri="{BB962C8B-B14F-4D97-AF65-F5344CB8AC3E}">
        <p14:creationId xmlns:p14="http://schemas.microsoft.com/office/powerpoint/2010/main" val="1594736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37ADCDB2-F664-994E-9E1E-3157FEF81909}"/>
              </a:ext>
            </a:extLst>
          </p:cNvPr>
          <p:cNvSpPr>
            <a:spLocks noGrp="1" noChangeArrowheads="1"/>
          </p:cNvSpPr>
          <p:nvPr>
            <p:ph type="title"/>
          </p:nvPr>
        </p:nvSpPr>
        <p:spPr>
          <a:xfrm>
            <a:off x="914400" y="533400"/>
            <a:ext cx="10363200" cy="762000"/>
          </a:xfrm>
        </p:spPr>
        <p:txBody>
          <a:bodyPr/>
          <a:lstStyle/>
          <a:p>
            <a:pPr eaLnBrk="1" hangingPunct="1"/>
            <a:r>
              <a:rPr lang="en-US" altLang="en-US" dirty="0">
                <a:ea typeface="ＭＳ Ｐゴシック" panose="020B0600070205080204" pitchFamily="34" charset="-128"/>
              </a:rPr>
              <a:t>Overview: Survive Winter Plane Crash</a:t>
            </a:r>
          </a:p>
        </p:txBody>
      </p:sp>
      <p:sp>
        <p:nvSpPr>
          <p:cNvPr id="17410" name="Rectangle 3">
            <a:extLst>
              <a:ext uri="{FF2B5EF4-FFF2-40B4-BE49-F238E27FC236}">
                <a16:creationId xmlns:a16="http://schemas.microsoft.com/office/drawing/2014/main" id="{4A577298-2DC2-EA47-B166-B272315808D2}"/>
              </a:ext>
            </a:extLst>
          </p:cNvPr>
          <p:cNvSpPr>
            <a:spLocks noGrp="1" noChangeArrowheads="1"/>
          </p:cNvSpPr>
          <p:nvPr>
            <p:ph type="body" idx="1"/>
          </p:nvPr>
        </p:nvSpPr>
        <p:spPr>
          <a:xfrm>
            <a:off x="4495800" y="1840231"/>
            <a:ext cx="7315200" cy="3798569"/>
          </a:xfrm>
        </p:spPr>
        <p:txBody>
          <a:bodyPr/>
          <a:lstStyle/>
          <a:p>
            <a:r>
              <a:rPr lang="en-US" altLang="en-US" sz="2800" dirty="0">
                <a:ea typeface="ＭＳ Ｐゴシック" panose="020B0600070205080204" pitchFamily="34" charset="-128"/>
              </a:rPr>
              <a:t>Introduction to Game Scenario</a:t>
            </a:r>
          </a:p>
          <a:p>
            <a:r>
              <a:rPr lang="en-US" altLang="en-US" sz="2800" dirty="0">
                <a:ea typeface="ＭＳ Ｐゴシック" panose="020B0600070205080204" pitchFamily="34" charset="-128"/>
              </a:rPr>
              <a:t>Individual Ranking</a:t>
            </a:r>
          </a:p>
          <a:p>
            <a:r>
              <a:rPr lang="en-US" altLang="en-US" sz="2800" dirty="0">
                <a:ea typeface="ＭＳ Ｐゴシック" panose="020B0600070205080204" pitchFamily="34" charset="-128"/>
              </a:rPr>
              <a:t>Group Discussion and Ranking</a:t>
            </a:r>
          </a:p>
          <a:p>
            <a:r>
              <a:rPr lang="en-US" altLang="en-US" sz="2800" dirty="0">
                <a:ea typeface="ＭＳ Ｐゴシック" panose="020B0600070205080204" pitchFamily="34" charset="-128"/>
              </a:rPr>
              <a:t>Debriefing</a:t>
            </a:r>
          </a:p>
        </p:txBody>
      </p:sp>
      <p:pic>
        <p:nvPicPr>
          <p:cNvPr id="7" name="Picture 6" descr="Winter storm dumps over 30 inches of snow in parts of Colorado">
            <a:extLst>
              <a:ext uri="{FF2B5EF4-FFF2-40B4-BE49-F238E27FC236}">
                <a16:creationId xmlns:a16="http://schemas.microsoft.com/office/drawing/2014/main" id="{E7CFFF84-5A33-5240-B8E7-9B6E337EEB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26" r="46514"/>
          <a:stretch/>
        </p:blipFill>
        <p:spPr bwMode="auto">
          <a:xfrm>
            <a:off x="609600" y="1610162"/>
            <a:ext cx="3217944" cy="363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917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829F2C6-2BCB-564C-B59E-59F2530C5CC3}"/>
              </a:ext>
            </a:extLst>
          </p:cNvPr>
          <p:cNvSpPr>
            <a:spLocks noGrp="1" noChangeArrowheads="1"/>
          </p:cNvSpPr>
          <p:nvPr>
            <p:ph type="title"/>
          </p:nvPr>
        </p:nvSpPr>
        <p:spPr>
          <a:xfrm>
            <a:off x="880110" y="533400"/>
            <a:ext cx="10363200" cy="762000"/>
          </a:xfrm>
        </p:spPr>
        <p:txBody>
          <a:bodyPr/>
          <a:lstStyle/>
          <a:p>
            <a:pPr eaLnBrk="1" hangingPunct="1"/>
            <a:r>
              <a:rPr lang="en-US" altLang="en-US" dirty="0"/>
              <a:t>Game Scenario</a:t>
            </a:r>
          </a:p>
        </p:txBody>
      </p:sp>
      <p:sp>
        <p:nvSpPr>
          <p:cNvPr id="6147" name="Rectangle 3">
            <a:extLst>
              <a:ext uri="{FF2B5EF4-FFF2-40B4-BE49-F238E27FC236}">
                <a16:creationId xmlns:a16="http://schemas.microsoft.com/office/drawing/2014/main" id="{43667CD2-B43B-4845-8453-3280CAABD3BF}"/>
              </a:ext>
            </a:extLst>
          </p:cNvPr>
          <p:cNvSpPr>
            <a:spLocks noGrp="1" noChangeArrowheads="1"/>
          </p:cNvSpPr>
          <p:nvPr>
            <p:ph type="body" idx="1"/>
          </p:nvPr>
        </p:nvSpPr>
        <p:spPr>
          <a:xfrm>
            <a:off x="914400" y="1447800"/>
            <a:ext cx="10363200" cy="4419600"/>
          </a:xfrm>
        </p:spPr>
        <p:txBody>
          <a:bodyPr/>
          <a:lstStyle/>
          <a:p>
            <a:pPr marL="0" indent="3175" eaLnBrk="1" hangingPunct="1">
              <a:buNone/>
            </a:pPr>
            <a:r>
              <a:rPr lang="en-US" altLang="en-US" sz="2800" dirty="0"/>
              <a:t>You and your companions have just survived the crash of a small plane. Both the pilot and co-pilot were killed in the crash. It is mid-January , and you are in Northern Canada. The daily temperature is 25 below zero and the nighttime temperature is 40 below zero. There is snow on the ground, and the countryside is wooded with several creeks crisscrossing the area. The nearest town is 20 miles away. You are all dressed in city clothes appropriate for a business meeting. Your group of survivors managed to salvage 12 items. </a:t>
            </a:r>
          </a:p>
        </p:txBody>
      </p:sp>
    </p:spTree>
    <p:extLst>
      <p:ext uri="{BB962C8B-B14F-4D97-AF65-F5344CB8AC3E}">
        <p14:creationId xmlns:p14="http://schemas.microsoft.com/office/powerpoint/2010/main" val="1384931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2652"/>
            <a:ext cx="10515600" cy="626548"/>
          </a:xfrm>
        </p:spPr>
        <p:txBody>
          <a:bodyPr>
            <a:normAutofit fontScale="90000"/>
          </a:bodyPr>
          <a:lstStyle/>
          <a:p>
            <a:r>
              <a:rPr lang="en-US" sz="3600" dirty="0"/>
              <a:t>Items Recovered</a:t>
            </a:r>
          </a:p>
        </p:txBody>
      </p:sp>
      <p:graphicFrame>
        <p:nvGraphicFramePr>
          <p:cNvPr id="4" name="Table 3"/>
          <p:cNvGraphicFramePr>
            <a:graphicFrameLocks noGrp="1"/>
          </p:cNvGraphicFramePr>
          <p:nvPr>
            <p:extLst>
              <p:ext uri="{D42A27DB-BD31-4B8C-83A1-F6EECF244321}">
                <p14:modId xmlns:p14="http://schemas.microsoft.com/office/powerpoint/2010/main" val="3878082542"/>
              </p:ext>
            </p:extLst>
          </p:nvPr>
        </p:nvGraphicFramePr>
        <p:xfrm>
          <a:off x="685800" y="1524000"/>
          <a:ext cx="11032512" cy="3657601"/>
        </p:xfrm>
        <a:graphic>
          <a:graphicData uri="http://schemas.openxmlformats.org/drawingml/2006/table">
            <a:tbl>
              <a:tblPr bandRow="1">
                <a:tableStyleId>{21E4AEA4-8DFA-4A89-87EB-49C32662AFE0}</a:tableStyleId>
              </a:tblPr>
              <a:tblGrid>
                <a:gridCol w="5314431">
                  <a:extLst>
                    <a:ext uri="{9D8B030D-6E8A-4147-A177-3AD203B41FA5}">
                      <a16:colId xmlns:a16="http://schemas.microsoft.com/office/drawing/2014/main" val="20000"/>
                    </a:ext>
                  </a:extLst>
                </a:gridCol>
                <a:gridCol w="5718081">
                  <a:extLst>
                    <a:ext uri="{9D8B030D-6E8A-4147-A177-3AD203B41FA5}">
                      <a16:colId xmlns:a16="http://schemas.microsoft.com/office/drawing/2014/main" val="20001"/>
                    </a:ext>
                  </a:extLst>
                </a:gridCol>
              </a:tblGrid>
              <a:tr h="599859">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800" b="0" kern="1200" dirty="0">
                          <a:solidFill>
                            <a:schemeClr val="dk1"/>
                          </a:solidFill>
                          <a:latin typeface="+mn-lt"/>
                          <a:ea typeface="+mn-ea"/>
                          <a:cs typeface="+mn-cs"/>
                        </a:rPr>
                        <a:t>A ball of steel wool</a:t>
                      </a:r>
                    </a:p>
                  </a:txBody>
                  <a:tcPr marL="68580" marR="68580" marT="0" marB="0"/>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800" b="0" kern="1200" dirty="0">
                          <a:solidFill>
                            <a:schemeClr val="dk1"/>
                          </a:solidFill>
                          <a:latin typeface="+mn-lt"/>
                          <a:ea typeface="+mn-ea"/>
                          <a:cs typeface="+mn-cs"/>
                        </a:rPr>
                        <a:t>Extra shirt and pants for each survivor</a:t>
                      </a:r>
                    </a:p>
                  </a:txBody>
                  <a:tcPr marL="68580" marR="68580" marT="0" marB="0"/>
                </a:tc>
                <a:extLst>
                  <a:ext uri="{0D108BD9-81ED-4DB2-BD59-A6C34878D82A}">
                    <a16:rowId xmlns:a16="http://schemas.microsoft.com/office/drawing/2014/main" val="10000"/>
                  </a:ext>
                </a:extLst>
              </a:tr>
              <a:tr h="509624">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800" b="0" kern="1200" dirty="0">
                          <a:solidFill>
                            <a:schemeClr val="dk1"/>
                          </a:solidFill>
                          <a:latin typeface="+mn-lt"/>
                          <a:ea typeface="+mn-ea"/>
                          <a:cs typeface="+mn-cs"/>
                        </a:rPr>
                        <a:t>A small ax</a:t>
                      </a:r>
                    </a:p>
                  </a:txBody>
                  <a:tcPr marL="68580" marR="68580" marT="0" marB="0"/>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800" b="0" kern="1200" dirty="0">
                          <a:solidFill>
                            <a:schemeClr val="dk1"/>
                          </a:solidFill>
                          <a:latin typeface="+mn-lt"/>
                          <a:ea typeface="+mn-ea"/>
                          <a:cs typeface="+mn-cs"/>
                        </a:rPr>
                        <a:t>20 x 20 ft. piece of heavy-duty canvas</a:t>
                      </a:r>
                    </a:p>
                  </a:txBody>
                  <a:tcPr marL="68580" marR="68580" marT="0" marB="0"/>
                </a:tc>
                <a:extLst>
                  <a:ext uri="{0D108BD9-81ED-4DB2-BD59-A6C34878D82A}">
                    <a16:rowId xmlns:a16="http://schemas.microsoft.com/office/drawing/2014/main" val="10001"/>
                  </a:ext>
                </a:extLst>
              </a:tr>
              <a:tr h="509624">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800" b="0" kern="1200" dirty="0">
                          <a:solidFill>
                            <a:schemeClr val="dk1"/>
                          </a:solidFill>
                          <a:latin typeface="+mn-lt"/>
                          <a:ea typeface="+mn-ea"/>
                          <a:cs typeface="+mn-cs"/>
                        </a:rPr>
                        <a:t>A  loaded  .45-caliber pistol</a:t>
                      </a:r>
                    </a:p>
                  </a:txBody>
                  <a:tcPr marL="68580" marR="68580" marT="0" marB="0"/>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800" b="0" kern="1200">
                          <a:solidFill>
                            <a:schemeClr val="dk1"/>
                          </a:solidFill>
                          <a:latin typeface="+mn-lt"/>
                          <a:ea typeface="+mn-ea"/>
                          <a:cs typeface="+mn-cs"/>
                        </a:rPr>
                        <a:t>A sectional air map made of plastic</a:t>
                      </a:r>
                    </a:p>
                  </a:txBody>
                  <a:tcPr marL="68580" marR="68580" marT="0" marB="0"/>
                </a:tc>
                <a:extLst>
                  <a:ext uri="{0D108BD9-81ED-4DB2-BD59-A6C34878D82A}">
                    <a16:rowId xmlns:a16="http://schemas.microsoft.com/office/drawing/2014/main" val="10002"/>
                  </a:ext>
                </a:extLst>
              </a:tr>
              <a:tr h="509624">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800" b="0" kern="1200" dirty="0">
                          <a:solidFill>
                            <a:schemeClr val="dk1"/>
                          </a:solidFill>
                          <a:latin typeface="+mn-lt"/>
                          <a:ea typeface="+mn-ea"/>
                          <a:cs typeface="+mn-cs"/>
                        </a:rPr>
                        <a:t>Can of Crisco shortening</a:t>
                      </a:r>
                    </a:p>
                  </a:txBody>
                  <a:tcPr marL="68580" marR="68580" marT="0" marB="0"/>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800" b="0" kern="1200">
                          <a:solidFill>
                            <a:schemeClr val="dk1"/>
                          </a:solidFill>
                          <a:latin typeface="+mn-lt"/>
                          <a:ea typeface="+mn-ea"/>
                          <a:cs typeface="+mn-cs"/>
                        </a:rPr>
                        <a:t>One quart of 100-proof whiskey</a:t>
                      </a:r>
                    </a:p>
                  </a:txBody>
                  <a:tcPr marL="68580" marR="68580" marT="0" marB="0"/>
                </a:tc>
                <a:extLst>
                  <a:ext uri="{0D108BD9-81ED-4DB2-BD59-A6C34878D82A}">
                    <a16:rowId xmlns:a16="http://schemas.microsoft.com/office/drawing/2014/main" val="10003"/>
                  </a:ext>
                </a:extLst>
              </a:tr>
              <a:tr h="509624">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800" b="0" kern="1200" dirty="0">
                          <a:solidFill>
                            <a:schemeClr val="dk1"/>
                          </a:solidFill>
                          <a:latin typeface="+mn-lt"/>
                          <a:ea typeface="+mn-ea"/>
                          <a:cs typeface="+mn-cs"/>
                        </a:rPr>
                        <a:t>Newspapers (one per person)</a:t>
                      </a:r>
                    </a:p>
                  </a:txBody>
                  <a:tcPr marL="68580" marR="68580" marT="0" marB="0"/>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800" b="0" kern="1200" dirty="0">
                          <a:solidFill>
                            <a:schemeClr val="dk1"/>
                          </a:solidFill>
                          <a:latin typeface="+mn-lt"/>
                          <a:ea typeface="+mn-ea"/>
                          <a:cs typeface="+mn-cs"/>
                        </a:rPr>
                        <a:t>A compass</a:t>
                      </a:r>
                    </a:p>
                  </a:txBody>
                  <a:tcPr marL="68580" marR="68580" marT="0" marB="0"/>
                </a:tc>
                <a:extLst>
                  <a:ext uri="{0D108BD9-81ED-4DB2-BD59-A6C34878D82A}">
                    <a16:rowId xmlns:a16="http://schemas.microsoft.com/office/drawing/2014/main" val="10004"/>
                  </a:ext>
                </a:extLst>
              </a:tr>
              <a:tr h="1019246">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800" b="0" kern="1200" dirty="0">
                          <a:solidFill>
                            <a:schemeClr val="dk1"/>
                          </a:solidFill>
                          <a:latin typeface="+mn-lt"/>
                          <a:ea typeface="+mn-ea"/>
                          <a:cs typeface="+mn-cs"/>
                        </a:rPr>
                        <a:t>Cigarette lighter (without fluid)</a:t>
                      </a:r>
                    </a:p>
                  </a:txBody>
                  <a:tcPr marL="68580" marR="68580" marT="0" marB="0"/>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800" b="0" kern="1200" dirty="0">
                          <a:solidFill>
                            <a:schemeClr val="dk1"/>
                          </a:solidFill>
                          <a:latin typeface="+mn-lt"/>
                          <a:ea typeface="+mn-ea"/>
                          <a:cs typeface="+mn-cs"/>
                        </a:rPr>
                        <a:t>Family-size chocolate bars (one per person)</a:t>
                      </a: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18890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12533CE-E098-7641-89EB-83660823C066}"/>
              </a:ext>
            </a:extLst>
          </p:cNvPr>
          <p:cNvSpPr>
            <a:spLocks noGrp="1" noChangeArrowheads="1"/>
          </p:cNvSpPr>
          <p:nvPr>
            <p:ph type="title"/>
          </p:nvPr>
        </p:nvSpPr>
        <p:spPr/>
        <p:txBody>
          <a:bodyPr/>
          <a:lstStyle/>
          <a:p>
            <a:pPr eaLnBrk="1" hangingPunct="1"/>
            <a:r>
              <a:rPr lang="en-US" altLang="en-US" dirty="0"/>
              <a:t>Individual Ranking: 3 minutes</a:t>
            </a:r>
          </a:p>
        </p:txBody>
      </p:sp>
      <p:sp>
        <p:nvSpPr>
          <p:cNvPr id="8195" name="Rectangle 3">
            <a:extLst>
              <a:ext uri="{FF2B5EF4-FFF2-40B4-BE49-F238E27FC236}">
                <a16:creationId xmlns:a16="http://schemas.microsoft.com/office/drawing/2014/main" id="{C9175121-F233-AA4C-B5DD-617C48F72C44}"/>
              </a:ext>
            </a:extLst>
          </p:cNvPr>
          <p:cNvSpPr>
            <a:spLocks noGrp="1" noChangeArrowheads="1"/>
          </p:cNvSpPr>
          <p:nvPr>
            <p:ph type="body" idx="1"/>
          </p:nvPr>
        </p:nvSpPr>
        <p:spPr>
          <a:xfrm>
            <a:off x="4114800" y="1610162"/>
            <a:ext cx="7264400" cy="4257237"/>
          </a:xfrm>
        </p:spPr>
        <p:txBody>
          <a:bodyPr/>
          <a:lstStyle/>
          <a:p>
            <a:pPr eaLnBrk="1" hangingPunct="1"/>
            <a:r>
              <a:rPr lang="en-US" altLang="en-US" sz="2800" dirty="0"/>
              <a:t>What are the most important items?</a:t>
            </a:r>
          </a:p>
          <a:p>
            <a:pPr lvl="1" eaLnBrk="1" hangingPunct="1"/>
            <a:r>
              <a:rPr lang="en-US" altLang="en-US" sz="2800" dirty="0"/>
              <a:t>Using the Reporting Form, place the number 1 by the most important item, the number 2 by the second most important, and so on through number 12 for the least important.</a:t>
            </a:r>
          </a:p>
        </p:txBody>
      </p:sp>
      <p:pic>
        <p:nvPicPr>
          <p:cNvPr id="7" name="Picture 6" descr="Winter storm dumps over 30 inches of snow in parts of Colorado">
            <a:extLst>
              <a:ext uri="{FF2B5EF4-FFF2-40B4-BE49-F238E27FC236}">
                <a16:creationId xmlns:a16="http://schemas.microsoft.com/office/drawing/2014/main" id="{403C2B4A-89A7-3843-8C44-2B04322303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26" r="46514"/>
          <a:stretch/>
        </p:blipFill>
        <p:spPr bwMode="auto">
          <a:xfrm>
            <a:off x="609600" y="1610162"/>
            <a:ext cx="3217944" cy="363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6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F3E307B-0ACB-BB4A-A2EA-9662431FA959}"/>
              </a:ext>
            </a:extLst>
          </p:cNvPr>
          <p:cNvSpPr>
            <a:spLocks noGrp="1" noChangeArrowheads="1"/>
          </p:cNvSpPr>
          <p:nvPr>
            <p:ph type="title"/>
          </p:nvPr>
        </p:nvSpPr>
        <p:spPr/>
        <p:txBody>
          <a:bodyPr/>
          <a:lstStyle/>
          <a:p>
            <a:pPr eaLnBrk="1" hangingPunct="1"/>
            <a:r>
              <a:rPr lang="en-US" altLang="en-US" dirty="0"/>
              <a:t>Group Ranking: 20 minutes</a:t>
            </a:r>
          </a:p>
        </p:txBody>
      </p:sp>
      <p:sp>
        <p:nvSpPr>
          <p:cNvPr id="9219" name="Rectangle 3">
            <a:extLst>
              <a:ext uri="{FF2B5EF4-FFF2-40B4-BE49-F238E27FC236}">
                <a16:creationId xmlns:a16="http://schemas.microsoft.com/office/drawing/2014/main" id="{E28258FA-3F2D-9947-B3BD-89CB211D4873}"/>
              </a:ext>
            </a:extLst>
          </p:cNvPr>
          <p:cNvSpPr>
            <a:spLocks noGrp="1" noChangeArrowheads="1"/>
          </p:cNvSpPr>
          <p:nvPr>
            <p:ph type="body" idx="1"/>
          </p:nvPr>
        </p:nvSpPr>
        <p:spPr>
          <a:xfrm>
            <a:off x="4267200" y="1610162"/>
            <a:ext cx="7620000" cy="4257237"/>
          </a:xfrm>
        </p:spPr>
        <p:txBody>
          <a:bodyPr/>
          <a:lstStyle/>
          <a:p>
            <a:pPr eaLnBrk="1" hangingPunct="1"/>
            <a:r>
              <a:rPr lang="en-US" altLang="en-US" sz="3000" dirty="0"/>
              <a:t>Form Groups: 8-10 individuals and assign</a:t>
            </a:r>
            <a:r>
              <a:rPr lang="en-US" altLang="en-US" sz="2800" dirty="0"/>
              <a:t> one facilitator, one observer and a recorder. </a:t>
            </a:r>
          </a:p>
          <a:p>
            <a:pPr lvl="1" eaLnBrk="1" hangingPunct="1"/>
            <a:r>
              <a:rPr lang="en-US" altLang="en-US" sz="2800" dirty="0"/>
              <a:t>Discuss the ranking of the recovered items in the group and develop one ranking.</a:t>
            </a:r>
          </a:p>
          <a:p>
            <a:pPr lvl="1" eaLnBrk="1" hangingPunct="1"/>
            <a:r>
              <a:rPr lang="en-US" altLang="en-US" sz="2800" dirty="0"/>
              <a:t>Using the Reporting Form, place the number 1 by the most important item, the number 2 by the second most important, and so on through number 12 for the least important.</a:t>
            </a:r>
          </a:p>
        </p:txBody>
      </p:sp>
      <p:pic>
        <p:nvPicPr>
          <p:cNvPr id="6" name="Picture 5" descr="Winter storm dumps over 30 inches of snow in parts of Colorado">
            <a:extLst>
              <a:ext uri="{FF2B5EF4-FFF2-40B4-BE49-F238E27FC236}">
                <a16:creationId xmlns:a16="http://schemas.microsoft.com/office/drawing/2014/main" id="{082012B5-C18D-7046-B4DA-DDCC2C6A58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26" r="46514"/>
          <a:stretch/>
        </p:blipFill>
        <p:spPr bwMode="auto">
          <a:xfrm>
            <a:off x="609600" y="1610162"/>
            <a:ext cx="3217944" cy="363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9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2A63F6F-DA16-5F46-B121-1DFE568DF65D}"/>
              </a:ext>
            </a:extLst>
          </p:cNvPr>
          <p:cNvSpPr>
            <a:spLocks noGrp="1" noChangeArrowheads="1"/>
          </p:cNvSpPr>
          <p:nvPr>
            <p:ph type="title"/>
          </p:nvPr>
        </p:nvSpPr>
        <p:spPr>
          <a:xfrm>
            <a:off x="914400" y="533400"/>
            <a:ext cx="10363200" cy="762000"/>
          </a:xfrm>
        </p:spPr>
        <p:txBody>
          <a:bodyPr/>
          <a:lstStyle/>
          <a:p>
            <a:pPr eaLnBrk="1" hangingPunct="1"/>
            <a:r>
              <a:rPr lang="en-US" altLang="en-US" dirty="0"/>
              <a:t>Scoring</a:t>
            </a:r>
          </a:p>
        </p:txBody>
      </p:sp>
      <p:sp>
        <p:nvSpPr>
          <p:cNvPr id="10243" name="Rectangle 3">
            <a:extLst>
              <a:ext uri="{FF2B5EF4-FFF2-40B4-BE49-F238E27FC236}">
                <a16:creationId xmlns:a16="http://schemas.microsoft.com/office/drawing/2014/main" id="{1F82E1BB-EC63-014B-8DC7-20C230BA7287}"/>
              </a:ext>
            </a:extLst>
          </p:cNvPr>
          <p:cNvSpPr>
            <a:spLocks noGrp="1" noChangeArrowheads="1"/>
          </p:cNvSpPr>
          <p:nvPr>
            <p:ph type="body" idx="1"/>
          </p:nvPr>
        </p:nvSpPr>
        <p:spPr>
          <a:xfrm>
            <a:off x="4191000" y="1600200"/>
            <a:ext cx="7848600" cy="4267199"/>
          </a:xfrm>
        </p:spPr>
        <p:txBody>
          <a:bodyPr/>
          <a:lstStyle/>
          <a:p>
            <a:pPr eaLnBrk="1" hangingPunct="1"/>
            <a:r>
              <a:rPr lang="en-US" altLang="en-US" sz="2800" dirty="0"/>
              <a:t>For each item, mark the number of points that your score differs from the ranking suggested by Mark </a:t>
            </a:r>
            <a:r>
              <a:rPr lang="en-US" altLang="en-US" sz="2800" dirty="0" err="1"/>
              <a:t>Wanvig</a:t>
            </a:r>
            <a:r>
              <a:rPr lang="en-US" altLang="en-US" sz="2800" dirty="0"/>
              <a:t>, then add up all the points. Disregard plus or minus differences. The lower the total, the better your score. </a:t>
            </a:r>
          </a:p>
          <a:p>
            <a:pPr lvl="1" eaLnBrk="1" hangingPunct="1"/>
            <a:r>
              <a:rPr lang="en-US" altLang="en-US" sz="2800" dirty="0"/>
              <a:t>Example: Individual Ranking 5 and Mark </a:t>
            </a:r>
            <a:r>
              <a:rPr lang="en-US" altLang="en-US" sz="2800" dirty="0" err="1"/>
              <a:t>Wanvig</a:t>
            </a:r>
            <a:r>
              <a:rPr lang="en-US" altLang="en-US" sz="2800" dirty="0"/>
              <a:t> Ranking 10; count 5 points.</a:t>
            </a:r>
          </a:p>
          <a:p>
            <a:pPr lvl="1" eaLnBrk="1" hangingPunct="1"/>
            <a:r>
              <a:rPr lang="en-US" altLang="en-US" sz="2800" dirty="0"/>
              <a:t>Score the individual and group rankings.</a:t>
            </a:r>
          </a:p>
        </p:txBody>
      </p:sp>
      <p:sp>
        <p:nvSpPr>
          <p:cNvPr id="2" name="Rectangle 1">
            <a:extLst>
              <a:ext uri="{FF2B5EF4-FFF2-40B4-BE49-F238E27FC236}">
                <a16:creationId xmlns:a16="http://schemas.microsoft.com/office/drawing/2014/main" id="{73DBF999-BBA0-F741-A1F6-596E0E609BCC}"/>
              </a:ext>
            </a:extLst>
          </p:cNvPr>
          <p:cNvSpPr/>
          <p:nvPr/>
        </p:nvSpPr>
        <p:spPr>
          <a:xfrm>
            <a:off x="822960" y="5528846"/>
            <a:ext cx="11216640" cy="338554"/>
          </a:xfrm>
          <a:prstGeom prst="rect">
            <a:avLst/>
          </a:prstGeom>
        </p:spPr>
        <p:txBody>
          <a:bodyPr wrap="square">
            <a:spAutoFit/>
          </a:bodyPr>
          <a:lstStyle/>
          <a:p>
            <a:r>
              <a:rPr lang="en-US" sz="1600" dirty="0">
                <a:latin typeface="Garamond" panose="02020404030301010803" pitchFamily="18" charset="0"/>
                <a:ea typeface="MS Mincho" panose="02020609040205080304" pitchFamily="49" charset="-128"/>
              </a:rPr>
              <a:t>Scoring by Mark </a:t>
            </a:r>
            <a:r>
              <a:rPr lang="en-US" sz="1600" dirty="0" err="1">
                <a:latin typeface="Garamond" panose="02020404030301010803" pitchFamily="18" charset="0"/>
                <a:ea typeface="MS Mincho" panose="02020609040205080304" pitchFamily="49" charset="-128"/>
              </a:rPr>
              <a:t>Wanvig</a:t>
            </a:r>
            <a:r>
              <a:rPr lang="en-US" sz="1600" dirty="0">
                <a:latin typeface="Garamond" panose="02020404030301010803" pitchFamily="18" charset="0"/>
                <a:ea typeface="MS Mincho" panose="02020609040205080304" pitchFamily="49" charset="-128"/>
              </a:rPr>
              <a:t>, a former instructor in survival training for the Reconnaissance School of the 101st Division of the U.S. Army</a:t>
            </a:r>
            <a:r>
              <a:rPr lang="en-US" sz="1600" dirty="0">
                <a:latin typeface="Garamond" panose="02020404030301010803" pitchFamily="18" charset="0"/>
              </a:rPr>
              <a:t> </a:t>
            </a:r>
          </a:p>
        </p:txBody>
      </p:sp>
      <p:pic>
        <p:nvPicPr>
          <p:cNvPr id="7" name="Picture 6" descr="Winter storm dumps over 30 inches of snow in parts of Colorado">
            <a:extLst>
              <a:ext uri="{FF2B5EF4-FFF2-40B4-BE49-F238E27FC236}">
                <a16:creationId xmlns:a16="http://schemas.microsoft.com/office/drawing/2014/main" id="{C6424FAE-9875-5240-B86B-79EDAA3F41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26" r="46514"/>
          <a:stretch/>
        </p:blipFill>
        <p:spPr bwMode="auto">
          <a:xfrm>
            <a:off x="609600" y="1610162"/>
            <a:ext cx="3217944" cy="363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003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7C64910F-E042-294B-B63B-97DF1F260004}"/>
              </a:ext>
            </a:extLst>
          </p:cNvPr>
          <p:cNvSpPr txBox="1">
            <a:spLocks noChangeArrowheads="1"/>
          </p:cNvSpPr>
          <p:nvPr/>
        </p:nvSpPr>
        <p:spPr bwMode="auto">
          <a:xfrm>
            <a:off x="914400" y="533400"/>
            <a:ext cx="10363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5pPr>
            <a:lvl6pPr marL="457200" algn="ctr" rtl="0" fontAlgn="base">
              <a:spcBef>
                <a:spcPct val="0"/>
              </a:spcBef>
              <a:spcAft>
                <a:spcPct val="0"/>
              </a:spcAft>
              <a:defRPr sz="2800">
                <a:solidFill>
                  <a:schemeClr val="tx2"/>
                </a:solidFill>
                <a:latin typeface="Garamond" pitchFamily="18" charset="0"/>
              </a:defRPr>
            </a:lvl6pPr>
            <a:lvl7pPr marL="914400" algn="ctr" rtl="0" fontAlgn="base">
              <a:spcBef>
                <a:spcPct val="0"/>
              </a:spcBef>
              <a:spcAft>
                <a:spcPct val="0"/>
              </a:spcAft>
              <a:defRPr sz="2800">
                <a:solidFill>
                  <a:schemeClr val="tx2"/>
                </a:solidFill>
                <a:latin typeface="Garamond" pitchFamily="18" charset="0"/>
              </a:defRPr>
            </a:lvl7pPr>
            <a:lvl8pPr marL="1371600" algn="ctr" rtl="0" fontAlgn="base">
              <a:spcBef>
                <a:spcPct val="0"/>
              </a:spcBef>
              <a:spcAft>
                <a:spcPct val="0"/>
              </a:spcAft>
              <a:defRPr sz="2800">
                <a:solidFill>
                  <a:schemeClr val="tx2"/>
                </a:solidFill>
                <a:latin typeface="Garamond" pitchFamily="18" charset="0"/>
              </a:defRPr>
            </a:lvl8pPr>
            <a:lvl9pPr marL="1828800" algn="ctr" rtl="0" fontAlgn="base">
              <a:spcBef>
                <a:spcPct val="0"/>
              </a:spcBef>
              <a:spcAft>
                <a:spcPct val="0"/>
              </a:spcAft>
              <a:defRPr sz="2800">
                <a:solidFill>
                  <a:schemeClr val="tx2"/>
                </a:solidFill>
                <a:latin typeface="Garamond" pitchFamily="18" charset="0"/>
              </a:defRPr>
            </a:lvl9pPr>
          </a:lstStyle>
          <a:p>
            <a:pPr eaLnBrk="1" hangingPunct="1"/>
            <a:r>
              <a:rPr lang="en-US" dirty="0"/>
              <a:t>Experts Rankings</a:t>
            </a:r>
            <a:endParaRPr lang="en-US" altLang="en-US" kern="0" dirty="0"/>
          </a:p>
        </p:txBody>
      </p:sp>
      <p:graphicFrame>
        <p:nvGraphicFramePr>
          <p:cNvPr id="4" name="Table 3"/>
          <p:cNvGraphicFramePr>
            <a:graphicFrameLocks noGrp="1"/>
          </p:cNvGraphicFramePr>
          <p:nvPr>
            <p:extLst>
              <p:ext uri="{D42A27DB-BD31-4B8C-83A1-F6EECF244321}">
                <p14:modId xmlns:p14="http://schemas.microsoft.com/office/powerpoint/2010/main" val="996085869"/>
              </p:ext>
            </p:extLst>
          </p:nvPr>
        </p:nvGraphicFramePr>
        <p:xfrm>
          <a:off x="838200" y="1630680"/>
          <a:ext cx="4724400" cy="3291839"/>
        </p:xfrm>
        <a:graphic>
          <a:graphicData uri="http://schemas.openxmlformats.org/drawingml/2006/table">
            <a:tbl>
              <a:tblPr firstRow="1" bandRow="1">
                <a:tableStyleId>{21E4AEA4-8DFA-4A89-87EB-49C32662AFE0}</a:tableStyleId>
              </a:tblPr>
              <a:tblGrid>
                <a:gridCol w="35814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415475">
                <a:tc>
                  <a:txBody>
                    <a:bodyPr/>
                    <a:lstStyle/>
                    <a:p>
                      <a:r>
                        <a:rPr lang="en-US" sz="2000" dirty="0"/>
                        <a:t>Item</a:t>
                      </a:r>
                      <a:endParaRPr lang="en-US" sz="2000" dirty="0">
                        <a:latin typeface="Garamond" panose="02020404030301010803" pitchFamily="18" charset="0"/>
                      </a:endParaRPr>
                    </a:p>
                  </a:txBody>
                  <a:tcPr/>
                </a:tc>
                <a:tc>
                  <a:txBody>
                    <a:bodyPr/>
                    <a:lstStyle/>
                    <a:p>
                      <a:r>
                        <a:rPr lang="en-US" sz="2000" dirty="0"/>
                        <a:t>Rank</a:t>
                      </a:r>
                      <a:endParaRPr lang="en-US" sz="2000" dirty="0">
                        <a:latin typeface="Garamond" panose="02020404030301010803" pitchFamily="18" charset="0"/>
                      </a:endParaRPr>
                    </a:p>
                  </a:txBody>
                  <a:tcPr/>
                </a:tc>
                <a:extLst>
                  <a:ext uri="{0D108BD9-81ED-4DB2-BD59-A6C34878D82A}">
                    <a16:rowId xmlns:a16="http://schemas.microsoft.com/office/drawing/2014/main" val="10000"/>
                  </a:ext>
                </a:extLst>
              </a:tr>
              <a:tr h="479394">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000" b="0" kern="1200" dirty="0">
                          <a:solidFill>
                            <a:schemeClr val="dk1"/>
                          </a:solidFill>
                          <a:latin typeface="+mn-lt"/>
                          <a:ea typeface="+mn-ea"/>
                          <a:cs typeface="+mn-cs"/>
                        </a:rPr>
                        <a:t>A ball of steel wool</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Garamond" panose="02020404030301010803" pitchFamily="18" charset="0"/>
                        </a:rPr>
                        <a:t>2</a:t>
                      </a:r>
                    </a:p>
                  </a:txBody>
                  <a:tcPr anchor="ctr"/>
                </a:tc>
                <a:extLst>
                  <a:ext uri="{0D108BD9-81ED-4DB2-BD59-A6C34878D82A}">
                    <a16:rowId xmlns:a16="http://schemas.microsoft.com/office/drawing/2014/main" val="10001"/>
                  </a:ext>
                </a:extLst>
              </a:tr>
              <a:tr h="479394">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000" b="0" kern="1200" dirty="0">
                          <a:solidFill>
                            <a:schemeClr val="dk1"/>
                          </a:solidFill>
                          <a:latin typeface="+mn-lt"/>
                          <a:ea typeface="+mn-ea"/>
                          <a:cs typeface="+mn-cs"/>
                        </a:rPr>
                        <a:t>A small ax</a:t>
                      </a:r>
                    </a:p>
                  </a:txBody>
                  <a:tcPr marL="68580" marR="68580" marT="0" marB="0" anchor="ctr"/>
                </a:tc>
                <a:tc>
                  <a:txBody>
                    <a:bodyPr/>
                    <a:lstStyle/>
                    <a:p>
                      <a:pPr algn="ctr"/>
                      <a:r>
                        <a:rPr lang="en-US" sz="2400" b="1" dirty="0">
                          <a:latin typeface="Garamond" panose="02020404030301010803" pitchFamily="18" charset="0"/>
                        </a:rPr>
                        <a:t>6</a:t>
                      </a:r>
                    </a:p>
                  </a:txBody>
                  <a:tcPr anchor="ctr"/>
                </a:tc>
                <a:extLst>
                  <a:ext uri="{0D108BD9-81ED-4DB2-BD59-A6C34878D82A}">
                    <a16:rowId xmlns:a16="http://schemas.microsoft.com/office/drawing/2014/main" val="10002"/>
                  </a:ext>
                </a:extLst>
              </a:tr>
              <a:tr h="479394">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000" b="0" kern="1200" dirty="0">
                          <a:solidFill>
                            <a:schemeClr val="dk1"/>
                          </a:solidFill>
                          <a:latin typeface="+mn-lt"/>
                          <a:ea typeface="+mn-ea"/>
                          <a:cs typeface="+mn-cs"/>
                        </a:rPr>
                        <a:t>A  loaded  .45-caliber pistol</a:t>
                      </a:r>
                    </a:p>
                  </a:txBody>
                  <a:tcPr marL="68580" marR="68580" marT="0" marB="0" anchor="ctr"/>
                </a:tc>
                <a:tc>
                  <a:txBody>
                    <a:bodyPr/>
                    <a:lstStyle/>
                    <a:p>
                      <a:pPr algn="ctr"/>
                      <a:r>
                        <a:rPr lang="en-US" sz="2400" b="1" dirty="0">
                          <a:latin typeface="Garamond" panose="02020404030301010803" pitchFamily="18" charset="0"/>
                        </a:rPr>
                        <a:t>9</a:t>
                      </a:r>
                    </a:p>
                  </a:txBody>
                  <a:tcPr anchor="ctr"/>
                </a:tc>
                <a:extLst>
                  <a:ext uri="{0D108BD9-81ED-4DB2-BD59-A6C34878D82A}">
                    <a16:rowId xmlns:a16="http://schemas.microsoft.com/office/drawing/2014/main" val="10003"/>
                  </a:ext>
                </a:extLst>
              </a:tr>
              <a:tr h="479394">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000" b="0" kern="1200" dirty="0">
                          <a:solidFill>
                            <a:schemeClr val="dk1"/>
                          </a:solidFill>
                          <a:latin typeface="+mn-lt"/>
                          <a:ea typeface="+mn-ea"/>
                          <a:cs typeface="+mn-cs"/>
                        </a:rPr>
                        <a:t>Can of Crisco shortening</a:t>
                      </a:r>
                    </a:p>
                  </a:txBody>
                  <a:tcPr marL="68580" marR="68580" marT="0" marB="0" anchor="ctr"/>
                </a:tc>
                <a:tc>
                  <a:txBody>
                    <a:bodyPr/>
                    <a:lstStyle/>
                    <a:p>
                      <a:pPr algn="ctr"/>
                      <a:r>
                        <a:rPr lang="en-US" sz="2400" b="1" dirty="0">
                          <a:latin typeface="Garamond" panose="02020404030301010803" pitchFamily="18" charset="0"/>
                        </a:rPr>
                        <a:t>4</a:t>
                      </a:r>
                    </a:p>
                  </a:txBody>
                  <a:tcPr anchor="ctr"/>
                </a:tc>
                <a:extLst>
                  <a:ext uri="{0D108BD9-81ED-4DB2-BD59-A6C34878D82A}">
                    <a16:rowId xmlns:a16="http://schemas.microsoft.com/office/drawing/2014/main" val="10004"/>
                  </a:ext>
                </a:extLst>
              </a:tr>
              <a:tr h="479394">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000" b="0" kern="1200" dirty="0">
                          <a:solidFill>
                            <a:schemeClr val="dk1"/>
                          </a:solidFill>
                          <a:latin typeface="+mn-lt"/>
                          <a:ea typeface="+mn-ea"/>
                          <a:cs typeface="+mn-cs"/>
                        </a:rPr>
                        <a:t>Newspapers (one per person)</a:t>
                      </a:r>
                    </a:p>
                  </a:txBody>
                  <a:tcPr marL="68580" marR="68580" marT="0" marB="0" anchor="ctr"/>
                </a:tc>
                <a:tc>
                  <a:txBody>
                    <a:bodyPr/>
                    <a:lstStyle/>
                    <a:p>
                      <a:pPr algn="ctr"/>
                      <a:r>
                        <a:rPr lang="en-US" sz="2400" b="1" dirty="0">
                          <a:latin typeface="Garamond" panose="02020404030301010803" pitchFamily="18" charset="0"/>
                        </a:rPr>
                        <a:t>8</a:t>
                      </a:r>
                    </a:p>
                  </a:txBody>
                  <a:tcPr anchor="ctr"/>
                </a:tc>
                <a:extLst>
                  <a:ext uri="{0D108BD9-81ED-4DB2-BD59-A6C34878D82A}">
                    <a16:rowId xmlns:a16="http://schemas.microsoft.com/office/drawing/2014/main" val="10005"/>
                  </a:ext>
                </a:extLst>
              </a:tr>
              <a:tr h="479394">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000" b="0" kern="1200" dirty="0">
                          <a:solidFill>
                            <a:schemeClr val="dk1"/>
                          </a:solidFill>
                          <a:latin typeface="+mn-lt"/>
                          <a:ea typeface="+mn-ea"/>
                          <a:cs typeface="+mn-cs"/>
                        </a:rPr>
                        <a:t>Cigarette lighter (without fluid)</a:t>
                      </a:r>
                    </a:p>
                  </a:txBody>
                  <a:tcPr marL="68580" marR="68580" marT="0" marB="0" anchor="ctr"/>
                </a:tc>
                <a:tc>
                  <a:txBody>
                    <a:bodyPr/>
                    <a:lstStyle/>
                    <a:p>
                      <a:pPr algn="ctr"/>
                      <a:r>
                        <a:rPr lang="en-US" sz="2400" b="1" dirty="0">
                          <a:latin typeface="Garamond" panose="02020404030301010803" pitchFamily="18" charset="0"/>
                        </a:rPr>
                        <a:t>1</a:t>
                      </a:r>
                    </a:p>
                  </a:txBody>
                  <a:tcPr anchor="ctr"/>
                </a:tc>
                <a:extLst>
                  <a:ext uri="{0D108BD9-81ED-4DB2-BD59-A6C34878D82A}">
                    <a16:rowId xmlns:a16="http://schemas.microsoft.com/office/drawing/2014/main" val="10006"/>
                  </a:ext>
                </a:extLst>
              </a:tr>
            </a:tbl>
          </a:graphicData>
        </a:graphic>
      </p:graphicFrame>
      <p:graphicFrame>
        <p:nvGraphicFramePr>
          <p:cNvPr id="7" name="Table 6">
            <a:extLst>
              <a:ext uri="{FF2B5EF4-FFF2-40B4-BE49-F238E27FC236}">
                <a16:creationId xmlns:a16="http://schemas.microsoft.com/office/drawing/2014/main" id="{9E90924D-6CD9-DC43-A9E5-123DE77FA262}"/>
              </a:ext>
            </a:extLst>
          </p:cNvPr>
          <p:cNvGraphicFramePr>
            <a:graphicFrameLocks noGrp="1"/>
          </p:cNvGraphicFramePr>
          <p:nvPr>
            <p:extLst>
              <p:ext uri="{D42A27DB-BD31-4B8C-83A1-F6EECF244321}">
                <p14:modId xmlns:p14="http://schemas.microsoft.com/office/powerpoint/2010/main" val="1503644673"/>
              </p:ext>
            </p:extLst>
          </p:nvPr>
        </p:nvGraphicFramePr>
        <p:xfrm>
          <a:off x="6019800" y="1630680"/>
          <a:ext cx="5334000" cy="3291840"/>
        </p:xfrm>
        <a:graphic>
          <a:graphicData uri="http://schemas.openxmlformats.org/drawingml/2006/table">
            <a:tbl>
              <a:tblPr firstRow="1" bandRow="1">
                <a:tableStyleId>{21E4AEA4-8DFA-4A89-87EB-49C32662AFE0}</a:tableStyleId>
              </a:tblPr>
              <a:tblGrid>
                <a:gridCol w="4043516">
                  <a:extLst>
                    <a:ext uri="{9D8B030D-6E8A-4147-A177-3AD203B41FA5}">
                      <a16:colId xmlns:a16="http://schemas.microsoft.com/office/drawing/2014/main" val="20000"/>
                    </a:ext>
                  </a:extLst>
                </a:gridCol>
                <a:gridCol w="1290484">
                  <a:extLst>
                    <a:ext uri="{9D8B030D-6E8A-4147-A177-3AD203B41FA5}">
                      <a16:colId xmlns:a16="http://schemas.microsoft.com/office/drawing/2014/main" val="20001"/>
                    </a:ext>
                  </a:extLst>
                </a:gridCol>
              </a:tblGrid>
              <a:tr h="0">
                <a:tc>
                  <a:txBody>
                    <a:bodyPr/>
                    <a:lstStyle/>
                    <a:p>
                      <a:r>
                        <a:rPr lang="en-US" sz="2000" dirty="0"/>
                        <a:t>Item</a:t>
                      </a:r>
                      <a:endParaRPr lang="en-US" sz="2000" dirty="0">
                        <a:latin typeface="Garamond" panose="02020404030301010803" pitchFamily="18" charset="0"/>
                      </a:endParaRPr>
                    </a:p>
                  </a:txBody>
                  <a:tcPr/>
                </a:tc>
                <a:tc>
                  <a:txBody>
                    <a:bodyPr/>
                    <a:lstStyle/>
                    <a:p>
                      <a:r>
                        <a:rPr lang="en-US" sz="2000" dirty="0"/>
                        <a:t>Rank</a:t>
                      </a:r>
                      <a:endParaRPr lang="en-US" sz="2000" dirty="0">
                        <a:latin typeface="Garamond" panose="02020404030301010803" pitchFamily="18" charset="0"/>
                      </a:endParaRPr>
                    </a:p>
                  </a:txBody>
                  <a:tcPr/>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000" b="0" kern="1200" dirty="0">
                          <a:solidFill>
                            <a:schemeClr val="dk1"/>
                          </a:solidFill>
                          <a:latin typeface="+mn-lt"/>
                          <a:ea typeface="+mn-ea"/>
                          <a:cs typeface="+mn-cs"/>
                        </a:rPr>
                        <a:t>Extra shirt and pants for each survivor</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Garamond" panose="02020404030301010803" pitchFamily="18" charset="0"/>
                        </a:rPr>
                        <a:t>3</a:t>
                      </a:r>
                    </a:p>
                  </a:txBody>
                  <a:tcPr anchor="ctr"/>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000" b="0" kern="1200" dirty="0">
                          <a:solidFill>
                            <a:schemeClr val="dk1"/>
                          </a:solidFill>
                          <a:latin typeface="+mn-lt"/>
                          <a:ea typeface="+mn-ea"/>
                          <a:cs typeface="+mn-cs"/>
                        </a:rPr>
                        <a:t>20 x 20 ft. piece of heavy-duty canvas</a:t>
                      </a:r>
                    </a:p>
                  </a:txBody>
                  <a:tcPr marL="68580" marR="68580" marT="0" marB="0" anchor="ctr"/>
                </a:tc>
                <a:tc>
                  <a:txBody>
                    <a:bodyPr/>
                    <a:lstStyle/>
                    <a:p>
                      <a:pPr algn="ctr"/>
                      <a:r>
                        <a:rPr lang="en-US" sz="2400" b="1" dirty="0">
                          <a:latin typeface="Garamond" panose="02020404030301010803" pitchFamily="18" charset="0"/>
                        </a:rPr>
                        <a:t>5</a:t>
                      </a:r>
                    </a:p>
                  </a:txBody>
                  <a:tcPr anchor="ct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000" b="0" kern="1200" dirty="0">
                          <a:solidFill>
                            <a:schemeClr val="dk1"/>
                          </a:solidFill>
                          <a:latin typeface="+mn-lt"/>
                          <a:ea typeface="+mn-ea"/>
                          <a:cs typeface="+mn-cs"/>
                        </a:rPr>
                        <a:t>A sectional air map made of plastic</a:t>
                      </a:r>
                    </a:p>
                  </a:txBody>
                  <a:tcPr marL="68580" marR="68580" marT="0" marB="0" anchor="ctr"/>
                </a:tc>
                <a:tc>
                  <a:txBody>
                    <a:bodyPr/>
                    <a:lstStyle/>
                    <a:p>
                      <a:pPr algn="ctr"/>
                      <a:r>
                        <a:rPr lang="en-US" sz="2400" b="1" dirty="0">
                          <a:latin typeface="Garamond" panose="02020404030301010803" pitchFamily="18" charset="0"/>
                        </a:rPr>
                        <a:t>12</a:t>
                      </a:r>
                    </a:p>
                  </a:txBody>
                  <a:tcPr anchor="ctr"/>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000" b="0" kern="1200" dirty="0">
                          <a:solidFill>
                            <a:schemeClr val="dk1"/>
                          </a:solidFill>
                          <a:latin typeface="+mn-lt"/>
                          <a:ea typeface="+mn-ea"/>
                          <a:cs typeface="+mn-cs"/>
                        </a:rPr>
                        <a:t>One quart of 100-proof whiskey</a:t>
                      </a:r>
                    </a:p>
                  </a:txBody>
                  <a:tcPr marL="68580" marR="68580" marT="0" marB="0" anchor="ctr"/>
                </a:tc>
                <a:tc>
                  <a:txBody>
                    <a:bodyPr/>
                    <a:lstStyle/>
                    <a:p>
                      <a:pPr algn="ctr"/>
                      <a:r>
                        <a:rPr lang="en-US" sz="2400" b="1" dirty="0">
                          <a:latin typeface="Garamond" panose="02020404030301010803" pitchFamily="18" charset="0"/>
                        </a:rPr>
                        <a:t>10</a:t>
                      </a:r>
                    </a:p>
                  </a:txBody>
                  <a:tcPr anchor="ctr"/>
                </a:tc>
                <a:extLst>
                  <a:ext uri="{0D108BD9-81ED-4DB2-BD59-A6C34878D82A}">
                    <a16:rowId xmlns:a16="http://schemas.microsoft.com/office/drawing/2014/main" val="10004"/>
                  </a:ext>
                </a:extLst>
              </a:tr>
              <a:tr h="0">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000" b="0" kern="1200" dirty="0">
                          <a:solidFill>
                            <a:schemeClr val="dk1"/>
                          </a:solidFill>
                          <a:latin typeface="+mn-lt"/>
                          <a:ea typeface="+mn-ea"/>
                          <a:cs typeface="+mn-cs"/>
                        </a:rPr>
                        <a:t>A compass</a:t>
                      </a:r>
                    </a:p>
                  </a:txBody>
                  <a:tcPr marL="68580" marR="68580" marT="0" marB="0" anchor="ctr"/>
                </a:tc>
                <a:tc>
                  <a:txBody>
                    <a:bodyPr/>
                    <a:lstStyle/>
                    <a:p>
                      <a:pPr algn="ctr"/>
                      <a:r>
                        <a:rPr lang="en-US" sz="2400" b="1" dirty="0">
                          <a:latin typeface="Garamond" panose="02020404030301010803" pitchFamily="18" charset="0"/>
                        </a:rPr>
                        <a:t>11</a:t>
                      </a:r>
                    </a:p>
                  </a:txBody>
                  <a:tcPr anchor="ctr"/>
                </a:tc>
                <a:extLst>
                  <a:ext uri="{0D108BD9-81ED-4DB2-BD59-A6C34878D82A}">
                    <a16:rowId xmlns:a16="http://schemas.microsoft.com/office/drawing/2014/main" val="10005"/>
                  </a:ext>
                </a:extLst>
              </a:tr>
              <a:tr h="0">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000" b="0" kern="1200" dirty="0">
                          <a:solidFill>
                            <a:schemeClr val="dk1"/>
                          </a:solidFill>
                          <a:latin typeface="+mn-lt"/>
                          <a:ea typeface="+mn-ea"/>
                          <a:cs typeface="+mn-cs"/>
                        </a:rPr>
                        <a:t>Family-size chocolate bars (one per person)</a:t>
                      </a:r>
                    </a:p>
                  </a:txBody>
                  <a:tcPr marL="68580" marR="68580" marT="0" marB="0" anchor="ctr"/>
                </a:tc>
                <a:tc>
                  <a:txBody>
                    <a:bodyPr/>
                    <a:lstStyle/>
                    <a:p>
                      <a:pPr algn="ctr"/>
                      <a:r>
                        <a:rPr lang="en-US" sz="2400" b="1" dirty="0">
                          <a:latin typeface="Garamond" panose="02020404030301010803" pitchFamily="18" charset="0"/>
                        </a:rPr>
                        <a:t>7</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325337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USESECONDARYMONITOR" val="True"/>
  <p:tag name="ANSWERNOWSTYLE" val="-1"/>
  <p:tag name="RESPCOUNTERFORMAT" val="0"/>
  <p:tag name="NUMRESPONSES" val="1"/>
  <p:tag name="CHARTVALUEFORMAT" val="0%"/>
  <p:tag name="AUTOUPDATEALIASES" val="True"/>
  <p:tag name="RACEANIMATIONSPEED" val="3"/>
  <p:tag name="MAXRESPONDERS" val="5"/>
  <p:tag name="BUBBLEGROUPING" val="3"/>
  <p:tag name="CUSTOMCELLBACKCOLOR1" val="-657956"/>
  <p:tag name="USESCHEMECOLORS" val="True"/>
  <p:tag name="GRIDOPACITY" val="90"/>
  <p:tag name="GRIDPOSITION" val="1"/>
  <p:tag name="CHARTLABELS" val="0"/>
  <p:tag name="INCLUDEPPT" val="True"/>
  <p:tag name="REALTIMEBACKUP" val="False"/>
  <p:tag name="CHARTSCALE" val="True"/>
  <p:tag name="FIBINCLUDEOTHER" val="True"/>
  <p:tag name="PRRESPONSE3" val="8"/>
  <p:tag name="PRRESPONSE7" val="4"/>
  <p:tag name="SHOWFLASHWARNING" val="True"/>
  <p:tag name="SAVECSVWITHSESSION" val="False"/>
  <p:tag name="COUNTDOWNSTYLE" val="-1"/>
  <p:tag name="INPUTSOURCE" val="1"/>
  <p:tag name="AUTOADVANCE" val="False"/>
  <p:tag name="RACEENDPOINTS" val="0"/>
  <p:tag name="TEAMSINLEADERBOARD" val="5"/>
  <p:tag name="DEFAULTNUMTEAMS" val="5"/>
  <p:tag name="CUSTOMCELLBACKCOLOR3" val="-268652"/>
  <p:tag name="DISPLAYDEVICEID" val="True"/>
  <p:tag name="GRIDFONTSIZE" val="12"/>
  <p:tag name="INCLUDENONRESPONDERS" val="False"/>
  <p:tag name="INCORRECTPOINTVALUE" val="0"/>
  <p:tag name="ADVANCEDSETTINGSVIEW" val="True"/>
  <p:tag name="PRRESPONSE1" val="10"/>
  <p:tag name="PRRESPONSE6" val="5"/>
  <p:tag name="ALWAYSOPENPOLL" val="False"/>
  <p:tag name="SHOWBARVISIBLE" val="True"/>
  <p:tag name="ANSWERNOWTEXT" val="Answer Now"/>
  <p:tag name="ALLOWDUPLICATES" val="False"/>
  <p:tag name="ROTATIONINTERVAL" val="2"/>
  <p:tag name="PARTICIPANTSINLEADERBOARD" val="5"/>
  <p:tag name="CUSTOMGRIDBACKCOLOR" val="-722948"/>
  <p:tag name="DISPLAYNAME" val="True"/>
  <p:tag name="GRIDSIZE" val="{Width=800, Height=600}"/>
  <p:tag name="MULTIRESPDIVISOR" val="1"/>
  <p:tag name="ZEROBASED" val="False"/>
  <p:tag name="FIBDISPLAYKEYWORDS" val="True"/>
  <p:tag name="PRRESPONSE8" val="3"/>
  <p:tag name="BULLETTYPE" val="3"/>
  <p:tag name="BACKUPSESSIONS" val="True"/>
  <p:tag name="RACERSMAXDISPLAYED" val="0"/>
  <p:tag name="BUBBLEVALUEFORMAT" val="0.0"/>
  <p:tag name="DISPLAYDEVICENUMBER" val="True"/>
  <p:tag name="CHARTCOLORS" val="0"/>
  <p:tag name="REALTIMEBACKUPPATH" val="(None)"/>
  <p:tag name="PRRESPONSE2" val="9"/>
  <p:tag name="PRRESPONSE10" val="1"/>
  <p:tag name="CSVFORMAT" val="0"/>
  <p:tag name="BACKUPMAINTENANCE" val="7"/>
  <p:tag name="BUBBLENAMEVISIBLE" val="True"/>
  <p:tag name="CUSTOMCELLBACKCOLOR4" val="-8355712"/>
  <p:tag name="RESETCHARTS" val="True"/>
  <p:tag name="FIBDISPLAYRESULTS" val="True"/>
  <p:tag name="PRRESPONSE9" val="2"/>
  <p:tag name="RESPCOUNTERSTYLE" val="-1"/>
  <p:tag name="STDCHART" val="1"/>
  <p:tag name="CUSTOMCELLBACKCOLOR2" val="-13395457"/>
  <p:tag name="ALLOWUSERFEEDBACK" val="True"/>
  <p:tag name="PRRESPONSE4" val="7"/>
  <p:tag name="EXPANDSHOWBAR" val="True"/>
  <p:tag name="SKIPREMAININGRACESLIDES" val="True"/>
  <p:tag name="AUTOSIZEGRID" val="True"/>
  <p:tag name="FIBNUMRESULTS" val="5"/>
  <p:tag name="RESPTABLESTYLE" val="-1"/>
  <p:tag name="CUSTOMCELLFORECOLOR" val="-16777216"/>
  <p:tag name="AUTOADJUSTPARTRANGE" val="True"/>
  <p:tag name="COUNTDOWNSECONDS" val="10"/>
  <p:tag name="POLLINGCYCLE" val="2"/>
  <p:tag name="POWERPOINTVERSION" val="14.0"/>
  <p:tag name="CORRECTPOINTVALUE" val="100"/>
  <p:tag name="BUBBLESIZEVISIBLE" val="True"/>
  <p:tag name="REVIEWONLY" val="False"/>
  <p:tag name="GRIDROTATIONINTERVAL" val="2"/>
  <p:tag name="MMPROD_NEXTUNIQUEID" val="10009"/>
  <p:tag name="PRRESPONSE5" val="6"/>
  <p:tag name="DELIMITERS" val="3.1"/>
  <p:tag name="TPFULLVERSION" val="4.3.1.1109"/>
  <p:tag name="MMPROD_UIDATA" val="&lt;database version=&quot;7.0&quot;&gt;&lt;object type=&quot;1&quot; unique_id=&quot;10001&quot;&gt;&lt;object type=&quot;8&quot; unique_id=&quot;10002&quot;&gt;&lt;/object&gt;&lt;object type=&quot;2&quot; unique_id=&quot;10003&quot;&gt;&lt;object type=&quot;3&quot; unique_id=&quot;10530&quot;&gt;&lt;property id=&quot;20148&quot; value=&quot;5&quot;/&gt;&lt;property id=&quot;20300&quot; value=&quot;Slide 1&quot;/&gt;&lt;property id=&quot;20307&quot; value=&quot;664&quot;/&gt;&lt;/object&gt;&lt;object type=&quot;3&quot; unique_id=&quot;16680&quot;&gt;&lt;property id=&quot;20148&quot; value=&quot;5&quot;/&gt;&lt;property id=&quot;20300&quot; value=&quot;Slide 3 - &amp;quot;Parking Lot Review &amp;amp; Discussion&amp;quot;&quot;/&gt;&lt;property id=&quot;20307&quot; value=&quot;676&quot;/&gt;&lt;/object&gt;&lt;object type=&quot;3&quot; unique_id=&quot;16681&quot;&gt;&lt;property id=&quot;20148&quot; value=&quot;5&quot;/&gt;&lt;property id=&quot;20300&quot; value=&quot;Slide 2 - &amp;quot;Agenda – Day 2&amp;quot;&quot;/&gt;&lt;property id=&quot;20307&quot; value=&quot;677&quot;/&gt;&lt;/object&gt;&lt;object type=&quot;3&quot; unique_id=&quot;23149&quot;&gt;&lt;property id=&quot;20148&quot; value=&quot;5&quot;/&gt;&lt;property id=&quot;20300&quot; value=&quot;Slide 4&quot;/&gt;&lt;property id=&quot;20307&quot; value=&quot;678&quot;/&gt;&lt;/object&gt;&lt;object type=&quot;3&quot; unique_id=&quot;23150&quot;&gt;&lt;property id=&quot;20148&quot; value=&quot;5&quot;/&gt;&lt;property id=&quot;20300&quot; value=&quot;Slide 5 - &amp;quot;Group Competition: The Marshmallow Challenge&amp;quot;&quot;/&gt;&lt;property id=&quot;20307&quot; value=&quot;679&quot;/&gt;&lt;/object&gt;&lt;object type=&quot;3&quot; unique_id=&quot;23151&quot;&gt;&lt;property id=&quot;20148&quot; value=&quot;5&quot;/&gt;&lt;property id=&quot;20300&quot; value=&quot;Slide 6 - &amp;quot;Rules for The Marshmallow Challenge&amp;quot;&quot;/&gt;&lt;property id=&quot;20307&quot; value=&quot;680&quot;/&gt;&lt;/object&gt;&lt;object type=&quot;3&quot; unique_id=&quot;23152&quot;&gt;&lt;property id=&quot;20148&quot; value=&quot;5&quot;/&gt;&lt;property id=&quot;20300&quot; value=&quot;Slide 7 - &amp;quot;Group Competition: The Marshmallow Challenge&amp;quot;&quot;/&gt;&lt;property id=&quot;20307&quot; value=&quot;681&quot;/&gt;&lt;/object&gt;&lt;object type=&quot;3&quot; unique_id=&quot;23153&quot;&gt;&lt;property id=&quot;20148&quot; value=&quot;5&quot;/&gt;&lt;property id=&quot;20300&quot; value=&quot;Slide 8 - &amp;quot;Debriefing Your Experience&amp;quot;&quot;/&gt;&lt;property id=&quot;20307&quot; value=&quot;682&quot;/&gt;&lt;/object&gt;&lt;object type=&quot;3&quot; unique_id=&quot;23154&quot;&gt;&lt;property id=&quot;20148&quot; value=&quot;5&quot;/&gt;&lt;property id=&quot;20300&quot; value=&quot;Slide 9&quot;/&gt;&lt;property id=&quot;20307&quot; value=&quot;684&quot;/&gt;&lt;/object&gt;&lt;object type=&quot;3&quot; unique_id=&quot;23155&quot;&gt;&lt;property id=&quot;20148&quot; value=&quot;5&quot;/&gt;&lt;property id=&quot;20300&quot; value=&quot;Slide 10 - &amp;quot;Framework for Coaching Quality Improvement&amp;quot;&quot;/&gt;&lt;property id=&quot;20307&quot; value=&quot;685&quot;/&gt;&lt;/object&gt;&lt;object type=&quot;3&quot; unique_id=&quot;23156&quot;&gt;&lt;property id=&quot;20148&quot; value=&quot;5&quot;/&gt;&lt;property id=&quot;20300&quot; value=&quot;Slide 11 - &amp;quot;Capacity Builder&amp;quot;&quot;/&gt;&lt;property id=&quot;20307&quot; value=&quot;686&quot;/&gt;&lt;/object&gt;&lt;object type=&quot;3&quot; unique_id=&quot;23157&quot;&gt;&lt;property id=&quot;20148&quot; value=&quot;5&quot;/&gt;&lt;property id=&quot;20300&quot; value=&quot;Slide 12 - &amp;quot;Quality Improvement Resources&amp;quot;&quot;/&gt;&lt;property id=&quot;20307&quot; value=&quot;687&quot;/&gt;&lt;/object&gt;&lt;object type=&quot;3&quot; unique_id=&quot;23158&quot;&gt;&lt;property id=&quot;20148&quot; value=&quot;5&quot;/&gt;&lt;property id=&quot;20300&quot; value=&quot;Slide 13 - &amp;quot;NQC Website - NationalQualityCenter.org &amp;quot;&quot;/&gt;&lt;property id=&quot;20307&quot; value=&quot;688&quot;/&gt;&lt;/object&gt;&lt;object type=&quot;3&quot; unique_id=&quot;23159&quot;&gt;&lt;property id=&quot;20148&quot; value=&quot;5&quot;/&gt;&lt;property id=&quot;20300&quot; value=&quot;Slide 14 - &amp;quot;HEALTHQUAL Website&amp;quot;&quot;/&gt;&lt;property id=&quot;20307&quot; value=&quot;689&quot;/&gt;&lt;/object&gt;&lt;object type=&quot;3&quot; unique_id=&quot;23160&quot;&gt;&lt;property id=&quot;20148&quot; value=&quot;5&quot;/&gt;&lt;property id=&quot;20300&quot; value=&quot;Slide 15 - &amp;quot;Quality Academy &amp;quot;&quot;/&gt;&lt;property id=&quot;20307&quot; value=&quot;690&quot;/&gt;&lt;/object&gt;&lt;object type=&quot;3&quot; unique_id=&quot;23161&quot;&gt;&lt;property id=&quot;20148&quot; value=&quot;5&quot;/&gt;&lt;property id=&quot;20300&quot; value=&quot;Slide 16 - &amp;quot;Technical Assistance Calls&amp;quot;&quot;/&gt;&lt;property id=&quot;20307&quot; value=&quot;691&quot;/&gt;&lt;/object&gt;&lt;object type=&quot;3&quot; unique_id=&quot;23162&quot;&gt;&lt;property id=&quot;20148&quot; value=&quot;5&quot;/&gt;&lt;property id=&quot;20300&quot; value=&quot;Slide 17 - &amp;quot;Training-of-Trainer (TOT) Program&amp;quot;&quot;/&gt;&lt;property id=&quot;20307&quot; value=&quot;692&quot;/&gt;&lt;/object&gt;&lt;object type=&quot;3&quot; unique_id=&quot;23163&quot;&gt;&lt;property id=&quot;20148&quot; value=&quot;5&quot;/&gt;&lt;property id=&quot;20300&quot; value=&quot;Slide 18 - &amp;quot;Training of Quality Leaders (TQL) Program&amp;quot;&quot;/&gt;&lt;property id=&quot;20307&quot; value=&quot;693&quot;/&gt;&lt;/object&gt;&lt;object type=&quot;3&quot; unique_id=&quot;23164&quot;&gt;&lt;property id=&quot;20148&quot; value=&quot;5&quot;/&gt;&lt;property id=&quot;20300&quot; value=&quot;Slide 19 - &amp;quot;On-Site Technical Assistance&amp;quot;&quot;/&gt;&lt;property id=&quot;20307&quot; value=&quot;694&quot;/&gt;&lt;/object&gt;&lt;object type=&quot;3&quot; unique_id=&quot;23165&quot;&gt;&lt;property id=&quot;20148&quot; value=&quot;5&quot;/&gt;&lt;property id=&quot;20300&quot; value=&quot;Slide 20 - &amp;quot;Regional Trainings&amp;quot;&quot;/&gt;&lt;property id=&quot;20307&quot; value=&quot;695&quot;/&gt;&lt;/object&gt;&lt;object type=&quot;3&quot; unique_id=&quot;23166&quot;&gt;&lt;property id=&quot;20148&quot; value=&quot;5&quot;/&gt;&lt;property id=&quot;20300&quot; value=&quot;Slide 21 - &amp;quot;NQC Glasscubes&amp;quot;&quot;/&gt;&lt;property id=&quot;20307&quot; value=&quot;696&quot;/&gt;&lt;/object&gt;&lt;object type=&quot;3&quot; unique_id=&quot;23167&quot;&gt;&lt;property id=&quot;20148&quot; value=&quot;5&quot;/&gt;&lt;property id=&quot;20300&quot; value=&quot;Slide 22 - &amp;quot; NQC/HAB Quality Awards&amp;quot;&quot;/&gt;&lt;property id=&quot;20307&quot; value=&quot;697&quot;/&gt;&lt;/object&gt;&lt;object type=&quot;3&quot; unique_id=&quot;23168&quot;&gt;&lt;property id=&quot;20148&quot; value=&quot;5&quot;/&gt;&lt;property id=&quot;20300&quot; value=&quot;Slide 23 - &amp;quot;Quality Improvement Publications&amp;quot;&quot;/&gt;&lt;property id=&quot;20307&quot; value=&quot;698&quot;/&gt;&lt;/object&gt;&lt;object type=&quot;3&quot; unique_id=&quot;23169&quot;&gt;&lt;property id=&quot;20148&quot; value=&quot;5&quot;/&gt;&lt;property id=&quot;20300&quot; value=&quot;Slide 24 - &amp;quot;Quality Improvement Publications&amp;quot;&quot;/&gt;&lt;property id=&quot;20307&quot; value=&quot;699&quot;/&gt;&lt;/object&gt;&lt;object type=&quot;3&quot; unique_id=&quot;23170&quot;&gt;&lt;property id=&quot;20148&quot; value=&quot;5&quot;/&gt;&lt;property id=&quot;20300&quot; value=&quot;Slide 25 - &amp;quot;Quality Improvement Publications&amp;quot;&quot;/&gt;&lt;property id=&quot;20307&quot; value=&quot;700&quot;/&gt;&lt;/object&gt;&lt;object type=&quot;3&quot; unique_id=&quot;23171&quot;&gt;&lt;property id=&quot;20148&quot; value=&quot;5&quot;/&gt;&lt;property id=&quot;20300&quot; value=&quot;Slide 26 - &amp;quot;Quality Improvement Publications&amp;quot;&quot;/&gt;&lt;property id=&quot;20307&quot; value=&quot;701&quot;/&gt;&lt;/object&gt;&lt;object type=&quot;3&quot; unique_id=&quot;23172&quot;&gt;&lt;property id=&quot;20148&quot; value=&quot;5&quot;/&gt;&lt;property id=&quot;20300&quot; value=&quot;Slide 27 - &amp;quot;Quality Improvement Publications&amp;quot;&quot;/&gt;&lt;property id=&quot;20307&quot; value=&quot;702&quot;/&gt;&lt;/object&gt;&lt;object type=&quot;3&quot; unique_id=&quot;23173&quot;&gt;&lt;property id=&quot;20148&quot; value=&quot;5&quot;/&gt;&lt;property id=&quot;20300&quot; value=&quot;Slide 28 - &amp;quot;Quality Improvement Publications&amp;quot;&quot;/&gt;&lt;property id=&quot;20307&quot; value=&quot;703&quot;/&gt;&lt;/object&gt;&lt;object type=&quot;3&quot; unique_id=&quot;23174&quot;&gt;&lt;property id=&quot;20148&quot; value=&quot;5&quot;/&gt;&lt;property id=&quot;20300&quot; value=&quot;Slide 29 - &amp;quot;Group Exercise: The Resource Game&amp;quot;&quot;/&gt;&lt;property id=&quot;20307&quot; value=&quot;704&quot;/&gt;&lt;/object&gt;&lt;object type=&quot;3&quot; unique_id=&quot;23175&quot;&gt;&lt;property id=&quot;20148&quot; value=&quot;5&quot;/&gt;&lt;property id=&quot;20300&quot; value=&quot;Slide 30 - &amp;quot;QI Learning Resources&amp;quot;&quot;/&gt;&lt;property id=&quot;20307&quot; value=&quot;705&quot;/&gt;&lt;/object&gt;&lt;object type=&quot;3&quot; unique_id=&quot;23176&quot;&gt;&lt;property id=&quot;20148&quot; value=&quot;5&quot;/&gt;&lt;property id=&quot;20300&quot; value=&quot;Slide 31 - &amp;quot;QI Teaching Resources&amp;quot;&quot;/&gt;&lt;property id=&quot;20307&quot; value=&quot;706&quot;/&gt;&lt;/object&gt;&lt;object type=&quot;3&quot; unique_id=&quot;23177&quot;&gt;&lt;property id=&quot;20148&quot; value=&quot;5&quot;/&gt;&lt;property id=&quot;20300&quot; value=&quot;Slide 32 - &amp;quot;Consumer Involvement Training Materials&amp;quot;&quot;/&gt;&lt;property id=&quot;20307&quot; value=&quot;707&quot;/&gt;&lt;/object&gt;&lt;object type=&quot;3&quot; unique_id=&quot;23178&quot;&gt;&lt;property id=&quot;20148&quot; value=&quot;5&quot;/&gt;&lt;property id=&quot;20300&quot; value=&quot;Slide 33 - &amp;quot;Last words from a grantee…&amp;quot;&quot;/&gt;&lt;property id=&quot;20307&quot; value=&quot;708&quot;/&gt;&lt;/object&gt;&lt;object type=&quot;3&quot; unique_id=&quot;23179&quot;&gt;&lt;property id=&quot;20148&quot; value=&quot;5&quot;/&gt;&lt;property id=&quot;20300&quot; value=&quot;Slide 34 - &amp;quot;And Break!&amp;quot;&quot;/&gt;&lt;property id=&quot;20307&quot; value=&quot;710&quot;/&gt;&lt;/object&gt;&lt;object type=&quot;3&quot; unique_id=&quot;23201&quot;&gt;&lt;property id=&quot;20148&quot; value=&quot;5&quot;/&gt;&lt;property id=&quot;20300&quot; value=&quot;Slide 67&quot;/&gt;&lt;property id=&quot;20307&quot; value=&quot;733&quot;/&gt;&lt;/object&gt;&lt;object type=&quot;3&quot; unique_id=&quot;23202&quot;&gt;&lt;property id=&quot;20148&quot; value=&quot;5&quot;/&gt;&lt;property id=&quot;20300&quot; value=&quot;Slide 68 - &amp;quot;Framework for Coaching Quality Improvement&amp;quot;&quot;/&gt;&lt;property id=&quot;20307&quot; value=&quot;734&quot;/&gt;&lt;/object&gt;&lt;object type=&quot;3&quot; unique_id=&quot;23203&quot;&gt;&lt;property id=&quot;20148&quot; value=&quot;5&quot;/&gt;&lt;property id=&quot;20300&quot; value=&quot;Slide 69 - &amp;quot;Quality Improvement Catalyst&amp;quot;&quot;/&gt;&lt;property id=&quot;20307&quot; value=&quot;735&quot;/&gt;&lt;/object&gt;&lt;object type=&quot;3&quot; unique_id=&quot;23204&quot;&gt;&lt;property id=&quot;20148&quot; value=&quot;5&quot;/&gt;&lt;property id=&quot;20300&quot; value=&quot;Slide 70 - &amp;quot;Agenda&amp;quot;&quot;/&gt;&lt;property id=&quot;20307&quot; value=&quot;736&quot;/&gt;&lt;/object&gt;&lt;object type=&quot;3&quot; unique_id=&quot;23205&quot;&gt;&lt;property id=&quot;20148&quot; value=&quot;5&quot;/&gt;&lt;property id=&quot;20300&quot; value=&quot;Slide 71&quot;/&gt;&lt;property id=&quot;20307&quot; value=&quot;737&quot;/&gt;&lt;/object&gt;&lt;object type=&quot;3&quot; unique_id=&quot;23206&quot;&gt;&lt;property id=&quot;20148&quot; value=&quot;5&quot;/&gt;&lt;property id=&quot;20300&quot; value=&quot;Slide 72&quot;/&gt;&lt;property id=&quot;20307&quot; value=&quot;738&quot;/&gt;&lt;/object&gt;&lt;object type=&quot;3&quot; unique_id=&quot;23207&quot;&gt;&lt;property id=&quot;20148&quot; value=&quot;5&quot;/&gt;&lt;property id=&quot;20300&quot; value=&quot;Slide 73 - &amp;quot;What are Study Groups?&amp;quot;&quot;/&gt;&lt;property id=&quot;20307&quot; value=&quot;739&quot;/&gt;&lt;/object&gt;&lt;object type=&quot;3&quot; unique_id=&quot;23208&quot;&gt;&lt;property id=&quot;20148&quot; value=&quot;5&quot;/&gt;&lt;property id=&quot;20300&quot; value=&quot;Slide 74 - &amp;quot;My Responsibility as a Study Group Member&amp;quot;&quot;/&gt;&lt;property id=&quot;20307&quot; value=&quot;740&quot;/&gt;&lt;/object&gt;&lt;object type=&quot;3&quot; unique_id=&quot;23209&quot;&gt;&lt;property id=&quot;20148&quot; value=&quot;5&quot;/&gt;&lt;property id=&quot;20300&quot; value=&quot;Slide 75 - &amp;quot;But Most Importantly…&amp;quot;&quot;/&gt;&lt;property id=&quot;20307&quot; value=&quot;741&quot;/&gt;&lt;/object&gt;&lt;object type=&quot;3&quot; unique_id=&quot;23210&quot;&gt;&lt;property id=&quot;20148&quot; value=&quot;5&quot;/&gt;&lt;property id=&quot;20300&quot; value=&quot;Slide 76 - &amp;quot;For Highest Chance of Success&amp;amp;#x09;&amp;quot;&quot;/&gt;&lt;property id=&quot;20307&quot; value=&quot;742&quot;/&gt;&lt;/object&gt;&lt;object type=&quot;3&quot; unique_id=&quot;23211&quot;&gt;&lt;property id=&quot;20148&quot; value=&quot;5&quot;/&gt;&lt;property id=&quot;20300&quot; value=&quot;Slide 77 - &amp;quot;Study Group Exercise - Part I&amp;quot;&quot;/&gt;&lt;property id=&quot;20307&quot; value=&quot;743&quot;/&gt;&lt;/object&gt;&lt;object type=&quot;3&quot; unique_id=&quot;23212&quot;&gt;&lt;property id=&quot;20148&quot; value=&quot;5&quot;/&gt;&lt;property id=&quot;20300&quot; value=&quot;Slide 78 - &amp;quot;Study Group Exercise - Part II&amp;quot;&quot;/&gt;&lt;property id=&quot;20307&quot; value=&quot;744&quot;/&gt;&lt;/object&gt;&lt;object type=&quot;3&quot; unique_id=&quot;23213&quot;&gt;&lt;property id=&quot;20148&quot; value=&quot;5&quot;/&gt;&lt;property id=&quot;20300&quot; value=&quot;Slide 79 - &amp;quot;No Worries – More time for your Study Group…&amp;#x0D;&amp;#x0A;&amp;#x0D;&amp;#x0A;Module 24 – Day 3&amp;quot;&quot;/&gt;&lt;property id=&quot;20307&quot; value=&quot;745&quot;/&gt;&lt;/object&gt;&lt;object type=&quot;3&quot; unique_id=&quot;23214&quot;&gt;&lt;property id=&quot;20148&quot; value=&quot;5&quot;/&gt;&lt;property id=&quot;20300&quot; value=&quot;Slide 80 - &amp;quot;Debriefing&amp;quot;&quot;/&gt;&lt;property id=&quot;20307&quot; value=&quot;746&quot;/&gt;&lt;/object&gt;&lt;object type=&quot;3&quot; unique_id=&quot;23215&quot;&gt;&lt;property id=&quot;20148&quot; value=&quot;5&quot;/&gt;&lt;property id=&quot;20300&quot; value=&quot;Slide 81 - &amp;quot;Lunch&amp;quot;&quot;/&gt;&lt;property id=&quot;20307&quot; value=&quot;748&quot;/&gt;&lt;/object&gt;&lt;object type=&quot;3&quot; unique_id=&quot;23216&quot;&gt;&lt;property id=&quot;20148&quot; value=&quot;5&quot;/&gt;&lt;property id=&quot;20300&quot; value=&quot;Slide 82&quot;/&gt;&lt;property id=&quot;20307&quot; value=&quot;749&quot;/&gt;&lt;/object&gt;&lt;object type=&quot;3&quot; unique_id=&quot;23217&quot;&gt;&lt;property id=&quot;20148&quot; value=&quot;5&quot;/&gt;&lt;property id=&quot;20300&quot; value=&quot;Slide 83 - &amp;quot;Learning Objectives: You will learn about…&amp;quot;&quot;/&gt;&lt;property id=&quot;20307&quot; value=&quot;750&quot;/&gt;&lt;/object&gt;&lt;object type=&quot;3&quot; unique_id=&quot;23218&quot;&gt;&lt;property id=&quot;20148&quot; value=&quot;5&quot;/&gt;&lt;property id=&quot;20300&quot; value=&quot;Slide 84 - &amp;quot;Framework for Coaching Quality Improvement&amp;quot;&quot;/&gt;&lt;property id=&quot;20307&quot; value=&quot;751&quot;/&gt;&lt;/object&gt;&lt;object type=&quot;3&quot; unique_id=&quot;23219&quot;&gt;&lt;property id=&quot;20148&quot; value=&quot;5&quot;/&gt;&lt;property id=&quot;20300&quot; value=&quot;Slide 85 - &amp;quot;Objective Assessor&amp;quot;&quot;/&gt;&lt;property id=&quot;20307&quot; value=&quot;752&quot;/&gt;&lt;/object&gt;&lt;object type=&quot;3&quot; unique_id=&quot;23220&quot;&gt;&lt;property id=&quot;20148&quot; value=&quot;5&quot;/&gt;&lt;property id=&quot;20300&quot; value=&quot;Slide 86 - &amp;quot;Quality Program Assessment Tools&amp;quot;&quot;/&gt;&lt;property id=&quot;20307&quot; value=&quot;753&quot;/&gt;&lt;/object&gt;&lt;object type=&quot;3&quot; unique_id=&quot;23221&quot;&gt;&lt;property id=&quot;20148&quot; value=&quot;5&quot;/&gt;&lt;property id=&quot;20300&quot; value=&quot;Slide 87 - &amp;quot;Quality Program Assessment Tool&amp;quot;&quot;/&gt;&lt;property id=&quot;20307&quot; value=&quot;754&quot;/&gt;&lt;/object&gt;&lt;object type=&quot;3&quot; unique_id=&quot;23222&quot;&gt;&lt;property id=&quot;20148&quot; value=&quot;5&quot;/&gt;&lt;property id=&quot;20300&quot; value=&quot;Slide 88 - &amp;quot;Practice&amp;quot;&quot;/&gt;&lt;property id=&quot;20307&quot; value=&quot;755&quot;/&gt;&lt;/object&gt;&lt;object type=&quot;3&quot; unique_id=&quot;23223&quot;&gt;&lt;property id=&quot;20148&quot; value=&quot;5&quot;/&gt;&lt;property id=&quot;20300&quot; value=&quot;Slide 89 - &amp;quot;Video: Organizational Assessment&amp;quot;&quot;/&gt;&lt;property id=&quot;20307&quot; value=&quot;756&quot;/&gt;&lt;/object&gt;&lt;object type=&quot;3&quot; unique_id=&quot;23224&quot;&gt;&lt;property id=&quot;20148&quot; value=&quot;5&quot;/&gt;&lt;property id=&quot;20300&quot; value=&quot;Slide 90 - &amp;quot;Goals of Coaching an Organizational Assessment&amp;quot;&quot;/&gt;&lt;property id=&quot;20307&quot; value=&quot;757&quot;/&gt;&lt;/object&gt;&lt;object type=&quot;3&quot; unique_id=&quot;23225&quot;&gt;&lt;property id=&quot;20148&quot; value=&quot;5&quot;/&gt;&lt;property id=&quot;20300&quot; value=&quot;Slide 91 - &amp;quot;Prior to Organizational Assessment&amp;quot;&quot;/&gt;&lt;property id=&quot;20307&quot; value=&quot;758&quot;/&gt;&lt;/object&gt;&lt;object type=&quot;3&quot; unique_id=&quot;23226&quot;&gt;&lt;property id=&quot;20148&quot; value=&quot;5&quot;/&gt;&lt;property id=&quot;20300&quot; value=&quot;Slide 92 - &amp;quot;Day of Organizational Assessment&amp;quot;&quot;/&gt;&lt;property id=&quot;20307&quot; value=&quot;759&quot;/&gt;&lt;/object&gt;&lt;object type=&quot;3&quot; unique_id=&quot;23227&quot;&gt;&lt;property id=&quot;20148&quot; value=&quot;5&quot;/&gt;&lt;property id=&quot;20300&quot; value=&quot;Slide 93 - &amp;quot;After the Organizational Assessment&amp;quot;&quot;/&gt;&lt;property id=&quot;20307&quot; value=&quot;760&quot;/&gt;&lt;/object&gt;&lt;object type=&quot;3&quot; unique_id=&quot;23228&quot;&gt;&lt;property id=&quot;20148&quot; value=&quot;5&quot;/&gt;&lt;property id=&quot;20300&quot; value=&quot;Slide 94 - &amp;quot;Coping with Group Dynamics&amp;quot;&quot;/&gt;&lt;property id=&quot;20307&quot; value=&quot;761&quot;/&gt;&lt;/object&gt;&lt;object type=&quot;3&quot; unique_id=&quot;23229&quot;&gt;&lt;property id=&quot;20148&quot; value=&quot;5&quot;/&gt;&lt;property id=&quot;20300&quot; value=&quot;Slide 95 - &amp;quot;OA Controversy: Shoot for 5’s or Slide by with 3’s?&amp;quot;&quot;/&gt;&lt;property id=&quot;20307&quot; value=&quot;762&quot;/&gt;&lt;/object&gt;&lt;object type=&quot;3&quot; unique_id=&quot;23230&quot;&gt;&lt;property id=&quot;20148&quot; value=&quot;5&quot;/&gt;&lt;property id=&quot;20300&quot; value=&quot;Slide 96 - &amp;quot;Anonymous Poll&amp;quot;&quot;/&gt;&lt;property id=&quot;20307&quot; value=&quot;763&quot;/&gt;&lt;/object&gt;&lt;object type=&quot;3&quot; unique_id=&quot;23231&quot;&gt;&lt;property id=&quot;20148&quot; value=&quot;5&quot;/&gt;&lt;property id=&quot;20300&quot; value=&quot;Slide 97 - &amp;quot;Your Turn to Star…..&amp;quot;&quot;/&gt;&lt;property id=&quot;20307&quot; value=&quot;764&quot;/&gt;&lt;/object&gt;&lt;object type=&quot;3&quot; unique_id=&quot;23232&quot;&gt;&lt;property id=&quot;20148&quot; value=&quot;5&quot;/&gt;&lt;property id=&quot;20300&quot; value=&quot;Slide 98 - &amp;quot;Debrief&amp;quot;&quot;/&gt;&lt;property id=&quot;20307&quot; value=&quot;765&quot;/&gt;&lt;/object&gt;&lt;object type=&quot;3&quot; unique_id=&quot;23233&quot;&gt;&lt;property id=&quot;20148&quot; value=&quot;5&quot;/&gt;&lt;property id=&quot;20300&quot; value=&quot;Slide 99 - &amp;quot;Finally: Planning Your Next OA&amp;quot;&quot;/&gt;&lt;property id=&quot;20307&quot; value=&quot;766&quot;/&gt;&lt;/object&gt;&lt;object type=&quot;3&quot; unique_id=&quot;23234&quot;&gt;&lt;property id=&quot;20148&quot; value=&quot;5&quot;/&gt;&lt;property id=&quot;20300&quot; value=&quot;Slide 100 - &amp;quot;Resources&amp;quot;&quot;/&gt;&lt;property id=&quot;20307&quot; value=&quot;767&quot;/&gt;&lt;/object&gt;&lt;object type=&quot;3&quot; unique_id=&quot;23235&quot;&gt;&lt;property id=&quot;20148&quot; value=&quot;5&quot;/&gt;&lt;property id=&quot;20300&quot; value=&quot;Slide 101 - &amp;quot;Breaktime&amp;quot;&quot;/&gt;&lt;property id=&quot;20307&quot; value=&quot;769&quot;/&gt;&lt;/object&gt;&lt;object type=&quot;3&quot; unique_id=&quot;23236&quot;&gt;&lt;property id=&quot;20148&quot; value=&quot;5&quot;/&gt;&lt;property id=&quot;20300&quot; value=&quot;Slide 102&quot;/&gt;&lt;property id=&quot;20307&quot; value=&quot;770&quot;/&gt;&lt;/object&gt;&lt;object type=&quot;3&quot; unique_id=&quot;23237&quot;&gt;&lt;property id=&quot;20148&quot; value=&quot;5&quot;/&gt;&lt;property id=&quot;20300&quot; value=&quot;Slide 103 - &amp;quot;Learning Objectives: This Session will…&amp;quot;&quot;/&gt;&lt;property id=&quot;20307&quot; value=&quot;771&quot;/&gt;&lt;/object&gt;&lt;object type=&quot;3&quot; unique_id=&quot;23238&quot;&gt;&lt;property id=&quot;20148&quot; value=&quot;5&quot;/&gt;&lt;property id=&quot;20300&quot; value=&quot;Slide 104 - &amp;quot;What is Open Space?&amp;quot;&quot;/&gt;&lt;property id=&quot;20307&quot; value=&quot;772&quot;/&gt;&lt;/object&gt;&lt;object type=&quot;3&quot; unique_id=&quot;23239&quot;&gt;&lt;property id=&quot;20148&quot; value=&quot;5&quot;/&gt;&lt;property id=&quot;20300&quot; value=&quot;Slide 105 - &amp;quot;The 4 Principles of Open Space&amp;quot;&quot;/&gt;&lt;property id=&quot;20307&quot; value=&quot;773&quot;/&gt;&lt;/object&gt;&lt;object type=&quot;3&quot; unique_id=&quot;23240&quot;&gt;&lt;property id=&quot;20148&quot; value=&quot;5&quot;/&gt;&lt;property id=&quot;20300&quot; value=&quot;Slide 106 - &amp;quot;Developing the Agenda&amp;quot;&quot;/&gt;&lt;property id=&quot;20307&quot; value=&quot;774&quot;/&gt;&lt;/object&gt;&lt;object type=&quot;3&quot; unique_id=&quot;23241&quot;&gt;&lt;property id=&quot;20148&quot; value=&quot;5&quot;/&gt;&lt;property id=&quot;20300&quot; value=&quot;Slide 107 - &amp;quot;The Theme for Today’s Open Space&amp;quot;&quot;/&gt;&lt;property id=&quot;20307&quot; value=&quot;775&quot;/&gt;&lt;/object&gt;&lt;object type=&quot;3&quot; unique_id=&quot;23242&quot;&gt;&lt;property id=&quot;20148&quot; value=&quot;5&quot;/&gt;&lt;property id=&quot;20300&quot; value=&quot;Slide 108&quot;/&gt;&lt;property id=&quot;20307&quot; value=&quot;777&quot;/&gt;&lt;/object&gt;&lt;object type=&quot;3&quot; unique_id=&quot;23243&quot;&gt;&lt;property id=&quot;20148&quot; value=&quot;5&quot;/&gt;&lt;property id=&quot;20300&quot; value=&quot;Slide 109 - &amp;quot;Coaching Functions: Presenters’ Choice…&amp;quot;&quot;/&gt;&lt;property id=&quot;20307&quot; value=&quot;778&quot;/&gt;&lt;/object&gt;&lt;object type=&quot;3&quot; unique_id=&quot;23244&quot;&gt;&lt;property id=&quot;20148&quot; value=&quot;5&quot;/&gt;&lt;property id=&quot;20300&quot; value=&quot;Slide 110 - &amp;quot;Learning Objectives:  This session will…&amp;quot;&quot;/&gt;&lt;property id=&quot;20307&quot; value=&quot;779&quot;/&gt;&lt;/object&gt;&lt;object type=&quot;3&quot; unique_id=&quot;23245&quot;&gt;&lt;property id=&quot;20148&quot; value=&quot;5&quot;/&gt;&lt;property id=&quot;20300&quot; value=&quot;Slide 111 - &amp;quot;Introductions – Coaching Experiences&amp;quot;&quot;/&gt;&lt;property id=&quot;20307&quot; value=&quot;780&quot;/&gt;&lt;/object&gt;&lt;object type=&quot;3&quot; unique_id=&quot;23246&quot;&gt;&lt;property id=&quot;20148&quot; value=&quot;5&quot;/&gt;&lt;property id=&quot;20300&quot; value=&quot;Slide 112 - &amp;quot;Potential Presentation Topics&amp;quot;&quot;/&gt;&lt;property id=&quot;20307&quot; value=&quot;781&quot;/&gt;&lt;/object&gt;&lt;object type=&quot;3&quot; unique_id=&quot;23247&quot;&gt;&lt;property id=&quot;20148&quot; value=&quot;5&quot;/&gt;&lt;property id=&quot;20300&quot; value=&quot;Slide 113 - &amp;quot;On Failure…&amp;quot;&quot;/&gt;&lt;property id=&quot;20307&quot; value=&quot;782&quot;/&gt;&lt;/object&gt;&lt;object type=&quot;3&quot; unique_id=&quot;23248&quot;&gt;&lt;property id=&quot;20148&quot; value=&quot;5&quot;/&gt;&lt;property id=&quot;20300&quot; value=&quot;Slide 114&quot;/&gt;&lt;property id=&quot;20307&quot; value=&quot;784&quot;/&gt;&lt;/object&gt;&lt;object type=&quot;3&quot; unique_id=&quot;23249&quot;&gt;&lt;property id=&quot;20148&quot; value=&quot;5&quot;/&gt;&lt;property id=&quot;20300&quot; value=&quot;Slide 115 - &amp;quot;Framework for Coaching Quality Improvement&amp;quot;&quot;/&gt;&lt;property id=&quot;20307&quot; value=&quot;785&quot;/&gt;&lt;/object&gt;&lt;object type=&quot;3&quot; unique_id=&quot;23250&quot;&gt;&lt;property id=&quot;20148&quot; value=&quot;5&quot;/&gt;&lt;property id=&quot;20300&quot; value=&quot;Slide 116 - &amp;quot;Objective Assessor&amp;quot;&quot;/&gt;&lt;property id=&quot;20307&quot; value=&quot;786&quot;/&gt;&lt;/object&gt;&lt;object type=&quot;3&quot; unique_id=&quot;23251&quot;&gt;&lt;property id=&quot;20148&quot; value=&quot;5&quot;/&gt;&lt;property id=&quot;20300&quot; value=&quot;Slide 117 - &amp;quot;Highlights &amp;amp; Aha! Moments&amp;quot;&quot;/&gt;&lt;property id=&quot;20307&quot; value=&quot;787&quot;/&gt;&lt;/object&gt;&lt;object type=&quot;3&quot; unique_id=&quot;23252&quot;&gt;&lt;property id=&quot;20148&quot; value=&quot;5&quot;/&gt;&lt;property id=&quot;20300&quot; value=&quot;Slide 118 - &amp;quot;The way the course was delivered today was an effective way for me to learn.&amp;quot;&quot;/&gt;&lt;property id=&quot;20307&quot; value=&quot;788&quot;/&gt;&lt;/object&gt;&lt;object type=&quot;3&quot; unique_id=&quot;23253&quot;&gt;&lt;property id=&quot;20148&quot; value=&quot;5&quot;/&gt;&lt;property id=&quot;20300&quot; value=&quot;Slide 119 - &amp;quot;I had sufficient opportunity to participate today.&amp;quot;&quot;/&gt;&lt;property id=&quot;20307&quot; value=&quot;789&quot;/&gt;&lt;/object&gt;&lt;object type=&quot;3&quot; unique_id=&quot;23254&quot;&gt;&lt;property id=&quot;20148&quot; value=&quot;5&quot;/&gt;&lt;property id=&quot;20300&quot; value=&quot;Slide 120 - &amp;quot;Materials were useful during the day.&amp;quot;&quot;/&gt;&lt;property id=&quot;20307&quot; value=&quot;790&quot;/&gt;&lt;/object&gt;&lt;object type=&quot;3&quot; unique_id=&quot;23255&quot;&gt;&lt;property id=&quot;20148&quot; value=&quot;5&quot;/&gt;&lt;property id=&quot;20300&quot; value=&quot;Slide 121 - &amp;quot;The facilities, equipment, etc. were favorable to learning.&amp;quot;&quot;/&gt;&lt;property id=&quot;20307&quot; value=&quot;791&quot;/&gt;&lt;/object&gt;&lt;object type=&quot;3&quot; unique_id=&quot;23256&quot;&gt;&lt;property id=&quot;20148&quot; value=&quot;5&quot;/&gt;&lt;property id=&quot;20300&quot; value=&quot;Slide 122 - &amp;quot;The agenda and content for today was logically organized.&amp;quot;&quot;/&gt;&lt;property id=&quot;20307&quot; value=&quot;792&quot;/&gt;&lt;/object&gt;&lt;object type=&quot;3&quot; unique_id=&quot;23257&quot;&gt;&lt;property id=&quot;20148&quot; value=&quot;5&quot;/&gt;&lt;property id=&quot;20300&quot; value=&quot;Slide 123 - &amp;quot;Overall, I was satisfied with the session facilitator(s).&amp;quot;&quot;/&gt;&lt;property id=&quot;20307&quot; value=&quot;793&quot;/&gt;&lt;/object&gt;&lt;object type=&quot;3&quot; unique_id=&quot;23258&quot;&gt;&lt;property id=&quot;20148&quot; value=&quot;5&quot;/&gt;&lt;property id=&quot;20300&quot; value=&quot;Slide 124 - &amp;quot;I will refer to or use the materials going forward.&amp;quot;&quot;/&gt;&lt;property id=&quot;20307&quot; value=&quot;794&quot;/&gt;&lt;/object&gt;&lt;object type=&quot;3&quot; unique_id=&quot;23259&quot;&gt;&lt;property id=&quot;20148&quot; value=&quot;5&quot;/&gt;&lt;property id=&quot;20300&quot; value=&quot;Slide 125 - &amp;quot;My knowledge and/or skills increased as a result of today.&amp;quot;&quot;/&gt;&lt;property id=&quot;20307&quot; value=&quot;795&quot;/&gt;&lt;/object&gt;&lt;object type=&quot;3&quot; unique_id=&quot;23260&quot;&gt;&lt;property id=&quot;20148&quot; value=&quot;5&quot;/&gt;&lt;property id=&quot;20300&quot; value=&quot;Slide 126 - &amp;quot;The workshop had the right balance of lectures and interactive activities.&amp;quot;&quot;/&gt;&lt;property id=&quot;20307&quot; value=&quot;796&quot;/&gt;&lt;/object&gt;&lt;object type=&quot;3&quot; unique_id=&quot;23261&quot;&gt;&lt;property id=&quot;20148&quot; value=&quot;5&quot;/&gt;&lt;property id=&quot;20300&quot; value=&quot;Slide 127 - &amp;quot;Overall, I was satisfied with today.&amp;quot;&quot;/&gt;&lt;property id=&quot;20307&quot; value=&quot;797&quot;/&gt;&lt;/object&gt;&lt;object type=&quot;3&quot; unique_id=&quot;23262&quot;&gt;&lt;property id=&quot;20148&quot; value=&quot;5&quot;/&gt;&lt;property id=&quot;20300&quot; value=&quot;Slide 128 - &amp;quot;How ready are you to coach an organization to improve its quality program?&amp;quot;&quot;/&gt;&lt;property id=&quot;20307&quot; value=&quot;798&quot;/&gt;&lt;/object&gt;&lt;object type=&quot;3&quot; unique_id=&quot;23263&quot;&gt;&lt;property id=&quot;20148&quot; value=&quot;5&quot;/&gt;&lt;property id=&quot;20300&quot; value=&quot;Slide 129 - &amp;quot;How complete is your knowledge of coaching roles and functions?&amp;quot;&quot;/&gt;&lt;property id=&quot;20307&quot; value=&quot;799&quot;/&gt;&lt;/object&gt;&lt;object type=&quot;3&quot; unique_id=&quot;23264&quot;&gt;&lt;property id=&quot;20148&quot; value=&quot;5&quot;/&gt;&lt;property id=&quot;20300&quot; value=&quot;Slide 130 - &amp;quot;Additional Comments about Today&amp;quot;&quot;/&gt;&lt;property id=&quot;20307&quot; value=&quot;800&quot;/&gt;&lt;/object&gt;&lt;object type=&quot;3&quot; unique_id=&quot;23265&quot;&gt;&lt;property id=&quot;20148&quot; value=&quot;5&quot;/&gt;&lt;property id=&quot;20300&quot; value=&quot;Slide 131 - &amp;quot;Thank You :-)&amp;quot;&quot;/&gt;&lt;property id=&quot;20307&quot; value=&quot;801&quot;/&gt;&lt;/object&gt;&lt;object type=&quot;3&quot; unique_id=&quot;23266&quot;&gt;&lt;property id=&quot;20148&quot; value=&quot;5&quot;/&gt;&lt;property id=&quot;20300&quot; value=&quot;Slide 132 - &amp;quot;National Quality Center (NQC)&amp;quot;&quot;/&gt;&lt;property id=&quot;20307&quot; value=&quot;783&quot;/&gt;&lt;/object&gt;&lt;object type=&quot;3&quot; unique_id=&quot;28810&quot;&gt;&lt;property id=&quot;20148&quot; value=&quot;5&quot;/&gt;&lt;property id=&quot;20300&quot; value=&quot;Slide 35&quot;/&gt;&lt;property id=&quot;20307&quot; value=&quot;802&quot;/&gt;&lt;/object&gt;&lt;object type=&quot;3&quot; unique_id=&quot;28811&quot;&gt;&lt;property id=&quot;20148&quot; value=&quot;5&quot;/&gt;&lt;property id=&quot;20300&quot; value=&quot;Slide 36 - &amp;quot;Learning Objectives: You will learn about…&amp;quot;&quot;/&gt;&lt;property id=&quot;20307&quot; value=&quot;803&quot;/&gt;&lt;/object&gt;&lt;object type=&quot;3&quot; unique_id=&quot;28812&quot;&gt;&lt;property id=&quot;20148&quot; value=&quot;5&quot;/&gt;&lt;property id=&quot;20300&quot; value=&quot;Slide 37 - &amp;quot;Framework for Coaching Quality Improvement&amp;quot;&quot;/&gt;&lt;property id=&quot;20307&quot; value=&quot;804&quot;/&gt;&lt;/object&gt;&lt;object type=&quot;3&quot; unique_id=&quot;28813&quot;&gt;&lt;property id=&quot;20148&quot; value=&quot;5&quot;/&gt;&lt;property id=&quot;20300&quot; value=&quot;Slide 38 - &amp;quot;Capacity Builder&amp;quot;&quot;/&gt;&lt;property id=&quot;20307&quot; value=&quot;805&quot;/&gt;&lt;/object&gt;&lt;object type=&quot;3&quot; unique_id=&quot;28814&quot;&gt;&lt;property id=&quot;20148&quot; value=&quot;5&quot;/&gt;&lt;property id=&quot;20300&quot; value=&quot;Slide 39 - &amp;quot;We Teach as if Learning Were Like Filling up an Empty Pot….&amp;quot;&quot;/&gt;&lt;property id=&quot;20307&quot; value=&quot;806&quot;/&gt;&lt;/object&gt;&lt;object type=&quot;3&quot; unique_id=&quot;28815&quot;&gt;&lt;property id=&quot;20148&quot; value=&quot;5&quot;/&gt;&lt;property id=&quot;20300&quot; value=&quot;Slide 40 - &amp;quot;…When Actually, It Is a Very Complex and Active Filtering Process&amp;quot;&quot;/&gt;&lt;property id=&quot;20307&quot; value=&quot;807&quot;/&gt;&lt;/object&gt;&lt;object type=&quot;3&quot; unique_id=&quot;28816&quot;&gt;&lt;property id=&quot;20148&quot; value=&quot;5&quot;/&gt;&lt;property id=&quot;20300&quot; value=&quot;Slide 41&quot;/&gt;&lt;property id=&quot;20307&quot; value=&quot;808&quot;/&gt;&lt;/object&gt;&lt;object type=&quot;3&quot; unique_id=&quot;28817&quot;&gt;&lt;property id=&quot;20148&quot; value=&quot;5&quot;/&gt;&lt;property id=&quot;20300&quot; value=&quot;Slide 42 - &amp;quot;Learning in Adulthood: a comprehensive guide&amp;#x0D;&amp;#x0A;S.B. Merriam, R.S.Cafferella, L.M.Baumgartner (2007)&amp;quot;&quot;/&gt;&lt;property id=&quot;20307&quot; value=&quot;809&quot;/&gt;&lt;/object&gt;&lt;object type=&quot;3&quot; unique_id=&quot;28818&quot;&gt;&lt;property id=&quot;20148&quot; value=&quot;5&quot;/&gt;&lt;property id=&quot;20300&quot; value=&quot;Slide 43 - &amp;quot;Learning in Adulthood: a comprehensive guide&amp;#x0D;&amp;#x0A;S.B. Merriam, R.S.Cafferella, L.M.Baumgartner (2007)&amp;quot;&quot;/&gt;&lt;property id=&quot;20307&quot; value=&quot;810&quot;/&gt;&lt;/object&gt;&lt;object type=&quot;3&quot; unique_id=&quot;28819&quot;&gt;&lt;property id=&quot;20148&quot; value=&quot;5&quot;/&gt;&lt;property id=&quot;20300&quot; value=&quot;Slide 44 - &amp;quot;Adult Learning: Philosophical Underpinnings &amp;#x0D;&amp;#x0A;Elias, J. L., &amp;amp; Merriam, S. B. (1995; 2004) &amp;quot;&quot;/&gt;&lt;property id=&quot;20307&quot; value=&quot;811&quot;/&gt;&lt;/object&gt;&lt;object type=&quot;3&quot; unique_id=&quot;28820&quot;&gt;&lt;property id=&quot;20148&quot; value=&quot;5&quot;/&gt;&lt;property id=&quot;20300&quot; value=&quot;Slide 45 - &amp;quot;Large Group Discussion: &amp;quot;&quot;/&gt;&lt;property id=&quot;20307&quot; value=&quot;812&quot;/&gt;&lt;/object&gt;&lt;object type=&quot;3&quot; unique_id=&quot;28821&quot;&gt;&lt;property id=&quot;20148&quot; value=&quot;5&quot;/&gt;&lt;property id=&quot;20300&quot; value=&quot;Slide 46 - &amp;quot;Theory of Reasoned Action - QI&amp;quot;&quot;/&gt;&lt;property id=&quot;20307&quot; value=&quot;813&quot;/&gt;&lt;/object&gt;&lt;object type=&quot;3&quot; unique_id=&quot;28822&quot;&gt;&lt;property id=&quot;20148&quot; value=&quot;5&quot;/&gt;&lt;property id=&quot;20300&quot; value=&quot;Slide 47 - &amp;quot;Theoretical Model: domains of learning &amp;#x0D;&amp;#x0A;J. Mezirow, (1990; 1991; 2000; 2009)  P. Cranton (1994, 1996) &amp;quot;&quot;/&gt;&lt;property id=&quot;20307&quot; value=&quot;814&quot;/&gt;&lt;/object&gt;&lt;object type=&quot;3&quot; unique_id=&quot;28823&quot;&gt;&lt;property id=&quot;20148&quot; value=&quot;5&quot;/&gt;&lt;property id=&quot;20300&quot; value=&quot;Slide 48 - &amp;quot;Table Exercise: &amp;#x0D;&amp;#x0A;What domains apply to Healthcare?  What domains apply to Improvement? &amp;#x0D;&amp;#x0A;Why should we care?&amp;quot;&quot;/&gt;&lt;property id=&quot;20307&quot; value=&quot;815&quot;/&gt;&lt;/object&gt;&lt;object type=&quot;3&quot; unique_id=&quot;28824&quot;&gt;&lt;property id=&quot;20148&quot; value=&quot;5&quot;/&gt;&lt;property id=&quot;20300&quot; value=&quot;Slide 49 - &amp;quot;Theory of Reasoned Action - QI&amp;quot;&quot;/&gt;&lt;property id=&quot;20307&quot; value=&quot;816&quot;/&gt;&lt;/object&gt;&lt;object type=&quot;3&quot; unique_id=&quot;28825&quot;&gt;&lt;property id=&quot;20148&quot; value=&quot;5&quot;/&gt;&lt;property id=&quot;20300&quot; value=&quot;Slide 50 - &amp;quot;Dimensions of an Educational Plan&amp;quot;&quot;/&gt;&lt;property id=&quot;20307&quot; value=&quot;817&quot;/&gt;&lt;/object&gt;&lt;object type=&quot;3&quot; unique_id=&quot;28826&quot;&gt;&lt;property id=&quot;20148&quot; value=&quot;5&quot;/&gt;&lt;property id=&quot;20300&quot; value=&quot;Slide 51 - &amp;quot;Identification of Target Audiences&amp;quot;&quot;/&gt;&lt;property id=&quot;20307&quot; value=&quot;818&quot;/&gt;&lt;/object&gt;&lt;object type=&quot;3&quot; unique_id=&quot;28827&quot;&gt;&lt;property id=&quot;20148&quot; value=&quot;5&quot;/&gt;&lt;property id=&quot;20300&quot; value=&quot;Slide 52 - &amp;quot;QI Needs Assessment&amp;quot;&quot;/&gt;&lt;property id=&quot;20307&quot; value=&quot;819&quot;/&gt;&lt;/object&gt;&lt;object type=&quot;3&quot; unique_id=&quot;28828&quot;&gt;&lt;property id=&quot;20148&quot; value=&quot;5&quot;/&gt;&lt;property id=&quot;20300&quot; value=&quot;Slide 53 - &amp;quot;Theory of Reasoned Action - QI&amp;quot;&quot;/&gt;&lt;property id=&quot;20307&quot; value=&quot;820&quot;/&gt;&lt;/object&gt;&lt;object type=&quot;3&quot; unique_id=&quot;28829&quot;&gt;&lt;property id=&quot;20148&quot; value=&quot;5&quot;/&gt;&lt;property id=&quot;20300&quot; value=&quot;Slide 54 - &amp;quot;What Do These Audiences Need to:&amp;#x0D;&amp;#x0A;Do, Understand, Commit To, or Overcome?&amp;quot;&quot;/&gt;&lt;property id=&quot;20307&quot; value=&quot;821&quot;/&gt;&lt;/object&gt;&lt;object type=&quot;3&quot; unique_id=&quot;28830&quot;&gt;&lt;property id=&quot;20148&quot; value=&quot;5&quot;/&gt;&lt;property id=&quot;20300&quot; value=&quot;Slide 55 - &amp;quot;Training Modalities&amp;quot;&quot;/&gt;&lt;property id=&quot;20307&quot; value=&quot;822&quot;/&gt;&lt;/object&gt;&lt;object type=&quot;3&quot; unique_id=&quot;28831&quot;&gt;&lt;property id=&quot;20148&quot; value=&quot;5&quot;/&gt;&lt;property id=&quot;20300&quot; value=&quot;Slide 56 - &amp;quot;Tip: Training Modalities&amp;quot;&quot;/&gt;&lt;property id=&quot;20307&quot; value=&quot;823&quot;/&gt;&lt;/object&gt;&lt;object type=&quot;3&quot; unique_id=&quot;28832&quot;&gt;&lt;property id=&quot;20148&quot; value=&quot;5&quot;/&gt;&lt;property id=&quot;20300&quot; value=&quot;Slide 57 - &amp;quot;Options for Capacity Development:&amp;#x0D;&amp;#x0A;It Ain’t Just Workshops……&amp;quot;&quot;/&gt;&lt;property id=&quot;20307&quot; value=&quot;824&quot;/&gt;&lt;/object&gt;&lt;object type=&quot;3&quot; unique_id=&quot;28833&quot;&gt;&lt;property id=&quot;20148&quot; value=&quot;5&quot;/&gt;&lt;property id=&quot;20300&quot; value=&quot;Slide 58 - &amp;quot;Options for Capacity Development:&amp;#x0D;&amp;#x0A;It Ain’t Just Workshops……&amp;quot;&quot;/&gt;&lt;property id=&quot;20307&quot; value=&quot;825&quot;/&gt;&lt;/object&gt;&lt;object type=&quot;3&quot; unique_id=&quot;28834&quot;&gt;&lt;property id=&quot;20148&quot; value=&quot;5&quot;/&gt;&lt;property id=&quot;20300&quot; value=&quot;Slide 59 - &amp;quot;&amp;#x0D;&amp;#x0A;Adult &amp;#x0D;&amp;#x0A;Learning &amp;#x0D;&amp;#x0A;Principles&amp;quot;&quot;/&gt;&lt;property id=&quot;20307&quot; value=&quot;826&quot;/&gt;&lt;/object&gt;&lt;object type=&quot;3&quot; unique_id=&quot;28835&quot;&gt;&lt;property id=&quot;20148&quot; value=&quot;5&quot;/&gt;&lt;property id=&quot;20300&quot; value=&quot;Slide 60 - &amp;quot;Implementation Plan&amp;quot;&quot;/&gt;&lt;property id=&quot;20307&quot; value=&quot;827&quot;/&gt;&lt;/object&gt;&lt;object type=&quot;3&quot; unique_id=&quot;28836&quot;&gt;&lt;property id=&quot;20148&quot; value=&quot;5&quot;/&gt;&lt;property id=&quot;20300&quot; value=&quot;Slide 61 - &amp;quot;Evaluation&amp;quot;&quot;/&gt;&lt;property id=&quot;20307&quot; value=&quot;828&quot;/&gt;&lt;/object&gt;&lt;object type=&quot;3&quot; unique_id=&quot;28837&quot;&gt;&lt;property id=&quot;20148&quot; value=&quot;5&quot;/&gt;&lt;property id=&quot;20300&quot; value=&quot;Slide 62 - &amp;quot;Individual Exercise: Developing an Educational Plan&amp;#x0D;&amp;#x0A;20 min&amp;quot;&quot;/&gt;&lt;property id=&quot;20307&quot; value=&quot;829&quot;/&gt;&lt;/object&gt;&lt;object type=&quot;3&quot; unique_id=&quot;28838&quot;&gt;&lt;property id=&quot;20148&quot; value=&quot;5&quot;/&gt;&lt;property id=&quot;20300&quot; value=&quot;Slide 63 - &amp;quot;Exercise: Coaching Educational Planning&amp;#x0D;&amp;#x0A;45 min&amp;quot;&quot;/&gt;&lt;property id=&quot;20307&quot; value=&quot;830&quot;/&gt;&lt;/object&gt;&lt;object type=&quot;3&quot; unique_id=&quot;28839&quot;&gt;&lt;property id=&quot;20148&quot; value=&quot;5&quot;/&gt;&lt;property id=&quot;20300&quot; value=&quot;Slide 64 - &amp;quot;Revisit the PIP&amp;quot;&quot;/&gt;&lt;property id=&quot;20307&quot; value=&quot;831&quot;/&gt;&lt;/object&gt;&lt;object type=&quot;3&quot; unique_id=&quot;28840&quot;&gt;&lt;property id=&quot;20148&quot; value=&quot;5&quot;/&gt;&lt;property id=&quot;20300&quot; value=&quot;Slide 65 - &amp;quot;Adult learning cannot be understood, facilitate, or researched by defining it exclusively in terms of behavior cha&quot;/&gt;&lt;property id=&quot;20307&quot; value=&quot;832&quot;/&gt;&lt;/object&gt;&lt;object type=&quot;3&quot; unique_id=&quot;28841&quot;&gt;&lt;property id=&quot;20148&quot; value=&quot;5&quot;/&gt;&lt;property id=&quot;20300&quot; value=&quot;Slide 66 - &amp;quot;National Quality Center (NQC)&amp;quot;&quot;/&gt;&lt;property id=&quot;20307&quot; value=&quot;833&quot;/&gt;&lt;/object&gt;&lt;/object&gt;&lt;/object&gt;&lt;/database&gt;"/>
  <p:tag name="SECTOMILLISECCONVERTED" val="1"/>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QC_PPT_Template">
  <a:themeElements>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QC_PPT_Templat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QC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QC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QC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QC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QC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QC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QC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QC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QC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QC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QC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41C4001D912547BFC74F2974688345" ma:contentTypeVersion="11" ma:contentTypeDescription="Create a new document." ma:contentTypeScope="" ma:versionID="81f0fdc4664ef93e3089fbe64ac8e75e">
  <xsd:schema xmlns:xsd="http://www.w3.org/2001/XMLSchema" xmlns:xs="http://www.w3.org/2001/XMLSchema" xmlns:p="http://schemas.microsoft.com/office/2006/metadata/properties" xmlns:ns3="588c877d-a32b-4451-819e-c2e997d91e8d" xmlns:ns4="48e54f11-223a-4c30-b7fa-2f782613c66b" targetNamespace="http://schemas.microsoft.com/office/2006/metadata/properties" ma:root="true" ma:fieldsID="c69147754dd209f944f6c1dad154d5e4" ns3:_="" ns4:_="">
    <xsd:import namespace="588c877d-a32b-4451-819e-c2e997d91e8d"/>
    <xsd:import namespace="48e54f11-223a-4c30-b7fa-2f782613c66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c877d-a32b-4451-819e-c2e997d91e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e54f11-223a-4c30-b7fa-2f782613c66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3949AE-090B-45A1-B6B0-AADA49F3CC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8c877d-a32b-4451-819e-c2e997d91e8d"/>
    <ds:schemaRef ds:uri="48e54f11-223a-4c30-b7fa-2f782613c6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232B38-C342-40E1-A479-FA587C9F4817}">
  <ds:schemaRefs>
    <ds:schemaRef ds:uri="http://schemas.microsoft.com/sharepoint/v3/contenttype/forms"/>
  </ds:schemaRefs>
</ds:datastoreItem>
</file>

<file path=customXml/itemProps3.xml><?xml version="1.0" encoding="utf-8"?>
<ds:datastoreItem xmlns:ds="http://schemas.openxmlformats.org/officeDocument/2006/customXml" ds:itemID="{D7910D73-FC86-46E8-BF9C-640ED5BF44D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8e54f11-223a-4c30-b7fa-2f782613c66b"/>
    <ds:schemaRef ds:uri="588c877d-a32b-4451-819e-c2e997d91e8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mod 11  TEAMS</Template>
  <TotalTime>27655</TotalTime>
  <Words>1923</Words>
  <Application>Microsoft Office PowerPoint</Application>
  <PresentationFormat>Widescreen</PresentationFormat>
  <Paragraphs>115</Paragraphs>
  <Slides>17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Calibri Light</vt:lpstr>
      <vt:lpstr>Garamond</vt:lpstr>
      <vt:lpstr>Gill Sans MT</vt:lpstr>
      <vt:lpstr>Times New Roman</vt:lpstr>
      <vt:lpstr>Wingdings</vt:lpstr>
      <vt:lpstr>NQC_PPT_Template</vt:lpstr>
      <vt:lpstr>1_Multipurpose Slides</vt:lpstr>
      <vt:lpstr>PowerPoint Presentation</vt:lpstr>
      <vt:lpstr>Overview</vt:lpstr>
      <vt:lpstr>Overview: Survive Winter Plane Crash</vt:lpstr>
      <vt:lpstr>Game Scenario</vt:lpstr>
      <vt:lpstr>Items Recovered</vt:lpstr>
      <vt:lpstr>Individual Ranking: 3 minutes</vt:lpstr>
      <vt:lpstr>Group Ranking: 20 minutes</vt:lpstr>
      <vt:lpstr>Scoring</vt:lpstr>
      <vt:lpstr>PowerPoint Presentation</vt:lpstr>
      <vt:lpstr>Answers to Winter Plane Crash</vt:lpstr>
      <vt:lpstr>Answers to Winter Plane Crash</vt:lpstr>
      <vt:lpstr>Answers to Winter Plane Crash</vt:lpstr>
      <vt:lpstr>Answers to Winter Plane Crash</vt:lpstr>
      <vt:lpstr>Scoring</vt:lpstr>
      <vt:lpstr>Debriefing</vt:lpstr>
      <vt:lpstr>Reflections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Jennifer  Lee</dc:creator>
  <cp:lastModifiedBy>Paula Jones</cp:lastModifiedBy>
  <cp:revision>1174</cp:revision>
  <cp:lastPrinted>2018-03-26T12:55:34Z</cp:lastPrinted>
  <dcterms:created xsi:type="dcterms:W3CDTF">2010-08-08T11:41:31Z</dcterms:created>
  <dcterms:modified xsi:type="dcterms:W3CDTF">2021-02-16T18:47:14Z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0x010100E041C4001D912547BFC74F2974688345</vt:lpwstr>
  </property>
  <property fmtid="{D5CDD505-2E9C-101B-9397-08002B2CF9AE}" pid="3" name="ArticulateGUID">
    <vt:lpwstr>3B1E87C0-E484-4DC4-A2B1-20131BBEC136</vt:lpwstr>
  </property>
  <property fmtid="{D5CDD505-2E9C-101B-9397-08002B2CF9AE}" pid="4" name="ArticulatePath">
    <vt:lpwstr>CQII Learning Lab - Beg Lab. Orientation</vt:lpwstr>
  </property>
</Properties>
</file>