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88" r:id="rId1"/>
  </p:sldMasterIdLst>
  <p:notesMasterIdLst>
    <p:notesMasterId r:id="rId40"/>
  </p:notesMasterIdLst>
  <p:handoutMasterIdLst>
    <p:handoutMasterId r:id="rId41"/>
  </p:handoutMasterIdLst>
  <p:sldIdLst>
    <p:sldId id="691" r:id="rId2"/>
    <p:sldId id="1724" r:id="rId3"/>
    <p:sldId id="400" r:id="rId4"/>
    <p:sldId id="698" r:id="rId5"/>
    <p:sldId id="378" r:id="rId6"/>
    <p:sldId id="700" r:id="rId7"/>
    <p:sldId id="692" r:id="rId8"/>
    <p:sldId id="701" r:id="rId9"/>
    <p:sldId id="693" r:id="rId10"/>
    <p:sldId id="694" r:id="rId11"/>
    <p:sldId id="695" r:id="rId12"/>
    <p:sldId id="696" r:id="rId13"/>
    <p:sldId id="1140" r:id="rId14"/>
    <p:sldId id="704" r:id="rId15"/>
    <p:sldId id="263" r:id="rId16"/>
    <p:sldId id="270" r:id="rId17"/>
    <p:sldId id="273" r:id="rId18"/>
    <p:sldId id="702" r:id="rId19"/>
    <p:sldId id="705" r:id="rId20"/>
    <p:sldId id="478" r:id="rId21"/>
    <p:sldId id="1145" r:id="rId22"/>
    <p:sldId id="1137" r:id="rId23"/>
    <p:sldId id="1138" r:id="rId24"/>
    <p:sldId id="1141" r:id="rId25"/>
    <p:sldId id="1565" r:id="rId26"/>
    <p:sldId id="1647" r:id="rId27"/>
    <p:sldId id="1586" r:id="rId28"/>
    <p:sldId id="1588" r:id="rId29"/>
    <p:sldId id="1717" r:id="rId30"/>
    <p:sldId id="1722" r:id="rId31"/>
    <p:sldId id="1723" r:id="rId32"/>
    <p:sldId id="708" r:id="rId33"/>
    <p:sldId id="703" r:id="rId34"/>
    <p:sldId id="706" r:id="rId35"/>
    <p:sldId id="707" r:id="rId36"/>
    <p:sldId id="1139" r:id="rId37"/>
    <p:sldId id="1143" r:id="rId38"/>
    <p:sldId id="1144" r:id="rId39"/>
  </p:sldIdLst>
  <p:sldSz cx="9144000" cy="6858000" type="screen4x3"/>
  <p:notesSz cx="6881813" cy="9296400"/>
  <p:custDataLst>
    <p:tags r:id="rId42"/>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6D8E"/>
    <a:srgbClr val="FFFF99"/>
    <a:srgbClr val="B2B2B2"/>
    <a:srgbClr val="FFFFFF"/>
    <a:srgbClr val="FFFF00"/>
    <a:srgbClr val="009900"/>
    <a:srgbClr val="0000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89239" autoAdjust="0"/>
  </p:normalViewPr>
  <p:slideViewPr>
    <p:cSldViewPr>
      <p:cViewPr varScale="1">
        <p:scale>
          <a:sx n="91" d="100"/>
          <a:sy n="91" d="100"/>
        </p:scale>
        <p:origin x="7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5" d="100"/>
          <a:sy n="75" d="100"/>
        </p:scale>
        <p:origin x="2640" y="54"/>
      </p:cViewPr>
      <p:guideLst>
        <p:guide orient="horz" pos="2929"/>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lemensSteinbock\Desktop\Work%202019\Database%20041819\2%20VL%20Database%2004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lemensSteinbock\Desktop\Work%202019\Database%20041819\2%20VL%20Database%2004201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0" i="0" baseline="0" dirty="0">
                <a:effectLst/>
              </a:rPr>
              <a:t>HIV Subpopulations Over Time</a:t>
            </a:r>
            <a:endParaRPr lang="en-US" sz="1200" dirty="0">
              <a:effectLst/>
            </a:endParaRPr>
          </a:p>
        </c:rich>
      </c:tx>
      <c:layout>
        <c:manualLayout>
          <c:xMode val="edge"/>
          <c:yMode val="edge"/>
          <c:x val="0.21178455818022748"/>
          <c:y val="7.28771855470359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 in Microsoft PowerPoint]Sheet1'!$A$9</c:f>
              <c:strCache>
                <c:ptCount val="1"/>
                <c:pt idx="0">
                  <c:v>B/AA/L Women</c:v>
                </c:pt>
              </c:strCache>
            </c:strRef>
          </c:tx>
          <c:spPr>
            <a:ln w="28575" cap="rnd">
              <a:solidFill>
                <a:srgbClr val="5A336F"/>
              </a:solidFill>
              <a:round/>
            </a:ln>
            <a:effectLst/>
          </c:spPr>
          <c:marker>
            <c:symbol val="circle"/>
            <c:size val="5"/>
            <c:spPr>
              <a:solidFill>
                <a:srgbClr val="5A336F"/>
              </a:solidFill>
              <a:ln w="9525">
                <a:solidFill>
                  <a:srgbClr val="5A336F"/>
                </a:solidFill>
              </a:ln>
              <a:effectLst/>
            </c:spPr>
          </c:marker>
          <c:cat>
            <c:strRef>
              <c:f>'[Chart in Microsoft PowerPoint]Sheet1'!$B$8:$F$8</c:f>
              <c:strCache>
                <c:ptCount val="5"/>
                <c:pt idx="0">
                  <c:v>July VS %</c:v>
                </c:pt>
                <c:pt idx="1">
                  <c:v>Sept VS %</c:v>
                </c:pt>
                <c:pt idx="2">
                  <c:v>Nov VS %</c:v>
                </c:pt>
                <c:pt idx="3">
                  <c:v>Jan VS %</c:v>
                </c:pt>
                <c:pt idx="4">
                  <c:v>Mar VS%</c:v>
                </c:pt>
              </c:strCache>
            </c:strRef>
          </c:cat>
          <c:val>
            <c:numRef>
              <c:f>'[Chart in Microsoft PowerPoint]Sheet1'!$B$9:$F$9</c:f>
              <c:numCache>
                <c:formatCode>0.00%</c:formatCode>
                <c:ptCount val="5"/>
                <c:pt idx="0">
                  <c:v>0.81699999999999995</c:v>
                </c:pt>
                <c:pt idx="1">
                  <c:v>0.81799999999999995</c:v>
                </c:pt>
                <c:pt idx="2">
                  <c:v>0.82599999999999996</c:v>
                </c:pt>
                <c:pt idx="3">
                  <c:v>0.84099999999999997</c:v>
                </c:pt>
                <c:pt idx="4" formatCode="0%">
                  <c:v>0.85</c:v>
                </c:pt>
              </c:numCache>
            </c:numRef>
          </c:val>
          <c:smooth val="0"/>
          <c:extLst>
            <c:ext xmlns:c16="http://schemas.microsoft.com/office/drawing/2014/chart" uri="{C3380CC4-5D6E-409C-BE32-E72D297353CC}">
              <c16:uniqueId val="{00000000-8233-4DFB-AB5E-6C8ABFC32560}"/>
            </c:ext>
          </c:extLst>
        </c:ser>
        <c:ser>
          <c:idx val="1"/>
          <c:order val="1"/>
          <c:tx>
            <c:strRef>
              <c:f>'[Chart in Microsoft PowerPoint]Sheet1'!$A$10</c:f>
              <c:strCache>
                <c:ptCount val="1"/>
                <c:pt idx="0">
                  <c:v>MSM of Color</c:v>
                </c:pt>
              </c:strCache>
            </c:strRef>
          </c:tx>
          <c:spPr>
            <a:ln w="28575" cap="rnd">
              <a:solidFill>
                <a:srgbClr val="A1CCFF"/>
              </a:solidFill>
              <a:round/>
            </a:ln>
            <a:effectLst/>
          </c:spPr>
          <c:marker>
            <c:symbol val="circle"/>
            <c:size val="5"/>
            <c:spPr>
              <a:solidFill>
                <a:srgbClr val="A1CCFF"/>
              </a:solidFill>
              <a:ln w="9525">
                <a:solidFill>
                  <a:srgbClr val="A1CCFF"/>
                </a:solidFill>
              </a:ln>
              <a:effectLst/>
            </c:spPr>
          </c:marker>
          <c:cat>
            <c:strRef>
              <c:f>'[Chart in Microsoft PowerPoint]Sheet1'!$B$8:$F$8</c:f>
              <c:strCache>
                <c:ptCount val="5"/>
                <c:pt idx="0">
                  <c:v>July VS %</c:v>
                </c:pt>
                <c:pt idx="1">
                  <c:v>Sept VS %</c:v>
                </c:pt>
                <c:pt idx="2">
                  <c:v>Nov VS %</c:v>
                </c:pt>
                <c:pt idx="3">
                  <c:v>Jan VS %</c:v>
                </c:pt>
                <c:pt idx="4">
                  <c:v>Mar VS%</c:v>
                </c:pt>
              </c:strCache>
            </c:strRef>
          </c:cat>
          <c:val>
            <c:numRef>
              <c:f>'[Chart in Microsoft PowerPoint]Sheet1'!$B$10:$F$10</c:f>
              <c:numCache>
                <c:formatCode>0.00%</c:formatCode>
                <c:ptCount val="5"/>
                <c:pt idx="0">
                  <c:v>0.80900000000000005</c:v>
                </c:pt>
                <c:pt idx="1">
                  <c:v>0.81899999999999995</c:v>
                </c:pt>
                <c:pt idx="2">
                  <c:v>0.82199999999999995</c:v>
                </c:pt>
                <c:pt idx="3">
                  <c:v>0.81699999999999995</c:v>
                </c:pt>
                <c:pt idx="4" formatCode="0%">
                  <c:v>0.84</c:v>
                </c:pt>
              </c:numCache>
            </c:numRef>
          </c:val>
          <c:smooth val="0"/>
          <c:extLst>
            <c:ext xmlns:c16="http://schemas.microsoft.com/office/drawing/2014/chart" uri="{C3380CC4-5D6E-409C-BE32-E72D297353CC}">
              <c16:uniqueId val="{00000001-8233-4DFB-AB5E-6C8ABFC32560}"/>
            </c:ext>
          </c:extLst>
        </c:ser>
        <c:ser>
          <c:idx val="2"/>
          <c:order val="2"/>
          <c:tx>
            <c:strRef>
              <c:f>'[Chart in Microsoft PowerPoint]Sheet1'!$A$11</c:f>
              <c:strCache>
                <c:ptCount val="1"/>
                <c:pt idx="0">
                  <c:v>Transgender</c:v>
                </c:pt>
              </c:strCache>
            </c:strRef>
          </c:tx>
          <c:spPr>
            <a:ln w="28575" cap="rnd">
              <a:solidFill>
                <a:srgbClr val="A2D49F"/>
              </a:solidFill>
              <a:round/>
            </a:ln>
            <a:effectLst/>
          </c:spPr>
          <c:marker>
            <c:symbol val="circle"/>
            <c:size val="5"/>
            <c:spPr>
              <a:solidFill>
                <a:srgbClr val="A2D49F"/>
              </a:solidFill>
              <a:ln w="9525">
                <a:solidFill>
                  <a:srgbClr val="A2D49F"/>
                </a:solidFill>
              </a:ln>
              <a:effectLst/>
            </c:spPr>
          </c:marker>
          <c:cat>
            <c:strRef>
              <c:f>'[Chart in Microsoft PowerPoint]Sheet1'!$B$8:$F$8</c:f>
              <c:strCache>
                <c:ptCount val="5"/>
                <c:pt idx="0">
                  <c:v>July VS %</c:v>
                </c:pt>
                <c:pt idx="1">
                  <c:v>Sept VS %</c:v>
                </c:pt>
                <c:pt idx="2">
                  <c:v>Nov VS %</c:v>
                </c:pt>
                <c:pt idx="3">
                  <c:v>Jan VS %</c:v>
                </c:pt>
                <c:pt idx="4">
                  <c:v>Mar VS%</c:v>
                </c:pt>
              </c:strCache>
            </c:strRef>
          </c:cat>
          <c:val>
            <c:numRef>
              <c:f>'[Chart in Microsoft PowerPoint]Sheet1'!$B$11:$F$11</c:f>
              <c:numCache>
                <c:formatCode>0.00%</c:formatCode>
                <c:ptCount val="5"/>
                <c:pt idx="0">
                  <c:v>0.77200000000000002</c:v>
                </c:pt>
                <c:pt idx="1">
                  <c:v>0.76200000000000001</c:v>
                </c:pt>
                <c:pt idx="2">
                  <c:v>0.78900000000000003</c:v>
                </c:pt>
                <c:pt idx="3">
                  <c:v>0.80500000000000005</c:v>
                </c:pt>
                <c:pt idx="4">
                  <c:v>0.80300000000000005</c:v>
                </c:pt>
              </c:numCache>
            </c:numRef>
          </c:val>
          <c:smooth val="0"/>
          <c:extLst>
            <c:ext xmlns:c16="http://schemas.microsoft.com/office/drawing/2014/chart" uri="{C3380CC4-5D6E-409C-BE32-E72D297353CC}">
              <c16:uniqueId val="{00000002-8233-4DFB-AB5E-6C8ABFC32560}"/>
            </c:ext>
          </c:extLst>
        </c:ser>
        <c:ser>
          <c:idx val="3"/>
          <c:order val="3"/>
          <c:tx>
            <c:strRef>
              <c:f>'[Chart in Microsoft PowerPoint]Sheet1'!$A$12</c:f>
              <c:strCache>
                <c:ptCount val="1"/>
                <c:pt idx="0">
                  <c:v>Youth</c:v>
                </c:pt>
              </c:strCache>
            </c:strRef>
          </c:tx>
          <c:spPr>
            <a:ln w="28575" cap="rnd">
              <a:solidFill>
                <a:srgbClr val="FFC000"/>
              </a:solidFill>
              <a:round/>
            </a:ln>
            <a:effectLst/>
          </c:spPr>
          <c:marker>
            <c:symbol val="circle"/>
            <c:size val="5"/>
            <c:spPr>
              <a:solidFill>
                <a:srgbClr val="FCB03F"/>
              </a:solidFill>
              <a:ln w="9525">
                <a:solidFill>
                  <a:srgbClr val="FCB03F"/>
                </a:solidFill>
              </a:ln>
              <a:effectLst/>
            </c:spPr>
          </c:marker>
          <c:cat>
            <c:strRef>
              <c:f>'[Chart in Microsoft PowerPoint]Sheet1'!$B$8:$F$8</c:f>
              <c:strCache>
                <c:ptCount val="5"/>
                <c:pt idx="0">
                  <c:v>July VS %</c:v>
                </c:pt>
                <c:pt idx="1">
                  <c:v>Sept VS %</c:v>
                </c:pt>
                <c:pt idx="2">
                  <c:v>Nov VS %</c:v>
                </c:pt>
                <c:pt idx="3">
                  <c:v>Jan VS %</c:v>
                </c:pt>
                <c:pt idx="4">
                  <c:v>Mar VS%</c:v>
                </c:pt>
              </c:strCache>
            </c:strRef>
          </c:cat>
          <c:val>
            <c:numRef>
              <c:f>'[Chart in Microsoft PowerPoint]Sheet1'!$B$12:$F$12</c:f>
              <c:numCache>
                <c:formatCode>0.00%</c:formatCode>
                <c:ptCount val="5"/>
                <c:pt idx="0">
                  <c:v>0.72199999999999998</c:v>
                </c:pt>
                <c:pt idx="1">
                  <c:v>0.72299999999999998</c:v>
                </c:pt>
                <c:pt idx="2">
                  <c:v>0.72599999999999998</c:v>
                </c:pt>
                <c:pt idx="3" formatCode="0%">
                  <c:v>0.75</c:v>
                </c:pt>
                <c:pt idx="4" formatCode="0%">
                  <c:v>0.76</c:v>
                </c:pt>
              </c:numCache>
            </c:numRef>
          </c:val>
          <c:smooth val="0"/>
          <c:extLst>
            <c:ext xmlns:c16="http://schemas.microsoft.com/office/drawing/2014/chart" uri="{C3380CC4-5D6E-409C-BE32-E72D297353CC}">
              <c16:uniqueId val="{00000003-8233-4DFB-AB5E-6C8ABFC32560}"/>
            </c:ext>
          </c:extLst>
        </c:ser>
        <c:dLbls>
          <c:showLegendKey val="0"/>
          <c:showVal val="0"/>
          <c:showCatName val="0"/>
          <c:showSerName val="0"/>
          <c:showPercent val="0"/>
          <c:showBubbleSize val="0"/>
        </c:dLbls>
        <c:marker val="1"/>
        <c:smooth val="0"/>
        <c:axId val="433132592"/>
        <c:axId val="433127672"/>
      </c:lineChart>
      <c:catAx>
        <c:axId val="43313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27672"/>
        <c:crosses val="autoZero"/>
        <c:auto val="1"/>
        <c:lblAlgn val="ctr"/>
        <c:lblOffset val="100"/>
        <c:noMultiLvlLbl val="0"/>
      </c:catAx>
      <c:valAx>
        <c:axId val="433127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32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9544392279685"/>
          <c:y val="5.0377896881231898E-2"/>
          <c:w val="0.84722300550910346"/>
          <c:h val="0.7412481256503468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5A336F"/>
              </a:solidFill>
              <a:ln>
                <a:noFill/>
              </a:ln>
              <a:effectLst/>
            </c:spPr>
            <c:extLst>
              <c:ext xmlns:c16="http://schemas.microsoft.com/office/drawing/2014/chart" uri="{C3380CC4-5D6E-409C-BE32-E72D297353CC}">
                <c16:uniqueId val="{00000001-F4A3-7C40-9C34-E544312DE6DF}"/>
              </c:ext>
            </c:extLst>
          </c:dPt>
          <c:dPt>
            <c:idx val="1"/>
            <c:invertIfNegative val="0"/>
            <c:bubble3D val="0"/>
            <c:spPr>
              <a:solidFill>
                <a:srgbClr val="A1CCFF"/>
              </a:solidFill>
              <a:ln>
                <a:noFill/>
              </a:ln>
              <a:effectLst/>
            </c:spPr>
            <c:extLst>
              <c:ext xmlns:c16="http://schemas.microsoft.com/office/drawing/2014/chart" uri="{C3380CC4-5D6E-409C-BE32-E72D297353CC}">
                <c16:uniqueId val="{00000003-F4A3-7C40-9C34-E544312DE6DF}"/>
              </c:ext>
            </c:extLst>
          </c:dPt>
          <c:dPt>
            <c:idx val="2"/>
            <c:invertIfNegative val="0"/>
            <c:bubble3D val="0"/>
            <c:spPr>
              <a:solidFill>
                <a:srgbClr val="A2D49F"/>
              </a:solidFill>
              <a:ln>
                <a:noFill/>
              </a:ln>
              <a:effectLst/>
            </c:spPr>
            <c:extLst>
              <c:ext xmlns:c16="http://schemas.microsoft.com/office/drawing/2014/chart" uri="{C3380CC4-5D6E-409C-BE32-E72D297353CC}">
                <c16:uniqueId val="{00000004-F4A3-7C40-9C34-E544312DE6DF}"/>
              </c:ext>
            </c:extLst>
          </c:dPt>
          <c:dPt>
            <c:idx val="3"/>
            <c:invertIfNegative val="0"/>
            <c:bubble3D val="0"/>
            <c:spPr>
              <a:solidFill>
                <a:srgbClr val="FCB03F"/>
              </a:solidFill>
              <a:ln>
                <a:noFill/>
              </a:ln>
              <a:effectLst/>
            </c:spPr>
            <c:extLst>
              <c:ext xmlns:c16="http://schemas.microsoft.com/office/drawing/2014/chart" uri="{C3380CC4-5D6E-409C-BE32-E72D297353CC}">
                <c16:uniqueId val="{00000002-F4A3-7C40-9C34-E544312DE6DF}"/>
              </c:ext>
            </c:extLst>
          </c:dPt>
          <c:dPt>
            <c:idx val="4"/>
            <c:invertIfNegative val="0"/>
            <c:bubble3D val="0"/>
            <c:spPr>
              <a:solidFill>
                <a:srgbClr val="C40E0D"/>
              </a:solidFill>
              <a:ln>
                <a:noFill/>
              </a:ln>
              <a:effectLst/>
            </c:spPr>
            <c:extLst>
              <c:ext xmlns:c16="http://schemas.microsoft.com/office/drawing/2014/chart" uri="{C3380CC4-5D6E-409C-BE32-E72D297353CC}">
                <c16:uniqueId val="{00000005-F4A3-7C40-9C34-E544312DE6DF}"/>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Apr 19'!$K$36:$K$40</c:f>
              <c:strCache>
                <c:ptCount val="5"/>
                <c:pt idx="0">
                  <c:v>African American and Latina Women</c:v>
                </c:pt>
                <c:pt idx="1">
                  <c:v>MSM of Color</c:v>
                </c:pt>
                <c:pt idx="2">
                  <c:v>Transgender</c:v>
                </c:pt>
                <c:pt idx="3">
                  <c:v>Youth</c:v>
                </c:pt>
                <c:pt idx="4">
                  <c:v>Grand Total</c:v>
                </c:pt>
              </c:strCache>
            </c:strRef>
          </c:cat>
          <c:val>
            <c:numRef>
              <c:f>'Analysis Apr 19'!$L$36:$L$40</c:f>
              <c:numCache>
                <c:formatCode>0.0%</c:formatCode>
                <c:ptCount val="5"/>
                <c:pt idx="0">
                  <c:v>2.9228571428571271E-2</c:v>
                </c:pt>
                <c:pt idx="1">
                  <c:v>3.3926923076923243E-2</c:v>
                </c:pt>
                <c:pt idx="2">
                  <c:v>2.8483333333333305E-2</c:v>
                </c:pt>
                <c:pt idx="3">
                  <c:v>5.0946511627907087E-2</c:v>
                </c:pt>
                <c:pt idx="4">
                  <c:v>3.5646334866683727E-2</c:v>
                </c:pt>
              </c:numCache>
            </c:numRef>
          </c:val>
          <c:extLst>
            <c:ext xmlns:c16="http://schemas.microsoft.com/office/drawing/2014/chart" uri="{C3380CC4-5D6E-409C-BE32-E72D297353CC}">
              <c16:uniqueId val="{00000000-F4A3-7C40-9C34-E544312DE6DF}"/>
            </c:ext>
          </c:extLst>
        </c:ser>
        <c:dLbls>
          <c:showLegendKey val="0"/>
          <c:showVal val="0"/>
          <c:showCatName val="0"/>
          <c:showSerName val="0"/>
          <c:showPercent val="0"/>
          <c:showBubbleSize val="0"/>
        </c:dLbls>
        <c:gapWidth val="150"/>
        <c:axId val="1948055983"/>
        <c:axId val="1947525983"/>
      </c:barChart>
      <c:catAx>
        <c:axId val="1948055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47525983"/>
        <c:crosses val="autoZero"/>
        <c:auto val="1"/>
        <c:lblAlgn val="ctr"/>
        <c:lblOffset val="100"/>
        <c:noMultiLvlLbl val="0"/>
      </c:catAx>
      <c:valAx>
        <c:axId val="19475259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48055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 Apr 19'!$K$33</c:f>
              <c:strCache>
                <c:ptCount val="1"/>
                <c:pt idx="0">
                  <c:v>First-Dif to Caseload</c:v>
                </c:pt>
              </c:strCache>
            </c:strRef>
          </c:tx>
          <c:spPr>
            <a:solidFill>
              <a:schemeClr val="bg2"/>
            </a:solidFill>
            <a:ln>
              <a:noFill/>
            </a:ln>
            <a:effectLst/>
          </c:spPr>
          <c:invertIfNegative val="0"/>
          <c:dPt>
            <c:idx val="0"/>
            <c:invertIfNegative val="0"/>
            <c:bubble3D val="0"/>
            <c:spPr>
              <a:solidFill>
                <a:srgbClr val="5A336F">
                  <a:alpha val="50196"/>
                </a:srgbClr>
              </a:solidFill>
              <a:ln>
                <a:noFill/>
              </a:ln>
              <a:effectLst/>
            </c:spPr>
            <c:extLst>
              <c:ext xmlns:c16="http://schemas.microsoft.com/office/drawing/2014/chart" uri="{C3380CC4-5D6E-409C-BE32-E72D297353CC}">
                <c16:uniqueId val="{00000003-EE06-9447-888D-334DFE85E160}"/>
              </c:ext>
            </c:extLst>
          </c:dPt>
          <c:dPt>
            <c:idx val="1"/>
            <c:invertIfNegative val="0"/>
            <c:bubble3D val="0"/>
            <c:spPr>
              <a:solidFill>
                <a:srgbClr val="A1CCFF">
                  <a:alpha val="50196"/>
                </a:srgbClr>
              </a:solidFill>
              <a:ln>
                <a:noFill/>
              </a:ln>
              <a:effectLst/>
            </c:spPr>
            <c:extLst>
              <c:ext xmlns:c16="http://schemas.microsoft.com/office/drawing/2014/chart" uri="{C3380CC4-5D6E-409C-BE32-E72D297353CC}">
                <c16:uniqueId val="{00000002-2F50-4140-84D0-F132D532F2C8}"/>
              </c:ext>
            </c:extLst>
          </c:dPt>
          <c:dPt>
            <c:idx val="2"/>
            <c:invertIfNegative val="0"/>
            <c:bubble3D val="0"/>
            <c:spPr>
              <a:solidFill>
                <a:srgbClr val="A2D49F">
                  <a:alpha val="50196"/>
                </a:srgbClr>
              </a:solidFill>
              <a:ln>
                <a:noFill/>
              </a:ln>
              <a:effectLst/>
            </c:spPr>
            <c:extLst>
              <c:ext xmlns:c16="http://schemas.microsoft.com/office/drawing/2014/chart" uri="{C3380CC4-5D6E-409C-BE32-E72D297353CC}">
                <c16:uniqueId val="{00000001-2F50-4140-84D0-F132D532F2C8}"/>
              </c:ext>
            </c:extLst>
          </c:dPt>
          <c:dPt>
            <c:idx val="3"/>
            <c:invertIfNegative val="0"/>
            <c:bubble3D val="0"/>
            <c:spPr>
              <a:solidFill>
                <a:srgbClr val="FEDFB2"/>
              </a:solidFill>
              <a:ln>
                <a:noFill/>
              </a:ln>
              <a:effectLst/>
            </c:spPr>
            <c:extLst>
              <c:ext xmlns:c16="http://schemas.microsoft.com/office/drawing/2014/chart" uri="{C3380CC4-5D6E-409C-BE32-E72D297353CC}">
                <c16:uniqueId val="{00000000-2F50-4140-84D0-F132D532F2C8}"/>
              </c:ext>
            </c:extLst>
          </c:dPt>
          <c:dPt>
            <c:idx val="4"/>
            <c:invertIfNegative val="0"/>
            <c:bubble3D val="0"/>
            <c:spPr>
              <a:solidFill>
                <a:srgbClr val="C40E0D">
                  <a:alpha val="50196"/>
                </a:srgbClr>
              </a:solidFill>
              <a:ln>
                <a:noFill/>
              </a:ln>
              <a:effectLst/>
            </c:spPr>
            <c:extLst>
              <c:ext xmlns:c16="http://schemas.microsoft.com/office/drawing/2014/chart" uri="{C3380CC4-5D6E-409C-BE32-E72D297353CC}">
                <c16:uniqueId val="{0000000C-08FD-42D1-B592-862D76364745}"/>
              </c:ext>
            </c:extLst>
          </c:dPt>
          <c:dLbls>
            <c:dLbl>
              <c:idx val="0"/>
              <c:layout>
                <c:manualLayout>
                  <c:x val="2.2222222222222222E-3"/>
                  <c:y val="-1.33182567870020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06-9447-888D-334DFE85E16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Apr 19'!$J$34:$J$38</c:f>
              <c:strCache>
                <c:ptCount val="5"/>
                <c:pt idx="0">
                  <c:v>B/AA/L Women</c:v>
                </c:pt>
                <c:pt idx="1">
                  <c:v>MSM of Color</c:v>
                </c:pt>
                <c:pt idx="2">
                  <c:v>Transgender</c:v>
                </c:pt>
                <c:pt idx="3">
                  <c:v>Youth</c:v>
                </c:pt>
                <c:pt idx="4">
                  <c:v>Grand Total</c:v>
                </c:pt>
              </c:strCache>
            </c:strRef>
          </c:cat>
          <c:val>
            <c:numRef>
              <c:f>'Analysis Apr 19'!$K$34:$K$38</c:f>
              <c:numCache>
                <c:formatCode>0.0%</c:formatCode>
                <c:ptCount val="5"/>
                <c:pt idx="0">
                  <c:v>-4.3121212121211977E-3</c:v>
                </c:pt>
                <c:pt idx="1">
                  <c:v>-3.6151923076923088E-2</c:v>
                </c:pt>
                <c:pt idx="2">
                  <c:v>-5.6561111111111138E-2</c:v>
                </c:pt>
                <c:pt idx="3">
                  <c:v>-0.10505116279069769</c:v>
                </c:pt>
                <c:pt idx="4">
                  <c:v>-5.0519079547713279E-2</c:v>
                </c:pt>
              </c:numCache>
            </c:numRef>
          </c:val>
          <c:extLst>
            <c:ext xmlns:c16="http://schemas.microsoft.com/office/drawing/2014/chart" uri="{C3380CC4-5D6E-409C-BE32-E72D297353CC}">
              <c16:uniqueId val="{00000000-EE06-9447-888D-334DFE85E160}"/>
            </c:ext>
          </c:extLst>
        </c:ser>
        <c:ser>
          <c:idx val="1"/>
          <c:order val="1"/>
          <c:tx>
            <c:strRef>
              <c:f>'Analysis Apr 19'!$L$33</c:f>
              <c:strCache>
                <c:ptCount val="1"/>
                <c:pt idx="0">
                  <c:v>Last-Dif to Caseload</c:v>
                </c:pt>
              </c:strCache>
            </c:strRef>
          </c:tx>
          <c:spPr>
            <a:solidFill>
              <a:srgbClr val="00B0F0"/>
            </a:solidFill>
            <a:ln>
              <a:noFill/>
            </a:ln>
            <a:effectLst/>
          </c:spPr>
          <c:invertIfNegative val="0"/>
          <c:dPt>
            <c:idx val="0"/>
            <c:invertIfNegative val="0"/>
            <c:bubble3D val="0"/>
            <c:spPr>
              <a:solidFill>
                <a:srgbClr val="5A336F"/>
              </a:solidFill>
              <a:ln>
                <a:noFill/>
              </a:ln>
              <a:effectLst/>
            </c:spPr>
            <c:extLst>
              <c:ext xmlns:c16="http://schemas.microsoft.com/office/drawing/2014/chart" uri="{C3380CC4-5D6E-409C-BE32-E72D297353CC}">
                <c16:uniqueId val="{00000002-EE06-9447-888D-334DFE85E160}"/>
              </c:ext>
            </c:extLst>
          </c:dPt>
          <c:dPt>
            <c:idx val="1"/>
            <c:invertIfNegative val="0"/>
            <c:bubble3D val="0"/>
            <c:spPr>
              <a:solidFill>
                <a:srgbClr val="A1CCFF"/>
              </a:solidFill>
              <a:ln>
                <a:noFill/>
              </a:ln>
              <a:effectLst/>
            </c:spPr>
            <c:extLst>
              <c:ext xmlns:c16="http://schemas.microsoft.com/office/drawing/2014/chart" uri="{C3380CC4-5D6E-409C-BE32-E72D297353CC}">
                <c16:uniqueId val="{0000000A-08FD-42D1-B592-862D76364745}"/>
              </c:ext>
            </c:extLst>
          </c:dPt>
          <c:dPt>
            <c:idx val="2"/>
            <c:invertIfNegative val="0"/>
            <c:bubble3D val="0"/>
            <c:spPr>
              <a:solidFill>
                <a:srgbClr val="A2D49F"/>
              </a:solidFill>
              <a:ln>
                <a:noFill/>
              </a:ln>
              <a:effectLst/>
            </c:spPr>
            <c:extLst>
              <c:ext xmlns:c16="http://schemas.microsoft.com/office/drawing/2014/chart" uri="{C3380CC4-5D6E-409C-BE32-E72D297353CC}">
                <c16:uniqueId val="{00000009-08FD-42D1-B592-862D76364745}"/>
              </c:ext>
            </c:extLst>
          </c:dPt>
          <c:dPt>
            <c:idx val="3"/>
            <c:invertIfNegative val="0"/>
            <c:bubble3D val="0"/>
            <c:spPr>
              <a:solidFill>
                <a:srgbClr val="FCB03F"/>
              </a:solidFill>
              <a:ln>
                <a:noFill/>
              </a:ln>
              <a:effectLst/>
            </c:spPr>
            <c:extLst>
              <c:ext xmlns:c16="http://schemas.microsoft.com/office/drawing/2014/chart" uri="{C3380CC4-5D6E-409C-BE32-E72D297353CC}">
                <c16:uniqueId val="{00000008-08FD-42D1-B592-862D76364745}"/>
              </c:ext>
            </c:extLst>
          </c:dPt>
          <c:dPt>
            <c:idx val="4"/>
            <c:invertIfNegative val="0"/>
            <c:bubble3D val="0"/>
            <c:spPr>
              <a:solidFill>
                <a:srgbClr val="C40E0D"/>
              </a:solidFill>
              <a:ln>
                <a:noFill/>
              </a:ln>
              <a:effectLst/>
            </c:spPr>
            <c:extLst>
              <c:ext xmlns:c16="http://schemas.microsoft.com/office/drawing/2014/chart" uri="{C3380CC4-5D6E-409C-BE32-E72D297353CC}">
                <c16:uniqueId val="{0000000B-08FD-42D1-B592-862D76364745}"/>
              </c:ext>
            </c:extLst>
          </c:dPt>
          <c:dLbls>
            <c:dLbl>
              <c:idx val="0"/>
              <c:layout>
                <c:manualLayout>
                  <c:x val="1.3333333333333293E-2"/>
                  <c:y val="7.6301631399242023E-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06-9447-888D-334DFE85E16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Apr 19'!$J$34:$J$38</c:f>
              <c:strCache>
                <c:ptCount val="5"/>
                <c:pt idx="0">
                  <c:v>B/AA/L Women</c:v>
                </c:pt>
                <c:pt idx="1">
                  <c:v>MSM of Color</c:v>
                </c:pt>
                <c:pt idx="2">
                  <c:v>Transgender</c:v>
                </c:pt>
                <c:pt idx="3">
                  <c:v>Youth</c:v>
                </c:pt>
                <c:pt idx="4">
                  <c:v>Grand Total</c:v>
                </c:pt>
              </c:strCache>
            </c:strRef>
          </c:cat>
          <c:val>
            <c:numRef>
              <c:f>'Analysis Apr 19'!$L$34:$L$38</c:f>
              <c:numCache>
                <c:formatCode>0.0%</c:formatCode>
                <c:ptCount val="5"/>
                <c:pt idx="0">
                  <c:v>-2.6030303030302989E-3</c:v>
                </c:pt>
                <c:pt idx="1">
                  <c:v>-2.4917307692307697E-2</c:v>
                </c:pt>
                <c:pt idx="2">
                  <c:v>-4.2905555555555565E-2</c:v>
                </c:pt>
                <c:pt idx="3">
                  <c:v>-7.7999999999999972E-2</c:v>
                </c:pt>
                <c:pt idx="4">
                  <c:v>-3.7106473387723382E-2</c:v>
                </c:pt>
              </c:numCache>
            </c:numRef>
          </c:val>
          <c:extLst>
            <c:ext xmlns:c16="http://schemas.microsoft.com/office/drawing/2014/chart" uri="{C3380CC4-5D6E-409C-BE32-E72D297353CC}">
              <c16:uniqueId val="{00000001-EE06-9447-888D-334DFE85E160}"/>
            </c:ext>
          </c:extLst>
        </c:ser>
        <c:dLbls>
          <c:dLblPos val="outEnd"/>
          <c:showLegendKey val="0"/>
          <c:showVal val="1"/>
          <c:showCatName val="0"/>
          <c:showSerName val="0"/>
          <c:showPercent val="0"/>
          <c:showBubbleSize val="0"/>
        </c:dLbls>
        <c:gapWidth val="219"/>
        <c:overlap val="-27"/>
        <c:axId val="2070887088"/>
        <c:axId val="2070789440"/>
      </c:barChart>
      <c:catAx>
        <c:axId val="207088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70789440"/>
        <c:crosses val="autoZero"/>
        <c:auto val="1"/>
        <c:lblAlgn val="ctr"/>
        <c:lblOffset val="100"/>
        <c:noMultiLvlLbl val="0"/>
      </c:catAx>
      <c:valAx>
        <c:axId val="20707894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70887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2"/>
          <p:cNvSpPr>
            <a:spLocks noGrp="1"/>
          </p:cNvSpPr>
          <p:nvPr>
            <p:ph type="hdr" sz="quarter"/>
          </p:nvPr>
        </p:nvSpPr>
        <p:spPr>
          <a:xfrm>
            <a:off x="149605" y="144464"/>
            <a:ext cx="4712546" cy="465137"/>
          </a:xfrm>
          <a:prstGeom prst="rect">
            <a:avLst/>
          </a:prstGeom>
        </p:spPr>
        <p:txBody>
          <a:bodyPr vert="horz" lIns="91440" tIns="45720" rIns="91440" bIns="45720" rtlCol="0"/>
          <a:lstStyle>
            <a:lvl1pPr algn="l" eaLnBrk="1" hangingPunct="1">
              <a:defRPr sz="1400" b="1">
                <a:latin typeface="Times New Roman"/>
                <a:ea typeface="+mn-ea"/>
                <a:cs typeface="Times New Roman"/>
              </a:defRPr>
            </a:lvl1pPr>
          </a:lstStyle>
          <a:p>
            <a:pPr>
              <a:defRPr/>
            </a:pPr>
            <a:r>
              <a:rPr lang="en-US" dirty="0"/>
              <a:t>Meta ECHO 2019 Conference – Voice of the Patient Advocate Panel</a:t>
            </a:r>
          </a:p>
        </p:txBody>
      </p:sp>
    </p:spTree>
    <p:extLst>
      <p:ext uri="{BB962C8B-B14F-4D97-AF65-F5344CB8AC3E}">
        <p14:creationId xmlns:p14="http://schemas.microsoft.com/office/powerpoint/2010/main" val="3568351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258460" y="8970964"/>
            <a:ext cx="405179"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2841" tIns="45606" rIns="92841" bIns="45606">
            <a:spAutoFit/>
          </a:bodyPr>
          <a:lstStyle>
            <a:lvl1pPr defTabSz="938213">
              <a:defRPr sz="2400">
                <a:solidFill>
                  <a:schemeClr val="tx1"/>
                </a:solidFill>
                <a:latin typeface="Arial" panose="020B0604020202020204" pitchFamily="34" charset="0"/>
                <a:ea typeface="MS PGothic" panose="020B0600070205080204" pitchFamily="34" charset="-128"/>
              </a:defRPr>
            </a:lvl1pPr>
            <a:lvl2pPr marL="742950" indent="-285750" defTabSz="938213">
              <a:defRPr sz="2400">
                <a:solidFill>
                  <a:schemeClr val="tx1"/>
                </a:solidFill>
                <a:latin typeface="Arial" panose="020B0604020202020204" pitchFamily="34" charset="0"/>
                <a:ea typeface="MS PGothic" panose="020B0600070205080204" pitchFamily="34" charset="-128"/>
              </a:defRPr>
            </a:lvl2pPr>
            <a:lvl3pPr marL="1143000" indent="-228600" defTabSz="938213">
              <a:defRPr sz="2400">
                <a:solidFill>
                  <a:schemeClr val="tx1"/>
                </a:solidFill>
                <a:latin typeface="Arial" panose="020B0604020202020204" pitchFamily="34" charset="0"/>
                <a:ea typeface="MS PGothic" panose="020B0600070205080204" pitchFamily="34" charset="-128"/>
              </a:defRPr>
            </a:lvl3pPr>
            <a:lvl4pPr marL="1600200" indent="-228600" defTabSz="938213">
              <a:defRPr sz="2400">
                <a:solidFill>
                  <a:schemeClr val="tx1"/>
                </a:solidFill>
                <a:latin typeface="Arial" panose="020B0604020202020204" pitchFamily="34" charset="0"/>
                <a:ea typeface="MS PGothic" panose="020B0600070205080204" pitchFamily="34" charset="-128"/>
              </a:defRPr>
            </a:lvl4pPr>
            <a:lvl5pPr marL="2057400" indent="-228600" defTabSz="938213">
              <a:defRPr sz="24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CF53656-66AD-4CF1-9B40-2FB976AB5D64}" type="slidenum">
              <a:rPr lang="en-US" altLang="en-US" sz="1400" b="1">
                <a:latin typeface="Times New Roman" panose="02020603050405020304" pitchFamily="18" charset="0"/>
                <a:cs typeface="Times New Roman" panose="02020603050405020304" pitchFamily="18" charset="0"/>
              </a:rPr>
              <a:pPr/>
              <a:t>‹#›</a:t>
            </a:fld>
            <a:endParaRPr lang="en-US" altLang="en-US" sz="1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15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1650" tIns="45825" rIns="91650" bIns="45825"/>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59673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62050"/>
            <a:ext cx="4183063" cy="3136900"/>
          </a:xfrm>
          <a:prstGeom prst="rect">
            <a:avLst/>
          </a:prstGeom>
          <a:noFill/>
          <a:ln w="12700">
            <a:solidFill>
              <a:prstClr val="black"/>
            </a:solidFill>
          </a:ln>
        </p:spPr>
      </p:sp>
      <p:sp>
        <p:nvSpPr>
          <p:cNvPr id="3" name="Notes Placeholder 2"/>
          <p:cNvSpPr>
            <a:spLocks noGrp="1"/>
          </p:cNvSpPr>
          <p:nvPr>
            <p:ph type="body" idx="1"/>
          </p:nvPr>
        </p:nvSpPr>
        <p:spPr>
          <a:xfrm>
            <a:off x="688805" y="4473576"/>
            <a:ext cx="5504204" cy="3660775"/>
          </a:xfrm>
          <a:prstGeom prst="rect">
            <a:avLst/>
          </a:prstGeom>
        </p:spPr>
        <p:txBody>
          <a:bodyPr/>
          <a:lstStyle/>
          <a:p>
            <a:endParaRPr lang="en-US" dirty="0"/>
          </a:p>
        </p:txBody>
      </p:sp>
    </p:spTree>
    <p:extLst>
      <p:ext uri="{BB962C8B-B14F-4D97-AF65-F5344CB8AC3E}">
        <p14:creationId xmlns:p14="http://schemas.microsoft.com/office/powerpoint/2010/main" val="160495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62050"/>
            <a:ext cx="4183063" cy="3136900"/>
          </a:xfrm>
          <a:prstGeom prst="rect">
            <a:avLst/>
          </a:prstGeom>
          <a:noFill/>
          <a:ln w="12700">
            <a:solidFill>
              <a:prstClr val="black"/>
            </a:solidFill>
          </a:ln>
        </p:spPr>
      </p:sp>
      <p:sp>
        <p:nvSpPr>
          <p:cNvPr id="3" name="Notes Placeholder 2"/>
          <p:cNvSpPr>
            <a:spLocks noGrp="1"/>
          </p:cNvSpPr>
          <p:nvPr>
            <p:ph type="body" idx="1"/>
          </p:nvPr>
        </p:nvSpPr>
        <p:spPr>
          <a:xfrm>
            <a:off x="688805" y="4473576"/>
            <a:ext cx="5504204" cy="3660775"/>
          </a:xfrm>
          <a:prstGeom prst="rect">
            <a:avLst/>
          </a:prstGeom>
        </p:spPr>
        <p:txBody>
          <a:bodyPr/>
          <a:lstStyle/>
          <a:p>
            <a:endParaRPr lang="en-US" dirty="0"/>
          </a:p>
        </p:txBody>
      </p:sp>
    </p:spTree>
    <p:extLst>
      <p:ext uri="{BB962C8B-B14F-4D97-AF65-F5344CB8AC3E}">
        <p14:creationId xmlns:p14="http://schemas.microsoft.com/office/powerpoint/2010/main" val="201739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576" tIns="46287" rIns="92576" bIns="4628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38916" name="Slide Number Placeholder 3"/>
          <p:cNvSpPr txBox="1">
            <a:spLocks noGrp="1"/>
          </p:cNvSpPr>
          <p:nvPr/>
        </p:nvSpPr>
        <p:spPr bwMode="auto">
          <a:xfrm>
            <a:off x="3899695" y="8829967"/>
            <a:ext cx="2980526" cy="464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576" tIns="46287" rIns="92576" bIns="46287"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400DB618-D2B6-466E-8265-FAE1404F8AE4}"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66788"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7562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576" tIns="46287" rIns="92576" bIns="4628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Low Incidence Collaborative – 17 States/Territories (2007)</a:t>
            </a:r>
          </a:p>
          <a:p>
            <a:r>
              <a:rPr lang="en-US" altLang="en-US" dirty="0"/>
              <a:t>Part B Collaborative: </a:t>
            </a:r>
            <a:r>
              <a:rPr lang="en-US" sz="1200" kern="1200" dirty="0">
                <a:solidFill>
                  <a:schemeClr val="tx1"/>
                </a:solidFill>
                <a:effectLst/>
                <a:latin typeface="Times New Roman" pitchFamily="18" charset="0"/>
                <a:ea typeface="MS PGothic" panose="020B0600070205080204" pitchFamily="34" charset="-128"/>
                <a:cs typeface="ＭＳ Ｐゴシック" charset="-128"/>
              </a:rPr>
              <a:t>Alabama, Georgia, Florida,</a:t>
            </a:r>
          </a:p>
          <a:p>
            <a:r>
              <a:rPr lang="en-US" sz="1200" kern="1200" dirty="0">
                <a:solidFill>
                  <a:schemeClr val="tx1"/>
                </a:solidFill>
                <a:effectLst/>
                <a:latin typeface="Times New Roman" pitchFamily="18" charset="0"/>
                <a:ea typeface="MS PGothic" panose="020B0600070205080204" pitchFamily="34" charset="-128"/>
                <a:cs typeface="ＭＳ Ｐゴシック" charset="-128"/>
              </a:rPr>
              <a:t>Michigan, Missouri, Ohio, Oregon, and Washington, DC – reaching 79,000 1 in every 4.3 RW patients</a:t>
            </a:r>
          </a:p>
          <a:p>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9/16</a:t>
            </a:r>
            <a:r>
              <a:rPr lang="en-US" dirty="0"/>
              <a:t> </a:t>
            </a: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with lowest VL rates</a:t>
            </a:r>
            <a:r>
              <a:rPr lang="en-US" dirty="0"/>
              <a:t> </a:t>
            </a: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8/16</a:t>
            </a:r>
            <a:r>
              <a:rPr lang="en-US" dirty="0"/>
              <a:t> </a:t>
            </a: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with highest # of RW pts</a:t>
            </a:r>
            <a:r>
              <a:rPr lang="en-US" dirty="0"/>
              <a:t> </a:t>
            </a: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10/16</a:t>
            </a:r>
            <a:r>
              <a:rPr lang="en-US" dirty="0"/>
              <a:t> </a:t>
            </a: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w highest # of RW pts</a:t>
            </a:r>
            <a:r>
              <a:rPr lang="en-US" dirty="0"/>
              <a:t> </a:t>
            </a:r>
            <a:endParaRPr lang="en-US" sz="1200" kern="1200" dirty="0">
              <a:solidFill>
                <a:schemeClr val="tx1"/>
              </a:solidFill>
              <a:effectLst/>
              <a:latin typeface="Times New Roman" pitchFamily="18" charset="0"/>
              <a:ea typeface="MS PGothic" panose="020B0600070205080204" pitchFamily="34"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38916" name="Slide Number Placeholder 3"/>
          <p:cNvSpPr txBox="1">
            <a:spLocks noGrp="1"/>
          </p:cNvSpPr>
          <p:nvPr/>
        </p:nvSpPr>
        <p:spPr bwMode="auto">
          <a:xfrm>
            <a:off x="3899695" y="8829967"/>
            <a:ext cx="2980526" cy="464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576" tIns="46287" rIns="92576" bIns="46287"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400DB618-D2B6-466E-8265-FAE1404F8AE4}"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66788"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27241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63638"/>
            <a:ext cx="4192588" cy="3143250"/>
          </a:xfrm>
          <a:prstGeom prst="rect">
            <a:avLst/>
          </a:prstGeom>
          <a:noFill/>
          <a:ln w="12700">
            <a:solidFill>
              <a:prstClr val="black"/>
            </a:solidFill>
          </a:ln>
        </p:spPr>
      </p:sp>
      <p:sp>
        <p:nvSpPr>
          <p:cNvPr id="3" name="Notes Placeholder 2"/>
          <p:cNvSpPr>
            <a:spLocks noGrp="1"/>
          </p:cNvSpPr>
          <p:nvPr>
            <p:ph type="body" idx="1"/>
          </p:nvPr>
        </p:nvSpPr>
        <p:spPr>
          <a:xfrm>
            <a:off x="699247" y="4481979"/>
            <a:ext cx="5587648" cy="3667652"/>
          </a:xfrm>
          <a:prstGeom prst="rect">
            <a:avLst/>
          </a:prstGeom>
        </p:spPr>
        <p:txBody>
          <a:bodyPr/>
          <a:lstStyle/>
          <a:p>
            <a:pPr marL="0" indent="0">
              <a:buFontTx/>
              <a:buNone/>
            </a:pPr>
            <a:r>
              <a:rPr lang="en-US" b="0" dirty="0"/>
              <a:t>Notes:</a:t>
            </a:r>
          </a:p>
          <a:p>
            <a:pPr marL="171450" indent="-171450">
              <a:buFontTx/>
              <a:buChar char="-"/>
            </a:pPr>
            <a:r>
              <a:rPr lang="en-US" b="0" dirty="0"/>
              <a:t>Routine performance measurement reporting focuses on one standardized measure of viral suppression for two groups. Data are submitted every other month and each Community Partner is asked to report viral suppression data for: </a:t>
            </a:r>
          </a:p>
          <a:p>
            <a:pPr marL="628650" lvl="1" indent="-171450">
              <a:buFontTx/>
              <a:buChar char="-"/>
            </a:pPr>
            <a:r>
              <a:rPr lang="en-US" b="0" dirty="0"/>
              <a:t>a) all HIV patients receiving HIV outpatient ambulatory health services in a 12-month measurement period (entire HIV caseload)</a:t>
            </a:r>
          </a:p>
          <a:p>
            <a:pPr marL="628650" lvl="1" indent="-171450">
              <a:buFontTx/>
              <a:buChar char="-"/>
            </a:pPr>
            <a:r>
              <a:rPr lang="en-US" b="0" dirty="0"/>
              <a:t>b) all HIV patients identified in the participant-selected disparity subpopulation who receive HIV outpatient ambulatory health services in a 12-month measurement period (HIV subpopulation)</a:t>
            </a:r>
          </a:p>
          <a:p>
            <a:pPr marL="171450" indent="-171450">
              <a:buFontTx/>
              <a:buChar char="-"/>
            </a:pPr>
            <a:r>
              <a:rPr lang="en-US" b="0" dirty="0"/>
              <a:t>The Collaborative utilizes the HAB viral suppression measure definition (National Quality Forum #: 2082): percentage of patients, regardless of age, with a diagnosis of HIV with an HIV viral load less than 200 copies/ml at last HIV viral load test during the measurement year </a:t>
            </a:r>
          </a:p>
          <a:p>
            <a:pPr marL="0" indent="0">
              <a:buFontTx/>
              <a:buNone/>
            </a:pPr>
            <a:endParaRPr lang="en-US" b="0" dirty="0"/>
          </a:p>
          <a:p>
            <a:pPr marL="0" indent="0">
              <a:buFontTx/>
              <a:buNone/>
            </a:pPr>
            <a:r>
              <a:rPr lang="en-US" b="0" dirty="0"/>
              <a:t>Key Messages (as of Apr 17, 2019):</a:t>
            </a:r>
          </a:p>
          <a:p>
            <a:pPr marL="171450" indent="-171450">
              <a:buFontTx/>
              <a:buChar char="-"/>
            </a:pPr>
            <a:r>
              <a:rPr lang="en-US" b="0" dirty="0"/>
              <a:t>So far, 5 bi-monthly data submissions occurred, starting in July 2018; the last submission occurred in March 2019</a:t>
            </a:r>
          </a:p>
          <a:p>
            <a:pPr marL="171450" indent="-171450">
              <a:buFontTx/>
              <a:buChar char="-"/>
            </a:pPr>
            <a:r>
              <a:rPr lang="en-US" b="0" dirty="0"/>
              <a:t>Approximately 100 RWHAPs have submitted data and the total patients entered ranged from 119,000 to 140,000 HIV-infected individuals served by Collaborative participants per reporting cycle</a:t>
            </a:r>
          </a:p>
          <a:p>
            <a:pPr marL="171450" indent="-171450">
              <a:buFontTx/>
              <a:buChar char="-"/>
            </a:pPr>
            <a:r>
              <a:rPr lang="en-US" b="0" dirty="0"/>
              <a:t>Overall, average VLS for entire HIV caseload and HIV subpopulations have increased from July 2018 to March 2019. </a:t>
            </a:r>
          </a:p>
          <a:p>
            <a:pPr marL="171450" indent="-171450">
              <a:buFontTx/>
              <a:buChar char="-"/>
            </a:pPr>
            <a:r>
              <a:rPr lang="en-US" b="0" dirty="0"/>
              <a:t>The overall average VLS rate increased from 83.3% (Jul 2018) to 85.7% (Mar 2019)</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0" dirty="0"/>
              <a:t>During the same time period, the subpopulation VLS rates increased for </a:t>
            </a:r>
            <a:r>
              <a:rPr lang="en-US" b="0" i="1" dirty="0"/>
              <a:t>Black/</a:t>
            </a:r>
            <a:r>
              <a:rPr lang="en-US" sz="1200" b="0" i="1" u="none" strike="noStrike" kern="1200" dirty="0">
                <a:solidFill>
                  <a:schemeClr val="tx1"/>
                </a:solidFill>
                <a:effectLst/>
                <a:latin typeface="Times New Roman" pitchFamily="18" charset="0"/>
                <a:ea typeface="MS PGothic" panose="020B0600070205080204" pitchFamily="34" charset="-128"/>
                <a:cs typeface="ＭＳ Ｐゴシック" charset="-128"/>
              </a:rPr>
              <a:t>AA Latina Women from 81.7% to 85.1%; MSM of Color from 80.9% to 84.0%; Transgender from 77.2% to 80.3%; and Youth from 72.0% to 76.0%</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The Collaborative aim is to reach VLS rate of 87.5% by the end of the Collaborative – we are getting closer to achieving this goal! </a:t>
            </a:r>
          </a:p>
        </p:txBody>
      </p:sp>
    </p:spTree>
    <p:extLst>
      <p:ext uri="{BB962C8B-B14F-4D97-AF65-F5344CB8AC3E}">
        <p14:creationId xmlns:p14="http://schemas.microsoft.com/office/powerpoint/2010/main" val="757251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63638"/>
            <a:ext cx="4192588" cy="3143250"/>
          </a:xfrm>
          <a:prstGeom prst="rect">
            <a:avLst/>
          </a:prstGeom>
          <a:noFill/>
          <a:ln w="12700">
            <a:solidFill>
              <a:prstClr val="black"/>
            </a:solidFill>
          </a:ln>
        </p:spPr>
      </p:sp>
      <p:sp>
        <p:nvSpPr>
          <p:cNvPr id="3" name="Notes Placeholder 2"/>
          <p:cNvSpPr>
            <a:spLocks noGrp="1"/>
          </p:cNvSpPr>
          <p:nvPr>
            <p:ph type="body" idx="1"/>
          </p:nvPr>
        </p:nvSpPr>
        <p:spPr>
          <a:xfrm>
            <a:off x="699247" y="4481979"/>
            <a:ext cx="5587648" cy="3667652"/>
          </a:xfrm>
          <a:prstGeom prst="rect">
            <a:avLst/>
          </a:prstGeom>
        </p:spPr>
        <p:txBody>
          <a:bodyPr/>
          <a:lstStyle/>
          <a:p>
            <a:r>
              <a:rPr lang="en-US" dirty="0"/>
              <a:t>Methodology:</a:t>
            </a:r>
          </a:p>
          <a:p>
            <a:pPr marL="171450" indent="-171450">
              <a:buFontTx/>
              <a:buChar char="-"/>
            </a:pPr>
            <a:r>
              <a:rPr lang="en-US" dirty="0"/>
              <a:t>Inclusion: Collaborative participants that submitted at least two data submissions for the same HIV subpopulation between July 2018 and March 2019</a:t>
            </a:r>
          </a:p>
          <a:p>
            <a:pPr marL="171450" indent="-171450">
              <a:buFontTx/>
              <a:buChar char="-"/>
            </a:pPr>
            <a:r>
              <a:rPr lang="en-US" dirty="0"/>
              <a:t>The average differences were calculated when comparing the first and last agency data submissions for each HIV subpopulation</a:t>
            </a:r>
          </a:p>
          <a:p>
            <a:pPr marL="171450" indent="-171450">
              <a:buFontTx/>
              <a:buChar char="-"/>
            </a:pPr>
            <a:r>
              <a:rPr lang="en-US" dirty="0"/>
              <a:t>Over 145 providers with over 28,000 patients across all HIV subpopulations were included in these results </a:t>
            </a:r>
          </a:p>
          <a:p>
            <a:pPr marL="171450" indent="-171450">
              <a:buFontTx/>
              <a:buChar cha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Key Messages (as of Apr 17, 2019):</a:t>
            </a:r>
          </a:p>
          <a:p>
            <a:pPr marL="171450" indent="-171450">
              <a:buFontTx/>
              <a:buChar char="-"/>
            </a:pPr>
            <a:r>
              <a:rPr lang="en-US" dirty="0"/>
              <a:t>An increase of viral suppression rates was found across all HIV subpopulations when comparing the first and last agency subpopulation data submissions</a:t>
            </a:r>
          </a:p>
          <a:p>
            <a:pPr marL="171450" indent="-171450">
              <a:buFontTx/>
              <a:buChar char="-"/>
            </a:pPr>
            <a:r>
              <a:rPr lang="en-US" dirty="0"/>
              <a:t>As of April 2019, the average VLS rate for HIV subpopulations increased by 3.6%; </a:t>
            </a:r>
            <a:r>
              <a:rPr lang="en-US" sz="1200" b="0" i="1" u="none" strike="noStrike" kern="1200" dirty="0">
                <a:solidFill>
                  <a:schemeClr val="tx1"/>
                </a:solidFill>
                <a:effectLst/>
                <a:latin typeface="Times New Roman" pitchFamily="18" charset="0"/>
                <a:ea typeface="MS PGothic" panose="020B0600070205080204" pitchFamily="34" charset="-128"/>
                <a:cs typeface="ＭＳ Ｐゴシック" charset="-128"/>
              </a:rPr>
              <a:t>African American and Latina Women </a:t>
            </a: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2.9%; </a:t>
            </a:r>
            <a:r>
              <a:rPr lang="en-US" sz="1200" b="0" i="1" u="none" strike="noStrike" kern="1200" dirty="0">
                <a:solidFill>
                  <a:schemeClr val="tx1"/>
                </a:solidFill>
                <a:effectLst/>
                <a:latin typeface="Times New Roman" pitchFamily="18" charset="0"/>
                <a:ea typeface="MS PGothic" panose="020B0600070205080204" pitchFamily="34" charset="-128"/>
                <a:cs typeface="ＭＳ Ｐゴシック" charset="-128"/>
              </a:rPr>
              <a:t>MSM of Color 3.4</a:t>
            </a: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 </a:t>
            </a:r>
            <a:r>
              <a:rPr lang="en-US" sz="1200" b="0" i="1" u="none" strike="noStrike" kern="1200" dirty="0">
                <a:solidFill>
                  <a:schemeClr val="tx1"/>
                </a:solidFill>
                <a:effectLst/>
                <a:latin typeface="Times New Roman" pitchFamily="18" charset="0"/>
                <a:ea typeface="MS PGothic" panose="020B0600070205080204" pitchFamily="34" charset="-128"/>
                <a:cs typeface="ＭＳ Ｐゴシック" charset="-128"/>
              </a:rPr>
              <a:t>Transgender </a:t>
            </a: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2.8%; and </a:t>
            </a:r>
            <a:r>
              <a:rPr lang="en-US" sz="1200" b="0" i="1" u="none" strike="noStrike" kern="1200" dirty="0">
                <a:solidFill>
                  <a:schemeClr val="tx1"/>
                </a:solidFill>
                <a:effectLst/>
                <a:latin typeface="Times New Roman" pitchFamily="18" charset="0"/>
                <a:ea typeface="MS PGothic" panose="020B0600070205080204" pitchFamily="34" charset="-128"/>
                <a:cs typeface="ＭＳ Ｐゴシック" charset="-128"/>
              </a:rPr>
              <a:t>Youth 5</a:t>
            </a: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.1%</a:t>
            </a:r>
          </a:p>
          <a:p>
            <a:pPr marL="171450" indent="-171450">
              <a:buFontTx/>
              <a:buChar char="-"/>
            </a:pPr>
            <a:r>
              <a:rPr lang="en-US" sz="1200" b="0" i="0" u="none" strike="noStrike" kern="1200" dirty="0">
                <a:solidFill>
                  <a:schemeClr val="tx1"/>
                </a:solidFill>
                <a:effectLst/>
                <a:latin typeface="Times New Roman" pitchFamily="18" charset="0"/>
                <a:ea typeface="MS PGothic" panose="020B0600070205080204" pitchFamily="34" charset="-128"/>
              </a:rPr>
              <a:t>64% (95 out of 148) of agencies submitted viral suppression data in two cross-sectional data points (1) in July 2018 and (2) March 2019 (8 months apart)</a:t>
            </a:r>
            <a:endParaRPr lang="en-US" dirty="0"/>
          </a:p>
        </p:txBody>
      </p:sp>
    </p:spTree>
    <p:extLst>
      <p:ext uri="{BB962C8B-B14F-4D97-AF65-F5344CB8AC3E}">
        <p14:creationId xmlns:p14="http://schemas.microsoft.com/office/powerpoint/2010/main" val="377990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63638"/>
            <a:ext cx="4192588" cy="3143250"/>
          </a:xfrm>
          <a:prstGeom prst="rect">
            <a:avLst/>
          </a:prstGeom>
          <a:noFill/>
          <a:ln w="12700">
            <a:solidFill>
              <a:prstClr val="black"/>
            </a:solidFill>
          </a:ln>
        </p:spPr>
      </p:sp>
      <p:sp>
        <p:nvSpPr>
          <p:cNvPr id="3" name="Notes Placeholder 2"/>
          <p:cNvSpPr>
            <a:spLocks noGrp="1"/>
          </p:cNvSpPr>
          <p:nvPr>
            <p:ph type="body" idx="1"/>
          </p:nvPr>
        </p:nvSpPr>
        <p:spPr>
          <a:xfrm>
            <a:off x="699247" y="4481979"/>
            <a:ext cx="5587648" cy="3667652"/>
          </a:xfrm>
          <a:prstGeom prst="rect">
            <a:avLst/>
          </a:prstGeom>
        </p:spPr>
        <p:txBody>
          <a:bodyPr/>
          <a:lstStyle/>
          <a:p>
            <a:r>
              <a:rPr lang="en-US" dirty="0"/>
              <a:t>Methodology:</a:t>
            </a:r>
          </a:p>
          <a:p>
            <a:pPr marL="171450" indent="-171450">
              <a:buFontTx/>
              <a:buChar char="-"/>
            </a:pPr>
            <a:r>
              <a:rPr lang="en-US" dirty="0"/>
              <a:t>Inclusion: Collaborative participants that submitted data at least twice for the same HIV subpopulation between July 2018 and March 2019 and corresponding entire caseload viral suppression rates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The average differences were calculated when comparing the first and last agency data submissions for each HIV subpopulation and the overall agency viral suppression rates during the same reporting cycle</a:t>
            </a:r>
          </a:p>
          <a:p>
            <a:pPr marL="171450" indent="-171450">
              <a:buFontTx/>
              <a:buChar char="-"/>
            </a:pPr>
            <a:r>
              <a:rPr lang="en-US" dirty="0"/>
              <a:t>Over 145 providers with over 28,000 patients across all HIV subpopulations were included in these results </a:t>
            </a:r>
          </a:p>
          <a:p>
            <a:pPr marL="171450" indent="-171450">
              <a:buFontTx/>
              <a:buChar cha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Key Messages (as of Apr 17, 2019):</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0" dirty="0"/>
              <a:t>A reduction in the gap between HIV subpopulations and the overall viral suppression rates between July 2018 and March 2019</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0" dirty="0"/>
              <a:t>This reflects progress toward mitigating HIV disparities seen between subpopulations and overall populations of people living with HIV</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As of April 2019, the average agency VLS rate difference between HIV subpopulation(s) and the entire caseload was reduced from -5.1% to -3.7%; </a:t>
            </a:r>
            <a:r>
              <a:rPr lang="en-US" sz="1200" b="0" i="1" u="none" strike="noStrike" kern="1200" dirty="0">
                <a:solidFill>
                  <a:schemeClr val="tx1"/>
                </a:solidFill>
                <a:effectLst/>
                <a:latin typeface="Times New Roman" pitchFamily="18" charset="0"/>
                <a:ea typeface="MS PGothic" panose="020B0600070205080204" pitchFamily="34" charset="-128"/>
                <a:cs typeface="ＭＳ Ｐゴシック" charset="-128"/>
              </a:rPr>
              <a:t>African American and Latina Women </a:t>
            </a: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from -0.4% to -0.3%; </a:t>
            </a:r>
            <a:r>
              <a:rPr lang="en-US" sz="1200" b="0" i="1" u="none" strike="noStrike" kern="1200" dirty="0">
                <a:solidFill>
                  <a:schemeClr val="tx1"/>
                </a:solidFill>
                <a:effectLst/>
                <a:latin typeface="Times New Roman" pitchFamily="18" charset="0"/>
                <a:ea typeface="MS PGothic" panose="020B0600070205080204" pitchFamily="34" charset="-128"/>
                <a:cs typeface="ＭＳ Ｐゴシック" charset="-128"/>
              </a:rPr>
              <a:t>MSM of Color </a:t>
            </a: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from -3.6% to -2.5%; </a:t>
            </a:r>
            <a:r>
              <a:rPr lang="en-US" sz="1200" b="0" i="1" u="none" strike="noStrike" kern="1200" dirty="0">
                <a:solidFill>
                  <a:schemeClr val="tx1"/>
                </a:solidFill>
                <a:effectLst/>
                <a:latin typeface="Times New Roman" pitchFamily="18" charset="0"/>
                <a:ea typeface="MS PGothic" panose="020B0600070205080204" pitchFamily="34" charset="-128"/>
                <a:cs typeface="ＭＳ Ｐゴシック" charset="-128"/>
              </a:rPr>
              <a:t>Transgender </a:t>
            </a: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from -5.7 to -4.3%; </a:t>
            </a:r>
            <a:r>
              <a:rPr lang="en-US" sz="1200" b="0" i="1" u="none" strike="noStrike" kern="1200" dirty="0">
                <a:solidFill>
                  <a:schemeClr val="tx1"/>
                </a:solidFill>
                <a:effectLst/>
                <a:latin typeface="Times New Roman" pitchFamily="18" charset="0"/>
                <a:ea typeface="MS PGothic" panose="020B0600070205080204" pitchFamily="34" charset="-128"/>
                <a:cs typeface="ＭＳ Ｐゴシック" charset="-128"/>
              </a:rPr>
              <a:t>Youth </a:t>
            </a:r>
            <a:r>
              <a:rPr lang="en-US" sz="1200" b="0" i="0" u="none" strike="noStrike" kern="1200" dirty="0">
                <a:solidFill>
                  <a:schemeClr val="tx1"/>
                </a:solidFill>
                <a:effectLst/>
                <a:latin typeface="Times New Roman" pitchFamily="18" charset="0"/>
                <a:ea typeface="MS PGothic" panose="020B0600070205080204" pitchFamily="34" charset="-128"/>
                <a:cs typeface="ＭＳ Ｐゴシック" charset="-128"/>
              </a:rPr>
              <a:t>from -10.5 to -7.8%</a:t>
            </a:r>
            <a:endParaRPr lang="en-US" dirty="0"/>
          </a:p>
        </p:txBody>
      </p:sp>
    </p:spTree>
    <p:extLst>
      <p:ext uri="{BB962C8B-B14F-4D97-AF65-F5344CB8AC3E}">
        <p14:creationId xmlns:p14="http://schemas.microsoft.com/office/powerpoint/2010/main" val="3556472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dirty="0"/>
              <a:t>In the summer of 2015, key leaders of the HIV community gathered in Vancouver at the International AIDS Society Conference on HIV Pathogenesis and Treatment. They issued a consensus statement highlighting some of the continued challenges to ending the epidemic: “Knowing medicine cannot work in isolation and ARVs [antiretrovirals] alone cannot end AIDS, a comprehensive, community driven response attentive to underserved groups is urgent”</a:t>
            </a:r>
          </a:p>
          <a:p>
            <a:endParaRPr lang="en-US" dirty="0"/>
          </a:p>
          <a:p>
            <a:r>
              <a:rPr lang="en-US" dirty="0"/>
              <a:t>Discuss with participants the importance of community involvement in fighting HIV, ask for one or two examples. </a:t>
            </a:r>
          </a:p>
        </p:txBody>
      </p:sp>
    </p:spTree>
    <p:extLst>
      <p:ext uri="{BB962C8B-B14F-4D97-AF65-F5344CB8AC3E}">
        <p14:creationId xmlns:p14="http://schemas.microsoft.com/office/powerpoint/2010/main" val="39659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dirty="0"/>
              <a:t>NHAS calls on efforts to be aligned – to ensure we are leveraging all resources in appropriate ways to address not only the clinical care of our patients but to ensure access to supportive services both inside and outside of the RWHAP.  This alignment should also happen between us as Persons Living with HIV and our systems of care to ensure that our experience is leveraged and informs efforts and systems redesign</a:t>
            </a:r>
          </a:p>
        </p:txBody>
      </p:sp>
    </p:spTree>
    <p:extLst>
      <p:ext uri="{BB962C8B-B14F-4D97-AF65-F5344CB8AC3E}">
        <p14:creationId xmlns:p14="http://schemas.microsoft.com/office/powerpoint/2010/main" val="3129479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dirty="0"/>
              <a:t>In our next webinar, we will look more closely at a sample of </a:t>
            </a:r>
            <a:r>
              <a:rPr lang="en-US" dirty="0" err="1"/>
              <a:t>EtE</a:t>
            </a:r>
            <a:r>
              <a:rPr lang="en-US" dirty="0"/>
              <a:t> plans from across the country to see how localities are implementing NHAS tailored to their communities and explore how PLWH can involved at the local level to support </a:t>
            </a:r>
            <a:r>
              <a:rPr lang="en-US" dirty="0" err="1"/>
              <a:t>EtE</a:t>
            </a:r>
            <a:r>
              <a:rPr lang="en-US" dirty="0"/>
              <a:t> efforts in their backyards.</a:t>
            </a:r>
          </a:p>
        </p:txBody>
      </p:sp>
    </p:spTree>
    <p:extLst>
      <p:ext uri="{BB962C8B-B14F-4D97-AF65-F5344CB8AC3E}">
        <p14:creationId xmlns:p14="http://schemas.microsoft.com/office/powerpoint/2010/main" val="370468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dirty="0"/>
              <a:t>Introduce the HIV Care Continuum and highlight that improvements are needed to diagnose Persons Living with HIV who are unaware of their status and improvements in retention and linkage through care and supportive services to ensure that all persons are virally suppressed</a:t>
            </a:r>
          </a:p>
        </p:txBody>
      </p:sp>
    </p:spTree>
    <p:extLst>
      <p:ext uri="{BB962C8B-B14F-4D97-AF65-F5344CB8AC3E}">
        <p14:creationId xmlns:p14="http://schemas.microsoft.com/office/powerpoint/2010/main" val="63995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dirty="0"/>
              <a:t>In July of 2010 the United States Office of National AIDS Policy in collaboration with communities and stakeholders issued the first set of national goals. In 2009 through a series of community town halls and technical expert panels, the HIV community sought to collect the needs of Persons Living with HIV across the nation.</a:t>
            </a:r>
          </a:p>
          <a:p>
            <a:endParaRPr lang="en-US" dirty="0"/>
          </a:p>
          <a:p>
            <a:r>
              <a:rPr lang="en-US" dirty="0"/>
              <a:t>Our national goals were informed by the voices of over 4200 people attending 14 different community meetings. Over 800 public comments were submitted and special meetings were held to discuss the epidemic in relationship to Women, Youth, and Housing.</a:t>
            </a:r>
          </a:p>
          <a:p>
            <a:endParaRPr lang="en-US" dirty="0"/>
          </a:p>
          <a:p>
            <a:r>
              <a:rPr lang="en-US" dirty="0"/>
              <a:t>The measurable goals use evidence-based indicators which aligned national efforts in the hope that through coordination and collaboration communities might continue to bend the curve and reduce the number of people acquiring HIV and the number of people dying HIV-associated morbidity.</a:t>
            </a:r>
          </a:p>
          <a:p>
            <a:endParaRPr lang="en-US" dirty="0"/>
          </a:p>
          <a:p>
            <a:r>
              <a:rPr lang="en-US" dirty="0"/>
              <a:t>In 2015 our national goals were evaluated and updated based on changes in communities and in the science of HIV disease. The new goals recommitted the community to continued integration with a focus on measurable outcomes.</a:t>
            </a:r>
          </a:p>
          <a:p>
            <a:endParaRPr lang="en-US" dirty="0"/>
          </a:p>
        </p:txBody>
      </p:sp>
    </p:spTree>
    <p:extLst>
      <p:ext uri="{BB962C8B-B14F-4D97-AF65-F5344CB8AC3E}">
        <p14:creationId xmlns:p14="http://schemas.microsoft.com/office/powerpoint/2010/main" val="407296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dirty="0"/>
              <a:t>Discuss how NHAS is a giant QI project aimed at aligning efforts across the country to measurably improve outcomes – these outcomes are more efficiently attained when using a QI lens to directly affect specific services and processes.  </a:t>
            </a:r>
          </a:p>
        </p:txBody>
      </p:sp>
    </p:spTree>
    <p:extLst>
      <p:ext uri="{BB962C8B-B14F-4D97-AF65-F5344CB8AC3E}">
        <p14:creationId xmlns:p14="http://schemas.microsoft.com/office/powerpoint/2010/main" val="38688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dirty="0"/>
              <a:t>Discuss the role of RWHAP services in making improvements in the HIV Care Continuum – with projects aimed at each of the service and implemented effectively, agencies can expect to see improvements at all stages of the continuum.</a:t>
            </a:r>
          </a:p>
        </p:txBody>
      </p:sp>
    </p:spTree>
    <p:extLst>
      <p:ext uri="{BB962C8B-B14F-4D97-AF65-F5344CB8AC3E}">
        <p14:creationId xmlns:p14="http://schemas.microsoft.com/office/powerpoint/2010/main" val="314620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Highlight the importance of QI in improvements in Viral Load Suppression – this is an achievable goal with people who are diagnosed, in care, and supported.  Briefly mention that while this national view shows great improvements, when we look at particular communities and jurisdictions there are still great disparities at the individual and community level – to achieve health equity, we will need to focus our efforts and ensure our care is culturally responsive and tailored to the those communities experiencing health disparities. </a:t>
            </a:r>
          </a:p>
        </p:txBody>
      </p:sp>
    </p:spTree>
    <p:extLst>
      <p:ext uri="{BB962C8B-B14F-4D97-AF65-F5344CB8AC3E}">
        <p14:creationId xmlns:p14="http://schemas.microsoft.com/office/powerpoint/2010/main" val="1582527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dirty="0"/>
              <a:t>Introduce an example of how RWHAP programs are addressing NHAS priorities – i.e. health disparities – through quality improvement projects as an example of how QI aligns with the strategy implementation</a:t>
            </a:r>
          </a:p>
        </p:txBody>
      </p:sp>
    </p:spTree>
    <p:extLst>
      <p:ext uri="{BB962C8B-B14F-4D97-AF65-F5344CB8AC3E}">
        <p14:creationId xmlns:p14="http://schemas.microsoft.com/office/powerpoint/2010/main" val="226415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dirty="0"/>
              <a:t>Review the definitions of Health Disparity and Health Equity – highlight the CQII ECHO Collaborative as one mechanism being used to address HIV-related Health Disparities in communities experiencing these disparities </a:t>
            </a:r>
          </a:p>
        </p:txBody>
      </p:sp>
    </p:spTree>
    <p:extLst>
      <p:ext uri="{BB962C8B-B14F-4D97-AF65-F5344CB8AC3E}">
        <p14:creationId xmlns:p14="http://schemas.microsoft.com/office/powerpoint/2010/main" val="11362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dirty="0"/>
              <a:t>Explore the challenges faced when looking at communities and sub-populations – while we have achieved a lot towards our NHAS goals, further analysis shows we have a lot of work to do still. </a:t>
            </a:r>
          </a:p>
        </p:txBody>
      </p:sp>
    </p:spTree>
    <p:extLst>
      <p:ext uri="{BB962C8B-B14F-4D97-AF65-F5344CB8AC3E}">
        <p14:creationId xmlns:p14="http://schemas.microsoft.com/office/powerpoint/2010/main" val="2318549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3B06D5-7A09-4B47-96E0-00298AF49DAB}"/>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1031170" name="Rectangle 2"/>
          <p:cNvSpPr>
            <a:spLocks noGrp="1" noChangeArrowheads="1"/>
          </p:cNvSpPr>
          <p:nvPr>
            <p:ph type="ctrTitle"/>
          </p:nvPr>
        </p:nvSpPr>
        <p:spPr>
          <a:xfrm>
            <a:off x="1071563" y="2339975"/>
            <a:ext cx="7315200" cy="1470025"/>
          </a:xfrm>
        </p:spPr>
        <p:txBody>
          <a:bodyPr/>
          <a:lstStyle>
            <a:lvl1pPr>
              <a:defRPr/>
            </a:lvl1pPr>
          </a:lstStyle>
          <a:p>
            <a:r>
              <a:rPr lang="en-US"/>
              <a:t>Click to edit Master title style</a:t>
            </a:r>
          </a:p>
        </p:txBody>
      </p:sp>
      <p:sp>
        <p:nvSpPr>
          <p:cNvPr id="1031171" name="Rectangle 3"/>
          <p:cNvSpPr>
            <a:spLocks noGrp="1" noChangeArrowheads="1"/>
          </p:cNvSpPr>
          <p:nvPr>
            <p:ph type="subTitle" idx="1"/>
          </p:nvPr>
        </p:nvSpPr>
        <p:spPr>
          <a:xfrm>
            <a:off x="1527175" y="3886200"/>
            <a:ext cx="6400800" cy="1752600"/>
          </a:xfrm>
        </p:spPr>
        <p:txBody>
          <a:bodyPr/>
          <a:lstStyle>
            <a:lvl1pPr marL="0" indent="0" algn="ctr">
              <a:buFontTx/>
              <a:buNone/>
              <a:defRPr/>
            </a:lvl1pPr>
          </a:lstStyle>
          <a:p>
            <a:r>
              <a:rPr lang="en-US"/>
              <a:t>Click to edit Master subtitle style</a:t>
            </a:r>
          </a:p>
        </p:txBody>
      </p:sp>
      <p:pic>
        <p:nvPicPr>
          <p:cNvPr id="15" name="Picture 14">
            <a:extLst>
              <a:ext uri="{FF2B5EF4-FFF2-40B4-BE49-F238E27FC236}">
                <a16:creationId xmlns:a16="http://schemas.microsoft.com/office/drawing/2014/main" id="{4E3F556B-FFA6-42A7-BDF2-433AB7A43F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1080" y="6091601"/>
            <a:ext cx="2277320" cy="616809"/>
          </a:xfrm>
          <a:prstGeom prst="rect">
            <a:avLst/>
          </a:prstGeom>
        </p:spPr>
      </p:pic>
      <p:pic>
        <p:nvPicPr>
          <p:cNvPr id="8" name="Picture 7">
            <a:extLst>
              <a:ext uri="{FF2B5EF4-FFF2-40B4-BE49-F238E27FC236}">
                <a16:creationId xmlns:a16="http://schemas.microsoft.com/office/drawing/2014/main" id="{E6712653-4649-4B9E-9BE1-FC5E1873B8E9}"/>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495800" y="585760"/>
            <a:ext cx="4342192" cy="1168456"/>
          </a:xfrm>
          <a:prstGeom prst="rect">
            <a:avLst/>
          </a:prstGeom>
        </p:spPr>
      </p:pic>
    </p:spTree>
    <p:extLst>
      <p:ext uri="{BB962C8B-B14F-4D97-AF65-F5344CB8AC3E}">
        <p14:creationId xmlns:p14="http://schemas.microsoft.com/office/powerpoint/2010/main" val="132098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82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334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0241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762000" y="16764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764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207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Slide">
    <p:spTree>
      <p:nvGrpSpPr>
        <p:cNvPr id="1" name=""/>
        <p:cNvGrpSpPr/>
        <p:nvPr/>
      </p:nvGrpSpPr>
      <p:grpSpPr>
        <a:xfrm>
          <a:off x="0" y="0"/>
          <a:ext cx="0" cy="0"/>
          <a:chOff x="0" y="0"/>
          <a:chExt cx="0" cy="0"/>
        </a:xfrm>
      </p:grpSpPr>
      <p:grpSp>
        <p:nvGrpSpPr>
          <p:cNvPr id="7" name="Group 6"/>
          <p:cNvGrpSpPr/>
          <p:nvPr userDrawn="1"/>
        </p:nvGrpSpPr>
        <p:grpSpPr>
          <a:xfrm>
            <a:off x="-1" y="0"/>
            <a:ext cx="9153526" cy="874394"/>
            <a:chOff x="-1" y="0"/>
            <a:chExt cx="9153526" cy="874394"/>
          </a:xfrm>
        </p:grpSpPr>
        <p:sp>
          <p:nvSpPr>
            <p:cNvPr id="8" name="Rectangle 7"/>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9527" y="6019802"/>
            <a:ext cx="9153527" cy="838197"/>
            <a:chOff x="-5511" y="6041840"/>
            <a:chExt cx="9153527" cy="838215"/>
          </a:xfrm>
        </p:grpSpPr>
        <p:grpSp>
          <p:nvGrpSpPr>
            <p:cNvPr id="14" name="Group 13"/>
            <p:cNvGrpSpPr/>
            <p:nvPr userDrawn="1"/>
          </p:nvGrpSpPr>
          <p:grpSpPr>
            <a:xfrm>
              <a:off x="-5511" y="6041840"/>
              <a:ext cx="9153527" cy="838215"/>
              <a:chOff x="-9527" y="5410189"/>
              <a:chExt cx="9153527" cy="518775"/>
            </a:xfrm>
          </p:grpSpPr>
          <p:sp>
            <p:nvSpPr>
              <p:cNvPr id="20" name="Rectangle 19"/>
              <p:cNvSpPr/>
              <p:nvPr userDrawn="1"/>
            </p:nvSpPr>
            <p:spPr>
              <a:xfrm rot="10800000" flipV="1">
                <a:off x="7229474" y="5414615"/>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flipV="1">
                <a:off x="-9527" y="5410189"/>
                <a:ext cx="6655769" cy="514348"/>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userDrawn="1"/>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6186775"/>
              <a:ext cx="1090537" cy="561974"/>
            </a:xfrm>
            <a:prstGeom prst="rect">
              <a:avLst/>
            </a:prstGeom>
          </p:spPr>
        </p:pic>
        <p:sp>
          <p:nvSpPr>
            <p:cNvPr id="16" name="TextBox 15"/>
            <p:cNvSpPr txBox="1"/>
            <p:nvPr/>
          </p:nvSpPr>
          <p:spPr>
            <a:xfrm>
              <a:off x="7084765" y="6341008"/>
              <a:ext cx="2057399" cy="292388"/>
            </a:xfrm>
            <a:prstGeom prst="rect">
              <a:avLst/>
            </a:prstGeom>
            <a:noFill/>
          </p:spPr>
          <p:txBody>
            <a:bodyPr wrap="square" rtlCol="0">
              <a:spAutoFit/>
            </a:bodyPr>
            <a:lstStyle/>
            <a:p>
              <a:pPr algn="ctr"/>
              <a:r>
                <a:rPr lang="en-US" sz="1300" b="1" i="1" dirty="0">
                  <a:solidFill>
                    <a:schemeClr val="bg1"/>
                  </a:solidFill>
                  <a:latin typeface="Arial Narrow" panose="020B0606020202030204" pitchFamily="34" charset="0"/>
                </a:rPr>
                <a:t>www.SBCounty.gov</a:t>
              </a:r>
            </a:p>
          </p:txBody>
        </p:sp>
      </p:grpSp>
      <p:sp>
        <p:nvSpPr>
          <p:cNvPr id="24" name="Slide Number Placeholder 1"/>
          <p:cNvSpPr txBox="1">
            <a:spLocks/>
          </p:cNvSpPr>
          <p:nvPr userDrawn="1"/>
        </p:nvSpPr>
        <p:spPr>
          <a:xfrm>
            <a:off x="7924800" y="400049"/>
            <a:ext cx="1066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Page </a:t>
            </a:r>
            <a:fld id="{7D2A9A1A-67AD-4575-BECD-A721609EF19D}" type="slidenum">
              <a:rPr lang="en-US" smtClean="0"/>
              <a:pPr/>
              <a:t>‹#›</a:t>
            </a:fld>
            <a:endParaRPr lang="en-US" dirty="0"/>
          </a:p>
        </p:txBody>
      </p:sp>
      <p:sp>
        <p:nvSpPr>
          <p:cNvPr id="25" name="Text Placeholder 24"/>
          <p:cNvSpPr>
            <a:spLocks noGrp="1"/>
          </p:cNvSpPr>
          <p:nvPr>
            <p:ph type="body" sz="quarter" idx="13"/>
          </p:nvPr>
        </p:nvSpPr>
        <p:spPr>
          <a:xfrm>
            <a:off x="457200" y="1143000"/>
            <a:ext cx="8305800" cy="4648200"/>
          </a:xfrm>
        </p:spPr>
        <p:txBody>
          <a:bodyPr>
            <a:normAutofit/>
          </a:bodyPr>
          <a:lstStyle>
            <a:lvl1pPr>
              <a:defRPr sz="2400" baseline="0">
                <a:latin typeface="Times New Roman" panose="02020603050405020304" pitchFamily="18" charset="0"/>
                <a:cs typeface="Times New Roman" panose="02020603050405020304" pitchFamily="18" charset="0"/>
              </a:defRPr>
            </a:lvl1pPr>
            <a:lvl2pPr>
              <a:defRPr sz="2000" baseline="0">
                <a:latin typeface="Times New Roman" panose="02020603050405020304" pitchFamily="18" charset="0"/>
                <a:cs typeface="Times New Roman" panose="02020603050405020304" pitchFamily="18" charset="0"/>
              </a:defRPr>
            </a:lvl2pPr>
            <a:lvl3pPr>
              <a:defRPr sz="1800" baseline="0">
                <a:latin typeface="Times New Roman" panose="02020603050405020304" pitchFamily="18" charset="0"/>
                <a:cs typeface="Times New Roman" panose="02020603050405020304" pitchFamily="18" charset="0"/>
              </a:defRPr>
            </a:lvl3pPr>
            <a:lvl4pPr>
              <a:defRPr sz="1600" baseline="0">
                <a:latin typeface="Times New Roman" panose="02020603050405020304" pitchFamily="18" charset="0"/>
                <a:cs typeface="Times New Roman" panose="02020603050405020304" pitchFamily="18" charset="0"/>
              </a:defRPr>
            </a:lvl4pPr>
            <a:lvl5pPr>
              <a:defRPr sz="1400" baseline="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itle 25"/>
          <p:cNvSpPr>
            <a:spLocks noGrp="1"/>
          </p:cNvSpPr>
          <p:nvPr>
            <p:ph type="title" hasCustomPrompt="1"/>
          </p:nvPr>
        </p:nvSpPr>
        <p:spPr>
          <a:xfrm>
            <a:off x="457200" y="-152400"/>
            <a:ext cx="8229600" cy="1143000"/>
          </a:xfrm>
        </p:spPr>
        <p:txBody>
          <a:bodyPr>
            <a:normAutofit/>
          </a:bodyPr>
          <a:lstStyle>
            <a:lvl1pPr>
              <a:defRPr sz="2400" baseline="0">
                <a:solidFill>
                  <a:schemeClr val="bg1"/>
                </a:solidFill>
                <a:latin typeface="Arial Black" panose="020B0A04020102020204" pitchFamily="34" charset="0"/>
              </a:defRPr>
            </a:lvl1pPr>
          </a:lstStyle>
          <a:p>
            <a:r>
              <a:rPr lang="en-US" dirty="0"/>
              <a:t>Text Slide Heading Set in Arial Black</a:t>
            </a:r>
          </a:p>
        </p:txBody>
      </p:sp>
    </p:spTree>
    <p:extLst>
      <p:ext uri="{BB962C8B-B14F-4D97-AF65-F5344CB8AC3E}">
        <p14:creationId xmlns:p14="http://schemas.microsoft.com/office/powerpoint/2010/main" val="293414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991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0789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7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52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371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54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433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160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6ACD44-472C-4444-8596-29CD0B38C1D6}"/>
              </a:ext>
            </a:extLst>
          </p:cNvPr>
          <p:cNvPicPr>
            <a:picLocks noChangeAspect="1"/>
          </p:cNvPicPr>
          <p:nvPr userDrawn="1"/>
        </p:nvPicPr>
        <p:blipFill>
          <a:blip r:embed="rId15"/>
          <a:stretch>
            <a:fillRect/>
          </a:stretch>
        </p:blipFill>
        <p:spPr>
          <a:xfrm>
            <a:off x="0" y="0"/>
            <a:ext cx="9144000" cy="6857999"/>
          </a:xfrm>
          <a:prstGeom prst="rect">
            <a:avLst/>
          </a:prstGeom>
        </p:spPr>
      </p:pic>
      <p:sp>
        <p:nvSpPr>
          <p:cNvPr id="1027" name="Rectangle 9"/>
          <p:cNvSpPr>
            <a:spLocks noChangeArrowheads="1"/>
          </p:cNvSpPr>
          <p:nvPr userDrawn="1"/>
        </p:nvSpPr>
        <p:spPr bwMode="auto">
          <a:xfrm>
            <a:off x="150813" y="6248400"/>
            <a:ext cx="5762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A8AF884-707C-427E-AB00-53A70ED500E9}" type="slidenum">
              <a:rPr lang="en-US" altLang="en-US" sz="1800" b="1">
                <a:solidFill>
                  <a:schemeClr val="bg1"/>
                </a:solidFill>
                <a:latin typeface="Garamond" panose="02020404030301010803" pitchFamily="18" charset="0"/>
              </a:rPr>
              <a:pPr algn="ctr"/>
              <a:t>‹#›</a:t>
            </a:fld>
            <a:endParaRPr lang="en-US" altLang="en-US" sz="1800" b="1" dirty="0">
              <a:solidFill>
                <a:schemeClr val="bg1"/>
              </a:solidFill>
              <a:latin typeface="Garamond" panose="02020404030301010803" pitchFamily="18" charset="0"/>
            </a:endParaRPr>
          </a:p>
        </p:txBody>
      </p:sp>
      <p:sp>
        <p:nvSpPr>
          <p:cNvPr id="1028" name="Rectangle 2"/>
          <p:cNvSpPr>
            <a:spLocks noGrp="1" noChangeArrowheads="1"/>
          </p:cNvSpPr>
          <p:nvPr>
            <p:ph type="title"/>
          </p:nvPr>
        </p:nvSpPr>
        <p:spPr bwMode="auto">
          <a:xfrm>
            <a:off x="762000" y="533400"/>
            <a:ext cx="7772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762000" y="1676400"/>
            <a:ext cx="77724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81664780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887" r:id="rId13"/>
  </p:sldLayoutIdLst>
  <p:txStyles>
    <p:titleStyle>
      <a:lvl1pPr algn="ctr" rtl="0" eaLnBrk="0" fontAlgn="base" hangingPunct="0">
        <a:spcBef>
          <a:spcPct val="0"/>
        </a:spcBef>
        <a:spcAft>
          <a:spcPct val="0"/>
        </a:spcAft>
        <a:defRPr sz="32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51D27F-3864-4940-A5E7-CD45008DF348}"/>
              </a:ext>
            </a:extLst>
          </p:cNvPr>
          <p:cNvSpPr>
            <a:spLocks noGrp="1"/>
          </p:cNvSpPr>
          <p:nvPr>
            <p:ph type="ctrTitle"/>
          </p:nvPr>
        </p:nvSpPr>
        <p:spPr/>
        <p:txBody>
          <a:bodyPr/>
          <a:lstStyle/>
          <a:p>
            <a:r>
              <a:rPr lang="en-US" dirty="0"/>
              <a:t>The National HIV/AIDS Strategy and Quality Improvement</a:t>
            </a:r>
          </a:p>
        </p:txBody>
      </p:sp>
      <p:sp>
        <p:nvSpPr>
          <p:cNvPr id="4" name="Subtitle 3">
            <a:extLst>
              <a:ext uri="{FF2B5EF4-FFF2-40B4-BE49-F238E27FC236}">
                <a16:creationId xmlns:a16="http://schemas.microsoft.com/office/drawing/2014/main" id="{83E9BE67-7915-4A00-BA30-AB518D3A802C}"/>
              </a:ext>
            </a:extLst>
          </p:cNvPr>
          <p:cNvSpPr>
            <a:spLocks noGrp="1"/>
          </p:cNvSpPr>
          <p:nvPr>
            <p:ph type="subTitle" idx="1"/>
          </p:nvPr>
        </p:nvSpPr>
        <p:spPr/>
        <p:txBody>
          <a:bodyPr/>
          <a:lstStyle/>
          <a:p>
            <a:r>
              <a:rPr lang="en-US" dirty="0"/>
              <a:t>Adam Thompson &amp; Deloris Dockrey</a:t>
            </a:r>
          </a:p>
          <a:p>
            <a:r>
              <a:rPr lang="en-US" dirty="0"/>
              <a:t>June 25, 2019 </a:t>
            </a:r>
          </a:p>
          <a:p>
            <a:r>
              <a:rPr lang="en-US" dirty="0"/>
              <a:t>4:00PM – 5:00PM EST</a:t>
            </a:r>
          </a:p>
        </p:txBody>
      </p:sp>
      <p:sp>
        <p:nvSpPr>
          <p:cNvPr id="2" name="Rectangle 1"/>
          <p:cNvSpPr/>
          <p:nvPr/>
        </p:nvSpPr>
        <p:spPr bwMode="auto">
          <a:xfrm>
            <a:off x="381000" y="533400"/>
            <a:ext cx="3810000" cy="1295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555184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2FDD76-42A8-4DA3-A0C0-96908223AEAB}"/>
              </a:ext>
            </a:extLst>
          </p:cNvPr>
          <p:cNvSpPr>
            <a:spLocks noGrp="1"/>
          </p:cNvSpPr>
          <p:nvPr>
            <p:ph type="title"/>
          </p:nvPr>
        </p:nvSpPr>
        <p:spPr/>
        <p:txBody>
          <a:bodyPr/>
          <a:lstStyle/>
          <a:p>
            <a:r>
              <a:rPr lang="en-US" dirty="0"/>
              <a:t>Indicators of Progress</a:t>
            </a:r>
          </a:p>
        </p:txBody>
      </p:sp>
      <p:sp>
        <p:nvSpPr>
          <p:cNvPr id="3" name="Content Placeholder 2">
            <a:extLst>
              <a:ext uri="{FF2B5EF4-FFF2-40B4-BE49-F238E27FC236}">
                <a16:creationId xmlns:a16="http://schemas.microsoft.com/office/drawing/2014/main" id="{5F317AA3-9F10-412A-A323-A36E9333F06D}"/>
              </a:ext>
            </a:extLst>
          </p:cNvPr>
          <p:cNvSpPr>
            <a:spLocks noGrp="1"/>
          </p:cNvSpPr>
          <p:nvPr>
            <p:ph idx="1"/>
          </p:nvPr>
        </p:nvSpPr>
        <p:spPr>
          <a:xfrm>
            <a:off x="762000" y="1279187"/>
            <a:ext cx="7772400" cy="4191000"/>
          </a:xfrm>
        </p:spPr>
        <p:txBody>
          <a:bodyPr/>
          <a:lstStyle/>
          <a:p>
            <a:pPr marL="457200" indent="-457200">
              <a:buFont typeface="+mj-lt"/>
              <a:buAutoNum type="arabicPeriod" startAt="5"/>
            </a:pPr>
            <a:r>
              <a:rPr lang="en-US" sz="2800" b="1" dirty="0"/>
              <a:t>Increase</a:t>
            </a:r>
            <a:r>
              <a:rPr lang="en-US" sz="2800" dirty="0"/>
              <a:t> the percentage of persons with diagnosed HIV infection who are retained in HIV medical care to at least 90 percent.</a:t>
            </a:r>
          </a:p>
          <a:p>
            <a:pPr marL="457200" indent="-457200">
              <a:buFont typeface="+mj-lt"/>
              <a:buAutoNum type="arabicPeriod" startAt="5"/>
            </a:pPr>
            <a:r>
              <a:rPr lang="en-US" sz="2800" b="1" dirty="0"/>
              <a:t>Increase </a:t>
            </a:r>
            <a:r>
              <a:rPr lang="en-US" sz="2800" dirty="0"/>
              <a:t>the percentage of persons with diagnosed HIV infection who are virally suppressed to at least 80 percent.</a:t>
            </a:r>
          </a:p>
          <a:p>
            <a:pPr marL="457200" indent="-457200">
              <a:buFont typeface="+mj-lt"/>
              <a:buAutoNum type="arabicPeriod" startAt="5"/>
            </a:pPr>
            <a:r>
              <a:rPr lang="en-US" sz="2800" b="1" dirty="0"/>
              <a:t>Reduce</a:t>
            </a:r>
            <a:r>
              <a:rPr lang="en-US" sz="2800" dirty="0"/>
              <a:t> the percentage of persons in HIV medical care who are homeless to no more than 5 percent.</a:t>
            </a:r>
          </a:p>
          <a:p>
            <a:pPr marL="457200" indent="-457200">
              <a:buFont typeface="+mj-lt"/>
              <a:buAutoNum type="arabicPeriod" startAt="5"/>
            </a:pPr>
            <a:r>
              <a:rPr lang="en-US" sz="2800" b="1" dirty="0"/>
              <a:t>Reduce</a:t>
            </a:r>
            <a:r>
              <a:rPr lang="en-US" sz="2800" dirty="0"/>
              <a:t> the death rate among persons with diagnosed HIV infection by at least 33 percent.</a:t>
            </a:r>
          </a:p>
          <a:p>
            <a:pPr marL="457200" indent="-457200">
              <a:buFont typeface="+mj-lt"/>
              <a:buAutoNum type="arabicPeriod" startAt="5"/>
            </a:pPr>
            <a:endParaRPr lang="en-US" sz="2800" dirty="0"/>
          </a:p>
        </p:txBody>
      </p:sp>
    </p:spTree>
    <p:extLst>
      <p:ext uri="{BB962C8B-B14F-4D97-AF65-F5344CB8AC3E}">
        <p14:creationId xmlns:p14="http://schemas.microsoft.com/office/powerpoint/2010/main" val="277586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2FDD76-42A8-4DA3-A0C0-96908223AEAB}"/>
              </a:ext>
            </a:extLst>
          </p:cNvPr>
          <p:cNvSpPr>
            <a:spLocks noGrp="1"/>
          </p:cNvSpPr>
          <p:nvPr>
            <p:ph type="title"/>
          </p:nvPr>
        </p:nvSpPr>
        <p:spPr/>
        <p:txBody>
          <a:bodyPr/>
          <a:lstStyle/>
          <a:p>
            <a:r>
              <a:rPr lang="en-US" dirty="0"/>
              <a:t>Indicators of Progress</a:t>
            </a:r>
          </a:p>
        </p:txBody>
      </p:sp>
      <p:sp>
        <p:nvSpPr>
          <p:cNvPr id="3" name="Content Placeholder 2">
            <a:extLst>
              <a:ext uri="{FF2B5EF4-FFF2-40B4-BE49-F238E27FC236}">
                <a16:creationId xmlns:a16="http://schemas.microsoft.com/office/drawing/2014/main" id="{5F317AA3-9F10-412A-A323-A36E9333F06D}"/>
              </a:ext>
            </a:extLst>
          </p:cNvPr>
          <p:cNvSpPr>
            <a:spLocks noGrp="1"/>
          </p:cNvSpPr>
          <p:nvPr>
            <p:ph idx="1"/>
          </p:nvPr>
        </p:nvSpPr>
        <p:spPr>
          <a:xfrm>
            <a:off x="762000" y="1333500"/>
            <a:ext cx="7772400" cy="4191000"/>
          </a:xfrm>
        </p:spPr>
        <p:txBody>
          <a:bodyPr/>
          <a:lstStyle/>
          <a:p>
            <a:pPr marL="457200" indent="-457200">
              <a:buFont typeface="+mj-lt"/>
              <a:buAutoNum type="arabicPeriod" startAt="9"/>
            </a:pPr>
            <a:r>
              <a:rPr lang="en-US" sz="2800" b="1" dirty="0"/>
              <a:t>Reduce</a:t>
            </a:r>
            <a:r>
              <a:rPr lang="en-US" sz="2800" dirty="0"/>
              <a:t> disparities in the rate of new diagnoses by at least 15 percent in the following groups: gay and bisexual men, young Black gay and bisexual men, Black females, and persons living in the Southern United States.</a:t>
            </a:r>
          </a:p>
          <a:p>
            <a:pPr marL="457200" indent="-457200">
              <a:buFont typeface="+mj-lt"/>
              <a:buAutoNum type="arabicPeriod" startAt="9"/>
            </a:pPr>
            <a:r>
              <a:rPr lang="en-US" sz="2800" b="1" dirty="0"/>
              <a:t>Increase</a:t>
            </a:r>
            <a:r>
              <a:rPr lang="en-US" sz="2800" dirty="0"/>
              <a:t> the percentage of youth and persons who inject drugs with diagnosed HIV infection who are virally suppressed to at least 80 percent</a:t>
            </a:r>
          </a:p>
          <a:p>
            <a:pPr marL="457200" indent="-457200">
              <a:buFont typeface="+mj-lt"/>
              <a:buAutoNum type="arabicPeriod" startAt="9"/>
            </a:pPr>
            <a:endParaRPr lang="en-US" sz="2800" dirty="0"/>
          </a:p>
        </p:txBody>
      </p:sp>
    </p:spTree>
    <p:extLst>
      <p:ext uri="{BB962C8B-B14F-4D97-AF65-F5344CB8AC3E}">
        <p14:creationId xmlns:p14="http://schemas.microsoft.com/office/powerpoint/2010/main" val="192997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8896-43A9-444C-AC55-41F29229F7B6}"/>
              </a:ext>
            </a:extLst>
          </p:cNvPr>
          <p:cNvSpPr>
            <a:spLocks noGrp="1"/>
          </p:cNvSpPr>
          <p:nvPr>
            <p:ph type="title"/>
          </p:nvPr>
        </p:nvSpPr>
        <p:spPr/>
        <p:txBody>
          <a:bodyPr/>
          <a:lstStyle/>
          <a:p>
            <a:r>
              <a:rPr lang="en-US" dirty="0"/>
              <a:t>Developmental Indicators</a:t>
            </a:r>
          </a:p>
        </p:txBody>
      </p:sp>
      <p:sp>
        <p:nvSpPr>
          <p:cNvPr id="3" name="Content Placeholder 2">
            <a:extLst>
              <a:ext uri="{FF2B5EF4-FFF2-40B4-BE49-F238E27FC236}">
                <a16:creationId xmlns:a16="http://schemas.microsoft.com/office/drawing/2014/main" id="{1747D2AE-73BE-4481-8111-878BB4C22013}"/>
              </a:ext>
            </a:extLst>
          </p:cNvPr>
          <p:cNvSpPr>
            <a:spLocks noGrp="1"/>
          </p:cNvSpPr>
          <p:nvPr>
            <p:ph idx="1"/>
          </p:nvPr>
        </p:nvSpPr>
        <p:spPr>
          <a:xfrm>
            <a:off x="685800" y="1333500"/>
            <a:ext cx="7772400" cy="4191000"/>
          </a:xfrm>
        </p:spPr>
        <p:txBody>
          <a:bodyPr/>
          <a:lstStyle/>
          <a:p>
            <a:pPr marL="457200" indent="-457200">
              <a:buFont typeface="+mj-lt"/>
              <a:buAutoNum type="arabicPeriod" startAt="11"/>
            </a:pPr>
            <a:r>
              <a:rPr lang="en-US" sz="2800" b="1" dirty="0"/>
              <a:t>Increase</a:t>
            </a:r>
            <a:r>
              <a:rPr lang="en-US" sz="2800" dirty="0"/>
              <a:t> the percentage of transgender women in HIV medical care who are virally suppressed to at least 90 percent.</a:t>
            </a:r>
          </a:p>
          <a:p>
            <a:pPr marL="457200" indent="-457200">
              <a:buFont typeface="+mj-lt"/>
              <a:buAutoNum type="arabicPeriod" startAt="11"/>
            </a:pPr>
            <a:r>
              <a:rPr lang="en-US" sz="2800" b="1" dirty="0"/>
              <a:t>Increase</a:t>
            </a:r>
            <a:r>
              <a:rPr lang="en-US" sz="2800" dirty="0"/>
              <a:t> the number of adults prescribed </a:t>
            </a:r>
            <a:r>
              <a:rPr lang="en-US" sz="2800" dirty="0" err="1"/>
              <a:t>PrEP</a:t>
            </a:r>
            <a:r>
              <a:rPr lang="en-US" sz="2800" dirty="0"/>
              <a:t> by at least 200 percent.</a:t>
            </a:r>
          </a:p>
          <a:p>
            <a:pPr marL="457200" indent="-457200">
              <a:buFont typeface="+mj-lt"/>
              <a:buAutoNum type="arabicPeriod" startAt="11"/>
            </a:pPr>
            <a:r>
              <a:rPr lang="en-US" sz="2800" b="1" dirty="0"/>
              <a:t>Decrease</a:t>
            </a:r>
            <a:r>
              <a:rPr lang="en-US" sz="2800" dirty="0"/>
              <a:t> stigma among persons with diagnosed HIV infection by at least 25 percent.</a:t>
            </a:r>
          </a:p>
          <a:p>
            <a:pPr marL="457200" indent="-457200">
              <a:buFont typeface="+mj-lt"/>
              <a:buAutoNum type="arabicPeriod" startAt="11"/>
            </a:pPr>
            <a:endParaRPr lang="en-US" sz="2800" dirty="0"/>
          </a:p>
        </p:txBody>
      </p:sp>
    </p:spTree>
    <p:extLst>
      <p:ext uri="{BB962C8B-B14F-4D97-AF65-F5344CB8AC3E}">
        <p14:creationId xmlns:p14="http://schemas.microsoft.com/office/powerpoint/2010/main" val="2918193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6E4E-EBBD-4735-90E1-03FF9A31E569}"/>
              </a:ext>
            </a:extLst>
          </p:cNvPr>
          <p:cNvSpPr>
            <a:spLocks noGrp="1"/>
          </p:cNvSpPr>
          <p:nvPr>
            <p:ph type="title"/>
          </p:nvPr>
        </p:nvSpPr>
        <p:spPr/>
        <p:txBody>
          <a:bodyPr/>
          <a:lstStyle/>
          <a:p>
            <a:r>
              <a:rPr lang="en-US" dirty="0"/>
              <a:t>Questions or Comments</a:t>
            </a:r>
          </a:p>
        </p:txBody>
      </p:sp>
      <p:pic>
        <p:nvPicPr>
          <p:cNvPr id="4" name="Content Placeholder 4">
            <a:extLst>
              <a:ext uri="{FF2B5EF4-FFF2-40B4-BE49-F238E27FC236}">
                <a16:creationId xmlns:a16="http://schemas.microsoft.com/office/drawing/2014/main" id="{1E3963DE-C524-42A5-8386-3AFBBEBD27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779" y="1524000"/>
            <a:ext cx="7052441" cy="4191000"/>
          </a:xfrm>
        </p:spPr>
      </p:pic>
    </p:spTree>
    <p:extLst>
      <p:ext uri="{BB962C8B-B14F-4D97-AF65-F5344CB8AC3E}">
        <p14:creationId xmlns:p14="http://schemas.microsoft.com/office/powerpoint/2010/main" val="422730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C279EE-2137-44DA-A464-32A66AF22D98}"/>
              </a:ext>
            </a:extLst>
          </p:cNvPr>
          <p:cNvSpPr>
            <a:spLocks noGrp="1"/>
          </p:cNvSpPr>
          <p:nvPr>
            <p:ph type="title"/>
          </p:nvPr>
        </p:nvSpPr>
        <p:spPr/>
        <p:txBody>
          <a:bodyPr/>
          <a:lstStyle/>
          <a:p>
            <a:r>
              <a:rPr lang="en-US" dirty="0"/>
              <a:t>Quality Improvement</a:t>
            </a:r>
          </a:p>
        </p:txBody>
      </p:sp>
      <p:pic>
        <p:nvPicPr>
          <p:cNvPr id="8" name="Picture 7" descr="A close up of a sign&#10;&#10;Description automatically generated">
            <a:extLst>
              <a:ext uri="{FF2B5EF4-FFF2-40B4-BE49-F238E27FC236}">
                <a16:creationId xmlns:a16="http://schemas.microsoft.com/office/drawing/2014/main" id="{AFCA5EE4-461E-4C8A-8329-5AE90334C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213" y="279400"/>
            <a:ext cx="6286500" cy="4343400"/>
          </a:xfrm>
          <a:prstGeom prst="rect">
            <a:avLst/>
          </a:prstGeom>
        </p:spPr>
      </p:pic>
    </p:spTree>
    <p:extLst>
      <p:ext uri="{BB962C8B-B14F-4D97-AF65-F5344CB8AC3E}">
        <p14:creationId xmlns:p14="http://schemas.microsoft.com/office/powerpoint/2010/main" val="316640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338D239-6E96-438C-8FEE-5F7064B04F1A}"/>
              </a:ext>
            </a:extLst>
          </p:cNvPr>
          <p:cNvSpPr>
            <a:spLocks noGrp="1"/>
          </p:cNvSpPr>
          <p:nvPr>
            <p:ph type="title"/>
          </p:nvPr>
        </p:nvSpPr>
        <p:spPr/>
        <p:txBody>
          <a:bodyPr/>
          <a:lstStyle/>
          <a:p>
            <a:r>
              <a:rPr lang="en-US" altLang="en-US" dirty="0"/>
              <a:t>Policy Clarification Notice 15-02</a:t>
            </a:r>
            <a:endParaRPr altLang="en-US" dirty="0"/>
          </a:p>
        </p:txBody>
      </p:sp>
      <p:sp>
        <p:nvSpPr>
          <p:cNvPr id="40963" name="Content Placeholder 2">
            <a:extLst>
              <a:ext uri="{FF2B5EF4-FFF2-40B4-BE49-F238E27FC236}">
                <a16:creationId xmlns:a16="http://schemas.microsoft.com/office/drawing/2014/main" id="{BB26B39B-2694-443D-9378-88C720D614D6}"/>
              </a:ext>
            </a:extLst>
          </p:cNvPr>
          <p:cNvSpPr>
            <a:spLocks noGrp="1"/>
          </p:cNvSpPr>
          <p:nvPr>
            <p:ph idx="1"/>
          </p:nvPr>
        </p:nvSpPr>
        <p:spPr/>
        <p:txBody>
          <a:bodyPr/>
          <a:lstStyle/>
          <a:p>
            <a:pPr marL="0" indent="0">
              <a:buFont typeface="Arial" panose="020B0604020202020204" pitchFamily="34" charset="0"/>
              <a:buNone/>
            </a:pPr>
            <a:r>
              <a:rPr lang="en-US" altLang="en-US" sz="3600" b="0" dirty="0"/>
              <a:t>The purpose of this policy clarification notice (PCN) is to clarify the Health Resources and Services Administration (HRSA) Ryan White HIV/AIDS Program (RWHAP) expectations for clinical quality management (CQM) programs.</a:t>
            </a:r>
            <a:endParaRPr lang="en-US" altLang="en-US" sz="3600" dirty="0"/>
          </a:p>
          <a:p>
            <a:pPr marL="0" indent="0">
              <a:buFont typeface="Arial" panose="020B0604020202020204" pitchFamily="34" charset="0"/>
              <a:buNone/>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AE624F0-A3BB-4B2C-82F0-78F0092580C5}"/>
              </a:ext>
            </a:extLst>
          </p:cNvPr>
          <p:cNvSpPr>
            <a:spLocks noGrp="1"/>
          </p:cNvSpPr>
          <p:nvPr>
            <p:ph type="title"/>
          </p:nvPr>
        </p:nvSpPr>
        <p:spPr/>
        <p:txBody>
          <a:bodyPr/>
          <a:lstStyle/>
          <a:p>
            <a:r>
              <a:rPr lang="en-US" altLang="en-US"/>
              <a:t>Components of a CQM Program </a:t>
            </a:r>
          </a:p>
        </p:txBody>
      </p:sp>
      <p:sp>
        <p:nvSpPr>
          <p:cNvPr id="43011" name="Content Placeholder 2">
            <a:extLst>
              <a:ext uri="{FF2B5EF4-FFF2-40B4-BE49-F238E27FC236}">
                <a16:creationId xmlns:a16="http://schemas.microsoft.com/office/drawing/2014/main" id="{F81BEABD-69B1-421A-8B63-C126A0C0C055}"/>
              </a:ext>
            </a:extLst>
          </p:cNvPr>
          <p:cNvSpPr>
            <a:spLocks noGrp="1"/>
          </p:cNvSpPr>
          <p:nvPr>
            <p:ph idx="1"/>
          </p:nvPr>
        </p:nvSpPr>
        <p:spPr>
          <a:xfrm>
            <a:off x="762000" y="1295400"/>
            <a:ext cx="7772400" cy="4191000"/>
          </a:xfrm>
        </p:spPr>
        <p:txBody>
          <a:bodyPr/>
          <a:lstStyle/>
          <a:p>
            <a:r>
              <a:rPr lang="en-US" altLang="en-US" sz="2800" dirty="0"/>
              <a:t>CQM program is the coordination of activities aimed at improving patient care, health outcomes, and patient satisfaction. </a:t>
            </a:r>
          </a:p>
          <a:p>
            <a:r>
              <a:rPr lang="en-US" altLang="en-US" sz="2800" dirty="0"/>
              <a:t>CQM activities should be continuous and fit within and support the framework of grant administration functions.</a:t>
            </a:r>
          </a:p>
          <a:p>
            <a:r>
              <a:rPr lang="en-US" altLang="en-US" sz="2800" dirty="0"/>
              <a:t>Components of a CQM program </a:t>
            </a:r>
          </a:p>
          <a:p>
            <a:pPr lvl="1"/>
            <a:r>
              <a:rPr lang="en-US" altLang="en-US" sz="2400" dirty="0"/>
              <a:t>Infrastructure</a:t>
            </a:r>
          </a:p>
          <a:p>
            <a:pPr lvl="1"/>
            <a:r>
              <a:rPr lang="en-US" altLang="en-US" sz="2400" dirty="0"/>
              <a:t>Performance measurement</a:t>
            </a:r>
          </a:p>
          <a:p>
            <a:pPr lvl="1"/>
            <a:r>
              <a:rPr lang="en-US" altLang="en-US" sz="2400" dirty="0"/>
              <a:t>Quality improvement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A1D0D60-144F-46ED-B93E-AE4504A5F61A}"/>
              </a:ext>
            </a:extLst>
          </p:cNvPr>
          <p:cNvSpPr>
            <a:spLocks noGrp="1"/>
          </p:cNvSpPr>
          <p:nvPr>
            <p:ph type="title"/>
          </p:nvPr>
        </p:nvSpPr>
        <p:spPr/>
        <p:txBody>
          <a:bodyPr/>
          <a:lstStyle/>
          <a:p>
            <a:r>
              <a:rPr lang="en-US" altLang="en-US"/>
              <a:t>Quality Improvement </a:t>
            </a:r>
          </a:p>
        </p:txBody>
      </p:sp>
      <p:sp>
        <p:nvSpPr>
          <p:cNvPr id="48131" name="Content Placeholder 2">
            <a:extLst>
              <a:ext uri="{FF2B5EF4-FFF2-40B4-BE49-F238E27FC236}">
                <a16:creationId xmlns:a16="http://schemas.microsoft.com/office/drawing/2014/main" id="{118CFFF3-A954-491C-B254-18A8BB1A6738}"/>
              </a:ext>
            </a:extLst>
          </p:cNvPr>
          <p:cNvSpPr>
            <a:spLocks noGrp="1"/>
          </p:cNvSpPr>
          <p:nvPr>
            <p:ph idx="1"/>
          </p:nvPr>
        </p:nvSpPr>
        <p:spPr>
          <a:xfrm>
            <a:off x="762000" y="1295400"/>
            <a:ext cx="7772400" cy="4191000"/>
          </a:xfrm>
        </p:spPr>
        <p:txBody>
          <a:bodyPr/>
          <a:lstStyle/>
          <a:p>
            <a:r>
              <a:rPr lang="en-US" altLang="en-US" sz="2800" dirty="0"/>
              <a:t>Quality improvement entails the development and implementation of activities to make changes to the program in response to the performance data results. </a:t>
            </a:r>
          </a:p>
          <a:p>
            <a:r>
              <a:rPr lang="en-US" altLang="en-US" sz="2800" dirty="0"/>
              <a:t>Recipients are required to implement quality improvement activities aimed at improving patient care, health outcomes, and patient satisfaction.</a:t>
            </a:r>
          </a:p>
          <a:p>
            <a:r>
              <a:rPr lang="en-US" altLang="en-US" sz="2800" dirty="0"/>
              <a:t>Recipients are expected to implement quality improvement activities using a defined approach or methodology.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2DCC-2EBE-4D42-82AC-02E2CC5E91E7}"/>
              </a:ext>
            </a:extLst>
          </p:cNvPr>
          <p:cNvSpPr>
            <a:spLocks noGrp="1"/>
          </p:cNvSpPr>
          <p:nvPr>
            <p:ph type="title"/>
          </p:nvPr>
        </p:nvSpPr>
        <p:spPr/>
        <p:txBody>
          <a:bodyPr/>
          <a:lstStyle/>
          <a:p>
            <a:r>
              <a:rPr lang="en-US" dirty="0"/>
              <a:t>A National HIV Quality Improvement Project</a:t>
            </a:r>
          </a:p>
        </p:txBody>
      </p:sp>
      <p:pic>
        <p:nvPicPr>
          <p:cNvPr id="5" name="Content Placeholder 4" descr="A picture containing plant&#10;&#10;Description automatically generated">
            <a:extLst>
              <a:ext uri="{FF2B5EF4-FFF2-40B4-BE49-F238E27FC236}">
                <a16:creationId xmlns:a16="http://schemas.microsoft.com/office/drawing/2014/main" id="{C2C36AB5-4A0A-4439-823C-0D19F1C4A9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7464" y="815320"/>
            <a:ext cx="6829072" cy="5128280"/>
          </a:xfrm>
        </p:spPr>
      </p:pic>
    </p:spTree>
    <p:extLst>
      <p:ext uri="{BB962C8B-B14F-4D97-AF65-F5344CB8AC3E}">
        <p14:creationId xmlns:p14="http://schemas.microsoft.com/office/powerpoint/2010/main" val="420419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75EF-74BC-4EB7-BEF3-2CF32A9EAB6E}"/>
              </a:ext>
            </a:extLst>
          </p:cNvPr>
          <p:cNvSpPr>
            <a:spLocks noGrp="1"/>
          </p:cNvSpPr>
          <p:nvPr>
            <p:ph type="title"/>
          </p:nvPr>
        </p:nvSpPr>
        <p:spPr/>
        <p:txBody>
          <a:bodyPr/>
          <a:lstStyle/>
          <a:p>
            <a:r>
              <a:rPr lang="en-US" dirty="0"/>
              <a:t>Service Improvement Along the Continuum</a:t>
            </a:r>
          </a:p>
        </p:txBody>
      </p:sp>
      <p:pic>
        <p:nvPicPr>
          <p:cNvPr id="4" name="Content Placeholder 3">
            <a:extLst>
              <a:ext uri="{FF2B5EF4-FFF2-40B4-BE49-F238E27FC236}">
                <a16:creationId xmlns:a16="http://schemas.microsoft.com/office/drawing/2014/main" id="{CAC245F4-7A99-4B33-951D-062A9694160F}"/>
              </a:ext>
            </a:extLst>
          </p:cNvPr>
          <p:cNvPicPr>
            <a:picLocks noGrp="1" noChangeAspect="1"/>
          </p:cNvPicPr>
          <p:nvPr>
            <p:ph idx="1"/>
          </p:nvPr>
        </p:nvPicPr>
        <p:blipFill rotWithShape="1">
          <a:blip r:embed="rId3"/>
          <a:srcRect t="9091"/>
          <a:stretch/>
        </p:blipFill>
        <p:spPr>
          <a:xfrm>
            <a:off x="260957" y="1447800"/>
            <a:ext cx="8622086" cy="4422228"/>
          </a:xfrm>
          <a:prstGeom prst="rect">
            <a:avLst/>
          </a:prstGeom>
        </p:spPr>
      </p:pic>
    </p:spTree>
    <p:extLst>
      <p:ext uri="{BB962C8B-B14F-4D97-AF65-F5344CB8AC3E}">
        <p14:creationId xmlns:p14="http://schemas.microsoft.com/office/powerpoint/2010/main" val="51770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A015-196D-4763-865C-4E967F3C0E51}"/>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9DFD4B10-8711-450F-8605-33C3E22BCB8D}"/>
              </a:ext>
            </a:extLst>
          </p:cNvPr>
          <p:cNvSpPr>
            <a:spLocks noGrp="1"/>
          </p:cNvSpPr>
          <p:nvPr>
            <p:ph idx="1"/>
          </p:nvPr>
        </p:nvSpPr>
        <p:spPr/>
        <p:txBody>
          <a:bodyPr/>
          <a:lstStyle/>
          <a:p>
            <a:r>
              <a:rPr lang="en-US" dirty="0"/>
              <a:t>Introduce the National HIV/AIDS Strategy (NHAS) and the United States HIV Care Continuum</a:t>
            </a:r>
          </a:p>
          <a:p>
            <a:r>
              <a:rPr lang="en-US" dirty="0"/>
              <a:t>Review the NHAS Goals and Progress Indicators</a:t>
            </a:r>
          </a:p>
          <a:p>
            <a:r>
              <a:rPr lang="en-US" dirty="0"/>
              <a:t>Introduce and Define Clinical Quality Management (CQM)</a:t>
            </a:r>
          </a:p>
          <a:p>
            <a:r>
              <a:rPr lang="en-US" dirty="0"/>
              <a:t>Explore the use of quality improvement to address HIV-related health disparities</a:t>
            </a:r>
          </a:p>
          <a:p>
            <a:r>
              <a:rPr lang="en-US" dirty="0"/>
              <a:t>Discuss ways Persons Living with HIV can be involved in implementing the NHAS through CQM</a:t>
            </a:r>
          </a:p>
        </p:txBody>
      </p:sp>
    </p:spTree>
    <p:extLst>
      <p:ext uri="{BB962C8B-B14F-4D97-AF65-F5344CB8AC3E}">
        <p14:creationId xmlns:p14="http://schemas.microsoft.com/office/powerpoint/2010/main" val="3141747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a:spLocks noChangeArrowheads="1"/>
          </p:cNvSpPr>
          <p:nvPr/>
        </p:nvSpPr>
        <p:spPr bwMode="auto">
          <a:xfrm>
            <a:off x="570158" y="6027003"/>
            <a:ext cx="5602041" cy="83099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defTabSz="685800" eaLnBrk="1" fontAlgn="auto" latinLnBrk="0" hangingPunct="1">
              <a:lnSpc>
                <a:spcPct val="100000"/>
              </a:lnSpc>
              <a:spcBef>
                <a:spcPct val="0"/>
              </a:spcBef>
              <a:spcAft>
                <a:spcPts val="0"/>
              </a:spcAft>
              <a:buClrTx/>
              <a:buSzTx/>
              <a:buFont typeface="Arial" pitchFamily="34" charset="0"/>
              <a:buNone/>
              <a:tabLst/>
              <a:defRPr/>
            </a:pPr>
            <a:r>
              <a:rPr kumimoji="0" lang="en-US" altLang="en-US" sz="1200" b="0" i="1" u="none" strike="noStrike" kern="0" cap="none" spc="0" normalizeH="0" baseline="0" noProof="0" dirty="0">
                <a:ln>
                  <a:noFill/>
                </a:ln>
                <a:solidFill>
                  <a:schemeClr val="bg1"/>
                </a:solidFill>
                <a:effectLst/>
                <a:uLnTx/>
                <a:uFillTx/>
                <a:latin typeface="Calibri" panose="020F0502020204030204"/>
                <a:cs typeface="Arial" panose="020B0604020202020204" pitchFamily="34" charset="0"/>
              </a:rPr>
              <a:t>* Health Resources and Services Administration, HIV/AIDS Bureau. Ryan White HIV/AIDS Program Services Report 2014. Rockville, MD, 2015.</a:t>
            </a:r>
          </a:p>
          <a:p>
            <a:pPr marL="0" marR="0" lvl="0" indent="0" defTabSz="685800" eaLnBrk="1" fontAlgn="auto" latinLnBrk="0" hangingPunct="1">
              <a:lnSpc>
                <a:spcPct val="100000"/>
              </a:lnSpc>
              <a:spcBef>
                <a:spcPct val="0"/>
              </a:spcBef>
              <a:spcAft>
                <a:spcPts val="0"/>
              </a:spcAft>
              <a:buClrTx/>
              <a:buSzTx/>
              <a:buFont typeface="Arial" pitchFamily="34" charset="0"/>
              <a:buNone/>
              <a:tabLst/>
              <a:defRPr/>
            </a:pPr>
            <a:r>
              <a:rPr kumimoji="0" lang="en-US" altLang="en-US" sz="1200" b="0" i="1" u="none" strike="noStrike" kern="0" cap="none" spc="0" normalizeH="0" baseline="0" noProof="0" dirty="0">
                <a:ln>
                  <a:noFill/>
                </a:ln>
                <a:solidFill>
                  <a:schemeClr val="bg1"/>
                </a:solidFill>
                <a:effectLst/>
                <a:uLnTx/>
                <a:uFillTx/>
                <a:latin typeface="Calibri" panose="020F0502020204030204"/>
                <a:cs typeface="Arial" panose="020B0604020202020204" pitchFamily="34" charset="0"/>
              </a:rPr>
              <a:t>Viral suppression: </a:t>
            </a:r>
            <a:r>
              <a:rPr kumimoji="0" lang="en-US" altLang="en-US" sz="1200" b="0" i="0" u="none" strike="noStrike" kern="0" cap="none" spc="0" normalizeH="0" baseline="0" noProof="0" dirty="0">
                <a:ln>
                  <a:noFill/>
                </a:ln>
                <a:solidFill>
                  <a:schemeClr val="bg1"/>
                </a:solidFill>
                <a:effectLst/>
                <a:uLnTx/>
                <a:uFillTx/>
                <a:latin typeface="Calibri" panose="020F0502020204030204"/>
                <a:cs typeface="Arial" panose="020B0604020202020204" pitchFamily="34" charset="0"/>
              </a:rPr>
              <a:t>≥1 OAMC visit during the calendar year and ≥1 viral load reported, with the last viral load result &lt;200 copies/mL</a:t>
            </a:r>
          </a:p>
        </p:txBody>
      </p:sp>
      <p:sp>
        <p:nvSpPr>
          <p:cNvPr id="6" name="Title 1"/>
          <p:cNvSpPr>
            <a:spLocks noGrp="1"/>
          </p:cNvSpPr>
          <p:nvPr>
            <p:ph type="title"/>
          </p:nvPr>
        </p:nvSpPr>
        <p:spPr>
          <a:xfrm>
            <a:off x="164448" y="316516"/>
            <a:ext cx="8658225" cy="994172"/>
          </a:xfrm>
        </p:spPr>
        <p:txBody>
          <a:bodyPr>
            <a:normAutofit/>
          </a:bodyPr>
          <a:lstStyle/>
          <a:p>
            <a:r>
              <a:rPr lang="en-US" sz="2100" dirty="0"/>
              <a:t>Viral Suppression among Clients Served by the Ryan White HIV/AIDS Program (non-ADAP), by State, 2010–2015—United States and 3 Territories*</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13504" r="4075"/>
          <a:stretch/>
        </p:blipFill>
        <p:spPr>
          <a:xfrm>
            <a:off x="4683997" y="2822684"/>
            <a:ext cx="4406945" cy="2571253"/>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5149" b="31402"/>
          <a:stretch/>
        </p:blipFill>
        <p:spPr>
          <a:xfrm>
            <a:off x="136789" y="1596791"/>
            <a:ext cx="4172669" cy="2494813"/>
          </a:xfrm>
          <a:prstGeom prst="rect">
            <a:avLst/>
          </a:prstGeom>
        </p:spPr>
      </p:pic>
      <p:sp>
        <p:nvSpPr>
          <p:cNvPr id="20" name="TextBox 19"/>
          <p:cNvSpPr txBox="1"/>
          <p:nvPr/>
        </p:nvSpPr>
        <p:spPr>
          <a:xfrm>
            <a:off x="545890" y="5315635"/>
            <a:ext cx="4437368" cy="323165"/>
          </a:xfrm>
          <a:prstGeom prst="rect">
            <a:avLst/>
          </a:prstGeom>
          <a:noFill/>
        </p:spPr>
        <p:txBody>
          <a:bodyPr vert="horz"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C00000"/>
                </a:solidFill>
                <a:effectLst/>
                <a:uLnTx/>
                <a:uFillTx/>
                <a:latin typeface="Segoe UI Semibold" panose="020B0702040204020203" pitchFamily="34" charset="0"/>
              </a:rPr>
              <a:t>VIRALLY SUPPRESSED</a:t>
            </a:r>
          </a:p>
        </p:txBody>
      </p:sp>
      <p:sp>
        <p:nvSpPr>
          <p:cNvPr id="22" name="TextBox 21"/>
          <p:cNvSpPr txBox="1"/>
          <p:nvPr/>
        </p:nvSpPr>
        <p:spPr>
          <a:xfrm>
            <a:off x="545890" y="4553515"/>
            <a:ext cx="2590730" cy="969496"/>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5700" b="1" i="0" u="none" strike="noStrike" kern="0" cap="none" spc="0" normalizeH="0" baseline="0" noProof="0" dirty="0">
                <a:ln>
                  <a:noFill/>
                </a:ln>
                <a:solidFill>
                  <a:srgbClr val="39516C"/>
                </a:solidFill>
                <a:effectLst/>
                <a:uLnTx/>
                <a:uFillTx/>
                <a:latin typeface="Segoe UI Semibold" panose="020B0702040204020203" pitchFamily="34" charset="0"/>
              </a:rPr>
              <a:t>69.5</a:t>
            </a:r>
            <a:r>
              <a:rPr kumimoji="0" lang="en-US" sz="4500" b="0" i="0" u="none" strike="noStrike" kern="0" cap="none" spc="0" normalizeH="0" baseline="0" noProof="0" dirty="0">
                <a:ln>
                  <a:noFill/>
                </a:ln>
                <a:solidFill>
                  <a:srgbClr val="39516C"/>
                </a:solidFill>
                <a:effectLst/>
                <a:uLnTx/>
                <a:uFillTx/>
                <a:latin typeface="Segoe UI Semibold" panose="020B0702040204020203" pitchFamily="34" charset="0"/>
              </a:rPr>
              <a:t>%</a:t>
            </a:r>
          </a:p>
        </p:txBody>
      </p:sp>
      <p:sp>
        <p:nvSpPr>
          <p:cNvPr id="23" name="TextBox 22"/>
          <p:cNvSpPr txBox="1"/>
          <p:nvPr/>
        </p:nvSpPr>
        <p:spPr>
          <a:xfrm>
            <a:off x="6816378" y="1401847"/>
            <a:ext cx="2590730" cy="969496"/>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5700" b="1" i="0" u="none" strike="noStrike" kern="0" cap="none" spc="0" normalizeH="0" baseline="0" noProof="0" dirty="0">
                <a:ln>
                  <a:noFill/>
                </a:ln>
                <a:solidFill>
                  <a:srgbClr val="39516C"/>
                </a:solidFill>
                <a:effectLst/>
                <a:uLnTx/>
                <a:uFillTx/>
                <a:latin typeface="Segoe UI Semibold" panose="020B0702040204020203" pitchFamily="34" charset="0"/>
              </a:rPr>
              <a:t> 83.4</a:t>
            </a:r>
            <a:r>
              <a:rPr kumimoji="0" lang="en-US" sz="4500" b="1" i="0" u="none" strike="noStrike" kern="0" cap="none" spc="0" normalizeH="0" baseline="0" noProof="0" dirty="0">
                <a:ln>
                  <a:noFill/>
                </a:ln>
                <a:solidFill>
                  <a:srgbClr val="39516C"/>
                </a:solidFill>
                <a:effectLst/>
                <a:uLnTx/>
                <a:uFillTx/>
                <a:latin typeface="Segoe UI Light" panose="020B0502040204020203" pitchFamily="34" charset="0"/>
                <a:ea typeface="Segoe UI" panose="020B0502040204020203" pitchFamily="34" charset="0"/>
                <a:cs typeface="Segoe UI" panose="020B0502040204020203" pitchFamily="34" charset="0"/>
              </a:rPr>
              <a:t>%</a:t>
            </a:r>
          </a:p>
        </p:txBody>
      </p:sp>
      <p:sp>
        <p:nvSpPr>
          <p:cNvPr id="24" name="TextBox 23"/>
          <p:cNvSpPr txBox="1"/>
          <p:nvPr/>
        </p:nvSpPr>
        <p:spPr>
          <a:xfrm>
            <a:off x="6998326" y="2147975"/>
            <a:ext cx="2408782" cy="323165"/>
          </a:xfrm>
          <a:prstGeom prst="rect">
            <a:avLst/>
          </a:prstGeom>
          <a:noFill/>
        </p:spPr>
        <p:txBody>
          <a:bodyPr vert="horz" wrap="square" rtlCol="0">
            <a:spAutoFit/>
          </a:bodyPr>
          <a:lstStyle/>
          <a:p>
            <a:pPr marL="0" marR="0" lvl="0" indent="0" algn="just" defTabSz="6858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C00000"/>
                </a:solidFill>
                <a:effectLst/>
                <a:uLnTx/>
                <a:uFillTx/>
                <a:latin typeface="Segoe UI Semibold" panose="020B0702040204020203" pitchFamily="34" charset="0"/>
              </a:rPr>
              <a:t>VIRALLY SUPPRESSED</a:t>
            </a:r>
          </a:p>
        </p:txBody>
      </p:sp>
      <p:sp>
        <p:nvSpPr>
          <p:cNvPr id="25" name="TextBox 24"/>
          <p:cNvSpPr txBox="1"/>
          <p:nvPr/>
        </p:nvSpPr>
        <p:spPr>
          <a:xfrm>
            <a:off x="6623787" y="1645109"/>
            <a:ext cx="392415" cy="753050"/>
          </a:xfrm>
          <a:prstGeom prst="rect">
            <a:avLst/>
          </a:prstGeom>
          <a:solidFill>
            <a:srgbClr val="6D6E71"/>
          </a:solidFill>
          <a:ln>
            <a:solidFill>
              <a:srgbClr val="6D6E71"/>
            </a:solidFill>
          </a:ln>
        </p:spPr>
        <p:txBody>
          <a:bodyPr vert="vert"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chemeClr val="bg1"/>
                </a:solidFill>
                <a:effectLst/>
                <a:uLnTx/>
                <a:uFillTx/>
                <a:latin typeface="Segoe UI Semibold" panose="020B0702040204020203" pitchFamily="34" charset="0"/>
              </a:rPr>
              <a:t>IN 2015</a:t>
            </a:r>
          </a:p>
        </p:txBody>
      </p:sp>
      <p:sp>
        <p:nvSpPr>
          <p:cNvPr id="26" name="TextBox 25"/>
          <p:cNvSpPr txBox="1"/>
          <p:nvPr/>
        </p:nvSpPr>
        <p:spPr>
          <a:xfrm>
            <a:off x="177744" y="4711185"/>
            <a:ext cx="392415" cy="860704"/>
          </a:xfrm>
          <a:prstGeom prst="rect">
            <a:avLst/>
          </a:prstGeom>
          <a:solidFill>
            <a:srgbClr val="6D6E71"/>
          </a:solidFill>
          <a:ln>
            <a:solidFill>
              <a:srgbClr val="6D6E71"/>
            </a:solidFill>
          </a:ln>
        </p:spPr>
        <p:txBody>
          <a:bodyPr vert="vert"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chemeClr val="bg1"/>
                </a:solidFill>
                <a:effectLst/>
                <a:uLnTx/>
                <a:uFillTx/>
                <a:latin typeface="Segoe UI Semibold" panose="020B0702040204020203" pitchFamily="34" charset="0"/>
              </a:rPr>
              <a:t>IN 2010</a:t>
            </a:r>
          </a:p>
        </p:txBody>
      </p:sp>
      <p:cxnSp>
        <p:nvCxnSpPr>
          <p:cNvPr id="28" name="Elbow Connector 27"/>
          <p:cNvCxnSpPr/>
          <p:nvPr/>
        </p:nvCxnSpPr>
        <p:spPr>
          <a:xfrm rot="10800000" flipV="1">
            <a:off x="2363336" y="2190093"/>
            <a:ext cx="4260451" cy="2674200"/>
          </a:xfrm>
          <a:prstGeom prst="bentConnector3">
            <a:avLst/>
          </a:prstGeom>
          <a:ln>
            <a:solidFill>
              <a:srgbClr val="39516C"/>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085" y="4195685"/>
            <a:ext cx="1114325" cy="1186886"/>
          </a:xfrm>
          <a:prstGeom prst="rect">
            <a:avLst/>
          </a:prstGeom>
          <a:ln>
            <a:solidFill>
              <a:srgbClr val="39516C"/>
            </a:solidFill>
          </a:ln>
        </p:spPr>
      </p:pic>
    </p:spTree>
    <p:extLst>
      <p:ext uri="{BB962C8B-B14F-4D97-AF65-F5344CB8AC3E}">
        <p14:creationId xmlns:p14="http://schemas.microsoft.com/office/powerpoint/2010/main" val="3212403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339EC-E8C2-4D93-8243-AA64899EB1CD}"/>
              </a:ext>
            </a:extLst>
          </p:cNvPr>
          <p:cNvSpPr>
            <a:spLocks noGrp="1"/>
          </p:cNvSpPr>
          <p:nvPr>
            <p:ph type="title"/>
          </p:nvPr>
        </p:nvSpPr>
        <p:spPr/>
        <p:txBody>
          <a:bodyPr/>
          <a:lstStyle/>
          <a:p>
            <a:r>
              <a:rPr lang="en-US" dirty="0"/>
              <a:t>Quality and the National Strategy</a:t>
            </a:r>
          </a:p>
        </p:txBody>
      </p:sp>
      <p:pic>
        <p:nvPicPr>
          <p:cNvPr id="9" name="Picture 8">
            <a:extLst>
              <a:ext uri="{FF2B5EF4-FFF2-40B4-BE49-F238E27FC236}">
                <a16:creationId xmlns:a16="http://schemas.microsoft.com/office/drawing/2014/main" id="{F082C402-EAF7-40BE-80B2-2471B81A6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796131"/>
            <a:ext cx="5945995" cy="3309937"/>
          </a:xfrm>
          <a:prstGeom prst="rect">
            <a:avLst/>
          </a:prstGeom>
        </p:spPr>
      </p:pic>
    </p:spTree>
    <p:extLst>
      <p:ext uri="{BB962C8B-B14F-4D97-AF65-F5344CB8AC3E}">
        <p14:creationId xmlns:p14="http://schemas.microsoft.com/office/powerpoint/2010/main" val="495174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94DC0-B6E9-487C-9F89-207B8CBA4B79}"/>
              </a:ext>
            </a:extLst>
          </p:cNvPr>
          <p:cNvSpPr>
            <a:spLocks noGrp="1"/>
          </p:cNvSpPr>
          <p:nvPr>
            <p:ph type="title"/>
          </p:nvPr>
        </p:nvSpPr>
        <p:spPr/>
        <p:txBody>
          <a:bodyPr/>
          <a:lstStyle/>
          <a:p>
            <a:r>
              <a:rPr lang="en-US" dirty="0"/>
              <a:t>Disparity and Equity</a:t>
            </a:r>
          </a:p>
        </p:txBody>
      </p:sp>
      <p:sp>
        <p:nvSpPr>
          <p:cNvPr id="3" name="Content Placeholder 2">
            <a:extLst>
              <a:ext uri="{FF2B5EF4-FFF2-40B4-BE49-F238E27FC236}">
                <a16:creationId xmlns:a16="http://schemas.microsoft.com/office/drawing/2014/main" id="{771DB75F-E9B6-42B5-8638-62A19670A75B}"/>
              </a:ext>
            </a:extLst>
          </p:cNvPr>
          <p:cNvSpPr>
            <a:spLocks noGrp="1"/>
          </p:cNvSpPr>
          <p:nvPr>
            <p:ph idx="1"/>
          </p:nvPr>
        </p:nvSpPr>
        <p:spPr/>
        <p:txBody>
          <a:bodyPr/>
          <a:lstStyle/>
          <a:p>
            <a:r>
              <a:rPr lang="en-US" sz="3600" b="1" dirty="0"/>
              <a:t>Health Disparity </a:t>
            </a:r>
            <a:r>
              <a:rPr lang="en-US" sz="3600" dirty="0"/>
              <a:t>– systematic difference in health between social groups</a:t>
            </a:r>
          </a:p>
          <a:p>
            <a:r>
              <a:rPr lang="en-US" sz="3600" b="1" dirty="0"/>
              <a:t>Health Equity </a:t>
            </a:r>
            <a:r>
              <a:rPr lang="en-US" sz="3600" dirty="0"/>
              <a:t>- the absence of disparities or avoidable differences among social groups </a:t>
            </a:r>
          </a:p>
          <a:p>
            <a:endParaRPr lang="en-US" dirty="0"/>
          </a:p>
          <a:p>
            <a:endParaRPr lang="en-US" dirty="0"/>
          </a:p>
        </p:txBody>
      </p:sp>
      <p:sp>
        <p:nvSpPr>
          <p:cNvPr id="4" name="Rectangle 3">
            <a:extLst>
              <a:ext uri="{FF2B5EF4-FFF2-40B4-BE49-F238E27FC236}">
                <a16:creationId xmlns:a16="http://schemas.microsoft.com/office/drawing/2014/main" id="{595EDA10-42E5-4B30-B494-6B3A00B4DC39}"/>
              </a:ext>
            </a:extLst>
          </p:cNvPr>
          <p:cNvSpPr/>
          <p:nvPr/>
        </p:nvSpPr>
        <p:spPr>
          <a:xfrm>
            <a:off x="748862" y="6128519"/>
            <a:ext cx="5226424" cy="577081"/>
          </a:xfrm>
          <a:prstGeom prst="rect">
            <a:avLst/>
          </a:prstGeom>
        </p:spPr>
        <p:txBody>
          <a:bodyPr wrap="square">
            <a:spAutoFit/>
          </a:bodyPr>
          <a:lstStyle/>
          <a:p>
            <a:r>
              <a:rPr lang="en-US" sz="1050" dirty="0">
                <a:solidFill>
                  <a:schemeClr val="bg1"/>
                </a:solidFill>
                <a:latin typeface="+mn-lt"/>
              </a:rPr>
              <a:t>Adapted from: HEALTH RESOURCES AND SERVICES ADMINISTRATION, OFFICE OF HEALTH EQUITY. HEALTH EQUITY REPORT 2017. ROCKVILLE, MARYLAND: U.S. DEPARTMENT OF HEALTH AND HUMAN SERVICES; 2018.</a:t>
            </a:r>
          </a:p>
        </p:txBody>
      </p:sp>
    </p:spTree>
    <p:extLst>
      <p:ext uri="{BB962C8B-B14F-4D97-AF65-F5344CB8AC3E}">
        <p14:creationId xmlns:p14="http://schemas.microsoft.com/office/powerpoint/2010/main" val="683141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Youth Aged 13-24</a:t>
            </a:r>
          </a:p>
        </p:txBody>
      </p:sp>
      <p:sp>
        <p:nvSpPr>
          <p:cNvPr id="5" name="Rectangle 4">
            <a:extLst>
              <a:ext uri="{FF2B5EF4-FFF2-40B4-BE49-F238E27FC236}">
                <a16:creationId xmlns:a16="http://schemas.microsoft.com/office/drawing/2014/main" id="{CDB008EE-DEEA-407A-884D-572147B5716A}"/>
              </a:ext>
            </a:extLst>
          </p:cNvPr>
          <p:cNvSpPr/>
          <p:nvPr/>
        </p:nvSpPr>
        <p:spPr>
          <a:xfrm>
            <a:off x="381000" y="1681117"/>
            <a:ext cx="4572000" cy="707886"/>
          </a:xfrm>
          <a:prstGeom prst="rect">
            <a:avLst/>
          </a:prstGeom>
        </p:spPr>
        <p:txBody>
          <a:bodyPr>
            <a:spAutoFit/>
          </a:bodyPr>
          <a:lstStyle/>
          <a:p>
            <a:pPr algn="ctr" eaLnBrk="1" fontAlgn="auto" hangingPunct="1">
              <a:spcBef>
                <a:spcPts val="0"/>
              </a:spcBef>
              <a:spcAft>
                <a:spcPts val="0"/>
              </a:spcAft>
              <a:defRPr sz="1862" b="0" i="0" u="none" strike="noStrike" kern="1200" spc="0" baseline="0">
                <a:solidFill>
                  <a:srgbClr val="000000">
                    <a:lumMod val="65000"/>
                    <a:lumOff val="35000"/>
                  </a:srgbClr>
                </a:solidFill>
                <a:latin typeface="+mn-lt"/>
                <a:ea typeface="+mn-ea"/>
                <a:cs typeface="+mn-cs"/>
              </a:defRPr>
            </a:pPr>
            <a:r>
              <a:rPr lang="en-US" sz="2000" b="1" dirty="0">
                <a:solidFill>
                  <a:srgbClr val="44546A"/>
                </a:solidFill>
                <a:latin typeface="Calibri"/>
                <a:ea typeface="+mn-ea"/>
              </a:rPr>
              <a:t>HIV Care Continuum in HIV-infected Youth in the United States</a:t>
            </a:r>
          </a:p>
        </p:txBody>
      </p:sp>
      <p:pic>
        <p:nvPicPr>
          <p:cNvPr id="6" name="Picture 5" descr="SHows the HIV care continuum for HIV-infected youths in the United States. " title="Care continuum">
            <a:extLst>
              <a:ext uri="{FF2B5EF4-FFF2-40B4-BE49-F238E27FC236}">
                <a16:creationId xmlns:a16="http://schemas.microsoft.com/office/drawing/2014/main" id="{FB586B8F-E461-455D-87AA-AA955D8B8D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2508267"/>
            <a:ext cx="6019800" cy="2978133"/>
          </a:xfrm>
          <a:prstGeom prst="rect">
            <a:avLst/>
          </a:prstGeom>
        </p:spPr>
      </p:pic>
      <p:sp>
        <p:nvSpPr>
          <p:cNvPr id="7" name="TextBox 6">
            <a:extLst>
              <a:ext uri="{FF2B5EF4-FFF2-40B4-BE49-F238E27FC236}">
                <a16:creationId xmlns:a16="http://schemas.microsoft.com/office/drawing/2014/main" id="{CB305CFD-6AEB-4440-B510-456FD33EFC9C}"/>
              </a:ext>
            </a:extLst>
          </p:cNvPr>
          <p:cNvSpPr txBox="1"/>
          <p:nvPr/>
        </p:nvSpPr>
        <p:spPr>
          <a:xfrm>
            <a:off x="5410200" y="2311465"/>
            <a:ext cx="3505200" cy="1631216"/>
          </a:xfrm>
          <a:prstGeom prst="rect">
            <a:avLst/>
          </a:prstGeom>
          <a:noFill/>
        </p:spPr>
        <p:txBody>
          <a:bodyPr wrap="square" rtlCol="0">
            <a:spAutoFit/>
          </a:bodyPr>
          <a:lstStyle/>
          <a:p>
            <a:pPr algn="ctr" eaLnBrk="1" fontAlgn="auto" hangingPunct="1">
              <a:spcBef>
                <a:spcPts val="0"/>
              </a:spcBef>
              <a:spcAft>
                <a:spcPts val="0"/>
              </a:spcAft>
            </a:pPr>
            <a:r>
              <a:rPr lang="en-US" sz="2000" b="1" dirty="0">
                <a:solidFill>
                  <a:prstClr val="black"/>
                </a:solidFill>
                <a:latin typeface="Garamond" panose="02020404030301010803" pitchFamily="18" charset="0"/>
                <a:ea typeface="+mn-ea"/>
              </a:rPr>
              <a:t>Only 6% of youth are estimated to be virally suppressed, compared to an average rate of 30% across all age groups.</a:t>
            </a:r>
          </a:p>
        </p:txBody>
      </p:sp>
      <p:sp>
        <p:nvSpPr>
          <p:cNvPr id="8" name="TextBox 7">
            <a:extLst>
              <a:ext uri="{FF2B5EF4-FFF2-40B4-BE49-F238E27FC236}">
                <a16:creationId xmlns:a16="http://schemas.microsoft.com/office/drawing/2014/main" id="{75CA7D86-3227-44A7-AC0E-66690AAAC962}"/>
              </a:ext>
            </a:extLst>
          </p:cNvPr>
          <p:cNvSpPr txBox="1"/>
          <p:nvPr/>
        </p:nvSpPr>
        <p:spPr>
          <a:xfrm>
            <a:off x="731520" y="6160617"/>
            <a:ext cx="5105400" cy="553998"/>
          </a:xfrm>
          <a:prstGeom prst="rect">
            <a:avLst/>
          </a:prstGeom>
          <a:noFill/>
        </p:spPr>
        <p:txBody>
          <a:bodyPr wrap="square" rtlCol="0">
            <a:spAutoFit/>
          </a:bodyPr>
          <a:lstStyle/>
          <a:p>
            <a:pPr eaLnBrk="1" fontAlgn="auto" hangingPunct="1">
              <a:spcBef>
                <a:spcPts val="0"/>
              </a:spcBef>
              <a:spcAft>
                <a:spcPts val="0"/>
              </a:spcAft>
            </a:pPr>
            <a:r>
              <a:rPr lang="en-US" sz="1000" dirty="0" err="1">
                <a:solidFill>
                  <a:schemeClr val="bg1"/>
                </a:solidFill>
                <a:latin typeface="Calibri"/>
                <a:ea typeface="+mn-ea"/>
              </a:rPr>
              <a:t>Zanoni</a:t>
            </a:r>
            <a:r>
              <a:rPr lang="en-US" sz="1000" dirty="0">
                <a:solidFill>
                  <a:schemeClr val="bg1"/>
                </a:solidFill>
                <a:latin typeface="Calibri"/>
                <a:ea typeface="+mn-ea"/>
              </a:rPr>
              <a:t> BC and Mayer KH. The adolescent and young adult HIV cascade of care in the United States: exaggerated health disparities. AIDS Patient Care STDS.  2014;28(3):128-35.  CDC, http://www.cdc.gov/hiv/pdf/library/factsheets/understanding-hiv-care-continnum.pdf</a:t>
            </a:r>
          </a:p>
        </p:txBody>
      </p:sp>
    </p:spTree>
    <p:extLst>
      <p:ext uri="{BB962C8B-B14F-4D97-AF65-F5344CB8AC3E}">
        <p14:creationId xmlns:p14="http://schemas.microsoft.com/office/powerpoint/2010/main" val="2022074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2E25-24DE-4C3C-B332-A11ACE70069F}"/>
              </a:ext>
            </a:extLst>
          </p:cNvPr>
          <p:cNvSpPr>
            <a:spLocks noGrp="1"/>
          </p:cNvSpPr>
          <p:nvPr>
            <p:ph type="title"/>
          </p:nvPr>
        </p:nvSpPr>
        <p:spPr/>
        <p:txBody>
          <a:bodyPr/>
          <a:lstStyle/>
          <a:p>
            <a:r>
              <a:rPr lang="en-US" dirty="0"/>
              <a:t>CQII </a:t>
            </a:r>
            <a:r>
              <a:rPr lang="en-US" dirty="0" err="1"/>
              <a:t>end+disparities</a:t>
            </a:r>
            <a:r>
              <a:rPr lang="en-US" dirty="0"/>
              <a:t> ECHO Collaborative</a:t>
            </a:r>
          </a:p>
        </p:txBody>
      </p:sp>
      <p:sp>
        <p:nvSpPr>
          <p:cNvPr id="3" name="Content Placeholder 2">
            <a:extLst>
              <a:ext uri="{FF2B5EF4-FFF2-40B4-BE49-F238E27FC236}">
                <a16:creationId xmlns:a16="http://schemas.microsoft.com/office/drawing/2014/main" id="{204F8F51-046E-4AEF-AABA-AF0640834167}"/>
              </a:ext>
            </a:extLst>
          </p:cNvPr>
          <p:cNvSpPr>
            <a:spLocks noGrp="1"/>
          </p:cNvSpPr>
          <p:nvPr>
            <p:ph idx="1"/>
          </p:nvPr>
        </p:nvSpPr>
        <p:spPr/>
        <p:txBody>
          <a:bodyPr/>
          <a:lstStyle/>
          <a:p>
            <a:r>
              <a:rPr lang="en-US" dirty="0"/>
              <a:t>The </a:t>
            </a:r>
            <a:r>
              <a:rPr lang="en-US" b="1" dirty="0" err="1">
                <a:solidFill>
                  <a:schemeClr val="accent2"/>
                </a:solidFill>
              </a:rPr>
              <a:t>end+disparities</a:t>
            </a:r>
            <a:r>
              <a:rPr lang="en-US" b="1" dirty="0">
                <a:solidFill>
                  <a:schemeClr val="accent2"/>
                </a:solidFill>
              </a:rPr>
              <a:t> ECHO Collaborative</a:t>
            </a:r>
            <a:r>
              <a:rPr lang="en-US" dirty="0"/>
              <a:t>, a national quality improvement initiative with participation by Ryan White HIV/AIDS Program (RWHAP) Recipients and Sub-Recipients across all Parts.</a:t>
            </a:r>
          </a:p>
          <a:p>
            <a:r>
              <a:rPr lang="en-US" dirty="0"/>
              <a:t>The Collaborative focuses on reducing disparities by increasing viral suppression rates in four disproportionately affected subpopulations of people living with HIV (PLWH): </a:t>
            </a:r>
          </a:p>
          <a:p>
            <a:pPr lvl="1"/>
            <a:r>
              <a:rPr lang="en-US" b="1" dirty="0">
                <a:solidFill>
                  <a:schemeClr val="accent2"/>
                </a:solidFill>
              </a:rPr>
              <a:t>MSM of Color, Black/African American and Latina Women, Transgender People, and Youth. </a:t>
            </a:r>
          </a:p>
          <a:p>
            <a:endParaRPr lang="en-US" dirty="0">
              <a:highlight>
                <a:srgbClr val="FFFF00"/>
              </a:highlight>
            </a:endParaRPr>
          </a:p>
        </p:txBody>
      </p:sp>
    </p:spTree>
    <p:extLst>
      <p:ext uri="{BB962C8B-B14F-4D97-AF65-F5344CB8AC3E}">
        <p14:creationId xmlns:p14="http://schemas.microsoft.com/office/powerpoint/2010/main" val="393329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F083-376B-45BA-B308-4F7D9518FC67}"/>
              </a:ext>
            </a:extLst>
          </p:cNvPr>
          <p:cNvSpPr>
            <a:spLocks noGrp="1"/>
          </p:cNvSpPr>
          <p:nvPr>
            <p:ph type="title"/>
          </p:nvPr>
        </p:nvSpPr>
        <p:spPr/>
        <p:txBody>
          <a:bodyPr/>
          <a:lstStyle/>
          <a:p>
            <a:r>
              <a:rPr lang="en-US" altLang="en-US" dirty="0"/>
              <a:t>Collaborative </a:t>
            </a:r>
            <a:r>
              <a:rPr lang="en-US" dirty="0"/>
              <a:t>Overview</a:t>
            </a:r>
          </a:p>
        </p:txBody>
      </p:sp>
      <p:sp>
        <p:nvSpPr>
          <p:cNvPr id="3" name="Content Placeholder 2">
            <a:extLst>
              <a:ext uri="{FF2B5EF4-FFF2-40B4-BE49-F238E27FC236}">
                <a16:creationId xmlns:a16="http://schemas.microsoft.com/office/drawing/2014/main" id="{7AA08747-F2DD-4E53-855E-1DBDA54B001B}"/>
              </a:ext>
            </a:extLst>
          </p:cNvPr>
          <p:cNvSpPr>
            <a:spLocks noGrp="1"/>
          </p:cNvSpPr>
          <p:nvPr>
            <p:ph idx="1"/>
          </p:nvPr>
        </p:nvSpPr>
        <p:spPr>
          <a:xfrm>
            <a:off x="2887402" y="1634837"/>
            <a:ext cx="5951798" cy="3318163"/>
          </a:xfrm>
          <a:solidFill>
            <a:srgbClr val="A2D49F"/>
          </a:solidFill>
        </p:spPr>
        <p:txBody>
          <a:bodyPr>
            <a:noAutofit/>
          </a:bodyPr>
          <a:lstStyle/>
          <a:p>
            <a:pPr>
              <a:spcBef>
                <a:spcPts val="300"/>
              </a:spcBef>
              <a:buFont typeface="Wingdings" panose="05000000000000000000" pitchFamily="2" charset="2"/>
              <a:buChar char="ü"/>
            </a:pPr>
            <a:r>
              <a:rPr lang="en-US" sz="2000" dirty="0"/>
              <a:t>Each Collaborative participant is asked to focus their improvement efforts on one identified subpopulation </a:t>
            </a:r>
          </a:p>
          <a:p>
            <a:pPr>
              <a:spcBef>
                <a:spcPts val="300"/>
              </a:spcBef>
              <a:buFont typeface="Wingdings" panose="05000000000000000000" pitchFamily="2" charset="2"/>
              <a:buChar char="ü"/>
            </a:pPr>
            <a:r>
              <a:rPr lang="en-US" sz="2000" dirty="0"/>
              <a:t>Participants join virtual special-interest groups based on shared interests, such as subpopulations (Affinity ECHO Session)</a:t>
            </a:r>
          </a:p>
          <a:p>
            <a:pPr>
              <a:spcBef>
                <a:spcPts val="300"/>
              </a:spcBef>
              <a:buFont typeface="Wingdings" panose="05000000000000000000" pitchFamily="2" charset="2"/>
              <a:buChar char="ü"/>
            </a:pPr>
            <a:r>
              <a:rPr lang="en-US" sz="2000" dirty="0"/>
              <a:t>Recipients and subrecipients partner with other local HIV providers to form regionally-based improvement groups (Regional Group)</a:t>
            </a:r>
          </a:p>
          <a:p>
            <a:pPr>
              <a:spcBef>
                <a:spcPts val="300"/>
              </a:spcBef>
              <a:buFont typeface="Wingdings" panose="05000000000000000000" pitchFamily="2" charset="2"/>
              <a:buChar char="ü"/>
            </a:pPr>
            <a:r>
              <a:rPr lang="en-US" sz="2000" dirty="0"/>
              <a:t>Learning sessions with all participants are held every five months, starting Jun 2018 and ending Sep 2019</a:t>
            </a:r>
          </a:p>
        </p:txBody>
      </p:sp>
      <p:pic>
        <p:nvPicPr>
          <p:cNvPr id="5" name="Picture 4">
            <a:extLst>
              <a:ext uri="{FF2B5EF4-FFF2-40B4-BE49-F238E27FC236}">
                <a16:creationId xmlns:a16="http://schemas.microsoft.com/office/drawing/2014/main" id="{1FD35D5A-9862-4515-BA24-61D52FA22CFB}"/>
              </a:ext>
            </a:extLst>
          </p:cNvPr>
          <p:cNvPicPr>
            <a:picLocks noChangeAspect="1"/>
          </p:cNvPicPr>
          <p:nvPr/>
        </p:nvPicPr>
        <p:blipFill rotWithShape="1">
          <a:blip r:embed="rId3"/>
          <a:srcRect r="5093"/>
          <a:stretch/>
        </p:blipFill>
        <p:spPr>
          <a:xfrm>
            <a:off x="264225" y="1600200"/>
            <a:ext cx="2576481" cy="3385800"/>
          </a:xfrm>
          <a:prstGeom prst="rect">
            <a:avLst/>
          </a:prstGeom>
        </p:spPr>
      </p:pic>
    </p:spTree>
    <p:extLst>
      <p:ext uri="{BB962C8B-B14F-4D97-AF65-F5344CB8AC3E}">
        <p14:creationId xmlns:p14="http://schemas.microsoft.com/office/powerpoint/2010/main" val="864179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picture shows the overall structure of the collaborative. IT provides a visual of the regional group and the Affinity ECHO groups." title="Collaborative framework">
            <a:extLst>
              <a:ext uri="{FF2B5EF4-FFF2-40B4-BE49-F238E27FC236}">
                <a16:creationId xmlns:a16="http://schemas.microsoft.com/office/drawing/2014/main" id="{DACA7A79-FCBB-4732-970A-8E867F15191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59527" y="914400"/>
            <a:ext cx="2150694" cy="4725512"/>
          </a:xfrm>
          <a:prstGeom prst="rect">
            <a:avLst/>
          </a:prstGeom>
        </p:spPr>
      </p:pic>
      <p:pic>
        <p:nvPicPr>
          <p:cNvPr id="4" name="Picture 3" descr="C:\Users\szo03\AppData\Local\Microsoft\Windows\INetCache\Content.Word\affinity group_icon.jpg">
            <a:extLst>
              <a:ext uri="{FF2B5EF4-FFF2-40B4-BE49-F238E27FC236}">
                <a16:creationId xmlns:a16="http://schemas.microsoft.com/office/drawing/2014/main" id="{87D06EB7-9773-45A5-8DAD-8AD5C89185FA}"/>
              </a:ext>
            </a:extLst>
          </p:cNvPr>
          <p:cNvPicPr/>
          <p:nvPr/>
        </p:nvPicPr>
        <p:blipFill rotWithShape="1">
          <a:blip r:embed="rId4" cstate="print">
            <a:extLst>
              <a:ext uri="{28A0092B-C50C-407E-A947-70E740481C1C}">
                <a14:useLocalDpi xmlns:a14="http://schemas.microsoft.com/office/drawing/2010/main" val="0"/>
              </a:ext>
            </a:extLst>
          </a:blip>
          <a:srcRect b="15836"/>
          <a:stretch/>
        </p:blipFill>
        <p:spPr bwMode="auto">
          <a:xfrm>
            <a:off x="205367" y="457200"/>
            <a:ext cx="6754160" cy="43928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6226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342900" y="533400"/>
            <a:ext cx="8534400" cy="762000"/>
          </a:xfrm>
        </p:spPr>
        <p:txBody>
          <a:bodyPr/>
          <a:lstStyle/>
          <a:p>
            <a:pPr eaLnBrk="1" hangingPunct="1"/>
            <a:r>
              <a:rPr lang="en-US" altLang="en-US" dirty="0" err="1">
                <a:ea typeface="ＭＳ Ｐゴシック" panose="020B0600070205080204" pitchFamily="34" charset="-128"/>
              </a:rPr>
              <a:t>end+disparities</a:t>
            </a:r>
            <a:r>
              <a:rPr lang="en-US" altLang="en-US" dirty="0">
                <a:ea typeface="ＭＳ Ｐゴシック" panose="020B0600070205080204" pitchFamily="34" charset="-128"/>
              </a:rPr>
              <a:t> ECHO Collaborative Teams</a:t>
            </a:r>
          </a:p>
        </p:txBody>
      </p:sp>
      <p:sp>
        <p:nvSpPr>
          <p:cNvPr id="7" name="TextBox 6">
            <a:extLst>
              <a:ext uri="{FF2B5EF4-FFF2-40B4-BE49-F238E27FC236}">
                <a16:creationId xmlns:a16="http://schemas.microsoft.com/office/drawing/2014/main" id="{8B7DB02A-21D7-F64E-82F7-7C04922DEDCF}"/>
              </a:ext>
            </a:extLst>
          </p:cNvPr>
          <p:cNvSpPr txBox="1"/>
          <p:nvPr/>
        </p:nvSpPr>
        <p:spPr>
          <a:xfrm>
            <a:off x="914400" y="5650717"/>
            <a:ext cx="8077200"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end+disparities</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ECHO Collaborative Enrollment Data: May 25, 2018</a:t>
            </a:r>
          </a:p>
        </p:txBody>
      </p:sp>
      <p:sp>
        <p:nvSpPr>
          <p:cNvPr id="8" name="Rectangle 7">
            <a:extLst>
              <a:ext uri="{FF2B5EF4-FFF2-40B4-BE49-F238E27FC236}">
                <a16:creationId xmlns:a16="http://schemas.microsoft.com/office/drawing/2014/main" id="{C88276C8-6752-5746-B80B-7816559FADAE}"/>
              </a:ext>
            </a:extLst>
          </p:cNvPr>
          <p:cNvSpPr/>
          <p:nvPr/>
        </p:nvSpPr>
        <p:spPr>
          <a:xfrm>
            <a:off x="914400" y="1371600"/>
            <a:ext cx="3886200" cy="4093428"/>
          </a:xfrm>
          <a:prstGeom prst="rect">
            <a:avLst/>
          </a:prstGeom>
        </p:spPr>
        <p:txBody>
          <a:bodyPr wrap="square">
            <a:spAutoFit/>
          </a:bodyPr>
          <a:lstStyle/>
          <a:p>
            <a:pPr marL="342900" marR="0" lvl="0" indent="-342900" algn="l" defTabSz="914400" rtl="0" eaLnBrk="0" fontAlgn="base" latinLnBrk="0" hangingPunct="0">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Arizona</a:t>
            </a:r>
          </a:p>
          <a:p>
            <a:pPr marL="342900" marR="0" lvl="0" indent="-342900" algn="l" defTabSz="914400" rtl="0" eaLnBrk="0" fontAlgn="base" latinLnBrk="0" hangingPunct="0">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California Regional Group</a:t>
            </a:r>
          </a:p>
          <a:p>
            <a:pPr marL="342900" marR="0" lvl="0" indent="-342900" algn="l" defTabSz="914400" rtl="0" eaLnBrk="0" fontAlgn="base" latinLnBrk="0" hangingPunct="0">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Mavericks Regional Group</a:t>
            </a:r>
          </a:p>
          <a:p>
            <a:pPr marL="342900" marR="0" lvl="0" indent="-342900" algn="l" defTabSz="914400" rtl="0" eaLnBrk="0" fontAlgn="base" latinLnBrk="0" hangingPunct="0">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Louisiana</a:t>
            </a:r>
          </a:p>
          <a:p>
            <a:pPr marL="342900" marR="0" lvl="0" indent="-342900" algn="l" defTabSz="914400" rtl="0" eaLnBrk="0" fontAlgn="base" latinLnBrk="0" hangingPunct="0">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Maryland</a:t>
            </a:r>
          </a:p>
          <a:p>
            <a:pPr marL="342900" marR="0" lvl="0" indent="-342900" algn="l" defTabSz="914400" rtl="0" eaLnBrk="0" fontAlgn="base" latinLnBrk="0" hangingPunct="0">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Massachusetts / New Hampshire</a:t>
            </a:r>
          </a:p>
          <a:p>
            <a:pPr marL="342900" marR="0" lvl="0" indent="-342900" algn="l" defTabSz="914400" rtl="0" eaLnBrk="0" fontAlgn="base" latinLnBrk="0" hangingPunct="0">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Mississippi </a:t>
            </a:r>
          </a:p>
          <a:p>
            <a:pPr marL="342900" marR="0" lvl="0" indent="-342900" algn="l" defTabSz="914400" rtl="0" eaLnBrk="0" fontAlgn="base" latinLnBrk="0" hangingPunct="0">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Missouri</a:t>
            </a:r>
          </a:p>
          <a:p>
            <a:pPr marL="342900" marR="0" lvl="0" indent="-342900" algn="l" defTabSz="914400" rtl="0" eaLnBrk="0" fontAlgn="base" latinLnBrk="0" hangingPunct="0">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New York Regional Group</a:t>
            </a:r>
          </a:p>
          <a:p>
            <a:pPr marL="342900" marR="0" lvl="0" indent="-342900" algn="l" defTabSz="914400" rtl="0" eaLnBrk="0" fontAlgn="base" latinLnBrk="0" hangingPunct="0">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North Carolina</a:t>
            </a:r>
          </a:p>
          <a:p>
            <a:pPr marL="342900" marR="0" lvl="0" indent="-342900" algn="l" defTabSz="914400" rtl="0" eaLnBrk="0" fontAlgn="base" latinLnBrk="0" hangingPunct="0">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Ohio </a:t>
            </a:r>
          </a:p>
          <a:p>
            <a:pPr marL="342900" marR="0" lvl="0" indent="-342900" algn="l" defTabSz="914400" rtl="0" eaLnBrk="0" fontAlgn="base" latinLnBrk="0" hangingPunct="0">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South Carolina</a:t>
            </a:r>
          </a:p>
          <a:p>
            <a:pPr marL="342900" marR="0" lvl="0" indent="-342900" algn="l" defTabSz="914400" rtl="0" eaLnBrk="0" fontAlgn="base" latinLnBrk="0" hangingPunct="0">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South Florida</a:t>
            </a:r>
          </a:p>
        </p:txBody>
      </p:sp>
      <p:sp>
        <p:nvSpPr>
          <p:cNvPr id="9" name="Rectangle 8">
            <a:extLst>
              <a:ext uri="{FF2B5EF4-FFF2-40B4-BE49-F238E27FC236}">
                <a16:creationId xmlns:a16="http://schemas.microsoft.com/office/drawing/2014/main" id="{C6C3D5C1-D66B-AA4E-A551-F2BCC0140801}"/>
              </a:ext>
            </a:extLst>
          </p:cNvPr>
          <p:cNvSpPr/>
          <p:nvPr/>
        </p:nvSpPr>
        <p:spPr>
          <a:xfrm>
            <a:off x="4724400" y="1371600"/>
            <a:ext cx="3886200" cy="1323439"/>
          </a:xfrm>
          <a:prstGeom prst="rect">
            <a:avLst/>
          </a:prstGeom>
        </p:spPr>
        <p:txBody>
          <a:bodyPr wrap="square">
            <a:spAutoFit/>
          </a:bodyPr>
          <a:lstStyle/>
          <a:p>
            <a:pPr marL="404813" marR="0" lvl="0" indent="-395288" algn="l" defTabSz="914400" rtl="0" eaLnBrk="0" fontAlgn="base" latinLnBrk="0" hangingPunct="0">
              <a:lnSpc>
                <a:spcPct val="100000"/>
              </a:lnSpc>
              <a:spcBef>
                <a:spcPts val="0"/>
              </a:spcBef>
              <a:spcAft>
                <a:spcPts val="0"/>
              </a:spcAft>
              <a:buClrTx/>
              <a:buSzTx/>
              <a:buFont typeface="+mj-lt"/>
              <a:buAutoNum type="arabicPeriod" startAt="14"/>
              <a:tabLst/>
              <a:defRPr/>
            </a:pPr>
            <a:r>
              <a:rPr kumimoji="0" lang="en-US" sz="2000" b="0" i="0" u="none" strike="noStrike" kern="1200" cap="none" spc="0" normalizeH="0" baseline="0" noProof="0" dirty="0">
                <a:ln>
                  <a:noFill/>
                </a:ln>
                <a:solidFill>
                  <a:srgbClr val="000000"/>
                </a:solidFill>
                <a:effectLst/>
                <a:uLnTx/>
                <a:uFillTx/>
                <a:latin typeface="Garamond"/>
                <a:ea typeface="MS PGothic" panose="020B0600070205080204" pitchFamily="34" charset="-128"/>
                <a:cs typeface="+mn-cs"/>
              </a:rPr>
              <a:t>Tennessee / Kentucky </a:t>
            </a:r>
          </a:p>
          <a:p>
            <a:pPr marL="404813" marR="0" lvl="0" indent="-395288" algn="l" defTabSz="914400" rtl="0" eaLnBrk="0" fontAlgn="base" latinLnBrk="0" hangingPunct="0">
              <a:lnSpc>
                <a:spcPct val="100000"/>
              </a:lnSpc>
              <a:spcBef>
                <a:spcPts val="0"/>
              </a:spcBef>
              <a:spcAft>
                <a:spcPts val="0"/>
              </a:spcAft>
              <a:buClrTx/>
              <a:buSzTx/>
              <a:buFont typeface="+mj-lt"/>
              <a:buAutoNum type="arabicPeriod" startAt="14"/>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Texas</a:t>
            </a:r>
          </a:p>
          <a:p>
            <a:pPr marL="404813" marR="0" lvl="0" indent="-395288" algn="l" defTabSz="914400" rtl="0" eaLnBrk="0" fontAlgn="base" latinLnBrk="0" hangingPunct="0">
              <a:lnSpc>
                <a:spcPct val="100000"/>
              </a:lnSpc>
              <a:spcBef>
                <a:spcPts val="0"/>
              </a:spcBef>
              <a:spcAft>
                <a:spcPts val="0"/>
              </a:spcAft>
              <a:buClrTx/>
              <a:buSzTx/>
              <a:buFont typeface="+mj-lt"/>
              <a:buAutoNum type="arabicPeriod" startAt="14"/>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Washington State</a:t>
            </a:r>
          </a:p>
          <a:p>
            <a:pPr marL="404813" marR="0" lvl="0" indent="-395288" algn="l" defTabSz="914400" rtl="0" eaLnBrk="0" fontAlgn="base" latinLnBrk="0" hangingPunct="0">
              <a:lnSpc>
                <a:spcPct val="100000"/>
              </a:lnSpc>
              <a:spcBef>
                <a:spcPts val="0"/>
              </a:spcBef>
              <a:spcAft>
                <a:spcPts val="0"/>
              </a:spcAft>
              <a:buClrTx/>
              <a:buSzTx/>
              <a:buFont typeface="+mj-lt"/>
              <a:buAutoNum type="arabicPeriod" startAt="14"/>
              <a:tabLst/>
              <a:defRPr/>
            </a:pPr>
            <a:r>
              <a:rPr kumimoji="0" lang="en-US" sz="2000" b="0" i="0" u="none" strike="noStrike" kern="1200" cap="none" spc="0" normalizeH="0" baseline="0" noProof="0" dirty="0">
                <a:ln>
                  <a:noFill/>
                </a:ln>
                <a:solidFill>
                  <a:srgbClr val="000000"/>
                </a:solidFill>
                <a:effectLst/>
                <a:uLnTx/>
                <a:uFillTx/>
                <a:latin typeface="Garamond"/>
                <a:ea typeface="Times New Roman" panose="02020603050405020304" pitchFamily="18" charset="0"/>
                <a:cs typeface="+mn-cs"/>
              </a:rPr>
              <a:t>Washington, DC / Virginia</a:t>
            </a:r>
          </a:p>
        </p:txBody>
      </p:sp>
      <p:pic>
        <p:nvPicPr>
          <p:cNvPr id="10" name="Picture 9">
            <a:extLst>
              <a:ext uri="{FF2B5EF4-FFF2-40B4-BE49-F238E27FC236}">
                <a16:creationId xmlns:a16="http://schemas.microsoft.com/office/drawing/2014/main" id="{EB00D9FD-CCE9-4A6A-9C97-0907451767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76701" y="2714478"/>
            <a:ext cx="3886200" cy="2936239"/>
          </a:xfrm>
          <a:prstGeom prst="rect">
            <a:avLst/>
          </a:prstGeom>
        </p:spPr>
      </p:pic>
      <p:pic>
        <p:nvPicPr>
          <p:cNvPr id="11" name="Picture 10">
            <a:extLst>
              <a:ext uri="{FF2B5EF4-FFF2-40B4-BE49-F238E27FC236}">
                <a16:creationId xmlns:a16="http://schemas.microsoft.com/office/drawing/2014/main" id="{61820273-F9B1-439C-9087-7DC8F88D567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76701" y="2714478"/>
            <a:ext cx="3886200" cy="2936239"/>
          </a:xfrm>
          <a:prstGeom prst="rect">
            <a:avLst/>
          </a:prstGeom>
        </p:spPr>
      </p:pic>
    </p:spTree>
    <p:custDataLst>
      <p:tags r:id="rId1"/>
    </p:custDataLst>
    <p:extLst>
      <p:ext uri="{BB962C8B-B14F-4D97-AF65-F5344CB8AC3E}">
        <p14:creationId xmlns:p14="http://schemas.microsoft.com/office/powerpoint/2010/main" val="252542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342900" y="533400"/>
            <a:ext cx="8534400" cy="762000"/>
          </a:xfrm>
        </p:spPr>
        <p:txBody>
          <a:bodyPr/>
          <a:lstStyle/>
          <a:p>
            <a:pPr eaLnBrk="1" hangingPunct="1"/>
            <a:r>
              <a:rPr lang="en-US" altLang="en-US" dirty="0">
                <a:ea typeface="ＭＳ Ｐゴシック" panose="020B0600070205080204" pitchFamily="34" charset="-128"/>
              </a:rPr>
              <a:t>Collaborative Milestones</a:t>
            </a:r>
          </a:p>
        </p:txBody>
      </p:sp>
      <p:sp>
        <p:nvSpPr>
          <p:cNvPr id="4" name="Rectangle 3">
            <a:extLst>
              <a:ext uri="{FF2B5EF4-FFF2-40B4-BE49-F238E27FC236}">
                <a16:creationId xmlns:a16="http://schemas.microsoft.com/office/drawing/2014/main" id="{6BD44500-3ED7-4924-AA97-C97822EA2B81}"/>
              </a:ext>
            </a:extLst>
          </p:cNvPr>
          <p:cNvSpPr/>
          <p:nvPr/>
        </p:nvSpPr>
        <p:spPr>
          <a:xfrm>
            <a:off x="914400" y="1371600"/>
            <a:ext cx="7962900" cy="4093428"/>
          </a:xfrm>
          <a:prstGeom prst="rect">
            <a:avLst/>
          </a:prstGeom>
        </p:spPr>
        <p:txBody>
          <a:bodyPr wrap="square">
            <a:spAutoFit/>
          </a:bodyPr>
          <a:lstStyle/>
          <a:p>
            <a:pPr marL="342900" marR="0" lvl="0" indent="-34290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Garamond" panose="02020404030301010803" pitchFamily="18" charset="0"/>
                <a:ea typeface="ＭＳ Ｐゴシック" panose="020B0600070205080204" pitchFamily="34" charset="-128"/>
                <a:cs typeface="+mn-cs"/>
              </a:rPr>
              <a:t>17 Collaborative Teams = largest HIV Collaborative!</a:t>
            </a:r>
          </a:p>
          <a:p>
            <a:pPr marL="342900" marR="0" lvl="0" indent="-34290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Garamond" panose="02020404030301010803" pitchFamily="18" charset="0"/>
                <a:ea typeface="ＭＳ Ｐゴシック" panose="020B0600070205080204" pitchFamily="34" charset="-128"/>
                <a:cs typeface="+mn-cs"/>
              </a:rPr>
              <a:t>31/50 States/Territories are represented in the Collaborative</a:t>
            </a:r>
          </a:p>
          <a:p>
            <a:pPr marL="342900" marR="0" lvl="0" indent="-34290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Garamond" panose="02020404030301010803" pitchFamily="18" charset="0"/>
                <a:ea typeface="ＭＳ Ｐゴシック" panose="020B0600070205080204" pitchFamily="34" charset="-128"/>
                <a:cs typeface="+mn-cs"/>
              </a:rPr>
              <a:t>38% (214 out of 567) of all federally funded Ryan White recipients are participating in the Collaborative</a:t>
            </a:r>
          </a:p>
          <a:p>
            <a:pPr marL="342900" marR="0" lvl="0" indent="-34290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Garamond" panose="02020404030301010803" pitchFamily="18" charset="0"/>
                <a:ea typeface="ＭＳ Ｐゴシック" panose="020B0600070205080204" pitchFamily="34" charset="-128"/>
                <a:cs typeface="+mn-cs"/>
              </a:rPr>
              <a:t>Collaborative has the potential to reach an estimated 145,000 or 43% of all Ryan White patients (RSR 2017 Data) – 1 in every 2.3 RWHAP patients!</a:t>
            </a:r>
          </a:p>
          <a:p>
            <a:pPr marL="342900" marR="0" lvl="0" indent="-34290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Garamond" panose="02020404030301010803" pitchFamily="18" charset="0"/>
                <a:ea typeface="ＭＳ Ｐゴシック" panose="020B0600070205080204" pitchFamily="34" charset="-128"/>
                <a:cs typeface="+mn-cs"/>
              </a:rPr>
              <a:t>8 out of 15 State Health Departments with the lowest viral suppression rates participate, as well as 9 out of 15 City Health Departments with the highest number of RWHAP clients</a:t>
            </a:r>
          </a:p>
        </p:txBody>
      </p:sp>
      <p:sp>
        <p:nvSpPr>
          <p:cNvPr id="7" name="TextBox 6">
            <a:extLst>
              <a:ext uri="{FF2B5EF4-FFF2-40B4-BE49-F238E27FC236}">
                <a16:creationId xmlns:a16="http://schemas.microsoft.com/office/drawing/2014/main" id="{B6F28F7F-7806-1042-872A-A79BA9836666}"/>
              </a:ext>
            </a:extLst>
          </p:cNvPr>
          <p:cNvSpPr txBox="1"/>
          <p:nvPr/>
        </p:nvSpPr>
        <p:spPr>
          <a:xfrm>
            <a:off x="914400" y="5650717"/>
            <a:ext cx="8077200"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end+disparities</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ECHO Collaborative Data Feb 2019</a:t>
            </a:r>
          </a:p>
        </p:txBody>
      </p:sp>
    </p:spTree>
    <p:custDataLst>
      <p:tags r:id="rId1"/>
    </p:custDataLst>
    <p:extLst>
      <p:ext uri="{BB962C8B-B14F-4D97-AF65-F5344CB8AC3E}">
        <p14:creationId xmlns:p14="http://schemas.microsoft.com/office/powerpoint/2010/main" val="1962302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89C4-4FD3-487F-88BC-7693CF155C61}"/>
              </a:ext>
            </a:extLst>
          </p:cNvPr>
          <p:cNvSpPr>
            <a:spLocks noGrp="1"/>
          </p:cNvSpPr>
          <p:nvPr>
            <p:ph type="title"/>
          </p:nvPr>
        </p:nvSpPr>
        <p:spPr>
          <a:xfrm>
            <a:off x="628650" y="533400"/>
            <a:ext cx="7886700" cy="820879"/>
          </a:xfrm>
        </p:spPr>
        <p:txBody>
          <a:bodyPr anchor="t"/>
          <a:lstStyle/>
          <a:p>
            <a:r>
              <a:rPr lang="en-US" dirty="0"/>
              <a:t>Viral Suppression (Jul 2018 – Apr 2019)</a:t>
            </a:r>
          </a:p>
        </p:txBody>
      </p:sp>
      <p:graphicFrame>
        <p:nvGraphicFramePr>
          <p:cNvPr id="6" name="Table 5">
            <a:extLst>
              <a:ext uri="{FF2B5EF4-FFF2-40B4-BE49-F238E27FC236}">
                <a16:creationId xmlns:a16="http://schemas.microsoft.com/office/drawing/2014/main" id="{2C531686-399D-4831-B0F2-93C49E1ABCC4}"/>
              </a:ext>
            </a:extLst>
          </p:cNvPr>
          <p:cNvGraphicFramePr>
            <a:graphicFrameLocks noGrp="1"/>
          </p:cNvGraphicFramePr>
          <p:nvPr/>
        </p:nvGraphicFramePr>
        <p:xfrm>
          <a:off x="820885" y="1905438"/>
          <a:ext cx="3903515" cy="1432560"/>
        </p:xfrm>
        <a:graphic>
          <a:graphicData uri="http://schemas.openxmlformats.org/drawingml/2006/table">
            <a:tbl>
              <a:tblPr>
                <a:tableStyleId>{0E3FDE45-AF77-4B5C-9715-49D594BDF05E}</a:tableStyleId>
              </a:tblPr>
              <a:tblGrid>
                <a:gridCol w="876301">
                  <a:extLst>
                    <a:ext uri="{9D8B030D-6E8A-4147-A177-3AD203B41FA5}">
                      <a16:colId xmlns:a16="http://schemas.microsoft.com/office/drawing/2014/main" val="2036214181"/>
                    </a:ext>
                  </a:extLst>
                </a:gridCol>
                <a:gridCol w="1062428">
                  <a:extLst>
                    <a:ext uri="{9D8B030D-6E8A-4147-A177-3AD203B41FA5}">
                      <a16:colId xmlns:a16="http://schemas.microsoft.com/office/drawing/2014/main" val="2727610866"/>
                    </a:ext>
                  </a:extLst>
                </a:gridCol>
                <a:gridCol w="1084020">
                  <a:extLst>
                    <a:ext uri="{9D8B030D-6E8A-4147-A177-3AD203B41FA5}">
                      <a16:colId xmlns:a16="http://schemas.microsoft.com/office/drawing/2014/main" val="1858152825"/>
                    </a:ext>
                  </a:extLst>
                </a:gridCol>
                <a:gridCol w="880766">
                  <a:extLst>
                    <a:ext uri="{9D8B030D-6E8A-4147-A177-3AD203B41FA5}">
                      <a16:colId xmlns:a16="http://schemas.microsoft.com/office/drawing/2014/main" val="504750970"/>
                    </a:ext>
                  </a:extLst>
                </a:gridCol>
              </a:tblGrid>
              <a:tr h="318135">
                <a:tc>
                  <a:txBody>
                    <a:bodyPr/>
                    <a:lstStyle/>
                    <a:p>
                      <a:pPr algn="l" fontAlgn="b"/>
                      <a:r>
                        <a:rPr lang="en-US" sz="1400" i="1" u="none" strike="noStrike" dirty="0">
                          <a:effectLst/>
                        </a:rPr>
                        <a:t>Data Cycle</a:t>
                      </a:r>
                      <a:endParaRPr lang="en-US"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i="1" u="none" strike="noStrike" dirty="0">
                          <a:effectLst/>
                        </a:rPr>
                        <a:t>Denominator</a:t>
                      </a:r>
                      <a:endParaRPr lang="en-US"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i="1" u="none" strike="noStrike" dirty="0">
                          <a:effectLst/>
                        </a:rPr>
                        <a:t>Numerator</a:t>
                      </a:r>
                      <a:endParaRPr lang="en-US"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1" i="1" u="none" strike="noStrike" dirty="0">
                          <a:effectLst/>
                        </a:rPr>
                        <a:t> VS %</a:t>
                      </a:r>
                      <a:endParaRPr lang="en-US" sz="1400" b="1"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01108123"/>
                  </a:ext>
                </a:extLst>
              </a:tr>
              <a:tr h="190500">
                <a:tc>
                  <a:txBody>
                    <a:bodyPr/>
                    <a:lstStyle/>
                    <a:p>
                      <a:pPr algn="l" fontAlgn="b"/>
                      <a:r>
                        <a:rPr lang="en-US" sz="1400" b="1" u="none" strike="noStrike" dirty="0">
                          <a:effectLst/>
                        </a:rPr>
                        <a:t>Mar 2019</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119,403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102,328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85.7%</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8500168"/>
                  </a:ext>
                </a:extLst>
              </a:tr>
              <a:tr h="190500">
                <a:tc>
                  <a:txBody>
                    <a:bodyPr/>
                    <a:lstStyle/>
                    <a:p>
                      <a:pPr algn="l" fontAlgn="b"/>
                      <a:r>
                        <a:rPr lang="en-US" sz="1400" u="none" strike="noStrike" dirty="0">
                          <a:effectLst/>
                        </a:rPr>
                        <a:t>Jan 2019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124,197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105,940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effectLst/>
                        </a:rPr>
                        <a:t>85.3%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2747977"/>
                  </a:ext>
                </a:extLst>
              </a:tr>
              <a:tr h="190500">
                <a:tc>
                  <a:txBody>
                    <a:bodyPr/>
                    <a:lstStyle/>
                    <a:p>
                      <a:pPr algn="l" fontAlgn="b"/>
                      <a:r>
                        <a:rPr lang="en-US" sz="1400" u="none" strike="noStrike" dirty="0">
                          <a:effectLst/>
                        </a:rPr>
                        <a:t>Nov 2018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120,041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100,234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effectLst/>
                        </a:rPr>
                        <a:t>83.5%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6700795"/>
                  </a:ext>
                </a:extLst>
              </a:tr>
              <a:tr h="190500">
                <a:tc>
                  <a:txBody>
                    <a:bodyPr/>
                    <a:lstStyle/>
                    <a:p>
                      <a:pPr algn="l" fontAlgn="b"/>
                      <a:r>
                        <a:rPr lang="en-US" sz="1400" u="none" strike="noStrike" dirty="0">
                          <a:effectLst/>
                        </a:rPr>
                        <a:t>Sep 2018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132,633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109,953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effectLst/>
                        </a:rPr>
                        <a:t>82.9%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2097816"/>
                  </a:ext>
                </a:extLst>
              </a:tr>
              <a:tr h="190500">
                <a:tc>
                  <a:txBody>
                    <a:bodyPr/>
                    <a:lstStyle/>
                    <a:p>
                      <a:pPr algn="l" fontAlgn="b"/>
                      <a:r>
                        <a:rPr lang="en-US" sz="1400" b="1" u="none" strike="noStrike" dirty="0">
                          <a:effectLst/>
                        </a:rPr>
                        <a:t>Jul 2018</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140,328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116,893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83.3%</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7134216"/>
                  </a:ext>
                </a:extLst>
              </a:tr>
            </a:tbl>
          </a:graphicData>
        </a:graphic>
      </p:graphicFrame>
      <p:graphicFrame>
        <p:nvGraphicFramePr>
          <p:cNvPr id="7" name="Table 6">
            <a:extLst>
              <a:ext uri="{FF2B5EF4-FFF2-40B4-BE49-F238E27FC236}">
                <a16:creationId xmlns:a16="http://schemas.microsoft.com/office/drawing/2014/main" id="{CEBE42F5-070B-4615-B787-D4BEE8B4ECC5}"/>
              </a:ext>
            </a:extLst>
          </p:cNvPr>
          <p:cNvGraphicFramePr>
            <a:graphicFrameLocks noGrp="1"/>
          </p:cNvGraphicFramePr>
          <p:nvPr/>
        </p:nvGraphicFramePr>
        <p:xfrm>
          <a:off x="5311484" y="3906975"/>
          <a:ext cx="3603916" cy="1682378"/>
        </p:xfrm>
        <a:graphic>
          <a:graphicData uri="http://schemas.openxmlformats.org/drawingml/2006/table">
            <a:tbl>
              <a:tblPr>
                <a:tableStyleId>{0E3FDE45-AF77-4B5C-9715-49D594BDF05E}</a:tableStyleId>
              </a:tblPr>
              <a:tblGrid>
                <a:gridCol w="720783">
                  <a:extLst>
                    <a:ext uri="{9D8B030D-6E8A-4147-A177-3AD203B41FA5}">
                      <a16:colId xmlns:a16="http://schemas.microsoft.com/office/drawing/2014/main" val="294862258"/>
                    </a:ext>
                  </a:extLst>
                </a:gridCol>
                <a:gridCol w="540588">
                  <a:extLst>
                    <a:ext uri="{9D8B030D-6E8A-4147-A177-3AD203B41FA5}">
                      <a16:colId xmlns:a16="http://schemas.microsoft.com/office/drawing/2014/main" val="1122097324"/>
                    </a:ext>
                  </a:extLst>
                </a:gridCol>
                <a:gridCol w="720783">
                  <a:extLst>
                    <a:ext uri="{9D8B030D-6E8A-4147-A177-3AD203B41FA5}">
                      <a16:colId xmlns:a16="http://schemas.microsoft.com/office/drawing/2014/main" val="1843250899"/>
                    </a:ext>
                  </a:extLst>
                </a:gridCol>
                <a:gridCol w="900979">
                  <a:extLst>
                    <a:ext uri="{9D8B030D-6E8A-4147-A177-3AD203B41FA5}">
                      <a16:colId xmlns:a16="http://schemas.microsoft.com/office/drawing/2014/main" val="2163660545"/>
                    </a:ext>
                  </a:extLst>
                </a:gridCol>
                <a:gridCol w="720783">
                  <a:extLst>
                    <a:ext uri="{9D8B030D-6E8A-4147-A177-3AD203B41FA5}">
                      <a16:colId xmlns:a16="http://schemas.microsoft.com/office/drawing/2014/main" val="1921562000"/>
                    </a:ext>
                  </a:extLst>
                </a:gridCol>
              </a:tblGrid>
              <a:tr h="600613">
                <a:tc>
                  <a:txBody>
                    <a:bodyPr/>
                    <a:lstStyle/>
                    <a:p>
                      <a:pPr algn="l" fontAlgn="b"/>
                      <a:endParaRPr lang="en-US" sz="12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i="1" u="none" strike="noStrike" dirty="0">
                          <a:effectLst/>
                          <a:latin typeface="Garamond" panose="02020404030301010803" pitchFamily="18" charset="0"/>
                        </a:rPr>
                        <a:t>AA Latina Women</a:t>
                      </a:r>
                      <a:endParaRPr lang="en-US" sz="1200" b="0" i="1"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i="1" u="none" strike="noStrike" dirty="0">
                          <a:effectLst/>
                          <a:latin typeface="Garamond" panose="02020404030301010803" pitchFamily="18" charset="0"/>
                        </a:rPr>
                        <a:t>MSM </a:t>
                      </a:r>
                      <a:br>
                        <a:rPr lang="en-US" sz="1200" i="1" u="none" strike="noStrike" dirty="0">
                          <a:effectLst/>
                          <a:latin typeface="Garamond" panose="02020404030301010803" pitchFamily="18" charset="0"/>
                        </a:rPr>
                      </a:br>
                      <a:r>
                        <a:rPr lang="en-US" sz="1200" i="1" u="none" strike="noStrike" dirty="0">
                          <a:effectLst/>
                          <a:latin typeface="Garamond" panose="02020404030301010803" pitchFamily="18" charset="0"/>
                        </a:rPr>
                        <a:t>of Color</a:t>
                      </a:r>
                      <a:endParaRPr lang="en-US" sz="1200" b="0" i="1"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i="1" u="none" strike="noStrike" dirty="0">
                          <a:effectLst/>
                          <a:latin typeface="Garamond" panose="02020404030301010803" pitchFamily="18" charset="0"/>
                        </a:rPr>
                        <a:t>Transgender</a:t>
                      </a:r>
                      <a:endParaRPr lang="en-US" sz="1200" b="0" i="1"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i="1" u="none" strike="noStrike" dirty="0">
                          <a:effectLst/>
                          <a:latin typeface="Garamond" panose="02020404030301010803" pitchFamily="18" charset="0"/>
                        </a:rPr>
                        <a:t>Youth</a:t>
                      </a:r>
                      <a:endParaRPr lang="en-US" sz="1200" b="0" i="1"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685512582"/>
                  </a:ext>
                </a:extLst>
              </a:tr>
              <a:tr h="216353">
                <a:tc>
                  <a:txBody>
                    <a:bodyPr/>
                    <a:lstStyle/>
                    <a:p>
                      <a:pPr algn="l" fontAlgn="b"/>
                      <a:r>
                        <a:rPr lang="en-US" sz="1200" b="1" u="none" strike="noStrike" dirty="0">
                          <a:effectLst/>
                          <a:latin typeface="Garamond" panose="02020404030301010803" pitchFamily="18" charset="0"/>
                        </a:rPr>
                        <a:t>Mar 19</a:t>
                      </a:r>
                      <a:endParaRPr lang="en-US" sz="12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b="1" u="none" strike="noStrike" dirty="0">
                          <a:effectLst/>
                          <a:latin typeface="Garamond" panose="02020404030301010803" pitchFamily="18" charset="0"/>
                        </a:rPr>
                        <a:t>85.1%</a:t>
                      </a:r>
                      <a:endParaRPr lang="en-US" sz="12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b="1" u="none" strike="noStrike" dirty="0">
                          <a:effectLst/>
                          <a:latin typeface="Garamond" panose="02020404030301010803" pitchFamily="18" charset="0"/>
                        </a:rPr>
                        <a:t>84.0%</a:t>
                      </a:r>
                      <a:endParaRPr lang="en-US" sz="12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b="1" u="none" strike="noStrike" dirty="0">
                          <a:effectLst/>
                          <a:latin typeface="Garamond" panose="02020404030301010803" pitchFamily="18" charset="0"/>
                        </a:rPr>
                        <a:t>80.3%</a:t>
                      </a:r>
                      <a:endParaRPr lang="en-US" sz="12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b="1" u="none" strike="noStrike" dirty="0">
                          <a:effectLst/>
                          <a:latin typeface="Garamond" panose="02020404030301010803" pitchFamily="18" charset="0"/>
                        </a:rPr>
                        <a:t>76.0%</a:t>
                      </a:r>
                      <a:endParaRPr lang="en-US" sz="1200" b="1"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466144836"/>
                  </a:ext>
                </a:extLst>
              </a:tr>
              <a:tr h="216353">
                <a:tc>
                  <a:txBody>
                    <a:bodyPr/>
                    <a:lstStyle/>
                    <a:p>
                      <a:pPr algn="l" fontAlgn="b"/>
                      <a:r>
                        <a:rPr lang="en-US" sz="1200" u="none" strike="noStrike" dirty="0">
                          <a:effectLst/>
                          <a:latin typeface="Garamond" panose="02020404030301010803" pitchFamily="18" charset="0"/>
                        </a:rPr>
                        <a:t>Jan 19</a:t>
                      </a:r>
                      <a:endParaRPr lang="en-US" sz="12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u="none" strike="noStrike" dirty="0">
                          <a:effectLst/>
                          <a:latin typeface="Garamond" panose="02020404030301010803" pitchFamily="18" charset="0"/>
                        </a:rPr>
                        <a:t>84.1%</a:t>
                      </a:r>
                      <a:endParaRPr lang="en-US" sz="12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u="none" strike="noStrike" dirty="0">
                          <a:effectLst/>
                          <a:latin typeface="Garamond" panose="02020404030301010803" pitchFamily="18" charset="0"/>
                        </a:rPr>
                        <a:t>81.7%</a:t>
                      </a:r>
                      <a:endParaRPr lang="en-US" sz="12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u="none" strike="noStrike" dirty="0">
                          <a:effectLst/>
                          <a:latin typeface="Garamond" panose="02020404030301010803" pitchFamily="18" charset="0"/>
                        </a:rPr>
                        <a:t>80.5%</a:t>
                      </a:r>
                      <a:endParaRPr lang="en-US" sz="12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u="none" strike="noStrike" dirty="0">
                          <a:effectLst/>
                          <a:latin typeface="Garamond" panose="02020404030301010803" pitchFamily="18" charset="0"/>
                        </a:rPr>
                        <a:t>75.0%</a:t>
                      </a:r>
                      <a:endParaRPr lang="en-US" sz="1200" b="0"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4102618170"/>
                  </a:ext>
                </a:extLst>
              </a:tr>
              <a:tr h="216353">
                <a:tc>
                  <a:txBody>
                    <a:bodyPr/>
                    <a:lstStyle/>
                    <a:p>
                      <a:pPr algn="l" fontAlgn="b"/>
                      <a:r>
                        <a:rPr lang="en-US" sz="1200" u="none" strike="noStrike" dirty="0">
                          <a:effectLst/>
                          <a:latin typeface="Garamond" panose="02020404030301010803" pitchFamily="18" charset="0"/>
                        </a:rPr>
                        <a:t>Nov 18</a:t>
                      </a:r>
                      <a:endParaRPr lang="en-US" sz="12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u="none" strike="noStrike" dirty="0">
                          <a:effectLst/>
                          <a:latin typeface="Garamond" panose="02020404030301010803" pitchFamily="18" charset="0"/>
                        </a:rPr>
                        <a:t>82.6%</a:t>
                      </a:r>
                      <a:endParaRPr lang="en-US" sz="12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u="none" strike="noStrike" dirty="0">
                          <a:effectLst/>
                          <a:latin typeface="Garamond" panose="02020404030301010803" pitchFamily="18" charset="0"/>
                        </a:rPr>
                        <a:t>82.2%</a:t>
                      </a:r>
                      <a:endParaRPr lang="en-US" sz="12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u="none" strike="noStrike" dirty="0">
                          <a:effectLst/>
                          <a:latin typeface="Garamond" panose="02020404030301010803" pitchFamily="18" charset="0"/>
                        </a:rPr>
                        <a:t>78.9%</a:t>
                      </a:r>
                      <a:endParaRPr lang="en-US" sz="12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u="none" strike="noStrike" dirty="0">
                          <a:effectLst/>
                          <a:latin typeface="Garamond" panose="02020404030301010803" pitchFamily="18" charset="0"/>
                        </a:rPr>
                        <a:t>72.6%</a:t>
                      </a:r>
                      <a:endParaRPr lang="en-US" sz="1200" b="0"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96745930"/>
                  </a:ext>
                </a:extLst>
              </a:tr>
              <a:tr h="216353">
                <a:tc>
                  <a:txBody>
                    <a:bodyPr/>
                    <a:lstStyle/>
                    <a:p>
                      <a:pPr algn="l" fontAlgn="b"/>
                      <a:r>
                        <a:rPr lang="en-US" sz="1200" u="none" strike="noStrike" dirty="0">
                          <a:effectLst/>
                          <a:latin typeface="Garamond" panose="02020404030301010803" pitchFamily="18" charset="0"/>
                        </a:rPr>
                        <a:t>Sep 18</a:t>
                      </a:r>
                      <a:endParaRPr lang="en-US" sz="12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u="none" strike="noStrike" dirty="0">
                          <a:effectLst/>
                          <a:latin typeface="Garamond" panose="02020404030301010803" pitchFamily="18" charset="0"/>
                        </a:rPr>
                        <a:t>81.8%</a:t>
                      </a:r>
                      <a:endParaRPr lang="en-US" sz="12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u="none" strike="noStrike" dirty="0">
                          <a:effectLst/>
                          <a:latin typeface="Garamond" panose="02020404030301010803" pitchFamily="18" charset="0"/>
                        </a:rPr>
                        <a:t>81.9%</a:t>
                      </a:r>
                      <a:endParaRPr lang="en-US" sz="12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u="none" strike="noStrike" dirty="0">
                          <a:effectLst/>
                          <a:latin typeface="Garamond" panose="02020404030301010803" pitchFamily="18" charset="0"/>
                        </a:rPr>
                        <a:t>76.2%</a:t>
                      </a:r>
                      <a:endParaRPr lang="en-US" sz="12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u="none" strike="noStrike" dirty="0">
                          <a:effectLst/>
                          <a:latin typeface="Garamond" panose="02020404030301010803" pitchFamily="18" charset="0"/>
                        </a:rPr>
                        <a:t>72.3%</a:t>
                      </a:r>
                      <a:endParaRPr lang="en-US" sz="1200" b="0"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297665248"/>
                  </a:ext>
                </a:extLst>
              </a:tr>
              <a:tr h="216353">
                <a:tc>
                  <a:txBody>
                    <a:bodyPr/>
                    <a:lstStyle/>
                    <a:p>
                      <a:pPr algn="l" fontAlgn="b"/>
                      <a:r>
                        <a:rPr lang="en-US" sz="1200" b="1" u="none" strike="noStrike" dirty="0">
                          <a:effectLst/>
                          <a:latin typeface="Garamond" panose="02020404030301010803" pitchFamily="18" charset="0"/>
                        </a:rPr>
                        <a:t>Jul 18</a:t>
                      </a:r>
                      <a:endParaRPr lang="en-US" sz="12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b="1" u="none" strike="noStrike" dirty="0">
                          <a:effectLst/>
                          <a:latin typeface="Garamond" panose="02020404030301010803" pitchFamily="18" charset="0"/>
                        </a:rPr>
                        <a:t>81.7%</a:t>
                      </a:r>
                      <a:endParaRPr lang="en-US" sz="12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b="1" u="none" strike="noStrike" dirty="0">
                          <a:effectLst/>
                          <a:latin typeface="Garamond" panose="02020404030301010803" pitchFamily="18" charset="0"/>
                        </a:rPr>
                        <a:t>80.9%</a:t>
                      </a:r>
                      <a:endParaRPr lang="en-US" sz="12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b="1" u="none" strike="noStrike" dirty="0">
                          <a:effectLst/>
                          <a:latin typeface="Garamond" panose="02020404030301010803" pitchFamily="18" charset="0"/>
                        </a:rPr>
                        <a:t>77.2%</a:t>
                      </a:r>
                      <a:endParaRPr lang="en-US" sz="12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200" b="1" u="none" strike="noStrike" dirty="0">
                          <a:effectLst/>
                          <a:latin typeface="Garamond" panose="02020404030301010803" pitchFamily="18" charset="0"/>
                        </a:rPr>
                        <a:t>72.2%</a:t>
                      </a:r>
                      <a:endParaRPr lang="en-US" sz="1200" b="1"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602533825"/>
                  </a:ext>
                </a:extLst>
              </a:tr>
            </a:tbl>
          </a:graphicData>
        </a:graphic>
      </p:graphicFrame>
      <p:sp>
        <p:nvSpPr>
          <p:cNvPr id="9" name="Rectangle 8">
            <a:extLst>
              <a:ext uri="{FF2B5EF4-FFF2-40B4-BE49-F238E27FC236}">
                <a16:creationId xmlns:a16="http://schemas.microsoft.com/office/drawing/2014/main" id="{A1EB5E58-DE60-4843-A1D2-4E7401836593}"/>
              </a:ext>
            </a:extLst>
          </p:cNvPr>
          <p:cNvSpPr/>
          <p:nvPr/>
        </p:nvSpPr>
        <p:spPr>
          <a:xfrm>
            <a:off x="5434966" y="1600200"/>
            <a:ext cx="3505199" cy="1815882"/>
          </a:xfrm>
          <a:prstGeom prst="rect">
            <a:avLst/>
          </a:prstGeom>
        </p:spPr>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dirty="0">
                <a:ln>
                  <a:noFill/>
                </a:ln>
                <a:solidFill>
                  <a:srgbClr val="212121"/>
                </a:solidFill>
                <a:effectLst/>
                <a:uLnTx/>
                <a:uFillTx/>
                <a:latin typeface="Garamond"/>
                <a:ea typeface="MS PGothic" panose="020B0600070205080204" pitchFamily="34" charset="-128"/>
                <a:cs typeface="+mn-cs"/>
              </a:rPr>
              <a:t>‘Based on the initial data cycle (Jul 2018 – 83.3%), the overall aim is to reach a 87.5% viral suppression rate by the end of the Collaborative to decrease the number of people living with HIV who are not virally suppressed by 25%.’</a:t>
            </a:r>
          </a:p>
        </p:txBody>
      </p:sp>
      <p:sp>
        <p:nvSpPr>
          <p:cNvPr id="10" name="Rectangle 9">
            <a:extLst>
              <a:ext uri="{FF2B5EF4-FFF2-40B4-BE49-F238E27FC236}">
                <a16:creationId xmlns:a16="http://schemas.microsoft.com/office/drawing/2014/main" id="{CB438374-55E1-444F-9EF1-A4C362D8151C}"/>
              </a:ext>
            </a:extLst>
          </p:cNvPr>
          <p:cNvSpPr/>
          <p:nvPr/>
        </p:nvSpPr>
        <p:spPr>
          <a:xfrm>
            <a:off x="165828" y="1152334"/>
            <a:ext cx="8812344" cy="29546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320" b="0" i="0" u="none" strike="noStrike" kern="1200" spc="0" baseline="0">
                <a:solidFill>
                  <a:srgbClr val="000000">
                    <a:lumMod val="65000"/>
                    <a:lumOff val="35000"/>
                  </a:srgbClr>
                </a:solidFill>
                <a:latin typeface="+mn-lt"/>
                <a:ea typeface="+mn-ea"/>
                <a:cs typeface="+mn-cs"/>
              </a:defRPr>
            </a:pPr>
            <a:r>
              <a:rPr kumimoji="0" lang="en-US" sz="1320" b="1" i="0" u="none" strike="noStrike" kern="1200" cap="none" spc="0" normalizeH="0" baseline="0" noProof="0" dirty="0">
                <a:ln>
                  <a:noFill/>
                </a:ln>
                <a:solidFill>
                  <a:srgbClr val="000000">
                    <a:lumMod val="65000"/>
                    <a:lumOff val="35000"/>
                  </a:srgbClr>
                </a:solidFill>
                <a:effectLst/>
                <a:uLnTx/>
                <a:uFillTx/>
                <a:latin typeface="Garamond"/>
                <a:ea typeface="MS PGothic" panose="020B0600070205080204" pitchFamily="34" charset="-128"/>
                <a:cs typeface="+mn-cs"/>
              </a:rPr>
              <a:t>What Are the Data Telling Us? Cross-Sectional Data Submissions (Preliminary Results)</a:t>
            </a:r>
          </a:p>
        </p:txBody>
      </p:sp>
      <p:sp>
        <p:nvSpPr>
          <p:cNvPr id="12" name="Rectangle 11">
            <a:extLst>
              <a:ext uri="{FF2B5EF4-FFF2-40B4-BE49-F238E27FC236}">
                <a16:creationId xmlns:a16="http://schemas.microsoft.com/office/drawing/2014/main" id="{361972AB-2225-423C-81AA-9284C2D41A82}"/>
              </a:ext>
            </a:extLst>
          </p:cNvPr>
          <p:cNvSpPr/>
          <p:nvPr/>
        </p:nvSpPr>
        <p:spPr>
          <a:xfrm rot="16200000">
            <a:off x="-234478" y="4386830"/>
            <a:ext cx="1316386"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Garamond"/>
                <a:ea typeface="MS PGothic" panose="020B0600070205080204" pitchFamily="34" charset="-128"/>
                <a:cs typeface="Times New Roman" panose="02020603050405020304" pitchFamily="18" charset="0"/>
              </a:rPr>
              <a:t>Viral Suppression Rate</a:t>
            </a:r>
          </a:p>
        </p:txBody>
      </p:sp>
      <p:graphicFrame>
        <p:nvGraphicFramePr>
          <p:cNvPr id="13" name="Chart 12">
            <a:extLst>
              <a:ext uri="{FF2B5EF4-FFF2-40B4-BE49-F238E27FC236}">
                <a16:creationId xmlns:a16="http://schemas.microsoft.com/office/drawing/2014/main" id="{21723ED3-3890-4794-ADC2-475C2ED18650}"/>
              </a:ext>
            </a:extLst>
          </p:cNvPr>
          <p:cNvGraphicFramePr>
            <a:graphicFrameLocks/>
          </p:cNvGraphicFramePr>
          <p:nvPr/>
        </p:nvGraphicFramePr>
        <p:xfrm>
          <a:off x="609600" y="3427679"/>
          <a:ext cx="4572000" cy="243972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C38C34FA-AA8B-1742-A263-EDC22C76F9AE}"/>
              </a:ext>
            </a:extLst>
          </p:cNvPr>
          <p:cNvSpPr/>
          <p:nvPr/>
        </p:nvSpPr>
        <p:spPr>
          <a:xfrm>
            <a:off x="1407028" y="1543049"/>
            <a:ext cx="2703882"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aramond" panose="02020404030301010803" pitchFamily="18" charset="0"/>
                <a:ea typeface="MS PGothic" panose="020B0600070205080204" pitchFamily="34" charset="-128"/>
                <a:cs typeface="+mn-cs"/>
              </a:rPr>
              <a:t>Overall Viral Suppression Rates</a:t>
            </a:r>
          </a:p>
        </p:txBody>
      </p:sp>
      <p:sp>
        <p:nvSpPr>
          <p:cNvPr id="14" name="Rectangle 13">
            <a:extLst>
              <a:ext uri="{FF2B5EF4-FFF2-40B4-BE49-F238E27FC236}">
                <a16:creationId xmlns:a16="http://schemas.microsoft.com/office/drawing/2014/main" id="{39CA2F40-E8ED-9D4C-9BEF-93EB184F5CF3}"/>
              </a:ext>
            </a:extLst>
          </p:cNvPr>
          <p:cNvSpPr/>
          <p:nvPr/>
        </p:nvSpPr>
        <p:spPr>
          <a:xfrm>
            <a:off x="5418924" y="3513193"/>
            <a:ext cx="3281668"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aramond" panose="02020404030301010803" pitchFamily="18" charset="0"/>
                <a:ea typeface="MS PGothic" panose="020B0600070205080204" pitchFamily="34" charset="-128"/>
                <a:cs typeface="+mn-cs"/>
              </a:rPr>
              <a:t>Subpopulation Viral Suppression Rates</a:t>
            </a:r>
          </a:p>
        </p:txBody>
      </p:sp>
    </p:spTree>
    <p:extLst>
      <p:ext uri="{BB962C8B-B14F-4D97-AF65-F5344CB8AC3E}">
        <p14:creationId xmlns:p14="http://schemas.microsoft.com/office/powerpoint/2010/main" val="3968752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HIV Care Continuum</a:t>
            </a:r>
          </a:p>
        </p:txBody>
      </p:sp>
      <p:sp>
        <p:nvSpPr>
          <p:cNvPr id="4" name="Slide Number Placeholder 3"/>
          <p:cNvSpPr>
            <a:spLocks noGrp="1"/>
          </p:cNvSpPr>
          <p:nvPr>
            <p:ph type="sldNum" sz="quarter" idx="12"/>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456449" rtl="0" eaLnBrk="1" latinLnBrk="0" hangingPunct="1">
              <a:defRPr sz="1800" kern="1200">
                <a:solidFill>
                  <a:schemeClr val="bg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lang="en-US" smtClean="0"/>
              <a:pPr marL="0" marR="0" lvl="0" indent="0" algn="ctr" defTabSz="456449"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Content Placeholder 4">
            <a:extLst>
              <a:ext uri="{FF2B5EF4-FFF2-40B4-BE49-F238E27FC236}">
                <a16:creationId xmlns:a16="http://schemas.microsoft.com/office/drawing/2014/main" id="{3D185CFF-4CFA-49AC-8E5B-DD469A317A2B}"/>
              </a:ext>
            </a:extLst>
          </p:cNvPr>
          <p:cNvPicPr>
            <a:picLocks noGrp="1" noChangeAspect="1"/>
          </p:cNvPicPr>
          <p:nvPr>
            <p:ph idx="1"/>
          </p:nvPr>
        </p:nvPicPr>
        <p:blipFill rotWithShape="1">
          <a:blip r:embed="rId3"/>
          <a:srcRect t="7273"/>
          <a:stretch/>
        </p:blipFill>
        <p:spPr>
          <a:xfrm>
            <a:off x="380242" y="1447800"/>
            <a:ext cx="8383515" cy="4451131"/>
          </a:xfrm>
          <a:prstGeom prst="rect">
            <a:avLst/>
          </a:prstGeom>
        </p:spPr>
      </p:pic>
      <p:sp>
        <p:nvSpPr>
          <p:cNvPr id="10" name="Footer Placeholder 8">
            <a:extLst>
              <a:ext uri="{FF2B5EF4-FFF2-40B4-BE49-F238E27FC236}">
                <a16:creationId xmlns:a16="http://schemas.microsoft.com/office/drawing/2014/main" id="{A49221BB-BADC-480C-8764-96A190C26A2D}"/>
              </a:ext>
            </a:extLst>
          </p:cNvPr>
          <p:cNvSpPr txBox="1">
            <a:spLocks/>
          </p:cNvSpPr>
          <p:nvPr/>
        </p:nvSpPr>
        <p:spPr>
          <a:xfrm>
            <a:off x="767255" y="6276652"/>
            <a:ext cx="5181600" cy="396239"/>
          </a:xfrm>
          <a:prstGeom prst="rect">
            <a:avLst/>
          </a:prstGeom>
        </p:spPr>
        <p:txBody>
          <a:bodyPr lIns="91290" tIns="45645" rIns="91290" bIns="45645" anchor="ctr"/>
          <a:lstStyle>
            <a:defPPr>
              <a:defRPr lang="en-US"/>
            </a:defPPr>
            <a:lvl1pPr marL="0" algn="l" defTabSz="456449" rtl="0" eaLnBrk="1" latinLnBrk="0" hangingPunct="1">
              <a:defRPr sz="1200" kern="1200">
                <a:solidFill>
                  <a:schemeClr val="tx2">
                    <a:lumMod val="40000"/>
                    <a:lumOff val="60000"/>
                  </a:schemeClr>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solidFill>
                  <a:schemeClr val="bg1"/>
                </a:solidFill>
                <a:latin typeface="Arial"/>
              </a:rPr>
              <a:t>The National HIV/AIDS Strategy: Updated to 2020 Indicator Supplement December 2016</a:t>
            </a:r>
            <a:endParaRPr lang="en-US" dirty="0">
              <a:solidFill>
                <a:schemeClr val="bg1"/>
              </a:solidFill>
              <a:latin typeface="Arial"/>
            </a:endParaRPr>
          </a:p>
        </p:txBody>
      </p:sp>
    </p:spTree>
    <p:extLst>
      <p:ext uri="{BB962C8B-B14F-4D97-AF65-F5344CB8AC3E}">
        <p14:creationId xmlns:p14="http://schemas.microsoft.com/office/powerpoint/2010/main" val="131818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89C4-4FD3-487F-88BC-7693CF155C61}"/>
              </a:ext>
            </a:extLst>
          </p:cNvPr>
          <p:cNvSpPr>
            <a:spLocks noGrp="1"/>
          </p:cNvSpPr>
          <p:nvPr>
            <p:ph type="title"/>
          </p:nvPr>
        </p:nvSpPr>
        <p:spPr>
          <a:xfrm>
            <a:off x="628650" y="533400"/>
            <a:ext cx="7886700" cy="820879"/>
          </a:xfrm>
        </p:spPr>
        <p:txBody>
          <a:bodyPr anchor="t"/>
          <a:lstStyle/>
          <a:p>
            <a:r>
              <a:rPr lang="en-US" dirty="0"/>
              <a:t>Viral Suppression (Jul 2018 – Apr 2019)</a:t>
            </a:r>
          </a:p>
        </p:txBody>
      </p:sp>
      <p:graphicFrame>
        <p:nvGraphicFramePr>
          <p:cNvPr id="3" name="Table 2">
            <a:extLst>
              <a:ext uri="{FF2B5EF4-FFF2-40B4-BE49-F238E27FC236}">
                <a16:creationId xmlns:a16="http://schemas.microsoft.com/office/drawing/2014/main" id="{8F81D13E-9BA9-499B-8F2F-2171A5083D27}"/>
              </a:ext>
            </a:extLst>
          </p:cNvPr>
          <p:cNvGraphicFramePr>
            <a:graphicFrameLocks noGrp="1"/>
          </p:cNvGraphicFramePr>
          <p:nvPr/>
        </p:nvGraphicFramePr>
        <p:xfrm>
          <a:off x="590551" y="4665521"/>
          <a:ext cx="6019800" cy="1154430"/>
        </p:xfrm>
        <a:graphic>
          <a:graphicData uri="http://schemas.openxmlformats.org/drawingml/2006/table">
            <a:tbl>
              <a:tblPr>
                <a:tableStyleId>{0E3FDE45-AF77-4B5C-9715-49D594BDF05E}</a:tableStyleId>
              </a:tblPr>
              <a:tblGrid>
                <a:gridCol w="2362200">
                  <a:extLst>
                    <a:ext uri="{9D8B030D-6E8A-4147-A177-3AD203B41FA5}">
                      <a16:colId xmlns:a16="http://schemas.microsoft.com/office/drawing/2014/main" val="2655814778"/>
                    </a:ext>
                  </a:extLst>
                </a:gridCol>
                <a:gridCol w="838200">
                  <a:extLst>
                    <a:ext uri="{9D8B030D-6E8A-4147-A177-3AD203B41FA5}">
                      <a16:colId xmlns:a16="http://schemas.microsoft.com/office/drawing/2014/main" val="3849628709"/>
                    </a:ext>
                  </a:extLst>
                </a:gridCol>
                <a:gridCol w="914400">
                  <a:extLst>
                    <a:ext uri="{9D8B030D-6E8A-4147-A177-3AD203B41FA5}">
                      <a16:colId xmlns:a16="http://schemas.microsoft.com/office/drawing/2014/main" val="3911128240"/>
                    </a:ext>
                  </a:extLst>
                </a:gridCol>
                <a:gridCol w="1143000">
                  <a:extLst>
                    <a:ext uri="{9D8B030D-6E8A-4147-A177-3AD203B41FA5}">
                      <a16:colId xmlns:a16="http://schemas.microsoft.com/office/drawing/2014/main" val="568287625"/>
                    </a:ext>
                  </a:extLst>
                </a:gridCol>
                <a:gridCol w="762000">
                  <a:extLst>
                    <a:ext uri="{9D8B030D-6E8A-4147-A177-3AD203B41FA5}">
                      <a16:colId xmlns:a16="http://schemas.microsoft.com/office/drawing/2014/main" val="3566004326"/>
                    </a:ext>
                  </a:extLst>
                </a:gridCol>
              </a:tblGrid>
              <a:tr h="190500">
                <a:tc>
                  <a:txBody>
                    <a:bodyPr/>
                    <a:lstStyle/>
                    <a:p>
                      <a:pPr algn="l" fontAlgn="b"/>
                      <a:endParaRPr lang="en-US" sz="1200" b="0"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i="1" u="none" strike="noStrike" dirty="0">
                          <a:effectLst/>
                        </a:rPr>
                        <a:t># of Clinics</a:t>
                      </a:r>
                      <a:endParaRPr lang="en-US" sz="1200" b="0"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i="1" u="none" strike="noStrike" kern="1200" dirty="0">
                          <a:solidFill>
                            <a:schemeClr val="tx1"/>
                          </a:solidFill>
                          <a:effectLst/>
                          <a:latin typeface="+mn-lt"/>
                          <a:ea typeface="+mn-ea"/>
                          <a:cs typeface="+mn-cs"/>
                        </a:rPr>
                        <a:t># of Patients</a:t>
                      </a:r>
                    </a:p>
                  </a:txBody>
                  <a:tcPr marL="9525" marR="9525" marT="9525" marB="0" anchor="b"/>
                </a:tc>
                <a:tc>
                  <a:txBody>
                    <a:bodyPr/>
                    <a:lstStyle/>
                    <a:p>
                      <a:pPr algn="r" fontAlgn="b"/>
                      <a:r>
                        <a:rPr lang="en-US" sz="1200" i="1" u="none" strike="noStrike" kern="1200" dirty="0">
                          <a:solidFill>
                            <a:schemeClr val="tx1"/>
                          </a:solidFill>
                          <a:effectLst/>
                          <a:latin typeface="+mn-lt"/>
                          <a:ea typeface="+mn-ea"/>
                          <a:cs typeface="+mn-cs"/>
                        </a:rPr>
                        <a:t>First Data</a:t>
                      </a:r>
                    </a:p>
                  </a:txBody>
                  <a:tcPr marL="9525" marR="9525" marT="9525" marB="0" anchor="b"/>
                </a:tc>
                <a:tc>
                  <a:txBody>
                    <a:bodyPr/>
                    <a:lstStyle/>
                    <a:p>
                      <a:pPr algn="r" fontAlgn="b"/>
                      <a:r>
                        <a:rPr lang="en-US" sz="1200" i="1" u="none" strike="noStrike" kern="1200" dirty="0">
                          <a:solidFill>
                            <a:schemeClr val="tx1"/>
                          </a:solidFill>
                          <a:effectLst/>
                          <a:latin typeface="+mn-lt"/>
                          <a:ea typeface="+mn-ea"/>
                          <a:cs typeface="+mn-cs"/>
                        </a:rPr>
                        <a:t>Last Data</a:t>
                      </a:r>
                    </a:p>
                  </a:txBody>
                  <a:tcPr marL="9525" marR="9525" marT="9525" marB="0" anchor="b"/>
                </a:tc>
                <a:extLst>
                  <a:ext uri="{0D108BD9-81ED-4DB2-BD59-A6C34878D82A}">
                    <a16:rowId xmlns:a16="http://schemas.microsoft.com/office/drawing/2014/main" val="1725623589"/>
                  </a:ext>
                </a:extLst>
              </a:tr>
              <a:tr h="190500">
                <a:tc>
                  <a:txBody>
                    <a:bodyPr/>
                    <a:lstStyle/>
                    <a:p>
                      <a:pPr algn="l" fontAlgn="b"/>
                      <a:r>
                        <a:rPr lang="en-US" sz="1200" u="none" strike="noStrike" dirty="0">
                          <a:effectLst/>
                        </a:rPr>
                        <a:t>African American and Latina Women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35</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9,998</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r" defTabSz="914400" rtl="0" eaLnBrk="1" fontAlgn="b" latinLnBrk="0" hangingPunct="1"/>
                      <a:r>
                        <a:rPr lang="en-US" sz="1200" u="none" strike="noStrike" kern="1200" dirty="0">
                          <a:solidFill>
                            <a:schemeClr val="tx1"/>
                          </a:solidFill>
                          <a:effectLst/>
                          <a:latin typeface="+mn-lt"/>
                          <a:ea typeface="+mn-ea"/>
                          <a:cs typeface="+mn-cs"/>
                        </a:rPr>
                        <a:t>83.3%</a:t>
                      </a:r>
                    </a:p>
                  </a:txBody>
                  <a:tcPr marL="9525" marR="9525" marT="9525" marB="0" anchor="b"/>
                </a:tc>
                <a:tc>
                  <a:txBody>
                    <a:bodyPr/>
                    <a:lstStyle/>
                    <a:p>
                      <a:pPr marL="0" algn="r" defTabSz="914400" rtl="0" eaLnBrk="1" fontAlgn="b" latinLnBrk="0" hangingPunct="1"/>
                      <a:r>
                        <a:rPr lang="en-US" sz="1200" u="none" strike="noStrike" kern="1200" dirty="0">
                          <a:solidFill>
                            <a:schemeClr val="tx1"/>
                          </a:solidFill>
                          <a:effectLst/>
                          <a:latin typeface="+mn-lt"/>
                          <a:ea typeface="+mn-ea"/>
                          <a:cs typeface="+mn-cs"/>
                        </a:rPr>
                        <a:t>86.2%</a:t>
                      </a:r>
                    </a:p>
                  </a:txBody>
                  <a:tcPr marL="9525" marR="9525" marT="9525" marB="0" anchor="b"/>
                </a:tc>
                <a:extLst>
                  <a:ext uri="{0D108BD9-81ED-4DB2-BD59-A6C34878D82A}">
                    <a16:rowId xmlns:a16="http://schemas.microsoft.com/office/drawing/2014/main" val="194202356"/>
                  </a:ext>
                </a:extLst>
              </a:tr>
              <a:tr h="190500">
                <a:tc>
                  <a:txBody>
                    <a:bodyPr/>
                    <a:lstStyle/>
                    <a:p>
                      <a:pPr algn="l" fontAlgn="b"/>
                      <a:r>
                        <a:rPr lang="en-US" sz="1200" u="none" strike="noStrike" dirty="0">
                          <a:effectLst/>
                        </a:rPr>
                        <a:t>MSM of Color</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52</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14,542</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r" defTabSz="914400" rtl="0" eaLnBrk="1" fontAlgn="b" latinLnBrk="0" hangingPunct="1"/>
                      <a:r>
                        <a:rPr lang="en-US" sz="1200" u="none" strike="noStrike" kern="1200" dirty="0">
                          <a:solidFill>
                            <a:schemeClr val="tx1"/>
                          </a:solidFill>
                          <a:effectLst/>
                          <a:latin typeface="+mn-lt"/>
                          <a:ea typeface="+mn-ea"/>
                          <a:cs typeface="+mn-cs"/>
                        </a:rPr>
                        <a:t>80.5%</a:t>
                      </a:r>
                    </a:p>
                  </a:txBody>
                  <a:tcPr marL="9525" marR="9525" marT="9525" marB="0" anchor="b"/>
                </a:tc>
                <a:tc>
                  <a:txBody>
                    <a:bodyPr/>
                    <a:lstStyle/>
                    <a:p>
                      <a:pPr marL="0" algn="r" defTabSz="914400" rtl="0" eaLnBrk="1" fontAlgn="b" latinLnBrk="0" hangingPunct="1"/>
                      <a:r>
                        <a:rPr lang="en-US" sz="1200" u="none" strike="noStrike" kern="1200" dirty="0">
                          <a:solidFill>
                            <a:schemeClr val="tx1"/>
                          </a:solidFill>
                          <a:effectLst/>
                          <a:latin typeface="+mn-lt"/>
                          <a:ea typeface="+mn-ea"/>
                          <a:cs typeface="+mn-cs"/>
                        </a:rPr>
                        <a:t>83.9%</a:t>
                      </a:r>
                    </a:p>
                  </a:txBody>
                  <a:tcPr marL="9525" marR="9525" marT="9525" marB="0" anchor="b"/>
                </a:tc>
                <a:extLst>
                  <a:ext uri="{0D108BD9-81ED-4DB2-BD59-A6C34878D82A}">
                    <a16:rowId xmlns:a16="http://schemas.microsoft.com/office/drawing/2014/main" val="369717172"/>
                  </a:ext>
                </a:extLst>
              </a:tr>
              <a:tr h="190500">
                <a:tc>
                  <a:txBody>
                    <a:bodyPr/>
                    <a:lstStyle/>
                    <a:p>
                      <a:pPr algn="l" fontAlgn="b"/>
                      <a:r>
                        <a:rPr lang="en-US" sz="1200" u="none" strike="noStrike" dirty="0">
                          <a:effectLst/>
                        </a:rPr>
                        <a:t>Transgender</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18</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577</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r" defTabSz="914400" rtl="0" eaLnBrk="1" fontAlgn="b" latinLnBrk="0" hangingPunct="1"/>
                      <a:r>
                        <a:rPr lang="en-US" sz="1200" u="none" strike="noStrike" kern="1200" dirty="0">
                          <a:solidFill>
                            <a:schemeClr val="tx1"/>
                          </a:solidFill>
                          <a:effectLst/>
                          <a:latin typeface="+mn-lt"/>
                          <a:ea typeface="+mn-ea"/>
                          <a:cs typeface="+mn-cs"/>
                        </a:rPr>
                        <a:t>79.9%</a:t>
                      </a:r>
                    </a:p>
                  </a:txBody>
                  <a:tcPr marL="9525" marR="9525" marT="9525" marB="0" anchor="b"/>
                </a:tc>
                <a:tc>
                  <a:txBody>
                    <a:bodyPr/>
                    <a:lstStyle/>
                    <a:p>
                      <a:pPr marL="0" algn="r" defTabSz="914400" rtl="0" eaLnBrk="1" fontAlgn="b" latinLnBrk="0" hangingPunct="1"/>
                      <a:r>
                        <a:rPr lang="en-US" sz="1200" u="none" strike="noStrike" kern="1200" dirty="0">
                          <a:solidFill>
                            <a:schemeClr val="tx1"/>
                          </a:solidFill>
                          <a:effectLst/>
                          <a:latin typeface="+mn-lt"/>
                          <a:ea typeface="+mn-ea"/>
                          <a:cs typeface="+mn-cs"/>
                        </a:rPr>
                        <a:t>82.7%</a:t>
                      </a:r>
                    </a:p>
                  </a:txBody>
                  <a:tcPr marL="9525" marR="9525" marT="9525" marB="0" anchor="b"/>
                </a:tc>
                <a:extLst>
                  <a:ext uri="{0D108BD9-81ED-4DB2-BD59-A6C34878D82A}">
                    <a16:rowId xmlns:a16="http://schemas.microsoft.com/office/drawing/2014/main" val="1996811148"/>
                  </a:ext>
                </a:extLst>
              </a:tr>
              <a:tr h="190500">
                <a:tc>
                  <a:txBody>
                    <a:bodyPr/>
                    <a:lstStyle/>
                    <a:p>
                      <a:pPr algn="l" fontAlgn="b"/>
                      <a:r>
                        <a:rPr lang="en-US" sz="1200" u="none" strike="noStrike" dirty="0">
                          <a:effectLst/>
                        </a:rPr>
                        <a:t>Youth</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43</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2,902</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r" defTabSz="914400" rtl="0" eaLnBrk="1" fontAlgn="b" latinLnBrk="0" hangingPunct="1"/>
                      <a:r>
                        <a:rPr lang="en-US" sz="1200" u="none" strike="noStrike" kern="1200" dirty="0">
                          <a:solidFill>
                            <a:schemeClr val="tx1"/>
                          </a:solidFill>
                          <a:effectLst/>
                          <a:latin typeface="+mn-lt"/>
                          <a:ea typeface="+mn-ea"/>
                          <a:cs typeface="+mn-cs"/>
                        </a:rPr>
                        <a:t>72.9%</a:t>
                      </a:r>
                    </a:p>
                  </a:txBody>
                  <a:tcPr marL="9525" marR="9525" marT="9525" marB="0" anchor="b"/>
                </a:tc>
                <a:tc>
                  <a:txBody>
                    <a:bodyPr/>
                    <a:lstStyle/>
                    <a:p>
                      <a:pPr marL="0" algn="r" defTabSz="914400" rtl="0" eaLnBrk="1" fontAlgn="b" latinLnBrk="0" hangingPunct="1"/>
                      <a:r>
                        <a:rPr lang="en-US" sz="1200" u="none" strike="noStrike" kern="1200" dirty="0">
                          <a:solidFill>
                            <a:schemeClr val="tx1"/>
                          </a:solidFill>
                          <a:effectLst/>
                          <a:latin typeface="+mn-lt"/>
                          <a:ea typeface="+mn-ea"/>
                          <a:cs typeface="+mn-cs"/>
                        </a:rPr>
                        <a:t>78.0%</a:t>
                      </a:r>
                    </a:p>
                  </a:txBody>
                  <a:tcPr marL="9525" marR="9525" marT="9525" marB="0" anchor="b"/>
                </a:tc>
                <a:extLst>
                  <a:ext uri="{0D108BD9-81ED-4DB2-BD59-A6C34878D82A}">
                    <a16:rowId xmlns:a16="http://schemas.microsoft.com/office/drawing/2014/main" val="3488999522"/>
                  </a:ext>
                </a:extLst>
              </a:tr>
              <a:tr h="108276">
                <a:tc>
                  <a:txBody>
                    <a:bodyPr/>
                    <a:lstStyle/>
                    <a:p>
                      <a:pPr algn="l" fontAlgn="b"/>
                      <a:r>
                        <a:rPr lang="en-US" sz="1200" i="1" u="none" strike="noStrike" dirty="0">
                          <a:effectLst/>
                        </a:rPr>
                        <a:t>Grand Total</a:t>
                      </a:r>
                      <a:endParaRPr lang="en-US" sz="1200" b="0"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i="1" u="none" strike="noStrike" dirty="0">
                          <a:effectLst/>
                        </a:rPr>
                        <a:t>148</a:t>
                      </a:r>
                      <a:endParaRPr lang="en-US" sz="1200" b="0"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i="1" u="none" strike="noStrike" dirty="0">
                          <a:effectLst/>
                        </a:rPr>
                        <a:t>28,039</a:t>
                      </a:r>
                      <a:endParaRPr lang="en-US" sz="1200" b="0" i="1"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i="1" u="none" strike="noStrike" kern="1200" dirty="0">
                          <a:solidFill>
                            <a:schemeClr val="tx1"/>
                          </a:solidFill>
                          <a:effectLst/>
                          <a:latin typeface="+mn-lt"/>
                          <a:ea typeface="+mn-ea"/>
                          <a:cs typeface="+mn-cs"/>
                        </a:rPr>
                        <a:t>79.1%</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i="1" u="none" strike="noStrike" kern="1200" dirty="0">
                          <a:solidFill>
                            <a:schemeClr val="tx1"/>
                          </a:solidFill>
                          <a:effectLst/>
                          <a:latin typeface="+mn-lt"/>
                          <a:ea typeface="+mn-ea"/>
                          <a:cs typeface="+mn-cs"/>
                        </a:rPr>
                        <a:t>82.7%</a:t>
                      </a:r>
                    </a:p>
                  </a:txBody>
                  <a:tcPr marL="9525" marR="9525" marT="9525" marB="0" anchor="b"/>
                </a:tc>
                <a:extLst>
                  <a:ext uri="{0D108BD9-81ED-4DB2-BD59-A6C34878D82A}">
                    <a16:rowId xmlns:a16="http://schemas.microsoft.com/office/drawing/2014/main" val="1784002450"/>
                  </a:ext>
                </a:extLst>
              </a:tr>
            </a:tbl>
          </a:graphicData>
        </a:graphic>
      </p:graphicFrame>
      <p:sp>
        <p:nvSpPr>
          <p:cNvPr id="4" name="Rectangle 3">
            <a:extLst>
              <a:ext uri="{FF2B5EF4-FFF2-40B4-BE49-F238E27FC236}">
                <a16:creationId xmlns:a16="http://schemas.microsoft.com/office/drawing/2014/main" id="{F7835F3C-2FF2-4032-85C9-32B7C66B3714}"/>
              </a:ext>
            </a:extLst>
          </p:cNvPr>
          <p:cNvSpPr/>
          <p:nvPr/>
        </p:nvSpPr>
        <p:spPr>
          <a:xfrm>
            <a:off x="276225" y="1110614"/>
            <a:ext cx="8763000" cy="29546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320" b="0" i="0" u="none" strike="noStrike" kern="1200" spc="0" baseline="0">
                <a:solidFill>
                  <a:srgbClr val="000000">
                    <a:lumMod val="65000"/>
                    <a:lumOff val="35000"/>
                  </a:srgbClr>
                </a:solidFill>
                <a:latin typeface="+mn-lt"/>
                <a:ea typeface="+mn-ea"/>
                <a:cs typeface="+mn-cs"/>
              </a:defRPr>
            </a:pPr>
            <a:r>
              <a:rPr kumimoji="0" lang="en-US" sz="1320" b="1" i="0" u="none" strike="noStrike" kern="1200" cap="none" spc="0" normalizeH="0" baseline="0" noProof="0" dirty="0">
                <a:ln>
                  <a:noFill/>
                </a:ln>
                <a:solidFill>
                  <a:srgbClr val="000000">
                    <a:lumMod val="65000"/>
                    <a:lumOff val="35000"/>
                  </a:srgbClr>
                </a:solidFill>
                <a:effectLst/>
                <a:uLnTx/>
                <a:uFillTx/>
                <a:latin typeface="Garamond"/>
                <a:ea typeface="MS PGothic" panose="020B0600070205080204" pitchFamily="34" charset="-128"/>
                <a:cs typeface="+mn-cs"/>
              </a:rPr>
              <a:t>Are We Improving? Difference between First and Last Submission for Each HIV Subpopulation (Preliminary Results)</a:t>
            </a:r>
          </a:p>
        </p:txBody>
      </p:sp>
      <p:sp>
        <p:nvSpPr>
          <p:cNvPr id="6" name="Rectangle 5">
            <a:extLst>
              <a:ext uri="{FF2B5EF4-FFF2-40B4-BE49-F238E27FC236}">
                <a16:creationId xmlns:a16="http://schemas.microsoft.com/office/drawing/2014/main" id="{0E2210D6-F214-458E-AF27-259282E31D49}"/>
              </a:ext>
            </a:extLst>
          </p:cNvPr>
          <p:cNvSpPr/>
          <p:nvPr/>
        </p:nvSpPr>
        <p:spPr>
          <a:xfrm>
            <a:off x="6610351" y="1900297"/>
            <a:ext cx="2428874" cy="2062103"/>
          </a:xfrm>
          <a:prstGeom prst="rect">
            <a:avLst/>
          </a:prstGeom>
        </p:spPr>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12121"/>
                </a:solidFill>
                <a:effectLst/>
                <a:uLnTx/>
                <a:uFillTx/>
                <a:latin typeface="Garamond"/>
                <a:ea typeface="Calibri" panose="020F0502020204030204" pitchFamily="34" charset="0"/>
                <a:cs typeface="+mn-cs"/>
              </a:rPr>
              <a:t>‘Modest gains in viral suppression were found across all HIV sub-populations (on average 3.6%) when comparing the first and last agency subpopulation data submissions.’ </a:t>
            </a:r>
            <a:endParaRPr kumimoji="0" lang="en-US" sz="1400" b="1" i="1" u="none" strike="noStrike" kern="1200" cap="none" spc="0" normalizeH="0" baseline="0" noProof="0" dirty="0">
              <a:ln>
                <a:noFill/>
              </a:ln>
              <a:solidFill>
                <a:srgbClr val="000000"/>
              </a:solidFill>
              <a:effectLst/>
              <a:uLnTx/>
              <a:uFillTx/>
              <a:latin typeface="Garamond"/>
              <a:ea typeface="Calibri" panose="020F0502020204030204" pitchFamily="34" charset="0"/>
              <a:cs typeface="+mn-cs"/>
            </a:endParaRPr>
          </a:p>
        </p:txBody>
      </p:sp>
      <p:sp>
        <p:nvSpPr>
          <p:cNvPr id="7" name="Rectangle 6">
            <a:extLst>
              <a:ext uri="{FF2B5EF4-FFF2-40B4-BE49-F238E27FC236}">
                <a16:creationId xmlns:a16="http://schemas.microsoft.com/office/drawing/2014/main" id="{C01900CB-773D-41A0-91DA-6A06029A9747}"/>
              </a:ext>
            </a:extLst>
          </p:cNvPr>
          <p:cNvSpPr/>
          <p:nvPr/>
        </p:nvSpPr>
        <p:spPr>
          <a:xfrm rot="16200000">
            <a:off x="-332601" y="2595773"/>
            <a:ext cx="2133602" cy="55399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Garamond"/>
                <a:ea typeface="MS PGothic" panose="020B0600070205080204" pitchFamily="34" charset="-128"/>
                <a:cs typeface="Times New Roman" panose="02020603050405020304" pitchFamily="18" charset="0"/>
              </a:rPr>
              <a:t>Differences in Viral Suppression Rates between First and Last Submission by Participating Agencies</a:t>
            </a:r>
          </a:p>
        </p:txBody>
      </p:sp>
      <p:graphicFrame>
        <p:nvGraphicFramePr>
          <p:cNvPr id="13" name="Chart 12">
            <a:extLst>
              <a:ext uri="{FF2B5EF4-FFF2-40B4-BE49-F238E27FC236}">
                <a16:creationId xmlns:a16="http://schemas.microsoft.com/office/drawing/2014/main" id="{081CD905-4AC4-F445-83BC-88694BBDB20D}"/>
              </a:ext>
            </a:extLst>
          </p:cNvPr>
          <p:cNvGraphicFramePr>
            <a:graphicFrameLocks/>
          </p:cNvGraphicFramePr>
          <p:nvPr/>
        </p:nvGraphicFramePr>
        <p:xfrm>
          <a:off x="1200151" y="1499601"/>
          <a:ext cx="5177612" cy="3072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a:extLst>
              <a:ext uri="{FF2B5EF4-FFF2-40B4-BE49-F238E27FC236}">
                <a16:creationId xmlns:a16="http://schemas.microsoft.com/office/drawing/2014/main" id="{1022C628-BC76-C946-BBA2-CE48084F0B2B}"/>
              </a:ext>
            </a:extLst>
          </p:cNvPr>
          <p:cNvGraphicFramePr>
            <a:graphicFrameLocks noGrp="1"/>
          </p:cNvGraphicFramePr>
          <p:nvPr/>
        </p:nvGraphicFramePr>
        <p:xfrm>
          <a:off x="7010400" y="4485168"/>
          <a:ext cx="1716048" cy="1337310"/>
        </p:xfrm>
        <a:graphic>
          <a:graphicData uri="http://schemas.openxmlformats.org/drawingml/2006/table">
            <a:tbl>
              <a:tblPr>
                <a:tableStyleId>{0E3FDE45-AF77-4B5C-9715-49D594BDF05E}</a:tableStyleId>
              </a:tblPr>
              <a:tblGrid>
                <a:gridCol w="725448">
                  <a:extLst>
                    <a:ext uri="{9D8B030D-6E8A-4147-A177-3AD203B41FA5}">
                      <a16:colId xmlns:a16="http://schemas.microsoft.com/office/drawing/2014/main" val="294862258"/>
                    </a:ext>
                  </a:extLst>
                </a:gridCol>
                <a:gridCol w="533400">
                  <a:extLst>
                    <a:ext uri="{9D8B030D-6E8A-4147-A177-3AD203B41FA5}">
                      <a16:colId xmlns:a16="http://schemas.microsoft.com/office/drawing/2014/main" val="1122097324"/>
                    </a:ext>
                  </a:extLst>
                </a:gridCol>
                <a:gridCol w="457200">
                  <a:extLst>
                    <a:ext uri="{9D8B030D-6E8A-4147-A177-3AD203B41FA5}">
                      <a16:colId xmlns:a16="http://schemas.microsoft.com/office/drawing/2014/main" val="4145575320"/>
                    </a:ext>
                  </a:extLst>
                </a:gridCol>
              </a:tblGrid>
              <a:tr h="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i="1" u="none" strike="noStrike" dirty="0">
                          <a:effectLst/>
                          <a:latin typeface="+mj-lt"/>
                        </a:rPr>
                        <a:t># of Months Difference</a:t>
                      </a:r>
                      <a:endParaRPr lang="en-US" sz="1200" b="0" i="1" u="none" strike="noStrike" dirty="0">
                        <a:solidFill>
                          <a:srgbClr val="000000"/>
                        </a:solidFill>
                        <a:effectLst/>
                        <a:latin typeface="+mj-lt"/>
                      </a:endParaRPr>
                    </a:p>
                  </a:txBody>
                  <a:tcPr marL="9525" marR="9525" marT="9525" marB="0" anchor="b"/>
                </a:tc>
                <a:tc>
                  <a:txBody>
                    <a:bodyPr/>
                    <a:lstStyle/>
                    <a:p>
                      <a:pPr algn="r" fontAlgn="b"/>
                      <a:r>
                        <a:rPr lang="en-US" sz="1200" i="1" u="none" strike="noStrike" dirty="0">
                          <a:effectLst/>
                          <a:latin typeface="+mj-lt"/>
                        </a:rPr>
                        <a:t># of Sites</a:t>
                      </a:r>
                    </a:p>
                  </a:txBody>
                  <a:tcPr marL="9525" marR="9525" marT="9525" marB="0" anchor="b"/>
                </a:tc>
                <a:tc>
                  <a:txBody>
                    <a:bodyPr/>
                    <a:lstStyle/>
                    <a:p>
                      <a:pPr algn="r" fontAlgn="b"/>
                      <a:r>
                        <a:rPr lang="en-US" sz="1200" i="1" u="none" strike="noStrike" dirty="0">
                          <a:effectLst/>
                          <a:latin typeface="+mj-lt"/>
                        </a:rPr>
                        <a:t>%</a:t>
                      </a:r>
                    </a:p>
                  </a:txBody>
                  <a:tcPr marL="9525" marR="9525" marT="9525" marB="0" anchor="b"/>
                </a:tc>
                <a:extLst>
                  <a:ext uri="{0D108BD9-81ED-4DB2-BD59-A6C34878D82A}">
                    <a16:rowId xmlns:a16="http://schemas.microsoft.com/office/drawing/2014/main" val="3685512582"/>
                  </a:ext>
                </a:extLst>
              </a:tr>
              <a:tr h="0">
                <a:tc>
                  <a:txBody>
                    <a:bodyPr/>
                    <a:lstStyle/>
                    <a:p>
                      <a:pPr algn="r" fontAlgn="b"/>
                      <a:r>
                        <a:rPr lang="en-US" sz="1200" u="none" strike="noStrike" dirty="0">
                          <a:effectLst/>
                          <a:latin typeface="+mj-lt"/>
                        </a:rPr>
                        <a:t>2</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20</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a:solidFill>
                            <a:srgbClr val="000000"/>
                          </a:solidFill>
                          <a:effectLst/>
                          <a:latin typeface="+mj-lt"/>
                        </a:rPr>
                        <a:t>14%</a:t>
                      </a:r>
                    </a:p>
                  </a:txBody>
                  <a:tcPr marL="9525" marR="9525" marT="9525" marB="0" anchor="b"/>
                </a:tc>
                <a:extLst>
                  <a:ext uri="{0D108BD9-81ED-4DB2-BD59-A6C34878D82A}">
                    <a16:rowId xmlns:a16="http://schemas.microsoft.com/office/drawing/2014/main" val="2466144836"/>
                  </a:ext>
                </a:extLst>
              </a:tr>
              <a:tr h="0">
                <a:tc>
                  <a:txBody>
                    <a:bodyPr/>
                    <a:lstStyle/>
                    <a:p>
                      <a:pPr algn="r" fontAlgn="b"/>
                      <a:r>
                        <a:rPr lang="en-US" sz="1200" u="none" strike="noStrike" dirty="0">
                          <a:effectLst/>
                          <a:latin typeface="+mj-lt"/>
                        </a:rPr>
                        <a:t>4</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16</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a:solidFill>
                            <a:srgbClr val="000000"/>
                          </a:solidFill>
                          <a:effectLst/>
                          <a:latin typeface="+mj-lt"/>
                        </a:rPr>
                        <a:t>11%</a:t>
                      </a:r>
                    </a:p>
                  </a:txBody>
                  <a:tcPr marL="9525" marR="9525" marT="9525" marB="0" anchor="b"/>
                </a:tc>
                <a:extLst>
                  <a:ext uri="{0D108BD9-81ED-4DB2-BD59-A6C34878D82A}">
                    <a16:rowId xmlns:a16="http://schemas.microsoft.com/office/drawing/2014/main" val="4102618170"/>
                  </a:ext>
                </a:extLst>
              </a:tr>
              <a:tr h="0">
                <a:tc>
                  <a:txBody>
                    <a:bodyPr/>
                    <a:lstStyle/>
                    <a:p>
                      <a:pPr algn="r" fontAlgn="b"/>
                      <a:r>
                        <a:rPr lang="en-US" sz="1200" u="none" strike="noStrike" dirty="0">
                          <a:effectLst/>
                          <a:latin typeface="+mj-lt"/>
                        </a:rPr>
                        <a:t>6</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17</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a:solidFill>
                            <a:srgbClr val="000000"/>
                          </a:solidFill>
                          <a:effectLst/>
                          <a:latin typeface="+mj-lt"/>
                        </a:rPr>
                        <a:t>11%</a:t>
                      </a:r>
                    </a:p>
                  </a:txBody>
                  <a:tcPr marL="9525" marR="9525" marT="9525" marB="0" anchor="b"/>
                </a:tc>
                <a:extLst>
                  <a:ext uri="{0D108BD9-81ED-4DB2-BD59-A6C34878D82A}">
                    <a16:rowId xmlns:a16="http://schemas.microsoft.com/office/drawing/2014/main" val="396745930"/>
                  </a:ext>
                </a:extLst>
              </a:tr>
              <a:tr h="0">
                <a:tc>
                  <a:txBody>
                    <a:bodyPr/>
                    <a:lstStyle/>
                    <a:p>
                      <a:pPr algn="r" fontAlgn="b"/>
                      <a:r>
                        <a:rPr lang="en-US" sz="1200" u="none" strike="noStrike" dirty="0">
                          <a:effectLst/>
                          <a:latin typeface="+mj-lt"/>
                        </a:rPr>
                        <a:t>8</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95</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a:solidFill>
                            <a:srgbClr val="000000"/>
                          </a:solidFill>
                          <a:effectLst/>
                          <a:latin typeface="+mj-lt"/>
                        </a:rPr>
                        <a:t>64%</a:t>
                      </a:r>
                    </a:p>
                  </a:txBody>
                  <a:tcPr marL="9525" marR="9525" marT="9525" marB="0" anchor="b"/>
                </a:tc>
                <a:extLst>
                  <a:ext uri="{0D108BD9-81ED-4DB2-BD59-A6C34878D82A}">
                    <a16:rowId xmlns:a16="http://schemas.microsoft.com/office/drawing/2014/main" val="1297665248"/>
                  </a:ext>
                </a:extLst>
              </a:tr>
              <a:tr h="0">
                <a:tc>
                  <a:txBody>
                    <a:bodyPr/>
                    <a:lstStyle/>
                    <a:p>
                      <a:pPr algn="l" fontAlgn="b"/>
                      <a:endParaRPr lang="en-US" sz="1200" b="1"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effectLst/>
                          <a:latin typeface="+mj-lt"/>
                        </a:rPr>
                        <a:t>148</a:t>
                      </a:r>
                      <a:endParaRPr lang="en-US" sz="1200" b="0" i="0" u="none" strike="noStrike" dirty="0">
                        <a:solidFill>
                          <a:srgbClr val="000000"/>
                        </a:solidFill>
                        <a:effectLst/>
                        <a:latin typeface="+mj-lt"/>
                      </a:endParaRPr>
                    </a:p>
                  </a:txBody>
                  <a:tcPr marL="9525" marR="9525" marT="9525" marB="0" anchor="b"/>
                </a:tc>
                <a:tc>
                  <a:txBody>
                    <a:bodyPr/>
                    <a:lstStyle/>
                    <a:p>
                      <a:pPr algn="r" fontAlgn="b"/>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602533825"/>
                  </a:ext>
                </a:extLst>
              </a:tr>
            </a:tbl>
          </a:graphicData>
        </a:graphic>
      </p:graphicFrame>
    </p:spTree>
    <p:extLst>
      <p:ext uri="{BB962C8B-B14F-4D97-AF65-F5344CB8AC3E}">
        <p14:creationId xmlns:p14="http://schemas.microsoft.com/office/powerpoint/2010/main" val="2225450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89C4-4FD3-487F-88BC-7693CF155C61}"/>
              </a:ext>
            </a:extLst>
          </p:cNvPr>
          <p:cNvSpPr>
            <a:spLocks noGrp="1"/>
          </p:cNvSpPr>
          <p:nvPr>
            <p:ph type="title"/>
          </p:nvPr>
        </p:nvSpPr>
        <p:spPr>
          <a:xfrm>
            <a:off x="628650" y="533401"/>
            <a:ext cx="7886700" cy="618933"/>
          </a:xfrm>
        </p:spPr>
        <p:txBody>
          <a:bodyPr anchor="t"/>
          <a:lstStyle/>
          <a:p>
            <a:r>
              <a:rPr lang="en-US" dirty="0"/>
              <a:t>Viral Suppression (Jul 2018 – Apr 2019)</a:t>
            </a:r>
          </a:p>
        </p:txBody>
      </p:sp>
      <p:sp>
        <p:nvSpPr>
          <p:cNvPr id="4" name="Rectangle 3">
            <a:extLst>
              <a:ext uri="{FF2B5EF4-FFF2-40B4-BE49-F238E27FC236}">
                <a16:creationId xmlns:a16="http://schemas.microsoft.com/office/drawing/2014/main" id="{CF8D53D1-5BBA-46BD-B72D-97722678AE8B}"/>
              </a:ext>
            </a:extLst>
          </p:cNvPr>
          <p:cNvSpPr/>
          <p:nvPr/>
        </p:nvSpPr>
        <p:spPr>
          <a:xfrm>
            <a:off x="0" y="1143000"/>
            <a:ext cx="9144000" cy="29546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320" b="0" i="0" u="none" strike="noStrike" kern="1200" spc="0" baseline="0">
                <a:solidFill>
                  <a:srgbClr val="000000">
                    <a:lumMod val="65000"/>
                    <a:lumOff val="35000"/>
                  </a:srgbClr>
                </a:solidFill>
                <a:latin typeface="+mn-lt"/>
                <a:ea typeface="+mn-ea"/>
                <a:cs typeface="+mn-cs"/>
              </a:defRPr>
            </a:pPr>
            <a:r>
              <a:rPr kumimoji="0" lang="en-US" sz="1320" b="1" i="0" u="none" strike="noStrike" kern="1200" cap="none" spc="0" normalizeH="0" baseline="0" noProof="0" dirty="0">
                <a:ln>
                  <a:noFill/>
                </a:ln>
                <a:solidFill>
                  <a:srgbClr val="000000">
                    <a:lumMod val="65000"/>
                    <a:lumOff val="35000"/>
                  </a:srgbClr>
                </a:solidFill>
                <a:effectLst/>
                <a:uLnTx/>
                <a:uFillTx/>
                <a:latin typeface="Garamond"/>
                <a:ea typeface="MS PGothic" panose="020B0600070205080204" pitchFamily="34" charset="-128"/>
                <a:cs typeface="+mn-cs"/>
              </a:rPr>
              <a:t>Are We Closing the Gap? Changes in Agency Subpopulation vs Overall Agency VS Rates: (n=148) (Preliminary Results)</a:t>
            </a:r>
          </a:p>
        </p:txBody>
      </p:sp>
      <p:sp>
        <p:nvSpPr>
          <p:cNvPr id="3" name="Rectangle 2">
            <a:extLst>
              <a:ext uri="{FF2B5EF4-FFF2-40B4-BE49-F238E27FC236}">
                <a16:creationId xmlns:a16="http://schemas.microsoft.com/office/drawing/2014/main" id="{8CF923F7-EF53-4109-9BAF-205DDEFB8961}"/>
              </a:ext>
            </a:extLst>
          </p:cNvPr>
          <p:cNvSpPr/>
          <p:nvPr/>
        </p:nvSpPr>
        <p:spPr>
          <a:xfrm>
            <a:off x="6517285" y="1676400"/>
            <a:ext cx="2474315" cy="3539430"/>
          </a:xfrm>
          <a:prstGeom prst="rect">
            <a:avLst/>
          </a:prstGeom>
        </p:spPr>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12121"/>
                </a:solidFill>
                <a:effectLst/>
                <a:uLnTx/>
                <a:uFillTx/>
                <a:latin typeface="Garamond"/>
                <a:ea typeface="Calibri" panose="020F0502020204030204" pitchFamily="34" charset="0"/>
                <a:cs typeface="+mn-cs"/>
              </a:rPr>
              <a:t>‘A reduction in the difference between each HIV subpopulation and the overall viral suppression rates between Jul 2018 and Mar 2019 was found comparing the first and last viral suppression rates of each agency-identified HIV subpopulation against the overall agency viral suppression rates during the same time period.’</a:t>
            </a:r>
            <a:endParaRPr kumimoji="0" lang="en-US" sz="1400" b="1" i="1" u="none" strike="noStrike" kern="1200" cap="none" spc="0" normalizeH="0" baseline="0" noProof="0" dirty="0">
              <a:ln>
                <a:noFill/>
              </a:ln>
              <a:solidFill>
                <a:srgbClr val="000000"/>
              </a:solidFill>
              <a:effectLst/>
              <a:uLnTx/>
              <a:uFillTx/>
              <a:latin typeface="Garamond"/>
              <a:ea typeface="Calibri" panose="020F0502020204030204" pitchFamily="34" charset="0"/>
              <a:cs typeface="+mn-cs"/>
            </a:endParaRPr>
          </a:p>
        </p:txBody>
      </p:sp>
      <p:sp>
        <p:nvSpPr>
          <p:cNvPr id="6" name="Rectangle 5">
            <a:extLst>
              <a:ext uri="{FF2B5EF4-FFF2-40B4-BE49-F238E27FC236}">
                <a16:creationId xmlns:a16="http://schemas.microsoft.com/office/drawing/2014/main" id="{B26F8493-029C-44AA-AE68-4CFF6F69B244}"/>
              </a:ext>
            </a:extLst>
          </p:cNvPr>
          <p:cNvSpPr/>
          <p:nvPr/>
        </p:nvSpPr>
        <p:spPr>
          <a:xfrm>
            <a:off x="179257" y="1554540"/>
            <a:ext cx="1192343" cy="156966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sz="1320" b="0" i="0" u="none" strike="noStrike" kern="1200" spc="0" baseline="0">
                <a:solidFill>
                  <a:srgbClr val="000000">
                    <a:lumMod val="65000"/>
                    <a:lumOff val="35000"/>
                  </a:srgbClr>
                </a:solidFill>
                <a:latin typeface="+mn-lt"/>
                <a:ea typeface="+mn-ea"/>
                <a:cs typeface="+mn-cs"/>
              </a:defRPr>
            </a:pPr>
            <a:r>
              <a:rPr kumimoji="0" lang="en-US" sz="1200" b="1" i="0" u="none" strike="noStrike" kern="1200" cap="none" spc="0" normalizeH="0" baseline="0" noProof="0" dirty="0">
                <a:ln>
                  <a:noFill/>
                </a:ln>
                <a:solidFill>
                  <a:srgbClr val="000000">
                    <a:lumMod val="65000"/>
                    <a:lumOff val="35000"/>
                  </a:srgbClr>
                </a:solidFill>
                <a:effectLst/>
                <a:uLnTx/>
                <a:uFillTx/>
                <a:latin typeface="Garamond"/>
                <a:ea typeface="MS PGothic" panose="020B0600070205080204" pitchFamily="34" charset="-128"/>
                <a:cs typeface="+mn-cs"/>
              </a:rPr>
              <a:t>No Disparity between</a:t>
            </a:r>
          </a:p>
          <a:p>
            <a:pPr marL="0" marR="0" lvl="0" indent="0" algn="r" defTabSz="914400" rtl="0" eaLnBrk="0" fontAlgn="base" latinLnBrk="0" hangingPunct="0">
              <a:lnSpc>
                <a:spcPct val="100000"/>
              </a:lnSpc>
              <a:spcBef>
                <a:spcPct val="0"/>
              </a:spcBef>
              <a:spcAft>
                <a:spcPct val="0"/>
              </a:spcAft>
              <a:buClrTx/>
              <a:buSzTx/>
              <a:buFontTx/>
              <a:buNone/>
              <a:tabLst/>
              <a:defRPr sz="1320" b="0" i="0" u="none" strike="noStrike" kern="1200" spc="0" baseline="0">
                <a:solidFill>
                  <a:srgbClr val="000000">
                    <a:lumMod val="65000"/>
                    <a:lumOff val="35000"/>
                  </a:srgbClr>
                </a:solidFill>
                <a:latin typeface="+mn-lt"/>
                <a:ea typeface="+mn-ea"/>
                <a:cs typeface="+mn-cs"/>
              </a:defRPr>
            </a:pPr>
            <a:endParaRPr kumimoji="0" lang="en-US" sz="1200" b="1" i="0" u="none" strike="noStrike" kern="1200" cap="none" spc="0" normalizeH="0" baseline="0" noProof="0" dirty="0">
              <a:ln>
                <a:noFill/>
              </a:ln>
              <a:solidFill>
                <a:srgbClr val="000000">
                  <a:lumMod val="65000"/>
                  <a:lumOff val="35000"/>
                </a:srgbClr>
              </a:solidFill>
              <a:effectLst/>
              <a:uLnTx/>
              <a:uFillTx/>
              <a:latin typeface="Garamond"/>
              <a:ea typeface="MS PGothic" panose="020B0600070205080204" pitchFamily="34"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sz="1320" b="0" i="0" u="none" strike="noStrike" kern="1200" spc="0" baseline="0">
                <a:solidFill>
                  <a:srgbClr val="000000">
                    <a:lumMod val="65000"/>
                    <a:lumOff val="35000"/>
                  </a:srgbClr>
                </a:solidFill>
                <a:latin typeface="+mn-lt"/>
                <a:ea typeface="+mn-ea"/>
                <a:cs typeface="+mn-cs"/>
              </a:defRPr>
            </a:pPr>
            <a:r>
              <a:rPr kumimoji="0" lang="en-US" sz="1200" b="1" i="0" u="none" strike="noStrike" kern="1200" cap="none" spc="0" normalizeH="0" baseline="0" noProof="0" dirty="0">
                <a:ln>
                  <a:noFill/>
                </a:ln>
                <a:solidFill>
                  <a:srgbClr val="000000">
                    <a:lumMod val="65000"/>
                    <a:lumOff val="35000"/>
                  </a:srgbClr>
                </a:solidFill>
                <a:effectLst/>
                <a:uLnTx/>
                <a:uFillTx/>
                <a:latin typeface="Garamond"/>
                <a:ea typeface="MS PGothic" panose="020B0600070205080204" pitchFamily="34" charset="-128"/>
                <a:cs typeface="+mn-cs"/>
              </a:rPr>
              <a:t> Agency Subpopulation and Overall Agency Averages</a:t>
            </a:r>
          </a:p>
        </p:txBody>
      </p:sp>
      <p:sp>
        <p:nvSpPr>
          <p:cNvPr id="7" name="Arrow: Right 6">
            <a:extLst>
              <a:ext uri="{FF2B5EF4-FFF2-40B4-BE49-F238E27FC236}">
                <a16:creationId xmlns:a16="http://schemas.microsoft.com/office/drawing/2014/main" id="{150D1C94-EEB2-45DC-8A34-4183C8E2ADD7}"/>
              </a:ext>
            </a:extLst>
          </p:cNvPr>
          <p:cNvSpPr/>
          <p:nvPr/>
        </p:nvSpPr>
        <p:spPr bwMode="auto">
          <a:xfrm>
            <a:off x="398888" y="1962677"/>
            <a:ext cx="1192343" cy="156713"/>
          </a:xfrm>
          <a:prstGeom prst="rightArrow">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S PGothic" panose="020B0600070205080204" pitchFamily="34" charset="-128"/>
              <a:cs typeface="+mn-cs"/>
            </a:endParaRPr>
          </a:p>
        </p:txBody>
      </p:sp>
      <p:graphicFrame>
        <p:nvGraphicFramePr>
          <p:cNvPr id="8" name="Chart 7">
            <a:extLst>
              <a:ext uri="{FF2B5EF4-FFF2-40B4-BE49-F238E27FC236}">
                <a16:creationId xmlns:a16="http://schemas.microsoft.com/office/drawing/2014/main" id="{B725AB83-20DF-D64B-8F5C-836AD133457C}"/>
              </a:ext>
            </a:extLst>
          </p:cNvPr>
          <p:cNvGraphicFramePr>
            <a:graphicFrameLocks/>
          </p:cNvGraphicFramePr>
          <p:nvPr/>
        </p:nvGraphicFramePr>
        <p:xfrm>
          <a:off x="775428" y="1900687"/>
          <a:ext cx="5715000" cy="3814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2749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5DEB-9516-4631-9E8A-1723C6BB47C9}"/>
              </a:ext>
            </a:extLst>
          </p:cNvPr>
          <p:cNvSpPr>
            <a:spLocks noGrp="1"/>
          </p:cNvSpPr>
          <p:nvPr>
            <p:ph type="title"/>
          </p:nvPr>
        </p:nvSpPr>
        <p:spPr/>
        <p:txBody>
          <a:bodyPr/>
          <a:lstStyle/>
          <a:p>
            <a:r>
              <a:rPr lang="en-US" dirty="0"/>
              <a:t>Vancouver Consensus Statement</a:t>
            </a:r>
          </a:p>
        </p:txBody>
      </p:sp>
      <p:sp>
        <p:nvSpPr>
          <p:cNvPr id="3" name="Content Placeholder 2">
            <a:extLst>
              <a:ext uri="{FF2B5EF4-FFF2-40B4-BE49-F238E27FC236}">
                <a16:creationId xmlns:a16="http://schemas.microsoft.com/office/drawing/2014/main" id="{7ABD50CB-AC8C-4F70-AFBD-169E5C34F18F}"/>
              </a:ext>
            </a:extLst>
          </p:cNvPr>
          <p:cNvSpPr>
            <a:spLocks noGrp="1"/>
          </p:cNvSpPr>
          <p:nvPr>
            <p:ph idx="1"/>
          </p:nvPr>
        </p:nvSpPr>
        <p:spPr>
          <a:xfrm>
            <a:off x="762000" y="1447800"/>
            <a:ext cx="7772400" cy="4191000"/>
          </a:xfrm>
        </p:spPr>
        <p:txBody>
          <a:bodyPr anchor="ctr"/>
          <a:lstStyle/>
          <a:p>
            <a:pPr marL="0" lvl="0" indent="0" algn="ctr">
              <a:buNone/>
            </a:pPr>
            <a:r>
              <a:rPr lang="en-US" sz="4400" b="1" dirty="0"/>
              <a:t>“Knowing medicine cannot work in isolation and ARVs alone cannot end AIDS, a comprehensive, community-driven response attentive to underserved groups is urgent.”</a:t>
            </a:r>
          </a:p>
        </p:txBody>
      </p:sp>
    </p:spTree>
    <p:extLst>
      <p:ext uri="{BB962C8B-B14F-4D97-AF65-F5344CB8AC3E}">
        <p14:creationId xmlns:p14="http://schemas.microsoft.com/office/powerpoint/2010/main" val="2141190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364F-7947-4031-B959-6A9E77300753}"/>
              </a:ext>
            </a:extLst>
          </p:cNvPr>
          <p:cNvSpPr>
            <a:spLocks noGrp="1"/>
          </p:cNvSpPr>
          <p:nvPr>
            <p:ph type="title"/>
          </p:nvPr>
        </p:nvSpPr>
        <p:spPr/>
        <p:txBody>
          <a:bodyPr/>
          <a:lstStyle/>
          <a:p>
            <a:r>
              <a:rPr lang="en-US" dirty="0"/>
              <a:t>Breaking Down Silos</a:t>
            </a:r>
          </a:p>
        </p:txBody>
      </p:sp>
      <p:pic>
        <p:nvPicPr>
          <p:cNvPr id="5" name="Content Placeholder 4">
            <a:extLst>
              <a:ext uri="{FF2B5EF4-FFF2-40B4-BE49-F238E27FC236}">
                <a16:creationId xmlns:a16="http://schemas.microsoft.com/office/drawing/2014/main" id="{F1F040F4-F97B-45D0-ACCD-4742843B84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2796" y="1556444"/>
            <a:ext cx="5498408" cy="4736625"/>
          </a:xfrm>
        </p:spPr>
      </p:pic>
    </p:spTree>
    <p:extLst>
      <p:ext uri="{BB962C8B-B14F-4D97-AF65-F5344CB8AC3E}">
        <p14:creationId xmlns:p14="http://schemas.microsoft.com/office/powerpoint/2010/main" val="4158113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BC18DF-601A-4A03-A841-75238679A30E}"/>
              </a:ext>
            </a:extLst>
          </p:cNvPr>
          <p:cNvSpPr>
            <a:spLocks noGrp="1"/>
          </p:cNvSpPr>
          <p:nvPr>
            <p:ph type="title"/>
          </p:nvPr>
        </p:nvSpPr>
        <p:spPr/>
        <p:txBody>
          <a:bodyPr/>
          <a:lstStyle/>
          <a:p>
            <a:r>
              <a:rPr lang="en-US" dirty="0"/>
              <a:t>The Role of Persons Living with HIV</a:t>
            </a:r>
          </a:p>
        </p:txBody>
      </p:sp>
      <p:pic>
        <p:nvPicPr>
          <p:cNvPr id="7" name="Picture 6" descr="A close up of a logo&#10;&#10;Description automatically generated">
            <a:extLst>
              <a:ext uri="{FF2B5EF4-FFF2-40B4-BE49-F238E27FC236}">
                <a16:creationId xmlns:a16="http://schemas.microsoft.com/office/drawing/2014/main" id="{98FFF9B9-CCB5-44C0-85A5-337CE335B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87" y="792162"/>
            <a:ext cx="8059615" cy="3317875"/>
          </a:xfrm>
          <a:prstGeom prst="rect">
            <a:avLst/>
          </a:prstGeom>
        </p:spPr>
      </p:pic>
    </p:spTree>
    <p:extLst>
      <p:ext uri="{BB962C8B-B14F-4D97-AF65-F5344CB8AC3E}">
        <p14:creationId xmlns:p14="http://schemas.microsoft.com/office/powerpoint/2010/main" val="1523915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EC6C9-183D-4934-80D3-A100944E6B59}"/>
              </a:ext>
            </a:extLst>
          </p:cNvPr>
          <p:cNvSpPr>
            <a:spLocks noGrp="1"/>
          </p:cNvSpPr>
          <p:nvPr>
            <p:ph type="title"/>
          </p:nvPr>
        </p:nvSpPr>
        <p:spPr/>
        <p:txBody>
          <a:bodyPr/>
          <a:lstStyle/>
          <a:p>
            <a:r>
              <a:rPr lang="en-US" dirty="0"/>
              <a:t>Discussion</a:t>
            </a:r>
          </a:p>
        </p:txBody>
      </p:sp>
      <p:sp>
        <p:nvSpPr>
          <p:cNvPr id="5" name="Content Placeholder 4">
            <a:extLst>
              <a:ext uri="{FF2B5EF4-FFF2-40B4-BE49-F238E27FC236}">
                <a16:creationId xmlns:a16="http://schemas.microsoft.com/office/drawing/2014/main" id="{DF83CBFD-B147-44BA-87A0-89D2B489A96B}"/>
              </a:ext>
            </a:extLst>
          </p:cNvPr>
          <p:cNvSpPr>
            <a:spLocks noGrp="1"/>
          </p:cNvSpPr>
          <p:nvPr>
            <p:ph idx="1"/>
          </p:nvPr>
        </p:nvSpPr>
        <p:spPr/>
        <p:txBody>
          <a:bodyPr/>
          <a:lstStyle/>
          <a:p>
            <a:r>
              <a:rPr lang="en-US" sz="2600" dirty="0"/>
              <a:t>How can Persons Living with HIV engage with and support efforts aimed at ending the HIV epidemic?</a:t>
            </a:r>
          </a:p>
          <a:p>
            <a:r>
              <a:rPr lang="en-US" sz="2600" dirty="0"/>
              <a:t>How can Persons Living with HIV be involved in local clinical quality management activities and quality improvement projects to support improved testing and viral load suppression?</a:t>
            </a:r>
          </a:p>
          <a:p>
            <a:r>
              <a:rPr lang="en-US" sz="2600" dirty="0"/>
              <a:t>What challenges do we face as Persons Living with HIV in attaining and sustaining meaningful involvement in clinical quality management and quality improvement projects?</a:t>
            </a:r>
          </a:p>
        </p:txBody>
      </p:sp>
    </p:spTree>
    <p:extLst>
      <p:ext uri="{BB962C8B-B14F-4D97-AF65-F5344CB8AC3E}">
        <p14:creationId xmlns:p14="http://schemas.microsoft.com/office/powerpoint/2010/main" val="156407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6E4E-EBBD-4735-90E1-03FF9A31E569}"/>
              </a:ext>
            </a:extLst>
          </p:cNvPr>
          <p:cNvSpPr>
            <a:spLocks noGrp="1"/>
          </p:cNvSpPr>
          <p:nvPr>
            <p:ph type="title"/>
          </p:nvPr>
        </p:nvSpPr>
        <p:spPr/>
        <p:txBody>
          <a:bodyPr/>
          <a:lstStyle/>
          <a:p>
            <a:r>
              <a:rPr lang="en-US" dirty="0"/>
              <a:t>Questions or Comments</a:t>
            </a:r>
          </a:p>
        </p:txBody>
      </p:sp>
      <p:pic>
        <p:nvPicPr>
          <p:cNvPr id="4" name="Content Placeholder 4">
            <a:extLst>
              <a:ext uri="{FF2B5EF4-FFF2-40B4-BE49-F238E27FC236}">
                <a16:creationId xmlns:a16="http://schemas.microsoft.com/office/drawing/2014/main" id="{1E3963DE-C524-42A5-8386-3AFBBEBD27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779" y="1524000"/>
            <a:ext cx="7052441" cy="4191000"/>
          </a:xfrm>
        </p:spPr>
      </p:pic>
    </p:spTree>
    <p:extLst>
      <p:ext uri="{BB962C8B-B14F-4D97-AF65-F5344CB8AC3E}">
        <p14:creationId xmlns:p14="http://schemas.microsoft.com/office/powerpoint/2010/main" val="188970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02E8-E29F-404F-BC90-108CAA730D4F}"/>
              </a:ext>
            </a:extLst>
          </p:cNvPr>
          <p:cNvSpPr>
            <a:spLocks noGrp="1"/>
          </p:cNvSpPr>
          <p:nvPr>
            <p:ph type="title"/>
          </p:nvPr>
        </p:nvSpPr>
        <p:spPr/>
        <p:txBody>
          <a:bodyPr/>
          <a:lstStyle/>
          <a:p>
            <a:r>
              <a:rPr lang="en-US" dirty="0"/>
              <a:t>End the Epidemic Plans (</a:t>
            </a:r>
            <a:r>
              <a:rPr lang="en-US" dirty="0" err="1"/>
              <a:t>EtE</a:t>
            </a:r>
            <a:r>
              <a:rPr lang="en-US" dirty="0"/>
              <a:t>)</a:t>
            </a:r>
          </a:p>
        </p:txBody>
      </p:sp>
      <p:pic>
        <p:nvPicPr>
          <p:cNvPr id="9" name="Content Placeholder 8" descr="A close up of a map&#10;&#10;Description automatically generated">
            <a:extLst>
              <a:ext uri="{FF2B5EF4-FFF2-40B4-BE49-F238E27FC236}">
                <a16:creationId xmlns:a16="http://schemas.microsoft.com/office/drawing/2014/main" id="{FA1BEBB0-FAE5-42CC-BE23-1C853FE010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676400"/>
            <a:ext cx="7772400" cy="3920339"/>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617787C-00D6-471C-9426-966F5195F725}"/>
              </a:ext>
            </a:extLst>
          </p:cNvPr>
          <p:cNvSpPr/>
          <p:nvPr/>
        </p:nvSpPr>
        <p:spPr>
          <a:xfrm>
            <a:off x="654269" y="6324600"/>
            <a:ext cx="5181600" cy="261610"/>
          </a:xfrm>
          <a:prstGeom prst="rect">
            <a:avLst/>
          </a:prstGeom>
        </p:spPr>
        <p:txBody>
          <a:bodyPr wrap="square">
            <a:spAutoFit/>
          </a:bodyPr>
          <a:lstStyle/>
          <a:p>
            <a:r>
              <a:rPr lang="en-US" sz="1100" dirty="0">
                <a:solidFill>
                  <a:schemeClr val="bg1"/>
                </a:solidFill>
              </a:rPr>
              <a:t>Source: https://www.nastad.org/maps/ending-hiv-epidemic-jurisdictional-plans</a:t>
            </a:r>
          </a:p>
        </p:txBody>
      </p:sp>
    </p:spTree>
    <p:extLst>
      <p:ext uri="{BB962C8B-B14F-4D97-AF65-F5344CB8AC3E}">
        <p14:creationId xmlns:p14="http://schemas.microsoft.com/office/powerpoint/2010/main" val="2105809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90CED406-2F20-4371-AC03-44C39B77F6F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90600" y="533400"/>
            <a:ext cx="7162800" cy="5329705"/>
          </a:xfrm>
        </p:spPr>
      </p:pic>
    </p:spTree>
    <p:extLst>
      <p:ext uri="{BB962C8B-B14F-4D97-AF65-F5344CB8AC3E}">
        <p14:creationId xmlns:p14="http://schemas.microsoft.com/office/powerpoint/2010/main" val="144491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BC7C-E4FE-407D-ABE4-F6FE53783C62}"/>
              </a:ext>
            </a:extLst>
          </p:cNvPr>
          <p:cNvSpPr>
            <a:spLocks noGrp="1"/>
          </p:cNvSpPr>
          <p:nvPr>
            <p:ph type="title"/>
          </p:nvPr>
        </p:nvSpPr>
        <p:spPr/>
        <p:txBody>
          <a:bodyPr/>
          <a:lstStyle/>
          <a:p>
            <a:r>
              <a:rPr lang="en-US" dirty="0"/>
              <a:t>Vision of the National HIV/AIDS Strategy</a:t>
            </a:r>
          </a:p>
        </p:txBody>
      </p:sp>
      <p:sp>
        <p:nvSpPr>
          <p:cNvPr id="7" name="Content Placeholder 6">
            <a:extLst>
              <a:ext uri="{FF2B5EF4-FFF2-40B4-BE49-F238E27FC236}">
                <a16:creationId xmlns:a16="http://schemas.microsoft.com/office/drawing/2014/main" id="{D4737943-1510-457A-8ECA-66D6D7A6F8A6}"/>
              </a:ext>
            </a:extLst>
          </p:cNvPr>
          <p:cNvSpPr>
            <a:spLocks noGrp="1"/>
          </p:cNvSpPr>
          <p:nvPr>
            <p:ph idx="1"/>
          </p:nvPr>
        </p:nvSpPr>
        <p:spPr/>
        <p:txBody>
          <a:bodyPr/>
          <a:lstStyle/>
          <a:p>
            <a:pPr marL="0" indent="0">
              <a:buNone/>
            </a:pPr>
            <a:r>
              <a:rPr lang="en-US" sz="3200" dirty="0"/>
              <a:t>The United States will become a place where new HIV infections are rare, and when they do occur, every person, regardless of age, gender, race/ethnicity, sexual orientation, gender identity, or socio-economic circumstance, will have unfettered access to high quality, life-extending care, free from stigma and discrimination.</a:t>
            </a:r>
          </a:p>
          <a:p>
            <a:endParaRPr lang="en-US" sz="3200" dirty="0"/>
          </a:p>
        </p:txBody>
      </p:sp>
      <p:sp>
        <p:nvSpPr>
          <p:cNvPr id="8" name="TextBox 7">
            <a:extLst>
              <a:ext uri="{FF2B5EF4-FFF2-40B4-BE49-F238E27FC236}">
                <a16:creationId xmlns:a16="http://schemas.microsoft.com/office/drawing/2014/main" id="{5F35510A-3FA0-4779-9301-3E9BC92410D0}"/>
              </a:ext>
            </a:extLst>
          </p:cNvPr>
          <p:cNvSpPr txBox="1"/>
          <p:nvPr/>
        </p:nvSpPr>
        <p:spPr>
          <a:xfrm>
            <a:off x="762001" y="6227319"/>
            <a:ext cx="5257800" cy="461665"/>
          </a:xfrm>
          <a:prstGeom prst="rect">
            <a:avLst/>
          </a:prstGeom>
          <a:noFill/>
        </p:spPr>
        <p:txBody>
          <a:bodyPr wrap="square" rtlCol="0">
            <a:spAutoFit/>
          </a:bodyPr>
          <a:lstStyle/>
          <a:p>
            <a:r>
              <a:rPr lang="en-US" sz="1200" dirty="0">
                <a:solidFill>
                  <a:schemeClr val="bg1"/>
                </a:solidFill>
              </a:rPr>
              <a:t>Office of National AIDS Policy . National HIV/AIDS Strategy for the United States: Updated to 2020. White House; Washington, DC: 2015.</a:t>
            </a:r>
          </a:p>
        </p:txBody>
      </p:sp>
    </p:spTree>
    <p:extLst>
      <p:ext uri="{BB962C8B-B14F-4D97-AF65-F5344CB8AC3E}">
        <p14:creationId xmlns:p14="http://schemas.microsoft.com/office/powerpoint/2010/main" val="73292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HIV/AIDS Strategy</a:t>
            </a:r>
          </a:p>
        </p:txBody>
      </p:sp>
      <p:sp>
        <p:nvSpPr>
          <p:cNvPr id="3" name="Content Placeholder 2"/>
          <p:cNvSpPr>
            <a:spLocks noGrp="1"/>
          </p:cNvSpPr>
          <p:nvPr>
            <p:ph idx="1"/>
          </p:nvPr>
        </p:nvSpPr>
        <p:spPr>
          <a:xfrm>
            <a:off x="762000" y="1524000"/>
            <a:ext cx="7772400" cy="4191000"/>
          </a:xfrm>
        </p:spPr>
        <p:txBody>
          <a:bodyPr/>
          <a:lstStyle/>
          <a:p>
            <a:r>
              <a:rPr lang="en-US" sz="2200" dirty="0"/>
              <a:t>There is still an HIV epidemic and it remains a major health issue for the United States.</a:t>
            </a:r>
          </a:p>
          <a:p>
            <a:r>
              <a:rPr lang="en-US" sz="2200" dirty="0"/>
              <a:t>Most people can live long, healthy lives with HIV if they are diagnosed and get treatment.</a:t>
            </a:r>
          </a:p>
          <a:p>
            <a:r>
              <a:rPr lang="en-US" sz="2200" dirty="0"/>
              <a:t>For a variety of reasons, certain populations bear a disproportionate burden of HIV.</a:t>
            </a:r>
          </a:p>
          <a:p>
            <a:r>
              <a:rPr lang="en-US" sz="2200" dirty="0"/>
              <a:t>People across the nation deserve access to tools and education to prevent HIV transmission.</a:t>
            </a:r>
          </a:p>
          <a:p>
            <a:r>
              <a:rPr lang="en-US" sz="2200" dirty="0"/>
              <a:t>Every person diagnosed with HIV deserves immediate access to treatment and care that is non-stigmatizing, competent, and responsive to the needs of the diverse populations impacted by HIV</a:t>
            </a:r>
          </a:p>
        </p:txBody>
      </p:sp>
      <p:sp>
        <p:nvSpPr>
          <p:cNvPr id="5" name="TextBox 4"/>
          <p:cNvSpPr txBox="1"/>
          <p:nvPr/>
        </p:nvSpPr>
        <p:spPr>
          <a:xfrm>
            <a:off x="762001" y="6227319"/>
            <a:ext cx="5257800" cy="461665"/>
          </a:xfrm>
          <a:prstGeom prst="rect">
            <a:avLst/>
          </a:prstGeom>
          <a:noFill/>
        </p:spPr>
        <p:txBody>
          <a:bodyPr wrap="square" rtlCol="0">
            <a:spAutoFit/>
          </a:bodyPr>
          <a:lstStyle/>
          <a:p>
            <a:r>
              <a:rPr lang="en-US" sz="1200" dirty="0">
                <a:solidFill>
                  <a:schemeClr val="bg1"/>
                </a:solidFill>
              </a:rPr>
              <a:t>Office of National AIDS Policy . National HIV/AIDS Strategy for the United States: Updated to 2020. White House; Washington, DC: 2015.</a:t>
            </a:r>
          </a:p>
        </p:txBody>
      </p:sp>
    </p:spTree>
    <p:extLst>
      <p:ext uri="{BB962C8B-B14F-4D97-AF65-F5344CB8AC3E}">
        <p14:creationId xmlns:p14="http://schemas.microsoft.com/office/powerpoint/2010/main" val="231684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0AAE5-07C1-4905-B5AB-114CCD1D891F}"/>
              </a:ext>
            </a:extLst>
          </p:cNvPr>
          <p:cNvSpPr>
            <a:spLocks noGrp="1"/>
          </p:cNvSpPr>
          <p:nvPr>
            <p:ph type="title"/>
          </p:nvPr>
        </p:nvSpPr>
        <p:spPr/>
        <p:txBody>
          <a:bodyPr/>
          <a:lstStyle/>
          <a:p>
            <a:r>
              <a:rPr lang="en-US" dirty="0"/>
              <a:t>Goals of the Strategy</a:t>
            </a:r>
          </a:p>
        </p:txBody>
      </p:sp>
      <p:pic>
        <p:nvPicPr>
          <p:cNvPr id="7" name="Picture 6">
            <a:extLst>
              <a:ext uri="{FF2B5EF4-FFF2-40B4-BE49-F238E27FC236}">
                <a16:creationId xmlns:a16="http://schemas.microsoft.com/office/drawing/2014/main" id="{89A74921-7108-4A0D-84E2-6C6189491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0550"/>
            <a:ext cx="5850786" cy="3721100"/>
          </a:xfrm>
          <a:prstGeom prst="rect">
            <a:avLst/>
          </a:prstGeom>
        </p:spPr>
      </p:pic>
    </p:spTree>
    <p:extLst>
      <p:ext uri="{BB962C8B-B14F-4D97-AF65-F5344CB8AC3E}">
        <p14:creationId xmlns:p14="http://schemas.microsoft.com/office/powerpoint/2010/main" val="369381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B4F3-F9D8-444D-A23D-A9DF95C088EC}"/>
              </a:ext>
            </a:extLst>
          </p:cNvPr>
          <p:cNvSpPr>
            <a:spLocks noGrp="1"/>
          </p:cNvSpPr>
          <p:nvPr>
            <p:ph type="title"/>
          </p:nvPr>
        </p:nvSpPr>
        <p:spPr/>
        <p:txBody>
          <a:bodyPr/>
          <a:lstStyle/>
          <a:p>
            <a:r>
              <a:rPr lang="en-US" dirty="0"/>
              <a:t>Goals of the National HIV/AIDS Strategy</a:t>
            </a:r>
          </a:p>
        </p:txBody>
      </p:sp>
      <p:sp>
        <p:nvSpPr>
          <p:cNvPr id="3" name="Content Placeholder 2">
            <a:extLst>
              <a:ext uri="{FF2B5EF4-FFF2-40B4-BE49-F238E27FC236}">
                <a16:creationId xmlns:a16="http://schemas.microsoft.com/office/drawing/2014/main" id="{3CB14174-E0A0-4228-9489-608F2FDB449F}"/>
              </a:ext>
            </a:extLst>
          </p:cNvPr>
          <p:cNvSpPr>
            <a:spLocks noGrp="1"/>
          </p:cNvSpPr>
          <p:nvPr>
            <p:ph idx="1"/>
          </p:nvPr>
        </p:nvSpPr>
        <p:spPr/>
        <p:txBody>
          <a:bodyPr/>
          <a:lstStyle/>
          <a:p>
            <a:pPr marL="457200" indent="-457200">
              <a:buFont typeface="+mj-lt"/>
              <a:buAutoNum type="arabicPeriod"/>
            </a:pPr>
            <a:r>
              <a:rPr lang="en-US" dirty="0"/>
              <a:t>Reduce New Infections</a:t>
            </a:r>
          </a:p>
          <a:p>
            <a:pPr marL="457200" indent="-457200">
              <a:buFont typeface="+mj-lt"/>
              <a:buAutoNum type="arabicPeriod"/>
            </a:pPr>
            <a:r>
              <a:rPr lang="en-US" dirty="0"/>
              <a:t>Increase Access to Care and Improve Health Outcomes for People Living with HIV</a:t>
            </a:r>
          </a:p>
          <a:p>
            <a:pPr marL="457200" indent="-457200">
              <a:buFont typeface="+mj-lt"/>
              <a:buAutoNum type="arabicPeriod"/>
            </a:pPr>
            <a:r>
              <a:rPr lang="en-US" dirty="0"/>
              <a:t>Reduce HIV-Related Health Disparities and Health Inequities</a:t>
            </a:r>
          </a:p>
          <a:p>
            <a:pPr marL="457200" indent="-457200">
              <a:buFont typeface="+mj-lt"/>
              <a:buAutoNum type="arabicPeriod"/>
            </a:pPr>
            <a:r>
              <a:rPr lang="en-US" dirty="0"/>
              <a:t>Achieve a More Coordinated National Response to the HIV Epidemic</a:t>
            </a:r>
          </a:p>
          <a:p>
            <a:endParaRPr lang="en-US" dirty="0"/>
          </a:p>
        </p:txBody>
      </p:sp>
    </p:spTree>
    <p:extLst>
      <p:ext uri="{BB962C8B-B14F-4D97-AF65-F5344CB8AC3E}">
        <p14:creationId xmlns:p14="http://schemas.microsoft.com/office/powerpoint/2010/main" val="70491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BF7AF1-041C-4393-840B-C1C092D5A5BA}"/>
              </a:ext>
            </a:extLst>
          </p:cNvPr>
          <p:cNvSpPr>
            <a:spLocks noGrp="1"/>
          </p:cNvSpPr>
          <p:nvPr>
            <p:ph type="title"/>
          </p:nvPr>
        </p:nvSpPr>
        <p:spPr/>
        <p:txBody>
          <a:bodyPr/>
          <a:lstStyle/>
          <a:p>
            <a:pPr algn="ctr"/>
            <a:r>
              <a:rPr lang="en-US" dirty="0"/>
              <a:t>Indicators of progress</a:t>
            </a:r>
          </a:p>
        </p:txBody>
      </p:sp>
      <p:pic>
        <p:nvPicPr>
          <p:cNvPr id="7" name="Picture 6" descr="A picture containing object&#10;&#10;Description automatically generated">
            <a:extLst>
              <a:ext uri="{FF2B5EF4-FFF2-40B4-BE49-F238E27FC236}">
                <a16:creationId xmlns:a16="http://schemas.microsoft.com/office/drawing/2014/main" id="{6B249A1E-6575-454B-AA75-DCEBBABAFC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90" y="683716"/>
            <a:ext cx="7474819" cy="3757343"/>
          </a:xfrm>
          <a:prstGeom prst="rect">
            <a:avLst/>
          </a:prstGeom>
        </p:spPr>
      </p:pic>
    </p:spTree>
    <p:extLst>
      <p:ext uri="{BB962C8B-B14F-4D97-AF65-F5344CB8AC3E}">
        <p14:creationId xmlns:p14="http://schemas.microsoft.com/office/powerpoint/2010/main" val="325403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2FDD76-42A8-4DA3-A0C0-96908223AEAB}"/>
              </a:ext>
            </a:extLst>
          </p:cNvPr>
          <p:cNvSpPr>
            <a:spLocks noGrp="1"/>
          </p:cNvSpPr>
          <p:nvPr>
            <p:ph type="title"/>
          </p:nvPr>
        </p:nvSpPr>
        <p:spPr/>
        <p:txBody>
          <a:bodyPr/>
          <a:lstStyle/>
          <a:p>
            <a:r>
              <a:rPr lang="en-US" dirty="0"/>
              <a:t>Indicators of Progress</a:t>
            </a:r>
          </a:p>
        </p:txBody>
      </p:sp>
      <p:sp>
        <p:nvSpPr>
          <p:cNvPr id="3" name="Content Placeholder 2">
            <a:extLst>
              <a:ext uri="{FF2B5EF4-FFF2-40B4-BE49-F238E27FC236}">
                <a16:creationId xmlns:a16="http://schemas.microsoft.com/office/drawing/2014/main" id="{5F317AA3-9F10-412A-A323-A36E9333F06D}"/>
              </a:ext>
            </a:extLst>
          </p:cNvPr>
          <p:cNvSpPr>
            <a:spLocks noGrp="1"/>
          </p:cNvSpPr>
          <p:nvPr>
            <p:ph idx="1"/>
          </p:nvPr>
        </p:nvSpPr>
        <p:spPr>
          <a:xfrm>
            <a:off x="758757" y="1295400"/>
            <a:ext cx="7772400" cy="4191000"/>
          </a:xfrm>
        </p:spPr>
        <p:txBody>
          <a:bodyPr/>
          <a:lstStyle/>
          <a:p>
            <a:pPr marL="457200" indent="-457200">
              <a:buFont typeface="+mj-lt"/>
              <a:buAutoNum type="arabicPeriod"/>
            </a:pPr>
            <a:r>
              <a:rPr lang="en-US" sz="2800" b="1" dirty="0"/>
              <a:t>Increase</a:t>
            </a:r>
            <a:r>
              <a:rPr lang="en-US" sz="2800" dirty="0"/>
              <a:t> the percentage of people living with HIV who know their serostatus to at least 90 percent.</a:t>
            </a:r>
          </a:p>
          <a:p>
            <a:pPr marL="457200" indent="-457200">
              <a:buFont typeface="+mj-lt"/>
              <a:buAutoNum type="arabicPeriod"/>
            </a:pPr>
            <a:r>
              <a:rPr lang="en-US" sz="2800" b="1" dirty="0"/>
              <a:t>Reduce </a:t>
            </a:r>
            <a:r>
              <a:rPr lang="en-US" sz="2800" dirty="0"/>
              <a:t>the number of new diagnoses by at least 25 percent.</a:t>
            </a:r>
          </a:p>
          <a:p>
            <a:pPr marL="457200" indent="-457200">
              <a:buFont typeface="+mj-lt"/>
              <a:buAutoNum type="arabicPeriod"/>
            </a:pPr>
            <a:r>
              <a:rPr lang="en-US" sz="2800" b="1" dirty="0"/>
              <a:t>Reduce</a:t>
            </a:r>
            <a:r>
              <a:rPr lang="en-US" sz="2800" dirty="0"/>
              <a:t> the percentage of young gay and bisexual men who have engaged in HIV-risk behaviors by at least 10 percent.</a:t>
            </a:r>
          </a:p>
          <a:p>
            <a:pPr marL="457200" indent="-457200">
              <a:buFont typeface="+mj-lt"/>
              <a:buAutoNum type="arabicPeriod"/>
            </a:pPr>
            <a:r>
              <a:rPr lang="en-US" sz="2800" b="1" dirty="0"/>
              <a:t>Increase</a:t>
            </a:r>
            <a:r>
              <a:rPr lang="en-US" sz="2800" dirty="0"/>
              <a:t> the percentage of newly diagnosed persons linked to HIV medical care within one month of their HIV diagnosis to at least 85 percent.</a:t>
            </a:r>
          </a:p>
        </p:txBody>
      </p:sp>
    </p:spTree>
    <p:extLst>
      <p:ext uri="{BB962C8B-B14F-4D97-AF65-F5344CB8AC3E}">
        <p14:creationId xmlns:p14="http://schemas.microsoft.com/office/powerpoint/2010/main" val="439526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ABLEPRESENTERVPAD" val="False"/>
  <p:tag name="ANSWERNOWSTYLE" val="-1"/>
  <p:tag name="RESPCOUNTERFORMAT" val="0"/>
  <p:tag name="USEENTERPRISEMANAGER" val="False"/>
  <p:tag name="BACKUPMAINTENANCE" val="7"/>
  <p:tag name="ROTATIONINTERVAL" val="2"/>
  <p:tag name="TEAMSINLEADERBOARD" val="5"/>
  <p:tag name="BUBBLEVALUEFORMAT" val="0.0"/>
  <p:tag name="CUSTOMCELLFORECOLOR" val="-16777216"/>
  <p:tag name="CUSTOMCELLBACKCOLOR4" val="-8355712"/>
  <p:tag name="DISPLAYDEVICEID" val="True"/>
  <p:tag name="GRIDSIZE" val="{Width=800, Height=600}"/>
  <p:tag name="CHARTLABELS" val="0"/>
  <p:tag name="PARTLISTDEFAULT" val="0"/>
  <p:tag name="INCORRECTPOINTVALUE" val="0"/>
  <p:tag name="AUTOADJUSTPARTRANGE" val="True"/>
  <p:tag name="DEFAULTPORT" val="1001"/>
  <p:tag name="COUNTDOWNSTYLE" val="-1"/>
  <p:tag name="INPUTSOURCE" val="1"/>
  <p:tag name="CHARTVALUEFORMAT" val="0%"/>
  <p:tag name="STDCHART" val="1"/>
  <p:tag name="BUBBLESIZEVISIBLE" val="True"/>
  <p:tag name="CUSTOMCELLBACKCOLOR1" val="-657956"/>
  <p:tag name="DISPLAYNAME" val="True"/>
  <p:tag name="AUTOSIZEGRID" val="True"/>
  <p:tag name="RESETCHARTS" val="True"/>
  <p:tag name="ALLOWUSERFEEDBACK" val="True"/>
  <p:tag name="ZEROBASED" val="False"/>
  <p:tag name="SHOWBARVISIBLE" val="True"/>
  <p:tag name="BULLETTYPE" val="3"/>
  <p:tag name="COUNTDOWNSECONDS" val="10"/>
  <p:tag name="AUTOADVANCE" val="False"/>
  <p:tag name="MAXRESPONDERS" val="5"/>
  <p:tag name="CUSTOMGRIDBACKCOLOR" val="-722948"/>
  <p:tag name="DISPLAYDEVICENUMBER" val="True"/>
  <p:tag name="POLLINGCYCLE" val="2"/>
  <p:tag name="INCLUDEPPT" val="True"/>
  <p:tag name="CHARTSCALE" val="True"/>
  <p:tag name="USESECONDARYMONITOR" val="True"/>
  <p:tag name="RESPTABLESTYLE" val="-1"/>
  <p:tag name="REVIEWONLY" val="False"/>
  <p:tag name="BUBBLEGROUPING" val="3"/>
  <p:tag name="USESCHEMECOLORS" val="True"/>
  <p:tag name="CHARTCOLORS" val="0"/>
  <p:tag name="REALTIMEBACKUP" val="False"/>
  <p:tag name="NUMRESPONSES" val="1"/>
  <p:tag name="PARTICIPANTSINLEADERBOARD" val="5"/>
  <p:tag name="CUSTOMCELLBACKCOLOR3" val="-268652"/>
  <p:tag name="INCLUDENONRESPONDERS" val="False"/>
  <p:tag name="MMPROD_NEXTUNIQUEID" val="10009"/>
  <p:tag name="RESPCOUNTERSTYLE" val="-1"/>
  <p:tag name="BUBBLENAMEVISIBLE" val="True"/>
  <p:tag name="GRIDROTATIONINTERVAL" val="2"/>
  <p:tag name="ADDINALWAYSLOADED" val="False"/>
  <p:tag name="CUSTOMCELLBACKCOLOR2" val="-13395457"/>
  <p:tag name="CORRECTPOINTVALUE" val="100"/>
  <p:tag name="BACKUPSESSIONS" val="True"/>
  <p:tag name="GRIDPOSITION" val="1"/>
  <p:tag name="ANSWERNOWTEXT" val="Answer Now"/>
  <p:tag name="MULTIRESPDIVISOR" val="1"/>
  <p:tag name="DEFAULTNUMTEAMS" val="5"/>
  <p:tag name="AUTOUPDATEALIASES" val="True"/>
  <p:tag name="GRIDOPACITY" val="90"/>
  <p:tag name="REQUIREPASSWORD" val="False"/>
  <p:tag name="DELIMITERS" val="3.1"/>
  <p:tag name="POWERPOINTVERSION" val="14.0"/>
  <p:tag name="EXPANDSHOWBAR" val="True"/>
  <p:tag name="MMPROD_UIDATA" val="&lt;database version=&quot;7.0&quot;&gt;&lt;object type=&quot;1&quot; unique_id=&quot;10001&quot;&gt;&lt;object type=&quot;8&quot; unique_id=&quot;10002&quot;&gt;&lt;/object&gt;&lt;object type=&quot;2&quot; unique_id=&quot;10003&quot;&gt;&lt;object type=&quot;3&quot; unique_id=&quot;17649&quot;&gt;&lt;property id=&quot;20148&quot; value=&quot;5&quot;/&gt;&lt;property id=&quot;20300&quot; value=&quot;Slide 3 - &amp;quot;Goals of TCB Program &amp;quot;&quot;/&gt;&lt;property id=&quot;20307&quot; value=&quot;667&quot;/&gt;&lt;/object&gt;&lt;object type=&quot;3&quot; unique_id=&quot;17650&quot;&gt;&lt;property id=&quot;20148&quot; value=&quot;5&quot;/&gt;&lt;property id=&quot;20300&quot; value=&quot;Slide 4 - &amp;quot;Goals of TCB Program&amp;quot;&quot;/&gt;&lt;property id=&quot;20307&quot; value=&quot;668&quot;/&gt;&lt;/object&gt;&lt;object type=&quot;3&quot; unique_id=&quot;17652&quot;&gt;&lt;property id=&quot;20148&quot; value=&quot;5&quot;/&gt;&lt;property id=&quot;20300&quot; value=&quot;Slide 5 - &amp;quot;Participant Expectations&amp;quot;&quot;/&gt;&lt;property id=&quot;20307&quot; value=&quot;670&quot;/&gt;&lt;/object&gt;&lt;object type=&quot;3&quot; unique_id=&quot;17654&quot;&gt;&lt;property id=&quot;20148&quot; value=&quot;5&quot;/&gt;&lt;property id=&quot;20300&quot; value=&quot;Slide 6 - &amp;quot;Agenda – Day 1&amp;quot;&quot;/&gt;&lt;property id=&quot;20307&quot; value=&quot;672&quot;/&gt;&lt;/object&gt;&lt;object type=&quot;3&quot; unique_id=&quot;17655&quot;&gt;&lt;property id=&quot;20148&quot; value=&quot;5&quot;/&gt;&lt;property id=&quot;20300&quot; value=&quot;Slide 7 - &amp;quot;Agenda Highlights – Day 2 and Day 3&amp;quot;&quot;/&gt;&lt;property id=&quot;20307&quot; value=&quot;673&quot;/&gt;&lt;/object&gt;&lt;object type=&quot;3&quot; unique_id=&quot;17656&quot;&gt;&lt;property id=&quot;20148&quot; value=&quot;5&quot;/&gt;&lt;property id=&quot;20300&quot; value=&quot;Slide 8 - &amp;quot;Details…&amp;quot;&quot;/&gt;&lt;property id=&quot;20307&quot; value=&quot;674&quot;/&gt;&lt;/object&gt;&lt;object type=&quot;3&quot; unique_id=&quot;17660&quot;&gt;&lt;property id=&quot;20148&quot; value=&quot;5&quot;/&gt;&lt;property id=&quot;20300&quot; value=&quot;Slide 12 - &amp;quot;Faculty Introductions&amp;quot;&quot;/&gt;&lt;property id=&quot;20307&quot; value=&quot;678&quot;/&gt;&lt;/object&gt;&lt;object type=&quot;3&quot; unique_id=&quot;17661&quot;&gt;&lt;property id=&quot;20148&quot; value=&quot;5&quot;/&gt;&lt;property id=&quot;20300&quot; value=&quot;Slide 13 - &amp;quot;Participant Introductions&amp;quot;&quot;/&gt;&lt;property id=&quot;20307&quot; value=&quot;679&quot;/&gt;&lt;/object&gt;&lt;object type=&quot;3&quot; unique_id=&quot;17662&quot;&gt;&lt;property id=&quot;20148&quot; value=&quot;5&quot;/&gt;&lt;property id=&quot;20300&quot; value=&quot;Slide 14 - &amp;quot;Four Corners Questions&amp;quot;&quot;/&gt;&lt;property id=&quot;20307&quot; value=&quot;680&quot;/&gt;&lt;/object&gt;&lt;object type=&quot;3&quot; unique_id=&quot;17900&quot;&gt;&lt;property id=&quot;20148&quot; value=&quot;5&quot;/&gt;&lt;property id=&quot;20300&quot; value=&quot;Slide 9 - &amp;quot;Quick Survey&amp;quot;&quot;/&gt;&lt;property id=&quot;20307&quot; value=&quot;681&quot;/&gt;&lt;/object&gt;&lt;object type=&quot;3&quot; unique_id=&quot;17901&quot;&gt;&lt;property id=&quot;20148&quot; value=&quot;5&quot;/&gt;&lt;property id=&quot;20300&quot; value=&quot;Slide 10 - &amp;quot;How ready are you to coach an organization to improve its quality program?&amp;quot;&quot;/&gt;&lt;property id=&quot;20307&quot; value=&quot;682&quot;/&gt;&lt;/object&gt;&lt;object type=&quot;3&quot; unique_id=&quot;17902&quot;&gt;&lt;property id=&quot;20148&quot; value=&quot;5&quot;/&gt;&lt;property id=&quot;20300&quot; value=&quot;Slide 11 - &amp;quot;How complete is your knowledge of coaching roles and functions?&amp;quot;&quot;/&gt;&lt;property id=&quot;20307&quot; value=&quot;683&quot;/&gt;&lt;/object&gt;&lt;object type=&quot;3&quot; unique_id=&quot;18117&quot;&gt;&lt;property id=&quot;20148&quot; value=&quot;5&quot;/&gt;&lt;property id=&quot;20300&quot; value=&quot;Slide 17 - &amp;quot;What is Open Space?&amp;quot;&quot;/&gt;&lt;property id=&quot;20307&quot; value=&quot;687&quot;/&gt;&lt;/object&gt;&lt;object type=&quot;3&quot; unique_id=&quot;18118&quot;&gt;&lt;property id=&quot;20148&quot; value=&quot;5&quot;/&gt;&lt;property id=&quot;20300&quot; value=&quot;Slide 18 - &amp;quot;The 4 Principles of Open Space&amp;quot;&quot;/&gt;&lt;property id=&quot;20307&quot; value=&quot;688&quot;/&gt;&lt;/object&gt;&lt;object type=&quot;3&quot; unique_id=&quot;18119&quot;&gt;&lt;property id=&quot;20148&quot; value=&quot;5&quot;/&gt;&lt;property id=&quot;20300&quot; value=&quot;Slide 19 - &amp;quot;Brainstorming Exercise&amp;amp;#x09;&amp;quot;&quot;/&gt;&lt;property id=&quot;20307&quot; value=&quot;684&quot;/&gt;&lt;/object&gt;&lt;object type=&quot;3&quot; unique_id=&quot;18234&quot;&gt;&lt;property id=&quot;20148&quot; value=&quot;5&quot;/&gt;&lt;property id=&quot;20300&quot; value=&quot;Slide 20&quot;/&gt;&lt;property id=&quot;20307&quot; value=&quot;689&quot;/&gt;&lt;/object&gt;&lt;object type=&quot;3&quot; unique_id=&quot;20515&quot;&gt;&lt;property id=&quot;20148&quot; value=&quot;5&quot;/&gt;&lt;property id=&quot;20300&quot; value=&quot;Slide 1&quot;/&gt;&lt;property id=&quot;20307&quot; value=&quot;691&quot;/&gt;&lt;/object&gt;&lt;object type=&quot;3&quot; unique_id=&quot;20516&quot;&gt;&lt;property id=&quot;20148&quot; value=&quot;5&quot;/&gt;&lt;property id=&quot;20300&quot; value=&quot;Slide 2&quot;/&gt;&lt;property id=&quot;20307&quot; value=&quot;692&quot;/&gt;&lt;/object&gt;&lt;object type=&quot;3&quot; unique_id=&quot;20517&quot;&gt;&lt;property id=&quot;20148&quot; value=&quot;5&quot;/&gt;&lt;property id=&quot;20300&quot; value=&quot;Slide 15 - &amp;quot;Four Corners, cont.&amp;quot;&quot;/&gt;&lt;property id=&quot;20307&quot; value=&quot;695&quot;/&gt;&lt;/object&gt;&lt;object type=&quot;3&quot; unique_id=&quot;20518&quot;&gt;&lt;property id=&quot;20148&quot; value=&quot;5&quot;/&gt;&lt;property id=&quot;20300&quot; value=&quot;Slide 16 - &amp;quot;What are Study Groups?&amp;quot;&quot;/&gt;&lt;property id=&quot;20307&quot; value=&quot;693&quot;/&gt;&lt;/object&gt;&lt;object type=&quot;3&quot; unique_id=&quot;20519&quot;&gt;&lt;property id=&quot;20148&quot; value=&quot;5&quot;/&gt;&lt;property id=&quot;20300&quot; value=&quot;Slide 21 - &amp;quot;Focus Questions for Presenters (pick one)&amp;quot;&quot;/&gt;&lt;property id=&quot;20307&quot; value=&quot;694&quot;/&gt;&lt;/object&gt;&lt;object type=&quot;3&quot; unique_id=&quot;20520&quot;&gt;&lt;property id=&quot;20148&quot; value=&quot;5&quot;/&gt;&lt;property id=&quot;20300&quot; value=&quot;Slide 22&quot;/&gt;&lt;property id=&quot;20307&quot; value=&quot;696&quot;/&gt;&lt;/object&gt;&lt;object type=&quot;3&quot; unique_id=&quot;20521&quot;&gt;&lt;property id=&quot;20148&quot; value=&quot;5&quot;/&gt;&lt;property id=&quot;20300&quot; value=&quot;Slide 23 - &amp;quot;Learning Objectives: You will learn how to…&amp;quot;&quot;/&gt;&lt;property id=&quot;20307&quot; value=&quot;697&quot;/&gt;&lt;/object&gt;&lt;object type=&quot;3&quot; unique_id=&quot;20522&quot;&gt;&lt;property id=&quot;20148&quot; value=&quot;5&quot;/&gt;&lt;property id=&quot;20300&quot; value=&quot;Slide 24 - &amp;quot;Framework for Coaching Quality Improvement&amp;quot;&quot;/&gt;&lt;property id=&quot;20307&quot; value=&quot;698&quot;/&gt;&lt;/object&gt;&lt;object type=&quot;3&quot; unique_id=&quot;20523&quot;&gt;&lt;property id=&quot;20148&quot; value=&quot;5&quot;/&gt;&lt;property id=&quot;20300&quot; value=&quot;Slide 25 - &amp;quot;Facilitator&amp;quot;&quot;/&gt;&lt;property id=&quot;20307&quot; value=&quot;699&quot;/&gt;&lt;/object&gt;&lt;object type=&quot;3&quot; unique_id=&quot;20524&quot;&gt;&lt;property id=&quot;20148&quot; value=&quot;5&quot;/&gt;&lt;property id=&quot;20300&quot; value=&quot;Slide 26 - &amp;quot;Group Competition: The Zin Obelisk Game&amp;quot;&quot;/&gt;&lt;property id=&quot;20307&quot; value=&quot;700&quot;/&gt;&lt;/object&gt;&lt;object type=&quot;3&quot; unique_id=&quot;20525&quot;&gt;&lt;property id=&quot;20148&quot; value=&quot;5&quot;/&gt;&lt;property id=&quot;20300&quot; value=&quot;Slide 27 - &amp;quot;Group Exercise: Scenario&amp;quot;&quot;/&gt;&lt;property id=&quot;20307&quot; value=&quot;701&quot;/&gt;&lt;/object&gt;&lt;object type=&quot;3&quot; unique_id=&quot;20526&quot;&gt;&lt;property id=&quot;20148&quot; value=&quot;5&quot;/&gt;&lt;property id=&quot;20300&quot; value=&quot;Slide 28 - &amp;quot;Answer and Rationale&amp;quot;&quot;/&gt;&lt;property id=&quot;20307&quot; value=&quot;702&quot;/&gt;&lt;/object&gt;&lt;object type=&quot;3&quot; unique_id=&quot;20527&quot;&gt;&lt;property id=&quot;20148&quot; value=&quot;5&quot;/&gt;&lt;property id=&quot;20300&quot; value=&quot;Slide 29 - &amp;quot;Debriefing&amp;quot;&quot;/&gt;&lt;property id=&quot;20307&quot; value=&quot;703&quot;/&gt;&lt;/object&gt;&lt;object type=&quot;3&quot; unique_id=&quot;20528&quot;&gt;&lt;property id=&quot;20148&quot; value=&quot;5&quot;/&gt;&lt;property id=&quot;20300&quot; value=&quot;Slide 30&quot;/&gt;&lt;property id=&quot;20307&quot; value=&quot;704&quot;/&gt;&lt;/object&gt;&lt;object type=&quot;3&quot; unique_id=&quot;20529&quot;&gt;&lt;property id=&quot;20148&quot; value=&quot;5&quot;/&gt;&lt;property id=&quot;20300&quot; value=&quot;Slide 31&quot;/&gt;&lt;property id=&quot;20307&quot; value=&quot;705&quot;/&gt;&lt;/object&gt;&lt;object type=&quot;3&quot; unique_id=&quot;20530&quot;&gt;&lt;property id=&quot;20148&quot; value=&quot;5&quot;/&gt;&lt;property id=&quot;20300&quot; value=&quot;Slide 32 - &amp;quot;Learning Objectives: You will learn how to…&amp;quot;&quot;/&gt;&lt;property id=&quot;20307&quot; value=&quot;706&quot;/&gt;&lt;/object&gt;&lt;object type=&quot;3&quot; unique_id=&quot;20531&quot;&gt;&lt;property id=&quot;20148&quot; value=&quot;5&quot;/&gt;&lt;property id=&quot;20300&quot; value=&quot;Slide 33 - &amp;quot;Brainstorming Questions&amp;quot;&quot;/&gt;&lt;property id=&quot;20307&quot; value=&quot;707&quot;/&gt;&lt;/object&gt;&lt;object type=&quot;3&quot; unique_id=&quot;20532&quot;&gt;&lt;property id=&quot;20148&quot; value=&quot;5&quot;/&gt;&lt;property id=&quot;20300&quot; value=&quot;Slide 34 - &amp;quot;What is a Coach? Formal Definition&amp;quot;&quot;/&gt;&lt;property id=&quot;20307&quot; value=&quot;708&quot;/&gt;&lt;/object&gt;&lt;object type=&quot;3&quot; unique_id=&quot;20533&quot;&gt;&lt;property id=&quot;20148&quot; value=&quot;5&quot;/&gt;&lt;property id=&quot;20300&quot; value=&quot;Slide 35&quot;/&gt;&lt;property id=&quot;20307&quot; value=&quot;709&quot;/&gt;&lt;/object&gt;&lt;object type=&quot;3&quot; unique_id=&quot;20534&quot;&gt;&lt;property id=&quot;20148&quot; value=&quot;5&quot;/&gt;&lt;property id=&quot;20300&quot; value=&quot;Slide 36&quot;/&gt;&lt;property id=&quot;20307&quot; value=&quot;710&quot;/&gt;&lt;/object&gt;&lt;object type=&quot;3&quot; unique_id=&quot;20535&quot;&gt;&lt;property id=&quot;20148&quot; value=&quot;5&quot;/&gt;&lt;property id=&quot;20300&quot; value=&quot;Slide 37 - &amp;quot;An Analogy….&amp;quot;&quot;/&gt;&lt;property id=&quot;20307&quot; value=&quot;711&quot;/&gt;&lt;/object&gt;&lt;object type=&quot;3&quot; unique_id=&quot;20536&quot;&gt;&lt;property id=&quot;20148&quot; value=&quot;5&quot;/&gt;&lt;property id=&quot;20300&quot; value=&quot;Slide 38 - &amp;quot;Framework for Coaching Quality Improvement&amp;quot;&quot;/&gt;&lt;property id=&quot;20307&quot; value=&quot;712&quot;/&gt;&lt;/object&gt;&lt;object type=&quot;3&quot; unique_id=&quot;20537&quot;&gt;&lt;property id=&quot;20148&quot; value=&quot;5&quot;/&gt;&lt;property id=&quot;20300&quot; value=&quot;Slide 39 - &amp;quot;Skill Set of Improvement Coaches &amp;quot;&quot;/&gt;&lt;property id=&quot;20307&quot; value=&quot;713&quot;/&gt;&lt;/object&gt;&lt;object type=&quot;3&quot; unique_id=&quot;20538&quot;&gt;&lt;property id=&quot;20148&quot; value=&quot;5&quot;/&gt;&lt;property id=&quot;20300&quot; value=&quot;Slide 40 - &amp;quot;Skill Set of Improvement Coaches&amp;quot;&quot;/&gt;&lt;property id=&quot;20307&quot; value=&quot;714&quot;/&gt;&lt;/object&gt;&lt;object type=&quot;3&quot; unique_id=&quot;20539&quot;&gt;&lt;property id=&quot;20148&quot; value=&quot;5&quot;/&gt;&lt;property id=&quot;20300&quot; value=&quot;Slide 41 - &amp;quot;Coaching Functions&amp;quot;&quot;/&gt;&lt;property id=&quot;20307&quot; value=&quot;715&quot;/&gt;&lt;/object&gt;&lt;object type=&quot;3&quot; unique_id=&quot;20540&quot;&gt;&lt;property id=&quot;20148&quot; value=&quot;5&quot;/&gt;&lt;property id=&quot;20300&quot; value=&quot;Slide 42 - &amp;quot;Quality Improvement Catalyst&amp;quot;&quot;/&gt;&lt;property id=&quot;20307&quot; value=&quot;716&quot;/&gt;&lt;/object&gt;&lt;object type=&quot;3&quot; unique_id=&quot;20541&quot;&gt;&lt;property id=&quot;20148&quot; value=&quot;5&quot;/&gt;&lt;property id=&quot;20300&quot; value=&quot;Slide 43 - &amp;quot;Collaboration Builder&amp;quot;&quot;/&gt;&lt;property id=&quot;20307&quot; value=&quot;717&quot;/&gt;&lt;/object&gt;&lt;object type=&quot;3&quot; unique_id=&quot;20542&quot;&gt;&lt;property id=&quot;20148&quot; value=&quot;5&quot;/&gt;&lt;property id=&quot;20300&quot; value=&quot;Slide 44 - &amp;quot;Strategic Thinker&amp;quot;&quot;/&gt;&lt;property id=&quot;20307&quot; value=&quot;718&quot;/&gt;&lt;/object&gt;&lt;object type=&quot;3&quot; unique_id=&quot;20543&quot;&gt;&lt;property id=&quot;20148&quot; value=&quot;5&quot;/&gt;&lt;property id=&quot;20300&quot; value=&quot;Slide 45 - &amp;quot;Capacity Builder&amp;quot;&quot;/&gt;&lt;property id=&quot;20307&quot; value=&quot;719&quot;/&gt;&lt;/object&gt;&lt;object type=&quot;3&quot; unique_id=&quot;20544&quot;&gt;&lt;property id=&quot;20148&quot; value=&quot;5&quot;/&gt;&lt;property id=&quot;20300&quot; value=&quot;Slide 46 - &amp;quot;Facilitator&amp;quot;&quot;/&gt;&lt;property id=&quot;20307&quot; value=&quot;720&quot;/&gt;&lt;/object&gt;&lt;object type=&quot;3&quot; unique_id=&quot;20545&quot;&gt;&lt;property id=&quot;20148&quot; value=&quot;5&quot;/&gt;&lt;property id=&quot;20300&quot; value=&quot;Slide 47 - &amp;quot;Measurement Advocate&amp;quot;&quot;/&gt;&lt;property id=&quot;20307&quot; value=&quot;721&quot;/&gt;&lt;/object&gt;&lt;object type=&quot;3&quot; unique_id=&quot;20546&quot;&gt;&lt;property id=&quot;20148&quot; value=&quot;5&quot;/&gt;&lt;property id=&quot;20300&quot; value=&quot;Slide 48 - &amp;quot;Objective Assessor&amp;quot;&quot;/&gt;&lt;property id=&quot;20307&quot; value=&quot;722&quot;/&gt;&lt;/object&gt;&lt;object type=&quot;3&quot; unique_id=&quot;20547&quot;&gt;&lt;property id=&quot;20148&quot; value=&quot;5&quot;/&gt;&lt;property id=&quot;20300&quot; value=&quot;Slide 49 - &amp;quot;Group Exercise: Coaching Scenarios&amp;quot;&quot;/&gt;&lt;property id=&quot;20307&quot; value=&quot;723&quot;/&gt;&lt;/object&gt;&lt;object type=&quot;3&quot; unique_id=&quot;20548&quot;&gt;&lt;property id=&quot;20148&quot; value=&quot;5&quot;/&gt;&lt;property id=&quot;20300&quot; value=&quot;Slide 50 - &amp;quot;Competing Dimensions&amp;quot;&quot;/&gt;&lt;property id=&quot;20307&quot; value=&quot;724&quot;/&gt;&lt;/object&gt;&lt;object type=&quot;3&quot; unique_id=&quot;20549&quot;&gt;&lt;property id=&quot;20148&quot; value=&quot;5&quot;/&gt;&lt;property id=&quot;20300&quot; value=&quot;Slide 51&quot;/&gt;&lt;property id=&quot;20307&quot; value=&quot;725&quot;/&gt;&lt;/object&gt;&lt;object type=&quot;3&quot; unique_id=&quot;20550&quot;&gt;&lt;property id=&quot;20148&quot; value=&quot;5&quot;/&gt;&lt;property id=&quot;20300&quot; value=&quot;Slide 52 - &amp;quot;Tips: Creating Personal Connections&amp;quot;&quot;/&gt;&lt;property id=&quot;20307&quot; value=&quot;726&quot;/&gt;&lt;/object&gt;&lt;object type=&quot;3&quot; unique_id=&quot;20551&quot;&gt;&lt;property id=&quot;20148&quot; value=&quot;5&quot;/&gt;&lt;property id=&quot;20300&quot; value=&quot;Slide 53 - &amp;quot;Group Exercise: Who Will Cross the Line First?&amp;quot;&quot;/&gt;&lt;property id=&quot;20307&quot; value=&quot;727&quot;/&gt;&lt;/object&gt;&lt;object type=&quot;3&quot; unique_id=&quot;20552&quot;&gt;&lt;property id=&quot;20148&quot; value=&quot;5&quot;/&gt;&lt;property id=&quot;20300&quot; value=&quot;Slide 54 - &amp;quot;Build Capacity, Not Dependence&amp;quot;&quot;/&gt;&lt;property id=&quot;20307&quot; value=&quot;728&quot;/&gt;&lt;/object&gt;&lt;object type=&quot;3&quot; unique_id=&quot;20553&quot;&gt;&lt;property id=&quot;20148&quot; value=&quot;5&quot;/&gt;&lt;property id=&quot;20300&quot; value=&quot;Slide 55 - &amp;quot;OK, Take a  Break&amp;quot;&quot;/&gt;&lt;property id=&quot;20307&quot; value=&quot;753&quot;/&gt;&lt;/object&gt;&lt;object type=&quot;3&quot; unique_id=&quot;20554&quot;&gt;&lt;property id=&quot;20148&quot; value=&quot;5&quot;/&gt;&lt;property id=&quot;20300&quot; value=&quot;Slide 56&quot;/&gt;&lt;property id=&quot;20307&quot; value=&quot;730&quot;/&gt;&lt;/object&gt;&lt;object type=&quot;3&quot; unique_id=&quot;20555&quot;&gt;&lt;property id=&quot;20148&quot; value=&quot;5&quot;/&gt;&lt;property id=&quot;20300&quot; value=&quot;Slide 57&quot;/&gt;&lt;property id=&quot;20307&quot; value=&quot;731&quot;/&gt;&lt;/object&gt;&lt;object type=&quot;3&quot; unique_id=&quot;20556&quot;&gt;&lt;property id=&quot;20148&quot; value=&quot;5&quot;/&gt;&lt;property id=&quot;20300&quot; value=&quot;Slide 58 - &amp;quot;Using Self Assessments&amp;quot;&quot;/&gt;&lt;property id=&quot;20307&quot; value=&quot;732&quot;/&gt;&lt;/object&gt;&lt;object type=&quot;3&quot; unique_id=&quot;20557&quot;&gt;&lt;property id=&quot;20148&quot; value=&quot;5&quot;/&gt;&lt;property id=&quot;20300&quot; value=&quot;Slide 59 - &amp;quot;Framework for Coaching Quality Improvement&amp;quot;&quot;/&gt;&lt;property id=&quot;20307&quot; value=&quot;733&quot;/&gt;&lt;/object&gt;&lt;object type=&quot;3&quot; unique_id=&quot;20558&quot;&gt;&lt;property id=&quot;20148&quot; value=&quot;5&quot;/&gt;&lt;property id=&quot;20300&quot; value=&quot;Slide 60 - &amp;quot;Objective Assessor&amp;quot;&quot;/&gt;&lt;property id=&quot;20307&quot; value=&quot;734&quot;/&gt;&lt;/object&gt;&lt;object type=&quot;3&quot; unique_id=&quot;20559&quot;&gt;&lt;property id=&quot;20148&quot; value=&quot;5&quot;/&gt;&lt;property id=&quot;20300&quot; value=&quot;Slide 61 - &amp;quot;Agenda&amp;quot;&quot;/&gt;&lt;property id=&quot;20307&quot; value=&quot;735&quot;/&gt;&lt;/object&gt;&lt;object type=&quot;3&quot; unique_id=&quot;20560&quot;&gt;&lt;property id=&quot;20148&quot; value=&quot;5&quot;/&gt;&lt;property id=&quot;20300&quot; value=&quot;Slide 62 - &amp;quot;Why Measure? We Are Unrealistically Optimistic&amp;quot;&quot;/&gt;&lt;property id=&quot;20307&quot; value=&quot;736&quot;/&gt;&lt;/object&gt;&lt;object type=&quot;3&quot; unique_id=&quot;20561&quot;&gt;&lt;property id=&quot;20148&quot; value=&quot;5&quot;/&gt;&lt;property id=&quot;20300&quot; value=&quot;Slide 63 - &amp;quot;What Are the Benefits of a Self-Assessment?&amp;quot;&quot;/&gt;&lt;property id=&quot;20307&quot; value=&quot;737&quot;/&gt;&lt;/object&gt;&lt;object type=&quot;3&quot; unique_id=&quot;20562&quot;&gt;&lt;property id=&quot;20148&quot; value=&quot;5&quot;/&gt;&lt;property id=&quot;20300&quot; value=&quot;Slide 64 - &amp;quot;The 360&amp;quot;&quot;/&gt;&lt;property id=&quot;20307&quot; value=&quot;738&quot;/&gt;&lt;/object&gt;&lt;object type=&quot;3&quot; unique_id=&quot;20563&quot;&gt;&lt;property id=&quot;20148&quot; value=&quot;5&quot;/&gt;&lt;property id=&quot;20300&quot; value=&quot;Slide 65 - &amp;quot;Self Assessment&amp;#x0D;&amp;#x0A; Exercises&amp;quot;&quot;/&gt;&lt;property id=&quot;20307&quot; value=&quot;739&quot;/&gt;&lt;/object&gt;&lt;object type=&quot;3&quot; unique_id=&quot;20564&quot;&gt;&lt;property id=&quot;20148&quot; value=&quot;5&quot;/&gt;&lt;property id=&quot;20300&quot; value=&quot;Slide 66 - &amp;quot;Review Assessment Elements&amp;#x0D;&amp;#x0A;Individual Exercise and Small Group Discussion &amp;#x0D;&amp;#x0A;45 mins&amp;quot;&quot;/&gt;&lt;property id=&quot;20307&quot; value=&quot;740&quot;/&gt;&lt;/object&gt;&lt;object type=&quot;3&quot; unique_id=&quot;20565&quot;&gt;&lt;property id=&quot;20148&quot; value=&quot;5&quot;/&gt;&lt;property id=&quot;20300&quot; value=&quot;Slide 67&quot;/&gt;&lt;property id=&quot;20307&quot; value=&quot;741&quot;/&gt;&lt;/object&gt;&lt;object type=&quot;3&quot; unique_id=&quot;20566&quot;&gt;&lt;property id=&quot;20148&quot; value=&quot;5&quot;/&gt;&lt;property id=&quot;20300&quot; value=&quot;Slide 68&quot;/&gt;&lt;property id=&quot;20307&quot; value=&quot;742&quot;/&gt;&lt;/object&gt;&lt;object type=&quot;3&quot; unique_id=&quot;20567&quot;&gt;&lt;property id=&quot;20148&quot; value=&quot;5&quot;/&gt;&lt;property id=&quot;20300&quot; value=&quot;Slide 69 - &amp;quot;Benefits of Planning&amp;quot;&quot;/&gt;&lt;property id=&quot;20307&quot; value=&quot;743&quot;/&gt;&lt;/object&gt;&lt;object type=&quot;3&quot; unique_id=&quot;20568&quot;&gt;&lt;property id=&quot;20148&quot; value=&quot;5&quot;/&gt;&lt;property id=&quot;20300&quot; value=&quot;Slide 70 - &amp;quot;What Makes a Good PIP?&amp;quot;&quot;/&gt;&lt;property id=&quot;20307&quot; value=&quot;744&quot;/&gt;&lt;/object&gt;&lt;object type=&quot;3&quot; unique_id=&quot;20569&quot;&gt;&lt;property id=&quot;20148&quot; value=&quot;5&quot;/&gt;&lt;property id=&quot;20300&quot; value=&quot;Slide 71 - &amp;quot;NQC Support for Your PIP&amp;quot;&quot;/&gt;&lt;property id=&quot;20307&quot; value=&quot;745&quot;/&gt;&lt;/object&gt;&lt;object type=&quot;3&quot; unique_id=&quot;20570&quot;&gt;&lt;property id=&quot;20148&quot; value=&quot;5&quot;/&gt;&lt;property id=&quot;20300&quot; value=&quot;Slide 72 - &amp;quot;Study Group Role&amp;quot;&quot;/&gt;&lt;property id=&quot;20307&quot; value=&quot;746&quot;/&gt;&lt;/object&gt;&lt;object type=&quot;3&quot; unique_id=&quot;20571&quot;&gt;&lt;property id=&quot;20148&quot; value=&quot;5&quot;/&gt;&lt;property id=&quot;20300&quot; value=&quot;Slide 73 - &amp;quot;Individual Exercise&amp;#x0D;&amp;#x0A;20 mins&amp;quot;&quot;/&gt;&lt;property id=&quot;20307&quot; value=&quot;747&quot;/&gt;&lt;/object&gt;&lt;object type=&quot;3&quot; unique_id=&quot;20572&quot;&gt;&lt;property id=&quot;20148&quot; value=&quot;5&quot;/&gt;&lt;property id=&quot;20300&quot; value=&quot;Slide 74 - &amp;quot;Debriefing&amp;quot;&quot;/&gt;&lt;property id=&quot;20307&quot; value=&quot;748&quot;/&gt;&lt;/object&gt;&lt;object type=&quot;3&quot; unique_id=&quot;20573&quot;&gt;&lt;property id=&quot;20148&quot; value=&quot;5&quot;/&gt;&lt;property id=&quot;20300&quot; value=&quot;Slide 75 - &amp;quot;LUNCH!&amp;quot;&quot;/&gt;&lt;property id=&quot;20307&quot; value=&quot;754&quot;/&gt;&lt;/object&gt;&lt;object type=&quot;3&quot; unique_id=&quot;20574&quot;&gt;&lt;property id=&quot;20148&quot; value=&quot;5&quot;/&gt;&lt;property id=&quot;20300&quot; value=&quot;Slide 76&quot;/&gt;&lt;property id=&quot;20307&quot; value=&quot;749&quot;/&gt;&lt;/object&gt;&lt;object type=&quot;3&quot; unique_id=&quot;20575&quot;&gt;&lt;property id=&quot;20148&quot; value=&quot;5&quot;/&gt;&lt;property id=&quot;20300&quot; value=&quot;Slide 77 - &amp;quot;Group Competition: Public Goods Game&amp;quot;&quot;/&gt;&lt;property id=&quot;20307&quot; value=&quot;750&quot;/&gt;&lt;/object&gt;&lt;object type=&quot;3&quot; unique_id=&quot;20576&quot;&gt;&lt;property id=&quot;20148&quot; value=&quot;5&quot;/&gt;&lt;property id=&quot;20300&quot; value=&quot;Slide 78 - &amp;quot;Rules for Public Goods Game&amp;quot;&quot;/&gt;&lt;property id=&quot;20307&quot; value=&quot;751&quot;/&gt;&lt;/object&gt;&lt;object type=&quot;3&quot; unique_id=&quot;20577&quot;&gt;&lt;property id=&quot;20148&quot; value=&quot;5&quot;/&gt;&lt;property id=&quot;20300&quot; value=&quot;Slide 79 - &amp;quot;Debriefing Your Experience&amp;quot;&quot;/&gt;&lt;property id=&quot;20307&quot; value=&quot;752&quot;/&gt;&lt;/object&gt;&lt;object type=&quot;3&quot; unique_id=&quot;20578&quot;&gt;&lt;property id=&quot;20148&quot; value=&quot;5&quot;/&gt;&lt;property id=&quot;20300&quot; value=&quot;Slide 80&quot;/&gt;&lt;property id=&quot;20307&quot; value=&quot;755&quot;/&gt;&lt;/object&gt;&lt;object type=&quot;3&quot; unique_id=&quot;20579&quot;&gt;&lt;property id=&quot;20148&quot; value=&quot;5&quot;/&gt;&lt;property id=&quot;20300&quot; value=&quot;Slide 81 - &amp;quot;Learning Objectives: You will learn how  to…&amp;quot;&quot;/&gt;&lt;property id=&quot;20307&quot; value=&quot;756&quot;/&gt;&lt;/object&gt;&lt;object type=&quot;3&quot; unique_id=&quot;20580&quot;&gt;&lt;property id=&quot;20148&quot; value=&quot;5&quot;/&gt;&lt;property id=&quot;20300&quot; value=&quot;Slide 82 - &amp;quot;Framework for Coaching Quality Improvement&amp;quot;&quot;/&gt;&lt;property id=&quot;20307&quot; value=&quot;757&quot;/&gt;&lt;/object&gt;&lt;object type=&quot;3&quot; unique_id=&quot;20581&quot;&gt;&lt;property id=&quot;20148&quot; value=&quot;5&quot;/&gt;&lt;property id=&quot;20300&quot; value=&quot;Slide 83 - &amp;quot;Quality Improvement Catalyst&amp;quot;&quot;/&gt;&lt;property id=&quot;20307&quot; value=&quot;758&quot;/&gt;&lt;/object&gt;&lt;object type=&quot;3&quot; unique_id=&quot;20582&quot;&gt;&lt;property id=&quot;20148&quot; value=&quot;5&quot;/&gt;&lt;property id=&quot;20300&quot; value=&quot;Slide 84 - &amp;quot;Words from a Quality Leader…&amp;quot;&quot;/&gt;&lt;property id=&quot;20307&quot; value=&quot;759&quot;/&gt;&lt;/object&gt;&lt;object type=&quot;3&quot; unique_id=&quot;20583&quot;&gt;&lt;property id=&quot;20148&quot; value=&quot;5&quot;/&gt;&lt;property id=&quot;20300&quot; value=&quot;Slide 85 - &amp;quot;Two Levels of Leaders&amp;quot;&quot;/&gt;&lt;property id=&quot;20307&quot; value=&quot;760&quot;/&gt;&lt;/object&gt;&lt;object type=&quot;3&quot; unique_id=&quot;20584&quot;&gt;&lt;property id=&quot;20148&quot; value=&quot;5&quot;/&gt;&lt;property id=&quot;20300&quot; value=&quot;Slide 86 - &amp;quot;&amp;#x0D;&amp;#x0A;What Do We Need Engaged Leaders to Do?&amp;#x0D;&amp;#x0A;Basic Framework&amp;quot;&quot;/&gt;&lt;property id=&quot;20307&quot; value=&quot;761&quot;/&gt;&lt;/object&gt;&lt;object type=&quot;3&quot; unique_id=&quot;20585&quot;&gt;&lt;property id=&quot;20148&quot; value=&quot;5&quot;/&gt;&lt;property id=&quot;20300&quot; value=&quot;Slide 87&quot;/&gt;&lt;property id=&quot;20307&quot; value=&quot;762&quot;/&gt;&lt;/object&gt;&lt;object type=&quot;3&quot; unique_id=&quot;20586&quot;&gt;&lt;property id=&quot;20148&quot; value=&quot;5&quot;/&gt;&lt;property id=&quot;20300&quot; value=&quot;Slide 88&quot;/&gt;&lt;property id=&quot;20307&quot; value=&quot;763&quot;/&gt;&lt;/object&gt;&lt;object type=&quot;3&quot; unique_id=&quot;20587&quot;&gt;&lt;property id=&quot;20148&quot; value=&quot;5&quot;/&gt;&lt;property id=&quot;20300&quot; value=&quot;Slide 89 - &amp;quot;Video Scenario: The Acme AIDS Clinic&amp;quot;&quot;/&gt;&lt;property id=&quot;20307&quot; value=&quot;764&quot;/&gt;&lt;/object&gt;&lt;object type=&quot;3&quot; unique_id=&quot;20588&quot;&gt;&lt;property id=&quot;20148&quot; value=&quot;5&quot;/&gt;&lt;property id=&quot;20300&quot; value=&quot;Slide 90 - &amp;quot;Group Debrief: Coaching an HIV Unit Leader&amp;quot;&quot;/&gt;&lt;property id=&quot;20307&quot; value=&quot;765&quot;/&gt;&lt;/object&gt;&lt;object type=&quot;3&quot; unique_id=&quot;20589&quot;&gt;&lt;property id=&quot;20148&quot; value=&quot;5&quot;/&gt;&lt;property id=&quot;20300&quot; value=&quot;Slide 91 - &amp;quot;&amp;#x0D;&amp;#x0A;Coaching a Team to Engage Their Organizational Leaders&amp;quot;&quot;/&gt;&lt;property id=&quot;20307&quot; value=&quot;766&quot;/&gt;&lt;/object&gt;&lt;object type=&quot;3&quot; unique_id=&quot;20590&quot;&gt;&lt;property id=&quot;20148&quot; value=&quot;5&quot;/&gt;&lt;property id=&quot;20300&quot; value=&quot;Slide 92 - &amp;quot;A Concrete Job: Senior Leadership Review of Improvement Projects&amp;quot;&quot;/&gt;&lt;property id=&quot;20307&quot; value=&quot;767&quot;/&gt;&lt;/object&gt;&lt;object type=&quot;3&quot; unique_id=&quot;20591&quot;&gt;&lt;property id=&quot;20148&quot; value=&quot;5&quot;/&gt;&lt;property id=&quot;20300&quot; value=&quot;Slide 93 - &amp;quot;A Concrete Job: Senior Leadership Review of Improvement Projects&amp;quot;&quot;/&gt;&lt;property id=&quot;20307&quot; value=&quot;768&quot;/&gt;&lt;/object&gt;&lt;object type=&quot;3&quot; unique_id=&quot;20592&quot;&gt;&lt;property id=&quot;20148&quot; value=&quot;5&quot;/&gt;&lt;property id=&quot;20300&quot; value=&quot;Slide 94 - &amp;quot;Effective Leaders Create Alignment&amp;quot;&quot;/&gt;&lt;property id=&quot;20307&quot; value=&quot;769&quot;/&gt;&lt;/object&gt;&lt;object type=&quot;3&quot; unique_id=&quot;20593&quot;&gt;&lt;property id=&quot;20148&quot; value=&quot;5&quot;/&gt;&lt;property id=&quot;20300&quot; value=&quot;Slide 95 - &amp;quot;Fishbone&amp;quot;&quot;/&gt;&lt;property id=&quot;20307&quot; value=&quot;770&quot;/&gt;&lt;/object&gt;&lt;object type=&quot;3&quot; unique_id=&quot;20594&quot;&gt;&lt;property id=&quot;20148&quot; value=&quot;5&quot;/&gt;&lt;property id=&quot;20300&quot; value=&quot;Slide 96 - &amp;quot;Brainstorming – Advice for Teams on How to Engage Senior Leaders…&amp;quot;&quot;/&gt;&lt;property id=&quot;20307&quot; value=&quot;771&quot;/&gt;&lt;/object&gt;&lt;object type=&quot;3&quot; unique_id=&quot;20595&quot;&gt;&lt;property id=&quot;20148&quot; value=&quot;5&quot;/&gt;&lt;property id=&quot;20300&quot; value=&quot;Slide 97 - &amp;quot;&amp;#x0D;&amp;#x0A;Individual Exercise: Planning a Leader Engagement Strategy&amp;quot;&quot;/&gt;&lt;property id=&quot;20307&quot; value=&quot;772&quot;/&gt;&lt;/object&gt;&lt;object type=&quot;3&quot; unique_id=&quot;20596&quot;&gt;&lt;property id=&quot;20148&quot; value=&quot;5&quot;/&gt;&lt;property id=&quot;20300&quot; value=&quot;Slide 99&quot;/&gt;&lt;property id=&quot;20307&quot; value=&quot;773&quot;/&gt;&lt;/object&gt;&lt;object type=&quot;3&quot; unique_id=&quot;20597&quot;&gt;&lt;property id=&quot;20148&quot; value=&quot;5&quot;/&gt;&lt;property id=&quot;20300&quot; value=&quot;Slide 100 - &amp;quot;Coaching Functions: Presenters’ Choice…&amp;quot;&quot;/&gt;&lt;property id=&quot;20307&quot; value=&quot;774&quot;/&gt;&lt;/object&gt;&lt;object type=&quot;3&quot; unique_id=&quot;20598&quot;&gt;&lt;property id=&quot;20148&quot; value=&quot;5&quot;/&gt;&lt;property id=&quot;20300&quot; value=&quot;Slide 101 - &amp;quot;Learning Objectives:  You will learn how to…&amp;quot;&quot;/&gt;&lt;property id=&quot;20307&quot; value=&quot;775&quot;/&gt;&lt;/object&gt;&lt;object type=&quot;3&quot; unique_id=&quot;20599&quot;&gt;&lt;property id=&quot;20148&quot; value=&quot;5&quot;/&gt;&lt;property id=&quot;20300&quot; value=&quot;Slide 102 - &amp;quot;Introductions – Coaching Experiences&amp;quot;&quot;/&gt;&lt;property id=&quot;20307&quot; value=&quot;776&quot;/&gt;&lt;/object&gt;&lt;object type=&quot;3&quot; unique_id=&quot;20600&quot;&gt;&lt;property id=&quot;20148&quot; value=&quot;5&quot;/&gt;&lt;property id=&quot;20300&quot; value=&quot;Slide 103 - &amp;quot;Focus Questions for Presenters (pick one)&amp;quot;&quot;/&gt;&lt;property id=&quot;20307&quot; value=&quot;777&quot;/&gt;&lt;/object&gt;&lt;object type=&quot;3&quot; unique_id=&quot;20601&quot;&gt;&lt;property id=&quot;20148&quot; value=&quot;5&quot;/&gt;&lt;property id=&quot;20300&quot; value=&quot;Slide 104 - &amp;quot;Success&amp;quot;&quot;/&gt;&lt;property id=&quot;20307&quot; value=&quot;778&quot;/&gt;&lt;/object&gt;&lt;object type=&quot;3&quot; unique_id=&quot;20602&quot;&gt;&lt;property id=&quot;20148&quot; value=&quot;5&quot;/&gt;&lt;property id=&quot;20300&quot; value=&quot;Slide 105&quot;/&gt;&lt;property id=&quot;20307&quot; value=&quot;779&quot;/&gt;&lt;/object&gt;&lt;object type=&quot;3&quot; unique_id=&quot;20603&quot;&gt;&lt;property id=&quot;20148&quot; value=&quot;5&quot;/&gt;&lt;property id=&quot;20300&quot; value=&quot;Slide 106 - &amp;quot;Framework for Coaching Quality Improvement&amp;quot;&quot;/&gt;&lt;property id=&quot;20307&quot; value=&quot;780&quot;/&gt;&lt;/object&gt;&lt;object type=&quot;3&quot; unique_id=&quot;20604&quot;&gt;&lt;property id=&quot;20148&quot; value=&quot;5&quot;/&gt;&lt;property id=&quot;20300&quot; value=&quot;Slide 107 - &amp;quot;Objective Assessor&amp;quot;&quot;/&gt;&lt;property id=&quot;20307&quot; value=&quot;781&quot;/&gt;&lt;/object&gt;&lt;object type=&quot;3&quot; unique_id=&quot;20605&quot;&gt;&lt;property id=&quot;20148&quot; value=&quot;5&quot;/&gt;&lt;property id=&quot;20300&quot; value=&quot;Slide 108 - &amp;quot;Highlights &amp;amp; Aha! Moments&amp;quot;&quot;/&gt;&lt;property id=&quot;20307&quot; value=&quot;782&quot;/&gt;&lt;/object&gt;&lt;object type=&quot;3&quot; unique_id=&quot;20606&quot;&gt;&lt;property id=&quot;20148&quot; value=&quot;5&quot;/&gt;&lt;property id=&quot;20300&quot; value=&quot;Slide 109 - &amp;quot;The way the course was delivered today was an effective way for me to learn.&amp;quot;&quot;/&gt;&lt;property id=&quot;20307&quot; value=&quot;783&quot;/&gt;&lt;/object&gt;&lt;object type=&quot;3&quot; unique_id=&quot;20607&quot;&gt;&lt;property id=&quot;20148&quot; value=&quot;5&quot;/&gt;&lt;property id=&quot;20300&quot; value=&quot;Slide 110 - &amp;quot;I had sufficient opportunity to participate today.&amp;quot;&quot;/&gt;&lt;property id=&quot;20307&quot; value=&quot;784&quot;/&gt;&lt;/object&gt;&lt;object type=&quot;3&quot; unique_id=&quot;20608&quot;&gt;&lt;property id=&quot;20148&quot; value=&quot;5&quot;/&gt;&lt;property id=&quot;20300&quot; value=&quot;Slide 111 - &amp;quot;Materials were useful during the day.&amp;quot;&quot;/&gt;&lt;property id=&quot;20307&quot; value=&quot;785&quot;/&gt;&lt;/object&gt;&lt;object type=&quot;3&quot; unique_id=&quot;20609&quot;&gt;&lt;property id=&quot;20148&quot; value=&quot;5&quot;/&gt;&lt;property id=&quot;20300&quot; value=&quot;Slide 112 - &amp;quot;The facilities, equipment, etc. were favorable to learning.&amp;quot;&quot;/&gt;&lt;property id=&quot;20307&quot; value=&quot;786&quot;/&gt;&lt;/object&gt;&lt;object type=&quot;3&quot; unique_id=&quot;20610&quot;&gt;&lt;property id=&quot;20148&quot; value=&quot;5&quot;/&gt;&lt;property id=&quot;20300&quot; value=&quot;Slide 113 - &amp;quot;The agenda and content for today was logically organized.&amp;quot;&quot;/&gt;&lt;property id=&quot;20307&quot; value=&quot;787&quot;/&gt;&lt;/object&gt;&lt;object type=&quot;3&quot; unique_id=&quot;20611&quot;&gt;&lt;property id=&quot;20148&quot; value=&quot;5&quot;/&gt;&lt;property id=&quot;20300&quot; value=&quot;Slide 114 - &amp;quot;Overall, I was satisfied with the session facilitator(s).&amp;quot;&quot;/&gt;&lt;property id=&quot;20307&quot; value=&quot;788&quot;/&gt;&lt;/object&gt;&lt;object type=&quot;3&quot; unique_id=&quot;20612&quot;&gt;&lt;property id=&quot;20148&quot; value=&quot;5&quot;/&gt;&lt;property id=&quot;20300&quot; value=&quot;Slide 115 - &amp;quot;I will refer to or use the materials going forward.&amp;quot;&quot;/&gt;&lt;property id=&quot;20307&quot; value=&quot;789&quot;/&gt;&lt;/object&gt;&lt;object type=&quot;3&quot; unique_id=&quot;20613&quot;&gt;&lt;property id=&quot;20148&quot; value=&quot;5&quot;/&gt;&lt;property id=&quot;20300&quot; value=&quot;Slide 116 - &amp;quot;My knowledge and/or skills increased as a result of today.&amp;quot;&quot;/&gt;&lt;property id=&quot;20307&quot; value=&quot;790&quot;/&gt;&lt;/object&gt;&lt;object type=&quot;3&quot; unique_id=&quot;20614&quot;&gt;&lt;property id=&quot;20148&quot; value=&quot;5&quot;/&gt;&lt;property id=&quot;20300&quot; value=&quot;Slide 117 - &amp;quot;The workshop had the right balance of lectures and interactive activities.&amp;quot;&quot;/&gt;&lt;property id=&quot;20307&quot; value=&quot;791&quot;/&gt;&lt;/object&gt;&lt;object type=&quot;3&quot; unique_id=&quot;20615&quot;&gt;&lt;property id=&quot;20148&quot; value=&quot;5&quot;/&gt;&lt;property id=&quot;20300&quot; value=&quot;Slide 118 - &amp;quot;Overall, I was satisfied with today.&amp;quot;&quot;/&gt;&lt;property id=&quot;20307&quot; value=&quot;792&quot;/&gt;&lt;/object&gt;&lt;object type=&quot;3&quot; unique_id=&quot;20616&quot;&gt;&lt;property id=&quot;20148&quot; value=&quot;5&quot;/&gt;&lt;property id=&quot;20300&quot; value=&quot;Slide 119 - &amp;quot;How ready are you to coach an organization to improve its quality program?&amp;quot;&quot;/&gt;&lt;property id=&quot;20307&quot; value=&quot;793&quot;/&gt;&lt;/object&gt;&lt;object type=&quot;3&quot; unique_id=&quot;20617&quot;&gt;&lt;property id=&quot;20148&quot; value=&quot;5&quot;/&gt;&lt;property id=&quot;20300&quot; value=&quot;Slide 120 - &amp;quot;How complete is your knowledge of coaching functions?&amp;quot;&quot;/&gt;&lt;property id=&quot;20307&quot; value=&quot;794&quot;/&gt;&lt;/object&gt;&lt;object type=&quot;3&quot; unique_id=&quot;20618&quot;&gt;&lt;property id=&quot;20148&quot; value=&quot;5&quot;/&gt;&lt;property id=&quot;20300&quot; value=&quot;Slide 121 - &amp;quot;Additional Comments about Today&amp;quot;&quot;/&gt;&lt;property id=&quot;20307&quot; value=&quot;795&quot;/&gt;&lt;/object&gt;&lt;object type=&quot;3&quot; unique_id=&quot;20619&quot;&gt;&lt;property id=&quot;20148&quot; value=&quot;5&quot;/&gt;&lt;property id=&quot;20300&quot; value=&quot;Slide 122 - &amp;quot;Volunteers Needed For Tomorrow&amp;quot;&quot;/&gt;&lt;property id=&quot;20307&quot; value=&quot;796&quot;/&gt;&lt;/object&gt;&lt;object type=&quot;3&quot; unique_id=&quot;20620&quot;&gt;&lt;property id=&quot;20148&quot; value=&quot;5&quot;/&gt;&lt;property id=&quot;20300&quot; value=&quot;Slide 123 - &amp;quot;Potential Presentation Topics&amp;quot;&quot;/&gt;&lt;property id=&quot;20307&quot; value=&quot;797&quot;/&gt;&lt;/object&gt;&lt;object type=&quot;3&quot; unique_id=&quot;20621&quot;&gt;&lt;property id=&quot;20148&quot; value=&quot;5&quot;/&gt;&lt;property id=&quot;20300&quot; value=&quot;Slide 124 - &amp;quot;Thank You :-)&amp;quot;&quot;/&gt;&lt;property id=&quot;20307&quot; value=&quot;798&quot;/&gt;&lt;/object&gt;&lt;object type=&quot;3&quot; unique_id=&quot;20622&quot;&gt;&lt;property id=&quot;20148&quot; value=&quot;5&quot;/&gt;&lt;property id=&quot;20300&quot; value=&quot;Slide 125 - &amp;quot;National Quality Center (NQC)&amp;quot;&quot;/&gt;&lt;property id=&quot;20307&quot; value=&quot;799&quot;/&gt;&lt;/object&gt;&lt;object type=&quot;3&quot; unique_id=&quot;21509&quot;&gt;&lt;property id=&quot;20148&quot; value=&quot;5&quot;/&gt;&lt;property id=&quot;20300&quot; value=&quot;Slide 98 - &amp;quot;And Another Break….&amp;quot;&quot;/&gt;&lt;property id=&quot;20307&quot; value=&quot;800&quot;/&gt;&lt;/object&gt;&lt;/object&gt;&lt;/object&gt;&lt;/database&gt;"/>
  <p:tag name="SECTOMILLISECCONVERTED" val="1"/>
  <p:tag name="TPVERSION" val="5"/>
  <p:tag name="TPFULLVERSION" val="5035.4.0.7"/>
  <p:tag name="PPTVERSION" val="14"/>
  <p:tag name="TPOS"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NQC_PPT_Template">
  <a:themeElements>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10975</TotalTime>
  <Words>3377</Words>
  <Application>Microsoft Office PowerPoint</Application>
  <PresentationFormat>On-screen Show (4:3)</PresentationFormat>
  <Paragraphs>299</Paragraphs>
  <Slides>38</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 Black</vt:lpstr>
      <vt:lpstr>Arial Narrow</vt:lpstr>
      <vt:lpstr>Calibri</vt:lpstr>
      <vt:lpstr>Garamond</vt:lpstr>
      <vt:lpstr>Segoe UI Light</vt:lpstr>
      <vt:lpstr>Segoe UI Semibold</vt:lpstr>
      <vt:lpstr>Times New Roman</vt:lpstr>
      <vt:lpstr>Wingdings</vt:lpstr>
      <vt:lpstr>1_NQC_PPT_Template</vt:lpstr>
      <vt:lpstr>The National HIV/AIDS Strategy and Quality Improvement</vt:lpstr>
      <vt:lpstr>Learning Objectives</vt:lpstr>
      <vt:lpstr>United States HIV Care Continuum</vt:lpstr>
      <vt:lpstr>Vision of the National HIV/AIDS Strategy</vt:lpstr>
      <vt:lpstr>National HIV/AIDS Strategy</vt:lpstr>
      <vt:lpstr>Goals of the Strategy</vt:lpstr>
      <vt:lpstr>Goals of the National HIV/AIDS Strategy</vt:lpstr>
      <vt:lpstr>Indicators of progress</vt:lpstr>
      <vt:lpstr>Indicators of Progress</vt:lpstr>
      <vt:lpstr>Indicators of Progress</vt:lpstr>
      <vt:lpstr>Indicators of Progress</vt:lpstr>
      <vt:lpstr>Developmental Indicators</vt:lpstr>
      <vt:lpstr>Questions or Comments</vt:lpstr>
      <vt:lpstr>Quality Improvement</vt:lpstr>
      <vt:lpstr>Policy Clarification Notice 15-02</vt:lpstr>
      <vt:lpstr>Components of a CQM Program </vt:lpstr>
      <vt:lpstr>Quality Improvement </vt:lpstr>
      <vt:lpstr>A National HIV Quality Improvement Project</vt:lpstr>
      <vt:lpstr>Service Improvement Along the Continuum</vt:lpstr>
      <vt:lpstr>Viral Suppression among Clients Served by the Ryan White HIV/AIDS Program (non-ADAP), by State, 2010–2015—United States and 3 Territories*</vt:lpstr>
      <vt:lpstr>Quality and the National Strategy</vt:lpstr>
      <vt:lpstr>Disparity and Equity</vt:lpstr>
      <vt:lpstr>Youth Aged 13-24</vt:lpstr>
      <vt:lpstr>CQII end+disparities ECHO Collaborative</vt:lpstr>
      <vt:lpstr>Collaborative Overview</vt:lpstr>
      <vt:lpstr>PowerPoint Presentation</vt:lpstr>
      <vt:lpstr>end+disparities ECHO Collaborative Teams</vt:lpstr>
      <vt:lpstr>Collaborative Milestones</vt:lpstr>
      <vt:lpstr>Viral Suppression (Jul 2018 – Apr 2019)</vt:lpstr>
      <vt:lpstr>Viral Suppression (Jul 2018 – Apr 2019)</vt:lpstr>
      <vt:lpstr>Viral Suppression (Jul 2018 – Apr 2019)</vt:lpstr>
      <vt:lpstr>Vancouver Consensus Statement</vt:lpstr>
      <vt:lpstr>Breaking Down Silos</vt:lpstr>
      <vt:lpstr>The Role of Persons Living with HIV</vt:lpstr>
      <vt:lpstr>Discussion</vt:lpstr>
      <vt:lpstr>Questions or Comments</vt:lpstr>
      <vt:lpstr>End the Epidemic Plans (EtE)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Jennifer  Lee</dc:creator>
  <cp:lastModifiedBy>Garrett, Kevin F (HEALTH)</cp:lastModifiedBy>
  <cp:revision>527</cp:revision>
  <cp:lastPrinted>2019-01-11T20:11:54Z</cp:lastPrinted>
  <dcterms:created xsi:type="dcterms:W3CDTF">2010-08-08T09:18:28Z</dcterms:created>
  <dcterms:modified xsi:type="dcterms:W3CDTF">2022-01-06T18:01:12Z</dcterms:modified>
</cp:coreProperties>
</file>