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9.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706" r:id="rId3"/>
    <p:sldMasterId id="2147483709" r:id="rId4"/>
  </p:sldMasterIdLst>
  <p:notesMasterIdLst>
    <p:notesMasterId r:id="rId36"/>
  </p:notesMasterIdLst>
  <p:sldIdLst>
    <p:sldId id="301" r:id="rId5"/>
    <p:sldId id="328" r:id="rId6"/>
    <p:sldId id="300" r:id="rId7"/>
    <p:sldId id="273" r:id="rId8"/>
    <p:sldId id="327" r:id="rId9"/>
    <p:sldId id="274" r:id="rId10"/>
    <p:sldId id="331" r:id="rId11"/>
    <p:sldId id="325" r:id="rId12"/>
    <p:sldId id="326" r:id="rId13"/>
    <p:sldId id="324" r:id="rId14"/>
    <p:sldId id="256" r:id="rId15"/>
    <p:sldId id="257" r:id="rId16"/>
    <p:sldId id="258" r:id="rId17"/>
    <p:sldId id="263" r:id="rId18"/>
    <p:sldId id="259" r:id="rId19"/>
    <p:sldId id="264" r:id="rId20"/>
    <p:sldId id="262" r:id="rId21"/>
    <p:sldId id="265" r:id="rId22"/>
    <p:sldId id="260" r:id="rId23"/>
    <p:sldId id="266" r:id="rId24"/>
    <p:sldId id="267" r:id="rId25"/>
    <p:sldId id="332" r:id="rId26"/>
    <p:sldId id="333" r:id="rId27"/>
    <p:sldId id="334" r:id="rId28"/>
    <p:sldId id="335" r:id="rId29"/>
    <p:sldId id="336" r:id="rId30"/>
    <p:sldId id="261" r:id="rId31"/>
    <p:sldId id="337" r:id="rId32"/>
    <p:sldId id="338" r:id="rId33"/>
    <p:sldId id="339" r:id="rId34"/>
    <p:sldId id="340" r:id="rId35"/>
  </p:sldIdLst>
  <p:sldSz cx="9144000" cy="6858000" type="screen4x3"/>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109" d="100"/>
          <a:sy n="109" d="100"/>
        </p:scale>
        <p:origin x="9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Closing</a:t>
            </a:r>
            <a:r>
              <a:rPr lang="en-US" sz="1200" baseline="0" dirty="0"/>
              <a:t> the Gap in VL Suppression</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Jul-18</c:v>
                </c:pt>
              </c:strCache>
            </c:strRef>
          </c:tx>
          <c:spPr>
            <a:solidFill>
              <a:schemeClr val="accent1"/>
            </a:solidFill>
            <a:ln>
              <a:noFill/>
            </a:ln>
            <a:effectLst/>
          </c:spPr>
          <c:invertIfNegative val="0"/>
          <c:cat>
            <c:strRef>
              <c:f>Sheet1!$A$2:$A$4</c:f>
              <c:strCache>
                <c:ptCount val="3"/>
                <c:pt idx="0">
                  <c:v>Entire Caseload</c:v>
                </c:pt>
                <c:pt idx="1">
                  <c:v>Transgender</c:v>
                </c:pt>
                <c:pt idx="2">
                  <c:v>Youth</c:v>
                </c:pt>
              </c:strCache>
            </c:strRef>
          </c:cat>
          <c:val>
            <c:numRef>
              <c:f>Sheet1!$B$2:$B$4</c:f>
              <c:numCache>
                <c:formatCode>0.00%</c:formatCode>
                <c:ptCount val="3"/>
                <c:pt idx="0">
                  <c:v>0.80430000000000001</c:v>
                </c:pt>
                <c:pt idx="1">
                  <c:v>0.76639999999999997</c:v>
                </c:pt>
                <c:pt idx="2">
                  <c:v>0.6583</c:v>
                </c:pt>
              </c:numCache>
            </c:numRef>
          </c:val>
          <c:extLst>
            <c:ext xmlns:c16="http://schemas.microsoft.com/office/drawing/2014/chart" uri="{C3380CC4-5D6E-409C-BE32-E72D297353CC}">
              <c16:uniqueId val="{00000000-4153-4C1F-A558-E746E772AF99}"/>
            </c:ext>
          </c:extLst>
        </c:ser>
        <c:ser>
          <c:idx val="1"/>
          <c:order val="1"/>
          <c:tx>
            <c:strRef>
              <c:f>Sheet1!$C$1</c:f>
              <c:strCache>
                <c:ptCount val="1"/>
                <c:pt idx="0">
                  <c:v>Jan-20</c:v>
                </c:pt>
              </c:strCache>
            </c:strRef>
          </c:tx>
          <c:spPr>
            <a:solidFill>
              <a:schemeClr val="accent2"/>
            </a:solidFill>
            <a:ln>
              <a:noFill/>
            </a:ln>
            <a:effectLst/>
          </c:spPr>
          <c:invertIfNegative val="0"/>
          <c:cat>
            <c:strRef>
              <c:f>Sheet1!$A$2:$A$4</c:f>
              <c:strCache>
                <c:ptCount val="3"/>
                <c:pt idx="0">
                  <c:v>Entire Caseload</c:v>
                </c:pt>
                <c:pt idx="1">
                  <c:v>Transgender</c:v>
                </c:pt>
                <c:pt idx="2">
                  <c:v>Youth</c:v>
                </c:pt>
              </c:strCache>
            </c:strRef>
          </c:cat>
          <c:val>
            <c:numRef>
              <c:f>Sheet1!$C$2:$C$4</c:f>
              <c:numCache>
                <c:formatCode>0.00%</c:formatCode>
                <c:ptCount val="3"/>
                <c:pt idx="0">
                  <c:v>0.88690000000000002</c:v>
                </c:pt>
                <c:pt idx="1">
                  <c:v>0.85619999999999996</c:v>
                </c:pt>
                <c:pt idx="2">
                  <c:v>0.75319999999999998</c:v>
                </c:pt>
              </c:numCache>
            </c:numRef>
          </c:val>
          <c:extLst>
            <c:ext xmlns:c16="http://schemas.microsoft.com/office/drawing/2014/chart" uri="{C3380CC4-5D6E-409C-BE32-E72D297353CC}">
              <c16:uniqueId val="{00000001-4153-4C1F-A558-E746E772AF99}"/>
            </c:ext>
          </c:extLst>
        </c:ser>
        <c:dLbls>
          <c:showLegendKey val="0"/>
          <c:showVal val="0"/>
          <c:showCatName val="0"/>
          <c:showSerName val="0"/>
          <c:showPercent val="0"/>
          <c:showBubbleSize val="0"/>
        </c:dLbls>
        <c:gapWidth val="219"/>
        <c:overlap val="-27"/>
        <c:axId val="983958639"/>
        <c:axId val="983951151"/>
      </c:barChart>
      <c:catAx>
        <c:axId val="98395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3951151"/>
        <c:crosses val="autoZero"/>
        <c:auto val="1"/>
        <c:lblAlgn val="ctr"/>
        <c:lblOffset val="100"/>
        <c:noMultiLvlLbl val="0"/>
      </c:catAx>
      <c:valAx>
        <c:axId val="9839511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3958639"/>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Calibri" panose="020F0502020204030204" pitchFamily="34" charset="0"/>
                <a:cs typeface="Calibri" panose="020F0502020204030204" pitchFamily="34" charset="0"/>
              </a:rPr>
              <a:t>SeMRHI’s Viral</a:t>
            </a:r>
            <a:r>
              <a:rPr lang="en-US" baseline="0" dirty="0">
                <a:latin typeface="Calibri" panose="020F0502020204030204" pitchFamily="34" charset="0"/>
                <a:cs typeface="Calibri" panose="020F0502020204030204" pitchFamily="34" charset="0"/>
              </a:rPr>
              <a:t> Load Suppression Rates 2018-2019</a:t>
            </a:r>
            <a:endParaRPr lang="en-US" dirty="0">
              <a:latin typeface="Calibri" panose="020F0502020204030204" pitchFamily="34" charset="0"/>
              <a:cs typeface="Calibri" panose="020F0502020204030204" pitchFamily="34" charset="0"/>
            </a:endParaRPr>
          </a:p>
        </c:rich>
      </c:tx>
      <c:layout>
        <c:manualLayout>
          <c:xMode val="edge"/>
          <c:yMode val="edge"/>
          <c:x val="0.2180170689566254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Jul 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Entire Caseload</c:v>
                </c:pt>
                <c:pt idx="1">
                  <c:v>Youth</c:v>
                </c:pt>
              </c:strCache>
            </c:strRef>
          </c:cat>
          <c:val>
            <c:numRef>
              <c:f>Sheet1!$B$2:$B$4</c:f>
              <c:numCache>
                <c:formatCode>0.00%</c:formatCode>
                <c:ptCount val="3"/>
                <c:pt idx="0">
                  <c:v>0.79</c:v>
                </c:pt>
                <c:pt idx="1">
                  <c:v>0.57999999999999996</c:v>
                </c:pt>
              </c:numCache>
            </c:numRef>
          </c:val>
          <c:extLst>
            <c:ext xmlns:c16="http://schemas.microsoft.com/office/drawing/2014/chart" uri="{C3380CC4-5D6E-409C-BE32-E72D297353CC}">
              <c16:uniqueId val="{00000000-E0AA-41CE-85AC-A87EE115B16A}"/>
            </c:ext>
          </c:extLst>
        </c:ser>
        <c:ser>
          <c:idx val="1"/>
          <c:order val="1"/>
          <c:tx>
            <c:strRef>
              <c:f>Sheet1!$C$1</c:f>
              <c:strCache>
                <c:ptCount val="1"/>
                <c:pt idx="0">
                  <c:v>Sep 18</c:v>
                </c:pt>
              </c:strCache>
            </c:strRef>
          </c:tx>
          <c:spPr>
            <a:solidFill>
              <a:schemeClr val="accent2"/>
            </a:solidFill>
            <a:ln>
              <a:noFill/>
            </a:ln>
            <a:effectLst/>
          </c:spPr>
          <c:invertIfNegative val="0"/>
          <c:cat>
            <c:strRef>
              <c:f>Sheet1!$A$2:$A$4</c:f>
              <c:strCache>
                <c:ptCount val="2"/>
                <c:pt idx="0">
                  <c:v>Entire Caseload</c:v>
                </c:pt>
                <c:pt idx="1">
                  <c:v>Youth</c:v>
                </c:pt>
              </c:strCache>
            </c:strRef>
          </c:cat>
          <c:val>
            <c:numRef>
              <c:f>Sheet1!$C$2:$C$4</c:f>
              <c:numCache>
                <c:formatCode>0.00%</c:formatCode>
                <c:ptCount val="3"/>
                <c:pt idx="0">
                  <c:v>0.82</c:v>
                </c:pt>
                <c:pt idx="1">
                  <c:v>0.56000000000000005</c:v>
                </c:pt>
              </c:numCache>
            </c:numRef>
          </c:val>
          <c:extLst>
            <c:ext xmlns:c16="http://schemas.microsoft.com/office/drawing/2014/chart" uri="{C3380CC4-5D6E-409C-BE32-E72D297353CC}">
              <c16:uniqueId val="{00000001-E0AA-41CE-85AC-A87EE115B16A}"/>
            </c:ext>
          </c:extLst>
        </c:ser>
        <c:ser>
          <c:idx val="2"/>
          <c:order val="2"/>
          <c:tx>
            <c:strRef>
              <c:f>Sheet1!$D$1</c:f>
              <c:strCache>
                <c:ptCount val="1"/>
                <c:pt idx="0">
                  <c:v>Nov 18</c:v>
                </c:pt>
              </c:strCache>
            </c:strRef>
          </c:tx>
          <c:spPr>
            <a:solidFill>
              <a:schemeClr val="accent3"/>
            </a:solidFill>
            <a:ln>
              <a:noFill/>
            </a:ln>
            <a:effectLst/>
          </c:spPr>
          <c:invertIfNegative val="0"/>
          <c:cat>
            <c:strRef>
              <c:f>Sheet1!$A$2:$A$4</c:f>
              <c:strCache>
                <c:ptCount val="2"/>
                <c:pt idx="0">
                  <c:v>Entire Caseload</c:v>
                </c:pt>
                <c:pt idx="1">
                  <c:v>Youth</c:v>
                </c:pt>
              </c:strCache>
            </c:strRef>
          </c:cat>
          <c:val>
            <c:numRef>
              <c:f>Sheet1!$D$2:$D$4</c:f>
              <c:numCache>
                <c:formatCode>0.00%</c:formatCode>
                <c:ptCount val="3"/>
                <c:pt idx="0">
                  <c:v>0.8</c:v>
                </c:pt>
                <c:pt idx="1">
                  <c:v>0.56000000000000005</c:v>
                </c:pt>
              </c:numCache>
            </c:numRef>
          </c:val>
          <c:extLst>
            <c:ext xmlns:c16="http://schemas.microsoft.com/office/drawing/2014/chart" uri="{C3380CC4-5D6E-409C-BE32-E72D297353CC}">
              <c16:uniqueId val="{00000002-E0AA-41CE-85AC-A87EE115B16A}"/>
            </c:ext>
          </c:extLst>
        </c:ser>
        <c:ser>
          <c:idx val="3"/>
          <c:order val="3"/>
          <c:tx>
            <c:strRef>
              <c:f>Sheet1!$E$1</c:f>
              <c:strCache>
                <c:ptCount val="1"/>
                <c:pt idx="0">
                  <c:v>Jan 19</c:v>
                </c:pt>
              </c:strCache>
            </c:strRef>
          </c:tx>
          <c:spPr>
            <a:solidFill>
              <a:schemeClr val="accent4"/>
            </a:solidFill>
            <a:ln>
              <a:noFill/>
            </a:ln>
            <a:effectLst/>
          </c:spPr>
          <c:invertIfNegative val="0"/>
          <c:cat>
            <c:strRef>
              <c:f>Sheet1!$A$2:$A$4</c:f>
              <c:strCache>
                <c:ptCount val="2"/>
                <c:pt idx="0">
                  <c:v>Entire Caseload</c:v>
                </c:pt>
                <c:pt idx="1">
                  <c:v>Youth</c:v>
                </c:pt>
              </c:strCache>
            </c:strRef>
          </c:cat>
          <c:val>
            <c:numRef>
              <c:f>Sheet1!$E$2:$E$4</c:f>
              <c:numCache>
                <c:formatCode>0.00%</c:formatCode>
                <c:ptCount val="3"/>
                <c:pt idx="0">
                  <c:v>0.82</c:v>
                </c:pt>
                <c:pt idx="1">
                  <c:v>0.68</c:v>
                </c:pt>
              </c:numCache>
            </c:numRef>
          </c:val>
          <c:extLst>
            <c:ext xmlns:c16="http://schemas.microsoft.com/office/drawing/2014/chart" uri="{C3380CC4-5D6E-409C-BE32-E72D297353CC}">
              <c16:uniqueId val="{00000003-E0AA-41CE-85AC-A87EE115B16A}"/>
            </c:ext>
          </c:extLst>
        </c:ser>
        <c:ser>
          <c:idx val="4"/>
          <c:order val="4"/>
          <c:tx>
            <c:strRef>
              <c:f>Sheet1!$F$1</c:f>
              <c:strCache>
                <c:ptCount val="1"/>
                <c:pt idx="0">
                  <c:v>Mar 19</c:v>
                </c:pt>
              </c:strCache>
            </c:strRef>
          </c:tx>
          <c:spPr>
            <a:solidFill>
              <a:schemeClr val="accent5"/>
            </a:solidFill>
            <a:ln>
              <a:noFill/>
            </a:ln>
            <a:effectLst/>
          </c:spPr>
          <c:invertIfNegative val="0"/>
          <c:cat>
            <c:strRef>
              <c:f>Sheet1!$A$2:$A$4</c:f>
              <c:strCache>
                <c:ptCount val="2"/>
                <c:pt idx="0">
                  <c:v>Entire Caseload</c:v>
                </c:pt>
                <c:pt idx="1">
                  <c:v>Youth</c:v>
                </c:pt>
              </c:strCache>
            </c:strRef>
          </c:cat>
          <c:val>
            <c:numRef>
              <c:f>Sheet1!$F$2:$F$4</c:f>
              <c:numCache>
                <c:formatCode>0.00%</c:formatCode>
                <c:ptCount val="3"/>
                <c:pt idx="0">
                  <c:v>0.84</c:v>
                </c:pt>
                <c:pt idx="1">
                  <c:v>0.76</c:v>
                </c:pt>
              </c:numCache>
            </c:numRef>
          </c:val>
          <c:extLst>
            <c:ext xmlns:c16="http://schemas.microsoft.com/office/drawing/2014/chart" uri="{C3380CC4-5D6E-409C-BE32-E72D297353CC}">
              <c16:uniqueId val="{00000004-E0AA-41CE-85AC-A87EE115B16A}"/>
            </c:ext>
          </c:extLst>
        </c:ser>
        <c:ser>
          <c:idx val="5"/>
          <c:order val="5"/>
          <c:tx>
            <c:strRef>
              <c:f>Sheet1!$G$1</c:f>
              <c:strCache>
                <c:ptCount val="1"/>
                <c:pt idx="0">
                  <c:v>May 19</c:v>
                </c:pt>
              </c:strCache>
            </c:strRef>
          </c:tx>
          <c:spPr>
            <a:solidFill>
              <a:schemeClr val="accent6"/>
            </a:solidFill>
            <a:ln>
              <a:noFill/>
            </a:ln>
            <a:effectLst/>
          </c:spPr>
          <c:invertIfNegative val="0"/>
          <c:cat>
            <c:strRef>
              <c:f>Sheet1!$A$2:$A$4</c:f>
              <c:strCache>
                <c:ptCount val="2"/>
                <c:pt idx="0">
                  <c:v>Entire Caseload</c:v>
                </c:pt>
                <c:pt idx="1">
                  <c:v>Youth</c:v>
                </c:pt>
              </c:strCache>
            </c:strRef>
          </c:cat>
          <c:val>
            <c:numRef>
              <c:f>Sheet1!$G$2:$G$4</c:f>
              <c:numCache>
                <c:formatCode>0%</c:formatCode>
                <c:ptCount val="3"/>
                <c:pt idx="0" formatCode="0.00%">
                  <c:v>0.84</c:v>
                </c:pt>
                <c:pt idx="1">
                  <c:v>0.75</c:v>
                </c:pt>
              </c:numCache>
            </c:numRef>
          </c:val>
          <c:extLst>
            <c:ext xmlns:c16="http://schemas.microsoft.com/office/drawing/2014/chart" uri="{C3380CC4-5D6E-409C-BE32-E72D297353CC}">
              <c16:uniqueId val="{00000005-E0AA-41CE-85AC-A87EE115B16A}"/>
            </c:ext>
          </c:extLst>
        </c:ser>
        <c:ser>
          <c:idx val="6"/>
          <c:order val="6"/>
          <c:tx>
            <c:strRef>
              <c:f>Sheet1!$H$1</c:f>
              <c:strCache>
                <c:ptCount val="1"/>
                <c:pt idx="0">
                  <c:v>Jul 19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Entire Caseload</c:v>
                </c:pt>
                <c:pt idx="1">
                  <c:v>Youth</c:v>
                </c:pt>
              </c:strCache>
            </c:strRef>
          </c:cat>
          <c:val>
            <c:numRef>
              <c:f>Sheet1!$H$2:$H$4</c:f>
              <c:numCache>
                <c:formatCode>0%</c:formatCode>
                <c:ptCount val="3"/>
                <c:pt idx="0" formatCode="0.00%">
                  <c:v>0.84</c:v>
                </c:pt>
                <c:pt idx="1">
                  <c:v>0.78</c:v>
                </c:pt>
              </c:numCache>
            </c:numRef>
          </c:val>
          <c:extLst>
            <c:ext xmlns:c16="http://schemas.microsoft.com/office/drawing/2014/chart" uri="{C3380CC4-5D6E-409C-BE32-E72D297353CC}">
              <c16:uniqueId val="{00000006-E0AA-41CE-85AC-A87EE115B16A}"/>
            </c:ext>
          </c:extLst>
        </c:ser>
        <c:ser>
          <c:idx val="7"/>
          <c:order val="7"/>
          <c:tx>
            <c:strRef>
              <c:f>Sheet1!$I$1</c:f>
              <c:strCache>
                <c:ptCount val="1"/>
                <c:pt idx="0">
                  <c:v>Aug 19</c:v>
                </c:pt>
              </c:strCache>
            </c:strRef>
          </c:tx>
          <c:spPr>
            <a:solidFill>
              <a:schemeClr val="accent2">
                <a:lumMod val="60000"/>
              </a:schemeClr>
            </a:solidFill>
            <a:ln>
              <a:noFill/>
            </a:ln>
            <a:effectLst/>
          </c:spPr>
          <c:invertIfNegative val="0"/>
          <c:cat>
            <c:strRef>
              <c:f>Sheet1!$A$2:$A$4</c:f>
              <c:strCache>
                <c:ptCount val="2"/>
                <c:pt idx="0">
                  <c:v>Entire Caseload</c:v>
                </c:pt>
                <c:pt idx="1">
                  <c:v>Youth</c:v>
                </c:pt>
              </c:strCache>
            </c:strRef>
          </c:cat>
          <c:val>
            <c:numRef>
              <c:f>Sheet1!$I$2:$I$4</c:f>
              <c:numCache>
                <c:formatCode>0.00%</c:formatCode>
                <c:ptCount val="3"/>
                <c:pt idx="0" formatCode="0%">
                  <c:v>0.84</c:v>
                </c:pt>
                <c:pt idx="1">
                  <c:v>0.77</c:v>
                </c:pt>
              </c:numCache>
            </c:numRef>
          </c:val>
          <c:extLst>
            <c:ext xmlns:c16="http://schemas.microsoft.com/office/drawing/2014/chart" uri="{C3380CC4-5D6E-409C-BE32-E72D297353CC}">
              <c16:uniqueId val="{00000007-E0AA-41CE-85AC-A87EE115B16A}"/>
            </c:ext>
          </c:extLst>
        </c:ser>
        <c:ser>
          <c:idx val="8"/>
          <c:order val="8"/>
          <c:tx>
            <c:strRef>
              <c:f>Sheet1!$J$1</c:f>
              <c:strCache>
                <c:ptCount val="1"/>
                <c:pt idx="0">
                  <c:v>Sept 19</c:v>
                </c:pt>
              </c:strCache>
            </c:strRef>
          </c:tx>
          <c:spPr>
            <a:solidFill>
              <a:schemeClr val="accent3">
                <a:lumMod val="60000"/>
              </a:schemeClr>
            </a:solidFill>
            <a:ln>
              <a:noFill/>
            </a:ln>
            <a:effectLst/>
          </c:spPr>
          <c:invertIfNegative val="0"/>
          <c:cat>
            <c:strRef>
              <c:f>Sheet1!$A$2:$A$4</c:f>
              <c:strCache>
                <c:ptCount val="2"/>
                <c:pt idx="0">
                  <c:v>Entire Caseload</c:v>
                </c:pt>
                <c:pt idx="1">
                  <c:v>Youth</c:v>
                </c:pt>
              </c:strCache>
            </c:strRef>
          </c:cat>
          <c:val>
            <c:numRef>
              <c:f>Sheet1!$J$2:$J$4</c:f>
              <c:numCache>
                <c:formatCode>0.00%</c:formatCode>
                <c:ptCount val="3"/>
                <c:pt idx="0" formatCode="0%">
                  <c:v>0.84</c:v>
                </c:pt>
                <c:pt idx="1">
                  <c:v>0.74</c:v>
                </c:pt>
              </c:numCache>
            </c:numRef>
          </c:val>
          <c:extLst>
            <c:ext xmlns:c16="http://schemas.microsoft.com/office/drawing/2014/chart" uri="{C3380CC4-5D6E-409C-BE32-E72D297353CC}">
              <c16:uniqueId val="{00000008-E0AA-41CE-85AC-A87EE115B16A}"/>
            </c:ext>
          </c:extLst>
        </c:ser>
        <c:ser>
          <c:idx val="9"/>
          <c:order val="9"/>
          <c:tx>
            <c:strRef>
              <c:f>Sheet1!$K$1</c:f>
              <c:strCache>
                <c:ptCount val="1"/>
                <c:pt idx="0">
                  <c:v>Oct 19</c:v>
                </c:pt>
              </c:strCache>
            </c:strRef>
          </c:tx>
          <c:spPr>
            <a:solidFill>
              <a:schemeClr val="accent4">
                <a:lumMod val="60000"/>
              </a:schemeClr>
            </a:solidFill>
            <a:ln>
              <a:noFill/>
            </a:ln>
            <a:effectLst/>
          </c:spPr>
          <c:invertIfNegative val="0"/>
          <c:cat>
            <c:strRef>
              <c:f>Sheet1!$A$2:$A$4</c:f>
              <c:strCache>
                <c:ptCount val="2"/>
                <c:pt idx="0">
                  <c:v>Entire Caseload</c:v>
                </c:pt>
                <c:pt idx="1">
                  <c:v>Youth</c:v>
                </c:pt>
              </c:strCache>
            </c:strRef>
          </c:cat>
          <c:val>
            <c:numRef>
              <c:f>Sheet1!$K$2:$K$4</c:f>
              <c:numCache>
                <c:formatCode>0%</c:formatCode>
                <c:ptCount val="3"/>
                <c:pt idx="0">
                  <c:v>0.82</c:v>
                </c:pt>
                <c:pt idx="1">
                  <c:v>0.75</c:v>
                </c:pt>
              </c:numCache>
            </c:numRef>
          </c:val>
          <c:extLst>
            <c:ext xmlns:c16="http://schemas.microsoft.com/office/drawing/2014/chart" uri="{C3380CC4-5D6E-409C-BE32-E72D297353CC}">
              <c16:uniqueId val="{00000009-E0AA-41CE-85AC-A87EE115B16A}"/>
            </c:ext>
          </c:extLst>
        </c:ser>
        <c:ser>
          <c:idx val="10"/>
          <c:order val="10"/>
          <c:tx>
            <c:strRef>
              <c:f>Sheet1!$L$1</c:f>
              <c:strCache>
                <c:ptCount val="1"/>
                <c:pt idx="0">
                  <c:v>Nov 19</c:v>
                </c:pt>
              </c:strCache>
            </c:strRef>
          </c:tx>
          <c:spPr>
            <a:solidFill>
              <a:schemeClr val="accent5">
                <a:lumMod val="60000"/>
              </a:schemeClr>
            </a:solidFill>
            <a:ln>
              <a:noFill/>
            </a:ln>
            <a:effectLst/>
          </c:spPr>
          <c:invertIfNegative val="0"/>
          <c:cat>
            <c:strRef>
              <c:f>Sheet1!$A$2:$A$4</c:f>
              <c:strCache>
                <c:ptCount val="2"/>
                <c:pt idx="0">
                  <c:v>Entire Caseload</c:v>
                </c:pt>
                <c:pt idx="1">
                  <c:v>Youth</c:v>
                </c:pt>
              </c:strCache>
            </c:strRef>
          </c:cat>
          <c:val>
            <c:numRef>
              <c:f>Sheet1!$L$2:$L$4</c:f>
              <c:numCache>
                <c:formatCode>0%</c:formatCode>
                <c:ptCount val="3"/>
                <c:pt idx="0">
                  <c:v>0.83</c:v>
                </c:pt>
                <c:pt idx="1">
                  <c:v>0.74</c:v>
                </c:pt>
              </c:numCache>
            </c:numRef>
          </c:val>
          <c:extLst>
            <c:ext xmlns:c16="http://schemas.microsoft.com/office/drawing/2014/chart" uri="{C3380CC4-5D6E-409C-BE32-E72D297353CC}">
              <c16:uniqueId val="{0000000A-E0AA-41CE-85AC-A87EE115B16A}"/>
            </c:ext>
          </c:extLst>
        </c:ser>
        <c:ser>
          <c:idx val="11"/>
          <c:order val="11"/>
          <c:tx>
            <c:strRef>
              <c:f>Sheet1!$M$1</c:f>
              <c:strCache>
                <c:ptCount val="1"/>
                <c:pt idx="0">
                  <c:v>Dec 19</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Entire Caseload</c:v>
                </c:pt>
                <c:pt idx="1">
                  <c:v>Youth</c:v>
                </c:pt>
              </c:strCache>
            </c:strRef>
          </c:cat>
          <c:val>
            <c:numRef>
              <c:f>Sheet1!$M$2:$M$4</c:f>
              <c:numCache>
                <c:formatCode>0%</c:formatCode>
                <c:ptCount val="3"/>
                <c:pt idx="0">
                  <c:v>0.83</c:v>
                </c:pt>
                <c:pt idx="1">
                  <c:v>0.75</c:v>
                </c:pt>
              </c:numCache>
            </c:numRef>
          </c:val>
          <c:extLst>
            <c:ext xmlns:c16="http://schemas.microsoft.com/office/drawing/2014/chart" uri="{C3380CC4-5D6E-409C-BE32-E72D297353CC}">
              <c16:uniqueId val="{0000000B-E0AA-41CE-85AC-A87EE115B16A}"/>
            </c:ext>
          </c:extLst>
        </c:ser>
        <c:dLbls>
          <c:showLegendKey val="0"/>
          <c:showVal val="0"/>
          <c:showCatName val="0"/>
          <c:showSerName val="0"/>
          <c:showPercent val="0"/>
          <c:showBubbleSize val="0"/>
        </c:dLbls>
        <c:gapWidth val="219"/>
        <c:axId val="350158192"/>
        <c:axId val="350157208"/>
      </c:barChart>
      <c:catAx>
        <c:axId val="35015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50157208"/>
        <c:crosses val="autoZero"/>
        <c:auto val="1"/>
        <c:lblAlgn val="ctr"/>
        <c:lblOffset val="100"/>
        <c:noMultiLvlLbl val="0"/>
      </c:catAx>
      <c:valAx>
        <c:axId val="350157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15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SeMRHI Viral Load Suppression</a:t>
            </a:r>
            <a:r>
              <a:rPr lang="en-US" baseline="0" dirty="0"/>
              <a:t> Rates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657613450492604E-2"/>
          <c:y val="0.13727846469292893"/>
          <c:w val="0.94047282133211607"/>
          <c:h val="0.71045388797652587"/>
        </c:manualLayout>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dLbls>
            <c:dLbl>
              <c:idx val="1"/>
              <c:layout>
                <c:manualLayout>
                  <c:x val="-1.0918754436639557E-2"/>
                  <c:y val="8.75592748713143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7F-4E7F-A484-30EBD2C45E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Entire Caseload</c:v>
                </c:pt>
                <c:pt idx="1">
                  <c:v>Youth</c:v>
                </c:pt>
              </c:strCache>
            </c:strRef>
          </c:cat>
          <c:val>
            <c:numRef>
              <c:f>Sheet1!$B$2:$B$5</c:f>
              <c:numCache>
                <c:formatCode>0.00%</c:formatCode>
                <c:ptCount val="4"/>
                <c:pt idx="0" formatCode="0%">
                  <c:v>0.81</c:v>
                </c:pt>
                <c:pt idx="1">
                  <c:v>0.72299999999999998</c:v>
                </c:pt>
              </c:numCache>
            </c:numRef>
          </c:val>
          <c:extLst>
            <c:ext xmlns:c16="http://schemas.microsoft.com/office/drawing/2014/chart" uri="{C3380CC4-5D6E-409C-BE32-E72D297353CC}">
              <c16:uniqueId val="{00000000-127F-4E7F-A484-30EBD2C45EBE}"/>
            </c:ext>
          </c:extLst>
        </c:ser>
        <c:ser>
          <c:idx val="1"/>
          <c:order val="1"/>
          <c:tx>
            <c:strRef>
              <c:f>Sheet1!$C$1</c:f>
              <c:strCache>
                <c:ptCount val="1"/>
                <c:pt idx="0">
                  <c:v>2021 (as of 10/31/2021)</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7F-4E7F-A484-30EBD2C45EB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7F-4E7F-A484-30EBD2C45E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Entire Caseload</c:v>
                </c:pt>
                <c:pt idx="1">
                  <c:v>Youth</c:v>
                </c:pt>
              </c:strCache>
            </c:strRef>
          </c:cat>
          <c:val>
            <c:numRef>
              <c:f>Sheet1!$C$2:$C$5</c:f>
              <c:numCache>
                <c:formatCode>0.00%</c:formatCode>
                <c:ptCount val="4"/>
                <c:pt idx="0">
                  <c:v>0.86280000000000001</c:v>
                </c:pt>
                <c:pt idx="1">
                  <c:v>0.78380000000000005</c:v>
                </c:pt>
              </c:numCache>
            </c:numRef>
          </c:val>
          <c:extLst>
            <c:ext xmlns:c16="http://schemas.microsoft.com/office/drawing/2014/chart" uri="{C3380CC4-5D6E-409C-BE32-E72D297353CC}">
              <c16:uniqueId val="{00000001-127F-4E7F-A484-30EBD2C45EBE}"/>
            </c:ext>
          </c:extLst>
        </c:ser>
        <c:dLbls>
          <c:showLegendKey val="0"/>
          <c:showVal val="0"/>
          <c:showCatName val="0"/>
          <c:showSerName val="0"/>
          <c:showPercent val="0"/>
          <c:showBubbleSize val="0"/>
        </c:dLbls>
        <c:gapWidth val="219"/>
        <c:axId val="500725232"/>
        <c:axId val="500728512"/>
      </c:barChart>
      <c:catAx>
        <c:axId val="5007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728512"/>
        <c:crosses val="autoZero"/>
        <c:auto val="1"/>
        <c:lblAlgn val="ctr"/>
        <c:lblOffset val="100"/>
        <c:noMultiLvlLbl val="0"/>
      </c:catAx>
      <c:valAx>
        <c:axId val="50072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72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DDBC3-5F0D-4DD5-A5A4-6D8452F3627F}"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en-US"/>
        </a:p>
      </dgm:t>
    </dgm:pt>
    <dgm:pt modelId="{E290377D-D360-463C-8B53-C1F4AECF69DE}">
      <dgm:prSet/>
      <dgm:spPr/>
      <dgm:t>
        <a:bodyPr/>
        <a:lstStyle/>
        <a:p>
          <a:r>
            <a:rPr lang="en-US" dirty="0">
              <a:latin typeface="Times New Roman" panose="02020603050405020304" pitchFamily="18" charset="0"/>
              <a:cs typeface="Times New Roman" panose="02020603050405020304" pitchFamily="18" charset="0"/>
            </a:rPr>
            <a:t>Lived Experience Experts </a:t>
          </a:r>
        </a:p>
        <a:p>
          <a:r>
            <a:rPr lang="en-US" dirty="0">
              <a:latin typeface="Times New Roman" panose="02020603050405020304" pitchFamily="18" charset="0"/>
              <a:cs typeface="Times New Roman" panose="02020603050405020304" pitchFamily="18" charset="0"/>
            </a:rPr>
            <a:t>(LEE)</a:t>
          </a:r>
        </a:p>
      </dgm:t>
    </dgm:pt>
    <dgm:pt modelId="{B99482EC-9270-4ED0-B12A-221736399B82}" type="parTrans" cxnId="{E9259A84-FD50-409A-B5F0-F16B060044BF}">
      <dgm:prSet/>
      <dgm:spPr/>
      <dgm:t>
        <a:bodyPr/>
        <a:lstStyle/>
        <a:p>
          <a:endParaRPr lang="en-US"/>
        </a:p>
      </dgm:t>
    </dgm:pt>
    <dgm:pt modelId="{9E228AD0-4604-4F72-A63F-96125F9ADBA1}" type="sibTrans" cxnId="{E9259A84-FD50-409A-B5F0-F16B060044BF}">
      <dgm:prSet/>
      <dgm:spPr/>
      <dgm:t>
        <a:bodyPr/>
        <a:lstStyle/>
        <a:p>
          <a:endParaRPr lang="en-US"/>
        </a:p>
      </dgm:t>
    </dgm:pt>
    <dgm:pt modelId="{31AED488-898D-4714-A7CC-810194D62EEF}">
      <dgm:prSet/>
      <dgm:spPr/>
      <dgm:t>
        <a:bodyPr/>
        <a:lstStyle/>
        <a:p>
          <a:r>
            <a:rPr lang="en-US" dirty="0">
              <a:latin typeface="Times New Roman" panose="02020603050405020304" pitchFamily="18" charset="0"/>
              <a:cs typeface="Times New Roman" panose="02020603050405020304" pitchFamily="18" charset="0"/>
            </a:rPr>
            <a:t>People Living With Expertise </a:t>
          </a:r>
        </a:p>
        <a:p>
          <a:r>
            <a:rPr lang="en-US" dirty="0">
              <a:latin typeface="Times New Roman" panose="02020603050405020304" pitchFamily="18" charset="0"/>
              <a:cs typeface="Times New Roman" panose="02020603050405020304" pitchFamily="18" charset="0"/>
            </a:rPr>
            <a:t>(PLWE) </a:t>
          </a:r>
        </a:p>
      </dgm:t>
    </dgm:pt>
    <dgm:pt modelId="{C2B5227D-567B-4B63-920F-669B8F713393}" type="parTrans" cxnId="{8F15035A-E6B3-4A8C-8D12-D85D0E1BF86E}">
      <dgm:prSet/>
      <dgm:spPr/>
      <dgm:t>
        <a:bodyPr/>
        <a:lstStyle/>
        <a:p>
          <a:endParaRPr lang="en-US"/>
        </a:p>
      </dgm:t>
    </dgm:pt>
    <dgm:pt modelId="{A5875288-4756-4B9F-A13F-646C22DC15A5}" type="sibTrans" cxnId="{8F15035A-E6B3-4A8C-8D12-D85D0E1BF86E}">
      <dgm:prSet/>
      <dgm:spPr/>
      <dgm:t>
        <a:bodyPr/>
        <a:lstStyle/>
        <a:p>
          <a:endParaRPr lang="en-US"/>
        </a:p>
      </dgm:t>
    </dgm:pt>
    <dgm:pt modelId="{3656924D-B6D7-4474-8E26-AB563A5B7578}" type="pres">
      <dgm:prSet presAssocID="{C7CDDBC3-5F0D-4DD5-A5A4-6D8452F3627F}" presName="hierChild1" presStyleCnt="0">
        <dgm:presLayoutVars>
          <dgm:orgChart val="1"/>
          <dgm:chPref val="1"/>
          <dgm:dir/>
          <dgm:animOne val="branch"/>
          <dgm:animLvl val="lvl"/>
          <dgm:resizeHandles/>
        </dgm:presLayoutVars>
      </dgm:prSet>
      <dgm:spPr/>
    </dgm:pt>
    <dgm:pt modelId="{88E7B939-10ED-411F-9353-CC6F3008B01A}" type="pres">
      <dgm:prSet presAssocID="{E290377D-D360-463C-8B53-C1F4AECF69DE}" presName="hierRoot1" presStyleCnt="0">
        <dgm:presLayoutVars>
          <dgm:hierBranch val="init"/>
        </dgm:presLayoutVars>
      </dgm:prSet>
      <dgm:spPr/>
    </dgm:pt>
    <dgm:pt modelId="{C7F47223-1D7D-4907-B165-1A7B44D44325}" type="pres">
      <dgm:prSet presAssocID="{E290377D-D360-463C-8B53-C1F4AECF69DE}" presName="rootComposite1" presStyleCnt="0"/>
      <dgm:spPr/>
    </dgm:pt>
    <dgm:pt modelId="{97D61F1F-F6DF-4D14-AAD2-9AD487261E69}" type="pres">
      <dgm:prSet presAssocID="{E290377D-D360-463C-8B53-C1F4AECF69DE}" presName="rootText1" presStyleLbl="node0" presStyleIdx="0" presStyleCnt="2" custScaleX="148945" custScaleY="113969">
        <dgm:presLayoutVars>
          <dgm:chPref val="3"/>
        </dgm:presLayoutVars>
      </dgm:prSet>
      <dgm:spPr/>
    </dgm:pt>
    <dgm:pt modelId="{EC08C05C-CBE0-448C-B611-5B5DD298320A}" type="pres">
      <dgm:prSet presAssocID="{E290377D-D360-463C-8B53-C1F4AECF69DE}" presName="rootConnector1" presStyleLbl="node1" presStyleIdx="0" presStyleCnt="0"/>
      <dgm:spPr/>
    </dgm:pt>
    <dgm:pt modelId="{65C26FB6-BD92-4077-AE27-1356DC25A38F}" type="pres">
      <dgm:prSet presAssocID="{E290377D-D360-463C-8B53-C1F4AECF69DE}" presName="hierChild2" presStyleCnt="0"/>
      <dgm:spPr/>
    </dgm:pt>
    <dgm:pt modelId="{AACDC224-2F16-4ED7-9FB6-8497EC469629}" type="pres">
      <dgm:prSet presAssocID="{E290377D-D360-463C-8B53-C1F4AECF69DE}" presName="hierChild3" presStyleCnt="0"/>
      <dgm:spPr/>
    </dgm:pt>
    <dgm:pt modelId="{07A9CBD4-B6CE-4B81-A8C8-BCB313361743}" type="pres">
      <dgm:prSet presAssocID="{31AED488-898D-4714-A7CC-810194D62EEF}" presName="hierRoot1" presStyleCnt="0">
        <dgm:presLayoutVars>
          <dgm:hierBranch val="init"/>
        </dgm:presLayoutVars>
      </dgm:prSet>
      <dgm:spPr/>
    </dgm:pt>
    <dgm:pt modelId="{846FE202-C83F-45BF-8594-788FE168FABA}" type="pres">
      <dgm:prSet presAssocID="{31AED488-898D-4714-A7CC-810194D62EEF}" presName="rootComposite1" presStyleCnt="0"/>
      <dgm:spPr/>
    </dgm:pt>
    <dgm:pt modelId="{6ADE2DAD-A53F-43D6-9E1E-6B8ABB12DF96}" type="pres">
      <dgm:prSet presAssocID="{31AED488-898D-4714-A7CC-810194D62EEF}" presName="rootText1" presStyleLbl="node0" presStyleIdx="1" presStyleCnt="2" custScaleX="144693" custScaleY="110943">
        <dgm:presLayoutVars>
          <dgm:chPref val="3"/>
        </dgm:presLayoutVars>
      </dgm:prSet>
      <dgm:spPr/>
    </dgm:pt>
    <dgm:pt modelId="{6019B9D6-BA9C-4F55-AC34-8FE3D306182A}" type="pres">
      <dgm:prSet presAssocID="{31AED488-898D-4714-A7CC-810194D62EEF}" presName="rootConnector1" presStyleLbl="node1" presStyleIdx="0" presStyleCnt="0"/>
      <dgm:spPr/>
    </dgm:pt>
    <dgm:pt modelId="{96F6AE91-3525-469C-A881-0B163652FA5F}" type="pres">
      <dgm:prSet presAssocID="{31AED488-898D-4714-A7CC-810194D62EEF}" presName="hierChild2" presStyleCnt="0"/>
      <dgm:spPr/>
    </dgm:pt>
    <dgm:pt modelId="{4F24B6C1-3975-4F52-AE9F-63FF1F804C6E}" type="pres">
      <dgm:prSet presAssocID="{31AED488-898D-4714-A7CC-810194D62EEF}" presName="hierChild3" presStyleCnt="0"/>
      <dgm:spPr/>
    </dgm:pt>
  </dgm:ptLst>
  <dgm:cxnLst>
    <dgm:cxn modelId="{2AF39D27-1E57-430D-AC0A-1567110CB636}" type="presOf" srcId="{31AED488-898D-4714-A7CC-810194D62EEF}" destId="{6ADE2DAD-A53F-43D6-9E1E-6B8ABB12DF96}" srcOrd="0" destOrd="0" presId="urn:microsoft.com/office/officeart/2005/8/layout/orgChart1"/>
    <dgm:cxn modelId="{9411563E-E781-40D5-82EE-6D2751E045B8}" type="presOf" srcId="{31AED488-898D-4714-A7CC-810194D62EEF}" destId="{6019B9D6-BA9C-4F55-AC34-8FE3D306182A}" srcOrd="1" destOrd="0" presId="urn:microsoft.com/office/officeart/2005/8/layout/orgChart1"/>
    <dgm:cxn modelId="{8F15035A-E6B3-4A8C-8D12-D85D0E1BF86E}" srcId="{C7CDDBC3-5F0D-4DD5-A5A4-6D8452F3627F}" destId="{31AED488-898D-4714-A7CC-810194D62EEF}" srcOrd="1" destOrd="0" parTransId="{C2B5227D-567B-4B63-920F-669B8F713393}" sibTransId="{A5875288-4756-4B9F-A13F-646C22DC15A5}"/>
    <dgm:cxn modelId="{3AEBA05A-914C-4C6C-9193-E8B861F15590}" type="presOf" srcId="{C7CDDBC3-5F0D-4DD5-A5A4-6D8452F3627F}" destId="{3656924D-B6D7-4474-8E26-AB563A5B7578}" srcOrd="0" destOrd="0" presId="urn:microsoft.com/office/officeart/2005/8/layout/orgChart1"/>
    <dgm:cxn modelId="{E9259A84-FD50-409A-B5F0-F16B060044BF}" srcId="{C7CDDBC3-5F0D-4DD5-A5A4-6D8452F3627F}" destId="{E290377D-D360-463C-8B53-C1F4AECF69DE}" srcOrd="0" destOrd="0" parTransId="{B99482EC-9270-4ED0-B12A-221736399B82}" sibTransId="{9E228AD0-4604-4F72-A63F-96125F9ADBA1}"/>
    <dgm:cxn modelId="{692C99B1-AAA1-46C9-92B7-E7DC39CEAA25}" type="presOf" srcId="{E290377D-D360-463C-8B53-C1F4AECF69DE}" destId="{EC08C05C-CBE0-448C-B611-5B5DD298320A}" srcOrd="1" destOrd="0" presId="urn:microsoft.com/office/officeart/2005/8/layout/orgChart1"/>
    <dgm:cxn modelId="{E98BACC2-485C-4CA7-AEE9-603F096C88EF}" type="presOf" srcId="{E290377D-D360-463C-8B53-C1F4AECF69DE}" destId="{97D61F1F-F6DF-4D14-AAD2-9AD487261E69}" srcOrd="0" destOrd="0" presId="urn:microsoft.com/office/officeart/2005/8/layout/orgChart1"/>
    <dgm:cxn modelId="{A83E494C-E7D5-49A7-9817-9C7FE36E7D36}" type="presParOf" srcId="{3656924D-B6D7-4474-8E26-AB563A5B7578}" destId="{88E7B939-10ED-411F-9353-CC6F3008B01A}" srcOrd="0" destOrd="0" presId="urn:microsoft.com/office/officeart/2005/8/layout/orgChart1"/>
    <dgm:cxn modelId="{EC8A70D8-D722-4BEF-AC25-76BF56086421}" type="presParOf" srcId="{88E7B939-10ED-411F-9353-CC6F3008B01A}" destId="{C7F47223-1D7D-4907-B165-1A7B44D44325}" srcOrd="0" destOrd="0" presId="urn:microsoft.com/office/officeart/2005/8/layout/orgChart1"/>
    <dgm:cxn modelId="{E181E34A-455E-4472-B40C-21E7E083C930}" type="presParOf" srcId="{C7F47223-1D7D-4907-B165-1A7B44D44325}" destId="{97D61F1F-F6DF-4D14-AAD2-9AD487261E69}" srcOrd="0" destOrd="0" presId="urn:microsoft.com/office/officeart/2005/8/layout/orgChart1"/>
    <dgm:cxn modelId="{03600D65-DA91-4EDD-8FF2-F63E01AFCCF1}" type="presParOf" srcId="{C7F47223-1D7D-4907-B165-1A7B44D44325}" destId="{EC08C05C-CBE0-448C-B611-5B5DD298320A}" srcOrd="1" destOrd="0" presId="urn:microsoft.com/office/officeart/2005/8/layout/orgChart1"/>
    <dgm:cxn modelId="{E82F0380-3333-49EB-9838-7D36DDABB385}" type="presParOf" srcId="{88E7B939-10ED-411F-9353-CC6F3008B01A}" destId="{65C26FB6-BD92-4077-AE27-1356DC25A38F}" srcOrd="1" destOrd="0" presId="urn:microsoft.com/office/officeart/2005/8/layout/orgChart1"/>
    <dgm:cxn modelId="{0DC13E5D-E765-45EF-956A-BF4D660425E4}" type="presParOf" srcId="{88E7B939-10ED-411F-9353-CC6F3008B01A}" destId="{AACDC224-2F16-4ED7-9FB6-8497EC469629}" srcOrd="2" destOrd="0" presId="urn:microsoft.com/office/officeart/2005/8/layout/orgChart1"/>
    <dgm:cxn modelId="{ABFAD1E6-4D7E-4518-B960-6F0FDC361970}" type="presParOf" srcId="{3656924D-B6D7-4474-8E26-AB563A5B7578}" destId="{07A9CBD4-B6CE-4B81-A8C8-BCB313361743}" srcOrd="1" destOrd="0" presId="urn:microsoft.com/office/officeart/2005/8/layout/orgChart1"/>
    <dgm:cxn modelId="{F7962616-B5F7-4C61-891C-9FA0CA843E25}" type="presParOf" srcId="{07A9CBD4-B6CE-4B81-A8C8-BCB313361743}" destId="{846FE202-C83F-45BF-8594-788FE168FABA}" srcOrd="0" destOrd="0" presId="urn:microsoft.com/office/officeart/2005/8/layout/orgChart1"/>
    <dgm:cxn modelId="{BB4550C7-AF97-410B-BE3C-48D097682702}" type="presParOf" srcId="{846FE202-C83F-45BF-8594-788FE168FABA}" destId="{6ADE2DAD-A53F-43D6-9E1E-6B8ABB12DF96}" srcOrd="0" destOrd="0" presId="urn:microsoft.com/office/officeart/2005/8/layout/orgChart1"/>
    <dgm:cxn modelId="{E82774A7-79CA-4992-B5C5-B4C4D680F1FF}" type="presParOf" srcId="{846FE202-C83F-45BF-8594-788FE168FABA}" destId="{6019B9D6-BA9C-4F55-AC34-8FE3D306182A}" srcOrd="1" destOrd="0" presId="urn:microsoft.com/office/officeart/2005/8/layout/orgChart1"/>
    <dgm:cxn modelId="{4C5B3E74-DE4D-4054-B9AE-53CC15304079}" type="presParOf" srcId="{07A9CBD4-B6CE-4B81-A8C8-BCB313361743}" destId="{96F6AE91-3525-469C-A881-0B163652FA5F}" srcOrd="1" destOrd="0" presId="urn:microsoft.com/office/officeart/2005/8/layout/orgChart1"/>
    <dgm:cxn modelId="{07DA0DE2-7A29-445D-B7BA-766A32E19A77}" type="presParOf" srcId="{07A9CBD4-B6CE-4B81-A8C8-BCB313361743}" destId="{4F24B6C1-3975-4F52-AE9F-63FF1F804C6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B05E8-AF50-4C83-88E2-AE294EA76183}"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2965194-BDF7-4813-A542-548BBFF2964F}">
      <dgm:prSet/>
      <dgm:spPr/>
      <dgm:t>
        <a:bodyPr/>
        <a:lstStyle/>
        <a:p>
          <a:pPr>
            <a:lnSpc>
              <a:spcPct val="100000"/>
            </a:lnSpc>
          </a:pPr>
          <a:r>
            <a:rPr lang="en-US" b="0" i="0" dirty="0">
              <a:latin typeface="Times New Roman" panose="02020603050405020304" pitchFamily="18" charset="0"/>
              <a:cs typeface="Times New Roman" panose="02020603050405020304" pitchFamily="18" charset="0"/>
            </a:rPr>
            <a:t>Inform </a:t>
          </a:r>
          <a:r>
            <a:rPr lang="en-US" b="0" i="0" cap="none" baseline="0" dirty="0">
              <a:latin typeface="Times New Roman" panose="02020603050405020304" pitchFamily="18" charset="0"/>
              <a:cs typeface="Times New Roman" panose="02020603050405020304" pitchFamily="18" charset="0"/>
            </a:rPr>
            <a:t>(Updates</a:t>
          </a:r>
          <a:r>
            <a:rPr lang="en-US" b="0" i="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98A16BE8-FB23-4B4B-A75F-ADB9B89F30A6}" type="parTrans" cxnId="{EBC4364B-4089-43B6-9345-0DA8CBBE8B10}">
      <dgm:prSet/>
      <dgm:spPr/>
      <dgm:t>
        <a:bodyPr/>
        <a:lstStyle/>
        <a:p>
          <a:endParaRPr lang="en-US"/>
        </a:p>
      </dgm:t>
    </dgm:pt>
    <dgm:pt modelId="{B2F84F74-628A-402F-BDB8-239523E33D08}" type="sibTrans" cxnId="{EBC4364B-4089-43B6-9345-0DA8CBBE8B10}">
      <dgm:prSet/>
      <dgm:spPr/>
      <dgm:t>
        <a:bodyPr/>
        <a:lstStyle/>
        <a:p>
          <a:endParaRPr lang="en-US"/>
        </a:p>
      </dgm:t>
    </dgm:pt>
    <dgm:pt modelId="{1765841F-E880-44B3-A08E-DA90A616B39A}">
      <dgm:prSet/>
      <dgm:spPr/>
      <dgm:t>
        <a:bodyPr/>
        <a:lstStyle/>
        <a:p>
          <a:pPr>
            <a:lnSpc>
              <a:spcPct val="100000"/>
            </a:lnSpc>
          </a:pPr>
          <a:r>
            <a:rPr lang="en-US" b="0" i="0" dirty="0">
              <a:latin typeface="Times New Roman" panose="02020603050405020304" pitchFamily="18" charset="0"/>
              <a:cs typeface="Times New Roman" panose="02020603050405020304" pitchFamily="18" charset="0"/>
            </a:rPr>
            <a:t>Consult </a:t>
          </a:r>
          <a:r>
            <a:rPr lang="en-US" b="0" i="0" cap="none" baseline="0" dirty="0">
              <a:latin typeface="Times New Roman" panose="02020603050405020304" pitchFamily="18" charset="0"/>
              <a:cs typeface="Times New Roman" panose="02020603050405020304" pitchFamily="18" charset="0"/>
            </a:rPr>
            <a:t>(Feedback</a:t>
          </a:r>
          <a:r>
            <a:rPr lang="en-US" b="0" i="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0978348C-18DD-487A-BFAA-5B8049BECF68}" type="parTrans" cxnId="{5E1411BA-F8B8-4B93-B682-9EF31EB839ED}">
      <dgm:prSet/>
      <dgm:spPr/>
      <dgm:t>
        <a:bodyPr/>
        <a:lstStyle/>
        <a:p>
          <a:endParaRPr lang="en-US"/>
        </a:p>
      </dgm:t>
    </dgm:pt>
    <dgm:pt modelId="{87054D51-3DF1-4B96-8EEA-DCD698B95F24}" type="sibTrans" cxnId="{5E1411BA-F8B8-4B93-B682-9EF31EB839ED}">
      <dgm:prSet/>
      <dgm:spPr/>
      <dgm:t>
        <a:bodyPr/>
        <a:lstStyle/>
        <a:p>
          <a:endParaRPr lang="en-US"/>
        </a:p>
      </dgm:t>
    </dgm:pt>
    <dgm:pt modelId="{1FF27565-5626-4F7C-A044-F7C012793E46}">
      <dgm:prSet/>
      <dgm:spPr/>
      <dgm:t>
        <a:bodyPr/>
        <a:lstStyle/>
        <a:p>
          <a:pPr>
            <a:lnSpc>
              <a:spcPct val="100000"/>
            </a:lnSpc>
          </a:pPr>
          <a:r>
            <a:rPr lang="en-US" b="0" i="0" dirty="0">
              <a:latin typeface="Times New Roman" panose="02020603050405020304" pitchFamily="18" charset="0"/>
              <a:cs typeface="Times New Roman" panose="02020603050405020304" pitchFamily="18" charset="0"/>
            </a:rPr>
            <a:t>Involve (</a:t>
          </a:r>
          <a:r>
            <a:rPr lang="en-US" b="0" i="0" cap="none" baseline="0" dirty="0">
              <a:latin typeface="Times New Roman" panose="02020603050405020304" pitchFamily="18" charset="0"/>
              <a:cs typeface="Times New Roman" panose="02020603050405020304" pitchFamily="18" charset="0"/>
            </a:rPr>
            <a:t>Roles</a:t>
          </a:r>
          <a:r>
            <a:rPr lang="en-US" b="0" i="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32C5164B-0972-4886-9316-C60E63EA49B6}" type="parTrans" cxnId="{9019C14C-2018-43EA-9EE7-F9D5EADB6C3B}">
      <dgm:prSet/>
      <dgm:spPr/>
      <dgm:t>
        <a:bodyPr/>
        <a:lstStyle/>
        <a:p>
          <a:endParaRPr lang="en-US"/>
        </a:p>
      </dgm:t>
    </dgm:pt>
    <dgm:pt modelId="{B8FC054F-BB66-46C0-BA9A-C5F0DCE3EF4D}" type="sibTrans" cxnId="{9019C14C-2018-43EA-9EE7-F9D5EADB6C3B}">
      <dgm:prSet/>
      <dgm:spPr/>
      <dgm:t>
        <a:bodyPr/>
        <a:lstStyle/>
        <a:p>
          <a:endParaRPr lang="en-US"/>
        </a:p>
      </dgm:t>
    </dgm:pt>
    <dgm:pt modelId="{BA72FCA9-BE99-4721-AB73-CD429D16C1B5}">
      <dgm:prSet/>
      <dgm:spPr/>
      <dgm:t>
        <a:bodyPr/>
        <a:lstStyle/>
        <a:p>
          <a:pPr>
            <a:lnSpc>
              <a:spcPct val="100000"/>
            </a:lnSpc>
          </a:pPr>
          <a:r>
            <a:rPr lang="en-US" b="0" i="0" dirty="0">
              <a:latin typeface="Times New Roman" panose="02020603050405020304" pitchFamily="18" charset="0"/>
              <a:cs typeface="Times New Roman" panose="02020603050405020304" pitchFamily="18" charset="0"/>
            </a:rPr>
            <a:t>Collaborate (</a:t>
          </a:r>
          <a:r>
            <a:rPr lang="en-US" b="0" i="0" cap="none" baseline="0" dirty="0">
              <a:latin typeface="Times New Roman" panose="02020603050405020304" pitchFamily="18" charset="0"/>
              <a:cs typeface="Times New Roman" panose="02020603050405020304" pitchFamily="18" charset="0"/>
            </a:rPr>
            <a:t>Co-Design)</a:t>
          </a:r>
          <a:endParaRPr lang="en-US" cap="none" baseline="0" dirty="0">
            <a:latin typeface="Times New Roman" panose="02020603050405020304" pitchFamily="18" charset="0"/>
            <a:cs typeface="Times New Roman" panose="02020603050405020304" pitchFamily="18" charset="0"/>
          </a:endParaRPr>
        </a:p>
      </dgm:t>
    </dgm:pt>
    <dgm:pt modelId="{F3E97D73-A166-411E-8038-FD5F62E20244}" type="parTrans" cxnId="{B78E026C-7CDC-4416-817B-5F0E51001074}">
      <dgm:prSet/>
      <dgm:spPr/>
      <dgm:t>
        <a:bodyPr/>
        <a:lstStyle/>
        <a:p>
          <a:endParaRPr lang="en-US"/>
        </a:p>
      </dgm:t>
    </dgm:pt>
    <dgm:pt modelId="{9AADD74B-AF01-455E-BB2F-62A3F17B9533}" type="sibTrans" cxnId="{B78E026C-7CDC-4416-817B-5F0E51001074}">
      <dgm:prSet/>
      <dgm:spPr/>
      <dgm:t>
        <a:bodyPr/>
        <a:lstStyle/>
        <a:p>
          <a:endParaRPr lang="en-US"/>
        </a:p>
      </dgm:t>
    </dgm:pt>
    <dgm:pt modelId="{901CA59E-DF8B-40A2-BDF1-577A8C2CDE89}">
      <dgm:prSet/>
      <dgm:spPr/>
      <dgm:t>
        <a:bodyPr/>
        <a:lstStyle/>
        <a:p>
          <a:pPr>
            <a:lnSpc>
              <a:spcPct val="100000"/>
            </a:lnSpc>
          </a:pPr>
          <a:r>
            <a:rPr lang="en-US" b="0" i="0" dirty="0">
              <a:latin typeface="Times New Roman" panose="02020603050405020304" pitchFamily="18" charset="0"/>
              <a:cs typeface="Times New Roman" panose="02020603050405020304" pitchFamily="18" charset="0"/>
            </a:rPr>
            <a:t>Empower </a:t>
          </a:r>
          <a:r>
            <a:rPr lang="en-US" b="0" i="0" cap="none" baseline="0" dirty="0">
              <a:latin typeface="Times New Roman" panose="02020603050405020304" pitchFamily="18" charset="0"/>
              <a:cs typeface="Times New Roman" panose="02020603050405020304" pitchFamily="18" charset="0"/>
            </a:rPr>
            <a:t>(Invest)</a:t>
          </a:r>
          <a:endParaRPr lang="en-US" cap="none" baseline="0" dirty="0">
            <a:latin typeface="Times New Roman" panose="02020603050405020304" pitchFamily="18" charset="0"/>
            <a:cs typeface="Times New Roman" panose="02020603050405020304" pitchFamily="18" charset="0"/>
          </a:endParaRPr>
        </a:p>
      </dgm:t>
    </dgm:pt>
    <dgm:pt modelId="{B98014F8-3F9A-49DD-90FD-DA17F44855C6}" type="parTrans" cxnId="{11243C46-B6E7-49C2-A1B9-E6649165F02D}">
      <dgm:prSet/>
      <dgm:spPr/>
      <dgm:t>
        <a:bodyPr/>
        <a:lstStyle/>
        <a:p>
          <a:endParaRPr lang="en-US"/>
        </a:p>
      </dgm:t>
    </dgm:pt>
    <dgm:pt modelId="{1A22EAB5-FAF0-442F-9F9E-3924F80C2131}" type="sibTrans" cxnId="{11243C46-B6E7-49C2-A1B9-E6649165F02D}">
      <dgm:prSet/>
      <dgm:spPr/>
      <dgm:t>
        <a:bodyPr/>
        <a:lstStyle/>
        <a:p>
          <a:endParaRPr lang="en-US"/>
        </a:p>
      </dgm:t>
    </dgm:pt>
    <dgm:pt modelId="{663A973C-77A7-4702-B7C0-A937BD283D4F}" type="pres">
      <dgm:prSet presAssocID="{C07B05E8-AF50-4C83-88E2-AE294EA76183}" presName="root" presStyleCnt="0">
        <dgm:presLayoutVars>
          <dgm:dir/>
          <dgm:resizeHandles val="exact"/>
        </dgm:presLayoutVars>
      </dgm:prSet>
      <dgm:spPr/>
    </dgm:pt>
    <dgm:pt modelId="{30EA47CE-8EDC-4EED-B2EE-B935783681FF}" type="pres">
      <dgm:prSet presAssocID="{A2965194-BDF7-4813-A542-548BBFF2964F}" presName="compNode" presStyleCnt="0"/>
      <dgm:spPr/>
    </dgm:pt>
    <dgm:pt modelId="{481A8078-F10B-45E6-A0A8-92D9422DDA83}" type="pres">
      <dgm:prSet presAssocID="{A2965194-BDF7-4813-A542-548BBFF2964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gaphone"/>
        </a:ext>
      </dgm:extLst>
    </dgm:pt>
    <dgm:pt modelId="{530A7F28-9FB1-4C04-AB89-1DC260889399}" type="pres">
      <dgm:prSet presAssocID="{A2965194-BDF7-4813-A542-548BBFF2964F}" presName="spaceRect" presStyleCnt="0"/>
      <dgm:spPr/>
    </dgm:pt>
    <dgm:pt modelId="{E565FEF9-839F-4B26-A439-4A85C04595B3}" type="pres">
      <dgm:prSet presAssocID="{A2965194-BDF7-4813-A542-548BBFF2964F}" presName="textRect" presStyleLbl="revTx" presStyleIdx="0" presStyleCnt="5">
        <dgm:presLayoutVars>
          <dgm:chMax val="1"/>
          <dgm:chPref val="1"/>
        </dgm:presLayoutVars>
      </dgm:prSet>
      <dgm:spPr/>
    </dgm:pt>
    <dgm:pt modelId="{F3EB85A2-B9E7-46C2-A93A-DA120DDE624C}" type="pres">
      <dgm:prSet presAssocID="{B2F84F74-628A-402F-BDB8-239523E33D08}" presName="sibTrans" presStyleCnt="0"/>
      <dgm:spPr/>
    </dgm:pt>
    <dgm:pt modelId="{124B2EAD-86CE-4C4A-8673-E25F8E38410E}" type="pres">
      <dgm:prSet presAssocID="{1765841F-E880-44B3-A08E-DA90A616B39A}" presName="compNode" presStyleCnt="0"/>
      <dgm:spPr/>
    </dgm:pt>
    <dgm:pt modelId="{52BEFCC1-E4C9-4B46-B9DD-D1A7EFE17267}" type="pres">
      <dgm:prSet presAssocID="{1765841F-E880-44B3-A08E-DA90A616B39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Bubble"/>
        </a:ext>
      </dgm:extLst>
    </dgm:pt>
    <dgm:pt modelId="{DEA77328-14E1-4CA1-9DAD-FC28DF1869A2}" type="pres">
      <dgm:prSet presAssocID="{1765841F-E880-44B3-A08E-DA90A616B39A}" presName="spaceRect" presStyleCnt="0"/>
      <dgm:spPr/>
    </dgm:pt>
    <dgm:pt modelId="{07877D4D-BB15-4F0C-BFCB-1FDE1F8F294F}" type="pres">
      <dgm:prSet presAssocID="{1765841F-E880-44B3-A08E-DA90A616B39A}" presName="textRect" presStyleLbl="revTx" presStyleIdx="1" presStyleCnt="5">
        <dgm:presLayoutVars>
          <dgm:chMax val="1"/>
          <dgm:chPref val="1"/>
        </dgm:presLayoutVars>
      </dgm:prSet>
      <dgm:spPr/>
    </dgm:pt>
    <dgm:pt modelId="{59A982DC-1909-4DBC-8A2E-8EFF6381E43E}" type="pres">
      <dgm:prSet presAssocID="{87054D51-3DF1-4B96-8EEA-DCD698B95F24}" presName="sibTrans" presStyleCnt="0"/>
      <dgm:spPr/>
    </dgm:pt>
    <dgm:pt modelId="{0E9E63EA-69D2-4E5F-88DC-1D0ED40EFDE3}" type="pres">
      <dgm:prSet presAssocID="{1FF27565-5626-4F7C-A044-F7C012793E46}" presName="compNode" presStyleCnt="0"/>
      <dgm:spPr/>
    </dgm:pt>
    <dgm:pt modelId="{BFB7E215-1F2D-4DD0-ABAC-5DC57D48E64F}" type="pres">
      <dgm:prSet presAssocID="{1FF27565-5626-4F7C-A044-F7C012793E46}" presName="iconRect" presStyleLbl="node1" presStyleIdx="2" presStyleCnt="5" custLinFactX="100000" custLinFactNeighborX="155190" custLinFactNeighborY="1112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A2BFDEB0-C461-4238-A9CD-B23E4C3B1F21}" type="pres">
      <dgm:prSet presAssocID="{1FF27565-5626-4F7C-A044-F7C012793E46}" presName="spaceRect" presStyleCnt="0"/>
      <dgm:spPr/>
    </dgm:pt>
    <dgm:pt modelId="{3C49EBE5-50DA-411A-BBF5-395F02921F1E}" type="pres">
      <dgm:prSet presAssocID="{1FF27565-5626-4F7C-A044-F7C012793E46}" presName="textRect" presStyleLbl="revTx" presStyleIdx="2" presStyleCnt="5">
        <dgm:presLayoutVars>
          <dgm:chMax val="1"/>
          <dgm:chPref val="1"/>
        </dgm:presLayoutVars>
      </dgm:prSet>
      <dgm:spPr/>
    </dgm:pt>
    <dgm:pt modelId="{66042766-DD75-4EA5-83C8-A56D12F4E8E3}" type="pres">
      <dgm:prSet presAssocID="{B8FC054F-BB66-46C0-BA9A-C5F0DCE3EF4D}" presName="sibTrans" presStyleCnt="0"/>
      <dgm:spPr/>
    </dgm:pt>
    <dgm:pt modelId="{AF86EDF8-CDC4-4F70-AC1C-FF5DF4CA0528}" type="pres">
      <dgm:prSet presAssocID="{BA72FCA9-BE99-4721-AB73-CD429D16C1B5}" presName="compNode" presStyleCnt="0"/>
      <dgm:spPr/>
    </dgm:pt>
    <dgm:pt modelId="{53179A8D-6095-4B7D-A41D-C4C0E2F02B99}" type="pres">
      <dgm:prSet presAssocID="{BA72FCA9-BE99-4721-AB73-CD429D16C1B5}" presName="iconRect" presStyleLbl="node1" presStyleIdx="3" presStyleCnt="5" custLinFactX="-100000" custLinFactNeighborX="-161183" custLinFactNeighborY="1239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88DF6CDA-8243-48FF-A6C8-A4CDCBA44DE0}" type="pres">
      <dgm:prSet presAssocID="{BA72FCA9-BE99-4721-AB73-CD429D16C1B5}" presName="spaceRect" presStyleCnt="0"/>
      <dgm:spPr/>
    </dgm:pt>
    <dgm:pt modelId="{CB201187-32A6-4B25-AF75-9568188FC979}" type="pres">
      <dgm:prSet presAssocID="{BA72FCA9-BE99-4721-AB73-CD429D16C1B5}" presName="textRect" presStyleLbl="revTx" presStyleIdx="3" presStyleCnt="5">
        <dgm:presLayoutVars>
          <dgm:chMax val="1"/>
          <dgm:chPref val="1"/>
        </dgm:presLayoutVars>
      </dgm:prSet>
      <dgm:spPr/>
    </dgm:pt>
    <dgm:pt modelId="{9DB4EC85-88F9-4250-9A8F-88E1A775CA58}" type="pres">
      <dgm:prSet presAssocID="{9AADD74B-AF01-455E-BB2F-62A3F17B9533}" presName="sibTrans" presStyleCnt="0"/>
      <dgm:spPr/>
    </dgm:pt>
    <dgm:pt modelId="{8164E586-0CAB-40E4-A2E0-17E8C3246321}" type="pres">
      <dgm:prSet presAssocID="{901CA59E-DF8B-40A2-BDF1-577A8C2CDE89}" presName="compNode" presStyleCnt="0"/>
      <dgm:spPr/>
    </dgm:pt>
    <dgm:pt modelId="{3986F431-0118-4B81-AA42-D5069337ACC8}" type="pres">
      <dgm:prSet presAssocID="{901CA59E-DF8B-40A2-BDF1-577A8C2CDE8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lant"/>
        </a:ext>
      </dgm:extLst>
    </dgm:pt>
    <dgm:pt modelId="{80CA1DFF-1BD0-418A-BADA-71A202FDFA6C}" type="pres">
      <dgm:prSet presAssocID="{901CA59E-DF8B-40A2-BDF1-577A8C2CDE89}" presName="spaceRect" presStyleCnt="0"/>
      <dgm:spPr/>
    </dgm:pt>
    <dgm:pt modelId="{A94B483E-E150-4E40-BA56-1BDF5B55CE4B}" type="pres">
      <dgm:prSet presAssocID="{901CA59E-DF8B-40A2-BDF1-577A8C2CDE89}" presName="textRect" presStyleLbl="revTx" presStyleIdx="4" presStyleCnt="5">
        <dgm:presLayoutVars>
          <dgm:chMax val="1"/>
          <dgm:chPref val="1"/>
        </dgm:presLayoutVars>
      </dgm:prSet>
      <dgm:spPr/>
    </dgm:pt>
  </dgm:ptLst>
  <dgm:cxnLst>
    <dgm:cxn modelId="{A9ACC50F-4471-4D21-9077-AC7B1AB1E4AD}" type="presOf" srcId="{A2965194-BDF7-4813-A542-548BBFF2964F}" destId="{E565FEF9-839F-4B26-A439-4A85C04595B3}" srcOrd="0" destOrd="0" presId="urn:microsoft.com/office/officeart/2018/2/layout/IconLabelList"/>
    <dgm:cxn modelId="{23ACBC18-63EF-4F56-A823-80C1C54BCB66}" type="presOf" srcId="{1765841F-E880-44B3-A08E-DA90A616B39A}" destId="{07877D4D-BB15-4F0C-BFCB-1FDE1F8F294F}" srcOrd="0" destOrd="0" presId="urn:microsoft.com/office/officeart/2018/2/layout/IconLabelList"/>
    <dgm:cxn modelId="{11243C46-B6E7-49C2-A1B9-E6649165F02D}" srcId="{C07B05E8-AF50-4C83-88E2-AE294EA76183}" destId="{901CA59E-DF8B-40A2-BDF1-577A8C2CDE89}" srcOrd="4" destOrd="0" parTransId="{B98014F8-3F9A-49DD-90FD-DA17F44855C6}" sibTransId="{1A22EAB5-FAF0-442F-9F9E-3924F80C2131}"/>
    <dgm:cxn modelId="{EBC4364B-4089-43B6-9345-0DA8CBBE8B10}" srcId="{C07B05E8-AF50-4C83-88E2-AE294EA76183}" destId="{A2965194-BDF7-4813-A542-548BBFF2964F}" srcOrd="0" destOrd="0" parTransId="{98A16BE8-FB23-4B4B-A75F-ADB9B89F30A6}" sibTransId="{B2F84F74-628A-402F-BDB8-239523E33D08}"/>
    <dgm:cxn modelId="{B78E026C-7CDC-4416-817B-5F0E51001074}" srcId="{C07B05E8-AF50-4C83-88E2-AE294EA76183}" destId="{BA72FCA9-BE99-4721-AB73-CD429D16C1B5}" srcOrd="3" destOrd="0" parTransId="{F3E97D73-A166-411E-8038-FD5F62E20244}" sibTransId="{9AADD74B-AF01-455E-BB2F-62A3F17B9533}"/>
    <dgm:cxn modelId="{9019C14C-2018-43EA-9EE7-F9D5EADB6C3B}" srcId="{C07B05E8-AF50-4C83-88E2-AE294EA76183}" destId="{1FF27565-5626-4F7C-A044-F7C012793E46}" srcOrd="2" destOrd="0" parTransId="{32C5164B-0972-4886-9316-C60E63EA49B6}" sibTransId="{B8FC054F-BB66-46C0-BA9A-C5F0DCE3EF4D}"/>
    <dgm:cxn modelId="{5E1411BA-F8B8-4B93-B682-9EF31EB839ED}" srcId="{C07B05E8-AF50-4C83-88E2-AE294EA76183}" destId="{1765841F-E880-44B3-A08E-DA90A616B39A}" srcOrd="1" destOrd="0" parTransId="{0978348C-18DD-487A-BFAA-5B8049BECF68}" sibTransId="{87054D51-3DF1-4B96-8EEA-DCD698B95F24}"/>
    <dgm:cxn modelId="{438EB0C7-8784-4765-A73D-C4A37205140D}" type="presOf" srcId="{C07B05E8-AF50-4C83-88E2-AE294EA76183}" destId="{663A973C-77A7-4702-B7C0-A937BD283D4F}" srcOrd="0" destOrd="0" presId="urn:microsoft.com/office/officeart/2018/2/layout/IconLabelList"/>
    <dgm:cxn modelId="{BA6B15D9-97C7-46F6-8962-746116ECDDA7}" type="presOf" srcId="{BA72FCA9-BE99-4721-AB73-CD429D16C1B5}" destId="{CB201187-32A6-4B25-AF75-9568188FC979}" srcOrd="0" destOrd="0" presId="urn:microsoft.com/office/officeart/2018/2/layout/IconLabelList"/>
    <dgm:cxn modelId="{C08034DE-DC84-4370-925E-9BFF9B829D57}" type="presOf" srcId="{1FF27565-5626-4F7C-A044-F7C012793E46}" destId="{3C49EBE5-50DA-411A-BBF5-395F02921F1E}" srcOrd="0" destOrd="0" presId="urn:microsoft.com/office/officeart/2018/2/layout/IconLabelList"/>
    <dgm:cxn modelId="{527E80EE-FCF1-44F8-933A-6B322A1D79BB}" type="presOf" srcId="{901CA59E-DF8B-40A2-BDF1-577A8C2CDE89}" destId="{A94B483E-E150-4E40-BA56-1BDF5B55CE4B}" srcOrd="0" destOrd="0" presId="urn:microsoft.com/office/officeart/2018/2/layout/IconLabelList"/>
    <dgm:cxn modelId="{825873A0-6F01-4538-8EBE-EDC765657069}" type="presParOf" srcId="{663A973C-77A7-4702-B7C0-A937BD283D4F}" destId="{30EA47CE-8EDC-4EED-B2EE-B935783681FF}" srcOrd="0" destOrd="0" presId="urn:microsoft.com/office/officeart/2018/2/layout/IconLabelList"/>
    <dgm:cxn modelId="{EBD42062-7DA5-4C76-827B-0F8A1B1BE4F8}" type="presParOf" srcId="{30EA47CE-8EDC-4EED-B2EE-B935783681FF}" destId="{481A8078-F10B-45E6-A0A8-92D9422DDA83}" srcOrd="0" destOrd="0" presId="urn:microsoft.com/office/officeart/2018/2/layout/IconLabelList"/>
    <dgm:cxn modelId="{9953E8FE-4BF8-458D-8D83-1825C6E970B4}" type="presParOf" srcId="{30EA47CE-8EDC-4EED-B2EE-B935783681FF}" destId="{530A7F28-9FB1-4C04-AB89-1DC260889399}" srcOrd="1" destOrd="0" presId="urn:microsoft.com/office/officeart/2018/2/layout/IconLabelList"/>
    <dgm:cxn modelId="{C3B81478-C537-4407-9196-01A5D8FEFE59}" type="presParOf" srcId="{30EA47CE-8EDC-4EED-B2EE-B935783681FF}" destId="{E565FEF9-839F-4B26-A439-4A85C04595B3}" srcOrd="2" destOrd="0" presId="urn:microsoft.com/office/officeart/2018/2/layout/IconLabelList"/>
    <dgm:cxn modelId="{029E6817-03CE-42F7-BB56-B4DE983759B4}" type="presParOf" srcId="{663A973C-77A7-4702-B7C0-A937BD283D4F}" destId="{F3EB85A2-B9E7-46C2-A93A-DA120DDE624C}" srcOrd="1" destOrd="0" presId="urn:microsoft.com/office/officeart/2018/2/layout/IconLabelList"/>
    <dgm:cxn modelId="{28E1D825-FEE8-4EBF-8347-2E3C5D1D4484}" type="presParOf" srcId="{663A973C-77A7-4702-B7C0-A937BD283D4F}" destId="{124B2EAD-86CE-4C4A-8673-E25F8E38410E}" srcOrd="2" destOrd="0" presId="urn:microsoft.com/office/officeart/2018/2/layout/IconLabelList"/>
    <dgm:cxn modelId="{973F7D3E-088C-498E-8C22-EA21CBA204BA}" type="presParOf" srcId="{124B2EAD-86CE-4C4A-8673-E25F8E38410E}" destId="{52BEFCC1-E4C9-4B46-B9DD-D1A7EFE17267}" srcOrd="0" destOrd="0" presId="urn:microsoft.com/office/officeart/2018/2/layout/IconLabelList"/>
    <dgm:cxn modelId="{FD4E82E2-2639-43CA-870A-763A0E3D31BC}" type="presParOf" srcId="{124B2EAD-86CE-4C4A-8673-E25F8E38410E}" destId="{DEA77328-14E1-4CA1-9DAD-FC28DF1869A2}" srcOrd="1" destOrd="0" presId="urn:microsoft.com/office/officeart/2018/2/layout/IconLabelList"/>
    <dgm:cxn modelId="{7A88B4E9-104C-4BFA-A87E-93F22655684A}" type="presParOf" srcId="{124B2EAD-86CE-4C4A-8673-E25F8E38410E}" destId="{07877D4D-BB15-4F0C-BFCB-1FDE1F8F294F}" srcOrd="2" destOrd="0" presId="urn:microsoft.com/office/officeart/2018/2/layout/IconLabelList"/>
    <dgm:cxn modelId="{E6CE2203-D94A-4C92-AA62-1BF8BB5AD481}" type="presParOf" srcId="{663A973C-77A7-4702-B7C0-A937BD283D4F}" destId="{59A982DC-1909-4DBC-8A2E-8EFF6381E43E}" srcOrd="3" destOrd="0" presId="urn:microsoft.com/office/officeart/2018/2/layout/IconLabelList"/>
    <dgm:cxn modelId="{E27681B1-B3E9-473F-B25B-0BB5F6D3A00A}" type="presParOf" srcId="{663A973C-77A7-4702-B7C0-A937BD283D4F}" destId="{0E9E63EA-69D2-4E5F-88DC-1D0ED40EFDE3}" srcOrd="4" destOrd="0" presId="urn:microsoft.com/office/officeart/2018/2/layout/IconLabelList"/>
    <dgm:cxn modelId="{A9962286-255E-4BE0-B964-28545B5EF07D}" type="presParOf" srcId="{0E9E63EA-69D2-4E5F-88DC-1D0ED40EFDE3}" destId="{BFB7E215-1F2D-4DD0-ABAC-5DC57D48E64F}" srcOrd="0" destOrd="0" presId="urn:microsoft.com/office/officeart/2018/2/layout/IconLabelList"/>
    <dgm:cxn modelId="{5D7D771C-9725-4C96-AA58-16FC6EC65BF6}" type="presParOf" srcId="{0E9E63EA-69D2-4E5F-88DC-1D0ED40EFDE3}" destId="{A2BFDEB0-C461-4238-A9CD-B23E4C3B1F21}" srcOrd="1" destOrd="0" presId="urn:microsoft.com/office/officeart/2018/2/layout/IconLabelList"/>
    <dgm:cxn modelId="{B6CC1F69-90F7-4209-BD21-E2C76698DA9A}" type="presParOf" srcId="{0E9E63EA-69D2-4E5F-88DC-1D0ED40EFDE3}" destId="{3C49EBE5-50DA-411A-BBF5-395F02921F1E}" srcOrd="2" destOrd="0" presId="urn:microsoft.com/office/officeart/2018/2/layout/IconLabelList"/>
    <dgm:cxn modelId="{C0B9F4CF-2C6C-48A4-A5BF-A8136FF1E12D}" type="presParOf" srcId="{663A973C-77A7-4702-B7C0-A937BD283D4F}" destId="{66042766-DD75-4EA5-83C8-A56D12F4E8E3}" srcOrd="5" destOrd="0" presId="urn:microsoft.com/office/officeart/2018/2/layout/IconLabelList"/>
    <dgm:cxn modelId="{6BD9DB3A-F126-40D9-A43D-B0C4A1DABE52}" type="presParOf" srcId="{663A973C-77A7-4702-B7C0-A937BD283D4F}" destId="{AF86EDF8-CDC4-4F70-AC1C-FF5DF4CA0528}" srcOrd="6" destOrd="0" presId="urn:microsoft.com/office/officeart/2018/2/layout/IconLabelList"/>
    <dgm:cxn modelId="{3FA4A652-1784-44AD-B23F-65555AD3BBDF}" type="presParOf" srcId="{AF86EDF8-CDC4-4F70-AC1C-FF5DF4CA0528}" destId="{53179A8D-6095-4B7D-A41D-C4C0E2F02B99}" srcOrd="0" destOrd="0" presId="urn:microsoft.com/office/officeart/2018/2/layout/IconLabelList"/>
    <dgm:cxn modelId="{9329E6D0-EFFA-4799-BC84-19D3BA74DA0B}" type="presParOf" srcId="{AF86EDF8-CDC4-4F70-AC1C-FF5DF4CA0528}" destId="{88DF6CDA-8243-48FF-A6C8-A4CDCBA44DE0}" srcOrd="1" destOrd="0" presId="urn:microsoft.com/office/officeart/2018/2/layout/IconLabelList"/>
    <dgm:cxn modelId="{DC539006-8D99-402C-A595-604B286822E2}" type="presParOf" srcId="{AF86EDF8-CDC4-4F70-AC1C-FF5DF4CA0528}" destId="{CB201187-32A6-4B25-AF75-9568188FC979}" srcOrd="2" destOrd="0" presId="urn:microsoft.com/office/officeart/2018/2/layout/IconLabelList"/>
    <dgm:cxn modelId="{7AE02D54-8FE8-420F-9920-9907ABDC496F}" type="presParOf" srcId="{663A973C-77A7-4702-B7C0-A937BD283D4F}" destId="{9DB4EC85-88F9-4250-9A8F-88E1A775CA58}" srcOrd="7" destOrd="0" presId="urn:microsoft.com/office/officeart/2018/2/layout/IconLabelList"/>
    <dgm:cxn modelId="{1D96DC36-33FD-49BD-ADB3-3CB77AE4820E}" type="presParOf" srcId="{663A973C-77A7-4702-B7C0-A937BD283D4F}" destId="{8164E586-0CAB-40E4-A2E0-17E8C3246321}" srcOrd="8" destOrd="0" presId="urn:microsoft.com/office/officeart/2018/2/layout/IconLabelList"/>
    <dgm:cxn modelId="{EE1B9DD5-5F84-41D9-820E-BAB6C0B2DC01}" type="presParOf" srcId="{8164E586-0CAB-40E4-A2E0-17E8C3246321}" destId="{3986F431-0118-4B81-AA42-D5069337ACC8}" srcOrd="0" destOrd="0" presId="urn:microsoft.com/office/officeart/2018/2/layout/IconLabelList"/>
    <dgm:cxn modelId="{CE448CB0-EE2A-49F9-AA7E-420214556C3E}" type="presParOf" srcId="{8164E586-0CAB-40E4-A2E0-17E8C3246321}" destId="{80CA1DFF-1BD0-418A-BADA-71A202FDFA6C}" srcOrd="1" destOrd="0" presId="urn:microsoft.com/office/officeart/2018/2/layout/IconLabelList"/>
    <dgm:cxn modelId="{05EC11AD-E049-447E-BF31-DEC9419AE507}" type="presParOf" srcId="{8164E586-0CAB-40E4-A2E0-17E8C3246321}" destId="{A94B483E-E150-4E40-BA56-1BDF5B55CE4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B19C0F-6790-4E20-84F4-9D2CD956B809}"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C1F1B99A-A701-4B18-B683-60B28557CED4}">
      <dgm:prSet custT="1"/>
      <dgm:spPr>
        <a:solidFill>
          <a:schemeClr val="tx1"/>
        </a:solidFill>
      </dgm:spPr>
      <dgm:t>
        <a:bodyPr/>
        <a:lstStyle/>
        <a:p>
          <a:pPr>
            <a:defRPr b="1"/>
          </a:pPr>
          <a:r>
            <a:rPr lang="en-US" sz="1800" dirty="0">
              <a:solidFill>
                <a:schemeClr val="bg1"/>
              </a:solidFill>
              <a:latin typeface="Times New Roman" panose="02020603050405020304" pitchFamily="18" charset="0"/>
              <a:cs typeface="Times New Roman" panose="02020603050405020304" pitchFamily="18" charset="0"/>
            </a:rPr>
            <a:t>Orientation </a:t>
          </a:r>
        </a:p>
      </dgm:t>
    </dgm:pt>
    <dgm:pt modelId="{B3B124A7-8513-47EA-A103-FCF922791BF1}" type="parTrans" cxnId="{4D0B8BF1-FE18-4F60-AFFE-AC59A94F3204}">
      <dgm:prSet/>
      <dgm:spPr/>
      <dgm:t>
        <a:bodyPr/>
        <a:lstStyle/>
        <a:p>
          <a:endParaRPr lang="en-US" sz="1800"/>
        </a:p>
      </dgm:t>
    </dgm:pt>
    <dgm:pt modelId="{EF380ED6-ACF5-4CD7-A1F2-CC5A44095F66}" type="sibTrans" cxnId="{4D0B8BF1-FE18-4F60-AFFE-AC59A94F3204}">
      <dgm:prSet/>
      <dgm:spPr/>
      <dgm:t>
        <a:bodyPr/>
        <a:lstStyle/>
        <a:p>
          <a:endParaRPr lang="en-US" sz="1800"/>
        </a:p>
      </dgm:t>
    </dgm:pt>
    <dgm:pt modelId="{D687CDC4-06FC-4CEC-B953-5B79480C53BE}">
      <dgm:prSet custT="1"/>
      <dgm:spPr/>
      <dgm:t>
        <a:bodyPr/>
        <a:lstStyle/>
        <a:p>
          <a:r>
            <a:rPr lang="en-US" sz="1800" b="1" dirty="0">
              <a:latin typeface="Times New Roman" panose="02020603050405020304" pitchFamily="18" charset="0"/>
              <a:cs typeface="Times New Roman" panose="02020603050405020304" pitchFamily="18" charset="0"/>
            </a:rPr>
            <a:t>Length of Commitment</a:t>
          </a:r>
        </a:p>
      </dgm:t>
    </dgm:pt>
    <dgm:pt modelId="{C065CC82-23E1-46BD-BF95-57E71007BB84}" type="parTrans" cxnId="{485D37D0-0200-4214-90DD-4365437BA764}">
      <dgm:prSet/>
      <dgm:spPr/>
      <dgm:t>
        <a:bodyPr/>
        <a:lstStyle/>
        <a:p>
          <a:endParaRPr lang="en-US" sz="1800"/>
        </a:p>
      </dgm:t>
    </dgm:pt>
    <dgm:pt modelId="{30241FAD-B3C1-4224-8BE6-FED76D595FDB}" type="sibTrans" cxnId="{485D37D0-0200-4214-90DD-4365437BA764}">
      <dgm:prSet/>
      <dgm:spPr/>
      <dgm:t>
        <a:bodyPr/>
        <a:lstStyle/>
        <a:p>
          <a:endParaRPr lang="en-US" sz="1800"/>
        </a:p>
      </dgm:t>
    </dgm:pt>
    <dgm:pt modelId="{27C449B7-DB51-4426-BAE1-6C1371C397AB}">
      <dgm:prSet custT="1"/>
      <dgm:spPr/>
      <dgm:t>
        <a:bodyPr/>
        <a:lstStyle/>
        <a:p>
          <a:r>
            <a:rPr lang="en-US" sz="1800" b="1" dirty="0">
              <a:latin typeface="Times New Roman" panose="02020603050405020304" pitchFamily="18" charset="0"/>
              <a:cs typeface="Times New Roman" panose="02020603050405020304" pitchFamily="18" charset="0"/>
            </a:rPr>
            <a:t>Explanation of Commitment</a:t>
          </a:r>
        </a:p>
      </dgm:t>
    </dgm:pt>
    <dgm:pt modelId="{C28D6814-7518-4A68-A418-680A983AE6F7}" type="parTrans" cxnId="{E0D66834-E4BD-42CF-9276-D813F4FE147B}">
      <dgm:prSet/>
      <dgm:spPr/>
      <dgm:t>
        <a:bodyPr/>
        <a:lstStyle/>
        <a:p>
          <a:endParaRPr lang="en-US" sz="1800"/>
        </a:p>
      </dgm:t>
    </dgm:pt>
    <dgm:pt modelId="{045B34C4-697B-4BD0-A723-1831578EEEA8}" type="sibTrans" cxnId="{E0D66834-E4BD-42CF-9276-D813F4FE147B}">
      <dgm:prSet/>
      <dgm:spPr/>
      <dgm:t>
        <a:bodyPr/>
        <a:lstStyle/>
        <a:p>
          <a:endParaRPr lang="en-US" sz="1800"/>
        </a:p>
      </dgm:t>
    </dgm:pt>
    <dgm:pt modelId="{539E3B8E-6826-4235-BB0A-36EBFD26DCF3}">
      <dgm:prSet custT="1"/>
      <dgm:spPr/>
      <dgm:t>
        <a:bodyPr/>
        <a:lstStyle/>
        <a:p>
          <a:r>
            <a:rPr lang="en-US" sz="1800" b="1" dirty="0">
              <a:latin typeface="Times New Roman" panose="02020603050405020304" pitchFamily="18" charset="0"/>
              <a:cs typeface="Times New Roman" panose="02020603050405020304" pitchFamily="18" charset="0"/>
            </a:rPr>
            <a:t>Purpose of Participation</a:t>
          </a:r>
        </a:p>
      </dgm:t>
    </dgm:pt>
    <dgm:pt modelId="{2E820274-88E3-4399-813E-F4C3D4A3CB98}" type="parTrans" cxnId="{8D929864-8FF0-4B54-86F3-FC4C3440DB15}">
      <dgm:prSet/>
      <dgm:spPr/>
      <dgm:t>
        <a:bodyPr/>
        <a:lstStyle/>
        <a:p>
          <a:endParaRPr lang="en-US" sz="1800"/>
        </a:p>
      </dgm:t>
    </dgm:pt>
    <dgm:pt modelId="{D839D19A-9E59-4B8C-8C20-EC0826E45FFC}" type="sibTrans" cxnId="{8D929864-8FF0-4B54-86F3-FC4C3440DB15}">
      <dgm:prSet/>
      <dgm:spPr/>
      <dgm:t>
        <a:bodyPr/>
        <a:lstStyle/>
        <a:p>
          <a:endParaRPr lang="en-US" sz="1800"/>
        </a:p>
      </dgm:t>
    </dgm:pt>
    <dgm:pt modelId="{A037696A-63FC-40B5-844E-CB9765CC1BE6}">
      <dgm:prSet custT="1"/>
      <dgm:spPr/>
      <dgm:t>
        <a:bodyPr/>
        <a:lstStyle/>
        <a:p>
          <a:r>
            <a:rPr lang="en-US" sz="1800" b="1" dirty="0">
              <a:latin typeface="Times New Roman" panose="02020603050405020304" pitchFamily="18" charset="0"/>
              <a:cs typeface="Times New Roman" panose="02020603050405020304" pitchFamily="18" charset="0"/>
            </a:rPr>
            <a:t>Skill Assessment</a:t>
          </a:r>
        </a:p>
      </dgm:t>
    </dgm:pt>
    <dgm:pt modelId="{831B1A71-7DD0-4E98-82F3-FFB89F6402D4}" type="parTrans" cxnId="{75F8F81D-A7AD-407B-BE16-AA9AE0E9921A}">
      <dgm:prSet/>
      <dgm:spPr/>
      <dgm:t>
        <a:bodyPr/>
        <a:lstStyle/>
        <a:p>
          <a:endParaRPr lang="en-US" sz="1800"/>
        </a:p>
      </dgm:t>
    </dgm:pt>
    <dgm:pt modelId="{7E686E0B-6900-42E1-9DFC-F6C49346FABF}" type="sibTrans" cxnId="{75F8F81D-A7AD-407B-BE16-AA9AE0E9921A}">
      <dgm:prSet/>
      <dgm:spPr/>
      <dgm:t>
        <a:bodyPr/>
        <a:lstStyle/>
        <a:p>
          <a:endParaRPr lang="en-US" sz="1800"/>
        </a:p>
      </dgm:t>
    </dgm:pt>
    <dgm:pt modelId="{B4C359AA-5B44-4DBF-B7F4-1D33B5A52ADC}">
      <dgm:prSet custT="1"/>
      <dgm:spPr/>
      <dgm:t>
        <a:bodyPr/>
        <a:lstStyle/>
        <a:p>
          <a:r>
            <a:rPr lang="en-US" sz="1800" b="1" dirty="0">
              <a:latin typeface="Times New Roman" panose="02020603050405020304" pitchFamily="18" charset="0"/>
              <a:cs typeface="Times New Roman" panose="02020603050405020304" pitchFamily="18" charset="0"/>
            </a:rPr>
            <a:t>Goal Setting</a:t>
          </a:r>
        </a:p>
      </dgm:t>
    </dgm:pt>
    <dgm:pt modelId="{27A1E84D-6865-45E7-963A-608D736B2049}" type="parTrans" cxnId="{9EC7A871-7905-46E0-81B7-E12476A4DB26}">
      <dgm:prSet/>
      <dgm:spPr/>
      <dgm:t>
        <a:bodyPr/>
        <a:lstStyle/>
        <a:p>
          <a:endParaRPr lang="en-US" sz="1800"/>
        </a:p>
      </dgm:t>
    </dgm:pt>
    <dgm:pt modelId="{4B00CD62-9047-4B37-85B9-9E6CC6907705}" type="sibTrans" cxnId="{9EC7A871-7905-46E0-81B7-E12476A4DB26}">
      <dgm:prSet/>
      <dgm:spPr/>
      <dgm:t>
        <a:bodyPr/>
        <a:lstStyle/>
        <a:p>
          <a:endParaRPr lang="en-US" sz="1800"/>
        </a:p>
      </dgm:t>
    </dgm:pt>
    <dgm:pt modelId="{2218F768-62F3-4F0C-98DF-BF8656A86024}">
      <dgm:prSet custT="1"/>
      <dgm:spPr/>
      <dgm:t>
        <a:bodyPr/>
        <a:lstStyle/>
        <a:p>
          <a:r>
            <a:rPr lang="en-US" sz="1800" b="1" dirty="0">
              <a:latin typeface="Times New Roman" panose="02020603050405020304" pitchFamily="18" charset="0"/>
              <a:cs typeface="Times New Roman" panose="02020603050405020304" pitchFamily="18" charset="0"/>
            </a:rPr>
            <a:t>Skill Development </a:t>
          </a:r>
        </a:p>
      </dgm:t>
    </dgm:pt>
    <dgm:pt modelId="{4AE38752-8835-4DF9-8EC8-5D4DFAF17E38}" type="parTrans" cxnId="{1663B77E-24B0-47BD-923E-43C9FC49FD56}">
      <dgm:prSet/>
      <dgm:spPr/>
      <dgm:t>
        <a:bodyPr/>
        <a:lstStyle/>
        <a:p>
          <a:endParaRPr lang="en-US" sz="1800"/>
        </a:p>
      </dgm:t>
    </dgm:pt>
    <dgm:pt modelId="{4CBD907F-8C69-45A5-97A3-E659170B79D8}" type="sibTrans" cxnId="{1663B77E-24B0-47BD-923E-43C9FC49FD56}">
      <dgm:prSet/>
      <dgm:spPr/>
      <dgm:t>
        <a:bodyPr/>
        <a:lstStyle/>
        <a:p>
          <a:endParaRPr lang="en-US" sz="1800"/>
        </a:p>
      </dgm:t>
    </dgm:pt>
    <dgm:pt modelId="{815A1290-F271-4B47-9F29-9DE74494C124}">
      <dgm:prSet custT="1"/>
      <dgm:spPr/>
      <dgm:t>
        <a:bodyPr/>
        <a:lstStyle/>
        <a:p>
          <a:r>
            <a:rPr lang="en-US" sz="1800" b="1" dirty="0">
              <a:latin typeface="Times New Roman" panose="02020603050405020304" pitchFamily="18" charset="0"/>
              <a:cs typeface="Times New Roman" panose="02020603050405020304" pitchFamily="18" charset="0"/>
            </a:rPr>
            <a:t>Ongoing Support</a:t>
          </a:r>
        </a:p>
      </dgm:t>
    </dgm:pt>
    <dgm:pt modelId="{FAF39B16-1B6A-4355-9C88-DD27C5676FBC}" type="parTrans" cxnId="{9AA97AFE-8237-4C51-9503-6FFEFAF47686}">
      <dgm:prSet/>
      <dgm:spPr/>
      <dgm:t>
        <a:bodyPr/>
        <a:lstStyle/>
        <a:p>
          <a:endParaRPr lang="en-US" sz="1800"/>
        </a:p>
      </dgm:t>
    </dgm:pt>
    <dgm:pt modelId="{CE5649CD-65F1-44E6-AFCA-731D1AC89916}" type="sibTrans" cxnId="{9AA97AFE-8237-4C51-9503-6FFEFAF47686}">
      <dgm:prSet/>
      <dgm:spPr/>
      <dgm:t>
        <a:bodyPr/>
        <a:lstStyle/>
        <a:p>
          <a:endParaRPr lang="en-US" sz="1800"/>
        </a:p>
      </dgm:t>
    </dgm:pt>
    <dgm:pt modelId="{58325F21-F2EC-41BF-B186-1E4303D02803}">
      <dgm:prSet custT="1"/>
      <dgm:spPr/>
      <dgm:t>
        <a:bodyPr/>
        <a:lstStyle/>
        <a:p>
          <a:r>
            <a:rPr lang="en-US" sz="1800" b="1" dirty="0">
              <a:latin typeface="Times New Roman" panose="02020603050405020304" pitchFamily="18" charset="0"/>
              <a:cs typeface="Times New Roman" panose="02020603050405020304" pitchFamily="18" charset="0"/>
            </a:rPr>
            <a:t>Life Skill Resources</a:t>
          </a:r>
        </a:p>
      </dgm:t>
    </dgm:pt>
    <dgm:pt modelId="{A9AB0FAE-A1A3-4700-A78F-646307DBFE1D}" type="parTrans" cxnId="{301AF5B7-9A6C-4871-A099-9E38B3D5BA5C}">
      <dgm:prSet/>
      <dgm:spPr/>
      <dgm:t>
        <a:bodyPr/>
        <a:lstStyle/>
        <a:p>
          <a:endParaRPr lang="en-US" sz="1800"/>
        </a:p>
      </dgm:t>
    </dgm:pt>
    <dgm:pt modelId="{B3171146-31F6-4F76-AC68-8F766B0BAF71}" type="sibTrans" cxnId="{301AF5B7-9A6C-4871-A099-9E38B3D5BA5C}">
      <dgm:prSet/>
      <dgm:spPr/>
      <dgm:t>
        <a:bodyPr/>
        <a:lstStyle/>
        <a:p>
          <a:endParaRPr lang="en-US" sz="1800"/>
        </a:p>
      </dgm:t>
    </dgm:pt>
    <dgm:pt modelId="{93CD030D-866A-4536-9B39-3BCF17304A9A}">
      <dgm:prSet custT="1"/>
      <dgm:spPr>
        <a:solidFill>
          <a:schemeClr val="tx1"/>
        </a:solidFill>
      </dgm:spPr>
      <dgm:t>
        <a:bodyPr/>
        <a:lstStyle/>
        <a:p>
          <a:pPr>
            <a:defRPr b="1"/>
          </a:pPr>
          <a:r>
            <a:rPr lang="en-US" sz="1800" dirty="0">
              <a:solidFill>
                <a:schemeClr val="bg1"/>
              </a:solidFill>
              <a:latin typeface="Times New Roman" panose="02020603050405020304" pitchFamily="18" charset="0"/>
              <a:cs typeface="Times New Roman" panose="02020603050405020304" pitchFamily="18" charset="0"/>
            </a:rPr>
            <a:t>Support</a:t>
          </a:r>
        </a:p>
      </dgm:t>
    </dgm:pt>
    <dgm:pt modelId="{F697B312-4FAF-4D56-9729-BF8B16FE79CB}" type="parTrans" cxnId="{860156B4-480F-49DB-A989-D1DCE9D650C9}">
      <dgm:prSet/>
      <dgm:spPr/>
      <dgm:t>
        <a:bodyPr/>
        <a:lstStyle/>
        <a:p>
          <a:endParaRPr lang="en-US" sz="1800"/>
        </a:p>
      </dgm:t>
    </dgm:pt>
    <dgm:pt modelId="{D52FEFF9-A6EB-446C-9947-D5AA0BE5A4BF}" type="sibTrans" cxnId="{860156B4-480F-49DB-A989-D1DCE9D650C9}">
      <dgm:prSet/>
      <dgm:spPr/>
      <dgm:t>
        <a:bodyPr/>
        <a:lstStyle/>
        <a:p>
          <a:endParaRPr lang="en-US" sz="1800"/>
        </a:p>
      </dgm:t>
    </dgm:pt>
    <dgm:pt modelId="{2F91913D-B34C-4109-8D6C-7454E228FBE3}">
      <dgm:prSet custT="1"/>
      <dgm:spPr/>
      <dgm:t>
        <a:bodyPr/>
        <a:lstStyle/>
        <a:p>
          <a:r>
            <a:rPr lang="en-US" sz="1800" b="1" dirty="0">
              <a:latin typeface="Times New Roman" panose="02020603050405020304" pitchFamily="18" charset="0"/>
              <a:cs typeface="Times New Roman" panose="02020603050405020304" pitchFamily="18" charset="0"/>
            </a:rPr>
            <a:t>Resume</a:t>
          </a:r>
        </a:p>
      </dgm:t>
    </dgm:pt>
    <dgm:pt modelId="{1B2829A9-62FC-4FCD-BF85-EFB83DDB68E0}" type="parTrans" cxnId="{8311B096-9AD6-4F76-8D93-DF0E03FBFA48}">
      <dgm:prSet/>
      <dgm:spPr/>
      <dgm:t>
        <a:bodyPr/>
        <a:lstStyle/>
        <a:p>
          <a:endParaRPr lang="en-US" sz="1800"/>
        </a:p>
      </dgm:t>
    </dgm:pt>
    <dgm:pt modelId="{8515E779-EF51-4831-A70B-A7C8B56166D5}" type="sibTrans" cxnId="{8311B096-9AD6-4F76-8D93-DF0E03FBFA48}">
      <dgm:prSet/>
      <dgm:spPr/>
      <dgm:t>
        <a:bodyPr/>
        <a:lstStyle/>
        <a:p>
          <a:endParaRPr lang="en-US" sz="1800"/>
        </a:p>
      </dgm:t>
    </dgm:pt>
    <dgm:pt modelId="{C04E7DBA-AC13-4DB8-9C77-43F4B2DFD619}">
      <dgm:prSet custT="1"/>
      <dgm:spPr/>
      <dgm:t>
        <a:bodyPr/>
        <a:lstStyle/>
        <a:p>
          <a:r>
            <a:rPr lang="en-US" sz="1800" b="1" dirty="0">
              <a:latin typeface="Times New Roman" panose="02020603050405020304" pitchFamily="18" charset="0"/>
              <a:cs typeface="Times New Roman" panose="02020603050405020304" pitchFamily="18" charset="0"/>
            </a:rPr>
            <a:t>Training Resources</a:t>
          </a:r>
        </a:p>
      </dgm:t>
    </dgm:pt>
    <dgm:pt modelId="{7228B784-1340-4145-835D-9E54F03D0EA7}" type="parTrans" cxnId="{3A9E1307-EE45-49A2-B7A5-BF16E1711946}">
      <dgm:prSet/>
      <dgm:spPr/>
      <dgm:t>
        <a:bodyPr/>
        <a:lstStyle/>
        <a:p>
          <a:endParaRPr lang="en-US" sz="1800"/>
        </a:p>
      </dgm:t>
    </dgm:pt>
    <dgm:pt modelId="{6DAA572F-DF63-4A10-BB6D-3AAEBE69A8B9}" type="sibTrans" cxnId="{3A9E1307-EE45-49A2-B7A5-BF16E1711946}">
      <dgm:prSet/>
      <dgm:spPr/>
      <dgm:t>
        <a:bodyPr/>
        <a:lstStyle/>
        <a:p>
          <a:endParaRPr lang="en-US" sz="1800"/>
        </a:p>
      </dgm:t>
    </dgm:pt>
    <dgm:pt modelId="{14F6DB05-568F-476C-A7D7-1E9553905D31}">
      <dgm:prSet custT="1"/>
      <dgm:spPr>
        <a:solidFill>
          <a:schemeClr val="tx1"/>
        </a:solidFill>
      </dgm:spPr>
      <dgm:t>
        <a:bodyPr/>
        <a:lstStyle/>
        <a:p>
          <a:pPr>
            <a:defRPr b="1"/>
          </a:pPr>
          <a:r>
            <a:rPr lang="en-US" sz="1800" dirty="0">
              <a:solidFill>
                <a:schemeClr val="bg1"/>
              </a:solidFill>
              <a:latin typeface="Times New Roman" panose="02020603050405020304" pitchFamily="18" charset="0"/>
              <a:cs typeface="Times New Roman" panose="02020603050405020304" pitchFamily="18" charset="0"/>
            </a:rPr>
            <a:t>Development </a:t>
          </a:r>
        </a:p>
      </dgm:t>
    </dgm:pt>
    <dgm:pt modelId="{17A3CA25-B59C-4D8E-B41D-7786CF153B8C}" type="sibTrans" cxnId="{AEDE93B7-DC4B-46ED-839C-FE1FA7A3D89E}">
      <dgm:prSet/>
      <dgm:spPr/>
      <dgm:t>
        <a:bodyPr/>
        <a:lstStyle/>
        <a:p>
          <a:endParaRPr lang="en-US" sz="1800"/>
        </a:p>
      </dgm:t>
    </dgm:pt>
    <dgm:pt modelId="{70AA5F0F-E981-4D77-84F5-B3C307439171}" type="parTrans" cxnId="{AEDE93B7-DC4B-46ED-839C-FE1FA7A3D89E}">
      <dgm:prSet/>
      <dgm:spPr/>
      <dgm:t>
        <a:bodyPr/>
        <a:lstStyle/>
        <a:p>
          <a:endParaRPr lang="en-US" sz="1800"/>
        </a:p>
      </dgm:t>
    </dgm:pt>
    <dgm:pt modelId="{C4B99B2D-77D3-4FD3-8A7A-C05E861BD7EB}">
      <dgm:prSet custT="1"/>
      <dgm:spPr/>
      <dgm:t>
        <a:bodyPr/>
        <a:lstStyle/>
        <a:p>
          <a:r>
            <a:rPr lang="en-US" sz="1800" b="1" dirty="0">
              <a:latin typeface="Times New Roman" panose="02020603050405020304" pitchFamily="18" charset="0"/>
              <a:cs typeface="Times New Roman" panose="02020603050405020304" pitchFamily="18" charset="0"/>
            </a:rPr>
            <a:t>Reference Letter</a:t>
          </a:r>
        </a:p>
      </dgm:t>
    </dgm:pt>
    <dgm:pt modelId="{20CDFE5B-55B8-4733-B668-E1006F9AB457}" type="parTrans" cxnId="{FC4911AF-9567-40CB-8B7E-017B38A451B2}">
      <dgm:prSet/>
      <dgm:spPr/>
      <dgm:t>
        <a:bodyPr/>
        <a:lstStyle/>
        <a:p>
          <a:endParaRPr lang="en-US" sz="1800"/>
        </a:p>
      </dgm:t>
    </dgm:pt>
    <dgm:pt modelId="{CDEFA188-8BA6-47F6-91DE-B7F9F7CAEB69}" type="sibTrans" cxnId="{FC4911AF-9567-40CB-8B7E-017B38A451B2}">
      <dgm:prSet/>
      <dgm:spPr/>
      <dgm:t>
        <a:bodyPr/>
        <a:lstStyle/>
        <a:p>
          <a:endParaRPr lang="en-US" sz="1800"/>
        </a:p>
      </dgm:t>
    </dgm:pt>
    <dgm:pt modelId="{CDC29EF6-F4ED-4F87-A4D4-AC75016492BA}" type="pres">
      <dgm:prSet presAssocID="{8BB19C0F-6790-4E20-84F4-9D2CD956B809}" presName="linear" presStyleCnt="0">
        <dgm:presLayoutVars>
          <dgm:animLvl val="lvl"/>
          <dgm:resizeHandles val="exact"/>
        </dgm:presLayoutVars>
      </dgm:prSet>
      <dgm:spPr/>
    </dgm:pt>
    <dgm:pt modelId="{E0AF998D-9400-4B93-8429-41D7A6449637}" type="pres">
      <dgm:prSet presAssocID="{C1F1B99A-A701-4B18-B683-60B28557CED4}" presName="parentText" presStyleLbl="node1" presStyleIdx="0" presStyleCnt="3">
        <dgm:presLayoutVars>
          <dgm:chMax val="0"/>
          <dgm:bulletEnabled val="1"/>
        </dgm:presLayoutVars>
      </dgm:prSet>
      <dgm:spPr/>
    </dgm:pt>
    <dgm:pt modelId="{00713E95-ACAB-467C-8564-5277A7AD7A5E}" type="pres">
      <dgm:prSet presAssocID="{C1F1B99A-A701-4B18-B683-60B28557CED4}" presName="childText" presStyleLbl="revTx" presStyleIdx="0" presStyleCnt="3">
        <dgm:presLayoutVars>
          <dgm:bulletEnabled val="1"/>
        </dgm:presLayoutVars>
      </dgm:prSet>
      <dgm:spPr/>
    </dgm:pt>
    <dgm:pt modelId="{EF48C4F1-0156-47BA-8311-24C6678E0610}" type="pres">
      <dgm:prSet presAssocID="{14F6DB05-568F-476C-A7D7-1E9553905D31}" presName="parentText" presStyleLbl="node1" presStyleIdx="1" presStyleCnt="3">
        <dgm:presLayoutVars>
          <dgm:chMax val="0"/>
          <dgm:bulletEnabled val="1"/>
        </dgm:presLayoutVars>
      </dgm:prSet>
      <dgm:spPr/>
    </dgm:pt>
    <dgm:pt modelId="{C14D92DF-D4F4-4962-A322-DEDCE8DA4178}" type="pres">
      <dgm:prSet presAssocID="{14F6DB05-568F-476C-A7D7-1E9553905D31}" presName="childText" presStyleLbl="revTx" presStyleIdx="1" presStyleCnt="3">
        <dgm:presLayoutVars>
          <dgm:bulletEnabled val="1"/>
        </dgm:presLayoutVars>
      </dgm:prSet>
      <dgm:spPr/>
    </dgm:pt>
    <dgm:pt modelId="{00A33383-A496-4E2C-9EC1-0A2D585C49BC}" type="pres">
      <dgm:prSet presAssocID="{93CD030D-866A-4536-9B39-3BCF17304A9A}" presName="parentText" presStyleLbl="node1" presStyleIdx="2" presStyleCnt="3">
        <dgm:presLayoutVars>
          <dgm:chMax val="0"/>
          <dgm:bulletEnabled val="1"/>
        </dgm:presLayoutVars>
      </dgm:prSet>
      <dgm:spPr/>
    </dgm:pt>
    <dgm:pt modelId="{425D58DE-4353-4DE4-9BFB-E45B404855A2}" type="pres">
      <dgm:prSet presAssocID="{93CD030D-866A-4536-9B39-3BCF17304A9A}" presName="childText" presStyleLbl="revTx" presStyleIdx="2" presStyleCnt="3">
        <dgm:presLayoutVars>
          <dgm:bulletEnabled val="1"/>
        </dgm:presLayoutVars>
      </dgm:prSet>
      <dgm:spPr/>
    </dgm:pt>
  </dgm:ptLst>
  <dgm:cxnLst>
    <dgm:cxn modelId="{3A9E1307-EE45-49A2-B7A5-BF16E1711946}" srcId="{93CD030D-866A-4536-9B39-3BCF17304A9A}" destId="{C04E7DBA-AC13-4DB8-9C77-43F4B2DFD619}" srcOrd="0" destOrd="0" parTransId="{7228B784-1340-4145-835D-9E54F03D0EA7}" sibTransId="{6DAA572F-DF63-4A10-BB6D-3AAEBE69A8B9}"/>
    <dgm:cxn modelId="{01D6281C-E0B4-4829-BEB4-0773DD6A8C15}" type="presOf" srcId="{D687CDC4-06FC-4CEC-B953-5B79480C53BE}" destId="{00713E95-ACAB-467C-8564-5277A7AD7A5E}" srcOrd="0" destOrd="0" presId="urn:microsoft.com/office/officeart/2005/8/layout/vList2"/>
    <dgm:cxn modelId="{75F8F81D-A7AD-407B-BE16-AA9AE0E9921A}" srcId="{14F6DB05-568F-476C-A7D7-1E9553905D31}" destId="{A037696A-63FC-40B5-844E-CB9765CC1BE6}" srcOrd="0" destOrd="0" parTransId="{831B1A71-7DD0-4E98-82F3-FFB89F6402D4}" sibTransId="{7E686E0B-6900-42E1-9DFC-F6C49346FABF}"/>
    <dgm:cxn modelId="{FB3C3722-2550-4D82-9259-5F735E26B806}" type="presOf" srcId="{C04E7DBA-AC13-4DB8-9C77-43F4B2DFD619}" destId="{425D58DE-4353-4DE4-9BFB-E45B404855A2}" srcOrd="0" destOrd="0" presId="urn:microsoft.com/office/officeart/2005/8/layout/vList2"/>
    <dgm:cxn modelId="{F7414D2B-97C5-4217-9E1A-DAC0221AA34E}" type="presOf" srcId="{C1F1B99A-A701-4B18-B683-60B28557CED4}" destId="{E0AF998D-9400-4B93-8429-41D7A6449637}" srcOrd="0" destOrd="0" presId="urn:microsoft.com/office/officeart/2005/8/layout/vList2"/>
    <dgm:cxn modelId="{E0D66834-E4BD-42CF-9276-D813F4FE147B}" srcId="{C1F1B99A-A701-4B18-B683-60B28557CED4}" destId="{27C449B7-DB51-4426-BAE1-6C1371C397AB}" srcOrd="1" destOrd="0" parTransId="{C28D6814-7518-4A68-A418-680A983AE6F7}" sibTransId="{045B34C4-697B-4BD0-A723-1831578EEEA8}"/>
    <dgm:cxn modelId="{41ED9839-C06F-4EE0-BDEA-0CD60B8592C5}" type="presOf" srcId="{815A1290-F271-4B47-9F29-9DE74494C124}" destId="{C14D92DF-D4F4-4962-A322-DEDCE8DA4178}" srcOrd="0" destOrd="3" presId="urn:microsoft.com/office/officeart/2005/8/layout/vList2"/>
    <dgm:cxn modelId="{3E7CDF40-DCD9-4335-83B7-333C56998D1E}" type="presOf" srcId="{58325F21-F2EC-41BF-B186-1E4303D02803}" destId="{C14D92DF-D4F4-4962-A322-DEDCE8DA4178}" srcOrd="0" destOrd="4" presId="urn:microsoft.com/office/officeart/2005/8/layout/vList2"/>
    <dgm:cxn modelId="{C8C03B5D-1768-4384-A11B-186B4E4A0BE3}" type="presOf" srcId="{2218F768-62F3-4F0C-98DF-BF8656A86024}" destId="{C14D92DF-D4F4-4962-A322-DEDCE8DA4178}" srcOrd="0" destOrd="2" presId="urn:microsoft.com/office/officeart/2005/8/layout/vList2"/>
    <dgm:cxn modelId="{8D929864-8FF0-4B54-86F3-FC4C3440DB15}" srcId="{C1F1B99A-A701-4B18-B683-60B28557CED4}" destId="{539E3B8E-6826-4235-BB0A-36EBFD26DCF3}" srcOrd="2" destOrd="0" parTransId="{2E820274-88E3-4399-813E-F4C3D4A3CB98}" sibTransId="{D839D19A-9E59-4B8C-8C20-EC0826E45FFC}"/>
    <dgm:cxn modelId="{7116294A-985A-4429-BCC4-8923E205F58B}" type="presOf" srcId="{C4B99B2D-77D3-4FD3-8A7A-C05E861BD7EB}" destId="{425D58DE-4353-4DE4-9BFB-E45B404855A2}" srcOrd="0" destOrd="1" presId="urn:microsoft.com/office/officeart/2005/8/layout/vList2"/>
    <dgm:cxn modelId="{9EC7A871-7905-46E0-81B7-E12476A4DB26}" srcId="{14F6DB05-568F-476C-A7D7-1E9553905D31}" destId="{B4C359AA-5B44-4DBF-B7F4-1D33B5A52ADC}" srcOrd="1" destOrd="0" parTransId="{27A1E84D-6865-45E7-963A-608D736B2049}" sibTransId="{4B00CD62-9047-4B37-85B9-9E6CC6907705}"/>
    <dgm:cxn modelId="{F3BBAE7A-384C-4A6D-B19F-FF58934E01CC}" type="presOf" srcId="{A037696A-63FC-40B5-844E-CB9765CC1BE6}" destId="{C14D92DF-D4F4-4962-A322-DEDCE8DA4178}" srcOrd="0" destOrd="0" presId="urn:microsoft.com/office/officeart/2005/8/layout/vList2"/>
    <dgm:cxn modelId="{1663B77E-24B0-47BD-923E-43C9FC49FD56}" srcId="{14F6DB05-568F-476C-A7D7-1E9553905D31}" destId="{2218F768-62F3-4F0C-98DF-BF8656A86024}" srcOrd="2" destOrd="0" parTransId="{4AE38752-8835-4DF9-8EC8-5D4DFAF17E38}" sibTransId="{4CBD907F-8C69-45A5-97A3-E659170B79D8}"/>
    <dgm:cxn modelId="{B4F36286-36DC-4EB3-83C4-58A16BC1AE71}" type="presOf" srcId="{93CD030D-866A-4536-9B39-3BCF17304A9A}" destId="{00A33383-A496-4E2C-9EC1-0A2D585C49BC}" srcOrd="0" destOrd="0" presId="urn:microsoft.com/office/officeart/2005/8/layout/vList2"/>
    <dgm:cxn modelId="{E3FF758D-D2C7-4D44-BCD0-18A748D256B9}" type="presOf" srcId="{539E3B8E-6826-4235-BB0A-36EBFD26DCF3}" destId="{00713E95-ACAB-467C-8564-5277A7AD7A5E}" srcOrd="0" destOrd="2" presId="urn:microsoft.com/office/officeart/2005/8/layout/vList2"/>
    <dgm:cxn modelId="{8311B096-9AD6-4F76-8D93-DF0E03FBFA48}" srcId="{93CD030D-866A-4536-9B39-3BCF17304A9A}" destId="{2F91913D-B34C-4109-8D6C-7454E228FBE3}" srcOrd="2" destOrd="0" parTransId="{1B2829A9-62FC-4FCD-BF85-EFB83DDB68E0}" sibTransId="{8515E779-EF51-4831-A70B-A7C8B56166D5}"/>
    <dgm:cxn modelId="{FC4911AF-9567-40CB-8B7E-017B38A451B2}" srcId="{93CD030D-866A-4536-9B39-3BCF17304A9A}" destId="{C4B99B2D-77D3-4FD3-8A7A-C05E861BD7EB}" srcOrd="1" destOrd="0" parTransId="{20CDFE5B-55B8-4733-B668-E1006F9AB457}" sibTransId="{CDEFA188-8BA6-47F6-91DE-B7F9F7CAEB69}"/>
    <dgm:cxn modelId="{860156B4-480F-49DB-A989-D1DCE9D650C9}" srcId="{8BB19C0F-6790-4E20-84F4-9D2CD956B809}" destId="{93CD030D-866A-4536-9B39-3BCF17304A9A}" srcOrd="2" destOrd="0" parTransId="{F697B312-4FAF-4D56-9729-BF8B16FE79CB}" sibTransId="{D52FEFF9-A6EB-446C-9947-D5AA0BE5A4BF}"/>
    <dgm:cxn modelId="{AEDE93B7-DC4B-46ED-839C-FE1FA7A3D89E}" srcId="{8BB19C0F-6790-4E20-84F4-9D2CD956B809}" destId="{14F6DB05-568F-476C-A7D7-1E9553905D31}" srcOrd="1" destOrd="0" parTransId="{70AA5F0F-E981-4D77-84F5-B3C307439171}" sibTransId="{17A3CA25-B59C-4D8E-B41D-7786CF153B8C}"/>
    <dgm:cxn modelId="{301AF5B7-9A6C-4871-A099-9E38B3D5BA5C}" srcId="{14F6DB05-568F-476C-A7D7-1E9553905D31}" destId="{58325F21-F2EC-41BF-B186-1E4303D02803}" srcOrd="4" destOrd="0" parTransId="{A9AB0FAE-A1A3-4700-A78F-646307DBFE1D}" sibTransId="{B3171146-31F6-4F76-AC68-8F766B0BAF71}"/>
    <dgm:cxn modelId="{23B9C7BD-042B-45BD-A341-43FBA55BA8F2}" type="presOf" srcId="{8BB19C0F-6790-4E20-84F4-9D2CD956B809}" destId="{CDC29EF6-F4ED-4F87-A4D4-AC75016492BA}" srcOrd="0" destOrd="0" presId="urn:microsoft.com/office/officeart/2005/8/layout/vList2"/>
    <dgm:cxn modelId="{D52F3CC3-A57D-40FB-9F32-8513664BDCB2}" type="presOf" srcId="{14F6DB05-568F-476C-A7D7-1E9553905D31}" destId="{EF48C4F1-0156-47BA-8311-24C6678E0610}" srcOrd="0" destOrd="0" presId="urn:microsoft.com/office/officeart/2005/8/layout/vList2"/>
    <dgm:cxn modelId="{485D37D0-0200-4214-90DD-4365437BA764}" srcId="{C1F1B99A-A701-4B18-B683-60B28557CED4}" destId="{D687CDC4-06FC-4CEC-B953-5B79480C53BE}" srcOrd="0" destOrd="0" parTransId="{C065CC82-23E1-46BD-BF95-57E71007BB84}" sibTransId="{30241FAD-B3C1-4224-8BE6-FED76D595FDB}"/>
    <dgm:cxn modelId="{7D6CB1DA-9FA5-4470-89F6-7B990A0F4098}" type="presOf" srcId="{27C449B7-DB51-4426-BAE1-6C1371C397AB}" destId="{00713E95-ACAB-467C-8564-5277A7AD7A5E}" srcOrd="0" destOrd="1" presId="urn:microsoft.com/office/officeart/2005/8/layout/vList2"/>
    <dgm:cxn modelId="{0785C1EB-8BD9-440D-BF9F-563F9FD9B559}" type="presOf" srcId="{B4C359AA-5B44-4DBF-B7F4-1D33B5A52ADC}" destId="{C14D92DF-D4F4-4962-A322-DEDCE8DA4178}" srcOrd="0" destOrd="1" presId="urn:microsoft.com/office/officeart/2005/8/layout/vList2"/>
    <dgm:cxn modelId="{4D0B8BF1-FE18-4F60-AFFE-AC59A94F3204}" srcId="{8BB19C0F-6790-4E20-84F4-9D2CD956B809}" destId="{C1F1B99A-A701-4B18-B683-60B28557CED4}" srcOrd="0" destOrd="0" parTransId="{B3B124A7-8513-47EA-A103-FCF922791BF1}" sibTransId="{EF380ED6-ACF5-4CD7-A1F2-CC5A44095F66}"/>
    <dgm:cxn modelId="{4D1E48F5-FB5A-4E20-B375-30DA658AAA87}" type="presOf" srcId="{2F91913D-B34C-4109-8D6C-7454E228FBE3}" destId="{425D58DE-4353-4DE4-9BFB-E45B404855A2}" srcOrd="0" destOrd="2" presId="urn:microsoft.com/office/officeart/2005/8/layout/vList2"/>
    <dgm:cxn modelId="{9AA97AFE-8237-4C51-9503-6FFEFAF47686}" srcId="{14F6DB05-568F-476C-A7D7-1E9553905D31}" destId="{815A1290-F271-4B47-9F29-9DE74494C124}" srcOrd="3" destOrd="0" parTransId="{FAF39B16-1B6A-4355-9C88-DD27C5676FBC}" sibTransId="{CE5649CD-65F1-44E6-AFCA-731D1AC89916}"/>
    <dgm:cxn modelId="{0ADFC984-76A1-4056-ADE2-C8BA0771C3D3}" type="presParOf" srcId="{CDC29EF6-F4ED-4F87-A4D4-AC75016492BA}" destId="{E0AF998D-9400-4B93-8429-41D7A6449637}" srcOrd="0" destOrd="0" presId="urn:microsoft.com/office/officeart/2005/8/layout/vList2"/>
    <dgm:cxn modelId="{E6526A92-D4DA-4801-83D9-822AF2AB325F}" type="presParOf" srcId="{CDC29EF6-F4ED-4F87-A4D4-AC75016492BA}" destId="{00713E95-ACAB-467C-8564-5277A7AD7A5E}" srcOrd="1" destOrd="0" presId="urn:microsoft.com/office/officeart/2005/8/layout/vList2"/>
    <dgm:cxn modelId="{E92992CF-4A33-47B2-A671-70CC81593B25}" type="presParOf" srcId="{CDC29EF6-F4ED-4F87-A4D4-AC75016492BA}" destId="{EF48C4F1-0156-47BA-8311-24C6678E0610}" srcOrd="2" destOrd="0" presId="urn:microsoft.com/office/officeart/2005/8/layout/vList2"/>
    <dgm:cxn modelId="{72162587-3B0E-45F3-A96D-2EA81E476586}" type="presParOf" srcId="{CDC29EF6-F4ED-4F87-A4D4-AC75016492BA}" destId="{C14D92DF-D4F4-4962-A322-DEDCE8DA4178}" srcOrd="3" destOrd="0" presId="urn:microsoft.com/office/officeart/2005/8/layout/vList2"/>
    <dgm:cxn modelId="{F3EEAAA2-C9D4-4151-8251-9F148D8CE8C7}" type="presParOf" srcId="{CDC29EF6-F4ED-4F87-A4D4-AC75016492BA}" destId="{00A33383-A496-4E2C-9EC1-0A2D585C49BC}" srcOrd="4" destOrd="0" presId="urn:microsoft.com/office/officeart/2005/8/layout/vList2"/>
    <dgm:cxn modelId="{C6175C74-9115-4793-AFBD-3E205697C08B}" type="presParOf" srcId="{CDC29EF6-F4ED-4F87-A4D4-AC75016492BA}" destId="{425D58DE-4353-4DE4-9BFB-E45B404855A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0898E3-1975-4CF8-9729-4533F577B07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A6E673C-247B-46A8-B279-8E6CB1879C49}">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Input, Feedback and Engagement</a:t>
          </a:r>
        </a:p>
      </dgm:t>
    </dgm:pt>
    <dgm:pt modelId="{38A901EC-DD9E-48B7-B272-2C42F41474E8}" type="parTrans" cxnId="{DB319DE8-DCA6-41E2-AB39-4CD4521EE51F}">
      <dgm:prSet/>
      <dgm:spPr/>
      <dgm:t>
        <a:bodyPr/>
        <a:lstStyle/>
        <a:p>
          <a:endParaRPr lang="en-US"/>
        </a:p>
      </dgm:t>
    </dgm:pt>
    <dgm:pt modelId="{C5D55094-DDCE-4261-B69A-599952AD1720}" type="sibTrans" cxnId="{DB319DE8-DCA6-41E2-AB39-4CD4521EE51F}">
      <dgm:prSet/>
      <dgm:spPr/>
      <dgm:t>
        <a:bodyPr/>
        <a:lstStyle/>
        <a:p>
          <a:endParaRPr lang="en-US"/>
        </a:p>
      </dgm:t>
    </dgm:pt>
    <dgm:pt modelId="{2C2B33B5-0D0E-4CF0-ADE9-88BDCEB41F3D}">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Roles and Duties</a:t>
          </a:r>
        </a:p>
      </dgm:t>
    </dgm:pt>
    <dgm:pt modelId="{EC94075D-16CD-46AB-B6E7-11F86931EA9B}" type="parTrans" cxnId="{251683CE-1464-4417-8A5D-566F970C1810}">
      <dgm:prSet/>
      <dgm:spPr/>
      <dgm:t>
        <a:bodyPr/>
        <a:lstStyle/>
        <a:p>
          <a:endParaRPr lang="en-US"/>
        </a:p>
      </dgm:t>
    </dgm:pt>
    <dgm:pt modelId="{D72B0872-9A0D-4611-8426-B6F234A6E7AD}" type="sibTrans" cxnId="{251683CE-1464-4417-8A5D-566F970C1810}">
      <dgm:prSet/>
      <dgm:spPr/>
      <dgm:t>
        <a:bodyPr/>
        <a:lstStyle/>
        <a:p>
          <a:endParaRPr lang="en-US"/>
        </a:p>
      </dgm:t>
    </dgm:pt>
    <dgm:pt modelId="{7760615E-9A1C-4A98-A19C-DCDF64B46D55}">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Complaints/Grievances</a:t>
          </a:r>
        </a:p>
      </dgm:t>
    </dgm:pt>
    <dgm:pt modelId="{4CC0F01E-5A35-4BCA-B939-E86C5C0FFD47}" type="parTrans" cxnId="{7ADE46E8-DE67-45A3-96EE-F704CBA136AC}">
      <dgm:prSet/>
      <dgm:spPr/>
      <dgm:t>
        <a:bodyPr/>
        <a:lstStyle/>
        <a:p>
          <a:endParaRPr lang="en-US"/>
        </a:p>
      </dgm:t>
    </dgm:pt>
    <dgm:pt modelId="{D75F91CC-9ED7-4871-9940-850ACCFA6E5F}" type="sibTrans" cxnId="{7ADE46E8-DE67-45A3-96EE-F704CBA136AC}">
      <dgm:prSet/>
      <dgm:spPr/>
      <dgm:t>
        <a:bodyPr/>
        <a:lstStyle/>
        <a:p>
          <a:endParaRPr lang="en-US"/>
        </a:p>
      </dgm:t>
    </dgm:pt>
    <dgm:pt modelId="{03CDBAD5-C990-4308-9639-18530E1F6949}">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Client Communication and Updates</a:t>
          </a:r>
        </a:p>
      </dgm:t>
    </dgm:pt>
    <dgm:pt modelId="{FA71979A-44B2-4435-83B5-DBDCDCCD5FF8}" type="parTrans" cxnId="{70FC3860-C6A9-46BF-9472-5464C7ADBE1A}">
      <dgm:prSet/>
      <dgm:spPr/>
      <dgm:t>
        <a:bodyPr/>
        <a:lstStyle/>
        <a:p>
          <a:endParaRPr lang="en-US"/>
        </a:p>
      </dgm:t>
    </dgm:pt>
    <dgm:pt modelId="{D7FD36C7-33F9-406E-AE0F-9216E4982E46}" type="sibTrans" cxnId="{70FC3860-C6A9-46BF-9472-5464C7ADBE1A}">
      <dgm:prSet/>
      <dgm:spPr/>
      <dgm:t>
        <a:bodyPr/>
        <a:lstStyle/>
        <a:p>
          <a:endParaRPr lang="en-US"/>
        </a:p>
      </dgm:t>
    </dgm:pt>
    <dgm:pt modelId="{04EB2901-1C39-433A-A20B-2347F0C2169A}" type="pres">
      <dgm:prSet presAssocID="{980898E3-1975-4CF8-9729-4533F577B077}" presName="linear" presStyleCnt="0">
        <dgm:presLayoutVars>
          <dgm:dir/>
          <dgm:animLvl val="lvl"/>
          <dgm:resizeHandles val="exact"/>
        </dgm:presLayoutVars>
      </dgm:prSet>
      <dgm:spPr/>
    </dgm:pt>
    <dgm:pt modelId="{12D3D2CF-4738-439E-9430-C341DE87B6EF}" type="pres">
      <dgm:prSet presAssocID="{FA6E673C-247B-46A8-B279-8E6CB1879C49}" presName="parentLin" presStyleCnt="0"/>
      <dgm:spPr/>
    </dgm:pt>
    <dgm:pt modelId="{CF49B2D5-1ABD-4C41-97F8-D85C5B02A0F3}" type="pres">
      <dgm:prSet presAssocID="{FA6E673C-247B-46A8-B279-8E6CB1879C49}" presName="parentLeftMargin" presStyleLbl="node1" presStyleIdx="0" presStyleCnt="4"/>
      <dgm:spPr/>
    </dgm:pt>
    <dgm:pt modelId="{BE3727AB-341C-4BE1-9371-5160B3C8EB84}" type="pres">
      <dgm:prSet presAssocID="{FA6E673C-247B-46A8-B279-8E6CB1879C49}" presName="parentText" presStyleLbl="node1" presStyleIdx="0" presStyleCnt="4" custLinFactNeighborY="-2550">
        <dgm:presLayoutVars>
          <dgm:chMax val="0"/>
          <dgm:bulletEnabled val="1"/>
        </dgm:presLayoutVars>
      </dgm:prSet>
      <dgm:spPr/>
    </dgm:pt>
    <dgm:pt modelId="{41580B1F-5D34-4ABC-9E7E-5D2009A4D68F}" type="pres">
      <dgm:prSet presAssocID="{FA6E673C-247B-46A8-B279-8E6CB1879C49}" presName="negativeSpace" presStyleCnt="0"/>
      <dgm:spPr/>
    </dgm:pt>
    <dgm:pt modelId="{D91FDCC2-B235-45AA-B816-A0ED31C18D6D}" type="pres">
      <dgm:prSet presAssocID="{FA6E673C-247B-46A8-B279-8E6CB1879C49}" presName="childText" presStyleLbl="conFgAcc1" presStyleIdx="0" presStyleCnt="4">
        <dgm:presLayoutVars>
          <dgm:bulletEnabled val="1"/>
        </dgm:presLayoutVars>
      </dgm:prSet>
      <dgm:spPr/>
    </dgm:pt>
    <dgm:pt modelId="{F317CF99-768D-4DBB-AE2F-8AA527A98BB5}" type="pres">
      <dgm:prSet presAssocID="{C5D55094-DDCE-4261-B69A-599952AD1720}" presName="spaceBetweenRectangles" presStyleCnt="0"/>
      <dgm:spPr/>
    </dgm:pt>
    <dgm:pt modelId="{7361A889-753A-4261-A261-5203022BDED4}" type="pres">
      <dgm:prSet presAssocID="{2C2B33B5-0D0E-4CF0-ADE9-88BDCEB41F3D}" presName="parentLin" presStyleCnt="0"/>
      <dgm:spPr/>
    </dgm:pt>
    <dgm:pt modelId="{871488D7-6F87-4D02-A2ED-D11683B2792B}" type="pres">
      <dgm:prSet presAssocID="{2C2B33B5-0D0E-4CF0-ADE9-88BDCEB41F3D}" presName="parentLeftMargin" presStyleLbl="node1" presStyleIdx="0" presStyleCnt="4"/>
      <dgm:spPr/>
    </dgm:pt>
    <dgm:pt modelId="{911EA2F7-E96E-4C5F-A274-0A804BE682D2}" type="pres">
      <dgm:prSet presAssocID="{2C2B33B5-0D0E-4CF0-ADE9-88BDCEB41F3D}" presName="parentText" presStyleLbl="node1" presStyleIdx="1" presStyleCnt="4">
        <dgm:presLayoutVars>
          <dgm:chMax val="0"/>
          <dgm:bulletEnabled val="1"/>
        </dgm:presLayoutVars>
      </dgm:prSet>
      <dgm:spPr/>
    </dgm:pt>
    <dgm:pt modelId="{B4AC44A4-752A-488D-9CFA-FDAEC0A8FC10}" type="pres">
      <dgm:prSet presAssocID="{2C2B33B5-0D0E-4CF0-ADE9-88BDCEB41F3D}" presName="negativeSpace" presStyleCnt="0"/>
      <dgm:spPr/>
    </dgm:pt>
    <dgm:pt modelId="{D75094E5-AB5E-4743-AEA2-BCB74BDDA19A}" type="pres">
      <dgm:prSet presAssocID="{2C2B33B5-0D0E-4CF0-ADE9-88BDCEB41F3D}" presName="childText" presStyleLbl="conFgAcc1" presStyleIdx="1" presStyleCnt="4">
        <dgm:presLayoutVars>
          <dgm:bulletEnabled val="1"/>
        </dgm:presLayoutVars>
      </dgm:prSet>
      <dgm:spPr/>
    </dgm:pt>
    <dgm:pt modelId="{5CBCCD47-FD0A-4173-B8D1-E3F826F52230}" type="pres">
      <dgm:prSet presAssocID="{D72B0872-9A0D-4611-8426-B6F234A6E7AD}" presName="spaceBetweenRectangles" presStyleCnt="0"/>
      <dgm:spPr/>
    </dgm:pt>
    <dgm:pt modelId="{A983B7C7-D90E-4C1A-A316-D954E9838826}" type="pres">
      <dgm:prSet presAssocID="{7760615E-9A1C-4A98-A19C-DCDF64B46D55}" presName="parentLin" presStyleCnt="0"/>
      <dgm:spPr/>
    </dgm:pt>
    <dgm:pt modelId="{55C08CE9-523E-420E-9055-FA7CDEDF5487}" type="pres">
      <dgm:prSet presAssocID="{7760615E-9A1C-4A98-A19C-DCDF64B46D55}" presName="parentLeftMargin" presStyleLbl="node1" presStyleIdx="1" presStyleCnt="4"/>
      <dgm:spPr/>
    </dgm:pt>
    <dgm:pt modelId="{D746A755-5088-4C77-9FEB-972B49C35D45}" type="pres">
      <dgm:prSet presAssocID="{7760615E-9A1C-4A98-A19C-DCDF64B46D55}" presName="parentText" presStyleLbl="node1" presStyleIdx="2" presStyleCnt="4">
        <dgm:presLayoutVars>
          <dgm:chMax val="0"/>
          <dgm:bulletEnabled val="1"/>
        </dgm:presLayoutVars>
      </dgm:prSet>
      <dgm:spPr/>
    </dgm:pt>
    <dgm:pt modelId="{CE8A3501-FC0B-41A2-9A8E-9052D3E41CB1}" type="pres">
      <dgm:prSet presAssocID="{7760615E-9A1C-4A98-A19C-DCDF64B46D55}" presName="negativeSpace" presStyleCnt="0"/>
      <dgm:spPr/>
    </dgm:pt>
    <dgm:pt modelId="{126132A8-7007-45C9-923B-EA8A37D8CDFA}" type="pres">
      <dgm:prSet presAssocID="{7760615E-9A1C-4A98-A19C-DCDF64B46D55}" presName="childText" presStyleLbl="conFgAcc1" presStyleIdx="2" presStyleCnt="4">
        <dgm:presLayoutVars>
          <dgm:bulletEnabled val="1"/>
        </dgm:presLayoutVars>
      </dgm:prSet>
      <dgm:spPr/>
    </dgm:pt>
    <dgm:pt modelId="{3459F025-48D7-4ED7-9731-48E935BBBDE2}" type="pres">
      <dgm:prSet presAssocID="{D75F91CC-9ED7-4871-9940-850ACCFA6E5F}" presName="spaceBetweenRectangles" presStyleCnt="0"/>
      <dgm:spPr/>
    </dgm:pt>
    <dgm:pt modelId="{BD1CD7F5-C432-4A1B-8444-14003E0C453A}" type="pres">
      <dgm:prSet presAssocID="{03CDBAD5-C990-4308-9639-18530E1F6949}" presName="parentLin" presStyleCnt="0"/>
      <dgm:spPr/>
    </dgm:pt>
    <dgm:pt modelId="{0E00D75F-31A8-4D41-B458-EC0370000BA3}" type="pres">
      <dgm:prSet presAssocID="{03CDBAD5-C990-4308-9639-18530E1F6949}" presName="parentLeftMargin" presStyleLbl="node1" presStyleIdx="2" presStyleCnt="4"/>
      <dgm:spPr/>
    </dgm:pt>
    <dgm:pt modelId="{0E83C16F-8A6A-4A75-B934-1CC3BEB92F3E}" type="pres">
      <dgm:prSet presAssocID="{03CDBAD5-C990-4308-9639-18530E1F6949}" presName="parentText" presStyleLbl="node1" presStyleIdx="3" presStyleCnt="4">
        <dgm:presLayoutVars>
          <dgm:chMax val="0"/>
          <dgm:bulletEnabled val="1"/>
        </dgm:presLayoutVars>
      </dgm:prSet>
      <dgm:spPr/>
    </dgm:pt>
    <dgm:pt modelId="{711D10F7-A664-4272-9B3C-979F7B49CE52}" type="pres">
      <dgm:prSet presAssocID="{03CDBAD5-C990-4308-9639-18530E1F6949}" presName="negativeSpace" presStyleCnt="0"/>
      <dgm:spPr/>
    </dgm:pt>
    <dgm:pt modelId="{82E13B9C-2B67-4E2A-AD14-3A202743D3C0}" type="pres">
      <dgm:prSet presAssocID="{03CDBAD5-C990-4308-9639-18530E1F6949}" presName="childText" presStyleLbl="conFgAcc1" presStyleIdx="3" presStyleCnt="4">
        <dgm:presLayoutVars>
          <dgm:bulletEnabled val="1"/>
        </dgm:presLayoutVars>
      </dgm:prSet>
      <dgm:spPr/>
    </dgm:pt>
  </dgm:ptLst>
  <dgm:cxnLst>
    <dgm:cxn modelId="{16D9D104-DCC6-44ED-8C52-066312B10AA9}" type="presOf" srcId="{980898E3-1975-4CF8-9729-4533F577B077}" destId="{04EB2901-1C39-433A-A20B-2347F0C2169A}" srcOrd="0" destOrd="0" presId="urn:microsoft.com/office/officeart/2005/8/layout/list1"/>
    <dgm:cxn modelId="{57A86718-A07F-4482-AA2D-609D57418C92}" type="presOf" srcId="{03CDBAD5-C990-4308-9639-18530E1F6949}" destId="{0E00D75F-31A8-4D41-B458-EC0370000BA3}" srcOrd="0" destOrd="0" presId="urn:microsoft.com/office/officeart/2005/8/layout/list1"/>
    <dgm:cxn modelId="{70FC3860-C6A9-46BF-9472-5464C7ADBE1A}" srcId="{980898E3-1975-4CF8-9729-4533F577B077}" destId="{03CDBAD5-C990-4308-9639-18530E1F6949}" srcOrd="3" destOrd="0" parTransId="{FA71979A-44B2-4435-83B5-DBDCDCCD5FF8}" sibTransId="{D7FD36C7-33F9-406E-AE0F-9216E4982E46}"/>
    <dgm:cxn modelId="{02527C50-A764-4E63-91B6-AF5B55D93B00}" type="presOf" srcId="{2C2B33B5-0D0E-4CF0-ADE9-88BDCEB41F3D}" destId="{911EA2F7-E96E-4C5F-A274-0A804BE682D2}" srcOrd="1" destOrd="0" presId="urn:microsoft.com/office/officeart/2005/8/layout/list1"/>
    <dgm:cxn modelId="{621A5E57-A13D-4D1E-8AD0-4C2490D55287}" type="presOf" srcId="{2C2B33B5-0D0E-4CF0-ADE9-88BDCEB41F3D}" destId="{871488D7-6F87-4D02-A2ED-D11683B2792B}" srcOrd="0" destOrd="0" presId="urn:microsoft.com/office/officeart/2005/8/layout/list1"/>
    <dgm:cxn modelId="{8AC35DA4-45BA-4C4B-B148-489ACB4B5023}" type="presOf" srcId="{7760615E-9A1C-4A98-A19C-DCDF64B46D55}" destId="{55C08CE9-523E-420E-9055-FA7CDEDF5487}" srcOrd="0" destOrd="0" presId="urn:microsoft.com/office/officeart/2005/8/layout/list1"/>
    <dgm:cxn modelId="{DDA224B1-74D2-4874-8ABC-430A3458C36C}" type="presOf" srcId="{FA6E673C-247B-46A8-B279-8E6CB1879C49}" destId="{BE3727AB-341C-4BE1-9371-5160B3C8EB84}" srcOrd="1" destOrd="0" presId="urn:microsoft.com/office/officeart/2005/8/layout/list1"/>
    <dgm:cxn modelId="{251683CE-1464-4417-8A5D-566F970C1810}" srcId="{980898E3-1975-4CF8-9729-4533F577B077}" destId="{2C2B33B5-0D0E-4CF0-ADE9-88BDCEB41F3D}" srcOrd="1" destOrd="0" parTransId="{EC94075D-16CD-46AB-B6E7-11F86931EA9B}" sibTransId="{D72B0872-9A0D-4611-8426-B6F234A6E7AD}"/>
    <dgm:cxn modelId="{97F988E6-2795-4A71-AEB6-FDB9C4C9BE45}" type="presOf" srcId="{03CDBAD5-C990-4308-9639-18530E1F6949}" destId="{0E83C16F-8A6A-4A75-B934-1CC3BEB92F3E}" srcOrd="1" destOrd="0" presId="urn:microsoft.com/office/officeart/2005/8/layout/list1"/>
    <dgm:cxn modelId="{7ADE46E8-DE67-45A3-96EE-F704CBA136AC}" srcId="{980898E3-1975-4CF8-9729-4533F577B077}" destId="{7760615E-9A1C-4A98-A19C-DCDF64B46D55}" srcOrd="2" destOrd="0" parTransId="{4CC0F01E-5A35-4BCA-B939-E86C5C0FFD47}" sibTransId="{D75F91CC-9ED7-4871-9940-850ACCFA6E5F}"/>
    <dgm:cxn modelId="{DB319DE8-DCA6-41E2-AB39-4CD4521EE51F}" srcId="{980898E3-1975-4CF8-9729-4533F577B077}" destId="{FA6E673C-247B-46A8-B279-8E6CB1879C49}" srcOrd="0" destOrd="0" parTransId="{38A901EC-DD9E-48B7-B272-2C42F41474E8}" sibTransId="{C5D55094-DDCE-4261-B69A-599952AD1720}"/>
    <dgm:cxn modelId="{AC5898EA-4807-4DFD-907F-304321B0791C}" type="presOf" srcId="{FA6E673C-247B-46A8-B279-8E6CB1879C49}" destId="{CF49B2D5-1ABD-4C41-97F8-D85C5B02A0F3}" srcOrd="0" destOrd="0" presId="urn:microsoft.com/office/officeart/2005/8/layout/list1"/>
    <dgm:cxn modelId="{0F0959FD-B87E-4CAF-92B2-2D136AF6E5DF}" type="presOf" srcId="{7760615E-9A1C-4A98-A19C-DCDF64B46D55}" destId="{D746A755-5088-4C77-9FEB-972B49C35D45}" srcOrd="1" destOrd="0" presId="urn:microsoft.com/office/officeart/2005/8/layout/list1"/>
    <dgm:cxn modelId="{DD08DD6A-2A43-4DA0-802F-5F4FEF65A851}" type="presParOf" srcId="{04EB2901-1C39-433A-A20B-2347F0C2169A}" destId="{12D3D2CF-4738-439E-9430-C341DE87B6EF}" srcOrd="0" destOrd="0" presId="urn:microsoft.com/office/officeart/2005/8/layout/list1"/>
    <dgm:cxn modelId="{B14628AC-9AFF-443B-BD68-E980704B9F76}" type="presParOf" srcId="{12D3D2CF-4738-439E-9430-C341DE87B6EF}" destId="{CF49B2D5-1ABD-4C41-97F8-D85C5B02A0F3}" srcOrd="0" destOrd="0" presId="urn:microsoft.com/office/officeart/2005/8/layout/list1"/>
    <dgm:cxn modelId="{5FE3937B-5F76-4EC5-956F-49090EFF6157}" type="presParOf" srcId="{12D3D2CF-4738-439E-9430-C341DE87B6EF}" destId="{BE3727AB-341C-4BE1-9371-5160B3C8EB84}" srcOrd="1" destOrd="0" presId="urn:microsoft.com/office/officeart/2005/8/layout/list1"/>
    <dgm:cxn modelId="{DE89CF71-DD75-4B40-80AC-7F866BB5067A}" type="presParOf" srcId="{04EB2901-1C39-433A-A20B-2347F0C2169A}" destId="{41580B1F-5D34-4ABC-9E7E-5D2009A4D68F}" srcOrd="1" destOrd="0" presId="urn:microsoft.com/office/officeart/2005/8/layout/list1"/>
    <dgm:cxn modelId="{9C37862B-6CE2-4E04-A985-404EB2E4BB74}" type="presParOf" srcId="{04EB2901-1C39-433A-A20B-2347F0C2169A}" destId="{D91FDCC2-B235-45AA-B816-A0ED31C18D6D}" srcOrd="2" destOrd="0" presId="urn:microsoft.com/office/officeart/2005/8/layout/list1"/>
    <dgm:cxn modelId="{AE746F4F-5C3D-45D0-A7B3-9AFE0493D925}" type="presParOf" srcId="{04EB2901-1C39-433A-A20B-2347F0C2169A}" destId="{F317CF99-768D-4DBB-AE2F-8AA527A98BB5}" srcOrd="3" destOrd="0" presId="urn:microsoft.com/office/officeart/2005/8/layout/list1"/>
    <dgm:cxn modelId="{C0ABA80C-6A21-4E4F-957C-7D3F5B7B366D}" type="presParOf" srcId="{04EB2901-1C39-433A-A20B-2347F0C2169A}" destId="{7361A889-753A-4261-A261-5203022BDED4}" srcOrd="4" destOrd="0" presId="urn:microsoft.com/office/officeart/2005/8/layout/list1"/>
    <dgm:cxn modelId="{EA96D3F7-BBDB-432B-9F86-787C5D3DD074}" type="presParOf" srcId="{7361A889-753A-4261-A261-5203022BDED4}" destId="{871488D7-6F87-4D02-A2ED-D11683B2792B}" srcOrd="0" destOrd="0" presId="urn:microsoft.com/office/officeart/2005/8/layout/list1"/>
    <dgm:cxn modelId="{42658C38-AC0B-4BD6-910B-0EFBE5F1D922}" type="presParOf" srcId="{7361A889-753A-4261-A261-5203022BDED4}" destId="{911EA2F7-E96E-4C5F-A274-0A804BE682D2}" srcOrd="1" destOrd="0" presId="urn:microsoft.com/office/officeart/2005/8/layout/list1"/>
    <dgm:cxn modelId="{052E40D3-0318-461C-AEB7-CCFA13DE7F4A}" type="presParOf" srcId="{04EB2901-1C39-433A-A20B-2347F0C2169A}" destId="{B4AC44A4-752A-488D-9CFA-FDAEC0A8FC10}" srcOrd="5" destOrd="0" presId="urn:microsoft.com/office/officeart/2005/8/layout/list1"/>
    <dgm:cxn modelId="{1E0A33C6-0E41-4B38-B995-58840D184EEF}" type="presParOf" srcId="{04EB2901-1C39-433A-A20B-2347F0C2169A}" destId="{D75094E5-AB5E-4743-AEA2-BCB74BDDA19A}" srcOrd="6" destOrd="0" presId="urn:microsoft.com/office/officeart/2005/8/layout/list1"/>
    <dgm:cxn modelId="{61221FD9-FFF3-44E0-AAC5-5680B8B5A46D}" type="presParOf" srcId="{04EB2901-1C39-433A-A20B-2347F0C2169A}" destId="{5CBCCD47-FD0A-4173-B8D1-E3F826F52230}" srcOrd="7" destOrd="0" presId="urn:microsoft.com/office/officeart/2005/8/layout/list1"/>
    <dgm:cxn modelId="{6A836C77-A227-4891-9EE6-0A3D278E113F}" type="presParOf" srcId="{04EB2901-1C39-433A-A20B-2347F0C2169A}" destId="{A983B7C7-D90E-4C1A-A316-D954E9838826}" srcOrd="8" destOrd="0" presId="urn:microsoft.com/office/officeart/2005/8/layout/list1"/>
    <dgm:cxn modelId="{ECC6A539-1012-487C-93CD-9FE61B8707B0}" type="presParOf" srcId="{A983B7C7-D90E-4C1A-A316-D954E9838826}" destId="{55C08CE9-523E-420E-9055-FA7CDEDF5487}" srcOrd="0" destOrd="0" presId="urn:microsoft.com/office/officeart/2005/8/layout/list1"/>
    <dgm:cxn modelId="{52F99CB0-33D6-4E62-BA8B-4EB75A99F62D}" type="presParOf" srcId="{A983B7C7-D90E-4C1A-A316-D954E9838826}" destId="{D746A755-5088-4C77-9FEB-972B49C35D45}" srcOrd="1" destOrd="0" presId="urn:microsoft.com/office/officeart/2005/8/layout/list1"/>
    <dgm:cxn modelId="{29FCEDE9-040C-4A5C-92A1-F6F79C585ED5}" type="presParOf" srcId="{04EB2901-1C39-433A-A20B-2347F0C2169A}" destId="{CE8A3501-FC0B-41A2-9A8E-9052D3E41CB1}" srcOrd="9" destOrd="0" presId="urn:microsoft.com/office/officeart/2005/8/layout/list1"/>
    <dgm:cxn modelId="{72CC9457-0945-45F0-B7FE-0A8A8CE10A2B}" type="presParOf" srcId="{04EB2901-1C39-433A-A20B-2347F0C2169A}" destId="{126132A8-7007-45C9-923B-EA8A37D8CDFA}" srcOrd="10" destOrd="0" presId="urn:microsoft.com/office/officeart/2005/8/layout/list1"/>
    <dgm:cxn modelId="{7FBCE840-E058-4B27-9285-13658636090C}" type="presParOf" srcId="{04EB2901-1C39-433A-A20B-2347F0C2169A}" destId="{3459F025-48D7-4ED7-9731-48E935BBBDE2}" srcOrd="11" destOrd="0" presId="urn:microsoft.com/office/officeart/2005/8/layout/list1"/>
    <dgm:cxn modelId="{BB0B38D7-C9CC-49AC-AE85-26BA7EA2681D}" type="presParOf" srcId="{04EB2901-1C39-433A-A20B-2347F0C2169A}" destId="{BD1CD7F5-C432-4A1B-8444-14003E0C453A}" srcOrd="12" destOrd="0" presId="urn:microsoft.com/office/officeart/2005/8/layout/list1"/>
    <dgm:cxn modelId="{A21A5F80-8B35-4B6D-9A71-AA3197981630}" type="presParOf" srcId="{BD1CD7F5-C432-4A1B-8444-14003E0C453A}" destId="{0E00D75F-31A8-4D41-B458-EC0370000BA3}" srcOrd="0" destOrd="0" presId="urn:microsoft.com/office/officeart/2005/8/layout/list1"/>
    <dgm:cxn modelId="{DE34671C-ACE4-45B6-B787-4A14638430B7}" type="presParOf" srcId="{BD1CD7F5-C432-4A1B-8444-14003E0C453A}" destId="{0E83C16F-8A6A-4A75-B934-1CC3BEB92F3E}" srcOrd="1" destOrd="0" presId="urn:microsoft.com/office/officeart/2005/8/layout/list1"/>
    <dgm:cxn modelId="{16BB2567-5F9A-4E5D-9EB8-BC8C076DED01}" type="presParOf" srcId="{04EB2901-1C39-433A-A20B-2347F0C2169A}" destId="{711D10F7-A664-4272-9B3C-979F7B49CE52}" srcOrd="13" destOrd="0" presId="urn:microsoft.com/office/officeart/2005/8/layout/list1"/>
    <dgm:cxn modelId="{261F073A-8E34-441C-8077-D4A9C40E951C}" type="presParOf" srcId="{04EB2901-1C39-433A-A20B-2347F0C2169A}" destId="{82E13B9C-2B67-4E2A-AD14-3A202743D3C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61F1F-F6DF-4D14-AAD2-9AD487261E69}">
      <dsp:nvSpPr>
        <dsp:cNvPr id="0" name=""/>
        <dsp:cNvSpPr/>
      </dsp:nvSpPr>
      <dsp:spPr>
        <a:xfrm>
          <a:off x="5174" y="1035886"/>
          <a:ext cx="3511941" cy="1343624"/>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Lived Experience Experts </a:t>
          </a:r>
        </a:p>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(LEE)</a:t>
          </a:r>
        </a:p>
      </dsp:txBody>
      <dsp:txXfrm>
        <a:off x="5174" y="1035886"/>
        <a:ext cx="3511941" cy="1343624"/>
      </dsp:txXfrm>
    </dsp:sp>
    <dsp:sp modelId="{6ADE2DAD-A53F-43D6-9E1E-6B8ABB12DF96}">
      <dsp:nvSpPr>
        <dsp:cNvPr id="0" name=""/>
        <dsp:cNvSpPr/>
      </dsp:nvSpPr>
      <dsp:spPr>
        <a:xfrm>
          <a:off x="4012270" y="1035886"/>
          <a:ext cx="3411684" cy="1307950"/>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People Living With Expertise </a:t>
          </a:r>
        </a:p>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(PLWE) </a:t>
          </a:r>
        </a:p>
      </dsp:txBody>
      <dsp:txXfrm>
        <a:off x="4012270" y="1035886"/>
        <a:ext cx="3411684" cy="1307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A8078-F10B-45E6-A0A8-92D9422DDA83}">
      <dsp:nvSpPr>
        <dsp:cNvPr id="0" name=""/>
        <dsp:cNvSpPr/>
      </dsp:nvSpPr>
      <dsp:spPr>
        <a:xfrm>
          <a:off x="396774" y="985762"/>
          <a:ext cx="644677" cy="644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5FEF9-839F-4B26-A439-4A85C04595B3}">
      <dsp:nvSpPr>
        <dsp:cNvPr id="0" name=""/>
        <dsp:cNvSpPr/>
      </dsp:nvSpPr>
      <dsp:spPr>
        <a:xfrm>
          <a:off x="2805"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b="0" i="0" kern="1200" dirty="0">
              <a:latin typeface="Times New Roman" panose="02020603050405020304" pitchFamily="18" charset="0"/>
              <a:cs typeface="Times New Roman" panose="02020603050405020304" pitchFamily="18" charset="0"/>
            </a:rPr>
            <a:t>Inform </a:t>
          </a:r>
          <a:r>
            <a:rPr lang="en-US" sz="1900" b="0" i="0" kern="1200" cap="none" baseline="0" dirty="0">
              <a:latin typeface="Times New Roman" panose="02020603050405020304" pitchFamily="18" charset="0"/>
              <a:cs typeface="Times New Roman" panose="02020603050405020304" pitchFamily="18" charset="0"/>
            </a:rPr>
            <a:t>(Updates</a:t>
          </a:r>
          <a:r>
            <a:rPr lang="en-US" sz="1900" b="0" i="0" kern="1200" dirty="0">
              <a:latin typeface="Times New Roman" panose="02020603050405020304" pitchFamily="18" charset="0"/>
              <a:cs typeface="Times New Roman" panose="02020603050405020304" pitchFamily="18" charset="0"/>
            </a:rPr>
            <a:t>)</a:t>
          </a:r>
          <a:endParaRPr lang="en-US" sz="1900" kern="1200" dirty="0">
            <a:latin typeface="Times New Roman" panose="02020603050405020304" pitchFamily="18" charset="0"/>
            <a:cs typeface="Times New Roman" panose="02020603050405020304" pitchFamily="18" charset="0"/>
          </a:endParaRPr>
        </a:p>
      </dsp:txBody>
      <dsp:txXfrm>
        <a:off x="2805" y="1845467"/>
        <a:ext cx="1432617" cy="573046"/>
      </dsp:txXfrm>
    </dsp:sp>
    <dsp:sp modelId="{52BEFCC1-E4C9-4B46-B9DD-D1A7EFE17267}">
      <dsp:nvSpPr>
        <dsp:cNvPr id="0" name=""/>
        <dsp:cNvSpPr/>
      </dsp:nvSpPr>
      <dsp:spPr>
        <a:xfrm>
          <a:off x="2080099" y="985762"/>
          <a:ext cx="644677" cy="644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77D4D-BB15-4F0C-BFCB-1FDE1F8F294F}">
      <dsp:nvSpPr>
        <dsp:cNvPr id="0" name=""/>
        <dsp:cNvSpPr/>
      </dsp:nvSpPr>
      <dsp:spPr>
        <a:xfrm>
          <a:off x="1686130"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b="0" i="0" kern="1200" dirty="0">
              <a:latin typeface="Times New Roman" panose="02020603050405020304" pitchFamily="18" charset="0"/>
              <a:cs typeface="Times New Roman" panose="02020603050405020304" pitchFamily="18" charset="0"/>
            </a:rPr>
            <a:t>Consult </a:t>
          </a:r>
          <a:r>
            <a:rPr lang="en-US" sz="1900" b="0" i="0" kern="1200" cap="none" baseline="0" dirty="0">
              <a:latin typeface="Times New Roman" panose="02020603050405020304" pitchFamily="18" charset="0"/>
              <a:cs typeface="Times New Roman" panose="02020603050405020304" pitchFamily="18" charset="0"/>
            </a:rPr>
            <a:t>(Feedback</a:t>
          </a:r>
          <a:r>
            <a:rPr lang="en-US" sz="1900" b="0" i="0" kern="1200" dirty="0">
              <a:latin typeface="Times New Roman" panose="02020603050405020304" pitchFamily="18" charset="0"/>
              <a:cs typeface="Times New Roman" panose="02020603050405020304" pitchFamily="18" charset="0"/>
            </a:rPr>
            <a:t>)</a:t>
          </a:r>
          <a:endParaRPr lang="en-US" sz="1900" kern="1200" dirty="0">
            <a:latin typeface="Times New Roman" panose="02020603050405020304" pitchFamily="18" charset="0"/>
            <a:cs typeface="Times New Roman" panose="02020603050405020304" pitchFamily="18" charset="0"/>
          </a:endParaRPr>
        </a:p>
      </dsp:txBody>
      <dsp:txXfrm>
        <a:off x="1686130" y="1845467"/>
        <a:ext cx="1432617" cy="573046"/>
      </dsp:txXfrm>
    </dsp:sp>
    <dsp:sp modelId="{BFB7E215-1F2D-4DD0-ABAC-5DC57D48E64F}">
      <dsp:nvSpPr>
        <dsp:cNvPr id="0" name=""/>
        <dsp:cNvSpPr/>
      </dsp:nvSpPr>
      <dsp:spPr>
        <a:xfrm>
          <a:off x="5408578" y="1057463"/>
          <a:ext cx="644677" cy="644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9EBE5-50DA-411A-BBF5-395F02921F1E}">
      <dsp:nvSpPr>
        <dsp:cNvPr id="0" name=""/>
        <dsp:cNvSpPr/>
      </dsp:nvSpPr>
      <dsp:spPr>
        <a:xfrm>
          <a:off x="3369455"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b="0" i="0" kern="1200" dirty="0">
              <a:latin typeface="Times New Roman" panose="02020603050405020304" pitchFamily="18" charset="0"/>
              <a:cs typeface="Times New Roman" panose="02020603050405020304" pitchFamily="18" charset="0"/>
            </a:rPr>
            <a:t>Involve (</a:t>
          </a:r>
          <a:r>
            <a:rPr lang="en-US" sz="1900" b="0" i="0" kern="1200" cap="none" baseline="0" dirty="0">
              <a:latin typeface="Times New Roman" panose="02020603050405020304" pitchFamily="18" charset="0"/>
              <a:cs typeface="Times New Roman" panose="02020603050405020304" pitchFamily="18" charset="0"/>
            </a:rPr>
            <a:t>Roles</a:t>
          </a:r>
          <a:r>
            <a:rPr lang="en-US" sz="1900" b="0" i="0" kern="1200" dirty="0">
              <a:latin typeface="Times New Roman" panose="02020603050405020304" pitchFamily="18" charset="0"/>
              <a:cs typeface="Times New Roman" panose="02020603050405020304" pitchFamily="18" charset="0"/>
            </a:rPr>
            <a:t>)</a:t>
          </a:r>
          <a:endParaRPr lang="en-US" sz="1900" kern="1200" dirty="0">
            <a:latin typeface="Times New Roman" panose="02020603050405020304" pitchFamily="18" charset="0"/>
            <a:cs typeface="Times New Roman" panose="02020603050405020304" pitchFamily="18" charset="0"/>
          </a:endParaRPr>
        </a:p>
      </dsp:txBody>
      <dsp:txXfrm>
        <a:off x="3369455" y="1845467"/>
        <a:ext cx="1432617" cy="573046"/>
      </dsp:txXfrm>
    </dsp:sp>
    <dsp:sp modelId="{53179A8D-6095-4B7D-A41D-C4C0E2F02B99}">
      <dsp:nvSpPr>
        <dsp:cNvPr id="0" name=""/>
        <dsp:cNvSpPr/>
      </dsp:nvSpPr>
      <dsp:spPr>
        <a:xfrm>
          <a:off x="3762961" y="1065663"/>
          <a:ext cx="644677" cy="644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01187-32A6-4B25-AF75-9568188FC979}">
      <dsp:nvSpPr>
        <dsp:cNvPr id="0" name=""/>
        <dsp:cNvSpPr/>
      </dsp:nvSpPr>
      <dsp:spPr>
        <a:xfrm>
          <a:off x="5052780"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b="0" i="0" kern="1200" dirty="0">
              <a:latin typeface="Times New Roman" panose="02020603050405020304" pitchFamily="18" charset="0"/>
              <a:cs typeface="Times New Roman" panose="02020603050405020304" pitchFamily="18" charset="0"/>
            </a:rPr>
            <a:t>Collaborate (</a:t>
          </a:r>
          <a:r>
            <a:rPr lang="en-US" sz="1900" b="0" i="0" kern="1200" cap="none" baseline="0" dirty="0">
              <a:latin typeface="Times New Roman" panose="02020603050405020304" pitchFamily="18" charset="0"/>
              <a:cs typeface="Times New Roman" panose="02020603050405020304" pitchFamily="18" charset="0"/>
            </a:rPr>
            <a:t>Co-Design)</a:t>
          </a:r>
          <a:endParaRPr lang="en-US" sz="1900" kern="1200" cap="none" baseline="0" dirty="0">
            <a:latin typeface="Times New Roman" panose="02020603050405020304" pitchFamily="18" charset="0"/>
            <a:cs typeface="Times New Roman" panose="02020603050405020304" pitchFamily="18" charset="0"/>
          </a:endParaRPr>
        </a:p>
      </dsp:txBody>
      <dsp:txXfrm>
        <a:off x="5052780" y="1845467"/>
        <a:ext cx="1432617" cy="573046"/>
      </dsp:txXfrm>
    </dsp:sp>
    <dsp:sp modelId="{3986F431-0118-4B81-AA42-D5069337ACC8}">
      <dsp:nvSpPr>
        <dsp:cNvPr id="0" name=""/>
        <dsp:cNvSpPr/>
      </dsp:nvSpPr>
      <dsp:spPr>
        <a:xfrm>
          <a:off x="7130075" y="985762"/>
          <a:ext cx="644677" cy="6446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B483E-E150-4E40-BA56-1BDF5B55CE4B}">
      <dsp:nvSpPr>
        <dsp:cNvPr id="0" name=""/>
        <dsp:cNvSpPr/>
      </dsp:nvSpPr>
      <dsp:spPr>
        <a:xfrm>
          <a:off x="6736105"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b="0" i="0" kern="1200" dirty="0">
              <a:latin typeface="Times New Roman" panose="02020603050405020304" pitchFamily="18" charset="0"/>
              <a:cs typeface="Times New Roman" panose="02020603050405020304" pitchFamily="18" charset="0"/>
            </a:rPr>
            <a:t>Empower </a:t>
          </a:r>
          <a:r>
            <a:rPr lang="en-US" sz="1900" b="0" i="0" kern="1200" cap="none" baseline="0" dirty="0">
              <a:latin typeface="Times New Roman" panose="02020603050405020304" pitchFamily="18" charset="0"/>
              <a:cs typeface="Times New Roman" panose="02020603050405020304" pitchFamily="18" charset="0"/>
            </a:rPr>
            <a:t>(Invest)</a:t>
          </a:r>
          <a:endParaRPr lang="en-US" sz="1900" kern="1200" cap="none" baseline="0" dirty="0">
            <a:latin typeface="Times New Roman" panose="02020603050405020304" pitchFamily="18" charset="0"/>
            <a:cs typeface="Times New Roman" panose="02020603050405020304" pitchFamily="18" charset="0"/>
          </a:endParaRPr>
        </a:p>
      </dsp:txBody>
      <dsp:txXfrm>
        <a:off x="6736105" y="1845467"/>
        <a:ext cx="1432617" cy="57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F998D-9400-4B93-8429-41D7A6449637}">
      <dsp:nvSpPr>
        <dsp:cNvPr id="0" name=""/>
        <dsp:cNvSpPr/>
      </dsp:nvSpPr>
      <dsp:spPr>
        <a:xfrm>
          <a:off x="0" y="34840"/>
          <a:ext cx="6471296" cy="542880"/>
        </a:xfrm>
        <a:prstGeom prst="roundRect">
          <a:avLst/>
        </a:prstGeom>
        <a:solidFill>
          <a:schemeClr val="tx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bg1"/>
              </a:solidFill>
              <a:latin typeface="Times New Roman" panose="02020603050405020304" pitchFamily="18" charset="0"/>
              <a:cs typeface="Times New Roman" panose="02020603050405020304" pitchFamily="18" charset="0"/>
            </a:rPr>
            <a:t>Orientation </a:t>
          </a:r>
        </a:p>
      </dsp:txBody>
      <dsp:txXfrm>
        <a:off x="26501" y="61341"/>
        <a:ext cx="6418294" cy="489878"/>
      </dsp:txXfrm>
    </dsp:sp>
    <dsp:sp modelId="{00713E95-ACAB-467C-8564-5277A7AD7A5E}">
      <dsp:nvSpPr>
        <dsp:cNvPr id="0" name=""/>
        <dsp:cNvSpPr/>
      </dsp:nvSpPr>
      <dsp:spPr>
        <a:xfrm>
          <a:off x="0" y="577720"/>
          <a:ext cx="6471296" cy="870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4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Length of Commitment</a:t>
          </a:r>
        </a:p>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Explanation of Commitment</a:t>
          </a:r>
        </a:p>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Purpose of Participation</a:t>
          </a:r>
        </a:p>
      </dsp:txBody>
      <dsp:txXfrm>
        <a:off x="0" y="577720"/>
        <a:ext cx="6471296" cy="870435"/>
      </dsp:txXfrm>
    </dsp:sp>
    <dsp:sp modelId="{EF48C4F1-0156-47BA-8311-24C6678E0610}">
      <dsp:nvSpPr>
        <dsp:cNvPr id="0" name=""/>
        <dsp:cNvSpPr/>
      </dsp:nvSpPr>
      <dsp:spPr>
        <a:xfrm>
          <a:off x="0" y="1448155"/>
          <a:ext cx="6471296" cy="542880"/>
        </a:xfrm>
        <a:prstGeom prst="roundRect">
          <a:avLst/>
        </a:prstGeom>
        <a:solidFill>
          <a:schemeClr val="tx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bg1"/>
              </a:solidFill>
              <a:latin typeface="Times New Roman" panose="02020603050405020304" pitchFamily="18" charset="0"/>
              <a:cs typeface="Times New Roman" panose="02020603050405020304" pitchFamily="18" charset="0"/>
            </a:rPr>
            <a:t>Development </a:t>
          </a:r>
        </a:p>
      </dsp:txBody>
      <dsp:txXfrm>
        <a:off x="26501" y="1474656"/>
        <a:ext cx="6418294" cy="489878"/>
      </dsp:txXfrm>
    </dsp:sp>
    <dsp:sp modelId="{C14D92DF-D4F4-4962-A322-DEDCE8DA4178}">
      <dsp:nvSpPr>
        <dsp:cNvPr id="0" name=""/>
        <dsp:cNvSpPr/>
      </dsp:nvSpPr>
      <dsp:spPr>
        <a:xfrm>
          <a:off x="0" y="1991035"/>
          <a:ext cx="6471296" cy="14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4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Skill Assessment</a:t>
          </a:r>
        </a:p>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Goal Setting</a:t>
          </a:r>
        </a:p>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Skill Development </a:t>
          </a:r>
        </a:p>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Ongoing Support</a:t>
          </a:r>
        </a:p>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Life Skill Resources</a:t>
          </a:r>
        </a:p>
      </dsp:txBody>
      <dsp:txXfrm>
        <a:off x="0" y="1991035"/>
        <a:ext cx="6471296" cy="1440719"/>
      </dsp:txXfrm>
    </dsp:sp>
    <dsp:sp modelId="{00A33383-A496-4E2C-9EC1-0A2D585C49BC}">
      <dsp:nvSpPr>
        <dsp:cNvPr id="0" name=""/>
        <dsp:cNvSpPr/>
      </dsp:nvSpPr>
      <dsp:spPr>
        <a:xfrm>
          <a:off x="0" y="3431755"/>
          <a:ext cx="6471296" cy="542880"/>
        </a:xfrm>
        <a:prstGeom prst="roundRect">
          <a:avLst/>
        </a:prstGeom>
        <a:solidFill>
          <a:schemeClr val="tx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bg1"/>
              </a:solidFill>
              <a:latin typeface="Times New Roman" panose="02020603050405020304" pitchFamily="18" charset="0"/>
              <a:cs typeface="Times New Roman" panose="02020603050405020304" pitchFamily="18" charset="0"/>
            </a:rPr>
            <a:t>Support</a:t>
          </a:r>
        </a:p>
      </dsp:txBody>
      <dsp:txXfrm>
        <a:off x="26501" y="3458256"/>
        <a:ext cx="6418294" cy="489878"/>
      </dsp:txXfrm>
    </dsp:sp>
    <dsp:sp modelId="{425D58DE-4353-4DE4-9BFB-E45B404855A2}">
      <dsp:nvSpPr>
        <dsp:cNvPr id="0" name=""/>
        <dsp:cNvSpPr/>
      </dsp:nvSpPr>
      <dsp:spPr>
        <a:xfrm>
          <a:off x="0" y="3974635"/>
          <a:ext cx="6471296" cy="870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4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Training Resources</a:t>
          </a:r>
        </a:p>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Reference Letter</a:t>
          </a:r>
        </a:p>
        <a:p>
          <a:pPr marL="171450" lvl="1" indent="-171450" algn="l" defTabSz="800100">
            <a:lnSpc>
              <a:spcPct val="90000"/>
            </a:lnSpc>
            <a:spcBef>
              <a:spcPct val="0"/>
            </a:spcBef>
            <a:spcAft>
              <a:spcPct val="20000"/>
            </a:spcAft>
            <a:buChar char="•"/>
          </a:pPr>
          <a:r>
            <a:rPr lang="en-US" sz="1800" b="1" kern="1200" dirty="0">
              <a:latin typeface="Times New Roman" panose="02020603050405020304" pitchFamily="18" charset="0"/>
              <a:cs typeface="Times New Roman" panose="02020603050405020304" pitchFamily="18" charset="0"/>
            </a:rPr>
            <a:t>Resume</a:t>
          </a:r>
        </a:p>
      </dsp:txBody>
      <dsp:txXfrm>
        <a:off x="0" y="3974635"/>
        <a:ext cx="6471296" cy="870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CC2-B235-45AA-B816-A0ED31C18D6D}">
      <dsp:nvSpPr>
        <dsp:cNvPr id="0" name=""/>
        <dsp:cNvSpPr/>
      </dsp:nvSpPr>
      <dsp:spPr>
        <a:xfrm>
          <a:off x="0" y="323889"/>
          <a:ext cx="6456223" cy="453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3727AB-341C-4BE1-9371-5160B3C8EB84}">
      <dsp:nvSpPr>
        <dsp:cNvPr id="0" name=""/>
        <dsp:cNvSpPr/>
      </dsp:nvSpPr>
      <dsp:spPr>
        <a:xfrm>
          <a:off x="322811" y="44660"/>
          <a:ext cx="4519356" cy="531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21" tIns="0" rIns="17082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Input, Feedback and Engagement</a:t>
          </a:r>
        </a:p>
      </dsp:txBody>
      <dsp:txXfrm>
        <a:off x="348750" y="70599"/>
        <a:ext cx="4467478" cy="479482"/>
      </dsp:txXfrm>
    </dsp:sp>
    <dsp:sp modelId="{D75094E5-AB5E-4743-AEA2-BCB74BDDA19A}">
      <dsp:nvSpPr>
        <dsp:cNvPr id="0" name=""/>
        <dsp:cNvSpPr/>
      </dsp:nvSpPr>
      <dsp:spPr>
        <a:xfrm>
          <a:off x="0" y="1140370"/>
          <a:ext cx="6456223" cy="4536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EA2F7-E96E-4C5F-A274-0A804BE682D2}">
      <dsp:nvSpPr>
        <dsp:cNvPr id="0" name=""/>
        <dsp:cNvSpPr/>
      </dsp:nvSpPr>
      <dsp:spPr>
        <a:xfrm>
          <a:off x="322811" y="874690"/>
          <a:ext cx="4519356" cy="5313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21" tIns="0" rIns="17082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Roles and Duties</a:t>
          </a:r>
        </a:p>
      </dsp:txBody>
      <dsp:txXfrm>
        <a:off x="348750" y="900629"/>
        <a:ext cx="4467478" cy="479482"/>
      </dsp:txXfrm>
    </dsp:sp>
    <dsp:sp modelId="{126132A8-7007-45C9-923B-EA8A37D8CDFA}">
      <dsp:nvSpPr>
        <dsp:cNvPr id="0" name=""/>
        <dsp:cNvSpPr/>
      </dsp:nvSpPr>
      <dsp:spPr>
        <a:xfrm>
          <a:off x="0" y="1956850"/>
          <a:ext cx="6456223" cy="4536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46A755-5088-4C77-9FEB-972B49C35D45}">
      <dsp:nvSpPr>
        <dsp:cNvPr id="0" name=""/>
        <dsp:cNvSpPr/>
      </dsp:nvSpPr>
      <dsp:spPr>
        <a:xfrm>
          <a:off x="322811" y="1691170"/>
          <a:ext cx="4519356" cy="53136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21" tIns="0" rIns="17082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Complaints/Grievances</a:t>
          </a:r>
        </a:p>
      </dsp:txBody>
      <dsp:txXfrm>
        <a:off x="348750" y="1717109"/>
        <a:ext cx="4467478" cy="479482"/>
      </dsp:txXfrm>
    </dsp:sp>
    <dsp:sp modelId="{82E13B9C-2B67-4E2A-AD14-3A202743D3C0}">
      <dsp:nvSpPr>
        <dsp:cNvPr id="0" name=""/>
        <dsp:cNvSpPr/>
      </dsp:nvSpPr>
      <dsp:spPr>
        <a:xfrm>
          <a:off x="0" y="2773330"/>
          <a:ext cx="6456223" cy="4536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3C16F-8A6A-4A75-B934-1CC3BEB92F3E}">
      <dsp:nvSpPr>
        <dsp:cNvPr id="0" name=""/>
        <dsp:cNvSpPr/>
      </dsp:nvSpPr>
      <dsp:spPr>
        <a:xfrm>
          <a:off x="322811" y="2507650"/>
          <a:ext cx="4519356" cy="5313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21" tIns="0" rIns="17082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Client Communication and Updates</a:t>
          </a:r>
        </a:p>
      </dsp:txBody>
      <dsp:txXfrm>
        <a:off x="348750" y="2533589"/>
        <a:ext cx="446747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0C894-0629-479A-B638-F0A189946CB0}" type="datetimeFigureOut">
              <a:rPr lang="en-US" smtClean="0"/>
              <a:t>12/16/2021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6B12F-213A-4723-90EE-16E58531EA27}" type="slidenum">
              <a:rPr lang="en-US" smtClean="0"/>
              <a:t>‹#›</a:t>
            </a:fld>
            <a:endParaRPr lang="en-US"/>
          </a:p>
        </p:txBody>
      </p:sp>
    </p:spTree>
    <p:extLst>
      <p:ext uri="{BB962C8B-B14F-4D97-AF65-F5344CB8AC3E}">
        <p14:creationId xmlns:p14="http://schemas.microsoft.com/office/powerpoint/2010/main" val="166477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F4FEA1-FB47-4C7C-B8E6-C8A64F0B9D0A}"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77107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64A0D4-7DAF-4EE2-BB9A-2D55820C1213}" type="datetime1">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123046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9C562E-B4ED-4C17-8993-4018B4138230}"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552061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B3A473D-146B-4FCF-9AE6-7E8F554B9B0C}"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1710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59FC19-5E6E-4B66-8593-8E0BA6AEA02F}"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340931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66A744-D9AD-499F-899C-88DCEACE388C}" type="datetime1">
              <a:rPr lang="en-US" smtClean="0"/>
              <a:t>12/16/2021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3423145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C0D810-8FF9-44D4-9859-C8BE88ADE112}" type="datetime1">
              <a:rPr lang="en-US" smtClean="0"/>
              <a:t>12/16/2021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3617409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FEBC7B-6FF2-4729-8D24-7FA1D3E00550}"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118580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B1E6B8-8BDB-43E9-BC87-DE42B33C6615}"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2469540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0D28BFC-5444-49DB-8B98-3FF93FEC1846}"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3FBE9-70E1-4C84-954F-8AF5E9E784C0}" type="slidenum">
              <a:rPr lang="en-US" smtClean="0"/>
              <a:t>‹#›</a:t>
            </a:fld>
            <a:endParaRPr lang="en-US"/>
          </a:p>
        </p:txBody>
      </p:sp>
    </p:spTree>
    <p:extLst>
      <p:ext uri="{BB962C8B-B14F-4D97-AF65-F5344CB8AC3E}">
        <p14:creationId xmlns:p14="http://schemas.microsoft.com/office/powerpoint/2010/main" val="246651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904286-56AB-4EC4-856D-98CE1DBAC0E6}"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D859-E407-4DE0-9983-AD111D629B41}" type="slidenum">
              <a:rPr lang="en-US" smtClean="0"/>
              <a:pPr/>
              <a:t>‹#›</a:t>
            </a:fld>
            <a:endParaRPr lang="en-US"/>
          </a:p>
        </p:txBody>
      </p:sp>
    </p:spTree>
    <p:extLst>
      <p:ext uri="{BB962C8B-B14F-4D97-AF65-F5344CB8AC3E}">
        <p14:creationId xmlns:p14="http://schemas.microsoft.com/office/powerpoint/2010/main" val="356692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81B3DD7-612A-4467-8A0A-E6DF22429AD4}"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3416041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3048C3E5-8B11-45DF-81A8-5E6B0A7F21B2}"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D859-E407-4DE0-9983-AD111D629B41}" type="slidenum">
              <a:rPr lang="en-US" smtClean="0"/>
              <a:pPr/>
              <a:t>‹#›</a:t>
            </a:fld>
            <a:endParaRPr lang="en-US"/>
          </a:p>
        </p:txBody>
      </p:sp>
    </p:spTree>
    <p:extLst>
      <p:ext uri="{BB962C8B-B14F-4D97-AF65-F5344CB8AC3E}">
        <p14:creationId xmlns:p14="http://schemas.microsoft.com/office/powerpoint/2010/main" val="2613111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987B3-319E-4FF0-9208-C877CBF08B7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64D83F-68F1-44A3-82C6-CE655EB06F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6CA08B3-48DA-4C9D-BFB8-5F8BFFC31B5E}"/>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5" name="Footer Placeholder 4">
            <a:extLst>
              <a:ext uri="{FF2B5EF4-FFF2-40B4-BE49-F238E27FC236}">
                <a16:creationId xmlns:a16="http://schemas.microsoft.com/office/drawing/2014/main" id="{FBB254F0-EBD6-4A30-96B6-71EE0C5FE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03340-F7DD-499C-B2C7-C6BB31D0FCED}"/>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3441485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FC5-0DE4-42C4-A24F-B2BC7EB6A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785C1-F10E-4531-ABDA-08DE1CB978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19BEC-F56E-41ED-AB56-A1CABB013A82}"/>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5" name="Footer Placeholder 4">
            <a:extLst>
              <a:ext uri="{FF2B5EF4-FFF2-40B4-BE49-F238E27FC236}">
                <a16:creationId xmlns:a16="http://schemas.microsoft.com/office/drawing/2014/main" id="{0CF2A147-8FB3-493D-B7B7-9DD10C3CE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2B493-FF28-483D-9C09-7EADAD0BF175}"/>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2334326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A98B-3BB1-434C-94B9-8AAEB80067F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9A44222-31E9-466C-A205-8C52462D823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909A9B-C4A3-4172-8E18-045D3C8ABBF5}"/>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5" name="Footer Placeholder 4">
            <a:extLst>
              <a:ext uri="{FF2B5EF4-FFF2-40B4-BE49-F238E27FC236}">
                <a16:creationId xmlns:a16="http://schemas.microsoft.com/office/drawing/2014/main" id="{37A3BB78-A117-4BF2-8BA7-098975ECD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254E4-D7D8-4074-9C63-DC54B1B1AA88}"/>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3733837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0796-8262-4DD2-BD00-28D793594B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42A65-E0C7-44A1-B835-4563FC7B691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75D082-3897-43E3-9702-10A8B9686E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3E0EA-8285-402E-9E38-BBA255E090FA}"/>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6" name="Footer Placeholder 5">
            <a:extLst>
              <a:ext uri="{FF2B5EF4-FFF2-40B4-BE49-F238E27FC236}">
                <a16:creationId xmlns:a16="http://schemas.microsoft.com/office/drawing/2014/main" id="{7969D9FA-DDF9-4883-9B79-B1A1AA2D6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6F0D4-9F68-4D6D-A11B-9E1660C179A9}"/>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2074100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B775-B18D-4595-A52D-6A125B94A9E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D09F9-3436-4E3C-ABAA-54272D55A6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129CE94-A3F7-4820-A44D-930E1BEB59F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2A6D47-3FBF-4DDB-9A96-C294E2EC421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F9EAA50-8150-40D8-B8AC-47471709A05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D3418-FEFE-4801-9F04-9BA0D2887EAD}"/>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8" name="Footer Placeholder 7">
            <a:extLst>
              <a:ext uri="{FF2B5EF4-FFF2-40B4-BE49-F238E27FC236}">
                <a16:creationId xmlns:a16="http://schemas.microsoft.com/office/drawing/2014/main" id="{258729F9-A4BC-45EC-963A-5C434F6AFE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B2BD78-A7C5-4528-8D57-EC2F04259E86}"/>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94040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0E95-BDD4-4E51-8775-A78B96063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3F30E4-6A85-4F74-82F6-5723D21912EB}"/>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4" name="Footer Placeholder 3">
            <a:extLst>
              <a:ext uri="{FF2B5EF4-FFF2-40B4-BE49-F238E27FC236}">
                <a16:creationId xmlns:a16="http://schemas.microsoft.com/office/drawing/2014/main" id="{D984D197-7060-4DDD-BA0A-B553F7F34F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D7E36B-B8B5-48CE-858F-48F898C4CE76}"/>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863558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9552E-4F8B-47FC-9E83-376CCB20CDD4}"/>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3" name="Footer Placeholder 2">
            <a:extLst>
              <a:ext uri="{FF2B5EF4-FFF2-40B4-BE49-F238E27FC236}">
                <a16:creationId xmlns:a16="http://schemas.microsoft.com/office/drawing/2014/main" id="{10BC8D2E-F323-4A35-ABC7-0D66CCDCC8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48121-430B-45D1-9292-FD64F6A0A692}"/>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268353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2653-84AD-417B-A781-03D3ED7D090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0D6A0C2-4E5D-4FD0-821C-DAD2F6A42B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BD169F-60FE-488C-9DE5-E00B75544E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A31888-F342-404B-A81B-5902FA6169FB}"/>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6" name="Footer Placeholder 5">
            <a:extLst>
              <a:ext uri="{FF2B5EF4-FFF2-40B4-BE49-F238E27FC236}">
                <a16:creationId xmlns:a16="http://schemas.microsoft.com/office/drawing/2014/main" id="{D41040CA-12FB-494B-A32E-199F8D046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36366-1A73-43A5-985C-B232AD210980}"/>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4282835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8846-2ADC-4987-966D-11D2DCC52B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A3898F6-E57C-440C-ADCF-61F853981A2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8F33BD8-27F1-4207-B38A-1A46658428A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8400A0-16B6-4ABC-9621-8DF679C901C1}"/>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6" name="Footer Placeholder 5">
            <a:extLst>
              <a:ext uri="{FF2B5EF4-FFF2-40B4-BE49-F238E27FC236}">
                <a16:creationId xmlns:a16="http://schemas.microsoft.com/office/drawing/2014/main" id="{CE77C78F-576F-485D-8A4C-ABC85DC85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D633-B4ED-4E59-A529-62675C1120F2}"/>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293849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4FDEC9-C252-4767-A3AE-CD40EFECCDE9}" type="datetime1">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2477490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CAA8-590F-4150-8753-EFCE918AF5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BB44B-F194-4728-89CD-6F67396311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196C3-9CC1-4FAE-B84C-6F2E4EBEB518}"/>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5" name="Footer Placeholder 4">
            <a:extLst>
              <a:ext uri="{FF2B5EF4-FFF2-40B4-BE49-F238E27FC236}">
                <a16:creationId xmlns:a16="http://schemas.microsoft.com/office/drawing/2014/main" id="{0F5075EE-991C-4C47-BBC8-715888BFB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E66B2-90A9-4BEE-BCD4-70CA923E1DA8}"/>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2762249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E19C6-F748-4F6E-9004-0981D5B8874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3D6F5F-D669-4CF4-A3A5-11372357CFA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70021-6F3D-48D2-AE26-992B1CD45216}"/>
              </a:ext>
            </a:extLst>
          </p:cNvPr>
          <p:cNvSpPr>
            <a:spLocks noGrp="1"/>
          </p:cNvSpPr>
          <p:nvPr>
            <p:ph type="dt" sz="half" idx="10"/>
          </p:nvPr>
        </p:nvSpPr>
        <p:spPr/>
        <p:txBody>
          <a:bodyPr/>
          <a:lstStyle/>
          <a:p>
            <a:fld id="{65C38E02-4673-49B8-970D-5929CAED2CF6}" type="datetimeFigureOut">
              <a:rPr lang="en-US" smtClean="0"/>
              <a:t>12/16/2021</a:t>
            </a:fld>
            <a:endParaRPr lang="en-US"/>
          </a:p>
        </p:txBody>
      </p:sp>
      <p:sp>
        <p:nvSpPr>
          <p:cNvPr id="5" name="Footer Placeholder 4">
            <a:extLst>
              <a:ext uri="{FF2B5EF4-FFF2-40B4-BE49-F238E27FC236}">
                <a16:creationId xmlns:a16="http://schemas.microsoft.com/office/drawing/2014/main" id="{28E14EDE-D50A-4C36-A246-3BD56FA0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CEEF3-3F7C-4B3B-B8A6-B55B333E4619}"/>
              </a:ext>
            </a:extLst>
          </p:cNvPr>
          <p:cNvSpPr>
            <a:spLocks noGrp="1"/>
          </p:cNvSpPr>
          <p:nvPr>
            <p:ph type="sldNum" sz="quarter" idx="12"/>
          </p:nvPr>
        </p:nvSpPr>
        <p:spPr/>
        <p:txBody>
          <a:bodyPr/>
          <a:lstStyle/>
          <a:p>
            <a:fld id="{A95D9B98-D205-40F9-8100-C35ADD76E41E}" type="slidenum">
              <a:rPr lang="en-US" smtClean="0"/>
              <a:t>‹#›</a:t>
            </a:fld>
            <a:endParaRPr lang="en-US"/>
          </a:p>
        </p:txBody>
      </p:sp>
    </p:spTree>
    <p:extLst>
      <p:ext uri="{BB962C8B-B14F-4D97-AF65-F5344CB8AC3E}">
        <p14:creationId xmlns:p14="http://schemas.microsoft.com/office/powerpoint/2010/main" val="389341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F02C6A-2207-4DCA-B870-AEF52FF2FA53}" type="datetime1">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19219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53E4E9-B5D7-44B5-9F4A-90D1F9CC3812}" type="datetime1">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304541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55A0FC5-54FB-47B9-BA2F-1E97A2F0C7A1}" type="datetime1">
              <a:rPr lang="en-US" smtClean="0"/>
              <a:t>12/16/2021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32582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C312C97-F545-4B9E-8042-9B1A736AEE95}" type="datetime1">
              <a:rPr lang="en-US" smtClean="0"/>
              <a:t>12/16/2021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335385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E81BBB1-5497-40C0-BB41-BF4AE1FEC442}" type="datetime1">
              <a:rPr lang="en-US" smtClean="0"/>
              <a:t>12/16/2021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68766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3AE142-04B6-4B7A-838A-79EF5CE49351}" type="datetime1">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028B6-1A22-450C-8EA9-A1E7E3EB7476}" type="slidenum">
              <a:rPr lang="en-US" smtClean="0"/>
              <a:t>‹#›</a:t>
            </a:fld>
            <a:endParaRPr lang="en-US"/>
          </a:p>
        </p:txBody>
      </p:sp>
    </p:spTree>
    <p:extLst>
      <p:ext uri="{BB962C8B-B14F-4D97-AF65-F5344CB8AC3E}">
        <p14:creationId xmlns:p14="http://schemas.microsoft.com/office/powerpoint/2010/main" val="347779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282F9F-5B1B-4223-9914-54A28072AFA2}" type="datetime1">
              <a:rPr lang="en-US" smtClean="0"/>
              <a:t>12/16/2021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7C028B6-1A22-450C-8EA9-A1E7E3EB7476}" type="slidenum">
              <a:rPr lang="en-US" smtClean="0"/>
              <a:t>‹#›</a:t>
            </a:fld>
            <a:endParaRPr lang="en-US"/>
          </a:p>
        </p:txBody>
      </p:sp>
    </p:spTree>
    <p:extLst>
      <p:ext uri="{BB962C8B-B14F-4D97-AF65-F5344CB8AC3E}">
        <p14:creationId xmlns:p14="http://schemas.microsoft.com/office/powerpoint/2010/main" val="321001500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49CE978-526C-42C7-8EB4-5A015954940B}" type="datetime1">
              <a:rPr lang="en-US" smtClean="0"/>
              <a:t>12/16/2021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B63FBE9-70E1-4C84-954F-8AF5E9E784C0}" type="slidenum">
              <a:rPr lang="en-US" smtClean="0"/>
              <a:t>‹#›</a:t>
            </a:fld>
            <a:endParaRPr lang="en-US"/>
          </a:p>
        </p:txBody>
      </p:sp>
    </p:spTree>
    <p:extLst>
      <p:ext uri="{BB962C8B-B14F-4D97-AF65-F5344CB8AC3E}">
        <p14:creationId xmlns:p14="http://schemas.microsoft.com/office/powerpoint/2010/main" val="4281000442"/>
      </p:ext>
    </p:extLst>
  </p:cSld>
  <p:clrMap bg1="dk1" tx1="lt1" bg2="dk2" tx2="lt2" accent1="accent1" accent2="accent2" accent3="accent3" accent4="accent4" accent5="accent5" accent6="accent6" hlink="hlink" folHlink="folHlink"/>
  <p:sldLayoutIdLst>
    <p:sldLayoutId id="2147483674" r:id="rId1"/>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03CEA4-1D3C-4297-B896-E422E80BFBA6}" type="datetime1">
              <a:rPr lang="en-US" smtClean="0"/>
              <a:t>12/16/2021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985D859-E407-4DE0-9983-AD111D629B41}" type="slidenum">
              <a:rPr lang="en-US" smtClean="0"/>
              <a:pPr/>
              <a:t>‹#›</a:t>
            </a:fld>
            <a:endParaRPr lang="en-US"/>
          </a:p>
        </p:txBody>
      </p:sp>
    </p:spTree>
    <p:extLst>
      <p:ext uri="{BB962C8B-B14F-4D97-AF65-F5344CB8AC3E}">
        <p14:creationId xmlns:p14="http://schemas.microsoft.com/office/powerpoint/2010/main" val="4029889892"/>
      </p:ext>
    </p:extLst>
  </p:cSld>
  <p:clrMap bg1="dk1" tx1="lt1" bg2="dk2" tx2="lt2" accent1="accent1" accent2="accent2" accent3="accent3" accent4="accent4" accent5="accent5" accent6="accent6" hlink="hlink" folHlink="folHlink"/>
  <p:sldLayoutIdLst>
    <p:sldLayoutId id="2147483707" r:id="rId1"/>
    <p:sldLayoutId id="2147483708" r:id="rId2"/>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C2692-0FAF-47B4-85FF-FF2B51176BE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1D5C6F-C6AA-44E2-BE30-32ABAC5076D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E9F5A-4E75-4BF0-BB67-9DE145E0949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C38E02-4673-49B8-970D-5929CAED2CF6}" type="datetimeFigureOut">
              <a:rPr lang="en-US" smtClean="0"/>
              <a:t>12/16/2021</a:t>
            </a:fld>
            <a:endParaRPr lang="en-US"/>
          </a:p>
        </p:txBody>
      </p:sp>
      <p:sp>
        <p:nvSpPr>
          <p:cNvPr id="5" name="Footer Placeholder 4">
            <a:extLst>
              <a:ext uri="{FF2B5EF4-FFF2-40B4-BE49-F238E27FC236}">
                <a16:creationId xmlns:a16="http://schemas.microsoft.com/office/drawing/2014/main" id="{F017C977-6404-4553-9CEE-4B0A607A5C8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A6EAD0-8830-4AAD-B0AB-05DC70C72C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5D9B98-D205-40F9-8100-C35ADD76E41E}" type="slidenum">
              <a:rPr lang="en-US" smtClean="0"/>
              <a:t>‹#›</a:t>
            </a:fld>
            <a:endParaRPr lang="en-US"/>
          </a:p>
        </p:txBody>
      </p:sp>
    </p:spTree>
    <p:extLst>
      <p:ext uri="{BB962C8B-B14F-4D97-AF65-F5344CB8AC3E}">
        <p14:creationId xmlns:p14="http://schemas.microsoft.com/office/powerpoint/2010/main" val="9298369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1.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2.xml"/><Relationship Id="rId1" Type="http://schemas.openxmlformats.org/officeDocument/2006/relationships/tags" Target="../tags/tag18.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2.xml"/><Relationship Id="rId1" Type="http://schemas.openxmlformats.org/officeDocument/2006/relationships/tags" Target="../tags/tag19.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2.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hyperlink" Target="mailto:tgreen@semrhi.com" TargetMode="External"/><Relationship Id="rId2" Type="http://schemas.openxmlformats.org/officeDocument/2006/relationships/slideLayout" Target="../slideLayouts/slideLayout29.xml"/><Relationship Id="rId1" Type="http://schemas.openxmlformats.org/officeDocument/2006/relationships/tags" Target="../tags/tag23.xml"/><Relationship Id="rId6" Type="http://schemas.openxmlformats.org/officeDocument/2006/relationships/image" Target="../media/image20.png"/><Relationship Id="rId5" Type="http://schemas.openxmlformats.org/officeDocument/2006/relationships/hyperlink" Target="https://www.freepngimg.com/png/85354-text-question-blog-questions-logo-any" TargetMode="Externa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752" y="7537"/>
            <a:ext cx="8382697" cy="3557122"/>
          </a:xfrm>
        </p:spPr>
        <p:txBody>
          <a:bodyPr/>
          <a:lstStyle/>
          <a:p>
            <a:pPr algn="ctr"/>
            <a:r>
              <a:rPr lang="en-US" sz="6000" b="1" cap="small" dirty="0">
                <a:latin typeface="Times New Roman" panose="02020603050405020304" pitchFamily="18" charset="0"/>
                <a:cs typeface="Times New Roman" panose="02020603050405020304" pitchFamily="18" charset="0"/>
              </a:rPr>
              <a:t>Consumer</a:t>
            </a:r>
            <a:br>
              <a:rPr lang="en-US" sz="6000" b="1" cap="small" dirty="0">
                <a:cs typeface="Times New Roman" panose="02020603050405020304" pitchFamily="18" charset="0"/>
              </a:rPr>
            </a:br>
            <a:br>
              <a:rPr lang="en-US" sz="6000" cap="small" dirty="0">
                <a:latin typeface="Times New Roman" panose="02020603050405020304" pitchFamily="18" charset="0"/>
                <a:cs typeface="Times New Roman" panose="02020603050405020304" pitchFamily="18" charset="0"/>
              </a:rPr>
            </a:br>
            <a:endParaRPr lang="en-US" sz="6000" cap="small"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46175" y="5196101"/>
            <a:ext cx="5029200" cy="533400"/>
          </a:xfrm>
        </p:spPr>
        <p:txBody>
          <a:bodyPr>
            <a:normAutofit/>
          </a:bodyPr>
          <a:lstStyle/>
          <a:p>
            <a:pPr algn="ctr"/>
            <a:r>
              <a:rPr lang="en-US" cap="small" dirty="0">
                <a:solidFill>
                  <a:schemeClr val="tx1"/>
                </a:solidFill>
                <a:latin typeface="Times New Roman" panose="02020603050405020304" pitchFamily="18" charset="0"/>
                <a:cs typeface="Times New Roman" panose="02020603050405020304" pitchFamily="18" charset="0"/>
              </a:rPr>
              <a:t>Consumer Relations Coordinator</a:t>
            </a:r>
          </a:p>
          <a:p>
            <a:pPr algn="l"/>
            <a:endParaRPr lang="en-US" sz="1200" dirty="0">
              <a:solidFill>
                <a:schemeClr val="tx1"/>
              </a:solidFill>
            </a:endParaRPr>
          </a:p>
          <a:p>
            <a:pPr algn="l"/>
            <a:endParaRPr lang="en-US" sz="1200" dirty="0"/>
          </a:p>
        </p:txBody>
      </p:sp>
      <p:sp>
        <p:nvSpPr>
          <p:cNvPr id="5" name="Rectangle 4"/>
          <p:cNvSpPr/>
          <p:nvPr/>
        </p:nvSpPr>
        <p:spPr>
          <a:xfrm>
            <a:off x="152400" y="6096000"/>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mj-lt"/>
                <a:ea typeface="+mn-ea"/>
                <a:cs typeface="+mn-cs"/>
              </a:rPr>
              <a:t>Created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mj-lt"/>
                <a:ea typeface="+mn-ea"/>
                <a:cs typeface="+mn-cs"/>
              </a:rPr>
              <a:t>Last update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mj-lt"/>
                <a:ea typeface="+mn-ea"/>
                <a:cs typeface="+mn-cs"/>
              </a:rPr>
              <a:t>MHAG Version</a:t>
            </a:r>
          </a:p>
        </p:txBody>
      </p:sp>
      <p:pic>
        <p:nvPicPr>
          <p:cNvPr id="7" name="Picture 6">
            <a:extLst>
              <a:ext uri="{FF2B5EF4-FFF2-40B4-BE49-F238E27FC236}">
                <a16:creationId xmlns:a16="http://schemas.microsoft.com/office/drawing/2014/main" id="{0045FCE6-AF0E-4638-BFCA-9BEB9F1AA834}"/>
              </a:ext>
            </a:extLst>
          </p:cNvPr>
          <p:cNvPicPr>
            <a:picLocks noChangeAspect="1"/>
          </p:cNvPicPr>
          <p:nvPr/>
        </p:nvPicPr>
        <p:blipFill>
          <a:blip r:embed="rId3"/>
          <a:stretch>
            <a:fillRect/>
          </a:stretch>
        </p:blipFill>
        <p:spPr>
          <a:xfrm>
            <a:off x="1197570" y="1748901"/>
            <a:ext cx="6748857" cy="3338003"/>
          </a:xfrm>
          <a:prstGeom prst="rect">
            <a:avLst/>
          </a:prstGeom>
        </p:spPr>
      </p:pic>
      <p:sp>
        <p:nvSpPr>
          <p:cNvPr id="4" name="Slide Number Placeholder 3">
            <a:extLst>
              <a:ext uri="{FF2B5EF4-FFF2-40B4-BE49-F238E27FC236}">
                <a16:creationId xmlns:a16="http://schemas.microsoft.com/office/drawing/2014/main" id="{83C9098F-E902-4A5C-A275-1BF1B838DFA8}"/>
              </a:ext>
            </a:extLst>
          </p:cNvPr>
          <p:cNvSpPr>
            <a:spLocks noGrp="1"/>
          </p:cNvSpPr>
          <p:nvPr>
            <p:ph type="sldNum" sz="quarter" idx="12"/>
          </p:nvPr>
        </p:nvSpPr>
        <p:spPr/>
        <p:txBody>
          <a:bodyPr/>
          <a:lstStyle/>
          <a:p>
            <a:fld id="{4985D859-E407-4DE0-9983-AD111D629B41}" type="slidenum">
              <a:rPr lang="en-US" smtClean="0"/>
              <a:pPr/>
              <a:t>1</a:t>
            </a:fld>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38AEF7B-AA54-497F-87C9-97F1AE0F00A5}"/>
              </a:ext>
            </a:extLst>
          </p:cNvPr>
          <p:cNvPicPr>
            <a:picLocks noGrp="1" noChangeAspect="1"/>
          </p:cNvPicPr>
          <p:nvPr>
            <p:ph idx="1"/>
          </p:nvPr>
        </p:nvPicPr>
        <p:blipFill>
          <a:blip r:embed="rId2"/>
          <a:stretch>
            <a:fillRect/>
          </a:stretch>
        </p:blipFill>
        <p:spPr>
          <a:xfrm>
            <a:off x="1276796" y="1138562"/>
            <a:ext cx="6590408" cy="4942806"/>
          </a:xfrm>
          <a:prstGeom prst="rect">
            <a:avLst/>
          </a:prstGeom>
        </p:spPr>
      </p:pic>
      <p:sp>
        <p:nvSpPr>
          <p:cNvPr id="4" name="Slide Number Placeholder 3">
            <a:extLst>
              <a:ext uri="{FF2B5EF4-FFF2-40B4-BE49-F238E27FC236}">
                <a16:creationId xmlns:a16="http://schemas.microsoft.com/office/drawing/2014/main" id="{5A23F357-E256-4F1E-BFB2-E60C983F3F17}"/>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a:spcAft>
                <a:spcPts val="600"/>
              </a:spcAft>
            </a:pPr>
            <a:fld id="{4985D859-E407-4DE0-9983-AD111D629B41}" type="slidenum">
              <a:rPr lang="en-US" sz="2800">
                <a:solidFill>
                  <a:srgbClr val="FFFFFF"/>
                </a:solidFill>
              </a:rPr>
              <a:pPr>
                <a:spcAft>
                  <a:spcPts val="600"/>
                </a:spcAft>
              </a:pPr>
              <a:t>10</a:t>
            </a:fld>
            <a:endParaRPr lang="en-US" sz="2800">
              <a:solidFill>
                <a:srgbClr val="FFFFFF"/>
              </a:solidFill>
            </a:endParaRPr>
          </a:p>
        </p:txBody>
      </p:sp>
    </p:spTree>
    <p:extLst>
      <p:ext uri="{BB962C8B-B14F-4D97-AF65-F5344CB8AC3E}">
        <p14:creationId xmlns:p14="http://schemas.microsoft.com/office/powerpoint/2010/main" val="270091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DC80-302C-49B7-851E-834B2320B40D}"/>
              </a:ext>
            </a:extLst>
          </p:cNvPr>
          <p:cNvSpPr>
            <a:spLocks noGrp="1"/>
          </p:cNvSpPr>
          <p:nvPr>
            <p:ph type="ctrTitle"/>
          </p:nvPr>
        </p:nvSpPr>
        <p:spPr/>
        <p:txBody>
          <a:bodyPr/>
          <a:lstStyle/>
          <a:p>
            <a:r>
              <a:rPr lang="en-US" dirty="0"/>
              <a:t>Quality Leadership</a:t>
            </a:r>
          </a:p>
        </p:txBody>
      </p:sp>
      <p:sp>
        <p:nvSpPr>
          <p:cNvPr id="3" name="Subtitle 2">
            <a:extLst>
              <a:ext uri="{FF2B5EF4-FFF2-40B4-BE49-F238E27FC236}">
                <a16:creationId xmlns:a16="http://schemas.microsoft.com/office/drawing/2014/main" id="{C7853263-4C88-4789-858B-480DF05AC446}"/>
              </a:ext>
            </a:extLst>
          </p:cNvPr>
          <p:cNvSpPr>
            <a:spLocks noGrp="1"/>
          </p:cNvSpPr>
          <p:nvPr>
            <p:ph type="subTitle" idx="1"/>
          </p:nvPr>
        </p:nvSpPr>
        <p:spPr/>
        <p:txBody>
          <a:bodyPr>
            <a:normAutofit/>
          </a:bodyPr>
          <a:lstStyle/>
          <a:p>
            <a:r>
              <a:rPr lang="en-US" dirty="0"/>
              <a:t>Khalil Hassam</a:t>
            </a:r>
          </a:p>
          <a:p>
            <a:r>
              <a:rPr lang="en-US" dirty="0"/>
              <a:t>Khalil.Hassam@dc.gov</a:t>
            </a:r>
          </a:p>
          <a:p>
            <a:r>
              <a:rPr lang="en-US" dirty="0"/>
              <a:t>DC Health</a:t>
            </a:r>
          </a:p>
          <a:p>
            <a:r>
              <a:rPr lang="en-US" dirty="0"/>
              <a:t>Washington, DC</a:t>
            </a:r>
          </a:p>
        </p:txBody>
      </p:sp>
    </p:spTree>
    <p:custDataLst>
      <p:tags r:id="rId1"/>
    </p:custDataLst>
    <p:extLst>
      <p:ext uri="{BB962C8B-B14F-4D97-AF65-F5344CB8AC3E}">
        <p14:creationId xmlns:p14="http://schemas.microsoft.com/office/powerpoint/2010/main" val="347045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1657-3C79-47E3-BB23-74AAF477958F}"/>
              </a:ext>
            </a:extLst>
          </p:cNvPr>
          <p:cNvSpPr>
            <a:spLocks noGrp="1"/>
          </p:cNvSpPr>
          <p:nvPr>
            <p:ph type="title"/>
          </p:nvPr>
        </p:nvSpPr>
        <p:spPr/>
        <p:txBody>
          <a:bodyPr/>
          <a:lstStyle/>
          <a:p>
            <a:r>
              <a:rPr lang="en-US" dirty="0"/>
              <a:t>Successes I Share With Others</a:t>
            </a:r>
          </a:p>
        </p:txBody>
      </p:sp>
      <p:sp>
        <p:nvSpPr>
          <p:cNvPr id="3" name="Content Placeholder 2">
            <a:extLst>
              <a:ext uri="{FF2B5EF4-FFF2-40B4-BE49-F238E27FC236}">
                <a16:creationId xmlns:a16="http://schemas.microsoft.com/office/drawing/2014/main" id="{B9BDD4D1-1747-4E42-8573-982ECEA007B4}"/>
              </a:ext>
            </a:extLst>
          </p:cNvPr>
          <p:cNvSpPr>
            <a:spLocks noGrp="1"/>
          </p:cNvSpPr>
          <p:nvPr>
            <p:ph idx="1"/>
          </p:nvPr>
        </p:nvSpPr>
        <p:spPr/>
        <p:txBody>
          <a:bodyPr/>
          <a:lstStyle/>
          <a:p>
            <a:r>
              <a:rPr lang="en-US" dirty="0"/>
              <a:t>Ending Disparities</a:t>
            </a:r>
          </a:p>
          <a:p>
            <a:r>
              <a:rPr lang="en-US" dirty="0"/>
              <a:t>Culture of Quality – RW Provider</a:t>
            </a:r>
          </a:p>
          <a:p>
            <a:r>
              <a:rPr lang="en-US" dirty="0"/>
              <a:t>Culture of Quality – Health Department</a:t>
            </a:r>
          </a:p>
          <a:p>
            <a:r>
              <a:rPr lang="en-US" dirty="0"/>
              <a:t>COVID-19 Quality Framework</a:t>
            </a:r>
          </a:p>
        </p:txBody>
      </p:sp>
    </p:spTree>
    <p:custDataLst>
      <p:tags r:id="rId1"/>
    </p:custDataLst>
    <p:extLst>
      <p:ext uri="{BB962C8B-B14F-4D97-AF65-F5344CB8AC3E}">
        <p14:creationId xmlns:p14="http://schemas.microsoft.com/office/powerpoint/2010/main" val="2987995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771-979E-4A5C-BAE8-1061C7BFECD7}"/>
              </a:ext>
            </a:extLst>
          </p:cNvPr>
          <p:cNvSpPr>
            <a:spLocks noGrp="1"/>
          </p:cNvSpPr>
          <p:nvPr>
            <p:ph type="title"/>
          </p:nvPr>
        </p:nvSpPr>
        <p:spPr/>
        <p:txBody>
          <a:bodyPr/>
          <a:lstStyle/>
          <a:p>
            <a:r>
              <a:rPr lang="en-US" dirty="0"/>
              <a:t>Ending Disparities</a:t>
            </a:r>
          </a:p>
        </p:txBody>
      </p:sp>
      <p:graphicFrame>
        <p:nvGraphicFramePr>
          <p:cNvPr id="5" name="Chart 4">
            <a:extLst>
              <a:ext uri="{FF2B5EF4-FFF2-40B4-BE49-F238E27FC236}">
                <a16:creationId xmlns:a16="http://schemas.microsoft.com/office/drawing/2014/main" id="{50402ACD-3946-40D7-A9B8-4DA26D875D63}"/>
              </a:ext>
            </a:extLst>
          </p:cNvPr>
          <p:cNvGraphicFramePr/>
          <p:nvPr/>
        </p:nvGraphicFramePr>
        <p:xfrm>
          <a:off x="628650" y="2125266"/>
          <a:ext cx="7886700" cy="340896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81370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771-979E-4A5C-BAE8-1061C7BFECD7}"/>
              </a:ext>
            </a:extLst>
          </p:cNvPr>
          <p:cNvSpPr>
            <a:spLocks noGrp="1"/>
          </p:cNvSpPr>
          <p:nvPr>
            <p:ph type="title"/>
          </p:nvPr>
        </p:nvSpPr>
        <p:spPr/>
        <p:txBody>
          <a:bodyPr/>
          <a:lstStyle/>
          <a:p>
            <a:r>
              <a:rPr lang="en-US" dirty="0"/>
              <a:t>Ending Disparities</a:t>
            </a:r>
          </a:p>
        </p:txBody>
      </p:sp>
      <p:sp>
        <p:nvSpPr>
          <p:cNvPr id="3" name="Content Placeholder 2">
            <a:extLst>
              <a:ext uri="{FF2B5EF4-FFF2-40B4-BE49-F238E27FC236}">
                <a16:creationId xmlns:a16="http://schemas.microsoft.com/office/drawing/2014/main" id="{B9354858-A855-4391-9F5E-DFBD61EBD72E}"/>
              </a:ext>
            </a:extLst>
          </p:cNvPr>
          <p:cNvSpPr>
            <a:spLocks noGrp="1"/>
          </p:cNvSpPr>
          <p:nvPr>
            <p:ph idx="1"/>
          </p:nvPr>
        </p:nvSpPr>
        <p:spPr/>
        <p:txBody>
          <a:bodyPr/>
          <a:lstStyle/>
          <a:p>
            <a:r>
              <a:rPr lang="en-US" dirty="0"/>
              <a:t>Lessons learned</a:t>
            </a:r>
          </a:p>
          <a:p>
            <a:pPr lvl="1"/>
            <a:r>
              <a:rPr lang="en-US" dirty="0"/>
              <a:t>It’s a marathon – from PCP data correction to VLS disparities </a:t>
            </a:r>
          </a:p>
          <a:p>
            <a:pPr lvl="1"/>
            <a:r>
              <a:rPr lang="en-US" dirty="0"/>
              <a:t>Plant trees – CQII/HRSA in 2011</a:t>
            </a:r>
          </a:p>
          <a:p>
            <a:pPr lvl="1"/>
            <a:r>
              <a:rPr lang="en-US" dirty="0"/>
              <a:t>Wait and try the window – tried in 2016 and 2018</a:t>
            </a:r>
          </a:p>
          <a:p>
            <a:pPr lvl="1"/>
            <a:r>
              <a:rPr lang="en-US" dirty="0"/>
              <a:t>Continuous training</a:t>
            </a:r>
          </a:p>
          <a:p>
            <a:pPr lvl="1"/>
            <a:r>
              <a:rPr lang="en-US" dirty="0"/>
              <a:t>Be the wind beneath their wings</a:t>
            </a:r>
          </a:p>
          <a:p>
            <a:pPr lvl="1"/>
            <a:r>
              <a:rPr lang="en-US" dirty="0"/>
              <a:t>Games, games, games</a:t>
            </a:r>
          </a:p>
          <a:p>
            <a:pPr lvl="1"/>
            <a:endParaRPr lang="en-US" dirty="0"/>
          </a:p>
        </p:txBody>
      </p:sp>
    </p:spTree>
    <p:custDataLst>
      <p:tags r:id="rId1"/>
    </p:custDataLst>
    <p:extLst>
      <p:ext uri="{BB962C8B-B14F-4D97-AF65-F5344CB8AC3E}">
        <p14:creationId xmlns:p14="http://schemas.microsoft.com/office/powerpoint/2010/main" val="285462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771-979E-4A5C-BAE8-1061C7BFECD7}"/>
              </a:ext>
            </a:extLst>
          </p:cNvPr>
          <p:cNvSpPr>
            <a:spLocks noGrp="1"/>
          </p:cNvSpPr>
          <p:nvPr>
            <p:ph type="title"/>
          </p:nvPr>
        </p:nvSpPr>
        <p:spPr/>
        <p:txBody>
          <a:bodyPr/>
          <a:lstStyle/>
          <a:p>
            <a:r>
              <a:rPr lang="en-US" dirty="0"/>
              <a:t>Culture of Quality – RW Provider</a:t>
            </a:r>
          </a:p>
        </p:txBody>
      </p:sp>
      <p:sp>
        <p:nvSpPr>
          <p:cNvPr id="3" name="Content Placeholder 2">
            <a:extLst>
              <a:ext uri="{FF2B5EF4-FFF2-40B4-BE49-F238E27FC236}">
                <a16:creationId xmlns:a16="http://schemas.microsoft.com/office/drawing/2014/main" id="{B9354858-A855-4391-9F5E-DFBD61EBD72E}"/>
              </a:ext>
            </a:extLst>
          </p:cNvPr>
          <p:cNvSpPr>
            <a:spLocks noGrp="1"/>
          </p:cNvSpPr>
          <p:nvPr>
            <p:ph idx="1"/>
          </p:nvPr>
        </p:nvSpPr>
        <p:spPr/>
        <p:txBody>
          <a:bodyPr/>
          <a:lstStyle/>
          <a:p>
            <a:r>
              <a:rPr lang="en-US" dirty="0"/>
              <a:t>90%+ VLS</a:t>
            </a:r>
          </a:p>
          <a:p>
            <a:r>
              <a:rPr lang="en-US" dirty="0"/>
              <a:t>96% RPR Screening</a:t>
            </a:r>
          </a:p>
          <a:p>
            <a:r>
              <a:rPr lang="en-US" dirty="0"/>
              <a:t>Wait time reductions</a:t>
            </a:r>
          </a:p>
          <a:p>
            <a:r>
              <a:rPr lang="en-US" dirty="0"/>
              <a:t>Improved customer experience</a:t>
            </a:r>
          </a:p>
          <a:p>
            <a:r>
              <a:rPr lang="en-US" dirty="0"/>
              <a:t>Monthly QM meeting with all but 2 staff</a:t>
            </a:r>
          </a:p>
          <a:p>
            <a:r>
              <a:rPr lang="en-US" dirty="0"/>
              <a:t>QIP in Performance Plans</a:t>
            </a:r>
          </a:p>
          <a:p>
            <a:pPr lvl="1"/>
            <a:endParaRPr lang="en-US" dirty="0"/>
          </a:p>
        </p:txBody>
      </p:sp>
    </p:spTree>
    <p:custDataLst>
      <p:tags r:id="rId1"/>
    </p:custDataLst>
    <p:extLst>
      <p:ext uri="{BB962C8B-B14F-4D97-AF65-F5344CB8AC3E}">
        <p14:creationId xmlns:p14="http://schemas.microsoft.com/office/powerpoint/2010/main" val="417593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771-979E-4A5C-BAE8-1061C7BFECD7}"/>
              </a:ext>
            </a:extLst>
          </p:cNvPr>
          <p:cNvSpPr>
            <a:spLocks noGrp="1"/>
          </p:cNvSpPr>
          <p:nvPr>
            <p:ph type="title"/>
          </p:nvPr>
        </p:nvSpPr>
        <p:spPr/>
        <p:txBody>
          <a:bodyPr/>
          <a:lstStyle/>
          <a:p>
            <a:r>
              <a:rPr lang="en-US" dirty="0"/>
              <a:t>Culture of Quality – RW Provider</a:t>
            </a:r>
          </a:p>
        </p:txBody>
      </p:sp>
      <p:sp>
        <p:nvSpPr>
          <p:cNvPr id="3" name="Content Placeholder 2">
            <a:extLst>
              <a:ext uri="{FF2B5EF4-FFF2-40B4-BE49-F238E27FC236}">
                <a16:creationId xmlns:a16="http://schemas.microsoft.com/office/drawing/2014/main" id="{B9354858-A855-4391-9F5E-DFBD61EBD72E}"/>
              </a:ext>
            </a:extLst>
          </p:cNvPr>
          <p:cNvSpPr>
            <a:spLocks noGrp="1"/>
          </p:cNvSpPr>
          <p:nvPr>
            <p:ph idx="1"/>
          </p:nvPr>
        </p:nvSpPr>
        <p:spPr/>
        <p:txBody>
          <a:bodyPr/>
          <a:lstStyle/>
          <a:p>
            <a:r>
              <a:rPr lang="en-US" dirty="0"/>
              <a:t>Lessons learned</a:t>
            </a:r>
          </a:p>
          <a:p>
            <a:pPr lvl="1"/>
            <a:r>
              <a:rPr lang="en-US" dirty="0"/>
              <a:t>Set the tone from onboarding</a:t>
            </a:r>
          </a:p>
          <a:p>
            <a:pPr lvl="1"/>
            <a:r>
              <a:rPr lang="en-US" dirty="0"/>
              <a:t>Survey your all your customers (includes staff)</a:t>
            </a:r>
          </a:p>
          <a:p>
            <a:pPr lvl="1"/>
            <a:r>
              <a:rPr lang="en-US" dirty="0"/>
              <a:t>Be careful with what QI you require</a:t>
            </a:r>
          </a:p>
          <a:p>
            <a:pPr lvl="1"/>
            <a:r>
              <a:rPr lang="en-US" dirty="0"/>
              <a:t>Keep the rope tight</a:t>
            </a:r>
          </a:p>
          <a:p>
            <a:pPr lvl="1"/>
            <a:r>
              <a:rPr lang="en-US" dirty="0"/>
              <a:t>Ask for help</a:t>
            </a:r>
          </a:p>
          <a:p>
            <a:pPr lvl="1"/>
            <a:endParaRPr lang="en-US" dirty="0"/>
          </a:p>
        </p:txBody>
      </p:sp>
    </p:spTree>
    <p:custDataLst>
      <p:tags r:id="rId1"/>
    </p:custDataLst>
    <p:extLst>
      <p:ext uri="{BB962C8B-B14F-4D97-AF65-F5344CB8AC3E}">
        <p14:creationId xmlns:p14="http://schemas.microsoft.com/office/powerpoint/2010/main" val="168608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771-979E-4A5C-BAE8-1061C7BFECD7}"/>
              </a:ext>
            </a:extLst>
          </p:cNvPr>
          <p:cNvSpPr>
            <a:spLocks noGrp="1"/>
          </p:cNvSpPr>
          <p:nvPr>
            <p:ph type="title"/>
          </p:nvPr>
        </p:nvSpPr>
        <p:spPr/>
        <p:txBody>
          <a:bodyPr/>
          <a:lstStyle/>
          <a:p>
            <a:r>
              <a:rPr lang="en-US" dirty="0"/>
              <a:t>Culture of Quality – Health Department</a:t>
            </a:r>
          </a:p>
        </p:txBody>
      </p:sp>
      <p:sp>
        <p:nvSpPr>
          <p:cNvPr id="3" name="Content Placeholder 2">
            <a:extLst>
              <a:ext uri="{FF2B5EF4-FFF2-40B4-BE49-F238E27FC236}">
                <a16:creationId xmlns:a16="http://schemas.microsoft.com/office/drawing/2014/main" id="{B9354858-A855-4391-9F5E-DFBD61EBD72E}"/>
              </a:ext>
            </a:extLst>
          </p:cNvPr>
          <p:cNvSpPr>
            <a:spLocks noGrp="1"/>
          </p:cNvSpPr>
          <p:nvPr>
            <p:ph idx="1"/>
          </p:nvPr>
        </p:nvSpPr>
        <p:spPr/>
        <p:txBody>
          <a:bodyPr/>
          <a:lstStyle/>
          <a:p>
            <a:r>
              <a:rPr lang="en-US" dirty="0"/>
              <a:t>In eight months…</a:t>
            </a:r>
          </a:p>
          <a:p>
            <a:r>
              <a:rPr lang="en-US" dirty="0"/>
              <a:t>QI 101 part of Administration onboarding</a:t>
            </a:r>
          </a:p>
          <a:p>
            <a:r>
              <a:rPr lang="en-US" dirty="0"/>
              <a:t>Framework for training all staff, QIP active in each Division</a:t>
            </a:r>
          </a:p>
          <a:p>
            <a:r>
              <a:rPr lang="en-US" dirty="0"/>
              <a:t>JIT training approach</a:t>
            </a:r>
          </a:p>
          <a:p>
            <a:r>
              <a:rPr lang="en-US" dirty="0"/>
              <a:t>Demystifying QI</a:t>
            </a:r>
          </a:p>
          <a:p>
            <a:endParaRPr lang="en-US" dirty="0"/>
          </a:p>
        </p:txBody>
      </p:sp>
      <p:pic>
        <p:nvPicPr>
          <p:cNvPr id="5" name="Picture 4">
            <a:extLst>
              <a:ext uri="{FF2B5EF4-FFF2-40B4-BE49-F238E27FC236}">
                <a16:creationId xmlns:a16="http://schemas.microsoft.com/office/drawing/2014/main" id="{A3E03DE4-05A8-4038-BBC1-7583543135AE}"/>
              </a:ext>
            </a:extLst>
          </p:cNvPr>
          <p:cNvPicPr>
            <a:picLocks noChangeAspect="1"/>
          </p:cNvPicPr>
          <p:nvPr/>
        </p:nvPicPr>
        <p:blipFill>
          <a:blip r:embed="rId3"/>
          <a:stretch>
            <a:fillRect/>
          </a:stretch>
        </p:blipFill>
        <p:spPr>
          <a:xfrm>
            <a:off x="5434744" y="3908563"/>
            <a:ext cx="3709256" cy="2092187"/>
          </a:xfrm>
          <a:prstGeom prst="rect">
            <a:avLst/>
          </a:prstGeom>
        </p:spPr>
      </p:pic>
    </p:spTree>
    <p:custDataLst>
      <p:tags r:id="rId1"/>
    </p:custDataLst>
    <p:extLst>
      <p:ext uri="{BB962C8B-B14F-4D97-AF65-F5344CB8AC3E}">
        <p14:creationId xmlns:p14="http://schemas.microsoft.com/office/powerpoint/2010/main" val="281905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771-979E-4A5C-BAE8-1061C7BFECD7}"/>
              </a:ext>
            </a:extLst>
          </p:cNvPr>
          <p:cNvSpPr>
            <a:spLocks noGrp="1"/>
          </p:cNvSpPr>
          <p:nvPr>
            <p:ph type="title"/>
          </p:nvPr>
        </p:nvSpPr>
        <p:spPr/>
        <p:txBody>
          <a:bodyPr/>
          <a:lstStyle/>
          <a:p>
            <a:r>
              <a:rPr lang="en-US" dirty="0"/>
              <a:t>Culture of Quality – Health Department</a:t>
            </a:r>
          </a:p>
        </p:txBody>
      </p:sp>
      <p:sp>
        <p:nvSpPr>
          <p:cNvPr id="3" name="Content Placeholder 2">
            <a:extLst>
              <a:ext uri="{FF2B5EF4-FFF2-40B4-BE49-F238E27FC236}">
                <a16:creationId xmlns:a16="http://schemas.microsoft.com/office/drawing/2014/main" id="{B9354858-A855-4391-9F5E-DFBD61EBD72E}"/>
              </a:ext>
            </a:extLst>
          </p:cNvPr>
          <p:cNvSpPr>
            <a:spLocks noGrp="1"/>
          </p:cNvSpPr>
          <p:nvPr>
            <p:ph idx="1"/>
          </p:nvPr>
        </p:nvSpPr>
        <p:spPr/>
        <p:txBody>
          <a:bodyPr/>
          <a:lstStyle/>
          <a:p>
            <a:r>
              <a:rPr lang="en-US" dirty="0"/>
              <a:t>Lessons learned</a:t>
            </a:r>
          </a:p>
          <a:p>
            <a:pPr lvl="1"/>
            <a:r>
              <a:rPr lang="en-US" dirty="0"/>
              <a:t>Dig the well on Day 1</a:t>
            </a:r>
          </a:p>
          <a:p>
            <a:pPr lvl="1"/>
            <a:r>
              <a:rPr lang="en-US" dirty="0"/>
              <a:t>Attack where they do not defend</a:t>
            </a:r>
          </a:p>
          <a:p>
            <a:pPr lvl="1"/>
            <a:r>
              <a:rPr lang="en-US" dirty="0"/>
              <a:t>Servant leadership</a:t>
            </a:r>
          </a:p>
          <a:p>
            <a:pPr lvl="1"/>
            <a:r>
              <a:rPr lang="en-US" dirty="0"/>
              <a:t>Quality must roll downhill</a:t>
            </a:r>
          </a:p>
          <a:p>
            <a:pPr lvl="1"/>
            <a:r>
              <a:rPr lang="en-US" b="1" dirty="0"/>
              <a:t>Make QI Personal – What ticks you off?</a:t>
            </a:r>
          </a:p>
          <a:p>
            <a:pPr lvl="1"/>
            <a:r>
              <a:rPr lang="en-US" b="1" dirty="0"/>
              <a:t>Simple Lean</a:t>
            </a:r>
          </a:p>
        </p:txBody>
      </p:sp>
    </p:spTree>
    <p:custDataLst>
      <p:tags r:id="rId1"/>
    </p:custDataLst>
    <p:extLst>
      <p:ext uri="{BB962C8B-B14F-4D97-AF65-F5344CB8AC3E}">
        <p14:creationId xmlns:p14="http://schemas.microsoft.com/office/powerpoint/2010/main" val="61376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771-979E-4A5C-BAE8-1061C7BFECD7}"/>
              </a:ext>
            </a:extLst>
          </p:cNvPr>
          <p:cNvSpPr>
            <a:spLocks noGrp="1"/>
          </p:cNvSpPr>
          <p:nvPr>
            <p:ph type="title"/>
          </p:nvPr>
        </p:nvSpPr>
        <p:spPr/>
        <p:txBody>
          <a:bodyPr/>
          <a:lstStyle/>
          <a:p>
            <a:r>
              <a:rPr lang="en-US" dirty="0"/>
              <a:t>COVID-19 Quality Framework</a:t>
            </a:r>
          </a:p>
        </p:txBody>
      </p:sp>
      <p:sp>
        <p:nvSpPr>
          <p:cNvPr id="3" name="Content Placeholder 2">
            <a:extLst>
              <a:ext uri="{FF2B5EF4-FFF2-40B4-BE49-F238E27FC236}">
                <a16:creationId xmlns:a16="http://schemas.microsoft.com/office/drawing/2014/main" id="{B9354858-A855-4391-9F5E-DFBD61EBD72E}"/>
              </a:ext>
            </a:extLst>
          </p:cNvPr>
          <p:cNvSpPr>
            <a:spLocks noGrp="1"/>
          </p:cNvSpPr>
          <p:nvPr>
            <p:ph idx="1"/>
          </p:nvPr>
        </p:nvSpPr>
        <p:spPr/>
        <p:txBody>
          <a:bodyPr/>
          <a:lstStyle/>
          <a:p>
            <a:r>
              <a:rPr lang="en-US" dirty="0"/>
              <a:t>QM framework for Epi Investigations</a:t>
            </a:r>
          </a:p>
          <a:p>
            <a:r>
              <a:rPr lang="en-US" dirty="0"/>
              <a:t>Implementation and enhancement of</a:t>
            </a:r>
          </a:p>
          <a:p>
            <a:pPr lvl="1"/>
            <a:r>
              <a:rPr lang="en-US" dirty="0"/>
              <a:t>Home Testing</a:t>
            </a:r>
          </a:p>
          <a:p>
            <a:pPr lvl="1"/>
            <a:r>
              <a:rPr lang="en-US" dirty="0"/>
              <a:t>Home Visits</a:t>
            </a:r>
          </a:p>
          <a:p>
            <a:pPr lvl="1"/>
            <a:r>
              <a:rPr lang="en-US" dirty="0"/>
              <a:t>Exposure Notification</a:t>
            </a:r>
          </a:p>
          <a:p>
            <a:r>
              <a:rPr lang="en-US" dirty="0"/>
              <a:t>Immunizations</a:t>
            </a:r>
          </a:p>
          <a:p>
            <a:pPr lvl="1"/>
            <a:r>
              <a:rPr lang="en-US" dirty="0"/>
              <a:t>QM framework</a:t>
            </a:r>
          </a:p>
          <a:p>
            <a:pPr lvl="1"/>
            <a:r>
              <a:rPr lang="en-US" dirty="0"/>
              <a:t>Stood up scrum</a:t>
            </a:r>
          </a:p>
          <a:p>
            <a:pPr lvl="1"/>
            <a:r>
              <a:rPr lang="en-US" dirty="0"/>
              <a:t>Training </a:t>
            </a:r>
          </a:p>
          <a:p>
            <a:pPr lvl="1"/>
            <a:endParaRPr lang="en-US" dirty="0"/>
          </a:p>
        </p:txBody>
      </p:sp>
    </p:spTree>
    <p:custDataLst>
      <p:tags r:id="rId1"/>
    </p:custDataLst>
    <p:extLst>
      <p:ext uri="{BB962C8B-B14F-4D97-AF65-F5344CB8AC3E}">
        <p14:creationId xmlns:p14="http://schemas.microsoft.com/office/powerpoint/2010/main" val="119240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96F3209-1B79-4186-8165-9F8DDC4BF16B}"/>
              </a:ext>
            </a:extLst>
          </p:cNvPr>
          <p:cNvSpPr>
            <a:spLocks noGrp="1"/>
          </p:cNvSpPr>
          <p:nvPr>
            <p:ph type="title"/>
          </p:nvPr>
        </p:nvSpPr>
        <p:spPr>
          <a:xfrm>
            <a:off x="265852" y="472613"/>
            <a:ext cx="8077014" cy="1382418"/>
          </a:xfrm>
        </p:spPr>
        <p:txBody>
          <a:bodyPr>
            <a:noAutofit/>
          </a:bodyPr>
          <a:lstStyle/>
          <a:p>
            <a:pPr algn="ctr">
              <a:lnSpc>
                <a:spcPct val="90000"/>
              </a:lnSpc>
            </a:pPr>
            <a:r>
              <a:rPr lang="en-US" dirty="0">
                <a:solidFill>
                  <a:srgbClr val="EBEBEB"/>
                </a:solidFill>
                <a:latin typeface="Times New Roman" panose="02020603050405020304" pitchFamily="18" charset="0"/>
                <a:cs typeface="Times New Roman" panose="02020603050405020304" pitchFamily="18" charset="0"/>
              </a:rPr>
              <a:t>Consumer Involvement </a:t>
            </a:r>
            <a:br>
              <a:rPr lang="en-US" dirty="0">
                <a:solidFill>
                  <a:srgbClr val="EBEBEB"/>
                </a:solidFill>
                <a:latin typeface="Times New Roman" panose="02020603050405020304" pitchFamily="18" charset="0"/>
                <a:cs typeface="Times New Roman" panose="02020603050405020304" pitchFamily="18" charset="0"/>
              </a:rPr>
            </a:br>
            <a:r>
              <a:rPr lang="en-US" dirty="0">
                <a:solidFill>
                  <a:srgbClr val="EBEBEB"/>
                </a:solidFill>
                <a:latin typeface="Times New Roman" panose="02020603050405020304" pitchFamily="18" charset="0"/>
                <a:cs typeface="Times New Roman" panose="02020603050405020304" pitchFamily="18" charset="0"/>
              </a:rPr>
              <a:t>at TRG</a:t>
            </a:r>
          </a:p>
        </p:txBody>
      </p:sp>
      <p:sp>
        <p:nvSpPr>
          <p:cNvPr id="4" name="Slide Number Placeholder 3">
            <a:extLst>
              <a:ext uri="{FF2B5EF4-FFF2-40B4-BE49-F238E27FC236}">
                <a16:creationId xmlns:a16="http://schemas.microsoft.com/office/drawing/2014/main" id="{1C6F3B06-8FB9-40D4-82EE-7C1AFCBC218A}"/>
              </a:ext>
            </a:extLst>
          </p:cNvPr>
          <p:cNvSpPr>
            <a:spLocks noGrp="1"/>
          </p:cNvSpPr>
          <p:nvPr>
            <p:ph type="sldNum" sz="quarter" idx="12"/>
          </p:nvPr>
        </p:nvSpPr>
        <p:spPr>
          <a:xfrm>
            <a:off x="7764405" y="295729"/>
            <a:ext cx="628649" cy="767687"/>
          </a:xfrm>
        </p:spPr>
        <p:txBody>
          <a:bodyPr>
            <a:normAutofit/>
          </a:bodyPr>
          <a:lstStyle/>
          <a:p>
            <a:pPr>
              <a:spcAft>
                <a:spcPts val="600"/>
              </a:spcAft>
            </a:pPr>
            <a:fld id="{4985D859-E407-4DE0-9983-AD111D629B41}" type="slidenum">
              <a:rPr lang="en-US">
                <a:solidFill>
                  <a:srgbClr val="FFFFFF"/>
                </a:solidFill>
              </a:rPr>
              <a:pPr>
                <a:spcAft>
                  <a:spcPts val="600"/>
                </a:spcAft>
              </a:pPr>
              <a:t>2</a:t>
            </a:fld>
            <a:endParaRPr lang="en-US">
              <a:solidFill>
                <a:srgbClr val="FFFFFF"/>
              </a:solidFill>
            </a:endParaRPr>
          </a:p>
        </p:txBody>
      </p:sp>
      <p:sp useBgFill="1">
        <p:nvSpPr>
          <p:cNvPr id="16" name="Freeform: Shape 15">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7" name="Content Placeholder 6">
            <a:extLst>
              <a:ext uri="{FF2B5EF4-FFF2-40B4-BE49-F238E27FC236}">
                <a16:creationId xmlns:a16="http://schemas.microsoft.com/office/drawing/2014/main" id="{D5E438DC-1983-47B9-B90F-6583C1F0375F}"/>
              </a:ext>
            </a:extLst>
          </p:cNvPr>
          <p:cNvSpPr>
            <a:spLocks noGrp="1"/>
          </p:cNvSpPr>
          <p:nvPr>
            <p:ph idx="1"/>
          </p:nvPr>
        </p:nvSpPr>
        <p:spPr>
          <a:xfrm>
            <a:off x="871050" y="2474098"/>
            <a:ext cx="7401900" cy="3607920"/>
          </a:xfrm>
          <a:solidFill>
            <a:schemeClr val="accent5">
              <a:lumMod val="60000"/>
              <a:lumOff val="40000"/>
            </a:schemeClr>
          </a:solidFill>
        </p:spPr>
        <p:txBody>
          <a:bodyPr vert="horz" lIns="91440" tIns="45720" rIns="91440" bIns="45720" rtlCol="0" anchor="t">
            <a:normAutofit/>
          </a:bodyPr>
          <a:lstStyle/>
          <a:p>
            <a:pPr marL="342900" lvl="0" indent="-342900" defTabSz="914400">
              <a:lnSpc>
                <a:spcPct val="90000"/>
              </a:lnSpc>
              <a:spcBef>
                <a:spcPts val="0"/>
              </a:spcBef>
              <a:buClrTx/>
              <a:buSzTx/>
              <a:buFont typeface="Wingdings" panose="05000000000000000000" pitchFamily="2" charset="2"/>
              <a:buChar char=""/>
              <a:tabLst>
                <a:tab pos="457200" algn="l"/>
              </a:tabLst>
            </a:pP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Consumer Involvement at The Resource Group (TRG) has been renamed Consumer Engagement to reflect the broader scope of activities and initiatives the department is conducting. </a:t>
            </a:r>
          </a:p>
          <a:p>
            <a:pPr marL="0" lvl="0" indent="0" defTabSz="914400">
              <a:lnSpc>
                <a:spcPct val="90000"/>
              </a:lnSpc>
              <a:spcBef>
                <a:spcPts val="0"/>
              </a:spcBef>
              <a:buClrTx/>
              <a:buSzTx/>
              <a:buNone/>
              <a:tabLst>
                <a:tab pos="457200" algn="l"/>
              </a:tabLst>
            </a:pPr>
            <a:endPar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defTabSz="914400">
              <a:lnSpc>
                <a:spcPct val="90000"/>
              </a:lnSpc>
              <a:spcBef>
                <a:spcPts val="0"/>
              </a:spcBef>
              <a:buClrTx/>
              <a:buSzTx/>
              <a:buFont typeface="Wingdings" panose="05000000000000000000" pitchFamily="2" charset="2"/>
              <a:buChar char=""/>
              <a:tabLst>
                <a:tab pos="457200" algn="l"/>
              </a:tabLst>
            </a:pP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 Resource Group defines “Consumer Engagement” as providing consumers with </a:t>
            </a:r>
            <a:r>
              <a:rPr lang="en-US"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comprehensive education, opportunities, and information to allow them to become partners </a:t>
            </a: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 their own care. </a:t>
            </a:r>
          </a:p>
          <a:p>
            <a:pPr marL="0" lvl="0" indent="0" defTabSz="914400">
              <a:lnSpc>
                <a:spcPct val="90000"/>
              </a:lnSpc>
              <a:spcBef>
                <a:spcPts val="0"/>
              </a:spcBef>
              <a:buClrTx/>
              <a:buSzTx/>
              <a:buNone/>
              <a:tabLst>
                <a:tab pos="457200" algn="l"/>
              </a:tabLst>
            </a:pPr>
            <a:endPar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defTabSz="914400">
              <a:lnSpc>
                <a:spcPct val="90000"/>
              </a:lnSpc>
              <a:spcBef>
                <a:spcPts val="0"/>
              </a:spcBef>
              <a:buClrTx/>
              <a:buSzTx/>
              <a:buFont typeface="Wingdings" panose="05000000000000000000" pitchFamily="2" charset="2"/>
              <a:buChar char=""/>
              <a:tabLst>
                <a:tab pos="457200" algn="l"/>
              </a:tabLst>
            </a:pP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Subrecipients are expected to </a:t>
            </a:r>
            <a:r>
              <a:rPr lang="en-US"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engage clients in participating in decision-making related to the planning, implementation, delivery, and evaluation of services</a:t>
            </a:r>
            <a:r>
              <a:rPr lang="en-US"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they access.</a:t>
            </a:r>
          </a:p>
        </p:txBody>
      </p:sp>
    </p:spTree>
    <p:extLst>
      <p:ext uri="{BB962C8B-B14F-4D97-AF65-F5344CB8AC3E}">
        <p14:creationId xmlns:p14="http://schemas.microsoft.com/office/powerpoint/2010/main" val="4440806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771-979E-4A5C-BAE8-1061C7BFECD7}"/>
              </a:ext>
            </a:extLst>
          </p:cNvPr>
          <p:cNvSpPr>
            <a:spLocks noGrp="1"/>
          </p:cNvSpPr>
          <p:nvPr>
            <p:ph type="title"/>
          </p:nvPr>
        </p:nvSpPr>
        <p:spPr/>
        <p:txBody>
          <a:bodyPr/>
          <a:lstStyle/>
          <a:p>
            <a:r>
              <a:rPr lang="en-US" dirty="0"/>
              <a:t>COVID-19 Quality Framework</a:t>
            </a:r>
          </a:p>
        </p:txBody>
      </p:sp>
      <p:sp>
        <p:nvSpPr>
          <p:cNvPr id="3" name="Content Placeholder 2">
            <a:extLst>
              <a:ext uri="{FF2B5EF4-FFF2-40B4-BE49-F238E27FC236}">
                <a16:creationId xmlns:a16="http://schemas.microsoft.com/office/drawing/2014/main" id="{B9354858-A855-4391-9F5E-DFBD61EBD72E}"/>
              </a:ext>
            </a:extLst>
          </p:cNvPr>
          <p:cNvSpPr>
            <a:spLocks noGrp="1"/>
          </p:cNvSpPr>
          <p:nvPr>
            <p:ph idx="1"/>
          </p:nvPr>
        </p:nvSpPr>
        <p:spPr/>
        <p:txBody>
          <a:bodyPr/>
          <a:lstStyle/>
          <a:p>
            <a:r>
              <a:rPr lang="en-US" dirty="0"/>
              <a:t>Lessons Learned</a:t>
            </a:r>
          </a:p>
          <a:p>
            <a:pPr lvl="1"/>
            <a:r>
              <a:rPr lang="en-US" dirty="0"/>
              <a:t>Systems thinking</a:t>
            </a:r>
          </a:p>
          <a:p>
            <a:pPr lvl="1"/>
            <a:r>
              <a:rPr lang="en-US" dirty="0"/>
              <a:t>Asking the right questions</a:t>
            </a:r>
          </a:p>
          <a:p>
            <a:pPr lvl="1"/>
            <a:r>
              <a:rPr lang="en-US" dirty="0"/>
              <a:t>Blame the process</a:t>
            </a:r>
          </a:p>
          <a:p>
            <a:pPr lvl="1"/>
            <a:r>
              <a:rPr lang="en-US" dirty="0"/>
              <a:t>Be bold in creating value</a:t>
            </a:r>
          </a:p>
          <a:p>
            <a:pPr lvl="1"/>
            <a:endParaRPr lang="en-US" dirty="0"/>
          </a:p>
        </p:txBody>
      </p:sp>
    </p:spTree>
    <p:custDataLst>
      <p:tags r:id="rId1"/>
    </p:custDataLst>
    <p:extLst>
      <p:ext uri="{BB962C8B-B14F-4D97-AF65-F5344CB8AC3E}">
        <p14:creationId xmlns:p14="http://schemas.microsoft.com/office/powerpoint/2010/main" val="309951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8DCD60-F1DD-452E-8D8D-5D7F029D7F0C}"/>
              </a:ext>
            </a:extLst>
          </p:cNvPr>
          <p:cNvSpPr>
            <a:spLocks noGrp="1"/>
          </p:cNvSpPr>
          <p:nvPr>
            <p:ph type="ctrTitle"/>
          </p:nvPr>
        </p:nvSpPr>
        <p:spPr/>
        <p:txBody>
          <a:bodyPr/>
          <a:lstStyle/>
          <a:p>
            <a:r>
              <a:rPr lang="en-US"/>
              <a:t>Thank You</a:t>
            </a:r>
          </a:p>
        </p:txBody>
      </p:sp>
      <p:sp>
        <p:nvSpPr>
          <p:cNvPr id="5" name="Subtitle 4">
            <a:extLst>
              <a:ext uri="{FF2B5EF4-FFF2-40B4-BE49-F238E27FC236}">
                <a16:creationId xmlns:a16="http://schemas.microsoft.com/office/drawing/2014/main" id="{DA86DEEF-3DE7-440C-9AED-899E68FE9C85}"/>
              </a:ext>
            </a:extLst>
          </p:cNvPr>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124970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C15B-9A7B-4331-AA53-4ADAEA2C459D}"/>
              </a:ext>
            </a:extLst>
          </p:cNvPr>
          <p:cNvSpPr>
            <a:spLocks noGrp="1"/>
          </p:cNvSpPr>
          <p:nvPr>
            <p:ph type="ctrTitle"/>
          </p:nvPr>
        </p:nvSpPr>
        <p:spPr/>
        <p:txBody>
          <a:bodyPr>
            <a:normAutofit/>
          </a:bodyPr>
          <a:lstStyle/>
          <a:p>
            <a:r>
              <a:rPr lang="en-US" sz="3300" dirty="0">
                <a:latin typeface="Calibri" panose="020F0502020204030204" pitchFamily="34" charset="0"/>
              </a:rPr>
              <a:t>Achieving Viral Load Suppression in Youth Living with HIV </a:t>
            </a:r>
            <a:br>
              <a:rPr lang="en-US" sz="3300" dirty="0">
                <a:latin typeface="Calibri" panose="020F0502020204030204" pitchFamily="34" charset="0"/>
              </a:rPr>
            </a:br>
            <a:r>
              <a:rPr lang="en-US" sz="3300" dirty="0">
                <a:latin typeface="Calibri" panose="020F0502020204030204" pitchFamily="34" charset="0"/>
              </a:rPr>
              <a:t>in South Mississippi</a:t>
            </a:r>
            <a:endParaRPr lang="en-US" sz="3300" dirty="0"/>
          </a:p>
        </p:txBody>
      </p:sp>
      <p:sp>
        <p:nvSpPr>
          <p:cNvPr id="3" name="Subtitle 2">
            <a:extLst>
              <a:ext uri="{FF2B5EF4-FFF2-40B4-BE49-F238E27FC236}">
                <a16:creationId xmlns:a16="http://schemas.microsoft.com/office/drawing/2014/main" id="{659DF752-D3D8-4259-ADE8-654E72C91D3C}"/>
              </a:ext>
            </a:extLst>
          </p:cNvPr>
          <p:cNvSpPr>
            <a:spLocks noGrp="1"/>
          </p:cNvSpPr>
          <p:nvPr>
            <p:ph type="subTitle" idx="1"/>
          </p:nvPr>
        </p:nvSpPr>
        <p:spPr>
          <a:xfrm>
            <a:off x="1143000" y="3538204"/>
            <a:ext cx="6858000" cy="1241822"/>
          </a:xfrm>
        </p:spPr>
        <p:txBody>
          <a:bodyPr>
            <a:normAutofit fontScale="92500" lnSpcReduction="10000"/>
          </a:bodyPr>
          <a:lstStyle/>
          <a:p>
            <a:r>
              <a:rPr lang="en-US" dirty="0">
                <a:latin typeface="Calibri" panose="020F0502020204030204" pitchFamily="34" charset="0"/>
                <a:cs typeface="Calibri" panose="020F0502020204030204" pitchFamily="34" charset="0"/>
              </a:rPr>
              <a:t>Tonya Green, MPH, ACRN</a:t>
            </a:r>
          </a:p>
          <a:p>
            <a:r>
              <a:rPr lang="en-US" dirty="0">
                <a:latin typeface="Calibri" panose="020F0502020204030204" pitchFamily="34" charset="0"/>
                <a:cs typeface="Calibri" panose="020F0502020204030204" pitchFamily="34" charset="0"/>
              </a:rPr>
              <a:t>Southeast Mississippi Rural Health Initiative, Inc. (SeMRHI)</a:t>
            </a:r>
          </a:p>
          <a:p>
            <a:r>
              <a:rPr lang="en-US" dirty="0">
                <a:latin typeface="Calibri" panose="020F0502020204030204" pitchFamily="34" charset="0"/>
                <a:cs typeface="Calibri" panose="020F0502020204030204" pitchFamily="34" charset="0"/>
              </a:rPr>
              <a:t>Hattiesburg, MS  </a:t>
            </a:r>
          </a:p>
          <a:p>
            <a:r>
              <a:rPr lang="en-US" dirty="0">
                <a:latin typeface="Calibri" panose="020F0502020204030204" pitchFamily="34" charset="0"/>
                <a:cs typeface="Calibri" panose="020F0502020204030204" pitchFamily="34" charset="0"/>
              </a:rPr>
              <a:t>December 16, 2021</a:t>
            </a:r>
          </a:p>
          <a:p>
            <a:endParaRPr lang="en-US" dirty="0"/>
          </a:p>
        </p:txBody>
      </p:sp>
      <p:pic>
        <p:nvPicPr>
          <p:cNvPr id="4" name="Picture 3" descr="Southeast Mississippi Rural Health Initiative, Incorporated (SeMRHI)-clinic's name and logo">
            <a:extLst>
              <a:ext uri="{FF2B5EF4-FFF2-40B4-BE49-F238E27FC236}">
                <a16:creationId xmlns:a16="http://schemas.microsoft.com/office/drawing/2014/main" id="{2FEACC37-0D83-4DA5-B234-F40B4D5B4D17}"/>
              </a:ext>
            </a:extLst>
          </p:cNvPr>
          <p:cNvPicPr>
            <a:picLocks noChangeAspect="1"/>
          </p:cNvPicPr>
          <p:nvPr/>
        </p:nvPicPr>
        <p:blipFill>
          <a:blip r:embed="rId3"/>
          <a:stretch>
            <a:fillRect/>
          </a:stretch>
        </p:blipFill>
        <p:spPr>
          <a:xfrm>
            <a:off x="8158139" y="1012724"/>
            <a:ext cx="873328" cy="667570"/>
          </a:xfrm>
          <a:prstGeom prst="rect">
            <a:avLst/>
          </a:prstGeom>
        </p:spPr>
      </p:pic>
    </p:spTree>
    <p:custDataLst>
      <p:tags r:id="rId1"/>
    </p:custDataLst>
    <p:extLst>
      <p:ext uri="{BB962C8B-B14F-4D97-AF65-F5344CB8AC3E}">
        <p14:creationId xmlns:p14="http://schemas.microsoft.com/office/powerpoint/2010/main" val="1755908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8C06-E41B-45D9-B487-6F7EBD9AC77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Introduction</a:t>
            </a:r>
            <a:endParaRPr lang="en-US" dirty="0"/>
          </a:p>
        </p:txBody>
      </p:sp>
      <p:sp>
        <p:nvSpPr>
          <p:cNvPr id="3" name="Content Placeholder 2">
            <a:extLst>
              <a:ext uri="{FF2B5EF4-FFF2-40B4-BE49-F238E27FC236}">
                <a16:creationId xmlns:a16="http://schemas.microsoft.com/office/drawing/2014/main" id="{9BB95219-A5F1-4560-9354-C9CF6CC561E1}"/>
              </a:ext>
            </a:extLst>
          </p:cNvPr>
          <p:cNvSpPr>
            <a:spLocks noGrp="1"/>
          </p:cNvSpPr>
          <p:nvPr>
            <p:ph idx="1"/>
          </p:nvPr>
        </p:nvSpPr>
        <p:spPr/>
        <p:txBody>
          <a:bodyPr>
            <a:normAutofit/>
          </a:bodyPr>
          <a:lstStyle/>
          <a:p>
            <a:r>
              <a:rPr lang="en-US" sz="1800" dirty="0">
                <a:latin typeface="Calibri" panose="020F0502020204030204" pitchFamily="34" charset="0"/>
                <a:cs typeface="Calibri" panose="020F0502020204030204" pitchFamily="34" charset="0"/>
              </a:rPr>
              <a:t>Mississippi is 1 of 7 states identified by the Ending the HIV Epidemic (EHE) initiative</a:t>
            </a:r>
          </a:p>
          <a:p>
            <a:r>
              <a:rPr lang="en-US" sz="1800" dirty="0">
                <a:latin typeface="Calibri" panose="020F0502020204030204" pitchFamily="34" charset="0"/>
                <a:cs typeface="Calibri" panose="020F0502020204030204" pitchFamily="34" charset="0"/>
              </a:rPr>
              <a:t>Subpopulation with the lowest rates for viral load suppression and retention in care</a:t>
            </a:r>
          </a:p>
          <a:p>
            <a:r>
              <a:rPr lang="en-US" sz="1800" dirty="0">
                <a:latin typeface="Calibri" panose="020F0502020204030204" pitchFamily="34" charset="0"/>
                <a:cs typeface="Calibri" panose="020F0502020204030204" pitchFamily="34" charset="0"/>
              </a:rPr>
              <a:t>Aim: By December 31, 2019, 85% of youth living with HIV will achieve a viral load suppression rate (VLS) of 75% or greater. </a:t>
            </a:r>
          </a:p>
          <a:p>
            <a:r>
              <a:rPr lang="en-US" sz="1800" dirty="0">
                <a:latin typeface="Calibri" panose="020F0502020204030204" pitchFamily="34" charset="0"/>
                <a:cs typeface="Calibri" panose="020F0502020204030204" pitchFamily="34" charset="0"/>
              </a:rPr>
              <a:t>Baseline VLS rate = 58.33% (July 2018)</a:t>
            </a:r>
          </a:p>
          <a:p>
            <a:r>
              <a:rPr lang="en-US" sz="1800" dirty="0">
                <a:latin typeface="Calibri" panose="020F0502020204030204" pitchFamily="34" charset="0"/>
                <a:cs typeface="Calibri" panose="020F0502020204030204" pitchFamily="34" charset="0"/>
              </a:rPr>
              <a:t>Retention in care performance improvement (PI) project in 2017 revealed the following data:</a:t>
            </a:r>
          </a:p>
          <a:p>
            <a:pPr lvl="1"/>
            <a:r>
              <a:rPr lang="en-US" dirty="0">
                <a:latin typeface="Calibri" panose="020F0502020204030204" pitchFamily="34" charset="0"/>
                <a:cs typeface="Calibri" panose="020F0502020204030204" pitchFamily="34" charset="0"/>
              </a:rPr>
              <a:t>VLS rate for youth = 55.26% (21/38)</a:t>
            </a:r>
          </a:p>
          <a:p>
            <a:pPr lvl="1"/>
            <a:r>
              <a:rPr lang="en-US" dirty="0">
                <a:latin typeface="Calibri" panose="020F0502020204030204" pitchFamily="34" charset="0"/>
                <a:cs typeface="Calibri" panose="020F0502020204030204" pitchFamily="34" charset="0"/>
              </a:rPr>
              <a:t>17 were not suppressed</a:t>
            </a:r>
          </a:p>
          <a:p>
            <a:pPr lvl="1"/>
            <a:r>
              <a:rPr lang="en-US" dirty="0">
                <a:latin typeface="Calibri" panose="020F0502020204030204" pitchFamily="34" charset="0"/>
                <a:cs typeface="Calibri" panose="020F0502020204030204" pitchFamily="34" charset="0"/>
              </a:rPr>
              <a:t>11/17 have been discharged (65%) as of December 2018</a:t>
            </a:r>
          </a:p>
          <a:p>
            <a:pPr lvl="2"/>
            <a:r>
              <a:rPr lang="en-US" sz="1800" dirty="0">
                <a:latin typeface="Calibri" panose="020F0502020204030204" pitchFamily="34" charset="0"/>
                <a:cs typeface="Calibri" panose="020F0502020204030204" pitchFamily="34" charset="0"/>
              </a:rPr>
              <a:t>7/11 “lost to care”</a:t>
            </a:r>
          </a:p>
          <a:p>
            <a:pPr lvl="2"/>
            <a:r>
              <a:rPr lang="en-US" sz="1800" dirty="0">
                <a:latin typeface="Calibri" panose="020F0502020204030204" pitchFamily="34" charset="0"/>
                <a:cs typeface="Calibri" panose="020F0502020204030204" pitchFamily="34" charset="0"/>
              </a:rPr>
              <a:t>4/11  “relocated”</a:t>
            </a:r>
          </a:p>
          <a:p>
            <a:endParaRPr lang="en-US" dirty="0"/>
          </a:p>
        </p:txBody>
      </p:sp>
      <p:pic>
        <p:nvPicPr>
          <p:cNvPr id="4" name="Picture 3" descr="Southeast Mississippi Rural Health Initiative, Incorporated (SeMRHI)-clinic's name and logo">
            <a:extLst>
              <a:ext uri="{FF2B5EF4-FFF2-40B4-BE49-F238E27FC236}">
                <a16:creationId xmlns:a16="http://schemas.microsoft.com/office/drawing/2014/main" id="{4B537881-C8D1-406B-A2AF-C78EC72518F7}"/>
              </a:ext>
            </a:extLst>
          </p:cNvPr>
          <p:cNvPicPr>
            <a:picLocks noChangeAspect="1"/>
          </p:cNvPicPr>
          <p:nvPr/>
        </p:nvPicPr>
        <p:blipFill>
          <a:blip r:embed="rId3"/>
          <a:stretch>
            <a:fillRect/>
          </a:stretch>
        </p:blipFill>
        <p:spPr>
          <a:xfrm>
            <a:off x="8158139" y="1012724"/>
            <a:ext cx="873328" cy="667570"/>
          </a:xfrm>
          <a:prstGeom prst="rect">
            <a:avLst/>
          </a:prstGeom>
        </p:spPr>
      </p:pic>
    </p:spTree>
    <p:custDataLst>
      <p:tags r:id="rId1"/>
    </p:custDataLst>
    <p:extLst>
      <p:ext uri="{BB962C8B-B14F-4D97-AF65-F5344CB8AC3E}">
        <p14:creationId xmlns:p14="http://schemas.microsoft.com/office/powerpoint/2010/main" val="331903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4931-48C7-4AB6-A80A-5425769618A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Methods and Activities</a:t>
            </a:r>
            <a:endParaRPr lang="en-US" dirty="0"/>
          </a:p>
        </p:txBody>
      </p:sp>
      <p:sp>
        <p:nvSpPr>
          <p:cNvPr id="4" name="Content Placeholder 3">
            <a:extLst>
              <a:ext uri="{FF2B5EF4-FFF2-40B4-BE49-F238E27FC236}">
                <a16:creationId xmlns:a16="http://schemas.microsoft.com/office/drawing/2014/main" id="{A6B6C19C-5D44-485A-9DFA-AEDF451933A0}"/>
              </a:ext>
            </a:extLst>
          </p:cNvPr>
          <p:cNvSpPr>
            <a:spLocks noGrp="1"/>
          </p:cNvSpPr>
          <p:nvPr>
            <p:ph sz="half" idx="1"/>
          </p:nvPr>
        </p:nvSpPr>
        <p:spPr/>
        <p:txBody>
          <a:bodyPr>
            <a:normAutofit/>
          </a:bodyPr>
          <a:lstStyle/>
          <a:p>
            <a:r>
              <a:rPr lang="en-US" dirty="0">
                <a:latin typeface="Calibri" panose="020F0502020204030204" pitchFamily="34" charset="0"/>
                <a:cs typeface="Calibri" panose="020F0502020204030204" pitchFamily="34" charset="0"/>
              </a:rPr>
              <a:t>Identify youth who are not VLS on the daily huddle sheet</a:t>
            </a:r>
          </a:p>
          <a:p>
            <a:r>
              <a:rPr lang="en-US" dirty="0">
                <a:latin typeface="Calibri" panose="020F0502020204030204" pitchFamily="34" charset="0"/>
                <a:cs typeface="Calibri" panose="020F0502020204030204" pitchFamily="34" charset="0"/>
              </a:rPr>
              <a:t>ECHO patient checklist</a:t>
            </a:r>
          </a:p>
          <a:p>
            <a:r>
              <a:rPr lang="en-US" dirty="0">
                <a:latin typeface="Calibri" panose="020F0502020204030204" pitchFamily="34" charset="0"/>
                <a:cs typeface="Calibri" panose="020F0502020204030204" pitchFamily="34" charset="0"/>
              </a:rPr>
              <a:t>Consumers disclose potential barriers during  phone and/or face-to-face contact with case managers </a:t>
            </a:r>
          </a:p>
          <a:p>
            <a:r>
              <a:rPr lang="en-US" dirty="0">
                <a:latin typeface="Calibri" panose="020F0502020204030204" pitchFamily="34" charset="0"/>
                <a:cs typeface="Calibri" panose="020F0502020204030204" pitchFamily="34" charset="0"/>
              </a:rPr>
              <a:t>Health Literacy tool-Bead Adherence tool</a:t>
            </a:r>
          </a:p>
          <a:p>
            <a:endParaRPr lang="en-US" dirty="0"/>
          </a:p>
        </p:txBody>
      </p:sp>
      <p:sp>
        <p:nvSpPr>
          <p:cNvPr id="5" name="Content Placeholder 4">
            <a:extLst>
              <a:ext uri="{FF2B5EF4-FFF2-40B4-BE49-F238E27FC236}">
                <a16:creationId xmlns:a16="http://schemas.microsoft.com/office/drawing/2014/main" id="{BD6DDA14-8DBC-42CA-9164-9E97BB3576E0}"/>
              </a:ext>
            </a:extLst>
          </p:cNvPr>
          <p:cNvSpPr>
            <a:spLocks noGrp="1"/>
          </p:cNvSpPr>
          <p:nvPr>
            <p:ph sz="half" idx="2"/>
          </p:nvPr>
        </p:nvSpPr>
        <p:spPr/>
        <p:txBody>
          <a:bodyPr>
            <a:normAutofit/>
          </a:bodyPr>
          <a:lstStyle/>
          <a:p>
            <a:r>
              <a:rPr lang="en-US" dirty="0">
                <a:latin typeface="Calibri" panose="020F0502020204030204" pitchFamily="34" charset="0"/>
                <a:cs typeface="Calibri" panose="020F0502020204030204" pitchFamily="34" charset="0"/>
              </a:rPr>
              <a:t>Referrals to appropriate resources to address barriers, such as Behavioral Health and HOPWA </a:t>
            </a:r>
          </a:p>
          <a:p>
            <a:r>
              <a:rPr lang="en-US" dirty="0">
                <a:latin typeface="Calibri" panose="020F0502020204030204" pitchFamily="34" charset="0"/>
                <a:cs typeface="Calibri" panose="020F0502020204030204" pitchFamily="34" charset="0"/>
              </a:rPr>
              <a:t>New hire of additional RN Case Manager-September 2019 </a:t>
            </a:r>
            <a:r>
              <a:rPr lang="en-US" dirty="0">
                <a:solidFill>
                  <a:srgbClr val="00B050"/>
                </a:solidFill>
                <a:latin typeface="Calibri" panose="020F0502020204030204" pitchFamily="34" charset="0"/>
                <a:cs typeface="Calibri" panose="020F0502020204030204" pitchFamily="34" charset="0"/>
              </a:rPr>
              <a:t>(completed) </a:t>
            </a:r>
          </a:p>
          <a:p>
            <a:r>
              <a:rPr lang="en-US" dirty="0">
                <a:latin typeface="Calibri" panose="020F0502020204030204" pitchFamily="34" charset="0"/>
                <a:cs typeface="Calibri" panose="020F0502020204030204" pitchFamily="34" charset="0"/>
              </a:rPr>
              <a:t>Two contract ID physicians for rotating weekly clinic-November 2019 </a:t>
            </a:r>
            <a:r>
              <a:rPr lang="en-US" dirty="0">
                <a:solidFill>
                  <a:srgbClr val="00B050"/>
                </a:solidFill>
                <a:latin typeface="Calibri" panose="020F0502020204030204" pitchFamily="34" charset="0"/>
                <a:cs typeface="Calibri" panose="020F0502020204030204" pitchFamily="34" charset="0"/>
              </a:rPr>
              <a:t>(completed)</a:t>
            </a:r>
          </a:p>
          <a:p>
            <a:endParaRPr lang="en-US" dirty="0"/>
          </a:p>
        </p:txBody>
      </p:sp>
      <p:pic>
        <p:nvPicPr>
          <p:cNvPr id="6" name="Picture 5" descr="Southeast Mississippi Rural Health Initiative, Incorporated (SeMRHI)-clinic's name and logo">
            <a:extLst>
              <a:ext uri="{FF2B5EF4-FFF2-40B4-BE49-F238E27FC236}">
                <a16:creationId xmlns:a16="http://schemas.microsoft.com/office/drawing/2014/main" id="{F9248CE8-33CC-4308-B43A-85CC7C29E108}"/>
              </a:ext>
            </a:extLst>
          </p:cNvPr>
          <p:cNvPicPr>
            <a:picLocks noChangeAspect="1"/>
          </p:cNvPicPr>
          <p:nvPr/>
        </p:nvPicPr>
        <p:blipFill>
          <a:blip r:embed="rId3"/>
          <a:stretch>
            <a:fillRect/>
          </a:stretch>
        </p:blipFill>
        <p:spPr>
          <a:xfrm>
            <a:off x="8158139" y="1012724"/>
            <a:ext cx="873328" cy="667570"/>
          </a:xfrm>
          <a:prstGeom prst="rect">
            <a:avLst/>
          </a:prstGeom>
        </p:spPr>
      </p:pic>
    </p:spTree>
    <p:custDataLst>
      <p:tags r:id="rId1"/>
    </p:custDataLst>
    <p:extLst>
      <p:ext uri="{BB962C8B-B14F-4D97-AF65-F5344CB8AC3E}">
        <p14:creationId xmlns:p14="http://schemas.microsoft.com/office/powerpoint/2010/main" val="3315863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8B98E-0725-4EA7-BDD7-04F34F68916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Bead Adherence Tool and ECHO Patient Checklist</a:t>
            </a:r>
            <a:endParaRPr lang="en-US" dirty="0"/>
          </a:p>
        </p:txBody>
      </p:sp>
      <p:pic>
        <p:nvPicPr>
          <p:cNvPr id="7" name="Content Placeholder 4" descr="The bead adherence tool is used to visually explain the effects of ART on the viral load of people living with HIV (PWH). The white beads depict suppressed  viral load. The red beads depict unsuppressed viral load.  ">
            <a:extLst>
              <a:ext uri="{FF2B5EF4-FFF2-40B4-BE49-F238E27FC236}">
                <a16:creationId xmlns:a16="http://schemas.microsoft.com/office/drawing/2014/main" id="{5D465225-5800-488B-A574-CE7D99394DF1}"/>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1258389" y="2226469"/>
            <a:ext cx="2626722" cy="3263504"/>
          </a:xfrm>
          <a:prstGeom prst="rect">
            <a:avLst/>
          </a:prstGeom>
        </p:spPr>
      </p:pic>
      <p:sp>
        <p:nvSpPr>
          <p:cNvPr id="8" name="Content Placeholder 2" descr="The ECHO Patient Checklist is used to assess the barriers to care for youth living with HIV who are not virally suppressed.  The interventions are selected based on each patient's barriers to care.">
            <a:extLst>
              <a:ext uri="{FF2B5EF4-FFF2-40B4-BE49-F238E27FC236}">
                <a16:creationId xmlns:a16="http://schemas.microsoft.com/office/drawing/2014/main" id="{870AF6D3-E187-438E-BA7D-E1AD8B9ECCDD}"/>
              </a:ext>
            </a:extLst>
          </p:cNvPr>
          <p:cNvSpPr>
            <a:spLocks noGrp="1"/>
          </p:cNvSpPr>
          <p:nvPr>
            <p:ph sz="half" idx="2"/>
          </p:nvPr>
        </p:nvSpPr>
        <p:spPr>
          <a:xfrm>
            <a:off x="4572000" y="2125267"/>
            <a:ext cx="3943350" cy="3364706"/>
          </a:xfrm>
          <a:prstGeom prst="rect">
            <a:avLst/>
          </a:prstGeom>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141010"/>
              </a:solidFill>
              <a:latin typeface="Arial" panose="020B0604020202020204" pitchFamily="34" charset="0"/>
            </a:endParaRPr>
          </a:p>
          <a:p>
            <a:pPr marL="0" indent="0">
              <a:buNone/>
            </a:pPr>
            <a:r>
              <a:rPr lang="en-US" sz="3300" b="1" dirty="0">
                <a:latin typeface="Calibri" panose="020F0502020204030204" pitchFamily="34" charset="0"/>
                <a:cs typeface="Calibri" panose="020F0502020204030204" pitchFamily="34" charset="0"/>
              </a:rPr>
              <a:t>DATE: ______________</a:t>
            </a:r>
          </a:p>
          <a:p>
            <a:pPr marL="0" indent="0">
              <a:buNone/>
            </a:pPr>
            <a:r>
              <a:rPr lang="en-US" sz="3300" b="1" dirty="0">
                <a:latin typeface="Calibri" panose="020F0502020204030204" pitchFamily="34" charset="0"/>
                <a:cs typeface="Calibri" panose="020F0502020204030204" pitchFamily="34" charset="0"/>
              </a:rPr>
              <a:t>NAME ________________________CASEMANAGER _____________  MR# _____________ </a:t>
            </a:r>
          </a:p>
          <a:p>
            <a:pPr marL="0" indent="0">
              <a:buNone/>
            </a:pPr>
            <a:r>
              <a:rPr lang="en-US" sz="3300" b="1" dirty="0">
                <a:latin typeface="Calibri" panose="020F0502020204030204" pitchFamily="34" charset="0"/>
                <a:cs typeface="Calibri" panose="020F0502020204030204" pitchFamily="34" charset="0"/>
              </a:rPr>
              <a:t>DOB __________ AGE __ PROVIDER ________________ </a:t>
            </a:r>
          </a:p>
          <a:p>
            <a:pPr marL="0" indent="0">
              <a:buNone/>
            </a:pPr>
            <a:r>
              <a:rPr lang="en-US" sz="3300" b="1" dirty="0">
                <a:latin typeface="Calibri" panose="020F0502020204030204" pitchFamily="34" charset="0"/>
                <a:cs typeface="Calibri" panose="020F0502020204030204" pitchFamily="34" charset="0"/>
              </a:rPr>
              <a:t>BASELINE VIRAL LOAD ___________ DATE ___________     </a:t>
            </a:r>
          </a:p>
          <a:p>
            <a:pPr marL="0" indent="0">
              <a:buNone/>
            </a:pPr>
            <a:r>
              <a:rPr lang="en-US" sz="3300" b="1" dirty="0">
                <a:latin typeface="Calibri" panose="020F0502020204030204" pitchFamily="34" charset="0"/>
                <a:cs typeface="Calibri" panose="020F0502020204030204" pitchFamily="34" charset="0"/>
              </a:rPr>
              <a:t>MOST RECENT VIRAL LOAD __________ DATE __________ </a:t>
            </a:r>
          </a:p>
          <a:p>
            <a:pPr marL="0" indent="0">
              <a:buNone/>
            </a:pPr>
            <a:r>
              <a:rPr lang="en-US" sz="3300" b="1" dirty="0">
                <a:latin typeface="Calibri" panose="020F0502020204030204" pitchFamily="34" charset="0"/>
                <a:cs typeface="Calibri" panose="020F0502020204030204" pitchFamily="34" charset="0"/>
              </a:rPr>
              <a:t>ACUITY LEVEL: ______BASIC ______ INTENSIVE ____MODERATE _____PRN</a:t>
            </a:r>
          </a:p>
          <a:p>
            <a:pPr marL="0" indent="0">
              <a:buNone/>
            </a:pPr>
            <a:r>
              <a:rPr lang="en-US" sz="3300" b="1" dirty="0">
                <a:latin typeface="Calibri" panose="020F0502020204030204" pitchFamily="34" charset="0"/>
                <a:cs typeface="Calibri" panose="020F0502020204030204" pitchFamily="34" charset="0"/>
              </a:rPr>
              <a:t>CONTACT FREQUENCY _____________________     NEXT APPT __________</a:t>
            </a:r>
          </a:p>
          <a:p>
            <a:pPr marL="0" indent="0">
              <a:buNone/>
            </a:pPr>
            <a:r>
              <a:rPr lang="en-US" sz="3300" b="1" dirty="0">
                <a:latin typeface="Calibri" panose="020F0502020204030204" pitchFamily="34" charset="0"/>
                <a:cs typeface="Calibri" panose="020F0502020204030204" pitchFamily="34" charset="0"/>
              </a:rPr>
              <a:t> # OF MISSED APPTS IN PAST 12 MONTHS_____</a:t>
            </a:r>
          </a:p>
          <a:p>
            <a:pPr marL="0" indent="0">
              <a:buNone/>
            </a:pPr>
            <a:r>
              <a:rPr lang="en-US" sz="3300" b="1" dirty="0">
                <a:latin typeface="Calibri" panose="020F0502020204030204" pitchFamily="34" charset="0"/>
                <a:cs typeface="Calibri" panose="020F0502020204030204" pitchFamily="34" charset="0"/>
              </a:rPr>
              <a:t>ART REGIMEN: ________________________________________________ </a:t>
            </a:r>
          </a:p>
          <a:p>
            <a:pPr marL="0" indent="0">
              <a:buNone/>
            </a:pPr>
            <a:r>
              <a:rPr lang="en-US" sz="3300" b="1" dirty="0">
                <a:latin typeface="Calibri" panose="020F0502020204030204" pitchFamily="34" charset="0"/>
                <a:cs typeface="Calibri" panose="020F0502020204030204" pitchFamily="34" charset="0"/>
              </a:rPr>
              <a:t>DATE OF LAST CONTACT ____________PHONE _____FACE-TO-FACE  _______ OTHER__________________</a:t>
            </a:r>
          </a:p>
          <a:p>
            <a:pPr marL="0" indent="0">
              <a:buNone/>
            </a:pPr>
            <a:r>
              <a:rPr lang="en-US" sz="3300" b="1" dirty="0">
                <a:latin typeface="Calibri" panose="020F0502020204030204" pitchFamily="34" charset="0"/>
                <a:cs typeface="Calibri" panose="020F0502020204030204" pitchFamily="34" charset="0"/>
              </a:rPr>
              <a:t>BARRIERS TO CARE ______________________________________________</a:t>
            </a:r>
          </a:p>
          <a:p>
            <a:pPr marL="0" indent="0">
              <a:buNone/>
            </a:pPr>
            <a:r>
              <a:rPr lang="en-US" sz="3300" b="1" dirty="0">
                <a:latin typeface="Calibri" panose="020F0502020204030204" pitchFamily="34" charset="0"/>
                <a:cs typeface="Calibri" panose="020F0502020204030204" pitchFamily="34" charset="0"/>
              </a:rPr>
              <a:t>BARRIERS TO ART ADHERENCE _______________________________________</a:t>
            </a:r>
          </a:p>
          <a:p>
            <a:pPr marL="0" indent="0">
              <a:buNone/>
            </a:pPr>
            <a:r>
              <a:rPr lang="en-US" sz="3300" b="1" dirty="0">
                <a:latin typeface="Calibri" panose="020F0502020204030204" pitchFamily="34" charset="0"/>
                <a:cs typeface="Calibri" panose="020F0502020204030204" pitchFamily="34" charset="0"/>
              </a:rPr>
              <a:t>ART DOSAGE REMINDERS: ____ PILL BOX ____PHONE REMINDER   ____OTHER ___________</a:t>
            </a:r>
          </a:p>
          <a:p>
            <a:pPr marL="0" indent="0">
              <a:buNone/>
            </a:pPr>
            <a:r>
              <a:rPr lang="en-US" sz="3300" b="1" dirty="0">
                <a:latin typeface="Calibri" panose="020F0502020204030204" pitchFamily="34" charset="0"/>
                <a:cs typeface="Calibri" panose="020F0502020204030204" pitchFamily="34" charset="0"/>
              </a:rPr>
              <a:t>INTERVENTIONS USED:</a:t>
            </a:r>
          </a:p>
          <a:p>
            <a:r>
              <a:rPr lang="en-US" sz="3300" b="1" dirty="0">
                <a:latin typeface="Calibri" panose="020F0502020204030204" pitchFamily="34" charset="0"/>
                <a:cs typeface="Calibri" panose="020F0502020204030204" pitchFamily="34" charset="0"/>
              </a:rPr>
              <a:t>____ BEAD ADHERENCE TEACH BACK TOOL</a:t>
            </a:r>
          </a:p>
          <a:p>
            <a:r>
              <a:rPr lang="en-US" sz="3300" b="1" dirty="0">
                <a:latin typeface="Calibri" panose="020F0502020204030204" pitchFamily="34" charset="0"/>
                <a:cs typeface="Calibri" panose="020F0502020204030204" pitchFamily="34" charset="0"/>
              </a:rPr>
              <a:t>____ MOTIVATIONAL INTERVIEWING</a:t>
            </a:r>
          </a:p>
          <a:p>
            <a:r>
              <a:rPr lang="en-US" sz="3300" b="1" dirty="0">
                <a:latin typeface="Calibri" panose="020F0502020204030204" pitchFamily="34" charset="0"/>
                <a:cs typeface="Calibri" panose="020F0502020204030204" pitchFamily="34" charset="0"/>
              </a:rPr>
              <a:t>____ MONTHLY CONTACT WITH PATIENT</a:t>
            </a:r>
          </a:p>
          <a:p>
            <a:r>
              <a:rPr lang="en-US" sz="3300" b="1" dirty="0">
                <a:latin typeface="Calibri" panose="020F0502020204030204" pitchFamily="34" charset="0"/>
                <a:cs typeface="Calibri" panose="020F0502020204030204" pitchFamily="34" charset="0"/>
              </a:rPr>
              <a:t>____TEACHBACK TOOL (BOOK)</a:t>
            </a:r>
          </a:p>
          <a:p>
            <a:r>
              <a:rPr lang="en-US" sz="3300" b="1" dirty="0">
                <a:latin typeface="Calibri" panose="020F0502020204030204" pitchFamily="34" charset="0"/>
                <a:cs typeface="Calibri" panose="020F0502020204030204" pitchFamily="34" charset="0"/>
              </a:rPr>
              <a:t> ____OTHER _______________________</a:t>
            </a:r>
          </a:p>
        </p:txBody>
      </p:sp>
      <p:pic>
        <p:nvPicPr>
          <p:cNvPr id="5" name="Picture 4" descr="Southeast Mississippi Rural Health Initiative, Incorporated (SeMRHI)-clinic's name and logo">
            <a:extLst>
              <a:ext uri="{FF2B5EF4-FFF2-40B4-BE49-F238E27FC236}">
                <a16:creationId xmlns:a16="http://schemas.microsoft.com/office/drawing/2014/main" id="{18A85434-991E-4F6F-A8BD-07F2141E1F5E}"/>
              </a:ext>
            </a:extLst>
          </p:cNvPr>
          <p:cNvPicPr>
            <a:picLocks noChangeAspect="1"/>
          </p:cNvPicPr>
          <p:nvPr/>
        </p:nvPicPr>
        <p:blipFill>
          <a:blip r:embed="rId4"/>
          <a:stretch>
            <a:fillRect/>
          </a:stretch>
        </p:blipFill>
        <p:spPr>
          <a:xfrm>
            <a:off x="8158139" y="1012724"/>
            <a:ext cx="873328" cy="667570"/>
          </a:xfrm>
          <a:prstGeom prst="rect">
            <a:avLst/>
          </a:prstGeom>
        </p:spPr>
      </p:pic>
    </p:spTree>
    <p:custDataLst>
      <p:tags r:id="rId1"/>
    </p:custDataLst>
    <p:extLst>
      <p:ext uri="{BB962C8B-B14F-4D97-AF65-F5344CB8AC3E}">
        <p14:creationId xmlns:p14="http://schemas.microsoft.com/office/powerpoint/2010/main" val="2315937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8657-221D-4958-9932-5824806422F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Data Results 2018-2019</a:t>
            </a:r>
            <a:endParaRPr lang="en-US" dirty="0"/>
          </a:p>
        </p:txBody>
      </p:sp>
      <p:graphicFrame>
        <p:nvGraphicFramePr>
          <p:cNvPr id="4" name="Content Placeholder 11" descr="The first set of bar graphs illustrates the cumulative viral load suppression rates for SeMRHI's entire HIV population from July 2018-December 2019. &#10;The second set of bar graphs illustrates the viral load suppression rates for youth living with HIV at SeMRHI from July 2018-December 2019.">
            <a:extLst>
              <a:ext uri="{FF2B5EF4-FFF2-40B4-BE49-F238E27FC236}">
                <a16:creationId xmlns:a16="http://schemas.microsoft.com/office/drawing/2014/main" id="{59066E13-BCB8-423F-8B22-9CE6AFA5626C}"/>
              </a:ext>
            </a:extLst>
          </p:cNvPr>
          <p:cNvGraphicFramePr>
            <a:graphicFrameLocks noGrp="1"/>
          </p:cNvGraphicFramePr>
          <p:nvPr>
            <p:ph idx="1"/>
          </p:nvPr>
        </p:nvGraphicFramePr>
        <p:xfrm>
          <a:off x="628650" y="2226469"/>
          <a:ext cx="7994030" cy="326350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Southeast Mississippi Rural Health Initiative, Incorporated (SeMRHI)-clinic's name and logo">
            <a:extLst>
              <a:ext uri="{FF2B5EF4-FFF2-40B4-BE49-F238E27FC236}">
                <a16:creationId xmlns:a16="http://schemas.microsoft.com/office/drawing/2014/main" id="{E4E00780-DDF4-4F50-909F-B6B19DF0B605}"/>
              </a:ext>
            </a:extLst>
          </p:cNvPr>
          <p:cNvPicPr>
            <a:picLocks noChangeAspect="1"/>
          </p:cNvPicPr>
          <p:nvPr/>
        </p:nvPicPr>
        <p:blipFill>
          <a:blip r:embed="rId4"/>
          <a:stretch>
            <a:fillRect/>
          </a:stretch>
        </p:blipFill>
        <p:spPr>
          <a:xfrm>
            <a:off x="8158139" y="1012724"/>
            <a:ext cx="873328" cy="667570"/>
          </a:xfrm>
          <a:prstGeom prst="rect">
            <a:avLst/>
          </a:prstGeom>
        </p:spPr>
      </p:pic>
    </p:spTree>
    <p:custDataLst>
      <p:tags r:id="rId1"/>
    </p:custDataLst>
    <p:extLst>
      <p:ext uri="{BB962C8B-B14F-4D97-AF65-F5344CB8AC3E}">
        <p14:creationId xmlns:p14="http://schemas.microsoft.com/office/powerpoint/2010/main" val="143583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5CBF-067C-4779-82A5-76A931296327}"/>
              </a:ext>
            </a:extLst>
          </p:cNvPr>
          <p:cNvSpPr>
            <a:spLocks noGrp="1"/>
          </p:cNvSpPr>
          <p:nvPr>
            <p:ph type="title"/>
          </p:nvPr>
        </p:nvSpPr>
        <p:spPr/>
        <p:txBody>
          <a:bodyPr/>
          <a:lstStyle/>
          <a:p>
            <a:r>
              <a:rPr lang="en-US" b="1" dirty="0"/>
              <a:t>Data Results Post-Intervention</a:t>
            </a:r>
          </a:p>
        </p:txBody>
      </p:sp>
      <p:graphicFrame>
        <p:nvGraphicFramePr>
          <p:cNvPr id="8" name="Content Placeholder 7">
            <a:extLst>
              <a:ext uri="{FF2B5EF4-FFF2-40B4-BE49-F238E27FC236}">
                <a16:creationId xmlns:a16="http://schemas.microsoft.com/office/drawing/2014/main" id="{E1D70C61-999B-4DA2-9288-0C12723FC978}"/>
              </a:ext>
            </a:extLst>
          </p:cNvPr>
          <p:cNvGraphicFramePr>
            <a:graphicFrameLocks noGrp="1"/>
          </p:cNvGraphicFramePr>
          <p:nvPr>
            <p:ph idx="1"/>
          </p:nvPr>
        </p:nvGraphicFramePr>
        <p:xfrm>
          <a:off x="835216" y="2226469"/>
          <a:ext cx="5234114" cy="326350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Southeast Mississippi Rural Health Initiative, Incorporated (SeMRHI)-clinic's name and logo">
            <a:extLst>
              <a:ext uri="{FF2B5EF4-FFF2-40B4-BE49-F238E27FC236}">
                <a16:creationId xmlns:a16="http://schemas.microsoft.com/office/drawing/2014/main" id="{DE7E2CED-E69C-4A48-9711-848DC954E306}"/>
              </a:ext>
            </a:extLst>
          </p:cNvPr>
          <p:cNvPicPr>
            <a:picLocks noChangeAspect="1"/>
          </p:cNvPicPr>
          <p:nvPr/>
        </p:nvPicPr>
        <p:blipFill>
          <a:blip r:embed="rId4"/>
          <a:stretch>
            <a:fillRect/>
          </a:stretch>
        </p:blipFill>
        <p:spPr>
          <a:xfrm>
            <a:off x="8158139" y="1012724"/>
            <a:ext cx="873328" cy="667570"/>
          </a:xfrm>
          <a:prstGeom prst="rect">
            <a:avLst/>
          </a:prstGeom>
        </p:spPr>
      </p:pic>
    </p:spTree>
    <p:custDataLst>
      <p:tags r:id="rId1"/>
    </p:custDataLst>
    <p:extLst>
      <p:ext uri="{BB962C8B-B14F-4D97-AF65-F5344CB8AC3E}">
        <p14:creationId xmlns:p14="http://schemas.microsoft.com/office/powerpoint/2010/main" val="287566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4D2B-A0A8-42CA-8931-BCA99935ABB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Lessons Learned</a:t>
            </a:r>
            <a:endParaRPr lang="en-US" dirty="0"/>
          </a:p>
        </p:txBody>
      </p:sp>
      <p:sp>
        <p:nvSpPr>
          <p:cNvPr id="4" name="Content Placeholder 3">
            <a:extLst>
              <a:ext uri="{FF2B5EF4-FFF2-40B4-BE49-F238E27FC236}">
                <a16:creationId xmlns:a16="http://schemas.microsoft.com/office/drawing/2014/main" id="{65E54789-5F7B-4360-9822-F4FD5E290705}"/>
              </a:ext>
            </a:extLst>
          </p:cNvPr>
          <p:cNvSpPr>
            <a:spLocks noGrp="1"/>
          </p:cNvSpPr>
          <p:nvPr>
            <p:ph sz="half" idx="1"/>
          </p:nvPr>
        </p:nvSpPr>
        <p:spPr/>
        <p:txBody>
          <a:bodyPr>
            <a:normAutofit/>
          </a:bodyPr>
          <a:lstStyle/>
          <a:p>
            <a:r>
              <a:rPr lang="en-US" dirty="0">
                <a:latin typeface="Calibri" panose="020F0502020204030204" pitchFamily="34" charset="0"/>
                <a:cs typeface="Calibri" panose="020F0502020204030204" pitchFamily="34" charset="0"/>
              </a:rPr>
              <a:t>Successful interventions: </a:t>
            </a:r>
          </a:p>
          <a:p>
            <a:r>
              <a:rPr lang="en-US" dirty="0">
                <a:latin typeface="Calibri" panose="020F0502020204030204" pitchFamily="34" charset="0"/>
                <a:cs typeface="Calibri" panose="020F0502020204030204" pitchFamily="34" charset="0"/>
              </a:rPr>
              <a:t>Combination of completion of the ECHO Checklist with consumers (identify and address barriers) </a:t>
            </a:r>
          </a:p>
          <a:p>
            <a:r>
              <a:rPr lang="en-US" dirty="0">
                <a:latin typeface="Calibri" panose="020F0502020204030204" pitchFamily="34" charset="0"/>
                <a:cs typeface="Calibri" panose="020F0502020204030204" pitchFamily="34" charset="0"/>
              </a:rPr>
              <a:t>Bead adherence tool (visual tool/maturity level)</a:t>
            </a:r>
          </a:p>
          <a:p>
            <a:r>
              <a:rPr lang="en-US" dirty="0">
                <a:latin typeface="Calibri" panose="020F0502020204030204" pitchFamily="34" charset="0"/>
                <a:cs typeface="Calibri" panose="020F0502020204030204" pitchFamily="34" charset="0"/>
              </a:rPr>
              <a:t>New ART rapidly suppresses VL and minimum side effects which contributes to daily ART adherence</a:t>
            </a:r>
          </a:p>
          <a:p>
            <a:endParaRPr lang="en-US" dirty="0"/>
          </a:p>
        </p:txBody>
      </p:sp>
      <p:sp>
        <p:nvSpPr>
          <p:cNvPr id="5" name="Content Placeholder 4">
            <a:extLst>
              <a:ext uri="{FF2B5EF4-FFF2-40B4-BE49-F238E27FC236}">
                <a16:creationId xmlns:a16="http://schemas.microsoft.com/office/drawing/2014/main" id="{2B8325AF-0BBE-4E14-827C-01C27189844D}"/>
              </a:ext>
            </a:extLst>
          </p:cNvPr>
          <p:cNvSpPr>
            <a:spLocks noGrp="1"/>
          </p:cNvSpPr>
          <p:nvPr>
            <p:ph sz="half" idx="2"/>
          </p:nvPr>
        </p:nvSpPr>
        <p:spPr/>
        <p:txBody>
          <a:bodyPr>
            <a:normAutofit/>
          </a:bodyPr>
          <a:lstStyle/>
          <a:p>
            <a:r>
              <a:rPr lang="en-US" sz="1800" dirty="0">
                <a:latin typeface="Calibri" panose="020F0502020204030204" pitchFamily="34" charset="0"/>
                <a:cs typeface="Calibri" panose="020F0502020204030204" pitchFamily="34" charset="0"/>
              </a:rPr>
              <a:t>Meet the patients where they are</a:t>
            </a:r>
          </a:p>
          <a:p>
            <a:r>
              <a:rPr lang="en-US" sz="1800" dirty="0">
                <a:latin typeface="Calibri" panose="020F0502020204030204" pitchFamily="34" charset="0"/>
                <a:cs typeface="Calibri" panose="020F0502020204030204" pitchFamily="34" charset="0"/>
              </a:rPr>
              <a:t>Continue to address ongoing barriers to care: </a:t>
            </a:r>
          </a:p>
          <a:p>
            <a:pPr lvl="1">
              <a:buFont typeface="Wingdings" panose="05000000000000000000" pitchFamily="2" charset="2"/>
              <a:buChar char="Ø"/>
            </a:pPr>
            <a:r>
              <a:rPr lang="en-US" dirty="0">
                <a:latin typeface="Calibri" panose="020F0502020204030204" pitchFamily="34" charset="0"/>
                <a:cs typeface="Calibri" panose="020F0502020204030204" pitchFamily="34" charset="0"/>
              </a:rPr>
              <a:t>missed appointments </a:t>
            </a:r>
          </a:p>
          <a:p>
            <a:pPr lvl="1">
              <a:buFont typeface="Wingdings" panose="05000000000000000000" pitchFamily="2" charset="2"/>
              <a:buChar char="Ø"/>
            </a:pPr>
            <a:r>
              <a:rPr lang="en-US" dirty="0">
                <a:latin typeface="Calibri" panose="020F0502020204030204" pitchFamily="34" charset="0"/>
                <a:cs typeface="Calibri" panose="020F0502020204030204" pitchFamily="34" charset="0"/>
              </a:rPr>
              <a:t>lack of adherence to ART</a:t>
            </a:r>
          </a:p>
          <a:p>
            <a:pPr lvl="1">
              <a:buFont typeface="Wingdings" panose="05000000000000000000" pitchFamily="2" charset="2"/>
              <a:buChar char="Ø"/>
            </a:pPr>
            <a:r>
              <a:rPr lang="en-US" dirty="0">
                <a:latin typeface="Calibri" panose="020F0502020204030204" pitchFamily="34" charset="0"/>
                <a:cs typeface="Calibri" panose="020F0502020204030204" pitchFamily="34" charset="0"/>
              </a:rPr>
              <a:t>failure to complete ADAP recert</a:t>
            </a:r>
          </a:p>
          <a:p>
            <a:pPr lvl="1">
              <a:buFont typeface="Wingdings" panose="05000000000000000000" pitchFamily="2" charset="2"/>
              <a:buChar char="Ø"/>
            </a:pPr>
            <a:r>
              <a:rPr lang="en-US" dirty="0">
                <a:latin typeface="Calibri" panose="020F0502020204030204" pitchFamily="34" charset="0"/>
                <a:cs typeface="Calibri" panose="020F0502020204030204" pitchFamily="34" charset="0"/>
              </a:rPr>
              <a:t>newly diagnosed with high VL rates and behavioral health indicators </a:t>
            </a:r>
          </a:p>
          <a:p>
            <a:pPr lvl="1">
              <a:buFont typeface="Wingdings" panose="05000000000000000000" pitchFamily="2" charset="2"/>
              <a:buChar char="Ø"/>
            </a:pPr>
            <a:r>
              <a:rPr lang="en-US" dirty="0">
                <a:latin typeface="Calibri" panose="020F0502020204030204" pitchFamily="34" charset="0"/>
                <a:cs typeface="Calibri" panose="020F0502020204030204" pitchFamily="34" charset="0"/>
              </a:rPr>
              <a:t>fear of disclosing diagnosis to family</a:t>
            </a:r>
          </a:p>
          <a:p>
            <a:endParaRPr lang="en-US" dirty="0"/>
          </a:p>
        </p:txBody>
      </p:sp>
      <p:pic>
        <p:nvPicPr>
          <p:cNvPr id="6" name="Picture 5" descr="Southeast Mississippi Rural Health Initiative, Incorporated (SeMRHI)-clinic's name and logo">
            <a:extLst>
              <a:ext uri="{FF2B5EF4-FFF2-40B4-BE49-F238E27FC236}">
                <a16:creationId xmlns:a16="http://schemas.microsoft.com/office/drawing/2014/main" id="{D1FE8178-DC23-4362-8598-46F6DBCEE26B}"/>
              </a:ext>
            </a:extLst>
          </p:cNvPr>
          <p:cNvPicPr>
            <a:picLocks noChangeAspect="1"/>
          </p:cNvPicPr>
          <p:nvPr/>
        </p:nvPicPr>
        <p:blipFill>
          <a:blip r:embed="rId3"/>
          <a:stretch>
            <a:fillRect/>
          </a:stretch>
        </p:blipFill>
        <p:spPr>
          <a:xfrm>
            <a:off x="8158139" y="1012724"/>
            <a:ext cx="873328" cy="667570"/>
          </a:xfrm>
          <a:prstGeom prst="rect">
            <a:avLst/>
          </a:prstGeom>
        </p:spPr>
      </p:pic>
    </p:spTree>
    <p:custDataLst>
      <p:tags r:id="rId1"/>
    </p:custDataLst>
    <p:extLst>
      <p:ext uri="{BB962C8B-B14F-4D97-AF65-F5344CB8AC3E}">
        <p14:creationId xmlns:p14="http://schemas.microsoft.com/office/powerpoint/2010/main" val="270403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F9A4-EE77-4B8D-98FF-4DA1DDFDAF4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Challenges/Limitations</a:t>
            </a:r>
            <a:endParaRPr lang="en-US" dirty="0"/>
          </a:p>
        </p:txBody>
      </p:sp>
      <p:sp>
        <p:nvSpPr>
          <p:cNvPr id="3" name="Content Placeholder 2">
            <a:extLst>
              <a:ext uri="{FF2B5EF4-FFF2-40B4-BE49-F238E27FC236}">
                <a16:creationId xmlns:a16="http://schemas.microsoft.com/office/drawing/2014/main" id="{E7B0DDC9-53BB-4BFB-B032-98D284BD7D28}"/>
              </a:ext>
            </a:extLst>
          </p:cNvPr>
          <p:cNvSpPr>
            <a:spLocks noGrp="1"/>
          </p:cNvSpPr>
          <p:nvPr>
            <p:ph idx="1"/>
          </p:nvPr>
        </p:nvSpPr>
        <p:spPr/>
        <p:txBody>
          <a:bodyPr>
            <a:normAutofit fontScale="92500" lnSpcReduction="10000"/>
          </a:bodyPr>
          <a:lstStyle/>
          <a:p>
            <a:r>
              <a:rPr lang="en-US" sz="2850" dirty="0">
                <a:latin typeface="Calibri" panose="020F0502020204030204" pitchFamily="34" charset="0"/>
                <a:cs typeface="Calibri" panose="020F0502020204030204" pitchFamily="34" charset="0"/>
              </a:rPr>
              <a:t>Patients’ challenges despite interventions: </a:t>
            </a:r>
          </a:p>
          <a:p>
            <a:pPr lvl="1">
              <a:buFont typeface="Wingdings" panose="05000000000000000000" pitchFamily="2" charset="2"/>
              <a:buChar char="Ø"/>
            </a:pPr>
            <a:r>
              <a:rPr lang="en-US" sz="2850" dirty="0">
                <a:latin typeface="Calibri" panose="020F0502020204030204" pitchFamily="34" charset="0"/>
                <a:cs typeface="Calibri" panose="020F0502020204030204" pitchFamily="34" charset="0"/>
              </a:rPr>
              <a:t>stigma </a:t>
            </a:r>
          </a:p>
          <a:p>
            <a:pPr lvl="1">
              <a:buFont typeface="Wingdings" panose="05000000000000000000" pitchFamily="2" charset="2"/>
              <a:buChar char="Ø"/>
            </a:pPr>
            <a:r>
              <a:rPr lang="en-US" sz="2850" dirty="0">
                <a:latin typeface="Calibri" panose="020F0502020204030204" pitchFamily="34" charset="0"/>
                <a:cs typeface="Calibri" panose="020F0502020204030204" pitchFamily="34" charset="0"/>
              </a:rPr>
              <a:t>behavioral health indicators</a:t>
            </a:r>
          </a:p>
          <a:p>
            <a:pPr lvl="1">
              <a:buFont typeface="Wingdings" panose="05000000000000000000" pitchFamily="2" charset="2"/>
              <a:buChar char="Ø"/>
            </a:pPr>
            <a:r>
              <a:rPr lang="en-US" sz="2850" dirty="0">
                <a:latin typeface="Calibri" panose="020F0502020204030204" pitchFamily="34" charset="0"/>
                <a:cs typeface="Calibri" panose="020F0502020204030204" pitchFamily="34" charset="0"/>
              </a:rPr>
              <a:t>denial of diagnosis</a:t>
            </a:r>
          </a:p>
          <a:p>
            <a:pPr lvl="1">
              <a:buFont typeface="Wingdings" panose="05000000000000000000" pitchFamily="2" charset="2"/>
              <a:buChar char="Ø"/>
            </a:pPr>
            <a:r>
              <a:rPr lang="en-US" sz="2850" dirty="0">
                <a:latin typeface="Calibri" panose="020F0502020204030204" pitchFamily="34" charset="0"/>
                <a:cs typeface="Calibri" panose="020F0502020204030204" pitchFamily="34" charset="0"/>
              </a:rPr>
              <a:t>maturity level</a:t>
            </a:r>
          </a:p>
          <a:p>
            <a:pPr lvl="1">
              <a:buFont typeface="Wingdings" panose="05000000000000000000" pitchFamily="2" charset="2"/>
              <a:buChar char="Ø"/>
            </a:pPr>
            <a:r>
              <a:rPr lang="en-US" sz="2850" dirty="0">
                <a:latin typeface="Calibri" panose="020F0502020204030204" pitchFamily="34" charset="0"/>
                <a:cs typeface="Calibri" panose="020F0502020204030204" pitchFamily="34" charset="0"/>
              </a:rPr>
              <a:t>lack of support system-family unaware of diagnosis</a:t>
            </a:r>
          </a:p>
          <a:p>
            <a:pPr lvl="1">
              <a:buFont typeface="Wingdings" panose="05000000000000000000" pitchFamily="2" charset="2"/>
              <a:buChar char="Ø"/>
            </a:pPr>
            <a:r>
              <a:rPr lang="en-US" sz="2850" dirty="0">
                <a:latin typeface="Calibri" panose="020F0502020204030204" pitchFamily="34" charset="0"/>
                <a:cs typeface="Calibri" panose="020F0502020204030204" pitchFamily="34" charset="0"/>
              </a:rPr>
              <a:t> </a:t>
            </a:r>
            <a:r>
              <a:rPr lang="en-US" sz="2850" b="1" u="sng" dirty="0">
                <a:latin typeface="Calibri" panose="020F0502020204030204" pitchFamily="34" charset="0"/>
                <a:cs typeface="Calibri" panose="020F0502020204030204" pitchFamily="34" charset="0"/>
              </a:rPr>
              <a:t>overwhelming social determinants of health</a:t>
            </a:r>
          </a:p>
          <a:p>
            <a:r>
              <a:rPr lang="en-US" sz="2850" dirty="0">
                <a:latin typeface="Calibri" panose="020F0502020204030204" pitchFamily="34" charset="0"/>
                <a:cs typeface="Calibri" panose="020F0502020204030204" pitchFamily="34" charset="0"/>
              </a:rPr>
              <a:t>Clinic challenges: staff turnover and training new staff</a:t>
            </a:r>
          </a:p>
          <a:p>
            <a:r>
              <a:rPr lang="en-US" sz="2850" dirty="0">
                <a:latin typeface="Calibri" panose="020F0502020204030204" pitchFamily="34" charset="0"/>
                <a:cs typeface="Calibri" panose="020F0502020204030204" pitchFamily="34" charset="0"/>
              </a:rPr>
              <a:t>Despite available support services, VLS was not achieved for some of the youth living with HIV at SeMRHI. </a:t>
            </a:r>
          </a:p>
          <a:p>
            <a:endParaRPr lang="en-US" dirty="0"/>
          </a:p>
          <a:p>
            <a:endParaRPr lang="en-US" dirty="0"/>
          </a:p>
        </p:txBody>
      </p:sp>
      <p:pic>
        <p:nvPicPr>
          <p:cNvPr id="4" name="Picture 3" descr="Southeast Mississippi Rural Health Initiative, Incorporated (SeMRHI)-clinic's name and logo">
            <a:extLst>
              <a:ext uri="{FF2B5EF4-FFF2-40B4-BE49-F238E27FC236}">
                <a16:creationId xmlns:a16="http://schemas.microsoft.com/office/drawing/2014/main" id="{BC0FE4A5-9D68-4BC9-81F2-7326E950294C}"/>
              </a:ext>
            </a:extLst>
          </p:cNvPr>
          <p:cNvPicPr>
            <a:picLocks noChangeAspect="1"/>
          </p:cNvPicPr>
          <p:nvPr/>
        </p:nvPicPr>
        <p:blipFill>
          <a:blip r:embed="rId3"/>
          <a:stretch>
            <a:fillRect/>
          </a:stretch>
        </p:blipFill>
        <p:spPr>
          <a:xfrm>
            <a:off x="8158139" y="1012724"/>
            <a:ext cx="873328" cy="667570"/>
          </a:xfrm>
          <a:prstGeom prst="rect">
            <a:avLst/>
          </a:prstGeom>
        </p:spPr>
      </p:pic>
    </p:spTree>
    <p:custDataLst>
      <p:tags r:id="rId1"/>
    </p:custDataLst>
    <p:extLst>
      <p:ext uri="{BB962C8B-B14F-4D97-AF65-F5344CB8AC3E}">
        <p14:creationId xmlns:p14="http://schemas.microsoft.com/office/powerpoint/2010/main" val="426275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2A3E8B-5DB4-42B6-8917-8375DC988A61}"/>
              </a:ext>
            </a:extLst>
          </p:cNvPr>
          <p:cNvPicPr>
            <a:picLocks noChangeAspect="1"/>
          </p:cNvPicPr>
          <p:nvPr/>
        </p:nvPicPr>
        <p:blipFill>
          <a:blip r:embed="rId2"/>
          <a:stretch>
            <a:fillRect/>
          </a:stretch>
        </p:blipFill>
        <p:spPr>
          <a:xfrm>
            <a:off x="570934" y="2542813"/>
            <a:ext cx="2527373" cy="2394907"/>
          </a:xfrm>
          <a:prstGeom prst="rect">
            <a:avLst/>
          </a:prstGeom>
        </p:spPr>
      </p:pic>
      <p:pic>
        <p:nvPicPr>
          <p:cNvPr id="4" name="Picture 3" descr="Related image">
            <a:extLst>
              <a:ext uri="{FF2B5EF4-FFF2-40B4-BE49-F238E27FC236}">
                <a16:creationId xmlns:a16="http://schemas.microsoft.com/office/drawing/2014/main" id="{2E7210E9-EE35-4D86-9EFF-AB8E2FABD7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5695" y="2528309"/>
            <a:ext cx="2376184" cy="23949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EDF736B-B63C-47EE-AA8B-95FEAA82B27A}"/>
              </a:ext>
            </a:extLst>
          </p:cNvPr>
          <p:cNvSpPr/>
          <p:nvPr/>
        </p:nvSpPr>
        <p:spPr>
          <a:xfrm>
            <a:off x="570934" y="5330724"/>
            <a:ext cx="8324793" cy="417871"/>
          </a:xfrm>
          <a:prstGeom prst="rect">
            <a:avLst/>
          </a:prstGeom>
        </p:spPr>
        <p:txBody>
          <a:bodyPr wrap="square" anchor="t">
            <a:spAutoFit/>
          </a:bodyPr>
          <a:lstStyle/>
          <a:p>
            <a:pPr>
              <a:lnSpc>
                <a:spcPct val="115000"/>
              </a:lnSpc>
              <a:spcAft>
                <a:spcPts val="1000"/>
              </a:spcAft>
            </a:pPr>
            <a:r>
              <a:rPr lang="en-US" sz="2000" dirty="0">
                <a:latin typeface="Times New Roman"/>
                <a:ea typeface="Calibri" panose="020F0502020204030204" pitchFamily="34" charset="0"/>
                <a:cs typeface="Times New Roman"/>
              </a:rPr>
              <a:t>To engage the consumers, you </a:t>
            </a:r>
            <a:r>
              <a:rPr lang="en-US" sz="2000" cap="all" dirty="0">
                <a:latin typeface="Times New Roman"/>
                <a:ea typeface="Calibri" panose="020F0502020204030204" pitchFamily="34" charset="0"/>
                <a:cs typeface="Times New Roman"/>
              </a:rPr>
              <a:t>must </a:t>
            </a:r>
            <a:r>
              <a:rPr lang="en-US" sz="2000" dirty="0">
                <a:latin typeface="Times New Roman"/>
                <a:ea typeface="Calibri" panose="020F0502020204030204" pitchFamily="34" charset="0"/>
                <a:cs typeface="Times New Roman"/>
              </a:rPr>
              <a:t>TRAIN service providers and consumers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20B18FF-6B5A-4CB7-B567-35BDCA4AA3B4}"/>
              </a:ext>
            </a:extLst>
          </p:cNvPr>
          <p:cNvSpPr/>
          <p:nvPr/>
        </p:nvSpPr>
        <p:spPr>
          <a:xfrm>
            <a:off x="730732" y="181545"/>
            <a:ext cx="7679467" cy="707886"/>
          </a:xfrm>
          <a:prstGeom prst="rect">
            <a:avLst/>
          </a:prstGeom>
        </p:spPr>
        <p:txBody>
          <a:bodyPr wrap="square">
            <a:spAutoFit/>
          </a:bodyPr>
          <a:lstStyle/>
          <a:p>
            <a:pPr algn="ctr"/>
            <a:r>
              <a:rPr lang="en-US" sz="4000" dirty="0">
                <a:solidFill>
                  <a:srgbClr val="EBEBEB"/>
                </a:solidFill>
                <a:latin typeface="Times New Roman" panose="02020603050405020304" pitchFamily="18" charset="0"/>
                <a:cs typeface="Times New Roman" panose="02020603050405020304" pitchFamily="18" charset="0"/>
              </a:rPr>
              <a:t>Consumer Engagement </a:t>
            </a:r>
          </a:p>
        </p:txBody>
      </p:sp>
      <p:sp>
        <p:nvSpPr>
          <p:cNvPr id="2" name="Rectangle 1">
            <a:extLst>
              <a:ext uri="{FF2B5EF4-FFF2-40B4-BE49-F238E27FC236}">
                <a16:creationId xmlns:a16="http://schemas.microsoft.com/office/drawing/2014/main" id="{6A588C24-65B0-4A2F-943E-4BC0D087A397}"/>
              </a:ext>
            </a:extLst>
          </p:cNvPr>
          <p:cNvSpPr/>
          <p:nvPr/>
        </p:nvSpPr>
        <p:spPr>
          <a:xfrm>
            <a:off x="570934" y="1441923"/>
            <a:ext cx="8115694" cy="707886"/>
          </a:xfrm>
          <a:prstGeom prst="rect">
            <a:avLst/>
          </a:prstGeom>
        </p:spPr>
        <p:txBody>
          <a:bodyPr wrap="square">
            <a:spAutoFit/>
          </a:bodyPr>
          <a:lstStyle/>
          <a:p>
            <a:r>
              <a:rPr lang="en-US" sz="2000" dirty="0">
                <a:solidFill>
                  <a:schemeClr val="accent3">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“If you are planning for a year sow rice; if you are planning for a decade, plant trees; if you are planning for a lifetime educate people”</a:t>
            </a:r>
            <a:r>
              <a:rPr lang="en-US" sz="2000" dirty="0">
                <a:latin typeface="Times New Roman" panose="02020603050405020304" pitchFamily="18" charset="0"/>
                <a:ea typeface="Calibri" panose="020F0502020204030204" pitchFamily="34" charset="0"/>
                <a:cs typeface="Times New Roman" panose="02020603050405020304" pitchFamily="18" charset="0"/>
              </a:rPr>
              <a:t>-Chinese proverb</a:t>
            </a:r>
            <a:endParaRPr lang="en-US" sz="2000"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E1CF896-88CA-49A3-9530-ED61E9799C20}"/>
              </a:ext>
            </a:extLst>
          </p:cNvPr>
          <p:cNvSpPr>
            <a:spLocks noGrp="1"/>
          </p:cNvSpPr>
          <p:nvPr>
            <p:ph type="sldNum" sz="quarter" idx="12"/>
          </p:nvPr>
        </p:nvSpPr>
        <p:spPr/>
        <p:txBody>
          <a:bodyPr/>
          <a:lstStyle/>
          <a:p>
            <a:fld id="{4985D859-E407-4DE0-9983-AD111D629B41}" type="slidenum">
              <a:rPr lang="en-US" smtClean="0"/>
              <a:pPr/>
              <a:t>3</a:t>
            </a:fld>
            <a:endParaRPr lang="en-US"/>
          </a:p>
        </p:txBody>
      </p:sp>
      <p:sp>
        <p:nvSpPr>
          <p:cNvPr id="8" name="Rectangle 7">
            <a:extLst>
              <a:ext uri="{FF2B5EF4-FFF2-40B4-BE49-F238E27FC236}">
                <a16:creationId xmlns:a16="http://schemas.microsoft.com/office/drawing/2014/main" id="{498F783D-91AB-4CFA-851B-EBFE67A52934}"/>
              </a:ext>
            </a:extLst>
          </p:cNvPr>
          <p:cNvSpPr/>
          <p:nvPr/>
        </p:nvSpPr>
        <p:spPr>
          <a:xfrm>
            <a:off x="3306778" y="2702301"/>
            <a:ext cx="2527373" cy="1938992"/>
          </a:xfrm>
          <a:prstGeom prst="rect">
            <a:avLst/>
          </a:prstGeom>
        </p:spPr>
        <p:txBody>
          <a:bodyPr wrap="square">
            <a:spAutoFit/>
          </a:bodyPr>
          <a:lstStyle/>
          <a:p>
            <a:pPr marL="457200" indent="-457200">
              <a:buFont typeface="+mj-lt"/>
              <a:buAutoNum type="alphaUcPeriod"/>
            </a:pP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Health Literacy</a:t>
            </a:r>
          </a:p>
          <a:p>
            <a:pPr marL="457200" indent="-457200">
              <a:buFont typeface="+mj-lt"/>
              <a:buAutoNum type="alphaUcPeriod"/>
            </a:pP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Training</a:t>
            </a:r>
          </a:p>
          <a:p>
            <a:pPr marL="800100" lvl="1" indent="-342900">
              <a:buFont typeface="Wingdings" panose="05000000000000000000" pitchFamily="2" charset="2"/>
              <a:buChar char="§"/>
            </a:pP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Staff</a:t>
            </a:r>
          </a:p>
          <a:p>
            <a:pPr marL="800100" lvl="1" indent="-342900">
              <a:buFont typeface="Wingdings" panose="05000000000000000000" pitchFamily="2" charset="2"/>
              <a:buChar char="§"/>
            </a:pP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Consumer</a:t>
            </a:r>
          </a:p>
          <a:p>
            <a:pPr marL="800100" lvl="1" indent="-342900">
              <a:buFont typeface="Wingdings" panose="05000000000000000000" pitchFamily="2" charset="2"/>
              <a:buChar char="§"/>
            </a:pP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Administration</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84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25CA-ECEA-4505-BA4F-EC63E16BB238}"/>
              </a:ext>
            </a:extLst>
          </p:cNvPr>
          <p:cNvSpPr>
            <a:spLocks noGrp="1"/>
          </p:cNvSpPr>
          <p:nvPr>
            <p:ph type="title"/>
          </p:nvPr>
        </p:nvSpPr>
        <p:spPr/>
        <p:txBody>
          <a:bodyPr/>
          <a:lstStyle/>
          <a:p>
            <a:r>
              <a:rPr lang="en-US" dirty="0"/>
              <a:t>Sustainability of QI Interventions</a:t>
            </a:r>
          </a:p>
        </p:txBody>
      </p:sp>
      <p:sp>
        <p:nvSpPr>
          <p:cNvPr id="3" name="Content Placeholder 2">
            <a:extLst>
              <a:ext uri="{FF2B5EF4-FFF2-40B4-BE49-F238E27FC236}">
                <a16:creationId xmlns:a16="http://schemas.microsoft.com/office/drawing/2014/main" id="{15DB44C9-848B-47B9-9656-B0BF62AB321D}"/>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Use of bead adherence tool is now utilized for all PWH who are not virally suppressed </a:t>
            </a:r>
          </a:p>
          <a:p>
            <a:r>
              <a:rPr lang="en-US" dirty="0">
                <a:latin typeface="Calibri" panose="020F0502020204030204" pitchFamily="34" charset="0"/>
                <a:cs typeface="Calibri" panose="020F0502020204030204" pitchFamily="34" charset="0"/>
              </a:rPr>
              <a:t>Implemented new services in summer 2021 (</a:t>
            </a:r>
            <a:r>
              <a:rPr lang="en-US" sz="1950" i="1" dirty="0">
                <a:latin typeface="Calibri" panose="020F0502020204030204" pitchFamily="34" charset="0"/>
                <a:cs typeface="Calibri" panose="020F0502020204030204" pitchFamily="34" charset="0"/>
              </a:rPr>
              <a:t>delayed due to COVID-19 </a:t>
            </a:r>
            <a:r>
              <a:rPr lang="en-US" i="1" dirty="0">
                <a:latin typeface="Calibri" panose="020F0502020204030204" pitchFamily="34" charset="0"/>
                <a:cs typeface="Calibri" panose="020F0502020204030204" pitchFamily="34" charset="0"/>
              </a:rPr>
              <a:t>pandemic</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Text messaging platform for case managers, </a:t>
            </a:r>
          </a:p>
          <a:p>
            <a:pPr lvl="1"/>
            <a:r>
              <a:rPr lang="en-US" dirty="0">
                <a:latin typeface="Calibri" panose="020F0502020204030204" pitchFamily="34" charset="0"/>
                <a:cs typeface="Calibri" panose="020F0502020204030204" pitchFamily="34" charset="0"/>
              </a:rPr>
              <a:t>Ride sharing services (Lyft)</a:t>
            </a:r>
          </a:p>
          <a:p>
            <a:pPr lvl="1"/>
            <a:r>
              <a:rPr lang="en-US" dirty="0">
                <a:latin typeface="Calibri" panose="020F0502020204030204" pitchFamily="34" charset="0"/>
                <a:cs typeface="Calibri" panose="020F0502020204030204" pitchFamily="34" charset="0"/>
              </a:rPr>
              <a:t>Hired High-Risk RN case manager</a:t>
            </a:r>
          </a:p>
          <a:p>
            <a:pPr lvl="1"/>
            <a:r>
              <a:rPr lang="en-US" dirty="0">
                <a:latin typeface="Calibri" panose="020F0502020204030204" pitchFamily="34" charset="0"/>
                <a:cs typeface="Calibri" panose="020F0502020204030204" pitchFamily="34" charset="0"/>
              </a:rPr>
              <a:t>Food bank/home-delivered meals: food items/grocery cards, household cleaning supplies and personal hygiene items</a:t>
            </a:r>
          </a:p>
          <a:p>
            <a:r>
              <a:rPr lang="en-US" dirty="0">
                <a:latin typeface="Calibri" panose="020F0502020204030204" pitchFamily="34" charset="0"/>
                <a:cs typeface="Calibri" panose="020F0502020204030204" pitchFamily="34" charset="0"/>
              </a:rPr>
              <a:t>Pending hire: Linkage to care Social Worker</a:t>
            </a:r>
          </a:p>
          <a:p>
            <a:r>
              <a:rPr lang="en-US" dirty="0">
                <a:latin typeface="Calibri" panose="020F0502020204030204" pitchFamily="34" charset="0"/>
                <a:cs typeface="Calibri" panose="020F0502020204030204" pitchFamily="34" charset="0"/>
              </a:rPr>
              <a:t>Participating in create+equity QI collaborative: PWH with substance use</a:t>
            </a:r>
          </a:p>
          <a:p>
            <a:endParaRPr lang="en-US" dirty="0">
              <a:latin typeface="Calibri" panose="020F0502020204030204" pitchFamily="34" charset="0"/>
              <a:cs typeface="Calibri" panose="020F0502020204030204" pitchFamily="34" charset="0"/>
            </a:endParaRPr>
          </a:p>
          <a:p>
            <a:pPr marL="342900" lvl="1" indent="0">
              <a:buNone/>
            </a:pPr>
            <a:endParaRPr lang="en-US" dirty="0">
              <a:latin typeface="Calibri" panose="020F0502020204030204" pitchFamily="34" charset="0"/>
              <a:cs typeface="Calibri" panose="020F0502020204030204" pitchFamily="34" charset="0"/>
            </a:endParaRPr>
          </a:p>
          <a:p>
            <a:pPr marL="342900" lvl="1" indent="0">
              <a:buNone/>
            </a:pPr>
            <a:endParaRPr lang="en-US" dirty="0">
              <a:latin typeface="Calibri" panose="020F0502020204030204" pitchFamily="34" charset="0"/>
              <a:cs typeface="Calibri" panose="020F0502020204030204" pitchFamily="34" charset="0"/>
            </a:endParaRPr>
          </a:p>
          <a:p>
            <a:pPr marL="342900" lvl="1" indent="0">
              <a:buNone/>
            </a:pPr>
            <a:endParaRPr lang="en-US" dirty="0">
              <a:latin typeface="Calibri" panose="020F0502020204030204" pitchFamily="34" charset="0"/>
              <a:cs typeface="Calibri" panose="020F0502020204030204" pitchFamily="34" charset="0"/>
            </a:endParaRPr>
          </a:p>
          <a:p>
            <a:endParaRPr lang="en-US" dirty="0"/>
          </a:p>
        </p:txBody>
      </p:sp>
      <p:pic>
        <p:nvPicPr>
          <p:cNvPr id="4" name="Picture 3" descr="Southeast Mississippi Rural Health Initiative, Incorporated (SeMRHI)-clinic's name and logo">
            <a:extLst>
              <a:ext uri="{FF2B5EF4-FFF2-40B4-BE49-F238E27FC236}">
                <a16:creationId xmlns:a16="http://schemas.microsoft.com/office/drawing/2014/main" id="{4F8D86D1-CE0A-4D6B-8EEA-47BA3C9DB703}"/>
              </a:ext>
            </a:extLst>
          </p:cNvPr>
          <p:cNvPicPr>
            <a:picLocks noChangeAspect="1"/>
          </p:cNvPicPr>
          <p:nvPr/>
        </p:nvPicPr>
        <p:blipFill>
          <a:blip r:embed="rId3"/>
          <a:stretch>
            <a:fillRect/>
          </a:stretch>
        </p:blipFill>
        <p:spPr>
          <a:xfrm>
            <a:off x="8158139" y="1012724"/>
            <a:ext cx="873328" cy="667570"/>
          </a:xfrm>
          <a:prstGeom prst="rect">
            <a:avLst/>
          </a:prstGeom>
        </p:spPr>
      </p:pic>
    </p:spTree>
    <p:custDataLst>
      <p:tags r:id="rId1"/>
    </p:custDataLst>
    <p:extLst>
      <p:ext uri="{BB962C8B-B14F-4D97-AF65-F5344CB8AC3E}">
        <p14:creationId xmlns:p14="http://schemas.microsoft.com/office/powerpoint/2010/main" val="843812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478C075-E10B-4301-A9D0-FDAE702E3C4F}"/>
              </a:ext>
            </a:extLst>
          </p:cNvPr>
          <p:cNvSpPr>
            <a:spLocks noGrp="1"/>
          </p:cNvSpPr>
          <p:nvPr>
            <p:ph type="title"/>
          </p:nvPr>
        </p:nvSpPr>
        <p:spPr>
          <a:xfrm>
            <a:off x="486697" y="1329200"/>
            <a:ext cx="2629121" cy="1216741"/>
          </a:xfrm>
        </p:spPr>
        <p:txBody>
          <a:bodyPr vert="horz" lIns="68580" tIns="34290" rIns="68580" bIns="34290" rtlCol="0" anchor="ctr">
            <a:normAutofit/>
          </a:bodyPr>
          <a:lstStyle/>
          <a:p>
            <a:r>
              <a:rPr lang="en-US" sz="3300" dirty="0"/>
              <a:t>Contact Information:</a:t>
            </a:r>
          </a:p>
        </p:txBody>
      </p:sp>
      <p:sp>
        <p:nvSpPr>
          <p:cNvPr id="21" name="Text Placeholder 20">
            <a:extLst>
              <a:ext uri="{FF2B5EF4-FFF2-40B4-BE49-F238E27FC236}">
                <a16:creationId xmlns:a16="http://schemas.microsoft.com/office/drawing/2014/main" id="{D1F2B528-4B52-4762-9D53-2011A10936AD}"/>
              </a:ext>
            </a:extLst>
          </p:cNvPr>
          <p:cNvSpPr>
            <a:spLocks noGrp="1"/>
          </p:cNvSpPr>
          <p:nvPr>
            <p:ph type="body" sz="half" idx="2"/>
          </p:nvPr>
        </p:nvSpPr>
        <p:spPr>
          <a:xfrm>
            <a:off x="486698" y="2686051"/>
            <a:ext cx="2869056" cy="2839064"/>
          </a:xfrm>
        </p:spPr>
        <p:txBody>
          <a:bodyPr vert="horz" lIns="68580" tIns="34290" rIns="68580" bIns="34290" rtlCol="0">
            <a:normAutofit/>
          </a:bodyPr>
          <a:lstStyle/>
          <a:p>
            <a:pPr indent="-171450">
              <a:buFont typeface="Arial" panose="020B0604020202020204" pitchFamily="34" charset="0"/>
              <a:buChar char="•"/>
            </a:pPr>
            <a:r>
              <a:rPr lang="en-US" sz="1800" dirty="0"/>
              <a:t>Tonya Green, MPH, ACRN</a:t>
            </a:r>
          </a:p>
          <a:p>
            <a:pPr indent="-171450">
              <a:buFont typeface="Arial" panose="020B0604020202020204" pitchFamily="34" charset="0"/>
              <a:buChar char="•"/>
            </a:pPr>
            <a:r>
              <a:rPr lang="en-US" sz="1800" dirty="0">
                <a:hlinkClick r:id="rId3"/>
              </a:rPr>
              <a:t>tgreen@semrhi.com</a:t>
            </a:r>
            <a:endParaRPr lang="en-US" sz="1800" dirty="0"/>
          </a:p>
          <a:p>
            <a:pPr indent="-171450">
              <a:buFont typeface="Arial" panose="020B0604020202020204" pitchFamily="34" charset="0"/>
              <a:buChar char="•"/>
            </a:pPr>
            <a:r>
              <a:rPr lang="en-US" sz="1800" dirty="0"/>
              <a:t>601-582-2619</a:t>
            </a:r>
          </a:p>
        </p:txBody>
      </p:sp>
      <p:sp>
        <p:nvSpPr>
          <p:cNvPr id="26" name="Rectangle 2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85725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1275589"/>
            <a:ext cx="4938074"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11" name="Picture 10" descr="A picture containing logo&#10;&#10;Description automatically generated">
            <a:extLst>
              <a:ext uri="{FF2B5EF4-FFF2-40B4-BE49-F238E27FC236}">
                <a16:creationId xmlns:a16="http://schemas.microsoft.com/office/drawing/2014/main" id="{44EE6E2D-DD37-44BC-A15F-CA3B57D4E6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42804" y="1802563"/>
            <a:ext cx="4514498" cy="3250439"/>
          </a:xfrm>
          <a:prstGeom prst="rect">
            <a:avLst/>
          </a:prstGeom>
          <a:effectLst/>
        </p:spPr>
      </p:pic>
      <p:pic>
        <p:nvPicPr>
          <p:cNvPr id="7" name="Picture 6" descr="Southeast Mississippi Rural Health Initiative, Incorporated (SeMRHI)-clinic's name and logo">
            <a:extLst>
              <a:ext uri="{FF2B5EF4-FFF2-40B4-BE49-F238E27FC236}">
                <a16:creationId xmlns:a16="http://schemas.microsoft.com/office/drawing/2014/main" id="{80542293-1B60-4D4F-B6A8-13E4C56632BB}"/>
              </a:ext>
            </a:extLst>
          </p:cNvPr>
          <p:cNvPicPr>
            <a:picLocks noChangeAspect="1"/>
          </p:cNvPicPr>
          <p:nvPr/>
        </p:nvPicPr>
        <p:blipFill>
          <a:blip r:embed="rId6"/>
          <a:stretch>
            <a:fillRect/>
          </a:stretch>
        </p:blipFill>
        <p:spPr>
          <a:xfrm>
            <a:off x="995247" y="3889738"/>
            <a:ext cx="1212695" cy="1082312"/>
          </a:xfrm>
          <a:prstGeom prst="rect">
            <a:avLst/>
          </a:prstGeom>
        </p:spPr>
      </p:pic>
    </p:spTree>
    <p:custDataLst>
      <p:tags r:id="rId1"/>
    </p:custDataLst>
    <p:extLst>
      <p:ext uri="{BB962C8B-B14F-4D97-AF65-F5344CB8AC3E}">
        <p14:creationId xmlns:p14="http://schemas.microsoft.com/office/powerpoint/2010/main" val="416487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560F6C9-9EF5-4387-8742-EC8452D11692}"/>
              </a:ext>
            </a:extLst>
          </p:cNvPr>
          <p:cNvSpPr>
            <a:spLocks noGrp="1"/>
          </p:cNvSpPr>
          <p:nvPr>
            <p:ph type="title"/>
          </p:nvPr>
        </p:nvSpPr>
        <p:spPr>
          <a:xfrm>
            <a:off x="461355" y="310309"/>
            <a:ext cx="6939116" cy="1016654"/>
          </a:xfrm>
        </p:spPr>
        <p:txBody>
          <a:bodyPr>
            <a:normAutofit/>
          </a:bodyPr>
          <a:lstStyle/>
          <a:p>
            <a:pPr algn="ctr"/>
            <a:r>
              <a:rPr lang="en-US" dirty="0">
                <a:solidFill>
                  <a:srgbClr val="EBEBEB"/>
                </a:solidFill>
                <a:latin typeface="Times New Roman" panose="02020603050405020304" pitchFamily="18" charset="0"/>
                <a:cs typeface="Times New Roman" panose="02020603050405020304" pitchFamily="18" charset="0"/>
              </a:rPr>
              <a:t>Titles That Reflect Respect</a:t>
            </a:r>
          </a:p>
        </p:txBody>
      </p:sp>
      <p:sp>
        <p:nvSpPr>
          <p:cNvPr id="3" name="Slide Number Placeholder 2">
            <a:extLst>
              <a:ext uri="{FF2B5EF4-FFF2-40B4-BE49-F238E27FC236}">
                <a16:creationId xmlns:a16="http://schemas.microsoft.com/office/drawing/2014/main" id="{37D1B30F-4737-469A-BD21-0B9683B01B46}"/>
              </a:ext>
            </a:extLst>
          </p:cNvPr>
          <p:cNvSpPr>
            <a:spLocks noGrp="1"/>
          </p:cNvSpPr>
          <p:nvPr>
            <p:ph type="sldNum" sz="quarter" idx="12"/>
          </p:nvPr>
        </p:nvSpPr>
        <p:spPr>
          <a:xfrm>
            <a:off x="7764405" y="295729"/>
            <a:ext cx="628649" cy="767687"/>
          </a:xfrm>
        </p:spPr>
        <p:txBody>
          <a:bodyPr>
            <a:normAutofit/>
          </a:bodyPr>
          <a:lstStyle/>
          <a:p>
            <a:pPr>
              <a:spcAft>
                <a:spcPts val="600"/>
              </a:spcAft>
            </a:pPr>
            <a:fld id="{7D49C66D-6974-42EC-8046-60E9356BCE63}" type="slidenum">
              <a:rPr lang="en-US">
                <a:solidFill>
                  <a:srgbClr val="FFFFFF"/>
                </a:solidFill>
              </a:rPr>
              <a:pPr>
                <a:spcAft>
                  <a:spcPts val="600"/>
                </a:spcAft>
              </a:pPr>
              <a:t>4</a:t>
            </a:fld>
            <a:endParaRPr lang="en-US">
              <a:solidFill>
                <a:srgbClr val="FFFFFF"/>
              </a:solidFill>
            </a:endParaRPr>
          </a:p>
        </p:txBody>
      </p:sp>
      <p:sp useBgFill="1">
        <p:nvSpPr>
          <p:cNvPr id="29" name="Freeform: Shape 28">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7" name="Picture 6">
            <a:extLst>
              <a:ext uri="{FF2B5EF4-FFF2-40B4-BE49-F238E27FC236}">
                <a16:creationId xmlns:a16="http://schemas.microsoft.com/office/drawing/2014/main" id="{1DBB69F1-75FE-4609-9B73-2B1CAB00C2B1}"/>
              </a:ext>
            </a:extLst>
          </p:cNvPr>
          <p:cNvPicPr>
            <a:picLocks noChangeAspect="1"/>
          </p:cNvPicPr>
          <p:nvPr/>
        </p:nvPicPr>
        <p:blipFill rotWithShape="1">
          <a:blip r:embed="rId2"/>
          <a:srcRect r="-1" b="3769"/>
          <a:stretch/>
        </p:blipFill>
        <p:spPr>
          <a:xfrm>
            <a:off x="3916995" y="774571"/>
            <a:ext cx="1606010" cy="1511591"/>
          </a:xfrm>
          <a:prstGeom prst="rect">
            <a:avLst/>
          </a:prstGeom>
          <a:effectLst/>
        </p:spPr>
      </p:pic>
      <p:graphicFrame>
        <p:nvGraphicFramePr>
          <p:cNvPr id="5" name="Content Placeholder 2">
            <a:extLst>
              <a:ext uri="{FF2B5EF4-FFF2-40B4-BE49-F238E27FC236}">
                <a16:creationId xmlns:a16="http://schemas.microsoft.com/office/drawing/2014/main" id="{2C6999BA-1D7D-42A7-A0FF-7F6A9F00F8BD}"/>
              </a:ext>
            </a:extLst>
          </p:cNvPr>
          <p:cNvGraphicFramePr>
            <a:graphicFrameLocks noGrp="1"/>
          </p:cNvGraphicFramePr>
          <p:nvPr>
            <p:ph idx="1"/>
            <p:extLst>
              <p:ext uri="{D42A27DB-BD31-4B8C-83A1-F6EECF244321}">
                <p14:modId xmlns:p14="http://schemas.microsoft.com/office/powerpoint/2010/main" val="3880974516"/>
              </p:ext>
            </p:extLst>
          </p:nvPr>
        </p:nvGraphicFramePr>
        <p:xfrm>
          <a:off x="793634" y="1801537"/>
          <a:ext cx="7429129" cy="3415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D62FDD1F-05A0-45B9-9BEA-0C23725DF6CB}"/>
              </a:ext>
            </a:extLst>
          </p:cNvPr>
          <p:cNvSpPr/>
          <p:nvPr/>
        </p:nvSpPr>
        <p:spPr>
          <a:xfrm>
            <a:off x="2618192" y="4683247"/>
            <a:ext cx="3921762" cy="1631216"/>
          </a:xfrm>
          <a:prstGeom prst="rect">
            <a:avLst/>
          </a:prstGeom>
          <a:solidFill>
            <a:schemeClr val="accent5"/>
          </a:solidFill>
        </p:spPr>
        <p:txBody>
          <a:bodyPr wrap="square">
            <a:spAutoFit/>
          </a:bodyPr>
          <a:lstStyle/>
          <a:p>
            <a:pPr algn="ct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“People will forget what you said,</a:t>
            </a:r>
          </a:p>
          <a:p>
            <a:pPr algn="ct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People will forget what you did </a:t>
            </a:r>
          </a:p>
          <a:p>
            <a:pPr algn="ct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But they will never forget </a:t>
            </a:r>
          </a:p>
          <a:p>
            <a:pPr algn="ctr"/>
            <a:r>
              <a:rPr lang="en-US" sz="2000" b="1" dirty="0">
                <a:latin typeface="Times New Roman" panose="02020603050405020304" pitchFamily="18" charset="0"/>
                <a:ea typeface="Calibri" panose="020F0502020204030204" pitchFamily="34" charset="0"/>
                <a:cs typeface="Times New Roman" panose="02020603050405020304" pitchFamily="18" charset="0"/>
              </a:rPr>
              <a:t>How you made them FEEL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ct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Maya Angelou</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04661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9"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17445B5-FCC1-4736-912E-6E50CE729BF5}"/>
              </a:ext>
            </a:extLst>
          </p:cNvPr>
          <p:cNvSpPr>
            <a:spLocks noGrp="1"/>
          </p:cNvSpPr>
          <p:nvPr>
            <p:ph type="title"/>
          </p:nvPr>
        </p:nvSpPr>
        <p:spPr>
          <a:xfrm>
            <a:off x="486697" y="629267"/>
            <a:ext cx="6939116" cy="1016654"/>
          </a:xfrm>
        </p:spPr>
        <p:txBody>
          <a:bodyPr>
            <a:normAutofit/>
          </a:bodyPr>
          <a:lstStyle/>
          <a:p>
            <a:pPr algn="ctr"/>
            <a:r>
              <a:rPr lang="en-US" dirty="0">
                <a:solidFill>
                  <a:srgbClr val="EBEBEB"/>
                </a:solidFill>
                <a:latin typeface="Times New Roman" panose="02020603050405020304" pitchFamily="18" charset="0"/>
                <a:cs typeface="Times New Roman" panose="02020603050405020304" pitchFamily="18" charset="0"/>
              </a:rPr>
              <a:t>Engagement Spectrum</a:t>
            </a:r>
          </a:p>
        </p:txBody>
      </p:sp>
      <p:sp>
        <p:nvSpPr>
          <p:cNvPr id="30" name="Rectangle 2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Freeform: Shape 2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32" name="Content Placeholder 2">
            <a:extLst>
              <a:ext uri="{FF2B5EF4-FFF2-40B4-BE49-F238E27FC236}">
                <a16:creationId xmlns:a16="http://schemas.microsoft.com/office/drawing/2014/main" id="{EA3D5174-01AD-4E16-B13C-874BE763B1EE}"/>
              </a:ext>
            </a:extLst>
          </p:cNvPr>
          <p:cNvGraphicFramePr>
            <a:graphicFrameLocks noGrp="1"/>
          </p:cNvGraphicFramePr>
          <p:nvPr>
            <p:ph idx="1"/>
            <p:extLst>
              <p:ext uri="{D42A27DB-BD31-4B8C-83A1-F6EECF244321}">
                <p14:modId xmlns:p14="http://schemas.microsoft.com/office/powerpoint/2010/main" val="2240456401"/>
              </p:ext>
            </p:extLst>
          </p:nvPr>
        </p:nvGraphicFramePr>
        <p:xfrm>
          <a:off x="486235" y="2140925"/>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4868257-F3E1-4A87-834A-105266AFB483}"/>
              </a:ext>
            </a:extLst>
          </p:cNvPr>
          <p:cNvSpPr>
            <a:spLocks noGrp="1"/>
          </p:cNvSpPr>
          <p:nvPr>
            <p:ph type="sldNum" sz="quarter" idx="12"/>
          </p:nvPr>
        </p:nvSpPr>
        <p:spPr/>
        <p:txBody>
          <a:bodyPr/>
          <a:lstStyle/>
          <a:p>
            <a:fld id="{DB63FBE9-70E1-4C84-954F-8AF5E9E784C0}"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319828215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FC3B-58BB-44FE-B1A7-87F56F23EC59}"/>
              </a:ext>
            </a:extLst>
          </p:cNvPr>
          <p:cNvSpPr>
            <a:spLocks noGrp="1"/>
          </p:cNvSpPr>
          <p:nvPr>
            <p:ph type="title"/>
          </p:nvPr>
        </p:nvSpPr>
        <p:spPr>
          <a:xfrm>
            <a:off x="651611" y="326097"/>
            <a:ext cx="7318022" cy="706964"/>
          </a:xfrm>
        </p:spPr>
        <p:txBody>
          <a:bodyPr>
            <a:noAutofit/>
          </a:bodyPr>
          <a:lstStyle/>
          <a:p>
            <a:pPr algn="ctr"/>
            <a:r>
              <a:rPr lang="en-US" dirty="0">
                <a:solidFill>
                  <a:srgbClr val="FFFFFF"/>
                </a:solidFill>
                <a:latin typeface="Times New Roman" panose="02020603050405020304" pitchFamily="18" charset="0"/>
                <a:cs typeface="Times New Roman" panose="02020603050405020304" pitchFamily="18" charset="0"/>
              </a:rPr>
              <a:t>How do we treat our experts</a:t>
            </a:r>
          </a:p>
        </p:txBody>
      </p:sp>
      <p:graphicFrame>
        <p:nvGraphicFramePr>
          <p:cNvPr id="5" name="Content Placeholder 2">
            <a:extLst>
              <a:ext uri="{FF2B5EF4-FFF2-40B4-BE49-F238E27FC236}">
                <a16:creationId xmlns:a16="http://schemas.microsoft.com/office/drawing/2014/main" id="{19E2F79C-EAE6-4469-8CEF-984B4C20F901}"/>
              </a:ext>
            </a:extLst>
          </p:cNvPr>
          <p:cNvGraphicFramePr>
            <a:graphicFrameLocks noGrp="1"/>
          </p:cNvGraphicFramePr>
          <p:nvPr>
            <p:ph idx="1"/>
            <p:extLst>
              <p:ext uri="{D42A27DB-BD31-4B8C-83A1-F6EECF244321}">
                <p14:modId xmlns:p14="http://schemas.microsoft.com/office/powerpoint/2010/main" val="3820475831"/>
              </p:ext>
            </p:extLst>
          </p:nvPr>
        </p:nvGraphicFramePr>
        <p:xfrm>
          <a:off x="1074974" y="1371146"/>
          <a:ext cx="6471296" cy="48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0222FE9-0F0B-47A9-94FB-BCA0732969C9}"/>
              </a:ext>
            </a:extLst>
          </p:cNvPr>
          <p:cNvSpPr>
            <a:spLocks noGrp="1"/>
          </p:cNvSpPr>
          <p:nvPr>
            <p:ph type="sldNum" sz="quarter" idx="12"/>
          </p:nvPr>
        </p:nvSpPr>
        <p:spPr/>
        <p:txBody>
          <a:bodyPr/>
          <a:lstStyle/>
          <a:p>
            <a:fld id="{7D49C66D-6974-42EC-8046-60E9356BCE63}"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57482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6B7D297-4C92-49A0-B39E-57E14F6FB4F6}"/>
              </a:ext>
            </a:extLst>
          </p:cNvPr>
          <p:cNvSpPr>
            <a:spLocks noGrp="1"/>
          </p:cNvSpPr>
          <p:nvPr>
            <p:ph type="subTitle" idx="1"/>
          </p:nvPr>
        </p:nvSpPr>
        <p:spPr>
          <a:xfrm>
            <a:off x="407678" y="334994"/>
            <a:ext cx="7924800" cy="767687"/>
          </a:xfrm>
        </p:spPr>
        <p:txBody>
          <a:bodyPr>
            <a:noAutofit/>
          </a:bodyPr>
          <a:lstStyle/>
          <a:p>
            <a:pPr algn="ctr">
              <a:lnSpc>
                <a:spcPct val="90000"/>
              </a:lnSpc>
            </a:pPr>
            <a:r>
              <a:rPr lang="en-US" sz="4000" cap="none" dirty="0">
                <a:solidFill>
                  <a:schemeClr val="tx1"/>
                </a:solidFill>
                <a:latin typeface="Times New Roman" panose="02020603050405020304" pitchFamily="18" charset="0"/>
                <a:cs typeface="Times New Roman" panose="02020603050405020304" pitchFamily="18" charset="0"/>
              </a:rPr>
              <a:t>Opportunities for Engagement</a:t>
            </a:r>
          </a:p>
          <a:p>
            <a:pPr>
              <a:lnSpc>
                <a:spcPct val="90000"/>
              </a:lnSpc>
            </a:pPr>
            <a:endParaRPr lang="en-US" sz="4000" dirty="0"/>
          </a:p>
        </p:txBody>
      </p:sp>
      <p:sp>
        <p:nvSpPr>
          <p:cNvPr id="4" name="Slide Number Placeholder 3">
            <a:extLst>
              <a:ext uri="{FF2B5EF4-FFF2-40B4-BE49-F238E27FC236}">
                <a16:creationId xmlns:a16="http://schemas.microsoft.com/office/drawing/2014/main" id="{C1068FF6-1743-4E7E-A5BD-39318922E90D}"/>
              </a:ext>
            </a:extLst>
          </p:cNvPr>
          <p:cNvSpPr>
            <a:spLocks noGrp="1"/>
          </p:cNvSpPr>
          <p:nvPr>
            <p:ph type="sldNum" sz="quarter" idx="12"/>
          </p:nvPr>
        </p:nvSpPr>
        <p:spPr/>
        <p:txBody>
          <a:bodyPr/>
          <a:lstStyle/>
          <a:p>
            <a:fld id="{4985D859-E407-4DE0-9983-AD111D629B41}" type="slidenum">
              <a:rPr lang="en-US" smtClean="0"/>
              <a:pPr/>
              <a:t>7</a:t>
            </a:fld>
            <a:endParaRPr lang="en-US"/>
          </a:p>
        </p:txBody>
      </p:sp>
      <p:sp>
        <p:nvSpPr>
          <p:cNvPr id="7" name="Rectangle 6">
            <a:extLst>
              <a:ext uri="{FF2B5EF4-FFF2-40B4-BE49-F238E27FC236}">
                <a16:creationId xmlns:a16="http://schemas.microsoft.com/office/drawing/2014/main" id="{C99E9CA7-9443-40CB-A15B-FF93124CD04B}"/>
              </a:ext>
            </a:extLst>
          </p:cNvPr>
          <p:cNvSpPr/>
          <p:nvPr/>
        </p:nvSpPr>
        <p:spPr>
          <a:xfrm>
            <a:off x="645952" y="1632188"/>
            <a:ext cx="7852096" cy="369332"/>
          </a:xfrm>
          <a:prstGeom prst="rect">
            <a:avLst/>
          </a:prstGeom>
        </p:spPr>
        <p:txBody>
          <a:bodyPr wrap="square">
            <a:spAutoFit/>
          </a:bodyPr>
          <a:lstStyle/>
          <a:p>
            <a:endParaRPr lang="en-US"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8CEAAE2-23F1-40AC-8962-37013B567773}"/>
              </a:ext>
            </a:extLst>
          </p:cNvPr>
          <p:cNvSpPr/>
          <p:nvPr/>
        </p:nvSpPr>
        <p:spPr>
          <a:xfrm>
            <a:off x="889233" y="1991080"/>
            <a:ext cx="6518246" cy="399405"/>
          </a:xfrm>
          <a:prstGeom prst="rect">
            <a:avLst/>
          </a:prstGeom>
        </p:spPr>
        <p:txBody>
          <a:bodyPr wrap="square">
            <a:spAutoFit/>
          </a:bodyPr>
          <a:lstStyle/>
          <a:p>
            <a:pPr>
              <a:lnSpc>
                <a:spcPct val="107000"/>
              </a:lnSpc>
            </a:pP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7100517-7851-41ED-B9E0-C7F5DE49A52D}"/>
              </a:ext>
            </a:extLst>
          </p:cNvPr>
          <p:cNvSpPr/>
          <p:nvPr/>
        </p:nvSpPr>
        <p:spPr>
          <a:xfrm>
            <a:off x="2972588" y="1052648"/>
            <a:ext cx="5762561" cy="4185761"/>
          </a:xfrm>
          <a:prstGeom prst="rect">
            <a:avLst/>
          </a:prstGeom>
        </p:spPr>
        <p:txBody>
          <a:bodyPr wrap="square" anchor="t">
            <a:spAutoFit/>
          </a:bodyPr>
          <a:lstStyle/>
          <a:p>
            <a:pPr marR="0" lvl="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Opportunities include but are not limited to:</a:t>
            </a:r>
          </a:p>
          <a:p>
            <a:pPr marR="0" lvl="0">
              <a:spcBef>
                <a:spcPts val="0"/>
              </a:spcBef>
              <a:spcAft>
                <a:spcPts val="0"/>
              </a:spcAft>
            </a:pP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buAutoNum type="alphaUcPeriod"/>
            </a:pPr>
            <a:r>
              <a:rPr lang="en-US" sz="2000" b="1"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Client Satisfaction Surveys - </a:t>
            </a:r>
            <a:r>
              <a:rPr lang="en-US" sz="2000" dirty="0">
                <a:latin typeface="Times New Roman" panose="02020603050405020304" pitchFamily="18" charset="0"/>
                <a:ea typeface="Calibri" panose="020F0502020204030204" pitchFamily="34" charset="0"/>
                <a:cs typeface="Times New Roman" panose="02020603050405020304" pitchFamily="18" charset="0"/>
              </a:rPr>
              <a:t>both satisfaction with the delivery of service and experience in accessing the service.</a:t>
            </a:r>
          </a:p>
          <a:p>
            <a:pPr marL="914400" lvl="1" indent="-457200">
              <a:buAutoNum type="alphaUcPeriod"/>
            </a:pPr>
            <a:r>
              <a:rPr lang="en-US" sz="2000" b="1"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Advocacy Boards</a:t>
            </a:r>
            <a:r>
              <a:rPr lang="en-US" sz="2000" dirty="0">
                <a:latin typeface="Times New Roman" panose="02020603050405020304" pitchFamily="18" charset="0"/>
                <a:ea typeface="Calibri" panose="020F0502020204030204" pitchFamily="34" charset="0"/>
                <a:cs typeface="Times New Roman" panose="02020603050405020304" pitchFamily="18" charset="0"/>
              </a:rPr>
              <a:t> – service/population/topic</a:t>
            </a:r>
          </a:p>
          <a:p>
            <a:pPr marL="914400" lvl="1" indent="-457200">
              <a:buAutoNum type="alphaUcPeriod" startAt="2"/>
            </a:pPr>
            <a:r>
              <a:rPr lang="en-US" sz="2000" b="1"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Client Education/Meetings/ Focus Groups </a:t>
            </a:r>
            <a:r>
              <a:rPr lang="en-US" sz="2000" dirty="0">
                <a:latin typeface="Times New Roman" panose="02020603050405020304" pitchFamily="18" charset="0"/>
                <a:ea typeface="Calibri" panose="020F0502020204030204" pitchFamily="34" charset="0"/>
                <a:cs typeface="Times New Roman" panose="02020603050405020304" pitchFamily="18" charset="0"/>
              </a:rPr>
              <a:t>-Evaluations</a:t>
            </a:r>
          </a:p>
          <a:p>
            <a:pPr marL="914400" lvl="1" indent="-457200">
              <a:buAutoNum type="alphaUcPeriod" startAt="4"/>
            </a:pPr>
            <a:r>
              <a:rPr lang="en-US" sz="2000" b="1"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Client Interviews </a:t>
            </a:r>
            <a:r>
              <a:rPr lang="en-US" sz="2000" dirty="0">
                <a:latin typeface="Times New Roman" panose="02020603050405020304" pitchFamily="18" charset="0"/>
                <a:ea typeface="Calibri" panose="020F0502020204030204" pitchFamily="34" charset="0"/>
                <a:cs typeface="Times New Roman" panose="02020603050405020304" pitchFamily="18" charset="0"/>
              </a:rPr>
              <a:t>(annual report) to assess knowledge of systems, services &amp; programs</a:t>
            </a:r>
          </a:p>
          <a:p>
            <a:pPr marL="914400" lvl="1" indent="-457200">
              <a:buAutoNum type="alphaUcPeriod" startAt="4"/>
            </a:pPr>
            <a:r>
              <a:rPr lang="en-US" sz="2000" b="1"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Problem Resolution</a:t>
            </a:r>
            <a:r>
              <a:rPr lang="en-US" sz="2000" dirty="0">
                <a:latin typeface="Times New Roman" panose="02020603050405020304" pitchFamily="18" charset="0"/>
                <a:ea typeface="Calibri" panose="020F0502020204030204" pitchFamily="34" charset="0"/>
                <a:cs typeface="Times New Roman" panose="02020603050405020304" pitchFamily="18" charset="0"/>
              </a:rPr>
              <a:t> process (grievance/complaints)</a:t>
            </a:r>
          </a:p>
          <a:p>
            <a:pPr marR="0" lvl="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43699984-A980-46F9-A5D4-8D6E896535C1}"/>
              </a:ext>
            </a:extLst>
          </p:cNvPr>
          <p:cNvPicPr>
            <a:picLocks noChangeAspect="1"/>
          </p:cNvPicPr>
          <p:nvPr/>
        </p:nvPicPr>
        <p:blipFill>
          <a:blip r:embed="rId2"/>
          <a:stretch>
            <a:fillRect/>
          </a:stretch>
        </p:blipFill>
        <p:spPr>
          <a:xfrm>
            <a:off x="243281" y="1633811"/>
            <a:ext cx="3200822" cy="3666158"/>
          </a:xfrm>
          <a:prstGeom prst="rect">
            <a:avLst/>
          </a:prstGeom>
        </p:spPr>
      </p:pic>
      <p:sp>
        <p:nvSpPr>
          <p:cNvPr id="9" name="TextBox 8">
            <a:extLst>
              <a:ext uri="{FF2B5EF4-FFF2-40B4-BE49-F238E27FC236}">
                <a16:creationId xmlns:a16="http://schemas.microsoft.com/office/drawing/2014/main" id="{1DF992DA-E792-4890-A946-0866999E5DB1}"/>
              </a:ext>
            </a:extLst>
          </p:cNvPr>
          <p:cNvSpPr txBox="1"/>
          <p:nvPr/>
        </p:nvSpPr>
        <p:spPr>
          <a:xfrm>
            <a:off x="1391009" y="5657238"/>
            <a:ext cx="6761527" cy="646331"/>
          </a:xfrm>
          <a:prstGeom prst="rect">
            <a:avLst/>
          </a:prstGeom>
          <a:noFill/>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CE is meant to </a:t>
            </a:r>
            <a:r>
              <a:rPr lang="en-US" sz="1800" dirty="0">
                <a:latin typeface="Times New Roman" panose="02020603050405020304" pitchFamily="18" charset="0"/>
                <a:ea typeface="Calibri" panose="020F0502020204030204" pitchFamily="34" charset="0"/>
                <a:cs typeface="Times New Roman" panose="02020603050405020304" pitchFamily="18" charset="0"/>
              </a:rPr>
              <a:t>find out what works well and what improvements can be made to remove barriers to accessing care and services. </a:t>
            </a:r>
            <a:endParaRPr lang="en-US" dirty="0"/>
          </a:p>
        </p:txBody>
      </p:sp>
    </p:spTree>
    <p:extLst>
      <p:ext uri="{BB962C8B-B14F-4D97-AF65-F5344CB8AC3E}">
        <p14:creationId xmlns:p14="http://schemas.microsoft.com/office/powerpoint/2010/main" val="312717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B475B7B-93ED-4821-8BE9-8D0FADE988E7}"/>
              </a:ext>
            </a:extLst>
          </p:cNvPr>
          <p:cNvSpPr>
            <a:spLocks noGrp="1"/>
          </p:cNvSpPr>
          <p:nvPr>
            <p:ph type="title"/>
          </p:nvPr>
        </p:nvSpPr>
        <p:spPr>
          <a:xfrm>
            <a:off x="389042" y="459053"/>
            <a:ext cx="7778414" cy="1016654"/>
          </a:xfrm>
        </p:spPr>
        <p:txBody>
          <a:bodyPr>
            <a:normAutofit fontScale="90000"/>
          </a:bodyPr>
          <a:lstStyle/>
          <a:p>
            <a:pPr algn="ctr"/>
            <a:r>
              <a:rPr lang="en-US" dirty="0">
                <a:solidFill>
                  <a:srgbClr val="EBEBEB"/>
                </a:solidFill>
                <a:latin typeface="Times New Roman" panose="02020603050405020304" pitchFamily="18" charset="0"/>
                <a:cs typeface="Times New Roman" panose="02020603050405020304" pitchFamily="18" charset="0"/>
              </a:rPr>
              <a:t>Reflective Policies &amp; Procedures</a:t>
            </a:r>
            <a:br>
              <a:rPr lang="en-US" dirty="0">
                <a:solidFill>
                  <a:srgbClr val="EBEBEB"/>
                </a:solidFill>
                <a:latin typeface="Times New Roman" panose="02020603050405020304" pitchFamily="18" charset="0"/>
                <a:cs typeface="Times New Roman" panose="02020603050405020304" pitchFamily="18" charset="0"/>
              </a:rPr>
            </a:br>
            <a:r>
              <a:rPr lang="en-US" dirty="0">
                <a:solidFill>
                  <a:srgbClr val="EBEBEB"/>
                </a:solidFill>
                <a:latin typeface="Times New Roman" panose="02020603050405020304" pitchFamily="18" charset="0"/>
                <a:cs typeface="Times New Roman" panose="02020603050405020304" pitchFamily="18" charset="0"/>
              </a:rPr>
              <a:t>and Reviews</a:t>
            </a:r>
            <a:br>
              <a:rPr lang="en-US" dirty="0">
                <a:solidFill>
                  <a:srgbClr val="EBEBEB"/>
                </a:solidFill>
                <a:latin typeface="Times New Roman" panose="02020603050405020304" pitchFamily="18" charset="0"/>
                <a:cs typeface="Times New Roman" panose="02020603050405020304" pitchFamily="18" charset="0"/>
              </a:rPr>
            </a:br>
            <a:endParaRPr lang="en-US" dirty="0">
              <a:solidFill>
                <a:srgbClr val="EBEBEB"/>
              </a:solidFill>
              <a:latin typeface="Times New Roman" panose="02020603050405020304" pitchFamily="18" charset="0"/>
              <a:cs typeface="Times New Roman" panose="02020603050405020304" pitchFamily="18" charset="0"/>
            </a:endParaRPr>
          </a:p>
        </p:txBody>
      </p:sp>
      <p:sp>
        <p:nvSpPr>
          <p:cNvPr id="19"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1" name="Content Placeholder 2">
            <a:extLst>
              <a:ext uri="{FF2B5EF4-FFF2-40B4-BE49-F238E27FC236}">
                <a16:creationId xmlns:a16="http://schemas.microsoft.com/office/drawing/2014/main" id="{DC0B0E7B-86DB-4006-892D-CE6204BA2C40}"/>
              </a:ext>
            </a:extLst>
          </p:cNvPr>
          <p:cNvGraphicFramePr>
            <a:graphicFrameLocks noGrp="1"/>
          </p:cNvGraphicFramePr>
          <p:nvPr>
            <p:ph idx="1"/>
            <p:extLst>
              <p:ext uri="{D42A27DB-BD31-4B8C-83A1-F6EECF244321}">
                <p14:modId xmlns:p14="http://schemas.microsoft.com/office/powerpoint/2010/main" val="3078119667"/>
              </p:ext>
            </p:extLst>
          </p:nvPr>
        </p:nvGraphicFramePr>
        <p:xfrm>
          <a:off x="1574708" y="2334787"/>
          <a:ext cx="6456223" cy="3285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438B87B-B3C9-40C4-9A14-5AA78A2FBFB0}"/>
              </a:ext>
            </a:extLst>
          </p:cNvPr>
          <p:cNvSpPr>
            <a:spLocks noGrp="1"/>
          </p:cNvSpPr>
          <p:nvPr>
            <p:ph type="sldNum" sz="quarter" idx="12"/>
          </p:nvPr>
        </p:nvSpPr>
        <p:spPr/>
        <p:txBody>
          <a:bodyPr/>
          <a:lstStyle/>
          <a:p>
            <a:fld id="{DB63FBE9-70E1-4C84-954F-8AF5E9E784C0}" type="slidenum">
              <a:rPr lang="en-US" smtClean="0">
                <a:solidFill>
                  <a:schemeClr val="bg1"/>
                </a:solidFill>
              </a:rPr>
              <a:t>8</a:t>
            </a:fld>
            <a:endParaRPr lang="en-US" dirty="0">
              <a:solidFill>
                <a:schemeClr val="bg1"/>
              </a:solidFill>
            </a:endParaRPr>
          </a:p>
        </p:txBody>
      </p:sp>
      <p:sp>
        <p:nvSpPr>
          <p:cNvPr id="10" name="TextBox 9">
            <a:extLst>
              <a:ext uri="{FF2B5EF4-FFF2-40B4-BE49-F238E27FC236}">
                <a16:creationId xmlns:a16="http://schemas.microsoft.com/office/drawing/2014/main" id="{32A31163-FD57-4DBE-9D2F-1FB0D4F59EB7}"/>
              </a:ext>
            </a:extLst>
          </p:cNvPr>
          <p:cNvSpPr txBox="1"/>
          <p:nvPr/>
        </p:nvSpPr>
        <p:spPr>
          <a:xfrm>
            <a:off x="816746" y="5770845"/>
            <a:ext cx="7972148" cy="830997"/>
          </a:xfrm>
          <a:prstGeom prst="rect">
            <a:avLst/>
          </a:prstGeom>
          <a:noFill/>
        </p:spPr>
        <p:txBody>
          <a:bodyPr wrap="square">
            <a:spAutoFit/>
          </a:bodyPr>
          <a:lstStyle/>
          <a:p>
            <a:r>
              <a:rPr lang="en-US" sz="1600" dirty="0">
                <a:solidFill>
                  <a:schemeClr val="accent5">
                    <a:lumMod val="50000"/>
                  </a:schemeClr>
                </a:solidFill>
                <a:latin typeface="Times New Roman" panose="02020603050405020304" pitchFamily="18" charset="0"/>
                <a:cs typeface="Times New Roman" panose="02020603050405020304" pitchFamily="18" charset="0"/>
              </a:rPr>
              <a:t>“Organizations that incorporate community members with lived experience are better equipped to make their services more focused, efficient, integrated, culturally appropriate, and sustainable.”</a:t>
            </a:r>
          </a:p>
        </p:txBody>
      </p:sp>
    </p:spTree>
    <p:extLst>
      <p:ext uri="{BB962C8B-B14F-4D97-AF65-F5344CB8AC3E}">
        <p14:creationId xmlns:p14="http://schemas.microsoft.com/office/powerpoint/2010/main" val="308469784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5D036D1-827D-47E4-9C9A-000F9935D83F}"/>
              </a:ext>
            </a:extLst>
          </p:cNvPr>
          <p:cNvSpPr>
            <a:spLocks noGrp="1"/>
          </p:cNvSpPr>
          <p:nvPr>
            <p:ph type="title"/>
          </p:nvPr>
        </p:nvSpPr>
        <p:spPr>
          <a:xfrm>
            <a:off x="827484" y="452718"/>
            <a:ext cx="6710641" cy="1400530"/>
          </a:xfrm>
        </p:spPr>
        <p:txBody>
          <a:bodyPr anchor="ctr">
            <a:normAutofit/>
          </a:bodyPr>
          <a:lstStyle/>
          <a:p>
            <a:pPr algn="ctr"/>
            <a:r>
              <a:rPr lang="en-US" dirty="0">
                <a:solidFill>
                  <a:srgbClr val="FFFFFF"/>
                </a:solidFill>
                <a:latin typeface="Times New Roman" panose="02020603050405020304" pitchFamily="18" charset="0"/>
                <a:cs typeface="Times New Roman" panose="02020603050405020304" pitchFamily="18" charset="0"/>
              </a:rPr>
              <a:t>The CE Compliance Continuum </a:t>
            </a:r>
          </a:p>
        </p:txBody>
      </p:sp>
      <p:pic>
        <p:nvPicPr>
          <p:cNvPr id="4" name="Content Placeholder 3">
            <a:extLst>
              <a:ext uri="{FF2B5EF4-FFF2-40B4-BE49-F238E27FC236}">
                <a16:creationId xmlns:a16="http://schemas.microsoft.com/office/drawing/2014/main" id="{80A9CD5C-0512-4A76-9578-0F764478C31A}"/>
              </a:ext>
            </a:extLst>
          </p:cNvPr>
          <p:cNvPicPr>
            <a:picLocks noGrp="1" noChangeAspect="1"/>
          </p:cNvPicPr>
          <p:nvPr>
            <p:ph idx="1"/>
          </p:nvPr>
        </p:nvPicPr>
        <p:blipFill>
          <a:blip r:embed="rId2"/>
          <a:stretch>
            <a:fillRect/>
          </a:stretch>
        </p:blipFill>
        <p:spPr>
          <a:xfrm>
            <a:off x="1959883" y="2305966"/>
            <a:ext cx="5224231" cy="3484562"/>
          </a:xfrm>
          <a:prstGeom prst="rect">
            <a:avLst/>
          </a:prstGeom>
        </p:spPr>
      </p:pic>
      <p:sp>
        <p:nvSpPr>
          <p:cNvPr id="13" name="Rectangle 12">
            <a:extLst>
              <a:ext uri="{FF2B5EF4-FFF2-40B4-BE49-F238E27FC236}">
                <a16:creationId xmlns:a16="http://schemas.microsoft.com/office/drawing/2014/main" id="{6B5695B5-08A6-4A55-B494-AEDCFE41B727}"/>
              </a:ext>
            </a:extLst>
          </p:cNvPr>
          <p:cNvSpPr/>
          <p:nvPr/>
        </p:nvSpPr>
        <p:spPr>
          <a:xfrm>
            <a:off x="994095" y="5895466"/>
            <a:ext cx="7155809" cy="771814"/>
          </a:xfrm>
          <a:prstGeom prst="rect">
            <a:avLst/>
          </a:prstGeom>
        </p:spPr>
        <p:txBody>
          <a:bodyPr wrap="square">
            <a:spAutoFit/>
          </a:bodyPr>
          <a:lstStyle/>
          <a:p>
            <a:pPr>
              <a:lnSpc>
                <a:spcPct val="115000"/>
              </a:lnSpc>
              <a:spcAft>
                <a:spcPts val="1000"/>
              </a:spcAft>
            </a:pPr>
            <a:r>
              <a:rPr lang="en-US" sz="20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“Tell me and I’ll forget; Show me and I may remember; involve me and I’ll understand”  </a:t>
            </a:r>
            <a:r>
              <a:rPr lang="en-US" sz="2000" dirty="0">
                <a:latin typeface="Times New Roman" panose="02020603050405020304" pitchFamily="18" charset="0"/>
                <a:ea typeface="Calibri" panose="020F0502020204030204" pitchFamily="34" charset="0"/>
                <a:cs typeface="Times New Roman" panose="02020603050405020304" pitchFamily="18" charset="0"/>
              </a:rPr>
              <a:t>- Chinese Proverb</a:t>
            </a:r>
          </a:p>
        </p:txBody>
      </p:sp>
      <p:sp>
        <p:nvSpPr>
          <p:cNvPr id="5" name="Slide Number Placeholder 4">
            <a:extLst>
              <a:ext uri="{FF2B5EF4-FFF2-40B4-BE49-F238E27FC236}">
                <a16:creationId xmlns:a16="http://schemas.microsoft.com/office/drawing/2014/main" id="{95FED96C-D693-4A48-A5D5-1CB192B1464E}"/>
              </a:ext>
            </a:extLst>
          </p:cNvPr>
          <p:cNvSpPr>
            <a:spLocks noGrp="1"/>
          </p:cNvSpPr>
          <p:nvPr>
            <p:ph type="sldNum" sz="quarter" idx="12"/>
          </p:nvPr>
        </p:nvSpPr>
        <p:spPr/>
        <p:txBody>
          <a:bodyPr/>
          <a:lstStyle/>
          <a:p>
            <a:fld id="{DB63FBE9-70E1-4C84-954F-8AF5E9E784C0}"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3242960104"/>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4189</TotalTime>
  <Words>1343</Words>
  <Application>Microsoft Office PowerPoint</Application>
  <PresentationFormat>On-screen Show (4:3)</PresentationFormat>
  <Paragraphs>231</Paragraphs>
  <Slides>31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31</vt:i4>
      </vt:variant>
    </vt:vector>
  </HeadingPairs>
  <TitlesOfParts>
    <vt:vector size="42" baseType="lpstr">
      <vt:lpstr>Arial</vt:lpstr>
      <vt:lpstr>Calibri</vt:lpstr>
      <vt:lpstr>Calibri Light</vt:lpstr>
      <vt:lpstr>Century Gothic</vt:lpstr>
      <vt:lpstr>Times New Roman</vt:lpstr>
      <vt:lpstr>Wingdings</vt:lpstr>
      <vt:lpstr>Wingdings 3</vt:lpstr>
      <vt:lpstr>Ion</vt:lpstr>
      <vt:lpstr>Ion</vt:lpstr>
      <vt:lpstr>Ion</vt:lpstr>
      <vt:lpstr>Office Theme</vt:lpstr>
      <vt:lpstr>Consumer  </vt:lpstr>
      <vt:lpstr>Consumer Involvement  at TRG</vt:lpstr>
      <vt:lpstr>PowerPoint Presentation</vt:lpstr>
      <vt:lpstr>Titles That Reflect Respect</vt:lpstr>
      <vt:lpstr>Engagement Spectrum</vt:lpstr>
      <vt:lpstr>How do we treat our experts</vt:lpstr>
      <vt:lpstr>PowerPoint Presentation</vt:lpstr>
      <vt:lpstr>Reflective Policies &amp; Procedures and Reviews </vt:lpstr>
      <vt:lpstr>The CE Compliance Continuum </vt:lpstr>
      <vt:lpstr>PowerPoint Presentation</vt:lpstr>
      <vt:lpstr>Quality Leadership</vt:lpstr>
      <vt:lpstr>Successes I Share With Others</vt:lpstr>
      <vt:lpstr>Ending Disparities</vt:lpstr>
      <vt:lpstr>Ending Disparities</vt:lpstr>
      <vt:lpstr>Culture of Quality – RW Provider</vt:lpstr>
      <vt:lpstr>Culture of Quality – RW Provider</vt:lpstr>
      <vt:lpstr>Culture of Quality – Health Department</vt:lpstr>
      <vt:lpstr>Culture of Quality – Health Department</vt:lpstr>
      <vt:lpstr>COVID-19 Quality Framework</vt:lpstr>
      <vt:lpstr>COVID-19 Quality Framework</vt:lpstr>
      <vt:lpstr>Thank You</vt:lpstr>
      <vt:lpstr>Achieving Viral Load Suppression in Youth Living with HIV  in South Mississippi</vt:lpstr>
      <vt:lpstr>Introduction</vt:lpstr>
      <vt:lpstr>Methods and Activities</vt:lpstr>
      <vt:lpstr>Bead Adherence Tool and ECHO Patient Checklist</vt:lpstr>
      <vt:lpstr>Data Results 2018-2019</vt:lpstr>
      <vt:lpstr>Data Results Post-Intervention</vt:lpstr>
      <vt:lpstr>Lessons Learned</vt:lpstr>
      <vt:lpstr>Challenges/Limitations</vt:lpstr>
      <vt:lpstr>Sustainability of QI Interventions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Reachelian Ellison</dc:creator>
  <cp:lastModifiedBy>Garrett, Kevin F (HEALTH)</cp:lastModifiedBy>
  <cp:revision>5</cp:revision>
  <dcterms:created xsi:type="dcterms:W3CDTF">2021-11-19T13:38:10Z</dcterms:created>
  <dcterms:modified xsi:type="dcterms:W3CDTF">2021-12-16T14:30:55Z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F163293E-A5C5-4AED-A7DB-64EB349750B3</vt:lpwstr>
  </property>
  <property fmtid="{D5CDD505-2E9C-101B-9397-08002B2CF9AE}" pid="3" name="ArticulatePath">
    <vt:lpwstr>CQII MHAG December 2021</vt:lpwstr>
  </property>
</Properties>
</file>