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6"/>
  </p:sldMasterIdLst>
  <p:notesMasterIdLst>
    <p:notesMasterId r:id="rId38"/>
  </p:notesMasterIdLst>
  <p:handoutMasterIdLst>
    <p:handoutMasterId r:id="rId39"/>
  </p:handoutMasterIdLst>
  <p:sldIdLst>
    <p:sldId id="400" r:id="rId7"/>
    <p:sldId id="424" r:id="rId8"/>
    <p:sldId id="548" r:id="rId9"/>
    <p:sldId id="447" r:id="rId10"/>
    <p:sldId id="491" r:id="rId11"/>
    <p:sldId id="492" r:id="rId12"/>
    <p:sldId id="450" r:id="rId13"/>
    <p:sldId id="405" r:id="rId14"/>
    <p:sldId id="406" r:id="rId15"/>
    <p:sldId id="404" r:id="rId16"/>
    <p:sldId id="479" r:id="rId17"/>
    <p:sldId id="547" r:id="rId18"/>
    <p:sldId id="409" r:id="rId19"/>
    <p:sldId id="410" r:id="rId20"/>
    <p:sldId id="545" r:id="rId21"/>
    <p:sldId id="537" r:id="rId22"/>
    <p:sldId id="538" r:id="rId23"/>
    <p:sldId id="539" r:id="rId24"/>
    <p:sldId id="540" r:id="rId25"/>
    <p:sldId id="544" r:id="rId26"/>
    <p:sldId id="536" r:id="rId27"/>
    <p:sldId id="543" r:id="rId28"/>
    <p:sldId id="546" r:id="rId29"/>
    <p:sldId id="498" r:id="rId30"/>
    <p:sldId id="541" r:id="rId31"/>
    <p:sldId id="428" r:id="rId32"/>
    <p:sldId id="419" r:id="rId33"/>
    <p:sldId id="430" r:id="rId34"/>
    <p:sldId id="421" r:id="rId35"/>
    <p:sldId id="496" r:id="rId36"/>
    <p:sldId id="331" r:id="rId37"/>
  </p:sldIdLst>
  <p:sldSz cx="12192000" cy="6858000"/>
  <p:notesSz cx="7010400" cy="92964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B86120-2021-843F-AAC7-7B4F498E9799}" name="Mosley, Catishia (HRSA)" initials="MC(" userId="S::CMosley@HRSA.Gov::20b56f89-6336-4dc8-b578-69841e273114" providerId="AD"/>
  <p188:author id="{C35BC26F-A77D-2CA8-77FA-11857FFD682B}" name="John Eaton" initials="JE" userId="John Eaton" providerId="None"/>
  <p188:author id="{FFF92371-17ED-772B-2795-C1C721AD0A31}" name="Gaviria-Munoz, David (HRSA)" initials="GMD(" userId="S::DGaviria-Munoz@HRSA.Gov::43fc3dc7-b8eb-4bc5-b2b1-0cedb04d101f" providerId="AD"/>
  <p188:author id="{A9127B9A-0ED2-3F10-E940-5C0F7445EF39}" name="Eaton, John (HRSA)" initials="EJ(" userId="S::JEaton@HRSA.Gov::bc38cb86-5b5c-4f63-a3ed-824bdc57c053" providerId="AD"/>
  <p188:author id="{7E81A1A5-FDD5-5DB8-81FA-AE3F7D205B58}" name="Mofidi, Mahyar (HRSA)" initials="MM(" userId="S::MMofidi@hrsa.gov::b43a57a4-8764-4c73-b5df-8a7920ae79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ofidi, Mahyar (HRSA)" initials="MM(" lastIdx="11" clrIdx="8">
    <p:extLst>
      <p:ext uri="{19B8F6BF-5375-455C-9EA6-DF929625EA0E}">
        <p15:presenceInfo xmlns:p15="http://schemas.microsoft.com/office/powerpoint/2012/main" userId="S-1-5-21-1575576018-681398725-1848903544-16594" providerId="AD"/>
      </p:ext>
    </p:extLst>
  </p:cmAuthor>
  <p:cmAuthor id="1" name="Cummings, Mackenzie (HRSA)" initials="CM(" lastIdx="1" clrIdx="0">
    <p:extLst>
      <p:ext uri="{19B8F6BF-5375-455C-9EA6-DF929625EA0E}">
        <p15:presenceInfo xmlns:p15="http://schemas.microsoft.com/office/powerpoint/2012/main" userId="S-1-5-21-1575576018-681398725-1848903544-49051" providerId="AD"/>
      </p:ext>
    </p:extLst>
  </p:cmAuthor>
  <p:cmAuthor id="8" name="Olszewski, Alexis (HRSA)" initials="OA(" lastIdx="3" clrIdx="9">
    <p:extLst>
      <p:ext uri="{19B8F6BF-5375-455C-9EA6-DF929625EA0E}">
        <p15:presenceInfo xmlns:p15="http://schemas.microsoft.com/office/powerpoint/2012/main" userId="S-1-5-21-1575576018-681398725-1848903544-76262" providerId="AD"/>
      </p:ext>
    </p:extLst>
  </p:cmAuthor>
  <p:cmAuthor id="2" name="Moore, Jennifer (HRSA)" initials="MJ(" lastIdx="3" clrIdx="1">
    <p:extLst>
      <p:ext uri="{19B8F6BF-5375-455C-9EA6-DF929625EA0E}">
        <p15:presenceInfo xmlns:p15="http://schemas.microsoft.com/office/powerpoint/2012/main" userId="S-1-5-21-1575576018-681398725-1848903544-56689" providerId="AD"/>
      </p:ext>
    </p:extLst>
  </p:cmAuthor>
  <p:cmAuthor id="3" name="Makeva Rhoden" initials="Dr.Rhoden" lastIdx="58" clrIdx="6">
    <p:extLst>
      <p:ext uri="{19B8F6BF-5375-455C-9EA6-DF929625EA0E}">
        <p15:presenceInfo xmlns:p15="http://schemas.microsoft.com/office/powerpoint/2012/main" userId="Makeva Rhoden" providerId="None"/>
      </p:ext>
    </p:extLst>
  </p:cmAuthor>
  <p:cmAuthor id="4" name="Aldrich, Angela (HRSA)" initials="AA(" lastIdx="4" clrIdx="3">
    <p:extLst>
      <p:ext uri="{19B8F6BF-5375-455C-9EA6-DF929625EA0E}">
        <p15:presenceInfo xmlns:p15="http://schemas.microsoft.com/office/powerpoint/2012/main" userId="S-1-5-21-1575576018-681398725-1848903544-79438" providerId="AD"/>
      </p:ext>
    </p:extLst>
  </p:cmAuthor>
  <p:cmAuthor id="5" name="Banks-Shields, Marinna (HRSA)" initials="BM(" lastIdx="5" clrIdx="7">
    <p:extLst>
      <p:ext uri="{19B8F6BF-5375-455C-9EA6-DF929625EA0E}">
        <p15:presenceInfo xmlns:p15="http://schemas.microsoft.com/office/powerpoint/2012/main" userId="S-1-5-21-1575576018-681398725-1848903544-46661" providerId="AD"/>
      </p:ext>
    </p:extLst>
  </p:cmAuthor>
  <p:cmAuthor id="6" name="Fowell, Cypriana (HRSA)" initials="FC(" lastIdx="34" clrIdx="5">
    <p:extLst>
      <p:ext uri="{19B8F6BF-5375-455C-9EA6-DF929625EA0E}">
        <p15:presenceInfo xmlns:p15="http://schemas.microsoft.com/office/powerpoint/2012/main" userId="S-1-5-21-1575576018-681398725-1848903544-426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F4D7B"/>
    <a:srgbClr val="0066FF"/>
    <a:srgbClr val="0099FF"/>
    <a:srgbClr val="800000"/>
    <a:srgbClr val="CCDDF1"/>
    <a:srgbClr val="EFCF5B"/>
    <a:srgbClr val="FFFF99"/>
    <a:srgbClr val="FFFF66"/>
    <a:srgbClr val="D0E1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475DFE-7C40-46B8-9C54-231176F21FA6}" v="9" dt="2024-03-07T20:31:41.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51704" autoAdjust="0"/>
  </p:normalViewPr>
  <p:slideViewPr>
    <p:cSldViewPr>
      <p:cViewPr varScale="1">
        <p:scale>
          <a:sx n="38" d="100"/>
          <a:sy n="38" d="100"/>
        </p:scale>
        <p:origin x="1732" y="32"/>
      </p:cViewPr>
      <p:guideLst>
        <p:guide orient="horz" pos="2160"/>
        <p:guide pos="3840"/>
      </p:guideLst>
    </p:cSldViewPr>
  </p:slideViewPr>
  <p:outlineViewPr>
    <p:cViewPr>
      <p:scale>
        <a:sx n="20" d="100"/>
        <a:sy n="20" d="100"/>
      </p:scale>
      <p:origin x="0" y="-1674"/>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5" d="100"/>
          <a:sy n="55" d="100"/>
        </p:scale>
        <p:origin x="210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D9A2BDB-1F00-4288-A0C0-84B693AB8062}" type="datetimeFigureOut">
              <a:rPr lang="en-US" smtClean="0"/>
              <a:t>3/14/2024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7F6C42B-E465-469E-84F5-83FE794F3EF8}" type="slidenum">
              <a:rPr lang="en-US" smtClean="0"/>
              <a:t>‹#›</a:t>
            </a:fld>
            <a:endParaRPr lang="en-US" dirty="0"/>
          </a:p>
        </p:txBody>
      </p:sp>
    </p:spTree>
    <p:extLst>
      <p:ext uri="{BB962C8B-B14F-4D97-AF65-F5344CB8AC3E}">
        <p14:creationId xmlns:p14="http://schemas.microsoft.com/office/powerpoint/2010/main" val="3492096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64A3378-E4C6-4D2F-8DF1-23C8EAE7B34A}" type="datetimeFigureOut">
              <a:rPr lang="en-US" smtClean="0"/>
              <a:t>3/14/2024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AA11B83-7453-4C63-9F24-B8D95A5E7065}" type="slidenum">
              <a:rPr lang="en-US" smtClean="0"/>
              <a:t>‹#›</a:t>
            </a:fld>
            <a:endParaRPr lang="en-US" dirty="0"/>
          </a:p>
        </p:txBody>
      </p:sp>
    </p:spTree>
    <p:extLst>
      <p:ext uri="{BB962C8B-B14F-4D97-AF65-F5344CB8AC3E}">
        <p14:creationId xmlns:p14="http://schemas.microsoft.com/office/powerpoint/2010/main" val="1860161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rants.gov/applicants/applicant-registrat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hrsa.gov/"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47808"/>
          </a:xfrm>
        </p:spPr>
        <p:txBody>
          <a:bodyPr/>
          <a:lstStyle/>
          <a:p>
            <a:r>
              <a:rPr lang="en-US" sz="1400" b="1" dirty="0"/>
              <a:t>CAPT Mofidi: </a:t>
            </a:r>
          </a:p>
          <a:p>
            <a:r>
              <a:rPr lang="en-US" sz="1400" dirty="0"/>
              <a:t>Good afternoon and welcome to this Technical Assistance Webinar for the FY 2024 Ryan White HIV/AIDS Part F Dental Reimbursement Program Notice of Funding Opportunity. I am CAPT Mahyar Mofidi, Director of the Division of Community HIV/AIDS Programs in HRSA’s HIV/AIDS Bureau and Chief Dental Officer for the HIV/AIDS Bureau. During this call we will be reviewing key points of the Notice of Funding Opportunity or “NOFO” HRSA-24-060 for the Ryan White Part F Dental Reimbursement Program.</a:t>
            </a:r>
          </a:p>
          <a:p>
            <a:endParaRPr lang="en-US" sz="1400" dirty="0"/>
          </a:p>
          <a:p>
            <a:r>
              <a:rPr lang="en-US" sz="1400" dirty="0"/>
              <a:t>I would like to highlight a few important points: </a:t>
            </a:r>
          </a:p>
          <a:p>
            <a:pPr marL="174708" indent="-174708">
              <a:buFont typeface="Arial" panose="020B0604020202020204" pitchFamily="34" charset="0"/>
              <a:buChar char="•"/>
            </a:pPr>
            <a:r>
              <a:rPr lang="en-US" sz="1400" b="1" dirty="0"/>
              <a:t>First, </a:t>
            </a:r>
            <a:r>
              <a:rPr lang="en-US" sz="1400" dirty="0"/>
              <a:t>this webinar and NOFO are open to accredited dental education institutions eligible to receive RWHAP Part F funding.</a:t>
            </a:r>
          </a:p>
          <a:p>
            <a:pPr marL="174708" indent="-174708">
              <a:buFont typeface="Arial" panose="020B0604020202020204" pitchFamily="34" charset="0"/>
              <a:buChar char="•"/>
            </a:pPr>
            <a:r>
              <a:rPr lang="en-US" sz="1400" b="1" dirty="0"/>
              <a:t>Second, </a:t>
            </a:r>
            <a:r>
              <a:rPr lang="en-US" sz="1400" dirty="0"/>
              <a:t>this program reimburses certain costs incurred by eligible entities that have provided uncompensated or partially uncompensated oral health care to people with HIV from </a:t>
            </a:r>
            <a:r>
              <a:rPr lang="en-US" sz="1400" kern="1200" dirty="0">
                <a:solidFill>
                  <a:srgbClr val="FF0000"/>
                </a:solidFill>
                <a:effectLst/>
                <a:latin typeface="+mn-lt"/>
                <a:ea typeface="+mn-ea"/>
                <a:cs typeface="+mn-cs"/>
              </a:rPr>
              <a:t>July 1, 2022 through June 30, 2023</a:t>
            </a:r>
            <a:r>
              <a:rPr lang="en-US" sz="1400" dirty="0">
                <a:solidFill>
                  <a:srgbClr val="FF0000"/>
                </a:solidFill>
              </a:rPr>
              <a:t>.</a:t>
            </a:r>
          </a:p>
          <a:p>
            <a:pPr marL="174708" indent="-174708">
              <a:buFont typeface="Arial" panose="020B0604020202020204" pitchFamily="34" charset="0"/>
              <a:buChar char="•"/>
            </a:pPr>
            <a:r>
              <a:rPr lang="en-US" sz="1400" b="1" dirty="0"/>
              <a:t>Third, </a:t>
            </a:r>
            <a:r>
              <a:rPr lang="en-US" sz="1400" dirty="0"/>
              <a:t>the application due date is April 30, 2024, </a:t>
            </a:r>
          </a:p>
          <a:p>
            <a:pPr marL="174708" indent="-174708">
              <a:buFont typeface="Arial" panose="020B0604020202020204" pitchFamily="34" charset="0"/>
              <a:buChar char="•"/>
            </a:pPr>
            <a:r>
              <a:rPr lang="en-US" sz="1400" b="1" dirty="0"/>
              <a:t>Lastly, </a:t>
            </a:r>
            <a:r>
              <a:rPr lang="en-US" sz="1400" dirty="0"/>
              <a:t>HRSA requires applicants for this NOFO to apply electronically through Grants.gov. You will receive additional information regarding electronic application submission later during this call.</a:t>
            </a:r>
          </a:p>
          <a:p>
            <a:pPr marL="0" indent="0">
              <a:buFont typeface="Arial" panose="020B0604020202020204" pitchFamily="34" charset="0"/>
              <a:buNone/>
            </a:pPr>
            <a:endParaRPr lang="en-US" sz="14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Now I will turn the call over to </a:t>
            </a:r>
            <a:r>
              <a:rPr lang="en-US" sz="1400" b="1" dirty="0"/>
              <a:t>Catishia Mosley, DCHAP Public Health Advisor</a:t>
            </a:r>
            <a:r>
              <a:rPr lang="en-US" sz="1400" dirty="0"/>
              <a:t>, who will moderate the remainder of this conference call.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Next slide please</a:t>
            </a:r>
          </a:p>
          <a:p>
            <a:pPr marL="0" indent="0">
              <a:buFont typeface="Arial" panose="020B0604020202020204" pitchFamily="34" charset="0"/>
              <a:buNone/>
            </a:pPr>
            <a:endParaRPr lang="en-US" sz="1400" dirty="0"/>
          </a:p>
          <a:p>
            <a:pPr defTabSz="931774">
              <a:defRPr/>
            </a:pPr>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1</a:t>
            </a:fld>
            <a:endParaRPr lang="en-US" dirty="0"/>
          </a:p>
        </p:txBody>
      </p:sp>
    </p:spTree>
    <p:extLst>
      <p:ext uri="{BB962C8B-B14F-4D97-AF65-F5344CB8AC3E}">
        <p14:creationId xmlns:p14="http://schemas.microsoft.com/office/powerpoint/2010/main" val="1595354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b="1" i="0" dirty="0">
                <a:solidFill>
                  <a:srgbClr val="202122"/>
                </a:solidFill>
                <a:effectLst/>
                <a:latin typeface="Arial" panose="020B0604020202020204" pitchFamily="34" charset="0"/>
              </a:rPr>
              <a:t>Christie</a:t>
            </a:r>
            <a:r>
              <a:rPr lang="en-US" b="1" dirty="0"/>
              <a:t>: </a:t>
            </a:r>
          </a:p>
          <a:p>
            <a:pPr defTabSz="931774">
              <a:defRPr/>
            </a:pPr>
            <a:endParaRPr lang="en-US" b="1" dirty="0"/>
          </a:p>
          <a:p>
            <a:pPr defTabSz="931774">
              <a:defRPr/>
            </a:pPr>
            <a:r>
              <a:rPr lang="en-US" b="1" dirty="0"/>
              <a:t>Program Description: </a:t>
            </a:r>
          </a:p>
          <a:p>
            <a:pPr marL="0" indent="0" defTabSz="931774">
              <a:buFont typeface="Arial" panose="020B0604020202020204" pitchFamily="34" charset="0"/>
              <a:buNone/>
              <a:defRPr/>
            </a:pPr>
            <a:endParaRPr lang="en-US" dirty="0"/>
          </a:p>
          <a:p>
            <a:pPr marL="347472" marR="0" lvl="0" indent="-347472" algn="l" defTabSz="914400" rtl="0" eaLnBrk="1" fontAlgn="auto" latinLnBrk="0" hangingPunct="1">
              <a:lnSpc>
                <a:spcPct val="100000"/>
              </a:lnSpc>
              <a:spcBef>
                <a:spcPts val="1200"/>
              </a:spcBef>
              <a:spcAft>
                <a:spcPts val="1200"/>
              </a:spcAft>
              <a:buClr>
                <a:srgbClr val="0F4D7B"/>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0F4D7B"/>
                </a:solidFill>
                <a:effectLst/>
                <a:uLnTx/>
                <a:uFillTx/>
                <a:latin typeface="Calibri" panose="020F0502020204030204"/>
                <a:ea typeface="+mn-ea"/>
                <a:cs typeface="+mn-cs"/>
              </a:rPr>
              <a:t>Our purpose is to: Improve access to oral health care services for low-income people with HIV.</a:t>
            </a:r>
          </a:p>
          <a:p>
            <a:pPr marL="347472" marR="0" lvl="0" indent="-347472" algn="l" defTabSz="914400" rtl="0" eaLnBrk="1" fontAlgn="auto" latinLnBrk="0" hangingPunct="1">
              <a:lnSpc>
                <a:spcPts val="2500"/>
              </a:lnSpc>
              <a:spcBef>
                <a:spcPts val="1200"/>
              </a:spcBef>
              <a:spcAft>
                <a:spcPts val="1200"/>
              </a:spcAft>
              <a:buClr>
                <a:srgbClr val="0F4D7B"/>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0F4D7B"/>
                </a:solidFill>
                <a:effectLst/>
                <a:uLnTx/>
                <a:uFillTx/>
                <a:latin typeface="Calibri" panose="020F0502020204030204"/>
                <a:ea typeface="+mn-ea"/>
                <a:cs typeface="+mn-cs"/>
              </a:rPr>
              <a:t>Support related education &amp; training for the delivery of dental care to people with HIV.</a:t>
            </a:r>
          </a:p>
          <a:p>
            <a:pPr marL="347472" marR="0" lvl="0" indent="-347472" algn="l" defTabSz="914400" rtl="0" eaLnBrk="1" fontAlgn="auto" latinLnBrk="0" hangingPunct="1">
              <a:lnSpc>
                <a:spcPts val="2500"/>
              </a:lnSpc>
              <a:spcBef>
                <a:spcPts val="1200"/>
              </a:spcBef>
              <a:spcAft>
                <a:spcPts val="1200"/>
              </a:spcAft>
              <a:buClr>
                <a:srgbClr val="0F4D7B"/>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0F4D7B"/>
                </a:solidFill>
                <a:effectLst/>
                <a:uLnTx/>
                <a:uFillTx/>
                <a:latin typeface="Calibri" panose="020F0502020204030204"/>
                <a:ea typeface="+mn-ea"/>
                <a:cs typeface="+mn-cs"/>
              </a:rPr>
              <a:t>Defray a portion of unreimbursed dental care costs incurred by treating low income, people with HIV at accredited dental or dental hygiene education programs recognized by the Commission on Dental Accreditation.</a:t>
            </a:r>
          </a:p>
          <a:p>
            <a:pPr marL="347472" marR="0" lvl="0" indent="-347472" algn="l" defTabSz="914400" rtl="0" eaLnBrk="1" fontAlgn="auto" latinLnBrk="0" hangingPunct="1">
              <a:lnSpc>
                <a:spcPts val="2500"/>
              </a:lnSpc>
              <a:spcBef>
                <a:spcPts val="1200"/>
              </a:spcBef>
              <a:spcAft>
                <a:spcPts val="1200"/>
              </a:spcAft>
              <a:buClr>
                <a:srgbClr val="0F4D7B"/>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0F4D7B"/>
                </a:solidFill>
                <a:effectLst/>
                <a:uLnTx/>
                <a:uFillTx/>
                <a:latin typeface="Calibri" panose="020F0502020204030204"/>
                <a:ea typeface="+mn-ea"/>
                <a:cs typeface="+mn-cs"/>
              </a:rPr>
              <a:t>And, reimburse certain costs incurred by eligible entities that have provided uncompensated or partially uncompensated oral health care to people with HIV from July 1, 2022, through June 30, 2023.</a:t>
            </a:r>
            <a:endPar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indent="0" defTabSz="931774">
              <a:buFont typeface="Arial" panose="020B0604020202020204" pitchFamily="34" charset="0"/>
              <a:buNone/>
              <a:defRPr/>
            </a:pPr>
            <a:endParaRPr lang="en-US" dirty="0"/>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t>Please refer to page </a:t>
            </a:r>
            <a:r>
              <a:rPr lang="en-US" sz="1200" i="0" dirty="0">
                <a:solidFill>
                  <a:srgbClr val="FF0000"/>
                </a:solidFill>
              </a:rPr>
              <a:t>7 </a:t>
            </a:r>
            <a:r>
              <a:rPr lang="en-US" sz="1200" i="0" dirty="0"/>
              <a:t>of the NOFO  </a:t>
            </a: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0" dirty="0"/>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0" dirty="0"/>
          </a:p>
          <a:p>
            <a:pPr marL="0" indent="0" defTabSz="931774">
              <a:buFont typeface="Arial" panose="020B0604020202020204" pitchFamily="34" charset="0"/>
              <a:buNone/>
              <a:defRPr/>
            </a:pPr>
            <a:r>
              <a:rPr lang="en-US" dirty="0"/>
              <a:t>Next slide </a:t>
            </a:r>
          </a:p>
          <a:p>
            <a:pPr marL="0" indent="0" defTabSz="931774">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10</a:t>
            </a:fld>
            <a:endParaRPr lang="en-US" dirty="0"/>
          </a:p>
        </p:txBody>
      </p:sp>
    </p:spTree>
    <p:extLst>
      <p:ext uri="{BB962C8B-B14F-4D97-AF65-F5344CB8AC3E}">
        <p14:creationId xmlns:p14="http://schemas.microsoft.com/office/powerpoint/2010/main" val="1920232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a:effectLst/>
                <a:latin typeface="Segoe UI" panose="020B0502040204020203" pitchFamily="34" charset="0"/>
              </a:rPr>
              <a:t>Christie :</a:t>
            </a:r>
          </a:p>
          <a:p>
            <a:endParaRPr lang="en-US" sz="1200" b="1" baseline="0" dirty="0">
              <a:effectLst/>
              <a:latin typeface="Segoe UI" panose="020B0502040204020203" pitchFamily="34" charset="0"/>
            </a:endParaRPr>
          </a:p>
          <a:p>
            <a:r>
              <a:rPr lang="en-US" sz="1200" b="1" dirty="0"/>
              <a:t>Funding Policies &amp; Limitations</a:t>
            </a:r>
            <a:endParaRPr lang="en-US" sz="1200" b="1" baseline="0" dirty="0">
              <a:effectLst/>
              <a:latin typeface="Segoe UI" panose="020B0502040204020203" pitchFamily="34" charset="0"/>
            </a:endParaRPr>
          </a:p>
          <a:p>
            <a:endParaRPr lang="en-US" b="1" dirty="0"/>
          </a:p>
          <a:p>
            <a:pPr marL="0" indent="0" defTabSz="931774">
              <a:buFont typeface="Arial" panose="020B0604020202020204" pitchFamily="34" charset="0"/>
              <a:buNone/>
              <a:defRPr/>
            </a:pPr>
            <a:r>
              <a:rPr lang="en-US" dirty="0">
                <a:solidFill>
                  <a:prstClr val="black"/>
                </a:solidFill>
              </a:rPr>
              <a:t>(Read Slide)</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86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Christie: Funding Policies &amp; Limitations</a:t>
            </a:r>
          </a:p>
          <a:p>
            <a:endParaRPr lang="en-US" b="1" dirty="0"/>
          </a:p>
          <a:p>
            <a:r>
              <a:rPr lang="en-US" dirty="0"/>
              <a:t>(Read Slide)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a:t>
            </a:r>
          </a:p>
          <a:p>
            <a:endParaRPr lang="en-US" dirty="0"/>
          </a:p>
        </p:txBody>
      </p:sp>
      <p:sp>
        <p:nvSpPr>
          <p:cNvPr id="4" name="Slide Number Placeholder 3"/>
          <p:cNvSpPr>
            <a:spLocks noGrp="1"/>
          </p:cNvSpPr>
          <p:nvPr>
            <p:ph type="sldNum" sz="quarter" idx="5"/>
          </p:nvPr>
        </p:nvSpPr>
        <p:spPr/>
        <p:txBody>
          <a:bodyPr/>
          <a:lstStyle/>
          <a:p>
            <a:fld id="{CAA11B83-7453-4C63-9F24-B8D95A5E7065}" type="slidenum">
              <a:rPr lang="en-US" smtClean="0"/>
              <a:t>12</a:t>
            </a:fld>
            <a:endParaRPr lang="en-US" dirty="0"/>
          </a:p>
        </p:txBody>
      </p:sp>
    </p:spTree>
    <p:extLst>
      <p:ext uri="{BB962C8B-B14F-4D97-AF65-F5344CB8AC3E}">
        <p14:creationId xmlns:p14="http://schemas.microsoft.com/office/powerpoint/2010/main" val="2401475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b="1" i="0" dirty="0">
                <a:solidFill>
                  <a:srgbClr val="202122"/>
                </a:solidFill>
                <a:effectLst/>
                <a:latin typeface="Arial" panose="020B0604020202020204" pitchFamily="34" charset="0"/>
              </a:rPr>
              <a:t>Christie</a:t>
            </a:r>
            <a:r>
              <a:rPr lang="en-US" b="1" dirty="0"/>
              <a:t>:</a:t>
            </a:r>
          </a:p>
          <a:p>
            <a:pPr defTabSz="931774">
              <a:defRPr/>
            </a:pPr>
            <a:endParaRPr lang="en-US" b="1" dirty="0"/>
          </a:p>
          <a:p>
            <a:pPr marL="174708" indent="-174708">
              <a:buFont typeface="Arial" panose="020B0604020202020204" pitchFamily="34" charset="0"/>
              <a:buChar char="•"/>
            </a:pPr>
            <a:r>
              <a:rPr lang="en-US" dirty="0">
                <a:solidFill>
                  <a:schemeClr val="tx1"/>
                </a:solidFill>
              </a:rPr>
              <a:t>This slide reviews the “Recipient Expectations” for the DRP. </a:t>
            </a:r>
          </a:p>
          <a:p>
            <a:pPr marL="174708" indent="-174708">
              <a:buFont typeface="Arial" panose="020B0604020202020204" pitchFamily="34" charset="0"/>
              <a:buChar char="•"/>
            </a:pPr>
            <a:r>
              <a:rPr lang="en-US" u="none" baseline="0" dirty="0">
                <a:solidFill>
                  <a:schemeClr val="tx1"/>
                </a:solidFill>
              </a:rPr>
              <a:t>Recipients </a:t>
            </a:r>
            <a:r>
              <a:rPr lang="en-US" dirty="0">
                <a:solidFill>
                  <a:schemeClr val="tx1"/>
                </a:solidFill>
              </a:rPr>
              <a:t>must have consistent and equitable procedures related to the verification of patients’ financial status.</a:t>
            </a:r>
          </a:p>
          <a:p>
            <a:pPr marL="174708" indent="-174708">
              <a:buFont typeface="Arial" panose="020B0604020202020204" pitchFamily="34" charset="0"/>
              <a:buChar char="•"/>
            </a:pPr>
            <a:r>
              <a:rPr lang="en-US" dirty="0">
                <a:solidFill>
                  <a:schemeClr val="tx1"/>
                </a:solidFill>
              </a:rPr>
              <a:t>Except for programs administered or provided under the Indian Health Service, the Ryan White HIV/AIDS Program is the </a:t>
            </a:r>
            <a:r>
              <a:rPr lang="en-US" b="1" dirty="0">
                <a:solidFill>
                  <a:schemeClr val="tx1"/>
                </a:solidFill>
              </a:rPr>
              <a:t>payor of last resort</a:t>
            </a:r>
            <a:r>
              <a:rPr lang="en-US" dirty="0">
                <a:solidFill>
                  <a:schemeClr val="tx1"/>
                </a:solidFill>
              </a:rPr>
              <a:t>.  </a:t>
            </a:r>
          </a:p>
          <a:p>
            <a:pPr marL="174708" indent="-174708">
              <a:buFont typeface="Arial" panose="020B0604020202020204" pitchFamily="34" charset="0"/>
              <a:buChar char="•"/>
            </a:pPr>
            <a:r>
              <a:rPr lang="en-US" b="0" dirty="0">
                <a:solidFill>
                  <a:schemeClr val="tx1"/>
                </a:solidFill>
              </a:rPr>
              <a:t>You may not use DRP funds for a service if payment has been made, or reasonably can be expected to be made, by a third-party payor.  Please follow PCN 21-02 in determining client eligibility and payor of last resort.</a:t>
            </a:r>
            <a:endParaRPr lang="en-US" b="0" baseline="0" dirty="0">
              <a:solidFill>
                <a:schemeClr val="tx1"/>
              </a:solidFill>
            </a:endParaRPr>
          </a:p>
          <a:p>
            <a:pPr marL="174708" indent="-174708">
              <a:buFont typeface="Arial" panose="020B0604020202020204" pitchFamily="34" charset="0"/>
              <a:buChar char="•"/>
            </a:pPr>
            <a:r>
              <a:rPr lang="en-US" dirty="0"/>
              <a:t>DRP funds cannot be used to supplement the maximum cost allowance for services reimbursed by third party payments such as Medicaid, Medicare, or other insurance programs, and s</a:t>
            </a:r>
            <a:r>
              <a:rPr lang="en-US" b="0" dirty="0">
                <a:solidFill>
                  <a:schemeClr val="tx1"/>
                </a:solidFill>
              </a:rPr>
              <a:t>ervices provided under DRP cannot be billed to other Ryan White</a:t>
            </a:r>
            <a:r>
              <a:rPr lang="en-US" b="0" baseline="0" dirty="0">
                <a:solidFill>
                  <a:schemeClr val="tx1"/>
                </a:solidFill>
              </a:rPr>
              <a:t> HIV/AIDS Program Parts.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Please refer to pages </a:t>
            </a:r>
            <a:r>
              <a:rPr lang="en-US" sz="1200" dirty="0">
                <a:solidFill>
                  <a:srgbClr val="FF0000"/>
                </a:solidFill>
              </a:rPr>
              <a:t>10 to 11 </a:t>
            </a:r>
            <a:r>
              <a:rPr lang="en-US" sz="1200" dirty="0"/>
              <a:t>of the NOFO</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Next slide please</a:t>
            </a:r>
          </a:p>
          <a:p>
            <a:pPr marL="0" indent="0">
              <a:buFont typeface="Arial" panose="020B0604020202020204" pitchFamily="34" charset="0"/>
              <a:buNone/>
            </a:pPr>
            <a:endParaRPr lang="en-US" b="0"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7824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25278"/>
          </a:xfrm>
        </p:spPr>
        <p:txBody>
          <a:bodyPr/>
          <a:lstStyle/>
          <a:p>
            <a:pPr defTabSz="931774">
              <a:defRPr/>
            </a:pPr>
            <a:r>
              <a:rPr lang="en-US" sz="1200" b="1" i="0" dirty="0">
                <a:solidFill>
                  <a:srgbClr val="202122"/>
                </a:solidFill>
                <a:effectLst/>
                <a:latin typeface="Arial" panose="020B0604020202020204" pitchFamily="34" charset="0"/>
              </a:rPr>
              <a:t>Christie</a:t>
            </a:r>
            <a:r>
              <a:rPr lang="en-US" b="1" dirty="0"/>
              <a:t>:</a:t>
            </a:r>
          </a:p>
          <a:p>
            <a:pPr marL="174708" indent="-174708" defTabSz="931774">
              <a:buFont typeface="Arial" panose="020B0604020202020204" pitchFamily="34" charset="0"/>
              <a:buChar char="•"/>
              <a:defRPr/>
            </a:pPr>
            <a:r>
              <a:rPr lang="en-US" b="0" dirty="0">
                <a:solidFill>
                  <a:schemeClr val="tx1"/>
                </a:solidFill>
              </a:rPr>
              <a:t>Funds received from the DRP must be allocated to the accredited dental education program that provided oral health services to low income, uninsured, and underserved people with HIV</a:t>
            </a:r>
            <a:r>
              <a:rPr lang="en-US" b="0" baseline="0" dirty="0">
                <a:solidFill>
                  <a:schemeClr val="tx1"/>
                </a:solidFill>
              </a:rPr>
              <a:t>.</a:t>
            </a:r>
            <a:r>
              <a:rPr lang="en-US" b="0" dirty="0">
                <a:solidFill>
                  <a:schemeClr val="tx1"/>
                </a:solidFill>
              </a:rPr>
              <a:t> HRSA expects that these reimbursement funds will provide expanded access to oral health care for people with HIV</a:t>
            </a:r>
            <a:r>
              <a:rPr lang="en-US" dirty="0">
                <a:solidFill>
                  <a:schemeClr val="tx1"/>
                </a:solidFill>
              </a:rPr>
              <a:t>. </a:t>
            </a:r>
          </a:p>
          <a:p>
            <a:pPr marL="174708" indent="-174708" defTabSz="931774">
              <a:buFont typeface="Arial" panose="020B0604020202020204" pitchFamily="34" charset="0"/>
              <a:buChar char="•"/>
              <a:defRPr/>
            </a:pPr>
            <a:r>
              <a:rPr lang="en-US" dirty="0"/>
              <a:t>DRP awarded applicants must ensure HIV-related oral health education and training for dental students, dental hygiene students, dental residents, or other dental providers, and the training curricula should focus on the provision of </a:t>
            </a:r>
            <a:r>
              <a:rPr lang="en-US" u="sng" dirty="0"/>
              <a:t>comprehensive</a:t>
            </a:r>
            <a:r>
              <a:rPr lang="en-US" dirty="0"/>
              <a:t> oral health care for people with HIV. </a:t>
            </a:r>
          </a:p>
          <a:p>
            <a:pPr marL="0" indent="0" defTabSz="931774">
              <a:buFont typeface="Arial" panose="020B0604020202020204" pitchFamily="34" charset="0"/>
              <a:buNone/>
              <a:defRPr/>
            </a:pPr>
            <a:endParaRPr lang="en-US" dirty="0"/>
          </a:p>
          <a:p>
            <a:pPr marL="174708" indent="-174708" defTabSz="931774">
              <a:buFont typeface="Arial" panose="020B0604020202020204" pitchFamily="34" charset="0"/>
              <a:buChar char="•"/>
              <a:defRPr/>
            </a:pPr>
            <a:r>
              <a:rPr lang="en-US" b="0" baseline="0" dirty="0">
                <a:solidFill>
                  <a:schemeClr val="tx1"/>
                </a:solidFill>
              </a:rPr>
              <a:t>Now, I will </a:t>
            </a:r>
            <a:r>
              <a:rPr lang="en-US" sz="1200" b="0" kern="1200" dirty="0">
                <a:solidFill>
                  <a:srgbClr val="FF0000"/>
                </a:solidFill>
                <a:latin typeface="+mn-lt"/>
                <a:ea typeface="+mn-ea"/>
                <a:cs typeface="+mn-cs"/>
              </a:rPr>
              <a:t>turn</a:t>
            </a:r>
            <a:r>
              <a:rPr lang="en-US" b="0" baseline="0" dirty="0">
                <a:solidFill>
                  <a:schemeClr val="tx1"/>
                </a:solidFill>
              </a:rPr>
              <a:t> the </a:t>
            </a:r>
            <a:r>
              <a:rPr lang="en-US" sz="1200" b="0" kern="1200" dirty="0">
                <a:solidFill>
                  <a:srgbClr val="FF0000"/>
                </a:solidFill>
                <a:latin typeface="+mn-lt"/>
                <a:ea typeface="+mn-ea"/>
                <a:cs typeface="+mn-cs"/>
              </a:rPr>
              <a:t>presentation</a:t>
            </a:r>
            <a:r>
              <a:rPr lang="en-US" b="0" baseline="0" dirty="0">
                <a:solidFill>
                  <a:schemeClr val="tx1"/>
                </a:solidFill>
              </a:rPr>
              <a:t> over to </a:t>
            </a:r>
            <a:r>
              <a:rPr lang="en-US" b="1" baseline="0" dirty="0">
                <a:solidFill>
                  <a:schemeClr val="tx1"/>
                </a:solidFill>
              </a:rPr>
              <a:t>Brianna Hunter </a:t>
            </a:r>
            <a:r>
              <a:rPr lang="en-US" b="0" baseline="0" dirty="0">
                <a:solidFill>
                  <a:schemeClr val="tx1"/>
                </a:solidFill>
              </a:rPr>
              <a:t>who will </a:t>
            </a:r>
            <a:r>
              <a:rPr lang="en-US" sz="1200" b="0" kern="1200" dirty="0">
                <a:solidFill>
                  <a:srgbClr val="FF0000"/>
                </a:solidFill>
                <a:latin typeface="+mn-lt"/>
                <a:ea typeface="+mn-ea"/>
                <a:cs typeface="+mn-cs"/>
              </a:rPr>
              <a:t>discuss</a:t>
            </a:r>
            <a:r>
              <a:rPr lang="en-US" b="0" baseline="0" dirty="0">
                <a:solidFill>
                  <a:schemeClr val="tx1"/>
                </a:solidFill>
              </a:rPr>
              <a:t> the SF-424 application for federal assistance, the dental service report, Maintenance of Effort requirement and other attachments or required documents.</a:t>
            </a:r>
          </a:p>
          <a:p>
            <a:pPr marL="174708" indent="-174708" defTabSz="931774">
              <a:buFont typeface="Arial" panose="020B0604020202020204" pitchFamily="34" charset="0"/>
              <a:buChar char="•"/>
              <a:defRPr/>
            </a:pPr>
            <a:endParaRPr lang="en-US" b="1" baseline="0" dirty="0">
              <a:solidFill>
                <a:schemeClr val="tx1"/>
              </a:solidFill>
            </a:endParaRPr>
          </a:p>
          <a:p>
            <a:pPr marL="174708" marR="0" lvl="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Next slide please</a:t>
            </a:r>
          </a:p>
          <a:p>
            <a:pPr marL="174708" indent="-174708" defTabSz="931774">
              <a:buFont typeface="Arial" panose="020B0604020202020204" pitchFamily="34" charset="0"/>
              <a:buChar char="•"/>
              <a:defRPr/>
            </a:pPr>
            <a:endParaRPr lang="en-US" b="1" baseline="0"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920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339">
              <a:defRPr/>
            </a:pPr>
            <a:r>
              <a:rPr lang="en-US" b="1" dirty="0"/>
              <a:t>Brianna:</a:t>
            </a:r>
          </a:p>
          <a:p>
            <a:endParaRPr lang="en-US" dirty="0"/>
          </a:p>
          <a:p>
            <a:r>
              <a:rPr lang="en-US" dirty="0"/>
              <a:t>Thank you, Christie</a:t>
            </a:r>
          </a:p>
          <a:p>
            <a:endParaRPr lang="en-US" dirty="0"/>
          </a:p>
          <a:p>
            <a:r>
              <a:rPr lang="en-US" sz="1200" b="1" dirty="0">
                <a:solidFill>
                  <a:srgbClr val="185394"/>
                </a:solidFill>
                <a:effectLst/>
                <a:latin typeface="Calibri" panose="020F0502020204030204" pitchFamily="34" charset="0"/>
                <a:cs typeface="Calibri" panose="020F0502020204030204" pitchFamily="34" charset="0"/>
              </a:rPr>
              <a:t>To get ready to apply you will need to get Registered;</a:t>
            </a:r>
          </a:p>
          <a:p>
            <a:endParaRPr lang="en-US" dirty="0"/>
          </a:p>
          <a:p>
            <a:pPr marL="171450" indent="-171450">
              <a:buFont typeface="Arial" panose="020B0604020202020204" pitchFamily="34" charset="0"/>
              <a:buChar char="•"/>
            </a:pPr>
            <a:r>
              <a:rPr lang="en-US" dirty="0"/>
              <a:t>You must have an active account with SAM.gov. This includes having a Unique Entity Identifier (UEI). Please note that SAM.gov registration can take several weeks. Begin that process today. </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You must also have an active account with </a:t>
            </a:r>
            <a:r>
              <a:rPr lang="en-US"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Grants.gov</a:t>
            </a:r>
            <a:r>
              <a:rPr lang="en-US" sz="1200" dirty="0">
                <a:solidFill>
                  <a:srgbClr val="21272D"/>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You can see step-by step instructions at the Grants.gov</a:t>
            </a:r>
            <a:r>
              <a:rPr lang="en-US" sz="1200" dirty="0">
                <a:solidFill>
                  <a:srgbClr val="21272D"/>
                </a:solidFill>
                <a:effectLst/>
                <a:latin typeface="Calibri" panose="020F0502020204030204" pitchFamily="34" charset="0"/>
                <a:ea typeface="Calibri" panose="020F0502020204030204" pitchFamily="34" charset="0"/>
                <a:cs typeface="Calibri" panose="020F0502020204030204" pitchFamily="34" charset="0"/>
              </a:rPr>
              <a:t> </a:t>
            </a:r>
            <a:r>
              <a:rPr lang="en-US"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Quick Start Guide for Applicants</a:t>
            </a:r>
            <a:r>
              <a:rPr lang="en-US" sz="1200" dirty="0">
                <a:solidFill>
                  <a:srgbClr val="21272D"/>
                </a:solidFill>
                <a:effectLst/>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The application package has all the forms you need to apply. You can find it online. Go to Grants Search at </a:t>
            </a:r>
            <a:r>
              <a:rPr lang="en-US"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Grants.gov</a:t>
            </a:r>
            <a:r>
              <a:rPr lang="en-US" sz="12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and search for opportunity number </a:t>
            </a:r>
            <a:r>
              <a:rPr lang="en-US" sz="1200" b="1" dirty="0">
                <a:effectLst/>
                <a:latin typeface="Calibri" panose="020F0502020204030204" pitchFamily="34" charset="0"/>
                <a:ea typeface="Calibri" panose="020F0502020204030204" pitchFamily="34" charset="0"/>
                <a:cs typeface="Calibri" panose="020F0502020204030204" pitchFamily="34" charset="0"/>
              </a:rPr>
              <a:t>HRSA-24-060</a:t>
            </a:r>
            <a:r>
              <a:rPr lang="en-US" sz="1200" dirty="0">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After you select the opportunity, we recommend that you click the Subscribe button to get updates.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F4D7B"/>
                </a:solidFill>
                <a:effectLst/>
                <a:uLnTx/>
                <a:uFillTx/>
                <a:latin typeface="Calibri" panose="020F0502020204030204"/>
                <a:ea typeface="+mn-ea"/>
                <a:cs typeface="+mn-cs"/>
              </a:rPr>
              <a:t>Please refer to page </a:t>
            </a:r>
            <a:r>
              <a:rPr kumimoji="0" lang="en-US" sz="1200" b="0" i="1" u="none" strike="noStrike" kern="1200" cap="none" spc="0" normalizeH="0" baseline="0" noProof="0" dirty="0">
                <a:ln>
                  <a:noFill/>
                </a:ln>
                <a:solidFill>
                  <a:srgbClr val="FF0000"/>
                </a:solidFill>
                <a:effectLst/>
                <a:uLnTx/>
                <a:uFillTx/>
                <a:latin typeface="Calibri" panose="020F0502020204030204"/>
                <a:ea typeface="+mn-ea"/>
                <a:cs typeface="+mn-cs"/>
              </a:rPr>
              <a:t>12 </a:t>
            </a:r>
            <a:r>
              <a:rPr kumimoji="0" lang="en-US" sz="1200" b="0" i="1" u="none" strike="noStrike" kern="1200" cap="none" spc="0" normalizeH="0" baseline="0" noProof="0" dirty="0">
                <a:ln>
                  <a:noFill/>
                </a:ln>
                <a:solidFill>
                  <a:srgbClr val="0F4D7B"/>
                </a:solidFill>
                <a:effectLst/>
                <a:uLnTx/>
                <a:uFillTx/>
                <a:latin typeface="Calibri" panose="020F0502020204030204"/>
                <a:ea typeface="+mn-ea"/>
                <a:cs typeface="+mn-cs"/>
              </a:rPr>
              <a:t>to14 of the NOFO</a:t>
            </a: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a:p>
            <a:r>
              <a:rPr lang="en-US" dirty="0"/>
              <a:t>Next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516D-F7D2-416A-AE2B-68F2478B54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494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effectLst/>
                <a:latin typeface="Segoe UI" panose="020B0502040204020203" pitchFamily="34" charset="0"/>
              </a:rPr>
              <a:t>Brianna</a:t>
            </a:r>
            <a:r>
              <a:rPr lang="en-US" sz="1200"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Applications include 3 main components and there is a 10-page limit for the overall application.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Submit your information in English and express budget figures using U.S. dollars.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 make</a:t>
            </a:r>
            <a:r>
              <a:rPr lang="en-US" sz="1200" dirty="0">
                <a:effectLst/>
                <a:latin typeface="Calibri" panose="020F0502020204030204" pitchFamily="34" charset="0"/>
                <a:ea typeface="Calibri" panose="020F0502020204030204" pitchFamily="34" charset="0"/>
              </a:rPr>
              <a:t> sure you include each of these:</a:t>
            </a:r>
            <a:endParaRPr lang="en-US"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dirty="0"/>
              <a:t>Project Abstract</a:t>
            </a:r>
          </a:p>
          <a:p>
            <a:pPr marL="171450" indent="-171450">
              <a:buFont typeface="Arial" panose="020B0604020202020204" pitchFamily="34" charset="0"/>
              <a:buChar char="•"/>
            </a:pPr>
            <a:r>
              <a:rPr lang="en-US" dirty="0"/>
              <a:t>Dental Service Report</a:t>
            </a:r>
          </a:p>
          <a:p>
            <a:pPr marL="171450" indent="-171450">
              <a:buFont typeface="Arial" panose="020B0604020202020204" pitchFamily="34" charset="0"/>
              <a:buChar char="•"/>
            </a:pPr>
            <a:r>
              <a:rPr lang="en-US" dirty="0"/>
              <a:t>Attachments</a:t>
            </a:r>
          </a:p>
          <a:p>
            <a:pPr marL="171450" indent="-171450">
              <a:buFont typeface="Arial" panose="020B0604020202020204" pitchFamily="34" charset="0"/>
              <a:buChar char="•"/>
            </a:pPr>
            <a:r>
              <a:rPr lang="en-US" dirty="0"/>
              <a:t>and the Standard Forms which are inserted with the Attachments</a:t>
            </a:r>
          </a:p>
          <a:p>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F4D7B"/>
                </a:solidFill>
                <a:effectLst/>
                <a:uLnTx/>
                <a:uFillTx/>
                <a:latin typeface="Calibri" panose="020F0502020204030204"/>
                <a:ea typeface="+mn-ea"/>
                <a:cs typeface="+mn-cs"/>
              </a:rPr>
              <a:t>When formatting your application, </a:t>
            </a:r>
            <a:r>
              <a:rPr kumimoji="0" lang="en-US" sz="1200" b="0" i="0" u="none" strike="noStrike" kern="1200" cap="none" spc="0" normalizeH="0" baseline="0" noProof="0" dirty="0">
                <a:ln>
                  <a:noFill/>
                </a:ln>
                <a:solidFill>
                  <a:srgbClr val="0F4D7B"/>
                </a:solidFill>
                <a:effectLst/>
                <a:uLnTx/>
                <a:uFillTx/>
                <a:latin typeface="Calibri" panose="020F0502020204030204"/>
                <a:ea typeface="+mn-ea"/>
                <a:cs typeface="+mn-cs"/>
              </a:rPr>
              <a:t>you must format your narratives and attachments using our required formats for fonts, size, margins, etc.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F4D7B"/>
                </a:solidFill>
                <a:effectLst/>
                <a:uLnTx/>
                <a:uFillTx/>
                <a:latin typeface="Calibri" panose="020F0502020204030204"/>
                <a:ea typeface="+mn-ea"/>
                <a:cs typeface="+mn-cs"/>
              </a:rPr>
              <a:t>See the formatting guidelines in section </a:t>
            </a: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4.2</a:t>
            </a:r>
            <a:r>
              <a:rPr kumimoji="0" lang="en-US" sz="1200" b="0" i="0" u="none" strike="noStrike" kern="1200" cap="none" spc="0" normalizeH="0" baseline="0" noProof="0" dirty="0">
                <a:ln>
                  <a:noFill/>
                </a:ln>
                <a:solidFill>
                  <a:srgbClr val="0F4D7B"/>
                </a:solidFill>
                <a:effectLst/>
                <a:uLnTx/>
                <a:uFillTx/>
                <a:latin typeface="Calibri" panose="020F0502020204030204"/>
                <a:ea typeface="+mn-ea"/>
                <a:cs typeface="+mn-cs"/>
              </a:rPr>
              <a:t> of the </a:t>
            </a:r>
            <a:r>
              <a:rPr kumimoji="0" lang="en-US" sz="1200" b="0" i="0" u="sng" strike="noStrike" kern="1200" cap="none" spc="0" normalizeH="0" baseline="0" noProof="0" dirty="0">
                <a:ln>
                  <a:noFill/>
                </a:ln>
                <a:solidFill>
                  <a:srgbClr val="0000FF"/>
                </a:solidFill>
                <a:effectLst/>
                <a:uLnTx/>
                <a:uFillTx/>
                <a:latin typeface="Calibri" panose="020F0502020204030204"/>
                <a:ea typeface="+mn-ea"/>
                <a:cs typeface="+mn-cs"/>
              </a:rPr>
              <a:t>SF-424 Application Guide</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sng" strike="noStrike" kern="1200" cap="none" spc="0" normalizeH="0" baseline="0" noProof="0" dirty="0">
              <a:ln>
                <a:noFill/>
              </a:ln>
              <a:solidFill>
                <a:srgbClr val="0000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Refer to page 16 of the NOFO</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Next slide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516D-F7D2-416A-AE2B-68F2478B54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011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effectLst/>
                <a:latin typeface="Segoe UI" panose="020B0502040204020203" pitchFamily="34" charset="0"/>
              </a:rPr>
              <a:t>Brianna</a:t>
            </a:r>
            <a:r>
              <a:rPr lang="en-US" sz="1200"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r>
              <a:rPr lang="en-US" sz="1200" b="1" dirty="0">
                <a:effectLst/>
                <a:latin typeface="Calibri" panose="020F0502020204030204" pitchFamily="34" charset="0"/>
                <a:cs typeface="Calibri" panose="020F0502020204030204" pitchFamily="34" charset="0"/>
              </a:rPr>
              <a:t>Read slide</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sng" strike="noStrike" kern="1200" cap="none" spc="0" normalizeH="0" baseline="0" noProof="0" dirty="0">
              <a:ln>
                <a:noFill/>
              </a:ln>
              <a:solidFill>
                <a:srgbClr val="0000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Refer to page 16 of the NOFO</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Next slide </a:t>
            </a:r>
          </a:p>
          <a:p>
            <a:endParaRPr lang="en-US" dirty="0"/>
          </a:p>
        </p:txBody>
      </p:sp>
      <p:sp>
        <p:nvSpPr>
          <p:cNvPr id="4" name="Slide Number Placeholder 3"/>
          <p:cNvSpPr>
            <a:spLocks noGrp="1"/>
          </p:cNvSpPr>
          <p:nvPr>
            <p:ph type="sldNum" sz="quarter" idx="5"/>
          </p:nvPr>
        </p:nvSpPr>
        <p:spPr/>
        <p:txBody>
          <a:bodyPr/>
          <a:lstStyle/>
          <a:p>
            <a:fld id="{CAA11B83-7453-4C63-9F24-B8D95A5E7065}" type="slidenum">
              <a:rPr lang="en-US" smtClean="0"/>
              <a:t>17</a:t>
            </a:fld>
            <a:endParaRPr lang="en-US" dirty="0"/>
          </a:p>
        </p:txBody>
      </p:sp>
    </p:spTree>
    <p:extLst>
      <p:ext uri="{BB962C8B-B14F-4D97-AF65-F5344CB8AC3E}">
        <p14:creationId xmlns:p14="http://schemas.microsoft.com/office/powerpoint/2010/main" val="4119458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effectLst/>
                <a:latin typeface="Segoe UI" panose="020B0502040204020203" pitchFamily="34" charset="0"/>
              </a:rPr>
              <a:t>Brianna</a:t>
            </a:r>
            <a:r>
              <a:rPr lang="en-US" sz="1200" b="1" dirty="0"/>
              <a:t>:</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sng" strike="noStrike" kern="1200" cap="none" spc="0" normalizeH="0" baseline="0" noProof="0" dirty="0">
              <a:ln>
                <a:noFill/>
              </a:ln>
              <a:solidFill>
                <a:srgbClr val="0000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sng" strike="noStrike" kern="1200" cap="none" spc="0" normalizeH="0" baseline="0" noProof="0" dirty="0">
                <a:ln>
                  <a:noFill/>
                </a:ln>
                <a:solidFill>
                  <a:srgbClr val="0000FF"/>
                </a:solidFill>
                <a:effectLst/>
                <a:uLnTx/>
                <a:uFillTx/>
                <a:latin typeface="Calibri" panose="020F0502020204030204"/>
                <a:ea typeface="+mn-ea"/>
                <a:cs typeface="+mn-cs"/>
              </a:rPr>
              <a:t>Read slide</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sng" strike="noStrike" kern="1200" cap="none" spc="0" normalizeH="0" baseline="0" noProof="0" dirty="0">
              <a:ln>
                <a:noFill/>
              </a:ln>
              <a:solidFill>
                <a:srgbClr val="0000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Refer to page 17 of the NOFO</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Next slide </a:t>
            </a:r>
          </a:p>
          <a:p>
            <a:endParaRPr lang="en-US" dirty="0"/>
          </a:p>
        </p:txBody>
      </p:sp>
      <p:sp>
        <p:nvSpPr>
          <p:cNvPr id="4" name="Slide Number Placeholder 3"/>
          <p:cNvSpPr>
            <a:spLocks noGrp="1"/>
          </p:cNvSpPr>
          <p:nvPr>
            <p:ph type="sldNum" sz="quarter" idx="5"/>
          </p:nvPr>
        </p:nvSpPr>
        <p:spPr/>
        <p:txBody>
          <a:bodyPr/>
          <a:lstStyle/>
          <a:p>
            <a:fld id="{CAA11B83-7453-4C63-9F24-B8D95A5E7065}" type="slidenum">
              <a:rPr lang="en-US" smtClean="0"/>
              <a:t>18</a:t>
            </a:fld>
            <a:endParaRPr lang="en-US" dirty="0"/>
          </a:p>
        </p:txBody>
      </p:sp>
    </p:spTree>
    <p:extLst>
      <p:ext uri="{BB962C8B-B14F-4D97-AF65-F5344CB8AC3E}">
        <p14:creationId xmlns:p14="http://schemas.microsoft.com/office/powerpoint/2010/main" val="3661200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effectLst/>
                <a:latin typeface="Segoe UI" panose="020B0502040204020203" pitchFamily="34" charset="0"/>
              </a:rPr>
              <a:t>Brianna</a:t>
            </a:r>
            <a:r>
              <a:rPr lang="en-US" sz="1200"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Read Slide</a:t>
            </a:r>
            <a:endParaRPr kumimoji="0" lang="en-US" sz="1200" b="0" i="0" u="sng" strike="noStrike" kern="1200" cap="none" spc="0" normalizeH="0" baseline="0" noProof="0" dirty="0">
              <a:ln>
                <a:noFill/>
              </a:ln>
              <a:solidFill>
                <a:srgbClr val="0000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sng" strike="noStrike" kern="1200" cap="none" spc="0" normalizeH="0" baseline="0" noProof="0" dirty="0">
              <a:ln>
                <a:noFill/>
              </a:ln>
              <a:solidFill>
                <a:srgbClr val="0000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Refer to page 17 of the NOFO</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Next slide please</a:t>
            </a:r>
          </a:p>
          <a:p>
            <a:endParaRPr lang="en-US" dirty="0"/>
          </a:p>
        </p:txBody>
      </p:sp>
      <p:sp>
        <p:nvSpPr>
          <p:cNvPr id="4" name="Slide Number Placeholder 3"/>
          <p:cNvSpPr>
            <a:spLocks noGrp="1"/>
          </p:cNvSpPr>
          <p:nvPr>
            <p:ph type="sldNum" sz="quarter" idx="5"/>
          </p:nvPr>
        </p:nvSpPr>
        <p:spPr/>
        <p:txBody>
          <a:bodyPr/>
          <a:lstStyle/>
          <a:p>
            <a:fld id="{CAA11B83-7453-4C63-9F24-B8D95A5E7065}" type="slidenum">
              <a:rPr lang="en-US" smtClean="0"/>
              <a:t>19</a:t>
            </a:fld>
            <a:endParaRPr lang="en-US" dirty="0"/>
          </a:p>
        </p:txBody>
      </p:sp>
    </p:spTree>
    <p:extLst>
      <p:ext uri="{BB962C8B-B14F-4D97-AF65-F5344CB8AC3E}">
        <p14:creationId xmlns:p14="http://schemas.microsoft.com/office/powerpoint/2010/main" val="2104952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Catishia:</a:t>
            </a:r>
          </a:p>
          <a:p>
            <a:endParaRPr lang="en-US" b="1" dirty="0"/>
          </a:p>
          <a:p>
            <a:pPr marL="0" indent="0">
              <a:buFont typeface="Arial" panose="020B0604020202020204" pitchFamily="34" charset="0"/>
              <a:buNone/>
            </a:pPr>
            <a:r>
              <a:rPr lang="en-US" b="0" dirty="0"/>
              <a:t>Thank</a:t>
            </a:r>
            <a:r>
              <a:rPr lang="en-US" b="0" baseline="0" dirty="0"/>
              <a:t> you, </a:t>
            </a:r>
            <a:r>
              <a:rPr lang="en-US" b="1" baseline="0" dirty="0"/>
              <a:t>Dr. Mofidi,</a:t>
            </a:r>
          </a:p>
          <a:p>
            <a:pPr marL="0" indent="0">
              <a:buFont typeface="Arial" panose="020B0604020202020204" pitchFamily="34" charset="0"/>
              <a:buNone/>
            </a:pPr>
            <a:endParaRPr lang="en-US" b="1" baseline="0" dirty="0"/>
          </a:p>
          <a:p>
            <a:r>
              <a:rPr lang="en-US" sz="1200" kern="1200" dirty="0">
                <a:solidFill>
                  <a:schemeClr val="tx1"/>
                </a:solidFill>
                <a:effectLst/>
                <a:latin typeface="+mn-lt"/>
                <a:ea typeface="+mn-ea"/>
                <a:cs typeface="+mn-cs"/>
              </a:rPr>
              <a:t>Today, we will use Zoom as our virtual platform for this presentation. </a:t>
            </a:r>
          </a:p>
          <a:p>
            <a:r>
              <a:rPr lang="en-US" sz="1200" kern="1200" dirty="0">
                <a:solidFill>
                  <a:schemeClr val="tx1"/>
                </a:solidFill>
                <a:effectLst/>
                <a:latin typeface="+mn-lt"/>
                <a:ea typeface="+mn-ea"/>
                <a:cs typeface="+mn-cs"/>
              </a:rPr>
              <a:t>•Please observe the screen capture on this slide. It highlights important Zoom features you may need to access during the presentation. </a:t>
            </a:r>
          </a:p>
          <a:p>
            <a:r>
              <a:rPr lang="en-US" sz="1200" kern="1200" dirty="0">
                <a:solidFill>
                  <a:schemeClr val="tx1"/>
                </a:solidFill>
                <a:effectLst/>
                <a:latin typeface="+mn-lt"/>
                <a:ea typeface="+mn-ea"/>
                <a:cs typeface="+mn-cs"/>
              </a:rPr>
              <a:t>•Before we begin, let’s go over a few housekeeping rules.</a:t>
            </a:r>
          </a:p>
          <a:p>
            <a:r>
              <a:rPr lang="en-US" sz="1200" kern="1200" dirty="0">
                <a:solidFill>
                  <a:schemeClr val="tx1"/>
                </a:solidFill>
                <a:effectLst/>
                <a:latin typeface="+mn-lt"/>
                <a:ea typeface="+mn-ea"/>
                <a:cs typeface="+mn-cs"/>
              </a:rPr>
              <a:t>•To reduce bandwidth on your computer and minimize delay or drag in the video, you can pair your computer audio to your phone.</a:t>
            </a:r>
          </a:p>
          <a:p>
            <a:r>
              <a:rPr lang="en-US" sz="1200" kern="1200" dirty="0">
                <a:solidFill>
                  <a:schemeClr val="tx1"/>
                </a:solidFill>
                <a:effectLst/>
                <a:latin typeface="+mn-lt"/>
                <a:ea typeface="+mn-ea"/>
                <a:cs typeface="+mn-cs"/>
              </a:rPr>
              <a:t>•The chat-box feature is </a:t>
            </a:r>
            <a:r>
              <a:rPr lang="en-US" sz="1200" u="sng" kern="1200" dirty="0">
                <a:solidFill>
                  <a:schemeClr val="tx1"/>
                </a:solidFill>
                <a:effectLst/>
                <a:latin typeface="+mn-lt"/>
                <a:ea typeface="+mn-ea"/>
                <a:cs typeface="+mn-cs"/>
              </a:rPr>
              <a:t>disabled</a:t>
            </a:r>
            <a:r>
              <a:rPr lang="en-US" sz="1200" kern="1200" dirty="0">
                <a:solidFill>
                  <a:schemeClr val="tx1"/>
                </a:solidFill>
                <a:effectLst/>
                <a:latin typeface="+mn-lt"/>
                <a:ea typeface="+mn-ea"/>
                <a:cs typeface="+mn-cs"/>
              </a:rPr>
              <a:t> for this webinar. </a:t>
            </a:r>
          </a:p>
          <a:p>
            <a:r>
              <a:rPr lang="en-US" sz="1200" kern="1200" dirty="0">
                <a:solidFill>
                  <a:schemeClr val="tx1"/>
                </a:solidFill>
                <a:effectLst/>
                <a:latin typeface="+mn-lt"/>
                <a:ea typeface="+mn-ea"/>
                <a:cs typeface="+mn-cs"/>
              </a:rPr>
              <a:t>•We encourage you to submit all questions to the Ask Part F Dental inbox using the email address </a:t>
            </a:r>
            <a:r>
              <a:rPr lang="en-US" sz="1200" b="1" u="sng" kern="1200" dirty="0">
                <a:solidFill>
                  <a:schemeClr val="tx1"/>
                </a:solidFill>
                <a:effectLst/>
                <a:latin typeface="+mn-lt"/>
                <a:ea typeface="+mn-ea"/>
                <a:cs typeface="+mn-cs"/>
              </a:rPr>
              <a:t>askpartfdental@hrsa.gov</a:t>
            </a:r>
            <a:r>
              <a:rPr lang="en-US" sz="1200" b="0" u="none" kern="120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listed on this slide. </a:t>
            </a:r>
          </a:p>
          <a:p>
            <a:r>
              <a:rPr lang="en-US" sz="1200" kern="1200" dirty="0">
                <a:solidFill>
                  <a:schemeClr val="tx1"/>
                </a:solidFill>
                <a:effectLst/>
                <a:latin typeface="+mn-lt"/>
                <a:ea typeface="+mn-ea"/>
                <a:cs typeface="+mn-cs"/>
              </a:rPr>
              <a:t>•Our team will track your questions throughout the presentation and address them at the end during our questions &amp; answer session</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Next slide please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2</a:t>
            </a:fld>
            <a:endParaRPr lang="en-US" dirty="0"/>
          </a:p>
        </p:txBody>
      </p:sp>
    </p:spTree>
    <p:extLst>
      <p:ext uri="{BB962C8B-B14F-4D97-AF65-F5344CB8AC3E}">
        <p14:creationId xmlns:p14="http://schemas.microsoft.com/office/powerpoint/2010/main" val="242801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Brianna</a:t>
            </a:r>
            <a:r>
              <a:rPr lang="en-US" b="1" dirty="0"/>
              <a:t>:</a:t>
            </a:r>
          </a:p>
          <a:p>
            <a:endParaRPr lang="en-US" b="1" dirty="0">
              <a:solidFill>
                <a:schemeClr val="tx1"/>
              </a:solidFill>
            </a:endParaRPr>
          </a:p>
          <a:p>
            <a:pPr marL="178027" indent="-178027">
              <a:buFont typeface="Arial" panose="020B0604020202020204" pitchFamily="34" charset="0"/>
              <a:buChar char="•"/>
            </a:pPr>
            <a:r>
              <a:rPr lang="en-US" b="0" dirty="0">
                <a:solidFill>
                  <a:schemeClr val="tx1"/>
                </a:solidFill>
              </a:rPr>
              <a:t>As stated earlier, Applicants</a:t>
            </a:r>
            <a:r>
              <a:rPr lang="en-US" b="0" baseline="0" dirty="0">
                <a:solidFill>
                  <a:schemeClr val="tx1"/>
                </a:solidFill>
              </a:rPr>
              <a:t> must provide a baseline aggregate expenditure of state funds for the fiscal year prior to the reimbursement period and actuals for the next fiscal year using a chart similar to the one featured in the NOFO and shown on this slide, as </a:t>
            </a:r>
            <a:r>
              <a:rPr lang="en-US" b="1" baseline="0" dirty="0">
                <a:solidFill>
                  <a:schemeClr val="tx1"/>
                </a:solidFill>
              </a:rPr>
              <a:t>Attachment 1- Maintenance of Effort. </a:t>
            </a:r>
            <a:r>
              <a:rPr lang="en-US" b="0" baseline="0" dirty="0">
                <a:solidFill>
                  <a:schemeClr val="tx1"/>
                </a:solidFill>
              </a:rPr>
              <a:t>For example, if the applicant’s fiscal year begins July 1, they would report actual expenditures of state funds for oral health care services from July 1, 2022, through June 30, 2023, in column one.</a:t>
            </a:r>
          </a:p>
          <a:p>
            <a:pPr marL="0" indent="0">
              <a:buFont typeface="Arial" panose="020B0604020202020204" pitchFamily="34" charset="0"/>
              <a:buNone/>
            </a:pPr>
            <a:endParaRPr lang="en-US" b="0" baseline="0" dirty="0">
              <a:solidFill>
                <a:schemeClr val="tx1"/>
              </a:solidFill>
            </a:endParaRPr>
          </a:p>
          <a:p>
            <a:pPr marL="178027" indent="-178027">
              <a:buFont typeface="Arial" panose="020B0604020202020204" pitchFamily="34" charset="0"/>
              <a:buChar char="•"/>
            </a:pPr>
            <a:r>
              <a:rPr lang="en-US" b="0" baseline="0" dirty="0">
                <a:solidFill>
                  <a:schemeClr val="tx1"/>
                </a:solidFill>
              </a:rPr>
              <a:t>In column two, they would report estimated expenditures for the next fiscal year – July 1, 2023, through June 30, 2024.</a:t>
            </a:r>
          </a:p>
          <a:p>
            <a:pPr marL="0" indent="0">
              <a:buFont typeface="Arial" panose="020B0604020202020204" pitchFamily="34" charset="0"/>
              <a:buNone/>
            </a:pPr>
            <a:endParaRPr lang="en-US" b="0" baseline="0" dirty="0">
              <a:solidFill>
                <a:schemeClr val="tx1"/>
              </a:solidFill>
            </a:endParaRPr>
          </a:p>
          <a:p>
            <a:pPr marL="178027" indent="-178027">
              <a:buFont typeface="Arial" panose="020B0604020202020204" pitchFamily="34" charset="0"/>
              <a:buChar char="•"/>
            </a:pPr>
            <a:r>
              <a:rPr lang="en-US" b="0" baseline="0" dirty="0">
                <a:solidFill>
                  <a:schemeClr val="tx1"/>
                </a:solidFill>
              </a:rPr>
              <a:t>Please note that federal funds including Ryan White HIV/AIDS Program Parts A, B, C, and D are NOT a state funding source and should not be included.  </a:t>
            </a:r>
          </a:p>
          <a:p>
            <a:pPr marL="0" indent="0">
              <a:buFont typeface="Arial" panose="020B0604020202020204" pitchFamily="34" charset="0"/>
              <a:buNone/>
            </a:pPr>
            <a:endParaRPr lang="en-US" b="0" baseline="0" dirty="0">
              <a:solidFill>
                <a:schemeClr val="tx1"/>
              </a:solidFill>
            </a:endParaRPr>
          </a:p>
          <a:p>
            <a:pPr marL="178027" indent="-178027">
              <a:buFont typeface="Arial" panose="020B0604020202020204" pitchFamily="34" charset="0"/>
              <a:buChar char="•"/>
            </a:pPr>
            <a:r>
              <a:rPr lang="en-US" b="0" baseline="0" dirty="0">
                <a:solidFill>
                  <a:schemeClr val="tx1"/>
                </a:solidFill>
              </a:rPr>
              <a:t>If there were no state funds expended, enter zero.</a:t>
            </a:r>
          </a:p>
          <a:p>
            <a:pPr marL="0" indent="0">
              <a:buFont typeface="Arial" panose="020B0604020202020204" pitchFamily="34" charset="0"/>
              <a:buNone/>
            </a:pPr>
            <a:endParaRPr lang="en-US" b="0" u="sng" baseline="0" dirty="0">
              <a:solidFill>
                <a:schemeClr val="tx1"/>
              </a:solidFill>
            </a:endParaRPr>
          </a:p>
          <a:p>
            <a:pPr marL="178027" indent="-178027">
              <a:buFont typeface="Arial" panose="020B0604020202020204" pitchFamily="34" charset="0"/>
              <a:buChar char="•"/>
            </a:pPr>
            <a:r>
              <a:rPr lang="en-US" sz="1800" b="1" i="1" dirty="0">
                <a:effectLst/>
                <a:latin typeface="Arial" panose="020B0604020202020204" pitchFamily="34" charset="0"/>
                <a:ea typeface="Calibri" panose="020F0502020204030204" pitchFamily="34" charset="0"/>
                <a:cs typeface="Arial" panose="020B0604020202020204" pitchFamily="34" charset="0"/>
              </a:rPr>
              <a:t>Attachment 2: </a:t>
            </a:r>
            <a:r>
              <a:rPr lang="en-US" sz="1800" i="1" dirty="0">
                <a:effectLst/>
                <a:latin typeface="Arial" panose="020B0604020202020204" pitchFamily="34" charset="0"/>
                <a:ea typeface="Calibri" panose="020F0502020204030204" pitchFamily="34" charset="0"/>
                <a:cs typeface="Arial" panose="020B0604020202020204" pitchFamily="34" charset="0"/>
              </a:rPr>
              <a:t>Includes Other Relevant Documents, if applicable to your application. </a:t>
            </a:r>
          </a:p>
          <a:p>
            <a:pPr marL="0" indent="0">
              <a:buFont typeface="Arial" panose="020B0604020202020204" pitchFamily="34" charset="0"/>
              <a:buNone/>
            </a:pPr>
            <a:endParaRPr lang="en-US" sz="1800" i="0" dirty="0">
              <a:effectLst/>
              <a:latin typeface="Arial" panose="020B0604020202020204" pitchFamily="34" charset="0"/>
              <a:ea typeface="Calibri" panose="020F0502020204030204" pitchFamily="34" charset="0"/>
              <a:cs typeface="Arial" panose="020B0604020202020204" pitchFamily="34" charset="0"/>
            </a:endParaRPr>
          </a:p>
          <a:p>
            <a:pPr marL="178027" indent="-178027">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Please note that all optional attachments count toward the 10-page limit.</a:t>
            </a:r>
          </a:p>
          <a:p>
            <a:pPr marL="178027" indent="-178027">
              <a:buFont typeface="Arial" panose="020B0604020202020204" pitchFamily="34" charset="0"/>
              <a:buChar cha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178027" indent="-178027">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Please refer to pages 9 and 18 of the NOFO</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Next slide please</a:t>
            </a:r>
          </a:p>
        </p:txBody>
      </p:sp>
      <p:sp>
        <p:nvSpPr>
          <p:cNvPr id="4" name="Slide Number Placeholder 3"/>
          <p:cNvSpPr>
            <a:spLocks noGrp="1"/>
          </p:cNvSpPr>
          <p:nvPr>
            <p:ph type="sldNum" sz="quarter" idx="5"/>
          </p:nvPr>
        </p:nvSpPr>
        <p:spPr/>
        <p:txBody>
          <a:bodyPr/>
          <a:lstStyle/>
          <a:p>
            <a:fld id="{CAA11B83-7453-4C63-9F24-B8D95A5E7065}" type="slidenum">
              <a:rPr lang="en-US" smtClean="0"/>
              <a:t>20</a:t>
            </a:fld>
            <a:endParaRPr lang="en-US" dirty="0"/>
          </a:p>
        </p:txBody>
      </p:sp>
    </p:spTree>
    <p:extLst>
      <p:ext uri="{BB962C8B-B14F-4D97-AF65-F5344CB8AC3E}">
        <p14:creationId xmlns:p14="http://schemas.microsoft.com/office/powerpoint/2010/main" val="281264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339">
              <a:defRPr/>
            </a:pPr>
            <a:r>
              <a:rPr lang="en-US" b="1" dirty="0"/>
              <a:t>Brianna: </a:t>
            </a:r>
          </a:p>
          <a:p>
            <a:pPr defTabSz="949339">
              <a:defRPr/>
            </a:pPr>
            <a:endParaRPr lang="en-US" b="0" dirty="0"/>
          </a:p>
          <a:p>
            <a:pPr defTabSz="949339">
              <a:defRPr/>
            </a:pPr>
            <a:r>
              <a:rPr lang="en-US" b="0" dirty="0"/>
              <a:t>In addition to your attachments there are  some standard forms that will need to be submitted with your application. </a:t>
            </a:r>
          </a:p>
          <a:p>
            <a:pPr defTabSz="949339">
              <a:defRPr/>
            </a:pPr>
            <a:endParaRPr lang="en-US" b="0" dirty="0"/>
          </a:p>
          <a:p>
            <a:pPr defTabSz="949339">
              <a:defRPr/>
            </a:pPr>
            <a:r>
              <a:rPr lang="en-US" b="0" dirty="0"/>
              <a:t>Read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Next slide please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516D-F7D2-416A-AE2B-68F2478B54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04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Brianna: </a:t>
            </a:r>
            <a:endParaRPr lang="en-US" dirty="0"/>
          </a:p>
          <a:p>
            <a:endParaRPr lang="en-US" dirty="0"/>
          </a:p>
          <a:p>
            <a:pPr marL="457200" indent="-457200">
              <a:lnSpc>
                <a:spcPct val="110000"/>
              </a:lnSpc>
              <a:spcBef>
                <a:spcPts val="0"/>
              </a:spcBef>
              <a:spcAft>
                <a:spcPts val="600"/>
              </a:spcAft>
            </a:pPr>
            <a:r>
              <a:rPr lang="en-US" sz="1200" dirty="0"/>
              <a:t>This application checklist is for you, the applicant</a:t>
            </a:r>
          </a:p>
          <a:p>
            <a:pPr marL="457200" indent="-457200">
              <a:lnSpc>
                <a:spcPct val="110000"/>
              </a:lnSpc>
              <a:spcBef>
                <a:spcPts val="0"/>
              </a:spcBef>
              <a:spcAft>
                <a:spcPts val="600"/>
              </a:spcAft>
            </a:pPr>
            <a:r>
              <a:rPr lang="en-US" sz="1200" dirty="0"/>
              <a:t>Do not submit this checklist as part of your application </a:t>
            </a:r>
          </a:p>
          <a:p>
            <a:pPr marL="457200" indent="-457200">
              <a:lnSpc>
                <a:spcPct val="110000"/>
              </a:lnSpc>
              <a:spcBef>
                <a:spcPts val="0"/>
              </a:spcBef>
              <a:spcAft>
                <a:spcPts val="600"/>
              </a:spcAft>
            </a:pPr>
            <a:r>
              <a:rPr lang="en-US" sz="1200" dirty="0"/>
              <a:t>The purpose of the checklist is to help you verify the number of pages that count toward the page limit, so your application </a:t>
            </a:r>
            <a:r>
              <a:rPr lang="en-US" sz="1200" u="sng" dirty="0"/>
              <a:t>does not</a:t>
            </a:r>
            <a:r>
              <a:rPr lang="en-US" sz="1200" dirty="0"/>
              <a:t> exceed 10 pages</a:t>
            </a:r>
          </a:p>
          <a:p>
            <a:pPr marL="457200" indent="-457200">
              <a:lnSpc>
                <a:spcPct val="110000"/>
              </a:lnSpc>
              <a:spcBef>
                <a:spcPts val="0"/>
              </a:spcBef>
              <a:spcAft>
                <a:spcPts val="600"/>
              </a:spcAft>
            </a:pPr>
            <a:r>
              <a:rPr lang="en-US" sz="1200" dirty="0"/>
              <a:t>Some documents </a:t>
            </a:r>
            <a:r>
              <a:rPr lang="en-US" sz="1200" u="sng" dirty="0"/>
              <a:t>do not</a:t>
            </a:r>
            <a:r>
              <a:rPr lang="en-US" sz="1200" dirty="0"/>
              <a:t> count toward the page limit</a:t>
            </a:r>
          </a:p>
          <a:p>
            <a:pPr marL="457200" indent="-457200">
              <a:lnSpc>
                <a:spcPct val="110000"/>
              </a:lnSpc>
              <a:spcBef>
                <a:spcPts val="0"/>
              </a:spcBef>
              <a:spcAft>
                <a:spcPts val="600"/>
              </a:spcAft>
            </a:pPr>
            <a:r>
              <a:rPr lang="en-US" sz="1200" i="1" dirty="0"/>
              <a:t>Applications that exceed the 10-page limit (e.g. pages 11 and up) will be redacted and cannot be viewed by HRSA staff</a:t>
            </a:r>
          </a:p>
          <a:p>
            <a:pPr marL="457200" indent="-457200">
              <a:lnSpc>
                <a:spcPct val="110000"/>
              </a:lnSpc>
              <a:spcBef>
                <a:spcPts val="0"/>
              </a:spcBef>
              <a:spcAft>
                <a:spcPts val="600"/>
              </a:spcAft>
            </a:pPr>
            <a:endParaRPr lang="en-US" sz="1200" i="1" dirty="0"/>
          </a:p>
          <a:p>
            <a:pPr marL="457200" indent="-457200">
              <a:lnSpc>
                <a:spcPct val="110000"/>
              </a:lnSpc>
              <a:spcBef>
                <a:spcPts val="0"/>
              </a:spcBef>
              <a:spcAft>
                <a:spcPts val="600"/>
              </a:spcAft>
            </a:pPr>
            <a:r>
              <a:rPr lang="en-US" dirty="0"/>
              <a:t>Please refer to page 26 of the NOFO</a:t>
            </a:r>
          </a:p>
          <a:p>
            <a:pPr marL="457200" indent="-457200">
              <a:lnSpc>
                <a:spcPct val="110000"/>
              </a:lnSpc>
              <a:spcBef>
                <a:spcPts val="0"/>
              </a:spcBef>
              <a:spcAft>
                <a:spcPts val="600"/>
              </a:spcAft>
            </a:pPr>
            <a:endParaRPr lang="en-US" dirty="0"/>
          </a:p>
          <a:p>
            <a:pPr marL="457200" indent="-457200">
              <a:lnSpc>
                <a:spcPct val="110000"/>
              </a:lnSpc>
              <a:spcBef>
                <a:spcPts val="0"/>
              </a:spcBef>
              <a:spcAft>
                <a:spcPts val="600"/>
              </a:spcAft>
            </a:pPr>
            <a:r>
              <a:rPr lang="en-US" dirty="0"/>
              <a:t>At this time, I will turn the call over to </a:t>
            </a:r>
            <a:r>
              <a:rPr lang="en-US" b="1" dirty="0"/>
              <a:t>Erica Johnson </a:t>
            </a:r>
            <a:r>
              <a:rPr lang="en-US" dirty="0"/>
              <a:t>who will continue with the presentation.</a:t>
            </a:r>
          </a:p>
          <a:p>
            <a:pPr marL="457200" indent="-457200">
              <a:lnSpc>
                <a:spcPct val="110000"/>
              </a:lnSpc>
              <a:spcBef>
                <a:spcPts val="0"/>
              </a:spcBef>
              <a:spcAft>
                <a:spcPts val="600"/>
              </a:spcAft>
            </a:pPr>
            <a:endParaRPr lang="en-US" sz="12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Next slide please</a:t>
            </a:r>
          </a:p>
        </p:txBody>
      </p:sp>
      <p:sp>
        <p:nvSpPr>
          <p:cNvPr id="4" name="Slide Number Placeholder 3"/>
          <p:cNvSpPr>
            <a:spLocks noGrp="1"/>
          </p:cNvSpPr>
          <p:nvPr>
            <p:ph type="sldNum" sz="quarter" idx="5"/>
          </p:nvPr>
        </p:nvSpPr>
        <p:spPr/>
        <p:txBody>
          <a:bodyPr/>
          <a:lstStyle/>
          <a:p>
            <a:fld id="{CAA11B83-7453-4C63-9F24-B8D95A5E7065}" type="slidenum">
              <a:rPr lang="en-US" smtClean="0"/>
              <a:t>22</a:t>
            </a:fld>
            <a:endParaRPr lang="en-US" dirty="0"/>
          </a:p>
        </p:txBody>
      </p:sp>
    </p:spTree>
    <p:extLst>
      <p:ext uri="{BB962C8B-B14F-4D97-AF65-F5344CB8AC3E}">
        <p14:creationId xmlns:p14="http://schemas.microsoft.com/office/powerpoint/2010/main" val="2342603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339">
              <a:defRPr/>
            </a:pPr>
            <a:r>
              <a:rPr lang="en-US" b="1" dirty="0"/>
              <a:t>Erica:</a:t>
            </a:r>
          </a:p>
          <a:p>
            <a:pPr defTabSz="949339">
              <a:defRPr/>
            </a:pPr>
            <a:endParaRPr lang="en-US" b="1" dirty="0"/>
          </a:p>
          <a:p>
            <a:pPr defTabSz="949339">
              <a:defRPr/>
            </a:pPr>
            <a:r>
              <a:rPr lang="en-US" b="0" dirty="0"/>
              <a:t>Thank you, </a:t>
            </a:r>
            <a:r>
              <a:rPr lang="en-US" b="1" dirty="0"/>
              <a:t>Brianna,</a:t>
            </a:r>
          </a:p>
          <a:p>
            <a:pPr defTabSz="949339">
              <a:defRPr/>
            </a:pPr>
            <a:endParaRPr lang="en-US" b="1" dirty="0"/>
          </a:p>
          <a:p>
            <a:pPr defTabSz="949478">
              <a:defRPr/>
            </a:pPr>
            <a:r>
              <a:rPr lang="en-US" dirty="0">
                <a:solidFill>
                  <a:prstClr val="black"/>
                </a:solidFill>
              </a:rPr>
              <a:t>This slide summarizes Application Writing Help to keep in mind: </a:t>
            </a:r>
            <a:r>
              <a:rPr lang="en-US" b="1" dirty="0">
                <a:solidFill>
                  <a:prstClr val="black"/>
                </a:solidFill>
              </a:rPr>
              <a:t>(READ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F4D7B"/>
                </a:solidFill>
                <a:effectLst/>
                <a:uLnTx/>
                <a:uFillTx/>
                <a:latin typeface="Calibri" panose="020F0502020204030204"/>
                <a:ea typeface="+mn-ea"/>
                <a:cs typeface="+mn-cs"/>
              </a:rPr>
              <a:t>Please Refer to pages </a:t>
            </a:r>
            <a:r>
              <a:rPr kumimoji="0" lang="en-US" sz="1200" b="0" i="1" u="none" strike="noStrike" kern="1200" cap="none" spc="0" normalizeH="0" baseline="0" noProof="0" dirty="0">
                <a:ln>
                  <a:noFill/>
                </a:ln>
                <a:solidFill>
                  <a:srgbClr val="FF0000"/>
                </a:solidFill>
                <a:effectLst/>
                <a:uLnTx/>
                <a:uFillTx/>
                <a:latin typeface="Calibri" panose="020F0502020204030204"/>
                <a:ea typeface="+mn-ea"/>
                <a:cs typeface="+mn-cs"/>
              </a:rPr>
              <a:t>13</a:t>
            </a:r>
            <a:r>
              <a:rPr kumimoji="0" lang="en-US" sz="1200" b="0" i="1" u="none" strike="noStrike" kern="1200" cap="none" spc="0" normalizeH="0" baseline="0" noProof="0" dirty="0">
                <a:ln>
                  <a:noFill/>
                </a:ln>
                <a:solidFill>
                  <a:srgbClr val="0F4D7B"/>
                </a:solidFill>
                <a:effectLst/>
                <a:uLnTx/>
                <a:uFillTx/>
                <a:latin typeface="Calibri" panose="020F0502020204030204"/>
                <a:ea typeface="+mn-ea"/>
                <a:cs typeface="+mn-cs"/>
              </a:rPr>
              <a:t> to </a:t>
            </a:r>
            <a:r>
              <a:rPr kumimoji="0" lang="en-US" sz="1200" b="0" i="1" u="none" strike="noStrike" kern="1200" cap="none" spc="0" normalizeH="0" baseline="0" noProof="0" dirty="0">
                <a:ln>
                  <a:noFill/>
                </a:ln>
                <a:solidFill>
                  <a:srgbClr val="FF0000"/>
                </a:solidFill>
                <a:effectLst/>
                <a:uLnTx/>
                <a:uFillTx/>
                <a:latin typeface="Calibri" panose="020F0502020204030204"/>
                <a:ea typeface="+mn-ea"/>
                <a:cs typeface="+mn-cs"/>
              </a:rPr>
              <a:t>14</a:t>
            </a:r>
            <a:r>
              <a:rPr kumimoji="0" lang="en-US" sz="1200" b="0" i="1" u="none" strike="noStrike" kern="1200" cap="none" spc="0" normalizeH="0" baseline="0" noProof="0" dirty="0">
                <a:ln>
                  <a:noFill/>
                </a:ln>
                <a:solidFill>
                  <a:srgbClr val="0F4D7B"/>
                </a:solidFill>
                <a:effectLst/>
                <a:uLnTx/>
                <a:uFillTx/>
                <a:latin typeface="Calibri" panose="020F0502020204030204"/>
                <a:ea typeface="+mn-ea"/>
                <a:cs typeface="+mn-cs"/>
              </a:rPr>
              <a:t> of the NOFO, and </a:t>
            </a:r>
            <a:r>
              <a:rPr kumimoji="0" lang="en-US" sz="1200" b="0" i="1" u="none" strike="noStrike" kern="1200" cap="none" spc="0" normalizeH="0" baseline="0" noProof="0" dirty="0">
                <a:ln>
                  <a:noFill/>
                </a:ln>
                <a:solidFill>
                  <a:srgbClr val="FF0000"/>
                </a:solidFill>
                <a:effectLst/>
                <a:uLnTx/>
                <a:uFillTx/>
                <a:latin typeface="Calibri" panose="020F0502020204030204"/>
                <a:ea typeface="+mn-ea"/>
                <a:cs typeface="+mn-cs"/>
              </a:rPr>
              <a:t>4.7 </a:t>
            </a:r>
            <a:r>
              <a:rPr kumimoji="0" lang="en-US" sz="1200" b="0" i="1" u="none" strike="noStrike" kern="1200" cap="none" spc="0" normalizeH="0" baseline="0" noProof="0" dirty="0">
                <a:ln>
                  <a:noFill/>
                </a:ln>
                <a:solidFill>
                  <a:srgbClr val="0F4D7B"/>
                </a:solidFill>
                <a:effectLst/>
                <a:uLnTx/>
                <a:uFillTx/>
                <a:latin typeface="Calibri" panose="020F0502020204030204"/>
                <a:ea typeface="+mn-ea"/>
                <a:cs typeface="+mn-cs"/>
              </a:rPr>
              <a:t>of the </a:t>
            </a:r>
            <a:r>
              <a:rPr kumimoji="0" lang="en-US" sz="1200" b="0" i="1" u="sng" strike="noStrike" kern="1200" cap="none" spc="0" normalizeH="0" baseline="0" noProof="0" dirty="0">
                <a:ln>
                  <a:noFill/>
                </a:ln>
                <a:solidFill>
                  <a:srgbClr val="0000FF"/>
                </a:solidFill>
                <a:effectLst/>
                <a:uLnTx/>
                <a:uFillTx/>
                <a:latin typeface="Calibri" panose="020F0502020204030204"/>
                <a:ea typeface="+mn-ea"/>
                <a:cs typeface="+mn-cs"/>
              </a:rPr>
              <a:t>SF-424 Application Guide</a:t>
            </a:r>
            <a:endParaRPr kumimoji="0" lang="en-US" sz="1200" b="0" i="1" u="none" strike="noStrike" kern="1200" cap="none" spc="0" normalizeH="0" baseline="0" noProof="0" dirty="0">
              <a:ln>
                <a:noFill/>
              </a:ln>
              <a:solidFill>
                <a:srgbClr val="0F4D7B"/>
              </a:solidFill>
              <a:effectLst/>
              <a:uLnTx/>
              <a:uFillTx/>
              <a:latin typeface="Calibri" panose="020F0502020204030204"/>
              <a:ea typeface="+mn-ea"/>
              <a:cs typeface="+mn-cs"/>
            </a:endParaRPr>
          </a:p>
          <a:p>
            <a:endParaRPr lang="en-US" dirty="0"/>
          </a:p>
          <a:p>
            <a:r>
              <a:rPr lang="en-US" dirty="0"/>
              <a:t>Next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67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202122"/>
                </a:solidFill>
                <a:effectLst/>
                <a:latin typeface="Arial" panose="020B0604020202020204" pitchFamily="34" charset="0"/>
              </a:rPr>
              <a:t>Erica</a:t>
            </a:r>
            <a:r>
              <a:rPr lang="en-US" b="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dirty="0"/>
              <a:t>HRSA may not consider an application for funding if an applicant:</a:t>
            </a:r>
          </a:p>
          <a:p>
            <a:endParaRPr lang="en-US" dirty="0"/>
          </a:p>
          <a:p>
            <a:pPr marL="171450" indent="-171450">
              <a:buFont typeface="Arial" panose="020B0604020202020204" pitchFamily="34" charset="0"/>
              <a:buChar char="•"/>
            </a:pPr>
            <a:r>
              <a:rPr lang="en-US" dirty="0"/>
              <a:t>Does not meet all eligibility criteria</a:t>
            </a:r>
          </a:p>
          <a:p>
            <a:pPr marL="171450" indent="-171450">
              <a:buFont typeface="Arial" panose="020B0604020202020204" pitchFamily="34" charset="0"/>
              <a:buChar char="•"/>
            </a:pPr>
            <a:r>
              <a:rPr lang="en-US" dirty="0"/>
              <a:t>Applies after the deadline, </a:t>
            </a:r>
            <a:r>
              <a:rPr lang="da-DK" sz="1200" dirty="0">
                <a:solidFill>
                  <a:srgbClr val="FF0000"/>
                </a:solidFill>
              </a:rPr>
              <a:t>April 30, 2024 </a:t>
            </a:r>
            <a:r>
              <a:rPr lang="da-DK" sz="1200" dirty="0"/>
              <a:t>at</a:t>
            </a:r>
            <a:r>
              <a:rPr lang="da-DK" sz="1200" dirty="0">
                <a:solidFill>
                  <a:srgbClr val="FF0000"/>
                </a:solidFill>
              </a:rPr>
              <a:t> 11:59 p.m. ET</a:t>
            </a:r>
            <a:endParaRPr lang="en-US" dirty="0"/>
          </a:p>
          <a:p>
            <a:pPr marL="171450" indent="-171450">
              <a:buFont typeface="Arial" panose="020B0604020202020204" pitchFamily="34" charset="0"/>
              <a:buChar char="•"/>
            </a:pPr>
            <a:r>
              <a:rPr lang="en-US" dirty="0"/>
              <a:t>Does not include the total unreimbursed costs of oral health care provided to people with HIV from July 1, 2022, through June 30, 2023, on the SF-424 application face page (in fields 18a and 18g)</a:t>
            </a:r>
          </a:p>
          <a:p>
            <a:pPr marL="171450" indent="-171450">
              <a:buFont typeface="Arial" panose="020B0604020202020204" pitchFamily="34" charset="0"/>
              <a:buChar char="•"/>
            </a:pPr>
            <a:r>
              <a:rPr lang="en-US" dirty="0"/>
              <a:t>If the total amounts of unreimbursed costs on the SF-424 application does not match what is reported on the DRP DSR, your application will be deemed ineligible.</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t>Please refer to page </a:t>
            </a:r>
            <a:r>
              <a:rPr lang="en-US" sz="1200" i="1" dirty="0">
                <a:solidFill>
                  <a:srgbClr val="FF0000"/>
                </a:solidFill>
              </a:rPr>
              <a:t>21 </a:t>
            </a:r>
            <a:r>
              <a:rPr lang="en-US" sz="1200" i="1" dirty="0"/>
              <a:t>of the NOFO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Next slide please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AA11B83-7453-4C63-9F24-B8D95A5E7065}" type="slidenum">
              <a:rPr lang="en-US" smtClean="0"/>
              <a:t>24</a:t>
            </a:fld>
            <a:endParaRPr lang="en-US" dirty="0"/>
          </a:p>
        </p:txBody>
      </p:sp>
    </p:spTree>
    <p:extLst>
      <p:ext uri="{BB962C8B-B14F-4D97-AF65-F5344CB8AC3E}">
        <p14:creationId xmlns:p14="http://schemas.microsoft.com/office/powerpoint/2010/main" val="1663226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Erica:</a:t>
            </a:r>
          </a:p>
          <a:p>
            <a:endParaRPr lang="en-US" dirty="0"/>
          </a:p>
          <a:p>
            <a:r>
              <a:rPr lang="en-US" dirty="0"/>
              <a:t>Risk Review: Read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rgbClr val="0F4D7B"/>
                </a:solidFill>
                <a:latin typeface="Calibri" panose="020F0502020204030204"/>
              </a:rPr>
              <a:t>Please refer to page 21 of the NOFO</a:t>
            </a:r>
          </a:p>
          <a:p>
            <a:endParaRPr lang="en-US" dirty="0"/>
          </a:p>
          <a:p>
            <a:r>
              <a:rPr lang="en-US" dirty="0"/>
              <a:t>Nest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516D-F7D2-416A-AE2B-68F2478B54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792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202748"/>
          </a:xfrm>
        </p:spPr>
        <p:txBody>
          <a:bodyPr/>
          <a:lstStyle/>
          <a:p>
            <a:pPr defTabSz="931774">
              <a:defRPr/>
            </a:pPr>
            <a:r>
              <a:rPr lang="en-US" sz="1200" b="1" i="0" dirty="0">
                <a:solidFill>
                  <a:srgbClr val="202122"/>
                </a:solidFill>
                <a:effectLst/>
                <a:latin typeface="Arial" panose="020B0604020202020204" pitchFamily="34" charset="0"/>
              </a:rPr>
              <a:t>Erica</a:t>
            </a:r>
            <a:r>
              <a:rPr lang="en-US" b="1" dirty="0"/>
              <a:t>: </a:t>
            </a:r>
          </a:p>
          <a:p>
            <a:pPr defTabSz="931774">
              <a:defRPr/>
            </a:pPr>
            <a:endParaRPr lang="en-US" b="1" dirty="0"/>
          </a:p>
          <a:p>
            <a:pPr marL="174708" indent="-174708">
              <a:buFont typeface="Arial" panose="020B0604020202020204" pitchFamily="34" charset="0"/>
              <a:buChar char="•"/>
            </a:pPr>
            <a:r>
              <a:rPr lang="en-US" dirty="0"/>
              <a:t>HRSA requires you to apply electronically.</a:t>
            </a:r>
          </a:p>
          <a:p>
            <a:pPr marL="174708" indent="-174708">
              <a:buFont typeface="Arial"/>
              <a:buChar char="•"/>
              <a:defRPr/>
            </a:pPr>
            <a:r>
              <a:rPr lang="en-US" dirty="0"/>
              <a:t>To find the application package, go to </a:t>
            </a:r>
            <a:r>
              <a:rPr lang="en-US" b="1" u="sng" dirty="0"/>
              <a:t>Grants.gov</a:t>
            </a:r>
            <a:r>
              <a:rPr lang="en-US" b="0" u="none" dirty="0"/>
              <a:t> </a:t>
            </a:r>
            <a:r>
              <a:rPr lang="en-US" dirty="0"/>
              <a:t>and enter the opportunity number, </a:t>
            </a:r>
            <a:r>
              <a:rPr lang="en-US" b="1" dirty="0"/>
              <a:t>HRSA-24-060</a:t>
            </a:r>
            <a:r>
              <a:rPr lang="en-US" dirty="0"/>
              <a:t>, in the search bar.</a:t>
            </a:r>
          </a:p>
          <a:p>
            <a:pPr marL="174708" indent="-174708">
              <a:buFont typeface="Arial"/>
              <a:buChar char="•"/>
              <a:defRPr/>
            </a:pPr>
            <a:r>
              <a:rPr lang="en-US" dirty="0"/>
              <a:t>On the grant opportunity page, click the “Package” tab and then click “Preview” to download both the NOFO instructions and the application package.</a:t>
            </a:r>
          </a:p>
          <a:p>
            <a:pPr marL="174708" indent="-174708" defTabSz="931774">
              <a:buFont typeface="Arial" panose="020B0604020202020204" pitchFamily="34" charset="0"/>
              <a:buChar char="•"/>
              <a:defRPr/>
            </a:pPr>
            <a:r>
              <a:rPr lang="en-US" dirty="0"/>
              <a:t>If you can see the application package, you are able to complete and submit grant applications on Grants.gov.  This is compatible with Adobe Reader version 10 and 11 and certain versions of Adobe Acrobat Reader DC.  You can download Adobe Reader from Grants.gov, but you may need help from your information technology department if you do not have permission to install software on your computer.  </a:t>
            </a:r>
          </a:p>
          <a:p>
            <a:pPr marL="174708" indent="-174708">
              <a:buFont typeface="Arial" panose="020B0604020202020204" pitchFamily="34" charset="0"/>
              <a:buChar char="•"/>
            </a:pPr>
            <a:r>
              <a:rPr lang="en-US" dirty="0"/>
              <a:t>It is important to follow the application instructions in both the NOFO and HRSA’s SF-424 Application Guide.</a:t>
            </a:r>
          </a:p>
          <a:p>
            <a:pPr marL="174708" indent="-174708" defTabSz="931774">
              <a:buFont typeface="Arial" panose="020B0604020202020204" pitchFamily="34" charset="0"/>
              <a:buChar char="•"/>
              <a:defRPr/>
            </a:pPr>
            <a:r>
              <a:rPr lang="en-US" dirty="0"/>
              <a:t>The NOFO contains the Program Specific Instructions.</a:t>
            </a:r>
            <a:r>
              <a:rPr lang="en-US" b="1" dirty="0"/>
              <a:t>  </a:t>
            </a:r>
            <a:r>
              <a:rPr lang="en-US" dirty="0"/>
              <a:t>Please note that the NOFO is also known as “Instructions” on Grants.gov.</a:t>
            </a:r>
          </a:p>
          <a:p>
            <a:pPr marL="174708" indent="-174708">
              <a:buFont typeface="Arial" panose="020B0604020202020204" pitchFamily="34" charset="0"/>
              <a:buChar char="•"/>
            </a:pPr>
            <a:r>
              <a:rPr lang="en-US" dirty="0"/>
              <a:t>The SF-424 Application Guide provides standard detailed instructions to help applicants prepare and submit applications electronically to HRSA through Grants.gov.</a:t>
            </a:r>
          </a:p>
          <a:p>
            <a:pPr marL="174708" indent="-174708">
              <a:buFont typeface="Arial" panose="020B0604020202020204" pitchFamily="34" charset="0"/>
              <a:buChar char="•"/>
            </a:pPr>
            <a:r>
              <a:rPr lang="en-US" dirty="0"/>
              <a:t>Comply with the instructions in the SF-424 Application Guide except where instructed in the NOFO to do otherwise.</a:t>
            </a:r>
          </a:p>
          <a:p>
            <a:pPr marL="174708" indent="-174708">
              <a:buFont typeface="Arial" panose="020B0604020202020204" pitchFamily="34" charset="0"/>
              <a:buChar char="•"/>
            </a:pPr>
            <a:endParaRPr lang="en-US" dirty="0"/>
          </a:p>
          <a:p>
            <a:pPr marL="0" indent="0">
              <a:buFont typeface="Arial" panose="020B0604020202020204" pitchFamily="34" charset="0"/>
              <a:buNone/>
            </a:pPr>
            <a:r>
              <a:rPr lang="en-US" dirty="0"/>
              <a:t>Please refer to page 24 of the NOFO</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Next slide please</a:t>
            </a:r>
          </a:p>
        </p:txBody>
      </p:sp>
      <p:sp>
        <p:nvSpPr>
          <p:cNvPr id="4" name="Slide Number Placeholder 3"/>
          <p:cNvSpPr>
            <a:spLocks noGrp="1"/>
          </p:cNvSpPr>
          <p:nvPr>
            <p:ph type="sldNum" sz="quarter" idx="10"/>
          </p:nvPr>
        </p:nvSpPr>
        <p:spPr/>
        <p:txBody>
          <a:bodyPr/>
          <a:lstStyle/>
          <a:p>
            <a:fld id="{CAA11B83-7453-4C63-9F24-B8D95A5E7065}" type="slidenum">
              <a:rPr lang="en-US" smtClean="0"/>
              <a:t>26</a:t>
            </a:fld>
            <a:endParaRPr lang="en-US" dirty="0"/>
          </a:p>
        </p:txBody>
      </p:sp>
    </p:spTree>
    <p:extLst>
      <p:ext uri="{BB962C8B-B14F-4D97-AF65-F5344CB8AC3E}">
        <p14:creationId xmlns:p14="http://schemas.microsoft.com/office/powerpoint/2010/main" val="3192693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effectLst/>
                <a:latin typeface="Segoe UI" panose="020B0502040204020203" pitchFamily="34" charset="0"/>
              </a:rPr>
              <a:t>Erica:</a:t>
            </a:r>
          </a:p>
          <a:p>
            <a:endParaRPr lang="en-US" sz="1100" b="1" kern="1200" dirty="0">
              <a:solidFill>
                <a:schemeClr val="tx1"/>
              </a:solidFill>
              <a:effectLst/>
              <a:latin typeface="Segoe UI" panose="020B0502040204020203" pitchFamily="34" charset="0"/>
              <a:ea typeface="+mn-ea"/>
              <a:cs typeface="+mn-cs"/>
            </a:endParaRPr>
          </a:p>
          <a:p>
            <a:r>
              <a:rPr lang="en-US" sz="1200" kern="1200" dirty="0">
                <a:solidFill>
                  <a:schemeClr val="tx1"/>
                </a:solidFill>
                <a:effectLst/>
                <a:latin typeface="+mn-lt"/>
                <a:ea typeface="+mn-ea"/>
                <a:cs typeface="+mn-cs"/>
              </a:rPr>
              <a:t>Please keep in mind, the submission receipt e-mail you receive from Grants.gov after uploading the application does not necessarily mean that the application has been accepted by Grants.gov. Your organization should receive </a:t>
            </a:r>
            <a:r>
              <a:rPr lang="en-US" sz="1200" b="1" kern="1200" dirty="0">
                <a:solidFill>
                  <a:schemeClr val="tx1"/>
                </a:solidFill>
                <a:effectLst/>
                <a:latin typeface="+mn-lt"/>
                <a:ea typeface="+mn-ea"/>
                <a:cs typeface="+mn-cs"/>
              </a:rPr>
              <a:t>four e-mails </a:t>
            </a:r>
            <a:r>
              <a:rPr lang="en-US" sz="1200" kern="1200" dirty="0">
                <a:solidFill>
                  <a:schemeClr val="tx1"/>
                </a:solidFill>
                <a:effectLst/>
                <a:latin typeface="+mn-lt"/>
                <a:ea typeface="+mn-ea"/>
                <a:cs typeface="+mn-cs"/>
              </a:rPr>
              <a:t>from Grants.gov during a successful submission. </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first will be a submission receipt e-mail. We highly encourage you to utilize the </a:t>
            </a:r>
            <a:r>
              <a:rPr lang="en-US" sz="1200" b="1" kern="1200" dirty="0">
                <a:solidFill>
                  <a:schemeClr val="tx1"/>
                </a:solidFill>
                <a:effectLst/>
                <a:latin typeface="+mn-lt"/>
                <a:ea typeface="+mn-ea"/>
                <a:cs typeface="+mn-cs"/>
              </a:rPr>
              <a:t>“Track My Application”</a:t>
            </a:r>
            <a:r>
              <a:rPr lang="en-US" sz="1200" kern="1200" dirty="0">
                <a:solidFill>
                  <a:schemeClr val="tx1"/>
                </a:solidFill>
                <a:effectLst/>
                <a:latin typeface="+mn-lt"/>
                <a:ea typeface="+mn-ea"/>
                <a:cs typeface="+mn-cs"/>
              </a:rPr>
              <a:t> link found within this message to track your application status.</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second is the most crucial, the submission validation e-mail. This e-mail will notify you if the application has been validated and sent forward or has been rejected with errors. This second step can take </a:t>
            </a:r>
            <a:r>
              <a:rPr lang="en-US" sz="1200" b="1" kern="1200" dirty="0">
                <a:solidFill>
                  <a:schemeClr val="tx1"/>
                </a:solidFill>
                <a:effectLst/>
                <a:latin typeface="+mn-lt"/>
                <a:ea typeface="+mn-ea"/>
                <a:cs typeface="+mn-cs"/>
              </a:rPr>
              <a:t>up to 72 hours to process</a:t>
            </a:r>
            <a:r>
              <a:rPr lang="en-US" sz="1200" kern="1200" dirty="0">
                <a:solidFill>
                  <a:schemeClr val="tx1"/>
                </a:solidFill>
                <a:effectLst/>
                <a:latin typeface="+mn-lt"/>
                <a:ea typeface="+mn-ea"/>
                <a:cs typeface="+mn-cs"/>
              </a:rPr>
              <a:t>, so it is absolutely essential to submit your application </a:t>
            </a:r>
            <a:r>
              <a:rPr lang="en-US" sz="1200" b="1" kern="1200" dirty="0">
                <a:solidFill>
                  <a:schemeClr val="tx1"/>
                </a:solidFill>
                <a:effectLst/>
                <a:latin typeface="+mn-lt"/>
                <a:ea typeface="+mn-ea"/>
                <a:cs typeface="+mn-cs"/>
              </a:rPr>
              <a:t>at least 4 business days prior to the application due date</a:t>
            </a:r>
            <a:r>
              <a:rPr lang="en-US" sz="1200" kern="1200" dirty="0">
                <a:solidFill>
                  <a:schemeClr val="tx1"/>
                </a:solidFill>
                <a:effectLst/>
                <a:latin typeface="+mn-lt"/>
                <a:ea typeface="+mn-ea"/>
                <a:cs typeface="+mn-cs"/>
              </a:rPr>
              <a:t>. This will give your organization a chance to make any corrections and re-upload the application before the deadline.</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third e-mail you will receive is that the application has been moved forward to HRSA.</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fourth e-mail you will receive is that the application has been given a HRSA tracking number.</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your organization’s application has been rejected before the due date submission (email #2), contact the Grants.gov help desk immediately for assistance in making corrections to permit you to re-upload the application </a:t>
            </a:r>
            <a:r>
              <a:rPr lang="en-US" sz="1200" b="1" kern="1200" dirty="0">
                <a:solidFill>
                  <a:schemeClr val="tx1"/>
                </a:solidFill>
                <a:effectLst/>
                <a:latin typeface="+mn-lt"/>
                <a:ea typeface="+mn-ea"/>
                <a:cs typeface="+mn-cs"/>
              </a:rPr>
              <a:t>and validate it before the deadline.</a:t>
            </a:r>
          </a:p>
          <a:p>
            <a:pPr lvl="0"/>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Next slide please</a:t>
            </a:r>
          </a:p>
          <a:p>
            <a:endParaRPr lang="en-US" sz="1100" b="1" dirty="0"/>
          </a:p>
        </p:txBody>
      </p:sp>
      <p:sp>
        <p:nvSpPr>
          <p:cNvPr id="4" name="Slide Number Placeholder 3"/>
          <p:cNvSpPr>
            <a:spLocks noGrp="1"/>
          </p:cNvSpPr>
          <p:nvPr>
            <p:ph type="sldNum" sz="quarter" idx="10"/>
          </p:nvPr>
        </p:nvSpPr>
        <p:spPr/>
        <p:txBody>
          <a:bodyPr/>
          <a:lstStyle/>
          <a:p>
            <a:fld id="{CAA11B83-7453-4C63-9F24-B8D95A5E7065}" type="slidenum">
              <a:rPr lang="en-US" smtClean="0"/>
              <a:t>27</a:t>
            </a:fld>
            <a:endParaRPr lang="en-US" dirty="0"/>
          </a:p>
        </p:txBody>
      </p:sp>
    </p:spTree>
    <p:extLst>
      <p:ext uri="{BB962C8B-B14F-4D97-AF65-F5344CB8AC3E}">
        <p14:creationId xmlns:p14="http://schemas.microsoft.com/office/powerpoint/2010/main" val="4018843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b="1" dirty="0">
                <a:effectLst/>
                <a:latin typeface="Segoe UI" panose="020B0502040204020203" pitchFamily="34" charset="0"/>
              </a:rPr>
              <a:t>Erica:</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b="1" dirty="0">
                <a:effectLst/>
                <a:latin typeface="Segoe UI" panose="020B0502040204020203" pitchFamily="34" charset="0"/>
                <a:ea typeface="+mn-ea"/>
              </a:rPr>
              <a:t> </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dirty="0">
                <a:latin typeface="Times New Roman" pitchFamily="18" charset="0"/>
                <a:ea typeface="+mn-ea"/>
              </a:rPr>
              <a:t>Please note the Grants.gov contact information listed on the slide.</a:t>
            </a:r>
          </a:p>
          <a:p>
            <a:pPr marL="171450" indent="-171450">
              <a:buFont typeface="Arial"/>
              <a:buChar char="•"/>
              <a:defRPr/>
            </a:pPr>
            <a:r>
              <a:rPr lang="en-US" dirty="0">
                <a:latin typeface="Times New Roman" pitchFamily="18" charset="0"/>
                <a:ea typeface="+mn-ea"/>
              </a:rPr>
              <a:t>If you receive an error message, have other technical issues, or if your application was not transmitted to HRSA, contact the Grants.gov help desk right away. </a:t>
            </a:r>
          </a:p>
          <a:p>
            <a:pPr marL="171450" indent="-171450">
              <a:buFont typeface="Arial"/>
              <a:buChar char="•"/>
              <a:defRPr/>
            </a:pPr>
            <a:r>
              <a:rPr lang="en-US" b="1" dirty="0">
                <a:latin typeface="Times New Roman" pitchFamily="18" charset="0"/>
                <a:ea typeface="+mn-ea"/>
              </a:rPr>
              <a:t>DO</a:t>
            </a:r>
            <a:r>
              <a:rPr lang="en-US" dirty="0">
                <a:latin typeface="Times New Roman" pitchFamily="18" charset="0"/>
                <a:ea typeface="+mn-ea"/>
              </a:rPr>
              <a:t> </a:t>
            </a:r>
            <a:r>
              <a:rPr lang="en-US" b="1" dirty="0">
                <a:latin typeface="Times New Roman" pitchFamily="18" charset="0"/>
                <a:ea typeface="+mn-ea"/>
              </a:rPr>
              <a:t>NOT</a:t>
            </a:r>
            <a:r>
              <a:rPr lang="en-US" dirty="0">
                <a:latin typeface="Times New Roman" pitchFamily="18" charset="0"/>
                <a:ea typeface="+mn-ea"/>
              </a:rPr>
              <a:t> contact your Project Officer, the HAB staff, Grants Management Specialist, or the HRSA call center for</a:t>
            </a:r>
            <a:r>
              <a:rPr lang="en-US" baseline="0" dirty="0">
                <a:latin typeface="Times New Roman" pitchFamily="18" charset="0"/>
                <a:ea typeface="+mn-ea"/>
              </a:rPr>
              <a:t> assistance with application submission issues. </a:t>
            </a:r>
            <a:r>
              <a:rPr lang="en-US" dirty="0">
                <a:latin typeface="Times New Roman" panose="02020603050405020304" pitchFamily="18" charset="0"/>
                <a:ea typeface="+mn-ea"/>
                <a:cs typeface="Times New Roman" panose="02020603050405020304" pitchFamily="18" charset="0"/>
              </a:rPr>
              <a:t>They will be unable to provide you with any assistance!</a:t>
            </a:r>
          </a:p>
          <a:p>
            <a:pPr marL="171450" indent="-171450">
              <a:buFont typeface="Arial"/>
              <a:buChar char="•"/>
              <a:defRPr/>
            </a:pPr>
            <a:r>
              <a:rPr lang="en-US" dirty="0">
                <a:latin typeface="Times New Roman" panose="02020603050405020304" pitchFamily="18" charset="0"/>
                <a:ea typeface="+mn-ea"/>
                <a:cs typeface="Times New Roman" panose="02020603050405020304" pitchFamily="18" charset="0"/>
              </a:rPr>
              <a:t>The deadline is firm!  So start early to avoid the time crunch! </a:t>
            </a:r>
          </a:p>
          <a:p>
            <a:pPr marL="171450" indent="-171450">
              <a:buFont typeface="Arial"/>
              <a:buChar char="•"/>
              <a:defRPr/>
            </a:pPr>
            <a:endParaRPr lang="en-US" dirty="0">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Next slide please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DDC8D-D065-4FDD-9FA8-D9D5A9D07B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3011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b="1" dirty="0">
                <a:effectLst/>
                <a:latin typeface="Segoe UI" panose="020B0502040204020203" pitchFamily="34" charset="0"/>
              </a:rPr>
              <a:t>Erica:</a:t>
            </a:r>
          </a:p>
          <a:p>
            <a:pPr defTabSz="931774">
              <a:defRPr/>
            </a:pPr>
            <a:endParaRPr lang="en-US" sz="1200" b="1" dirty="0">
              <a:effectLst/>
              <a:latin typeface="Segoe UI" panose="020B0502040204020203" pitchFamily="34" charset="0"/>
            </a:endParaRPr>
          </a:p>
          <a:p>
            <a:pPr defTabSz="931774">
              <a:defRPr/>
            </a:pPr>
            <a:r>
              <a:rPr lang="en-US" dirty="0"/>
              <a:t>If you have any programmatic questions related to the application, please contact the Program Contact listed</a:t>
            </a:r>
            <a:r>
              <a:rPr lang="en-US" baseline="0" dirty="0"/>
              <a:t> on this slide, </a:t>
            </a:r>
            <a:r>
              <a:rPr lang="en-US" sz="1200" b="1" dirty="0"/>
              <a:t>Catishia Mosley</a:t>
            </a:r>
            <a:r>
              <a:rPr lang="en-US" baseline="0" dirty="0"/>
              <a:t>. </a:t>
            </a:r>
            <a:r>
              <a:rPr lang="en-US" dirty="0"/>
              <a:t>Please note that we cannot help with grants.gov-specific</a:t>
            </a:r>
            <a:r>
              <a:rPr lang="en-US" baseline="0" dirty="0"/>
              <a:t> questions.</a:t>
            </a:r>
            <a:endParaRPr lang="en-US" dirty="0"/>
          </a:p>
          <a:p>
            <a:pPr marL="171450" indent="-171450">
              <a:buFont typeface="Arial" panose="020B0604020202020204" pitchFamily="34" charset="0"/>
              <a:buChar char="•"/>
              <a:defRPr/>
            </a:pPr>
            <a:r>
              <a:rPr lang="en-US" dirty="0"/>
              <a:t>If you have any </a:t>
            </a:r>
            <a:r>
              <a:rPr lang="en-US" sz="1200" kern="1200" dirty="0">
                <a:solidFill>
                  <a:schemeClr val="tx1"/>
                </a:solidFill>
                <a:effectLst/>
                <a:latin typeface="+mn-lt"/>
                <a:ea typeface="+mn-ea"/>
                <a:cs typeface="+mn-cs"/>
              </a:rPr>
              <a:t>grants administration related </a:t>
            </a:r>
            <a:r>
              <a:rPr lang="en-US" dirty="0"/>
              <a:t>questions, please contact the Grants</a:t>
            </a:r>
            <a:r>
              <a:rPr lang="en-US" baseline="0" dirty="0"/>
              <a:t> Contact, </a:t>
            </a:r>
            <a:r>
              <a:rPr lang="en-US" sz="1200" b="1" kern="1200" noProof="0" dirty="0">
                <a:solidFill>
                  <a:srgbClr val="0F4D7B"/>
                </a:solidFill>
                <a:latin typeface="+mn-lt"/>
                <a:ea typeface="+mn-ea"/>
                <a:cs typeface="+mn-cs"/>
              </a:rPr>
              <a:t>Olusola Dada</a:t>
            </a:r>
            <a:r>
              <a:rPr lang="en-US" baseline="0" dirty="0"/>
              <a:t>.</a:t>
            </a:r>
          </a:p>
          <a:p>
            <a:pPr marL="171450" indent="-171450">
              <a:buFont typeface="Arial" panose="020B0604020202020204" pitchFamily="34" charset="0"/>
              <a:buChar char="•"/>
              <a:defRPr/>
            </a:pPr>
            <a:r>
              <a:rPr lang="en-US" baseline="0" dirty="0"/>
              <a:t>If you require technical assistance to complete or access the Dental Service Report, please use the information included on this slide and in the NOFO. </a:t>
            </a:r>
          </a:p>
          <a:p>
            <a:pPr marL="171450" indent="-171450">
              <a:buFont typeface="Arial" panose="020B0604020202020204" pitchFamily="34" charset="0"/>
              <a:buChar char="•"/>
              <a:defRPr/>
            </a:pPr>
            <a:endParaRPr lang="en-US" baseline="0" dirty="0"/>
          </a:p>
          <a:p>
            <a:pPr marL="0" indent="0">
              <a:buFont typeface="Arial" panose="020B0604020202020204" pitchFamily="34" charset="0"/>
              <a:buNone/>
              <a:defRPr/>
            </a:pPr>
            <a:r>
              <a:rPr lang="en-US" baseline="0" dirty="0"/>
              <a:t>Contact information is on page 31 of the NOFO</a:t>
            </a:r>
          </a:p>
          <a:p>
            <a:pPr marL="0" indent="0">
              <a:buFont typeface="Arial" panose="020B0604020202020204" pitchFamily="34" charset="0"/>
              <a:buNone/>
              <a:defRPr/>
            </a:pPr>
            <a:endParaRPr lang="en-US" baseline="0" dirty="0"/>
          </a:p>
          <a:p>
            <a:pPr marL="0" indent="0">
              <a:buFont typeface="Arial" panose="020B0604020202020204" pitchFamily="34" charset="0"/>
              <a:buNone/>
              <a:defRPr/>
            </a:pPr>
            <a:r>
              <a:rPr lang="en-US" baseline="0" dirty="0"/>
              <a:t>I’ll now turn the presentation over to</a:t>
            </a:r>
            <a:r>
              <a:rPr lang="en-US" b="1" baseline="0" dirty="0"/>
              <a:t> Catishia </a:t>
            </a:r>
            <a:r>
              <a:rPr lang="en-US" b="0" baseline="0" dirty="0"/>
              <a:t>to moderate </a:t>
            </a:r>
            <a:r>
              <a:rPr lang="en-US" baseline="0" dirty="0"/>
              <a:t>the Question &amp; Answer Session. </a:t>
            </a:r>
          </a:p>
          <a:p>
            <a:pPr marL="0" indent="0">
              <a:buFont typeface="Arial" panose="020B0604020202020204" pitchFamily="34" charset="0"/>
              <a:buNone/>
              <a:defRPr/>
            </a:pPr>
            <a:endParaRPr lang="en-US" baseline="0" dirty="0"/>
          </a:p>
          <a:p>
            <a:pPr marL="0" indent="0">
              <a:buFont typeface="Arial" panose="020B0604020202020204" pitchFamily="34" charset="0"/>
              <a:buNone/>
              <a:defRPr/>
            </a:pPr>
            <a:r>
              <a:rPr lang="en-US" baseline="0" dirty="0"/>
              <a:t>Next slide please</a:t>
            </a:r>
            <a:endParaRPr lang="en-US" dirty="0"/>
          </a:p>
          <a:p>
            <a:pPr defTabSz="931774">
              <a:defRPr/>
            </a:pPr>
            <a:endParaRPr lang="en-US" b="1" dirty="0">
              <a:solidFill>
                <a:schemeClr val="tx1"/>
              </a:solidFill>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29</a:t>
            </a:fld>
            <a:endParaRPr lang="en-US" dirty="0"/>
          </a:p>
        </p:txBody>
      </p:sp>
    </p:spTree>
    <p:extLst>
      <p:ext uri="{BB962C8B-B14F-4D97-AF65-F5344CB8AC3E}">
        <p14:creationId xmlns:p14="http://schemas.microsoft.com/office/powerpoint/2010/main" val="2302054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Catishia:</a:t>
            </a:r>
          </a:p>
          <a:p>
            <a:endParaRPr lang="en-US" b="1" dirty="0"/>
          </a:p>
          <a:p>
            <a:pPr marL="0" indent="0">
              <a:buFont typeface="Arial" panose="020B0604020202020204" pitchFamily="34" charset="0"/>
              <a:buNone/>
            </a:pPr>
            <a:r>
              <a:rPr lang="en-US" b="0" baseline="0" dirty="0"/>
              <a:t>   Here is our agenda for today’s call. We will cover the following:</a:t>
            </a:r>
          </a:p>
          <a:p>
            <a:pPr marL="0" indent="0">
              <a:buFont typeface="Arial" panose="020B0604020202020204" pitchFamily="34" charset="0"/>
              <a:buNone/>
            </a:pPr>
            <a:endParaRPr lang="en-US" b="0" baseline="0" dirty="0"/>
          </a:p>
          <a:p>
            <a:pPr marL="171450" lvl="0" indent="-171450">
              <a:spcAft>
                <a:spcPts val="600"/>
              </a:spcAft>
              <a:buFont typeface="Arial" panose="020B0604020202020204" pitchFamily="34" charset="0"/>
              <a:buChar char="•"/>
            </a:pPr>
            <a:r>
              <a:rPr lang="en-US" sz="1200" b="0" dirty="0"/>
              <a:t>HAB Vision and Mission/DCHAP Mission and Core Values</a:t>
            </a:r>
          </a:p>
          <a:p>
            <a:pPr marL="171450" lvl="0" indent="-171450">
              <a:spcAft>
                <a:spcPts val="600"/>
              </a:spcAft>
              <a:buFont typeface="Arial" panose="020B0604020202020204" pitchFamily="34" charset="0"/>
              <a:buChar char="•"/>
            </a:pPr>
            <a:r>
              <a:rPr lang="en-US" sz="1200" b="0" dirty="0"/>
              <a:t>Basic Information</a:t>
            </a:r>
          </a:p>
          <a:p>
            <a:pPr marL="171450" lvl="0" indent="-171450">
              <a:spcAft>
                <a:spcPts val="600"/>
              </a:spcAft>
              <a:buFont typeface="Arial" panose="020B0604020202020204" pitchFamily="34" charset="0"/>
              <a:buChar char="•"/>
            </a:pPr>
            <a:r>
              <a:rPr lang="en-US" sz="1200" b="0" dirty="0"/>
              <a:t>Eligibility</a:t>
            </a:r>
          </a:p>
          <a:p>
            <a:pPr marL="171450" lvl="0" indent="-171450">
              <a:spcAft>
                <a:spcPts val="600"/>
              </a:spcAft>
              <a:buFont typeface="Arial" panose="020B0604020202020204" pitchFamily="34" charset="0"/>
              <a:buChar char="•"/>
            </a:pPr>
            <a:r>
              <a:rPr lang="en-US" sz="1200" b="0" dirty="0"/>
              <a:t>Program Descrip</a:t>
            </a:r>
            <a:r>
              <a:rPr lang="en-US" sz="1200" dirty="0"/>
              <a:t>tion</a:t>
            </a:r>
            <a:endParaRPr lang="en-US" sz="1200" b="0" dirty="0"/>
          </a:p>
          <a:p>
            <a:pPr marL="171450" lvl="0" indent="-171450">
              <a:spcAft>
                <a:spcPts val="600"/>
              </a:spcAft>
              <a:buFont typeface="Arial" panose="020B0604020202020204" pitchFamily="34" charset="0"/>
              <a:buChar char="•"/>
            </a:pPr>
            <a:r>
              <a:rPr lang="en-US" sz="1200" b="0" dirty="0"/>
              <a:t>Funding Policies &amp; Limitations </a:t>
            </a:r>
          </a:p>
          <a:p>
            <a:pPr marL="171450" lvl="0" indent="-171450">
              <a:spcAft>
                <a:spcPts val="600"/>
              </a:spcAft>
              <a:buFont typeface="Arial" panose="020B0604020202020204" pitchFamily="34" charset="0"/>
              <a:buChar char="•"/>
            </a:pPr>
            <a:r>
              <a:rPr lang="en-US" sz="1200" dirty="0"/>
              <a:t>General Recipient Expectations</a:t>
            </a:r>
          </a:p>
          <a:p>
            <a:pPr marL="171450" lvl="0" indent="-171450">
              <a:spcAft>
                <a:spcPts val="600"/>
              </a:spcAft>
              <a:buFont typeface="Arial" panose="020B0604020202020204" pitchFamily="34" charset="0"/>
              <a:buChar char="•"/>
            </a:pPr>
            <a:r>
              <a:rPr lang="en-US" sz="1200" dirty="0"/>
              <a:t>Get Ready to Apply</a:t>
            </a:r>
          </a:p>
          <a:p>
            <a:pPr marL="171450" indent="-171450">
              <a:spcAft>
                <a:spcPts val="600"/>
              </a:spcAft>
              <a:buFont typeface="Arial" panose="020B0604020202020204" pitchFamily="34" charset="0"/>
              <a:buChar char="•"/>
            </a:pPr>
            <a:r>
              <a:rPr lang="en-US" sz="1200" dirty="0"/>
              <a:t>Application Writing Help</a:t>
            </a:r>
          </a:p>
          <a:p>
            <a:pPr marL="171450" lvl="0" indent="-171450">
              <a:spcAft>
                <a:spcPts val="600"/>
              </a:spcAft>
              <a:buFont typeface="Arial" panose="020B0604020202020204" pitchFamily="34" charset="0"/>
              <a:buChar char="•"/>
            </a:pPr>
            <a:r>
              <a:rPr lang="en-US" sz="1200" b="0" dirty="0"/>
              <a:t>Application Contents &amp; Format</a:t>
            </a:r>
          </a:p>
          <a:p>
            <a:pPr marL="171450" lvl="0" indent="-171450">
              <a:spcAft>
                <a:spcPts val="600"/>
              </a:spcAft>
              <a:buFont typeface="Arial" panose="020B0604020202020204" pitchFamily="34" charset="0"/>
              <a:buChar char="•"/>
            </a:pPr>
            <a:r>
              <a:rPr lang="en-US" sz="1200" b="0" dirty="0"/>
              <a:t>Application Review</a:t>
            </a:r>
          </a:p>
          <a:p>
            <a:pPr marL="171450" lvl="0" indent="-171450">
              <a:spcAft>
                <a:spcPts val="600"/>
              </a:spcAft>
              <a:buFont typeface="Arial" panose="020B0604020202020204" pitchFamily="34" charset="0"/>
              <a:buChar char="•"/>
            </a:pPr>
            <a:r>
              <a:rPr lang="en-US" sz="1200" b="0" dirty="0"/>
              <a:t>Application Submission &amp; Deadlines</a:t>
            </a:r>
          </a:p>
          <a:p>
            <a:pPr marL="171450" lvl="0" indent="-171450">
              <a:spcAft>
                <a:spcPts val="600"/>
              </a:spcAft>
              <a:buFont typeface="Arial" panose="020B0604020202020204" pitchFamily="34" charset="0"/>
              <a:buChar char="•"/>
            </a:pPr>
            <a:r>
              <a:rPr lang="en-US" sz="1200" b="0" dirty="0"/>
              <a:t>Question &amp; Answer </a:t>
            </a:r>
          </a:p>
          <a:p>
            <a:pPr marL="0" indent="0">
              <a:buFont typeface="Arial" panose="020B0604020202020204" pitchFamily="34" charset="0"/>
              <a:buNone/>
            </a:pPr>
            <a:endParaRPr lang="en-US" b="0" baseline="0" dirty="0"/>
          </a:p>
          <a:p>
            <a:pPr marL="0" indent="0">
              <a:buFont typeface="Arial" panose="020B0604020202020204" pitchFamily="34" charset="0"/>
              <a:buNone/>
            </a:pPr>
            <a:r>
              <a:rPr lang="en-US" b="0" baseline="0" dirty="0"/>
              <a:t> As mentioned earlier, following the presentation, we will have a question-&amp;-answer period. All questions should be submitted through email</a:t>
            </a:r>
            <a:r>
              <a:rPr lang="en-US" b="0" baseline="0" dirty="0">
                <a:highlight>
                  <a:srgbClr val="FFFF00"/>
                </a:highlight>
              </a:rPr>
              <a:t> at </a:t>
            </a:r>
            <a:r>
              <a:rPr lang="en-US" sz="1800" b="1" u="sng" dirty="0">
                <a:solidFill>
                  <a:srgbClr val="0000FF"/>
                </a:solidFill>
                <a:effectLst/>
                <a:latin typeface="Segoe UI" panose="020B0502040204020203" pitchFamily="34" charset="0"/>
              </a:rPr>
              <a:t>askpartfdental@hrsa.gov</a:t>
            </a:r>
            <a:endParaRPr lang="en-US" sz="1800" b="1" u="sng" baseline="0" dirty="0">
              <a:solidFill>
                <a:srgbClr val="0000FF"/>
              </a:solidFill>
              <a:effectLst/>
              <a:latin typeface="Segoe UI" panose="020B0502040204020203" pitchFamily="34" charset="0"/>
            </a:endParaRPr>
          </a:p>
          <a:p>
            <a:pPr marL="0" indent="0">
              <a:buFont typeface="Arial" panose="020B0604020202020204" pitchFamily="34" charset="0"/>
              <a:buNone/>
            </a:pPr>
            <a:r>
              <a:rPr lang="en-US" b="0" dirty="0"/>
              <a:t>This presentation will be posted </a:t>
            </a:r>
            <a:r>
              <a:rPr lang="en-US" b="0" u="sng" dirty="0"/>
              <a:t>5</a:t>
            </a:r>
            <a:r>
              <a:rPr lang="en-US" b="0" u="sng" baseline="0" dirty="0"/>
              <a:t> to </a:t>
            </a:r>
            <a:r>
              <a:rPr lang="en-US" b="0" u="sng" dirty="0"/>
              <a:t>7 business days</a:t>
            </a:r>
            <a:r>
              <a:rPr lang="en-US" b="0" u="none" dirty="0"/>
              <a:t> </a:t>
            </a:r>
            <a:r>
              <a:rPr lang="en-US" b="0" dirty="0"/>
              <a:t>from this call on HAB’s TargetHIV website. </a:t>
            </a:r>
          </a:p>
          <a:p>
            <a:pPr marL="0" indent="0">
              <a:buFont typeface="Arial" panose="020B0604020202020204" pitchFamily="34" charset="0"/>
              <a:buNone/>
            </a:pPr>
            <a:r>
              <a:rPr lang="en-US" b="0" dirty="0"/>
              <a:t>Q&amp;A documents will be posted as soon as all responses are finalized. </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Next slide please</a:t>
            </a:r>
          </a:p>
          <a:p>
            <a:pPr marL="178027" indent="-178027">
              <a:buFont typeface="Arial" panose="020B0604020202020204" pitchFamily="34" charset="0"/>
              <a:buChar char="•"/>
            </a:pPr>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508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t>Catishia:</a:t>
            </a:r>
            <a:endParaRPr lang="en-US" b="1" dirty="0"/>
          </a:p>
          <a:p>
            <a:pPr marL="0" indent="0">
              <a:buFont typeface="Arial" panose="020B0604020202020204" pitchFamily="34" charset="0"/>
              <a:buNone/>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Thank you, </a:t>
            </a:r>
            <a:r>
              <a:rPr lang="en-US" sz="1200" b="1" dirty="0">
                <a:effectLst/>
                <a:latin typeface="Segoe UI" panose="020B0502040204020203" pitchFamily="34" charset="0"/>
              </a:rPr>
              <a:t>Erica</a:t>
            </a:r>
            <a:r>
              <a:rPr lang="en-US" b="1" dirty="0">
                <a:solidFill>
                  <a:srgbClr val="0F4D7B"/>
                </a:solidFill>
              </a:rPr>
              <a:t>:</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We will now begin the question-and-answer session.  </a:t>
            </a:r>
          </a:p>
          <a:p>
            <a:pPr marL="171450" indent="-171450">
              <a:buFont typeface="Arial" panose="020B0604020202020204" pitchFamily="34" charset="0"/>
              <a:buChar char="•"/>
            </a:pPr>
            <a:r>
              <a:rPr lang="en-US" strike="noStrike" dirty="0"/>
              <a:t>Please remember to submit your questions to the Ask Part F Dental inbox – </a:t>
            </a:r>
            <a:r>
              <a:rPr lang="en-US" sz="1200" kern="1200" dirty="0">
                <a:solidFill>
                  <a:schemeClr val="tx1"/>
                </a:solidFill>
                <a:effectLst/>
                <a:latin typeface="+mn-lt"/>
                <a:ea typeface="+mn-ea"/>
                <a:cs typeface="+mn-cs"/>
              </a:rPr>
              <a:t>using the email address which</a:t>
            </a:r>
            <a:r>
              <a:rPr lang="en-US" sz="1200" kern="1200" baseline="0" dirty="0">
                <a:solidFill>
                  <a:schemeClr val="tx1"/>
                </a:solidFill>
                <a:effectLst/>
                <a:latin typeface="+mn-lt"/>
                <a:ea typeface="+mn-ea"/>
                <a:cs typeface="+mn-cs"/>
              </a:rPr>
              <a:t> is</a:t>
            </a:r>
            <a:r>
              <a:rPr lang="en-US" sz="1200" kern="120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listed on this slide</a:t>
            </a:r>
            <a:endParaRPr lang="en-US" strike="noStrike" dirty="0"/>
          </a:p>
          <a:p>
            <a:pPr marL="171450" indent="-171450">
              <a:buFont typeface="Arial" panose="020B0604020202020204" pitchFamily="34" charset="0"/>
              <a:buChar char="•"/>
            </a:pPr>
            <a:r>
              <a:rPr lang="en-US" strike="noStrike" dirty="0"/>
              <a:t>At this</a:t>
            </a:r>
            <a:r>
              <a:rPr lang="en-US" strike="noStrike" baseline="0" dirty="0"/>
              <a:t> time, we will respond to questions we received from interested applicants. (</a:t>
            </a:r>
            <a:r>
              <a:rPr lang="en-US" b="1" strike="noStrike" baseline="0" dirty="0"/>
              <a:t>Wait for questions, after final question, read last two bullet and then go to last slide #30</a:t>
            </a:r>
            <a:r>
              <a:rPr lang="en-US" strike="noStrike" baseline="0" dirty="0"/>
              <a:t>)</a:t>
            </a:r>
          </a:p>
          <a:p>
            <a:pPr marL="0" indent="0">
              <a:buFont typeface="Arial" panose="020B0604020202020204" pitchFamily="34" charset="0"/>
              <a:buNone/>
            </a:pPr>
            <a:endParaRPr lang="en-US" strike="noStrike" dirty="0"/>
          </a:p>
          <a:p>
            <a:pPr marL="0" indent="0">
              <a:buFont typeface="Arial" panose="020B0604020202020204" pitchFamily="34" charset="0"/>
              <a:buNone/>
            </a:pPr>
            <a:endParaRPr lang="en-US" strike="noStrik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Thank you.</a:t>
            </a:r>
            <a:r>
              <a:rPr lang="en-US" baseline="0" dirty="0"/>
              <a:t> T</a:t>
            </a:r>
            <a:r>
              <a:rPr lang="en-US" sz="1200" kern="1200" dirty="0">
                <a:solidFill>
                  <a:schemeClr val="tx1"/>
                </a:solidFill>
                <a:effectLst/>
                <a:latin typeface="+mn-lt"/>
                <a:ea typeface="+mn-ea"/>
                <a:cs typeface="+mn-cs"/>
              </a:rPr>
              <a:t>his presentation will be posted </a:t>
            </a:r>
            <a:r>
              <a:rPr lang="en-US" sz="1200" u="sng" kern="1200" dirty="0">
                <a:solidFill>
                  <a:schemeClr val="tx1"/>
                </a:solidFill>
                <a:effectLst/>
                <a:latin typeface="+mn-lt"/>
                <a:ea typeface="+mn-ea"/>
                <a:cs typeface="+mn-cs"/>
              </a:rPr>
              <a:t>5 to 7 business days</a:t>
            </a:r>
            <a:r>
              <a:rPr lang="en-US" sz="120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from this call on the TargetHIV website.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Q&amp;A documents will be posted as soon as all responses are finalized.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Next slide please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84D20B-174E-4ECE-82A5-0B2E9CC755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14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rgbClr val="FFFFFF"/>
                </a:solidFill>
                <a:effectLst/>
                <a:latin typeface="-apple-system"/>
              </a:rPr>
              <a:t>Catishia</a:t>
            </a:r>
          </a:p>
          <a:p>
            <a:pPr algn="l"/>
            <a:endParaRPr lang="en-US" sz="1800" dirty="0">
              <a:solidFill>
                <a:srgbClr val="FFFFFF"/>
              </a:solidFill>
              <a:effectLst/>
              <a:latin typeface="-apple-system"/>
            </a:endParaRPr>
          </a:p>
          <a:p>
            <a:pPr algn="l"/>
            <a:r>
              <a:rPr lang="en-US" sz="1800" dirty="0">
                <a:solidFill>
                  <a:srgbClr val="FFFFFF"/>
                </a:solidFill>
                <a:effectLst/>
                <a:latin typeface="-apple-system"/>
              </a:rPr>
              <a:t>As a reminder, HRSA is on four social media platforms. We encourage you to follow along and share our content on Twitter, Facebook, LinkedIn and Instagram to stay up-to-date on the latest HRSA news.  Our account/handle on each platform is @HRSA.gov.</a:t>
            </a:r>
            <a:endParaRPr lang="en-US" dirty="0">
              <a:solidFill>
                <a:srgbClr val="FFFFFF"/>
              </a:solidFill>
              <a:effectLst/>
              <a:latin typeface="-apple-system"/>
            </a:endParaRPr>
          </a:p>
          <a:p>
            <a:pPr algn="l"/>
            <a:r>
              <a:rPr lang="en-US" dirty="0">
                <a:solidFill>
                  <a:srgbClr val="FFFFFF"/>
                </a:solidFill>
                <a:effectLst/>
                <a:latin typeface="-apple-system"/>
              </a:rPr>
              <a:t> </a:t>
            </a:r>
          </a:p>
          <a:p>
            <a:pPr algn="l"/>
            <a:r>
              <a:rPr lang="en-US" sz="1800" dirty="0">
                <a:solidFill>
                  <a:srgbClr val="FFFFFF"/>
                </a:solidFill>
                <a:effectLst/>
                <a:latin typeface="-apple-system"/>
              </a:rPr>
              <a:t>Additionally, we also encourage you to sign up for HRSA’s e-News, a biweekly email of comprehensive HRSA news, and to sign up for HRSA press releases.  You can also  visit our website at </a:t>
            </a:r>
            <a:r>
              <a:rPr lang="en-US" sz="1800" u="none" dirty="0">
                <a:solidFill>
                  <a:srgbClr val="FFFFFF"/>
                </a:solidFill>
                <a:effectLst/>
                <a:latin typeface="-apple-system"/>
              </a:rPr>
              <a:t> </a:t>
            </a:r>
            <a:r>
              <a:rPr lang="en-US" sz="1800" u="none" strike="noStrike" dirty="0">
                <a:solidFill>
                  <a:srgbClr val="7F85F5"/>
                </a:solidFill>
                <a:effectLst/>
                <a:latin typeface="var(--fontFamilyBase)"/>
                <a:hlinkClick r:id="rId3" tooltip="https://www.HRSA.gov"/>
              </a:rPr>
              <a:t>www.HRSA.gov</a:t>
            </a:r>
            <a:r>
              <a:rPr lang="en-US" sz="1800" dirty="0">
                <a:solidFill>
                  <a:srgbClr val="FFFFFF"/>
                </a:solidFill>
                <a:effectLst/>
                <a:latin typeface="-apple-system"/>
              </a:rPr>
              <a:t> for more detailed information about all our programs.</a:t>
            </a:r>
            <a:endParaRPr lang="en-US" dirty="0">
              <a:solidFill>
                <a:srgbClr val="FFFFFF"/>
              </a:solidFill>
              <a:effectLst/>
              <a:latin typeface="-apple-system"/>
            </a:endParaRPr>
          </a:p>
          <a:p>
            <a:endParaRPr lang="en-US" dirty="0"/>
          </a:p>
        </p:txBody>
      </p:sp>
      <p:sp>
        <p:nvSpPr>
          <p:cNvPr id="4" name="Slide Number Placeholder 3"/>
          <p:cNvSpPr>
            <a:spLocks noGrp="1"/>
          </p:cNvSpPr>
          <p:nvPr>
            <p:ph type="sldNum" sz="quarter" idx="5"/>
          </p:nvPr>
        </p:nvSpPr>
        <p:spPr/>
        <p:txBody>
          <a:bodyPr/>
          <a:lstStyle/>
          <a:p>
            <a:fld id="{CAA11B83-7453-4C63-9F24-B8D95A5E7065}" type="slidenum">
              <a:rPr lang="en-US" smtClean="0"/>
              <a:t>31</a:t>
            </a:fld>
            <a:endParaRPr lang="en-US" dirty="0"/>
          </a:p>
        </p:txBody>
      </p:sp>
    </p:spTree>
    <p:extLst>
      <p:ext uri="{BB962C8B-B14F-4D97-AF65-F5344CB8AC3E}">
        <p14:creationId xmlns:p14="http://schemas.microsoft.com/office/powerpoint/2010/main" val="1490843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Catishia:</a:t>
            </a:r>
          </a:p>
          <a:p>
            <a:pPr defTabSz="949478">
              <a:defRPr/>
            </a:pPr>
            <a:endParaRPr lang="en-US" sz="1200" b="1" baseline="0" dirty="0"/>
          </a:p>
          <a:p>
            <a:pPr defTabSz="949478">
              <a:defRPr/>
            </a:pPr>
            <a:r>
              <a:rPr lang="en-US" b="0" baseline="0" dirty="0"/>
              <a:t>For your convenience, we have provided a list of acronyms on slide #4. </a:t>
            </a:r>
          </a:p>
          <a:p>
            <a:pPr defTabSz="949478">
              <a:defRPr/>
            </a:pPr>
            <a:endParaRPr lang="en-US" b="0" baseline="0" dirty="0"/>
          </a:p>
          <a:p>
            <a:pPr defTabSz="949478">
              <a:defRPr/>
            </a:pPr>
            <a:r>
              <a:rPr lang="en-US" b="0" baseline="0" dirty="0"/>
              <a:t>Next slide please</a:t>
            </a:r>
          </a:p>
          <a:p>
            <a:pPr defTabSz="949478">
              <a:defRPr/>
            </a:pPr>
            <a:endParaRPr lang="en-US" b="0"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27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Catishia:</a:t>
            </a:r>
          </a:p>
          <a:p>
            <a:endParaRPr lang="en-US" alt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Given the rapid changes in healthcare over the past year, the Ending the HIV Epidemic in the U.S. initiative, and the work to update NHAS, we embraced the opportunity to revisit and refresh HAB’s Vision and Mission.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updated vision for HRSA HAB is to provide: Optimal HIV care and treatment for all to end the HIV epidemic in the 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update acknowledges the goal of ending the HIV epidemic in the U.S. and what HAB needs to do to get there, while continuing to provide the quality HIV care that current and newly diagnosed people with HIV need.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have updated the mission that reads: “Provide leadership and resources to advance HIV care and treatment to improve health outcomes and reduce health disparities for people with HIV and affected communities”.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mission represents our organizational focus to work toward achieving the Vision. It is important to acknowledge that we cannot achieve our Vision and Mission without the support of all of you who are carrying out critical work each 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Next slide please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508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b="1" dirty="0"/>
              <a:t>Catishia: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a:p>
          <a:p>
            <a:pPr marL="171450" lvl="0" indent="-171450">
              <a:lnSpc>
                <a:spcPct val="100000"/>
              </a:lnSpc>
              <a:buFont typeface="Arial" panose="020B0604020202020204" pitchFamily="34" charset="0"/>
              <a:buChar char="•"/>
            </a:pPr>
            <a:r>
              <a:rPr lang="en-US" sz="1200" kern="1200" dirty="0">
                <a:solidFill>
                  <a:schemeClr val="tx1"/>
                </a:solidFill>
                <a:effectLst/>
                <a:latin typeface="+mn-lt"/>
                <a:ea typeface="+mn-ea"/>
                <a:cs typeface="+mn-cs"/>
              </a:rPr>
              <a:t>Our mission in DCHAP flows from the Bureau’s vision and mission.  </a:t>
            </a:r>
          </a:p>
          <a:p>
            <a:pPr marL="171450" lvl="0" indent="-171450">
              <a:lnSpc>
                <a:spcPct val="100000"/>
              </a:lnSpc>
              <a:buFont typeface="Arial" panose="020B0604020202020204" pitchFamily="34" charset="0"/>
              <a:buChar char="•"/>
            </a:pPr>
            <a:r>
              <a:rPr lang="en-US" sz="1200" kern="1200" dirty="0">
                <a:solidFill>
                  <a:schemeClr val="tx1"/>
                </a:solidFill>
                <a:effectLst/>
                <a:latin typeface="+mn-lt"/>
                <a:ea typeface="+mn-ea"/>
                <a:cs typeface="+mn-cs"/>
              </a:rPr>
              <a:t>It is to Provide leadership and resources to assure access to and retention in high quality, comprehensive HIV care and treatment services for vulnerable people with HIV/AIDS, their families and </a:t>
            </a:r>
            <a:r>
              <a:rPr lang="en-US" sz="1200" u="none" kern="1200" dirty="0">
                <a:solidFill>
                  <a:schemeClr val="tx1"/>
                </a:solidFill>
                <a:effectLst/>
                <a:latin typeface="+mn-lt"/>
                <a:ea typeface="+mn-ea"/>
                <a:cs typeface="+mn-cs"/>
              </a:rPr>
              <a:t>providers </a:t>
            </a:r>
            <a:r>
              <a:rPr lang="en-US" sz="1200" kern="1200" dirty="0">
                <a:solidFill>
                  <a:schemeClr val="tx1"/>
                </a:solidFill>
                <a:effectLst/>
                <a:latin typeface="+mn-lt"/>
                <a:ea typeface="+mn-ea"/>
                <a:cs typeface="+mn-cs"/>
              </a:rPr>
              <a:t>within our nation’s communities.  </a:t>
            </a:r>
          </a:p>
          <a:p>
            <a:pPr marL="171450" lvl="0" indent="-171450">
              <a:lnSpc>
                <a:spcPct val="100000"/>
              </a:lnSpc>
              <a:buFont typeface="Arial" panose="020B0604020202020204" pitchFamily="34" charset="0"/>
              <a:buChar char="•"/>
            </a:pPr>
            <a:r>
              <a:rPr lang="en-US" sz="1200" kern="1200" dirty="0">
                <a:solidFill>
                  <a:schemeClr val="tx1"/>
                </a:solidFill>
                <a:effectLst/>
                <a:latin typeface="+mn-lt"/>
                <a:ea typeface="+mn-ea"/>
                <a:cs typeface="+mn-cs"/>
              </a:rPr>
              <a:t>As we say in all our presentations, we have the benefit of working directly with the frontline community-based providers, supporting you in the treatment and care of people with HIV.</a:t>
            </a:r>
          </a:p>
          <a:p>
            <a:pPr marL="171450" indent="-171450">
              <a:lnSpc>
                <a:spcPct val="100000"/>
              </a:lnSpc>
              <a:buFont typeface="Arial" panose="020B0604020202020204" pitchFamily="34" charset="0"/>
              <a:buChar char="•"/>
            </a:pPr>
            <a:r>
              <a:rPr lang="en-US" sz="1200" kern="1200" dirty="0">
                <a:solidFill>
                  <a:schemeClr val="tx1"/>
                </a:solidFill>
                <a:effectLst/>
                <a:latin typeface="+mn-lt"/>
                <a:ea typeface="+mn-ea"/>
                <a:cs typeface="+mn-cs"/>
              </a:rPr>
              <a:t>And listed here are DCHAP’s core values, which have not changed; our core values continue to guide us as we carry-out our mission and better support our recipients, and colleagues here at DCHAP, across HAB and HRSA.</a:t>
            </a:r>
          </a:p>
          <a:p>
            <a:pPr marL="171450" indent="-171450">
              <a:lnSpc>
                <a:spcPct val="100000"/>
              </a:lnSpc>
              <a:buFont typeface="Arial" panose="020B0604020202020204" pitchFamily="34" charset="0"/>
              <a:buChar cha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baseline="0" dirty="0"/>
              <a:t>At this time, I would like to introduce our panel of HRSA staff who will also serve as presenters for today’s call.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baseline="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i="0" dirty="0">
                <a:solidFill>
                  <a:srgbClr val="202122"/>
                </a:solidFill>
                <a:effectLst/>
                <a:latin typeface="Arial" panose="020B0604020202020204" pitchFamily="34" charset="0"/>
              </a:rPr>
              <a:t>Christie Slay, Brianna Hunter, and Erica Johnson are all Project Officers in the Division of Community HIV/AIDS Programs and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i="0" dirty="0">
                <a:solidFill>
                  <a:srgbClr val="202122"/>
                </a:solidFill>
                <a:effectLst/>
                <a:latin typeface="Arial" panose="020B0604020202020204" pitchFamily="34" charset="0"/>
              </a:rPr>
              <a:t>Nancy Gaines, a Grants Management Specialist in the Division of Grants Management Operations.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baseline="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b="0" baseline="0" dirty="0">
              <a:solidFill>
                <a:srgbClr val="002060"/>
              </a:solidFill>
              <a:ea typeface="ＭＳ Ｐゴシック" pitchFamily="34" charset="-128"/>
              <a:cs typeface="Times New Roman"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Now </a:t>
            </a:r>
            <a:r>
              <a:rPr lang="en-US" sz="1400" b="1" baseline="0" dirty="0"/>
              <a:t>I will turn the presentation over to </a:t>
            </a:r>
            <a:r>
              <a:rPr lang="en-US" sz="2000" b="1" i="0" dirty="0">
                <a:solidFill>
                  <a:srgbClr val="202122"/>
                </a:solidFill>
                <a:effectLst/>
                <a:latin typeface="Arial" panose="020B0604020202020204" pitchFamily="34" charset="0"/>
              </a:rPr>
              <a:t>Christie Slay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a:t>Next slide please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147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effectLst/>
                <a:latin typeface="Segoe UI" panose="020B0502040204020203" pitchFamily="34" charset="0"/>
              </a:rPr>
              <a:t>Catishia: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You may have noticed that the Notice of Funding Opportunity ( NOFO) announcement is </a:t>
            </a:r>
            <a:r>
              <a:rPr lang="en-US" sz="1200" u="sng" baseline="0" dirty="0"/>
              <a:t>very</a:t>
            </a:r>
            <a:r>
              <a:rPr lang="en-US" sz="1200" baseline="0" dirty="0"/>
              <a:t> different from previous NOFO’s</a:t>
            </a:r>
          </a:p>
          <a:p>
            <a:r>
              <a:rPr lang="en-US" altLang="en-US" dirty="0"/>
              <a:t>(Read slide)</a:t>
            </a:r>
          </a:p>
          <a:p>
            <a:pPr marL="0" indent="0">
              <a:buFont typeface="Arial" panose="020B0604020202020204" pitchFamily="34" charset="0"/>
              <a:buNone/>
            </a:pPr>
            <a:endParaRPr lang="en-US"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srgbClr val="002060"/>
              </a:solidFill>
              <a:effectLst/>
              <a:uLnTx/>
              <a:uFillTx/>
              <a:latin typeface="Calibri" panose="020F0502020204030204"/>
              <a:ea typeface="ＭＳ Ｐゴシック" pitchFamily="34" charset="-128"/>
              <a:cs typeface="Times New Roman"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Now I will turn the presentation over to </a:t>
            </a:r>
            <a:r>
              <a:rPr kumimoji="0" lang="en-US" sz="2000" b="1"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Christie Slay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Next slide please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Next slide</a:t>
            </a:r>
            <a:endParaRPr lang="en-US" sz="1400" b="1"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285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b="1" i="0" dirty="0">
                <a:solidFill>
                  <a:srgbClr val="202122"/>
                </a:solidFill>
                <a:effectLst/>
                <a:latin typeface="Arial" panose="020B0604020202020204" pitchFamily="34" charset="0"/>
              </a:rPr>
              <a:t>Christie</a:t>
            </a:r>
            <a:r>
              <a:rPr lang="en-US" b="1" dirty="0"/>
              <a:t>: </a:t>
            </a:r>
          </a:p>
          <a:p>
            <a:pPr defTabSz="931774">
              <a:defRPr/>
            </a:pPr>
            <a:endParaRPr lang="en-US" b="1"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Thank you,</a:t>
            </a:r>
            <a:r>
              <a:rPr lang="en-US" b="1" dirty="0"/>
              <a:t> Catishia</a:t>
            </a:r>
            <a:r>
              <a:rPr lang="en-US" dirty="0"/>
              <a:t>. </a:t>
            </a:r>
          </a:p>
          <a:p>
            <a:pPr defTabSz="931774">
              <a:defRPr/>
            </a:pPr>
            <a:endParaRPr lang="en-US" b="1" dirty="0"/>
          </a:p>
          <a:p>
            <a:pPr defTabSz="931774">
              <a:defRPr/>
            </a:pPr>
            <a:endParaRPr lang="en-US" b="1" dirty="0"/>
          </a:p>
          <a:p>
            <a:pPr defTabSz="931774">
              <a:defRPr/>
            </a:pPr>
            <a:r>
              <a:rPr lang="en-US" b="1" dirty="0"/>
              <a:t>READ SLIDE </a:t>
            </a:r>
          </a:p>
          <a:p>
            <a:pPr marL="0" indent="0" defTabSz="949478" eaLnBrk="0" fontAlgn="base" hangingPunct="0">
              <a:spcBef>
                <a:spcPct val="30000"/>
              </a:spcBef>
              <a:spcAft>
                <a:spcPct val="0"/>
              </a:spcAft>
              <a:buFont typeface="Arial" panose="020B0604020202020204" pitchFamily="34" charset="0"/>
              <a:buNone/>
              <a:defRPr/>
            </a:pPr>
            <a:endParaRPr lang="en-US" dirty="0"/>
          </a:p>
          <a:p>
            <a:pPr marL="0" indent="0" defTabSz="949478" eaLnBrk="0" fontAlgn="base" hangingPunct="0">
              <a:spcBef>
                <a:spcPct val="30000"/>
              </a:spcBef>
              <a:spcAft>
                <a:spcPct val="0"/>
              </a:spcAft>
              <a:buFont typeface="Arial" panose="020B0604020202020204" pitchFamily="34" charset="0"/>
              <a:buNone/>
              <a:defRPr/>
            </a:pPr>
            <a:r>
              <a:rPr lang="en-US" dirty="0"/>
              <a:t>Refer to the page 5 of the NOFO for additional information.</a:t>
            </a:r>
          </a:p>
          <a:p>
            <a:pPr marL="0" indent="0" defTabSz="949478" eaLnBrk="0" fontAlgn="base" hangingPunct="0">
              <a:spcBef>
                <a:spcPct val="30000"/>
              </a:spcBef>
              <a:spcAft>
                <a:spcPct val="0"/>
              </a:spcAft>
              <a:buFont typeface="Arial" panose="020B0604020202020204" pitchFamily="34" charset="0"/>
              <a:buNone/>
              <a:defRPr/>
            </a:pPr>
            <a:endParaRPr lang="en-US" dirty="0"/>
          </a:p>
          <a:p>
            <a:pPr marL="0" indent="0" defTabSz="949478" eaLnBrk="0" fontAlgn="base" hangingPunct="0">
              <a:spcBef>
                <a:spcPct val="30000"/>
              </a:spcBef>
              <a:spcAft>
                <a:spcPct val="0"/>
              </a:spcAft>
              <a:buFont typeface="Arial" panose="020B0604020202020204" pitchFamily="34" charset="0"/>
              <a:buNone/>
              <a:defRPr/>
            </a:pPr>
            <a:r>
              <a:rPr lang="en-US" dirty="0"/>
              <a:t>Next slide </a:t>
            </a:r>
          </a:p>
        </p:txBody>
      </p:sp>
      <p:sp>
        <p:nvSpPr>
          <p:cNvPr id="4" name="Slide Number Placeholder 3"/>
          <p:cNvSpPr>
            <a:spLocks noGrp="1"/>
          </p:cNvSpPr>
          <p:nvPr>
            <p:ph type="sldNum" sz="quarter" idx="10"/>
          </p:nvPr>
        </p:nvSpPr>
        <p:spPr/>
        <p:txBody>
          <a:bodyPr/>
          <a:lstStyle/>
          <a:p>
            <a:fld id="{CAA11B83-7453-4C63-9F24-B8D95A5E7065}" type="slidenum">
              <a:rPr lang="en-US" smtClean="0"/>
              <a:t>8</a:t>
            </a:fld>
            <a:endParaRPr lang="en-US" dirty="0"/>
          </a:p>
        </p:txBody>
      </p:sp>
    </p:spTree>
    <p:extLst>
      <p:ext uri="{BB962C8B-B14F-4D97-AF65-F5344CB8AC3E}">
        <p14:creationId xmlns:p14="http://schemas.microsoft.com/office/powerpoint/2010/main" val="1027770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b="1" i="0" dirty="0">
                <a:solidFill>
                  <a:srgbClr val="202122"/>
                </a:solidFill>
                <a:effectLst/>
                <a:latin typeface="Arial" panose="020B0604020202020204" pitchFamily="34" charset="0"/>
              </a:rPr>
              <a:t>Christie</a:t>
            </a:r>
            <a:r>
              <a:rPr lang="en-US" b="1" dirty="0"/>
              <a:t>: </a:t>
            </a:r>
          </a:p>
          <a:p>
            <a:pPr defTabSz="931774">
              <a:defRPr/>
            </a:pPr>
            <a:endParaRPr lang="en-US" b="1" dirty="0"/>
          </a:p>
          <a:p>
            <a:pPr defTabSz="931774">
              <a:defRPr/>
            </a:pPr>
            <a:r>
              <a:rPr lang="en-US" sz="1200" b="1" i="0" u="none" strike="noStrike" baseline="0" dirty="0">
                <a:latin typeface="Source Sans Pro" panose="020B0503030403020204" pitchFamily="34" charset="0"/>
              </a:rPr>
              <a:t>Only </a:t>
            </a:r>
            <a:r>
              <a:rPr lang="en-US" sz="1200" b="0" i="0" u="none" strike="noStrike" baseline="0" dirty="0">
                <a:latin typeface="Source Sans Pro" panose="020B0503030403020204" pitchFamily="34" charset="0"/>
              </a:rPr>
              <a:t>these types of domestic organizations may apply:</a:t>
            </a:r>
            <a:endParaRPr lang="en-US" b="1" dirty="0"/>
          </a:p>
          <a:p>
            <a:pPr defTabSz="931774">
              <a:defRPr/>
            </a:pPr>
            <a:endParaRPr lang="en-US" b="1" dirty="0"/>
          </a:p>
          <a:p>
            <a:pPr marL="174708" indent="-174708">
              <a:buFont typeface="Arial" panose="020B0604020202020204" pitchFamily="34" charset="0"/>
              <a:buChar char="•"/>
            </a:pPr>
            <a:r>
              <a:rPr lang="en-US" dirty="0">
                <a:solidFill>
                  <a:schemeClr val="tx1"/>
                </a:solidFill>
              </a:rPr>
              <a:t>Accredited dental schools and other accredited dental education programs, such as dental hygiene programs or those sponsored by a school of dentistry, a hospital, or a public or private institution that offers postdoctoral training in the specialties of dentistry, advanced education in general dentistry, or a dental general practice residency. </a:t>
            </a:r>
          </a:p>
          <a:p>
            <a:pPr marL="0" indent="0">
              <a:buFont typeface="Arial" panose="020B0604020202020204" pitchFamily="34" charset="0"/>
              <a:buNone/>
            </a:pPr>
            <a:endParaRPr lang="en-US" dirty="0">
              <a:solidFill>
                <a:schemeClr val="tx1"/>
              </a:solidFill>
            </a:endParaRPr>
          </a:p>
          <a:p>
            <a:pPr marL="174708" indent="-174708">
              <a:buFont typeface="Arial" panose="020B0604020202020204" pitchFamily="34" charset="0"/>
              <a:buChar char="•"/>
            </a:pPr>
            <a:r>
              <a:rPr lang="en-US" dirty="0">
                <a:solidFill>
                  <a:schemeClr val="tx1"/>
                </a:solidFill>
              </a:rPr>
              <a:t>Dental education programs must be accredited by the Commission on Dental Accreditation.</a:t>
            </a:r>
          </a:p>
          <a:p>
            <a:pPr marL="174708" indent="-174708">
              <a:buFont typeface="Arial" panose="020B0604020202020204" pitchFamily="34" charset="0"/>
              <a:buChar char="•"/>
            </a:pPr>
            <a:endParaRPr lang="en-US" dirty="0">
              <a:solidFill>
                <a:schemeClr val="tx1"/>
              </a:solidFill>
            </a:endParaRPr>
          </a:p>
          <a:p>
            <a:pPr marL="174708" indent="-174708">
              <a:buFont typeface="Arial" panose="020B0604020202020204" pitchFamily="34" charset="0"/>
              <a:buChar char="•"/>
            </a:pPr>
            <a:r>
              <a:rPr lang="en-US" dirty="0">
                <a:solidFill>
                  <a:schemeClr val="tx1"/>
                </a:solidFill>
              </a:rPr>
              <a:t>This program has no cost-sharing requirement. Cost sharing/matching is not required</a:t>
            </a:r>
          </a:p>
          <a:p>
            <a:pPr marL="174708" indent="-174708">
              <a:buFont typeface="Arial" panose="020B0604020202020204" pitchFamily="34" charset="0"/>
              <a:buChar char="•"/>
            </a:pPr>
            <a:endParaRPr lang="en-US" dirty="0">
              <a:solidFill>
                <a:schemeClr val="tx1"/>
              </a:solidFill>
            </a:endParaRPr>
          </a:p>
          <a:p>
            <a:pPr marL="0" indent="0">
              <a:buFont typeface="Arial" panose="020B0604020202020204" pitchFamily="34" charset="0"/>
              <a:buNone/>
            </a:pPr>
            <a:endParaRPr lang="en-US" dirty="0">
              <a:solidFill>
                <a:schemeClr val="tx1"/>
              </a:solidFill>
            </a:endParaRPr>
          </a:p>
          <a:p>
            <a:pPr marL="174708" indent="-174708">
              <a:buFont typeface="Arial" panose="020B0604020202020204" pitchFamily="34" charset="0"/>
              <a:buChar char="•"/>
            </a:pPr>
            <a:r>
              <a:rPr lang="en-US" b="1" dirty="0">
                <a:solidFill>
                  <a:schemeClr val="tx1"/>
                </a:solidFill>
              </a:rPr>
              <a:t>Please note:  </a:t>
            </a:r>
            <a:r>
              <a:rPr lang="en-US" dirty="0">
                <a:solidFill>
                  <a:schemeClr val="tx1"/>
                </a:solidFill>
              </a:rPr>
              <a:t>Multiple applications from an organization are not allowable.</a:t>
            </a:r>
          </a:p>
          <a:p>
            <a:pPr marL="0" indent="0">
              <a:buFont typeface="Arial" panose="020B0604020202020204" pitchFamily="34" charset="0"/>
              <a:buNone/>
            </a:pPr>
            <a:endParaRPr lang="en-US" dirty="0">
              <a:solidFill>
                <a:schemeClr val="tx1"/>
              </a:solidFill>
            </a:endParaRPr>
          </a:p>
          <a:p>
            <a:pPr marL="174708" indent="-174708">
              <a:buFont typeface="Arial" panose="020B0604020202020204" pitchFamily="34" charset="0"/>
              <a:buChar char="•"/>
            </a:pPr>
            <a:r>
              <a:rPr lang="en-US" dirty="0">
                <a:solidFill>
                  <a:schemeClr val="tx1"/>
                </a:solidFill>
              </a:rPr>
              <a:t>Additional</a:t>
            </a:r>
            <a:r>
              <a:rPr lang="en-US" baseline="0" dirty="0">
                <a:solidFill>
                  <a:schemeClr val="tx1"/>
                </a:solidFill>
              </a:rPr>
              <a:t> </a:t>
            </a:r>
            <a:r>
              <a:rPr lang="en-US" dirty="0">
                <a:solidFill>
                  <a:schemeClr val="tx1"/>
                </a:solidFill>
              </a:rPr>
              <a:t>eligibility information can be found on page 6 of</a:t>
            </a:r>
            <a:r>
              <a:rPr lang="en-US" baseline="0" dirty="0">
                <a:solidFill>
                  <a:schemeClr val="tx1"/>
                </a:solidFill>
              </a:rPr>
              <a:t> the NOFO. </a:t>
            </a:r>
          </a:p>
          <a:p>
            <a:pPr marL="174708" indent="-174708">
              <a:buFont typeface="Arial" panose="020B0604020202020204" pitchFamily="34" charset="0"/>
              <a:buChar char="•"/>
            </a:pPr>
            <a:endParaRPr lang="en-US" baseline="0" dirty="0">
              <a:solidFill>
                <a:schemeClr val="tx1"/>
              </a:solidFill>
            </a:endParaRP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Next slide </a:t>
            </a:r>
          </a:p>
          <a:p>
            <a:pPr marL="174708" indent="-174708">
              <a:buFont typeface="Arial" panose="020B0604020202020204" pitchFamily="34" charset="0"/>
              <a:buChar char="•"/>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9</a:t>
            </a:fld>
            <a:endParaRPr lang="en-US"/>
          </a:p>
        </p:txBody>
      </p:sp>
    </p:spTree>
    <p:extLst>
      <p:ext uri="{BB962C8B-B14F-4D97-AF65-F5344CB8AC3E}">
        <p14:creationId xmlns:p14="http://schemas.microsoft.com/office/powerpoint/2010/main" val="426229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2"/>
          <p:cNvSpPr>
            <a:spLocks noGrp="1"/>
          </p:cNvSpPr>
          <p:nvPr>
            <p:ph type="ctrTitle"/>
          </p:nvPr>
        </p:nvSpPr>
        <p:spPr>
          <a:xfrm>
            <a:off x="841248" y="1600200"/>
            <a:ext cx="10515600" cy="2706624"/>
          </a:xfrm>
        </p:spPr>
        <p:txBody>
          <a:bodyPr anchor="b">
            <a:normAutofit/>
          </a:bodyPr>
          <a:lstStyle>
            <a:lvl1pPr algn="ctr">
              <a:lnSpc>
                <a:spcPct val="100000"/>
              </a:lnSpc>
              <a:defRPr sz="4000"/>
            </a:lvl1pPr>
          </a:lstStyle>
          <a:p>
            <a:r>
              <a:rPr lang="en-US" dirty="0"/>
              <a:t>Click to edit Master title style</a:t>
            </a:r>
          </a:p>
        </p:txBody>
      </p:sp>
      <p:sp>
        <p:nvSpPr>
          <p:cNvPr id="3" name="Subtitle 3"/>
          <p:cNvSpPr>
            <a:spLocks noGrp="1"/>
          </p:cNvSpPr>
          <p:nvPr>
            <p:ph type="subTitle" idx="1"/>
          </p:nvPr>
        </p:nvSpPr>
        <p:spPr>
          <a:xfrm>
            <a:off x="841248" y="4544568"/>
            <a:ext cx="10515600" cy="1399032"/>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60843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spcBef>
                <a:spcPts val="0"/>
              </a:spcBef>
              <a:buNone/>
              <a:defRPr sz="1400"/>
            </a:lvl2pPr>
            <a:lvl3pPr marL="914400" indent="0">
              <a:spcBef>
                <a:spcPts val="0"/>
              </a:spcBef>
              <a:buNone/>
              <a:defRPr sz="1400"/>
            </a:lvl3pPr>
            <a:lvl4pPr marL="1371600" indent="0">
              <a:spcBef>
                <a:spcPts val="0"/>
              </a:spcBef>
              <a:buNone/>
              <a:defRPr sz="1400"/>
            </a:lvl4pPr>
            <a:lvl5pPr marL="1828800" indent="0">
              <a:spcBef>
                <a:spcPts val="0"/>
              </a:spcBef>
              <a:buNone/>
              <a:defRPr sz="1400"/>
            </a:lvl5pPr>
          </a:lstStyle>
          <a:p>
            <a:pPr lvl="0"/>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43408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10515600" cy="32552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838200" y="4700016"/>
            <a:ext cx="10515600" cy="1225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374101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nd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216140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dirty="0"/>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296379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Titled Content Three Picture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726948" y="1252537"/>
            <a:ext cx="4572000" cy="45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a"/>
          <p:cNvSpPr>
            <a:spLocks noGrp="1"/>
          </p:cNvSpPr>
          <p:nvPr>
            <p:ph sz="quarter" idx="17"/>
          </p:nvPr>
        </p:nvSpPr>
        <p:spPr>
          <a:xfrm>
            <a:off x="841248" y="1895474"/>
            <a:ext cx="43434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705600" y="1262428"/>
            <a:ext cx="4572000" cy="457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a"/>
          <p:cNvSpPr>
            <a:spLocks noGrp="1"/>
          </p:cNvSpPr>
          <p:nvPr>
            <p:ph sz="half" idx="2"/>
          </p:nvPr>
        </p:nvSpPr>
        <p:spPr>
          <a:xfrm>
            <a:off x="7616952" y="1895854"/>
            <a:ext cx="3660648" cy="3951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4b.1" descr="&quot; &quot;"/>
          <p:cNvSpPr>
            <a:spLocks noGrp="1"/>
          </p:cNvSpPr>
          <p:nvPr>
            <p:ph type="pic" sz="quarter" idx="14"/>
          </p:nvPr>
        </p:nvSpPr>
        <p:spPr>
          <a:xfrm>
            <a:off x="6705600" y="2157984"/>
            <a:ext cx="685800" cy="685800"/>
          </a:xfrm>
        </p:spPr>
        <p:txBody>
          <a:bodyPr/>
          <a:lstStyle/>
          <a:p>
            <a:endParaRPr lang="en-US" dirty="0"/>
          </a:p>
        </p:txBody>
      </p:sp>
      <p:sp>
        <p:nvSpPr>
          <p:cNvPr id="11" name="Picture Placeholder 4b.2" descr="&quot; &quot;"/>
          <p:cNvSpPr>
            <a:spLocks noGrp="1"/>
          </p:cNvSpPr>
          <p:nvPr>
            <p:ph type="pic" sz="quarter" idx="15"/>
          </p:nvPr>
        </p:nvSpPr>
        <p:spPr>
          <a:xfrm>
            <a:off x="6705600" y="3364992"/>
            <a:ext cx="685800" cy="685800"/>
          </a:xfrm>
        </p:spPr>
        <p:txBody>
          <a:bodyPr/>
          <a:lstStyle/>
          <a:p>
            <a:endParaRPr lang="en-US" dirty="0"/>
          </a:p>
        </p:txBody>
      </p:sp>
      <p:sp>
        <p:nvSpPr>
          <p:cNvPr id="12" name="Picture Placeholder 4b.3" descr="&quot; &quot;"/>
          <p:cNvSpPr>
            <a:spLocks noGrp="1"/>
          </p:cNvSpPr>
          <p:nvPr>
            <p:ph type="pic" sz="quarter" idx="16"/>
          </p:nvPr>
        </p:nvSpPr>
        <p:spPr>
          <a:xfrm>
            <a:off x="6720254" y="4572000"/>
            <a:ext cx="685800" cy="685800"/>
          </a:xfrm>
        </p:spPr>
        <p:txBody>
          <a:bodyPr/>
          <a:lstStyle/>
          <a:p>
            <a:endParaRPr lang="en-US" dirty="0"/>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736880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27462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841248" y="4350748"/>
            <a:ext cx="5184648" cy="21396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392323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179576"/>
            <a:ext cx="10515600" cy="1828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228600" y="3118103"/>
            <a:ext cx="11704320" cy="25968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3959352" y="5212080"/>
            <a:ext cx="4645152" cy="1014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271579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432816" y="1444752"/>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4331208" y="1444752"/>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8229600" y="1444752"/>
            <a:ext cx="3529584" cy="4160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dirty="0"/>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757217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x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8288"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4"/>
          <p:cNvSpPr>
            <a:spLocks noGrp="1"/>
          </p:cNvSpPr>
          <p:nvPr>
            <p:ph sz="half" idx="15"/>
          </p:nvPr>
        </p:nvSpPr>
        <p:spPr>
          <a:xfrm>
            <a:off x="2057400"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4096512"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6"/>
          <p:cNvSpPr>
            <a:spLocks noGrp="1"/>
          </p:cNvSpPr>
          <p:nvPr>
            <p:ph sz="half" idx="16"/>
          </p:nvPr>
        </p:nvSpPr>
        <p:spPr>
          <a:xfrm>
            <a:off x="6135624"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3"/>
          </p:nvPr>
        </p:nvSpPr>
        <p:spPr>
          <a:xfrm>
            <a:off x="8174736" y="1444752"/>
            <a:ext cx="1965960" cy="4160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p:cNvSpPr>
            <a:spLocks noGrp="1"/>
          </p:cNvSpPr>
          <p:nvPr>
            <p:ph sz="quarter" idx="17"/>
          </p:nvPr>
        </p:nvSpPr>
        <p:spPr>
          <a:xfrm>
            <a:off x="10213848" y="1444752"/>
            <a:ext cx="1965960" cy="4160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dirty="0"/>
          </a:p>
        </p:txBody>
      </p:sp>
      <p:sp>
        <p:nvSpPr>
          <p:cNvPr id="7" name="Slide Number Placeholder 10"/>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070760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gline Three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Content Placeholder 3"/>
          <p:cNvSpPr>
            <a:spLocks noGrp="1"/>
          </p:cNvSpPr>
          <p:nvPr>
            <p:ph sz="quarter" idx="15"/>
          </p:nvPr>
        </p:nvSpPr>
        <p:spPr>
          <a:xfrm>
            <a:off x="841248" y="1066800"/>
            <a:ext cx="10515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432816" y="1524000"/>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4331208" y="1524000"/>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3"/>
          </p:nvPr>
        </p:nvSpPr>
        <p:spPr>
          <a:xfrm>
            <a:off x="8229600" y="1524000"/>
            <a:ext cx="3529584" cy="4160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7"/>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dirty="0"/>
          </a:p>
        </p:txBody>
      </p:sp>
      <p:sp>
        <p:nvSpPr>
          <p:cNvPr id="7" name="Slide Number Placeholder 8"/>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93249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wo Banner Title">
    <p:spTree>
      <p:nvGrpSpPr>
        <p:cNvPr id="1" name=""/>
        <p:cNvGrpSpPr/>
        <p:nvPr/>
      </p:nvGrpSpPr>
      <p:grpSpPr>
        <a:xfrm>
          <a:off x="0" y="0"/>
          <a:ext cx="0" cy="0"/>
          <a:chOff x="0" y="0"/>
          <a:chExt cx="0" cy="0"/>
        </a:xfrm>
      </p:grpSpPr>
      <p:pic>
        <p:nvPicPr>
          <p:cNvPr id="20"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2"/>
          <p:cNvSpPr>
            <a:spLocks noGrp="1"/>
          </p:cNvSpPr>
          <p:nvPr>
            <p:ph type="ctrTitle"/>
          </p:nvPr>
        </p:nvSpPr>
        <p:spPr>
          <a:xfrm>
            <a:off x="841248" y="1899138"/>
            <a:ext cx="10515600" cy="2560320"/>
          </a:xfrm>
        </p:spPr>
        <p:txBody>
          <a:bodyPr anchor="b">
            <a:normAutofit/>
          </a:bodyPr>
          <a:lstStyle>
            <a:lvl1pPr algn="ctr">
              <a:lnSpc>
                <a:spcPct val="100000"/>
              </a:lnSpc>
              <a:defRPr sz="4000"/>
            </a:lvl1pPr>
          </a:lstStyle>
          <a:p>
            <a:r>
              <a:rPr lang="en-US" dirty="0"/>
              <a:t>Click to edit Master title style</a:t>
            </a:r>
          </a:p>
        </p:txBody>
      </p:sp>
      <p:sp>
        <p:nvSpPr>
          <p:cNvPr id="3" name="Subtitle 3"/>
          <p:cNvSpPr>
            <a:spLocks noGrp="1"/>
          </p:cNvSpPr>
          <p:nvPr>
            <p:ph type="subTitle" idx="1"/>
          </p:nvPr>
        </p:nvSpPr>
        <p:spPr>
          <a:xfrm>
            <a:off x="914400" y="4498848"/>
            <a:ext cx="10515600" cy="914400"/>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45298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Blue Source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41248" y="1371600"/>
            <a:ext cx="7607808" cy="44439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8796528" y="1371600"/>
            <a:ext cx="3026664" cy="4443984"/>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825847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Banner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noChangeAspect="1"/>
          </p:cNvSpPr>
          <p:nvPr>
            <p:ph type="pic" sz="quarter" idx="14"/>
          </p:nvPr>
        </p:nvSpPr>
        <p:spPr>
          <a:xfrm>
            <a:off x="838200" y="1133856"/>
            <a:ext cx="1033272" cy="1033272"/>
          </a:xfrm>
        </p:spPr>
        <p:txBody>
          <a:bodyPr/>
          <a:lstStyle/>
          <a:p>
            <a:endParaRPr lang="en-US" dirty="0"/>
          </a:p>
        </p:txBody>
      </p:sp>
      <p:sp>
        <p:nvSpPr>
          <p:cNvPr id="6" name="Content Placeholder 3"/>
          <p:cNvSpPr>
            <a:spLocks noGrp="1"/>
          </p:cNvSpPr>
          <p:nvPr>
            <p:ph sz="quarter" idx="13"/>
          </p:nvPr>
        </p:nvSpPr>
        <p:spPr>
          <a:xfrm>
            <a:off x="1981200" y="1115568"/>
            <a:ext cx="9375648" cy="10698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4"/>
          <p:cNvSpPr>
            <a:spLocks noGrp="1"/>
          </p:cNvSpPr>
          <p:nvPr>
            <p:ph sz="half" idx="1"/>
          </p:nvPr>
        </p:nvSpPr>
        <p:spPr>
          <a:xfrm>
            <a:off x="838200" y="2334768"/>
            <a:ext cx="4392168" cy="3913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5376672" y="2334769"/>
            <a:ext cx="6812280" cy="3037060"/>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5"/>
          </p:nvPr>
        </p:nvSpPr>
        <p:spPr>
          <a:xfrm>
            <a:off x="5376863" y="5521182"/>
            <a:ext cx="4986337" cy="7272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578308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652016" y="1307592"/>
            <a:ext cx="4901184" cy="31272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7434072" y="1344168"/>
            <a:ext cx="4343400" cy="4306824"/>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841248" y="4486656"/>
            <a:ext cx="6501384" cy="92354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715410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Blue Three Captio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3"/>
          </p:nvPr>
        </p:nvSpPr>
        <p:spPr>
          <a:xfrm>
            <a:off x="841248" y="1298448"/>
            <a:ext cx="5705856" cy="10698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4"/>
          <p:cNvSpPr>
            <a:spLocks noGrp="1"/>
          </p:cNvSpPr>
          <p:nvPr>
            <p:ph sz="half" idx="1"/>
          </p:nvPr>
        </p:nvSpPr>
        <p:spPr>
          <a:xfrm>
            <a:off x="841248" y="2438400"/>
            <a:ext cx="5705856" cy="2667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6"/>
          </p:nvPr>
        </p:nvSpPr>
        <p:spPr>
          <a:xfrm>
            <a:off x="838200" y="5105400"/>
            <a:ext cx="5708650" cy="454025"/>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endParaRPr lang="en-US" dirty="0"/>
          </a:p>
        </p:txBody>
      </p:sp>
      <p:sp>
        <p:nvSpPr>
          <p:cNvPr id="4" name="Content Placeholder 5"/>
          <p:cNvSpPr>
            <a:spLocks noGrp="1"/>
          </p:cNvSpPr>
          <p:nvPr>
            <p:ph sz="half" idx="2"/>
          </p:nvPr>
        </p:nvSpPr>
        <p:spPr>
          <a:xfrm>
            <a:off x="6574536" y="1115568"/>
            <a:ext cx="5513832" cy="4464068"/>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861614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Banner Three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599"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1518136"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3b.1" descr="&quot; &quot;"/>
          <p:cNvSpPr>
            <a:spLocks noGrp="1" noChangeAspect="1"/>
          </p:cNvSpPr>
          <p:nvPr>
            <p:ph type="pic" sz="quarter" idx="18"/>
          </p:nvPr>
        </p:nvSpPr>
        <p:spPr>
          <a:xfrm>
            <a:off x="4294162" y="1133856"/>
            <a:ext cx="849966" cy="850392"/>
          </a:xfrm>
        </p:spPr>
        <p:txBody>
          <a:bodyPr/>
          <a:lstStyle>
            <a:lvl1pPr marL="0" indent="0">
              <a:buNone/>
              <a:defRPr/>
            </a:lvl1pPr>
          </a:lstStyle>
          <a:p>
            <a:endParaRPr lang="en-US" dirty="0"/>
          </a:p>
        </p:txBody>
      </p:sp>
      <p:sp>
        <p:nvSpPr>
          <p:cNvPr id="11" name="Text Placeholder 3b.2"/>
          <p:cNvSpPr>
            <a:spLocks noGrp="1"/>
          </p:cNvSpPr>
          <p:nvPr>
            <p:ph type="body" sz="quarter" idx="13"/>
          </p:nvPr>
        </p:nvSpPr>
        <p:spPr>
          <a:xfrm>
            <a:off x="5210908"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Picture Placeholder 3c.1" descr="&quot; &quot;"/>
          <p:cNvSpPr>
            <a:spLocks noGrp="1" noChangeAspect="1"/>
          </p:cNvSpPr>
          <p:nvPr>
            <p:ph type="pic" sz="quarter" idx="19"/>
          </p:nvPr>
        </p:nvSpPr>
        <p:spPr>
          <a:xfrm>
            <a:off x="7981540" y="1133856"/>
            <a:ext cx="849966" cy="850392"/>
          </a:xfrm>
        </p:spPr>
        <p:txBody>
          <a:bodyPr/>
          <a:lstStyle>
            <a:lvl1pPr marL="0" indent="0">
              <a:buNone/>
              <a:defRPr/>
            </a:lvl1pPr>
          </a:lstStyle>
          <a:p>
            <a:endParaRPr lang="en-US" dirty="0"/>
          </a:p>
        </p:txBody>
      </p:sp>
      <p:sp>
        <p:nvSpPr>
          <p:cNvPr id="13" name="Text Placeholder 3c.2"/>
          <p:cNvSpPr>
            <a:spLocks noGrp="1"/>
          </p:cNvSpPr>
          <p:nvPr>
            <p:ph type="body" sz="quarter" idx="14"/>
          </p:nvPr>
        </p:nvSpPr>
        <p:spPr>
          <a:xfrm>
            <a:off x="8891954"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005117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Banner Two Picture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1606063"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2514600"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3b.1" descr="&quot; &quot;"/>
          <p:cNvSpPr>
            <a:spLocks noGrp="1" noChangeAspect="1"/>
          </p:cNvSpPr>
          <p:nvPr>
            <p:ph type="pic" sz="quarter" idx="18"/>
          </p:nvPr>
        </p:nvSpPr>
        <p:spPr>
          <a:xfrm>
            <a:off x="7008054" y="1133856"/>
            <a:ext cx="849966" cy="850392"/>
          </a:xfrm>
        </p:spPr>
        <p:txBody>
          <a:bodyPr/>
          <a:lstStyle>
            <a:lvl1pPr marL="0" indent="0">
              <a:buNone/>
              <a:defRPr/>
            </a:lvl1pPr>
          </a:lstStyle>
          <a:p>
            <a:endParaRPr lang="en-US" dirty="0"/>
          </a:p>
        </p:txBody>
      </p:sp>
      <p:sp>
        <p:nvSpPr>
          <p:cNvPr id="11" name="Text Placeholder 3b.2"/>
          <p:cNvSpPr>
            <a:spLocks noGrp="1"/>
          </p:cNvSpPr>
          <p:nvPr>
            <p:ph type="body" sz="quarter" idx="13"/>
          </p:nvPr>
        </p:nvSpPr>
        <p:spPr>
          <a:xfrm>
            <a:off x="7924800"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10515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841248" y="5102352"/>
            <a:ext cx="9528048" cy="10972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768011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Banner Two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599"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1752600"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2"/>
          <p:cNvSpPr>
            <a:spLocks noGrp="1"/>
          </p:cNvSpPr>
          <p:nvPr>
            <p:ph type="body" sz="quarter" idx="13"/>
          </p:nvPr>
        </p:nvSpPr>
        <p:spPr>
          <a:xfrm>
            <a:off x="4753708"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2"/>
          <p:cNvSpPr>
            <a:spLocks noGrp="1"/>
          </p:cNvSpPr>
          <p:nvPr>
            <p:ph type="body" sz="quarter" idx="14"/>
          </p:nvPr>
        </p:nvSpPr>
        <p:spPr>
          <a:xfrm>
            <a:off x="7748954"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Picture Placeholder 3c.1" descr="&quot; &quot;"/>
          <p:cNvSpPr>
            <a:spLocks noGrp="1" noChangeAspect="1"/>
          </p:cNvSpPr>
          <p:nvPr>
            <p:ph type="pic" sz="quarter" idx="19"/>
          </p:nvPr>
        </p:nvSpPr>
        <p:spPr>
          <a:xfrm>
            <a:off x="10744200" y="1133856"/>
            <a:ext cx="849966" cy="850392"/>
          </a:xfrm>
        </p:spPr>
        <p:txBody>
          <a:bodyPr/>
          <a:lstStyle>
            <a:lvl1pPr marL="0" indent="0">
              <a:buNone/>
              <a:defRPr/>
            </a:lvl1pPr>
          </a:lstStyle>
          <a:p>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059220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Banner Two Picture Seve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1225296"/>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381000"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1464905" y="1115568"/>
            <a:ext cx="2148840" cy="12252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2"/>
          <p:cNvSpPr>
            <a:spLocks noGrp="1"/>
          </p:cNvSpPr>
          <p:nvPr>
            <p:ph type="body" sz="quarter" idx="13"/>
          </p:nvPr>
        </p:nvSpPr>
        <p:spPr>
          <a:xfrm>
            <a:off x="3828661" y="1115568"/>
            <a:ext cx="2148840" cy="12252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2"/>
          <p:cNvSpPr>
            <a:spLocks noGrp="1"/>
          </p:cNvSpPr>
          <p:nvPr>
            <p:ph type="body" sz="quarter" idx="14"/>
          </p:nvPr>
        </p:nvSpPr>
        <p:spPr>
          <a:xfrm>
            <a:off x="8519160" y="1114424"/>
            <a:ext cx="2148840" cy="12252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Picture Placeholder 3c.1" descr="&quot; &quot;"/>
          <p:cNvSpPr>
            <a:spLocks noGrp="1" noChangeAspect="1"/>
          </p:cNvSpPr>
          <p:nvPr>
            <p:ph type="pic" sz="quarter" idx="19"/>
          </p:nvPr>
        </p:nvSpPr>
        <p:spPr>
          <a:xfrm>
            <a:off x="10915261" y="1133856"/>
            <a:ext cx="849966" cy="850392"/>
          </a:xfrm>
        </p:spPr>
        <p:txBody>
          <a:bodyPr/>
          <a:lstStyle>
            <a:lvl1pPr marL="0" indent="0">
              <a:buNone/>
              <a:defRPr/>
            </a:lvl1pPr>
          </a:lstStyle>
          <a:p>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
        <p:nvSpPr>
          <p:cNvPr id="8" name="Content Placeholder 7"/>
          <p:cNvSpPr>
            <a:spLocks noGrp="1"/>
          </p:cNvSpPr>
          <p:nvPr>
            <p:ph sz="quarter" idx="20"/>
          </p:nvPr>
        </p:nvSpPr>
        <p:spPr>
          <a:xfrm>
            <a:off x="6172200" y="1115568"/>
            <a:ext cx="2148840" cy="12252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2547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 Banner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2"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
          <p:cNvSpPr>
            <a:spLocks noGrp="1"/>
          </p:cNvSpPr>
          <p:nvPr>
            <p:ph type="body" sz="quarter" idx="13"/>
          </p:nvPr>
        </p:nvSpPr>
        <p:spPr>
          <a:xfrm>
            <a:off x="4777154"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
          <p:cNvSpPr>
            <a:spLocks noGrp="1"/>
          </p:cNvSpPr>
          <p:nvPr>
            <p:ph type="body" sz="quarter" idx="14"/>
          </p:nvPr>
        </p:nvSpPr>
        <p:spPr>
          <a:xfrm>
            <a:off x="8458200"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2557666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 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2"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
          <p:cNvSpPr>
            <a:spLocks noGrp="1"/>
          </p:cNvSpPr>
          <p:nvPr>
            <p:ph type="body" sz="quarter" idx="13"/>
          </p:nvPr>
        </p:nvSpPr>
        <p:spPr>
          <a:xfrm>
            <a:off x="4777154"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
          <p:cNvSpPr>
            <a:spLocks noGrp="1"/>
          </p:cNvSpPr>
          <p:nvPr>
            <p:ph type="body" sz="quarter" idx="14"/>
          </p:nvPr>
        </p:nvSpPr>
        <p:spPr>
          <a:xfrm>
            <a:off x="8458200"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56707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1248" y="1124712"/>
            <a:ext cx="10515600" cy="2386584"/>
          </a:xfrm>
        </p:spPr>
        <p:txBody>
          <a:bodyPr anchor="b">
            <a:normAutofit/>
          </a:bodyPr>
          <a:lstStyle>
            <a:lvl1pPr>
              <a:lnSpc>
                <a:spcPct val="100000"/>
              </a:lnSpc>
              <a:defRPr sz="4000"/>
            </a:lvl1pPr>
          </a:lstStyle>
          <a:p>
            <a:r>
              <a:rPr lang="en-US" dirty="0"/>
              <a:t>Click to edit Master title style</a:t>
            </a:r>
          </a:p>
        </p:txBody>
      </p:sp>
      <p:sp>
        <p:nvSpPr>
          <p:cNvPr id="3" name="Text Placeholder 2"/>
          <p:cNvSpPr>
            <a:spLocks noGrp="1"/>
          </p:cNvSpPr>
          <p:nvPr>
            <p:ph type="body" idx="1"/>
          </p:nvPr>
        </p:nvSpPr>
        <p:spPr>
          <a:xfrm>
            <a:off x="841248" y="3602736"/>
            <a:ext cx="10515600" cy="1655064"/>
          </a:xfrm>
        </p:spPr>
        <p:txBody>
          <a:bodyPr>
            <a:normAutofit/>
          </a:bodyPr>
          <a:lstStyle>
            <a:lvl1pPr marL="0" indent="0">
              <a:buNone/>
              <a:defRPr sz="2200">
                <a:solidFill>
                  <a:srgbClr val="0F4D7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849929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Text Placeholder 3a"/>
          <p:cNvSpPr>
            <a:spLocks noGrp="1"/>
          </p:cNvSpPr>
          <p:nvPr>
            <p:ph type="body" sz="quarter" idx="12"/>
          </p:nvPr>
        </p:nvSpPr>
        <p:spPr>
          <a:xfrm>
            <a:off x="1084382"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
          <p:cNvSpPr>
            <a:spLocks noGrp="1"/>
          </p:cNvSpPr>
          <p:nvPr>
            <p:ph type="body" sz="quarter" idx="13"/>
          </p:nvPr>
        </p:nvSpPr>
        <p:spPr>
          <a:xfrm>
            <a:off x="4777154"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
          <p:cNvSpPr>
            <a:spLocks noGrp="1"/>
          </p:cNvSpPr>
          <p:nvPr>
            <p:ph type="body" sz="quarter" idx="14"/>
          </p:nvPr>
        </p:nvSpPr>
        <p:spPr>
          <a:xfrm>
            <a:off x="8458200"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141776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10515600" cy="1066800"/>
          </a:xfrm>
        </p:spPr>
        <p:txBody>
          <a:bodyPr/>
          <a:lstStyle>
            <a:lvl1pPr>
              <a:lnSpc>
                <a:spcPct val="100000"/>
              </a:lnSpc>
              <a:defRPr/>
            </a:lvl1pPr>
          </a:lstStyle>
          <a:p>
            <a:r>
              <a:rPr lang="en-US" dirty="0"/>
              <a:t>Click to edit Master title style</a:t>
            </a:r>
          </a:p>
        </p:txBody>
      </p:sp>
      <p:cxnSp>
        <p:nvCxnSpPr>
          <p:cNvPr id="10"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Text Placeholder 3"/>
          <p:cNvSpPr>
            <a:spLocks noGrp="1"/>
          </p:cNvSpPr>
          <p:nvPr>
            <p:ph type="body" idx="1"/>
          </p:nvPr>
        </p:nvSpPr>
        <p:spPr>
          <a:xfrm>
            <a:off x="839788" y="1371600"/>
            <a:ext cx="5157787"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195512"/>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371600"/>
            <a:ext cx="5183188"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4"/>
          <p:cNvSpPr>
            <a:spLocks noGrp="1"/>
          </p:cNvSpPr>
          <p:nvPr>
            <p:ph sz="quarter" idx="4"/>
          </p:nvPr>
        </p:nvSpPr>
        <p:spPr>
          <a:xfrm>
            <a:off x="6172200" y="2195512"/>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5286292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lvl1pPr>
              <a:lnSpc>
                <a:spcPct val="100000"/>
              </a:lnSpc>
              <a:defRPr/>
            </a:lvl1pPr>
          </a:lstStyle>
          <a:p>
            <a:r>
              <a:rPr lang="en-US" dirty="0"/>
              <a:t>Click to edit Master title style</a:t>
            </a:r>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485439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8103697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dirty="0"/>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solidFill>
                  <a:srgbClr val="0F4D7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3"/>
          <p:cNvSpPr>
            <a:spLocks noGrp="1"/>
          </p:cNvSpPr>
          <p:nvPr>
            <p:ph idx="1"/>
          </p:nvPr>
        </p:nvSpPr>
        <p:spPr>
          <a:xfrm>
            <a:off x="5183188" y="987425"/>
            <a:ext cx="6172200" cy="4873625"/>
          </a:xfrm>
        </p:spPr>
        <p:txBody>
          <a:bodyPr/>
          <a:lstStyle>
            <a:lvl1pPr>
              <a:defRPr sz="2200"/>
            </a:lvl1pPr>
            <a:lvl2pPr>
              <a:defRPr sz="2000"/>
            </a:lvl2pPr>
            <a:lvl3pPr>
              <a:defRPr sz="1800"/>
            </a:lvl3pPr>
            <a:lvl4pPr>
              <a:defRPr sz="1600"/>
            </a:lvl4pPr>
            <a:lvl5pPr>
              <a:lnSpc>
                <a:spcPct val="100000"/>
              </a:lnSpc>
              <a:spcBef>
                <a:spcPts val="380"/>
              </a:spcBef>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3161147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dirty="0"/>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3"/>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13986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p>
            <a:r>
              <a:rPr lang="en-US" dirty="0"/>
              <a:t>Click to edit Master title style</a:t>
            </a:r>
          </a:p>
        </p:txBody>
      </p:sp>
      <p:sp>
        <p:nvSpPr>
          <p:cNvPr id="3" name="Vertical Text Placeholder 2"/>
          <p:cNvSpPr>
            <a:spLocks noGrp="1"/>
          </p:cNvSpPr>
          <p:nvPr>
            <p:ph type="body" orient="vert" idx="1"/>
          </p:nvPr>
        </p:nvSpPr>
        <p:spPr>
          <a:xfrm>
            <a:off x="838200" y="1444752"/>
            <a:ext cx="10515600" cy="43513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7755967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5505964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247BF-1724-4FCC-ABD4-6F2637F5D005}"/>
              </a:ext>
            </a:extLst>
          </p:cNvPr>
          <p:cNvSpPr>
            <a:spLocks noGrp="1"/>
          </p:cNvSpPr>
          <p:nvPr>
            <p:ph type="title"/>
          </p:nvPr>
        </p:nvSpPr>
        <p:spPr/>
        <p:txBody>
          <a:bodyPr/>
          <a:lstStyle>
            <a:lvl1pPr algn="ctr">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E690E1FD-CE1F-4C89-A771-3DCC40A8006B}"/>
              </a:ext>
            </a:extLst>
          </p:cNvPr>
          <p:cNvSpPr>
            <a:spLocks noGrp="1"/>
          </p:cNvSpPr>
          <p:nvPr>
            <p:ph type="sldNum" sz="quarter" idx="12"/>
          </p:nvPr>
        </p:nvSpPr>
        <p:spPr/>
        <p:txBody>
          <a:bodyPr/>
          <a:lstStyle/>
          <a:p>
            <a:fld id="{C7D939B5-D1D6-442B-960C-11410C62AFA7}" type="slidenum">
              <a:rPr lang="en-US" smtClean="0"/>
              <a:t>‹#›</a:t>
            </a:fld>
            <a:endParaRPr lang="en-US" dirty="0"/>
          </a:p>
        </p:txBody>
      </p:sp>
      <p:sp>
        <p:nvSpPr>
          <p:cNvPr id="6" name="Content Placeholder 5">
            <a:extLst>
              <a:ext uri="{FF2B5EF4-FFF2-40B4-BE49-F238E27FC236}">
                <a16:creationId xmlns:a16="http://schemas.microsoft.com/office/drawing/2014/main" id="{AF4464D8-962B-4998-AEE0-6127DBEF0099}"/>
              </a:ext>
            </a:extLst>
          </p:cNvPr>
          <p:cNvSpPr>
            <a:spLocks noGrp="1"/>
          </p:cNvSpPr>
          <p:nvPr>
            <p:ph sz="quarter" idx="13"/>
          </p:nvPr>
        </p:nvSpPr>
        <p:spPr>
          <a:xfrm>
            <a:off x="838200" y="1895254"/>
            <a:ext cx="10515600" cy="1255712"/>
          </a:xfrm>
        </p:spPr>
        <p:txBody>
          <a:bodyPr>
            <a:normAutofit/>
          </a:bodyPr>
          <a:lstStyle>
            <a:lvl1pPr algn="ctr">
              <a:defRPr sz="3500"/>
            </a:lvl1pPr>
            <a:lvl2pPr marL="49213" indent="0">
              <a:buNone/>
              <a:defRPr/>
            </a:lvl2pPr>
          </a:lstStyle>
          <a:p>
            <a:pPr lvl="0"/>
            <a:r>
              <a:rPr lang="en-US" dirty="0"/>
              <a:t>Click to edit Master text styles</a:t>
            </a:r>
          </a:p>
        </p:txBody>
      </p:sp>
      <p:sp>
        <p:nvSpPr>
          <p:cNvPr id="9" name="Content Placeholder 5">
            <a:extLst>
              <a:ext uri="{FF2B5EF4-FFF2-40B4-BE49-F238E27FC236}">
                <a16:creationId xmlns:a16="http://schemas.microsoft.com/office/drawing/2014/main" id="{066654EE-1DEC-4DA6-9B7B-8CB04D3FB718}"/>
              </a:ext>
            </a:extLst>
          </p:cNvPr>
          <p:cNvSpPr>
            <a:spLocks noGrp="1"/>
          </p:cNvSpPr>
          <p:nvPr>
            <p:ph sz="quarter" idx="14"/>
          </p:nvPr>
        </p:nvSpPr>
        <p:spPr>
          <a:xfrm>
            <a:off x="838200" y="3819210"/>
            <a:ext cx="10515600" cy="707214"/>
          </a:xfrm>
        </p:spPr>
        <p:txBody>
          <a:bodyPr>
            <a:normAutofit/>
          </a:bodyPr>
          <a:lstStyle>
            <a:lvl1pPr algn="ctr">
              <a:defRPr sz="3000"/>
            </a:lvl1pPr>
            <a:lvl2pPr marL="49213" indent="0">
              <a:buNone/>
              <a:defRPr/>
            </a:lvl2pPr>
          </a:lstStyle>
          <a:p>
            <a:pPr lvl="0"/>
            <a:r>
              <a:rPr lang="en-US" dirty="0"/>
              <a:t>Click to edit Master text styles</a:t>
            </a:r>
          </a:p>
        </p:txBody>
      </p:sp>
      <p:sp>
        <p:nvSpPr>
          <p:cNvPr id="10" name="Content Placeholder 5">
            <a:extLst>
              <a:ext uri="{FF2B5EF4-FFF2-40B4-BE49-F238E27FC236}">
                <a16:creationId xmlns:a16="http://schemas.microsoft.com/office/drawing/2014/main" id="{6E312277-6F03-45E3-AD46-A3BDC7E91C80}"/>
              </a:ext>
            </a:extLst>
          </p:cNvPr>
          <p:cNvSpPr>
            <a:spLocks noGrp="1"/>
          </p:cNvSpPr>
          <p:nvPr>
            <p:ph sz="quarter" idx="15"/>
          </p:nvPr>
        </p:nvSpPr>
        <p:spPr>
          <a:xfrm>
            <a:off x="838200" y="4526424"/>
            <a:ext cx="10515600" cy="707214"/>
          </a:xfrm>
        </p:spPr>
        <p:txBody>
          <a:bodyPr>
            <a:normAutofit/>
          </a:bodyPr>
          <a:lstStyle>
            <a:lvl1pPr algn="ctr">
              <a:defRPr sz="2400"/>
            </a:lvl1pPr>
            <a:lvl2pPr marL="49213" indent="0">
              <a:buNone/>
              <a:defRPr/>
            </a:lvl2pPr>
          </a:lstStyle>
          <a:p>
            <a:pPr lvl="0"/>
            <a:r>
              <a:rPr lang="en-US" dirty="0"/>
              <a:t>Click to edit Master text styles</a:t>
            </a:r>
          </a:p>
        </p:txBody>
      </p:sp>
    </p:spTree>
    <p:extLst>
      <p:ext uri="{BB962C8B-B14F-4D97-AF65-F5344CB8AC3E}">
        <p14:creationId xmlns:p14="http://schemas.microsoft.com/office/powerpoint/2010/main" val="1974071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990599"/>
          </a:xfrm>
        </p:spPr>
        <p:txBody>
          <a:bodyPr>
            <a:normAutofit/>
          </a:bodyPr>
          <a:lst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a:lstStyle>
          <a:p>
            <a:r>
              <a:rPr lang="en-US" dirty="0"/>
              <a:t>Click to edit Master title style</a:t>
            </a:r>
          </a:p>
        </p:txBody>
      </p:sp>
      <p:sp>
        <p:nvSpPr>
          <p:cNvPr id="3" name="Content Placeholder 2"/>
          <p:cNvSpPr>
            <a:spLocks noGrp="1"/>
          </p:cNvSpPr>
          <p:nvPr>
            <p:ph idx="1"/>
          </p:nvPr>
        </p:nvSpPr>
        <p:spPr>
          <a:xfrm>
            <a:off x="838200" y="1173163"/>
            <a:ext cx="10515600" cy="4618036"/>
          </a:xfrm>
        </p:spPr>
        <p:txBody>
          <a:bodyPr/>
          <a:lstStyle>
            <a:lvl1pPr>
              <a:spcAft>
                <a:spcPts val="1000"/>
              </a:spcAft>
              <a:defRPr sz="2400" b="0"/>
            </a:lvl1pPr>
            <a:lvl2pPr marL="685800" indent="-228600">
              <a:buClr>
                <a:srgbClr val="0F4D7B"/>
              </a:buClr>
              <a:buFont typeface="Symbol" panose="05050102010706020507" pitchFamily="18" charset="2"/>
              <a:buChar char=""/>
              <a:defRPr sz="2200">
                <a:solidFill>
                  <a:srgbClr val="0F4D7B"/>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cxnSp>
        <p:nvCxnSpPr>
          <p:cNvPr id="7" name="Straight Connector 6"/>
          <p:cNvCxnSpPr/>
          <p:nvPr userDrawn="1"/>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p:nvPr>
        </p:nvSpPr>
        <p:spPr>
          <a:xfrm>
            <a:off x="2235200" y="5791200"/>
            <a:ext cx="7721600" cy="381000"/>
          </a:xfrm>
        </p:spPr>
        <p:txBody>
          <a:bodyPr>
            <a:normAutofit/>
          </a:bodyPr>
          <a:lstStyle>
            <a:lvl1pPr marL="0" indent="0" algn="ctr">
              <a:buNone/>
              <a:defRPr sz="1800" b="0" i="1"/>
            </a:lvl1pPr>
          </a:lstStyle>
          <a:p>
            <a:pPr lvl="0"/>
            <a:r>
              <a:rPr lang="en-US" dirty="0"/>
              <a:t>Edit Master text styles</a:t>
            </a:r>
          </a:p>
        </p:txBody>
      </p:sp>
    </p:spTree>
    <p:extLst>
      <p:ext uri="{BB962C8B-B14F-4D97-AF65-F5344CB8AC3E}">
        <p14:creationId xmlns:p14="http://schemas.microsoft.com/office/powerpoint/2010/main" val="3141100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3"/>
          <p:cNvSpPr>
            <a:spLocks noGrp="1"/>
          </p:cNvSpPr>
          <p:nvPr>
            <p:ph type="body" sz="quarter" idx="13" hasCustomPrompt="1"/>
          </p:nvPr>
        </p:nvSpPr>
        <p:spPr>
          <a:xfrm rot="-5400000">
            <a:off x="-579120" y="2819399"/>
            <a:ext cx="4206240" cy="1828800"/>
          </a:xfrm>
        </p:spPr>
        <p:txBody>
          <a:bodyPr>
            <a:normAutofit/>
          </a:bodyPr>
          <a:lstStyle>
            <a:lvl1pPr marL="0" indent="0">
              <a:buNone/>
              <a:defRPr sz="8800" b="1">
                <a:solidFill>
                  <a:srgbClr val="800000"/>
                </a:solidFill>
              </a:defRPr>
            </a:lvl1pPr>
          </a:lstStyle>
          <a:p>
            <a:pPr lvl="0"/>
            <a:r>
              <a:rPr lang="en-US" sz="8800" b="1" dirty="0"/>
              <a:t>AGENDA</a:t>
            </a:r>
            <a:endParaRPr lang="en-US" dirty="0"/>
          </a:p>
        </p:txBody>
      </p:sp>
      <p:cxnSp>
        <p:nvCxnSpPr>
          <p:cNvPr id="9" name="Straight Connector 3" descr="&quot; &quot;">
            <a:extLst>
              <a:ext uri="{C183D7F6-B498-43B3-948B-1728B52AA6E4}">
                <adec:decorative xmlns:adec="http://schemas.microsoft.com/office/drawing/2017/decorative" val="1"/>
              </a:ext>
            </a:extLst>
          </p:cNvPr>
          <p:cNvCxnSpPr/>
          <p:nvPr userDrawn="1"/>
        </p:nvCxnSpPr>
        <p:spPr>
          <a:xfrm>
            <a:off x="2080846" y="1409699"/>
            <a:ext cx="0" cy="4648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4"/>
          <p:cNvSpPr>
            <a:spLocks noGrp="1"/>
          </p:cNvSpPr>
          <p:nvPr>
            <p:ph idx="1"/>
          </p:nvPr>
        </p:nvSpPr>
        <p:spPr>
          <a:xfrm>
            <a:off x="2502408" y="1447800"/>
            <a:ext cx="86868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583133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990599"/>
          </a:xfrm>
        </p:spPr>
        <p:txBody>
          <a:bodyPr>
            <a:normAutofit/>
          </a:bodyPr>
          <a:lst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a:lstStyle>
          <a:p>
            <a:r>
              <a:rPr lang="en-US" dirty="0"/>
              <a:t>Click to edit Master title style</a:t>
            </a:r>
          </a:p>
        </p:txBody>
      </p:sp>
      <p:sp>
        <p:nvSpPr>
          <p:cNvPr id="3" name="Content Placeholder 2"/>
          <p:cNvSpPr>
            <a:spLocks noGrp="1"/>
          </p:cNvSpPr>
          <p:nvPr>
            <p:ph idx="1"/>
          </p:nvPr>
        </p:nvSpPr>
        <p:spPr>
          <a:xfrm>
            <a:off x="838200" y="1173163"/>
            <a:ext cx="10515600" cy="4618036"/>
          </a:xfrm>
        </p:spPr>
        <p:txBody>
          <a:bodyPr/>
          <a:lstStyle>
            <a:lvl1pPr>
              <a:spcAft>
                <a:spcPts val="1000"/>
              </a:spcAft>
              <a:defRPr sz="2400" b="0"/>
            </a:lvl1pPr>
            <a:lvl2pPr marL="685800" indent="-228600">
              <a:buClr>
                <a:srgbClr val="0F4D7B"/>
              </a:buClr>
              <a:buFont typeface="Symbol" panose="05050102010706020507" pitchFamily="18" charset="2"/>
              <a:buChar char=""/>
              <a:defRPr sz="2200">
                <a:solidFill>
                  <a:srgbClr val="0F4D7B"/>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cxnSp>
        <p:nvCxnSpPr>
          <p:cNvPr id="7" name="Straight Connector 6"/>
          <p:cNvCxnSpPr/>
          <p:nvPr userDrawn="1"/>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p:nvPr>
        </p:nvSpPr>
        <p:spPr>
          <a:xfrm>
            <a:off x="2235200" y="5791200"/>
            <a:ext cx="7721600" cy="381000"/>
          </a:xfrm>
        </p:spPr>
        <p:txBody>
          <a:bodyPr>
            <a:normAutofit/>
          </a:bodyPr>
          <a:lstStyle>
            <a:lvl1pPr marL="0" indent="0" algn="ctr">
              <a:buNone/>
              <a:defRPr sz="1800" b="0" i="1"/>
            </a:lvl1pPr>
          </a:lstStyle>
          <a:p>
            <a:pPr lvl="0"/>
            <a:r>
              <a:rPr lang="en-US" dirty="0"/>
              <a:t>Edit Master text styles</a:t>
            </a:r>
          </a:p>
        </p:txBody>
      </p:sp>
    </p:spTree>
    <p:extLst>
      <p:ext uri="{BB962C8B-B14F-4D97-AF65-F5344CB8AC3E}">
        <p14:creationId xmlns:p14="http://schemas.microsoft.com/office/powerpoint/2010/main" val="18842213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990599"/>
          </a:xfrm>
        </p:spPr>
        <p:txBody>
          <a:bodyPr>
            <a:normAutofit/>
          </a:bodyPr>
          <a:lst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a:lstStyle>
          <a:p>
            <a:r>
              <a:rPr lang="en-US" dirty="0"/>
              <a:t>Click to edit Master title style</a:t>
            </a:r>
          </a:p>
        </p:txBody>
      </p:sp>
      <p:sp>
        <p:nvSpPr>
          <p:cNvPr id="3" name="Content Placeholder 2"/>
          <p:cNvSpPr>
            <a:spLocks noGrp="1"/>
          </p:cNvSpPr>
          <p:nvPr>
            <p:ph idx="1"/>
          </p:nvPr>
        </p:nvSpPr>
        <p:spPr>
          <a:xfrm>
            <a:off x="838200" y="1173163"/>
            <a:ext cx="10515600" cy="4618036"/>
          </a:xfrm>
        </p:spPr>
        <p:txBody>
          <a:bodyPr/>
          <a:lstStyle>
            <a:lvl1pPr>
              <a:spcAft>
                <a:spcPts val="1000"/>
              </a:spcAft>
              <a:defRPr sz="2400" b="0"/>
            </a:lvl1pPr>
            <a:lvl2pPr marL="685800" indent="-228600">
              <a:buClr>
                <a:srgbClr val="0F4D7B"/>
              </a:buClr>
              <a:buFont typeface="Symbol" panose="05050102010706020507" pitchFamily="18" charset="2"/>
              <a:buChar char=""/>
              <a:defRPr sz="2200">
                <a:solidFill>
                  <a:srgbClr val="0F4D7B"/>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cxnSp>
        <p:nvCxnSpPr>
          <p:cNvPr id="7" name="Straight Connector 6"/>
          <p:cNvCxnSpPr/>
          <p:nvPr userDrawn="1"/>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p:nvPr>
        </p:nvSpPr>
        <p:spPr>
          <a:xfrm>
            <a:off x="2235200" y="5791200"/>
            <a:ext cx="7721600" cy="381000"/>
          </a:xfrm>
        </p:spPr>
        <p:txBody>
          <a:bodyPr>
            <a:normAutofit/>
          </a:bodyPr>
          <a:lstStyle>
            <a:lvl1pPr marL="0" indent="0" algn="ctr">
              <a:buNone/>
              <a:defRPr sz="1800" b="0" i="1"/>
            </a:lvl1pPr>
          </a:lstStyle>
          <a:p>
            <a:pPr lvl="0"/>
            <a:r>
              <a:rPr lang="en-US" dirty="0"/>
              <a:t>Edit Master text styles</a:t>
            </a:r>
          </a:p>
        </p:txBody>
      </p:sp>
    </p:spTree>
    <p:extLst>
      <p:ext uri="{BB962C8B-B14F-4D97-AF65-F5344CB8AC3E}">
        <p14:creationId xmlns:p14="http://schemas.microsoft.com/office/powerpoint/2010/main" val="25984582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990599"/>
          </a:xfrm>
        </p:spPr>
        <p:txBody>
          <a:bodyPr>
            <a:normAutofit/>
          </a:bodyPr>
          <a:lst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a:lstStyle>
          <a:p>
            <a:r>
              <a:rPr lang="en-US" dirty="0"/>
              <a:t>Click to edit Master title style</a:t>
            </a:r>
          </a:p>
        </p:txBody>
      </p:sp>
      <p:sp>
        <p:nvSpPr>
          <p:cNvPr id="3" name="Content Placeholder 2"/>
          <p:cNvSpPr>
            <a:spLocks noGrp="1"/>
          </p:cNvSpPr>
          <p:nvPr>
            <p:ph idx="1"/>
          </p:nvPr>
        </p:nvSpPr>
        <p:spPr>
          <a:xfrm>
            <a:off x="838200" y="1173163"/>
            <a:ext cx="10515600" cy="4618036"/>
          </a:xfrm>
        </p:spPr>
        <p:txBody>
          <a:bodyPr/>
          <a:lstStyle>
            <a:lvl1pPr>
              <a:spcAft>
                <a:spcPts val="1000"/>
              </a:spcAft>
              <a:defRPr sz="2400" b="0"/>
            </a:lvl1pPr>
            <a:lvl2pPr marL="685800" indent="-228600">
              <a:buClr>
                <a:srgbClr val="0F4D7B"/>
              </a:buClr>
              <a:buFont typeface="Symbol" panose="05050102010706020507" pitchFamily="18" charset="2"/>
              <a:buChar char=""/>
              <a:defRPr sz="2200">
                <a:solidFill>
                  <a:srgbClr val="0F4D7B"/>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cxnSp>
        <p:nvCxnSpPr>
          <p:cNvPr id="7" name="Straight Connector 6"/>
          <p:cNvCxnSpPr/>
          <p:nvPr userDrawn="1"/>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p:nvPr>
        </p:nvSpPr>
        <p:spPr>
          <a:xfrm>
            <a:off x="2235200" y="5791200"/>
            <a:ext cx="7721600" cy="381000"/>
          </a:xfrm>
        </p:spPr>
        <p:txBody>
          <a:bodyPr>
            <a:normAutofit/>
          </a:bodyPr>
          <a:lstStyle>
            <a:lvl1pPr marL="0" indent="0" algn="ctr">
              <a:buNone/>
              <a:defRPr sz="1800" b="0" i="1"/>
            </a:lvl1pPr>
          </a:lstStyle>
          <a:p>
            <a:pPr lvl="0"/>
            <a:r>
              <a:rPr lang="en-US" dirty="0"/>
              <a:t>Edit Master text styles</a:t>
            </a:r>
          </a:p>
        </p:txBody>
      </p:sp>
    </p:spTree>
    <p:extLst>
      <p:ext uri="{BB962C8B-B14F-4D97-AF65-F5344CB8AC3E}">
        <p14:creationId xmlns:p14="http://schemas.microsoft.com/office/powerpoint/2010/main" val="17742394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990599"/>
          </a:xfrm>
        </p:spPr>
        <p:txBody>
          <a:bodyPr>
            <a:normAutofit/>
          </a:bodyPr>
          <a:lst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a:lstStyle>
          <a:p>
            <a:r>
              <a:rPr lang="en-US" dirty="0"/>
              <a:t>Click to edit Master title style</a:t>
            </a:r>
          </a:p>
        </p:txBody>
      </p:sp>
      <p:sp>
        <p:nvSpPr>
          <p:cNvPr id="3" name="Content Placeholder 2"/>
          <p:cNvSpPr>
            <a:spLocks noGrp="1"/>
          </p:cNvSpPr>
          <p:nvPr>
            <p:ph idx="1"/>
          </p:nvPr>
        </p:nvSpPr>
        <p:spPr>
          <a:xfrm>
            <a:off x="838200" y="1173163"/>
            <a:ext cx="10515600" cy="4618036"/>
          </a:xfrm>
        </p:spPr>
        <p:txBody>
          <a:bodyPr/>
          <a:lstStyle>
            <a:lvl1pPr>
              <a:spcAft>
                <a:spcPts val="1000"/>
              </a:spcAft>
              <a:defRPr sz="2400" b="0"/>
            </a:lvl1pPr>
            <a:lvl2pPr marL="685800" indent="-228600">
              <a:buClr>
                <a:srgbClr val="0F4D7B"/>
              </a:buClr>
              <a:buFont typeface="Symbol" panose="05050102010706020507" pitchFamily="18" charset="2"/>
              <a:buChar char=""/>
              <a:defRPr sz="2200">
                <a:solidFill>
                  <a:srgbClr val="0F4D7B"/>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cxnSp>
        <p:nvCxnSpPr>
          <p:cNvPr id="7" name="Straight Connector 6"/>
          <p:cNvCxnSpPr/>
          <p:nvPr userDrawn="1"/>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p:nvPr>
        </p:nvSpPr>
        <p:spPr>
          <a:xfrm>
            <a:off x="2235200" y="5791200"/>
            <a:ext cx="7721600" cy="381000"/>
          </a:xfrm>
        </p:spPr>
        <p:txBody>
          <a:bodyPr>
            <a:normAutofit/>
          </a:bodyPr>
          <a:lstStyle>
            <a:lvl1pPr marL="0" indent="0" algn="ctr">
              <a:buNone/>
              <a:defRPr sz="1800" b="0" i="1"/>
            </a:lvl1pPr>
          </a:lstStyle>
          <a:p>
            <a:pPr lvl="0"/>
            <a:r>
              <a:rPr lang="en-US" dirty="0"/>
              <a:t>Edit Master text styles</a:t>
            </a:r>
          </a:p>
        </p:txBody>
      </p:sp>
    </p:spTree>
    <p:extLst>
      <p:ext uri="{BB962C8B-B14F-4D97-AF65-F5344CB8AC3E}">
        <p14:creationId xmlns:p14="http://schemas.microsoft.com/office/powerpoint/2010/main" val="27947191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990599"/>
          </a:xfrm>
        </p:spPr>
        <p:txBody>
          <a:bodyPr>
            <a:normAutofit/>
          </a:bodyPr>
          <a:lst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a:lstStyle>
          <a:p>
            <a:r>
              <a:rPr lang="en-US" dirty="0"/>
              <a:t>Click to edit Master title style</a:t>
            </a:r>
          </a:p>
        </p:txBody>
      </p:sp>
      <p:sp>
        <p:nvSpPr>
          <p:cNvPr id="3" name="Content Placeholder 2"/>
          <p:cNvSpPr>
            <a:spLocks noGrp="1"/>
          </p:cNvSpPr>
          <p:nvPr>
            <p:ph idx="1"/>
          </p:nvPr>
        </p:nvSpPr>
        <p:spPr>
          <a:xfrm>
            <a:off x="838200" y="1173163"/>
            <a:ext cx="10515600" cy="4618036"/>
          </a:xfrm>
        </p:spPr>
        <p:txBody>
          <a:bodyPr/>
          <a:lstStyle>
            <a:lvl1pPr>
              <a:spcAft>
                <a:spcPts val="1000"/>
              </a:spcAft>
              <a:defRPr sz="2400" b="0"/>
            </a:lvl1pPr>
            <a:lvl2pPr marL="685800" indent="-228600">
              <a:buClr>
                <a:srgbClr val="0F4D7B"/>
              </a:buClr>
              <a:buFont typeface="Symbol" panose="05050102010706020507" pitchFamily="18" charset="2"/>
              <a:buChar char=""/>
              <a:defRPr sz="2200">
                <a:solidFill>
                  <a:srgbClr val="0F4D7B"/>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cxnSp>
        <p:nvCxnSpPr>
          <p:cNvPr id="7" name="Straight Connector 6"/>
          <p:cNvCxnSpPr/>
          <p:nvPr userDrawn="1"/>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p:nvPr>
        </p:nvSpPr>
        <p:spPr>
          <a:xfrm>
            <a:off x="2235200" y="5791200"/>
            <a:ext cx="7721600" cy="381000"/>
          </a:xfrm>
        </p:spPr>
        <p:txBody>
          <a:bodyPr>
            <a:normAutofit/>
          </a:bodyPr>
          <a:lstStyle>
            <a:lvl1pPr marL="0" indent="0" algn="ctr">
              <a:buNone/>
              <a:defRPr sz="1800" b="0" i="1"/>
            </a:lvl1pPr>
          </a:lstStyle>
          <a:p>
            <a:pPr lvl="0"/>
            <a:r>
              <a:rPr lang="en-US" dirty="0"/>
              <a:t>Edit Master text styles</a:t>
            </a:r>
          </a:p>
        </p:txBody>
      </p:sp>
    </p:spTree>
    <p:extLst>
      <p:ext uri="{BB962C8B-B14F-4D97-AF65-F5344CB8AC3E}">
        <p14:creationId xmlns:p14="http://schemas.microsoft.com/office/powerpoint/2010/main" val="491494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990599"/>
          </a:xfrm>
        </p:spPr>
        <p:txBody>
          <a:bodyPr>
            <a:normAutofit/>
          </a:bodyPr>
          <a:lst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a:lstStyle>
          <a:p>
            <a:r>
              <a:rPr lang="en-US" dirty="0"/>
              <a:t>Click to edit Master title style</a:t>
            </a:r>
          </a:p>
        </p:txBody>
      </p:sp>
      <p:sp>
        <p:nvSpPr>
          <p:cNvPr id="3" name="Content Placeholder 2"/>
          <p:cNvSpPr>
            <a:spLocks noGrp="1"/>
          </p:cNvSpPr>
          <p:nvPr>
            <p:ph idx="1"/>
          </p:nvPr>
        </p:nvSpPr>
        <p:spPr>
          <a:xfrm>
            <a:off x="838200" y="1173163"/>
            <a:ext cx="10515600" cy="4618036"/>
          </a:xfrm>
        </p:spPr>
        <p:txBody>
          <a:bodyPr/>
          <a:lstStyle>
            <a:lvl1pPr>
              <a:spcAft>
                <a:spcPts val="1000"/>
              </a:spcAft>
              <a:defRPr sz="2400" b="0"/>
            </a:lvl1pPr>
            <a:lvl2pPr marL="685800" indent="-228600">
              <a:buClr>
                <a:srgbClr val="0F4D7B"/>
              </a:buClr>
              <a:buFont typeface="Symbol" panose="05050102010706020507" pitchFamily="18" charset="2"/>
              <a:buChar char=""/>
              <a:defRPr sz="2200">
                <a:solidFill>
                  <a:srgbClr val="0F4D7B"/>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cxnSp>
        <p:nvCxnSpPr>
          <p:cNvPr id="7" name="Straight Connector 6"/>
          <p:cNvCxnSpPr/>
          <p:nvPr userDrawn="1"/>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p:nvPr>
        </p:nvSpPr>
        <p:spPr>
          <a:xfrm>
            <a:off x="2235200" y="5791200"/>
            <a:ext cx="7721600" cy="381000"/>
          </a:xfrm>
        </p:spPr>
        <p:txBody>
          <a:bodyPr>
            <a:normAutofit/>
          </a:bodyPr>
          <a:lstStyle>
            <a:lvl1pPr marL="0" indent="0" algn="ctr">
              <a:buNone/>
              <a:defRPr sz="1800" b="0" i="1"/>
            </a:lvl1pPr>
          </a:lstStyle>
          <a:p>
            <a:pPr lvl="0"/>
            <a:r>
              <a:rPr lang="en-US" dirty="0"/>
              <a:t>Edit Master text styles</a:t>
            </a:r>
          </a:p>
        </p:txBody>
      </p:sp>
    </p:spTree>
    <p:extLst>
      <p:ext uri="{BB962C8B-B14F-4D97-AF65-F5344CB8AC3E}">
        <p14:creationId xmlns:p14="http://schemas.microsoft.com/office/powerpoint/2010/main" val="20496976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990599"/>
          </a:xfrm>
        </p:spPr>
        <p:txBody>
          <a:bodyPr>
            <a:normAutofit/>
          </a:bodyPr>
          <a:lst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a:lstStyle>
          <a:p>
            <a:r>
              <a:rPr lang="en-US" dirty="0"/>
              <a:t>Click to edit Master title style</a:t>
            </a:r>
          </a:p>
        </p:txBody>
      </p:sp>
      <p:sp>
        <p:nvSpPr>
          <p:cNvPr id="3" name="Content Placeholder 2"/>
          <p:cNvSpPr>
            <a:spLocks noGrp="1"/>
          </p:cNvSpPr>
          <p:nvPr>
            <p:ph idx="1"/>
          </p:nvPr>
        </p:nvSpPr>
        <p:spPr>
          <a:xfrm>
            <a:off x="838200" y="1173163"/>
            <a:ext cx="10515600" cy="4618036"/>
          </a:xfrm>
        </p:spPr>
        <p:txBody>
          <a:bodyPr/>
          <a:lstStyle>
            <a:lvl1pPr>
              <a:spcAft>
                <a:spcPts val="1000"/>
              </a:spcAft>
              <a:defRPr sz="2400" b="0"/>
            </a:lvl1pPr>
            <a:lvl2pPr marL="685800" indent="-228600">
              <a:buClr>
                <a:srgbClr val="0F4D7B"/>
              </a:buClr>
              <a:buFont typeface="Symbol" panose="05050102010706020507" pitchFamily="18" charset="2"/>
              <a:buChar char=""/>
              <a:defRPr sz="2200">
                <a:solidFill>
                  <a:srgbClr val="0F4D7B"/>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cxnSp>
        <p:nvCxnSpPr>
          <p:cNvPr id="7" name="Straight Connector 6"/>
          <p:cNvCxnSpPr/>
          <p:nvPr userDrawn="1"/>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p:nvPr>
        </p:nvSpPr>
        <p:spPr>
          <a:xfrm>
            <a:off x="2235200" y="5791200"/>
            <a:ext cx="7721600" cy="381000"/>
          </a:xfrm>
        </p:spPr>
        <p:txBody>
          <a:bodyPr>
            <a:normAutofit/>
          </a:bodyPr>
          <a:lstStyle>
            <a:lvl1pPr marL="0" indent="0" algn="ctr">
              <a:buNone/>
              <a:defRPr sz="1800" b="0" i="1"/>
            </a:lvl1pPr>
          </a:lstStyle>
          <a:p>
            <a:pPr lvl="0"/>
            <a:r>
              <a:rPr lang="en-US" dirty="0"/>
              <a:t>Edit Master text styles</a:t>
            </a:r>
          </a:p>
        </p:txBody>
      </p:sp>
    </p:spTree>
    <p:extLst>
      <p:ext uri="{BB962C8B-B14F-4D97-AF65-F5344CB8AC3E}">
        <p14:creationId xmlns:p14="http://schemas.microsoft.com/office/powerpoint/2010/main" val="41563251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990599"/>
          </a:xfrm>
        </p:spPr>
        <p:txBody>
          <a:bodyPr>
            <a:normAutofit/>
          </a:bodyPr>
          <a:lst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a:lstStyle>
          <a:p>
            <a:r>
              <a:rPr lang="en-US" dirty="0"/>
              <a:t>Click to edit Master title style</a:t>
            </a:r>
          </a:p>
        </p:txBody>
      </p:sp>
      <p:sp>
        <p:nvSpPr>
          <p:cNvPr id="3" name="Content Placeholder 2"/>
          <p:cNvSpPr>
            <a:spLocks noGrp="1"/>
          </p:cNvSpPr>
          <p:nvPr>
            <p:ph idx="1"/>
          </p:nvPr>
        </p:nvSpPr>
        <p:spPr>
          <a:xfrm>
            <a:off x="838200" y="1173163"/>
            <a:ext cx="10515600" cy="4618036"/>
          </a:xfrm>
        </p:spPr>
        <p:txBody>
          <a:bodyPr/>
          <a:lstStyle>
            <a:lvl1pPr>
              <a:spcAft>
                <a:spcPts val="1000"/>
              </a:spcAft>
              <a:defRPr sz="2400" b="0"/>
            </a:lvl1pPr>
            <a:lvl2pPr marL="685800" indent="-228600">
              <a:buClr>
                <a:srgbClr val="0F4D7B"/>
              </a:buClr>
              <a:buFont typeface="Symbol" panose="05050102010706020507" pitchFamily="18" charset="2"/>
              <a:buChar char=""/>
              <a:defRPr sz="2200">
                <a:solidFill>
                  <a:srgbClr val="0F4D7B"/>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cxnSp>
        <p:nvCxnSpPr>
          <p:cNvPr id="7" name="Straight Connector 6"/>
          <p:cNvCxnSpPr/>
          <p:nvPr userDrawn="1"/>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p:nvPr>
        </p:nvSpPr>
        <p:spPr>
          <a:xfrm>
            <a:off x="2235200" y="5791200"/>
            <a:ext cx="7721600" cy="381000"/>
          </a:xfrm>
        </p:spPr>
        <p:txBody>
          <a:bodyPr>
            <a:normAutofit/>
          </a:bodyPr>
          <a:lstStyle>
            <a:lvl1pPr marL="0" indent="0" algn="ctr">
              <a:buNone/>
              <a:defRPr sz="1800" b="0" i="1"/>
            </a:lvl1pPr>
          </a:lstStyle>
          <a:p>
            <a:pPr lvl="0"/>
            <a:r>
              <a:rPr lang="en-US" dirty="0"/>
              <a:t>Edit Master text styles</a:t>
            </a:r>
          </a:p>
        </p:txBody>
      </p:sp>
    </p:spTree>
    <p:extLst>
      <p:ext uri="{BB962C8B-B14F-4D97-AF65-F5344CB8AC3E}">
        <p14:creationId xmlns:p14="http://schemas.microsoft.com/office/powerpoint/2010/main" val="10364643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990599"/>
          </a:xfrm>
        </p:spPr>
        <p:txBody>
          <a:bodyPr>
            <a:normAutofit/>
          </a:bodyPr>
          <a:lst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a:lstStyle>
          <a:p>
            <a:r>
              <a:rPr lang="en-US" dirty="0"/>
              <a:t>Click to edit Master title style</a:t>
            </a:r>
          </a:p>
        </p:txBody>
      </p:sp>
      <p:sp>
        <p:nvSpPr>
          <p:cNvPr id="3" name="Content Placeholder 2"/>
          <p:cNvSpPr>
            <a:spLocks noGrp="1"/>
          </p:cNvSpPr>
          <p:nvPr>
            <p:ph idx="1"/>
          </p:nvPr>
        </p:nvSpPr>
        <p:spPr>
          <a:xfrm>
            <a:off x="838200" y="1173163"/>
            <a:ext cx="10515600" cy="4618036"/>
          </a:xfrm>
        </p:spPr>
        <p:txBody>
          <a:bodyPr/>
          <a:lstStyle>
            <a:lvl1pPr>
              <a:spcAft>
                <a:spcPts val="1000"/>
              </a:spcAft>
              <a:defRPr sz="2400" b="0"/>
            </a:lvl1pPr>
            <a:lvl2pPr marL="685800" indent="-228600">
              <a:buClr>
                <a:srgbClr val="0F4D7B"/>
              </a:buClr>
              <a:buFont typeface="Symbol" panose="05050102010706020507" pitchFamily="18" charset="2"/>
              <a:buChar char=""/>
              <a:defRPr sz="2200">
                <a:solidFill>
                  <a:srgbClr val="0F4D7B"/>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cxnSp>
        <p:nvCxnSpPr>
          <p:cNvPr id="7" name="Straight Connector 6"/>
          <p:cNvCxnSpPr/>
          <p:nvPr userDrawn="1"/>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p:nvPr>
        </p:nvSpPr>
        <p:spPr>
          <a:xfrm>
            <a:off x="2235200" y="5791200"/>
            <a:ext cx="7721600" cy="381000"/>
          </a:xfrm>
        </p:spPr>
        <p:txBody>
          <a:bodyPr>
            <a:normAutofit/>
          </a:bodyPr>
          <a:lstStyle>
            <a:lvl1pPr marL="0" indent="0" algn="ctr">
              <a:buNone/>
              <a:defRPr sz="1800" b="0" i="1"/>
            </a:lvl1pPr>
          </a:lstStyle>
          <a:p>
            <a:pPr lvl="0"/>
            <a:r>
              <a:rPr lang="en-US" dirty="0"/>
              <a:t>Edit Master text styles</a:t>
            </a:r>
          </a:p>
        </p:txBody>
      </p:sp>
    </p:spTree>
    <p:extLst>
      <p:ext uri="{BB962C8B-B14F-4D97-AF65-F5344CB8AC3E}">
        <p14:creationId xmlns:p14="http://schemas.microsoft.com/office/powerpoint/2010/main" val="42321235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990599"/>
          </a:xfrm>
        </p:spPr>
        <p:txBody>
          <a:bodyPr>
            <a:normAutofit/>
          </a:bodyPr>
          <a:lst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a:lstStyle>
          <a:p>
            <a:r>
              <a:rPr lang="en-US" dirty="0"/>
              <a:t>Click to edit Master title style</a:t>
            </a:r>
          </a:p>
        </p:txBody>
      </p:sp>
      <p:sp>
        <p:nvSpPr>
          <p:cNvPr id="3" name="Content Placeholder 2"/>
          <p:cNvSpPr>
            <a:spLocks noGrp="1"/>
          </p:cNvSpPr>
          <p:nvPr>
            <p:ph idx="1"/>
          </p:nvPr>
        </p:nvSpPr>
        <p:spPr>
          <a:xfrm>
            <a:off x="838200" y="1173163"/>
            <a:ext cx="10515600" cy="4618036"/>
          </a:xfrm>
        </p:spPr>
        <p:txBody>
          <a:bodyPr/>
          <a:lstStyle>
            <a:lvl1pPr>
              <a:spcAft>
                <a:spcPts val="1000"/>
              </a:spcAft>
              <a:defRPr sz="2400" b="0"/>
            </a:lvl1pPr>
            <a:lvl2pPr marL="685800" indent="-228600">
              <a:buClr>
                <a:srgbClr val="0F4D7B"/>
              </a:buClr>
              <a:buFont typeface="Symbol" panose="05050102010706020507" pitchFamily="18" charset="2"/>
              <a:buChar char=""/>
              <a:defRPr sz="2200">
                <a:solidFill>
                  <a:srgbClr val="0F4D7B"/>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cxnSp>
        <p:nvCxnSpPr>
          <p:cNvPr id="7" name="Straight Connector 6"/>
          <p:cNvCxnSpPr/>
          <p:nvPr userDrawn="1"/>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p:nvPr>
        </p:nvSpPr>
        <p:spPr>
          <a:xfrm>
            <a:off x="2235200" y="5791200"/>
            <a:ext cx="7721600" cy="381000"/>
          </a:xfrm>
        </p:spPr>
        <p:txBody>
          <a:bodyPr>
            <a:normAutofit/>
          </a:bodyPr>
          <a:lstStyle>
            <a:lvl1pPr marL="0" indent="0" algn="ctr">
              <a:buNone/>
              <a:defRPr sz="1800" b="0" i="1"/>
            </a:lvl1pPr>
          </a:lstStyle>
          <a:p>
            <a:pPr lvl="0"/>
            <a:r>
              <a:rPr lang="en-US" dirty="0"/>
              <a:t>Edit Master text styles</a:t>
            </a:r>
          </a:p>
        </p:txBody>
      </p:sp>
    </p:spTree>
    <p:extLst>
      <p:ext uri="{BB962C8B-B14F-4D97-AF65-F5344CB8AC3E}">
        <p14:creationId xmlns:p14="http://schemas.microsoft.com/office/powerpoint/2010/main" val="4217926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9343635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990599"/>
          </a:xfrm>
        </p:spPr>
        <p:txBody>
          <a:bodyPr>
            <a:normAutofit/>
          </a:bodyPr>
          <a:lst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a:lstStyle>
          <a:p>
            <a:r>
              <a:rPr lang="en-US" dirty="0"/>
              <a:t>Click to edit Master title style</a:t>
            </a:r>
          </a:p>
        </p:txBody>
      </p:sp>
      <p:sp>
        <p:nvSpPr>
          <p:cNvPr id="3" name="Content Placeholder 2"/>
          <p:cNvSpPr>
            <a:spLocks noGrp="1"/>
          </p:cNvSpPr>
          <p:nvPr>
            <p:ph idx="1"/>
          </p:nvPr>
        </p:nvSpPr>
        <p:spPr>
          <a:xfrm>
            <a:off x="838200" y="1173163"/>
            <a:ext cx="10515600" cy="4618036"/>
          </a:xfrm>
        </p:spPr>
        <p:txBody>
          <a:bodyPr/>
          <a:lstStyle>
            <a:lvl1pPr>
              <a:spcAft>
                <a:spcPts val="1000"/>
              </a:spcAft>
              <a:defRPr sz="2400" b="0"/>
            </a:lvl1pPr>
            <a:lvl2pPr marL="685800" indent="-228600">
              <a:buClr>
                <a:srgbClr val="0F4D7B"/>
              </a:buClr>
              <a:buFont typeface="Symbol" panose="05050102010706020507" pitchFamily="18" charset="2"/>
              <a:buChar char=""/>
              <a:defRPr sz="2200">
                <a:solidFill>
                  <a:srgbClr val="0F4D7B"/>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cxnSp>
        <p:nvCxnSpPr>
          <p:cNvPr id="7" name="Straight Connector 6"/>
          <p:cNvCxnSpPr/>
          <p:nvPr userDrawn="1"/>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p:nvPr>
        </p:nvSpPr>
        <p:spPr>
          <a:xfrm>
            <a:off x="2235200" y="5791200"/>
            <a:ext cx="7721600" cy="381000"/>
          </a:xfrm>
        </p:spPr>
        <p:txBody>
          <a:bodyPr>
            <a:normAutofit/>
          </a:bodyPr>
          <a:lstStyle>
            <a:lvl1pPr marL="0" indent="0" algn="ctr">
              <a:buNone/>
              <a:defRPr sz="1800" b="0" i="1"/>
            </a:lvl1pPr>
          </a:lstStyle>
          <a:p>
            <a:pPr lvl="0"/>
            <a:r>
              <a:rPr lang="en-US" dirty="0"/>
              <a:t>Edit Master text styles</a:t>
            </a:r>
          </a:p>
        </p:txBody>
      </p:sp>
    </p:spTree>
    <p:extLst>
      <p:ext uri="{BB962C8B-B14F-4D97-AF65-F5344CB8AC3E}">
        <p14:creationId xmlns:p14="http://schemas.microsoft.com/office/powerpoint/2010/main" val="2314592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990599"/>
          </a:xfrm>
        </p:spPr>
        <p:txBody>
          <a:bodyPr>
            <a:normAutofit/>
          </a:bodyPr>
          <a:lst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a:lstStyle>
          <a:p>
            <a:r>
              <a:rPr lang="en-US" dirty="0"/>
              <a:t>Click to edit Master title style</a:t>
            </a:r>
          </a:p>
        </p:txBody>
      </p:sp>
      <p:sp>
        <p:nvSpPr>
          <p:cNvPr id="3" name="Content Placeholder 2"/>
          <p:cNvSpPr>
            <a:spLocks noGrp="1"/>
          </p:cNvSpPr>
          <p:nvPr>
            <p:ph idx="1"/>
          </p:nvPr>
        </p:nvSpPr>
        <p:spPr>
          <a:xfrm>
            <a:off x="838200" y="1173163"/>
            <a:ext cx="10515600" cy="4618036"/>
          </a:xfrm>
        </p:spPr>
        <p:txBody>
          <a:bodyPr/>
          <a:lstStyle>
            <a:lvl1pPr>
              <a:spcAft>
                <a:spcPts val="1000"/>
              </a:spcAft>
              <a:defRPr sz="2400" b="0"/>
            </a:lvl1pPr>
            <a:lvl2pPr marL="685800" indent="-228600">
              <a:buClr>
                <a:srgbClr val="0F4D7B"/>
              </a:buClr>
              <a:buFont typeface="Symbol" panose="05050102010706020507" pitchFamily="18" charset="2"/>
              <a:buChar char=""/>
              <a:defRPr sz="2200">
                <a:solidFill>
                  <a:srgbClr val="0F4D7B"/>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cxnSp>
        <p:nvCxnSpPr>
          <p:cNvPr id="7" name="Straight Connector 6"/>
          <p:cNvCxnSpPr/>
          <p:nvPr userDrawn="1"/>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p:nvPr>
        </p:nvSpPr>
        <p:spPr>
          <a:xfrm>
            <a:off x="2235200" y="5791200"/>
            <a:ext cx="7721600" cy="381000"/>
          </a:xfrm>
        </p:spPr>
        <p:txBody>
          <a:bodyPr>
            <a:normAutofit/>
          </a:bodyPr>
          <a:lstStyle>
            <a:lvl1pPr marL="0" indent="0" algn="ctr">
              <a:buNone/>
              <a:defRPr sz="1800" b="0" i="1"/>
            </a:lvl1pPr>
          </a:lstStyle>
          <a:p>
            <a:pPr lvl="0"/>
            <a:r>
              <a:rPr lang="en-US" dirty="0"/>
              <a:t>Edit Master text styles</a:t>
            </a:r>
          </a:p>
        </p:txBody>
      </p:sp>
    </p:spTree>
    <p:extLst>
      <p:ext uri="{BB962C8B-B14F-4D97-AF65-F5344CB8AC3E}">
        <p14:creationId xmlns:p14="http://schemas.microsoft.com/office/powerpoint/2010/main" val="42627727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990599"/>
          </a:xfrm>
        </p:spPr>
        <p:txBody>
          <a:bodyPr>
            <a:normAutofit/>
          </a:bodyPr>
          <a:lst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a:lstStyle>
          <a:p>
            <a:r>
              <a:rPr lang="en-US" dirty="0"/>
              <a:t>Click to edit Master title style</a:t>
            </a:r>
          </a:p>
        </p:txBody>
      </p:sp>
      <p:sp>
        <p:nvSpPr>
          <p:cNvPr id="3" name="Content Placeholder 2"/>
          <p:cNvSpPr>
            <a:spLocks noGrp="1"/>
          </p:cNvSpPr>
          <p:nvPr>
            <p:ph idx="1"/>
          </p:nvPr>
        </p:nvSpPr>
        <p:spPr>
          <a:xfrm>
            <a:off x="838200" y="1173163"/>
            <a:ext cx="10515600" cy="4618036"/>
          </a:xfrm>
        </p:spPr>
        <p:txBody>
          <a:bodyPr/>
          <a:lstStyle>
            <a:lvl1pPr>
              <a:spcAft>
                <a:spcPts val="1000"/>
              </a:spcAft>
              <a:defRPr sz="2400" b="0"/>
            </a:lvl1pPr>
            <a:lvl2pPr marL="685800" indent="-228600">
              <a:buClr>
                <a:srgbClr val="0F4D7B"/>
              </a:buClr>
              <a:buFont typeface="Symbol" panose="05050102010706020507" pitchFamily="18" charset="2"/>
              <a:buChar char=""/>
              <a:defRPr sz="2200">
                <a:solidFill>
                  <a:srgbClr val="0F4D7B"/>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cxnSp>
        <p:nvCxnSpPr>
          <p:cNvPr id="7" name="Straight Connector 6"/>
          <p:cNvCxnSpPr/>
          <p:nvPr userDrawn="1"/>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p:nvPr>
        </p:nvSpPr>
        <p:spPr>
          <a:xfrm>
            <a:off x="2235200" y="5791200"/>
            <a:ext cx="7721600" cy="381000"/>
          </a:xfrm>
        </p:spPr>
        <p:txBody>
          <a:bodyPr>
            <a:normAutofit/>
          </a:bodyPr>
          <a:lstStyle>
            <a:lvl1pPr marL="0" indent="0" algn="ctr">
              <a:buNone/>
              <a:defRPr sz="1800" b="0" i="1"/>
            </a:lvl1pPr>
          </a:lstStyle>
          <a:p>
            <a:pPr lvl="0"/>
            <a:r>
              <a:rPr lang="en-US" dirty="0"/>
              <a:t>Edit Master text styles</a:t>
            </a:r>
          </a:p>
        </p:txBody>
      </p:sp>
    </p:spTree>
    <p:extLst>
      <p:ext uri="{BB962C8B-B14F-4D97-AF65-F5344CB8AC3E}">
        <p14:creationId xmlns:p14="http://schemas.microsoft.com/office/powerpoint/2010/main" val="42595510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990599"/>
          </a:xfrm>
        </p:spPr>
        <p:txBody>
          <a:bodyPr>
            <a:normAutofit/>
          </a:bodyPr>
          <a:lst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a:lstStyle>
          <a:p>
            <a:r>
              <a:rPr lang="en-US" dirty="0"/>
              <a:t>Click to edit Master title style</a:t>
            </a:r>
          </a:p>
        </p:txBody>
      </p:sp>
      <p:sp>
        <p:nvSpPr>
          <p:cNvPr id="3" name="Content Placeholder 2"/>
          <p:cNvSpPr>
            <a:spLocks noGrp="1"/>
          </p:cNvSpPr>
          <p:nvPr>
            <p:ph idx="1"/>
          </p:nvPr>
        </p:nvSpPr>
        <p:spPr>
          <a:xfrm>
            <a:off x="838200" y="1173163"/>
            <a:ext cx="10515600" cy="4618036"/>
          </a:xfrm>
        </p:spPr>
        <p:txBody>
          <a:bodyPr/>
          <a:lstStyle>
            <a:lvl1pPr>
              <a:spcAft>
                <a:spcPts val="1000"/>
              </a:spcAft>
              <a:defRPr sz="2400" b="0"/>
            </a:lvl1pPr>
            <a:lvl2pPr marL="685800" indent="-228600">
              <a:buClr>
                <a:srgbClr val="0F4D7B"/>
              </a:buClr>
              <a:buFont typeface="Symbol" panose="05050102010706020507" pitchFamily="18" charset="2"/>
              <a:buChar char=""/>
              <a:defRPr sz="2200">
                <a:solidFill>
                  <a:srgbClr val="0F4D7B"/>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cxnSp>
        <p:nvCxnSpPr>
          <p:cNvPr id="7" name="Straight Connector 6"/>
          <p:cNvCxnSpPr/>
          <p:nvPr userDrawn="1"/>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p:nvPr>
        </p:nvSpPr>
        <p:spPr>
          <a:xfrm>
            <a:off x="2235200" y="5791200"/>
            <a:ext cx="7721600" cy="381000"/>
          </a:xfrm>
        </p:spPr>
        <p:txBody>
          <a:bodyPr>
            <a:normAutofit/>
          </a:bodyPr>
          <a:lstStyle>
            <a:lvl1pPr marL="0" indent="0" algn="ctr">
              <a:buNone/>
              <a:defRPr sz="1800" b="0" i="1"/>
            </a:lvl1pPr>
          </a:lstStyle>
          <a:p>
            <a:pPr lvl="0"/>
            <a:r>
              <a:rPr lang="en-US" dirty="0"/>
              <a:t>Edit Master text styles</a:t>
            </a:r>
          </a:p>
        </p:txBody>
      </p:sp>
    </p:spTree>
    <p:extLst>
      <p:ext uri="{BB962C8B-B14F-4D97-AF65-F5344CB8AC3E}">
        <p14:creationId xmlns:p14="http://schemas.microsoft.com/office/powerpoint/2010/main" val="2155174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RSA Goal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Box 1" descr="&quot; &quot;">
            <a:extLst>
              <a:ext uri="{FF2B5EF4-FFF2-40B4-BE49-F238E27FC236}">
                <a16:creationId xmlns:a16="http://schemas.microsoft.com/office/drawing/2014/main" id="{C6402E67-A38A-48B6-9551-9DFB20412E28}"/>
              </a:ext>
              <a:ext uri="{C183D7F6-B498-43B3-948B-1728B52AA6E4}">
                <adec:decorative xmlns:adec="http://schemas.microsoft.com/office/drawing/2017/decorative" val="1"/>
              </a:ext>
            </a:extLst>
          </p:cNvPr>
          <p:cNvSpPr txBox="1"/>
          <p:nvPr userDrawn="1"/>
        </p:nvSpPr>
        <p:spPr>
          <a:xfrm>
            <a:off x="1358449" y="147067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1" descr="&quot; &quot;">
            <a:extLst>
              <a:ext uri="{FF2B5EF4-FFF2-40B4-BE49-F238E27FC236}">
                <a16:creationId xmlns:a16="http://schemas.microsoft.com/office/drawing/2014/main" id="{D867B8F6-DAA1-714D-9DDF-440B2E7C4985}"/>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4957" b="14540"/>
          <a:stretch/>
        </p:blipFill>
        <p:spPr>
          <a:xfrm>
            <a:off x="1504437" y="1535598"/>
            <a:ext cx="665743" cy="598621"/>
          </a:xfrm>
          <a:prstGeom prst="rect">
            <a:avLst/>
          </a:prstGeom>
        </p:spPr>
      </p:pic>
      <p:sp>
        <p:nvSpPr>
          <p:cNvPr id="10" name="Content Placeholder 1"/>
          <p:cNvSpPr>
            <a:spLocks noGrp="1"/>
          </p:cNvSpPr>
          <p:nvPr>
            <p:ph sz="quarter" idx="13"/>
          </p:nvPr>
        </p:nvSpPr>
        <p:spPr>
          <a:xfrm>
            <a:off x="2281218" y="1600200"/>
            <a:ext cx="1292225" cy="685800"/>
          </a:xfrm>
        </p:spPr>
        <p:txBody>
          <a:bodyPr>
            <a:noAutofit/>
          </a:bodyPr>
          <a:lstStyle>
            <a:lvl1pPr marL="0" indent="0">
              <a:buNone/>
              <a:defRPr sz="2400" b="1"/>
            </a:lvl1pPr>
          </a:lstStyle>
          <a:p>
            <a:pPr lvl="0"/>
            <a:r>
              <a:rPr lang="en-US" dirty="0"/>
              <a:t>Edit Master</a:t>
            </a:r>
          </a:p>
        </p:txBody>
      </p:sp>
      <p:grpSp>
        <p:nvGrpSpPr>
          <p:cNvPr id="4" name="Group 1" descr="&quot; &quot;"/>
          <p:cNvGrpSpPr/>
          <p:nvPr userDrawn="1"/>
        </p:nvGrpSpPr>
        <p:grpSpPr>
          <a:xfrm>
            <a:off x="3782988" y="1672425"/>
            <a:ext cx="672206" cy="309317"/>
            <a:chOff x="3782988" y="1672425"/>
            <a:chExt cx="672206" cy="309317"/>
          </a:xfrm>
        </p:grpSpPr>
        <p:sp>
          <p:nvSpPr>
            <p:cNvPr id="12" name="Right Arrow 1" descr="&quot; &quot;">
              <a:extLst>
                <a:ext uri="{FF2B5EF4-FFF2-40B4-BE49-F238E27FC236}">
                  <a16:creationId xmlns:a16="http://schemas.microsoft.com/office/drawing/2014/main" id="{78375FE7-DB1C-E944-85D7-C0D27FB65F51}"/>
                </a:ext>
              </a:extLst>
            </p:cNvPr>
            <p:cNvSpPr/>
            <p:nvPr userDrawn="1"/>
          </p:nvSpPr>
          <p:spPr>
            <a:xfrm>
              <a:off x="3782988" y="1672425"/>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 descr="&quot; &quot;">
              <a:extLst>
                <a:ext uri="{FF2B5EF4-FFF2-40B4-BE49-F238E27FC236}">
                  <a16:creationId xmlns:a16="http://schemas.microsoft.com/office/drawing/2014/main" id="{E374D2A4-8AF2-4EF3-9230-FEA6CAF5C5AE}"/>
                </a:ext>
                <a:ext uri="{C183D7F6-B498-43B3-948B-1728B52AA6E4}">
                  <adec:decorative xmlns:adec="http://schemas.microsoft.com/office/drawing/2017/decorative" val="1"/>
                </a:ext>
              </a:extLst>
            </p:cNvPr>
            <p:cNvCxnSpPr/>
            <p:nvPr userDrawn="1"/>
          </p:nvCxnSpPr>
          <p:spPr>
            <a:xfrm>
              <a:off x="3796826" y="1801632"/>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 name="Text Placeholder 1"/>
          <p:cNvSpPr>
            <a:spLocks noGrp="1"/>
          </p:cNvSpPr>
          <p:nvPr>
            <p:ph type="body" sz="quarter" idx="18"/>
          </p:nvPr>
        </p:nvSpPr>
        <p:spPr>
          <a:xfrm>
            <a:off x="4574301" y="1472184"/>
            <a:ext cx="5943600" cy="685800"/>
          </a:xfrm>
        </p:spPr>
        <p:txBody>
          <a:bodyPr anchor="ctr">
            <a:normAutofit/>
          </a:bodyPr>
          <a:lstStyle>
            <a:lvl1pPr marL="0" indent="0">
              <a:buNone/>
              <a:defRPr sz="1800" b="1">
                <a:solidFill>
                  <a:srgbClr val="0F4D7B"/>
                </a:solidFill>
              </a:defRPr>
            </a:lvl1pPr>
          </a:lstStyle>
          <a:p>
            <a:pPr lvl="0"/>
            <a:r>
              <a:rPr lang="en-US" dirty="0"/>
              <a:t>Edit Master text styles</a:t>
            </a:r>
          </a:p>
        </p:txBody>
      </p:sp>
      <p:sp>
        <p:nvSpPr>
          <p:cNvPr id="14" name="TextBox 2" descr="&quot; &quot;">
            <a:extLst>
              <a:ext uri="{FF2B5EF4-FFF2-40B4-BE49-F238E27FC236}">
                <a16:creationId xmlns:a16="http://schemas.microsoft.com/office/drawing/2014/main" id="{4B4CD2B3-0C35-4CA5-9C22-D20E1D1848AF}"/>
              </a:ext>
              <a:ext uri="{C183D7F6-B498-43B3-948B-1728B52AA6E4}">
                <adec:decorative xmlns:adec="http://schemas.microsoft.com/office/drawing/2017/decorative" val="1"/>
              </a:ext>
            </a:extLst>
          </p:cNvPr>
          <p:cNvSpPr txBox="1"/>
          <p:nvPr userDrawn="1"/>
        </p:nvSpPr>
        <p:spPr>
          <a:xfrm>
            <a:off x="1358447" y="238658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quot; &quot;">
            <a:extLst>
              <a:ext uri="{FF2B5EF4-FFF2-40B4-BE49-F238E27FC236}">
                <a16:creationId xmlns:a16="http://schemas.microsoft.com/office/drawing/2014/main" id="{251983AE-FDD8-D54B-895D-78E3810E9A3A}"/>
              </a:ext>
            </a:extLst>
          </p:cNvPr>
          <p:cNvPicPr>
            <a:picLocks noChangeAspect="1"/>
          </p:cNvPicPr>
          <p:nvPr userDrawn="1"/>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027" b="16215"/>
          <a:stretch/>
        </p:blipFill>
        <p:spPr>
          <a:xfrm>
            <a:off x="1410302" y="2421393"/>
            <a:ext cx="848701" cy="668420"/>
          </a:xfrm>
          <a:prstGeom prst="rect">
            <a:avLst/>
          </a:prstGeom>
        </p:spPr>
      </p:pic>
      <p:sp>
        <p:nvSpPr>
          <p:cNvPr id="16" name="Content Placeholder 2"/>
          <p:cNvSpPr>
            <a:spLocks noGrp="1"/>
          </p:cNvSpPr>
          <p:nvPr>
            <p:ph sz="quarter" idx="14"/>
          </p:nvPr>
        </p:nvSpPr>
        <p:spPr>
          <a:xfrm>
            <a:off x="2286000" y="2514600"/>
            <a:ext cx="1292225" cy="685800"/>
          </a:xfrm>
        </p:spPr>
        <p:txBody>
          <a:bodyPr>
            <a:noAutofit/>
          </a:bodyPr>
          <a:lstStyle>
            <a:lvl1pPr marL="0" indent="0">
              <a:buNone/>
              <a:defRPr sz="2400" b="1"/>
            </a:lvl1pPr>
          </a:lstStyle>
          <a:p>
            <a:pPr lvl="0"/>
            <a:r>
              <a:rPr lang="en-US" dirty="0"/>
              <a:t>Edit Master</a:t>
            </a:r>
          </a:p>
        </p:txBody>
      </p:sp>
      <p:grpSp>
        <p:nvGrpSpPr>
          <p:cNvPr id="5" name="Group 2" descr="&quot; &quot;"/>
          <p:cNvGrpSpPr/>
          <p:nvPr userDrawn="1"/>
        </p:nvGrpSpPr>
        <p:grpSpPr>
          <a:xfrm>
            <a:off x="3781816" y="2580898"/>
            <a:ext cx="668737" cy="309317"/>
            <a:chOff x="3781816" y="2580898"/>
            <a:chExt cx="668737" cy="309317"/>
          </a:xfrm>
        </p:grpSpPr>
        <p:sp>
          <p:nvSpPr>
            <p:cNvPr id="18" name="Right Arrow 2" descr="&quot; &quot;">
              <a:extLst>
                <a:ext uri="{FF2B5EF4-FFF2-40B4-BE49-F238E27FC236}">
                  <a16:creationId xmlns:a16="http://schemas.microsoft.com/office/drawing/2014/main" id="{FB22A8FF-B6D6-EF48-957E-1C6C265C0E6A}"/>
                </a:ext>
              </a:extLst>
            </p:cNvPr>
            <p:cNvSpPr/>
            <p:nvPr userDrawn="1"/>
          </p:nvSpPr>
          <p:spPr>
            <a:xfrm>
              <a:off x="3781816" y="2580898"/>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2" descr="&quot; &quot;">
              <a:extLst>
                <a:ext uri="{FF2B5EF4-FFF2-40B4-BE49-F238E27FC236}">
                  <a16:creationId xmlns:a16="http://schemas.microsoft.com/office/drawing/2014/main" id="{06DDA596-35B1-4B19-8917-80773EB6EF20}"/>
                </a:ext>
                <a:ext uri="{C183D7F6-B498-43B3-948B-1728B52AA6E4}">
                  <adec:decorative xmlns:adec="http://schemas.microsoft.com/office/drawing/2017/decorative" val="1"/>
                </a:ext>
              </a:extLst>
            </p:cNvPr>
            <p:cNvCxnSpPr/>
            <p:nvPr userDrawn="1"/>
          </p:nvCxnSpPr>
          <p:spPr>
            <a:xfrm>
              <a:off x="3794760" y="2730619"/>
              <a:ext cx="65579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9" name="Text Placeholder 2"/>
          <p:cNvSpPr>
            <a:spLocks noGrp="1"/>
          </p:cNvSpPr>
          <p:nvPr>
            <p:ph type="body" sz="quarter" idx="19"/>
          </p:nvPr>
        </p:nvSpPr>
        <p:spPr>
          <a:xfrm>
            <a:off x="4574301" y="2386584"/>
            <a:ext cx="5943600" cy="685800"/>
          </a:xfrm>
        </p:spPr>
        <p:txBody>
          <a:bodyPr anchor="ctr">
            <a:normAutofit/>
          </a:bodyPr>
          <a:lstStyle>
            <a:lvl1pPr marL="0" indent="0">
              <a:buNone/>
              <a:defRPr sz="1800" b="1">
                <a:solidFill>
                  <a:srgbClr val="0F4D7B"/>
                </a:solidFill>
              </a:defRPr>
            </a:lvl1pPr>
          </a:lstStyle>
          <a:p>
            <a:pPr lvl="0"/>
            <a:r>
              <a:rPr lang="en-US" dirty="0"/>
              <a:t>Edit Master text styles</a:t>
            </a:r>
          </a:p>
        </p:txBody>
      </p:sp>
      <p:sp>
        <p:nvSpPr>
          <p:cNvPr id="20" name="TextBox 3" descr="&quot; &quot;">
            <a:extLst>
              <a:ext uri="{FF2B5EF4-FFF2-40B4-BE49-F238E27FC236}">
                <a16:creationId xmlns:a16="http://schemas.microsoft.com/office/drawing/2014/main" id="{60B3EAF8-E8EC-4858-8A8B-E56502F72082}"/>
              </a:ext>
              <a:ext uri="{C183D7F6-B498-43B3-948B-1728B52AA6E4}">
                <adec:decorative xmlns:adec="http://schemas.microsoft.com/office/drawing/2017/decorative" val="1"/>
              </a:ext>
            </a:extLst>
          </p:cNvPr>
          <p:cNvSpPr txBox="1"/>
          <p:nvPr userDrawn="1"/>
        </p:nvSpPr>
        <p:spPr>
          <a:xfrm>
            <a:off x="1358449" y="3300984"/>
            <a:ext cx="945142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3" descr="&quot; &quot;">
            <a:extLst>
              <a:ext uri="{FF2B5EF4-FFF2-40B4-BE49-F238E27FC236}">
                <a16:creationId xmlns:a16="http://schemas.microsoft.com/office/drawing/2014/main" id="{0C1C26A6-6D39-AA4C-91F2-A6B15313B4DF}"/>
              </a:ext>
            </a:extLst>
          </p:cNvPr>
          <p:cNvPicPr>
            <a:picLocks noChangeAspect="1"/>
          </p:cNvPicPr>
          <p:nvPr userDrawn="1"/>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b="24347"/>
          <a:stretch/>
        </p:blipFill>
        <p:spPr>
          <a:xfrm>
            <a:off x="1373852" y="3224268"/>
            <a:ext cx="948727" cy="717739"/>
          </a:xfrm>
          <a:prstGeom prst="rect">
            <a:avLst/>
          </a:prstGeom>
        </p:spPr>
      </p:pic>
      <p:sp>
        <p:nvSpPr>
          <p:cNvPr id="22" name="Content Placeholder 3"/>
          <p:cNvSpPr>
            <a:spLocks noGrp="1"/>
          </p:cNvSpPr>
          <p:nvPr>
            <p:ph sz="quarter" idx="15"/>
          </p:nvPr>
        </p:nvSpPr>
        <p:spPr>
          <a:xfrm>
            <a:off x="2286000" y="3429000"/>
            <a:ext cx="1292225" cy="685800"/>
          </a:xfrm>
        </p:spPr>
        <p:txBody>
          <a:bodyPr>
            <a:noAutofit/>
          </a:bodyPr>
          <a:lstStyle>
            <a:lvl1pPr marL="0" indent="0">
              <a:buNone/>
              <a:defRPr sz="2400" b="1"/>
            </a:lvl1pPr>
          </a:lstStyle>
          <a:p>
            <a:pPr lvl="0"/>
            <a:r>
              <a:rPr lang="en-US" dirty="0"/>
              <a:t>Edit Master</a:t>
            </a:r>
          </a:p>
        </p:txBody>
      </p:sp>
      <p:grpSp>
        <p:nvGrpSpPr>
          <p:cNvPr id="40" name="Group 3" descr="&quot; &quot;"/>
          <p:cNvGrpSpPr/>
          <p:nvPr userDrawn="1"/>
        </p:nvGrpSpPr>
        <p:grpSpPr>
          <a:xfrm>
            <a:off x="3782988" y="3481001"/>
            <a:ext cx="672206" cy="309317"/>
            <a:chOff x="3782988" y="3481001"/>
            <a:chExt cx="672206" cy="309317"/>
          </a:xfrm>
        </p:grpSpPr>
        <p:sp>
          <p:nvSpPr>
            <p:cNvPr id="24" name="Right Arrow 3" descr="&quot; &quot;">
              <a:extLst>
                <a:ext uri="{FF2B5EF4-FFF2-40B4-BE49-F238E27FC236}">
                  <a16:creationId xmlns:a16="http://schemas.microsoft.com/office/drawing/2014/main" id="{1913B0D4-773F-E345-9779-302C302A9DB4}"/>
                </a:ext>
              </a:extLst>
            </p:cNvPr>
            <p:cNvSpPr/>
            <p:nvPr userDrawn="1"/>
          </p:nvSpPr>
          <p:spPr>
            <a:xfrm>
              <a:off x="3782988" y="3481001"/>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3" descr="&quot; &quot;">
              <a:extLst>
                <a:ext uri="{FF2B5EF4-FFF2-40B4-BE49-F238E27FC236}">
                  <a16:creationId xmlns:a16="http://schemas.microsoft.com/office/drawing/2014/main" id="{E0C063F0-B581-43F0-B7A2-53C3ECA9772F}"/>
                </a:ext>
                <a:ext uri="{C183D7F6-B498-43B3-948B-1728B52AA6E4}">
                  <adec:decorative xmlns:adec="http://schemas.microsoft.com/office/drawing/2017/decorative" val="1"/>
                </a:ext>
              </a:extLst>
            </p:cNvPr>
            <p:cNvCxnSpPr/>
            <p:nvPr userDrawn="1"/>
          </p:nvCxnSpPr>
          <p:spPr>
            <a:xfrm>
              <a:off x="3796826" y="3619035"/>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5" name="Text Placeholder 3"/>
          <p:cNvSpPr>
            <a:spLocks noGrp="1"/>
          </p:cNvSpPr>
          <p:nvPr>
            <p:ph type="body" sz="quarter" idx="20"/>
          </p:nvPr>
        </p:nvSpPr>
        <p:spPr>
          <a:xfrm>
            <a:off x="4574301" y="3298824"/>
            <a:ext cx="5943600" cy="685800"/>
          </a:xfrm>
        </p:spPr>
        <p:txBody>
          <a:bodyPr anchor="ctr">
            <a:normAutofit/>
          </a:bodyPr>
          <a:lstStyle>
            <a:lvl1pPr marL="0" indent="0">
              <a:buNone/>
              <a:defRPr sz="1800" b="1">
                <a:solidFill>
                  <a:srgbClr val="0F4D7B"/>
                </a:solidFill>
              </a:defRPr>
            </a:lvl1pPr>
          </a:lstStyle>
          <a:p>
            <a:pPr lvl="0"/>
            <a:r>
              <a:rPr lang="en-US" dirty="0"/>
              <a:t>Edit Master text styles</a:t>
            </a:r>
          </a:p>
        </p:txBody>
      </p:sp>
      <p:sp>
        <p:nvSpPr>
          <p:cNvPr id="26" name="TextBox 4" descr="&quot; &quot;">
            <a:extLst>
              <a:ext uri="{FF2B5EF4-FFF2-40B4-BE49-F238E27FC236}">
                <a16:creationId xmlns:a16="http://schemas.microsoft.com/office/drawing/2014/main" id="{85EF0527-BE10-49F7-A277-F3642E27FCAF}"/>
              </a:ext>
              <a:ext uri="{C183D7F6-B498-43B3-948B-1728B52AA6E4}">
                <adec:decorative xmlns:adec="http://schemas.microsoft.com/office/drawing/2017/decorative" val="1"/>
              </a:ext>
            </a:extLst>
          </p:cNvPr>
          <p:cNvSpPr txBox="1"/>
          <p:nvPr userDrawn="1"/>
        </p:nvSpPr>
        <p:spPr>
          <a:xfrm>
            <a:off x="1358447" y="421538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Picture 4" descr="&quot; &quot;">
            <a:extLst>
              <a:ext uri="{FF2B5EF4-FFF2-40B4-BE49-F238E27FC236}">
                <a16:creationId xmlns:a16="http://schemas.microsoft.com/office/drawing/2014/main" id="{C09885F3-74CC-4C4E-9968-3750ABA8418C}"/>
              </a:ext>
            </a:extLst>
          </p:cNvPr>
          <p:cNvPicPr>
            <a:picLocks noChangeAspect="1"/>
          </p:cNvPicPr>
          <p:nvPr userDrawn="1"/>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b="15556"/>
          <a:stretch/>
        </p:blipFill>
        <p:spPr>
          <a:xfrm>
            <a:off x="1459821" y="4218554"/>
            <a:ext cx="779503" cy="658246"/>
          </a:xfrm>
          <a:prstGeom prst="rect">
            <a:avLst/>
          </a:prstGeom>
        </p:spPr>
      </p:pic>
      <p:sp>
        <p:nvSpPr>
          <p:cNvPr id="28" name="Content Placeholder 4"/>
          <p:cNvSpPr>
            <a:spLocks noGrp="1"/>
          </p:cNvSpPr>
          <p:nvPr>
            <p:ph sz="quarter" idx="16"/>
          </p:nvPr>
        </p:nvSpPr>
        <p:spPr>
          <a:xfrm>
            <a:off x="2286000" y="4343400"/>
            <a:ext cx="1292225" cy="685800"/>
          </a:xfrm>
        </p:spPr>
        <p:txBody>
          <a:bodyPr>
            <a:noAutofit/>
          </a:bodyPr>
          <a:lstStyle>
            <a:lvl1pPr marL="0" indent="0">
              <a:buNone/>
              <a:defRPr sz="2400" b="1"/>
            </a:lvl1pPr>
          </a:lstStyle>
          <a:p>
            <a:pPr lvl="0"/>
            <a:r>
              <a:rPr lang="en-US" dirty="0"/>
              <a:t>Edit Master</a:t>
            </a:r>
          </a:p>
        </p:txBody>
      </p:sp>
      <p:grpSp>
        <p:nvGrpSpPr>
          <p:cNvPr id="41" name="Group 4" descr="&quot; &quot;"/>
          <p:cNvGrpSpPr/>
          <p:nvPr userDrawn="1"/>
        </p:nvGrpSpPr>
        <p:grpSpPr>
          <a:xfrm>
            <a:off x="3780692" y="4398460"/>
            <a:ext cx="674502" cy="309317"/>
            <a:chOff x="3780692" y="4398460"/>
            <a:chExt cx="674502" cy="309317"/>
          </a:xfrm>
        </p:grpSpPr>
        <p:sp>
          <p:nvSpPr>
            <p:cNvPr id="30" name="Right Arrow 4" descr="&quot; &quot;">
              <a:extLst>
                <a:ext uri="{FF2B5EF4-FFF2-40B4-BE49-F238E27FC236}">
                  <a16:creationId xmlns:a16="http://schemas.microsoft.com/office/drawing/2014/main" id="{CB4042CC-3526-E345-A0B0-EC60879BC64D}"/>
                </a:ext>
              </a:extLst>
            </p:cNvPr>
            <p:cNvSpPr/>
            <p:nvPr userDrawn="1"/>
          </p:nvSpPr>
          <p:spPr>
            <a:xfrm>
              <a:off x="3780692" y="4398460"/>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Arrow Connector 4" descr="&quot; &quot;">
              <a:extLst>
                <a:ext uri="{FF2B5EF4-FFF2-40B4-BE49-F238E27FC236}">
                  <a16:creationId xmlns:a16="http://schemas.microsoft.com/office/drawing/2014/main" id="{8CF7B626-BFAE-4657-80B6-D8FBC78B5CEC}"/>
                </a:ext>
                <a:ext uri="{C183D7F6-B498-43B3-948B-1728B52AA6E4}">
                  <adec:decorative xmlns:adec="http://schemas.microsoft.com/office/drawing/2017/decorative" val="1"/>
                </a:ext>
              </a:extLst>
            </p:cNvPr>
            <p:cNvCxnSpPr/>
            <p:nvPr userDrawn="1"/>
          </p:nvCxnSpPr>
          <p:spPr>
            <a:xfrm>
              <a:off x="3796826" y="4541806"/>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1" name="Text Placeholder 4"/>
          <p:cNvSpPr>
            <a:spLocks noGrp="1"/>
          </p:cNvSpPr>
          <p:nvPr>
            <p:ph type="body" sz="quarter" idx="21"/>
          </p:nvPr>
        </p:nvSpPr>
        <p:spPr>
          <a:xfrm>
            <a:off x="4574301" y="4215384"/>
            <a:ext cx="5943600" cy="685800"/>
          </a:xfrm>
        </p:spPr>
        <p:txBody>
          <a:bodyPr anchor="ctr">
            <a:normAutofit/>
          </a:bodyPr>
          <a:lstStyle>
            <a:lvl1pPr marL="0" indent="0">
              <a:buNone/>
              <a:defRPr sz="1800" b="1">
                <a:solidFill>
                  <a:srgbClr val="0F4D7B"/>
                </a:solidFill>
              </a:defRPr>
            </a:lvl1pPr>
          </a:lstStyle>
          <a:p>
            <a:pPr lvl="0"/>
            <a:r>
              <a:rPr lang="en-US" dirty="0"/>
              <a:t>Edit Master text styles</a:t>
            </a:r>
          </a:p>
        </p:txBody>
      </p:sp>
      <p:sp>
        <p:nvSpPr>
          <p:cNvPr id="32" name="TextBox 5" descr="&quot; &quot;">
            <a:extLst>
              <a:ext uri="{FF2B5EF4-FFF2-40B4-BE49-F238E27FC236}">
                <a16:creationId xmlns:a16="http://schemas.microsoft.com/office/drawing/2014/main" id="{43532CC2-D793-46EC-B5F4-56F124E6A3EC}"/>
              </a:ext>
              <a:ext uri="{C183D7F6-B498-43B3-948B-1728B52AA6E4}">
                <adec:decorative xmlns:adec="http://schemas.microsoft.com/office/drawing/2017/decorative" val="1"/>
              </a:ext>
            </a:extLst>
          </p:cNvPr>
          <p:cNvSpPr txBox="1"/>
          <p:nvPr userDrawn="1"/>
        </p:nvSpPr>
        <p:spPr>
          <a:xfrm>
            <a:off x="1358450" y="5129784"/>
            <a:ext cx="9451425" cy="687111"/>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3" name="Picture 5" descr="&quot; &quot;">
            <a:extLst>
              <a:ext uri="{FF2B5EF4-FFF2-40B4-BE49-F238E27FC236}">
                <a16:creationId xmlns:a16="http://schemas.microsoft.com/office/drawing/2014/main" id="{42EEB4FA-EC18-374F-8CE6-BB5F8A87DB85}"/>
              </a:ext>
            </a:extLst>
          </p:cNvPr>
          <p:cNvPicPr>
            <a:picLocks noChangeAspect="1"/>
          </p:cNvPicPr>
          <p:nvPr userDrawn="1"/>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b="15035"/>
          <a:stretch/>
        </p:blipFill>
        <p:spPr>
          <a:xfrm>
            <a:off x="1469629" y="5149334"/>
            <a:ext cx="727859" cy="618420"/>
          </a:xfrm>
          <a:prstGeom prst="rect">
            <a:avLst/>
          </a:prstGeom>
        </p:spPr>
      </p:pic>
      <p:sp>
        <p:nvSpPr>
          <p:cNvPr id="34" name="Content Placeholder 5"/>
          <p:cNvSpPr>
            <a:spLocks noGrp="1"/>
          </p:cNvSpPr>
          <p:nvPr>
            <p:ph sz="quarter" idx="17"/>
          </p:nvPr>
        </p:nvSpPr>
        <p:spPr>
          <a:xfrm>
            <a:off x="2286000" y="5257800"/>
            <a:ext cx="1292225" cy="685800"/>
          </a:xfrm>
        </p:spPr>
        <p:txBody>
          <a:bodyPr>
            <a:noAutofit/>
          </a:bodyPr>
          <a:lstStyle>
            <a:lvl1pPr marL="0" indent="0">
              <a:buNone/>
              <a:defRPr sz="2400" b="1"/>
            </a:lvl1pPr>
          </a:lstStyle>
          <a:p>
            <a:pPr lvl="0"/>
            <a:r>
              <a:rPr lang="en-US" dirty="0"/>
              <a:t>Edit Master</a:t>
            </a:r>
          </a:p>
        </p:txBody>
      </p:sp>
      <p:grpSp>
        <p:nvGrpSpPr>
          <p:cNvPr id="42" name="Group 5"/>
          <p:cNvGrpSpPr/>
          <p:nvPr userDrawn="1"/>
        </p:nvGrpSpPr>
        <p:grpSpPr>
          <a:xfrm>
            <a:off x="3781860" y="5329483"/>
            <a:ext cx="674502" cy="309317"/>
            <a:chOff x="3781860" y="5329483"/>
            <a:chExt cx="674502" cy="309317"/>
          </a:xfrm>
        </p:grpSpPr>
        <p:sp>
          <p:nvSpPr>
            <p:cNvPr id="36" name="Right Arrow 5" descr="&quot; &quot;">
              <a:extLst>
                <a:ext uri="{FF2B5EF4-FFF2-40B4-BE49-F238E27FC236}">
                  <a16:creationId xmlns:a16="http://schemas.microsoft.com/office/drawing/2014/main" id="{8345FEEA-C542-9B4E-AEF3-3D5CEF9197FC}"/>
                </a:ext>
              </a:extLst>
            </p:cNvPr>
            <p:cNvSpPr/>
            <p:nvPr userDrawn="1"/>
          </p:nvSpPr>
          <p:spPr>
            <a:xfrm>
              <a:off x="3781860" y="5329483"/>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Arrow Connector 5" descr="&quot; &quot;">
              <a:extLst>
                <a:ext uri="{FF2B5EF4-FFF2-40B4-BE49-F238E27FC236}">
                  <a16:creationId xmlns:a16="http://schemas.microsoft.com/office/drawing/2014/main" id="{F06050F9-7E34-4E90-85F1-ADA3F727F5BF}"/>
                </a:ext>
                <a:ext uri="{C183D7F6-B498-43B3-948B-1728B52AA6E4}">
                  <adec:decorative xmlns:adec="http://schemas.microsoft.com/office/drawing/2017/decorative" val="1"/>
                </a:ext>
              </a:extLst>
            </p:cNvPr>
            <p:cNvCxnSpPr/>
            <p:nvPr userDrawn="1"/>
          </p:nvCxnSpPr>
          <p:spPr>
            <a:xfrm>
              <a:off x="3797994" y="5463258"/>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7" name="Text Placeholder 5"/>
          <p:cNvSpPr>
            <a:spLocks noGrp="1"/>
          </p:cNvSpPr>
          <p:nvPr>
            <p:ph type="body" sz="quarter" idx="22"/>
          </p:nvPr>
        </p:nvSpPr>
        <p:spPr>
          <a:xfrm>
            <a:off x="4574301" y="5129784"/>
            <a:ext cx="5943600" cy="685800"/>
          </a:xfrm>
        </p:spPr>
        <p:txBody>
          <a:bodyPr anchor="ctr">
            <a:normAutofit/>
          </a:bodyPr>
          <a:lstStyle>
            <a:lvl1pPr marL="0" indent="0">
              <a:buNone/>
              <a:defRPr sz="1800" b="1">
                <a:solidFill>
                  <a:srgbClr val="0F4D7B"/>
                </a:solidFill>
              </a:defRPr>
            </a:lvl1pPr>
          </a:lstStyle>
          <a:p>
            <a:pPr lvl="0"/>
            <a:r>
              <a:rPr lang="en-US" dirty="0"/>
              <a:t>Edit Master text styles</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752377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endParaRPr lang="en-US" dirty="0"/>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086034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Wid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quarter" idx="14"/>
          </p:nvPr>
        </p:nvSpPr>
        <p:spPr>
          <a:xfrm>
            <a:off x="838200" y="1115568"/>
            <a:ext cx="10515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idx="1"/>
          </p:nvPr>
        </p:nvSpPr>
        <p:spPr>
          <a:xfrm>
            <a:off x="838200" y="1828800"/>
            <a:ext cx="10515600" cy="3970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endParaRPr lang="en-US" dirty="0"/>
          </a:p>
        </p:txBody>
      </p:sp>
      <p:sp>
        <p:nvSpPr>
          <p:cNvPr id="6" name="Slide Number Placeholder 6"/>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5837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28541890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tif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2.jp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06984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44752"/>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3" descr="Logo:  Department of Health &amp; Human Services. USA."/>
          <p:cNvPicPr>
            <a:picLocks noChangeAspect="1"/>
          </p:cNvPicPr>
          <p:nvPr userDrawn="1"/>
        </p:nvPicPr>
        <p:blipFill>
          <a:blip r:embed="rId55"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cxnSp>
        <p:nvCxnSpPr>
          <p:cNvPr id="7" name="Straight Connector 4" descr="&quot; &quot;"/>
          <p:cNvCxnSpPr/>
          <p:nvPr userDrawn="1"/>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9" name="Picture 5"/>
          <p:cNvPicPr>
            <a:picLocks noChangeAspect="1"/>
          </p:cNvPicPr>
          <p:nvPr userDrawn="1"/>
        </p:nvPicPr>
        <p:blipFill>
          <a:blip r:embed="rId56">
            <a:extLst>
              <a:ext uri="{28A0092B-C50C-407E-A947-70E740481C1C}">
                <a14:useLocalDpi xmlns:a14="http://schemas.microsoft.com/office/drawing/2010/main" val="0"/>
              </a:ext>
            </a:extLst>
          </a:blip>
          <a:stretch>
            <a:fillRect/>
          </a:stretch>
        </p:blipFill>
        <p:spPr>
          <a:xfrm>
            <a:off x="10490473" y="5991296"/>
            <a:ext cx="1360965" cy="394680"/>
          </a:xfrm>
          <a:prstGeom prst="rect">
            <a:avLst/>
          </a:prstGeom>
          <a:noFill/>
          <a:ln>
            <a:noFill/>
          </a:ln>
        </p:spPr>
      </p:pic>
      <p:sp>
        <p:nvSpPr>
          <p:cNvPr id="8" name="Rectangle 6" descr="&quot; &quot;"/>
          <p:cNvSpPr/>
          <p:nvPr userDrawn="1"/>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7"/>
          <p:cNvSpPr>
            <a:spLocks noGrp="1"/>
          </p:cNvSpPr>
          <p:nvPr>
            <p:ph type="sldNum" sz="quarter" idx="4"/>
          </p:nvPr>
        </p:nvSpPr>
        <p:spPr>
          <a:xfrm>
            <a:off x="9272016" y="6490444"/>
            <a:ext cx="2743200" cy="384048"/>
          </a:xfrm>
          <a:prstGeom prst="rect">
            <a:avLst/>
          </a:prstGeom>
        </p:spPr>
        <p:txBody>
          <a:bodyPr vert="horz" lIns="91440" tIns="45720" rIns="91440" bIns="45720" rtlCol="0" anchor="ctr"/>
          <a:lstStyle>
            <a:lvl1pPr algn="r">
              <a:defRPr sz="1600" b="1">
                <a:solidFill>
                  <a:schemeClr val="bg1"/>
                </a:solidFill>
              </a:defRPr>
            </a:lvl1p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1871348646"/>
      </p:ext>
    </p:extLst>
  </p:cSld>
  <p:clrMap bg1="lt1" tx1="dk1" bg2="lt2" tx2="dk2" accent1="accent1" accent2="accent2" accent3="accent3" accent4="accent4" accent5="accent5" accent6="accent6" hlink="hlink" folHlink="folHlink"/>
  <p:sldLayoutIdLst>
    <p:sldLayoutId id="2147483733" r:id="rId1"/>
    <p:sldLayoutId id="2147483768" r:id="rId2"/>
    <p:sldLayoutId id="2147483735" r:id="rId3"/>
    <p:sldLayoutId id="2147483762" r:id="rId4"/>
    <p:sldLayoutId id="2147483734" r:id="rId5"/>
    <p:sldLayoutId id="2147483767" r:id="rId6"/>
    <p:sldLayoutId id="2147483745" r:id="rId7"/>
    <p:sldLayoutId id="2147483769" r:id="rId8"/>
    <p:sldLayoutId id="2147483736" r:id="rId9"/>
    <p:sldLayoutId id="2147483746" r:id="rId10"/>
    <p:sldLayoutId id="2147483765" r:id="rId11"/>
    <p:sldLayoutId id="2147483749" r:id="rId12"/>
    <p:sldLayoutId id="2147483750" r:id="rId13"/>
    <p:sldLayoutId id="2147483759" r:id="rId14"/>
    <p:sldLayoutId id="2147483747" r:id="rId15"/>
    <p:sldLayoutId id="2147483758" r:id="rId16"/>
    <p:sldLayoutId id="2147483763" r:id="rId17"/>
    <p:sldLayoutId id="2147483766" r:id="rId18"/>
    <p:sldLayoutId id="2147483764" r:id="rId19"/>
    <p:sldLayoutId id="2147483753" r:id="rId20"/>
    <p:sldLayoutId id="2147483755" r:id="rId21"/>
    <p:sldLayoutId id="2147483756" r:id="rId22"/>
    <p:sldLayoutId id="2147483757" r:id="rId23"/>
    <p:sldLayoutId id="2147483744" r:id="rId24"/>
    <p:sldLayoutId id="2147483760" r:id="rId25"/>
    <p:sldLayoutId id="2147483751" r:id="rId26"/>
    <p:sldLayoutId id="2147483770" r:id="rId27"/>
    <p:sldLayoutId id="2147483748" r:id="rId28"/>
    <p:sldLayoutId id="2147483752" r:id="rId29"/>
    <p:sldLayoutId id="2147483754" r:id="rId30"/>
    <p:sldLayoutId id="2147483737" r:id="rId31"/>
    <p:sldLayoutId id="2147483738" r:id="rId32"/>
    <p:sldLayoutId id="2147483739" r:id="rId33"/>
    <p:sldLayoutId id="2147483740" r:id="rId34"/>
    <p:sldLayoutId id="2147483741" r:id="rId35"/>
    <p:sldLayoutId id="2147483742" r:id="rId36"/>
    <p:sldLayoutId id="2147483743" r:id="rId37"/>
    <p:sldLayoutId id="2147483773" r:id="rId38"/>
    <p:sldLayoutId id="2147483777" r:id="rId39"/>
    <p:sldLayoutId id="2147483778" r:id="rId40"/>
    <p:sldLayoutId id="2147483779" r:id="rId41"/>
    <p:sldLayoutId id="2147483780" r:id="rId42"/>
    <p:sldLayoutId id="2147483781" r:id="rId43"/>
    <p:sldLayoutId id="2147483782" r:id="rId44"/>
    <p:sldLayoutId id="2147483783" r:id="rId45"/>
    <p:sldLayoutId id="2147483784" r:id="rId46"/>
    <p:sldLayoutId id="2147483785" r:id="rId47"/>
    <p:sldLayoutId id="2147483786" r:id="rId48"/>
    <p:sldLayoutId id="2147483787" r:id="rId49"/>
    <p:sldLayoutId id="2147483788" r:id="rId50"/>
    <p:sldLayoutId id="2147483789" r:id="rId51"/>
    <p:sldLayoutId id="2147483792" r:id="rId52"/>
    <p:sldLayoutId id="2147483794" r:id="rId53"/>
  </p:sldLayoutIdLst>
  <p:hf hdr="0" ftr="0" dt="0"/>
  <p:txStyles>
    <p:titleStyle>
      <a:lvl1pPr algn="l" defTabSz="914400" rtl="0" eaLnBrk="1" latinLnBrk="0" hangingPunct="1">
        <a:lnSpc>
          <a:spcPct val="100000"/>
        </a:lnSpc>
        <a:spcBef>
          <a:spcPct val="0"/>
        </a:spcBef>
        <a:buNone/>
        <a:defRPr sz="4000" b="1" kern="1200">
          <a:solidFill>
            <a:srgbClr val="0F4D7B"/>
          </a:solidFill>
          <a:latin typeface="+mn-lt"/>
          <a:ea typeface="+mj-ea"/>
          <a:cs typeface="+mj-cs"/>
        </a:defRPr>
      </a:lvl1pPr>
    </p:titleStyle>
    <p:bodyStyle>
      <a:lvl1pPr marL="347472" indent="-347472" algn="l" defTabSz="914400" rtl="0" eaLnBrk="1" latinLnBrk="0" hangingPunct="1">
        <a:lnSpc>
          <a:spcPct val="100000"/>
        </a:lnSpc>
        <a:spcBef>
          <a:spcPts val="528"/>
        </a:spcBef>
        <a:buClr>
          <a:srgbClr val="0F4D7B"/>
        </a:buClr>
        <a:buSzPct val="125000"/>
        <a:buFont typeface="Arial" panose="020B0604020202020204" pitchFamily="34" charset="0"/>
        <a:buChar char="•"/>
        <a:defRPr sz="2200" kern="1200">
          <a:solidFill>
            <a:srgbClr val="0F4D7B"/>
          </a:solidFill>
          <a:latin typeface="+mn-lt"/>
          <a:ea typeface="+mn-ea"/>
          <a:cs typeface="+mn-cs"/>
        </a:defRPr>
      </a:lvl1pPr>
      <a:lvl2pPr marL="740664" indent="-283464" algn="l" defTabSz="914400" rtl="0" eaLnBrk="1" latinLnBrk="0" hangingPunct="1">
        <a:lnSpc>
          <a:spcPct val="100000"/>
        </a:lnSpc>
        <a:spcBef>
          <a:spcPts val="480"/>
        </a:spcBef>
        <a:buClr>
          <a:srgbClr val="0F4D7B"/>
        </a:buClr>
        <a:buFont typeface="Wingdings" panose="05000000000000000000" pitchFamily="2" charset="2"/>
        <a:buChar char="§"/>
        <a:defRPr sz="2000" kern="1200">
          <a:solidFill>
            <a:srgbClr val="0F4D7B"/>
          </a:solidFill>
          <a:latin typeface="+mn-lt"/>
          <a:ea typeface="+mn-ea"/>
          <a:cs typeface="+mn-cs"/>
        </a:defRPr>
      </a:lvl2pPr>
      <a:lvl3pPr marL="1143000" indent="-228600" algn="l" defTabSz="914400" rtl="0" eaLnBrk="1" latinLnBrk="0" hangingPunct="1">
        <a:lnSpc>
          <a:spcPct val="100000"/>
        </a:lnSpc>
        <a:spcBef>
          <a:spcPts val="432"/>
        </a:spcBef>
        <a:buClr>
          <a:srgbClr val="0F4D7B"/>
        </a:buClr>
        <a:buFont typeface="Wingdings" panose="05000000000000000000" pitchFamily="2" charset="2"/>
        <a:buChar char="ü"/>
        <a:defRPr sz="1800" kern="1200">
          <a:solidFill>
            <a:srgbClr val="0F4D7B"/>
          </a:solidFill>
          <a:latin typeface="+mn-lt"/>
          <a:ea typeface="+mn-ea"/>
          <a:cs typeface="+mn-cs"/>
        </a:defRPr>
      </a:lvl3pPr>
      <a:lvl4pPr marL="1600200" indent="-228600" algn="l" defTabSz="914400" rtl="0" eaLnBrk="1" latinLnBrk="0" hangingPunct="1">
        <a:lnSpc>
          <a:spcPct val="100000"/>
        </a:lnSpc>
        <a:spcBef>
          <a:spcPts val="400"/>
        </a:spcBef>
        <a:buClr>
          <a:srgbClr val="0F4D7B"/>
        </a:buClr>
        <a:buSzPct val="100000"/>
        <a:buFont typeface="Courier New" panose="02070309020205020404" pitchFamily="49" charset="0"/>
        <a:buChar char="o"/>
        <a:defRPr sz="1600" kern="1200">
          <a:solidFill>
            <a:srgbClr val="0F4D7B"/>
          </a:solidFill>
          <a:latin typeface="+mn-lt"/>
          <a:ea typeface="+mn-ea"/>
          <a:cs typeface="+mn-cs"/>
        </a:defRPr>
      </a:lvl4pPr>
      <a:lvl5pPr marL="2057400" indent="-228600" algn="l" defTabSz="914400" rtl="0" eaLnBrk="1" latinLnBrk="0" hangingPunct="1">
        <a:lnSpc>
          <a:spcPct val="100000"/>
        </a:lnSpc>
        <a:spcBef>
          <a:spcPts val="380"/>
        </a:spcBef>
        <a:buClr>
          <a:srgbClr val="0F4D7B"/>
        </a:buClr>
        <a:buFont typeface="Wingdings" panose="05000000000000000000" pitchFamily="2" charset="2"/>
        <a:buChar char="Ø"/>
        <a:defRPr sz="1400" kern="1200">
          <a:solidFill>
            <a:srgbClr val="0F4D7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sam.gov/content/entity-registration"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grants.gov/applicants/applicant-registratio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_Project_Narrative"/><Relationship Id="rId7" Type="http://schemas.openxmlformats.org/officeDocument/2006/relationships/hyperlink" Target="#_Standard_Forms"/><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_Required_Attachments"/><Relationship Id="rId5" Type="http://schemas.openxmlformats.org/officeDocument/2006/relationships/hyperlink" Target="https://rwhapdentalservicesreport.net/Account/Login?ReturnUrl=%2F" TargetMode="External"/><Relationship Id="rId4" Type="http://schemas.openxmlformats.org/officeDocument/2006/relationships/hyperlink" Target="#_Dental_services_report"/></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_Project_Abstract"/><Relationship Id="rId7" Type="http://schemas.openxmlformats.org/officeDocument/2006/relationships/hyperlink" Target="#Review_FundingPreferences"/><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ealth_Workforce_Glossary"/><Relationship Id="rId5" Type="http://schemas.openxmlformats.org/officeDocument/2006/relationships/hyperlink" Target="https://rwhapdentalservicesreport.net/Account/Login?ReturnUrl=%2F" TargetMode="External"/><Relationship Id="rId4" Type="http://schemas.openxmlformats.org/officeDocument/2006/relationships/hyperlink" Target="#_Project_Narrative_1"/></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3" Type="http://schemas.openxmlformats.org/officeDocument/2006/relationships/hyperlink" Target="mailto:support@grants.gov"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hyperlink" Target="https://grants-portal.psc.gov/Welcome.aspx?pt=Grant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Odada@hrsa.gov" TargetMode="External"/><Relationship Id="rId2" Type="http://schemas.openxmlformats.org/officeDocument/2006/relationships/notesSlide" Target="../notesSlides/notesSlide29.xml"/><Relationship Id="rId1" Type="http://schemas.openxmlformats.org/officeDocument/2006/relationships/slideLayout" Target="../slideLayouts/slideLayout53.xml"/><Relationship Id="rId4" Type="http://schemas.openxmlformats.org/officeDocument/2006/relationships/hyperlink" Target="mailto:RyanWhiteDataSupport@wrma.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hyperlink" Target="https://targethiv.org/"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twitter.com/hrsagov" TargetMode="External"/><Relationship Id="rId13" Type="http://schemas.openxmlformats.org/officeDocument/2006/relationships/image" Target="../media/image16.png"/><Relationship Id="rId3" Type="http://schemas.openxmlformats.org/officeDocument/2006/relationships/hyperlink" Target="http://www.hrsa.gov/" TargetMode="External"/><Relationship Id="rId7" Type="http://schemas.openxmlformats.org/officeDocument/2006/relationships/image" Target="../media/image13.png"/><Relationship Id="rId12" Type="http://schemas.openxmlformats.org/officeDocument/2006/relationships/hyperlink" Target="https://www.linkedin.com/company/us-government-department-of-health-&amp;-human-services-hrsa/" TargetMode="External"/><Relationship Id="rId2" Type="http://schemas.openxmlformats.org/officeDocument/2006/relationships/notesSlide" Target="../notesSlides/notesSlide31.xml"/><Relationship Id="rId1" Type="http://schemas.openxmlformats.org/officeDocument/2006/relationships/slideLayout" Target="../slideLayouts/slideLayout38.xml"/><Relationship Id="rId6" Type="http://schemas.openxmlformats.org/officeDocument/2006/relationships/hyperlink" Target="https://facebook.com/HRSAgov/" TargetMode="External"/><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hyperlink" Target="https://www.instagram.com/hrsagov/" TargetMode="External"/><Relationship Id="rId4" Type="http://schemas.openxmlformats.org/officeDocument/2006/relationships/hyperlink" Target="https://public.govdelivery.com/accounts/USHHSHRSA/subscriber/new?qsp=HRSA-subscribe" TargetMode="External"/><Relationship Id="rId9" Type="http://schemas.openxmlformats.org/officeDocument/2006/relationships/image" Target="../media/image14.png"/><Relationship Id="rId14" Type="http://schemas.openxmlformats.org/officeDocument/2006/relationships/hyperlink" Target="https://www.youtube.com/user/HRSAtub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plainlanguage.gov/"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4936" y="1981200"/>
            <a:ext cx="7886700" cy="2133600"/>
          </a:xfrm>
        </p:spPr>
        <p:txBody>
          <a:bodyPr>
            <a:normAutofit fontScale="90000"/>
          </a:bodyPr>
          <a:lstStyle/>
          <a:p>
            <a:r>
              <a:rPr lang="en-US" sz="3600" dirty="0"/>
              <a:t>Ryan White HIV/AIDS Program </a:t>
            </a:r>
            <a:br>
              <a:rPr lang="en-US" sz="3600" dirty="0"/>
            </a:br>
            <a:r>
              <a:rPr lang="en-US" sz="3600" dirty="0"/>
              <a:t>Part F Dental Reimbursement Program</a:t>
            </a:r>
            <a:br>
              <a:rPr lang="en-US" sz="3225" dirty="0"/>
            </a:br>
            <a:r>
              <a:rPr lang="en-US" sz="2400" dirty="0"/>
              <a:t>Pre-Application Technical Assistance Conference Call</a:t>
            </a:r>
            <a:br>
              <a:rPr lang="en-US" sz="2400" dirty="0"/>
            </a:br>
            <a:r>
              <a:rPr lang="en-US" sz="2400" dirty="0"/>
              <a:t>HRSA-24-060</a:t>
            </a:r>
            <a:br>
              <a:rPr lang="en-US" sz="2400" dirty="0"/>
            </a:br>
            <a:r>
              <a:rPr lang="en-US" sz="2400" dirty="0"/>
              <a:t>March 14, 2024</a:t>
            </a:r>
          </a:p>
        </p:txBody>
      </p:sp>
      <p:sp>
        <p:nvSpPr>
          <p:cNvPr id="4" name="TextBox 3"/>
          <p:cNvSpPr txBox="1"/>
          <p:nvPr/>
        </p:nvSpPr>
        <p:spPr>
          <a:xfrm>
            <a:off x="762000" y="4419600"/>
            <a:ext cx="7626350" cy="923330"/>
          </a:xfrm>
          <a:prstGeom prst="rect">
            <a:avLst/>
          </a:prstGeom>
          <a:noFill/>
        </p:spPr>
        <p:txBody>
          <a:bodyPr wrap="square" rtlCol="0">
            <a:spAutoFit/>
          </a:bodyPr>
          <a:lstStyle/>
          <a:p>
            <a:r>
              <a:rPr lang="en-US" b="1" dirty="0">
                <a:solidFill>
                  <a:srgbClr val="800000"/>
                </a:solidFill>
              </a:rPr>
              <a:t>Director: Mahyar Mofidi, DMD, Ph.D. </a:t>
            </a:r>
          </a:p>
          <a:p>
            <a:r>
              <a:rPr lang="en-US" b="1" dirty="0">
                <a:solidFill>
                  <a:srgbClr val="800000"/>
                </a:solidFill>
              </a:rPr>
              <a:t>HIV/AIDS Bureau (HAB), Division of Community HIV/AIDS Programs (DCHAP)</a:t>
            </a:r>
          </a:p>
          <a:p>
            <a:r>
              <a:rPr lang="en-US" b="1" dirty="0">
                <a:solidFill>
                  <a:srgbClr val="0F4D7B"/>
                </a:solidFill>
                <a:ea typeface="+mj-ea"/>
                <a:cs typeface="+mj-cs"/>
              </a:rPr>
              <a:t>Health Resources and Services Administration (HRSA)</a:t>
            </a:r>
          </a:p>
        </p:txBody>
      </p:sp>
    </p:spTree>
    <p:extLst>
      <p:ext uri="{BB962C8B-B14F-4D97-AF65-F5344CB8AC3E}">
        <p14:creationId xmlns:p14="http://schemas.microsoft.com/office/powerpoint/2010/main" val="1265332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
            <a:ext cx="7391399" cy="1066800"/>
          </a:xfrm>
        </p:spPr>
        <p:txBody>
          <a:bodyPr>
            <a:normAutofit/>
          </a:bodyPr>
          <a:lstStyle/>
          <a:p>
            <a:r>
              <a:rPr lang="en-US" sz="3600" dirty="0"/>
              <a:t>Program Description</a:t>
            </a:r>
          </a:p>
        </p:txBody>
      </p:sp>
      <p:sp>
        <p:nvSpPr>
          <p:cNvPr id="6" name="Content Placeholder 2"/>
          <p:cNvSpPr>
            <a:spLocks noGrp="1"/>
          </p:cNvSpPr>
          <p:nvPr>
            <p:ph idx="1"/>
          </p:nvPr>
        </p:nvSpPr>
        <p:spPr>
          <a:xfrm>
            <a:off x="1219200" y="1371600"/>
            <a:ext cx="9982200" cy="4114800"/>
          </a:xfrm>
        </p:spPr>
        <p:txBody>
          <a:bodyPr>
            <a:noAutofit/>
          </a:bodyPr>
          <a:lstStyle/>
          <a:p>
            <a:pPr>
              <a:spcBef>
                <a:spcPts val="1200"/>
              </a:spcBef>
              <a:spcAft>
                <a:spcPts val="1200"/>
              </a:spcAft>
            </a:pPr>
            <a:r>
              <a:rPr lang="en-US" sz="2400" dirty="0"/>
              <a:t>The Purpose is to: Improve access to oral health care services for low-income people with HIV.</a:t>
            </a:r>
          </a:p>
          <a:p>
            <a:pPr>
              <a:lnSpc>
                <a:spcPts val="2500"/>
              </a:lnSpc>
              <a:spcBef>
                <a:spcPts val="1200"/>
              </a:spcBef>
              <a:spcAft>
                <a:spcPts val="1200"/>
              </a:spcAft>
            </a:pPr>
            <a:r>
              <a:rPr lang="en-US" sz="2400" dirty="0"/>
              <a:t>Support related education &amp; training for the delivery of dental care to people with HIV.</a:t>
            </a:r>
          </a:p>
          <a:p>
            <a:pPr>
              <a:lnSpc>
                <a:spcPts val="2500"/>
              </a:lnSpc>
              <a:spcBef>
                <a:spcPts val="1200"/>
              </a:spcBef>
              <a:spcAft>
                <a:spcPts val="1200"/>
              </a:spcAft>
            </a:pPr>
            <a:r>
              <a:rPr lang="en-US" sz="2400" dirty="0"/>
              <a:t>Defray a portion of unreimbursed dental care costs incurred by treating low income, people with HIV at accredited dental or dental hygiene education programs recognized by the Commission on Dental Accreditation.</a:t>
            </a:r>
          </a:p>
          <a:p>
            <a:pPr>
              <a:lnSpc>
                <a:spcPts val="2500"/>
              </a:lnSpc>
              <a:spcBef>
                <a:spcPts val="1200"/>
              </a:spcBef>
              <a:spcAft>
                <a:spcPts val="1200"/>
              </a:spcAft>
            </a:pPr>
            <a:r>
              <a:rPr lang="en-US" sz="2400" dirty="0"/>
              <a:t>This program will reimburse certain costs incurred by eligible entities that have provided uncompensated or partially uncompensated oral health care to people with HIV from </a:t>
            </a:r>
            <a:r>
              <a:rPr lang="en-US" sz="2400" dirty="0">
                <a:solidFill>
                  <a:srgbClr val="FF0000"/>
                </a:solidFill>
              </a:rPr>
              <a:t>July 1, 2022, </a:t>
            </a:r>
            <a:r>
              <a:rPr lang="en-US" sz="2400" dirty="0"/>
              <a:t>through</a:t>
            </a:r>
            <a:r>
              <a:rPr lang="en-US" sz="2400" dirty="0">
                <a:solidFill>
                  <a:srgbClr val="FF0000"/>
                </a:solidFill>
              </a:rPr>
              <a:t> June 30, 2023.</a:t>
            </a:r>
          </a:p>
        </p:txBody>
      </p:sp>
      <p:sp>
        <p:nvSpPr>
          <p:cNvPr id="4" name="Slide Number Placeholder 3"/>
          <p:cNvSpPr>
            <a:spLocks noGrp="1"/>
          </p:cNvSpPr>
          <p:nvPr>
            <p:ph type="sldNum" sz="quarter" idx="12"/>
          </p:nvPr>
        </p:nvSpPr>
        <p:spPr>
          <a:xfrm>
            <a:off x="11581384" y="6477000"/>
            <a:ext cx="585216" cy="381000"/>
          </a:xfrm>
        </p:spPr>
        <p:txBody>
          <a:bodyPr/>
          <a:lstStyle/>
          <a:p>
            <a:fld id="{F9ECA865-404D-4A57-9AC1-FD3038CC100D}" type="slidenum">
              <a:rPr lang="en-US" smtClean="0"/>
              <a:pPr/>
              <a:t>10</a:t>
            </a:fld>
            <a:endParaRPr lang="en-US" dirty="0"/>
          </a:p>
        </p:txBody>
      </p:sp>
      <p:sp>
        <p:nvSpPr>
          <p:cNvPr id="14" name="Text Placeholder 13"/>
          <p:cNvSpPr>
            <a:spLocks noGrp="1"/>
          </p:cNvSpPr>
          <p:nvPr>
            <p:ph type="body" sz="quarter" idx="4294967295"/>
          </p:nvPr>
        </p:nvSpPr>
        <p:spPr>
          <a:xfrm>
            <a:off x="4337050" y="6019800"/>
            <a:ext cx="3517900" cy="381000"/>
          </a:xfrm>
        </p:spPr>
        <p:txBody>
          <a:bodyPr>
            <a:normAutofit/>
          </a:bodyPr>
          <a:lstStyle/>
          <a:p>
            <a:pPr marL="0" indent="0" algn="ctr">
              <a:buNone/>
            </a:pPr>
            <a:r>
              <a:rPr lang="en-US" sz="1800" i="1" dirty="0"/>
              <a:t>Please refer to page </a:t>
            </a:r>
            <a:r>
              <a:rPr lang="en-US" sz="1800" i="1" dirty="0">
                <a:solidFill>
                  <a:srgbClr val="FF0000"/>
                </a:solidFill>
              </a:rPr>
              <a:t>7 </a:t>
            </a:r>
            <a:r>
              <a:rPr lang="en-US" sz="1800" i="1" dirty="0"/>
              <a:t>of the NOFO</a:t>
            </a:r>
          </a:p>
        </p:txBody>
      </p:sp>
    </p:spTree>
    <p:extLst>
      <p:ext uri="{BB962C8B-B14F-4D97-AF65-F5344CB8AC3E}">
        <p14:creationId xmlns:p14="http://schemas.microsoft.com/office/powerpoint/2010/main" val="1099536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
            <a:ext cx="9906000" cy="1066800"/>
          </a:xfrm>
        </p:spPr>
        <p:txBody>
          <a:bodyPr>
            <a:normAutofit/>
          </a:bodyPr>
          <a:lstStyle/>
          <a:p>
            <a:r>
              <a:rPr lang="en-US" sz="3600" dirty="0"/>
              <a:t>Funding Policies &amp; Limitations</a:t>
            </a:r>
          </a:p>
        </p:txBody>
      </p:sp>
      <p:sp>
        <p:nvSpPr>
          <p:cNvPr id="4" name="Slide Number Placeholder 3"/>
          <p:cNvSpPr>
            <a:spLocks noGrp="1"/>
          </p:cNvSpPr>
          <p:nvPr>
            <p:ph type="sldNum" sz="quarter" idx="12"/>
          </p:nvPr>
        </p:nvSpPr>
        <p:spPr>
          <a:xfrm>
            <a:off x="11582400" y="6477000"/>
            <a:ext cx="585216"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3733800" y="5997047"/>
            <a:ext cx="4572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Please refer to page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9 </a:t>
            </a: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of the NOFO</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5D5DDB71-DE3E-40D0-55EA-81F975A03AE9}"/>
              </a:ext>
            </a:extLst>
          </p:cNvPr>
          <p:cNvSpPr>
            <a:spLocks noGrp="1"/>
          </p:cNvSpPr>
          <p:nvPr>
            <p:ph idx="1"/>
          </p:nvPr>
        </p:nvSpPr>
        <p:spPr>
          <a:xfrm>
            <a:off x="1371600" y="1151731"/>
            <a:ext cx="10210800" cy="4554537"/>
          </a:xfrm>
        </p:spPr>
        <p:txBody>
          <a:bodyPr>
            <a:normAutofit lnSpcReduction="10000"/>
          </a:bodyPr>
          <a:lstStyle/>
          <a:p>
            <a:pPr>
              <a:spcBef>
                <a:spcPts val="600"/>
              </a:spcBef>
              <a:spcAft>
                <a:spcPts val="600"/>
              </a:spcAft>
            </a:pPr>
            <a:r>
              <a:rPr lang="en-US" dirty="0"/>
              <a:t>This program depends on the appropriation of funds. If funds are appropriated for this purpose, we will move forward with the review and award process.</a:t>
            </a:r>
          </a:p>
          <a:p>
            <a:pPr>
              <a:spcBef>
                <a:spcPts val="600"/>
              </a:spcBef>
              <a:spcAft>
                <a:spcPts val="600"/>
              </a:spcAft>
            </a:pPr>
            <a:r>
              <a:rPr lang="en-US" dirty="0"/>
              <a:t>For guidance on some types of costs we do not allow or restrict, see Budget in section </a:t>
            </a:r>
            <a:r>
              <a:rPr lang="en-US" dirty="0">
                <a:solidFill>
                  <a:srgbClr val="0000FF"/>
                </a:solidFill>
              </a:rPr>
              <a:t>4.1.iv, </a:t>
            </a:r>
            <a:r>
              <a:rPr lang="en-US" dirty="0"/>
              <a:t>pages</a:t>
            </a:r>
            <a:r>
              <a:rPr lang="en-US" dirty="0">
                <a:solidFill>
                  <a:srgbClr val="0000FF"/>
                </a:solidFill>
              </a:rPr>
              <a:t> 20</a:t>
            </a:r>
            <a:r>
              <a:rPr lang="en-US" dirty="0"/>
              <a:t>-</a:t>
            </a:r>
            <a:r>
              <a:rPr lang="en-US" dirty="0">
                <a:solidFill>
                  <a:srgbClr val="0000FF"/>
                </a:solidFill>
              </a:rPr>
              <a:t>23, </a:t>
            </a:r>
            <a:r>
              <a:rPr lang="en-US" dirty="0"/>
              <a:t>of the </a:t>
            </a:r>
            <a:r>
              <a:rPr lang="en-US" u="sng" dirty="0">
                <a:solidFill>
                  <a:srgbClr val="0000FF"/>
                </a:solidFill>
              </a:rPr>
              <a:t>SF-424 Application Guide</a:t>
            </a:r>
            <a:r>
              <a:rPr lang="en-US" dirty="0"/>
              <a:t>. </a:t>
            </a:r>
          </a:p>
          <a:p>
            <a:pPr>
              <a:spcBef>
                <a:spcPts val="600"/>
              </a:spcBef>
              <a:spcAft>
                <a:spcPts val="600"/>
              </a:spcAft>
            </a:pPr>
            <a:r>
              <a:rPr lang="en-US" dirty="0"/>
              <a:t>You can also see </a:t>
            </a:r>
            <a:r>
              <a:rPr lang="en-US" dirty="0">
                <a:solidFill>
                  <a:srgbClr val="0000FF"/>
                </a:solidFill>
              </a:rPr>
              <a:t>45 CFR part 75</a:t>
            </a:r>
            <a:r>
              <a:rPr lang="en-US" dirty="0"/>
              <a:t>, </a:t>
            </a:r>
            <a:r>
              <a:rPr lang="en-US" u="sng" dirty="0">
                <a:solidFill>
                  <a:srgbClr val="0000FF"/>
                </a:solidFill>
              </a:rPr>
              <a:t>General Provisions for Selected Items of Cost</a:t>
            </a:r>
            <a:r>
              <a:rPr lang="en-US" dirty="0"/>
              <a:t>. </a:t>
            </a:r>
          </a:p>
          <a:p>
            <a:pPr>
              <a:spcBef>
                <a:spcPts val="600"/>
              </a:spcBef>
              <a:spcAft>
                <a:spcPts val="600"/>
              </a:spcAft>
            </a:pPr>
            <a:r>
              <a:rPr lang="en-US" dirty="0"/>
              <a:t>The General Provisions in Division H of the </a:t>
            </a:r>
            <a:r>
              <a:rPr lang="en-US" u="sng" dirty="0">
                <a:solidFill>
                  <a:srgbClr val="0000FF"/>
                </a:solidFill>
              </a:rPr>
              <a:t>Consolidated Appropriations Act, 2023 (P.L. 117-328)</a:t>
            </a:r>
            <a:r>
              <a:rPr lang="en-US" dirty="0"/>
              <a:t> apply to this program. Note that these and other restrictions will apply in fiscal years that follow, as the law requires.</a:t>
            </a:r>
          </a:p>
          <a:p>
            <a:pPr>
              <a:spcBef>
                <a:spcPts val="600"/>
              </a:spcBef>
              <a:spcAft>
                <a:spcPts val="600"/>
              </a:spcAft>
            </a:pPr>
            <a:r>
              <a:rPr lang="en-US" dirty="0"/>
              <a:t>For-profit organizations cannot earn profit from the federal award. See </a:t>
            </a:r>
            <a:r>
              <a:rPr lang="en-US" u="sng" dirty="0">
                <a:solidFill>
                  <a:srgbClr val="0000FF"/>
                </a:solidFill>
              </a:rPr>
              <a:t>45 CFR 75.216(b)</a:t>
            </a:r>
            <a:r>
              <a:rPr lang="en-US" dirty="0"/>
              <a:t>.</a:t>
            </a:r>
          </a:p>
          <a:p>
            <a:pPr>
              <a:spcBef>
                <a:spcPts val="600"/>
              </a:spcBef>
              <a:spcAft>
                <a:spcPts val="600"/>
              </a:spcAft>
            </a:pPr>
            <a:r>
              <a:rPr lang="en-US" dirty="0"/>
              <a:t>See </a:t>
            </a:r>
            <a:r>
              <a:rPr lang="en-US" u="sng" dirty="0">
                <a:solidFill>
                  <a:srgbClr val="0000FF"/>
                </a:solidFill>
              </a:rPr>
              <a:t>Manage Your Grant</a:t>
            </a:r>
            <a:r>
              <a:rPr lang="en-US" dirty="0">
                <a:solidFill>
                  <a:srgbClr val="16537F"/>
                </a:solidFill>
              </a:rPr>
              <a:t>, </a:t>
            </a:r>
            <a:r>
              <a:rPr lang="en-US" dirty="0"/>
              <a:t>for other information on costs and financial management. </a:t>
            </a:r>
          </a:p>
          <a:p>
            <a:endParaRPr lang="en-US" dirty="0"/>
          </a:p>
        </p:txBody>
      </p:sp>
    </p:spTree>
    <p:extLst>
      <p:ext uri="{BB962C8B-B14F-4D97-AF65-F5344CB8AC3E}">
        <p14:creationId xmlns:p14="http://schemas.microsoft.com/office/powerpoint/2010/main" val="928676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3414-0850-647C-387C-3F01553EEFA9}"/>
              </a:ext>
            </a:extLst>
          </p:cNvPr>
          <p:cNvSpPr>
            <a:spLocks noGrp="1"/>
          </p:cNvSpPr>
          <p:nvPr>
            <p:ph type="title"/>
          </p:nvPr>
        </p:nvSpPr>
        <p:spPr>
          <a:xfrm>
            <a:off x="990600" y="1"/>
            <a:ext cx="10363200" cy="1066800"/>
          </a:xfrm>
        </p:spPr>
        <p:txBody>
          <a:bodyPr/>
          <a:lstStyle/>
          <a:p>
            <a:r>
              <a:rPr lang="en-US" dirty="0"/>
              <a:t>Funding Policies &amp; Limitations, continued</a:t>
            </a:r>
          </a:p>
        </p:txBody>
      </p:sp>
      <p:sp>
        <p:nvSpPr>
          <p:cNvPr id="3" name="Content Placeholder 2">
            <a:extLst>
              <a:ext uri="{FF2B5EF4-FFF2-40B4-BE49-F238E27FC236}">
                <a16:creationId xmlns:a16="http://schemas.microsoft.com/office/drawing/2014/main" id="{2C8588D3-81BC-52CA-5B07-75BB7000EEF6}"/>
              </a:ext>
            </a:extLst>
          </p:cNvPr>
          <p:cNvSpPr>
            <a:spLocks noGrp="1"/>
          </p:cNvSpPr>
          <p:nvPr>
            <p:ph idx="1"/>
          </p:nvPr>
        </p:nvSpPr>
        <p:spPr>
          <a:xfrm>
            <a:off x="1143000" y="1139031"/>
            <a:ext cx="10515600" cy="4499770"/>
          </a:xfrm>
        </p:spPr>
        <p:txBody>
          <a:bodyPr>
            <a:normAutofit lnSpcReduction="10000"/>
          </a:bodyPr>
          <a:lstStyle/>
          <a:p>
            <a:pPr marL="0" indent="0">
              <a:lnSpc>
                <a:spcPct val="110000"/>
              </a:lnSpc>
              <a:spcBef>
                <a:spcPts val="0"/>
              </a:spcBef>
              <a:buNone/>
            </a:pPr>
            <a:r>
              <a:rPr lang="en-US" b="1" dirty="0"/>
              <a:t>Maintenance Of Effort (MOE)</a:t>
            </a:r>
          </a:p>
          <a:p>
            <a:pPr marL="463550" indent="-354013">
              <a:lnSpc>
                <a:spcPts val="2400"/>
              </a:lnSpc>
              <a:spcBef>
                <a:spcPts val="0"/>
              </a:spcBef>
            </a:pPr>
            <a:r>
              <a:rPr lang="en-US" dirty="0"/>
              <a:t>Federal funds must add to any existing non-federal funds for your proposed activities. If you receive an award, you will have to spend at least as much as you spent in the last fiscal year before the award. This policy is required by </a:t>
            </a:r>
            <a:r>
              <a:rPr lang="en-US" u="sng" dirty="0">
                <a:solidFill>
                  <a:srgbClr val="0000FF"/>
                </a:solidFill>
              </a:rPr>
              <a:t>Section 2692(b)(4)</a:t>
            </a:r>
            <a:r>
              <a:rPr lang="en-US" dirty="0">
                <a:solidFill>
                  <a:srgbClr val="0000FF"/>
                </a:solidFill>
              </a:rPr>
              <a:t> </a:t>
            </a:r>
            <a:r>
              <a:rPr lang="en-US" dirty="0"/>
              <a:t>of the PHS Act. </a:t>
            </a:r>
          </a:p>
          <a:p>
            <a:pPr marL="0" indent="0">
              <a:lnSpc>
                <a:spcPct val="110000"/>
              </a:lnSpc>
              <a:spcBef>
                <a:spcPts val="0"/>
              </a:spcBef>
              <a:buNone/>
            </a:pPr>
            <a:r>
              <a:rPr lang="en-US" b="1" dirty="0"/>
              <a:t>Program Income</a:t>
            </a:r>
          </a:p>
          <a:p>
            <a:pPr marL="463550" indent="-354013">
              <a:lnSpc>
                <a:spcPts val="2400"/>
              </a:lnSpc>
              <a:spcBef>
                <a:spcPts val="0"/>
              </a:spcBef>
            </a:pPr>
            <a:r>
              <a:rPr lang="en-US" dirty="0"/>
              <a:t>Program income is money earned because of your award-supported project activities. You will have to use those funds to add to approved project activities. Find more about program income at </a:t>
            </a:r>
            <a:r>
              <a:rPr lang="en-US" u="sng" dirty="0">
                <a:solidFill>
                  <a:srgbClr val="0000FF"/>
                </a:solidFill>
              </a:rPr>
              <a:t>45 CFR 75.307</a:t>
            </a:r>
            <a:r>
              <a:rPr lang="en-US" dirty="0"/>
              <a:t>.</a:t>
            </a:r>
          </a:p>
          <a:p>
            <a:pPr marL="0" indent="0">
              <a:lnSpc>
                <a:spcPct val="110000"/>
              </a:lnSpc>
              <a:spcBef>
                <a:spcPts val="0"/>
              </a:spcBef>
              <a:buNone/>
            </a:pPr>
            <a:r>
              <a:rPr lang="en-US" b="1" dirty="0"/>
              <a:t>Limitations</a:t>
            </a:r>
          </a:p>
          <a:p>
            <a:pPr marL="463550" indent="-354013">
              <a:lnSpc>
                <a:spcPts val="2400"/>
              </a:lnSpc>
              <a:spcBef>
                <a:spcPts val="0"/>
              </a:spcBef>
            </a:pPr>
            <a:r>
              <a:rPr lang="en-US" dirty="0"/>
              <a:t>For guidance on some types of costs we do not allow or restrict, see Budget in section </a:t>
            </a:r>
            <a:r>
              <a:rPr lang="en-US" dirty="0">
                <a:solidFill>
                  <a:srgbClr val="FF0000"/>
                </a:solidFill>
              </a:rPr>
              <a:t>4.1.iv </a:t>
            </a:r>
            <a:r>
              <a:rPr lang="en-US" dirty="0"/>
              <a:t>of the </a:t>
            </a:r>
            <a:r>
              <a:rPr lang="en-US" u="sng" dirty="0">
                <a:solidFill>
                  <a:srgbClr val="0000FF"/>
                </a:solidFill>
              </a:rPr>
              <a:t>Application Guide </a:t>
            </a:r>
            <a:r>
              <a:rPr lang="en-US" dirty="0"/>
              <a:t>. You can also see </a:t>
            </a:r>
            <a:r>
              <a:rPr lang="en-US" u="sng" dirty="0">
                <a:solidFill>
                  <a:srgbClr val="0000FF"/>
                </a:solidFill>
              </a:rPr>
              <a:t>45 CFR part 75</a:t>
            </a:r>
            <a:r>
              <a:rPr lang="en-US" dirty="0"/>
              <a:t>, General Provisions for Selected Items of Cost.</a:t>
            </a:r>
          </a:p>
          <a:p>
            <a:pPr marL="0" indent="0">
              <a:lnSpc>
                <a:spcPct val="120000"/>
              </a:lnSpc>
              <a:spcBef>
                <a:spcPts val="0"/>
              </a:spcBef>
              <a:buNone/>
            </a:pPr>
            <a:r>
              <a:rPr lang="en-US" dirty="0"/>
              <a:t>See </a:t>
            </a:r>
            <a:r>
              <a:rPr lang="en-US" u="sng" dirty="0">
                <a:solidFill>
                  <a:srgbClr val="0000FF"/>
                </a:solidFill>
              </a:rPr>
              <a:t>Manage Your Grant</a:t>
            </a:r>
            <a:r>
              <a:rPr lang="en-US" dirty="0">
                <a:solidFill>
                  <a:srgbClr val="0000FF"/>
                </a:solidFill>
              </a:rPr>
              <a:t> </a:t>
            </a:r>
            <a:r>
              <a:rPr lang="en-US" dirty="0"/>
              <a:t>for other information on costs and financial management.</a:t>
            </a:r>
          </a:p>
        </p:txBody>
      </p:sp>
      <p:sp>
        <p:nvSpPr>
          <p:cNvPr id="4" name="Slide Number Placeholder 3">
            <a:extLst>
              <a:ext uri="{FF2B5EF4-FFF2-40B4-BE49-F238E27FC236}">
                <a16:creationId xmlns:a16="http://schemas.microsoft.com/office/drawing/2014/main" id="{3FB19394-04CA-BDD7-2714-51C51D77D2D7}"/>
              </a:ext>
            </a:extLst>
          </p:cNvPr>
          <p:cNvSpPr>
            <a:spLocks noGrp="1"/>
          </p:cNvSpPr>
          <p:nvPr>
            <p:ph type="sldNum" sz="quarter" idx="12"/>
          </p:nvPr>
        </p:nvSpPr>
        <p:spPr>
          <a:xfrm>
            <a:off x="11543284" y="6477000"/>
            <a:ext cx="661416" cy="381000"/>
          </a:xfrm>
        </p:spPr>
        <p:txBody>
          <a:bodyPr/>
          <a:lstStyle/>
          <a:p>
            <a:fld id="{F9ECA865-404D-4A57-9AC1-FD3038CC100D}" type="slidenum">
              <a:rPr lang="en-US" smtClean="0"/>
              <a:pPr/>
              <a:t>12</a:t>
            </a:fld>
            <a:endParaRPr lang="en-US" dirty="0"/>
          </a:p>
        </p:txBody>
      </p:sp>
      <p:sp>
        <p:nvSpPr>
          <p:cNvPr id="5" name="TextBox 4">
            <a:extLst>
              <a:ext uri="{FF2B5EF4-FFF2-40B4-BE49-F238E27FC236}">
                <a16:creationId xmlns:a16="http://schemas.microsoft.com/office/drawing/2014/main" id="{E4B963C1-9924-01E6-C95C-0792DDE8D602}"/>
              </a:ext>
            </a:extLst>
          </p:cNvPr>
          <p:cNvSpPr txBox="1"/>
          <p:nvPr/>
        </p:nvSpPr>
        <p:spPr>
          <a:xfrm>
            <a:off x="3733800" y="5997047"/>
            <a:ext cx="4572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Please refer to pages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9</a:t>
            </a:r>
            <a:r>
              <a:rPr kumimoji="0" lang="en-US" sz="1800" b="0" i="1" u="none" strike="noStrike" kern="1200" cap="none" spc="0" normalizeH="0" baseline="0" noProof="0" dirty="0">
                <a:ln>
                  <a:noFill/>
                </a:ln>
                <a:solidFill>
                  <a:srgbClr val="003366">
                    <a:lumMod val="75000"/>
                  </a:srgbClr>
                </a:solidFill>
                <a:effectLst/>
                <a:uLnTx/>
                <a:uFillTx/>
                <a:latin typeface="Calibri" panose="020F0502020204030204"/>
                <a:ea typeface="+mn-ea"/>
                <a:cs typeface="+mn-cs"/>
              </a:rPr>
              <a:t> and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10</a:t>
            </a:r>
            <a:r>
              <a:rPr kumimoji="0" lang="en-US" sz="1800" b="0" i="1" u="none" strike="noStrike" kern="1200" cap="none" spc="0" normalizeH="0" baseline="0" noProof="0" dirty="0">
                <a:ln>
                  <a:noFill/>
                </a:ln>
                <a:solidFill>
                  <a:srgbClr val="003366">
                    <a:lumMod val="75000"/>
                  </a:srgbClr>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of the NOFO</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123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1"/>
            <a:ext cx="10287001" cy="1066800"/>
          </a:xfrm>
        </p:spPr>
        <p:txBody>
          <a:bodyPr>
            <a:normAutofit/>
          </a:bodyPr>
          <a:lstStyle/>
          <a:p>
            <a:r>
              <a:rPr lang="en-US" sz="3600" dirty="0"/>
              <a:t>General Recipient Expectations</a:t>
            </a:r>
          </a:p>
        </p:txBody>
      </p:sp>
      <p:sp>
        <p:nvSpPr>
          <p:cNvPr id="5" name="Content Placeholder 2"/>
          <p:cNvSpPr>
            <a:spLocks noGrp="1"/>
          </p:cNvSpPr>
          <p:nvPr>
            <p:ph idx="1"/>
          </p:nvPr>
        </p:nvSpPr>
        <p:spPr>
          <a:xfrm>
            <a:off x="1219201" y="1295400"/>
            <a:ext cx="9829800" cy="4343400"/>
          </a:xfrm>
        </p:spPr>
        <p:txBody>
          <a:bodyPr>
            <a:normAutofit/>
          </a:bodyPr>
          <a:lstStyle/>
          <a:p>
            <a:pPr>
              <a:spcAft>
                <a:spcPts val="600"/>
              </a:spcAft>
            </a:pPr>
            <a:r>
              <a:rPr lang="en-US" b="1" u="sng" dirty="0"/>
              <a:t>Patient Payment for Services</a:t>
            </a:r>
            <a:r>
              <a:rPr lang="en-US" b="1" dirty="0"/>
              <a:t>: </a:t>
            </a:r>
            <a:r>
              <a:rPr lang="en-US" dirty="0"/>
              <a:t>Recipients must have consistent and equitable policies and procedures related to verification of patients’ financial status.</a:t>
            </a:r>
          </a:p>
          <a:p>
            <a:pPr>
              <a:spcAft>
                <a:spcPts val="600"/>
              </a:spcAft>
            </a:pPr>
            <a:r>
              <a:rPr lang="en-US" b="1" u="sng" dirty="0"/>
              <a:t>Payor of Last Resort and Eligibility Determination</a:t>
            </a:r>
            <a:r>
              <a:rPr lang="en-US" b="1" dirty="0"/>
              <a:t>:</a:t>
            </a:r>
            <a:r>
              <a:rPr lang="en-US" dirty="0"/>
              <a:t> With the exception of programs administered by or providing the services of the Indian Health Service, the RWHAP is the </a:t>
            </a:r>
            <a:r>
              <a:rPr lang="en-US" b="1" u="sng" dirty="0"/>
              <a:t>payor of last resort</a:t>
            </a:r>
            <a:r>
              <a:rPr lang="en-US" dirty="0"/>
              <a:t>.</a:t>
            </a:r>
          </a:p>
          <a:p>
            <a:pPr>
              <a:spcAft>
                <a:spcPts val="600"/>
              </a:spcAft>
            </a:pPr>
            <a:r>
              <a:rPr lang="en-US" dirty="0"/>
              <a:t>Eligibility and recertification should be determined in accordance with the guidelines in </a:t>
            </a:r>
            <a:r>
              <a:rPr lang="en-US" u="sng" dirty="0">
                <a:solidFill>
                  <a:srgbClr val="0000FF"/>
                </a:solidFill>
              </a:rPr>
              <a:t>HAB PCN 21-02 Determining Client Eligibility &amp; Payor of Last Resort</a:t>
            </a:r>
            <a:r>
              <a:rPr lang="en-US" dirty="0">
                <a:solidFill>
                  <a:srgbClr val="0000FF"/>
                </a:solidFill>
              </a:rPr>
              <a:t> </a:t>
            </a:r>
            <a:r>
              <a:rPr lang="en-US" dirty="0"/>
              <a:t>in the RWHAP.</a:t>
            </a:r>
          </a:p>
          <a:p>
            <a:pPr marL="566738" lvl="1" indent="-219075">
              <a:lnSpc>
                <a:spcPts val="2400"/>
              </a:lnSpc>
            </a:pPr>
            <a:r>
              <a:rPr lang="en-US" sz="2200" dirty="0"/>
              <a:t>Recipients cannot use RWHAP Part F DRP funds to supplement the maximum cost allowance for services reimbursed by third party payments such as Medicaid, Medicare, or other insurance programs.</a:t>
            </a:r>
          </a:p>
        </p:txBody>
      </p:sp>
      <p:sp>
        <p:nvSpPr>
          <p:cNvPr id="4" name="Slide Number Placeholder 3"/>
          <p:cNvSpPr>
            <a:spLocks noGrp="1"/>
          </p:cNvSpPr>
          <p:nvPr>
            <p:ph type="sldNum" sz="quarter" idx="12"/>
          </p:nvPr>
        </p:nvSpPr>
        <p:spPr>
          <a:xfrm>
            <a:off x="10946385" y="6477000"/>
            <a:ext cx="1194816"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BA36902-D3DB-9316-70D2-FFA664484C57}"/>
              </a:ext>
            </a:extLst>
          </p:cNvPr>
          <p:cNvSpPr txBox="1"/>
          <p:nvPr/>
        </p:nvSpPr>
        <p:spPr>
          <a:xfrm>
            <a:off x="3733800" y="5997047"/>
            <a:ext cx="4572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Please refer to page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10</a:t>
            </a:r>
            <a:r>
              <a:rPr kumimoji="0" lang="en-US" sz="1800" b="0" i="1" u="none" strike="noStrike" kern="1200" cap="none" spc="0" normalizeH="0" baseline="0" noProof="0" dirty="0">
                <a:ln>
                  <a:noFill/>
                </a:ln>
                <a:solidFill>
                  <a:srgbClr val="003366">
                    <a:lumMod val="75000"/>
                  </a:srgbClr>
                </a:solidFill>
                <a:effectLst/>
                <a:uLnTx/>
                <a:uFillTx/>
                <a:latin typeface="Calibri" panose="020F0502020204030204"/>
                <a:ea typeface="+mn-ea"/>
                <a:cs typeface="+mn-cs"/>
              </a:rPr>
              <a:t> to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11</a:t>
            </a:r>
            <a:r>
              <a:rPr kumimoji="0" lang="en-US" sz="18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of the NOFO</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571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
            <a:ext cx="10286999" cy="1066800"/>
          </a:xfrm>
        </p:spPr>
        <p:txBody>
          <a:bodyPr>
            <a:normAutofit/>
          </a:bodyPr>
          <a:lstStyle/>
          <a:p>
            <a:r>
              <a:rPr lang="en-US" sz="3600" dirty="0"/>
              <a:t>General Recipient Expectations (cont.)</a:t>
            </a:r>
          </a:p>
        </p:txBody>
      </p:sp>
      <p:sp>
        <p:nvSpPr>
          <p:cNvPr id="5" name="Content Placeholder 2"/>
          <p:cNvSpPr>
            <a:spLocks noGrp="1"/>
          </p:cNvSpPr>
          <p:nvPr>
            <p:ph idx="1"/>
          </p:nvPr>
        </p:nvSpPr>
        <p:spPr>
          <a:xfrm>
            <a:off x="1066800" y="1371600"/>
            <a:ext cx="9906000" cy="3733800"/>
          </a:xfrm>
        </p:spPr>
        <p:txBody>
          <a:bodyPr>
            <a:normAutofit/>
          </a:bodyPr>
          <a:lstStyle/>
          <a:p>
            <a:pPr lvl="0">
              <a:lnSpc>
                <a:spcPts val="2400"/>
              </a:lnSpc>
              <a:spcBef>
                <a:spcPts val="600"/>
              </a:spcBef>
              <a:spcAft>
                <a:spcPts val="1200"/>
              </a:spcAft>
            </a:pPr>
            <a:r>
              <a:rPr lang="en-US" b="1" u="sng" dirty="0"/>
              <a:t>Other Financial Management Issues</a:t>
            </a:r>
            <a:r>
              <a:rPr lang="en-US" b="1" dirty="0"/>
              <a:t>:</a:t>
            </a:r>
            <a:r>
              <a:rPr lang="en-US" dirty="0"/>
              <a:t> Funds received from the DRP must be allocated to the accredited dental schools and other accredited dental education programs that provided oral health services to low-income people with HIV. HRSA expects that these reimbursement funds will provide expanded access to oral health care for people with HIV.</a:t>
            </a:r>
          </a:p>
          <a:p>
            <a:pPr lvl="0">
              <a:lnSpc>
                <a:spcPts val="2400"/>
              </a:lnSpc>
              <a:spcBef>
                <a:spcPts val="600"/>
              </a:spcBef>
              <a:spcAft>
                <a:spcPts val="1200"/>
              </a:spcAft>
            </a:pPr>
            <a:r>
              <a:rPr lang="en-US" b="1" u="sng" dirty="0"/>
              <a:t>Education and Training</a:t>
            </a:r>
            <a:r>
              <a:rPr lang="en-US" b="1" dirty="0"/>
              <a:t>: </a:t>
            </a:r>
            <a:r>
              <a:rPr lang="en-US" dirty="0"/>
              <a:t>DRP awarded applicants must ensure HIV-related oral health education and training for dental students, dental hygiene students, dental residents, or other dental providers.</a:t>
            </a:r>
          </a:p>
        </p:txBody>
      </p:sp>
      <p:sp>
        <p:nvSpPr>
          <p:cNvPr id="4" name="Slide Number Placeholder 3"/>
          <p:cNvSpPr>
            <a:spLocks noGrp="1"/>
          </p:cNvSpPr>
          <p:nvPr>
            <p:ph type="sldNum" sz="quarter" idx="12"/>
          </p:nvPr>
        </p:nvSpPr>
        <p:spPr>
          <a:xfrm>
            <a:off x="11301984" y="6489700"/>
            <a:ext cx="890016"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C204A9F-67FC-D42A-A6A4-975B47314FF2}"/>
              </a:ext>
            </a:extLst>
          </p:cNvPr>
          <p:cNvSpPr txBox="1"/>
          <p:nvPr/>
        </p:nvSpPr>
        <p:spPr>
          <a:xfrm>
            <a:off x="3733800" y="5997047"/>
            <a:ext cx="4572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Please refer to page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11</a:t>
            </a:r>
            <a:r>
              <a:rPr kumimoji="0" lang="en-US" sz="1800" b="0" i="1" u="none" strike="noStrike" kern="1200" cap="none" spc="0" normalizeH="0" baseline="0" noProof="0" dirty="0">
                <a:ln>
                  <a:noFill/>
                </a:ln>
                <a:solidFill>
                  <a:srgbClr val="003366">
                    <a:lumMod val="75000"/>
                  </a:srgbClr>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of the NOFO</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642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674A-B134-AFF4-CA9B-6E1DEE8665B2}"/>
              </a:ext>
            </a:extLst>
          </p:cNvPr>
          <p:cNvSpPr>
            <a:spLocks noGrp="1"/>
          </p:cNvSpPr>
          <p:nvPr>
            <p:ph type="title"/>
          </p:nvPr>
        </p:nvSpPr>
        <p:spPr>
          <a:xfrm>
            <a:off x="1086678" y="1"/>
            <a:ext cx="10267122" cy="1066800"/>
          </a:xfrm>
        </p:spPr>
        <p:txBody>
          <a:bodyPr>
            <a:normAutofit/>
          </a:bodyPr>
          <a:lstStyle/>
          <a:p>
            <a:r>
              <a:rPr lang="en-US" sz="3600" b="1" dirty="0">
                <a:solidFill>
                  <a:srgbClr val="185394"/>
                </a:solidFill>
                <a:effectLst/>
                <a:latin typeface="Calibri" panose="020F0502020204030204" pitchFamily="34" charset="0"/>
                <a:cs typeface="Calibri" panose="020F0502020204030204" pitchFamily="34" charset="0"/>
              </a:rPr>
              <a:t>Get Registered</a:t>
            </a:r>
            <a:endParaRPr lang="en-US" sz="3600" dirty="0"/>
          </a:p>
        </p:txBody>
      </p:sp>
      <p:sp>
        <p:nvSpPr>
          <p:cNvPr id="3" name="Content Placeholder 2">
            <a:extLst>
              <a:ext uri="{FF2B5EF4-FFF2-40B4-BE49-F238E27FC236}">
                <a16:creationId xmlns:a16="http://schemas.microsoft.com/office/drawing/2014/main" id="{87559E0D-E3BA-EAFF-8FDF-A8ED6EADE015}"/>
              </a:ext>
            </a:extLst>
          </p:cNvPr>
          <p:cNvSpPr>
            <a:spLocks noGrp="1"/>
          </p:cNvSpPr>
          <p:nvPr>
            <p:ph idx="1"/>
          </p:nvPr>
        </p:nvSpPr>
        <p:spPr>
          <a:xfrm>
            <a:off x="1218692" y="1150007"/>
            <a:ext cx="10147300" cy="4847039"/>
          </a:xfrm>
        </p:spPr>
        <p:txBody>
          <a:bodyPr>
            <a:normAutofit fontScale="92500" lnSpcReduction="10000"/>
          </a:bodyPr>
          <a:lstStyle/>
          <a:p>
            <a:pPr marL="0" marR="0" indent="0">
              <a:lnSpc>
                <a:spcPct val="107000"/>
              </a:lnSpc>
              <a:spcBef>
                <a:spcPts val="1800"/>
              </a:spcBef>
              <a:spcAft>
                <a:spcPts val="0"/>
              </a:spcAft>
              <a:buNone/>
            </a:pPr>
            <a:r>
              <a:rPr lang="en-US" sz="3000" b="1" dirty="0">
                <a:solidFill>
                  <a:srgbClr val="185394"/>
                </a:solidFill>
                <a:effectLst/>
                <a:latin typeface="Calibri" panose="020F0502020204030204" pitchFamily="34" charset="0"/>
                <a:cs typeface="Calibri" panose="020F0502020204030204" pitchFamily="34" charset="0"/>
              </a:rPr>
              <a:t>SAM.gov</a:t>
            </a:r>
            <a:endParaRPr lang="en-US" sz="3000" b="1" dirty="0">
              <a:solidFill>
                <a:srgbClr val="185394"/>
              </a:solidFill>
              <a:effectLst/>
              <a:latin typeface="Franklin Gothic Demi Cond" panose="020B0706030402020204" pitchFamily="34" charset="0"/>
              <a:cs typeface="Calibri" panose="020F0502020204030204" pitchFamily="34" charset="0"/>
            </a:endParaRPr>
          </a:p>
          <a:p>
            <a:pPr marL="0" marR="0" indent="0">
              <a:lnSpc>
                <a:spcPct val="107000"/>
              </a:lnSpc>
              <a:spcBef>
                <a:spcPts val="0"/>
              </a:spcBef>
              <a:spcAft>
                <a:spcPts val="1200"/>
              </a:spcAft>
              <a:buNone/>
            </a:pPr>
            <a:r>
              <a:rPr lang="en-US" sz="2000" dirty="0">
                <a:effectLst/>
                <a:latin typeface="Calibri" panose="020F0502020204030204" pitchFamily="34" charset="0"/>
                <a:ea typeface="Calibri" panose="020F0502020204030204" pitchFamily="34" charset="0"/>
                <a:cs typeface="Calibri" panose="020F0502020204030204" pitchFamily="34" charset="0"/>
              </a:rPr>
              <a:t>You must have an active account with </a:t>
            </a:r>
            <a:r>
              <a:rPr lang="en-US"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SAM.gov</a:t>
            </a:r>
            <a:r>
              <a:rPr lang="en-US" sz="2000" dirty="0">
                <a:effectLst/>
                <a:latin typeface="Calibri" panose="020F0502020204030204" pitchFamily="34" charset="0"/>
                <a:ea typeface="Calibri" panose="020F0502020204030204" pitchFamily="34" charset="0"/>
                <a:cs typeface="Calibri" panose="020F0502020204030204" pitchFamily="34" charset="0"/>
              </a:rPr>
              <a:t>. This includes having a Unique Entity Identifier (UEI). </a:t>
            </a:r>
            <a:r>
              <a:rPr lang="en-US"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SAM.gov</a:t>
            </a:r>
            <a:r>
              <a:rPr lang="en-US" sz="20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registration can take several weeks. Begin that process today. </a:t>
            </a:r>
          </a:p>
          <a:p>
            <a:pPr marL="0" marR="0" indent="0">
              <a:spcBef>
                <a:spcPts val="0"/>
              </a:spcBef>
              <a:buNone/>
            </a:pPr>
            <a:r>
              <a:rPr lang="en-US" sz="2000" dirty="0">
                <a:effectLst/>
                <a:latin typeface="Calibri" panose="020F0502020204030204" pitchFamily="34" charset="0"/>
                <a:ea typeface="Calibri" panose="020F0502020204030204" pitchFamily="34" charset="0"/>
                <a:cs typeface="Calibri" panose="020F0502020204030204" pitchFamily="34" charset="0"/>
              </a:rPr>
              <a:t>To register, go to </a:t>
            </a:r>
            <a:r>
              <a:rPr lang="en-US"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SAM.gov Entity Registration</a:t>
            </a:r>
            <a:r>
              <a:rPr lang="en-US" sz="20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and click Get Started. From the same page, you can also click on the Entity Registration Checklist for the information you will need to register. </a:t>
            </a:r>
          </a:p>
          <a:p>
            <a:pPr marL="0" marR="0" indent="0">
              <a:lnSpc>
                <a:spcPct val="110000"/>
              </a:lnSpc>
              <a:spcBef>
                <a:spcPts val="1200"/>
              </a:spcBef>
              <a:spcAft>
                <a:spcPts val="0"/>
              </a:spcAft>
              <a:buNone/>
            </a:pPr>
            <a:r>
              <a:rPr lang="en-US" sz="3000" b="1" dirty="0">
                <a:solidFill>
                  <a:srgbClr val="185394"/>
                </a:solidFill>
                <a:effectLst/>
                <a:latin typeface="Calibri" panose="020F0502020204030204" pitchFamily="34" charset="0"/>
                <a:cs typeface="Calibri" panose="020F0502020204030204" pitchFamily="34" charset="0"/>
              </a:rPr>
              <a:t>Grants.gov </a:t>
            </a:r>
            <a:endParaRPr lang="en-US" sz="3000" b="1" dirty="0">
              <a:solidFill>
                <a:srgbClr val="185394"/>
              </a:solidFill>
              <a:effectLst/>
              <a:latin typeface="Franklin Gothic Demi Cond" panose="020B0706030402020204" pitchFamily="34" charset="0"/>
              <a:cs typeface="Calibri" panose="020F0502020204030204" pitchFamily="34" charset="0"/>
            </a:endParaRPr>
          </a:p>
          <a:p>
            <a:pPr marL="0" marR="0" indent="0">
              <a:lnSpc>
                <a:spcPct val="107000"/>
              </a:lnSpc>
              <a:spcBef>
                <a:spcPts val="0"/>
              </a:spcBef>
              <a:spcAft>
                <a:spcPts val="600"/>
              </a:spcAft>
              <a:buNone/>
            </a:pPr>
            <a:r>
              <a:rPr lang="en-US" sz="2000" dirty="0">
                <a:effectLst/>
                <a:latin typeface="Calibri" panose="020F0502020204030204" pitchFamily="34" charset="0"/>
                <a:ea typeface="Calibri" panose="020F0502020204030204" pitchFamily="34" charset="0"/>
                <a:cs typeface="Calibri" panose="020F0502020204030204" pitchFamily="34" charset="0"/>
              </a:rPr>
              <a:t>You must also have an active account with </a:t>
            </a:r>
            <a:r>
              <a:rPr lang="en-US"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Grants.gov</a:t>
            </a:r>
            <a:r>
              <a:rPr lang="en-US" sz="2000" dirty="0">
                <a:solidFill>
                  <a:srgbClr val="21272D"/>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You can see step-by step instructions at the Grants.gov</a:t>
            </a:r>
            <a:r>
              <a:rPr lang="en-US" sz="2000" dirty="0">
                <a:solidFill>
                  <a:srgbClr val="21272D"/>
                </a:solidFill>
                <a:effectLst/>
                <a:latin typeface="Calibri" panose="020F0502020204030204" pitchFamily="34" charset="0"/>
                <a:ea typeface="Calibri" panose="020F0502020204030204" pitchFamily="34" charset="0"/>
                <a:cs typeface="Calibri" panose="020F0502020204030204" pitchFamily="34" charset="0"/>
              </a:rPr>
              <a:t> </a:t>
            </a:r>
            <a:r>
              <a:rPr lang="en-US"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Quick Start Guide for Applicants</a:t>
            </a:r>
            <a:r>
              <a:rPr lang="en-US" sz="2000" dirty="0">
                <a:solidFill>
                  <a:srgbClr val="21272D"/>
                </a:solidFill>
                <a:effectLst/>
                <a:latin typeface="Calibri" panose="020F0502020204030204" pitchFamily="34" charset="0"/>
                <a:ea typeface="Calibri" panose="020F0502020204030204" pitchFamily="34" charset="0"/>
                <a:cs typeface="Calibri" panose="020F0502020204030204" pitchFamily="34" charset="0"/>
              </a:rPr>
              <a:t>.</a:t>
            </a:r>
          </a:p>
          <a:p>
            <a:pPr marL="0" marR="0" indent="0">
              <a:lnSpc>
                <a:spcPct val="107000"/>
              </a:lnSpc>
              <a:spcBef>
                <a:spcPts val="1200"/>
              </a:spcBef>
              <a:spcAft>
                <a:spcPts val="600"/>
              </a:spcAft>
              <a:buNone/>
            </a:pPr>
            <a:r>
              <a:rPr lang="en-US" sz="3000" b="1" dirty="0">
                <a:effectLst/>
                <a:latin typeface="Calibri" panose="020F0502020204030204" pitchFamily="34" charset="0"/>
                <a:ea typeface="Calibri" panose="020F0502020204030204" pitchFamily="34" charset="0"/>
                <a:cs typeface="Calibri" panose="020F0502020204030204" pitchFamily="34" charset="0"/>
              </a:rPr>
              <a:t>Find the application package </a:t>
            </a:r>
          </a:p>
          <a:p>
            <a:pPr marL="0" marR="0" indent="0">
              <a:lnSpc>
                <a:spcPct val="107000"/>
              </a:lnSpc>
              <a:spcBef>
                <a:spcPts val="0"/>
              </a:spcBef>
              <a:spcAft>
                <a:spcPts val="1200"/>
              </a:spcAft>
              <a:buNone/>
            </a:pPr>
            <a:r>
              <a:rPr lang="en-US" sz="2000" dirty="0">
                <a:effectLst/>
                <a:latin typeface="Calibri" panose="020F0502020204030204" pitchFamily="34" charset="0"/>
                <a:ea typeface="Calibri" panose="020F0502020204030204" pitchFamily="34" charset="0"/>
                <a:cs typeface="Calibri" panose="020F0502020204030204" pitchFamily="34" charset="0"/>
              </a:rPr>
              <a:t>The application package has all the forms you need to apply. You can find it online. Go to Grants Search at </a:t>
            </a:r>
            <a:r>
              <a:rPr lang="en-US"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Grants.gov</a:t>
            </a:r>
            <a:r>
              <a:rPr lang="en-US" sz="20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and search for opportunity number </a:t>
            </a:r>
            <a:r>
              <a:rPr lang="en-US" sz="2000" b="1" dirty="0">
                <a:effectLst/>
                <a:latin typeface="Calibri" panose="020F0502020204030204" pitchFamily="34" charset="0"/>
                <a:ea typeface="Calibri" panose="020F0502020204030204" pitchFamily="34" charset="0"/>
                <a:cs typeface="Calibri" panose="020F0502020204030204" pitchFamily="34" charset="0"/>
              </a:rPr>
              <a:t>HRSA-24-060</a:t>
            </a:r>
            <a:r>
              <a:rPr lang="en-US" sz="2000" dirty="0">
                <a:effectLst/>
                <a:latin typeface="Calibri" panose="020F0502020204030204" pitchFamily="34" charset="0"/>
                <a:ea typeface="Calibri" panose="020F0502020204030204" pitchFamily="34" charset="0"/>
                <a:cs typeface="Calibri" panose="020F0502020204030204" pitchFamily="34" charset="0"/>
              </a:rPr>
              <a:t>. </a:t>
            </a:r>
          </a:p>
          <a:p>
            <a:pPr marL="0" marR="0" indent="0">
              <a:lnSpc>
                <a:spcPct val="107000"/>
              </a:lnSpc>
              <a:spcBef>
                <a:spcPts val="0"/>
              </a:spcBef>
              <a:spcAft>
                <a:spcPts val="600"/>
              </a:spcAft>
              <a:buNone/>
            </a:pPr>
            <a:r>
              <a:rPr lang="en-US" sz="2000" dirty="0">
                <a:effectLst/>
                <a:latin typeface="Calibri" panose="020F0502020204030204" pitchFamily="34" charset="0"/>
                <a:ea typeface="Calibri" panose="020F0502020204030204" pitchFamily="34" charset="0"/>
                <a:cs typeface="Calibri" panose="020F0502020204030204" pitchFamily="34" charset="0"/>
              </a:rPr>
              <a:t>After you select the opportunity, we recommend that you click the Subscribe button to get updates.</a:t>
            </a:r>
          </a:p>
          <a:p>
            <a:pPr marL="0" marR="0" indent="0">
              <a:lnSpc>
                <a:spcPct val="107000"/>
              </a:lnSpc>
              <a:spcBef>
                <a:spcPts val="0"/>
              </a:spcBef>
              <a:spcAft>
                <a:spcPts val="600"/>
              </a:spcAft>
              <a:buNone/>
            </a:pPr>
            <a:endParaRPr lang="en-US" sz="2400" dirty="0">
              <a:solidFill>
                <a:srgbClr val="21272D"/>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B1AFDA8-5077-BF33-C51C-933D81273ACE}"/>
              </a:ext>
            </a:extLst>
          </p:cNvPr>
          <p:cNvSpPr>
            <a:spLocks noGrp="1"/>
          </p:cNvSpPr>
          <p:nvPr>
            <p:ph type="sldNum" sz="quarter" idx="12"/>
          </p:nvPr>
        </p:nvSpPr>
        <p:spPr>
          <a:xfrm>
            <a:off x="11288776" y="6477000"/>
            <a:ext cx="890016"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4F9C377-A21C-8549-300E-9C0A9330C23E}"/>
              </a:ext>
            </a:extLst>
          </p:cNvPr>
          <p:cNvSpPr txBox="1"/>
          <p:nvPr/>
        </p:nvSpPr>
        <p:spPr>
          <a:xfrm>
            <a:off x="3733800" y="5997047"/>
            <a:ext cx="4572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Please refer to page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12 </a:t>
            </a: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to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14 </a:t>
            </a: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of the NOFO</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9299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C348C-54C6-5069-0FA2-B71FB70B9BC2}"/>
              </a:ext>
            </a:extLst>
          </p:cNvPr>
          <p:cNvSpPr>
            <a:spLocks noGrp="1"/>
          </p:cNvSpPr>
          <p:nvPr>
            <p:ph type="title"/>
          </p:nvPr>
        </p:nvSpPr>
        <p:spPr>
          <a:xfrm>
            <a:off x="1066798" y="1"/>
            <a:ext cx="10287002" cy="1066800"/>
          </a:xfrm>
        </p:spPr>
        <p:txBody>
          <a:bodyPr>
            <a:normAutofit/>
          </a:bodyPr>
          <a:lstStyle/>
          <a:p>
            <a:r>
              <a:rPr lang="en-US" sz="3600" dirty="0"/>
              <a:t>Application Contents &amp; Format</a:t>
            </a:r>
          </a:p>
        </p:txBody>
      </p:sp>
      <p:sp>
        <p:nvSpPr>
          <p:cNvPr id="3" name="Content Placeholder 2">
            <a:extLst>
              <a:ext uri="{FF2B5EF4-FFF2-40B4-BE49-F238E27FC236}">
                <a16:creationId xmlns:a16="http://schemas.microsoft.com/office/drawing/2014/main" id="{25784665-7A0A-7648-F0E3-C4552C93FE67}"/>
              </a:ext>
            </a:extLst>
          </p:cNvPr>
          <p:cNvSpPr>
            <a:spLocks noGrp="1"/>
          </p:cNvSpPr>
          <p:nvPr>
            <p:ph idx="1"/>
          </p:nvPr>
        </p:nvSpPr>
        <p:spPr>
          <a:xfrm>
            <a:off x="1080515" y="1140026"/>
            <a:ext cx="10934701" cy="4879773"/>
          </a:xfrm>
        </p:spPr>
        <p:txBody>
          <a:bodyPr/>
          <a:lstStyle/>
          <a:p>
            <a:pPr marL="0" marR="0" indent="0">
              <a:lnSpc>
                <a:spcPts val="2200"/>
              </a:lnSpc>
              <a:spcBef>
                <a:spcPts val="200"/>
              </a:spcBef>
              <a:spcAft>
                <a:spcPts val="200"/>
              </a:spcAft>
              <a:buNone/>
            </a:pPr>
            <a:r>
              <a:rPr lang="en-US" sz="2000" dirty="0">
                <a:effectLst/>
                <a:latin typeface="Calibri" panose="020F0502020204030204" pitchFamily="34" charset="0"/>
                <a:ea typeface="Calibri" panose="020F0502020204030204" pitchFamily="34" charset="0"/>
                <a:cs typeface="Calibri" panose="020F0502020204030204" pitchFamily="34" charset="0"/>
              </a:rPr>
              <a:t>Applications include 3 main components and there is a 10-page limit for the overall application. </a:t>
            </a:r>
          </a:p>
          <a:p>
            <a:pPr marL="0" marR="0" indent="0">
              <a:lnSpc>
                <a:spcPts val="2200"/>
              </a:lnSpc>
              <a:spcBef>
                <a:spcPts val="200"/>
              </a:spcBef>
              <a:spcAft>
                <a:spcPts val="200"/>
              </a:spcAft>
              <a:buNone/>
            </a:pPr>
            <a:r>
              <a:rPr lang="en-US" sz="2000" dirty="0">
                <a:effectLst/>
                <a:latin typeface="Calibri" panose="020F0502020204030204" pitchFamily="34" charset="0"/>
                <a:ea typeface="Calibri" panose="020F0502020204030204" pitchFamily="34" charset="0"/>
                <a:cs typeface="Calibri" panose="020F0502020204030204" pitchFamily="34" charset="0"/>
              </a:rPr>
              <a:t>Submit your information in English and express budget figures using U.S. dollars.</a:t>
            </a:r>
          </a:p>
          <a:p>
            <a:pPr marL="0" marR="0" indent="0">
              <a:lnSpc>
                <a:spcPts val="2200"/>
              </a:lnSpc>
              <a:spcBef>
                <a:spcPts val="200"/>
              </a:spcBef>
              <a:spcAft>
                <a:spcPts val="200"/>
              </a:spcAft>
              <a:buNone/>
            </a:pPr>
            <a:r>
              <a:rPr lang="en-US" sz="2000" dirty="0">
                <a:effectLst/>
                <a:latin typeface="Calibri" panose="020F0502020204030204" pitchFamily="34" charset="0"/>
                <a:ea typeface="Calibri" panose="020F0502020204030204" pitchFamily="34" charset="0"/>
                <a:cs typeface="Calibri" panose="020F0502020204030204" pitchFamily="34" charset="0"/>
              </a:rPr>
              <a:t>Make sure you include each of these:</a:t>
            </a:r>
          </a:p>
          <a:p>
            <a:endParaRPr lang="en-US" dirty="0"/>
          </a:p>
        </p:txBody>
      </p:sp>
      <p:sp>
        <p:nvSpPr>
          <p:cNvPr id="4" name="Slide Number Placeholder 3">
            <a:extLst>
              <a:ext uri="{FF2B5EF4-FFF2-40B4-BE49-F238E27FC236}">
                <a16:creationId xmlns:a16="http://schemas.microsoft.com/office/drawing/2014/main" id="{E503E3A1-18ED-445F-983A-ECE44B9BD45D}"/>
              </a:ext>
            </a:extLst>
          </p:cNvPr>
          <p:cNvSpPr>
            <a:spLocks noGrp="1"/>
          </p:cNvSpPr>
          <p:nvPr>
            <p:ph type="sldNum" sz="quarter" idx="12"/>
          </p:nvPr>
        </p:nvSpPr>
        <p:spPr>
          <a:xfrm>
            <a:off x="11225784" y="6477000"/>
            <a:ext cx="966216"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9CC3208-1052-5DEC-1406-AD63E56D4457}"/>
              </a:ext>
            </a:extLst>
          </p:cNvPr>
          <p:cNvSpPr txBox="1"/>
          <p:nvPr/>
        </p:nvSpPr>
        <p:spPr>
          <a:xfrm>
            <a:off x="1087372" y="4711861"/>
            <a:ext cx="10425685" cy="10926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0F4D7B"/>
                </a:solidFill>
                <a:effectLst/>
                <a:uLnTx/>
                <a:uFillTx/>
                <a:latin typeface="Calibri" panose="020F0502020204030204"/>
                <a:ea typeface="+mn-ea"/>
                <a:cs typeface="+mn-cs"/>
              </a:rPr>
              <a:t>Required format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F4D7B"/>
                </a:solidFill>
                <a:effectLst/>
                <a:uLnTx/>
                <a:uFillTx/>
                <a:latin typeface="Calibri" panose="020F0502020204030204"/>
                <a:ea typeface="+mn-ea"/>
                <a:cs typeface="+mn-cs"/>
              </a:rPr>
              <a:t>You must format your narratives and attachments using our required formats for fonts, size, margins, etc. See the formatting guidelines in section </a:t>
            </a: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4.2</a:t>
            </a:r>
            <a:r>
              <a:rPr kumimoji="0" lang="en-US" sz="2000" b="0" i="0" u="none" strike="noStrike" kern="1200" cap="none" spc="0" normalizeH="0" baseline="0" noProof="0" dirty="0">
                <a:ln>
                  <a:noFill/>
                </a:ln>
                <a:solidFill>
                  <a:srgbClr val="0F4D7B"/>
                </a:solidFill>
                <a:effectLst/>
                <a:uLnTx/>
                <a:uFillTx/>
                <a:latin typeface="Calibri" panose="020F0502020204030204"/>
                <a:ea typeface="+mn-ea"/>
                <a:cs typeface="+mn-cs"/>
              </a:rPr>
              <a:t> of the </a:t>
            </a:r>
            <a:r>
              <a:rPr kumimoji="0" lang="en-US" sz="2000" b="0" i="0" u="sng" strike="noStrike" kern="1200" cap="none" spc="0" normalizeH="0" baseline="0" noProof="0" dirty="0">
                <a:ln>
                  <a:noFill/>
                </a:ln>
                <a:solidFill>
                  <a:srgbClr val="0000FF"/>
                </a:solidFill>
                <a:effectLst/>
                <a:uLnTx/>
                <a:uFillTx/>
                <a:latin typeface="Calibri" panose="020F0502020204030204"/>
                <a:ea typeface="+mn-ea"/>
                <a:cs typeface="+mn-cs"/>
              </a:rPr>
              <a:t>SF-424 Application Guide</a:t>
            </a:r>
            <a:r>
              <a:rPr kumimoji="0" lang="en-US" sz="2000" b="0" i="0" u="none" strike="noStrike" kern="1200" cap="none" spc="0" normalizeH="0" baseline="0" noProof="0" dirty="0">
                <a:ln>
                  <a:noFill/>
                </a:ln>
                <a:solidFill>
                  <a:srgbClr val="0F4D7B"/>
                </a:solidFill>
                <a:effectLst/>
                <a:uLnTx/>
                <a:uFillTx/>
                <a:latin typeface="Calibri" panose="020F0502020204030204"/>
                <a:ea typeface="+mn-ea"/>
                <a:cs typeface="+mn-cs"/>
              </a:rPr>
              <a:t>.</a:t>
            </a:r>
          </a:p>
        </p:txBody>
      </p:sp>
      <p:sp>
        <p:nvSpPr>
          <p:cNvPr id="13" name="TextBox 12">
            <a:extLst>
              <a:ext uri="{FF2B5EF4-FFF2-40B4-BE49-F238E27FC236}">
                <a16:creationId xmlns:a16="http://schemas.microsoft.com/office/drawing/2014/main" id="{D2E733E2-C359-432E-2504-02C4E8F9508A}"/>
              </a:ext>
            </a:extLst>
          </p:cNvPr>
          <p:cNvSpPr txBox="1"/>
          <p:nvPr/>
        </p:nvSpPr>
        <p:spPr>
          <a:xfrm>
            <a:off x="4471414" y="6019799"/>
            <a:ext cx="36576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Please refer to page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16 </a:t>
            </a: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of the NOFO</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A39B51A0-D533-793F-A70F-3A9BEDD766A8}"/>
              </a:ext>
            </a:extLst>
          </p:cNvPr>
          <p:cNvGraphicFramePr>
            <a:graphicFrameLocks noGrp="1"/>
          </p:cNvGraphicFramePr>
          <p:nvPr>
            <p:extLst>
              <p:ext uri="{D42A27DB-BD31-4B8C-83A1-F6EECF244321}">
                <p14:modId xmlns:p14="http://schemas.microsoft.com/office/powerpoint/2010/main" val="1939342420"/>
              </p:ext>
            </p:extLst>
          </p:nvPr>
        </p:nvGraphicFramePr>
        <p:xfrm>
          <a:off x="1156714" y="2240944"/>
          <a:ext cx="10287002" cy="2462606"/>
        </p:xfrm>
        <a:graphic>
          <a:graphicData uri="http://schemas.openxmlformats.org/drawingml/2006/table">
            <a:tbl>
              <a:tblPr firstRow="1"/>
              <a:tblGrid>
                <a:gridCol w="2520951">
                  <a:extLst>
                    <a:ext uri="{9D8B030D-6E8A-4147-A177-3AD203B41FA5}">
                      <a16:colId xmlns:a16="http://schemas.microsoft.com/office/drawing/2014/main" val="1988207823"/>
                    </a:ext>
                  </a:extLst>
                </a:gridCol>
                <a:gridCol w="4996474">
                  <a:extLst>
                    <a:ext uri="{9D8B030D-6E8A-4147-A177-3AD203B41FA5}">
                      <a16:colId xmlns:a16="http://schemas.microsoft.com/office/drawing/2014/main" val="121615569"/>
                    </a:ext>
                  </a:extLst>
                </a:gridCol>
                <a:gridCol w="2769577">
                  <a:extLst>
                    <a:ext uri="{9D8B030D-6E8A-4147-A177-3AD203B41FA5}">
                      <a16:colId xmlns:a16="http://schemas.microsoft.com/office/drawing/2014/main" val="2868445910"/>
                    </a:ext>
                  </a:extLst>
                </a:gridCol>
              </a:tblGrid>
              <a:tr h="223222">
                <a:tc>
                  <a:txBody>
                    <a:bodyPr/>
                    <a:lstStyle/>
                    <a:p>
                      <a:pPr marL="34925" marR="0">
                        <a:spcBef>
                          <a:spcPts val="0"/>
                        </a:spcBef>
                        <a:spcAft>
                          <a:spcPts val="600"/>
                        </a:spcAft>
                      </a:pPr>
                      <a:r>
                        <a:rPr lang="en-US" sz="18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Components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185394"/>
                      </a:solidFill>
                      <a:prstDash val="solid"/>
                      <a:round/>
                      <a:headEnd type="none" w="med" len="med"/>
                      <a:tailEnd type="none" w="med" len="med"/>
                    </a:lnL>
                    <a:lnR>
                      <a:noFill/>
                    </a:lnR>
                    <a:lnT w="12700" cap="flat" cmpd="sng" algn="ctr">
                      <a:solidFill>
                        <a:srgbClr val="185394"/>
                      </a:solidFill>
                      <a:prstDash val="solid"/>
                      <a:round/>
                      <a:headEnd type="none" w="med" len="med"/>
                      <a:tailEnd type="none" w="med" len="med"/>
                    </a:lnT>
                    <a:lnB w="12700" cap="flat" cmpd="sng" algn="ctr">
                      <a:solidFill>
                        <a:srgbClr val="185394"/>
                      </a:solidFill>
                      <a:prstDash val="solid"/>
                      <a:round/>
                      <a:headEnd type="none" w="med" len="med"/>
                      <a:tailEnd type="none" w="med" len="med"/>
                    </a:lnB>
                    <a:solidFill>
                      <a:srgbClr val="185394"/>
                    </a:solidFill>
                  </a:tcPr>
                </a:tc>
                <a:tc>
                  <a:txBody>
                    <a:bodyPr/>
                    <a:lstStyle/>
                    <a:p>
                      <a:pPr marL="34925" marR="0">
                        <a:spcBef>
                          <a:spcPts val="0"/>
                        </a:spcBef>
                        <a:spcAft>
                          <a:spcPts val="600"/>
                        </a:spcAft>
                      </a:pPr>
                      <a:r>
                        <a:rPr lang="en-US" sz="18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Submission Format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185394"/>
                      </a:solidFill>
                      <a:prstDash val="solid"/>
                      <a:round/>
                      <a:headEnd type="none" w="med" len="med"/>
                      <a:tailEnd type="none" w="med" len="med"/>
                    </a:lnT>
                    <a:lnB w="12700" cap="flat" cmpd="sng" algn="ctr">
                      <a:solidFill>
                        <a:srgbClr val="185394"/>
                      </a:solidFill>
                      <a:prstDash val="solid"/>
                      <a:round/>
                      <a:headEnd type="none" w="med" len="med"/>
                      <a:tailEnd type="none" w="med" len="med"/>
                    </a:lnB>
                    <a:solidFill>
                      <a:srgbClr val="185394"/>
                    </a:solidFill>
                  </a:tcPr>
                </a:tc>
                <a:tc>
                  <a:txBody>
                    <a:bodyPr/>
                    <a:lstStyle/>
                    <a:p>
                      <a:pPr marL="34925" marR="0">
                        <a:spcBef>
                          <a:spcPts val="0"/>
                        </a:spcBef>
                        <a:spcAft>
                          <a:spcPts val="600"/>
                        </a:spcAft>
                      </a:pPr>
                      <a:r>
                        <a:rPr lang="en-US" sz="18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Included in the page limit?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185394"/>
                      </a:solidFill>
                      <a:prstDash val="solid"/>
                      <a:round/>
                      <a:headEnd type="none" w="med" len="med"/>
                      <a:tailEnd type="none" w="med" len="med"/>
                    </a:lnR>
                    <a:lnT w="12700" cap="flat" cmpd="sng" algn="ctr">
                      <a:solidFill>
                        <a:srgbClr val="185394"/>
                      </a:solidFill>
                      <a:prstDash val="solid"/>
                      <a:round/>
                      <a:headEnd type="none" w="med" len="med"/>
                      <a:tailEnd type="none" w="med" len="med"/>
                    </a:lnT>
                    <a:lnB w="12700" cap="flat" cmpd="sng" algn="ctr">
                      <a:solidFill>
                        <a:srgbClr val="185394"/>
                      </a:solidFill>
                      <a:prstDash val="solid"/>
                      <a:round/>
                      <a:headEnd type="none" w="med" len="med"/>
                      <a:tailEnd type="none" w="med" len="med"/>
                    </a:lnB>
                    <a:solidFill>
                      <a:srgbClr val="185394"/>
                    </a:solidFill>
                  </a:tcPr>
                </a:tc>
                <a:extLst>
                  <a:ext uri="{0D108BD9-81ED-4DB2-BD59-A6C34878D82A}">
                    <a16:rowId xmlns:a16="http://schemas.microsoft.com/office/drawing/2014/main" val="364389023"/>
                  </a:ext>
                </a:extLst>
              </a:tr>
              <a:tr h="381000">
                <a:tc>
                  <a:txBody>
                    <a:bodyPr/>
                    <a:lstStyle/>
                    <a:p>
                      <a:pPr marL="34925" marR="0">
                        <a:spcBef>
                          <a:spcPts val="0"/>
                        </a:spcBef>
                        <a:spcAft>
                          <a:spcPts val="600"/>
                        </a:spcAft>
                      </a:pPr>
                      <a:r>
                        <a:rPr lang="en-US" sz="2000" u="sng" dirty="0">
                          <a:solidFill>
                            <a:srgbClr val="0066FF"/>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Project</a:t>
                      </a:r>
                      <a:r>
                        <a:rPr lang="en-US" sz="2000" u="sng" dirty="0">
                          <a:solidFill>
                            <a:srgbClr val="0066FF"/>
                          </a:solidFill>
                          <a:effectLst/>
                          <a:latin typeface="Calibri" panose="020F0502020204030204" pitchFamily="34" charset="0"/>
                          <a:ea typeface="Calibri" panose="020F0502020204030204" pitchFamily="34" charset="0"/>
                          <a:cs typeface="Calibri" panose="020F0502020204030204" pitchFamily="34" charset="0"/>
                        </a:rPr>
                        <a:t> Abstract</a:t>
                      </a:r>
                      <a:endParaRPr lang="en-US" sz="2000" dirty="0">
                        <a:solidFill>
                          <a:srgbClr val="0066FF"/>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5095E2"/>
                      </a:solidFill>
                      <a:prstDash val="solid"/>
                      <a:round/>
                      <a:headEnd type="none" w="med" len="med"/>
                      <a:tailEnd type="none" w="med" len="med"/>
                    </a:lnL>
                    <a:lnR w="12700" cap="flat" cmpd="sng" algn="ctr">
                      <a:solidFill>
                        <a:srgbClr val="5095E2"/>
                      </a:solidFill>
                      <a:prstDash val="solid"/>
                      <a:round/>
                      <a:headEnd type="none" w="med" len="med"/>
                      <a:tailEnd type="none" w="med" len="med"/>
                    </a:lnR>
                    <a:lnT w="12700" cap="flat" cmpd="sng" algn="ctr">
                      <a:solidFill>
                        <a:srgbClr val="185394"/>
                      </a:solidFill>
                      <a:prstDash val="solid"/>
                      <a:round/>
                      <a:headEnd type="none" w="med" len="med"/>
                      <a:tailEnd type="none" w="med" len="med"/>
                    </a:lnT>
                    <a:lnB w="12700" cap="flat" cmpd="sng" algn="ctr">
                      <a:solidFill>
                        <a:srgbClr val="5095E2"/>
                      </a:solidFill>
                      <a:prstDash val="solid"/>
                      <a:round/>
                      <a:headEnd type="none" w="med" len="med"/>
                      <a:tailEnd type="none" w="med" len="med"/>
                    </a:lnB>
                  </a:tcPr>
                </a:tc>
                <a:tc>
                  <a:txBody>
                    <a:bodyPr/>
                    <a:lstStyle/>
                    <a:p>
                      <a:pPr marL="34925" marR="0">
                        <a:spcBef>
                          <a:spcPts val="0"/>
                        </a:spcBef>
                        <a:spcAft>
                          <a:spcPts val="600"/>
                        </a:spcAft>
                      </a:pPr>
                      <a:r>
                        <a:rPr lang="en-US" sz="2000" dirty="0">
                          <a:effectLst/>
                          <a:latin typeface="Calibri" panose="020F0502020204030204" pitchFamily="34" charset="0"/>
                          <a:ea typeface="Calibri" panose="020F0502020204030204" pitchFamily="34" charset="0"/>
                          <a:cs typeface="Calibri" panose="020F0502020204030204" pitchFamily="34" charset="0"/>
                        </a:rPr>
                        <a:t>Use the Project Abstract Summary form</a:t>
                      </a:r>
                    </a:p>
                  </a:txBody>
                  <a:tcPr marL="68580" marR="68580" marT="0" marB="0">
                    <a:lnL w="12700" cap="flat" cmpd="sng" algn="ctr">
                      <a:solidFill>
                        <a:srgbClr val="5095E2"/>
                      </a:solidFill>
                      <a:prstDash val="solid"/>
                      <a:round/>
                      <a:headEnd type="none" w="med" len="med"/>
                      <a:tailEnd type="none" w="med" len="med"/>
                    </a:lnL>
                    <a:lnR w="12700" cap="flat" cmpd="sng" algn="ctr">
                      <a:solidFill>
                        <a:srgbClr val="5095E2"/>
                      </a:solidFill>
                      <a:prstDash val="solid"/>
                      <a:round/>
                      <a:headEnd type="none" w="med" len="med"/>
                      <a:tailEnd type="none" w="med" len="med"/>
                    </a:lnR>
                    <a:lnT w="12700" cap="flat" cmpd="sng" algn="ctr">
                      <a:solidFill>
                        <a:srgbClr val="185394"/>
                      </a:solidFill>
                      <a:prstDash val="solid"/>
                      <a:round/>
                      <a:headEnd type="none" w="med" len="med"/>
                      <a:tailEnd type="none" w="med" len="med"/>
                    </a:lnT>
                    <a:lnB w="12700" cap="flat" cmpd="sng" algn="ctr">
                      <a:solidFill>
                        <a:srgbClr val="5095E2"/>
                      </a:solidFill>
                      <a:prstDash val="solid"/>
                      <a:round/>
                      <a:headEnd type="none" w="med" len="med"/>
                      <a:tailEnd type="none" w="med" len="med"/>
                    </a:lnB>
                  </a:tcPr>
                </a:tc>
                <a:tc>
                  <a:txBody>
                    <a:bodyPr/>
                    <a:lstStyle/>
                    <a:p>
                      <a:pPr marL="34925" marR="0">
                        <a:spcBef>
                          <a:spcPts val="0"/>
                        </a:spcBef>
                        <a:spcAft>
                          <a:spcPts val="600"/>
                        </a:spcAft>
                      </a:pPr>
                      <a:r>
                        <a:rPr lang="en-US" sz="20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lnL w="12700" cap="flat" cmpd="sng" algn="ctr">
                      <a:solidFill>
                        <a:srgbClr val="5095E2"/>
                      </a:solidFill>
                      <a:prstDash val="solid"/>
                      <a:round/>
                      <a:headEnd type="none" w="med" len="med"/>
                      <a:tailEnd type="none" w="med" len="med"/>
                    </a:lnL>
                    <a:lnR w="12700" cap="flat" cmpd="sng" algn="ctr">
                      <a:solidFill>
                        <a:srgbClr val="5095E2"/>
                      </a:solidFill>
                      <a:prstDash val="solid"/>
                      <a:round/>
                      <a:headEnd type="none" w="med" len="med"/>
                      <a:tailEnd type="none" w="med" len="med"/>
                    </a:lnR>
                    <a:lnT w="12700" cap="flat" cmpd="sng" algn="ctr">
                      <a:solidFill>
                        <a:srgbClr val="185394"/>
                      </a:solidFill>
                      <a:prstDash val="solid"/>
                      <a:round/>
                      <a:headEnd type="none" w="med" len="med"/>
                      <a:tailEnd type="none" w="med" len="med"/>
                    </a:lnT>
                    <a:lnB w="12700" cap="flat" cmpd="sng" algn="ctr">
                      <a:solidFill>
                        <a:srgbClr val="5095E2"/>
                      </a:solidFill>
                      <a:prstDash val="solid"/>
                      <a:round/>
                      <a:headEnd type="none" w="med" len="med"/>
                      <a:tailEnd type="none" w="med" len="med"/>
                    </a:lnB>
                  </a:tcPr>
                </a:tc>
                <a:extLst>
                  <a:ext uri="{0D108BD9-81ED-4DB2-BD59-A6C34878D82A}">
                    <a16:rowId xmlns:a16="http://schemas.microsoft.com/office/drawing/2014/main" val="1224195755"/>
                  </a:ext>
                </a:extLst>
              </a:tr>
              <a:tr h="669665">
                <a:tc>
                  <a:txBody>
                    <a:bodyPr/>
                    <a:lstStyle/>
                    <a:p>
                      <a:pPr marL="34925" marR="0">
                        <a:spcBef>
                          <a:spcPts val="0"/>
                        </a:spcBef>
                        <a:spcAft>
                          <a:spcPts val="600"/>
                        </a:spcAft>
                      </a:pPr>
                      <a:r>
                        <a:rPr lang="en-US" sz="2000" u="sng" dirty="0">
                          <a:solidFill>
                            <a:srgbClr val="0066FF"/>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Dental Services Report</a:t>
                      </a:r>
                      <a:endParaRPr lang="en-US" sz="2000" dirty="0">
                        <a:solidFill>
                          <a:srgbClr val="0066FF"/>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5095E2"/>
                      </a:solidFill>
                      <a:prstDash val="solid"/>
                      <a:round/>
                      <a:headEnd type="none" w="med" len="med"/>
                      <a:tailEnd type="none" w="med" len="med"/>
                    </a:lnL>
                    <a:lnR w="12700" cap="flat" cmpd="sng" algn="ctr">
                      <a:solidFill>
                        <a:srgbClr val="5095E2"/>
                      </a:solidFill>
                      <a:prstDash val="solid"/>
                      <a:round/>
                      <a:headEnd type="none" w="med" len="med"/>
                      <a:tailEnd type="none" w="med" len="med"/>
                    </a:lnR>
                    <a:lnT w="12700" cap="flat" cmpd="sng" algn="ctr">
                      <a:solidFill>
                        <a:srgbClr val="5095E2"/>
                      </a:solidFill>
                      <a:prstDash val="solid"/>
                      <a:round/>
                      <a:headEnd type="none" w="med" len="med"/>
                      <a:tailEnd type="none" w="med" len="med"/>
                    </a:lnT>
                    <a:lnB w="12700" cap="flat" cmpd="sng" algn="ctr">
                      <a:solidFill>
                        <a:srgbClr val="5095E2"/>
                      </a:solidFill>
                      <a:prstDash val="solid"/>
                      <a:round/>
                      <a:headEnd type="none" w="med" len="med"/>
                      <a:tailEnd type="none" w="med" len="med"/>
                    </a:lnB>
                  </a:tcPr>
                </a:tc>
                <a:tc>
                  <a:txBody>
                    <a:bodyPr/>
                    <a:lstStyle/>
                    <a:p>
                      <a:pPr marL="34925" marR="0">
                        <a:spcBef>
                          <a:spcPts val="0"/>
                        </a:spcBef>
                        <a:spcAft>
                          <a:spcPts val="600"/>
                        </a:spcAft>
                      </a:pPr>
                      <a:r>
                        <a:rPr lang="en-US" sz="2000" dirty="0">
                          <a:effectLst/>
                          <a:latin typeface="Calibri" panose="020F0502020204030204" pitchFamily="34" charset="0"/>
                          <a:ea typeface="Calibri" panose="020F0502020204030204" pitchFamily="34" charset="0"/>
                          <a:cs typeface="Calibri" panose="020F0502020204030204" pitchFamily="34" charset="0"/>
                        </a:rPr>
                        <a:t>Use the system noted below. Submit at the same time as your application in Grants.gov.</a:t>
                      </a:r>
                    </a:p>
                  </a:txBody>
                  <a:tcPr marL="68580" marR="68580" marT="0" marB="0">
                    <a:lnL w="12700" cap="flat" cmpd="sng" algn="ctr">
                      <a:solidFill>
                        <a:srgbClr val="5095E2"/>
                      </a:solidFill>
                      <a:prstDash val="solid"/>
                      <a:round/>
                      <a:headEnd type="none" w="med" len="med"/>
                      <a:tailEnd type="none" w="med" len="med"/>
                    </a:lnL>
                    <a:lnR w="12700" cap="flat" cmpd="sng" algn="ctr">
                      <a:solidFill>
                        <a:srgbClr val="5095E2"/>
                      </a:solidFill>
                      <a:prstDash val="solid"/>
                      <a:round/>
                      <a:headEnd type="none" w="med" len="med"/>
                      <a:tailEnd type="none" w="med" len="med"/>
                    </a:lnR>
                    <a:lnT w="12700" cap="flat" cmpd="sng" algn="ctr">
                      <a:solidFill>
                        <a:srgbClr val="5095E2"/>
                      </a:solidFill>
                      <a:prstDash val="solid"/>
                      <a:round/>
                      <a:headEnd type="none" w="med" len="med"/>
                      <a:tailEnd type="none" w="med" len="med"/>
                    </a:lnT>
                    <a:lnB w="12700" cap="flat" cmpd="sng" algn="ctr">
                      <a:solidFill>
                        <a:srgbClr val="5095E2"/>
                      </a:solidFill>
                      <a:prstDash val="solid"/>
                      <a:round/>
                      <a:headEnd type="none" w="med" len="med"/>
                      <a:tailEnd type="none" w="med" len="med"/>
                    </a:lnB>
                  </a:tcPr>
                </a:tc>
                <a:tc>
                  <a:txBody>
                    <a:bodyPr/>
                    <a:lstStyle/>
                    <a:p>
                      <a:pPr marL="34925" marR="0">
                        <a:spcBef>
                          <a:spcPts val="0"/>
                        </a:spcBef>
                        <a:spcAft>
                          <a:spcPts val="600"/>
                        </a:spcAft>
                      </a:pPr>
                      <a:r>
                        <a:rPr lang="en-US" sz="2000" dirty="0">
                          <a:effectLst/>
                          <a:latin typeface="Calibri" panose="020F0502020204030204" pitchFamily="34" charset="0"/>
                          <a:ea typeface="Calibri" panose="020F0502020204030204" pitchFamily="34" charset="0"/>
                          <a:cs typeface="Calibri" panose="020F0502020204030204" pitchFamily="34" charset="0"/>
                        </a:rPr>
                        <a:t>No, submit this on the </a:t>
                      </a:r>
                      <a:r>
                        <a:rPr lang="en-US" sz="2000" u="sng" dirty="0">
                          <a:solidFill>
                            <a:srgbClr val="0066FF"/>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Dental Services Report website</a:t>
                      </a:r>
                      <a:endParaRPr lang="en-US" sz="2000" dirty="0">
                        <a:solidFill>
                          <a:srgbClr val="0066FF"/>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5095E2"/>
                      </a:solidFill>
                      <a:prstDash val="solid"/>
                      <a:round/>
                      <a:headEnd type="none" w="med" len="med"/>
                      <a:tailEnd type="none" w="med" len="med"/>
                    </a:lnL>
                    <a:lnR w="12700" cap="flat" cmpd="sng" algn="ctr">
                      <a:solidFill>
                        <a:srgbClr val="5095E2"/>
                      </a:solidFill>
                      <a:prstDash val="solid"/>
                      <a:round/>
                      <a:headEnd type="none" w="med" len="med"/>
                      <a:tailEnd type="none" w="med" len="med"/>
                    </a:lnR>
                    <a:lnT w="12700" cap="flat" cmpd="sng" algn="ctr">
                      <a:solidFill>
                        <a:srgbClr val="5095E2"/>
                      </a:solidFill>
                      <a:prstDash val="solid"/>
                      <a:round/>
                      <a:headEnd type="none" w="med" len="med"/>
                      <a:tailEnd type="none" w="med" len="med"/>
                    </a:lnT>
                    <a:lnB w="12700" cap="flat" cmpd="sng" algn="ctr">
                      <a:solidFill>
                        <a:srgbClr val="5095E2"/>
                      </a:solidFill>
                      <a:prstDash val="solid"/>
                      <a:round/>
                      <a:headEnd type="none" w="med" len="med"/>
                      <a:tailEnd type="none" w="med" len="med"/>
                    </a:lnB>
                  </a:tcPr>
                </a:tc>
                <a:extLst>
                  <a:ext uri="{0D108BD9-81ED-4DB2-BD59-A6C34878D82A}">
                    <a16:rowId xmlns:a16="http://schemas.microsoft.com/office/drawing/2014/main" val="270658213"/>
                  </a:ext>
                </a:extLst>
              </a:tr>
              <a:tr h="446443">
                <a:tc>
                  <a:txBody>
                    <a:bodyPr/>
                    <a:lstStyle/>
                    <a:p>
                      <a:pPr marL="34925" marR="0">
                        <a:spcBef>
                          <a:spcPts val="0"/>
                        </a:spcBef>
                        <a:spcAft>
                          <a:spcPts val="600"/>
                        </a:spcAft>
                      </a:pPr>
                      <a:r>
                        <a:rPr lang="en-US" sz="2000" u="sng" dirty="0">
                          <a:solidFill>
                            <a:srgbClr val="0066FF"/>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Attachments</a:t>
                      </a:r>
                      <a:endParaRPr lang="en-US" sz="2000" dirty="0">
                        <a:solidFill>
                          <a:srgbClr val="0066FF"/>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5095E2"/>
                      </a:solidFill>
                      <a:prstDash val="solid"/>
                      <a:round/>
                      <a:headEnd type="none" w="med" len="med"/>
                      <a:tailEnd type="none" w="med" len="med"/>
                    </a:lnL>
                    <a:lnR w="12700" cap="flat" cmpd="sng" algn="ctr">
                      <a:solidFill>
                        <a:srgbClr val="5095E2"/>
                      </a:solidFill>
                      <a:prstDash val="solid"/>
                      <a:round/>
                      <a:headEnd type="none" w="med" len="med"/>
                      <a:tailEnd type="none" w="med" len="med"/>
                    </a:lnR>
                    <a:lnT w="12700" cap="flat" cmpd="sng" algn="ctr">
                      <a:solidFill>
                        <a:srgbClr val="5095E2"/>
                      </a:solidFill>
                      <a:prstDash val="solid"/>
                      <a:round/>
                      <a:headEnd type="none" w="med" len="med"/>
                      <a:tailEnd type="none" w="med" len="med"/>
                    </a:lnT>
                    <a:lnB w="12700" cap="flat" cmpd="sng" algn="ctr">
                      <a:solidFill>
                        <a:srgbClr val="5095E2"/>
                      </a:solidFill>
                      <a:prstDash val="solid"/>
                      <a:round/>
                      <a:headEnd type="none" w="med" len="med"/>
                      <a:tailEnd type="none" w="med" len="med"/>
                    </a:lnB>
                  </a:tcPr>
                </a:tc>
                <a:tc>
                  <a:txBody>
                    <a:bodyPr/>
                    <a:lstStyle/>
                    <a:p>
                      <a:pPr marL="34925" marR="0">
                        <a:spcBef>
                          <a:spcPts val="0"/>
                        </a:spcBef>
                        <a:spcAft>
                          <a:spcPts val="600"/>
                        </a:spcAft>
                      </a:pPr>
                      <a:r>
                        <a:rPr lang="en-US" sz="2000" dirty="0">
                          <a:effectLst/>
                          <a:latin typeface="Calibri" panose="020F0502020204030204" pitchFamily="34" charset="0"/>
                          <a:ea typeface="Calibri" panose="020F0502020204030204" pitchFamily="34" charset="0"/>
                          <a:cs typeface="Calibri" panose="020F0502020204030204" pitchFamily="34" charset="0"/>
                        </a:rPr>
                        <a:t>Insert each in the Other Attachments form. </a:t>
                      </a:r>
                    </a:p>
                  </a:txBody>
                  <a:tcPr marL="68580" marR="68580" marT="0" marB="0">
                    <a:lnL w="12700" cap="flat" cmpd="sng" algn="ctr">
                      <a:solidFill>
                        <a:srgbClr val="5095E2"/>
                      </a:solidFill>
                      <a:prstDash val="solid"/>
                      <a:round/>
                      <a:headEnd type="none" w="med" len="med"/>
                      <a:tailEnd type="none" w="med" len="med"/>
                    </a:lnL>
                    <a:lnR w="12700" cap="flat" cmpd="sng" algn="ctr">
                      <a:solidFill>
                        <a:srgbClr val="5095E2"/>
                      </a:solidFill>
                      <a:prstDash val="solid"/>
                      <a:round/>
                      <a:headEnd type="none" w="med" len="med"/>
                      <a:tailEnd type="none" w="med" len="med"/>
                    </a:lnR>
                    <a:lnT w="12700" cap="flat" cmpd="sng" algn="ctr">
                      <a:solidFill>
                        <a:srgbClr val="5095E2"/>
                      </a:solidFill>
                      <a:prstDash val="solid"/>
                      <a:round/>
                      <a:headEnd type="none" w="med" len="med"/>
                      <a:tailEnd type="none" w="med" len="med"/>
                    </a:lnT>
                    <a:lnB w="12700" cap="flat" cmpd="sng" algn="ctr">
                      <a:solidFill>
                        <a:srgbClr val="5095E2"/>
                      </a:solidFill>
                      <a:prstDash val="solid"/>
                      <a:round/>
                      <a:headEnd type="none" w="med" len="med"/>
                      <a:tailEnd type="none" w="med" len="med"/>
                    </a:lnB>
                  </a:tcPr>
                </a:tc>
                <a:tc>
                  <a:txBody>
                    <a:bodyPr/>
                    <a:lstStyle/>
                    <a:p>
                      <a:pPr marL="34925" marR="0">
                        <a:spcBef>
                          <a:spcPts val="0"/>
                        </a:spcBef>
                        <a:spcAft>
                          <a:spcPts val="600"/>
                        </a:spcAft>
                      </a:pPr>
                      <a:r>
                        <a:rPr lang="en-US" sz="20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lnL w="12700" cap="flat" cmpd="sng" algn="ctr">
                      <a:solidFill>
                        <a:srgbClr val="5095E2"/>
                      </a:solidFill>
                      <a:prstDash val="solid"/>
                      <a:round/>
                      <a:headEnd type="none" w="med" len="med"/>
                      <a:tailEnd type="none" w="med" len="med"/>
                    </a:lnL>
                    <a:lnR w="12700" cap="flat" cmpd="sng" algn="ctr">
                      <a:solidFill>
                        <a:srgbClr val="5095E2"/>
                      </a:solidFill>
                      <a:prstDash val="solid"/>
                      <a:round/>
                      <a:headEnd type="none" w="med" len="med"/>
                      <a:tailEnd type="none" w="med" len="med"/>
                    </a:lnR>
                    <a:lnT w="12700" cap="flat" cmpd="sng" algn="ctr">
                      <a:solidFill>
                        <a:srgbClr val="5095E2"/>
                      </a:solidFill>
                      <a:prstDash val="solid"/>
                      <a:round/>
                      <a:headEnd type="none" w="med" len="med"/>
                      <a:tailEnd type="none" w="med" len="med"/>
                    </a:lnT>
                    <a:lnB w="12700" cap="flat" cmpd="sng" algn="ctr">
                      <a:solidFill>
                        <a:srgbClr val="5095E2"/>
                      </a:solidFill>
                      <a:prstDash val="solid"/>
                      <a:round/>
                      <a:headEnd type="none" w="med" len="med"/>
                      <a:tailEnd type="none" w="med" len="med"/>
                    </a:lnB>
                  </a:tcPr>
                </a:tc>
                <a:extLst>
                  <a:ext uri="{0D108BD9-81ED-4DB2-BD59-A6C34878D82A}">
                    <a16:rowId xmlns:a16="http://schemas.microsoft.com/office/drawing/2014/main" val="2973545413"/>
                  </a:ext>
                </a:extLst>
              </a:tr>
              <a:tr h="446443">
                <a:tc>
                  <a:txBody>
                    <a:bodyPr/>
                    <a:lstStyle/>
                    <a:p>
                      <a:pPr marL="34925" marR="0">
                        <a:spcBef>
                          <a:spcPts val="0"/>
                        </a:spcBef>
                        <a:spcAft>
                          <a:spcPts val="600"/>
                        </a:spcAft>
                      </a:pPr>
                      <a:r>
                        <a:rPr lang="en-US" sz="2000" u="sng" dirty="0">
                          <a:solidFill>
                            <a:srgbClr val="0066FF"/>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Standard Forms</a:t>
                      </a:r>
                      <a:endParaRPr lang="en-US" sz="2000" dirty="0">
                        <a:solidFill>
                          <a:srgbClr val="0066FF"/>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5095E2"/>
                      </a:solidFill>
                      <a:prstDash val="solid"/>
                      <a:round/>
                      <a:headEnd type="none" w="med" len="med"/>
                      <a:tailEnd type="none" w="med" len="med"/>
                    </a:lnL>
                    <a:lnR w="12700" cap="flat" cmpd="sng" algn="ctr">
                      <a:solidFill>
                        <a:srgbClr val="5095E2"/>
                      </a:solidFill>
                      <a:prstDash val="solid"/>
                      <a:round/>
                      <a:headEnd type="none" w="med" len="med"/>
                      <a:tailEnd type="none" w="med" len="med"/>
                    </a:lnR>
                    <a:lnT w="12700" cap="flat" cmpd="sng" algn="ctr">
                      <a:solidFill>
                        <a:srgbClr val="5095E2"/>
                      </a:solidFill>
                      <a:prstDash val="solid"/>
                      <a:round/>
                      <a:headEnd type="none" w="med" len="med"/>
                      <a:tailEnd type="none" w="med" len="med"/>
                    </a:lnT>
                    <a:lnB w="12700" cap="flat" cmpd="sng" algn="ctr">
                      <a:solidFill>
                        <a:srgbClr val="5095E2"/>
                      </a:solidFill>
                      <a:prstDash val="solid"/>
                      <a:round/>
                      <a:headEnd type="none" w="med" len="med"/>
                      <a:tailEnd type="none" w="med" len="med"/>
                    </a:lnB>
                  </a:tcPr>
                </a:tc>
                <a:tc>
                  <a:txBody>
                    <a:bodyPr/>
                    <a:lstStyle/>
                    <a:p>
                      <a:pPr marL="34925" marR="0">
                        <a:spcBef>
                          <a:spcPts val="0"/>
                        </a:spcBef>
                        <a:spcAft>
                          <a:spcPts val="600"/>
                        </a:spcAft>
                      </a:pPr>
                      <a:r>
                        <a:rPr lang="en-US" sz="2000" dirty="0">
                          <a:effectLst/>
                          <a:latin typeface="Calibri" panose="020F0502020204030204" pitchFamily="34" charset="0"/>
                          <a:ea typeface="Calibri" panose="020F0502020204030204" pitchFamily="34" charset="0"/>
                          <a:cs typeface="Calibri" panose="020F0502020204030204" pitchFamily="34" charset="0"/>
                        </a:rPr>
                        <a:t>Upload using each required form. </a:t>
                      </a:r>
                    </a:p>
                  </a:txBody>
                  <a:tcPr marL="68580" marR="68580" marT="0" marB="0">
                    <a:lnL w="12700" cap="flat" cmpd="sng" algn="ctr">
                      <a:solidFill>
                        <a:srgbClr val="5095E2"/>
                      </a:solidFill>
                      <a:prstDash val="solid"/>
                      <a:round/>
                      <a:headEnd type="none" w="med" len="med"/>
                      <a:tailEnd type="none" w="med" len="med"/>
                    </a:lnL>
                    <a:lnR w="12700" cap="flat" cmpd="sng" algn="ctr">
                      <a:solidFill>
                        <a:srgbClr val="5095E2"/>
                      </a:solidFill>
                      <a:prstDash val="solid"/>
                      <a:round/>
                      <a:headEnd type="none" w="med" len="med"/>
                      <a:tailEnd type="none" w="med" len="med"/>
                    </a:lnR>
                    <a:lnT w="12700" cap="flat" cmpd="sng" algn="ctr">
                      <a:solidFill>
                        <a:srgbClr val="5095E2"/>
                      </a:solidFill>
                      <a:prstDash val="solid"/>
                      <a:round/>
                      <a:headEnd type="none" w="med" len="med"/>
                      <a:tailEnd type="none" w="med" len="med"/>
                    </a:lnT>
                    <a:lnB w="12700" cap="flat" cmpd="sng" algn="ctr">
                      <a:solidFill>
                        <a:srgbClr val="5095E2"/>
                      </a:solidFill>
                      <a:prstDash val="solid"/>
                      <a:round/>
                      <a:headEnd type="none" w="med" len="med"/>
                      <a:tailEnd type="none" w="med" len="med"/>
                    </a:lnB>
                  </a:tcPr>
                </a:tc>
                <a:tc>
                  <a:txBody>
                    <a:bodyPr/>
                    <a:lstStyle/>
                    <a:p>
                      <a:pPr marL="34925" marR="0">
                        <a:spcBef>
                          <a:spcPts val="0"/>
                        </a:spcBef>
                        <a:spcAft>
                          <a:spcPts val="600"/>
                        </a:spcAft>
                      </a:pPr>
                      <a:r>
                        <a:rPr lang="en-US" sz="2000" dirty="0">
                          <a:effectLst/>
                          <a:latin typeface="Calibri" panose="020F0502020204030204" pitchFamily="34" charset="0"/>
                          <a:ea typeface="Calibri" panose="020F0502020204030204" pitchFamily="34" charset="0"/>
                          <a:cs typeface="Calibri" panose="020F0502020204030204" pitchFamily="34" charset="0"/>
                        </a:rPr>
                        <a:t>No</a:t>
                      </a:r>
                    </a:p>
                  </a:txBody>
                  <a:tcPr marL="68580" marR="68580" marT="0" marB="0">
                    <a:lnL w="12700" cap="flat" cmpd="sng" algn="ctr">
                      <a:solidFill>
                        <a:srgbClr val="5095E2"/>
                      </a:solidFill>
                      <a:prstDash val="solid"/>
                      <a:round/>
                      <a:headEnd type="none" w="med" len="med"/>
                      <a:tailEnd type="none" w="med" len="med"/>
                    </a:lnL>
                    <a:lnR w="12700" cap="flat" cmpd="sng" algn="ctr">
                      <a:solidFill>
                        <a:srgbClr val="5095E2"/>
                      </a:solidFill>
                      <a:prstDash val="solid"/>
                      <a:round/>
                      <a:headEnd type="none" w="med" len="med"/>
                      <a:tailEnd type="none" w="med" len="med"/>
                    </a:lnR>
                    <a:lnT w="12700" cap="flat" cmpd="sng" algn="ctr">
                      <a:solidFill>
                        <a:srgbClr val="5095E2"/>
                      </a:solidFill>
                      <a:prstDash val="solid"/>
                      <a:round/>
                      <a:headEnd type="none" w="med" len="med"/>
                      <a:tailEnd type="none" w="med" len="med"/>
                    </a:lnT>
                    <a:lnB w="12700" cap="flat" cmpd="sng" algn="ctr">
                      <a:solidFill>
                        <a:srgbClr val="5095E2"/>
                      </a:solidFill>
                      <a:prstDash val="solid"/>
                      <a:round/>
                      <a:headEnd type="none" w="med" len="med"/>
                      <a:tailEnd type="none" w="med" len="med"/>
                    </a:lnB>
                  </a:tcPr>
                </a:tc>
                <a:extLst>
                  <a:ext uri="{0D108BD9-81ED-4DB2-BD59-A6C34878D82A}">
                    <a16:rowId xmlns:a16="http://schemas.microsoft.com/office/drawing/2014/main" val="3170265166"/>
                  </a:ext>
                </a:extLst>
              </a:tr>
            </a:tbl>
          </a:graphicData>
        </a:graphic>
      </p:graphicFrame>
    </p:spTree>
    <p:extLst>
      <p:ext uri="{BB962C8B-B14F-4D97-AF65-F5344CB8AC3E}">
        <p14:creationId xmlns:p14="http://schemas.microsoft.com/office/powerpoint/2010/main" val="24953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52D0-0C9D-A3D9-5251-C2CD64FBF84C}"/>
              </a:ext>
            </a:extLst>
          </p:cNvPr>
          <p:cNvSpPr>
            <a:spLocks noGrp="1"/>
          </p:cNvSpPr>
          <p:nvPr>
            <p:ph type="title"/>
          </p:nvPr>
        </p:nvSpPr>
        <p:spPr>
          <a:xfrm>
            <a:off x="1066800" y="1"/>
            <a:ext cx="10287000" cy="1066800"/>
          </a:xfrm>
        </p:spPr>
        <p:txBody>
          <a:bodyPr>
            <a:normAutofit/>
          </a:bodyPr>
          <a:lstStyle/>
          <a:p>
            <a:r>
              <a:rPr lang="en-US" sz="3600" dirty="0"/>
              <a:t>Project Abstract</a:t>
            </a:r>
          </a:p>
        </p:txBody>
      </p:sp>
      <p:sp>
        <p:nvSpPr>
          <p:cNvPr id="3" name="Content Placeholder 2">
            <a:extLst>
              <a:ext uri="{FF2B5EF4-FFF2-40B4-BE49-F238E27FC236}">
                <a16:creationId xmlns:a16="http://schemas.microsoft.com/office/drawing/2014/main" id="{415E4E84-195B-83B4-B3C9-5ECAA952B968}"/>
              </a:ext>
            </a:extLst>
          </p:cNvPr>
          <p:cNvSpPr>
            <a:spLocks noGrp="1"/>
          </p:cNvSpPr>
          <p:nvPr>
            <p:ph idx="1"/>
          </p:nvPr>
        </p:nvSpPr>
        <p:spPr>
          <a:xfrm>
            <a:off x="1143000" y="1253331"/>
            <a:ext cx="10210800" cy="4004469"/>
          </a:xfrm>
        </p:spPr>
        <p:txBody>
          <a:bodyPr>
            <a:normAutofit/>
          </a:bodyPr>
          <a:lstStyle/>
          <a:p>
            <a:pPr>
              <a:spcBef>
                <a:spcPts val="1200"/>
              </a:spcBef>
              <a:spcAft>
                <a:spcPts val="1200"/>
              </a:spcAft>
            </a:pPr>
            <a:r>
              <a:rPr lang="en-US" sz="2400" dirty="0"/>
              <a:t>Complete the information in the Project Abstract Summary Form. </a:t>
            </a:r>
          </a:p>
          <a:p>
            <a:pPr>
              <a:spcBef>
                <a:spcPts val="1200"/>
              </a:spcBef>
              <a:spcAft>
                <a:spcPts val="1200"/>
              </a:spcAft>
            </a:pPr>
            <a:r>
              <a:rPr lang="en-US" sz="2400" dirty="0"/>
              <a:t>Please indicate the project title as </a:t>
            </a:r>
            <a:r>
              <a:rPr lang="en-US" sz="2400" b="1" dirty="0"/>
              <a:t>“FY2024 RWHAP Part F Dental Reimbursement Program”</a:t>
            </a:r>
            <a:r>
              <a:rPr lang="en-US" sz="2400" dirty="0"/>
              <a:t> and in the abstract include the total unreimbursed costs of oral health care provided to people with HIV from </a:t>
            </a:r>
            <a:r>
              <a:rPr lang="en-US" sz="2400" dirty="0">
                <a:solidFill>
                  <a:srgbClr val="FF0000"/>
                </a:solidFill>
              </a:rPr>
              <a:t>July 1, 2022</a:t>
            </a:r>
            <a:r>
              <a:rPr lang="en-US" sz="2400" dirty="0"/>
              <a:t>, through </a:t>
            </a:r>
            <a:r>
              <a:rPr lang="en-US" sz="2400" dirty="0">
                <a:solidFill>
                  <a:srgbClr val="FF0000"/>
                </a:solidFill>
              </a:rPr>
              <a:t>June 30, 2023</a:t>
            </a:r>
            <a:r>
              <a:rPr lang="en-US" sz="2400" dirty="0"/>
              <a:t>, that are entered in fields </a:t>
            </a:r>
            <a:r>
              <a:rPr lang="en-US" sz="2400" dirty="0">
                <a:solidFill>
                  <a:srgbClr val="FF0000"/>
                </a:solidFill>
              </a:rPr>
              <a:t>18a</a:t>
            </a:r>
            <a:r>
              <a:rPr lang="en-US" sz="2400" dirty="0"/>
              <a:t> and </a:t>
            </a:r>
            <a:r>
              <a:rPr lang="en-US" sz="2400" dirty="0">
                <a:solidFill>
                  <a:srgbClr val="FF0000"/>
                </a:solidFill>
              </a:rPr>
              <a:t>18g</a:t>
            </a:r>
            <a:r>
              <a:rPr lang="en-US" sz="2400" dirty="0"/>
              <a:t> of </a:t>
            </a:r>
            <a:r>
              <a:rPr lang="en-US" sz="2400"/>
              <a:t>the SF-424 Application for Federal Assistance. </a:t>
            </a:r>
            <a:endParaRPr lang="en-US" sz="2400" dirty="0"/>
          </a:p>
          <a:p>
            <a:pPr>
              <a:spcBef>
                <a:spcPts val="1200"/>
              </a:spcBef>
              <a:spcAft>
                <a:spcPts val="1200"/>
              </a:spcAft>
            </a:pPr>
            <a:r>
              <a:rPr lang="en-US" sz="2400" dirty="0"/>
              <a:t>For more information, see section </a:t>
            </a:r>
            <a:r>
              <a:rPr lang="en-US" sz="2400" dirty="0">
                <a:solidFill>
                  <a:srgbClr val="FF0000"/>
                </a:solidFill>
              </a:rPr>
              <a:t>4.1.ix</a:t>
            </a:r>
            <a:r>
              <a:rPr lang="en-US" sz="2400" dirty="0"/>
              <a:t> of the </a:t>
            </a:r>
            <a:r>
              <a:rPr lang="en-US" sz="2400" u="sng" dirty="0">
                <a:solidFill>
                  <a:srgbClr val="0000FF"/>
                </a:solidFill>
              </a:rPr>
              <a:t>SF-424 Application Guide</a:t>
            </a:r>
            <a:r>
              <a:rPr lang="en-US" sz="2400" dirty="0"/>
              <a:t>. </a:t>
            </a:r>
          </a:p>
        </p:txBody>
      </p:sp>
      <p:sp>
        <p:nvSpPr>
          <p:cNvPr id="4" name="Slide Number Placeholder 3">
            <a:extLst>
              <a:ext uri="{FF2B5EF4-FFF2-40B4-BE49-F238E27FC236}">
                <a16:creationId xmlns:a16="http://schemas.microsoft.com/office/drawing/2014/main" id="{62B643C8-5A15-049B-9417-86EAD7FC892B}"/>
              </a:ext>
            </a:extLst>
          </p:cNvPr>
          <p:cNvSpPr>
            <a:spLocks noGrp="1"/>
          </p:cNvSpPr>
          <p:nvPr>
            <p:ph type="sldNum" sz="quarter" idx="12"/>
          </p:nvPr>
        </p:nvSpPr>
        <p:spPr>
          <a:xfrm>
            <a:off x="11263884" y="6502399"/>
            <a:ext cx="890016" cy="381000"/>
          </a:xfrm>
        </p:spPr>
        <p:txBody>
          <a:bodyPr/>
          <a:lstStyle/>
          <a:p>
            <a:fld id="{F9ECA865-404D-4A57-9AC1-FD3038CC100D}" type="slidenum">
              <a:rPr lang="en-US" smtClean="0"/>
              <a:pPr/>
              <a:t>17</a:t>
            </a:fld>
            <a:endParaRPr lang="en-US" dirty="0"/>
          </a:p>
        </p:txBody>
      </p:sp>
      <p:sp>
        <p:nvSpPr>
          <p:cNvPr id="5" name="TextBox 4">
            <a:extLst>
              <a:ext uri="{FF2B5EF4-FFF2-40B4-BE49-F238E27FC236}">
                <a16:creationId xmlns:a16="http://schemas.microsoft.com/office/drawing/2014/main" id="{16FA9BB0-4B37-6E63-A5A2-18617F22F298}"/>
              </a:ext>
            </a:extLst>
          </p:cNvPr>
          <p:cNvSpPr txBox="1"/>
          <p:nvPr/>
        </p:nvSpPr>
        <p:spPr>
          <a:xfrm>
            <a:off x="4471415" y="5950185"/>
            <a:ext cx="36576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Please refer to page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16 </a:t>
            </a: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of the NOFO</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815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3256A-1499-7FA1-9117-301F76E38D32}"/>
              </a:ext>
            </a:extLst>
          </p:cNvPr>
          <p:cNvSpPr>
            <a:spLocks noGrp="1"/>
          </p:cNvSpPr>
          <p:nvPr>
            <p:ph type="title"/>
          </p:nvPr>
        </p:nvSpPr>
        <p:spPr/>
        <p:txBody>
          <a:bodyPr>
            <a:normAutofit/>
          </a:bodyPr>
          <a:lstStyle/>
          <a:p>
            <a:r>
              <a:rPr lang="en-US" sz="3600" dirty="0"/>
              <a:t>Dental Services Report</a:t>
            </a:r>
          </a:p>
        </p:txBody>
      </p:sp>
      <p:sp>
        <p:nvSpPr>
          <p:cNvPr id="3" name="Content Placeholder 2">
            <a:extLst>
              <a:ext uri="{FF2B5EF4-FFF2-40B4-BE49-F238E27FC236}">
                <a16:creationId xmlns:a16="http://schemas.microsoft.com/office/drawing/2014/main" id="{EEE33BC9-2096-709C-A19D-EF64595196DF}"/>
              </a:ext>
            </a:extLst>
          </p:cNvPr>
          <p:cNvSpPr>
            <a:spLocks noGrp="1"/>
          </p:cNvSpPr>
          <p:nvPr>
            <p:ph idx="1"/>
          </p:nvPr>
        </p:nvSpPr>
        <p:spPr>
          <a:xfrm>
            <a:off x="990600" y="1181100"/>
            <a:ext cx="10515600" cy="4495800"/>
          </a:xfrm>
        </p:spPr>
        <p:txBody>
          <a:bodyPr>
            <a:normAutofit fontScale="55000" lnSpcReduction="20000"/>
          </a:bodyPr>
          <a:lstStyle/>
          <a:p>
            <a:pPr marL="0" indent="0">
              <a:spcAft>
                <a:spcPts val="600"/>
              </a:spcAft>
              <a:buNone/>
            </a:pPr>
            <a:r>
              <a:rPr lang="en-US" sz="3600" dirty="0"/>
              <a:t>You must submit a dental services report on or before the application deadline. </a:t>
            </a:r>
          </a:p>
          <a:p>
            <a:pPr marL="342900" indent="-342900">
              <a:lnSpc>
                <a:spcPct val="120000"/>
              </a:lnSpc>
              <a:spcBef>
                <a:spcPts val="600"/>
              </a:spcBef>
              <a:spcAft>
                <a:spcPts val="600"/>
              </a:spcAft>
            </a:pPr>
            <a:r>
              <a:rPr lang="en-US" sz="3600" dirty="0"/>
              <a:t>For instructions on completing the report see </a:t>
            </a:r>
            <a:r>
              <a:rPr lang="en-US" sz="3600" u="sng" dirty="0">
                <a:solidFill>
                  <a:srgbClr val="0000FF"/>
                </a:solidFill>
              </a:rPr>
              <a:t>reporting requirements</a:t>
            </a:r>
            <a:r>
              <a:rPr lang="en-US" sz="3600" dirty="0">
                <a:solidFill>
                  <a:srgbClr val="0000FF"/>
                </a:solidFill>
              </a:rPr>
              <a:t> </a:t>
            </a:r>
            <a:r>
              <a:rPr lang="en-US" sz="3600" dirty="0"/>
              <a:t>on our website under “Dental Services Report”. </a:t>
            </a:r>
          </a:p>
          <a:p>
            <a:pPr marL="342900" indent="-342900">
              <a:lnSpc>
                <a:spcPct val="120000"/>
              </a:lnSpc>
              <a:spcBef>
                <a:spcPts val="600"/>
              </a:spcBef>
              <a:spcAft>
                <a:spcPts val="600"/>
              </a:spcAft>
            </a:pPr>
            <a:r>
              <a:rPr lang="en-US" sz="3600" dirty="0"/>
              <a:t>For instructions on submitting the report, see submission methods. </a:t>
            </a:r>
          </a:p>
          <a:p>
            <a:pPr marL="0" indent="0">
              <a:lnSpc>
                <a:spcPct val="120000"/>
              </a:lnSpc>
              <a:spcBef>
                <a:spcPts val="600"/>
              </a:spcBef>
              <a:spcAft>
                <a:spcPts val="600"/>
              </a:spcAft>
              <a:buNone/>
            </a:pPr>
            <a:r>
              <a:rPr lang="en-US" sz="3600" b="1" dirty="0"/>
              <a:t>Instructions</a:t>
            </a:r>
          </a:p>
          <a:p>
            <a:pPr marL="342900" indent="-342900">
              <a:lnSpc>
                <a:spcPct val="120000"/>
              </a:lnSpc>
              <a:spcBef>
                <a:spcPts val="600"/>
              </a:spcBef>
              <a:spcAft>
                <a:spcPts val="600"/>
              </a:spcAft>
              <a:buNone/>
            </a:pPr>
            <a:r>
              <a:rPr lang="en-US" sz="3600" dirty="0"/>
              <a:t>•	We will only accept actual counts of people with HIV who received oral health care services from your institution or program as the basis of your application for DRP funding.</a:t>
            </a:r>
          </a:p>
          <a:p>
            <a:pPr marL="342900" indent="-342900">
              <a:lnSpc>
                <a:spcPct val="120000"/>
              </a:lnSpc>
              <a:spcBef>
                <a:spcPts val="600"/>
              </a:spcBef>
              <a:spcAft>
                <a:spcPts val="600"/>
              </a:spcAft>
              <a:buNone/>
            </a:pPr>
            <a:r>
              <a:rPr lang="en-US" sz="3600" dirty="0"/>
              <a:t>•	</a:t>
            </a:r>
            <a:r>
              <a:rPr lang="en-US" sz="3600" b="1" u="sng" dirty="0"/>
              <a:t>Funding and Payment Coverage</a:t>
            </a:r>
            <a:r>
              <a:rPr lang="en-US" sz="3600" dirty="0"/>
              <a:t>: You should only report direct reimbursements from third party payers (public and private) as payment for services provided in Section 2 Tabs 1 &amp; 2. You should not report funding from the RWHAP or other grant programs as reimbursements in these items.</a:t>
            </a:r>
          </a:p>
          <a:p>
            <a:pPr marL="342900" indent="-342900">
              <a:lnSpc>
                <a:spcPct val="120000"/>
              </a:lnSpc>
              <a:spcBef>
                <a:spcPts val="600"/>
              </a:spcBef>
              <a:spcAft>
                <a:spcPts val="600"/>
              </a:spcAft>
              <a:buNone/>
            </a:pPr>
            <a:endParaRPr lang="en-US" dirty="0"/>
          </a:p>
        </p:txBody>
      </p:sp>
      <p:sp>
        <p:nvSpPr>
          <p:cNvPr id="4" name="Slide Number Placeholder 3">
            <a:extLst>
              <a:ext uri="{FF2B5EF4-FFF2-40B4-BE49-F238E27FC236}">
                <a16:creationId xmlns:a16="http://schemas.microsoft.com/office/drawing/2014/main" id="{5924E9BB-2259-AD7D-73D1-9E62A6CA44CF}"/>
              </a:ext>
            </a:extLst>
          </p:cNvPr>
          <p:cNvSpPr>
            <a:spLocks noGrp="1"/>
          </p:cNvSpPr>
          <p:nvPr>
            <p:ph type="sldNum" sz="quarter" idx="12"/>
          </p:nvPr>
        </p:nvSpPr>
        <p:spPr>
          <a:xfrm>
            <a:off x="11506200" y="6477000"/>
            <a:ext cx="661416" cy="381000"/>
          </a:xfrm>
        </p:spPr>
        <p:txBody>
          <a:bodyPr/>
          <a:lstStyle/>
          <a:p>
            <a:fld id="{F9ECA865-404D-4A57-9AC1-FD3038CC100D}" type="slidenum">
              <a:rPr lang="en-US" smtClean="0"/>
              <a:pPr/>
              <a:t>18</a:t>
            </a:fld>
            <a:endParaRPr lang="en-US" dirty="0"/>
          </a:p>
        </p:txBody>
      </p:sp>
      <p:sp>
        <p:nvSpPr>
          <p:cNvPr id="5" name="TextBox 4">
            <a:extLst>
              <a:ext uri="{FF2B5EF4-FFF2-40B4-BE49-F238E27FC236}">
                <a16:creationId xmlns:a16="http://schemas.microsoft.com/office/drawing/2014/main" id="{F6824C17-A031-F96C-148C-3662E5734CB3}"/>
              </a:ext>
            </a:extLst>
          </p:cNvPr>
          <p:cNvSpPr txBox="1"/>
          <p:nvPr/>
        </p:nvSpPr>
        <p:spPr>
          <a:xfrm>
            <a:off x="4337050" y="5935073"/>
            <a:ext cx="36576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Please refer to page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1</a:t>
            </a:r>
            <a:r>
              <a:rPr lang="en-US" i="1" dirty="0">
                <a:solidFill>
                  <a:srgbClr val="FF0000"/>
                </a:solidFill>
                <a:latin typeface="Calibri" panose="020F0502020204030204"/>
              </a:rPr>
              <a:t>7</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of the NOFO</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226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3256A-1499-7FA1-9117-301F76E38D32}"/>
              </a:ext>
            </a:extLst>
          </p:cNvPr>
          <p:cNvSpPr>
            <a:spLocks noGrp="1"/>
          </p:cNvSpPr>
          <p:nvPr>
            <p:ph type="title"/>
          </p:nvPr>
        </p:nvSpPr>
        <p:spPr>
          <a:xfrm>
            <a:off x="1101012" y="1"/>
            <a:ext cx="10252788" cy="1066800"/>
          </a:xfrm>
        </p:spPr>
        <p:txBody>
          <a:bodyPr>
            <a:normAutofit/>
          </a:bodyPr>
          <a:lstStyle/>
          <a:p>
            <a:r>
              <a:rPr lang="en-US" sz="3600" dirty="0"/>
              <a:t>Dental Services Report, continued</a:t>
            </a:r>
          </a:p>
        </p:txBody>
      </p:sp>
      <p:sp>
        <p:nvSpPr>
          <p:cNvPr id="3" name="Content Placeholder 2">
            <a:extLst>
              <a:ext uri="{FF2B5EF4-FFF2-40B4-BE49-F238E27FC236}">
                <a16:creationId xmlns:a16="http://schemas.microsoft.com/office/drawing/2014/main" id="{EEE33BC9-2096-709C-A19D-EF64595196DF}"/>
              </a:ext>
            </a:extLst>
          </p:cNvPr>
          <p:cNvSpPr>
            <a:spLocks noGrp="1"/>
          </p:cNvSpPr>
          <p:nvPr>
            <p:ph idx="1"/>
          </p:nvPr>
        </p:nvSpPr>
        <p:spPr>
          <a:xfrm>
            <a:off x="1295400" y="1219200"/>
            <a:ext cx="10426700" cy="4343400"/>
          </a:xfrm>
        </p:spPr>
        <p:txBody>
          <a:bodyPr>
            <a:normAutofit fontScale="55000" lnSpcReduction="20000"/>
          </a:bodyPr>
          <a:lstStyle/>
          <a:p>
            <a:pPr marL="342900" indent="-342900">
              <a:lnSpc>
                <a:spcPct val="120000"/>
              </a:lnSpc>
              <a:spcBef>
                <a:spcPts val="600"/>
              </a:spcBef>
              <a:spcAft>
                <a:spcPts val="600"/>
              </a:spcAft>
              <a:buNone/>
            </a:pPr>
            <a:r>
              <a:rPr lang="en-US" sz="3600" dirty="0"/>
              <a:t>•	</a:t>
            </a:r>
            <a:r>
              <a:rPr lang="en-US" sz="3600" b="1" u="sng" dirty="0"/>
              <a:t>Unreimbursed Costs</a:t>
            </a:r>
            <a:r>
              <a:rPr lang="en-US" sz="3600" dirty="0"/>
              <a:t>: The total unreimbursed costs of oral health care provided to people with HIV from </a:t>
            </a:r>
            <a:r>
              <a:rPr lang="en-US" sz="3600" dirty="0">
                <a:solidFill>
                  <a:srgbClr val="FF0000"/>
                </a:solidFill>
              </a:rPr>
              <a:t>July 1, 2022</a:t>
            </a:r>
            <a:r>
              <a:rPr lang="en-US" sz="3600" dirty="0"/>
              <a:t>, through </a:t>
            </a:r>
            <a:r>
              <a:rPr lang="en-US" sz="3600" dirty="0">
                <a:solidFill>
                  <a:srgbClr val="FF0000"/>
                </a:solidFill>
              </a:rPr>
              <a:t>June 30, 2023</a:t>
            </a:r>
            <a:r>
              <a:rPr lang="en-US" sz="3600" dirty="0"/>
              <a:t>, that are entered in fields </a:t>
            </a:r>
            <a:r>
              <a:rPr lang="en-US" sz="3600" dirty="0">
                <a:solidFill>
                  <a:srgbClr val="FF0000"/>
                </a:solidFill>
              </a:rPr>
              <a:t>18a</a:t>
            </a:r>
            <a:r>
              <a:rPr lang="en-US" sz="3600" dirty="0"/>
              <a:t> and </a:t>
            </a:r>
            <a:r>
              <a:rPr lang="en-US" sz="3600" dirty="0">
                <a:solidFill>
                  <a:srgbClr val="FF0000"/>
                </a:solidFill>
              </a:rPr>
              <a:t>18g</a:t>
            </a:r>
            <a:r>
              <a:rPr lang="en-US" sz="3600" dirty="0"/>
              <a:t> of the      SF-424 application face page must match the amount reported in Section 4 Tab 2 on the Dental Reimbursement Program Dental Services Report. </a:t>
            </a:r>
            <a:r>
              <a:rPr lang="en-US" sz="3600" b="1" dirty="0"/>
              <a:t>If these amounts do not match, we will deem your application ineligible</a:t>
            </a:r>
            <a:r>
              <a:rPr lang="en-US" sz="3600" dirty="0"/>
              <a:t>. </a:t>
            </a:r>
          </a:p>
          <a:p>
            <a:pPr marL="342900" indent="-342900">
              <a:lnSpc>
                <a:spcPct val="120000"/>
              </a:lnSpc>
              <a:spcBef>
                <a:spcPts val="600"/>
              </a:spcBef>
              <a:spcAft>
                <a:spcPts val="600"/>
              </a:spcAft>
              <a:buNone/>
            </a:pPr>
            <a:r>
              <a:rPr lang="en-US" sz="3600" dirty="0"/>
              <a:t>•	</a:t>
            </a:r>
            <a:r>
              <a:rPr lang="en-US" sz="3600" b="1" u="sng" dirty="0"/>
              <a:t>Narratives</a:t>
            </a:r>
            <a:r>
              <a:rPr lang="en-US" sz="3600" dirty="0"/>
              <a:t>: Please include narrative responses in Section 4 Tab 3, not to exceed one page in length for each item. Your responses will better inform us about your institution or program; your collaborations in the larger community; your training of students, residents, and providers; and other accomplishments. Your responses will also help us target technical assistance activities, document the value of funds expended, and demonstrate the importance of continued RWHAP funding for oral health care.</a:t>
            </a:r>
          </a:p>
          <a:p>
            <a:pPr marL="342900" indent="-342900">
              <a:lnSpc>
                <a:spcPct val="120000"/>
              </a:lnSpc>
              <a:spcBef>
                <a:spcPts val="600"/>
              </a:spcBef>
              <a:spcAft>
                <a:spcPts val="600"/>
              </a:spcAft>
              <a:buNone/>
            </a:pPr>
            <a:r>
              <a:rPr lang="en-US" sz="3600" dirty="0"/>
              <a:t>For questions, see </a:t>
            </a:r>
            <a:r>
              <a:rPr lang="en-US" sz="3600" u="sng" dirty="0">
                <a:solidFill>
                  <a:srgbClr val="0000FF"/>
                </a:solidFill>
              </a:rPr>
              <a:t>Contacts &amp; Support</a:t>
            </a:r>
          </a:p>
          <a:p>
            <a:pPr marL="0" indent="0">
              <a:buNone/>
            </a:pPr>
            <a:endParaRPr lang="en-US" dirty="0"/>
          </a:p>
        </p:txBody>
      </p:sp>
      <p:sp>
        <p:nvSpPr>
          <p:cNvPr id="4" name="Slide Number Placeholder 3">
            <a:extLst>
              <a:ext uri="{FF2B5EF4-FFF2-40B4-BE49-F238E27FC236}">
                <a16:creationId xmlns:a16="http://schemas.microsoft.com/office/drawing/2014/main" id="{5924E9BB-2259-AD7D-73D1-9E62A6CA44CF}"/>
              </a:ext>
            </a:extLst>
          </p:cNvPr>
          <p:cNvSpPr>
            <a:spLocks noGrp="1"/>
          </p:cNvSpPr>
          <p:nvPr>
            <p:ph type="sldNum" sz="quarter" idx="12"/>
          </p:nvPr>
        </p:nvSpPr>
        <p:spPr>
          <a:xfrm>
            <a:off x="11277092" y="6489700"/>
            <a:ext cx="890016" cy="381000"/>
          </a:xfrm>
        </p:spPr>
        <p:txBody>
          <a:bodyPr/>
          <a:lstStyle/>
          <a:p>
            <a:fld id="{F9ECA865-404D-4A57-9AC1-FD3038CC100D}" type="slidenum">
              <a:rPr lang="en-US" smtClean="0"/>
              <a:pPr/>
              <a:t>19</a:t>
            </a:fld>
            <a:endParaRPr lang="en-US" dirty="0"/>
          </a:p>
        </p:txBody>
      </p:sp>
      <p:sp>
        <p:nvSpPr>
          <p:cNvPr id="5" name="TextBox 4">
            <a:extLst>
              <a:ext uri="{FF2B5EF4-FFF2-40B4-BE49-F238E27FC236}">
                <a16:creationId xmlns:a16="http://schemas.microsoft.com/office/drawing/2014/main" id="{689427DD-FA31-315A-3088-E27A0E737D07}"/>
              </a:ext>
            </a:extLst>
          </p:cNvPr>
          <p:cNvSpPr txBox="1"/>
          <p:nvPr/>
        </p:nvSpPr>
        <p:spPr>
          <a:xfrm>
            <a:off x="4572000" y="5943600"/>
            <a:ext cx="36576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Please refer to page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17 </a:t>
            </a: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of the NOFO</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626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246" y="0"/>
            <a:ext cx="3329354" cy="1066800"/>
          </a:xfrm>
        </p:spPr>
        <p:txBody>
          <a:bodyPr>
            <a:normAutofit/>
          </a:bodyPr>
          <a:lstStyle/>
          <a:p>
            <a:r>
              <a:rPr lang="en-US" sz="3600" b="1" dirty="0"/>
              <a:t>Zoom Platform </a:t>
            </a:r>
          </a:p>
        </p:txBody>
      </p:sp>
      <p:sp>
        <p:nvSpPr>
          <p:cNvPr id="4" name="Slide Number Placeholder 3"/>
          <p:cNvSpPr>
            <a:spLocks noGrp="1"/>
          </p:cNvSpPr>
          <p:nvPr>
            <p:ph type="sldNum" sz="quarter" idx="12"/>
          </p:nvPr>
        </p:nvSpPr>
        <p:spPr>
          <a:xfrm>
            <a:off x="11887200" y="6525768"/>
            <a:ext cx="304800" cy="304800"/>
          </a:xfrm>
        </p:spPr>
        <p:txBody>
          <a:bodyPr/>
          <a:lstStyle/>
          <a:p>
            <a:fld id="{F9ECA865-404D-4A57-9AC1-FD3038CC100D}" type="slidenum">
              <a:rPr lang="en-US" smtClean="0">
                <a:solidFill>
                  <a:schemeClr val="bg1"/>
                </a:solidFill>
              </a:rPr>
              <a:pPr/>
              <a:t>2</a:t>
            </a:fld>
            <a:endParaRPr lang="en-US" dirty="0">
              <a:solidFill>
                <a:schemeClr val="bg1"/>
              </a:solidFill>
            </a:endParaRPr>
          </a:p>
        </p:txBody>
      </p:sp>
      <p:sp>
        <p:nvSpPr>
          <p:cNvPr id="8" name="TextBox 7"/>
          <p:cNvSpPr txBox="1"/>
          <p:nvPr/>
        </p:nvSpPr>
        <p:spPr>
          <a:xfrm>
            <a:off x="1090246" y="1447800"/>
            <a:ext cx="4787256" cy="3416320"/>
          </a:xfrm>
          <a:prstGeom prst="rect">
            <a:avLst/>
          </a:prstGeom>
          <a:noFill/>
        </p:spPr>
        <p:txBody>
          <a:bodyPr wrap="square" rtlCol="0">
            <a:spAutoFit/>
          </a:bodyPr>
          <a:lstStyle/>
          <a:p>
            <a:pPr algn="ctr"/>
            <a:r>
              <a:rPr lang="en-US" sz="2400" b="1" u="sng" dirty="0">
                <a:solidFill>
                  <a:srgbClr val="0F4D7B"/>
                </a:solidFill>
              </a:rPr>
              <a:t>Virtual Etiquette</a:t>
            </a:r>
          </a:p>
          <a:p>
            <a:endParaRPr lang="en-US" sz="2400" dirty="0">
              <a:solidFill>
                <a:srgbClr val="0F4D7B"/>
              </a:solidFill>
            </a:endParaRPr>
          </a:p>
          <a:p>
            <a:pPr marL="285750" indent="-285750">
              <a:buFont typeface="Arial" panose="020B0604020202020204" pitchFamily="34" charset="0"/>
              <a:buChar char="•"/>
            </a:pPr>
            <a:r>
              <a:rPr lang="en-US" sz="2400" dirty="0">
                <a:solidFill>
                  <a:srgbClr val="0F4D7B"/>
                </a:solidFill>
              </a:rPr>
              <a:t>Pair your phone with your computer- to reduce bandwidth. </a:t>
            </a:r>
          </a:p>
          <a:p>
            <a:endParaRPr lang="en-US" sz="2400" dirty="0">
              <a:solidFill>
                <a:srgbClr val="0F4D7B"/>
              </a:solidFill>
            </a:endParaRPr>
          </a:p>
          <a:p>
            <a:pPr marL="285750" indent="-285750">
              <a:buFont typeface="Arial" panose="020B0604020202020204" pitchFamily="34" charset="0"/>
              <a:buChar char="•"/>
            </a:pPr>
            <a:r>
              <a:rPr lang="en-US" sz="2400" dirty="0">
                <a:solidFill>
                  <a:srgbClr val="0F4D7B"/>
                </a:solidFill>
              </a:rPr>
              <a:t>If you want to ask questions during the webinar, please submit them to the Ask Part F Dental inbox – </a:t>
            </a:r>
            <a:r>
              <a:rPr lang="en-US" sz="2400" u="sng" dirty="0">
                <a:solidFill>
                  <a:srgbClr val="0000FF"/>
                </a:solidFill>
              </a:rPr>
              <a:t>askpartfdental@hrsa.gov</a:t>
            </a:r>
            <a:endParaRPr lang="en-US" sz="2400" u="sng" strike="sngStrike" dirty="0">
              <a:solidFill>
                <a:srgbClr val="0000FF"/>
              </a:solidFill>
            </a:endParaRPr>
          </a:p>
        </p:txBody>
      </p:sp>
      <p:pic>
        <p:nvPicPr>
          <p:cNvPr id="9" name="Content Placeholder 7">
            <a:extLst>
              <a:ext uri="{FF2B5EF4-FFF2-40B4-BE49-F238E27FC236}">
                <a16:creationId xmlns:a16="http://schemas.microsoft.com/office/drawing/2014/main" id="{C8EF2345-6A1C-EA47-A1AB-BD45AFFBDF78}"/>
              </a:ext>
            </a:extLst>
          </p:cNvPr>
          <p:cNvPicPr>
            <a:picLocks noChangeAspect="1"/>
          </p:cNvPicPr>
          <p:nvPr/>
        </p:nvPicPr>
        <p:blipFill rotWithShape="1">
          <a:blip r:embed="rId3"/>
          <a:stretch/>
        </p:blipFill>
        <p:spPr>
          <a:xfrm>
            <a:off x="6172200" y="1313989"/>
            <a:ext cx="5867400" cy="4230022"/>
          </a:xfrm>
          <a:prstGeom prst="rect">
            <a:avLst/>
          </a:prstGeom>
        </p:spPr>
      </p:pic>
    </p:spTree>
    <p:extLst>
      <p:ext uri="{BB962C8B-B14F-4D97-AF65-F5344CB8AC3E}">
        <p14:creationId xmlns:p14="http://schemas.microsoft.com/office/powerpoint/2010/main" val="1336939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E4557-D2B6-6E51-C2B0-5DDC4E4C96C5}"/>
              </a:ext>
            </a:extLst>
          </p:cNvPr>
          <p:cNvSpPr>
            <a:spLocks noGrp="1"/>
          </p:cNvSpPr>
          <p:nvPr>
            <p:ph type="title"/>
          </p:nvPr>
        </p:nvSpPr>
        <p:spPr>
          <a:xfrm>
            <a:off x="1079500" y="1"/>
            <a:ext cx="10274300" cy="1066800"/>
          </a:xfrm>
        </p:spPr>
        <p:txBody>
          <a:bodyPr>
            <a:normAutofit/>
          </a:bodyPr>
          <a:lstStyle/>
          <a:p>
            <a:r>
              <a:rPr lang="en-US" sz="3600" b="1" dirty="0">
                <a:effectLst/>
                <a:ea typeface="Calibri" panose="020F0502020204030204" pitchFamily="34" charset="0"/>
              </a:rPr>
              <a:t>Attachments</a:t>
            </a:r>
            <a:endParaRPr lang="en-US" sz="3600" dirty="0"/>
          </a:p>
        </p:txBody>
      </p:sp>
      <p:sp>
        <p:nvSpPr>
          <p:cNvPr id="3" name="Content Placeholder 2">
            <a:extLst>
              <a:ext uri="{FF2B5EF4-FFF2-40B4-BE49-F238E27FC236}">
                <a16:creationId xmlns:a16="http://schemas.microsoft.com/office/drawing/2014/main" id="{81804018-6C72-EA06-50A2-A40DE3EDE4E2}"/>
              </a:ext>
            </a:extLst>
          </p:cNvPr>
          <p:cNvSpPr>
            <a:spLocks noGrp="1"/>
          </p:cNvSpPr>
          <p:nvPr>
            <p:ph idx="1"/>
          </p:nvPr>
        </p:nvSpPr>
        <p:spPr>
          <a:xfrm>
            <a:off x="1079500" y="1168581"/>
            <a:ext cx="10935716" cy="4927959"/>
          </a:xfrm>
        </p:spPr>
        <p:txBody>
          <a:bodyPr>
            <a:normAutofit fontScale="92500" lnSpcReduction="20000"/>
          </a:bodyPr>
          <a:lstStyle/>
          <a:p>
            <a:pPr marL="0" marR="0" lvl="0" indent="0" algn="l" defTabSz="914400" rtl="0" eaLnBrk="1" fontAlgn="auto" latinLnBrk="0" hangingPunct="1">
              <a:lnSpc>
                <a:spcPct val="100000"/>
              </a:lnSpc>
              <a:spcBef>
                <a:spcPts val="600"/>
              </a:spcBef>
              <a:buClr>
                <a:srgbClr val="0F4D7B"/>
              </a:buClr>
              <a:buSzPct val="125000"/>
              <a:buFont typeface="Arial" panose="020B0604020202020204" pitchFamily="34" charset="0"/>
              <a:buNone/>
              <a:tabLst/>
              <a:defRPr/>
            </a:pPr>
            <a:r>
              <a:rPr kumimoji="0" lang="en-US" sz="2400" b="1" i="0" u="none" strike="noStrike" kern="1200" cap="none" spc="0" normalizeH="0" baseline="0" noProof="0" dirty="0">
                <a:ln>
                  <a:noFill/>
                </a:ln>
                <a:solidFill>
                  <a:srgbClr val="0F4D7B"/>
                </a:solidFill>
                <a:effectLst/>
                <a:uLnTx/>
                <a:uFillTx/>
                <a:latin typeface="Calibri" panose="020F0502020204030204"/>
                <a:ea typeface="+mn-ea"/>
                <a:cs typeface="+mn-cs"/>
              </a:rPr>
              <a:t>Attachment 1:  Maintenance of Effort (MOE) (Required)</a:t>
            </a:r>
          </a:p>
          <a:p>
            <a:pPr marL="0" marR="0" lvl="0" indent="0" algn="l" defTabSz="914400" rtl="0" eaLnBrk="1" fontAlgn="auto" latinLnBrk="0" hangingPunct="1">
              <a:lnSpc>
                <a:spcPct val="100000"/>
              </a:lnSpc>
              <a:spcBef>
                <a:spcPts val="600"/>
              </a:spcBef>
              <a:spcAft>
                <a:spcPts val="1200"/>
              </a:spcAft>
              <a:buClr>
                <a:srgbClr val="0F4D7B"/>
              </a:buClr>
              <a:buSzPct val="125000"/>
              <a:buFont typeface="Arial" panose="020B0604020202020204" pitchFamily="34" charset="0"/>
              <a:buNone/>
              <a:tabLst/>
              <a:defRPr/>
            </a:pPr>
            <a:r>
              <a:rPr lang="en-US" sz="2400" dirty="0">
                <a:latin typeface="Calibri" panose="020F0502020204030204"/>
              </a:rPr>
              <a:t>Use this sample format to provide the maintenance of effort documentation.</a:t>
            </a:r>
          </a:p>
          <a:p>
            <a:pPr marL="0" marR="0" lvl="0" indent="0" algn="l" defTabSz="914400" rtl="0" eaLnBrk="1" fontAlgn="auto" latinLnBrk="0" hangingPunct="1">
              <a:lnSpc>
                <a:spcPct val="100000"/>
              </a:lnSpc>
              <a:spcBef>
                <a:spcPts val="600"/>
              </a:spcBef>
              <a:spcAft>
                <a:spcPts val="600"/>
              </a:spcAft>
              <a:buClr>
                <a:srgbClr val="0F4D7B"/>
              </a:buClr>
              <a:buSzPct val="125000"/>
              <a:buFont typeface="Arial" panose="020B0604020202020204" pitchFamily="34" charset="0"/>
              <a:buNone/>
              <a:tabLst/>
              <a:defRPr/>
            </a:pPr>
            <a:endParaRPr kumimoji="0" lang="en-US" sz="2400" b="1" i="0" u="none" strike="noStrike" kern="1200" cap="none" spc="0" normalizeH="0" baseline="0" noProof="0" dirty="0">
              <a:ln>
                <a:noFill/>
              </a:ln>
              <a:solidFill>
                <a:srgbClr val="0F4D7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600"/>
              </a:spcBef>
              <a:spcAft>
                <a:spcPts val="600"/>
              </a:spcAft>
              <a:buClr>
                <a:srgbClr val="0F4D7B"/>
              </a:buClr>
              <a:buSzPct val="125000"/>
              <a:buFont typeface="Arial" panose="020B0604020202020204" pitchFamily="34" charset="0"/>
              <a:buNone/>
              <a:tabLst/>
              <a:defRPr/>
            </a:pPr>
            <a:endParaRPr lang="en-US" sz="2400" b="1" dirty="0">
              <a:latin typeface="Calibri" panose="020F0502020204030204"/>
            </a:endParaRPr>
          </a:p>
          <a:p>
            <a:pPr marL="0" marR="0" lvl="0" indent="0" algn="l" defTabSz="914400" rtl="0" eaLnBrk="1" fontAlgn="auto" latinLnBrk="0" hangingPunct="1">
              <a:lnSpc>
                <a:spcPct val="100000"/>
              </a:lnSpc>
              <a:spcBef>
                <a:spcPts val="600"/>
              </a:spcBef>
              <a:spcAft>
                <a:spcPts val="600"/>
              </a:spcAft>
              <a:buClr>
                <a:srgbClr val="0F4D7B"/>
              </a:buClr>
              <a:buSzPct val="125000"/>
              <a:buFont typeface="Arial" panose="020B0604020202020204" pitchFamily="34" charset="0"/>
              <a:buNone/>
              <a:tabLst/>
              <a:defRPr/>
            </a:pPr>
            <a:endParaRPr kumimoji="0" lang="en-US" sz="2400" b="1" i="0" u="none" strike="noStrike" kern="1200" cap="none" spc="0" normalizeH="0" baseline="0" noProof="0" dirty="0">
              <a:ln>
                <a:noFill/>
              </a:ln>
              <a:solidFill>
                <a:srgbClr val="0F4D7B"/>
              </a:solidFill>
              <a:effectLst/>
              <a:uLnTx/>
              <a:uFillTx/>
              <a:latin typeface="Calibri" panose="020F0502020204030204"/>
              <a:ea typeface="+mn-ea"/>
              <a:cs typeface="+mn-cs"/>
            </a:endParaRPr>
          </a:p>
          <a:p>
            <a:pPr marL="0" marR="0" lvl="0" indent="0" algn="l" defTabSz="914400" rtl="0" eaLnBrk="1" fontAlgn="auto" latinLnBrk="0" hangingPunct="1">
              <a:lnSpc>
                <a:spcPts val="2400"/>
              </a:lnSpc>
              <a:spcBef>
                <a:spcPts val="600"/>
              </a:spcBef>
              <a:spcAft>
                <a:spcPts val="600"/>
              </a:spcAft>
              <a:buClr>
                <a:srgbClr val="0F4D7B"/>
              </a:buClr>
              <a:buSzPct val="125000"/>
              <a:buFont typeface="Arial" panose="020B0604020202020204" pitchFamily="34" charset="0"/>
              <a:buNone/>
              <a:tabLst/>
              <a:defRPr/>
            </a:pPr>
            <a:endParaRPr kumimoji="0" lang="en-US" sz="2400" b="1" i="0" u="none" strike="noStrike" kern="0" cap="none" spc="0" normalizeH="0" baseline="0" noProof="0" dirty="0">
              <a:ln>
                <a:noFill/>
              </a:ln>
              <a:solidFill>
                <a:srgbClr val="0F4D7B"/>
              </a:solidFill>
              <a:effectLst/>
              <a:uLnTx/>
              <a:uFillTx/>
              <a:latin typeface="Calibri" panose="020F0502020204030204"/>
              <a:ea typeface="+mn-ea"/>
              <a:cs typeface="+mn-cs"/>
            </a:endParaRPr>
          </a:p>
          <a:p>
            <a:pPr marL="0" marR="0" lvl="0" indent="0" algn="l" defTabSz="914400" rtl="0" eaLnBrk="1" fontAlgn="auto" latinLnBrk="0" hangingPunct="1">
              <a:lnSpc>
                <a:spcPts val="2400"/>
              </a:lnSpc>
              <a:spcBef>
                <a:spcPts val="600"/>
              </a:spcBef>
              <a:spcAft>
                <a:spcPts val="600"/>
              </a:spcAft>
              <a:buClr>
                <a:srgbClr val="0F4D7B"/>
              </a:buClr>
              <a:buSzPct val="125000"/>
              <a:buFont typeface="Arial" panose="020B0604020202020204" pitchFamily="34" charset="0"/>
              <a:buNone/>
              <a:tabLst/>
              <a:defRPr/>
            </a:pPr>
            <a:r>
              <a:rPr kumimoji="0" lang="en-US" sz="2400" b="1" i="0" u="none" strike="noStrike" kern="0" cap="none" spc="0" normalizeH="0" baseline="0" noProof="0" dirty="0">
                <a:ln>
                  <a:noFill/>
                </a:ln>
                <a:solidFill>
                  <a:srgbClr val="0F4D7B"/>
                </a:solidFill>
                <a:effectLst/>
                <a:uLnTx/>
                <a:uFillTx/>
                <a:latin typeface="Calibri" panose="020F0502020204030204"/>
                <a:ea typeface="+mn-ea"/>
                <a:cs typeface="+mn-cs"/>
              </a:rPr>
              <a:t>NOTE</a:t>
            </a:r>
            <a:r>
              <a:rPr kumimoji="0" lang="en-US" sz="2400" b="0" i="0" u="none" strike="noStrike" kern="0" cap="none" spc="0" normalizeH="0" baseline="0" noProof="0" dirty="0">
                <a:ln>
                  <a:noFill/>
                </a:ln>
                <a:solidFill>
                  <a:srgbClr val="0F4D7B"/>
                </a:solidFill>
                <a:effectLst/>
                <a:uLnTx/>
                <a:uFillTx/>
                <a:latin typeface="Calibri" panose="020F0502020204030204"/>
                <a:ea typeface="+mn-ea"/>
                <a:cs typeface="+mn-cs"/>
              </a:rPr>
              <a:t>: Federal funds including RWHAP Parts A, B, C, and D are </a:t>
            </a:r>
            <a:r>
              <a:rPr kumimoji="0" lang="en-US" sz="2400" b="0" i="0" u="heavy" strike="noStrike" kern="0" cap="none" spc="0" normalizeH="0" baseline="0" noProof="0" dirty="0">
                <a:ln>
                  <a:noFill/>
                </a:ln>
                <a:solidFill>
                  <a:srgbClr val="0F4D7B"/>
                </a:solidFill>
                <a:effectLst/>
                <a:uLnTx/>
                <a:uFillTx/>
                <a:latin typeface="Calibri" panose="020F0502020204030204"/>
                <a:ea typeface="+mn-ea"/>
                <a:cs typeface="+mn-cs"/>
              </a:rPr>
              <a:t>not</a:t>
            </a:r>
            <a:r>
              <a:rPr kumimoji="0" lang="en-US" sz="2400" b="0" i="0" u="none" strike="noStrike" kern="0" cap="none" spc="0" normalizeH="0" baseline="0" noProof="0" dirty="0">
                <a:ln>
                  <a:noFill/>
                </a:ln>
                <a:solidFill>
                  <a:srgbClr val="0F4D7B"/>
                </a:solidFill>
                <a:effectLst/>
                <a:uLnTx/>
                <a:uFillTx/>
                <a:latin typeface="Calibri" panose="020F0502020204030204"/>
                <a:ea typeface="+mn-ea"/>
                <a:cs typeface="+mn-cs"/>
              </a:rPr>
              <a:t> a state funding source and should </a:t>
            </a:r>
            <a:r>
              <a:rPr kumimoji="0" lang="en-US" sz="2400" b="0" i="0" u="sng" strike="noStrike" kern="0" cap="none" spc="0" normalizeH="0" baseline="0" noProof="0" dirty="0">
                <a:ln>
                  <a:noFill/>
                </a:ln>
                <a:solidFill>
                  <a:srgbClr val="0F4D7B"/>
                </a:solidFill>
                <a:effectLst/>
                <a:uLnTx/>
                <a:uFillTx/>
                <a:latin typeface="Calibri" panose="020F0502020204030204"/>
                <a:ea typeface="+mn-ea"/>
                <a:cs typeface="+mn-cs"/>
              </a:rPr>
              <a:t>not</a:t>
            </a:r>
            <a:r>
              <a:rPr kumimoji="0" lang="en-US" sz="2400" b="0" i="0" u="none" strike="noStrike" kern="0" cap="none" spc="0" normalizeH="0" baseline="0" noProof="0" dirty="0">
                <a:ln>
                  <a:noFill/>
                </a:ln>
                <a:solidFill>
                  <a:srgbClr val="0F4D7B"/>
                </a:solidFill>
                <a:effectLst/>
                <a:uLnTx/>
                <a:uFillTx/>
                <a:latin typeface="Calibri" panose="020F0502020204030204"/>
                <a:ea typeface="+mn-ea"/>
                <a:cs typeface="+mn-cs"/>
              </a:rPr>
              <a:t> be included. If there were no state funds expended, enter zero.</a:t>
            </a:r>
            <a:endParaRPr lang="en-US" sz="2400" b="1" u="none" strike="noStrike" baseline="0" dirty="0">
              <a:solidFill>
                <a:schemeClr val="accent1">
                  <a:lumMod val="75000"/>
                </a:schemeClr>
              </a:solidFill>
            </a:endParaRPr>
          </a:p>
          <a:p>
            <a:pPr marL="0" indent="0">
              <a:spcBef>
                <a:spcPts val="1200"/>
              </a:spcBef>
              <a:spcAft>
                <a:spcPts val="600"/>
              </a:spcAft>
              <a:buNone/>
              <a:defRPr/>
            </a:pPr>
            <a:r>
              <a:rPr lang="en-US" sz="2400" b="1" u="none" strike="noStrike" baseline="0" dirty="0">
                <a:solidFill>
                  <a:schemeClr val="accent1">
                    <a:lumMod val="75000"/>
                  </a:schemeClr>
                </a:solidFill>
              </a:rPr>
              <a:t>Attachment 2: Other Relevant Documents (If applicable) </a:t>
            </a:r>
            <a:endParaRPr lang="en-US" sz="2400" b="1" dirty="0">
              <a:solidFill>
                <a:schemeClr val="accent1">
                  <a:lumMod val="75000"/>
                </a:schemeClr>
              </a:solidFill>
            </a:endParaRPr>
          </a:p>
          <a:p>
            <a:pPr marL="0" indent="0">
              <a:spcBef>
                <a:spcPts val="600"/>
              </a:spcBef>
              <a:spcAft>
                <a:spcPts val="600"/>
              </a:spcAft>
              <a:buNone/>
              <a:defRPr/>
            </a:pPr>
            <a:r>
              <a:rPr lang="en-US" sz="2400" kern="0" dirty="0">
                <a:solidFill>
                  <a:srgbClr val="0F4D7B"/>
                </a:solidFill>
              </a:rPr>
              <a:t>Counts toward the 10-page limit.</a:t>
            </a:r>
          </a:p>
          <a:p>
            <a:pPr marL="0" indent="0">
              <a:spcBef>
                <a:spcPts val="600"/>
              </a:spcBef>
              <a:spcAft>
                <a:spcPts val="600"/>
              </a:spcAft>
              <a:buNone/>
              <a:defRPr/>
            </a:pPr>
            <a:r>
              <a:rPr lang="en-US" sz="2400" kern="0" dirty="0">
                <a:solidFill>
                  <a:srgbClr val="0F4D7B"/>
                </a:solidFill>
              </a:rPr>
              <a:t>Include any other documents that are relevant to the application.</a:t>
            </a:r>
          </a:p>
          <a:p>
            <a:pPr marL="0" marR="0" lvl="0" indent="0" algn="l" defTabSz="914400" rtl="0" eaLnBrk="1" fontAlgn="auto" latinLnBrk="0" hangingPunct="1">
              <a:lnSpc>
                <a:spcPct val="100000"/>
              </a:lnSpc>
              <a:spcBef>
                <a:spcPts val="600"/>
              </a:spcBef>
              <a:spcAft>
                <a:spcPts val="600"/>
              </a:spcAft>
              <a:buClr>
                <a:srgbClr val="0F4D7B"/>
              </a:buClr>
              <a:buSzPct val="125000"/>
              <a:buFont typeface="Arial" panose="020B0604020202020204" pitchFamily="34" charset="0"/>
              <a:buNone/>
              <a:tabLst/>
              <a:defRPr/>
            </a:pPr>
            <a:endParaRPr kumimoji="0" lang="en-US" sz="2400" b="1" i="0" u="none" strike="noStrike" kern="1200" cap="none" spc="0" normalizeH="0" baseline="0" noProof="0" dirty="0">
              <a:ln>
                <a:noFill/>
              </a:ln>
              <a:solidFill>
                <a:srgbClr val="0F4D7B"/>
              </a:solidFill>
              <a:effectLst/>
              <a:uLnTx/>
              <a:uFillTx/>
              <a:latin typeface="Calibri" panose="020F0502020204030204"/>
              <a:ea typeface="+mn-ea"/>
              <a:cs typeface="+mn-cs"/>
            </a:endParaRPr>
          </a:p>
          <a:p>
            <a:pPr marL="0" indent="0">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0E41A30-FC25-21C7-EDE7-974ADB12AAA3}"/>
              </a:ext>
            </a:extLst>
          </p:cNvPr>
          <p:cNvSpPr>
            <a:spLocks noGrp="1"/>
          </p:cNvSpPr>
          <p:nvPr>
            <p:ph type="sldNum" sz="quarter" idx="12"/>
          </p:nvPr>
        </p:nvSpPr>
        <p:spPr>
          <a:xfrm>
            <a:off x="11734800" y="6553200"/>
            <a:ext cx="457200" cy="320040"/>
          </a:xfrm>
        </p:spPr>
        <p:txBody>
          <a:bodyPr/>
          <a:lstStyle/>
          <a:p>
            <a:fld id="{F9ECA865-404D-4A57-9AC1-FD3038CC100D}" type="slidenum">
              <a:rPr lang="en-US" smtClean="0"/>
              <a:pPr/>
              <a:t>20</a:t>
            </a:fld>
            <a:endParaRPr lang="en-US" dirty="0"/>
          </a:p>
        </p:txBody>
      </p:sp>
      <p:graphicFrame>
        <p:nvGraphicFramePr>
          <p:cNvPr id="5" name="Table 4">
            <a:extLst>
              <a:ext uri="{FF2B5EF4-FFF2-40B4-BE49-F238E27FC236}">
                <a16:creationId xmlns:a16="http://schemas.microsoft.com/office/drawing/2014/main" id="{63E6BEEF-57B5-582D-C3F2-8E7782E221AE}"/>
              </a:ext>
            </a:extLst>
          </p:cNvPr>
          <p:cNvGraphicFramePr>
            <a:graphicFrameLocks noGrp="1"/>
          </p:cNvGraphicFramePr>
          <p:nvPr>
            <p:extLst>
              <p:ext uri="{D42A27DB-BD31-4B8C-83A1-F6EECF244321}">
                <p14:modId xmlns:p14="http://schemas.microsoft.com/office/powerpoint/2010/main" val="2626881512"/>
              </p:ext>
            </p:extLst>
          </p:nvPr>
        </p:nvGraphicFramePr>
        <p:xfrm>
          <a:off x="1219201" y="2039241"/>
          <a:ext cx="9372599" cy="1542429"/>
        </p:xfrm>
        <a:graphic>
          <a:graphicData uri="http://schemas.openxmlformats.org/drawingml/2006/table">
            <a:tbl>
              <a:tblPr firstRow="1"/>
              <a:tblGrid>
                <a:gridCol w="4355434">
                  <a:extLst>
                    <a:ext uri="{9D8B030D-6E8A-4147-A177-3AD203B41FA5}">
                      <a16:colId xmlns:a16="http://schemas.microsoft.com/office/drawing/2014/main" val="231692560"/>
                    </a:ext>
                  </a:extLst>
                </a:gridCol>
                <a:gridCol w="5017165">
                  <a:extLst>
                    <a:ext uri="{9D8B030D-6E8A-4147-A177-3AD203B41FA5}">
                      <a16:colId xmlns:a16="http://schemas.microsoft.com/office/drawing/2014/main" val="2753064780"/>
                    </a:ext>
                  </a:extLst>
                </a:gridCol>
              </a:tblGrid>
              <a:tr h="1046381">
                <a:tc>
                  <a:txBody>
                    <a:bodyPr/>
                    <a:lstStyle/>
                    <a:p>
                      <a:pPr marL="0" marR="0">
                        <a:lnSpc>
                          <a:spcPct val="107000"/>
                        </a:lnSpc>
                        <a:spcBef>
                          <a:spcPts val="0"/>
                        </a:spcBef>
                        <a:spcAft>
                          <a:spcPts val="600"/>
                        </a:spcAft>
                      </a:pPr>
                      <a:r>
                        <a:rPr lang="en-US" sz="23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FY Before Application:</a:t>
                      </a:r>
                      <a:endParaRPr lang="en-US" sz="23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600"/>
                        </a:spcAft>
                      </a:pPr>
                      <a:r>
                        <a:rPr lang="en-US" sz="23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Actual Non-Federal Expenditures</a:t>
                      </a:r>
                      <a:endParaRPr lang="en-US" sz="23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185394"/>
                      </a:solidFill>
                      <a:prstDash val="solid"/>
                      <a:round/>
                      <a:headEnd type="none" w="med" len="med"/>
                      <a:tailEnd type="none" w="med" len="med"/>
                    </a:lnL>
                    <a:lnR>
                      <a:noFill/>
                    </a:lnR>
                    <a:lnT w="12700" cap="flat" cmpd="sng" algn="ctr">
                      <a:solidFill>
                        <a:srgbClr val="185394"/>
                      </a:solidFill>
                      <a:prstDash val="solid"/>
                      <a:round/>
                      <a:headEnd type="none" w="med" len="med"/>
                      <a:tailEnd type="none" w="med" len="med"/>
                    </a:lnT>
                    <a:lnB w="12700" cap="flat" cmpd="sng" algn="ctr">
                      <a:solidFill>
                        <a:srgbClr val="185394"/>
                      </a:solidFill>
                      <a:prstDash val="solid"/>
                      <a:round/>
                      <a:headEnd type="none" w="med" len="med"/>
                      <a:tailEnd type="none" w="med" len="med"/>
                    </a:lnB>
                    <a:solidFill>
                      <a:srgbClr val="185394"/>
                    </a:solidFill>
                  </a:tcPr>
                </a:tc>
                <a:tc>
                  <a:txBody>
                    <a:bodyPr/>
                    <a:lstStyle/>
                    <a:p>
                      <a:pPr marL="0" marR="0">
                        <a:lnSpc>
                          <a:spcPct val="107000"/>
                        </a:lnSpc>
                        <a:spcBef>
                          <a:spcPts val="0"/>
                        </a:spcBef>
                        <a:spcAft>
                          <a:spcPts val="600"/>
                        </a:spcAft>
                      </a:pPr>
                      <a:r>
                        <a:rPr lang="en-US" sz="23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First FY of Award: </a:t>
                      </a:r>
                      <a:endParaRPr lang="en-US" sz="23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600"/>
                        </a:spcAft>
                      </a:pPr>
                      <a:r>
                        <a:rPr lang="en-US" sz="23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Estimated Non-Federal Expenditures</a:t>
                      </a:r>
                      <a:endParaRPr lang="en-US" sz="23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185394"/>
                      </a:solidFill>
                      <a:prstDash val="solid"/>
                      <a:round/>
                      <a:headEnd type="none" w="med" len="med"/>
                      <a:tailEnd type="none" w="med" len="med"/>
                    </a:lnR>
                    <a:lnT w="12700" cap="flat" cmpd="sng" algn="ctr">
                      <a:solidFill>
                        <a:srgbClr val="185394"/>
                      </a:solidFill>
                      <a:prstDash val="solid"/>
                      <a:round/>
                      <a:headEnd type="none" w="med" len="med"/>
                      <a:tailEnd type="none" w="med" len="med"/>
                    </a:lnT>
                    <a:lnB w="12700" cap="flat" cmpd="sng" algn="ctr">
                      <a:solidFill>
                        <a:srgbClr val="185394"/>
                      </a:solidFill>
                      <a:prstDash val="solid"/>
                      <a:round/>
                      <a:headEnd type="none" w="med" len="med"/>
                      <a:tailEnd type="none" w="med" len="med"/>
                    </a:lnB>
                    <a:solidFill>
                      <a:srgbClr val="185394"/>
                    </a:solidFill>
                  </a:tcPr>
                </a:tc>
                <a:extLst>
                  <a:ext uri="{0D108BD9-81ED-4DB2-BD59-A6C34878D82A}">
                    <a16:rowId xmlns:a16="http://schemas.microsoft.com/office/drawing/2014/main" val="2823939580"/>
                  </a:ext>
                </a:extLst>
              </a:tr>
              <a:tr h="496048">
                <a:tc>
                  <a:txBody>
                    <a:bodyPr/>
                    <a:lstStyle/>
                    <a:p>
                      <a:pPr marL="0" marR="0">
                        <a:lnSpc>
                          <a:spcPct val="107000"/>
                        </a:lnSpc>
                        <a:spcBef>
                          <a:spcPts val="0"/>
                        </a:spcBef>
                        <a:spcAft>
                          <a:spcPts val="600"/>
                        </a:spcAft>
                      </a:pPr>
                      <a:r>
                        <a:rPr lang="en-US" sz="2400" dirty="0">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rgbClr val="5095E2"/>
                      </a:solidFill>
                      <a:prstDash val="solid"/>
                      <a:round/>
                      <a:headEnd type="none" w="med" len="med"/>
                      <a:tailEnd type="none" w="med" len="med"/>
                    </a:lnL>
                    <a:lnR w="12700" cap="flat" cmpd="sng" algn="ctr">
                      <a:solidFill>
                        <a:srgbClr val="5095E2"/>
                      </a:solidFill>
                      <a:prstDash val="solid"/>
                      <a:round/>
                      <a:headEnd type="none" w="med" len="med"/>
                      <a:tailEnd type="none" w="med" len="med"/>
                    </a:lnR>
                    <a:lnT w="12700" cap="flat" cmpd="sng" algn="ctr">
                      <a:solidFill>
                        <a:srgbClr val="185394"/>
                      </a:solidFill>
                      <a:prstDash val="solid"/>
                      <a:round/>
                      <a:headEnd type="none" w="med" len="med"/>
                      <a:tailEnd type="none" w="med" len="med"/>
                    </a:lnT>
                    <a:lnB w="12700" cap="flat" cmpd="sng" algn="ctr">
                      <a:solidFill>
                        <a:srgbClr val="5095E2"/>
                      </a:solidFill>
                      <a:prstDash val="solid"/>
                      <a:round/>
                      <a:headEnd type="none" w="med" len="med"/>
                      <a:tailEnd type="none" w="med" len="med"/>
                    </a:lnB>
                  </a:tcPr>
                </a:tc>
                <a:tc>
                  <a:txBody>
                    <a:bodyPr/>
                    <a:lstStyle/>
                    <a:p>
                      <a:pPr marL="0" marR="0">
                        <a:lnSpc>
                          <a:spcPct val="107000"/>
                        </a:lnSpc>
                        <a:spcBef>
                          <a:spcPts val="0"/>
                        </a:spcBef>
                        <a:spcAft>
                          <a:spcPts val="600"/>
                        </a:spcAft>
                      </a:pPr>
                      <a:r>
                        <a:rPr lang="en-US" sz="2400" dirty="0">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rgbClr val="5095E2"/>
                      </a:solidFill>
                      <a:prstDash val="solid"/>
                      <a:round/>
                      <a:headEnd type="none" w="med" len="med"/>
                      <a:tailEnd type="none" w="med" len="med"/>
                    </a:lnL>
                    <a:lnR w="12700" cap="flat" cmpd="sng" algn="ctr">
                      <a:solidFill>
                        <a:srgbClr val="5095E2"/>
                      </a:solidFill>
                      <a:prstDash val="solid"/>
                      <a:round/>
                      <a:headEnd type="none" w="med" len="med"/>
                      <a:tailEnd type="none" w="med" len="med"/>
                    </a:lnR>
                    <a:lnT w="12700" cap="flat" cmpd="sng" algn="ctr">
                      <a:solidFill>
                        <a:srgbClr val="185394"/>
                      </a:solidFill>
                      <a:prstDash val="solid"/>
                      <a:round/>
                      <a:headEnd type="none" w="med" len="med"/>
                      <a:tailEnd type="none" w="med" len="med"/>
                    </a:lnT>
                    <a:lnB w="12700" cap="flat" cmpd="sng" algn="ctr">
                      <a:solidFill>
                        <a:srgbClr val="5095E2"/>
                      </a:solidFill>
                      <a:prstDash val="solid"/>
                      <a:round/>
                      <a:headEnd type="none" w="med" len="med"/>
                      <a:tailEnd type="none" w="med" len="med"/>
                    </a:lnB>
                  </a:tcPr>
                </a:tc>
                <a:extLst>
                  <a:ext uri="{0D108BD9-81ED-4DB2-BD59-A6C34878D82A}">
                    <a16:rowId xmlns:a16="http://schemas.microsoft.com/office/drawing/2014/main" val="434347600"/>
                  </a:ext>
                </a:extLst>
              </a:tr>
            </a:tbl>
          </a:graphicData>
        </a:graphic>
      </p:graphicFrame>
      <p:sp>
        <p:nvSpPr>
          <p:cNvPr id="6" name="TextBox 5">
            <a:extLst>
              <a:ext uri="{FF2B5EF4-FFF2-40B4-BE49-F238E27FC236}">
                <a16:creationId xmlns:a16="http://schemas.microsoft.com/office/drawing/2014/main" id="{79B8F57C-A891-0AE9-02A9-8665327A4913}"/>
              </a:ext>
            </a:extLst>
          </p:cNvPr>
          <p:cNvSpPr txBox="1"/>
          <p:nvPr/>
        </p:nvSpPr>
        <p:spPr>
          <a:xfrm>
            <a:off x="4147058" y="6013654"/>
            <a:ext cx="4800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Please refer to pages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9 </a:t>
            </a: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and </a:t>
            </a:r>
            <a:r>
              <a:rPr lang="en-US" i="1" dirty="0">
                <a:solidFill>
                  <a:srgbClr val="FF0000"/>
                </a:solidFill>
                <a:latin typeface="Calibri" panose="020F0502020204030204"/>
              </a:rPr>
              <a:t>1</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8 </a:t>
            </a: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of the NOFO</a:t>
            </a:r>
          </a:p>
        </p:txBody>
      </p:sp>
    </p:spTree>
    <p:extLst>
      <p:ext uri="{BB962C8B-B14F-4D97-AF65-F5344CB8AC3E}">
        <p14:creationId xmlns:p14="http://schemas.microsoft.com/office/powerpoint/2010/main" val="2959624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B5F3F-D4F4-EBBC-491D-A0B3822001A4}"/>
              </a:ext>
            </a:extLst>
          </p:cNvPr>
          <p:cNvSpPr>
            <a:spLocks noGrp="1"/>
          </p:cNvSpPr>
          <p:nvPr>
            <p:ph type="title"/>
          </p:nvPr>
        </p:nvSpPr>
        <p:spPr>
          <a:xfrm>
            <a:off x="1066800" y="1"/>
            <a:ext cx="10287000" cy="1066800"/>
          </a:xfrm>
        </p:spPr>
        <p:txBody>
          <a:bodyPr/>
          <a:lstStyle/>
          <a:p>
            <a:r>
              <a:rPr lang="en-US" dirty="0"/>
              <a:t>Other Required Forms</a:t>
            </a:r>
          </a:p>
        </p:txBody>
      </p:sp>
      <p:sp>
        <p:nvSpPr>
          <p:cNvPr id="3" name="Content Placeholder 2">
            <a:extLst>
              <a:ext uri="{FF2B5EF4-FFF2-40B4-BE49-F238E27FC236}">
                <a16:creationId xmlns:a16="http://schemas.microsoft.com/office/drawing/2014/main" id="{CDA6B8CA-9E79-514F-B9B4-3D8525B78A1E}"/>
              </a:ext>
            </a:extLst>
          </p:cNvPr>
          <p:cNvSpPr>
            <a:spLocks noGrp="1"/>
          </p:cNvSpPr>
          <p:nvPr>
            <p:ph idx="1"/>
          </p:nvPr>
        </p:nvSpPr>
        <p:spPr>
          <a:xfrm>
            <a:off x="1219200" y="1143000"/>
            <a:ext cx="10134600" cy="4656138"/>
          </a:xfrm>
        </p:spPr>
        <p:txBody>
          <a:bodyPr>
            <a:normAutofit fontScale="92500" lnSpcReduction="10000"/>
          </a:bodyPr>
          <a:lstStyle/>
          <a:p>
            <a:pPr marL="0" indent="0">
              <a:buNone/>
            </a:pPr>
            <a:r>
              <a:rPr lang="en-US" dirty="0"/>
              <a:t>You will need to complete some standard forms. Upload the standard forms listed below at </a:t>
            </a:r>
            <a:r>
              <a:rPr lang="en-US" u="sng" dirty="0">
                <a:solidFill>
                  <a:srgbClr val="0000FF"/>
                </a:solidFill>
              </a:rPr>
              <a:t>Grants.gov</a:t>
            </a:r>
            <a:r>
              <a:rPr lang="en-US" dirty="0"/>
              <a:t>. You can find them in the NOFO application package or review them and any available instructions at </a:t>
            </a:r>
            <a:r>
              <a:rPr lang="en-US" u="sng" dirty="0">
                <a:solidFill>
                  <a:srgbClr val="0000FF"/>
                </a:solidFill>
              </a:rPr>
              <a:t>Grants.gov</a:t>
            </a:r>
            <a:r>
              <a:rPr lang="en-US" u="sng" dirty="0"/>
              <a:t> </a:t>
            </a:r>
            <a:r>
              <a:rPr lang="en-US" dirty="0"/>
              <a:t>Forms.</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b="1" dirty="0"/>
              <a:t>SF-424 Application for Federal Assistance</a:t>
            </a:r>
          </a:p>
          <a:p>
            <a:pPr marL="0" indent="0">
              <a:buNone/>
            </a:pPr>
            <a:r>
              <a:rPr lang="en-US" dirty="0"/>
              <a:t>Applicants must enter the total unreimbursed costs of oral health care provided to people with HIV from </a:t>
            </a:r>
            <a:r>
              <a:rPr lang="en-US" dirty="0">
                <a:solidFill>
                  <a:srgbClr val="FF0000"/>
                </a:solidFill>
              </a:rPr>
              <a:t>July 1, 2022</a:t>
            </a:r>
            <a:r>
              <a:rPr lang="en-US" dirty="0"/>
              <a:t>, through </a:t>
            </a:r>
            <a:r>
              <a:rPr lang="en-US" dirty="0">
                <a:solidFill>
                  <a:srgbClr val="FF0000"/>
                </a:solidFill>
              </a:rPr>
              <a:t>June 30, 2023</a:t>
            </a:r>
            <a:r>
              <a:rPr lang="en-US" dirty="0"/>
              <a:t>, in fields </a:t>
            </a:r>
            <a:r>
              <a:rPr lang="en-US" dirty="0">
                <a:solidFill>
                  <a:srgbClr val="FF0000"/>
                </a:solidFill>
              </a:rPr>
              <a:t>18a</a:t>
            </a:r>
            <a:r>
              <a:rPr lang="en-US" dirty="0"/>
              <a:t> and </a:t>
            </a:r>
            <a:r>
              <a:rPr lang="en-US" dirty="0">
                <a:solidFill>
                  <a:srgbClr val="FF0000"/>
                </a:solidFill>
              </a:rPr>
              <a:t>18g</a:t>
            </a:r>
            <a:r>
              <a:rPr lang="en-US" dirty="0"/>
              <a:t> of the SF-424 application for Federal Assistance. These totals must match the amount reported in </a:t>
            </a:r>
            <a:r>
              <a:rPr lang="en-US" u="sng" dirty="0">
                <a:solidFill>
                  <a:srgbClr val="0000FF"/>
                </a:solidFill>
              </a:rPr>
              <a:t>Dental Services Report</a:t>
            </a:r>
            <a:r>
              <a:rPr lang="en-US" dirty="0"/>
              <a:t> in Section 4 Tab 2. Failure to submit this information in accordance with above language will result in an incomplete application and HRSA will deem your application ineligible.</a:t>
            </a:r>
          </a:p>
          <a:p>
            <a:pPr marL="0" indent="0">
              <a:buNone/>
            </a:pPr>
            <a:endParaRPr lang="en-US" sz="2000" dirty="0"/>
          </a:p>
          <a:p>
            <a:pPr marL="0" indent="0">
              <a:buNone/>
            </a:pPr>
            <a:endParaRPr lang="en-US" dirty="0"/>
          </a:p>
        </p:txBody>
      </p:sp>
      <p:sp>
        <p:nvSpPr>
          <p:cNvPr id="4" name="Slide Number Placeholder 3">
            <a:extLst>
              <a:ext uri="{FF2B5EF4-FFF2-40B4-BE49-F238E27FC236}">
                <a16:creationId xmlns:a16="http://schemas.microsoft.com/office/drawing/2014/main" id="{FFF5DADC-CA13-0FA7-9E9A-131DE3595F99}"/>
              </a:ext>
            </a:extLst>
          </p:cNvPr>
          <p:cNvSpPr>
            <a:spLocks noGrp="1"/>
          </p:cNvSpPr>
          <p:nvPr>
            <p:ph type="sldNum" sz="quarter" idx="12"/>
          </p:nvPr>
        </p:nvSpPr>
        <p:spPr>
          <a:xfrm>
            <a:off x="11353800" y="6477000"/>
            <a:ext cx="813816"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F6B01EC-A074-7739-9651-432E0AEAF489}"/>
              </a:ext>
            </a:extLst>
          </p:cNvPr>
          <p:cNvSpPr txBox="1"/>
          <p:nvPr/>
        </p:nvSpPr>
        <p:spPr>
          <a:xfrm>
            <a:off x="4114800" y="6004874"/>
            <a:ext cx="4343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Please refer to page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19 </a:t>
            </a: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of the NOFO</a:t>
            </a:r>
          </a:p>
        </p:txBody>
      </p:sp>
      <p:graphicFrame>
        <p:nvGraphicFramePr>
          <p:cNvPr id="7" name="Table 6">
            <a:extLst>
              <a:ext uri="{FF2B5EF4-FFF2-40B4-BE49-F238E27FC236}">
                <a16:creationId xmlns:a16="http://schemas.microsoft.com/office/drawing/2014/main" id="{3B0F9B6E-60AE-EA55-A682-E86A91A0D39F}"/>
              </a:ext>
            </a:extLst>
          </p:cNvPr>
          <p:cNvGraphicFramePr>
            <a:graphicFrameLocks noGrp="1"/>
          </p:cNvGraphicFramePr>
          <p:nvPr>
            <p:extLst>
              <p:ext uri="{D42A27DB-BD31-4B8C-83A1-F6EECF244321}">
                <p14:modId xmlns:p14="http://schemas.microsoft.com/office/powerpoint/2010/main" val="286400786"/>
              </p:ext>
            </p:extLst>
          </p:nvPr>
        </p:nvGraphicFramePr>
        <p:xfrm>
          <a:off x="1447800" y="2227953"/>
          <a:ext cx="9296400" cy="1551567"/>
        </p:xfrm>
        <a:graphic>
          <a:graphicData uri="http://schemas.openxmlformats.org/drawingml/2006/table">
            <a:tbl>
              <a:tblPr firstRow="1"/>
              <a:tblGrid>
                <a:gridCol w="5181599">
                  <a:extLst>
                    <a:ext uri="{9D8B030D-6E8A-4147-A177-3AD203B41FA5}">
                      <a16:colId xmlns:a16="http://schemas.microsoft.com/office/drawing/2014/main" val="2207279318"/>
                    </a:ext>
                  </a:extLst>
                </a:gridCol>
                <a:gridCol w="4114801">
                  <a:extLst>
                    <a:ext uri="{9D8B030D-6E8A-4147-A177-3AD203B41FA5}">
                      <a16:colId xmlns:a16="http://schemas.microsoft.com/office/drawing/2014/main" val="747592232"/>
                    </a:ext>
                  </a:extLst>
                </a:gridCol>
              </a:tblGrid>
              <a:tr h="332367">
                <a:tc>
                  <a:txBody>
                    <a:bodyPr/>
                    <a:lstStyle/>
                    <a:p>
                      <a:pPr marL="34925" marR="0">
                        <a:spcBef>
                          <a:spcPts val="0"/>
                        </a:spcBef>
                        <a:spcAft>
                          <a:spcPts val="600"/>
                        </a:spcAft>
                      </a:pPr>
                      <a:r>
                        <a:rPr lang="en-US"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Forms</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185394"/>
                      </a:solidFill>
                      <a:prstDash val="solid"/>
                      <a:round/>
                      <a:headEnd type="none" w="med" len="med"/>
                      <a:tailEnd type="none" w="med" len="med"/>
                    </a:lnL>
                    <a:lnR>
                      <a:noFill/>
                    </a:lnR>
                    <a:lnT w="12700" cap="flat" cmpd="sng" algn="ctr">
                      <a:solidFill>
                        <a:srgbClr val="185394"/>
                      </a:solidFill>
                      <a:prstDash val="solid"/>
                      <a:round/>
                      <a:headEnd type="none" w="med" len="med"/>
                      <a:tailEnd type="none" w="med" len="med"/>
                    </a:lnT>
                    <a:lnB w="12700" cap="flat" cmpd="sng" algn="ctr">
                      <a:solidFill>
                        <a:srgbClr val="185394"/>
                      </a:solidFill>
                      <a:prstDash val="solid"/>
                      <a:round/>
                      <a:headEnd type="none" w="med" len="med"/>
                      <a:tailEnd type="none" w="med" len="med"/>
                    </a:lnB>
                    <a:solidFill>
                      <a:srgbClr val="185394"/>
                    </a:solidFill>
                  </a:tcPr>
                </a:tc>
                <a:tc>
                  <a:txBody>
                    <a:bodyPr/>
                    <a:lstStyle/>
                    <a:p>
                      <a:pPr marL="34925" marR="0">
                        <a:spcBef>
                          <a:spcPts val="0"/>
                        </a:spcBef>
                        <a:spcAft>
                          <a:spcPts val="600"/>
                        </a:spcAft>
                      </a:pPr>
                      <a:r>
                        <a:rPr lang="en-US"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Submission Requirement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185394"/>
                      </a:solidFill>
                      <a:prstDash val="solid"/>
                      <a:round/>
                      <a:headEnd type="none" w="med" len="med"/>
                      <a:tailEnd type="none" w="med" len="med"/>
                    </a:lnR>
                    <a:lnT w="12700" cap="flat" cmpd="sng" algn="ctr">
                      <a:solidFill>
                        <a:srgbClr val="185394"/>
                      </a:solidFill>
                      <a:prstDash val="solid"/>
                      <a:round/>
                      <a:headEnd type="none" w="med" len="med"/>
                      <a:tailEnd type="none" w="med" len="med"/>
                    </a:lnT>
                    <a:lnB w="12700" cap="flat" cmpd="sng" algn="ctr">
                      <a:solidFill>
                        <a:srgbClr val="185394"/>
                      </a:solidFill>
                      <a:prstDash val="solid"/>
                      <a:round/>
                      <a:headEnd type="none" w="med" len="med"/>
                      <a:tailEnd type="none" w="med" len="med"/>
                    </a:lnB>
                    <a:solidFill>
                      <a:srgbClr val="185394"/>
                    </a:solidFill>
                  </a:tcPr>
                </a:tc>
                <a:extLst>
                  <a:ext uri="{0D108BD9-81ED-4DB2-BD59-A6C34878D82A}">
                    <a16:rowId xmlns:a16="http://schemas.microsoft.com/office/drawing/2014/main" val="2281888364"/>
                  </a:ext>
                </a:extLst>
              </a:tr>
              <a:tr h="304800">
                <a:tc>
                  <a:txBody>
                    <a:bodyPr/>
                    <a:lstStyle/>
                    <a:p>
                      <a:pPr marL="34925" marR="0">
                        <a:spcBef>
                          <a:spcPts val="0"/>
                        </a:spcBef>
                        <a:spcAft>
                          <a:spcPts val="600"/>
                        </a:spcAft>
                      </a:pPr>
                      <a:r>
                        <a:rPr lang="en-US" sz="2000" dirty="0">
                          <a:effectLst/>
                          <a:latin typeface="Calibri" panose="020F0502020204030204" pitchFamily="34" charset="0"/>
                          <a:ea typeface="Calibri" panose="020F0502020204030204" pitchFamily="34" charset="0"/>
                          <a:cs typeface="Calibri" panose="020F0502020204030204" pitchFamily="34" charset="0"/>
                        </a:rPr>
                        <a:t>Application for Federal Assistance (SF-424)</a:t>
                      </a:r>
                    </a:p>
                  </a:txBody>
                  <a:tcPr marL="68580" marR="68580" marT="0" marB="0" anchor="ctr">
                    <a:lnL w="12700" cap="flat" cmpd="sng" algn="ctr">
                      <a:solidFill>
                        <a:srgbClr val="5095E2"/>
                      </a:solidFill>
                      <a:prstDash val="solid"/>
                      <a:round/>
                      <a:headEnd type="none" w="med" len="med"/>
                      <a:tailEnd type="none" w="med" len="med"/>
                    </a:lnL>
                    <a:lnR w="12700" cap="flat" cmpd="sng" algn="ctr">
                      <a:solidFill>
                        <a:srgbClr val="5095E2"/>
                      </a:solidFill>
                      <a:prstDash val="solid"/>
                      <a:round/>
                      <a:headEnd type="none" w="med" len="med"/>
                      <a:tailEnd type="none" w="med" len="med"/>
                    </a:lnR>
                    <a:lnT w="12700" cap="flat" cmpd="sng" algn="ctr">
                      <a:solidFill>
                        <a:srgbClr val="185394"/>
                      </a:solidFill>
                      <a:prstDash val="solid"/>
                      <a:round/>
                      <a:headEnd type="none" w="med" len="med"/>
                      <a:tailEnd type="none" w="med" len="med"/>
                    </a:lnT>
                    <a:lnB w="12700" cap="flat" cmpd="sng" algn="ctr">
                      <a:solidFill>
                        <a:srgbClr val="5095E2"/>
                      </a:solidFill>
                      <a:prstDash val="solid"/>
                      <a:round/>
                      <a:headEnd type="none" w="med" len="med"/>
                      <a:tailEnd type="none" w="med" len="med"/>
                    </a:lnB>
                  </a:tcPr>
                </a:tc>
                <a:tc>
                  <a:txBody>
                    <a:bodyPr/>
                    <a:lstStyle/>
                    <a:p>
                      <a:pPr marL="34925" marR="0">
                        <a:spcBef>
                          <a:spcPts val="0"/>
                        </a:spcBef>
                        <a:spcAft>
                          <a:spcPts val="600"/>
                        </a:spcAft>
                      </a:pPr>
                      <a:r>
                        <a:rPr lang="en-US" sz="2000" dirty="0">
                          <a:effectLst/>
                          <a:latin typeface="Calibri" panose="020F0502020204030204" pitchFamily="34" charset="0"/>
                          <a:ea typeface="Calibri" panose="020F0502020204030204" pitchFamily="34" charset="0"/>
                          <a:cs typeface="Calibri" panose="020F0502020204030204" pitchFamily="34" charset="0"/>
                        </a:rPr>
                        <a:t>With the application.</a:t>
                      </a:r>
                    </a:p>
                  </a:txBody>
                  <a:tcPr marL="68580" marR="68580" marT="0" marB="0" anchor="ctr">
                    <a:lnL w="12700" cap="flat" cmpd="sng" algn="ctr">
                      <a:solidFill>
                        <a:srgbClr val="5095E2"/>
                      </a:solidFill>
                      <a:prstDash val="solid"/>
                      <a:round/>
                      <a:headEnd type="none" w="med" len="med"/>
                      <a:tailEnd type="none" w="med" len="med"/>
                    </a:lnL>
                    <a:lnR w="12700" cap="flat" cmpd="sng" algn="ctr">
                      <a:solidFill>
                        <a:srgbClr val="5095E2"/>
                      </a:solidFill>
                      <a:prstDash val="solid"/>
                      <a:round/>
                      <a:headEnd type="none" w="med" len="med"/>
                      <a:tailEnd type="none" w="med" len="med"/>
                    </a:lnR>
                    <a:lnT w="12700" cap="flat" cmpd="sng" algn="ctr">
                      <a:solidFill>
                        <a:srgbClr val="185394"/>
                      </a:solidFill>
                      <a:prstDash val="solid"/>
                      <a:round/>
                      <a:headEnd type="none" w="med" len="med"/>
                      <a:tailEnd type="none" w="med" len="med"/>
                    </a:lnT>
                    <a:lnB w="12700" cap="flat" cmpd="sng" algn="ctr">
                      <a:solidFill>
                        <a:srgbClr val="5095E2"/>
                      </a:solidFill>
                      <a:prstDash val="solid"/>
                      <a:round/>
                      <a:headEnd type="none" w="med" len="med"/>
                      <a:tailEnd type="none" w="med" len="med"/>
                    </a:lnB>
                  </a:tcPr>
                </a:tc>
                <a:extLst>
                  <a:ext uri="{0D108BD9-81ED-4DB2-BD59-A6C34878D82A}">
                    <a16:rowId xmlns:a16="http://schemas.microsoft.com/office/drawing/2014/main" val="2157174595"/>
                  </a:ext>
                </a:extLst>
              </a:tr>
              <a:tr h="304800">
                <a:tc>
                  <a:txBody>
                    <a:bodyPr/>
                    <a:lstStyle/>
                    <a:p>
                      <a:pPr marL="34925" marR="0">
                        <a:spcBef>
                          <a:spcPts val="0"/>
                        </a:spcBef>
                        <a:spcAft>
                          <a:spcPts val="600"/>
                        </a:spcAft>
                      </a:pPr>
                      <a:r>
                        <a:rPr lang="en-US" sz="2000" dirty="0">
                          <a:effectLst/>
                          <a:latin typeface="Calibri" panose="020F0502020204030204" pitchFamily="34" charset="0"/>
                          <a:ea typeface="Calibri" panose="020F0502020204030204" pitchFamily="34" charset="0"/>
                          <a:cs typeface="Calibri" panose="020F0502020204030204" pitchFamily="34" charset="0"/>
                        </a:rPr>
                        <a:t>Project/Performance Site Location(s) </a:t>
                      </a:r>
                    </a:p>
                  </a:txBody>
                  <a:tcPr marL="68580" marR="68580" marT="0" marB="0" anchor="ctr">
                    <a:lnL w="12700" cap="flat" cmpd="sng" algn="ctr">
                      <a:solidFill>
                        <a:srgbClr val="5095E2"/>
                      </a:solidFill>
                      <a:prstDash val="solid"/>
                      <a:round/>
                      <a:headEnd type="none" w="med" len="med"/>
                      <a:tailEnd type="none" w="med" len="med"/>
                    </a:lnL>
                    <a:lnR w="12700" cap="flat" cmpd="sng" algn="ctr">
                      <a:solidFill>
                        <a:srgbClr val="5095E2"/>
                      </a:solidFill>
                      <a:prstDash val="solid"/>
                      <a:round/>
                      <a:headEnd type="none" w="med" len="med"/>
                      <a:tailEnd type="none" w="med" len="med"/>
                    </a:lnR>
                    <a:lnT w="12700" cap="flat" cmpd="sng" algn="ctr">
                      <a:solidFill>
                        <a:srgbClr val="5095E2"/>
                      </a:solidFill>
                      <a:prstDash val="solid"/>
                      <a:round/>
                      <a:headEnd type="none" w="med" len="med"/>
                      <a:tailEnd type="none" w="med" len="med"/>
                    </a:lnT>
                    <a:lnB w="12700" cap="flat" cmpd="sng" algn="ctr">
                      <a:solidFill>
                        <a:srgbClr val="5095E2"/>
                      </a:solidFill>
                      <a:prstDash val="solid"/>
                      <a:round/>
                      <a:headEnd type="none" w="med" len="med"/>
                      <a:tailEnd type="none" w="med" len="med"/>
                    </a:lnB>
                  </a:tcPr>
                </a:tc>
                <a:tc>
                  <a:txBody>
                    <a:bodyPr/>
                    <a:lstStyle/>
                    <a:p>
                      <a:pPr marL="34925" marR="0">
                        <a:spcBef>
                          <a:spcPts val="0"/>
                        </a:spcBef>
                        <a:spcAft>
                          <a:spcPts val="600"/>
                        </a:spcAft>
                      </a:pPr>
                      <a:r>
                        <a:rPr lang="en-US" sz="2000" dirty="0">
                          <a:effectLst/>
                          <a:latin typeface="Calibri" panose="020F0502020204030204" pitchFamily="34" charset="0"/>
                          <a:ea typeface="Calibri" panose="020F0502020204030204" pitchFamily="34" charset="0"/>
                          <a:cs typeface="Calibri" panose="020F0502020204030204" pitchFamily="34" charset="0"/>
                        </a:rPr>
                        <a:t>With the application.</a:t>
                      </a:r>
                    </a:p>
                  </a:txBody>
                  <a:tcPr marL="68580" marR="68580" marT="0" marB="0" anchor="ctr">
                    <a:lnL w="12700" cap="flat" cmpd="sng" algn="ctr">
                      <a:solidFill>
                        <a:srgbClr val="5095E2"/>
                      </a:solidFill>
                      <a:prstDash val="solid"/>
                      <a:round/>
                      <a:headEnd type="none" w="med" len="med"/>
                      <a:tailEnd type="none" w="med" len="med"/>
                    </a:lnL>
                    <a:lnR w="12700" cap="flat" cmpd="sng" algn="ctr">
                      <a:solidFill>
                        <a:srgbClr val="5095E2"/>
                      </a:solidFill>
                      <a:prstDash val="solid"/>
                      <a:round/>
                      <a:headEnd type="none" w="med" len="med"/>
                      <a:tailEnd type="none" w="med" len="med"/>
                    </a:lnR>
                    <a:lnT w="12700" cap="flat" cmpd="sng" algn="ctr">
                      <a:solidFill>
                        <a:srgbClr val="5095E2"/>
                      </a:solidFill>
                      <a:prstDash val="solid"/>
                      <a:round/>
                      <a:headEnd type="none" w="med" len="med"/>
                      <a:tailEnd type="none" w="med" len="med"/>
                    </a:lnT>
                    <a:lnB w="12700" cap="flat" cmpd="sng" algn="ctr">
                      <a:solidFill>
                        <a:srgbClr val="5095E2"/>
                      </a:solidFill>
                      <a:prstDash val="solid"/>
                      <a:round/>
                      <a:headEnd type="none" w="med" len="med"/>
                      <a:tailEnd type="none" w="med" len="med"/>
                    </a:lnB>
                  </a:tcPr>
                </a:tc>
                <a:extLst>
                  <a:ext uri="{0D108BD9-81ED-4DB2-BD59-A6C34878D82A}">
                    <a16:rowId xmlns:a16="http://schemas.microsoft.com/office/drawing/2014/main" val="1164175111"/>
                  </a:ext>
                </a:extLst>
              </a:tr>
              <a:tr h="304800">
                <a:tc>
                  <a:txBody>
                    <a:bodyPr/>
                    <a:lstStyle/>
                    <a:p>
                      <a:pPr marL="34925" marR="0">
                        <a:spcBef>
                          <a:spcPts val="0"/>
                        </a:spcBef>
                        <a:spcAft>
                          <a:spcPts val="600"/>
                        </a:spcAft>
                      </a:pPr>
                      <a:r>
                        <a:rPr lang="en-US" sz="2000" dirty="0">
                          <a:effectLst/>
                          <a:latin typeface="Calibri" panose="020F0502020204030204" pitchFamily="34" charset="0"/>
                          <a:ea typeface="Calibri" panose="020F0502020204030204" pitchFamily="34" charset="0"/>
                          <a:cs typeface="Calibri" panose="020F0502020204030204" pitchFamily="34" charset="0"/>
                        </a:rPr>
                        <a:t>Key Contacts form</a:t>
                      </a:r>
                    </a:p>
                  </a:txBody>
                  <a:tcPr marL="68580" marR="68580" marT="0" marB="0" anchor="ctr">
                    <a:lnL w="12700" cap="flat" cmpd="sng" algn="ctr">
                      <a:solidFill>
                        <a:srgbClr val="5095E2"/>
                      </a:solidFill>
                      <a:prstDash val="solid"/>
                      <a:round/>
                      <a:headEnd type="none" w="med" len="med"/>
                      <a:tailEnd type="none" w="med" len="med"/>
                    </a:lnL>
                    <a:lnR w="12700" cap="flat" cmpd="sng" algn="ctr">
                      <a:solidFill>
                        <a:srgbClr val="5095E2"/>
                      </a:solidFill>
                      <a:prstDash val="solid"/>
                      <a:round/>
                      <a:headEnd type="none" w="med" len="med"/>
                      <a:tailEnd type="none" w="med" len="med"/>
                    </a:lnR>
                    <a:lnT w="12700" cap="flat" cmpd="sng" algn="ctr">
                      <a:solidFill>
                        <a:srgbClr val="5095E2"/>
                      </a:solidFill>
                      <a:prstDash val="solid"/>
                      <a:round/>
                      <a:headEnd type="none" w="med" len="med"/>
                      <a:tailEnd type="none" w="med" len="med"/>
                    </a:lnT>
                    <a:lnB w="12700" cap="flat" cmpd="sng" algn="ctr">
                      <a:solidFill>
                        <a:srgbClr val="5095E2"/>
                      </a:solidFill>
                      <a:prstDash val="solid"/>
                      <a:round/>
                      <a:headEnd type="none" w="med" len="med"/>
                      <a:tailEnd type="none" w="med" len="med"/>
                    </a:lnB>
                  </a:tcPr>
                </a:tc>
                <a:tc>
                  <a:txBody>
                    <a:bodyPr/>
                    <a:lstStyle/>
                    <a:p>
                      <a:pPr marL="34925" marR="0">
                        <a:spcBef>
                          <a:spcPts val="0"/>
                        </a:spcBef>
                        <a:spcAft>
                          <a:spcPts val="600"/>
                        </a:spcAft>
                      </a:pPr>
                      <a:r>
                        <a:rPr lang="en-US" sz="2000" dirty="0">
                          <a:effectLst/>
                          <a:latin typeface="Calibri" panose="020F0502020204030204" pitchFamily="34" charset="0"/>
                          <a:ea typeface="Calibri" panose="020F0502020204030204" pitchFamily="34" charset="0"/>
                          <a:cs typeface="Calibri" panose="020F0502020204030204" pitchFamily="34" charset="0"/>
                        </a:rPr>
                        <a:t>With the application.</a:t>
                      </a:r>
                    </a:p>
                  </a:txBody>
                  <a:tcPr marL="68580" marR="68580" marT="0" marB="0" anchor="ctr">
                    <a:lnL w="12700" cap="flat" cmpd="sng" algn="ctr">
                      <a:solidFill>
                        <a:srgbClr val="5095E2"/>
                      </a:solidFill>
                      <a:prstDash val="solid"/>
                      <a:round/>
                      <a:headEnd type="none" w="med" len="med"/>
                      <a:tailEnd type="none" w="med" len="med"/>
                    </a:lnL>
                    <a:lnR w="12700" cap="flat" cmpd="sng" algn="ctr">
                      <a:solidFill>
                        <a:srgbClr val="5095E2"/>
                      </a:solidFill>
                      <a:prstDash val="solid"/>
                      <a:round/>
                      <a:headEnd type="none" w="med" len="med"/>
                      <a:tailEnd type="none" w="med" len="med"/>
                    </a:lnR>
                    <a:lnT w="12700" cap="flat" cmpd="sng" algn="ctr">
                      <a:solidFill>
                        <a:srgbClr val="5095E2"/>
                      </a:solidFill>
                      <a:prstDash val="solid"/>
                      <a:round/>
                      <a:headEnd type="none" w="med" len="med"/>
                      <a:tailEnd type="none" w="med" len="med"/>
                    </a:lnT>
                    <a:lnB w="12700" cap="flat" cmpd="sng" algn="ctr">
                      <a:solidFill>
                        <a:srgbClr val="5095E2"/>
                      </a:solidFill>
                      <a:prstDash val="solid"/>
                      <a:round/>
                      <a:headEnd type="none" w="med" len="med"/>
                      <a:tailEnd type="none" w="med" len="med"/>
                    </a:lnB>
                  </a:tcPr>
                </a:tc>
                <a:extLst>
                  <a:ext uri="{0D108BD9-81ED-4DB2-BD59-A6C34878D82A}">
                    <a16:rowId xmlns:a16="http://schemas.microsoft.com/office/drawing/2014/main" val="3872817120"/>
                  </a:ext>
                </a:extLst>
              </a:tr>
              <a:tr h="228600">
                <a:tc>
                  <a:txBody>
                    <a:bodyPr/>
                    <a:lstStyle/>
                    <a:p>
                      <a:pPr marL="34925" marR="0">
                        <a:spcBef>
                          <a:spcPts val="0"/>
                        </a:spcBef>
                        <a:spcAft>
                          <a:spcPts val="600"/>
                        </a:spcAft>
                      </a:pPr>
                      <a:r>
                        <a:rPr lang="en-US" sz="2000" dirty="0">
                          <a:effectLst/>
                          <a:latin typeface="Calibri" panose="020F0502020204030204" pitchFamily="34" charset="0"/>
                          <a:ea typeface="Calibri" panose="020F0502020204030204" pitchFamily="34" charset="0"/>
                          <a:cs typeface="Calibri" panose="020F0502020204030204" pitchFamily="34" charset="0"/>
                        </a:rPr>
                        <a:t>Grants.gov Lobbying Form</a:t>
                      </a:r>
                    </a:p>
                  </a:txBody>
                  <a:tcPr marL="68580" marR="68580" marT="0" marB="0" anchor="ctr">
                    <a:lnL w="12700" cap="flat" cmpd="sng" algn="ctr">
                      <a:solidFill>
                        <a:srgbClr val="5095E2"/>
                      </a:solidFill>
                      <a:prstDash val="solid"/>
                      <a:round/>
                      <a:headEnd type="none" w="med" len="med"/>
                      <a:tailEnd type="none" w="med" len="med"/>
                    </a:lnL>
                    <a:lnR w="12700" cap="flat" cmpd="sng" algn="ctr">
                      <a:solidFill>
                        <a:srgbClr val="5095E2"/>
                      </a:solidFill>
                      <a:prstDash val="solid"/>
                      <a:round/>
                      <a:headEnd type="none" w="med" len="med"/>
                      <a:tailEnd type="none" w="med" len="med"/>
                    </a:lnR>
                    <a:lnT w="12700" cap="flat" cmpd="sng" algn="ctr">
                      <a:solidFill>
                        <a:srgbClr val="5095E2"/>
                      </a:solidFill>
                      <a:prstDash val="solid"/>
                      <a:round/>
                      <a:headEnd type="none" w="med" len="med"/>
                      <a:tailEnd type="none" w="med" len="med"/>
                    </a:lnT>
                    <a:lnB w="12700" cap="flat" cmpd="sng" algn="ctr">
                      <a:solidFill>
                        <a:srgbClr val="5095E2"/>
                      </a:solidFill>
                      <a:prstDash val="solid"/>
                      <a:round/>
                      <a:headEnd type="none" w="med" len="med"/>
                      <a:tailEnd type="none" w="med" len="med"/>
                    </a:lnB>
                  </a:tcPr>
                </a:tc>
                <a:tc>
                  <a:txBody>
                    <a:bodyPr/>
                    <a:lstStyle/>
                    <a:p>
                      <a:pPr marL="34925" marR="0">
                        <a:spcBef>
                          <a:spcPts val="0"/>
                        </a:spcBef>
                        <a:spcAft>
                          <a:spcPts val="600"/>
                        </a:spcAft>
                      </a:pPr>
                      <a:r>
                        <a:rPr lang="en-US" sz="2000" dirty="0">
                          <a:effectLst/>
                          <a:latin typeface="Calibri" panose="020F0502020204030204" pitchFamily="34" charset="0"/>
                          <a:ea typeface="Calibri" panose="020F0502020204030204" pitchFamily="34" charset="0"/>
                          <a:cs typeface="Calibri" panose="020F0502020204030204" pitchFamily="34" charset="0"/>
                        </a:rPr>
                        <a:t>With the application.</a:t>
                      </a:r>
                    </a:p>
                  </a:txBody>
                  <a:tcPr marL="68580" marR="68580" marT="0" marB="0" anchor="ctr">
                    <a:lnL w="12700" cap="flat" cmpd="sng" algn="ctr">
                      <a:solidFill>
                        <a:srgbClr val="5095E2"/>
                      </a:solidFill>
                      <a:prstDash val="solid"/>
                      <a:round/>
                      <a:headEnd type="none" w="med" len="med"/>
                      <a:tailEnd type="none" w="med" len="med"/>
                    </a:lnL>
                    <a:lnR w="12700" cap="flat" cmpd="sng" algn="ctr">
                      <a:solidFill>
                        <a:srgbClr val="5095E2"/>
                      </a:solidFill>
                      <a:prstDash val="solid"/>
                      <a:round/>
                      <a:headEnd type="none" w="med" len="med"/>
                      <a:tailEnd type="none" w="med" len="med"/>
                    </a:lnR>
                    <a:lnT w="12700" cap="flat" cmpd="sng" algn="ctr">
                      <a:solidFill>
                        <a:srgbClr val="5095E2"/>
                      </a:solidFill>
                      <a:prstDash val="solid"/>
                      <a:round/>
                      <a:headEnd type="none" w="med" len="med"/>
                      <a:tailEnd type="none" w="med" len="med"/>
                    </a:lnT>
                    <a:lnB w="12700" cap="flat" cmpd="sng" algn="ctr">
                      <a:solidFill>
                        <a:srgbClr val="5095E2"/>
                      </a:solidFill>
                      <a:prstDash val="solid"/>
                      <a:round/>
                      <a:headEnd type="none" w="med" len="med"/>
                      <a:tailEnd type="none" w="med" len="med"/>
                    </a:lnB>
                  </a:tcPr>
                </a:tc>
                <a:extLst>
                  <a:ext uri="{0D108BD9-81ED-4DB2-BD59-A6C34878D82A}">
                    <a16:rowId xmlns:a16="http://schemas.microsoft.com/office/drawing/2014/main" val="185552807"/>
                  </a:ext>
                </a:extLst>
              </a:tr>
            </a:tbl>
          </a:graphicData>
        </a:graphic>
      </p:graphicFrame>
    </p:spTree>
    <p:extLst>
      <p:ext uri="{BB962C8B-B14F-4D97-AF65-F5344CB8AC3E}">
        <p14:creationId xmlns:p14="http://schemas.microsoft.com/office/powerpoint/2010/main" val="1846819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75BE2-D6C7-7BC3-09E4-BCECC5DD5B41}"/>
              </a:ext>
            </a:extLst>
          </p:cNvPr>
          <p:cNvSpPr>
            <a:spLocks noGrp="1"/>
          </p:cNvSpPr>
          <p:nvPr>
            <p:ph type="title"/>
          </p:nvPr>
        </p:nvSpPr>
        <p:spPr>
          <a:xfrm>
            <a:off x="990600" y="1"/>
            <a:ext cx="10363200" cy="1066800"/>
          </a:xfrm>
        </p:spPr>
        <p:txBody>
          <a:bodyPr/>
          <a:lstStyle/>
          <a:p>
            <a:r>
              <a:rPr lang="en-US" dirty="0"/>
              <a:t>Application Checklist</a:t>
            </a:r>
          </a:p>
        </p:txBody>
      </p:sp>
      <p:graphicFrame>
        <p:nvGraphicFramePr>
          <p:cNvPr id="5" name="Content Placeholder 4">
            <a:extLst>
              <a:ext uri="{FF2B5EF4-FFF2-40B4-BE49-F238E27FC236}">
                <a16:creationId xmlns:a16="http://schemas.microsoft.com/office/drawing/2014/main" id="{1622645D-BF0F-0263-250B-C77FDB0CD04E}"/>
              </a:ext>
            </a:extLst>
          </p:cNvPr>
          <p:cNvGraphicFramePr>
            <a:graphicFrameLocks noGrp="1"/>
          </p:cNvGraphicFramePr>
          <p:nvPr>
            <p:ph idx="1"/>
            <p:extLst>
              <p:ext uri="{D42A27DB-BD31-4B8C-83A1-F6EECF244321}">
                <p14:modId xmlns:p14="http://schemas.microsoft.com/office/powerpoint/2010/main" val="476123833"/>
              </p:ext>
            </p:extLst>
          </p:nvPr>
        </p:nvGraphicFramePr>
        <p:xfrm>
          <a:off x="1143000" y="1219200"/>
          <a:ext cx="10363200" cy="4511914"/>
        </p:xfrm>
        <a:graphic>
          <a:graphicData uri="http://schemas.openxmlformats.org/drawingml/2006/table">
            <a:tbl>
              <a:tblPr firstRow="1"/>
              <a:tblGrid>
                <a:gridCol w="4580835">
                  <a:extLst>
                    <a:ext uri="{9D8B030D-6E8A-4147-A177-3AD203B41FA5}">
                      <a16:colId xmlns:a16="http://schemas.microsoft.com/office/drawing/2014/main" val="312170158"/>
                    </a:ext>
                  </a:extLst>
                </a:gridCol>
                <a:gridCol w="3379304">
                  <a:extLst>
                    <a:ext uri="{9D8B030D-6E8A-4147-A177-3AD203B41FA5}">
                      <a16:colId xmlns:a16="http://schemas.microsoft.com/office/drawing/2014/main" val="724218151"/>
                    </a:ext>
                  </a:extLst>
                </a:gridCol>
                <a:gridCol w="2403061">
                  <a:extLst>
                    <a:ext uri="{9D8B030D-6E8A-4147-A177-3AD203B41FA5}">
                      <a16:colId xmlns:a16="http://schemas.microsoft.com/office/drawing/2014/main" val="1370980977"/>
                    </a:ext>
                  </a:extLst>
                </a:gridCol>
              </a:tblGrid>
              <a:tr h="518070">
                <a:tc>
                  <a:txBody>
                    <a:bodyPr/>
                    <a:lstStyle/>
                    <a:p>
                      <a:pPr marL="0" marR="0" algn="l">
                        <a:spcBef>
                          <a:spcPts val="0"/>
                        </a:spcBef>
                        <a:spcAft>
                          <a:spcPts val="600"/>
                        </a:spcAft>
                      </a:pPr>
                      <a:r>
                        <a:rPr lang="en-US" sz="1800" b="1" dirty="0">
                          <a:solidFill>
                            <a:srgbClr val="21272D"/>
                          </a:solidFill>
                          <a:effectLst/>
                          <a:latin typeface="Calibri" panose="020F0502020204030204" pitchFamily="34" charset="0"/>
                          <a:ea typeface="Calibri" panose="020F0502020204030204" pitchFamily="34" charset="0"/>
                          <a:cs typeface="Calibri" panose="020F0502020204030204" pitchFamily="34" charset="0"/>
                        </a:rPr>
                        <a:t>Component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34925" marR="0" algn="l">
                        <a:spcBef>
                          <a:spcPts val="0"/>
                        </a:spcBef>
                        <a:spcAft>
                          <a:spcPts val="600"/>
                        </a:spcAft>
                      </a:pPr>
                      <a:r>
                        <a:rPr lang="en-US" sz="1800" b="1" dirty="0">
                          <a:solidFill>
                            <a:srgbClr val="21272D"/>
                          </a:solidFill>
                          <a:effectLst/>
                          <a:latin typeface="Calibri" panose="020F0502020204030204" pitchFamily="34" charset="0"/>
                          <a:ea typeface="Calibri" panose="020F0502020204030204" pitchFamily="34" charset="0"/>
                          <a:cs typeface="Calibri" panose="020F0502020204030204" pitchFamily="34" charset="0"/>
                        </a:rPr>
                        <a:t>How to Submit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34925" marR="0" algn="l">
                        <a:spcBef>
                          <a:spcPts val="0"/>
                        </a:spcBef>
                        <a:spcAft>
                          <a:spcPts val="600"/>
                        </a:spcAft>
                      </a:pPr>
                      <a:r>
                        <a:rPr lang="en-US" sz="1800" b="1" dirty="0">
                          <a:solidFill>
                            <a:srgbClr val="21272D"/>
                          </a:solidFill>
                          <a:effectLst/>
                          <a:latin typeface="Calibri" panose="020F0502020204030204" pitchFamily="34" charset="0"/>
                          <a:ea typeface="Calibri" panose="020F0502020204030204" pitchFamily="34" charset="0"/>
                          <a:cs typeface="Calibri" panose="020F0502020204030204" pitchFamily="34" charset="0"/>
                        </a:rPr>
                        <a:t>Included in page limit?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0302267"/>
                  </a:ext>
                </a:extLst>
              </a:tr>
              <a:tr h="429619">
                <a:tc>
                  <a:txBody>
                    <a:bodyPr/>
                    <a:lstStyle/>
                    <a:p>
                      <a:pPr marL="34925" marR="0">
                        <a:spcBef>
                          <a:spcPts val="100"/>
                        </a:spcBef>
                        <a:spcAft>
                          <a:spcPts val="100"/>
                        </a:spcAft>
                      </a:pPr>
                      <a:r>
                        <a:rPr lang="en-US" sz="1800" b="1" u="sng" dirty="0">
                          <a:solidFill>
                            <a:srgbClr val="006699"/>
                          </a:solidFill>
                          <a:effectLst/>
                          <a:latin typeface="Calibri" panose="020F0502020204030204" pitchFamily="34" charset="0"/>
                          <a:ea typeface="Calibri" panose="020F0502020204030204" pitchFamily="34" charset="0"/>
                          <a:cs typeface="Calibri" panose="020F0502020204030204" pitchFamily="34" charset="0"/>
                          <a:hlinkClick r:id="rId3"/>
                        </a:rPr>
                        <a:t>Project Abstract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925" marR="0">
                        <a:spcBef>
                          <a:spcPts val="100"/>
                        </a:spcBef>
                        <a:spcAft>
                          <a:spcPts val="100"/>
                        </a:spcAft>
                      </a:pPr>
                      <a:r>
                        <a:rPr lang="en-US" sz="1800" u="sng" dirty="0">
                          <a:solidFill>
                            <a:srgbClr val="006699"/>
                          </a:solidFill>
                          <a:effectLst/>
                          <a:latin typeface="Wingdings" panose="05000000000000000000" pitchFamily="2" charset="2"/>
                          <a:ea typeface="Wingdings" panose="05000000000000000000" pitchFamily="2" charset="2"/>
                          <a:cs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925" marR="0">
                        <a:spcBef>
                          <a:spcPts val="100"/>
                        </a:spcBef>
                        <a:spcAft>
                          <a:spcPts val="1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Use the Project Abstract Summary Form in Grants.gov.</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5"/>
                    </a:solidFill>
                  </a:tcPr>
                </a:tc>
                <a:tc>
                  <a:txBody>
                    <a:bodyPr/>
                    <a:lstStyle/>
                    <a:p>
                      <a:pPr marL="34925" marR="0" algn="ctr">
                        <a:spcBef>
                          <a:spcPts val="100"/>
                        </a:spcBef>
                        <a:spcAft>
                          <a:spcPts val="10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Yes</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5"/>
                    </a:solidFill>
                  </a:tcPr>
                </a:tc>
                <a:extLst>
                  <a:ext uri="{0D108BD9-81ED-4DB2-BD59-A6C34878D82A}">
                    <a16:rowId xmlns:a16="http://schemas.microsoft.com/office/drawing/2014/main" val="1042356283"/>
                  </a:ext>
                </a:extLst>
              </a:tr>
              <a:tr h="429619">
                <a:tc>
                  <a:txBody>
                    <a:bodyPr/>
                    <a:lstStyle/>
                    <a:p>
                      <a:pPr marL="34925" marR="0">
                        <a:spcBef>
                          <a:spcPts val="100"/>
                        </a:spcBef>
                        <a:spcAft>
                          <a:spcPts val="100"/>
                        </a:spcAft>
                      </a:pPr>
                      <a:r>
                        <a:rPr lang="en-US" sz="1800" b="1" u="sng" dirty="0">
                          <a:solidFill>
                            <a:srgbClr val="006699"/>
                          </a:solidFill>
                          <a:effectLst/>
                          <a:latin typeface="Calibri" panose="020F0502020204030204" pitchFamily="34" charset="0"/>
                          <a:ea typeface="Calibri" panose="020F0502020204030204" pitchFamily="34" charset="0"/>
                          <a:cs typeface="Calibri" panose="020F0502020204030204" pitchFamily="34" charset="0"/>
                          <a:hlinkClick r:id="rId4"/>
                        </a:rPr>
                        <a:t>Dental</a:t>
                      </a:r>
                      <a:r>
                        <a:rPr lang="en-US" sz="1800" b="1" u="sng" dirty="0">
                          <a:solidFill>
                            <a:srgbClr val="006699"/>
                          </a:solidFill>
                          <a:effectLst/>
                          <a:latin typeface="Calibri" panose="020F0502020204030204" pitchFamily="34" charset="0"/>
                          <a:ea typeface="Calibri" panose="020F0502020204030204" pitchFamily="34" charset="0"/>
                          <a:cs typeface="Calibri" panose="020F0502020204030204" pitchFamily="34" charset="0"/>
                        </a:rPr>
                        <a:t> Services Report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925" marR="0">
                        <a:spcBef>
                          <a:spcPts val="100"/>
                        </a:spcBef>
                        <a:spcAft>
                          <a:spcPts val="100"/>
                        </a:spcAft>
                      </a:pPr>
                      <a:r>
                        <a:rPr lang="en-US" sz="1800" u="sng" dirty="0">
                          <a:solidFill>
                            <a:srgbClr val="006699"/>
                          </a:solidFill>
                          <a:effectLst/>
                          <a:latin typeface="Wingdings" panose="05000000000000000000" pitchFamily="2" charset="2"/>
                          <a:ea typeface="Wingdings" panose="05000000000000000000" pitchFamily="2" charset="2"/>
                          <a:cs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925" marR="0">
                        <a:spcBef>
                          <a:spcPts val="100"/>
                        </a:spcBef>
                        <a:spcAft>
                          <a:spcPts val="1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Use the </a:t>
                      </a:r>
                      <a:r>
                        <a:rPr lang="en-US"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5"/>
                        </a:rPr>
                        <a:t>Dental Services Report Website</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5"/>
                    </a:solidFill>
                  </a:tcPr>
                </a:tc>
                <a:tc>
                  <a:txBody>
                    <a:bodyPr/>
                    <a:lstStyle/>
                    <a:p>
                      <a:pPr marL="34925" marR="0" algn="ctr">
                        <a:spcBef>
                          <a:spcPts val="100"/>
                        </a:spcBef>
                        <a:spcAft>
                          <a:spcPts val="10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No</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5"/>
                    </a:solidFill>
                  </a:tcPr>
                </a:tc>
                <a:extLst>
                  <a:ext uri="{0D108BD9-81ED-4DB2-BD59-A6C34878D82A}">
                    <a16:rowId xmlns:a16="http://schemas.microsoft.com/office/drawing/2014/main" val="3797627651"/>
                  </a:ext>
                </a:extLst>
              </a:tr>
              <a:tr h="398029">
                <a:tc>
                  <a:txBody>
                    <a:bodyPr/>
                    <a:lstStyle/>
                    <a:p>
                      <a:pPr marL="34925" marR="0">
                        <a:spcBef>
                          <a:spcPts val="100"/>
                        </a:spcBef>
                        <a:spcAft>
                          <a:spcPts val="100"/>
                        </a:spcAft>
                      </a:pPr>
                      <a:r>
                        <a:rPr lang="en-US" sz="1800" b="1" u="sng" dirty="0">
                          <a:solidFill>
                            <a:srgbClr val="006699"/>
                          </a:solidFill>
                          <a:effectLst/>
                          <a:latin typeface="Calibri" panose="020F0502020204030204" pitchFamily="34" charset="0"/>
                          <a:ea typeface="Calibri" panose="020F0502020204030204" pitchFamily="34" charset="0"/>
                          <a:cs typeface="Calibri" panose="020F0502020204030204" pitchFamily="34" charset="0"/>
                          <a:hlinkClick r:id="rId6"/>
                        </a:rPr>
                        <a:t>Attachments</a:t>
                      </a:r>
                      <a:r>
                        <a:rPr lang="en-US" sz="1800" dirty="0">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925" marR="0">
                        <a:spcBef>
                          <a:spcPts val="100"/>
                        </a:spcBef>
                        <a:spcAft>
                          <a:spcPts val="1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Insert each in a single Other Attachments form in Grants.gov.</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5"/>
                    </a:solidFill>
                  </a:tcPr>
                </a:tc>
                <a:tc>
                  <a:txBody>
                    <a:bodyPr/>
                    <a:lstStyle/>
                    <a:p>
                      <a:pPr marL="34925" marR="0" algn="ctr">
                        <a:spcBef>
                          <a:spcPts val="100"/>
                        </a:spcBef>
                        <a:spcAft>
                          <a:spcPts val="100"/>
                        </a:spcAft>
                      </a:pPr>
                      <a:r>
                        <a:rPr lang="en-US" sz="1800">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5"/>
                    </a:solidFill>
                  </a:tcPr>
                </a:tc>
                <a:extLst>
                  <a:ext uri="{0D108BD9-81ED-4DB2-BD59-A6C34878D82A}">
                    <a16:rowId xmlns:a16="http://schemas.microsoft.com/office/drawing/2014/main" val="4187420562"/>
                  </a:ext>
                </a:extLst>
              </a:tr>
              <a:tr h="291414">
                <a:tc>
                  <a:txBody>
                    <a:bodyPr/>
                    <a:lstStyle/>
                    <a:p>
                      <a:pPr marL="342900" marR="0" lvl="0" indent="-342900">
                        <a:spcBef>
                          <a:spcPts val="100"/>
                        </a:spcBef>
                        <a:spcAft>
                          <a:spcPts val="100"/>
                        </a:spcAft>
                        <a:buFont typeface="Wingdings" panose="05000000000000000000" pitchFamily="2"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Maintenance of effort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925" marR="0">
                        <a:spcBef>
                          <a:spcPts val="100"/>
                        </a:spcBef>
                        <a:spcAft>
                          <a:spcPts val="1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5"/>
                    </a:solidFill>
                  </a:tcPr>
                </a:tc>
                <a:tc>
                  <a:txBody>
                    <a:bodyPr/>
                    <a:lstStyle/>
                    <a:p>
                      <a:pPr marL="34925" marR="0" algn="ctr">
                        <a:spcBef>
                          <a:spcPts val="100"/>
                        </a:spcBef>
                        <a:spcAft>
                          <a:spcPts val="10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Yes</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5"/>
                    </a:solidFill>
                  </a:tcPr>
                </a:tc>
                <a:extLst>
                  <a:ext uri="{0D108BD9-81ED-4DB2-BD59-A6C34878D82A}">
                    <a16:rowId xmlns:a16="http://schemas.microsoft.com/office/drawing/2014/main" val="1934821868"/>
                  </a:ext>
                </a:extLst>
              </a:tr>
              <a:tr h="291414">
                <a:tc>
                  <a:txBody>
                    <a:bodyPr/>
                    <a:lstStyle/>
                    <a:p>
                      <a:pPr marL="342900" marR="0" lvl="0" indent="-342900">
                        <a:spcBef>
                          <a:spcPts val="100"/>
                        </a:spcBef>
                        <a:spcAft>
                          <a:spcPts val="10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Other relevant documents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925" marR="0">
                        <a:spcBef>
                          <a:spcPts val="100"/>
                        </a:spcBef>
                        <a:spcAft>
                          <a:spcPts val="1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5"/>
                    </a:solidFill>
                  </a:tcPr>
                </a:tc>
                <a:tc>
                  <a:txBody>
                    <a:bodyPr/>
                    <a:lstStyle/>
                    <a:p>
                      <a:pPr marL="34925" marR="0" algn="ctr">
                        <a:spcBef>
                          <a:spcPts val="100"/>
                        </a:spcBef>
                        <a:spcAft>
                          <a:spcPts val="10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Yes</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5"/>
                    </a:solidFill>
                  </a:tcPr>
                </a:tc>
                <a:extLst>
                  <a:ext uri="{0D108BD9-81ED-4DB2-BD59-A6C34878D82A}">
                    <a16:rowId xmlns:a16="http://schemas.microsoft.com/office/drawing/2014/main" val="1965246787"/>
                  </a:ext>
                </a:extLst>
              </a:tr>
              <a:tr h="291414">
                <a:tc>
                  <a:txBody>
                    <a:bodyPr/>
                    <a:lstStyle/>
                    <a:p>
                      <a:pPr marL="34925" marR="0">
                        <a:spcBef>
                          <a:spcPts val="100"/>
                        </a:spcBef>
                        <a:spcAft>
                          <a:spcPts val="100"/>
                        </a:spcAft>
                      </a:pPr>
                      <a:r>
                        <a:rPr lang="en-US" sz="1800" b="1" u="sng" dirty="0">
                          <a:solidFill>
                            <a:srgbClr val="006699"/>
                          </a:solidFill>
                          <a:effectLst/>
                          <a:latin typeface="Calibri" panose="020F0502020204030204" pitchFamily="34" charset="0"/>
                          <a:ea typeface="Calibri" panose="020F0502020204030204" pitchFamily="34" charset="0"/>
                          <a:cs typeface="Calibri" panose="020F0502020204030204" pitchFamily="34" charset="0"/>
                          <a:hlinkClick r:id="rId7"/>
                        </a:rPr>
                        <a:t>Standard Forms</a:t>
                      </a:r>
                      <a:r>
                        <a:rPr lang="en-US" sz="1800" b="1" u="sng" dirty="0">
                          <a:solidFill>
                            <a:srgbClr val="006699"/>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925" marR="0">
                        <a:spcBef>
                          <a:spcPts val="100"/>
                        </a:spcBef>
                        <a:spcAft>
                          <a:spcPts val="1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Upload using each required form in Grants.gov.</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5"/>
                    </a:solidFill>
                  </a:tcPr>
                </a:tc>
                <a:tc>
                  <a:txBody>
                    <a:bodyPr/>
                    <a:lstStyle/>
                    <a:p>
                      <a:pPr marL="34925" marR="0" algn="ctr">
                        <a:spcBef>
                          <a:spcPts val="100"/>
                        </a:spcBef>
                        <a:spcAft>
                          <a:spcPts val="100"/>
                        </a:spcAft>
                      </a:pPr>
                      <a:r>
                        <a:rPr lang="en-US" sz="1800">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5"/>
                    </a:solidFill>
                  </a:tcPr>
                </a:tc>
                <a:extLst>
                  <a:ext uri="{0D108BD9-81ED-4DB2-BD59-A6C34878D82A}">
                    <a16:rowId xmlns:a16="http://schemas.microsoft.com/office/drawing/2014/main" val="2521504342"/>
                  </a:ext>
                </a:extLst>
              </a:tr>
              <a:tr h="291414">
                <a:tc>
                  <a:txBody>
                    <a:bodyPr/>
                    <a:lstStyle/>
                    <a:p>
                      <a:pPr marL="342900" marR="0" lvl="0" indent="-342900">
                        <a:spcBef>
                          <a:spcPts val="100"/>
                        </a:spcBef>
                        <a:spcAft>
                          <a:spcPts val="100"/>
                        </a:spcAft>
                        <a:buFont typeface="Wingdings" panose="05000000000000000000" pitchFamily="2"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Application for Federal Assistance (SF-424)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925" marR="0">
                        <a:spcBef>
                          <a:spcPts val="100"/>
                        </a:spcBef>
                        <a:spcAft>
                          <a:spcPts val="1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5"/>
                    </a:solidFill>
                  </a:tcPr>
                </a:tc>
                <a:tc>
                  <a:txBody>
                    <a:bodyPr/>
                    <a:lstStyle/>
                    <a:p>
                      <a:pPr marL="36830" marR="0" algn="ctr">
                        <a:spcBef>
                          <a:spcPts val="100"/>
                        </a:spcBef>
                        <a:spcAft>
                          <a:spcPts val="10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No</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5"/>
                    </a:solidFill>
                  </a:tcPr>
                </a:tc>
                <a:extLst>
                  <a:ext uri="{0D108BD9-81ED-4DB2-BD59-A6C34878D82A}">
                    <a16:rowId xmlns:a16="http://schemas.microsoft.com/office/drawing/2014/main" val="2965316368"/>
                  </a:ext>
                </a:extLst>
              </a:tr>
              <a:tr h="291414">
                <a:tc>
                  <a:txBody>
                    <a:bodyPr/>
                    <a:lstStyle/>
                    <a:p>
                      <a:pPr marL="342900" marR="0" lvl="0" indent="-342900">
                        <a:spcBef>
                          <a:spcPts val="100"/>
                        </a:spcBef>
                        <a:spcAft>
                          <a:spcPts val="100"/>
                        </a:spcAft>
                        <a:buFont typeface="Wingdings" panose="05000000000000000000" pitchFamily="2"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Project/Performance Site Location(s)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925" marR="0">
                        <a:spcBef>
                          <a:spcPts val="100"/>
                        </a:spcBef>
                        <a:spcAft>
                          <a:spcPts val="1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5"/>
                    </a:solidFill>
                  </a:tcPr>
                </a:tc>
                <a:tc>
                  <a:txBody>
                    <a:bodyPr/>
                    <a:lstStyle/>
                    <a:p>
                      <a:pPr marL="36830" marR="0" algn="ctr">
                        <a:spcBef>
                          <a:spcPts val="100"/>
                        </a:spcBef>
                        <a:spcAft>
                          <a:spcPts val="10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No</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5"/>
                    </a:solidFill>
                  </a:tcPr>
                </a:tc>
                <a:extLst>
                  <a:ext uri="{0D108BD9-81ED-4DB2-BD59-A6C34878D82A}">
                    <a16:rowId xmlns:a16="http://schemas.microsoft.com/office/drawing/2014/main" val="176915838"/>
                  </a:ext>
                </a:extLst>
              </a:tr>
              <a:tr h="291414">
                <a:tc>
                  <a:txBody>
                    <a:bodyPr/>
                    <a:lstStyle/>
                    <a:p>
                      <a:pPr marL="342900" marR="0" lvl="0" indent="-342900">
                        <a:spcBef>
                          <a:spcPts val="100"/>
                        </a:spcBef>
                        <a:spcAft>
                          <a:spcPts val="10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Key Contacts form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830" marR="0">
                        <a:spcBef>
                          <a:spcPts val="100"/>
                        </a:spcBef>
                        <a:spcAft>
                          <a:spcPts val="1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5"/>
                    </a:solidFill>
                  </a:tcPr>
                </a:tc>
                <a:tc>
                  <a:txBody>
                    <a:bodyPr/>
                    <a:lstStyle/>
                    <a:p>
                      <a:pPr marL="36830" marR="0" algn="ctr">
                        <a:spcBef>
                          <a:spcPts val="100"/>
                        </a:spcBef>
                        <a:spcAft>
                          <a:spcPts val="1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5"/>
                    </a:solidFill>
                  </a:tcPr>
                </a:tc>
                <a:extLst>
                  <a:ext uri="{0D108BD9-81ED-4DB2-BD59-A6C34878D82A}">
                    <a16:rowId xmlns:a16="http://schemas.microsoft.com/office/drawing/2014/main" val="3054385627"/>
                  </a:ext>
                </a:extLst>
              </a:tr>
              <a:tr h="291414">
                <a:tc>
                  <a:txBody>
                    <a:bodyPr/>
                    <a:lstStyle/>
                    <a:p>
                      <a:pPr marL="342900" marR="0" lvl="0" indent="-342900">
                        <a:spcBef>
                          <a:spcPts val="100"/>
                        </a:spcBef>
                        <a:spcAft>
                          <a:spcPts val="100"/>
                        </a:spcAft>
                        <a:buFont typeface="Wingdings" panose="05000000000000000000" pitchFamily="2"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Grants.gov Lobbying Form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830" marR="0">
                        <a:spcBef>
                          <a:spcPts val="100"/>
                        </a:spcBef>
                        <a:spcAft>
                          <a:spcPts val="1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5"/>
                    </a:solidFill>
                  </a:tcPr>
                </a:tc>
                <a:tc>
                  <a:txBody>
                    <a:bodyPr/>
                    <a:lstStyle/>
                    <a:p>
                      <a:pPr marL="36830" marR="0" algn="ctr">
                        <a:spcBef>
                          <a:spcPts val="100"/>
                        </a:spcBef>
                        <a:spcAft>
                          <a:spcPts val="1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5"/>
                    </a:solidFill>
                  </a:tcPr>
                </a:tc>
                <a:extLst>
                  <a:ext uri="{0D108BD9-81ED-4DB2-BD59-A6C34878D82A}">
                    <a16:rowId xmlns:a16="http://schemas.microsoft.com/office/drawing/2014/main" val="171534492"/>
                  </a:ext>
                </a:extLst>
              </a:tr>
            </a:tbl>
          </a:graphicData>
        </a:graphic>
      </p:graphicFrame>
      <p:sp>
        <p:nvSpPr>
          <p:cNvPr id="4" name="Slide Number Placeholder 3">
            <a:extLst>
              <a:ext uri="{FF2B5EF4-FFF2-40B4-BE49-F238E27FC236}">
                <a16:creationId xmlns:a16="http://schemas.microsoft.com/office/drawing/2014/main" id="{6693E4BD-6598-DE99-E2C8-F88918D5190D}"/>
              </a:ext>
            </a:extLst>
          </p:cNvPr>
          <p:cNvSpPr>
            <a:spLocks noGrp="1"/>
          </p:cNvSpPr>
          <p:nvPr>
            <p:ph type="sldNum" sz="quarter" idx="12"/>
          </p:nvPr>
        </p:nvSpPr>
        <p:spPr>
          <a:xfrm>
            <a:off x="11506200" y="6477000"/>
            <a:ext cx="661416" cy="381000"/>
          </a:xfrm>
        </p:spPr>
        <p:txBody>
          <a:bodyPr/>
          <a:lstStyle/>
          <a:p>
            <a:fld id="{F9ECA865-404D-4A57-9AC1-FD3038CC100D}" type="slidenum">
              <a:rPr lang="en-US" smtClean="0"/>
              <a:pPr/>
              <a:t>22</a:t>
            </a:fld>
            <a:endParaRPr lang="en-US" dirty="0"/>
          </a:p>
        </p:txBody>
      </p:sp>
      <p:sp>
        <p:nvSpPr>
          <p:cNvPr id="6" name="Text Placeholder 6">
            <a:extLst>
              <a:ext uri="{FF2B5EF4-FFF2-40B4-BE49-F238E27FC236}">
                <a16:creationId xmlns:a16="http://schemas.microsoft.com/office/drawing/2014/main" id="{3BF6CA54-8F59-0FC7-4D1E-E4F49E2E5DE3}"/>
              </a:ext>
            </a:extLst>
          </p:cNvPr>
          <p:cNvSpPr txBox="1">
            <a:spLocks/>
          </p:cNvSpPr>
          <p:nvPr/>
        </p:nvSpPr>
        <p:spPr>
          <a:xfrm>
            <a:off x="3848100" y="5989637"/>
            <a:ext cx="4495800" cy="381000"/>
          </a:xfrm>
          <a:prstGeom prst="rect">
            <a:avLst/>
          </a:prstGeom>
        </p:spPr>
        <p:txBody>
          <a:bodyPr vert="horz" lIns="91440" tIns="45720" rIns="91440" bIns="45720" rtlCol="0">
            <a:noAutofit/>
          </a:bodyPr>
          <a:lstStyle>
            <a:lvl1pPr marL="347472" indent="-347472" algn="l" defTabSz="914400" rtl="0" eaLnBrk="1" latinLnBrk="0" hangingPunct="1">
              <a:lnSpc>
                <a:spcPct val="100000"/>
              </a:lnSpc>
              <a:spcBef>
                <a:spcPts val="528"/>
              </a:spcBef>
              <a:buClr>
                <a:srgbClr val="0F4D7B"/>
              </a:buClr>
              <a:buSzPct val="125000"/>
              <a:buFont typeface="Arial" panose="020B0604020202020204" pitchFamily="34" charset="0"/>
              <a:buChar char="•"/>
              <a:defRPr sz="2200" kern="1200">
                <a:solidFill>
                  <a:srgbClr val="0F4D7B"/>
                </a:solidFill>
                <a:latin typeface="+mn-lt"/>
                <a:ea typeface="+mn-ea"/>
                <a:cs typeface="+mn-cs"/>
              </a:defRPr>
            </a:lvl1pPr>
            <a:lvl2pPr marL="740664" indent="-283464" algn="l" defTabSz="914400" rtl="0" eaLnBrk="1" latinLnBrk="0" hangingPunct="1">
              <a:lnSpc>
                <a:spcPct val="100000"/>
              </a:lnSpc>
              <a:spcBef>
                <a:spcPts val="480"/>
              </a:spcBef>
              <a:buClr>
                <a:srgbClr val="0F4D7B"/>
              </a:buClr>
              <a:buFont typeface="Wingdings" panose="05000000000000000000" pitchFamily="2" charset="2"/>
              <a:buChar char="§"/>
              <a:defRPr sz="2000" kern="1200">
                <a:solidFill>
                  <a:srgbClr val="0F4D7B"/>
                </a:solidFill>
                <a:latin typeface="+mn-lt"/>
                <a:ea typeface="+mn-ea"/>
                <a:cs typeface="+mn-cs"/>
              </a:defRPr>
            </a:lvl2pPr>
            <a:lvl3pPr marL="1143000" indent="-228600" algn="l" defTabSz="914400" rtl="0" eaLnBrk="1" latinLnBrk="0" hangingPunct="1">
              <a:lnSpc>
                <a:spcPct val="100000"/>
              </a:lnSpc>
              <a:spcBef>
                <a:spcPts val="432"/>
              </a:spcBef>
              <a:buClr>
                <a:srgbClr val="0F4D7B"/>
              </a:buClr>
              <a:buFont typeface="Wingdings" panose="05000000000000000000" pitchFamily="2" charset="2"/>
              <a:buChar char="ü"/>
              <a:defRPr sz="1800" kern="1200">
                <a:solidFill>
                  <a:srgbClr val="0F4D7B"/>
                </a:solidFill>
                <a:latin typeface="+mn-lt"/>
                <a:ea typeface="+mn-ea"/>
                <a:cs typeface="+mn-cs"/>
              </a:defRPr>
            </a:lvl3pPr>
            <a:lvl4pPr marL="1600200" indent="-228600" algn="l" defTabSz="914400" rtl="0" eaLnBrk="1" latinLnBrk="0" hangingPunct="1">
              <a:lnSpc>
                <a:spcPct val="100000"/>
              </a:lnSpc>
              <a:spcBef>
                <a:spcPts val="400"/>
              </a:spcBef>
              <a:buClr>
                <a:srgbClr val="0F4D7B"/>
              </a:buClr>
              <a:buSzPct val="100000"/>
              <a:buFont typeface="Courier New" panose="02070309020205020404" pitchFamily="49" charset="0"/>
              <a:buChar char="o"/>
              <a:defRPr sz="1600" kern="1200">
                <a:solidFill>
                  <a:srgbClr val="0F4D7B"/>
                </a:solidFill>
                <a:latin typeface="+mn-lt"/>
                <a:ea typeface="+mn-ea"/>
                <a:cs typeface="+mn-cs"/>
              </a:defRPr>
            </a:lvl4pPr>
            <a:lvl5pPr marL="2057400" indent="-228600" algn="l" defTabSz="914400" rtl="0" eaLnBrk="1" latinLnBrk="0" hangingPunct="1">
              <a:lnSpc>
                <a:spcPct val="100000"/>
              </a:lnSpc>
              <a:spcBef>
                <a:spcPts val="380"/>
              </a:spcBef>
              <a:buClr>
                <a:srgbClr val="0F4D7B"/>
              </a:buClr>
              <a:buFont typeface="Wingdings" panose="05000000000000000000" pitchFamily="2" charset="2"/>
              <a:buChar char="Ø"/>
              <a:defRPr sz="1400" kern="1200">
                <a:solidFill>
                  <a:srgbClr val="0F4D7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Please refer to page </a:t>
            </a:r>
            <a:r>
              <a:rPr lang="en-US" sz="1800" i="1" dirty="0">
                <a:solidFill>
                  <a:srgbClr val="FF0000"/>
                </a:solidFill>
              </a:rPr>
              <a:t>26 </a:t>
            </a:r>
            <a:r>
              <a:rPr lang="en-US" sz="1800" i="1" dirty="0"/>
              <a:t> of the NOFO</a:t>
            </a:r>
          </a:p>
        </p:txBody>
      </p:sp>
    </p:spTree>
    <p:extLst>
      <p:ext uri="{BB962C8B-B14F-4D97-AF65-F5344CB8AC3E}">
        <p14:creationId xmlns:p14="http://schemas.microsoft.com/office/powerpoint/2010/main" val="2477835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10287000" cy="1325563"/>
          </a:xfrm>
        </p:spPr>
        <p:txBody>
          <a:bodyPr>
            <a:normAutofit/>
          </a:bodyPr>
          <a:lstStyle/>
          <a:p>
            <a:r>
              <a:rPr lang="en-US" sz="3600" dirty="0"/>
              <a:t>Application Writing Help</a:t>
            </a:r>
          </a:p>
        </p:txBody>
      </p:sp>
      <p:sp>
        <p:nvSpPr>
          <p:cNvPr id="4" name="Slide Number Placeholder 3"/>
          <p:cNvSpPr>
            <a:spLocks noGrp="1"/>
          </p:cNvSpPr>
          <p:nvPr>
            <p:ph type="sldNum" sz="quarter" idx="12"/>
          </p:nvPr>
        </p:nvSpPr>
        <p:spPr>
          <a:xfrm>
            <a:off x="10920984" y="6477000"/>
            <a:ext cx="1271016"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2"/>
          <p:cNvSpPr>
            <a:spLocks noGrp="1"/>
          </p:cNvSpPr>
          <p:nvPr>
            <p:ph idx="1"/>
          </p:nvPr>
        </p:nvSpPr>
        <p:spPr>
          <a:xfrm>
            <a:off x="1066799" y="1173164"/>
            <a:ext cx="10286999" cy="4795399"/>
          </a:xfrm>
        </p:spPr>
        <p:txBody>
          <a:bodyPr>
            <a:normAutofit fontScale="85000" lnSpcReduction="20000"/>
          </a:bodyPr>
          <a:lstStyle/>
          <a:p>
            <a:pPr>
              <a:lnSpc>
                <a:spcPct val="110000"/>
              </a:lnSpc>
              <a:spcBef>
                <a:spcPts val="600"/>
              </a:spcBef>
              <a:spcAft>
                <a:spcPts val="600"/>
              </a:spcAft>
            </a:pPr>
            <a:r>
              <a:rPr lang="en-US" sz="2600" b="0" dirty="0"/>
              <a:t>Visit HHS </a:t>
            </a:r>
            <a:r>
              <a:rPr lang="en-US" sz="2600" b="0" u="sng" dirty="0">
                <a:solidFill>
                  <a:srgbClr val="0000FF"/>
                </a:solidFill>
              </a:rPr>
              <a:t>Tips for Preparing Grant Proposals</a:t>
            </a:r>
            <a:r>
              <a:rPr lang="en-US" sz="2600" b="0" dirty="0"/>
              <a:t>.</a:t>
            </a:r>
          </a:p>
          <a:p>
            <a:pPr>
              <a:lnSpc>
                <a:spcPct val="110000"/>
              </a:lnSpc>
              <a:spcBef>
                <a:spcPts val="600"/>
              </a:spcBef>
              <a:spcAft>
                <a:spcPts val="600"/>
              </a:spcAft>
            </a:pPr>
            <a:r>
              <a:rPr lang="en-US" sz="2600" b="0" dirty="0"/>
              <a:t>Visit </a:t>
            </a:r>
            <a:r>
              <a:rPr lang="en-US" sz="2600" b="0" u="sng" dirty="0">
                <a:solidFill>
                  <a:srgbClr val="0000FF"/>
                </a:solidFill>
              </a:rPr>
              <a:t>HRSA’s How to Prepare Your Application</a:t>
            </a:r>
            <a:r>
              <a:rPr lang="en-US" sz="2600" b="0" dirty="0"/>
              <a:t> page for more guidance.</a:t>
            </a:r>
          </a:p>
          <a:p>
            <a:pPr>
              <a:lnSpc>
                <a:spcPct val="110000"/>
              </a:lnSpc>
              <a:spcBef>
                <a:spcPts val="600"/>
              </a:spcBef>
              <a:spcAft>
                <a:spcPts val="600"/>
              </a:spcAft>
            </a:pPr>
            <a:r>
              <a:rPr lang="en-US" sz="2600" b="0" dirty="0"/>
              <a:t>Read the NOFO and the </a:t>
            </a:r>
            <a:r>
              <a:rPr lang="en-US" sz="2600" b="0" u="sng" dirty="0">
                <a:solidFill>
                  <a:srgbClr val="0000FF"/>
                </a:solidFill>
              </a:rPr>
              <a:t>SF-424 Application Guide</a:t>
            </a:r>
            <a:r>
              <a:rPr lang="en-US" sz="2600" b="0" dirty="0"/>
              <a:t> carefully and follow instructions. </a:t>
            </a:r>
          </a:p>
          <a:p>
            <a:pPr>
              <a:lnSpc>
                <a:spcPct val="110000"/>
              </a:lnSpc>
              <a:spcBef>
                <a:spcPts val="600"/>
              </a:spcBef>
            </a:pPr>
            <a:r>
              <a:rPr lang="en-US" sz="2600" b="0" dirty="0"/>
              <a:t>Include your agency name and the name of this program on all pages </a:t>
            </a:r>
          </a:p>
          <a:p>
            <a:pPr marL="293688" indent="0">
              <a:lnSpc>
                <a:spcPct val="110000"/>
              </a:lnSpc>
              <a:spcBef>
                <a:spcPts val="600"/>
              </a:spcBef>
              <a:spcAft>
                <a:spcPts val="600"/>
              </a:spcAft>
              <a:buNone/>
            </a:pPr>
            <a:r>
              <a:rPr lang="en-US" sz="2600" b="0" dirty="0"/>
              <a:t>(</a:t>
            </a:r>
            <a:r>
              <a:rPr lang="en-US" sz="2600" b="1" u="sng" dirty="0"/>
              <a:t>FY2024 RWHAP Part F Dental Reimbursement Program</a:t>
            </a:r>
            <a:r>
              <a:rPr lang="en-US" sz="2600" b="0" dirty="0"/>
              <a:t>).</a:t>
            </a:r>
          </a:p>
          <a:p>
            <a:pPr>
              <a:lnSpc>
                <a:spcPct val="110000"/>
              </a:lnSpc>
              <a:spcBef>
                <a:spcPts val="600"/>
              </a:spcBef>
              <a:spcAft>
                <a:spcPts val="600"/>
              </a:spcAft>
            </a:pPr>
            <a:r>
              <a:rPr lang="en-US" sz="2600" b="0" dirty="0"/>
              <a:t>Refer to section </a:t>
            </a:r>
            <a:r>
              <a:rPr lang="en-US" sz="2600" b="0" dirty="0">
                <a:solidFill>
                  <a:srgbClr val="FF0000"/>
                </a:solidFill>
              </a:rPr>
              <a:t>4.7</a:t>
            </a:r>
            <a:r>
              <a:rPr lang="en-US" sz="2600" b="0" dirty="0"/>
              <a:t> of the </a:t>
            </a:r>
            <a:r>
              <a:rPr lang="en-US" sz="2600" b="0" u="sng" dirty="0">
                <a:solidFill>
                  <a:srgbClr val="0000FF"/>
                </a:solidFill>
              </a:rPr>
              <a:t>SF-424 Application Guide</a:t>
            </a:r>
            <a:r>
              <a:rPr lang="en-US" sz="2600" b="0" dirty="0"/>
              <a:t> for additional Tips for Writing a Strong Application.</a:t>
            </a:r>
          </a:p>
          <a:p>
            <a:pPr>
              <a:lnSpc>
                <a:spcPct val="110000"/>
              </a:lnSpc>
              <a:spcBef>
                <a:spcPts val="600"/>
              </a:spcBef>
              <a:spcAft>
                <a:spcPts val="600"/>
              </a:spcAft>
            </a:pPr>
            <a:r>
              <a:rPr lang="en-US" sz="2600" b="0" dirty="0"/>
              <a:t>Apply early; do not wait until the last minute in case you run into challenges!</a:t>
            </a:r>
          </a:p>
          <a:p>
            <a:pPr>
              <a:lnSpc>
                <a:spcPct val="110000"/>
              </a:lnSpc>
              <a:spcBef>
                <a:spcPts val="600"/>
              </a:spcBef>
              <a:spcAft>
                <a:spcPts val="600"/>
              </a:spcAft>
            </a:pPr>
            <a:r>
              <a:rPr lang="en-US" sz="2600" b="0" dirty="0"/>
              <a:t>Make sure the person who can submit for your organization will be available.</a:t>
            </a:r>
          </a:p>
          <a:p>
            <a:pPr>
              <a:lnSpc>
                <a:spcPct val="110000"/>
              </a:lnSpc>
              <a:spcBef>
                <a:spcPts val="600"/>
              </a:spcBef>
              <a:spcAft>
                <a:spcPts val="600"/>
              </a:spcAft>
            </a:pPr>
            <a:r>
              <a:rPr lang="en-US" sz="2600" b="0" dirty="0">
                <a:solidFill>
                  <a:srgbClr val="FF0000"/>
                </a:solidFill>
              </a:rPr>
              <a:t>Ensure SAM.gov and Grants.gov registration and passwords are current immediately!</a:t>
            </a:r>
          </a:p>
          <a:p>
            <a:pPr marL="0" indent="0">
              <a:buNone/>
            </a:pPr>
            <a:r>
              <a:rPr lang="en-US" sz="2600" b="0" dirty="0"/>
              <a:t>	*</a:t>
            </a:r>
            <a:r>
              <a:rPr lang="en-US" sz="2600" dirty="0"/>
              <a:t>Have all your PIN numbers and passwords handy!</a:t>
            </a:r>
          </a:p>
          <a:p>
            <a:endParaRPr lang="en-US" u="sng" dirty="0"/>
          </a:p>
        </p:txBody>
      </p:sp>
      <p:sp>
        <p:nvSpPr>
          <p:cNvPr id="3" name="Rectangle 2">
            <a:extLst>
              <a:ext uri="{FF2B5EF4-FFF2-40B4-BE49-F238E27FC236}">
                <a16:creationId xmlns:a16="http://schemas.microsoft.com/office/drawing/2014/main" id="{31840678-93A1-81C8-1FB7-93572D170D97}"/>
              </a:ext>
            </a:extLst>
          </p:cNvPr>
          <p:cNvSpPr/>
          <p:nvPr/>
        </p:nvSpPr>
        <p:spPr>
          <a:xfrm>
            <a:off x="1883231" y="5968563"/>
            <a:ext cx="798133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Please Refer to pages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13</a:t>
            </a: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 to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14</a:t>
            </a: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 of the NOFO, and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4.7 </a:t>
            </a: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of the </a:t>
            </a:r>
            <a:r>
              <a:rPr kumimoji="0" lang="en-US" sz="1800" b="0" i="1" u="sng" strike="noStrike" kern="1200" cap="none" spc="0" normalizeH="0" baseline="0" noProof="0" dirty="0">
                <a:ln>
                  <a:noFill/>
                </a:ln>
                <a:solidFill>
                  <a:srgbClr val="0000FF"/>
                </a:solidFill>
                <a:effectLst/>
                <a:uLnTx/>
                <a:uFillTx/>
                <a:latin typeface="Calibri" panose="020F0502020204030204"/>
                <a:ea typeface="+mn-ea"/>
                <a:cs typeface="+mn-cs"/>
              </a:rPr>
              <a:t>SF-424 Application Guide</a:t>
            </a:r>
            <a:endPar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907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4DFA0-9FEA-4349-910F-0B8CC5AD112B}"/>
              </a:ext>
            </a:extLst>
          </p:cNvPr>
          <p:cNvSpPr>
            <a:spLocks noGrp="1"/>
          </p:cNvSpPr>
          <p:nvPr>
            <p:ph type="title"/>
          </p:nvPr>
        </p:nvSpPr>
        <p:spPr>
          <a:xfrm>
            <a:off x="1066800" y="1"/>
            <a:ext cx="10287000" cy="1066800"/>
          </a:xfrm>
        </p:spPr>
        <p:txBody>
          <a:bodyPr/>
          <a:lstStyle/>
          <a:p>
            <a:r>
              <a:rPr lang="en-US" sz="3600" dirty="0"/>
              <a:t>Application Review</a:t>
            </a:r>
          </a:p>
        </p:txBody>
      </p:sp>
      <p:sp>
        <p:nvSpPr>
          <p:cNvPr id="3" name="Content Placeholder 2">
            <a:extLst>
              <a:ext uri="{FF2B5EF4-FFF2-40B4-BE49-F238E27FC236}">
                <a16:creationId xmlns:a16="http://schemas.microsoft.com/office/drawing/2014/main" id="{BCDDE1EA-FCD4-466B-9095-27C53EC51FEA}"/>
              </a:ext>
            </a:extLst>
          </p:cNvPr>
          <p:cNvSpPr>
            <a:spLocks noGrp="1"/>
          </p:cNvSpPr>
          <p:nvPr>
            <p:ph idx="1"/>
          </p:nvPr>
        </p:nvSpPr>
        <p:spPr>
          <a:xfrm>
            <a:off x="1181100" y="1143000"/>
            <a:ext cx="10629900" cy="4648200"/>
          </a:xfrm>
        </p:spPr>
        <p:txBody>
          <a:bodyPr>
            <a:noAutofit/>
          </a:bodyPr>
          <a:lstStyle/>
          <a:p>
            <a:pPr marL="0" indent="0">
              <a:lnSpc>
                <a:spcPts val="2600"/>
              </a:lnSpc>
              <a:spcAft>
                <a:spcPts val="600"/>
              </a:spcAft>
              <a:buNone/>
            </a:pPr>
            <a:r>
              <a:rPr lang="en-US" sz="3200" dirty="0"/>
              <a:t>Initial review </a:t>
            </a:r>
          </a:p>
          <a:p>
            <a:pPr marL="0" indent="0">
              <a:lnSpc>
                <a:spcPts val="2600"/>
              </a:lnSpc>
              <a:spcAft>
                <a:spcPts val="600"/>
              </a:spcAft>
              <a:buNone/>
            </a:pPr>
            <a:r>
              <a:rPr lang="en-US" dirty="0"/>
              <a:t>We will not consider an application that:</a:t>
            </a:r>
          </a:p>
          <a:p>
            <a:pPr marL="346075" indent="-284163">
              <a:lnSpc>
                <a:spcPts val="2600"/>
              </a:lnSpc>
              <a:spcBef>
                <a:spcPts val="600"/>
              </a:spcBef>
              <a:spcAft>
                <a:spcPts val="600"/>
              </a:spcAft>
            </a:pPr>
            <a:r>
              <a:rPr lang="en-US" dirty="0"/>
              <a:t>Is from an organization that does not meet all eligibility criteria.</a:t>
            </a:r>
          </a:p>
          <a:p>
            <a:pPr marL="346075" indent="-284163">
              <a:lnSpc>
                <a:spcPts val="2600"/>
              </a:lnSpc>
              <a:spcBef>
                <a:spcPts val="600"/>
              </a:spcBef>
              <a:spcAft>
                <a:spcPts val="600"/>
              </a:spcAft>
            </a:pPr>
            <a:r>
              <a:rPr lang="en-US" dirty="0"/>
              <a:t>Is submitted after the deadline.</a:t>
            </a:r>
          </a:p>
          <a:p>
            <a:pPr marL="346075" indent="-284163">
              <a:lnSpc>
                <a:spcPts val="2600"/>
              </a:lnSpc>
              <a:spcBef>
                <a:spcPts val="600"/>
              </a:spcBef>
              <a:spcAft>
                <a:spcPts val="600"/>
              </a:spcAft>
            </a:pPr>
            <a:r>
              <a:rPr lang="en-US" dirty="0"/>
              <a:t>Does not include the total unreimbursed costs of oral health care provided to low-income people with HIV from </a:t>
            </a:r>
            <a:r>
              <a:rPr lang="en-US" dirty="0">
                <a:solidFill>
                  <a:srgbClr val="FF0000"/>
                </a:solidFill>
              </a:rPr>
              <a:t>July 1, 2022</a:t>
            </a:r>
            <a:r>
              <a:rPr lang="en-US" dirty="0"/>
              <a:t>, through </a:t>
            </a:r>
            <a:r>
              <a:rPr lang="en-US" dirty="0">
                <a:solidFill>
                  <a:srgbClr val="FF0000"/>
                </a:solidFill>
              </a:rPr>
              <a:t>June 30, 2023</a:t>
            </a:r>
            <a:r>
              <a:rPr lang="en-US" dirty="0"/>
              <a:t>, in fields </a:t>
            </a:r>
            <a:r>
              <a:rPr lang="en-US" dirty="0">
                <a:solidFill>
                  <a:srgbClr val="FF0000"/>
                </a:solidFill>
              </a:rPr>
              <a:t>18a</a:t>
            </a:r>
            <a:r>
              <a:rPr lang="en-US" dirty="0"/>
              <a:t> and </a:t>
            </a:r>
            <a:r>
              <a:rPr lang="en-US" dirty="0">
                <a:solidFill>
                  <a:srgbClr val="FF0000"/>
                </a:solidFill>
              </a:rPr>
              <a:t>18g</a:t>
            </a:r>
            <a:r>
              <a:rPr lang="en-US" dirty="0"/>
              <a:t> of the SF-424 application.</a:t>
            </a:r>
          </a:p>
          <a:p>
            <a:pPr marL="346075" indent="-284163">
              <a:lnSpc>
                <a:spcPts val="2600"/>
              </a:lnSpc>
              <a:spcBef>
                <a:spcPts val="600"/>
              </a:spcBef>
              <a:spcAft>
                <a:spcPts val="600"/>
              </a:spcAft>
            </a:pPr>
            <a:r>
              <a:rPr lang="en-US" dirty="0"/>
              <a:t>If the total amounts of unreimbursed costs on the SF-424 application do not match what is reported on the Dental Reimbursement Program Dental Services Report, we will deem your application ineligible.</a:t>
            </a:r>
          </a:p>
          <a:p>
            <a:pPr marL="107950" indent="0">
              <a:lnSpc>
                <a:spcPts val="2600"/>
              </a:lnSpc>
              <a:spcBef>
                <a:spcPts val="600"/>
              </a:spcBef>
              <a:spcAft>
                <a:spcPts val="600"/>
              </a:spcAft>
              <a:buNone/>
            </a:pPr>
            <a:r>
              <a:rPr lang="en-US" dirty="0"/>
              <a:t>Also, we will not review any pages over the 10-page limit.</a:t>
            </a:r>
          </a:p>
        </p:txBody>
      </p:sp>
      <p:sp>
        <p:nvSpPr>
          <p:cNvPr id="4" name="Slide Number Placeholder 3">
            <a:extLst>
              <a:ext uri="{FF2B5EF4-FFF2-40B4-BE49-F238E27FC236}">
                <a16:creationId xmlns:a16="http://schemas.microsoft.com/office/drawing/2014/main" id="{98F0B793-4D64-4018-8D37-8F71D1F4F3B1}"/>
              </a:ext>
            </a:extLst>
          </p:cNvPr>
          <p:cNvSpPr>
            <a:spLocks noGrp="1"/>
          </p:cNvSpPr>
          <p:nvPr>
            <p:ph type="sldNum" sz="quarter" idx="12"/>
          </p:nvPr>
        </p:nvSpPr>
        <p:spPr>
          <a:xfrm>
            <a:off x="10743184" y="6477000"/>
            <a:ext cx="1423416" cy="381000"/>
          </a:xfrm>
        </p:spPr>
        <p:txBody>
          <a:bodyPr/>
          <a:lstStyle/>
          <a:p>
            <a:fld id="{F9ECA865-404D-4A57-9AC1-FD3038CC100D}" type="slidenum">
              <a:rPr lang="en-US" smtClean="0"/>
              <a:pPr/>
              <a:t>24</a:t>
            </a:fld>
            <a:endParaRPr lang="en-US" dirty="0"/>
          </a:p>
        </p:txBody>
      </p:sp>
      <p:sp>
        <p:nvSpPr>
          <p:cNvPr id="5" name="Text Placeholder 7">
            <a:extLst>
              <a:ext uri="{FF2B5EF4-FFF2-40B4-BE49-F238E27FC236}">
                <a16:creationId xmlns:a16="http://schemas.microsoft.com/office/drawing/2014/main" id="{055E1154-DAB4-4E46-84E4-74B33AB9A449}"/>
              </a:ext>
            </a:extLst>
          </p:cNvPr>
          <p:cNvSpPr txBox="1">
            <a:spLocks/>
          </p:cNvSpPr>
          <p:nvPr/>
        </p:nvSpPr>
        <p:spPr>
          <a:xfrm>
            <a:off x="3505200" y="6019800"/>
            <a:ext cx="4406900" cy="350837"/>
          </a:xfrm>
          <a:prstGeom prst="rect">
            <a:avLst/>
          </a:prstGeom>
        </p:spPr>
        <p:txBody>
          <a:bodyPr vert="horz" lIns="91440" tIns="45720" rIns="91440" bIns="45720" rtlCol="0">
            <a:noAutofit/>
          </a:bodyPr>
          <a:lstStyle>
            <a:lvl1pPr marL="347472" indent="-347472" algn="l" defTabSz="914400" rtl="0" eaLnBrk="1" latinLnBrk="0" hangingPunct="1">
              <a:lnSpc>
                <a:spcPct val="100000"/>
              </a:lnSpc>
              <a:spcBef>
                <a:spcPts val="528"/>
              </a:spcBef>
              <a:buClr>
                <a:srgbClr val="0F4D7B"/>
              </a:buClr>
              <a:buSzPct val="125000"/>
              <a:buFont typeface="Arial" panose="020B0604020202020204" pitchFamily="34" charset="0"/>
              <a:buChar char="•"/>
              <a:defRPr sz="2200" kern="1200">
                <a:solidFill>
                  <a:srgbClr val="0F4D7B"/>
                </a:solidFill>
                <a:latin typeface="+mn-lt"/>
                <a:ea typeface="+mn-ea"/>
                <a:cs typeface="+mn-cs"/>
              </a:defRPr>
            </a:lvl1pPr>
            <a:lvl2pPr marL="740664" indent="-283464" algn="l" defTabSz="914400" rtl="0" eaLnBrk="1" latinLnBrk="0" hangingPunct="1">
              <a:lnSpc>
                <a:spcPct val="100000"/>
              </a:lnSpc>
              <a:spcBef>
                <a:spcPts val="480"/>
              </a:spcBef>
              <a:buClr>
                <a:srgbClr val="0F4D7B"/>
              </a:buClr>
              <a:buFont typeface="Wingdings" panose="05000000000000000000" pitchFamily="2" charset="2"/>
              <a:buChar char="§"/>
              <a:defRPr sz="2000" kern="1200">
                <a:solidFill>
                  <a:srgbClr val="0F4D7B"/>
                </a:solidFill>
                <a:latin typeface="+mn-lt"/>
                <a:ea typeface="+mn-ea"/>
                <a:cs typeface="+mn-cs"/>
              </a:defRPr>
            </a:lvl2pPr>
            <a:lvl3pPr marL="1143000" indent="-228600" algn="l" defTabSz="914400" rtl="0" eaLnBrk="1" latinLnBrk="0" hangingPunct="1">
              <a:lnSpc>
                <a:spcPct val="100000"/>
              </a:lnSpc>
              <a:spcBef>
                <a:spcPts val="432"/>
              </a:spcBef>
              <a:buClr>
                <a:srgbClr val="0F4D7B"/>
              </a:buClr>
              <a:buFont typeface="Wingdings" panose="05000000000000000000" pitchFamily="2" charset="2"/>
              <a:buChar char="ü"/>
              <a:defRPr sz="1800" kern="1200">
                <a:solidFill>
                  <a:srgbClr val="0F4D7B"/>
                </a:solidFill>
                <a:latin typeface="+mn-lt"/>
                <a:ea typeface="+mn-ea"/>
                <a:cs typeface="+mn-cs"/>
              </a:defRPr>
            </a:lvl3pPr>
            <a:lvl4pPr marL="1600200" indent="-228600" algn="l" defTabSz="914400" rtl="0" eaLnBrk="1" latinLnBrk="0" hangingPunct="1">
              <a:lnSpc>
                <a:spcPct val="100000"/>
              </a:lnSpc>
              <a:spcBef>
                <a:spcPts val="400"/>
              </a:spcBef>
              <a:buClr>
                <a:srgbClr val="0F4D7B"/>
              </a:buClr>
              <a:buSzPct val="100000"/>
              <a:buFont typeface="Courier New" panose="02070309020205020404" pitchFamily="49" charset="0"/>
              <a:buChar char="o"/>
              <a:defRPr sz="1600" kern="1200">
                <a:solidFill>
                  <a:srgbClr val="0F4D7B"/>
                </a:solidFill>
                <a:latin typeface="+mn-lt"/>
                <a:ea typeface="+mn-ea"/>
                <a:cs typeface="+mn-cs"/>
              </a:defRPr>
            </a:lvl4pPr>
            <a:lvl5pPr marL="2057400" indent="-228600" algn="l" defTabSz="914400" rtl="0" eaLnBrk="1" latinLnBrk="0" hangingPunct="1">
              <a:lnSpc>
                <a:spcPct val="100000"/>
              </a:lnSpc>
              <a:spcBef>
                <a:spcPts val="380"/>
              </a:spcBef>
              <a:buClr>
                <a:srgbClr val="0F4D7B"/>
              </a:buClr>
              <a:buFont typeface="Wingdings" panose="05000000000000000000" pitchFamily="2" charset="2"/>
              <a:buChar char="Ø"/>
              <a:defRPr sz="1400" kern="1200">
                <a:solidFill>
                  <a:srgbClr val="0F4D7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Please refer to page </a:t>
            </a:r>
            <a:r>
              <a:rPr lang="en-US" sz="1800" i="1" dirty="0">
                <a:solidFill>
                  <a:srgbClr val="FF0000"/>
                </a:solidFill>
              </a:rPr>
              <a:t>21 </a:t>
            </a:r>
            <a:r>
              <a:rPr lang="en-US" sz="1800" i="1" dirty="0"/>
              <a:t>of the NOFO</a:t>
            </a:r>
          </a:p>
        </p:txBody>
      </p:sp>
    </p:spTree>
    <p:extLst>
      <p:ext uri="{BB962C8B-B14F-4D97-AF65-F5344CB8AC3E}">
        <p14:creationId xmlns:p14="http://schemas.microsoft.com/office/powerpoint/2010/main" val="1495127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01D55-B9A9-AC0C-6F7C-DD115F55A4CC}"/>
              </a:ext>
            </a:extLst>
          </p:cNvPr>
          <p:cNvSpPr>
            <a:spLocks noGrp="1"/>
          </p:cNvSpPr>
          <p:nvPr>
            <p:ph type="title"/>
          </p:nvPr>
        </p:nvSpPr>
        <p:spPr>
          <a:xfrm>
            <a:off x="1143000" y="1"/>
            <a:ext cx="10210800" cy="1066800"/>
          </a:xfrm>
        </p:spPr>
        <p:txBody>
          <a:bodyPr>
            <a:normAutofit/>
          </a:bodyPr>
          <a:lstStyle/>
          <a:p>
            <a:r>
              <a:rPr lang="en-US" sz="3600" dirty="0">
                <a:effectLst/>
                <a:latin typeface="Calibri" panose="020F0502020204030204" pitchFamily="34" charset="0"/>
                <a:ea typeface="Calibri" panose="020F0502020204030204" pitchFamily="34" charset="0"/>
              </a:rPr>
              <a:t>Risk Review</a:t>
            </a:r>
            <a:endParaRPr lang="en-US" sz="3600" dirty="0"/>
          </a:p>
        </p:txBody>
      </p:sp>
      <p:sp>
        <p:nvSpPr>
          <p:cNvPr id="3" name="Content Placeholder 2">
            <a:extLst>
              <a:ext uri="{FF2B5EF4-FFF2-40B4-BE49-F238E27FC236}">
                <a16:creationId xmlns:a16="http://schemas.microsoft.com/office/drawing/2014/main" id="{24730FA9-3E58-9348-A77C-BBA09B74045C}"/>
              </a:ext>
            </a:extLst>
          </p:cNvPr>
          <p:cNvSpPr>
            <a:spLocks noGrp="1"/>
          </p:cNvSpPr>
          <p:nvPr>
            <p:ph idx="1"/>
          </p:nvPr>
        </p:nvSpPr>
        <p:spPr>
          <a:xfrm>
            <a:off x="1295400" y="1066801"/>
            <a:ext cx="10359572" cy="4901761"/>
          </a:xfrm>
        </p:spPr>
        <p:txBody>
          <a:bodyPr>
            <a:normAutofit fontScale="85000" lnSpcReduction="20000"/>
          </a:bodyPr>
          <a:lstStyle/>
          <a:p>
            <a:pPr marL="0" marR="0" indent="0">
              <a:lnSpc>
                <a:spcPts val="2400"/>
              </a:lnSpc>
              <a:spcBef>
                <a:spcPts val="0"/>
              </a:spcBef>
              <a:spcAft>
                <a:spcPts val="1800"/>
              </a:spcAft>
              <a:buNone/>
            </a:pPr>
            <a:r>
              <a:rPr lang="en-US" sz="2500" dirty="0">
                <a:effectLst/>
                <a:latin typeface="Calibri" panose="020F0502020204030204" pitchFamily="34" charset="0"/>
                <a:ea typeface="Calibri" panose="020F0502020204030204" pitchFamily="34" charset="0"/>
                <a:cs typeface="Calibri" panose="020F0502020204030204" pitchFamily="34" charset="0"/>
              </a:rPr>
              <a:t>Before making an award, we review the risk that you will not manage federal funds in prudent ways. We need to make sure you've handled any past federal awards well and demonstrated sound business practices. We:</a:t>
            </a:r>
          </a:p>
          <a:p>
            <a:pPr marL="914400" marR="0" lvl="2" indent="-457200">
              <a:lnSpc>
                <a:spcPct val="107000"/>
              </a:lnSpc>
              <a:spcBef>
                <a:spcPts val="0"/>
              </a:spcBef>
              <a:spcAft>
                <a:spcPts val="600"/>
              </a:spcAft>
              <a:buFont typeface="Symbol" panose="05050102010706020507" pitchFamily="18" charset="2"/>
              <a:buChar char=""/>
            </a:pPr>
            <a:r>
              <a:rPr lang="en-US" sz="2500" dirty="0">
                <a:effectLst/>
                <a:latin typeface="Calibri" panose="020F0502020204030204" pitchFamily="34" charset="0"/>
                <a:ea typeface="Calibri" panose="020F0502020204030204" pitchFamily="34" charset="0"/>
                <a:cs typeface="Calibri" panose="020F0502020204030204" pitchFamily="34" charset="0"/>
              </a:rPr>
              <a:t>Ensure you continue to be eligible</a:t>
            </a:r>
          </a:p>
          <a:p>
            <a:pPr marL="914400" marR="0" lvl="2" indent="-457200">
              <a:lnSpc>
                <a:spcPct val="107000"/>
              </a:lnSpc>
              <a:spcBef>
                <a:spcPts val="0"/>
              </a:spcBef>
              <a:spcAft>
                <a:spcPts val="1200"/>
              </a:spcAft>
              <a:buFont typeface="Symbol" panose="05050102010706020507" pitchFamily="18" charset="2"/>
              <a:buChar char=""/>
            </a:pPr>
            <a:r>
              <a:rPr lang="en-US" sz="2500" dirty="0">
                <a:effectLst/>
                <a:latin typeface="Calibri" panose="020F0502020204030204" pitchFamily="34" charset="0"/>
                <a:ea typeface="Calibri" panose="020F0502020204030204" pitchFamily="34" charset="0"/>
                <a:cs typeface="Calibri" panose="020F0502020204030204" pitchFamily="34" charset="0"/>
              </a:rPr>
              <a:t>Make sure you comply with any public policies</a:t>
            </a:r>
          </a:p>
          <a:p>
            <a:pPr marL="0" marR="0" indent="0">
              <a:lnSpc>
                <a:spcPct val="107000"/>
              </a:lnSpc>
              <a:spcBef>
                <a:spcPts val="0"/>
              </a:spcBef>
              <a:spcAft>
                <a:spcPts val="1200"/>
              </a:spcAft>
              <a:buNone/>
            </a:pPr>
            <a:r>
              <a:rPr lang="en-US" sz="2500" dirty="0">
                <a:effectLst/>
                <a:latin typeface="Calibri" panose="020F0502020204030204" pitchFamily="34" charset="0"/>
                <a:ea typeface="Calibri" panose="020F0502020204030204" pitchFamily="34" charset="0"/>
                <a:cs typeface="Calibri" panose="020F0502020204030204" pitchFamily="34" charset="0"/>
              </a:rPr>
              <a:t>We may ask you to submit additional information.</a:t>
            </a:r>
          </a:p>
          <a:p>
            <a:pPr marL="0" marR="0" indent="0">
              <a:lnSpc>
                <a:spcPts val="2400"/>
              </a:lnSpc>
              <a:spcBef>
                <a:spcPts val="0"/>
              </a:spcBef>
              <a:spcAft>
                <a:spcPts val="1200"/>
              </a:spcAft>
              <a:buNone/>
            </a:pPr>
            <a:r>
              <a:rPr lang="en-US" sz="2500" dirty="0">
                <a:effectLst/>
                <a:latin typeface="Calibri" panose="020F0502020204030204" pitchFamily="34" charset="0"/>
                <a:ea typeface="Calibri" panose="020F0502020204030204" pitchFamily="34" charset="0"/>
                <a:cs typeface="Calibri" panose="020F0502020204030204" pitchFamily="34" charset="0"/>
              </a:rPr>
              <a:t>As part of this review, we use </a:t>
            </a:r>
            <a:r>
              <a:rPr lang="en-US" sz="25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SAM.gov</a:t>
            </a:r>
            <a:r>
              <a:rPr lang="en-US" sz="25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r>
              <a:rPr lang="en-US" sz="2500" dirty="0">
                <a:effectLst/>
                <a:latin typeface="Calibri" panose="020F0502020204030204" pitchFamily="34" charset="0"/>
                <a:ea typeface="Calibri" panose="020F0502020204030204" pitchFamily="34" charset="0"/>
                <a:cs typeface="Calibri" panose="020F0502020204030204" pitchFamily="34" charset="0"/>
              </a:rPr>
              <a:t>Entity Information </a:t>
            </a:r>
            <a:r>
              <a:rPr lang="en-US" sz="25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Responsibility / Qualification</a:t>
            </a:r>
            <a:r>
              <a:rPr lang="en-US" sz="2500" dirty="0">
                <a:effectLst/>
                <a:latin typeface="Calibri" panose="020F0502020204030204" pitchFamily="34" charset="0"/>
                <a:ea typeface="Calibri" panose="020F0502020204030204" pitchFamily="34" charset="0"/>
                <a:cs typeface="Calibri" panose="020F0502020204030204" pitchFamily="34" charset="0"/>
              </a:rPr>
              <a:t> to check your history for all awards likely to be over $250,000. You can comment on your organization's information in </a:t>
            </a:r>
            <a:r>
              <a:rPr lang="en-US" sz="25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SAM.gov</a:t>
            </a:r>
            <a:r>
              <a:rPr lang="en-US" sz="2500" dirty="0">
                <a:effectLst/>
                <a:latin typeface="Calibri" panose="020F0502020204030204" pitchFamily="34" charset="0"/>
                <a:ea typeface="Calibri" panose="020F0502020204030204" pitchFamily="34" charset="0"/>
                <a:cs typeface="Calibri" panose="020F0502020204030204" pitchFamily="34" charset="0"/>
              </a:rPr>
              <a:t>. We'll consider your comments before deciding about your level of risk. </a:t>
            </a:r>
          </a:p>
          <a:p>
            <a:pPr marL="0" marR="0" indent="0">
              <a:lnSpc>
                <a:spcPts val="2400"/>
              </a:lnSpc>
              <a:spcBef>
                <a:spcPts val="0"/>
              </a:spcBef>
              <a:spcAft>
                <a:spcPts val="600"/>
              </a:spcAft>
              <a:buNone/>
            </a:pPr>
            <a:r>
              <a:rPr lang="en-US" sz="2500" dirty="0">
                <a:effectLst/>
                <a:latin typeface="Calibri" panose="020F0502020204030204" pitchFamily="34" charset="0"/>
                <a:ea typeface="Calibri" panose="020F0502020204030204" pitchFamily="34" charset="0"/>
                <a:cs typeface="Calibri" panose="020F0502020204030204" pitchFamily="34" charset="0"/>
              </a:rPr>
              <a:t>If we find a significant risk, we may choose not to fund your application or to place specific conditions on the award. </a:t>
            </a:r>
          </a:p>
          <a:p>
            <a:pPr marL="0" marR="0" indent="0">
              <a:lnSpc>
                <a:spcPct val="107000"/>
              </a:lnSpc>
              <a:spcBef>
                <a:spcPts val="0"/>
              </a:spcBef>
              <a:spcAft>
                <a:spcPts val="600"/>
              </a:spcAft>
              <a:buNone/>
            </a:pPr>
            <a:r>
              <a:rPr lang="en-US" sz="2500" dirty="0">
                <a:effectLst/>
                <a:latin typeface="Calibri" panose="020F0502020204030204" pitchFamily="34" charset="0"/>
                <a:ea typeface="Calibri" panose="020F0502020204030204" pitchFamily="34" charset="0"/>
                <a:cs typeface="Calibri" panose="020F0502020204030204" pitchFamily="34" charset="0"/>
              </a:rPr>
              <a:t>For more details, see </a:t>
            </a:r>
            <a:r>
              <a:rPr lang="en-US" sz="25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45 CFR 75.205</a:t>
            </a:r>
            <a:r>
              <a:rPr lang="en-US" sz="2500" dirty="0">
                <a:effectLst/>
                <a:latin typeface="Calibri" panose="020F0502020204030204" pitchFamily="34" charset="0"/>
                <a:ea typeface="Calibri" panose="020F0502020204030204" pitchFamily="34" charset="0"/>
                <a:cs typeface="Calibri" panose="020F0502020204030204" pitchFamily="34" charset="0"/>
              </a:rPr>
              <a:t>.</a:t>
            </a:r>
          </a:p>
          <a:p>
            <a:pPr marL="0" marR="0" indent="0">
              <a:lnSpc>
                <a:spcPct val="107000"/>
              </a:lnSpc>
              <a:spcBef>
                <a:spcPts val="0"/>
              </a:spcBef>
              <a:spcAft>
                <a:spcPts val="600"/>
              </a:spcAft>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04CD7B5A-3F00-1DCB-E32D-50D786FD23E8}"/>
              </a:ext>
            </a:extLst>
          </p:cNvPr>
          <p:cNvSpPr>
            <a:spLocks noGrp="1"/>
          </p:cNvSpPr>
          <p:nvPr>
            <p:ph type="sldNum" sz="quarter" idx="12"/>
          </p:nvPr>
        </p:nvSpPr>
        <p:spPr>
          <a:xfrm>
            <a:off x="10844784" y="6477000"/>
            <a:ext cx="1347216"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847A7CD-8B85-9F65-693D-41130C38705A}"/>
              </a:ext>
            </a:extLst>
          </p:cNvPr>
          <p:cNvSpPr/>
          <p:nvPr/>
        </p:nvSpPr>
        <p:spPr>
          <a:xfrm>
            <a:off x="3733800" y="5968563"/>
            <a:ext cx="449580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Please refer to page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21</a:t>
            </a:r>
            <a:r>
              <a:rPr kumimoji="0" lang="en-US" sz="1800" b="0" i="1" u="none" strike="noStrike" kern="1200" cap="none" spc="0" normalizeH="0" baseline="0" noProof="0" dirty="0">
                <a:ln>
                  <a:noFill/>
                </a:ln>
                <a:solidFill>
                  <a:srgbClr val="800000"/>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0F4D7B"/>
                </a:solidFill>
                <a:effectLst/>
                <a:uLnTx/>
                <a:uFillTx/>
                <a:latin typeface="Calibri" panose="020F0502020204030204"/>
                <a:ea typeface="+mn-ea"/>
                <a:cs typeface="+mn-cs"/>
              </a:rPr>
              <a:t>of the NOFO</a:t>
            </a:r>
          </a:p>
        </p:txBody>
      </p:sp>
    </p:spTree>
    <p:extLst>
      <p:ext uri="{BB962C8B-B14F-4D97-AF65-F5344CB8AC3E}">
        <p14:creationId xmlns:p14="http://schemas.microsoft.com/office/powerpoint/2010/main" val="3074803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
            <a:ext cx="10287000" cy="1066800"/>
          </a:xfrm>
        </p:spPr>
        <p:txBody>
          <a:bodyPr>
            <a:normAutofit/>
          </a:bodyPr>
          <a:lstStyle/>
          <a:p>
            <a:r>
              <a:rPr lang="en-US" sz="3600" dirty="0"/>
              <a:t>Application Submission &amp; Deadlines</a:t>
            </a:r>
          </a:p>
        </p:txBody>
      </p:sp>
      <p:sp>
        <p:nvSpPr>
          <p:cNvPr id="9" name="Content Placeholder 5"/>
          <p:cNvSpPr>
            <a:spLocks noGrp="1"/>
          </p:cNvSpPr>
          <p:nvPr>
            <p:ph idx="1"/>
          </p:nvPr>
        </p:nvSpPr>
        <p:spPr>
          <a:xfrm>
            <a:off x="1143000" y="1160066"/>
            <a:ext cx="10210800" cy="4554934"/>
          </a:xfrm>
        </p:spPr>
        <p:txBody>
          <a:bodyPr>
            <a:normAutofit fontScale="92500" lnSpcReduction="20000"/>
          </a:bodyPr>
          <a:lstStyle/>
          <a:p>
            <a:pPr marL="0" indent="0">
              <a:spcBef>
                <a:spcPts val="1200"/>
              </a:spcBef>
              <a:spcAft>
                <a:spcPts val="600"/>
              </a:spcAft>
              <a:buNone/>
            </a:pPr>
            <a:r>
              <a:rPr lang="en-US" dirty="0"/>
              <a:t>See </a:t>
            </a:r>
            <a:r>
              <a:rPr lang="en-US" u="sng" dirty="0">
                <a:solidFill>
                  <a:srgbClr val="0000FF"/>
                </a:solidFill>
              </a:rPr>
              <a:t>Find the Application Package</a:t>
            </a:r>
            <a:r>
              <a:rPr lang="en-US" dirty="0"/>
              <a:t> to make sure you have everything you need. </a:t>
            </a:r>
          </a:p>
          <a:p>
            <a:pPr marL="0" indent="0">
              <a:lnSpc>
                <a:spcPts val="2200"/>
              </a:lnSpc>
              <a:spcBef>
                <a:spcPts val="1200"/>
              </a:spcBef>
              <a:spcAft>
                <a:spcPts val="600"/>
              </a:spcAft>
              <a:buNone/>
            </a:pPr>
            <a:r>
              <a:rPr lang="en-US" dirty="0"/>
              <a:t>Make sure you are current with </a:t>
            </a:r>
            <a:r>
              <a:rPr lang="en-US" u="sng" dirty="0">
                <a:solidFill>
                  <a:srgbClr val="0000FF"/>
                </a:solidFill>
              </a:rPr>
              <a:t>SAM.gov</a:t>
            </a:r>
            <a:r>
              <a:rPr lang="en-US" dirty="0"/>
              <a:t> and UEI requirements. When you register or update your </a:t>
            </a:r>
            <a:r>
              <a:rPr lang="en-US" u="sng" dirty="0">
                <a:solidFill>
                  <a:srgbClr val="0000FF"/>
                </a:solidFill>
              </a:rPr>
              <a:t>SAM.gov</a:t>
            </a:r>
            <a:r>
              <a:rPr lang="en-US" dirty="0"/>
              <a:t> registration, you must agree to the </a:t>
            </a:r>
            <a:r>
              <a:rPr lang="en-US" u="sng" dirty="0">
                <a:solidFill>
                  <a:srgbClr val="0000FF"/>
                </a:solidFill>
              </a:rPr>
              <a:t>financial assistance general certifications and representations</a:t>
            </a:r>
            <a:r>
              <a:rPr lang="en-US" dirty="0"/>
              <a:t>, and specifically regarding grants. Make sure that your SAM.gov registration is accurate for both contracts and grants, as these registrations differ. </a:t>
            </a:r>
          </a:p>
          <a:p>
            <a:pPr marL="0" indent="0">
              <a:spcBef>
                <a:spcPts val="600"/>
              </a:spcBef>
              <a:spcAft>
                <a:spcPts val="600"/>
              </a:spcAft>
              <a:buNone/>
            </a:pPr>
            <a:r>
              <a:rPr lang="en-US" dirty="0"/>
              <a:t>See </a:t>
            </a:r>
            <a:r>
              <a:rPr lang="en-US" u="sng" dirty="0">
                <a:solidFill>
                  <a:srgbClr val="0000FF"/>
                </a:solidFill>
              </a:rPr>
              <a:t>Get Registered</a:t>
            </a:r>
            <a:r>
              <a:rPr lang="en-US" dirty="0"/>
              <a:t>. You will have to maintain your registration throughout the life of any award.</a:t>
            </a:r>
          </a:p>
          <a:p>
            <a:pPr marL="0" lvl="1" indent="0">
              <a:lnSpc>
                <a:spcPct val="120000"/>
              </a:lnSpc>
              <a:spcBef>
                <a:spcPts val="600"/>
              </a:spcBef>
              <a:buSzPct val="110000"/>
              <a:buNone/>
            </a:pPr>
            <a:r>
              <a:rPr lang="en-US" sz="3500" b="1" dirty="0"/>
              <a:t>Deadlines</a:t>
            </a:r>
          </a:p>
          <a:p>
            <a:pPr marL="0" lvl="1" indent="0">
              <a:spcBef>
                <a:spcPts val="600"/>
              </a:spcBef>
              <a:spcAft>
                <a:spcPts val="1200"/>
              </a:spcAft>
              <a:buSzPct val="110000"/>
              <a:buNone/>
            </a:pPr>
            <a:r>
              <a:rPr lang="en-US" sz="2200" b="1" dirty="0"/>
              <a:t>Application and Dental Services Report  </a:t>
            </a:r>
          </a:p>
          <a:p>
            <a:pPr marL="0" lvl="1" indent="0">
              <a:lnSpc>
                <a:spcPts val="2000"/>
              </a:lnSpc>
              <a:buSzPct val="110000"/>
              <a:buNone/>
            </a:pPr>
            <a:r>
              <a:rPr lang="en-US" sz="2200" dirty="0"/>
              <a:t>You must submit both your </a:t>
            </a:r>
            <a:r>
              <a:rPr lang="en-US" sz="2200" b="1" dirty="0"/>
              <a:t>Application</a:t>
            </a:r>
            <a:r>
              <a:rPr lang="en-US" sz="2200" dirty="0"/>
              <a:t> and the </a:t>
            </a:r>
            <a:r>
              <a:rPr lang="en-US" sz="2200" b="1" dirty="0"/>
              <a:t>Dental Services Report</a:t>
            </a:r>
            <a:r>
              <a:rPr lang="en-US" sz="2200" dirty="0"/>
              <a:t> by </a:t>
            </a:r>
            <a:r>
              <a:rPr lang="en-US" sz="2200" dirty="0">
                <a:solidFill>
                  <a:srgbClr val="FF0000"/>
                </a:solidFill>
              </a:rPr>
              <a:t>April 30, 2024</a:t>
            </a:r>
            <a:r>
              <a:rPr lang="en-US" sz="2200" dirty="0"/>
              <a:t>,</a:t>
            </a:r>
            <a:r>
              <a:rPr lang="en-US" sz="2200" dirty="0">
                <a:solidFill>
                  <a:srgbClr val="FF0000"/>
                </a:solidFill>
              </a:rPr>
              <a:t> </a:t>
            </a:r>
            <a:r>
              <a:rPr lang="en-US" sz="2200" dirty="0"/>
              <a:t>at </a:t>
            </a:r>
          </a:p>
          <a:p>
            <a:pPr marL="0" lvl="1" indent="0">
              <a:lnSpc>
                <a:spcPts val="2000"/>
              </a:lnSpc>
              <a:spcBef>
                <a:spcPts val="0"/>
              </a:spcBef>
              <a:spcAft>
                <a:spcPts val="600"/>
              </a:spcAft>
              <a:buSzPct val="110000"/>
              <a:buNone/>
            </a:pPr>
            <a:r>
              <a:rPr lang="en-US" sz="2200" dirty="0">
                <a:solidFill>
                  <a:srgbClr val="FF0000"/>
                </a:solidFill>
              </a:rPr>
              <a:t>11:59 p.m. ET</a:t>
            </a:r>
            <a:r>
              <a:rPr lang="en-US" sz="2200" dirty="0"/>
              <a:t>. </a:t>
            </a:r>
          </a:p>
          <a:p>
            <a:pPr marL="0" lvl="1" indent="0">
              <a:spcBef>
                <a:spcPts val="0"/>
              </a:spcBef>
              <a:spcAft>
                <a:spcPts val="600"/>
              </a:spcAft>
              <a:buSzPct val="110000"/>
              <a:buNone/>
            </a:pPr>
            <a:r>
              <a:rPr lang="en-US" sz="2200" u="sng" dirty="0">
                <a:solidFill>
                  <a:srgbClr val="0000FF"/>
                </a:solidFill>
              </a:rPr>
              <a:t>Grants.gov</a:t>
            </a:r>
            <a:r>
              <a:rPr lang="en-US" sz="2200" dirty="0"/>
              <a:t> creates a date and time record when it receives the application. If you submit the same application more than once, we will accept the last on-time submission</a:t>
            </a:r>
          </a:p>
          <a:p>
            <a:pPr marL="0" indent="0">
              <a:spcBef>
                <a:spcPts val="0"/>
              </a:spcBef>
              <a:spcAft>
                <a:spcPts val="600"/>
              </a:spcAft>
              <a:buSzPct val="100000"/>
              <a:buNone/>
            </a:pPr>
            <a:endParaRPr lang="en-US" dirty="0"/>
          </a:p>
          <a:p>
            <a:pPr marL="457200" indent="-457200">
              <a:spcBef>
                <a:spcPts val="0"/>
              </a:spcBef>
              <a:spcAft>
                <a:spcPts val="600"/>
              </a:spcAft>
              <a:buSzPct val="100000"/>
              <a:buAutoNum type="arabicParenBoth"/>
            </a:pPr>
            <a:endParaRPr lang="en-US" dirty="0"/>
          </a:p>
        </p:txBody>
      </p:sp>
      <p:sp>
        <p:nvSpPr>
          <p:cNvPr id="4" name="Slide Number Placeholder 3"/>
          <p:cNvSpPr>
            <a:spLocks noGrp="1"/>
          </p:cNvSpPr>
          <p:nvPr>
            <p:ph type="sldNum" sz="quarter" idx="12"/>
          </p:nvPr>
        </p:nvSpPr>
        <p:spPr>
          <a:xfrm>
            <a:off x="11530584" y="6477000"/>
            <a:ext cx="661416" cy="381000"/>
          </a:xfrm>
        </p:spPr>
        <p:txBody>
          <a:bodyPr/>
          <a:lstStyle/>
          <a:p>
            <a:fld id="{F9ECA865-404D-4A57-9AC1-FD3038CC100D}" type="slidenum">
              <a:rPr lang="en-US" smtClean="0"/>
              <a:pPr/>
              <a:t>26</a:t>
            </a:fld>
            <a:endParaRPr lang="en-US" dirty="0"/>
          </a:p>
        </p:txBody>
      </p:sp>
      <p:sp>
        <p:nvSpPr>
          <p:cNvPr id="7" name="Text Placeholder 6"/>
          <p:cNvSpPr>
            <a:spLocks noGrp="1"/>
          </p:cNvSpPr>
          <p:nvPr>
            <p:ph type="body" sz="quarter" idx="4294967295"/>
          </p:nvPr>
        </p:nvSpPr>
        <p:spPr>
          <a:xfrm>
            <a:off x="3848100" y="5989637"/>
            <a:ext cx="4495800" cy="381000"/>
          </a:xfrm>
        </p:spPr>
        <p:txBody>
          <a:bodyPr>
            <a:noAutofit/>
          </a:bodyPr>
          <a:lstStyle/>
          <a:p>
            <a:pPr marL="0" indent="0" algn="ctr">
              <a:buNone/>
            </a:pPr>
            <a:r>
              <a:rPr lang="en-US" sz="1800" i="1" dirty="0"/>
              <a:t>Please refer to page </a:t>
            </a:r>
            <a:r>
              <a:rPr lang="en-US" sz="1800" i="1" dirty="0">
                <a:solidFill>
                  <a:srgbClr val="FF0000"/>
                </a:solidFill>
              </a:rPr>
              <a:t>24</a:t>
            </a:r>
            <a:r>
              <a:rPr lang="en-US" sz="1800" i="1" dirty="0"/>
              <a:t> of the NOFO</a:t>
            </a:r>
          </a:p>
        </p:txBody>
      </p:sp>
    </p:spTree>
    <p:extLst>
      <p:ext uri="{BB962C8B-B14F-4D97-AF65-F5344CB8AC3E}">
        <p14:creationId xmlns:p14="http://schemas.microsoft.com/office/powerpoint/2010/main" val="2901230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
            <a:ext cx="8458200" cy="990599"/>
          </a:xfrm>
        </p:spPr>
        <p:txBody>
          <a:bodyPr>
            <a:normAutofit/>
          </a:bodyPr>
          <a:lstStyle/>
          <a:p>
            <a:r>
              <a:rPr lang="en-US" sz="3600" dirty="0"/>
              <a:t>Tracking Grants.gov Submissions</a:t>
            </a:r>
            <a:br>
              <a:rPr lang="en-US" sz="3600" dirty="0"/>
            </a:br>
            <a:r>
              <a:rPr lang="en-US" sz="2700" dirty="0">
                <a:solidFill>
                  <a:srgbClr val="FF0000"/>
                </a:solidFill>
              </a:rPr>
              <a:t>Four E-mails from Grants.gov</a:t>
            </a:r>
          </a:p>
        </p:txBody>
      </p:sp>
      <p:sp>
        <p:nvSpPr>
          <p:cNvPr id="4" name="Slide Number Placeholder 3"/>
          <p:cNvSpPr>
            <a:spLocks noGrp="1"/>
          </p:cNvSpPr>
          <p:nvPr>
            <p:ph type="sldNum" sz="quarter" idx="12"/>
          </p:nvPr>
        </p:nvSpPr>
        <p:spPr>
          <a:xfrm>
            <a:off x="9347200" y="6400801"/>
            <a:ext cx="2743200" cy="517526"/>
          </a:xfrm>
        </p:spPr>
        <p:txBody>
          <a:bodyPr/>
          <a:lstStyle/>
          <a:p>
            <a:fld id="{F9ECA865-404D-4A57-9AC1-FD3038CC100D}" type="slidenum">
              <a:rPr lang="en-US" smtClean="0"/>
              <a:pPr/>
              <a:t>27</a:t>
            </a:fld>
            <a:endParaRPr lang="en-US"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367426" y="1173163"/>
            <a:ext cx="7457149" cy="470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86100" y="6000691"/>
            <a:ext cx="6019800" cy="400110"/>
          </a:xfrm>
          <a:prstGeom prst="rect">
            <a:avLst/>
          </a:prstGeom>
          <a:noFill/>
        </p:spPr>
        <p:txBody>
          <a:bodyPr wrap="square" rtlCol="0">
            <a:spAutoFit/>
          </a:bodyPr>
          <a:lstStyle/>
          <a:p>
            <a:pPr algn="ctr"/>
            <a:r>
              <a:rPr lang="en-US" sz="2000" i="1" u="sng" dirty="0">
                <a:solidFill>
                  <a:srgbClr val="0000FF"/>
                </a:solidFill>
                <a:cs typeface="Times New Roman" panose="02020603050405020304" pitchFamily="18" charset="0"/>
              </a:rPr>
              <a:t>SF-424 Application Guide</a:t>
            </a:r>
            <a:r>
              <a:rPr lang="en-US" sz="2000" dirty="0">
                <a:solidFill>
                  <a:srgbClr val="0F4D7B"/>
                </a:solidFill>
                <a:cs typeface="Times New Roman" panose="02020603050405020304" pitchFamily="18" charset="0"/>
              </a:rPr>
              <a:t>, section </a:t>
            </a:r>
            <a:r>
              <a:rPr lang="en-US" sz="2000" dirty="0">
                <a:solidFill>
                  <a:srgbClr val="FF0000"/>
                </a:solidFill>
                <a:cs typeface="Times New Roman" panose="02020603050405020304" pitchFamily="18" charset="0"/>
              </a:rPr>
              <a:t>8.2.5</a:t>
            </a:r>
          </a:p>
        </p:txBody>
      </p:sp>
    </p:spTree>
    <p:extLst>
      <p:ext uri="{BB962C8B-B14F-4D97-AF65-F5344CB8AC3E}">
        <p14:creationId xmlns:p14="http://schemas.microsoft.com/office/powerpoint/2010/main" val="2448652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966" y="1"/>
            <a:ext cx="10251833" cy="1066800"/>
          </a:xfrm>
        </p:spPr>
        <p:txBody>
          <a:bodyPr>
            <a:normAutofit/>
          </a:bodyPr>
          <a:lstStyle/>
          <a:p>
            <a:r>
              <a:rPr lang="en-US" sz="3600" dirty="0"/>
              <a:t>Grants.gov Contact Information</a:t>
            </a:r>
          </a:p>
        </p:txBody>
      </p:sp>
      <p:sp>
        <p:nvSpPr>
          <p:cNvPr id="3" name="Content Placeholder 2"/>
          <p:cNvSpPr>
            <a:spLocks noGrp="1"/>
          </p:cNvSpPr>
          <p:nvPr>
            <p:ph idx="1"/>
          </p:nvPr>
        </p:nvSpPr>
        <p:spPr>
          <a:xfrm>
            <a:off x="1295400" y="1253331"/>
            <a:ext cx="10591800" cy="4351338"/>
          </a:xfrm>
        </p:spPr>
        <p:txBody>
          <a:bodyPr>
            <a:noAutofit/>
          </a:bodyPr>
          <a:lstStyle/>
          <a:p>
            <a:r>
              <a:rPr lang="en-US" sz="2400" dirty="0"/>
              <a:t>When to contact Grants.gov Helpdesk:</a:t>
            </a:r>
          </a:p>
          <a:p>
            <a:pPr lvl="1">
              <a:buSzPct val="80000"/>
            </a:pPr>
            <a:r>
              <a:rPr lang="en-US" sz="2400" dirty="0">
                <a:solidFill>
                  <a:srgbClr val="0F4D7B"/>
                </a:solidFill>
              </a:rPr>
              <a:t>Error messages</a:t>
            </a:r>
          </a:p>
          <a:p>
            <a:pPr lvl="1">
              <a:buSzPct val="80000"/>
            </a:pPr>
            <a:r>
              <a:rPr lang="en-US" sz="2400" dirty="0">
                <a:solidFill>
                  <a:srgbClr val="0F4D7B"/>
                </a:solidFill>
              </a:rPr>
              <a:t>Other technical issues</a:t>
            </a:r>
          </a:p>
          <a:p>
            <a:pPr lvl="1">
              <a:buSzPct val="80000"/>
            </a:pPr>
            <a:r>
              <a:rPr lang="en-US" sz="2400" dirty="0">
                <a:solidFill>
                  <a:srgbClr val="0F4D7B"/>
                </a:solidFill>
              </a:rPr>
              <a:t>Application did NOT transmit to HRSA</a:t>
            </a:r>
          </a:p>
          <a:p>
            <a:pPr lvl="1">
              <a:buSzPct val="80000"/>
            </a:pPr>
            <a:r>
              <a:rPr lang="en-US" sz="2400" dirty="0">
                <a:solidFill>
                  <a:srgbClr val="FF0000"/>
                </a:solidFill>
              </a:rPr>
              <a:t>If you have any submission problems, please contact Grants.gov immediately!</a:t>
            </a:r>
          </a:p>
          <a:p>
            <a:pPr lvl="1"/>
            <a:endParaRPr lang="en-US" sz="2400" dirty="0">
              <a:solidFill>
                <a:srgbClr val="800000"/>
              </a:solidFill>
            </a:endParaRPr>
          </a:p>
          <a:p>
            <a:r>
              <a:rPr lang="en-US" sz="2400" dirty="0"/>
              <a:t>Grants.gov Contact Center </a:t>
            </a:r>
            <a:r>
              <a:rPr lang="en-US" sz="2400" b="0" dirty="0"/>
              <a:t> (24/7 except Federal holidays)</a:t>
            </a:r>
            <a:r>
              <a:rPr lang="en-US" sz="2400" dirty="0"/>
              <a:t>: </a:t>
            </a:r>
          </a:p>
          <a:p>
            <a:pPr lvl="1">
              <a:buSzPct val="80000"/>
            </a:pPr>
            <a:r>
              <a:rPr lang="en-US" sz="2400" dirty="0"/>
              <a:t>1-800-518-4726, or </a:t>
            </a:r>
          </a:p>
          <a:p>
            <a:pPr lvl="1">
              <a:buSzPct val="80000"/>
            </a:pPr>
            <a:r>
              <a:rPr lang="en-US" sz="2400" dirty="0">
                <a:solidFill>
                  <a:srgbClr val="0000FF"/>
                </a:solidFill>
                <a:hlinkClick r:id="rId3">
                  <a:extLst>
                    <a:ext uri="{A12FA001-AC4F-418D-AE19-62706E023703}">
                      <ahyp:hlinkClr xmlns:ahyp="http://schemas.microsoft.com/office/drawing/2018/hyperlinkcolor" val="tx"/>
                    </a:ext>
                  </a:extLst>
                </a:hlinkClick>
              </a:rPr>
              <a:t>support@grants.gov</a:t>
            </a:r>
            <a:r>
              <a:rPr lang="en-US" sz="2400" dirty="0"/>
              <a:t>, or </a:t>
            </a:r>
          </a:p>
          <a:p>
            <a:pPr lvl="1">
              <a:buSzPct val="80000"/>
            </a:pPr>
            <a:r>
              <a:rPr lang="en-US" sz="2400" dirty="0">
                <a:solidFill>
                  <a:srgbClr val="0000FF"/>
                </a:solidFill>
                <a:hlinkClick r:id="rId4">
                  <a:extLst>
                    <a:ext uri="{A12FA001-AC4F-418D-AE19-62706E023703}">
                      <ahyp:hlinkClr xmlns:ahyp="http://schemas.microsoft.com/office/drawing/2018/hyperlinkcolor" val="tx"/>
                    </a:ext>
                  </a:extLst>
                </a:hlinkClick>
              </a:rPr>
              <a:t>https://grants-portal.psc.gov/Welcome.aspx?pt=Grants</a:t>
            </a:r>
            <a:r>
              <a:rPr lang="en-US" sz="2400" dirty="0"/>
              <a:t> </a:t>
            </a:r>
          </a:p>
        </p:txBody>
      </p:sp>
      <p:sp>
        <p:nvSpPr>
          <p:cNvPr id="4" name="Slide Number Placeholder 3"/>
          <p:cNvSpPr>
            <a:spLocks noGrp="1"/>
          </p:cNvSpPr>
          <p:nvPr>
            <p:ph type="sldNum" sz="quarter" idx="12"/>
          </p:nvPr>
        </p:nvSpPr>
        <p:spPr>
          <a:xfrm>
            <a:off x="11099800" y="6477000"/>
            <a:ext cx="1066800" cy="381000"/>
          </a:xfrm>
        </p:spPr>
        <p:txBody>
          <a:bodyPr/>
          <a:lstStyle/>
          <a:p>
            <a:pPr>
              <a:defRPr/>
            </a:pPr>
            <a:fld id="{F9ECA865-404D-4A57-9AC1-FD3038CC100D}" type="slidenum">
              <a:rPr lang="en-US">
                <a:solidFill>
                  <a:prstClr val="white"/>
                </a:solidFill>
                <a:latin typeface="Calibri" panose="020F0502020204030204"/>
              </a:rPr>
              <a:pPr>
                <a:defRPr/>
              </a:pPr>
              <a:t>28</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3378583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
            <a:ext cx="10972800" cy="990599"/>
          </a:xfrm>
        </p:spPr>
        <p:txBody>
          <a:bodyPr>
            <a:normAutofit/>
          </a:bodyPr>
          <a:lstStyle/>
          <a:p>
            <a:r>
              <a:rPr lang="en-US" sz="3600" dirty="0"/>
              <a:t>Agency Contacts</a:t>
            </a:r>
          </a:p>
        </p:txBody>
      </p:sp>
      <p:sp>
        <p:nvSpPr>
          <p:cNvPr id="3" name="Content Placeholder 2"/>
          <p:cNvSpPr>
            <a:spLocks noGrp="1"/>
          </p:cNvSpPr>
          <p:nvPr>
            <p:ph idx="1"/>
          </p:nvPr>
        </p:nvSpPr>
        <p:spPr>
          <a:xfrm>
            <a:off x="381000" y="1119982"/>
            <a:ext cx="10972800" cy="545068"/>
          </a:xfrm>
        </p:spPr>
        <p:txBody>
          <a:bodyPr>
            <a:noAutofit/>
          </a:bodyPr>
          <a:lstStyle/>
          <a:p>
            <a:pPr marL="0" indent="0">
              <a:buNone/>
            </a:pPr>
            <a:r>
              <a:rPr lang="en-US" altLang="en-US" b="1" dirty="0"/>
              <a:t>Applicants who need additional information may contact:</a:t>
            </a:r>
          </a:p>
          <a:p>
            <a:endParaRPr lang="en-US" dirty="0"/>
          </a:p>
        </p:txBody>
      </p:sp>
      <p:sp>
        <p:nvSpPr>
          <p:cNvPr id="4" name="Slide Number Placeholder 3"/>
          <p:cNvSpPr>
            <a:spLocks noGrp="1"/>
          </p:cNvSpPr>
          <p:nvPr>
            <p:ph type="sldNum" sz="quarter" idx="12"/>
          </p:nvPr>
        </p:nvSpPr>
        <p:spPr>
          <a:xfrm>
            <a:off x="11684000" y="6426201"/>
            <a:ext cx="508000" cy="517526"/>
          </a:xfrm>
        </p:spPr>
        <p:txBody>
          <a:bodyPr/>
          <a:lstStyle/>
          <a:p>
            <a:fld id="{F9ECA865-404D-4A57-9AC1-FD3038CC100D}" type="slidenum">
              <a:rPr lang="en-US" smtClean="0"/>
              <a:pPr/>
              <a:t>29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060169547"/>
              </p:ext>
            </p:extLst>
          </p:nvPr>
        </p:nvGraphicFramePr>
        <p:xfrm>
          <a:off x="381000" y="1679100"/>
          <a:ext cx="11620500" cy="3251200"/>
        </p:xfrm>
        <a:graphic>
          <a:graphicData uri="http://schemas.openxmlformats.org/drawingml/2006/table">
            <a:tbl>
              <a:tblPr firstRow="1" bandRow="1">
                <a:tableStyleId>{69012ECD-51FC-41F1-AA8D-1B2483CD663E}</a:tableStyleId>
              </a:tblPr>
              <a:tblGrid>
                <a:gridCol w="3505200">
                  <a:extLst>
                    <a:ext uri="{9D8B030D-6E8A-4147-A177-3AD203B41FA5}">
                      <a16:colId xmlns:a16="http://schemas.microsoft.com/office/drawing/2014/main" val="3831551670"/>
                    </a:ext>
                  </a:extLst>
                </a:gridCol>
                <a:gridCol w="3124200">
                  <a:extLst>
                    <a:ext uri="{9D8B030D-6E8A-4147-A177-3AD203B41FA5}">
                      <a16:colId xmlns:a16="http://schemas.microsoft.com/office/drawing/2014/main" val="3451392168"/>
                    </a:ext>
                  </a:extLst>
                </a:gridCol>
                <a:gridCol w="4991100">
                  <a:extLst>
                    <a:ext uri="{9D8B030D-6E8A-4147-A177-3AD203B41FA5}">
                      <a16:colId xmlns:a16="http://schemas.microsoft.com/office/drawing/2014/main" val="480456093"/>
                    </a:ext>
                  </a:extLst>
                </a:gridCol>
              </a:tblGrid>
              <a:tr h="348182">
                <a:tc>
                  <a:txBody>
                    <a:bodyPr/>
                    <a:lstStyle/>
                    <a:p>
                      <a:pPr algn="ctr"/>
                      <a:r>
                        <a:rPr lang="en-US" sz="2000" dirty="0"/>
                        <a:t>Program &amp; Eligibility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F4D7B"/>
                    </a:solidFill>
                  </a:tcPr>
                </a:tc>
                <a:tc>
                  <a:txBody>
                    <a:bodyPr/>
                    <a:lstStyle/>
                    <a:p>
                      <a:pPr marL="0" indent="0" algn="ctr"/>
                      <a:r>
                        <a:rPr lang="en-US" sz="2000" dirty="0"/>
                        <a:t>Financial &amp; Budget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F4D7B"/>
                    </a:solidFill>
                  </a:tcPr>
                </a:tc>
                <a:tc>
                  <a:txBody>
                    <a:bodyPr/>
                    <a:lstStyle/>
                    <a:p>
                      <a:pPr algn="ctr"/>
                      <a:r>
                        <a:rPr lang="en-US" sz="2000" dirty="0"/>
                        <a:t>Dental Services Report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F4D7B"/>
                    </a:solidFill>
                  </a:tcPr>
                </a:tc>
                <a:extLst>
                  <a:ext uri="{0D108BD9-81ED-4DB2-BD59-A6C34878D82A}">
                    <a16:rowId xmlns:a16="http://schemas.microsoft.com/office/drawing/2014/main" val="3200705317"/>
                  </a:ext>
                </a:extLst>
              </a:tr>
              <a:tr h="264425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b="0" kern="1200" noProof="0" dirty="0">
                          <a:solidFill>
                            <a:srgbClr val="0F4D7B"/>
                          </a:solidFill>
                          <a:latin typeface="+mn-lt"/>
                          <a:ea typeface="+mn-ea"/>
                          <a:cs typeface="+mn-cs"/>
                        </a:rPr>
                        <a:t>Catishia Mosley, MSPH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b="0" dirty="0">
                          <a:solidFill>
                            <a:srgbClr val="0F4D7B"/>
                          </a:solidFill>
                          <a:latin typeface="+mn-lt"/>
                        </a:rPr>
                        <a:t>Public Health Advisor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b="0" dirty="0">
                          <a:solidFill>
                            <a:srgbClr val="0F4D7B"/>
                          </a:solidFill>
                          <a:latin typeface="+mn-lt"/>
                        </a:rPr>
                        <a:t>Division of Community HIV/AIDS Programs, HIV/AIDS Bureau </a:t>
                      </a:r>
                      <a:endParaRPr kumimoji="0" lang="en-US" sz="2000" b="0" i="0" u="none" strike="noStrike" kern="1200" cap="none" spc="0" normalizeH="0" baseline="0" noProof="0" dirty="0">
                        <a:ln>
                          <a:noFill/>
                        </a:ln>
                        <a:solidFill>
                          <a:srgbClr val="0F4D7B"/>
                        </a:solidFill>
                        <a:effectLst/>
                        <a:uLnTx/>
                        <a:uFillTx/>
                        <a:latin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F4D7B"/>
                          </a:solidFill>
                          <a:effectLst/>
                          <a:uLnTx/>
                          <a:uFillTx/>
                          <a:latin typeface="+mn-lt"/>
                        </a:rPr>
                        <a:t>Email: </a:t>
                      </a:r>
                      <a:r>
                        <a:rPr kumimoji="0" lang="en-US" sz="2000" b="0" i="0" u="sng" strike="noStrike" kern="1200" cap="none" spc="0" normalizeH="0" baseline="0" noProof="0" dirty="0">
                          <a:ln>
                            <a:noFill/>
                          </a:ln>
                          <a:solidFill>
                            <a:srgbClr val="0000FF"/>
                          </a:solidFill>
                          <a:effectLst/>
                          <a:uLnTx/>
                          <a:uFillTx/>
                          <a:latin typeface="+mn-lt"/>
                        </a:rPr>
                        <a:t>askpartfdental@hrsa.gov</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F4D7B"/>
                          </a:solidFill>
                          <a:effectLst/>
                          <a:uLnTx/>
                          <a:uFillTx/>
                          <a:latin typeface="+mn-lt"/>
                        </a:rPr>
                        <a:t>Phone: 301-945-0903</a:t>
                      </a:r>
                    </a:p>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b="0" kern="1200" noProof="0" dirty="0">
                          <a:solidFill>
                            <a:srgbClr val="0F4D7B"/>
                          </a:solidFill>
                          <a:latin typeface="+mn-lt"/>
                          <a:ea typeface="+mn-ea"/>
                          <a:cs typeface="+mn-cs"/>
                        </a:rPr>
                        <a:t>Olusola Dada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F4D7B"/>
                          </a:solidFill>
                          <a:effectLst/>
                          <a:uLnTx/>
                          <a:uFillTx/>
                          <a:latin typeface="+mn-lt"/>
                          <a:ea typeface="+mn-ea"/>
                          <a:cs typeface="+mn-cs"/>
                        </a:rPr>
                        <a:t>Grants Management Specialist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F4D7B"/>
                          </a:solidFill>
                          <a:effectLst/>
                          <a:uLnTx/>
                          <a:uFillTx/>
                          <a:latin typeface="+mn-lt"/>
                          <a:ea typeface="+mn-ea"/>
                          <a:cs typeface="+mn-cs"/>
                        </a:rPr>
                        <a:t>Division Grant Management Operations, OFAM</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F4D7B"/>
                          </a:solidFill>
                          <a:effectLst/>
                          <a:uLnTx/>
                          <a:uFillTx/>
                          <a:latin typeface="+mn-lt"/>
                          <a:ea typeface="+mn-ea"/>
                          <a:cs typeface="+mn-cs"/>
                        </a:rPr>
                        <a:t>Email:  </a:t>
                      </a:r>
                      <a:r>
                        <a:rPr kumimoji="0" lang="en-US" sz="2000" b="0" i="0" u="none" strike="noStrike" kern="1200" cap="none" spc="0" normalizeH="0" baseline="0" noProof="0" dirty="0">
                          <a:ln>
                            <a:noFill/>
                          </a:ln>
                          <a:solidFill>
                            <a:srgbClr val="0000FF"/>
                          </a:solidFill>
                          <a:effectLst/>
                          <a:uLnTx/>
                          <a:uFillTx/>
                          <a:latin typeface="+mn-lt"/>
                          <a:ea typeface="+mn-ea"/>
                          <a:cs typeface="+mn-cs"/>
                          <a:hlinkClick r:id="rId3">
                            <a:extLst>
                              <a:ext uri="{A12FA001-AC4F-418D-AE19-62706E023703}">
                                <ahyp:hlinkClr xmlns:ahyp="http://schemas.microsoft.com/office/drawing/2018/hyperlinkcolor" val="tx"/>
                              </a:ext>
                            </a:extLst>
                          </a:hlinkClick>
                        </a:rPr>
                        <a:t>Odada@hrsa.gov</a:t>
                      </a:r>
                      <a:r>
                        <a:rPr kumimoji="0" lang="en-US" sz="2000" b="0" i="0" u="none" strike="noStrike" kern="1200" cap="none" spc="0" normalizeH="0" baseline="0" noProof="0" dirty="0">
                          <a:ln>
                            <a:noFill/>
                          </a:ln>
                          <a:solidFill>
                            <a:srgbClr val="0000FF"/>
                          </a:solidFill>
                          <a:effectLst/>
                          <a:uLnTx/>
                          <a:uFillTx/>
                          <a:latin typeface="+mn-lt"/>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F4D7B"/>
                          </a:solidFill>
                          <a:effectLst/>
                          <a:uLnTx/>
                          <a:uFillTx/>
                          <a:latin typeface="+mn-lt"/>
                          <a:ea typeface="+mn-ea"/>
                          <a:cs typeface="+mn-cs"/>
                        </a:rPr>
                        <a:t>Phone:  301-443-0195</a:t>
                      </a:r>
                    </a:p>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rgbClr val="0F4D7B"/>
                          </a:solidFill>
                        </a:rPr>
                        <a:t>If you require any technical assistance obtaining, completing, or submitting the Dental Services Report, please contact the RWHAP Data Support help desk at:</a:t>
                      </a:r>
                    </a:p>
                    <a:p>
                      <a:endParaRPr lang="en-US" sz="1800" dirty="0">
                        <a:solidFill>
                          <a:srgbClr val="0F4D7B"/>
                        </a:solidFill>
                      </a:endParaRPr>
                    </a:p>
                    <a:p>
                      <a:pPr marL="228600" indent="-228600">
                        <a:buFont typeface="Arial" panose="020B0604020202020204" pitchFamily="34" charset="0"/>
                        <a:buChar char="•"/>
                      </a:pPr>
                      <a:r>
                        <a:rPr lang="en-US" sz="1800" b="0" dirty="0">
                          <a:solidFill>
                            <a:srgbClr val="0F4D7B"/>
                          </a:solidFill>
                        </a:rPr>
                        <a:t>Ryan White Data Support &amp; Technical Assistance</a:t>
                      </a:r>
                    </a:p>
                    <a:p>
                      <a:pPr marL="228600" indent="-228600">
                        <a:buFont typeface="Arial" panose="020B0604020202020204" pitchFamily="34" charset="0"/>
                        <a:buChar char="•"/>
                      </a:pPr>
                      <a:r>
                        <a:rPr lang="en-US" sz="1800" dirty="0">
                          <a:solidFill>
                            <a:srgbClr val="0F4D7B"/>
                          </a:solidFill>
                        </a:rPr>
                        <a:t>Toll-Free Help Line: 1-888-640-9356</a:t>
                      </a:r>
                    </a:p>
                    <a:p>
                      <a:pPr marL="228600" indent="-228600">
                        <a:buFont typeface="Arial" panose="020B0604020202020204" pitchFamily="34" charset="0"/>
                        <a:buChar char="•"/>
                      </a:pPr>
                      <a:r>
                        <a:rPr lang="en-US" sz="1800" dirty="0">
                          <a:solidFill>
                            <a:srgbClr val="0F4D7B"/>
                          </a:solidFill>
                        </a:rPr>
                        <a:t>Monday – Friday, 10 a.m. to 6:30 p.m. ET</a:t>
                      </a:r>
                    </a:p>
                    <a:p>
                      <a:pPr marL="228600" indent="-228600">
                        <a:buFont typeface="Arial" panose="020B0604020202020204" pitchFamily="34" charset="0"/>
                        <a:buChar char="•"/>
                      </a:pPr>
                      <a:r>
                        <a:rPr lang="en-US" sz="1800" dirty="0">
                          <a:solidFill>
                            <a:srgbClr val="0F4D7B"/>
                          </a:solidFill>
                        </a:rPr>
                        <a:t>E-mail: </a:t>
                      </a:r>
                      <a:r>
                        <a:rPr lang="en-US" sz="1800" dirty="0">
                          <a:solidFill>
                            <a:srgbClr val="0000FF"/>
                          </a:solidFill>
                          <a:hlinkClick r:id="rId4">
                            <a:extLst>
                              <a:ext uri="{A12FA001-AC4F-418D-AE19-62706E023703}">
                                <ahyp:hlinkClr xmlns:ahyp="http://schemas.microsoft.com/office/drawing/2018/hyperlinkcolor" val="tx"/>
                              </a:ext>
                            </a:extLst>
                          </a:hlinkClick>
                        </a:rPr>
                        <a:t>RyanWhiteDataSupport@wrma.com</a:t>
                      </a:r>
                      <a:r>
                        <a:rPr lang="en-US" sz="1800" dirty="0">
                          <a:solidFill>
                            <a:srgbClr val="0000FF"/>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5594262"/>
                  </a:ext>
                </a:extLst>
              </a:tr>
            </a:tbl>
          </a:graphicData>
        </a:graphic>
      </p:graphicFrame>
      <p:sp>
        <p:nvSpPr>
          <p:cNvPr id="6" name="Text Placeholder 7">
            <a:extLst>
              <a:ext uri="{FF2B5EF4-FFF2-40B4-BE49-F238E27FC236}">
                <a16:creationId xmlns:a16="http://schemas.microsoft.com/office/drawing/2014/main" id="{4D15BA3F-DC9F-4E18-8161-A2295426E908}"/>
              </a:ext>
            </a:extLst>
          </p:cNvPr>
          <p:cNvSpPr txBox="1">
            <a:spLocks/>
          </p:cNvSpPr>
          <p:nvPr/>
        </p:nvSpPr>
        <p:spPr>
          <a:xfrm>
            <a:off x="3892550" y="6019801"/>
            <a:ext cx="4406900" cy="381000"/>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528"/>
              </a:spcBef>
              <a:buClr>
                <a:srgbClr val="0F4D7B"/>
              </a:buClr>
              <a:buSzPct val="125000"/>
              <a:buFont typeface="Arial" panose="020B0604020202020204" pitchFamily="34" charset="0"/>
              <a:buChar char="•"/>
              <a:defRPr sz="2200" kern="1200">
                <a:solidFill>
                  <a:srgbClr val="0F4D7B"/>
                </a:solidFill>
                <a:latin typeface="+mn-lt"/>
                <a:ea typeface="+mn-ea"/>
                <a:cs typeface="+mn-cs"/>
              </a:defRPr>
            </a:lvl1pPr>
            <a:lvl2pPr marL="740664" indent="-283464" algn="l" defTabSz="914400" rtl="0" eaLnBrk="1" latinLnBrk="0" hangingPunct="1">
              <a:lnSpc>
                <a:spcPct val="100000"/>
              </a:lnSpc>
              <a:spcBef>
                <a:spcPts val="480"/>
              </a:spcBef>
              <a:buClr>
                <a:srgbClr val="0F4D7B"/>
              </a:buClr>
              <a:buFont typeface="Wingdings" panose="05000000000000000000" pitchFamily="2" charset="2"/>
              <a:buChar char="§"/>
              <a:defRPr sz="2000" kern="1200">
                <a:solidFill>
                  <a:srgbClr val="0F4D7B"/>
                </a:solidFill>
                <a:latin typeface="+mn-lt"/>
                <a:ea typeface="+mn-ea"/>
                <a:cs typeface="+mn-cs"/>
              </a:defRPr>
            </a:lvl2pPr>
            <a:lvl3pPr marL="1143000" indent="-228600" algn="l" defTabSz="914400" rtl="0" eaLnBrk="1" latinLnBrk="0" hangingPunct="1">
              <a:lnSpc>
                <a:spcPct val="100000"/>
              </a:lnSpc>
              <a:spcBef>
                <a:spcPts val="432"/>
              </a:spcBef>
              <a:buClr>
                <a:srgbClr val="0F4D7B"/>
              </a:buClr>
              <a:buFont typeface="Wingdings" panose="05000000000000000000" pitchFamily="2" charset="2"/>
              <a:buChar char="ü"/>
              <a:defRPr sz="1800" kern="1200">
                <a:solidFill>
                  <a:srgbClr val="0F4D7B"/>
                </a:solidFill>
                <a:latin typeface="+mn-lt"/>
                <a:ea typeface="+mn-ea"/>
                <a:cs typeface="+mn-cs"/>
              </a:defRPr>
            </a:lvl3pPr>
            <a:lvl4pPr marL="1600200" indent="-228600" algn="l" defTabSz="914400" rtl="0" eaLnBrk="1" latinLnBrk="0" hangingPunct="1">
              <a:lnSpc>
                <a:spcPct val="100000"/>
              </a:lnSpc>
              <a:spcBef>
                <a:spcPts val="400"/>
              </a:spcBef>
              <a:buClr>
                <a:srgbClr val="0F4D7B"/>
              </a:buClr>
              <a:buSzPct val="100000"/>
              <a:buFont typeface="Courier New" panose="02070309020205020404" pitchFamily="49" charset="0"/>
              <a:buChar char="o"/>
              <a:defRPr sz="1600" kern="1200">
                <a:solidFill>
                  <a:srgbClr val="0F4D7B"/>
                </a:solidFill>
                <a:latin typeface="+mn-lt"/>
                <a:ea typeface="+mn-ea"/>
                <a:cs typeface="+mn-cs"/>
              </a:defRPr>
            </a:lvl4pPr>
            <a:lvl5pPr marL="2057400" indent="-228600" algn="l" defTabSz="914400" rtl="0" eaLnBrk="1" latinLnBrk="0" hangingPunct="1">
              <a:lnSpc>
                <a:spcPct val="100000"/>
              </a:lnSpc>
              <a:spcBef>
                <a:spcPts val="380"/>
              </a:spcBef>
              <a:buClr>
                <a:srgbClr val="0F4D7B"/>
              </a:buClr>
              <a:buFont typeface="Wingdings" panose="05000000000000000000" pitchFamily="2" charset="2"/>
              <a:buChar char="Ø"/>
              <a:defRPr sz="1400" kern="1200">
                <a:solidFill>
                  <a:srgbClr val="0F4D7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Please refer to page </a:t>
            </a:r>
            <a:r>
              <a:rPr lang="en-US" sz="1800" i="1" dirty="0">
                <a:solidFill>
                  <a:srgbClr val="FF0000"/>
                </a:solidFill>
              </a:rPr>
              <a:t>31</a:t>
            </a:r>
            <a:r>
              <a:rPr lang="en-US" sz="1800" i="1" dirty="0"/>
              <a:t> of the NOFO</a:t>
            </a:r>
          </a:p>
        </p:txBody>
      </p:sp>
    </p:spTree>
    <p:extLst>
      <p:ext uri="{BB962C8B-B14F-4D97-AF65-F5344CB8AC3E}">
        <p14:creationId xmlns:p14="http://schemas.microsoft.com/office/powerpoint/2010/main" val="1557088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1"/>
            <a:ext cx="10261600" cy="1066801"/>
          </a:xfrm>
        </p:spPr>
        <p:txBody>
          <a:bodyPr>
            <a:normAutofit/>
          </a:bodyPr>
          <a:lstStyle/>
          <a:p>
            <a:r>
              <a:rPr lang="en-US" sz="3600" dirty="0"/>
              <a:t>Agenda</a:t>
            </a:r>
          </a:p>
        </p:txBody>
      </p:sp>
      <p:sp>
        <p:nvSpPr>
          <p:cNvPr id="3" name="Content Placeholder 2"/>
          <p:cNvSpPr>
            <a:spLocks noGrp="1"/>
          </p:cNvSpPr>
          <p:nvPr>
            <p:ph idx="1"/>
          </p:nvPr>
        </p:nvSpPr>
        <p:spPr>
          <a:xfrm>
            <a:off x="1066800" y="1173164"/>
            <a:ext cx="10287000" cy="4694236"/>
          </a:xfrm>
        </p:spPr>
        <p:txBody>
          <a:bodyPr>
            <a:normAutofit fontScale="70000" lnSpcReduction="20000"/>
          </a:bodyPr>
          <a:lstStyle/>
          <a:p>
            <a:pPr lvl="0">
              <a:spcAft>
                <a:spcPts val="600"/>
              </a:spcAft>
            </a:pPr>
            <a:r>
              <a:rPr lang="en-US" sz="2800" b="0" dirty="0"/>
              <a:t>HAB Vision and Mission/DCHAP Mission and Core Values</a:t>
            </a:r>
          </a:p>
          <a:p>
            <a:pPr lvl="0">
              <a:spcAft>
                <a:spcPts val="600"/>
              </a:spcAft>
            </a:pPr>
            <a:r>
              <a:rPr lang="en-US" sz="2800" b="0" dirty="0"/>
              <a:t>Basic Information</a:t>
            </a:r>
          </a:p>
          <a:p>
            <a:pPr lvl="0">
              <a:spcAft>
                <a:spcPts val="600"/>
              </a:spcAft>
            </a:pPr>
            <a:r>
              <a:rPr lang="en-US" sz="2800" b="0" dirty="0"/>
              <a:t>Eligibility</a:t>
            </a:r>
          </a:p>
          <a:p>
            <a:pPr lvl="0">
              <a:spcAft>
                <a:spcPts val="600"/>
              </a:spcAft>
            </a:pPr>
            <a:r>
              <a:rPr lang="en-US" sz="2800" b="0" dirty="0"/>
              <a:t>Program Descrip</a:t>
            </a:r>
            <a:r>
              <a:rPr lang="en-US" sz="2800" dirty="0"/>
              <a:t>tion</a:t>
            </a:r>
            <a:endParaRPr lang="en-US" sz="2800" b="0" dirty="0"/>
          </a:p>
          <a:p>
            <a:pPr lvl="0">
              <a:spcAft>
                <a:spcPts val="600"/>
              </a:spcAft>
            </a:pPr>
            <a:r>
              <a:rPr lang="en-US" sz="2800" b="0" dirty="0"/>
              <a:t>Funding Policies &amp; Limitations </a:t>
            </a:r>
          </a:p>
          <a:p>
            <a:pPr lvl="0">
              <a:spcAft>
                <a:spcPts val="600"/>
              </a:spcAft>
            </a:pPr>
            <a:r>
              <a:rPr lang="en-US" sz="2800" dirty="0"/>
              <a:t>General Recipient Expectations</a:t>
            </a:r>
          </a:p>
          <a:p>
            <a:pPr lvl="0">
              <a:spcAft>
                <a:spcPts val="600"/>
              </a:spcAft>
            </a:pPr>
            <a:r>
              <a:rPr lang="en-US" sz="2800" dirty="0"/>
              <a:t>Get Ready to Apply</a:t>
            </a:r>
          </a:p>
          <a:p>
            <a:pPr>
              <a:spcAft>
                <a:spcPts val="600"/>
              </a:spcAft>
            </a:pPr>
            <a:r>
              <a:rPr lang="en-US" sz="2800" dirty="0"/>
              <a:t>Application Writing Help</a:t>
            </a:r>
          </a:p>
          <a:p>
            <a:pPr lvl="0">
              <a:spcAft>
                <a:spcPts val="600"/>
              </a:spcAft>
            </a:pPr>
            <a:r>
              <a:rPr lang="en-US" sz="2800" b="0" dirty="0"/>
              <a:t>Application Contents &amp; Format</a:t>
            </a:r>
          </a:p>
          <a:p>
            <a:pPr lvl="0">
              <a:spcAft>
                <a:spcPts val="600"/>
              </a:spcAft>
            </a:pPr>
            <a:r>
              <a:rPr lang="en-US" sz="2800" b="0" dirty="0"/>
              <a:t>Application Review</a:t>
            </a:r>
          </a:p>
          <a:p>
            <a:pPr lvl="0">
              <a:spcAft>
                <a:spcPts val="600"/>
              </a:spcAft>
            </a:pPr>
            <a:r>
              <a:rPr lang="en-US" sz="2800" b="0" dirty="0"/>
              <a:t>Application Submission &amp; Deadlines</a:t>
            </a:r>
          </a:p>
          <a:p>
            <a:pPr lvl="0">
              <a:spcAft>
                <a:spcPts val="600"/>
              </a:spcAft>
            </a:pPr>
            <a:r>
              <a:rPr lang="en-US" sz="2800" b="0" dirty="0"/>
              <a:t>Question &amp; Answer </a:t>
            </a:r>
          </a:p>
          <a:p>
            <a:endParaRPr lang="en-US" dirty="0"/>
          </a:p>
        </p:txBody>
      </p:sp>
      <p:sp>
        <p:nvSpPr>
          <p:cNvPr id="4" name="Slide Number Placeholder 3"/>
          <p:cNvSpPr>
            <a:spLocks noGrp="1"/>
          </p:cNvSpPr>
          <p:nvPr>
            <p:ph type="sldNum" sz="quarter" idx="12"/>
          </p:nvPr>
        </p:nvSpPr>
        <p:spPr>
          <a:xfrm>
            <a:off x="11622157" y="6492873"/>
            <a:ext cx="533400" cy="36512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7485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10210800" cy="1325563"/>
          </a:xfrm>
        </p:spPr>
        <p:txBody>
          <a:bodyPr>
            <a:normAutofit/>
          </a:bodyPr>
          <a:lstStyle/>
          <a:p>
            <a:r>
              <a:rPr lang="en-US" sz="3600" dirty="0"/>
              <a:t>Q&amp;A - Your Questions are Welcome!</a:t>
            </a:r>
          </a:p>
        </p:txBody>
      </p:sp>
      <p:pic>
        <p:nvPicPr>
          <p:cNvPr id="1026" name="Picture 2" descr="C:\Users\EChew\AppData\Local\Microsoft\Windows\Temporary Internet Files\Content.IE5\OGN915T5\passe-compose-ou-imparfait-grammaire-bdf-19[1].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378200" y="1444098"/>
            <a:ext cx="5435600" cy="35687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1353800" y="6416673"/>
            <a:ext cx="838200" cy="441327"/>
          </a:xfrm>
        </p:spPr>
        <p:txBody>
          <a:bodyPr/>
          <a:lstStyle/>
          <a:p>
            <a:pPr>
              <a:defRPr/>
            </a:pPr>
            <a:fld id="{F9ECA865-404D-4A57-9AC1-FD3038CC100D}" type="slidenum">
              <a:rPr lang="en-US" sz="1600">
                <a:solidFill>
                  <a:prstClr val="white"/>
                </a:solidFill>
                <a:latin typeface="Calibri" panose="020F0502020204030204"/>
              </a:rPr>
              <a:pPr>
                <a:defRPr/>
              </a:pPr>
              <a:t>30</a:t>
            </a:fld>
            <a:endParaRPr lang="en-US" sz="1600" dirty="0">
              <a:solidFill>
                <a:prstClr val="white"/>
              </a:solidFill>
              <a:latin typeface="Calibri" panose="020F0502020204030204"/>
            </a:endParaRPr>
          </a:p>
        </p:txBody>
      </p:sp>
      <p:sp>
        <p:nvSpPr>
          <p:cNvPr id="3" name="Rectangle 2"/>
          <p:cNvSpPr/>
          <p:nvPr/>
        </p:nvSpPr>
        <p:spPr>
          <a:xfrm>
            <a:off x="2127678" y="4955824"/>
            <a:ext cx="7408506" cy="1200329"/>
          </a:xfrm>
          <a:prstGeom prst="rect">
            <a:avLst/>
          </a:prstGeom>
        </p:spPr>
        <p:txBody>
          <a:bodyPr wrap="square">
            <a:spAutoFit/>
          </a:bodyPr>
          <a:lstStyle/>
          <a:p>
            <a:pPr algn="ctr">
              <a:defRPr/>
            </a:pPr>
            <a:r>
              <a:rPr lang="en-US" altLang="en-US" sz="2400" dirty="0">
                <a:solidFill>
                  <a:srgbClr val="0F4D7B"/>
                </a:solidFill>
                <a:latin typeface="Calibri" panose="020F0502020204030204"/>
                <a:ea typeface="ＭＳ Ｐゴシック" pitchFamily="34" charset="-128"/>
                <a:cs typeface="Times New Roman" pitchFamily="18" charset="0"/>
              </a:rPr>
              <a:t>Send Questions To: </a:t>
            </a:r>
            <a:r>
              <a:rPr lang="en-US" sz="2400" u="sng" dirty="0">
                <a:solidFill>
                  <a:srgbClr val="0000FF"/>
                </a:solidFill>
              </a:rPr>
              <a:t>AskPartFdental@hrsa.gov</a:t>
            </a:r>
          </a:p>
          <a:p>
            <a:pPr algn="ctr">
              <a:defRPr/>
            </a:pPr>
            <a:r>
              <a:rPr lang="en-US" altLang="en-US" sz="2400" dirty="0">
                <a:solidFill>
                  <a:srgbClr val="0F4D7B"/>
                </a:solidFill>
                <a:ea typeface="ＭＳ Ｐゴシック" pitchFamily="34" charset="-128"/>
                <a:cs typeface="Times New Roman" pitchFamily="18" charset="0"/>
              </a:rPr>
              <a:t>Presentation Available On: TargetHIV </a:t>
            </a:r>
            <a:r>
              <a:rPr lang="en-US" altLang="en-US" sz="2400" dirty="0">
                <a:solidFill>
                  <a:srgbClr val="0000FF"/>
                </a:solidFill>
                <a:latin typeface="Calibri" panose="020F0502020204030204"/>
                <a:ea typeface="ＭＳ Ｐゴシック" pitchFamily="34" charset="-128"/>
                <a:cs typeface="Times New Roman" pitchFamily="18" charset="0"/>
                <a:hlinkClick r:id="rId4">
                  <a:extLst>
                    <a:ext uri="{A12FA001-AC4F-418D-AE19-62706E023703}">
                      <ahyp:hlinkClr xmlns:ahyp="http://schemas.microsoft.com/office/drawing/2018/hyperlinkcolor" val="tx"/>
                    </a:ext>
                  </a:extLst>
                </a:hlinkClick>
              </a:rPr>
              <a:t>https://targethiv.org/</a:t>
            </a:r>
            <a:r>
              <a:rPr lang="en-US" altLang="en-US" sz="2400" dirty="0">
                <a:solidFill>
                  <a:srgbClr val="0000FF"/>
                </a:solidFill>
                <a:latin typeface="Calibri" panose="020F0502020204030204"/>
                <a:ea typeface="ＭＳ Ｐゴシック" pitchFamily="34" charset="-128"/>
                <a:cs typeface="Times New Roman" pitchFamily="18" charset="0"/>
              </a:rPr>
              <a:t>  </a:t>
            </a:r>
          </a:p>
        </p:txBody>
      </p:sp>
    </p:spTree>
    <p:extLst>
      <p:ext uri="{BB962C8B-B14F-4D97-AF65-F5344CB8AC3E}">
        <p14:creationId xmlns:p14="http://schemas.microsoft.com/office/powerpoint/2010/main" val="1489363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E310-3D82-418F-A534-CFB4C19B48C5}"/>
              </a:ext>
            </a:extLst>
          </p:cNvPr>
          <p:cNvSpPr>
            <a:spLocks noGrp="1"/>
          </p:cNvSpPr>
          <p:nvPr>
            <p:ph type="title"/>
          </p:nvPr>
        </p:nvSpPr>
        <p:spPr>
          <a:xfrm>
            <a:off x="838200" y="120109"/>
            <a:ext cx="10515600" cy="950416"/>
          </a:xfrm>
        </p:spPr>
        <p:txBody>
          <a:bodyPr>
            <a:normAutofit/>
          </a:bodyPr>
          <a:lstStyle/>
          <a:p>
            <a:r>
              <a:rPr lang="en-US" sz="4000" dirty="0"/>
              <a:t>Connect with HRSA</a:t>
            </a:r>
          </a:p>
        </p:txBody>
      </p:sp>
      <p:sp>
        <p:nvSpPr>
          <p:cNvPr id="4" name="Content Placeholder 3">
            <a:extLst>
              <a:ext uri="{FF2B5EF4-FFF2-40B4-BE49-F238E27FC236}">
                <a16:creationId xmlns:a16="http://schemas.microsoft.com/office/drawing/2014/main" id="{F491DFDA-565C-4E62-BA12-421BD0DE06E8}"/>
              </a:ext>
            </a:extLst>
          </p:cNvPr>
          <p:cNvSpPr>
            <a:spLocks noGrp="1" noChangeAspect="1"/>
          </p:cNvSpPr>
          <p:nvPr>
            <p:ph sz="quarter" idx="13"/>
          </p:nvPr>
        </p:nvSpPr>
        <p:spPr>
          <a:xfrm>
            <a:off x="838200" y="1518590"/>
            <a:ext cx="10515600" cy="1497076"/>
          </a:xfrm>
        </p:spPr>
        <p:txBody>
          <a:bodyPr>
            <a:normAutofit/>
          </a:bodyPr>
          <a:lstStyle/>
          <a:p>
            <a:pPr marL="0" indent="0">
              <a:buNone/>
            </a:pPr>
            <a:r>
              <a:rPr lang="en-US" sz="3900" dirty="0">
                <a:solidFill>
                  <a:schemeClr val="tx1"/>
                </a:solidFill>
              </a:rPr>
              <a:t>Learn more about our agency at: </a:t>
            </a:r>
          </a:p>
          <a:p>
            <a:pPr marL="0" indent="0">
              <a:buNone/>
            </a:pPr>
            <a:r>
              <a:rPr lang="en-US" sz="4300" u="sng" dirty="0">
                <a:solidFill>
                  <a:srgbClr val="0000FF"/>
                </a:solidFill>
                <a:uFill>
                  <a:solidFill>
                    <a:srgbClr val="0563C1"/>
                  </a:solidFill>
                </a:uFill>
                <a:sym typeface="Calibri"/>
                <a:hlinkClick r:id="rId3">
                  <a:extLst>
                    <a:ext uri="{A12FA001-AC4F-418D-AE19-62706E023703}">
                      <ahyp:hlinkClr xmlns:ahyp="http://schemas.microsoft.com/office/drawing/2018/hyperlinkcolor" val="tx"/>
                    </a:ext>
                  </a:extLst>
                </a:hlinkClick>
              </a:rPr>
              <a:t>www.HRSA.gov</a:t>
            </a:r>
            <a:endParaRPr lang="en-US" sz="4300" u="sng" dirty="0">
              <a:solidFill>
                <a:srgbClr val="0000FF"/>
              </a:solidFill>
              <a:uFill>
                <a:solidFill>
                  <a:srgbClr val="0563C1"/>
                </a:solidFill>
              </a:uFill>
              <a:sym typeface="Calibri"/>
            </a:endParaRPr>
          </a:p>
        </p:txBody>
      </p:sp>
      <p:sp>
        <p:nvSpPr>
          <p:cNvPr id="5" name="Content Placeholder 4">
            <a:extLst>
              <a:ext uri="{FF2B5EF4-FFF2-40B4-BE49-F238E27FC236}">
                <a16:creationId xmlns:a16="http://schemas.microsoft.com/office/drawing/2014/main" id="{CE9220D7-A106-44C2-B0E6-9AE990EBF466}"/>
              </a:ext>
            </a:extLst>
          </p:cNvPr>
          <p:cNvSpPr>
            <a:spLocks noGrp="1"/>
          </p:cNvSpPr>
          <p:nvPr>
            <p:ph sz="quarter" idx="14"/>
          </p:nvPr>
        </p:nvSpPr>
        <p:spPr>
          <a:xfrm>
            <a:off x="838200" y="3502713"/>
            <a:ext cx="10515600" cy="707214"/>
          </a:xfrm>
        </p:spPr>
        <p:txBody>
          <a:bodyPr>
            <a:normAutofit/>
          </a:bodyPr>
          <a:lstStyle/>
          <a:p>
            <a:pPr marL="0" indent="0">
              <a:buNone/>
            </a:pPr>
            <a:r>
              <a:rPr lang="en-US" dirty="0">
                <a:solidFill>
                  <a:srgbClr val="0000FF"/>
                </a:solidFill>
                <a:hlinkClick r:id="rId4">
                  <a:extLst>
                    <a:ext uri="{A12FA001-AC4F-418D-AE19-62706E023703}">
                      <ahyp:hlinkClr xmlns:ahyp="http://schemas.microsoft.com/office/drawing/2018/hyperlinkcolor" val="tx"/>
                    </a:ext>
                  </a:extLst>
                </a:hlinkClick>
              </a:rPr>
              <a:t>Sign up for the HRSA eNews</a:t>
            </a:r>
            <a:endParaRPr lang="en-US" dirty="0">
              <a:solidFill>
                <a:srgbClr val="0000FF"/>
              </a:solidFill>
            </a:endParaRPr>
          </a:p>
        </p:txBody>
      </p:sp>
      <p:sp>
        <p:nvSpPr>
          <p:cNvPr id="13" name="Content Placeholder 12">
            <a:extLst>
              <a:ext uri="{FF2B5EF4-FFF2-40B4-BE49-F238E27FC236}">
                <a16:creationId xmlns:a16="http://schemas.microsoft.com/office/drawing/2014/main" id="{4F51BE1E-2A32-47E0-96AD-C6A7DF86731E}"/>
              </a:ext>
            </a:extLst>
          </p:cNvPr>
          <p:cNvSpPr>
            <a:spLocks noGrp="1"/>
          </p:cNvSpPr>
          <p:nvPr>
            <p:ph sz="quarter" idx="15"/>
          </p:nvPr>
        </p:nvSpPr>
        <p:spPr>
          <a:xfrm>
            <a:off x="2409264" y="4431966"/>
            <a:ext cx="7373471" cy="707214"/>
          </a:xfrm>
        </p:spPr>
        <p:txBody>
          <a:bodyPr/>
          <a:lstStyle/>
          <a:p>
            <a:pPr marL="0" indent="0">
              <a:buNone/>
            </a:pPr>
            <a:r>
              <a:rPr lang="en-US" dirty="0">
                <a:solidFill>
                  <a:schemeClr val="tx1"/>
                </a:solidFill>
              </a:rPr>
              <a:t>FOLLOW US: </a:t>
            </a:r>
          </a:p>
        </p:txBody>
      </p:sp>
      <p:sp>
        <p:nvSpPr>
          <p:cNvPr id="3" name="Slide Number Placeholder 2">
            <a:extLst>
              <a:ext uri="{FF2B5EF4-FFF2-40B4-BE49-F238E27FC236}">
                <a16:creationId xmlns:a16="http://schemas.microsoft.com/office/drawing/2014/main" id="{A054B5B0-1D6B-4084-BFC9-D8B65287122A}"/>
              </a:ext>
            </a:extLst>
          </p:cNvPr>
          <p:cNvSpPr>
            <a:spLocks noGrp="1"/>
          </p:cNvSpPr>
          <p:nvPr>
            <p:ph type="sldNum" sz="quarter" idx="12"/>
          </p:nvPr>
        </p:nvSpPr>
        <p:spPr>
          <a:xfrm>
            <a:off x="11301984" y="6499352"/>
            <a:ext cx="890016" cy="384048"/>
          </a:xfrm>
        </p:spPr>
        <p:txBody>
          <a:bodyPr/>
          <a:lstStyle/>
          <a:p>
            <a:fld id="{C7D939B5-D1D6-442B-960C-11410C62AFA7}" type="slidenum">
              <a:rPr lang="en-US" smtClean="0"/>
              <a:pPr/>
              <a:t>31</a:t>
            </a:fld>
            <a:endParaRPr lang="en-US" dirty="0"/>
          </a:p>
        </p:txBody>
      </p:sp>
      <p:pic>
        <p:nvPicPr>
          <p:cNvPr id="7" name="Picture 6" descr="&quot;&quot;">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0939" y="3511882"/>
            <a:ext cx="737487" cy="490447"/>
          </a:xfrm>
          <a:prstGeom prst="rect">
            <a:avLst/>
          </a:prstGeom>
        </p:spPr>
      </p:pic>
      <p:grpSp>
        <p:nvGrpSpPr>
          <p:cNvPr id="14" name="Group 13" descr="Social Media Icons&#10;"/>
          <p:cNvGrpSpPr/>
          <p:nvPr/>
        </p:nvGrpSpPr>
        <p:grpSpPr>
          <a:xfrm>
            <a:off x="3796726" y="5139180"/>
            <a:ext cx="4598531" cy="797995"/>
            <a:chOff x="3799084" y="5111968"/>
            <a:chExt cx="4598531" cy="797995"/>
          </a:xfrm>
        </p:grpSpPr>
        <p:pic>
          <p:nvPicPr>
            <p:cNvPr id="8" name="Picture 7" descr="Facebook">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9084" y="5117474"/>
              <a:ext cx="781093" cy="781093"/>
            </a:xfrm>
            <a:prstGeom prst="rect">
              <a:avLst/>
            </a:prstGeom>
          </p:spPr>
        </p:pic>
        <p:pic>
          <p:nvPicPr>
            <p:cNvPr id="9" name="Picture 8" descr="Twitter">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55581" y="5113531"/>
              <a:ext cx="777240" cy="777240"/>
            </a:xfrm>
            <a:prstGeom prst="rect">
              <a:avLst/>
            </a:prstGeom>
          </p:spPr>
        </p:pic>
        <p:pic>
          <p:nvPicPr>
            <p:cNvPr id="10" name="Picture 9" descr="Instagram">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89646" y="5119224"/>
              <a:ext cx="786290" cy="785036"/>
            </a:xfrm>
            <a:prstGeom prst="rect">
              <a:avLst/>
            </a:prstGeom>
          </p:spPr>
        </p:pic>
        <p:pic>
          <p:nvPicPr>
            <p:cNvPr id="11" name="Picture 10" descr="Instagram">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59254" y="5124834"/>
              <a:ext cx="786384" cy="785129"/>
            </a:xfrm>
            <a:prstGeom prst="rect">
              <a:avLst/>
            </a:prstGeom>
          </p:spPr>
        </p:pic>
        <p:pic>
          <p:nvPicPr>
            <p:cNvPr id="12" name="Picture 11" descr="YouTube">
              <a:hlinkClick r:id="rId14"/>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12580" y="5111968"/>
              <a:ext cx="785035" cy="785035"/>
            </a:xfrm>
            <a:prstGeom prst="rect">
              <a:avLst/>
            </a:prstGeom>
          </p:spPr>
        </p:pic>
      </p:grpSp>
    </p:spTree>
    <p:extLst>
      <p:ext uri="{BB962C8B-B14F-4D97-AF65-F5344CB8AC3E}">
        <p14:creationId xmlns:p14="http://schemas.microsoft.com/office/powerpoint/2010/main" val="3036945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
            <a:ext cx="10096500" cy="1066801"/>
          </a:xfrm>
        </p:spPr>
        <p:txBody>
          <a:bodyPr>
            <a:normAutofit/>
          </a:bodyPr>
          <a:lstStyle/>
          <a:p>
            <a:r>
              <a:rPr lang="en-US" sz="3600" dirty="0"/>
              <a:t>Acronyms</a:t>
            </a:r>
          </a:p>
        </p:txBody>
      </p:sp>
      <p:sp>
        <p:nvSpPr>
          <p:cNvPr id="4" name="Slide Number Placeholder 3"/>
          <p:cNvSpPr>
            <a:spLocks noGrp="1"/>
          </p:cNvSpPr>
          <p:nvPr>
            <p:ph type="sldNum" sz="quarter" idx="12"/>
          </p:nvPr>
        </p:nvSpPr>
        <p:spPr>
          <a:xfrm>
            <a:off x="11887200" y="6492874"/>
            <a:ext cx="203200" cy="3651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5">
            <a:extLst>
              <a:ext uri="{FF2B5EF4-FFF2-40B4-BE49-F238E27FC236}">
                <a16:creationId xmlns:a16="http://schemas.microsoft.com/office/drawing/2014/main" id="{7D85DA2E-3FC3-4382-9385-31CE9EA28921}"/>
              </a:ext>
            </a:extLst>
          </p:cNvPr>
          <p:cNvSpPr txBox="1">
            <a:spLocks/>
          </p:cNvSpPr>
          <p:nvPr/>
        </p:nvSpPr>
        <p:spPr>
          <a:xfrm>
            <a:off x="993530" y="1524000"/>
            <a:ext cx="10436469" cy="3810000"/>
          </a:xfrm>
          <a:prstGeom prst="rect">
            <a:avLst/>
          </a:prstGeom>
        </p:spPr>
        <p:txBody>
          <a:bodyPr vert="horz" lIns="91440" tIns="45720" rIns="91440" bIns="45720" numCol="2"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tab pos="4748213" algn="l"/>
              </a:tabLst>
              <a:defRPr/>
            </a:pPr>
            <a:r>
              <a:rPr kumimoji="0" lang="en-US" sz="4000" b="1" i="0" u="none" strike="noStrike" kern="1200" cap="none" spc="0" normalizeH="0" baseline="0" noProof="0" dirty="0">
                <a:ln>
                  <a:noFill/>
                </a:ln>
                <a:solidFill>
                  <a:srgbClr val="0F4D7B"/>
                </a:solidFill>
                <a:effectLst/>
                <a:uLnTx/>
                <a:uFillTx/>
                <a:latin typeface="Calibri" panose="020F0502020204030204"/>
                <a:ea typeface="+mn-ea"/>
                <a:cs typeface="+mn-cs"/>
              </a:rPr>
              <a:t>Application Guide </a:t>
            </a:r>
            <a:r>
              <a:rPr kumimoji="0" lang="en-US" sz="4000" b="0" i="0" u="none" strike="noStrike" kern="1200" cap="none" spc="0" normalizeH="0" baseline="0" noProof="0" dirty="0">
                <a:ln>
                  <a:noFill/>
                </a:ln>
                <a:solidFill>
                  <a:srgbClr val="0F4D7B"/>
                </a:solidFill>
                <a:effectLst/>
                <a:uLnTx/>
                <a:uFillTx/>
                <a:latin typeface="Calibri" panose="020F0502020204030204"/>
                <a:ea typeface="+mn-ea"/>
                <a:cs typeface="+mn-cs"/>
              </a:rPr>
              <a:t>–</a:t>
            </a:r>
            <a:r>
              <a:rPr kumimoji="0" lang="en-US" sz="4000" b="1" i="0" u="none" strike="noStrike" kern="1200" cap="none" spc="0" normalizeH="0" baseline="0" noProof="0" dirty="0">
                <a:ln>
                  <a:noFill/>
                </a:ln>
                <a:solidFill>
                  <a:srgbClr val="0F4D7B"/>
                </a:solidFill>
                <a:effectLst/>
                <a:uLnTx/>
                <a:uFillTx/>
                <a:latin typeface="Calibri" panose="020F0502020204030204"/>
                <a:ea typeface="+mn-ea"/>
                <a:cs typeface="+mn-cs"/>
              </a:rPr>
              <a:t> </a:t>
            </a:r>
            <a:r>
              <a:rPr kumimoji="0" lang="en-US" sz="4000" b="0" i="0" u="none" strike="noStrike" kern="1200" cap="none" spc="0" normalizeH="0" baseline="0" noProof="0" dirty="0">
                <a:ln>
                  <a:noFill/>
                </a:ln>
                <a:solidFill>
                  <a:srgbClr val="0F4D7B"/>
                </a:solidFill>
                <a:effectLst/>
                <a:uLnTx/>
                <a:uFillTx/>
                <a:latin typeface="Calibri" panose="020F0502020204030204"/>
                <a:ea typeface="+mn-ea"/>
                <a:cs typeface="+mn-cs"/>
              </a:rPr>
              <a:t>SF-424 Application Guide</a:t>
            </a:r>
          </a:p>
          <a:p>
            <a:pPr>
              <a:lnSpc>
                <a:spcPct val="120000"/>
              </a:lnSpc>
              <a:spcBef>
                <a:spcPts val="0"/>
              </a:spcBef>
              <a:spcAft>
                <a:spcPts val="1200"/>
              </a:spcAft>
            </a:pPr>
            <a:r>
              <a:rPr lang="en-US" sz="4000" dirty="0"/>
              <a:t>DSR</a:t>
            </a:r>
            <a:r>
              <a:rPr lang="en-US" sz="4000" b="0" dirty="0"/>
              <a:t> – Dental Services Report</a:t>
            </a:r>
          </a:p>
          <a:p>
            <a:pPr>
              <a:lnSpc>
                <a:spcPct val="120000"/>
              </a:lnSpc>
              <a:spcBef>
                <a:spcPts val="0"/>
              </a:spcBef>
              <a:spcAft>
                <a:spcPts val="1200"/>
              </a:spcAft>
            </a:pPr>
            <a:r>
              <a:rPr lang="en-US" sz="4000" dirty="0"/>
              <a:t>DRP</a:t>
            </a:r>
            <a:r>
              <a:rPr lang="en-US" sz="4000" b="0" dirty="0"/>
              <a:t> – Dental Reimbursement Program</a:t>
            </a:r>
          </a:p>
          <a:p>
            <a:pPr>
              <a:lnSpc>
                <a:spcPct val="120000"/>
              </a:lnSpc>
              <a:spcBef>
                <a:spcPts val="0"/>
              </a:spcBef>
              <a:spcAft>
                <a:spcPts val="1200"/>
              </a:spcAft>
            </a:pPr>
            <a:r>
              <a:rPr lang="en-US" sz="4000" dirty="0"/>
              <a:t>HAB</a:t>
            </a:r>
            <a:r>
              <a:rPr lang="en-US" sz="4000" b="0" dirty="0"/>
              <a:t> – HIV/AIDS Bureau</a:t>
            </a:r>
          </a:p>
          <a:p>
            <a:pPr>
              <a:lnSpc>
                <a:spcPct val="120000"/>
              </a:lnSpc>
              <a:spcBef>
                <a:spcPts val="0"/>
              </a:spcBef>
              <a:spcAft>
                <a:spcPts val="1200"/>
              </a:spcAft>
            </a:pPr>
            <a:r>
              <a:rPr lang="en-US" sz="4000" dirty="0"/>
              <a:t>HRSA</a:t>
            </a:r>
            <a:r>
              <a:rPr lang="en-US" sz="4000" b="0" dirty="0"/>
              <a:t> – Health Resources and Services Administration</a:t>
            </a:r>
          </a:p>
          <a:p>
            <a:pPr>
              <a:lnSpc>
                <a:spcPct val="120000"/>
              </a:lnSpc>
              <a:spcBef>
                <a:spcPts val="0"/>
              </a:spcBef>
              <a:spcAft>
                <a:spcPts val="1200"/>
              </a:spcAft>
            </a:pPr>
            <a:r>
              <a:rPr lang="en-US" sz="4000" dirty="0"/>
              <a:t>GMS </a:t>
            </a:r>
            <a:r>
              <a:rPr lang="en-US" sz="4000" b="0" dirty="0"/>
              <a:t>– Grants Management Specialist</a:t>
            </a:r>
          </a:p>
          <a:p>
            <a:pPr marL="176213" indent="228600">
              <a:lnSpc>
                <a:spcPct val="120000"/>
              </a:lnSpc>
              <a:spcBef>
                <a:spcPts val="0"/>
              </a:spcBef>
              <a:spcAft>
                <a:spcPts val="1200"/>
              </a:spcAft>
            </a:pPr>
            <a:r>
              <a:rPr lang="en-US" sz="4000" dirty="0"/>
              <a:t>MOE </a:t>
            </a:r>
            <a:r>
              <a:rPr lang="en-US" sz="4000" b="0" dirty="0"/>
              <a:t>– Maintenance of Effort</a:t>
            </a:r>
          </a:p>
          <a:p>
            <a:pPr marL="176213" indent="228600">
              <a:lnSpc>
                <a:spcPct val="120000"/>
              </a:lnSpc>
              <a:spcBef>
                <a:spcPts val="0"/>
              </a:spcBef>
              <a:spcAft>
                <a:spcPts val="1200"/>
              </a:spcAft>
            </a:pPr>
            <a:r>
              <a:rPr lang="en-US" sz="4000" dirty="0"/>
              <a:t>NOFO</a:t>
            </a:r>
            <a:r>
              <a:rPr lang="en-US" sz="4000" b="0" dirty="0"/>
              <a:t> – Notice of Funding Opportunity </a:t>
            </a:r>
          </a:p>
          <a:p>
            <a:pPr marL="176213" indent="228600">
              <a:lnSpc>
                <a:spcPct val="120000"/>
              </a:lnSpc>
              <a:spcBef>
                <a:spcPts val="0"/>
              </a:spcBef>
              <a:spcAft>
                <a:spcPts val="1200"/>
              </a:spcAft>
            </a:pPr>
            <a:r>
              <a:rPr lang="en-US" sz="4000" dirty="0"/>
              <a:t>PCN</a:t>
            </a:r>
            <a:r>
              <a:rPr lang="en-US" sz="4000" b="0" dirty="0"/>
              <a:t> – Policy Clarification Notice </a:t>
            </a:r>
          </a:p>
          <a:p>
            <a:pPr marL="176213" indent="228600">
              <a:lnSpc>
                <a:spcPct val="120000"/>
              </a:lnSpc>
              <a:spcBef>
                <a:spcPts val="0"/>
              </a:spcBef>
              <a:spcAft>
                <a:spcPts val="1200"/>
              </a:spcAft>
            </a:pPr>
            <a:r>
              <a:rPr lang="en-US" sz="4000" dirty="0"/>
              <a:t>RWHAP </a:t>
            </a:r>
            <a:r>
              <a:rPr lang="en-US" sz="4000" b="0" dirty="0"/>
              <a:t>– Ryan White HIV/AIDS Program</a:t>
            </a:r>
          </a:p>
          <a:p>
            <a:pPr marL="176213" indent="228600">
              <a:lnSpc>
                <a:spcPct val="120000"/>
              </a:lnSpc>
              <a:spcBef>
                <a:spcPts val="0"/>
              </a:spcBef>
              <a:spcAft>
                <a:spcPts val="1200"/>
              </a:spcAft>
            </a:pPr>
            <a:r>
              <a:rPr lang="en-US" sz="4000" dirty="0"/>
              <a:t>SAM </a:t>
            </a:r>
            <a:r>
              <a:rPr lang="en-US" sz="4000" b="0" dirty="0"/>
              <a:t>– System for Award Management</a:t>
            </a:r>
            <a:endParaRPr kumimoji="0" lang="en-US" sz="4000" b="1" i="0" u="none" strike="noStrike" kern="1200" cap="none" spc="0" normalizeH="0" baseline="0" noProof="0" dirty="0">
              <a:ln>
                <a:noFill/>
              </a:ln>
              <a:solidFill>
                <a:srgbClr val="0F4D7B"/>
              </a:solidFill>
              <a:effectLst/>
              <a:uLnTx/>
              <a:uFillTx/>
              <a:latin typeface="Calibri" panose="020F0502020204030204"/>
              <a:ea typeface="+mn-ea"/>
              <a:cs typeface="+mn-cs"/>
            </a:endParaRPr>
          </a:p>
          <a:p>
            <a:pPr marL="176213" lvl="1" indent="176213" defTabSz="228600">
              <a:lnSpc>
                <a:spcPct val="120000"/>
              </a:lnSpc>
              <a:spcBef>
                <a:spcPts val="600"/>
              </a:spcBef>
              <a:spcAft>
                <a:spcPts val="600"/>
              </a:spcAft>
              <a:defRPr/>
            </a:pPr>
            <a:r>
              <a:rPr kumimoji="0" lang="en-US" sz="4000" b="1" i="0" u="none" strike="noStrike" kern="1200" cap="none" spc="0" normalizeH="0" baseline="0" noProof="0" dirty="0">
                <a:ln>
                  <a:noFill/>
                </a:ln>
                <a:solidFill>
                  <a:srgbClr val="0F4D7B"/>
                </a:solidFill>
                <a:effectLst/>
                <a:uLnTx/>
                <a:uFillTx/>
                <a:latin typeface="Calibri" panose="020F0502020204030204"/>
                <a:ea typeface="+mn-ea"/>
                <a:cs typeface="+mn-cs"/>
              </a:rPr>
              <a:t> UEI</a:t>
            </a:r>
            <a:r>
              <a:rPr kumimoji="0" lang="en-US" sz="4000" b="0" i="0" u="none" strike="noStrike" kern="1200" cap="none" spc="0" normalizeH="0" baseline="0" noProof="0" dirty="0">
                <a:ln>
                  <a:noFill/>
                </a:ln>
                <a:solidFill>
                  <a:srgbClr val="0F4D7B"/>
                </a:solidFill>
                <a:effectLst/>
                <a:uLnTx/>
                <a:uFillTx/>
                <a:latin typeface="Calibri" panose="020F0502020204030204"/>
                <a:ea typeface="+mn-ea"/>
                <a:cs typeface="+mn-cs"/>
              </a:rPr>
              <a:t>-Unique Entity Identifier</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F4D7B"/>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rgbClr val="0F4D7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081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342" y="152400"/>
            <a:ext cx="10014857" cy="838201"/>
          </a:xfrm>
        </p:spPr>
        <p:txBody>
          <a:bodyPr>
            <a:noAutofit/>
          </a:bodyPr>
          <a:lstStyle/>
          <a:p>
            <a:pPr algn="ctr"/>
            <a:r>
              <a:rPr lang="en-US" sz="3600" dirty="0"/>
              <a:t>HRSA’s HIV/AIDS Bureau (HAB) Vision and Mission</a:t>
            </a:r>
          </a:p>
        </p:txBody>
      </p:sp>
      <p:sp>
        <p:nvSpPr>
          <p:cNvPr id="4" name="Slide Number Placeholder 3"/>
          <p:cNvSpPr>
            <a:spLocks noGrp="1"/>
          </p:cNvSpPr>
          <p:nvPr>
            <p:ph type="sldNum" sz="quarter" idx="12"/>
          </p:nvPr>
        </p:nvSpPr>
        <p:spPr>
          <a:xfrm>
            <a:off x="11734800" y="6477000"/>
            <a:ext cx="381000" cy="39624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6"/>
          <p:cNvSpPr txBox="1">
            <a:spLocks noGrp="1"/>
          </p:cNvSpPr>
          <p:nvPr>
            <p:ph idx="1"/>
          </p:nvPr>
        </p:nvSpPr>
        <p:spPr>
          <a:xfrm>
            <a:off x="723900" y="1676400"/>
            <a:ext cx="10553700" cy="35052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altLang="en-US" sz="4000" b="1" dirty="0">
                <a:solidFill>
                  <a:srgbClr val="0F4D7B"/>
                </a:solidFill>
              </a:rPr>
              <a:t>Vision</a:t>
            </a:r>
          </a:p>
          <a:p>
            <a:pPr marL="0" indent="0" algn="ctr">
              <a:lnSpc>
                <a:spcPct val="100000"/>
              </a:lnSpc>
              <a:spcBef>
                <a:spcPts val="0"/>
              </a:spcBef>
              <a:buFont typeface="Arial" panose="020B0604020202020204" pitchFamily="34" charset="0"/>
              <a:buNone/>
            </a:pPr>
            <a:r>
              <a:rPr lang="en-US" altLang="en-US" sz="2600" b="1" dirty="0">
                <a:solidFill>
                  <a:srgbClr val="0F4D7B"/>
                </a:solidFill>
              </a:rPr>
              <a:t> </a:t>
            </a:r>
            <a:r>
              <a:rPr lang="en-US" sz="2600" dirty="0">
                <a:solidFill>
                  <a:srgbClr val="0F4D7B"/>
                </a:solidFill>
              </a:rPr>
              <a:t>Optimal HIV care and treatment for all to end the HIV epidemic in the U.S.</a:t>
            </a:r>
          </a:p>
          <a:p>
            <a:pPr marL="0" indent="0" algn="ctr">
              <a:lnSpc>
                <a:spcPct val="100000"/>
              </a:lnSpc>
              <a:spcBef>
                <a:spcPts val="0"/>
              </a:spcBef>
              <a:buFont typeface="Arial" panose="020B0604020202020204" pitchFamily="34" charset="0"/>
              <a:buNone/>
            </a:pPr>
            <a:endParaRPr lang="en-US" altLang="en-US" sz="2600" b="1" dirty="0">
              <a:solidFill>
                <a:srgbClr val="0F4D7B"/>
              </a:solidFill>
            </a:endParaRPr>
          </a:p>
          <a:p>
            <a:pPr marL="0" indent="0" algn="ctr">
              <a:lnSpc>
                <a:spcPct val="100000"/>
              </a:lnSpc>
              <a:spcBef>
                <a:spcPts val="0"/>
              </a:spcBef>
              <a:buFont typeface="Arial" panose="020B0604020202020204" pitchFamily="34" charset="0"/>
              <a:buNone/>
            </a:pPr>
            <a:r>
              <a:rPr lang="en-US" altLang="en-US" sz="4000" b="1" dirty="0">
                <a:solidFill>
                  <a:srgbClr val="0F4D7B"/>
                </a:solidFill>
              </a:rPr>
              <a:t>Mission</a:t>
            </a:r>
          </a:p>
          <a:p>
            <a:pPr marL="0" indent="0" algn="ctr">
              <a:lnSpc>
                <a:spcPct val="100000"/>
              </a:lnSpc>
              <a:spcBef>
                <a:spcPts val="0"/>
              </a:spcBef>
              <a:buFont typeface="Arial" panose="020B0604020202020204" pitchFamily="34" charset="0"/>
              <a:buNone/>
            </a:pPr>
            <a:r>
              <a:rPr lang="en-US" sz="2600" dirty="0">
                <a:solidFill>
                  <a:srgbClr val="0F4D7B"/>
                </a:solidFill>
              </a:rPr>
              <a:t>Provide leadership and resources to advance HIV care and treatment to improve health outcomes and reduce health disparities for people with HIV and affected communities.</a:t>
            </a:r>
          </a:p>
        </p:txBody>
      </p:sp>
    </p:spTree>
    <p:extLst>
      <p:ext uri="{BB962C8B-B14F-4D97-AF65-F5344CB8AC3E}">
        <p14:creationId xmlns:p14="http://schemas.microsoft.com/office/powerpoint/2010/main" val="4238939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228600"/>
            <a:ext cx="10134600" cy="762000"/>
          </a:xfrm>
        </p:spPr>
        <p:txBody>
          <a:bodyPr>
            <a:noAutofit/>
          </a:bodyPr>
          <a:lstStyle/>
          <a:p>
            <a:r>
              <a:rPr lang="en-US" sz="3600" b="1" dirty="0"/>
              <a:t>DCHAP Mission and Core Values</a:t>
            </a:r>
          </a:p>
        </p:txBody>
      </p:sp>
      <p:sp>
        <p:nvSpPr>
          <p:cNvPr id="6" name="Content Placeholder 5"/>
          <p:cNvSpPr>
            <a:spLocks noGrp="1"/>
          </p:cNvSpPr>
          <p:nvPr>
            <p:ph idx="1"/>
          </p:nvPr>
        </p:nvSpPr>
        <p:spPr>
          <a:xfrm>
            <a:off x="914400" y="1314450"/>
            <a:ext cx="10363200" cy="4248150"/>
          </a:xfrm>
        </p:spPr>
        <p:txBody>
          <a:bodyPr>
            <a:normAutofit/>
          </a:bodyPr>
          <a:lstStyle/>
          <a:p>
            <a:pPr marL="0" indent="0" algn="ctr">
              <a:spcBef>
                <a:spcPct val="0"/>
              </a:spcBef>
              <a:buNone/>
            </a:pPr>
            <a:r>
              <a:rPr lang="en-US" altLang="en-US" sz="4000" b="1" dirty="0"/>
              <a:t>Mission</a:t>
            </a:r>
          </a:p>
          <a:p>
            <a:pPr marL="0" indent="0" algn="ctr">
              <a:buNone/>
            </a:pPr>
            <a:r>
              <a:rPr lang="en-US" altLang="en-US" sz="2800" dirty="0"/>
              <a:t> </a:t>
            </a:r>
            <a:r>
              <a:rPr lang="en-US" altLang="en-US" sz="2400" dirty="0"/>
              <a:t>Provide leadership and resources to assure access to and retention in high quality, comprehensive HIV care and treatment services for vulnerable people with HIV/AIDS, their families, and providers within our nation’s communities.</a:t>
            </a:r>
          </a:p>
          <a:p>
            <a:pPr marL="0" indent="0" algn="ctr">
              <a:buNone/>
            </a:pPr>
            <a:endParaRPr lang="en-US" altLang="en-US" sz="2800" dirty="0"/>
          </a:p>
          <a:p>
            <a:pPr marL="0" indent="0" algn="ctr">
              <a:buNone/>
            </a:pPr>
            <a:r>
              <a:rPr lang="en-US" altLang="en-US" sz="4000" b="1" dirty="0"/>
              <a:t>Core Values </a:t>
            </a:r>
          </a:p>
          <a:p>
            <a:pPr marL="0" indent="0" algn="ctr">
              <a:buNone/>
            </a:pPr>
            <a:r>
              <a:rPr lang="en-US" altLang="en-US" sz="2400" dirty="0"/>
              <a:t>Communication ∙ Integrity ∙ Professionalism ∙ Accountability ∙ Consistency ∙ Respect</a:t>
            </a:r>
          </a:p>
          <a:p>
            <a:pPr marL="0" indent="0" algn="ctr">
              <a:spcBef>
                <a:spcPct val="0"/>
              </a:spcBef>
              <a:buNone/>
            </a:pPr>
            <a:endParaRPr lang="en-US" altLang="en-US" sz="2600" dirty="0"/>
          </a:p>
        </p:txBody>
      </p:sp>
      <p:sp>
        <p:nvSpPr>
          <p:cNvPr id="7" name="Slide Number Placeholder 3"/>
          <p:cNvSpPr>
            <a:spLocks noGrp="1"/>
          </p:cNvSpPr>
          <p:nvPr>
            <p:ph type="sldNum" sz="quarter" idx="12"/>
          </p:nvPr>
        </p:nvSpPr>
        <p:spPr>
          <a:xfrm>
            <a:off x="11734800" y="6553200"/>
            <a:ext cx="4572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3532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930" y="42095"/>
            <a:ext cx="9585850" cy="1004828"/>
          </a:xfrm>
        </p:spPr>
        <p:txBody>
          <a:bodyPr>
            <a:normAutofit/>
          </a:bodyPr>
          <a:lstStyle/>
          <a:p>
            <a:pPr marL="0" marR="0">
              <a:lnSpc>
                <a:spcPct val="107000"/>
              </a:lnSpc>
              <a:spcBef>
                <a:spcPts val="1800"/>
              </a:spcBef>
              <a:spcAft>
                <a:spcPts val="0"/>
              </a:spcAft>
            </a:pPr>
            <a:r>
              <a:rPr lang="en-US" dirty="0"/>
              <a:t>HRSA NOFO100 Pilot</a:t>
            </a:r>
          </a:p>
        </p:txBody>
      </p:sp>
      <p:sp>
        <p:nvSpPr>
          <p:cNvPr id="4" name="Slide Number Placeholder 3"/>
          <p:cNvSpPr>
            <a:spLocks noGrp="1"/>
          </p:cNvSpPr>
          <p:nvPr>
            <p:ph type="sldNum" sz="quarter" idx="12"/>
          </p:nvPr>
        </p:nvSpPr>
        <p:spPr>
          <a:xfrm>
            <a:off x="10387584" y="6493390"/>
            <a:ext cx="1804416" cy="39624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Content Placeholder 2"/>
          <p:cNvSpPr>
            <a:spLocks noGrp="1"/>
          </p:cNvSpPr>
          <p:nvPr>
            <p:ph idx="1"/>
          </p:nvPr>
        </p:nvSpPr>
        <p:spPr>
          <a:xfrm>
            <a:off x="1232452" y="1233815"/>
            <a:ext cx="10588487" cy="4647459"/>
          </a:xfrm>
        </p:spPr>
        <p:txBody>
          <a:bodyPr>
            <a:noAutofit/>
          </a:bodyPr>
          <a:lstStyle/>
          <a:p>
            <a:pPr marL="344488" marR="0" indent="-344488">
              <a:spcBef>
                <a:spcPts val="600"/>
              </a:spcBef>
              <a:spcAft>
                <a:spcPts val="600"/>
              </a:spcAft>
            </a:pPr>
            <a:r>
              <a:rPr lang="en-US" sz="2100" dirty="0">
                <a:solidFill>
                  <a:srgbClr val="16537F"/>
                </a:solidFill>
                <a:latin typeface="Calibri" panose="020F0502020204030204" pitchFamily="34" charset="0"/>
                <a:ea typeface="Calibri" panose="020F0502020204030204" pitchFamily="34" charset="0"/>
                <a:cs typeface="Calibri" panose="020F0502020204030204" pitchFamily="34" charset="0"/>
              </a:rPr>
              <a:t>This NOFO is part of </a:t>
            </a:r>
            <a:r>
              <a:rPr lang="en-US" sz="2100" b="1" dirty="0">
                <a:solidFill>
                  <a:srgbClr val="16537F"/>
                </a:solidFill>
                <a:latin typeface="Calibri" panose="020F0502020204030204" pitchFamily="34" charset="0"/>
                <a:ea typeface="Calibri" panose="020F0502020204030204" pitchFamily="34" charset="0"/>
                <a:cs typeface="Calibri" panose="020F0502020204030204" pitchFamily="34" charset="0"/>
              </a:rPr>
              <a:t>HRSA’s NOFO100 Pilot</a:t>
            </a:r>
            <a:endParaRPr lang="en-US" sz="2100" b="1" dirty="0">
              <a:solidFill>
                <a:srgbClr val="16537F"/>
              </a:solidFill>
              <a:effectLst/>
              <a:latin typeface="Calibri" panose="020F0502020204030204" pitchFamily="34" charset="0"/>
              <a:ea typeface="Calibri" panose="020F0502020204030204" pitchFamily="34" charset="0"/>
              <a:cs typeface="Calibri" panose="020F0502020204030204" pitchFamily="34" charset="0"/>
            </a:endParaRPr>
          </a:p>
          <a:p>
            <a:pPr marL="344488" marR="0" indent="-344488">
              <a:lnSpc>
                <a:spcPts val="2400"/>
              </a:lnSpc>
              <a:spcBef>
                <a:spcPts val="600"/>
              </a:spcBef>
              <a:spcAft>
                <a:spcPts val="600"/>
              </a:spcAft>
            </a:pPr>
            <a:r>
              <a:rPr lang="en-US" sz="2100" dirty="0">
                <a:solidFill>
                  <a:srgbClr val="16537F"/>
                </a:solidFill>
                <a:latin typeface="Calibri" panose="020F0502020204030204" pitchFamily="34" charset="0"/>
                <a:ea typeface="Calibri" panose="020F0502020204030204" pitchFamily="34" charset="0"/>
                <a:cs typeface="Calibri" panose="020F0502020204030204" pitchFamily="34" charset="0"/>
              </a:rPr>
              <a:t>The NOFO100 Pilot is HRSA’s way of testing out a new format, called a </a:t>
            </a:r>
            <a:r>
              <a:rPr lang="en-US" sz="2100" i="1" dirty="0">
                <a:solidFill>
                  <a:srgbClr val="16537F"/>
                </a:solidFill>
                <a:latin typeface="Calibri" panose="020F0502020204030204" pitchFamily="34" charset="0"/>
                <a:ea typeface="Calibri" panose="020F0502020204030204" pitchFamily="34" charset="0"/>
                <a:cs typeface="Calibri" panose="020F0502020204030204" pitchFamily="34" charset="0"/>
              </a:rPr>
              <a:t>Content Guide</a:t>
            </a:r>
            <a:r>
              <a:rPr lang="en-US" sz="2100" dirty="0">
                <a:solidFill>
                  <a:srgbClr val="16537F"/>
                </a:solidFill>
                <a:latin typeface="Calibri" panose="020F0502020204030204" pitchFamily="34" charset="0"/>
                <a:ea typeface="Calibri" panose="020F0502020204030204" pitchFamily="34" charset="0"/>
                <a:cs typeface="Calibri" panose="020F0502020204030204" pitchFamily="34" charset="0"/>
              </a:rPr>
              <a:t>, that embraces the </a:t>
            </a:r>
            <a:r>
              <a:rPr lang="en-US" sz="2100" dirty="0">
                <a:solidFill>
                  <a:srgbClr val="16537F"/>
                </a:solidFill>
                <a:latin typeface="Calibri" panose="020F0502020204030204" pitchFamily="34" charset="0"/>
                <a:ea typeface="Calibri" panose="020F0502020204030204" pitchFamily="34" charset="0"/>
                <a:cs typeface="Calibri" panose="020F0502020204030204" pitchFamily="34" charset="0"/>
                <a:hlinkClick r:id="rId3"/>
              </a:rPr>
              <a:t>federal government’s plain language standards</a:t>
            </a:r>
            <a:r>
              <a:rPr lang="en-US" sz="2100" dirty="0">
                <a:solidFill>
                  <a:srgbClr val="16537F"/>
                </a:solidFill>
                <a:latin typeface="Calibri" panose="020F0502020204030204" pitchFamily="34" charset="0"/>
                <a:ea typeface="Calibri" panose="020F0502020204030204" pitchFamily="34" charset="0"/>
                <a:cs typeface="Calibri" panose="020F0502020204030204" pitchFamily="34" charset="0"/>
              </a:rPr>
              <a:t> including a different layout than the current NOFO template that’s been in use for several years. </a:t>
            </a:r>
            <a:endParaRPr lang="en-US" sz="2100" dirty="0">
              <a:solidFill>
                <a:srgbClr val="16537F"/>
              </a:solidFill>
              <a:effectLst/>
              <a:latin typeface="Calibri" panose="020F0502020204030204" pitchFamily="34" charset="0"/>
              <a:ea typeface="Calibri" panose="020F0502020204030204" pitchFamily="34" charset="0"/>
              <a:cs typeface="Calibri" panose="020F0502020204030204" pitchFamily="34" charset="0"/>
            </a:endParaRPr>
          </a:p>
          <a:p>
            <a:pPr marL="344488" marR="0" indent="-344488">
              <a:lnSpc>
                <a:spcPts val="2400"/>
              </a:lnSpc>
              <a:spcBef>
                <a:spcPts val="600"/>
              </a:spcBef>
              <a:spcAft>
                <a:spcPts val="600"/>
              </a:spcAft>
            </a:pPr>
            <a:r>
              <a:rPr lang="en-US" sz="2100" b="0" dirty="0">
                <a:solidFill>
                  <a:srgbClr val="16537F"/>
                </a:solidFill>
                <a:latin typeface="Calibri" panose="020F0502020204030204" pitchFamily="34" charset="0"/>
                <a:cs typeface="Calibri" panose="020F0502020204030204" pitchFamily="34" charset="0"/>
              </a:rPr>
              <a:t>The </a:t>
            </a:r>
            <a:r>
              <a:rPr lang="en-US" sz="2100" b="0" i="1" dirty="0">
                <a:solidFill>
                  <a:srgbClr val="16537F"/>
                </a:solidFill>
                <a:latin typeface="Calibri" panose="020F0502020204030204" pitchFamily="34" charset="0"/>
                <a:cs typeface="Calibri" panose="020F0502020204030204" pitchFamily="34" charset="0"/>
              </a:rPr>
              <a:t>Content Guide </a:t>
            </a:r>
            <a:r>
              <a:rPr lang="en-US" sz="2100" b="0" dirty="0">
                <a:solidFill>
                  <a:srgbClr val="16537F"/>
                </a:solidFill>
                <a:latin typeface="Calibri" panose="020F0502020204030204" pitchFamily="34" charset="0"/>
                <a:cs typeface="Calibri" panose="020F0502020204030204" pitchFamily="34" charset="0"/>
              </a:rPr>
              <a:t>also organizes information differently and reflects a more visually appealing design. </a:t>
            </a:r>
          </a:p>
          <a:p>
            <a:pPr marL="344488" marR="0" indent="-344488">
              <a:lnSpc>
                <a:spcPts val="2400"/>
              </a:lnSpc>
              <a:spcBef>
                <a:spcPts val="600"/>
              </a:spcBef>
              <a:spcAft>
                <a:spcPts val="1200"/>
              </a:spcAft>
            </a:pPr>
            <a:r>
              <a:rPr lang="en-US" sz="2100" dirty="0">
                <a:solidFill>
                  <a:srgbClr val="16537F"/>
                </a:solidFill>
                <a:latin typeface="Calibri" panose="020F0502020204030204" pitchFamily="34" charset="0"/>
                <a:cs typeface="Calibri" panose="020F0502020204030204" pitchFamily="34" charset="0"/>
              </a:rPr>
              <a:t>The </a:t>
            </a:r>
            <a:r>
              <a:rPr lang="en-US" sz="2100" i="1" dirty="0">
                <a:solidFill>
                  <a:srgbClr val="16537F"/>
                </a:solidFill>
                <a:latin typeface="Calibri" panose="020F0502020204030204" pitchFamily="34" charset="0"/>
                <a:cs typeface="Calibri" panose="020F0502020204030204" pitchFamily="34" charset="0"/>
              </a:rPr>
              <a:t>Content Guide </a:t>
            </a:r>
            <a:r>
              <a:rPr lang="en-US" sz="2100" dirty="0">
                <a:solidFill>
                  <a:srgbClr val="16537F"/>
                </a:solidFill>
                <a:latin typeface="Calibri" panose="020F0502020204030204" pitchFamily="34" charset="0"/>
                <a:cs typeface="Calibri" panose="020F0502020204030204" pitchFamily="34" charset="0"/>
              </a:rPr>
              <a:t>is intended to be more accessible and easier to navigate for the average reader. The goal is to make it easier for applicants to:</a:t>
            </a:r>
          </a:p>
          <a:p>
            <a:pPr marL="850392" lvl="1" indent="-457200">
              <a:spcBef>
                <a:spcPts val="0"/>
              </a:spcBef>
              <a:spcAft>
                <a:spcPts val="600"/>
              </a:spcAft>
            </a:pPr>
            <a:r>
              <a:rPr lang="en-US" sz="2100" dirty="0">
                <a:solidFill>
                  <a:srgbClr val="16537F"/>
                </a:solidFill>
                <a:latin typeface="Calibri" panose="020F0502020204030204" pitchFamily="34" charset="0"/>
                <a:cs typeface="Calibri" panose="020F0502020204030204" pitchFamily="34" charset="0"/>
              </a:rPr>
              <a:t>Quickly find what they need</a:t>
            </a:r>
          </a:p>
          <a:p>
            <a:pPr marL="850392" lvl="1" indent="-457200">
              <a:spcBef>
                <a:spcPts val="0"/>
              </a:spcBef>
              <a:spcAft>
                <a:spcPts val="600"/>
              </a:spcAft>
            </a:pPr>
            <a:r>
              <a:rPr lang="en-US" sz="2100" dirty="0">
                <a:solidFill>
                  <a:srgbClr val="16537F"/>
                </a:solidFill>
                <a:latin typeface="Calibri" panose="020F0502020204030204" pitchFamily="34" charset="0"/>
                <a:cs typeface="Calibri" panose="020F0502020204030204" pitchFamily="34" charset="0"/>
              </a:rPr>
              <a:t>Understand what they read</a:t>
            </a:r>
          </a:p>
          <a:p>
            <a:pPr marL="850392" lvl="1" indent="-457200">
              <a:spcBef>
                <a:spcPts val="0"/>
              </a:spcBef>
              <a:spcAft>
                <a:spcPts val="600"/>
              </a:spcAft>
            </a:pPr>
            <a:r>
              <a:rPr lang="en-US" sz="2100" dirty="0">
                <a:solidFill>
                  <a:srgbClr val="16537F"/>
                </a:solidFill>
                <a:latin typeface="Calibri" panose="020F0502020204030204" pitchFamily="34" charset="0"/>
                <a:cs typeface="Calibri" panose="020F0502020204030204" pitchFamily="34" charset="0"/>
              </a:rPr>
              <a:t>Use what they read without rereading</a:t>
            </a:r>
            <a:endParaRPr lang="en-US" sz="2100" b="0" dirty="0">
              <a:solidFill>
                <a:srgbClr val="16537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5857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
            <a:ext cx="5029200" cy="1066800"/>
          </a:xfrm>
        </p:spPr>
        <p:txBody>
          <a:bodyPr>
            <a:normAutofit/>
          </a:bodyPr>
          <a:lstStyle/>
          <a:p>
            <a:r>
              <a:rPr lang="en-US" sz="3600" dirty="0"/>
              <a:t>Basic Information</a:t>
            </a:r>
            <a:endParaRPr lang="en-US" sz="2500" dirty="0"/>
          </a:p>
        </p:txBody>
      </p:sp>
      <p:sp>
        <p:nvSpPr>
          <p:cNvPr id="4" name="Slide Number Placeholder 3"/>
          <p:cNvSpPr>
            <a:spLocks noGrp="1"/>
          </p:cNvSpPr>
          <p:nvPr>
            <p:ph type="sldNum" sz="quarter" idx="12"/>
          </p:nvPr>
        </p:nvSpPr>
        <p:spPr>
          <a:xfrm>
            <a:off x="11353800" y="6400800"/>
            <a:ext cx="740611" cy="494869"/>
          </a:xfrm>
        </p:spPr>
        <p:txBody>
          <a:bodyPr/>
          <a:lstStyle/>
          <a:p>
            <a:fld id="{F9ECA865-404D-4A57-9AC1-FD3038CC100D}" type="slidenum">
              <a:rPr lang="en-US" smtClean="0"/>
              <a:pPr/>
              <a:t>8</a:t>
            </a:fld>
            <a:endParaRPr lang="en-US" dirty="0"/>
          </a:p>
        </p:txBody>
      </p:sp>
      <p:sp>
        <p:nvSpPr>
          <p:cNvPr id="12" name="Text Placeholder 11"/>
          <p:cNvSpPr>
            <a:spLocks noGrp="1"/>
          </p:cNvSpPr>
          <p:nvPr>
            <p:ph type="body" sz="quarter" idx="4294967295"/>
          </p:nvPr>
        </p:nvSpPr>
        <p:spPr>
          <a:xfrm>
            <a:off x="4419600" y="6019800"/>
            <a:ext cx="4070350" cy="381000"/>
          </a:xfrm>
        </p:spPr>
        <p:txBody>
          <a:bodyPr>
            <a:noAutofit/>
          </a:bodyPr>
          <a:lstStyle/>
          <a:p>
            <a:pPr marL="0" indent="0" algn="ctr">
              <a:buNone/>
            </a:pPr>
            <a:r>
              <a:rPr lang="en-US" sz="1800" i="1" dirty="0"/>
              <a:t>Please refer to page</a:t>
            </a:r>
            <a:r>
              <a:rPr lang="en-US" sz="1800" i="1" dirty="0">
                <a:solidFill>
                  <a:srgbClr val="FF0000"/>
                </a:solidFill>
              </a:rPr>
              <a:t> 5 </a:t>
            </a:r>
            <a:r>
              <a:rPr lang="en-US" sz="1800" i="1" dirty="0"/>
              <a:t>of the NOFO</a:t>
            </a:r>
          </a:p>
        </p:txBody>
      </p:sp>
      <p:sp>
        <p:nvSpPr>
          <p:cNvPr id="3" name="TextBox 2">
            <a:extLst>
              <a:ext uri="{FF2B5EF4-FFF2-40B4-BE49-F238E27FC236}">
                <a16:creationId xmlns:a16="http://schemas.microsoft.com/office/drawing/2014/main" id="{9BE3B1E5-DA9B-8A77-4C24-8009504E58E6}"/>
              </a:ext>
            </a:extLst>
          </p:cNvPr>
          <p:cNvSpPr txBox="1"/>
          <p:nvPr/>
        </p:nvSpPr>
        <p:spPr>
          <a:xfrm>
            <a:off x="1171902" y="1122072"/>
            <a:ext cx="10515601" cy="4667945"/>
          </a:xfrm>
          <a:prstGeom prst="rect">
            <a:avLst/>
          </a:prstGeom>
          <a:noFill/>
        </p:spPr>
        <p:txBody>
          <a:bodyPr wrap="square" rtlCol="0">
            <a:spAutoFit/>
          </a:bodyPr>
          <a:lstStyle/>
          <a:p>
            <a:pPr>
              <a:spcBef>
                <a:spcPts val="600"/>
              </a:spcBef>
              <a:spcAft>
                <a:spcPts val="600"/>
              </a:spcAft>
            </a:pPr>
            <a:r>
              <a:rPr lang="en-US" sz="3200" b="1" dirty="0">
                <a:solidFill>
                  <a:srgbClr val="0F4D7B"/>
                </a:solidFill>
              </a:rPr>
              <a:t>Summary</a:t>
            </a:r>
          </a:p>
          <a:p>
            <a:pPr>
              <a:lnSpc>
                <a:spcPts val="2400"/>
              </a:lnSpc>
            </a:pPr>
            <a:r>
              <a:rPr lang="en-US" sz="2000" dirty="0">
                <a:solidFill>
                  <a:srgbClr val="0F4D7B"/>
                </a:solidFill>
              </a:rPr>
              <a:t>The DRP reimburses certain costs incurred by eligible entities that have provided uncompensated or partially uncompensated oral health care to people with HIV during a specified one-year period. Funds among eligible applicants will be distributed by considering the number of patients with HIV served and the unreimbursed oral health care costs incurred by each eligible applicant as compared with the total number of patients served and costs incurred by all eligible applicants.</a:t>
            </a:r>
          </a:p>
          <a:p>
            <a:pPr>
              <a:lnSpc>
                <a:spcPts val="2600"/>
              </a:lnSpc>
            </a:pPr>
            <a:endParaRPr lang="en-US" sz="2200" dirty="0">
              <a:solidFill>
                <a:srgbClr val="0F4D7B"/>
              </a:solidFill>
            </a:endParaRPr>
          </a:p>
          <a:p>
            <a:pPr>
              <a:lnSpc>
                <a:spcPts val="2600"/>
              </a:lnSpc>
              <a:spcAft>
                <a:spcPts val="600"/>
              </a:spcAft>
            </a:pPr>
            <a:r>
              <a:rPr lang="en-US" sz="3200" b="1" dirty="0">
                <a:solidFill>
                  <a:srgbClr val="0F4D7B"/>
                </a:solidFill>
              </a:rPr>
              <a:t>Funding Detail</a:t>
            </a:r>
          </a:p>
          <a:p>
            <a:pPr marL="347472" marR="0" lvl="0" indent="-347472" algn="l" defTabSz="914400" rtl="0" eaLnBrk="1" fontAlgn="auto" latinLnBrk="0" hangingPunct="1">
              <a:lnSpc>
                <a:spcPct val="120000"/>
              </a:lnSpc>
              <a:spcBef>
                <a:spcPts val="0"/>
              </a:spcBef>
              <a:spcAft>
                <a:spcPts val="0"/>
              </a:spcAft>
              <a:buClr>
                <a:srgbClr val="0F4D7B"/>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0F4D7B"/>
                </a:solidFill>
                <a:effectLst/>
                <a:uLnTx/>
                <a:uFillTx/>
                <a:latin typeface="Calibri" panose="020F0502020204030204"/>
                <a:ea typeface="+mn-ea"/>
                <a:cs typeface="+mn-cs"/>
              </a:rPr>
              <a:t>Expected total available funding: $9,300,000 </a:t>
            </a:r>
          </a:p>
          <a:p>
            <a:pPr marL="347472" marR="0" lvl="0" indent="-347472" algn="l" defTabSz="914400" rtl="0" eaLnBrk="1" fontAlgn="auto" latinLnBrk="0" hangingPunct="1">
              <a:lnSpc>
                <a:spcPct val="120000"/>
              </a:lnSpc>
              <a:spcBef>
                <a:spcPts val="0"/>
              </a:spcBef>
              <a:spcAft>
                <a:spcPts val="0"/>
              </a:spcAft>
              <a:buClr>
                <a:srgbClr val="0F4D7B"/>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0F4D7B"/>
                </a:solidFill>
                <a:effectLst/>
                <a:uLnTx/>
                <a:uFillTx/>
                <a:latin typeface="Calibri" panose="020F0502020204030204"/>
                <a:ea typeface="+mn-ea"/>
                <a:cs typeface="+mn-cs"/>
              </a:rPr>
              <a:t>Expected number of awards: 50</a:t>
            </a:r>
          </a:p>
          <a:p>
            <a:pPr marL="347472" marR="0" lvl="0" indent="-347472" algn="l" defTabSz="914400" rtl="0" eaLnBrk="1" fontAlgn="auto" latinLnBrk="0" hangingPunct="1">
              <a:lnSpc>
                <a:spcPct val="120000"/>
              </a:lnSpc>
              <a:spcBef>
                <a:spcPts val="0"/>
              </a:spcBef>
              <a:spcAft>
                <a:spcPts val="0"/>
              </a:spcAft>
              <a:buClr>
                <a:srgbClr val="0F4D7B"/>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0F4D7B"/>
                </a:solidFill>
                <a:effectLst/>
                <a:uLnTx/>
                <a:uFillTx/>
                <a:latin typeface="Calibri" panose="020F0502020204030204"/>
                <a:ea typeface="+mn-ea"/>
                <a:cs typeface="+mn-cs"/>
              </a:rPr>
              <a:t>Funding range per award: Varies</a:t>
            </a:r>
          </a:p>
          <a:p>
            <a:pPr marL="347472" marR="0" lvl="0" indent="-347472" algn="l" defTabSz="914400" rtl="0" eaLnBrk="1" fontAlgn="auto" latinLnBrk="0" hangingPunct="1">
              <a:lnSpc>
                <a:spcPts val="2400"/>
              </a:lnSpc>
              <a:spcBef>
                <a:spcPts val="0"/>
              </a:spcBef>
              <a:spcAft>
                <a:spcPts val="0"/>
              </a:spcAft>
              <a:buClr>
                <a:srgbClr val="0F4D7B"/>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0F4D7B"/>
                </a:solidFill>
                <a:effectLst/>
                <a:uLnTx/>
                <a:uFillTx/>
                <a:latin typeface="Calibri" panose="020F0502020204030204"/>
                <a:ea typeface="+mn-ea"/>
                <a:cs typeface="+mn-cs"/>
              </a:rPr>
              <a:t>We plan to fund awards in a single six-month budget period for a period of performance of </a:t>
            </a: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September 1, 2024</a:t>
            </a:r>
            <a:r>
              <a:rPr kumimoji="0" lang="en-US" sz="2000" b="0" i="0" u="none" strike="noStrike" kern="1200" cap="none" spc="0" normalizeH="0" baseline="0" noProof="0" dirty="0">
                <a:ln>
                  <a:noFill/>
                </a:ln>
                <a:solidFill>
                  <a:srgbClr val="0F4D7B"/>
                </a:solidFill>
                <a:effectLst/>
                <a:uLnTx/>
                <a:uFillTx/>
                <a:latin typeface="Calibri" panose="020F0502020204030204"/>
                <a:ea typeface="+mn-ea"/>
                <a:cs typeface="+mn-cs"/>
              </a:rPr>
              <a:t>,</a:t>
            </a: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srgbClr val="0F4D7B"/>
                </a:solidFill>
                <a:effectLst/>
                <a:uLnTx/>
                <a:uFillTx/>
                <a:latin typeface="Calibri" panose="020F0502020204030204"/>
                <a:ea typeface="+mn-ea"/>
                <a:cs typeface="+mn-cs"/>
              </a:rPr>
              <a:t>to </a:t>
            </a: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March 31, 2025</a:t>
            </a:r>
            <a:r>
              <a:rPr kumimoji="0" lang="en-US" sz="2000" b="0" i="0" u="none" strike="noStrike" kern="1200" cap="none" spc="0" normalizeH="0" baseline="0" noProof="0" dirty="0">
                <a:ln>
                  <a:noFill/>
                </a:ln>
                <a:solidFill>
                  <a:srgbClr val="0F4D7B"/>
                </a:solidFill>
                <a:effectLst/>
                <a:uLnTx/>
                <a:uFillTx/>
                <a:latin typeface="Calibri" panose="020F0502020204030204"/>
                <a:ea typeface="+mn-ea"/>
                <a:cs typeface="+mn-cs"/>
              </a:rPr>
              <a:t>. </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574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1"/>
            <a:ext cx="10287001" cy="1066800"/>
          </a:xfrm>
        </p:spPr>
        <p:txBody>
          <a:bodyPr>
            <a:normAutofit/>
          </a:bodyPr>
          <a:lstStyle/>
          <a:p>
            <a:r>
              <a:rPr lang="en-US" sz="3600" dirty="0"/>
              <a:t>Eligibility</a:t>
            </a:r>
            <a:endParaRPr lang="en-US" sz="3600" strike="sngStrike" dirty="0"/>
          </a:p>
        </p:txBody>
      </p:sp>
      <p:sp>
        <p:nvSpPr>
          <p:cNvPr id="5" name="Content Placeholder 10"/>
          <p:cNvSpPr>
            <a:spLocks noGrp="1"/>
          </p:cNvSpPr>
          <p:nvPr>
            <p:ph idx="1"/>
          </p:nvPr>
        </p:nvSpPr>
        <p:spPr>
          <a:xfrm>
            <a:off x="1078991" y="1219200"/>
            <a:ext cx="10427209" cy="4572000"/>
          </a:xfrm>
        </p:spPr>
        <p:txBody>
          <a:bodyPr>
            <a:normAutofit fontScale="92500"/>
          </a:bodyPr>
          <a:lstStyle/>
          <a:p>
            <a:pPr marL="0" indent="0">
              <a:lnSpc>
                <a:spcPts val="2000"/>
              </a:lnSpc>
              <a:spcBef>
                <a:spcPts val="0"/>
              </a:spcBef>
              <a:spcAft>
                <a:spcPts val="1200"/>
              </a:spcAft>
              <a:buNone/>
            </a:pPr>
            <a:r>
              <a:rPr lang="en-US" sz="2400" b="1" i="0" u="none" strike="noStrike" baseline="0" dirty="0">
                <a:latin typeface="Source Sans Pro" panose="020B0503030403020204" pitchFamily="34" charset="0"/>
              </a:rPr>
              <a:t>Only </a:t>
            </a:r>
            <a:r>
              <a:rPr lang="en-US" sz="2400" b="0" i="0" u="none" strike="noStrike" baseline="0" dirty="0">
                <a:latin typeface="Source Sans Pro" panose="020B0503030403020204" pitchFamily="34" charset="0"/>
              </a:rPr>
              <a:t>these types of domestic organizations may apply: </a:t>
            </a:r>
            <a:endParaRPr lang="en-US" sz="2400" dirty="0"/>
          </a:p>
          <a:p>
            <a:pPr marL="463550" indent="-407988">
              <a:lnSpc>
                <a:spcPts val="2200"/>
              </a:lnSpc>
              <a:spcBef>
                <a:spcPts val="0"/>
              </a:spcBef>
            </a:pPr>
            <a:r>
              <a:rPr lang="en-US" sz="2400" dirty="0"/>
              <a:t>Accredited domestic dental schools and other accredited domestic dental education programs, such as dental hygiene programs, or those sponsored by a school of dentistry, a hospital with a dental education program that is accredited by the Commission on Dental Accreditation, or a public or private institution that offers postdoctoral training in the specialties of dentistry, advanced education in general dentistry, or a dental-general practice residency.</a:t>
            </a:r>
          </a:p>
          <a:p>
            <a:pPr marL="463550" indent="-407988">
              <a:lnSpc>
                <a:spcPts val="2000"/>
              </a:lnSpc>
              <a:spcBef>
                <a:spcPts val="0"/>
              </a:spcBef>
              <a:buNone/>
            </a:pPr>
            <a:endParaRPr lang="en-US" sz="2400" dirty="0"/>
          </a:p>
          <a:p>
            <a:pPr marL="463550" indent="-407988">
              <a:lnSpc>
                <a:spcPts val="2000"/>
              </a:lnSpc>
              <a:spcBef>
                <a:spcPts val="0"/>
              </a:spcBef>
            </a:pPr>
            <a:r>
              <a:rPr lang="en-US" sz="2400" dirty="0"/>
              <a:t>Dental education programs must be accredited by the Commission on Dental Accreditation.</a:t>
            </a:r>
          </a:p>
          <a:p>
            <a:pPr marL="463550" indent="-407988">
              <a:lnSpc>
                <a:spcPts val="2000"/>
              </a:lnSpc>
              <a:spcBef>
                <a:spcPts val="0"/>
              </a:spcBef>
              <a:buNone/>
            </a:pPr>
            <a:endParaRPr lang="en-US" sz="2400" dirty="0"/>
          </a:p>
          <a:p>
            <a:pPr marL="463550" lvl="0" indent="-407988">
              <a:lnSpc>
                <a:spcPts val="2000"/>
              </a:lnSpc>
              <a:spcBef>
                <a:spcPts val="0"/>
              </a:spcBef>
            </a:pPr>
            <a:r>
              <a:rPr lang="en-US" sz="2400" dirty="0"/>
              <a:t>This program has no cost-sharing requirement. Cost sharing/matching is not required.</a:t>
            </a:r>
          </a:p>
          <a:p>
            <a:pPr marL="463550" lvl="0" indent="-407988">
              <a:lnSpc>
                <a:spcPts val="2000"/>
              </a:lnSpc>
              <a:spcBef>
                <a:spcPts val="0"/>
              </a:spcBef>
            </a:pPr>
            <a:endParaRPr lang="en-US" sz="2400" dirty="0"/>
          </a:p>
          <a:p>
            <a:pPr marL="0" lvl="0" indent="0">
              <a:lnSpc>
                <a:spcPts val="2000"/>
              </a:lnSpc>
              <a:spcBef>
                <a:spcPts val="0"/>
              </a:spcBef>
              <a:buNone/>
            </a:pPr>
            <a:endParaRPr lang="en-US" sz="2400" dirty="0"/>
          </a:p>
          <a:p>
            <a:pPr marL="282575" lvl="0" indent="0">
              <a:lnSpc>
                <a:spcPts val="2000"/>
              </a:lnSpc>
              <a:spcBef>
                <a:spcPts val="0"/>
              </a:spcBef>
              <a:buNone/>
            </a:pPr>
            <a:r>
              <a:rPr lang="en-US" sz="2400" b="1" dirty="0"/>
              <a:t>Please note: </a:t>
            </a:r>
            <a:r>
              <a:rPr lang="en-US" sz="2400" dirty="0"/>
              <a:t>Multiple applications from an organization are not allowable.</a:t>
            </a:r>
          </a:p>
          <a:p>
            <a:pPr marL="0" lvl="0" indent="0">
              <a:spcBef>
                <a:spcPts val="1200"/>
              </a:spcBef>
              <a:spcAft>
                <a:spcPts val="1200"/>
              </a:spcAft>
              <a:buNone/>
            </a:pPr>
            <a:endParaRPr lang="en-US" sz="2400" dirty="0"/>
          </a:p>
        </p:txBody>
      </p:sp>
      <p:sp>
        <p:nvSpPr>
          <p:cNvPr id="4" name="Slide Number Placeholder 3"/>
          <p:cNvSpPr>
            <a:spLocks noGrp="1"/>
          </p:cNvSpPr>
          <p:nvPr>
            <p:ph type="sldNum" sz="quarter" idx="12"/>
          </p:nvPr>
        </p:nvSpPr>
        <p:spPr>
          <a:xfrm>
            <a:off x="11682984" y="6477000"/>
            <a:ext cx="509016" cy="381000"/>
          </a:xfrm>
        </p:spPr>
        <p:txBody>
          <a:bodyPr/>
          <a:lstStyle/>
          <a:p>
            <a:fld id="{F9ECA865-404D-4A57-9AC1-FD3038CC100D}" type="slidenum">
              <a:rPr lang="en-US" smtClean="0"/>
              <a:pPr/>
              <a:t>9</a:t>
            </a:fld>
            <a:endParaRPr lang="en-US"/>
          </a:p>
        </p:txBody>
      </p:sp>
      <p:sp>
        <p:nvSpPr>
          <p:cNvPr id="8" name="Text Placeholder 7"/>
          <p:cNvSpPr>
            <a:spLocks noGrp="1"/>
          </p:cNvSpPr>
          <p:nvPr>
            <p:ph type="body" sz="quarter" idx="4294967295"/>
          </p:nvPr>
        </p:nvSpPr>
        <p:spPr>
          <a:xfrm>
            <a:off x="3584574" y="6019800"/>
            <a:ext cx="5251450" cy="304800"/>
          </a:xfrm>
        </p:spPr>
        <p:txBody>
          <a:bodyPr>
            <a:noAutofit/>
          </a:bodyPr>
          <a:lstStyle/>
          <a:p>
            <a:pPr marL="0" indent="0" algn="ctr">
              <a:buNone/>
            </a:pPr>
            <a:r>
              <a:rPr lang="en-US" sz="1800" i="1" dirty="0"/>
              <a:t>Please refer to page </a:t>
            </a:r>
            <a:r>
              <a:rPr lang="en-US" sz="1800" i="1" dirty="0">
                <a:solidFill>
                  <a:srgbClr val="FF0000"/>
                </a:solidFill>
              </a:rPr>
              <a:t>6 </a:t>
            </a:r>
            <a:r>
              <a:rPr lang="en-US" sz="1800" i="1" dirty="0"/>
              <a:t>of the NOFO</a:t>
            </a:r>
          </a:p>
        </p:txBody>
      </p:sp>
    </p:spTree>
    <p:extLst>
      <p:ext uri="{BB962C8B-B14F-4D97-AF65-F5344CB8AC3E}">
        <p14:creationId xmlns:p14="http://schemas.microsoft.com/office/powerpoint/2010/main" val="10063546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Presentation Title]&amp;#x0D;&amp;#x0A;[Date]&amp;quot;&quot;/&gt;&lt;property id=&quot;20307&quot; value=&quot;256&quot;/&gt;&lt;/object&gt;&lt;object type=&quot;3&quot; unique_id=&quot;10004&quot;&gt;&lt;property id=&quot;20148&quot; value=&quot;5&quot;/&gt;&lt;property id=&quot;20300&quot; value=&quot;Slide 2 - &amp;quot;[Slide Header]&amp;#x0D;&amp;#x0A;[Subheading] &amp;quot;&quot;/&gt;&lt;property id=&quot;20307&quot; value=&quot;262&quot;/&gt;&lt;/object&gt;&lt;object type=&quot;3&quot; unique_id=&quot;10023&quot;&gt;&lt;property id=&quot;20148&quot; value=&quot;5&quot;/&gt;&lt;property id=&quot;20300&quot; value=&quot;Slide 3 - &amp;quot;Contact Information (last slide)&amp;#x0D;&amp;#x0A;&amp;quot;&quot;/&gt;&lt;property id=&quot;20307&quot; value=&quot;263&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Status xmlns="http://schemas.microsoft.com/sharepoint/v3/fields">Not Started</_Status>
    <_dlc_DocId xmlns="5439193d-6489-428d-a877-177eeb04ceb1">HABDOC-2092423314-3586</_dlc_DocId>
    <_dlc_DocIdUrl xmlns="5439193d-6489-428d-a877-177eeb04ceb1">
      <Url>https://sharepoint.hrsa.gov/sites/hab/Communities/Communication/_layouts/15/DocIdRedir.aspx?ID=HABDOC-2092423314-3586</Url>
      <Description>HABDOC-2092423314-3586</Description>
    </_dlc_DocIdUrl>
    <Request_x0020_ID_x0020__x0023_ xmlns="68810ace-306f-4429-8e6f-eb01f6d4048b">1009</Request_x0020_ID_x0020__x0023_>
    <Show_x003f_ xmlns="68810ace-306f-4429-8e6f-eb01f6d4048b">No</Show_x003f_>
    <File_x0020_Source xmlns="68810ace-306f-4429-8e6f-eb01f6d4048b">New</File_x0020_Source>
  </documentManagement>
</p:properties>
</file>

<file path=customXml/item2.xml><?xml version="1.0" encoding="utf-8"?>
<?mso-contentType ?>
<SharedContentType xmlns="Microsoft.SharePoint.Taxonomy.ContentTypeSync" SourceId="13ff120d-8bd5-4291-a148-70db8d7e9204" ContentTypeId="0x01"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32AB4D0CEFC6B84087C1D399CE94E8BF" ma:contentTypeVersion="11" ma:contentTypeDescription="Create a new document." ma:contentTypeScope="" ma:versionID="c44a252ce07b57677de6db11871d0434">
  <xsd:schema xmlns:xsd="http://www.w3.org/2001/XMLSchema" xmlns:xs="http://www.w3.org/2001/XMLSchema" xmlns:p="http://schemas.microsoft.com/office/2006/metadata/properties" xmlns:ns2="5439193d-6489-428d-a877-177eeb04ceb1" xmlns:ns3="68810ace-306f-4429-8e6f-eb01f6d4048b" xmlns:ns4="http://schemas.microsoft.com/sharepoint/v3/fields" xmlns:ns5="59930f83-829d-4f62-add2-bc193d753bf5" targetNamespace="http://schemas.microsoft.com/office/2006/metadata/properties" ma:root="true" ma:fieldsID="ddabeb128ba64bbb5f5ddff379170fab" ns2:_="" ns3:_="" ns4:_="" ns5:_="">
    <xsd:import namespace="5439193d-6489-428d-a877-177eeb04ceb1"/>
    <xsd:import namespace="68810ace-306f-4429-8e6f-eb01f6d4048b"/>
    <xsd:import namespace="http://schemas.microsoft.com/sharepoint/v3/fields"/>
    <xsd:import namespace="59930f83-829d-4f62-add2-bc193d753bf5"/>
    <xsd:element name="properties">
      <xsd:complexType>
        <xsd:sequence>
          <xsd:element name="documentManagement">
            <xsd:complexType>
              <xsd:all>
                <xsd:element ref="ns2:_dlc_DocId" minOccurs="0"/>
                <xsd:element ref="ns2:_dlc_DocIdUrl" minOccurs="0"/>
                <xsd:element ref="ns2:_dlc_DocIdPersistId" minOccurs="0"/>
                <xsd:element ref="ns3:Show_x003f_" minOccurs="0"/>
                <xsd:element ref="ns3:Request_x0020_ID_x0020__x0023_" minOccurs="0"/>
                <xsd:element ref="ns4:_Status" minOccurs="0"/>
                <xsd:element ref="ns3:File_x0020_Source"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9193d-6489-428d-a877-177eeb04ceb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8810ace-306f-4429-8e6f-eb01f6d4048b" elementFormDefault="qualified">
    <xsd:import namespace="http://schemas.microsoft.com/office/2006/documentManagement/types"/>
    <xsd:import namespace="http://schemas.microsoft.com/office/infopath/2007/PartnerControls"/>
    <xsd:element name="Show_x003f_" ma:index="11" nillable="true" ma:displayName="Show?" ma:default="No" ma:format="Dropdown" ma:hidden="true" ma:internalName="Show_x003f_" ma:readOnly="false">
      <xsd:simpleType>
        <xsd:restriction base="dms:Choice">
          <xsd:enumeration value="Yes"/>
          <xsd:enumeration value="No"/>
        </xsd:restriction>
      </xsd:simpleType>
    </xsd:element>
    <xsd:element name="Request_x0020_ID_x0020__x0023_" ma:index="12" nillable="true" ma:displayName="Request ID #" ma:internalName="Request_x0020_ID_x0020__x0023_">
      <xsd:simpleType>
        <xsd:restriction base="dms:Number"/>
      </xsd:simpleType>
    </xsd:element>
    <xsd:element name="File_x0020_Source" ma:index="15" nillable="true" ma:displayName="File Source" ma:default="New" ma:internalName="File_x0020_Sourc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4" nillable="true" ma:displayName="Status" ma:default="Not Started" ma:format="Dropdown" ma:internalName="_Status">
      <xsd:simpleType>
        <xsd:union memberTypes="dms:Text">
          <xsd:simpleType>
            <xsd:restriction base="dms:Choice">
              <xsd:enumeration value="Not Started"/>
              <xsd:enumeration value="Draft"/>
              <xsd:enumeration value="Reviewed"/>
              <xsd:enumeration value="Scheduled"/>
              <xsd:enumeration value="Published"/>
              <xsd:enumeration value="Resources"/>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59930f83-829d-4f62-add2-bc193d753bf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C063F4-A38C-4944-ADB5-7EC94D5A671A}">
  <ds:schemaRefs>
    <ds:schemaRef ds:uri="http://purl.org/dc/elements/1.1/"/>
    <ds:schemaRef ds:uri="http://schemas.microsoft.com/office/2006/documentManagement/types"/>
    <ds:schemaRef ds:uri="http://schemas.microsoft.com/office/2006/metadata/properties"/>
    <ds:schemaRef ds:uri="http://schemas.microsoft.com/sharepoint/v3/fields"/>
    <ds:schemaRef ds:uri="http://purl.org/dc/dcmitype/"/>
    <ds:schemaRef ds:uri="http://schemas.microsoft.com/office/infopath/2007/PartnerControls"/>
    <ds:schemaRef ds:uri="5439193d-6489-428d-a877-177eeb04ceb1"/>
    <ds:schemaRef ds:uri="http://schemas.openxmlformats.org/package/2006/metadata/core-properties"/>
    <ds:schemaRef ds:uri="59930f83-829d-4f62-add2-bc193d753bf5"/>
    <ds:schemaRef ds:uri="68810ace-306f-4429-8e6f-eb01f6d4048b"/>
    <ds:schemaRef ds:uri="http://www.w3.org/XML/1998/namespace"/>
    <ds:schemaRef ds:uri="http://purl.org/dc/terms/"/>
  </ds:schemaRefs>
</ds:datastoreItem>
</file>

<file path=customXml/itemProps2.xml><?xml version="1.0" encoding="utf-8"?>
<ds:datastoreItem xmlns:ds="http://schemas.openxmlformats.org/officeDocument/2006/customXml" ds:itemID="{16E98C32-032E-43AE-84FB-06C194F8BF7B}">
  <ds:schemaRefs>
    <ds:schemaRef ds:uri="Microsoft.SharePoint.Taxonomy.ContentTypeSync"/>
  </ds:schemaRefs>
</ds:datastoreItem>
</file>

<file path=customXml/itemProps3.xml><?xml version="1.0" encoding="utf-8"?>
<ds:datastoreItem xmlns:ds="http://schemas.openxmlformats.org/officeDocument/2006/customXml" ds:itemID="{69DE717A-430F-49A4-AA9F-AD33AEF879F3}">
  <ds:schemaRefs>
    <ds:schemaRef ds:uri="http://schemas.microsoft.com/sharepoint/events"/>
  </ds:schemaRefs>
</ds:datastoreItem>
</file>

<file path=customXml/itemProps4.xml><?xml version="1.0" encoding="utf-8"?>
<ds:datastoreItem xmlns:ds="http://schemas.openxmlformats.org/officeDocument/2006/customXml" ds:itemID="{B6C62F50-05E8-4350-B473-EFA56DCFE051}">
  <ds:schemaRefs>
    <ds:schemaRef ds:uri="http://schemas.microsoft.com/sharepoint/v3/contenttype/forms"/>
  </ds:schemaRefs>
</ds:datastoreItem>
</file>

<file path=customXml/itemProps5.xml><?xml version="1.0" encoding="utf-8"?>
<ds:datastoreItem xmlns:ds="http://schemas.openxmlformats.org/officeDocument/2006/customXml" ds:itemID="{5541F1C0-6900-4F64-9B41-D42259B041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39193d-6489-428d-a877-177eeb04ceb1"/>
    <ds:schemaRef ds:uri="68810ace-306f-4429-8e6f-eb01f6d4048b"/>
    <ds:schemaRef ds:uri="http://schemas.microsoft.com/sharepoint/v3/fields"/>
    <ds:schemaRef ds:uri="59930f83-829d-4f62-add2-bc193d753b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Office Theme</Template>
  <TotalTime>20099</TotalTime>
  <Words>6789</Words>
  <Application>Microsoft Office PowerPoint</Application>
  <PresentationFormat>Widescreen</PresentationFormat>
  <Paragraphs>727</Paragraphs>
  <Slides>31</Slides>
  <Notes>31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-apple-system</vt:lpstr>
      <vt:lpstr>Arial</vt:lpstr>
      <vt:lpstr>Calibri</vt:lpstr>
      <vt:lpstr>Courier New</vt:lpstr>
      <vt:lpstr>Franklin Gothic Demi Cond</vt:lpstr>
      <vt:lpstr>Segoe UI</vt:lpstr>
      <vt:lpstr>Source Sans Pro</vt:lpstr>
      <vt:lpstr>Symbol</vt:lpstr>
      <vt:lpstr>Times New Roman</vt:lpstr>
      <vt:lpstr>var(--fontFamilyBase)</vt:lpstr>
      <vt:lpstr>Wingdings</vt:lpstr>
      <vt:lpstr>Office Theme</vt:lpstr>
      <vt:lpstr>Ryan White HIV/AIDS Program  Part F Dental Reimbursement Program Pre-Application Technical Assistance Conference Call HRSA-24-060 March 14, 2024</vt:lpstr>
      <vt:lpstr>Zoom Platform </vt:lpstr>
      <vt:lpstr>Agenda</vt:lpstr>
      <vt:lpstr>Acronyms</vt:lpstr>
      <vt:lpstr>HRSA’s HIV/AIDS Bureau (HAB) Vision and Mission</vt:lpstr>
      <vt:lpstr>DCHAP Mission and Core Values</vt:lpstr>
      <vt:lpstr>HRSA NOFO100 Pilot</vt:lpstr>
      <vt:lpstr>Basic Information</vt:lpstr>
      <vt:lpstr>Eligibility</vt:lpstr>
      <vt:lpstr>Program Description</vt:lpstr>
      <vt:lpstr>Funding Policies &amp; Limitations</vt:lpstr>
      <vt:lpstr>Funding Policies &amp; Limitations, continued</vt:lpstr>
      <vt:lpstr>General Recipient Expectations</vt:lpstr>
      <vt:lpstr>General Recipient Expectations (cont.)</vt:lpstr>
      <vt:lpstr>Get Registered</vt:lpstr>
      <vt:lpstr>Application Contents &amp; Format</vt:lpstr>
      <vt:lpstr>Project Abstract</vt:lpstr>
      <vt:lpstr>Dental Services Report</vt:lpstr>
      <vt:lpstr>Dental Services Report, continued</vt:lpstr>
      <vt:lpstr>Attachments</vt:lpstr>
      <vt:lpstr>Other Required Forms</vt:lpstr>
      <vt:lpstr>Application Checklist</vt:lpstr>
      <vt:lpstr>Application Writing Help</vt:lpstr>
      <vt:lpstr>Application Review</vt:lpstr>
      <vt:lpstr>Risk Review</vt:lpstr>
      <vt:lpstr>Application Submission &amp; Deadlines</vt:lpstr>
      <vt:lpstr>Tracking Grants.gov Submissions Four E-mails from Grants.gov</vt:lpstr>
      <vt:lpstr>Grants.gov Contact Information</vt:lpstr>
      <vt:lpstr>Agency Contacts</vt:lpstr>
      <vt:lpstr>Q&amp;A - Your Questions are Welcome!</vt:lpstr>
      <vt:lpstr>Connect with HRSA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HRSA-23-053 Part F Dental Reimbursement Program (DRP) TA Webinar slide set 01062023 (for HAB Comm Portal).pptx</dc:title>
  <dc:subject>Health Center Program, Topic</dc:subject>
  <dc:creator>HRSA</dc:creator>
  <cp:keywords>HRSA, HAB, HIV, AIDS</cp:keywords>
  <cp:lastModifiedBy>Gaviria-Munoz, David (HRSA)</cp:lastModifiedBy>
  <cp:revision>701</cp:revision>
  <cp:lastPrinted>2017-07-11T16:59:21Z</cp:lastPrinted>
  <dcterms:created xsi:type="dcterms:W3CDTF">2015-04-01T01:31:28Z</dcterms:created>
  <dcterms:modified xsi:type="dcterms:W3CDTF">2024-03-14T18:10:10Z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0x01010032AB4D0CEFC6B84087C1D399CE94E8BF</vt:lpwstr>
  </property>
  <property fmtid="{D5CDD505-2E9C-101B-9397-08002B2CF9AE}" pid="3" name="_dlc_DocIdItemGuid">
    <vt:lpwstr>dfe61019-521d-4d9b-8a96-93d86a5fdea6</vt:lpwstr>
  </property>
</Properties>
</file>