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70" r:id="rId5"/>
    <p:sldId id="272" r:id="rId6"/>
    <p:sldId id="257" r:id="rId7"/>
    <p:sldId id="258" r:id="rId8"/>
    <p:sldId id="271" r:id="rId9"/>
    <p:sldId id="268" r:id="rId10"/>
    <p:sldId id="269" r:id="rId11"/>
  </p:sldIdLst>
  <p:sldSz cx="10058400" cy="7772400"/>
  <p:notesSz cx="6858000" cy="9144000"/>
  <p:embeddedFontLst>
    <p:embeddedFont>
      <p:font typeface="Helvetica" pitchFamily="2" charset="0"/>
      <p:regular r:id="rId13"/>
      <p:bold r:id="rId14"/>
      <p:italic r:id="rId15"/>
      <p:boldItalic r:id="rId16"/>
    </p:embeddedFont>
    <p:embeddedFont>
      <p:font typeface="Helvetica Bold" pitchFamily="2" charset="0"/>
      <p:regular r:id="rId17"/>
      <p:italic r:id="rId18"/>
      <p:boldItalic r:id="rId19"/>
    </p:embeddedFont>
    <p:embeddedFont>
      <p:font typeface="Montserrat" pitchFamily="2" charset="77"/>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F3A873-5E73-AF47-5168-60E826C34ABE}" name="Administrator" initials="A" userId="Administrator" providerId="None"/>
  <p188:author id="{20CE15DC-49CD-2FD3-E4DF-BA195FC959BE}" name="Schachner, Amy (HRSA)" initials="SA" userId="S::aschachner@hrsa.gov::7270e0e4-a5d9-447e-989d-514d5f9f479e" providerId="AD"/>
  <p188:author id="{00AED4E5-5AB9-4D76-1E6D-31D189849A69}" name="Kharfen, Michael (HRSA)" initials="MK" userId="S::MKharfen@HRSA.Gov::3307c950-e62e-4588-9cde-65749084e1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4CDC"/>
    <a:srgbClr val="EB23EB"/>
    <a:srgbClr val="B2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2109" autoAdjust="0"/>
  </p:normalViewPr>
  <p:slideViewPr>
    <p:cSldViewPr>
      <p:cViewPr varScale="1">
        <p:scale>
          <a:sx n="104" d="100"/>
          <a:sy n="104" d="100"/>
        </p:scale>
        <p:origin x="20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08.04.2025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1475" y="512763"/>
            <a:ext cx="3321050"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245535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11475" y="512763"/>
            <a:ext cx="33210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1475" y="512763"/>
            <a:ext cx="3321050"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1258961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24991-F4E9-366F-39E0-47452CDE13E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C1F322-8F43-62BA-1976-D82773CD1DE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B9487F5-2BD7-822B-3ADA-732342270FD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AD2E7C4-6D1C-8D94-F3F8-9A932B6D102C}"/>
              </a:ext>
            </a:extLst>
          </p:cNvPr>
          <p:cNvSpPr>
            <a:spLocks noGrp="1" noRot="1" noChangeAspect="1"/>
          </p:cNvSpPr>
          <p:nvPr>
            <p:ph type="sldImg" idx="2"/>
          </p:nvPr>
        </p:nvSpPr>
        <p:spPr>
          <a:xfrm>
            <a:off x="2911475" y="512763"/>
            <a:ext cx="33210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3066C37-DE83-C4EE-FF4F-9D378DCC79C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3</a:t>
            </a:r>
          </a:p>
        </p:txBody>
      </p:sp>
      <p:sp>
        <p:nvSpPr>
          <p:cNvPr id="6" name="Footer Placeholder 5">
            <a:extLst>
              <a:ext uri="{FF2B5EF4-FFF2-40B4-BE49-F238E27FC236}">
                <a16:creationId xmlns:a16="http://schemas.microsoft.com/office/drawing/2014/main" id="{FB0ECB6F-A0C3-B8CB-4893-420F95E72D2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608CAD4-51B5-3D2C-5E99-462CEC30A70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51826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svg"/><Relationship Id="rId2" Type="http://schemas.openxmlformats.org/officeDocument/2006/relationships/notesSlide" Target="../notesSlides/notesSlide1.xml"/><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2.xml"/><Relationship Id="rId16"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sv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45.png"/><Relationship Id="rId18" Type="http://schemas.openxmlformats.org/officeDocument/2006/relationships/image" Target="../media/image21.svg"/><Relationship Id="rId26" Type="http://schemas.openxmlformats.org/officeDocument/2006/relationships/image" Target="../media/image9.svg"/><Relationship Id="rId3" Type="http://schemas.openxmlformats.org/officeDocument/2006/relationships/image" Target="../media/image39.png"/><Relationship Id="rId21"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image" Target="../media/image44.svg"/><Relationship Id="rId17" Type="http://schemas.openxmlformats.org/officeDocument/2006/relationships/image" Target="../media/image20.png"/><Relationship Id="rId25" Type="http://schemas.openxmlformats.org/officeDocument/2006/relationships/image" Target="../media/image8.png"/><Relationship Id="rId2" Type="http://schemas.openxmlformats.org/officeDocument/2006/relationships/notesSlide" Target="../notesSlides/notesSlide3.xml"/><Relationship Id="rId16" Type="http://schemas.openxmlformats.org/officeDocument/2006/relationships/image" Target="../media/image48.svg"/><Relationship Id="rId20" Type="http://schemas.openxmlformats.org/officeDocument/2006/relationships/image" Target="../media/image50.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43.png"/><Relationship Id="rId24" Type="http://schemas.openxmlformats.org/officeDocument/2006/relationships/image" Target="../media/image7.svg"/><Relationship Id="rId5" Type="http://schemas.openxmlformats.org/officeDocument/2006/relationships/image" Target="../media/image12.png"/><Relationship Id="rId15" Type="http://schemas.openxmlformats.org/officeDocument/2006/relationships/image" Target="../media/image47.png"/><Relationship Id="rId23" Type="http://schemas.openxmlformats.org/officeDocument/2006/relationships/image" Target="../media/image6.png"/><Relationship Id="rId28" Type="http://schemas.openxmlformats.org/officeDocument/2006/relationships/image" Target="../media/image11.svg"/><Relationship Id="rId10" Type="http://schemas.openxmlformats.org/officeDocument/2006/relationships/image" Target="../media/image42.svg"/><Relationship Id="rId19" Type="http://schemas.openxmlformats.org/officeDocument/2006/relationships/image" Target="../media/image49.png"/><Relationship Id="rId4" Type="http://schemas.openxmlformats.org/officeDocument/2006/relationships/image" Target="../media/image40.svg"/><Relationship Id="rId9" Type="http://schemas.openxmlformats.org/officeDocument/2006/relationships/image" Target="../media/image41.png"/><Relationship Id="rId14" Type="http://schemas.openxmlformats.org/officeDocument/2006/relationships/image" Target="../media/image46.svg"/><Relationship Id="rId22" Type="http://schemas.openxmlformats.org/officeDocument/2006/relationships/image" Target="../media/image5.svg"/><Relationship Id="rId27"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36.pn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35.pn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37.svg"/><Relationship Id="rId9" Type="http://schemas.openxmlformats.org/officeDocument/2006/relationships/image" Target="../media/image28.sv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blue and orange text&#10;&#10;AI-generated content may be incorrect.">
            <a:extLst>
              <a:ext uri="{FF2B5EF4-FFF2-40B4-BE49-F238E27FC236}">
                <a16:creationId xmlns:a16="http://schemas.microsoft.com/office/drawing/2014/main" id="{5B48A801-1DA3-9EA6-4A1C-57B6301499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900" y="381000"/>
            <a:ext cx="1752599" cy="1752599"/>
          </a:xfrm>
          <a:prstGeom prst="rect">
            <a:avLst/>
          </a:prstGeom>
        </p:spPr>
      </p:pic>
      <p:sp>
        <p:nvSpPr>
          <p:cNvPr id="7" name="TextBox 6">
            <a:extLst>
              <a:ext uri="{FF2B5EF4-FFF2-40B4-BE49-F238E27FC236}">
                <a16:creationId xmlns:a16="http://schemas.microsoft.com/office/drawing/2014/main" id="{13698692-CB8C-BA06-737B-E26B52380B6E}"/>
              </a:ext>
            </a:extLst>
          </p:cNvPr>
          <p:cNvSpPr txBox="1"/>
          <p:nvPr/>
        </p:nvSpPr>
        <p:spPr>
          <a:xfrm>
            <a:off x="666749" y="2262030"/>
            <a:ext cx="8724899" cy="4830361"/>
          </a:xfrm>
          <a:prstGeom prst="rect">
            <a:avLst/>
          </a:prstGeom>
          <a:noFill/>
        </p:spPr>
        <p:txBody>
          <a:bodyPr wrap="square" lIns="91440" tIns="45720" rIns="91440" bIns="45720" anchor="t">
            <a:spAutoFit/>
          </a:bodyPr>
          <a:lstStyle/>
          <a:p>
            <a:pPr marL="0" marR="0">
              <a:lnSpc>
                <a:spcPct val="115000"/>
              </a:lnSpc>
              <a:spcAft>
                <a:spcPts val="800"/>
              </a:spcAft>
            </a:pPr>
            <a:r>
              <a:rPr lang="en-US" sz="1200" b="1" kern="100" dirty="0">
                <a:effectLst/>
                <a:latin typeface="Montserrat" pitchFamily="2" charset="77"/>
                <a:ea typeface="Aptos" panose="020B0004020202020204" pitchFamily="34" charset="0"/>
                <a:cs typeface="Times New Roman" panose="02020603050405020304" pitchFamily="18" charset="0"/>
              </a:rPr>
              <a:t>Audience &amp; Use</a:t>
            </a:r>
            <a:endParaRPr lang="en-US" sz="1200" kern="100" dirty="0">
              <a:effectLst/>
              <a:latin typeface="Montserrat" pitchFamily="2" charset="77"/>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Montserrat"/>
                <a:ea typeface="Aptos" panose="020B0004020202020204" pitchFamily="34" charset="0"/>
                <a:cs typeface="Times New Roman"/>
              </a:rPr>
              <a:t>This </a:t>
            </a:r>
            <a:r>
              <a:rPr lang="en-US" sz="1200" kern="100" dirty="0">
                <a:latin typeface="Montserrat"/>
                <a:ea typeface="Aptos" panose="020B0004020202020204" pitchFamily="34" charset="0"/>
                <a:cs typeface="Times New Roman"/>
              </a:rPr>
              <a:t>brochure provides </a:t>
            </a:r>
            <a:r>
              <a:rPr lang="en-US" sz="1200" kern="100" dirty="0">
                <a:effectLst/>
                <a:latin typeface="Montserrat"/>
                <a:ea typeface="Aptos" panose="020B0004020202020204" pitchFamily="34" charset="0"/>
                <a:cs typeface="Times New Roman"/>
              </a:rPr>
              <a:t>comprehensive </a:t>
            </a:r>
            <a:r>
              <a:rPr lang="en-US" sz="1200" kern="100" dirty="0" err="1">
                <a:effectLst/>
                <a:latin typeface="Montserrat"/>
                <a:ea typeface="Aptos" panose="020B0004020202020204" pitchFamily="34" charset="0"/>
                <a:cs typeface="Times New Roman"/>
              </a:rPr>
              <a:t>Cabenuva</a:t>
            </a:r>
            <a:r>
              <a:rPr lang="en-US" sz="1200" kern="100" dirty="0">
                <a:effectLst/>
                <a:latin typeface="Montserrat"/>
                <a:ea typeface="Aptos" panose="020B0004020202020204" pitchFamily="34" charset="0"/>
                <a:cs typeface="Times New Roman"/>
              </a:rPr>
              <a:t> education</a:t>
            </a:r>
            <a:r>
              <a:rPr lang="en-US" sz="1200" kern="100" dirty="0">
                <a:latin typeface="Montserrat"/>
                <a:ea typeface="Aptos" panose="020B0004020202020204" pitchFamily="34" charset="0"/>
                <a:cs typeface="Times New Roman"/>
              </a:rPr>
              <a:t> to people with HIV</a:t>
            </a:r>
            <a:r>
              <a:rPr lang="en-US" sz="1200" kern="100" dirty="0">
                <a:effectLst/>
                <a:latin typeface="Montserrat"/>
                <a:ea typeface="Aptos" panose="020B0004020202020204" pitchFamily="34" charset="0"/>
                <a:cs typeface="Times New Roman"/>
              </a:rPr>
              <a:t>, allowing them to make an informed decision about whether </a:t>
            </a:r>
            <a:r>
              <a:rPr lang="en-US" sz="1200" kern="100" dirty="0" err="1">
                <a:latin typeface="Montserrat"/>
                <a:ea typeface="Aptos" panose="020B0004020202020204" pitchFamily="34" charset="0"/>
                <a:cs typeface="Times New Roman"/>
              </a:rPr>
              <a:t>Cabenuva</a:t>
            </a:r>
            <a:r>
              <a:rPr lang="en-US" sz="1200" kern="100" dirty="0">
                <a:effectLst/>
                <a:latin typeface="Montserrat"/>
                <a:ea typeface="Aptos" panose="020B0004020202020204" pitchFamily="34" charset="0"/>
                <a:cs typeface="Times New Roman"/>
              </a:rPr>
              <a:t> is right for them. The brochure details eligibility, questions to ask their provider, side effects, dosing schedules, and </a:t>
            </a:r>
            <a:r>
              <a:rPr lang="en-US" sz="1200" kern="100" dirty="0">
                <a:latin typeface="Montserrat"/>
                <a:ea typeface="Aptos" panose="020B0004020202020204" pitchFamily="34" charset="0"/>
                <a:cs typeface="Times New Roman"/>
              </a:rPr>
              <a:t>the </a:t>
            </a:r>
            <a:r>
              <a:rPr lang="en-US" sz="1200" kern="100" dirty="0">
                <a:effectLst/>
                <a:latin typeface="Montserrat"/>
                <a:ea typeface="Aptos" panose="020B0004020202020204" pitchFamily="34" charset="0"/>
                <a:cs typeface="Times New Roman"/>
              </a:rPr>
              <a:t>differences between injectable and oral treatment. It can be printed and placed in a waiting or exam room or handed directly to prospective patients.</a:t>
            </a:r>
          </a:p>
          <a:p>
            <a:pPr marL="0" marR="0">
              <a:lnSpc>
                <a:spcPct val="115000"/>
              </a:lnSpc>
              <a:spcAft>
                <a:spcPts val="800"/>
              </a:spcAft>
            </a:pPr>
            <a:r>
              <a:rPr lang="en-US" sz="1200" b="1" kern="100" dirty="0">
                <a:effectLst/>
                <a:latin typeface="Montserrat" pitchFamily="2" charset="77"/>
                <a:ea typeface="Aptos" panose="020B0004020202020204" pitchFamily="34" charset="0"/>
                <a:cs typeface="Times New Roman" panose="02020603050405020304" pitchFamily="18" charset="0"/>
              </a:rPr>
              <a:t>Adapting for Your Context</a:t>
            </a:r>
            <a:endParaRPr lang="en-US" sz="1200" kern="100" dirty="0">
              <a:effectLst/>
              <a:latin typeface="Montserrat" pitchFamily="2" charset="77"/>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Montserrat"/>
                <a:ea typeface="Aptos" panose="020B0004020202020204" pitchFamily="34" charset="0"/>
                <a:cs typeface="Times New Roman"/>
              </a:rPr>
              <a:t>The first version of the brochure is made for a clinic that initiates patients on Cabenuva using a monthly dosing schedule. The second version was made for a clinic that initiates patients on Cabenvua using every two-month dosing schedule. </a:t>
            </a:r>
            <a:r>
              <a:rPr lang="en-US" sz="1200" kern="100" dirty="0">
                <a:latin typeface="Montserrat"/>
                <a:ea typeface="Aptos" panose="020B0004020202020204" pitchFamily="34" charset="0"/>
                <a:cs typeface="Times New Roman"/>
              </a:rPr>
              <a:t>Imagery is different across the two brochures. Please</a:t>
            </a:r>
            <a:r>
              <a:rPr lang="en-US" sz="1200" kern="100" dirty="0">
                <a:effectLst/>
                <a:latin typeface="Montserrat"/>
                <a:ea typeface="Aptos" panose="020B0004020202020204" pitchFamily="34" charset="0"/>
                <a:cs typeface="Times New Roman"/>
              </a:rPr>
              <a:t> review the text to ensure it reflects your clinic’s dosing schedule procedures and eligibility requirements. Please revise text highlighted in </a:t>
            </a:r>
            <a:r>
              <a:rPr lang="en-US" sz="1200" kern="100" dirty="0">
                <a:highlight>
                  <a:srgbClr val="FFFF00"/>
                </a:highlight>
                <a:latin typeface="Montserrat"/>
                <a:ea typeface="Aptos" panose="020B0004020202020204" pitchFamily="34" charset="0"/>
                <a:cs typeface="Times New Roman"/>
              </a:rPr>
              <a:t>yellow</a:t>
            </a:r>
            <a:r>
              <a:rPr lang="en-US" sz="1200" kern="100" dirty="0">
                <a:effectLst/>
                <a:latin typeface="Montserrat"/>
                <a:ea typeface="Aptos" panose="020B0004020202020204" pitchFamily="34" charset="0"/>
                <a:cs typeface="Times New Roman"/>
              </a:rPr>
              <a:t>, as it indicates language that you may wish to edit to make the brochure relevant to your clinic. For example, under “ready to start” you will need to fill in your clinic name and phone number. </a:t>
            </a:r>
          </a:p>
          <a:p>
            <a:pPr marL="0" marR="0">
              <a:lnSpc>
                <a:spcPct val="115000"/>
              </a:lnSpc>
              <a:spcAft>
                <a:spcPts val="800"/>
              </a:spcAft>
            </a:pPr>
            <a:r>
              <a:rPr lang="en-US" sz="1200" b="1" kern="100" dirty="0">
                <a:effectLst/>
                <a:latin typeface="Montserrat" pitchFamily="2" charset="77"/>
                <a:ea typeface="Aptos" panose="020B0004020202020204" pitchFamily="34" charset="0"/>
                <a:cs typeface="Times New Roman" panose="02020603050405020304" pitchFamily="18" charset="0"/>
              </a:rPr>
              <a:t>Instructions for Printing</a:t>
            </a:r>
            <a:endParaRPr lang="en-US" sz="1200" kern="100" dirty="0">
              <a:effectLst/>
              <a:latin typeface="Montserrat" pitchFamily="2" charset="77"/>
              <a:ea typeface="Aptos" panose="020B0004020202020204" pitchFamily="34" charset="0"/>
              <a:cs typeface="Times New Roman" panose="02020603050405020304" pitchFamily="18" charset="0"/>
            </a:endParaRPr>
          </a:p>
          <a:p>
            <a:pPr marL="0" marR="0">
              <a:lnSpc>
                <a:spcPct val="115000"/>
              </a:lnSpc>
              <a:spcAft>
                <a:spcPts val="800"/>
              </a:spcAft>
            </a:pPr>
            <a:r>
              <a:rPr lang="en-US" sz="1200" kern="100" dirty="0">
                <a:effectLst/>
                <a:latin typeface="Montserrat" pitchFamily="2" charset="77"/>
                <a:ea typeface="Aptos" panose="020B0004020202020204" pitchFamily="34" charset="0"/>
                <a:cs typeface="Times New Roman" panose="02020603050405020304" pitchFamily="18" charset="0"/>
              </a:rPr>
              <a:t>This document is intended to be printed as an 8.5 in. (H)  x 11 in. (W) trifold brochure. </a:t>
            </a:r>
          </a:p>
          <a:p>
            <a:pPr marL="0" marR="0">
              <a:lnSpc>
                <a:spcPct val="115000"/>
              </a:lnSpc>
              <a:spcAft>
                <a:spcPts val="800"/>
              </a:spcAft>
            </a:pPr>
            <a:r>
              <a:rPr lang="en-US" sz="1200" b="1" kern="100" dirty="0">
                <a:effectLst/>
                <a:latin typeface="Montserrat" pitchFamily="2" charset="77"/>
                <a:ea typeface="Aptos" panose="020B0004020202020204" pitchFamily="34" charset="0"/>
                <a:cs typeface="Times New Roman" panose="02020603050405020304" pitchFamily="18" charset="0"/>
              </a:rPr>
              <a:t>Funding Statement</a:t>
            </a:r>
            <a:endParaRPr lang="en-US" sz="1200" kern="100" dirty="0">
              <a:effectLst/>
              <a:latin typeface="Montserrat" pitchFamily="2" charset="77"/>
              <a:ea typeface="Aptos" panose="020B0004020202020204" pitchFamily="34" charset="0"/>
              <a:cs typeface="Times New Roman" panose="02020603050405020304" pitchFamily="18" charset="0"/>
            </a:endParaRPr>
          </a:p>
          <a:p>
            <a:pPr marL="0" marR="0">
              <a:lnSpc>
                <a:spcPct val="115000"/>
              </a:lnSpc>
              <a:spcAft>
                <a:spcPts val="800"/>
              </a:spcAft>
            </a:pPr>
            <a:r>
              <a:rPr lang="en-US" sz="1200" kern="100" dirty="0">
                <a:effectLst/>
                <a:latin typeface="Montserrat" pitchFamily="2" charset="77"/>
                <a:ea typeface="Aptos" panose="020B0004020202020204" pitchFamily="34" charset="0"/>
                <a:cs typeface="Times New Roman" panose="02020603050405020304" pitchFamily="18" charset="0"/>
              </a:rPr>
              <a:t>This resource was developed by the ALAI UP Resource Incubator. The Health Resources and Services Administration (HRSA), Department of Health and Human Services (HHS) provided financial support for this project. The award provided 100% of total costs and totaled </a:t>
            </a:r>
            <a:r>
              <a:rPr lang="en-US" sz="1200" kern="100">
                <a:effectLst/>
                <a:latin typeface="Montserrat" pitchFamily="2" charset="77"/>
                <a:ea typeface="Aptos" panose="020B0004020202020204" pitchFamily="34" charset="0"/>
                <a:cs typeface="Times New Roman" panose="02020603050405020304" pitchFamily="18" charset="0"/>
              </a:rPr>
              <a:t>$7,450,000</a:t>
            </a:r>
            <a:r>
              <a:rPr lang="en-US" sz="1200" kern="100" dirty="0">
                <a:effectLst/>
                <a:latin typeface="Montserrat" pitchFamily="2" charset="77"/>
                <a:ea typeface="Aptos" panose="020B0004020202020204" pitchFamily="34" charset="0"/>
                <a:cs typeface="Times New Roman" panose="02020603050405020304" pitchFamily="18" charset="0"/>
              </a:rPr>
              <a:t>. The contents are those of the author. They may not reflect the policies of HRSA, HHS, or the U.S. Government.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A0158-4E1C-D6BA-C9F3-0441FFFA39A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8E18A8B-3D0C-FB61-60EB-37E6A4A3F6EF}"/>
              </a:ext>
            </a:extLst>
          </p:cNvPr>
          <p:cNvSpPr txBox="1"/>
          <p:nvPr/>
        </p:nvSpPr>
        <p:spPr>
          <a:xfrm>
            <a:off x="0" y="3399272"/>
            <a:ext cx="10058400" cy="486928"/>
          </a:xfrm>
          <a:prstGeom prst="rect">
            <a:avLst/>
          </a:prstGeom>
          <a:noFill/>
        </p:spPr>
        <p:txBody>
          <a:bodyPr wrap="square">
            <a:spAutoFit/>
          </a:bodyPr>
          <a:lstStyle/>
          <a:p>
            <a:pPr marL="0" marR="0" algn="ctr">
              <a:lnSpc>
                <a:spcPct val="115000"/>
              </a:lnSpc>
              <a:spcAft>
                <a:spcPts val="800"/>
              </a:spcAft>
            </a:pPr>
            <a:r>
              <a:rPr lang="en-US" sz="2400" b="1" kern="100" dirty="0">
                <a:effectLst/>
                <a:latin typeface="Montserrat" pitchFamily="2" charset="77"/>
                <a:ea typeface="Aptos" panose="020B0004020202020204" pitchFamily="34" charset="0"/>
                <a:cs typeface="Times New Roman" panose="02020603050405020304" pitchFamily="18" charset="0"/>
              </a:rPr>
              <a:t>Monthly Dosing Schedule</a:t>
            </a:r>
            <a:endParaRPr lang="en-US" sz="2400" kern="100" dirty="0">
              <a:effectLst/>
              <a:latin typeface="Montserrat" pitchFamily="2" charset="77"/>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36653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Freeform 4">
            <a:extLst>
              <a:ext uri="{FF2B5EF4-FFF2-40B4-BE49-F238E27FC236}">
                <a16:creationId xmlns:a16="http://schemas.microsoft.com/office/drawing/2014/main" id="{10B52EBF-C333-59A2-8816-FF1990CE45DC}"/>
              </a:ext>
            </a:extLst>
          </p:cNvPr>
          <p:cNvSpPr/>
          <p:nvPr/>
        </p:nvSpPr>
        <p:spPr>
          <a:xfrm>
            <a:off x="990600" y="4846684"/>
            <a:ext cx="1118508" cy="1227903"/>
          </a:xfrm>
          <a:custGeom>
            <a:avLst/>
            <a:gdLst/>
            <a:ahLst/>
            <a:cxnLst/>
            <a:rect l="l" t="t" r="r" b="b"/>
            <a:pathLst>
              <a:path w="1687692" h="1852756">
                <a:moveTo>
                  <a:pt x="0" y="0"/>
                </a:moveTo>
                <a:lnTo>
                  <a:pt x="1687692" y="0"/>
                </a:lnTo>
                <a:lnTo>
                  <a:pt x="1687692" y="1852756"/>
                </a:lnTo>
                <a:lnTo>
                  <a:pt x="0" y="18527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 name="Group 2"/>
          <p:cNvGrpSpPr/>
          <p:nvPr/>
        </p:nvGrpSpPr>
        <p:grpSpPr>
          <a:xfrm>
            <a:off x="457200" y="4869232"/>
            <a:ext cx="2302067" cy="974044"/>
            <a:chOff x="0" y="0"/>
            <a:chExt cx="3003898" cy="1271001"/>
          </a:xfrm>
        </p:grpSpPr>
        <p:sp>
          <p:nvSpPr>
            <p:cNvPr id="3" name="Freeform 3"/>
            <p:cNvSpPr/>
            <p:nvPr/>
          </p:nvSpPr>
          <p:spPr>
            <a:xfrm>
              <a:off x="0" y="762816"/>
              <a:ext cx="575722" cy="323842"/>
            </a:xfrm>
            <a:custGeom>
              <a:avLst/>
              <a:gdLst/>
              <a:ahLst/>
              <a:cxnLst/>
              <a:rect l="l" t="t" r="r" b="b"/>
              <a:pathLst>
                <a:path w="575722" h="323842">
                  <a:moveTo>
                    <a:pt x="0" y="0"/>
                  </a:moveTo>
                  <a:lnTo>
                    <a:pt x="575722" y="0"/>
                  </a:lnTo>
                  <a:lnTo>
                    <a:pt x="575722" y="323842"/>
                  </a:lnTo>
                  <a:lnTo>
                    <a:pt x="0" y="323842"/>
                  </a:lnTo>
                  <a:lnTo>
                    <a:pt x="0" y="0"/>
                  </a:lnTo>
                  <a:close/>
                </a:path>
              </a:pathLst>
            </a:custGeom>
            <a:blipFill>
              <a:blip r:embed="rId5">
                <a:extLst>
                  <a:ext uri="{96DAC541-7B7A-43D3-8B79-37D633B846F1}">
                    <asvg:svgBlip xmlns:asvg="http://schemas.microsoft.com/office/drawing/2016/SVG/main" r:embed="rId6"/>
                  </a:ext>
                </a:extLst>
              </a:blip>
              <a:stretch>
                <a:fillRect t="-574" b="-574"/>
              </a:stretch>
            </a:blipFill>
          </p:spPr>
          <p:txBody>
            <a:bodyPr/>
            <a:lstStyle/>
            <a:p>
              <a:endParaRPr lang="en-US"/>
            </a:p>
          </p:txBody>
        </p:sp>
        <p:sp>
          <p:nvSpPr>
            <p:cNvPr id="4" name="Freeform 4"/>
            <p:cNvSpPr/>
            <p:nvPr/>
          </p:nvSpPr>
          <p:spPr>
            <a:xfrm rot="1056422">
              <a:off x="2352059" y="578474"/>
              <a:ext cx="651839" cy="692527"/>
            </a:xfrm>
            <a:custGeom>
              <a:avLst/>
              <a:gdLst/>
              <a:ahLst/>
              <a:cxnLst/>
              <a:rect l="l" t="t" r="r" b="b"/>
              <a:pathLst>
                <a:path w="651839" h="692527">
                  <a:moveTo>
                    <a:pt x="0" y="0"/>
                  </a:moveTo>
                  <a:lnTo>
                    <a:pt x="651839" y="0"/>
                  </a:lnTo>
                  <a:lnTo>
                    <a:pt x="651839" y="692526"/>
                  </a:lnTo>
                  <a:lnTo>
                    <a:pt x="0" y="692526"/>
                  </a:lnTo>
                  <a:lnTo>
                    <a:pt x="0" y="0"/>
                  </a:lnTo>
                  <a:close/>
                </a:path>
              </a:pathLst>
            </a:custGeom>
            <a:blipFill>
              <a:blip r:embed="rId7">
                <a:extLst>
                  <a:ext uri="{96DAC541-7B7A-43D3-8B79-37D633B846F1}">
                    <asvg:svgBlip xmlns:asvg="http://schemas.microsoft.com/office/drawing/2016/SVG/main" r:embed="rId8"/>
                  </a:ext>
                </a:extLst>
              </a:blip>
              <a:stretch>
                <a:fillRect t="-682" b="-682"/>
              </a:stretch>
            </a:blipFill>
          </p:spPr>
          <p:txBody>
            <a:bodyPr/>
            <a:lstStyle/>
            <a:p>
              <a:endParaRPr lang="en-US"/>
            </a:p>
          </p:txBody>
        </p:sp>
        <p:sp>
          <p:nvSpPr>
            <p:cNvPr id="5" name="Freeform 5"/>
            <p:cNvSpPr/>
            <p:nvPr/>
          </p:nvSpPr>
          <p:spPr>
            <a:xfrm>
              <a:off x="1960099" y="0"/>
              <a:ext cx="651839" cy="630654"/>
            </a:xfrm>
            <a:custGeom>
              <a:avLst/>
              <a:gdLst/>
              <a:ahLst/>
              <a:cxnLst/>
              <a:rect l="l" t="t" r="r" b="b"/>
              <a:pathLst>
                <a:path w="651839" h="630654">
                  <a:moveTo>
                    <a:pt x="0" y="0"/>
                  </a:moveTo>
                  <a:lnTo>
                    <a:pt x="651839" y="0"/>
                  </a:lnTo>
                  <a:lnTo>
                    <a:pt x="651839" y="630654"/>
                  </a:lnTo>
                  <a:lnTo>
                    <a:pt x="0" y="630654"/>
                  </a:lnTo>
                  <a:lnTo>
                    <a:pt x="0" y="0"/>
                  </a:lnTo>
                  <a:close/>
                </a:path>
              </a:pathLst>
            </a:custGeom>
            <a:blipFill>
              <a:blip r:embed="rId9">
                <a:extLst>
                  <a:ext uri="{96DAC541-7B7A-43D3-8B79-37D633B846F1}">
                    <asvg:svgBlip xmlns:asvg="http://schemas.microsoft.com/office/drawing/2016/SVG/main" r:embed="rId10"/>
                  </a:ext>
                </a:extLst>
              </a:blip>
              <a:stretch>
                <a:fillRect t="-89" b="-89"/>
              </a:stretch>
            </a:blipFill>
          </p:spPr>
          <p:txBody>
            <a:bodyPr/>
            <a:lstStyle/>
            <a:p>
              <a:endParaRPr lang="en-US"/>
            </a:p>
          </p:txBody>
        </p:sp>
        <p:sp>
          <p:nvSpPr>
            <p:cNvPr id="6" name="Freeform 6"/>
            <p:cNvSpPr/>
            <p:nvPr/>
          </p:nvSpPr>
          <p:spPr>
            <a:xfrm>
              <a:off x="463518" y="24350"/>
              <a:ext cx="483463" cy="452645"/>
            </a:xfrm>
            <a:custGeom>
              <a:avLst/>
              <a:gdLst/>
              <a:ahLst/>
              <a:cxnLst/>
              <a:rect l="l" t="t" r="r" b="b"/>
              <a:pathLst>
                <a:path w="483463" h="452645">
                  <a:moveTo>
                    <a:pt x="0" y="0"/>
                  </a:moveTo>
                  <a:lnTo>
                    <a:pt x="483462" y="0"/>
                  </a:lnTo>
                  <a:lnTo>
                    <a:pt x="483462" y="452645"/>
                  </a:lnTo>
                  <a:lnTo>
                    <a:pt x="0" y="452645"/>
                  </a:lnTo>
                  <a:lnTo>
                    <a:pt x="0" y="0"/>
                  </a:lnTo>
                  <a:close/>
                </a:path>
              </a:pathLst>
            </a:custGeom>
            <a:blipFill>
              <a:blip r:embed="rId11">
                <a:extLst>
                  <a:ext uri="{96DAC541-7B7A-43D3-8B79-37D633B846F1}">
                    <asvg:svgBlip xmlns:asvg="http://schemas.microsoft.com/office/drawing/2016/SVG/main" r:embed="rId12"/>
                  </a:ext>
                </a:extLst>
              </a:blip>
              <a:stretch>
                <a:fillRect t="-66" b="-66"/>
              </a:stretch>
            </a:blipFill>
          </p:spPr>
          <p:txBody>
            <a:bodyPr/>
            <a:lstStyle/>
            <a:p>
              <a:endParaRPr lang="en-US"/>
            </a:p>
          </p:txBody>
        </p:sp>
      </p:grpSp>
      <p:grpSp>
        <p:nvGrpSpPr>
          <p:cNvPr id="8" name="Group 8"/>
          <p:cNvGrpSpPr/>
          <p:nvPr/>
        </p:nvGrpSpPr>
        <p:grpSpPr>
          <a:xfrm>
            <a:off x="6735385" y="-4431"/>
            <a:ext cx="3323015" cy="7776831"/>
            <a:chOff x="0" y="0"/>
            <a:chExt cx="4819166" cy="10395695"/>
          </a:xfrm>
        </p:grpSpPr>
        <p:sp>
          <p:nvSpPr>
            <p:cNvPr id="9" name="Freeform 9"/>
            <p:cNvSpPr/>
            <p:nvPr/>
          </p:nvSpPr>
          <p:spPr>
            <a:xfrm>
              <a:off x="0" y="0"/>
              <a:ext cx="4819142" cy="10395712"/>
            </a:xfrm>
            <a:custGeom>
              <a:avLst/>
              <a:gdLst/>
              <a:ahLst/>
              <a:cxnLst/>
              <a:rect l="l" t="t" r="r" b="b"/>
              <a:pathLst>
                <a:path w="4819142" h="10395712">
                  <a:moveTo>
                    <a:pt x="0" y="0"/>
                  </a:moveTo>
                  <a:lnTo>
                    <a:pt x="4819142" y="0"/>
                  </a:lnTo>
                  <a:lnTo>
                    <a:pt x="4819142" y="10395712"/>
                  </a:lnTo>
                  <a:lnTo>
                    <a:pt x="0" y="10395712"/>
                  </a:lnTo>
                  <a:close/>
                </a:path>
              </a:pathLst>
            </a:custGeom>
            <a:solidFill>
              <a:srgbClr val="23255D"/>
            </a:solidFill>
          </p:spPr>
          <p:txBody>
            <a:bodyPr/>
            <a:lstStyle/>
            <a:p>
              <a:endParaRPr lang="en-US"/>
            </a:p>
          </p:txBody>
        </p:sp>
      </p:grpSp>
      <p:grpSp>
        <p:nvGrpSpPr>
          <p:cNvPr id="10" name="Group 10"/>
          <p:cNvGrpSpPr/>
          <p:nvPr/>
        </p:nvGrpSpPr>
        <p:grpSpPr>
          <a:xfrm>
            <a:off x="-13118" y="-4431"/>
            <a:ext cx="6748503" cy="1149955"/>
            <a:chOff x="0" y="0"/>
            <a:chExt cx="8998004" cy="1533273"/>
          </a:xfrm>
        </p:grpSpPr>
        <p:sp>
          <p:nvSpPr>
            <p:cNvPr id="11" name="Freeform 11"/>
            <p:cNvSpPr/>
            <p:nvPr/>
          </p:nvSpPr>
          <p:spPr>
            <a:xfrm>
              <a:off x="0" y="0"/>
              <a:ext cx="8997950" cy="1533271"/>
            </a:xfrm>
            <a:custGeom>
              <a:avLst/>
              <a:gdLst/>
              <a:ahLst/>
              <a:cxnLst/>
              <a:rect l="l" t="t" r="r" b="b"/>
              <a:pathLst>
                <a:path w="8997950" h="1533271">
                  <a:moveTo>
                    <a:pt x="0" y="0"/>
                  </a:moveTo>
                  <a:lnTo>
                    <a:pt x="8997950" y="0"/>
                  </a:lnTo>
                  <a:lnTo>
                    <a:pt x="8997950" y="1533271"/>
                  </a:lnTo>
                  <a:lnTo>
                    <a:pt x="0" y="1533271"/>
                  </a:lnTo>
                  <a:close/>
                </a:path>
              </a:pathLst>
            </a:custGeom>
            <a:solidFill>
              <a:srgbClr val="171B4F"/>
            </a:solidFill>
          </p:spPr>
          <p:txBody>
            <a:bodyPr/>
            <a:lstStyle/>
            <a:p>
              <a:endParaRPr lang="en-US" dirty="0"/>
            </a:p>
          </p:txBody>
        </p:sp>
      </p:grpSp>
      <p:sp>
        <p:nvSpPr>
          <p:cNvPr id="13" name="Freeform 13"/>
          <p:cNvSpPr/>
          <p:nvPr/>
        </p:nvSpPr>
        <p:spPr>
          <a:xfrm>
            <a:off x="3335214" y="3983814"/>
            <a:ext cx="3400131" cy="2447183"/>
          </a:xfrm>
          <a:custGeom>
            <a:avLst/>
            <a:gdLst/>
            <a:ahLst/>
            <a:cxnLst/>
            <a:rect l="l" t="t" r="r" b="b"/>
            <a:pathLst>
              <a:path w="3524700" h="2447183">
                <a:moveTo>
                  <a:pt x="0" y="0"/>
                </a:moveTo>
                <a:lnTo>
                  <a:pt x="3524700" y="0"/>
                </a:lnTo>
                <a:lnTo>
                  <a:pt x="3524700" y="2447183"/>
                </a:lnTo>
                <a:lnTo>
                  <a:pt x="0" y="244718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9" name="Freeform 19"/>
          <p:cNvSpPr/>
          <p:nvPr/>
        </p:nvSpPr>
        <p:spPr>
          <a:xfrm>
            <a:off x="7919943" y="6429240"/>
            <a:ext cx="2277578" cy="465807"/>
          </a:xfrm>
          <a:custGeom>
            <a:avLst/>
            <a:gdLst/>
            <a:ahLst/>
            <a:cxnLst/>
            <a:rect l="l" t="t" r="r" b="b"/>
            <a:pathLst>
              <a:path w="2172832" h="621076">
                <a:moveTo>
                  <a:pt x="0" y="0"/>
                </a:moveTo>
                <a:lnTo>
                  <a:pt x="2172832" y="0"/>
                </a:lnTo>
                <a:lnTo>
                  <a:pt x="2172832" y="621076"/>
                </a:lnTo>
                <a:lnTo>
                  <a:pt x="0" y="621076"/>
                </a:lnTo>
                <a:close/>
              </a:path>
            </a:pathLst>
          </a:custGeom>
          <a:solidFill>
            <a:srgbClr val="000000">
              <a:alpha val="0"/>
            </a:srgbClr>
          </a:solidFill>
        </p:spPr>
        <p:txBody>
          <a:bodyPr/>
          <a:lstStyle/>
          <a:p>
            <a:endParaRPr lang="en-US" sz="2800">
              <a:latin typeface="Montserrat" panose="00000500000000000000" pitchFamily="2" charset="0"/>
            </a:endParaRPr>
          </a:p>
        </p:txBody>
      </p:sp>
      <p:sp>
        <p:nvSpPr>
          <p:cNvPr id="21" name="Freeform 21"/>
          <p:cNvSpPr/>
          <p:nvPr/>
        </p:nvSpPr>
        <p:spPr>
          <a:xfrm>
            <a:off x="4626101" y="4648200"/>
            <a:ext cx="806198" cy="411160"/>
          </a:xfrm>
          <a:custGeom>
            <a:avLst/>
            <a:gdLst/>
            <a:ahLst/>
            <a:cxnLst/>
            <a:rect l="l" t="t" r="r" b="b"/>
            <a:pathLst>
              <a:path w="1491773" h="760803">
                <a:moveTo>
                  <a:pt x="0" y="0"/>
                </a:moveTo>
                <a:lnTo>
                  <a:pt x="1491773" y="0"/>
                </a:lnTo>
                <a:lnTo>
                  <a:pt x="1491773" y="760803"/>
                </a:lnTo>
                <a:lnTo>
                  <a:pt x="0" y="760803"/>
                </a:lnTo>
                <a:lnTo>
                  <a:pt x="0" y="0"/>
                </a:lnTo>
                <a:close/>
              </a:path>
            </a:pathLst>
          </a:custGeom>
          <a:blipFill>
            <a:blip r:embed="rId15">
              <a:extLst>
                <a:ext uri="{96DAC541-7B7A-43D3-8B79-37D633B846F1}">
                  <asvg:svgBlip xmlns:asvg="http://schemas.microsoft.com/office/drawing/2016/SVG/main" r:embed="rId16"/>
                </a:ext>
              </a:extLst>
            </a:blip>
            <a:stretch>
              <a:fillRect t="-580" b="-580"/>
            </a:stretch>
          </a:blipFill>
        </p:spPr>
        <p:txBody>
          <a:bodyPr/>
          <a:lstStyle/>
          <a:p>
            <a:endParaRPr lang="en-US"/>
          </a:p>
        </p:txBody>
      </p:sp>
      <p:grpSp>
        <p:nvGrpSpPr>
          <p:cNvPr id="32" name="Group 32"/>
          <p:cNvGrpSpPr/>
          <p:nvPr/>
        </p:nvGrpSpPr>
        <p:grpSpPr>
          <a:xfrm>
            <a:off x="129121" y="6246459"/>
            <a:ext cx="3135763" cy="1497403"/>
            <a:chOff x="0" y="-998268"/>
            <a:chExt cx="4181016" cy="1996535"/>
          </a:xfrm>
        </p:grpSpPr>
        <p:sp>
          <p:nvSpPr>
            <p:cNvPr id="33" name="Freeform 33"/>
            <p:cNvSpPr/>
            <p:nvPr/>
          </p:nvSpPr>
          <p:spPr>
            <a:xfrm>
              <a:off x="0" y="0"/>
              <a:ext cx="4151031" cy="843495"/>
            </a:xfrm>
            <a:custGeom>
              <a:avLst/>
              <a:gdLst/>
              <a:ahLst/>
              <a:cxnLst/>
              <a:rect l="l" t="t" r="r" b="b"/>
              <a:pathLst>
                <a:path w="4151031" h="843495">
                  <a:moveTo>
                    <a:pt x="0" y="0"/>
                  </a:moveTo>
                  <a:lnTo>
                    <a:pt x="4151031" y="0"/>
                  </a:lnTo>
                  <a:lnTo>
                    <a:pt x="4151031" y="843495"/>
                  </a:lnTo>
                  <a:lnTo>
                    <a:pt x="0" y="843495"/>
                  </a:lnTo>
                  <a:close/>
                </a:path>
              </a:pathLst>
            </a:custGeom>
            <a:solidFill>
              <a:srgbClr val="000000">
                <a:alpha val="0"/>
              </a:srgbClr>
            </a:solidFill>
          </p:spPr>
          <p:txBody>
            <a:bodyPr/>
            <a:lstStyle/>
            <a:p>
              <a:endParaRPr lang="en-US"/>
            </a:p>
          </p:txBody>
        </p:sp>
        <p:sp>
          <p:nvSpPr>
            <p:cNvPr id="34" name="TextBox 34"/>
            <p:cNvSpPr txBox="1"/>
            <p:nvPr/>
          </p:nvSpPr>
          <p:spPr>
            <a:xfrm>
              <a:off x="29985" y="-998268"/>
              <a:ext cx="4151031" cy="1996535"/>
            </a:xfrm>
            <a:prstGeom prst="rect">
              <a:avLst/>
            </a:prstGeom>
          </p:spPr>
          <p:txBody>
            <a:bodyPr lIns="0" tIns="0" rIns="0" bIns="0" rtlCol="0" anchor="t"/>
            <a:lstStyle/>
            <a:p>
              <a:pPr algn="l">
                <a:lnSpc>
                  <a:spcPts val="1683"/>
                </a:lnSpc>
              </a:pPr>
              <a:r>
                <a:rPr lang="en-US" sz="1050" dirty="0">
                  <a:solidFill>
                    <a:srgbClr val="000000"/>
                  </a:solidFill>
                  <a:latin typeface="Montserrat" panose="00000500000000000000" pitchFamily="2" charset="0"/>
                  <a:ea typeface="Helvetica"/>
                  <a:cs typeface="Helvetica"/>
                  <a:sym typeface="Helvetica"/>
                </a:rPr>
                <a:t>Your provider will also need to do blood tests and look at your medical history to make sure Cabenuva is a good treatment option for you.</a:t>
              </a:r>
            </a:p>
            <a:p>
              <a:pPr algn="l">
                <a:lnSpc>
                  <a:spcPts val="1683"/>
                </a:lnSpc>
              </a:pPr>
              <a:endParaRPr lang="en-US" sz="1050" dirty="0">
                <a:solidFill>
                  <a:srgbClr val="000000"/>
                </a:solidFill>
                <a:latin typeface="Montserrat" panose="00000500000000000000" pitchFamily="2" charset="0"/>
                <a:ea typeface="Helvetica"/>
                <a:cs typeface="Helvetica"/>
                <a:sym typeface="Helvetica"/>
              </a:endParaRPr>
            </a:p>
            <a:p>
              <a:pPr algn="l">
                <a:lnSpc>
                  <a:spcPts val="1683"/>
                </a:lnSpc>
              </a:pPr>
              <a:r>
                <a:rPr lang="en-US" sz="1050" dirty="0">
                  <a:solidFill>
                    <a:srgbClr val="000000"/>
                  </a:solidFill>
                  <a:latin typeface="Montserrat" panose="00000500000000000000" pitchFamily="2" charset="0"/>
                  <a:ea typeface="Helvetica"/>
                  <a:cs typeface="Helvetica"/>
                  <a:sym typeface="Helvetica"/>
                </a:rPr>
                <a:t>Talk to your provider if you have plans to breastfeed or travel frequently.</a:t>
              </a:r>
            </a:p>
          </p:txBody>
        </p:sp>
      </p:grpSp>
      <p:sp>
        <p:nvSpPr>
          <p:cNvPr id="37" name="TextBox 37"/>
          <p:cNvSpPr txBox="1"/>
          <p:nvPr/>
        </p:nvSpPr>
        <p:spPr>
          <a:xfrm>
            <a:off x="0" y="127790"/>
            <a:ext cx="3335214" cy="896151"/>
          </a:xfrm>
          <a:prstGeom prst="rect">
            <a:avLst/>
          </a:prstGeom>
        </p:spPr>
        <p:txBody>
          <a:bodyPr lIns="0" tIns="0" rIns="0" bIns="0" rtlCol="0" anchor="t"/>
          <a:lstStyle/>
          <a:p>
            <a:pPr algn="ctr">
              <a:lnSpc>
                <a:spcPts val="3368"/>
              </a:lnSpc>
            </a:pPr>
            <a:r>
              <a:rPr lang="en-US" sz="2400" b="1" dirty="0">
                <a:solidFill>
                  <a:srgbClr val="FFFFFF"/>
                </a:solidFill>
                <a:latin typeface="Montserrat" panose="00000500000000000000" pitchFamily="2" charset="0"/>
                <a:ea typeface="Helvetica Bold"/>
                <a:cs typeface="Helvetica Bold"/>
                <a:sym typeface="Helvetica Bold"/>
              </a:rPr>
              <a:t>Is Cabenuva</a:t>
            </a:r>
          </a:p>
          <a:p>
            <a:pPr algn="ctr">
              <a:lnSpc>
                <a:spcPts val="3368"/>
              </a:lnSpc>
            </a:pPr>
            <a:r>
              <a:rPr lang="en-US" sz="2400" b="1" dirty="0">
                <a:solidFill>
                  <a:srgbClr val="FFFFFF"/>
                </a:solidFill>
                <a:latin typeface="Montserrat" panose="00000500000000000000" pitchFamily="2" charset="0"/>
                <a:ea typeface="Helvetica Bold"/>
                <a:cs typeface="Helvetica Bold"/>
                <a:sym typeface="Helvetica Bold"/>
              </a:rPr>
              <a:t> right for me?</a:t>
            </a:r>
          </a:p>
        </p:txBody>
      </p:sp>
      <p:grpSp>
        <p:nvGrpSpPr>
          <p:cNvPr id="38" name="Group 38"/>
          <p:cNvGrpSpPr/>
          <p:nvPr/>
        </p:nvGrpSpPr>
        <p:grpSpPr>
          <a:xfrm>
            <a:off x="3444830" y="1307056"/>
            <a:ext cx="3190277" cy="2731544"/>
            <a:chOff x="-54550" y="-64361"/>
            <a:chExt cx="4253702" cy="3642052"/>
          </a:xfrm>
        </p:grpSpPr>
        <p:sp>
          <p:nvSpPr>
            <p:cNvPr id="39" name="Freeform 39"/>
            <p:cNvSpPr/>
            <p:nvPr/>
          </p:nvSpPr>
          <p:spPr>
            <a:xfrm>
              <a:off x="0" y="0"/>
              <a:ext cx="4199152" cy="843495"/>
            </a:xfrm>
            <a:custGeom>
              <a:avLst/>
              <a:gdLst/>
              <a:ahLst/>
              <a:cxnLst/>
              <a:rect l="l" t="t" r="r" b="b"/>
              <a:pathLst>
                <a:path w="4199152" h="843495">
                  <a:moveTo>
                    <a:pt x="0" y="0"/>
                  </a:moveTo>
                  <a:lnTo>
                    <a:pt x="4199152" y="0"/>
                  </a:lnTo>
                  <a:lnTo>
                    <a:pt x="4199152" y="843495"/>
                  </a:lnTo>
                  <a:lnTo>
                    <a:pt x="0" y="843495"/>
                  </a:lnTo>
                  <a:close/>
                </a:path>
              </a:pathLst>
            </a:custGeom>
            <a:solidFill>
              <a:srgbClr val="000000">
                <a:alpha val="0"/>
              </a:srgbClr>
            </a:solidFill>
          </p:spPr>
          <p:txBody>
            <a:bodyPr/>
            <a:lstStyle/>
            <a:p>
              <a:endParaRPr lang="en-US"/>
            </a:p>
          </p:txBody>
        </p:sp>
        <p:sp>
          <p:nvSpPr>
            <p:cNvPr id="40" name="TextBox 40"/>
            <p:cNvSpPr txBox="1"/>
            <p:nvPr/>
          </p:nvSpPr>
          <p:spPr>
            <a:xfrm>
              <a:off x="-54550" y="-64361"/>
              <a:ext cx="4199151" cy="3642052"/>
            </a:xfrm>
            <a:prstGeom prst="rect">
              <a:avLst/>
            </a:prstGeom>
          </p:spPr>
          <p:txBody>
            <a:bodyPr lIns="0" tIns="0" rIns="0" bIns="0" rtlCol="0" anchor="t"/>
            <a:lstStyle/>
            <a:p>
              <a:pPr algn="l">
                <a:lnSpc>
                  <a:spcPts val="1700"/>
                </a:lnSpc>
              </a:pPr>
              <a:r>
                <a:rPr lang="en-US" sz="1100" dirty="0">
                  <a:solidFill>
                    <a:srgbClr val="000000"/>
                  </a:solidFill>
                  <a:latin typeface="Montserrat" panose="00000500000000000000" pitchFamily="2" charset="0"/>
                  <a:ea typeface="Helvetica"/>
                  <a:cs typeface="Helvetica"/>
                  <a:sym typeface="Helvetica"/>
                </a:rPr>
                <a:t>Most side effects are mild, and very few people stop taking Cabenuva because of them.</a:t>
              </a:r>
            </a:p>
            <a:p>
              <a:pPr algn="l">
                <a:lnSpc>
                  <a:spcPts val="1700"/>
                </a:lnSpc>
              </a:pPr>
              <a:endParaRPr lang="en-US" sz="800" dirty="0">
                <a:solidFill>
                  <a:srgbClr val="000000"/>
                </a:solidFill>
                <a:latin typeface="Montserrat" panose="00000500000000000000" pitchFamily="2" charset="0"/>
                <a:ea typeface="Helvetica"/>
                <a:cs typeface="Helvetica"/>
                <a:sym typeface="Helvetica"/>
              </a:endParaRPr>
            </a:p>
            <a:p>
              <a:pPr algn="l">
                <a:lnSpc>
                  <a:spcPts val="1700"/>
                </a:lnSpc>
              </a:pPr>
              <a:r>
                <a:rPr lang="en-US" sz="1100" b="1" dirty="0">
                  <a:solidFill>
                    <a:srgbClr val="000000"/>
                  </a:solidFill>
                  <a:latin typeface="Montserrat" panose="00000500000000000000" pitchFamily="2" charset="0"/>
                  <a:ea typeface="Helvetica"/>
                  <a:cs typeface="Helvetica"/>
                  <a:sym typeface="Helvetica"/>
                </a:rPr>
                <a:t>Common side effects:</a:t>
              </a:r>
            </a:p>
            <a:p>
              <a:pPr algn="l">
                <a:lnSpc>
                  <a:spcPts val="1700"/>
                </a:lnSpc>
              </a:pPr>
              <a:r>
                <a:rPr lang="en-US" sz="1100" dirty="0">
                  <a:solidFill>
                    <a:srgbClr val="000000"/>
                  </a:solidFill>
                  <a:latin typeface="Montserrat" panose="00000500000000000000" pitchFamily="2" charset="0"/>
                  <a:ea typeface="Helvetica"/>
                  <a:cs typeface="Helvetica"/>
                  <a:sym typeface="Helvetica"/>
                </a:rPr>
                <a:t>Pain, swelling, redness, and bump at </a:t>
              </a:r>
            </a:p>
            <a:p>
              <a:pPr algn="l">
                <a:lnSpc>
                  <a:spcPts val="1700"/>
                </a:lnSpc>
              </a:pPr>
              <a:r>
                <a:rPr lang="en-US" sz="1100" dirty="0">
                  <a:solidFill>
                    <a:srgbClr val="000000"/>
                  </a:solidFill>
                  <a:latin typeface="Montserrat" panose="00000500000000000000" pitchFamily="2" charset="0"/>
                  <a:ea typeface="Helvetica"/>
                  <a:cs typeface="Helvetica"/>
                  <a:sym typeface="Helvetica"/>
                </a:rPr>
                <a:t>injection site.</a:t>
              </a:r>
            </a:p>
            <a:p>
              <a:pPr algn="l">
                <a:lnSpc>
                  <a:spcPts val="1700"/>
                </a:lnSpc>
              </a:pPr>
              <a:endParaRPr lang="en-US" sz="1100" dirty="0">
                <a:solidFill>
                  <a:srgbClr val="000000"/>
                </a:solidFill>
                <a:latin typeface="Montserrat" panose="00000500000000000000" pitchFamily="2" charset="0"/>
                <a:ea typeface="Helvetica"/>
                <a:cs typeface="Helvetica"/>
                <a:sym typeface="Helvetica"/>
              </a:endParaRPr>
            </a:p>
            <a:p>
              <a:pPr algn="l">
                <a:lnSpc>
                  <a:spcPts val="1700"/>
                </a:lnSpc>
              </a:pPr>
              <a:r>
                <a:rPr lang="en-US" sz="1100" b="1" dirty="0">
                  <a:solidFill>
                    <a:srgbClr val="000000"/>
                  </a:solidFill>
                  <a:latin typeface="Montserrat" panose="00000500000000000000" pitchFamily="2" charset="0"/>
                  <a:ea typeface="Helvetica"/>
                  <a:cs typeface="Helvetica"/>
                  <a:sym typeface="Helvetica"/>
                </a:rPr>
                <a:t>Less common side effects:</a:t>
              </a:r>
            </a:p>
            <a:p>
              <a:pPr>
                <a:lnSpc>
                  <a:spcPts val="1700"/>
                </a:lnSpc>
              </a:pPr>
              <a:r>
                <a:rPr lang="en-US" sz="1100" dirty="0">
                  <a:solidFill>
                    <a:srgbClr val="000000"/>
                  </a:solidFill>
                  <a:latin typeface="Montserrat" panose="00000500000000000000" pitchFamily="2" charset="0"/>
                  <a:ea typeface="Helvetica"/>
                  <a:cs typeface="Helvetica"/>
                  <a:sym typeface="Helvetica"/>
                </a:rPr>
                <a:t>Fever, headache, nausea, sleep problems, tiredness, muscle pain, dizziness, rash, </a:t>
              </a:r>
              <a:r>
                <a:rPr lang="en-US" sz="1100" kern="100" dirty="0">
                  <a:latin typeface="Montserrat" panose="00000500000000000000" pitchFamily="2" charset="0"/>
                  <a:ea typeface="Aptos" panose="020B0004020202020204" pitchFamily="34" charset="0"/>
                  <a:cs typeface="Times New Roman" panose="02020603050405020304" pitchFamily="18" charset="0"/>
                </a:rPr>
                <a:t>depression, and other mood changes.</a:t>
              </a:r>
            </a:p>
            <a:p>
              <a:pPr>
                <a:lnSpc>
                  <a:spcPts val="1683"/>
                </a:lnSpc>
              </a:pPr>
              <a:endParaRPr lang="en-US" sz="1100" dirty="0">
                <a:solidFill>
                  <a:srgbClr val="000000"/>
                </a:solidFill>
                <a:latin typeface="Montserrat" panose="00000500000000000000" pitchFamily="2" charset="0"/>
                <a:ea typeface="Helvetica"/>
                <a:cs typeface="Helvetica"/>
                <a:sym typeface="Helvetica"/>
              </a:endParaRPr>
            </a:p>
            <a:p>
              <a:pPr algn="l">
                <a:lnSpc>
                  <a:spcPts val="1683"/>
                </a:lnSpc>
              </a:pPr>
              <a:endParaRPr lang="en-US" sz="1100" dirty="0">
                <a:solidFill>
                  <a:srgbClr val="000000"/>
                </a:solidFill>
                <a:latin typeface="Montserrat" panose="00000500000000000000" pitchFamily="2" charset="0"/>
                <a:ea typeface="Helvetica"/>
                <a:cs typeface="Helvetica"/>
                <a:sym typeface="Helvetica"/>
              </a:endParaRPr>
            </a:p>
            <a:p>
              <a:pPr algn="l">
                <a:lnSpc>
                  <a:spcPts val="1683"/>
                </a:lnSpc>
              </a:pPr>
              <a:endParaRPr lang="en-US" sz="1100" dirty="0">
                <a:solidFill>
                  <a:srgbClr val="FFFFFF"/>
                </a:solidFill>
                <a:latin typeface="Montserrat" panose="00000500000000000000" pitchFamily="2" charset="0"/>
                <a:ea typeface="Helvetica"/>
                <a:cs typeface="Helvetica"/>
                <a:sym typeface="Helvetica"/>
              </a:endParaRPr>
            </a:p>
          </p:txBody>
        </p:sp>
      </p:grpSp>
      <p:sp>
        <p:nvSpPr>
          <p:cNvPr id="49" name="TextBox 49"/>
          <p:cNvSpPr txBox="1"/>
          <p:nvPr/>
        </p:nvSpPr>
        <p:spPr>
          <a:xfrm>
            <a:off x="3346903" y="4190991"/>
            <a:ext cx="3408895" cy="838209"/>
          </a:xfrm>
          <a:prstGeom prst="rect">
            <a:avLst/>
          </a:prstGeom>
        </p:spPr>
        <p:txBody>
          <a:bodyPr lIns="0" tIns="0" rIns="0" bIns="0" rtlCol="0" anchor="t"/>
          <a:lstStyle/>
          <a:p>
            <a:pPr algn="ctr">
              <a:lnSpc>
                <a:spcPts val="3098"/>
              </a:lnSpc>
            </a:pPr>
            <a:r>
              <a:rPr lang="en-US" sz="2400" b="1" dirty="0">
                <a:solidFill>
                  <a:srgbClr val="FFFFFF"/>
                </a:solidFill>
                <a:latin typeface="Montserrat" panose="00000500000000000000" pitchFamily="2" charset="0"/>
                <a:ea typeface="Helvetica Bold"/>
                <a:cs typeface="Helvetica Bold"/>
                <a:sym typeface="Helvetica Bold"/>
              </a:rPr>
              <a:t>Ready to start?</a:t>
            </a:r>
          </a:p>
        </p:txBody>
      </p:sp>
      <p:sp>
        <p:nvSpPr>
          <p:cNvPr id="54" name="Freeform 54"/>
          <p:cNvSpPr/>
          <p:nvPr/>
        </p:nvSpPr>
        <p:spPr>
          <a:xfrm>
            <a:off x="7426935" y="2986198"/>
            <a:ext cx="1986329" cy="1995231"/>
          </a:xfrm>
          <a:custGeom>
            <a:avLst/>
            <a:gdLst/>
            <a:ahLst/>
            <a:cxnLst/>
            <a:rect l="l" t="t" r="r" b="b"/>
            <a:pathLst>
              <a:path w="2332383" h="2342837">
                <a:moveTo>
                  <a:pt x="0" y="0"/>
                </a:moveTo>
                <a:lnTo>
                  <a:pt x="2332383" y="0"/>
                </a:lnTo>
                <a:lnTo>
                  <a:pt x="2332383" y="2342837"/>
                </a:lnTo>
                <a:lnTo>
                  <a:pt x="0" y="234283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56" name="Freeform 56"/>
          <p:cNvSpPr/>
          <p:nvPr/>
        </p:nvSpPr>
        <p:spPr>
          <a:xfrm>
            <a:off x="7518965" y="2059154"/>
            <a:ext cx="2041214" cy="3705174"/>
          </a:xfrm>
          <a:custGeom>
            <a:avLst/>
            <a:gdLst/>
            <a:ahLst/>
            <a:cxnLst/>
            <a:rect l="l" t="t" r="r" b="b"/>
            <a:pathLst>
              <a:path w="2272605" h="4125191">
                <a:moveTo>
                  <a:pt x="0" y="0"/>
                </a:moveTo>
                <a:lnTo>
                  <a:pt x="2272605" y="0"/>
                </a:lnTo>
                <a:lnTo>
                  <a:pt x="2272605" y="4125191"/>
                </a:lnTo>
                <a:lnTo>
                  <a:pt x="0" y="4125191"/>
                </a:lnTo>
                <a:lnTo>
                  <a:pt x="0" y="0"/>
                </a:lnTo>
                <a:close/>
              </a:path>
            </a:pathLst>
          </a:custGeom>
          <a:blipFill>
            <a:blip r:embed="rId19">
              <a:extLst>
                <a:ext uri="{96DAC541-7B7A-43D3-8B79-37D633B846F1}">
                  <asvg:svgBlip xmlns:asvg="http://schemas.microsoft.com/office/drawing/2016/SVG/main" r:embed="rId20"/>
                </a:ext>
              </a:extLst>
            </a:blip>
            <a:stretch>
              <a:fillRect t="-19" b="-19"/>
            </a:stretch>
          </a:blipFill>
        </p:spPr>
        <p:txBody>
          <a:bodyPr/>
          <a:lstStyle/>
          <a:p>
            <a:endParaRPr lang="en-US"/>
          </a:p>
        </p:txBody>
      </p:sp>
      <p:sp>
        <p:nvSpPr>
          <p:cNvPr id="57" name="Freeform 57"/>
          <p:cNvSpPr/>
          <p:nvPr/>
        </p:nvSpPr>
        <p:spPr>
          <a:xfrm>
            <a:off x="8253663" y="6031810"/>
            <a:ext cx="419807" cy="597590"/>
          </a:xfrm>
          <a:custGeom>
            <a:avLst/>
            <a:gdLst/>
            <a:ahLst/>
            <a:cxnLst/>
            <a:rect l="l" t="t" r="r" b="b"/>
            <a:pathLst>
              <a:path w="419807" h="597590">
                <a:moveTo>
                  <a:pt x="0" y="0"/>
                </a:moveTo>
                <a:lnTo>
                  <a:pt x="419807" y="0"/>
                </a:lnTo>
                <a:lnTo>
                  <a:pt x="419807" y="597589"/>
                </a:lnTo>
                <a:lnTo>
                  <a:pt x="0" y="597589"/>
                </a:lnTo>
                <a:lnTo>
                  <a:pt x="0" y="0"/>
                </a:lnTo>
                <a:close/>
              </a:path>
            </a:pathLst>
          </a:custGeom>
          <a:blipFill>
            <a:blip r:embed="rId21">
              <a:extLst>
                <a:ext uri="{96DAC541-7B7A-43D3-8B79-37D633B846F1}">
                  <asvg:svgBlip xmlns:asvg="http://schemas.microsoft.com/office/drawing/2016/SVG/main" r:embed="rId22"/>
                </a:ext>
              </a:extLst>
            </a:blip>
            <a:stretch>
              <a:fillRect t="-85" b="-85"/>
            </a:stretch>
          </a:blipFill>
        </p:spPr>
        <p:txBody>
          <a:bodyPr/>
          <a:lstStyle/>
          <a:p>
            <a:endParaRPr lang="en-US"/>
          </a:p>
        </p:txBody>
      </p:sp>
      <p:grpSp>
        <p:nvGrpSpPr>
          <p:cNvPr id="58" name="Group 58"/>
          <p:cNvGrpSpPr/>
          <p:nvPr/>
        </p:nvGrpSpPr>
        <p:grpSpPr>
          <a:xfrm>
            <a:off x="3425749" y="5338081"/>
            <a:ext cx="3268812" cy="2337597"/>
            <a:chOff x="0" y="-5524"/>
            <a:chExt cx="4358415" cy="3116795"/>
          </a:xfrm>
        </p:grpSpPr>
        <p:sp>
          <p:nvSpPr>
            <p:cNvPr id="59" name="Freeform 59"/>
            <p:cNvSpPr/>
            <p:nvPr/>
          </p:nvSpPr>
          <p:spPr>
            <a:xfrm>
              <a:off x="0" y="0"/>
              <a:ext cx="4323490" cy="3078695"/>
            </a:xfrm>
            <a:custGeom>
              <a:avLst/>
              <a:gdLst/>
              <a:ahLst/>
              <a:cxnLst/>
              <a:rect l="l" t="t" r="r" b="b"/>
              <a:pathLst>
                <a:path w="4323490" h="3078695">
                  <a:moveTo>
                    <a:pt x="0" y="0"/>
                  </a:moveTo>
                  <a:lnTo>
                    <a:pt x="4323490" y="0"/>
                  </a:lnTo>
                  <a:lnTo>
                    <a:pt x="4323490" y="3078695"/>
                  </a:lnTo>
                  <a:lnTo>
                    <a:pt x="0" y="3078695"/>
                  </a:lnTo>
                  <a:close/>
                </a:path>
              </a:pathLst>
            </a:custGeom>
            <a:solidFill>
              <a:srgbClr val="000000">
                <a:alpha val="0"/>
              </a:srgbClr>
            </a:solidFill>
          </p:spPr>
          <p:txBody>
            <a:bodyPr/>
            <a:lstStyle/>
            <a:p>
              <a:endParaRPr lang="en-US"/>
            </a:p>
          </p:txBody>
        </p:sp>
        <p:sp>
          <p:nvSpPr>
            <p:cNvPr id="60" name="TextBox 60"/>
            <p:cNvSpPr txBox="1"/>
            <p:nvPr/>
          </p:nvSpPr>
          <p:spPr>
            <a:xfrm>
              <a:off x="34925" y="-5524"/>
              <a:ext cx="4323490" cy="3116795"/>
            </a:xfrm>
            <a:prstGeom prst="rect">
              <a:avLst/>
            </a:prstGeom>
          </p:spPr>
          <p:txBody>
            <a:bodyPr lIns="0" tIns="0" rIns="0" bIns="0" rtlCol="0" anchor="t"/>
            <a:lstStyle/>
            <a:p>
              <a:pPr algn="l">
                <a:lnSpc>
                  <a:spcPts val="1683"/>
                </a:lnSpc>
              </a:pPr>
              <a:r>
                <a:rPr lang="en-US" sz="1100" dirty="0">
                  <a:solidFill>
                    <a:srgbClr val="000000"/>
                  </a:solidFill>
                  <a:latin typeface="Montserrat" panose="00000500000000000000" pitchFamily="2" charset="0"/>
                  <a:ea typeface="Helvetica"/>
                  <a:cs typeface="Helvetica"/>
                  <a:sym typeface="Helvetica"/>
                </a:rPr>
                <a:t>We are committed to helping you become undetectable or maintain an undetectable status.</a:t>
              </a:r>
            </a:p>
            <a:p>
              <a:pPr algn="l">
                <a:lnSpc>
                  <a:spcPts val="1683"/>
                </a:lnSpc>
              </a:pPr>
              <a:endParaRPr lang="en-US" sz="1100" dirty="0">
                <a:solidFill>
                  <a:srgbClr val="000000"/>
                </a:solidFill>
                <a:latin typeface="Montserrat" panose="00000500000000000000" pitchFamily="2" charset="0"/>
                <a:ea typeface="Helvetica"/>
                <a:cs typeface="Helvetica"/>
                <a:sym typeface="Helvetica"/>
              </a:endParaRPr>
            </a:p>
            <a:p>
              <a:pPr algn="l">
                <a:lnSpc>
                  <a:spcPts val="1683"/>
                </a:lnSpc>
              </a:pPr>
              <a:r>
                <a:rPr lang="en-US" sz="1100" dirty="0">
                  <a:solidFill>
                    <a:srgbClr val="000000"/>
                  </a:solidFill>
                  <a:latin typeface="Montserrat" panose="00000500000000000000" pitchFamily="2" charset="0"/>
                  <a:ea typeface="Helvetica"/>
                  <a:cs typeface="Helvetica"/>
                  <a:sym typeface="Helvetica"/>
                </a:rPr>
                <a:t>We will work with you to find out if Cabenuva is covered by your insurance or could be covered through an assistance program. </a:t>
              </a:r>
            </a:p>
            <a:p>
              <a:pPr algn="l">
                <a:lnSpc>
                  <a:spcPts val="1683"/>
                </a:lnSpc>
              </a:pPr>
              <a:endParaRPr lang="en-US" sz="1100" dirty="0">
                <a:solidFill>
                  <a:srgbClr val="000000"/>
                </a:solidFill>
                <a:latin typeface="Montserrat" panose="00000500000000000000" pitchFamily="2" charset="0"/>
                <a:ea typeface="Helvetica"/>
                <a:cs typeface="Helvetica"/>
                <a:sym typeface="Helvetica"/>
              </a:endParaRPr>
            </a:p>
            <a:p>
              <a:pPr algn="l">
                <a:lnSpc>
                  <a:spcPts val="1683"/>
                </a:lnSpc>
              </a:pPr>
              <a:r>
                <a:rPr lang="en-US" sz="1100" dirty="0">
                  <a:solidFill>
                    <a:srgbClr val="000000"/>
                  </a:solidFill>
                  <a:latin typeface="Montserrat"/>
                  <a:ea typeface="Helvetica"/>
                  <a:cs typeface="Helvetica"/>
                  <a:sym typeface="Helvetica"/>
                </a:rPr>
                <a:t>Call the [</a:t>
              </a:r>
              <a:r>
                <a:rPr lang="en-US" sz="1100" dirty="0">
                  <a:solidFill>
                    <a:srgbClr val="000000"/>
                  </a:solidFill>
                  <a:highlight>
                    <a:srgbClr val="FFFF00"/>
                  </a:highlight>
                  <a:latin typeface="Montserrat"/>
                  <a:ea typeface="Helvetica"/>
                  <a:cs typeface="Helvetica"/>
                  <a:sym typeface="Helvetica"/>
                </a:rPr>
                <a:t>clinic name and number</a:t>
              </a:r>
              <a:r>
                <a:rPr lang="en-US" sz="1100" dirty="0">
                  <a:solidFill>
                    <a:srgbClr val="000000"/>
                  </a:solidFill>
                  <a:latin typeface="Montserrat"/>
                  <a:ea typeface="Helvetica"/>
                  <a:cs typeface="Helvetica"/>
                  <a:sym typeface="Helvetica"/>
                </a:rPr>
                <a:t>] to set up an appointment with your healthcare provider to see if Cabenuva will be a good fit.</a:t>
              </a:r>
              <a:endParaRPr lang="en-US" sz="1100" dirty="0">
                <a:solidFill>
                  <a:srgbClr val="000000"/>
                </a:solidFill>
                <a:latin typeface="Montserrat"/>
                <a:ea typeface="Helvetica"/>
                <a:cs typeface="Helvetica"/>
              </a:endParaRPr>
            </a:p>
          </p:txBody>
        </p:sp>
      </p:grpSp>
      <p:grpSp>
        <p:nvGrpSpPr>
          <p:cNvPr id="61" name="Group 61"/>
          <p:cNvGrpSpPr/>
          <p:nvPr/>
        </p:nvGrpSpPr>
        <p:grpSpPr>
          <a:xfrm>
            <a:off x="6668367" y="7249170"/>
            <a:ext cx="3437292" cy="526507"/>
            <a:chOff x="-223389" y="-28575"/>
            <a:chExt cx="4583057" cy="702010"/>
          </a:xfrm>
        </p:grpSpPr>
        <p:sp>
          <p:nvSpPr>
            <p:cNvPr id="62" name="Freeform 62"/>
            <p:cNvSpPr/>
            <p:nvPr/>
          </p:nvSpPr>
          <p:spPr>
            <a:xfrm>
              <a:off x="43768" y="-28575"/>
              <a:ext cx="4252888" cy="585395"/>
            </a:xfrm>
            <a:custGeom>
              <a:avLst/>
              <a:gdLst/>
              <a:ahLst/>
              <a:cxnLst/>
              <a:rect l="l" t="t" r="r" b="b"/>
              <a:pathLst>
                <a:path w="4252888" h="585395">
                  <a:moveTo>
                    <a:pt x="0" y="0"/>
                  </a:moveTo>
                  <a:lnTo>
                    <a:pt x="4252888" y="0"/>
                  </a:lnTo>
                  <a:lnTo>
                    <a:pt x="4252888" y="585395"/>
                  </a:lnTo>
                  <a:lnTo>
                    <a:pt x="0" y="585395"/>
                  </a:lnTo>
                  <a:close/>
                </a:path>
              </a:pathLst>
            </a:custGeom>
            <a:solidFill>
              <a:srgbClr val="000000">
                <a:alpha val="0"/>
              </a:srgbClr>
            </a:solidFill>
          </p:spPr>
          <p:txBody>
            <a:bodyPr/>
            <a:lstStyle/>
            <a:p>
              <a:endParaRPr lang="en-US"/>
            </a:p>
          </p:txBody>
        </p:sp>
        <p:sp>
          <p:nvSpPr>
            <p:cNvPr id="63" name="TextBox 63"/>
            <p:cNvSpPr txBox="1"/>
            <p:nvPr/>
          </p:nvSpPr>
          <p:spPr>
            <a:xfrm>
              <a:off x="-223389" y="59465"/>
              <a:ext cx="4583057" cy="613970"/>
            </a:xfrm>
            <a:prstGeom prst="rect">
              <a:avLst/>
            </a:prstGeom>
          </p:spPr>
          <p:txBody>
            <a:bodyPr lIns="0" tIns="0" rIns="0" bIns="0" rtlCol="0" anchor="t"/>
            <a:lstStyle/>
            <a:p>
              <a:pPr algn="ctr">
                <a:lnSpc>
                  <a:spcPts val="1351"/>
                </a:lnSpc>
              </a:pPr>
              <a:r>
                <a:rPr lang="en-US" sz="1050" dirty="0">
                  <a:solidFill>
                    <a:srgbClr val="FFFFFF"/>
                  </a:solidFill>
                  <a:latin typeface="Montserrat" panose="00000500000000000000" pitchFamily="2" charset="0"/>
                  <a:ea typeface="Calibri (MS)"/>
                  <a:cs typeface="Helvetica" panose="020B0604020202020204" pitchFamily="34" charset="0"/>
                  <a:sym typeface="Calibri (MS)"/>
                </a:rPr>
                <a:t>Developed by the ALAI UP Resource Incubator</a:t>
              </a:r>
            </a:p>
            <a:p>
              <a:pPr algn="ctr">
                <a:lnSpc>
                  <a:spcPts val="1351"/>
                </a:lnSpc>
              </a:pPr>
              <a:r>
                <a:rPr lang="en-US" sz="1050" dirty="0">
                  <a:solidFill>
                    <a:srgbClr val="FFFFFF"/>
                  </a:solidFill>
                  <a:latin typeface="Montserrat" panose="00000500000000000000" pitchFamily="2" charset="0"/>
                  <a:ea typeface="Calibri (MS)"/>
                  <a:cs typeface="Helvetica" panose="020B0604020202020204" pitchFamily="34" charset="0"/>
                  <a:sym typeface="Calibri (MS)"/>
                </a:rPr>
                <a:t>March 2025</a:t>
              </a:r>
            </a:p>
          </p:txBody>
        </p:sp>
      </p:grpSp>
      <p:sp>
        <p:nvSpPr>
          <p:cNvPr id="89" name="Freeform 89"/>
          <p:cNvSpPr/>
          <p:nvPr/>
        </p:nvSpPr>
        <p:spPr>
          <a:xfrm rot="10457548">
            <a:off x="8675637" y="3455995"/>
            <a:ext cx="919853" cy="989089"/>
          </a:xfrm>
          <a:custGeom>
            <a:avLst/>
            <a:gdLst/>
            <a:ahLst/>
            <a:cxnLst/>
            <a:rect l="l" t="t" r="r" b="b"/>
            <a:pathLst>
              <a:path w="1206611" h="1297431">
                <a:moveTo>
                  <a:pt x="0" y="0"/>
                </a:moveTo>
                <a:lnTo>
                  <a:pt x="1206611" y="0"/>
                </a:lnTo>
                <a:lnTo>
                  <a:pt x="1206611" y="1297431"/>
                </a:lnTo>
                <a:lnTo>
                  <a:pt x="0" y="1297431"/>
                </a:lnTo>
                <a:lnTo>
                  <a:pt x="0" y="0"/>
                </a:lnTo>
                <a:close/>
              </a:path>
            </a:pathLst>
          </a:custGeom>
          <a:blipFill>
            <a:blip r:embed="rId23"/>
            <a:stretch>
              <a:fillRect/>
            </a:stretch>
          </a:blipFill>
        </p:spPr>
        <p:txBody>
          <a:bodyPr/>
          <a:lstStyle/>
          <a:p>
            <a:endParaRPr lang="en-US"/>
          </a:p>
        </p:txBody>
      </p:sp>
      <p:sp>
        <p:nvSpPr>
          <p:cNvPr id="92" name="TextBox 37">
            <a:extLst>
              <a:ext uri="{FF2B5EF4-FFF2-40B4-BE49-F238E27FC236}">
                <a16:creationId xmlns:a16="http://schemas.microsoft.com/office/drawing/2014/main" id="{2F0E9B6D-D382-FC0C-CCE0-823EF00EF09A}"/>
              </a:ext>
            </a:extLst>
          </p:cNvPr>
          <p:cNvSpPr txBox="1"/>
          <p:nvPr/>
        </p:nvSpPr>
        <p:spPr>
          <a:xfrm>
            <a:off x="3361113" y="121154"/>
            <a:ext cx="3365162" cy="896151"/>
          </a:xfrm>
          <a:prstGeom prst="rect">
            <a:avLst/>
          </a:prstGeom>
        </p:spPr>
        <p:txBody>
          <a:bodyPr lIns="0" tIns="0" rIns="0" bIns="0" rtlCol="0" anchor="t"/>
          <a:lstStyle/>
          <a:p>
            <a:pPr algn="ctr">
              <a:lnSpc>
                <a:spcPts val="3368"/>
              </a:lnSpc>
            </a:pPr>
            <a:r>
              <a:rPr lang="en-US" sz="2400" b="1" dirty="0">
                <a:solidFill>
                  <a:srgbClr val="FFFFFF"/>
                </a:solidFill>
                <a:latin typeface="Montserrat" panose="00000500000000000000" pitchFamily="2" charset="0"/>
                <a:ea typeface="Helvetica Bold"/>
                <a:cs typeface="Helvetica Bold"/>
                <a:sym typeface="Helvetica Bold"/>
              </a:rPr>
              <a:t>What are the </a:t>
            </a:r>
          </a:p>
          <a:p>
            <a:pPr algn="ctr">
              <a:lnSpc>
                <a:spcPts val="3368"/>
              </a:lnSpc>
            </a:pPr>
            <a:r>
              <a:rPr lang="en-US" sz="2400" b="1" dirty="0">
                <a:solidFill>
                  <a:srgbClr val="FFFFFF"/>
                </a:solidFill>
                <a:latin typeface="Montserrat" panose="00000500000000000000" pitchFamily="2" charset="0"/>
                <a:ea typeface="Helvetica Bold"/>
                <a:cs typeface="Helvetica Bold"/>
                <a:sym typeface="Helvetica Bold"/>
              </a:rPr>
              <a:t>side effects?</a:t>
            </a:r>
          </a:p>
        </p:txBody>
      </p:sp>
      <p:sp>
        <p:nvSpPr>
          <p:cNvPr id="98" name="TextBox 97">
            <a:extLst>
              <a:ext uri="{FF2B5EF4-FFF2-40B4-BE49-F238E27FC236}">
                <a16:creationId xmlns:a16="http://schemas.microsoft.com/office/drawing/2014/main" id="{E4569E2A-A750-F2FE-1F3E-B5B4FF3D4379}"/>
              </a:ext>
            </a:extLst>
          </p:cNvPr>
          <p:cNvSpPr txBox="1">
            <a:spLocks noGrp="1" noRot="1" noMove="1" noResize="1" noEditPoints="1" noAdjustHandles="1" noChangeArrowheads="1" noChangeShapeType="1"/>
          </p:cNvSpPr>
          <p:nvPr/>
        </p:nvSpPr>
        <p:spPr>
          <a:xfrm>
            <a:off x="239527" y="1190210"/>
            <a:ext cx="3113273" cy="3750001"/>
          </a:xfrm>
          <a:prstGeom prst="rect">
            <a:avLst/>
          </a:prstGeom>
          <a:noFill/>
        </p:spPr>
        <p:txBody>
          <a:bodyPr wrap="square" lIns="91440" tIns="45720" rIns="91440" bIns="45720" anchor="t">
            <a:spAutoFit/>
          </a:bodyPr>
          <a:lstStyle/>
          <a:p>
            <a:pPr>
              <a:lnSpc>
                <a:spcPts val="1683"/>
              </a:lnSpc>
            </a:pPr>
            <a:r>
              <a:rPr lang="en-US" sz="1000" dirty="0">
                <a:latin typeface="Montserrat" panose="00000500000000000000" pitchFamily="2" charset="0"/>
                <a:ea typeface="Helvetica"/>
                <a:cs typeface="Helvetica"/>
                <a:sym typeface="Helvetica"/>
              </a:rPr>
              <a:t>I am confident I can come to the clinic monthly for my injection appointments.</a:t>
            </a:r>
          </a:p>
          <a:p>
            <a:pPr>
              <a:lnSpc>
                <a:spcPts val="800"/>
              </a:lnSpc>
            </a:pPr>
            <a:endParaRPr lang="en-US" sz="1000" dirty="0">
              <a:latin typeface="Montserrat" panose="00000500000000000000" pitchFamily="2" charset="0"/>
              <a:ea typeface="Helvetica"/>
              <a:cs typeface="Helvetica"/>
              <a:sym typeface="Helvetica"/>
            </a:endParaRPr>
          </a:p>
          <a:p>
            <a:pPr>
              <a:lnSpc>
                <a:spcPts val="1683"/>
              </a:lnSpc>
            </a:pPr>
            <a:r>
              <a:rPr lang="en-US" sz="1000" dirty="0">
                <a:latin typeface="Montserrat" panose="00000500000000000000" pitchFamily="2" charset="0"/>
                <a:ea typeface="Helvetica"/>
                <a:cs typeface="Helvetica"/>
                <a:sym typeface="Helvetica"/>
              </a:rPr>
              <a:t>I am comfortable with needles and do not mind two injections at each visit. </a:t>
            </a:r>
          </a:p>
          <a:p>
            <a:pPr>
              <a:lnSpc>
                <a:spcPts val="800"/>
              </a:lnSpc>
            </a:pPr>
            <a:endParaRPr lang="en-US" sz="1000" dirty="0">
              <a:latin typeface="Montserrat" panose="00000500000000000000" pitchFamily="2" charset="0"/>
              <a:ea typeface="Helvetica"/>
              <a:cs typeface="Helvetica"/>
              <a:sym typeface="Helvetica"/>
            </a:endParaRPr>
          </a:p>
          <a:p>
            <a:pPr>
              <a:lnSpc>
                <a:spcPts val="1683"/>
              </a:lnSpc>
            </a:pPr>
            <a:r>
              <a:rPr lang="en-US" sz="1000" dirty="0">
                <a:latin typeface="Montserrat" panose="00000500000000000000" pitchFamily="2" charset="0"/>
                <a:ea typeface="Helvetica"/>
                <a:cs typeface="Helvetica"/>
                <a:sym typeface="Helvetica"/>
              </a:rPr>
              <a:t>I do not have resistance to Cabotegravir or rilpivirine or a related HIV medication. </a:t>
            </a:r>
          </a:p>
          <a:p>
            <a:pPr>
              <a:lnSpc>
                <a:spcPts val="800"/>
              </a:lnSpc>
            </a:pPr>
            <a:endParaRPr lang="en-US" sz="1000" dirty="0">
              <a:highlight>
                <a:srgbClr val="FFFF00"/>
              </a:highlight>
              <a:latin typeface="Montserrat" panose="00000500000000000000" pitchFamily="2" charset="0"/>
              <a:ea typeface="Helvetica"/>
              <a:cs typeface="Helvetica"/>
            </a:endParaRPr>
          </a:p>
          <a:p>
            <a:pPr>
              <a:lnSpc>
                <a:spcPts val="1683"/>
              </a:lnSpc>
            </a:pPr>
            <a:r>
              <a:rPr lang="en-US" sz="1000" dirty="0">
                <a:highlight>
                  <a:srgbClr val="FFFF00"/>
                </a:highlight>
                <a:latin typeface="Montserrat"/>
                <a:ea typeface="Helvetica"/>
                <a:cs typeface="Helvetica"/>
                <a:sym typeface="Helvetica"/>
              </a:rPr>
              <a:t>I am undetectable or could become undetectable.</a:t>
            </a:r>
            <a:endParaRPr lang="en-US" sz="1000" dirty="0">
              <a:highlight>
                <a:srgbClr val="FFFF00"/>
              </a:highlight>
              <a:latin typeface="Montserrat"/>
              <a:ea typeface="Helvetica"/>
              <a:cs typeface="Helvetica"/>
            </a:endParaRPr>
          </a:p>
          <a:p>
            <a:pPr>
              <a:lnSpc>
                <a:spcPts val="800"/>
              </a:lnSpc>
            </a:pPr>
            <a:endParaRPr lang="en-US" sz="1000" dirty="0">
              <a:highlight>
                <a:srgbClr val="FFFF00"/>
              </a:highlight>
              <a:latin typeface="Montserrat" panose="00000500000000000000" pitchFamily="2" charset="0"/>
              <a:ea typeface="Helvetica"/>
              <a:cs typeface="Helvetica"/>
              <a:sym typeface="Canva Sans"/>
            </a:endParaRPr>
          </a:p>
          <a:p>
            <a:pPr>
              <a:lnSpc>
                <a:spcPts val="1683"/>
              </a:lnSpc>
            </a:pPr>
            <a:r>
              <a:rPr lang="en-US" sz="1000" dirty="0">
                <a:highlight>
                  <a:srgbClr val="FFFF00"/>
                </a:highlight>
                <a:latin typeface="Montserrat"/>
                <a:ea typeface="Helvetica"/>
                <a:cs typeface="Helvetica"/>
                <a:sym typeface="Helvetica"/>
              </a:rPr>
              <a:t>I do not have liver problems, including a history of hepatitis B treatment or infection. (Ask your provider about any history of hepatitis B or the need for hepatitis B vaccination.)</a:t>
            </a:r>
            <a:endParaRPr lang="en-US" sz="1000" dirty="0">
              <a:highlight>
                <a:srgbClr val="FFFF00"/>
              </a:highlight>
              <a:latin typeface="Montserrat"/>
              <a:ea typeface="Helvetica"/>
              <a:cs typeface="Helvetica"/>
            </a:endParaRPr>
          </a:p>
          <a:p>
            <a:pPr>
              <a:lnSpc>
                <a:spcPts val="1683"/>
              </a:lnSpc>
            </a:pPr>
            <a:endParaRPr lang="en-US" sz="1000" dirty="0">
              <a:latin typeface="Montserrat" panose="00000500000000000000" pitchFamily="2" charset="0"/>
              <a:ea typeface="Helvetica"/>
              <a:cs typeface="Helvetica"/>
              <a:sym typeface="Helvetica"/>
            </a:endParaRPr>
          </a:p>
          <a:p>
            <a:pPr>
              <a:lnSpc>
                <a:spcPts val="1683"/>
              </a:lnSpc>
            </a:pPr>
            <a:endParaRPr lang="en-US" sz="1000" dirty="0">
              <a:latin typeface="Montserrat" panose="00000500000000000000" pitchFamily="2" charset="0"/>
              <a:ea typeface="Helvetica"/>
              <a:cs typeface="Helvetica"/>
              <a:sym typeface="Helvetica"/>
            </a:endParaRPr>
          </a:p>
        </p:txBody>
      </p:sp>
      <p:sp>
        <p:nvSpPr>
          <p:cNvPr id="112" name="TextBox 111">
            <a:extLst>
              <a:ext uri="{FF2B5EF4-FFF2-40B4-BE49-F238E27FC236}">
                <a16:creationId xmlns:a16="http://schemas.microsoft.com/office/drawing/2014/main" id="{D9A99C6C-5583-07A1-59E8-323BE3828054}"/>
              </a:ext>
            </a:extLst>
          </p:cNvPr>
          <p:cNvSpPr txBox="1"/>
          <p:nvPr/>
        </p:nvSpPr>
        <p:spPr>
          <a:xfrm>
            <a:off x="6744593" y="6629400"/>
            <a:ext cx="3304847" cy="527324"/>
          </a:xfrm>
          <a:prstGeom prst="rect">
            <a:avLst/>
          </a:prstGeom>
          <a:noFill/>
        </p:spPr>
        <p:txBody>
          <a:bodyPr wrap="square">
            <a:spAutoFit/>
          </a:bodyPr>
          <a:lstStyle/>
          <a:p>
            <a:pPr algn="ctr">
              <a:lnSpc>
                <a:spcPts val="3649"/>
              </a:lnSpc>
            </a:pPr>
            <a:r>
              <a:rPr lang="en-US" sz="2800" b="1" dirty="0">
                <a:solidFill>
                  <a:srgbClr val="FFFFFF"/>
                </a:solidFill>
                <a:latin typeface="Montserrat" panose="00000500000000000000" pitchFamily="2" charset="0"/>
                <a:ea typeface="Helvetica Bold"/>
                <a:cs typeface="Helvetica Bold"/>
                <a:sym typeface="Helvetica Bold"/>
              </a:rPr>
              <a:t>Cabenuva</a:t>
            </a:r>
          </a:p>
        </p:txBody>
      </p:sp>
      <p:sp>
        <p:nvSpPr>
          <p:cNvPr id="53" name="AutoShape 53"/>
          <p:cNvSpPr/>
          <p:nvPr/>
        </p:nvSpPr>
        <p:spPr>
          <a:xfrm rot="5417364">
            <a:off x="-543356" y="3890048"/>
            <a:ext cx="7758093" cy="6745"/>
          </a:xfrm>
          <a:prstGeom prst="line">
            <a:avLst/>
          </a:prstGeom>
          <a:ln w="28575" cap="rnd">
            <a:solidFill>
              <a:srgbClr val="000000"/>
            </a:solidFill>
            <a:prstDash val="solid"/>
            <a:headEnd type="none" w="sm" len="sm"/>
            <a:tailEnd type="none" w="sm" len="sm"/>
          </a:ln>
        </p:spPr>
        <p:txBody>
          <a:bodyPr/>
          <a:lstStyle/>
          <a:p>
            <a:endParaRPr lang="en-US" dirty="0"/>
          </a:p>
        </p:txBody>
      </p:sp>
      <p:sp>
        <p:nvSpPr>
          <p:cNvPr id="113" name="AutoShape 168">
            <a:extLst>
              <a:ext uri="{FF2B5EF4-FFF2-40B4-BE49-F238E27FC236}">
                <a16:creationId xmlns:a16="http://schemas.microsoft.com/office/drawing/2014/main" id="{3BB8D992-D6A9-2292-7988-2492470DBD82}"/>
              </a:ext>
            </a:extLst>
          </p:cNvPr>
          <p:cNvSpPr/>
          <p:nvPr/>
        </p:nvSpPr>
        <p:spPr>
          <a:xfrm rot="5420737" flipV="1">
            <a:off x="2847290" y="3869944"/>
            <a:ext cx="7772345" cy="32511"/>
          </a:xfrm>
          <a:prstGeom prst="line">
            <a:avLst/>
          </a:prstGeom>
          <a:ln w="28575" cap="rnd">
            <a:solidFill>
              <a:srgbClr val="000000"/>
            </a:solidFill>
            <a:prstDash val="solid"/>
            <a:headEnd type="none" w="sm" len="sm"/>
            <a:tailEnd type="none" w="sm" len="sm"/>
          </a:ln>
        </p:spPr>
        <p:txBody>
          <a:bodyPr/>
          <a:lstStyle/>
          <a:p>
            <a:endParaRPr lang="en-US" dirty="0"/>
          </a:p>
        </p:txBody>
      </p:sp>
      <p:sp>
        <p:nvSpPr>
          <p:cNvPr id="109" name="Freeform 12">
            <a:extLst>
              <a:ext uri="{FF2B5EF4-FFF2-40B4-BE49-F238E27FC236}">
                <a16:creationId xmlns:a16="http://schemas.microsoft.com/office/drawing/2014/main" id="{158FDC7E-78DC-0A07-46BF-6DE65AC3E38A}"/>
              </a:ext>
            </a:extLst>
          </p:cNvPr>
          <p:cNvSpPr/>
          <p:nvPr/>
        </p:nvSpPr>
        <p:spPr>
          <a:xfrm rot="-5400000">
            <a:off x="6753472" y="-1369411"/>
            <a:ext cx="2836512" cy="4761055"/>
          </a:xfrm>
          <a:custGeom>
            <a:avLst/>
            <a:gdLst/>
            <a:ahLst/>
            <a:cxnLst/>
            <a:rect l="l" t="t" r="r" b="b"/>
            <a:pathLst>
              <a:path w="3573703" h="6488073">
                <a:moveTo>
                  <a:pt x="0" y="0"/>
                </a:moveTo>
                <a:lnTo>
                  <a:pt x="3573703" y="0"/>
                </a:lnTo>
                <a:lnTo>
                  <a:pt x="3573703" y="6488073"/>
                </a:lnTo>
                <a:lnTo>
                  <a:pt x="0" y="6488073"/>
                </a:lnTo>
                <a:lnTo>
                  <a:pt x="0" y="0"/>
                </a:lnTo>
                <a:close/>
              </a:path>
            </a:pathLst>
          </a:custGeom>
          <a:blipFill>
            <a:blip r:embed="rId24">
              <a:extLst>
                <a:ext uri="{96DAC541-7B7A-43D3-8B79-37D633B846F1}">
                  <asvg:svgBlip xmlns:asvg="http://schemas.microsoft.com/office/drawing/2016/SVG/main" r:embed="rId25"/>
                </a:ext>
              </a:extLst>
            </a:blip>
            <a:stretch>
              <a:fillRect l="-26839" r="-34575"/>
            </a:stretch>
          </a:blipFill>
        </p:spPr>
        <p:txBody>
          <a:bodyPr/>
          <a:lstStyle/>
          <a:p>
            <a:endParaRPr lang="en-US"/>
          </a:p>
        </p:txBody>
      </p:sp>
      <p:sp>
        <p:nvSpPr>
          <p:cNvPr id="114" name="TextBox 37">
            <a:extLst>
              <a:ext uri="{FF2B5EF4-FFF2-40B4-BE49-F238E27FC236}">
                <a16:creationId xmlns:a16="http://schemas.microsoft.com/office/drawing/2014/main" id="{CB40E100-9CA2-8F2E-4B21-D5C8D35D25EB}"/>
              </a:ext>
            </a:extLst>
          </p:cNvPr>
          <p:cNvSpPr txBox="1"/>
          <p:nvPr/>
        </p:nvSpPr>
        <p:spPr>
          <a:xfrm>
            <a:off x="6733077" y="76200"/>
            <a:ext cx="3325323" cy="896151"/>
          </a:xfrm>
          <a:prstGeom prst="rect">
            <a:avLst/>
          </a:prstGeom>
        </p:spPr>
        <p:txBody>
          <a:bodyPr lIns="0" tIns="0" rIns="0" bIns="0" rtlCol="0" anchor="t"/>
          <a:lstStyle/>
          <a:p>
            <a:pPr algn="ctr">
              <a:lnSpc>
                <a:spcPts val="3368"/>
              </a:lnSpc>
            </a:pPr>
            <a:r>
              <a:rPr lang="en-US" sz="2000" b="1" dirty="0">
                <a:solidFill>
                  <a:srgbClr val="FFFFFF"/>
                </a:solidFill>
                <a:latin typeface="Montserrat" panose="00000500000000000000" pitchFamily="2" charset="0"/>
                <a:ea typeface="Helvetica Bold"/>
                <a:cs typeface="Helvetica Bold"/>
                <a:sym typeface="Helvetica Bold"/>
              </a:rPr>
              <a:t>LEARN ABOUT AN INJECTABLE HIV TREATMENT OPTION</a:t>
            </a:r>
          </a:p>
        </p:txBody>
      </p:sp>
      <p:sp>
        <p:nvSpPr>
          <p:cNvPr id="7" name="Oval 6">
            <a:extLst>
              <a:ext uri="{FF2B5EF4-FFF2-40B4-BE49-F238E27FC236}">
                <a16:creationId xmlns:a16="http://schemas.microsoft.com/office/drawing/2014/main" id="{5A51499F-5D04-3807-7430-C604A8D531EF}"/>
              </a:ext>
            </a:extLst>
          </p:cNvPr>
          <p:cNvSpPr/>
          <p:nvPr/>
        </p:nvSpPr>
        <p:spPr>
          <a:xfrm>
            <a:off x="90505" y="1270299"/>
            <a:ext cx="152400" cy="152400"/>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B180371-AC03-CD37-85E0-9FE681D2B242}"/>
              </a:ext>
            </a:extLst>
          </p:cNvPr>
          <p:cNvSpPr/>
          <p:nvPr/>
        </p:nvSpPr>
        <p:spPr>
          <a:xfrm>
            <a:off x="90505" y="1818312"/>
            <a:ext cx="152400" cy="152400"/>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035E8F9-78B0-B8DA-8412-F6B70A0D8DCC}"/>
              </a:ext>
            </a:extLst>
          </p:cNvPr>
          <p:cNvSpPr/>
          <p:nvPr/>
        </p:nvSpPr>
        <p:spPr>
          <a:xfrm>
            <a:off x="88816" y="2353173"/>
            <a:ext cx="152400" cy="152400"/>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8CDEE62C-D0EF-A2C1-6355-2D04BECC296A}"/>
              </a:ext>
            </a:extLst>
          </p:cNvPr>
          <p:cNvSpPr/>
          <p:nvPr/>
        </p:nvSpPr>
        <p:spPr>
          <a:xfrm>
            <a:off x="88816" y="2864631"/>
            <a:ext cx="152400" cy="152400"/>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9CEAC6E-BD7F-A973-BD0F-51F6E5B633FF}"/>
              </a:ext>
            </a:extLst>
          </p:cNvPr>
          <p:cNvSpPr/>
          <p:nvPr/>
        </p:nvSpPr>
        <p:spPr>
          <a:xfrm>
            <a:off x="92251" y="3412706"/>
            <a:ext cx="152400" cy="152400"/>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834111" y="3255942"/>
            <a:ext cx="1324077" cy="232795"/>
          </a:xfrm>
          <a:custGeom>
            <a:avLst/>
            <a:gdLst/>
            <a:ahLst/>
            <a:cxnLst/>
            <a:rect l="l" t="t" r="r" b="b"/>
            <a:pathLst>
              <a:path w="1765437" h="310393">
                <a:moveTo>
                  <a:pt x="0" y="0"/>
                </a:moveTo>
                <a:lnTo>
                  <a:pt x="1765437" y="0"/>
                </a:lnTo>
                <a:lnTo>
                  <a:pt x="1765437" y="310393"/>
                </a:lnTo>
                <a:lnTo>
                  <a:pt x="0" y="310393"/>
                </a:lnTo>
                <a:close/>
              </a:path>
            </a:pathLst>
          </a:custGeom>
          <a:solidFill>
            <a:srgbClr val="000000">
              <a:alpha val="0"/>
            </a:srgbClr>
          </a:solidFill>
        </p:spPr>
        <p:txBody>
          <a:bodyPr/>
          <a:lstStyle/>
          <a:p>
            <a:endParaRPr lang="en-US"/>
          </a:p>
        </p:txBody>
      </p:sp>
      <p:grpSp>
        <p:nvGrpSpPr>
          <p:cNvPr id="12" name="Group 12"/>
          <p:cNvGrpSpPr/>
          <p:nvPr/>
        </p:nvGrpSpPr>
        <p:grpSpPr>
          <a:xfrm>
            <a:off x="0" y="3429000"/>
            <a:ext cx="6740652" cy="771332"/>
            <a:chOff x="0" y="0"/>
            <a:chExt cx="8949457" cy="1309040"/>
          </a:xfrm>
        </p:grpSpPr>
        <p:sp>
          <p:nvSpPr>
            <p:cNvPr id="13" name="Freeform 13"/>
            <p:cNvSpPr/>
            <p:nvPr/>
          </p:nvSpPr>
          <p:spPr>
            <a:xfrm>
              <a:off x="0" y="0"/>
              <a:ext cx="8949452" cy="1308989"/>
            </a:xfrm>
            <a:custGeom>
              <a:avLst/>
              <a:gdLst/>
              <a:ahLst/>
              <a:cxnLst/>
              <a:rect l="l" t="t" r="r" b="b"/>
              <a:pathLst>
                <a:path w="8949452" h="1308989">
                  <a:moveTo>
                    <a:pt x="0" y="0"/>
                  </a:moveTo>
                  <a:lnTo>
                    <a:pt x="8949452" y="0"/>
                  </a:lnTo>
                  <a:lnTo>
                    <a:pt x="8949452" y="1308989"/>
                  </a:lnTo>
                  <a:lnTo>
                    <a:pt x="0" y="1308989"/>
                  </a:lnTo>
                  <a:close/>
                </a:path>
              </a:pathLst>
            </a:custGeom>
            <a:solidFill>
              <a:srgbClr val="171B4F"/>
            </a:solidFill>
          </p:spPr>
          <p:txBody>
            <a:bodyPr/>
            <a:lstStyle/>
            <a:p>
              <a:endParaRPr lang="en-US"/>
            </a:p>
          </p:txBody>
        </p:sp>
      </p:grpSp>
      <p:grpSp>
        <p:nvGrpSpPr>
          <p:cNvPr id="14" name="Group 14"/>
          <p:cNvGrpSpPr/>
          <p:nvPr/>
        </p:nvGrpSpPr>
        <p:grpSpPr>
          <a:xfrm>
            <a:off x="-1" y="0"/>
            <a:ext cx="6740649" cy="1371600"/>
            <a:chOff x="0" y="0"/>
            <a:chExt cx="2460061" cy="620928"/>
          </a:xfrm>
        </p:grpSpPr>
        <p:sp>
          <p:nvSpPr>
            <p:cNvPr id="15" name="Freeform 15"/>
            <p:cNvSpPr/>
            <p:nvPr/>
          </p:nvSpPr>
          <p:spPr>
            <a:xfrm>
              <a:off x="0" y="0"/>
              <a:ext cx="2460061" cy="620928"/>
            </a:xfrm>
            <a:custGeom>
              <a:avLst/>
              <a:gdLst/>
              <a:ahLst/>
              <a:cxnLst/>
              <a:rect l="l" t="t" r="r" b="b"/>
              <a:pathLst>
                <a:path w="2460061" h="620928">
                  <a:moveTo>
                    <a:pt x="0" y="0"/>
                  </a:moveTo>
                  <a:lnTo>
                    <a:pt x="2460061" y="0"/>
                  </a:lnTo>
                  <a:lnTo>
                    <a:pt x="2460061" y="620928"/>
                  </a:lnTo>
                  <a:lnTo>
                    <a:pt x="0" y="620928"/>
                  </a:lnTo>
                  <a:close/>
                </a:path>
              </a:pathLst>
            </a:custGeom>
            <a:solidFill>
              <a:srgbClr val="171B4F"/>
            </a:solidFill>
          </p:spPr>
          <p:txBody>
            <a:bodyPr/>
            <a:lstStyle/>
            <a:p>
              <a:endParaRPr lang="en-US"/>
            </a:p>
          </p:txBody>
        </p:sp>
        <p:sp>
          <p:nvSpPr>
            <p:cNvPr id="16" name="TextBox 16"/>
            <p:cNvSpPr txBox="1"/>
            <p:nvPr/>
          </p:nvSpPr>
          <p:spPr>
            <a:xfrm>
              <a:off x="0" y="-38100"/>
              <a:ext cx="2460061" cy="659028"/>
            </a:xfrm>
            <a:prstGeom prst="rect">
              <a:avLst/>
            </a:prstGeom>
          </p:spPr>
          <p:txBody>
            <a:bodyPr lIns="50800" tIns="50800" rIns="50800" bIns="50800" rtlCol="0" anchor="ctr"/>
            <a:lstStyle/>
            <a:p>
              <a:pPr algn="ctr">
                <a:lnSpc>
                  <a:spcPts val="1683"/>
                </a:lnSpc>
              </a:pPr>
              <a:endParaRPr/>
            </a:p>
          </p:txBody>
        </p:sp>
      </p:grpSp>
      <p:grpSp>
        <p:nvGrpSpPr>
          <p:cNvPr id="17" name="Group 17"/>
          <p:cNvGrpSpPr/>
          <p:nvPr/>
        </p:nvGrpSpPr>
        <p:grpSpPr>
          <a:xfrm>
            <a:off x="-85034" y="-563579"/>
            <a:ext cx="2544779" cy="254477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1683"/>
                </a:lnSpc>
              </a:pPr>
              <a:endParaRPr/>
            </a:p>
          </p:txBody>
        </p:sp>
      </p:grpSp>
      <p:grpSp>
        <p:nvGrpSpPr>
          <p:cNvPr id="23" name="Group 23"/>
          <p:cNvGrpSpPr/>
          <p:nvPr/>
        </p:nvGrpSpPr>
        <p:grpSpPr>
          <a:xfrm>
            <a:off x="2619809" y="76200"/>
            <a:ext cx="4028800" cy="1672804"/>
            <a:chOff x="-60072" y="-4136"/>
            <a:chExt cx="5371733" cy="2230405"/>
          </a:xfrm>
        </p:grpSpPr>
        <p:sp>
          <p:nvSpPr>
            <p:cNvPr id="24" name="Freeform 24"/>
            <p:cNvSpPr/>
            <p:nvPr/>
          </p:nvSpPr>
          <p:spPr>
            <a:xfrm>
              <a:off x="-60072" y="193911"/>
              <a:ext cx="5311661" cy="1472172"/>
            </a:xfrm>
            <a:custGeom>
              <a:avLst/>
              <a:gdLst/>
              <a:ahLst/>
              <a:cxnLst/>
              <a:rect l="l" t="t" r="r" b="b"/>
              <a:pathLst>
                <a:path w="5311661" h="2192305">
                  <a:moveTo>
                    <a:pt x="0" y="0"/>
                  </a:moveTo>
                  <a:lnTo>
                    <a:pt x="5311661" y="0"/>
                  </a:lnTo>
                  <a:lnTo>
                    <a:pt x="5311661" y="2192305"/>
                  </a:lnTo>
                  <a:lnTo>
                    <a:pt x="0" y="2192305"/>
                  </a:lnTo>
                  <a:close/>
                </a:path>
              </a:pathLst>
            </a:custGeom>
            <a:solidFill>
              <a:srgbClr val="000000">
                <a:alpha val="0"/>
              </a:srgbClr>
            </a:solidFill>
          </p:spPr>
          <p:txBody>
            <a:bodyPr/>
            <a:lstStyle/>
            <a:p>
              <a:pPr algn="l">
                <a:lnSpc>
                  <a:spcPts val="1683"/>
                </a:lnSpc>
              </a:pPr>
              <a:r>
                <a:rPr lang="en-US" sz="1200" dirty="0">
                  <a:solidFill>
                    <a:srgbClr val="FFFFFF"/>
                  </a:solidFill>
                  <a:latin typeface="Montserrat" panose="00000500000000000000" pitchFamily="2" charset="0"/>
                  <a:ea typeface="Helvetica"/>
                  <a:cs typeface="Helvetica" panose="020B0604020202020204" pitchFamily="34" charset="0"/>
                  <a:sym typeface="Helvetica"/>
                </a:rPr>
                <a:t>Cabenuva works by stopping HIV from making copies of itself. It contains two HIV medications, </a:t>
              </a:r>
              <a:r>
                <a:rPr lang="en-US" sz="1200" b="1" dirty="0">
                  <a:solidFill>
                    <a:srgbClr val="FFFFFF"/>
                  </a:solidFill>
                  <a:latin typeface="Montserrat" panose="00000500000000000000" pitchFamily="2" charset="0"/>
                  <a:ea typeface="Helvetica Bold"/>
                  <a:cs typeface="Helvetica" panose="020B0604020202020204" pitchFamily="34" charset="0"/>
                  <a:sym typeface="Helvetica Bold"/>
                </a:rPr>
                <a:t>cabotegravir</a:t>
              </a:r>
              <a:r>
                <a:rPr lang="en-US" sz="1200" dirty="0">
                  <a:solidFill>
                    <a:srgbClr val="FFFFFF"/>
                  </a:solidFill>
                  <a:latin typeface="Montserrat" panose="00000500000000000000" pitchFamily="2" charset="0"/>
                  <a:ea typeface="Helvetica"/>
                  <a:cs typeface="Helvetica" panose="020B0604020202020204" pitchFamily="34" charset="0"/>
                  <a:sym typeface="Helvetica"/>
                </a:rPr>
                <a:t> and </a:t>
              </a:r>
              <a:r>
                <a:rPr lang="en-US" sz="1200" b="1" dirty="0">
                  <a:solidFill>
                    <a:srgbClr val="FFFFFF"/>
                  </a:solidFill>
                  <a:latin typeface="Montserrat" panose="00000500000000000000" pitchFamily="2" charset="0"/>
                  <a:ea typeface="Helvetica Bold"/>
                  <a:cs typeface="Helvetica" panose="020B0604020202020204" pitchFamily="34" charset="0"/>
                  <a:sym typeface="Helvetica Bold"/>
                </a:rPr>
                <a:t>rilpivirine</a:t>
              </a:r>
              <a:r>
                <a:rPr lang="en-US" sz="1200" dirty="0">
                  <a:solidFill>
                    <a:srgbClr val="FFFFFF"/>
                  </a:solidFill>
                  <a:latin typeface="Montserrat" panose="00000500000000000000" pitchFamily="2" charset="0"/>
                  <a:ea typeface="Helvetica"/>
                  <a:cs typeface="Helvetica" panose="020B0604020202020204" pitchFamily="34" charset="0"/>
                  <a:sym typeface="Helvetica"/>
                </a:rPr>
                <a:t>. These two medications are given as two injections.</a:t>
              </a:r>
              <a:endParaRPr lang="en-US" dirty="0">
                <a:latin typeface="Montserrat" panose="00000500000000000000" pitchFamily="2" charset="0"/>
              </a:endParaRPr>
            </a:p>
          </p:txBody>
        </p:sp>
        <p:sp>
          <p:nvSpPr>
            <p:cNvPr id="25" name="TextBox 25"/>
            <p:cNvSpPr txBox="1"/>
            <p:nvPr/>
          </p:nvSpPr>
          <p:spPr>
            <a:xfrm>
              <a:off x="0" y="-4136"/>
              <a:ext cx="5311661" cy="2230405"/>
            </a:xfrm>
            <a:prstGeom prst="rect">
              <a:avLst/>
            </a:prstGeom>
          </p:spPr>
          <p:txBody>
            <a:bodyPr lIns="0" tIns="0" rIns="0" bIns="0" rtlCol="0" anchor="t"/>
            <a:lstStyle/>
            <a:p>
              <a:pPr algn="l">
                <a:lnSpc>
                  <a:spcPts val="1683"/>
                </a:lnSpc>
              </a:pPr>
              <a:endParaRPr lang="en-US" sz="1202" dirty="0">
                <a:solidFill>
                  <a:srgbClr val="FFFFFF"/>
                </a:solidFill>
                <a:latin typeface="Helvetica"/>
                <a:ea typeface="Helvetica"/>
                <a:cs typeface="Helvetica"/>
                <a:sym typeface="Helvetica"/>
              </a:endParaRPr>
            </a:p>
          </p:txBody>
        </p:sp>
      </p:grpSp>
      <p:sp>
        <p:nvSpPr>
          <p:cNvPr id="30" name="Freeform 30"/>
          <p:cNvSpPr/>
          <p:nvPr/>
        </p:nvSpPr>
        <p:spPr>
          <a:xfrm>
            <a:off x="4617643" y="4880673"/>
            <a:ext cx="2082210" cy="213521"/>
          </a:xfrm>
          <a:custGeom>
            <a:avLst/>
            <a:gdLst/>
            <a:ahLst/>
            <a:cxnLst/>
            <a:rect l="l" t="t" r="r" b="b"/>
            <a:pathLst>
              <a:path w="2776280" h="284694">
                <a:moveTo>
                  <a:pt x="0" y="0"/>
                </a:moveTo>
                <a:lnTo>
                  <a:pt x="2776280" y="0"/>
                </a:lnTo>
                <a:lnTo>
                  <a:pt x="2776280" y="284694"/>
                </a:lnTo>
                <a:lnTo>
                  <a:pt x="0" y="284694"/>
                </a:lnTo>
                <a:close/>
              </a:path>
            </a:pathLst>
          </a:custGeom>
          <a:solidFill>
            <a:srgbClr val="000000">
              <a:alpha val="0"/>
            </a:srgbClr>
          </a:solidFill>
        </p:spPr>
        <p:txBody>
          <a:bodyPr/>
          <a:lstStyle/>
          <a:p>
            <a:endParaRPr lang="en-US"/>
          </a:p>
        </p:txBody>
      </p:sp>
      <p:sp>
        <p:nvSpPr>
          <p:cNvPr id="34" name="Freeform 34"/>
          <p:cNvSpPr/>
          <p:nvPr/>
        </p:nvSpPr>
        <p:spPr>
          <a:xfrm>
            <a:off x="6446556" y="1218151"/>
            <a:ext cx="3950026" cy="427045"/>
          </a:xfrm>
          <a:custGeom>
            <a:avLst/>
            <a:gdLst/>
            <a:ahLst/>
            <a:cxnLst/>
            <a:rect l="l" t="t" r="r" b="b"/>
            <a:pathLst>
              <a:path w="5266701" h="569393">
                <a:moveTo>
                  <a:pt x="0" y="0"/>
                </a:moveTo>
                <a:lnTo>
                  <a:pt x="5266701" y="0"/>
                </a:lnTo>
                <a:lnTo>
                  <a:pt x="5266701" y="569393"/>
                </a:lnTo>
                <a:lnTo>
                  <a:pt x="0" y="569393"/>
                </a:lnTo>
                <a:close/>
              </a:path>
            </a:pathLst>
          </a:custGeom>
          <a:solidFill>
            <a:srgbClr val="000000">
              <a:alpha val="0"/>
            </a:srgbClr>
          </a:solidFill>
        </p:spPr>
        <p:txBody>
          <a:bodyPr/>
          <a:lstStyle/>
          <a:p>
            <a:endParaRPr lang="en-US"/>
          </a:p>
        </p:txBody>
      </p:sp>
      <p:grpSp>
        <p:nvGrpSpPr>
          <p:cNvPr id="38" name="Group 38"/>
          <p:cNvGrpSpPr/>
          <p:nvPr/>
        </p:nvGrpSpPr>
        <p:grpSpPr>
          <a:xfrm>
            <a:off x="6848991" y="5527066"/>
            <a:ext cx="3133209" cy="38197"/>
            <a:chOff x="0" y="0"/>
            <a:chExt cx="4177612" cy="50930"/>
          </a:xfrm>
        </p:grpSpPr>
        <p:sp>
          <p:nvSpPr>
            <p:cNvPr id="39" name="Freeform 39"/>
            <p:cNvSpPr/>
            <p:nvPr/>
          </p:nvSpPr>
          <p:spPr>
            <a:xfrm>
              <a:off x="12700" y="0"/>
              <a:ext cx="4152265" cy="50927"/>
            </a:xfrm>
            <a:custGeom>
              <a:avLst/>
              <a:gdLst/>
              <a:ahLst/>
              <a:cxnLst/>
              <a:rect l="l" t="t" r="r" b="b"/>
              <a:pathLst>
                <a:path w="4152265" h="50927">
                  <a:moveTo>
                    <a:pt x="0" y="25527"/>
                  </a:moveTo>
                  <a:lnTo>
                    <a:pt x="4152138" y="0"/>
                  </a:lnTo>
                  <a:lnTo>
                    <a:pt x="4152265" y="25527"/>
                  </a:lnTo>
                  <a:lnTo>
                    <a:pt x="127" y="50927"/>
                  </a:lnTo>
                  <a:close/>
                </a:path>
              </a:pathLst>
            </a:custGeom>
            <a:solidFill>
              <a:srgbClr val="000000"/>
            </a:solidFill>
          </p:spPr>
          <p:txBody>
            <a:bodyPr/>
            <a:lstStyle/>
            <a:p>
              <a:endParaRPr lang="en-US"/>
            </a:p>
          </p:txBody>
        </p:sp>
      </p:grpSp>
      <p:sp>
        <p:nvSpPr>
          <p:cNvPr id="47" name="Freeform 47"/>
          <p:cNvSpPr/>
          <p:nvPr/>
        </p:nvSpPr>
        <p:spPr>
          <a:xfrm>
            <a:off x="6901053" y="6458051"/>
            <a:ext cx="3041031" cy="423072"/>
          </a:xfrm>
          <a:custGeom>
            <a:avLst/>
            <a:gdLst/>
            <a:ahLst/>
            <a:cxnLst/>
            <a:rect l="l" t="t" r="r" b="b"/>
            <a:pathLst>
              <a:path w="4054708" h="564095">
                <a:moveTo>
                  <a:pt x="0" y="0"/>
                </a:moveTo>
                <a:lnTo>
                  <a:pt x="4054708" y="0"/>
                </a:lnTo>
                <a:lnTo>
                  <a:pt x="4054708" y="564095"/>
                </a:lnTo>
                <a:lnTo>
                  <a:pt x="0" y="564095"/>
                </a:lnTo>
                <a:close/>
              </a:path>
            </a:pathLst>
          </a:custGeom>
          <a:solidFill>
            <a:srgbClr val="000000">
              <a:alpha val="0"/>
            </a:srgbClr>
          </a:solidFill>
        </p:spPr>
        <p:txBody>
          <a:bodyPr/>
          <a:lstStyle/>
          <a:p>
            <a:endParaRPr lang="en-US"/>
          </a:p>
        </p:txBody>
      </p:sp>
      <p:grpSp>
        <p:nvGrpSpPr>
          <p:cNvPr id="49" name="Group 49"/>
          <p:cNvGrpSpPr/>
          <p:nvPr/>
        </p:nvGrpSpPr>
        <p:grpSpPr>
          <a:xfrm>
            <a:off x="6906416" y="2879866"/>
            <a:ext cx="3022632" cy="1722402"/>
            <a:chOff x="0" y="0"/>
            <a:chExt cx="4030176" cy="2296535"/>
          </a:xfrm>
        </p:grpSpPr>
        <p:sp>
          <p:nvSpPr>
            <p:cNvPr id="50" name="Freeform 50"/>
            <p:cNvSpPr/>
            <p:nvPr/>
          </p:nvSpPr>
          <p:spPr>
            <a:xfrm>
              <a:off x="0" y="0"/>
              <a:ext cx="3956412" cy="1884895"/>
            </a:xfrm>
            <a:custGeom>
              <a:avLst/>
              <a:gdLst/>
              <a:ahLst/>
              <a:cxnLst/>
              <a:rect l="l" t="t" r="r" b="b"/>
              <a:pathLst>
                <a:path w="3956412" h="1884895">
                  <a:moveTo>
                    <a:pt x="0" y="0"/>
                  </a:moveTo>
                  <a:lnTo>
                    <a:pt x="3956412" y="0"/>
                  </a:lnTo>
                  <a:lnTo>
                    <a:pt x="3956412" y="1884895"/>
                  </a:lnTo>
                  <a:lnTo>
                    <a:pt x="0" y="1884895"/>
                  </a:lnTo>
                  <a:close/>
                </a:path>
              </a:pathLst>
            </a:custGeom>
            <a:solidFill>
              <a:srgbClr val="000000">
                <a:alpha val="0"/>
              </a:srgbClr>
            </a:solidFill>
          </p:spPr>
          <p:txBody>
            <a:bodyPr/>
            <a:lstStyle/>
            <a:p>
              <a:endParaRPr lang="en-US"/>
            </a:p>
          </p:txBody>
        </p:sp>
        <p:sp>
          <p:nvSpPr>
            <p:cNvPr id="51" name="TextBox 51"/>
            <p:cNvSpPr txBox="1"/>
            <p:nvPr/>
          </p:nvSpPr>
          <p:spPr>
            <a:xfrm>
              <a:off x="73764" y="373540"/>
              <a:ext cx="3956412" cy="1922995"/>
            </a:xfrm>
            <a:prstGeom prst="rect">
              <a:avLst/>
            </a:prstGeom>
          </p:spPr>
          <p:txBody>
            <a:bodyPr lIns="0" tIns="0" rIns="0" bIns="0" rtlCol="0" anchor="t"/>
            <a:lstStyle/>
            <a:p>
              <a:pPr algn="l">
                <a:lnSpc>
                  <a:spcPts val="1683"/>
                </a:lnSpc>
              </a:pPr>
              <a:endParaRPr dirty="0"/>
            </a:p>
            <a:p>
              <a:pPr algn="l">
                <a:lnSpc>
                  <a:spcPts val="602"/>
                </a:lnSpc>
              </a:pPr>
              <a:endParaRPr dirty="0"/>
            </a:p>
            <a:p>
              <a:pPr algn="l">
                <a:lnSpc>
                  <a:spcPts val="1683"/>
                </a:lnSpc>
              </a:pPr>
              <a:r>
                <a:rPr lang="en-US" sz="1200" dirty="0">
                  <a:solidFill>
                    <a:srgbClr val="000000"/>
                  </a:solidFill>
                  <a:latin typeface="Montserrat"/>
                  <a:ea typeface="Helvetica"/>
                  <a:cs typeface="Helvetica"/>
                  <a:sym typeface="Helvetica"/>
                </a:rPr>
                <a:t>Come to the clinic for injections every month.</a:t>
              </a:r>
              <a:endParaRPr lang="en-US" sz="1200" dirty="0">
                <a:solidFill>
                  <a:srgbClr val="000000"/>
                </a:solidFill>
                <a:latin typeface="Montserrat" panose="00000500000000000000" pitchFamily="2" charset="0"/>
                <a:ea typeface="Helvetica"/>
                <a:cs typeface="Helvetica"/>
              </a:endParaRPr>
            </a:p>
            <a:p>
              <a:pPr algn="l">
                <a:lnSpc>
                  <a:spcPts val="1683"/>
                </a:lnSpc>
              </a:pPr>
              <a:endParaRPr lang="en-US" sz="1202" dirty="0">
                <a:solidFill>
                  <a:srgbClr val="000000"/>
                </a:solidFill>
                <a:latin typeface="Montserrat" panose="00000500000000000000" pitchFamily="2" charset="0"/>
                <a:ea typeface="Helvetica"/>
                <a:cs typeface="Helvetica"/>
                <a:sym typeface="Helvetica"/>
              </a:endParaRPr>
            </a:p>
            <a:p>
              <a:pPr algn="l">
                <a:lnSpc>
                  <a:spcPts val="1683"/>
                </a:lnSpc>
              </a:pPr>
              <a:r>
                <a:rPr lang="en-US" sz="1200" dirty="0">
                  <a:solidFill>
                    <a:srgbClr val="000000"/>
                  </a:solidFill>
                  <a:latin typeface="Montserrat"/>
                  <a:ea typeface="Helvetica"/>
                  <a:cs typeface="Helvetica"/>
                  <a:sym typeface="Helvetica"/>
                </a:rPr>
                <a:t>Receive two injections at every visit.</a:t>
              </a:r>
              <a:endParaRPr lang="en-US" sz="1200" dirty="0">
                <a:solidFill>
                  <a:srgbClr val="000000"/>
                </a:solidFill>
                <a:highlight>
                  <a:srgbClr val="FFFF00"/>
                </a:highlight>
                <a:latin typeface="Montserrat"/>
                <a:ea typeface="Helvetica"/>
                <a:cs typeface="Helvetica"/>
              </a:endParaRPr>
            </a:p>
            <a:p>
              <a:pPr algn="l">
                <a:lnSpc>
                  <a:spcPts val="1683"/>
                </a:lnSpc>
              </a:pPr>
              <a:r>
                <a:rPr lang="en-US" sz="1202" dirty="0">
                  <a:solidFill>
                    <a:srgbClr val="000000"/>
                  </a:solidFill>
                  <a:latin typeface="Helvetica"/>
                  <a:ea typeface="Helvetica"/>
                  <a:cs typeface="Helvetica"/>
                  <a:sym typeface="Helvetica"/>
                </a:rPr>
                <a:t> </a:t>
              </a:r>
            </a:p>
          </p:txBody>
        </p:sp>
      </p:grpSp>
      <p:grpSp>
        <p:nvGrpSpPr>
          <p:cNvPr id="52" name="Group 52"/>
          <p:cNvGrpSpPr/>
          <p:nvPr/>
        </p:nvGrpSpPr>
        <p:grpSpPr>
          <a:xfrm>
            <a:off x="7480710" y="5890644"/>
            <a:ext cx="1907944" cy="804953"/>
            <a:chOff x="1466253" y="0"/>
            <a:chExt cx="2612889" cy="1073270"/>
          </a:xfrm>
        </p:grpSpPr>
        <p:sp>
          <p:nvSpPr>
            <p:cNvPr id="53" name="Freeform 53"/>
            <p:cNvSpPr/>
            <p:nvPr/>
          </p:nvSpPr>
          <p:spPr>
            <a:xfrm>
              <a:off x="2979762" y="0"/>
              <a:ext cx="1099380" cy="1073270"/>
            </a:xfrm>
            <a:custGeom>
              <a:avLst/>
              <a:gdLst/>
              <a:ahLst/>
              <a:cxnLst/>
              <a:rect l="l" t="t" r="r" b="b"/>
              <a:pathLst>
                <a:path w="1099380" h="1073270">
                  <a:moveTo>
                    <a:pt x="0" y="0"/>
                  </a:moveTo>
                  <a:lnTo>
                    <a:pt x="1099380" y="0"/>
                  </a:lnTo>
                  <a:lnTo>
                    <a:pt x="1099380" y="1073270"/>
                  </a:lnTo>
                  <a:lnTo>
                    <a:pt x="0" y="1073270"/>
                  </a:lnTo>
                  <a:lnTo>
                    <a:pt x="0" y="0"/>
                  </a:lnTo>
                  <a:close/>
                </a:path>
              </a:pathLst>
            </a:custGeom>
            <a:blipFill>
              <a:blip r:embed="rId3">
                <a:extLst>
                  <a:ext uri="{96DAC541-7B7A-43D3-8B79-37D633B846F1}">
                    <asvg:svgBlip xmlns:asvg="http://schemas.microsoft.com/office/drawing/2016/SVG/main" r:embed="rId4"/>
                  </a:ext>
                </a:extLst>
              </a:blip>
              <a:stretch>
                <a:fillRect t="-38" b="-38"/>
              </a:stretch>
            </a:blipFill>
          </p:spPr>
          <p:txBody>
            <a:bodyPr/>
            <a:lstStyle/>
            <a:p>
              <a:endParaRPr lang="en-US"/>
            </a:p>
          </p:txBody>
        </p:sp>
        <p:sp>
          <p:nvSpPr>
            <p:cNvPr id="55" name="Freeform 55"/>
            <p:cNvSpPr/>
            <p:nvPr/>
          </p:nvSpPr>
          <p:spPr>
            <a:xfrm>
              <a:off x="2588409" y="406782"/>
              <a:ext cx="187639" cy="187639"/>
            </a:xfrm>
            <a:custGeom>
              <a:avLst/>
              <a:gdLst/>
              <a:ahLst/>
              <a:cxnLst/>
              <a:rect l="l" t="t" r="r" b="b"/>
              <a:pathLst>
                <a:path w="187639" h="187639">
                  <a:moveTo>
                    <a:pt x="0" y="0"/>
                  </a:moveTo>
                  <a:lnTo>
                    <a:pt x="187640" y="0"/>
                  </a:lnTo>
                  <a:lnTo>
                    <a:pt x="187640" y="187639"/>
                  </a:lnTo>
                  <a:lnTo>
                    <a:pt x="0" y="1876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7" name="Freeform 57"/>
            <p:cNvSpPr/>
            <p:nvPr/>
          </p:nvSpPr>
          <p:spPr>
            <a:xfrm>
              <a:off x="1466253" y="296483"/>
              <a:ext cx="892857" cy="694197"/>
            </a:xfrm>
            <a:custGeom>
              <a:avLst/>
              <a:gdLst/>
              <a:ahLst/>
              <a:cxnLst/>
              <a:rect l="l" t="t" r="r" b="b"/>
              <a:pathLst>
                <a:path w="892857" h="694197">
                  <a:moveTo>
                    <a:pt x="0" y="0"/>
                  </a:moveTo>
                  <a:lnTo>
                    <a:pt x="892857" y="0"/>
                  </a:lnTo>
                  <a:lnTo>
                    <a:pt x="892857" y="694196"/>
                  </a:lnTo>
                  <a:lnTo>
                    <a:pt x="0" y="694196"/>
                  </a:lnTo>
                  <a:lnTo>
                    <a:pt x="0" y="0"/>
                  </a:lnTo>
                  <a:close/>
                </a:path>
              </a:pathLst>
            </a:custGeom>
            <a:blipFill>
              <a:blip r:embed="rId7">
                <a:extLst>
                  <a:ext uri="{96DAC541-7B7A-43D3-8B79-37D633B846F1}">
                    <asvg:svgBlip xmlns:asvg="http://schemas.microsoft.com/office/drawing/2016/SVG/main" r:embed="rId8"/>
                  </a:ext>
                </a:extLst>
              </a:blip>
              <a:stretch>
                <a:fillRect l="-184" r="-184"/>
              </a:stretch>
            </a:blipFill>
          </p:spPr>
          <p:txBody>
            <a:bodyPr/>
            <a:lstStyle/>
            <a:p>
              <a:endParaRPr lang="en-US"/>
            </a:p>
          </p:txBody>
        </p:sp>
        <p:grpSp>
          <p:nvGrpSpPr>
            <p:cNvPr id="58" name="Group 58"/>
            <p:cNvGrpSpPr/>
            <p:nvPr/>
          </p:nvGrpSpPr>
          <p:grpSpPr>
            <a:xfrm>
              <a:off x="3637289" y="406111"/>
              <a:ext cx="88071" cy="181331"/>
              <a:chOff x="0" y="0"/>
              <a:chExt cx="88071" cy="181331"/>
            </a:xfrm>
          </p:grpSpPr>
          <p:sp>
            <p:nvSpPr>
              <p:cNvPr id="59" name="Freeform 59"/>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60" name="TextBox 60"/>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61" name="Group 61"/>
            <p:cNvGrpSpPr/>
            <p:nvPr/>
          </p:nvGrpSpPr>
          <p:grpSpPr>
            <a:xfrm>
              <a:off x="3772247" y="406111"/>
              <a:ext cx="88071" cy="181331"/>
              <a:chOff x="0" y="0"/>
              <a:chExt cx="88071" cy="181331"/>
            </a:xfrm>
          </p:grpSpPr>
          <p:sp>
            <p:nvSpPr>
              <p:cNvPr id="62" name="Freeform 62"/>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63" name="TextBox 63"/>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64" name="Group 64"/>
            <p:cNvGrpSpPr/>
            <p:nvPr/>
          </p:nvGrpSpPr>
          <p:grpSpPr>
            <a:xfrm>
              <a:off x="3927578" y="406111"/>
              <a:ext cx="88071" cy="181331"/>
              <a:chOff x="0" y="0"/>
              <a:chExt cx="88071" cy="181331"/>
            </a:xfrm>
          </p:grpSpPr>
          <p:sp>
            <p:nvSpPr>
              <p:cNvPr id="65" name="Freeform 65"/>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66" name="TextBox 66"/>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67" name="Group 67"/>
            <p:cNvGrpSpPr/>
            <p:nvPr/>
          </p:nvGrpSpPr>
          <p:grpSpPr>
            <a:xfrm>
              <a:off x="3927578" y="511168"/>
              <a:ext cx="88071" cy="181331"/>
              <a:chOff x="0" y="0"/>
              <a:chExt cx="88071" cy="181331"/>
            </a:xfrm>
          </p:grpSpPr>
          <p:sp>
            <p:nvSpPr>
              <p:cNvPr id="68" name="Freeform 68"/>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69" name="TextBox 69"/>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70" name="Group 70"/>
            <p:cNvGrpSpPr/>
            <p:nvPr/>
          </p:nvGrpSpPr>
          <p:grpSpPr>
            <a:xfrm>
              <a:off x="3937495" y="618118"/>
              <a:ext cx="88071" cy="181331"/>
              <a:chOff x="0" y="0"/>
              <a:chExt cx="88071" cy="181331"/>
            </a:xfrm>
          </p:grpSpPr>
          <p:sp>
            <p:nvSpPr>
              <p:cNvPr id="71" name="Freeform 71"/>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72" name="TextBox 72"/>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73" name="Group 73"/>
            <p:cNvGrpSpPr/>
            <p:nvPr/>
          </p:nvGrpSpPr>
          <p:grpSpPr>
            <a:xfrm>
              <a:off x="3937495" y="727614"/>
              <a:ext cx="88071" cy="181331"/>
              <a:chOff x="0" y="0"/>
              <a:chExt cx="88071" cy="181331"/>
            </a:xfrm>
          </p:grpSpPr>
          <p:sp>
            <p:nvSpPr>
              <p:cNvPr id="74" name="Freeform 74"/>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75" name="TextBox 75"/>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76" name="Group 76"/>
            <p:cNvGrpSpPr/>
            <p:nvPr/>
          </p:nvGrpSpPr>
          <p:grpSpPr>
            <a:xfrm>
              <a:off x="3782433" y="511168"/>
              <a:ext cx="88071" cy="181331"/>
              <a:chOff x="0" y="0"/>
              <a:chExt cx="88071" cy="181331"/>
            </a:xfrm>
          </p:grpSpPr>
          <p:sp>
            <p:nvSpPr>
              <p:cNvPr id="77" name="Freeform 77"/>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78" name="TextBox 78"/>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79" name="Group 79"/>
            <p:cNvGrpSpPr/>
            <p:nvPr/>
          </p:nvGrpSpPr>
          <p:grpSpPr>
            <a:xfrm>
              <a:off x="3792349" y="618118"/>
              <a:ext cx="88071" cy="181331"/>
              <a:chOff x="0" y="0"/>
              <a:chExt cx="88071" cy="181331"/>
            </a:xfrm>
          </p:grpSpPr>
          <p:sp>
            <p:nvSpPr>
              <p:cNvPr id="80" name="Freeform 80"/>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81" name="TextBox 81"/>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82" name="Group 82"/>
            <p:cNvGrpSpPr/>
            <p:nvPr/>
          </p:nvGrpSpPr>
          <p:grpSpPr>
            <a:xfrm>
              <a:off x="3792349" y="727614"/>
              <a:ext cx="88071" cy="181331"/>
              <a:chOff x="0" y="0"/>
              <a:chExt cx="88071" cy="181331"/>
            </a:xfrm>
          </p:grpSpPr>
          <p:sp>
            <p:nvSpPr>
              <p:cNvPr id="83" name="Freeform 83"/>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84" name="TextBox 84"/>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85" name="Group 85"/>
            <p:cNvGrpSpPr/>
            <p:nvPr/>
          </p:nvGrpSpPr>
          <p:grpSpPr>
            <a:xfrm>
              <a:off x="3786134" y="835706"/>
              <a:ext cx="88071" cy="181331"/>
              <a:chOff x="0" y="0"/>
              <a:chExt cx="88071" cy="181331"/>
            </a:xfrm>
          </p:grpSpPr>
          <p:sp>
            <p:nvSpPr>
              <p:cNvPr id="86" name="Freeform 86"/>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87" name="TextBox 87"/>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88" name="Group 88"/>
            <p:cNvGrpSpPr/>
            <p:nvPr/>
          </p:nvGrpSpPr>
          <p:grpSpPr>
            <a:xfrm>
              <a:off x="3637289" y="511168"/>
              <a:ext cx="88071" cy="181331"/>
              <a:chOff x="0" y="0"/>
              <a:chExt cx="88071" cy="181331"/>
            </a:xfrm>
          </p:grpSpPr>
          <p:sp>
            <p:nvSpPr>
              <p:cNvPr id="89" name="Freeform 89"/>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90" name="TextBox 90"/>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91" name="Group 91"/>
            <p:cNvGrpSpPr/>
            <p:nvPr/>
          </p:nvGrpSpPr>
          <p:grpSpPr>
            <a:xfrm>
              <a:off x="3647203" y="618118"/>
              <a:ext cx="88071" cy="181331"/>
              <a:chOff x="0" y="0"/>
              <a:chExt cx="88071" cy="181331"/>
            </a:xfrm>
          </p:grpSpPr>
          <p:sp>
            <p:nvSpPr>
              <p:cNvPr id="92" name="Freeform 92"/>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93" name="TextBox 93"/>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94" name="Group 94"/>
            <p:cNvGrpSpPr/>
            <p:nvPr/>
          </p:nvGrpSpPr>
          <p:grpSpPr>
            <a:xfrm>
              <a:off x="3647203" y="727614"/>
              <a:ext cx="88071" cy="181331"/>
              <a:chOff x="0" y="0"/>
              <a:chExt cx="88071" cy="181331"/>
            </a:xfrm>
          </p:grpSpPr>
          <p:sp>
            <p:nvSpPr>
              <p:cNvPr id="95" name="Freeform 95"/>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96" name="TextBox 96"/>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97" name="Group 97"/>
            <p:cNvGrpSpPr/>
            <p:nvPr/>
          </p:nvGrpSpPr>
          <p:grpSpPr>
            <a:xfrm>
              <a:off x="3640990" y="835706"/>
              <a:ext cx="88071" cy="181331"/>
              <a:chOff x="0" y="0"/>
              <a:chExt cx="88071" cy="181331"/>
            </a:xfrm>
          </p:grpSpPr>
          <p:sp>
            <p:nvSpPr>
              <p:cNvPr id="98" name="Freeform 98"/>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99" name="TextBox 99"/>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00" name="Group 100"/>
            <p:cNvGrpSpPr/>
            <p:nvPr/>
          </p:nvGrpSpPr>
          <p:grpSpPr>
            <a:xfrm>
              <a:off x="3485418" y="511168"/>
              <a:ext cx="88071" cy="181331"/>
              <a:chOff x="0" y="0"/>
              <a:chExt cx="88071" cy="181331"/>
            </a:xfrm>
          </p:grpSpPr>
          <p:sp>
            <p:nvSpPr>
              <p:cNvPr id="101" name="Freeform 101"/>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02" name="TextBox 102"/>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03" name="Group 103"/>
            <p:cNvGrpSpPr/>
            <p:nvPr/>
          </p:nvGrpSpPr>
          <p:grpSpPr>
            <a:xfrm>
              <a:off x="3495334" y="618118"/>
              <a:ext cx="88071" cy="181331"/>
              <a:chOff x="0" y="0"/>
              <a:chExt cx="88071" cy="181331"/>
            </a:xfrm>
          </p:grpSpPr>
          <p:sp>
            <p:nvSpPr>
              <p:cNvPr id="104" name="Freeform 104"/>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05" name="TextBox 105"/>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06" name="Group 106"/>
            <p:cNvGrpSpPr/>
            <p:nvPr/>
          </p:nvGrpSpPr>
          <p:grpSpPr>
            <a:xfrm>
              <a:off x="3495334" y="727614"/>
              <a:ext cx="88071" cy="181331"/>
              <a:chOff x="0" y="0"/>
              <a:chExt cx="88071" cy="181331"/>
            </a:xfrm>
          </p:grpSpPr>
          <p:sp>
            <p:nvSpPr>
              <p:cNvPr id="107" name="Freeform 107"/>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08" name="TextBox 108"/>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09" name="Group 109"/>
            <p:cNvGrpSpPr/>
            <p:nvPr/>
          </p:nvGrpSpPr>
          <p:grpSpPr>
            <a:xfrm>
              <a:off x="3489119" y="835706"/>
              <a:ext cx="88071" cy="181331"/>
              <a:chOff x="0" y="0"/>
              <a:chExt cx="88071" cy="181331"/>
            </a:xfrm>
          </p:grpSpPr>
          <p:sp>
            <p:nvSpPr>
              <p:cNvPr id="110" name="Freeform 110"/>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11" name="TextBox 111"/>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12" name="Group 112"/>
            <p:cNvGrpSpPr/>
            <p:nvPr/>
          </p:nvGrpSpPr>
          <p:grpSpPr>
            <a:xfrm>
              <a:off x="3346419" y="511168"/>
              <a:ext cx="88071" cy="181331"/>
              <a:chOff x="0" y="0"/>
              <a:chExt cx="88071" cy="181331"/>
            </a:xfrm>
          </p:grpSpPr>
          <p:sp>
            <p:nvSpPr>
              <p:cNvPr id="113" name="Freeform 113"/>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14" name="TextBox 114"/>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15" name="Group 115"/>
            <p:cNvGrpSpPr/>
            <p:nvPr/>
          </p:nvGrpSpPr>
          <p:grpSpPr>
            <a:xfrm>
              <a:off x="3356334" y="618118"/>
              <a:ext cx="88071" cy="181331"/>
              <a:chOff x="0" y="0"/>
              <a:chExt cx="88071" cy="181331"/>
            </a:xfrm>
          </p:grpSpPr>
          <p:sp>
            <p:nvSpPr>
              <p:cNvPr id="116" name="Freeform 116"/>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17" name="TextBox 117"/>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18" name="Group 118"/>
            <p:cNvGrpSpPr/>
            <p:nvPr/>
          </p:nvGrpSpPr>
          <p:grpSpPr>
            <a:xfrm>
              <a:off x="3356334" y="727614"/>
              <a:ext cx="88071" cy="181331"/>
              <a:chOff x="0" y="0"/>
              <a:chExt cx="88071" cy="181331"/>
            </a:xfrm>
          </p:grpSpPr>
          <p:sp>
            <p:nvSpPr>
              <p:cNvPr id="119" name="Freeform 119"/>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20" name="TextBox 120"/>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21" name="Group 121"/>
            <p:cNvGrpSpPr/>
            <p:nvPr/>
          </p:nvGrpSpPr>
          <p:grpSpPr>
            <a:xfrm>
              <a:off x="3350120" y="835706"/>
              <a:ext cx="88071" cy="181331"/>
              <a:chOff x="0" y="0"/>
              <a:chExt cx="88071" cy="181331"/>
            </a:xfrm>
          </p:grpSpPr>
          <p:sp>
            <p:nvSpPr>
              <p:cNvPr id="122" name="Freeform 122"/>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23" name="TextBox 123"/>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24" name="Group 124"/>
            <p:cNvGrpSpPr/>
            <p:nvPr/>
          </p:nvGrpSpPr>
          <p:grpSpPr>
            <a:xfrm>
              <a:off x="3194686" y="511168"/>
              <a:ext cx="88071" cy="181331"/>
              <a:chOff x="0" y="0"/>
              <a:chExt cx="88071" cy="181331"/>
            </a:xfrm>
          </p:grpSpPr>
          <p:sp>
            <p:nvSpPr>
              <p:cNvPr id="125" name="Freeform 125"/>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26" name="TextBox 126"/>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27" name="Group 127"/>
            <p:cNvGrpSpPr/>
            <p:nvPr/>
          </p:nvGrpSpPr>
          <p:grpSpPr>
            <a:xfrm>
              <a:off x="3204604" y="618118"/>
              <a:ext cx="88071" cy="181331"/>
              <a:chOff x="0" y="0"/>
              <a:chExt cx="88071" cy="181331"/>
            </a:xfrm>
          </p:grpSpPr>
          <p:sp>
            <p:nvSpPr>
              <p:cNvPr id="128" name="Freeform 128"/>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29" name="TextBox 129"/>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30" name="Group 130"/>
            <p:cNvGrpSpPr/>
            <p:nvPr/>
          </p:nvGrpSpPr>
          <p:grpSpPr>
            <a:xfrm>
              <a:off x="3204604" y="727614"/>
              <a:ext cx="88071" cy="181331"/>
              <a:chOff x="0" y="0"/>
              <a:chExt cx="88071" cy="181331"/>
            </a:xfrm>
          </p:grpSpPr>
          <p:sp>
            <p:nvSpPr>
              <p:cNvPr id="131" name="Freeform 131"/>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32" name="TextBox 132"/>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33" name="Group 133"/>
            <p:cNvGrpSpPr/>
            <p:nvPr/>
          </p:nvGrpSpPr>
          <p:grpSpPr>
            <a:xfrm>
              <a:off x="3198387" y="835706"/>
              <a:ext cx="88071" cy="181331"/>
              <a:chOff x="0" y="0"/>
              <a:chExt cx="88071" cy="181331"/>
            </a:xfrm>
          </p:grpSpPr>
          <p:sp>
            <p:nvSpPr>
              <p:cNvPr id="134" name="Freeform 134"/>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35" name="TextBox 135"/>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36" name="Group 136"/>
            <p:cNvGrpSpPr/>
            <p:nvPr/>
          </p:nvGrpSpPr>
          <p:grpSpPr>
            <a:xfrm>
              <a:off x="3055686" y="511168"/>
              <a:ext cx="88071" cy="181331"/>
              <a:chOff x="0" y="0"/>
              <a:chExt cx="88071" cy="181331"/>
            </a:xfrm>
          </p:grpSpPr>
          <p:sp>
            <p:nvSpPr>
              <p:cNvPr id="137" name="Freeform 137"/>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38" name="TextBox 138"/>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39" name="Group 139"/>
            <p:cNvGrpSpPr/>
            <p:nvPr/>
          </p:nvGrpSpPr>
          <p:grpSpPr>
            <a:xfrm>
              <a:off x="3065605" y="618118"/>
              <a:ext cx="88071" cy="181331"/>
              <a:chOff x="0" y="0"/>
              <a:chExt cx="88071" cy="181331"/>
            </a:xfrm>
          </p:grpSpPr>
          <p:sp>
            <p:nvSpPr>
              <p:cNvPr id="140" name="Freeform 140"/>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41" name="TextBox 141"/>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42" name="Group 142"/>
            <p:cNvGrpSpPr/>
            <p:nvPr/>
          </p:nvGrpSpPr>
          <p:grpSpPr>
            <a:xfrm>
              <a:off x="3065605" y="727614"/>
              <a:ext cx="88071" cy="181331"/>
              <a:chOff x="0" y="0"/>
              <a:chExt cx="88071" cy="181331"/>
            </a:xfrm>
          </p:grpSpPr>
          <p:sp>
            <p:nvSpPr>
              <p:cNvPr id="143" name="Freeform 143"/>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44" name="TextBox 144"/>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45" name="Group 145"/>
            <p:cNvGrpSpPr/>
            <p:nvPr/>
          </p:nvGrpSpPr>
          <p:grpSpPr>
            <a:xfrm>
              <a:off x="3059388" y="835706"/>
              <a:ext cx="88071" cy="181331"/>
              <a:chOff x="0" y="0"/>
              <a:chExt cx="88071" cy="181331"/>
            </a:xfrm>
          </p:grpSpPr>
          <p:sp>
            <p:nvSpPr>
              <p:cNvPr id="146" name="Freeform 146"/>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47" name="TextBox 147"/>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grpSp>
        <p:nvGrpSpPr>
          <p:cNvPr id="148" name="Group 148"/>
          <p:cNvGrpSpPr/>
          <p:nvPr/>
        </p:nvGrpSpPr>
        <p:grpSpPr>
          <a:xfrm>
            <a:off x="7456121" y="2176288"/>
            <a:ext cx="1823581" cy="804952"/>
            <a:chOff x="1526163" y="0"/>
            <a:chExt cx="2538164" cy="1073270"/>
          </a:xfrm>
        </p:grpSpPr>
        <p:sp>
          <p:nvSpPr>
            <p:cNvPr id="150" name="Freeform 150"/>
            <p:cNvSpPr/>
            <p:nvPr/>
          </p:nvSpPr>
          <p:spPr>
            <a:xfrm>
              <a:off x="2634608" y="458042"/>
              <a:ext cx="187639" cy="187639"/>
            </a:xfrm>
            <a:custGeom>
              <a:avLst/>
              <a:gdLst/>
              <a:ahLst/>
              <a:cxnLst/>
              <a:rect l="l" t="t" r="r" b="b"/>
              <a:pathLst>
                <a:path w="187639" h="187639">
                  <a:moveTo>
                    <a:pt x="0" y="0"/>
                  </a:moveTo>
                  <a:lnTo>
                    <a:pt x="187640" y="0"/>
                  </a:lnTo>
                  <a:lnTo>
                    <a:pt x="187640" y="187639"/>
                  </a:lnTo>
                  <a:lnTo>
                    <a:pt x="0" y="1876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1" name="Freeform 151"/>
            <p:cNvSpPr/>
            <p:nvPr/>
          </p:nvSpPr>
          <p:spPr>
            <a:xfrm>
              <a:off x="2964947" y="0"/>
              <a:ext cx="1099380" cy="1073270"/>
            </a:xfrm>
            <a:custGeom>
              <a:avLst/>
              <a:gdLst/>
              <a:ahLst/>
              <a:cxnLst/>
              <a:rect l="l" t="t" r="r" b="b"/>
              <a:pathLst>
                <a:path w="1099380" h="1073270">
                  <a:moveTo>
                    <a:pt x="0" y="0"/>
                  </a:moveTo>
                  <a:lnTo>
                    <a:pt x="1099380" y="0"/>
                  </a:lnTo>
                  <a:lnTo>
                    <a:pt x="1099380" y="1073270"/>
                  </a:lnTo>
                  <a:lnTo>
                    <a:pt x="0" y="1073270"/>
                  </a:lnTo>
                  <a:lnTo>
                    <a:pt x="0" y="0"/>
                  </a:lnTo>
                  <a:close/>
                </a:path>
              </a:pathLst>
            </a:custGeom>
            <a:blipFill>
              <a:blip r:embed="rId3">
                <a:extLst>
                  <a:ext uri="{96DAC541-7B7A-43D3-8B79-37D633B846F1}">
                    <asvg:svgBlip xmlns:asvg="http://schemas.microsoft.com/office/drawing/2016/SVG/main" r:embed="rId4"/>
                  </a:ext>
                </a:extLst>
              </a:blip>
              <a:stretch>
                <a:fillRect t="-38" b="-38"/>
              </a:stretch>
            </a:blipFill>
          </p:spPr>
          <p:txBody>
            <a:bodyPr/>
            <a:lstStyle/>
            <a:p>
              <a:endParaRPr lang="en-US"/>
            </a:p>
          </p:txBody>
        </p:sp>
        <p:grpSp>
          <p:nvGrpSpPr>
            <p:cNvPr id="152" name="Group 152"/>
            <p:cNvGrpSpPr/>
            <p:nvPr/>
          </p:nvGrpSpPr>
          <p:grpSpPr>
            <a:xfrm>
              <a:off x="3787073" y="404060"/>
              <a:ext cx="88071" cy="181331"/>
              <a:chOff x="0" y="0"/>
              <a:chExt cx="88071" cy="181331"/>
            </a:xfrm>
          </p:grpSpPr>
          <p:sp>
            <p:nvSpPr>
              <p:cNvPr id="153" name="Freeform 153"/>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54" name="TextBox 154"/>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55" name="Group 155"/>
            <p:cNvGrpSpPr/>
            <p:nvPr/>
          </p:nvGrpSpPr>
          <p:grpSpPr>
            <a:xfrm>
              <a:off x="3787073" y="815681"/>
              <a:ext cx="88071" cy="181331"/>
              <a:chOff x="0" y="0"/>
              <a:chExt cx="88071" cy="181331"/>
            </a:xfrm>
          </p:grpSpPr>
          <p:sp>
            <p:nvSpPr>
              <p:cNvPr id="156" name="Freeform 156"/>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57" name="TextBox 157"/>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sp>
          <p:nvSpPr>
            <p:cNvPr id="160" name="Freeform 160"/>
            <p:cNvSpPr/>
            <p:nvPr/>
          </p:nvSpPr>
          <p:spPr>
            <a:xfrm rot="-1029843">
              <a:off x="1526163" y="282066"/>
              <a:ext cx="455604" cy="459046"/>
            </a:xfrm>
            <a:custGeom>
              <a:avLst/>
              <a:gdLst/>
              <a:ahLst/>
              <a:cxnLst/>
              <a:rect l="l" t="t" r="r" b="b"/>
              <a:pathLst>
                <a:path w="455604" h="459046">
                  <a:moveTo>
                    <a:pt x="0" y="0"/>
                  </a:moveTo>
                  <a:lnTo>
                    <a:pt x="455604" y="0"/>
                  </a:lnTo>
                  <a:lnTo>
                    <a:pt x="455604" y="459046"/>
                  </a:lnTo>
                  <a:lnTo>
                    <a:pt x="0" y="459046"/>
                  </a:lnTo>
                  <a:lnTo>
                    <a:pt x="0" y="0"/>
                  </a:lnTo>
                  <a:close/>
                </a:path>
              </a:pathLst>
            </a:custGeom>
            <a:blipFill>
              <a:blip r:embed="rId9">
                <a:extLst>
                  <a:ext uri="{96DAC541-7B7A-43D3-8B79-37D633B846F1}">
                    <asvg:svgBlip xmlns:asvg="http://schemas.microsoft.com/office/drawing/2016/SVG/main" r:embed="rId10"/>
                  </a:ext>
                </a:extLst>
              </a:blip>
              <a:stretch>
                <a:fillRect t="-1003" b="-1003"/>
              </a:stretch>
            </a:blipFill>
          </p:spPr>
          <p:txBody>
            <a:bodyPr/>
            <a:lstStyle/>
            <a:p>
              <a:endParaRPr lang="en-US"/>
            </a:p>
          </p:txBody>
        </p:sp>
        <p:sp>
          <p:nvSpPr>
            <p:cNvPr id="161" name="Freeform 161"/>
            <p:cNvSpPr/>
            <p:nvPr/>
          </p:nvSpPr>
          <p:spPr>
            <a:xfrm rot="-1230859">
              <a:off x="1961147" y="363299"/>
              <a:ext cx="455604" cy="459046"/>
            </a:xfrm>
            <a:custGeom>
              <a:avLst/>
              <a:gdLst/>
              <a:ahLst/>
              <a:cxnLst/>
              <a:rect l="l" t="t" r="r" b="b"/>
              <a:pathLst>
                <a:path w="455604" h="459046">
                  <a:moveTo>
                    <a:pt x="0" y="0"/>
                  </a:moveTo>
                  <a:lnTo>
                    <a:pt x="455603" y="0"/>
                  </a:lnTo>
                  <a:lnTo>
                    <a:pt x="455603" y="459046"/>
                  </a:lnTo>
                  <a:lnTo>
                    <a:pt x="0" y="459046"/>
                  </a:lnTo>
                  <a:lnTo>
                    <a:pt x="0" y="0"/>
                  </a:lnTo>
                  <a:close/>
                </a:path>
              </a:pathLst>
            </a:custGeom>
            <a:blipFill>
              <a:blip r:embed="rId11">
                <a:extLst>
                  <a:ext uri="{96DAC541-7B7A-43D3-8B79-37D633B846F1}">
                    <asvg:svgBlip xmlns:asvg="http://schemas.microsoft.com/office/drawing/2016/SVG/main" r:embed="rId12"/>
                  </a:ext>
                </a:extLst>
              </a:blip>
              <a:stretch>
                <a:fillRect t="-1003" b="-1003"/>
              </a:stretch>
            </a:blipFill>
          </p:spPr>
          <p:txBody>
            <a:bodyPr/>
            <a:lstStyle/>
            <a:p>
              <a:endParaRPr lang="en-US"/>
            </a:p>
          </p:txBody>
        </p:sp>
      </p:grpSp>
      <p:sp>
        <p:nvSpPr>
          <p:cNvPr id="169" name="Freeform 169"/>
          <p:cNvSpPr/>
          <p:nvPr/>
        </p:nvSpPr>
        <p:spPr>
          <a:xfrm>
            <a:off x="104152" y="4572000"/>
            <a:ext cx="4241940" cy="2798076"/>
          </a:xfrm>
          <a:custGeom>
            <a:avLst/>
            <a:gdLst/>
            <a:ahLst/>
            <a:cxnLst/>
            <a:rect l="l" t="t" r="r" b="b"/>
            <a:pathLst>
              <a:path w="4387739" h="2894248">
                <a:moveTo>
                  <a:pt x="0" y="0"/>
                </a:moveTo>
                <a:lnTo>
                  <a:pt x="4387739" y="0"/>
                </a:lnTo>
                <a:lnTo>
                  <a:pt x="4387739" y="2894248"/>
                </a:lnTo>
                <a:lnTo>
                  <a:pt x="0" y="2894248"/>
                </a:lnTo>
                <a:lnTo>
                  <a:pt x="0" y="0"/>
                </a:lnTo>
                <a:close/>
              </a:path>
            </a:pathLst>
          </a:custGeom>
          <a:blipFill>
            <a:blip r:embed="rId13"/>
            <a:stretch>
              <a:fillRect/>
            </a:stretch>
          </a:blipFill>
        </p:spPr>
        <p:txBody>
          <a:bodyPr/>
          <a:lstStyle/>
          <a:p>
            <a:endParaRPr lang="en-US"/>
          </a:p>
        </p:txBody>
      </p:sp>
      <p:sp>
        <p:nvSpPr>
          <p:cNvPr id="171" name="TextBox 170">
            <a:extLst>
              <a:ext uri="{FF2B5EF4-FFF2-40B4-BE49-F238E27FC236}">
                <a16:creationId xmlns:a16="http://schemas.microsoft.com/office/drawing/2014/main" id="{0DFE4E1C-EB4F-BD6F-737A-83D137A56ACB}"/>
              </a:ext>
            </a:extLst>
          </p:cNvPr>
          <p:cNvSpPr txBox="1"/>
          <p:nvPr/>
        </p:nvSpPr>
        <p:spPr>
          <a:xfrm>
            <a:off x="37797" y="3564505"/>
            <a:ext cx="6753930" cy="508729"/>
          </a:xfrm>
          <a:prstGeom prst="rect">
            <a:avLst/>
          </a:prstGeom>
          <a:noFill/>
        </p:spPr>
        <p:txBody>
          <a:bodyPr wrap="square" lIns="91440" tIns="45720" rIns="91440" bIns="45720" anchor="t">
            <a:spAutoFit/>
          </a:bodyPr>
          <a:lstStyle/>
          <a:p>
            <a:pPr algn="l">
              <a:lnSpc>
                <a:spcPts val="1683"/>
              </a:lnSpc>
            </a:pPr>
            <a:r>
              <a:rPr lang="en-US" sz="1100" dirty="0">
                <a:solidFill>
                  <a:srgbClr val="FFFFFF"/>
                </a:solidFill>
                <a:latin typeface="Montserrat"/>
                <a:ea typeface="Helvetica"/>
                <a:cs typeface="Helvetica"/>
                <a:sym typeface="Helvetica"/>
              </a:rPr>
              <a:t>Injections are given every month. It is important to attend every injection visit on time so that your drug levels are high enough to keep HIV from making copies of itself in your body.</a:t>
            </a:r>
          </a:p>
        </p:txBody>
      </p:sp>
      <p:sp>
        <p:nvSpPr>
          <p:cNvPr id="173" name="TextBox 172">
            <a:extLst>
              <a:ext uri="{FF2B5EF4-FFF2-40B4-BE49-F238E27FC236}">
                <a16:creationId xmlns:a16="http://schemas.microsoft.com/office/drawing/2014/main" id="{E61BA390-24F3-DF89-910A-70EFF2301CD9}"/>
              </a:ext>
            </a:extLst>
          </p:cNvPr>
          <p:cNvSpPr txBox="1"/>
          <p:nvPr/>
        </p:nvSpPr>
        <p:spPr>
          <a:xfrm>
            <a:off x="6791727" y="4860948"/>
            <a:ext cx="3317752" cy="482696"/>
          </a:xfrm>
          <a:prstGeom prst="rect">
            <a:avLst/>
          </a:prstGeom>
          <a:noFill/>
        </p:spPr>
        <p:txBody>
          <a:bodyPr wrap="square">
            <a:spAutoFit/>
          </a:bodyPr>
          <a:lstStyle/>
          <a:p>
            <a:pPr algn="ctr">
              <a:lnSpc>
                <a:spcPts val="3368"/>
              </a:lnSpc>
            </a:pPr>
            <a:r>
              <a:rPr lang="en-US" sz="2000" b="1" dirty="0">
                <a:solidFill>
                  <a:srgbClr val="000000"/>
                </a:solidFill>
                <a:latin typeface="Montserrat" panose="00000500000000000000" pitchFamily="2" charset="0"/>
                <a:ea typeface="Helvetica Bold"/>
                <a:cs typeface="Helvetica Bold"/>
                <a:sym typeface="Helvetica Bold"/>
              </a:rPr>
              <a:t>Oral HIV Treatment</a:t>
            </a:r>
          </a:p>
        </p:txBody>
      </p:sp>
      <p:sp>
        <p:nvSpPr>
          <p:cNvPr id="175" name="TextBox 174">
            <a:extLst>
              <a:ext uri="{FF2B5EF4-FFF2-40B4-BE49-F238E27FC236}">
                <a16:creationId xmlns:a16="http://schemas.microsoft.com/office/drawing/2014/main" id="{E4986DB2-2712-0F21-1935-887DCD720124}"/>
              </a:ext>
            </a:extLst>
          </p:cNvPr>
          <p:cNvSpPr txBox="1"/>
          <p:nvPr/>
        </p:nvSpPr>
        <p:spPr>
          <a:xfrm>
            <a:off x="6903215" y="7021337"/>
            <a:ext cx="2973710" cy="293863"/>
          </a:xfrm>
          <a:prstGeom prst="rect">
            <a:avLst/>
          </a:prstGeom>
          <a:noFill/>
        </p:spPr>
        <p:txBody>
          <a:bodyPr wrap="square">
            <a:spAutoFit/>
          </a:bodyPr>
          <a:lstStyle/>
          <a:p>
            <a:pPr algn="just">
              <a:lnSpc>
                <a:spcPts val="1683"/>
              </a:lnSpc>
            </a:pPr>
            <a:r>
              <a:rPr lang="en-US" sz="1200" dirty="0">
                <a:solidFill>
                  <a:srgbClr val="000000"/>
                </a:solidFill>
                <a:latin typeface="Montserrat" panose="00000500000000000000" pitchFamily="2" charset="0"/>
                <a:ea typeface="Helvetica"/>
                <a:cs typeface="Helvetica"/>
                <a:sym typeface="Helvetica"/>
              </a:rPr>
              <a:t>Take one or more pills every day.</a:t>
            </a:r>
          </a:p>
        </p:txBody>
      </p:sp>
      <p:grpSp>
        <p:nvGrpSpPr>
          <p:cNvPr id="179" name="Group 38">
            <a:extLst>
              <a:ext uri="{FF2B5EF4-FFF2-40B4-BE49-F238E27FC236}">
                <a16:creationId xmlns:a16="http://schemas.microsoft.com/office/drawing/2014/main" id="{81EDC1EA-61CF-D8E3-582E-09C9F8E9F573}"/>
              </a:ext>
            </a:extLst>
          </p:cNvPr>
          <p:cNvGrpSpPr/>
          <p:nvPr/>
        </p:nvGrpSpPr>
        <p:grpSpPr>
          <a:xfrm>
            <a:off x="6848991" y="1898512"/>
            <a:ext cx="3133209" cy="38197"/>
            <a:chOff x="0" y="0"/>
            <a:chExt cx="4177612" cy="50930"/>
          </a:xfrm>
        </p:grpSpPr>
        <p:sp>
          <p:nvSpPr>
            <p:cNvPr id="180" name="Freeform 39">
              <a:extLst>
                <a:ext uri="{FF2B5EF4-FFF2-40B4-BE49-F238E27FC236}">
                  <a16:creationId xmlns:a16="http://schemas.microsoft.com/office/drawing/2014/main" id="{D1EE5D89-40F4-F556-61B1-722E4E77BBCE}"/>
                </a:ext>
              </a:extLst>
            </p:cNvPr>
            <p:cNvSpPr/>
            <p:nvPr/>
          </p:nvSpPr>
          <p:spPr>
            <a:xfrm>
              <a:off x="12700" y="0"/>
              <a:ext cx="4152265" cy="50927"/>
            </a:xfrm>
            <a:custGeom>
              <a:avLst/>
              <a:gdLst/>
              <a:ahLst/>
              <a:cxnLst/>
              <a:rect l="l" t="t" r="r" b="b"/>
              <a:pathLst>
                <a:path w="4152265" h="50927">
                  <a:moveTo>
                    <a:pt x="0" y="25527"/>
                  </a:moveTo>
                  <a:lnTo>
                    <a:pt x="4152138" y="0"/>
                  </a:lnTo>
                  <a:lnTo>
                    <a:pt x="4152265" y="25527"/>
                  </a:lnTo>
                  <a:lnTo>
                    <a:pt x="127" y="50927"/>
                  </a:lnTo>
                  <a:close/>
                </a:path>
              </a:pathLst>
            </a:custGeom>
            <a:solidFill>
              <a:srgbClr val="000000"/>
            </a:solidFill>
          </p:spPr>
          <p:txBody>
            <a:bodyPr/>
            <a:lstStyle/>
            <a:p>
              <a:endParaRPr lang="en-US"/>
            </a:p>
          </p:txBody>
        </p:sp>
      </p:grpSp>
      <p:sp>
        <p:nvSpPr>
          <p:cNvPr id="181" name="TextBox 180">
            <a:extLst>
              <a:ext uri="{FF2B5EF4-FFF2-40B4-BE49-F238E27FC236}">
                <a16:creationId xmlns:a16="http://schemas.microsoft.com/office/drawing/2014/main" id="{4A265BFA-E888-2DD0-D5AF-317106C9FAB4}"/>
              </a:ext>
            </a:extLst>
          </p:cNvPr>
          <p:cNvSpPr txBox="1"/>
          <p:nvPr/>
        </p:nvSpPr>
        <p:spPr>
          <a:xfrm>
            <a:off x="6765697" y="1232394"/>
            <a:ext cx="3292703" cy="482696"/>
          </a:xfrm>
          <a:prstGeom prst="rect">
            <a:avLst/>
          </a:prstGeom>
          <a:noFill/>
        </p:spPr>
        <p:txBody>
          <a:bodyPr wrap="square">
            <a:spAutoFit/>
          </a:bodyPr>
          <a:lstStyle/>
          <a:p>
            <a:pPr algn="ctr">
              <a:lnSpc>
                <a:spcPts val="3368"/>
              </a:lnSpc>
            </a:pPr>
            <a:r>
              <a:rPr lang="en-US" sz="2000" b="1" dirty="0">
                <a:solidFill>
                  <a:srgbClr val="000000"/>
                </a:solidFill>
                <a:latin typeface="Montserrat" panose="00000500000000000000" pitchFamily="2" charset="0"/>
                <a:ea typeface="Helvetica Bold"/>
                <a:cs typeface="Helvetica Bold"/>
                <a:sym typeface="Helvetica Bold"/>
              </a:rPr>
              <a:t>Cabenuva</a:t>
            </a:r>
          </a:p>
        </p:txBody>
      </p:sp>
      <p:sp>
        <p:nvSpPr>
          <p:cNvPr id="182" name="TextBox 45">
            <a:extLst>
              <a:ext uri="{FF2B5EF4-FFF2-40B4-BE49-F238E27FC236}">
                <a16:creationId xmlns:a16="http://schemas.microsoft.com/office/drawing/2014/main" id="{E0351E88-B2D1-36E0-B9C1-DE33D5D8A242}"/>
              </a:ext>
            </a:extLst>
          </p:cNvPr>
          <p:cNvSpPr txBox="1"/>
          <p:nvPr/>
        </p:nvSpPr>
        <p:spPr>
          <a:xfrm>
            <a:off x="-7009" y="102260"/>
            <a:ext cx="2388727" cy="1516042"/>
          </a:xfrm>
          <a:prstGeom prst="rect">
            <a:avLst/>
          </a:prstGeom>
        </p:spPr>
        <p:txBody>
          <a:bodyPr lIns="0" tIns="0" rIns="0" bIns="0" rtlCol="0" anchor="t"/>
          <a:lstStyle/>
          <a:p>
            <a:pPr algn="ctr">
              <a:lnSpc>
                <a:spcPts val="3368"/>
              </a:lnSpc>
            </a:pPr>
            <a:r>
              <a:rPr lang="en-US" sz="2400" b="1" dirty="0">
                <a:solidFill>
                  <a:srgbClr val="FFFFFF"/>
                </a:solidFill>
                <a:latin typeface="Montserrat" panose="00000500000000000000" pitchFamily="2" charset="0"/>
                <a:ea typeface="Helvetica Bold"/>
                <a:cs typeface="Helvetica Bold"/>
                <a:sym typeface="Helvetica Bold"/>
              </a:rPr>
              <a:t>How does Cabenuva work?</a:t>
            </a:r>
          </a:p>
        </p:txBody>
      </p:sp>
      <p:sp>
        <p:nvSpPr>
          <p:cNvPr id="183" name="Freeform 32">
            <a:extLst>
              <a:ext uri="{FF2B5EF4-FFF2-40B4-BE49-F238E27FC236}">
                <a16:creationId xmlns:a16="http://schemas.microsoft.com/office/drawing/2014/main" id="{E9BF7FB9-C4D0-9AB6-33A5-3B898685C5E3}"/>
              </a:ext>
            </a:extLst>
          </p:cNvPr>
          <p:cNvSpPr/>
          <p:nvPr/>
        </p:nvSpPr>
        <p:spPr>
          <a:xfrm>
            <a:off x="6727224" y="-113661"/>
            <a:ext cx="3331176" cy="2459481"/>
          </a:xfrm>
          <a:custGeom>
            <a:avLst/>
            <a:gdLst/>
            <a:ahLst/>
            <a:cxnLst/>
            <a:rect l="l" t="t" r="r" b="b"/>
            <a:pathLst>
              <a:path w="3384102" h="2447180">
                <a:moveTo>
                  <a:pt x="0" y="0"/>
                </a:moveTo>
                <a:lnTo>
                  <a:pt x="3384103" y="0"/>
                </a:lnTo>
                <a:lnTo>
                  <a:pt x="3384103" y="2447180"/>
                </a:lnTo>
                <a:lnTo>
                  <a:pt x="0" y="244718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4" name="TextBox 45">
            <a:extLst>
              <a:ext uri="{FF2B5EF4-FFF2-40B4-BE49-F238E27FC236}">
                <a16:creationId xmlns:a16="http://schemas.microsoft.com/office/drawing/2014/main" id="{B7B5E4AF-E15C-0A00-CFCB-4EB1CA29CD0A}"/>
              </a:ext>
            </a:extLst>
          </p:cNvPr>
          <p:cNvSpPr txBox="1"/>
          <p:nvPr/>
        </p:nvSpPr>
        <p:spPr>
          <a:xfrm>
            <a:off x="6765696" y="108364"/>
            <a:ext cx="3292703" cy="896151"/>
          </a:xfrm>
          <a:prstGeom prst="rect">
            <a:avLst/>
          </a:prstGeom>
        </p:spPr>
        <p:txBody>
          <a:bodyPr lIns="0" tIns="0" rIns="0" bIns="0" rtlCol="0" anchor="t"/>
          <a:lstStyle/>
          <a:p>
            <a:pPr algn="ctr">
              <a:lnSpc>
                <a:spcPts val="3368"/>
              </a:lnSpc>
            </a:pPr>
            <a:r>
              <a:rPr lang="en-US" sz="2400" b="1" dirty="0">
                <a:solidFill>
                  <a:srgbClr val="FFFFFF"/>
                </a:solidFill>
                <a:latin typeface="Montserrat" panose="00000500000000000000" pitchFamily="2" charset="0"/>
                <a:ea typeface="Helvetica Bold"/>
                <a:cs typeface="Helvetica Bold"/>
                <a:sym typeface="Helvetica Bold"/>
              </a:rPr>
              <a:t>How is Cabenuva different?</a:t>
            </a:r>
          </a:p>
        </p:txBody>
      </p:sp>
      <p:sp>
        <p:nvSpPr>
          <p:cNvPr id="186" name="AutoShape 168">
            <a:extLst>
              <a:ext uri="{FF2B5EF4-FFF2-40B4-BE49-F238E27FC236}">
                <a16:creationId xmlns:a16="http://schemas.microsoft.com/office/drawing/2014/main" id="{F6C3EFAC-9450-0C3A-095D-ED8C4BD9581C}"/>
              </a:ext>
            </a:extLst>
          </p:cNvPr>
          <p:cNvSpPr/>
          <p:nvPr/>
        </p:nvSpPr>
        <p:spPr>
          <a:xfrm rot="5420737" flipV="1">
            <a:off x="2843326" y="3873884"/>
            <a:ext cx="7789269" cy="41610"/>
          </a:xfrm>
          <a:prstGeom prst="line">
            <a:avLst/>
          </a:prstGeom>
          <a:ln w="28575" cap="rnd">
            <a:solidFill>
              <a:srgbClr val="000000"/>
            </a:solidFill>
            <a:prstDash val="solid"/>
            <a:headEnd type="none" w="sm" len="sm"/>
            <a:tailEnd type="none" w="sm" len="sm"/>
          </a:ln>
        </p:spPr>
        <p:txBody>
          <a:bodyPr/>
          <a:lstStyle/>
          <a:p>
            <a:endParaRPr lang="en-US" dirty="0"/>
          </a:p>
        </p:txBody>
      </p:sp>
      <p:sp>
        <p:nvSpPr>
          <p:cNvPr id="21" name="TextBox 20">
            <a:extLst>
              <a:ext uri="{FF2B5EF4-FFF2-40B4-BE49-F238E27FC236}">
                <a16:creationId xmlns:a16="http://schemas.microsoft.com/office/drawing/2014/main" id="{61F28400-9DC0-C425-11B5-4583E165B327}"/>
              </a:ext>
            </a:extLst>
          </p:cNvPr>
          <p:cNvSpPr txBox="1"/>
          <p:nvPr/>
        </p:nvSpPr>
        <p:spPr>
          <a:xfrm>
            <a:off x="4355561" y="4424395"/>
            <a:ext cx="2309183" cy="3043205"/>
          </a:xfrm>
          <a:prstGeom prst="rect">
            <a:avLst/>
          </a:prstGeom>
          <a:noFill/>
        </p:spPr>
        <p:txBody>
          <a:bodyPr wrap="square" lIns="91440" tIns="45720" rIns="91440" bIns="45720" anchor="t">
            <a:spAutoFit/>
          </a:bodyPr>
          <a:lstStyle/>
          <a:p>
            <a:pPr marL="0" marR="0">
              <a:lnSpc>
                <a:spcPct val="115000"/>
              </a:lnSpc>
              <a:spcAft>
                <a:spcPts val="800"/>
              </a:spcAft>
            </a:pPr>
            <a:r>
              <a:rPr lang="en-US" sz="1200" b="1" kern="100" dirty="0">
                <a:effectLst/>
                <a:latin typeface="Montserrat" pitchFamily="2" charset="77"/>
                <a:ea typeface="Aptos" panose="020B0004020202020204" pitchFamily="34" charset="0"/>
                <a:cs typeface="Times New Roman" panose="02020603050405020304" pitchFamily="18" charset="0"/>
              </a:rPr>
              <a:t>Sample Monthly Injection Schedule</a:t>
            </a:r>
            <a:endParaRPr lang="en-US" sz="1200" kern="100" dirty="0">
              <a:effectLst/>
              <a:latin typeface="Montserrat" pitchFamily="2" charset="77"/>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Montserrat"/>
                <a:ea typeface="Aptos" panose="020B0004020202020204" pitchFamily="34" charset="0"/>
                <a:cs typeface="Times New Roman"/>
              </a:rPr>
              <a:t>For a monthly injection schedule, you get an injection on the 4th of the month, and you get your  next injection </a:t>
            </a:r>
            <a:r>
              <a:rPr lang="en-US" sz="1200" kern="100" dirty="0">
                <a:latin typeface="Montserrat"/>
                <a:ea typeface="Aptos" panose="020B0004020202020204" pitchFamily="34" charset="0"/>
                <a:cs typeface="Times New Roman"/>
              </a:rPr>
              <a:t>four </a:t>
            </a:r>
            <a:r>
              <a:rPr lang="en-US" sz="1200" kern="100" dirty="0">
                <a:effectLst/>
                <a:latin typeface="Montserrat"/>
                <a:ea typeface="Aptos" panose="020B0004020202020204" pitchFamily="34" charset="0"/>
                <a:cs typeface="Times New Roman"/>
              </a:rPr>
              <a:t>weeks later (target injection date). </a:t>
            </a:r>
          </a:p>
          <a:p>
            <a:pPr>
              <a:lnSpc>
                <a:spcPct val="115000"/>
              </a:lnSpc>
              <a:spcAft>
                <a:spcPts val="800"/>
              </a:spcAft>
            </a:pPr>
            <a:r>
              <a:rPr lang="en-US" sz="1200" kern="100" dirty="0">
                <a:effectLst/>
                <a:latin typeface="Montserrat"/>
                <a:ea typeface="Aptos" panose="020B0004020202020204" pitchFamily="34" charset="0"/>
                <a:cs typeface="Times New Roman"/>
              </a:rPr>
              <a:t>You can schedule the next injection up to </a:t>
            </a:r>
            <a:r>
              <a:rPr lang="en-US" sz="1200" kern="100" dirty="0">
                <a:latin typeface="Montserrat"/>
                <a:ea typeface="Aptos" panose="020B0004020202020204" pitchFamily="34" charset="0"/>
                <a:cs typeface="Times New Roman"/>
              </a:rPr>
              <a:t>seven </a:t>
            </a:r>
            <a:r>
              <a:rPr lang="en-US" sz="1200" kern="100" dirty="0">
                <a:effectLst/>
                <a:latin typeface="Montserrat"/>
                <a:ea typeface="Aptos" panose="020B0004020202020204" pitchFamily="34" charset="0"/>
                <a:cs typeface="Times New Roman"/>
              </a:rPr>
              <a:t>days before or after the target injection date (any of the days shaded in blue).</a:t>
            </a:r>
          </a:p>
        </p:txBody>
      </p:sp>
      <p:sp>
        <p:nvSpPr>
          <p:cNvPr id="20" name="Freeform 4">
            <a:extLst>
              <a:ext uri="{FF2B5EF4-FFF2-40B4-BE49-F238E27FC236}">
                <a16:creationId xmlns:a16="http://schemas.microsoft.com/office/drawing/2014/main" id="{EE096033-E621-3055-0157-4B8AB8AAAC38}"/>
              </a:ext>
            </a:extLst>
          </p:cNvPr>
          <p:cNvSpPr/>
          <p:nvPr/>
        </p:nvSpPr>
        <p:spPr>
          <a:xfrm rot="2818039">
            <a:off x="1993626" y="2701030"/>
            <a:ext cx="423132" cy="426329"/>
          </a:xfrm>
          <a:custGeom>
            <a:avLst/>
            <a:gdLst/>
            <a:ahLst/>
            <a:cxnLst/>
            <a:rect l="l" t="t" r="r" b="b"/>
            <a:pathLst>
              <a:path w="423132" h="426329">
                <a:moveTo>
                  <a:pt x="0" y="0"/>
                </a:moveTo>
                <a:lnTo>
                  <a:pt x="423131" y="0"/>
                </a:lnTo>
                <a:lnTo>
                  <a:pt x="423131" y="426329"/>
                </a:lnTo>
                <a:lnTo>
                  <a:pt x="0" y="426329"/>
                </a:lnTo>
                <a:lnTo>
                  <a:pt x="0" y="0"/>
                </a:lnTo>
                <a:close/>
              </a:path>
            </a:pathLst>
          </a:custGeom>
          <a:blipFill>
            <a:blip r:embed="rId9">
              <a:extLst>
                <a:ext uri="{96DAC541-7B7A-43D3-8B79-37D633B846F1}">
                  <asvg:svgBlip xmlns:asvg="http://schemas.microsoft.com/office/drawing/2016/SVG/main" r:embed="rId10"/>
                </a:ext>
              </a:extLst>
            </a:blip>
            <a:stretch>
              <a:fillRect l="-377" r="-377"/>
            </a:stretch>
          </a:blipFill>
        </p:spPr>
        <p:txBody>
          <a:bodyPr/>
          <a:lstStyle/>
          <a:p>
            <a:endParaRPr lang="en-US"/>
          </a:p>
        </p:txBody>
      </p:sp>
      <p:sp>
        <p:nvSpPr>
          <p:cNvPr id="22" name="Freeform 5">
            <a:extLst>
              <a:ext uri="{FF2B5EF4-FFF2-40B4-BE49-F238E27FC236}">
                <a16:creationId xmlns:a16="http://schemas.microsoft.com/office/drawing/2014/main" id="{4E760D87-2C7F-C3D4-B169-DF12E28B3E0A}"/>
              </a:ext>
            </a:extLst>
          </p:cNvPr>
          <p:cNvSpPr/>
          <p:nvPr/>
        </p:nvSpPr>
        <p:spPr>
          <a:xfrm rot="-8100000">
            <a:off x="4485833" y="1609041"/>
            <a:ext cx="377571" cy="380425"/>
          </a:xfrm>
          <a:custGeom>
            <a:avLst/>
            <a:gdLst/>
            <a:ahLst/>
            <a:cxnLst/>
            <a:rect l="l" t="t" r="r" b="b"/>
            <a:pathLst>
              <a:path w="377571" h="380425">
                <a:moveTo>
                  <a:pt x="0" y="0"/>
                </a:moveTo>
                <a:lnTo>
                  <a:pt x="377571" y="0"/>
                </a:lnTo>
                <a:lnTo>
                  <a:pt x="377571" y="380425"/>
                </a:lnTo>
                <a:lnTo>
                  <a:pt x="0" y="380425"/>
                </a:lnTo>
                <a:lnTo>
                  <a:pt x="0" y="0"/>
                </a:lnTo>
                <a:close/>
              </a:path>
            </a:pathLst>
          </a:custGeom>
          <a:blipFill>
            <a:blip r:embed="rId11">
              <a:extLst>
                <a:ext uri="{96DAC541-7B7A-43D3-8B79-37D633B846F1}">
                  <asvg:svgBlip xmlns:asvg="http://schemas.microsoft.com/office/drawing/2016/SVG/main" r:embed="rId12"/>
                </a:ext>
              </a:extLst>
            </a:blip>
            <a:stretch>
              <a:fillRect l="-377" r="-377"/>
            </a:stretch>
          </a:blipFill>
        </p:spPr>
        <p:txBody>
          <a:bodyPr/>
          <a:lstStyle/>
          <a:p>
            <a:endParaRPr lang="en-US"/>
          </a:p>
        </p:txBody>
      </p:sp>
      <p:grpSp>
        <p:nvGrpSpPr>
          <p:cNvPr id="26" name="Group 6">
            <a:extLst>
              <a:ext uri="{FF2B5EF4-FFF2-40B4-BE49-F238E27FC236}">
                <a16:creationId xmlns:a16="http://schemas.microsoft.com/office/drawing/2014/main" id="{AEAAB62F-72BA-9355-2681-1D4BC050F6CA}"/>
              </a:ext>
            </a:extLst>
          </p:cNvPr>
          <p:cNvGrpSpPr/>
          <p:nvPr/>
        </p:nvGrpSpPr>
        <p:grpSpPr>
          <a:xfrm>
            <a:off x="1443711" y="3021995"/>
            <a:ext cx="1375689" cy="268514"/>
            <a:chOff x="0" y="-25675"/>
            <a:chExt cx="1834253" cy="358018"/>
          </a:xfrm>
        </p:grpSpPr>
        <p:sp>
          <p:nvSpPr>
            <p:cNvPr id="27" name="Freeform 7">
              <a:extLst>
                <a:ext uri="{FF2B5EF4-FFF2-40B4-BE49-F238E27FC236}">
                  <a16:creationId xmlns:a16="http://schemas.microsoft.com/office/drawing/2014/main" id="{B42F42F0-12E1-D345-11D7-B6492DAE84A7}"/>
                </a:ext>
              </a:extLst>
            </p:cNvPr>
            <p:cNvSpPr/>
            <p:nvPr/>
          </p:nvSpPr>
          <p:spPr>
            <a:xfrm>
              <a:off x="0" y="0"/>
              <a:ext cx="1765437" cy="310393"/>
            </a:xfrm>
            <a:custGeom>
              <a:avLst/>
              <a:gdLst/>
              <a:ahLst/>
              <a:cxnLst/>
              <a:rect l="l" t="t" r="r" b="b"/>
              <a:pathLst>
                <a:path w="1765437" h="310393">
                  <a:moveTo>
                    <a:pt x="0" y="0"/>
                  </a:moveTo>
                  <a:lnTo>
                    <a:pt x="1765437" y="0"/>
                  </a:lnTo>
                  <a:lnTo>
                    <a:pt x="1765437" y="310393"/>
                  </a:lnTo>
                  <a:lnTo>
                    <a:pt x="0" y="310393"/>
                  </a:lnTo>
                  <a:close/>
                </a:path>
              </a:pathLst>
            </a:custGeom>
            <a:solidFill>
              <a:srgbClr val="000000">
                <a:alpha val="0"/>
              </a:srgbClr>
            </a:solidFill>
          </p:spPr>
          <p:txBody>
            <a:bodyPr/>
            <a:lstStyle/>
            <a:p>
              <a:endParaRPr lang="en-US"/>
            </a:p>
          </p:txBody>
        </p:sp>
        <p:sp>
          <p:nvSpPr>
            <p:cNvPr id="28" name="TextBox 8">
              <a:extLst>
                <a:ext uri="{FF2B5EF4-FFF2-40B4-BE49-F238E27FC236}">
                  <a16:creationId xmlns:a16="http://schemas.microsoft.com/office/drawing/2014/main" id="{CF9774B0-BE50-48AF-A3BD-C9034B59D504}"/>
                </a:ext>
              </a:extLst>
            </p:cNvPr>
            <p:cNvSpPr txBox="1"/>
            <p:nvPr/>
          </p:nvSpPr>
          <p:spPr>
            <a:xfrm>
              <a:off x="68816" y="-25675"/>
              <a:ext cx="1765437" cy="358018"/>
            </a:xfrm>
            <a:prstGeom prst="rect">
              <a:avLst/>
            </a:prstGeom>
          </p:spPr>
          <p:txBody>
            <a:bodyPr lIns="0" tIns="0" rIns="0" bIns="0" rtlCol="0" anchor="t"/>
            <a:lstStyle/>
            <a:p>
              <a:pPr algn="ctr">
                <a:lnSpc>
                  <a:spcPts val="1822"/>
                </a:lnSpc>
              </a:pPr>
              <a:r>
                <a:rPr lang="en-US" sz="1200" b="1" dirty="0">
                  <a:solidFill>
                    <a:srgbClr val="000000"/>
                  </a:solidFill>
                  <a:latin typeface="Montserrat" panose="00000500000000000000" pitchFamily="2" charset="0"/>
                  <a:ea typeface="Helvetica Bold"/>
                  <a:cs typeface="Helvetica Bold"/>
                  <a:sym typeface="Helvetica Bold"/>
                </a:rPr>
                <a:t>Cabotegravir</a:t>
              </a:r>
            </a:p>
          </p:txBody>
        </p:sp>
      </p:grpSp>
      <p:grpSp>
        <p:nvGrpSpPr>
          <p:cNvPr id="29" name="Group 9">
            <a:extLst>
              <a:ext uri="{FF2B5EF4-FFF2-40B4-BE49-F238E27FC236}">
                <a16:creationId xmlns:a16="http://schemas.microsoft.com/office/drawing/2014/main" id="{AC568D5E-EAFB-B289-6AA0-950E8F8AFA97}"/>
              </a:ext>
            </a:extLst>
          </p:cNvPr>
          <p:cNvGrpSpPr/>
          <p:nvPr/>
        </p:nvGrpSpPr>
        <p:grpSpPr>
          <a:xfrm>
            <a:off x="4038600" y="1419342"/>
            <a:ext cx="1208811" cy="268514"/>
            <a:chOff x="0" y="-47625"/>
            <a:chExt cx="1611748" cy="358018"/>
          </a:xfrm>
        </p:grpSpPr>
        <p:sp>
          <p:nvSpPr>
            <p:cNvPr id="31" name="Freeform 10">
              <a:extLst>
                <a:ext uri="{FF2B5EF4-FFF2-40B4-BE49-F238E27FC236}">
                  <a16:creationId xmlns:a16="http://schemas.microsoft.com/office/drawing/2014/main" id="{C0241050-0A3A-2246-DD51-3C854A69F1F9}"/>
                </a:ext>
              </a:extLst>
            </p:cNvPr>
            <p:cNvSpPr/>
            <p:nvPr/>
          </p:nvSpPr>
          <p:spPr>
            <a:xfrm>
              <a:off x="0" y="0"/>
              <a:ext cx="1502940" cy="310393"/>
            </a:xfrm>
            <a:custGeom>
              <a:avLst/>
              <a:gdLst/>
              <a:ahLst/>
              <a:cxnLst/>
              <a:rect l="l" t="t" r="r" b="b"/>
              <a:pathLst>
                <a:path w="1502940" h="310393">
                  <a:moveTo>
                    <a:pt x="0" y="0"/>
                  </a:moveTo>
                  <a:lnTo>
                    <a:pt x="1502940" y="0"/>
                  </a:lnTo>
                  <a:lnTo>
                    <a:pt x="1502940" y="310393"/>
                  </a:lnTo>
                  <a:lnTo>
                    <a:pt x="0" y="310393"/>
                  </a:lnTo>
                  <a:close/>
                </a:path>
              </a:pathLst>
            </a:custGeom>
            <a:solidFill>
              <a:srgbClr val="000000">
                <a:alpha val="0"/>
              </a:srgbClr>
            </a:solidFill>
          </p:spPr>
          <p:txBody>
            <a:bodyPr/>
            <a:lstStyle/>
            <a:p>
              <a:endParaRPr lang="en-US"/>
            </a:p>
          </p:txBody>
        </p:sp>
        <p:sp>
          <p:nvSpPr>
            <p:cNvPr id="32" name="TextBox 11">
              <a:extLst>
                <a:ext uri="{FF2B5EF4-FFF2-40B4-BE49-F238E27FC236}">
                  <a16:creationId xmlns:a16="http://schemas.microsoft.com/office/drawing/2014/main" id="{F641E1D3-178B-8B36-B2C2-923A2E15872A}"/>
                </a:ext>
              </a:extLst>
            </p:cNvPr>
            <p:cNvSpPr txBox="1"/>
            <p:nvPr/>
          </p:nvSpPr>
          <p:spPr>
            <a:xfrm>
              <a:off x="108808" y="-47625"/>
              <a:ext cx="1502940" cy="358018"/>
            </a:xfrm>
            <a:prstGeom prst="rect">
              <a:avLst/>
            </a:prstGeom>
          </p:spPr>
          <p:txBody>
            <a:bodyPr lIns="0" tIns="0" rIns="0" bIns="0" rtlCol="0" anchor="t"/>
            <a:lstStyle/>
            <a:p>
              <a:pPr algn="ctr">
                <a:lnSpc>
                  <a:spcPts val="1822"/>
                </a:lnSpc>
              </a:pPr>
              <a:r>
                <a:rPr lang="en-US" sz="1200" b="1" dirty="0">
                  <a:solidFill>
                    <a:srgbClr val="000000"/>
                  </a:solidFill>
                  <a:latin typeface="Montserrat" panose="00000500000000000000" pitchFamily="2" charset="0"/>
                  <a:ea typeface="Helvetica Bold"/>
                  <a:cs typeface="Helvetica Bold"/>
                  <a:sym typeface="Helvetica Bold"/>
                </a:rPr>
                <a:t>Rilpivirine</a:t>
              </a:r>
            </a:p>
          </p:txBody>
        </p:sp>
      </p:grpSp>
      <p:pic>
        <p:nvPicPr>
          <p:cNvPr id="33" name="Picture 2" descr="250+ Buttocks Jeans Stock Illustrations, Royalty-Free Vector Graphics &amp;  Clip Art - iStock">
            <a:extLst>
              <a:ext uri="{FF2B5EF4-FFF2-40B4-BE49-F238E27FC236}">
                <a16:creationId xmlns:a16="http://schemas.microsoft.com/office/drawing/2014/main" id="{20B483FC-DC11-0435-764E-53213D81A71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67204" y="1676400"/>
            <a:ext cx="1216247" cy="1216247"/>
          </a:xfrm>
          <a:prstGeom prst="rect">
            <a:avLst/>
          </a:prstGeom>
          <a:solidFill>
            <a:schemeClr val="bg2">
              <a:lumMod val="50000"/>
            </a:schemeClr>
          </a:solidFill>
        </p:spPr>
      </p:pic>
      <p:sp>
        <p:nvSpPr>
          <p:cNvPr id="35" name="Bent Arrow 34">
            <a:extLst>
              <a:ext uri="{FF2B5EF4-FFF2-40B4-BE49-F238E27FC236}">
                <a16:creationId xmlns:a16="http://schemas.microsoft.com/office/drawing/2014/main" id="{1CA3B3E5-0AEA-6B3D-C961-1727014014BB}"/>
              </a:ext>
            </a:extLst>
          </p:cNvPr>
          <p:cNvSpPr/>
          <p:nvPr/>
        </p:nvSpPr>
        <p:spPr>
          <a:xfrm>
            <a:off x="2133600" y="2219922"/>
            <a:ext cx="857432" cy="428885"/>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35">
            <a:extLst>
              <a:ext uri="{FF2B5EF4-FFF2-40B4-BE49-F238E27FC236}">
                <a16:creationId xmlns:a16="http://schemas.microsoft.com/office/drawing/2014/main" id="{85523FE5-2EB2-DF1C-467B-15DB8DE9948B}"/>
              </a:ext>
            </a:extLst>
          </p:cNvPr>
          <p:cNvSpPr/>
          <p:nvPr/>
        </p:nvSpPr>
        <p:spPr>
          <a:xfrm rot="10800000">
            <a:off x="3866968" y="2002490"/>
            <a:ext cx="857432" cy="428885"/>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3BBBDB-6C63-DFBB-8E67-2FC62B787345}"/>
              </a:ext>
            </a:extLst>
          </p:cNvPr>
          <p:cNvSpPr txBox="1"/>
          <p:nvPr/>
        </p:nvSpPr>
        <p:spPr>
          <a:xfrm>
            <a:off x="0" y="3399272"/>
            <a:ext cx="10058400" cy="486928"/>
          </a:xfrm>
          <a:prstGeom prst="rect">
            <a:avLst/>
          </a:prstGeom>
          <a:noFill/>
        </p:spPr>
        <p:txBody>
          <a:bodyPr wrap="square" lIns="91440" tIns="45720" rIns="91440" bIns="45720" anchor="t">
            <a:spAutoFit/>
          </a:bodyPr>
          <a:lstStyle/>
          <a:p>
            <a:pPr algn="ctr">
              <a:lnSpc>
                <a:spcPct val="115000"/>
              </a:lnSpc>
              <a:spcAft>
                <a:spcPts val="800"/>
              </a:spcAft>
            </a:pPr>
            <a:r>
              <a:rPr lang="en-US" sz="2400" b="1" kern="100" dirty="0">
                <a:effectLst/>
                <a:latin typeface="Montserrat"/>
                <a:ea typeface="Aptos" panose="020B0004020202020204" pitchFamily="34" charset="0"/>
                <a:cs typeface="Times New Roman"/>
              </a:rPr>
              <a:t>Every </a:t>
            </a:r>
            <a:r>
              <a:rPr lang="en-US" sz="2400" b="1" kern="100" dirty="0">
                <a:latin typeface="Montserrat"/>
                <a:ea typeface="Aptos" panose="020B0004020202020204" pitchFamily="34" charset="0"/>
                <a:cs typeface="Times New Roman"/>
              </a:rPr>
              <a:t>Two Months</a:t>
            </a:r>
            <a:r>
              <a:rPr lang="en-US" sz="2400" b="1" kern="100" dirty="0">
                <a:effectLst/>
                <a:latin typeface="Montserrat"/>
                <a:ea typeface="Aptos" panose="020B0004020202020204" pitchFamily="34" charset="0"/>
                <a:cs typeface="Times New Roman"/>
              </a:rPr>
              <a:t> Dosing Schedule</a:t>
            </a:r>
            <a:endParaRPr lang="en-US" sz="2400" kern="100" dirty="0">
              <a:effectLst/>
              <a:latin typeface="Montserrat"/>
              <a:ea typeface="Aptos" panose="020B0004020202020204" pitchFamily="34" charset="0"/>
              <a:cs typeface="Times New Roman"/>
            </a:endParaRPr>
          </a:p>
        </p:txBody>
      </p:sp>
    </p:spTree>
    <p:extLst>
      <p:ext uri="{BB962C8B-B14F-4D97-AF65-F5344CB8AC3E}">
        <p14:creationId xmlns:p14="http://schemas.microsoft.com/office/powerpoint/2010/main" val="385614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34CDA-3E46-879F-FFA4-0D7ECECA57EF}"/>
            </a:ext>
          </a:extLst>
        </p:cNvPr>
        <p:cNvGrpSpPr/>
        <p:nvPr/>
      </p:nvGrpSpPr>
      <p:grpSpPr>
        <a:xfrm>
          <a:off x="0" y="0"/>
          <a:ext cx="0" cy="0"/>
          <a:chOff x="0" y="0"/>
          <a:chExt cx="0" cy="0"/>
        </a:xfrm>
      </p:grpSpPr>
      <p:sp>
        <p:nvSpPr>
          <p:cNvPr id="30" name="Freeform 7">
            <a:extLst>
              <a:ext uri="{FF2B5EF4-FFF2-40B4-BE49-F238E27FC236}">
                <a16:creationId xmlns:a16="http://schemas.microsoft.com/office/drawing/2014/main" id="{90F5E503-D64C-C752-3AFC-10439A7A12B7}"/>
              </a:ext>
            </a:extLst>
          </p:cNvPr>
          <p:cNvSpPr/>
          <p:nvPr/>
        </p:nvSpPr>
        <p:spPr>
          <a:xfrm>
            <a:off x="1219200" y="5107555"/>
            <a:ext cx="586069" cy="844333"/>
          </a:xfrm>
          <a:custGeom>
            <a:avLst/>
            <a:gdLst/>
            <a:ahLst/>
            <a:cxnLst/>
            <a:rect l="l" t="t" r="r" b="b"/>
            <a:pathLst>
              <a:path w="1108662" h="1597219">
                <a:moveTo>
                  <a:pt x="0" y="0"/>
                </a:moveTo>
                <a:lnTo>
                  <a:pt x="1108662" y="0"/>
                </a:lnTo>
                <a:lnTo>
                  <a:pt x="1108662" y="1597219"/>
                </a:lnTo>
                <a:lnTo>
                  <a:pt x="0" y="1597219"/>
                </a:lnTo>
                <a:lnTo>
                  <a:pt x="0" y="0"/>
                </a:lnTo>
                <a:close/>
              </a:path>
            </a:pathLst>
          </a:custGeom>
          <a:blipFill>
            <a:blip r:embed="rId3">
              <a:extLst>
                <a:ext uri="{96DAC541-7B7A-43D3-8B79-37D633B846F1}">
                  <asvg:svgBlip xmlns:asvg="http://schemas.microsoft.com/office/drawing/2016/SVG/main" r:embed="rId4"/>
                </a:ext>
              </a:extLst>
            </a:blip>
            <a:stretch>
              <a:fillRect t="-797" b="-797"/>
            </a:stretch>
          </a:blipFill>
        </p:spPr>
        <p:txBody>
          <a:bodyPr/>
          <a:lstStyle/>
          <a:p>
            <a:endParaRPr lang="en-US"/>
          </a:p>
        </p:txBody>
      </p:sp>
      <p:grpSp>
        <p:nvGrpSpPr>
          <p:cNvPr id="7" name="Group 9">
            <a:extLst>
              <a:ext uri="{FF2B5EF4-FFF2-40B4-BE49-F238E27FC236}">
                <a16:creationId xmlns:a16="http://schemas.microsoft.com/office/drawing/2014/main" id="{FFF4F676-2E54-3711-2EBA-EDE735095FA9}"/>
              </a:ext>
            </a:extLst>
          </p:cNvPr>
          <p:cNvGrpSpPr/>
          <p:nvPr/>
        </p:nvGrpSpPr>
        <p:grpSpPr>
          <a:xfrm>
            <a:off x="6747034" y="-24371"/>
            <a:ext cx="3311366" cy="7796771"/>
            <a:chOff x="0" y="0"/>
            <a:chExt cx="4391904" cy="10395695"/>
          </a:xfrm>
        </p:grpSpPr>
        <p:sp>
          <p:nvSpPr>
            <p:cNvPr id="15" name="Freeform 10">
              <a:extLst>
                <a:ext uri="{FF2B5EF4-FFF2-40B4-BE49-F238E27FC236}">
                  <a16:creationId xmlns:a16="http://schemas.microsoft.com/office/drawing/2014/main" id="{9F006187-69E3-2598-F843-FDC1DFCCD687}"/>
                </a:ext>
              </a:extLst>
            </p:cNvPr>
            <p:cNvSpPr/>
            <p:nvPr/>
          </p:nvSpPr>
          <p:spPr>
            <a:xfrm>
              <a:off x="0" y="0"/>
              <a:ext cx="4391882" cy="10395712"/>
            </a:xfrm>
            <a:custGeom>
              <a:avLst/>
              <a:gdLst/>
              <a:ahLst/>
              <a:cxnLst/>
              <a:rect l="l" t="t" r="r" b="b"/>
              <a:pathLst>
                <a:path w="4391882" h="10395712">
                  <a:moveTo>
                    <a:pt x="0" y="0"/>
                  </a:moveTo>
                  <a:lnTo>
                    <a:pt x="4391882" y="0"/>
                  </a:lnTo>
                  <a:lnTo>
                    <a:pt x="4391882" y="10395712"/>
                  </a:lnTo>
                  <a:lnTo>
                    <a:pt x="0" y="10395712"/>
                  </a:ln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grpSp>
      <p:grpSp>
        <p:nvGrpSpPr>
          <p:cNvPr id="10" name="Group 10">
            <a:extLst>
              <a:ext uri="{FF2B5EF4-FFF2-40B4-BE49-F238E27FC236}">
                <a16:creationId xmlns:a16="http://schemas.microsoft.com/office/drawing/2014/main" id="{A8D76B39-F116-113F-1022-23FABFB65F2D}"/>
              </a:ext>
            </a:extLst>
          </p:cNvPr>
          <p:cNvGrpSpPr/>
          <p:nvPr/>
        </p:nvGrpSpPr>
        <p:grpSpPr>
          <a:xfrm>
            <a:off x="-13118" y="-4431"/>
            <a:ext cx="6748503" cy="1149955"/>
            <a:chOff x="0" y="0"/>
            <a:chExt cx="8998004" cy="1533273"/>
          </a:xfrm>
        </p:grpSpPr>
        <p:sp>
          <p:nvSpPr>
            <p:cNvPr id="11" name="Freeform 11">
              <a:extLst>
                <a:ext uri="{FF2B5EF4-FFF2-40B4-BE49-F238E27FC236}">
                  <a16:creationId xmlns:a16="http://schemas.microsoft.com/office/drawing/2014/main" id="{FE76B91E-47E7-D3B4-AD0F-771518B67524}"/>
                </a:ext>
              </a:extLst>
            </p:cNvPr>
            <p:cNvSpPr/>
            <p:nvPr/>
          </p:nvSpPr>
          <p:spPr>
            <a:xfrm>
              <a:off x="0" y="0"/>
              <a:ext cx="8997950" cy="1533271"/>
            </a:xfrm>
            <a:custGeom>
              <a:avLst/>
              <a:gdLst/>
              <a:ahLst/>
              <a:cxnLst/>
              <a:rect l="l" t="t" r="r" b="b"/>
              <a:pathLst>
                <a:path w="8997950" h="1533271">
                  <a:moveTo>
                    <a:pt x="0" y="0"/>
                  </a:moveTo>
                  <a:lnTo>
                    <a:pt x="8997950" y="0"/>
                  </a:lnTo>
                  <a:lnTo>
                    <a:pt x="8997950" y="1533271"/>
                  </a:lnTo>
                  <a:lnTo>
                    <a:pt x="0" y="1533271"/>
                  </a:lnTo>
                  <a:close/>
                </a:path>
              </a:pathLst>
            </a:custGeom>
            <a:solidFill>
              <a:srgbClr val="171B4F"/>
            </a:solidFill>
          </p:spPr>
          <p:txBody>
            <a:bodyPr/>
            <a:lstStyle/>
            <a:p>
              <a:endParaRPr lang="en-US" dirty="0"/>
            </a:p>
          </p:txBody>
        </p:sp>
      </p:grpSp>
      <p:sp>
        <p:nvSpPr>
          <p:cNvPr id="13" name="Freeform 13">
            <a:extLst>
              <a:ext uri="{FF2B5EF4-FFF2-40B4-BE49-F238E27FC236}">
                <a16:creationId xmlns:a16="http://schemas.microsoft.com/office/drawing/2014/main" id="{57C0DA29-985C-6A54-84C9-D45043056214}"/>
              </a:ext>
            </a:extLst>
          </p:cNvPr>
          <p:cNvSpPr/>
          <p:nvPr/>
        </p:nvSpPr>
        <p:spPr>
          <a:xfrm>
            <a:off x="3335213" y="3983814"/>
            <a:ext cx="3397863" cy="2447183"/>
          </a:xfrm>
          <a:custGeom>
            <a:avLst/>
            <a:gdLst/>
            <a:ahLst/>
            <a:cxnLst/>
            <a:rect l="l" t="t" r="r" b="b"/>
            <a:pathLst>
              <a:path w="3524700" h="2447183">
                <a:moveTo>
                  <a:pt x="0" y="0"/>
                </a:moveTo>
                <a:lnTo>
                  <a:pt x="3524700" y="0"/>
                </a:lnTo>
                <a:lnTo>
                  <a:pt x="3524700" y="2447183"/>
                </a:lnTo>
                <a:lnTo>
                  <a:pt x="0" y="2447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19">
            <a:extLst>
              <a:ext uri="{FF2B5EF4-FFF2-40B4-BE49-F238E27FC236}">
                <a16:creationId xmlns:a16="http://schemas.microsoft.com/office/drawing/2014/main" id="{A0654775-C36F-F0BF-CDF1-F7F1B693B100}"/>
              </a:ext>
            </a:extLst>
          </p:cNvPr>
          <p:cNvSpPr/>
          <p:nvPr/>
        </p:nvSpPr>
        <p:spPr>
          <a:xfrm>
            <a:off x="7874763" y="6467954"/>
            <a:ext cx="2319342" cy="465807"/>
          </a:xfrm>
          <a:custGeom>
            <a:avLst/>
            <a:gdLst/>
            <a:ahLst/>
            <a:cxnLst/>
            <a:rect l="l" t="t" r="r" b="b"/>
            <a:pathLst>
              <a:path w="2172832" h="621076">
                <a:moveTo>
                  <a:pt x="0" y="0"/>
                </a:moveTo>
                <a:lnTo>
                  <a:pt x="2172832" y="0"/>
                </a:lnTo>
                <a:lnTo>
                  <a:pt x="2172832" y="621076"/>
                </a:lnTo>
                <a:lnTo>
                  <a:pt x="0" y="621076"/>
                </a:lnTo>
                <a:close/>
              </a:path>
            </a:pathLst>
          </a:custGeom>
          <a:solidFill>
            <a:srgbClr val="000000">
              <a:alpha val="0"/>
            </a:srgbClr>
          </a:solidFill>
        </p:spPr>
        <p:txBody>
          <a:bodyPr/>
          <a:lstStyle/>
          <a:p>
            <a:endParaRPr lang="en-US" sz="2800">
              <a:latin typeface="Montserrat" panose="00000500000000000000" pitchFamily="2" charset="0"/>
            </a:endParaRPr>
          </a:p>
        </p:txBody>
      </p:sp>
      <p:sp>
        <p:nvSpPr>
          <p:cNvPr id="21" name="Freeform 21">
            <a:extLst>
              <a:ext uri="{FF2B5EF4-FFF2-40B4-BE49-F238E27FC236}">
                <a16:creationId xmlns:a16="http://schemas.microsoft.com/office/drawing/2014/main" id="{5C71A8C6-9DB9-C742-E9CD-19429FDF402A}"/>
              </a:ext>
            </a:extLst>
          </p:cNvPr>
          <p:cNvSpPr/>
          <p:nvPr/>
        </p:nvSpPr>
        <p:spPr>
          <a:xfrm>
            <a:off x="4626101" y="4648200"/>
            <a:ext cx="806198" cy="411160"/>
          </a:xfrm>
          <a:custGeom>
            <a:avLst/>
            <a:gdLst/>
            <a:ahLst/>
            <a:cxnLst/>
            <a:rect l="l" t="t" r="r" b="b"/>
            <a:pathLst>
              <a:path w="1491773" h="760803">
                <a:moveTo>
                  <a:pt x="0" y="0"/>
                </a:moveTo>
                <a:lnTo>
                  <a:pt x="1491773" y="0"/>
                </a:lnTo>
                <a:lnTo>
                  <a:pt x="1491773" y="760803"/>
                </a:lnTo>
                <a:lnTo>
                  <a:pt x="0" y="760803"/>
                </a:lnTo>
                <a:lnTo>
                  <a:pt x="0" y="0"/>
                </a:lnTo>
                <a:close/>
              </a:path>
            </a:pathLst>
          </a:custGeom>
          <a:blipFill>
            <a:blip r:embed="rId7">
              <a:extLst>
                <a:ext uri="{96DAC541-7B7A-43D3-8B79-37D633B846F1}">
                  <asvg:svgBlip xmlns:asvg="http://schemas.microsoft.com/office/drawing/2016/SVG/main" r:embed="rId8"/>
                </a:ext>
              </a:extLst>
            </a:blip>
            <a:stretch>
              <a:fillRect t="-580" b="-580"/>
            </a:stretch>
          </a:blipFill>
        </p:spPr>
        <p:txBody>
          <a:bodyPr/>
          <a:lstStyle/>
          <a:p>
            <a:endParaRPr lang="en-US"/>
          </a:p>
        </p:txBody>
      </p:sp>
      <p:sp>
        <p:nvSpPr>
          <p:cNvPr id="33" name="Freeform 33">
            <a:extLst>
              <a:ext uri="{FF2B5EF4-FFF2-40B4-BE49-F238E27FC236}">
                <a16:creationId xmlns:a16="http://schemas.microsoft.com/office/drawing/2014/main" id="{3B74367A-15A2-3112-3D85-9464B3B7C65C}"/>
              </a:ext>
            </a:extLst>
          </p:cNvPr>
          <p:cNvSpPr/>
          <p:nvPr/>
        </p:nvSpPr>
        <p:spPr>
          <a:xfrm>
            <a:off x="129121" y="6995160"/>
            <a:ext cx="3113273" cy="632622"/>
          </a:xfrm>
          <a:custGeom>
            <a:avLst/>
            <a:gdLst/>
            <a:ahLst/>
            <a:cxnLst/>
            <a:rect l="l" t="t" r="r" b="b"/>
            <a:pathLst>
              <a:path w="4151031" h="843495">
                <a:moveTo>
                  <a:pt x="0" y="0"/>
                </a:moveTo>
                <a:lnTo>
                  <a:pt x="4151031" y="0"/>
                </a:lnTo>
                <a:lnTo>
                  <a:pt x="4151031" y="843495"/>
                </a:lnTo>
                <a:lnTo>
                  <a:pt x="0" y="843495"/>
                </a:lnTo>
                <a:close/>
              </a:path>
            </a:pathLst>
          </a:custGeom>
          <a:solidFill>
            <a:srgbClr val="000000">
              <a:alpha val="0"/>
            </a:srgbClr>
          </a:solidFill>
        </p:spPr>
        <p:txBody>
          <a:bodyPr/>
          <a:lstStyle/>
          <a:p>
            <a:endParaRPr lang="en-US"/>
          </a:p>
        </p:txBody>
      </p:sp>
      <p:sp>
        <p:nvSpPr>
          <p:cNvPr id="37" name="TextBox 37">
            <a:extLst>
              <a:ext uri="{FF2B5EF4-FFF2-40B4-BE49-F238E27FC236}">
                <a16:creationId xmlns:a16="http://schemas.microsoft.com/office/drawing/2014/main" id="{609081FA-A2E0-E162-6DCB-A6D9E033F725}"/>
              </a:ext>
            </a:extLst>
          </p:cNvPr>
          <p:cNvSpPr txBox="1"/>
          <p:nvPr/>
        </p:nvSpPr>
        <p:spPr>
          <a:xfrm>
            <a:off x="0" y="127790"/>
            <a:ext cx="3335214" cy="896151"/>
          </a:xfrm>
          <a:prstGeom prst="rect">
            <a:avLst/>
          </a:prstGeom>
        </p:spPr>
        <p:txBody>
          <a:bodyPr lIns="0" tIns="0" rIns="0" bIns="0" rtlCol="0" anchor="t"/>
          <a:lstStyle/>
          <a:p>
            <a:pPr algn="ctr">
              <a:lnSpc>
                <a:spcPts val="3368"/>
              </a:lnSpc>
            </a:pPr>
            <a:r>
              <a:rPr lang="en-US" sz="2400" b="1" dirty="0">
                <a:solidFill>
                  <a:srgbClr val="FFFFFF"/>
                </a:solidFill>
                <a:latin typeface="Montserrat" panose="00000500000000000000" pitchFamily="2" charset="0"/>
                <a:ea typeface="Helvetica Bold"/>
                <a:cs typeface="Helvetica Bold"/>
                <a:sym typeface="Helvetica Bold"/>
              </a:rPr>
              <a:t>Is Cabenuva</a:t>
            </a:r>
          </a:p>
          <a:p>
            <a:pPr algn="ctr">
              <a:lnSpc>
                <a:spcPts val="3368"/>
              </a:lnSpc>
            </a:pPr>
            <a:r>
              <a:rPr lang="en-US" sz="2400" b="1" dirty="0">
                <a:solidFill>
                  <a:srgbClr val="FFFFFF"/>
                </a:solidFill>
                <a:latin typeface="Montserrat" panose="00000500000000000000" pitchFamily="2" charset="0"/>
                <a:ea typeface="Helvetica Bold"/>
                <a:cs typeface="Helvetica Bold"/>
                <a:sym typeface="Helvetica Bold"/>
              </a:rPr>
              <a:t> right for me?</a:t>
            </a:r>
          </a:p>
        </p:txBody>
      </p:sp>
      <p:sp>
        <p:nvSpPr>
          <p:cNvPr id="39" name="Freeform 39">
            <a:extLst>
              <a:ext uri="{FF2B5EF4-FFF2-40B4-BE49-F238E27FC236}">
                <a16:creationId xmlns:a16="http://schemas.microsoft.com/office/drawing/2014/main" id="{4632A664-1572-D58C-DCBC-2F65504ED5B9}"/>
              </a:ext>
            </a:extLst>
          </p:cNvPr>
          <p:cNvSpPr/>
          <p:nvPr/>
        </p:nvSpPr>
        <p:spPr>
          <a:xfrm>
            <a:off x="3485743" y="1355327"/>
            <a:ext cx="3149364" cy="632622"/>
          </a:xfrm>
          <a:custGeom>
            <a:avLst/>
            <a:gdLst/>
            <a:ahLst/>
            <a:cxnLst/>
            <a:rect l="l" t="t" r="r" b="b"/>
            <a:pathLst>
              <a:path w="4199152" h="843495">
                <a:moveTo>
                  <a:pt x="0" y="0"/>
                </a:moveTo>
                <a:lnTo>
                  <a:pt x="4199152" y="0"/>
                </a:lnTo>
                <a:lnTo>
                  <a:pt x="4199152" y="843495"/>
                </a:lnTo>
                <a:lnTo>
                  <a:pt x="0" y="843495"/>
                </a:lnTo>
                <a:close/>
              </a:path>
            </a:pathLst>
          </a:custGeom>
          <a:solidFill>
            <a:srgbClr val="000000">
              <a:alpha val="0"/>
            </a:srgbClr>
          </a:solidFill>
        </p:spPr>
        <p:txBody>
          <a:bodyPr/>
          <a:lstStyle/>
          <a:p>
            <a:endParaRPr lang="en-US"/>
          </a:p>
        </p:txBody>
      </p:sp>
      <p:sp>
        <p:nvSpPr>
          <p:cNvPr id="45" name="Freeform 45">
            <a:extLst>
              <a:ext uri="{FF2B5EF4-FFF2-40B4-BE49-F238E27FC236}">
                <a16:creationId xmlns:a16="http://schemas.microsoft.com/office/drawing/2014/main" id="{C2D66B2A-0EE9-95EC-3391-EF1C6316295E}"/>
              </a:ext>
            </a:extLst>
          </p:cNvPr>
          <p:cNvSpPr/>
          <p:nvPr/>
        </p:nvSpPr>
        <p:spPr>
          <a:xfrm>
            <a:off x="3496345" y="3173664"/>
            <a:ext cx="3149364" cy="777491"/>
          </a:xfrm>
          <a:custGeom>
            <a:avLst/>
            <a:gdLst/>
            <a:ahLst/>
            <a:cxnLst/>
            <a:rect l="l" t="t" r="r" b="b"/>
            <a:pathLst>
              <a:path w="4199152" h="1036654">
                <a:moveTo>
                  <a:pt x="0" y="0"/>
                </a:moveTo>
                <a:lnTo>
                  <a:pt x="4199152" y="0"/>
                </a:lnTo>
                <a:lnTo>
                  <a:pt x="4199152" y="1036654"/>
                </a:lnTo>
                <a:lnTo>
                  <a:pt x="0" y="1036654"/>
                </a:lnTo>
                <a:close/>
              </a:path>
            </a:pathLst>
          </a:custGeom>
          <a:solidFill>
            <a:srgbClr val="000000">
              <a:alpha val="0"/>
            </a:srgbClr>
          </a:solidFill>
        </p:spPr>
        <p:txBody>
          <a:bodyPr/>
          <a:lstStyle/>
          <a:p>
            <a:endParaRPr lang="en-US"/>
          </a:p>
        </p:txBody>
      </p:sp>
      <p:sp>
        <p:nvSpPr>
          <p:cNvPr id="49" name="TextBox 49">
            <a:extLst>
              <a:ext uri="{FF2B5EF4-FFF2-40B4-BE49-F238E27FC236}">
                <a16:creationId xmlns:a16="http://schemas.microsoft.com/office/drawing/2014/main" id="{DD96C6BC-8374-F5FC-41B7-86D525CA03C6}"/>
              </a:ext>
            </a:extLst>
          </p:cNvPr>
          <p:cNvSpPr txBox="1"/>
          <p:nvPr/>
        </p:nvSpPr>
        <p:spPr>
          <a:xfrm>
            <a:off x="3346903" y="4190991"/>
            <a:ext cx="3408895" cy="838209"/>
          </a:xfrm>
          <a:prstGeom prst="rect">
            <a:avLst/>
          </a:prstGeom>
        </p:spPr>
        <p:txBody>
          <a:bodyPr lIns="0" tIns="0" rIns="0" bIns="0" rtlCol="0" anchor="t"/>
          <a:lstStyle/>
          <a:p>
            <a:pPr algn="ctr">
              <a:lnSpc>
                <a:spcPts val="3098"/>
              </a:lnSpc>
            </a:pPr>
            <a:r>
              <a:rPr lang="en-US" sz="2400" b="1" dirty="0">
                <a:solidFill>
                  <a:srgbClr val="FFFFFF"/>
                </a:solidFill>
                <a:latin typeface="Montserrat" panose="00000500000000000000" pitchFamily="2" charset="0"/>
                <a:ea typeface="Helvetica Bold"/>
                <a:cs typeface="Helvetica Bold"/>
                <a:sym typeface="Helvetica Bold"/>
              </a:rPr>
              <a:t>Ready to start?</a:t>
            </a:r>
          </a:p>
        </p:txBody>
      </p:sp>
      <p:sp>
        <p:nvSpPr>
          <p:cNvPr id="53" name="AutoShape 53">
            <a:extLst>
              <a:ext uri="{FF2B5EF4-FFF2-40B4-BE49-F238E27FC236}">
                <a16:creationId xmlns:a16="http://schemas.microsoft.com/office/drawing/2014/main" id="{06CA3512-4A73-5AC5-CC39-68E97FA1B2BD}"/>
              </a:ext>
            </a:extLst>
          </p:cNvPr>
          <p:cNvSpPr/>
          <p:nvPr/>
        </p:nvSpPr>
        <p:spPr>
          <a:xfrm rot="5417364" flipV="1">
            <a:off x="-556252" y="3880525"/>
            <a:ext cx="7772442" cy="1135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58" name="Group 58">
            <a:extLst>
              <a:ext uri="{FF2B5EF4-FFF2-40B4-BE49-F238E27FC236}">
                <a16:creationId xmlns:a16="http://schemas.microsoft.com/office/drawing/2014/main" id="{C96F4179-FC25-CBC7-CBA4-90B5C14FCDB4}"/>
              </a:ext>
            </a:extLst>
          </p:cNvPr>
          <p:cNvGrpSpPr/>
          <p:nvPr/>
        </p:nvGrpSpPr>
        <p:grpSpPr>
          <a:xfrm>
            <a:off x="3425749" y="5338081"/>
            <a:ext cx="3268812" cy="2337597"/>
            <a:chOff x="0" y="-5524"/>
            <a:chExt cx="4358415" cy="3116795"/>
          </a:xfrm>
        </p:grpSpPr>
        <p:sp>
          <p:nvSpPr>
            <p:cNvPr id="59" name="Freeform 59">
              <a:extLst>
                <a:ext uri="{FF2B5EF4-FFF2-40B4-BE49-F238E27FC236}">
                  <a16:creationId xmlns:a16="http://schemas.microsoft.com/office/drawing/2014/main" id="{DA317465-F150-BE7B-7C72-1EE4B54DC899}"/>
                </a:ext>
              </a:extLst>
            </p:cNvPr>
            <p:cNvSpPr/>
            <p:nvPr/>
          </p:nvSpPr>
          <p:spPr>
            <a:xfrm>
              <a:off x="0" y="0"/>
              <a:ext cx="4323490" cy="3078695"/>
            </a:xfrm>
            <a:custGeom>
              <a:avLst/>
              <a:gdLst/>
              <a:ahLst/>
              <a:cxnLst/>
              <a:rect l="l" t="t" r="r" b="b"/>
              <a:pathLst>
                <a:path w="4323490" h="3078695">
                  <a:moveTo>
                    <a:pt x="0" y="0"/>
                  </a:moveTo>
                  <a:lnTo>
                    <a:pt x="4323490" y="0"/>
                  </a:lnTo>
                  <a:lnTo>
                    <a:pt x="4323490" y="3078695"/>
                  </a:lnTo>
                  <a:lnTo>
                    <a:pt x="0" y="3078695"/>
                  </a:lnTo>
                  <a:close/>
                </a:path>
              </a:pathLst>
            </a:custGeom>
            <a:solidFill>
              <a:srgbClr val="000000">
                <a:alpha val="0"/>
              </a:srgbClr>
            </a:solidFill>
          </p:spPr>
          <p:txBody>
            <a:bodyPr/>
            <a:lstStyle/>
            <a:p>
              <a:endParaRPr lang="en-US"/>
            </a:p>
          </p:txBody>
        </p:sp>
        <p:sp>
          <p:nvSpPr>
            <p:cNvPr id="60" name="TextBox 60">
              <a:extLst>
                <a:ext uri="{FF2B5EF4-FFF2-40B4-BE49-F238E27FC236}">
                  <a16:creationId xmlns:a16="http://schemas.microsoft.com/office/drawing/2014/main" id="{96F47902-527E-6D97-D78B-03A7BACD2B50}"/>
                </a:ext>
              </a:extLst>
            </p:cNvPr>
            <p:cNvSpPr txBox="1"/>
            <p:nvPr/>
          </p:nvSpPr>
          <p:spPr>
            <a:xfrm>
              <a:off x="34925" y="-5524"/>
              <a:ext cx="4323490" cy="3116795"/>
            </a:xfrm>
            <a:prstGeom prst="rect">
              <a:avLst/>
            </a:prstGeom>
          </p:spPr>
          <p:txBody>
            <a:bodyPr lIns="0" tIns="0" rIns="0" bIns="0" rtlCol="0" anchor="t"/>
            <a:lstStyle/>
            <a:p>
              <a:pPr algn="l">
                <a:lnSpc>
                  <a:spcPts val="1683"/>
                </a:lnSpc>
              </a:pPr>
              <a:r>
                <a:rPr lang="en-US" sz="1100" dirty="0">
                  <a:solidFill>
                    <a:srgbClr val="000000"/>
                  </a:solidFill>
                  <a:latin typeface="Montserrat" panose="00000500000000000000" pitchFamily="2" charset="0"/>
                  <a:ea typeface="Helvetica"/>
                  <a:cs typeface="Helvetica"/>
                  <a:sym typeface="Helvetica"/>
                </a:rPr>
                <a:t>We are committed to helping you become undetectable or maintain an undetectable status.</a:t>
              </a:r>
            </a:p>
            <a:p>
              <a:pPr algn="l">
                <a:lnSpc>
                  <a:spcPts val="1683"/>
                </a:lnSpc>
              </a:pPr>
              <a:endParaRPr lang="en-US" sz="1100" dirty="0">
                <a:solidFill>
                  <a:srgbClr val="000000"/>
                </a:solidFill>
                <a:latin typeface="Montserrat" panose="00000500000000000000" pitchFamily="2" charset="0"/>
                <a:ea typeface="Helvetica"/>
                <a:cs typeface="Helvetica"/>
                <a:sym typeface="Helvetica"/>
              </a:endParaRPr>
            </a:p>
            <a:p>
              <a:pPr algn="l">
                <a:lnSpc>
                  <a:spcPts val="1683"/>
                </a:lnSpc>
              </a:pPr>
              <a:r>
                <a:rPr lang="en-US" sz="1100" dirty="0">
                  <a:solidFill>
                    <a:srgbClr val="000000"/>
                  </a:solidFill>
                  <a:latin typeface="Montserrat" panose="00000500000000000000" pitchFamily="2" charset="0"/>
                  <a:ea typeface="Helvetica"/>
                  <a:cs typeface="Helvetica"/>
                  <a:sym typeface="Helvetica"/>
                </a:rPr>
                <a:t>We will work with you to find out if Cabenuva is covered by your insurance or could be covered through an assistance program. </a:t>
              </a:r>
            </a:p>
            <a:p>
              <a:pPr algn="l">
                <a:lnSpc>
                  <a:spcPts val="1683"/>
                </a:lnSpc>
              </a:pPr>
              <a:endParaRPr lang="en-US" sz="1100" dirty="0">
                <a:solidFill>
                  <a:srgbClr val="000000"/>
                </a:solidFill>
                <a:latin typeface="Montserrat" panose="00000500000000000000" pitchFamily="2" charset="0"/>
                <a:ea typeface="Helvetica"/>
                <a:cs typeface="Helvetica"/>
                <a:sym typeface="Helvetica"/>
              </a:endParaRPr>
            </a:p>
            <a:p>
              <a:pPr algn="l">
                <a:lnSpc>
                  <a:spcPts val="1683"/>
                </a:lnSpc>
              </a:pPr>
              <a:r>
                <a:rPr lang="en-US" sz="1100" dirty="0">
                  <a:solidFill>
                    <a:srgbClr val="000000"/>
                  </a:solidFill>
                  <a:latin typeface="Montserrat"/>
                  <a:ea typeface="Helvetica"/>
                  <a:cs typeface="Helvetica"/>
                  <a:sym typeface="Helvetica"/>
                </a:rPr>
                <a:t>Call the [</a:t>
              </a:r>
              <a:r>
                <a:rPr lang="en-US" sz="1100" dirty="0">
                  <a:solidFill>
                    <a:srgbClr val="000000"/>
                  </a:solidFill>
                  <a:highlight>
                    <a:srgbClr val="FFFF00"/>
                  </a:highlight>
                  <a:latin typeface="Montserrat"/>
                  <a:ea typeface="Helvetica"/>
                  <a:cs typeface="Helvetica"/>
                  <a:sym typeface="Helvetica"/>
                </a:rPr>
                <a:t>clinic name and number</a:t>
              </a:r>
              <a:r>
                <a:rPr lang="en-US" sz="1100" dirty="0">
                  <a:solidFill>
                    <a:srgbClr val="000000"/>
                  </a:solidFill>
                  <a:latin typeface="Montserrat"/>
                  <a:ea typeface="Helvetica"/>
                  <a:cs typeface="Helvetica"/>
                  <a:sym typeface="Helvetica"/>
                </a:rPr>
                <a:t>] to set up an appointment with your healthcare provider to see if Cabenuva will be a good fit.</a:t>
              </a:r>
              <a:endParaRPr lang="en-US" sz="1100" dirty="0">
                <a:solidFill>
                  <a:srgbClr val="000000"/>
                </a:solidFill>
                <a:latin typeface="Montserrat"/>
                <a:ea typeface="Helvetica"/>
                <a:cs typeface="Helvetica"/>
              </a:endParaRPr>
            </a:p>
          </p:txBody>
        </p:sp>
      </p:grpSp>
      <p:sp>
        <p:nvSpPr>
          <p:cNvPr id="62" name="Freeform 62">
            <a:extLst>
              <a:ext uri="{FF2B5EF4-FFF2-40B4-BE49-F238E27FC236}">
                <a16:creationId xmlns:a16="http://schemas.microsoft.com/office/drawing/2014/main" id="{1E8C2BEF-7D81-62A1-BC52-C970BE0F525E}"/>
              </a:ext>
            </a:extLst>
          </p:cNvPr>
          <p:cNvSpPr/>
          <p:nvPr/>
        </p:nvSpPr>
        <p:spPr>
          <a:xfrm>
            <a:off x="6868735" y="7249170"/>
            <a:ext cx="3189665" cy="439046"/>
          </a:xfrm>
          <a:custGeom>
            <a:avLst/>
            <a:gdLst/>
            <a:ahLst/>
            <a:cxnLst/>
            <a:rect l="l" t="t" r="r" b="b"/>
            <a:pathLst>
              <a:path w="4252888" h="585395">
                <a:moveTo>
                  <a:pt x="0" y="0"/>
                </a:moveTo>
                <a:lnTo>
                  <a:pt x="4252888" y="0"/>
                </a:lnTo>
                <a:lnTo>
                  <a:pt x="4252888" y="585395"/>
                </a:lnTo>
                <a:lnTo>
                  <a:pt x="0" y="585395"/>
                </a:lnTo>
                <a:close/>
              </a:path>
            </a:pathLst>
          </a:custGeom>
          <a:solidFill>
            <a:srgbClr val="000000">
              <a:alpha val="0"/>
            </a:srgbClr>
          </a:solidFill>
        </p:spPr>
        <p:txBody>
          <a:bodyPr/>
          <a:lstStyle/>
          <a:p>
            <a:endParaRPr lang="en-US"/>
          </a:p>
        </p:txBody>
      </p:sp>
      <p:sp>
        <p:nvSpPr>
          <p:cNvPr id="92" name="TextBox 37">
            <a:extLst>
              <a:ext uri="{FF2B5EF4-FFF2-40B4-BE49-F238E27FC236}">
                <a16:creationId xmlns:a16="http://schemas.microsoft.com/office/drawing/2014/main" id="{6E60FA6B-D4C0-81A2-7FAA-9A5A05195FC5}"/>
              </a:ext>
            </a:extLst>
          </p:cNvPr>
          <p:cNvSpPr txBox="1"/>
          <p:nvPr/>
        </p:nvSpPr>
        <p:spPr>
          <a:xfrm>
            <a:off x="3361113" y="121154"/>
            <a:ext cx="3365162" cy="896151"/>
          </a:xfrm>
          <a:prstGeom prst="rect">
            <a:avLst/>
          </a:prstGeom>
        </p:spPr>
        <p:txBody>
          <a:bodyPr lIns="0" tIns="0" rIns="0" bIns="0" rtlCol="0" anchor="t"/>
          <a:lstStyle/>
          <a:p>
            <a:pPr algn="ctr">
              <a:lnSpc>
                <a:spcPts val="3368"/>
              </a:lnSpc>
            </a:pPr>
            <a:r>
              <a:rPr lang="en-US" sz="2400" b="1" dirty="0">
                <a:solidFill>
                  <a:srgbClr val="FFFFFF"/>
                </a:solidFill>
                <a:latin typeface="Montserrat" panose="00000500000000000000" pitchFamily="2" charset="0"/>
                <a:ea typeface="Helvetica Bold"/>
                <a:cs typeface="Helvetica Bold"/>
                <a:sym typeface="Helvetica Bold"/>
              </a:rPr>
              <a:t>What are the </a:t>
            </a:r>
          </a:p>
          <a:p>
            <a:pPr algn="ctr">
              <a:lnSpc>
                <a:spcPts val="3368"/>
              </a:lnSpc>
            </a:pPr>
            <a:r>
              <a:rPr lang="en-US" sz="2400" b="1" dirty="0">
                <a:solidFill>
                  <a:srgbClr val="FFFFFF"/>
                </a:solidFill>
                <a:latin typeface="Montserrat" panose="00000500000000000000" pitchFamily="2" charset="0"/>
                <a:ea typeface="Helvetica Bold"/>
                <a:cs typeface="Helvetica Bold"/>
                <a:sym typeface="Helvetica Bold"/>
              </a:rPr>
              <a:t>side effects?</a:t>
            </a:r>
          </a:p>
        </p:txBody>
      </p:sp>
      <p:grpSp>
        <p:nvGrpSpPr>
          <p:cNvPr id="16" name="Group 86">
            <a:extLst>
              <a:ext uri="{FF2B5EF4-FFF2-40B4-BE49-F238E27FC236}">
                <a16:creationId xmlns:a16="http://schemas.microsoft.com/office/drawing/2014/main" id="{F12AE4A2-5598-046E-1CE5-8408FBBBAA81}"/>
              </a:ext>
            </a:extLst>
          </p:cNvPr>
          <p:cNvGrpSpPr/>
          <p:nvPr/>
        </p:nvGrpSpPr>
        <p:grpSpPr>
          <a:xfrm>
            <a:off x="6934200" y="2057400"/>
            <a:ext cx="2914881" cy="3790552"/>
            <a:chOff x="0" y="0"/>
            <a:chExt cx="3886508" cy="5054069"/>
          </a:xfrm>
        </p:grpSpPr>
        <p:sp>
          <p:nvSpPr>
            <p:cNvPr id="17" name="Freeform 87">
              <a:extLst>
                <a:ext uri="{FF2B5EF4-FFF2-40B4-BE49-F238E27FC236}">
                  <a16:creationId xmlns:a16="http://schemas.microsoft.com/office/drawing/2014/main" id="{7FF1AFE1-553A-5D39-4BD2-C4130389087F}"/>
                </a:ext>
              </a:extLst>
            </p:cNvPr>
            <p:cNvSpPr/>
            <p:nvPr/>
          </p:nvSpPr>
          <p:spPr>
            <a:xfrm>
              <a:off x="455720" y="0"/>
              <a:ext cx="1871088" cy="2054088"/>
            </a:xfrm>
            <a:custGeom>
              <a:avLst/>
              <a:gdLst/>
              <a:ahLst/>
              <a:cxnLst/>
              <a:rect l="l" t="t" r="r" b="b"/>
              <a:pathLst>
                <a:path w="1871088" h="2054088">
                  <a:moveTo>
                    <a:pt x="0" y="0"/>
                  </a:moveTo>
                  <a:lnTo>
                    <a:pt x="1871088" y="0"/>
                  </a:lnTo>
                  <a:lnTo>
                    <a:pt x="1871088" y="2054088"/>
                  </a:lnTo>
                  <a:lnTo>
                    <a:pt x="0" y="205408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2" name="Freeform 88">
              <a:extLst>
                <a:ext uri="{FF2B5EF4-FFF2-40B4-BE49-F238E27FC236}">
                  <a16:creationId xmlns:a16="http://schemas.microsoft.com/office/drawing/2014/main" id="{8328835F-3739-7542-EF33-758C4A74A214}"/>
                </a:ext>
              </a:extLst>
            </p:cNvPr>
            <p:cNvSpPr/>
            <p:nvPr/>
          </p:nvSpPr>
          <p:spPr>
            <a:xfrm>
              <a:off x="1617112" y="806812"/>
              <a:ext cx="2269396" cy="2491353"/>
            </a:xfrm>
            <a:custGeom>
              <a:avLst/>
              <a:gdLst/>
              <a:ahLst/>
              <a:cxnLst/>
              <a:rect l="l" t="t" r="r" b="b"/>
              <a:pathLst>
                <a:path w="2269396" h="2491353">
                  <a:moveTo>
                    <a:pt x="0" y="0"/>
                  </a:moveTo>
                  <a:lnTo>
                    <a:pt x="2269397" y="0"/>
                  </a:lnTo>
                  <a:lnTo>
                    <a:pt x="2269397" y="2491353"/>
                  </a:lnTo>
                  <a:lnTo>
                    <a:pt x="0" y="24913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3" name="Freeform 89">
              <a:extLst>
                <a:ext uri="{FF2B5EF4-FFF2-40B4-BE49-F238E27FC236}">
                  <a16:creationId xmlns:a16="http://schemas.microsoft.com/office/drawing/2014/main" id="{B6368712-D946-EA06-25FD-778F74298043}"/>
                </a:ext>
              </a:extLst>
            </p:cNvPr>
            <p:cNvSpPr/>
            <p:nvPr/>
          </p:nvSpPr>
          <p:spPr>
            <a:xfrm>
              <a:off x="0" y="1442850"/>
              <a:ext cx="2047903" cy="2248197"/>
            </a:xfrm>
            <a:custGeom>
              <a:avLst/>
              <a:gdLst/>
              <a:ahLst/>
              <a:cxnLst/>
              <a:rect l="l" t="t" r="r" b="b"/>
              <a:pathLst>
                <a:path w="2047903" h="2248197">
                  <a:moveTo>
                    <a:pt x="0" y="0"/>
                  </a:moveTo>
                  <a:lnTo>
                    <a:pt x="2047903" y="0"/>
                  </a:lnTo>
                  <a:lnTo>
                    <a:pt x="2047903" y="2248198"/>
                  </a:lnTo>
                  <a:lnTo>
                    <a:pt x="0" y="224819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4" name="Freeform 90">
              <a:extLst>
                <a:ext uri="{FF2B5EF4-FFF2-40B4-BE49-F238E27FC236}">
                  <a16:creationId xmlns:a16="http://schemas.microsoft.com/office/drawing/2014/main" id="{E414A0D6-C3C4-706D-F25A-D7D67DF6DC05}"/>
                </a:ext>
              </a:extLst>
            </p:cNvPr>
            <p:cNvSpPr/>
            <p:nvPr/>
          </p:nvSpPr>
          <p:spPr>
            <a:xfrm>
              <a:off x="1446754" y="2522639"/>
              <a:ext cx="2310505" cy="2531430"/>
            </a:xfrm>
            <a:custGeom>
              <a:avLst/>
              <a:gdLst/>
              <a:ahLst/>
              <a:cxnLst/>
              <a:rect l="l" t="t" r="r" b="b"/>
              <a:pathLst>
                <a:path w="2310505" h="2531430">
                  <a:moveTo>
                    <a:pt x="0" y="0"/>
                  </a:moveTo>
                  <a:lnTo>
                    <a:pt x="2310505" y="0"/>
                  </a:lnTo>
                  <a:lnTo>
                    <a:pt x="2310505" y="2531430"/>
                  </a:lnTo>
                  <a:lnTo>
                    <a:pt x="0" y="253143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sp>
        <p:nvSpPr>
          <p:cNvPr id="31" name="Freeform 57">
            <a:extLst>
              <a:ext uri="{FF2B5EF4-FFF2-40B4-BE49-F238E27FC236}">
                <a16:creationId xmlns:a16="http://schemas.microsoft.com/office/drawing/2014/main" id="{F716CD29-31BE-856E-ECDF-E1B9E524BC65}"/>
              </a:ext>
            </a:extLst>
          </p:cNvPr>
          <p:cNvSpPr/>
          <p:nvPr/>
        </p:nvSpPr>
        <p:spPr>
          <a:xfrm>
            <a:off x="8253663" y="6031810"/>
            <a:ext cx="419807" cy="597590"/>
          </a:xfrm>
          <a:custGeom>
            <a:avLst/>
            <a:gdLst/>
            <a:ahLst/>
            <a:cxnLst/>
            <a:rect l="l" t="t" r="r" b="b"/>
            <a:pathLst>
              <a:path w="419807" h="597590">
                <a:moveTo>
                  <a:pt x="0" y="0"/>
                </a:moveTo>
                <a:lnTo>
                  <a:pt x="419807" y="0"/>
                </a:lnTo>
                <a:lnTo>
                  <a:pt x="419807" y="597589"/>
                </a:lnTo>
                <a:lnTo>
                  <a:pt x="0" y="597589"/>
                </a:lnTo>
                <a:lnTo>
                  <a:pt x="0" y="0"/>
                </a:lnTo>
                <a:close/>
              </a:path>
            </a:pathLst>
          </a:custGeom>
          <a:blipFill>
            <a:blip r:embed="rId17">
              <a:extLst>
                <a:ext uri="{96DAC541-7B7A-43D3-8B79-37D633B846F1}">
                  <asvg:svgBlip xmlns:asvg="http://schemas.microsoft.com/office/drawing/2016/SVG/main" r:embed="rId18"/>
                </a:ext>
              </a:extLst>
            </a:blip>
            <a:stretch>
              <a:fillRect t="-85" b="-85"/>
            </a:stretch>
          </a:blipFill>
        </p:spPr>
        <p:txBody>
          <a:bodyPr/>
          <a:lstStyle/>
          <a:p>
            <a:endParaRPr lang="en-US"/>
          </a:p>
        </p:txBody>
      </p:sp>
      <p:sp>
        <p:nvSpPr>
          <p:cNvPr id="36" name="Freeform 62">
            <a:extLst>
              <a:ext uri="{FF2B5EF4-FFF2-40B4-BE49-F238E27FC236}">
                <a16:creationId xmlns:a16="http://schemas.microsoft.com/office/drawing/2014/main" id="{961D3C26-0CA4-C7D5-7607-51F27228429E}"/>
              </a:ext>
            </a:extLst>
          </p:cNvPr>
          <p:cNvSpPr/>
          <p:nvPr/>
        </p:nvSpPr>
        <p:spPr>
          <a:xfrm>
            <a:off x="6868735" y="7249170"/>
            <a:ext cx="3189665" cy="439046"/>
          </a:xfrm>
          <a:custGeom>
            <a:avLst/>
            <a:gdLst/>
            <a:ahLst/>
            <a:cxnLst/>
            <a:rect l="l" t="t" r="r" b="b"/>
            <a:pathLst>
              <a:path w="4252888" h="585395">
                <a:moveTo>
                  <a:pt x="0" y="0"/>
                </a:moveTo>
                <a:lnTo>
                  <a:pt x="4252888" y="0"/>
                </a:lnTo>
                <a:lnTo>
                  <a:pt x="4252888" y="585395"/>
                </a:lnTo>
                <a:lnTo>
                  <a:pt x="0" y="585395"/>
                </a:lnTo>
                <a:close/>
              </a:path>
            </a:pathLst>
          </a:custGeom>
          <a:solidFill>
            <a:srgbClr val="000000">
              <a:alpha val="0"/>
            </a:srgbClr>
          </a:solidFill>
        </p:spPr>
        <p:txBody>
          <a:bodyPr/>
          <a:lstStyle/>
          <a:p>
            <a:endParaRPr lang="en-US"/>
          </a:p>
        </p:txBody>
      </p:sp>
      <p:sp>
        <p:nvSpPr>
          <p:cNvPr id="42" name="TextBox 41">
            <a:extLst>
              <a:ext uri="{FF2B5EF4-FFF2-40B4-BE49-F238E27FC236}">
                <a16:creationId xmlns:a16="http://schemas.microsoft.com/office/drawing/2014/main" id="{6F81A5A5-99B1-1ED5-A293-F6B7B7C61239}"/>
              </a:ext>
            </a:extLst>
          </p:cNvPr>
          <p:cNvSpPr txBox="1"/>
          <p:nvPr/>
        </p:nvSpPr>
        <p:spPr>
          <a:xfrm>
            <a:off x="6744593" y="6629400"/>
            <a:ext cx="3304847" cy="527324"/>
          </a:xfrm>
          <a:prstGeom prst="rect">
            <a:avLst/>
          </a:prstGeom>
          <a:noFill/>
        </p:spPr>
        <p:txBody>
          <a:bodyPr wrap="square">
            <a:spAutoFit/>
          </a:bodyPr>
          <a:lstStyle/>
          <a:p>
            <a:pPr algn="ctr">
              <a:lnSpc>
                <a:spcPts val="3649"/>
              </a:lnSpc>
            </a:pPr>
            <a:r>
              <a:rPr lang="en-US" sz="2800" b="1" dirty="0">
                <a:solidFill>
                  <a:srgbClr val="FFFFFF"/>
                </a:solidFill>
                <a:latin typeface="Montserrat" panose="00000500000000000000" pitchFamily="2" charset="0"/>
                <a:ea typeface="Helvetica Bold"/>
                <a:cs typeface="Helvetica Bold"/>
                <a:sym typeface="Helvetica Bold"/>
              </a:rPr>
              <a:t>Cabenuva</a:t>
            </a:r>
          </a:p>
        </p:txBody>
      </p:sp>
      <p:sp>
        <p:nvSpPr>
          <p:cNvPr id="43" name="TextBox 63">
            <a:extLst>
              <a:ext uri="{FF2B5EF4-FFF2-40B4-BE49-F238E27FC236}">
                <a16:creationId xmlns:a16="http://schemas.microsoft.com/office/drawing/2014/main" id="{A0C3E469-98D3-75EA-F8AE-8C8A2401DD9B}"/>
              </a:ext>
            </a:extLst>
          </p:cNvPr>
          <p:cNvSpPr txBox="1"/>
          <p:nvPr/>
        </p:nvSpPr>
        <p:spPr>
          <a:xfrm>
            <a:off x="6668367" y="7315200"/>
            <a:ext cx="3437292" cy="460477"/>
          </a:xfrm>
          <a:prstGeom prst="rect">
            <a:avLst/>
          </a:prstGeom>
        </p:spPr>
        <p:txBody>
          <a:bodyPr lIns="0" tIns="0" rIns="0" bIns="0" rtlCol="0" anchor="t"/>
          <a:lstStyle/>
          <a:p>
            <a:pPr algn="ctr">
              <a:lnSpc>
                <a:spcPts val="1351"/>
              </a:lnSpc>
            </a:pPr>
            <a:r>
              <a:rPr lang="en-US" sz="1050" dirty="0">
                <a:solidFill>
                  <a:srgbClr val="FFFFFF"/>
                </a:solidFill>
                <a:latin typeface="Montserrat" panose="00000500000000000000" pitchFamily="2" charset="0"/>
                <a:ea typeface="Calibri (MS)"/>
                <a:cs typeface="Helvetica" panose="020B0604020202020204" pitchFamily="34" charset="0"/>
                <a:sym typeface="Calibri (MS)"/>
              </a:rPr>
              <a:t>Developed by the ALAI UP Resource Incubator</a:t>
            </a:r>
          </a:p>
          <a:p>
            <a:pPr algn="ctr">
              <a:lnSpc>
                <a:spcPts val="1351"/>
              </a:lnSpc>
            </a:pPr>
            <a:r>
              <a:rPr lang="en-US" sz="1050" dirty="0">
                <a:solidFill>
                  <a:srgbClr val="FFFFFF"/>
                </a:solidFill>
                <a:latin typeface="Montserrat" panose="00000500000000000000" pitchFamily="2" charset="0"/>
                <a:ea typeface="Calibri (MS)"/>
                <a:cs typeface="Helvetica" panose="020B0604020202020204" pitchFamily="34" charset="0"/>
                <a:sym typeface="Calibri (MS)"/>
              </a:rPr>
              <a:t>March 2025</a:t>
            </a:r>
          </a:p>
        </p:txBody>
      </p:sp>
      <p:sp>
        <p:nvSpPr>
          <p:cNvPr id="44" name="AutoShape 168">
            <a:extLst>
              <a:ext uri="{FF2B5EF4-FFF2-40B4-BE49-F238E27FC236}">
                <a16:creationId xmlns:a16="http://schemas.microsoft.com/office/drawing/2014/main" id="{677F2C57-2380-D36E-501A-49E442A9B765}"/>
              </a:ext>
            </a:extLst>
          </p:cNvPr>
          <p:cNvSpPr/>
          <p:nvPr/>
        </p:nvSpPr>
        <p:spPr>
          <a:xfrm rot="5420737" flipV="1">
            <a:off x="2842868" y="3873884"/>
            <a:ext cx="7789269" cy="41610"/>
          </a:xfrm>
          <a:prstGeom prst="line">
            <a:avLst/>
          </a:prstGeom>
          <a:ln w="28575" cap="rnd">
            <a:solidFill>
              <a:srgbClr val="000000"/>
            </a:solidFill>
            <a:prstDash val="solid"/>
            <a:headEnd type="none" w="sm" len="sm"/>
            <a:tailEnd type="none" w="sm" len="sm"/>
          </a:ln>
        </p:spPr>
        <p:txBody>
          <a:bodyPr/>
          <a:lstStyle/>
          <a:p>
            <a:endParaRPr lang="en-US" dirty="0"/>
          </a:p>
        </p:txBody>
      </p:sp>
      <p:sp>
        <p:nvSpPr>
          <p:cNvPr id="28" name="Freeform 11">
            <a:extLst>
              <a:ext uri="{FF2B5EF4-FFF2-40B4-BE49-F238E27FC236}">
                <a16:creationId xmlns:a16="http://schemas.microsoft.com/office/drawing/2014/main" id="{BEA464BF-BC11-0162-424F-D5AC256C17F2}"/>
              </a:ext>
            </a:extLst>
          </p:cNvPr>
          <p:cNvSpPr/>
          <p:nvPr/>
        </p:nvSpPr>
        <p:spPr>
          <a:xfrm rot="-5400000">
            <a:off x="6797326" y="-1364415"/>
            <a:ext cx="2748801" cy="4761052"/>
          </a:xfrm>
          <a:custGeom>
            <a:avLst/>
            <a:gdLst/>
            <a:ahLst/>
            <a:cxnLst/>
            <a:rect l="l" t="t" r="r" b="b"/>
            <a:pathLst>
              <a:path w="3573703" h="6488073">
                <a:moveTo>
                  <a:pt x="0" y="0"/>
                </a:moveTo>
                <a:lnTo>
                  <a:pt x="3573703" y="0"/>
                </a:lnTo>
                <a:lnTo>
                  <a:pt x="3573703" y="6488073"/>
                </a:lnTo>
                <a:lnTo>
                  <a:pt x="0" y="6488073"/>
                </a:lnTo>
                <a:lnTo>
                  <a:pt x="0" y="0"/>
                </a:lnTo>
                <a:close/>
              </a:path>
            </a:pathLst>
          </a:custGeom>
          <a:blipFill>
            <a:blip r:embed="rId19">
              <a:extLst>
                <a:ext uri="{96DAC541-7B7A-43D3-8B79-37D633B846F1}">
                  <asvg:svgBlip xmlns:asvg="http://schemas.microsoft.com/office/drawing/2016/SVG/main" r:embed="rId20"/>
                </a:ext>
              </a:extLst>
            </a:blip>
            <a:stretch>
              <a:fillRect l="-26839" r="-34575"/>
            </a:stretch>
          </a:blipFill>
        </p:spPr>
        <p:txBody>
          <a:bodyPr/>
          <a:lstStyle/>
          <a:p>
            <a:endParaRPr lang="en-US"/>
          </a:p>
        </p:txBody>
      </p:sp>
      <p:sp>
        <p:nvSpPr>
          <p:cNvPr id="46" name="TextBox 37">
            <a:extLst>
              <a:ext uri="{FF2B5EF4-FFF2-40B4-BE49-F238E27FC236}">
                <a16:creationId xmlns:a16="http://schemas.microsoft.com/office/drawing/2014/main" id="{9B42154D-DD70-0EC5-EB60-87092BF5A74D}"/>
              </a:ext>
            </a:extLst>
          </p:cNvPr>
          <p:cNvSpPr txBox="1"/>
          <p:nvPr/>
        </p:nvSpPr>
        <p:spPr>
          <a:xfrm>
            <a:off x="6733077" y="76200"/>
            <a:ext cx="3311349" cy="896151"/>
          </a:xfrm>
          <a:prstGeom prst="rect">
            <a:avLst/>
          </a:prstGeom>
        </p:spPr>
        <p:txBody>
          <a:bodyPr lIns="0" tIns="0" rIns="0" bIns="0" rtlCol="0" anchor="t"/>
          <a:lstStyle/>
          <a:p>
            <a:pPr algn="ctr">
              <a:lnSpc>
                <a:spcPts val="3368"/>
              </a:lnSpc>
            </a:pPr>
            <a:r>
              <a:rPr lang="en-US" sz="2000" b="1" dirty="0">
                <a:solidFill>
                  <a:srgbClr val="FFFFFF"/>
                </a:solidFill>
                <a:latin typeface="Montserrat" panose="00000500000000000000" pitchFamily="2" charset="0"/>
                <a:ea typeface="Helvetica Bold"/>
                <a:cs typeface="Helvetica Bold"/>
                <a:sym typeface="Helvetica Bold"/>
              </a:rPr>
              <a:t>LEARN ABOUT AN INJECTABLE HIV TREATMENT OPTION</a:t>
            </a:r>
          </a:p>
        </p:txBody>
      </p:sp>
      <p:grpSp>
        <p:nvGrpSpPr>
          <p:cNvPr id="9" name="Group 2">
            <a:extLst>
              <a:ext uri="{FF2B5EF4-FFF2-40B4-BE49-F238E27FC236}">
                <a16:creationId xmlns:a16="http://schemas.microsoft.com/office/drawing/2014/main" id="{0C1B9272-3978-2767-2663-A46517A905CB}"/>
              </a:ext>
            </a:extLst>
          </p:cNvPr>
          <p:cNvGrpSpPr/>
          <p:nvPr/>
        </p:nvGrpSpPr>
        <p:grpSpPr>
          <a:xfrm>
            <a:off x="457200" y="4869232"/>
            <a:ext cx="2302067" cy="974044"/>
            <a:chOff x="0" y="0"/>
            <a:chExt cx="3003898" cy="1271001"/>
          </a:xfrm>
        </p:grpSpPr>
        <p:sp>
          <p:nvSpPr>
            <p:cNvPr id="12" name="Freeform 3">
              <a:extLst>
                <a:ext uri="{FF2B5EF4-FFF2-40B4-BE49-F238E27FC236}">
                  <a16:creationId xmlns:a16="http://schemas.microsoft.com/office/drawing/2014/main" id="{758E038D-DCBA-D3A6-68DA-056A4E774DFD}"/>
                </a:ext>
              </a:extLst>
            </p:cNvPr>
            <p:cNvSpPr/>
            <p:nvPr/>
          </p:nvSpPr>
          <p:spPr>
            <a:xfrm>
              <a:off x="0" y="762816"/>
              <a:ext cx="575722" cy="323842"/>
            </a:xfrm>
            <a:custGeom>
              <a:avLst/>
              <a:gdLst/>
              <a:ahLst/>
              <a:cxnLst/>
              <a:rect l="l" t="t" r="r" b="b"/>
              <a:pathLst>
                <a:path w="575722" h="323842">
                  <a:moveTo>
                    <a:pt x="0" y="0"/>
                  </a:moveTo>
                  <a:lnTo>
                    <a:pt x="575722" y="0"/>
                  </a:lnTo>
                  <a:lnTo>
                    <a:pt x="575722" y="323842"/>
                  </a:lnTo>
                  <a:lnTo>
                    <a:pt x="0" y="323842"/>
                  </a:lnTo>
                  <a:lnTo>
                    <a:pt x="0" y="0"/>
                  </a:lnTo>
                  <a:close/>
                </a:path>
              </a:pathLst>
            </a:custGeom>
            <a:blipFill>
              <a:blip r:embed="rId21">
                <a:extLst>
                  <a:ext uri="{96DAC541-7B7A-43D3-8B79-37D633B846F1}">
                    <asvg:svgBlip xmlns:asvg="http://schemas.microsoft.com/office/drawing/2016/SVG/main" r:embed="rId22"/>
                  </a:ext>
                </a:extLst>
              </a:blip>
              <a:stretch>
                <a:fillRect t="-574" b="-574"/>
              </a:stretch>
            </a:blipFill>
          </p:spPr>
          <p:txBody>
            <a:bodyPr/>
            <a:lstStyle/>
            <a:p>
              <a:endParaRPr lang="en-US"/>
            </a:p>
          </p:txBody>
        </p:sp>
        <p:sp>
          <p:nvSpPr>
            <p:cNvPr id="14" name="Freeform 4">
              <a:extLst>
                <a:ext uri="{FF2B5EF4-FFF2-40B4-BE49-F238E27FC236}">
                  <a16:creationId xmlns:a16="http://schemas.microsoft.com/office/drawing/2014/main" id="{F1BC81A8-BC27-B539-8E45-7795CB2FECD2}"/>
                </a:ext>
              </a:extLst>
            </p:cNvPr>
            <p:cNvSpPr/>
            <p:nvPr/>
          </p:nvSpPr>
          <p:spPr>
            <a:xfrm rot="1056422">
              <a:off x="2352059" y="578474"/>
              <a:ext cx="651839" cy="692527"/>
            </a:xfrm>
            <a:custGeom>
              <a:avLst/>
              <a:gdLst/>
              <a:ahLst/>
              <a:cxnLst/>
              <a:rect l="l" t="t" r="r" b="b"/>
              <a:pathLst>
                <a:path w="651839" h="692527">
                  <a:moveTo>
                    <a:pt x="0" y="0"/>
                  </a:moveTo>
                  <a:lnTo>
                    <a:pt x="651839" y="0"/>
                  </a:lnTo>
                  <a:lnTo>
                    <a:pt x="651839" y="692526"/>
                  </a:lnTo>
                  <a:lnTo>
                    <a:pt x="0" y="692526"/>
                  </a:lnTo>
                  <a:lnTo>
                    <a:pt x="0" y="0"/>
                  </a:lnTo>
                  <a:close/>
                </a:path>
              </a:pathLst>
            </a:custGeom>
            <a:blipFill>
              <a:blip r:embed="rId23">
                <a:extLst>
                  <a:ext uri="{96DAC541-7B7A-43D3-8B79-37D633B846F1}">
                    <asvg:svgBlip xmlns:asvg="http://schemas.microsoft.com/office/drawing/2016/SVG/main" r:embed="rId24"/>
                  </a:ext>
                </a:extLst>
              </a:blip>
              <a:stretch>
                <a:fillRect t="-682" b="-682"/>
              </a:stretch>
            </a:blipFill>
          </p:spPr>
          <p:txBody>
            <a:bodyPr/>
            <a:lstStyle/>
            <a:p>
              <a:endParaRPr lang="en-US"/>
            </a:p>
          </p:txBody>
        </p:sp>
        <p:sp>
          <p:nvSpPr>
            <p:cNvPr id="18" name="Freeform 5">
              <a:extLst>
                <a:ext uri="{FF2B5EF4-FFF2-40B4-BE49-F238E27FC236}">
                  <a16:creationId xmlns:a16="http://schemas.microsoft.com/office/drawing/2014/main" id="{2D2A0BE4-FFBB-F0DE-B70C-64B4EE5271E2}"/>
                </a:ext>
              </a:extLst>
            </p:cNvPr>
            <p:cNvSpPr/>
            <p:nvPr/>
          </p:nvSpPr>
          <p:spPr>
            <a:xfrm>
              <a:off x="1960099" y="0"/>
              <a:ext cx="651839" cy="630654"/>
            </a:xfrm>
            <a:custGeom>
              <a:avLst/>
              <a:gdLst/>
              <a:ahLst/>
              <a:cxnLst/>
              <a:rect l="l" t="t" r="r" b="b"/>
              <a:pathLst>
                <a:path w="651839" h="630654">
                  <a:moveTo>
                    <a:pt x="0" y="0"/>
                  </a:moveTo>
                  <a:lnTo>
                    <a:pt x="651839" y="0"/>
                  </a:lnTo>
                  <a:lnTo>
                    <a:pt x="651839" y="630654"/>
                  </a:lnTo>
                  <a:lnTo>
                    <a:pt x="0" y="630654"/>
                  </a:lnTo>
                  <a:lnTo>
                    <a:pt x="0" y="0"/>
                  </a:lnTo>
                  <a:close/>
                </a:path>
              </a:pathLst>
            </a:custGeom>
            <a:blipFill>
              <a:blip r:embed="rId25">
                <a:extLst>
                  <a:ext uri="{96DAC541-7B7A-43D3-8B79-37D633B846F1}">
                    <asvg:svgBlip xmlns:asvg="http://schemas.microsoft.com/office/drawing/2016/SVG/main" r:embed="rId26"/>
                  </a:ext>
                </a:extLst>
              </a:blip>
              <a:stretch>
                <a:fillRect t="-89" b="-89"/>
              </a:stretch>
            </a:blipFill>
          </p:spPr>
          <p:txBody>
            <a:bodyPr/>
            <a:lstStyle/>
            <a:p>
              <a:endParaRPr lang="en-US"/>
            </a:p>
          </p:txBody>
        </p:sp>
        <p:sp>
          <p:nvSpPr>
            <p:cNvPr id="20" name="Freeform 6">
              <a:extLst>
                <a:ext uri="{FF2B5EF4-FFF2-40B4-BE49-F238E27FC236}">
                  <a16:creationId xmlns:a16="http://schemas.microsoft.com/office/drawing/2014/main" id="{69589645-1A6A-AF2B-43AB-6540FBE262BB}"/>
                </a:ext>
              </a:extLst>
            </p:cNvPr>
            <p:cNvSpPr/>
            <p:nvPr/>
          </p:nvSpPr>
          <p:spPr>
            <a:xfrm>
              <a:off x="463518" y="24350"/>
              <a:ext cx="483463" cy="452645"/>
            </a:xfrm>
            <a:custGeom>
              <a:avLst/>
              <a:gdLst/>
              <a:ahLst/>
              <a:cxnLst/>
              <a:rect l="l" t="t" r="r" b="b"/>
              <a:pathLst>
                <a:path w="483463" h="452645">
                  <a:moveTo>
                    <a:pt x="0" y="0"/>
                  </a:moveTo>
                  <a:lnTo>
                    <a:pt x="483462" y="0"/>
                  </a:lnTo>
                  <a:lnTo>
                    <a:pt x="483462" y="452645"/>
                  </a:lnTo>
                  <a:lnTo>
                    <a:pt x="0" y="452645"/>
                  </a:lnTo>
                  <a:lnTo>
                    <a:pt x="0" y="0"/>
                  </a:lnTo>
                  <a:close/>
                </a:path>
              </a:pathLst>
            </a:custGeom>
            <a:blipFill>
              <a:blip r:embed="rId27">
                <a:extLst>
                  <a:ext uri="{96DAC541-7B7A-43D3-8B79-37D633B846F1}">
                    <asvg:svgBlip xmlns:asvg="http://schemas.microsoft.com/office/drawing/2016/SVG/main" r:embed="rId28"/>
                  </a:ext>
                </a:extLst>
              </a:blip>
              <a:stretch>
                <a:fillRect t="-66" b="-66"/>
              </a:stretch>
            </a:blipFill>
          </p:spPr>
          <p:txBody>
            <a:bodyPr/>
            <a:lstStyle/>
            <a:p>
              <a:endParaRPr lang="en-US"/>
            </a:p>
          </p:txBody>
        </p:sp>
      </p:grpSp>
      <p:grpSp>
        <p:nvGrpSpPr>
          <p:cNvPr id="25" name="Group 32">
            <a:extLst>
              <a:ext uri="{FF2B5EF4-FFF2-40B4-BE49-F238E27FC236}">
                <a16:creationId xmlns:a16="http://schemas.microsoft.com/office/drawing/2014/main" id="{69BC1445-713D-0AFD-A41F-BB4F9A0BEBD3}"/>
              </a:ext>
            </a:extLst>
          </p:cNvPr>
          <p:cNvGrpSpPr/>
          <p:nvPr/>
        </p:nvGrpSpPr>
        <p:grpSpPr>
          <a:xfrm>
            <a:off x="129121" y="6246459"/>
            <a:ext cx="3135763" cy="1497403"/>
            <a:chOff x="0" y="-998268"/>
            <a:chExt cx="4181016" cy="1996535"/>
          </a:xfrm>
        </p:grpSpPr>
        <p:sp>
          <p:nvSpPr>
            <p:cNvPr id="26" name="Freeform 33">
              <a:extLst>
                <a:ext uri="{FF2B5EF4-FFF2-40B4-BE49-F238E27FC236}">
                  <a16:creationId xmlns:a16="http://schemas.microsoft.com/office/drawing/2014/main" id="{9ED1C8D7-ABFF-3D42-8EE2-3B3F64727AC5}"/>
                </a:ext>
              </a:extLst>
            </p:cNvPr>
            <p:cNvSpPr/>
            <p:nvPr/>
          </p:nvSpPr>
          <p:spPr>
            <a:xfrm>
              <a:off x="0" y="0"/>
              <a:ext cx="4151031" cy="843495"/>
            </a:xfrm>
            <a:custGeom>
              <a:avLst/>
              <a:gdLst/>
              <a:ahLst/>
              <a:cxnLst/>
              <a:rect l="l" t="t" r="r" b="b"/>
              <a:pathLst>
                <a:path w="4151031" h="843495">
                  <a:moveTo>
                    <a:pt x="0" y="0"/>
                  </a:moveTo>
                  <a:lnTo>
                    <a:pt x="4151031" y="0"/>
                  </a:lnTo>
                  <a:lnTo>
                    <a:pt x="4151031" y="843495"/>
                  </a:lnTo>
                  <a:lnTo>
                    <a:pt x="0" y="843495"/>
                  </a:lnTo>
                  <a:close/>
                </a:path>
              </a:pathLst>
            </a:custGeom>
            <a:solidFill>
              <a:srgbClr val="000000">
                <a:alpha val="0"/>
              </a:srgbClr>
            </a:solidFill>
          </p:spPr>
          <p:txBody>
            <a:bodyPr/>
            <a:lstStyle/>
            <a:p>
              <a:endParaRPr lang="en-US"/>
            </a:p>
          </p:txBody>
        </p:sp>
        <p:sp>
          <p:nvSpPr>
            <p:cNvPr id="27" name="TextBox 34">
              <a:extLst>
                <a:ext uri="{FF2B5EF4-FFF2-40B4-BE49-F238E27FC236}">
                  <a16:creationId xmlns:a16="http://schemas.microsoft.com/office/drawing/2014/main" id="{66DF91B0-A415-92FE-A9F5-1B79B49328E0}"/>
                </a:ext>
              </a:extLst>
            </p:cNvPr>
            <p:cNvSpPr txBox="1"/>
            <p:nvPr/>
          </p:nvSpPr>
          <p:spPr>
            <a:xfrm>
              <a:off x="29985" y="-998268"/>
              <a:ext cx="4151031" cy="1996535"/>
            </a:xfrm>
            <a:prstGeom prst="rect">
              <a:avLst/>
            </a:prstGeom>
          </p:spPr>
          <p:txBody>
            <a:bodyPr lIns="0" tIns="0" rIns="0" bIns="0" rtlCol="0" anchor="t"/>
            <a:lstStyle/>
            <a:p>
              <a:pPr algn="l">
                <a:lnSpc>
                  <a:spcPts val="1683"/>
                </a:lnSpc>
              </a:pPr>
              <a:r>
                <a:rPr lang="en-US" sz="1050" dirty="0">
                  <a:solidFill>
                    <a:srgbClr val="000000"/>
                  </a:solidFill>
                  <a:latin typeface="Montserrat" panose="00000500000000000000" pitchFamily="2" charset="0"/>
                  <a:ea typeface="Helvetica"/>
                  <a:cs typeface="Helvetica"/>
                  <a:sym typeface="Helvetica"/>
                </a:rPr>
                <a:t>Your provider will also need to do blood tests and look at your medical history to make sure Cabenuva is a good treatment option for you.</a:t>
              </a:r>
            </a:p>
            <a:p>
              <a:pPr algn="l">
                <a:lnSpc>
                  <a:spcPts val="1683"/>
                </a:lnSpc>
              </a:pPr>
              <a:endParaRPr lang="en-US" sz="1050" dirty="0">
                <a:solidFill>
                  <a:srgbClr val="000000"/>
                </a:solidFill>
                <a:latin typeface="Montserrat" panose="00000500000000000000" pitchFamily="2" charset="0"/>
                <a:ea typeface="Helvetica"/>
                <a:cs typeface="Helvetica"/>
                <a:sym typeface="Helvetica"/>
              </a:endParaRPr>
            </a:p>
            <a:p>
              <a:pPr algn="l">
                <a:lnSpc>
                  <a:spcPts val="1683"/>
                </a:lnSpc>
              </a:pPr>
              <a:r>
                <a:rPr lang="en-US" sz="1050" dirty="0">
                  <a:solidFill>
                    <a:srgbClr val="000000"/>
                  </a:solidFill>
                  <a:latin typeface="Montserrat" panose="00000500000000000000" pitchFamily="2" charset="0"/>
                  <a:ea typeface="Helvetica"/>
                  <a:cs typeface="Helvetica"/>
                  <a:sym typeface="Helvetica"/>
                </a:rPr>
                <a:t>Talk to your provider if you have plans to breastfeed or travel frequently.</a:t>
              </a:r>
            </a:p>
          </p:txBody>
        </p:sp>
      </p:grpSp>
      <p:sp>
        <p:nvSpPr>
          <p:cNvPr id="29" name="TextBox 28">
            <a:extLst>
              <a:ext uri="{FF2B5EF4-FFF2-40B4-BE49-F238E27FC236}">
                <a16:creationId xmlns:a16="http://schemas.microsoft.com/office/drawing/2014/main" id="{95325AFA-CAF1-3244-D2AA-1683D33FA48B}"/>
              </a:ext>
            </a:extLst>
          </p:cNvPr>
          <p:cNvSpPr txBox="1"/>
          <p:nvPr/>
        </p:nvSpPr>
        <p:spPr>
          <a:xfrm>
            <a:off x="239527" y="1190210"/>
            <a:ext cx="3113273" cy="3750001"/>
          </a:xfrm>
          <a:prstGeom prst="rect">
            <a:avLst/>
          </a:prstGeom>
          <a:noFill/>
        </p:spPr>
        <p:txBody>
          <a:bodyPr wrap="square" lIns="91440" tIns="45720" rIns="91440" bIns="45720" anchor="t">
            <a:spAutoFit/>
          </a:bodyPr>
          <a:lstStyle/>
          <a:p>
            <a:pPr>
              <a:lnSpc>
                <a:spcPts val="1683"/>
              </a:lnSpc>
            </a:pPr>
            <a:r>
              <a:rPr lang="en-US" sz="1000" dirty="0">
                <a:latin typeface="Montserrat" panose="00000500000000000000" pitchFamily="2" charset="0"/>
                <a:ea typeface="Helvetica"/>
                <a:cs typeface="Helvetica"/>
                <a:sym typeface="Helvetica"/>
              </a:rPr>
              <a:t>I am confident I can come to the clinic every other month for my injection appointments.</a:t>
            </a:r>
          </a:p>
          <a:p>
            <a:pPr>
              <a:lnSpc>
                <a:spcPts val="800"/>
              </a:lnSpc>
            </a:pPr>
            <a:endParaRPr lang="en-US" sz="1000" dirty="0">
              <a:latin typeface="Montserrat" panose="00000500000000000000" pitchFamily="2" charset="0"/>
              <a:ea typeface="Helvetica"/>
              <a:cs typeface="Helvetica"/>
              <a:sym typeface="Helvetica"/>
            </a:endParaRPr>
          </a:p>
          <a:p>
            <a:pPr>
              <a:lnSpc>
                <a:spcPts val="1683"/>
              </a:lnSpc>
            </a:pPr>
            <a:r>
              <a:rPr lang="en-US" sz="1000" dirty="0">
                <a:latin typeface="Montserrat" panose="00000500000000000000" pitchFamily="2" charset="0"/>
                <a:ea typeface="Helvetica"/>
                <a:cs typeface="Helvetica"/>
                <a:sym typeface="Helvetica"/>
              </a:rPr>
              <a:t>I am comfortable with needles and do not mind two injections at each visit. </a:t>
            </a:r>
          </a:p>
          <a:p>
            <a:pPr>
              <a:lnSpc>
                <a:spcPts val="800"/>
              </a:lnSpc>
            </a:pPr>
            <a:endParaRPr lang="en-US" sz="1000" dirty="0">
              <a:latin typeface="Montserrat" panose="00000500000000000000" pitchFamily="2" charset="0"/>
              <a:ea typeface="Helvetica"/>
              <a:cs typeface="Helvetica"/>
              <a:sym typeface="Helvetica"/>
            </a:endParaRPr>
          </a:p>
          <a:p>
            <a:pPr>
              <a:lnSpc>
                <a:spcPts val="1683"/>
              </a:lnSpc>
            </a:pPr>
            <a:r>
              <a:rPr lang="en-US" sz="1000" dirty="0">
                <a:latin typeface="Montserrat" panose="00000500000000000000" pitchFamily="2" charset="0"/>
                <a:ea typeface="Helvetica"/>
                <a:cs typeface="Helvetica"/>
                <a:sym typeface="Helvetica"/>
              </a:rPr>
              <a:t>I do not have resistance to Cabotegravir or rilpivirine or a related HIV medication. </a:t>
            </a:r>
          </a:p>
          <a:p>
            <a:pPr>
              <a:lnSpc>
                <a:spcPts val="800"/>
              </a:lnSpc>
            </a:pPr>
            <a:endParaRPr lang="en-US" sz="1000" dirty="0">
              <a:highlight>
                <a:srgbClr val="FFFF00"/>
              </a:highlight>
              <a:latin typeface="Montserrat" panose="00000500000000000000" pitchFamily="2" charset="0"/>
              <a:ea typeface="Helvetica"/>
              <a:cs typeface="Helvetica"/>
            </a:endParaRPr>
          </a:p>
          <a:p>
            <a:pPr>
              <a:lnSpc>
                <a:spcPts val="1683"/>
              </a:lnSpc>
            </a:pPr>
            <a:r>
              <a:rPr lang="en-US" sz="1000" dirty="0">
                <a:highlight>
                  <a:srgbClr val="FFFF00"/>
                </a:highlight>
                <a:latin typeface="Montserrat"/>
                <a:ea typeface="Helvetica"/>
                <a:cs typeface="Helvetica"/>
                <a:sym typeface="Helvetica"/>
              </a:rPr>
              <a:t>I am undetectable or could become undetectable.</a:t>
            </a:r>
            <a:endParaRPr lang="en-US" sz="1000" dirty="0">
              <a:highlight>
                <a:srgbClr val="FFFF00"/>
              </a:highlight>
              <a:latin typeface="Montserrat"/>
              <a:ea typeface="Helvetica"/>
              <a:cs typeface="Helvetica"/>
            </a:endParaRPr>
          </a:p>
          <a:p>
            <a:pPr>
              <a:lnSpc>
                <a:spcPts val="800"/>
              </a:lnSpc>
            </a:pPr>
            <a:endParaRPr lang="en-US" sz="1000" dirty="0">
              <a:highlight>
                <a:srgbClr val="FFFF00"/>
              </a:highlight>
              <a:latin typeface="Montserrat" panose="00000500000000000000" pitchFamily="2" charset="0"/>
              <a:ea typeface="Helvetica"/>
              <a:cs typeface="Helvetica"/>
              <a:sym typeface="Canva Sans"/>
            </a:endParaRPr>
          </a:p>
          <a:p>
            <a:pPr>
              <a:lnSpc>
                <a:spcPts val="1683"/>
              </a:lnSpc>
            </a:pPr>
            <a:r>
              <a:rPr lang="en-US" sz="1000" dirty="0">
                <a:highlight>
                  <a:srgbClr val="FFFF00"/>
                </a:highlight>
                <a:latin typeface="Montserrat"/>
                <a:ea typeface="Helvetica"/>
                <a:cs typeface="Helvetica"/>
                <a:sym typeface="Helvetica"/>
              </a:rPr>
              <a:t>I do not have liver problems, including a history of hepatitis B treatment or infection. (Ask your provider about any history of hepatitis B or the need for hepatitis B vaccination.)</a:t>
            </a:r>
            <a:endParaRPr lang="en-US" sz="1000" dirty="0">
              <a:highlight>
                <a:srgbClr val="FFFF00"/>
              </a:highlight>
              <a:latin typeface="Montserrat"/>
              <a:ea typeface="Helvetica"/>
              <a:cs typeface="Helvetica"/>
            </a:endParaRPr>
          </a:p>
          <a:p>
            <a:pPr>
              <a:lnSpc>
                <a:spcPts val="1683"/>
              </a:lnSpc>
            </a:pPr>
            <a:endParaRPr lang="en-US" sz="1000" dirty="0">
              <a:latin typeface="Montserrat" panose="00000500000000000000" pitchFamily="2" charset="0"/>
              <a:ea typeface="Helvetica"/>
              <a:cs typeface="Helvetica"/>
              <a:sym typeface="Helvetica"/>
            </a:endParaRPr>
          </a:p>
          <a:p>
            <a:pPr>
              <a:lnSpc>
                <a:spcPts val="1683"/>
              </a:lnSpc>
            </a:pPr>
            <a:endParaRPr lang="en-US" sz="1000" dirty="0">
              <a:latin typeface="Montserrat" panose="00000500000000000000" pitchFamily="2" charset="0"/>
              <a:ea typeface="Helvetica"/>
              <a:cs typeface="Helvetica"/>
              <a:sym typeface="Helvetica"/>
            </a:endParaRPr>
          </a:p>
        </p:txBody>
      </p:sp>
      <p:sp>
        <p:nvSpPr>
          <p:cNvPr id="35" name="Oval 34">
            <a:extLst>
              <a:ext uri="{FF2B5EF4-FFF2-40B4-BE49-F238E27FC236}">
                <a16:creationId xmlns:a16="http://schemas.microsoft.com/office/drawing/2014/main" id="{AEA57627-9CB7-BCE8-BAA7-487EF0083BE1}"/>
              </a:ext>
            </a:extLst>
          </p:cNvPr>
          <p:cNvSpPr/>
          <p:nvPr/>
        </p:nvSpPr>
        <p:spPr>
          <a:xfrm>
            <a:off x="90505" y="1270299"/>
            <a:ext cx="152400" cy="152400"/>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EC9A584C-DEC1-7F41-CCFF-69D721A91A74}"/>
              </a:ext>
            </a:extLst>
          </p:cNvPr>
          <p:cNvSpPr/>
          <p:nvPr/>
        </p:nvSpPr>
        <p:spPr>
          <a:xfrm>
            <a:off x="90505" y="1818312"/>
            <a:ext cx="152400" cy="152400"/>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907B687D-6D8C-44C0-E9A0-C2245CD26C25}"/>
              </a:ext>
            </a:extLst>
          </p:cNvPr>
          <p:cNvSpPr/>
          <p:nvPr/>
        </p:nvSpPr>
        <p:spPr>
          <a:xfrm>
            <a:off x="88816" y="2353173"/>
            <a:ext cx="152400" cy="152400"/>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548A828C-56D4-7C88-F4BE-B8F2276091DB}"/>
              </a:ext>
            </a:extLst>
          </p:cNvPr>
          <p:cNvSpPr/>
          <p:nvPr/>
        </p:nvSpPr>
        <p:spPr>
          <a:xfrm>
            <a:off x="88816" y="2864631"/>
            <a:ext cx="152400" cy="152400"/>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27F0AFE4-98B8-856A-0BAC-30F73BBDE470}"/>
              </a:ext>
            </a:extLst>
          </p:cNvPr>
          <p:cNvSpPr/>
          <p:nvPr/>
        </p:nvSpPr>
        <p:spPr>
          <a:xfrm>
            <a:off x="92251" y="3412706"/>
            <a:ext cx="152400" cy="152400"/>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40">
            <a:extLst>
              <a:ext uri="{FF2B5EF4-FFF2-40B4-BE49-F238E27FC236}">
                <a16:creationId xmlns:a16="http://schemas.microsoft.com/office/drawing/2014/main" id="{B465D757-1ADA-713A-6288-23C529AD49EF}"/>
              </a:ext>
            </a:extLst>
          </p:cNvPr>
          <p:cNvSpPr txBox="1"/>
          <p:nvPr/>
        </p:nvSpPr>
        <p:spPr>
          <a:xfrm>
            <a:off x="3444830" y="1307056"/>
            <a:ext cx="3149364" cy="2731544"/>
          </a:xfrm>
          <a:prstGeom prst="rect">
            <a:avLst/>
          </a:prstGeom>
        </p:spPr>
        <p:txBody>
          <a:bodyPr lIns="0" tIns="0" rIns="0" bIns="0" rtlCol="0" anchor="t"/>
          <a:lstStyle/>
          <a:p>
            <a:pPr algn="l">
              <a:lnSpc>
                <a:spcPts val="1700"/>
              </a:lnSpc>
            </a:pPr>
            <a:r>
              <a:rPr lang="en-US" sz="1100" dirty="0">
                <a:solidFill>
                  <a:srgbClr val="000000"/>
                </a:solidFill>
                <a:latin typeface="Montserrat" panose="00000500000000000000" pitchFamily="2" charset="0"/>
                <a:ea typeface="Helvetica"/>
                <a:cs typeface="Helvetica"/>
                <a:sym typeface="Helvetica"/>
              </a:rPr>
              <a:t>Most side effects are mild, and very few people stop taking Cabenuva because of them.</a:t>
            </a:r>
          </a:p>
          <a:p>
            <a:pPr algn="l">
              <a:lnSpc>
                <a:spcPts val="1700"/>
              </a:lnSpc>
            </a:pPr>
            <a:endParaRPr lang="en-US" sz="800" dirty="0">
              <a:solidFill>
                <a:srgbClr val="000000"/>
              </a:solidFill>
              <a:latin typeface="Montserrat" panose="00000500000000000000" pitchFamily="2" charset="0"/>
              <a:ea typeface="Helvetica"/>
              <a:cs typeface="Helvetica"/>
              <a:sym typeface="Helvetica"/>
            </a:endParaRPr>
          </a:p>
          <a:p>
            <a:pPr algn="l">
              <a:lnSpc>
                <a:spcPts val="1700"/>
              </a:lnSpc>
            </a:pPr>
            <a:r>
              <a:rPr lang="en-US" sz="1100" b="1" dirty="0">
                <a:solidFill>
                  <a:srgbClr val="000000"/>
                </a:solidFill>
                <a:latin typeface="Montserrat" panose="00000500000000000000" pitchFamily="2" charset="0"/>
                <a:ea typeface="Helvetica"/>
                <a:cs typeface="Helvetica"/>
                <a:sym typeface="Helvetica"/>
              </a:rPr>
              <a:t>Common side effects:</a:t>
            </a:r>
          </a:p>
          <a:p>
            <a:pPr algn="l">
              <a:lnSpc>
                <a:spcPts val="1700"/>
              </a:lnSpc>
            </a:pPr>
            <a:r>
              <a:rPr lang="en-US" sz="1100" dirty="0">
                <a:solidFill>
                  <a:srgbClr val="000000"/>
                </a:solidFill>
                <a:latin typeface="Montserrat" panose="00000500000000000000" pitchFamily="2" charset="0"/>
                <a:ea typeface="Helvetica"/>
                <a:cs typeface="Helvetica"/>
                <a:sym typeface="Helvetica"/>
              </a:rPr>
              <a:t>Pain, swelling, redness, and bump at </a:t>
            </a:r>
          </a:p>
          <a:p>
            <a:pPr algn="l">
              <a:lnSpc>
                <a:spcPts val="1700"/>
              </a:lnSpc>
            </a:pPr>
            <a:r>
              <a:rPr lang="en-US" sz="1100" dirty="0">
                <a:solidFill>
                  <a:srgbClr val="000000"/>
                </a:solidFill>
                <a:latin typeface="Montserrat" panose="00000500000000000000" pitchFamily="2" charset="0"/>
                <a:ea typeface="Helvetica"/>
                <a:cs typeface="Helvetica"/>
                <a:sym typeface="Helvetica"/>
              </a:rPr>
              <a:t>injection site.</a:t>
            </a:r>
          </a:p>
          <a:p>
            <a:pPr algn="l">
              <a:lnSpc>
                <a:spcPts val="1700"/>
              </a:lnSpc>
            </a:pPr>
            <a:endParaRPr lang="en-US" sz="1100" dirty="0">
              <a:solidFill>
                <a:srgbClr val="000000"/>
              </a:solidFill>
              <a:latin typeface="Montserrat" panose="00000500000000000000" pitchFamily="2" charset="0"/>
              <a:ea typeface="Helvetica"/>
              <a:cs typeface="Helvetica"/>
              <a:sym typeface="Helvetica"/>
            </a:endParaRPr>
          </a:p>
          <a:p>
            <a:pPr algn="l">
              <a:lnSpc>
                <a:spcPts val="1700"/>
              </a:lnSpc>
            </a:pPr>
            <a:r>
              <a:rPr lang="en-US" sz="1100" b="1" dirty="0">
                <a:solidFill>
                  <a:srgbClr val="000000"/>
                </a:solidFill>
                <a:latin typeface="Montserrat" panose="00000500000000000000" pitchFamily="2" charset="0"/>
                <a:ea typeface="Helvetica"/>
                <a:cs typeface="Helvetica"/>
                <a:sym typeface="Helvetica"/>
              </a:rPr>
              <a:t>Less common side effects:</a:t>
            </a:r>
          </a:p>
          <a:p>
            <a:pPr>
              <a:lnSpc>
                <a:spcPts val="1700"/>
              </a:lnSpc>
            </a:pPr>
            <a:r>
              <a:rPr lang="en-US" sz="1100" dirty="0">
                <a:solidFill>
                  <a:srgbClr val="000000"/>
                </a:solidFill>
                <a:latin typeface="Montserrat" panose="00000500000000000000" pitchFamily="2" charset="0"/>
                <a:ea typeface="Helvetica"/>
                <a:cs typeface="Helvetica"/>
                <a:sym typeface="Helvetica"/>
              </a:rPr>
              <a:t>Fever, headache, nausea, sleep problems, tiredness, muscle pain, dizziness, rash, </a:t>
            </a:r>
            <a:r>
              <a:rPr lang="en-US" sz="1100" kern="100" dirty="0">
                <a:latin typeface="Montserrat" panose="00000500000000000000" pitchFamily="2" charset="0"/>
                <a:ea typeface="Aptos" panose="020B0004020202020204" pitchFamily="34" charset="0"/>
                <a:cs typeface="Times New Roman" panose="02020603050405020304" pitchFamily="18" charset="0"/>
              </a:rPr>
              <a:t>depression, and other mood changes.</a:t>
            </a:r>
          </a:p>
          <a:p>
            <a:pPr>
              <a:lnSpc>
                <a:spcPts val="1683"/>
              </a:lnSpc>
            </a:pPr>
            <a:endParaRPr lang="en-US" sz="1100" dirty="0">
              <a:solidFill>
                <a:srgbClr val="000000"/>
              </a:solidFill>
              <a:latin typeface="Montserrat" panose="00000500000000000000" pitchFamily="2" charset="0"/>
              <a:ea typeface="Helvetica"/>
              <a:cs typeface="Helvetica"/>
              <a:sym typeface="Helvetica"/>
            </a:endParaRPr>
          </a:p>
          <a:p>
            <a:pPr algn="l">
              <a:lnSpc>
                <a:spcPts val="1683"/>
              </a:lnSpc>
            </a:pPr>
            <a:endParaRPr lang="en-US" sz="1100" dirty="0">
              <a:solidFill>
                <a:srgbClr val="000000"/>
              </a:solidFill>
              <a:latin typeface="Montserrat" panose="00000500000000000000" pitchFamily="2" charset="0"/>
              <a:ea typeface="Helvetica"/>
              <a:cs typeface="Helvetica"/>
              <a:sym typeface="Helvetica"/>
            </a:endParaRPr>
          </a:p>
          <a:p>
            <a:pPr algn="l">
              <a:lnSpc>
                <a:spcPts val="1683"/>
              </a:lnSpc>
            </a:pPr>
            <a:endParaRPr lang="en-US" sz="1100" dirty="0">
              <a:solidFill>
                <a:srgbClr val="FFFFFF"/>
              </a:solidFill>
              <a:latin typeface="Montserrat" panose="00000500000000000000" pitchFamily="2" charset="0"/>
              <a:ea typeface="Helvetica"/>
              <a:cs typeface="Helvetica"/>
              <a:sym typeface="Helvetica"/>
            </a:endParaRPr>
          </a:p>
        </p:txBody>
      </p:sp>
    </p:spTree>
    <p:extLst>
      <p:ext uri="{BB962C8B-B14F-4D97-AF65-F5344CB8AC3E}">
        <p14:creationId xmlns:p14="http://schemas.microsoft.com/office/powerpoint/2010/main" val="388044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49F71-1780-7950-E483-5B7BFCDB36F6}"/>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0F6F56DE-139D-21C0-8CA4-4701D60400BC}"/>
              </a:ext>
            </a:extLst>
          </p:cNvPr>
          <p:cNvSpPr/>
          <p:nvPr/>
        </p:nvSpPr>
        <p:spPr>
          <a:xfrm>
            <a:off x="834111" y="3367861"/>
            <a:ext cx="1324077" cy="232795"/>
          </a:xfrm>
          <a:custGeom>
            <a:avLst/>
            <a:gdLst/>
            <a:ahLst/>
            <a:cxnLst/>
            <a:rect l="l" t="t" r="r" b="b"/>
            <a:pathLst>
              <a:path w="1765437" h="310393">
                <a:moveTo>
                  <a:pt x="0" y="0"/>
                </a:moveTo>
                <a:lnTo>
                  <a:pt x="1765437" y="0"/>
                </a:lnTo>
                <a:lnTo>
                  <a:pt x="1765437" y="310393"/>
                </a:lnTo>
                <a:lnTo>
                  <a:pt x="0" y="310393"/>
                </a:lnTo>
                <a:close/>
              </a:path>
            </a:pathLst>
          </a:custGeom>
          <a:solidFill>
            <a:srgbClr val="000000">
              <a:alpha val="0"/>
            </a:srgbClr>
          </a:solidFill>
        </p:spPr>
        <p:txBody>
          <a:bodyPr/>
          <a:lstStyle/>
          <a:p>
            <a:endParaRPr lang="en-US"/>
          </a:p>
        </p:txBody>
      </p:sp>
      <p:sp>
        <p:nvSpPr>
          <p:cNvPr id="25" name="TextBox 25">
            <a:extLst>
              <a:ext uri="{FF2B5EF4-FFF2-40B4-BE49-F238E27FC236}">
                <a16:creationId xmlns:a16="http://schemas.microsoft.com/office/drawing/2014/main" id="{A7C4C274-CDBD-CE7C-A5DC-F766A5458FF9}"/>
              </a:ext>
            </a:extLst>
          </p:cNvPr>
          <p:cNvSpPr txBox="1"/>
          <p:nvPr/>
        </p:nvSpPr>
        <p:spPr>
          <a:xfrm>
            <a:off x="2664863" y="76200"/>
            <a:ext cx="3983746" cy="1672804"/>
          </a:xfrm>
          <a:prstGeom prst="rect">
            <a:avLst/>
          </a:prstGeom>
        </p:spPr>
        <p:txBody>
          <a:bodyPr lIns="0" tIns="0" rIns="0" bIns="0" rtlCol="0" anchor="t"/>
          <a:lstStyle/>
          <a:p>
            <a:pPr algn="l">
              <a:lnSpc>
                <a:spcPts val="1683"/>
              </a:lnSpc>
            </a:pPr>
            <a:endParaRPr lang="en-US" sz="1202" dirty="0">
              <a:solidFill>
                <a:srgbClr val="FFFFFF"/>
              </a:solidFill>
              <a:latin typeface="Helvetica"/>
              <a:ea typeface="Helvetica"/>
              <a:cs typeface="Helvetica"/>
              <a:sym typeface="Helvetica"/>
            </a:endParaRPr>
          </a:p>
        </p:txBody>
      </p:sp>
      <p:sp>
        <p:nvSpPr>
          <p:cNvPr id="30" name="Freeform 30">
            <a:extLst>
              <a:ext uri="{FF2B5EF4-FFF2-40B4-BE49-F238E27FC236}">
                <a16:creationId xmlns:a16="http://schemas.microsoft.com/office/drawing/2014/main" id="{7F811D91-4A2C-F551-698E-B2F5C9C483B3}"/>
              </a:ext>
            </a:extLst>
          </p:cNvPr>
          <p:cNvSpPr/>
          <p:nvPr/>
        </p:nvSpPr>
        <p:spPr>
          <a:xfrm>
            <a:off x="4617643" y="4880673"/>
            <a:ext cx="2082210" cy="213521"/>
          </a:xfrm>
          <a:custGeom>
            <a:avLst/>
            <a:gdLst/>
            <a:ahLst/>
            <a:cxnLst/>
            <a:rect l="l" t="t" r="r" b="b"/>
            <a:pathLst>
              <a:path w="2776280" h="284694">
                <a:moveTo>
                  <a:pt x="0" y="0"/>
                </a:moveTo>
                <a:lnTo>
                  <a:pt x="2776280" y="0"/>
                </a:lnTo>
                <a:lnTo>
                  <a:pt x="2776280" y="284694"/>
                </a:lnTo>
                <a:lnTo>
                  <a:pt x="0" y="284694"/>
                </a:lnTo>
                <a:close/>
              </a:path>
            </a:pathLst>
          </a:custGeom>
          <a:solidFill>
            <a:srgbClr val="000000">
              <a:alpha val="0"/>
            </a:srgbClr>
          </a:solidFill>
        </p:spPr>
        <p:txBody>
          <a:bodyPr/>
          <a:lstStyle/>
          <a:p>
            <a:endParaRPr lang="en-US"/>
          </a:p>
        </p:txBody>
      </p:sp>
      <p:sp>
        <p:nvSpPr>
          <p:cNvPr id="32" name="Freeform 32">
            <a:extLst>
              <a:ext uri="{FF2B5EF4-FFF2-40B4-BE49-F238E27FC236}">
                <a16:creationId xmlns:a16="http://schemas.microsoft.com/office/drawing/2014/main" id="{F03229C4-51A0-CE17-BDBF-BBB4EAE8F071}"/>
              </a:ext>
            </a:extLst>
          </p:cNvPr>
          <p:cNvSpPr/>
          <p:nvPr/>
        </p:nvSpPr>
        <p:spPr>
          <a:xfrm>
            <a:off x="6740648" y="-113661"/>
            <a:ext cx="3317752" cy="2459481"/>
          </a:xfrm>
          <a:custGeom>
            <a:avLst/>
            <a:gdLst/>
            <a:ahLst/>
            <a:cxnLst/>
            <a:rect l="l" t="t" r="r" b="b"/>
            <a:pathLst>
              <a:path w="3384102" h="2447180">
                <a:moveTo>
                  <a:pt x="0" y="0"/>
                </a:moveTo>
                <a:lnTo>
                  <a:pt x="3384103" y="0"/>
                </a:lnTo>
                <a:lnTo>
                  <a:pt x="3384103" y="2447180"/>
                </a:lnTo>
                <a:lnTo>
                  <a:pt x="0" y="24471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4" name="Freeform 34">
            <a:extLst>
              <a:ext uri="{FF2B5EF4-FFF2-40B4-BE49-F238E27FC236}">
                <a16:creationId xmlns:a16="http://schemas.microsoft.com/office/drawing/2014/main" id="{5CF51395-7402-74E3-7EB0-4F2FA5449198}"/>
              </a:ext>
            </a:extLst>
          </p:cNvPr>
          <p:cNvSpPr/>
          <p:nvPr/>
        </p:nvSpPr>
        <p:spPr>
          <a:xfrm>
            <a:off x="6446556" y="1218151"/>
            <a:ext cx="3950026" cy="427045"/>
          </a:xfrm>
          <a:custGeom>
            <a:avLst/>
            <a:gdLst/>
            <a:ahLst/>
            <a:cxnLst/>
            <a:rect l="l" t="t" r="r" b="b"/>
            <a:pathLst>
              <a:path w="5266701" h="569393">
                <a:moveTo>
                  <a:pt x="0" y="0"/>
                </a:moveTo>
                <a:lnTo>
                  <a:pt x="5266701" y="0"/>
                </a:lnTo>
                <a:lnTo>
                  <a:pt x="5266701" y="569393"/>
                </a:lnTo>
                <a:lnTo>
                  <a:pt x="0" y="569393"/>
                </a:lnTo>
                <a:close/>
              </a:path>
            </a:pathLst>
          </a:custGeom>
          <a:solidFill>
            <a:srgbClr val="000000">
              <a:alpha val="0"/>
            </a:srgbClr>
          </a:solidFill>
        </p:spPr>
        <p:txBody>
          <a:bodyPr/>
          <a:lstStyle/>
          <a:p>
            <a:endParaRPr lang="en-US"/>
          </a:p>
        </p:txBody>
      </p:sp>
      <p:grpSp>
        <p:nvGrpSpPr>
          <p:cNvPr id="38" name="Group 38">
            <a:extLst>
              <a:ext uri="{FF2B5EF4-FFF2-40B4-BE49-F238E27FC236}">
                <a16:creationId xmlns:a16="http://schemas.microsoft.com/office/drawing/2014/main" id="{3B7FCFD1-8388-8704-39FE-4C73D07F7060}"/>
              </a:ext>
            </a:extLst>
          </p:cNvPr>
          <p:cNvGrpSpPr/>
          <p:nvPr/>
        </p:nvGrpSpPr>
        <p:grpSpPr>
          <a:xfrm>
            <a:off x="6848991" y="5527066"/>
            <a:ext cx="3133209" cy="38197"/>
            <a:chOff x="0" y="0"/>
            <a:chExt cx="4177612" cy="50930"/>
          </a:xfrm>
        </p:grpSpPr>
        <p:sp>
          <p:nvSpPr>
            <p:cNvPr id="39" name="Freeform 39">
              <a:extLst>
                <a:ext uri="{FF2B5EF4-FFF2-40B4-BE49-F238E27FC236}">
                  <a16:creationId xmlns:a16="http://schemas.microsoft.com/office/drawing/2014/main" id="{0B7B654C-8BA7-E8D4-F0BF-55AA1815835E}"/>
                </a:ext>
              </a:extLst>
            </p:cNvPr>
            <p:cNvSpPr/>
            <p:nvPr/>
          </p:nvSpPr>
          <p:spPr>
            <a:xfrm>
              <a:off x="12700" y="0"/>
              <a:ext cx="4152265" cy="50927"/>
            </a:xfrm>
            <a:custGeom>
              <a:avLst/>
              <a:gdLst/>
              <a:ahLst/>
              <a:cxnLst/>
              <a:rect l="l" t="t" r="r" b="b"/>
              <a:pathLst>
                <a:path w="4152265" h="50927">
                  <a:moveTo>
                    <a:pt x="0" y="25527"/>
                  </a:moveTo>
                  <a:lnTo>
                    <a:pt x="4152138" y="0"/>
                  </a:lnTo>
                  <a:lnTo>
                    <a:pt x="4152265" y="25527"/>
                  </a:lnTo>
                  <a:lnTo>
                    <a:pt x="127" y="50927"/>
                  </a:lnTo>
                  <a:close/>
                </a:path>
              </a:pathLst>
            </a:custGeom>
            <a:solidFill>
              <a:srgbClr val="000000"/>
            </a:solidFill>
          </p:spPr>
          <p:txBody>
            <a:bodyPr/>
            <a:lstStyle/>
            <a:p>
              <a:endParaRPr lang="en-US"/>
            </a:p>
          </p:txBody>
        </p:sp>
      </p:grpSp>
      <p:sp>
        <p:nvSpPr>
          <p:cNvPr id="45" name="TextBox 45">
            <a:extLst>
              <a:ext uri="{FF2B5EF4-FFF2-40B4-BE49-F238E27FC236}">
                <a16:creationId xmlns:a16="http://schemas.microsoft.com/office/drawing/2014/main" id="{B6698C4D-7208-872D-3FB8-9DB65BB104B5}"/>
              </a:ext>
            </a:extLst>
          </p:cNvPr>
          <p:cNvSpPr txBox="1"/>
          <p:nvPr/>
        </p:nvSpPr>
        <p:spPr>
          <a:xfrm>
            <a:off x="6765696" y="108364"/>
            <a:ext cx="3292703" cy="896151"/>
          </a:xfrm>
          <a:prstGeom prst="rect">
            <a:avLst/>
          </a:prstGeom>
        </p:spPr>
        <p:txBody>
          <a:bodyPr lIns="0" tIns="0" rIns="0" bIns="0" rtlCol="0" anchor="t"/>
          <a:lstStyle/>
          <a:p>
            <a:pPr algn="ctr">
              <a:lnSpc>
                <a:spcPts val="3368"/>
              </a:lnSpc>
            </a:pPr>
            <a:r>
              <a:rPr lang="en-US" sz="2400" b="1" dirty="0">
                <a:solidFill>
                  <a:srgbClr val="FFFFFF"/>
                </a:solidFill>
                <a:latin typeface="Montserrat" panose="00000500000000000000" pitchFamily="2" charset="0"/>
                <a:ea typeface="Helvetica Bold"/>
                <a:cs typeface="Helvetica Bold"/>
                <a:sym typeface="Helvetica Bold"/>
              </a:rPr>
              <a:t>How is Cabenuva different?</a:t>
            </a:r>
          </a:p>
        </p:txBody>
      </p:sp>
      <p:sp>
        <p:nvSpPr>
          <p:cNvPr id="47" name="Freeform 47">
            <a:extLst>
              <a:ext uri="{FF2B5EF4-FFF2-40B4-BE49-F238E27FC236}">
                <a16:creationId xmlns:a16="http://schemas.microsoft.com/office/drawing/2014/main" id="{92D0CB29-1D60-55B9-0C0D-51E4937E4019}"/>
              </a:ext>
            </a:extLst>
          </p:cNvPr>
          <p:cNvSpPr/>
          <p:nvPr/>
        </p:nvSpPr>
        <p:spPr>
          <a:xfrm>
            <a:off x="6901053" y="6458051"/>
            <a:ext cx="3041031" cy="423072"/>
          </a:xfrm>
          <a:custGeom>
            <a:avLst/>
            <a:gdLst/>
            <a:ahLst/>
            <a:cxnLst/>
            <a:rect l="l" t="t" r="r" b="b"/>
            <a:pathLst>
              <a:path w="4054708" h="564095">
                <a:moveTo>
                  <a:pt x="0" y="0"/>
                </a:moveTo>
                <a:lnTo>
                  <a:pt x="4054708" y="0"/>
                </a:lnTo>
                <a:lnTo>
                  <a:pt x="4054708" y="564095"/>
                </a:lnTo>
                <a:lnTo>
                  <a:pt x="0" y="564095"/>
                </a:lnTo>
                <a:close/>
              </a:path>
            </a:pathLst>
          </a:custGeom>
          <a:solidFill>
            <a:srgbClr val="000000">
              <a:alpha val="0"/>
            </a:srgbClr>
          </a:solidFill>
        </p:spPr>
        <p:txBody>
          <a:bodyPr/>
          <a:lstStyle/>
          <a:p>
            <a:endParaRPr lang="en-US" dirty="0"/>
          </a:p>
        </p:txBody>
      </p:sp>
      <p:grpSp>
        <p:nvGrpSpPr>
          <p:cNvPr id="49" name="Group 49">
            <a:extLst>
              <a:ext uri="{FF2B5EF4-FFF2-40B4-BE49-F238E27FC236}">
                <a16:creationId xmlns:a16="http://schemas.microsoft.com/office/drawing/2014/main" id="{A5A78F90-3FE3-F780-E0E8-5738D66C636A}"/>
              </a:ext>
            </a:extLst>
          </p:cNvPr>
          <p:cNvGrpSpPr/>
          <p:nvPr/>
        </p:nvGrpSpPr>
        <p:grpSpPr>
          <a:xfrm>
            <a:off x="6906416" y="2879866"/>
            <a:ext cx="3022632" cy="1722402"/>
            <a:chOff x="0" y="0"/>
            <a:chExt cx="4030176" cy="2296535"/>
          </a:xfrm>
        </p:grpSpPr>
        <p:sp>
          <p:nvSpPr>
            <p:cNvPr id="50" name="Freeform 50">
              <a:extLst>
                <a:ext uri="{FF2B5EF4-FFF2-40B4-BE49-F238E27FC236}">
                  <a16:creationId xmlns:a16="http://schemas.microsoft.com/office/drawing/2014/main" id="{7E910B57-950A-BC9E-494A-E99373C5656F}"/>
                </a:ext>
              </a:extLst>
            </p:cNvPr>
            <p:cNvSpPr/>
            <p:nvPr/>
          </p:nvSpPr>
          <p:spPr>
            <a:xfrm>
              <a:off x="0" y="0"/>
              <a:ext cx="3956412" cy="1884895"/>
            </a:xfrm>
            <a:custGeom>
              <a:avLst/>
              <a:gdLst/>
              <a:ahLst/>
              <a:cxnLst/>
              <a:rect l="l" t="t" r="r" b="b"/>
              <a:pathLst>
                <a:path w="3956412" h="1884895">
                  <a:moveTo>
                    <a:pt x="0" y="0"/>
                  </a:moveTo>
                  <a:lnTo>
                    <a:pt x="3956412" y="0"/>
                  </a:lnTo>
                  <a:lnTo>
                    <a:pt x="3956412" y="1884895"/>
                  </a:lnTo>
                  <a:lnTo>
                    <a:pt x="0" y="1884895"/>
                  </a:lnTo>
                  <a:close/>
                </a:path>
              </a:pathLst>
            </a:custGeom>
            <a:solidFill>
              <a:srgbClr val="000000">
                <a:alpha val="0"/>
              </a:srgbClr>
            </a:solidFill>
          </p:spPr>
          <p:txBody>
            <a:bodyPr/>
            <a:lstStyle/>
            <a:p>
              <a:endParaRPr lang="en-US"/>
            </a:p>
          </p:txBody>
        </p:sp>
        <p:sp>
          <p:nvSpPr>
            <p:cNvPr id="51" name="TextBox 51">
              <a:extLst>
                <a:ext uri="{FF2B5EF4-FFF2-40B4-BE49-F238E27FC236}">
                  <a16:creationId xmlns:a16="http://schemas.microsoft.com/office/drawing/2014/main" id="{6C696BDA-B1FD-B054-7C73-70C49C0608A1}"/>
                </a:ext>
              </a:extLst>
            </p:cNvPr>
            <p:cNvSpPr txBox="1"/>
            <p:nvPr/>
          </p:nvSpPr>
          <p:spPr>
            <a:xfrm>
              <a:off x="73764" y="373540"/>
              <a:ext cx="3956412" cy="1922995"/>
            </a:xfrm>
            <a:prstGeom prst="rect">
              <a:avLst/>
            </a:prstGeom>
          </p:spPr>
          <p:txBody>
            <a:bodyPr lIns="0" tIns="0" rIns="0" bIns="0" rtlCol="0" anchor="t"/>
            <a:lstStyle/>
            <a:p>
              <a:pPr algn="l">
                <a:lnSpc>
                  <a:spcPts val="1683"/>
                </a:lnSpc>
              </a:pPr>
              <a:endParaRPr dirty="0"/>
            </a:p>
            <a:p>
              <a:pPr algn="l">
                <a:lnSpc>
                  <a:spcPts val="602"/>
                </a:lnSpc>
              </a:pPr>
              <a:endParaRPr dirty="0"/>
            </a:p>
            <a:p>
              <a:pPr>
                <a:lnSpc>
                  <a:spcPts val="1683"/>
                </a:lnSpc>
              </a:pPr>
              <a:r>
                <a:rPr lang="en-US" sz="1200" dirty="0">
                  <a:solidFill>
                    <a:srgbClr val="000000"/>
                  </a:solidFill>
                  <a:latin typeface="Montserrat"/>
                  <a:ea typeface="Helvetica"/>
                  <a:cs typeface="Helvetica"/>
                  <a:sym typeface="Helvetica"/>
                </a:rPr>
                <a:t>Come to the clinic for injections every two months.</a:t>
              </a:r>
              <a:endParaRPr lang="en-US" sz="1200" dirty="0">
                <a:solidFill>
                  <a:srgbClr val="000000"/>
                </a:solidFill>
                <a:latin typeface="Montserrat" panose="00000500000000000000" pitchFamily="2" charset="0"/>
                <a:ea typeface="Helvetica"/>
                <a:cs typeface="Helvetica"/>
              </a:endParaRPr>
            </a:p>
            <a:p>
              <a:pPr algn="l">
                <a:lnSpc>
                  <a:spcPts val="1683"/>
                </a:lnSpc>
              </a:pPr>
              <a:endParaRPr lang="en-US" sz="1202" dirty="0">
                <a:solidFill>
                  <a:srgbClr val="000000"/>
                </a:solidFill>
                <a:latin typeface="Montserrat" panose="00000500000000000000" pitchFamily="2" charset="0"/>
                <a:ea typeface="Helvetica"/>
                <a:cs typeface="Helvetica"/>
                <a:sym typeface="Helvetica"/>
              </a:endParaRPr>
            </a:p>
            <a:p>
              <a:pPr algn="l">
                <a:lnSpc>
                  <a:spcPts val="1683"/>
                </a:lnSpc>
              </a:pPr>
              <a:r>
                <a:rPr lang="en-US" sz="1200" dirty="0">
                  <a:solidFill>
                    <a:srgbClr val="000000"/>
                  </a:solidFill>
                  <a:latin typeface="Montserrat"/>
                  <a:ea typeface="Helvetica"/>
                  <a:cs typeface="Helvetica"/>
                  <a:sym typeface="Helvetica"/>
                </a:rPr>
                <a:t>Receive two injections at every visit.</a:t>
              </a:r>
              <a:endParaRPr lang="en-US" sz="1202" dirty="0">
                <a:solidFill>
                  <a:srgbClr val="000000"/>
                </a:solidFill>
                <a:latin typeface="Helvetica"/>
                <a:ea typeface="Helvetica"/>
                <a:cs typeface="Helvetica"/>
                <a:sym typeface="Helvetica"/>
              </a:endParaRPr>
            </a:p>
          </p:txBody>
        </p:sp>
      </p:grpSp>
      <p:sp>
        <p:nvSpPr>
          <p:cNvPr id="171" name="TextBox 170">
            <a:extLst>
              <a:ext uri="{FF2B5EF4-FFF2-40B4-BE49-F238E27FC236}">
                <a16:creationId xmlns:a16="http://schemas.microsoft.com/office/drawing/2014/main" id="{9AAE23DE-1933-58E8-9D9C-469BDAD0BA98}"/>
              </a:ext>
            </a:extLst>
          </p:cNvPr>
          <p:cNvSpPr txBox="1"/>
          <p:nvPr/>
        </p:nvSpPr>
        <p:spPr>
          <a:xfrm>
            <a:off x="65264" y="3699439"/>
            <a:ext cx="6753930" cy="508729"/>
          </a:xfrm>
          <a:prstGeom prst="rect">
            <a:avLst/>
          </a:prstGeom>
          <a:noFill/>
        </p:spPr>
        <p:txBody>
          <a:bodyPr wrap="square">
            <a:spAutoFit/>
          </a:bodyPr>
          <a:lstStyle/>
          <a:p>
            <a:pPr algn="l">
              <a:lnSpc>
                <a:spcPts val="1683"/>
              </a:lnSpc>
            </a:pPr>
            <a:r>
              <a:rPr lang="en-US" sz="1100" dirty="0">
                <a:solidFill>
                  <a:srgbClr val="FFFFFF"/>
                </a:solidFill>
                <a:latin typeface="Montserrat" panose="00000500000000000000" pitchFamily="2" charset="0"/>
                <a:ea typeface="Helvetica"/>
                <a:cs typeface="Helvetica"/>
                <a:sym typeface="Helvetica"/>
              </a:rPr>
              <a:t>Injections are given every 8 weeks. It is important to attend every injection visit on time so that your drug levels are high enough to keep HIV from making copies of itself in your body.</a:t>
            </a:r>
          </a:p>
        </p:txBody>
      </p:sp>
      <p:sp>
        <p:nvSpPr>
          <p:cNvPr id="173" name="TextBox 172">
            <a:extLst>
              <a:ext uri="{FF2B5EF4-FFF2-40B4-BE49-F238E27FC236}">
                <a16:creationId xmlns:a16="http://schemas.microsoft.com/office/drawing/2014/main" id="{C0D38CCE-E672-B3A8-F44B-61DB3EB106B1}"/>
              </a:ext>
            </a:extLst>
          </p:cNvPr>
          <p:cNvSpPr txBox="1"/>
          <p:nvPr/>
        </p:nvSpPr>
        <p:spPr>
          <a:xfrm>
            <a:off x="6791727" y="4860948"/>
            <a:ext cx="3317752" cy="482696"/>
          </a:xfrm>
          <a:prstGeom prst="rect">
            <a:avLst/>
          </a:prstGeom>
          <a:noFill/>
        </p:spPr>
        <p:txBody>
          <a:bodyPr wrap="square">
            <a:spAutoFit/>
          </a:bodyPr>
          <a:lstStyle/>
          <a:p>
            <a:pPr algn="ctr">
              <a:lnSpc>
                <a:spcPts val="3368"/>
              </a:lnSpc>
            </a:pPr>
            <a:r>
              <a:rPr lang="en-US" sz="2000" b="1" dirty="0">
                <a:solidFill>
                  <a:srgbClr val="000000"/>
                </a:solidFill>
                <a:latin typeface="Montserrat" panose="00000500000000000000" pitchFamily="2" charset="0"/>
                <a:ea typeface="Helvetica Bold"/>
                <a:cs typeface="Helvetica Bold"/>
                <a:sym typeface="Helvetica Bold"/>
              </a:rPr>
              <a:t>Oral HIV Treatment</a:t>
            </a:r>
          </a:p>
        </p:txBody>
      </p:sp>
      <p:sp>
        <p:nvSpPr>
          <p:cNvPr id="175" name="TextBox 174">
            <a:extLst>
              <a:ext uri="{FF2B5EF4-FFF2-40B4-BE49-F238E27FC236}">
                <a16:creationId xmlns:a16="http://schemas.microsoft.com/office/drawing/2014/main" id="{08C96300-40B2-66FA-6562-90DCEE2876B3}"/>
              </a:ext>
            </a:extLst>
          </p:cNvPr>
          <p:cNvSpPr txBox="1"/>
          <p:nvPr/>
        </p:nvSpPr>
        <p:spPr>
          <a:xfrm>
            <a:off x="6903215" y="7021337"/>
            <a:ext cx="2973710" cy="293863"/>
          </a:xfrm>
          <a:prstGeom prst="rect">
            <a:avLst/>
          </a:prstGeom>
          <a:noFill/>
        </p:spPr>
        <p:txBody>
          <a:bodyPr wrap="square">
            <a:spAutoFit/>
          </a:bodyPr>
          <a:lstStyle/>
          <a:p>
            <a:pPr algn="just">
              <a:lnSpc>
                <a:spcPts val="1683"/>
              </a:lnSpc>
            </a:pPr>
            <a:r>
              <a:rPr lang="en-US" sz="1200" dirty="0">
                <a:solidFill>
                  <a:srgbClr val="000000"/>
                </a:solidFill>
                <a:latin typeface="Montserrat" panose="00000500000000000000" pitchFamily="2" charset="0"/>
                <a:ea typeface="Helvetica"/>
                <a:cs typeface="Helvetica"/>
                <a:sym typeface="Helvetica"/>
              </a:rPr>
              <a:t>Take one or more pills every day.</a:t>
            </a:r>
          </a:p>
        </p:txBody>
      </p:sp>
      <p:grpSp>
        <p:nvGrpSpPr>
          <p:cNvPr id="179" name="Group 38">
            <a:extLst>
              <a:ext uri="{FF2B5EF4-FFF2-40B4-BE49-F238E27FC236}">
                <a16:creationId xmlns:a16="http://schemas.microsoft.com/office/drawing/2014/main" id="{FB85DC97-F038-7773-FE5F-17477B726E77}"/>
              </a:ext>
            </a:extLst>
          </p:cNvPr>
          <p:cNvGrpSpPr/>
          <p:nvPr/>
        </p:nvGrpSpPr>
        <p:grpSpPr>
          <a:xfrm>
            <a:off x="6860560" y="1898512"/>
            <a:ext cx="3133209" cy="38197"/>
            <a:chOff x="0" y="0"/>
            <a:chExt cx="4177612" cy="50930"/>
          </a:xfrm>
        </p:grpSpPr>
        <p:sp>
          <p:nvSpPr>
            <p:cNvPr id="180" name="Freeform 39">
              <a:extLst>
                <a:ext uri="{FF2B5EF4-FFF2-40B4-BE49-F238E27FC236}">
                  <a16:creationId xmlns:a16="http://schemas.microsoft.com/office/drawing/2014/main" id="{CEA486B7-A639-74A1-A9C2-1161FC82AFA1}"/>
                </a:ext>
              </a:extLst>
            </p:cNvPr>
            <p:cNvSpPr/>
            <p:nvPr/>
          </p:nvSpPr>
          <p:spPr>
            <a:xfrm>
              <a:off x="12700" y="0"/>
              <a:ext cx="4152265" cy="50927"/>
            </a:xfrm>
            <a:custGeom>
              <a:avLst/>
              <a:gdLst/>
              <a:ahLst/>
              <a:cxnLst/>
              <a:rect l="l" t="t" r="r" b="b"/>
              <a:pathLst>
                <a:path w="4152265" h="50927">
                  <a:moveTo>
                    <a:pt x="0" y="25527"/>
                  </a:moveTo>
                  <a:lnTo>
                    <a:pt x="4152138" y="0"/>
                  </a:lnTo>
                  <a:lnTo>
                    <a:pt x="4152265" y="25527"/>
                  </a:lnTo>
                  <a:lnTo>
                    <a:pt x="127" y="50927"/>
                  </a:lnTo>
                  <a:close/>
                </a:path>
              </a:pathLst>
            </a:custGeom>
            <a:solidFill>
              <a:srgbClr val="000000"/>
            </a:solidFill>
          </p:spPr>
          <p:txBody>
            <a:bodyPr/>
            <a:lstStyle/>
            <a:p>
              <a:endParaRPr lang="en-US"/>
            </a:p>
          </p:txBody>
        </p:sp>
      </p:grpSp>
      <p:sp>
        <p:nvSpPr>
          <p:cNvPr id="181" name="TextBox 180">
            <a:extLst>
              <a:ext uri="{FF2B5EF4-FFF2-40B4-BE49-F238E27FC236}">
                <a16:creationId xmlns:a16="http://schemas.microsoft.com/office/drawing/2014/main" id="{8146F61A-EF24-414E-E460-3AB12360203B}"/>
              </a:ext>
            </a:extLst>
          </p:cNvPr>
          <p:cNvSpPr txBox="1"/>
          <p:nvPr/>
        </p:nvSpPr>
        <p:spPr>
          <a:xfrm>
            <a:off x="6765697" y="1232394"/>
            <a:ext cx="3292703" cy="482696"/>
          </a:xfrm>
          <a:prstGeom prst="rect">
            <a:avLst/>
          </a:prstGeom>
          <a:noFill/>
        </p:spPr>
        <p:txBody>
          <a:bodyPr wrap="square">
            <a:spAutoFit/>
          </a:bodyPr>
          <a:lstStyle/>
          <a:p>
            <a:pPr algn="ctr">
              <a:lnSpc>
                <a:spcPts val="3368"/>
              </a:lnSpc>
            </a:pPr>
            <a:r>
              <a:rPr lang="en-US" sz="2000" b="1" dirty="0">
                <a:solidFill>
                  <a:srgbClr val="000000"/>
                </a:solidFill>
                <a:latin typeface="Montserrat" panose="00000500000000000000" pitchFamily="2" charset="0"/>
                <a:ea typeface="Helvetica Bold"/>
                <a:cs typeface="Helvetica Bold"/>
                <a:sym typeface="Helvetica Bold"/>
              </a:rPr>
              <a:t>Cabenuva</a:t>
            </a:r>
          </a:p>
        </p:txBody>
      </p:sp>
      <p:sp>
        <p:nvSpPr>
          <p:cNvPr id="21" name="AutoShape 168">
            <a:extLst>
              <a:ext uri="{FF2B5EF4-FFF2-40B4-BE49-F238E27FC236}">
                <a16:creationId xmlns:a16="http://schemas.microsoft.com/office/drawing/2014/main" id="{18EF5D50-E77F-F077-DDBA-31DFD4935847}"/>
              </a:ext>
            </a:extLst>
          </p:cNvPr>
          <p:cNvSpPr/>
          <p:nvPr/>
        </p:nvSpPr>
        <p:spPr>
          <a:xfrm rot="5420737" flipV="1">
            <a:off x="2843326" y="3873884"/>
            <a:ext cx="7789269" cy="41610"/>
          </a:xfrm>
          <a:prstGeom prst="line">
            <a:avLst/>
          </a:prstGeom>
          <a:ln w="28575" cap="rnd">
            <a:solidFill>
              <a:srgbClr val="000000"/>
            </a:solidFill>
            <a:prstDash val="solid"/>
            <a:headEnd type="none" w="sm" len="sm"/>
            <a:tailEnd type="none" w="sm" len="sm"/>
          </a:ln>
        </p:spPr>
        <p:txBody>
          <a:bodyPr/>
          <a:lstStyle/>
          <a:p>
            <a:endParaRPr lang="en-US" dirty="0"/>
          </a:p>
        </p:txBody>
      </p:sp>
      <p:grpSp>
        <p:nvGrpSpPr>
          <p:cNvPr id="20" name="Group 12">
            <a:extLst>
              <a:ext uri="{FF2B5EF4-FFF2-40B4-BE49-F238E27FC236}">
                <a16:creationId xmlns:a16="http://schemas.microsoft.com/office/drawing/2014/main" id="{3BDBD9AE-3A26-D699-E335-24024234267E}"/>
              </a:ext>
            </a:extLst>
          </p:cNvPr>
          <p:cNvGrpSpPr/>
          <p:nvPr/>
        </p:nvGrpSpPr>
        <p:grpSpPr>
          <a:xfrm>
            <a:off x="0" y="3429000"/>
            <a:ext cx="6740652" cy="771332"/>
            <a:chOff x="0" y="0"/>
            <a:chExt cx="8949457" cy="1309040"/>
          </a:xfrm>
        </p:grpSpPr>
        <p:sp>
          <p:nvSpPr>
            <p:cNvPr id="22" name="Freeform 13">
              <a:extLst>
                <a:ext uri="{FF2B5EF4-FFF2-40B4-BE49-F238E27FC236}">
                  <a16:creationId xmlns:a16="http://schemas.microsoft.com/office/drawing/2014/main" id="{BFE8B178-E1AE-6A0D-26B6-EF2DE33464E3}"/>
                </a:ext>
              </a:extLst>
            </p:cNvPr>
            <p:cNvSpPr/>
            <p:nvPr/>
          </p:nvSpPr>
          <p:spPr>
            <a:xfrm>
              <a:off x="0" y="0"/>
              <a:ext cx="8949452" cy="1308989"/>
            </a:xfrm>
            <a:custGeom>
              <a:avLst/>
              <a:gdLst/>
              <a:ahLst/>
              <a:cxnLst/>
              <a:rect l="l" t="t" r="r" b="b"/>
              <a:pathLst>
                <a:path w="8949452" h="1308989">
                  <a:moveTo>
                    <a:pt x="0" y="0"/>
                  </a:moveTo>
                  <a:lnTo>
                    <a:pt x="8949452" y="0"/>
                  </a:lnTo>
                  <a:lnTo>
                    <a:pt x="8949452" y="1308989"/>
                  </a:lnTo>
                  <a:lnTo>
                    <a:pt x="0" y="1308989"/>
                  </a:lnTo>
                  <a:close/>
                </a:path>
              </a:pathLst>
            </a:custGeom>
            <a:solidFill>
              <a:srgbClr val="171B4F"/>
            </a:solidFill>
          </p:spPr>
          <p:txBody>
            <a:bodyPr/>
            <a:lstStyle/>
            <a:p>
              <a:endParaRPr lang="en-US"/>
            </a:p>
          </p:txBody>
        </p:sp>
      </p:grpSp>
      <p:sp>
        <p:nvSpPr>
          <p:cNvPr id="35" name="Freeform 7">
            <a:extLst>
              <a:ext uri="{FF2B5EF4-FFF2-40B4-BE49-F238E27FC236}">
                <a16:creationId xmlns:a16="http://schemas.microsoft.com/office/drawing/2014/main" id="{5EE4B664-6FD7-2F92-5E16-82919ADDA81F}"/>
              </a:ext>
            </a:extLst>
          </p:cNvPr>
          <p:cNvSpPr/>
          <p:nvPr/>
        </p:nvSpPr>
        <p:spPr>
          <a:xfrm>
            <a:off x="834111" y="3255942"/>
            <a:ext cx="1324077" cy="232795"/>
          </a:xfrm>
          <a:custGeom>
            <a:avLst/>
            <a:gdLst/>
            <a:ahLst/>
            <a:cxnLst/>
            <a:rect l="l" t="t" r="r" b="b"/>
            <a:pathLst>
              <a:path w="1765437" h="310393">
                <a:moveTo>
                  <a:pt x="0" y="0"/>
                </a:moveTo>
                <a:lnTo>
                  <a:pt x="1765437" y="0"/>
                </a:lnTo>
                <a:lnTo>
                  <a:pt x="1765437" y="310393"/>
                </a:lnTo>
                <a:lnTo>
                  <a:pt x="0" y="310393"/>
                </a:lnTo>
                <a:close/>
              </a:path>
            </a:pathLst>
          </a:custGeom>
          <a:solidFill>
            <a:srgbClr val="000000">
              <a:alpha val="0"/>
            </a:srgbClr>
          </a:solidFill>
        </p:spPr>
        <p:txBody>
          <a:bodyPr/>
          <a:lstStyle/>
          <a:p>
            <a:endParaRPr lang="en-US"/>
          </a:p>
        </p:txBody>
      </p:sp>
      <p:grpSp>
        <p:nvGrpSpPr>
          <p:cNvPr id="43" name="Group 14">
            <a:extLst>
              <a:ext uri="{FF2B5EF4-FFF2-40B4-BE49-F238E27FC236}">
                <a16:creationId xmlns:a16="http://schemas.microsoft.com/office/drawing/2014/main" id="{5E6A34B9-AE44-3DF8-98F8-B5D60B70AF46}"/>
              </a:ext>
            </a:extLst>
          </p:cNvPr>
          <p:cNvGrpSpPr/>
          <p:nvPr/>
        </p:nvGrpSpPr>
        <p:grpSpPr>
          <a:xfrm>
            <a:off x="-1" y="0"/>
            <a:ext cx="6740649" cy="1371600"/>
            <a:chOff x="0" y="0"/>
            <a:chExt cx="2460061" cy="620928"/>
          </a:xfrm>
        </p:grpSpPr>
        <p:sp>
          <p:nvSpPr>
            <p:cNvPr id="44" name="Freeform 15">
              <a:extLst>
                <a:ext uri="{FF2B5EF4-FFF2-40B4-BE49-F238E27FC236}">
                  <a16:creationId xmlns:a16="http://schemas.microsoft.com/office/drawing/2014/main" id="{0A94BE99-EE25-C7CD-7E79-FC2673A248E9}"/>
                </a:ext>
              </a:extLst>
            </p:cNvPr>
            <p:cNvSpPr/>
            <p:nvPr/>
          </p:nvSpPr>
          <p:spPr>
            <a:xfrm>
              <a:off x="0" y="0"/>
              <a:ext cx="2460061" cy="620928"/>
            </a:xfrm>
            <a:custGeom>
              <a:avLst/>
              <a:gdLst/>
              <a:ahLst/>
              <a:cxnLst/>
              <a:rect l="l" t="t" r="r" b="b"/>
              <a:pathLst>
                <a:path w="2460061" h="620928">
                  <a:moveTo>
                    <a:pt x="0" y="0"/>
                  </a:moveTo>
                  <a:lnTo>
                    <a:pt x="2460061" y="0"/>
                  </a:lnTo>
                  <a:lnTo>
                    <a:pt x="2460061" y="620928"/>
                  </a:lnTo>
                  <a:lnTo>
                    <a:pt x="0" y="620928"/>
                  </a:lnTo>
                  <a:close/>
                </a:path>
              </a:pathLst>
            </a:custGeom>
            <a:solidFill>
              <a:srgbClr val="171B4F"/>
            </a:solidFill>
          </p:spPr>
          <p:txBody>
            <a:bodyPr/>
            <a:lstStyle/>
            <a:p>
              <a:endParaRPr lang="en-US"/>
            </a:p>
          </p:txBody>
        </p:sp>
        <p:sp>
          <p:nvSpPr>
            <p:cNvPr id="46" name="TextBox 16">
              <a:extLst>
                <a:ext uri="{FF2B5EF4-FFF2-40B4-BE49-F238E27FC236}">
                  <a16:creationId xmlns:a16="http://schemas.microsoft.com/office/drawing/2014/main" id="{689AFC53-1607-0A63-8F17-4ABEE417E1A4}"/>
                </a:ext>
              </a:extLst>
            </p:cNvPr>
            <p:cNvSpPr txBox="1"/>
            <p:nvPr/>
          </p:nvSpPr>
          <p:spPr>
            <a:xfrm>
              <a:off x="0" y="-38100"/>
              <a:ext cx="2460061" cy="659028"/>
            </a:xfrm>
            <a:prstGeom prst="rect">
              <a:avLst/>
            </a:prstGeom>
          </p:spPr>
          <p:txBody>
            <a:bodyPr lIns="50800" tIns="50800" rIns="50800" bIns="50800" rtlCol="0" anchor="ctr"/>
            <a:lstStyle/>
            <a:p>
              <a:pPr algn="ctr">
                <a:lnSpc>
                  <a:spcPts val="1683"/>
                </a:lnSpc>
              </a:pPr>
              <a:endParaRPr/>
            </a:p>
          </p:txBody>
        </p:sp>
      </p:grpSp>
      <p:grpSp>
        <p:nvGrpSpPr>
          <p:cNvPr id="48" name="Group 23">
            <a:extLst>
              <a:ext uri="{FF2B5EF4-FFF2-40B4-BE49-F238E27FC236}">
                <a16:creationId xmlns:a16="http://schemas.microsoft.com/office/drawing/2014/main" id="{7EB3F168-7F8D-536E-71CA-C50819C1F04F}"/>
              </a:ext>
            </a:extLst>
          </p:cNvPr>
          <p:cNvGrpSpPr/>
          <p:nvPr/>
        </p:nvGrpSpPr>
        <p:grpSpPr>
          <a:xfrm>
            <a:off x="2619809" y="76200"/>
            <a:ext cx="4028800" cy="1672804"/>
            <a:chOff x="-60072" y="-4136"/>
            <a:chExt cx="5371733" cy="2230405"/>
          </a:xfrm>
        </p:grpSpPr>
        <p:sp>
          <p:nvSpPr>
            <p:cNvPr id="162" name="Freeform 24">
              <a:extLst>
                <a:ext uri="{FF2B5EF4-FFF2-40B4-BE49-F238E27FC236}">
                  <a16:creationId xmlns:a16="http://schemas.microsoft.com/office/drawing/2014/main" id="{090D8121-FB19-8644-4779-7B72E998AF0D}"/>
                </a:ext>
              </a:extLst>
            </p:cNvPr>
            <p:cNvSpPr/>
            <p:nvPr/>
          </p:nvSpPr>
          <p:spPr>
            <a:xfrm>
              <a:off x="-60072" y="193911"/>
              <a:ext cx="5311661" cy="1472172"/>
            </a:xfrm>
            <a:custGeom>
              <a:avLst/>
              <a:gdLst/>
              <a:ahLst/>
              <a:cxnLst/>
              <a:rect l="l" t="t" r="r" b="b"/>
              <a:pathLst>
                <a:path w="5311661" h="2192305">
                  <a:moveTo>
                    <a:pt x="0" y="0"/>
                  </a:moveTo>
                  <a:lnTo>
                    <a:pt x="5311661" y="0"/>
                  </a:lnTo>
                  <a:lnTo>
                    <a:pt x="5311661" y="2192305"/>
                  </a:lnTo>
                  <a:lnTo>
                    <a:pt x="0" y="2192305"/>
                  </a:lnTo>
                  <a:close/>
                </a:path>
              </a:pathLst>
            </a:custGeom>
            <a:solidFill>
              <a:srgbClr val="000000">
                <a:alpha val="0"/>
              </a:srgbClr>
            </a:solidFill>
          </p:spPr>
          <p:txBody>
            <a:bodyPr/>
            <a:lstStyle/>
            <a:p>
              <a:pPr algn="l">
                <a:lnSpc>
                  <a:spcPts val="1683"/>
                </a:lnSpc>
              </a:pPr>
              <a:r>
                <a:rPr lang="en-US" sz="1200" dirty="0">
                  <a:solidFill>
                    <a:srgbClr val="FFFFFF"/>
                  </a:solidFill>
                  <a:latin typeface="Montserrat" panose="00000500000000000000" pitchFamily="2" charset="0"/>
                  <a:ea typeface="Helvetica"/>
                  <a:cs typeface="Helvetica" panose="020B0604020202020204" pitchFamily="34" charset="0"/>
                  <a:sym typeface="Helvetica"/>
                </a:rPr>
                <a:t>Cabenuva works by stopping HIV from making copies of itself. It contains two HIV medications, </a:t>
              </a:r>
              <a:r>
                <a:rPr lang="en-US" sz="1200" b="1" dirty="0">
                  <a:solidFill>
                    <a:srgbClr val="FFFFFF"/>
                  </a:solidFill>
                  <a:latin typeface="Montserrat" panose="00000500000000000000" pitchFamily="2" charset="0"/>
                  <a:ea typeface="Helvetica Bold"/>
                  <a:cs typeface="Helvetica" panose="020B0604020202020204" pitchFamily="34" charset="0"/>
                  <a:sym typeface="Helvetica Bold"/>
                </a:rPr>
                <a:t>cabotegravir</a:t>
              </a:r>
              <a:r>
                <a:rPr lang="en-US" sz="1200" dirty="0">
                  <a:solidFill>
                    <a:srgbClr val="FFFFFF"/>
                  </a:solidFill>
                  <a:latin typeface="Montserrat" panose="00000500000000000000" pitchFamily="2" charset="0"/>
                  <a:ea typeface="Helvetica"/>
                  <a:cs typeface="Helvetica" panose="020B0604020202020204" pitchFamily="34" charset="0"/>
                  <a:sym typeface="Helvetica"/>
                </a:rPr>
                <a:t> and </a:t>
              </a:r>
              <a:r>
                <a:rPr lang="en-US" sz="1200" b="1" dirty="0">
                  <a:solidFill>
                    <a:srgbClr val="FFFFFF"/>
                  </a:solidFill>
                  <a:latin typeface="Montserrat" panose="00000500000000000000" pitchFamily="2" charset="0"/>
                  <a:ea typeface="Helvetica Bold"/>
                  <a:cs typeface="Helvetica" panose="020B0604020202020204" pitchFamily="34" charset="0"/>
                  <a:sym typeface="Helvetica Bold"/>
                </a:rPr>
                <a:t>rilpivirine</a:t>
              </a:r>
              <a:r>
                <a:rPr lang="en-US" sz="1200" dirty="0">
                  <a:solidFill>
                    <a:srgbClr val="FFFFFF"/>
                  </a:solidFill>
                  <a:latin typeface="Montserrat" panose="00000500000000000000" pitchFamily="2" charset="0"/>
                  <a:ea typeface="Helvetica"/>
                  <a:cs typeface="Helvetica" panose="020B0604020202020204" pitchFamily="34" charset="0"/>
                  <a:sym typeface="Helvetica"/>
                </a:rPr>
                <a:t>. These two medications are given as two injections.</a:t>
              </a:r>
              <a:endParaRPr lang="en-US" dirty="0">
                <a:latin typeface="Montserrat" panose="00000500000000000000" pitchFamily="2" charset="0"/>
              </a:endParaRPr>
            </a:p>
          </p:txBody>
        </p:sp>
        <p:sp>
          <p:nvSpPr>
            <p:cNvPr id="163" name="TextBox 25">
              <a:extLst>
                <a:ext uri="{FF2B5EF4-FFF2-40B4-BE49-F238E27FC236}">
                  <a16:creationId xmlns:a16="http://schemas.microsoft.com/office/drawing/2014/main" id="{7C26F3DE-DEBC-810B-D0E0-7D7A5B978A7D}"/>
                </a:ext>
              </a:extLst>
            </p:cNvPr>
            <p:cNvSpPr txBox="1"/>
            <p:nvPr/>
          </p:nvSpPr>
          <p:spPr>
            <a:xfrm>
              <a:off x="0" y="-4136"/>
              <a:ext cx="5311661" cy="2230405"/>
            </a:xfrm>
            <a:prstGeom prst="rect">
              <a:avLst/>
            </a:prstGeom>
          </p:spPr>
          <p:txBody>
            <a:bodyPr lIns="0" tIns="0" rIns="0" bIns="0" rtlCol="0" anchor="t"/>
            <a:lstStyle/>
            <a:p>
              <a:pPr algn="l">
                <a:lnSpc>
                  <a:spcPts val="1683"/>
                </a:lnSpc>
              </a:pPr>
              <a:endParaRPr lang="en-US" sz="1202" dirty="0">
                <a:solidFill>
                  <a:srgbClr val="FFFFFF"/>
                </a:solidFill>
                <a:latin typeface="Helvetica"/>
                <a:ea typeface="Helvetica"/>
                <a:cs typeface="Helvetica"/>
                <a:sym typeface="Helvetica"/>
              </a:endParaRPr>
            </a:p>
          </p:txBody>
        </p:sp>
      </p:grpSp>
      <p:sp>
        <p:nvSpPr>
          <p:cNvPr id="164" name="TextBox 163">
            <a:extLst>
              <a:ext uri="{FF2B5EF4-FFF2-40B4-BE49-F238E27FC236}">
                <a16:creationId xmlns:a16="http://schemas.microsoft.com/office/drawing/2014/main" id="{740ABFAA-D301-099C-A76D-A1FE883664EF}"/>
              </a:ext>
            </a:extLst>
          </p:cNvPr>
          <p:cNvSpPr txBox="1"/>
          <p:nvPr/>
        </p:nvSpPr>
        <p:spPr>
          <a:xfrm>
            <a:off x="37797" y="3564505"/>
            <a:ext cx="6882332" cy="508665"/>
          </a:xfrm>
          <a:prstGeom prst="rect">
            <a:avLst/>
          </a:prstGeom>
          <a:noFill/>
        </p:spPr>
        <p:txBody>
          <a:bodyPr wrap="square" lIns="91440" tIns="45720" rIns="91440" bIns="45720" anchor="t">
            <a:spAutoFit/>
          </a:bodyPr>
          <a:lstStyle/>
          <a:p>
            <a:pPr>
              <a:lnSpc>
                <a:spcPts val="1683"/>
              </a:lnSpc>
            </a:pPr>
            <a:r>
              <a:rPr lang="en-US" sz="1100" dirty="0">
                <a:solidFill>
                  <a:srgbClr val="FFFFFF"/>
                </a:solidFill>
                <a:latin typeface="Montserrat"/>
                <a:ea typeface="Helvetica"/>
                <a:cs typeface="Helvetica"/>
                <a:sym typeface="Helvetica"/>
              </a:rPr>
              <a:t>Injections are given every two months. It is important to attend every injection visit on time so that your drug levels are high enough to keep HIV from making copies of itself in your body.</a:t>
            </a:r>
          </a:p>
        </p:txBody>
      </p:sp>
      <p:sp>
        <p:nvSpPr>
          <p:cNvPr id="165" name="Freeform 169">
            <a:extLst>
              <a:ext uri="{FF2B5EF4-FFF2-40B4-BE49-F238E27FC236}">
                <a16:creationId xmlns:a16="http://schemas.microsoft.com/office/drawing/2014/main" id="{39107129-C596-8664-4C68-3DA848C70956}"/>
              </a:ext>
            </a:extLst>
          </p:cNvPr>
          <p:cNvSpPr/>
          <p:nvPr/>
        </p:nvSpPr>
        <p:spPr>
          <a:xfrm>
            <a:off x="104152" y="4648200"/>
            <a:ext cx="4241940" cy="2798076"/>
          </a:xfrm>
          <a:custGeom>
            <a:avLst/>
            <a:gdLst/>
            <a:ahLst/>
            <a:cxnLst/>
            <a:rect l="l" t="t" r="r" b="b"/>
            <a:pathLst>
              <a:path w="4387739" h="2894248">
                <a:moveTo>
                  <a:pt x="0" y="0"/>
                </a:moveTo>
                <a:lnTo>
                  <a:pt x="4387739" y="0"/>
                </a:lnTo>
                <a:lnTo>
                  <a:pt x="4387739" y="2894248"/>
                </a:lnTo>
                <a:lnTo>
                  <a:pt x="0" y="2894248"/>
                </a:lnTo>
                <a:lnTo>
                  <a:pt x="0" y="0"/>
                </a:lnTo>
                <a:close/>
              </a:path>
            </a:pathLst>
          </a:custGeom>
          <a:blipFill>
            <a:blip r:embed="rId5"/>
            <a:stretch>
              <a:fillRect/>
            </a:stretch>
          </a:blipFill>
        </p:spPr>
        <p:txBody>
          <a:bodyPr/>
          <a:lstStyle/>
          <a:p>
            <a:endParaRPr lang="en-US"/>
          </a:p>
        </p:txBody>
      </p:sp>
      <p:sp>
        <p:nvSpPr>
          <p:cNvPr id="166" name="TextBox 165">
            <a:extLst>
              <a:ext uri="{FF2B5EF4-FFF2-40B4-BE49-F238E27FC236}">
                <a16:creationId xmlns:a16="http://schemas.microsoft.com/office/drawing/2014/main" id="{8CA256C8-330D-68AB-2C31-D48FC78F10DC}"/>
              </a:ext>
            </a:extLst>
          </p:cNvPr>
          <p:cNvSpPr txBox="1"/>
          <p:nvPr/>
        </p:nvSpPr>
        <p:spPr>
          <a:xfrm>
            <a:off x="4355561" y="4343400"/>
            <a:ext cx="2309183" cy="3255571"/>
          </a:xfrm>
          <a:prstGeom prst="rect">
            <a:avLst/>
          </a:prstGeom>
          <a:noFill/>
        </p:spPr>
        <p:txBody>
          <a:bodyPr wrap="square" lIns="91440" tIns="45720" rIns="91440" bIns="45720" anchor="t">
            <a:spAutoFit/>
          </a:bodyPr>
          <a:lstStyle/>
          <a:p>
            <a:pPr marL="0" marR="0">
              <a:lnSpc>
                <a:spcPct val="115000"/>
              </a:lnSpc>
              <a:spcAft>
                <a:spcPts val="800"/>
              </a:spcAft>
            </a:pPr>
            <a:r>
              <a:rPr lang="en-US" sz="1200" b="1" kern="100" dirty="0">
                <a:effectLst/>
                <a:latin typeface="Montserrat" pitchFamily="2" charset="77"/>
                <a:ea typeface="Aptos" panose="020B0004020202020204" pitchFamily="34" charset="0"/>
                <a:cs typeface="Times New Roman" panose="02020603050405020304" pitchFamily="18" charset="0"/>
              </a:rPr>
              <a:t>Sample Monthly Injection Schedule</a:t>
            </a:r>
            <a:endParaRPr lang="en-US" sz="1200" kern="100" dirty="0">
              <a:effectLst/>
              <a:latin typeface="Montserrat" pitchFamily="2" charset="77"/>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Montserrat"/>
                <a:ea typeface="Aptos" panose="020B0004020202020204" pitchFamily="34" charset="0"/>
                <a:cs typeface="Times New Roman"/>
              </a:rPr>
              <a:t>For a monthly injection schedule, you get an injection on the 4th of the month, and your get your next injection for</a:t>
            </a:r>
            <a:r>
              <a:rPr lang="en-US" sz="1200" kern="100" dirty="0">
                <a:latin typeface="Montserrat"/>
                <a:ea typeface="Aptos" panose="020B0004020202020204" pitchFamily="34" charset="0"/>
                <a:cs typeface="Times New Roman"/>
              </a:rPr>
              <a:t> four weeks later </a:t>
            </a:r>
            <a:r>
              <a:rPr lang="en-US" sz="1200" kern="100" dirty="0">
                <a:effectLst/>
                <a:latin typeface="Montserrat"/>
                <a:ea typeface="Aptos" panose="020B0004020202020204" pitchFamily="34" charset="0"/>
                <a:cs typeface="Times New Roman"/>
              </a:rPr>
              <a:t>(target injection date). </a:t>
            </a:r>
          </a:p>
          <a:p>
            <a:pPr marL="0" marR="0">
              <a:lnSpc>
                <a:spcPct val="115000"/>
              </a:lnSpc>
              <a:spcAft>
                <a:spcPts val="800"/>
              </a:spcAft>
            </a:pPr>
            <a:r>
              <a:rPr lang="en-US" sz="1200" kern="100" dirty="0">
                <a:effectLst/>
                <a:latin typeface="Montserrat"/>
                <a:ea typeface="Aptos" panose="020B0004020202020204" pitchFamily="34" charset="0"/>
                <a:cs typeface="Times New Roman"/>
              </a:rPr>
              <a:t>You can schedule the next injection up to </a:t>
            </a:r>
            <a:r>
              <a:rPr lang="en-US" sz="1200" kern="100" dirty="0">
                <a:latin typeface="Montserrat"/>
                <a:ea typeface="Aptos" panose="020B0004020202020204" pitchFamily="34" charset="0"/>
                <a:cs typeface="Times New Roman"/>
              </a:rPr>
              <a:t>seven</a:t>
            </a:r>
            <a:r>
              <a:rPr lang="en-US" sz="1200" kern="100" dirty="0">
                <a:effectLst/>
                <a:latin typeface="Montserrat"/>
                <a:ea typeface="Aptos" panose="020B0004020202020204" pitchFamily="34" charset="0"/>
                <a:cs typeface="Times New Roman"/>
              </a:rPr>
              <a:t> days before or after the target injection date (any of the days shaded in blue).</a:t>
            </a:r>
          </a:p>
        </p:txBody>
      </p:sp>
      <p:grpSp>
        <p:nvGrpSpPr>
          <p:cNvPr id="2" name="Group 17">
            <a:extLst>
              <a:ext uri="{FF2B5EF4-FFF2-40B4-BE49-F238E27FC236}">
                <a16:creationId xmlns:a16="http://schemas.microsoft.com/office/drawing/2014/main" id="{0EDF8220-C106-357C-E25B-400107E0C0B1}"/>
              </a:ext>
            </a:extLst>
          </p:cNvPr>
          <p:cNvGrpSpPr/>
          <p:nvPr/>
        </p:nvGrpSpPr>
        <p:grpSpPr>
          <a:xfrm>
            <a:off x="-85034" y="-563579"/>
            <a:ext cx="2544779" cy="2544779"/>
            <a:chOff x="0" y="0"/>
            <a:chExt cx="812800" cy="812800"/>
          </a:xfrm>
        </p:grpSpPr>
        <p:sp>
          <p:nvSpPr>
            <p:cNvPr id="3" name="Freeform 18">
              <a:extLst>
                <a:ext uri="{FF2B5EF4-FFF2-40B4-BE49-F238E27FC236}">
                  <a16:creationId xmlns:a16="http://schemas.microsoft.com/office/drawing/2014/main" id="{AEE0A9DE-3075-1753-2535-8863021A305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4" name="TextBox 19">
              <a:extLst>
                <a:ext uri="{FF2B5EF4-FFF2-40B4-BE49-F238E27FC236}">
                  <a16:creationId xmlns:a16="http://schemas.microsoft.com/office/drawing/2014/main" id="{7E7FF6FA-989D-8AA7-A5F7-042598C02634}"/>
                </a:ext>
              </a:extLst>
            </p:cNvPr>
            <p:cNvSpPr txBox="1"/>
            <p:nvPr/>
          </p:nvSpPr>
          <p:spPr>
            <a:xfrm>
              <a:off x="76200" y="38100"/>
              <a:ext cx="660400" cy="698500"/>
            </a:xfrm>
            <a:prstGeom prst="rect">
              <a:avLst/>
            </a:prstGeom>
          </p:spPr>
          <p:txBody>
            <a:bodyPr lIns="50800" tIns="50800" rIns="50800" bIns="50800" rtlCol="0" anchor="ctr"/>
            <a:lstStyle/>
            <a:p>
              <a:pPr algn="ctr">
                <a:lnSpc>
                  <a:spcPts val="1683"/>
                </a:lnSpc>
              </a:pPr>
              <a:endParaRPr/>
            </a:p>
          </p:txBody>
        </p:sp>
      </p:grpSp>
      <p:sp>
        <p:nvSpPr>
          <p:cNvPr id="5" name="TextBox 45">
            <a:extLst>
              <a:ext uri="{FF2B5EF4-FFF2-40B4-BE49-F238E27FC236}">
                <a16:creationId xmlns:a16="http://schemas.microsoft.com/office/drawing/2014/main" id="{D3C3DA80-ED1B-FE70-AE18-1AD6F85758EC}"/>
              </a:ext>
            </a:extLst>
          </p:cNvPr>
          <p:cNvSpPr txBox="1"/>
          <p:nvPr/>
        </p:nvSpPr>
        <p:spPr>
          <a:xfrm>
            <a:off x="-7009" y="102260"/>
            <a:ext cx="2388727" cy="1516042"/>
          </a:xfrm>
          <a:prstGeom prst="rect">
            <a:avLst/>
          </a:prstGeom>
        </p:spPr>
        <p:txBody>
          <a:bodyPr lIns="0" tIns="0" rIns="0" bIns="0" rtlCol="0" anchor="t"/>
          <a:lstStyle/>
          <a:p>
            <a:pPr algn="ctr">
              <a:lnSpc>
                <a:spcPts val="3368"/>
              </a:lnSpc>
            </a:pPr>
            <a:r>
              <a:rPr lang="en-US" sz="2400" b="1" dirty="0">
                <a:solidFill>
                  <a:srgbClr val="FFFFFF"/>
                </a:solidFill>
                <a:latin typeface="Montserrat" panose="00000500000000000000" pitchFamily="2" charset="0"/>
                <a:ea typeface="Helvetica Bold"/>
                <a:cs typeface="Helvetica Bold"/>
                <a:sym typeface="Helvetica Bold"/>
              </a:rPr>
              <a:t>How does Cabenuva work?</a:t>
            </a:r>
          </a:p>
        </p:txBody>
      </p:sp>
      <p:grpSp>
        <p:nvGrpSpPr>
          <p:cNvPr id="6" name="Group 52">
            <a:extLst>
              <a:ext uri="{FF2B5EF4-FFF2-40B4-BE49-F238E27FC236}">
                <a16:creationId xmlns:a16="http://schemas.microsoft.com/office/drawing/2014/main" id="{978C970C-4DF3-DA9E-5209-0F54145EF9D2}"/>
              </a:ext>
            </a:extLst>
          </p:cNvPr>
          <p:cNvGrpSpPr/>
          <p:nvPr/>
        </p:nvGrpSpPr>
        <p:grpSpPr>
          <a:xfrm>
            <a:off x="7480710" y="5890644"/>
            <a:ext cx="1907944" cy="804953"/>
            <a:chOff x="1466253" y="0"/>
            <a:chExt cx="2612889" cy="1073270"/>
          </a:xfrm>
        </p:grpSpPr>
        <p:sp>
          <p:nvSpPr>
            <p:cNvPr id="8" name="Freeform 53">
              <a:extLst>
                <a:ext uri="{FF2B5EF4-FFF2-40B4-BE49-F238E27FC236}">
                  <a16:creationId xmlns:a16="http://schemas.microsoft.com/office/drawing/2014/main" id="{62FB6DE7-4859-46F4-9F63-2A09694EB250}"/>
                </a:ext>
              </a:extLst>
            </p:cNvPr>
            <p:cNvSpPr/>
            <p:nvPr/>
          </p:nvSpPr>
          <p:spPr>
            <a:xfrm>
              <a:off x="2979762" y="0"/>
              <a:ext cx="1099380" cy="1073270"/>
            </a:xfrm>
            <a:custGeom>
              <a:avLst/>
              <a:gdLst/>
              <a:ahLst/>
              <a:cxnLst/>
              <a:rect l="l" t="t" r="r" b="b"/>
              <a:pathLst>
                <a:path w="1099380" h="1073270">
                  <a:moveTo>
                    <a:pt x="0" y="0"/>
                  </a:moveTo>
                  <a:lnTo>
                    <a:pt x="1099380" y="0"/>
                  </a:lnTo>
                  <a:lnTo>
                    <a:pt x="1099380" y="1073270"/>
                  </a:lnTo>
                  <a:lnTo>
                    <a:pt x="0" y="1073270"/>
                  </a:lnTo>
                  <a:lnTo>
                    <a:pt x="0" y="0"/>
                  </a:lnTo>
                  <a:close/>
                </a:path>
              </a:pathLst>
            </a:custGeom>
            <a:blipFill>
              <a:blip r:embed="rId6">
                <a:extLst>
                  <a:ext uri="{96DAC541-7B7A-43D3-8B79-37D633B846F1}">
                    <asvg:svgBlip xmlns:asvg="http://schemas.microsoft.com/office/drawing/2016/SVG/main" r:embed="rId7"/>
                  </a:ext>
                </a:extLst>
              </a:blip>
              <a:stretch>
                <a:fillRect t="-38" b="-38"/>
              </a:stretch>
            </a:blipFill>
          </p:spPr>
          <p:txBody>
            <a:bodyPr/>
            <a:lstStyle/>
            <a:p>
              <a:endParaRPr lang="en-US"/>
            </a:p>
          </p:txBody>
        </p:sp>
        <p:sp>
          <p:nvSpPr>
            <p:cNvPr id="9" name="Freeform 55">
              <a:extLst>
                <a:ext uri="{FF2B5EF4-FFF2-40B4-BE49-F238E27FC236}">
                  <a16:creationId xmlns:a16="http://schemas.microsoft.com/office/drawing/2014/main" id="{90EF4516-10D7-6BD9-C795-B8AD128E018F}"/>
                </a:ext>
              </a:extLst>
            </p:cNvPr>
            <p:cNvSpPr/>
            <p:nvPr/>
          </p:nvSpPr>
          <p:spPr>
            <a:xfrm>
              <a:off x="2588409" y="406782"/>
              <a:ext cx="187639" cy="187639"/>
            </a:xfrm>
            <a:custGeom>
              <a:avLst/>
              <a:gdLst/>
              <a:ahLst/>
              <a:cxnLst/>
              <a:rect l="l" t="t" r="r" b="b"/>
              <a:pathLst>
                <a:path w="187639" h="187639">
                  <a:moveTo>
                    <a:pt x="0" y="0"/>
                  </a:moveTo>
                  <a:lnTo>
                    <a:pt x="187640" y="0"/>
                  </a:lnTo>
                  <a:lnTo>
                    <a:pt x="187640" y="187639"/>
                  </a:lnTo>
                  <a:lnTo>
                    <a:pt x="0" y="1876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57">
              <a:extLst>
                <a:ext uri="{FF2B5EF4-FFF2-40B4-BE49-F238E27FC236}">
                  <a16:creationId xmlns:a16="http://schemas.microsoft.com/office/drawing/2014/main" id="{1E302632-5A3B-AA5E-825A-78E3955EE6E8}"/>
                </a:ext>
              </a:extLst>
            </p:cNvPr>
            <p:cNvSpPr/>
            <p:nvPr/>
          </p:nvSpPr>
          <p:spPr>
            <a:xfrm>
              <a:off x="1466253" y="296483"/>
              <a:ext cx="892857" cy="694197"/>
            </a:xfrm>
            <a:custGeom>
              <a:avLst/>
              <a:gdLst/>
              <a:ahLst/>
              <a:cxnLst/>
              <a:rect l="l" t="t" r="r" b="b"/>
              <a:pathLst>
                <a:path w="892857" h="694197">
                  <a:moveTo>
                    <a:pt x="0" y="0"/>
                  </a:moveTo>
                  <a:lnTo>
                    <a:pt x="892857" y="0"/>
                  </a:lnTo>
                  <a:lnTo>
                    <a:pt x="892857" y="694196"/>
                  </a:lnTo>
                  <a:lnTo>
                    <a:pt x="0" y="694196"/>
                  </a:lnTo>
                  <a:lnTo>
                    <a:pt x="0" y="0"/>
                  </a:lnTo>
                  <a:close/>
                </a:path>
              </a:pathLst>
            </a:custGeom>
            <a:blipFill>
              <a:blip r:embed="rId10">
                <a:extLst>
                  <a:ext uri="{96DAC541-7B7A-43D3-8B79-37D633B846F1}">
                    <asvg:svgBlip xmlns:asvg="http://schemas.microsoft.com/office/drawing/2016/SVG/main" r:embed="rId11"/>
                  </a:ext>
                </a:extLst>
              </a:blip>
              <a:stretch>
                <a:fillRect l="-184" r="-184"/>
              </a:stretch>
            </a:blipFill>
          </p:spPr>
          <p:txBody>
            <a:bodyPr/>
            <a:lstStyle/>
            <a:p>
              <a:endParaRPr lang="en-US"/>
            </a:p>
          </p:txBody>
        </p:sp>
        <p:grpSp>
          <p:nvGrpSpPr>
            <p:cNvPr id="12" name="Group 58">
              <a:extLst>
                <a:ext uri="{FF2B5EF4-FFF2-40B4-BE49-F238E27FC236}">
                  <a16:creationId xmlns:a16="http://schemas.microsoft.com/office/drawing/2014/main" id="{3D512515-19E5-D9D5-3F5F-08EB32384BAC}"/>
                </a:ext>
              </a:extLst>
            </p:cNvPr>
            <p:cNvGrpSpPr/>
            <p:nvPr/>
          </p:nvGrpSpPr>
          <p:grpSpPr>
            <a:xfrm>
              <a:off x="3637289" y="406111"/>
              <a:ext cx="88071" cy="181331"/>
              <a:chOff x="0" y="0"/>
              <a:chExt cx="88071" cy="181331"/>
            </a:xfrm>
          </p:grpSpPr>
          <p:sp>
            <p:nvSpPr>
              <p:cNvPr id="244" name="Freeform 59">
                <a:extLst>
                  <a:ext uri="{FF2B5EF4-FFF2-40B4-BE49-F238E27FC236}">
                    <a16:creationId xmlns:a16="http://schemas.microsoft.com/office/drawing/2014/main" id="{C1E7E756-8B98-3248-D65B-7715E9890455}"/>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45" name="TextBox 60">
                <a:extLst>
                  <a:ext uri="{FF2B5EF4-FFF2-40B4-BE49-F238E27FC236}">
                    <a16:creationId xmlns:a16="http://schemas.microsoft.com/office/drawing/2014/main" id="{02932470-CD95-DF99-D28B-3657A1D60973}"/>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3" name="Group 61">
              <a:extLst>
                <a:ext uri="{FF2B5EF4-FFF2-40B4-BE49-F238E27FC236}">
                  <a16:creationId xmlns:a16="http://schemas.microsoft.com/office/drawing/2014/main" id="{75F682B3-06E1-6606-A07A-05A90399278B}"/>
                </a:ext>
              </a:extLst>
            </p:cNvPr>
            <p:cNvGrpSpPr/>
            <p:nvPr/>
          </p:nvGrpSpPr>
          <p:grpSpPr>
            <a:xfrm>
              <a:off x="3772247" y="406111"/>
              <a:ext cx="88071" cy="181331"/>
              <a:chOff x="0" y="0"/>
              <a:chExt cx="88071" cy="181331"/>
            </a:xfrm>
          </p:grpSpPr>
          <p:sp>
            <p:nvSpPr>
              <p:cNvPr id="242" name="Freeform 62">
                <a:extLst>
                  <a:ext uri="{FF2B5EF4-FFF2-40B4-BE49-F238E27FC236}">
                    <a16:creationId xmlns:a16="http://schemas.microsoft.com/office/drawing/2014/main" id="{BDE31D7B-9EA7-FC88-7CAB-26E06B0A8608}"/>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43" name="TextBox 63">
                <a:extLst>
                  <a:ext uri="{FF2B5EF4-FFF2-40B4-BE49-F238E27FC236}">
                    <a16:creationId xmlns:a16="http://schemas.microsoft.com/office/drawing/2014/main" id="{7F1CD187-20CE-3B5D-7837-BDA5C1AD17FF}"/>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4" name="Group 64">
              <a:extLst>
                <a:ext uri="{FF2B5EF4-FFF2-40B4-BE49-F238E27FC236}">
                  <a16:creationId xmlns:a16="http://schemas.microsoft.com/office/drawing/2014/main" id="{B93A57CA-6008-F93D-D130-18FE5AE86900}"/>
                </a:ext>
              </a:extLst>
            </p:cNvPr>
            <p:cNvGrpSpPr/>
            <p:nvPr/>
          </p:nvGrpSpPr>
          <p:grpSpPr>
            <a:xfrm>
              <a:off x="3927578" y="406111"/>
              <a:ext cx="88071" cy="181331"/>
              <a:chOff x="0" y="0"/>
              <a:chExt cx="88071" cy="181331"/>
            </a:xfrm>
          </p:grpSpPr>
          <p:sp>
            <p:nvSpPr>
              <p:cNvPr id="240" name="Freeform 65">
                <a:extLst>
                  <a:ext uri="{FF2B5EF4-FFF2-40B4-BE49-F238E27FC236}">
                    <a16:creationId xmlns:a16="http://schemas.microsoft.com/office/drawing/2014/main" id="{D30D25F2-B8C3-0AE8-3C0D-27C790844338}"/>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41" name="TextBox 66">
                <a:extLst>
                  <a:ext uri="{FF2B5EF4-FFF2-40B4-BE49-F238E27FC236}">
                    <a16:creationId xmlns:a16="http://schemas.microsoft.com/office/drawing/2014/main" id="{AB3777A0-D161-55AA-2E90-7C9292FC8C9A}"/>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5" name="Group 67">
              <a:extLst>
                <a:ext uri="{FF2B5EF4-FFF2-40B4-BE49-F238E27FC236}">
                  <a16:creationId xmlns:a16="http://schemas.microsoft.com/office/drawing/2014/main" id="{57C4BB87-F1BA-57D0-6BE4-C837E031E93D}"/>
                </a:ext>
              </a:extLst>
            </p:cNvPr>
            <p:cNvGrpSpPr/>
            <p:nvPr/>
          </p:nvGrpSpPr>
          <p:grpSpPr>
            <a:xfrm>
              <a:off x="3927578" y="511168"/>
              <a:ext cx="88071" cy="181331"/>
              <a:chOff x="0" y="0"/>
              <a:chExt cx="88071" cy="181331"/>
            </a:xfrm>
          </p:grpSpPr>
          <p:sp>
            <p:nvSpPr>
              <p:cNvPr id="238" name="Freeform 68">
                <a:extLst>
                  <a:ext uri="{FF2B5EF4-FFF2-40B4-BE49-F238E27FC236}">
                    <a16:creationId xmlns:a16="http://schemas.microsoft.com/office/drawing/2014/main" id="{998C2E1B-2468-96D6-3C2A-B1E27E0EDAF0}"/>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39" name="TextBox 69">
                <a:extLst>
                  <a:ext uri="{FF2B5EF4-FFF2-40B4-BE49-F238E27FC236}">
                    <a16:creationId xmlns:a16="http://schemas.microsoft.com/office/drawing/2014/main" id="{89A700FE-BF09-D49A-3D60-8278222C30B5}"/>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6" name="Group 70">
              <a:extLst>
                <a:ext uri="{FF2B5EF4-FFF2-40B4-BE49-F238E27FC236}">
                  <a16:creationId xmlns:a16="http://schemas.microsoft.com/office/drawing/2014/main" id="{DDDDFC71-E87D-50A1-A505-BEFA5B54A0D5}"/>
                </a:ext>
              </a:extLst>
            </p:cNvPr>
            <p:cNvGrpSpPr/>
            <p:nvPr/>
          </p:nvGrpSpPr>
          <p:grpSpPr>
            <a:xfrm>
              <a:off x="3937495" y="618118"/>
              <a:ext cx="88071" cy="181331"/>
              <a:chOff x="0" y="0"/>
              <a:chExt cx="88071" cy="181331"/>
            </a:xfrm>
          </p:grpSpPr>
          <p:sp>
            <p:nvSpPr>
              <p:cNvPr id="236" name="Freeform 71">
                <a:extLst>
                  <a:ext uri="{FF2B5EF4-FFF2-40B4-BE49-F238E27FC236}">
                    <a16:creationId xmlns:a16="http://schemas.microsoft.com/office/drawing/2014/main" id="{18017517-EB2B-E4F8-395E-E91684F1DCF6}"/>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37" name="TextBox 72">
                <a:extLst>
                  <a:ext uri="{FF2B5EF4-FFF2-40B4-BE49-F238E27FC236}">
                    <a16:creationId xmlns:a16="http://schemas.microsoft.com/office/drawing/2014/main" id="{FAAE4FE3-51DA-B436-A505-F4B2D5914528}"/>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7" name="Group 73">
              <a:extLst>
                <a:ext uri="{FF2B5EF4-FFF2-40B4-BE49-F238E27FC236}">
                  <a16:creationId xmlns:a16="http://schemas.microsoft.com/office/drawing/2014/main" id="{F7DDAF75-0B0D-4E49-82AC-27B9C4AB48F2}"/>
                </a:ext>
              </a:extLst>
            </p:cNvPr>
            <p:cNvGrpSpPr/>
            <p:nvPr/>
          </p:nvGrpSpPr>
          <p:grpSpPr>
            <a:xfrm>
              <a:off x="3937495" y="727614"/>
              <a:ext cx="88071" cy="181331"/>
              <a:chOff x="0" y="0"/>
              <a:chExt cx="88071" cy="181331"/>
            </a:xfrm>
          </p:grpSpPr>
          <p:sp>
            <p:nvSpPr>
              <p:cNvPr id="234" name="Freeform 74">
                <a:extLst>
                  <a:ext uri="{FF2B5EF4-FFF2-40B4-BE49-F238E27FC236}">
                    <a16:creationId xmlns:a16="http://schemas.microsoft.com/office/drawing/2014/main" id="{44C339A2-53A6-5443-C00C-B7256FB1C59D}"/>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35" name="TextBox 75">
                <a:extLst>
                  <a:ext uri="{FF2B5EF4-FFF2-40B4-BE49-F238E27FC236}">
                    <a16:creationId xmlns:a16="http://schemas.microsoft.com/office/drawing/2014/main" id="{060EE73D-3B54-4E77-94D1-C670161C68B8}"/>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8" name="Group 76">
              <a:extLst>
                <a:ext uri="{FF2B5EF4-FFF2-40B4-BE49-F238E27FC236}">
                  <a16:creationId xmlns:a16="http://schemas.microsoft.com/office/drawing/2014/main" id="{418EC599-ED8B-731B-4BBF-99DB91E65834}"/>
                </a:ext>
              </a:extLst>
            </p:cNvPr>
            <p:cNvGrpSpPr/>
            <p:nvPr/>
          </p:nvGrpSpPr>
          <p:grpSpPr>
            <a:xfrm>
              <a:off x="3782433" y="511168"/>
              <a:ext cx="88071" cy="181331"/>
              <a:chOff x="0" y="0"/>
              <a:chExt cx="88071" cy="181331"/>
            </a:xfrm>
          </p:grpSpPr>
          <p:sp>
            <p:nvSpPr>
              <p:cNvPr id="232" name="Freeform 77">
                <a:extLst>
                  <a:ext uri="{FF2B5EF4-FFF2-40B4-BE49-F238E27FC236}">
                    <a16:creationId xmlns:a16="http://schemas.microsoft.com/office/drawing/2014/main" id="{21F3811F-A0B8-C24D-CB17-EC3B44052031}"/>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33" name="TextBox 78">
                <a:extLst>
                  <a:ext uri="{FF2B5EF4-FFF2-40B4-BE49-F238E27FC236}">
                    <a16:creationId xmlns:a16="http://schemas.microsoft.com/office/drawing/2014/main" id="{F545AC6E-9D5F-95B2-9EC7-538AB5F4601F}"/>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9" name="Group 79">
              <a:extLst>
                <a:ext uri="{FF2B5EF4-FFF2-40B4-BE49-F238E27FC236}">
                  <a16:creationId xmlns:a16="http://schemas.microsoft.com/office/drawing/2014/main" id="{3A3E2B1B-4ADE-A6AD-D84B-583ECF820602}"/>
                </a:ext>
              </a:extLst>
            </p:cNvPr>
            <p:cNvGrpSpPr/>
            <p:nvPr/>
          </p:nvGrpSpPr>
          <p:grpSpPr>
            <a:xfrm>
              <a:off x="3792349" y="618118"/>
              <a:ext cx="88071" cy="181331"/>
              <a:chOff x="0" y="0"/>
              <a:chExt cx="88071" cy="181331"/>
            </a:xfrm>
          </p:grpSpPr>
          <p:sp>
            <p:nvSpPr>
              <p:cNvPr id="230" name="Freeform 80">
                <a:extLst>
                  <a:ext uri="{FF2B5EF4-FFF2-40B4-BE49-F238E27FC236}">
                    <a16:creationId xmlns:a16="http://schemas.microsoft.com/office/drawing/2014/main" id="{0ACEDBD6-C77C-8496-FBCF-999B5A28D0EF}"/>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31" name="TextBox 81">
                <a:extLst>
                  <a:ext uri="{FF2B5EF4-FFF2-40B4-BE49-F238E27FC236}">
                    <a16:creationId xmlns:a16="http://schemas.microsoft.com/office/drawing/2014/main" id="{14759E7B-D907-238B-F731-A0380D102CE3}"/>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23" name="Group 82">
              <a:extLst>
                <a:ext uri="{FF2B5EF4-FFF2-40B4-BE49-F238E27FC236}">
                  <a16:creationId xmlns:a16="http://schemas.microsoft.com/office/drawing/2014/main" id="{530AE3A7-6E3C-4541-1C9D-B33C7DB68D81}"/>
                </a:ext>
              </a:extLst>
            </p:cNvPr>
            <p:cNvGrpSpPr/>
            <p:nvPr/>
          </p:nvGrpSpPr>
          <p:grpSpPr>
            <a:xfrm>
              <a:off x="3792349" y="727614"/>
              <a:ext cx="88071" cy="181331"/>
              <a:chOff x="0" y="0"/>
              <a:chExt cx="88071" cy="181331"/>
            </a:xfrm>
          </p:grpSpPr>
          <p:sp>
            <p:nvSpPr>
              <p:cNvPr id="228" name="Freeform 83">
                <a:extLst>
                  <a:ext uri="{FF2B5EF4-FFF2-40B4-BE49-F238E27FC236}">
                    <a16:creationId xmlns:a16="http://schemas.microsoft.com/office/drawing/2014/main" id="{0E35C05F-C285-F005-0B63-D82622720734}"/>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29" name="TextBox 84">
                <a:extLst>
                  <a:ext uri="{FF2B5EF4-FFF2-40B4-BE49-F238E27FC236}">
                    <a16:creationId xmlns:a16="http://schemas.microsoft.com/office/drawing/2014/main" id="{BE315694-470C-831F-AAD9-DCE28666DB83}"/>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24" name="Group 85">
              <a:extLst>
                <a:ext uri="{FF2B5EF4-FFF2-40B4-BE49-F238E27FC236}">
                  <a16:creationId xmlns:a16="http://schemas.microsoft.com/office/drawing/2014/main" id="{5338B121-3B92-4218-A7EB-AE27B85C5F52}"/>
                </a:ext>
              </a:extLst>
            </p:cNvPr>
            <p:cNvGrpSpPr/>
            <p:nvPr/>
          </p:nvGrpSpPr>
          <p:grpSpPr>
            <a:xfrm>
              <a:off x="3786134" y="835706"/>
              <a:ext cx="88071" cy="181331"/>
              <a:chOff x="0" y="0"/>
              <a:chExt cx="88071" cy="181331"/>
            </a:xfrm>
          </p:grpSpPr>
          <p:sp>
            <p:nvSpPr>
              <p:cNvPr id="226" name="Freeform 86">
                <a:extLst>
                  <a:ext uri="{FF2B5EF4-FFF2-40B4-BE49-F238E27FC236}">
                    <a16:creationId xmlns:a16="http://schemas.microsoft.com/office/drawing/2014/main" id="{A7071D3B-288F-9B9A-0EBA-E54DFA41EDE7}"/>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27" name="TextBox 87">
                <a:extLst>
                  <a:ext uri="{FF2B5EF4-FFF2-40B4-BE49-F238E27FC236}">
                    <a16:creationId xmlns:a16="http://schemas.microsoft.com/office/drawing/2014/main" id="{EECED2B7-0922-F4B3-DF77-F6C4F7081515}"/>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29" name="Group 88">
              <a:extLst>
                <a:ext uri="{FF2B5EF4-FFF2-40B4-BE49-F238E27FC236}">
                  <a16:creationId xmlns:a16="http://schemas.microsoft.com/office/drawing/2014/main" id="{62E81F42-8913-465C-004E-88D42B6CD723}"/>
                </a:ext>
              </a:extLst>
            </p:cNvPr>
            <p:cNvGrpSpPr/>
            <p:nvPr/>
          </p:nvGrpSpPr>
          <p:grpSpPr>
            <a:xfrm>
              <a:off x="3637289" y="511168"/>
              <a:ext cx="88071" cy="181331"/>
              <a:chOff x="0" y="0"/>
              <a:chExt cx="88071" cy="181331"/>
            </a:xfrm>
          </p:grpSpPr>
          <p:sp>
            <p:nvSpPr>
              <p:cNvPr id="224" name="Freeform 89">
                <a:extLst>
                  <a:ext uri="{FF2B5EF4-FFF2-40B4-BE49-F238E27FC236}">
                    <a16:creationId xmlns:a16="http://schemas.microsoft.com/office/drawing/2014/main" id="{1F50533C-AFAB-912C-B3E9-0D4C1586EAF2}"/>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25" name="TextBox 90">
                <a:extLst>
                  <a:ext uri="{FF2B5EF4-FFF2-40B4-BE49-F238E27FC236}">
                    <a16:creationId xmlns:a16="http://schemas.microsoft.com/office/drawing/2014/main" id="{BDBF5D4F-F874-4969-531A-C3BF83A545D3}"/>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31" name="Group 91">
              <a:extLst>
                <a:ext uri="{FF2B5EF4-FFF2-40B4-BE49-F238E27FC236}">
                  <a16:creationId xmlns:a16="http://schemas.microsoft.com/office/drawing/2014/main" id="{8FB23AD6-014C-BAF7-B2E7-32734533B18B}"/>
                </a:ext>
              </a:extLst>
            </p:cNvPr>
            <p:cNvGrpSpPr/>
            <p:nvPr/>
          </p:nvGrpSpPr>
          <p:grpSpPr>
            <a:xfrm>
              <a:off x="3647203" y="618118"/>
              <a:ext cx="88071" cy="181331"/>
              <a:chOff x="0" y="0"/>
              <a:chExt cx="88071" cy="181331"/>
            </a:xfrm>
          </p:grpSpPr>
          <p:sp>
            <p:nvSpPr>
              <p:cNvPr id="222" name="Freeform 92">
                <a:extLst>
                  <a:ext uri="{FF2B5EF4-FFF2-40B4-BE49-F238E27FC236}">
                    <a16:creationId xmlns:a16="http://schemas.microsoft.com/office/drawing/2014/main" id="{4AB81233-7764-3C6F-F157-54B571E39EE9}"/>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23" name="TextBox 93">
                <a:extLst>
                  <a:ext uri="{FF2B5EF4-FFF2-40B4-BE49-F238E27FC236}">
                    <a16:creationId xmlns:a16="http://schemas.microsoft.com/office/drawing/2014/main" id="{B3CC2673-9BCE-C1C6-3590-7289CCAD3162}"/>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54" name="Group 94">
              <a:extLst>
                <a:ext uri="{FF2B5EF4-FFF2-40B4-BE49-F238E27FC236}">
                  <a16:creationId xmlns:a16="http://schemas.microsoft.com/office/drawing/2014/main" id="{121748B8-70BD-CD97-CEEC-23097FAB5E5C}"/>
                </a:ext>
              </a:extLst>
            </p:cNvPr>
            <p:cNvGrpSpPr/>
            <p:nvPr/>
          </p:nvGrpSpPr>
          <p:grpSpPr>
            <a:xfrm>
              <a:off x="3647203" y="727614"/>
              <a:ext cx="88071" cy="181331"/>
              <a:chOff x="0" y="0"/>
              <a:chExt cx="88071" cy="181331"/>
            </a:xfrm>
          </p:grpSpPr>
          <p:sp>
            <p:nvSpPr>
              <p:cNvPr id="220" name="Freeform 95">
                <a:extLst>
                  <a:ext uri="{FF2B5EF4-FFF2-40B4-BE49-F238E27FC236}">
                    <a16:creationId xmlns:a16="http://schemas.microsoft.com/office/drawing/2014/main" id="{3EE3BBCC-43DF-89FC-5BBC-0550951B486E}"/>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21" name="TextBox 96">
                <a:extLst>
                  <a:ext uri="{FF2B5EF4-FFF2-40B4-BE49-F238E27FC236}">
                    <a16:creationId xmlns:a16="http://schemas.microsoft.com/office/drawing/2014/main" id="{0789F3E7-117C-EB44-7B5D-9A5DE6319D55}"/>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56" name="Group 97">
              <a:extLst>
                <a:ext uri="{FF2B5EF4-FFF2-40B4-BE49-F238E27FC236}">
                  <a16:creationId xmlns:a16="http://schemas.microsoft.com/office/drawing/2014/main" id="{C17858E0-8E24-F251-EF1C-664641251940}"/>
                </a:ext>
              </a:extLst>
            </p:cNvPr>
            <p:cNvGrpSpPr/>
            <p:nvPr/>
          </p:nvGrpSpPr>
          <p:grpSpPr>
            <a:xfrm>
              <a:off x="3640990" y="835706"/>
              <a:ext cx="88071" cy="181331"/>
              <a:chOff x="0" y="0"/>
              <a:chExt cx="88071" cy="181331"/>
            </a:xfrm>
          </p:grpSpPr>
          <p:sp>
            <p:nvSpPr>
              <p:cNvPr id="218" name="Freeform 98">
                <a:extLst>
                  <a:ext uri="{FF2B5EF4-FFF2-40B4-BE49-F238E27FC236}">
                    <a16:creationId xmlns:a16="http://schemas.microsoft.com/office/drawing/2014/main" id="{40EE91CD-BE14-D35A-ED26-4D810BDCE374}"/>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19" name="TextBox 99">
                <a:extLst>
                  <a:ext uri="{FF2B5EF4-FFF2-40B4-BE49-F238E27FC236}">
                    <a16:creationId xmlns:a16="http://schemas.microsoft.com/office/drawing/2014/main" id="{184D104E-4BCC-C9A9-EC11-6B018953FFDD}"/>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49" name="Group 100">
              <a:extLst>
                <a:ext uri="{FF2B5EF4-FFF2-40B4-BE49-F238E27FC236}">
                  <a16:creationId xmlns:a16="http://schemas.microsoft.com/office/drawing/2014/main" id="{4F9846CF-2A36-1CA2-EE88-1F5B09224AC1}"/>
                </a:ext>
              </a:extLst>
            </p:cNvPr>
            <p:cNvGrpSpPr/>
            <p:nvPr/>
          </p:nvGrpSpPr>
          <p:grpSpPr>
            <a:xfrm>
              <a:off x="3485418" y="511168"/>
              <a:ext cx="88071" cy="181331"/>
              <a:chOff x="0" y="0"/>
              <a:chExt cx="88071" cy="181331"/>
            </a:xfrm>
          </p:grpSpPr>
          <p:sp>
            <p:nvSpPr>
              <p:cNvPr id="216" name="Freeform 101">
                <a:extLst>
                  <a:ext uri="{FF2B5EF4-FFF2-40B4-BE49-F238E27FC236}">
                    <a16:creationId xmlns:a16="http://schemas.microsoft.com/office/drawing/2014/main" id="{3AE9DAE1-BE5F-81B3-7088-368DE18F14DF}"/>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17" name="TextBox 102">
                <a:extLst>
                  <a:ext uri="{FF2B5EF4-FFF2-40B4-BE49-F238E27FC236}">
                    <a16:creationId xmlns:a16="http://schemas.microsoft.com/office/drawing/2014/main" id="{322F0D3C-DAB4-85FE-EFC2-32D786AA8387}"/>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58" name="Group 103">
              <a:extLst>
                <a:ext uri="{FF2B5EF4-FFF2-40B4-BE49-F238E27FC236}">
                  <a16:creationId xmlns:a16="http://schemas.microsoft.com/office/drawing/2014/main" id="{AF41F059-692C-E91F-BAC0-B1907FAF9B55}"/>
                </a:ext>
              </a:extLst>
            </p:cNvPr>
            <p:cNvGrpSpPr/>
            <p:nvPr/>
          </p:nvGrpSpPr>
          <p:grpSpPr>
            <a:xfrm>
              <a:off x="3495334" y="618118"/>
              <a:ext cx="88071" cy="181331"/>
              <a:chOff x="0" y="0"/>
              <a:chExt cx="88071" cy="181331"/>
            </a:xfrm>
          </p:grpSpPr>
          <p:sp>
            <p:nvSpPr>
              <p:cNvPr id="214" name="Freeform 104">
                <a:extLst>
                  <a:ext uri="{FF2B5EF4-FFF2-40B4-BE49-F238E27FC236}">
                    <a16:creationId xmlns:a16="http://schemas.microsoft.com/office/drawing/2014/main" id="{6D48984A-DF03-BAE4-F484-4B542EFD4DFE}"/>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15" name="TextBox 105">
                <a:extLst>
                  <a:ext uri="{FF2B5EF4-FFF2-40B4-BE49-F238E27FC236}">
                    <a16:creationId xmlns:a16="http://schemas.microsoft.com/office/drawing/2014/main" id="{CC353F29-E0C5-5DCB-6FB2-4220EE047812}"/>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59" name="Group 106">
              <a:extLst>
                <a:ext uri="{FF2B5EF4-FFF2-40B4-BE49-F238E27FC236}">
                  <a16:creationId xmlns:a16="http://schemas.microsoft.com/office/drawing/2014/main" id="{BD512F7B-8D7A-2DFA-97BB-DE126C41AB22}"/>
                </a:ext>
              </a:extLst>
            </p:cNvPr>
            <p:cNvGrpSpPr/>
            <p:nvPr/>
          </p:nvGrpSpPr>
          <p:grpSpPr>
            <a:xfrm>
              <a:off x="3495334" y="727614"/>
              <a:ext cx="88071" cy="181331"/>
              <a:chOff x="0" y="0"/>
              <a:chExt cx="88071" cy="181331"/>
            </a:xfrm>
          </p:grpSpPr>
          <p:sp>
            <p:nvSpPr>
              <p:cNvPr id="212" name="Freeform 107">
                <a:extLst>
                  <a:ext uri="{FF2B5EF4-FFF2-40B4-BE49-F238E27FC236}">
                    <a16:creationId xmlns:a16="http://schemas.microsoft.com/office/drawing/2014/main" id="{4C3086FD-C68F-223C-0E63-C410521FEE33}"/>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13" name="TextBox 108">
                <a:extLst>
                  <a:ext uri="{FF2B5EF4-FFF2-40B4-BE49-F238E27FC236}">
                    <a16:creationId xmlns:a16="http://schemas.microsoft.com/office/drawing/2014/main" id="{8C8A9649-2447-6C26-EF1A-33780954BF4D}"/>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67" name="Group 109">
              <a:extLst>
                <a:ext uri="{FF2B5EF4-FFF2-40B4-BE49-F238E27FC236}">
                  <a16:creationId xmlns:a16="http://schemas.microsoft.com/office/drawing/2014/main" id="{CD9F1E5D-5728-4E20-5AE1-6A4BBD9852AB}"/>
                </a:ext>
              </a:extLst>
            </p:cNvPr>
            <p:cNvGrpSpPr/>
            <p:nvPr/>
          </p:nvGrpSpPr>
          <p:grpSpPr>
            <a:xfrm>
              <a:off x="3489119" y="835706"/>
              <a:ext cx="88071" cy="181331"/>
              <a:chOff x="0" y="0"/>
              <a:chExt cx="88071" cy="181331"/>
            </a:xfrm>
          </p:grpSpPr>
          <p:sp>
            <p:nvSpPr>
              <p:cNvPr id="210" name="Freeform 110">
                <a:extLst>
                  <a:ext uri="{FF2B5EF4-FFF2-40B4-BE49-F238E27FC236}">
                    <a16:creationId xmlns:a16="http://schemas.microsoft.com/office/drawing/2014/main" id="{E0BAAC55-DB25-7DCE-2768-5E3224C85CE6}"/>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11" name="TextBox 111">
                <a:extLst>
                  <a:ext uri="{FF2B5EF4-FFF2-40B4-BE49-F238E27FC236}">
                    <a16:creationId xmlns:a16="http://schemas.microsoft.com/office/drawing/2014/main" id="{8535F0E5-6498-865E-6C36-11E832369EF4}"/>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68" name="Group 112">
              <a:extLst>
                <a:ext uri="{FF2B5EF4-FFF2-40B4-BE49-F238E27FC236}">
                  <a16:creationId xmlns:a16="http://schemas.microsoft.com/office/drawing/2014/main" id="{87B9D12C-54CF-0594-D03A-7B07C1DA3052}"/>
                </a:ext>
              </a:extLst>
            </p:cNvPr>
            <p:cNvGrpSpPr/>
            <p:nvPr/>
          </p:nvGrpSpPr>
          <p:grpSpPr>
            <a:xfrm>
              <a:off x="3346419" y="511168"/>
              <a:ext cx="88071" cy="181331"/>
              <a:chOff x="0" y="0"/>
              <a:chExt cx="88071" cy="181331"/>
            </a:xfrm>
          </p:grpSpPr>
          <p:sp>
            <p:nvSpPr>
              <p:cNvPr id="208" name="Freeform 113">
                <a:extLst>
                  <a:ext uri="{FF2B5EF4-FFF2-40B4-BE49-F238E27FC236}">
                    <a16:creationId xmlns:a16="http://schemas.microsoft.com/office/drawing/2014/main" id="{8BD71C7A-A9A9-4B75-A3A9-BC9F7F4B0616}"/>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09" name="TextBox 114">
                <a:extLst>
                  <a:ext uri="{FF2B5EF4-FFF2-40B4-BE49-F238E27FC236}">
                    <a16:creationId xmlns:a16="http://schemas.microsoft.com/office/drawing/2014/main" id="{696C3F39-7E74-DD19-345E-443C73904344}"/>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69" name="Group 115">
              <a:extLst>
                <a:ext uri="{FF2B5EF4-FFF2-40B4-BE49-F238E27FC236}">
                  <a16:creationId xmlns:a16="http://schemas.microsoft.com/office/drawing/2014/main" id="{CFECCD23-4D19-92ED-D7F2-BEBC13E385D7}"/>
                </a:ext>
              </a:extLst>
            </p:cNvPr>
            <p:cNvGrpSpPr/>
            <p:nvPr/>
          </p:nvGrpSpPr>
          <p:grpSpPr>
            <a:xfrm>
              <a:off x="3356334" y="618118"/>
              <a:ext cx="88071" cy="181331"/>
              <a:chOff x="0" y="0"/>
              <a:chExt cx="88071" cy="181331"/>
            </a:xfrm>
          </p:grpSpPr>
          <p:sp>
            <p:nvSpPr>
              <p:cNvPr id="206" name="Freeform 116">
                <a:extLst>
                  <a:ext uri="{FF2B5EF4-FFF2-40B4-BE49-F238E27FC236}">
                    <a16:creationId xmlns:a16="http://schemas.microsoft.com/office/drawing/2014/main" id="{23D67093-72E0-93A3-02FE-5BF97590570E}"/>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07" name="TextBox 117">
                <a:extLst>
                  <a:ext uri="{FF2B5EF4-FFF2-40B4-BE49-F238E27FC236}">
                    <a16:creationId xmlns:a16="http://schemas.microsoft.com/office/drawing/2014/main" id="{596730BD-AF73-5664-36DA-CB0D486F08DE}"/>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70" name="Group 118">
              <a:extLst>
                <a:ext uri="{FF2B5EF4-FFF2-40B4-BE49-F238E27FC236}">
                  <a16:creationId xmlns:a16="http://schemas.microsoft.com/office/drawing/2014/main" id="{94DBADA0-514D-A185-08D5-9FE0ACE2CD7E}"/>
                </a:ext>
              </a:extLst>
            </p:cNvPr>
            <p:cNvGrpSpPr/>
            <p:nvPr/>
          </p:nvGrpSpPr>
          <p:grpSpPr>
            <a:xfrm>
              <a:off x="3356334" y="727614"/>
              <a:ext cx="88071" cy="181331"/>
              <a:chOff x="0" y="0"/>
              <a:chExt cx="88071" cy="181331"/>
            </a:xfrm>
          </p:grpSpPr>
          <p:sp>
            <p:nvSpPr>
              <p:cNvPr id="204" name="Freeform 119">
                <a:extLst>
                  <a:ext uri="{FF2B5EF4-FFF2-40B4-BE49-F238E27FC236}">
                    <a16:creationId xmlns:a16="http://schemas.microsoft.com/office/drawing/2014/main" id="{42C97784-F016-A2CF-AE70-C8A76F76627E}"/>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05" name="TextBox 120">
                <a:extLst>
                  <a:ext uri="{FF2B5EF4-FFF2-40B4-BE49-F238E27FC236}">
                    <a16:creationId xmlns:a16="http://schemas.microsoft.com/office/drawing/2014/main" id="{5BA6CA60-4CAB-F0FC-CD18-D28BA9DA2906}"/>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72" name="Group 121">
              <a:extLst>
                <a:ext uri="{FF2B5EF4-FFF2-40B4-BE49-F238E27FC236}">
                  <a16:creationId xmlns:a16="http://schemas.microsoft.com/office/drawing/2014/main" id="{029B555E-D398-C50D-36DC-92D2CC0EA83C}"/>
                </a:ext>
              </a:extLst>
            </p:cNvPr>
            <p:cNvGrpSpPr/>
            <p:nvPr/>
          </p:nvGrpSpPr>
          <p:grpSpPr>
            <a:xfrm>
              <a:off x="3350120" y="835706"/>
              <a:ext cx="88071" cy="181331"/>
              <a:chOff x="0" y="0"/>
              <a:chExt cx="88071" cy="181331"/>
            </a:xfrm>
          </p:grpSpPr>
          <p:sp>
            <p:nvSpPr>
              <p:cNvPr id="202" name="Freeform 122">
                <a:extLst>
                  <a:ext uri="{FF2B5EF4-FFF2-40B4-BE49-F238E27FC236}">
                    <a16:creationId xmlns:a16="http://schemas.microsoft.com/office/drawing/2014/main" id="{FBCF3744-9327-A9E3-E7CC-EF01F1475925}"/>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03" name="TextBox 123">
                <a:extLst>
                  <a:ext uri="{FF2B5EF4-FFF2-40B4-BE49-F238E27FC236}">
                    <a16:creationId xmlns:a16="http://schemas.microsoft.com/office/drawing/2014/main" id="{B9A3159E-B8C1-ECFB-5433-9CD6AA8EDB66}"/>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74" name="Group 124">
              <a:extLst>
                <a:ext uri="{FF2B5EF4-FFF2-40B4-BE49-F238E27FC236}">
                  <a16:creationId xmlns:a16="http://schemas.microsoft.com/office/drawing/2014/main" id="{8037D829-EFA2-F3D0-C656-50B142D89250}"/>
                </a:ext>
              </a:extLst>
            </p:cNvPr>
            <p:cNvGrpSpPr/>
            <p:nvPr/>
          </p:nvGrpSpPr>
          <p:grpSpPr>
            <a:xfrm>
              <a:off x="3194686" y="511168"/>
              <a:ext cx="88071" cy="181331"/>
              <a:chOff x="0" y="0"/>
              <a:chExt cx="88071" cy="181331"/>
            </a:xfrm>
          </p:grpSpPr>
          <p:sp>
            <p:nvSpPr>
              <p:cNvPr id="200" name="Freeform 125">
                <a:extLst>
                  <a:ext uri="{FF2B5EF4-FFF2-40B4-BE49-F238E27FC236}">
                    <a16:creationId xmlns:a16="http://schemas.microsoft.com/office/drawing/2014/main" id="{DDC596D6-6E67-6C27-F311-ED0CB9063ECE}"/>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01" name="TextBox 126">
                <a:extLst>
                  <a:ext uri="{FF2B5EF4-FFF2-40B4-BE49-F238E27FC236}">
                    <a16:creationId xmlns:a16="http://schemas.microsoft.com/office/drawing/2014/main" id="{E79190A0-A881-6B23-881E-A479BCBDC834}"/>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76" name="Group 127">
              <a:extLst>
                <a:ext uri="{FF2B5EF4-FFF2-40B4-BE49-F238E27FC236}">
                  <a16:creationId xmlns:a16="http://schemas.microsoft.com/office/drawing/2014/main" id="{0AF58636-146A-1539-1BE3-A4D71F1AAA98}"/>
                </a:ext>
              </a:extLst>
            </p:cNvPr>
            <p:cNvGrpSpPr/>
            <p:nvPr/>
          </p:nvGrpSpPr>
          <p:grpSpPr>
            <a:xfrm>
              <a:off x="3204604" y="618118"/>
              <a:ext cx="88071" cy="181331"/>
              <a:chOff x="0" y="0"/>
              <a:chExt cx="88071" cy="181331"/>
            </a:xfrm>
          </p:grpSpPr>
          <p:sp>
            <p:nvSpPr>
              <p:cNvPr id="198" name="Freeform 128">
                <a:extLst>
                  <a:ext uri="{FF2B5EF4-FFF2-40B4-BE49-F238E27FC236}">
                    <a16:creationId xmlns:a16="http://schemas.microsoft.com/office/drawing/2014/main" id="{C9183AF6-48B9-A3B2-7C13-D94AE98A409B}"/>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99" name="TextBox 129">
                <a:extLst>
                  <a:ext uri="{FF2B5EF4-FFF2-40B4-BE49-F238E27FC236}">
                    <a16:creationId xmlns:a16="http://schemas.microsoft.com/office/drawing/2014/main" id="{52F4172B-F41D-0793-51E3-98B9440CA0EC}"/>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77" name="Group 130">
              <a:extLst>
                <a:ext uri="{FF2B5EF4-FFF2-40B4-BE49-F238E27FC236}">
                  <a16:creationId xmlns:a16="http://schemas.microsoft.com/office/drawing/2014/main" id="{EB941BBE-287E-804E-912A-1DB72A189FBF}"/>
                </a:ext>
              </a:extLst>
            </p:cNvPr>
            <p:cNvGrpSpPr/>
            <p:nvPr/>
          </p:nvGrpSpPr>
          <p:grpSpPr>
            <a:xfrm>
              <a:off x="3204604" y="727614"/>
              <a:ext cx="88071" cy="181331"/>
              <a:chOff x="0" y="0"/>
              <a:chExt cx="88071" cy="181331"/>
            </a:xfrm>
          </p:grpSpPr>
          <p:sp>
            <p:nvSpPr>
              <p:cNvPr id="196" name="Freeform 131">
                <a:extLst>
                  <a:ext uri="{FF2B5EF4-FFF2-40B4-BE49-F238E27FC236}">
                    <a16:creationId xmlns:a16="http://schemas.microsoft.com/office/drawing/2014/main" id="{47805E92-4112-9B47-707F-47710701FF17}"/>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97" name="TextBox 132">
                <a:extLst>
                  <a:ext uri="{FF2B5EF4-FFF2-40B4-BE49-F238E27FC236}">
                    <a16:creationId xmlns:a16="http://schemas.microsoft.com/office/drawing/2014/main" id="{09F2CBB8-E75B-9BAF-0619-63A2C22B88F8}"/>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78" name="Group 133">
              <a:extLst>
                <a:ext uri="{FF2B5EF4-FFF2-40B4-BE49-F238E27FC236}">
                  <a16:creationId xmlns:a16="http://schemas.microsoft.com/office/drawing/2014/main" id="{230C3F67-D359-1362-74B0-ECDD9F7A3AC5}"/>
                </a:ext>
              </a:extLst>
            </p:cNvPr>
            <p:cNvGrpSpPr/>
            <p:nvPr/>
          </p:nvGrpSpPr>
          <p:grpSpPr>
            <a:xfrm>
              <a:off x="3198387" y="835706"/>
              <a:ext cx="88071" cy="181331"/>
              <a:chOff x="0" y="0"/>
              <a:chExt cx="88071" cy="181331"/>
            </a:xfrm>
          </p:grpSpPr>
          <p:sp>
            <p:nvSpPr>
              <p:cNvPr id="194" name="Freeform 134">
                <a:extLst>
                  <a:ext uri="{FF2B5EF4-FFF2-40B4-BE49-F238E27FC236}">
                    <a16:creationId xmlns:a16="http://schemas.microsoft.com/office/drawing/2014/main" id="{E8DB7D95-B317-F1EF-BF3E-576239CA4EC0}"/>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95" name="TextBox 135">
                <a:extLst>
                  <a:ext uri="{FF2B5EF4-FFF2-40B4-BE49-F238E27FC236}">
                    <a16:creationId xmlns:a16="http://schemas.microsoft.com/office/drawing/2014/main" id="{0EF30A7B-6A4C-CA84-60BE-585DC9A18358}"/>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82" name="Group 136">
              <a:extLst>
                <a:ext uri="{FF2B5EF4-FFF2-40B4-BE49-F238E27FC236}">
                  <a16:creationId xmlns:a16="http://schemas.microsoft.com/office/drawing/2014/main" id="{FF6013B7-5974-518C-D2A4-78A0E47AFE95}"/>
                </a:ext>
              </a:extLst>
            </p:cNvPr>
            <p:cNvGrpSpPr/>
            <p:nvPr/>
          </p:nvGrpSpPr>
          <p:grpSpPr>
            <a:xfrm>
              <a:off x="3055686" y="511168"/>
              <a:ext cx="88071" cy="181331"/>
              <a:chOff x="0" y="0"/>
              <a:chExt cx="88071" cy="181331"/>
            </a:xfrm>
          </p:grpSpPr>
          <p:sp>
            <p:nvSpPr>
              <p:cNvPr id="192" name="Freeform 137">
                <a:extLst>
                  <a:ext uri="{FF2B5EF4-FFF2-40B4-BE49-F238E27FC236}">
                    <a16:creationId xmlns:a16="http://schemas.microsoft.com/office/drawing/2014/main" id="{5B467ACF-69CE-978C-26E0-8B7D632BA2B9}"/>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93" name="TextBox 138">
                <a:extLst>
                  <a:ext uri="{FF2B5EF4-FFF2-40B4-BE49-F238E27FC236}">
                    <a16:creationId xmlns:a16="http://schemas.microsoft.com/office/drawing/2014/main" id="{825EA171-5F8C-E3B4-14DD-5523686C6FBD}"/>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83" name="Group 139">
              <a:extLst>
                <a:ext uri="{FF2B5EF4-FFF2-40B4-BE49-F238E27FC236}">
                  <a16:creationId xmlns:a16="http://schemas.microsoft.com/office/drawing/2014/main" id="{6E173579-83B1-6293-1774-3BA2BB87F53F}"/>
                </a:ext>
              </a:extLst>
            </p:cNvPr>
            <p:cNvGrpSpPr/>
            <p:nvPr/>
          </p:nvGrpSpPr>
          <p:grpSpPr>
            <a:xfrm>
              <a:off x="3065605" y="618118"/>
              <a:ext cx="88071" cy="181331"/>
              <a:chOff x="0" y="0"/>
              <a:chExt cx="88071" cy="181331"/>
            </a:xfrm>
          </p:grpSpPr>
          <p:sp>
            <p:nvSpPr>
              <p:cNvPr id="190" name="Freeform 140">
                <a:extLst>
                  <a:ext uri="{FF2B5EF4-FFF2-40B4-BE49-F238E27FC236}">
                    <a16:creationId xmlns:a16="http://schemas.microsoft.com/office/drawing/2014/main" id="{AE159A98-DDE8-7261-662B-BBFA6C5960D9}"/>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91" name="TextBox 141">
                <a:extLst>
                  <a:ext uri="{FF2B5EF4-FFF2-40B4-BE49-F238E27FC236}">
                    <a16:creationId xmlns:a16="http://schemas.microsoft.com/office/drawing/2014/main" id="{BCE13E2C-0276-239E-9B0D-FD8A32E5844E}"/>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84" name="Group 142">
              <a:extLst>
                <a:ext uri="{FF2B5EF4-FFF2-40B4-BE49-F238E27FC236}">
                  <a16:creationId xmlns:a16="http://schemas.microsoft.com/office/drawing/2014/main" id="{E459C1E5-DFF3-CC3E-3AB2-8F7FD65B7396}"/>
                </a:ext>
              </a:extLst>
            </p:cNvPr>
            <p:cNvGrpSpPr/>
            <p:nvPr/>
          </p:nvGrpSpPr>
          <p:grpSpPr>
            <a:xfrm>
              <a:off x="3065605" y="727614"/>
              <a:ext cx="88071" cy="181331"/>
              <a:chOff x="0" y="0"/>
              <a:chExt cx="88071" cy="181331"/>
            </a:xfrm>
          </p:grpSpPr>
          <p:sp>
            <p:nvSpPr>
              <p:cNvPr id="188" name="Freeform 143">
                <a:extLst>
                  <a:ext uri="{FF2B5EF4-FFF2-40B4-BE49-F238E27FC236}">
                    <a16:creationId xmlns:a16="http://schemas.microsoft.com/office/drawing/2014/main" id="{BD9295B8-CAAD-E779-16BA-D268A94BA572}"/>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89" name="TextBox 144">
                <a:extLst>
                  <a:ext uri="{FF2B5EF4-FFF2-40B4-BE49-F238E27FC236}">
                    <a16:creationId xmlns:a16="http://schemas.microsoft.com/office/drawing/2014/main" id="{DF161CF6-4184-F710-BB26-D92D2709D1EF}"/>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185" name="Group 145">
              <a:extLst>
                <a:ext uri="{FF2B5EF4-FFF2-40B4-BE49-F238E27FC236}">
                  <a16:creationId xmlns:a16="http://schemas.microsoft.com/office/drawing/2014/main" id="{41392CE0-4E18-7C40-0FDC-91FB4196AFB1}"/>
                </a:ext>
              </a:extLst>
            </p:cNvPr>
            <p:cNvGrpSpPr/>
            <p:nvPr/>
          </p:nvGrpSpPr>
          <p:grpSpPr>
            <a:xfrm>
              <a:off x="3059388" y="835706"/>
              <a:ext cx="88071" cy="181331"/>
              <a:chOff x="0" y="0"/>
              <a:chExt cx="88071" cy="181331"/>
            </a:xfrm>
          </p:grpSpPr>
          <p:sp>
            <p:nvSpPr>
              <p:cNvPr id="186" name="Freeform 146">
                <a:extLst>
                  <a:ext uri="{FF2B5EF4-FFF2-40B4-BE49-F238E27FC236}">
                    <a16:creationId xmlns:a16="http://schemas.microsoft.com/office/drawing/2014/main" id="{0306CA3D-8924-7142-F928-C293D24A032F}"/>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187" name="TextBox 147">
                <a:extLst>
                  <a:ext uri="{FF2B5EF4-FFF2-40B4-BE49-F238E27FC236}">
                    <a16:creationId xmlns:a16="http://schemas.microsoft.com/office/drawing/2014/main" id="{06F5D049-501D-1A9D-37D0-68D74F57941A}"/>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grpSp>
        <p:nvGrpSpPr>
          <p:cNvPr id="246" name="Group 148">
            <a:extLst>
              <a:ext uri="{FF2B5EF4-FFF2-40B4-BE49-F238E27FC236}">
                <a16:creationId xmlns:a16="http://schemas.microsoft.com/office/drawing/2014/main" id="{33257184-F95E-04D6-8263-9F19AE344EF1}"/>
              </a:ext>
            </a:extLst>
          </p:cNvPr>
          <p:cNvGrpSpPr/>
          <p:nvPr/>
        </p:nvGrpSpPr>
        <p:grpSpPr>
          <a:xfrm>
            <a:off x="7456121" y="2176288"/>
            <a:ext cx="1823581" cy="804952"/>
            <a:chOff x="1526163" y="0"/>
            <a:chExt cx="2538164" cy="1073270"/>
          </a:xfrm>
        </p:grpSpPr>
        <p:sp>
          <p:nvSpPr>
            <p:cNvPr id="247" name="Freeform 150">
              <a:extLst>
                <a:ext uri="{FF2B5EF4-FFF2-40B4-BE49-F238E27FC236}">
                  <a16:creationId xmlns:a16="http://schemas.microsoft.com/office/drawing/2014/main" id="{AAC9E40E-131F-3B43-44C5-86E00888D0F1}"/>
                </a:ext>
              </a:extLst>
            </p:cNvPr>
            <p:cNvSpPr/>
            <p:nvPr/>
          </p:nvSpPr>
          <p:spPr>
            <a:xfrm>
              <a:off x="2634608" y="458042"/>
              <a:ext cx="187639" cy="187639"/>
            </a:xfrm>
            <a:custGeom>
              <a:avLst/>
              <a:gdLst/>
              <a:ahLst/>
              <a:cxnLst/>
              <a:rect l="l" t="t" r="r" b="b"/>
              <a:pathLst>
                <a:path w="187639" h="187639">
                  <a:moveTo>
                    <a:pt x="0" y="0"/>
                  </a:moveTo>
                  <a:lnTo>
                    <a:pt x="187640" y="0"/>
                  </a:lnTo>
                  <a:lnTo>
                    <a:pt x="187640" y="187639"/>
                  </a:lnTo>
                  <a:lnTo>
                    <a:pt x="0" y="1876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48" name="Freeform 151">
              <a:extLst>
                <a:ext uri="{FF2B5EF4-FFF2-40B4-BE49-F238E27FC236}">
                  <a16:creationId xmlns:a16="http://schemas.microsoft.com/office/drawing/2014/main" id="{4C23987F-6468-68E5-0DE4-31C88348AEAD}"/>
                </a:ext>
              </a:extLst>
            </p:cNvPr>
            <p:cNvSpPr/>
            <p:nvPr/>
          </p:nvSpPr>
          <p:spPr>
            <a:xfrm>
              <a:off x="2964947" y="0"/>
              <a:ext cx="1099380" cy="1073270"/>
            </a:xfrm>
            <a:custGeom>
              <a:avLst/>
              <a:gdLst/>
              <a:ahLst/>
              <a:cxnLst/>
              <a:rect l="l" t="t" r="r" b="b"/>
              <a:pathLst>
                <a:path w="1099380" h="1073270">
                  <a:moveTo>
                    <a:pt x="0" y="0"/>
                  </a:moveTo>
                  <a:lnTo>
                    <a:pt x="1099380" y="0"/>
                  </a:lnTo>
                  <a:lnTo>
                    <a:pt x="1099380" y="1073270"/>
                  </a:lnTo>
                  <a:lnTo>
                    <a:pt x="0" y="1073270"/>
                  </a:lnTo>
                  <a:lnTo>
                    <a:pt x="0" y="0"/>
                  </a:lnTo>
                  <a:close/>
                </a:path>
              </a:pathLst>
            </a:custGeom>
            <a:blipFill>
              <a:blip r:embed="rId6">
                <a:extLst>
                  <a:ext uri="{96DAC541-7B7A-43D3-8B79-37D633B846F1}">
                    <asvg:svgBlip xmlns:asvg="http://schemas.microsoft.com/office/drawing/2016/SVG/main" r:embed="rId7"/>
                  </a:ext>
                </a:extLst>
              </a:blip>
              <a:stretch>
                <a:fillRect t="-38" b="-38"/>
              </a:stretch>
            </a:blipFill>
          </p:spPr>
          <p:txBody>
            <a:bodyPr/>
            <a:lstStyle/>
            <a:p>
              <a:endParaRPr lang="en-US"/>
            </a:p>
          </p:txBody>
        </p:sp>
        <p:grpSp>
          <p:nvGrpSpPr>
            <p:cNvPr id="249" name="Group 152">
              <a:extLst>
                <a:ext uri="{FF2B5EF4-FFF2-40B4-BE49-F238E27FC236}">
                  <a16:creationId xmlns:a16="http://schemas.microsoft.com/office/drawing/2014/main" id="{40A6FC3B-C87B-FBA6-C07E-68A29223511D}"/>
                </a:ext>
              </a:extLst>
            </p:cNvPr>
            <p:cNvGrpSpPr/>
            <p:nvPr/>
          </p:nvGrpSpPr>
          <p:grpSpPr>
            <a:xfrm>
              <a:off x="3787073" y="404060"/>
              <a:ext cx="88071" cy="181331"/>
              <a:chOff x="0" y="0"/>
              <a:chExt cx="88071" cy="181331"/>
            </a:xfrm>
          </p:grpSpPr>
          <p:sp>
            <p:nvSpPr>
              <p:cNvPr id="255" name="Freeform 153">
                <a:extLst>
                  <a:ext uri="{FF2B5EF4-FFF2-40B4-BE49-F238E27FC236}">
                    <a16:creationId xmlns:a16="http://schemas.microsoft.com/office/drawing/2014/main" id="{BFDF69F3-4C28-0E1D-F311-A969F062ECA4}"/>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56" name="TextBox 154">
                <a:extLst>
                  <a:ext uri="{FF2B5EF4-FFF2-40B4-BE49-F238E27FC236}">
                    <a16:creationId xmlns:a16="http://schemas.microsoft.com/office/drawing/2014/main" id="{012C1164-4FC6-FB8C-042D-D1CF47CD3411}"/>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grpSp>
          <p:nvGrpSpPr>
            <p:cNvPr id="250" name="Group 155">
              <a:extLst>
                <a:ext uri="{FF2B5EF4-FFF2-40B4-BE49-F238E27FC236}">
                  <a16:creationId xmlns:a16="http://schemas.microsoft.com/office/drawing/2014/main" id="{290E15E6-2AC3-C780-A69F-5C31D8D2517D}"/>
                </a:ext>
              </a:extLst>
            </p:cNvPr>
            <p:cNvGrpSpPr/>
            <p:nvPr/>
          </p:nvGrpSpPr>
          <p:grpSpPr>
            <a:xfrm>
              <a:off x="3787073" y="815681"/>
              <a:ext cx="88071" cy="181331"/>
              <a:chOff x="0" y="0"/>
              <a:chExt cx="88071" cy="181331"/>
            </a:xfrm>
          </p:grpSpPr>
          <p:sp>
            <p:nvSpPr>
              <p:cNvPr id="253" name="Freeform 156">
                <a:extLst>
                  <a:ext uri="{FF2B5EF4-FFF2-40B4-BE49-F238E27FC236}">
                    <a16:creationId xmlns:a16="http://schemas.microsoft.com/office/drawing/2014/main" id="{C1D56E3E-D11B-1F87-FB63-7085CF587905}"/>
                  </a:ext>
                </a:extLst>
              </p:cNvPr>
              <p:cNvSpPr/>
              <p:nvPr/>
            </p:nvSpPr>
            <p:spPr>
              <a:xfrm>
                <a:off x="0" y="0"/>
                <a:ext cx="88071" cy="181331"/>
              </a:xfrm>
              <a:custGeom>
                <a:avLst/>
                <a:gdLst/>
                <a:ahLst/>
                <a:cxnLst/>
                <a:rect l="l" t="t" r="r" b="b"/>
                <a:pathLst>
                  <a:path w="88071" h="181331">
                    <a:moveTo>
                      <a:pt x="0" y="0"/>
                    </a:moveTo>
                    <a:lnTo>
                      <a:pt x="88071" y="0"/>
                    </a:lnTo>
                    <a:lnTo>
                      <a:pt x="88071" y="181331"/>
                    </a:lnTo>
                    <a:lnTo>
                      <a:pt x="0" y="181331"/>
                    </a:lnTo>
                    <a:close/>
                  </a:path>
                </a:pathLst>
              </a:custGeom>
              <a:solidFill>
                <a:srgbClr val="000000">
                  <a:alpha val="0"/>
                </a:srgbClr>
              </a:solidFill>
            </p:spPr>
            <p:txBody>
              <a:bodyPr/>
              <a:lstStyle/>
              <a:p>
                <a:endParaRPr lang="en-US"/>
              </a:p>
            </p:txBody>
          </p:sp>
          <p:sp>
            <p:nvSpPr>
              <p:cNvPr id="254" name="TextBox 157">
                <a:extLst>
                  <a:ext uri="{FF2B5EF4-FFF2-40B4-BE49-F238E27FC236}">
                    <a16:creationId xmlns:a16="http://schemas.microsoft.com/office/drawing/2014/main" id="{4517D421-4E70-7476-579F-64C686B263AE}"/>
                  </a:ext>
                </a:extLst>
              </p:cNvPr>
              <p:cNvSpPr txBox="1"/>
              <p:nvPr/>
            </p:nvSpPr>
            <p:spPr>
              <a:xfrm>
                <a:off x="0" y="-38100"/>
                <a:ext cx="88071" cy="219431"/>
              </a:xfrm>
              <a:prstGeom prst="rect">
                <a:avLst/>
              </a:prstGeom>
            </p:spPr>
            <p:txBody>
              <a:bodyPr lIns="0" tIns="0" rIns="0" bIns="0" rtlCol="0" anchor="t"/>
              <a:lstStyle/>
              <a:p>
                <a:pPr algn="ctr">
                  <a:lnSpc>
                    <a:spcPts val="1122"/>
                  </a:lnSpc>
                </a:pPr>
                <a:r>
                  <a:rPr lang="en-US" sz="802" b="1">
                    <a:solidFill>
                      <a:srgbClr val="004AAD"/>
                    </a:solidFill>
                    <a:latin typeface="Helvetica Bold"/>
                    <a:ea typeface="Helvetica Bold"/>
                    <a:cs typeface="Helvetica Bold"/>
                    <a:sym typeface="Helvetica Bold"/>
                  </a:rPr>
                  <a:t>X</a:t>
                </a:r>
              </a:p>
            </p:txBody>
          </p:sp>
        </p:grpSp>
        <p:sp>
          <p:nvSpPr>
            <p:cNvPr id="251" name="Freeform 160">
              <a:extLst>
                <a:ext uri="{FF2B5EF4-FFF2-40B4-BE49-F238E27FC236}">
                  <a16:creationId xmlns:a16="http://schemas.microsoft.com/office/drawing/2014/main" id="{D91143D4-126D-0115-3FD1-C62A8533CAED}"/>
                </a:ext>
              </a:extLst>
            </p:cNvPr>
            <p:cNvSpPr/>
            <p:nvPr/>
          </p:nvSpPr>
          <p:spPr>
            <a:xfrm rot="-1029843">
              <a:off x="1526163" y="282066"/>
              <a:ext cx="455604" cy="459046"/>
            </a:xfrm>
            <a:custGeom>
              <a:avLst/>
              <a:gdLst/>
              <a:ahLst/>
              <a:cxnLst/>
              <a:rect l="l" t="t" r="r" b="b"/>
              <a:pathLst>
                <a:path w="455604" h="459046">
                  <a:moveTo>
                    <a:pt x="0" y="0"/>
                  </a:moveTo>
                  <a:lnTo>
                    <a:pt x="455604" y="0"/>
                  </a:lnTo>
                  <a:lnTo>
                    <a:pt x="455604" y="459046"/>
                  </a:lnTo>
                  <a:lnTo>
                    <a:pt x="0" y="459046"/>
                  </a:lnTo>
                  <a:lnTo>
                    <a:pt x="0" y="0"/>
                  </a:lnTo>
                  <a:close/>
                </a:path>
              </a:pathLst>
            </a:custGeom>
            <a:blipFill>
              <a:blip r:embed="rId12">
                <a:extLst>
                  <a:ext uri="{96DAC541-7B7A-43D3-8B79-37D633B846F1}">
                    <asvg:svgBlip xmlns:asvg="http://schemas.microsoft.com/office/drawing/2016/SVG/main" r:embed="rId13"/>
                  </a:ext>
                </a:extLst>
              </a:blip>
              <a:stretch>
                <a:fillRect t="-1003" b="-1003"/>
              </a:stretch>
            </a:blipFill>
          </p:spPr>
          <p:txBody>
            <a:bodyPr/>
            <a:lstStyle/>
            <a:p>
              <a:endParaRPr lang="en-US"/>
            </a:p>
          </p:txBody>
        </p:sp>
        <p:sp>
          <p:nvSpPr>
            <p:cNvPr id="252" name="Freeform 161">
              <a:extLst>
                <a:ext uri="{FF2B5EF4-FFF2-40B4-BE49-F238E27FC236}">
                  <a16:creationId xmlns:a16="http://schemas.microsoft.com/office/drawing/2014/main" id="{EC8643CC-F8B2-B9F6-174C-9ED57DE3FFA3}"/>
                </a:ext>
              </a:extLst>
            </p:cNvPr>
            <p:cNvSpPr/>
            <p:nvPr/>
          </p:nvSpPr>
          <p:spPr>
            <a:xfrm rot="-1230859">
              <a:off x="1961147" y="363299"/>
              <a:ext cx="455604" cy="459046"/>
            </a:xfrm>
            <a:custGeom>
              <a:avLst/>
              <a:gdLst/>
              <a:ahLst/>
              <a:cxnLst/>
              <a:rect l="l" t="t" r="r" b="b"/>
              <a:pathLst>
                <a:path w="455604" h="459046">
                  <a:moveTo>
                    <a:pt x="0" y="0"/>
                  </a:moveTo>
                  <a:lnTo>
                    <a:pt x="455603" y="0"/>
                  </a:lnTo>
                  <a:lnTo>
                    <a:pt x="455603" y="459046"/>
                  </a:lnTo>
                  <a:lnTo>
                    <a:pt x="0" y="459046"/>
                  </a:lnTo>
                  <a:lnTo>
                    <a:pt x="0" y="0"/>
                  </a:lnTo>
                  <a:close/>
                </a:path>
              </a:pathLst>
            </a:custGeom>
            <a:blipFill>
              <a:blip r:embed="rId14">
                <a:extLst>
                  <a:ext uri="{96DAC541-7B7A-43D3-8B79-37D633B846F1}">
                    <asvg:svgBlip xmlns:asvg="http://schemas.microsoft.com/office/drawing/2016/SVG/main" r:embed="rId15"/>
                  </a:ext>
                </a:extLst>
              </a:blip>
              <a:stretch>
                <a:fillRect t="-1003" b="-1003"/>
              </a:stretch>
            </a:blipFill>
          </p:spPr>
          <p:txBody>
            <a:bodyPr/>
            <a:lstStyle/>
            <a:p>
              <a:endParaRPr lang="en-US"/>
            </a:p>
          </p:txBody>
        </p:sp>
      </p:grpSp>
      <p:sp>
        <p:nvSpPr>
          <p:cNvPr id="129" name="Freeform 4">
            <a:extLst>
              <a:ext uri="{FF2B5EF4-FFF2-40B4-BE49-F238E27FC236}">
                <a16:creationId xmlns:a16="http://schemas.microsoft.com/office/drawing/2014/main" id="{61B59164-1C2B-AD61-96ED-0E5E6DF43D76}"/>
              </a:ext>
            </a:extLst>
          </p:cNvPr>
          <p:cNvSpPr/>
          <p:nvPr/>
        </p:nvSpPr>
        <p:spPr>
          <a:xfrm rot="2818039">
            <a:off x="1993626" y="2701030"/>
            <a:ext cx="423132" cy="426329"/>
          </a:xfrm>
          <a:custGeom>
            <a:avLst/>
            <a:gdLst/>
            <a:ahLst/>
            <a:cxnLst/>
            <a:rect l="l" t="t" r="r" b="b"/>
            <a:pathLst>
              <a:path w="423132" h="426329">
                <a:moveTo>
                  <a:pt x="0" y="0"/>
                </a:moveTo>
                <a:lnTo>
                  <a:pt x="423131" y="0"/>
                </a:lnTo>
                <a:lnTo>
                  <a:pt x="423131" y="426329"/>
                </a:lnTo>
                <a:lnTo>
                  <a:pt x="0" y="426329"/>
                </a:lnTo>
                <a:lnTo>
                  <a:pt x="0" y="0"/>
                </a:lnTo>
                <a:close/>
              </a:path>
            </a:pathLst>
          </a:custGeom>
          <a:blipFill>
            <a:blip r:embed="rId12">
              <a:extLst>
                <a:ext uri="{96DAC541-7B7A-43D3-8B79-37D633B846F1}">
                  <asvg:svgBlip xmlns:asvg="http://schemas.microsoft.com/office/drawing/2016/SVG/main" r:embed="rId13"/>
                </a:ext>
              </a:extLst>
            </a:blip>
            <a:stretch>
              <a:fillRect l="-377" r="-377"/>
            </a:stretch>
          </a:blipFill>
        </p:spPr>
        <p:txBody>
          <a:bodyPr/>
          <a:lstStyle/>
          <a:p>
            <a:endParaRPr lang="en-US"/>
          </a:p>
        </p:txBody>
      </p:sp>
      <p:sp>
        <p:nvSpPr>
          <p:cNvPr id="130" name="Freeform 5">
            <a:extLst>
              <a:ext uri="{FF2B5EF4-FFF2-40B4-BE49-F238E27FC236}">
                <a16:creationId xmlns:a16="http://schemas.microsoft.com/office/drawing/2014/main" id="{7FAC053E-F01C-9DCD-CE72-BCFF3A36D21F}"/>
              </a:ext>
            </a:extLst>
          </p:cNvPr>
          <p:cNvSpPr/>
          <p:nvPr/>
        </p:nvSpPr>
        <p:spPr>
          <a:xfrm rot="-8100000">
            <a:off x="4485833" y="1609041"/>
            <a:ext cx="377571" cy="380425"/>
          </a:xfrm>
          <a:custGeom>
            <a:avLst/>
            <a:gdLst/>
            <a:ahLst/>
            <a:cxnLst/>
            <a:rect l="l" t="t" r="r" b="b"/>
            <a:pathLst>
              <a:path w="377571" h="380425">
                <a:moveTo>
                  <a:pt x="0" y="0"/>
                </a:moveTo>
                <a:lnTo>
                  <a:pt x="377571" y="0"/>
                </a:lnTo>
                <a:lnTo>
                  <a:pt x="377571" y="380425"/>
                </a:lnTo>
                <a:lnTo>
                  <a:pt x="0" y="380425"/>
                </a:lnTo>
                <a:lnTo>
                  <a:pt x="0" y="0"/>
                </a:lnTo>
                <a:close/>
              </a:path>
            </a:pathLst>
          </a:custGeom>
          <a:blipFill>
            <a:blip r:embed="rId14">
              <a:extLst>
                <a:ext uri="{96DAC541-7B7A-43D3-8B79-37D633B846F1}">
                  <asvg:svgBlip xmlns:asvg="http://schemas.microsoft.com/office/drawing/2016/SVG/main" r:embed="rId15"/>
                </a:ext>
              </a:extLst>
            </a:blip>
            <a:stretch>
              <a:fillRect l="-377" r="-377"/>
            </a:stretch>
          </a:blipFill>
        </p:spPr>
        <p:txBody>
          <a:bodyPr/>
          <a:lstStyle/>
          <a:p>
            <a:endParaRPr lang="en-US"/>
          </a:p>
        </p:txBody>
      </p:sp>
      <p:grpSp>
        <p:nvGrpSpPr>
          <p:cNvPr id="131" name="Group 6">
            <a:extLst>
              <a:ext uri="{FF2B5EF4-FFF2-40B4-BE49-F238E27FC236}">
                <a16:creationId xmlns:a16="http://schemas.microsoft.com/office/drawing/2014/main" id="{54A3DD1F-B409-FEAB-F746-7FCEFABCEB93}"/>
              </a:ext>
            </a:extLst>
          </p:cNvPr>
          <p:cNvGrpSpPr/>
          <p:nvPr/>
        </p:nvGrpSpPr>
        <p:grpSpPr>
          <a:xfrm>
            <a:off x="1443711" y="3021995"/>
            <a:ext cx="1375689" cy="268514"/>
            <a:chOff x="0" y="-25675"/>
            <a:chExt cx="1834253" cy="358018"/>
          </a:xfrm>
        </p:grpSpPr>
        <p:sp>
          <p:nvSpPr>
            <p:cNvPr id="132" name="Freeform 7">
              <a:extLst>
                <a:ext uri="{FF2B5EF4-FFF2-40B4-BE49-F238E27FC236}">
                  <a16:creationId xmlns:a16="http://schemas.microsoft.com/office/drawing/2014/main" id="{0DA6F307-A1EB-1E43-A2D9-08857BD5BA32}"/>
                </a:ext>
              </a:extLst>
            </p:cNvPr>
            <p:cNvSpPr/>
            <p:nvPr/>
          </p:nvSpPr>
          <p:spPr>
            <a:xfrm>
              <a:off x="0" y="0"/>
              <a:ext cx="1765437" cy="310393"/>
            </a:xfrm>
            <a:custGeom>
              <a:avLst/>
              <a:gdLst/>
              <a:ahLst/>
              <a:cxnLst/>
              <a:rect l="l" t="t" r="r" b="b"/>
              <a:pathLst>
                <a:path w="1765437" h="310393">
                  <a:moveTo>
                    <a:pt x="0" y="0"/>
                  </a:moveTo>
                  <a:lnTo>
                    <a:pt x="1765437" y="0"/>
                  </a:lnTo>
                  <a:lnTo>
                    <a:pt x="1765437" y="310393"/>
                  </a:lnTo>
                  <a:lnTo>
                    <a:pt x="0" y="310393"/>
                  </a:lnTo>
                  <a:close/>
                </a:path>
              </a:pathLst>
            </a:custGeom>
            <a:solidFill>
              <a:srgbClr val="000000">
                <a:alpha val="0"/>
              </a:srgbClr>
            </a:solidFill>
          </p:spPr>
          <p:txBody>
            <a:bodyPr/>
            <a:lstStyle/>
            <a:p>
              <a:endParaRPr lang="en-US"/>
            </a:p>
          </p:txBody>
        </p:sp>
        <p:sp>
          <p:nvSpPr>
            <p:cNvPr id="133" name="TextBox 8">
              <a:extLst>
                <a:ext uri="{FF2B5EF4-FFF2-40B4-BE49-F238E27FC236}">
                  <a16:creationId xmlns:a16="http://schemas.microsoft.com/office/drawing/2014/main" id="{EE789D2A-9B1A-93D2-E12B-1145FD35EBD2}"/>
                </a:ext>
              </a:extLst>
            </p:cNvPr>
            <p:cNvSpPr txBox="1"/>
            <p:nvPr/>
          </p:nvSpPr>
          <p:spPr>
            <a:xfrm>
              <a:off x="68816" y="-25675"/>
              <a:ext cx="1765437" cy="358018"/>
            </a:xfrm>
            <a:prstGeom prst="rect">
              <a:avLst/>
            </a:prstGeom>
          </p:spPr>
          <p:txBody>
            <a:bodyPr lIns="0" tIns="0" rIns="0" bIns="0" rtlCol="0" anchor="t"/>
            <a:lstStyle/>
            <a:p>
              <a:pPr algn="ctr">
                <a:lnSpc>
                  <a:spcPts val="1822"/>
                </a:lnSpc>
              </a:pPr>
              <a:r>
                <a:rPr lang="en-US" sz="1200" b="1" dirty="0">
                  <a:solidFill>
                    <a:srgbClr val="000000"/>
                  </a:solidFill>
                  <a:latin typeface="Montserrat" panose="00000500000000000000" pitchFamily="2" charset="0"/>
                  <a:ea typeface="Helvetica Bold"/>
                  <a:cs typeface="Helvetica Bold"/>
                  <a:sym typeface="Helvetica Bold"/>
                </a:rPr>
                <a:t>Cabotegravir</a:t>
              </a:r>
            </a:p>
          </p:txBody>
        </p:sp>
      </p:grpSp>
      <p:grpSp>
        <p:nvGrpSpPr>
          <p:cNvPr id="134" name="Group 9">
            <a:extLst>
              <a:ext uri="{FF2B5EF4-FFF2-40B4-BE49-F238E27FC236}">
                <a16:creationId xmlns:a16="http://schemas.microsoft.com/office/drawing/2014/main" id="{A6773F1B-C4C1-7578-DA7E-56ED56E18D44}"/>
              </a:ext>
            </a:extLst>
          </p:cNvPr>
          <p:cNvGrpSpPr/>
          <p:nvPr/>
        </p:nvGrpSpPr>
        <p:grpSpPr>
          <a:xfrm>
            <a:off x="4038600" y="1419342"/>
            <a:ext cx="1208811" cy="268514"/>
            <a:chOff x="0" y="-47625"/>
            <a:chExt cx="1611748" cy="358018"/>
          </a:xfrm>
        </p:grpSpPr>
        <p:sp>
          <p:nvSpPr>
            <p:cNvPr id="135" name="Freeform 10">
              <a:extLst>
                <a:ext uri="{FF2B5EF4-FFF2-40B4-BE49-F238E27FC236}">
                  <a16:creationId xmlns:a16="http://schemas.microsoft.com/office/drawing/2014/main" id="{0F4675C3-0545-9A93-748C-1893AD2B7A95}"/>
                </a:ext>
              </a:extLst>
            </p:cNvPr>
            <p:cNvSpPr/>
            <p:nvPr/>
          </p:nvSpPr>
          <p:spPr>
            <a:xfrm>
              <a:off x="0" y="0"/>
              <a:ext cx="1502940" cy="310393"/>
            </a:xfrm>
            <a:custGeom>
              <a:avLst/>
              <a:gdLst/>
              <a:ahLst/>
              <a:cxnLst/>
              <a:rect l="l" t="t" r="r" b="b"/>
              <a:pathLst>
                <a:path w="1502940" h="310393">
                  <a:moveTo>
                    <a:pt x="0" y="0"/>
                  </a:moveTo>
                  <a:lnTo>
                    <a:pt x="1502940" y="0"/>
                  </a:lnTo>
                  <a:lnTo>
                    <a:pt x="1502940" y="310393"/>
                  </a:lnTo>
                  <a:lnTo>
                    <a:pt x="0" y="310393"/>
                  </a:lnTo>
                  <a:close/>
                </a:path>
              </a:pathLst>
            </a:custGeom>
            <a:solidFill>
              <a:srgbClr val="000000">
                <a:alpha val="0"/>
              </a:srgbClr>
            </a:solidFill>
          </p:spPr>
          <p:txBody>
            <a:bodyPr/>
            <a:lstStyle/>
            <a:p>
              <a:endParaRPr lang="en-US"/>
            </a:p>
          </p:txBody>
        </p:sp>
        <p:sp>
          <p:nvSpPr>
            <p:cNvPr id="136" name="TextBox 11">
              <a:extLst>
                <a:ext uri="{FF2B5EF4-FFF2-40B4-BE49-F238E27FC236}">
                  <a16:creationId xmlns:a16="http://schemas.microsoft.com/office/drawing/2014/main" id="{674DD5F1-108C-BEC1-D9E2-D2EDF823BE22}"/>
                </a:ext>
              </a:extLst>
            </p:cNvPr>
            <p:cNvSpPr txBox="1"/>
            <p:nvPr/>
          </p:nvSpPr>
          <p:spPr>
            <a:xfrm>
              <a:off x="108808" y="-47625"/>
              <a:ext cx="1502940" cy="358018"/>
            </a:xfrm>
            <a:prstGeom prst="rect">
              <a:avLst/>
            </a:prstGeom>
          </p:spPr>
          <p:txBody>
            <a:bodyPr lIns="0" tIns="0" rIns="0" bIns="0" rtlCol="0" anchor="t"/>
            <a:lstStyle/>
            <a:p>
              <a:pPr algn="ctr">
                <a:lnSpc>
                  <a:spcPts val="1822"/>
                </a:lnSpc>
              </a:pPr>
              <a:r>
                <a:rPr lang="en-US" sz="1200" b="1" dirty="0">
                  <a:solidFill>
                    <a:srgbClr val="000000"/>
                  </a:solidFill>
                  <a:latin typeface="Montserrat" panose="00000500000000000000" pitchFamily="2" charset="0"/>
                  <a:ea typeface="Helvetica Bold"/>
                  <a:cs typeface="Helvetica Bold"/>
                  <a:sym typeface="Helvetica Bold"/>
                </a:rPr>
                <a:t>Rilpivirine</a:t>
              </a:r>
            </a:p>
          </p:txBody>
        </p:sp>
      </p:grpSp>
      <p:pic>
        <p:nvPicPr>
          <p:cNvPr id="137" name="Picture 2" descr="250+ Buttocks Jeans Stock Illustrations, Royalty-Free Vector Graphics &amp;  Clip Art - iStock">
            <a:extLst>
              <a:ext uri="{FF2B5EF4-FFF2-40B4-BE49-F238E27FC236}">
                <a16:creationId xmlns:a16="http://schemas.microsoft.com/office/drawing/2014/main" id="{C43D1844-E20B-F45D-3201-5AA6A01DCE5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67204" y="1676400"/>
            <a:ext cx="1216247" cy="1216247"/>
          </a:xfrm>
          <a:prstGeom prst="rect">
            <a:avLst/>
          </a:prstGeom>
          <a:solidFill>
            <a:schemeClr val="bg2">
              <a:lumMod val="50000"/>
            </a:schemeClr>
          </a:solidFill>
        </p:spPr>
      </p:pic>
      <p:sp>
        <p:nvSpPr>
          <p:cNvPr id="138" name="Bent Arrow 137">
            <a:extLst>
              <a:ext uri="{FF2B5EF4-FFF2-40B4-BE49-F238E27FC236}">
                <a16:creationId xmlns:a16="http://schemas.microsoft.com/office/drawing/2014/main" id="{473B77C8-A0AD-27D3-00CF-F18D9C057E61}"/>
              </a:ext>
            </a:extLst>
          </p:cNvPr>
          <p:cNvSpPr/>
          <p:nvPr/>
        </p:nvSpPr>
        <p:spPr>
          <a:xfrm>
            <a:off x="2133600" y="2219922"/>
            <a:ext cx="857432" cy="428885"/>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Bent Arrow 138">
            <a:extLst>
              <a:ext uri="{FF2B5EF4-FFF2-40B4-BE49-F238E27FC236}">
                <a16:creationId xmlns:a16="http://schemas.microsoft.com/office/drawing/2014/main" id="{C096CC57-5D25-3B5A-0217-0DFD6B76CB9C}"/>
              </a:ext>
            </a:extLst>
          </p:cNvPr>
          <p:cNvSpPr/>
          <p:nvPr/>
        </p:nvSpPr>
        <p:spPr>
          <a:xfrm rot="10800000">
            <a:off x="3866968" y="2002490"/>
            <a:ext cx="857432" cy="428885"/>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60571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e770a27-72eb-4bf9-a5bb-5bfe92e4fae0">
      <Terms xmlns="http://schemas.microsoft.com/office/infopath/2007/PartnerControls"/>
    </lcf76f155ced4ddcb4097134ff3c332f>
    <TaxCatchAll xmlns="744fc02e-2c05-446f-beee-5e46cc4a14b7" xsi:nil="true"/>
    <Record xmlns="ee770a27-72eb-4bf9-a5bb-5bfe92e4fae0">816</Recor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84BB8EC490D649827DB6B3C6FC104C" ma:contentTypeVersion="14" ma:contentTypeDescription="Create a new document." ma:contentTypeScope="" ma:versionID="067fbaab8c3e2449cad2f141f4131bf4">
  <xsd:schema xmlns:xsd="http://www.w3.org/2001/XMLSchema" xmlns:xs="http://www.w3.org/2001/XMLSchema" xmlns:p="http://schemas.microsoft.com/office/2006/metadata/properties" xmlns:ns2="ee770a27-72eb-4bf9-a5bb-5bfe92e4fae0" xmlns:ns3="744fc02e-2c05-446f-beee-5e46cc4a14b7" xmlns:ns4="c71486f8-5eed-4db0-b63d-7b8098263e78" targetNamespace="http://schemas.microsoft.com/office/2006/metadata/properties" ma:root="true" ma:fieldsID="66cd2d57d61bcdeb9b166d13a51191fe" ns2:_="" ns3:_="" ns4:_="">
    <xsd:import namespace="ee770a27-72eb-4bf9-a5bb-5bfe92e4fae0"/>
    <xsd:import namespace="744fc02e-2c05-446f-beee-5e46cc4a14b7"/>
    <xsd:import namespace="c71486f8-5eed-4db0-b63d-7b8098263e78"/>
    <xsd:element name="properties">
      <xsd:complexType>
        <xsd:sequence>
          <xsd:element name="documentManagement">
            <xsd:complexType>
              <xsd:all>
                <xsd:element ref="ns2:Record" minOccurs="0"/>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770a27-72eb-4bf9-a5bb-5bfe92e4fae0" elementFormDefault="qualified">
    <xsd:import namespace="http://schemas.microsoft.com/office/2006/documentManagement/types"/>
    <xsd:import namespace="http://schemas.microsoft.com/office/infopath/2007/PartnerControls"/>
    <xsd:element name="Record" ma:index="8" nillable="true" ma:displayName="Record" ma:decimals="0" ma:format="Dropdown" ma:internalName="Record" ma:percentage="FALSE">
      <xsd:simpleType>
        <xsd:restriction base="dms:Number"/>
      </xsd:simpleType>
    </xsd:element>
    <xsd:element name="lcf76f155ced4ddcb4097134ff3c332f" ma:index="10"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4fc02e-2c05-446f-beee-5e46cc4a14b7"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330c0168-f9ca-48df-8443-ac112544ca57}" ma:internalName="TaxCatchAll" ma:showField="CatchAllData" ma:web="744fc02e-2c05-446f-beee-5e46cc4a14b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1486f8-5eed-4db0-b63d-7b8098263e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D64D86-2A7B-4663-840C-7D72CBD121ED}">
  <ds:schemaRefs>
    <ds:schemaRef ds:uri="http://schemas.microsoft.com/sharepoint/v3/contenttype/forms"/>
  </ds:schemaRefs>
</ds:datastoreItem>
</file>

<file path=customXml/itemProps2.xml><?xml version="1.0" encoding="utf-8"?>
<ds:datastoreItem xmlns:ds="http://schemas.openxmlformats.org/officeDocument/2006/customXml" ds:itemID="{53D348B4-5728-4129-82EB-CA84B1B87985}">
  <ds:schemaRefs>
    <ds:schemaRef ds:uri="http://www.w3.org/XML/1998/namespace"/>
    <ds:schemaRef ds:uri="http://purl.org/dc/elements/1.1/"/>
    <ds:schemaRef ds:uri="ee770a27-72eb-4bf9-a5bb-5bfe92e4fae0"/>
    <ds:schemaRef ds:uri="http://purl.org/dc/terms/"/>
    <ds:schemaRef ds:uri="744fc02e-2c05-446f-beee-5e46cc4a14b7"/>
    <ds:schemaRef ds:uri="http://schemas.microsoft.com/office/2006/documentManagement/types"/>
    <ds:schemaRef ds:uri="c71486f8-5eed-4db0-b63d-7b8098263e78"/>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0163B8EC-E0EB-418C-AB55-1F3B757FA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770a27-72eb-4bf9-a5bb-5bfe92e4fae0"/>
    <ds:schemaRef ds:uri="744fc02e-2c05-446f-beee-5e46cc4a14b7"/>
    <ds:schemaRef ds:uri="c71486f8-5eed-4db0-b63d-7b8098263e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762</TotalTime>
  <Words>1336</Words>
  <Application>Microsoft Macintosh PowerPoint</Application>
  <PresentationFormat>Custom</PresentationFormat>
  <Paragraphs>187</Paragraphs>
  <Slides>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Helvetica</vt:lpstr>
      <vt:lpstr>Helvetica Bold</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1.7_Patient-Facing iCABPRV Brochure.pptx</dc:title>
  <dc:creator>Ferrusi, Charles</dc:creator>
  <cp:lastModifiedBy>Charles Ferrusi</cp:lastModifiedBy>
  <cp:revision>66</cp:revision>
  <dcterms:created xsi:type="dcterms:W3CDTF">2006-08-16T00:00:00Z</dcterms:created>
  <dcterms:modified xsi:type="dcterms:W3CDTF">2025-04-08T18:24:24Z</dcterms:modified>
  <dc:identifier>DAGfkfBFhv8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0x0101003484BB8EC490D649827DB6B3C6FC104C</vt:lpwstr>
  </property>
  <property fmtid="{D5CDD505-2E9C-101B-9397-08002B2CF9AE}" pid="3" name="MediaServiceImageTags">
    <vt:lpwstr/>
  </property>
</Properties>
</file>