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70" r:id="rId5"/>
    <p:sldId id="272" r:id="rId6"/>
    <p:sldId id="257" r:id="rId7"/>
    <p:sldId id="258" r:id="rId8"/>
    <p:sldId id="271" r:id="rId9"/>
    <p:sldId id="268" r:id="rId10"/>
    <p:sldId id="269" r:id="rId11"/>
  </p:sldIdLst>
  <p:sldSz cx="10058400" cy="7772400"/>
  <p:notesSz cx="6858000" cy="9144000"/>
  <p:embeddedFontLst>
    <p:embeddedFont>
      <p:font typeface="Helvetica" pitchFamily="2" charset="0"/>
      <p:regular r:id="rId13"/>
      <p:bold r:id="rId14"/>
      <p:italic r:id="rId15"/>
      <p:boldItalic r:id="rId16"/>
    </p:embeddedFont>
    <p:embeddedFont>
      <p:font typeface="Helvetica Bold" pitchFamily="2" charset="0"/>
      <p:regular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  <p188:author id="{20CE15DC-49CD-2FD3-E4DF-BA195FC959BE}" name="Schachner, Amy (HRSA)" initials="SA" userId="S::aschachner@hrsa.gov::7270e0e4-a5d9-447e-989d-514d5f9f479e" providerId="AD"/>
  <p188:author id="{00AED4E5-5AB9-4D76-1E6D-31D189849A69}" name="Kharfen, Michael (HRSA)" initials="MK" userId="S::MKharfen@HRSA.Gov::3307c950-e62e-4588-9cde-65749084e1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B4F"/>
    <a:srgbClr val="FF4F01"/>
    <a:srgbClr val="004AAD"/>
    <a:srgbClr val="DD0000"/>
    <a:srgbClr val="EB4CDC"/>
    <a:srgbClr val="EB23EB"/>
    <a:srgbClr val="B2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2109" autoAdjust="0"/>
  </p:normalViewPr>
  <p:slideViewPr>
    <p:cSldViewPr>
      <p:cViewPr varScale="1">
        <p:scale>
          <a:sx n="104" d="100"/>
          <a:sy n="104" d="100"/>
        </p:scale>
        <p:origin x="20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1475" y="512763"/>
            <a:ext cx="33210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35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12763"/>
            <a:ext cx="3321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1475" y="512763"/>
            <a:ext cx="33210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96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24991-F4E9-366F-39E0-47452CDE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C1F322-8F43-62BA-1976-D82773CD1D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487F5-2BD7-822B-3ADA-732342270F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D2E7C4-6D1C-8D94-F3F8-9A932B6D10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12763"/>
            <a:ext cx="3321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3066C37-DE83-C4EE-FF4F-9D378DCC7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ECB6F-A0C3-B8CB-4893-420F95E72D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8CAD4-51B5-3D2C-5E99-462CEC30A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5182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46.png"/><Relationship Id="rId18" Type="http://schemas.openxmlformats.org/officeDocument/2006/relationships/image" Target="../media/image21.svg"/><Relationship Id="rId26" Type="http://schemas.openxmlformats.org/officeDocument/2006/relationships/image" Target="../media/image9.svg"/><Relationship Id="rId3" Type="http://schemas.openxmlformats.org/officeDocument/2006/relationships/image" Target="../media/image40.png"/><Relationship Id="rId21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45.svg"/><Relationship Id="rId17" Type="http://schemas.openxmlformats.org/officeDocument/2006/relationships/image" Target="../media/image20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4.png"/><Relationship Id="rId24" Type="http://schemas.openxmlformats.org/officeDocument/2006/relationships/image" Target="../media/image7.svg"/><Relationship Id="rId5" Type="http://schemas.openxmlformats.org/officeDocument/2006/relationships/image" Target="../media/image12.png"/><Relationship Id="rId15" Type="http://schemas.openxmlformats.org/officeDocument/2006/relationships/image" Target="../media/image48.png"/><Relationship Id="rId23" Type="http://schemas.openxmlformats.org/officeDocument/2006/relationships/image" Target="../media/image6.png"/><Relationship Id="rId28" Type="http://schemas.openxmlformats.org/officeDocument/2006/relationships/image" Target="../media/image11.svg"/><Relationship Id="rId10" Type="http://schemas.openxmlformats.org/officeDocument/2006/relationships/image" Target="../media/image43.svg"/><Relationship Id="rId19" Type="http://schemas.openxmlformats.org/officeDocument/2006/relationships/image" Target="../media/image50.png"/><Relationship Id="rId4" Type="http://schemas.openxmlformats.org/officeDocument/2006/relationships/image" Target="../media/image41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Relationship Id="rId22" Type="http://schemas.openxmlformats.org/officeDocument/2006/relationships/image" Target="../media/image5.svg"/><Relationship Id="rId27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svg"/><Relationship Id="rId3" Type="http://schemas.openxmlformats.org/officeDocument/2006/relationships/image" Target="../media/image36.png"/><Relationship Id="rId7" Type="http://schemas.openxmlformats.org/officeDocument/2006/relationships/image" Target="../media/image31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39.png"/><Relationship Id="rId1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37.svg"/><Relationship Id="rId9" Type="http://schemas.openxmlformats.org/officeDocument/2006/relationships/image" Target="../media/image33.sv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5B48A801-1DA3-9EA6-4A1C-57B630149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98" y="164763"/>
            <a:ext cx="1752599" cy="1752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98692-CB8C-BA06-737B-E26B52380B6E}"/>
              </a:ext>
            </a:extLst>
          </p:cNvPr>
          <p:cNvSpPr txBox="1"/>
          <p:nvPr/>
        </p:nvSpPr>
        <p:spPr>
          <a:xfrm>
            <a:off x="666747" y="1917362"/>
            <a:ext cx="8724899" cy="55502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kern="100" dirty="0"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Audiencia y Uso </a:t>
            </a:r>
          </a:p>
          <a:p>
            <a:endParaRPr lang="en-US" sz="1200" b="1" kern="100" dirty="0">
              <a:latin typeface="Montserrat" pitchFamily="2" charset="77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Montserrat" pitchFamily="2" charset="77"/>
              </a:rPr>
              <a:t>Este </a:t>
            </a:r>
            <a:r>
              <a:rPr lang="en-US" sz="1200" dirty="0" err="1">
                <a:latin typeface="Montserrat" pitchFamily="2" charset="77"/>
              </a:rPr>
              <a:t>folleto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proporciona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completa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sobre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Cabenuva</a:t>
            </a:r>
            <a:r>
              <a:rPr lang="en-US" sz="1200" dirty="0">
                <a:latin typeface="Montserrat" pitchFamily="2" charset="77"/>
              </a:rPr>
              <a:t> a las personas con VIH, </a:t>
            </a:r>
            <a:r>
              <a:rPr lang="en-US" sz="1200" dirty="0" err="1">
                <a:latin typeface="Montserrat" pitchFamily="2" charset="77"/>
              </a:rPr>
              <a:t>permitiéndoles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tomar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una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decisión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informada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sobre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si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Cabenuva</a:t>
            </a:r>
            <a:r>
              <a:rPr lang="en-US" sz="1200" dirty="0">
                <a:latin typeface="Montserrat" pitchFamily="2" charset="77"/>
              </a:rPr>
              <a:t> es </a:t>
            </a:r>
            <a:r>
              <a:rPr lang="en-US" sz="1200" dirty="0" err="1">
                <a:latin typeface="Montserrat" pitchFamily="2" charset="77"/>
              </a:rPr>
              <a:t>adecuado</a:t>
            </a:r>
            <a:r>
              <a:rPr lang="en-US" sz="1200" dirty="0">
                <a:latin typeface="Montserrat" pitchFamily="2" charset="77"/>
              </a:rPr>
              <a:t> para </a:t>
            </a:r>
            <a:r>
              <a:rPr lang="en-US" sz="1200" dirty="0" err="1">
                <a:latin typeface="Montserrat" pitchFamily="2" charset="77"/>
              </a:rPr>
              <a:t>ellos</a:t>
            </a:r>
            <a:r>
              <a:rPr lang="en-US" sz="1200" dirty="0">
                <a:latin typeface="Montserrat" pitchFamily="2" charset="77"/>
              </a:rPr>
              <a:t>. El </a:t>
            </a:r>
            <a:r>
              <a:rPr lang="en-US" sz="1200" dirty="0" err="1">
                <a:latin typeface="Montserrat" pitchFamily="2" charset="77"/>
              </a:rPr>
              <a:t>folleto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detalla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requisitos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elegibilidad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preguntas</a:t>
            </a:r>
            <a:r>
              <a:rPr lang="en-US" sz="1200" dirty="0">
                <a:latin typeface="Montserrat" pitchFamily="2" charset="77"/>
              </a:rPr>
              <a:t> para </a:t>
            </a:r>
            <a:r>
              <a:rPr lang="en-US" sz="1200" dirty="0" err="1">
                <a:latin typeface="Montserrat" pitchFamily="2" charset="77"/>
              </a:rPr>
              <a:t>hacer</a:t>
            </a:r>
            <a:r>
              <a:rPr lang="en-US" sz="1200" dirty="0">
                <a:latin typeface="Montserrat" pitchFamily="2" charset="77"/>
              </a:rPr>
              <a:t> a </a:t>
            </a:r>
            <a:r>
              <a:rPr lang="en-US" sz="1200" dirty="0" err="1">
                <a:latin typeface="Montserrat" pitchFamily="2" charset="77"/>
              </a:rPr>
              <a:t>su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proveedor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efectos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secundarios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horarios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dosificación</a:t>
            </a:r>
            <a:r>
              <a:rPr lang="en-US" sz="1200" dirty="0">
                <a:latin typeface="Montserrat" pitchFamily="2" charset="77"/>
              </a:rPr>
              <a:t> y las </a:t>
            </a:r>
            <a:r>
              <a:rPr lang="en-US" sz="1200" dirty="0" err="1">
                <a:latin typeface="Montserrat" pitchFamily="2" charset="77"/>
              </a:rPr>
              <a:t>diferencias</a:t>
            </a:r>
            <a:r>
              <a:rPr lang="en-US" sz="1200" dirty="0">
                <a:latin typeface="Montserrat" pitchFamily="2" charset="77"/>
              </a:rPr>
              <a:t> entre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tratamiento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inyectable</a:t>
            </a:r>
            <a:r>
              <a:rPr lang="en-US" sz="1200" dirty="0">
                <a:latin typeface="Montserrat" pitchFamily="2" charset="77"/>
              </a:rPr>
              <a:t> y oral. Se </a:t>
            </a:r>
            <a:r>
              <a:rPr lang="en-US" sz="1200" dirty="0" err="1">
                <a:latin typeface="Montserrat" pitchFamily="2" charset="77"/>
              </a:rPr>
              <a:t>puede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imprimir</a:t>
            </a:r>
            <a:r>
              <a:rPr lang="en-US" sz="1200" dirty="0">
                <a:latin typeface="Montserrat" pitchFamily="2" charset="77"/>
              </a:rPr>
              <a:t> y </a:t>
            </a:r>
            <a:r>
              <a:rPr lang="en-US" sz="1200" dirty="0" err="1">
                <a:latin typeface="Montserrat" pitchFamily="2" charset="77"/>
              </a:rPr>
              <a:t>colocar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una</a:t>
            </a:r>
            <a:r>
              <a:rPr lang="en-US" sz="1200" dirty="0">
                <a:latin typeface="Montserrat" pitchFamily="2" charset="77"/>
              </a:rPr>
              <a:t> sala de </a:t>
            </a:r>
            <a:r>
              <a:rPr lang="en-US" sz="1200" dirty="0" err="1">
                <a:latin typeface="Montserrat" pitchFamily="2" charset="77"/>
              </a:rPr>
              <a:t>espera</a:t>
            </a:r>
            <a:r>
              <a:rPr lang="en-US" sz="1200" dirty="0">
                <a:latin typeface="Montserrat" pitchFamily="2" charset="77"/>
              </a:rPr>
              <a:t> o de </a:t>
            </a:r>
            <a:r>
              <a:rPr lang="en-US" sz="1200" dirty="0" err="1">
                <a:latin typeface="Montserrat" pitchFamily="2" charset="77"/>
              </a:rPr>
              <a:t>exámenes</a:t>
            </a:r>
            <a:r>
              <a:rPr lang="en-US" sz="1200" dirty="0">
                <a:latin typeface="Montserrat" pitchFamily="2" charset="77"/>
              </a:rPr>
              <a:t> o </a:t>
            </a:r>
            <a:r>
              <a:rPr lang="en-US" sz="1200" dirty="0" err="1">
                <a:latin typeface="Montserrat" pitchFamily="2" charset="77"/>
              </a:rPr>
              <a:t>entregar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directamente</a:t>
            </a:r>
            <a:r>
              <a:rPr lang="en-US" sz="1200" dirty="0">
                <a:latin typeface="Montserrat" pitchFamily="2" charset="77"/>
              </a:rPr>
              <a:t> a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posibles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pacientes</a:t>
            </a:r>
            <a:r>
              <a:rPr lang="en-US" sz="1200" dirty="0">
                <a:latin typeface="Montserrat" pitchFamily="2" charset="77"/>
              </a:rPr>
              <a:t>.</a:t>
            </a:r>
          </a:p>
          <a:p>
            <a:endParaRPr lang="en-US" sz="1200" b="1" dirty="0">
              <a:latin typeface="Montserrat" pitchFamily="2" charset="77"/>
            </a:endParaRPr>
          </a:p>
          <a:p>
            <a:r>
              <a:rPr lang="en-US" sz="1200" b="1" dirty="0" err="1">
                <a:latin typeface="Montserrat" pitchFamily="2" charset="77"/>
              </a:rPr>
              <a:t>Adaptación</a:t>
            </a:r>
            <a:r>
              <a:rPr lang="en-US" sz="1200" b="1" dirty="0">
                <a:latin typeface="Montserrat" pitchFamily="2" charset="77"/>
              </a:rPr>
              <a:t> a Su </a:t>
            </a:r>
            <a:r>
              <a:rPr lang="en-US" sz="1200" b="1" dirty="0" err="1">
                <a:latin typeface="Montserrat" pitchFamily="2" charset="77"/>
              </a:rPr>
              <a:t>Contexto</a:t>
            </a:r>
            <a:endParaRPr lang="en-US" sz="1200" b="1" dirty="0">
              <a:latin typeface="Montserrat" pitchFamily="2" charset="77"/>
            </a:endParaRPr>
          </a:p>
          <a:p>
            <a:endParaRPr lang="en-US" sz="1200" b="1" dirty="0">
              <a:latin typeface="Montserrat" pitchFamily="2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1200" dirty="0">
                <a:latin typeface="Montserrat" pitchFamily="2" charset="77"/>
              </a:rPr>
              <a:t>La </a:t>
            </a:r>
            <a:r>
              <a:rPr lang="en-US" sz="1200" dirty="0" err="1">
                <a:latin typeface="Montserrat" pitchFamily="2" charset="77"/>
              </a:rPr>
              <a:t>primera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versión</a:t>
            </a:r>
            <a:r>
              <a:rPr lang="en-US" sz="1200" dirty="0">
                <a:latin typeface="Montserrat" pitchFamily="2" charset="77"/>
              </a:rPr>
              <a:t> del </a:t>
            </a:r>
            <a:r>
              <a:rPr lang="en-US" sz="1200" dirty="0" err="1">
                <a:latin typeface="Montserrat" pitchFamily="2" charset="77"/>
              </a:rPr>
              <a:t>folleto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está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diseñada</a:t>
            </a:r>
            <a:r>
              <a:rPr lang="en-US" sz="1200" dirty="0">
                <a:latin typeface="Montserrat" pitchFamily="2" charset="77"/>
              </a:rPr>
              <a:t> para </a:t>
            </a:r>
            <a:r>
              <a:rPr lang="en-US" sz="1200" dirty="0" err="1">
                <a:latin typeface="Montserrat" pitchFamily="2" charset="77"/>
              </a:rPr>
              <a:t>una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clínica</a:t>
            </a:r>
            <a:r>
              <a:rPr lang="en-US" sz="1200" dirty="0">
                <a:latin typeface="Montserrat" pitchFamily="2" charset="77"/>
              </a:rPr>
              <a:t> que </a:t>
            </a:r>
            <a:r>
              <a:rPr lang="en-US" sz="1200" dirty="0" err="1">
                <a:latin typeface="Montserrat" pitchFamily="2" charset="77"/>
              </a:rPr>
              <a:t>inicia</a:t>
            </a:r>
            <a:r>
              <a:rPr lang="en-US" sz="1200" dirty="0">
                <a:latin typeface="Montserrat" pitchFamily="2" charset="77"/>
              </a:rPr>
              <a:t> a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pacientes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Cabenuva</a:t>
            </a:r>
            <a:r>
              <a:rPr lang="en-US" sz="1200" dirty="0">
                <a:latin typeface="Montserrat" pitchFamily="2" charset="77"/>
              </a:rPr>
              <a:t> con un </a:t>
            </a:r>
            <a:r>
              <a:rPr lang="en-US" sz="1200" dirty="0" err="1">
                <a:latin typeface="Montserrat" pitchFamily="2" charset="77"/>
              </a:rPr>
              <a:t>esquema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dosificación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mensual</a:t>
            </a:r>
            <a:r>
              <a:rPr lang="en-US" sz="1200" dirty="0">
                <a:latin typeface="Montserrat" pitchFamily="2" charset="77"/>
              </a:rPr>
              <a:t>. La </a:t>
            </a:r>
            <a:r>
              <a:rPr lang="en-US" sz="1200" dirty="0" err="1">
                <a:latin typeface="Montserrat" pitchFamily="2" charset="77"/>
              </a:rPr>
              <a:t>segunda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versión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fue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creada</a:t>
            </a:r>
            <a:r>
              <a:rPr lang="en-US" sz="1200" dirty="0">
                <a:latin typeface="Montserrat" pitchFamily="2" charset="77"/>
              </a:rPr>
              <a:t> para </a:t>
            </a:r>
            <a:r>
              <a:rPr lang="en-US" sz="1200" dirty="0" err="1">
                <a:latin typeface="Montserrat" pitchFamily="2" charset="77"/>
              </a:rPr>
              <a:t>una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clínica</a:t>
            </a:r>
            <a:r>
              <a:rPr lang="en-US" sz="1200" dirty="0">
                <a:latin typeface="Montserrat" pitchFamily="2" charset="77"/>
              </a:rPr>
              <a:t> que </a:t>
            </a:r>
            <a:r>
              <a:rPr lang="en-US" sz="1200" dirty="0" err="1">
                <a:latin typeface="Montserrat" pitchFamily="2" charset="77"/>
              </a:rPr>
              <a:t>inicia</a:t>
            </a:r>
            <a:r>
              <a:rPr lang="en-US" sz="1200" dirty="0">
                <a:latin typeface="Montserrat" pitchFamily="2" charset="77"/>
              </a:rPr>
              <a:t> a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pacientes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Cabenuva</a:t>
            </a:r>
            <a:r>
              <a:rPr lang="en-US" sz="1200" dirty="0">
                <a:latin typeface="Montserrat" pitchFamily="2" charset="77"/>
              </a:rPr>
              <a:t> con un </a:t>
            </a:r>
            <a:r>
              <a:rPr lang="en-US" sz="1200" dirty="0" err="1">
                <a:latin typeface="Montserrat" pitchFamily="2" charset="77"/>
              </a:rPr>
              <a:t>esquema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dosificación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cada</a:t>
            </a:r>
            <a:r>
              <a:rPr lang="en-US" sz="1200" dirty="0">
                <a:latin typeface="Montserrat" pitchFamily="2" charset="77"/>
              </a:rPr>
              <a:t> dos meses. Las </a:t>
            </a:r>
            <a:r>
              <a:rPr lang="en-US" sz="1200" dirty="0" err="1">
                <a:latin typeface="Montserrat" pitchFamily="2" charset="77"/>
              </a:rPr>
              <a:t>imágenes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varían</a:t>
            </a:r>
            <a:r>
              <a:rPr lang="en-US" sz="1200" dirty="0">
                <a:latin typeface="Montserrat" pitchFamily="2" charset="77"/>
              </a:rPr>
              <a:t> entre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dos </a:t>
            </a:r>
            <a:r>
              <a:rPr lang="en-US" sz="1200" dirty="0" err="1">
                <a:latin typeface="Montserrat" pitchFamily="2" charset="77"/>
              </a:rPr>
              <a:t>folletos</a:t>
            </a:r>
            <a:r>
              <a:rPr lang="en-US" sz="1200" dirty="0">
                <a:latin typeface="Montserrat" pitchFamily="2" charset="77"/>
              </a:rPr>
              <a:t>. Por favor, revise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texto</a:t>
            </a:r>
            <a:r>
              <a:rPr lang="en-US" sz="1200" dirty="0">
                <a:latin typeface="Montserrat" pitchFamily="2" charset="77"/>
              </a:rPr>
              <a:t> para </a:t>
            </a:r>
            <a:r>
              <a:rPr lang="en-US" sz="1200" dirty="0" err="1">
                <a:latin typeface="Montserrat" pitchFamily="2" charset="77"/>
              </a:rPr>
              <a:t>asegurarse</a:t>
            </a:r>
            <a:r>
              <a:rPr lang="en-US" sz="1200" dirty="0">
                <a:latin typeface="Montserrat" pitchFamily="2" charset="77"/>
              </a:rPr>
              <a:t> de que </a:t>
            </a:r>
            <a:r>
              <a:rPr lang="en-US" sz="1200" dirty="0" err="1">
                <a:latin typeface="Montserrat" pitchFamily="2" charset="77"/>
              </a:rPr>
              <a:t>refleje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procedimientos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dosificación</a:t>
            </a:r>
            <a:r>
              <a:rPr lang="en-US" sz="1200" dirty="0">
                <a:latin typeface="Montserrat" pitchFamily="2" charset="77"/>
              </a:rPr>
              <a:t> y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requisitos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elegibilidad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su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clínica</a:t>
            </a:r>
            <a:r>
              <a:rPr lang="en-US" sz="1200" dirty="0">
                <a:latin typeface="Montserrat" pitchFamily="2" charset="77"/>
              </a:rPr>
              <a:t>. Revise y </a:t>
            </a:r>
            <a:r>
              <a:rPr lang="en-US" sz="1200" dirty="0" err="1">
                <a:latin typeface="Montserrat" pitchFamily="2" charset="77"/>
              </a:rPr>
              <a:t>modifique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texto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resaltado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highlight>
                  <a:srgbClr val="FFFF00"/>
                </a:highlight>
                <a:latin typeface="Montserrat" pitchFamily="2" charset="77"/>
              </a:rPr>
              <a:t>amarillo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ya</a:t>
            </a:r>
            <a:r>
              <a:rPr lang="en-US" sz="1200" dirty="0">
                <a:latin typeface="Montserrat" pitchFamily="2" charset="77"/>
              </a:rPr>
              <a:t> que indica partes que </a:t>
            </a:r>
            <a:r>
              <a:rPr lang="en-US" sz="1200" dirty="0" err="1">
                <a:latin typeface="Montserrat" pitchFamily="2" charset="77"/>
              </a:rPr>
              <a:t>podrían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necesitar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edición</a:t>
            </a:r>
            <a:r>
              <a:rPr lang="en-US" sz="1200" dirty="0">
                <a:latin typeface="Montserrat" pitchFamily="2" charset="77"/>
              </a:rPr>
              <a:t> para que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folleto</a:t>
            </a:r>
            <a:r>
              <a:rPr lang="en-US" sz="1200" dirty="0">
                <a:latin typeface="Montserrat" pitchFamily="2" charset="77"/>
              </a:rPr>
              <a:t> sea </a:t>
            </a:r>
            <a:r>
              <a:rPr lang="en-US" sz="1200" dirty="0" err="1">
                <a:latin typeface="Montserrat" pitchFamily="2" charset="77"/>
              </a:rPr>
              <a:t>relevante</a:t>
            </a:r>
            <a:r>
              <a:rPr lang="en-US" sz="1200" dirty="0">
                <a:latin typeface="Montserrat" pitchFamily="2" charset="77"/>
              </a:rPr>
              <a:t> para </a:t>
            </a:r>
            <a:r>
              <a:rPr lang="en-US" sz="1200" dirty="0" err="1">
                <a:latin typeface="Montserrat" pitchFamily="2" charset="77"/>
              </a:rPr>
              <a:t>su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clínica</a:t>
            </a:r>
            <a:r>
              <a:rPr lang="en-US" sz="1200" dirty="0">
                <a:latin typeface="Montserrat" pitchFamily="2" charset="77"/>
              </a:rPr>
              <a:t>. 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la </a:t>
            </a:r>
            <a:r>
              <a:rPr lang="en-US" sz="1200" dirty="0" err="1">
                <a:latin typeface="Montserrat" pitchFamily="2" charset="77"/>
              </a:rPr>
              <a:t>sección</a:t>
            </a:r>
            <a:r>
              <a:rPr lang="en-US" sz="1200" dirty="0">
                <a:latin typeface="Montserrat" pitchFamily="2" charset="77"/>
              </a:rPr>
              <a:t> "Listo para </a:t>
            </a:r>
            <a:r>
              <a:rPr lang="en-US" sz="1200" dirty="0" err="1">
                <a:latin typeface="Montserrat" pitchFamily="2" charset="77"/>
              </a:rPr>
              <a:t>comenzar</a:t>
            </a:r>
            <a:r>
              <a:rPr lang="en-US" sz="1200" dirty="0">
                <a:latin typeface="Montserrat" pitchFamily="2" charset="77"/>
              </a:rPr>
              <a:t>", </a:t>
            </a:r>
            <a:r>
              <a:rPr lang="en-US" sz="1200" dirty="0" err="1">
                <a:latin typeface="Montserrat" pitchFamily="2" charset="77"/>
              </a:rPr>
              <a:t>deberá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incluir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nombre</a:t>
            </a:r>
            <a:r>
              <a:rPr lang="en-US" sz="1200" dirty="0">
                <a:latin typeface="Montserrat" pitchFamily="2" charset="77"/>
              </a:rPr>
              <a:t> y </a:t>
            </a:r>
            <a:r>
              <a:rPr lang="en-US" sz="1200" dirty="0" err="1">
                <a:latin typeface="Montserrat" pitchFamily="2" charset="77"/>
              </a:rPr>
              <a:t>número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teléfono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su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clínica</a:t>
            </a:r>
            <a:r>
              <a:rPr lang="en-US" sz="1200" dirty="0">
                <a:latin typeface="Montserrat" pitchFamily="2" charset="77"/>
              </a:rPr>
              <a:t>.</a:t>
            </a:r>
          </a:p>
          <a:p>
            <a:pPr>
              <a:buNone/>
            </a:pPr>
            <a:r>
              <a:rPr lang="en-US" sz="1200" b="1" dirty="0" err="1">
                <a:latin typeface="Montserrat" pitchFamily="2" charset="77"/>
              </a:rPr>
              <a:t>Instrucciones</a:t>
            </a:r>
            <a:r>
              <a:rPr lang="en-US" sz="1200" b="1" dirty="0">
                <a:latin typeface="Montserrat" pitchFamily="2" charset="77"/>
              </a:rPr>
              <a:t> para </a:t>
            </a:r>
            <a:r>
              <a:rPr lang="en-US" sz="1200" b="1" dirty="0" err="1">
                <a:latin typeface="Montserrat" pitchFamily="2" charset="77"/>
              </a:rPr>
              <a:t>imprimir</a:t>
            </a:r>
            <a:br>
              <a:rPr lang="en-US" sz="1200" dirty="0">
                <a:latin typeface="Montserrat" pitchFamily="2" charset="77"/>
              </a:rPr>
            </a:br>
            <a:endParaRPr lang="en-US" sz="1200" dirty="0">
              <a:latin typeface="Montserrat" pitchFamily="2" charset="77"/>
            </a:endParaRPr>
          </a:p>
          <a:p>
            <a:pPr>
              <a:buNone/>
            </a:pPr>
            <a:r>
              <a:rPr lang="en-US" sz="1200" dirty="0">
                <a:latin typeface="Montserrat" pitchFamily="2" charset="77"/>
              </a:rPr>
              <a:t>Este </a:t>
            </a:r>
            <a:r>
              <a:rPr lang="en-US" sz="1200" dirty="0" err="1">
                <a:latin typeface="Montserrat" pitchFamily="2" charset="77"/>
              </a:rPr>
              <a:t>documento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está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diseñado</a:t>
            </a:r>
            <a:r>
              <a:rPr lang="en-US" sz="1200" dirty="0">
                <a:latin typeface="Montserrat" pitchFamily="2" charset="77"/>
              </a:rPr>
              <a:t> para </a:t>
            </a:r>
            <a:r>
              <a:rPr lang="en-US" sz="1200" dirty="0" err="1">
                <a:latin typeface="Montserrat" pitchFamily="2" charset="77"/>
              </a:rPr>
              <a:t>imprimirse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como</a:t>
            </a:r>
            <a:r>
              <a:rPr lang="en-US" sz="1200" dirty="0">
                <a:latin typeface="Montserrat" pitchFamily="2" charset="77"/>
              </a:rPr>
              <a:t> un </a:t>
            </a:r>
            <a:r>
              <a:rPr lang="en-US" sz="1200" dirty="0" err="1">
                <a:latin typeface="Montserrat" pitchFamily="2" charset="77"/>
              </a:rPr>
              <a:t>folleto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tríptico</a:t>
            </a:r>
            <a:r>
              <a:rPr lang="en-US" sz="1200" dirty="0">
                <a:latin typeface="Montserrat" pitchFamily="2" charset="77"/>
              </a:rPr>
              <a:t> de 8.5 </a:t>
            </a:r>
            <a:r>
              <a:rPr lang="en-US" sz="1200" dirty="0" err="1">
                <a:latin typeface="Montserrat" pitchFamily="2" charset="77"/>
              </a:rPr>
              <a:t>pulgadas</a:t>
            </a:r>
            <a:r>
              <a:rPr lang="en-US" sz="1200" dirty="0">
                <a:latin typeface="Montserrat" pitchFamily="2" charset="77"/>
              </a:rPr>
              <a:t> (alto) x 11 </a:t>
            </a:r>
            <a:r>
              <a:rPr lang="en-US" sz="1200" dirty="0" err="1">
                <a:latin typeface="Montserrat" pitchFamily="2" charset="77"/>
              </a:rPr>
              <a:t>pulgadas</a:t>
            </a:r>
            <a:r>
              <a:rPr lang="en-US" sz="1200" dirty="0">
                <a:latin typeface="Montserrat" pitchFamily="2" charset="77"/>
              </a:rPr>
              <a:t> (ancho).</a:t>
            </a:r>
          </a:p>
          <a:p>
            <a:endParaRPr lang="en-US" sz="1200" b="1" dirty="0">
              <a:latin typeface="Montserrat" pitchFamily="2" charset="77"/>
            </a:endParaRPr>
          </a:p>
          <a:p>
            <a:r>
              <a:rPr lang="en-US" sz="1200" b="1" dirty="0" err="1">
                <a:latin typeface="Montserrat" pitchFamily="2" charset="77"/>
              </a:rPr>
              <a:t>Declaración</a:t>
            </a:r>
            <a:r>
              <a:rPr lang="en-US" sz="1200" b="1" dirty="0">
                <a:latin typeface="Montserrat" pitchFamily="2" charset="77"/>
              </a:rPr>
              <a:t> de </a:t>
            </a:r>
            <a:r>
              <a:rPr lang="en-US" sz="1200" b="1" dirty="0" err="1">
                <a:latin typeface="Montserrat" pitchFamily="2" charset="77"/>
              </a:rPr>
              <a:t>financiamiento</a:t>
            </a:r>
            <a:br>
              <a:rPr lang="en-US" sz="1200" dirty="0">
                <a:latin typeface="Montserrat" pitchFamily="2" charset="77"/>
              </a:rPr>
            </a:b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Este </a:t>
            </a:r>
            <a:r>
              <a:rPr lang="en-US" sz="1200" dirty="0" err="1">
                <a:latin typeface="Montserrat" pitchFamily="2" charset="77"/>
              </a:rPr>
              <a:t>recurso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fue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desarrollado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por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ALAI UP Resource Incubator. La Administración de </a:t>
            </a:r>
            <a:r>
              <a:rPr lang="en-US" sz="1200" dirty="0" err="1">
                <a:latin typeface="Montserrat" pitchFamily="2" charset="77"/>
              </a:rPr>
              <a:t>Recursos</a:t>
            </a:r>
            <a:r>
              <a:rPr lang="en-US" sz="1200" dirty="0">
                <a:latin typeface="Montserrat" pitchFamily="2" charset="77"/>
              </a:rPr>
              <a:t> y </a:t>
            </a:r>
            <a:r>
              <a:rPr lang="en-US" sz="1200" dirty="0" err="1">
                <a:latin typeface="Montserrat" pitchFamily="2" charset="77"/>
              </a:rPr>
              <a:t>Servicios</a:t>
            </a:r>
            <a:r>
              <a:rPr lang="en-US" sz="1200" dirty="0">
                <a:latin typeface="Montserrat" pitchFamily="2" charset="77"/>
              </a:rPr>
              <a:t> de Salud (HRSA, </a:t>
            </a:r>
            <a:r>
              <a:rPr lang="en-US" sz="1200" dirty="0" err="1">
                <a:latin typeface="Montserrat" pitchFamily="2" charset="77"/>
              </a:rPr>
              <a:t>por</a:t>
            </a:r>
            <a:r>
              <a:rPr lang="en-US" sz="1200" dirty="0">
                <a:latin typeface="Montserrat" pitchFamily="2" charset="77"/>
              </a:rPr>
              <a:t> sus </a:t>
            </a:r>
            <a:r>
              <a:rPr lang="en-US" sz="1200" dirty="0" err="1">
                <a:latin typeface="Montserrat" pitchFamily="2" charset="77"/>
              </a:rPr>
              <a:t>siglas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inglés</a:t>
            </a:r>
            <a:r>
              <a:rPr lang="en-US" sz="1200" dirty="0">
                <a:latin typeface="Montserrat" pitchFamily="2" charset="77"/>
              </a:rPr>
              <a:t>), del Departamento de Salud y </a:t>
            </a:r>
            <a:r>
              <a:rPr lang="en-US" sz="1200" dirty="0" err="1">
                <a:latin typeface="Montserrat" pitchFamily="2" charset="77"/>
              </a:rPr>
              <a:t>Servicios</a:t>
            </a:r>
            <a:r>
              <a:rPr lang="en-US" sz="1200" dirty="0">
                <a:latin typeface="Montserrat" pitchFamily="2" charset="77"/>
              </a:rPr>
              <a:t> Humanos (HHS), </a:t>
            </a:r>
            <a:r>
              <a:rPr lang="en-US" sz="1200" dirty="0" err="1">
                <a:latin typeface="Montserrat" pitchFamily="2" charset="77"/>
              </a:rPr>
              <a:t>brindó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apoyo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financiero</a:t>
            </a:r>
            <a:r>
              <a:rPr lang="en-US" sz="1200" dirty="0">
                <a:latin typeface="Montserrat" pitchFamily="2" charset="77"/>
              </a:rPr>
              <a:t> para </a:t>
            </a:r>
            <a:r>
              <a:rPr lang="en-US" sz="1200" dirty="0" err="1">
                <a:latin typeface="Montserrat" pitchFamily="2" charset="77"/>
              </a:rPr>
              <a:t>este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proyecto</a:t>
            </a:r>
            <a:r>
              <a:rPr lang="en-US" sz="1200" dirty="0">
                <a:latin typeface="Montserrat" pitchFamily="2" charset="77"/>
              </a:rPr>
              <a:t>. La </a:t>
            </a:r>
            <a:r>
              <a:rPr lang="en-US" sz="1200" dirty="0" err="1">
                <a:latin typeface="Montserrat" pitchFamily="2" charset="77"/>
              </a:rPr>
              <a:t>subvención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cubrió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100 % del </a:t>
            </a:r>
            <a:r>
              <a:rPr lang="en-US" sz="1200" dirty="0" err="1">
                <a:latin typeface="Montserrat" pitchFamily="2" charset="77"/>
              </a:rPr>
              <a:t>costo</a:t>
            </a:r>
            <a:r>
              <a:rPr lang="en-US" sz="1200" dirty="0">
                <a:latin typeface="Montserrat" pitchFamily="2" charset="77"/>
              </a:rPr>
              <a:t> total, que </a:t>
            </a:r>
            <a:r>
              <a:rPr lang="en-US" sz="1200" dirty="0" err="1">
                <a:latin typeface="Montserrat" pitchFamily="2" charset="77"/>
              </a:rPr>
              <a:t>ascendió</a:t>
            </a:r>
            <a:r>
              <a:rPr lang="en-US" sz="1200" dirty="0">
                <a:latin typeface="Montserrat" pitchFamily="2" charset="77"/>
              </a:rPr>
              <a:t> a </a:t>
            </a:r>
            <a:r>
              <a:rPr lang="en-US" sz="1200">
                <a:latin typeface="Montserrat" pitchFamily="2" charset="77"/>
              </a:rPr>
              <a:t>$7,450,000</a:t>
            </a:r>
            <a:r>
              <a:rPr lang="en-US" sz="1200" dirty="0">
                <a:latin typeface="Montserrat" pitchFamily="2" charset="77"/>
              </a:rPr>
              <a:t>. El </a:t>
            </a:r>
            <a:r>
              <a:rPr lang="en-US" sz="1200" dirty="0" err="1">
                <a:latin typeface="Montserrat" pitchFamily="2" charset="77"/>
              </a:rPr>
              <a:t>contenido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pertenece</a:t>
            </a:r>
            <a:r>
              <a:rPr lang="en-US" sz="1200" dirty="0">
                <a:latin typeface="Montserrat" pitchFamily="2" charset="77"/>
              </a:rPr>
              <a:t> al </a:t>
            </a:r>
            <a:r>
              <a:rPr lang="en-US" sz="1200" dirty="0" err="1">
                <a:latin typeface="Montserrat" pitchFamily="2" charset="77"/>
              </a:rPr>
              <a:t>autor</a:t>
            </a:r>
            <a:r>
              <a:rPr lang="en-US" sz="1200" dirty="0">
                <a:latin typeface="Montserrat" pitchFamily="2" charset="77"/>
              </a:rPr>
              <a:t> y </a:t>
            </a:r>
            <a:r>
              <a:rPr lang="en-US" sz="1200" dirty="0" err="1">
                <a:latin typeface="Montserrat" pitchFamily="2" charset="77"/>
              </a:rPr>
              <a:t>puede</a:t>
            </a:r>
            <a:r>
              <a:rPr lang="en-US" sz="1200" dirty="0">
                <a:latin typeface="Montserrat" pitchFamily="2" charset="77"/>
              </a:rPr>
              <a:t> no </a:t>
            </a:r>
            <a:r>
              <a:rPr lang="en-US" sz="1200" dirty="0" err="1">
                <a:latin typeface="Montserrat" pitchFamily="2" charset="77"/>
              </a:rPr>
              <a:t>reflejar</a:t>
            </a:r>
            <a:r>
              <a:rPr lang="en-US" sz="1200" dirty="0">
                <a:latin typeface="Montserrat" pitchFamily="2" charset="77"/>
              </a:rPr>
              <a:t> las </a:t>
            </a:r>
            <a:r>
              <a:rPr lang="en-US" sz="1200" dirty="0" err="1">
                <a:latin typeface="Montserrat" pitchFamily="2" charset="77"/>
              </a:rPr>
              <a:t>políticas</a:t>
            </a:r>
            <a:r>
              <a:rPr lang="en-US" sz="1200" dirty="0">
                <a:latin typeface="Montserrat" pitchFamily="2" charset="77"/>
              </a:rPr>
              <a:t> de HRSA, HHS o del </a:t>
            </a:r>
            <a:r>
              <a:rPr lang="en-US" sz="1200" dirty="0" err="1">
                <a:latin typeface="Montserrat" pitchFamily="2" charset="77"/>
              </a:rPr>
              <a:t>Gobierno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Estados</a:t>
            </a:r>
            <a:r>
              <a:rPr lang="en-US" sz="1200" dirty="0">
                <a:latin typeface="Montserrat" pitchFamily="2" charset="77"/>
              </a:rPr>
              <a:t> Unidos.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0158-4E1C-D6BA-C9F3-0441FFFA3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E18A8B-3D0C-FB61-60EB-37E6A4A3F6EF}"/>
              </a:ext>
            </a:extLst>
          </p:cNvPr>
          <p:cNvSpPr txBox="1"/>
          <p:nvPr/>
        </p:nvSpPr>
        <p:spPr>
          <a:xfrm>
            <a:off x="0" y="3399272"/>
            <a:ext cx="10058400" cy="48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latin typeface="Montserrat" pitchFamily="2" charset="77"/>
              </a:rPr>
              <a:t>Calendario De </a:t>
            </a:r>
            <a:r>
              <a:rPr lang="en-US" sz="2400" b="1" dirty="0" err="1">
                <a:latin typeface="Montserrat" pitchFamily="2" charset="77"/>
              </a:rPr>
              <a:t>Dosificación</a:t>
            </a:r>
            <a:r>
              <a:rPr lang="en-US" sz="2400" b="1" dirty="0">
                <a:latin typeface="Montserrat" pitchFamily="2" charset="77"/>
              </a:rPr>
              <a:t> </a:t>
            </a:r>
            <a:r>
              <a:rPr lang="en-US" sz="2400" b="1" dirty="0" err="1">
                <a:latin typeface="Montserrat" pitchFamily="2" charset="77"/>
              </a:rPr>
              <a:t>Mensual</a:t>
            </a:r>
            <a:endParaRPr lang="en-US" sz="2400" b="1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5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4">
            <a:extLst>
              <a:ext uri="{FF2B5EF4-FFF2-40B4-BE49-F238E27FC236}">
                <a16:creationId xmlns:a16="http://schemas.microsoft.com/office/drawing/2014/main" id="{10B52EBF-C333-59A2-8816-FF1990CE45DC}"/>
              </a:ext>
            </a:extLst>
          </p:cNvPr>
          <p:cNvSpPr/>
          <p:nvPr/>
        </p:nvSpPr>
        <p:spPr>
          <a:xfrm>
            <a:off x="990600" y="4846684"/>
            <a:ext cx="1118508" cy="1227903"/>
          </a:xfrm>
          <a:custGeom>
            <a:avLst/>
            <a:gdLst/>
            <a:ahLst/>
            <a:cxnLst/>
            <a:rect l="l" t="t" r="r" b="b"/>
            <a:pathLst>
              <a:path w="1687692" h="1852756">
                <a:moveTo>
                  <a:pt x="0" y="0"/>
                </a:moveTo>
                <a:lnTo>
                  <a:pt x="1687692" y="0"/>
                </a:lnTo>
                <a:lnTo>
                  <a:pt x="1687692" y="1852756"/>
                </a:lnTo>
                <a:lnTo>
                  <a:pt x="0" y="18527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457200" y="4869232"/>
            <a:ext cx="2302067" cy="974044"/>
            <a:chOff x="0" y="0"/>
            <a:chExt cx="3003898" cy="1271001"/>
          </a:xfrm>
        </p:grpSpPr>
        <p:sp>
          <p:nvSpPr>
            <p:cNvPr id="3" name="Freeform 3"/>
            <p:cNvSpPr/>
            <p:nvPr/>
          </p:nvSpPr>
          <p:spPr>
            <a:xfrm>
              <a:off x="0" y="762816"/>
              <a:ext cx="575722" cy="323842"/>
            </a:xfrm>
            <a:custGeom>
              <a:avLst/>
              <a:gdLst/>
              <a:ahLst/>
              <a:cxnLst/>
              <a:rect l="l" t="t" r="r" b="b"/>
              <a:pathLst>
                <a:path w="575722" h="323842">
                  <a:moveTo>
                    <a:pt x="0" y="0"/>
                  </a:moveTo>
                  <a:lnTo>
                    <a:pt x="575722" y="0"/>
                  </a:lnTo>
                  <a:lnTo>
                    <a:pt x="575722" y="323842"/>
                  </a:lnTo>
                  <a:lnTo>
                    <a:pt x="0" y="323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574" b="-57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1056422">
              <a:off x="2352059" y="578474"/>
              <a:ext cx="651839" cy="692527"/>
            </a:xfrm>
            <a:custGeom>
              <a:avLst/>
              <a:gdLst/>
              <a:ahLst/>
              <a:cxnLst/>
              <a:rect l="l" t="t" r="r" b="b"/>
              <a:pathLst>
                <a:path w="651839" h="692527">
                  <a:moveTo>
                    <a:pt x="0" y="0"/>
                  </a:moveTo>
                  <a:lnTo>
                    <a:pt x="651839" y="0"/>
                  </a:lnTo>
                  <a:lnTo>
                    <a:pt x="651839" y="692526"/>
                  </a:lnTo>
                  <a:lnTo>
                    <a:pt x="0" y="692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682" b="-68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960099" y="0"/>
              <a:ext cx="651839" cy="630654"/>
            </a:xfrm>
            <a:custGeom>
              <a:avLst/>
              <a:gdLst/>
              <a:ahLst/>
              <a:cxnLst/>
              <a:rect l="l" t="t" r="r" b="b"/>
              <a:pathLst>
                <a:path w="651839" h="630654">
                  <a:moveTo>
                    <a:pt x="0" y="0"/>
                  </a:moveTo>
                  <a:lnTo>
                    <a:pt x="651839" y="0"/>
                  </a:lnTo>
                  <a:lnTo>
                    <a:pt x="651839" y="630654"/>
                  </a:lnTo>
                  <a:lnTo>
                    <a:pt x="0" y="630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89" b="-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463518" y="24350"/>
              <a:ext cx="483463" cy="452645"/>
            </a:xfrm>
            <a:custGeom>
              <a:avLst/>
              <a:gdLst/>
              <a:ahLst/>
              <a:cxnLst/>
              <a:rect l="l" t="t" r="r" b="b"/>
              <a:pathLst>
                <a:path w="483463" h="452645">
                  <a:moveTo>
                    <a:pt x="0" y="0"/>
                  </a:moveTo>
                  <a:lnTo>
                    <a:pt x="483462" y="0"/>
                  </a:lnTo>
                  <a:lnTo>
                    <a:pt x="483462" y="452645"/>
                  </a:lnTo>
                  <a:lnTo>
                    <a:pt x="0" y="452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t="-66" b="-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35385" y="-4431"/>
            <a:ext cx="3323015" cy="7776831"/>
            <a:chOff x="0" y="0"/>
            <a:chExt cx="4819166" cy="103956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9142" cy="10395712"/>
            </a:xfrm>
            <a:custGeom>
              <a:avLst/>
              <a:gdLst/>
              <a:ahLst/>
              <a:cxnLst/>
              <a:rect l="l" t="t" r="r" b="b"/>
              <a:pathLst>
                <a:path w="4819142" h="10395712">
                  <a:moveTo>
                    <a:pt x="0" y="0"/>
                  </a:moveTo>
                  <a:lnTo>
                    <a:pt x="4819142" y="0"/>
                  </a:lnTo>
                  <a:lnTo>
                    <a:pt x="4819142" y="10395712"/>
                  </a:lnTo>
                  <a:lnTo>
                    <a:pt x="0" y="10395712"/>
                  </a:lnTo>
                  <a:close/>
                </a:path>
              </a:pathLst>
            </a:custGeom>
            <a:solidFill>
              <a:srgbClr val="23255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3118" y="-4431"/>
            <a:ext cx="6748503" cy="1149955"/>
            <a:chOff x="0" y="0"/>
            <a:chExt cx="8998004" cy="15332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97950" cy="1533271"/>
            </a:xfrm>
            <a:custGeom>
              <a:avLst/>
              <a:gdLst/>
              <a:ahLst/>
              <a:cxnLst/>
              <a:rect l="l" t="t" r="r" b="b"/>
              <a:pathLst>
                <a:path w="8997950" h="1533271">
                  <a:moveTo>
                    <a:pt x="0" y="0"/>
                  </a:moveTo>
                  <a:lnTo>
                    <a:pt x="8997950" y="0"/>
                  </a:lnTo>
                  <a:lnTo>
                    <a:pt x="8997950" y="1533271"/>
                  </a:lnTo>
                  <a:lnTo>
                    <a:pt x="0" y="1533271"/>
                  </a:lnTo>
                  <a:close/>
                </a:path>
              </a:pathLst>
            </a:custGeom>
            <a:solidFill>
              <a:srgbClr val="171B4F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3335214" y="3983814"/>
            <a:ext cx="3400131" cy="2447183"/>
          </a:xfrm>
          <a:custGeom>
            <a:avLst/>
            <a:gdLst/>
            <a:ahLst/>
            <a:cxnLst/>
            <a:rect l="l" t="t" r="r" b="b"/>
            <a:pathLst>
              <a:path w="3524700" h="2447183">
                <a:moveTo>
                  <a:pt x="0" y="0"/>
                </a:moveTo>
                <a:lnTo>
                  <a:pt x="3524700" y="0"/>
                </a:lnTo>
                <a:lnTo>
                  <a:pt x="3524700" y="2447183"/>
                </a:lnTo>
                <a:lnTo>
                  <a:pt x="0" y="24471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7919943" y="6429240"/>
            <a:ext cx="2277578" cy="465807"/>
          </a:xfrm>
          <a:custGeom>
            <a:avLst/>
            <a:gdLst/>
            <a:ahLst/>
            <a:cxnLst/>
            <a:rect l="l" t="t" r="r" b="b"/>
            <a:pathLst>
              <a:path w="2172832" h="621076">
                <a:moveTo>
                  <a:pt x="0" y="0"/>
                </a:moveTo>
                <a:lnTo>
                  <a:pt x="2172832" y="0"/>
                </a:lnTo>
                <a:lnTo>
                  <a:pt x="2172832" y="621076"/>
                </a:lnTo>
                <a:lnTo>
                  <a:pt x="0" y="62107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2800">
              <a:latin typeface="Montserrat" panose="00000500000000000000" pitchFamily="2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4626101" y="4648200"/>
            <a:ext cx="806198" cy="411160"/>
          </a:xfrm>
          <a:custGeom>
            <a:avLst/>
            <a:gdLst/>
            <a:ahLst/>
            <a:cxnLst/>
            <a:rect l="l" t="t" r="r" b="b"/>
            <a:pathLst>
              <a:path w="1491773" h="760803">
                <a:moveTo>
                  <a:pt x="0" y="0"/>
                </a:moveTo>
                <a:lnTo>
                  <a:pt x="1491773" y="0"/>
                </a:lnTo>
                <a:lnTo>
                  <a:pt x="1491773" y="760803"/>
                </a:lnTo>
                <a:lnTo>
                  <a:pt x="0" y="7608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580" b="-58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129121" y="6246459"/>
            <a:ext cx="3135763" cy="1497403"/>
            <a:chOff x="0" y="-998268"/>
            <a:chExt cx="4181016" cy="199653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151031" cy="843495"/>
            </a:xfrm>
            <a:custGeom>
              <a:avLst/>
              <a:gdLst/>
              <a:ahLst/>
              <a:cxnLst/>
              <a:rect l="l" t="t" r="r" b="b"/>
              <a:pathLst>
                <a:path w="4151031" h="843495">
                  <a:moveTo>
                    <a:pt x="0" y="0"/>
                  </a:moveTo>
                  <a:lnTo>
                    <a:pt x="4151031" y="0"/>
                  </a:lnTo>
                  <a:lnTo>
                    <a:pt x="4151031" y="843495"/>
                  </a:lnTo>
                  <a:lnTo>
                    <a:pt x="0" y="843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9985" y="-998268"/>
              <a:ext cx="4151031" cy="19965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buNone/>
              </a:pPr>
              <a:r>
                <a:rPr lang="en-US" sz="1050" dirty="0">
                  <a:latin typeface="Montserrat" pitchFamily="2" charset="77"/>
                </a:rPr>
                <a:t>Tu </a:t>
              </a:r>
              <a:r>
                <a:rPr lang="en-US" sz="1050" dirty="0" err="1">
                  <a:latin typeface="Montserrat" pitchFamily="2" charset="77"/>
                </a:rPr>
                <a:t>proveedor</a:t>
              </a:r>
              <a:r>
                <a:rPr lang="en-US" sz="1050" dirty="0">
                  <a:latin typeface="Montserrat" pitchFamily="2" charset="77"/>
                </a:rPr>
                <a:t> también </a:t>
              </a:r>
              <a:r>
                <a:rPr lang="en-US" sz="1050" dirty="0" err="1">
                  <a:latin typeface="Montserrat" pitchFamily="2" charset="77"/>
                </a:rPr>
                <a:t>necesitará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realizar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análisis</a:t>
              </a:r>
              <a:r>
                <a:rPr lang="en-US" sz="1050" dirty="0">
                  <a:latin typeface="Montserrat" pitchFamily="2" charset="77"/>
                </a:rPr>
                <a:t> de </a:t>
              </a:r>
              <a:r>
                <a:rPr lang="en-US" sz="1050" dirty="0" err="1">
                  <a:latin typeface="Montserrat" pitchFamily="2" charset="77"/>
                </a:rPr>
                <a:t>sangre</a:t>
              </a:r>
              <a:r>
                <a:rPr lang="en-US" sz="1050" dirty="0">
                  <a:latin typeface="Montserrat" pitchFamily="2" charset="77"/>
                </a:rPr>
                <a:t> y </a:t>
              </a:r>
              <a:r>
                <a:rPr lang="en-US" sz="1050" dirty="0" err="1">
                  <a:latin typeface="Montserrat" pitchFamily="2" charset="77"/>
                </a:rPr>
                <a:t>revisar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tu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historial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médico</a:t>
              </a:r>
              <a:r>
                <a:rPr lang="en-US" sz="1050" dirty="0">
                  <a:latin typeface="Montserrat" pitchFamily="2" charset="77"/>
                </a:rPr>
                <a:t> para </a:t>
              </a:r>
              <a:r>
                <a:rPr lang="en-US" sz="1050" dirty="0" err="1">
                  <a:latin typeface="Montserrat" pitchFamily="2" charset="77"/>
                </a:rPr>
                <a:t>asegurarse</a:t>
              </a:r>
              <a:r>
                <a:rPr lang="en-US" sz="1050" dirty="0">
                  <a:latin typeface="Montserrat" pitchFamily="2" charset="77"/>
                </a:rPr>
                <a:t> de que </a:t>
              </a:r>
              <a:r>
                <a:rPr lang="en-US" sz="1050" dirty="0" err="1">
                  <a:latin typeface="Montserrat" pitchFamily="2" charset="77"/>
                </a:rPr>
                <a:t>Cabenuva</a:t>
              </a:r>
              <a:r>
                <a:rPr lang="en-US" sz="1050" dirty="0">
                  <a:latin typeface="Montserrat" pitchFamily="2" charset="77"/>
                </a:rPr>
                <a:t> sea </a:t>
              </a:r>
              <a:r>
                <a:rPr lang="en-US" sz="1050" dirty="0" err="1">
                  <a:latin typeface="Montserrat" pitchFamily="2" charset="77"/>
                </a:rPr>
                <a:t>una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buena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opción</a:t>
              </a:r>
              <a:r>
                <a:rPr lang="en-US" sz="1050" dirty="0">
                  <a:latin typeface="Montserrat" pitchFamily="2" charset="77"/>
                </a:rPr>
                <a:t> de </a:t>
              </a:r>
              <a:r>
                <a:rPr lang="en-US" sz="1050" dirty="0" err="1">
                  <a:latin typeface="Montserrat" pitchFamily="2" charset="77"/>
                </a:rPr>
                <a:t>tratamiento</a:t>
              </a:r>
              <a:r>
                <a:rPr lang="en-US" sz="1050" dirty="0">
                  <a:latin typeface="Montserrat" pitchFamily="2" charset="77"/>
                </a:rPr>
                <a:t> para </a:t>
              </a:r>
              <a:r>
                <a:rPr lang="en-US" sz="1050" dirty="0" err="1">
                  <a:latin typeface="Montserrat" pitchFamily="2" charset="77"/>
                </a:rPr>
                <a:t>ti</a:t>
              </a:r>
              <a:r>
                <a:rPr lang="en-US" sz="1050" dirty="0">
                  <a:latin typeface="Montserrat" pitchFamily="2" charset="77"/>
                </a:rPr>
                <a:t>.</a:t>
              </a:r>
            </a:p>
            <a:p>
              <a:pPr>
                <a:buNone/>
              </a:pPr>
              <a:endParaRPr lang="en-US" sz="1050" dirty="0">
                <a:latin typeface="Montserrat" pitchFamily="2" charset="77"/>
              </a:endParaRPr>
            </a:p>
            <a:p>
              <a:r>
                <a:rPr lang="en-US" sz="1050" dirty="0">
                  <a:latin typeface="Montserrat" pitchFamily="2" charset="77"/>
                </a:rPr>
                <a:t>Habla con </a:t>
              </a:r>
              <a:r>
                <a:rPr lang="en-US" sz="1050" dirty="0" err="1">
                  <a:latin typeface="Montserrat" pitchFamily="2" charset="77"/>
                </a:rPr>
                <a:t>tu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proveedor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si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tienes</a:t>
              </a:r>
              <a:r>
                <a:rPr lang="en-US" sz="1050" dirty="0">
                  <a:latin typeface="Montserrat" pitchFamily="2" charset="77"/>
                </a:rPr>
                <a:t> planes de </a:t>
              </a:r>
              <a:r>
                <a:rPr lang="en-US" sz="1050" dirty="0" err="1">
                  <a:latin typeface="Montserrat" pitchFamily="2" charset="77"/>
                </a:rPr>
                <a:t>amamantar</a:t>
              </a:r>
              <a:r>
                <a:rPr lang="en-US" sz="1050" dirty="0">
                  <a:latin typeface="Montserrat" pitchFamily="2" charset="77"/>
                </a:rPr>
                <a:t> o </a:t>
              </a:r>
              <a:r>
                <a:rPr lang="en-US" sz="1050" dirty="0" err="1">
                  <a:latin typeface="Montserrat" pitchFamily="2" charset="77"/>
                </a:rPr>
                <a:t>viajar</a:t>
              </a:r>
              <a:r>
                <a:rPr lang="en-US" sz="1050" dirty="0">
                  <a:latin typeface="Montserrat" pitchFamily="2" charset="77"/>
                </a:rPr>
                <a:t> con </a:t>
              </a:r>
              <a:r>
                <a:rPr lang="en-US" sz="1050" dirty="0" err="1">
                  <a:latin typeface="Montserrat" pitchFamily="2" charset="77"/>
                </a:rPr>
                <a:t>frecuencia</a:t>
              </a:r>
              <a:r>
                <a:rPr lang="en-US" sz="1050" dirty="0">
                  <a:latin typeface="Montserrat" pitchFamily="2" charset="77"/>
                </a:rPr>
                <a:t>.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0" y="127790"/>
            <a:ext cx="3335214" cy="89615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¿Es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Cabenuva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adecuado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para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mí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3444830" y="1307056"/>
            <a:ext cx="3190277" cy="2731544"/>
            <a:chOff x="-54550" y="-64361"/>
            <a:chExt cx="4253702" cy="364205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199152" cy="843495"/>
            </a:xfrm>
            <a:custGeom>
              <a:avLst/>
              <a:gdLst/>
              <a:ahLst/>
              <a:cxnLst/>
              <a:rect l="l" t="t" r="r" b="b"/>
              <a:pathLst>
                <a:path w="4199152" h="843495">
                  <a:moveTo>
                    <a:pt x="0" y="0"/>
                  </a:moveTo>
                  <a:lnTo>
                    <a:pt x="4199152" y="0"/>
                  </a:lnTo>
                  <a:lnTo>
                    <a:pt x="4199152" y="843495"/>
                  </a:lnTo>
                  <a:lnTo>
                    <a:pt x="0" y="843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-54550" y="-64361"/>
              <a:ext cx="4199151" cy="36420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buNone/>
              </a:pPr>
              <a:r>
                <a:rPr lang="en-US" sz="1100" dirty="0">
                  <a:latin typeface="Montserrat" pitchFamily="2" charset="77"/>
                </a:rPr>
                <a:t>La </a:t>
              </a:r>
              <a:r>
                <a:rPr lang="en-US" sz="1100" dirty="0" err="1">
                  <a:latin typeface="Montserrat" pitchFamily="2" charset="77"/>
                </a:rPr>
                <a:t>mayoría</a:t>
              </a:r>
              <a:r>
                <a:rPr lang="en-US" sz="1100" dirty="0">
                  <a:latin typeface="Montserrat" pitchFamily="2" charset="77"/>
                </a:rPr>
                <a:t> de </a:t>
              </a:r>
              <a:r>
                <a:rPr lang="en-US" sz="1100" dirty="0" err="1">
                  <a:latin typeface="Montserrat" pitchFamily="2" charset="77"/>
                </a:rPr>
                <a:t>los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efectos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secundarios</a:t>
              </a:r>
              <a:r>
                <a:rPr lang="en-US" sz="1100" dirty="0">
                  <a:latin typeface="Montserrat" pitchFamily="2" charset="77"/>
                </a:rPr>
                <a:t> son </a:t>
              </a:r>
              <a:r>
                <a:rPr lang="en-US" sz="1100" dirty="0" err="1">
                  <a:latin typeface="Montserrat" pitchFamily="2" charset="77"/>
                </a:rPr>
                <a:t>leves</a:t>
              </a:r>
              <a:r>
                <a:rPr lang="en-US" sz="1100" dirty="0">
                  <a:latin typeface="Montserrat" pitchFamily="2" charset="77"/>
                </a:rPr>
                <a:t>, y </a:t>
              </a:r>
              <a:r>
                <a:rPr lang="en-US" sz="1100" dirty="0" err="1">
                  <a:latin typeface="Montserrat" pitchFamily="2" charset="77"/>
                </a:rPr>
                <a:t>muy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pocas</a:t>
              </a:r>
              <a:r>
                <a:rPr lang="en-US" sz="1100" dirty="0">
                  <a:latin typeface="Montserrat" pitchFamily="2" charset="77"/>
                </a:rPr>
                <a:t> personas </a:t>
              </a:r>
              <a:r>
                <a:rPr lang="en-US" sz="1100" dirty="0" err="1">
                  <a:latin typeface="Montserrat" pitchFamily="2" charset="77"/>
                </a:rPr>
                <a:t>dejan</a:t>
              </a:r>
              <a:r>
                <a:rPr lang="en-US" sz="1100" dirty="0">
                  <a:latin typeface="Montserrat" pitchFamily="2" charset="77"/>
                </a:rPr>
                <a:t> de </a:t>
              </a:r>
              <a:r>
                <a:rPr lang="en-US" sz="1100" dirty="0" err="1">
                  <a:latin typeface="Montserrat" pitchFamily="2" charset="77"/>
                </a:rPr>
                <a:t>tomar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Cabenuva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debido</a:t>
              </a:r>
              <a:r>
                <a:rPr lang="en-US" sz="1100" dirty="0">
                  <a:latin typeface="Montserrat" pitchFamily="2" charset="77"/>
                </a:rPr>
                <a:t> a </a:t>
              </a:r>
              <a:r>
                <a:rPr lang="en-US" sz="1100" dirty="0" err="1">
                  <a:latin typeface="Montserrat" pitchFamily="2" charset="77"/>
                </a:rPr>
                <a:t>ellos</a:t>
              </a:r>
              <a:r>
                <a:rPr lang="en-US" sz="1100" dirty="0">
                  <a:latin typeface="Montserrat" pitchFamily="2" charset="77"/>
                </a:rPr>
                <a:t>.</a:t>
              </a:r>
            </a:p>
            <a:p>
              <a:pPr>
                <a:buNone/>
              </a:pPr>
              <a:endParaRPr lang="en-US" sz="1100" dirty="0">
                <a:latin typeface="Montserrat" pitchFamily="2" charset="77"/>
              </a:endParaRPr>
            </a:p>
            <a:p>
              <a:pPr>
                <a:buNone/>
              </a:pPr>
              <a:r>
                <a:rPr lang="en-US" sz="1100" b="1" dirty="0" err="1">
                  <a:latin typeface="Montserrat" pitchFamily="2" charset="77"/>
                </a:rPr>
                <a:t>Efectos</a:t>
              </a:r>
              <a:r>
                <a:rPr lang="en-US" sz="1100" b="1" dirty="0">
                  <a:latin typeface="Montserrat" pitchFamily="2" charset="77"/>
                </a:rPr>
                <a:t> </a:t>
              </a:r>
              <a:r>
                <a:rPr lang="en-US" sz="1100" b="1" dirty="0" err="1">
                  <a:latin typeface="Montserrat" pitchFamily="2" charset="77"/>
                </a:rPr>
                <a:t>secundarios</a:t>
              </a:r>
              <a:r>
                <a:rPr lang="en-US" sz="1100" b="1" dirty="0">
                  <a:latin typeface="Montserrat" pitchFamily="2" charset="77"/>
                </a:rPr>
                <a:t> </a:t>
              </a:r>
              <a:r>
                <a:rPr lang="en-US" sz="1100" b="1" dirty="0" err="1">
                  <a:latin typeface="Montserrat" pitchFamily="2" charset="77"/>
                </a:rPr>
                <a:t>comunes</a:t>
              </a:r>
              <a:r>
                <a:rPr lang="en-US" sz="1100" b="1" dirty="0">
                  <a:latin typeface="Montserrat" pitchFamily="2" charset="77"/>
                </a:rPr>
                <a:t>: </a:t>
              </a:r>
            </a:p>
            <a:p>
              <a:pPr>
                <a:buNone/>
              </a:pPr>
              <a:r>
                <a:rPr lang="en-US" sz="1100" dirty="0">
                  <a:latin typeface="Montserrat" pitchFamily="2" charset="77"/>
                </a:rPr>
                <a:t>Dolor, </a:t>
              </a:r>
              <a:r>
                <a:rPr lang="en-US" sz="1100" dirty="0" err="1">
                  <a:latin typeface="Montserrat" pitchFamily="2" charset="77"/>
                </a:rPr>
                <a:t>hinchazón</a:t>
              </a:r>
              <a:r>
                <a:rPr lang="en-US" sz="1100" dirty="0">
                  <a:latin typeface="Montserrat" pitchFamily="2" charset="77"/>
                </a:rPr>
                <a:t>, </a:t>
              </a:r>
              <a:r>
                <a:rPr lang="en-US" sz="1100" dirty="0" err="1">
                  <a:latin typeface="Montserrat" pitchFamily="2" charset="77"/>
                </a:rPr>
                <a:t>enrojecimiento</a:t>
              </a:r>
              <a:r>
                <a:rPr lang="en-US" sz="1100" dirty="0">
                  <a:latin typeface="Montserrat" pitchFamily="2" charset="77"/>
                </a:rPr>
                <a:t> y </a:t>
              </a:r>
              <a:r>
                <a:rPr lang="en-US" sz="1100" dirty="0" err="1">
                  <a:latin typeface="Montserrat" pitchFamily="2" charset="77"/>
                </a:rPr>
                <a:t>bultos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en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el</a:t>
              </a:r>
              <a:r>
                <a:rPr lang="en-US" sz="1100" dirty="0">
                  <a:latin typeface="Montserrat" pitchFamily="2" charset="77"/>
                </a:rPr>
                <a:t> sitio de la </a:t>
              </a:r>
              <a:r>
                <a:rPr lang="en-US" sz="1100" dirty="0" err="1">
                  <a:latin typeface="Montserrat" pitchFamily="2" charset="77"/>
                </a:rPr>
                <a:t>inyección</a:t>
              </a:r>
              <a:r>
                <a:rPr lang="en-US" sz="1100" dirty="0">
                  <a:latin typeface="Montserrat" pitchFamily="2" charset="77"/>
                </a:rPr>
                <a:t>.</a:t>
              </a:r>
            </a:p>
            <a:p>
              <a:pPr>
                <a:buNone/>
              </a:pPr>
              <a:endParaRPr lang="en-US" sz="1100" dirty="0">
                <a:latin typeface="Montserrat" pitchFamily="2" charset="77"/>
              </a:endParaRPr>
            </a:p>
            <a:p>
              <a:r>
                <a:rPr lang="en-US" sz="1100" b="1" dirty="0" err="1">
                  <a:latin typeface="Montserrat" pitchFamily="2" charset="77"/>
                </a:rPr>
                <a:t>Efectos</a:t>
              </a:r>
              <a:r>
                <a:rPr lang="en-US" sz="1100" b="1" dirty="0">
                  <a:latin typeface="Montserrat" pitchFamily="2" charset="77"/>
                </a:rPr>
                <a:t> </a:t>
              </a:r>
              <a:r>
                <a:rPr lang="en-US" sz="1100" b="1" dirty="0" err="1">
                  <a:latin typeface="Montserrat" pitchFamily="2" charset="77"/>
                </a:rPr>
                <a:t>secundarios</a:t>
              </a:r>
              <a:r>
                <a:rPr lang="en-US" sz="1100" b="1" dirty="0">
                  <a:latin typeface="Montserrat" pitchFamily="2" charset="77"/>
                </a:rPr>
                <a:t> </a:t>
              </a:r>
              <a:r>
                <a:rPr lang="en-US" sz="1100" b="1" dirty="0" err="1">
                  <a:latin typeface="Montserrat" pitchFamily="2" charset="77"/>
                </a:rPr>
                <a:t>menos</a:t>
              </a:r>
              <a:r>
                <a:rPr lang="en-US" sz="1100" b="1" dirty="0">
                  <a:latin typeface="Montserrat" pitchFamily="2" charset="77"/>
                </a:rPr>
                <a:t> </a:t>
              </a:r>
              <a:r>
                <a:rPr lang="en-US" sz="1100" b="1" dirty="0" err="1">
                  <a:latin typeface="Montserrat" pitchFamily="2" charset="77"/>
                </a:rPr>
                <a:t>comunes</a:t>
              </a:r>
              <a:r>
                <a:rPr lang="en-US" sz="1100" b="1" dirty="0">
                  <a:latin typeface="Montserrat" pitchFamily="2" charset="77"/>
                </a:rPr>
                <a:t>: </a:t>
              </a:r>
              <a:r>
                <a:rPr lang="en-US" sz="1100" dirty="0" err="1">
                  <a:latin typeface="Montserrat" pitchFamily="2" charset="77"/>
                </a:rPr>
                <a:t>Fiebre</a:t>
              </a:r>
              <a:r>
                <a:rPr lang="en-US" sz="1100" dirty="0">
                  <a:latin typeface="Montserrat" pitchFamily="2" charset="77"/>
                </a:rPr>
                <a:t>, dolor de cabeza, </a:t>
              </a:r>
              <a:r>
                <a:rPr lang="en-US" sz="1100" dirty="0" err="1">
                  <a:latin typeface="Montserrat" pitchFamily="2" charset="77"/>
                </a:rPr>
                <a:t>náuseas</a:t>
              </a:r>
              <a:r>
                <a:rPr lang="en-US" sz="1100" dirty="0">
                  <a:latin typeface="Montserrat" pitchFamily="2" charset="77"/>
                </a:rPr>
                <a:t>, </a:t>
              </a:r>
              <a:r>
                <a:rPr lang="en-US" sz="1100" dirty="0" err="1">
                  <a:latin typeface="Montserrat" pitchFamily="2" charset="77"/>
                </a:rPr>
                <a:t>problemas</a:t>
              </a:r>
              <a:r>
                <a:rPr lang="en-US" sz="1100" dirty="0">
                  <a:latin typeface="Montserrat" pitchFamily="2" charset="77"/>
                </a:rPr>
                <a:t> para </a:t>
              </a:r>
              <a:r>
                <a:rPr lang="en-US" sz="1100" dirty="0" err="1">
                  <a:latin typeface="Montserrat" pitchFamily="2" charset="77"/>
                </a:rPr>
                <a:t>dormir</a:t>
              </a:r>
              <a:r>
                <a:rPr lang="en-US" sz="1100" dirty="0">
                  <a:latin typeface="Montserrat" pitchFamily="2" charset="77"/>
                </a:rPr>
                <a:t>, </a:t>
              </a:r>
              <a:r>
                <a:rPr lang="en-US" sz="1100" dirty="0" err="1">
                  <a:latin typeface="Montserrat" pitchFamily="2" charset="77"/>
                </a:rPr>
                <a:t>cansancio</a:t>
              </a:r>
              <a:r>
                <a:rPr lang="en-US" sz="1100" dirty="0">
                  <a:latin typeface="Montserrat" pitchFamily="2" charset="77"/>
                </a:rPr>
                <a:t>, dolor muscular, </a:t>
              </a:r>
              <a:r>
                <a:rPr lang="en-US" sz="1100" dirty="0" err="1">
                  <a:latin typeface="Montserrat" pitchFamily="2" charset="77"/>
                </a:rPr>
                <a:t>mareos</a:t>
              </a:r>
              <a:r>
                <a:rPr lang="en-US" sz="1100" dirty="0">
                  <a:latin typeface="Montserrat" pitchFamily="2" charset="77"/>
                </a:rPr>
                <a:t>, </a:t>
              </a:r>
              <a:r>
                <a:rPr lang="en-US" sz="1100" dirty="0" err="1">
                  <a:latin typeface="Montserrat" pitchFamily="2" charset="77"/>
                </a:rPr>
                <a:t>erupción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cutánea</a:t>
              </a:r>
              <a:r>
                <a:rPr lang="en-US" sz="1100" dirty="0">
                  <a:latin typeface="Montserrat" pitchFamily="2" charset="77"/>
                </a:rPr>
                <a:t>, </a:t>
              </a:r>
              <a:r>
                <a:rPr lang="en-US" sz="1100" dirty="0" err="1">
                  <a:latin typeface="Montserrat" pitchFamily="2" charset="77"/>
                </a:rPr>
                <a:t>depresión</a:t>
              </a:r>
              <a:r>
                <a:rPr lang="en-US" sz="1100" dirty="0">
                  <a:latin typeface="Montserrat" pitchFamily="2" charset="77"/>
                </a:rPr>
                <a:t> y </a:t>
              </a:r>
              <a:r>
                <a:rPr lang="en-US" sz="1100" dirty="0" err="1">
                  <a:latin typeface="Montserrat" pitchFamily="2" charset="77"/>
                </a:rPr>
                <a:t>otros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cambios</a:t>
              </a:r>
              <a:r>
                <a:rPr lang="en-US" sz="1100" dirty="0">
                  <a:latin typeface="Montserrat" pitchFamily="2" charset="77"/>
                </a:rPr>
                <a:t> de </a:t>
              </a:r>
              <a:r>
                <a:rPr lang="en-US" sz="1100" dirty="0" err="1">
                  <a:latin typeface="Montserrat" pitchFamily="2" charset="77"/>
                </a:rPr>
                <a:t>ánimo</a:t>
              </a:r>
              <a:r>
                <a:rPr lang="en-US" sz="1100" dirty="0">
                  <a:latin typeface="Montserrat" pitchFamily="2" charset="77"/>
                </a:rPr>
                <a:t>.</a:t>
              </a:r>
            </a:p>
            <a:p>
              <a:pPr>
                <a:lnSpc>
                  <a:spcPts val="1683"/>
                </a:lnSpc>
              </a:pPr>
              <a:endParaRPr lang="en-US" sz="1100" dirty="0">
                <a:solidFill>
                  <a:srgbClr val="000000"/>
                </a:solidFill>
                <a:latin typeface="Montserrat" panose="00000500000000000000" pitchFamily="2" charset="0"/>
                <a:ea typeface="Helvetica"/>
                <a:cs typeface="Helvetica"/>
                <a:sym typeface="Helvetica"/>
              </a:endParaRPr>
            </a:p>
            <a:p>
              <a:pPr algn="l">
                <a:lnSpc>
                  <a:spcPts val="1683"/>
                </a:lnSpc>
              </a:pPr>
              <a:endParaRPr lang="en-US" sz="1100" dirty="0">
                <a:solidFill>
                  <a:srgbClr val="000000"/>
                </a:solidFill>
                <a:latin typeface="Montserrat" panose="00000500000000000000" pitchFamily="2" charset="0"/>
                <a:ea typeface="Helvetica"/>
                <a:cs typeface="Helvetica"/>
                <a:sym typeface="Helvetica"/>
              </a:endParaRPr>
            </a:p>
            <a:p>
              <a:pPr algn="l">
                <a:lnSpc>
                  <a:spcPts val="1683"/>
                </a:lnSpc>
              </a:pPr>
              <a:endParaRPr lang="en-US" sz="1100" dirty="0">
                <a:solidFill>
                  <a:srgbClr val="FFFFFF"/>
                </a:solidFill>
                <a:latin typeface="Montserrat" panose="00000500000000000000" pitchFamily="2" charset="0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3346903" y="4190991"/>
            <a:ext cx="3408895" cy="83820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¿Listo para </a:t>
            </a:r>
            <a:r>
              <a:rPr lang="en-US" sz="2200" b="1" dirty="0" err="1">
                <a:solidFill>
                  <a:schemeClr val="bg1"/>
                </a:solidFill>
                <a:latin typeface="Montserrat" pitchFamily="2" charset="77"/>
              </a:rPr>
              <a:t>comenzar</a:t>
            </a:r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sp>
        <p:nvSpPr>
          <p:cNvPr id="54" name="Freeform 54"/>
          <p:cNvSpPr/>
          <p:nvPr/>
        </p:nvSpPr>
        <p:spPr>
          <a:xfrm>
            <a:off x="7426935" y="2986198"/>
            <a:ext cx="1986329" cy="1995231"/>
          </a:xfrm>
          <a:custGeom>
            <a:avLst/>
            <a:gdLst/>
            <a:ahLst/>
            <a:cxnLst/>
            <a:rect l="l" t="t" r="r" b="b"/>
            <a:pathLst>
              <a:path w="2332383" h="2342837">
                <a:moveTo>
                  <a:pt x="0" y="0"/>
                </a:moveTo>
                <a:lnTo>
                  <a:pt x="2332383" y="0"/>
                </a:lnTo>
                <a:lnTo>
                  <a:pt x="2332383" y="2342837"/>
                </a:lnTo>
                <a:lnTo>
                  <a:pt x="0" y="23428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7518965" y="2059154"/>
            <a:ext cx="2041214" cy="3705174"/>
          </a:xfrm>
          <a:custGeom>
            <a:avLst/>
            <a:gdLst/>
            <a:ahLst/>
            <a:cxnLst/>
            <a:rect l="l" t="t" r="r" b="b"/>
            <a:pathLst>
              <a:path w="2272605" h="4125191">
                <a:moveTo>
                  <a:pt x="0" y="0"/>
                </a:moveTo>
                <a:lnTo>
                  <a:pt x="2272605" y="0"/>
                </a:lnTo>
                <a:lnTo>
                  <a:pt x="2272605" y="4125191"/>
                </a:lnTo>
                <a:lnTo>
                  <a:pt x="0" y="412519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t="-19" b="-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8253663" y="6031810"/>
            <a:ext cx="419807" cy="597590"/>
          </a:xfrm>
          <a:custGeom>
            <a:avLst/>
            <a:gdLst/>
            <a:ahLst/>
            <a:cxnLst/>
            <a:rect l="l" t="t" r="r" b="b"/>
            <a:pathLst>
              <a:path w="419807" h="597590">
                <a:moveTo>
                  <a:pt x="0" y="0"/>
                </a:moveTo>
                <a:lnTo>
                  <a:pt x="419807" y="0"/>
                </a:lnTo>
                <a:lnTo>
                  <a:pt x="419807" y="597589"/>
                </a:lnTo>
                <a:lnTo>
                  <a:pt x="0" y="5975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8" name="Group 58"/>
          <p:cNvGrpSpPr/>
          <p:nvPr/>
        </p:nvGrpSpPr>
        <p:grpSpPr>
          <a:xfrm>
            <a:off x="3435957" y="5262205"/>
            <a:ext cx="3268812" cy="2337597"/>
            <a:chOff x="0" y="-5524"/>
            <a:chExt cx="4358415" cy="3116795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323490" cy="3078695"/>
            </a:xfrm>
            <a:custGeom>
              <a:avLst/>
              <a:gdLst/>
              <a:ahLst/>
              <a:cxnLst/>
              <a:rect l="l" t="t" r="r" b="b"/>
              <a:pathLst>
                <a:path w="4323490" h="3078695">
                  <a:moveTo>
                    <a:pt x="0" y="0"/>
                  </a:moveTo>
                  <a:lnTo>
                    <a:pt x="4323490" y="0"/>
                  </a:lnTo>
                  <a:lnTo>
                    <a:pt x="4323490" y="3078695"/>
                  </a:lnTo>
                  <a:lnTo>
                    <a:pt x="0" y="30786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4925" y="-5524"/>
              <a:ext cx="4323490" cy="31167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buNone/>
              </a:pPr>
              <a:r>
                <a:rPr lang="en-US" sz="1100" dirty="0">
                  <a:latin typeface="Montserrat" pitchFamily="2" charset="77"/>
                </a:rPr>
                <a:t>Estamos </a:t>
              </a:r>
              <a:r>
                <a:rPr lang="en-US" sz="1100" dirty="0" err="1">
                  <a:latin typeface="Montserrat" pitchFamily="2" charset="77"/>
                </a:rPr>
                <a:t>comprometidos</a:t>
              </a:r>
              <a:r>
                <a:rPr lang="en-US" sz="1100" dirty="0">
                  <a:latin typeface="Montserrat" pitchFamily="2" charset="77"/>
                </a:rPr>
                <a:t> a </a:t>
              </a:r>
              <a:r>
                <a:rPr lang="en-US" sz="1100" dirty="0" err="1">
                  <a:latin typeface="Montserrat" pitchFamily="2" charset="77"/>
                </a:rPr>
                <a:t>ayudarte</a:t>
              </a:r>
              <a:r>
                <a:rPr lang="en-US" sz="1100" dirty="0">
                  <a:latin typeface="Montserrat" pitchFamily="2" charset="77"/>
                </a:rPr>
                <a:t> a </a:t>
              </a:r>
              <a:r>
                <a:rPr lang="en-US" sz="1100" dirty="0" err="1">
                  <a:latin typeface="Montserrat" pitchFamily="2" charset="77"/>
                </a:rPr>
                <a:t>llegar</a:t>
              </a:r>
              <a:r>
                <a:rPr lang="en-US" sz="1100" dirty="0">
                  <a:latin typeface="Montserrat" pitchFamily="2" charset="77"/>
                </a:rPr>
                <a:t> a ser indetectable o a </a:t>
              </a:r>
              <a:r>
                <a:rPr lang="en-US" sz="1100" dirty="0" err="1">
                  <a:latin typeface="Montserrat" pitchFamily="2" charset="77"/>
                </a:rPr>
                <a:t>mantener</a:t>
              </a:r>
              <a:r>
                <a:rPr lang="en-US" sz="1100" dirty="0">
                  <a:latin typeface="Montserrat" pitchFamily="2" charset="77"/>
                </a:rPr>
                <a:t> un </a:t>
              </a:r>
              <a:r>
                <a:rPr lang="en-US" sz="1100" dirty="0" err="1">
                  <a:latin typeface="Montserrat" pitchFamily="2" charset="77"/>
                </a:rPr>
                <a:t>estatus</a:t>
              </a:r>
              <a:r>
                <a:rPr lang="en-US" sz="1100" dirty="0">
                  <a:latin typeface="Montserrat" pitchFamily="2" charset="77"/>
                </a:rPr>
                <a:t> indetectable.</a:t>
              </a:r>
            </a:p>
            <a:p>
              <a:pPr>
                <a:buNone/>
              </a:pPr>
              <a:endParaRPr lang="en-US" sz="1100" dirty="0">
                <a:latin typeface="Montserrat" pitchFamily="2" charset="77"/>
              </a:endParaRPr>
            </a:p>
            <a:p>
              <a:pPr>
                <a:buNone/>
              </a:pPr>
              <a:r>
                <a:rPr lang="en-US" sz="1100" dirty="0" err="1">
                  <a:latin typeface="Montserrat" pitchFamily="2" charset="77"/>
                </a:rPr>
                <a:t>Trabajaremos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contigo</a:t>
              </a:r>
              <a:r>
                <a:rPr lang="en-US" sz="1100" dirty="0">
                  <a:latin typeface="Montserrat" pitchFamily="2" charset="77"/>
                </a:rPr>
                <a:t> para </a:t>
              </a:r>
              <a:r>
                <a:rPr lang="en-US" sz="1100" dirty="0" err="1">
                  <a:latin typeface="Montserrat" pitchFamily="2" charset="77"/>
                </a:rPr>
                <a:t>averiguar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si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Cabenuva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está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cubierto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por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tu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seguro</a:t>
              </a:r>
              <a:r>
                <a:rPr lang="en-US" sz="1100" dirty="0">
                  <a:latin typeface="Montserrat" pitchFamily="2" charset="77"/>
                </a:rPr>
                <a:t> o </a:t>
              </a:r>
              <a:r>
                <a:rPr lang="en-US" sz="1100" dirty="0" err="1">
                  <a:latin typeface="Montserrat" pitchFamily="2" charset="77"/>
                </a:rPr>
                <a:t>si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podría</a:t>
              </a:r>
              <a:r>
                <a:rPr lang="en-US" sz="1100" dirty="0">
                  <a:latin typeface="Montserrat" pitchFamily="2" charset="77"/>
                </a:rPr>
                <a:t> ser </a:t>
              </a:r>
              <a:r>
                <a:rPr lang="en-US" sz="1100" dirty="0" err="1">
                  <a:latin typeface="Montserrat" pitchFamily="2" charset="77"/>
                </a:rPr>
                <a:t>cubierto</a:t>
              </a:r>
              <a:r>
                <a:rPr lang="en-US" sz="1100" dirty="0">
                  <a:latin typeface="Montserrat" pitchFamily="2" charset="77"/>
                </a:rPr>
                <a:t> a </a:t>
              </a:r>
              <a:r>
                <a:rPr lang="en-US" sz="1100" dirty="0" err="1">
                  <a:latin typeface="Montserrat" pitchFamily="2" charset="77"/>
                </a:rPr>
                <a:t>través</a:t>
              </a:r>
              <a:r>
                <a:rPr lang="en-US" sz="1100" dirty="0">
                  <a:latin typeface="Montserrat" pitchFamily="2" charset="77"/>
                </a:rPr>
                <a:t> de un </a:t>
              </a:r>
              <a:r>
                <a:rPr lang="en-US" sz="1100" dirty="0" err="1">
                  <a:latin typeface="Montserrat" pitchFamily="2" charset="77"/>
                </a:rPr>
                <a:t>programa</a:t>
              </a:r>
              <a:r>
                <a:rPr lang="en-US" sz="1100" dirty="0">
                  <a:latin typeface="Montserrat" pitchFamily="2" charset="77"/>
                </a:rPr>
                <a:t> de </a:t>
              </a:r>
              <a:r>
                <a:rPr lang="en-US" sz="1100" dirty="0" err="1">
                  <a:latin typeface="Montserrat" pitchFamily="2" charset="77"/>
                </a:rPr>
                <a:t>asistencia</a:t>
              </a:r>
              <a:r>
                <a:rPr lang="en-US" sz="1100" dirty="0">
                  <a:latin typeface="Montserrat" pitchFamily="2" charset="77"/>
                </a:rPr>
                <a:t>.</a:t>
              </a:r>
            </a:p>
            <a:p>
              <a:pPr>
                <a:buNone/>
              </a:pPr>
              <a:endParaRPr lang="en-US" sz="1100" dirty="0">
                <a:latin typeface="Montserrat" pitchFamily="2" charset="77"/>
              </a:endParaRPr>
            </a:p>
            <a:p>
              <a:r>
                <a:rPr lang="en-US" sz="1100" dirty="0">
                  <a:latin typeface="Montserrat" pitchFamily="2" charset="77"/>
                </a:rPr>
                <a:t>Llama al </a:t>
              </a:r>
              <a:r>
                <a:rPr lang="en-US" sz="1100" dirty="0">
                  <a:highlight>
                    <a:srgbClr val="FFFF00"/>
                  </a:highlight>
                  <a:latin typeface="Montserrat" pitchFamily="2" charset="77"/>
                </a:rPr>
                <a:t>[</a:t>
              </a:r>
              <a:r>
                <a:rPr lang="en-US" sz="1100" dirty="0" err="1">
                  <a:highlight>
                    <a:srgbClr val="FFFF00"/>
                  </a:highlight>
                  <a:latin typeface="Montserrat" pitchFamily="2" charset="77"/>
                </a:rPr>
                <a:t>nombre</a:t>
              </a:r>
              <a:r>
                <a:rPr lang="en-US" sz="1100" dirty="0">
                  <a:highlight>
                    <a:srgbClr val="FFFF00"/>
                  </a:highlight>
                  <a:latin typeface="Montserrat" pitchFamily="2" charset="77"/>
                </a:rPr>
                <a:t> y </a:t>
              </a:r>
              <a:r>
                <a:rPr lang="en-US" sz="1100" dirty="0" err="1">
                  <a:highlight>
                    <a:srgbClr val="FFFF00"/>
                  </a:highlight>
                  <a:latin typeface="Montserrat" pitchFamily="2" charset="77"/>
                </a:rPr>
                <a:t>número</a:t>
              </a:r>
              <a:r>
                <a:rPr lang="en-US" sz="1100" dirty="0">
                  <a:highlight>
                    <a:srgbClr val="FFFF00"/>
                  </a:highlight>
                  <a:latin typeface="Montserrat" pitchFamily="2" charset="77"/>
                </a:rPr>
                <a:t> de la </a:t>
              </a:r>
              <a:r>
                <a:rPr lang="en-US" sz="1100" dirty="0" err="1">
                  <a:highlight>
                    <a:srgbClr val="FFFF00"/>
                  </a:highlight>
                  <a:latin typeface="Montserrat" pitchFamily="2" charset="77"/>
                </a:rPr>
                <a:t>clínica</a:t>
              </a:r>
              <a:r>
                <a:rPr lang="en-US" sz="1100" dirty="0">
                  <a:highlight>
                    <a:srgbClr val="FFFF00"/>
                  </a:highlight>
                  <a:latin typeface="Montserrat" pitchFamily="2" charset="77"/>
                </a:rPr>
                <a:t>] </a:t>
              </a:r>
              <a:r>
                <a:rPr lang="en-US" sz="1100" dirty="0">
                  <a:latin typeface="Montserrat" pitchFamily="2" charset="77"/>
                </a:rPr>
                <a:t>para </a:t>
              </a:r>
              <a:r>
                <a:rPr lang="en-US" sz="1100" dirty="0" err="1">
                  <a:latin typeface="Montserrat" pitchFamily="2" charset="77"/>
                </a:rPr>
                <a:t>programar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una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cita</a:t>
              </a:r>
              <a:r>
                <a:rPr lang="en-US" sz="1100" dirty="0">
                  <a:latin typeface="Montserrat" pitchFamily="2" charset="77"/>
                </a:rPr>
                <a:t> con </a:t>
              </a:r>
              <a:r>
                <a:rPr lang="en-US" sz="1100" dirty="0" err="1">
                  <a:latin typeface="Montserrat" pitchFamily="2" charset="77"/>
                </a:rPr>
                <a:t>tu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proveedor</a:t>
              </a:r>
              <a:r>
                <a:rPr lang="en-US" sz="1100" dirty="0">
                  <a:latin typeface="Montserrat" pitchFamily="2" charset="77"/>
                </a:rPr>
                <a:t> de </a:t>
              </a:r>
              <a:r>
                <a:rPr lang="en-US" sz="1100" dirty="0" err="1">
                  <a:latin typeface="Montserrat" pitchFamily="2" charset="77"/>
                </a:rPr>
                <a:t>atención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médica</a:t>
              </a:r>
              <a:r>
                <a:rPr lang="en-US" sz="1100" dirty="0">
                  <a:latin typeface="Montserrat" pitchFamily="2" charset="77"/>
                </a:rPr>
                <a:t> y </a:t>
              </a:r>
              <a:r>
                <a:rPr lang="en-US" sz="1100" dirty="0" err="1">
                  <a:latin typeface="Montserrat" pitchFamily="2" charset="77"/>
                </a:rPr>
                <a:t>ver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si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Cabenuva</a:t>
              </a:r>
              <a:r>
                <a:rPr lang="en-US" sz="1100" dirty="0">
                  <a:latin typeface="Montserrat" pitchFamily="2" charset="77"/>
                </a:rPr>
                <a:t> es </a:t>
              </a:r>
              <a:r>
                <a:rPr lang="en-US" sz="1100" dirty="0" err="1">
                  <a:latin typeface="Montserrat" pitchFamily="2" charset="77"/>
                </a:rPr>
                <a:t>una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buena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opción</a:t>
              </a:r>
              <a:r>
                <a:rPr lang="en-US" sz="1100" dirty="0">
                  <a:latin typeface="Montserrat" pitchFamily="2" charset="77"/>
                </a:rPr>
                <a:t> para </a:t>
              </a:r>
              <a:r>
                <a:rPr lang="en-US" sz="1100" dirty="0" err="1">
                  <a:latin typeface="Montserrat" pitchFamily="2" charset="77"/>
                </a:rPr>
                <a:t>ti</a:t>
              </a:r>
              <a:r>
                <a:rPr lang="en-US" sz="1100" dirty="0">
                  <a:latin typeface="Montserrat" pitchFamily="2" charset="77"/>
                </a:rPr>
                <a:t>.</a:t>
              </a:r>
            </a:p>
            <a:p>
              <a:pPr algn="l">
                <a:lnSpc>
                  <a:spcPts val="1683"/>
                </a:lnSpc>
              </a:pPr>
              <a:r>
                <a:rPr lang="en-US" sz="1100" dirty="0">
                  <a:solidFill>
                    <a:srgbClr val="000000"/>
                  </a:solidFill>
                  <a:latin typeface="Montserrat" pitchFamily="2" charset="77"/>
                  <a:ea typeface="Helvetica"/>
                  <a:cs typeface="Helvetica"/>
                  <a:sym typeface="Helvetica"/>
                </a:rPr>
                <a:t>.</a:t>
              </a:r>
              <a:endParaRPr lang="en-US" sz="1100" dirty="0">
                <a:solidFill>
                  <a:srgbClr val="000000"/>
                </a:solidFill>
                <a:latin typeface="Montserrat" pitchFamily="2" charset="77"/>
                <a:ea typeface="Helvetica"/>
                <a:cs typeface="Helvetica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6668367" y="7249170"/>
            <a:ext cx="3437292" cy="526507"/>
            <a:chOff x="-223389" y="-28575"/>
            <a:chExt cx="4583057" cy="702010"/>
          </a:xfrm>
        </p:grpSpPr>
        <p:sp>
          <p:nvSpPr>
            <p:cNvPr id="62" name="Freeform 62"/>
            <p:cNvSpPr/>
            <p:nvPr/>
          </p:nvSpPr>
          <p:spPr>
            <a:xfrm>
              <a:off x="43768" y="-28575"/>
              <a:ext cx="4252888" cy="585395"/>
            </a:xfrm>
            <a:custGeom>
              <a:avLst/>
              <a:gdLst/>
              <a:ahLst/>
              <a:cxnLst/>
              <a:rect l="l" t="t" r="r" b="b"/>
              <a:pathLst>
                <a:path w="4252888" h="585395">
                  <a:moveTo>
                    <a:pt x="0" y="0"/>
                  </a:moveTo>
                  <a:lnTo>
                    <a:pt x="4252888" y="0"/>
                  </a:lnTo>
                  <a:lnTo>
                    <a:pt x="4252888" y="585395"/>
                  </a:lnTo>
                  <a:lnTo>
                    <a:pt x="0" y="5853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-223389" y="59465"/>
              <a:ext cx="4583057" cy="6139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latin typeface="Montserrat" pitchFamily="2" charset="77"/>
                </a:rPr>
                <a:t>Desarrollado</a:t>
              </a:r>
              <a:r>
                <a:rPr lang="en-US" sz="10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Montserrat" pitchFamily="2" charset="77"/>
                </a:rPr>
                <a:t>por</a:t>
              </a:r>
              <a:r>
                <a:rPr lang="en-US" sz="10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Montserrat" pitchFamily="2" charset="77"/>
                </a:rPr>
                <a:t>el</a:t>
              </a:r>
              <a:r>
                <a:rPr lang="en-US" sz="10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Montserrat" pitchFamily="2" charset="77"/>
                </a:rPr>
                <a:t>Incubador</a:t>
              </a:r>
              <a:r>
                <a:rPr lang="en-US" sz="1000" dirty="0">
                  <a:solidFill>
                    <a:schemeClr val="bg1"/>
                  </a:solidFill>
                  <a:latin typeface="Montserrat" pitchFamily="2" charset="77"/>
                </a:rPr>
                <a:t> de </a:t>
              </a:r>
              <a:r>
                <a:rPr lang="en-US" sz="1000" dirty="0" err="1">
                  <a:solidFill>
                    <a:schemeClr val="bg1"/>
                  </a:solidFill>
                  <a:latin typeface="Montserrat" pitchFamily="2" charset="77"/>
                </a:rPr>
                <a:t>Recursos</a:t>
              </a:r>
              <a:r>
                <a:rPr lang="en-US" sz="1000" dirty="0">
                  <a:solidFill>
                    <a:schemeClr val="bg1"/>
                  </a:solidFill>
                  <a:latin typeface="Montserrat" pitchFamily="2" charset="77"/>
                </a:rPr>
                <a:t> ALAI UP</a:t>
              </a:r>
              <a:br>
                <a:rPr lang="en-US" sz="1000" dirty="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en-US" sz="1000" dirty="0">
                  <a:solidFill>
                    <a:schemeClr val="bg1"/>
                  </a:solidFill>
                  <a:latin typeface="Montserrat" pitchFamily="2" charset="77"/>
                </a:rPr>
                <a:t>Marzo de 2025</a:t>
              </a:r>
            </a:p>
          </p:txBody>
        </p:sp>
      </p:grpSp>
      <p:sp>
        <p:nvSpPr>
          <p:cNvPr id="89" name="Freeform 89"/>
          <p:cNvSpPr/>
          <p:nvPr/>
        </p:nvSpPr>
        <p:spPr>
          <a:xfrm rot="10457548">
            <a:off x="8675637" y="3455995"/>
            <a:ext cx="919853" cy="989089"/>
          </a:xfrm>
          <a:custGeom>
            <a:avLst/>
            <a:gdLst/>
            <a:ahLst/>
            <a:cxnLst/>
            <a:rect l="l" t="t" r="r" b="b"/>
            <a:pathLst>
              <a:path w="1206611" h="1297431">
                <a:moveTo>
                  <a:pt x="0" y="0"/>
                </a:moveTo>
                <a:lnTo>
                  <a:pt x="1206611" y="0"/>
                </a:lnTo>
                <a:lnTo>
                  <a:pt x="1206611" y="1297431"/>
                </a:lnTo>
                <a:lnTo>
                  <a:pt x="0" y="1297431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2" name="TextBox 37">
            <a:extLst>
              <a:ext uri="{FF2B5EF4-FFF2-40B4-BE49-F238E27FC236}">
                <a16:creationId xmlns:a16="http://schemas.microsoft.com/office/drawing/2014/main" id="{2F0E9B6D-D382-FC0C-CCE0-823EF00EF09A}"/>
              </a:ext>
            </a:extLst>
          </p:cNvPr>
          <p:cNvSpPr txBox="1"/>
          <p:nvPr/>
        </p:nvSpPr>
        <p:spPr>
          <a:xfrm>
            <a:off x="3361113" y="121154"/>
            <a:ext cx="3365162" cy="89615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¿</a:t>
            </a:r>
            <a:r>
              <a:rPr lang="en-US" sz="2200" b="1" dirty="0" err="1">
                <a:solidFill>
                  <a:schemeClr val="bg1"/>
                </a:solidFill>
                <a:latin typeface="Montserrat" pitchFamily="2" charset="77"/>
              </a:rPr>
              <a:t>Cuáles</a:t>
            </a:r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 son </a:t>
            </a:r>
            <a:r>
              <a:rPr lang="en-US" sz="2200" b="1" dirty="0" err="1">
                <a:solidFill>
                  <a:schemeClr val="bg1"/>
                </a:solidFill>
                <a:latin typeface="Montserrat" pitchFamily="2" charset="77"/>
              </a:rPr>
              <a:t>los</a:t>
            </a:r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Montserrat" pitchFamily="2" charset="77"/>
              </a:rPr>
              <a:t>efectos</a:t>
            </a:r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Montserrat" pitchFamily="2" charset="77"/>
              </a:rPr>
              <a:t>secundarios</a:t>
            </a:r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4569E2A-A750-F2FE-1F3E-B5B4FF3D43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9527" y="1190210"/>
            <a:ext cx="3113273" cy="34294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1000" dirty="0">
                <a:latin typeface="Montserrat" pitchFamily="2" charset="77"/>
              </a:rPr>
              <a:t>Estoy </a:t>
            </a:r>
            <a:r>
              <a:rPr lang="en-US" sz="1000" dirty="0" err="1">
                <a:latin typeface="Montserrat" pitchFamily="2" charset="77"/>
              </a:rPr>
              <a:t>seguro</a:t>
            </a:r>
            <a:r>
              <a:rPr lang="en-US" sz="1000" dirty="0">
                <a:latin typeface="Montserrat" pitchFamily="2" charset="77"/>
              </a:rPr>
              <a:t> de que </a:t>
            </a:r>
            <a:r>
              <a:rPr lang="en-US" sz="1000" dirty="0" err="1">
                <a:latin typeface="Montserrat" pitchFamily="2" charset="77"/>
              </a:rPr>
              <a:t>puedo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asistir</a:t>
            </a:r>
            <a:r>
              <a:rPr lang="en-US" sz="1000" dirty="0">
                <a:latin typeface="Montserrat" pitchFamily="2" charset="77"/>
              </a:rPr>
              <a:t> a la </a:t>
            </a:r>
            <a:r>
              <a:rPr lang="en-US" sz="1000" dirty="0" err="1">
                <a:latin typeface="Montserrat" pitchFamily="2" charset="77"/>
              </a:rPr>
              <a:t>clínica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mensualmente</a:t>
            </a:r>
            <a:r>
              <a:rPr lang="en-US" sz="1000" dirty="0">
                <a:latin typeface="Montserrat" pitchFamily="2" charset="77"/>
              </a:rPr>
              <a:t> para mis </a:t>
            </a:r>
            <a:r>
              <a:rPr lang="en-US" sz="1000" dirty="0" err="1">
                <a:latin typeface="Montserrat" pitchFamily="2" charset="77"/>
              </a:rPr>
              <a:t>citas</a:t>
            </a:r>
            <a:r>
              <a:rPr lang="en-US" sz="1000" dirty="0">
                <a:latin typeface="Montserrat" pitchFamily="2" charset="77"/>
              </a:rPr>
              <a:t> de </a:t>
            </a:r>
            <a:r>
              <a:rPr lang="en-US" sz="1000" dirty="0" err="1">
                <a:latin typeface="Montserrat" pitchFamily="2" charset="77"/>
              </a:rPr>
              <a:t>inyección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pPr>
              <a:buNone/>
            </a:pPr>
            <a:endParaRPr lang="en-US" sz="1000" dirty="0">
              <a:latin typeface="Montserrat" pitchFamily="2" charset="77"/>
            </a:endParaRPr>
          </a:p>
          <a:p>
            <a:pPr>
              <a:buNone/>
            </a:pPr>
            <a:r>
              <a:rPr lang="en-US" sz="1000" dirty="0">
                <a:latin typeface="Montserrat" pitchFamily="2" charset="77"/>
              </a:rPr>
              <a:t>Me </a:t>
            </a:r>
            <a:r>
              <a:rPr lang="en-US" sz="1000" dirty="0" err="1">
                <a:latin typeface="Montserrat" pitchFamily="2" charset="77"/>
              </a:rPr>
              <a:t>siento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cómodo</a:t>
            </a:r>
            <a:r>
              <a:rPr lang="en-US" sz="1000" dirty="0">
                <a:latin typeface="Montserrat" pitchFamily="2" charset="77"/>
              </a:rPr>
              <a:t> con las </a:t>
            </a:r>
            <a:r>
              <a:rPr lang="en-US" sz="1000" dirty="0" err="1">
                <a:latin typeface="Montserrat" pitchFamily="2" charset="77"/>
              </a:rPr>
              <a:t>agujas</a:t>
            </a:r>
            <a:r>
              <a:rPr lang="en-US" sz="1000" dirty="0">
                <a:latin typeface="Montserrat" pitchFamily="2" charset="77"/>
              </a:rPr>
              <a:t> y no me </a:t>
            </a:r>
            <a:r>
              <a:rPr lang="en-US" sz="1000" dirty="0" err="1">
                <a:latin typeface="Montserrat" pitchFamily="2" charset="77"/>
              </a:rPr>
              <a:t>importa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recibir</a:t>
            </a:r>
            <a:r>
              <a:rPr lang="en-US" sz="1000" dirty="0">
                <a:latin typeface="Montserrat" pitchFamily="2" charset="77"/>
              </a:rPr>
              <a:t> dos </a:t>
            </a:r>
            <a:r>
              <a:rPr lang="en-US" sz="1000" dirty="0" err="1">
                <a:latin typeface="Montserrat" pitchFamily="2" charset="77"/>
              </a:rPr>
              <a:t>inyecciones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en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cada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visita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pPr>
              <a:buNone/>
            </a:pPr>
            <a:endParaRPr lang="en-US" sz="1000" dirty="0">
              <a:latin typeface="Montserrat" pitchFamily="2" charset="77"/>
            </a:endParaRPr>
          </a:p>
          <a:p>
            <a:pPr>
              <a:buNone/>
            </a:pPr>
            <a:r>
              <a:rPr lang="en-US" sz="1000" dirty="0">
                <a:latin typeface="Montserrat" pitchFamily="2" charset="77"/>
              </a:rPr>
              <a:t>No </a:t>
            </a:r>
            <a:r>
              <a:rPr lang="en-US" sz="1000" dirty="0" err="1">
                <a:latin typeface="Montserrat" pitchFamily="2" charset="77"/>
              </a:rPr>
              <a:t>tengo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resistencia</a:t>
            </a:r>
            <a:r>
              <a:rPr lang="en-US" sz="1000" dirty="0">
                <a:latin typeface="Montserrat" pitchFamily="2" charset="77"/>
              </a:rPr>
              <a:t> a Cabotegravir o </a:t>
            </a:r>
            <a:r>
              <a:rPr lang="en-US" sz="1000" dirty="0" err="1">
                <a:latin typeface="Montserrat" pitchFamily="2" charset="77"/>
              </a:rPr>
              <a:t>rilpivirina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ni</a:t>
            </a:r>
            <a:r>
              <a:rPr lang="en-US" sz="1000" dirty="0">
                <a:latin typeface="Montserrat" pitchFamily="2" charset="77"/>
              </a:rPr>
              <a:t> a un </a:t>
            </a:r>
            <a:r>
              <a:rPr lang="en-US" sz="1000" dirty="0" err="1">
                <a:latin typeface="Montserrat" pitchFamily="2" charset="77"/>
              </a:rPr>
              <a:t>medicamento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relacionado</a:t>
            </a:r>
            <a:r>
              <a:rPr lang="en-US" sz="1000" dirty="0">
                <a:latin typeface="Montserrat" pitchFamily="2" charset="77"/>
              </a:rPr>
              <a:t> para </a:t>
            </a:r>
            <a:r>
              <a:rPr lang="en-US" sz="1000" dirty="0" err="1">
                <a:latin typeface="Montserrat" pitchFamily="2" charset="77"/>
              </a:rPr>
              <a:t>el</a:t>
            </a:r>
            <a:r>
              <a:rPr lang="en-US" sz="1000" dirty="0">
                <a:latin typeface="Montserrat" pitchFamily="2" charset="77"/>
              </a:rPr>
              <a:t> VIH.</a:t>
            </a:r>
          </a:p>
          <a:p>
            <a:pPr>
              <a:buNone/>
            </a:pPr>
            <a:endParaRPr lang="en-US" sz="1000" dirty="0">
              <a:latin typeface="Montserrat" pitchFamily="2" charset="77"/>
            </a:endParaRPr>
          </a:p>
          <a:p>
            <a:pPr>
              <a:buNone/>
            </a:pP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Soy indetectable o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puedo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llegar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a ser indetectable.</a:t>
            </a:r>
          </a:p>
          <a:p>
            <a:pPr>
              <a:buNone/>
            </a:pPr>
            <a:endParaRPr lang="en-US" sz="1000" dirty="0">
              <a:highlight>
                <a:srgbClr val="FFFF00"/>
              </a:highlight>
              <a:latin typeface="Montserrat" pitchFamily="2" charset="77"/>
            </a:endParaRPr>
          </a:p>
          <a:p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No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tengo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problemas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hepáticos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,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incluyendo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antecedentes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de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tratamiento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o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infección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por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hepatitis B. (Consulta con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tu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proveedor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sobre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cualquier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antecedente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de hepatitis B o la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necesidad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de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vacunación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contra la hepatitis B.)</a:t>
            </a:r>
          </a:p>
          <a:p>
            <a:pPr>
              <a:lnSpc>
                <a:spcPts val="1683"/>
              </a:lnSpc>
            </a:pPr>
            <a:endParaRPr lang="en-US" sz="1000" dirty="0">
              <a:latin typeface="Montserrat" panose="00000500000000000000" pitchFamily="2" charset="0"/>
              <a:ea typeface="Helvetica"/>
              <a:cs typeface="Helvetica"/>
              <a:sym typeface="Helvetica"/>
            </a:endParaRPr>
          </a:p>
          <a:p>
            <a:pPr>
              <a:lnSpc>
                <a:spcPts val="1683"/>
              </a:lnSpc>
            </a:pPr>
            <a:endParaRPr lang="en-US" sz="1000" dirty="0">
              <a:latin typeface="Montserrat" panose="00000500000000000000" pitchFamily="2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9A99C6C-5583-07A1-59E8-323BE3828054}"/>
              </a:ext>
            </a:extLst>
          </p:cNvPr>
          <p:cNvSpPr txBox="1"/>
          <p:nvPr/>
        </p:nvSpPr>
        <p:spPr>
          <a:xfrm>
            <a:off x="6744593" y="6629400"/>
            <a:ext cx="3304847" cy="527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49"/>
              </a:lnSpc>
            </a:pPr>
            <a:r>
              <a:rPr lang="en-US" sz="2800" b="1" dirty="0">
                <a:solidFill>
                  <a:srgbClr val="FFFFFF"/>
                </a:solidFill>
                <a:latin typeface="Montserrat" panose="00000500000000000000" pitchFamily="2" charset="0"/>
                <a:ea typeface="Helvetica Bold"/>
                <a:cs typeface="Helvetica Bold"/>
                <a:sym typeface="Helvetica Bold"/>
              </a:rPr>
              <a:t>Cabenuva</a:t>
            </a:r>
          </a:p>
        </p:txBody>
      </p:sp>
      <p:sp>
        <p:nvSpPr>
          <p:cNvPr id="53" name="AutoShape 53"/>
          <p:cNvSpPr/>
          <p:nvPr/>
        </p:nvSpPr>
        <p:spPr>
          <a:xfrm rot="5417364">
            <a:off x="-543356" y="3890048"/>
            <a:ext cx="7758093" cy="674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3" name="AutoShape 168">
            <a:extLst>
              <a:ext uri="{FF2B5EF4-FFF2-40B4-BE49-F238E27FC236}">
                <a16:creationId xmlns:a16="http://schemas.microsoft.com/office/drawing/2014/main" id="{3BB8D992-D6A9-2292-7988-2492470DBD82}"/>
              </a:ext>
            </a:extLst>
          </p:cNvPr>
          <p:cNvSpPr/>
          <p:nvPr/>
        </p:nvSpPr>
        <p:spPr>
          <a:xfrm rot="5420737" flipV="1">
            <a:off x="2847290" y="3869944"/>
            <a:ext cx="7772345" cy="32511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9" name="Freeform 12">
            <a:extLst>
              <a:ext uri="{FF2B5EF4-FFF2-40B4-BE49-F238E27FC236}">
                <a16:creationId xmlns:a16="http://schemas.microsoft.com/office/drawing/2014/main" id="{158FDC7E-78DC-0A07-46BF-6DE65AC3E38A}"/>
              </a:ext>
            </a:extLst>
          </p:cNvPr>
          <p:cNvSpPr/>
          <p:nvPr/>
        </p:nvSpPr>
        <p:spPr>
          <a:xfrm rot="-5400000">
            <a:off x="7001842" y="-1393672"/>
            <a:ext cx="2836512" cy="4761055"/>
          </a:xfrm>
          <a:custGeom>
            <a:avLst/>
            <a:gdLst/>
            <a:ahLst/>
            <a:cxnLst/>
            <a:rect l="l" t="t" r="r" b="b"/>
            <a:pathLst>
              <a:path w="3573703" h="6488073">
                <a:moveTo>
                  <a:pt x="0" y="0"/>
                </a:moveTo>
                <a:lnTo>
                  <a:pt x="3573703" y="0"/>
                </a:lnTo>
                <a:lnTo>
                  <a:pt x="3573703" y="6488073"/>
                </a:lnTo>
                <a:lnTo>
                  <a:pt x="0" y="648807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26839" r="-345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4" name="TextBox 37">
            <a:extLst>
              <a:ext uri="{FF2B5EF4-FFF2-40B4-BE49-F238E27FC236}">
                <a16:creationId xmlns:a16="http://schemas.microsoft.com/office/drawing/2014/main" id="{CB40E100-9CA2-8F2E-4B21-D5C8D35D25EB}"/>
              </a:ext>
            </a:extLst>
          </p:cNvPr>
          <p:cNvSpPr txBox="1"/>
          <p:nvPr/>
        </p:nvSpPr>
        <p:spPr>
          <a:xfrm>
            <a:off x="6733077" y="76200"/>
            <a:ext cx="3325323" cy="89615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368"/>
              </a:lnSpc>
            </a:pP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Aprenda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sobre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una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opción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tratamiento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inyectable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para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el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VIH</a:t>
            </a:r>
            <a:endParaRPr lang="en-US" sz="2000" b="1" dirty="0">
              <a:solidFill>
                <a:schemeClr val="bg1"/>
              </a:solidFill>
              <a:latin typeface="Montserrat" pitchFamily="2" charset="77"/>
              <a:ea typeface="Helvetica Bold"/>
              <a:cs typeface="Helvetica Bold"/>
              <a:sym typeface="Helvetica Bold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51499F-5D04-3807-7430-C604A8D531EF}"/>
              </a:ext>
            </a:extLst>
          </p:cNvPr>
          <p:cNvSpPr/>
          <p:nvPr/>
        </p:nvSpPr>
        <p:spPr>
          <a:xfrm>
            <a:off x="90505" y="1270299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180371-AC03-CD37-85E0-9FE681D2B242}"/>
              </a:ext>
            </a:extLst>
          </p:cNvPr>
          <p:cNvSpPr/>
          <p:nvPr/>
        </p:nvSpPr>
        <p:spPr>
          <a:xfrm>
            <a:off x="90505" y="1818312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35E8F9-78B0-B8DA-8412-F6B70A0D8DCC}"/>
              </a:ext>
            </a:extLst>
          </p:cNvPr>
          <p:cNvSpPr/>
          <p:nvPr/>
        </p:nvSpPr>
        <p:spPr>
          <a:xfrm>
            <a:off x="88816" y="2353173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DEE62C-D0EF-A2C1-6355-2D04BECC296A}"/>
              </a:ext>
            </a:extLst>
          </p:cNvPr>
          <p:cNvSpPr/>
          <p:nvPr/>
        </p:nvSpPr>
        <p:spPr>
          <a:xfrm>
            <a:off x="88816" y="2864631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CEAC6E-BD7F-A973-BD0F-51F6E5B633FF}"/>
              </a:ext>
            </a:extLst>
          </p:cNvPr>
          <p:cNvSpPr/>
          <p:nvPr/>
        </p:nvSpPr>
        <p:spPr>
          <a:xfrm>
            <a:off x="92251" y="3412706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5026930" y="-1085120"/>
            <a:ext cx="730715" cy="222680"/>
          </a:xfrm>
          <a:custGeom>
            <a:avLst/>
            <a:gdLst/>
            <a:ahLst/>
            <a:cxnLst/>
            <a:rect l="l" t="t" r="r" b="b"/>
            <a:pathLst>
              <a:path w="6226175" h="1897380">
                <a:moveTo>
                  <a:pt x="6226175" y="0"/>
                </a:moveTo>
                <a:lnTo>
                  <a:pt x="0" y="0"/>
                </a:lnTo>
                <a:lnTo>
                  <a:pt x="0" y="1897380"/>
                </a:lnTo>
                <a:lnTo>
                  <a:pt x="6226175" y="1897380"/>
                </a:lnTo>
                <a:lnTo>
                  <a:pt x="6226175" y="0"/>
                </a:lnTo>
                <a:close/>
              </a:path>
            </a:pathLst>
          </a:custGeom>
          <a:blipFill>
            <a:blip r:embed="rId3"/>
            <a:stretch>
              <a:fillRect b="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2818039">
            <a:off x="1993626" y="2701030"/>
            <a:ext cx="423132" cy="426329"/>
          </a:xfrm>
          <a:custGeom>
            <a:avLst/>
            <a:gdLst/>
            <a:ahLst/>
            <a:cxnLst/>
            <a:rect l="l" t="t" r="r" b="b"/>
            <a:pathLst>
              <a:path w="423132" h="426329">
                <a:moveTo>
                  <a:pt x="0" y="0"/>
                </a:moveTo>
                <a:lnTo>
                  <a:pt x="423131" y="0"/>
                </a:lnTo>
                <a:lnTo>
                  <a:pt x="423131" y="426329"/>
                </a:lnTo>
                <a:lnTo>
                  <a:pt x="0" y="426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77" r="-3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100000">
            <a:off x="4485833" y="1609041"/>
            <a:ext cx="377571" cy="380425"/>
          </a:xfrm>
          <a:custGeom>
            <a:avLst/>
            <a:gdLst/>
            <a:ahLst/>
            <a:cxnLst/>
            <a:rect l="l" t="t" r="r" b="b"/>
            <a:pathLst>
              <a:path w="377571" h="380425">
                <a:moveTo>
                  <a:pt x="0" y="0"/>
                </a:moveTo>
                <a:lnTo>
                  <a:pt x="377571" y="0"/>
                </a:lnTo>
                <a:lnTo>
                  <a:pt x="377571" y="380425"/>
                </a:lnTo>
                <a:lnTo>
                  <a:pt x="0" y="380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77" r="-3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43711" y="3021995"/>
            <a:ext cx="1375689" cy="268514"/>
            <a:chOff x="0" y="-25675"/>
            <a:chExt cx="1834253" cy="3580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65437" cy="310393"/>
            </a:xfrm>
            <a:custGeom>
              <a:avLst/>
              <a:gdLst/>
              <a:ahLst/>
              <a:cxnLst/>
              <a:rect l="l" t="t" r="r" b="b"/>
              <a:pathLst>
                <a:path w="1765437" h="310393">
                  <a:moveTo>
                    <a:pt x="0" y="0"/>
                  </a:moveTo>
                  <a:lnTo>
                    <a:pt x="1765437" y="0"/>
                  </a:lnTo>
                  <a:lnTo>
                    <a:pt x="1765437" y="310393"/>
                  </a:lnTo>
                  <a:lnTo>
                    <a:pt x="0" y="3103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8816" y="-25675"/>
              <a:ext cx="1765437" cy="3580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822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Montserrat" panose="00000500000000000000" pitchFamily="2" charset="0"/>
                  <a:ea typeface="Helvetica Bold"/>
                  <a:cs typeface="Helvetica Bold"/>
                  <a:sym typeface="Helvetica Bold"/>
                </a:rPr>
                <a:t>Cabotegravir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38600" y="1419342"/>
            <a:ext cx="1208811" cy="268514"/>
            <a:chOff x="0" y="-47625"/>
            <a:chExt cx="1611748" cy="3580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2940" cy="310393"/>
            </a:xfrm>
            <a:custGeom>
              <a:avLst/>
              <a:gdLst/>
              <a:ahLst/>
              <a:cxnLst/>
              <a:rect l="l" t="t" r="r" b="b"/>
              <a:pathLst>
                <a:path w="1502940" h="310393">
                  <a:moveTo>
                    <a:pt x="0" y="0"/>
                  </a:moveTo>
                  <a:lnTo>
                    <a:pt x="1502940" y="0"/>
                  </a:lnTo>
                  <a:lnTo>
                    <a:pt x="1502940" y="310393"/>
                  </a:lnTo>
                  <a:lnTo>
                    <a:pt x="0" y="3103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8808" y="-47625"/>
              <a:ext cx="1502940" cy="3580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822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Montserrat" panose="00000500000000000000" pitchFamily="2" charset="0"/>
                  <a:ea typeface="Helvetica Bold"/>
                  <a:cs typeface="Helvetica Bold"/>
                  <a:sym typeface="Helvetica Bold"/>
                </a:rPr>
                <a:t>Rilpivirine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3343468"/>
            <a:ext cx="6740652" cy="771332"/>
            <a:chOff x="0" y="0"/>
            <a:chExt cx="8949457" cy="13090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949452" cy="1308989"/>
            </a:xfrm>
            <a:custGeom>
              <a:avLst/>
              <a:gdLst/>
              <a:ahLst/>
              <a:cxnLst/>
              <a:rect l="l" t="t" r="r" b="b"/>
              <a:pathLst>
                <a:path w="8949452" h="1308989">
                  <a:moveTo>
                    <a:pt x="0" y="0"/>
                  </a:moveTo>
                  <a:lnTo>
                    <a:pt x="8949452" y="0"/>
                  </a:lnTo>
                  <a:lnTo>
                    <a:pt x="8949452" y="1308989"/>
                  </a:lnTo>
                  <a:lnTo>
                    <a:pt x="0" y="1308989"/>
                  </a:lnTo>
                  <a:close/>
                </a:path>
              </a:pathLst>
            </a:custGeom>
            <a:solidFill>
              <a:srgbClr val="171B4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" y="0"/>
            <a:ext cx="6740649" cy="1371600"/>
            <a:chOff x="0" y="0"/>
            <a:chExt cx="2460061" cy="6209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60061" cy="620928"/>
            </a:xfrm>
            <a:custGeom>
              <a:avLst/>
              <a:gdLst/>
              <a:ahLst/>
              <a:cxnLst/>
              <a:rect l="l" t="t" r="r" b="b"/>
              <a:pathLst>
                <a:path w="2460061" h="620928">
                  <a:moveTo>
                    <a:pt x="0" y="0"/>
                  </a:moveTo>
                  <a:lnTo>
                    <a:pt x="2460061" y="0"/>
                  </a:lnTo>
                  <a:lnTo>
                    <a:pt x="2460061" y="620928"/>
                  </a:lnTo>
                  <a:lnTo>
                    <a:pt x="0" y="620928"/>
                  </a:lnTo>
                  <a:close/>
                </a:path>
              </a:pathLst>
            </a:custGeom>
            <a:solidFill>
              <a:srgbClr val="171B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460061" cy="659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5034" y="-563579"/>
            <a:ext cx="2544779" cy="254477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619809" y="76200"/>
            <a:ext cx="4028800" cy="1672804"/>
            <a:chOff x="-60072" y="-4136"/>
            <a:chExt cx="5371733" cy="2230405"/>
          </a:xfrm>
        </p:grpSpPr>
        <p:sp>
          <p:nvSpPr>
            <p:cNvPr id="24" name="Freeform 24"/>
            <p:cNvSpPr/>
            <p:nvPr/>
          </p:nvSpPr>
          <p:spPr>
            <a:xfrm>
              <a:off x="-60072" y="193911"/>
              <a:ext cx="5311661" cy="1472172"/>
            </a:xfrm>
            <a:custGeom>
              <a:avLst/>
              <a:gdLst/>
              <a:ahLst/>
              <a:cxnLst/>
              <a:rect l="l" t="t" r="r" b="b"/>
              <a:pathLst>
                <a:path w="5311661" h="2192305">
                  <a:moveTo>
                    <a:pt x="0" y="0"/>
                  </a:moveTo>
                  <a:lnTo>
                    <a:pt x="5311661" y="0"/>
                  </a:lnTo>
                  <a:lnTo>
                    <a:pt x="5311661" y="2192305"/>
                  </a:lnTo>
                  <a:lnTo>
                    <a:pt x="0" y="21923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Cabenuva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funciona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deteniendo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el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VIH para que no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haga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copias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de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sí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mismo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Contiene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dos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medicamentos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para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el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VIH, </a:t>
              </a:r>
              <a:r>
                <a:rPr lang="en-US" sz="1200" b="1" dirty="0">
                  <a:solidFill>
                    <a:schemeClr val="bg1"/>
                  </a:solidFill>
                  <a:latin typeface="Montserrat" pitchFamily="2" charset="77"/>
                </a:rPr>
                <a:t>cabotegravir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y </a:t>
              </a:r>
              <a:r>
                <a:rPr lang="en-US" sz="1200" b="1" dirty="0" err="1">
                  <a:solidFill>
                    <a:schemeClr val="bg1"/>
                  </a:solidFill>
                  <a:latin typeface="Montserrat" pitchFamily="2" charset="77"/>
                </a:rPr>
                <a:t>rilpivirina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Estos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dos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medicamentos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se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administran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como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 dos </a:t>
              </a:r>
              <a:r>
                <a:rPr lang="en-US" sz="1200" dirty="0" err="1">
                  <a:solidFill>
                    <a:schemeClr val="bg1"/>
                  </a:solidFill>
                  <a:latin typeface="Montserrat" pitchFamily="2" charset="77"/>
                </a:rPr>
                <a:t>inyecciones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77"/>
                </a:rPr>
                <a:t>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136"/>
              <a:ext cx="5311661" cy="22304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683"/>
                </a:lnSpc>
              </a:pPr>
              <a:endParaRPr lang="en-US" sz="1202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4617643" y="4880673"/>
            <a:ext cx="2082210" cy="213521"/>
          </a:xfrm>
          <a:custGeom>
            <a:avLst/>
            <a:gdLst/>
            <a:ahLst/>
            <a:cxnLst/>
            <a:rect l="l" t="t" r="r" b="b"/>
            <a:pathLst>
              <a:path w="2776280" h="284694">
                <a:moveTo>
                  <a:pt x="0" y="0"/>
                </a:moveTo>
                <a:lnTo>
                  <a:pt x="2776280" y="0"/>
                </a:lnTo>
                <a:lnTo>
                  <a:pt x="2776280" y="284694"/>
                </a:lnTo>
                <a:lnTo>
                  <a:pt x="0" y="28469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6446556" y="1218151"/>
            <a:ext cx="3950026" cy="427045"/>
          </a:xfrm>
          <a:custGeom>
            <a:avLst/>
            <a:gdLst/>
            <a:ahLst/>
            <a:cxnLst/>
            <a:rect l="l" t="t" r="r" b="b"/>
            <a:pathLst>
              <a:path w="5266701" h="569393">
                <a:moveTo>
                  <a:pt x="0" y="0"/>
                </a:moveTo>
                <a:lnTo>
                  <a:pt x="5266701" y="0"/>
                </a:lnTo>
                <a:lnTo>
                  <a:pt x="5266701" y="569393"/>
                </a:lnTo>
                <a:lnTo>
                  <a:pt x="0" y="56939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8" name="Group 38"/>
          <p:cNvGrpSpPr/>
          <p:nvPr/>
        </p:nvGrpSpPr>
        <p:grpSpPr>
          <a:xfrm>
            <a:off x="6848991" y="5527066"/>
            <a:ext cx="3133209" cy="38197"/>
            <a:chOff x="0" y="0"/>
            <a:chExt cx="4177612" cy="50930"/>
          </a:xfrm>
        </p:grpSpPr>
        <p:sp>
          <p:nvSpPr>
            <p:cNvPr id="39" name="Freeform 39"/>
            <p:cNvSpPr/>
            <p:nvPr/>
          </p:nvSpPr>
          <p:spPr>
            <a:xfrm>
              <a:off x="12700" y="0"/>
              <a:ext cx="4152265" cy="50927"/>
            </a:xfrm>
            <a:custGeom>
              <a:avLst/>
              <a:gdLst/>
              <a:ahLst/>
              <a:cxnLst/>
              <a:rect l="l" t="t" r="r" b="b"/>
              <a:pathLst>
                <a:path w="4152265" h="50927">
                  <a:moveTo>
                    <a:pt x="0" y="25527"/>
                  </a:moveTo>
                  <a:lnTo>
                    <a:pt x="4152138" y="0"/>
                  </a:lnTo>
                  <a:lnTo>
                    <a:pt x="4152265" y="25527"/>
                  </a:lnTo>
                  <a:lnTo>
                    <a:pt x="127" y="50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Freeform 47"/>
          <p:cNvSpPr/>
          <p:nvPr/>
        </p:nvSpPr>
        <p:spPr>
          <a:xfrm>
            <a:off x="6901053" y="6458051"/>
            <a:ext cx="3041031" cy="423072"/>
          </a:xfrm>
          <a:custGeom>
            <a:avLst/>
            <a:gdLst/>
            <a:ahLst/>
            <a:cxnLst/>
            <a:rect l="l" t="t" r="r" b="b"/>
            <a:pathLst>
              <a:path w="4054708" h="564095">
                <a:moveTo>
                  <a:pt x="0" y="0"/>
                </a:moveTo>
                <a:lnTo>
                  <a:pt x="4054708" y="0"/>
                </a:lnTo>
                <a:lnTo>
                  <a:pt x="4054708" y="564095"/>
                </a:lnTo>
                <a:lnTo>
                  <a:pt x="0" y="5640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9" name="Group 49"/>
          <p:cNvGrpSpPr/>
          <p:nvPr/>
        </p:nvGrpSpPr>
        <p:grpSpPr>
          <a:xfrm>
            <a:off x="6906416" y="2879866"/>
            <a:ext cx="3022632" cy="1722402"/>
            <a:chOff x="0" y="0"/>
            <a:chExt cx="4030176" cy="2296535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956412" cy="1884895"/>
            </a:xfrm>
            <a:custGeom>
              <a:avLst/>
              <a:gdLst/>
              <a:ahLst/>
              <a:cxnLst/>
              <a:rect l="l" t="t" r="r" b="b"/>
              <a:pathLst>
                <a:path w="3956412" h="1884895">
                  <a:moveTo>
                    <a:pt x="0" y="0"/>
                  </a:moveTo>
                  <a:lnTo>
                    <a:pt x="3956412" y="0"/>
                  </a:lnTo>
                  <a:lnTo>
                    <a:pt x="3956412" y="1884895"/>
                  </a:lnTo>
                  <a:lnTo>
                    <a:pt x="0" y="18848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3764" y="373540"/>
              <a:ext cx="3956412" cy="1922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683"/>
                </a:lnSpc>
              </a:pPr>
              <a:endParaRPr dirty="0">
                <a:latin typeface="Montserrat" pitchFamily="2" charset="77"/>
              </a:endParaRPr>
            </a:p>
            <a:p>
              <a:pPr>
                <a:lnSpc>
                  <a:spcPts val="602"/>
                </a:lnSpc>
              </a:pPr>
              <a:endParaRPr dirty="0">
                <a:latin typeface="Montserrat" pitchFamily="2" charset="77"/>
              </a:endParaRPr>
            </a:p>
            <a:p>
              <a:pPr>
                <a:buNone/>
              </a:pPr>
              <a:r>
                <a:rPr lang="en-US" sz="1200" dirty="0" err="1">
                  <a:latin typeface="Montserrat" pitchFamily="2" charset="77"/>
                </a:rPr>
                <a:t>Viene</a:t>
              </a:r>
              <a:r>
                <a:rPr lang="en-US" sz="1200" dirty="0">
                  <a:latin typeface="Montserrat" pitchFamily="2" charset="77"/>
                </a:rPr>
                <a:t> a la </a:t>
              </a:r>
              <a:r>
                <a:rPr lang="en-US" sz="1200" dirty="0" err="1">
                  <a:latin typeface="Montserrat" pitchFamily="2" charset="77"/>
                </a:rPr>
                <a:t>clínica</a:t>
              </a:r>
              <a:r>
                <a:rPr lang="en-US" sz="1200" dirty="0">
                  <a:latin typeface="Montserrat" pitchFamily="2" charset="77"/>
                </a:rPr>
                <a:t> para las </a:t>
              </a:r>
              <a:r>
                <a:rPr lang="en-US" sz="1200" dirty="0" err="1">
                  <a:latin typeface="Montserrat" pitchFamily="2" charset="77"/>
                </a:rPr>
                <a:t>inyecciones</a:t>
              </a:r>
              <a:r>
                <a:rPr lang="en-US" sz="1200" dirty="0">
                  <a:latin typeface="Montserrat" pitchFamily="2" charset="77"/>
                </a:rPr>
                <a:t> </a:t>
              </a:r>
              <a:r>
                <a:rPr lang="en-US" sz="1200" dirty="0" err="1">
                  <a:latin typeface="Montserrat" pitchFamily="2" charset="77"/>
                </a:rPr>
                <a:t>cada</a:t>
              </a:r>
              <a:r>
                <a:rPr lang="en-US" sz="1200" dirty="0">
                  <a:latin typeface="Montserrat" pitchFamily="2" charset="77"/>
                </a:rPr>
                <a:t> </a:t>
              </a:r>
              <a:r>
                <a:rPr lang="en-US" sz="1200" dirty="0" err="1">
                  <a:latin typeface="Montserrat" pitchFamily="2" charset="77"/>
                </a:rPr>
                <a:t>mes</a:t>
              </a:r>
              <a:r>
                <a:rPr lang="en-US" sz="1200" dirty="0">
                  <a:latin typeface="Montserrat" pitchFamily="2" charset="77"/>
                </a:rPr>
                <a:t>.</a:t>
              </a:r>
            </a:p>
            <a:p>
              <a:pPr>
                <a:buNone/>
              </a:pPr>
              <a:endParaRPr lang="en-US" sz="1200" dirty="0">
                <a:latin typeface="Montserrat" pitchFamily="2" charset="77"/>
              </a:endParaRPr>
            </a:p>
            <a:p>
              <a:r>
                <a:rPr lang="en-US" sz="1200" dirty="0" err="1">
                  <a:latin typeface="Montserrat" pitchFamily="2" charset="77"/>
                </a:rPr>
                <a:t>Recibe</a:t>
              </a:r>
              <a:r>
                <a:rPr lang="en-US" sz="1200" dirty="0">
                  <a:latin typeface="Montserrat" pitchFamily="2" charset="77"/>
                </a:rPr>
                <a:t> dos </a:t>
              </a:r>
              <a:r>
                <a:rPr lang="en-US" sz="1200" dirty="0" err="1">
                  <a:latin typeface="Montserrat" pitchFamily="2" charset="77"/>
                </a:rPr>
                <a:t>inyecciones</a:t>
              </a:r>
              <a:r>
                <a:rPr lang="en-US" sz="1200" dirty="0">
                  <a:latin typeface="Montserrat" pitchFamily="2" charset="77"/>
                </a:rPr>
                <a:t> </a:t>
              </a:r>
              <a:r>
                <a:rPr lang="en-US" sz="1200" dirty="0" err="1">
                  <a:latin typeface="Montserrat" pitchFamily="2" charset="77"/>
                </a:rPr>
                <a:t>en</a:t>
              </a:r>
              <a:r>
                <a:rPr lang="en-US" sz="1200" dirty="0">
                  <a:latin typeface="Montserrat" pitchFamily="2" charset="77"/>
                </a:rPr>
                <a:t> </a:t>
              </a:r>
              <a:r>
                <a:rPr lang="en-US" sz="1200" dirty="0" err="1">
                  <a:latin typeface="Montserrat" pitchFamily="2" charset="77"/>
                </a:rPr>
                <a:t>cada</a:t>
              </a:r>
              <a:r>
                <a:rPr lang="en-US" sz="1200" dirty="0">
                  <a:latin typeface="Montserrat" pitchFamily="2" charset="77"/>
                </a:rPr>
                <a:t> </a:t>
              </a:r>
              <a:r>
                <a:rPr lang="en-US" sz="1200" dirty="0" err="1">
                  <a:latin typeface="Montserrat" pitchFamily="2" charset="77"/>
                </a:rPr>
                <a:t>visita</a:t>
              </a:r>
              <a:r>
                <a:rPr lang="en-US" sz="1200" dirty="0">
                  <a:latin typeface="Montserrat" pitchFamily="2" charset="77"/>
                </a:rPr>
                <a:t>.</a:t>
              </a:r>
            </a:p>
            <a:p>
              <a:pPr>
                <a:lnSpc>
                  <a:spcPts val="1683"/>
                </a:lnSpc>
              </a:pPr>
              <a:r>
                <a:rPr lang="en-US" sz="1202" dirty="0">
                  <a:solidFill>
                    <a:srgbClr val="000000"/>
                  </a:solidFill>
                  <a:latin typeface="Montserrat" pitchFamily="2" charset="77"/>
                  <a:ea typeface="Helvetica"/>
                  <a:cs typeface="Helvetica"/>
                  <a:sym typeface="Helvetica"/>
                </a:rPr>
                <a:t> 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480710" y="5890644"/>
            <a:ext cx="1907944" cy="804953"/>
            <a:chOff x="1466253" y="0"/>
            <a:chExt cx="2612889" cy="1073270"/>
          </a:xfrm>
        </p:grpSpPr>
        <p:sp>
          <p:nvSpPr>
            <p:cNvPr id="53" name="Freeform 53"/>
            <p:cNvSpPr/>
            <p:nvPr/>
          </p:nvSpPr>
          <p:spPr>
            <a:xfrm>
              <a:off x="2979762" y="0"/>
              <a:ext cx="1099380" cy="1073270"/>
            </a:xfrm>
            <a:custGeom>
              <a:avLst/>
              <a:gdLst/>
              <a:ahLst/>
              <a:cxnLst/>
              <a:rect l="l" t="t" r="r" b="b"/>
              <a:pathLst>
                <a:path w="1099380" h="1073270">
                  <a:moveTo>
                    <a:pt x="0" y="0"/>
                  </a:moveTo>
                  <a:lnTo>
                    <a:pt x="1099380" y="0"/>
                  </a:lnTo>
                  <a:lnTo>
                    <a:pt x="1099380" y="1073270"/>
                  </a:lnTo>
                  <a:lnTo>
                    <a:pt x="0" y="1073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38" b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2588409" y="406782"/>
              <a:ext cx="187639" cy="187639"/>
            </a:xfrm>
            <a:custGeom>
              <a:avLst/>
              <a:gdLst/>
              <a:ahLst/>
              <a:cxnLst/>
              <a:rect l="l" t="t" r="r" b="b"/>
              <a:pathLst>
                <a:path w="187639" h="187639">
                  <a:moveTo>
                    <a:pt x="0" y="0"/>
                  </a:moveTo>
                  <a:lnTo>
                    <a:pt x="187640" y="0"/>
                  </a:lnTo>
                  <a:lnTo>
                    <a:pt x="187640" y="187639"/>
                  </a:lnTo>
                  <a:lnTo>
                    <a:pt x="0" y="187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466253" y="296483"/>
              <a:ext cx="892857" cy="694197"/>
            </a:xfrm>
            <a:custGeom>
              <a:avLst/>
              <a:gdLst/>
              <a:ahLst/>
              <a:cxnLst/>
              <a:rect l="l" t="t" r="r" b="b"/>
              <a:pathLst>
                <a:path w="892857" h="694197">
                  <a:moveTo>
                    <a:pt x="0" y="0"/>
                  </a:moveTo>
                  <a:lnTo>
                    <a:pt x="892857" y="0"/>
                  </a:lnTo>
                  <a:lnTo>
                    <a:pt x="892857" y="694196"/>
                  </a:lnTo>
                  <a:lnTo>
                    <a:pt x="0" y="694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184" r="-18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3637289" y="406111"/>
              <a:ext cx="88071" cy="181331"/>
              <a:chOff x="0" y="0"/>
              <a:chExt cx="88071" cy="181331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3772247" y="406111"/>
              <a:ext cx="88071" cy="181331"/>
              <a:chOff x="0" y="0"/>
              <a:chExt cx="88071" cy="181331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3927578" y="406111"/>
              <a:ext cx="88071" cy="181331"/>
              <a:chOff x="0" y="0"/>
              <a:chExt cx="88071" cy="181331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3927578" y="511168"/>
              <a:ext cx="88071" cy="181331"/>
              <a:chOff x="0" y="0"/>
              <a:chExt cx="88071" cy="181331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3937495" y="618118"/>
              <a:ext cx="88071" cy="181331"/>
              <a:chOff x="0" y="0"/>
              <a:chExt cx="88071" cy="181331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3937495" y="727614"/>
              <a:ext cx="88071" cy="181331"/>
              <a:chOff x="0" y="0"/>
              <a:chExt cx="88071" cy="181331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3782433" y="511168"/>
              <a:ext cx="88071" cy="181331"/>
              <a:chOff x="0" y="0"/>
              <a:chExt cx="88071" cy="181331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3792349" y="618118"/>
              <a:ext cx="88071" cy="181331"/>
              <a:chOff x="0" y="0"/>
              <a:chExt cx="88071" cy="181331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3792349" y="727614"/>
              <a:ext cx="88071" cy="181331"/>
              <a:chOff x="0" y="0"/>
              <a:chExt cx="88071" cy="181331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3786134" y="835706"/>
              <a:ext cx="88071" cy="181331"/>
              <a:chOff x="0" y="0"/>
              <a:chExt cx="88071" cy="181331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3637289" y="511168"/>
              <a:ext cx="88071" cy="181331"/>
              <a:chOff x="0" y="0"/>
              <a:chExt cx="88071" cy="181331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91" name="Group 91"/>
            <p:cNvGrpSpPr/>
            <p:nvPr/>
          </p:nvGrpSpPr>
          <p:grpSpPr>
            <a:xfrm>
              <a:off x="3647203" y="618118"/>
              <a:ext cx="88071" cy="181331"/>
              <a:chOff x="0" y="0"/>
              <a:chExt cx="88071" cy="181331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>
              <a:off x="3647203" y="727614"/>
              <a:ext cx="88071" cy="181331"/>
              <a:chOff x="0" y="0"/>
              <a:chExt cx="88071" cy="181331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3640990" y="835706"/>
              <a:ext cx="88071" cy="181331"/>
              <a:chOff x="0" y="0"/>
              <a:chExt cx="88071" cy="181331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>
              <a:off x="3485418" y="511168"/>
              <a:ext cx="88071" cy="181331"/>
              <a:chOff x="0" y="0"/>
              <a:chExt cx="88071" cy="181331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3495334" y="618118"/>
              <a:ext cx="88071" cy="181331"/>
              <a:chOff x="0" y="0"/>
              <a:chExt cx="88071" cy="181331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3495334" y="727614"/>
              <a:ext cx="88071" cy="181331"/>
              <a:chOff x="0" y="0"/>
              <a:chExt cx="88071" cy="181331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>
              <a:off x="3489119" y="835706"/>
              <a:ext cx="88071" cy="181331"/>
              <a:chOff x="0" y="0"/>
              <a:chExt cx="88071" cy="181331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3346419" y="511168"/>
              <a:ext cx="88071" cy="181331"/>
              <a:chOff x="0" y="0"/>
              <a:chExt cx="88071" cy="181331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15" name="Group 115"/>
            <p:cNvGrpSpPr/>
            <p:nvPr/>
          </p:nvGrpSpPr>
          <p:grpSpPr>
            <a:xfrm>
              <a:off x="3356334" y="618118"/>
              <a:ext cx="88071" cy="181331"/>
              <a:chOff x="0" y="0"/>
              <a:chExt cx="88071" cy="181331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>
              <a:off x="3356334" y="727614"/>
              <a:ext cx="88071" cy="181331"/>
              <a:chOff x="0" y="0"/>
              <a:chExt cx="88071" cy="181331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21" name="Group 121"/>
            <p:cNvGrpSpPr/>
            <p:nvPr/>
          </p:nvGrpSpPr>
          <p:grpSpPr>
            <a:xfrm>
              <a:off x="3350120" y="835706"/>
              <a:ext cx="88071" cy="181331"/>
              <a:chOff x="0" y="0"/>
              <a:chExt cx="88071" cy="181331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TextBox 123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3194686" y="511168"/>
              <a:ext cx="88071" cy="181331"/>
              <a:chOff x="0" y="0"/>
              <a:chExt cx="88071" cy="181331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3204604" y="618118"/>
              <a:ext cx="88071" cy="181331"/>
              <a:chOff x="0" y="0"/>
              <a:chExt cx="88071" cy="181331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30" name="Group 130"/>
            <p:cNvGrpSpPr/>
            <p:nvPr/>
          </p:nvGrpSpPr>
          <p:grpSpPr>
            <a:xfrm>
              <a:off x="3204604" y="727614"/>
              <a:ext cx="88071" cy="181331"/>
              <a:chOff x="0" y="0"/>
              <a:chExt cx="88071" cy="181331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TextBox 132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3198387" y="835706"/>
              <a:ext cx="88071" cy="181331"/>
              <a:chOff x="0" y="0"/>
              <a:chExt cx="88071" cy="181331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>
              <a:off x="3055686" y="511168"/>
              <a:ext cx="88071" cy="181331"/>
              <a:chOff x="0" y="0"/>
              <a:chExt cx="88071" cy="181331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39" name="Group 139"/>
            <p:cNvGrpSpPr/>
            <p:nvPr/>
          </p:nvGrpSpPr>
          <p:grpSpPr>
            <a:xfrm>
              <a:off x="3065605" y="618118"/>
              <a:ext cx="88071" cy="181331"/>
              <a:chOff x="0" y="0"/>
              <a:chExt cx="88071" cy="181331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TextBox 141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42" name="Group 142"/>
            <p:cNvGrpSpPr/>
            <p:nvPr/>
          </p:nvGrpSpPr>
          <p:grpSpPr>
            <a:xfrm>
              <a:off x="3065605" y="727614"/>
              <a:ext cx="88071" cy="181331"/>
              <a:chOff x="0" y="0"/>
              <a:chExt cx="88071" cy="181331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TextBox 144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3059388" y="835706"/>
              <a:ext cx="88071" cy="181331"/>
              <a:chOff x="0" y="0"/>
              <a:chExt cx="88071" cy="181331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TextBox 147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</p:grpSp>
      <p:grpSp>
        <p:nvGrpSpPr>
          <p:cNvPr id="148" name="Group 148"/>
          <p:cNvGrpSpPr/>
          <p:nvPr/>
        </p:nvGrpSpPr>
        <p:grpSpPr>
          <a:xfrm>
            <a:off x="7456121" y="2176288"/>
            <a:ext cx="1823581" cy="804952"/>
            <a:chOff x="1526163" y="0"/>
            <a:chExt cx="2538164" cy="1073270"/>
          </a:xfrm>
        </p:grpSpPr>
        <p:sp>
          <p:nvSpPr>
            <p:cNvPr id="150" name="Freeform 150"/>
            <p:cNvSpPr/>
            <p:nvPr/>
          </p:nvSpPr>
          <p:spPr>
            <a:xfrm>
              <a:off x="2634608" y="458042"/>
              <a:ext cx="187639" cy="187639"/>
            </a:xfrm>
            <a:custGeom>
              <a:avLst/>
              <a:gdLst/>
              <a:ahLst/>
              <a:cxnLst/>
              <a:rect l="l" t="t" r="r" b="b"/>
              <a:pathLst>
                <a:path w="187639" h="187639">
                  <a:moveTo>
                    <a:pt x="0" y="0"/>
                  </a:moveTo>
                  <a:lnTo>
                    <a:pt x="187640" y="0"/>
                  </a:lnTo>
                  <a:lnTo>
                    <a:pt x="187640" y="187639"/>
                  </a:lnTo>
                  <a:lnTo>
                    <a:pt x="0" y="187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1"/>
            <p:cNvSpPr/>
            <p:nvPr/>
          </p:nvSpPr>
          <p:spPr>
            <a:xfrm>
              <a:off x="2964947" y="0"/>
              <a:ext cx="1099380" cy="1073270"/>
            </a:xfrm>
            <a:custGeom>
              <a:avLst/>
              <a:gdLst/>
              <a:ahLst/>
              <a:cxnLst/>
              <a:rect l="l" t="t" r="r" b="b"/>
              <a:pathLst>
                <a:path w="1099380" h="1073270">
                  <a:moveTo>
                    <a:pt x="0" y="0"/>
                  </a:moveTo>
                  <a:lnTo>
                    <a:pt x="1099380" y="0"/>
                  </a:lnTo>
                  <a:lnTo>
                    <a:pt x="1099380" y="1073270"/>
                  </a:lnTo>
                  <a:lnTo>
                    <a:pt x="0" y="1073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38" b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" name="Group 152"/>
            <p:cNvGrpSpPr/>
            <p:nvPr/>
          </p:nvGrpSpPr>
          <p:grpSpPr>
            <a:xfrm>
              <a:off x="3787073" y="404060"/>
              <a:ext cx="88071" cy="181331"/>
              <a:chOff x="0" y="0"/>
              <a:chExt cx="88071" cy="181331"/>
            </a:xfrm>
          </p:grpSpPr>
          <p:sp>
            <p:nvSpPr>
              <p:cNvPr id="153" name="Freeform 153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TextBox 154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55" name="Group 155"/>
            <p:cNvGrpSpPr/>
            <p:nvPr/>
          </p:nvGrpSpPr>
          <p:grpSpPr>
            <a:xfrm>
              <a:off x="3787073" y="815681"/>
              <a:ext cx="88071" cy="181331"/>
              <a:chOff x="0" y="0"/>
              <a:chExt cx="88071" cy="181331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TextBox 157"/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sp>
          <p:nvSpPr>
            <p:cNvPr id="160" name="Freeform 160"/>
            <p:cNvSpPr/>
            <p:nvPr/>
          </p:nvSpPr>
          <p:spPr>
            <a:xfrm rot="-1029843">
              <a:off x="1526163" y="282066"/>
              <a:ext cx="455604" cy="459046"/>
            </a:xfrm>
            <a:custGeom>
              <a:avLst/>
              <a:gdLst/>
              <a:ahLst/>
              <a:cxnLst/>
              <a:rect l="l" t="t" r="r" b="b"/>
              <a:pathLst>
                <a:path w="455604" h="459046">
                  <a:moveTo>
                    <a:pt x="0" y="0"/>
                  </a:moveTo>
                  <a:lnTo>
                    <a:pt x="455604" y="0"/>
                  </a:lnTo>
                  <a:lnTo>
                    <a:pt x="455604" y="459046"/>
                  </a:lnTo>
                  <a:lnTo>
                    <a:pt x="0" y="459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003" b="-10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1"/>
            <p:cNvSpPr/>
            <p:nvPr/>
          </p:nvSpPr>
          <p:spPr>
            <a:xfrm rot="-1230859">
              <a:off x="1961147" y="363299"/>
              <a:ext cx="455604" cy="459046"/>
            </a:xfrm>
            <a:custGeom>
              <a:avLst/>
              <a:gdLst/>
              <a:ahLst/>
              <a:cxnLst/>
              <a:rect l="l" t="t" r="r" b="b"/>
              <a:pathLst>
                <a:path w="455604" h="459046">
                  <a:moveTo>
                    <a:pt x="0" y="0"/>
                  </a:moveTo>
                  <a:lnTo>
                    <a:pt x="455603" y="0"/>
                  </a:lnTo>
                  <a:lnTo>
                    <a:pt x="455603" y="459046"/>
                  </a:lnTo>
                  <a:lnTo>
                    <a:pt x="0" y="459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1003" b="-10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0DFE4E1C-EB4F-BD6F-737A-83D137A56ACB}"/>
              </a:ext>
            </a:extLst>
          </p:cNvPr>
          <p:cNvSpPr txBox="1"/>
          <p:nvPr/>
        </p:nvSpPr>
        <p:spPr>
          <a:xfrm>
            <a:off x="12397" y="3440899"/>
            <a:ext cx="6753930" cy="6001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Las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inyecciones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se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administran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cada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mes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. Es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importante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asistir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a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cada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cita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inyección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a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tiempo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para que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los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niveles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tus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medicamentos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sean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lo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suficientemente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altos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como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evitar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que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el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VIH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haga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copias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sí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mismo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tu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cuerpo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61BA390-24F3-DF89-910A-70EFF2301CD9}"/>
              </a:ext>
            </a:extLst>
          </p:cNvPr>
          <p:cNvSpPr txBox="1"/>
          <p:nvPr/>
        </p:nvSpPr>
        <p:spPr>
          <a:xfrm>
            <a:off x="6790308" y="4796070"/>
            <a:ext cx="3317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Montserrat" pitchFamily="2" charset="77"/>
              </a:rPr>
              <a:t>Tratamiento</a:t>
            </a:r>
            <a:r>
              <a:rPr lang="en-US" sz="2000" b="1" dirty="0">
                <a:latin typeface="Montserrat" pitchFamily="2" charset="77"/>
              </a:rPr>
              <a:t> oral para </a:t>
            </a:r>
            <a:r>
              <a:rPr lang="en-US" sz="2000" b="1" dirty="0" err="1">
                <a:latin typeface="Montserrat" pitchFamily="2" charset="77"/>
              </a:rPr>
              <a:t>el</a:t>
            </a:r>
            <a:r>
              <a:rPr lang="en-US" sz="2000" b="1" dirty="0">
                <a:latin typeface="Montserrat" pitchFamily="2" charset="77"/>
              </a:rPr>
              <a:t> VIH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4986DB2-2712-0F21-1935-887DCD720124}"/>
              </a:ext>
            </a:extLst>
          </p:cNvPr>
          <p:cNvSpPr txBox="1"/>
          <p:nvPr/>
        </p:nvSpPr>
        <p:spPr>
          <a:xfrm>
            <a:off x="6903215" y="7021337"/>
            <a:ext cx="2973710" cy="72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200" dirty="0">
                <a:latin typeface="Montserrat" pitchFamily="2" charset="77"/>
              </a:rPr>
              <a:t>Toma </a:t>
            </a:r>
            <a:r>
              <a:rPr lang="en-US" sz="1200" dirty="0" err="1">
                <a:latin typeface="Montserrat" pitchFamily="2" charset="77"/>
              </a:rPr>
              <a:t>una</a:t>
            </a:r>
            <a:r>
              <a:rPr lang="en-US" sz="1200" dirty="0">
                <a:latin typeface="Montserrat" pitchFamily="2" charset="77"/>
              </a:rPr>
              <a:t> o </a:t>
            </a:r>
            <a:r>
              <a:rPr lang="en-US" sz="1200" dirty="0" err="1">
                <a:latin typeface="Montserrat" pitchFamily="2" charset="77"/>
              </a:rPr>
              <a:t>más</a:t>
            </a:r>
            <a:r>
              <a:rPr lang="en-US" sz="1200" dirty="0">
                <a:latin typeface="Montserrat" pitchFamily="2" charset="77"/>
              </a:rPr>
              <a:t> pastillas </a:t>
            </a:r>
            <a:r>
              <a:rPr lang="en-US" sz="1200" dirty="0" err="1">
                <a:latin typeface="Montserrat" pitchFamily="2" charset="77"/>
              </a:rPr>
              <a:t>todos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días.</a:t>
            </a:r>
          </a:p>
          <a:p>
            <a:pPr algn="ctr">
              <a:lnSpc>
                <a:spcPts val="1683"/>
              </a:lnSpc>
            </a:pPr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Helvetica"/>
                <a:cs typeface="Helvetica"/>
                <a:sym typeface="Helvetica"/>
              </a:rPr>
              <a:t>.</a:t>
            </a:r>
          </a:p>
        </p:txBody>
      </p:sp>
      <p:grpSp>
        <p:nvGrpSpPr>
          <p:cNvPr id="179" name="Group 38">
            <a:extLst>
              <a:ext uri="{FF2B5EF4-FFF2-40B4-BE49-F238E27FC236}">
                <a16:creationId xmlns:a16="http://schemas.microsoft.com/office/drawing/2014/main" id="{81EDC1EA-61CF-D8E3-582E-09C9F8E9F573}"/>
              </a:ext>
            </a:extLst>
          </p:cNvPr>
          <p:cNvGrpSpPr/>
          <p:nvPr/>
        </p:nvGrpSpPr>
        <p:grpSpPr>
          <a:xfrm>
            <a:off x="6848991" y="1898512"/>
            <a:ext cx="3133209" cy="38197"/>
            <a:chOff x="0" y="0"/>
            <a:chExt cx="4177612" cy="50930"/>
          </a:xfrm>
        </p:grpSpPr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D1EE5D89-40F4-F556-61B1-722E4E77BBCE}"/>
                </a:ext>
              </a:extLst>
            </p:cNvPr>
            <p:cNvSpPr/>
            <p:nvPr/>
          </p:nvSpPr>
          <p:spPr>
            <a:xfrm>
              <a:off x="12700" y="0"/>
              <a:ext cx="4152265" cy="50927"/>
            </a:xfrm>
            <a:custGeom>
              <a:avLst/>
              <a:gdLst/>
              <a:ahLst/>
              <a:cxnLst/>
              <a:rect l="l" t="t" r="r" b="b"/>
              <a:pathLst>
                <a:path w="4152265" h="50927">
                  <a:moveTo>
                    <a:pt x="0" y="25527"/>
                  </a:moveTo>
                  <a:lnTo>
                    <a:pt x="4152138" y="0"/>
                  </a:lnTo>
                  <a:lnTo>
                    <a:pt x="4152265" y="25527"/>
                  </a:lnTo>
                  <a:lnTo>
                    <a:pt x="127" y="50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4A265BFA-E888-2DD0-D5AF-317106C9FAB4}"/>
              </a:ext>
            </a:extLst>
          </p:cNvPr>
          <p:cNvSpPr txBox="1"/>
          <p:nvPr/>
        </p:nvSpPr>
        <p:spPr>
          <a:xfrm>
            <a:off x="6765697" y="1232394"/>
            <a:ext cx="3292703" cy="482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68"/>
              </a:lnSpc>
            </a:pPr>
            <a:r>
              <a:rPr lang="en-US" sz="2000" b="1" dirty="0">
                <a:solidFill>
                  <a:srgbClr val="000000"/>
                </a:solidFill>
                <a:latin typeface="Montserrat" panose="00000500000000000000" pitchFamily="2" charset="0"/>
                <a:ea typeface="Helvetica Bold"/>
                <a:cs typeface="Helvetica Bold"/>
                <a:sym typeface="Helvetica Bold"/>
              </a:rPr>
              <a:t>Cabenuva</a:t>
            </a:r>
          </a:p>
        </p:txBody>
      </p:sp>
      <p:sp>
        <p:nvSpPr>
          <p:cNvPr id="182" name="TextBox 45">
            <a:extLst>
              <a:ext uri="{FF2B5EF4-FFF2-40B4-BE49-F238E27FC236}">
                <a16:creationId xmlns:a16="http://schemas.microsoft.com/office/drawing/2014/main" id="{E0351E88-B2D1-36E0-B9C1-DE33D5D8A242}"/>
              </a:ext>
            </a:extLst>
          </p:cNvPr>
          <p:cNvSpPr txBox="1"/>
          <p:nvPr/>
        </p:nvSpPr>
        <p:spPr>
          <a:xfrm>
            <a:off x="-7009" y="102260"/>
            <a:ext cx="2388727" cy="151604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¿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Cómo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funciona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Cabenuva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sp>
        <p:nvSpPr>
          <p:cNvPr id="183" name="Freeform 32">
            <a:extLst>
              <a:ext uri="{FF2B5EF4-FFF2-40B4-BE49-F238E27FC236}">
                <a16:creationId xmlns:a16="http://schemas.microsoft.com/office/drawing/2014/main" id="{E9BF7FB9-C4D0-9AB6-33A5-3B898685C5E3}"/>
              </a:ext>
            </a:extLst>
          </p:cNvPr>
          <p:cNvSpPr/>
          <p:nvPr/>
        </p:nvSpPr>
        <p:spPr>
          <a:xfrm>
            <a:off x="6727224" y="-113661"/>
            <a:ext cx="3331176" cy="2459481"/>
          </a:xfrm>
          <a:custGeom>
            <a:avLst/>
            <a:gdLst/>
            <a:ahLst/>
            <a:cxnLst/>
            <a:rect l="l" t="t" r="r" b="b"/>
            <a:pathLst>
              <a:path w="3384102" h="2447180">
                <a:moveTo>
                  <a:pt x="0" y="0"/>
                </a:moveTo>
                <a:lnTo>
                  <a:pt x="3384103" y="0"/>
                </a:lnTo>
                <a:lnTo>
                  <a:pt x="3384103" y="2447180"/>
                </a:lnTo>
                <a:lnTo>
                  <a:pt x="0" y="24471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4" name="TextBox 45">
            <a:extLst>
              <a:ext uri="{FF2B5EF4-FFF2-40B4-BE49-F238E27FC236}">
                <a16:creationId xmlns:a16="http://schemas.microsoft.com/office/drawing/2014/main" id="{B7B5E4AF-E15C-0A00-CFCB-4EB1CA29CD0A}"/>
              </a:ext>
            </a:extLst>
          </p:cNvPr>
          <p:cNvSpPr txBox="1"/>
          <p:nvPr/>
        </p:nvSpPr>
        <p:spPr>
          <a:xfrm>
            <a:off x="6765696" y="108364"/>
            <a:ext cx="3292703" cy="89615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¿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Cómo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es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diferente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Cabenuva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sp>
        <p:nvSpPr>
          <p:cNvPr id="186" name="AutoShape 168">
            <a:extLst>
              <a:ext uri="{FF2B5EF4-FFF2-40B4-BE49-F238E27FC236}">
                <a16:creationId xmlns:a16="http://schemas.microsoft.com/office/drawing/2014/main" id="{F6C3EFAC-9450-0C3A-095D-ED8C4BD9581C}"/>
              </a:ext>
            </a:extLst>
          </p:cNvPr>
          <p:cNvSpPr/>
          <p:nvPr/>
        </p:nvSpPr>
        <p:spPr>
          <a:xfrm rot="5420737" flipV="1">
            <a:off x="2843326" y="3873884"/>
            <a:ext cx="7789269" cy="4161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250+ Buttocks Jeans Stock Illustrations, Royalty-Free Vector Graphics &amp;  Clip Art - iStock">
            <a:extLst>
              <a:ext uri="{FF2B5EF4-FFF2-40B4-BE49-F238E27FC236}">
                <a16:creationId xmlns:a16="http://schemas.microsoft.com/office/drawing/2014/main" id="{CA674138-D1A7-CC0D-2A8F-19DC5DA7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04" y="1676400"/>
            <a:ext cx="1216247" cy="12162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26" name="Freeform 169">
            <a:extLst>
              <a:ext uri="{FF2B5EF4-FFF2-40B4-BE49-F238E27FC236}">
                <a16:creationId xmlns:a16="http://schemas.microsoft.com/office/drawing/2014/main" id="{553635D9-3EDA-FC18-83F2-3FB32129668C}"/>
              </a:ext>
            </a:extLst>
          </p:cNvPr>
          <p:cNvSpPr/>
          <p:nvPr/>
        </p:nvSpPr>
        <p:spPr>
          <a:xfrm>
            <a:off x="76200" y="4517124"/>
            <a:ext cx="4241940" cy="2798076"/>
          </a:xfrm>
          <a:custGeom>
            <a:avLst/>
            <a:gdLst/>
            <a:ahLst/>
            <a:cxnLst/>
            <a:rect l="l" t="t" r="r" b="b"/>
            <a:pathLst>
              <a:path w="4387739" h="2894248">
                <a:moveTo>
                  <a:pt x="0" y="0"/>
                </a:moveTo>
                <a:lnTo>
                  <a:pt x="4387739" y="0"/>
                </a:lnTo>
                <a:lnTo>
                  <a:pt x="4387739" y="2894248"/>
                </a:lnTo>
                <a:lnTo>
                  <a:pt x="0" y="289424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Bent Arrow 28">
            <a:extLst>
              <a:ext uri="{FF2B5EF4-FFF2-40B4-BE49-F238E27FC236}">
                <a16:creationId xmlns:a16="http://schemas.microsoft.com/office/drawing/2014/main" id="{5F9EB5DA-D6D0-FA96-54DA-D199B2A51FF5}"/>
              </a:ext>
            </a:extLst>
          </p:cNvPr>
          <p:cNvSpPr/>
          <p:nvPr/>
        </p:nvSpPr>
        <p:spPr>
          <a:xfrm>
            <a:off x="2133600" y="2219922"/>
            <a:ext cx="857432" cy="42888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>
            <a:extLst>
              <a:ext uri="{FF2B5EF4-FFF2-40B4-BE49-F238E27FC236}">
                <a16:creationId xmlns:a16="http://schemas.microsoft.com/office/drawing/2014/main" id="{38B385E1-36D5-5E86-4E2D-1B3B0188B57E}"/>
              </a:ext>
            </a:extLst>
          </p:cNvPr>
          <p:cNvSpPr/>
          <p:nvPr/>
        </p:nvSpPr>
        <p:spPr>
          <a:xfrm rot="10800000">
            <a:off x="3866968" y="2002490"/>
            <a:ext cx="857432" cy="42888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3314D-F52F-84B3-029E-296AE4829A0A}"/>
              </a:ext>
            </a:extLst>
          </p:cNvPr>
          <p:cNvSpPr txBox="1"/>
          <p:nvPr/>
        </p:nvSpPr>
        <p:spPr>
          <a:xfrm>
            <a:off x="4355561" y="4267200"/>
            <a:ext cx="2309183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 err="1">
                <a:latin typeface="Montserrat" pitchFamily="2" charset="77"/>
              </a:rPr>
              <a:t>Ejemplo</a:t>
            </a:r>
            <a:r>
              <a:rPr lang="en-US" sz="1200" b="1" dirty="0">
                <a:latin typeface="Montserrat" pitchFamily="2" charset="77"/>
              </a:rPr>
              <a:t> de Calendario de </a:t>
            </a:r>
            <a:r>
              <a:rPr lang="en-US" sz="1200" b="1" dirty="0" err="1">
                <a:latin typeface="Montserrat" pitchFamily="2" charset="77"/>
              </a:rPr>
              <a:t>Inyección</a:t>
            </a:r>
            <a:r>
              <a:rPr lang="en-US" sz="1200" b="1" dirty="0">
                <a:latin typeface="Montserrat" pitchFamily="2" charset="77"/>
              </a:rPr>
              <a:t> </a:t>
            </a:r>
            <a:r>
              <a:rPr lang="en-US" sz="1200" b="1" dirty="0" err="1">
                <a:latin typeface="Montserrat" pitchFamily="2" charset="77"/>
              </a:rPr>
              <a:t>Mensual</a:t>
            </a:r>
            <a:endParaRPr lang="en-US" sz="1200" b="1" dirty="0">
              <a:latin typeface="Montserrat" pitchFamily="2" charset="77"/>
            </a:endParaRPr>
          </a:p>
          <a:p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Para un </a:t>
            </a:r>
            <a:r>
              <a:rPr lang="en-US" sz="1200" dirty="0" err="1">
                <a:latin typeface="Montserrat" pitchFamily="2" charset="77"/>
              </a:rPr>
              <a:t>calendario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inyecciones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mensual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recibes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una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día 4 del </a:t>
            </a:r>
            <a:r>
              <a:rPr lang="en-US" sz="1200" dirty="0" err="1">
                <a:latin typeface="Montserrat" pitchFamily="2" charset="77"/>
              </a:rPr>
              <a:t>mes</a:t>
            </a:r>
            <a:r>
              <a:rPr lang="en-US" sz="1200" dirty="0">
                <a:latin typeface="Montserrat" pitchFamily="2" charset="77"/>
              </a:rPr>
              <a:t>, y </a:t>
            </a:r>
            <a:r>
              <a:rPr lang="en-US" sz="1200" dirty="0" err="1">
                <a:latin typeface="Montserrat" pitchFamily="2" charset="77"/>
              </a:rPr>
              <a:t>tu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próxima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será</a:t>
            </a:r>
            <a:r>
              <a:rPr lang="en-US" sz="1200" dirty="0">
                <a:latin typeface="Montserrat" pitchFamily="2" charset="77"/>
              </a:rPr>
              <a:t> cuatro </a:t>
            </a:r>
            <a:r>
              <a:rPr lang="en-US" sz="1200" dirty="0" err="1">
                <a:latin typeface="Montserrat" pitchFamily="2" charset="77"/>
              </a:rPr>
              <a:t>semanas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después</a:t>
            </a:r>
            <a:r>
              <a:rPr lang="en-US" sz="1200" dirty="0">
                <a:latin typeface="Montserrat" pitchFamily="2" charset="77"/>
              </a:rPr>
              <a:t> (</a:t>
            </a:r>
            <a:r>
              <a:rPr lang="en-US" sz="1200" dirty="0" err="1">
                <a:latin typeface="Montserrat" pitchFamily="2" charset="77"/>
              </a:rPr>
              <a:t>fecha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objetivo</a:t>
            </a:r>
            <a:r>
              <a:rPr lang="en-US" sz="1200" dirty="0">
                <a:latin typeface="Montserrat" pitchFamily="2" charset="77"/>
              </a:rPr>
              <a:t>).</a:t>
            </a:r>
          </a:p>
          <a:p>
            <a:br>
              <a:rPr lang="en-US" sz="1200" dirty="0">
                <a:latin typeface="Montserrat" pitchFamily="2" charset="77"/>
              </a:rPr>
            </a:br>
            <a:r>
              <a:rPr lang="en-US" sz="1200" dirty="0" err="1">
                <a:latin typeface="Montserrat" pitchFamily="2" charset="77"/>
              </a:rPr>
              <a:t>Puedes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programar</a:t>
            </a:r>
            <a:r>
              <a:rPr lang="en-US" sz="1200" dirty="0">
                <a:latin typeface="Montserrat" pitchFamily="2" charset="77"/>
              </a:rPr>
              <a:t> la </a:t>
            </a:r>
            <a:r>
              <a:rPr lang="en-US" sz="1200" dirty="0" err="1">
                <a:latin typeface="Montserrat" pitchFamily="2" charset="77"/>
              </a:rPr>
              <a:t>siguiente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hasta </a:t>
            </a:r>
            <a:r>
              <a:rPr lang="en-US" sz="1200" dirty="0" err="1">
                <a:latin typeface="Montserrat" pitchFamily="2" charset="77"/>
              </a:rPr>
              <a:t>siete</a:t>
            </a:r>
            <a:r>
              <a:rPr lang="en-US" sz="1200" dirty="0">
                <a:latin typeface="Montserrat" pitchFamily="2" charset="77"/>
              </a:rPr>
              <a:t> días antes o </a:t>
            </a:r>
            <a:r>
              <a:rPr lang="en-US" sz="1200" dirty="0" err="1">
                <a:latin typeface="Montserrat" pitchFamily="2" charset="77"/>
              </a:rPr>
              <a:t>después</a:t>
            </a:r>
            <a:r>
              <a:rPr lang="en-US" sz="1200" dirty="0">
                <a:latin typeface="Montserrat" pitchFamily="2" charset="77"/>
              </a:rPr>
              <a:t> de la </a:t>
            </a:r>
            <a:r>
              <a:rPr lang="en-US" sz="1200" dirty="0" err="1">
                <a:latin typeface="Montserrat" pitchFamily="2" charset="77"/>
              </a:rPr>
              <a:t>fecha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objetivo</a:t>
            </a:r>
            <a:r>
              <a:rPr lang="en-US" sz="1200" dirty="0">
                <a:latin typeface="Montserrat" pitchFamily="2" charset="77"/>
              </a:rPr>
              <a:t> (</a:t>
            </a:r>
            <a:r>
              <a:rPr lang="en-US" sz="1200" dirty="0" err="1">
                <a:latin typeface="Montserrat" pitchFamily="2" charset="77"/>
              </a:rPr>
              <a:t>cualquiera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días </a:t>
            </a:r>
            <a:r>
              <a:rPr lang="en-US" sz="1200" dirty="0" err="1">
                <a:latin typeface="Montserrat" pitchFamily="2" charset="77"/>
              </a:rPr>
              <a:t>sombreados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azul</a:t>
            </a:r>
            <a:r>
              <a:rPr lang="en-US" sz="1200" dirty="0">
                <a:latin typeface="Montserrat" pitchFamily="2" charset="77"/>
              </a:rPr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3BBBDB-6C63-DFBB-8E67-2FC62B787345}"/>
              </a:ext>
            </a:extLst>
          </p:cNvPr>
          <p:cNvSpPr txBox="1"/>
          <p:nvPr/>
        </p:nvSpPr>
        <p:spPr>
          <a:xfrm>
            <a:off x="0" y="3399272"/>
            <a:ext cx="100584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/>
              <a:t>Calendario De </a:t>
            </a:r>
            <a:r>
              <a:rPr lang="en-US" sz="2400" b="1" dirty="0" err="1"/>
              <a:t>Dosificación</a:t>
            </a:r>
            <a:r>
              <a:rPr lang="en-US" sz="2400" b="1" dirty="0"/>
              <a:t> Cada Dos Meses</a:t>
            </a:r>
          </a:p>
        </p:txBody>
      </p:sp>
    </p:spTree>
    <p:extLst>
      <p:ext uri="{BB962C8B-B14F-4D97-AF65-F5344CB8AC3E}">
        <p14:creationId xmlns:p14="http://schemas.microsoft.com/office/powerpoint/2010/main" val="385614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34CDA-3E46-879F-FFA4-0D7ECECA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7">
            <a:extLst>
              <a:ext uri="{FF2B5EF4-FFF2-40B4-BE49-F238E27FC236}">
                <a16:creationId xmlns:a16="http://schemas.microsoft.com/office/drawing/2014/main" id="{90F5E503-D64C-C752-3AFC-10439A7A12B7}"/>
              </a:ext>
            </a:extLst>
          </p:cNvPr>
          <p:cNvSpPr/>
          <p:nvPr/>
        </p:nvSpPr>
        <p:spPr>
          <a:xfrm>
            <a:off x="1219200" y="5107555"/>
            <a:ext cx="586069" cy="844333"/>
          </a:xfrm>
          <a:custGeom>
            <a:avLst/>
            <a:gdLst/>
            <a:ahLst/>
            <a:cxnLst/>
            <a:rect l="l" t="t" r="r" b="b"/>
            <a:pathLst>
              <a:path w="1108662" h="1597219">
                <a:moveTo>
                  <a:pt x="0" y="0"/>
                </a:moveTo>
                <a:lnTo>
                  <a:pt x="1108662" y="0"/>
                </a:lnTo>
                <a:lnTo>
                  <a:pt x="1108662" y="1597219"/>
                </a:lnTo>
                <a:lnTo>
                  <a:pt x="0" y="15972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97" b="-79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FF4F676-2E54-3711-2EBA-EDE735095FA9}"/>
              </a:ext>
            </a:extLst>
          </p:cNvPr>
          <p:cNvGrpSpPr/>
          <p:nvPr/>
        </p:nvGrpSpPr>
        <p:grpSpPr>
          <a:xfrm>
            <a:off x="6747034" y="-24371"/>
            <a:ext cx="3311366" cy="7796771"/>
            <a:chOff x="0" y="0"/>
            <a:chExt cx="4391904" cy="10395695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F006187-69E3-2598-F843-FDC1DFCCD687}"/>
                </a:ext>
              </a:extLst>
            </p:cNvPr>
            <p:cNvSpPr/>
            <p:nvPr/>
          </p:nvSpPr>
          <p:spPr>
            <a:xfrm>
              <a:off x="0" y="0"/>
              <a:ext cx="4391882" cy="10395712"/>
            </a:xfrm>
            <a:custGeom>
              <a:avLst/>
              <a:gdLst/>
              <a:ahLst/>
              <a:cxnLst/>
              <a:rect l="l" t="t" r="r" b="b"/>
              <a:pathLst>
                <a:path w="4391882" h="10395712">
                  <a:moveTo>
                    <a:pt x="0" y="0"/>
                  </a:moveTo>
                  <a:lnTo>
                    <a:pt x="4391882" y="0"/>
                  </a:lnTo>
                  <a:lnTo>
                    <a:pt x="4391882" y="10395712"/>
                  </a:lnTo>
                  <a:lnTo>
                    <a:pt x="0" y="10395712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8D76B39-F116-113F-1022-23FABFB65F2D}"/>
              </a:ext>
            </a:extLst>
          </p:cNvPr>
          <p:cNvGrpSpPr/>
          <p:nvPr/>
        </p:nvGrpSpPr>
        <p:grpSpPr>
          <a:xfrm>
            <a:off x="-13118" y="-4431"/>
            <a:ext cx="6748503" cy="1149955"/>
            <a:chOff x="0" y="0"/>
            <a:chExt cx="8998004" cy="153327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E76B91E-47E7-D3B4-AD0F-771518B67524}"/>
                </a:ext>
              </a:extLst>
            </p:cNvPr>
            <p:cNvSpPr/>
            <p:nvPr/>
          </p:nvSpPr>
          <p:spPr>
            <a:xfrm>
              <a:off x="0" y="0"/>
              <a:ext cx="8997950" cy="1533271"/>
            </a:xfrm>
            <a:custGeom>
              <a:avLst/>
              <a:gdLst/>
              <a:ahLst/>
              <a:cxnLst/>
              <a:rect l="l" t="t" r="r" b="b"/>
              <a:pathLst>
                <a:path w="8997950" h="1533271">
                  <a:moveTo>
                    <a:pt x="0" y="0"/>
                  </a:moveTo>
                  <a:lnTo>
                    <a:pt x="8997950" y="0"/>
                  </a:lnTo>
                  <a:lnTo>
                    <a:pt x="8997950" y="1533271"/>
                  </a:lnTo>
                  <a:lnTo>
                    <a:pt x="0" y="1533271"/>
                  </a:lnTo>
                  <a:close/>
                </a:path>
              </a:pathLst>
            </a:custGeom>
            <a:solidFill>
              <a:srgbClr val="171B4F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57C0DA29-985C-6A54-84C9-D45043056214}"/>
              </a:ext>
            </a:extLst>
          </p:cNvPr>
          <p:cNvSpPr/>
          <p:nvPr/>
        </p:nvSpPr>
        <p:spPr>
          <a:xfrm>
            <a:off x="3325308" y="3960049"/>
            <a:ext cx="3397863" cy="2447183"/>
          </a:xfrm>
          <a:custGeom>
            <a:avLst/>
            <a:gdLst/>
            <a:ahLst/>
            <a:cxnLst/>
            <a:rect l="l" t="t" r="r" b="b"/>
            <a:pathLst>
              <a:path w="3524700" h="2447183">
                <a:moveTo>
                  <a:pt x="0" y="0"/>
                </a:moveTo>
                <a:lnTo>
                  <a:pt x="3524700" y="0"/>
                </a:lnTo>
                <a:lnTo>
                  <a:pt x="3524700" y="2447183"/>
                </a:lnTo>
                <a:lnTo>
                  <a:pt x="0" y="2447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A0654775-C36F-F0BF-CDF1-F7F1B693B100}"/>
              </a:ext>
            </a:extLst>
          </p:cNvPr>
          <p:cNvSpPr/>
          <p:nvPr/>
        </p:nvSpPr>
        <p:spPr>
          <a:xfrm>
            <a:off x="7874763" y="6467954"/>
            <a:ext cx="2319342" cy="465807"/>
          </a:xfrm>
          <a:custGeom>
            <a:avLst/>
            <a:gdLst/>
            <a:ahLst/>
            <a:cxnLst/>
            <a:rect l="l" t="t" r="r" b="b"/>
            <a:pathLst>
              <a:path w="2172832" h="621076">
                <a:moveTo>
                  <a:pt x="0" y="0"/>
                </a:moveTo>
                <a:lnTo>
                  <a:pt x="2172832" y="0"/>
                </a:lnTo>
                <a:lnTo>
                  <a:pt x="2172832" y="621076"/>
                </a:lnTo>
                <a:lnTo>
                  <a:pt x="0" y="62107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2800">
              <a:latin typeface="Montserrat" panose="00000500000000000000" pitchFamily="2" charset="0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C71A8C6-9DB9-C742-E9CD-19429FDF402A}"/>
              </a:ext>
            </a:extLst>
          </p:cNvPr>
          <p:cNvSpPr/>
          <p:nvPr/>
        </p:nvSpPr>
        <p:spPr>
          <a:xfrm>
            <a:off x="4626101" y="4648200"/>
            <a:ext cx="806198" cy="411160"/>
          </a:xfrm>
          <a:custGeom>
            <a:avLst/>
            <a:gdLst/>
            <a:ahLst/>
            <a:cxnLst/>
            <a:rect l="l" t="t" r="r" b="b"/>
            <a:pathLst>
              <a:path w="1491773" h="760803">
                <a:moveTo>
                  <a:pt x="0" y="0"/>
                </a:moveTo>
                <a:lnTo>
                  <a:pt x="1491773" y="0"/>
                </a:lnTo>
                <a:lnTo>
                  <a:pt x="1491773" y="760803"/>
                </a:lnTo>
                <a:lnTo>
                  <a:pt x="0" y="7608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580" b="-5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3B74367A-15A2-3112-3D85-9464B3B7C65C}"/>
              </a:ext>
            </a:extLst>
          </p:cNvPr>
          <p:cNvSpPr/>
          <p:nvPr/>
        </p:nvSpPr>
        <p:spPr>
          <a:xfrm>
            <a:off x="129121" y="6995160"/>
            <a:ext cx="3113273" cy="632622"/>
          </a:xfrm>
          <a:custGeom>
            <a:avLst/>
            <a:gdLst/>
            <a:ahLst/>
            <a:cxnLst/>
            <a:rect l="l" t="t" r="r" b="b"/>
            <a:pathLst>
              <a:path w="4151031" h="843495">
                <a:moveTo>
                  <a:pt x="0" y="0"/>
                </a:moveTo>
                <a:lnTo>
                  <a:pt x="4151031" y="0"/>
                </a:lnTo>
                <a:lnTo>
                  <a:pt x="4151031" y="843495"/>
                </a:lnTo>
                <a:lnTo>
                  <a:pt x="0" y="8434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609081FA-A2E0-E162-6DCB-A6D9E033F725}"/>
              </a:ext>
            </a:extLst>
          </p:cNvPr>
          <p:cNvSpPr txBox="1"/>
          <p:nvPr/>
        </p:nvSpPr>
        <p:spPr>
          <a:xfrm>
            <a:off x="0" y="127790"/>
            <a:ext cx="3335214" cy="89615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¿Es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Cabenuva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adecuado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para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mí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4632A664-1572-D58C-DCBC-2F65504ED5B9}"/>
              </a:ext>
            </a:extLst>
          </p:cNvPr>
          <p:cNvSpPr/>
          <p:nvPr/>
        </p:nvSpPr>
        <p:spPr>
          <a:xfrm>
            <a:off x="3485743" y="1355327"/>
            <a:ext cx="3149364" cy="632622"/>
          </a:xfrm>
          <a:custGeom>
            <a:avLst/>
            <a:gdLst/>
            <a:ahLst/>
            <a:cxnLst/>
            <a:rect l="l" t="t" r="r" b="b"/>
            <a:pathLst>
              <a:path w="4199152" h="843495">
                <a:moveTo>
                  <a:pt x="0" y="0"/>
                </a:moveTo>
                <a:lnTo>
                  <a:pt x="4199152" y="0"/>
                </a:lnTo>
                <a:lnTo>
                  <a:pt x="4199152" y="843495"/>
                </a:lnTo>
                <a:lnTo>
                  <a:pt x="0" y="8434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C2D66B2A-0EE9-95EC-3391-EF1C6316295E}"/>
              </a:ext>
            </a:extLst>
          </p:cNvPr>
          <p:cNvSpPr/>
          <p:nvPr/>
        </p:nvSpPr>
        <p:spPr>
          <a:xfrm>
            <a:off x="3496345" y="3173664"/>
            <a:ext cx="3149364" cy="777491"/>
          </a:xfrm>
          <a:custGeom>
            <a:avLst/>
            <a:gdLst/>
            <a:ahLst/>
            <a:cxnLst/>
            <a:rect l="l" t="t" r="r" b="b"/>
            <a:pathLst>
              <a:path w="4199152" h="1036654">
                <a:moveTo>
                  <a:pt x="0" y="0"/>
                </a:moveTo>
                <a:lnTo>
                  <a:pt x="4199152" y="0"/>
                </a:lnTo>
                <a:lnTo>
                  <a:pt x="4199152" y="1036654"/>
                </a:lnTo>
                <a:lnTo>
                  <a:pt x="0" y="103665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DD96C6BC-8374-F5FC-41B7-86D525CA03C6}"/>
              </a:ext>
            </a:extLst>
          </p:cNvPr>
          <p:cNvSpPr txBox="1"/>
          <p:nvPr/>
        </p:nvSpPr>
        <p:spPr>
          <a:xfrm>
            <a:off x="3346903" y="4190991"/>
            <a:ext cx="3352855" cy="83820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¿Listo para </a:t>
            </a:r>
            <a:r>
              <a:rPr lang="en-US" sz="2200" b="1" dirty="0" err="1">
                <a:solidFill>
                  <a:schemeClr val="bg1"/>
                </a:solidFill>
                <a:latin typeface="Montserrat" pitchFamily="2" charset="77"/>
              </a:rPr>
              <a:t>comenzar</a:t>
            </a:r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sp>
        <p:nvSpPr>
          <p:cNvPr id="53" name="AutoShape 53">
            <a:extLst>
              <a:ext uri="{FF2B5EF4-FFF2-40B4-BE49-F238E27FC236}">
                <a16:creationId xmlns:a16="http://schemas.microsoft.com/office/drawing/2014/main" id="{06CA3512-4A73-5AC5-CC39-68E97FA1B2BD}"/>
              </a:ext>
            </a:extLst>
          </p:cNvPr>
          <p:cNvSpPr/>
          <p:nvPr/>
        </p:nvSpPr>
        <p:spPr>
          <a:xfrm rot="5417364" flipV="1">
            <a:off x="-556252" y="3880525"/>
            <a:ext cx="7772442" cy="1135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8" name="Group 58">
            <a:extLst>
              <a:ext uri="{FF2B5EF4-FFF2-40B4-BE49-F238E27FC236}">
                <a16:creationId xmlns:a16="http://schemas.microsoft.com/office/drawing/2014/main" id="{C96F4179-FC25-CBC7-CBA4-90B5C14FCDB4}"/>
              </a:ext>
            </a:extLst>
          </p:cNvPr>
          <p:cNvGrpSpPr/>
          <p:nvPr/>
        </p:nvGrpSpPr>
        <p:grpSpPr>
          <a:xfrm>
            <a:off x="3425749" y="5338081"/>
            <a:ext cx="3268812" cy="2337597"/>
            <a:chOff x="0" y="-5524"/>
            <a:chExt cx="4358415" cy="3116795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DA317465-F150-BE7B-7C72-1EE4B54DC899}"/>
                </a:ext>
              </a:extLst>
            </p:cNvPr>
            <p:cNvSpPr/>
            <p:nvPr/>
          </p:nvSpPr>
          <p:spPr>
            <a:xfrm>
              <a:off x="0" y="0"/>
              <a:ext cx="4323490" cy="3078695"/>
            </a:xfrm>
            <a:custGeom>
              <a:avLst/>
              <a:gdLst/>
              <a:ahLst/>
              <a:cxnLst/>
              <a:rect l="l" t="t" r="r" b="b"/>
              <a:pathLst>
                <a:path w="4323490" h="3078695">
                  <a:moveTo>
                    <a:pt x="0" y="0"/>
                  </a:moveTo>
                  <a:lnTo>
                    <a:pt x="4323490" y="0"/>
                  </a:lnTo>
                  <a:lnTo>
                    <a:pt x="4323490" y="3078695"/>
                  </a:lnTo>
                  <a:lnTo>
                    <a:pt x="0" y="30786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96F47902-527E-6D97-D78B-03A7BACD2B50}"/>
                </a:ext>
              </a:extLst>
            </p:cNvPr>
            <p:cNvSpPr txBox="1"/>
            <p:nvPr/>
          </p:nvSpPr>
          <p:spPr>
            <a:xfrm>
              <a:off x="34925" y="-5524"/>
              <a:ext cx="4323490" cy="31167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sz="1100" dirty="0">
                  <a:latin typeface="Montserrat" pitchFamily="2" charset="77"/>
                </a:rPr>
                <a:t>Estamos </a:t>
              </a:r>
              <a:r>
                <a:rPr lang="en-US" sz="1100" dirty="0" err="1">
                  <a:latin typeface="Montserrat" pitchFamily="2" charset="77"/>
                </a:rPr>
                <a:t>comprometidos</a:t>
              </a:r>
              <a:r>
                <a:rPr lang="en-US" sz="1100" dirty="0">
                  <a:latin typeface="Montserrat" pitchFamily="2" charset="77"/>
                </a:rPr>
                <a:t> a </a:t>
              </a:r>
              <a:r>
                <a:rPr lang="en-US" sz="1100" dirty="0" err="1">
                  <a:latin typeface="Montserrat" pitchFamily="2" charset="77"/>
                </a:rPr>
                <a:t>ayudarte</a:t>
              </a:r>
              <a:r>
                <a:rPr lang="en-US" sz="1100" dirty="0">
                  <a:latin typeface="Montserrat" pitchFamily="2" charset="77"/>
                </a:rPr>
                <a:t> a </a:t>
              </a:r>
              <a:r>
                <a:rPr lang="en-US" sz="1100" dirty="0" err="1">
                  <a:latin typeface="Montserrat" pitchFamily="2" charset="77"/>
                </a:rPr>
                <a:t>llegar</a:t>
              </a:r>
              <a:r>
                <a:rPr lang="en-US" sz="1100" dirty="0">
                  <a:latin typeface="Montserrat" pitchFamily="2" charset="77"/>
                </a:rPr>
                <a:t> a ser indetectable o a </a:t>
              </a:r>
              <a:r>
                <a:rPr lang="en-US" sz="1100" dirty="0" err="1">
                  <a:latin typeface="Montserrat" pitchFamily="2" charset="77"/>
                </a:rPr>
                <a:t>mantener</a:t>
              </a:r>
              <a:r>
                <a:rPr lang="en-US" sz="1100" dirty="0">
                  <a:latin typeface="Montserrat" pitchFamily="2" charset="77"/>
                </a:rPr>
                <a:t> un </a:t>
              </a:r>
              <a:r>
                <a:rPr lang="en-US" sz="1100" dirty="0" err="1">
                  <a:latin typeface="Montserrat" pitchFamily="2" charset="77"/>
                </a:rPr>
                <a:t>estatus</a:t>
              </a:r>
              <a:r>
                <a:rPr lang="en-US" sz="1100" dirty="0">
                  <a:latin typeface="Montserrat" pitchFamily="2" charset="77"/>
                </a:rPr>
                <a:t> indetectable.</a:t>
              </a:r>
            </a:p>
            <a:p>
              <a:br>
                <a:rPr lang="en-US" sz="1100" dirty="0">
                  <a:latin typeface="Montserrat" pitchFamily="2" charset="77"/>
                </a:rPr>
              </a:br>
              <a:r>
                <a:rPr lang="en-US" sz="1100" dirty="0" err="1">
                  <a:latin typeface="Montserrat" pitchFamily="2" charset="77"/>
                </a:rPr>
                <a:t>Trabajaremos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contigo</a:t>
              </a:r>
              <a:r>
                <a:rPr lang="en-US" sz="1100" dirty="0">
                  <a:latin typeface="Montserrat" pitchFamily="2" charset="77"/>
                </a:rPr>
                <a:t> para </a:t>
              </a:r>
              <a:r>
                <a:rPr lang="en-US" sz="1100" dirty="0" err="1">
                  <a:latin typeface="Montserrat" pitchFamily="2" charset="77"/>
                </a:rPr>
                <a:t>averiguar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si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Cabenuva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está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cubierto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por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tu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seguro</a:t>
              </a:r>
              <a:r>
                <a:rPr lang="en-US" sz="1100" dirty="0">
                  <a:latin typeface="Montserrat" pitchFamily="2" charset="77"/>
                </a:rPr>
                <a:t> o </a:t>
              </a:r>
              <a:r>
                <a:rPr lang="en-US" sz="1100" dirty="0" err="1">
                  <a:latin typeface="Montserrat" pitchFamily="2" charset="77"/>
                </a:rPr>
                <a:t>si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podría</a:t>
              </a:r>
              <a:r>
                <a:rPr lang="en-US" sz="1100" dirty="0">
                  <a:latin typeface="Montserrat" pitchFamily="2" charset="77"/>
                </a:rPr>
                <a:t> ser </a:t>
              </a:r>
              <a:r>
                <a:rPr lang="en-US" sz="1100" dirty="0" err="1">
                  <a:latin typeface="Montserrat" pitchFamily="2" charset="77"/>
                </a:rPr>
                <a:t>cubierto</a:t>
              </a:r>
              <a:r>
                <a:rPr lang="en-US" sz="1100" dirty="0">
                  <a:latin typeface="Montserrat" pitchFamily="2" charset="77"/>
                </a:rPr>
                <a:t> a </a:t>
              </a:r>
              <a:r>
                <a:rPr lang="en-US" sz="1100" dirty="0" err="1">
                  <a:latin typeface="Montserrat" pitchFamily="2" charset="77"/>
                </a:rPr>
                <a:t>través</a:t>
              </a:r>
              <a:r>
                <a:rPr lang="en-US" sz="1100" dirty="0">
                  <a:latin typeface="Montserrat" pitchFamily="2" charset="77"/>
                </a:rPr>
                <a:t> de un </a:t>
              </a:r>
              <a:r>
                <a:rPr lang="en-US" sz="1100" dirty="0" err="1">
                  <a:latin typeface="Montserrat" pitchFamily="2" charset="77"/>
                </a:rPr>
                <a:t>programa</a:t>
              </a:r>
              <a:r>
                <a:rPr lang="en-US" sz="1100" dirty="0">
                  <a:latin typeface="Montserrat" pitchFamily="2" charset="77"/>
                </a:rPr>
                <a:t> de </a:t>
              </a:r>
              <a:r>
                <a:rPr lang="en-US" sz="1100" dirty="0" err="1">
                  <a:latin typeface="Montserrat" pitchFamily="2" charset="77"/>
                </a:rPr>
                <a:t>asistencia</a:t>
              </a:r>
              <a:r>
                <a:rPr lang="en-US" sz="1100" dirty="0">
                  <a:latin typeface="Montserrat" pitchFamily="2" charset="77"/>
                </a:rPr>
                <a:t>.</a:t>
              </a:r>
            </a:p>
            <a:p>
              <a:br>
                <a:rPr lang="en-US" sz="1100" dirty="0">
                  <a:latin typeface="Montserrat" pitchFamily="2" charset="77"/>
                </a:rPr>
              </a:br>
              <a:r>
                <a:rPr lang="en-US" sz="1100" dirty="0">
                  <a:latin typeface="Montserrat" pitchFamily="2" charset="77"/>
                </a:rPr>
                <a:t>Llama al </a:t>
              </a:r>
              <a:r>
                <a:rPr lang="en-US" sz="1100" dirty="0">
                  <a:highlight>
                    <a:srgbClr val="FFFF00"/>
                  </a:highlight>
                  <a:latin typeface="Montserrat" pitchFamily="2" charset="77"/>
                </a:rPr>
                <a:t>[</a:t>
              </a:r>
              <a:r>
                <a:rPr lang="en-US" sz="1100" dirty="0" err="1">
                  <a:highlight>
                    <a:srgbClr val="FFFF00"/>
                  </a:highlight>
                  <a:latin typeface="Montserrat" pitchFamily="2" charset="77"/>
                </a:rPr>
                <a:t>nombre</a:t>
              </a:r>
              <a:r>
                <a:rPr lang="en-US" sz="1100" dirty="0">
                  <a:highlight>
                    <a:srgbClr val="FFFF00"/>
                  </a:highlight>
                  <a:latin typeface="Montserrat" pitchFamily="2" charset="77"/>
                </a:rPr>
                <a:t> y </a:t>
              </a:r>
              <a:r>
                <a:rPr lang="en-US" sz="1100" dirty="0" err="1">
                  <a:highlight>
                    <a:srgbClr val="FFFF00"/>
                  </a:highlight>
                  <a:latin typeface="Montserrat" pitchFamily="2" charset="77"/>
                </a:rPr>
                <a:t>número</a:t>
              </a:r>
              <a:r>
                <a:rPr lang="en-US" sz="1100" dirty="0">
                  <a:highlight>
                    <a:srgbClr val="FFFF00"/>
                  </a:highlight>
                  <a:latin typeface="Montserrat" pitchFamily="2" charset="77"/>
                </a:rPr>
                <a:t> de la </a:t>
              </a:r>
              <a:r>
                <a:rPr lang="en-US" sz="1100" dirty="0" err="1">
                  <a:highlight>
                    <a:srgbClr val="FFFF00"/>
                  </a:highlight>
                  <a:latin typeface="Montserrat" pitchFamily="2" charset="77"/>
                </a:rPr>
                <a:t>clínica</a:t>
              </a:r>
              <a:r>
                <a:rPr lang="en-US" sz="1100" dirty="0">
                  <a:highlight>
                    <a:srgbClr val="FFFF00"/>
                  </a:highlight>
                  <a:latin typeface="Montserrat" pitchFamily="2" charset="77"/>
                </a:rPr>
                <a:t>] </a:t>
              </a:r>
              <a:r>
                <a:rPr lang="en-US" sz="1100" dirty="0">
                  <a:latin typeface="Montserrat" pitchFamily="2" charset="77"/>
                </a:rPr>
                <a:t>para </a:t>
              </a:r>
              <a:r>
                <a:rPr lang="en-US" sz="1100" dirty="0" err="1">
                  <a:latin typeface="Montserrat" pitchFamily="2" charset="77"/>
                </a:rPr>
                <a:t>programar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una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cita</a:t>
              </a:r>
              <a:r>
                <a:rPr lang="en-US" sz="1100" dirty="0">
                  <a:latin typeface="Montserrat" pitchFamily="2" charset="77"/>
                </a:rPr>
                <a:t> con </a:t>
              </a:r>
              <a:r>
                <a:rPr lang="en-US" sz="1100" dirty="0" err="1">
                  <a:latin typeface="Montserrat" pitchFamily="2" charset="77"/>
                </a:rPr>
                <a:t>tu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proveedor</a:t>
              </a:r>
              <a:r>
                <a:rPr lang="en-US" sz="1100" dirty="0">
                  <a:latin typeface="Montserrat" pitchFamily="2" charset="77"/>
                </a:rPr>
                <a:t> de </a:t>
              </a:r>
              <a:r>
                <a:rPr lang="en-US" sz="1100" dirty="0" err="1">
                  <a:latin typeface="Montserrat" pitchFamily="2" charset="77"/>
                </a:rPr>
                <a:t>atención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médica</a:t>
              </a:r>
              <a:r>
                <a:rPr lang="en-US" sz="1100" dirty="0">
                  <a:latin typeface="Montserrat" pitchFamily="2" charset="77"/>
                </a:rPr>
                <a:t> y </a:t>
              </a:r>
              <a:r>
                <a:rPr lang="en-US" sz="1100" dirty="0" err="1">
                  <a:latin typeface="Montserrat" pitchFamily="2" charset="77"/>
                </a:rPr>
                <a:t>ver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si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Cabenuva</a:t>
              </a:r>
              <a:r>
                <a:rPr lang="en-US" sz="1100" dirty="0">
                  <a:latin typeface="Montserrat" pitchFamily="2" charset="77"/>
                </a:rPr>
                <a:t> es </a:t>
              </a:r>
              <a:r>
                <a:rPr lang="en-US" sz="1100" dirty="0" err="1">
                  <a:latin typeface="Montserrat" pitchFamily="2" charset="77"/>
                </a:rPr>
                <a:t>una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buena</a:t>
              </a:r>
              <a:r>
                <a:rPr lang="en-US" sz="1100" dirty="0">
                  <a:latin typeface="Montserrat" pitchFamily="2" charset="77"/>
                </a:rPr>
                <a:t> </a:t>
              </a:r>
              <a:r>
                <a:rPr lang="en-US" sz="1100" dirty="0" err="1">
                  <a:latin typeface="Montserrat" pitchFamily="2" charset="77"/>
                </a:rPr>
                <a:t>opción</a:t>
              </a:r>
              <a:r>
                <a:rPr lang="en-US" sz="1100" dirty="0">
                  <a:latin typeface="Montserrat" pitchFamily="2" charset="77"/>
                </a:rPr>
                <a:t> para </a:t>
              </a:r>
              <a:r>
                <a:rPr lang="en-US" sz="1100" dirty="0" err="1">
                  <a:latin typeface="Montserrat" pitchFamily="2" charset="77"/>
                </a:rPr>
                <a:t>ti</a:t>
              </a:r>
              <a:r>
                <a:rPr lang="en-US" sz="1100" dirty="0">
                  <a:latin typeface="Montserrat" pitchFamily="2" charset="77"/>
                </a:rPr>
                <a:t>.</a:t>
              </a:r>
            </a:p>
          </p:txBody>
        </p:sp>
      </p:grpSp>
      <p:sp>
        <p:nvSpPr>
          <p:cNvPr id="62" name="Freeform 62">
            <a:extLst>
              <a:ext uri="{FF2B5EF4-FFF2-40B4-BE49-F238E27FC236}">
                <a16:creationId xmlns:a16="http://schemas.microsoft.com/office/drawing/2014/main" id="{1E8C2BEF-7D81-62A1-BC52-C970BE0F525E}"/>
              </a:ext>
            </a:extLst>
          </p:cNvPr>
          <p:cNvSpPr/>
          <p:nvPr/>
        </p:nvSpPr>
        <p:spPr>
          <a:xfrm>
            <a:off x="6868735" y="7249170"/>
            <a:ext cx="3189665" cy="439046"/>
          </a:xfrm>
          <a:custGeom>
            <a:avLst/>
            <a:gdLst/>
            <a:ahLst/>
            <a:cxnLst/>
            <a:rect l="l" t="t" r="r" b="b"/>
            <a:pathLst>
              <a:path w="4252888" h="585395">
                <a:moveTo>
                  <a:pt x="0" y="0"/>
                </a:moveTo>
                <a:lnTo>
                  <a:pt x="4252888" y="0"/>
                </a:lnTo>
                <a:lnTo>
                  <a:pt x="4252888" y="585395"/>
                </a:lnTo>
                <a:lnTo>
                  <a:pt x="0" y="5853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2" name="TextBox 37">
            <a:extLst>
              <a:ext uri="{FF2B5EF4-FFF2-40B4-BE49-F238E27FC236}">
                <a16:creationId xmlns:a16="http://schemas.microsoft.com/office/drawing/2014/main" id="{6E60FA6B-D4C0-81A2-7FAA-9A5A05195FC5}"/>
              </a:ext>
            </a:extLst>
          </p:cNvPr>
          <p:cNvSpPr txBox="1"/>
          <p:nvPr/>
        </p:nvSpPr>
        <p:spPr>
          <a:xfrm>
            <a:off x="3346903" y="146152"/>
            <a:ext cx="3365162" cy="89615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Montserrat" pitchFamily="2" charset="77"/>
              </a:rPr>
              <a:t>¿</a:t>
            </a:r>
            <a:r>
              <a:rPr lang="en-US" sz="2300" b="1" dirty="0" err="1">
                <a:solidFill>
                  <a:schemeClr val="bg1"/>
                </a:solidFill>
                <a:latin typeface="Montserrat" pitchFamily="2" charset="77"/>
              </a:rPr>
              <a:t>Cuáles</a:t>
            </a:r>
            <a:r>
              <a:rPr lang="en-US" sz="2300" b="1" dirty="0">
                <a:solidFill>
                  <a:schemeClr val="bg1"/>
                </a:solidFill>
                <a:latin typeface="Montserrat" pitchFamily="2" charset="77"/>
              </a:rPr>
              <a:t> son </a:t>
            </a:r>
            <a:r>
              <a:rPr lang="en-US" sz="2300" b="1" dirty="0" err="1">
                <a:solidFill>
                  <a:schemeClr val="bg1"/>
                </a:solidFill>
                <a:latin typeface="Montserrat" pitchFamily="2" charset="77"/>
              </a:rPr>
              <a:t>los</a:t>
            </a:r>
            <a:r>
              <a:rPr lang="en-US" sz="23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Montserrat" pitchFamily="2" charset="77"/>
              </a:rPr>
              <a:t>efectos</a:t>
            </a:r>
            <a:r>
              <a:rPr lang="en-US" sz="23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Montserrat" pitchFamily="2" charset="77"/>
              </a:rPr>
              <a:t>secundarios</a:t>
            </a:r>
            <a:r>
              <a:rPr lang="en-US" sz="23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grpSp>
        <p:nvGrpSpPr>
          <p:cNvPr id="16" name="Group 86">
            <a:extLst>
              <a:ext uri="{FF2B5EF4-FFF2-40B4-BE49-F238E27FC236}">
                <a16:creationId xmlns:a16="http://schemas.microsoft.com/office/drawing/2014/main" id="{F12AE4A2-5598-046E-1CE5-8408FBBBAA81}"/>
              </a:ext>
            </a:extLst>
          </p:cNvPr>
          <p:cNvGrpSpPr/>
          <p:nvPr/>
        </p:nvGrpSpPr>
        <p:grpSpPr>
          <a:xfrm>
            <a:off x="6934200" y="2057400"/>
            <a:ext cx="2914881" cy="3790552"/>
            <a:chOff x="0" y="0"/>
            <a:chExt cx="3886508" cy="5054069"/>
          </a:xfrm>
        </p:grpSpPr>
        <p:sp>
          <p:nvSpPr>
            <p:cNvPr id="17" name="Freeform 87">
              <a:extLst>
                <a:ext uri="{FF2B5EF4-FFF2-40B4-BE49-F238E27FC236}">
                  <a16:creationId xmlns:a16="http://schemas.microsoft.com/office/drawing/2014/main" id="{7FF1AFE1-553A-5D39-4BD2-C4130389087F}"/>
                </a:ext>
              </a:extLst>
            </p:cNvPr>
            <p:cNvSpPr/>
            <p:nvPr/>
          </p:nvSpPr>
          <p:spPr>
            <a:xfrm>
              <a:off x="455720" y="0"/>
              <a:ext cx="1871088" cy="2054088"/>
            </a:xfrm>
            <a:custGeom>
              <a:avLst/>
              <a:gdLst/>
              <a:ahLst/>
              <a:cxnLst/>
              <a:rect l="l" t="t" r="r" b="b"/>
              <a:pathLst>
                <a:path w="1871088" h="2054088">
                  <a:moveTo>
                    <a:pt x="0" y="0"/>
                  </a:moveTo>
                  <a:lnTo>
                    <a:pt x="1871088" y="0"/>
                  </a:lnTo>
                  <a:lnTo>
                    <a:pt x="1871088" y="2054088"/>
                  </a:lnTo>
                  <a:lnTo>
                    <a:pt x="0" y="2054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8">
              <a:extLst>
                <a:ext uri="{FF2B5EF4-FFF2-40B4-BE49-F238E27FC236}">
                  <a16:creationId xmlns:a16="http://schemas.microsoft.com/office/drawing/2014/main" id="{8328835F-3739-7542-EF33-758C4A74A214}"/>
                </a:ext>
              </a:extLst>
            </p:cNvPr>
            <p:cNvSpPr/>
            <p:nvPr/>
          </p:nvSpPr>
          <p:spPr>
            <a:xfrm>
              <a:off x="1617112" y="806812"/>
              <a:ext cx="2269396" cy="2491353"/>
            </a:xfrm>
            <a:custGeom>
              <a:avLst/>
              <a:gdLst/>
              <a:ahLst/>
              <a:cxnLst/>
              <a:rect l="l" t="t" r="r" b="b"/>
              <a:pathLst>
                <a:path w="2269396" h="2491353">
                  <a:moveTo>
                    <a:pt x="0" y="0"/>
                  </a:moveTo>
                  <a:lnTo>
                    <a:pt x="2269397" y="0"/>
                  </a:lnTo>
                  <a:lnTo>
                    <a:pt x="2269397" y="2491353"/>
                  </a:lnTo>
                  <a:lnTo>
                    <a:pt x="0" y="2491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89">
              <a:extLst>
                <a:ext uri="{FF2B5EF4-FFF2-40B4-BE49-F238E27FC236}">
                  <a16:creationId xmlns:a16="http://schemas.microsoft.com/office/drawing/2014/main" id="{B6368712-D946-EA06-25FD-778F74298043}"/>
                </a:ext>
              </a:extLst>
            </p:cNvPr>
            <p:cNvSpPr/>
            <p:nvPr/>
          </p:nvSpPr>
          <p:spPr>
            <a:xfrm>
              <a:off x="0" y="1442850"/>
              <a:ext cx="2047903" cy="2248197"/>
            </a:xfrm>
            <a:custGeom>
              <a:avLst/>
              <a:gdLst/>
              <a:ahLst/>
              <a:cxnLst/>
              <a:rect l="l" t="t" r="r" b="b"/>
              <a:pathLst>
                <a:path w="2047903" h="2248197">
                  <a:moveTo>
                    <a:pt x="0" y="0"/>
                  </a:moveTo>
                  <a:lnTo>
                    <a:pt x="2047903" y="0"/>
                  </a:lnTo>
                  <a:lnTo>
                    <a:pt x="2047903" y="2248198"/>
                  </a:lnTo>
                  <a:lnTo>
                    <a:pt x="0" y="2248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0">
              <a:extLst>
                <a:ext uri="{FF2B5EF4-FFF2-40B4-BE49-F238E27FC236}">
                  <a16:creationId xmlns:a16="http://schemas.microsoft.com/office/drawing/2014/main" id="{E414A0D6-C3C4-706D-F25A-D7D67DF6DC05}"/>
                </a:ext>
              </a:extLst>
            </p:cNvPr>
            <p:cNvSpPr/>
            <p:nvPr/>
          </p:nvSpPr>
          <p:spPr>
            <a:xfrm>
              <a:off x="1446754" y="2522639"/>
              <a:ext cx="2310505" cy="2531430"/>
            </a:xfrm>
            <a:custGeom>
              <a:avLst/>
              <a:gdLst/>
              <a:ahLst/>
              <a:cxnLst/>
              <a:rect l="l" t="t" r="r" b="b"/>
              <a:pathLst>
                <a:path w="2310505" h="2531430">
                  <a:moveTo>
                    <a:pt x="0" y="0"/>
                  </a:moveTo>
                  <a:lnTo>
                    <a:pt x="2310505" y="0"/>
                  </a:lnTo>
                  <a:lnTo>
                    <a:pt x="2310505" y="2531430"/>
                  </a:lnTo>
                  <a:lnTo>
                    <a:pt x="0" y="2531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57">
            <a:extLst>
              <a:ext uri="{FF2B5EF4-FFF2-40B4-BE49-F238E27FC236}">
                <a16:creationId xmlns:a16="http://schemas.microsoft.com/office/drawing/2014/main" id="{F716CD29-31BE-856E-ECDF-E1B9E524BC65}"/>
              </a:ext>
            </a:extLst>
          </p:cNvPr>
          <p:cNvSpPr/>
          <p:nvPr/>
        </p:nvSpPr>
        <p:spPr>
          <a:xfrm>
            <a:off x="8253663" y="6031810"/>
            <a:ext cx="419807" cy="597590"/>
          </a:xfrm>
          <a:custGeom>
            <a:avLst/>
            <a:gdLst/>
            <a:ahLst/>
            <a:cxnLst/>
            <a:rect l="l" t="t" r="r" b="b"/>
            <a:pathLst>
              <a:path w="419807" h="597590">
                <a:moveTo>
                  <a:pt x="0" y="0"/>
                </a:moveTo>
                <a:lnTo>
                  <a:pt x="419807" y="0"/>
                </a:lnTo>
                <a:lnTo>
                  <a:pt x="419807" y="597589"/>
                </a:lnTo>
                <a:lnTo>
                  <a:pt x="0" y="5975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62">
            <a:extLst>
              <a:ext uri="{FF2B5EF4-FFF2-40B4-BE49-F238E27FC236}">
                <a16:creationId xmlns:a16="http://schemas.microsoft.com/office/drawing/2014/main" id="{961D3C26-0CA4-C7D5-7607-51F27228429E}"/>
              </a:ext>
            </a:extLst>
          </p:cNvPr>
          <p:cNvSpPr/>
          <p:nvPr/>
        </p:nvSpPr>
        <p:spPr>
          <a:xfrm>
            <a:off x="6868735" y="7249170"/>
            <a:ext cx="3189665" cy="439046"/>
          </a:xfrm>
          <a:custGeom>
            <a:avLst/>
            <a:gdLst/>
            <a:ahLst/>
            <a:cxnLst/>
            <a:rect l="l" t="t" r="r" b="b"/>
            <a:pathLst>
              <a:path w="4252888" h="585395">
                <a:moveTo>
                  <a:pt x="0" y="0"/>
                </a:moveTo>
                <a:lnTo>
                  <a:pt x="4252888" y="0"/>
                </a:lnTo>
                <a:lnTo>
                  <a:pt x="4252888" y="585395"/>
                </a:lnTo>
                <a:lnTo>
                  <a:pt x="0" y="5853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81A5A5-99B1-1ED5-A293-F6B7B7C61239}"/>
              </a:ext>
            </a:extLst>
          </p:cNvPr>
          <p:cNvSpPr txBox="1"/>
          <p:nvPr/>
        </p:nvSpPr>
        <p:spPr>
          <a:xfrm>
            <a:off x="6744593" y="6629400"/>
            <a:ext cx="3304847" cy="527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49"/>
              </a:lnSpc>
            </a:pPr>
            <a:r>
              <a:rPr lang="en-US" sz="2800" b="1" dirty="0">
                <a:solidFill>
                  <a:srgbClr val="FFFFFF"/>
                </a:solidFill>
                <a:latin typeface="Montserrat" panose="00000500000000000000" pitchFamily="2" charset="0"/>
                <a:ea typeface="Helvetica Bold"/>
                <a:cs typeface="Helvetica Bold"/>
                <a:sym typeface="Helvetica Bold"/>
              </a:rPr>
              <a:t>Cabenuva</a:t>
            </a:r>
          </a:p>
        </p:txBody>
      </p:sp>
      <p:sp>
        <p:nvSpPr>
          <p:cNvPr id="44" name="AutoShape 168">
            <a:extLst>
              <a:ext uri="{FF2B5EF4-FFF2-40B4-BE49-F238E27FC236}">
                <a16:creationId xmlns:a16="http://schemas.microsoft.com/office/drawing/2014/main" id="{677F2C57-2380-D36E-501A-49E442A9B765}"/>
              </a:ext>
            </a:extLst>
          </p:cNvPr>
          <p:cNvSpPr/>
          <p:nvPr/>
        </p:nvSpPr>
        <p:spPr>
          <a:xfrm rot="5420737" flipV="1">
            <a:off x="2842868" y="3873884"/>
            <a:ext cx="7789269" cy="4161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BEA464BF-BC11-0162-424F-D5AC256C17F2}"/>
              </a:ext>
            </a:extLst>
          </p:cNvPr>
          <p:cNvSpPr/>
          <p:nvPr/>
        </p:nvSpPr>
        <p:spPr>
          <a:xfrm rot="-5400000">
            <a:off x="6976440" y="-1628710"/>
            <a:ext cx="2748801" cy="4761052"/>
          </a:xfrm>
          <a:custGeom>
            <a:avLst/>
            <a:gdLst/>
            <a:ahLst/>
            <a:cxnLst/>
            <a:rect l="l" t="t" r="r" b="b"/>
            <a:pathLst>
              <a:path w="3573703" h="6488073">
                <a:moveTo>
                  <a:pt x="0" y="0"/>
                </a:moveTo>
                <a:lnTo>
                  <a:pt x="3573703" y="0"/>
                </a:lnTo>
                <a:lnTo>
                  <a:pt x="3573703" y="6488073"/>
                </a:lnTo>
                <a:lnTo>
                  <a:pt x="0" y="648807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26839" r="-345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0C1B9272-3978-2767-2663-A46517A905CB}"/>
              </a:ext>
            </a:extLst>
          </p:cNvPr>
          <p:cNvGrpSpPr/>
          <p:nvPr/>
        </p:nvGrpSpPr>
        <p:grpSpPr>
          <a:xfrm>
            <a:off x="457200" y="4869232"/>
            <a:ext cx="2302067" cy="974044"/>
            <a:chOff x="0" y="0"/>
            <a:chExt cx="3003898" cy="1271001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58E038D-DCBA-D3A6-68DA-056A4E774DFD}"/>
                </a:ext>
              </a:extLst>
            </p:cNvPr>
            <p:cNvSpPr/>
            <p:nvPr/>
          </p:nvSpPr>
          <p:spPr>
            <a:xfrm>
              <a:off x="0" y="762816"/>
              <a:ext cx="575722" cy="323842"/>
            </a:xfrm>
            <a:custGeom>
              <a:avLst/>
              <a:gdLst/>
              <a:ahLst/>
              <a:cxnLst/>
              <a:rect l="l" t="t" r="r" b="b"/>
              <a:pathLst>
                <a:path w="575722" h="323842">
                  <a:moveTo>
                    <a:pt x="0" y="0"/>
                  </a:moveTo>
                  <a:lnTo>
                    <a:pt x="575722" y="0"/>
                  </a:lnTo>
                  <a:lnTo>
                    <a:pt x="575722" y="323842"/>
                  </a:lnTo>
                  <a:lnTo>
                    <a:pt x="0" y="323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t="-574" b="-57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1BC81A8-BC27-B539-8E45-7795CB2FECD2}"/>
                </a:ext>
              </a:extLst>
            </p:cNvPr>
            <p:cNvSpPr/>
            <p:nvPr/>
          </p:nvSpPr>
          <p:spPr>
            <a:xfrm rot="1056422">
              <a:off x="2352059" y="578474"/>
              <a:ext cx="651839" cy="692527"/>
            </a:xfrm>
            <a:custGeom>
              <a:avLst/>
              <a:gdLst/>
              <a:ahLst/>
              <a:cxnLst/>
              <a:rect l="l" t="t" r="r" b="b"/>
              <a:pathLst>
                <a:path w="651839" h="692527">
                  <a:moveTo>
                    <a:pt x="0" y="0"/>
                  </a:moveTo>
                  <a:lnTo>
                    <a:pt x="651839" y="0"/>
                  </a:lnTo>
                  <a:lnTo>
                    <a:pt x="651839" y="692526"/>
                  </a:lnTo>
                  <a:lnTo>
                    <a:pt x="0" y="692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t="-682" b="-68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D2A0BE4-FFBB-F0DE-B70C-64B4EE5271E2}"/>
                </a:ext>
              </a:extLst>
            </p:cNvPr>
            <p:cNvSpPr/>
            <p:nvPr/>
          </p:nvSpPr>
          <p:spPr>
            <a:xfrm>
              <a:off x="1960099" y="0"/>
              <a:ext cx="651839" cy="630654"/>
            </a:xfrm>
            <a:custGeom>
              <a:avLst/>
              <a:gdLst/>
              <a:ahLst/>
              <a:cxnLst/>
              <a:rect l="l" t="t" r="r" b="b"/>
              <a:pathLst>
                <a:path w="651839" h="630654">
                  <a:moveTo>
                    <a:pt x="0" y="0"/>
                  </a:moveTo>
                  <a:lnTo>
                    <a:pt x="651839" y="0"/>
                  </a:lnTo>
                  <a:lnTo>
                    <a:pt x="651839" y="630654"/>
                  </a:lnTo>
                  <a:lnTo>
                    <a:pt x="0" y="630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t="-89" b="-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9589645-1A6A-AF2B-43AB-6540FBE262BB}"/>
                </a:ext>
              </a:extLst>
            </p:cNvPr>
            <p:cNvSpPr/>
            <p:nvPr/>
          </p:nvSpPr>
          <p:spPr>
            <a:xfrm>
              <a:off x="463518" y="24350"/>
              <a:ext cx="483463" cy="452645"/>
            </a:xfrm>
            <a:custGeom>
              <a:avLst/>
              <a:gdLst/>
              <a:ahLst/>
              <a:cxnLst/>
              <a:rect l="l" t="t" r="r" b="b"/>
              <a:pathLst>
                <a:path w="483463" h="452645">
                  <a:moveTo>
                    <a:pt x="0" y="0"/>
                  </a:moveTo>
                  <a:lnTo>
                    <a:pt x="483462" y="0"/>
                  </a:lnTo>
                  <a:lnTo>
                    <a:pt x="483462" y="452645"/>
                  </a:lnTo>
                  <a:lnTo>
                    <a:pt x="0" y="452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 t="-66" b="-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32">
            <a:extLst>
              <a:ext uri="{FF2B5EF4-FFF2-40B4-BE49-F238E27FC236}">
                <a16:creationId xmlns:a16="http://schemas.microsoft.com/office/drawing/2014/main" id="{69BC1445-713D-0AFD-A41F-BB4F9A0BEBD3}"/>
              </a:ext>
            </a:extLst>
          </p:cNvPr>
          <p:cNvGrpSpPr/>
          <p:nvPr/>
        </p:nvGrpSpPr>
        <p:grpSpPr>
          <a:xfrm>
            <a:off x="129121" y="6246459"/>
            <a:ext cx="3135763" cy="1497403"/>
            <a:chOff x="0" y="-998268"/>
            <a:chExt cx="4181016" cy="1996535"/>
          </a:xfrm>
        </p:grpSpPr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9ED1C8D7-ABFF-3D42-8EE2-3B3F64727AC5}"/>
                </a:ext>
              </a:extLst>
            </p:cNvPr>
            <p:cNvSpPr/>
            <p:nvPr/>
          </p:nvSpPr>
          <p:spPr>
            <a:xfrm>
              <a:off x="0" y="0"/>
              <a:ext cx="4151031" cy="843495"/>
            </a:xfrm>
            <a:custGeom>
              <a:avLst/>
              <a:gdLst/>
              <a:ahLst/>
              <a:cxnLst/>
              <a:rect l="l" t="t" r="r" b="b"/>
              <a:pathLst>
                <a:path w="4151031" h="843495">
                  <a:moveTo>
                    <a:pt x="0" y="0"/>
                  </a:moveTo>
                  <a:lnTo>
                    <a:pt x="4151031" y="0"/>
                  </a:lnTo>
                  <a:lnTo>
                    <a:pt x="4151031" y="843495"/>
                  </a:lnTo>
                  <a:lnTo>
                    <a:pt x="0" y="843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66DF91B0-A415-92FE-A9F5-1B79B49328E0}"/>
                </a:ext>
              </a:extLst>
            </p:cNvPr>
            <p:cNvSpPr txBox="1"/>
            <p:nvPr/>
          </p:nvSpPr>
          <p:spPr>
            <a:xfrm>
              <a:off x="29985" y="-998268"/>
              <a:ext cx="4151031" cy="19965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sz="1050" dirty="0">
                  <a:latin typeface="Montserrat" pitchFamily="2" charset="77"/>
                </a:rPr>
                <a:t>Tu </a:t>
              </a:r>
              <a:r>
                <a:rPr lang="en-US" sz="1050" dirty="0" err="1">
                  <a:latin typeface="Montserrat" pitchFamily="2" charset="77"/>
                </a:rPr>
                <a:t>proveedor</a:t>
              </a:r>
              <a:r>
                <a:rPr lang="en-US" sz="1050" dirty="0">
                  <a:latin typeface="Montserrat" pitchFamily="2" charset="77"/>
                </a:rPr>
                <a:t> también </a:t>
              </a:r>
              <a:r>
                <a:rPr lang="en-US" sz="1050" dirty="0" err="1">
                  <a:latin typeface="Montserrat" pitchFamily="2" charset="77"/>
                </a:rPr>
                <a:t>necesitará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hacer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análisis</a:t>
              </a:r>
              <a:r>
                <a:rPr lang="en-US" sz="1050" dirty="0">
                  <a:latin typeface="Montserrat" pitchFamily="2" charset="77"/>
                </a:rPr>
                <a:t> de </a:t>
              </a:r>
              <a:r>
                <a:rPr lang="en-US" sz="1050" dirty="0" err="1">
                  <a:latin typeface="Montserrat" pitchFamily="2" charset="77"/>
                </a:rPr>
                <a:t>sangre</a:t>
              </a:r>
              <a:r>
                <a:rPr lang="en-US" sz="1050" dirty="0">
                  <a:latin typeface="Montserrat" pitchFamily="2" charset="77"/>
                </a:rPr>
                <a:t> y </a:t>
              </a:r>
              <a:r>
                <a:rPr lang="en-US" sz="1050" dirty="0" err="1">
                  <a:latin typeface="Montserrat" pitchFamily="2" charset="77"/>
                </a:rPr>
                <a:t>revisar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tu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historial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médico</a:t>
              </a:r>
              <a:r>
                <a:rPr lang="en-US" sz="1050" dirty="0">
                  <a:latin typeface="Montserrat" pitchFamily="2" charset="77"/>
                </a:rPr>
                <a:t> para </a:t>
              </a:r>
              <a:r>
                <a:rPr lang="en-US" sz="1050" dirty="0" err="1">
                  <a:latin typeface="Montserrat" pitchFamily="2" charset="77"/>
                </a:rPr>
                <a:t>asegurarse</a:t>
              </a:r>
              <a:r>
                <a:rPr lang="en-US" sz="1050" dirty="0">
                  <a:latin typeface="Montserrat" pitchFamily="2" charset="77"/>
                </a:rPr>
                <a:t> de que </a:t>
              </a:r>
              <a:r>
                <a:rPr lang="en-US" sz="1050" dirty="0" err="1">
                  <a:latin typeface="Montserrat" pitchFamily="2" charset="77"/>
                </a:rPr>
                <a:t>Cabenuva</a:t>
              </a:r>
              <a:r>
                <a:rPr lang="en-US" sz="1050" dirty="0">
                  <a:latin typeface="Montserrat" pitchFamily="2" charset="77"/>
                </a:rPr>
                <a:t> sea </a:t>
              </a:r>
              <a:r>
                <a:rPr lang="en-US" sz="1050" dirty="0" err="1">
                  <a:latin typeface="Montserrat" pitchFamily="2" charset="77"/>
                </a:rPr>
                <a:t>una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buena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opción</a:t>
              </a:r>
              <a:r>
                <a:rPr lang="en-US" sz="1050" dirty="0">
                  <a:latin typeface="Montserrat" pitchFamily="2" charset="77"/>
                </a:rPr>
                <a:t> de </a:t>
              </a:r>
              <a:r>
                <a:rPr lang="en-US" sz="1050" dirty="0" err="1">
                  <a:latin typeface="Montserrat" pitchFamily="2" charset="77"/>
                </a:rPr>
                <a:t>tratamiento</a:t>
              </a:r>
              <a:r>
                <a:rPr lang="en-US" sz="1050" dirty="0">
                  <a:latin typeface="Montserrat" pitchFamily="2" charset="77"/>
                </a:rPr>
                <a:t> para </a:t>
              </a:r>
              <a:r>
                <a:rPr lang="en-US" sz="1050" dirty="0" err="1">
                  <a:latin typeface="Montserrat" pitchFamily="2" charset="77"/>
                </a:rPr>
                <a:t>ti</a:t>
              </a:r>
              <a:r>
                <a:rPr lang="en-US" sz="1050" dirty="0">
                  <a:latin typeface="Montserrat" pitchFamily="2" charset="77"/>
                </a:rPr>
                <a:t>.</a:t>
              </a:r>
            </a:p>
            <a:p>
              <a:br>
                <a:rPr lang="en-US" sz="1050" dirty="0">
                  <a:latin typeface="Montserrat" pitchFamily="2" charset="77"/>
                </a:rPr>
              </a:br>
              <a:r>
                <a:rPr lang="en-US" sz="1050" dirty="0">
                  <a:latin typeface="Montserrat" pitchFamily="2" charset="77"/>
                </a:rPr>
                <a:t>Habla con </a:t>
              </a:r>
              <a:r>
                <a:rPr lang="en-US" sz="1050" dirty="0" err="1">
                  <a:latin typeface="Montserrat" pitchFamily="2" charset="77"/>
                </a:rPr>
                <a:t>tu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proveedor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si</a:t>
              </a:r>
              <a:r>
                <a:rPr lang="en-US" sz="1050" dirty="0">
                  <a:latin typeface="Montserrat" pitchFamily="2" charset="77"/>
                </a:rPr>
                <a:t> </a:t>
              </a:r>
              <a:r>
                <a:rPr lang="en-US" sz="1050" dirty="0" err="1">
                  <a:latin typeface="Montserrat" pitchFamily="2" charset="77"/>
                </a:rPr>
                <a:t>tienes</a:t>
              </a:r>
              <a:r>
                <a:rPr lang="en-US" sz="1050" dirty="0">
                  <a:latin typeface="Montserrat" pitchFamily="2" charset="77"/>
                </a:rPr>
                <a:t> planes de </a:t>
              </a:r>
              <a:r>
                <a:rPr lang="en-US" sz="1050" dirty="0" err="1">
                  <a:latin typeface="Montserrat" pitchFamily="2" charset="77"/>
                </a:rPr>
                <a:t>amamantar</a:t>
              </a:r>
              <a:r>
                <a:rPr lang="en-US" sz="1050" dirty="0">
                  <a:latin typeface="Montserrat" pitchFamily="2" charset="77"/>
                </a:rPr>
                <a:t> o </a:t>
              </a:r>
              <a:r>
                <a:rPr lang="en-US" sz="1050" dirty="0" err="1">
                  <a:latin typeface="Montserrat" pitchFamily="2" charset="77"/>
                </a:rPr>
                <a:t>viajar</a:t>
              </a:r>
              <a:r>
                <a:rPr lang="en-US" sz="1050" dirty="0">
                  <a:latin typeface="Montserrat" pitchFamily="2" charset="77"/>
                </a:rPr>
                <a:t> con </a:t>
              </a:r>
              <a:r>
                <a:rPr lang="en-US" sz="1050" dirty="0" err="1">
                  <a:latin typeface="Montserrat" pitchFamily="2" charset="77"/>
                </a:rPr>
                <a:t>frecuencia</a:t>
              </a:r>
              <a:r>
                <a:rPr lang="en-US" sz="1050" dirty="0">
                  <a:latin typeface="Montserrat" pitchFamily="2" charset="77"/>
                </a:rPr>
                <a:t>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5325AFA-CAF1-3244-D2AA-1683D33FA48B}"/>
              </a:ext>
            </a:extLst>
          </p:cNvPr>
          <p:cNvSpPr txBox="1"/>
          <p:nvPr/>
        </p:nvSpPr>
        <p:spPr>
          <a:xfrm>
            <a:off x="239527" y="1190210"/>
            <a:ext cx="3113273" cy="34294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dirty="0">
                <a:latin typeface="Montserrat" pitchFamily="2" charset="77"/>
              </a:rPr>
              <a:t>Estoy </a:t>
            </a:r>
            <a:r>
              <a:rPr lang="en-US" sz="1000" dirty="0" err="1">
                <a:latin typeface="Montserrat" pitchFamily="2" charset="77"/>
              </a:rPr>
              <a:t>seguro</a:t>
            </a:r>
            <a:r>
              <a:rPr lang="en-US" sz="1000" dirty="0">
                <a:latin typeface="Montserrat" pitchFamily="2" charset="77"/>
              </a:rPr>
              <a:t> de que </a:t>
            </a:r>
            <a:r>
              <a:rPr lang="en-US" sz="1000" dirty="0" err="1">
                <a:latin typeface="Montserrat" pitchFamily="2" charset="77"/>
              </a:rPr>
              <a:t>puedo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asistir</a:t>
            </a:r>
            <a:r>
              <a:rPr lang="en-US" sz="1000" dirty="0">
                <a:latin typeface="Montserrat" pitchFamily="2" charset="77"/>
              </a:rPr>
              <a:t> a la </a:t>
            </a:r>
            <a:r>
              <a:rPr lang="en-US" sz="1000" dirty="0" err="1">
                <a:latin typeface="Montserrat" pitchFamily="2" charset="77"/>
              </a:rPr>
              <a:t>clínica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cada</a:t>
            </a:r>
            <a:r>
              <a:rPr lang="en-US" sz="1000" dirty="0">
                <a:latin typeface="Montserrat" pitchFamily="2" charset="77"/>
              </a:rPr>
              <a:t> dos meses para mis </a:t>
            </a:r>
            <a:r>
              <a:rPr lang="en-US" sz="1000" dirty="0" err="1">
                <a:latin typeface="Montserrat" pitchFamily="2" charset="77"/>
              </a:rPr>
              <a:t>citas</a:t>
            </a:r>
            <a:r>
              <a:rPr lang="en-US" sz="1000" dirty="0">
                <a:latin typeface="Montserrat" pitchFamily="2" charset="77"/>
              </a:rPr>
              <a:t> de </a:t>
            </a:r>
            <a:r>
              <a:rPr lang="en-US" sz="1000" dirty="0" err="1">
                <a:latin typeface="Montserrat" pitchFamily="2" charset="77"/>
              </a:rPr>
              <a:t>inyección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br>
              <a:rPr lang="en-US" sz="1000" dirty="0">
                <a:latin typeface="Montserrat" pitchFamily="2" charset="77"/>
              </a:rPr>
            </a:br>
            <a:r>
              <a:rPr lang="en-US" sz="1000" dirty="0">
                <a:latin typeface="Montserrat" pitchFamily="2" charset="77"/>
              </a:rPr>
              <a:t>Me </a:t>
            </a:r>
            <a:r>
              <a:rPr lang="en-US" sz="1000" dirty="0" err="1">
                <a:latin typeface="Montserrat" pitchFamily="2" charset="77"/>
              </a:rPr>
              <a:t>siento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cómodo</a:t>
            </a:r>
            <a:r>
              <a:rPr lang="en-US" sz="1000" dirty="0">
                <a:latin typeface="Montserrat" pitchFamily="2" charset="77"/>
              </a:rPr>
              <a:t> con las </a:t>
            </a:r>
            <a:r>
              <a:rPr lang="en-US" sz="1000" dirty="0" err="1">
                <a:latin typeface="Montserrat" pitchFamily="2" charset="77"/>
              </a:rPr>
              <a:t>agujas</a:t>
            </a:r>
            <a:r>
              <a:rPr lang="en-US" sz="1000" dirty="0">
                <a:latin typeface="Montserrat" pitchFamily="2" charset="77"/>
              </a:rPr>
              <a:t> y no me </a:t>
            </a:r>
            <a:r>
              <a:rPr lang="en-US" sz="1000" dirty="0" err="1">
                <a:latin typeface="Montserrat" pitchFamily="2" charset="77"/>
              </a:rPr>
              <a:t>importa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recibir</a:t>
            </a:r>
            <a:r>
              <a:rPr lang="en-US" sz="1000" dirty="0">
                <a:latin typeface="Montserrat" pitchFamily="2" charset="77"/>
              </a:rPr>
              <a:t> dos </a:t>
            </a:r>
            <a:r>
              <a:rPr lang="en-US" sz="1000" dirty="0" err="1">
                <a:latin typeface="Montserrat" pitchFamily="2" charset="77"/>
              </a:rPr>
              <a:t>inyecciones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en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cada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visita</a:t>
            </a:r>
            <a:r>
              <a:rPr lang="en-US" sz="1000" dirty="0">
                <a:latin typeface="Montserrat" pitchFamily="2" charset="77"/>
              </a:rPr>
              <a:t>.</a:t>
            </a:r>
          </a:p>
          <a:p>
            <a:br>
              <a:rPr lang="en-US" sz="1000" dirty="0">
                <a:latin typeface="Montserrat" pitchFamily="2" charset="77"/>
              </a:rPr>
            </a:br>
            <a:r>
              <a:rPr lang="en-US" sz="1000" dirty="0">
                <a:latin typeface="Montserrat" pitchFamily="2" charset="77"/>
              </a:rPr>
              <a:t>No </a:t>
            </a:r>
            <a:r>
              <a:rPr lang="en-US" sz="1000" dirty="0" err="1">
                <a:latin typeface="Montserrat" pitchFamily="2" charset="77"/>
              </a:rPr>
              <a:t>tengo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resistencia</a:t>
            </a:r>
            <a:r>
              <a:rPr lang="en-US" sz="1000" dirty="0">
                <a:latin typeface="Montserrat" pitchFamily="2" charset="77"/>
              </a:rPr>
              <a:t> a Cabotegravir </a:t>
            </a:r>
            <a:r>
              <a:rPr lang="en-US" sz="1000" dirty="0" err="1">
                <a:latin typeface="Montserrat" pitchFamily="2" charset="77"/>
              </a:rPr>
              <a:t>ni</a:t>
            </a:r>
            <a:r>
              <a:rPr lang="en-US" sz="1000" dirty="0">
                <a:latin typeface="Montserrat" pitchFamily="2" charset="77"/>
              </a:rPr>
              <a:t> a </a:t>
            </a:r>
            <a:r>
              <a:rPr lang="en-US" sz="1000" dirty="0" err="1">
                <a:latin typeface="Montserrat" pitchFamily="2" charset="77"/>
              </a:rPr>
              <a:t>rilpivirina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ni</a:t>
            </a:r>
            <a:r>
              <a:rPr lang="en-US" sz="1000" dirty="0">
                <a:latin typeface="Montserrat" pitchFamily="2" charset="77"/>
              </a:rPr>
              <a:t> a un </a:t>
            </a:r>
            <a:r>
              <a:rPr lang="en-US" sz="1000" dirty="0" err="1">
                <a:latin typeface="Montserrat" pitchFamily="2" charset="77"/>
              </a:rPr>
              <a:t>medicamento</a:t>
            </a:r>
            <a:r>
              <a:rPr lang="en-US" sz="1000" dirty="0">
                <a:latin typeface="Montserrat" pitchFamily="2" charset="77"/>
              </a:rPr>
              <a:t> </a:t>
            </a:r>
            <a:r>
              <a:rPr lang="en-US" sz="1000" dirty="0" err="1">
                <a:latin typeface="Montserrat" pitchFamily="2" charset="77"/>
              </a:rPr>
              <a:t>relacionado</a:t>
            </a:r>
            <a:r>
              <a:rPr lang="en-US" sz="1000" dirty="0">
                <a:latin typeface="Montserrat" pitchFamily="2" charset="77"/>
              </a:rPr>
              <a:t> para </a:t>
            </a:r>
            <a:r>
              <a:rPr lang="en-US" sz="1000" dirty="0" err="1">
                <a:latin typeface="Montserrat" pitchFamily="2" charset="77"/>
              </a:rPr>
              <a:t>el</a:t>
            </a:r>
            <a:r>
              <a:rPr lang="en-US" sz="1000" dirty="0">
                <a:latin typeface="Montserrat" pitchFamily="2" charset="77"/>
              </a:rPr>
              <a:t> VIH.</a:t>
            </a:r>
          </a:p>
          <a:p>
            <a:br>
              <a:rPr lang="en-US" sz="1000" dirty="0">
                <a:latin typeface="Montserrat" pitchFamily="2" charset="77"/>
              </a:rPr>
            </a:b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Soy indetectable o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podría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llegar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a ser indetectable.</a:t>
            </a:r>
          </a:p>
          <a:p>
            <a:br>
              <a:rPr lang="en-US" sz="1000" dirty="0">
                <a:highlight>
                  <a:srgbClr val="FFFF00"/>
                </a:highlight>
                <a:latin typeface="Montserrat" pitchFamily="2" charset="77"/>
              </a:rPr>
            </a:b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No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tengo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problemas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hepáticos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,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incluyendo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antecedentes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de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tratamiento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o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infección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por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hepatitis B. (Consulta con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tu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proveedor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sobre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cualquier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antecedente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de hepatitis B o la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necesidad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de </a:t>
            </a:r>
            <a:r>
              <a:rPr lang="en-US" sz="1000" dirty="0" err="1">
                <a:highlight>
                  <a:srgbClr val="FFFF00"/>
                </a:highlight>
                <a:latin typeface="Montserrat" pitchFamily="2" charset="77"/>
              </a:rPr>
              <a:t>vacunación</a:t>
            </a:r>
            <a:r>
              <a:rPr lang="en-US" sz="1000" dirty="0">
                <a:highlight>
                  <a:srgbClr val="FFFF00"/>
                </a:highlight>
                <a:latin typeface="Montserrat" pitchFamily="2" charset="77"/>
              </a:rPr>
              <a:t> contra la hepatitis B.)</a:t>
            </a:r>
          </a:p>
          <a:p>
            <a:pPr>
              <a:lnSpc>
                <a:spcPts val="1683"/>
              </a:lnSpc>
            </a:pPr>
            <a:endParaRPr lang="en-US" sz="1000" dirty="0">
              <a:latin typeface="Montserrat" pitchFamily="2" charset="77"/>
              <a:ea typeface="Helvetica"/>
              <a:cs typeface="Helvetica"/>
              <a:sym typeface="Helvetica"/>
            </a:endParaRPr>
          </a:p>
          <a:p>
            <a:pPr>
              <a:lnSpc>
                <a:spcPts val="1683"/>
              </a:lnSpc>
            </a:pPr>
            <a:endParaRPr lang="en-US" sz="1000" dirty="0">
              <a:latin typeface="Montserrat" pitchFamily="2" charset="77"/>
              <a:ea typeface="Helvetica"/>
              <a:cs typeface="Helvetica"/>
              <a:sym typeface="Helvetic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EA57627-9CB7-BCE8-BAA7-487EF0083BE1}"/>
              </a:ext>
            </a:extLst>
          </p:cNvPr>
          <p:cNvSpPr/>
          <p:nvPr/>
        </p:nvSpPr>
        <p:spPr>
          <a:xfrm>
            <a:off x="90505" y="1270299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9A584C-DEC1-7F41-CCFF-69D721A91A74}"/>
              </a:ext>
            </a:extLst>
          </p:cNvPr>
          <p:cNvSpPr/>
          <p:nvPr/>
        </p:nvSpPr>
        <p:spPr>
          <a:xfrm>
            <a:off x="90505" y="1818312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7B687D-6D8C-44C0-E9A0-C2245CD26C25}"/>
              </a:ext>
            </a:extLst>
          </p:cNvPr>
          <p:cNvSpPr/>
          <p:nvPr/>
        </p:nvSpPr>
        <p:spPr>
          <a:xfrm>
            <a:off x="88816" y="2353173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48A828C-56D4-7C88-F4BE-B8F2276091DB}"/>
              </a:ext>
            </a:extLst>
          </p:cNvPr>
          <p:cNvSpPr/>
          <p:nvPr/>
        </p:nvSpPr>
        <p:spPr>
          <a:xfrm>
            <a:off x="88816" y="2864631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F0AFE4-98B8-856A-0BAC-30F73BBDE470}"/>
              </a:ext>
            </a:extLst>
          </p:cNvPr>
          <p:cNvSpPr/>
          <p:nvPr/>
        </p:nvSpPr>
        <p:spPr>
          <a:xfrm>
            <a:off x="92251" y="3412706"/>
            <a:ext cx="152400" cy="152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40">
            <a:extLst>
              <a:ext uri="{FF2B5EF4-FFF2-40B4-BE49-F238E27FC236}">
                <a16:creationId xmlns:a16="http://schemas.microsoft.com/office/drawing/2014/main" id="{B465D757-1ADA-713A-6288-23C529AD49EF}"/>
              </a:ext>
            </a:extLst>
          </p:cNvPr>
          <p:cNvSpPr txBox="1"/>
          <p:nvPr/>
        </p:nvSpPr>
        <p:spPr>
          <a:xfrm>
            <a:off x="3444830" y="1307056"/>
            <a:ext cx="3149364" cy="273154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buNone/>
            </a:pPr>
            <a:r>
              <a:rPr lang="en-US" sz="1100" dirty="0">
                <a:latin typeface="Montserrat" pitchFamily="2" charset="77"/>
              </a:rPr>
              <a:t>La </a:t>
            </a:r>
            <a:r>
              <a:rPr lang="en-US" sz="1100" dirty="0" err="1">
                <a:latin typeface="Montserrat" pitchFamily="2" charset="77"/>
              </a:rPr>
              <a:t>mayoría</a:t>
            </a:r>
            <a:r>
              <a:rPr lang="en-US" sz="1100" dirty="0">
                <a:latin typeface="Montserrat" pitchFamily="2" charset="77"/>
              </a:rPr>
              <a:t> de </a:t>
            </a:r>
            <a:r>
              <a:rPr lang="en-US" sz="1100" dirty="0" err="1">
                <a:latin typeface="Montserrat" pitchFamily="2" charset="77"/>
              </a:rPr>
              <a:t>los</a:t>
            </a:r>
            <a:r>
              <a:rPr lang="en-US" sz="1100" dirty="0">
                <a:latin typeface="Montserrat" pitchFamily="2" charset="77"/>
              </a:rPr>
              <a:t> </a:t>
            </a:r>
            <a:r>
              <a:rPr lang="en-US" sz="1100" dirty="0" err="1">
                <a:latin typeface="Montserrat" pitchFamily="2" charset="77"/>
              </a:rPr>
              <a:t>efectos</a:t>
            </a:r>
            <a:r>
              <a:rPr lang="en-US" sz="1100" dirty="0">
                <a:latin typeface="Montserrat" pitchFamily="2" charset="77"/>
              </a:rPr>
              <a:t> </a:t>
            </a:r>
            <a:r>
              <a:rPr lang="en-US" sz="1100" dirty="0" err="1">
                <a:latin typeface="Montserrat" pitchFamily="2" charset="77"/>
              </a:rPr>
              <a:t>secundarios</a:t>
            </a:r>
            <a:r>
              <a:rPr lang="en-US" sz="1100" dirty="0">
                <a:latin typeface="Montserrat" pitchFamily="2" charset="77"/>
              </a:rPr>
              <a:t> son </a:t>
            </a:r>
            <a:r>
              <a:rPr lang="en-US" sz="1100" dirty="0" err="1">
                <a:latin typeface="Montserrat" pitchFamily="2" charset="77"/>
              </a:rPr>
              <a:t>leves</a:t>
            </a:r>
            <a:r>
              <a:rPr lang="en-US" sz="1100" dirty="0">
                <a:latin typeface="Montserrat" pitchFamily="2" charset="77"/>
              </a:rPr>
              <a:t>, y </a:t>
            </a:r>
            <a:r>
              <a:rPr lang="en-US" sz="1100" dirty="0" err="1">
                <a:latin typeface="Montserrat" pitchFamily="2" charset="77"/>
              </a:rPr>
              <a:t>muy</a:t>
            </a:r>
            <a:r>
              <a:rPr lang="en-US" sz="1100" dirty="0">
                <a:latin typeface="Montserrat" pitchFamily="2" charset="77"/>
              </a:rPr>
              <a:t> </a:t>
            </a:r>
            <a:r>
              <a:rPr lang="en-US" sz="1100" dirty="0" err="1">
                <a:latin typeface="Montserrat" pitchFamily="2" charset="77"/>
              </a:rPr>
              <a:t>pocas</a:t>
            </a:r>
            <a:r>
              <a:rPr lang="en-US" sz="1100" dirty="0">
                <a:latin typeface="Montserrat" pitchFamily="2" charset="77"/>
              </a:rPr>
              <a:t> personas </a:t>
            </a:r>
            <a:r>
              <a:rPr lang="en-US" sz="1100" dirty="0" err="1">
                <a:latin typeface="Montserrat" pitchFamily="2" charset="77"/>
              </a:rPr>
              <a:t>dejan</a:t>
            </a:r>
            <a:r>
              <a:rPr lang="en-US" sz="1100" dirty="0">
                <a:latin typeface="Montserrat" pitchFamily="2" charset="77"/>
              </a:rPr>
              <a:t> de </a:t>
            </a:r>
            <a:r>
              <a:rPr lang="en-US" sz="1100" dirty="0" err="1">
                <a:latin typeface="Montserrat" pitchFamily="2" charset="77"/>
              </a:rPr>
              <a:t>tomar</a:t>
            </a:r>
            <a:r>
              <a:rPr lang="en-US" sz="1100" dirty="0">
                <a:latin typeface="Montserrat" pitchFamily="2" charset="77"/>
              </a:rPr>
              <a:t> </a:t>
            </a:r>
            <a:r>
              <a:rPr lang="en-US" sz="1100" dirty="0" err="1">
                <a:latin typeface="Montserrat" pitchFamily="2" charset="77"/>
              </a:rPr>
              <a:t>Cabenuva</a:t>
            </a:r>
            <a:r>
              <a:rPr lang="en-US" sz="1100" dirty="0">
                <a:latin typeface="Montserrat" pitchFamily="2" charset="77"/>
              </a:rPr>
              <a:t> </a:t>
            </a:r>
            <a:r>
              <a:rPr lang="en-US" sz="1100" dirty="0" err="1">
                <a:latin typeface="Montserrat" pitchFamily="2" charset="77"/>
              </a:rPr>
              <a:t>debido</a:t>
            </a:r>
            <a:r>
              <a:rPr lang="en-US" sz="1100" dirty="0">
                <a:latin typeface="Montserrat" pitchFamily="2" charset="77"/>
              </a:rPr>
              <a:t> a </a:t>
            </a:r>
            <a:r>
              <a:rPr lang="en-US" sz="1100" dirty="0" err="1">
                <a:latin typeface="Montserrat" pitchFamily="2" charset="77"/>
              </a:rPr>
              <a:t>ellos</a:t>
            </a:r>
            <a:r>
              <a:rPr lang="en-US" sz="1100" dirty="0">
                <a:latin typeface="Montserrat" pitchFamily="2" charset="77"/>
              </a:rPr>
              <a:t>.</a:t>
            </a:r>
          </a:p>
          <a:p>
            <a:pPr>
              <a:buNone/>
            </a:pPr>
            <a:endParaRPr lang="en-US" sz="1100" dirty="0">
              <a:latin typeface="Montserrat" pitchFamily="2" charset="77"/>
            </a:endParaRPr>
          </a:p>
          <a:p>
            <a:pPr>
              <a:buNone/>
            </a:pPr>
            <a:r>
              <a:rPr lang="en-US" sz="1100" b="1" dirty="0" err="1">
                <a:latin typeface="Montserrat" pitchFamily="2" charset="77"/>
              </a:rPr>
              <a:t>Efectos</a:t>
            </a:r>
            <a:r>
              <a:rPr lang="en-US" sz="1100" b="1" dirty="0">
                <a:latin typeface="Montserrat" pitchFamily="2" charset="77"/>
              </a:rPr>
              <a:t> </a:t>
            </a:r>
            <a:r>
              <a:rPr lang="en-US" sz="1100" b="1" dirty="0" err="1">
                <a:latin typeface="Montserrat" pitchFamily="2" charset="77"/>
              </a:rPr>
              <a:t>secundarios</a:t>
            </a:r>
            <a:r>
              <a:rPr lang="en-US" sz="1100" b="1" dirty="0">
                <a:latin typeface="Montserrat" pitchFamily="2" charset="77"/>
              </a:rPr>
              <a:t> </a:t>
            </a:r>
            <a:r>
              <a:rPr lang="en-US" sz="1100" b="1" dirty="0" err="1">
                <a:latin typeface="Montserrat" pitchFamily="2" charset="77"/>
              </a:rPr>
              <a:t>comunes</a:t>
            </a:r>
            <a:r>
              <a:rPr lang="en-US" sz="1100" b="1" dirty="0">
                <a:latin typeface="Montserrat" pitchFamily="2" charset="77"/>
              </a:rPr>
              <a:t>:</a:t>
            </a:r>
            <a:br>
              <a:rPr lang="en-US" sz="1100" dirty="0">
                <a:latin typeface="Montserrat" pitchFamily="2" charset="77"/>
              </a:rPr>
            </a:br>
            <a:r>
              <a:rPr lang="en-US" sz="1100" dirty="0">
                <a:latin typeface="Montserrat" pitchFamily="2" charset="77"/>
              </a:rPr>
              <a:t>Dolor, </a:t>
            </a:r>
            <a:r>
              <a:rPr lang="en-US" sz="1100" dirty="0" err="1">
                <a:latin typeface="Montserrat" pitchFamily="2" charset="77"/>
              </a:rPr>
              <a:t>hinchazón</a:t>
            </a:r>
            <a:r>
              <a:rPr lang="en-US" sz="1100" dirty="0">
                <a:latin typeface="Montserrat" pitchFamily="2" charset="77"/>
              </a:rPr>
              <a:t>, </a:t>
            </a:r>
            <a:r>
              <a:rPr lang="en-US" sz="1100" dirty="0" err="1">
                <a:latin typeface="Montserrat" pitchFamily="2" charset="77"/>
              </a:rPr>
              <a:t>enrojecimiento</a:t>
            </a:r>
            <a:r>
              <a:rPr lang="en-US" sz="1100" dirty="0">
                <a:latin typeface="Montserrat" pitchFamily="2" charset="77"/>
              </a:rPr>
              <a:t> y </a:t>
            </a:r>
            <a:r>
              <a:rPr lang="en-US" sz="1100" dirty="0" err="1">
                <a:latin typeface="Montserrat" pitchFamily="2" charset="77"/>
              </a:rPr>
              <a:t>bultos</a:t>
            </a:r>
            <a:r>
              <a:rPr lang="en-US" sz="1100" dirty="0">
                <a:latin typeface="Montserrat" pitchFamily="2" charset="77"/>
              </a:rPr>
              <a:t> </a:t>
            </a:r>
            <a:r>
              <a:rPr lang="en-US" sz="1100" dirty="0" err="1">
                <a:latin typeface="Montserrat" pitchFamily="2" charset="77"/>
              </a:rPr>
              <a:t>en</a:t>
            </a:r>
            <a:r>
              <a:rPr lang="en-US" sz="1100" dirty="0">
                <a:latin typeface="Montserrat" pitchFamily="2" charset="77"/>
              </a:rPr>
              <a:t> </a:t>
            </a:r>
            <a:r>
              <a:rPr lang="en-US" sz="1100" dirty="0" err="1">
                <a:latin typeface="Montserrat" pitchFamily="2" charset="77"/>
              </a:rPr>
              <a:t>el</a:t>
            </a:r>
            <a:r>
              <a:rPr lang="en-US" sz="1100" dirty="0">
                <a:latin typeface="Montserrat" pitchFamily="2" charset="77"/>
              </a:rPr>
              <a:t> sitio de la </a:t>
            </a:r>
            <a:r>
              <a:rPr lang="en-US" sz="1100" dirty="0" err="1">
                <a:latin typeface="Montserrat" pitchFamily="2" charset="77"/>
              </a:rPr>
              <a:t>inyección</a:t>
            </a:r>
            <a:r>
              <a:rPr lang="en-US" sz="1100" dirty="0">
                <a:latin typeface="Montserrat" pitchFamily="2" charset="77"/>
              </a:rPr>
              <a:t>.</a:t>
            </a:r>
          </a:p>
          <a:p>
            <a:pPr>
              <a:buNone/>
            </a:pPr>
            <a:endParaRPr lang="en-US" sz="1100" dirty="0">
              <a:latin typeface="Montserrat" pitchFamily="2" charset="77"/>
            </a:endParaRPr>
          </a:p>
          <a:p>
            <a:r>
              <a:rPr lang="en-US" sz="1100" b="1" dirty="0" err="1">
                <a:latin typeface="Montserrat" pitchFamily="2" charset="77"/>
              </a:rPr>
              <a:t>Efectos</a:t>
            </a:r>
            <a:r>
              <a:rPr lang="en-US" sz="1100" b="1" dirty="0">
                <a:latin typeface="Montserrat" pitchFamily="2" charset="77"/>
              </a:rPr>
              <a:t> </a:t>
            </a:r>
            <a:r>
              <a:rPr lang="en-US" sz="1100" b="1" dirty="0" err="1">
                <a:latin typeface="Montserrat" pitchFamily="2" charset="77"/>
              </a:rPr>
              <a:t>secundarios</a:t>
            </a:r>
            <a:r>
              <a:rPr lang="en-US" sz="1100" b="1" dirty="0">
                <a:latin typeface="Montserrat" pitchFamily="2" charset="77"/>
              </a:rPr>
              <a:t> </a:t>
            </a:r>
            <a:r>
              <a:rPr lang="en-US" sz="1100" b="1" dirty="0" err="1">
                <a:latin typeface="Montserrat" pitchFamily="2" charset="77"/>
              </a:rPr>
              <a:t>menos</a:t>
            </a:r>
            <a:r>
              <a:rPr lang="en-US" sz="1100" b="1" dirty="0">
                <a:latin typeface="Montserrat" pitchFamily="2" charset="77"/>
              </a:rPr>
              <a:t> </a:t>
            </a:r>
            <a:r>
              <a:rPr lang="en-US" sz="1100" b="1" dirty="0" err="1">
                <a:latin typeface="Montserrat" pitchFamily="2" charset="77"/>
              </a:rPr>
              <a:t>comunes</a:t>
            </a:r>
            <a:r>
              <a:rPr lang="en-US" sz="1100" b="1" dirty="0">
                <a:latin typeface="Montserrat" pitchFamily="2" charset="77"/>
              </a:rPr>
              <a:t>:</a:t>
            </a:r>
            <a:br>
              <a:rPr lang="en-US" sz="1100" dirty="0">
                <a:latin typeface="Montserrat" pitchFamily="2" charset="77"/>
              </a:rPr>
            </a:br>
            <a:r>
              <a:rPr lang="en-US" sz="1100" dirty="0" err="1">
                <a:latin typeface="Montserrat" pitchFamily="2" charset="77"/>
              </a:rPr>
              <a:t>Fiebre</a:t>
            </a:r>
            <a:r>
              <a:rPr lang="en-US" sz="1100" dirty="0">
                <a:latin typeface="Montserrat" pitchFamily="2" charset="77"/>
              </a:rPr>
              <a:t>, dolor de cabeza, </a:t>
            </a:r>
            <a:r>
              <a:rPr lang="en-US" sz="1100" dirty="0" err="1">
                <a:latin typeface="Montserrat" pitchFamily="2" charset="77"/>
              </a:rPr>
              <a:t>náuseas</a:t>
            </a:r>
            <a:r>
              <a:rPr lang="en-US" sz="1100" dirty="0">
                <a:latin typeface="Montserrat" pitchFamily="2" charset="77"/>
              </a:rPr>
              <a:t>, </a:t>
            </a:r>
            <a:r>
              <a:rPr lang="en-US" sz="1100" dirty="0" err="1">
                <a:latin typeface="Montserrat" pitchFamily="2" charset="77"/>
              </a:rPr>
              <a:t>problemas</a:t>
            </a:r>
            <a:r>
              <a:rPr lang="en-US" sz="1100" dirty="0">
                <a:latin typeface="Montserrat" pitchFamily="2" charset="77"/>
              </a:rPr>
              <a:t> para </a:t>
            </a:r>
            <a:r>
              <a:rPr lang="en-US" sz="1100" dirty="0" err="1">
                <a:latin typeface="Montserrat" pitchFamily="2" charset="77"/>
              </a:rPr>
              <a:t>dormir</a:t>
            </a:r>
            <a:r>
              <a:rPr lang="en-US" sz="1100" dirty="0">
                <a:latin typeface="Montserrat" pitchFamily="2" charset="77"/>
              </a:rPr>
              <a:t>, </a:t>
            </a:r>
            <a:r>
              <a:rPr lang="en-US" sz="1100" dirty="0" err="1">
                <a:latin typeface="Montserrat" pitchFamily="2" charset="77"/>
              </a:rPr>
              <a:t>cansancio</a:t>
            </a:r>
            <a:r>
              <a:rPr lang="en-US" sz="1100" dirty="0">
                <a:latin typeface="Montserrat" pitchFamily="2" charset="77"/>
              </a:rPr>
              <a:t>, dolor muscular, </a:t>
            </a:r>
            <a:r>
              <a:rPr lang="en-US" sz="1100" dirty="0" err="1">
                <a:latin typeface="Montserrat" pitchFamily="2" charset="77"/>
              </a:rPr>
              <a:t>mareos</a:t>
            </a:r>
            <a:r>
              <a:rPr lang="en-US" sz="1100" dirty="0">
                <a:latin typeface="Montserrat" pitchFamily="2" charset="77"/>
              </a:rPr>
              <a:t>, </a:t>
            </a:r>
            <a:r>
              <a:rPr lang="en-US" sz="1100" dirty="0" err="1">
                <a:latin typeface="Montserrat" pitchFamily="2" charset="77"/>
              </a:rPr>
              <a:t>erupción</a:t>
            </a:r>
            <a:r>
              <a:rPr lang="en-US" sz="1100" dirty="0">
                <a:latin typeface="Montserrat" pitchFamily="2" charset="77"/>
              </a:rPr>
              <a:t> </a:t>
            </a:r>
            <a:r>
              <a:rPr lang="en-US" sz="1100" dirty="0" err="1">
                <a:latin typeface="Montserrat" pitchFamily="2" charset="77"/>
              </a:rPr>
              <a:t>cutánea</a:t>
            </a:r>
            <a:r>
              <a:rPr lang="en-US" sz="1100" dirty="0">
                <a:latin typeface="Montserrat" pitchFamily="2" charset="77"/>
              </a:rPr>
              <a:t>, </a:t>
            </a:r>
            <a:r>
              <a:rPr lang="en-US" sz="1100" dirty="0" err="1">
                <a:latin typeface="Montserrat" pitchFamily="2" charset="77"/>
              </a:rPr>
              <a:t>depresión</a:t>
            </a:r>
            <a:r>
              <a:rPr lang="en-US" sz="1100" dirty="0">
                <a:latin typeface="Montserrat" pitchFamily="2" charset="77"/>
              </a:rPr>
              <a:t> y </a:t>
            </a:r>
            <a:r>
              <a:rPr lang="en-US" sz="1100" dirty="0" err="1">
                <a:latin typeface="Montserrat" pitchFamily="2" charset="77"/>
              </a:rPr>
              <a:t>otros</a:t>
            </a:r>
            <a:r>
              <a:rPr lang="en-US" sz="1100" dirty="0">
                <a:latin typeface="Montserrat" pitchFamily="2" charset="77"/>
              </a:rPr>
              <a:t> </a:t>
            </a:r>
            <a:r>
              <a:rPr lang="en-US" sz="1100" dirty="0" err="1">
                <a:latin typeface="Montserrat" pitchFamily="2" charset="77"/>
              </a:rPr>
              <a:t>cambios</a:t>
            </a:r>
            <a:r>
              <a:rPr lang="en-US" sz="1100" dirty="0">
                <a:latin typeface="Montserrat" pitchFamily="2" charset="77"/>
              </a:rPr>
              <a:t> de </a:t>
            </a:r>
            <a:r>
              <a:rPr lang="en-US" sz="1100" dirty="0" err="1">
                <a:latin typeface="Montserrat" pitchFamily="2" charset="77"/>
              </a:rPr>
              <a:t>ánimo</a:t>
            </a:r>
            <a:r>
              <a:rPr lang="en-US" sz="1100" dirty="0">
                <a:latin typeface="Montserrat" pitchFamily="2" charset="77"/>
              </a:rPr>
              <a:t>.</a:t>
            </a:r>
          </a:p>
          <a:p>
            <a:pPr>
              <a:lnSpc>
                <a:spcPts val="1683"/>
              </a:lnSpc>
            </a:pPr>
            <a:endParaRPr lang="en-US" sz="1100" dirty="0">
              <a:solidFill>
                <a:srgbClr val="000000"/>
              </a:solidFill>
              <a:latin typeface="Montserrat" pitchFamily="2" charset="77"/>
              <a:ea typeface="Helvetica"/>
              <a:cs typeface="Helvetica"/>
              <a:sym typeface="Helvetica"/>
            </a:endParaRPr>
          </a:p>
          <a:p>
            <a:pPr algn="l">
              <a:lnSpc>
                <a:spcPts val="1683"/>
              </a:lnSpc>
            </a:pPr>
            <a:endParaRPr lang="en-US" sz="1100" dirty="0">
              <a:solidFill>
                <a:srgbClr val="000000"/>
              </a:solidFill>
              <a:latin typeface="Montserrat" pitchFamily="2" charset="77"/>
              <a:ea typeface="Helvetica"/>
              <a:cs typeface="Helvetica"/>
              <a:sym typeface="Helvetica"/>
            </a:endParaRPr>
          </a:p>
          <a:p>
            <a:pPr algn="l">
              <a:lnSpc>
                <a:spcPts val="1683"/>
              </a:lnSpc>
            </a:pPr>
            <a:endParaRPr lang="en-US" sz="1100" dirty="0">
              <a:solidFill>
                <a:srgbClr val="FFFFFF"/>
              </a:solidFill>
              <a:latin typeface="Montserrat" pitchFamily="2" charset="77"/>
              <a:ea typeface="Helvetica"/>
              <a:cs typeface="Helvetica"/>
              <a:sym typeface="Helvetica"/>
            </a:endParaRP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776A9438-57C6-0BDB-D6C3-0FDA1438FAE9}"/>
              </a:ext>
            </a:extLst>
          </p:cNvPr>
          <p:cNvSpPr txBox="1"/>
          <p:nvPr/>
        </p:nvSpPr>
        <p:spPr>
          <a:xfrm>
            <a:off x="152400" y="280190"/>
            <a:ext cx="3335214" cy="89615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endParaRPr lang="en-US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extBox 37">
            <a:extLst>
              <a:ext uri="{FF2B5EF4-FFF2-40B4-BE49-F238E27FC236}">
                <a16:creationId xmlns:a16="http://schemas.microsoft.com/office/drawing/2014/main" id="{6C21581E-8B76-0825-C238-D280E8A75188}"/>
              </a:ext>
            </a:extLst>
          </p:cNvPr>
          <p:cNvSpPr txBox="1"/>
          <p:nvPr/>
        </p:nvSpPr>
        <p:spPr>
          <a:xfrm>
            <a:off x="6693205" y="53706"/>
            <a:ext cx="3325323" cy="89615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368"/>
              </a:lnSpc>
            </a:pP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Aprenda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sobre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una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opción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tratamiento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inyectable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para </a:t>
            </a:r>
            <a:r>
              <a:rPr lang="en-US" sz="2000" b="1" dirty="0" err="1">
                <a:solidFill>
                  <a:schemeClr val="bg1"/>
                </a:solidFill>
                <a:latin typeface="Montserrat" pitchFamily="2" charset="77"/>
              </a:rPr>
              <a:t>el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 VIH</a:t>
            </a:r>
            <a:endParaRPr lang="en-US" sz="2000" b="1" dirty="0">
              <a:solidFill>
                <a:schemeClr val="bg1"/>
              </a:solidFill>
              <a:latin typeface="Montserrat" pitchFamily="2" charset="77"/>
              <a:ea typeface="Helvetica Bold"/>
              <a:cs typeface="Helvetica Bold"/>
              <a:sym typeface="Helvetica Bold"/>
            </a:endParaRPr>
          </a:p>
        </p:txBody>
      </p:sp>
      <p:sp>
        <p:nvSpPr>
          <p:cNvPr id="8" name="TextBox 63">
            <a:extLst>
              <a:ext uri="{FF2B5EF4-FFF2-40B4-BE49-F238E27FC236}">
                <a16:creationId xmlns:a16="http://schemas.microsoft.com/office/drawing/2014/main" id="{7D0A189E-CCFC-276C-9C65-D0E9B2C2CA8C}"/>
              </a:ext>
            </a:extLst>
          </p:cNvPr>
          <p:cNvSpPr txBox="1"/>
          <p:nvPr/>
        </p:nvSpPr>
        <p:spPr>
          <a:xfrm>
            <a:off x="6668367" y="7315200"/>
            <a:ext cx="3437292" cy="46047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Montserrat" pitchFamily="2" charset="77"/>
              </a:rPr>
              <a:t>Desarrollado</a:t>
            </a:r>
            <a:r>
              <a:rPr lang="en-US" sz="10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tserrat" pitchFamily="2" charset="77"/>
              </a:rPr>
              <a:t>por</a:t>
            </a:r>
            <a:r>
              <a:rPr lang="en-US" sz="10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tserrat" pitchFamily="2" charset="77"/>
              </a:rPr>
              <a:t>el</a:t>
            </a:r>
            <a:r>
              <a:rPr lang="en-US" sz="10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tserrat" pitchFamily="2" charset="77"/>
              </a:rPr>
              <a:t>Incubador</a:t>
            </a:r>
            <a:r>
              <a:rPr lang="en-US" sz="1000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Montserrat" pitchFamily="2" charset="77"/>
              </a:rPr>
              <a:t>Recursos</a:t>
            </a:r>
            <a:r>
              <a:rPr lang="en-US" sz="1000" dirty="0">
                <a:solidFill>
                  <a:schemeClr val="bg1"/>
                </a:solidFill>
                <a:latin typeface="Montserrat" pitchFamily="2" charset="77"/>
              </a:rPr>
              <a:t> ALAI UP</a:t>
            </a:r>
            <a:br>
              <a:rPr lang="en-US" sz="10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000" dirty="0">
                <a:solidFill>
                  <a:schemeClr val="bg1"/>
                </a:solidFill>
                <a:latin typeface="Montserrat" pitchFamily="2" charset="77"/>
              </a:rPr>
              <a:t>Marzo de 2025</a:t>
            </a:r>
          </a:p>
        </p:txBody>
      </p:sp>
    </p:spTree>
    <p:extLst>
      <p:ext uri="{BB962C8B-B14F-4D97-AF65-F5344CB8AC3E}">
        <p14:creationId xmlns:p14="http://schemas.microsoft.com/office/powerpoint/2010/main" val="388044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49F71-1780-7950-E483-5B7BFCDB3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0F6F56DE-139D-21C0-8CA4-4701D60400BC}"/>
              </a:ext>
            </a:extLst>
          </p:cNvPr>
          <p:cNvSpPr/>
          <p:nvPr/>
        </p:nvSpPr>
        <p:spPr>
          <a:xfrm>
            <a:off x="834111" y="3367861"/>
            <a:ext cx="1324077" cy="232795"/>
          </a:xfrm>
          <a:custGeom>
            <a:avLst/>
            <a:gdLst/>
            <a:ahLst/>
            <a:cxnLst/>
            <a:rect l="l" t="t" r="r" b="b"/>
            <a:pathLst>
              <a:path w="1765437" h="310393">
                <a:moveTo>
                  <a:pt x="0" y="0"/>
                </a:moveTo>
                <a:lnTo>
                  <a:pt x="1765437" y="0"/>
                </a:lnTo>
                <a:lnTo>
                  <a:pt x="1765437" y="310393"/>
                </a:lnTo>
                <a:lnTo>
                  <a:pt x="0" y="31039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733D836-A1F5-D095-6EB5-0899C4E6B6E3}"/>
              </a:ext>
            </a:extLst>
          </p:cNvPr>
          <p:cNvSpPr/>
          <p:nvPr/>
        </p:nvSpPr>
        <p:spPr>
          <a:xfrm>
            <a:off x="4810989" y="1712119"/>
            <a:ext cx="1127205" cy="232795"/>
          </a:xfrm>
          <a:custGeom>
            <a:avLst/>
            <a:gdLst/>
            <a:ahLst/>
            <a:cxnLst/>
            <a:rect l="l" t="t" r="r" b="b"/>
            <a:pathLst>
              <a:path w="1502940" h="310393">
                <a:moveTo>
                  <a:pt x="0" y="0"/>
                </a:moveTo>
                <a:lnTo>
                  <a:pt x="1502940" y="0"/>
                </a:lnTo>
                <a:lnTo>
                  <a:pt x="1502940" y="310393"/>
                </a:lnTo>
                <a:lnTo>
                  <a:pt x="0" y="31039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A7C4C274-CDBD-CE7C-A5DC-F766A5458FF9}"/>
              </a:ext>
            </a:extLst>
          </p:cNvPr>
          <p:cNvSpPr txBox="1"/>
          <p:nvPr/>
        </p:nvSpPr>
        <p:spPr>
          <a:xfrm>
            <a:off x="2664863" y="76200"/>
            <a:ext cx="3983746" cy="167280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1683"/>
              </a:lnSpc>
            </a:pPr>
            <a:endParaRPr lang="en-US" sz="1202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7F811D91-4A2C-F551-698E-B2F5C9C483B3}"/>
              </a:ext>
            </a:extLst>
          </p:cNvPr>
          <p:cNvSpPr/>
          <p:nvPr/>
        </p:nvSpPr>
        <p:spPr>
          <a:xfrm>
            <a:off x="4617643" y="4880673"/>
            <a:ext cx="2082210" cy="213521"/>
          </a:xfrm>
          <a:custGeom>
            <a:avLst/>
            <a:gdLst/>
            <a:ahLst/>
            <a:cxnLst/>
            <a:rect l="l" t="t" r="r" b="b"/>
            <a:pathLst>
              <a:path w="2776280" h="284694">
                <a:moveTo>
                  <a:pt x="0" y="0"/>
                </a:moveTo>
                <a:lnTo>
                  <a:pt x="2776280" y="0"/>
                </a:lnTo>
                <a:lnTo>
                  <a:pt x="2776280" y="284694"/>
                </a:lnTo>
                <a:lnTo>
                  <a:pt x="0" y="28469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F03229C4-51A0-CE17-BDBF-BBB4EAE8F071}"/>
              </a:ext>
            </a:extLst>
          </p:cNvPr>
          <p:cNvSpPr/>
          <p:nvPr/>
        </p:nvSpPr>
        <p:spPr>
          <a:xfrm>
            <a:off x="6740648" y="-113661"/>
            <a:ext cx="3317752" cy="2459481"/>
          </a:xfrm>
          <a:custGeom>
            <a:avLst/>
            <a:gdLst/>
            <a:ahLst/>
            <a:cxnLst/>
            <a:rect l="l" t="t" r="r" b="b"/>
            <a:pathLst>
              <a:path w="3384102" h="2447180">
                <a:moveTo>
                  <a:pt x="0" y="0"/>
                </a:moveTo>
                <a:lnTo>
                  <a:pt x="3384103" y="0"/>
                </a:lnTo>
                <a:lnTo>
                  <a:pt x="3384103" y="2447180"/>
                </a:lnTo>
                <a:lnTo>
                  <a:pt x="0" y="2447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5CF51395-7402-74E3-7EB0-4F2FA5449198}"/>
              </a:ext>
            </a:extLst>
          </p:cNvPr>
          <p:cNvSpPr/>
          <p:nvPr/>
        </p:nvSpPr>
        <p:spPr>
          <a:xfrm>
            <a:off x="6446556" y="1218151"/>
            <a:ext cx="3950026" cy="427045"/>
          </a:xfrm>
          <a:custGeom>
            <a:avLst/>
            <a:gdLst/>
            <a:ahLst/>
            <a:cxnLst/>
            <a:rect l="l" t="t" r="r" b="b"/>
            <a:pathLst>
              <a:path w="5266701" h="569393">
                <a:moveTo>
                  <a:pt x="0" y="0"/>
                </a:moveTo>
                <a:lnTo>
                  <a:pt x="5266701" y="0"/>
                </a:lnTo>
                <a:lnTo>
                  <a:pt x="5266701" y="569393"/>
                </a:lnTo>
                <a:lnTo>
                  <a:pt x="0" y="56939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8" name="Group 38">
            <a:extLst>
              <a:ext uri="{FF2B5EF4-FFF2-40B4-BE49-F238E27FC236}">
                <a16:creationId xmlns:a16="http://schemas.microsoft.com/office/drawing/2014/main" id="{3B7FCFD1-8388-8704-39FE-4C73D07F7060}"/>
              </a:ext>
            </a:extLst>
          </p:cNvPr>
          <p:cNvGrpSpPr/>
          <p:nvPr/>
        </p:nvGrpSpPr>
        <p:grpSpPr>
          <a:xfrm>
            <a:off x="6848991" y="5527066"/>
            <a:ext cx="3133209" cy="38197"/>
            <a:chOff x="0" y="0"/>
            <a:chExt cx="4177612" cy="50930"/>
          </a:xfrm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B7B654C-8BA7-E8D4-F0BF-55AA1815835E}"/>
                </a:ext>
              </a:extLst>
            </p:cNvPr>
            <p:cNvSpPr/>
            <p:nvPr/>
          </p:nvSpPr>
          <p:spPr>
            <a:xfrm>
              <a:off x="12700" y="0"/>
              <a:ext cx="4152265" cy="50927"/>
            </a:xfrm>
            <a:custGeom>
              <a:avLst/>
              <a:gdLst/>
              <a:ahLst/>
              <a:cxnLst/>
              <a:rect l="l" t="t" r="r" b="b"/>
              <a:pathLst>
                <a:path w="4152265" h="50927">
                  <a:moveTo>
                    <a:pt x="0" y="25527"/>
                  </a:moveTo>
                  <a:lnTo>
                    <a:pt x="4152138" y="0"/>
                  </a:lnTo>
                  <a:lnTo>
                    <a:pt x="4152265" y="25527"/>
                  </a:lnTo>
                  <a:lnTo>
                    <a:pt x="127" y="50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Freeform 47">
            <a:extLst>
              <a:ext uri="{FF2B5EF4-FFF2-40B4-BE49-F238E27FC236}">
                <a16:creationId xmlns:a16="http://schemas.microsoft.com/office/drawing/2014/main" id="{92D0CB29-1D60-55B9-0C0D-51E4937E4019}"/>
              </a:ext>
            </a:extLst>
          </p:cNvPr>
          <p:cNvSpPr/>
          <p:nvPr/>
        </p:nvSpPr>
        <p:spPr>
          <a:xfrm>
            <a:off x="6901053" y="6458051"/>
            <a:ext cx="3041031" cy="423072"/>
          </a:xfrm>
          <a:custGeom>
            <a:avLst/>
            <a:gdLst/>
            <a:ahLst/>
            <a:cxnLst/>
            <a:rect l="l" t="t" r="r" b="b"/>
            <a:pathLst>
              <a:path w="4054708" h="564095">
                <a:moveTo>
                  <a:pt x="0" y="0"/>
                </a:moveTo>
                <a:lnTo>
                  <a:pt x="4054708" y="0"/>
                </a:lnTo>
                <a:lnTo>
                  <a:pt x="4054708" y="564095"/>
                </a:lnTo>
                <a:lnTo>
                  <a:pt x="0" y="5640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7E910B57-950A-BC9E-494A-E99373C5656F}"/>
              </a:ext>
            </a:extLst>
          </p:cNvPr>
          <p:cNvSpPr/>
          <p:nvPr/>
        </p:nvSpPr>
        <p:spPr>
          <a:xfrm>
            <a:off x="6906416" y="2879866"/>
            <a:ext cx="2967309" cy="1413672"/>
          </a:xfrm>
          <a:custGeom>
            <a:avLst/>
            <a:gdLst/>
            <a:ahLst/>
            <a:cxnLst/>
            <a:rect l="l" t="t" r="r" b="b"/>
            <a:pathLst>
              <a:path w="3956412" h="1884895">
                <a:moveTo>
                  <a:pt x="0" y="0"/>
                </a:moveTo>
                <a:lnTo>
                  <a:pt x="3956412" y="0"/>
                </a:lnTo>
                <a:lnTo>
                  <a:pt x="3956412" y="1884895"/>
                </a:lnTo>
                <a:lnTo>
                  <a:pt x="0" y="1884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AE23DE-1933-58E8-9D9C-469BDAD0BA98}"/>
              </a:ext>
            </a:extLst>
          </p:cNvPr>
          <p:cNvSpPr txBox="1"/>
          <p:nvPr/>
        </p:nvSpPr>
        <p:spPr>
          <a:xfrm>
            <a:off x="65264" y="3699439"/>
            <a:ext cx="6753930" cy="50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100" dirty="0">
                <a:solidFill>
                  <a:srgbClr val="FFFFFF"/>
                </a:solidFill>
                <a:latin typeface="Montserrat" panose="00000500000000000000" pitchFamily="2" charset="0"/>
                <a:ea typeface="Helvetica"/>
                <a:cs typeface="Helvetica"/>
                <a:sym typeface="Helvetica"/>
              </a:rPr>
              <a:t>Injections are given every 8 weeks. It is important to attend every injection visit on time so that your drug levels are high enough to keep HIV from making copies of itself in your body.</a:t>
            </a:r>
          </a:p>
        </p:txBody>
      </p:sp>
      <p:grpSp>
        <p:nvGrpSpPr>
          <p:cNvPr id="179" name="Group 38">
            <a:extLst>
              <a:ext uri="{FF2B5EF4-FFF2-40B4-BE49-F238E27FC236}">
                <a16:creationId xmlns:a16="http://schemas.microsoft.com/office/drawing/2014/main" id="{FB85DC97-F038-7773-FE5F-17477B726E77}"/>
              </a:ext>
            </a:extLst>
          </p:cNvPr>
          <p:cNvGrpSpPr/>
          <p:nvPr/>
        </p:nvGrpSpPr>
        <p:grpSpPr>
          <a:xfrm>
            <a:off x="6860560" y="1898512"/>
            <a:ext cx="3133209" cy="38197"/>
            <a:chOff x="0" y="0"/>
            <a:chExt cx="4177612" cy="50930"/>
          </a:xfrm>
        </p:grpSpPr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CEA486B7-A639-74A1-A9C2-1161FC82AFA1}"/>
                </a:ext>
              </a:extLst>
            </p:cNvPr>
            <p:cNvSpPr/>
            <p:nvPr/>
          </p:nvSpPr>
          <p:spPr>
            <a:xfrm>
              <a:off x="12700" y="0"/>
              <a:ext cx="4152265" cy="50927"/>
            </a:xfrm>
            <a:custGeom>
              <a:avLst/>
              <a:gdLst/>
              <a:ahLst/>
              <a:cxnLst/>
              <a:rect l="l" t="t" r="r" b="b"/>
              <a:pathLst>
                <a:path w="4152265" h="50927">
                  <a:moveTo>
                    <a:pt x="0" y="25527"/>
                  </a:moveTo>
                  <a:lnTo>
                    <a:pt x="4152138" y="0"/>
                  </a:lnTo>
                  <a:lnTo>
                    <a:pt x="4152265" y="25527"/>
                  </a:lnTo>
                  <a:lnTo>
                    <a:pt x="127" y="50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8146F61A-EF24-414E-E460-3AB12360203B}"/>
              </a:ext>
            </a:extLst>
          </p:cNvPr>
          <p:cNvSpPr txBox="1"/>
          <p:nvPr/>
        </p:nvSpPr>
        <p:spPr>
          <a:xfrm>
            <a:off x="6765697" y="1232394"/>
            <a:ext cx="3292703" cy="482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68"/>
              </a:lnSpc>
            </a:pPr>
            <a:r>
              <a:rPr lang="en-US" sz="2000" b="1" dirty="0">
                <a:solidFill>
                  <a:srgbClr val="000000"/>
                </a:solidFill>
                <a:latin typeface="Montserrat" panose="00000500000000000000" pitchFamily="2" charset="0"/>
                <a:ea typeface="Helvetica Bold"/>
                <a:cs typeface="Helvetica Bold"/>
                <a:sym typeface="Helvetica Bold"/>
              </a:rPr>
              <a:t>Cabenuva</a:t>
            </a:r>
          </a:p>
        </p:txBody>
      </p:sp>
      <p:sp>
        <p:nvSpPr>
          <p:cNvPr id="21" name="AutoShape 168">
            <a:extLst>
              <a:ext uri="{FF2B5EF4-FFF2-40B4-BE49-F238E27FC236}">
                <a16:creationId xmlns:a16="http://schemas.microsoft.com/office/drawing/2014/main" id="{18EF5D50-E77F-F077-DDBA-31DFD4935847}"/>
              </a:ext>
            </a:extLst>
          </p:cNvPr>
          <p:cNvSpPr/>
          <p:nvPr/>
        </p:nvSpPr>
        <p:spPr>
          <a:xfrm rot="5420737" flipV="1">
            <a:off x="2843326" y="3873884"/>
            <a:ext cx="7789269" cy="4161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3BDBD9AE-3A26-D699-E335-24024234267E}"/>
              </a:ext>
            </a:extLst>
          </p:cNvPr>
          <p:cNvGrpSpPr/>
          <p:nvPr/>
        </p:nvGrpSpPr>
        <p:grpSpPr>
          <a:xfrm>
            <a:off x="0" y="3343468"/>
            <a:ext cx="6740652" cy="771332"/>
            <a:chOff x="0" y="0"/>
            <a:chExt cx="8949457" cy="1309040"/>
          </a:xfrm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BFE8B178-E1AE-6A0D-26B6-EF2DE33464E3}"/>
                </a:ext>
              </a:extLst>
            </p:cNvPr>
            <p:cNvSpPr/>
            <p:nvPr/>
          </p:nvSpPr>
          <p:spPr>
            <a:xfrm>
              <a:off x="0" y="0"/>
              <a:ext cx="8949452" cy="1308989"/>
            </a:xfrm>
            <a:custGeom>
              <a:avLst/>
              <a:gdLst/>
              <a:ahLst/>
              <a:cxnLst/>
              <a:rect l="l" t="t" r="r" b="b"/>
              <a:pathLst>
                <a:path w="8949452" h="1308989">
                  <a:moveTo>
                    <a:pt x="0" y="0"/>
                  </a:moveTo>
                  <a:lnTo>
                    <a:pt x="8949452" y="0"/>
                  </a:lnTo>
                  <a:lnTo>
                    <a:pt x="8949452" y="1308989"/>
                  </a:lnTo>
                  <a:lnTo>
                    <a:pt x="0" y="1308989"/>
                  </a:lnTo>
                  <a:close/>
                </a:path>
              </a:pathLst>
            </a:custGeom>
            <a:solidFill>
              <a:srgbClr val="171B4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id="{5E6A34B9-AE44-3DF8-98F8-B5D60B70AF46}"/>
              </a:ext>
            </a:extLst>
          </p:cNvPr>
          <p:cNvGrpSpPr/>
          <p:nvPr/>
        </p:nvGrpSpPr>
        <p:grpSpPr>
          <a:xfrm>
            <a:off x="-1" y="0"/>
            <a:ext cx="6740649" cy="1371600"/>
            <a:chOff x="0" y="0"/>
            <a:chExt cx="2460061" cy="620928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0A94BE99-EE25-C7CD-7E79-FC2673A248E9}"/>
                </a:ext>
              </a:extLst>
            </p:cNvPr>
            <p:cNvSpPr/>
            <p:nvPr/>
          </p:nvSpPr>
          <p:spPr>
            <a:xfrm>
              <a:off x="0" y="0"/>
              <a:ext cx="2460061" cy="620928"/>
            </a:xfrm>
            <a:custGeom>
              <a:avLst/>
              <a:gdLst/>
              <a:ahLst/>
              <a:cxnLst/>
              <a:rect l="l" t="t" r="r" b="b"/>
              <a:pathLst>
                <a:path w="2460061" h="620928">
                  <a:moveTo>
                    <a:pt x="0" y="0"/>
                  </a:moveTo>
                  <a:lnTo>
                    <a:pt x="2460061" y="0"/>
                  </a:lnTo>
                  <a:lnTo>
                    <a:pt x="2460061" y="620928"/>
                  </a:lnTo>
                  <a:lnTo>
                    <a:pt x="0" y="620928"/>
                  </a:lnTo>
                  <a:close/>
                </a:path>
              </a:pathLst>
            </a:custGeom>
            <a:solidFill>
              <a:srgbClr val="171B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689AFC53-1607-0A63-8F17-4ABEE417E1A4}"/>
                </a:ext>
              </a:extLst>
            </p:cNvPr>
            <p:cNvSpPr txBox="1"/>
            <p:nvPr/>
          </p:nvSpPr>
          <p:spPr>
            <a:xfrm>
              <a:off x="0" y="-38100"/>
              <a:ext cx="2460061" cy="659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3"/>
                </a:lnSpc>
              </a:pPr>
              <a:endParaRPr/>
            </a:p>
          </p:txBody>
        </p:sp>
      </p:grpSp>
      <p:sp>
        <p:nvSpPr>
          <p:cNvPr id="163" name="TextBox 25">
            <a:extLst>
              <a:ext uri="{FF2B5EF4-FFF2-40B4-BE49-F238E27FC236}">
                <a16:creationId xmlns:a16="http://schemas.microsoft.com/office/drawing/2014/main" id="{7C26F3DE-DEBC-810B-D0E0-7D7A5B978A7D}"/>
              </a:ext>
            </a:extLst>
          </p:cNvPr>
          <p:cNvSpPr txBox="1"/>
          <p:nvPr/>
        </p:nvSpPr>
        <p:spPr>
          <a:xfrm>
            <a:off x="2664863" y="76200"/>
            <a:ext cx="3983746" cy="167280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1683"/>
              </a:lnSpc>
            </a:pPr>
            <a:endParaRPr lang="en-US" sz="1202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40ABFAA-D301-099C-A76D-A1FE883664EF}"/>
              </a:ext>
            </a:extLst>
          </p:cNvPr>
          <p:cNvSpPr txBox="1"/>
          <p:nvPr/>
        </p:nvSpPr>
        <p:spPr>
          <a:xfrm>
            <a:off x="18534" y="3438496"/>
            <a:ext cx="6583521" cy="6001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Las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inyecciones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se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administran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cada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dos meses. Es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importante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asistir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a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cada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cita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inyección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a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tiempo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para que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los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niveles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tus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medicamentos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sean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lo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suficientemente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altos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como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evitar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que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el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VIH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haga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copias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sí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mismo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tu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cuerpo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165" name="Freeform 169">
            <a:extLst>
              <a:ext uri="{FF2B5EF4-FFF2-40B4-BE49-F238E27FC236}">
                <a16:creationId xmlns:a16="http://schemas.microsoft.com/office/drawing/2014/main" id="{39107129-C596-8664-4C68-3DA848C70956}"/>
              </a:ext>
            </a:extLst>
          </p:cNvPr>
          <p:cNvSpPr/>
          <p:nvPr/>
        </p:nvSpPr>
        <p:spPr>
          <a:xfrm>
            <a:off x="76200" y="4517124"/>
            <a:ext cx="4241940" cy="2798076"/>
          </a:xfrm>
          <a:custGeom>
            <a:avLst/>
            <a:gdLst/>
            <a:ahLst/>
            <a:cxnLst/>
            <a:rect l="l" t="t" r="r" b="b"/>
            <a:pathLst>
              <a:path w="4387739" h="2894248">
                <a:moveTo>
                  <a:pt x="0" y="0"/>
                </a:moveTo>
                <a:lnTo>
                  <a:pt x="4387739" y="0"/>
                </a:lnTo>
                <a:lnTo>
                  <a:pt x="4387739" y="2894248"/>
                </a:lnTo>
                <a:lnTo>
                  <a:pt x="0" y="28942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CA256C8-330D-68AB-2C31-D48FC78F10DC}"/>
              </a:ext>
            </a:extLst>
          </p:cNvPr>
          <p:cNvSpPr txBox="1"/>
          <p:nvPr/>
        </p:nvSpPr>
        <p:spPr>
          <a:xfrm>
            <a:off x="4355561" y="4267200"/>
            <a:ext cx="2309183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dirty="0" err="1">
                <a:latin typeface="Montserrat" pitchFamily="2" charset="77"/>
              </a:rPr>
              <a:t>Ejemplo</a:t>
            </a:r>
            <a:r>
              <a:rPr lang="en-US" sz="1200" b="1" dirty="0">
                <a:latin typeface="Montserrat" pitchFamily="2" charset="77"/>
              </a:rPr>
              <a:t> de Calendario de </a:t>
            </a:r>
            <a:r>
              <a:rPr lang="en-US" sz="1200" b="1" dirty="0" err="1">
                <a:latin typeface="Montserrat" pitchFamily="2" charset="77"/>
              </a:rPr>
              <a:t>Inyección</a:t>
            </a:r>
            <a:r>
              <a:rPr lang="en-US" sz="1200" b="1" dirty="0">
                <a:latin typeface="Montserrat" pitchFamily="2" charset="77"/>
              </a:rPr>
              <a:t> </a:t>
            </a:r>
            <a:r>
              <a:rPr lang="en-US" sz="1200" b="1" dirty="0" err="1">
                <a:latin typeface="Montserrat" pitchFamily="2" charset="77"/>
              </a:rPr>
              <a:t>Mensual</a:t>
            </a:r>
            <a:endParaRPr lang="en-US" sz="1200" b="1" dirty="0">
              <a:latin typeface="Montserrat" pitchFamily="2" charset="77"/>
            </a:endParaRPr>
          </a:p>
          <a:p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Para un </a:t>
            </a:r>
            <a:r>
              <a:rPr lang="en-US" sz="1200" dirty="0" err="1">
                <a:latin typeface="Montserrat" pitchFamily="2" charset="77"/>
              </a:rPr>
              <a:t>calendario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inyecciones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mensual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recibes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una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día 4 del </a:t>
            </a:r>
            <a:r>
              <a:rPr lang="en-US" sz="1200" dirty="0" err="1">
                <a:latin typeface="Montserrat" pitchFamily="2" charset="77"/>
              </a:rPr>
              <a:t>mes</a:t>
            </a:r>
            <a:r>
              <a:rPr lang="en-US" sz="1200" dirty="0">
                <a:latin typeface="Montserrat" pitchFamily="2" charset="77"/>
              </a:rPr>
              <a:t>, y </a:t>
            </a:r>
            <a:r>
              <a:rPr lang="en-US" sz="1200" dirty="0" err="1">
                <a:latin typeface="Montserrat" pitchFamily="2" charset="77"/>
              </a:rPr>
              <a:t>tu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próxima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será</a:t>
            </a:r>
            <a:r>
              <a:rPr lang="en-US" sz="1200" dirty="0">
                <a:latin typeface="Montserrat" pitchFamily="2" charset="77"/>
              </a:rPr>
              <a:t> cuatro </a:t>
            </a:r>
            <a:r>
              <a:rPr lang="en-US" sz="1200" dirty="0" err="1">
                <a:latin typeface="Montserrat" pitchFamily="2" charset="77"/>
              </a:rPr>
              <a:t>semanas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después</a:t>
            </a:r>
            <a:r>
              <a:rPr lang="en-US" sz="1200" dirty="0">
                <a:latin typeface="Montserrat" pitchFamily="2" charset="77"/>
              </a:rPr>
              <a:t> (</a:t>
            </a:r>
            <a:r>
              <a:rPr lang="en-US" sz="1200" dirty="0" err="1">
                <a:latin typeface="Montserrat" pitchFamily="2" charset="77"/>
              </a:rPr>
              <a:t>fecha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objetivo</a:t>
            </a:r>
            <a:r>
              <a:rPr lang="en-US" sz="1200" dirty="0">
                <a:latin typeface="Montserrat" pitchFamily="2" charset="77"/>
              </a:rPr>
              <a:t>).</a:t>
            </a:r>
          </a:p>
          <a:p>
            <a:br>
              <a:rPr lang="en-US" sz="1200" dirty="0">
                <a:latin typeface="Montserrat" pitchFamily="2" charset="77"/>
              </a:rPr>
            </a:br>
            <a:r>
              <a:rPr lang="en-US" sz="1200" dirty="0" err="1">
                <a:latin typeface="Montserrat" pitchFamily="2" charset="77"/>
              </a:rPr>
              <a:t>Puedes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programar</a:t>
            </a:r>
            <a:r>
              <a:rPr lang="en-US" sz="1200" dirty="0">
                <a:latin typeface="Montserrat" pitchFamily="2" charset="77"/>
              </a:rPr>
              <a:t> la </a:t>
            </a:r>
            <a:r>
              <a:rPr lang="en-US" sz="1200" dirty="0" err="1">
                <a:latin typeface="Montserrat" pitchFamily="2" charset="77"/>
              </a:rPr>
              <a:t>siguiente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hasta </a:t>
            </a:r>
            <a:r>
              <a:rPr lang="en-US" sz="1200" dirty="0" err="1">
                <a:latin typeface="Montserrat" pitchFamily="2" charset="77"/>
              </a:rPr>
              <a:t>siete</a:t>
            </a:r>
            <a:r>
              <a:rPr lang="en-US" sz="1200" dirty="0">
                <a:latin typeface="Montserrat" pitchFamily="2" charset="77"/>
              </a:rPr>
              <a:t> días antes o </a:t>
            </a:r>
            <a:r>
              <a:rPr lang="en-US" sz="1200" dirty="0" err="1">
                <a:latin typeface="Montserrat" pitchFamily="2" charset="77"/>
              </a:rPr>
              <a:t>después</a:t>
            </a:r>
            <a:r>
              <a:rPr lang="en-US" sz="1200" dirty="0">
                <a:latin typeface="Montserrat" pitchFamily="2" charset="77"/>
              </a:rPr>
              <a:t> de la </a:t>
            </a:r>
            <a:r>
              <a:rPr lang="en-US" sz="1200" dirty="0" err="1">
                <a:latin typeface="Montserrat" pitchFamily="2" charset="77"/>
              </a:rPr>
              <a:t>fecha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inyección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objetivo</a:t>
            </a:r>
            <a:r>
              <a:rPr lang="en-US" sz="1200" dirty="0">
                <a:latin typeface="Montserrat" pitchFamily="2" charset="77"/>
              </a:rPr>
              <a:t> (</a:t>
            </a:r>
            <a:r>
              <a:rPr lang="en-US" sz="1200" dirty="0" err="1">
                <a:latin typeface="Montserrat" pitchFamily="2" charset="77"/>
              </a:rPr>
              <a:t>cualquiera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días </a:t>
            </a:r>
            <a:r>
              <a:rPr lang="en-US" sz="1200" dirty="0" err="1">
                <a:latin typeface="Montserrat" pitchFamily="2" charset="77"/>
              </a:rPr>
              <a:t>sombreados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azul</a:t>
            </a:r>
            <a:r>
              <a:rPr lang="en-US" sz="1200" dirty="0">
                <a:latin typeface="Montserrat" pitchFamily="2" charset="77"/>
              </a:rPr>
              <a:t>).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0EDF8220-C106-357C-E25B-400107E0C0B1}"/>
              </a:ext>
            </a:extLst>
          </p:cNvPr>
          <p:cNvGrpSpPr/>
          <p:nvPr/>
        </p:nvGrpSpPr>
        <p:grpSpPr>
          <a:xfrm>
            <a:off x="-85034" y="-563579"/>
            <a:ext cx="2544779" cy="2544779"/>
            <a:chOff x="0" y="0"/>
            <a:chExt cx="812800" cy="812800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AEE0A9DE-3075-1753-2535-8863021A30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7E7FF6FA-989D-8AA7-A5F7-042598C0263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3"/>
                </a:lnSpc>
              </a:pPr>
              <a:endParaRPr/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978C970C-4DF3-DA9E-5209-0F54145EF9D2}"/>
              </a:ext>
            </a:extLst>
          </p:cNvPr>
          <p:cNvGrpSpPr/>
          <p:nvPr/>
        </p:nvGrpSpPr>
        <p:grpSpPr>
          <a:xfrm>
            <a:off x="7480710" y="5890644"/>
            <a:ext cx="1907944" cy="804953"/>
            <a:chOff x="1466253" y="0"/>
            <a:chExt cx="2612889" cy="1073270"/>
          </a:xfrm>
        </p:grpSpPr>
        <p:sp>
          <p:nvSpPr>
            <p:cNvPr id="8" name="Freeform 53">
              <a:extLst>
                <a:ext uri="{FF2B5EF4-FFF2-40B4-BE49-F238E27FC236}">
                  <a16:creationId xmlns:a16="http://schemas.microsoft.com/office/drawing/2014/main" id="{62FB6DE7-4859-46F4-9F63-2A09694EB250}"/>
                </a:ext>
              </a:extLst>
            </p:cNvPr>
            <p:cNvSpPr/>
            <p:nvPr/>
          </p:nvSpPr>
          <p:spPr>
            <a:xfrm>
              <a:off x="2979762" y="0"/>
              <a:ext cx="1099380" cy="1073270"/>
            </a:xfrm>
            <a:custGeom>
              <a:avLst/>
              <a:gdLst/>
              <a:ahLst/>
              <a:cxnLst/>
              <a:rect l="l" t="t" r="r" b="b"/>
              <a:pathLst>
                <a:path w="1099380" h="1073270">
                  <a:moveTo>
                    <a:pt x="0" y="0"/>
                  </a:moveTo>
                  <a:lnTo>
                    <a:pt x="1099380" y="0"/>
                  </a:lnTo>
                  <a:lnTo>
                    <a:pt x="1099380" y="1073270"/>
                  </a:lnTo>
                  <a:lnTo>
                    <a:pt x="0" y="1073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8" b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90EF4516-10D7-6BD9-C795-B8AD128E018F}"/>
                </a:ext>
              </a:extLst>
            </p:cNvPr>
            <p:cNvSpPr/>
            <p:nvPr/>
          </p:nvSpPr>
          <p:spPr>
            <a:xfrm>
              <a:off x="2588409" y="406782"/>
              <a:ext cx="187639" cy="187639"/>
            </a:xfrm>
            <a:custGeom>
              <a:avLst/>
              <a:gdLst/>
              <a:ahLst/>
              <a:cxnLst/>
              <a:rect l="l" t="t" r="r" b="b"/>
              <a:pathLst>
                <a:path w="187639" h="187639">
                  <a:moveTo>
                    <a:pt x="0" y="0"/>
                  </a:moveTo>
                  <a:lnTo>
                    <a:pt x="187640" y="0"/>
                  </a:lnTo>
                  <a:lnTo>
                    <a:pt x="187640" y="187639"/>
                  </a:lnTo>
                  <a:lnTo>
                    <a:pt x="0" y="187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1E302632-5A3B-AA5E-825A-78E3955EE6E8}"/>
                </a:ext>
              </a:extLst>
            </p:cNvPr>
            <p:cNvSpPr/>
            <p:nvPr/>
          </p:nvSpPr>
          <p:spPr>
            <a:xfrm>
              <a:off x="1466253" y="296483"/>
              <a:ext cx="892857" cy="694197"/>
            </a:xfrm>
            <a:custGeom>
              <a:avLst/>
              <a:gdLst/>
              <a:ahLst/>
              <a:cxnLst/>
              <a:rect l="l" t="t" r="r" b="b"/>
              <a:pathLst>
                <a:path w="892857" h="694197">
                  <a:moveTo>
                    <a:pt x="0" y="0"/>
                  </a:moveTo>
                  <a:lnTo>
                    <a:pt x="892857" y="0"/>
                  </a:lnTo>
                  <a:lnTo>
                    <a:pt x="892857" y="694196"/>
                  </a:lnTo>
                  <a:lnTo>
                    <a:pt x="0" y="694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184" r="-18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58">
              <a:extLst>
                <a:ext uri="{FF2B5EF4-FFF2-40B4-BE49-F238E27FC236}">
                  <a16:creationId xmlns:a16="http://schemas.microsoft.com/office/drawing/2014/main" id="{3D512515-19E5-D9D5-3F5F-08EB32384BAC}"/>
                </a:ext>
              </a:extLst>
            </p:cNvPr>
            <p:cNvGrpSpPr/>
            <p:nvPr/>
          </p:nvGrpSpPr>
          <p:grpSpPr>
            <a:xfrm>
              <a:off x="3637289" y="406111"/>
              <a:ext cx="88071" cy="181331"/>
              <a:chOff x="0" y="0"/>
              <a:chExt cx="88071" cy="181331"/>
            </a:xfrm>
          </p:grpSpPr>
          <p:sp>
            <p:nvSpPr>
              <p:cNvPr id="244" name="Freeform 59">
                <a:extLst>
                  <a:ext uri="{FF2B5EF4-FFF2-40B4-BE49-F238E27FC236}">
                    <a16:creationId xmlns:a16="http://schemas.microsoft.com/office/drawing/2014/main" id="{C1E7E756-8B98-3248-D65B-7715E9890455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TextBox 60">
                <a:extLst>
                  <a:ext uri="{FF2B5EF4-FFF2-40B4-BE49-F238E27FC236}">
                    <a16:creationId xmlns:a16="http://schemas.microsoft.com/office/drawing/2014/main" id="{02932470-CD95-DF99-D28B-3657A1D6097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3" name="Group 61">
              <a:extLst>
                <a:ext uri="{FF2B5EF4-FFF2-40B4-BE49-F238E27FC236}">
                  <a16:creationId xmlns:a16="http://schemas.microsoft.com/office/drawing/2014/main" id="{75F682B3-06E1-6606-A07A-05A90399278B}"/>
                </a:ext>
              </a:extLst>
            </p:cNvPr>
            <p:cNvGrpSpPr/>
            <p:nvPr/>
          </p:nvGrpSpPr>
          <p:grpSpPr>
            <a:xfrm>
              <a:off x="3772247" y="406111"/>
              <a:ext cx="88071" cy="181331"/>
              <a:chOff x="0" y="0"/>
              <a:chExt cx="88071" cy="181331"/>
            </a:xfrm>
          </p:grpSpPr>
          <p:sp>
            <p:nvSpPr>
              <p:cNvPr id="242" name="Freeform 62">
                <a:extLst>
                  <a:ext uri="{FF2B5EF4-FFF2-40B4-BE49-F238E27FC236}">
                    <a16:creationId xmlns:a16="http://schemas.microsoft.com/office/drawing/2014/main" id="{BDE31D7B-9EA7-FC88-7CAB-26E06B0A8608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TextBox 63">
                <a:extLst>
                  <a:ext uri="{FF2B5EF4-FFF2-40B4-BE49-F238E27FC236}">
                    <a16:creationId xmlns:a16="http://schemas.microsoft.com/office/drawing/2014/main" id="{7F1CD187-20CE-3B5D-7837-BDA5C1AD17F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4" name="Group 64">
              <a:extLst>
                <a:ext uri="{FF2B5EF4-FFF2-40B4-BE49-F238E27FC236}">
                  <a16:creationId xmlns:a16="http://schemas.microsoft.com/office/drawing/2014/main" id="{B93A57CA-6008-F93D-D130-18FE5AE86900}"/>
                </a:ext>
              </a:extLst>
            </p:cNvPr>
            <p:cNvGrpSpPr/>
            <p:nvPr/>
          </p:nvGrpSpPr>
          <p:grpSpPr>
            <a:xfrm>
              <a:off x="3927578" y="406111"/>
              <a:ext cx="88071" cy="181331"/>
              <a:chOff x="0" y="0"/>
              <a:chExt cx="88071" cy="181331"/>
            </a:xfrm>
          </p:grpSpPr>
          <p:sp>
            <p:nvSpPr>
              <p:cNvPr id="240" name="Freeform 65">
                <a:extLst>
                  <a:ext uri="{FF2B5EF4-FFF2-40B4-BE49-F238E27FC236}">
                    <a16:creationId xmlns:a16="http://schemas.microsoft.com/office/drawing/2014/main" id="{D30D25F2-B8C3-0AE8-3C0D-27C790844338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TextBox 66">
                <a:extLst>
                  <a:ext uri="{FF2B5EF4-FFF2-40B4-BE49-F238E27FC236}">
                    <a16:creationId xmlns:a16="http://schemas.microsoft.com/office/drawing/2014/main" id="{AB3777A0-D161-55AA-2E90-7C9292FC8C9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5" name="Group 67">
              <a:extLst>
                <a:ext uri="{FF2B5EF4-FFF2-40B4-BE49-F238E27FC236}">
                  <a16:creationId xmlns:a16="http://schemas.microsoft.com/office/drawing/2014/main" id="{57C4BB87-F1BA-57D0-6BE4-C837E031E93D}"/>
                </a:ext>
              </a:extLst>
            </p:cNvPr>
            <p:cNvGrpSpPr/>
            <p:nvPr/>
          </p:nvGrpSpPr>
          <p:grpSpPr>
            <a:xfrm>
              <a:off x="3927578" y="511168"/>
              <a:ext cx="88071" cy="181331"/>
              <a:chOff x="0" y="0"/>
              <a:chExt cx="88071" cy="181331"/>
            </a:xfrm>
          </p:grpSpPr>
          <p:sp>
            <p:nvSpPr>
              <p:cNvPr id="238" name="Freeform 68">
                <a:extLst>
                  <a:ext uri="{FF2B5EF4-FFF2-40B4-BE49-F238E27FC236}">
                    <a16:creationId xmlns:a16="http://schemas.microsoft.com/office/drawing/2014/main" id="{998C2E1B-2468-96D6-3C2A-B1E27E0EDAF0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TextBox 69">
                <a:extLst>
                  <a:ext uri="{FF2B5EF4-FFF2-40B4-BE49-F238E27FC236}">
                    <a16:creationId xmlns:a16="http://schemas.microsoft.com/office/drawing/2014/main" id="{89A700FE-BF09-D49A-3D60-8278222C30B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6" name="Group 70">
              <a:extLst>
                <a:ext uri="{FF2B5EF4-FFF2-40B4-BE49-F238E27FC236}">
                  <a16:creationId xmlns:a16="http://schemas.microsoft.com/office/drawing/2014/main" id="{DDDDFC71-E87D-50A1-A505-BEFA5B54A0D5}"/>
                </a:ext>
              </a:extLst>
            </p:cNvPr>
            <p:cNvGrpSpPr/>
            <p:nvPr/>
          </p:nvGrpSpPr>
          <p:grpSpPr>
            <a:xfrm>
              <a:off x="3937495" y="618118"/>
              <a:ext cx="88071" cy="181331"/>
              <a:chOff x="0" y="0"/>
              <a:chExt cx="88071" cy="181331"/>
            </a:xfrm>
          </p:grpSpPr>
          <p:sp>
            <p:nvSpPr>
              <p:cNvPr id="236" name="Freeform 71">
                <a:extLst>
                  <a:ext uri="{FF2B5EF4-FFF2-40B4-BE49-F238E27FC236}">
                    <a16:creationId xmlns:a16="http://schemas.microsoft.com/office/drawing/2014/main" id="{18017517-EB2B-E4F8-395E-E91684F1DCF6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TextBox 72">
                <a:extLst>
                  <a:ext uri="{FF2B5EF4-FFF2-40B4-BE49-F238E27FC236}">
                    <a16:creationId xmlns:a16="http://schemas.microsoft.com/office/drawing/2014/main" id="{FAAE4FE3-51DA-B436-A505-F4B2D591452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7" name="Group 73">
              <a:extLst>
                <a:ext uri="{FF2B5EF4-FFF2-40B4-BE49-F238E27FC236}">
                  <a16:creationId xmlns:a16="http://schemas.microsoft.com/office/drawing/2014/main" id="{F7DDAF75-0B0D-4E49-82AC-27B9C4AB48F2}"/>
                </a:ext>
              </a:extLst>
            </p:cNvPr>
            <p:cNvGrpSpPr/>
            <p:nvPr/>
          </p:nvGrpSpPr>
          <p:grpSpPr>
            <a:xfrm>
              <a:off x="3937495" y="727614"/>
              <a:ext cx="88071" cy="181331"/>
              <a:chOff x="0" y="0"/>
              <a:chExt cx="88071" cy="181331"/>
            </a:xfrm>
          </p:grpSpPr>
          <p:sp>
            <p:nvSpPr>
              <p:cNvPr id="234" name="Freeform 74">
                <a:extLst>
                  <a:ext uri="{FF2B5EF4-FFF2-40B4-BE49-F238E27FC236}">
                    <a16:creationId xmlns:a16="http://schemas.microsoft.com/office/drawing/2014/main" id="{44C339A2-53A6-5443-C00C-B7256FB1C59D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TextBox 75">
                <a:extLst>
                  <a:ext uri="{FF2B5EF4-FFF2-40B4-BE49-F238E27FC236}">
                    <a16:creationId xmlns:a16="http://schemas.microsoft.com/office/drawing/2014/main" id="{060EE73D-3B54-4E77-94D1-C670161C68B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8" name="Group 76">
              <a:extLst>
                <a:ext uri="{FF2B5EF4-FFF2-40B4-BE49-F238E27FC236}">
                  <a16:creationId xmlns:a16="http://schemas.microsoft.com/office/drawing/2014/main" id="{418EC599-ED8B-731B-4BBF-99DB91E65834}"/>
                </a:ext>
              </a:extLst>
            </p:cNvPr>
            <p:cNvGrpSpPr/>
            <p:nvPr/>
          </p:nvGrpSpPr>
          <p:grpSpPr>
            <a:xfrm>
              <a:off x="3782433" y="511168"/>
              <a:ext cx="88071" cy="181331"/>
              <a:chOff x="0" y="0"/>
              <a:chExt cx="88071" cy="181331"/>
            </a:xfrm>
          </p:grpSpPr>
          <p:sp>
            <p:nvSpPr>
              <p:cNvPr id="232" name="Freeform 77">
                <a:extLst>
                  <a:ext uri="{FF2B5EF4-FFF2-40B4-BE49-F238E27FC236}">
                    <a16:creationId xmlns:a16="http://schemas.microsoft.com/office/drawing/2014/main" id="{21F3811F-A0B8-C24D-CB17-EC3B44052031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TextBox 78">
                <a:extLst>
                  <a:ext uri="{FF2B5EF4-FFF2-40B4-BE49-F238E27FC236}">
                    <a16:creationId xmlns:a16="http://schemas.microsoft.com/office/drawing/2014/main" id="{F545AC6E-9D5F-95B2-9EC7-538AB5F4601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9" name="Group 79">
              <a:extLst>
                <a:ext uri="{FF2B5EF4-FFF2-40B4-BE49-F238E27FC236}">
                  <a16:creationId xmlns:a16="http://schemas.microsoft.com/office/drawing/2014/main" id="{3A3E2B1B-4ADE-A6AD-D84B-583ECF820602}"/>
                </a:ext>
              </a:extLst>
            </p:cNvPr>
            <p:cNvGrpSpPr/>
            <p:nvPr/>
          </p:nvGrpSpPr>
          <p:grpSpPr>
            <a:xfrm>
              <a:off x="3792349" y="618118"/>
              <a:ext cx="88071" cy="181331"/>
              <a:chOff x="0" y="0"/>
              <a:chExt cx="88071" cy="181331"/>
            </a:xfrm>
          </p:grpSpPr>
          <p:sp>
            <p:nvSpPr>
              <p:cNvPr id="230" name="Freeform 80">
                <a:extLst>
                  <a:ext uri="{FF2B5EF4-FFF2-40B4-BE49-F238E27FC236}">
                    <a16:creationId xmlns:a16="http://schemas.microsoft.com/office/drawing/2014/main" id="{0ACEDBD6-C77C-8496-FBCF-999B5A28D0EF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TextBox 81">
                <a:extLst>
                  <a:ext uri="{FF2B5EF4-FFF2-40B4-BE49-F238E27FC236}">
                    <a16:creationId xmlns:a16="http://schemas.microsoft.com/office/drawing/2014/main" id="{14759E7B-D907-238B-F731-A0380D102CE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23" name="Group 82">
              <a:extLst>
                <a:ext uri="{FF2B5EF4-FFF2-40B4-BE49-F238E27FC236}">
                  <a16:creationId xmlns:a16="http://schemas.microsoft.com/office/drawing/2014/main" id="{530AE3A7-6E3C-4541-1C9D-B33C7DB68D81}"/>
                </a:ext>
              </a:extLst>
            </p:cNvPr>
            <p:cNvGrpSpPr/>
            <p:nvPr/>
          </p:nvGrpSpPr>
          <p:grpSpPr>
            <a:xfrm>
              <a:off x="3792349" y="727614"/>
              <a:ext cx="88071" cy="181331"/>
              <a:chOff x="0" y="0"/>
              <a:chExt cx="88071" cy="181331"/>
            </a:xfrm>
          </p:grpSpPr>
          <p:sp>
            <p:nvSpPr>
              <p:cNvPr id="228" name="Freeform 83">
                <a:extLst>
                  <a:ext uri="{FF2B5EF4-FFF2-40B4-BE49-F238E27FC236}">
                    <a16:creationId xmlns:a16="http://schemas.microsoft.com/office/drawing/2014/main" id="{0E35C05F-C285-F005-0B63-D82622720734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TextBox 84">
                <a:extLst>
                  <a:ext uri="{FF2B5EF4-FFF2-40B4-BE49-F238E27FC236}">
                    <a16:creationId xmlns:a16="http://schemas.microsoft.com/office/drawing/2014/main" id="{BE315694-470C-831F-AAD9-DCE28666DB8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24" name="Group 85">
              <a:extLst>
                <a:ext uri="{FF2B5EF4-FFF2-40B4-BE49-F238E27FC236}">
                  <a16:creationId xmlns:a16="http://schemas.microsoft.com/office/drawing/2014/main" id="{5338B121-3B92-4218-A7EB-AE27B85C5F52}"/>
                </a:ext>
              </a:extLst>
            </p:cNvPr>
            <p:cNvGrpSpPr/>
            <p:nvPr/>
          </p:nvGrpSpPr>
          <p:grpSpPr>
            <a:xfrm>
              <a:off x="3786134" y="835706"/>
              <a:ext cx="88071" cy="181331"/>
              <a:chOff x="0" y="0"/>
              <a:chExt cx="88071" cy="181331"/>
            </a:xfrm>
          </p:grpSpPr>
          <p:sp>
            <p:nvSpPr>
              <p:cNvPr id="226" name="Freeform 86">
                <a:extLst>
                  <a:ext uri="{FF2B5EF4-FFF2-40B4-BE49-F238E27FC236}">
                    <a16:creationId xmlns:a16="http://schemas.microsoft.com/office/drawing/2014/main" id="{A7071D3B-288F-9B9A-0EBA-E54DFA41EDE7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TextBox 87">
                <a:extLst>
                  <a:ext uri="{FF2B5EF4-FFF2-40B4-BE49-F238E27FC236}">
                    <a16:creationId xmlns:a16="http://schemas.microsoft.com/office/drawing/2014/main" id="{EECED2B7-0922-F4B3-DF77-F6C4F708151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29" name="Group 88">
              <a:extLst>
                <a:ext uri="{FF2B5EF4-FFF2-40B4-BE49-F238E27FC236}">
                  <a16:creationId xmlns:a16="http://schemas.microsoft.com/office/drawing/2014/main" id="{62E81F42-8913-465C-004E-88D42B6CD723}"/>
                </a:ext>
              </a:extLst>
            </p:cNvPr>
            <p:cNvGrpSpPr/>
            <p:nvPr/>
          </p:nvGrpSpPr>
          <p:grpSpPr>
            <a:xfrm>
              <a:off x="3637289" y="511168"/>
              <a:ext cx="88071" cy="181331"/>
              <a:chOff x="0" y="0"/>
              <a:chExt cx="88071" cy="181331"/>
            </a:xfrm>
          </p:grpSpPr>
          <p:sp>
            <p:nvSpPr>
              <p:cNvPr id="224" name="Freeform 89">
                <a:extLst>
                  <a:ext uri="{FF2B5EF4-FFF2-40B4-BE49-F238E27FC236}">
                    <a16:creationId xmlns:a16="http://schemas.microsoft.com/office/drawing/2014/main" id="{1F50533C-AFAB-912C-B3E9-0D4C1586EAF2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Box 90">
                <a:extLst>
                  <a:ext uri="{FF2B5EF4-FFF2-40B4-BE49-F238E27FC236}">
                    <a16:creationId xmlns:a16="http://schemas.microsoft.com/office/drawing/2014/main" id="{BDBF5D4F-F874-4969-531A-C3BF83A545D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31" name="Group 91">
              <a:extLst>
                <a:ext uri="{FF2B5EF4-FFF2-40B4-BE49-F238E27FC236}">
                  <a16:creationId xmlns:a16="http://schemas.microsoft.com/office/drawing/2014/main" id="{8FB23AD6-014C-BAF7-B2E7-32734533B18B}"/>
                </a:ext>
              </a:extLst>
            </p:cNvPr>
            <p:cNvGrpSpPr/>
            <p:nvPr/>
          </p:nvGrpSpPr>
          <p:grpSpPr>
            <a:xfrm>
              <a:off x="3647203" y="618118"/>
              <a:ext cx="88071" cy="181331"/>
              <a:chOff x="0" y="0"/>
              <a:chExt cx="88071" cy="181331"/>
            </a:xfrm>
          </p:grpSpPr>
          <p:sp>
            <p:nvSpPr>
              <p:cNvPr id="222" name="Freeform 92">
                <a:extLst>
                  <a:ext uri="{FF2B5EF4-FFF2-40B4-BE49-F238E27FC236}">
                    <a16:creationId xmlns:a16="http://schemas.microsoft.com/office/drawing/2014/main" id="{4AB81233-7764-3C6F-F157-54B571E39EE9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TextBox 93">
                <a:extLst>
                  <a:ext uri="{FF2B5EF4-FFF2-40B4-BE49-F238E27FC236}">
                    <a16:creationId xmlns:a16="http://schemas.microsoft.com/office/drawing/2014/main" id="{B3CC2673-9BCE-C1C6-3590-7289CCAD316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54" name="Group 94">
              <a:extLst>
                <a:ext uri="{FF2B5EF4-FFF2-40B4-BE49-F238E27FC236}">
                  <a16:creationId xmlns:a16="http://schemas.microsoft.com/office/drawing/2014/main" id="{121748B8-70BD-CD97-CEEC-23097FAB5E5C}"/>
                </a:ext>
              </a:extLst>
            </p:cNvPr>
            <p:cNvGrpSpPr/>
            <p:nvPr/>
          </p:nvGrpSpPr>
          <p:grpSpPr>
            <a:xfrm>
              <a:off x="3647203" y="727614"/>
              <a:ext cx="88071" cy="181331"/>
              <a:chOff x="0" y="0"/>
              <a:chExt cx="88071" cy="181331"/>
            </a:xfrm>
          </p:grpSpPr>
          <p:sp>
            <p:nvSpPr>
              <p:cNvPr id="220" name="Freeform 95">
                <a:extLst>
                  <a:ext uri="{FF2B5EF4-FFF2-40B4-BE49-F238E27FC236}">
                    <a16:creationId xmlns:a16="http://schemas.microsoft.com/office/drawing/2014/main" id="{3EE3BBCC-43DF-89FC-5BBC-0550951B486E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TextBox 96">
                <a:extLst>
                  <a:ext uri="{FF2B5EF4-FFF2-40B4-BE49-F238E27FC236}">
                    <a16:creationId xmlns:a16="http://schemas.microsoft.com/office/drawing/2014/main" id="{0789F3E7-117C-EB44-7B5D-9A5DE6319D5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56" name="Group 97">
              <a:extLst>
                <a:ext uri="{FF2B5EF4-FFF2-40B4-BE49-F238E27FC236}">
                  <a16:creationId xmlns:a16="http://schemas.microsoft.com/office/drawing/2014/main" id="{C17858E0-8E24-F251-EF1C-664641251940}"/>
                </a:ext>
              </a:extLst>
            </p:cNvPr>
            <p:cNvGrpSpPr/>
            <p:nvPr/>
          </p:nvGrpSpPr>
          <p:grpSpPr>
            <a:xfrm>
              <a:off x="3640990" y="835706"/>
              <a:ext cx="88071" cy="181331"/>
              <a:chOff x="0" y="0"/>
              <a:chExt cx="88071" cy="181331"/>
            </a:xfrm>
          </p:grpSpPr>
          <p:sp>
            <p:nvSpPr>
              <p:cNvPr id="218" name="Freeform 98">
                <a:extLst>
                  <a:ext uri="{FF2B5EF4-FFF2-40B4-BE49-F238E27FC236}">
                    <a16:creationId xmlns:a16="http://schemas.microsoft.com/office/drawing/2014/main" id="{40EE91CD-BE14-D35A-ED26-4D810BDCE374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TextBox 99">
                <a:extLst>
                  <a:ext uri="{FF2B5EF4-FFF2-40B4-BE49-F238E27FC236}">
                    <a16:creationId xmlns:a16="http://schemas.microsoft.com/office/drawing/2014/main" id="{184D104E-4BCC-C9A9-EC11-6B018953FFD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49" name="Group 100">
              <a:extLst>
                <a:ext uri="{FF2B5EF4-FFF2-40B4-BE49-F238E27FC236}">
                  <a16:creationId xmlns:a16="http://schemas.microsoft.com/office/drawing/2014/main" id="{4F9846CF-2A36-1CA2-EE88-1F5B09224AC1}"/>
                </a:ext>
              </a:extLst>
            </p:cNvPr>
            <p:cNvGrpSpPr/>
            <p:nvPr/>
          </p:nvGrpSpPr>
          <p:grpSpPr>
            <a:xfrm>
              <a:off x="3485418" y="511168"/>
              <a:ext cx="88071" cy="181331"/>
              <a:chOff x="0" y="0"/>
              <a:chExt cx="88071" cy="181331"/>
            </a:xfrm>
          </p:grpSpPr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3AE9DAE1-BE5F-81B3-7088-368DE18F14DF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TextBox 102">
                <a:extLst>
                  <a:ext uri="{FF2B5EF4-FFF2-40B4-BE49-F238E27FC236}">
                    <a16:creationId xmlns:a16="http://schemas.microsoft.com/office/drawing/2014/main" id="{322F0D3C-DAB4-85FE-EFC2-32D786AA838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58" name="Group 103">
              <a:extLst>
                <a:ext uri="{FF2B5EF4-FFF2-40B4-BE49-F238E27FC236}">
                  <a16:creationId xmlns:a16="http://schemas.microsoft.com/office/drawing/2014/main" id="{AF41F059-692C-E91F-BAC0-B1907FAF9B55}"/>
                </a:ext>
              </a:extLst>
            </p:cNvPr>
            <p:cNvGrpSpPr/>
            <p:nvPr/>
          </p:nvGrpSpPr>
          <p:grpSpPr>
            <a:xfrm>
              <a:off x="3495334" y="618118"/>
              <a:ext cx="88071" cy="181331"/>
              <a:chOff x="0" y="0"/>
              <a:chExt cx="88071" cy="181331"/>
            </a:xfrm>
          </p:grpSpPr>
          <p:sp>
            <p:nvSpPr>
              <p:cNvPr id="214" name="Freeform 104">
                <a:extLst>
                  <a:ext uri="{FF2B5EF4-FFF2-40B4-BE49-F238E27FC236}">
                    <a16:creationId xmlns:a16="http://schemas.microsoft.com/office/drawing/2014/main" id="{6D48984A-DF03-BAE4-F484-4B542EFD4DFE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TextBox 105">
                <a:extLst>
                  <a:ext uri="{FF2B5EF4-FFF2-40B4-BE49-F238E27FC236}">
                    <a16:creationId xmlns:a16="http://schemas.microsoft.com/office/drawing/2014/main" id="{CC353F29-E0C5-5DCB-6FB2-4220EE04781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59" name="Group 106">
              <a:extLst>
                <a:ext uri="{FF2B5EF4-FFF2-40B4-BE49-F238E27FC236}">
                  <a16:creationId xmlns:a16="http://schemas.microsoft.com/office/drawing/2014/main" id="{BD512F7B-8D7A-2DFA-97BB-DE126C41AB22}"/>
                </a:ext>
              </a:extLst>
            </p:cNvPr>
            <p:cNvGrpSpPr/>
            <p:nvPr/>
          </p:nvGrpSpPr>
          <p:grpSpPr>
            <a:xfrm>
              <a:off x="3495334" y="727614"/>
              <a:ext cx="88071" cy="181331"/>
              <a:chOff x="0" y="0"/>
              <a:chExt cx="88071" cy="181331"/>
            </a:xfrm>
          </p:grpSpPr>
          <p:sp>
            <p:nvSpPr>
              <p:cNvPr id="212" name="Freeform 107">
                <a:extLst>
                  <a:ext uri="{FF2B5EF4-FFF2-40B4-BE49-F238E27FC236}">
                    <a16:creationId xmlns:a16="http://schemas.microsoft.com/office/drawing/2014/main" id="{4C3086FD-C68F-223C-0E63-C410521FEE33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TextBox 108">
                <a:extLst>
                  <a:ext uri="{FF2B5EF4-FFF2-40B4-BE49-F238E27FC236}">
                    <a16:creationId xmlns:a16="http://schemas.microsoft.com/office/drawing/2014/main" id="{8C8A9649-2447-6C26-EF1A-33780954BF4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67" name="Group 109">
              <a:extLst>
                <a:ext uri="{FF2B5EF4-FFF2-40B4-BE49-F238E27FC236}">
                  <a16:creationId xmlns:a16="http://schemas.microsoft.com/office/drawing/2014/main" id="{CD9F1E5D-5728-4E20-5AE1-6A4BBD9852AB}"/>
                </a:ext>
              </a:extLst>
            </p:cNvPr>
            <p:cNvGrpSpPr/>
            <p:nvPr/>
          </p:nvGrpSpPr>
          <p:grpSpPr>
            <a:xfrm>
              <a:off x="3489119" y="835706"/>
              <a:ext cx="88071" cy="181331"/>
              <a:chOff x="0" y="0"/>
              <a:chExt cx="88071" cy="181331"/>
            </a:xfrm>
          </p:grpSpPr>
          <p:sp>
            <p:nvSpPr>
              <p:cNvPr id="210" name="Freeform 110">
                <a:extLst>
                  <a:ext uri="{FF2B5EF4-FFF2-40B4-BE49-F238E27FC236}">
                    <a16:creationId xmlns:a16="http://schemas.microsoft.com/office/drawing/2014/main" id="{E0BAAC55-DB25-7DCE-2768-5E3224C85CE6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TextBox 111">
                <a:extLst>
                  <a:ext uri="{FF2B5EF4-FFF2-40B4-BE49-F238E27FC236}">
                    <a16:creationId xmlns:a16="http://schemas.microsoft.com/office/drawing/2014/main" id="{8535F0E5-6498-865E-6C36-11E832369EF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68" name="Group 112">
              <a:extLst>
                <a:ext uri="{FF2B5EF4-FFF2-40B4-BE49-F238E27FC236}">
                  <a16:creationId xmlns:a16="http://schemas.microsoft.com/office/drawing/2014/main" id="{87B9D12C-54CF-0594-D03A-7B07C1DA3052}"/>
                </a:ext>
              </a:extLst>
            </p:cNvPr>
            <p:cNvGrpSpPr/>
            <p:nvPr/>
          </p:nvGrpSpPr>
          <p:grpSpPr>
            <a:xfrm>
              <a:off x="3346419" y="511168"/>
              <a:ext cx="88071" cy="181331"/>
              <a:chOff x="0" y="0"/>
              <a:chExt cx="88071" cy="181331"/>
            </a:xfrm>
          </p:grpSpPr>
          <p:sp>
            <p:nvSpPr>
              <p:cNvPr id="208" name="Freeform 113">
                <a:extLst>
                  <a:ext uri="{FF2B5EF4-FFF2-40B4-BE49-F238E27FC236}">
                    <a16:creationId xmlns:a16="http://schemas.microsoft.com/office/drawing/2014/main" id="{8BD71C7A-A9A9-4B75-A3A9-BC9F7F4B0616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TextBox 114">
                <a:extLst>
                  <a:ext uri="{FF2B5EF4-FFF2-40B4-BE49-F238E27FC236}">
                    <a16:creationId xmlns:a16="http://schemas.microsoft.com/office/drawing/2014/main" id="{696C3F39-7E74-DD19-345E-443C7390434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69" name="Group 115">
              <a:extLst>
                <a:ext uri="{FF2B5EF4-FFF2-40B4-BE49-F238E27FC236}">
                  <a16:creationId xmlns:a16="http://schemas.microsoft.com/office/drawing/2014/main" id="{CFECCD23-4D19-92ED-D7F2-BEBC13E385D7}"/>
                </a:ext>
              </a:extLst>
            </p:cNvPr>
            <p:cNvGrpSpPr/>
            <p:nvPr/>
          </p:nvGrpSpPr>
          <p:grpSpPr>
            <a:xfrm>
              <a:off x="3356334" y="618118"/>
              <a:ext cx="88071" cy="181331"/>
              <a:chOff x="0" y="0"/>
              <a:chExt cx="88071" cy="181331"/>
            </a:xfrm>
          </p:grpSpPr>
          <p:sp>
            <p:nvSpPr>
              <p:cNvPr id="206" name="Freeform 116">
                <a:extLst>
                  <a:ext uri="{FF2B5EF4-FFF2-40B4-BE49-F238E27FC236}">
                    <a16:creationId xmlns:a16="http://schemas.microsoft.com/office/drawing/2014/main" id="{23D67093-72E0-93A3-02FE-5BF97590570E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TextBox 117">
                <a:extLst>
                  <a:ext uri="{FF2B5EF4-FFF2-40B4-BE49-F238E27FC236}">
                    <a16:creationId xmlns:a16="http://schemas.microsoft.com/office/drawing/2014/main" id="{596730BD-AF73-5664-36DA-CB0D486F08D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70" name="Group 118">
              <a:extLst>
                <a:ext uri="{FF2B5EF4-FFF2-40B4-BE49-F238E27FC236}">
                  <a16:creationId xmlns:a16="http://schemas.microsoft.com/office/drawing/2014/main" id="{94DBADA0-514D-A185-08D5-9FE0ACE2CD7E}"/>
                </a:ext>
              </a:extLst>
            </p:cNvPr>
            <p:cNvGrpSpPr/>
            <p:nvPr/>
          </p:nvGrpSpPr>
          <p:grpSpPr>
            <a:xfrm>
              <a:off x="3356334" y="727614"/>
              <a:ext cx="88071" cy="181331"/>
              <a:chOff x="0" y="0"/>
              <a:chExt cx="88071" cy="181331"/>
            </a:xfrm>
          </p:grpSpPr>
          <p:sp>
            <p:nvSpPr>
              <p:cNvPr id="204" name="Freeform 119">
                <a:extLst>
                  <a:ext uri="{FF2B5EF4-FFF2-40B4-BE49-F238E27FC236}">
                    <a16:creationId xmlns:a16="http://schemas.microsoft.com/office/drawing/2014/main" id="{42C97784-F016-A2CF-AE70-C8A76F76627E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TextBox 120">
                <a:extLst>
                  <a:ext uri="{FF2B5EF4-FFF2-40B4-BE49-F238E27FC236}">
                    <a16:creationId xmlns:a16="http://schemas.microsoft.com/office/drawing/2014/main" id="{5BA6CA60-4CAB-F0FC-CD18-D28BA9DA290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72" name="Group 121">
              <a:extLst>
                <a:ext uri="{FF2B5EF4-FFF2-40B4-BE49-F238E27FC236}">
                  <a16:creationId xmlns:a16="http://schemas.microsoft.com/office/drawing/2014/main" id="{029B555E-D398-C50D-36DC-92D2CC0EA83C}"/>
                </a:ext>
              </a:extLst>
            </p:cNvPr>
            <p:cNvGrpSpPr/>
            <p:nvPr/>
          </p:nvGrpSpPr>
          <p:grpSpPr>
            <a:xfrm>
              <a:off x="3350120" y="835706"/>
              <a:ext cx="88071" cy="181331"/>
              <a:chOff x="0" y="0"/>
              <a:chExt cx="88071" cy="181331"/>
            </a:xfrm>
          </p:grpSpPr>
          <p:sp>
            <p:nvSpPr>
              <p:cNvPr id="202" name="Freeform 122">
                <a:extLst>
                  <a:ext uri="{FF2B5EF4-FFF2-40B4-BE49-F238E27FC236}">
                    <a16:creationId xmlns:a16="http://schemas.microsoft.com/office/drawing/2014/main" id="{FBCF3744-9327-A9E3-E7CC-EF01F1475925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TextBox 123">
                <a:extLst>
                  <a:ext uri="{FF2B5EF4-FFF2-40B4-BE49-F238E27FC236}">
                    <a16:creationId xmlns:a16="http://schemas.microsoft.com/office/drawing/2014/main" id="{B9A3159E-B8C1-ECFB-5433-9CD6AA8EDB6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74" name="Group 124">
              <a:extLst>
                <a:ext uri="{FF2B5EF4-FFF2-40B4-BE49-F238E27FC236}">
                  <a16:creationId xmlns:a16="http://schemas.microsoft.com/office/drawing/2014/main" id="{8037D829-EFA2-F3D0-C656-50B142D89250}"/>
                </a:ext>
              </a:extLst>
            </p:cNvPr>
            <p:cNvGrpSpPr/>
            <p:nvPr/>
          </p:nvGrpSpPr>
          <p:grpSpPr>
            <a:xfrm>
              <a:off x="3194686" y="511168"/>
              <a:ext cx="88071" cy="181331"/>
              <a:chOff x="0" y="0"/>
              <a:chExt cx="88071" cy="181331"/>
            </a:xfrm>
          </p:grpSpPr>
          <p:sp>
            <p:nvSpPr>
              <p:cNvPr id="200" name="Freeform 125">
                <a:extLst>
                  <a:ext uri="{FF2B5EF4-FFF2-40B4-BE49-F238E27FC236}">
                    <a16:creationId xmlns:a16="http://schemas.microsoft.com/office/drawing/2014/main" id="{DDC596D6-6E67-6C27-F311-ED0CB9063ECE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TextBox 126">
                <a:extLst>
                  <a:ext uri="{FF2B5EF4-FFF2-40B4-BE49-F238E27FC236}">
                    <a16:creationId xmlns:a16="http://schemas.microsoft.com/office/drawing/2014/main" id="{E79190A0-A881-6B23-881E-A479BCBDC83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76" name="Group 127">
              <a:extLst>
                <a:ext uri="{FF2B5EF4-FFF2-40B4-BE49-F238E27FC236}">
                  <a16:creationId xmlns:a16="http://schemas.microsoft.com/office/drawing/2014/main" id="{0AF58636-146A-1539-1BE3-A4D71F1AAA98}"/>
                </a:ext>
              </a:extLst>
            </p:cNvPr>
            <p:cNvGrpSpPr/>
            <p:nvPr/>
          </p:nvGrpSpPr>
          <p:grpSpPr>
            <a:xfrm>
              <a:off x="3204604" y="618118"/>
              <a:ext cx="88071" cy="181331"/>
              <a:chOff x="0" y="0"/>
              <a:chExt cx="88071" cy="181331"/>
            </a:xfrm>
          </p:grpSpPr>
          <p:sp>
            <p:nvSpPr>
              <p:cNvPr id="198" name="Freeform 128">
                <a:extLst>
                  <a:ext uri="{FF2B5EF4-FFF2-40B4-BE49-F238E27FC236}">
                    <a16:creationId xmlns:a16="http://schemas.microsoft.com/office/drawing/2014/main" id="{C9183AF6-48B9-A3B2-7C13-D94AE98A409B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TextBox 129">
                <a:extLst>
                  <a:ext uri="{FF2B5EF4-FFF2-40B4-BE49-F238E27FC236}">
                    <a16:creationId xmlns:a16="http://schemas.microsoft.com/office/drawing/2014/main" id="{52F4172B-F41D-0793-51E3-98B9440CA0E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77" name="Group 130">
              <a:extLst>
                <a:ext uri="{FF2B5EF4-FFF2-40B4-BE49-F238E27FC236}">
                  <a16:creationId xmlns:a16="http://schemas.microsoft.com/office/drawing/2014/main" id="{EB941BBE-287E-804E-912A-1DB72A189FBF}"/>
                </a:ext>
              </a:extLst>
            </p:cNvPr>
            <p:cNvGrpSpPr/>
            <p:nvPr/>
          </p:nvGrpSpPr>
          <p:grpSpPr>
            <a:xfrm>
              <a:off x="3204604" y="727614"/>
              <a:ext cx="88071" cy="181331"/>
              <a:chOff x="0" y="0"/>
              <a:chExt cx="88071" cy="181331"/>
            </a:xfrm>
          </p:grpSpPr>
          <p:sp>
            <p:nvSpPr>
              <p:cNvPr id="196" name="Freeform 131">
                <a:extLst>
                  <a:ext uri="{FF2B5EF4-FFF2-40B4-BE49-F238E27FC236}">
                    <a16:creationId xmlns:a16="http://schemas.microsoft.com/office/drawing/2014/main" id="{47805E92-4112-9B47-707F-47710701FF17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TextBox 132">
                <a:extLst>
                  <a:ext uri="{FF2B5EF4-FFF2-40B4-BE49-F238E27FC236}">
                    <a16:creationId xmlns:a16="http://schemas.microsoft.com/office/drawing/2014/main" id="{09F2CBB8-E75B-9BAF-0619-63A2C22B88F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78" name="Group 133">
              <a:extLst>
                <a:ext uri="{FF2B5EF4-FFF2-40B4-BE49-F238E27FC236}">
                  <a16:creationId xmlns:a16="http://schemas.microsoft.com/office/drawing/2014/main" id="{230C3F67-D359-1362-74B0-ECDD9F7A3AC5}"/>
                </a:ext>
              </a:extLst>
            </p:cNvPr>
            <p:cNvGrpSpPr/>
            <p:nvPr/>
          </p:nvGrpSpPr>
          <p:grpSpPr>
            <a:xfrm>
              <a:off x="3198387" y="835706"/>
              <a:ext cx="88071" cy="181331"/>
              <a:chOff x="0" y="0"/>
              <a:chExt cx="88071" cy="181331"/>
            </a:xfrm>
          </p:grpSpPr>
          <p:sp>
            <p:nvSpPr>
              <p:cNvPr id="194" name="Freeform 134">
                <a:extLst>
                  <a:ext uri="{FF2B5EF4-FFF2-40B4-BE49-F238E27FC236}">
                    <a16:creationId xmlns:a16="http://schemas.microsoft.com/office/drawing/2014/main" id="{E8DB7D95-B317-F1EF-BF3E-576239CA4EC0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TextBox 135">
                <a:extLst>
                  <a:ext uri="{FF2B5EF4-FFF2-40B4-BE49-F238E27FC236}">
                    <a16:creationId xmlns:a16="http://schemas.microsoft.com/office/drawing/2014/main" id="{0EF30A7B-6A4C-CA84-60BE-585DC9A1835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82" name="Group 136">
              <a:extLst>
                <a:ext uri="{FF2B5EF4-FFF2-40B4-BE49-F238E27FC236}">
                  <a16:creationId xmlns:a16="http://schemas.microsoft.com/office/drawing/2014/main" id="{FF6013B7-5974-518C-D2A4-78A0E47AFE95}"/>
                </a:ext>
              </a:extLst>
            </p:cNvPr>
            <p:cNvGrpSpPr/>
            <p:nvPr/>
          </p:nvGrpSpPr>
          <p:grpSpPr>
            <a:xfrm>
              <a:off x="3055686" y="511168"/>
              <a:ext cx="88071" cy="181331"/>
              <a:chOff x="0" y="0"/>
              <a:chExt cx="88071" cy="181331"/>
            </a:xfrm>
          </p:grpSpPr>
          <p:sp>
            <p:nvSpPr>
              <p:cNvPr id="192" name="Freeform 137">
                <a:extLst>
                  <a:ext uri="{FF2B5EF4-FFF2-40B4-BE49-F238E27FC236}">
                    <a16:creationId xmlns:a16="http://schemas.microsoft.com/office/drawing/2014/main" id="{5B467ACF-69CE-978C-26E0-8B7D632BA2B9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TextBox 138">
                <a:extLst>
                  <a:ext uri="{FF2B5EF4-FFF2-40B4-BE49-F238E27FC236}">
                    <a16:creationId xmlns:a16="http://schemas.microsoft.com/office/drawing/2014/main" id="{825EA171-5F8C-E3B4-14DD-5523686C6FB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83" name="Group 139">
              <a:extLst>
                <a:ext uri="{FF2B5EF4-FFF2-40B4-BE49-F238E27FC236}">
                  <a16:creationId xmlns:a16="http://schemas.microsoft.com/office/drawing/2014/main" id="{6E173579-83B1-6293-1774-3BA2BB87F53F}"/>
                </a:ext>
              </a:extLst>
            </p:cNvPr>
            <p:cNvGrpSpPr/>
            <p:nvPr/>
          </p:nvGrpSpPr>
          <p:grpSpPr>
            <a:xfrm>
              <a:off x="3065605" y="618118"/>
              <a:ext cx="88071" cy="181331"/>
              <a:chOff x="0" y="0"/>
              <a:chExt cx="88071" cy="181331"/>
            </a:xfrm>
          </p:grpSpPr>
          <p:sp>
            <p:nvSpPr>
              <p:cNvPr id="190" name="Freeform 140">
                <a:extLst>
                  <a:ext uri="{FF2B5EF4-FFF2-40B4-BE49-F238E27FC236}">
                    <a16:creationId xmlns:a16="http://schemas.microsoft.com/office/drawing/2014/main" id="{AE159A98-DDE8-7261-662B-BBFA6C5960D9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TextBox 141">
                <a:extLst>
                  <a:ext uri="{FF2B5EF4-FFF2-40B4-BE49-F238E27FC236}">
                    <a16:creationId xmlns:a16="http://schemas.microsoft.com/office/drawing/2014/main" id="{BCE13E2C-0276-239E-9B0D-FD8A32E5844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84" name="Group 142">
              <a:extLst>
                <a:ext uri="{FF2B5EF4-FFF2-40B4-BE49-F238E27FC236}">
                  <a16:creationId xmlns:a16="http://schemas.microsoft.com/office/drawing/2014/main" id="{E459C1E5-DFF3-CC3E-3AB2-8F7FD65B7396}"/>
                </a:ext>
              </a:extLst>
            </p:cNvPr>
            <p:cNvGrpSpPr/>
            <p:nvPr/>
          </p:nvGrpSpPr>
          <p:grpSpPr>
            <a:xfrm>
              <a:off x="3065605" y="727614"/>
              <a:ext cx="88071" cy="181331"/>
              <a:chOff x="0" y="0"/>
              <a:chExt cx="88071" cy="181331"/>
            </a:xfrm>
          </p:grpSpPr>
          <p:sp>
            <p:nvSpPr>
              <p:cNvPr id="188" name="Freeform 143">
                <a:extLst>
                  <a:ext uri="{FF2B5EF4-FFF2-40B4-BE49-F238E27FC236}">
                    <a16:creationId xmlns:a16="http://schemas.microsoft.com/office/drawing/2014/main" id="{BD9295B8-CAAD-E779-16BA-D268A94BA572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TextBox 144">
                <a:extLst>
                  <a:ext uri="{FF2B5EF4-FFF2-40B4-BE49-F238E27FC236}">
                    <a16:creationId xmlns:a16="http://schemas.microsoft.com/office/drawing/2014/main" id="{DF161CF6-4184-F710-BB26-D92D2709D1E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185" name="Group 145">
              <a:extLst>
                <a:ext uri="{FF2B5EF4-FFF2-40B4-BE49-F238E27FC236}">
                  <a16:creationId xmlns:a16="http://schemas.microsoft.com/office/drawing/2014/main" id="{41392CE0-4E18-7C40-0FDC-91FB4196AFB1}"/>
                </a:ext>
              </a:extLst>
            </p:cNvPr>
            <p:cNvGrpSpPr/>
            <p:nvPr/>
          </p:nvGrpSpPr>
          <p:grpSpPr>
            <a:xfrm>
              <a:off x="3059388" y="835706"/>
              <a:ext cx="88071" cy="181331"/>
              <a:chOff x="0" y="0"/>
              <a:chExt cx="88071" cy="181331"/>
            </a:xfrm>
          </p:grpSpPr>
          <p:sp>
            <p:nvSpPr>
              <p:cNvPr id="186" name="Freeform 146">
                <a:extLst>
                  <a:ext uri="{FF2B5EF4-FFF2-40B4-BE49-F238E27FC236}">
                    <a16:creationId xmlns:a16="http://schemas.microsoft.com/office/drawing/2014/main" id="{0306CA3D-8924-7142-F928-C293D24A032F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TextBox 147">
                <a:extLst>
                  <a:ext uri="{FF2B5EF4-FFF2-40B4-BE49-F238E27FC236}">
                    <a16:creationId xmlns:a16="http://schemas.microsoft.com/office/drawing/2014/main" id="{06F5D049-501D-1A9D-37D0-68D74F5794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</p:grpSp>
      <p:grpSp>
        <p:nvGrpSpPr>
          <p:cNvPr id="246" name="Group 148">
            <a:extLst>
              <a:ext uri="{FF2B5EF4-FFF2-40B4-BE49-F238E27FC236}">
                <a16:creationId xmlns:a16="http://schemas.microsoft.com/office/drawing/2014/main" id="{33257184-F95E-04D6-8263-9F19AE344EF1}"/>
              </a:ext>
            </a:extLst>
          </p:cNvPr>
          <p:cNvGrpSpPr/>
          <p:nvPr/>
        </p:nvGrpSpPr>
        <p:grpSpPr>
          <a:xfrm>
            <a:off x="7456121" y="2176288"/>
            <a:ext cx="1823581" cy="804952"/>
            <a:chOff x="1526163" y="0"/>
            <a:chExt cx="2538164" cy="1073270"/>
          </a:xfrm>
        </p:grpSpPr>
        <p:sp>
          <p:nvSpPr>
            <p:cNvPr id="247" name="Freeform 150">
              <a:extLst>
                <a:ext uri="{FF2B5EF4-FFF2-40B4-BE49-F238E27FC236}">
                  <a16:creationId xmlns:a16="http://schemas.microsoft.com/office/drawing/2014/main" id="{AAC9E40E-131F-3B43-44C5-86E00888D0F1}"/>
                </a:ext>
              </a:extLst>
            </p:cNvPr>
            <p:cNvSpPr/>
            <p:nvPr/>
          </p:nvSpPr>
          <p:spPr>
            <a:xfrm>
              <a:off x="2634608" y="458042"/>
              <a:ext cx="187639" cy="187639"/>
            </a:xfrm>
            <a:custGeom>
              <a:avLst/>
              <a:gdLst/>
              <a:ahLst/>
              <a:cxnLst/>
              <a:rect l="l" t="t" r="r" b="b"/>
              <a:pathLst>
                <a:path w="187639" h="187639">
                  <a:moveTo>
                    <a:pt x="0" y="0"/>
                  </a:moveTo>
                  <a:lnTo>
                    <a:pt x="187640" y="0"/>
                  </a:lnTo>
                  <a:lnTo>
                    <a:pt x="187640" y="187639"/>
                  </a:lnTo>
                  <a:lnTo>
                    <a:pt x="0" y="187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51">
              <a:extLst>
                <a:ext uri="{FF2B5EF4-FFF2-40B4-BE49-F238E27FC236}">
                  <a16:creationId xmlns:a16="http://schemas.microsoft.com/office/drawing/2014/main" id="{4C23987F-6468-68E5-0DE4-31C88348AEAD}"/>
                </a:ext>
              </a:extLst>
            </p:cNvPr>
            <p:cNvSpPr/>
            <p:nvPr/>
          </p:nvSpPr>
          <p:spPr>
            <a:xfrm>
              <a:off x="2964947" y="0"/>
              <a:ext cx="1099380" cy="1073270"/>
            </a:xfrm>
            <a:custGeom>
              <a:avLst/>
              <a:gdLst/>
              <a:ahLst/>
              <a:cxnLst/>
              <a:rect l="l" t="t" r="r" b="b"/>
              <a:pathLst>
                <a:path w="1099380" h="1073270">
                  <a:moveTo>
                    <a:pt x="0" y="0"/>
                  </a:moveTo>
                  <a:lnTo>
                    <a:pt x="1099380" y="0"/>
                  </a:lnTo>
                  <a:lnTo>
                    <a:pt x="1099380" y="1073270"/>
                  </a:lnTo>
                  <a:lnTo>
                    <a:pt x="0" y="1073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8" b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9" name="Group 152">
              <a:extLst>
                <a:ext uri="{FF2B5EF4-FFF2-40B4-BE49-F238E27FC236}">
                  <a16:creationId xmlns:a16="http://schemas.microsoft.com/office/drawing/2014/main" id="{40A6FC3B-C87B-FBA6-C07E-68A29223511D}"/>
                </a:ext>
              </a:extLst>
            </p:cNvPr>
            <p:cNvGrpSpPr/>
            <p:nvPr/>
          </p:nvGrpSpPr>
          <p:grpSpPr>
            <a:xfrm>
              <a:off x="3787073" y="404060"/>
              <a:ext cx="88071" cy="181331"/>
              <a:chOff x="0" y="0"/>
              <a:chExt cx="88071" cy="181331"/>
            </a:xfrm>
          </p:grpSpPr>
          <p:sp>
            <p:nvSpPr>
              <p:cNvPr id="255" name="Freeform 153">
                <a:extLst>
                  <a:ext uri="{FF2B5EF4-FFF2-40B4-BE49-F238E27FC236}">
                    <a16:creationId xmlns:a16="http://schemas.microsoft.com/office/drawing/2014/main" id="{BFDF69F3-4C28-0E1D-F311-A969F062ECA4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TextBox 154">
                <a:extLst>
                  <a:ext uri="{FF2B5EF4-FFF2-40B4-BE49-F238E27FC236}">
                    <a16:creationId xmlns:a16="http://schemas.microsoft.com/office/drawing/2014/main" id="{012C1164-4FC6-FB8C-042D-D1CF47CD341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grpSp>
          <p:nvGrpSpPr>
            <p:cNvPr id="250" name="Group 155">
              <a:extLst>
                <a:ext uri="{FF2B5EF4-FFF2-40B4-BE49-F238E27FC236}">
                  <a16:creationId xmlns:a16="http://schemas.microsoft.com/office/drawing/2014/main" id="{290E15E6-2AC3-C780-A69F-5C31D8D2517D}"/>
                </a:ext>
              </a:extLst>
            </p:cNvPr>
            <p:cNvGrpSpPr/>
            <p:nvPr/>
          </p:nvGrpSpPr>
          <p:grpSpPr>
            <a:xfrm>
              <a:off x="3787073" y="815681"/>
              <a:ext cx="88071" cy="181331"/>
              <a:chOff x="0" y="0"/>
              <a:chExt cx="88071" cy="181331"/>
            </a:xfrm>
          </p:grpSpPr>
          <p:sp>
            <p:nvSpPr>
              <p:cNvPr id="253" name="Freeform 156">
                <a:extLst>
                  <a:ext uri="{FF2B5EF4-FFF2-40B4-BE49-F238E27FC236}">
                    <a16:creationId xmlns:a16="http://schemas.microsoft.com/office/drawing/2014/main" id="{C1D56E3E-D11B-1F87-FB63-7085CF587905}"/>
                  </a:ext>
                </a:extLst>
              </p:cNvPr>
              <p:cNvSpPr/>
              <p:nvPr/>
            </p:nvSpPr>
            <p:spPr>
              <a:xfrm>
                <a:off x="0" y="0"/>
                <a:ext cx="88071" cy="181331"/>
              </a:xfrm>
              <a:custGeom>
                <a:avLst/>
                <a:gdLst/>
                <a:ahLst/>
                <a:cxnLst/>
                <a:rect l="l" t="t" r="r" b="b"/>
                <a:pathLst>
                  <a:path w="88071" h="181331">
                    <a:moveTo>
                      <a:pt x="0" y="0"/>
                    </a:moveTo>
                    <a:lnTo>
                      <a:pt x="88071" y="0"/>
                    </a:lnTo>
                    <a:lnTo>
                      <a:pt x="88071" y="181331"/>
                    </a:lnTo>
                    <a:lnTo>
                      <a:pt x="0" y="1813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TextBox 157">
                <a:extLst>
                  <a:ext uri="{FF2B5EF4-FFF2-40B4-BE49-F238E27FC236}">
                    <a16:creationId xmlns:a16="http://schemas.microsoft.com/office/drawing/2014/main" id="{4517D421-4E70-7476-579F-64C686B263A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071" cy="21943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1122"/>
                  </a:lnSpc>
                </a:pPr>
                <a:r>
                  <a:rPr lang="en-US" sz="802" b="1">
                    <a:solidFill>
                      <a:srgbClr val="004AAD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X</a:t>
                </a:r>
              </a:p>
            </p:txBody>
          </p:sp>
        </p:grpSp>
        <p:sp>
          <p:nvSpPr>
            <p:cNvPr id="251" name="Freeform 160">
              <a:extLst>
                <a:ext uri="{FF2B5EF4-FFF2-40B4-BE49-F238E27FC236}">
                  <a16:creationId xmlns:a16="http://schemas.microsoft.com/office/drawing/2014/main" id="{D91143D4-126D-0115-3FD1-C62A8533CAED}"/>
                </a:ext>
              </a:extLst>
            </p:cNvPr>
            <p:cNvSpPr/>
            <p:nvPr/>
          </p:nvSpPr>
          <p:spPr>
            <a:xfrm rot="-1029843">
              <a:off x="1526163" y="282066"/>
              <a:ext cx="455604" cy="459046"/>
            </a:xfrm>
            <a:custGeom>
              <a:avLst/>
              <a:gdLst/>
              <a:ahLst/>
              <a:cxnLst/>
              <a:rect l="l" t="t" r="r" b="b"/>
              <a:pathLst>
                <a:path w="455604" h="459046">
                  <a:moveTo>
                    <a:pt x="0" y="0"/>
                  </a:moveTo>
                  <a:lnTo>
                    <a:pt x="455604" y="0"/>
                  </a:lnTo>
                  <a:lnTo>
                    <a:pt x="455604" y="459046"/>
                  </a:lnTo>
                  <a:lnTo>
                    <a:pt x="0" y="459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003" b="-10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61">
              <a:extLst>
                <a:ext uri="{FF2B5EF4-FFF2-40B4-BE49-F238E27FC236}">
                  <a16:creationId xmlns:a16="http://schemas.microsoft.com/office/drawing/2014/main" id="{EC8643CC-F8B2-B9F6-174C-9ED57DE3FFA3}"/>
                </a:ext>
              </a:extLst>
            </p:cNvPr>
            <p:cNvSpPr/>
            <p:nvPr/>
          </p:nvSpPr>
          <p:spPr>
            <a:xfrm rot="-1230859">
              <a:off x="1961147" y="363299"/>
              <a:ext cx="455604" cy="459046"/>
            </a:xfrm>
            <a:custGeom>
              <a:avLst/>
              <a:gdLst/>
              <a:ahLst/>
              <a:cxnLst/>
              <a:rect l="l" t="t" r="r" b="b"/>
              <a:pathLst>
                <a:path w="455604" h="459046">
                  <a:moveTo>
                    <a:pt x="0" y="0"/>
                  </a:moveTo>
                  <a:lnTo>
                    <a:pt x="455603" y="0"/>
                  </a:lnTo>
                  <a:lnTo>
                    <a:pt x="455603" y="459046"/>
                  </a:lnTo>
                  <a:lnTo>
                    <a:pt x="0" y="459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t="-1003" b="-10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45">
            <a:extLst>
              <a:ext uri="{FF2B5EF4-FFF2-40B4-BE49-F238E27FC236}">
                <a16:creationId xmlns:a16="http://schemas.microsoft.com/office/drawing/2014/main" id="{295F7E1D-5515-2D04-B005-7C9A8555EDA1}"/>
              </a:ext>
            </a:extLst>
          </p:cNvPr>
          <p:cNvSpPr txBox="1"/>
          <p:nvPr/>
        </p:nvSpPr>
        <p:spPr>
          <a:xfrm>
            <a:off x="-7009" y="102260"/>
            <a:ext cx="2388727" cy="151604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¿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Cómo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funciona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Cabenuva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sp>
        <p:nvSpPr>
          <p:cNvPr id="58" name="TextBox 45">
            <a:extLst>
              <a:ext uri="{FF2B5EF4-FFF2-40B4-BE49-F238E27FC236}">
                <a16:creationId xmlns:a16="http://schemas.microsoft.com/office/drawing/2014/main" id="{7353D6DD-9FF4-6F81-9285-A041A9B63440}"/>
              </a:ext>
            </a:extLst>
          </p:cNvPr>
          <p:cNvSpPr txBox="1"/>
          <p:nvPr/>
        </p:nvSpPr>
        <p:spPr>
          <a:xfrm>
            <a:off x="6765696" y="108364"/>
            <a:ext cx="3292703" cy="89615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¿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Cómo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es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diferente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ontserrat" pitchFamily="2" charset="77"/>
              </a:rPr>
              <a:t>Cabenuva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?</a:t>
            </a:r>
          </a:p>
        </p:txBody>
      </p:sp>
      <p:sp>
        <p:nvSpPr>
          <p:cNvPr id="59" name="TextBox 51">
            <a:extLst>
              <a:ext uri="{FF2B5EF4-FFF2-40B4-BE49-F238E27FC236}">
                <a16:creationId xmlns:a16="http://schemas.microsoft.com/office/drawing/2014/main" id="{95BEB0CC-8A33-6FF5-3017-F5352CDFA2AD}"/>
              </a:ext>
            </a:extLst>
          </p:cNvPr>
          <p:cNvSpPr txBox="1"/>
          <p:nvPr/>
        </p:nvSpPr>
        <p:spPr>
          <a:xfrm>
            <a:off x="6949879" y="3313328"/>
            <a:ext cx="2967309" cy="144224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1683"/>
              </a:lnSpc>
            </a:pPr>
            <a:endParaRPr dirty="0">
              <a:latin typeface="Montserrat" pitchFamily="2" charset="77"/>
            </a:endParaRPr>
          </a:p>
          <a:p>
            <a:pPr>
              <a:lnSpc>
                <a:spcPts val="602"/>
              </a:lnSpc>
            </a:pPr>
            <a:endParaRPr dirty="0">
              <a:latin typeface="Montserrat" pitchFamily="2" charset="77"/>
            </a:endParaRPr>
          </a:p>
          <a:p>
            <a:pPr>
              <a:buNone/>
            </a:pPr>
            <a:r>
              <a:rPr lang="en-US" sz="1200" dirty="0" err="1">
                <a:latin typeface="Montserrat" pitchFamily="2" charset="77"/>
              </a:rPr>
              <a:t>Viene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clínica</a:t>
            </a:r>
            <a:r>
              <a:rPr lang="en-US" sz="1200" dirty="0">
                <a:latin typeface="Montserrat" pitchFamily="2" charset="77"/>
              </a:rPr>
              <a:t> para las </a:t>
            </a:r>
            <a:r>
              <a:rPr lang="en-US" sz="1200" dirty="0" err="1">
                <a:latin typeface="Montserrat" pitchFamily="2" charset="77"/>
              </a:rPr>
              <a:t>inyecciones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cada</a:t>
            </a:r>
            <a:r>
              <a:rPr lang="en-US" sz="1200" dirty="0">
                <a:latin typeface="Montserrat" pitchFamily="2" charset="77"/>
              </a:rPr>
              <a:t> dos </a:t>
            </a:r>
            <a:r>
              <a:rPr lang="en-US" sz="1200" dirty="0" err="1">
                <a:latin typeface="Montserrat" pitchFamily="2" charset="77"/>
              </a:rPr>
              <a:t>mes</a:t>
            </a:r>
            <a:r>
              <a:rPr lang="en-US" sz="1200" dirty="0">
                <a:latin typeface="Montserrat" pitchFamily="2" charset="77"/>
              </a:rPr>
              <a:t>.</a:t>
            </a:r>
          </a:p>
          <a:p>
            <a:pPr>
              <a:buNone/>
            </a:pPr>
            <a:endParaRPr lang="en-US" sz="1200" dirty="0">
              <a:latin typeface="Montserrat" pitchFamily="2" charset="77"/>
            </a:endParaRPr>
          </a:p>
          <a:p>
            <a:r>
              <a:rPr lang="en-US" sz="1200" dirty="0" err="1">
                <a:latin typeface="Montserrat" pitchFamily="2" charset="77"/>
              </a:rPr>
              <a:t>Recibe</a:t>
            </a:r>
            <a:r>
              <a:rPr lang="en-US" sz="1200" dirty="0">
                <a:latin typeface="Montserrat" pitchFamily="2" charset="77"/>
              </a:rPr>
              <a:t> dos </a:t>
            </a:r>
            <a:r>
              <a:rPr lang="en-US" sz="1200" dirty="0" err="1">
                <a:latin typeface="Montserrat" pitchFamily="2" charset="77"/>
              </a:rPr>
              <a:t>inyecciones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cada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visita</a:t>
            </a:r>
            <a:r>
              <a:rPr lang="en-US" sz="1200" dirty="0">
                <a:latin typeface="Montserrat" pitchFamily="2" charset="77"/>
              </a:rPr>
              <a:t>.</a:t>
            </a:r>
          </a:p>
          <a:p>
            <a:pPr>
              <a:lnSpc>
                <a:spcPts val="1683"/>
              </a:lnSpc>
            </a:pPr>
            <a:r>
              <a:rPr lang="en-US" sz="1202" dirty="0">
                <a:solidFill>
                  <a:srgbClr val="000000"/>
                </a:solidFill>
                <a:latin typeface="Montserrat" pitchFamily="2" charset="77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8EB4B0-68F2-22A2-88E9-43304FFC9176}"/>
              </a:ext>
            </a:extLst>
          </p:cNvPr>
          <p:cNvSpPr txBox="1"/>
          <p:nvPr/>
        </p:nvSpPr>
        <p:spPr>
          <a:xfrm>
            <a:off x="6790308" y="4796070"/>
            <a:ext cx="3317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Montserrat" pitchFamily="2" charset="77"/>
              </a:rPr>
              <a:t>Tratamiento</a:t>
            </a:r>
            <a:r>
              <a:rPr lang="en-US" sz="2000" b="1" dirty="0">
                <a:latin typeface="Montserrat" pitchFamily="2" charset="77"/>
              </a:rPr>
              <a:t> oral para </a:t>
            </a:r>
            <a:r>
              <a:rPr lang="en-US" sz="2000" b="1" dirty="0" err="1">
                <a:latin typeface="Montserrat" pitchFamily="2" charset="77"/>
              </a:rPr>
              <a:t>el</a:t>
            </a:r>
            <a:r>
              <a:rPr lang="en-US" sz="2000" b="1" dirty="0">
                <a:latin typeface="Montserrat" pitchFamily="2" charset="77"/>
              </a:rPr>
              <a:t> VIH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F47F6-5C2F-FB00-325A-C22329F4F776}"/>
              </a:ext>
            </a:extLst>
          </p:cNvPr>
          <p:cNvSpPr txBox="1"/>
          <p:nvPr/>
        </p:nvSpPr>
        <p:spPr>
          <a:xfrm>
            <a:off x="6903215" y="7021337"/>
            <a:ext cx="2973710" cy="72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200" dirty="0">
                <a:latin typeface="Montserrat" pitchFamily="2" charset="77"/>
              </a:rPr>
              <a:t>Toma </a:t>
            </a:r>
            <a:r>
              <a:rPr lang="en-US" sz="1200" dirty="0" err="1">
                <a:latin typeface="Montserrat" pitchFamily="2" charset="77"/>
              </a:rPr>
              <a:t>una</a:t>
            </a:r>
            <a:r>
              <a:rPr lang="en-US" sz="1200" dirty="0">
                <a:latin typeface="Montserrat" pitchFamily="2" charset="77"/>
              </a:rPr>
              <a:t> o </a:t>
            </a:r>
            <a:r>
              <a:rPr lang="en-US" sz="1200" dirty="0" err="1">
                <a:latin typeface="Montserrat" pitchFamily="2" charset="77"/>
              </a:rPr>
              <a:t>más</a:t>
            </a:r>
            <a:r>
              <a:rPr lang="en-US" sz="1200" dirty="0">
                <a:latin typeface="Montserrat" pitchFamily="2" charset="77"/>
              </a:rPr>
              <a:t> pastillas </a:t>
            </a:r>
            <a:r>
              <a:rPr lang="en-US" sz="1200" dirty="0" err="1">
                <a:latin typeface="Montserrat" pitchFamily="2" charset="77"/>
              </a:rPr>
              <a:t>todos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días.</a:t>
            </a:r>
          </a:p>
          <a:p>
            <a:pPr algn="ctr">
              <a:lnSpc>
                <a:spcPts val="1683"/>
              </a:lnSpc>
            </a:pPr>
            <a:r>
              <a:rPr lang="en-US" sz="1200" dirty="0">
                <a:solidFill>
                  <a:srgbClr val="000000"/>
                </a:solidFill>
                <a:latin typeface="Montserrat" pitchFamily="2" charset="77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49" name="Freeform 4">
            <a:extLst>
              <a:ext uri="{FF2B5EF4-FFF2-40B4-BE49-F238E27FC236}">
                <a16:creationId xmlns:a16="http://schemas.microsoft.com/office/drawing/2014/main" id="{91DA59F3-64A3-0D66-07B0-017460FBFCE4}"/>
              </a:ext>
            </a:extLst>
          </p:cNvPr>
          <p:cNvSpPr/>
          <p:nvPr/>
        </p:nvSpPr>
        <p:spPr>
          <a:xfrm rot="2818039">
            <a:off x="1993626" y="2701030"/>
            <a:ext cx="423132" cy="426329"/>
          </a:xfrm>
          <a:custGeom>
            <a:avLst/>
            <a:gdLst/>
            <a:ahLst/>
            <a:cxnLst/>
            <a:rect l="l" t="t" r="r" b="b"/>
            <a:pathLst>
              <a:path w="423132" h="426329">
                <a:moveTo>
                  <a:pt x="0" y="0"/>
                </a:moveTo>
                <a:lnTo>
                  <a:pt x="423131" y="0"/>
                </a:lnTo>
                <a:lnTo>
                  <a:pt x="423131" y="426329"/>
                </a:lnTo>
                <a:lnTo>
                  <a:pt x="0" y="4263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377" r="-3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2BAF2E94-C65C-F45A-69BB-26EBD89D323A}"/>
              </a:ext>
            </a:extLst>
          </p:cNvPr>
          <p:cNvSpPr/>
          <p:nvPr/>
        </p:nvSpPr>
        <p:spPr>
          <a:xfrm rot="-8100000">
            <a:off x="4485833" y="1609041"/>
            <a:ext cx="377571" cy="380425"/>
          </a:xfrm>
          <a:custGeom>
            <a:avLst/>
            <a:gdLst/>
            <a:ahLst/>
            <a:cxnLst/>
            <a:rect l="l" t="t" r="r" b="b"/>
            <a:pathLst>
              <a:path w="377571" h="380425">
                <a:moveTo>
                  <a:pt x="0" y="0"/>
                </a:moveTo>
                <a:lnTo>
                  <a:pt x="377571" y="0"/>
                </a:lnTo>
                <a:lnTo>
                  <a:pt x="377571" y="380425"/>
                </a:lnTo>
                <a:lnTo>
                  <a:pt x="0" y="3804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377" r="-3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2" name="Group 6">
            <a:extLst>
              <a:ext uri="{FF2B5EF4-FFF2-40B4-BE49-F238E27FC236}">
                <a16:creationId xmlns:a16="http://schemas.microsoft.com/office/drawing/2014/main" id="{61F1C88C-6D02-7E94-6376-876318179F3A}"/>
              </a:ext>
            </a:extLst>
          </p:cNvPr>
          <p:cNvGrpSpPr/>
          <p:nvPr/>
        </p:nvGrpSpPr>
        <p:grpSpPr>
          <a:xfrm>
            <a:off x="1443711" y="3021995"/>
            <a:ext cx="1375689" cy="268514"/>
            <a:chOff x="0" y="-25675"/>
            <a:chExt cx="1834253" cy="358018"/>
          </a:xfrm>
        </p:grpSpPr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CAB505A2-2B0A-D8A0-1144-A946A87D0EBE}"/>
                </a:ext>
              </a:extLst>
            </p:cNvPr>
            <p:cNvSpPr/>
            <p:nvPr/>
          </p:nvSpPr>
          <p:spPr>
            <a:xfrm>
              <a:off x="0" y="0"/>
              <a:ext cx="1765437" cy="310393"/>
            </a:xfrm>
            <a:custGeom>
              <a:avLst/>
              <a:gdLst/>
              <a:ahLst/>
              <a:cxnLst/>
              <a:rect l="l" t="t" r="r" b="b"/>
              <a:pathLst>
                <a:path w="1765437" h="310393">
                  <a:moveTo>
                    <a:pt x="0" y="0"/>
                  </a:moveTo>
                  <a:lnTo>
                    <a:pt x="1765437" y="0"/>
                  </a:lnTo>
                  <a:lnTo>
                    <a:pt x="1765437" y="310393"/>
                  </a:lnTo>
                  <a:lnTo>
                    <a:pt x="0" y="3103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A0AEEBCD-CD22-0350-0576-C9553E61CA6A}"/>
                </a:ext>
              </a:extLst>
            </p:cNvPr>
            <p:cNvSpPr txBox="1"/>
            <p:nvPr/>
          </p:nvSpPr>
          <p:spPr>
            <a:xfrm>
              <a:off x="68816" y="-25675"/>
              <a:ext cx="1765437" cy="3580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822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Montserrat" panose="00000500000000000000" pitchFamily="2" charset="0"/>
                  <a:ea typeface="Helvetica Bold"/>
                  <a:cs typeface="Helvetica Bold"/>
                  <a:sym typeface="Helvetica Bold"/>
                </a:rPr>
                <a:t>Cabotegravir</a:t>
              </a:r>
            </a:p>
          </p:txBody>
        </p:sp>
      </p:grpSp>
      <p:grpSp>
        <p:nvGrpSpPr>
          <p:cNvPr id="62" name="Group 9">
            <a:extLst>
              <a:ext uri="{FF2B5EF4-FFF2-40B4-BE49-F238E27FC236}">
                <a16:creationId xmlns:a16="http://schemas.microsoft.com/office/drawing/2014/main" id="{F9F1D398-118D-CFB0-89CA-16BCAD7CEE20}"/>
              </a:ext>
            </a:extLst>
          </p:cNvPr>
          <p:cNvGrpSpPr/>
          <p:nvPr/>
        </p:nvGrpSpPr>
        <p:grpSpPr>
          <a:xfrm>
            <a:off x="4038600" y="1419342"/>
            <a:ext cx="1208811" cy="268514"/>
            <a:chOff x="0" y="-47625"/>
            <a:chExt cx="1611748" cy="358018"/>
          </a:xfrm>
        </p:grpSpPr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8927486F-00DC-8C2B-4CA0-CC11CF9BEC56}"/>
                </a:ext>
              </a:extLst>
            </p:cNvPr>
            <p:cNvSpPr/>
            <p:nvPr/>
          </p:nvSpPr>
          <p:spPr>
            <a:xfrm>
              <a:off x="0" y="0"/>
              <a:ext cx="1502940" cy="310393"/>
            </a:xfrm>
            <a:custGeom>
              <a:avLst/>
              <a:gdLst/>
              <a:ahLst/>
              <a:cxnLst/>
              <a:rect l="l" t="t" r="r" b="b"/>
              <a:pathLst>
                <a:path w="1502940" h="310393">
                  <a:moveTo>
                    <a:pt x="0" y="0"/>
                  </a:moveTo>
                  <a:lnTo>
                    <a:pt x="1502940" y="0"/>
                  </a:lnTo>
                  <a:lnTo>
                    <a:pt x="1502940" y="310393"/>
                  </a:lnTo>
                  <a:lnTo>
                    <a:pt x="0" y="3103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TextBox 11">
              <a:extLst>
                <a:ext uri="{FF2B5EF4-FFF2-40B4-BE49-F238E27FC236}">
                  <a16:creationId xmlns:a16="http://schemas.microsoft.com/office/drawing/2014/main" id="{15FE9148-E577-81A1-0D7B-4024D76537C3}"/>
                </a:ext>
              </a:extLst>
            </p:cNvPr>
            <p:cNvSpPr txBox="1"/>
            <p:nvPr/>
          </p:nvSpPr>
          <p:spPr>
            <a:xfrm>
              <a:off x="108808" y="-47625"/>
              <a:ext cx="1502940" cy="3580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822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Montserrat" panose="00000500000000000000" pitchFamily="2" charset="0"/>
                  <a:ea typeface="Helvetica Bold"/>
                  <a:cs typeface="Helvetica Bold"/>
                  <a:sym typeface="Helvetica Bold"/>
                </a:rPr>
                <a:t>Rilpivirine</a:t>
              </a:r>
            </a:p>
          </p:txBody>
        </p:sp>
      </p:grpSp>
      <p:pic>
        <p:nvPicPr>
          <p:cNvPr id="129" name="Picture 2" descr="250+ Buttocks Jeans Stock Illustrations, Royalty-Free Vector Graphics &amp;  Clip Art - iStock">
            <a:extLst>
              <a:ext uri="{FF2B5EF4-FFF2-40B4-BE49-F238E27FC236}">
                <a16:creationId xmlns:a16="http://schemas.microsoft.com/office/drawing/2014/main" id="{9F01F017-DEB7-7DE4-0140-807B8B1E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04" y="1676400"/>
            <a:ext cx="1216247" cy="12162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130" name="Bent Arrow 129">
            <a:extLst>
              <a:ext uri="{FF2B5EF4-FFF2-40B4-BE49-F238E27FC236}">
                <a16:creationId xmlns:a16="http://schemas.microsoft.com/office/drawing/2014/main" id="{827243A9-3771-C65B-6BC5-8164C223E394}"/>
              </a:ext>
            </a:extLst>
          </p:cNvPr>
          <p:cNvSpPr/>
          <p:nvPr/>
        </p:nvSpPr>
        <p:spPr>
          <a:xfrm>
            <a:off x="2133600" y="2219922"/>
            <a:ext cx="857432" cy="42888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Bent Arrow 130">
            <a:extLst>
              <a:ext uri="{FF2B5EF4-FFF2-40B4-BE49-F238E27FC236}">
                <a16:creationId xmlns:a16="http://schemas.microsoft.com/office/drawing/2014/main" id="{60496E9B-64AD-6929-49CC-5B9D08AD2D1E}"/>
              </a:ext>
            </a:extLst>
          </p:cNvPr>
          <p:cNvSpPr/>
          <p:nvPr/>
        </p:nvSpPr>
        <p:spPr>
          <a:xfrm rot="10800000">
            <a:off x="3866968" y="2002490"/>
            <a:ext cx="857432" cy="42888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24">
            <a:extLst>
              <a:ext uri="{FF2B5EF4-FFF2-40B4-BE49-F238E27FC236}">
                <a16:creationId xmlns:a16="http://schemas.microsoft.com/office/drawing/2014/main" id="{C873F336-0871-C066-2E49-08A8BB97A635}"/>
              </a:ext>
            </a:extLst>
          </p:cNvPr>
          <p:cNvSpPr/>
          <p:nvPr/>
        </p:nvSpPr>
        <p:spPr>
          <a:xfrm>
            <a:off x="2619809" y="224735"/>
            <a:ext cx="3983746" cy="1104129"/>
          </a:xfrm>
          <a:custGeom>
            <a:avLst/>
            <a:gdLst/>
            <a:ahLst/>
            <a:cxnLst/>
            <a:rect l="l" t="t" r="r" b="b"/>
            <a:pathLst>
              <a:path w="5311661" h="2192305">
                <a:moveTo>
                  <a:pt x="0" y="0"/>
                </a:moveTo>
                <a:lnTo>
                  <a:pt x="5311661" y="0"/>
                </a:lnTo>
                <a:lnTo>
                  <a:pt x="5311661" y="2192305"/>
                </a:lnTo>
                <a:lnTo>
                  <a:pt x="0" y="219230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Cabenuva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funciona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deteniendo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el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VIH para que no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haga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copias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sí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mismo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Contiene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dos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medicamentos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para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el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VIH, </a:t>
            </a:r>
            <a:r>
              <a:rPr lang="en-US" sz="1200" b="1" dirty="0">
                <a:solidFill>
                  <a:schemeClr val="bg1"/>
                </a:solidFill>
                <a:latin typeface="Montserrat" pitchFamily="2" charset="77"/>
              </a:rPr>
              <a:t>cabotegravir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y </a:t>
            </a:r>
            <a:r>
              <a:rPr lang="en-US" sz="1200" b="1" dirty="0" err="1">
                <a:solidFill>
                  <a:schemeClr val="bg1"/>
                </a:solidFill>
                <a:latin typeface="Montserrat" pitchFamily="2" charset="77"/>
              </a:rPr>
              <a:t>rilpivirina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Estos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dos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medicamentos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se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administran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como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 dos </a:t>
            </a:r>
            <a:r>
              <a:rPr lang="en-US" sz="1200" dirty="0" err="1">
                <a:solidFill>
                  <a:schemeClr val="bg1"/>
                </a:solidFill>
                <a:latin typeface="Montserrat" pitchFamily="2" charset="77"/>
              </a:rPr>
              <a:t>inyecciones</a:t>
            </a:r>
            <a:r>
              <a:rPr lang="en-US" sz="1200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57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770a27-72eb-4bf9-a5bb-5bfe92e4fae0">
      <Terms xmlns="http://schemas.microsoft.com/office/infopath/2007/PartnerControls"/>
    </lcf76f155ced4ddcb4097134ff3c332f>
    <TaxCatchAll xmlns="744fc02e-2c05-446f-beee-5e46cc4a14b7" xsi:nil="true"/>
    <Record xmlns="ee770a27-72eb-4bf9-a5bb-5bfe92e4fae0">816</Recor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4BB8EC490D649827DB6B3C6FC104C" ma:contentTypeVersion="14" ma:contentTypeDescription="Create a new document." ma:contentTypeScope="" ma:versionID="067fbaab8c3e2449cad2f141f4131bf4">
  <xsd:schema xmlns:xsd="http://www.w3.org/2001/XMLSchema" xmlns:xs="http://www.w3.org/2001/XMLSchema" xmlns:p="http://schemas.microsoft.com/office/2006/metadata/properties" xmlns:ns2="ee770a27-72eb-4bf9-a5bb-5bfe92e4fae0" xmlns:ns3="744fc02e-2c05-446f-beee-5e46cc4a14b7" xmlns:ns4="c71486f8-5eed-4db0-b63d-7b8098263e78" targetNamespace="http://schemas.microsoft.com/office/2006/metadata/properties" ma:root="true" ma:fieldsID="66cd2d57d61bcdeb9b166d13a51191fe" ns2:_="" ns3:_="" ns4:_="">
    <xsd:import namespace="ee770a27-72eb-4bf9-a5bb-5bfe92e4fae0"/>
    <xsd:import namespace="744fc02e-2c05-446f-beee-5e46cc4a14b7"/>
    <xsd:import namespace="c71486f8-5eed-4db0-b63d-7b8098263e78"/>
    <xsd:element name="properties">
      <xsd:complexType>
        <xsd:sequence>
          <xsd:element name="documentManagement">
            <xsd:complexType>
              <xsd:all>
                <xsd:element ref="ns2:Record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70a27-72eb-4bf9-a5bb-5bfe92e4fae0" elementFormDefault="qualified">
    <xsd:import namespace="http://schemas.microsoft.com/office/2006/documentManagement/types"/>
    <xsd:import namespace="http://schemas.microsoft.com/office/infopath/2007/PartnerControls"/>
    <xsd:element name="Record" ma:index="8" nillable="true" ma:displayName="Record" ma:decimals="0" ma:format="Dropdown" ma:internalName="Record" ma:percentage="FALSE">
      <xsd:simpleType>
        <xsd:restriction base="dms:Number"/>
      </xsd:simple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fc02e-2c05-446f-beee-5e46cc4a14b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330c0168-f9ca-48df-8443-ac112544ca57}" ma:internalName="TaxCatchAll" ma:showField="CatchAllData" ma:web="744fc02e-2c05-446f-beee-5e46cc4a1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86f8-5eed-4db0-b63d-7b8098263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D64D86-2A7B-4663-840C-7D72CBD12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348B4-5728-4129-82EB-CA84B1B87985}">
  <ds:schemaRefs>
    <ds:schemaRef ds:uri="http://www.w3.org/XML/1998/namespace"/>
    <ds:schemaRef ds:uri="http://purl.org/dc/elements/1.1/"/>
    <ds:schemaRef ds:uri="ee770a27-72eb-4bf9-a5bb-5bfe92e4fae0"/>
    <ds:schemaRef ds:uri="http://purl.org/dc/terms/"/>
    <ds:schemaRef ds:uri="744fc02e-2c05-446f-beee-5e46cc4a14b7"/>
    <ds:schemaRef ds:uri="http://schemas.microsoft.com/office/2006/documentManagement/types"/>
    <ds:schemaRef ds:uri="c71486f8-5eed-4db0-b63d-7b8098263e7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63B8EC-E0EB-418C-AB55-1F3B757FA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770a27-72eb-4bf9-a5bb-5bfe92e4fae0"/>
    <ds:schemaRef ds:uri="744fc02e-2c05-446f-beee-5e46cc4a14b7"/>
    <ds:schemaRef ds:uri="c71486f8-5eed-4db0-b63d-7b8098263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1480</Words>
  <Application>Microsoft Macintosh PowerPoint</Application>
  <PresentationFormat>Custom</PresentationFormat>
  <Paragraphs>177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Helvetica</vt:lpstr>
      <vt:lpstr>Helvetica Bold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1.7_Patient-Facing iCABPRV Brochure.pptx</dc:title>
  <dc:creator>Ferrusi, Charles</dc:creator>
  <cp:lastModifiedBy>Charles Ferrusi</cp:lastModifiedBy>
  <cp:revision>71</cp:revision>
  <dcterms:created xsi:type="dcterms:W3CDTF">2006-08-16T00:00:00Z</dcterms:created>
  <dcterms:modified xsi:type="dcterms:W3CDTF">2025-04-08T18:24:29Z</dcterms:modified>
  <dc:identifier>DAGfkfBFhv8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0x0101003484BB8EC490D649827DB6B3C6FC104C</vt:lpwstr>
  </property>
  <property fmtid="{D5CDD505-2E9C-101B-9397-08002B2CF9AE}" pid="3" name="MediaServiceImageTags">
    <vt:lpwstr/>
  </property>
</Properties>
</file>