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
  </p:notesMasterIdLst>
  <p:sldIdLst>
    <p:sldId id="260" r:id="rId2"/>
    <p:sldId id="259" r:id="rId3"/>
    <p:sldId id="256" r:id="rId4"/>
  </p:sldIdLst>
  <p:sldSz cx="10058400" cy="7772400"/>
  <p:notesSz cx="6858000" cy="9144000"/>
  <p:embeddedFontLst>
    <p:embeddedFont>
      <p:font typeface="Helvetica Bold Italics" pitchFamily="2" charset="0"/>
      <p:regular r:id="rId6"/>
    </p:embeddedFont>
    <p:embeddedFont>
      <p:font typeface="Montserrat" pitchFamily="2" charset="77"/>
      <p:regular r:id="rId7"/>
      <p:bold r:id="rId8"/>
      <p:italic r:id="rId9"/>
      <p:boldItalic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8BC163-FDF8-9E05-E17B-88C98B715038}" name="Charles Ferrusi" initials="CF" userId="S::cnf243@nyu.edu::ced8e0ab-1955-4574-99c4-52550ffce844" providerId="AD"/>
  <p188:author id="{B7A5A0CF-E755-E6EE-151D-F229A1BF4DEA}" name="Matosky, Marlene (HRSA)" initials="MM" userId="S::MMatosky@HRSA.Gov::340f60be-2743-4071-9034-ea2e4262864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E9FF"/>
    <a:srgbClr val="FF4F01"/>
    <a:srgbClr val="90D672"/>
    <a:srgbClr val="005F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48" autoAdjust="0"/>
    <p:restoredTop sz="96489" autoAdjust="0"/>
  </p:normalViewPr>
  <p:slideViewPr>
    <p:cSldViewPr>
      <p:cViewPr varScale="1">
        <p:scale>
          <a:sx n="114" d="100"/>
          <a:sy n="114" d="100"/>
        </p:scale>
        <p:origin x="168"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presProps" Target="presProps.xml"/><Relationship Id="rId5" Type="http://schemas.openxmlformats.org/officeDocument/2006/relationships/notesMaster" Target="notesMasters/notesMaster1.xml"/><Relationship Id="rId15" Type="http://schemas.microsoft.com/office/2018/10/relationships/authors" Target="author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3DE96-2531-42F2-8D86-BCD299B0B1AB}" type="datetimeFigureOut">
              <a:rPr lang="en-US" smtClean="0"/>
              <a:t>4/8/25</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2731DB-3F55-4C9B-8D0F-6ABE1E92CD3F}" type="slidenum">
              <a:rPr lang="en-US" smtClean="0"/>
              <a:t>‹#›</a:t>
            </a:fld>
            <a:endParaRPr lang="en-US"/>
          </a:p>
        </p:txBody>
      </p:sp>
    </p:spTree>
    <p:extLst>
      <p:ext uri="{BB962C8B-B14F-4D97-AF65-F5344CB8AC3E}">
        <p14:creationId xmlns:p14="http://schemas.microsoft.com/office/powerpoint/2010/main" val="251455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2731DB-3F55-4C9B-8D0F-6ABE1E92CD3F}" type="slidenum">
              <a:rPr lang="en-US" smtClean="0"/>
              <a:t>2</a:t>
            </a:fld>
            <a:endParaRPr lang="en-US"/>
          </a:p>
        </p:txBody>
      </p:sp>
    </p:spTree>
    <p:extLst>
      <p:ext uri="{BB962C8B-B14F-4D97-AF65-F5344CB8AC3E}">
        <p14:creationId xmlns:p14="http://schemas.microsoft.com/office/powerpoint/2010/main" val="2789002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2731DB-3F55-4C9B-8D0F-6ABE1E92CD3F}" type="slidenum">
              <a:rPr lang="en-US" smtClean="0"/>
              <a:t>3</a:t>
            </a:fld>
            <a:endParaRPr lang="en-US"/>
          </a:p>
        </p:txBody>
      </p:sp>
    </p:spTree>
    <p:extLst>
      <p:ext uri="{BB962C8B-B14F-4D97-AF65-F5344CB8AC3E}">
        <p14:creationId xmlns:p14="http://schemas.microsoft.com/office/powerpoint/2010/main" val="328050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4/8/25</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3.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6.png"/><Relationship Id="rId21" Type="http://schemas.openxmlformats.org/officeDocument/2006/relationships/image" Target="../media/image4.png"/><Relationship Id="rId7" Type="http://schemas.openxmlformats.org/officeDocument/2006/relationships/image" Target="../media/image22.png"/><Relationship Id="rId12" Type="http://schemas.openxmlformats.org/officeDocument/2006/relationships/image" Target="../media/image11.svg"/><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svg"/><Relationship Id="rId20" Type="http://schemas.openxmlformats.org/officeDocument/2006/relationships/image" Target="../media/image3.svg"/><Relationship Id="rId1" Type="http://schemas.openxmlformats.org/officeDocument/2006/relationships/slideLayout" Target="../slideLayouts/slideLayout7.xml"/><Relationship Id="rId6" Type="http://schemas.openxmlformats.org/officeDocument/2006/relationships/image" Target="../media/image21.svg"/><Relationship Id="rId11" Type="http://schemas.openxmlformats.org/officeDocument/2006/relationships/image" Target="../media/image10.png"/><Relationship Id="rId24" Type="http://schemas.openxmlformats.org/officeDocument/2006/relationships/image" Target="../media/image13.svg"/><Relationship Id="rId5" Type="http://schemas.openxmlformats.org/officeDocument/2006/relationships/image" Target="../media/image20.png"/><Relationship Id="rId15" Type="http://schemas.openxmlformats.org/officeDocument/2006/relationships/image" Target="../media/image16.png"/><Relationship Id="rId23" Type="http://schemas.openxmlformats.org/officeDocument/2006/relationships/image" Target="../media/image12.png"/><Relationship Id="rId10" Type="http://schemas.openxmlformats.org/officeDocument/2006/relationships/image" Target="../media/image9.svg"/><Relationship Id="rId19" Type="http://schemas.openxmlformats.org/officeDocument/2006/relationships/image" Target="../media/image2.png"/><Relationship Id="rId4" Type="http://schemas.openxmlformats.org/officeDocument/2006/relationships/image" Target="../media/image7.svg"/><Relationship Id="rId9" Type="http://schemas.openxmlformats.org/officeDocument/2006/relationships/image" Target="../media/image8.png"/><Relationship Id="rId14" Type="http://schemas.openxmlformats.org/officeDocument/2006/relationships/image" Target="../media/image15.svg"/><Relationship Id="rId22"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835891" y="2667001"/>
            <a:ext cx="8251517" cy="4648199"/>
          </a:xfrm>
          <a:prstGeom prst="rect">
            <a:avLst/>
          </a:prstGeom>
        </p:spPr>
        <p:txBody>
          <a:bodyPr lIns="0" tIns="0" rIns="0" bIns="0" rtlCol="0" anchor="t"/>
          <a:lstStyle/>
          <a:p>
            <a:pPr>
              <a:lnSpc>
                <a:spcPts val="1083"/>
              </a:lnSpc>
            </a:pPr>
            <a:endParaRPr lang="en-US" sz="1200" b="1" dirty="0">
              <a:solidFill>
                <a:srgbClr val="000000"/>
              </a:solidFill>
              <a:latin typeface="Montserrat" pitchFamily="2" charset="77"/>
              <a:ea typeface="Calibri (MS)"/>
              <a:cs typeface="Calibri (MS)"/>
              <a:sym typeface="Calibri (MS)"/>
            </a:endParaRPr>
          </a:p>
          <a:p>
            <a:pPr>
              <a:lnSpc>
                <a:spcPts val="1083"/>
              </a:lnSpc>
            </a:pPr>
            <a:endParaRPr lang="en-US" sz="1200" b="1" dirty="0">
              <a:solidFill>
                <a:srgbClr val="000000"/>
              </a:solidFill>
              <a:latin typeface="Montserrat" pitchFamily="2" charset="77"/>
              <a:ea typeface="Calibri (MS)"/>
              <a:cs typeface="Calibri (MS)"/>
              <a:sym typeface="Calibri (MS)"/>
            </a:endParaRPr>
          </a:p>
          <a:p>
            <a:pPr>
              <a:lnSpc>
                <a:spcPts val="1083"/>
              </a:lnSpc>
            </a:pPr>
            <a:endParaRPr lang="en-US" sz="1200" dirty="0">
              <a:solidFill>
                <a:srgbClr val="000000"/>
              </a:solidFill>
              <a:latin typeface="Montserrat" pitchFamily="2" charset="77"/>
              <a:ea typeface="Calibri (MS)"/>
              <a:cs typeface="Calibri (MS)"/>
              <a:sym typeface="Calibri (MS)"/>
            </a:endParaRPr>
          </a:p>
          <a:p>
            <a:pPr>
              <a:lnSpc>
                <a:spcPts val="2165"/>
              </a:lnSpc>
            </a:pPr>
            <a:endParaRPr lang="en-US" sz="1200" dirty="0">
              <a:solidFill>
                <a:srgbClr val="000000"/>
              </a:solidFill>
              <a:latin typeface="Montserrat" pitchFamily="2" charset="77"/>
              <a:ea typeface="Calibri (MS)"/>
              <a:cs typeface="Calibri (MS)"/>
              <a:sym typeface="Calibri (MS)"/>
            </a:endParaRPr>
          </a:p>
          <a:p>
            <a:pPr>
              <a:lnSpc>
                <a:spcPts val="2165"/>
              </a:lnSpc>
            </a:pPr>
            <a:endParaRPr lang="en-US" sz="1200" dirty="0">
              <a:solidFill>
                <a:srgbClr val="000000"/>
              </a:solidFill>
              <a:latin typeface="Montserrat" pitchFamily="2" charset="77"/>
              <a:ea typeface="Calibri (MS)"/>
              <a:cs typeface="Calibri (MS)"/>
              <a:sym typeface="Calibri (MS)"/>
            </a:endParaRPr>
          </a:p>
        </p:txBody>
      </p:sp>
      <p:sp>
        <p:nvSpPr>
          <p:cNvPr id="9" name="TextBox 8">
            <a:extLst>
              <a:ext uri="{FF2B5EF4-FFF2-40B4-BE49-F238E27FC236}">
                <a16:creationId xmlns:a16="http://schemas.microsoft.com/office/drawing/2014/main" id="{FC44ADDE-D07F-B061-3145-F849D5469B8E}"/>
              </a:ext>
            </a:extLst>
          </p:cNvPr>
          <p:cNvSpPr txBox="1"/>
          <p:nvPr/>
        </p:nvSpPr>
        <p:spPr>
          <a:xfrm>
            <a:off x="833069" y="1905000"/>
            <a:ext cx="8382000" cy="5357685"/>
          </a:xfrm>
          <a:prstGeom prst="rect">
            <a:avLst/>
          </a:prstGeom>
          <a:noFill/>
        </p:spPr>
        <p:txBody>
          <a:bodyPr wrap="square" lIns="91440" tIns="45720" rIns="91440" bIns="45720" anchor="t">
            <a:spAutoFit/>
          </a:bodyPr>
          <a:lstStyle/>
          <a:p>
            <a:pPr marL="0" marR="0">
              <a:lnSpc>
                <a:spcPct val="115000"/>
              </a:lnSpc>
              <a:spcAft>
                <a:spcPts val="800"/>
              </a:spcAft>
            </a:pPr>
            <a:r>
              <a:rPr lang="en-US" sz="1200" b="1" kern="100" dirty="0">
                <a:effectLst/>
                <a:latin typeface="Montserrat" pitchFamily="2" charset="77"/>
                <a:ea typeface="Aptos" panose="020B0004020202020204" pitchFamily="34" charset="0"/>
                <a:cs typeface="Times New Roman" panose="02020603050405020304" pitchFamily="18" charset="0"/>
              </a:rPr>
              <a:t>Audience &amp; Use</a:t>
            </a:r>
            <a:endParaRPr lang="en-US" sz="1200" kern="100" dirty="0">
              <a:effectLst/>
              <a:latin typeface="Montserrat" pitchFamily="2" charset="77"/>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Montserrat" pitchFamily="2" charset="77"/>
                <a:ea typeface="Aptos" panose="020B0004020202020204" pitchFamily="34" charset="0"/>
                <a:cs typeface="Times New Roman" panose="02020603050405020304" pitchFamily="18" charset="0"/>
              </a:rPr>
              <a:t>This handout can be used to provide passive patient education about Cabenuva, including what it is, how it works, side effects, pros and cons, and potential costs. This passive approach to education allows for patients to consume information in an approachable way, and if interested, ask questions about the treatment option directly to their health care team.</a:t>
            </a:r>
          </a:p>
          <a:p>
            <a:pPr marL="0" marR="0">
              <a:lnSpc>
                <a:spcPct val="115000"/>
              </a:lnSpc>
              <a:spcAft>
                <a:spcPts val="800"/>
              </a:spcAft>
            </a:pPr>
            <a:r>
              <a:rPr lang="en-US" sz="1200" b="1" kern="100" dirty="0">
                <a:effectLst/>
                <a:latin typeface="Montserrat" pitchFamily="2" charset="77"/>
                <a:ea typeface="Aptos" panose="020B0004020202020204" pitchFamily="34" charset="0"/>
                <a:cs typeface="Times New Roman" panose="02020603050405020304" pitchFamily="18" charset="0"/>
              </a:rPr>
              <a:t>Adapting for Your Context</a:t>
            </a:r>
            <a:endParaRPr lang="en-US" sz="1200" kern="100" dirty="0">
              <a:effectLst/>
              <a:latin typeface="Montserrat" pitchFamily="2" charset="77"/>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Montserrat"/>
                <a:ea typeface="Aptos" panose="020B0004020202020204" pitchFamily="34" charset="0"/>
                <a:cs typeface="Times New Roman"/>
              </a:rPr>
              <a:t>Cabenuva can be provided </a:t>
            </a:r>
            <a:r>
              <a:rPr lang="en-US" sz="1200" kern="100" dirty="0">
                <a:latin typeface="Montserrat"/>
                <a:ea typeface="Aptos" panose="020B0004020202020204" pitchFamily="34" charset="0"/>
                <a:cs typeface="Times New Roman"/>
              </a:rPr>
              <a:t>on</a:t>
            </a:r>
            <a:r>
              <a:rPr lang="en-US" sz="1200" kern="100" dirty="0">
                <a:effectLst/>
                <a:latin typeface="Montserrat"/>
                <a:ea typeface="Aptos" panose="020B0004020202020204" pitchFamily="34" charset="0"/>
                <a:cs typeface="Times New Roman"/>
              </a:rPr>
              <a:t> a monthly or two-month dosing schedule.  Some clinics start patients on a monthly dosing schedule and then transition to two-month dosing after a certain period</a:t>
            </a:r>
            <a:r>
              <a:rPr lang="en-US" sz="1200" kern="100" dirty="0">
                <a:latin typeface="Montserrat"/>
                <a:ea typeface="Aptos" panose="020B0004020202020204" pitchFamily="34" charset="0"/>
                <a:cs typeface="Times New Roman"/>
              </a:rPr>
              <a:t>. </a:t>
            </a:r>
            <a:r>
              <a:rPr lang="en-US" sz="1200" kern="100" dirty="0">
                <a:effectLst/>
                <a:latin typeface="Montserrat"/>
                <a:ea typeface="Aptos" panose="020B0004020202020204" pitchFamily="34" charset="0"/>
                <a:cs typeface="Times New Roman"/>
              </a:rPr>
              <a:t>The green version was made for a clinic that initiates patients on </a:t>
            </a:r>
            <a:r>
              <a:rPr lang="en-US" sz="1200" kern="100" dirty="0" err="1">
                <a:effectLst/>
                <a:latin typeface="Montserrat"/>
                <a:ea typeface="Aptos" panose="020B0004020202020204" pitchFamily="34" charset="0"/>
                <a:cs typeface="Times New Roman"/>
              </a:rPr>
              <a:t>Cabenuva</a:t>
            </a:r>
            <a:r>
              <a:rPr lang="en-US" sz="1200" kern="100" dirty="0">
                <a:effectLst/>
                <a:latin typeface="Montserrat"/>
                <a:ea typeface="Aptos" panose="020B0004020202020204" pitchFamily="34" charset="0"/>
                <a:cs typeface="Times New Roman"/>
              </a:rPr>
              <a:t> using a monthly dosing schedule. </a:t>
            </a:r>
          </a:p>
          <a:p>
            <a:pPr marL="0" marR="0">
              <a:lnSpc>
                <a:spcPct val="115000"/>
              </a:lnSpc>
              <a:spcAft>
                <a:spcPts val="800"/>
              </a:spcAft>
            </a:pPr>
            <a:r>
              <a:rPr lang="en-US" sz="1200" kern="100" dirty="0">
                <a:latin typeface="Montserrat"/>
                <a:ea typeface="Aptos" panose="020B0004020202020204" pitchFamily="34" charset="0"/>
                <a:cs typeface="Times New Roman"/>
              </a:rPr>
              <a:t>Other clinics start patients on two-month dosing schedule but may transition patients to one-month dosing schedule if clinically-indicated. </a:t>
            </a:r>
            <a:r>
              <a:rPr lang="en-US" sz="1200" kern="100" dirty="0">
                <a:effectLst/>
                <a:latin typeface="Montserrat"/>
                <a:ea typeface="Aptos" panose="020B0004020202020204" pitchFamily="34" charset="0"/>
                <a:cs typeface="Times New Roman"/>
              </a:rPr>
              <a:t>The blue version was made for a clinic that initiates patients on </a:t>
            </a:r>
            <a:r>
              <a:rPr lang="en-US" sz="1200" kern="100" dirty="0">
                <a:latin typeface="Montserrat"/>
                <a:ea typeface="Aptos" panose="020B0004020202020204" pitchFamily="34" charset="0"/>
                <a:cs typeface="Times New Roman"/>
              </a:rPr>
              <a:t>Cabenuva</a:t>
            </a:r>
            <a:r>
              <a:rPr lang="en-US" sz="1200" kern="100" dirty="0">
                <a:effectLst/>
                <a:latin typeface="Montserrat"/>
                <a:ea typeface="Aptos" panose="020B0004020202020204" pitchFamily="34" charset="0"/>
                <a:cs typeface="Times New Roman"/>
              </a:rPr>
              <a:t> using every two-month dosing schedule. Use the monthly (green) or two-month (blue) dosing schedule flyer depending on your clinic and clients’ dosing schedule. </a:t>
            </a:r>
          </a:p>
          <a:p>
            <a:pPr marL="0" marR="0">
              <a:lnSpc>
                <a:spcPct val="115000"/>
              </a:lnSpc>
              <a:spcAft>
                <a:spcPts val="800"/>
              </a:spcAft>
            </a:pPr>
            <a:r>
              <a:rPr lang="en-US" sz="1200" b="1" kern="100" dirty="0">
                <a:effectLst/>
                <a:latin typeface="Montserrat" pitchFamily="2" charset="77"/>
                <a:ea typeface="Aptos" panose="020B0004020202020204" pitchFamily="34" charset="0"/>
                <a:cs typeface="Times New Roman" panose="02020603050405020304" pitchFamily="18" charset="0"/>
              </a:rPr>
              <a:t>Instructions for Printing</a:t>
            </a:r>
            <a:endParaRPr lang="en-US" sz="1200" kern="100" dirty="0">
              <a:effectLst/>
              <a:latin typeface="Montserrat" pitchFamily="2" charset="77"/>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Montserrat" pitchFamily="2" charset="77"/>
                <a:ea typeface="Aptos" panose="020B0004020202020204" pitchFamily="34" charset="0"/>
                <a:cs typeface="Times New Roman" panose="02020603050405020304" pitchFamily="18" charset="0"/>
              </a:rPr>
              <a:t>This document is intended to be printed as 11 in. (w) x 8.5 in. (h) one-sided patient handout or a 22 in. (w) x 17 in. (h) one-sided flyer to be hung in exam rooms or clinic spaces.</a:t>
            </a:r>
          </a:p>
          <a:p>
            <a:pPr marL="0" marR="0">
              <a:lnSpc>
                <a:spcPct val="115000"/>
              </a:lnSpc>
              <a:spcAft>
                <a:spcPts val="800"/>
              </a:spcAft>
            </a:pPr>
            <a:r>
              <a:rPr lang="en-US" sz="1200" b="1" kern="100" dirty="0">
                <a:effectLst/>
                <a:latin typeface="Montserrat" pitchFamily="2" charset="77"/>
                <a:ea typeface="Aptos" panose="020B0004020202020204" pitchFamily="34" charset="0"/>
                <a:cs typeface="Times New Roman" panose="02020603050405020304" pitchFamily="18" charset="0"/>
              </a:rPr>
              <a:t>Funding Statement</a:t>
            </a:r>
            <a:endParaRPr lang="en-US" sz="1200" kern="100" dirty="0">
              <a:effectLst/>
              <a:latin typeface="Montserrat" pitchFamily="2" charset="77"/>
              <a:ea typeface="Aptos" panose="020B0004020202020204" pitchFamily="34" charset="0"/>
              <a:cs typeface="Times New Roman" panose="02020603050405020304" pitchFamily="18" charset="0"/>
            </a:endParaRPr>
          </a:p>
          <a:p>
            <a:pPr marL="0" marR="0">
              <a:lnSpc>
                <a:spcPct val="115000"/>
              </a:lnSpc>
              <a:spcAft>
                <a:spcPts val="800"/>
              </a:spcAft>
            </a:pPr>
            <a:r>
              <a:rPr lang="en-US" sz="1200" kern="100" dirty="0">
                <a:effectLst/>
                <a:latin typeface="Montserrat" pitchFamily="2" charset="77"/>
                <a:ea typeface="Aptos" panose="020B0004020202020204" pitchFamily="34" charset="0"/>
                <a:cs typeface="Times New Roman" panose="02020603050405020304" pitchFamily="18" charset="0"/>
              </a:rPr>
              <a:t>This resource was developed by the ALAI UP Resource Incubator. The Health Resources and Services Administration (HRSA), Department of Health and Human Services (HHS) provided financial support for this project. The award provided 100% of total costs and totaled $7,450,000. The contents are those of the author. They may not reflect the policies of HRSA, HHS, or the U.S. Government.</a:t>
            </a:r>
          </a:p>
        </p:txBody>
      </p:sp>
      <p:pic>
        <p:nvPicPr>
          <p:cNvPr id="2" name="Picture 1" descr="A black background with blue and orange text&#10;&#10;AI-generated content may be incorrect.">
            <a:extLst>
              <a:ext uri="{FF2B5EF4-FFF2-40B4-BE49-F238E27FC236}">
                <a16:creationId xmlns:a16="http://schemas.microsoft.com/office/drawing/2014/main" id="{9CC492E9-00EB-BC69-3AA8-EF1E48798D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7201" y="155438"/>
            <a:ext cx="1523998" cy="15239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F56"/>
        </a:solidFill>
        <a:effectLst/>
      </p:bgPr>
    </p:bg>
    <p:spTree>
      <p:nvGrpSpPr>
        <p:cNvPr id="1" name="">
          <a:extLst>
            <a:ext uri="{FF2B5EF4-FFF2-40B4-BE49-F238E27FC236}">
              <a16:creationId xmlns:a16="http://schemas.microsoft.com/office/drawing/2014/main" id="{17898B6D-772F-B22D-ACD2-F38F48E5AFBB}"/>
            </a:ext>
          </a:extLst>
        </p:cNvPr>
        <p:cNvGrpSpPr/>
        <p:nvPr/>
      </p:nvGrpSpPr>
      <p:grpSpPr>
        <a:xfrm>
          <a:off x="0" y="0"/>
          <a:ext cx="0" cy="0"/>
          <a:chOff x="0" y="0"/>
          <a:chExt cx="0" cy="0"/>
        </a:xfrm>
      </p:grpSpPr>
      <p:sp>
        <p:nvSpPr>
          <p:cNvPr id="9" name="Freeform 10">
            <a:extLst>
              <a:ext uri="{FF2B5EF4-FFF2-40B4-BE49-F238E27FC236}">
                <a16:creationId xmlns:a16="http://schemas.microsoft.com/office/drawing/2014/main" id="{C512D407-9C5B-E614-795C-A3896C0B8687}"/>
              </a:ext>
            </a:extLst>
          </p:cNvPr>
          <p:cNvSpPr/>
          <p:nvPr/>
        </p:nvSpPr>
        <p:spPr>
          <a:xfrm>
            <a:off x="304800" y="1600200"/>
            <a:ext cx="661199" cy="646665"/>
          </a:xfrm>
          <a:custGeom>
            <a:avLst/>
            <a:gdLst/>
            <a:ahLst/>
            <a:cxnLst/>
            <a:rect l="l" t="t" r="r" b="b"/>
            <a:pathLst>
              <a:path w="1121746" h="1121746">
                <a:moveTo>
                  <a:pt x="0" y="0"/>
                </a:moveTo>
                <a:lnTo>
                  <a:pt x="1121746" y="0"/>
                </a:lnTo>
                <a:lnTo>
                  <a:pt x="1121746" y="1121747"/>
                </a:lnTo>
                <a:lnTo>
                  <a:pt x="0" y="1121747"/>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3600"/>
          </a:p>
        </p:txBody>
      </p:sp>
      <p:sp>
        <p:nvSpPr>
          <p:cNvPr id="10" name="Freeform 19">
            <a:extLst>
              <a:ext uri="{FF2B5EF4-FFF2-40B4-BE49-F238E27FC236}">
                <a16:creationId xmlns:a16="http://schemas.microsoft.com/office/drawing/2014/main" id="{4D2FE34C-9EDD-8694-C18E-D8DBC2565477}"/>
              </a:ext>
            </a:extLst>
          </p:cNvPr>
          <p:cNvSpPr/>
          <p:nvPr/>
        </p:nvSpPr>
        <p:spPr>
          <a:xfrm>
            <a:off x="4609062" y="5638801"/>
            <a:ext cx="5370718" cy="2819399"/>
          </a:xfrm>
          <a:custGeom>
            <a:avLst/>
            <a:gdLst/>
            <a:ahLst/>
            <a:cxnLst/>
            <a:rect l="l" t="t" r="r" b="b"/>
            <a:pathLst>
              <a:path w="5293478" h="2337607">
                <a:moveTo>
                  <a:pt x="0" y="0"/>
                </a:moveTo>
                <a:lnTo>
                  <a:pt x="5293477" y="0"/>
                </a:lnTo>
                <a:lnTo>
                  <a:pt x="5293477" y="2337607"/>
                </a:lnTo>
                <a:lnTo>
                  <a:pt x="0" y="2337607"/>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sz="3600" dirty="0"/>
          </a:p>
        </p:txBody>
      </p:sp>
      <p:sp>
        <p:nvSpPr>
          <p:cNvPr id="2" name="Freeform 2">
            <a:extLst>
              <a:ext uri="{FF2B5EF4-FFF2-40B4-BE49-F238E27FC236}">
                <a16:creationId xmlns:a16="http://schemas.microsoft.com/office/drawing/2014/main" id="{F7ED4267-C953-4F02-EEAF-9E97B96F5FCE}"/>
              </a:ext>
            </a:extLst>
          </p:cNvPr>
          <p:cNvSpPr/>
          <p:nvPr/>
        </p:nvSpPr>
        <p:spPr>
          <a:xfrm>
            <a:off x="78621" y="4578261"/>
            <a:ext cx="4422753" cy="3100187"/>
          </a:xfrm>
          <a:custGeom>
            <a:avLst/>
            <a:gdLst/>
            <a:ahLst/>
            <a:cxnLst/>
            <a:rect l="l" t="t" r="r" b="b"/>
            <a:pathLst>
              <a:path w="4422753" h="3008364">
                <a:moveTo>
                  <a:pt x="0" y="0"/>
                </a:moveTo>
                <a:lnTo>
                  <a:pt x="4422753" y="0"/>
                </a:lnTo>
                <a:lnTo>
                  <a:pt x="4422753" y="3008363"/>
                </a:lnTo>
                <a:lnTo>
                  <a:pt x="0" y="3008363"/>
                </a:lnTo>
                <a:lnTo>
                  <a:pt x="0" y="0"/>
                </a:lnTo>
                <a:close/>
              </a:path>
            </a:pathLst>
          </a:custGeom>
          <a:solidFill>
            <a:srgbClr val="90D672"/>
          </a:solidFill>
        </p:spPr>
        <p:txBody>
          <a:bodyPr/>
          <a:lstStyle/>
          <a:p>
            <a:endParaRPr lang="en-US" sz="3600" dirty="0"/>
          </a:p>
        </p:txBody>
      </p:sp>
      <p:grpSp>
        <p:nvGrpSpPr>
          <p:cNvPr id="3" name="Group 3">
            <a:extLst>
              <a:ext uri="{FF2B5EF4-FFF2-40B4-BE49-F238E27FC236}">
                <a16:creationId xmlns:a16="http://schemas.microsoft.com/office/drawing/2014/main" id="{B345B5DA-50EE-A2FA-7973-D117804BA954}"/>
              </a:ext>
            </a:extLst>
          </p:cNvPr>
          <p:cNvGrpSpPr/>
          <p:nvPr/>
        </p:nvGrpSpPr>
        <p:grpSpPr>
          <a:xfrm>
            <a:off x="4609062" y="2819400"/>
            <a:ext cx="5370718" cy="1031706"/>
            <a:chOff x="0" y="0"/>
            <a:chExt cx="7057970" cy="1375608"/>
          </a:xfrm>
        </p:grpSpPr>
        <p:sp>
          <p:nvSpPr>
            <p:cNvPr id="4" name="Freeform 4">
              <a:extLst>
                <a:ext uri="{FF2B5EF4-FFF2-40B4-BE49-F238E27FC236}">
                  <a16:creationId xmlns:a16="http://schemas.microsoft.com/office/drawing/2014/main" id="{45356E77-6E62-2B28-EFA1-1BCD43F873C0}"/>
                </a:ext>
              </a:extLst>
            </p:cNvPr>
            <p:cNvSpPr/>
            <p:nvPr/>
          </p:nvSpPr>
          <p:spPr>
            <a:xfrm>
              <a:off x="0" y="0"/>
              <a:ext cx="7058025" cy="1375664"/>
            </a:xfrm>
            <a:custGeom>
              <a:avLst/>
              <a:gdLst/>
              <a:ahLst/>
              <a:cxnLst/>
              <a:rect l="l" t="t" r="r" b="b"/>
              <a:pathLst>
                <a:path w="7058025" h="1375664">
                  <a:moveTo>
                    <a:pt x="0" y="0"/>
                  </a:moveTo>
                  <a:lnTo>
                    <a:pt x="7058025" y="0"/>
                  </a:lnTo>
                  <a:lnTo>
                    <a:pt x="7058025" y="1375664"/>
                  </a:lnTo>
                  <a:lnTo>
                    <a:pt x="0" y="1375664"/>
                  </a:lnTo>
                  <a:close/>
                </a:path>
              </a:pathLst>
            </a:custGeom>
            <a:solidFill>
              <a:srgbClr val="FFFFFF"/>
            </a:solidFill>
          </p:spPr>
          <p:txBody>
            <a:bodyPr/>
            <a:lstStyle/>
            <a:p>
              <a:endParaRPr lang="en-US" sz="3600"/>
            </a:p>
          </p:txBody>
        </p:sp>
      </p:grpSp>
      <p:sp>
        <p:nvSpPr>
          <p:cNvPr id="5" name="Freeform 5">
            <a:extLst>
              <a:ext uri="{FF2B5EF4-FFF2-40B4-BE49-F238E27FC236}">
                <a16:creationId xmlns:a16="http://schemas.microsoft.com/office/drawing/2014/main" id="{CCA5EC34-C391-2D1C-4CD4-33667D5D3C4D}"/>
              </a:ext>
            </a:extLst>
          </p:cNvPr>
          <p:cNvSpPr/>
          <p:nvPr/>
        </p:nvSpPr>
        <p:spPr>
          <a:xfrm>
            <a:off x="0" y="847419"/>
            <a:ext cx="4750800" cy="481018"/>
          </a:xfrm>
          <a:custGeom>
            <a:avLst/>
            <a:gdLst/>
            <a:ahLst/>
            <a:cxnLst/>
            <a:rect l="l" t="t" r="r" b="b"/>
            <a:pathLst>
              <a:path w="4750800" h="481018">
                <a:moveTo>
                  <a:pt x="0" y="0"/>
                </a:moveTo>
                <a:lnTo>
                  <a:pt x="4750800" y="0"/>
                </a:lnTo>
                <a:lnTo>
                  <a:pt x="4750800" y="481018"/>
                </a:lnTo>
                <a:lnTo>
                  <a:pt x="0" y="481018"/>
                </a:lnTo>
                <a:lnTo>
                  <a:pt x="0" y="0"/>
                </a:lnTo>
                <a:close/>
              </a:path>
            </a:pathLst>
          </a:custGeom>
          <a:blipFill>
            <a:blip r:embed="rId7">
              <a:extLst>
                <a:ext uri="{96DAC541-7B7A-43D3-8B79-37D633B846F1}">
                  <asvg:svgBlip xmlns:asvg="http://schemas.microsoft.com/office/drawing/2016/SVG/main" r:embed="rId8"/>
                </a:ext>
              </a:extLst>
            </a:blip>
            <a:stretch>
              <a:fillRect t="-81" b="-81"/>
            </a:stretch>
          </a:blipFill>
        </p:spPr>
        <p:txBody>
          <a:bodyPr/>
          <a:lstStyle/>
          <a:p>
            <a:endParaRPr lang="en-US" sz="3600"/>
          </a:p>
        </p:txBody>
      </p:sp>
      <p:grpSp>
        <p:nvGrpSpPr>
          <p:cNvPr id="6" name="Group 6">
            <a:extLst>
              <a:ext uri="{FF2B5EF4-FFF2-40B4-BE49-F238E27FC236}">
                <a16:creationId xmlns:a16="http://schemas.microsoft.com/office/drawing/2014/main" id="{DC098F07-B478-7A72-C4F6-AD419C6B2380}"/>
              </a:ext>
            </a:extLst>
          </p:cNvPr>
          <p:cNvGrpSpPr/>
          <p:nvPr/>
        </p:nvGrpSpPr>
        <p:grpSpPr>
          <a:xfrm>
            <a:off x="4611482" y="874053"/>
            <a:ext cx="5370718" cy="1845887"/>
            <a:chOff x="0" y="0"/>
            <a:chExt cx="1845221" cy="812800"/>
          </a:xfrm>
          <a:solidFill>
            <a:srgbClr val="90D672"/>
          </a:solidFill>
        </p:grpSpPr>
        <p:sp>
          <p:nvSpPr>
            <p:cNvPr id="7" name="Freeform 7">
              <a:extLst>
                <a:ext uri="{FF2B5EF4-FFF2-40B4-BE49-F238E27FC236}">
                  <a16:creationId xmlns:a16="http://schemas.microsoft.com/office/drawing/2014/main" id="{E4A7BE31-4CC2-B388-3756-7D6B15C7FB51}"/>
                </a:ext>
              </a:extLst>
            </p:cNvPr>
            <p:cNvSpPr/>
            <p:nvPr/>
          </p:nvSpPr>
          <p:spPr>
            <a:xfrm>
              <a:off x="0" y="0"/>
              <a:ext cx="1845221" cy="812800"/>
            </a:xfrm>
            <a:custGeom>
              <a:avLst/>
              <a:gdLst/>
              <a:ahLst/>
              <a:cxnLst/>
              <a:rect l="l" t="t" r="r" b="b"/>
              <a:pathLst>
                <a:path w="1845221" h="812800">
                  <a:moveTo>
                    <a:pt x="0" y="0"/>
                  </a:moveTo>
                  <a:lnTo>
                    <a:pt x="1845221" y="0"/>
                  </a:lnTo>
                  <a:lnTo>
                    <a:pt x="1845221" y="812800"/>
                  </a:lnTo>
                  <a:lnTo>
                    <a:pt x="0" y="812800"/>
                  </a:lnTo>
                  <a:close/>
                </a:path>
              </a:pathLst>
            </a:custGeom>
            <a:grpFill/>
          </p:spPr>
          <p:txBody>
            <a:bodyPr/>
            <a:lstStyle/>
            <a:p>
              <a:endParaRPr lang="en-US" sz="3600" dirty="0"/>
            </a:p>
          </p:txBody>
        </p:sp>
        <p:sp>
          <p:nvSpPr>
            <p:cNvPr id="8" name="TextBox 8">
              <a:extLst>
                <a:ext uri="{FF2B5EF4-FFF2-40B4-BE49-F238E27FC236}">
                  <a16:creationId xmlns:a16="http://schemas.microsoft.com/office/drawing/2014/main" id="{AF3C9C98-E370-A580-7F77-031642ED25D4}"/>
                </a:ext>
              </a:extLst>
            </p:cNvPr>
            <p:cNvSpPr txBox="1"/>
            <p:nvPr/>
          </p:nvSpPr>
          <p:spPr>
            <a:xfrm>
              <a:off x="0" y="-9525"/>
              <a:ext cx="1845221" cy="822325"/>
            </a:xfrm>
            <a:prstGeom prst="rect">
              <a:avLst/>
            </a:prstGeom>
            <a:grpFill/>
          </p:spPr>
          <p:txBody>
            <a:bodyPr lIns="50800" tIns="50800" rIns="50800" bIns="50800" rtlCol="0" anchor="ctr"/>
            <a:lstStyle/>
            <a:p>
              <a:pPr algn="ctr">
                <a:lnSpc>
                  <a:spcPts val="1947"/>
                </a:lnSpc>
              </a:pPr>
              <a:endParaRPr sz="3600"/>
            </a:p>
          </p:txBody>
        </p:sp>
      </p:grpSp>
      <p:sp>
        <p:nvSpPr>
          <p:cNvPr id="15" name="Freeform 15">
            <a:extLst>
              <a:ext uri="{FF2B5EF4-FFF2-40B4-BE49-F238E27FC236}">
                <a16:creationId xmlns:a16="http://schemas.microsoft.com/office/drawing/2014/main" id="{47052556-0977-7CEE-58CE-9C992EE6E33C}"/>
              </a:ext>
            </a:extLst>
          </p:cNvPr>
          <p:cNvSpPr/>
          <p:nvPr/>
        </p:nvSpPr>
        <p:spPr>
          <a:xfrm>
            <a:off x="421638" y="3695587"/>
            <a:ext cx="435788" cy="754612"/>
          </a:xfrm>
          <a:custGeom>
            <a:avLst/>
            <a:gdLst/>
            <a:ahLst/>
            <a:cxnLst/>
            <a:rect l="l" t="t" r="r" b="b"/>
            <a:pathLst>
              <a:path w="451178" h="781261">
                <a:moveTo>
                  <a:pt x="0" y="0"/>
                </a:moveTo>
                <a:lnTo>
                  <a:pt x="451178" y="0"/>
                </a:lnTo>
                <a:lnTo>
                  <a:pt x="451178" y="781261"/>
                </a:lnTo>
                <a:lnTo>
                  <a:pt x="0" y="781261"/>
                </a:lnTo>
                <a:lnTo>
                  <a:pt x="0" y="0"/>
                </a:lnTo>
                <a:close/>
              </a:path>
            </a:pathLst>
          </a:custGeom>
          <a:blipFill>
            <a:blip r:embed="rId9">
              <a:extLst>
                <a:ext uri="{96DAC541-7B7A-43D3-8B79-37D633B846F1}">
                  <asvg:svgBlip xmlns:asvg="http://schemas.microsoft.com/office/drawing/2016/SVG/main" r:embed="rId10"/>
                </a:ext>
              </a:extLst>
            </a:blip>
            <a:stretch>
              <a:fillRect l="-70" r="-70"/>
            </a:stretch>
          </a:blipFill>
        </p:spPr>
        <p:txBody>
          <a:bodyPr/>
          <a:lstStyle/>
          <a:p>
            <a:endParaRPr lang="en-US" sz="3600"/>
          </a:p>
        </p:txBody>
      </p:sp>
      <p:grpSp>
        <p:nvGrpSpPr>
          <p:cNvPr id="16" name="Group 16">
            <a:extLst>
              <a:ext uri="{FF2B5EF4-FFF2-40B4-BE49-F238E27FC236}">
                <a16:creationId xmlns:a16="http://schemas.microsoft.com/office/drawing/2014/main" id="{422A6E88-061B-6FB5-4BDB-A7DC3AE7EB7E}"/>
              </a:ext>
            </a:extLst>
          </p:cNvPr>
          <p:cNvGrpSpPr/>
          <p:nvPr/>
        </p:nvGrpSpPr>
        <p:grpSpPr>
          <a:xfrm>
            <a:off x="4609062" y="3962400"/>
            <a:ext cx="5370718" cy="1564583"/>
            <a:chOff x="0" y="0"/>
            <a:chExt cx="7062584" cy="2169441"/>
          </a:xfrm>
        </p:grpSpPr>
        <p:sp>
          <p:nvSpPr>
            <p:cNvPr id="17" name="Freeform 17">
              <a:extLst>
                <a:ext uri="{FF2B5EF4-FFF2-40B4-BE49-F238E27FC236}">
                  <a16:creationId xmlns:a16="http://schemas.microsoft.com/office/drawing/2014/main" id="{1F08F8E8-F5AA-E500-81F1-38B4DAE94DAA}"/>
                </a:ext>
              </a:extLst>
            </p:cNvPr>
            <p:cNvSpPr/>
            <p:nvPr/>
          </p:nvSpPr>
          <p:spPr>
            <a:xfrm>
              <a:off x="0" y="0"/>
              <a:ext cx="7062639" cy="2169427"/>
            </a:xfrm>
            <a:custGeom>
              <a:avLst/>
              <a:gdLst/>
              <a:ahLst/>
              <a:cxnLst/>
              <a:rect l="l" t="t" r="r" b="b"/>
              <a:pathLst>
                <a:path w="7062639" h="2169427">
                  <a:moveTo>
                    <a:pt x="0" y="0"/>
                  </a:moveTo>
                  <a:lnTo>
                    <a:pt x="7062639" y="0"/>
                  </a:lnTo>
                  <a:lnTo>
                    <a:pt x="7062639" y="2169427"/>
                  </a:lnTo>
                  <a:lnTo>
                    <a:pt x="0" y="2169427"/>
                  </a:lnTo>
                  <a:close/>
                </a:path>
              </a:pathLst>
            </a:custGeom>
            <a:solidFill>
              <a:srgbClr val="FFFFFF"/>
            </a:solidFill>
          </p:spPr>
          <p:txBody>
            <a:bodyPr/>
            <a:lstStyle/>
            <a:p>
              <a:endParaRPr lang="en-US" sz="3600"/>
            </a:p>
          </p:txBody>
        </p:sp>
      </p:grpSp>
      <p:sp>
        <p:nvSpPr>
          <p:cNvPr id="18" name="Freeform 18">
            <a:extLst>
              <a:ext uri="{FF2B5EF4-FFF2-40B4-BE49-F238E27FC236}">
                <a16:creationId xmlns:a16="http://schemas.microsoft.com/office/drawing/2014/main" id="{8DBA3F32-4D7B-08E6-1329-C51BFE8CD5A6}"/>
              </a:ext>
            </a:extLst>
          </p:cNvPr>
          <p:cNvSpPr/>
          <p:nvPr/>
        </p:nvSpPr>
        <p:spPr>
          <a:xfrm>
            <a:off x="314551" y="2575962"/>
            <a:ext cx="752404" cy="738724"/>
          </a:xfrm>
          <a:custGeom>
            <a:avLst/>
            <a:gdLst/>
            <a:ahLst/>
            <a:cxnLst/>
            <a:rect l="l" t="t" r="r" b="b"/>
            <a:pathLst>
              <a:path w="750855" h="737203">
                <a:moveTo>
                  <a:pt x="0" y="0"/>
                </a:moveTo>
                <a:lnTo>
                  <a:pt x="750855" y="0"/>
                </a:lnTo>
                <a:lnTo>
                  <a:pt x="750855" y="737203"/>
                </a:lnTo>
                <a:lnTo>
                  <a:pt x="0" y="737203"/>
                </a:lnTo>
                <a:lnTo>
                  <a:pt x="0" y="0"/>
                </a:lnTo>
                <a:close/>
              </a:path>
            </a:pathLst>
          </a:custGeom>
          <a:blipFill>
            <a:blip r:embed="rId11">
              <a:extLst>
                <a:ext uri="{96DAC541-7B7A-43D3-8B79-37D633B846F1}">
                  <asvg:svgBlip xmlns:asvg="http://schemas.microsoft.com/office/drawing/2016/SVG/main" r:embed="rId12"/>
                </a:ext>
              </a:extLst>
            </a:blip>
            <a:stretch>
              <a:fillRect t="-281" b="-281"/>
            </a:stretch>
          </a:blipFill>
        </p:spPr>
        <p:txBody>
          <a:bodyPr/>
          <a:lstStyle/>
          <a:p>
            <a:endParaRPr lang="en-US" sz="3600"/>
          </a:p>
        </p:txBody>
      </p:sp>
      <p:sp>
        <p:nvSpPr>
          <p:cNvPr id="20" name="Freeform 20">
            <a:extLst>
              <a:ext uri="{FF2B5EF4-FFF2-40B4-BE49-F238E27FC236}">
                <a16:creationId xmlns:a16="http://schemas.microsoft.com/office/drawing/2014/main" id="{8BEB479D-E9D9-090A-45CE-9099C0C2B820}"/>
              </a:ext>
            </a:extLst>
          </p:cNvPr>
          <p:cNvSpPr/>
          <p:nvPr/>
        </p:nvSpPr>
        <p:spPr>
          <a:xfrm>
            <a:off x="3182399" y="4663589"/>
            <a:ext cx="691296" cy="668754"/>
          </a:xfrm>
          <a:custGeom>
            <a:avLst/>
            <a:gdLst/>
            <a:ahLst/>
            <a:cxnLst/>
            <a:rect l="l" t="t" r="r" b="b"/>
            <a:pathLst>
              <a:path w="683615" h="598163">
                <a:moveTo>
                  <a:pt x="0" y="0"/>
                </a:moveTo>
                <a:lnTo>
                  <a:pt x="683615" y="0"/>
                </a:lnTo>
                <a:lnTo>
                  <a:pt x="683615" y="598163"/>
                </a:lnTo>
                <a:lnTo>
                  <a:pt x="0" y="598163"/>
                </a:lnTo>
                <a:lnTo>
                  <a:pt x="0" y="0"/>
                </a:lnTo>
                <a:close/>
              </a:path>
            </a:pathLst>
          </a:custGeom>
          <a:blipFill>
            <a:blip r:embed="rId13">
              <a:extLst>
                <a:ext uri="{96DAC541-7B7A-43D3-8B79-37D633B846F1}">
                  <asvg:svgBlip xmlns:asvg="http://schemas.microsoft.com/office/drawing/2016/SVG/main" r:embed="rId14"/>
                </a:ext>
              </a:extLst>
            </a:blip>
            <a:stretch>
              <a:fillRect t="-80" b="-80"/>
            </a:stretch>
          </a:blipFill>
        </p:spPr>
        <p:txBody>
          <a:bodyPr/>
          <a:lstStyle/>
          <a:p>
            <a:endParaRPr lang="en-US" sz="3600" dirty="0"/>
          </a:p>
        </p:txBody>
      </p:sp>
      <p:sp>
        <p:nvSpPr>
          <p:cNvPr id="21" name="Freeform 21">
            <a:extLst>
              <a:ext uri="{FF2B5EF4-FFF2-40B4-BE49-F238E27FC236}">
                <a16:creationId xmlns:a16="http://schemas.microsoft.com/office/drawing/2014/main" id="{FF4D2CD1-075B-8145-9039-C091E5CBFABA}"/>
              </a:ext>
            </a:extLst>
          </p:cNvPr>
          <p:cNvSpPr/>
          <p:nvPr/>
        </p:nvSpPr>
        <p:spPr>
          <a:xfrm>
            <a:off x="9154072" y="4350493"/>
            <a:ext cx="675729" cy="675729"/>
          </a:xfrm>
          <a:custGeom>
            <a:avLst/>
            <a:gdLst/>
            <a:ahLst/>
            <a:cxnLst/>
            <a:rect l="l" t="t" r="r" b="b"/>
            <a:pathLst>
              <a:path w="675729" h="675729">
                <a:moveTo>
                  <a:pt x="0" y="0"/>
                </a:moveTo>
                <a:lnTo>
                  <a:pt x="675729" y="0"/>
                </a:lnTo>
                <a:lnTo>
                  <a:pt x="675729" y="675729"/>
                </a:lnTo>
                <a:lnTo>
                  <a:pt x="0" y="675729"/>
                </a:lnTo>
                <a:lnTo>
                  <a:pt x="0" y="0"/>
                </a:lnTo>
                <a:close/>
              </a:path>
            </a:pathLst>
          </a:custGeom>
          <a:blipFill>
            <a:blip r:embed="rId15">
              <a:extLst>
                <a:ext uri="{96DAC541-7B7A-43D3-8B79-37D633B846F1}">
                  <asvg:svgBlip xmlns:asvg="http://schemas.microsoft.com/office/drawing/2016/SVG/main" r:embed="rId16"/>
                </a:ext>
              </a:extLst>
            </a:blip>
            <a:stretch>
              <a:fillRect/>
            </a:stretch>
          </a:blipFill>
        </p:spPr>
        <p:txBody>
          <a:bodyPr/>
          <a:lstStyle/>
          <a:p>
            <a:endParaRPr lang="en-US" sz="3600"/>
          </a:p>
        </p:txBody>
      </p:sp>
      <p:grpSp>
        <p:nvGrpSpPr>
          <p:cNvPr id="22" name="Group 22">
            <a:extLst>
              <a:ext uri="{FF2B5EF4-FFF2-40B4-BE49-F238E27FC236}">
                <a16:creationId xmlns:a16="http://schemas.microsoft.com/office/drawing/2014/main" id="{91E82F18-AEA2-EB8C-04C3-D018ACAB6968}"/>
              </a:ext>
            </a:extLst>
          </p:cNvPr>
          <p:cNvGrpSpPr/>
          <p:nvPr/>
        </p:nvGrpSpPr>
        <p:grpSpPr>
          <a:xfrm>
            <a:off x="4675138" y="3999887"/>
            <a:ext cx="4419934" cy="1564583"/>
            <a:chOff x="0" y="0"/>
            <a:chExt cx="5893246" cy="2086111"/>
          </a:xfrm>
        </p:grpSpPr>
        <p:sp>
          <p:nvSpPr>
            <p:cNvPr id="23" name="Freeform 23">
              <a:extLst>
                <a:ext uri="{FF2B5EF4-FFF2-40B4-BE49-F238E27FC236}">
                  <a16:creationId xmlns:a16="http://schemas.microsoft.com/office/drawing/2014/main" id="{B3D19C80-04AC-D5E4-A43D-83424221CA2E}"/>
                </a:ext>
              </a:extLst>
            </p:cNvPr>
            <p:cNvSpPr/>
            <p:nvPr/>
          </p:nvSpPr>
          <p:spPr>
            <a:xfrm>
              <a:off x="0" y="0"/>
              <a:ext cx="5893246" cy="2086111"/>
            </a:xfrm>
            <a:custGeom>
              <a:avLst/>
              <a:gdLst/>
              <a:ahLst/>
              <a:cxnLst/>
              <a:rect l="l" t="t" r="r" b="b"/>
              <a:pathLst>
                <a:path w="5893246" h="2086111">
                  <a:moveTo>
                    <a:pt x="0" y="0"/>
                  </a:moveTo>
                  <a:lnTo>
                    <a:pt x="5893246" y="0"/>
                  </a:lnTo>
                  <a:lnTo>
                    <a:pt x="5893246" y="2086111"/>
                  </a:lnTo>
                  <a:lnTo>
                    <a:pt x="0" y="2086111"/>
                  </a:lnTo>
                  <a:close/>
                </a:path>
              </a:pathLst>
            </a:custGeom>
            <a:solidFill>
              <a:srgbClr val="000000">
                <a:alpha val="0"/>
              </a:srgbClr>
            </a:solidFill>
          </p:spPr>
          <p:txBody>
            <a:bodyPr/>
            <a:lstStyle/>
            <a:p>
              <a:endParaRPr lang="en-US" sz="3600"/>
            </a:p>
          </p:txBody>
        </p:sp>
        <p:sp>
          <p:nvSpPr>
            <p:cNvPr id="24" name="TextBox 24">
              <a:extLst>
                <a:ext uri="{FF2B5EF4-FFF2-40B4-BE49-F238E27FC236}">
                  <a16:creationId xmlns:a16="http://schemas.microsoft.com/office/drawing/2014/main" id="{E2B6FC5B-A843-44A6-2BF8-72B5367D9894}"/>
                </a:ext>
              </a:extLst>
            </p:cNvPr>
            <p:cNvSpPr txBox="1"/>
            <p:nvPr/>
          </p:nvSpPr>
          <p:spPr>
            <a:xfrm>
              <a:off x="0" y="0"/>
              <a:ext cx="5771882" cy="2086111"/>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What are the side effects?</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The most common side effects are pain, swelling, redness, or a bump where the injection was given. Other side effects are fever, tiredness, headache, nausea, sleep problems, dizziness, or rash. Some patients have experienced depression or other mood changes. Talk to your provider if you experience these side effects.</a:t>
              </a:r>
            </a:p>
            <a:p>
              <a:pPr>
                <a:lnSpc>
                  <a:spcPts val="1296"/>
                </a:lnSpc>
              </a:pPr>
              <a:endParaRPr lang="en-US" sz="1200" dirty="0">
                <a:solidFill>
                  <a:srgbClr val="2E2E2E"/>
                </a:solidFill>
                <a:latin typeface="Montserrat" panose="00000500000000000000" pitchFamily="2" charset="0"/>
                <a:ea typeface="Montserrat"/>
                <a:cs typeface="Montserrat"/>
                <a:sym typeface="Montserrat"/>
              </a:endParaRPr>
            </a:p>
          </p:txBody>
        </p:sp>
      </p:grpSp>
      <p:sp>
        <p:nvSpPr>
          <p:cNvPr id="28" name="Freeform 28">
            <a:extLst>
              <a:ext uri="{FF2B5EF4-FFF2-40B4-BE49-F238E27FC236}">
                <a16:creationId xmlns:a16="http://schemas.microsoft.com/office/drawing/2014/main" id="{7BBD36E1-31F2-B6A2-1481-3CCEAF805252}"/>
              </a:ext>
            </a:extLst>
          </p:cNvPr>
          <p:cNvSpPr/>
          <p:nvPr/>
        </p:nvSpPr>
        <p:spPr>
          <a:xfrm>
            <a:off x="9220200" y="2993569"/>
            <a:ext cx="606424" cy="631692"/>
          </a:xfrm>
          <a:custGeom>
            <a:avLst/>
            <a:gdLst/>
            <a:ahLst/>
            <a:cxnLst/>
            <a:rect l="l" t="t" r="r" b="b"/>
            <a:pathLst>
              <a:path w="606424" h="631692">
                <a:moveTo>
                  <a:pt x="0" y="0"/>
                </a:moveTo>
                <a:lnTo>
                  <a:pt x="606424" y="0"/>
                </a:lnTo>
                <a:lnTo>
                  <a:pt x="606424" y="631692"/>
                </a:lnTo>
                <a:lnTo>
                  <a:pt x="0" y="631692"/>
                </a:lnTo>
                <a:lnTo>
                  <a:pt x="0" y="0"/>
                </a:lnTo>
                <a:close/>
              </a:path>
            </a:pathLst>
          </a:custGeom>
          <a:blipFill>
            <a:blip r:embed="rId17">
              <a:extLst>
                <a:ext uri="{96DAC541-7B7A-43D3-8B79-37D633B846F1}">
                  <asvg:svgBlip xmlns:asvg="http://schemas.microsoft.com/office/drawing/2016/SVG/main" r:embed="rId18"/>
                </a:ext>
              </a:extLst>
            </a:blip>
            <a:stretch>
              <a:fillRect l="-843" r="-843"/>
            </a:stretch>
          </a:blipFill>
        </p:spPr>
        <p:txBody>
          <a:bodyPr/>
          <a:lstStyle/>
          <a:p>
            <a:endParaRPr lang="en-US" sz="3600"/>
          </a:p>
        </p:txBody>
      </p:sp>
      <p:grpSp>
        <p:nvGrpSpPr>
          <p:cNvPr id="29" name="Group 29">
            <a:extLst>
              <a:ext uri="{FF2B5EF4-FFF2-40B4-BE49-F238E27FC236}">
                <a16:creationId xmlns:a16="http://schemas.microsoft.com/office/drawing/2014/main" id="{B87793F6-442D-3760-75AB-6FAC3EE41CF5}"/>
              </a:ext>
            </a:extLst>
          </p:cNvPr>
          <p:cNvGrpSpPr/>
          <p:nvPr/>
        </p:nvGrpSpPr>
        <p:grpSpPr>
          <a:xfrm>
            <a:off x="4670519" y="2900414"/>
            <a:ext cx="4286928" cy="878671"/>
            <a:chOff x="0" y="0"/>
            <a:chExt cx="5715905" cy="1171562"/>
          </a:xfrm>
        </p:grpSpPr>
        <p:sp>
          <p:nvSpPr>
            <p:cNvPr id="30" name="Freeform 30">
              <a:extLst>
                <a:ext uri="{FF2B5EF4-FFF2-40B4-BE49-F238E27FC236}">
                  <a16:creationId xmlns:a16="http://schemas.microsoft.com/office/drawing/2014/main" id="{C75CF27F-6863-CF77-387D-1D3F20C67D1B}"/>
                </a:ext>
              </a:extLst>
            </p:cNvPr>
            <p:cNvSpPr/>
            <p:nvPr/>
          </p:nvSpPr>
          <p:spPr>
            <a:xfrm>
              <a:off x="0" y="0"/>
              <a:ext cx="5715905" cy="1171562"/>
            </a:xfrm>
            <a:custGeom>
              <a:avLst/>
              <a:gdLst/>
              <a:ahLst/>
              <a:cxnLst/>
              <a:rect l="l" t="t" r="r" b="b"/>
              <a:pathLst>
                <a:path w="5715905" h="1171562">
                  <a:moveTo>
                    <a:pt x="0" y="0"/>
                  </a:moveTo>
                  <a:lnTo>
                    <a:pt x="5715905" y="0"/>
                  </a:lnTo>
                  <a:lnTo>
                    <a:pt x="5715905" y="1171562"/>
                  </a:lnTo>
                  <a:lnTo>
                    <a:pt x="0" y="1171562"/>
                  </a:lnTo>
                  <a:close/>
                </a:path>
              </a:pathLst>
            </a:custGeom>
            <a:solidFill>
              <a:srgbClr val="000000">
                <a:alpha val="0"/>
              </a:srgbClr>
            </a:solidFill>
          </p:spPr>
          <p:txBody>
            <a:bodyPr/>
            <a:lstStyle/>
            <a:p>
              <a:endParaRPr lang="en-US" sz="3600"/>
            </a:p>
          </p:txBody>
        </p:sp>
        <p:sp>
          <p:nvSpPr>
            <p:cNvPr id="31" name="TextBox 31">
              <a:extLst>
                <a:ext uri="{FF2B5EF4-FFF2-40B4-BE49-F238E27FC236}">
                  <a16:creationId xmlns:a16="http://schemas.microsoft.com/office/drawing/2014/main" id="{D1A227A6-53C5-ED44-5BB2-FC7CA573A7C7}"/>
                </a:ext>
              </a:extLst>
            </p:cNvPr>
            <p:cNvSpPr txBox="1"/>
            <p:nvPr/>
          </p:nvSpPr>
          <p:spPr>
            <a:xfrm>
              <a:off x="0" y="0"/>
              <a:ext cx="5715905" cy="1171562"/>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What is the medication called?</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Right now, we can offer an injectable HIV treatment called Cabenuva, which is a combination of two medications: cabotegravir and rilpivirine.  </a:t>
              </a:r>
            </a:p>
            <a:p>
              <a:pPr>
                <a:lnSpc>
                  <a:spcPts val="1296"/>
                </a:lnSpc>
              </a:pPr>
              <a:endParaRPr lang="en-US" sz="1200" dirty="0">
                <a:solidFill>
                  <a:srgbClr val="2E2E2E"/>
                </a:solidFill>
                <a:latin typeface="Montserrat" panose="00000500000000000000" pitchFamily="2" charset="0"/>
                <a:ea typeface="Montserrat"/>
                <a:cs typeface="Montserrat"/>
                <a:sym typeface="Montserrat"/>
              </a:endParaRPr>
            </a:p>
          </p:txBody>
        </p:sp>
      </p:grpSp>
      <p:grpSp>
        <p:nvGrpSpPr>
          <p:cNvPr id="35" name="Group 35">
            <a:extLst>
              <a:ext uri="{FF2B5EF4-FFF2-40B4-BE49-F238E27FC236}">
                <a16:creationId xmlns:a16="http://schemas.microsoft.com/office/drawing/2014/main" id="{966BEA69-0BF2-ED40-27AD-D720EEF6735C}"/>
              </a:ext>
            </a:extLst>
          </p:cNvPr>
          <p:cNvGrpSpPr/>
          <p:nvPr/>
        </p:nvGrpSpPr>
        <p:grpSpPr>
          <a:xfrm>
            <a:off x="1128409" y="1486450"/>
            <a:ext cx="3038393" cy="698186"/>
            <a:chOff x="0" y="0"/>
            <a:chExt cx="4051191" cy="930916"/>
          </a:xfrm>
        </p:grpSpPr>
        <p:sp>
          <p:nvSpPr>
            <p:cNvPr id="36" name="Freeform 36">
              <a:extLst>
                <a:ext uri="{FF2B5EF4-FFF2-40B4-BE49-F238E27FC236}">
                  <a16:creationId xmlns:a16="http://schemas.microsoft.com/office/drawing/2014/main" id="{7E31800E-F787-4202-2EE6-F1F3F4E20EDB}"/>
                </a:ext>
              </a:extLst>
            </p:cNvPr>
            <p:cNvSpPr/>
            <p:nvPr/>
          </p:nvSpPr>
          <p:spPr>
            <a:xfrm>
              <a:off x="0" y="0"/>
              <a:ext cx="3946807" cy="882258"/>
            </a:xfrm>
            <a:custGeom>
              <a:avLst/>
              <a:gdLst/>
              <a:ahLst/>
              <a:cxnLst/>
              <a:rect l="l" t="t" r="r" b="b"/>
              <a:pathLst>
                <a:path w="3946807" h="882258">
                  <a:moveTo>
                    <a:pt x="0" y="0"/>
                  </a:moveTo>
                  <a:lnTo>
                    <a:pt x="3946807" y="0"/>
                  </a:lnTo>
                  <a:lnTo>
                    <a:pt x="3946807" y="882258"/>
                  </a:lnTo>
                  <a:lnTo>
                    <a:pt x="0" y="882258"/>
                  </a:lnTo>
                  <a:close/>
                </a:path>
              </a:pathLst>
            </a:custGeom>
            <a:solidFill>
              <a:srgbClr val="000000">
                <a:alpha val="0"/>
              </a:srgbClr>
            </a:solidFill>
          </p:spPr>
          <p:txBody>
            <a:bodyPr/>
            <a:lstStyle/>
            <a:p>
              <a:endParaRPr lang="en-US" sz="3600"/>
            </a:p>
          </p:txBody>
        </p:sp>
        <p:sp>
          <p:nvSpPr>
            <p:cNvPr id="37" name="TextBox 37">
              <a:extLst>
                <a:ext uri="{FF2B5EF4-FFF2-40B4-BE49-F238E27FC236}">
                  <a16:creationId xmlns:a16="http://schemas.microsoft.com/office/drawing/2014/main" id="{A3A97BCA-352F-B36F-B7A5-B5D5A905607A}"/>
                </a:ext>
              </a:extLst>
            </p:cNvPr>
            <p:cNvSpPr txBox="1"/>
            <p:nvPr/>
          </p:nvSpPr>
          <p:spPr>
            <a:xfrm>
              <a:off x="104384" y="67707"/>
              <a:ext cx="3946807" cy="863209"/>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Two injections</a:t>
              </a: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Cabenuva is given in two injections, one in each butt cheek. </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38" name="Group 38">
            <a:extLst>
              <a:ext uri="{FF2B5EF4-FFF2-40B4-BE49-F238E27FC236}">
                <a16:creationId xmlns:a16="http://schemas.microsoft.com/office/drawing/2014/main" id="{8B2FD86E-31F2-03C0-0C5F-A2DFCD870EA6}"/>
              </a:ext>
            </a:extLst>
          </p:cNvPr>
          <p:cNvGrpSpPr/>
          <p:nvPr/>
        </p:nvGrpSpPr>
        <p:grpSpPr>
          <a:xfrm>
            <a:off x="1211303" y="2389909"/>
            <a:ext cx="2877211" cy="1412578"/>
            <a:chOff x="0" y="-100259"/>
            <a:chExt cx="3836281" cy="1883438"/>
          </a:xfrm>
        </p:grpSpPr>
        <p:sp>
          <p:nvSpPr>
            <p:cNvPr id="39" name="Freeform 39">
              <a:extLst>
                <a:ext uri="{FF2B5EF4-FFF2-40B4-BE49-F238E27FC236}">
                  <a16:creationId xmlns:a16="http://schemas.microsoft.com/office/drawing/2014/main" id="{85389DB6-AA98-9DB1-2832-395B3BB41F17}"/>
                </a:ext>
              </a:extLst>
            </p:cNvPr>
            <p:cNvSpPr/>
            <p:nvPr/>
          </p:nvSpPr>
          <p:spPr>
            <a:xfrm>
              <a:off x="0" y="0"/>
              <a:ext cx="3836281" cy="1783179"/>
            </a:xfrm>
            <a:custGeom>
              <a:avLst/>
              <a:gdLst/>
              <a:ahLst/>
              <a:cxnLst/>
              <a:rect l="l" t="t" r="r" b="b"/>
              <a:pathLst>
                <a:path w="3836281" h="1783179">
                  <a:moveTo>
                    <a:pt x="0" y="0"/>
                  </a:moveTo>
                  <a:lnTo>
                    <a:pt x="3836281" y="0"/>
                  </a:lnTo>
                  <a:lnTo>
                    <a:pt x="3836281" y="1783179"/>
                  </a:lnTo>
                  <a:lnTo>
                    <a:pt x="0" y="1783179"/>
                  </a:lnTo>
                  <a:close/>
                </a:path>
              </a:pathLst>
            </a:custGeom>
            <a:solidFill>
              <a:srgbClr val="000000">
                <a:alpha val="0"/>
              </a:srgbClr>
            </a:solidFill>
          </p:spPr>
          <p:txBody>
            <a:bodyPr/>
            <a:lstStyle/>
            <a:p>
              <a:endParaRPr lang="en-US" sz="3600"/>
            </a:p>
          </p:txBody>
        </p:sp>
        <p:sp>
          <p:nvSpPr>
            <p:cNvPr id="40" name="TextBox 40">
              <a:extLst>
                <a:ext uri="{FF2B5EF4-FFF2-40B4-BE49-F238E27FC236}">
                  <a16:creationId xmlns:a16="http://schemas.microsoft.com/office/drawing/2014/main" id="{52E5ABC1-67C8-3019-5B1B-44D28F43FD41}"/>
                </a:ext>
              </a:extLst>
            </p:cNvPr>
            <p:cNvSpPr txBox="1"/>
            <p:nvPr/>
          </p:nvSpPr>
          <p:spPr>
            <a:xfrm>
              <a:off x="1" y="-100259"/>
              <a:ext cx="3836280" cy="1477194"/>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Visits every month</a:t>
              </a:r>
              <a:endPar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Cabenuva only lasts one month, so it's </a:t>
              </a:r>
              <a:r>
                <a:rPr lang="en-US" sz="1200" u="sng"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important</a:t>
              </a: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 to come back to the clinic and get your next injections on time.</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41" name="Group 41">
            <a:extLst>
              <a:ext uri="{FF2B5EF4-FFF2-40B4-BE49-F238E27FC236}">
                <a16:creationId xmlns:a16="http://schemas.microsoft.com/office/drawing/2014/main" id="{52DAC35A-4EE0-EED7-5276-BAEFC83CC338}"/>
              </a:ext>
            </a:extLst>
          </p:cNvPr>
          <p:cNvGrpSpPr/>
          <p:nvPr/>
        </p:nvGrpSpPr>
        <p:grpSpPr>
          <a:xfrm>
            <a:off x="1178181" y="3631893"/>
            <a:ext cx="3115407" cy="987115"/>
            <a:chOff x="0" y="-129047"/>
            <a:chExt cx="4153876" cy="1316154"/>
          </a:xfrm>
        </p:grpSpPr>
        <p:sp>
          <p:nvSpPr>
            <p:cNvPr id="42" name="Freeform 42">
              <a:extLst>
                <a:ext uri="{FF2B5EF4-FFF2-40B4-BE49-F238E27FC236}">
                  <a16:creationId xmlns:a16="http://schemas.microsoft.com/office/drawing/2014/main" id="{55126796-1A1C-8B1B-54C4-9B748D29815E}"/>
                </a:ext>
              </a:extLst>
            </p:cNvPr>
            <p:cNvSpPr/>
            <p:nvPr/>
          </p:nvSpPr>
          <p:spPr>
            <a:xfrm>
              <a:off x="0" y="0"/>
              <a:ext cx="4115855" cy="1187107"/>
            </a:xfrm>
            <a:custGeom>
              <a:avLst/>
              <a:gdLst/>
              <a:ahLst/>
              <a:cxnLst/>
              <a:rect l="l" t="t" r="r" b="b"/>
              <a:pathLst>
                <a:path w="4115855" h="1187107">
                  <a:moveTo>
                    <a:pt x="0" y="0"/>
                  </a:moveTo>
                  <a:lnTo>
                    <a:pt x="4115855" y="0"/>
                  </a:lnTo>
                  <a:lnTo>
                    <a:pt x="4115855" y="1187107"/>
                  </a:lnTo>
                  <a:lnTo>
                    <a:pt x="0" y="1187107"/>
                  </a:lnTo>
                  <a:close/>
                </a:path>
              </a:pathLst>
            </a:custGeom>
            <a:solidFill>
              <a:srgbClr val="000000">
                <a:alpha val="0"/>
              </a:srgbClr>
            </a:solidFill>
          </p:spPr>
          <p:txBody>
            <a:bodyPr/>
            <a:lstStyle/>
            <a:p>
              <a:endParaRPr lang="en-US" sz="3600"/>
            </a:p>
          </p:txBody>
        </p:sp>
        <p:sp>
          <p:nvSpPr>
            <p:cNvPr id="43" name="TextBox 43">
              <a:extLst>
                <a:ext uri="{FF2B5EF4-FFF2-40B4-BE49-F238E27FC236}">
                  <a16:creationId xmlns:a16="http://schemas.microsoft.com/office/drawing/2014/main" id="{E84EAA31-9433-7A84-96C1-736408B17CDB}"/>
                </a:ext>
              </a:extLst>
            </p:cNvPr>
            <p:cNvSpPr txBox="1"/>
            <p:nvPr/>
          </p:nvSpPr>
          <p:spPr>
            <a:xfrm>
              <a:off x="38021" y="-129047"/>
              <a:ext cx="4115855" cy="1168058"/>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Freedom from daily pills</a:t>
              </a:r>
              <a:endPar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People who use Cabenuva don't have to take daily pills to control HIV.</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44" name="Group 44">
            <a:extLst>
              <a:ext uri="{FF2B5EF4-FFF2-40B4-BE49-F238E27FC236}">
                <a16:creationId xmlns:a16="http://schemas.microsoft.com/office/drawing/2014/main" id="{D34FC5DD-C1B4-26C4-ECDE-5DFFDCA32094}"/>
              </a:ext>
            </a:extLst>
          </p:cNvPr>
          <p:cNvGrpSpPr/>
          <p:nvPr/>
        </p:nvGrpSpPr>
        <p:grpSpPr>
          <a:xfrm>
            <a:off x="883358" y="950201"/>
            <a:ext cx="2445931" cy="378236"/>
            <a:chOff x="0" y="0"/>
            <a:chExt cx="3261242" cy="504314"/>
          </a:xfrm>
        </p:grpSpPr>
        <p:sp>
          <p:nvSpPr>
            <p:cNvPr id="45" name="Freeform 45">
              <a:extLst>
                <a:ext uri="{FF2B5EF4-FFF2-40B4-BE49-F238E27FC236}">
                  <a16:creationId xmlns:a16="http://schemas.microsoft.com/office/drawing/2014/main" id="{ADBACC93-6F1D-EA48-305E-4BF5929DA03A}"/>
                </a:ext>
              </a:extLst>
            </p:cNvPr>
            <p:cNvSpPr/>
            <p:nvPr/>
          </p:nvSpPr>
          <p:spPr>
            <a:xfrm>
              <a:off x="0" y="0"/>
              <a:ext cx="3261242" cy="504314"/>
            </a:xfrm>
            <a:custGeom>
              <a:avLst/>
              <a:gdLst/>
              <a:ahLst/>
              <a:cxnLst/>
              <a:rect l="l" t="t" r="r" b="b"/>
              <a:pathLst>
                <a:path w="3261242" h="504314">
                  <a:moveTo>
                    <a:pt x="0" y="0"/>
                  </a:moveTo>
                  <a:lnTo>
                    <a:pt x="3261242" y="0"/>
                  </a:lnTo>
                  <a:lnTo>
                    <a:pt x="3261242" y="504314"/>
                  </a:lnTo>
                  <a:lnTo>
                    <a:pt x="0" y="504314"/>
                  </a:lnTo>
                  <a:close/>
                </a:path>
              </a:pathLst>
            </a:custGeom>
            <a:solidFill>
              <a:srgbClr val="000000">
                <a:alpha val="0"/>
              </a:srgbClr>
            </a:solidFill>
          </p:spPr>
          <p:txBody>
            <a:bodyPr/>
            <a:lstStyle/>
            <a:p>
              <a:endParaRPr lang="en-US" sz="3600"/>
            </a:p>
          </p:txBody>
        </p:sp>
        <p:sp>
          <p:nvSpPr>
            <p:cNvPr id="46" name="TextBox 46">
              <a:extLst>
                <a:ext uri="{FF2B5EF4-FFF2-40B4-BE49-F238E27FC236}">
                  <a16:creationId xmlns:a16="http://schemas.microsoft.com/office/drawing/2014/main" id="{CC198DAA-E574-C84F-1FD7-13D8B5069BEE}"/>
                </a:ext>
              </a:extLst>
            </p:cNvPr>
            <p:cNvSpPr txBox="1"/>
            <p:nvPr/>
          </p:nvSpPr>
          <p:spPr>
            <a:xfrm>
              <a:off x="0" y="-76200"/>
              <a:ext cx="3261242" cy="580514"/>
            </a:xfrm>
            <a:prstGeom prst="rect">
              <a:avLst/>
            </a:prstGeom>
          </p:spPr>
          <p:txBody>
            <a:bodyPr lIns="0" tIns="0" rIns="0" bIns="0" rtlCol="0" anchor="t"/>
            <a:lstStyle/>
            <a:p>
              <a:pPr>
                <a:lnSpc>
                  <a:spcPts val="3199"/>
                </a:lnSpc>
              </a:pPr>
              <a:r>
                <a:rPr lang="en-US" sz="2000" b="1" i="1" dirty="0">
                  <a:solidFill>
                    <a:srgbClr val="171B4F"/>
                  </a:solidFill>
                  <a:latin typeface="Helvetica Bold Italics"/>
                  <a:ea typeface="Helvetica Bold Italics"/>
                  <a:cs typeface="Helvetica Bold Italics"/>
                  <a:sym typeface="Helvetica Bold Italics"/>
                </a:rPr>
                <a:t>How does it work?</a:t>
              </a:r>
            </a:p>
          </p:txBody>
        </p:sp>
      </p:grpSp>
      <p:grpSp>
        <p:nvGrpSpPr>
          <p:cNvPr id="47" name="Group 47">
            <a:extLst>
              <a:ext uri="{FF2B5EF4-FFF2-40B4-BE49-F238E27FC236}">
                <a16:creationId xmlns:a16="http://schemas.microsoft.com/office/drawing/2014/main" id="{D4FAA71F-AD90-84D6-FFD2-2452868784DD}"/>
              </a:ext>
            </a:extLst>
          </p:cNvPr>
          <p:cNvGrpSpPr/>
          <p:nvPr/>
        </p:nvGrpSpPr>
        <p:grpSpPr>
          <a:xfrm>
            <a:off x="-538680" y="4723515"/>
            <a:ext cx="3314520" cy="1296285"/>
            <a:chOff x="0" y="-801511"/>
            <a:chExt cx="4379217" cy="1712682"/>
          </a:xfrm>
        </p:grpSpPr>
        <p:sp>
          <p:nvSpPr>
            <p:cNvPr id="48" name="Freeform 48">
              <a:extLst>
                <a:ext uri="{FF2B5EF4-FFF2-40B4-BE49-F238E27FC236}">
                  <a16:creationId xmlns:a16="http://schemas.microsoft.com/office/drawing/2014/main" id="{8A6DD16B-35EC-5B83-CE09-7BD7175B94CA}"/>
                </a:ext>
              </a:extLst>
            </p:cNvPr>
            <p:cNvSpPr/>
            <p:nvPr/>
          </p:nvSpPr>
          <p:spPr>
            <a:xfrm>
              <a:off x="0" y="0"/>
              <a:ext cx="3968968" cy="911171"/>
            </a:xfrm>
            <a:custGeom>
              <a:avLst/>
              <a:gdLst/>
              <a:ahLst/>
              <a:cxnLst/>
              <a:rect l="l" t="t" r="r" b="b"/>
              <a:pathLst>
                <a:path w="3968968" h="911171">
                  <a:moveTo>
                    <a:pt x="0" y="0"/>
                  </a:moveTo>
                  <a:lnTo>
                    <a:pt x="3968968" y="0"/>
                  </a:lnTo>
                  <a:lnTo>
                    <a:pt x="3968968" y="911171"/>
                  </a:lnTo>
                  <a:lnTo>
                    <a:pt x="0" y="911171"/>
                  </a:lnTo>
                  <a:close/>
                </a:path>
              </a:pathLst>
            </a:custGeom>
            <a:solidFill>
              <a:srgbClr val="000000">
                <a:alpha val="0"/>
              </a:srgbClr>
            </a:solidFill>
          </p:spPr>
          <p:txBody>
            <a:bodyPr/>
            <a:lstStyle/>
            <a:p>
              <a:endParaRPr lang="en-US" sz="3600"/>
            </a:p>
          </p:txBody>
        </p:sp>
        <p:sp>
          <p:nvSpPr>
            <p:cNvPr id="49" name="TextBox 49">
              <a:extLst>
                <a:ext uri="{FF2B5EF4-FFF2-40B4-BE49-F238E27FC236}">
                  <a16:creationId xmlns:a16="http://schemas.microsoft.com/office/drawing/2014/main" id="{E5CCDA3C-4827-1C2E-1C17-30638B5D08D8}"/>
                </a:ext>
              </a:extLst>
            </p:cNvPr>
            <p:cNvSpPr txBox="1"/>
            <p:nvPr/>
          </p:nvSpPr>
          <p:spPr>
            <a:xfrm>
              <a:off x="1308511" y="-801510"/>
              <a:ext cx="3070706" cy="920696"/>
            </a:xfrm>
            <a:prstGeom prst="rect">
              <a:avLst/>
            </a:prstGeom>
          </p:spPr>
          <p:txBody>
            <a:bodyPr lIns="0" tIns="0" rIns="0" bIns="0" rtlCol="0" anchor="t"/>
            <a:lstStyle/>
            <a:p>
              <a:pPr algn="r">
                <a:lnSpc>
                  <a:spcPts val="2305"/>
                </a:lnSpc>
              </a:pPr>
              <a:r>
                <a:rPr lang="en-US" sz="2004" b="1" i="1" dirty="0">
                  <a:solidFill>
                    <a:srgbClr val="171717"/>
                  </a:solidFill>
                  <a:latin typeface="Helvetica Bold Italics"/>
                  <a:ea typeface="Helvetica Bold Italics"/>
                  <a:cs typeface="Helvetica Bold Italics"/>
                  <a:sym typeface="Helvetica Bold Italics"/>
                </a:rPr>
                <a:t>How do I know if it's right for me?</a:t>
              </a:r>
            </a:p>
          </p:txBody>
        </p:sp>
      </p:grpSp>
      <p:sp>
        <p:nvSpPr>
          <p:cNvPr id="51" name="Freeform 51">
            <a:extLst>
              <a:ext uri="{FF2B5EF4-FFF2-40B4-BE49-F238E27FC236}">
                <a16:creationId xmlns:a16="http://schemas.microsoft.com/office/drawing/2014/main" id="{6F86C2F5-BC22-8042-A4D5-859F98E14EEB}"/>
              </a:ext>
            </a:extLst>
          </p:cNvPr>
          <p:cNvSpPr/>
          <p:nvPr/>
        </p:nvSpPr>
        <p:spPr>
          <a:xfrm>
            <a:off x="78578" y="5410200"/>
            <a:ext cx="4393347" cy="2273991"/>
          </a:xfrm>
          <a:custGeom>
            <a:avLst/>
            <a:gdLst/>
            <a:ahLst/>
            <a:cxnLst/>
            <a:rect l="l" t="t" r="r" b="b"/>
            <a:pathLst>
              <a:path w="5552657" h="2551122">
                <a:moveTo>
                  <a:pt x="0" y="0"/>
                </a:moveTo>
                <a:lnTo>
                  <a:pt x="5552657" y="0"/>
                </a:lnTo>
                <a:lnTo>
                  <a:pt x="5552657" y="2551122"/>
                </a:lnTo>
                <a:lnTo>
                  <a:pt x="0" y="2551122"/>
                </a:lnTo>
                <a:close/>
              </a:path>
            </a:pathLst>
          </a:custGeom>
          <a:solidFill>
            <a:srgbClr val="000000">
              <a:alpha val="0"/>
            </a:srgbClr>
          </a:solidFill>
        </p:spPr>
        <p:txBody>
          <a:bodyPr lIns="91440" tIns="45720" rIns="91440" bIns="45720" anchor="t"/>
          <a:lstStyle/>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The main </a:t>
            </a:r>
            <a:r>
              <a:rPr lang="en-US" sz="1200" b="1" kern="100" dirty="0">
                <a:latin typeface="Montserrat" panose="00000500000000000000" pitchFamily="2" charset="0"/>
                <a:ea typeface="Aptos" panose="020B0004020202020204" pitchFamily="34" charset="0"/>
                <a:cs typeface="Times New Roman" panose="02020603050405020304" pitchFamily="18" charset="0"/>
              </a:rPr>
              <a:t>PRO</a:t>
            </a:r>
            <a:r>
              <a:rPr lang="en-US" sz="1200" kern="100" dirty="0">
                <a:latin typeface="Montserrat" panose="00000500000000000000" pitchFamily="2" charset="0"/>
                <a:ea typeface="Aptos" panose="020B0004020202020204" pitchFamily="34" charset="0"/>
                <a:cs typeface="Times New Roman" panose="02020603050405020304" pitchFamily="18" charset="0"/>
              </a:rPr>
              <a:t> of this injectable HIV treatment is that patients don't have to take HIV pills daily anymore. Some patients really like that freedom </a:t>
            </a:r>
            <a:r>
              <a:rPr lang="en-US" sz="1200" kern="100" dirty="0">
                <a:latin typeface="Aptos"/>
                <a:ea typeface="Aptos" panose="020B0004020202020204" pitchFamily="34" charset="0"/>
                <a:cs typeface="Times New Roman"/>
              </a:rPr>
              <a:t>–</a:t>
            </a:r>
            <a:r>
              <a:rPr lang="en-US" sz="1200" kern="100" dirty="0">
                <a:latin typeface="Montserrat" panose="00000500000000000000" pitchFamily="2" charset="0"/>
                <a:ea typeface="Aptos" panose="020B0004020202020204" pitchFamily="34" charset="0"/>
                <a:cs typeface="Times New Roman" panose="02020603050405020304" pitchFamily="18" charset="0"/>
              </a:rPr>
              <a:t> and privacy!</a:t>
            </a:r>
          </a:p>
          <a:p>
            <a:pPr>
              <a:lnSpc>
                <a:spcPct val="107000"/>
              </a:lnSpc>
              <a:spcAft>
                <a:spcPts val="800"/>
              </a:spcAft>
            </a:pPr>
            <a:r>
              <a:rPr lang="en-US" sz="1200" kern="100" dirty="0">
                <a:latin typeface="Montserrat"/>
                <a:ea typeface="Aptos" panose="020B0004020202020204" pitchFamily="34" charset="0"/>
                <a:cs typeface="Times New Roman"/>
              </a:rPr>
              <a:t>The main </a:t>
            </a:r>
            <a:r>
              <a:rPr lang="en-US" sz="1200" b="1" kern="100" dirty="0">
                <a:latin typeface="Montserrat"/>
                <a:ea typeface="Aptos" panose="020B0004020202020204" pitchFamily="34" charset="0"/>
                <a:cs typeface="Times New Roman"/>
              </a:rPr>
              <a:t>CON</a:t>
            </a:r>
            <a:r>
              <a:rPr lang="en-US" sz="1200" kern="100" dirty="0">
                <a:latin typeface="Montserrat"/>
                <a:ea typeface="Aptos" panose="020B0004020202020204" pitchFamily="34" charset="0"/>
                <a:cs typeface="Times New Roman"/>
              </a:rPr>
              <a:t> of this </a:t>
            </a:r>
            <a:r>
              <a:rPr lang="en-US" sz="1200" kern="100" dirty="0">
                <a:latin typeface="Montserrat" panose="00000500000000000000" pitchFamily="2" charset="0"/>
                <a:ea typeface="Aptos" panose="020B0004020202020204" pitchFamily="34" charset="0"/>
                <a:cs typeface="Times New Roman" panose="02020603050405020304" pitchFamily="18" charset="0"/>
              </a:rPr>
              <a:t>injectable HIV treatment </a:t>
            </a:r>
            <a:r>
              <a:rPr lang="en-US" sz="1200" kern="100" dirty="0">
                <a:latin typeface="Montserrat"/>
                <a:ea typeface="Aptos" panose="020B0004020202020204" pitchFamily="34" charset="0"/>
                <a:cs typeface="Times New Roman"/>
              </a:rPr>
              <a:t>is that it only works if you attend your appointments and receive your shots on time </a:t>
            </a:r>
            <a:r>
              <a:rPr lang="en-US" sz="1200" kern="100" dirty="0">
                <a:latin typeface="Aptos"/>
                <a:ea typeface="Aptos" panose="020B0004020202020204" pitchFamily="34" charset="0"/>
                <a:cs typeface="Times New Roman"/>
              </a:rPr>
              <a:t>– </a:t>
            </a:r>
            <a:r>
              <a:rPr lang="en-US" sz="1200" kern="100" dirty="0">
                <a:latin typeface="Montserrat"/>
                <a:ea typeface="Aptos" panose="020B0004020202020204" pitchFamily="34" charset="0"/>
                <a:cs typeface="Times New Roman"/>
              </a:rPr>
              <a:t>every month. Some patients don't want to come to clinic on this specific schedule. Some patients don't like shots! </a:t>
            </a:r>
          </a:p>
          <a:p>
            <a:pPr>
              <a:lnSpc>
                <a:spcPct val="107000"/>
              </a:lnSpc>
              <a:spcAft>
                <a:spcPts val="800"/>
              </a:spcAft>
            </a:pPr>
            <a:r>
              <a:rPr lang="en-US" sz="1200" kern="100" dirty="0">
                <a:latin typeface="Montserrat"/>
                <a:ea typeface="Aptos" panose="020B0004020202020204" pitchFamily="34" charset="0"/>
                <a:cs typeface="Times New Roman"/>
              </a:rPr>
              <a:t>Your care team can help you weigh these pros and cons and decide what’s right for you. </a:t>
            </a:r>
            <a:endParaRPr lang="en-US" dirty="0"/>
          </a:p>
        </p:txBody>
      </p:sp>
      <p:sp>
        <p:nvSpPr>
          <p:cNvPr id="53" name="Freeform 53">
            <a:extLst>
              <a:ext uri="{FF2B5EF4-FFF2-40B4-BE49-F238E27FC236}">
                <a16:creationId xmlns:a16="http://schemas.microsoft.com/office/drawing/2014/main" id="{1AF4A39E-BE25-8973-88A0-7E1E26C4C585}"/>
              </a:ext>
            </a:extLst>
          </p:cNvPr>
          <p:cNvSpPr/>
          <p:nvPr/>
        </p:nvSpPr>
        <p:spPr>
          <a:xfrm rot="815448">
            <a:off x="9209752" y="6082952"/>
            <a:ext cx="612871" cy="632641"/>
          </a:xfrm>
          <a:custGeom>
            <a:avLst/>
            <a:gdLst/>
            <a:ahLst/>
            <a:cxnLst/>
            <a:rect l="l" t="t" r="r" b="b"/>
            <a:pathLst>
              <a:path w="612871" h="632641">
                <a:moveTo>
                  <a:pt x="0" y="0"/>
                </a:moveTo>
                <a:lnTo>
                  <a:pt x="612871" y="0"/>
                </a:lnTo>
                <a:lnTo>
                  <a:pt x="612871" y="632641"/>
                </a:lnTo>
                <a:lnTo>
                  <a:pt x="0" y="632641"/>
                </a:lnTo>
                <a:lnTo>
                  <a:pt x="0" y="0"/>
                </a:lnTo>
                <a:close/>
              </a:path>
            </a:pathLst>
          </a:custGeom>
          <a:blipFill>
            <a:blip r:embed="rId19">
              <a:extLst>
                <a:ext uri="{96DAC541-7B7A-43D3-8B79-37D633B846F1}">
                  <asvg:svgBlip xmlns:asvg="http://schemas.microsoft.com/office/drawing/2016/SVG/main" r:embed="rId20"/>
                </a:ext>
              </a:extLst>
            </a:blip>
            <a:stretch>
              <a:fillRect t="-614" b="-614"/>
            </a:stretch>
          </a:blipFill>
        </p:spPr>
        <p:txBody>
          <a:bodyPr/>
          <a:lstStyle/>
          <a:p>
            <a:endParaRPr lang="en-US" sz="3600"/>
          </a:p>
        </p:txBody>
      </p:sp>
      <p:grpSp>
        <p:nvGrpSpPr>
          <p:cNvPr id="54" name="Group 54">
            <a:extLst>
              <a:ext uri="{FF2B5EF4-FFF2-40B4-BE49-F238E27FC236}">
                <a16:creationId xmlns:a16="http://schemas.microsoft.com/office/drawing/2014/main" id="{1DBB0DB0-9A69-5D59-6A17-BCCAEFC20DC6}"/>
              </a:ext>
            </a:extLst>
          </p:cNvPr>
          <p:cNvGrpSpPr/>
          <p:nvPr/>
        </p:nvGrpSpPr>
        <p:grpSpPr>
          <a:xfrm>
            <a:off x="4675139" y="5698346"/>
            <a:ext cx="4623147" cy="1769254"/>
            <a:chOff x="0" y="-1"/>
            <a:chExt cx="6164196" cy="2359005"/>
          </a:xfrm>
        </p:grpSpPr>
        <p:sp>
          <p:nvSpPr>
            <p:cNvPr id="55" name="Freeform 55">
              <a:extLst>
                <a:ext uri="{FF2B5EF4-FFF2-40B4-BE49-F238E27FC236}">
                  <a16:creationId xmlns:a16="http://schemas.microsoft.com/office/drawing/2014/main" id="{AA64659A-E5B6-FACB-AB2B-E48A9F3C0956}"/>
                </a:ext>
              </a:extLst>
            </p:cNvPr>
            <p:cNvSpPr/>
            <p:nvPr/>
          </p:nvSpPr>
          <p:spPr>
            <a:xfrm>
              <a:off x="0" y="0"/>
              <a:ext cx="6164196" cy="1781261"/>
            </a:xfrm>
            <a:custGeom>
              <a:avLst/>
              <a:gdLst/>
              <a:ahLst/>
              <a:cxnLst/>
              <a:rect l="l" t="t" r="r" b="b"/>
              <a:pathLst>
                <a:path w="6164196" h="1781261">
                  <a:moveTo>
                    <a:pt x="0" y="0"/>
                  </a:moveTo>
                  <a:lnTo>
                    <a:pt x="6164196" y="0"/>
                  </a:lnTo>
                  <a:lnTo>
                    <a:pt x="6164196" y="1781261"/>
                  </a:lnTo>
                  <a:lnTo>
                    <a:pt x="0" y="1781261"/>
                  </a:lnTo>
                  <a:close/>
                </a:path>
              </a:pathLst>
            </a:custGeom>
            <a:solidFill>
              <a:srgbClr val="000000">
                <a:alpha val="0"/>
              </a:srgbClr>
            </a:solidFill>
          </p:spPr>
          <p:txBody>
            <a:bodyPr/>
            <a:lstStyle/>
            <a:p>
              <a:endParaRPr lang="en-US" sz="3600"/>
            </a:p>
          </p:txBody>
        </p:sp>
        <p:sp>
          <p:nvSpPr>
            <p:cNvPr id="56" name="TextBox 56">
              <a:extLst>
                <a:ext uri="{FF2B5EF4-FFF2-40B4-BE49-F238E27FC236}">
                  <a16:creationId xmlns:a16="http://schemas.microsoft.com/office/drawing/2014/main" id="{C214B42D-49E6-86D7-FEA5-8102BF6F5C18}"/>
                </a:ext>
              </a:extLst>
            </p:cNvPr>
            <p:cNvSpPr txBox="1"/>
            <p:nvPr/>
          </p:nvSpPr>
          <p:spPr>
            <a:xfrm>
              <a:off x="0" y="-1"/>
              <a:ext cx="6036828" cy="2359005"/>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How much does it cost?</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Without healthcare coverage, Cabenuva is expensive.  Each set of injections costs about $4,500. Most healthcare coverage, such as Medicaid and most other insurance, will cover the medication, but there can be co-pays and costs for clinic visits and labs. Our clinic is committed to helping you identify coverage options available to you and out of pocket costs. </a:t>
              </a:r>
              <a:endParaRPr lang="en-US" sz="1200" dirty="0">
                <a:solidFill>
                  <a:srgbClr val="2E2E2E"/>
                </a:solidFill>
                <a:latin typeface="Montserrat" panose="00000500000000000000" pitchFamily="2" charset="0"/>
                <a:ea typeface="Montserrat"/>
                <a:cs typeface="Montserrat"/>
                <a:sym typeface="Montserrat"/>
              </a:endParaRPr>
            </a:p>
          </p:txBody>
        </p:sp>
      </p:grpSp>
      <p:sp>
        <p:nvSpPr>
          <p:cNvPr id="72" name="TextBox 34">
            <a:extLst>
              <a:ext uri="{FF2B5EF4-FFF2-40B4-BE49-F238E27FC236}">
                <a16:creationId xmlns:a16="http://schemas.microsoft.com/office/drawing/2014/main" id="{FB3D4083-0DBC-F4EF-84A0-BEC3BFEE1169}"/>
              </a:ext>
            </a:extLst>
          </p:cNvPr>
          <p:cNvSpPr txBox="1"/>
          <p:nvPr/>
        </p:nvSpPr>
        <p:spPr>
          <a:xfrm>
            <a:off x="86435" y="305206"/>
            <a:ext cx="5470892" cy="329037"/>
          </a:xfrm>
          <a:prstGeom prst="rect">
            <a:avLst/>
          </a:prstGeom>
        </p:spPr>
        <p:txBody>
          <a:bodyPr lIns="0" tIns="0" rIns="0" bIns="0" rtlCol="0" anchor="t"/>
          <a:lstStyle/>
          <a:p>
            <a:pPr algn="r">
              <a:lnSpc>
                <a:spcPts val="1947"/>
              </a:lnSpc>
            </a:pPr>
            <a:r>
              <a:rPr lang="en-US" sz="1600" b="1" i="1" dirty="0">
                <a:solidFill>
                  <a:srgbClr val="FFFFFF"/>
                </a:solidFill>
                <a:latin typeface="Montserrat" pitchFamily="2" charset="77"/>
                <a:ea typeface="Helvetica Bold Italics"/>
                <a:cs typeface="Helvetica Bold Italics"/>
                <a:sym typeface="Helvetica Bold Italics"/>
              </a:rPr>
              <a:t>LEARN ABOUT A NEW HIV TREATMENT OPTION: </a:t>
            </a:r>
          </a:p>
        </p:txBody>
      </p:sp>
      <p:sp>
        <p:nvSpPr>
          <p:cNvPr id="73" name="Oval 72">
            <a:extLst>
              <a:ext uri="{FF2B5EF4-FFF2-40B4-BE49-F238E27FC236}">
                <a16:creationId xmlns:a16="http://schemas.microsoft.com/office/drawing/2014/main" id="{DAB16A56-A6BB-4E15-5968-7CAEA3DD13A8}"/>
              </a:ext>
            </a:extLst>
          </p:cNvPr>
          <p:cNvSpPr/>
          <p:nvPr/>
        </p:nvSpPr>
        <p:spPr>
          <a:xfrm>
            <a:off x="5728781" y="284575"/>
            <a:ext cx="267258" cy="267258"/>
          </a:xfrm>
          <a:prstGeom prst="ellipse">
            <a:avLst/>
          </a:prstGeom>
          <a:solidFill>
            <a:srgbClr val="FF4F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Montserrat" pitchFamily="2" charset="77"/>
              </a:rPr>
              <a:t>2</a:t>
            </a:r>
          </a:p>
        </p:txBody>
      </p:sp>
      <p:sp>
        <p:nvSpPr>
          <p:cNvPr id="75" name="TextBox 74">
            <a:extLst>
              <a:ext uri="{FF2B5EF4-FFF2-40B4-BE49-F238E27FC236}">
                <a16:creationId xmlns:a16="http://schemas.microsoft.com/office/drawing/2014/main" id="{1EF0873A-7568-2857-F009-77C219FA4064}"/>
              </a:ext>
            </a:extLst>
          </p:cNvPr>
          <p:cNvSpPr txBox="1"/>
          <p:nvPr/>
        </p:nvSpPr>
        <p:spPr>
          <a:xfrm>
            <a:off x="6031355" y="240297"/>
            <a:ext cx="2460873" cy="358816"/>
          </a:xfrm>
          <a:prstGeom prst="rect">
            <a:avLst/>
          </a:prstGeom>
          <a:noFill/>
        </p:spPr>
        <p:txBody>
          <a:bodyPr wrap="square">
            <a:spAutoFit/>
          </a:bodyPr>
          <a:lstStyle/>
          <a:p>
            <a:pPr marL="0" marR="0">
              <a:lnSpc>
                <a:spcPct val="115000"/>
              </a:lnSpc>
              <a:spcAft>
                <a:spcPts val="800"/>
              </a:spcAft>
            </a:pPr>
            <a:r>
              <a:rPr lang="en-US" sz="1600" b="1" i="1" kern="100" dirty="0">
                <a:solidFill>
                  <a:schemeClr val="bg1"/>
                </a:solidFill>
                <a:effectLst/>
                <a:latin typeface="Montserrat" pitchFamily="2" charset="77"/>
                <a:ea typeface="Aptos" panose="020B0004020202020204" pitchFamily="34" charset="0"/>
                <a:cs typeface="Times New Roman" panose="02020603050405020304" pitchFamily="18" charset="0"/>
              </a:rPr>
              <a:t>shots that can last</a:t>
            </a:r>
            <a:endParaRPr lang="en-US" sz="1600" kern="100" dirty="0">
              <a:solidFill>
                <a:schemeClr val="bg1"/>
              </a:solidFill>
              <a:effectLst/>
              <a:latin typeface="Montserrat" pitchFamily="2" charset="77"/>
              <a:ea typeface="Aptos" panose="020B0004020202020204" pitchFamily="34" charset="0"/>
              <a:cs typeface="Times New Roman" panose="02020603050405020304" pitchFamily="18" charset="0"/>
            </a:endParaRPr>
          </a:p>
        </p:txBody>
      </p:sp>
      <p:sp>
        <p:nvSpPr>
          <p:cNvPr id="76" name="TextBox 75">
            <a:extLst>
              <a:ext uri="{FF2B5EF4-FFF2-40B4-BE49-F238E27FC236}">
                <a16:creationId xmlns:a16="http://schemas.microsoft.com/office/drawing/2014/main" id="{33066E51-C874-06CD-3E50-8E522D9F2240}"/>
              </a:ext>
            </a:extLst>
          </p:cNvPr>
          <p:cNvSpPr txBox="1"/>
          <p:nvPr/>
        </p:nvSpPr>
        <p:spPr>
          <a:xfrm>
            <a:off x="8535177" y="243695"/>
            <a:ext cx="1006914" cy="355418"/>
          </a:xfrm>
          <a:prstGeom prst="rect">
            <a:avLst/>
          </a:prstGeom>
          <a:noFill/>
        </p:spPr>
        <p:txBody>
          <a:bodyPr wrap="square">
            <a:spAutoFit/>
          </a:bodyPr>
          <a:lstStyle/>
          <a:p>
            <a:pPr marL="0" marR="0">
              <a:lnSpc>
                <a:spcPct val="115000"/>
              </a:lnSpc>
              <a:spcAft>
                <a:spcPts val="800"/>
              </a:spcAft>
            </a:pPr>
            <a:r>
              <a:rPr lang="en-US" sz="1600" b="1" i="1" kern="100" dirty="0">
                <a:solidFill>
                  <a:schemeClr val="bg1"/>
                </a:solidFill>
                <a:latin typeface="Montserrat" pitchFamily="2" charset="77"/>
                <a:ea typeface="Aptos" panose="020B0004020202020204" pitchFamily="34" charset="0"/>
                <a:cs typeface="Times New Roman" panose="02020603050405020304" pitchFamily="18" charset="0"/>
              </a:rPr>
              <a:t>month</a:t>
            </a:r>
            <a:endParaRPr lang="en-US" sz="1600" kern="100" dirty="0">
              <a:solidFill>
                <a:schemeClr val="bg1"/>
              </a:solidFill>
              <a:effectLst/>
              <a:latin typeface="Montserrat" pitchFamily="2" charset="77"/>
              <a:ea typeface="Aptos" panose="020B0004020202020204" pitchFamily="34" charset="0"/>
              <a:cs typeface="Times New Roman" panose="02020603050405020304" pitchFamily="18" charset="0"/>
            </a:endParaRPr>
          </a:p>
        </p:txBody>
      </p:sp>
      <p:sp>
        <p:nvSpPr>
          <p:cNvPr id="12" name="TextBox 27">
            <a:extLst>
              <a:ext uri="{FF2B5EF4-FFF2-40B4-BE49-F238E27FC236}">
                <a16:creationId xmlns:a16="http://schemas.microsoft.com/office/drawing/2014/main" id="{8FEE9BD0-7755-9F88-72CC-BC1654EDDB23}"/>
              </a:ext>
            </a:extLst>
          </p:cNvPr>
          <p:cNvSpPr txBox="1"/>
          <p:nvPr/>
        </p:nvSpPr>
        <p:spPr>
          <a:xfrm>
            <a:off x="4609062" y="996365"/>
            <a:ext cx="5370718" cy="439996"/>
          </a:xfrm>
          <a:prstGeom prst="rect">
            <a:avLst/>
          </a:prstGeom>
        </p:spPr>
        <p:txBody>
          <a:bodyPr lIns="0" tIns="0" rIns="0" bIns="0" rtlCol="0" anchor="t"/>
          <a:lstStyle/>
          <a:p>
            <a:pPr algn="ctr">
              <a:lnSpc>
                <a:spcPts val="2074"/>
              </a:lnSpc>
            </a:pPr>
            <a:r>
              <a:rPr lang="en-US" sz="2000" b="1" dirty="0">
                <a:solidFill>
                  <a:srgbClr val="171717"/>
                </a:solidFill>
                <a:latin typeface="Helvetica Bold Italics"/>
                <a:ea typeface="Helvetica Bold Italics"/>
                <a:cs typeface="Helvetica Bold Italics"/>
                <a:sym typeface="Helvetica Bold Italics"/>
              </a:rPr>
              <a:t>What is injectable HIV treatment?</a:t>
            </a:r>
            <a:endParaRPr lang="en-US" sz="1200" b="1" dirty="0">
              <a:solidFill>
                <a:srgbClr val="171717"/>
              </a:solidFill>
              <a:latin typeface="Montserrat" panose="00000500000000000000" pitchFamily="2" charset="0"/>
              <a:ea typeface="Helvetica Bold Italics"/>
              <a:cs typeface="Helvetica Bold Italics"/>
            </a:endParaRPr>
          </a:p>
          <a:p>
            <a:pPr algn="ctr">
              <a:lnSpc>
                <a:spcPts val="2074"/>
              </a:lnSpc>
            </a:pPr>
            <a:endParaRPr lang="en-US" sz="1200" dirty="0">
              <a:solidFill>
                <a:srgbClr val="171717"/>
              </a:solidFill>
              <a:latin typeface="Montserrat" panose="00000500000000000000" pitchFamily="2" charset="0"/>
              <a:ea typeface="Helvetica Bold Italics"/>
              <a:cs typeface="Helvetica Bold Italics"/>
              <a:sym typeface="Helvetica Bold Italics"/>
            </a:endParaRPr>
          </a:p>
        </p:txBody>
      </p:sp>
      <p:sp>
        <p:nvSpPr>
          <p:cNvPr id="25" name="Freeform 51">
            <a:extLst>
              <a:ext uri="{FF2B5EF4-FFF2-40B4-BE49-F238E27FC236}">
                <a16:creationId xmlns:a16="http://schemas.microsoft.com/office/drawing/2014/main" id="{9CB739AD-912D-CCAB-B9B1-803AD3E1C963}"/>
              </a:ext>
            </a:extLst>
          </p:cNvPr>
          <p:cNvSpPr/>
          <p:nvPr/>
        </p:nvSpPr>
        <p:spPr>
          <a:xfrm>
            <a:off x="4767979" y="1388010"/>
            <a:ext cx="5165192" cy="1355190"/>
          </a:xfrm>
          <a:custGeom>
            <a:avLst/>
            <a:gdLst/>
            <a:ahLst/>
            <a:cxnLst/>
            <a:rect l="l" t="t" r="r" b="b"/>
            <a:pathLst>
              <a:path w="5552657" h="2551122">
                <a:moveTo>
                  <a:pt x="0" y="0"/>
                </a:moveTo>
                <a:lnTo>
                  <a:pt x="5552657" y="0"/>
                </a:lnTo>
                <a:lnTo>
                  <a:pt x="5552657" y="2551122"/>
                </a:lnTo>
                <a:lnTo>
                  <a:pt x="0" y="2551122"/>
                </a:lnTo>
                <a:close/>
              </a:path>
            </a:pathLst>
          </a:custGeom>
          <a:solidFill>
            <a:srgbClr val="000000">
              <a:alpha val="0"/>
            </a:srgbClr>
          </a:solidFill>
        </p:spPr>
        <p:txBody>
          <a:bodyPr/>
          <a:lstStyle/>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Injectable HIV treatment is HIV medication that is </a:t>
            </a:r>
            <a:r>
              <a:rPr lang="en-US" sz="1200" i="1" kern="100" dirty="0">
                <a:latin typeface="Montserrat" panose="00000500000000000000" pitchFamily="2" charset="0"/>
                <a:ea typeface="Aptos" panose="020B0004020202020204" pitchFamily="34" charset="0"/>
                <a:cs typeface="Times New Roman" panose="02020603050405020304" pitchFamily="18" charset="0"/>
              </a:rPr>
              <a:t>injected</a:t>
            </a:r>
            <a:r>
              <a:rPr lang="en-US" sz="1200" kern="100" dirty="0">
                <a:latin typeface="Montserrat" panose="00000500000000000000" pitchFamily="2" charset="0"/>
                <a:ea typeface="Aptos" panose="020B0004020202020204" pitchFamily="34" charset="0"/>
                <a:cs typeface="Times New Roman" panose="02020603050405020304" pitchFamily="18" charset="0"/>
              </a:rPr>
              <a:t> (meaning </a:t>
            </a:r>
            <a:r>
              <a:rPr lang="en-US" sz="1200" b="1" kern="100" dirty="0">
                <a:latin typeface="Montserrat" panose="00000500000000000000" pitchFamily="2" charset="0"/>
                <a:ea typeface="Aptos" panose="020B0004020202020204" pitchFamily="34" charset="0"/>
                <a:cs typeface="Times New Roman" panose="02020603050405020304" pitchFamily="18" charset="0"/>
              </a:rPr>
              <a:t>given as a shot</a:t>
            </a:r>
            <a:r>
              <a:rPr lang="en-US" sz="1200" kern="100" dirty="0">
                <a:latin typeface="Montserrat" panose="00000500000000000000" pitchFamily="2" charset="0"/>
                <a:ea typeface="Aptos" panose="020B0004020202020204" pitchFamily="34" charset="0"/>
                <a:cs typeface="Times New Roman" panose="02020603050405020304" pitchFamily="18" charset="0"/>
              </a:rPr>
              <a:t>) into a patient by a health care provider. The medication in the shot </a:t>
            </a:r>
            <a:r>
              <a:rPr lang="en-US" sz="1200" b="1" kern="100" dirty="0">
                <a:latin typeface="Montserrat" panose="00000500000000000000" pitchFamily="2" charset="0"/>
                <a:ea typeface="Aptos" panose="020B0004020202020204" pitchFamily="34" charset="0"/>
                <a:cs typeface="Times New Roman" panose="02020603050405020304" pitchFamily="18" charset="0"/>
              </a:rPr>
              <a:t>stays in the body longer than daily pills </a:t>
            </a:r>
            <a:r>
              <a:rPr lang="en-US" sz="1200" kern="100" dirty="0">
                <a:latin typeface="Montserrat" panose="00000500000000000000" pitchFamily="2" charset="0"/>
                <a:ea typeface="Aptos" panose="020B0004020202020204" pitchFamily="34" charset="0"/>
                <a:cs typeface="Times New Roman" panose="02020603050405020304" pitchFamily="18" charset="0"/>
              </a:rPr>
              <a:t>(that's why it's called </a:t>
            </a:r>
            <a:r>
              <a:rPr lang="en-US" sz="1200" i="1" kern="100" dirty="0">
                <a:latin typeface="Montserrat" panose="00000500000000000000" pitchFamily="2" charset="0"/>
                <a:ea typeface="Aptos" panose="020B0004020202020204" pitchFamily="34" charset="0"/>
                <a:cs typeface="Times New Roman" panose="02020603050405020304" pitchFamily="18" charset="0"/>
              </a:rPr>
              <a:t>"long-acting"</a:t>
            </a:r>
            <a:r>
              <a:rPr lang="en-US" sz="1200" kern="100" dirty="0">
                <a:latin typeface="Montserrat" panose="00000500000000000000" pitchFamily="2" charset="0"/>
                <a:ea typeface="Aptos" panose="020B0004020202020204" pitchFamily="34" charset="0"/>
                <a:cs typeface="Times New Roman" panose="02020603050405020304" pitchFamily="18" charset="0"/>
              </a:rPr>
              <a:t>) and keeps a person healthy by stopping HIV from making copies of itself inside their body.  </a:t>
            </a:r>
          </a:p>
        </p:txBody>
      </p:sp>
      <p:grpSp>
        <p:nvGrpSpPr>
          <p:cNvPr id="11" name="Group 57">
            <a:extLst>
              <a:ext uri="{FF2B5EF4-FFF2-40B4-BE49-F238E27FC236}">
                <a16:creationId xmlns:a16="http://schemas.microsoft.com/office/drawing/2014/main" id="{82718B4C-2454-B870-3914-56C09E46E53E}"/>
              </a:ext>
            </a:extLst>
          </p:cNvPr>
          <p:cNvGrpSpPr/>
          <p:nvPr/>
        </p:nvGrpSpPr>
        <p:grpSpPr>
          <a:xfrm>
            <a:off x="4953000" y="7467600"/>
            <a:ext cx="6217015" cy="312880"/>
            <a:chOff x="-2170010" y="-138654"/>
            <a:chExt cx="9451190" cy="454548"/>
          </a:xfrm>
        </p:grpSpPr>
        <p:sp>
          <p:nvSpPr>
            <p:cNvPr id="13" name="Freeform 58">
              <a:extLst>
                <a:ext uri="{FF2B5EF4-FFF2-40B4-BE49-F238E27FC236}">
                  <a16:creationId xmlns:a16="http://schemas.microsoft.com/office/drawing/2014/main" id="{F4AF80CD-D413-B248-187D-E6050B748ED5}"/>
                </a:ext>
              </a:extLst>
            </p:cNvPr>
            <p:cNvSpPr/>
            <p:nvPr/>
          </p:nvSpPr>
          <p:spPr>
            <a:xfrm>
              <a:off x="0" y="0"/>
              <a:ext cx="7281180" cy="315894"/>
            </a:xfrm>
            <a:custGeom>
              <a:avLst/>
              <a:gdLst/>
              <a:ahLst/>
              <a:cxnLst/>
              <a:rect l="l" t="t" r="r" b="b"/>
              <a:pathLst>
                <a:path w="7281180" h="315894">
                  <a:moveTo>
                    <a:pt x="0" y="0"/>
                  </a:moveTo>
                  <a:lnTo>
                    <a:pt x="7281180" y="0"/>
                  </a:lnTo>
                  <a:lnTo>
                    <a:pt x="7281180" y="315894"/>
                  </a:lnTo>
                  <a:lnTo>
                    <a:pt x="0" y="315894"/>
                  </a:lnTo>
                  <a:close/>
                </a:path>
              </a:pathLst>
            </a:custGeom>
            <a:solidFill>
              <a:srgbClr val="000000">
                <a:alpha val="0"/>
              </a:srgbClr>
            </a:solidFill>
          </p:spPr>
          <p:txBody>
            <a:bodyPr/>
            <a:lstStyle/>
            <a:p>
              <a:endParaRPr lang="en-US" sz="1000"/>
            </a:p>
          </p:txBody>
        </p:sp>
        <p:sp>
          <p:nvSpPr>
            <p:cNvPr id="27" name="TextBox 59">
              <a:extLst>
                <a:ext uri="{FF2B5EF4-FFF2-40B4-BE49-F238E27FC236}">
                  <a16:creationId xmlns:a16="http://schemas.microsoft.com/office/drawing/2014/main" id="{A91404B4-27BF-3DC9-069A-986ABCC72964}"/>
                </a:ext>
              </a:extLst>
            </p:cNvPr>
            <p:cNvSpPr txBox="1"/>
            <p:nvPr/>
          </p:nvSpPr>
          <p:spPr>
            <a:xfrm>
              <a:off x="-2170010" y="-138654"/>
              <a:ext cx="7057971" cy="369445"/>
            </a:xfrm>
            <a:prstGeom prst="rect">
              <a:avLst/>
            </a:prstGeom>
          </p:spPr>
          <p:txBody>
            <a:bodyPr lIns="0" tIns="0" rIns="0" bIns="0" rtlCol="0" anchor="t"/>
            <a:lstStyle/>
            <a:p>
              <a:pPr algn="ctr">
                <a:lnSpc>
                  <a:spcPts val="1382"/>
                </a:lnSpc>
              </a:pPr>
              <a:r>
                <a:rPr lang="en-US" sz="1200" dirty="0">
                  <a:solidFill>
                    <a:srgbClr val="FFFFFF"/>
                  </a:solidFill>
                  <a:latin typeface="Montserrat"/>
                  <a:ea typeface="Montserrat"/>
                  <a:cs typeface="Montserrat"/>
                  <a:sym typeface="Montserrat"/>
                </a:rPr>
                <a:t>Developed by the ALAI UP Resource Incubator | March 2025</a:t>
              </a:r>
            </a:p>
          </p:txBody>
        </p:sp>
      </p:grpSp>
      <p:sp>
        <p:nvSpPr>
          <p:cNvPr id="32" name="Oval 31">
            <a:extLst>
              <a:ext uri="{FF2B5EF4-FFF2-40B4-BE49-F238E27FC236}">
                <a16:creationId xmlns:a16="http://schemas.microsoft.com/office/drawing/2014/main" id="{67F2CB5F-CF61-9195-FC4C-D24A79CD3E75}"/>
              </a:ext>
            </a:extLst>
          </p:cNvPr>
          <p:cNvSpPr/>
          <p:nvPr/>
        </p:nvSpPr>
        <p:spPr>
          <a:xfrm>
            <a:off x="8230206" y="293008"/>
            <a:ext cx="267258" cy="267258"/>
          </a:xfrm>
          <a:prstGeom prst="ellipse">
            <a:avLst/>
          </a:prstGeom>
          <a:solidFill>
            <a:srgbClr val="FF4F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Montserrat" pitchFamily="2" charset="77"/>
              </a:rPr>
              <a:t>1</a:t>
            </a:r>
          </a:p>
        </p:txBody>
      </p:sp>
    </p:spTree>
    <p:extLst>
      <p:ext uri="{BB962C8B-B14F-4D97-AF65-F5344CB8AC3E}">
        <p14:creationId xmlns:p14="http://schemas.microsoft.com/office/powerpoint/2010/main" val="307203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71B4F"/>
        </a:solidFill>
        <a:effectLst/>
      </p:bgPr>
    </p:bg>
    <p:spTree>
      <p:nvGrpSpPr>
        <p:cNvPr id="1" name=""/>
        <p:cNvGrpSpPr/>
        <p:nvPr/>
      </p:nvGrpSpPr>
      <p:grpSpPr>
        <a:xfrm>
          <a:off x="0" y="0"/>
          <a:ext cx="0" cy="0"/>
          <a:chOff x="0" y="0"/>
          <a:chExt cx="0" cy="0"/>
        </a:xfrm>
      </p:grpSpPr>
      <p:sp>
        <p:nvSpPr>
          <p:cNvPr id="5" name="Freeform 5"/>
          <p:cNvSpPr/>
          <p:nvPr/>
        </p:nvSpPr>
        <p:spPr>
          <a:xfrm>
            <a:off x="0" y="847419"/>
            <a:ext cx="4750800" cy="481018"/>
          </a:xfrm>
          <a:custGeom>
            <a:avLst/>
            <a:gdLst/>
            <a:ahLst/>
            <a:cxnLst/>
            <a:rect l="l" t="t" r="r" b="b"/>
            <a:pathLst>
              <a:path w="4750800" h="481018">
                <a:moveTo>
                  <a:pt x="0" y="0"/>
                </a:moveTo>
                <a:lnTo>
                  <a:pt x="4750800" y="0"/>
                </a:lnTo>
                <a:lnTo>
                  <a:pt x="4750800" y="481018"/>
                </a:lnTo>
                <a:lnTo>
                  <a:pt x="0" y="481018"/>
                </a:lnTo>
                <a:lnTo>
                  <a:pt x="0" y="0"/>
                </a:lnTo>
                <a:close/>
              </a:path>
            </a:pathLst>
          </a:custGeom>
          <a:blipFill>
            <a:blip r:embed="rId3">
              <a:extLst>
                <a:ext uri="{96DAC541-7B7A-43D3-8B79-37D633B846F1}">
                  <asvg:svgBlip xmlns:asvg="http://schemas.microsoft.com/office/drawing/2016/SVG/main" r:embed="rId4"/>
                </a:ext>
              </a:extLst>
            </a:blip>
            <a:stretch>
              <a:fillRect t="-81" b="-81"/>
            </a:stretch>
          </a:blipFill>
        </p:spPr>
        <p:txBody>
          <a:bodyPr/>
          <a:lstStyle/>
          <a:p>
            <a:endParaRPr lang="en-US" sz="3600"/>
          </a:p>
        </p:txBody>
      </p:sp>
      <p:grpSp>
        <p:nvGrpSpPr>
          <p:cNvPr id="64" name="Group 6">
            <a:extLst>
              <a:ext uri="{FF2B5EF4-FFF2-40B4-BE49-F238E27FC236}">
                <a16:creationId xmlns:a16="http://schemas.microsoft.com/office/drawing/2014/main" id="{6CC59FDF-658F-750D-EA28-5E54842C04A4}"/>
              </a:ext>
            </a:extLst>
          </p:cNvPr>
          <p:cNvGrpSpPr/>
          <p:nvPr/>
        </p:nvGrpSpPr>
        <p:grpSpPr>
          <a:xfrm>
            <a:off x="4611482" y="874053"/>
            <a:ext cx="5370718" cy="1845887"/>
            <a:chOff x="0" y="0"/>
            <a:chExt cx="1845221" cy="812800"/>
          </a:xfrm>
          <a:solidFill>
            <a:srgbClr val="90D672"/>
          </a:solidFill>
        </p:grpSpPr>
        <p:sp>
          <p:nvSpPr>
            <p:cNvPr id="65" name="Freeform 7">
              <a:extLst>
                <a:ext uri="{FF2B5EF4-FFF2-40B4-BE49-F238E27FC236}">
                  <a16:creationId xmlns:a16="http://schemas.microsoft.com/office/drawing/2014/main" id="{122662AE-AC90-F46D-E513-B2153C6CAD0E}"/>
                </a:ext>
              </a:extLst>
            </p:cNvPr>
            <p:cNvSpPr/>
            <p:nvPr/>
          </p:nvSpPr>
          <p:spPr>
            <a:xfrm>
              <a:off x="0" y="0"/>
              <a:ext cx="1845221" cy="812800"/>
            </a:xfrm>
            <a:custGeom>
              <a:avLst/>
              <a:gdLst/>
              <a:ahLst/>
              <a:cxnLst/>
              <a:rect l="l" t="t" r="r" b="b"/>
              <a:pathLst>
                <a:path w="1845221" h="812800">
                  <a:moveTo>
                    <a:pt x="0" y="0"/>
                  </a:moveTo>
                  <a:lnTo>
                    <a:pt x="1845221" y="0"/>
                  </a:lnTo>
                  <a:lnTo>
                    <a:pt x="1845221" y="812800"/>
                  </a:lnTo>
                  <a:lnTo>
                    <a:pt x="0" y="812800"/>
                  </a:lnTo>
                  <a:close/>
                </a:path>
              </a:pathLst>
            </a:custGeom>
            <a:grpFill/>
          </p:spPr>
          <p:txBody>
            <a:bodyPr/>
            <a:lstStyle/>
            <a:p>
              <a:endParaRPr lang="en-US" sz="3600" dirty="0"/>
            </a:p>
          </p:txBody>
        </p:sp>
        <p:sp>
          <p:nvSpPr>
            <p:cNvPr id="66" name="TextBox 8">
              <a:extLst>
                <a:ext uri="{FF2B5EF4-FFF2-40B4-BE49-F238E27FC236}">
                  <a16:creationId xmlns:a16="http://schemas.microsoft.com/office/drawing/2014/main" id="{74BD78ED-C159-EC9C-381C-AE0FE2222857}"/>
                </a:ext>
              </a:extLst>
            </p:cNvPr>
            <p:cNvSpPr txBox="1"/>
            <p:nvPr/>
          </p:nvSpPr>
          <p:spPr>
            <a:xfrm>
              <a:off x="0" y="-9525"/>
              <a:ext cx="1845221" cy="822325"/>
            </a:xfrm>
            <a:prstGeom prst="rect">
              <a:avLst/>
            </a:prstGeom>
            <a:solidFill>
              <a:srgbClr val="C8E9FF"/>
            </a:solidFill>
          </p:spPr>
          <p:txBody>
            <a:bodyPr lIns="50800" tIns="50800" rIns="50800" bIns="50800" rtlCol="0" anchor="ctr"/>
            <a:lstStyle/>
            <a:p>
              <a:pPr algn="ctr">
                <a:lnSpc>
                  <a:spcPts val="1947"/>
                </a:lnSpc>
              </a:pPr>
              <a:endParaRPr sz="3600" dirty="0"/>
            </a:p>
          </p:txBody>
        </p:sp>
      </p:grpSp>
      <p:sp>
        <p:nvSpPr>
          <p:cNvPr id="61" name="TextBox 27">
            <a:extLst>
              <a:ext uri="{FF2B5EF4-FFF2-40B4-BE49-F238E27FC236}">
                <a16:creationId xmlns:a16="http://schemas.microsoft.com/office/drawing/2014/main" id="{C48E5314-5478-F2A6-3927-6F0D058CA8EF}"/>
              </a:ext>
            </a:extLst>
          </p:cNvPr>
          <p:cNvSpPr txBox="1"/>
          <p:nvPr/>
        </p:nvSpPr>
        <p:spPr>
          <a:xfrm>
            <a:off x="4609062" y="996365"/>
            <a:ext cx="5370718" cy="439996"/>
          </a:xfrm>
          <a:prstGeom prst="rect">
            <a:avLst/>
          </a:prstGeom>
        </p:spPr>
        <p:txBody>
          <a:bodyPr lIns="0" tIns="0" rIns="0" bIns="0" rtlCol="0" anchor="t"/>
          <a:lstStyle/>
          <a:p>
            <a:pPr algn="ctr">
              <a:lnSpc>
                <a:spcPts val="2074"/>
              </a:lnSpc>
            </a:pPr>
            <a:r>
              <a:rPr lang="en-US" sz="2000" b="1" dirty="0">
                <a:solidFill>
                  <a:srgbClr val="171717"/>
                </a:solidFill>
                <a:latin typeface="Helvetica Bold Italics"/>
                <a:ea typeface="Helvetica Bold Italics"/>
                <a:cs typeface="Helvetica Bold Italics"/>
                <a:sym typeface="Helvetica Bold Italics"/>
              </a:rPr>
              <a:t>What is injectable HIV treatment?</a:t>
            </a:r>
          </a:p>
          <a:p>
            <a:pPr algn="ctr">
              <a:lnSpc>
                <a:spcPts val="2074"/>
              </a:lnSpc>
            </a:pPr>
            <a:endParaRPr lang="en-US" sz="1200" dirty="0">
              <a:solidFill>
                <a:srgbClr val="171717"/>
              </a:solidFill>
              <a:latin typeface="Montserrat" panose="00000500000000000000" pitchFamily="2" charset="0"/>
              <a:ea typeface="Helvetica Bold Italics"/>
              <a:cs typeface="Helvetica Bold Italics"/>
              <a:sym typeface="Helvetica Bold Italics"/>
            </a:endParaRPr>
          </a:p>
        </p:txBody>
      </p:sp>
      <p:sp>
        <p:nvSpPr>
          <p:cNvPr id="2" name="Freeform 2"/>
          <p:cNvSpPr/>
          <p:nvPr/>
        </p:nvSpPr>
        <p:spPr>
          <a:xfrm>
            <a:off x="78621" y="4578261"/>
            <a:ext cx="4422753" cy="3100187"/>
          </a:xfrm>
          <a:custGeom>
            <a:avLst/>
            <a:gdLst/>
            <a:ahLst/>
            <a:cxnLst/>
            <a:rect l="l" t="t" r="r" b="b"/>
            <a:pathLst>
              <a:path w="4422753" h="3008364">
                <a:moveTo>
                  <a:pt x="0" y="0"/>
                </a:moveTo>
                <a:lnTo>
                  <a:pt x="4422753" y="0"/>
                </a:lnTo>
                <a:lnTo>
                  <a:pt x="4422753" y="3008363"/>
                </a:lnTo>
                <a:lnTo>
                  <a:pt x="0" y="300836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sz="3600" dirty="0"/>
          </a:p>
        </p:txBody>
      </p:sp>
      <p:sp>
        <p:nvSpPr>
          <p:cNvPr id="8" name="TextBox 8"/>
          <p:cNvSpPr txBox="1"/>
          <p:nvPr/>
        </p:nvSpPr>
        <p:spPr>
          <a:xfrm>
            <a:off x="4609062" y="821068"/>
            <a:ext cx="5370718" cy="2274976"/>
          </a:xfrm>
          <a:prstGeom prst="rect">
            <a:avLst/>
          </a:prstGeom>
        </p:spPr>
        <p:txBody>
          <a:bodyPr lIns="50800" tIns="50800" rIns="50800" bIns="50800" rtlCol="0" anchor="ctr"/>
          <a:lstStyle/>
          <a:p>
            <a:pPr algn="ctr">
              <a:lnSpc>
                <a:spcPts val="1947"/>
              </a:lnSpc>
            </a:pPr>
            <a:endParaRPr sz="3600"/>
          </a:p>
        </p:txBody>
      </p:sp>
      <p:sp>
        <p:nvSpPr>
          <p:cNvPr id="9" name="Freeform 9"/>
          <p:cNvSpPr/>
          <p:nvPr/>
        </p:nvSpPr>
        <p:spPr>
          <a:xfrm>
            <a:off x="6722535" y="109411"/>
            <a:ext cx="3335866" cy="2337609"/>
          </a:xfrm>
          <a:custGeom>
            <a:avLst/>
            <a:gdLst/>
            <a:ahLst/>
            <a:cxnLst/>
            <a:rect l="l" t="t" r="r" b="b"/>
            <a:pathLst>
              <a:path w="3361267" h="2337609">
                <a:moveTo>
                  <a:pt x="0" y="0"/>
                </a:moveTo>
                <a:lnTo>
                  <a:pt x="3361267" y="0"/>
                </a:lnTo>
                <a:lnTo>
                  <a:pt x="3361267" y="2337609"/>
                </a:lnTo>
                <a:lnTo>
                  <a:pt x="0" y="23376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sz="3600"/>
          </a:p>
        </p:txBody>
      </p:sp>
      <p:sp>
        <p:nvSpPr>
          <p:cNvPr id="12" name="Freeform 12"/>
          <p:cNvSpPr/>
          <p:nvPr/>
        </p:nvSpPr>
        <p:spPr>
          <a:xfrm>
            <a:off x="6046931" y="230251"/>
            <a:ext cx="3838484" cy="366817"/>
          </a:xfrm>
          <a:custGeom>
            <a:avLst/>
            <a:gdLst/>
            <a:ahLst/>
            <a:cxnLst/>
            <a:rect l="l" t="t" r="r" b="b"/>
            <a:pathLst>
              <a:path w="5117979" h="489089">
                <a:moveTo>
                  <a:pt x="0" y="0"/>
                </a:moveTo>
                <a:lnTo>
                  <a:pt x="5117979" y="0"/>
                </a:lnTo>
                <a:lnTo>
                  <a:pt x="5117979" y="489089"/>
                </a:lnTo>
                <a:lnTo>
                  <a:pt x="0" y="489089"/>
                </a:lnTo>
                <a:close/>
              </a:path>
            </a:pathLst>
          </a:custGeom>
          <a:solidFill>
            <a:srgbClr val="000000">
              <a:alpha val="0"/>
            </a:srgbClr>
          </a:solidFill>
        </p:spPr>
        <p:txBody>
          <a:bodyPr/>
          <a:lstStyle/>
          <a:p>
            <a:endParaRPr lang="en-US" sz="3600"/>
          </a:p>
        </p:txBody>
      </p:sp>
      <p:sp>
        <p:nvSpPr>
          <p:cNvPr id="15" name="Freeform 15"/>
          <p:cNvSpPr/>
          <p:nvPr/>
        </p:nvSpPr>
        <p:spPr>
          <a:xfrm>
            <a:off x="421638" y="3695587"/>
            <a:ext cx="435788" cy="754612"/>
          </a:xfrm>
          <a:custGeom>
            <a:avLst/>
            <a:gdLst/>
            <a:ahLst/>
            <a:cxnLst/>
            <a:rect l="l" t="t" r="r" b="b"/>
            <a:pathLst>
              <a:path w="451178" h="781261">
                <a:moveTo>
                  <a:pt x="0" y="0"/>
                </a:moveTo>
                <a:lnTo>
                  <a:pt x="451178" y="0"/>
                </a:lnTo>
                <a:lnTo>
                  <a:pt x="451178" y="781261"/>
                </a:lnTo>
                <a:lnTo>
                  <a:pt x="0" y="781261"/>
                </a:lnTo>
                <a:lnTo>
                  <a:pt x="0" y="0"/>
                </a:lnTo>
                <a:close/>
              </a:path>
            </a:pathLst>
          </a:custGeom>
          <a:blipFill>
            <a:blip r:embed="rId9">
              <a:extLst>
                <a:ext uri="{96DAC541-7B7A-43D3-8B79-37D633B846F1}">
                  <asvg:svgBlip xmlns:asvg="http://schemas.microsoft.com/office/drawing/2016/SVG/main" r:embed="rId10"/>
                </a:ext>
              </a:extLst>
            </a:blip>
            <a:stretch>
              <a:fillRect l="-70" r="-70"/>
            </a:stretch>
          </a:blipFill>
        </p:spPr>
        <p:txBody>
          <a:bodyPr/>
          <a:lstStyle/>
          <a:p>
            <a:endParaRPr lang="en-US" sz="3600"/>
          </a:p>
        </p:txBody>
      </p:sp>
      <p:sp>
        <p:nvSpPr>
          <p:cNvPr id="18" name="Freeform 18"/>
          <p:cNvSpPr/>
          <p:nvPr/>
        </p:nvSpPr>
        <p:spPr>
          <a:xfrm>
            <a:off x="314551" y="2575962"/>
            <a:ext cx="752404" cy="738724"/>
          </a:xfrm>
          <a:custGeom>
            <a:avLst/>
            <a:gdLst/>
            <a:ahLst/>
            <a:cxnLst/>
            <a:rect l="l" t="t" r="r" b="b"/>
            <a:pathLst>
              <a:path w="750855" h="737203">
                <a:moveTo>
                  <a:pt x="0" y="0"/>
                </a:moveTo>
                <a:lnTo>
                  <a:pt x="750855" y="0"/>
                </a:lnTo>
                <a:lnTo>
                  <a:pt x="750855" y="737203"/>
                </a:lnTo>
                <a:lnTo>
                  <a:pt x="0" y="737203"/>
                </a:lnTo>
                <a:lnTo>
                  <a:pt x="0" y="0"/>
                </a:lnTo>
                <a:close/>
              </a:path>
            </a:pathLst>
          </a:custGeom>
          <a:blipFill>
            <a:blip r:embed="rId11">
              <a:extLst>
                <a:ext uri="{96DAC541-7B7A-43D3-8B79-37D633B846F1}">
                  <asvg:svgBlip xmlns:asvg="http://schemas.microsoft.com/office/drawing/2016/SVG/main" r:embed="rId12"/>
                </a:ext>
              </a:extLst>
            </a:blip>
            <a:stretch>
              <a:fillRect t="-281" b="-281"/>
            </a:stretch>
          </a:blipFill>
        </p:spPr>
        <p:txBody>
          <a:bodyPr/>
          <a:lstStyle/>
          <a:p>
            <a:endParaRPr lang="en-US" sz="3600"/>
          </a:p>
        </p:txBody>
      </p:sp>
      <p:sp>
        <p:nvSpPr>
          <p:cNvPr id="21" name="Freeform 21"/>
          <p:cNvSpPr/>
          <p:nvPr/>
        </p:nvSpPr>
        <p:spPr>
          <a:xfrm>
            <a:off x="9154072" y="4653424"/>
            <a:ext cx="675729" cy="675729"/>
          </a:xfrm>
          <a:custGeom>
            <a:avLst/>
            <a:gdLst/>
            <a:ahLst/>
            <a:cxnLst/>
            <a:rect l="l" t="t" r="r" b="b"/>
            <a:pathLst>
              <a:path w="675729" h="675729">
                <a:moveTo>
                  <a:pt x="0" y="0"/>
                </a:moveTo>
                <a:lnTo>
                  <a:pt x="675729" y="0"/>
                </a:lnTo>
                <a:lnTo>
                  <a:pt x="675729" y="675729"/>
                </a:lnTo>
                <a:lnTo>
                  <a:pt x="0" y="675729"/>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endParaRPr lang="en-US" sz="3600"/>
          </a:p>
        </p:txBody>
      </p:sp>
      <p:sp>
        <p:nvSpPr>
          <p:cNvPr id="28" name="Freeform 28"/>
          <p:cNvSpPr/>
          <p:nvPr/>
        </p:nvSpPr>
        <p:spPr>
          <a:xfrm>
            <a:off x="9220200" y="3327416"/>
            <a:ext cx="606424" cy="631692"/>
          </a:xfrm>
          <a:custGeom>
            <a:avLst/>
            <a:gdLst/>
            <a:ahLst/>
            <a:cxnLst/>
            <a:rect l="l" t="t" r="r" b="b"/>
            <a:pathLst>
              <a:path w="606424" h="631692">
                <a:moveTo>
                  <a:pt x="0" y="0"/>
                </a:moveTo>
                <a:lnTo>
                  <a:pt x="606424" y="0"/>
                </a:lnTo>
                <a:lnTo>
                  <a:pt x="606424" y="631692"/>
                </a:lnTo>
                <a:lnTo>
                  <a:pt x="0" y="631692"/>
                </a:lnTo>
                <a:lnTo>
                  <a:pt x="0" y="0"/>
                </a:lnTo>
                <a:close/>
              </a:path>
            </a:pathLst>
          </a:custGeom>
          <a:blipFill>
            <a:blip r:embed="rId15">
              <a:extLst>
                <a:ext uri="{96DAC541-7B7A-43D3-8B79-37D633B846F1}">
                  <asvg:svgBlip xmlns:asvg="http://schemas.microsoft.com/office/drawing/2016/SVG/main" r:embed="rId16"/>
                </a:ext>
              </a:extLst>
            </a:blip>
            <a:stretch>
              <a:fillRect l="-843" r="-843"/>
            </a:stretch>
          </a:blipFill>
        </p:spPr>
        <p:txBody>
          <a:bodyPr/>
          <a:lstStyle/>
          <a:p>
            <a:endParaRPr lang="en-US" sz="3600"/>
          </a:p>
        </p:txBody>
      </p:sp>
      <p:grpSp>
        <p:nvGrpSpPr>
          <p:cNvPr id="35" name="Group 35"/>
          <p:cNvGrpSpPr/>
          <p:nvPr/>
        </p:nvGrpSpPr>
        <p:grpSpPr>
          <a:xfrm>
            <a:off x="1128409" y="1486450"/>
            <a:ext cx="3038393" cy="698186"/>
            <a:chOff x="0" y="0"/>
            <a:chExt cx="4051191" cy="930916"/>
          </a:xfrm>
        </p:grpSpPr>
        <p:sp>
          <p:nvSpPr>
            <p:cNvPr id="36" name="Freeform 36"/>
            <p:cNvSpPr/>
            <p:nvPr/>
          </p:nvSpPr>
          <p:spPr>
            <a:xfrm>
              <a:off x="0" y="0"/>
              <a:ext cx="3946807" cy="882258"/>
            </a:xfrm>
            <a:custGeom>
              <a:avLst/>
              <a:gdLst/>
              <a:ahLst/>
              <a:cxnLst/>
              <a:rect l="l" t="t" r="r" b="b"/>
              <a:pathLst>
                <a:path w="3946807" h="882258">
                  <a:moveTo>
                    <a:pt x="0" y="0"/>
                  </a:moveTo>
                  <a:lnTo>
                    <a:pt x="3946807" y="0"/>
                  </a:lnTo>
                  <a:lnTo>
                    <a:pt x="3946807" y="882258"/>
                  </a:lnTo>
                  <a:lnTo>
                    <a:pt x="0" y="882258"/>
                  </a:lnTo>
                  <a:close/>
                </a:path>
              </a:pathLst>
            </a:custGeom>
            <a:solidFill>
              <a:srgbClr val="000000">
                <a:alpha val="0"/>
              </a:srgbClr>
            </a:solidFill>
          </p:spPr>
          <p:txBody>
            <a:bodyPr/>
            <a:lstStyle/>
            <a:p>
              <a:endParaRPr lang="en-US" sz="3600"/>
            </a:p>
          </p:txBody>
        </p:sp>
        <p:sp>
          <p:nvSpPr>
            <p:cNvPr id="37" name="TextBox 37"/>
            <p:cNvSpPr txBox="1"/>
            <p:nvPr/>
          </p:nvSpPr>
          <p:spPr>
            <a:xfrm>
              <a:off x="104384" y="67707"/>
              <a:ext cx="3946807" cy="863209"/>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Two injections</a:t>
              </a: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Cabenuva is given in two injections, one in each butt cheek. </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38" name="Group 38"/>
          <p:cNvGrpSpPr/>
          <p:nvPr/>
        </p:nvGrpSpPr>
        <p:grpSpPr>
          <a:xfrm>
            <a:off x="1211303" y="2389909"/>
            <a:ext cx="2877211" cy="1412578"/>
            <a:chOff x="0" y="-100259"/>
            <a:chExt cx="3836281" cy="1883438"/>
          </a:xfrm>
        </p:grpSpPr>
        <p:sp>
          <p:nvSpPr>
            <p:cNvPr id="39" name="Freeform 39"/>
            <p:cNvSpPr/>
            <p:nvPr/>
          </p:nvSpPr>
          <p:spPr>
            <a:xfrm>
              <a:off x="0" y="0"/>
              <a:ext cx="3836281" cy="1783179"/>
            </a:xfrm>
            <a:custGeom>
              <a:avLst/>
              <a:gdLst/>
              <a:ahLst/>
              <a:cxnLst/>
              <a:rect l="l" t="t" r="r" b="b"/>
              <a:pathLst>
                <a:path w="3836281" h="1783179">
                  <a:moveTo>
                    <a:pt x="0" y="0"/>
                  </a:moveTo>
                  <a:lnTo>
                    <a:pt x="3836281" y="0"/>
                  </a:lnTo>
                  <a:lnTo>
                    <a:pt x="3836281" y="1783179"/>
                  </a:lnTo>
                  <a:lnTo>
                    <a:pt x="0" y="1783179"/>
                  </a:lnTo>
                  <a:close/>
                </a:path>
              </a:pathLst>
            </a:custGeom>
            <a:solidFill>
              <a:srgbClr val="000000">
                <a:alpha val="0"/>
              </a:srgbClr>
            </a:solidFill>
          </p:spPr>
          <p:txBody>
            <a:bodyPr/>
            <a:lstStyle/>
            <a:p>
              <a:endParaRPr lang="en-US" sz="3600"/>
            </a:p>
          </p:txBody>
        </p:sp>
        <p:sp>
          <p:nvSpPr>
            <p:cNvPr id="40" name="TextBox 40"/>
            <p:cNvSpPr txBox="1"/>
            <p:nvPr/>
          </p:nvSpPr>
          <p:spPr>
            <a:xfrm>
              <a:off x="1" y="-100259"/>
              <a:ext cx="3836280" cy="1477194"/>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a:ea typeface="Aptos" panose="020B0004020202020204" pitchFamily="34" charset="0"/>
                  <a:cs typeface="Times New Roman"/>
                </a:rPr>
                <a:t>Visits every two months</a:t>
              </a:r>
              <a:endParaRPr lang="en-US" sz="1200" kern="100" dirty="0">
                <a:solidFill>
                  <a:schemeClr val="bg1"/>
                </a:solidFill>
                <a:latin typeface="Montserrat"/>
                <a:ea typeface="Aptos" panose="020B0004020202020204" pitchFamily="34" charset="0"/>
                <a:cs typeface="Times New Roman"/>
              </a:endParaRP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Cabenuva only lasts two months, so it's </a:t>
              </a:r>
              <a:r>
                <a:rPr lang="en-US" sz="1200" u="sng"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important</a:t>
              </a: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 to come back to the clinic and get your next injections on time.</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41" name="Group 41"/>
          <p:cNvGrpSpPr/>
          <p:nvPr/>
        </p:nvGrpSpPr>
        <p:grpSpPr>
          <a:xfrm>
            <a:off x="1178181" y="3631893"/>
            <a:ext cx="3115407" cy="987115"/>
            <a:chOff x="0" y="-129047"/>
            <a:chExt cx="4153876" cy="1316154"/>
          </a:xfrm>
        </p:grpSpPr>
        <p:sp>
          <p:nvSpPr>
            <p:cNvPr id="42" name="Freeform 42"/>
            <p:cNvSpPr/>
            <p:nvPr/>
          </p:nvSpPr>
          <p:spPr>
            <a:xfrm>
              <a:off x="0" y="0"/>
              <a:ext cx="4115855" cy="1187107"/>
            </a:xfrm>
            <a:custGeom>
              <a:avLst/>
              <a:gdLst/>
              <a:ahLst/>
              <a:cxnLst/>
              <a:rect l="l" t="t" r="r" b="b"/>
              <a:pathLst>
                <a:path w="4115855" h="1187107">
                  <a:moveTo>
                    <a:pt x="0" y="0"/>
                  </a:moveTo>
                  <a:lnTo>
                    <a:pt x="4115855" y="0"/>
                  </a:lnTo>
                  <a:lnTo>
                    <a:pt x="4115855" y="1187107"/>
                  </a:lnTo>
                  <a:lnTo>
                    <a:pt x="0" y="1187107"/>
                  </a:lnTo>
                  <a:close/>
                </a:path>
              </a:pathLst>
            </a:custGeom>
            <a:solidFill>
              <a:srgbClr val="000000">
                <a:alpha val="0"/>
              </a:srgbClr>
            </a:solidFill>
          </p:spPr>
          <p:txBody>
            <a:bodyPr/>
            <a:lstStyle/>
            <a:p>
              <a:endParaRPr lang="en-US" sz="3600"/>
            </a:p>
          </p:txBody>
        </p:sp>
        <p:sp>
          <p:nvSpPr>
            <p:cNvPr id="43" name="TextBox 43"/>
            <p:cNvSpPr txBox="1"/>
            <p:nvPr/>
          </p:nvSpPr>
          <p:spPr>
            <a:xfrm>
              <a:off x="38021" y="-129047"/>
              <a:ext cx="4115855" cy="1168058"/>
            </a:xfrm>
            <a:prstGeom prst="rect">
              <a:avLst/>
            </a:prstGeom>
          </p:spPr>
          <p:txBody>
            <a:bodyPr lIns="0" tIns="0" rIns="0" bIns="0" rtlCol="0" anchor="t"/>
            <a:lstStyle/>
            <a:p>
              <a:pPr>
                <a:lnSpc>
                  <a:spcPct val="107000"/>
                </a:lnSpc>
                <a:spcAft>
                  <a:spcPts val="800"/>
                </a:spcAft>
              </a:pPr>
              <a:r>
                <a:rPr lang="en-US" sz="1200" b="1"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Freedom from daily pills</a:t>
              </a:r>
              <a:endPar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solidFill>
                    <a:schemeClr val="bg1"/>
                  </a:solidFill>
                  <a:latin typeface="Montserrat" panose="00000500000000000000" pitchFamily="2" charset="0"/>
                  <a:ea typeface="Aptos" panose="020B0004020202020204" pitchFamily="34" charset="0"/>
                  <a:cs typeface="Times New Roman" panose="02020603050405020304" pitchFamily="18" charset="0"/>
                </a:rPr>
                <a:t>People who use Cabenuva don't have to take daily pills to control HIV.</a:t>
              </a:r>
            </a:p>
            <a:p>
              <a:pPr>
                <a:lnSpc>
                  <a:spcPts val="1296"/>
                </a:lnSpc>
              </a:pPr>
              <a:endParaRPr lang="en-US" sz="1200" dirty="0">
                <a:solidFill>
                  <a:schemeClr val="bg1"/>
                </a:solidFill>
                <a:latin typeface="Montserrat" panose="00000500000000000000" pitchFamily="2" charset="0"/>
                <a:ea typeface="Montserrat Medium"/>
                <a:cs typeface="Montserrat Medium"/>
                <a:sym typeface="Montserrat Medium"/>
              </a:endParaRPr>
            </a:p>
          </p:txBody>
        </p:sp>
      </p:grpSp>
      <p:grpSp>
        <p:nvGrpSpPr>
          <p:cNvPr id="44" name="Group 44"/>
          <p:cNvGrpSpPr/>
          <p:nvPr/>
        </p:nvGrpSpPr>
        <p:grpSpPr>
          <a:xfrm>
            <a:off x="883358" y="950201"/>
            <a:ext cx="2445931" cy="378236"/>
            <a:chOff x="0" y="0"/>
            <a:chExt cx="3261242" cy="504314"/>
          </a:xfrm>
        </p:grpSpPr>
        <p:sp>
          <p:nvSpPr>
            <p:cNvPr id="45" name="Freeform 45"/>
            <p:cNvSpPr/>
            <p:nvPr/>
          </p:nvSpPr>
          <p:spPr>
            <a:xfrm>
              <a:off x="0" y="0"/>
              <a:ext cx="3261242" cy="504314"/>
            </a:xfrm>
            <a:custGeom>
              <a:avLst/>
              <a:gdLst/>
              <a:ahLst/>
              <a:cxnLst/>
              <a:rect l="l" t="t" r="r" b="b"/>
              <a:pathLst>
                <a:path w="3261242" h="504314">
                  <a:moveTo>
                    <a:pt x="0" y="0"/>
                  </a:moveTo>
                  <a:lnTo>
                    <a:pt x="3261242" y="0"/>
                  </a:lnTo>
                  <a:lnTo>
                    <a:pt x="3261242" y="504314"/>
                  </a:lnTo>
                  <a:lnTo>
                    <a:pt x="0" y="504314"/>
                  </a:lnTo>
                  <a:close/>
                </a:path>
              </a:pathLst>
            </a:custGeom>
            <a:solidFill>
              <a:srgbClr val="000000">
                <a:alpha val="0"/>
              </a:srgbClr>
            </a:solidFill>
          </p:spPr>
          <p:txBody>
            <a:bodyPr/>
            <a:lstStyle/>
            <a:p>
              <a:endParaRPr lang="en-US" sz="3600"/>
            </a:p>
          </p:txBody>
        </p:sp>
        <p:sp>
          <p:nvSpPr>
            <p:cNvPr id="46" name="TextBox 46"/>
            <p:cNvSpPr txBox="1"/>
            <p:nvPr/>
          </p:nvSpPr>
          <p:spPr>
            <a:xfrm>
              <a:off x="0" y="-76200"/>
              <a:ext cx="3261242" cy="580514"/>
            </a:xfrm>
            <a:prstGeom prst="rect">
              <a:avLst/>
            </a:prstGeom>
          </p:spPr>
          <p:txBody>
            <a:bodyPr lIns="0" tIns="0" rIns="0" bIns="0" rtlCol="0" anchor="t"/>
            <a:lstStyle/>
            <a:p>
              <a:pPr>
                <a:lnSpc>
                  <a:spcPts val="3199"/>
                </a:lnSpc>
              </a:pPr>
              <a:r>
                <a:rPr lang="en-US" sz="2000" b="1" i="1" dirty="0">
                  <a:solidFill>
                    <a:srgbClr val="171B4F"/>
                  </a:solidFill>
                  <a:latin typeface="Helvetica Bold Italics"/>
                  <a:ea typeface="Helvetica Bold Italics"/>
                  <a:cs typeface="Helvetica Bold Italics"/>
                  <a:sym typeface="Helvetica Bold Italics"/>
                </a:rPr>
                <a:t>How does it work?</a:t>
              </a:r>
            </a:p>
          </p:txBody>
        </p:sp>
      </p:grpSp>
      <p:sp>
        <p:nvSpPr>
          <p:cNvPr id="48" name="Freeform 48"/>
          <p:cNvSpPr/>
          <p:nvPr/>
        </p:nvSpPr>
        <p:spPr>
          <a:xfrm>
            <a:off x="-538680" y="5472392"/>
            <a:ext cx="3004013" cy="689642"/>
          </a:xfrm>
          <a:custGeom>
            <a:avLst/>
            <a:gdLst/>
            <a:ahLst/>
            <a:cxnLst/>
            <a:rect l="l" t="t" r="r" b="b"/>
            <a:pathLst>
              <a:path w="3968968" h="911171">
                <a:moveTo>
                  <a:pt x="0" y="0"/>
                </a:moveTo>
                <a:lnTo>
                  <a:pt x="3968968" y="0"/>
                </a:lnTo>
                <a:lnTo>
                  <a:pt x="3968968" y="911171"/>
                </a:lnTo>
                <a:lnTo>
                  <a:pt x="0" y="911171"/>
                </a:lnTo>
                <a:close/>
              </a:path>
            </a:pathLst>
          </a:custGeom>
          <a:solidFill>
            <a:srgbClr val="000000">
              <a:alpha val="0"/>
            </a:srgbClr>
          </a:solidFill>
        </p:spPr>
        <p:txBody>
          <a:bodyPr/>
          <a:lstStyle/>
          <a:p>
            <a:endParaRPr lang="en-US" sz="3600"/>
          </a:p>
        </p:txBody>
      </p:sp>
      <p:sp>
        <p:nvSpPr>
          <p:cNvPr id="51" name="Freeform 51"/>
          <p:cNvSpPr/>
          <p:nvPr/>
        </p:nvSpPr>
        <p:spPr>
          <a:xfrm>
            <a:off x="78578" y="5410200"/>
            <a:ext cx="4393347" cy="2319929"/>
          </a:xfrm>
          <a:custGeom>
            <a:avLst/>
            <a:gdLst/>
            <a:ahLst/>
            <a:cxnLst/>
            <a:rect l="l" t="t" r="r" b="b"/>
            <a:pathLst>
              <a:path w="5552657" h="2551122">
                <a:moveTo>
                  <a:pt x="0" y="0"/>
                </a:moveTo>
                <a:lnTo>
                  <a:pt x="5552657" y="0"/>
                </a:lnTo>
                <a:lnTo>
                  <a:pt x="5552657" y="2551122"/>
                </a:lnTo>
                <a:lnTo>
                  <a:pt x="0" y="2551122"/>
                </a:lnTo>
                <a:close/>
              </a:path>
            </a:pathLst>
          </a:custGeom>
          <a:solidFill>
            <a:srgbClr val="000000">
              <a:alpha val="0"/>
            </a:srgbClr>
          </a:solidFill>
        </p:spPr>
        <p:txBody>
          <a:bodyPr lIns="91440" tIns="45720" rIns="91440" bIns="45720" anchor="t"/>
          <a:lstStyle/>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The main </a:t>
            </a:r>
            <a:r>
              <a:rPr lang="en-US" sz="1200" b="1" kern="100" dirty="0">
                <a:latin typeface="Montserrat" panose="00000500000000000000" pitchFamily="2" charset="0"/>
                <a:ea typeface="Aptos" panose="020B0004020202020204" pitchFamily="34" charset="0"/>
                <a:cs typeface="Times New Roman" panose="02020603050405020304" pitchFamily="18" charset="0"/>
              </a:rPr>
              <a:t>PRO</a:t>
            </a:r>
            <a:r>
              <a:rPr lang="en-US" sz="1200" kern="100" dirty="0">
                <a:latin typeface="Montserrat" panose="00000500000000000000" pitchFamily="2" charset="0"/>
                <a:ea typeface="Aptos" panose="020B0004020202020204" pitchFamily="34" charset="0"/>
                <a:cs typeface="Times New Roman" panose="02020603050405020304" pitchFamily="18" charset="0"/>
              </a:rPr>
              <a:t> of this injectable HIV treatment is that patients don't have to take HIV pills daily anymore. Some patients really like that freedom </a:t>
            </a:r>
            <a:r>
              <a:rPr lang="en-US" sz="1200" kern="100" dirty="0">
                <a:latin typeface="Aptos"/>
                <a:ea typeface="Aptos" panose="020B0004020202020204" pitchFamily="34" charset="0"/>
                <a:cs typeface="Times New Roman"/>
              </a:rPr>
              <a:t>–</a:t>
            </a:r>
            <a:r>
              <a:rPr lang="en-US" sz="1200" kern="100" dirty="0">
                <a:latin typeface="Montserrat" panose="00000500000000000000" pitchFamily="2" charset="0"/>
                <a:ea typeface="Aptos" panose="020B0004020202020204" pitchFamily="34" charset="0"/>
                <a:cs typeface="Times New Roman" panose="02020603050405020304" pitchFamily="18" charset="0"/>
              </a:rPr>
              <a:t> and privacy!</a:t>
            </a:r>
          </a:p>
          <a:p>
            <a:pPr>
              <a:lnSpc>
                <a:spcPct val="107000"/>
              </a:lnSpc>
              <a:spcAft>
                <a:spcPts val="800"/>
              </a:spcAft>
            </a:pPr>
            <a:r>
              <a:rPr lang="en-US" sz="1200" kern="100" dirty="0">
                <a:latin typeface="Montserrat"/>
                <a:ea typeface="Aptos" panose="020B0004020202020204" pitchFamily="34" charset="0"/>
                <a:cs typeface="Times New Roman"/>
              </a:rPr>
              <a:t>The main </a:t>
            </a:r>
            <a:r>
              <a:rPr lang="en-US" sz="1200" b="1" kern="100" dirty="0">
                <a:latin typeface="Montserrat"/>
                <a:ea typeface="Aptos" panose="020B0004020202020204" pitchFamily="34" charset="0"/>
                <a:cs typeface="Times New Roman"/>
              </a:rPr>
              <a:t>CON</a:t>
            </a:r>
            <a:r>
              <a:rPr lang="en-US" sz="1200" kern="100" dirty="0">
                <a:latin typeface="Montserrat"/>
                <a:ea typeface="Aptos" panose="020B0004020202020204" pitchFamily="34" charset="0"/>
                <a:cs typeface="Times New Roman"/>
              </a:rPr>
              <a:t> of this injectable HIV treatment is that it only works if you attend your appointments and receive your shots on time</a:t>
            </a:r>
            <a:r>
              <a:rPr lang="en-US" sz="1200" kern="100" dirty="0">
                <a:latin typeface="Aptos"/>
                <a:ea typeface="Aptos" panose="020B0004020202020204" pitchFamily="34" charset="0"/>
                <a:cs typeface="Times New Roman"/>
              </a:rPr>
              <a:t> –</a:t>
            </a:r>
            <a:r>
              <a:rPr lang="en-US" sz="1200" kern="100" dirty="0">
                <a:latin typeface="Montserrat"/>
                <a:ea typeface="Aptos" panose="020B0004020202020204" pitchFamily="34" charset="0"/>
                <a:cs typeface="Times New Roman"/>
              </a:rPr>
              <a:t> every two months. Some patients don't want to come to clinic on this specific schedule. Some patients don't like shots! </a:t>
            </a:r>
          </a:p>
          <a:p>
            <a:pPr>
              <a:lnSpc>
                <a:spcPct val="107000"/>
              </a:lnSpc>
              <a:spcAft>
                <a:spcPts val="800"/>
              </a:spcAft>
            </a:pPr>
            <a:r>
              <a:rPr lang="en-US" sz="1200" kern="100" dirty="0">
                <a:latin typeface="Montserrat"/>
                <a:ea typeface="Aptos" panose="020B0004020202020204" pitchFamily="34" charset="0"/>
                <a:cs typeface="Times New Roman"/>
              </a:rPr>
              <a:t>Your care team can help you weigh these pros and cons and decide what’s right for you. </a:t>
            </a:r>
            <a:endParaRPr lang="en-US" sz="1200" dirty="0"/>
          </a:p>
          <a:p>
            <a:pPr>
              <a:lnSpc>
                <a:spcPct val="107000"/>
              </a:lnSpc>
              <a:spcAft>
                <a:spcPts val="800"/>
              </a:spcAft>
            </a:pPr>
            <a:endParaRPr lang="en-US" sz="1200" kern="100" dirty="0">
              <a:latin typeface="Montserrat"/>
              <a:ea typeface="Aptos" panose="020B0004020202020204" pitchFamily="34" charset="0"/>
              <a:cs typeface="Times New Roman"/>
            </a:endParaRPr>
          </a:p>
          <a:p>
            <a:pPr>
              <a:lnSpc>
                <a:spcPct val="107000"/>
              </a:lnSpc>
              <a:spcAft>
                <a:spcPts val="800"/>
              </a:spcAft>
            </a:pPr>
            <a:endParaRPr lang="en-US" sz="1200" kern="100" dirty="0">
              <a:latin typeface="Montserrat"/>
              <a:ea typeface="Aptos" panose="020B0004020202020204" pitchFamily="34" charset="0"/>
              <a:cs typeface="Times New Roman"/>
            </a:endParaRPr>
          </a:p>
        </p:txBody>
      </p:sp>
      <p:sp>
        <p:nvSpPr>
          <p:cNvPr id="53" name="Freeform 53"/>
          <p:cNvSpPr/>
          <p:nvPr/>
        </p:nvSpPr>
        <p:spPr>
          <a:xfrm rot="815448">
            <a:off x="9209752" y="6235352"/>
            <a:ext cx="612871" cy="632641"/>
          </a:xfrm>
          <a:custGeom>
            <a:avLst/>
            <a:gdLst/>
            <a:ahLst/>
            <a:cxnLst/>
            <a:rect l="l" t="t" r="r" b="b"/>
            <a:pathLst>
              <a:path w="612871" h="632641">
                <a:moveTo>
                  <a:pt x="0" y="0"/>
                </a:moveTo>
                <a:lnTo>
                  <a:pt x="612871" y="0"/>
                </a:lnTo>
                <a:lnTo>
                  <a:pt x="612871" y="632641"/>
                </a:lnTo>
                <a:lnTo>
                  <a:pt x="0" y="632641"/>
                </a:lnTo>
                <a:lnTo>
                  <a:pt x="0" y="0"/>
                </a:lnTo>
                <a:close/>
              </a:path>
            </a:pathLst>
          </a:custGeom>
          <a:blipFill>
            <a:blip r:embed="rId17">
              <a:extLst>
                <a:ext uri="{96DAC541-7B7A-43D3-8B79-37D633B846F1}">
                  <asvg:svgBlip xmlns:asvg="http://schemas.microsoft.com/office/drawing/2016/SVG/main" r:embed="rId18"/>
                </a:ext>
              </a:extLst>
            </a:blip>
            <a:stretch>
              <a:fillRect t="-614" b="-614"/>
            </a:stretch>
          </a:blipFill>
        </p:spPr>
        <p:txBody>
          <a:bodyPr/>
          <a:lstStyle/>
          <a:p>
            <a:endParaRPr lang="en-US" sz="3600"/>
          </a:p>
        </p:txBody>
      </p:sp>
      <p:sp>
        <p:nvSpPr>
          <p:cNvPr id="58" name="Freeform 58"/>
          <p:cNvSpPr/>
          <p:nvPr/>
        </p:nvSpPr>
        <p:spPr>
          <a:xfrm>
            <a:off x="6380438" y="7563040"/>
            <a:ext cx="4789577" cy="217441"/>
          </a:xfrm>
          <a:custGeom>
            <a:avLst/>
            <a:gdLst/>
            <a:ahLst/>
            <a:cxnLst/>
            <a:rect l="l" t="t" r="r" b="b"/>
            <a:pathLst>
              <a:path w="7281180" h="315894">
                <a:moveTo>
                  <a:pt x="0" y="0"/>
                </a:moveTo>
                <a:lnTo>
                  <a:pt x="7281180" y="0"/>
                </a:lnTo>
                <a:lnTo>
                  <a:pt x="7281180" y="315894"/>
                </a:lnTo>
                <a:lnTo>
                  <a:pt x="0" y="315894"/>
                </a:lnTo>
                <a:close/>
              </a:path>
            </a:pathLst>
          </a:custGeom>
          <a:solidFill>
            <a:srgbClr val="000000">
              <a:alpha val="0"/>
            </a:srgbClr>
          </a:solidFill>
        </p:spPr>
        <p:txBody>
          <a:bodyPr/>
          <a:lstStyle/>
          <a:p>
            <a:endParaRPr lang="en-US" sz="1000"/>
          </a:p>
        </p:txBody>
      </p:sp>
      <p:sp>
        <p:nvSpPr>
          <p:cNvPr id="50" name="Freeform 12">
            <a:extLst>
              <a:ext uri="{FF2B5EF4-FFF2-40B4-BE49-F238E27FC236}">
                <a16:creationId xmlns:a16="http://schemas.microsoft.com/office/drawing/2014/main" id="{CD04B1CA-C89C-8A12-82B7-F286B169B2A7}"/>
              </a:ext>
            </a:extLst>
          </p:cNvPr>
          <p:cNvSpPr/>
          <p:nvPr/>
        </p:nvSpPr>
        <p:spPr>
          <a:xfrm>
            <a:off x="5928761" y="250669"/>
            <a:ext cx="3838484" cy="366817"/>
          </a:xfrm>
          <a:custGeom>
            <a:avLst/>
            <a:gdLst/>
            <a:ahLst/>
            <a:cxnLst/>
            <a:rect l="l" t="t" r="r" b="b"/>
            <a:pathLst>
              <a:path w="5117979" h="489089">
                <a:moveTo>
                  <a:pt x="0" y="0"/>
                </a:moveTo>
                <a:lnTo>
                  <a:pt x="5117979" y="0"/>
                </a:lnTo>
                <a:lnTo>
                  <a:pt x="5117979" y="489089"/>
                </a:lnTo>
                <a:lnTo>
                  <a:pt x="0" y="489089"/>
                </a:lnTo>
                <a:close/>
              </a:path>
            </a:pathLst>
          </a:custGeom>
          <a:solidFill>
            <a:srgbClr val="000000">
              <a:alpha val="0"/>
            </a:srgbClr>
          </a:solidFill>
        </p:spPr>
        <p:txBody>
          <a:bodyPr/>
          <a:lstStyle/>
          <a:p>
            <a:endParaRPr lang="en-US" sz="3600"/>
          </a:p>
        </p:txBody>
      </p:sp>
      <p:sp>
        <p:nvSpPr>
          <p:cNvPr id="11" name="TextBox 34">
            <a:extLst>
              <a:ext uri="{FF2B5EF4-FFF2-40B4-BE49-F238E27FC236}">
                <a16:creationId xmlns:a16="http://schemas.microsoft.com/office/drawing/2014/main" id="{75340399-A0C6-E2C4-C44F-F9862198225F}"/>
              </a:ext>
            </a:extLst>
          </p:cNvPr>
          <p:cNvSpPr txBox="1"/>
          <p:nvPr/>
        </p:nvSpPr>
        <p:spPr>
          <a:xfrm>
            <a:off x="86435" y="305206"/>
            <a:ext cx="5470892" cy="329037"/>
          </a:xfrm>
          <a:prstGeom prst="rect">
            <a:avLst/>
          </a:prstGeom>
        </p:spPr>
        <p:txBody>
          <a:bodyPr lIns="0" tIns="0" rIns="0" bIns="0" rtlCol="0" anchor="t"/>
          <a:lstStyle/>
          <a:p>
            <a:pPr algn="r">
              <a:lnSpc>
                <a:spcPts val="1947"/>
              </a:lnSpc>
            </a:pPr>
            <a:r>
              <a:rPr lang="en-US" sz="1600" b="1" i="1" dirty="0">
                <a:solidFill>
                  <a:srgbClr val="FFFFFF"/>
                </a:solidFill>
                <a:latin typeface="Montserrat" pitchFamily="2" charset="77"/>
                <a:ea typeface="Helvetica Bold Italics"/>
                <a:cs typeface="Helvetica Bold Italics"/>
                <a:sym typeface="Helvetica Bold Italics"/>
              </a:rPr>
              <a:t>LEARN ABOUT A NEW HIV TREATMENT OPTION: </a:t>
            </a:r>
          </a:p>
        </p:txBody>
      </p:sp>
      <p:sp>
        <p:nvSpPr>
          <p:cNvPr id="13" name="Oval 12">
            <a:extLst>
              <a:ext uri="{FF2B5EF4-FFF2-40B4-BE49-F238E27FC236}">
                <a16:creationId xmlns:a16="http://schemas.microsoft.com/office/drawing/2014/main" id="{EE57424D-198A-F861-5D0A-4C4C072EDA3B}"/>
              </a:ext>
            </a:extLst>
          </p:cNvPr>
          <p:cNvSpPr/>
          <p:nvPr/>
        </p:nvSpPr>
        <p:spPr>
          <a:xfrm>
            <a:off x="5728781" y="284575"/>
            <a:ext cx="267258" cy="267258"/>
          </a:xfrm>
          <a:prstGeom prst="ellipse">
            <a:avLst/>
          </a:prstGeom>
          <a:solidFill>
            <a:srgbClr val="FF4F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Montserrat" pitchFamily="2" charset="77"/>
              </a:rPr>
              <a:t>2</a:t>
            </a:r>
          </a:p>
        </p:txBody>
      </p:sp>
      <p:sp>
        <p:nvSpPr>
          <p:cNvPr id="26" name="TextBox 25">
            <a:extLst>
              <a:ext uri="{FF2B5EF4-FFF2-40B4-BE49-F238E27FC236}">
                <a16:creationId xmlns:a16="http://schemas.microsoft.com/office/drawing/2014/main" id="{1085E87E-3E76-91D3-6A31-9D8A4DADB1CF}"/>
              </a:ext>
            </a:extLst>
          </p:cNvPr>
          <p:cNvSpPr txBox="1"/>
          <p:nvPr/>
        </p:nvSpPr>
        <p:spPr>
          <a:xfrm>
            <a:off x="6031355" y="240297"/>
            <a:ext cx="2460873" cy="358816"/>
          </a:xfrm>
          <a:prstGeom prst="rect">
            <a:avLst/>
          </a:prstGeom>
          <a:noFill/>
        </p:spPr>
        <p:txBody>
          <a:bodyPr wrap="square">
            <a:spAutoFit/>
          </a:bodyPr>
          <a:lstStyle/>
          <a:p>
            <a:pPr marL="0" marR="0">
              <a:lnSpc>
                <a:spcPct val="115000"/>
              </a:lnSpc>
              <a:spcAft>
                <a:spcPts val="800"/>
              </a:spcAft>
            </a:pPr>
            <a:r>
              <a:rPr lang="en-US" sz="1600" b="1" i="1" kern="100" dirty="0">
                <a:solidFill>
                  <a:schemeClr val="bg1"/>
                </a:solidFill>
                <a:effectLst/>
                <a:latin typeface="Montserrat" pitchFamily="2" charset="77"/>
                <a:ea typeface="Aptos" panose="020B0004020202020204" pitchFamily="34" charset="0"/>
                <a:cs typeface="Times New Roman" panose="02020603050405020304" pitchFamily="18" charset="0"/>
              </a:rPr>
              <a:t>shots that can last</a:t>
            </a:r>
            <a:endParaRPr lang="en-US" sz="1600" kern="100" dirty="0">
              <a:solidFill>
                <a:schemeClr val="bg1"/>
              </a:solidFill>
              <a:effectLst/>
              <a:latin typeface="Montserrat" pitchFamily="2" charset="77"/>
              <a:ea typeface="Aptos" panose="020B0004020202020204" pitchFamily="34" charset="0"/>
              <a:cs typeface="Times New Roman" panose="02020603050405020304" pitchFamily="18" charset="0"/>
            </a:endParaRPr>
          </a:p>
        </p:txBody>
      </p:sp>
      <p:sp>
        <p:nvSpPr>
          <p:cNvPr id="32" name="TextBox 31">
            <a:extLst>
              <a:ext uri="{FF2B5EF4-FFF2-40B4-BE49-F238E27FC236}">
                <a16:creationId xmlns:a16="http://schemas.microsoft.com/office/drawing/2014/main" id="{35574388-5F9B-E983-03A6-E40EDFB9AB2E}"/>
              </a:ext>
            </a:extLst>
          </p:cNvPr>
          <p:cNvSpPr txBox="1"/>
          <p:nvPr/>
        </p:nvSpPr>
        <p:spPr>
          <a:xfrm>
            <a:off x="8535177" y="243695"/>
            <a:ext cx="1006914" cy="355418"/>
          </a:xfrm>
          <a:prstGeom prst="rect">
            <a:avLst/>
          </a:prstGeom>
          <a:noFill/>
        </p:spPr>
        <p:txBody>
          <a:bodyPr wrap="square">
            <a:spAutoFit/>
          </a:bodyPr>
          <a:lstStyle/>
          <a:p>
            <a:pPr marL="0" marR="0">
              <a:lnSpc>
                <a:spcPct val="115000"/>
              </a:lnSpc>
              <a:spcAft>
                <a:spcPts val="800"/>
              </a:spcAft>
            </a:pPr>
            <a:r>
              <a:rPr lang="en-US" sz="1600" b="1" i="1" kern="100" dirty="0">
                <a:solidFill>
                  <a:schemeClr val="bg1"/>
                </a:solidFill>
                <a:latin typeface="Montserrat" pitchFamily="2" charset="77"/>
                <a:ea typeface="Aptos" panose="020B0004020202020204" pitchFamily="34" charset="0"/>
                <a:cs typeface="Times New Roman" panose="02020603050405020304" pitchFamily="18" charset="0"/>
              </a:rPr>
              <a:t>months</a:t>
            </a:r>
            <a:endParaRPr lang="en-US" sz="1600" kern="100" dirty="0">
              <a:solidFill>
                <a:schemeClr val="bg1"/>
              </a:solidFill>
              <a:effectLst/>
              <a:latin typeface="Montserrat" pitchFamily="2" charset="77"/>
              <a:ea typeface="Aptos" panose="020B0004020202020204" pitchFamily="34" charset="0"/>
              <a:cs typeface="Times New Roman" panose="02020603050405020304" pitchFamily="18" charset="0"/>
            </a:endParaRPr>
          </a:p>
        </p:txBody>
      </p:sp>
      <p:sp>
        <p:nvSpPr>
          <p:cNvPr id="33" name="Oval 32">
            <a:extLst>
              <a:ext uri="{FF2B5EF4-FFF2-40B4-BE49-F238E27FC236}">
                <a16:creationId xmlns:a16="http://schemas.microsoft.com/office/drawing/2014/main" id="{7688147B-A135-4B14-D396-66F5EBB6CA52}"/>
              </a:ext>
            </a:extLst>
          </p:cNvPr>
          <p:cNvSpPr/>
          <p:nvPr/>
        </p:nvSpPr>
        <p:spPr>
          <a:xfrm>
            <a:off x="8230206" y="293008"/>
            <a:ext cx="267258" cy="267258"/>
          </a:xfrm>
          <a:prstGeom prst="ellipse">
            <a:avLst/>
          </a:prstGeom>
          <a:solidFill>
            <a:srgbClr val="FF4F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Montserrat" pitchFamily="2" charset="77"/>
              </a:rPr>
              <a:t>2</a:t>
            </a:r>
          </a:p>
        </p:txBody>
      </p:sp>
      <p:sp>
        <p:nvSpPr>
          <p:cNvPr id="25" name="Freeform 10">
            <a:extLst>
              <a:ext uri="{FF2B5EF4-FFF2-40B4-BE49-F238E27FC236}">
                <a16:creationId xmlns:a16="http://schemas.microsoft.com/office/drawing/2014/main" id="{97C7B043-CB22-A7ED-FF58-51BBF1A65C3C}"/>
              </a:ext>
            </a:extLst>
          </p:cNvPr>
          <p:cNvSpPr/>
          <p:nvPr/>
        </p:nvSpPr>
        <p:spPr>
          <a:xfrm>
            <a:off x="304800" y="1600200"/>
            <a:ext cx="661199" cy="646665"/>
          </a:xfrm>
          <a:custGeom>
            <a:avLst/>
            <a:gdLst/>
            <a:ahLst/>
            <a:cxnLst/>
            <a:rect l="l" t="t" r="r" b="b"/>
            <a:pathLst>
              <a:path w="1121746" h="1121746">
                <a:moveTo>
                  <a:pt x="0" y="0"/>
                </a:moveTo>
                <a:lnTo>
                  <a:pt x="1121746" y="0"/>
                </a:lnTo>
                <a:lnTo>
                  <a:pt x="1121746" y="1121747"/>
                </a:lnTo>
                <a:lnTo>
                  <a:pt x="0" y="1121747"/>
                </a:lnTo>
                <a:lnTo>
                  <a:pt x="0" y="0"/>
                </a:lnTo>
                <a:close/>
              </a:path>
            </a:pathLst>
          </a:custGeom>
          <a:blipFill>
            <a:blip r:embed="rId19">
              <a:extLst>
                <a:ext uri="{96DAC541-7B7A-43D3-8B79-37D633B846F1}">
                  <asvg:svgBlip xmlns:asvg="http://schemas.microsoft.com/office/drawing/2016/SVG/main" r:embed="rId20"/>
                </a:ext>
              </a:extLst>
            </a:blip>
            <a:stretch>
              <a:fillRect/>
            </a:stretch>
          </a:blipFill>
        </p:spPr>
        <p:txBody>
          <a:bodyPr/>
          <a:lstStyle/>
          <a:p>
            <a:endParaRPr lang="en-US" sz="3600"/>
          </a:p>
        </p:txBody>
      </p:sp>
      <p:sp>
        <p:nvSpPr>
          <p:cNvPr id="63" name="Freeform 51">
            <a:extLst>
              <a:ext uri="{FF2B5EF4-FFF2-40B4-BE49-F238E27FC236}">
                <a16:creationId xmlns:a16="http://schemas.microsoft.com/office/drawing/2014/main" id="{4F060CA1-F1FD-1E13-A7E8-CA83EB5E7622}"/>
              </a:ext>
            </a:extLst>
          </p:cNvPr>
          <p:cNvSpPr/>
          <p:nvPr/>
        </p:nvSpPr>
        <p:spPr>
          <a:xfrm>
            <a:off x="4767979" y="1388010"/>
            <a:ext cx="5165192" cy="1355190"/>
          </a:xfrm>
          <a:custGeom>
            <a:avLst/>
            <a:gdLst/>
            <a:ahLst/>
            <a:cxnLst/>
            <a:rect l="l" t="t" r="r" b="b"/>
            <a:pathLst>
              <a:path w="5552657" h="2551122">
                <a:moveTo>
                  <a:pt x="0" y="0"/>
                </a:moveTo>
                <a:lnTo>
                  <a:pt x="5552657" y="0"/>
                </a:lnTo>
                <a:lnTo>
                  <a:pt x="5552657" y="2551122"/>
                </a:lnTo>
                <a:lnTo>
                  <a:pt x="0" y="2551122"/>
                </a:lnTo>
                <a:close/>
              </a:path>
            </a:pathLst>
          </a:custGeom>
          <a:solidFill>
            <a:srgbClr val="000000">
              <a:alpha val="0"/>
            </a:srgbClr>
          </a:solidFill>
        </p:spPr>
        <p:txBody>
          <a:bodyPr/>
          <a:lstStyle/>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Injectable HIV treatment is HIV medication that is </a:t>
            </a:r>
            <a:r>
              <a:rPr lang="en-US" sz="1200" i="1" kern="100" dirty="0">
                <a:latin typeface="Montserrat" panose="00000500000000000000" pitchFamily="2" charset="0"/>
                <a:ea typeface="Aptos" panose="020B0004020202020204" pitchFamily="34" charset="0"/>
                <a:cs typeface="Times New Roman" panose="02020603050405020304" pitchFamily="18" charset="0"/>
              </a:rPr>
              <a:t>injected</a:t>
            </a:r>
            <a:r>
              <a:rPr lang="en-US" sz="1200" kern="100" dirty="0">
                <a:latin typeface="Montserrat" panose="00000500000000000000" pitchFamily="2" charset="0"/>
                <a:ea typeface="Aptos" panose="020B0004020202020204" pitchFamily="34" charset="0"/>
                <a:cs typeface="Times New Roman" panose="02020603050405020304" pitchFamily="18" charset="0"/>
              </a:rPr>
              <a:t> (meaning </a:t>
            </a:r>
            <a:r>
              <a:rPr lang="en-US" sz="1200" b="1" kern="100" dirty="0">
                <a:latin typeface="Montserrat" panose="00000500000000000000" pitchFamily="2" charset="0"/>
                <a:ea typeface="Aptos" panose="020B0004020202020204" pitchFamily="34" charset="0"/>
                <a:cs typeface="Times New Roman" panose="02020603050405020304" pitchFamily="18" charset="0"/>
              </a:rPr>
              <a:t>given as a shot</a:t>
            </a:r>
            <a:r>
              <a:rPr lang="en-US" sz="1200" kern="100" dirty="0">
                <a:latin typeface="Montserrat" panose="00000500000000000000" pitchFamily="2" charset="0"/>
                <a:ea typeface="Aptos" panose="020B0004020202020204" pitchFamily="34" charset="0"/>
                <a:cs typeface="Times New Roman" panose="02020603050405020304" pitchFamily="18" charset="0"/>
              </a:rPr>
              <a:t>) into a patient by a health care provider. The medication in the shot </a:t>
            </a:r>
            <a:r>
              <a:rPr lang="en-US" sz="1200" b="1" kern="100" dirty="0">
                <a:latin typeface="Montserrat" panose="00000500000000000000" pitchFamily="2" charset="0"/>
                <a:ea typeface="Aptos" panose="020B0004020202020204" pitchFamily="34" charset="0"/>
                <a:cs typeface="Times New Roman" panose="02020603050405020304" pitchFamily="18" charset="0"/>
              </a:rPr>
              <a:t>stays in the body longer than daily pills </a:t>
            </a:r>
            <a:r>
              <a:rPr lang="en-US" sz="1200" kern="100" dirty="0">
                <a:latin typeface="Montserrat" panose="00000500000000000000" pitchFamily="2" charset="0"/>
                <a:ea typeface="Aptos" panose="020B0004020202020204" pitchFamily="34" charset="0"/>
                <a:cs typeface="Times New Roman" panose="02020603050405020304" pitchFamily="18" charset="0"/>
              </a:rPr>
              <a:t>(that's why it's called </a:t>
            </a:r>
            <a:r>
              <a:rPr lang="en-US" sz="1200" i="1" kern="100" dirty="0">
                <a:latin typeface="Montserrat" panose="00000500000000000000" pitchFamily="2" charset="0"/>
                <a:ea typeface="Aptos" panose="020B0004020202020204" pitchFamily="34" charset="0"/>
                <a:cs typeface="Times New Roman" panose="02020603050405020304" pitchFamily="18" charset="0"/>
              </a:rPr>
              <a:t>"long-acting"</a:t>
            </a:r>
            <a:r>
              <a:rPr lang="en-US" sz="1200" kern="100" dirty="0">
                <a:latin typeface="Montserrat" panose="00000500000000000000" pitchFamily="2" charset="0"/>
                <a:ea typeface="Aptos" panose="020B0004020202020204" pitchFamily="34" charset="0"/>
                <a:cs typeface="Times New Roman" panose="02020603050405020304" pitchFamily="18" charset="0"/>
              </a:rPr>
              <a:t>) and keeps a person healthy by stopping HIV from making copies of itself inside their body.  </a:t>
            </a:r>
          </a:p>
        </p:txBody>
      </p:sp>
      <p:sp>
        <p:nvSpPr>
          <p:cNvPr id="67" name="Freeform 19">
            <a:extLst>
              <a:ext uri="{FF2B5EF4-FFF2-40B4-BE49-F238E27FC236}">
                <a16:creationId xmlns:a16="http://schemas.microsoft.com/office/drawing/2014/main" id="{F64087BC-D48C-FF52-570C-CA98049441D7}"/>
              </a:ext>
            </a:extLst>
          </p:cNvPr>
          <p:cNvSpPr/>
          <p:nvPr/>
        </p:nvSpPr>
        <p:spPr>
          <a:xfrm>
            <a:off x="4609062" y="5638801"/>
            <a:ext cx="5370718" cy="2819399"/>
          </a:xfrm>
          <a:custGeom>
            <a:avLst/>
            <a:gdLst/>
            <a:ahLst/>
            <a:cxnLst/>
            <a:rect l="l" t="t" r="r" b="b"/>
            <a:pathLst>
              <a:path w="5293478" h="2337607">
                <a:moveTo>
                  <a:pt x="0" y="0"/>
                </a:moveTo>
                <a:lnTo>
                  <a:pt x="5293477" y="0"/>
                </a:lnTo>
                <a:lnTo>
                  <a:pt x="5293477" y="2337607"/>
                </a:lnTo>
                <a:lnTo>
                  <a:pt x="0" y="2337607"/>
                </a:lnTo>
                <a:lnTo>
                  <a:pt x="0" y="0"/>
                </a:lnTo>
                <a:close/>
              </a:path>
            </a:pathLst>
          </a:custGeom>
          <a:blipFill>
            <a:blip r:embed="rId21">
              <a:extLst>
                <a:ext uri="{96DAC541-7B7A-43D3-8B79-37D633B846F1}">
                  <asvg:svgBlip xmlns:asvg="http://schemas.microsoft.com/office/drawing/2016/SVG/main" r:embed="rId22"/>
                </a:ext>
              </a:extLst>
            </a:blip>
            <a:stretch>
              <a:fillRect/>
            </a:stretch>
          </a:blipFill>
        </p:spPr>
        <p:txBody>
          <a:bodyPr/>
          <a:lstStyle/>
          <a:p>
            <a:endParaRPr lang="en-US" sz="3600" dirty="0"/>
          </a:p>
        </p:txBody>
      </p:sp>
      <p:grpSp>
        <p:nvGrpSpPr>
          <p:cNvPr id="68" name="Group 3">
            <a:extLst>
              <a:ext uri="{FF2B5EF4-FFF2-40B4-BE49-F238E27FC236}">
                <a16:creationId xmlns:a16="http://schemas.microsoft.com/office/drawing/2014/main" id="{46161C5F-D732-F045-1913-ACF5F12B9745}"/>
              </a:ext>
            </a:extLst>
          </p:cNvPr>
          <p:cNvGrpSpPr/>
          <p:nvPr/>
        </p:nvGrpSpPr>
        <p:grpSpPr>
          <a:xfrm>
            <a:off x="4609062" y="2819400"/>
            <a:ext cx="5370718" cy="1031706"/>
            <a:chOff x="0" y="0"/>
            <a:chExt cx="7057970" cy="1375608"/>
          </a:xfrm>
        </p:grpSpPr>
        <p:sp>
          <p:nvSpPr>
            <p:cNvPr id="69" name="Freeform 4">
              <a:extLst>
                <a:ext uri="{FF2B5EF4-FFF2-40B4-BE49-F238E27FC236}">
                  <a16:creationId xmlns:a16="http://schemas.microsoft.com/office/drawing/2014/main" id="{7B5245B6-7333-F899-A4C3-A8B3B696F336}"/>
                </a:ext>
              </a:extLst>
            </p:cNvPr>
            <p:cNvSpPr/>
            <p:nvPr/>
          </p:nvSpPr>
          <p:spPr>
            <a:xfrm>
              <a:off x="0" y="0"/>
              <a:ext cx="7058025" cy="1375664"/>
            </a:xfrm>
            <a:custGeom>
              <a:avLst/>
              <a:gdLst/>
              <a:ahLst/>
              <a:cxnLst/>
              <a:rect l="l" t="t" r="r" b="b"/>
              <a:pathLst>
                <a:path w="7058025" h="1375664">
                  <a:moveTo>
                    <a:pt x="0" y="0"/>
                  </a:moveTo>
                  <a:lnTo>
                    <a:pt x="7058025" y="0"/>
                  </a:lnTo>
                  <a:lnTo>
                    <a:pt x="7058025" y="1375664"/>
                  </a:lnTo>
                  <a:lnTo>
                    <a:pt x="0" y="1375664"/>
                  </a:lnTo>
                  <a:close/>
                </a:path>
              </a:pathLst>
            </a:custGeom>
            <a:solidFill>
              <a:srgbClr val="FFFFFF"/>
            </a:solidFill>
          </p:spPr>
          <p:txBody>
            <a:bodyPr/>
            <a:lstStyle/>
            <a:p>
              <a:endParaRPr lang="en-US" sz="3600"/>
            </a:p>
          </p:txBody>
        </p:sp>
      </p:grpSp>
      <p:grpSp>
        <p:nvGrpSpPr>
          <p:cNvPr id="70" name="Group 16">
            <a:extLst>
              <a:ext uri="{FF2B5EF4-FFF2-40B4-BE49-F238E27FC236}">
                <a16:creationId xmlns:a16="http://schemas.microsoft.com/office/drawing/2014/main" id="{2C3428E6-CA3A-8764-B788-7BD8B22ACB62}"/>
              </a:ext>
            </a:extLst>
          </p:cNvPr>
          <p:cNvGrpSpPr/>
          <p:nvPr/>
        </p:nvGrpSpPr>
        <p:grpSpPr>
          <a:xfrm>
            <a:off x="4609062" y="3962400"/>
            <a:ext cx="5370718" cy="1564583"/>
            <a:chOff x="0" y="0"/>
            <a:chExt cx="7062584" cy="2169441"/>
          </a:xfrm>
        </p:grpSpPr>
        <p:sp>
          <p:nvSpPr>
            <p:cNvPr id="71" name="Freeform 17">
              <a:extLst>
                <a:ext uri="{FF2B5EF4-FFF2-40B4-BE49-F238E27FC236}">
                  <a16:creationId xmlns:a16="http://schemas.microsoft.com/office/drawing/2014/main" id="{89FAA2EC-A4ED-6EAD-FB03-17D27ECBFCFD}"/>
                </a:ext>
              </a:extLst>
            </p:cNvPr>
            <p:cNvSpPr/>
            <p:nvPr/>
          </p:nvSpPr>
          <p:spPr>
            <a:xfrm>
              <a:off x="0" y="0"/>
              <a:ext cx="7062639" cy="2169427"/>
            </a:xfrm>
            <a:custGeom>
              <a:avLst/>
              <a:gdLst/>
              <a:ahLst/>
              <a:cxnLst/>
              <a:rect l="l" t="t" r="r" b="b"/>
              <a:pathLst>
                <a:path w="7062639" h="2169427">
                  <a:moveTo>
                    <a:pt x="0" y="0"/>
                  </a:moveTo>
                  <a:lnTo>
                    <a:pt x="7062639" y="0"/>
                  </a:lnTo>
                  <a:lnTo>
                    <a:pt x="7062639" y="2169427"/>
                  </a:lnTo>
                  <a:lnTo>
                    <a:pt x="0" y="2169427"/>
                  </a:lnTo>
                  <a:close/>
                </a:path>
              </a:pathLst>
            </a:custGeom>
            <a:solidFill>
              <a:srgbClr val="FFFFFF"/>
            </a:solidFill>
          </p:spPr>
          <p:txBody>
            <a:bodyPr/>
            <a:lstStyle/>
            <a:p>
              <a:endParaRPr lang="en-US" sz="3600"/>
            </a:p>
          </p:txBody>
        </p:sp>
      </p:grpSp>
      <p:sp>
        <p:nvSpPr>
          <p:cNvPr id="72" name="Freeform 21">
            <a:extLst>
              <a:ext uri="{FF2B5EF4-FFF2-40B4-BE49-F238E27FC236}">
                <a16:creationId xmlns:a16="http://schemas.microsoft.com/office/drawing/2014/main" id="{48124E5B-0A58-3A91-251B-2DB3DA04FEF1}"/>
              </a:ext>
            </a:extLst>
          </p:cNvPr>
          <p:cNvSpPr/>
          <p:nvPr/>
        </p:nvSpPr>
        <p:spPr>
          <a:xfrm>
            <a:off x="9154072" y="4350493"/>
            <a:ext cx="675729" cy="675729"/>
          </a:xfrm>
          <a:custGeom>
            <a:avLst/>
            <a:gdLst/>
            <a:ahLst/>
            <a:cxnLst/>
            <a:rect l="l" t="t" r="r" b="b"/>
            <a:pathLst>
              <a:path w="675729" h="675729">
                <a:moveTo>
                  <a:pt x="0" y="0"/>
                </a:moveTo>
                <a:lnTo>
                  <a:pt x="675729" y="0"/>
                </a:lnTo>
                <a:lnTo>
                  <a:pt x="675729" y="675729"/>
                </a:lnTo>
                <a:lnTo>
                  <a:pt x="0" y="675729"/>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endParaRPr lang="en-US" sz="3600"/>
          </a:p>
        </p:txBody>
      </p:sp>
      <p:grpSp>
        <p:nvGrpSpPr>
          <p:cNvPr id="73" name="Group 22">
            <a:extLst>
              <a:ext uri="{FF2B5EF4-FFF2-40B4-BE49-F238E27FC236}">
                <a16:creationId xmlns:a16="http://schemas.microsoft.com/office/drawing/2014/main" id="{F6066B64-D327-F8D0-3806-B0F86AEE423A}"/>
              </a:ext>
            </a:extLst>
          </p:cNvPr>
          <p:cNvGrpSpPr/>
          <p:nvPr/>
        </p:nvGrpSpPr>
        <p:grpSpPr>
          <a:xfrm>
            <a:off x="4675138" y="3999887"/>
            <a:ext cx="4419934" cy="1564583"/>
            <a:chOff x="0" y="0"/>
            <a:chExt cx="5893246" cy="2086111"/>
          </a:xfrm>
        </p:grpSpPr>
        <p:sp>
          <p:nvSpPr>
            <p:cNvPr id="74" name="Freeform 23">
              <a:extLst>
                <a:ext uri="{FF2B5EF4-FFF2-40B4-BE49-F238E27FC236}">
                  <a16:creationId xmlns:a16="http://schemas.microsoft.com/office/drawing/2014/main" id="{B5E867F5-646A-F2B7-D3CD-D8CAF9EABD83}"/>
                </a:ext>
              </a:extLst>
            </p:cNvPr>
            <p:cNvSpPr/>
            <p:nvPr/>
          </p:nvSpPr>
          <p:spPr>
            <a:xfrm>
              <a:off x="0" y="0"/>
              <a:ext cx="5893246" cy="2086111"/>
            </a:xfrm>
            <a:custGeom>
              <a:avLst/>
              <a:gdLst/>
              <a:ahLst/>
              <a:cxnLst/>
              <a:rect l="l" t="t" r="r" b="b"/>
              <a:pathLst>
                <a:path w="5893246" h="2086111">
                  <a:moveTo>
                    <a:pt x="0" y="0"/>
                  </a:moveTo>
                  <a:lnTo>
                    <a:pt x="5893246" y="0"/>
                  </a:lnTo>
                  <a:lnTo>
                    <a:pt x="5893246" y="2086111"/>
                  </a:lnTo>
                  <a:lnTo>
                    <a:pt x="0" y="2086111"/>
                  </a:lnTo>
                  <a:close/>
                </a:path>
              </a:pathLst>
            </a:custGeom>
            <a:solidFill>
              <a:srgbClr val="000000">
                <a:alpha val="0"/>
              </a:srgbClr>
            </a:solidFill>
          </p:spPr>
          <p:txBody>
            <a:bodyPr/>
            <a:lstStyle/>
            <a:p>
              <a:endParaRPr lang="en-US" sz="3600"/>
            </a:p>
          </p:txBody>
        </p:sp>
        <p:sp>
          <p:nvSpPr>
            <p:cNvPr id="75" name="TextBox 24">
              <a:extLst>
                <a:ext uri="{FF2B5EF4-FFF2-40B4-BE49-F238E27FC236}">
                  <a16:creationId xmlns:a16="http://schemas.microsoft.com/office/drawing/2014/main" id="{8B348361-EAAF-AFC4-0144-22D44935662D}"/>
                </a:ext>
              </a:extLst>
            </p:cNvPr>
            <p:cNvSpPr txBox="1"/>
            <p:nvPr/>
          </p:nvSpPr>
          <p:spPr>
            <a:xfrm>
              <a:off x="0" y="0"/>
              <a:ext cx="5771882" cy="2086111"/>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What are the side effects?</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The most common side effects are pain, swelling, redness, or a bump where the injection was given. Other side effects are fever, tiredness, headache, nausea, sleep problems, dizziness, or rash. Some patients have experienced depression or other mood changes. Talk to your provider if you experience these side effects.</a:t>
              </a:r>
            </a:p>
            <a:p>
              <a:pPr>
                <a:lnSpc>
                  <a:spcPts val="1296"/>
                </a:lnSpc>
              </a:pPr>
              <a:endParaRPr lang="en-US" sz="1200" dirty="0">
                <a:solidFill>
                  <a:srgbClr val="2E2E2E"/>
                </a:solidFill>
                <a:latin typeface="Montserrat" panose="00000500000000000000" pitchFamily="2" charset="0"/>
                <a:ea typeface="Montserrat"/>
                <a:cs typeface="Montserrat"/>
                <a:sym typeface="Montserrat"/>
              </a:endParaRPr>
            </a:p>
          </p:txBody>
        </p:sp>
      </p:grpSp>
      <p:grpSp>
        <p:nvGrpSpPr>
          <p:cNvPr id="76" name="Group 29">
            <a:extLst>
              <a:ext uri="{FF2B5EF4-FFF2-40B4-BE49-F238E27FC236}">
                <a16:creationId xmlns:a16="http://schemas.microsoft.com/office/drawing/2014/main" id="{D16EE852-EA30-E74C-DBF4-3C1EEABBFBCB}"/>
              </a:ext>
            </a:extLst>
          </p:cNvPr>
          <p:cNvGrpSpPr/>
          <p:nvPr/>
        </p:nvGrpSpPr>
        <p:grpSpPr>
          <a:xfrm>
            <a:off x="4670519" y="2900414"/>
            <a:ext cx="4286928" cy="878671"/>
            <a:chOff x="0" y="0"/>
            <a:chExt cx="5715905" cy="1171562"/>
          </a:xfrm>
        </p:grpSpPr>
        <p:sp>
          <p:nvSpPr>
            <p:cNvPr id="77" name="Freeform 30">
              <a:extLst>
                <a:ext uri="{FF2B5EF4-FFF2-40B4-BE49-F238E27FC236}">
                  <a16:creationId xmlns:a16="http://schemas.microsoft.com/office/drawing/2014/main" id="{0EEF93A5-02F4-5624-90D7-1594D4072B15}"/>
                </a:ext>
              </a:extLst>
            </p:cNvPr>
            <p:cNvSpPr/>
            <p:nvPr/>
          </p:nvSpPr>
          <p:spPr>
            <a:xfrm>
              <a:off x="0" y="0"/>
              <a:ext cx="5715905" cy="1171562"/>
            </a:xfrm>
            <a:custGeom>
              <a:avLst/>
              <a:gdLst/>
              <a:ahLst/>
              <a:cxnLst/>
              <a:rect l="l" t="t" r="r" b="b"/>
              <a:pathLst>
                <a:path w="5715905" h="1171562">
                  <a:moveTo>
                    <a:pt x="0" y="0"/>
                  </a:moveTo>
                  <a:lnTo>
                    <a:pt x="5715905" y="0"/>
                  </a:lnTo>
                  <a:lnTo>
                    <a:pt x="5715905" y="1171562"/>
                  </a:lnTo>
                  <a:lnTo>
                    <a:pt x="0" y="1171562"/>
                  </a:lnTo>
                  <a:close/>
                </a:path>
              </a:pathLst>
            </a:custGeom>
            <a:solidFill>
              <a:srgbClr val="000000">
                <a:alpha val="0"/>
              </a:srgbClr>
            </a:solidFill>
          </p:spPr>
          <p:txBody>
            <a:bodyPr/>
            <a:lstStyle/>
            <a:p>
              <a:endParaRPr lang="en-US" sz="3600"/>
            </a:p>
          </p:txBody>
        </p:sp>
        <p:sp>
          <p:nvSpPr>
            <p:cNvPr id="78" name="TextBox 31">
              <a:extLst>
                <a:ext uri="{FF2B5EF4-FFF2-40B4-BE49-F238E27FC236}">
                  <a16:creationId xmlns:a16="http://schemas.microsoft.com/office/drawing/2014/main" id="{EFB2C6B9-CC15-1818-CA86-41634CE1E7D7}"/>
                </a:ext>
              </a:extLst>
            </p:cNvPr>
            <p:cNvSpPr txBox="1"/>
            <p:nvPr/>
          </p:nvSpPr>
          <p:spPr>
            <a:xfrm>
              <a:off x="0" y="0"/>
              <a:ext cx="5715905" cy="1171562"/>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What is the medication called?</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Right now, we can offer an injectable HIV treatment called Cabenuva, which is a combination of two medications: cabotegravir and rilpivirine.  </a:t>
              </a:r>
            </a:p>
            <a:p>
              <a:pPr>
                <a:lnSpc>
                  <a:spcPts val="1296"/>
                </a:lnSpc>
              </a:pPr>
              <a:endParaRPr lang="en-US" sz="1200" dirty="0">
                <a:solidFill>
                  <a:srgbClr val="2E2E2E"/>
                </a:solidFill>
                <a:latin typeface="Montserrat" panose="00000500000000000000" pitchFamily="2" charset="0"/>
                <a:ea typeface="Montserrat"/>
                <a:cs typeface="Montserrat"/>
                <a:sym typeface="Montserrat"/>
              </a:endParaRPr>
            </a:p>
          </p:txBody>
        </p:sp>
      </p:grpSp>
      <p:sp>
        <p:nvSpPr>
          <p:cNvPr id="79" name="Freeform 53">
            <a:extLst>
              <a:ext uri="{FF2B5EF4-FFF2-40B4-BE49-F238E27FC236}">
                <a16:creationId xmlns:a16="http://schemas.microsoft.com/office/drawing/2014/main" id="{BC06C701-9381-1A44-431F-C533E23E51A5}"/>
              </a:ext>
            </a:extLst>
          </p:cNvPr>
          <p:cNvSpPr/>
          <p:nvPr/>
        </p:nvSpPr>
        <p:spPr>
          <a:xfrm rot="815448">
            <a:off x="9209752" y="6082952"/>
            <a:ext cx="612871" cy="632641"/>
          </a:xfrm>
          <a:custGeom>
            <a:avLst/>
            <a:gdLst/>
            <a:ahLst/>
            <a:cxnLst/>
            <a:rect l="l" t="t" r="r" b="b"/>
            <a:pathLst>
              <a:path w="612871" h="632641">
                <a:moveTo>
                  <a:pt x="0" y="0"/>
                </a:moveTo>
                <a:lnTo>
                  <a:pt x="612871" y="0"/>
                </a:lnTo>
                <a:lnTo>
                  <a:pt x="612871" y="632641"/>
                </a:lnTo>
                <a:lnTo>
                  <a:pt x="0" y="632641"/>
                </a:lnTo>
                <a:lnTo>
                  <a:pt x="0" y="0"/>
                </a:lnTo>
                <a:close/>
              </a:path>
            </a:pathLst>
          </a:custGeom>
          <a:blipFill>
            <a:blip r:embed="rId17">
              <a:extLst>
                <a:ext uri="{96DAC541-7B7A-43D3-8B79-37D633B846F1}">
                  <asvg:svgBlip xmlns:asvg="http://schemas.microsoft.com/office/drawing/2016/SVG/main" r:embed="rId18"/>
                </a:ext>
              </a:extLst>
            </a:blip>
            <a:stretch>
              <a:fillRect t="-614" b="-614"/>
            </a:stretch>
          </a:blipFill>
        </p:spPr>
        <p:txBody>
          <a:bodyPr/>
          <a:lstStyle/>
          <a:p>
            <a:endParaRPr lang="en-US" sz="3600"/>
          </a:p>
        </p:txBody>
      </p:sp>
      <p:grpSp>
        <p:nvGrpSpPr>
          <p:cNvPr id="80" name="Group 54">
            <a:extLst>
              <a:ext uri="{FF2B5EF4-FFF2-40B4-BE49-F238E27FC236}">
                <a16:creationId xmlns:a16="http://schemas.microsoft.com/office/drawing/2014/main" id="{D71DD565-6942-5336-EAF1-6D90B5C88EE2}"/>
              </a:ext>
            </a:extLst>
          </p:cNvPr>
          <p:cNvGrpSpPr/>
          <p:nvPr/>
        </p:nvGrpSpPr>
        <p:grpSpPr>
          <a:xfrm>
            <a:off x="4675139" y="5698346"/>
            <a:ext cx="4623147" cy="1769254"/>
            <a:chOff x="0" y="-1"/>
            <a:chExt cx="6164196" cy="2359005"/>
          </a:xfrm>
        </p:grpSpPr>
        <p:sp>
          <p:nvSpPr>
            <p:cNvPr id="81" name="Freeform 55">
              <a:extLst>
                <a:ext uri="{FF2B5EF4-FFF2-40B4-BE49-F238E27FC236}">
                  <a16:creationId xmlns:a16="http://schemas.microsoft.com/office/drawing/2014/main" id="{9497D7BA-F390-953D-F200-2925F2384E81}"/>
                </a:ext>
              </a:extLst>
            </p:cNvPr>
            <p:cNvSpPr/>
            <p:nvPr/>
          </p:nvSpPr>
          <p:spPr>
            <a:xfrm>
              <a:off x="0" y="0"/>
              <a:ext cx="6164196" cy="1781261"/>
            </a:xfrm>
            <a:custGeom>
              <a:avLst/>
              <a:gdLst/>
              <a:ahLst/>
              <a:cxnLst/>
              <a:rect l="l" t="t" r="r" b="b"/>
              <a:pathLst>
                <a:path w="6164196" h="1781261">
                  <a:moveTo>
                    <a:pt x="0" y="0"/>
                  </a:moveTo>
                  <a:lnTo>
                    <a:pt x="6164196" y="0"/>
                  </a:lnTo>
                  <a:lnTo>
                    <a:pt x="6164196" y="1781261"/>
                  </a:lnTo>
                  <a:lnTo>
                    <a:pt x="0" y="1781261"/>
                  </a:lnTo>
                  <a:close/>
                </a:path>
              </a:pathLst>
            </a:custGeom>
            <a:solidFill>
              <a:srgbClr val="000000">
                <a:alpha val="0"/>
              </a:srgbClr>
            </a:solidFill>
          </p:spPr>
          <p:txBody>
            <a:bodyPr/>
            <a:lstStyle/>
            <a:p>
              <a:endParaRPr lang="en-US" sz="3600"/>
            </a:p>
          </p:txBody>
        </p:sp>
        <p:sp>
          <p:nvSpPr>
            <p:cNvPr id="82" name="TextBox 56">
              <a:extLst>
                <a:ext uri="{FF2B5EF4-FFF2-40B4-BE49-F238E27FC236}">
                  <a16:creationId xmlns:a16="http://schemas.microsoft.com/office/drawing/2014/main" id="{5BA2EB37-AD6A-BB2F-E3E2-C18B940D43F4}"/>
                </a:ext>
              </a:extLst>
            </p:cNvPr>
            <p:cNvSpPr txBox="1"/>
            <p:nvPr/>
          </p:nvSpPr>
          <p:spPr>
            <a:xfrm>
              <a:off x="0" y="-1"/>
              <a:ext cx="6036828" cy="2359005"/>
            </a:xfrm>
            <a:prstGeom prst="rect">
              <a:avLst/>
            </a:prstGeom>
          </p:spPr>
          <p:txBody>
            <a:bodyPr lIns="0" tIns="0" rIns="0" bIns="0" rtlCol="0" anchor="t"/>
            <a:lstStyle/>
            <a:p>
              <a:pPr>
                <a:lnSpc>
                  <a:spcPct val="107000"/>
                </a:lnSpc>
                <a:spcAft>
                  <a:spcPts val="800"/>
                </a:spcAft>
              </a:pPr>
              <a:r>
                <a:rPr lang="en-US" sz="1200" b="1" i="1" kern="100" dirty="0">
                  <a:latin typeface="Montserrat" panose="00000500000000000000" pitchFamily="2" charset="0"/>
                  <a:ea typeface="Aptos" panose="020B0004020202020204" pitchFamily="34" charset="0"/>
                  <a:cs typeface="Times New Roman" panose="02020603050405020304" pitchFamily="18" charset="0"/>
                </a:rPr>
                <a:t>How much does it cost?</a:t>
              </a:r>
              <a:endParaRPr lang="en-US" sz="1200" kern="100" dirty="0">
                <a:latin typeface="Montserrat" panose="00000500000000000000" pitchFamily="2"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latin typeface="Montserrat" panose="00000500000000000000" pitchFamily="2" charset="0"/>
                  <a:ea typeface="Aptos" panose="020B0004020202020204" pitchFamily="34" charset="0"/>
                  <a:cs typeface="Times New Roman" panose="02020603050405020304" pitchFamily="18" charset="0"/>
                </a:rPr>
                <a:t>Without healthcare coverage, Cabenuva is expensive.  Each set of injections costs about $4,500. Most healthcare coverage, such as Medicaid and most other insurance, will cover the medication, but there can be co-pays and costs for clinic visits and labs. Our clinic is committed to helping you identify coverage options available to you and out of pocket costs. </a:t>
              </a:r>
              <a:endParaRPr lang="en-US" sz="1200" dirty="0">
                <a:solidFill>
                  <a:srgbClr val="2E2E2E"/>
                </a:solidFill>
                <a:latin typeface="Montserrat" panose="00000500000000000000" pitchFamily="2" charset="0"/>
                <a:ea typeface="Montserrat"/>
                <a:cs typeface="Montserrat"/>
                <a:sym typeface="Montserrat"/>
              </a:endParaRPr>
            </a:p>
          </p:txBody>
        </p:sp>
      </p:grpSp>
      <p:grpSp>
        <p:nvGrpSpPr>
          <p:cNvPr id="83" name="Group 57">
            <a:extLst>
              <a:ext uri="{FF2B5EF4-FFF2-40B4-BE49-F238E27FC236}">
                <a16:creationId xmlns:a16="http://schemas.microsoft.com/office/drawing/2014/main" id="{654FFE55-BF72-684A-7834-CF823E76724A}"/>
              </a:ext>
            </a:extLst>
          </p:cNvPr>
          <p:cNvGrpSpPr/>
          <p:nvPr/>
        </p:nvGrpSpPr>
        <p:grpSpPr>
          <a:xfrm>
            <a:off x="4953000" y="7467600"/>
            <a:ext cx="6217015" cy="312880"/>
            <a:chOff x="-2170010" y="-138654"/>
            <a:chExt cx="9451190" cy="454548"/>
          </a:xfrm>
        </p:grpSpPr>
        <p:sp>
          <p:nvSpPr>
            <p:cNvPr id="84" name="Freeform 58">
              <a:extLst>
                <a:ext uri="{FF2B5EF4-FFF2-40B4-BE49-F238E27FC236}">
                  <a16:creationId xmlns:a16="http://schemas.microsoft.com/office/drawing/2014/main" id="{E5DAF203-383C-586F-AF9F-38D3461E589F}"/>
                </a:ext>
              </a:extLst>
            </p:cNvPr>
            <p:cNvSpPr/>
            <p:nvPr/>
          </p:nvSpPr>
          <p:spPr>
            <a:xfrm>
              <a:off x="0" y="0"/>
              <a:ext cx="7281180" cy="315894"/>
            </a:xfrm>
            <a:custGeom>
              <a:avLst/>
              <a:gdLst/>
              <a:ahLst/>
              <a:cxnLst/>
              <a:rect l="l" t="t" r="r" b="b"/>
              <a:pathLst>
                <a:path w="7281180" h="315894">
                  <a:moveTo>
                    <a:pt x="0" y="0"/>
                  </a:moveTo>
                  <a:lnTo>
                    <a:pt x="7281180" y="0"/>
                  </a:lnTo>
                  <a:lnTo>
                    <a:pt x="7281180" y="315894"/>
                  </a:lnTo>
                  <a:lnTo>
                    <a:pt x="0" y="315894"/>
                  </a:lnTo>
                  <a:close/>
                </a:path>
              </a:pathLst>
            </a:custGeom>
            <a:solidFill>
              <a:srgbClr val="000000">
                <a:alpha val="0"/>
              </a:srgbClr>
            </a:solidFill>
          </p:spPr>
          <p:txBody>
            <a:bodyPr/>
            <a:lstStyle/>
            <a:p>
              <a:endParaRPr lang="en-US" sz="1000"/>
            </a:p>
          </p:txBody>
        </p:sp>
        <p:sp>
          <p:nvSpPr>
            <p:cNvPr id="85" name="TextBox 59">
              <a:extLst>
                <a:ext uri="{FF2B5EF4-FFF2-40B4-BE49-F238E27FC236}">
                  <a16:creationId xmlns:a16="http://schemas.microsoft.com/office/drawing/2014/main" id="{448344CE-5002-F84C-99EE-7B9DDB66E289}"/>
                </a:ext>
              </a:extLst>
            </p:cNvPr>
            <p:cNvSpPr txBox="1"/>
            <p:nvPr/>
          </p:nvSpPr>
          <p:spPr>
            <a:xfrm>
              <a:off x="-2170010" y="-138654"/>
              <a:ext cx="7057971" cy="369445"/>
            </a:xfrm>
            <a:prstGeom prst="rect">
              <a:avLst/>
            </a:prstGeom>
          </p:spPr>
          <p:txBody>
            <a:bodyPr lIns="0" tIns="0" rIns="0" bIns="0" rtlCol="0" anchor="t"/>
            <a:lstStyle/>
            <a:p>
              <a:pPr algn="ctr">
                <a:lnSpc>
                  <a:spcPts val="1382"/>
                </a:lnSpc>
              </a:pPr>
              <a:r>
                <a:rPr lang="en-US" sz="1200" dirty="0">
                  <a:solidFill>
                    <a:srgbClr val="FFFFFF"/>
                  </a:solidFill>
                  <a:latin typeface="Montserrat"/>
                  <a:ea typeface="Montserrat"/>
                  <a:cs typeface="Montserrat"/>
                  <a:sym typeface="Montserrat"/>
                </a:rPr>
                <a:t>Developed by the ALAI UP Resource Incubator | March 2025</a:t>
              </a:r>
            </a:p>
          </p:txBody>
        </p:sp>
      </p:grpSp>
      <p:sp>
        <p:nvSpPr>
          <p:cNvPr id="90" name="Freeform 20">
            <a:extLst>
              <a:ext uri="{FF2B5EF4-FFF2-40B4-BE49-F238E27FC236}">
                <a16:creationId xmlns:a16="http://schemas.microsoft.com/office/drawing/2014/main" id="{1883FE1F-CEAE-A843-FF08-0A7EA5BA91EA}"/>
              </a:ext>
            </a:extLst>
          </p:cNvPr>
          <p:cNvSpPr/>
          <p:nvPr/>
        </p:nvSpPr>
        <p:spPr>
          <a:xfrm>
            <a:off x="3182399" y="4663589"/>
            <a:ext cx="691296" cy="668754"/>
          </a:xfrm>
          <a:custGeom>
            <a:avLst/>
            <a:gdLst/>
            <a:ahLst/>
            <a:cxnLst/>
            <a:rect l="l" t="t" r="r" b="b"/>
            <a:pathLst>
              <a:path w="683615" h="598163">
                <a:moveTo>
                  <a:pt x="0" y="0"/>
                </a:moveTo>
                <a:lnTo>
                  <a:pt x="683615" y="0"/>
                </a:lnTo>
                <a:lnTo>
                  <a:pt x="683615" y="598163"/>
                </a:lnTo>
                <a:lnTo>
                  <a:pt x="0" y="598163"/>
                </a:lnTo>
                <a:lnTo>
                  <a:pt x="0" y="0"/>
                </a:lnTo>
                <a:close/>
              </a:path>
            </a:pathLst>
          </a:custGeom>
          <a:blipFill>
            <a:blip r:embed="rId23">
              <a:extLst>
                <a:ext uri="{96DAC541-7B7A-43D3-8B79-37D633B846F1}">
                  <asvg:svgBlip xmlns:asvg="http://schemas.microsoft.com/office/drawing/2016/SVG/main" r:embed="rId24"/>
                </a:ext>
              </a:extLst>
            </a:blip>
            <a:stretch>
              <a:fillRect t="-80" b="-80"/>
            </a:stretch>
          </a:blipFill>
        </p:spPr>
        <p:txBody>
          <a:bodyPr/>
          <a:lstStyle/>
          <a:p>
            <a:endParaRPr lang="en-US" sz="3600" dirty="0"/>
          </a:p>
        </p:txBody>
      </p:sp>
      <p:grpSp>
        <p:nvGrpSpPr>
          <p:cNvPr id="91" name="Group 47">
            <a:extLst>
              <a:ext uri="{FF2B5EF4-FFF2-40B4-BE49-F238E27FC236}">
                <a16:creationId xmlns:a16="http://schemas.microsoft.com/office/drawing/2014/main" id="{8DD3032E-674A-8C65-9537-DCEAD3B25422}"/>
              </a:ext>
            </a:extLst>
          </p:cNvPr>
          <p:cNvGrpSpPr/>
          <p:nvPr/>
        </p:nvGrpSpPr>
        <p:grpSpPr>
          <a:xfrm>
            <a:off x="-538680" y="4723515"/>
            <a:ext cx="3314520" cy="1296285"/>
            <a:chOff x="0" y="-801510"/>
            <a:chExt cx="4379217" cy="1712681"/>
          </a:xfrm>
        </p:grpSpPr>
        <p:sp>
          <p:nvSpPr>
            <p:cNvPr id="92" name="Freeform 48">
              <a:extLst>
                <a:ext uri="{FF2B5EF4-FFF2-40B4-BE49-F238E27FC236}">
                  <a16:creationId xmlns:a16="http://schemas.microsoft.com/office/drawing/2014/main" id="{78AB1CAF-0FBD-B88B-53D8-3C5C2E473366}"/>
                </a:ext>
              </a:extLst>
            </p:cNvPr>
            <p:cNvSpPr/>
            <p:nvPr/>
          </p:nvSpPr>
          <p:spPr>
            <a:xfrm>
              <a:off x="0" y="0"/>
              <a:ext cx="3968968" cy="911171"/>
            </a:xfrm>
            <a:custGeom>
              <a:avLst/>
              <a:gdLst/>
              <a:ahLst/>
              <a:cxnLst/>
              <a:rect l="l" t="t" r="r" b="b"/>
              <a:pathLst>
                <a:path w="3968968" h="911171">
                  <a:moveTo>
                    <a:pt x="0" y="0"/>
                  </a:moveTo>
                  <a:lnTo>
                    <a:pt x="3968968" y="0"/>
                  </a:lnTo>
                  <a:lnTo>
                    <a:pt x="3968968" y="911171"/>
                  </a:lnTo>
                  <a:lnTo>
                    <a:pt x="0" y="911171"/>
                  </a:lnTo>
                  <a:close/>
                </a:path>
              </a:pathLst>
            </a:custGeom>
            <a:solidFill>
              <a:srgbClr val="000000">
                <a:alpha val="0"/>
              </a:srgbClr>
            </a:solidFill>
          </p:spPr>
          <p:txBody>
            <a:bodyPr/>
            <a:lstStyle/>
            <a:p>
              <a:endParaRPr lang="en-US" sz="3600"/>
            </a:p>
          </p:txBody>
        </p:sp>
        <p:sp>
          <p:nvSpPr>
            <p:cNvPr id="93" name="TextBox 49">
              <a:extLst>
                <a:ext uri="{FF2B5EF4-FFF2-40B4-BE49-F238E27FC236}">
                  <a16:creationId xmlns:a16="http://schemas.microsoft.com/office/drawing/2014/main" id="{4AAE2313-469D-4964-29B5-01E7ADF1C3D4}"/>
                </a:ext>
              </a:extLst>
            </p:cNvPr>
            <p:cNvSpPr txBox="1"/>
            <p:nvPr/>
          </p:nvSpPr>
          <p:spPr>
            <a:xfrm>
              <a:off x="1308511" y="-801510"/>
              <a:ext cx="3070706" cy="920696"/>
            </a:xfrm>
            <a:prstGeom prst="rect">
              <a:avLst/>
            </a:prstGeom>
          </p:spPr>
          <p:txBody>
            <a:bodyPr lIns="0" tIns="0" rIns="0" bIns="0" rtlCol="0" anchor="t"/>
            <a:lstStyle/>
            <a:p>
              <a:pPr algn="r">
                <a:lnSpc>
                  <a:spcPts val="2305"/>
                </a:lnSpc>
              </a:pPr>
              <a:r>
                <a:rPr lang="en-US" sz="2004" b="1" i="1" dirty="0">
                  <a:solidFill>
                    <a:srgbClr val="171717"/>
                  </a:solidFill>
                  <a:latin typeface="Helvetica Bold Italics"/>
                  <a:ea typeface="Helvetica Bold Italics"/>
                  <a:cs typeface="Helvetica Bold Italics"/>
                  <a:sym typeface="Helvetica Bold Italics"/>
                </a:rPr>
                <a:t>How do I know if it's right for me?</a:t>
              </a:r>
            </a:p>
          </p:txBody>
        </p:sp>
      </p:grpSp>
      <p:sp>
        <p:nvSpPr>
          <p:cNvPr id="3" name="Freeform 28">
            <a:extLst>
              <a:ext uri="{FF2B5EF4-FFF2-40B4-BE49-F238E27FC236}">
                <a16:creationId xmlns:a16="http://schemas.microsoft.com/office/drawing/2014/main" id="{B4B54021-8A09-CA80-766E-50A90FF10DEB}"/>
              </a:ext>
            </a:extLst>
          </p:cNvPr>
          <p:cNvSpPr/>
          <p:nvPr/>
        </p:nvSpPr>
        <p:spPr>
          <a:xfrm>
            <a:off x="9220200" y="2993569"/>
            <a:ext cx="606424" cy="631692"/>
          </a:xfrm>
          <a:custGeom>
            <a:avLst/>
            <a:gdLst/>
            <a:ahLst/>
            <a:cxnLst/>
            <a:rect l="l" t="t" r="r" b="b"/>
            <a:pathLst>
              <a:path w="606424" h="631692">
                <a:moveTo>
                  <a:pt x="0" y="0"/>
                </a:moveTo>
                <a:lnTo>
                  <a:pt x="606424" y="0"/>
                </a:lnTo>
                <a:lnTo>
                  <a:pt x="606424" y="631692"/>
                </a:lnTo>
                <a:lnTo>
                  <a:pt x="0" y="631692"/>
                </a:lnTo>
                <a:lnTo>
                  <a:pt x="0" y="0"/>
                </a:lnTo>
                <a:close/>
              </a:path>
            </a:pathLst>
          </a:custGeom>
          <a:blipFill>
            <a:blip r:embed="rId15">
              <a:extLst>
                <a:ext uri="{96DAC541-7B7A-43D3-8B79-37D633B846F1}">
                  <asvg:svgBlip xmlns:asvg="http://schemas.microsoft.com/office/drawing/2016/SVG/main" r:embed="rId16"/>
                </a:ext>
              </a:extLst>
            </a:blip>
            <a:stretch>
              <a:fillRect l="-843" r="-843"/>
            </a:stretch>
          </a:blipFill>
        </p:spPr>
        <p:txBody>
          <a:bodyPr/>
          <a:lstStyle/>
          <a:p>
            <a:endParaRPr lang="en-US" sz="36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429</TotalTime>
  <Words>1190</Words>
  <Application>Microsoft Macintosh PowerPoint</Application>
  <PresentationFormat>Custom</PresentationFormat>
  <Paragraphs>64</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Montserrat</vt:lpstr>
      <vt:lpstr>Calibri</vt:lpstr>
      <vt:lpstr>Helvetica Bold Italics</vt:lpstr>
      <vt:lpstr>Aptos</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1.9_Patient-Facing iCABRPV One Pager.pptx</dc:title>
  <dc:creator>Ferrusi, Charles</dc:creator>
  <cp:lastModifiedBy>Charles Ferrusi</cp:lastModifiedBy>
  <cp:revision>41</cp:revision>
  <dcterms:created xsi:type="dcterms:W3CDTF">2006-08-16T00:00:00Z</dcterms:created>
  <dcterms:modified xsi:type="dcterms:W3CDTF">2025-04-08T18:41:10Z</dcterms:modified>
  <dc:identifier>DAGf-r4doPg</dc:identifier>
</cp:coreProperties>
</file>