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5"/>
  </p:notesMasterIdLst>
  <p:sldIdLst>
    <p:sldId id="260" r:id="rId2"/>
    <p:sldId id="259" r:id="rId3"/>
    <p:sldId id="256" r:id="rId4"/>
  </p:sldIdLst>
  <p:sldSz cx="10058400" cy="7772400"/>
  <p:notesSz cx="6858000" cy="9144000"/>
  <p:embeddedFontLst>
    <p:embeddedFont>
      <p:font typeface="Montserrat" pitchFamily="2" charset="77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18BC163-FDF8-9E05-E17B-88C98B715038}" name="Charles Ferrusi" initials="CF" userId="S::cnf243@nyu.edu::ced8e0ab-1955-4574-99c4-52550ffce844" providerId="AD"/>
  <p188:author id="{B7A5A0CF-E755-E6EE-151D-F229A1BF4DEA}" name="Matosky, Marlene (HRSA)" initials="MM" userId="S::MMatosky@HRSA.Gov::340f60be-2743-4071-9034-ea2e4262864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9FF"/>
    <a:srgbClr val="FF4F01"/>
    <a:srgbClr val="90D672"/>
    <a:srgbClr val="005F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88" autoAdjust="0"/>
    <p:restoredTop sz="96489" autoAdjust="0"/>
  </p:normalViewPr>
  <p:slideViewPr>
    <p:cSldViewPr>
      <p:cViewPr varScale="1">
        <p:scale>
          <a:sx n="116" d="100"/>
          <a:sy n="116" d="100"/>
        </p:scale>
        <p:origin x="52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3DE96-2531-42F2-8D86-BCD299B0B1AB}" type="datetimeFigureOut">
              <a:rPr lang="en-US" smtClean="0"/>
              <a:t>4/8/25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2731DB-3F55-4C9B-8D0F-6ABE1E92C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5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731DB-3F55-4C9B-8D0F-6ABE1E92CD3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02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731DB-3F55-4C9B-8D0F-6ABE1E92CD3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505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8.png"/><Relationship Id="rId18" Type="http://schemas.openxmlformats.org/officeDocument/2006/relationships/image" Target="../media/image9.svg"/><Relationship Id="rId3" Type="http://schemas.openxmlformats.org/officeDocument/2006/relationships/image" Target="../media/image6.png"/><Relationship Id="rId21" Type="http://schemas.openxmlformats.org/officeDocument/2006/relationships/image" Target="../media/image2.png"/><Relationship Id="rId7" Type="http://schemas.openxmlformats.org/officeDocument/2006/relationships/image" Target="../media/image10.png"/><Relationship Id="rId12" Type="http://schemas.openxmlformats.org/officeDocument/2006/relationships/image" Target="../media/image17.svg"/><Relationship Id="rId1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5.svg"/><Relationship Id="rId20" Type="http://schemas.openxmlformats.org/officeDocument/2006/relationships/image" Target="../media/image15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svg"/><Relationship Id="rId11" Type="http://schemas.openxmlformats.org/officeDocument/2006/relationships/image" Target="../media/image16.png"/><Relationship Id="rId5" Type="http://schemas.openxmlformats.org/officeDocument/2006/relationships/image" Target="../media/image20.png"/><Relationship Id="rId15" Type="http://schemas.openxmlformats.org/officeDocument/2006/relationships/image" Target="../media/image4.png"/><Relationship Id="rId10" Type="http://schemas.openxmlformats.org/officeDocument/2006/relationships/image" Target="../media/image13.svg"/><Relationship Id="rId19" Type="http://schemas.openxmlformats.org/officeDocument/2006/relationships/image" Target="../media/image14.png"/><Relationship Id="rId4" Type="http://schemas.openxmlformats.org/officeDocument/2006/relationships/image" Target="../media/image7.svg"/><Relationship Id="rId9" Type="http://schemas.openxmlformats.org/officeDocument/2006/relationships/image" Target="../media/image12.png"/><Relationship Id="rId14" Type="http://schemas.openxmlformats.org/officeDocument/2006/relationships/image" Target="../media/image19.svg"/><Relationship Id="rId22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835891" y="2667001"/>
            <a:ext cx="8251517" cy="4648199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>
              <a:lnSpc>
                <a:spcPts val="1083"/>
              </a:lnSpc>
            </a:pPr>
            <a:endParaRPr lang="en-US" sz="1200" b="1" dirty="0">
              <a:solidFill>
                <a:srgbClr val="000000"/>
              </a:solidFill>
              <a:latin typeface="Montserrat" pitchFamily="2" charset="77"/>
              <a:ea typeface="Calibri (MS)"/>
              <a:cs typeface="Calibri (MS)"/>
              <a:sym typeface="Calibri (MS)"/>
            </a:endParaRPr>
          </a:p>
          <a:p>
            <a:pPr>
              <a:lnSpc>
                <a:spcPts val="1083"/>
              </a:lnSpc>
            </a:pPr>
            <a:endParaRPr lang="en-US" sz="1200" b="1" dirty="0">
              <a:solidFill>
                <a:srgbClr val="000000"/>
              </a:solidFill>
              <a:latin typeface="Montserrat" pitchFamily="2" charset="77"/>
              <a:ea typeface="Calibri (MS)"/>
              <a:cs typeface="Calibri (MS)"/>
              <a:sym typeface="Calibri (MS)"/>
            </a:endParaRPr>
          </a:p>
          <a:p>
            <a:pPr>
              <a:lnSpc>
                <a:spcPts val="1083"/>
              </a:lnSpc>
            </a:pPr>
            <a:endParaRPr lang="en-US" sz="1200" dirty="0">
              <a:solidFill>
                <a:srgbClr val="000000"/>
              </a:solidFill>
              <a:latin typeface="Montserrat" pitchFamily="2" charset="77"/>
              <a:ea typeface="Calibri (MS)"/>
              <a:cs typeface="Calibri (MS)"/>
              <a:sym typeface="Calibri (MS)"/>
            </a:endParaRPr>
          </a:p>
          <a:p>
            <a:pPr>
              <a:lnSpc>
                <a:spcPts val="2165"/>
              </a:lnSpc>
            </a:pPr>
            <a:endParaRPr lang="en-US" sz="1200" dirty="0">
              <a:solidFill>
                <a:srgbClr val="000000"/>
              </a:solidFill>
              <a:latin typeface="Montserrat" pitchFamily="2" charset="77"/>
              <a:ea typeface="Calibri (MS)"/>
              <a:cs typeface="Calibri (MS)"/>
              <a:sym typeface="Calibri (MS)"/>
            </a:endParaRPr>
          </a:p>
          <a:p>
            <a:pPr>
              <a:lnSpc>
                <a:spcPts val="2165"/>
              </a:lnSpc>
            </a:pPr>
            <a:endParaRPr lang="en-US" sz="1200" dirty="0">
              <a:solidFill>
                <a:srgbClr val="000000"/>
              </a:solidFill>
              <a:latin typeface="Montserrat" pitchFamily="2" charset="77"/>
              <a:ea typeface="Calibri (MS)"/>
              <a:cs typeface="Calibri (MS)"/>
              <a:sym typeface="Calibri (MS)"/>
            </a:endParaRPr>
          </a:p>
        </p:txBody>
      </p:sp>
      <p:pic>
        <p:nvPicPr>
          <p:cNvPr id="7" name="Picture 6" descr="A black background with blue and orange text&#10;&#10;AI-generated content may be incorrect.">
            <a:extLst>
              <a:ext uri="{FF2B5EF4-FFF2-40B4-BE49-F238E27FC236}">
                <a16:creationId xmlns:a16="http://schemas.microsoft.com/office/drawing/2014/main" id="{0B139D86-5030-C68D-91BD-E709526381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1" y="155438"/>
            <a:ext cx="1523998" cy="152399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C44ADDE-D07F-B061-3145-F849D5469B8E}"/>
              </a:ext>
            </a:extLst>
          </p:cNvPr>
          <p:cNvSpPr txBox="1"/>
          <p:nvPr/>
        </p:nvSpPr>
        <p:spPr>
          <a:xfrm>
            <a:off x="835891" y="1524000"/>
            <a:ext cx="8382000" cy="618630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buNone/>
            </a:pPr>
            <a:r>
              <a:rPr lang="en-US" sz="1200" b="1" dirty="0">
                <a:latin typeface="Montserrat" pitchFamily="2" charset="77"/>
              </a:rPr>
              <a:t>Audiencia y Uso</a:t>
            </a:r>
          </a:p>
          <a:p>
            <a:pPr>
              <a:buNone/>
            </a:pPr>
            <a:br>
              <a:rPr lang="en-US" sz="1200" dirty="0">
                <a:latin typeface="Montserrat" pitchFamily="2" charset="77"/>
              </a:rPr>
            </a:br>
            <a:r>
              <a:rPr lang="en-US" sz="1200" dirty="0">
                <a:latin typeface="Montserrat" pitchFamily="2" charset="77"/>
              </a:rPr>
              <a:t>Este </a:t>
            </a:r>
            <a:r>
              <a:rPr lang="en-US" sz="1200" dirty="0" err="1">
                <a:latin typeface="Montserrat" pitchFamily="2" charset="77"/>
              </a:rPr>
              <a:t>folleto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puede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utilizarse</a:t>
            </a:r>
            <a:r>
              <a:rPr lang="en-US" sz="1200" dirty="0">
                <a:latin typeface="Montserrat" pitchFamily="2" charset="77"/>
              </a:rPr>
              <a:t> para </a:t>
            </a:r>
            <a:r>
              <a:rPr lang="en-US" sz="1200" dirty="0" err="1">
                <a:latin typeface="Montserrat" pitchFamily="2" charset="77"/>
              </a:rPr>
              <a:t>proporcionar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educación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pasiva</a:t>
            </a:r>
            <a:r>
              <a:rPr lang="en-US" sz="1200" dirty="0">
                <a:latin typeface="Montserrat" pitchFamily="2" charset="77"/>
              </a:rPr>
              <a:t> a </a:t>
            </a:r>
            <a:r>
              <a:rPr lang="en-US" sz="1200" dirty="0" err="1">
                <a:latin typeface="Montserrat" pitchFamily="2" charset="77"/>
              </a:rPr>
              <a:t>los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pacientes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sobre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Cabenuva</a:t>
            </a:r>
            <a:r>
              <a:rPr lang="en-US" sz="1200" dirty="0">
                <a:latin typeface="Montserrat" pitchFamily="2" charset="77"/>
              </a:rPr>
              <a:t>, </a:t>
            </a:r>
            <a:r>
              <a:rPr lang="en-US" sz="1200" dirty="0" err="1">
                <a:latin typeface="Montserrat" pitchFamily="2" charset="77"/>
              </a:rPr>
              <a:t>incluyendo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qué</a:t>
            </a:r>
            <a:r>
              <a:rPr lang="en-US" sz="1200" dirty="0">
                <a:latin typeface="Montserrat" pitchFamily="2" charset="77"/>
              </a:rPr>
              <a:t> es, </a:t>
            </a:r>
            <a:r>
              <a:rPr lang="en-US" sz="1200" dirty="0" err="1">
                <a:latin typeface="Montserrat" pitchFamily="2" charset="77"/>
              </a:rPr>
              <a:t>cómo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funciona</a:t>
            </a:r>
            <a:r>
              <a:rPr lang="en-US" sz="1200" dirty="0">
                <a:latin typeface="Montserrat" pitchFamily="2" charset="77"/>
              </a:rPr>
              <a:t>, </a:t>
            </a:r>
            <a:r>
              <a:rPr lang="en-US" sz="1200" dirty="0" err="1">
                <a:latin typeface="Montserrat" pitchFamily="2" charset="77"/>
              </a:rPr>
              <a:t>efectos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secundarios</a:t>
            </a:r>
            <a:r>
              <a:rPr lang="en-US" sz="1200" dirty="0">
                <a:latin typeface="Montserrat" pitchFamily="2" charset="77"/>
              </a:rPr>
              <a:t>, pros y contras, y </a:t>
            </a:r>
            <a:r>
              <a:rPr lang="en-US" sz="1200" dirty="0" err="1">
                <a:latin typeface="Montserrat" pitchFamily="2" charset="77"/>
              </a:rPr>
              <a:t>costos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potenciales</a:t>
            </a:r>
            <a:r>
              <a:rPr lang="en-US" sz="1200" dirty="0">
                <a:latin typeface="Montserrat" pitchFamily="2" charset="77"/>
              </a:rPr>
              <a:t>. Este </a:t>
            </a:r>
            <a:r>
              <a:rPr lang="en-US" sz="1200" dirty="0" err="1">
                <a:latin typeface="Montserrat" pitchFamily="2" charset="77"/>
              </a:rPr>
              <a:t>enfoque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pasivo</a:t>
            </a:r>
            <a:r>
              <a:rPr lang="en-US" sz="1200" dirty="0">
                <a:latin typeface="Montserrat" pitchFamily="2" charset="77"/>
              </a:rPr>
              <a:t> de </a:t>
            </a:r>
            <a:r>
              <a:rPr lang="en-US" sz="1200" dirty="0" err="1">
                <a:latin typeface="Montserrat" pitchFamily="2" charset="77"/>
              </a:rPr>
              <a:t>educación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permite</a:t>
            </a:r>
            <a:r>
              <a:rPr lang="en-US" sz="1200" dirty="0">
                <a:latin typeface="Montserrat" pitchFamily="2" charset="77"/>
              </a:rPr>
              <a:t> que </a:t>
            </a:r>
            <a:r>
              <a:rPr lang="en-US" sz="1200" dirty="0" err="1">
                <a:latin typeface="Montserrat" pitchFamily="2" charset="77"/>
              </a:rPr>
              <a:t>los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pacientes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consuman</a:t>
            </a:r>
            <a:r>
              <a:rPr lang="en-US" sz="1200" dirty="0">
                <a:latin typeface="Montserrat" pitchFamily="2" charset="77"/>
              </a:rPr>
              <a:t> la </a:t>
            </a:r>
            <a:r>
              <a:rPr lang="en-US" sz="1200" dirty="0" err="1">
                <a:latin typeface="Montserrat" pitchFamily="2" charset="77"/>
              </a:rPr>
              <a:t>información</a:t>
            </a:r>
            <a:r>
              <a:rPr lang="en-US" sz="1200" dirty="0">
                <a:latin typeface="Montserrat" pitchFamily="2" charset="77"/>
              </a:rPr>
              <a:t> de </a:t>
            </a:r>
            <a:r>
              <a:rPr lang="en-US" sz="1200" dirty="0" err="1">
                <a:latin typeface="Montserrat" pitchFamily="2" charset="77"/>
              </a:rPr>
              <a:t>manera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accesible</a:t>
            </a:r>
            <a:r>
              <a:rPr lang="en-US" sz="1200" dirty="0">
                <a:latin typeface="Montserrat" pitchFamily="2" charset="77"/>
              </a:rPr>
              <a:t> y, </a:t>
            </a:r>
            <a:r>
              <a:rPr lang="en-US" sz="1200" dirty="0" err="1">
                <a:latin typeface="Montserrat" pitchFamily="2" charset="77"/>
              </a:rPr>
              <a:t>si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están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interesados</a:t>
            </a:r>
            <a:r>
              <a:rPr lang="en-US" sz="1200" dirty="0">
                <a:latin typeface="Montserrat" pitchFamily="2" charset="77"/>
              </a:rPr>
              <a:t>, </a:t>
            </a:r>
            <a:r>
              <a:rPr lang="en-US" sz="1200" dirty="0" err="1">
                <a:latin typeface="Montserrat" pitchFamily="2" charset="77"/>
              </a:rPr>
              <a:t>hagan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preguntas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directamente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sobre</a:t>
            </a:r>
            <a:r>
              <a:rPr lang="en-US" sz="1200" dirty="0">
                <a:latin typeface="Montserrat" pitchFamily="2" charset="77"/>
              </a:rPr>
              <a:t> la </a:t>
            </a:r>
            <a:r>
              <a:rPr lang="en-US" sz="1200" dirty="0" err="1">
                <a:latin typeface="Montserrat" pitchFamily="2" charset="77"/>
              </a:rPr>
              <a:t>opción</a:t>
            </a:r>
            <a:r>
              <a:rPr lang="en-US" sz="1200" dirty="0">
                <a:latin typeface="Montserrat" pitchFamily="2" charset="77"/>
              </a:rPr>
              <a:t> de </a:t>
            </a:r>
            <a:r>
              <a:rPr lang="en-US" sz="1200" dirty="0" err="1">
                <a:latin typeface="Montserrat" pitchFamily="2" charset="77"/>
              </a:rPr>
              <a:t>tratamiento</a:t>
            </a:r>
            <a:r>
              <a:rPr lang="en-US" sz="1200" dirty="0">
                <a:latin typeface="Montserrat" pitchFamily="2" charset="77"/>
              </a:rPr>
              <a:t> con </a:t>
            </a:r>
            <a:r>
              <a:rPr lang="en-US" sz="1200" dirty="0" err="1">
                <a:latin typeface="Montserrat" pitchFamily="2" charset="77"/>
              </a:rPr>
              <a:t>su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equipo</a:t>
            </a:r>
            <a:r>
              <a:rPr lang="en-US" sz="1200" dirty="0">
                <a:latin typeface="Montserrat" pitchFamily="2" charset="77"/>
              </a:rPr>
              <a:t> de </a:t>
            </a:r>
            <a:r>
              <a:rPr lang="en-US" sz="1200" dirty="0" err="1">
                <a:latin typeface="Montserrat" pitchFamily="2" charset="77"/>
              </a:rPr>
              <a:t>salud</a:t>
            </a:r>
            <a:r>
              <a:rPr lang="en-US" sz="1200" dirty="0">
                <a:latin typeface="Montserrat" pitchFamily="2" charset="77"/>
              </a:rPr>
              <a:t>.</a:t>
            </a:r>
          </a:p>
          <a:p>
            <a:pPr>
              <a:buNone/>
            </a:pPr>
            <a:endParaRPr lang="en-US" sz="1200" dirty="0">
              <a:latin typeface="Montserrat" pitchFamily="2" charset="77"/>
            </a:endParaRPr>
          </a:p>
          <a:p>
            <a:pPr>
              <a:buNone/>
            </a:pPr>
            <a:r>
              <a:rPr lang="en-US" sz="1200" b="1" dirty="0" err="1">
                <a:latin typeface="Montserrat" pitchFamily="2" charset="77"/>
              </a:rPr>
              <a:t>Adaptación</a:t>
            </a:r>
            <a:r>
              <a:rPr lang="en-US" sz="1200" b="1" dirty="0">
                <a:latin typeface="Montserrat" pitchFamily="2" charset="77"/>
              </a:rPr>
              <a:t> para Su </a:t>
            </a:r>
            <a:r>
              <a:rPr lang="en-US" sz="1200" b="1" dirty="0" err="1">
                <a:latin typeface="Montserrat" pitchFamily="2" charset="77"/>
              </a:rPr>
              <a:t>Contexto</a:t>
            </a:r>
            <a:endParaRPr lang="en-US" sz="1200" b="1" dirty="0">
              <a:latin typeface="Montserrat" pitchFamily="2" charset="77"/>
            </a:endParaRPr>
          </a:p>
          <a:p>
            <a:pPr>
              <a:buNone/>
            </a:pPr>
            <a:br>
              <a:rPr lang="en-US" sz="1200" dirty="0">
                <a:highlight>
                  <a:srgbClr val="FFFF00"/>
                </a:highlight>
                <a:latin typeface="Montserrat" pitchFamily="2" charset="77"/>
              </a:rPr>
            </a:br>
            <a:r>
              <a:rPr lang="en-US" sz="1200" dirty="0" err="1">
                <a:latin typeface="Montserrat" pitchFamily="2" charset="77"/>
              </a:rPr>
              <a:t>Cabenuva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puede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administrarse</a:t>
            </a:r>
            <a:r>
              <a:rPr lang="en-US" sz="1200" dirty="0">
                <a:latin typeface="Montserrat" pitchFamily="2" charset="77"/>
              </a:rPr>
              <a:t> con </a:t>
            </a:r>
            <a:r>
              <a:rPr lang="en-US" sz="1200" dirty="0" err="1">
                <a:latin typeface="Montserrat" pitchFamily="2" charset="77"/>
              </a:rPr>
              <a:t>una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frecuencia</a:t>
            </a:r>
            <a:r>
              <a:rPr lang="en-US" sz="1200" dirty="0">
                <a:latin typeface="Montserrat" pitchFamily="2" charset="77"/>
              </a:rPr>
              <a:t> de </a:t>
            </a:r>
            <a:r>
              <a:rPr lang="en-US" sz="1200" dirty="0" err="1">
                <a:latin typeface="Montserrat" pitchFamily="2" charset="77"/>
              </a:rPr>
              <a:t>una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vez</a:t>
            </a:r>
            <a:r>
              <a:rPr lang="en-US" sz="1200" dirty="0">
                <a:latin typeface="Montserrat" pitchFamily="2" charset="77"/>
              </a:rPr>
              <a:t> al </a:t>
            </a:r>
            <a:r>
              <a:rPr lang="en-US" sz="1200" dirty="0" err="1">
                <a:latin typeface="Montserrat" pitchFamily="2" charset="77"/>
              </a:rPr>
              <a:t>mes</a:t>
            </a:r>
            <a:r>
              <a:rPr lang="en-US" sz="1200" dirty="0">
                <a:latin typeface="Montserrat" pitchFamily="2" charset="77"/>
              </a:rPr>
              <a:t> o </a:t>
            </a:r>
            <a:r>
              <a:rPr lang="en-US" sz="1200" dirty="0" err="1">
                <a:latin typeface="Montserrat" pitchFamily="2" charset="77"/>
              </a:rPr>
              <a:t>cada</a:t>
            </a:r>
            <a:r>
              <a:rPr lang="en-US" sz="1200" dirty="0">
                <a:latin typeface="Montserrat" pitchFamily="2" charset="77"/>
              </a:rPr>
              <a:t> dos meses. </a:t>
            </a:r>
            <a:r>
              <a:rPr lang="en-US" sz="1200" dirty="0" err="1">
                <a:latin typeface="Montserrat" pitchFamily="2" charset="77"/>
              </a:rPr>
              <a:t>Algunas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clínicas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comienzan</a:t>
            </a:r>
            <a:r>
              <a:rPr lang="en-US" sz="1200" dirty="0">
                <a:latin typeface="Montserrat" pitchFamily="2" charset="77"/>
              </a:rPr>
              <a:t> a </a:t>
            </a:r>
            <a:r>
              <a:rPr lang="en-US" sz="1200" dirty="0" err="1">
                <a:latin typeface="Montserrat" pitchFamily="2" charset="77"/>
              </a:rPr>
              <a:t>los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pacientes</a:t>
            </a:r>
            <a:r>
              <a:rPr lang="en-US" sz="1200" dirty="0">
                <a:latin typeface="Montserrat" pitchFamily="2" charset="77"/>
              </a:rPr>
              <a:t> con </a:t>
            </a:r>
            <a:r>
              <a:rPr lang="en-US" sz="1200" dirty="0" err="1">
                <a:latin typeface="Montserrat" pitchFamily="2" charset="77"/>
              </a:rPr>
              <a:t>una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dosis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mensual</a:t>
            </a:r>
            <a:r>
              <a:rPr lang="en-US" sz="1200" dirty="0">
                <a:latin typeface="Montserrat" pitchFamily="2" charset="77"/>
              </a:rPr>
              <a:t> y luego </a:t>
            </a:r>
            <a:r>
              <a:rPr lang="en-US" sz="1200" dirty="0" err="1">
                <a:latin typeface="Montserrat" pitchFamily="2" charset="77"/>
              </a:rPr>
              <a:t>hacen</a:t>
            </a:r>
            <a:r>
              <a:rPr lang="en-US" sz="1200" dirty="0">
                <a:latin typeface="Montserrat" pitchFamily="2" charset="77"/>
              </a:rPr>
              <a:t> la </a:t>
            </a:r>
            <a:r>
              <a:rPr lang="en-US" sz="1200" dirty="0" err="1">
                <a:latin typeface="Montserrat" pitchFamily="2" charset="77"/>
              </a:rPr>
              <a:t>transición</a:t>
            </a:r>
            <a:r>
              <a:rPr lang="en-US" sz="1200" dirty="0">
                <a:latin typeface="Montserrat" pitchFamily="2" charset="77"/>
              </a:rPr>
              <a:t> a </a:t>
            </a:r>
            <a:r>
              <a:rPr lang="en-US" sz="1200" dirty="0" err="1">
                <a:latin typeface="Montserrat" pitchFamily="2" charset="77"/>
              </a:rPr>
              <a:t>una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dosis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cada</a:t>
            </a:r>
            <a:r>
              <a:rPr lang="en-US" sz="1200" dirty="0">
                <a:latin typeface="Montserrat" pitchFamily="2" charset="77"/>
              </a:rPr>
              <a:t> dos meses </a:t>
            </a:r>
            <a:r>
              <a:rPr lang="en-US" sz="1200" dirty="0" err="1">
                <a:latin typeface="Montserrat" pitchFamily="2" charset="77"/>
              </a:rPr>
              <a:t>después</a:t>
            </a:r>
            <a:r>
              <a:rPr lang="en-US" sz="1200" dirty="0">
                <a:latin typeface="Montserrat" pitchFamily="2" charset="77"/>
              </a:rPr>
              <a:t> de </a:t>
            </a:r>
            <a:r>
              <a:rPr lang="en-US" sz="1200" dirty="0" err="1">
                <a:latin typeface="Montserrat" pitchFamily="2" charset="77"/>
              </a:rPr>
              <a:t>cierto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tiempo</a:t>
            </a:r>
            <a:r>
              <a:rPr lang="en-US" sz="1200" dirty="0">
                <a:latin typeface="Montserrat" pitchFamily="2" charset="77"/>
              </a:rPr>
              <a:t>. La </a:t>
            </a:r>
            <a:r>
              <a:rPr lang="en-US" sz="1200" dirty="0" err="1">
                <a:latin typeface="Montserrat" pitchFamily="2" charset="77"/>
              </a:rPr>
              <a:t>versión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verde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fue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creada</a:t>
            </a:r>
            <a:r>
              <a:rPr lang="en-US" sz="1200" dirty="0">
                <a:latin typeface="Montserrat" pitchFamily="2" charset="77"/>
              </a:rPr>
              <a:t> para </a:t>
            </a:r>
            <a:r>
              <a:rPr lang="en-US" sz="1200" dirty="0" err="1">
                <a:latin typeface="Montserrat" pitchFamily="2" charset="77"/>
              </a:rPr>
              <a:t>una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clínica</a:t>
            </a:r>
            <a:r>
              <a:rPr lang="en-US" sz="1200" dirty="0">
                <a:latin typeface="Montserrat" pitchFamily="2" charset="77"/>
              </a:rPr>
              <a:t> que </a:t>
            </a:r>
            <a:r>
              <a:rPr lang="en-US" sz="1200" dirty="0" err="1">
                <a:latin typeface="Montserrat" pitchFamily="2" charset="77"/>
              </a:rPr>
              <a:t>inicia</a:t>
            </a:r>
            <a:r>
              <a:rPr lang="en-US" sz="1200" dirty="0">
                <a:latin typeface="Montserrat" pitchFamily="2" charset="77"/>
              </a:rPr>
              <a:t> a </a:t>
            </a:r>
            <a:r>
              <a:rPr lang="en-US" sz="1200" dirty="0" err="1">
                <a:latin typeface="Montserrat" pitchFamily="2" charset="77"/>
              </a:rPr>
              <a:t>los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pacientes</a:t>
            </a:r>
            <a:r>
              <a:rPr lang="en-US" sz="1200" dirty="0">
                <a:latin typeface="Montserrat" pitchFamily="2" charset="77"/>
              </a:rPr>
              <a:t> con un </a:t>
            </a:r>
            <a:r>
              <a:rPr lang="en-US" sz="1200" dirty="0" err="1">
                <a:latin typeface="Montserrat" pitchFamily="2" charset="77"/>
              </a:rPr>
              <a:t>esquema</a:t>
            </a:r>
            <a:r>
              <a:rPr lang="en-US" sz="1200" dirty="0">
                <a:latin typeface="Montserrat" pitchFamily="2" charset="77"/>
              </a:rPr>
              <a:t> de </a:t>
            </a:r>
            <a:r>
              <a:rPr lang="en-US" sz="1200" dirty="0" err="1">
                <a:latin typeface="Montserrat" pitchFamily="2" charset="77"/>
              </a:rPr>
              <a:t>dosificación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mensual</a:t>
            </a:r>
            <a:r>
              <a:rPr lang="en-US" sz="1200" dirty="0">
                <a:latin typeface="Montserrat" pitchFamily="2" charset="77"/>
              </a:rPr>
              <a:t>.</a:t>
            </a:r>
          </a:p>
          <a:p>
            <a:pPr>
              <a:buNone/>
            </a:pPr>
            <a:endParaRPr lang="en-US" sz="1200" dirty="0">
              <a:latin typeface="Montserrat" pitchFamily="2" charset="77"/>
            </a:endParaRPr>
          </a:p>
          <a:p>
            <a:pPr>
              <a:buNone/>
            </a:pPr>
            <a:r>
              <a:rPr lang="en-US" sz="1200" dirty="0">
                <a:latin typeface="Montserrat" pitchFamily="2" charset="77"/>
              </a:rPr>
              <a:t>Otras </a:t>
            </a:r>
            <a:r>
              <a:rPr lang="en-US" sz="1200" dirty="0" err="1">
                <a:latin typeface="Montserrat" pitchFamily="2" charset="77"/>
              </a:rPr>
              <a:t>clínicas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comienzan</a:t>
            </a:r>
            <a:r>
              <a:rPr lang="en-US" sz="1200" dirty="0">
                <a:latin typeface="Montserrat" pitchFamily="2" charset="77"/>
              </a:rPr>
              <a:t> a </a:t>
            </a:r>
            <a:r>
              <a:rPr lang="en-US" sz="1200" dirty="0" err="1">
                <a:latin typeface="Montserrat" pitchFamily="2" charset="77"/>
              </a:rPr>
              <a:t>los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pacientes</a:t>
            </a:r>
            <a:r>
              <a:rPr lang="en-US" sz="1200" dirty="0">
                <a:latin typeface="Montserrat" pitchFamily="2" charset="77"/>
              </a:rPr>
              <a:t> con un </a:t>
            </a:r>
            <a:r>
              <a:rPr lang="en-US" sz="1200" dirty="0" err="1">
                <a:latin typeface="Montserrat" pitchFamily="2" charset="77"/>
              </a:rPr>
              <a:t>esquema</a:t>
            </a:r>
            <a:r>
              <a:rPr lang="en-US" sz="1200" dirty="0">
                <a:latin typeface="Montserrat" pitchFamily="2" charset="77"/>
              </a:rPr>
              <a:t> de </a:t>
            </a:r>
            <a:r>
              <a:rPr lang="en-US" sz="1200" dirty="0" err="1">
                <a:latin typeface="Montserrat" pitchFamily="2" charset="77"/>
              </a:rPr>
              <a:t>dosificación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cada</a:t>
            </a:r>
            <a:r>
              <a:rPr lang="en-US" sz="1200" dirty="0">
                <a:latin typeface="Montserrat" pitchFamily="2" charset="77"/>
              </a:rPr>
              <a:t> dos meses, </a:t>
            </a:r>
            <a:r>
              <a:rPr lang="en-US" sz="1200" dirty="0" err="1">
                <a:latin typeface="Montserrat" pitchFamily="2" charset="77"/>
              </a:rPr>
              <a:t>pero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pueden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cambiar</a:t>
            </a:r>
            <a:r>
              <a:rPr lang="en-US" sz="1200" dirty="0">
                <a:latin typeface="Montserrat" pitchFamily="2" charset="77"/>
              </a:rPr>
              <a:t> a </a:t>
            </a:r>
            <a:r>
              <a:rPr lang="en-US" sz="1200" dirty="0" err="1">
                <a:latin typeface="Montserrat" pitchFamily="2" charset="77"/>
              </a:rPr>
              <a:t>una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dosificación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mensual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si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está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clínicamente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indicado</a:t>
            </a:r>
            <a:r>
              <a:rPr lang="en-US" sz="1200" dirty="0">
                <a:latin typeface="Montserrat" pitchFamily="2" charset="77"/>
              </a:rPr>
              <a:t>. La </a:t>
            </a:r>
            <a:r>
              <a:rPr lang="en-US" sz="1200" dirty="0" err="1">
                <a:latin typeface="Montserrat" pitchFamily="2" charset="77"/>
              </a:rPr>
              <a:t>versión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azul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fue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creada</a:t>
            </a:r>
            <a:r>
              <a:rPr lang="en-US" sz="1200" dirty="0">
                <a:latin typeface="Montserrat" pitchFamily="2" charset="77"/>
              </a:rPr>
              <a:t> para </a:t>
            </a:r>
            <a:r>
              <a:rPr lang="en-US" sz="1200" dirty="0" err="1">
                <a:latin typeface="Montserrat" pitchFamily="2" charset="77"/>
              </a:rPr>
              <a:t>una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clínica</a:t>
            </a:r>
            <a:r>
              <a:rPr lang="en-US" sz="1200" dirty="0">
                <a:latin typeface="Montserrat" pitchFamily="2" charset="77"/>
              </a:rPr>
              <a:t> que </a:t>
            </a:r>
            <a:r>
              <a:rPr lang="en-US" sz="1200" dirty="0" err="1">
                <a:latin typeface="Montserrat" pitchFamily="2" charset="77"/>
              </a:rPr>
              <a:t>inicia</a:t>
            </a:r>
            <a:r>
              <a:rPr lang="en-US" sz="1200" dirty="0">
                <a:latin typeface="Montserrat" pitchFamily="2" charset="77"/>
              </a:rPr>
              <a:t> a </a:t>
            </a:r>
            <a:r>
              <a:rPr lang="en-US" sz="1200" dirty="0" err="1">
                <a:latin typeface="Montserrat" pitchFamily="2" charset="77"/>
              </a:rPr>
              <a:t>los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pacientes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en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Cabenuva</a:t>
            </a:r>
            <a:r>
              <a:rPr lang="en-US" sz="1200" dirty="0">
                <a:latin typeface="Montserrat" pitchFamily="2" charset="77"/>
              </a:rPr>
              <a:t> con un </a:t>
            </a:r>
            <a:r>
              <a:rPr lang="en-US" sz="1200" dirty="0" err="1">
                <a:latin typeface="Montserrat" pitchFamily="2" charset="77"/>
              </a:rPr>
              <a:t>esquema</a:t>
            </a:r>
            <a:r>
              <a:rPr lang="en-US" sz="1200" dirty="0">
                <a:latin typeface="Montserrat" pitchFamily="2" charset="77"/>
              </a:rPr>
              <a:t> de </a:t>
            </a:r>
            <a:r>
              <a:rPr lang="en-US" sz="1200" dirty="0" err="1">
                <a:latin typeface="Montserrat" pitchFamily="2" charset="77"/>
              </a:rPr>
              <a:t>dosificación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cada</a:t>
            </a:r>
            <a:r>
              <a:rPr lang="en-US" sz="1200" dirty="0">
                <a:latin typeface="Montserrat" pitchFamily="2" charset="77"/>
              </a:rPr>
              <a:t> dos meses.</a:t>
            </a:r>
          </a:p>
          <a:p>
            <a:r>
              <a:rPr lang="en-US" sz="1200" dirty="0" err="1">
                <a:latin typeface="Montserrat" pitchFamily="2" charset="77"/>
              </a:rPr>
              <a:t>Utilice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el</a:t>
            </a:r>
            <a:r>
              <a:rPr lang="en-US" sz="1200" dirty="0">
                <a:latin typeface="Montserrat" pitchFamily="2" charset="77"/>
              </a:rPr>
              <a:t> volante </a:t>
            </a:r>
            <a:r>
              <a:rPr lang="en-US" sz="1200" dirty="0" err="1">
                <a:latin typeface="Montserrat" pitchFamily="2" charset="77"/>
              </a:rPr>
              <a:t>verde</a:t>
            </a:r>
            <a:r>
              <a:rPr lang="en-US" sz="1200" dirty="0">
                <a:latin typeface="Montserrat" pitchFamily="2" charset="77"/>
              </a:rPr>
              <a:t> (</a:t>
            </a:r>
            <a:r>
              <a:rPr lang="en-US" sz="1200" dirty="0" err="1">
                <a:latin typeface="Montserrat" pitchFamily="2" charset="77"/>
              </a:rPr>
              <a:t>mensual</a:t>
            </a:r>
            <a:r>
              <a:rPr lang="en-US" sz="1200" dirty="0">
                <a:latin typeface="Montserrat" pitchFamily="2" charset="77"/>
              </a:rPr>
              <a:t>) o </a:t>
            </a:r>
            <a:r>
              <a:rPr lang="en-US" sz="1200" dirty="0" err="1">
                <a:latin typeface="Montserrat" pitchFamily="2" charset="77"/>
              </a:rPr>
              <a:t>azul</a:t>
            </a:r>
            <a:r>
              <a:rPr lang="en-US" sz="1200" dirty="0">
                <a:latin typeface="Montserrat" pitchFamily="2" charset="77"/>
              </a:rPr>
              <a:t> (</a:t>
            </a:r>
            <a:r>
              <a:rPr lang="en-US" sz="1200" dirty="0" err="1">
                <a:latin typeface="Montserrat" pitchFamily="2" charset="77"/>
              </a:rPr>
              <a:t>cada</a:t>
            </a:r>
            <a:r>
              <a:rPr lang="en-US" sz="1200" dirty="0">
                <a:latin typeface="Montserrat" pitchFamily="2" charset="77"/>
              </a:rPr>
              <a:t> dos meses) </a:t>
            </a:r>
            <a:r>
              <a:rPr lang="en-US" sz="1200" dirty="0" err="1">
                <a:latin typeface="Montserrat" pitchFamily="2" charset="77"/>
              </a:rPr>
              <a:t>según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el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esquema</a:t>
            </a:r>
            <a:r>
              <a:rPr lang="en-US" sz="1200" dirty="0">
                <a:latin typeface="Montserrat" pitchFamily="2" charset="77"/>
              </a:rPr>
              <a:t> de </a:t>
            </a:r>
            <a:r>
              <a:rPr lang="en-US" sz="1200" dirty="0" err="1">
                <a:latin typeface="Montserrat" pitchFamily="2" charset="77"/>
              </a:rPr>
              <a:t>dosificación</a:t>
            </a:r>
            <a:r>
              <a:rPr lang="en-US" sz="1200" dirty="0">
                <a:latin typeface="Montserrat" pitchFamily="2" charset="77"/>
              </a:rPr>
              <a:t> de </a:t>
            </a:r>
            <a:r>
              <a:rPr lang="en-US" sz="1200" dirty="0" err="1">
                <a:latin typeface="Montserrat" pitchFamily="2" charset="77"/>
              </a:rPr>
              <a:t>su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clínica</a:t>
            </a:r>
            <a:r>
              <a:rPr lang="en-US" sz="1200" dirty="0">
                <a:latin typeface="Montserrat" pitchFamily="2" charset="77"/>
              </a:rPr>
              <a:t> y de sus </a:t>
            </a:r>
            <a:r>
              <a:rPr lang="en-US" sz="1200" dirty="0" err="1">
                <a:latin typeface="Montserrat" pitchFamily="2" charset="77"/>
              </a:rPr>
              <a:t>pacientes</a:t>
            </a:r>
            <a:r>
              <a:rPr lang="en-US" sz="1200" dirty="0">
                <a:latin typeface="Montserrat" pitchFamily="2" charset="77"/>
              </a:rPr>
              <a:t>.</a:t>
            </a:r>
          </a:p>
          <a:p>
            <a:pPr>
              <a:buNone/>
            </a:pPr>
            <a:endParaRPr lang="en-US" sz="1200" dirty="0">
              <a:latin typeface="Montserrat" pitchFamily="2" charset="77"/>
            </a:endParaRPr>
          </a:p>
          <a:p>
            <a:pPr>
              <a:buNone/>
            </a:pPr>
            <a:r>
              <a:rPr lang="en-US" sz="1200" b="1" dirty="0" err="1">
                <a:latin typeface="Montserrat" pitchFamily="2" charset="77"/>
              </a:rPr>
              <a:t>Instrucciones</a:t>
            </a:r>
            <a:r>
              <a:rPr lang="en-US" sz="1200" b="1" dirty="0">
                <a:latin typeface="Montserrat" pitchFamily="2" charset="77"/>
              </a:rPr>
              <a:t> para </a:t>
            </a:r>
            <a:r>
              <a:rPr lang="en-US" sz="1200" b="1" dirty="0" err="1">
                <a:latin typeface="Montserrat" pitchFamily="2" charset="77"/>
              </a:rPr>
              <a:t>Imprimir</a:t>
            </a:r>
            <a:endParaRPr lang="en-US" sz="1200" b="1" dirty="0">
              <a:latin typeface="Montserrat" pitchFamily="2" charset="77"/>
            </a:endParaRPr>
          </a:p>
          <a:p>
            <a:pPr>
              <a:buNone/>
            </a:pPr>
            <a:br>
              <a:rPr lang="en-US" sz="1200" dirty="0">
                <a:latin typeface="Montserrat" pitchFamily="2" charset="77"/>
              </a:rPr>
            </a:br>
            <a:r>
              <a:rPr lang="en-US" sz="1200" dirty="0">
                <a:latin typeface="Montserrat" pitchFamily="2" charset="77"/>
              </a:rPr>
              <a:t>Este </a:t>
            </a:r>
            <a:r>
              <a:rPr lang="en-US" sz="1200" dirty="0" err="1">
                <a:latin typeface="Montserrat" pitchFamily="2" charset="77"/>
              </a:rPr>
              <a:t>documento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está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destinado</a:t>
            </a:r>
            <a:r>
              <a:rPr lang="en-US" sz="1200" dirty="0">
                <a:latin typeface="Montserrat" pitchFamily="2" charset="77"/>
              </a:rPr>
              <a:t> a ser </a:t>
            </a:r>
            <a:r>
              <a:rPr lang="en-US" sz="1200" dirty="0" err="1">
                <a:latin typeface="Montserrat" pitchFamily="2" charset="77"/>
              </a:rPr>
              <a:t>impreso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como</a:t>
            </a:r>
            <a:r>
              <a:rPr lang="en-US" sz="1200" dirty="0">
                <a:latin typeface="Montserrat" pitchFamily="2" charset="77"/>
              </a:rPr>
              <a:t> un </a:t>
            </a:r>
            <a:r>
              <a:rPr lang="en-US" sz="1200" dirty="0" err="1">
                <a:latin typeface="Montserrat" pitchFamily="2" charset="77"/>
              </a:rPr>
              <a:t>folleto</a:t>
            </a:r>
            <a:r>
              <a:rPr lang="en-US" sz="1200" dirty="0">
                <a:latin typeface="Montserrat" pitchFamily="2" charset="77"/>
              </a:rPr>
              <a:t> de </a:t>
            </a:r>
            <a:r>
              <a:rPr lang="en-US" sz="1200" dirty="0" err="1">
                <a:latin typeface="Montserrat" pitchFamily="2" charset="77"/>
              </a:rPr>
              <a:t>paciente</a:t>
            </a:r>
            <a:r>
              <a:rPr lang="en-US" sz="1200" dirty="0">
                <a:latin typeface="Montserrat" pitchFamily="2" charset="77"/>
              </a:rPr>
              <a:t> de </a:t>
            </a:r>
            <a:r>
              <a:rPr lang="en-US" sz="1200" dirty="0" err="1">
                <a:latin typeface="Montserrat" pitchFamily="2" charset="77"/>
              </a:rPr>
              <a:t>una</a:t>
            </a:r>
            <a:r>
              <a:rPr lang="en-US" sz="1200" dirty="0">
                <a:latin typeface="Montserrat" pitchFamily="2" charset="77"/>
              </a:rPr>
              <a:t> sola </a:t>
            </a:r>
            <a:r>
              <a:rPr lang="en-US" sz="1200" dirty="0" err="1">
                <a:latin typeface="Montserrat" pitchFamily="2" charset="77"/>
              </a:rPr>
              <a:t>cara</a:t>
            </a:r>
            <a:r>
              <a:rPr lang="en-US" sz="1200" dirty="0">
                <a:latin typeface="Montserrat" pitchFamily="2" charset="77"/>
              </a:rPr>
              <a:t> de 11 </a:t>
            </a:r>
            <a:r>
              <a:rPr lang="en-US" sz="1200" dirty="0" err="1">
                <a:latin typeface="Montserrat" pitchFamily="2" charset="77"/>
              </a:rPr>
              <a:t>pulgadas</a:t>
            </a:r>
            <a:r>
              <a:rPr lang="en-US" sz="1200" dirty="0">
                <a:latin typeface="Montserrat" pitchFamily="2" charset="77"/>
              </a:rPr>
              <a:t> (ancho) x 8.5 </a:t>
            </a:r>
            <a:r>
              <a:rPr lang="en-US" sz="1200" dirty="0" err="1">
                <a:latin typeface="Montserrat" pitchFamily="2" charset="77"/>
              </a:rPr>
              <a:t>pulgadas</a:t>
            </a:r>
            <a:r>
              <a:rPr lang="en-US" sz="1200" dirty="0">
                <a:latin typeface="Montserrat" pitchFamily="2" charset="77"/>
              </a:rPr>
              <a:t> (alto) o un volante de </a:t>
            </a:r>
            <a:r>
              <a:rPr lang="en-US" sz="1200" dirty="0" err="1">
                <a:latin typeface="Montserrat" pitchFamily="2" charset="77"/>
              </a:rPr>
              <a:t>una</a:t>
            </a:r>
            <a:r>
              <a:rPr lang="en-US" sz="1200" dirty="0">
                <a:latin typeface="Montserrat" pitchFamily="2" charset="77"/>
              </a:rPr>
              <a:t> sola </a:t>
            </a:r>
            <a:r>
              <a:rPr lang="en-US" sz="1200" dirty="0" err="1">
                <a:latin typeface="Montserrat" pitchFamily="2" charset="77"/>
              </a:rPr>
              <a:t>cara</a:t>
            </a:r>
            <a:r>
              <a:rPr lang="en-US" sz="1200" dirty="0">
                <a:latin typeface="Montserrat" pitchFamily="2" charset="77"/>
              </a:rPr>
              <a:t> de 22 </a:t>
            </a:r>
            <a:r>
              <a:rPr lang="en-US" sz="1200" dirty="0" err="1">
                <a:latin typeface="Montserrat" pitchFamily="2" charset="77"/>
              </a:rPr>
              <a:t>pulgadas</a:t>
            </a:r>
            <a:r>
              <a:rPr lang="en-US" sz="1200" dirty="0">
                <a:latin typeface="Montserrat" pitchFamily="2" charset="77"/>
              </a:rPr>
              <a:t> (ancho) x 17 </a:t>
            </a:r>
            <a:r>
              <a:rPr lang="en-US" sz="1200" dirty="0" err="1">
                <a:latin typeface="Montserrat" pitchFamily="2" charset="77"/>
              </a:rPr>
              <a:t>pulgadas</a:t>
            </a:r>
            <a:r>
              <a:rPr lang="en-US" sz="1200" dirty="0">
                <a:latin typeface="Montserrat" pitchFamily="2" charset="77"/>
              </a:rPr>
              <a:t> (alto) para ser </a:t>
            </a:r>
            <a:r>
              <a:rPr lang="en-US" sz="1200" dirty="0" err="1">
                <a:latin typeface="Montserrat" pitchFamily="2" charset="77"/>
              </a:rPr>
              <a:t>colgado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en</a:t>
            </a:r>
            <a:r>
              <a:rPr lang="en-US" sz="1200" dirty="0">
                <a:latin typeface="Montserrat" pitchFamily="2" charset="77"/>
              </a:rPr>
              <a:t> salas de examen o </a:t>
            </a:r>
            <a:r>
              <a:rPr lang="en-US" sz="1200" dirty="0" err="1">
                <a:latin typeface="Montserrat" pitchFamily="2" charset="77"/>
              </a:rPr>
              <a:t>espacios</a:t>
            </a:r>
            <a:r>
              <a:rPr lang="en-US" sz="1200" dirty="0">
                <a:latin typeface="Montserrat" pitchFamily="2" charset="77"/>
              </a:rPr>
              <a:t> de la </a:t>
            </a:r>
            <a:r>
              <a:rPr lang="en-US" sz="1200" dirty="0" err="1">
                <a:latin typeface="Montserrat" pitchFamily="2" charset="77"/>
              </a:rPr>
              <a:t>clínica</a:t>
            </a:r>
            <a:r>
              <a:rPr lang="en-US" sz="1200" dirty="0">
                <a:latin typeface="Montserrat" pitchFamily="2" charset="77"/>
              </a:rPr>
              <a:t>.</a:t>
            </a:r>
          </a:p>
          <a:p>
            <a:pPr>
              <a:buNone/>
            </a:pPr>
            <a:endParaRPr lang="en-US" sz="1200" b="1" dirty="0">
              <a:latin typeface="Montserrat" pitchFamily="2" charset="77"/>
            </a:endParaRPr>
          </a:p>
          <a:p>
            <a:r>
              <a:rPr lang="en-US" sz="1200" b="1" dirty="0" err="1">
                <a:latin typeface="Montserrat" pitchFamily="2" charset="77"/>
              </a:rPr>
              <a:t>Declaración</a:t>
            </a:r>
            <a:r>
              <a:rPr lang="en-US" sz="1200" b="1" dirty="0">
                <a:latin typeface="Montserrat" pitchFamily="2" charset="77"/>
              </a:rPr>
              <a:t> de </a:t>
            </a:r>
            <a:r>
              <a:rPr lang="en-US" sz="1200" b="1" dirty="0" err="1">
                <a:latin typeface="Montserrat" pitchFamily="2" charset="77"/>
              </a:rPr>
              <a:t>Financiamiento</a:t>
            </a:r>
            <a:endParaRPr lang="en-US" sz="1200" b="1" dirty="0">
              <a:latin typeface="Montserrat" pitchFamily="2" charset="77"/>
            </a:endParaRPr>
          </a:p>
          <a:p>
            <a:br>
              <a:rPr lang="en-US" sz="1200" dirty="0">
                <a:latin typeface="Montserrat" pitchFamily="2" charset="77"/>
              </a:rPr>
            </a:br>
            <a:r>
              <a:rPr lang="en-US" sz="1200" dirty="0">
                <a:latin typeface="Montserrat" pitchFamily="2" charset="77"/>
              </a:rPr>
              <a:t>Este </a:t>
            </a:r>
            <a:r>
              <a:rPr lang="en-US" sz="1200" dirty="0" err="1">
                <a:latin typeface="Montserrat" pitchFamily="2" charset="77"/>
              </a:rPr>
              <a:t>recurso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fue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desarrollado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por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el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Incubador</a:t>
            </a:r>
            <a:r>
              <a:rPr lang="en-US" sz="1200" dirty="0">
                <a:latin typeface="Montserrat" pitchFamily="2" charset="77"/>
              </a:rPr>
              <a:t> de </a:t>
            </a:r>
            <a:r>
              <a:rPr lang="en-US" sz="1200" dirty="0" err="1">
                <a:latin typeface="Montserrat" pitchFamily="2" charset="77"/>
              </a:rPr>
              <a:t>Recursos</a:t>
            </a:r>
            <a:r>
              <a:rPr lang="en-US" sz="1200" dirty="0">
                <a:latin typeface="Montserrat" pitchFamily="2" charset="77"/>
              </a:rPr>
              <a:t> ALAI UP. La Administración de </a:t>
            </a:r>
            <a:r>
              <a:rPr lang="en-US" sz="1200" dirty="0" err="1">
                <a:latin typeface="Montserrat" pitchFamily="2" charset="77"/>
              </a:rPr>
              <a:t>Recursos</a:t>
            </a:r>
            <a:r>
              <a:rPr lang="en-US" sz="1200" dirty="0">
                <a:latin typeface="Montserrat" pitchFamily="2" charset="77"/>
              </a:rPr>
              <a:t> y </a:t>
            </a:r>
            <a:r>
              <a:rPr lang="en-US" sz="1200" dirty="0" err="1">
                <a:latin typeface="Montserrat" pitchFamily="2" charset="77"/>
              </a:rPr>
              <a:t>Servicios</a:t>
            </a:r>
            <a:r>
              <a:rPr lang="en-US" sz="1200" dirty="0">
                <a:latin typeface="Montserrat" pitchFamily="2" charset="77"/>
              </a:rPr>
              <a:t> de Salud (HRSA), </a:t>
            </a:r>
            <a:r>
              <a:rPr lang="en-US" sz="1200" dirty="0" err="1">
                <a:latin typeface="Montserrat" pitchFamily="2" charset="77"/>
              </a:rPr>
              <a:t>el</a:t>
            </a:r>
            <a:r>
              <a:rPr lang="en-US" sz="1200" dirty="0">
                <a:latin typeface="Montserrat" pitchFamily="2" charset="77"/>
              </a:rPr>
              <a:t> Departamento de Salud y </a:t>
            </a:r>
            <a:r>
              <a:rPr lang="en-US" sz="1200" dirty="0" err="1">
                <a:latin typeface="Montserrat" pitchFamily="2" charset="77"/>
              </a:rPr>
              <a:t>Servicios</a:t>
            </a:r>
            <a:r>
              <a:rPr lang="en-US" sz="1200" dirty="0">
                <a:latin typeface="Montserrat" pitchFamily="2" charset="77"/>
              </a:rPr>
              <a:t> Humanos (HHS), </a:t>
            </a:r>
            <a:r>
              <a:rPr lang="en-US" sz="1200" dirty="0" err="1">
                <a:latin typeface="Montserrat" pitchFamily="2" charset="77"/>
              </a:rPr>
              <a:t>proporcionaron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apoyo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financiero</a:t>
            </a:r>
            <a:r>
              <a:rPr lang="en-US" sz="1200" dirty="0">
                <a:latin typeface="Montserrat" pitchFamily="2" charset="77"/>
              </a:rPr>
              <a:t> para </a:t>
            </a:r>
            <a:r>
              <a:rPr lang="en-US" sz="1200" dirty="0" err="1">
                <a:latin typeface="Montserrat" pitchFamily="2" charset="77"/>
              </a:rPr>
              <a:t>este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proyecto</a:t>
            </a:r>
            <a:r>
              <a:rPr lang="en-US" sz="1200" dirty="0">
                <a:latin typeface="Montserrat" pitchFamily="2" charset="77"/>
              </a:rPr>
              <a:t>. El </a:t>
            </a:r>
            <a:r>
              <a:rPr lang="en-US" sz="1200" dirty="0" err="1">
                <a:latin typeface="Montserrat" pitchFamily="2" charset="77"/>
              </a:rPr>
              <a:t>premio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cubrió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el</a:t>
            </a:r>
            <a:r>
              <a:rPr lang="en-US" sz="1200" dirty="0">
                <a:latin typeface="Montserrat" pitchFamily="2" charset="77"/>
              </a:rPr>
              <a:t> 100% de </a:t>
            </a:r>
            <a:r>
              <a:rPr lang="en-US" sz="1200" dirty="0" err="1">
                <a:latin typeface="Montserrat" pitchFamily="2" charset="77"/>
              </a:rPr>
              <a:t>los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costos</a:t>
            </a:r>
            <a:r>
              <a:rPr lang="en-US" sz="1200" dirty="0">
                <a:latin typeface="Montserrat" pitchFamily="2" charset="77"/>
              </a:rPr>
              <a:t> </a:t>
            </a:r>
            <a:r>
              <a:rPr lang="en-US" sz="1200" dirty="0" err="1">
                <a:latin typeface="Montserrat" pitchFamily="2" charset="77"/>
              </a:rPr>
              <a:t>totales</a:t>
            </a:r>
            <a:r>
              <a:rPr lang="en-US" sz="1200" dirty="0">
                <a:latin typeface="Montserrat" pitchFamily="2" charset="77"/>
              </a:rPr>
              <a:t>, que </a:t>
            </a:r>
            <a:r>
              <a:rPr lang="en-US" sz="1200" dirty="0" err="1">
                <a:latin typeface="Montserrat" pitchFamily="2" charset="77"/>
              </a:rPr>
              <a:t>ascendieron</a:t>
            </a:r>
            <a:r>
              <a:rPr lang="en-US" sz="1200" dirty="0">
                <a:latin typeface="Montserrat" pitchFamily="2" charset="77"/>
              </a:rPr>
              <a:t> a $7,450,000. El </a:t>
            </a:r>
            <a:r>
              <a:rPr lang="en-US" sz="1200" dirty="0" err="1">
                <a:latin typeface="Montserrat" pitchFamily="2" charset="77"/>
              </a:rPr>
              <a:t>contenido</a:t>
            </a:r>
            <a:r>
              <a:rPr lang="en-US" sz="1200" dirty="0">
                <a:latin typeface="Montserrat" pitchFamily="2" charset="77"/>
              </a:rPr>
              <a:t> es </a:t>
            </a:r>
            <a:r>
              <a:rPr lang="en-US" sz="1200" dirty="0" err="1">
                <a:latin typeface="Montserrat" pitchFamily="2" charset="77"/>
              </a:rPr>
              <a:t>responsabilidad</a:t>
            </a:r>
            <a:r>
              <a:rPr lang="en-US" sz="1200" dirty="0">
                <a:latin typeface="Montserrat" pitchFamily="2" charset="77"/>
              </a:rPr>
              <a:t> del </a:t>
            </a:r>
            <a:r>
              <a:rPr lang="en-US" sz="1200" dirty="0" err="1">
                <a:latin typeface="Montserrat" pitchFamily="2" charset="77"/>
              </a:rPr>
              <a:t>autor</a:t>
            </a:r>
            <a:r>
              <a:rPr lang="en-US" sz="1200" dirty="0">
                <a:latin typeface="Montserrat" pitchFamily="2" charset="77"/>
              </a:rPr>
              <a:t>. </a:t>
            </a:r>
            <a:r>
              <a:rPr lang="en-US" sz="1200" dirty="0" err="1">
                <a:latin typeface="Montserrat" pitchFamily="2" charset="77"/>
              </a:rPr>
              <a:t>Puede</a:t>
            </a:r>
            <a:r>
              <a:rPr lang="en-US" sz="1200" dirty="0">
                <a:latin typeface="Montserrat" pitchFamily="2" charset="77"/>
              </a:rPr>
              <a:t> que no </a:t>
            </a:r>
            <a:r>
              <a:rPr lang="en-US" sz="1200" dirty="0" err="1">
                <a:latin typeface="Montserrat" pitchFamily="2" charset="77"/>
              </a:rPr>
              <a:t>refleje</a:t>
            </a:r>
            <a:r>
              <a:rPr lang="en-US" sz="1200" dirty="0">
                <a:latin typeface="Montserrat" pitchFamily="2" charset="77"/>
              </a:rPr>
              <a:t> las </a:t>
            </a:r>
            <a:r>
              <a:rPr lang="en-US" sz="1200" dirty="0" err="1">
                <a:latin typeface="Montserrat" pitchFamily="2" charset="77"/>
              </a:rPr>
              <a:t>políticas</a:t>
            </a:r>
            <a:r>
              <a:rPr lang="en-US" sz="1200" dirty="0">
                <a:latin typeface="Montserrat" pitchFamily="2" charset="77"/>
              </a:rPr>
              <a:t> de HRSA, HHS </a:t>
            </a:r>
            <a:r>
              <a:rPr lang="en-US" sz="1200" dirty="0" err="1">
                <a:latin typeface="Montserrat" pitchFamily="2" charset="77"/>
              </a:rPr>
              <a:t>ni</a:t>
            </a:r>
            <a:r>
              <a:rPr lang="en-US" sz="1200" dirty="0">
                <a:latin typeface="Montserrat" pitchFamily="2" charset="77"/>
              </a:rPr>
              <a:t> del </a:t>
            </a:r>
            <a:r>
              <a:rPr lang="en-US" sz="1200" dirty="0" err="1">
                <a:latin typeface="Montserrat" pitchFamily="2" charset="77"/>
              </a:rPr>
              <a:t>Gobierno</a:t>
            </a:r>
            <a:r>
              <a:rPr lang="en-US" sz="1200" dirty="0">
                <a:latin typeface="Montserrat" pitchFamily="2" charset="77"/>
              </a:rPr>
              <a:t> de </a:t>
            </a:r>
            <a:r>
              <a:rPr lang="en-US" sz="1200" dirty="0" err="1">
                <a:latin typeface="Montserrat" pitchFamily="2" charset="77"/>
              </a:rPr>
              <a:t>los</a:t>
            </a:r>
            <a:r>
              <a:rPr lang="en-US" sz="1200" dirty="0">
                <a:latin typeface="Montserrat" pitchFamily="2" charset="77"/>
              </a:rPr>
              <a:t> EE. UU.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F5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7898B6D-772F-B22D-ACD2-F38F48E5AF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reeform 2">
            <a:extLst>
              <a:ext uri="{FF2B5EF4-FFF2-40B4-BE49-F238E27FC236}">
                <a16:creationId xmlns:a16="http://schemas.microsoft.com/office/drawing/2014/main" id="{81839099-0E38-D5FC-E7F2-58D749B7BDFD}"/>
              </a:ext>
            </a:extLst>
          </p:cNvPr>
          <p:cNvSpPr/>
          <p:nvPr/>
        </p:nvSpPr>
        <p:spPr>
          <a:xfrm>
            <a:off x="78621" y="4578261"/>
            <a:ext cx="4422753" cy="3100187"/>
          </a:xfrm>
          <a:custGeom>
            <a:avLst/>
            <a:gdLst/>
            <a:ahLst/>
            <a:cxnLst/>
            <a:rect l="l" t="t" r="r" b="b"/>
            <a:pathLst>
              <a:path w="4422753" h="3008364">
                <a:moveTo>
                  <a:pt x="0" y="0"/>
                </a:moveTo>
                <a:lnTo>
                  <a:pt x="4422753" y="0"/>
                </a:lnTo>
                <a:lnTo>
                  <a:pt x="4422753" y="3008363"/>
                </a:lnTo>
                <a:lnTo>
                  <a:pt x="0" y="3008363"/>
                </a:lnTo>
                <a:lnTo>
                  <a:pt x="0" y="0"/>
                </a:lnTo>
                <a:close/>
              </a:path>
            </a:pathLst>
          </a:custGeom>
          <a:solidFill>
            <a:srgbClr val="90D672"/>
          </a:solidFill>
        </p:spPr>
        <p:txBody>
          <a:bodyPr/>
          <a:lstStyle/>
          <a:p>
            <a:endParaRPr lang="en-US" sz="3600" dirty="0"/>
          </a:p>
        </p:txBody>
      </p:sp>
      <p:sp>
        <p:nvSpPr>
          <p:cNvPr id="52" name="Freeform 20">
            <a:extLst>
              <a:ext uri="{FF2B5EF4-FFF2-40B4-BE49-F238E27FC236}">
                <a16:creationId xmlns:a16="http://schemas.microsoft.com/office/drawing/2014/main" id="{CDC6E3C8-45CD-BEEB-E3E2-A051401B9110}"/>
              </a:ext>
            </a:extLst>
          </p:cNvPr>
          <p:cNvSpPr/>
          <p:nvPr/>
        </p:nvSpPr>
        <p:spPr>
          <a:xfrm>
            <a:off x="3182399" y="4665246"/>
            <a:ext cx="691296" cy="668754"/>
          </a:xfrm>
          <a:custGeom>
            <a:avLst/>
            <a:gdLst/>
            <a:ahLst/>
            <a:cxnLst/>
            <a:rect l="l" t="t" r="r" b="b"/>
            <a:pathLst>
              <a:path w="683615" h="598163">
                <a:moveTo>
                  <a:pt x="0" y="0"/>
                </a:moveTo>
                <a:lnTo>
                  <a:pt x="683615" y="0"/>
                </a:lnTo>
                <a:lnTo>
                  <a:pt x="683615" y="598163"/>
                </a:lnTo>
                <a:lnTo>
                  <a:pt x="0" y="59816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t="-80" b="-80"/>
            </a:stretch>
          </a:blipFill>
        </p:spPr>
        <p:txBody>
          <a:bodyPr/>
          <a:lstStyle/>
          <a:p>
            <a:endParaRPr lang="en-US" sz="3600" dirty="0"/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id="{46F7488B-85B4-19B9-6FBD-D907E00833F3}"/>
              </a:ext>
            </a:extLst>
          </p:cNvPr>
          <p:cNvSpPr/>
          <p:nvPr/>
        </p:nvSpPr>
        <p:spPr>
          <a:xfrm>
            <a:off x="304800" y="1600200"/>
            <a:ext cx="661199" cy="646665"/>
          </a:xfrm>
          <a:custGeom>
            <a:avLst/>
            <a:gdLst/>
            <a:ahLst/>
            <a:cxnLst/>
            <a:rect l="l" t="t" r="r" b="b"/>
            <a:pathLst>
              <a:path w="1121746" h="1121746">
                <a:moveTo>
                  <a:pt x="0" y="0"/>
                </a:moveTo>
                <a:lnTo>
                  <a:pt x="1121746" y="0"/>
                </a:lnTo>
                <a:lnTo>
                  <a:pt x="1121746" y="1121747"/>
                </a:lnTo>
                <a:lnTo>
                  <a:pt x="0" y="112174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sz="3600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CCA5EC34-C391-2D1C-4CD4-33667D5D3C4D}"/>
              </a:ext>
            </a:extLst>
          </p:cNvPr>
          <p:cNvSpPr/>
          <p:nvPr/>
        </p:nvSpPr>
        <p:spPr>
          <a:xfrm>
            <a:off x="0" y="847419"/>
            <a:ext cx="4750800" cy="481018"/>
          </a:xfrm>
          <a:custGeom>
            <a:avLst/>
            <a:gdLst/>
            <a:ahLst/>
            <a:cxnLst/>
            <a:rect l="l" t="t" r="r" b="b"/>
            <a:pathLst>
              <a:path w="4750800" h="481018">
                <a:moveTo>
                  <a:pt x="0" y="0"/>
                </a:moveTo>
                <a:lnTo>
                  <a:pt x="4750800" y="0"/>
                </a:lnTo>
                <a:lnTo>
                  <a:pt x="4750800" y="481018"/>
                </a:lnTo>
                <a:lnTo>
                  <a:pt x="0" y="48101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t="-81" b="-81"/>
            </a:stretch>
          </a:blipFill>
        </p:spPr>
        <p:txBody>
          <a:bodyPr/>
          <a:lstStyle/>
          <a:p>
            <a:endParaRPr lang="en-US" sz="36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527F06-388A-402D-8FD3-0CF9669EB782}"/>
              </a:ext>
            </a:extLst>
          </p:cNvPr>
          <p:cNvSpPr txBox="1"/>
          <p:nvPr/>
        </p:nvSpPr>
        <p:spPr>
          <a:xfrm>
            <a:off x="4611482" y="847418"/>
            <a:ext cx="5370718" cy="1858299"/>
          </a:xfrm>
          <a:prstGeom prst="rect">
            <a:avLst/>
          </a:prstGeom>
          <a:solidFill>
            <a:srgbClr val="90D672"/>
          </a:solidFill>
        </p:spPr>
        <p:txBody>
          <a:bodyPr lIns="50800" tIns="50800" rIns="50800" bIns="50800" rtlCol="0" anchor="ctr"/>
          <a:lstStyle/>
          <a:p>
            <a:pPr algn="ctr">
              <a:lnSpc>
                <a:spcPts val="1947"/>
              </a:lnSpc>
            </a:pPr>
            <a:endParaRPr sz="3600" dirty="0"/>
          </a:p>
        </p:txBody>
      </p:sp>
      <p:sp>
        <p:nvSpPr>
          <p:cNvPr id="10" name="Freeform 19">
            <a:extLst>
              <a:ext uri="{FF2B5EF4-FFF2-40B4-BE49-F238E27FC236}">
                <a16:creationId xmlns:a16="http://schemas.microsoft.com/office/drawing/2014/main" id="{4D2FE34C-9EDD-8694-C18E-D8DBC2565477}"/>
              </a:ext>
            </a:extLst>
          </p:cNvPr>
          <p:cNvSpPr/>
          <p:nvPr/>
        </p:nvSpPr>
        <p:spPr>
          <a:xfrm>
            <a:off x="4609062" y="5638801"/>
            <a:ext cx="5370718" cy="2819399"/>
          </a:xfrm>
          <a:custGeom>
            <a:avLst/>
            <a:gdLst/>
            <a:ahLst/>
            <a:cxnLst/>
            <a:rect l="l" t="t" r="r" b="b"/>
            <a:pathLst>
              <a:path w="5293478" h="2337607">
                <a:moveTo>
                  <a:pt x="0" y="0"/>
                </a:moveTo>
                <a:lnTo>
                  <a:pt x="5293477" y="0"/>
                </a:lnTo>
                <a:lnTo>
                  <a:pt x="5293477" y="2337607"/>
                </a:lnTo>
                <a:lnTo>
                  <a:pt x="0" y="2337607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sz="3600" dirty="0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B345B5DA-50EE-A2FA-7973-D117804BA954}"/>
              </a:ext>
            </a:extLst>
          </p:cNvPr>
          <p:cNvGrpSpPr/>
          <p:nvPr/>
        </p:nvGrpSpPr>
        <p:grpSpPr>
          <a:xfrm>
            <a:off x="4609062" y="2819400"/>
            <a:ext cx="5370718" cy="1031706"/>
            <a:chOff x="0" y="0"/>
            <a:chExt cx="7057970" cy="1375608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45356E77-6E62-2B28-EFA1-1BCD43F873C0}"/>
                </a:ext>
              </a:extLst>
            </p:cNvPr>
            <p:cNvSpPr/>
            <p:nvPr/>
          </p:nvSpPr>
          <p:spPr>
            <a:xfrm>
              <a:off x="0" y="0"/>
              <a:ext cx="7058025" cy="1375664"/>
            </a:xfrm>
            <a:custGeom>
              <a:avLst/>
              <a:gdLst/>
              <a:ahLst/>
              <a:cxnLst/>
              <a:rect l="l" t="t" r="r" b="b"/>
              <a:pathLst>
                <a:path w="7058025" h="1375664">
                  <a:moveTo>
                    <a:pt x="0" y="0"/>
                  </a:moveTo>
                  <a:lnTo>
                    <a:pt x="7058025" y="0"/>
                  </a:lnTo>
                  <a:lnTo>
                    <a:pt x="7058025" y="1375664"/>
                  </a:lnTo>
                  <a:lnTo>
                    <a:pt x="0" y="137566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3600"/>
            </a:p>
          </p:txBody>
        </p:sp>
      </p:grpSp>
      <p:sp>
        <p:nvSpPr>
          <p:cNvPr id="15" name="Freeform 15">
            <a:extLst>
              <a:ext uri="{FF2B5EF4-FFF2-40B4-BE49-F238E27FC236}">
                <a16:creationId xmlns:a16="http://schemas.microsoft.com/office/drawing/2014/main" id="{47052556-0977-7CEE-58CE-9C992EE6E33C}"/>
              </a:ext>
            </a:extLst>
          </p:cNvPr>
          <p:cNvSpPr/>
          <p:nvPr/>
        </p:nvSpPr>
        <p:spPr>
          <a:xfrm>
            <a:off x="421638" y="3695587"/>
            <a:ext cx="435788" cy="754612"/>
          </a:xfrm>
          <a:custGeom>
            <a:avLst/>
            <a:gdLst/>
            <a:ahLst/>
            <a:cxnLst/>
            <a:rect l="l" t="t" r="r" b="b"/>
            <a:pathLst>
              <a:path w="451178" h="781261">
                <a:moveTo>
                  <a:pt x="0" y="0"/>
                </a:moveTo>
                <a:lnTo>
                  <a:pt x="451178" y="0"/>
                </a:lnTo>
                <a:lnTo>
                  <a:pt x="451178" y="781261"/>
                </a:lnTo>
                <a:lnTo>
                  <a:pt x="0" y="78126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-70" r="-70"/>
            </a:stretch>
          </a:blipFill>
        </p:spPr>
        <p:txBody>
          <a:bodyPr/>
          <a:lstStyle/>
          <a:p>
            <a:endParaRPr lang="en-US" sz="3600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422A6E88-061B-6FB5-4BDB-A7DC3AE7EB7E}"/>
              </a:ext>
            </a:extLst>
          </p:cNvPr>
          <p:cNvGrpSpPr/>
          <p:nvPr/>
        </p:nvGrpSpPr>
        <p:grpSpPr>
          <a:xfrm>
            <a:off x="4609062" y="3931484"/>
            <a:ext cx="5370718" cy="1602070"/>
            <a:chOff x="0" y="0"/>
            <a:chExt cx="7062584" cy="2169441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1F08F8E8-F5AA-E500-81F1-38B4DAE94DAA}"/>
                </a:ext>
              </a:extLst>
            </p:cNvPr>
            <p:cNvSpPr/>
            <p:nvPr/>
          </p:nvSpPr>
          <p:spPr>
            <a:xfrm>
              <a:off x="0" y="0"/>
              <a:ext cx="7062639" cy="2169427"/>
            </a:xfrm>
            <a:custGeom>
              <a:avLst/>
              <a:gdLst/>
              <a:ahLst/>
              <a:cxnLst/>
              <a:rect l="l" t="t" r="r" b="b"/>
              <a:pathLst>
                <a:path w="7062639" h="2169427">
                  <a:moveTo>
                    <a:pt x="0" y="0"/>
                  </a:moveTo>
                  <a:lnTo>
                    <a:pt x="7062639" y="0"/>
                  </a:lnTo>
                  <a:lnTo>
                    <a:pt x="7062639" y="2169427"/>
                  </a:lnTo>
                  <a:lnTo>
                    <a:pt x="0" y="216942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3600"/>
            </a:p>
          </p:txBody>
        </p:sp>
      </p:grpSp>
      <p:sp>
        <p:nvSpPr>
          <p:cNvPr id="18" name="Freeform 18">
            <a:extLst>
              <a:ext uri="{FF2B5EF4-FFF2-40B4-BE49-F238E27FC236}">
                <a16:creationId xmlns:a16="http://schemas.microsoft.com/office/drawing/2014/main" id="{8DBA3F32-4D7B-08E6-1329-C51BFE8CD5A6}"/>
              </a:ext>
            </a:extLst>
          </p:cNvPr>
          <p:cNvSpPr/>
          <p:nvPr/>
        </p:nvSpPr>
        <p:spPr>
          <a:xfrm>
            <a:off x="314551" y="2575962"/>
            <a:ext cx="752404" cy="738724"/>
          </a:xfrm>
          <a:custGeom>
            <a:avLst/>
            <a:gdLst/>
            <a:ahLst/>
            <a:cxnLst/>
            <a:rect l="l" t="t" r="r" b="b"/>
            <a:pathLst>
              <a:path w="750855" h="737203">
                <a:moveTo>
                  <a:pt x="0" y="0"/>
                </a:moveTo>
                <a:lnTo>
                  <a:pt x="750855" y="0"/>
                </a:lnTo>
                <a:lnTo>
                  <a:pt x="750855" y="737203"/>
                </a:lnTo>
                <a:lnTo>
                  <a:pt x="0" y="737203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t="-281" b="-281"/>
            </a:stretch>
          </a:blipFill>
        </p:spPr>
        <p:txBody>
          <a:bodyPr/>
          <a:lstStyle/>
          <a:p>
            <a:endParaRPr lang="en-US" sz="3600"/>
          </a:p>
        </p:txBody>
      </p:sp>
      <p:sp>
        <p:nvSpPr>
          <p:cNvPr id="21" name="Freeform 21">
            <a:extLst>
              <a:ext uri="{FF2B5EF4-FFF2-40B4-BE49-F238E27FC236}">
                <a16:creationId xmlns:a16="http://schemas.microsoft.com/office/drawing/2014/main" id="{FF4D2CD1-075B-8145-9039-C091E5CBFABA}"/>
              </a:ext>
            </a:extLst>
          </p:cNvPr>
          <p:cNvSpPr/>
          <p:nvPr/>
        </p:nvSpPr>
        <p:spPr>
          <a:xfrm>
            <a:off x="9154072" y="4319577"/>
            <a:ext cx="675729" cy="675729"/>
          </a:xfrm>
          <a:custGeom>
            <a:avLst/>
            <a:gdLst/>
            <a:ahLst/>
            <a:cxnLst/>
            <a:rect l="l" t="t" r="r" b="b"/>
            <a:pathLst>
              <a:path w="675729" h="675729">
                <a:moveTo>
                  <a:pt x="0" y="0"/>
                </a:moveTo>
                <a:lnTo>
                  <a:pt x="675729" y="0"/>
                </a:lnTo>
                <a:lnTo>
                  <a:pt x="675729" y="675729"/>
                </a:lnTo>
                <a:lnTo>
                  <a:pt x="0" y="675729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sz="3600"/>
          </a:p>
        </p:txBody>
      </p:sp>
      <p:grpSp>
        <p:nvGrpSpPr>
          <p:cNvPr id="22" name="Group 22">
            <a:extLst>
              <a:ext uri="{FF2B5EF4-FFF2-40B4-BE49-F238E27FC236}">
                <a16:creationId xmlns:a16="http://schemas.microsoft.com/office/drawing/2014/main" id="{91E82F18-AEA2-EB8C-04C3-D018ACAB6968}"/>
              </a:ext>
            </a:extLst>
          </p:cNvPr>
          <p:cNvGrpSpPr/>
          <p:nvPr/>
        </p:nvGrpSpPr>
        <p:grpSpPr>
          <a:xfrm>
            <a:off x="4675138" y="3968971"/>
            <a:ext cx="4419934" cy="1564583"/>
            <a:chOff x="0" y="0"/>
            <a:chExt cx="5893246" cy="2086111"/>
          </a:xfrm>
        </p:grpSpPr>
        <p:sp>
          <p:nvSpPr>
            <p:cNvPr id="23" name="Freeform 23">
              <a:extLst>
                <a:ext uri="{FF2B5EF4-FFF2-40B4-BE49-F238E27FC236}">
                  <a16:creationId xmlns:a16="http://schemas.microsoft.com/office/drawing/2014/main" id="{B3D19C80-04AC-D5E4-A43D-83424221CA2E}"/>
                </a:ext>
              </a:extLst>
            </p:cNvPr>
            <p:cNvSpPr/>
            <p:nvPr/>
          </p:nvSpPr>
          <p:spPr>
            <a:xfrm>
              <a:off x="0" y="0"/>
              <a:ext cx="5893246" cy="2086111"/>
            </a:xfrm>
            <a:custGeom>
              <a:avLst/>
              <a:gdLst/>
              <a:ahLst/>
              <a:cxnLst/>
              <a:rect l="l" t="t" r="r" b="b"/>
              <a:pathLst>
                <a:path w="5893246" h="2086111">
                  <a:moveTo>
                    <a:pt x="0" y="0"/>
                  </a:moveTo>
                  <a:lnTo>
                    <a:pt x="5893246" y="0"/>
                  </a:lnTo>
                  <a:lnTo>
                    <a:pt x="5893246" y="2086111"/>
                  </a:lnTo>
                  <a:lnTo>
                    <a:pt x="0" y="208611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600"/>
            </a:p>
          </p:txBody>
        </p:sp>
        <p:sp>
          <p:nvSpPr>
            <p:cNvPr id="24" name="TextBox 24">
              <a:extLst>
                <a:ext uri="{FF2B5EF4-FFF2-40B4-BE49-F238E27FC236}">
                  <a16:creationId xmlns:a16="http://schemas.microsoft.com/office/drawing/2014/main" id="{E2B6FC5B-A843-44A6-2BF8-72B5367D9894}"/>
                </a:ext>
              </a:extLst>
            </p:cNvPr>
            <p:cNvSpPr txBox="1"/>
            <p:nvPr/>
          </p:nvSpPr>
          <p:spPr>
            <a:xfrm>
              <a:off x="0" y="0"/>
              <a:ext cx="5771882" cy="2086111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r>
                <a:rPr lang="en-US" sz="1100" i="1" dirty="0">
                  <a:latin typeface="Montserrat" pitchFamily="2" charset="77"/>
                </a:rPr>
                <a:t>¿</a:t>
              </a:r>
              <a:r>
                <a:rPr lang="en-US" sz="1100" i="1" dirty="0" err="1">
                  <a:latin typeface="Montserrat" pitchFamily="2" charset="77"/>
                </a:rPr>
                <a:t>Cuáles</a:t>
              </a:r>
              <a:r>
                <a:rPr lang="en-US" sz="1100" i="1" dirty="0">
                  <a:latin typeface="Montserrat" pitchFamily="2" charset="77"/>
                </a:rPr>
                <a:t> son </a:t>
              </a:r>
              <a:r>
                <a:rPr lang="en-US" sz="1100" i="1" dirty="0" err="1">
                  <a:latin typeface="Montserrat" pitchFamily="2" charset="77"/>
                </a:rPr>
                <a:t>los</a:t>
              </a:r>
              <a:r>
                <a:rPr lang="en-US" sz="1100" i="1" dirty="0">
                  <a:latin typeface="Montserrat" pitchFamily="2" charset="77"/>
                </a:rPr>
                <a:t> </a:t>
              </a:r>
              <a:r>
                <a:rPr lang="en-US" sz="1100" i="1" dirty="0" err="1">
                  <a:latin typeface="Montserrat" pitchFamily="2" charset="77"/>
                </a:rPr>
                <a:t>efectos</a:t>
              </a:r>
              <a:r>
                <a:rPr lang="en-US" sz="1100" i="1" dirty="0">
                  <a:latin typeface="Montserrat" pitchFamily="2" charset="77"/>
                </a:rPr>
                <a:t> </a:t>
              </a:r>
              <a:r>
                <a:rPr lang="en-US" sz="1100" i="1" dirty="0" err="1">
                  <a:latin typeface="Montserrat" pitchFamily="2" charset="77"/>
                </a:rPr>
                <a:t>secundarios</a:t>
              </a:r>
              <a:r>
                <a:rPr lang="en-US" sz="1100" i="1" dirty="0">
                  <a:latin typeface="Montserrat" pitchFamily="2" charset="77"/>
                </a:rPr>
                <a:t>?</a:t>
              </a:r>
            </a:p>
            <a:p>
              <a:br>
                <a:rPr lang="en-US" sz="1100" dirty="0">
                  <a:latin typeface="Montserrat" pitchFamily="2" charset="77"/>
                </a:rPr>
              </a:br>
              <a:r>
                <a:rPr lang="en-US" sz="1100" dirty="0">
                  <a:latin typeface="Montserrat" pitchFamily="2" charset="77"/>
                </a:rPr>
                <a:t>Los </a:t>
              </a:r>
              <a:r>
                <a:rPr lang="en-US" sz="1100" dirty="0" err="1">
                  <a:latin typeface="Montserrat" pitchFamily="2" charset="77"/>
                </a:rPr>
                <a:t>efectos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secundarios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más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comunes</a:t>
              </a:r>
              <a:r>
                <a:rPr lang="en-US" sz="1100" dirty="0">
                  <a:latin typeface="Montserrat" pitchFamily="2" charset="77"/>
                </a:rPr>
                <a:t> son dolor, </a:t>
              </a:r>
              <a:r>
                <a:rPr lang="en-US" sz="1100" dirty="0" err="1">
                  <a:latin typeface="Montserrat" pitchFamily="2" charset="77"/>
                </a:rPr>
                <a:t>hinchazón</a:t>
              </a:r>
              <a:r>
                <a:rPr lang="en-US" sz="1100" dirty="0">
                  <a:latin typeface="Montserrat" pitchFamily="2" charset="77"/>
                </a:rPr>
                <a:t>, </a:t>
              </a:r>
              <a:r>
                <a:rPr lang="en-US" sz="1100" dirty="0" err="1">
                  <a:latin typeface="Montserrat" pitchFamily="2" charset="77"/>
                </a:rPr>
                <a:t>enrojecimiento</a:t>
              </a:r>
              <a:r>
                <a:rPr lang="en-US" sz="1100" dirty="0">
                  <a:latin typeface="Montserrat" pitchFamily="2" charset="77"/>
                </a:rPr>
                <a:t> o un </a:t>
              </a:r>
              <a:r>
                <a:rPr lang="en-US" sz="1100" dirty="0" err="1">
                  <a:latin typeface="Montserrat" pitchFamily="2" charset="77"/>
                </a:rPr>
                <a:t>bulto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en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el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lugar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donde</a:t>
              </a:r>
              <a:r>
                <a:rPr lang="en-US" sz="1100" dirty="0">
                  <a:latin typeface="Montserrat" pitchFamily="2" charset="77"/>
                </a:rPr>
                <a:t> se </a:t>
              </a:r>
              <a:r>
                <a:rPr lang="en-US" sz="1100" dirty="0" err="1">
                  <a:latin typeface="Montserrat" pitchFamily="2" charset="77"/>
                </a:rPr>
                <a:t>aplicó</a:t>
              </a:r>
              <a:r>
                <a:rPr lang="en-US" sz="1100" dirty="0">
                  <a:latin typeface="Montserrat" pitchFamily="2" charset="77"/>
                </a:rPr>
                <a:t> la </a:t>
              </a:r>
              <a:r>
                <a:rPr lang="en-US" sz="1100" dirty="0" err="1">
                  <a:latin typeface="Montserrat" pitchFamily="2" charset="77"/>
                </a:rPr>
                <a:t>inyección</a:t>
              </a:r>
              <a:r>
                <a:rPr lang="en-US" sz="1100" dirty="0">
                  <a:latin typeface="Montserrat" pitchFamily="2" charset="77"/>
                </a:rPr>
                <a:t>. </a:t>
              </a:r>
              <a:r>
                <a:rPr lang="en-US" sz="1100" dirty="0" err="1">
                  <a:latin typeface="Montserrat" pitchFamily="2" charset="77"/>
                </a:rPr>
                <a:t>Otros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efectos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secundarios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incluyen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fiebre</a:t>
              </a:r>
              <a:r>
                <a:rPr lang="en-US" sz="1100" dirty="0">
                  <a:latin typeface="Montserrat" pitchFamily="2" charset="77"/>
                </a:rPr>
                <a:t>, </a:t>
              </a:r>
              <a:r>
                <a:rPr lang="en-US" sz="1100" dirty="0" err="1">
                  <a:latin typeface="Montserrat" pitchFamily="2" charset="77"/>
                </a:rPr>
                <a:t>cansancio</a:t>
              </a:r>
              <a:r>
                <a:rPr lang="en-US" sz="1100" dirty="0">
                  <a:latin typeface="Montserrat" pitchFamily="2" charset="77"/>
                </a:rPr>
                <a:t>, dolor de cabeza, </a:t>
              </a:r>
              <a:r>
                <a:rPr lang="en-US" sz="1100" dirty="0" err="1">
                  <a:latin typeface="Montserrat" pitchFamily="2" charset="77"/>
                </a:rPr>
                <a:t>náuseas</a:t>
              </a:r>
              <a:r>
                <a:rPr lang="en-US" sz="1100" dirty="0">
                  <a:latin typeface="Montserrat" pitchFamily="2" charset="77"/>
                </a:rPr>
                <a:t>, </a:t>
              </a:r>
              <a:r>
                <a:rPr lang="en-US" sz="1100" dirty="0" err="1">
                  <a:latin typeface="Montserrat" pitchFamily="2" charset="77"/>
                </a:rPr>
                <a:t>problemas</a:t>
              </a:r>
              <a:r>
                <a:rPr lang="en-US" sz="1100" dirty="0">
                  <a:latin typeface="Montserrat" pitchFamily="2" charset="77"/>
                </a:rPr>
                <a:t> para </a:t>
              </a:r>
              <a:r>
                <a:rPr lang="en-US" sz="1100" dirty="0" err="1">
                  <a:latin typeface="Montserrat" pitchFamily="2" charset="77"/>
                </a:rPr>
                <a:t>dormir</a:t>
              </a:r>
              <a:r>
                <a:rPr lang="en-US" sz="1100" dirty="0">
                  <a:latin typeface="Montserrat" pitchFamily="2" charset="77"/>
                </a:rPr>
                <a:t>, </a:t>
              </a:r>
              <a:r>
                <a:rPr lang="en-US" sz="1100" dirty="0" err="1">
                  <a:latin typeface="Montserrat" pitchFamily="2" charset="77"/>
                </a:rPr>
                <a:t>mareos</a:t>
              </a:r>
              <a:r>
                <a:rPr lang="en-US" sz="1100" dirty="0">
                  <a:latin typeface="Montserrat" pitchFamily="2" charset="77"/>
                </a:rPr>
                <a:t> o </a:t>
              </a:r>
              <a:r>
                <a:rPr lang="en-US" sz="1100" dirty="0" err="1">
                  <a:latin typeface="Montserrat" pitchFamily="2" charset="77"/>
                </a:rPr>
                <a:t>erupción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cutánea</a:t>
              </a:r>
              <a:r>
                <a:rPr lang="en-US" sz="1100" dirty="0">
                  <a:latin typeface="Montserrat" pitchFamily="2" charset="77"/>
                </a:rPr>
                <a:t>. </a:t>
              </a:r>
              <a:r>
                <a:rPr lang="en-US" sz="1100" dirty="0" err="1">
                  <a:latin typeface="Montserrat" pitchFamily="2" charset="77"/>
                </a:rPr>
                <a:t>Algunos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pacientes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han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experimentado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depresión</a:t>
              </a:r>
              <a:r>
                <a:rPr lang="en-US" sz="1100" dirty="0">
                  <a:latin typeface="Montserrat" pitchFamily="2" charset="77"/>
                </a:rPr>
                <a:t> u </a:t>
              </a:r>
              <a:r>
                <a:rPr lang="en-US" sz="1100" dirty="0" err="1">
                  <a:latin typeface="Montserrat" pitchFamily="2" charset="77"/>
                </a:rPr>
                <a:t>otros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cambios</a:t>
              </a:r>
              <a:r>
                <a:rPr lang="en-US" sz="1100" dirty="0">
                  <a:latin typeface="Montserrat" pitchFamily="2" charset="77"/>
                </a:rPr>
                <a:t> de </a:t>
              </a:r>
              <a:r>
                <a:rPr lang="en-US" sz="1100" dirty="0" err="1">
                  <a:latin typeface="Montserrat" pitchFamily="2" charset="77"/>
                </a:rPr>
                <a:t>ánimo</a:t>
              </a:r>
              <a:r>
                <a:rPr lang="en-US" sz="1100" dirty="0">
                  <a:latin typeface="Montserrat" pitchFamily="2" charset="77"/>
                </a:rPr>
                <a:t>. Hable con </a:t>
              </a:r>
              <a:r>
                <a:rPr lang="en-US" sz="1100" dirty="0" err="1">
                  <a:latin typeface="Montserrat" pitchFamily="2" charset="77"/>
                </a:rPr>
                <a:t>su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proveedor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si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experimenta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estos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efectos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secundarios</a:t>
              </a:r>
              <a:r>
                <a:rPr lang="en-US" sz="1100" dirty="0">
                  <a:latin typeface="Montserrat" pitchFamily="2" charset="77"/>
                </a:rPr>
                <a:t>.</a:t>
              </a:r>
            </a:p>
            <a:p>
              <a:endParaRPr lang="en-US" sz="1100" kern="100" dirty="0">
                <a:highlight>
                  <a:srgbClr val="FFFF00"/>
                </a:highlight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endParaRPr lang="en-US" sz="1100" dirty="0">
                <a:latin typeface="Montserrat" pitchFamily="2" charset="77"/>
              </a:endParaRPr>
            </a:p>
            <a:p>
              <a:endParaRPr lang="en-US" sz="1100" dirty="0">
                <a:latin typeface="Montserrat" pitchFamily="2" charset="77"/>
              </a:endParaRPr>
            </a:p>
            <a:p>
              <a:pPr>
                <a:lnSpc>
                  <a:spcPts val="1296"/>
                </a:lnSpc>
              </a:pPr>
              <a:endParaRPr lang="en-US" sz="1100" dirty="0">
                <a:solidFill>
                  <a:srgbClr val="2E2E2E"/>
                </a:solidFill>
                <a:latin typeface="Montserrat" pitchFamily="2" charset="77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28" name="Freeform 28">
            <a:extLst>
              <a:ext uri="{FF2B5EF4-FFF2-40B4-BE49-F238E27FC236}">
                <a16:creationId xmlns:a16="http://schemas.microsoft.com/office/drawing/2014/main" id="{7BBD36E1-31F2-B6A2-1481-3CCEAF805252}"/>
              </a:ext>
            </a:extLst>
          </p:cNvPr>
          <p:cNvSpPr/>
          <p:nvPr/>
        </p:nvSpPr>
        <p:spPr>
          <a:xfrm>
            <a:off x="9220200" y="2993569"/>
            <a:ext cx="606424" cy="631692"/>
          </a:xfrm>
          <a:custGeom>
            <a:avLst/>
            <a:gdLst/>
            <a:ahLst/>
            <a:cxnLst/>
            <a:rect l="l" t="t" r="r" b="b"/>
            <a:pathLst>
              <a:path w="606424" h="631692">
                <a:moveTo>
                  <a:pt x="0" y="0"/>
                </a:moveTo>
                <a:lnTo>
                  <a:pt x="606424" y="0"/>
                </a:lnTo>
                <a:lnTo>
                  <a:pt x="606424" y="631692"/>
                </a:lnTo>
                <a:lnTo>
                  <a:pt x="0" y="631692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 l="-843" r="-843"/>
            </a:stretch>
          </a:blipFill>
        </p:spPr>
        <p:txBody>
          <a:bodyPr/>
          <a:lstStyle/>
          <a:p>
            <a:endParaRPr lang="en-US" sz="3600"/>
          </a:p>
        </p:txBody>
      </p:sp>
      <p:grpSp>
        <p:nvGrpSpPr>
          <p:cNvPr id="29" name="Group 29">
            <a:extLst>
              <a:ext uri="{FF2B5EF4-FFF2-40B4-BE49-F238E27FC236}">
                <a16:creationId xmlns:a16="http://schemas.microsoft.com/office/drawing/2014/main" id="{B87793F6-442D-3760-75AB-6FAC3EE41CF5}"/>
              </a:ext>
            </a:extLst>
          </p:cNvPr>
          <p:cNvGrpSpPr/>
          <p:nvPr/>
        </p:nvGrpSpPr>
        <p:grpSpPr>
          <a:xfrm>
            <a:off x="4670519" y="2900414"/>
            <a:ext cx="4286928" cy="878671"/>
            <a:chOff x="0" y="0"/>
            <a:chExt cx="5715905" cy="1171562"/>
          </a:xfrm>
        </p:grpSpPr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C75CF27F-6863-CF77-387D-1D3F20C67D1B}"/>
                </a:ext>
              </a:extLst>
            </p:cNvPr>
            <p:cNvSpPr/>
            <p:nvPr/>
          </p:nvSpPr>
          <p:spPr>
            <a:xfrm>
              <a:off x="0" y="0"/>
              <a:ext cx="5715905" cy="1171562"/>
            </a:xfrm>
            <a:custGeom>
              <a:avLst/>
              <a:gdLst/>
              <a:ahLst/>
              <a:cxnLst/>
              <a:rect l="l" t="t" r="r" b="b"/>
              <a:pathLst>
                <a:path w="5715905" h="1171562">
                  <a:moveTo>
                    <a:pt x="0" y="0"/>
                  </a:moveTo>
                  <a:lnTo>
                    <a:pt x="5715905" y="0"/>
                  </a:lnTo>
                  <a:lnTo>
                    <a:pt x="5715905" y="1171562"/>
                  </a:lnTo>
                  <a:lnTo>
                    <a:pt x="0" y="1171562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600"/>
            </a:p>
          </p:txBody>
        </p:sp>
        <p:sp>
          <p:nvSpPr>
            <p:cNvPr id="31" name="TextBox 31">
              <a:extLst>
                <a:ext uri="{FF2B5EF4-FFF2-40B4-BE49-F238E27FC236}">
                  <a16:creationId xmlns:a16="http://schemas.microsoft.com/office/drawing/2014/main" id="{D1A227A6-53C5-ED44-5BB2-FC7CA573A7C7}"/>
                </a:ext>
              </a:extLst>
            </p:cNvPr>
            <p:cNvSpPr txBox="1"/>
            <p:nvPr/>
          </p:nvSpPr>
          <p:spPr>
            <a:xfrm>
              <a:off x="0" y="0"/>
              <a:ext cx="5715905" cy="1171562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r>
                <a:rPr lang="en-US" sz="1100" i="1" dirty="0">
                  <a:latin typeface="Montserrat" pitchFamily="2" charset="77"/>
                </a:rPr>
                <a:t>¿</a:t>
              </a:r>
              <a:r>
                <a:rPr lang="en-US" sz="1100" i="1" dirty="0" err="1">
                  <a:latin typeface="Montserrat" pitchFamily="2" charset="77"/>
                </a:rPr>
                <a:t>Cómo</a:t>
              </a:r>
              <a:r>
                <a:rPr lang="en-US" sz="1100" i="1" dirty="0">
                  <a:latin typeface="Montserrat" pitchFamily="2" charset="77"/>
                </a:rPr>
                <a:t> se llama </a:t>
              </a:r>
              <a:r>
                <a:rPr lang="en-US" sz="1100" i="1" dirty="0" err="1">
                  <a:latin typeface="Montserrat" pitchFamily="2" charset="77"/>
                </a:rPr>
                <a:t>el</a:t>
              </a:r>
              <a:r>
                <a:rPr lang="en-US" sz="1100" i="1" dirty="0">
                  <a:latin typeface="Montserrat" pitchFamily="2" charset="77"/>
                </a:rPr>
                <a:t> </a:t>
              </a:r>
              <a:r>
                <a:rPr lang="en-US" sz="1100" i="1" dirty="0" err="1">
                  <a:latin typeface="Montserrat" pitchFamily="2" charset="77"/>
                </a:rPr>
                <a:t>medicamento</a:t>
              </a:r>
              <a:r>
                <a:rPr lang="en-US" sz="1100" i="1" dirty="0">
                  <a:latin typeface="Montserrat" pitchFamily="2" charset="77"/>
                </a:rPr>
                <a:t>?</a:t>
              </a:r>
            </a:p>
            <a:p>
              <a:br>
                <a:rPr lang="en-US" sz="1100" dirty="0">
                  <a:latin typeface="Montserrat" pitchFamily="2" charset="77"/>
                </a:rPr>
              </a:br>
              <a:r>
                <a:rPr lang="en-US" sz="1100" dirty="0" err="1">
                  <a:latin typeface="Montserrat" pitchFamily="2" charset="77"/>
                </a:rPr>
                <a:t>Ahora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mismo</a:t>
              </a:r>
              <a:r>
                <a:rPr lang="en-US" sz="1100" dirty="0">
                  <a:latin typeface="Montserrat" pitchFamily="2" charset="77"/>
                </a:rPr>
                <a:t>, </a:t>
              </a:r>
              <a:r>
                <a:rPr lang="en-US" sz="1100" dirty="0" err="1">
                  <a:latin typeface="Montserrat" pitchFamily="2" charset="77"/>
                </a:rPr>
                <a:t>podemos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ofrecer</a:t>
              </a:r>
              <a:r>
                <a:rPr lang="en-US" sz="1100" dirty="0">
                  <a:latin typeface="Montserrat" pitchFamily="2" charset="77"/>
                </a:rPr>
                <a:t> un </a:t>
              </a:r>
              <a:r>
                <a:rPr lang="en-US" sz="1100" dirty="0" err="1">
                  <a:latin typeface="Montserrat" pitchFamily="2" charset="77"/>
                </a:rPr>
                <a:t>tratamiento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inyectable</a:t>
              </a:r>
              <a:r>
                <a:rPr lang="en-US" sz="1100" dirty="0">
                  <a:latin typeface="Montserrat" pitchFamily="2" charset="77"/>
                </a:rPr>
                <a:t> para </a:t>
              </a:r>
              <a:r>
                <a:rPr lang="en-US" sz="1100" dirty="0" err="1">
                  <a:latin typeface="Montserrat" pitchFamily="2" charset="77"/>
                </a:rPr>
                <a:t>el</a:t>
              </a:r>
              <a:r>
                <a:rPr lang="en-US" sz="1100" dirty="0">
                  <a:latin typeface="Montserrat" pitchFamily="2" charset="77"/>
                </a:rPr>
                <a:t> VIH que se llama Cabenuva, que es </a:t>
              </a:r>
              <a:r>
                <a:rPr lang="en-US" sz="1100" dirty="0" err="1">
                  <a:latin typeface="Montserrat" pitchFamily="2" charset="77"/>
                </a:rPr>
                <a:t>una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combinación</a:t>
              </a:r>
              <a:r>
                <a:rPr lang="en-US" sz="1100" dirty="0">
                  <a:latin typeface="Montserrat" pitchFamily="2" charset="77"/>
                </a:rPr>
                <a:t> de dos </a:t>
              </a:r>
              <a:r>
                <a:rPr lang="en-US" sz="1100" dirty="0" err="1">
                  <a:latin typeface="Montserrat" pitchFamily="2" charset="77"/>
                </a:rPr>
                <a:t>medicamentos</a:t>
              </a:r>
              <a:r>
                <a:rPr lang="en-US" sz="1100" dirty="0">
                  <a:latin typeface="Montserrat" pitchFamily="2" charset="77"/>
                </a:rPr>
                <a:t>: cabotegravir y </a:t>
              </a:r>
              <a:r>
                <a:rPr lang="en-US" sz="1100" dirty="0" err="1">
                  <a:latin typeface="Montserrat" pitchFamily="2" charset="77"/>
                </a:rPr>
                <a:t>rilpivirina</a:t>
              </a:r>
              <a:r>
                <a:rPr lang="en-US" sz="1100" dirty="0">
                  <a:latin typeface="Montserrat" pitchFamily="2" charset="77"/>
                </a:rPr>
                <a:t>.</a:t>
              </a:r>
              <a:endParaRPr lang="en-US" sz="1100" dirty="0">
                <a:solidFill>
                  <a:srgbClr val="2E2E2E"/>
                </a:solidFill>
                <a:latin typeface="Montserrat" pitchFamily="2" charset="77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35" name="Group 35">
            <a:extLst>
              <a:ext uri="{FF2B5EF4-FFF2-40B4-BE49-F238E27FC236}">
                <a16:creationId xmlns:a16="http://schemas.microsoft.com/office/drawing/2014/main" id="{966BEA69-0BF2-ED40-27AD-D720EEF6735C}"/>
              </a:ext>
            </a:extLst>
          </p:cNvPr>
          <p:cNvGrpSpPr/>
          <p:nvPr/>
        </p:nvGrpSpPr>
        <p:grpSpPr>
          <a:xfrm>
            <a:off x="1128409" y="1434419"/>
            <a:ext cx="3287098" cy="713724"/>
            <a:chOff x="0" y="-69375"/>
            <a:chExt cx="4382798" cy="951633"/>
          </a:xfrm>
        </p:grpSpPr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7E31800E-F787-4202-2EE6-F1F3F4E20EDB}"/>
                </a:ext>
              </a:extLst>
            </p:cNvPr>
            <p:cNvSpPr/>
            <p:nvPr/>
          </p:nvSpPr>
          <p:spPr>
            <a:xfrm>
              <a:off x="0" y="0"/>
              <a:ext cx="3946807" cy="882258"/>
            </a:xfrm>
            <a:custGeom>
              <a:avLst/>
              <a:gdLst/>
              <a:ahLst/>
              <a:cxnLst/>
              <a:rect l="l" t="t" r="r" b="b"/>
              <a:pathLst>
                <a:path w="3946807" h="882258">
                  <a:moveTo>
                    <a:pt x="0" y="0"/>
                  </a:moveTo>
                  <a:lnTo>
                    <a:pt x="3946807" y="0"/>
                  </a:lnTo>
                  <a:lnTo>
                    <a:pt x="3946807" y="882258"/>
                  </a:lnTo>
                  <a:lnTo>
                    <a:pt x="0" y="88225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600"/>
            </a:p>
          </p:txBody>
        </p:sp>
        <p:sp>
          <p:nvSpPr>
            <p:cNvPr id="37" name="TextBox 37">
              <a:extLst>
                <a:ext uri="{FF2B5EF4-FFF2-40B4-BE49-F238E27FC236}">
                  <a16:creationId xmlns:a16="http://schemas.microsoft.com/office/drawing/2014/main" id="{A3A97BCA-352F-B36F-B7A5-B5D5A905607A}"/>
                </a:ext>
              </a:extLst>
            </p:cNvPr>
            <p:cNvSpPr txBox="1"/>
            <p:nvPr/>
          </p:nvSpPr>
          <p:spPr>
            <a:xfrm>
              <a:off x="104384" y="-69375"/>
              <a:ext cx="4278414" cy="863209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 b="1" kern="100" dirty="0">
                  <a:solidFill>
                    <a:schemeClr val="bg1"/>
                  </a:solidFill>
                  <a:latin typeface="Montserrat" pitchFamily="2" charset="77"/>
                  <a:ea typeface="Aptos" panose="020B0004020202020204" pitchFamily="34" charset="0"/>
                  <a:cs typeface="Times New Roman" panose="02020603050405020304" pitchFamily="18" charset="0"/>
                </a:rPr>
                <a:t>Dos </a:t>
              </a:r>
              <a:r>
                <a:rPr lang="en-US" sz="1200" b="1" kern="100" dirty="0" err="1">
                  <a:solidFill>
                    <a:schemeClr val="bg1"/>
                  </a:solidFill>
                  <a:latin typeface="Montserrat" pitchFamily="2" charset="77"/>
                  <a:ea typeface="Aptos" panose="020B0004020202020204" pitchFamily="34" charset="0"/>
                  <a:cs typeface="Times New Roman" panose="02020603050405020304" pitchFamily="18" charset="0"/>
                </a:rPr>
                <a:t>Inyecciones</a:t>
              </a:r>
              <a:r>
                <a:rPr lang="en-US" sz="1200" b="1" kern="100" dirty="0">
                  <a:solidFill>
                    <a:schemeClr val="bg1"/>
                  </a:solidFill>
                  <a:latin typeface="Montserrat" pitchFamily="2" charset="77"/>
                  <a:ea typeface="Aptos" panose="020B0004020202020204" pitchFamily="34" charset="0"/>
                  <a:cs typeface="Times New Roman" panose="02020603050405020304" pitchFamily="18" charset="0"/>
                </a:rPr>
                <a:t> </a:t>
              </a:r>
            </a:p>
            <a:p>
              <a:pPr>
                <a:lnSpc>
                  <a:spcPts val="1296"/>
                </a:lnSpc>
              </a:pP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Cabenuva se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administra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en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 dos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inyecciones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,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una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en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cada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nalga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.</a:t>
              </a:r>
              <a:endParaRPr lang="en-US" sz="1200" dirty="0">
                <a:solidFill>
                  <a:schemeClr val="bg1"/>
                </a:solidFill>
                <a:latin typeface="Montserrat" pitchFamily="2" charset="77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38" name="Group 38">
            <a:extLst>
              <a:ext uri="{FF2B5EF4-FFF2-40B4-BE49-F238E27FC236}">
                <a16:creationId xmlns:a16="http://schemas.microsoft.com/office/drawing/2014/main" id="{8B2FD86E-31F2-03C0-0C5F-A2DFCD870EA6}"/>
              </a:ext>
            </a:extLst>
          </p:cNvPr>
          <p:cNvGrpSpPr/>
          <p:nvPr/>
        </p:nvGrpSpPr>
        <p:grpSpPr>
          <a:xfrm>
            <a:off x="1211303" y="2259113"/>
            <a:ext cx="2884213" cy="1543374"/>
            <a:chOff x="0" y="-274654"/>
            <a:chExt cx="3845617" cy="2057833"/>
          </a:xfrm>
        </p:grpSpPr>
        <p:sp>
          <p:nvSpPr>
            <p:cNvPr id="39" name="Freeform 39">
              <a:extLst>
                <a:ext uri="{FF2B5EF4-FFF2-40B4-BE49-F238E27FC236}">
                  <a16:creationId xmlns:a16="http://schemas.microsoft.com/office/drawing/2014/main" id="{85389DB6-AA98-9DB1-2832-395B3BB41F17}"/>
                </a:ext>
              </a:extLst>
            </p:cNvPr>
            <p:cNvSpPr/>
            <p:nvPr/>
          </p:nvSpPr>
          <p:spPr>
            <a:xfrm>
              <a:off x="0" y="0"/>
              <a:ext cx="3836281" cy="1783179"/>
            </a:xfrm>
            <a:custGeom>
              <a:avLst/>
              <a:gdLst/>
              <a:ahLst/>
              <a:cxnLst/>
              <a:rect l="l" t="t" r="r" b="b"/>
              <a:pathLst>
                <a:path w="3836281" h="1783179">
                  <a:moveTo>
                    <a:pt x="0" y="0"/>
                  </a:moveTo>
                  <a:lnTo>
                    <a:pt x="3836281" y="0"/>
                  </a:lnTo>
                  <a:lnTo>
                    <a:pt x="3836281" y="1783179"/>
                  </a:lnTo>
                  <a:lnTo>
                    <a:pt x="0" y="17831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600"/>
            </a:p>
          </p:txBody>
        </p:sp>
        <p:sp>
          <p:nvSpPr>
            <p:cNvPr id="40" name="TextBox 40">
              <a:extLst>
                <a:ext uri="{FF2B5EF4-FFF2-40B4-BE49-F238E27FC236}">
                  <a16:creationId xmlns:a16="http://schemas.microsoft.com/office/drawing/2014/main" id="{52E5ABC1-67C8-3019-5B1B-44D28F43FD41}"/>
                </a:ext>
              </a:extLst>
            </p:cNvPr>
            <p:cNvSpPr txBox="1"/>
            <p:nvPr/>
          </p:nvSpPr>
          <p:spPr>
            <a:xfrm>
              <a:off x="9337" y="-274654"/>
              <a:ext cx="3836280" cy="1477194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 b="1" kern="100" dirty="0" err="1">
                  <a:solidFill>
                    <a:schemeClr val="bg1"/>
                  </a:solidFill>
                  <a:latin typeface="Montserrat" pitchFamily="2" charset="77"/>
                  <a:ea typeface="Aptos" panose="020B0004020202020204" pitchFamily="34" charset="0"/>
                  <a:cs typeface="Times New Roman" panose="02020603050405020304" pitchFamily="18" charset="0"/>
                </a:rPr>
                <a:t>Visitas</a:t>
              </a:r>
              <a:r>
                <a:rPr lang="en-US" sz="1200" b="1" kern="100" dirty="0">
                  <a:solidFill>
                    <a:schemeClr val="bg1"/>
                  </a:solidFill>
                  <a:latin typeface="Montserrat" pitchFamily="2" charset="77"/>
                  <a:ea typeface="Aptos" panose="020B0004020202020204" pitchFamily="34" charset="0"/>
                  <a:cs typeface="Times New Roman" panose="02020603050405020304" pitchFamily="18" charset="0"/>
                </a:rPr>
                <a:t> Cada Mes</a:t>
              </a:r>
              <a:endParaRPr lang="en-US" sz="1200" kern="100" dirty="0">
                <a:solidFill>
                  <a:schemeClr val="bg1"/>
                </a:solidFill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ts val="1296"/>
                </a:lnSpc>
              </a:pP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Cabenuva solo dura un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mes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,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por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eso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 es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importante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regresar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 a la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clínica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 y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recibir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 las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siguientes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inyecciones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 a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tiempo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.</a:t>
              </a:r>
              <a:endParaRPr lang="en-US" sz="1200" dirty="0">
                <a:solidFill>
                  <a:schemeClr val="bg1"/>
                </a:solidFill>
                <a:latin typeface="Montserrat" pitchFamily="2" charset="77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41" name="Group 41">
            <a:extLst>
              <a:ext uri="{FF2B5EF4-FFF2-40B4-BE49-F238E27FC236}">
                <a16:creationId xmlns:a16="http://schemas.microsoft.com/office/drawing/2014/main" id="{52DAC35A-4EE0-EED7-5276-BAEFC83CC338}"/>
              </a:ext>
            </a:extLst>
          </p:cNvPr>
          <p:cNvGrpSpPr/>
          <p:nvPr/>
        </p:nvGrpSpPr>
        <p:grpSpPr>
          <a:xfrm>
            <a:off x="1178181" y="3383744"/>
            <a:ext cx="3097914" cy="1235264"/>
            <a:chOff x="0" y="-459913"/>
            <a:chExt cx="4130552" cy="1647020"/>
          </a:xfrm>
        </p:grpSpPr>
        <p:sp>
          <p:nvSpPr>
            <p:cNvPr id="42" name="Freeform 42">
              <a:extLst>
                <a:ext uri="{FF2B5EF4-FFF2-40B4-BE49-F238E27FC236}">
                  <a16:creationId xmlns:a16="http://schemas.microsoft.com/office/drawing/2014/main" id="{55126796-1A1C-8B1B-54C4-9B748D29815E}"/>
                </a:ext>
              </a:extLst>
            </p:cNvPr>
            <p:cNvSpPr/>
            <p:nvPr/>
          </p:nvSpPr>
          <p:spPr>
            <a:xfrm>
              <a:off x="0" y="0"/>
              <a:ext cx="4115855" cy="1187107"/>
            </a:xfrm>
            <a:custGeom>
              <a:avLst/>
              <a:gdLst/>
              <a:ahLst/>
              <a:cxnLst/>
              <a:rect l="l" t="t" r="r" b="b"/>
              <a:pathLst>
                <a:path w="4115855" h="1187107">
                  <a:moveTo>
                    <a:pt x="0" y="0"/>
                  </a:moveTo>
                  <a:lnTo>
                    <a:pt x="4115855" y="0"/>
                  </a:lnTo>
                  <a:lnTo>
                    <a:pt x="4115855" y="1187107"/>
                  </a:lnTo>
                  <a:lnTo>
                    <a:pt x="0" y="118710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600"/>
            </a:p>
          </p:txBody>
        </p:sp>
        <p:sp>
          <p:nvSpPr>
            <p:cNvPr id="43" name="TextBox 43">
              <a:extLst>
                <a:ext uri="{FF2B5EF4-FFF2-40B4-BE49-F238E27FC236}">
                  <a16:creationId xmlns:a16="http://schemas.microsoft.com/office/drawing/2014/main" id="{E84EAA31-9433-7A84-96C1-736408B17CDB}"/>
                </a:ext>
              </a:extLst>
            </p:cNvPr>
            <p:cNvSpPr txBox="1"/>
            <p:nvPr/>
          </p:nvSpPr>
          <p:spPr>
            <a:xfrm>
              <a:off x="14697" y="-459913"/>
              <a:ext cx="4115855" cy="1168058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>
                <a:lnSpc>
                  <a:spcPts val="1296"/>
                </a:lnSpc>
              </a:pPr>
              <a:br>
                <a:rPr lang="en-US" sz="1200" b="1" dirty="0">
                  <a:solidFill>
                    <a:schemeClr val="bg1"/>
                  </a:solidFill>
                  <a:latin typeface="Montserrat" pitchFamily="2" charset="77"/>
                </a:rPr>
              </a:br>
              <a:r>
                <a:rPr lang="en-US" sz="1200" b="1" dirty="0">
                  <a:solidFill>
                    <a:schemeClr val="bg1"/>
                  </a:solidFill>
                  <a:latin typeface="Montserrat" pitchFamily="2" charset="77"/>
                </a:rPr>
                <a:t>Libertad de las pastillas </a:t>
              </a:r>
              <a:r>
                <a:rPr lang="en-US" sz="1200" b="1" dirty="0" err="1">
                  <a:solidFill>
                    <a:schemeClr val="bg1"/>
                  </a:solidFill>
                  <a:latin typeface="Montserrat" pitchFamily="2" charset="77"/>
                </a:rPr>
                <a:t>diarias</a:t>
              </a:r>
              <a:endParaRPr lang="en-US" sz="1200" b="1" dirty="0">
                <a:solidFill>
                  <a:schemeClr val="bg1"/>
                </a:solidFill>
                <a:latin typeface="Montserrat" pitchFamily="2" charset="77"/>
              </a:endParaRPr>
            </a:p>
            <a:p>
              <a:pPr>
                <a:lnSpc>
                  <a:spcPts val="1296"/>
                </a:lnSpc>
              </a:pPr>
              <a:b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</a:b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Las personas que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usan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Cabenuva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 no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tienen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 que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tomar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 pastillas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diarias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 para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controlar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latin typeface="Montserrat" pitchFamily="2" charset="77"/>
                </a:rPr>
                <a:t>el</a:t>
              </a:r>
              <a:r>
                <a:rPr lang="en-US" sz="1200" dirty="0">
                  <a:solidFill>
                    <a:schemeClr val="bg1"/>
                  </a:solidFill>
                  <a:latin typeface="Montserrat" pitchFamily="2" charset="77"/>
                </a:rPr>
                <a:t> VIH.</a:t>
              </a:r>
            </a:p>
            <a:p>
              <a:pPr>
                <a:lnSpc>
                  <a:spcPts val="1296"/>
                </a:lnSpc>
              </a:pPr>
              <a:endParaRPr lang="en-US" sz="1200" dirty="0">
                <a:solidFill>
                  <a:schemeClr val="bg1"/>
                </a:solidFill>
                <a:latin typeface="Montserrat" panose="00000500000000000000" pitchFamily="2" charset="0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44" name="Group 44">
            <a:extLst>
              <a:ext uri="{FF2B5EF4-FFF2-40B4-BE49-F238E27FC236}">
                <a16:creationId xmlns:a16="http://schemas.microsoft.com/office/drawing/2014/main" id="{D34FC5DD-C1B4-26C4-ECDE-5DFFDCA32094}"/>
              </a:ext>
            </a:extLst>
          </p:cNvPr>
          <p:cNvGrpSpPr/>
          <p:nvPr/>
        </p:nvGrpSpPr>
        <p:grpSpPr>
          <a:xfrm>
            <a:off x="883358" y="926049"/>
            <a:ext cx="2461034" cy="435386"/>
            <a:chOff x="0" y="-32203"/>
            <a:chExt cx="3281379" cy="580514"/>
          </a:xfrm>
        </p:grpSpPr>
        <p:sp>
          <p:nvSpPr>
            <p:cNvPr id="45" name="Freeform 45">
              <a:extLst>
                <a:ext uri="{FF2B5EF4-FFF2-40B4-BE49-F238E27FC236}">
                  <a16:creationId xmlns:a16="http://schemas.microsoft.com/office/drawing/2014/main" id="{ADBACC93-6F1D-EA48-305E-4BF5929DA03A}"/>
                </a:ext>
              </a:extLst>
            </p:cNvPr>
            <p:cNvSpPr/>
            <p:nvPr/>
          </p:nvSpPr>
          <p:spPr>
            <a:xfrm>
              <a:off x="0" y="0"/>
              <a:ext cx="3261242" cy="504314"/>
            </a:xfrm>
            <a:custGeom>
              <a:avLst/>
              <a:gdLst/>
              <a:ahLst/>
              <a:cxnLst/>
              <a:rect l="l" t="t" r="r" b="b"/>
              <a:pathLst>
                <a:path w="3261242" h="504314">
                  <a:moveTo>
                    <a:pt x="0" y="0"/>
                  </a:moveTo>
                  <a:lnTo>
                    <a:pt x="3261242" y="0"/>
                  </a:lnTo>
                  <a:lnTo>
                    <a:pt x="3261242" y="504314"/>
                  </a:lnTo>
                  <a:lnTo>
                    <a:pt x="0" y="504314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600" dirty="0"/>
            </a:p>
          </p:txBody>
        </p:sp>
        <p:sp>
          <p:nvSpPr>
            <p:cNvPr id="46" name="TextBox 46">
              <a:extLst>
                <a:ext uri="{FF2B5EF4-FFF2-40B4-BE49-F238E27FC236}">
                  <a16:creationId xmlns:a16="http://schemas.microsoft.com/office/drawing/2014/main" id="{CC198DAA-E574-C84F-1FD7-13D8B5069BEE}"/>
                </a:ext>
              </a:extLst>
            </p:cNvPr>
            <p:cNvSpPr txBox="1"/>
            <p:nvPr/>
          </p:nvSpPr>
          <p:spPr>
            <a:xfrm>
              <a:off x="20137" y="-32203"/>
              <a:ext cx="3261242" cy="580514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r>
                <a:rPr lang="en-US" sz="2000" b="1" dirty="0">
                  <a:latin typeface="Montserrat" pitchFamily="2" charset="77"/>
                </a:rPr>
                <a:t>¿</a:t>
              </a:r>
              <a:r>
                <a:rPr lang="en-US" sz="2000" b="1" dirty="0" err="1">
                  <a:latin typeface="Montserrat" pitchFamily="2" charset="77"/>
                </a:rPr>
                <a:t>Cómo</a:t>
              </a:r>
              <a:r>
                <a:rPr lang="en-US" sz="2000" b="1" dirty="0">
                  <a:latin typeface="Montserrat" pitchFamily="2" charset="77"/>
                </a:rPr>
                <a:t> </a:t>
              </a:r>
              <a:r>
                <a:rPr lang="en-US" sz="2000" b="1" dirty="0" err="1">
                  <a:latin typeface="Montserrat" pitchFamily="2" charset="77"/>
                </a:rPr>
                <a:t>funciona</a:t>
              </a:r>
              <a:r>
                <a:rPr lang="en-US" sz="2000" b="1" dirty="0">
                  <a:latin typeface="Montserrat" pitchFamily="2" charset="77"/>
                </a:rPr>
                <a:t>?</a:t>
              </a:r>
            </a:p>
          </p:txBody>
        </p:sp>
      </p:grpSp>
      <p:grpSp>
        <p:nvGrpSpPr>
          <p:cNvPr id="47" name="Group 47">
            <a:extLst>
              <a:ext uri="{FF2B5EF4-FFF2-40B4-BE49-F238E27FC236}">
                <a16:creationId xmlns:a16="http://schemas.microsoft.com/office/drawing/2014/main" id="{D4FAA71F-AD90-84D6-FFD2-2452868784DD}"/>
              </a:ext>
            </a:extLst>
          </p:cNvPr>
          <p:cNvGrpSpPr/>
          <p:nvPr/>
        </p:nvGrpSpPr>
        <p:grpSpPr>
          <a:xfrm>
            <a:off x="-538680" y="4637147"/>
            <a:ext cx="3525444" cy="1524887"/>
            <a:chOff x="0" y="-1103543"/>
            <a:chExt cx="4657894" cy="2014714"/>
          </a:xfrm>
        </p:grpSpPr>
        <p:sp>
          <p:nvSpPr>
            <p:cNvPr id="48" name="Freeform 48">
              <a:extLst>
                <a:ext uri="{FF2B5EF4-FFF2-40B4-BE49-F238E27FC236}">
                  <a16:creationId xmlns:a16="http://schemas.microsoft.com/office/drawing/2014/main" id="{8A6DD16B-35EC-5B83-CE09-7BD7175B94CA}"/>
                </a:ext>
              </a:extLst>
            </p:cNvPr>
            <p:cNvSpPr/>
            <p:nvPr/>
          </p:nvSpPr>
          <p:spPr>
            <a:xfrm>
              <a:off x="0" y="0"/>
              <a:ext cx="3968968" cy="911171"/>
            </a:xfrm>
            <a:custGeom>
              <a:avLst/>
              <a:gdLst/>
              <a:ahLst/>
              <a:cxnLst/>
              <a:rect l="l" t="t" r="r" b="b"/>
              <a:pathLst>
                <a:path w="3968968" h="911171">
                  <a:moveTo>
                    <a:pt x="0" y="0"/>
                  </a:moveTo>
                  <a:lnTo>
                    <a:pt x="3968968" y="0"/>
                  </a:lnTo>
                  <a:lnTo>
                    <a:pt x="3968968" y="911171"/>
                  </a:lnTo>
                  <a:lnTo>
                    <a:pt x="0" y="91117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600"/>
            </a:p>
          </p:txBody>
        </p:sp>
        <p:sp>
          <p:nvSpPr>
            <p:cNvPr id="49" name="TextBox 49">
              <a:extLst>
                <a:ext uri="{FF2B5EF4-FFF2-40B4-BE49-F238E27FC236}">
                  <a16:creationId xmlns:a16="http://schemas.microsoft.com/office/drawing/2014/main" id="{E5CCDA3C-4827-1C2E-1C17-30638B5D08D8}"/>
                </a:ext>
              </a:extLst>
            </p:cNvPr>
            <p:cNvSpPr txBox="1"/>
            <p:nvPr/>
          </p:nvSpPr>
          <p:spPr>
            <a:xfrm>
              <a:off x="825548" y="-1103543"/>
              <a:ext cx="3832346" cy="920698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/>
              <a:r>
                <a:rPr lang="en-US" sz="2000" b="1" dirty="0">
                  <a:latin typeface="Montserrat" pitchFamily="2" charset="77"/>
                </a:rPr>
                <a:t>¿</a:t>
              </a:r>
              <a:r>
                <a:rPr lang="en-US" sz="2000" b="1" dirty="0" err="1">
                  <a:latin typeface="Montserrat" pitchFamily="2" charset="77"/>
                </a:rPr>
                <a:t>Cómo</a:t>
              </a:r>
              <a:r>
                <a:rPr lang="en-US" sz="2000" b="1" dirty="0">
                  <a:latin typeface="Montserrat" pitchFamily="2" charset="77"/>
                </a:rPr>
                <a:t> </a:t>
              </a:r>
              <a:r>
                <a:rPr lang="en-US" sz="2000" b="1" dirty="0" err="1">
                  <a:latin typeface="Montserrat" pitchFamily="2" charset="77"/>
                </a:rPr>
                <a:t>sé</a:t>
              </a:r>
              <a:r>
                <a:rPr lang="en-US" sz="2000" b="1" dirty="0">
                  <a:latin typeface="Montserrat" pitchFamily="2" charset="77"/>
                </a:rPr>
                <a:t> </a:t>
              </a:r>
              <a:r>
                <a:rPr lang="en-US" sz="2000" b="1" dirty="0" err="1">
                  <a:latin typeface="Montserrat" pitchFamily="2" charset="77"/>
                </a:rPr>
                <a:t>si</a:t>
              </a:r>
              <a:r>
                <a:rPr lang="en-US" sz="2000" b="1" dirty="0">
                  <a:latin typeface="Montserrat" pitchFamily="2" charset="77"/>
                </a:rPr>
                <a:t> es </a:t>
              </a:r>
              <a:r>
                <a:rPr lang="en-US" sz="2000" b="1" dirty="0" err="1">
                  <a:latin typeface="Montserrat" pitchFamily="2" charset="77"/>
                </a:rPr>
                <a:t>adecuado</a:t>
              </a:r>
              <a:r>
                <a:rPr lang="en-US" sz="2000" b="1" dirty="0">
                  <a:latin typeface="Montserrat" pitchFamily="2" charset="77"/>
                </a:rPr>
                <a:t> para </a:t>
              </a:r>
              <a:r>
                <a:rPr lang="en-US" sz="2000" b="1" dirty="0" err="1">
                  <a:latin typeface="Montserrat" pitchFamily="2" charset="77"/>
                </a:rPr>
                <a:t>mí</a:t>
              </a:r>
              <a:r>
                <a:rPr lang="en-US" sz="2000" b="1" dirty="0">
                  <a:latin typeface="Montserrat" pitchFamily="2" charset="77"/>
                </a:rPr>
                <a:t>?</a:t>
              </a:r>
            </a:p>
          </p:txBody>
        </p:sp>
      </p:grpSp>
      <p:sp>
        <p:nvSpPr>
          <p:cNvPr id="51" name="Freeform 51">
            <a:extLst>
              <a:ext uri="{FF2B5EF4-FFF2-40B4-BE49-F238E27FC236}">
                <a16:creationId xmlns:a16="http://schemas.microsoft.com/office/drawing/2014/main" id="{6F86C2F5-BC22-8042-A4D5-859F98E14EEB}"/>
              </a:ext>
            </a:extLst>
          </p:cNvPr>
          <p:cNvSpPr/>
          <p:nvPr/>
        </p:nvSpPr>
        <p:spPr>
          <a:xfrm>
            <a:off x="78579" y="5358119"/>
            <a:ext cx="4393347" cy="2185681"/>
          </a:xfrm>
          <a:custGeom>
            <a:avLst/>
            <a:gdLst/>
            <a:ahLst/>
            <a:cxnLst/>
            <a:rect l="l" t="t" r="r" b="b"/>
            <a:pathLst>
              <a:path w="5552657" h="2551122">
                <a:moveTo>
                  <a:pt x="0" y="0"/>
                </a:moveTo>
                <a:lnTo>
                  <a:pt x="5552657" y="0"/>
                </a:lnTo>
                <a:lnTo>
                  <a:pt x="5552657" y="2551122"/>
                </a:lnTo>
                <a:lnTo>
                  <a:pt x="0" y="2551122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 lIns="91440" tIns="45720" rIns="91440" bIns="45720" anchor="t"/>
          <a:lstStyle/>
          <a:p>
            <a:pPr>
              <a:buNone/>
            </a:pPr>
            <a:r>
              <a:rPr lang="en-US" sz="1100" dirty="0">
                <a:latin typeface="Montserrat" pitchFamily="2" charset="77"/>
              </a:rPr>
              <a:t>La principal </a:t>
            </a:r>
            <a:r>
              <a:rPr lang="en-US" sz="1100" b="1" dirty="0">
                <a:latin typeface="Montserrat" pitchFamily="2" charset="77"/>
              </a:rPr>
              <a:t>VENTAJA</a:t>
            </a:r>
            <a:r>
              <a:rPr lang="en-US" sz="1100" dirty="0">
                <a:latin typeface="Montserrat" pitchFamily="2" charset="77"/>
              </a:rPr>
              <a:t> de </a:t>
            </a:r>
            <a:r>
              <a:rPr lang="en-US" sz="1100" dirty="0" err="1">
                <a:latin typeface="Montserrat" pitchFamily="2" charset="77"/>
              </a:rPr>
              <a:t>este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tratamiento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inyectable</a:t>
            </a:r>
            <a:r>
              <a:rPr lang="en-US" sz="1100" dirty="0">
                <a:latin typeface="Montserrat" pitchFamily="2" charset="77"/>
              </a:rPr>
              <a:t> para </a:t>
            </a:r>
            <a:r>
              <a:rPr lang="en-US" sz="1100" dirty="0" err="1">
                <a:latin typeface="Montserrat" pitchFamily="2" charset="77"/>
              </a:rPr>
              <a:t>el</a:t>
            </a:r>
            <a:r>
              <a:rPr lang="en-US" sz="1100" dirty="0">
                <a:latin typeface="Montserrat" pitchFamily="2" charset="77"/>
              </a:rPr>
              <a:t> VIH es que </a:t>
            </a:r>
            <a:r>
              <a:rPr lang="en-US" sz="1100" dirty="0" err="1">
                <a:latin typeface="Montserrat" pitchFamily="2" charset="77"/>
              </a:rPr>
              <a:t>los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pacientes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ya</a:t>
            </a:r>
            <a:r>
              <a:rPr lang="en-US" sz="1100" dirty="0">
                <a:latin typeface="Montserrat" pitchFamily="2" charset="77"/>
              </a:rPr>
              <a:t> no </a:t>
            </a:r>
            <a:r>
              <a:rPr lang="en-US" sz="1100" dirty="0" err="1">
                <a:latin typeface="Montserrat" pitchFamily="2" charset="77"/>
              </a:rPr>
              <a:t>tienen</a:t>
            </a:r>
            <a:r>
              <a:rPr lang="en-US" sz="1100" dirty="0">
                <a:latin typeface="Montserrat" pitchFamily="2" charset="77"/>
              </a:rPr>
              <a:t> que </a:t>
            </a:r>
            <a:r>
              <a:rPr lang="en-US" sz="1100" dirty="0" err="1">
                <a:latin typeface="Montserrat" pitchFamily="2" charset="77"/>
              </a:rPr>
              <a:t>tomar</a:t>
            </a:r>
            <a:r>
              <a:rPr lang="en-US" sz="1100" dirty="0">
                <a:latin typeface="Montserrat" pitchFamily="2" charset="77"/>
              </a:rPr>
              <a:t> pastillas para </a:t>
            </a:r>
            <a:r>
              <a:rPr lang="en-US" sz="1100" dirty="0" err="1">
                <a:latin typeface="Montserrat" pitchFamily="2" charset="77"/>
              </a:rPr>
              <a:t>el</a:t>
            </a:r>
            <a:r>
              <a:rPr lang="en-US" sz="1100" dirty="0">
                <a:latin typeface="Montserrat" pitchFamily="2" charset="77"/>
              </a:rPr>
              <a:t> VIH. ¡A </a:t>
            </a:r>
            <a:r>
              <a:rPr lang="en-US" sz="1100" dirty="0" err="1">
                <a:latin typeface="Montserrat" pitchFamily="2" charset="77"/>
              </a:rPr>
              <a:t>algunos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pacientes</a:t>
            </a:r>
            <a:r>
              <a:rPr lang="en-US" sz="1100" dirty="0">
                <a:latin typeface="Montserrat" pitchFamily="2" charset="77"/>
              </a:rPr>
              <a:t> les </a:t>
            </a:r>
            <a:r>
              <a:rPr lang="en-US" sz="1100" dirty="0" err="1">
                <a:latin typeface="Montserrat" pitchFamily="2" charset="77"/>
              </a:rPr>
              <a:t>encanta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esa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libertad</a:t>
            </a:r>
            <a:r>
              <a:rPr lang="en-US" sz="1100" dirty="0">
                <a:latin typeface="Montserrat" pitchFamily="2" charset="77"/>
              </a:rPr>
              <a:t> y </a:t>
            </a:r>
            <a:r>
              <a:rPr lang="en-US" sz="1100" dirty="0" err="1">
                <a:latin typeface="Montserrat" pitchFamily="2" charset="77"/>
              </a:rPr>
              <a:t>privacidad</a:t>
            </a:r>
            <a:r>
              <a:rPr lang="en-US" sz="1100" dirty="0">
                <a:latin typeface="Montserrat" pitchFamily="2" charset="77"/>
              </a:rPr>
              <a:t>!</a:t>
            </a:r>
          </a:p>
          <a:p>
            <a:pPr>
              <a:buNone/>
            </a:pPr>
            <a:endParaRPr lang="en-US" sz="1100" dirty="0">
              <a:latin typeface="Montserrat" pitchFamily="2" charset="77"/>
            </a:endParaRPr>
          </a:p>
          <a:p>
            <a:r>
              <a:rPr lang="en-US" sz="1100" dirty="0">
                <a:latin typeface="Montserrat" pitchFamily="2" charset="77"/>
              </a:rPr>
              <a:t>La principal </a:t>
            </a:r>
            <a:r>
              <a:rPr lang="en-US" sz="1100" b="1" dirty="0">
                <a:latin typeface="Montserrat" pitchFamily="2" charset="77"/>
              </a:rPr>
              <a:t>DESVENTAJA</a:t>
            </a:r>
            <a:r>
              <a:rPr lang="en-US" sz="1100" dirty="0">
                <a:latin typeface="Montserrat" pitchFamily="2" charset="77"/>
              </a:rPr>
              <a:t> de </a:t>
            </a:r>
            <a:r>
              <a:rPr lang="en-US" sz="1100" dirty="0" err="1">
                <a:latin typeface="Montserrat" pitchFamily="2" charset="77"/>
              </a:rPr>
              <a:t>este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tratamiento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inyectable</a:t>
            </a:r>
            <a:r>
              <a:rPr lang="en-US" sz="1100" dirty="0">
                <a:latin typeface="Montserrat" pitchFamily="2" charset="77"/>
              </a:rPr>
              <a:t> para </a:t>
            </a:r>
            <a:r>
              <a:rPr lang="en-US" sz="1100" dirty="0" err="1">
                <a:latin typeface="Montserrat" pitchFamily="2" charset="77"/>
              </a:rPr>
              <a:t>el</a:t>
            </a:r>
            <a:r>
              <a:rPr lang="en-US" sz="1100" dirty="0">
                <a:latin typeface="Montserrat" pitchFamily="2" charset="77"/>
              </a:rPr>
              <a:t> VIH es que solo </a:t>
            </a:r>
            <a:r>
              <a:rPr lang="en-US" sz="1100" dirty="0" err="1">
                <a:latin typeface="Montserrat" pitchFamily="2" charset="77"/>
              </a:rPr>
              <a:t>funciona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si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asistes</a:t>
            </a:r>
            <a:r>
              <a:rPr lang="en-US" sz="1100" dirty="0">
                <a:latin typeface="Montserrat" pitchFamily="2" charset="77"/>
              </a:rPr>
              <a:t> a </a:t>
            </a:r>
            <a:r>
              <a:rPr lang="en-US" sz="1100" dirty="0" err="1">
                <a:latin typeface="Montserrat" pitchFamily="2" charset="77"/>
              </a:rPr>
              <a:t>tus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citas</a:t>
            </a:r>
            <a:r>
              <a:rPr lang="en-US" sz="1100" dirty="0">
                <a:latin typeface="Montserrat" pitchFamily="2" charset="77"/>
              </a:rPr>
              <a:t> y </a:t>
            </a:r>
            <a:r>
              <a:rPr lang="en-US" sz="1100" dirty="0" err="1">
                <a:latin typeface="Montserrat" pitchFamily="2" charset="77"/>
              </a:rPr>
              <a:t>recibes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tus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inyecciones</a:t>
            </a:r>
            <a:r>
              <a:rPr lang="en-US" sz="1100" dirty="0">
                <a:latin typeface="Montserrat" pitchFamily="2" charset="77"/>
              </a:rPr>
              <a:t> a </a:t>
            </a:r>
            <a:r>
              <a:rPr lang="en-US" sz="1100" dirty="0" err="1">
                <a:latin typeface="Montserrat" pitchFamily="2" charset="77"/>
              </a:rPr>
              <a:t>tiempo</a:t>
            </a:r>
            <a:r>
              <a:rPr lang="en-US" sz="1100" dirty="0">
                <a:latin typeface="Montserrat" pitchFamily="2" charset="77"/>
              </a:rPr>
              <a:t>, </a:t>
            </a:r>
            <a:r>
              <a:rPr lang="en-US" sz="1100" dirty="0" err="1">
                <a:latin typeface="Montserrat" pitchFamily="2" charset="77"/>
              </a:rPr>
              <a:t>cada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mes</a:t>
            </a:r>
            <a:r>
              <a:rPr lang="en-US" sz="1100" dirty="0">
                <a:latin typeface="Montserrat" pitchFamily="2" charset="77"/>
              </a:rPr>
              <a:t>. </a:t>
            </a:r>
            <a:r>
              <a:rPr lang="en-US" sz="1100" dirty="0" err="1">
                <a:latin typeface="Montserrat" pitchFamily="2" charset="77"/>
              </a:rPr>
              <a:t>Algunos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pacientes</a:t>
            </a:r>
            <a:r>
              <a:rPr lang="en-US" sz="1100" dirty="0">
                <a:latin typeface="Montserrat" pitchFamily="2" charset="77"/>
              </a:rPr>
              <a:t> no </a:t>
            </a:r>
            <a:r>
              <a:rPr lang="en-US" sz="1100" dirty="0" err="1">
                <a:latin typeface="Montserrat" pitchFamily="2" charset="77"/>
              </a:rPr>
              <a:t>quieren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venir</a:t>
            </a:r>
            <a:r>
              <a:rPr lang="en-US" sz="1100" dirty="0">
                <a:latin typeface="Montserrat" pitchFamily="2" charset="77"/>
              </a:rPr>
              <a:t> a la </a:t>
            </a:r>
            <a:r>
              <a:rPr lang="en-US" sz="1100" dirty="0" err="1">
                <a:latin typeface="Montserrat" pitchFamily="2" charset="77"/>
              </a:rPr>
              <a:t>clínica</a:t>
            </a:r>
            <a:r>
              <a:rPr lang="en-US" sz="1100" dirty="0">
                <a:latin typeface="Montserrat" pitchFamily="2" charset="77"/>
              </a:rPr>
              <a:t> con </a:t>
            </a:r>
            <a:r>
              <a:rPr lang="en-US" sz="1100" dirty="0" err="1">
                <a:latin typeface="Montserrat" pitchFamily="2" charset="77"/>
              </a:rPr>
              <a:t>este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horario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específico</a:t>
            </a:r>
            <a:r>
              <a:rPr lang="en-US" sz="1100" dirty="0">
                <a:latin typeface="Montserrat" pitchFamily="2" charset="77"/>
              </a:rPr>
              <a:t>. ¡A </a:t>
            </a:r>
            <a:r>
              <a:rPr lang="en-US" sz="1100" dirty="0" err="1">
                <a:latin typeface="Montserrat" pitchFamily="2" charset="77"/>
              </a:rPr>
              <a:t>algunos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pacientes</a:t>
            </a:r>
            <a:r>
              <a:rPr lang="en-US" sz="1100" dirty="0">
                <a:latin typeface="Montserrat" pitchFamily="2" charset="77"/>
              </a:rPr>
              <a:t> no les </a:t>
            </a:r>
            <a:r>
              <a:rPr lang="en-US" sz="1100" dirty="0" err="1">
                <a:latin typeface="Montserrat" pitchFamily="2" charset="77"/>
              </a:rPr>
              <a:t>gustan</a:t>
            </a:r>
            <a:r>
              <a:rPr lang="en-US" sz="1100" dirty="0">
                <a:latin typeface="Montserrat" pitchFamily="2" charset="77"/>
              </a:rPr>
              <a:t> las </a:t>
            </a:r>
            <a:r>
              <a:rPr lang="en-US" sz="1100" dirty="0" err="1">
                <a:latin typeface="Montserrat" pitchFamily="2" charset="77"/>
              </a:rPr>
              <a:t>inyecciones</a:t>
            </a:r>
            <a:r>
              <a:rPr lang="en-US" sz="1100" dirty="0">
                <a:latin typeface="Montserrat" pitchFamily="2" charset="77"/>
              </a:rPr>
              <a:t>! Su </a:t>
            </a:r>
            <a:r>
              <a:rPr lang="en-US" sz="1100" dirty="0" err="1">
                <a:latin typeface="Montserrat" pitchFamily="2" charset="77"/>
              </a:rPr>
              <a:t>equipo</a:t>
            </a:r>
            <a:r>
              <a:rPr lang="en-US" sz="1100" dirty="0">
                <a:latin typeface="Montserrat" pitchFamily="2" charset="77"/>
              </a:rPr>
              <a:t> de </a:t>
            </a:r>
            <a:r>
              <a:rPr lang="en-US" sz="1100" dirty="0" err="1">
                <a:latin typeface="Montserrat" pitchFamily="2" charset="77"/>
              </a:rPr>
              <a:t>atención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médica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puede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ayudarle</a:t>
            </a:r>
            <a:r>
              <a:rPr lang="en-US" sz="1100" dirty="0">
                <a:latin typeface="Montserrat" pitchFamily="2" charset="77"/>
              </a:rPr>
              <a:t> a </a:t>
            </a:r>
            <a:r>
              <a:rPr lang="en-US" sz="1100" dirty="0" err="1">
                <a:latin typeface="Montserrat" pitchFamily="2" charset="77"/>
              </a:rPr>
              <a:t>considerar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estos</a:t>
            </a:r>
            <a:r>
              <a:rPr lang="en-US" sz="1100" dirty="0">
                <a:latin typeface="Montserrat" pitchFamily="2" charset="77"/>
              </a:rPr>
              <a:t> pros y contras y </a:t>
            </a:r>
            <a:r>
              <a:rPr lang="en-US" sz="1100" dirty="0" err="1">
                <a:latin typeface="Montserrat" pitchFamily="2" charset="77"/>
              </a:rPr>
              <a:t>decidir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qué</a:t>
            </a:r>
            <a:r>
              <a:rPr lang="en-US" sz="1100" dirty="0">
                <a:latin typeface="Montserrat" pitchFamily="2" charset="77"/>
              </a:rPr>
              <a:t> es lo </a:t>
            </a:r>
            <a:r>
              <a:rPr lang="en-US" sz="1100" dirty="0" err="1">
                <a:latin typeface="Montserrat" pitchFamily="2" charset="77"/>
              </a:rPr>
              <a:t>mejor</a:t>
            </a:r>
            <a:r>
              <a:rPr lang="en-US" sz="1100" dirty="0">
                <a:latin typeface="Montserrat" pitchFamily="2" charset="77"/>
              </a:rPr>
              <a:t> para </a:t>
            </a:r>
            <a:r>
              <a:rPr lang="en-US" sz="1100" dirty="0" err="1">
                <a:latin typeface="Montserrat" pitchFamily="2" charset="77"/>
              </a:rPr>
              <a:t>usted</a:t>
            </a:r>
            <a:r>
              <a:rPr lang="en-US" sz="1100" dirty="0">
                <a:latin typeface="Montserrat" pitchFamily="2" charset="77"/>
              </a:rPr>
              <a:t>.</a:t>
            </a:r>
          </a:p>
          <a:p>
            <a:endParaRPr lang="en-US" sz="1100" dirty="0">
              <a:highlight>
                <a:srgbClr val="FFFF00"/>
              </a:highlight>
              <a:latin typeface="Montserrat" pitchFamily="2" charset="77"/>
            </a:endParaRPr>
          </a:p>
          <a:p>
            <a:endParaRPr lang="en-US" sz="1100" kern="100" dirty="0">
              <a:highlight>
                <a:srgbClr val="FFFF00"/>
              </a:highlight>
              <a:latin typeface="Montserrat" pitchFamily="2" charset="77"/>
              <a:ea typeface="Aptos" panose="020B0004020202020204" pitchFamily="34" charset="0"/>
              <a:cs typeface="Times New Roman"/>
            </a:endParaRPr>
          </a:p>
          <a:p>
            <a:endParaRPr lang="en-US" sz="1100" dirty="0">
              <a:latin typeface="Montserrat" pitchFamily="2" charset="77"/>
            </a:endParaRPr>
          </a:p>
        </p:txBody>
      </p:sp>
      <p:sp>
        <p:nvSpPr>
          <p:cNvPr id="53" name="Freeform 53">
            <a:extLst>
              <a:ext uri="{FF2B5EF4-FFF2-40B4-BE49-F238E27FC236}">
                <a16:creationId xmlns:a16="http://schemas.microsoft.com/office/drawing/2014/main" id="{1AF4A39E-BE25-8973-88A0-7E1E26C4C585}"/>
              </a:ext>
            </a:extLst>
          </p:cNvPr>
          <p:cNvSpPr/>
          <p:nvPr/>
        </p:nvSpPr>
        <p:spPr>
          <a:xfrm rot="815448">
            <a:off x="9209752" y="6082952"/>
            <a:ext cx="612871" cy="632641"/>
          </a:xfrm>
          <a:custGeom>
            <a:avLst/>
            <a:gdLst/>
            <a:ahLst/>
            <a:cxnLst/>
            <a:rect l="l" t="t" r="r" b="b"/>
            <a:pathLst>
              <a:path w="612871" h="632641">
                <a:moveTo>
                  <a:pt x="0" y="0"/>
                </a:moveTo>
                <a:lnTo>
                  <a:pt x="612871" y="0"/>
                </a:lnTo>
                <a:lnTo>
                  <a:pt x="612871" y="632641"/>
                </a:lnTo>
                <a:lnTo>
                  <a:pt x="0" y="632641"/>
                </a:lnTo>
                <a:lnTo>
                  <a:pt x="0" y="0"/>
                </a:lnTo>
                <a:close/>
              </a:path>
            </a:pathLst>
          </a:custGeom>
          <a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 t="-614" b="-614"/>
            </a:stretch>
          </a:blipFill>
        </p:spPr>
        <p:txBody>
          <a:bodyPr/>
          <a:lstStyle/>
          <a:p>
            <a:endParaRPr lang="en-US" sz="3600"/>
          </a:p>
        </p:txBody>
      </p:sp>
      <p:grpSp>
        <p:nvGrpSpPr>
          <p:cNvPr id="54" name="Group 54">
            <a:extLst>
              <a:ext uri="{FF2B5EF4-FFF2-40B4-BE49-F238E27FC236}">
                <a16:creationId xmlns:a16="http://schemas.microsoft.com/office/drawing/2014/main" id="{1DBB0DB0-9A69-5D59-6A17-BCCAEFC20DC6}"/>
              </a:ext>
            </a:extLst>
          </p:cNvPr>
          <p:cNvGrpSpPr/>
          <p:nvPr/>
        </p:nvGrpSpPr>
        <p:grpSpPr>
          <a:xfrm>
            <a:off x="4675139" y="5698346"/>
            <a:ext cx="4623147" cy="1769254"/>
            <a:chOff x="0" y="-1"/>
            <a:chExt cx="6164196" cy="2359005"/>
          </a:xfrm>
        </p:grpSpPr>
        <p:sp>
          <p:nvSpPr>
            <p:cNvPr id="55" name="Freeform 55">
              <a:extLst>
                <a:ext uri="{FF2B5EF4-FFF2-40B4-BE49-F238E27FC236}">
                  <a16:creationId xmlns:a16="http://schemas.microsoft.com/office/drawing/2014/main" id="{AA64659A-E5B6-FACB-AB2B-E48A9F3C0956}"/>
                </a:ext>
              </a:extLst>
            </p:cNvPr>
            <p:cNvSpPr/>
            <p:nvPr/>
          </p:nvSpPr>
          <p:spPr>
            <a:xfrm>
              <a:off x="0" y="0"/>
              <a:ext cx="6164196" cy="1781261"/>
            </a:xfrm>
            <a:custGeom>
              <a:avLst/>
              <a:gdLst/>
              <a:ahLst/>
              <a:cxnLst/>
              <a:rect l="l" t="t" r="r" b="b"/>
              <a:pathLst>
                <a:path w="6164196" h="1781261">
                  <a:moveTo>
                    <a:pt x="0" y="0"/>
                  </a:moveTo>
                  <a:lnTo>
                    <a:pt x="6164196" y="0"/>
                  </a:lnTo>
                  <a:lnTo>
                    <a:pt x="6164196" y="1781261"/>
                  </a:lnTo>
                  <a:lnTo>
                    <a:pt x="0" y="178126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600"/>
            </a:p>
          </p:txBody>
        </p:sp>
        <p:sp>
          <p:nvSpPr>
            <p:cNvPr id="56" name="TextBox 56">
              <a:extLst>
                <a:ext uri="{FF2B5EF4-FFF2-40B4-BE49-F238E27FC236}">
                  <a16:creationId xmlns:a16="http://schemas.microsoft.com/office/drawing/2014/main" id="{C214B42D-49E6-86D7-FEA5-8102BF6F5C18}"/>
                </a:ext>
              </a:extLst>
            </p:cNvPr>
            <p:cNvSpPr txBox="1"/>
            <p:nvPr/>
          </p:nvSpPr>
          <p:spPr>
            <a:xfrm>
              <a:off x="0" y="-1"/>
              <a:ext cx="5893244" cy="2359005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r>
                <a:rPr lang="en-US" sz="1100" i="1" dirty="0">
                  <a:latin typeface="Montserrat" pitchFamily="2" charset="77"/>
                </a:rPr>
                <a:t>¿</a:t>
              </a:r>
              <a:r>
                <a:rPr lang="en-US" sz="1100" i="1" dirty="0" err="1">
                  <a:latin typeface="Montserrat" pitchFamily="2" charset="77"/>
                </a:rPr>
                <a:t>Cuánto</a:t>
              </a:r>
              <a:r>
                <a:rPr lang="en-US" sz="1100" i="1" dirty="0">
                  <a:latin typeface="Montserrat" pitchFamily="2" charset="77"/>
                </a:rPr>
                <a:t> cuesta?</a:t>
              </a:r>
            </a:p>
            <a:p>
              <a:br>
                <a:rPr lang="en-US" sz="1100" dirty="0">
                  <a:latin typeface="Montserrat" pitchFamily="2" charset="77"/>
                </a:rPr>
              </a:br>
              <a:r>
                <a:rPr lang="en-US" sz="1100" dirty="0">
                  <a:latin typeface="Montserrat" pitchFamily="2" charset="77"/>
                </a:rPr>
                <a:t>Sin </a:t>
              </a:r>
              <a:r>
                <a:rPr lang="en-US" sz="1100" dirty="0" err="1">
                  <a:latin typeface="Montserrat" pitchFamily="2" charset="77"/>
                </a:rPr>
                <a:t>cobertura</a:t>
              </a:r>
              <a:r>
                <a:rPr lang="en-US" sz="1100" dirty="0">
                  <a:latin typeface="Montserrat" pitchFamily="2" charset="77"/>
                </a:rPr>
                <a:t> de </a:t>
              </a:r>
              <a:r>
                <a:rPr lang="en-US" sz="1100" dirty="0" err="1">
                  <a:latin typeface="Montserrat" pitchFamily="2" charset="77"/>
                </a:rPr>
                <a:t>salud</a:t>
              </a:r>
              <a:r>
                <a:rPr lang="en-US" sz="1100" dirty="0">
                  <a:latin typeface="Montserrat" pitchFamily="2" charset="77"/>
                </a:rPr>
                <a:t>, Cabenuva es </a:t>
              </a:r>
              <a:r>
                <a:rPr lang="en-US" sz="1100" dirty="0" err="1">
                  <a:latin typeface="Montserrat" pitchFamily="2" charset="77"/>
                </a:rPr>
                <a:t>caro</a:t>
              </a:r>
              <a:r>
                <a:rPr lang="en-US" sz="1100" dirty="0">
                  <a:latin typeface="Montserrat" pitchFamily="2" charset="77"/>
                </a:rPr>
                <a:t>. Cada conjunto de </a:t>
              </a:r>
              <a:r>
                <a:rPr lang="en-US" sz="1100" dirty="0" err="1">
                  <a:latin typeface="Montserrat" pitchFamily="2" charset="77"/>
                </a:rPr>
                <a:t>inyecciones</a:t>
              </a:r>
              <a:r>
                <a:rPr lang="en-US" sz="1100" dirty="0">
                  <a:latin typeface="Montserrat" pitchFamily="2" charset="77"/>
                </a:rPr>
                <a:t> cuesta </a:t>
              </a:r>
              <a:r>
                <a:rPr lang="en-US" sz="1100" dirty="0" err="1">
                  <a:latin typeface="Montserrat" pitchFamily="2" charset="77"/>
                </a:rPr>
                <a:t>aproximadamente</a:t>
              </a:r>
              <a:r>
                <a:rPr lang="en-US" sz="1100" dirty="0">
                  <a:latin typeface="Montserrat" pitchFamily="2" charset="77"/>
                </a:rPr>
                <a:t> $4,500. La </a:t>
              </a:r>
              <a:r>
                <a:rPr lang="en-US" sz="1100" dirty="0" err="1">
                  <a:latin typeface="Montserrat" pitchFamily="2" charset="77"/>
                </a:rPr>
                <a:t>mayoría</a:t>
              </a:r>
              <a:r>
                <a:rPr lang="en-US" sz="1100" dirty="0">
                  <a:latin typeface="Montserrat" pitchFamily="2" charset="77"/>
                </a:rPr>
                <a:t> de las </a:t>
              </a:r>
              <a:r>
                <a:rPr lang="en-US" sz="1100" dirty="0" err="1">
                  <a:latin typeface="Montserrat" pitchFamily="2" charset="77"/>
                </a:rPr>
                <a:t>coberturas</a:t>
              </a:r>
              <a:r>
                <a:rPr lang="en-US" sz="1100" dirty="0">
                  <a:latin typeface="Montserrat" pitchFamily="2" charset="77"/>
                </a:rPr>
                <a:t> de </a:t>
              </a:r>
              <a:r>
                <a:rPr lang="en-US" sz="1100" dirty="0" err="1">
                  <a:latin typeface="Montserrat" pitchFamily="2" charset="77"/>
                </a:rPr>
                <a:t>salud</a:t>
              </a:r>
              <a:r>
                <a:rPr lang="en-US" sz="1100" dirty="0">
                  <a:latin typeface="Montserrat" pitchFamily="2" charset="77"/>
                </a:rPr>
                <a:t>, </a:t>
              </a:r>
              <a:r>
                <a:rPr lang="en-US" sz="1100" dirty="0" err="1">
                  <a:latin typeface="Montserrat" pitchFamily="2" charset="77"/>
                </a:rPr>
                <a:t>como</a:t>
              </a:r>
              <a:r>
                <a:rPr lang="en-US" sz="1100" dirty="0">
                  <a:latin typeface="Montserrat" pitchFamily="2" charset="77"/>
                </a:rPr>
                <a:t> Medicaid y la </a:t>
              </a:r>
              <a:r>
                <a:rPr lang="en-US" sz="1100" dirty="0" err="1">
                  <a:latin typeface="Montserrat" pitchFamily="2" charset="77"/>
                </a:rPr>
                <a:t>mayoría</a:t>
              </a:r>
              <a:r>
                <a:rPr lang="en-US" sz="1100" dirty="0">
                  <a:latin typeface="Montserrat" pitchFamily="2" charset="77"/>
                </a:rPr>
                <a:t> de </a:t>
              </a:r>
              <a:r>
                <a:rPr lang="en-US" sz="1100" dirty="0" err="1">
                  <a:latin typeface="Montserrat" pitchFamily="2" charset="77"/>
                </a:rPr>
                <a:t>los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otros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seguros</a:t>
              </a:r>
              <a:r>
                <a:rPr lang="en-US" sz="1100" dirty="0">
                  <a:latin typeface="Montserrat" pitchFamily="2" charset="77"/>
                </a:rPr>
                <a:t>, </a:t>
              </a:r>
              <a:r>
                <a:rPr lang="en-US" sz="1100" dirty="0" err="1">
                  <a:latin typeface="Montserrat" pitchFamily="2" charset="77"/>
                </a:rPr>
                <a:t>cubren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el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medicamento</a:t>
              </a:r>
              <a:r>
                <a:rPr lang="en-US" sz="1100" dirty="0">
                  <a:latin typeface="Montserrat" pitchFamily="2" charset="77"/>
                </a:rPr>
                <a:t>, </a:t>
              </a:r>
              <a:r>
                <a:rPr lang="en-US" sz="1100" dirty="0" err="1">
                  <a:latin typeface="Montserrat" pitchFamily="2" charset="77"/>
                </a:rPr>
                <a:t>pero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pueden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existir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copagos</a:t>
              </a:r>
              <a:r>
                <a:rPr lang="en-US" sz="1100" dirty="0">
                  <a:latin typeface="Montserrat" pitchFamily="2" charset="77"/>
                </a:rPr>
                <a:t> y </a:t>
              </a:r>
              <a:r>
                <a:rPr lang="en-US" sz="1100" dirty="0" err="1">
                  <a:latin typeface="Montserrat" pitchFamily="2" charset="77"/>
                </a:rPr>
                <a:t>costos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por</a:t>
              </a:r>
              <a:r>
                <a:rPr lang="en-US" sz="1100" dirty="0">
                  <a:latin typeface="Montserrat" pitchFamily="2" charset="77"/>
                </a:rPr>
                <a:t> las </a:t>
              </a:r>
              <a:r>
                <a:rPr lang="en-US" sz="1100" dirty="0" err="1">
                  <a:latin typeface="Montserrat" pitchFamily="2" charset="77"/>
                </a:rPr>
                <a:t>visitas</a:t>
              </a:r>
              <a:r>
                <a:rPr lang="en-US" sz="1100" dirty="0">
                  <a:latin typeface="Montserrat" pitchFamily="2" charset="77"/>
                </a:rPr>
                <a:t> a la </a:t>
              </a:r>
              <a:r>
                <a:rPr lang="en-US" sz="1100" dirty="0" err="1">
                  <a:latin typeface="Montserrat" pitchFamily="2" charset="77"/>
                </a:rPr>
                <a:t>clínica</a:t>
              </a:r>
              <a:r>
                <a:rPr lang="en-US" sz="1100" dirty="0">
                  <a:latin typeface="Montserrat" pitchFamily="2" charset="77"/>
                </a:rPr>
                <a:t> y </a:t>
              </a:r>
              <a:r>
                <a:rPr lang="en-US" sz="1100" dirty="0" err="1">
                  <a:latin typeface="Montserrat" pitchFamily="2" charset="77"/>
                </a:rPr>
                <a:t>los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exámenes</a:t>
              </a:r>
              <a:r>
                <a:rPr lang="en-US" sz="1100" dirty="0">
                  <a:latin typeface="Montserrat" pitchFamily="2" charset="77"/>
                </a:rPr>
                <a:t> de </a:t>
              </a:r>
              <a:r>
                <a:rPr lang="en-US" sz="1100" dirty="0" err="1">
                  <a:latin typeface="Montserrat" pitchFamily="2" charset="77"/>
                </a:rPr>
                <a:t>laboratorio</a:t>
              </a:r>
              <a:r>
                <a:rPr lang="en-US" sz="1100" dirty="0">
                  <a:latin typeface="Montserrat" pitchFamily="2" charset="77"/>
                </a:rPr>
                <a:t>. Nuestra </a:t>
              </a:r>
              <a:r>
                <a:rPr lang="en-US" sz="1100" dirty="0" err="1">
                  <a:latin typeface="Montserrat" pitchFamily="2" charset="77"/>
                </a:rPr>
                <a:t>clínica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está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comprometida</a:t>
              </a:r>
              <a:r>
                <a:rPr lang="en-US" sz="1100" dirty="0">
                  <a:latin typeface="Montserrat" pitchFamily="2" charset="77"/>
                </a:rPr>
                <a:t> a </a:t>
              </a:r>
              <a:r>
                <a:rPr lang="en-US" sz="1100" dirty="0" err="1">
                  <a:latin typeface="Montserrat" pitchFamily="2" charset="77"/>
                </a:rPr>
                <a:t>ayudarte</a:t>
              </a:r>
              <a:r>
                <a:rPr lang="en-US" sz="1100" dirty="0">
                  <a:latin typeface="Montserrat" pitchFamily="2" charset="77"/>
                </a:rPr>
                <a:t> a </a:t>
              </a:r>
              <a:r>
                <a:rPr lang="en-US" sz="1100" dirty="0" err="1">
                  <a:latin typeface="Montserrat" pitchFamily="2" charset="77"/>
                </a:rPr>
                <a:t>identificar</a:t>
              </a:r>
              <a:r>
                <a:rPr lang="en-US" sz="1100" dirty="0">
                  <a:latin typeface="Montserrat" pitchFamily="2" charset="77"/>
                </a:rPr>
                <a:t> las </a:t>
              </a:r>
              <a:r>
                <a:rPr lang="en-US" sz="1100" dirty="0" err="1">
                  <a:latin typeface="Montserrat" pitchFamily="2" charset="77"/>
                </a:rPr>
                <a:t>opciones</a:t>
              </a:r>
              <a:r>
                <a:rPr lang="en-US" sz="1100" dirty="0">
                  <a:latin typeface="Montserrat" pitchFamily="2" charset="77"/>
                </a:rPr>
                <a:t> de </a:t>
              </a:r>
              <a:r>
                <a:rPr lang="en-US" sz="1100" dirty="0" err="1">
                  <a:latin typeface="Montserrat" pitchFamily="2" charset="77"/>
                </a:rPr>
                <a:t>cobertura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disponibles</a:t>
              </a:r>
              <a:r>
                <a:rPr lang="en-US" sz="1100" dirty="0">
                  <a:latin typeface="Montserrat" pitchFamily="2" charset="77"/>
                </a:rPr>
                <a:t> para </a:t>
              </a:r>
              <a:r>
                <a:rPr lang="en-US" sz="1100" dirty="0" err="1">
                  <a:latin typeface="Montserrat" pitchFamily="2" charset="77"/>
                </a:rPr>
                <a:t>ti</a:t>
              </a:r>
              <a:r>
                <a:rPr lang="en-US" sz="1100" dirty="0">
                  <a:latin typeface="Montserrat" pitchFamily="2" charset="77"/>
                </a:rPr>
                <a:t> y </a:t>
              </a:r>
              <a:r>
                <a:rPr lang="en-US" sz="1100" dirty="0" err="1">
                  <a:latin typeface="Montserrat" pitchFamily="2" charset="77"/>
                </a:rPr>
                <a:t>tus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costos</a:t>
              </a:r>
              <a:r>
                <a:rPr lang="en-US" sz="1100" dirty="0">
                  <a:latin typeface="Montserrat" pitchFamily="2" charset="77"/>
                </a:rPr>
                <a:t> de </a:t>
              </a:r>
              <a:r>
                <a:rPr lang="en-US" sz="1100" dirty="0" err="1">
                  <a:latin typeface="Montserrat" pitchFamily="2" charset="77"/>
                </a:rPr>
                <a:t>bolsillo</a:t>
              </a:r>
              <a:r>
                <a:rPr lang="en-US" sz="1100" dirty="0">
                  <a:latin typeface="Montserrat" pitchFamily="2" charset="77"/>
                </a:rPr>
                <a:t>. </a:t>
              </a:r>
            </a:p>
          </p:txBody>
        </p:sp>
      </p:grpSp>
      <p:sp>
        <p:nvSpPr>
          <p:cNvPr id="72" name="TextBox 34">
            <a:extLst>
              <a:ext uri="{FF2B5EF4-FFF2-40B4-BE49-F238E27FC236}">
                <a16:creationId xmlns:a16="http://schemas.microsoft.com/office/drawing/2014/main" id="{FB3D4083-0DBC-F4EF-84A0-BEC3BFEE1169}"/>
              </a:ext>
            </a:extLst>
          </p:cNvPr>
          <p:cNvSpPr txBox="1"/>
          <p:nvPr/>
        </p:nvSpPr>
        <p:spPr>
          <a:xfrm>
            <a:off x="214145" y="215060"/>
            <a:ext cx="4584084" cy="329037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>
              <a:lnSpc>
                <a:spcPts val="1947"/>
              </a:lnSpc>
            </a:pPr>
            <a:r>
              <a:rPr lang="en-US" sz="1600" b="1" dirty="0">
                <a:solidFill>
                  <a:schemeClr val="bg1"/>
                </a:solidFill>
                <a:latin typeface="Montserrat" pitchFamily="2" charset="77"/>
              </a:rPr>
              <a:t>INFÓRMATE SOBRE UNA NUEVA OPCIÓN DE TRATAMIENTO PARA EL VIH:</a:t>
            </a:r>
          </a:p>
          <a:p>
            <a:pPr>
              <a:lnSpc>
                <a:spcPts val="1947"/>
              </a:lnSpc>
            </a:pPr>
            <a:endParaRPr lang="en-US" sz="1600" b="1" dirty="0">
              <a:solidFill>
                <a:schemeClr val="bg1"/>
              </a:solidFill>
              <a:latin typeface="Montserrat" pitchFamily="2" charset="77"/>
              <a:ea typeface="Helvetica Bold Italics"/>
              <a:cs typeface="Helvetica Bold Italics"/>
              <a:sym typeface="Helvetica Bold Italics"/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AB16A56-A6BB-4E15-5968-7CAEA3DD13A8}"/>
              </a:ext>
            </a:extLst>
          </p:cNvPr>
          <p:cNvSpPr/>
          <p:nvPr/>
        </p:nvSpPr>
        <p:spPr>
          <a:xfrm>
            <a:off x="4686371" y="282652"/>
            <a:ext cx="267258" cy="267258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Montserrat" pitchFamily="2" charset="77"/>
              </a:rPr>
              <a:t>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EF0873A-7568-2857-F009-77C219FA4064}"/>
              </a:ext>
            </a:extLst>
          </p:cNvPr>
          <p:cNvSpPr txBox="1"/>
          <p:nvPr/>
        </p:nvSpPr>
        <p:spPr>
          <a:xfrm>
            <a:off x="4971125" y="254502"/>
            <a:ext cx="35059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  <a:latin typeface="Montserrat" pitchFamily="2" charset="77"/>
              </a:rPr>
              <a:t>inyecciones</a:t>
            </a:r>
            <a:r>
              <a:rPr lang="en-US" sz="1600" b="1" dirty="0">
                <a:solidFill>
                  <a:schemeClr val="bg1"/>
                </a:solidFill>
                <a:latin typeface="Montserrat" pitchFamily="2" charset="77"/>
              </a:rPr>
              <a:t> que </a:t>
            </a:r>
            <a:r>
              <a:rPr lang="en-US" sz="1600" b="1" dirty="0" err="1">
                <a:solidFill>
                  <a:schemeClr val="bg1"/>
                </a:solidFill>
                <a:latin typeface="Montserrat" pitchFamily="2" charset="77"/>
              </a:rPr>
              <a:t>pueden</a:t>
            </a:r>
            <a:r>
              <a:rPr lang="en-US" sz="1600" b="1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Montserrat" pitchFamily="2" charset="77"/>
              </a:rPr>
              <a:t>durar</a:t>
            </a:r>
            <a:endParaRPr lang="en-US" sz="1600" b="1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3066E51-C874-06CD-3E50-8E522D9F2240}"/>
              </a:ext>
            </a:extLst>
          </p:cNvPr>
          <p:cNvSpPr txBox="1"/>
          <p:nvPr/>
        </p:nvSpPr>
        <p:spPr>
          <a:xfrm>
            <a:off x="8775226" y="232339"/>
            <a:ext cx="1006914" cy="3554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1600" b="1" kern="100" dirty="0" err="1">
                <a:solidFill>
                  <a:schemeClr val="bg1"/>
                </a:solidFill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mes</a:t>
            </a:r>
            <a:endParaRPr lang="en-US" sz="1600" kern="100" dirty="0">
              <a:solidFill>
                <a:schemeClr val="bg1"/>
              </a:solidFill>
              <a:effectLst/>
              <a:latin typeface="Montserrat" pitchFamily="2" charset="77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27">
            <a:extLst>
              <a:ext uri="{FF2B5EF4-FFF2-40B4-BE49-F238E27FC236}">
                <a16:creationId xmlns:a16="http://schemas.microsoft.com/office/drawing/2014/main" id="{8FEE9BD0-7755-9F88-72CC-BC1654EDDB23}"/>
              </a:ext>
            </a:extLst>
          </p:cNvPr>
          <p:cNvSpPr txBox="1"/>
          <p:nvPr/>
        </p:nvSpPr>
        <p:spPr>
          <a:xfrm>
            <a:off x="4971124" y="914510"/>
            <a:ext cx="4855499" cy="2002909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 algn="ctr"/>
            <a:r>
              <a:rPr lang="en-US" sz="2000" b="1" dirty="0">
                <a:latin typeface="Montserrat" pitchFamily="2" charset="77"/>
              </a:rPr>
              <a:t>¿</a:t>
            </a:r>
            <a:r>
              <a:rPr lang="en-US" sz="2000" b="1" dirty="0" err="1">
                <a:latin typeface="Montserrat" pitchFamily="2" charset="77"/>
              </a:rPr>
              <a:t>Qué</a:t>
            </a:r>
            <a:r>
              <a:rPr lang="en-US" sz="2000" b="1" dirty="0">
                <a:latin typeface="Montserrat" pitchFamily="2" charset="77"/>
              </a:rPr>
              <a:t> es </a:t>
            </a:r>
            <a:r>
              <a:rPr lang="en-US" sz="2000" b="1" dirty="0" err="1">
                <a:latin typeface="Montserrat" pitchFamily="2" charset="77"/>
              </a:rPr>
              <a:t>el</a:t>
            </a:r>
            <a:r>
              <a:rPr lang="en-US" sz="2000" b="1" dirty="0">
                <a:latin typeface="Montserrat" pitchFamily="2" charset="77"/>
              </a:rPr>
              <a:t> </a:t>
            </a:r>
            <a:r>
              <a:rPr lang="en-US" sz="2000" b="1" dirty="0" err="1">
                <a:latin typeface="Montserrat" pitchFamily="2" charset="77"/>
              </a:rPr>
              <a:t>tratamiento</a:t>
            </a:r>
            <a:r>
              <a:rPr lang="en-US" sz="2000" b="1" dirty="0">
                <a:latin typeface="Montserrat" pitchFamily="2" charset="77"/>
              </a:rPr>
              <a:t> </a:t>
            </a:r>
            <a:r>
              <a:rPr lang="en-US" sz="2000" b="1" dirty="0" err="1">
                <a:latin typeface="Montserrat" pitchFamily="2" charset="77"/>
              </a:rPr>
              <a:t>inyectable</a:t>
            </a:r>
            <a:r>
              <a:rPr lang="en-US" sz="2000" b="1" dirty="0">
                <a:latin typeface="Montserrat" pitchFamily="2" charset="77"/>
              </a:rPr>
              <a:t> para </a:t>
            </a:r>
            <a:r>
              <a:rPr lang="en-US" sz="2000" b="1" dirty="0" err="1">
                <a:latin typeface="Montserrat" pitchFamily="2" charset="77"/>
              </a:rPr>
              <a:t>el</a:t>
            </a:r>
            <a:r>
              <a:rPr lang="en-US" sz="2000" b="1" dirty="0">
                <a:latin typeface="Montserrat" pitchFamily="2" charset="77"/>
              </a:rPr>
              <a:t> VIH?</a:t>
            </a:r>
          </a:p>
          <a:p>
            <a:pPr algn="ctr">
              <a:lnSpc>
                <a:spcPts val="2074"/>
              </a:lnSpc>
            </a:pPr>
            <a:endParaRPr lang="en-US" sz="1200" b="1" dirty="0">
              <a:solidFill>
                <a:srgbClr val="171717"/>
              </a:solidFill>
              <a:latin typeface="Montserrat" pitchFamily="2" charset="77"/>
              <a:ea typeface="Helvetica Bold Italics"/>
              <a:cs typeface="Helvetica Bold Italics"/>
              <a:sym typeface="Helvetica Bold Italics"/>
            </a:endParaRPr>
          </a:p>
        </p:txBody>
      </p:sp>
      <p:sp>
        <p:nvSpPr>
          <p:cNvPr id="25" name="Freeform 51">
            <a:extLst>
              <a:ext uri="{FF2B5EF4-FFF2-40B4-BE49-F238E27FC236}">
                <a16:creationId xmlns:a16="http://schemas.microsoft.com/office/drawing/2014/main" id="{9CB739AD-912D-CCAB-B9B1-803AD3E1C963}"/>
              </a:ext>
            </a:extLst>
          </p:cNvPr>
          <p:cNvSpPr/>
          <p:nvPr/>
        </p:nvSpPr>
        <p:spPr>
          <a:xfrm>
            <a:off x="4780449" y="1576062"/>
            <a:ext cx="5140252" cy="1193098"/>
          </a:xfrm>
          <a:custGeom>
            <a:avLst/>
            <a:gdLst/>
            <a:ahLst/>
            <a:cxnLst/>
            <a:rect l="l" t="t" r="r" b="b"/>
            <a:pathLst>
              <a:path w="5552657" h="2551122">
                <a:moveTo>
                  <a:pt x="0" y="0"/>
                </a:moveTo>
                <a:lnTo>
                  <a:pt x="5552657" y="0"/>
                </a:lnTo>
                <a:lnTo>
                  <a:pt x="5552657" y="2551122"/>
                </a:lnTo>
                <a:lnTo>
                  <a:pt x="0" y="2551122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r>
              <a:rPr lang="en-US" sz="1000" dirty="0">
                <a:latin typeface="Montserrat" pitchFamily="2" charset="77"/>
              </a:rPr>
              <a:t>El </a:t>
            </a:r>
            <a:r>
              <a:rPr lang="en-US" sz="1000" dirty="0" err="1">
                <a:latin typeface="Montserrat" pitchFamily="2" charset="77"/>
              </a:rPr>
              <a:t>tratamiento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dirty="0" err="1">
                <a:latin typeface="Montserrat" pitchFamily="2" charset="77"/>
              </a:rPr>
              <a:t>inyectable</a:t>
            </a:r>
            <a:r>
              <a:rPr lang="en-US" sz="1000" dirty="0">
                <a:latin typeface="Montserrat" pitchFamily="2" charset="77"/>
              </a:rPr>
              <a:t> para </a:t>
            </a:r>
            <a:r>
              <a:rPr lang="en-US" sz="1000" dirty="0" err="1">
                <a:latin typeface="Montserrat" pitchFamily="2" charset="77"/>
              </a:rPr>
              <a:t>el</a:t>
            </a:r>
            <a:r>
              <a:rPr lang="en-US" sz="1000" dirty="0">
                <a:latin typeface="Montserrat" pitchFamily="2" charset="77"/>
              </a:rPr>
              <a:t> VIH es un </a:t>
            </a:r>
            <a:r>
              <a:rPr lang="en-US" sz="1000" dirty="0" err="1">
                <a:latin typeface="Montserrat" pitchFamily="2" charset="77"/>
              </a:rPr>
              <a:t>medicamento</a:t>
            </a:r>
            <a:r>
              <a:rPr lang="en-US" sz="1000" dirty="0">
                <a:latin typeface="Montserrat" pitchFamily="2" charset="77"/>
              </a:rPr>
              <a:t> para </a:t>
            </a:r>
            <a:r>
              <a:rPr lang="en-US" sz="1000" dirty="0" err="1">
                <a:latin typeface="Montserrat" pitchFamily="2" charset="77"/>
              </a:rPr>
              <a:t>el</a:t>
            </a:r>
            <a:r>
              <a:rPr lang="en-US" sz="1000" dirty="0">
                <a:latin typeface="Montserrat" pitchFamily="2" charset="77"/>
              </a:rPr>
              <a:t> VIH que se</a:t>
            </a:r>
            <a:r>
              <a:rPr lang="en-US" sz="1000" i="1" dirty="0">
                <a:latin typeface="Montserrat" pitchFamily="2" charset="77"/>
              </a:rPr>
              <a:t> </a:t>
            </a:r>
            <a:r>
              <a:rPr lang="en-US" sz="1000" i="1" dirty="0" err="1">
                <a:latin typeface="Montserrat" pitchFamily="2" charset="77"/>
              </a:rPr>
              <a:t>inyecta</a:t>
            </a:r>
            <a:r>
              <a:rPr lang="en-US" sz="1000" i="1" dirty="0">
                <a:latin typeface="Montserrat" pitchFamily="2" charset="77"/>
              </a:rPr>
              <a:t> </a:t>
            </a:r>
            <a:r>
              <a:rPr lang="en-US" sz="1000" dirty="0">
                <a:latin typeface="Montserrat" pitchFamily="2" charset="77"/>
              </a:rPr>
              <a:t>(es </a:t>
            </a:r>
            <a:r>
              <a:rPr lang="en-US" sz="1000" dirty="0" err="1">
                <a:latin typeface="Montserrat" pitchFamily="2" charset="77"/>
              </a:rPr>
              <a:t>decir</a:t>
            </a:r>
            <a:r>
              <a:rPr lang="en-US" sz="1000" dirty="0">
                <a:latin typeface="Montserrat" pitchFamily="2" charset="77"/>
              </a:rPr>
              <a:t>, se </a:t>
            </a:r>
            <a:r>
              <a:rPr lang="en-US" sz="1000" dirty="0" err="1">
                <a:latin typeface="Montserrat" pitchFamily="2" charset="77"/>
              </a:rPr>
              <a:t>administra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b="1" dirty="0" err="1">
                <a:latin typeface="Montserrat" pitchFamily="2" charset="77"/>
              </a:rPr>
              <a:t>como</a:t>
            </a:r>
            <a:r>
              <a:rPr lang="en-US" sz="1000" b="1" dirty="0">
                <a:latin typeface="Montserrat" pitchFamily="2" charset="77"/>
              </a:rPr>
              <a:t> </a:t>
            </a:r>
            <a:r>
              <a:rPr lang="en-US" sz="1000" b="1" dirty="0" err="1">
                <a:latin typeface="Montserrat" pitchFamily="2" charset="77"/>
              </a:rPr>
              <a:t>una</a:t>
            </a:r>
            <a:r>
              <a:rPr lang="en-US" sz="1000" b="1" dirty="0">
                <a:latin typeface="Montserrat" pitchFamily="2" charset="77"/>
              </a:rPr>
              <a:t> </a:t>
            </a:r>
            <a:r>
              <a:rPr lang="en-US" sz="1000" b="1" dirty="0" err="1">
                <a:latin typeface="Montserrat" pitchFamily="2" charset="77"/>
              </a:rPr>
              <a:t>inyección</a:t>
            </a:r>
            <a:r>
              <a:rPr lang="en-US" sz="1000" dirty="0">
                <a:latin typeface="Montserrat" pitchFamily="2" charset="77"/>
              </a:rPr>
              <a:t>) a un </a:t>
            </a:r>
            <a:r>
              <a:rPr lang="en-US" sz="1000" dirty="0" err="1">
                <a:latin typeface="Montserrat" pitchFamily="2" charset="77"/>
              </a:rPr>
              <a:t>paciente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dirty="0" err="1">
                <a:latin typeface="Montserrat" pitchFamily="2" charset="77"/>
              </a:rPr>
              <a:t>por</a:t>
            </a:r>
            <a:r>
              <a:rPr lang="en-US" sz="1000" dirty="0">
                <a:latin typeface="Montserrat" pitchFamily="2" charset="77"/>
              </a:rPr>
              <a:t> un </a:t>
            </a:r>
            <a:r>
              <a:rPr lang="en-US" sz="1000" dirty="0" err="1">
                <a:latin typeface="Montserrat" pitchFamily="2" charset="77"/>
              </a:rPr>
              <a:t>proveedor</a:t>
            </a:r>
            <a:r>
              <a:rPr lang="en-US" sz="1000" dirty="0">
                <a:latin typeface="Montserrat" pitchFamily="2" charset="77"/>
              </a:rPr>
              <a:t> de </a:t>
            </a:r>
            <a:r>
              <a:rPr lang="en-US" sz="1000" dirty="0" err="1">
                <a:latin typeface="Montserrat" pitchFamily="2" charset="77"/>
              </a:rPr>
              <a:t>atención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dirty="0" err="1">
                <a:latin typeface="Montserrat" pitchFamily="2" charset="77"/>
              </a:rPr>
              <a:t>médica</a:t>
            </a:r>
            <a:r>
              <a:rPr lang="en-US" sz="1000" dirty="0">
                <a:latin typeface="Montserrat" pitchFamily="2" charset="77"/>
              </a:rPr>
              <a:t>. El </a:t>
            </a:r>
            <a:r>
              <a:rPr lang="en-US" sz="1000" dirty="0" err="1">
                <a:latin typeface="Montserrat" pitchFamily="2" charset="77"/>
              </a:rPr>
              <a:t>medicamento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dirty="0" err="1">
                <a:latin typeface="Montserrat" pitchFamily="2" charset="77"/>
              </a:rPr>
              <a:t>en</a:t>
            </a:r>
            <a:r>
              <a:rPr lang="en-US" sz="1000" dirty="0">
                <a:latin typeface="Montserrat" pitchFamily="2" charset="77"/>
              </a:rPr>
              <a:t> la </a:t>
            </a:r>
            <a:r>
              <a:rPr lang="en-US" sz="1000" dirty="0" err="1">
                <a:latin typeface="Montserrat" pitchFamily="2" charset="77"/>
              </a:rPr>
              <a:t>inyección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b="1" dirty="0" err="1">
                <a:latin typeface="Montserrat" pitchFamily="2" charset="77"/>
              </a:rPr>
              <a:t>permanece</a:t>
            </a:r>
            <a:r>
              <a:rPr lang="en-US" sz="1000" b="1" dirty="0">
                <a:latin typeface="Montserrat" pitchFamily="2" charset="77"/>
              </a:rPr>
              <a:t> </a:t>
            </a:r>
            <a:r>
              <a:rPr lang="en-US" sz="1000" b="1" dirty="0" err="1">
                <a:latin typeface="Montserrat" pitchFamily="2" charset="77"/>
              </a:rPr>
              <a:t>en</a:t>
            </a:r>
            <a:r>
              <a:rPr lang="en-US" sz="1000" b="1" dirty="0">
                <a:latin typeface="Montserrat" pitchFamily="2" charset="77"/>
              </a:rPr>
              <a:t> </a:t>
            </a:r>
            <a:r>
              <a:rPr lang="en-US" sz="1000" b="1" dirty="0" err="1">
                <a:latin typeface="Montserrat" pitchFamily="2" charset="77"/>
              </a:rPr>
              <a:t>el</a:t>
            </a:r>
            <a:r>
              <a:rPr lang="en-US" sz="1000" b="1" dirty="0">
                <a:latin typeface="Montserrat" pitchFamily="2" charset="77"/>
              </a:rPr>
              <a:t> </a:t>
            </a:r>
            <a:r>
              <a:rPr lang="en-US" sz="1000" b="1" dirty="0" err="1">
                <a:latin typeface="Montserrat" pitchFamily="2" charset="77"/>
              </a:rPr>
              <a:t>cuerpo</a:t>
            </a:r>
            <a:r>
              <a:rPr lang="en-US" sz="1000" b="1" dirty="0">
                <a:latin typeface="Montserrat" pitchFamily="2" charset="77"/>
              </a:rPr>
              <a:t> </a:t>
            </a:r>
            <a:r>
              <a:rPr lang="en-US" sz="1000" b="1" dirty="0" err="1">
                <a:latin typeface="Montserrat" pitchFamily="2" charset="77"/>
              </a:rPr>
              <a:t>más</a:t>
            </a:r>
            <a:r>
              <a:rPr lang="en-US" sz="1000" b="1" dirty="0">
                <a:latin typeface="Montserrat" pitchFamily="2" charset="77"/>
              </a:rPr>
              <a:t> </a:t>
            </a:r>
            <a:r>
              <a:rPr lang="en-US" sz="1000" b="1" dirty="0" err="1">
                <a:latin typeface="Montserrat" pitchFamily="2" charset="77"/>
              </a:rPr>
              <a:t>tiempo</a:t>
            </a:r>
            <a:r>
              <a:rPr lang="en-US" sz="1000" b="1" dirty="0">
                <a:latin typeface="Montserrat" pitchFamily="2" charset="77"/>
              </a:rPr>
              <a:t> que las pastillas </a:t>
            </a:r>
            <a:r>
              <a:rPr lang="en-US" sz="1000" b="1" dirty="0" err="1">
                <a:latin typeface="Montserrat" pitchFamily="2" charset="77"/>
              </a:rPr>
              <a:t>diarias</a:t>
            </a:r>
            <a:r>
              <a:rPr lang="en-US" sz="1000" b="1" dirty="0">
                <a:latin typeface="Montserrat" pitchFamily="2" charset="77"/>
              </a:rPr>
              <a:t> </a:t>
            </a:r>
            <a:r>
              <a:rPr lang="en-US" sz="1000" dirty="0">
                <a:latin typeface="Montserrat" pitchFamily="2" charset="77"/>
              </a:rPr>
              <a:t>(</a:t>
            </a:r>
            <a:r>
              <a:rPr lang="en-US" sz="1000" dirty="0" err="1">
                <a:latin typeface="Montserrat" pitchFamily="2" charset="77"/>
              </a:rPr>
              <a:t>por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dirty="0" err="1">
                <a:latin typeface="Montserrat" pitchFamily="2" charset="77"/>
              </a:rPr>
              <a:t>eso</a:t>
            </a:r>
            <a:r>
              <a:rPr lang="en-US" sz="1000" dirty="0">
                <a:latin typeface="Montserrat" pitchFamily="2" charset="77"/>
              </a:rPr>
              <a:t> se llama "</a:t>
            </a:r>
            <a:r>
              <a:rPr lang="en-US" sz="1000" i="1" dirty="0">
                <a:latin typeface="Montserrat" pitchFamily="2" charset="77"/>
              </a:rPr>
              <a:t>de </a:t>
            </a:r>
            <a:r>
              <a:rPr lang="en-US" sz="1000" i="1" dirty="0" err="1">
                <a:latin typeface="Montserrat" pitchFamily="2" charset="77"/>
              </a:rPr>
              <a:t>acción</a:t>
            </a:r>
            <a:r>
              <a:rPr lang="en-US" sz="1000" i="1" dirty="0">
                <a:latin typeface="Montserrat" pitchFamily="2" charset="77"/>
              </a:rPr>
              <a:t> </a:t>
            </a:r>
            <a:r>
              <a:rPr lang="en-US" sz="1000" i="1" dirty="0" err="1">
                <a:latin typeface="Montserrat" pitchFamily="2" charset="77"/>
              </a:rPr>
              <a:t>prolongada</a:t>
            </a:r>
            <a:r>
              <a:rPr lang="en-US" sz="1000" dirty="0">
                <a:latin typeface="Montserrat" pitchFamily="2" charset="77"/>
              </a:rPr>
              <a:t>") y </a:t>
            </a:r>
            <a:r>
              <a:rPr lang="en-US" sz="1000" dirty="0" err="1">
                <a:latin typeface="Montserrat" pitchFamily="2" charset="77"/>
              </a:rPr>
              <a:t>mantiene</a:t>
            </a:r>
            <a:r>
              <a:rPr lang="en-US" sz="1000" dirty="0">
                <a:latin typeface="Montserrat" pitchFamily="2" charset="77"/>
              </a:rPr>
              <a:t> a la persona </a:t>
            </a:r>
            <a:r>
              <a:rPr lang="en-US" sz="1000" dirty="0" err="1">
                <a:latin typeface="Montserrat" pitchFamily="2" charset="77"/>
              </a:rPr>
              <a:t>saludable</a:t>
            </a:r>
            <a:r>
              <a:rPr lang="en-US" sz="1000" dirty="0">
                <a:latin typeface="Montserrat" pitchFamily="2" charset="77"/>
              </a:rPr>
              <a:t> al </a:t>
            </a:r>
            <a:r>
              <a:rPr lang="en-US" sz="1000" dirty="0" err="1">
                <a:latin typeface="Montserrat" pitchFamily="2" charset="77"/>
              </a:rPr>
              <a:t>detener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dirty="0" err="1">
                <a:latin typeface="Montserrat" pitchFamily="2" charset="77"/>
              </a:rPr>
              <a:t>el</a:t>
            </a:r>
            <a:r>
              <a:rPr lang="en-US" sz="1000" dirty="0">
                <a:latin typeface="Montserrat" pitchFamily="2" charset="77"/>
              </a:rPr>
              <a:t> VIH para que no </a:t>
            </a:r>
            <a:r>
              <a:rPr lang="en-US" sz="1000" dirty="0" err="1">
                <a:latin typeface="Montserrat" pitchFamily="2" charset="77"/>
              </a:rPr>
              <a:t>haga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dirty="0" err="1">
                <a:latin typeface="Montserrat" pitchFamily="2" charset="77"/>
              </a:rPr>
              <a:t>copias</a:t>
            </a:r>
            <a:r>
              <a:rPr lang="en-US" sz="1000" dirty="0">
                <a:latin typeface="Montserrat" pitchFamily="2" charset="77"/>
              </a:rPr>
              <a:t> de </a:t>
            </a:r>
            <a:r>
              <a:rPr lang="en-US" sz="1000" dirty="0" err="1">
                <a:latin typeface="Montserrat" pitchFamily="2" charset="77"/>
              </a:rPr>
              <a:t>sí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dirty="0" err="1">
                <a:latin typeface="Montserrat" pitchFamily="2" charset="77"/>
              </a:rPr>
              <a:t>mismo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dirty="0" err="1">
                <a:latin typeface="Montserrat" pitchFamily="2" charset="77"/>
              </a:rPr>
              <a:t>dentro</a:t>
            </a:r>
            <a:r>
              <a:rPr lang="en-US" sz="1000" dirty="0">
                <a:latin typeface="Montserrat" pitchFamily="2" charset="77"/>
              </a:rPr>
              <a:t> de </a:t>
            </a:r>
            <a:r>
              <a:rPr lang="en-US" sz="1000" dirty="0" err="1">
                <a:latin typeface="Montserrat" pitchFamily="2" charset="77"/>
              </a:rPr>
              <a:t>su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dirty="0" err="1">
                <a:latin typeface="Montserrat" pitchFamily="2" charset="77"/>
              </a:rPr>
              <a:t>cuerpo</a:t>
            </a:r>
            <a:r>
              <a:rPr lang="en-US" sz="1000" dirty="0">
                <a:latin typeface="Montserrat" pitchFamily="2" charset="77"/>
              </a:rPr>
              <a:t>.</a:t>
            </a:r>
          </a:p>
        </p:txBody>
      </p:sp>
      <p:grpSp>
        <p:nvGrpSpPr>
          <p:cNvPr id="11" name="Group 57">
            <a:extLst>
              <a:ext uri="{FF2B5EF4-FFF2-40B4-BE49-F238E27FC236}">
                <a16:creationId xmlns:a16="http://schemas.microsoft.com/office/drawing/2014/main" id="{82718B4C-2454-B870-3914-56C09E46E53E}"/>
              </a:ext>
            </a:extLst>
          </p:cNvPr>
          <p:cNvGrpSpPr/>
          <p:nvPr/>
        </p:nvGrpSpPr>
        <p:grpSpPr>
          <a:xfrm>
            <a:off x="4900939" y="7477671"/>
            <a:ext cx="6269076" cy="302809"/>
            <a:chOff x="-2249154" y="-124023"/>
            <a:chExt cx="9530334" cy="439917"/>
          </a:xfrm>
        </p:grpSpPr>
        <p:sp>
          <p:nvSpPr>
            <p:cNvPr id="13" name="Freeform 58">
              <a:extLst>
                <a:ext uri="{FF2B5EF4-FFF2-40B4-BE49-F238E27FC236}">
                  <a16:creationId xmlns:a16="http://schemas.microsoft.com/office/drawing/2014/main" id="{F4AF80CD-D413-B248-187D-E6050B748ED5}"/>
                </a:ext>
              </a:extLst>
            </p:cNvPr>
            <p:cNvSpPr/>
            <p:nvPr/>
          </p:nvSpPr>
          <p:spPr>
            <a:xfrm>
              <a:off x="0" y="0"/>
              <a:ext cx="7281180" cy="315894"/>
            </a:xfrm>
            <a:custGeom>
              <a:avLst/>
              <a:gdLst/>
              <a:ahLst/>
              <a:cxnLst/>
              <a:rect l="l" t="t" r="r" b="b"/>
              <a:pathLst>
                <a:path w="7281180" h="315894">
                  <a:moveTo>
                    <a:pt x="0" y="0"/>
                  </a:moveTo>
                  <a:lnTo>
                    <a:pt x="7281180" y="0"/>
                  </a:lnTo>
                  <a:lnTo>
                    <a:pt x="7281180" y="315894"/>
                  </a:lnTo>
                  <a:lnTo>
                    <a:pt x="0" y="315894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1000" dirty="0"/>
            </a:p>
          </p:txBody>
        </p:sp>
        <p:sp>
          <p:nvSpPr>
            <p:cNvPr id="27" name="TextBox 59">
              <a:extLst>
                <a:ext uri="{FF2B5EF4-FFF2-40B4-BE49-F238E27FC236}">
                  <a16:creationId xmlns:a16="http://schemas.microsoft.com/office/drawing/2014/main" id="{A91404B4-27BF-3DC9-069A-986ABCC72964}"/>
                </a:ext>
              </a:extLst>
            </p:cNvPr>
            <p:cNvSpPr txBox="1"/>
            <p:nvPr/>
          </p:nvSpPr>
          <p:spPr>
            <a:xfrm>
              <a:off x="-2249154" y="-124023"/>
              <a:ext cx="7277207" cy="369447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1382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Montserrat" pitchFamily="2" charset="77"/>
                </a:rPr>
                <a:t>Desarrollado</a:t>
              </a:r>
              <a:r>
                <a:rPr lang="en-US" sz="1000" dirty="0">
                  <a:solidFill>
                    <a:schemeClr val="bg1"/>
                  </a:solidFill>
                  <a:latin typeface="Montserrat" pitchFamily="2" charset="77"/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  <a:latin typeface="Montserrat" pitchFamily="2" charset="77"/>
                </a:rPr>
                <a:t>por</a:t>
              </a:r>
              <a:r>
                <a:rPr lang="en-US" sz="1000" dirty="0">
                  <a:solidFill>
                    <a:schemeClr val="bg1"/>
                  </a:solidFill>
                  <a:latin typeface="Montserrat" pitchFamily="2" charset="77"/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  <a:latin typeface="Montserrat" pitchFamily="2" charset="77"/>
                </a:rPr>
                <a:t>el</a:t>
              </a:r>
              <a:r>
                <a:rPr lang="en-US" sz="1000" dirty="0">
                  <a:solidFill>
                    <a:schemeClr val="bg1"/>
                  </a:solidFill>
                  <a:latin typeface="Montserrat" pitchFamily="2" charset="77"/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  <a:latin typeface="Montserrat" pitchFamily="2" charset="77"/>
                </a:rPr>
                <a:t>Incubador</a:t>
              </a:r>
              <a:r>
                <a:rPr lang="en-US" sz="1000" dirty="0">
                  <a:solidFill>
                    <a:schemeClr val="bg1"/>
                  </a:solidFill>
                  <a:latin typeface="Montserrat" pitchFamily="2" charset="77"/>
                </a:rPr>
                <a:t> de </a:t>
              </a:r>
              <a:r>
                <a:rPr lang="en-US" sz="1000" dirty="0" err="1">
                  <a:solidFill>
                    <a:schemeClr val="bg1"/>
                  </a:solidFill>
                  <a:latin typeface="Montserrat" pitchFamily="2" charset="77"/>
                </a:rPr>
                <a:t>Recursos</a:t>
              </a:r>
              <a:r>
                <a:rPr lang="en-US" sz="1000" dirty="0">
                  <a:solidFill>
                    <a:schemeClr val="bg1"/>
                  </a:solidFill>
                  <a:latin typeface="Montserrat" pitchFamily="2" charset="77"/>
                </a:rPr>
                <a:t> ALAI UP Marzo de 2025</a:t>
              </a:r>
            </a:p>
            <a:p>
              <a:pPr algn="ctr">
                <a:lnSpc>
                  <a:spcPts val="1382"/>
                </a:lnSpc>
              </a:pPr>
              <a:endParaRPr lang="en-US" sz="1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32" name="Oval 31">
            <a:extLst>
              <a:ext uri="{FF2B5EF4-FFF2-40B4-BE49-F238E27FC236}">
                <a16:creationId xmlns:a16="http://schemas.microsoft.com/office/drawing/2014/main" id="{67F2CB5F-CF61-9195-FC4C-D24A79CD3E75}"/>
              </a:ext>
            </a:extLst>
          </p:cNvPr>
          <p:cNvSpPr/>
          <p:nvPr/>
        </p:nvSpPr>
        <p:spPr>
          <a:xfrm>
            <a:off x="8492535" y="315089"/>
            <a:ext cx="267258" cy="267258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Montserrat" pitchFamily="2" charset="7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72033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1B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Freeform 2">
            <a:extLst>
              <a:ext uri="{FF2B5EF4-FFF2-40B4-BE49-F238E27FC236}">
                <a16:creationId xmlns:a16="http://schemas.microsoft.com/office/drawing/2014/main" id="{26940AC8-9989-29B4-D58B-5AC8CD088325}"/>
              </a:ext>
            </a:extLst>
          </p:cNvPr>
          <p:cNvSpPr/>
          <p:nvPr/>
        </p:nvSpPr>
        <p:spPr>
          <a:xfrm>
            <a:off x="78621" y="4578261"/>
            <a:ext cx="4422753" cy="3100187"/>
          </a:xfrm>
          <a:custGeom>
            <a:avLst/>
            <a:gdLst/>
            <a:ahLst/>
            <a:cxnLst/>
            <a:rect l="l" t="t" r="r" b="b"/>
            <a:pathLst>
              <a:path w="4422753" h="3008364">
                <a:moveTo>
                  <a:pt x="0" y="0"/>
                </a:moveTo>
                <a:lnTo>
                  <a:pt x="4422753" y="0"/>
                </a:lnTo>
                <a:lnTo>
                  <a:pt x="4422753" y="3008363"/>
                </a:lnTo>
                <a:lnTo>
                  <a:pt x="0" y="3008363"/>
                </a:lnTo>
                <a:lnTo>
                  <a:pt x="0" y="0"/>
                </a:lnTo>
                <a:close/>
              </a:path>
            </a:pathLst>
          </a:custGeom>
          <a:solidFill>
            <a:srgbClr val="C8E9FF"/>
          </a:solidFill>
        </p:spPr>
        <p:txBody>
          <a:bodyPr/>
          <a:lstStyle/>
          <a:p>
            <a:endParaRPr lang="en-US" sz="3600" dirty="0"/>
          </a:p>
        </p:txBody>
      </p:sp>
      <p:sp>
        <p:nvSpPr>
          <p:cNvPr id="5" name="Freeform 5"/>
          <p:cNvSpPr/>
          <p:nvPr/>
        </p:nvSpPr>
        <p:spPr>
          <a:xfrm>
            <a:off x="0" y="847419"/>
            <a:ext cx="4750800" cy="481018"/>
          </a:xfrm>
          <a:custGeom>
            <a:avLst/>
            <a:gdLst/>
            <a:ahLst/>
            <a:cxnLst/>
            <a:rect l="l" t="t" r="r" b="b"/>
            <a:pathLst>
              <a:path w="4750800" h="481018">
                <a:moveTo>
                  <a:pt x="0" y="0"/>
                </a:moveTo>
                <a:lnTo>
                  <a:pt x="4750800" y="0"/>
                </a:lnTo>
                <a:lnTo>
                  <a:pt x="4750800" y="481018"/>
                </a:lnTo>
                <a:lnTo>
                  <a:pt x="0" y="48101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t="-81" b="-81"/>
            </a:stretch>
          </a:blipFill>
        </p:spPr>
        <p:txBody>
          <a:bodyPr/>
          <a:lstStyle/>
          <a:p>
            <a:endParaRPr lang="en-US" sz="3600"/>
          </a:p>
        </p:txBody>
      </p:sp>
      <p:sp>
        <p:nvSpPr>
          <p:cNvPr id="9" name="Freeform 9"/>
          <p:cNvSpPr/>
          <p:nvPr/>
        </p:nvSpPr>
        <p:spPr>
          <a:xfrm>
            <a:off x="6722535" y="109411"/>
            <a:ext cx="3335866" cy="2337609"/>
          </a:xfrm>
          <a:custGeom>
            <a:avLst/>
            <a:gdLst/>
            <a:ahLst/>
            <a:cxnLst/>
            <a:rect l="l" t="t" r="r" b="b"/>
            <a:pathLst>
              <a:path w="3361267" h="2337609">
                <a:moveTo>
                  <a:pt x="0" y="0"/>
                </a:moveTo>
                <a:lnTo>
                  <a:pt x="3361267" y="0"/>
                </a:lnTo>
                <a:lnTo>
                  <a:pt x="3361267" y="2337609"/>
                </a:lnTo>
                <a:lnTo>
                  <a:pt x="0" y="233760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sz="3600"/>
          </a:p>
        </p:txBody>
      </p:sp>
      <p:sp>
        <p:nvSpPr>
          <p:cNvPr id="12" name="Freeform 12"/>
          <p:cNvSpPr/>
          <p:nvPr/>
        </p:nvSpPr>
        <p:spPr>
          <a:xfrm>
            <a:off x="6046931" y="230251"/>
            <a:ext cx="3838484" cy="366817"/>
          </a:xfrm>
          <a:custGeom>
            <a:avLst/>
            <a:gdLst/>
            <a:ahLst/>
            <a:cxnLst/>
            <a:rect l="l" t="t" r="r" b="b"/>
            <a:pathLst>
              <a:path w="5117979" h="489089">
                <a:moveTo>
                  <a:pt x="0" y="0"/>
                </a:moveTo>
                <a:lnTo>
                  <a:pt x="5117979" y="0"/>
                </a:lnTo>
                <a:lnTo>
                  <a:pt x="5117979" y="489089"/>
                </a:lnTo>
                <a:lnTo>
                  <a:pt x="0" y="489089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600"/>
          </a:p>
        </p:txBody>
      </p:sp>
      <p:sp>
        <p:nvSpPr>
          <p:cNvPr id="15" name="Freeform 15"/>
          <p:cNvSpPr/>
          <p:nvPr/>
        </p:nvSpPr>
        <p:spPr>
          <a:xfrm>
            <a:off x="421638" y="3695587"/>
            <a:ext cx="435788" cy="754612"/>
          </a:xfrm>
          <a:custGeom>
            <a:avLst/>
            <a:gdLst/>
            <a:ahLst/>
            <a:cxnLst/>
            <a:rect l="l" t="t" r="r" b="b"/>
            <a:pathLst>
              <a:path w="451178" h="781261">
                <a:moveTo>
                  <a:pt x="0" y="0"/>
                </a:moveTo>
                <a:lnTo>
                  <a:pt x="451178" y="0"/>
                </a:lnTo>
                <a:lnTo>
                  <a:pt x="451178" y="781261"/>
                </a:lnTo>
                <a:lnTo>
                  <a:pt x="0" y="78126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-70" r="-70"/>
            </a:stretch>
          </a:blipFill>
        </p:spPr>
        <p:txBody>
          <a:bodyPr/>
          <a:lstStyle/>
          <a:p>
            <a:endParaRPr lang="en-US" sz="3600"/>
          </a:p>
        </p:txBody>
      </p:sp>
      <p:sp>
        <p:nvSpPr>
          <p:cNvPr id="18" name="Freeform 18"/>
          <p:cNvSpPr/>
          <p:nvPr/>
        </p:nvSpPr>
        <p:spPr>
          <a:xfrm>
            <a:off x="314551" y="2575962"/>
            <a:ext cx="752404" cy="738724"/>
          </a:xfrm>
          <a:custGeom>
            <a:avLst/>
            <a:gdLst/>
            <a:ahLst/>
            <a:cxnLst/>
            <a:rect l="l" t="t" r="r" b="b"/>
            <a:pathLst>
              <a:path w="750855" h="737203">
                <a:moveTo>
                  <a:pt x="0" y="0"/>
                </a:moveTo>
                <a:lnTo>
                  <a:pt x="750855" y="0"/>
                </a:lnTo>
                <a:lnTo>
                  <a:pt x="750855" y="737203"/>
                </a:lnTo>
                <a:lnTo>
                  <a:pt x="0" y="737203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t="-281" b="-281"/>
            </a:stretch>
          </a:blipFill>
        </p:spPr>
        <p:txBody>
          <a:bodyPr/>
          <a:lstStyle/>
          <a:p>
            <a:endParaRPr lang="en-US" sz="3600"/>
          </a:p>
        </p:txBody>
      </p:sp>
      <p:sp>
        <p:nvSpPr>
          <p:cNvPr id="28" name="Freeform 28"/>
          <p:cNvSpPr/>
          <p:nvPr/>
        </p:nvSpPr>
        <p:spPr>
          <a:xfrm>
            <a:off x="9220200" y="3327416"/>
            <a:ext cx="606424" cy="631692"/>
          </a:xfrm>
          <a:custGeom>
            <a:avLst/>
            <a:gdLst/>
            <a:ahLst/>
            <a:cxnLst/>
            <a:rect l="l" t="t" r="r" b="b"/>
            <a:pathLst>
              <a:path w="606424" h="631692">
                <a:moveTo>
                  <a:pt x="0" y="0"/>
                </a:moveTo>
                <a:lnTo>
                  <a:pt x="606424" y="0"/>
                </a:lnTo>
                <a:lnTo>
                  <a:pt x="606424" y="631692"/>
                </a:lnTo>
                <a:lnTo>
                  <a:pt x="0" y="631692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-843" r="-843"/>
            </a:stretch>
          </a:blipFill>
        </p:spPr>
        <p:txBody>
          <a:bodyPr/>
          <a:lstStyle/>
          <a:p>
            <a:endParaRPr lang="en-US" sz="3600"/>
          </a:p>
        </p:txBody>
      </p:sp>
      <p:sp>
        <p:nvSpPr>
          <p:cNvPr id="30" name="Freeform 30"/>
          <p:cNvSpPr/>
          <p:nvPr/>
        </p:nvSpPr>
        <p:spPr>
          <a:xfrm>
            <a:off x="4670519" y="3234261"/>
            <a:ext cx="4286928" cy="878671"/>
          </a:xfrm>
          <a:custGeom>
            <a:avLst/>
            <a:gdLst/>
            <a:ahLst/>
            <a:cxnLst/>
            <a:rect l="l" t="t" r="r" b="b"/>
            <a:pathLst>
              <a:path w="5715905" h="1171562">
                <a:moveTo>
                  <a:pt x="0" y="0"/>
                </a:moveTo>
                <a:lnTo>
                  <a:pt x="5715905" y="0"/>
                </a:lnTo>
                <a:lnTo>
                  <a:pt x="5715905" y="1171562"/>
                </a:lnTo>
                <a:lnTo>
                  <a:pt x="0" y="1171562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600"/>
          </a:p>
        </p:txBody>
      </p:sp>
      <p:sp>
        <p:nvSpPr>
          <p:cNvPr id="39" name="Freeform 39"/>
          <p:cNvSpPr/>
          <p:nvPr/>
        </p:nvSpPr>
        <p:spPr>
          <a:xfrm>
            <a:off x="1211303" y="2465103"/>
            <a:ext cx="2877211" cy="1337384"/>
          </a:xfrm>
          <a:custGeom>
            <a:avLst/>
            <a:gdLst/>
            <a:ahLst/>
            <a:cxnLst/>
            <a:rect l="l" t="t" r="r" b="b"/>
            <a:pathLst>
              <a:path w="3836281" h="1783179">
                <a:moveTo>
                  <a:pt x="0" y="0"/>
                </a:moveTo>
                <a:lnTo>
                  <a:pt x="3836281" y="0"/>
                </a:lnTo>
                <a:lnTo>
                  <a:pt x="3836281" y="1783179"/>
                </a:lnTo>
                <a:lnTo>
                  <a:pt x="0" y="1783179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600"/>
          </a:p>
        </p:txBody>
      </p:sp>
      <p:sp>
        <p:nvSpPr>
          <p:cNvPr id="42" name="Freeform 42"/>
          <p:cNvSpPr/>
          <p:nvPr/>
        </p:nvSpPr>
        <p:spPr>
          <a:xfrm>
            <a:off x="1178181" y="3728678"/>
            <a:ext cx="3086891" cy="890330"/>
          </a:xfrm>
          <a:custGeom>
            <a:avLst/>
            <a:gdLst/>
            <a:ahLst/>
            <a:cxnLst/>
            <a:rect l="l" t="t" r="r" b="b"/>
            <a:pathLst>
              <a:path w="4115855" h="1187107">
                <a:moveTo>
                  <a:pt x="0" y="0"/>
                </a:moveTo>
                <a:lnTo>
                  <a:pt x="4115855" y="0"/>
                </a:lnTo>
                <a:lnTo>
                  <a:pt x="4115855" y="1187107"/>
                </a:lnTo>
                <a:lnTo>
                  <a:pt x="0" y="1187107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600"/>
          </a:p>
        </p:txBody>
      </p:sp>
      <p:sp>
        <p:nvSpPr>
          <p:cNvPr id="45" name="Freeform 45"/>
          <p:cNvSpPr/>
          <p:nvPr/>
        </p:nvSpPr>
        <p:spPr>
          <a:xfrm>
            <a:off x="883358" y="950201"/>
            <a:ext cx="2445931" cy="378236"/>
          </a:xfrm>
          <a:custGeom>
            <a:avLst/>
            <a:gdLst/>
            <a:ahLst/>
            <a:cxnLst/>
            <a:rect l="l" t="t" r="r" b="b"/>
            <a:pathLst>
              <a:path w="3261242" h="504314">
                <a:moveTo>
                  <a:pt x="0" y="0"/>
                </a:moveTo>
                <a:lnTo>
                  <a:pt x="3261242" y="0"/>
                </a:lnTo>
                <a:lnTo>
                  <a:pt x="3261242" y="504314"/>
                </a:lnTo>
                <a:lnTo>
                  <a:pt x="0" y="504314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600"/>
          </a:p>
        </p:txBody>
      </p:sp>
      <p:sp>
        <p:nvSpPr>
          <p:cNvPr id="48" name="Freeform 48"/>
          <p:cNvSpPr/>
          <p:nvPr/>
        </p:nvSpPr>
        <p:spPr>
          <a:xfrm>
            <a:off x="-538680" y="5472392"/>
            <a:ext cx="3004013" cy="689642"/>
          </a:xfrm>
          <a:custGeom>
            <a:avLst/>
            <a:gdLst/>
            <a:ahLst/>
            <a:cxnLst/>
            <a:rect l="l" t="t" r="r" b="b"/>
            <a:pathLst>
              <a:path w="3968968" h="911171">
                <a:moveTo>
                  <a:pt x="0" y="0"/>
                </a:moveTo>
                <a:lnTo>
                  <a:pt x="3968968" y="0"/>
                </a:lnTo>
                <a:lnTo>
                  <a:pt x="3968968" y="911171"/>
                </a:lnTo>
                <a:lnTo>
                  <a:pt x="0" y="911171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600"/>
          </a:p>
        </p:txBody>
      </p:sp>
      <p:sp>
        <p:nvSpPr>
          <p:cNvPr id="53" name="Freeform 53"/>
          <p:cNvSpPr/>
          <p:nvPr/>
        </p:nvSpPr>
        <p:spPr>
          <a:xfrm rot="815448">
            <a:off x="9209752" y="6235352"/>
            <a:ext cx="612871" cy="632641"/>
          </a:xfrm>
          <a:custGeom>
            <a:avLst/>
            <a:gdLst/>
            <a:ahLst/>
            <a:cxnLst/>
            <a:rect l="l" t="t" r="r" b="b"/>
            <a:pathLst>
              <a:path w="612871" h="632641">
                <a:moveTo>
                  <a:pt x="0" y="0"/>
                </a:moveTo>
                <a:lnTo>
                  <a:pt x="612871" y="0"/>
                </a:lnTo>
                <a:lnTo>
                  <a:pt x="612871" y="632641"/>
                </a:lnTo>
                <a:lnTo>
                  <a:pt x="0" y="632641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t="-614" b="-614"/>
            </a:stretch>
          </a:blipFill>
        </p:spPr>
        <p:txBody>
          <a:bodyPr/>
          <a:lstStyle/>
          <a:p>
            <a:endParaRPr lang="en-US" sz="3600"/>
          </a:p>
        </p:txBody>
      </p:sp>
      <p:sp>
        <p:nvSpPr>
          <p:cNvPr id="55" name="Freeform 55"/>
          <p:cNvSpPr/>
          <p:nvPr/>
        </p:nvSpPr>
        <p:spPr>
          <a:xfrm>
            <a:off x="4675139" y="5850747"/>
            <a:ext cx="4623147" cy="1335946"/>
          </a:xfrm>
          <a:custGeom>
            <a:avLst/>
            <a:gdLst/>
            <a:ahLst/>
            <a:cxnLst/>
            <a:rect l="l" t="t" r="r" b="b"/>
            <a:pathLst>
              <a:path w="6164196" h="1781261">
                <a:moveTo>
                  <a:pt x="0" y="0"/>
                </a:moveTo>
                <a:lnTo>
                  <a:pt x="6164196" y="0"/>
                </a:lnTo>
                <a:lnTo>
                  <a:pt x="6164196" y="1781261"/>
                </a:lnTo>
                <a:lnTo>
                  <a:pt x="0" y="1781261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600"/>
          </a:p>
        </p:txBody>
      </p:sp>
      <p:sp>
        <p:nvSpPr>
          <p:cNvPr id="50" name="Freeform 12">
            <a:extLst>
              <a:ext uri="{FF2B5EF4-FFF2-40B4-BE49-F238E27FC236}">
                <a16:creationId xmlns:a16="http://schemas.microsoft.com/office/drawing/2014/main" id="{CD04B1CA-C89C-8A12-82B7-F286B169B2A7}"/>
              </a:ext>
            </a:extLst>
          </p:cNvPr>
          <p:cNvSpPr/>
          <p:nvPr/>
        </p:nvSpPr>
        <p:spPr>
          <a:xfrm>
            <a:off x="6211984" y="263176"/>
            <a:ext cx="3838484" cy="366817"/>
          </a:xfrm>
          <a:custGeom>
            <a:avLst/>
            <a:gdLst/>
            <a:ahLst/>
            <a:cxnLst/>
            <a:rect l="l" t="t" r="r" b="b"/>
            <a:pathLst>
              <a:path w="5117979" h="489089">
                <a:moveTo>
                  <a:pt x="0" y="0"/>
                </a:moveTo>
                <a:lnTo>
                  <a:pt x="5117979" y="0"/>
                </a:lnTo>
                <a:lnTo>
                  <a:pt x="5117979" y="489089"/>
                </a:lnTo>
                <a:lnTo>
                  <a:pt x="0" y="489089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60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E57424D-198A-F861-5D0A-4C4C072EDA3B}"/>
              </a:ext>
            </a:extLst>
          </p:cNvPr>
          <p:cNvSpPr/>
          <p:nvPr/>
        </p:nvSpPr>
        <p:spPr>
          <a:xfrm>
            <a:off x="4626222" y="311092"/>
            <a:ext cx="267258" cy="267258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Montserrat" pitchFamily="2" charset="77"/>
              </a:rPr>
              <a:t>2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688147B-A135-4B14-D396-66F5EBB6CA52}"/>
              </a:ext>
            </a:extLst>
          </p:cNvPr>
          <p:cNvSpPr/>
          <p:nvPr/>
        </p:nvSpPr>
        <p:spPr>
          <a:xfrm>
            <a:off x="8311089" y="305207"/>
            <a:ext cx="267258" cy="267258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Montserrat" pitchFamily="2" charset="77"/>
              </a:rPr>
              <a:t>2</a:t>
            </a:r>
          </a:p>
        </p:txBody>
      </p:sp>
      <p:sp>
        <p:nvSpPr>
          <p:cNvPr id="25" name="TextBox 34">
            <a:extLst>
              <a:ext uri="{FF2B5EF4-FFF2-40B4-BE49-F238E27FC236}">
                <a16:creationId xmlns:a16="http://schemas.microsoft.com/office/drawing/2014/main" id="{A048F111-89E7-B317-506D-C5A08F44446F}"/>
              </a:ext>
            </a:extLst>
          </p:cNvPr>
          <p:cNvSpPr txBox="1"/>
          <p:nvPr/>
        </p:nvSpPr>
        <p:spPr>
          <a:xfrm>
            <a:off x="127452" y="162860"/>
            <a:ext cx="4584084" cy="329037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>
              <a:lnSpc>
                <a:spcPts val="1947"/>
              </a:lnSpc>
            </a:pPr>
            <a:r>
              <a:rPr lang="en-US" sz="1600" b="1" dirty="0">
                <a:solidFill>
                  <a:schemeClr val="bg1"/>
                </a:solidFill>
                <a:latin typeface="Montserrat" pitchFamily="2" charset="77"/>
              </a:rPr>
              <a:t>INFÓRMATE SOBRE UNA NUEVA OPCIÓN DE TRATAMIENTO PARA EL VIH:</a:t>
            </a:r>
          </a:p>
          <a:p>
            <a:pPr>
              <a:lnSpc>
                <a:spcPts val="1947"/>
              </a:lnSpc>
            </a:pPr>
            <a:endParaRPr lang="en-US" sz="1600" b="1" dirty="0">
              <a:solidFill>
                <a:schemeClr val="bg1"/>
              </a:solidFill>
              <a:latin typeface="Montserrat" pitchFamily="2" charset="77"/>
              <a:ea typeface="Helvetica Bold Italics"/>
              <a:cs typeface="Helvetica Bold Italics"/>
              <a:sym typeface="Helvetica Bold Itali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EFCD48E-C3BE-6B53-E684-F6085DCF2593}"/>
              </a:ext>
            </a:extLst>
          </p:cNvPr>
          <p:cNvSpPr txBox="1"/>
          <p:nvPr/>
        </p:nvSpPr>
        <p:spPr>
          <a:xfrm>
            <a:off x="4856214" y="268723"/>
            <a:ext cx="35059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  <a:latin typeface="Montserrat" pitchFamily="2" charset="77"/>
              </a:rPr>
              <a:t>inyecciones</a:t>
            </a:r>
            <a:r>
              <a:rPr lang="en-US" sz="1600" b="1" dirty="0">
                <a:solidFill>
                  <a:schemeClr val="bg1"/>
                </a:solidFill>
                <a:latin typeface="Montserrat" pitchFamily="2" charset="77"/>
              </a:rPr>
              <a:t> que </a:t>
            </a:r>
            <a:r>
              <a:rPr lang="en-US" sz="1600" b="1" dirty="0" err="1">
                <a:solidFill>
                  <a:schemeClr val="bg1"/>
                </a:solidFill>
                <a:latin typeface="Montserrat" pitchFamily="2" charset="77"/>
              </a:rPr>
              <a:t>pueden</a:t>
            </a:r>
            <a:r>
              <a:rPr lang="en-US" sz="1600" b="1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Montserrat" pitchFamily="2" charset="77"/>
              </a:rPr>
              <a:t>durar</a:t>
            </a:r>
            <a:endParaRPr lang="en-US" sz="1600" b="1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F732D1D-28BD-DCAD-10EF-6F1DB93A1188}"/>
              </a:ext>
            </a:extLst>
          </p:cNvPr>
          <p:cNvSpPr txBox="1"/>
          <p:nvPr/>
        </p:nvSpPr>
        <p:spPr>
          <a:xfrm>
            <a:off x="8620346" y="245776"/>
            <a:ext cx="1006914" cy="3554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bg1"/>
                </a:solidFill>
                <a:effectLst/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meses</a:t>
            </a:r>
            <a:endParaRPr lang="en-US" sz="1600" kern="100" dirty="0">
              <a:solidFill>
                <a:schemeClr val="bg1"/>
              </a:solidFill>
              <a:effectLst/>
              <a:latin typeface="Montserrat" pitchFamily="2" charset="77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TextBox 46">
            <a:extLst>
              <a:ext uri="{FF2B5EF4-FFF2-40B4-BE49-F238E27FC236}">
                <a16:creationId xmlns:a16="http://schemas.microsoft.com/office/drawing/2014/main" id="{B686A96C-E185-3A23-5658-C19FD2AFE613}"/>
              </a:ext>
            </a:extLst>
          </p:cNvPr>
          <p:cNvSpPr txBox="1"/>
          <p:nvPr/>
        </p:nvSpPr>
        <p:spPr>
          <a:xfrm>
            <a:off x="898461" y="926049"/>
            <a:ext cx="2445931" cy="435386"/>
          </a:xfrm>
          <a:prstGeom prst="rect">
            <a:avLst/>
          </a:prstGeom>
        </p:spPr>
        <p:txBody>
          <a:bodyPr lIns="0" tIns="0" rIns="0" bIns="0" rtlCol="0" anchor="t"/>
          <a:lstStyle/>
          <a:p>
            <a:r>
              <a:rPr lang="en-US" sz="2000" b="1" dirty="0">
                <a:latin typeface="Montserrat" pitchFamily="2" charset="77"/>
              </a:rPr>
              <a:t>¿</a:t>
            </a:r>
            <a:r>
              <a:rPr lang="en-US" sz="2000" b="1" dirty="0" err="1">
                <a:latin typeface="Montserrat" pitchFamily="2" charset="77"/>
              </a:rPr>
              <a:t>Cómo</a:t>
            </a:r>
            <a:r>
              <a:rPr lang="en-US" sz="2000" b="1" dirty="0">
                <a:latin typeface="Montserrat" pitchFamily="2" charset="77"/>
              </a:rPr>
              <a:t> </a:t>
            </a:r>
            <a:r>
              <a:rPr lang="en-US" sz="2000" b="1" dirty="0" err="1">
                <a:latin typeface="Montserrat" pitchFamily="2" charset="77"/>
              </a:rPr>
              <a:t>funciona</a:t>
            </a:r>
            <a:r>
              <a:rPr lang="en-US" sz="2000" b="1" dirty="0">
                <a:latin typeface="Montserrat" pitchFamily="2" charset="77"/>
              </a:rPr>
              <a:t>?</a:t>
            </a:r>
          </a:p>
        </p:txBody>
      </p:sp>
      <p:sp>
        <p:nvSpPr>
          <p:cNvPr id="61" name="TextBox 37">
            <a:extLst>
              <a:ext uri="{FF2B5EF4-FFF2-40B4-BE49-F238E27FC236}">
                <a16:creationId xmlns:a16="http://schemas.microsoft.com/office/drawing/2014/main" id="{2F351BCF-7EB5-F56A-96A3-9AC0B19FB610}"/>
              </a:ext>
            </a:extLst>
          </p:cNvPr>
          <p:cNvSpPr txBox="1"/>
          <p:nvPr/>
        </p:nvSpPr>
        <p:spPr>
          <a:xfrm>
            <a:off x="1206697" y="1434419"/>
            <a:ext cx="3208810" cy="647406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kern="100" dirty="0">
                <a:solidFill>
                  <a:schemeClr val="bg1"/>
                </a:solidFill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Dos </a:t>
            </a:r>
            <a:r>
              <a:rPr lang="en-US" sz="1200" b="1" kern="100" dirty="0" err="1">
                <a:solidFill>
                  <a:schemeClr val="bg1"/>
                </a:solidFill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Inyecciones</a:t>
            </a:r>
            <a:r>
              <a:rPr lang="en-US" sz="1200" b="1" kern="100" dirty="0">
                <a:solidFill>
                  <a:schemeClr val="bg1"/>
                </a:solidFill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1296"/>
              </a:lnSpc>
            </a:pP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Cabenuva se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administra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en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 dos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inyecciones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,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una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en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cada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nalga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.</a:t>
            </a:r>
            <a:endParaRPr lang="en-US" sz="1200" dirty="0">
              <a:solidFill>
                <a:schemeClr val="bg1"/>
              </a:solidFill>
              <a:latin typeface="Montserrat" pitchFamily="2" charset="77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63" name="TextBox 40">
            <a:extLst>
              <a:ext uri="{FF2B5EF4-FFF2-40B4-BE49-F238E27FC236}">
                <a16:creationId xmlns:a16="http://schemas.microsoft.com/office/drawing/2014/main" id="{88964D70-391A-413E-752A-0B24F3E61C68}"/>
              </a:ext>
            </a:extLst>
          </p:cNvPr>
          <p:cNvSpPr txBox="1"/>
          <p:nvPr/>
        </p:nvSpPr>
        <p:spPr>
          <a:xfrm>
            <a:off x="1218306" y="2259113"/>
            <a:ext cx="2877210" cy="1107895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kern="100" dirty="0" err="1">
                <a:solidFill>
                  <a:schemeClr val="bg1"/>
                </a:solidFill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Visitas</a:t>
            </a:r>
            <a:r>
              <a:rPr lang="en-US" sz="1200" b="1" kern="100" dirty="0">
                <a:solidFill>
                  <a:schemeClr val="bg1"/>
                </a:solidFill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 Cada Dos Meses</a:t>
            </a:r>
            <a:endParaRPr lang="en-US" sz="1200" kern="100" dirty="0">
              <a:solidFill>
                <a:schemeClr val="bg1"/>
              </a:solidFill>
              <a:latin typeface="Montserrat" pitchFamily="2" charset="77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296"/>
              </a:lnSpc>
            </a:pP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Cabenuva solo dura dos meses,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por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eso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 es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importante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regresar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 a la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clínica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 y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recibir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 las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siguientes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inyecciones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 a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tiempo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.</a:t>
            </a:r>
            <a:endParaRPr lang="en-US" sz="1200" dirty="0">
              <a:solidFill>
                <a:schemeClr val="bg1"/>
              </a:solidFill>
              <a:latin typeface="Montserrat" pitchFamily="2" charset="77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64" name="TextBox 43">
            <a:extLst>
              <a:ext uri="{FF2B5EF4-FFF2-40B4-BE49-F238E27FC236}">
                <a16:creationId xmlns:a16="http://schemas.microsoft.com/office/drawing/2014/main" id="{D1480D01-0B2D-C4AC-E374-4A19EFE41EEC}"/>
              </a:ext>
            </a:extLst>
          </p:cNvPr>
          <p:cNvSpPr txBox="1"/>
          <p:nvPr/>
        </p:nvSpPr>
        <p:spPr>
          <a:xfrm>
            <a:off x="1189204" y="3383744"/>
            <a:ext cx="3086891" cy="876043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>
              <a:lnSpc>
                <a:spcPts val="1296"/>
              </a:lnSpc>
            </a:pPr>
            <a:br>
              <a:rPr lang="en-US" sz="1200" b="1" dirty="0">
                <a:solidFill>
                  <a:schemeClr val="bg1"/>
                </a:solidFill>
                <a:latin typeface="Montserrat" pitchFamily="2" charset="77"/>
              </a:rPr>
            </a:br>
            <a:r>
              <a:rPr lang="en-US" sz="1200" b="1" dirty="0">
                <a:solidFill>
                  <a:schemeClr val="bg1"/>
                </a:solidFill>
                <a:latin typeface="Montserrat" pitchFamily="2" charset="77"/>
              </a:rPr>
              <a:t>Libertad de las pastillas </a:t>
            </a:r>
            <a:r>
              <a:rPr lang="en-US" sz="1200" b="1" dirty="0" err="1">
                <a:solidFill>
                  <a:schemeClr val="bg1"/>
                </a:solidFill>
                <a:latin typeface="Montserrat" pitchFamily="2" charset="77"/>
              </a:rPr>
              <a:t>diarias</a:t>
            </a:r>
            <a:endParaRPr lang="en-US" sz="1200" b="1" dirty="0">
              <a:solidFill>
                <a:schemeClr val="bg1"/>
              </a:solidFill>
              <a:latin typeface="Montserrat" pitchFamily="2" charset="77"/>
            </a:endParaRPr>
          </a:p>
          <a:p>
            <a:pPr>
              <a:lnSpc>
                <a:spcPts val="1296"/>
              </a:lnSpc>
            </a:pPr>
            <a:br>
              <a:rPr lang="en-US" sz="1200" dirty="0">
                <a:solidFill>
                  <a:schemeClr val="bg1"/>
                </a:solidFill>
                <a:latin typeface="Montserrat" pitchFamily="2" charset="77"/>
              </a:rPr>
            </a:b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Las personas que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usan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Cabenuva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 no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tienen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 que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tomar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 pastillas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diarias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 para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controlar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Montserrat" pitchFamily="2" charset="77"/>
              </a:rPr>
              <a:t>el</a:t>
            </a:r>
            <a:r>
              <a:rPr lang="en-US" sz="1200" dirty="0">
                <a:solidFill>
                  <a:schemeClr val="bg1"/>
                </a:solidFill>
                <a:latin typeface="Montserrat" pitchFamily="2" charset="77"/>
              </a:rPr>
              <a:t> VIH.</a:t>
            </a:r>
          </a:p>
          <a:p>
            <a:pPr>
              <a:lnSpc>
                <a:spcPts val="1296"/>
              </a:lnSpc>
            </a:pPr>
            <a:endParaRPr lang="en-US" sz="1200" dirty="0">
              <a:solidFill>
                <a:schemeClr val="bg1"/>
              </a:solidFill>
              <a:latin typeface="Montserrat" panose="00000500000000000000" pitchFamily="2" charset="0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68" name="Freeform 51">
            <a:extLst>
              <a:ext uri="{FF2B5EF4-FFF2-40B4-BE49-F238E27FC236}">
                <a16:creationId xmlns:a16="http://schemas.microsoft.com/office/drawing/2014/main" id="{D689B6DB-3F47-0227-1CFC-607E361CCF1A}"/>
              </a:ext>
            </a:extLst>
          </p:cNvPr>
          <p:cNvSpPr/>
          <p:nvPr/>
        </p:nvSpPr>
        <p:spPr>
          <a:xfrm>
            <a:off x="78579" y="5374427"/>
            <a:ext cx="4393347" cy="2397973"/>
          </a:xfrm>
          <a:custGeom>
            <a:avLst/>
            <a:gdLst/>
            <a:ahLst/>
            <a:cxnLst/>
            <a:rect l="l" t="t" r="r" b="b"/>
            <a:pathLst>
              <a:path w="5552657" h="2551122">
                <a:moveTo>
                  <a:pt x="0" y="0"/>
                </a:moveTo>
                <a:lnTo>
                  <a:pt x="5552657" y="0"/>
                </a:lnTo>
                <a:lnTo>
                  <a:pt x="5552657" y="2551122"/>
                </a:lnTo>
                <a:lnTo>
                  <a:pt x="0" y="2551122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 lIns="91440" tIns="45720" rIns="91440" bIns="45720" anchor="t"/>
          <a:lstStyle/>
          <a:p>
            <a:pPr>
              <a:buNone/>
            </a:pPr>
            <a:r>
              <a:rPr lang="en-US" sz="1100" dirty="0">
                <a:latin typeface="Montserrat" pitchFamily="2" charset="77"/>
              </a:rPr>
              <a:t>La principal </a:t>
            </a:r>
            <a:r>
              <a:rPr lang="en-US" sz="1100" b="1" dirty="0">
                <a:latin typeface="Montserrat" pitchFamily="2" charset="77"/>
              </a:rPr>
              <a:t>VENTAJA</a:t>
            </a:r>
            <a:r>
              <a:rPr lang="en-US" sz="1100" dirty="0">
                <a:latin typeface="Montserrat" pitchFamily="2" charset="77"/>
              </a:rPr>
              <a:t> de </a:t>
            </a:r>
            <a:r>
              <a:rPr lang="en-US" sz="1100" dirty="0" err="1">
                <a:latin typeface="Montserrat" pitchFamily="2" charset="77"/>
              </a:rPr>
              <a:t>este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tratamiento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inyectable</a:t>
            </a:r>
            <a:r>
              <a:rPr lang="en-US" sz="1100" dirty="0">
                <a:latin typeface="Montserrat" pitchFamily="2" charset="77"/>
              </a:rPr>
              <a:t> para </a:t>
            </a:r>
            <a:r>
              <a:rPr lang="en-US" sz="1100" dirty="0" err="1">
                <a:latin typeface="Montserrat" pitchFamily="2" charset="77"/>
              </a:rPr>
              <a:t>el</a:t>
            </a:r>
            <a:r>
              <a:rPr lang="en-US" sz="1100" dirty="0">
                <a:latin typeface="Montserrat" pitchFamily="2" charset="77"/>
              </a:rPr>
              <a:t> VIH es que </a:t>
            </a:r>
            <a:r>
              <a:rPr lang="en-US" sz="1100" dirty="0" err="1">
                <a:latin typeface="Montserrat" pitchFamily="2" charset="77"/>
              </a:rPr>
              <a:t>los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pacientes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ya</a:t>
            </a:r>
            <a:r>
              <a:rPr lang="en-US" sz="1100" dirty="0">
                <a:latin typeface="Montserrat" pitchFamily="2" charset="77"/>
              </a:rPr>
              <a:t> no </a:t>
            </a:r>
            <a:r>
              <a:rPr lang="en-US" sz="1100" dirty="0" err="1">
                <a:latin typeface="Montserrat" pitchFamily="2" charset="77"/>
              </a:rPr>
              <a:t>tienen</a:t>
            </a:r>
            <a:r>
              <a:rPr lang="en-US" sz="1100" dirty="0">
                <a:latin typeface="Montserrat" pitchFamily="2" charset="77"/>
              </a:rPr>
              <a:t> que </a:t>
            </a:r>
            <a:r>
              <a:rPr lang="en-US" sz="1100" dirty="0" err="1">
                <a:latin typeface="Montserrat" pitchFamily="2" charset="77"/>
              </a:rPr>
              <a:t>tomar</a:t>
            </a:r>
            <a:r>
              <a:rPr lang="en-US" sz="1100" dirty="0">
                <a:latin typeface="Montserrat" pitchFamily="2" charset="77"/>
              </a:rPr>
              <a:t> pastillas para </a:t>
            </a:r>
            <a:r>
              <a:rPr lang="en-US" sz="1100" dirty="0" err="1">
                <a:latin typeface="Montserrat" pitchFamily="2" charset="77"/>
              </a:rPr>
              <a:t>el</a:t>
            </a:r>
            <a:r>
              <a:rPr lang="en-US" sz="1100" dirty="0">
                <a:latin typeface="Montserrat" pitchFamily="2" charset="77"/>
              </a:rPr>
              <a:t> VIH. ¡A </a:t>
            </a:r>
            <a:r>
              <a:rPr lang="en-US" sz="1100" dirty="0" err="1">
                <a:latin typeface="Montserrat" pitchFamily="2" charset="77"/>
              </a:rPr>
              <a:t>algunos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pacientes</a:t>
            </a:r>
            <a:r>
              <a:rPr lang="en-US" sz="1100" dirty="0">
                <a:latin typeface="Montserrat" pitchFamily="2" charset="77"/>
              </a:rPr>
              <a:t> les </a:t>
            </a:r>
            <a:r>
              <a:rPr lang="en-US" sz="1100" dirty="0" err="1">
                <a:latin typeface="Montserrat" pitchFamily="2" charset="77"/>
              </a:rPr>
              <a:t>encanta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esa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libertad</a:t>
            </a:r>
            <a:r>
              <a:rPr lang="en-US" sz="1100" dirty="0">
                <a:latin typeface="Montserrat" pitchFamily="2" charset="77"/>
              </a:rPr>
              <a:t> y </a:t>
            </a:r>
            <a:r>
              <a:rPr lang="en-US" sz="1100" dirty="0" err="1">
                <a:latin typeface="Montserrat" pitchFamily="2" charset="77"/>
              </a:rPr>
              <a:t>privacidad</a:t>
            </a:r>
            <a:r>
              <a:rPr lang="en-US" sz="1100" dirty="0">
                <a:latin typeface="Montserrat" pitchFamily="2" charset="77"/>
              </a:rPr>
              <a:t>!</a:t>
            </a:r>
          </a:p>
          <a:p>
            <a:pPr>
              <a:buNone/>
            </a:pPr>
            <a:endParaRPr lang="en-US" sz="1100" dirty="0">
              <a:latin typeface="Montserrat" pitchFamily="2" charset="77"/>
            </a:endParaRPr>
          </a:p>
          <a:p>
            <a:r>
              <a:rPr lang="en-US" sz="1100" dirty="0">
                <a:latin typeface="Montserrat" pitchFamily="2" charset="77"/>
              </a:rPr>
              <a:t>La principal </a:t>
            </a:r>
            <a:r>
              <a:rPr lang="en-US" sz="1100" b="1" dirty="0">
                <a:latin typeface="Montserrat" pitchFamily="2" charset="77"/>
              </a:rPr>
              <a:t>DESVENTAJA</a:t>
            </a:r>
            <a:r>
              <a:rPr lang="en-US" sz="1100" dirty="0">
                <a:latin typeface="Montserrat" pitchFamily="2" charset="77"/>
              </a:rPr>
              <a:t> de </a:t>
            </a:r>
            <a:r>
              <a:rPr lang="en-US" sz="1100" dirty="0" err="1">
                <a:latin typeface="Montserrat" pitchFamily="2" charset="77"/>
              </a:rPr>
              <a:t>este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tratamiento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inyectable</a:t>
            </a:r>
            <a:r>
              <a:rPr lang="en-US" sz="1100" dirty="0">
                <a:latin typeface="Montserrat" pitchFamily="2" charset="77"/>
              </a:rPr>
              <a:t> para </a:t>
            </a:r>
            <a:r>
              <a:rPr lang="en-US" sz="1100" dirty="0" err="1">
                <a:latin typeface="Montserrat" pitchFamily="2" charset="77"/>
              </a:rPr>
              <a:t>el</a:t>
            </a:r>
            <a:r>
              <a:rPr lang="en-US" sz="1100" dirty="0">
                <a:latin typeface="Montserrat" pitchFamily="2" charset="77"/>
              </a:rPr>
              <a:t> VIH es que solo </a:t>
            </a:r>
            <a:r>
              <a:rPr lang="en-US" sz="1100" dirty="0" err="1">
                <a:latin typeface="Montserrat" pitchFamily="2" charset="77"/>
              </a:rPr>
              <a:t>funciona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si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asistes</a:t>
            </a:r>
            <a:r>
              <a:rPr lang="en-US" sz="1100" dirty="0">
                <a:latin typeface="Montserrat" pitchFamily="2" charset="77"/>
              </a:rPr>
              <a:t> a </a:t>
            </a:r>
            <a:r>
              <a:rPr lang="en-US" sz="1100" dirty="0" err="1">
                <a:latin typeface="Montserrat" pitchFamily="2" charset="77"/>
              </a:rPr>
              <a:t>tus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citas</a:t>
            </a:r>
            <a:r>
              <a:rPr lang="en-US" sz="1100" dirty="0">
                <a:latin typeface="Montserrat" pitchFamily="2" charset="77"/>
              </a:rPr>
              <a:t> y </a:t>
            </a:r>
            <a:r>
              <a:rPr lang="en-US" sz="1100" dirty="0" err="1">
                <a:latin typeface="Montserrat" pitchFamily="2" charset="77"/>
              </a:rPr>
              <a:t>recibes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tus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inyecciones</a:t>
            </a:r>
            <a:r>
              <a:rPr lang="en-US" sz="1100" dirty="0">
                <a:latin typeface="Montserrat" pitchFamily="2" charset="77"/>
              </a:rPr>
              <a:t> a </a:t>
            </a:r>
            <a:r>
              <a:rPr lang="en-US" sz="1100" dirty="0" err="1">
                <a:latin typeface="Montserrat" pitchFamily="2" charset="77"/>
              </a:rPr>
              <a:t>tiempo</a:t>
            </a:r>
            <a:r>
              <a:rPr lang="en-US" sz="1100" dirty="0">
                <a:latin typeface="Montserrat" pitchFamily="2" charset="77"/>
              </a:rPr>
              <a:t>, </a:t>
            </a:r>
            <a:r>
              <a:rPr lang="en-US" sz="1100" dirty="0" err="1">
                <a:latin typeface="Montserrat" pitchFamily="2" charset="77"/>
              </a:rPr>
              <a:t>cada</a:t>
            </a:r>
            <a:r>
              <a:rPr lang="en-US" sz="1100" dirty="0">
                <a:latin typeface="Montserrat" pitchFamily="2" charset="77"/>
              </a:rPr>
              <a:t> dos meses. </a:t>
            </a:r>
            <a:r>
              <a:rPr lang="en-US" sz="1100" dirty="0" err="1">
                <a:latin typeface="Montserrat" pitchFamily="2" charset="77"/>
              </a:rPr>
              <a:t>Algunos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pacientes</a:t>
            </a:r>
            <a:r>
              <a:rPr lang="en-US" sz="1100" dirty="0">
                <a:latin typeface="Montserrat" pitchFamily="2" charset="77"/>
              </a:rPr>
              <a:t> no </a:t>
            </a:r>
            <a:r>
              <a:rPr lang="en-US" sz="1100" dirty="0" err="1">
                <a:latin typeface="Montserrat" pitchFamily="2" charset="77"/>
              </a:rPr>
              <a:t>quieren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venir</a:t>
            </a:r>
            <a:r>
              <a:rPr lang="en-US" sz="1100" dirty="0">
                <a:latin typeface="Montserrat" pitchFamily="2" charset="77"/>
              </a:rPr>
              <a:t> a la </a:t>
            </a:r>
            <a:r>
              <a:rPr lang="en-US" sz="1100" dirty="0" err="1">
                <a:latin typeface="Montserrat" pitchFamily="2" charset="77"/>
              </a:rPr>
              <a:t>clínica</a:t>
            </a:r>
            <a:r>
              <a:rPr lang="en-US" sz="1100" dirty="0">
                <a:latin typeface="Montserrat" pitchFamily="2" charset="77"/>
              </a:rPr>
              <a:t> con </a:t>
            </a:r>
            <a:r>
              <a:rPr lang="en-US" sz="1100" dirty="0" err="1">
                <a:latin typeface="Montserrat" pitchFamily="2" charset="77"/>
              </a:rPr>
              <a:t>este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horario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específico</a:t>
            </a:r>
            <a:r>
              <a:rPr lang="en-US" sz="1100" dirty="0">
                <a:latin typeface="Montserrat" pitchFamily="2" charset="77"/>
              </a:rPr>
              <a:t>. ¡A </a:t>
            </a:r>
            <a:r>
              <a:rPr lang="en-US" sz="1100" dirty="0" err="1">
                <a:latin typeface="Montserrat" pitchFamily="2" charset="77"/>
              </a:rPr>
              <a:t>algunos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pacientes</a:t>
            </a:r>
            <a:r>
              <a:rPr lang="en-US" sz="1100" dirty="0">
                <a:latin typeface="Montserrat" pitchFamily="2" charset="77"/>
              </a:rPr>
              <a:t> no les </a:t>
            </a:r>
            <a:r>
              <a:rPr lang="en-US" sz="1100" dirty="0" err="1">
                <a:latin typeface="Montserrat" pitchFamily="2" charset="77"/>
              </a:rPr>
              <a:t>gustan</a:t>
            </a:r>
            <a:r>
              <a:rPr lang="en-US" sz="1100" dirty="0">
                <a:latin typeface="Montserrat" pitchFamily="2" charset="77"/>
              </a:rPr>
              <a:t> las </a:t>
            </a:r>
            <a:r>
              <a:rPr lang="en-US" sz="1100" dirty="0" err="1">
                <a:latin typeface="Montserrat" pitchFamily="2" charset="77"/>
              </a:rPr>
              <a:t>inyecciones</a:t>
            </a:r>
            <a:r>
              <a:rPr lang="en-US" sz="1100" dirty="0">
                <a:latin typeface="Montserrat" pitchFamily="2" charset="77"/>
              </a:rPr>
              <a:t>! Su </a:t>
            </a:r>
            <a:r>
              <a:rPr lang="en-US" sz="1100" dirty="0" err="1">
                <a:latin typeface="Montserrat" pitchFamily="2" charset="77"/>
              </a:rPr>
              <a:t>equipo</a:t>
            </a:r>
            <a:r>
              <a:rPr lang="en-US" sz="1100" dirty="0">
                <a:latin typeface="Montserrat" pitchFamily="2" charset="77"/>
              </a:rPr>
              <a:t> de </a:t>
            </a:r>
            <a:r>
              <a:rPr lang="en-US" sz="1100" dirty="0" err="1">
                <a:latin typeface="Montserrat" pitchFamily="2" charset="77"/>
              </a:rPr>
              <a:t>atención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médica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puede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ayudarle</a:t>
            </a:r>
            <a:r>
              <a:rPr lang="en-US" sz="1100" dirty="0">
                <a:latin typeface="Montserrat" pitchFamily="2" charset="77"/>
              </a:rPr>
              <a:t> a </a:t>
            </a:r>
            <a:r>
              <a:rPr lang="en-US" sz="1100" dirty="0" err="1">
                <a:latin typeface="Montserrat" pitchFamily="2" charset="77"/>
              </a:rPr>
              <a:t>considerar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estos</a:t>
            </a:r>
            <a:r>
              <a:rPr lang="en-US" sz="1100" dirty="0">
                <a:latin typeface="Montserrat" pitchFamily="2" charset="77"/>
              </a:rPr>
              <a:t> pros y contras y </a:t>
            </a:r>
            <a:r>
              <a:rPr lang="en-US" sz="1100" dirty="0" err="1">
                <a:latin typeface="Montserrat" pitchFamily="2" charset="77"/>
              </a:rPr>
              <a:t>decidir</a:t>
            </a:r>
            <a:r>
              <a:rPr lang="en-US" sz="1100" dirty="0">
                <a:latin typeface="Montserrat" pitchFamily="2" charset="77"/>
              </a:rPr>
              <a:t> </a:t>
            </a:r>
            <a:r>
              <a:rPr lang="en-US" sz="1100" dirty="0" err="1">
                <a:latin typeface="Montserrat" pitchFamily="2" charset="77"/>
              </a:rPr>
              <a:t>qué</a:t>
            </a:r>
            <a:r>
              <a:rPr lang="en-US" sz="1100" dirty="0">
                <a:latin typeface="Montserrat" pitchFamily="2" charset="77"/>
              </a:rPr>
              <a:t> es lo </a:t>
            </a:r>
            <a:r>
              <a:rPr lang="en-US" sz="1100" dirty="0" err="1">
                <a:latin typeface="Montserrat" pitchFamily="2" charset="77"/>
              </a:rPr>
              <a:t>mejor</a:t>
            </a:r>
            <a:r>
              <a:rPr lang="en-US" sz="1100" dirty="0">
                <a:latin typeface="Montserrat" pitchFamily="2" charset="77"/>
              </a:rPr>
              <a:t> para </a:t>
            </a:r>
            <a:r>
              <a:rPr lang="en-US" sz="1100" dirty="0" err="1">
                <a:latin typeface="Montserrat" pitchFamily="2" charset="77"/>
              </a:rPr>
              <a:t>usted</a:t>
            </a:r>
            <a:r>
              <a:rPr lang="en-US" sz="1100" dirty="0">
                <a:latin typeface="Montserrat" pitchFamily="2" charset="77"/>
              </a:rPr>
              <a:t>.</a:t>
            </a:r>
          </a:p>
          <a:p>
            <a:endParaRPr lang="en-US" sz="1100" dirty="0">
              <a:latin typeface="Montserrat" pitchFamily="2" charset="77"/>
            </a:endParaRPr>
          </a:p>
        </p:txBody>
      </p:sp>
      <p:sp>
        <p:nvSpPr>
          <p:cNvPr id="22" name="Freeform 10">
            <a:extLst>
              <a:ext uri="{FF2B5EF4-FFF2-40B4-BE49-F238E27FC236}">
                <a16:creationId xmlns:a16="http://schemas.microsoft.com/office/drawing/2014/main" id="{0846EAD7-E989-15A3-C614-25FA2753293D}"/>
              </a:ext>
            </a:extLst>
          </p:cNvPr>
          <p:cNvSpPr/>
          <p:nvPr/>
        </p:nvSpPr>
        <p:spPr>
          <a:xfrm>
            <a:off x="304800" y="1600200"/>
            <a:ext cx="661199" cy="646665"/>
          </a:xfrm>
          <a:custGeom>
            <a:avLst/>
            <a:gdLst/>
            <a:ahLst/>
            <a:cxnLst/>
            <a:rect l="l" t="t" r="r" b="b"/>
            <a:pathLst>
              <a:path w="1121746" h="1121746">
                <a:moveTo>
                  <a:pt x="0" y="0"/>
                </a:moveTo>
                <a:lnTo>
                  <a:pt x="1121746" y="0"/>
                </a:lnTo>
                <a:lnTo>
                  <a:pt x="1121746" y="1121747"/>
                </a:lnTo>
                <a:lnTo>
                  <a:pt x="0" y="1121747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sz="360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28E4C34-1058-76E5-E695-10EBF2970DEC}"/>
              </a:ext>
            </a:extLst>
          </p:cNvPr>
          <p:cNvSpPr txBox="1"/>
          <p:nvPr/>
        </p:nvSpPr>
        <p:spPr>
          <a:xfrm>
            <a:off x="4611482" y="847418"/>
            <a:ext cx="5370718" cy="1858299"/>
          </a:xfrm>
          <a:prstGeom prst="rect">
            <a:avLst/>
          </a:prstGeom>
          <a:solidFill>
            <a:srgbClr val="C8E9FF"/>
          </a:solidFill>
        </p:spPr>
        <p:txBody>
          <a:bodyPr lIns="50800" tIns="50800" rIns="50800" bIns="50800" rtlCol="0" anchor="ctr"/>
          <a:lstStyle/>
          <a:p>
            <a:pPr algn="ctr">
              <a:lnSpc>
                <a:spcPts val="1947"/>
              </a:lnSpc>
            </a:pPr>
            <a:endParaRPr sz="3600" dirty="0"/>
          </a:p>
        </p:txBody>
      </p:sp>
      <p:sp>
        <p:nvSpPr>
          <p:cNvPr id="26" name="TextBox 27">
            <a:extLst>
              <a:ext uri="{FF2B5EF4-FFF2-40B4-BE49-F238E27FC236}">
                <a16:creationId xmlns:a16="http://schemas.microsoft.com/office/drawing/2014/main" id="{7954CB78-647B-DBD5-E7BB-77DFAE99929F}"/>
              </a:ext>
            </a:extLst>
          </p:cNvPr>
          <p:cNvSpPr txBox="1"/>
          <p:nvPr/>
        </p:nvSpPr>
        <p:spPr>
          <a:xfrm>
            <a:off x="4971124" y="914510"/>
            <a:ext cx="4855499" cy="2002909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 algn="ctr"/>
            <a:r>
              <a:rPr lang="en-US" sz="2000" b="1" dirty="0">
                <a:latin typeface="Montserrat" pitchFamily="2" charset="77"/>
              </a:rPr>
              <a:t>¿</a:t>
            </a:r>
            <a:r>
              <a:rPr lang="en-US" sz="2000" b="1" dirty="0" err="1">
                <a:latin typeface="Montserrat" pitchFamily="2" charset="77"/>
              </a:rPr>
              <a:t>Qué</a:t>
            </a:r>
            <a:r>
              <a:rPr lang="en-US" sz="2000" b="1" dirty="0">
                <a:latin typeface="Montserrat" pitchFamily="2" charset="77"/>
              </a:rPr>
              <a:t> es </a:t>
            </a:r>
            <a:r>
              <a:rPr lang="en-US" sz="2000" b="1" dirty="0" err="1">
                <a:latin typeface="Montserrat" pitchFamily="2" charset="77"/>
              </a:rPr>
              <a:t>el</a:t>
            </a:r>
            <a:r>
              <a:rPr lang="en-US" sz="2000" b="1" dirty="0">
                <a:latin typeface="Montserrat" pitchFamily="2" charset="77"/>
              </a:rPr>
              <a:t> </a:t>
            </a:r>
            <a:r>
              <a:rPr lang="en-US" sz="2000" b="1" dirty="0" err="1">
                <a:latin typeface="Montserrat" pitchFamily="2" charset="77"/>
              </a:rPr>
              <a:t>tratamiento</a:t>
            </a:r>
            <a:r>
              <a:rPr lang="en-US" sz="2000" b="1" dirty="0">
                <a:latin typeface="Montserrat" pitchFamily="2" charset="77"/>
              </a:rPr>
              <a:t> </a:t>
            </a:r>
            <a:r>
              <a:rPr lang="en-US" sz="2000" b="1" dirty="0" err="1">
                <a:latin typeface="Montserrat" pitchFamily="2" charset="77"/>
              </a:rPr>
              <a:t>inyectable</a:t>
            </a:r>
            <a:r>
              <a:rPr lang="en-US" sz="2000" b="1" dirty="0">
                <a:latin typeface="Montserrat" pitchFamily="2" charset="77"/>
              </a:rPr>
              <a:t> para </a:t>
            </a:r>
            <a:r>
              <a:rPr lang="en-US" sz="2000" b="1" dirty="0" err="1">
                <a:latin typeface="Montserrat" pitchFamily="2" charset="77"/>
              </a:rPr>
              <a:t>el</a:t>
            </a:r>
            <a:r>
              <a:rPr lang="en-US" sz="2000" b="1" dirty="0">
                <a:latin typeface="Montserrat" pitchFamily="2" charset="77"/>
              </a:rPr>
              <a:t> VIH?</a:t>
            </a:r>
          </a:p>
          <a:p>
            <a:pPr algn="ctr">
              <a:lnSpc>
                <a:spcPts val="2074"/>
              </a:lnSpc>
            </a:pPr>
            <a:endParaRPr lang="en-US" sz="1200" b="1" dirty="0">
              <a:solidFill>
                <a:srgbClr val="171717"/>
              </a:solidFill>
              <a:latin typeface="Montserrat" pitchFamily="2" charset="77"/>
              <a:ea typeface="Helvetica Bold Italics"/>
              <a:cs typeface="Helvetica Bold Italics"/>
              <a:sym typeface="Helvetica Bold Italics"/>
            </a:endParaRPr>
          </a:p>
        </p:txBody>
      </p:sp>
      <p:sp>
        <p:nvSpPr>
          <p:cNvPr id="27" name="Freeform 51">
            <a:extLst>
              <a:ext uri="{FF2B5EF4-FFF2-40B4-BE49-F238E27FC236}">
                <a16:creationId xmlns:a16="http://schemas.microsoft.com/office/drawing/2014/main" id="{094BA830-242D-28F7-8134-F2750F1E191C}"/>
              </a:ext>
            </a:extLst>
          </p:cNvPr>
          <p:cNvSpPr/>
          <p:nvPr/>
        </p:nvSpPr>
        <p:spPr>
          <a:xfrm>
            <a:off x="4780449" y="1576062"/>
            <a:ext cx="5140252" cy="1193098"/>
          </a:xfrm>
          <a:custGeom>
            <a:avLst/>
            <a:gdLst/>
            <a:ahLst/>
            <a:cxnLst/>
            <a:rect l="l" t="t" r="r" b="b"/>
            <a:pathLst>
              <a:path w="5552657" h="2551122">
                <a:moveTo>
                  <a:pt x="0" y="0"/>
                </a:moveTo>
                <a:lnTo>
                  <a:pt x="5552657" y="0"/>
                </a:lnTo>
                <a:lnTo>
                  <a:pt x="5552657" y="2551122"/>
                </a:lnTo>
                <a:lnTo>
                  <a:pt x="0" y="2551122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r>
              <a:rPr lang="en-US" sz="1000" dirty="0">
                <a:latin typeface="Montserrat" pitchFamily="2" charset="77"/>
              </a:rPr>
              <a:t>El </a:t>
            </a:r>
            <a:r>
              <a:rPr lang="en-US" sz="1000" dirty="0" err="1">
                <a:latin typeface="Montserrat" pitchFamily="2" charset="77"/>
              </a:rPr>
              <a:t>tratamiento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dirty="0" err="1">
                <a:latin typeface="Montserrat" pitchFamily="2" charset="77"/>
              </a:rPr>
              <a:t>inyectable</a:t>
            </a:r>
            <a:r>
              <a:rPr lang="en-US" sz="1000" dirty="0">
                <a:latin typeface="Montserrat" pitchFamily="2" charset="77"/>
              </a:rPr>
              <a:t> para </a:t>
            </a:r>
            <a:r>
              <a:rPr lang="en-US" sz="1000" dirty="0" err="1">
                <a:latin typeface="Montserrat" pitchFamily="2" charset="77"/>
              </a:rPr>
              <a:t>el</a:t>
            </a:r>
            <a:r>
              <a:rPr lang="en-US" sz="1000" dirty="0">
                <a:latin typeface="Montserrat" pitchFamily="2" charset="77"/>
              </a:rPr>
              <a:t> VIH es un </a:t>
            </a:r>
            <a:r>
              <a:rPr lang="en-US" sz="1000" dirty="0" err="1">
                <a:latin typeface="Montserrat" pitchFamily="2" charset="77"/>
              </a:rPr>
              <a:t>medicamento</a:t>
            </a:r>
            <a:r>
              <a:rPr lang="en-US" sz="1000" dirty="0">
                <a:latin typeface="Montserrat" pitchFamily="2" charset="77"/>
              </a:rPr>
              <a:t> para </a:t>
            </a:r>
            <a:r>
              <a:rPr lang="en-US" sz="1000" dirty="0" err="1">
                <a:latin typeface="Montserrat" pitchFamily="2" charset="77"/>
              </a:rPr>
              <a:t>el</a:t>
            </a:r>
            <a:r>
              <a:rPr lang="en-US" sz="1000" dirty="0">
                <a:latin typeface="Montserrat" pitchFamily="2" charset="77"/>
              </a:rPr>
              <a:t> VIH que se</a:t>
            </a:r>
            <a:r>
              <a:rPr lang="en-US" sz="1000" i="1" dirty="0">
                <a:latin typeface="Montserrat" pitchFamily="2" charset="77"/>
              </a:rPr>
              <a:t> </a:t>
            </a:r>
            <a:r>
              <a:rPr lang="en-US" sz="1000" i="1" dirty="0" err="1">
                <a:latin typeface="Montserrat" pitchFamily="2" charset="77"/>
              </a:rPr>
              <a:t>inyecta</a:t>
            </a:r>
            <a:r>
              <a:rPr lang="en-US" sz="1000" i="1" dirty="0">
                <a:latin typeface="Montserrat" pitchFamily="2" charset="77"/>
              </a:rPr>
              <a:t> </a:t>
            </a:r>
            <a:r>
              <a:rPr lang="en-US" sz="1000" dirty="0">
                <a:latin typeface="Montserrat" pitchFamily="2" charset="77"/>
              </a:rPr>
              <a:t>(es </a:t>
            </a:r>
            <a:r>
              <a:rPr lang="en-US" sz="1000" dirty="0" err="1">
                <a:latin typeface="Montserrat" pitchFamily="2" charset="77"/>
              </a:rPr>
              <a:t>decir</a:t>
            </a:r>
            <a:r>
              <a:rPr lang="en-US" sz="1000" dirty="0">
                <a:latin typeface="Montserrat" pitchFamily="2" charset="77"/>
              </a:rPr>
              <a:t>, se </a:t>
            </a:r>
            <a:r>
              <a:rPr lang="en-US" sz="1000" dirty="0" err="1">
                <a:latin typeface="Montserrat" pitchFamily="2" charset="77"/>
              </a:rPr>
              <a:t>administra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b="1" dirty="0" err="1">
                <a:latin typeface="Montserrat" pitchFamily="2" charset="77"/>
              </a:rPr>
              <a:t>como</a:t>
            </a:r>
            <a:r>
              <a:rPr lang="en-US" sz="1000" b="1" dirty="0">
                <a:latin typeface="Montserrat" pitchFamily="2" charset="77"/>
              </a:rPr>
              <a:t> </a:t>
            </a:r>
            <a:r>
              <a:rPr lang="en-US" sz="1000" b="1" dirty="0" err="1">
                <a:latin typeface="Montserrat" pitchFamily="2" charset="77"/>
              </a:rPr>
              <a:t>una</a:t>
            </a:r>
            <a:r>
              <a:rPr lang="en-US" sz="1000" b="1" dirty="0">
                <a:latin typeface="Montserrat" pitchFamily="2" charset="77"/>
              </a:rPr>
              <a:t> </a:t>
            </a:r>
            <a:r>
              <a:rPr lang="en-US" sz="1000" b="1" dirty="0" err="1">
                <a:latin typeface="Montserrat" pitchFamily="2" charset="77"/>
              </a:rPr>
              <a:t>inyección</a:t>
            </a:r>
            <a:r>
              <a:rPr lang="en-US" sz="1000" dirty="0">
                <a:latin typeface="Montserrat" pitchFamily="2" charset="77"/>
              </a:rPr>
              <a:t>) a un </a:t>
            </a:r>
            <a:r>
              <a:rPr lang="en-US" sz="1000" dirty="0" err="1">
                <a:latin typeface="Montserrat" pitchFamily="2" charset="77"/>
              </a:rPr>
              <a:t>paciente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dirty="0" err="1">
                <a:latin typeface="Montserrat" pitchFamily="2" charset="77"/>
              </a:rPr>
              <a:t>por</a:t>
            </a:r>
            <a:r>
              <a:rPr lang="en-US" sz="1000" dirty="0">
                <a:latin typeface="Montserrat" pitchFamily="2" charset="77"/>
              </a:rPr>
              <a:t> un </a:t>
            </a:r>
            <a:r>
              <a:rPr lang="en-US" sz="1000" dirty="0" err="1">
                <a:latin typeface="Montserrat" pitchFamily="2" charset="77"/>
              </a:rPr>
              <a:t>proveedor</a:t>
            </a:r>
            <a:r>
              <a:rPr lang="en-US" sz="1000" dirty="0">
                <a:latin typeface="Montserrat" pitchFamily="2" charset="77"/>
              </a:rPr>
              <a:t> de </a:t>
            </a:r>
            <a:r>
              <a:rPr lang="en-US" sz="1000" dirty="0" err="1">
                <a:latin typeface="Montserrat" pitchFamily="2" charset="77"/>
              </a:rPr>
              <a:t>atención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dirty="0" err="1">
                <a:latin typeface="Montserrat" pitchFamily="2" charset="77"/>
              </a:rPr>
              <a:t>médica</a:t>
            </a:r>
            <a:r>
              <a:rPr lang="en-US" sz="1000" dirty="0">
                <a:latin typeface="Montserrat" pitchFamily="2" charset="77"/>
              </a:rPr>
              <a:t>. El </a:t>
            </a:r>
            <a:r>
              <a:rPr lang="en-US" sz="1000" dirty="0" err="1">
                <a:latin typeface="Montserrat" pitchFamily="2" charset="77"/>
              </a:rPr>
              <a:t>medicamento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dirty="0" err="1">
                <a:latin typeface="Montserrat" pitchFamily="2" charset="77"/>
              </a:rPr>
              <a:t>en</a:t>
            </a:r>
            <a:r>
              <a:rPr lang="en-US" sz="1000" dirty="0">
                <a:latin typeface="Montserrat" pitchFamily="2" charset="77"/>
              </a:rPr>
              <a:t> la </a:t>
            </a:r>
            <a:r>
              <a:rPr lang="en-US" sz="1000" dirty="0" err="1">
                <a:latin typeface="Montserrat" pitchFamily="2" charset="77"/>
              </a:rPr>
              <a:t>inyección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b="1" dirty="0" err="1">
                <a:latin typeface="Montserrat" pitchFamily="2" charset="77"/>
              </a:rPr>
              <a:t>permanece</a:t>
            </a:r>
            <a:r>
              <a:rPr lang="en-US" sz="1000" b="1" dirty="0">
                <a:latin typeface="Montserrat" pitchFamily="2" charset="77"/>
              </a:rPr>
              <a:t> </a:t>
            </a:r>
            <a:r>
              <a:rPr lang="en-US" sz="1000" b="1" dirty="0" err="1">
                <a:latin typeface="Montserrat" pitchFamily="2" charset="77"/>
              </a:rPr>
              <a:t>en</a:t>
            </a:r>
            <a:r>
              <a:rPr lang="en-US" sz="1000" b="1" dirty="0">
                <a:latin typeface="Montserrat" pitchFamily="2" charset="77"/>
              </a:rPr>
              <a:t> </a:t>
            </a:r>
            <a:r>
              <a:rPr lang="en-US" sz="1000" b="1" dirty="0" err="1">
                <a:latin typeface="Montserrat" pitchFamily="2" charset="77"/>
              </a:rPr>
              <a:t>el</a:t>
            </a:r>
            <a:r>
              <a:rPr lang="en-US" sz="1000" b="1" dirty="0">
                <a:latin typeface="Montserrat" pitchFamily="2" charset="77"/>
              </a:rPr>
              <a:t> </a:t>
            </a:r>
            <a:r>
              <a:rPr lang="en-US" sz="1000" b="1" dirty="0" err="1">
                <a:latin typeface="Montserrat" pitchFamily="2" charset="77"/>
              </a:rPr>
              <a:t>cuerpo</a:t>
            </a:r>
            <a:r>
              <a:rPr lang="en-US" sz="1000" b="1" dirty="0">
                <a:latin typeface="Montserrat" pitchFamily="2" charset="77"/>
              </a:rPr>
              <a:t> </a:t>
            </a:r>
            <a:r>
              <a:rPr lang="en-US" sz="1000" b="1" dirty="0" err="1">
                <a:latin typeface="Montserrat" pitchFamily="2" charset="77"/>
              </a:rPr>
              <a:t>más</a:t>
            </a:r>
            <a:r>
              <a:rPr lang="en-US" sz="1000" b="1" dirty="0">
                <a:latin typeface="Montserrat" pitchFamily="2" charset="77"/>
              </a:rPr>
              <a:t> </a:t>
            </a:r>
            <a:r>
              <a:rPr lang="en-US" sz="1000" b="1" dirty="0" err="1">
                <a:latin typeface="Montserrat" pitchFamily="2" charset="77"/>
              </a:rPr>
              <a:t>tiempo</a:t>
            </a:r>
            <a:r>
              <a:rPr lang="en-US" sz="1000" b="1" dirty="0">
                <a:latin typeface="Montserrat" pitchFamily="2" charset="77"/>
              </a:rPr>
              <a:t> que las pastillas </a:t>
            </a:r>
            <a:r>
              <a:rPr lang="en-US" sz="1000" b="1" dirty="0" err="1">
                <a:latin typeface="Montserrat" pitchFamily="2" charset="77"/>
              </a:rPr>
              <a:t>diarias</a:t>
            </a:r>
            <a:r>
              <a:rPr lang="en-US" sz="1000" b="1" dirty="0">
                <a:latin typeface="Montserrat" pitchFamily="2" charset="77"/>
              </a:rPr>
              <a:t> </a:t>
            </a:r>
            <a:r>
              <a:rPr lang="en-US" sz="1000" dirty="0">
                <a:latin typeface="Montserrat" pitchFamily="2" charset="77"/>
              </a:rPr>
              <a:t>(</a:t>
            </a:r>
            <a:r>
              <a:rPr lang="en-US" sz="1000" dirty="0" err="1">
                <a:latin typeface="Montserrat" pitchFamily="2" charset="77"/>
              </a:rPr>
              <a:t>por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dirty="0" err="1">
                <a:latin typeface="Montserrat" pitchFamily="2" charset="77"/>
              </a:rPr>
              <a:t>eso</a:t>
            </a:r>
            <a:r>
              <a:rPr lang="en-US" sz="1000" dirty="0">
                <a:latin typeface="Montserrat" pitchFamily="2" charset="77"/>
              </a:rPr>
              <a:t> se llama "</a:t>
            </a:r>
            <a:r>
              <a:rPr lang="en-US" sz="1000" i="1" dirty="0">
                <a:latin typeface="Montserrat" pitchFamily="2" charset="77"/>
              </a:rPr>
              <a:t>de </a:t>
            </a:r>
            <a:r>
              <a:rPr lang="en-US" sz="1000" i="1" dirty="0" err="1">
                <a:latin typeface="Montserrat" pitchFamily="2" charset="77"/>
              </a:rPr>
              <a:t>acción</a:t>
            </a:r>
            <a:r>
              <a:rPr lang="en-US" sz="1000" i="1" dirty="0">
                <a:latin typeface="Montserrat" pitchFamily="2" charset="77"/>
              </a:rPr>
              <a:t> </a:t>
            </a:r>
            <a:r>
              <a:rPr lang="en-US" sz="1000" i="1" dirty="0" err="1">
                <a:latin typeface="Montserrat" pitchFamily="2" charset="77"/>
              </a:rPr>
              <a:t>prolongada</a:t>
            </a:r>
            <a:r>
              <a:rPr lang="en-US" sz="1000" dirty="0">
                <a:latin typeface="Montserrat" pitchFamily="2" charset="77"/>
              </a:rPr>
              <a:t>") y </a:t>
            </a:r>
            <a:r>
              <a:rPr lang="en-US" sz="1000" dirty="0" err="1">
                <a:latin typeface="Montserrat" pitchFamily="2" charset="77"/>
              </a:rPr>
              <a:t>mantiene</a:t>
            </a:r>
            <a:r>
              <a:rPr lang="en-US" sz="1000" dirty="0">
                <a:latin typeface="Montserrat" pitchFamily="2" charset="77"/>
              </a:rPr>
              <a:t> a la persona </a:t>
            </a:r>
            <a:r>
              <a:rPr lang="en-US" sz="1000" dirty="0" err="1">
                <a:latin typeface="Montserrat" pitchFamily="2" charset="77"/>
              </a:rPr>
              <a:t>saludable</a:t>
            </a:r>
            <a:r>
              <a:rPr lang="en-US" sz="1000" dirty="0">
                <a:latin typeface="Montserrat" pitchFamily="2" charset="77"/>
              </a:rPr>
              <a:t> al </a:t>
            </a:r>
            <a:r>
              <a:rPr lang="en-US" sz="1000" dirty="0" err="1">
                <a:latin typeface="Montserrat" pitchFamily="2" charset="77"/>
              </a:rPr>
              <a:t>detener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dirty="0" err="1">
                <a:latin typeface="Montserrat" pitchFamily="2" charset="77"/>
              </a:rPr>
              <a:t>el</a:t>
            </a:r>
            <a:r>
              <a:rPr lang="en-US" sz="1000" dirty="0">
                <a:latin typeface="Montserrat" pitchFamily="2" charset="77"/>
              </a:rPr>
              <a:t> VIH para que no </a:t>
            </a:r>
            <a:r>
              <a:rPr lang="en-US" sz="1000" dirty="0" err="1">
                <a:latin typeface="Montserrat" pitchFamily="2" charset="77"/>
              </a:rPr>
              <a:t>haga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dirty="0" err="1">
                <a:latin typeface="Montserrat" pitchFamily="2" charset="77"/>
              </a:rPr>
              <a:t>copias</a:t>
            </a:r>
            <a:r>
              <a:rPr lang="en-US" sz="1000" dirty="0">
                <a:latin typeface="Montserrat" pitchFamily="2" charset="77"/>
              </a:rPr>
              <a:t> de </a:t>
            </a:r>
            <a:r>
              <a:rPr lang="en-US" sz="1000" dirty="0" err="1">
                <a:latin typeface="Montserrat" pitchFamily="2" charset="77"/>
              </a:rPr>
              <a:t>sí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dirty="0" err="1">
                <a:latin typeface="Montserrat" pitchFamily="2" charset="77"/>
              </a:rPr>
              <a:t>mismo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dirty="0" err="1">
                <a:latin typeface="Montserrat" pitchFamily="2" charset="77"/>
              </a:rPr>
              <a:t>dentro</a:t>
            </a:r>
            <a:r>
              <a:rPr lang="en-US" sz="1000" dirty="0">
                <a:latin typeface="Montserrat" pitchFamily="2" charset="77"/>
              </a:rPr>
              <a:t> de </a:t>
            </a:r>
            <a:r>
              <a:rPr lang="en-US" sz="1000" dirty="0" err="1">
                <a:latin typeface="Montserrat" pitchFamily="2" charset="77"/>
              </a:rPr>
              <a:t>su</a:t>
            </a:r>
            <a:r>
              <a:rPr lang="en-US" sz="1000" dirty="0">
                <a:latin typeface="Montserrat" pitchFamily="2" charset="77"/>
              </a:rPr>
              <a:t> </a:t>
            </a:r>
            <a:r>
              <a:rPr lang="en-US" sz="1000" dirty="0" err="1">
                <a:latin typeface="Montserrat" pitchFamily="2" charset="77"/>
              </a:rPr>
              <a:t>cuerpo</a:t>
            </a:r>
            <a:r>
              <a:rPr lang="en-US" sz="1000" dirty="0">
                <a:latin typeface="Montserrat" pitchFamily="2" charset="77"/>
              </a:rPr>
              <a:t>.</a:t>
            </a:r>
          </a:p>
        </p:txBody>
      </p:sp>
      <p:sp>
        <p:nvSpPr>
          <p:cNvPr id="29" name="Freeform 19">
            <a:extLst>
              <a:ext uri="{FF2B5EF4-FFF2-40B4-BE49-F238E27FC236}">
                <a16:creationId xmlns:a16="http://schemas.microsoft.com/office/drawing/2014/main" id="{8564B4B7-CDB6-7ABD-F0BE-BFC49E2F9818}"/>
              </a:ext>
            </a:extLst>
          </p:cNvPr>
          <p:cNvSpPr/>
          <p:nvPr/>
        </p:nvSpPr>
        <p:spPr>
          <a:xfrm>
            <a:off x="4609062" y="5638801"/>
            <a:ext cx="5370718" cy="2819399"/>
          </a:xfrm>
          <a:custGeom>
            <a:avLst/>
            <a:gdLst/>
            <a:ahLst/>
            <a:cxnLst/>
            <a:rect l="l" t="t" r="r" b="b"/>
            <a:pathLst>
              <a:path w="5293478" h="2337607">
                <a:moveTo>
                  <a:pt x="0" y="0"/>
                </a:moveTo>
                <a:lnTo>
                  <a:pt x="5293477" y="0"/>
                </a:lnTo>
                <a:lnTo>
                  <a:pt x="5293477" y="2337607"/>
                </a:lnTo>
                <a:lnTo>
                  <a:pt x="0" y="2337607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sz="3600" dirty="0"/>
          </a:p>
        </p:txBody>
      </p:sp>
      <p:grpSp>
        <p:nvGrpSpPr>
          <p:cNvPr id="31" name="Group 3">
            <a:extLst>
              <a:ext uri="{FF2B5EF4-FFF2-40B4-BE49-F238E27FC236}">
                <a16:creationId xmlns:a16="http://schemas.microsoft.com/office/drawing/2014/main" id="{5DE19B53-108F-6495-9866-41CFD1AC3B19}"/>
              </a:ext>
            </a:extLst>
          </p:cNvPr>
          <p:cNvGrpSpPr/>
          <p:nvPr/>
        </p:nvGrpSpPr>
        <p:grpSpPr>
          <a:xfrm>
            <a:off x="4609062" y="2819400"/>
            <a:ext cx="5370718" cy="1031706"/>
            <a:chOff x="0" y="0"/>
            <a:chExt cx="7057970" cy="1375608"/>
          </a:xfrm>
        </p:grpSpPr>
        <p:sp>
          <p:nvSpPr>
            <p:cNvPr id="32" name="Freeform 4">
              <a:extLst>
                <a:ext uri="{FF2B5EF4-FFF2-40B4-BE49-F238E27FC236}">
                  <a16:creationId xmlns:a16="http://schemas.microsoft.com/office/drawing/2014/main" id="{2C833D08-CBBC-7085-400F-0D1924EEB937}"/>
                </a:ext>
              </a:extLst>
            </p:cNvPr>
            <p:cNvSpPr/>
            <p:nvPr/>
          </p:nvSpPr>
          <p:spPr>
            <a:xfrm>
              <a:off x="0" y="0"/>
              <a:ext cx="7058025" cy="1375664"/>
            </a:xfrm>
            <a:custGeom>
              <a:avLst/>
              <a:gdLst/>
              <a:ahLst/>
              <a:cxnLst/>
              <a:rect l="l" t="t" r="r" b="b"/>
              <a:pathLst>
                <a:path w="7058025" h="1375664">
                  <a:moveTo>
                    <a:pt x="0" y="0"/>
                  </a:moveTo>
                  <a:lnTo>
                    <a:pt x="7058025" y="0"/>
                  </a:lnTo>
                  <a:lnTo>
                    <a:pt x="7058025" y="1375664"/>
                  </a:lnTo>
                  <a:lnTo>
                    <a:pt x="0" y="137566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3600"/>
            </a:p>
          </p:txBody>
        </p:sp>
      </p:grpSp>
      <p:grpSp>
        <p:nvGrpSpPr>
          <p:cNvPr id="35" name="Group 16">
            <a:extLst>
              <a:ext uri="{FF2B5EF4-FFF2-40B4-BE49-F238E27FC236}">
                <a16:creationId xmlns:a16="http://schemas.microsoft.com/office/drawing/2014/main" id="{3A1A395C-D971-83AA-B67B-7C606524AB62}"/>
              </a:ext>
            </a:extLst>
          </p:cNvPr>
          <p:cNvGrpSpPr/>
          <p:nvPr/>
        </p:nvGrpSpPr>
        <p:grpSpPr>
          <a:xfrm>
            <a:off x="4609062" y="3931484"/>
            <a:ext cx="5370718" cy="1602070"/>
            <a:chOff x="0" y="0"/>
            <a:chExt cx="7062584" cy="2169441"/>
          </a:xfrm>
        </p:grpSpPr>
        <p:sp>
          <p:nvSpPr>
            <p:cNvPr id="36" name="Freeform 17">
              <a:extLst>
                <a:ext uri="{FF2B5EF4-FFF2-40B4-BE49-F238E27FC236}">
                  <a16:creationId xmlns:a16="http://schemas.microsoft.com/office/drawing/2014/main" id="{908F2748-8171-2F87-DC30-0C62D7348992}"/>
                </a:ext>
              </a:extLst>
            </p:cNvPr>
            <p:cNvSpPr/>
            <p:nvPr/>
          </p:nvSpPr>
          <p:spPr>
            <a:xfrm>
              <a:off x="0" y="0"/>
              <a:ext cx="7062639" cy="2169427"/>
            </a:xfrm>
            <a:custGeom>
              <a:avLst/>
              <a:gdLst/>
              <a:ahLst/>
              <a:cxnLst/>
              <a:rect l="l" t="t" r="r" b="b"/>
              <a:pathLst>
                <a:path w="7062639" h="2169427">
                  <a:moveTo>
                    <a:pt x="0" y="0"/>
                  </a:moveTo>
                  <a:lnTo>
                    <a:pt x="7062639" y="0"/>
                  </a:lnTo>
                  <a:lnTo>
                    <a:pt x="7062639" y="2169427"/>
                  </a:lnTo>
                  <a:lnTo>
                    <a:pt x="0" y="216942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3600"/>
            </a:p>
          </p:txBody>
        </p:sp>
      </p:grpSp>
      <p:sp>
        <p:nvSpPr>
          <p:cNvPr id="37" name="Freeform 21">
            <a:extLst>
              <a:ext uri="{FF2B5EF4-FFF2-40B4-BE49-F238E27FC236}">
                <a16:creationId xmlns:a16="http://schemas.microsoft.com/office/drawing/2014/main" id="{ABC82AA6-5ABE-1A18-97F4-F90255DF3D41}"/>
              </a:ext>
            </a:extLst>
          </p:cNvPr>
          <p:cNvSpPr/>
          <p:nvPr/>
        </p:nvSpPr>
        <p:spPr>
          <a:xfrm>
            <a:off x="9154072" y="4319577"/>
            <a:ext cx="675729" cy="675729"/>
          </a:xfrm>
          <a:custGeom>
            <a:avLst/>
            <a:gdLst/>
            <a:ahLst/>
            <a:cxnLst/>
            <a:rect l="l" t="t" r="r" b="b"/>
            <a:pathLst>
              <a:path w="675729" h="675729">
                <a:moveTo>
                  <a:pt x="0" y="0"/>
                </a:moveTo>
                <a:lnTo>
                  <a:pt x="675729" y="0"/>
                </a:lnTo>
                <a:lnTo>
                  <a:pt x="675729" y="675729"/>
                </a:lnTo>
                <a:lnTo>
                  <a:pt x="0" y="675729"/>
                </a:lnTo>
                <a:lnTo>
                  <a:pt x="0" y="0"/>
                </a:lnTo>
                <a:close/>
              </a:path>
            </a:pathLst>
          </a:custGeom>
          <a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sz="3600"/>
          </a:p>
        </p:txBody>
      </p:sp>
      <p:grpSp>
        <p:nvGrpSpPr>
          <p:cNvPr id="38" name="Group 22">
            <a:extLst>
              <a:ext uri="{FF2B5EF4-FFF2-40B4-BE49-F238E27FC236}">
                <a16:creationId xmlns:a16="http://schemas.microsoft.com/office/drawing/2014/main" id="{40283DAA-ED97-0F12-C14C-3FCB5D425A38}"/>
              </a:ext>
            </a:extLst>
          </p:cNvPr>
          <p:cNvGrpSpPr/>
          <p:nvPr/>
        </p:nvGrpSpPr>
        <p:grpSpPr>
          <a:xfrm>
            <a:off x="4675138" y="3968971"/>
            <a:ext cx="4419934" cy="1564583"/>
            <a:chOff x="0" y="0"/>
            <a:chExt cx="5893246" cy="2086111"/>
          </a:xfrm>
        </p:grpSpPr>
        <p:sp>
          <p:nvSpPr>
            <p:cNvPr id="40" name="Freeform 23">
              <a:extLst>
                <a:ext uri="{FF2B5EF4-FFF2-40B4-BE49-F238E27FC236}">
                  <a16:creationId xmlns:a16="http://schemas.microsoft.com/office/drawing/2014/main" id="{C31250A3-36A2-F1F3-9607-37A55202C1C4}"/>
                </a:ext>
              </a:extLst>
            </p:cNvPr>
            <p:cNvSpPr/>
            <p:nvPr/>
          </p:nvSpPr>
          <p:spPr>
            <a:xfrm>
              <a:off x="0" y="0"/>
              <a:ext cx="5893246" cy="2086111"/>
            </a:xfrm>
            <a:custGeom>
              <a:avLst/>
              <a:gdLst/>
              <a:ahLst/>
              <a:cxnLst/>
              <a:rect l="l" t="t" r="r" b="b"/>
              <a:pathLst>
                <a:path w="5893246" h="2086111">
                  <a:moveTo>
                    <a:pt x="0" y="0"/>
                  </a:moveTo>
                  <a:lnTo>
                    <a:pt x="5893246" y="0"/>
                  </a:lnTo>
                  <a:lnTo>
                    <a:pt x="5893246" y="2086111"/>
                  </a:lnTo>
                  <a:lnTo>
                    <a:pt x="0" y="208611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600"/>
            </a:p>
          </p:txBody>
        </p:sp>
        <p:sp>
          <p:nvSpPr>
            <p:cNvPr id="41" name="TextBox 24">
              <a:extLst>
                <a:ext uri="{FF2B5EF4-FFF2-40B4-BE49-F238E27FC236}">
                  <a16:creationId xmlns:a16="http://schemas.microsoft.com/office/drawing/2014/main" id="{961CF359-2BA9-CE99-D5EE-D81366BD2146}"/>
                </a:ext>
              </a:extLst>
            </p:cNvPr>
            <p:cNvSpPr txBox="1"/>
            <p:nvPr/>
          </p:nvSpPr>
          <p:spPr>
            <a:xfrm>
              <a:off x="0" y="0"/>
              <a:ext cx="5771882" cy="2086111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r>
                <a:rPr lang="en-US" sz="1100" i="1" dirty="0">
                  <a:latin typeface="Montserrat" pitchFamily="2" charset="77"/>
                </a:rPr>
                <a:t>¿</a:t>
              </a:r>
              <a:r>
                <a:rPr lang="en-US" sz="1100" i="1" dirty="0" err="1">
                  <a:latin typeface="Montserrat" pitchFamily="2" charset="77"/>
                </a:rPr>
                <a:t>Cuáles</a:t>
              </a:r>
              <a:r>
                <a:rPr lang="en-US" sz="1100" i="1" dirty="0">
                  <a:latin typeface="Montserrat" pitchFamily="2" charset="77"/>
                </a:rPr>
                <a:t> son </a:t>
              </a:r>
              <a:r>
                <a:rPr lang="en-US" sz="1100" i="1" dirty="0" err="1">
                  <a:latin typeface="Montserrat" pitchFamily="2" charset="77"/>
                </a:rPr>
                <a:t>los</a:t>
              </a:r>
              <a:r>
                <a:rPr lang="en-US" sz="1100" i="1" dirty="0">
                  <a:latin typeface="Montserrat" pitchFamily="2" charset="77"/>
                </a:rPr>
                <a:t> </a:t>
              </a:r>
              <a:r>
                <a:rPr lang="en-US" sz="1100" i="1" dirty="0" err="1">
                  <a:latin typeface="Montserrat" pitchFamily="2" charset="77"/>
                </a:rPr>
                <a:t>efectos</a:t>
              </a:r>
              <a:r>
                <a:rPr lang="en-US" sz="1100" i="1" dirty="0">
                  <a:latin typeface="Montserrat" pitchFamily="2" charset="77"/>
                </a:rPr>
                <a:t> </a:t>
              </a:r>
              <a:r>
                <a:rPr lang="en-US" sz="1100" i="1" dirty="0" err="1">
                  <a:latin typeface="Montserrat" pitchFamily="2" charset="77"/>
                </a:rPr>
                <a:t>secundarios</a:t>
              </a:r>
              <a:r>
                <a:rPr lang="en-US" sz="1100" i="1" dirty="0">
                  <a:latin typeface="Montserrat" pitchFamily="2" charset="77"/>
                </a:rPr>
                <a:t>?</a:t>
              </a:r>
            </a:p>
            <a:p>
              <a:br>
                <a:rPr lang="en-US" sz="1100" dirty="0">
                  <a:latin typeface="Montserrat" pitchFamily="2" charset="77"/>
                </a:rPr>
              </a:br>
              <a:r>
                <a:rPr lang="en-US" sz="1100" dirty="0">
                  <a:latin typeface="Montserrat" pitchFamily="2" charset="77"/>
                </a:rPr>
                <a:t>Los </a:t>
              </a:r>
              <a:r>
                <a:rPr lang="en-US" sz="1100" dirty="0" err="1">
                  <a:latin typeface="Montserrat" pitchFamily="2" charset="77"/>
                </a:rPr>
                <a:t>efectos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secundarios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más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comunes</a:t>
              </a:r>
              <a:r>
                <a:rPr lang="en-US" sz="1100" dirty="0">
                  <a:latin typeface="Montserrat" pitchFamily="2" charset="77"/>
                </a:rPr>
                <a:t> son dolor, </a:t>
              </a:r>
              <a:r>
                <a:rPr lang="en-US" sz="1100" dirty="0" err="1">
                  <a:latin typeface="Montserrat" pitchFamily="2" charset="77"/>
                </a:rPr>
                <a:t>hinchazón</a:t>
              </a:r>
              <a:r>
                <a:rPr lang="en-US" sz="1100" dirty="0">
                  <a:latin typeface="Montserrat" pitchFamily="2" charset="77"/>
                </a:rPr>
                <a:t>, </a:t>
              </a:r>
              <a:r>
                <a:rPr lang="en-US" sz="1100" dirty="0" err="1">
                  <a:latin typeface="Montserrat" pitchFamily="2" charset="77"/>
                </a:rPr>
                <a:t>enrojecimiento</a:t>
              </a:r>
              <a:r>
                <a:rPr lang="en-US" sz="1100" dirty="0">
                  <a:latin typeface="Montserrat" pitchFamily="2" charset="77"/>
                </a:rPr>
                <a:t> o un </a:t>
              </a:r>
              <a:r>
                <a:rPr lang="en-US" sz="1100" dirty="0" err="1">
                  <a:latin typeface="Montserrat" pitchFamily="2" charset="77"/>
                </a:rPr>
                <a:t>bulto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en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el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lugar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donde</a:t>
              </a:r>
              <a:r>
                <a:rPr lang="en-US" sz="1100" dirty="0">
                  <a:latin typeface="Montserrat" pitchFamily="2" charset="77"/>
                </a:rPr>
                <a:t> se </a:t>
              </a:r>
              <a:r>
                <a:rPr lang="en-US" sz="1100" dirty="0" err="1">
                  <a:latin typeface="Montserrat" pitchFamily="2" charset="77"/>
                </a:rPr>
                <a:t>aplicó</a:t>
              </a:r>
              <a:r>
                <a:rPr lang="en-US" sz="1100" dirty="0">
                  <a:latin typeface="Montserrat" pitchFamily="2" charset="77"/>
                </a:rPr>
                <a:t> la </a:t>
              </a:r>
              <a:r>
                <a:rPr lang="en-US" sz="1100" dirty="0" err="1">
                  <a:latin typeface="Montserrat" pitchFamily="2" charset="77"/>
                </a:rPr>
                <a:t>inyección</a:t>
              </a:r>
              <a:r>
                <a:rPr lang="en-US" sz="1100" dirty="0">
                  <a:latin typeface="Montserrat" pitchFamily="2" charset="77"/>
                </a:rPr>
                <a:t>. </a:t>
              </a:r>
              <a:r>
                <a:rPr lang="en-US" sz="1100" dirty="0" err="1">
                  <a:latin typeface="Montserrat" pitchFamily="2" charset="77"/>
                </a:rPr>
                <a:t>Otros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efectos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secundarios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incluyen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fiebre</a:t>
              </a:r>
              <a:r>
                <a:rPr lang="en-US" sz="1100" dirty="0">
                  <a:latin typeface="Montserrat" pitchFamily="2" charset="77"/>
                </a:rPr>
                <a:t>, </a:t>
              </a:r>
              <a:r>
                <a:rPr lang="en-US" sz="1100" dirty="0" err="1">
                  <a:latin typeface="Montserrat" pitchFamily="2" charset="77"/>
                </a:rPr>
                <a:t>cansancio</a:t>
              </a:r>
              <a:r>
                <a:rPr lang="en-US" sz="1100" dirty="0">
                  <a:latin typeface="Montserrat" pitchFamily="2" charset="77"/>
                </a:rPr>
                <a:t>, dolor de cabeza, </a:t>
              </a:r>
              <a:r>
                <a:rPr lang="en-US" sz="1100" dirty="0" err="1">
                  <a:latin typeface="Montserrat" pitchFamily="2" charset="77"/>
                </a:rPr>
                <a:t>náuseas</a:t>
              </a:r>
              <a:r>
                <a:rPr lang="en-US" sz="1100" dirty="0">
                  <a:latin typeface="Montserrat" pitchFamily="2" charset="77"/>
                </a:rPr>
                <a:t>, </a:t>
              </a:r>
              <a:r>
                <a:rPr lang="en-US" sz="1100" dirty="0" err="1">
                  <a:latin typeface="Montserrat" pitchFamily="2" charset="77"/>
                </a:rPr>
                <a:t>problemas</a:t>
              </a:r>
              <a:r>
                <a:rPr lang="en-US" sz="1100" dirty="0">
                  <a:latin typeface="Montserrat" pitchFamily="2" charset="77"/>
                </a:rPr>
                <a:t> para </a:t>
              </a:r>
              <a:r>
                <a:rPr lang="en-US" sz="1100" dirty="0" err="1">
                  <a:latin typeface="Montserrat" pitchFamily="2" charset="77"/>
                </a:rPr>
                <a:t>dormir</a:t>
              </a:r>
              <a:r>
                <a:rPr lang="en-US" sz="1100" dirty="0">
                  <a:latin typeface="Montserrat" pitchFamily="2" charset="77"/>
                </a:rPr>
                <a:t>, </a:t>
              </a:r>
              <a:r>
                <a:rPr lang="en-US" sz="1100" dirty="0" err="1">
                  <a:latin typeface="Montserrat" pitchFamily="2" charset="77"/>
                </a:rPr>
                <a:t>mareos</a:t>
              </a:r>
              <a:r>
                <a:rPr lang="en-US" sz="1100" dirty="0">
                  <a:latin typeface="Montserrat" pitchFamily="2" charset="77"/>
                </a:rPr>
                <a:t> o </a:t>
              </a:r>
              <a:r>
                <a:rPr lang="en-US" sz="1100" dirty="0" err="1">
                  <a:latin typeface="Montserrat" pitchFamily="2" charset="77"/>
                </a:rPr>
                <a:t>erupción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cutánea</a:t>
              </a:r>
              <a:r>
                <a:rPr lang="en-US" sz="1100" dirty="0">
                  <a:latin typeface="Montserrat" pitchFamily="2" charset="77"/>
                </a:rPr>
                <a:t>. </a:t>
              </a:r>
              <a:r>
                <a:rPr lang="en-US" sz="1100" dirty="0" err="1">
                  <a:latin typeface="Montserrat" pitchFamily="2" charset="77"/>
                </a:rPr>
                <a:t>Algunos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pacientes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han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experimentado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depresión</a:t>
              </a:r>
              <a:r>
                <a:rPr lang="en-US" sz="1100" dirty="0">
                  <a:latin typeface="Montserrat" pitchFamily="2" charset="77"/>
                </a:rPr>
                <a:t> u </a:t>
              </a:r>
              <a:r>
                <a:rPr lang="en-US" sz="1100" dirty="0" err="1">
                  <a:latin typeface="Montserrat" pitchFamily="2" charset="77"/>
                </a:rPr>
                <a:t>otros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cambios</a:t>
              </a:r>
              <a:r>
                <a:rPr lang="en-US" sz="1100" dirty="0">
                  <a:latin typeface="Montserrat" pitchFamily="2" charset="77"/>
                </a:rPr>
                <a:t> de </a:t>
              </a:r>
              <a:r>
                <a:rPr lang="en-US" sz="1100" dirty="0" err="1">
                  <a:latin typeface="Montserrat" pitchFamily="2" charset="77"/>
                </a:rPr>
                <a:t>ánimo</a:t>
              </a:r>
              <a:r>
                <a:rPr lang="en-US" sz="1100" dirty="0">
                  <a:latin typeface="Montserrat" pitchFamily="2" charset="77"/>
                </a:rPr>
                <a:t>. Hable con </a:t>
              </a:r>
              <a:r>
                <a:rPr lang="en-US" sz="1100" dirty="0" err="1">
                  <a:latin typeface="Montserrat" pitchFamily="2" charset="77"/>
                </a:rPr>
                <a:t>su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proveedor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si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experimenta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estos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efectos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secundarios</a:t>
              </a:r>
              <a:r>
                <a:rPr lang="en-US" sz="1100" dirty="0">
                  <a:latin typeface="Montserrat" pitchFamily="2" charset="77"/>
                </a:rPr>
                <a:t>.</a:t>
              </a:r>
            </a:p>
            <a:p>
              <a:endParaRPr lang="en-US" sz="1100" kern="100" dirty="0">
                <a:highlight>
                  <a:srgbClr val="FFFF00"/>
                </a:highlight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endParaRPr lang="en-US" sz="1100" dirty="0">
                <a:latin typeface="Montserrat" pitchFamily="2" charset="77"/>
              </a:endParaRPr>
            </a:p>
            <a:p>
              <a:endParaRPr lang="en-US" sz="1100" dirty="0">
                <a:latin typeface="Montserrat" pitchFamily="2" charset="77"/>
              </a:endParaRPr>
            </a:p>
            <a:p>
              <a:pPr>
                <a:lnSpc>
                  <a:spcPts val="1296"/>
                </a:lnSpc>
              </a:pPr>
              <a:endParaRPr lang="en-US" sz="1100" dirty="0">
                <a:solidFill>
                  <a:srgbClr val="2E2E2E"/>
                </a:solidFill>
                <a:latin typeface="Montserrat" pitchFamily="2" charset="77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43" name="Group 29">
            <a:extLst>
              <a:ext uri="{FF2B5EF4-FFF2-40B4-BE49-F238E27FC236}">
                <a16:creationId xmlns:a16="http://schemas.microsoft.com/office/drawing/2014/main" id="{D05954BA-E091-A454-649A-379D94E76DA6}"/>
              </a:ext>
            </a:extLst>
          </p:cNvPr>
          <p:cNvGrpSpPr/>
          <p:nvPr/>
        </p:nvGrpSpPr>
        <p:grpSpPr>
          <a:xfrm>
            <a:off x="4670519" y="2900414"/>
            <a:ext cx="4286928" cy="878671"/>
            <a:chOff x="0" y="0"/>
            <a:chExt cx="5715905" cy="1171562"/>
          </a:xfrm>
        </p:grpSpPr>
        <p:sp>
          <p:nvSpPr>
            <p:cNvPr id="44" name="Freeform 30">
              <a:extLst>
                <a:ext uri="{FF2B5EF4-FFF2-40B4-BE49-F238E27FC236}">
                  <a16:creationId xmlns:a16="http://schemas.microsoft.com/office/drawing/2014/main" id="{759B6DB2-A4CC-EA87-8BA0-CBD61F83AC09}"/>
                </a:ext>
              </a:extLst>
            </p:cNvPr>
            <p:cNvSpPr/>
            <p:nvPr/>
          </p:nvSpPr>
          <p:spPr>
            <a:xfrm>
              <a:off x="0" y="0"/>
              <a:ext cx="5715905" cy="1171562"/>
            </a:xfrm>
            <a:custGeom>
              <a:avLst/>
              <a:gdLst/>
              <a:ahLst/>
              <a:cxnLst/>
              <a:rect l="l" t="t" r="r" b="b"/>
              <a:pathLst>
                <a:path w="5715905" h="1171562">
                  <a:moveTo>
                    <a:pt x="0" y="0"/>
                  </a:moveTo>
                  <a:lnTo>
                    <a:pt x="5715905" y="0"/>
                  </a:lnTo>
                  <a:lnTo>
                    <a:pt x="5715905" y="1171562"/>
                  </a:lnTo>
                  <a:lnTo>
                    <a:pt x="0" y="1171562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600"/>
            </a:p>
          </p:txBody>
        </p:sp>
        <p:sp>
          <p:nvSpPr>
            <p:cNvPr id="46" name="TextBox 31">
              <a:extLst>
                <a:ext uri="{FF2B5EF4-FFF2-40B4-BE49-F238E27FC236}">
                  <a16:creationId xmlns:a16="http://schemas.microsoft.com/office/drawing/2014/main" id="{D8C27CC0-997A-F3E6-AFD4-FE619461EE40}"/>
                </a:ext>
              </a:extLst>
            </p:cNvPr>
            <p:cNvSpPr txBox="1"/>
            <p:nvPr/>
          </p:nvSpPr>
          <p:spPr>
            <a:xfrm>
              <a:off x="0" y="0"/>
              <a:ext cx="5715905" cy="1171562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r>
                <a:rPr lang="en-US" sz="1100" i="1" dirty="0">
                  <a:latin typeface="Montserrat" pitchFamily="2" charset="77"/>
                </a:rPr>
                <a:t>¿</a:t>
              </a:r>
              <a:r>
                <a:rPr lang="en-US" sz="1100" i="1" dirty="0" err="1">
                  <a:latin typeface="Montserrat" pitchFamily="2" charset="77"/>
                </a:rPr>
                <a:t>Cómo</a:t>
              </a:r>
              <a:r>
                <a:rPr lang="en-US" sz="1100" i="1" dirty="0">
                  <a:latin typeface="Montserrat" pitchFamily="2" charset="77"/>
                </a:rPr>
                <a:t> se llama </a:t>
              </a:r>
              <a:r>
                <a:rPr lang="en-US" sz="1100" i="1" dirty="0" err="1">
                  <a:latin typeface="Montserrat" pitchFamily="2" charset="77"/>
                </a:rPr>
                <a:t>el</a:t>
              </a:r>
              <a:r>
                <a:rPr lang="en-US" sz="1100" i="1" dirty="0">
                  <a:latin typeface="Montserrat" pitchFamily="2" charset="77"/>
                </a:rPr>
                <a:t> </a:t>
              </a:r>
              <a:r>
                <a:rPr lang="en-US" sz="1100" i="1" dirty="0" err="1">
                  <a:latin typeface="Montserrat" pitchFamily="2" charset="77"/>
                </a:rPr>
                <a:t>medicamento</a:t>
              </a:r>
              <a:r>
                <a:rPr lang="en-US" sz="1100" i="1" dirty="0">
                  <a:latin typeface="Montserrat" pitchFamily="2" charset="77"/>
                </a:rPr>
                <a:t>?</a:t>
              </a:r>
            </a:p>
            <a:p>
              <a:br>
                <a:rPr lang="en-US" sz="1100" dirty="0">
                  <a:latin typeface="Montserrat" pitchFamily="2" charset="77"/>
                </a:rPr>
              </a:br>
              <a:r>
                <a:rPr lang="en-US" sz="1100" dirty="0" err="1">
                  <a:latin typeface="Montserrat" pitchFamily="2" charset="77"/>
                </a:rPr>
                <a:t>Ahora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mismo</a:t>
              </a:r>
              <a:r>
                <a:rPr lang="en-US" sz="1100" dirty="0">
                  <a:latin typeface="Montserrat" pitchFamily="2" charset="77"/>
                </a:rPr>
                <a:t>, </a:t>
              </a:r>
              <a:r>
                <a:rPr lang="en-US" sz="1100" dirty="0" err="1">
                  <a:latin typeface="Montserrat" pitchFamily="2" charset="77"/>
                </a:rPr>
                <a:t>podemos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ofrecer</a:t>
              </a:r>
              <a:r>
                <a:rPr lang="en-US" sz="1100" dirty="0">
                  <a:latin typeface="Montserrat" pitchFamily="2" charset="77"/>
                </a:rPr>
                <a:t> un </a:t>
              </a:r>
              <a:r>
                <a:rPr lang="en-US" sz="1100" dirty="0" err="1">
                  <a:latin typeface="Montserrat" pitchFamily="2" charset="77"/>
                </a:rPr>
                <a:t>tratamiento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inyectable</a:t>
              </a:r>
              <a:r>
                <a:rPr lang="en-US" sz="1100" dirty="0">
                  <a:latin typeface="Montserrat" pitchFamily="2" charset="77"/>
                </a:rPr>
                <a:t> para </a:t>
              </a:r>
              <a:r>
                <a:rPr lang="en-US" sz="1100" dirty="0" err="1">
                  <a:latin typeface="Montserrat" pitchFamily="2" charset="77"/>
                </a:rPr>
                <a:t>el</a:t>
              </a:r>
              <a:r>
                <a:rPr lang="en-US" sz="1100" dirty="0">
                  <a:latin typeface="Montserrat" pitchFamily="2" charset="77"/>
                </a:rPr>
                <a:t> VIH que se llama Cabenuva, que es </a:t>
              </a:r>
              <a:r>
                <a:rPr lang="en-US" sz="1100" dirty="0" err="1">
                  <a:latin typeface="Montserrat" pitchFamily="2" charset="77"/>
                </a:rPr>
                <a:t>una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combinación</a:t>
              </a:r>
              <a:r>
                <a:rPr lang="en-US" sz="1100" dirty="0">
                  <a:latin typeface="Montserrat" pitchFamily="2" charset="77"/>
                </a:rPr>
                <a:t> de dos </a:t>
              </a:r>
              <a:r>
                <a:rPr lang="en-US" sz="1100" dirty="0" err="1">
                  <a:latin typeface="Montserrat" pitchFamily="2" charset="77"/>
                </a:rPr>
                <a:t>medicamentos</a:t>
              </a:r>
              <a:r>
                <a:rPr lang="en-US" sz="1100" dirty="0">
                  <a:latin typeface="Montserrat" pitchFamily="2" charset="77"/>
                </a:rPr>
                <a:t>: cabotegravir y </a:t>
              </a:r>
              <a:r>
                <a:rPr lang="en-US" sz="1100" dirty="0" err="1">
                  <a:latin typeface="Montserrat" pitchFamily="2" charset="77"/>
                </a:rPr>
                <a:t>rilpivirina</a:t>
              </a:r>
              <a:r>
                <a:rPr lang="en-US" sz="1100" dirty="0">
                  <a:latin typeface="Montserrat" pitchFamily="2" charset="77"/>
                </a:rPr>
                <a:t>.</a:t>
              </a:r>
              <a:endParaRPr lang="en-US" sz="1100" dirty="0">
                <a:solidFill>
                  <a:srgbClr val="2E2E2E"/>
                </a:solidFill>
                <a:latin typeface="Montserrat" pitchFamily="2" charset="77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47" name="Freeform 53">
            <a:extLst>
              <a:ext uri="{FF2B5EF4-FFF2-40B4-BE49-F238E27FC236}">
                <a16:creationId xmlns:a16="http://schemas.microsoft.com/office/drawing/2014/main" id="{147E970D-72E1-E36F-2459-61BEEB15A1AB}"/>
              </a:ext>
            </a:extLst>
          </p:cNvPr>
          <p:cNvSpPr/>
          <p:nvPr/>
        </p:nvSpPr>
        <p:spPr>
          <a:xfrm rot="815448">
            <a:off x="9209752" y="6082952"/>
            <a:ext cx="612871" cy="632641"/>
          </a:xfrm>
          <a:custGeom>
            <a:avLst/>
            <a:gdLst/>
            <a:ahLst/>
            <a:cxnLst/>
            <a:rect l="l" t="t" r="r" b="b"/>
            <a:pathLst>
              <a:path w="612871" h="632641">
                <a:moveTo>
                  <a:pt x="0" y="0"/>
                </a:moveTo>
                <a:lnTo>
                  <a:pt x="612871" y="0"/>
                </a:lnTo>
                <a:lnTo>
                  <a:pt x="612871" y="632641"/>
                </a:lnTo>
                <a:lnTo>
                  <a:pt x="0" y="632641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t="-614" b="-614"/>
            </a:stretch>
          </a:blipFill>
        </p:spPr>
        <p:txBody>
          <a:bodyPr/>
          <a:lstStyle/>
          <a:p>
            <a:endParaRPr lang="en-US" sz="3600"/>
          </a:p>
        </p:txBody>
      </p:sp>
      <p:grpSp>
        <p:nvGrpSpPr>
          <p:cNvPr id="49" name="Group 54">
            <a:extLst>
              <a:ext uri="{FF2B5EF4-FFF2-40B4-BE49-F238E27FC236}">
                <a16:creationId xmlns:a16="http://schemas.microsoft.com/office/drawing/2014/main" id="{DE0AA047-3A5A-FA10-DCBF-D6501B8C8542}"/>
              </a:ext>
            </a:extLst>
          </p:cNvPr>
          <p:cNvGrpSpPr/>
          <p:nvPr/>
        </p:nvGrpSpPr>
        <p:grpSpPr>
          <a:xfrm>
            <a:off x="4675139" y="5698346"/>
            <a:ext cx="4623147" cy="1769254"/>
            <a:chOff x="0" y="-1"/>
            <a:chExt cx="6164196" cy="2359005"/>
          </a:xfrm>
        </p:grpSpPr>
        <p:sp>
          <p:nvSpPr>
            <p:cNvPr id="51" name="Freeform 55">
              <a:extLst>
                <a:ext uri="{FF2B5EF4-FFF2-40B4-BE49-F238E27FC236}">
                  <a16:creationId xmlns:a16="http://schemas.microsoft.com/office/drawing/2014/main" id="{8C541AFC-B35A-FC32-8CC6-F34D01336DB3}"/>
                </a:ext>
              </a:extLst>
            </p:cNvPr>
            <p:cNvSpPr/>
            <p:nvPr/>
          </p:nvSpPr>
          <p:spPr>
            <a:xfrm>
              <a:off x="0" y="0"/>
              <a:ext cx="6164196" cy="1781261"/>
            </a:xfrm>
            <a:custGeom>
              <a:avLst/>
              <a:gdLst/>
              <a:ahLst/>
              <a:cxnLst/>
              <a:rect l="l" t="t" r="r" b="b"/>
              <a:pathLst>
                <a:path w="6164196" h="1781261">
                  <a:moveTo>
                    <a:pt x="0" y="0"/>
                  </a:moveTo>
                  <a:lnTo>
                    <a:pt x="6164196" y="0"/>
                  </a:lnTo>
                  <a:lnTo>
                    <a:pt x="6164196" y="1781261"/>
                  </a:lnTo>
                  <a:lnTo>
                    <a:pt x="0" y="178126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600"/>
            </a:p>
          </p:txBody>
        </p:sp>
        <p:sp>
          <p:nvSpPr>
            <p:cNvPr id="54" name="TextBox 56">
              <a:extLst>
                <a:ext uri="{FF2B5EF4-FFF2-40B4-BE49-F238E27FC236}">
                  <a16:creationId xmlns:a16="http://schemas.microsoft.com/office/drawing/2014/main" id="{7FDECD1C-4045-855E-7E91-92659A4AC1A1}"/>
                </a:ext>
              </a:extLst>
            </p:cNvPr>
            <p:cNvSpPr txBox="1"/>
            <p:nvPr/>
          </p:nvSpPr>
          <p:spPr>
            <a:xfrm>
              <a:off x="1" y="-1"/>
              <a:ext cx="5771880" cy="2359005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r>
                <a:rPr lang="en-US" sz="1100" i="1" dirty="0">
                  <a:latin typeface="Montserrat" pitchFamily="2" charset="77"/>
                </a:rPr>
                <a:t>¿</a:t>
              </a:r>
              <a:r>
                <a:rPr lang="en-US" sz="1100" i="1" dirty="0" err="1">
                  <a:latin typeface="Montserrat" pitchFamily="2" charset="77"/>
                </a:rPr>
                <a:t>Cuánto</a:t>
              </a:r>
              <a:r>
                <a:rPr lang="en-US" sz="1100" i="1" dirty="0">
                  <a:latin typeface="Montserrat" pitchFamily="2" charset="77"/>
                </a:rPr>
                <a:t> cuesta?</a:t>
              </a:r>
            </a:p>
            <a:p>
              <a:br>
                <a:rPr lang="en-US" sz="1100" dirty="0">
                  <a:latin typeface="Montserrat" pitchFamily="2" charset="77"/>
                </a:rPr>
              </a:br>
              <a:r>
                <a:rPr lang="en-US" sz="1100" dirty="0">
                  <a:latin typeface="Montserrat" pitchFamily="2" charset="77"/>
                </a:rPr>
                <a:t>Sin </a:t>
              </a:r>
              <a:r>
                <a:rPr lang="en-US" sz="1100" dirty="0" err="1">
                  <a:latin typeface="Montserrat" pitchFamily="2" charset="77"/>
                </a:rPr>
                <a:t>cobertura</a:t>
              </a:r>
              <a:r>
                <a:rPr lang="en-US" sz="1100" dirty="0">
                  <a:latin typeface="Montserrat" pitchFamily="2" charset="77"/>
                </a:rPr>
                <a:t> de </a:t>
              </a:r>
              <a:r>
                <a:rPr lang="en-US" sz="1100" dirty="0" err="1">
                  <a:latin typeface="Montserrat" pitchFamily="2" charset="77"/>
                </a:rPr>
                <a:t>salud</a:t>
              </a:r>
              <a:r>
                <a:rPr lang="en-US" sz="1100" dirty="0">
                  <a:latin typeface="Montserrat" pitchFamily="2" charset="77"/>
                </a:rPr>
                <a:t>, Cabenuva es </a:t>
              </a:r>
              <a:r>
                <a:rPr lang="en-US" sz="1100" dirty="0" err="1">
                  <a:latin typeface="Montserrat" pitchFamily="2" charset="77"/>
                </a:rPr>
                <a:t>caro</a:t>
              </a:r>
              <a:r>
                <a:rPr lang="en-US" sz="1100" dirty="0">
                  <a:latin typeface="Montserrat" pitchFamily="2" charset="77"/>
                </a:rPr>
                <a:t>. Cada conjunto de </a:t>
              </a:r>
              <a:r>
                <a:rPr lang="en-US" sz="1100" dirty="0" err="1">
                  <a:latin typeface="Montserrat" pitchFamily="2" charset="77"/>
                </a:rPr>
                <a:t>inyecciones</a:t>
              </a:r>
              <a:r>
                <a:rPr lang="en-US" sz="1100" dirty="0">
                  <a:latin typeface="Montserrat" pitchFamily="2" charset="77"/>
                </a:rPr>
                <a:t> cuesta </a:t>
              </a:r>
              <a:r>
                <a:rPr lang="en-US" sz="1100" dirty="0" err="1">
                  <a:latin typeface="Montserrat" pitchFamily="2" charset="77"/>
                </a:rPr>
                <a:t>aproximadamente</a:t>
              </a:r>
              <a:r>
                <a:rPr lang="en-US" sz="1100" dirty="0">
                  <a:latin typeface="Montserrat" pitchFamily="2" charset="77"/>
                </a:rPr>
                <a:t> $4,500. La </a:t>
              </a:r>
              <a:r>
                <a:rPr lang="en-US" sz="1100" dirty="0" err="1">
                  <a:latin typeface="Montserrat" pitchFamily="2" charset="77"/>
                </a:rPr>
                <a:t>mayoría</a:t>
              </a:r>
              <a:r>
                <a:rPr lang="en-US" sz="1100" dirty="0">
                  <a:latin typeface="Montserrat" pitchFamily="2" charset="77"/>
                </a:rPr>
                <a:t> de las </a:t>
              </a:r>
              <a:r>
                <a:rPr lang="en-US" sz="1100" dirty="0" err="1">
                  <a:latin typeface="Montserrat" pitchFamily="2" charset="77"/>
                </a:rPr>
                <a:t>coberturas</a:t>
              </a:r>
              <a:r>
                <a:rPr lang="en-US" sz="1100" dirty="0">
                  <a:latin typeface="Montserrat" pitchFamily="2" charset="77"/>
                </a:rPr>
                <a:t> de </a:t>
              </a:r>
              <a:r>
                <a:rPr lang="en-US" sz="1100" dirty="0" err="1">
                  <a:latin typeface="Montserrat" pitchFamily="2" charset="77"/>
                </a:rPr>
                <a:t>salud</a:t>
              </a:r>
              <a:r>
                <a:rPr lang="en-US" sz="1100" dirty="0">
                  <a:latin typeface="Montserrat" pitchFamily="2" charset="77"/>
                </a:rPr>
                <a:t>, </a:t>
              </a:r>
              <a:r>
                <a:rPr lang="en-US" sz="1100" dirty="0" err="1">
                  <a:latin typeface="Montserrat" pitchFamily="2" charset="77"/>
                </a:rPr>
                <a:t>como</a:t>
              </a:r>
              <a:r>
                <a:rPr lang="en-US" sz="1100" dirty="0">
                  <a:latin typeface="Montserrat" pitchFamily="2" charset="77"/>
                </a:rPr>
                <a:t> Medicaid y la </a:t>
              </a:r>
              <a:r>
                <a:rPr lang="en-US" sz="1100" dirty="0" err="1">
                  <a:latin typeface="Montserrat" pitchFamily="2" charset="77"/>
                </a:rPr>
                <a:t>mayoría</a:t>
              </a:r>
              <a:r>
                <a:rPr lang="en-US" sz="1100" dirty="0">
                  <a:latin typeface="Montserrat" pitchFamily="2" charset="77"/>
                </a:rPr>
                <a:t> de </a:t>
              </a:r>
              <a:r>
                <a:rPr lang="en-US" sz="1100" dirty="0" err="1">
                  <a:latin typeface="Montserrat" pitchFamily="2" charset="77"/>
                </a:rPr>
                <a:t>los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otros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seguros</a:t>
              </a:r>
              <a:r>
                <a:rPr lang="en-US" sz="1100" dirty="0">
                  <a:latin typeface="Montserrat" pitchFamily="2" charset="77"/>
                </a:rPr>
                <a:t>, </a:t>
              </a:r>
              <a:r>
                <a:rPr lang="en-US" sz="1100" dirty="0" err="1">
                  <a:latin typeface="Montserrat" pitchFamily="2" charset="77"/>
                </a:rPr>
                <a:t>cubren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el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medicamento</a:t>
              </a:r>
              <a:r>
                <a:rPr lang="en-US" sz="1100" dirty="0">
                  <a:latin typeface="Montserrat" pitchFamily="2" charset="77"/>
                </a:rPr>
                <a:t>, </a:t>
              </a:r>
              <a:r>
                <a:rPr lang="en-US" sz="1100" dirty="0" err="1">
                  <a:latin typeface="Montserrat" pitchFamily="2" charset="77"/>
                </a:rPr>
                <a:t>pero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pueden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existir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copagos</a:t>
              </a:r>
              <a:r>
                <a:rPr lang="en-US" sz="1100" dirty="0">
                  <a:latin typeface="Montserrat" pitchFamily="2" charset="77"/>
                </a:rPr>
                <a:t> y </a:t>
              </a:r>
              <a:r>
                <a:rPr lang="en-US" sz="1100" dirty="0" err="1">
                  <a:latin typeface="Montserrat" pitchFamily="2" charset="77"/>
                </a:rPr>
                <a:t>costos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por</a:t>
              </a:r>
              <a:r>
                <a:rPr lang="en-US" sz="1100" dirty="0">
                  <a:latin typeface="Montserrat" pitchFamily="2" charset="77"/>
                </a:rPr>
                <a:t> las </a:t>
              </a:r>
              <a:r>
                <a:rPr lang="en-US" sz="1100" dirty="0" err="1">
                  <a:latin typeface="Montserrat" pitchFamily="2" charset="77"/>
                </a:rPr>
                <a:t>visitas</a:t>
              </a:r>
              <a:r>
                <a:rPr lang="en-US" sz="1100" dirty="0">
                  <a:latin typeface="Montserrat" pitchFamily="2" charset="77"/>
                </a:rPr>
                <a:t> a la </a:t>
              </a:r>
              <a:r>
                <a:rPr lang="en-US" sz="1100" dirty="0" err="1">
                  <a:latin typeface="Montserrat" pitchFamily="2" charset="77"/>
                </a:rPr>
                <a:t>clínica</a:t>
              </a:r>
              <a:r>
                <a:rPr lang="en-US" sz="1100" dirty="0">
                  <a:latin typeface="Montserrat" pitchFamily="2" charset="77"/>
                </a:rPr>
                <a:t> y </a:t>
              </a:r>
              <a:r>
                <a:rPr lang="en-US" sz="1100" dirty="0" err="1">
                  <a:latin typeface="Montserrat" pitchFamily="2" charset="77"/>
                </a:rPr>
                <a:t>los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exámenes</a:t>
              </a:r>
              <a:r>
                <a:rPr lang="en-US" sz="1100" dirty="0">
                  <a:latin typeface="Montserrat" pitchFamily="2" charset="77"/>
                </a:rPr>
                <a:t> de </a:t>
              </a:r>
              <a:r>
                <a:rPr lang="en-US" sz="1100" dirty="0" err="1">
                  <a:latin typeface="Montserrat" pitchFamily="2" charset="77"/>
                </a:rPr>
                <a:t>laboratorio</a:t>
              </a:r>
              <a:r>
                <a:rPr lang="en-US" sz="1100" dirty="0">
                  <a:latin typeface="Montserrat" pitchFamily="2" charset="77"/>
                </a:rPr>
                <a:t>. Nuestra </a:t>
              </a:r>
              <a:r>
                <a:rPr lang="en-US" sz="1100" dirty="0" err="1">
                  <a:latin typeface="Montserrat" pitchFamily="2" charset="77"/>
                </a:rPr>
                <a:t>clínica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está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comprometida</a:t>
              </a:r>
              <a:r>
                <a:rPr lang="en-US" sz="1100" dirty="0">
                  <a:latin typeface="Montserrat" pitchFamily="2" charset="77"/>
                </a:rPr>
                <a:t> a </a:t>
              </a:r>
              <a:r>
                <a:rPr lang="en-US" sz="1100" dirty="0" err="1">
                  <a:latin typeface="Montserrat" pitchFamily="2" charset="77"/>
                </a:rPr>
                <a:t>ayudarte</a:t>
              </a:r>
              <a:r>
                <a:rPr lang="en-US" sz="1100" dirty="0">
                  <a:latin typeface="Montserrat" pitchFamily="2" charset="77"/>
                </a:rPr>
                <a:t> a </a:t>
              </a:r>
              <a:r>
                <a:rPr lang="en-US" sz="1100" dirty="0" err="1">
                  <a:latin typeface="Montserrat" pitchFamily="2" charset="77"/>
                </a:rPr>
                <a:t>identificar</a:t>
              </a:r>
              <a:r>
                <a:rPr lang="en-US" sz="1100" dirty="0">
                  <a:latin typeface="Montserrat" pitchFamily="2" charset="77"/>
                </a:rPr>
                <a:t> las </a:t>
              </a:r>
              <a:r>
                <a:rPr lang="en-US" sz="1100" dirty="0" err="1">
                  <a:latin typeface="Montserrat" pitchFamily="2" charset="77"/>
                </a:rPr>
                <a:t>opciones</a:t>
              </a:r>
              <a:r>
                <a:rPr lang="en-US" sz="1100" dirty="0">
                  <a:latin typeface="Montserrat" pitchFamily="2" charset="77"/>
                </a:rPr>
                <a:t> de </a:t>
              </a:r>
              <a:r>
                <a:rPr lang="en-US" sz="1100" dirty="0" err="1">
                  <a:latin typeface="Montserrat" pitchFamily="2" charset="77"/>
                </a:rPr>
                <a:t>cobertura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disponibles</a:t>
              </a:r>
              <a:r>
                <a:rPr lang="en-US" sz="1100" dirty="0">
                  <a:latin typeface="Montserrat" pitchFamily="2" charset="77"/>
                </a:rPr>
                <a:t> para </a:t>
              </a:r>
              <a:r>
                <a:rPr lang="en-US" sz="1100" dirty="0" err="1">
                  <a:latin typeface="Montserrat" pitchFamily="2" charset="77"/>
                </a:rPr>
                <a:t>ti</a:t>
              </a:r>
              <a:r>
                <a:rPr lang="en-US" sz="1100" dirty="0">
                  <a:latin typeface="Montserrat" pitchFamily="2" charset="77"/>
                </a:rPr>
                <a:t> y </a:t>
              </a:r>
              <a:r>
                <a:rPr lang="en-US" sz="1100" dirty="0" err="1">
                  <a:latin typeface="Montserrat" pitchFamily="2" charset="77"/>
                </a:rPr>
                <a:t>tus</a:t>
              </a:r>
              <a:r>
                <a:rPr lang="en-US" sz="1100" dirty="0">
                  <a:latin typeface="Montserrat" pitchFamily="2" charset="77"/>
                </a:rPr>
                <a:t> </a:t>
              </a:r>
              <a:r>
                <a:rPr lang="en-US" sz="1100" dirty="0" err="1">
                  <a:latin typeface="Montserrat" pitchFamily="2" charset="77"/>
                </a:rPr>
                <a:t>costos</a:t>
              </a:r>
              <a:r>
                <a:rPr lang="en-US" sz="1100" dirty="0">
                  <a:latin typeface="Montserrat" pitchFamily="2" charset="77"/>
                </a:rPr>
                <a:t> de </a:t>
              </a:r>
              <a:r>
                <a:rPr lang="en-US" sz="1100" dirty="0" err="1">
                  <a:latin typeface="Montserrat" pitchFamily="2" charset="77"/>
                </a:rPr>
                <a:t>bolsillo</a:t>
              </a:r>
              <a:r>
                <a:rPr lang="en-US" sz="1100" dirty="0">
                  <a:latin typeface="Montserrat" pitchFamily="2" charset="77"/>
                </a:rPr>
                <a:t>. </a:t>
              </a:r>
            </a:p>
          </p:txBody>
        </p:sp>
      </p:grpSp>
      <p:grpSp>
        <p:nvGrpSpPr>
          <p:cNvPr id="56" name="Group 57">
            <a:extLst>
              <a:ext uri="{FF2B5EF4-FFF2-40B4-BE49-F238E27FC236}">
                <a16:creationId xmlns:a16="http://schemas.microsoft.com/office/drawing/2014/main" id="{DE476D3D-AB7D-ECA5-B90B-9E706F41DC2D}"/>
              </a:ext>
            </a:extLst>
          </p:cNvPr>
          <p:cNvGrpSpPr/>
          <p:nvPr/>
        </p:nvGrpSpPr>
        <p:grpSpPr>
          <a:xfrm>
            <a:off x="4900939" y="7477671"/>
            <a:ext cx="6269076" cy="302809"/>
            <a:chOff x="-2249154" y="-124023"/>
            <a:chExt cx="9530334" cy="439917"/>
          </a:xfrm>
        </p:grpSpPr>
        <p:sp>
          <p:nvSpPr>
            <p:cNvPr id="57" name="Freeform 58">
              <a:extLst>
                <a:ext uri="{FF2B5EF4-FFF2-40B4-BE49-F238E27FC236}">
                  <a16:creationId xmlns:a16="http://schemas.microsoft.com/office/drawing/2014/main" id="{20EF1929-CD66-DE7D-A20A-ADF3E475C900}"/>
                </a:ext>
              </a:extLst>
            </p:cNvPr>
            <p:cNvSpPr/>
            <p:nvPr/>
          </p:nvSpPr>
          <p:spPr>
            <a:xfrm>
              <a:off x="0" y="0"/>
              <a:ext cx="7281180" cy="315894"/>
            </a:xfrm>
            <a:custGeom>
              <a:avLst/>
              <a:gdLst/>
              <a:ahLst/>
              <a:cxnLst/>
              <a:rect l="l" t="t" r="r" b="b"/>
              <a:pathLst>
                <a:path w="7281180" h="315894">
                  <a:moveTo>
                    <a:pt x="0" y="0"/>
                  </a:moveTo>
                  <a:lnTo>
                    <a:pt x="7281180" y="0"/>
                  </a:lnTo>
                  <a:lnTo>
                    <a:pt x="7281180" y="315894"/>
                  </a:lnTo>
                  <a:lnTo>
                    <a:pt x="0" y="315894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1000" dirty="0"/>
            </a:p>
          </p:txBody>
        </p:sp>
        <p:sp>
          <p:nvSpPr>
            <p:cNvPr id="58" name="TextBox 59">
              <a:extLst>
                <a:ext uri="{FF2B5EF4-FFF2-40B4-BE49-F238E27FC236}">
                  <a16:creationId xmlns:a16="http://schemas.microsoft.com/office/drawing/2014/main" id="{B29AA466-0598-F606-5085-843C01521EBE}"/>
                </a:ext>
              </a:extLst>
            </p:cNvPr>
            <p:cNvSpPr txBox="1"/>
            <p:nvPr/>
          </p:nvSpPr>
          <p:spPr>
            <a:xfrm>
              <a:off x="-2249154" y="-124023"/>
              <a:ext cx="7277207" cy="369447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1382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Montserrat" pitchFamily="2" charset="77"/>
                </a:rPr>
                <a:t>Desarrollado</a:t>
              </a:r>
              <a:r>
                <a:rPr lang="en-US" sz="1000" dirty="0">
                  <a:solidFill>
                    <a:schemeClr val="bg1"/>
                  </a:solidFill>
                  <a:latin typeface="Montserrat" pitchFamily="2" charset="77"/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  <a:latin typeface="Montserrat" pitchFamily="2" charset="77"/>
                </a:rPr>
                <a:t>por</a:t>
              </a:r>
              <a:r>
                <a:rPr lang="en-US" sz="1000" dirty="0">
                  <a:solidFill>
                    <a:schemeClr val="bg1"/>
                  </a:solidFill>
                  <a:latin typeface="Montserrat" pitchFamily="2" charset="77"/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  <a:latin typeface="Montserrat" pitchFamily="2" charset="77"/>
                </a:rPr>
                <a:t>el</a:t>
              </a:r>
              <a:r>
                <a:rPr lang="en-US" sz="1000" dirty="0">
                  <a:solidFill>
                    <a:schemeClr val="bg1"/>
                  </a:solidFill>
                  <a:latin typeface="Montserrat" pitchFamily="2" charset="77"/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  <a:latin typeface="Montserrat" pitchFamily="2" charset="77"/>
                </a:rPr>
                <a:t>Incubador</a:t>
              </a:r>
              <a:r>
                <a:rPr lang="en-US" sz="1000" dirty="0">
                  <a:solidFill>
                    <a:schemeClr val="bg1"/>
                  </a:solidFill>
                  <a:latin typeface="Montserrat" pitchFamily="2" charset="77"/>
                </a:rPr>
                <a:t> de </a:t>
              </a:r>
              <a:r>
                <a:rPr lang="en-US" sz="1000" dirty="0" err="1">
                  <a:solidFill>
                    <a:schemeClr val="bg1"/>
                  </a:solidFill>
                  <a:latin typeface="Montserrat" pitchFamily="2" charset="77"/>
                </a:rPr>
                <a:t>Recursos</a:t>
              </a:r>
              <a:r>
                <a:rPr lang="en-US" sz="1000" dirty="0">
                  <a:solidFill>
                    <a:schemeClr val="bg1"/>
                  </a:solidFill>
                  <a:latin typeface="Montserrat" pitchFamily="2" charset="77"/>
                </a:rPr>
                <a:t> ALAI UP Marzo de 2025</a:t>
              </a:r>
            </a:p>
            <a:p>
              <a:pPr algn="ctr">
                <a:lnSpc>
                  <a:spcPts val="1382"/>
                </a:lnSpc>
              </a:pPr>
              <a:endParaRPr lang="en-US" sz="1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59" name="Freeform 28">
            <a:extLst>
              <a:ext uri="{FF2B5EF4-FFF2-40B4-BE49-F238E27FC236}">
                <a16:creationId xmlns:a16="http://schemas.microsoft.com/office/drawing/2014/main" id="{B5E743CF-5EE9-7668-8DE9-E43D3B6E1F14}"/>
              </a:ext>
            </a:extLst>
          </p:cNvPr>
          <p:cNvSpPr/>
          <p:nvPr/>
        </p:nvSpPr>
        <p:spPr>
          <a:xfrm>
            <a:off x="9220200" y="2993569"/>
            <a:ext cx="606424" cy="631692"/>
          </a:xfrm>
          <a:custGeom>
            <a:avLst/>
            <a:gdLst/>
            <a:ahLst/>
            <a:cxnLst/>
            <a:rect l="l" t="t" r="r" b="b"/>
            <a:pathLst>
              <a:path w="606424" h="631692">
                <a:moveTo>
                  <a:pt x="0" y="0"/>
                </a:moveTo>
                <a:lnTo>
                  <a:pt x="606424" y="0"/>
                </a:lnTo>
                <a:lnTo>
                  <a:pt x="606424" y="631692"/>
                </a:lnTo>
                <a:lnTo>
                  <a:pt x="0" y="631692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-843" r="-843"/>
            </a:stretch>
          </a:blipFill>
        </p:spPr>
        <p:txBody>
          <a:bodyPr/>
          <a:lstStyle/>
          <a:p>
            <a:endParaRPr lang="en-US" sz="3600"/>
          </a:p>
        </p:txBody>
      </p:sp>
      <p:sp>
        <p:nvSpPr>
          <p:cNvPr id="78" name="Freeform 20">
            <a:extLst>
              <a:ext uri="{FF2B5EF4-FFF2-40B4-BE49-F238E27FC236}">
                <a16:creationId xmlns:a16="http://schemas.microsoft.com/office/drawing/2014/main" id="{FC3DC655-2176-3363-6CA8-B8038A092D3E}"/>
              </a:ext>
            </a:extLst>
          </p:cNvPr>
          <p:cNvSpPr/>
          <p:nvPr/>
        </p:nvSpPr>
        <p:spPr>
          <a:xfrm>
            <a:off x="3182399" y="4665246"/>
            <a:ext cx="691296" cy="668754"/>
          </a:xfrm>
          <a:custGeom>
            <a:avLst/>
            <a:gdLst/>
            <a:ahLst/>
            <a:cxnLst/>
            <a:rect l="l" t="t" r="r" b="b"/>
            <a:pathLst>
              <a:path w="683615" h="598163">
                <a:moveTo>
                  <a:pt x="0" y="0"/>
                </a:moveTo>
                <a:lnTo>
                  <a:pt x="683615" y="0"/>
                </a:lnTo>
                <a:lnTo>
                  <a:pt x="683615" y="598163"/>
                </a:lnTo>
                <a:lnTo>
                  <a:pt x="0" y="598163"/>
                </a:lnTo>
                <a:lnTo>
                  <a:pt x="0" y="0"/>
                </a:lnTo>
                <a:close/>
              </a:path>
            </a:pathLst>
          </a:custGeom>
          <a:blipFill>
            <a:blip r:embed="rId21"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 t="-80" b="-80"/>
            </a:stretch>
          </a:blipFill>
        </p:spPr>
        <p:txBody>
          <a:bodyPr/>
          <a:lstStyle/>
          <a:p>
            <a:endParaRPr lang="en-US" sz="3600" dirty="0"/>
          </a:p>
        </p:txBody>
      </p:sp>
      <p:grpSp>
        <p:nvGrpSpPr>
          <p:cNvPr id="79" name="Group 47">
            <a:extLst>
              <a:ext uri="{FF2B5EF4-FFF2-40B4-BE49-F238E27FC236}">
                <a16:creationId xmlns:a16="http://schemas.microsoft.com/office/drawing/2014/main" id="{7CAF3266-760B-D0D0-C0D4-C20F53B22A8E}"/>
              </a:ext>
            </a:extLst>
          </p:cNvPr>
          <p:cNvGrpSpPr/>
          <p:nvPr/>
        </p:nvGrpSpPr>
        <p:grpSpPr>
          <a:xfrm>
            <a:off x="-538680" y="4637147"/>
            <a:ext cx="3525444" cy="1524887"/>
            <a:chOff x="0" y="-1103543"/>
            <a:chExt cx="4657894" cy="2014714"/>
          </a:xfrm>
        </p:grpSpPr>
        <p:sp>
          <p:nvSpPr>
            <p:cNvPr id="80" name="Freeform 48">
              <a:extLst>
                <a:ext uri="{FF2B5EF4-FFF2-40B4-BE49-F238E27FC236}">
                  <a16:creationId xmlns:a16="http://schemas.microsoft.com/office/drawing/2014/main" id="{DA67DAF5-1A83-946D-141F-812709146237}"/>
                </a:ext>
              </a:extLst>
            </p:cNvPr>
            <p:cNvSpPr/>
            <p:nvPr/>
          </p:nvSpPr>
          <p:spPr>
            <a:xfrm>
              <a:off x="0" y="0"/>
              <a:ext cx="3968968" cy="911171"/>
            </a:xfrm>
            <a:custGeom>
              <a:avLst/>
              <a:gdLst/>
              <a:ahLst/>
              <a:cxnLst/>
              <a:rect l="l" t="t" r="r" b="b"/>
              <a:pathLst>
                <a:path w="3968968" h="911171">
                  <a:moveTo>
                    <a:pt x="0" y="0"/>
                  </a:moveTo>
                  <a:lnTo>
                    <a:pt x="3968968" y="0"/>
                  </a:lnTo>
                  <a:lnTo>
                    <a:pt x="3968968" y="911171"/>
                  </a:lnTo>
                  <a:lnTo>
                    <a:pt x="0" y="91117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600"/>
            </a:p>
          </p:txBody>
        </p:sp>
        <p:sp>
          <p:nvSpPr>
            <p:cNvPr id="81" name="TextBox 49">
              <a:extLst>
                <a:ext uri="{FF2B5EF4-FFF2-40B4-BE49-F238E27FC236}">
                  <a16:creationId xmlns:a16="http://schemas.microsoft.com/office/drawing/2014/main" id="{8AEA77A4-02BD-DC99-1295-19FCF80C2A1D}"/>
                </a:ext>
              </a:extLst>
            </p:cNvPr>
            <p:cNvSpPr txBox="1"/>
            <p:nvPr/>
          </p:nvSpPr>
          <p:spPr>
            <a:xfrm>
              <a:off x="825548" y="-1103543"/>
              <a:ext cx="3832346" cy="920698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/>
              <a:r>
                <a:rPr lang="en-US" sz="2000" b="1" dirty="0">
                  <a:latin typeface="Montserrat" pitchFamily="2" charset="77"/>
                </a:rPr>
                <a:t>¿</a:t>
              </a:r>
              <a:r>
                <a:rPr lang="en-US" sz="2000" b="1" dirty="0" err="1">
                  <a:latin typeface="Montserrat" pitchFamily="2" charset="77"/>
                </a:rPr>
                <a:t>Cómo</a:t>
              </a:r>
              <a:r>
                <a:rPr lang="en-US" sz="2000" b="1" dirty="0">
                  <a:latin typeface="Montserrat" pitchFamily="2" charset="77"/>
                </a:rPr>
                <a:t> </a:t>
              </a:r>
              <a:r>
                <a:rPr lang="en-US" sz="2000" b="1" dirty="0" err="1">
                  <a:latin typeface="Montserrat" pitchFamily="2" charset="77"/>
                </a:rPr>
                <a:t>sé</a:t>
              </a:r>
              <a:r>
                <a:rPr lang="en-US" sz="2000" b="1" dirty="0">
                  <a:latin typeface="Montserrat" pitchFamily="2" charset="77"/>
                </a:rPr>
                <a:t> </a:t>
              </a:r>
              <a:r>
                <a:rPr lang="en-US" sz="2000" b="1" dirty="0" err="1">
                  <a:latin typeface="Montserrat" pitchFamily="2" charset="77"/>
                </a:rPr>
                <a:t>si</a:t>
              </a:r>
              <a:r>
                <a:rPr lang="en-US" sz="2000" b="1" dirty="0">
                  <a:latin typeface="Montserrat" pitchFamily="2" charset="77"/>
                </a:rPr>
                <a:t> es </a:t>
              </a:r>
              <a:r>
                <a:rPr lang="en-US" sz="2000" b="1" dirty="0" err="1">
                  <a:latin typeface="Montserrat" pitchFamily="2" charset="77"/>
                </a:rPr>
                <a:t>adecuado</a:t>
              </a:r>
              <a:r>
                <a:rPr lang="en-US" sz="2000" b="1" dirty="0">
                  <a:latin typeface="Montserrat" pitchFamily="2" charset="77"/>
                </a:rPr>
                <a:t> para </a:t>
              </a:r>
              <a:r>
                <a:rPr lang="en-US" sz="2000" b="1" dirty="0" err="1">
                  <a:latin typeface="Montserrat" pitchFamily="2" charset="77"/>
                </a:rPr>
                <a:t>mí</a:t>
              </a:r>
              <a:r>
                <a:rPr lang="en-US" sz="2000" b="1" dirty="0">
                  <a:latin typeface="Montserrat" pitchFamily="2" charset="77"/>
                </a:rPr>
                <a:t>?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1378</TotalTime>
  <Words>1373</Words>
  <Application>Microsoft Macintosh PowerPoint</Application>
  <PresentationFormat>Custom</PresentationFormat>
  <Paragraphs>74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Montserrat</vt:lpstr>
      <vt:lpstr>Calibri</vt:lpstr>
      <vt:lpstr>Aptos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1.9_Patient-Facing iCABRPV One Pager.pptx</dc:title>
  <dc:creator>Ferrusi, Charles</dc:creator>
  <cp:lastModifiedBy>Charles Ferrusi</cp:lastModifiedBy>
  <cp:revision>39</cp:revision>
  <dcterms:created xsi:type="dcterms:W3CDTF">2006-08-16T00:00:00Z</dcterms:created>
  <dcterms:modified xsi:type="dcterms:W3CDTF">2025-04-08T18:41:01Z</dcterms:modified>
  <dc:identifier>DAGf-r4doPg</dc:identifier>
</cp:coreProperties>
</file>