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1"/>
  </p:notesMasterIdLst>
  <p:sldIdLst>
    <p:sldId id="272" r:id="rId2"/>
    <p:sldId id="362" r:id="rId3"/>
    <p:sldId id="355" r:id="rId4"/>
    <p:sldId id="361" r:id="rId5"/>
    <p:sldId id="356" r:id="rId6"/>
    <p:sldId id="357" r:id="rId7"/>
    <p:sldId id="358" r:id="rId8"/>
    <p:sldId id="359" r:id="rId9"/>
    <p:sldId id="360" r:id="rId10"/>
    <p:sldId id="319" r:id="rId11"/>
    <p:sldId id="288" r:id="rId12"/>
    <p:sldId id="343" r:id="rId13"/>
    <p:sldId id="282" r:id="rId14"/>
    <p:sldId id="344" r:id="rId15"/>
    <p:sldId id="281" r:id="rId16"/>
    <p:sldId id="348" r:id="rId17"/>
    <p:sldId id="345" r:id="rId18"/>
    <p:sldId id="349" r:id="rId19"/>
    <p:sldId id="322" r:id="rId20"/>
    <p:sldId id="364" r:id="rId21"/>
    <p:sldId id="365" r:id="rId22"/>
    <p:sldId id="366" r:id="rId23"/>
    <p:sldId id="296" r:id="rId24"/>
    <p:sldId id="370" r:id="rId25"/>
    <p:sldId id="275" r:id="rId26"/>
    <p:sldId id="297" r:id="rId27"/>
    <p:sldId id="351" r:id="rId28"/>
    <p:sldId id="298" r:id="rId29"/>
    <p:sldId id="299" r:id="rId30"/>
    <p:sldId id="353" r:id="rId31"/>
    <p:sldId id="301" r:id="rId32"/>
    <p:sldId id="285" r:id="rId33"/>
    <p:sldId id="369" r:id="rId34"/>
    <p:sldId id="367" r:id="rId35"/>
    <p:sldId id="368" r:id="rId36"/>
    <p:sldId id="328" r:id="rId37"/>
    <p:sldId id="305" r:id="rId38"/>
    <p:sldId id="337" r:id="rId39"/>
    <p:sldId id="338" r:id="rId4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orbel" charset="0"/>
        <a:ea typeface="MS PGothic" charset="0"/>
        <a:cs typeface="MS PGothic" charset="0"/>
      </a:defRPr>
    </a:lvl1pPr>
    <a:lvl2pPr marL="457200" algn="l" defTabSz="457200" rtl="0" fontAlgn="base">
      <a:spcBef>
        <a:spcPct val="0"/>
      </a:spcBef>
      <a:spcAft>
        <a:spcPct val="0"/>
      </a:spcAft>
      <a:defRPr kern="1200">
        <a:solidFill>
          <a:schemeClr val="tx1"/>
        </a:solidFill>
        <a:latin typeface="Corbel"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orbel"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orbel"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orbel" charset="0"/>
        <a:ea typeface="MS PGothic" charset="0"/>
        <a:cs typeface="MS PGothic" charset="0"/>
      </a:defRPr>
    </a:lvl5pPr>
    <a:lvl6pPr marL="2286000" algn="l" defTabSz="457200" rtl="0" eaLnBrk="1" latinLnBrk="0" hangingPunct="1">
      <a:defRPr kern="1200">
        <a:solidFill>
          <a:schemeClr val="tx1"/>
        </a:solidFill>
        <a:latin typeface="Corbel" charset="0"/>
        <a:ea typeface="MS PGothic" charset="0"/>
        <a:cs typeface="MS PGothic" charset="0"/>
      </a:defRPr>
    </a:lvl6pPr>
    <a:lvl7pPr marL="2743200" algn="l" defTabSz="457200" rtl="0" eaLnBrk="1" latinLnBrk="0" hangingPunct="1">
      <a:defRPr kern="1200">
        <a:solidFill>
          <a:schemeClr val="tx1"/>
        </a:solidFill>
        <a:latin typeface="Corbel" charset="0"/>
        <a:ea typeface="MS PGothic" charset="0"/>
        <a:cs typeface="MS PGothic" charset="0"/>
      </a:defRPr>
    </a:lvl7pPr>
    <a:lvl8pPr marL="3200400" algn="l" defTabSz="457200" rtl="0" eaLnBrk="1" latinLnBrk="0" hangingPunct="1">
      <a:defRPr kern="1200">
        <a:solidFill>
          <a:schemeClr val="tx1"/>
        </a:solidFill>
        <a:latin typeface="Corbel" charset="0"/>
        <a:ea typeface="MS PGothic" charset="0"/>
        <a:cs typeface="MS PGothic" charset="0"/>
      </a:defRPr>
    </a:lvl8pPr>
    <a:lvl9pPr marL="3657600" algn="l" defTabSz="457200" rtl="0" eaLnBrk="1" latinLnBrk="0" hangingPunct="1">
      <a:defRPr kern="1200">
        <a:solidFill>
          <a:schemeClr val="tx1"/>
        </a:solidFill>
        <a:latin typeface="Corbel"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E74"/>
    <a:srgbClr val="284A7D"/>
    <a:srgbClr val="213E85"/>
    <a:srgbClr val="FCD14F"/>
    <a:srgbClr val="E7E8CF"/>
    <a:srgbClr val="F7F8DE"/>
    <a:srgbClr val="E6EEB3"/>
    <a:srgbClr val="F2F2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821" autoAdjust="0"/>
  </p:normalViewPr>
  <p:slideViewPr>
    <p:cSldViewPr snapToGrid="0">
      <p:cViewPr>
        <p:scale>
          <a:sx n="70" d="100"/>
          <a:sy n="70" d="100"/>
        </p:scale>
        <p:origin x="-2208" y="-208"/>
      </p:cViewPr>
      <p:guideLst>
        <p:guide orient="horz" pos="4193"/>
        <p:guide pos="219"/>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Arial" charset="0"/>
              </a:defRPr>
            </a:lvl1pPr>
          </a:lstStyle>
          <a:p>
            <a:pPr>
              <a:defRPr/>
            </a:pPr>
            <a:fld id="{1992862E-4FA8-3743-BD19-9B449217F529}" type="datetimeFigureOut">
              <a:rPr lang="en-US"/>
              <a:pPr>
                <a:defRPr/>
              </a:pPr>
              <a:t>10/31/12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Arial" charset="0"/>
              </a:defRPr>
            </a:lvl1pPr>
          </a:lstStyle>
          <a:p>
            <a:pPr>
              <a:defRPr/>
            </a:pPr>
            <a:fld id="{B7E2239E-F326-9F45-8259-83DDF7FF3875}" type="slidenum">
              <a:rPr lang="en-US"/>
              <a:pPr>
                <a:defRPr/>
              </a:pPr>
              <a:t>‹#›</a:t>
            </a:fld>
            <a:endParaRPr lang="en-US"/>
          </a:p>
        </p:txBody>
      </p:sp>
    </p:spTree>
    <p:extLst>
      <p:ext uri="{BB962C8B-B14F-4D97-AF65-F5344CB8AC3E}">
        <p14:creationId xmlns:p14="http://schemas.microsoft.com/office/powerpoint/2010/main" val="296431654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b="1" i="1" dirty="0">
              <a:latin typeface="Calibri" charset="0"/>
              <a:ea typeface="MS PGothic"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4F88CF09-EC87-634E-93D1-DE8AF337568C}" type="slidenum">
              <a:rPr lang="en-US" sz="1200">
                <a:latin typeface="Calibri" charset="0"/>
                <a:cs typeface="Arial" charset="0"/>
              </a:rPr>
              <a:pPr eaLnBrk="1" hangingPunct="1"/>
              <a:t>1</a:t>
            </a:fld>
            <a:endParaRPr lang="en-US" sz="1200">
              <a:latin typeface="Calibri"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MS PGothic" charset="0"/>
              </a:rPr>
              <a:t>The framework, shown here, </a:t>
            </a:r>
            <a:r>
              <a:rPr lang="en-US" dirty="0" smtClean="0">
                <a:latin typeface="Calibri" charset="0"/>
                <a:ea typeface="MS PGothic" charset="0"/>
              </a:rPr>
              <a:t>is centered on the colored arrow boxes, proceeding </a:t>
            </a:r>
            <a:r>
              <a:rPr lang="en-US" dirty="0">
                <a:latin typeface="Calibri" charset="0"/>
                <a:ea typeface="MS PGothic" charset="0"/>
              </a:rPr>
              <a:t>from the left to the </a:t>
            </a:r>
            <a:r>
              <a:rPr lang="en-US" dirty="0" smtClean="0">
                <a:latin typeface="Calibri" charset="0"/>
                <a:ea typeface="MS PGothic" charset="0"/>
              </a:rPr>
              <a:t>right.</a:t>
            </a:r>
            <a:r>
              <a:rPr lang="en-US" baseline="0" dirty="0" smtClean="0">
                <a:latin typeface="Calibri" charset="0"/>
                <a:ea typeface="MS PGothic" charset="0"/>
              </a:rPr>
              <a:t> These</a:t>
            </a:r>
            <a:r>
              <a:rPr lang="en-US" dirty="0" smtClean="0">
                <a:latin typeface="Calibri" charset="0"/>
                <a:ea typeface="MS PGothic" charset="0"/>
              </a:rPr>
              <a:t> describe</a:t>
            </a:r>
            <a:r>
              <a:rPr lang="en-US" baseline="0" dirty="0" smtClean="0">
                <a:latin typeface="Calibri" charset="0"/>
                <a:ea typeface="MS PGothic" charset="0"/>
              </a:rPr>
              <a:t> </a:t>
            </a:r>
            <a:r>
              <a:rPr lang="en-US" dirty="0" smtClean="0">
                <a:latin typeface="Calibri" charset="0"/>
                <a:ea typeface="MS PGothic" charset="0"/>
              </a:rPr>
              <a:t>the </a:t>
            </a:r>
            <a:r>
              <a:rPr lang="en-US" dirty="0">
                <a:latin typeface="Calibri" charset="0"/>
                <a:ea typeface="MS PGothic" charset="0"/>
              </a:rPr>
              <a:t>causal chain </a:t>
            </a:r>
            <a:r>
              <a:rPr lang="en-US" dirty="0" smtClean="0">
                <a:latin typeface="Calibri" charset="0"/>
                <a:ea typeface="MS PGothic" charset="0"/>
              </a:rPr>
              <a:t>of outcomes from a </a:t>
            </a:r>
            <a:r>
              <a:rPr lang="en-US" dirty="0">
                <a:latin typeface="Calibri" charset="0"/>
                <a:ea typeface="MS PGothic" charset="0"/>
              </a:rPr>
              <a:t>training </a:t>
            </a:r>
            <a:r>
              <a:rPr lang="en-US" dirty="0" smtClean="0">
                <a:latin typeface="Calibri" charset="0"/>
                <a:ea typeface="MS PGothic" charset="0"/>
              </a:rPr>
              <a:t>intervention,</a:t>
            </a:r>
            <a:r>
              <a:rPr lang="en-US" baseline="0" dirty="0" smtClean="0">
                <a:latin typeface="Calibri" charset="0"/>
                <a:ea typeface="MS PGothic" charset="0"/>
              </a:rPr>
              <a:t> starting with individual outcomes and moving out to organization-level outcomes and then system-level outcomes.</a:t>
            </a:r>
          </a:p>
          <a:p>
            <a:pPr eaLnBrk="1" hangingPunct="1">
              <a:spcBef>
                <a:spcPct val="0"/>
              </a:spcBef>
            </a:pPr>
            <a:endParaRPr lang="en-US" baseline="0" dirty="0" smtClean="0">
              <a:latin typeface="Calibri" charset="0"/>
              <a:ea typeface="MS PGothic" charset="0"/>
            </a:endParaRPr>
          </a:p>
          <a:p>
            <a:r>
              <a:rPr lang="en-US" sz="1200" kern="1200" dirty="0" smtClean="0">
                <a:solidFill>
                  <a:schemeClr val="tx1"/>
                </a:solidFill>
                <a:effectLst/>
                <a:latin typeface="+mn-lt"/>
                <a:ea typeface="MS PGothic" pitchFamily="34" charset="-128"/>
                <a:cs typeface="MS PGothic" charset="0"/>
              </a:rPr>
              <a:t>Note that this model reflects aspects of the training evaluation model developed by Kirkpatrick, which identified four levels at which trainings could be evaluated: Reaction, Learning, Behavior, and Results.  It</a:t>
            </a:r>
            <a:r>
              <a:rPr lang="en-US" sz="1200" kern="1200" baseline="0" dirty="0" smtClean="0">
                <a:solidFill>
                  <a:schemeClr val="tx1"/>
                </a:solidFill>
                <a:effectLst/>
                <a:latin typeface="+mn-lt"/>
                <a:ea typeface="MS PGothic" pitchFamily="34" charset="-128"/>
                <a:cs typeface="MS PGothic" charset="0"/>
              </a:rPr>
              <a:t> also looks a lot like a logic model, except in this model, we’re focusing on the Outcomes and Impacts side of the model.  You can also see the “nested” boxes here that are part of that capacity-building model that our PEPFAR colleagues were interested in including.</a:t>
            </a:r>
            <a:endParaRPr lang="en-US" dirty="0" smtClean="0">
              <a:latin typeface="Calibri" charset="0"/>
              <a:ea typeface="MS PGothic" charset="0"/>
            </a:endParaRPr>
          </a:p>
          <a:p>
            <a:pPr eaLnBrk="1" hangingPunct="1">
              <a:spcBef>
                <a:spcPct val="0"/>
              </a:spcBef>
            </a:pPr>
            <a:endParaRPr lang="en-US" dirty="0">
              <a:latin typeface="Calibri" charset="0"/>
              <a:ea typeface="MS PGothic" charset="0"/>
            </a:endParaRPr>
          </a:p>
          <a:p>
            <a:pPr eaLnBrk="1" hangingPunct="1">
              <a:spcBef>
                <a:spcPct val="0"/>
              </a:spcBef>
            </a:pPr>
            <a:endParaRPr lang="en-US" dirty="0">
              <a:latin typeface="Calibri" charset="0"/>
              <a:ea typeface="MS PGothic" charset="0"/>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B6BCEA41-6EED-C546-8CE4-96327E1B806D}" type="slidenum">
              <a:rPr lang="en-US" sz="1200">
                <a:latin typeface="Calibri" charset="0"/>
                <a:cs typeface="Arial" charset="0"/>
              </a:rPr>
              <a:pPr eaLnBrk="1" hangingPunct="1"/>
              <a:t>10</a:t>
            </a:fld>
            <a:endParaRPr lang="en-US" sz="1200">
              <a:latin typeface="Calibri"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sz="1100" dirty="0" smtClean="0">
                <a:latin typeface="Calibri" charset="0"/>
                <a:ea typeface="MS PGothic" charset="0"/>
              </a:rPr>
              <a:t>I’ll walk through it step-by-step, starting at </a:t>
            </a:r>
            <a:r>
              <a:rPr lang="en-US" sz="1100" dirty="0">
                <a:latin typeface="Calibri" charset="0"/>
                <a:ea typeface="MS PGothic" charset="0"/>
              </a:rPr>
              <a:t>the individual trainee level. </a:t>
            </a: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F3BE20B5-5BBE-9F42-8F21-3D9B2BE13F12}" type="slidenum">
              <a:rPr lang="en-US" sz="1200">
                <a:latin typeface="Calibri" charset="0"/>
                <a:cs typeface="Arial" charset="0"/>
              </a:rPr>
              <a:pPr eaLnBrk="1" hangingPunct="1"/>
              <a:t>11</a:t>
            </a:fld>
            <a:endParaRPr lang="en-US" sz="1200">
              <a:latin typeface="Calibri"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sz="1100" dirty="0" smtClean="0">
                <a:latin typeface="Calibri" charset="0"/>
                <a:ea typeface="MS PGothic" charset="0"/>
              </a:rPr>
              <a:t>This section of the framework describes a training and its outcomes. </a:t>
            </a:r>
            <a:r>
              <a:rPr lang="en-US" dirty="0" smtClean="0">
                <a:latin typeface="Calibri" charset="0"/>
                <a:ea typeface="MS PGothic" charset="0"/>
              </a:rPr>
              <a:t>The first white arrow</a:t>
            </a:r>
            <a:r>
              <a:rPr lang="en-US" baseline="0" dirty="0" smtClean="0">
                <a:latin typeface="Calibri" charset="0"/>
                <a:ea typeface="MS PGothic" charset="0"/>
              </a:rPr>
              <a:t> </a:t>
            </a:r>
            <a:r>
              <a:rPr lang="en-US" dirty="0" smtClean="0">
                <a:latin typeface="Calibri" charset="0"/>
                <a:ea typeface="MS PGothic" charset="0"/>
              </a:rPr>
              <a:t>shows the training intervention, followed by the outcomes that are possible at the individual level. </a:t>
            </a:r>
          </a:p>
          <a:p>
            <a:pPr eaLnBrk="1" hangingPunct="1">
              <a:lnSpc>
                <a:spcPct val="80000"/>
              </a:lnSpc>
              <a:spcBef>
                <a:spcPct val="0"/>
              </a:spcBef>
            </a:pPr>
            <a:endParaRPr lang="en-US" dirty="0" smtClean="0">
              <a:latin typeface="Calibri" charset="0"/>
              <a:ea typeface="MS PGothic" charset="0"/>
            </a:endParaRPr>
          </a:p>
          <a:p>
            <a:pPr eaLnBrk="1" hangingPunct="1">
              <a:lnSpc>
                <a:spcPct val="80000"/>
              </a:lnSpc>
              <a:spcBef>
                <a:spcPct val="0"/>
              </a:spcBef>
            </a:pPr>
            <a:r>
              <a:rPr lang="en-US" dirty="0" smtClean="0">
                <a:latin typeface="Calibri" charset="0"/>
                <a:ea typeface="MS PGothic" charset="0"/>
              </a:rPr>
              <a:t>The purple arrow shows that providing a health care worker training leads to improvements in their content knowledge, skills, and/or attitudes.</a:t>
            </a:r>
            <a:br>
              <a:rPr lang="en-US" dirty="0" smtClean="0">
                <a:latin typeface="Calibri" charset="0"/>
                <a:ea typeface="MS PGothic" charset="0"/>
              </a:rPr>
            </a:br>
            <a:endParaRPr lang="en-US" dirty="0" smtClean="0">
              <a:latin typeface="Calibri" charset="0"/>
              <a:ea typeface="MS PGothic" charset="0"/>
            </a:endParaRPr>
          </a:p>
          <a:p>
            <a:pPr eaLnBrk="1" hangingPunct="1">
              <a:lnSpc>
                <a:spcPct val="80000"/>
              </a:lnSpc>
              <a:spcBef>
                <a:spcPct val="0"/>
              </a:spcBef>
            </a:pPr>
            <a:r>
              <a:rPr lang="en-US" dirty="0" smtClean="0">
                <a:latin typeface="Calibri" charset="0"/>
                <a:ea typeface="MS PGothic" charset="0"/>
              </a:rPr>
              <a:t>The next level of outcome would be that the trainee applies their new </a:t>
            </a:r>
            <a:r>
              <a:rPr lang="en-US" dirty="0" err="1" smtClean="0">
                <a:latin typeface="Calibri" charset="0"/>
                <a:ea typeface="MS PGothic" charset="0"/>
              </a:rPr>
              <a:t>learnings</a:t>
            </a:r>
            <a:r>
              <a:rPr lang="en-US" dirty="0" smtClean="0">
                <a:latin typeface="Calibri" charset="0"/>
                <a:ea typeface="MS PGothic" charset="0"/>
              </a:rPr>
              <a:t> on the job. These are individual performance outcomes.</a:t>
            </a:r>
            <a:r>
              <a:rPr lang="en-US" baseline="0" dirty="0" smtClean="0">
                <a:latin typeface="Calibri" charset="0"/>
                <a:ea typeface="MS PGothic" charset="0"/>
              </a:rPr>
              <a:t> </a:t>
            </a:r>
            <a:r>
              <a:rPr lang="en-US" dirty="0" smtClean="0">
                <a:latin typeface="Calibri" charset="0"/>
                <a:ea typeface="MS PGothic" charset="0"/>
              </a:rPr>
              <a:t>In this framework, performance outcomes are always orange.</a:t>
            </a:r>
          </a:p>
          <a:p>
            <a:pPr eaLnBrk="1" hangingPunct="1">
              <a:lnSpc>
                <a:spcPct val="80000"/>
              </a:lnSpc>
              <a:spcBef>
                <a:spcPct val="0"/>
              </a:spcBef>
            </a:pPr>
            <a:endParaRPr lang="en-US" dirty="0" smtClean="0">
              <a:latin typeface="Calibri" charset="0"/>
              <a:ea typeface="MS PGothic" charset="0"/>
            </a:endParaRPr>
          </a:p>
          <a:p>
            <a:pPr eaLnBrk="1" hangingPunct="1">
              <a:lnSpc>
                <a:spcPct val="80000"/>
              </a:lnSpc>
              <a:spcBef>
                <a:spcPct val="0"/>
              </a:spcBef>
            </a:pPr>
            <a:r>
              <a:rPr lang="en-US" dirty="0" smtClean="0">
                <a:latin typeface="Calibri" charset="0"/>
                <a:ea typeface="MS PGothic" charset="0"/>
              </a:rPr>
              <a:t>Finally, the blue arrow shows improvements in patient health resulting from the better care provided by the newly-trained health care worker. In this framework,</a:t>
            </a:r>
            <a:r>
              <a:rPr lang="en-US" baseline="0" dirty="0" smtClean="0">
                <a:latin typeface="Calibri" charset="0"/>
                <a:ea typeface="MS PGothic" charset="0"/>
              </a:rPr>
              <a:t> patient health outcomes are always blue.</a:t>
            </a:r>
            <a:endParaRPr lang="en-US" sz="1100" dirty="0">
              <a:latin typeface="Calibri" charset="0"/>
              <a:ea typeface="MS PGothic" charset="0"/>
            </a:endParaRP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F3BE20B5-5BBE-9F42-8F21-3D9B2BE13F12}" type="slidenum">
              <a:rPr lang="en-US" sz="1200">
                <a:latin typeface="Calibri" charset="0"/>
                <a:cs typeface="Arial" charset="0"/>
              </a:rPr>
              <a:pPr eaLnBrk="1" hangingPunct="1"/>
              <a:t>12</a:t>
            </a:fld>
            <a:endParaRPr lang="en-US" sz="1200">
              <a:latin typeface="Calibri"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buFont typeface="Calibri" charset="0"/>
              <a:buNone/>
            </a:pPr>
            <a:r>
              <a:rPr lang="en-US" sz="1100" dirty="0" smtClean="0">
                <a:latin typeface="Calibri" charset="0"/>
                <a:ea typeface="MS PGothic" charset="0"/>
              </a:rPr>
              <a:t>Next </a:t>
            </a:r>
            <a:r>
              <a:rPr lang="en-US" sz="1100" dirty="0">
                <a:latin typeface="Calibri" charset="0"/>
                <a:ea typeface="MS PGothic" charset="0"/>
              </a:rPr>
              <a:t>we </a:t>
            </a:r>
            <a:r>
              <a:rPr lang="en-US" sz="1100" dirty="0" smtClean="0">
                <a:latin typeface="Calibri" charset="0"/>
                <a:ea typeface="MS PGothic" charset="0"/>
              </a:rPr>
              <a:t>add </a:t>
            </a:r>
            <a:r>
              <a:rPr lang="en-US" sz="1100" dirty="0">
                <a:latin typeface="Calibri" charset="0"/>
                <a:ea typeface="MS PGothic" charset="0"/>
              </a:rPr>
              <a:t>the organization or </a:t>
            </a:r>
            <a:r>
              <a:rPr lang="ja-JP" altLang="en-US" sz="1100" dirty="0">
                <a:latin typeface="Calibri" charset="0"/>
                <a:ea typeface="MS PGothic" charset="0"/>
              </a:rPr>
              <a:t>“</a:t>
            </a:r>
            <a:r>
              <a:rPr lang="en-US" altLang="ja-JP" sz="1100" dirty="0">
                <a:latin typeface="Calibri" charset="0"/>
                <a:ea typeface="MS PGothic" charset="0"/>
              </a:rPr>
              <a:t>facility</a:t>
            </a:r>
            <a:r>
              <a:rPr lang="ja-JP" altLang="en-US" sz="1100" dirty="0">
                <a:latin typeface="Calibri" charset="0"/>
                <a:ea typeface="MS PGothic" charset="0"/>
              </a:rPr>
              <a:t>”</a:t>
            </a:r>
            <a:r>
              <a:rPr lang="en-US" altLang="ja-JP" sz="1100" dirty="0">
                <a:latin typeface="Calibri" charset="0"/>
                <a:ea typeface="MS PGothic" charset="0"/>
              </a:rPr>
              <a:t> level. </a:t>
            </a:r>
            <a:endParaRPr lang="en-US" sz="1100" dirty="0" smtClean="0">
              <a:latin typeface="Calibri" charset="0"/>
              <a:ea typeface="MS PGothic"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DDC54F96-9A7B-1348-9A11-0A8BF4AD3FF1}" type="slidenum">
              <a:rPr lang="en-US" sz="1200">
                <a:latin typeface="Calibri" charset="0"/>
                <a:cs typeface="Arial" charset="0"/>
              </a:rPr>
              <a:pPr eaLnBrk="1" hangingPunct="1"/>
              <a:t>13</a:t>
            </a:fld>
            <a:endParaRPr lang="en-US" sz="1200">
              <a:latin typeface="Calibri"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buFont typeface="Calibri" charset="0"/>
              <a:buNone/>
            </a:pPr>
            <a:r>
              <a:rPr lang="en-US" altLang="ja-JP" sz="1100" dirty="0" smtClean="0">
                <a:latin typeface="Calibri" charset="0"/>
                <a:ea typeface="MS PGothic" charset="0"/>
              </a:rPr>
              <a:t>At </a:t>
            </a:r>
            <a:r>
              <a:rPr lang="en-US" altLang="ja-JP" sz="1100" dirty="0">
                <a:latin typeface="Calibri" charset="0"/>
                <a:ea typeface="MS PGothic" charset="0"/>
              </a:rPr>
              <a:t>this level, </a:t>
            </a:r>
            <a:r>
              <a:rPr lang="en-US" altLang="ja-JP" sz="1100" dirty="0" smtClean="0">
                <a:latin typeface="Calibri" charset="0"/>
                <a:ea typeface="MS PGothic" charset="0"/>
              </a:rPr>
              <a:t>the </a:t>
            </a:r>
            <a:r>
              <a:rPr lang="en-US" altLang="ja-JP" sz="1100" dirty="0">
                <a:latin typeface="Calibri" charset="0"/>
                <a:ea typeface="MS PGothic" charset="0"/>
              </a:rPr>
              <a:t>changed performance of the </a:t>
            </a:r>
            <a:r>
              <a:rPr lang="en-US" altLang="ja-JP" sz="1100" dirty="0" smtClean="0">
                <a:latin typeface="Calibri" charset="0"/>
                <a:ea typeface="MS PGothic" charset="0"/>
              </a:rPr>
              <a:t>trainees </a:t>
            </a:r>
            <a:r>
              <a:rPr lang="en-US" altLang="ja-JP" sz="1100" dirty="0">
                <a:latin typeface="Calibri" charset="0"/>
                <a:ea typeface="MS PGothic" charset="0"/>
              </a:rPr>
              <a:t>may lead to overall performance changes at </a:t>
            </a:r>
            <a:r>
              <a:rPr lang="en-US" altLang="ja-JP" sz="1100" dirty="0" smtClean="0">
                <a:latin typeface="Calibri" charset="0"/>
                <a:ea typeface="MS PGothic" charset="0"/>
              </a:rPr>
              <a:t>their </a:t>
            </a:r>
            <a:r>
              <a:rPr lang="en-US" altLang="ja-JP" sz="1100" dirty="0">
                <a:latin typeface="Calibri" charset="0"/>
                <a:ea typeface="MS PGothic" charset="0"/>
              </a:rPr>
              <a:t>facility or organization, and even to improvements in the systems the organization uses. </a:t>
            </a:r>
          </a:p>
          <a:p>
            <a:pPr eaLnBrk="1" hangingPunct="1">
              <a:lnSpc>
                <a:spcPct val="80000"/>
              </a:lnSpc>
              <a:spcBef>
                <a:spcPct val="0"/>
              </a:spcBef>
              <a:buFont typeface="Calibri" charset="0"/>
              <a:buNone/>
            </a:pPr>
            <a:endParaRPr lang="en-US" sz="1100" dirty="0">
              <a:latin typeface="Calibri" charset="0"/>
              <a:ea typeface="MS PGothic" charset="0"/>
            </a:endParaRPr>
          </a:p>
          <a:p>
            <a:pPr eaLnBrk="1" hangingPunct="1">
              <a:lnSpc>
                <a:spcPct val="80000"/>
              </a:lnSpc>
              <a:spcBef>
                <a:spcPct val="0"/>
              </a:spcBef>
              <a:buFont typeface="Calibri" charset="0"/>
              <a:buNone/>
            </a:pPr>
            <a:r>
              <a:rPr lang="en-US" sz="1100" dirty="0" smtClean="0">
                <a:latin typeface="Calibri" charset="0"/>
                <a:ea typeface="MS PGothic" charset="0"/>
              </a:rPr>
              <a:t>The </a:t>
            </a:r>
            <a:r>
              <a:rPr lang="en-US" sz="1100" b="1" i="1" dirty="0" smtClean="0">
                <a:latin typeface="Calibri" charset="0"/>
                <a:ea typeface="MS PGothic" charset="0"/>
              </a:rPr>
              <a:t>systems</a:t>
            </a:r>
            <a:r>
              <a:rPr lang="en-US" sz="1100" dirty="0" smtClean="0">
                <a:latin typeface="Calibri" charset="0"/>
                <a:ea typeface="MS PGothic" charset="0"/>
              </a:rPr>
              <a:t> </a:t>
            </a:r>
            <a:r>
              <a:rPr lang="en-US" sz="1100" dirty="0">
                <a:latin typeface="Calibri" charset="0"/>
                <a:ea typeface="MS PGothic" charset="0"/>
              </a:rPr>
              <a:t>improvements are shown in </a:t>
            </a:r>
            <a:r>
              <a:rPr lang="en-US" sz="1100" b="1" i="1" dirty="0">
                <a:latin typeface="Calibri" charset="0"/>
                <a:ea typeface="MS PGothic" charset="0"/>
              </a:rPr>
              <a:t>yellow</a:t>
            </a:r>
            <a:r>
              <a:rPr lang="en-US" sz="1100" dirty="0" smtClean="0">
                <a:latin typeface="Calibri" charset="0"/>
                <a:ea typeface="MS PGothic" charset="0"/>
              </a:rPr>
              <a:t>, the organization-level</a:t>
            </a:r>
            <a:r>
              <a:rPr lang="en-US" sz="1100" baseline="0" dirty="0" smtClean="0">
                <a:latin typeface="Calibri" charset="0"/>
                <a:ea typeface="MS PGothic" charset="0"/>
              </a:rPr>
              <a:t> </a:t>
            </a:r>
            <a:r>
              <a:rPr lang="en-US" sz="1100" dirty="0" smtClean="0">
                <a:latin typeface="Calibri" charset="0"/>
                <a:ea typeface="MS PGothic" charset="0"/>
              </a:rPr>
              <a:t>performance </a:t>
            </a:r>
            <a:r>
              <a:rPr lang="en-US" sz="1100" dirty="0">
                <a:latin typeface="Calibri" charset="0"/>
                <a:ea typeface="MS PGothic" charset="0"/>
              </a:rPr>
              <a:t>outcomes </a:t>
            </a:r>
            <a:r>
              <a:rPr lang="en-US" sz="1100" dirty="0" smtClean="0">
                <a:latin typeface="Calibri" charset="0"/>
                <a:ea typeface="MS PGothic" charset="0"/>
              </a:rPr>
              <a:t>are</a:t>
            </a:r>
            <a:r>
              <a:rPr lang="en-US" sz="1100" baseline="0" dirty="0" smtClean="0">
                <a:latin typeface="Calibri" charset="0"/>
                <a:ea typeface="MS PGothic" charset="0"/>
              </a:rPr>
              <a:t> </a:t>
            </a:r>
            <a:r>
              <a:rPr lang="en-US" sz="1100" dirty="0" smtClean="0">
                <a:latin typeface="Calibri" charset="0"/>
                <a:ea typeface="MS PGothic" charset="0"/>
              </a:rPr>
              <a:t>orange</a:t>
            </a:r>
            <a:r>
              <a:rPr lang="en-US" sz="1100" dirty="0">
                <a:latin typeface="Calibri" charset="0"/>
                <a:ea typeface="MS PGothic" charset="0"/>
              </a:rPr>
              <a:t>, and aggregated patient health outcomes or impacts </a:t>
            </a:r>
            <a:r>
              <a:rPr lang="en-US" sz="1100" dirty="0" smtClean="0">
                <a:latin typeface="Calibri" charset="0"/>
                <a:ea typeface="MS PGothic" charset="0"/>
              </a:rPr>
              <a:t>are</a:t>
            </a:r>
            <a:r>
              <a:rPr lang="en-US" sz="1100" baseline="0" dirty="0" smtClean="0">
                <a:latin typeface="Calibri" charset="0"/>
                <a:ea typeface="MS PGothic" charset="0"/>
              </a:rPr>
              <a:t> </a:t>
            </a:r>
            <a:r>
              <a:rPr lang="en-US" sz="1100" dirty="0" smtClean="0">
                <a:latin typeface="Calibri" charset="0"/>
                <a:ea typeface="MS PGothic" charset="0"/>
              </a:rPr>
              <a:t>in </a:t>
            </a:r>
            <a:r>
              <a:rPr lang="en-US" sz="1100" dirty="0">
                <a:latin typeface="Calibri" charset="0"/>
                <a:ea typeface="MS PGothic" charset="0"/>
              </a:rPr>
              <a:t>blue</a:t>
            </a:r>
            <a:r>
              <a:rPr lang="en-US" sz="1100" dirty="0" smtClean="0">
                <a:latin typeface="Calibri" charset="0"/>
                <a:ea typeface="MS PGothic" charset="0"/>
              </a:rPr>
              <a:t>.</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DDC54F96-9A7B-1348-9A11-0A8BF4AD3FF1}" type="slidenum">
              <a:rPr lang="en-US" sz="1200">
                <a:latin typeface="Calibri" charset="0"/>
                <a:cs typeface="Arial" charset="0"/>
              </a:rPr>
              <a:pPr eaLnBrk="1" hangingPunct="1"/>
              <a:t>14</a:t>
            </a:fld>
            <a:endParaRPr lang="en-US" sz="1200">
              <a:latin typeface="Calibri"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buFont typeface="+mj-lt" charset="0"/>
              <a:buNone/>
            </a:pPr>
            <a:r>
              <a:rPr lang="en-US" sz="1100" dirty="0" smtClean="0">
                <a:latin typeface="Calibri" charset="0"/>
                <a:ea typeface="MS PGothic" charset="0"/>
              </a:rPr>
              <a:t>Next, </a:t>
            </a:r>
            <a:r>
              <a:rPr lang="en-US" sz="1100" dirty="0">
                <a:latin typeface="Calibri" charset="0"/>
                <a:ea typeface="MS PGothic" charset="0"/>
              </a:rPr>
              <a:t>we reach the level of the </a:t>
            </a:r>
            <a:r>
              <a:rPr lang="en-US" sz="1100" dirty="0" smtClean="0">
                <a:latin typeface="Calibri" charset="0"/>
                <a:ea typeface="MS PGothic" charset="0"/>
              </a:rPr>
              <a:t>larger health system and the population. </a:t>
            </a:r>
          </a:p>
          <a:p>
            <a:pPr eaLnBrk="1" hangingPunct="1">
              <a:lnSpc>
                <a:spcPct val="80000"/>
              </a:lnSpc>
              <a:spcBef>
                <a:spcPct val="0"/>
              </a:spcBef>
              <a:buFont typeface="+mj-lt" charset="0"/>
              <a:buNone/>
            </a:pPr>
            <a:endParaRPr lang="en-US" sz="1100" dirty="0">
              <a:latin typeface="Calibri" charset="0"/>
              <a:ea typeface="MS PGothic" charset="0"/>
            </a:endParaRPr>
          </a:p>
          <a:p>
            <a:pPr eaLnBrk="1" hangingPunct="1">
              <a:lnSpc>
                <a:spcPct val="80000"/>
              </a:lnSpc>
              <a:spcBef>
                <a:spcPct val="0"/>
              </a:spcBef>
              <a:buFont typeface="+mj-lt" charset="0"/>
              <a:buNone/>
            </a:pPr>
            <a:endParaRPr lang="en-US" sz="1100" dirty="0">
              <a:latin typeface="Calibri" charset="0"/>
              <a:ea typeface="MS PGothic"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51A0753A-821A-DE40-B513-EE64E405ECAB}" type="slidenum">
              <a:rPr lang="en-US" sz="1200">
                <a:latin typeface="Calibri" charset="0"/>
                <a:cs typeface="Arial" charset="0"/>
              </a:rPr>
              <a:pPr eaLnBrk="1" hangingPunct="1"/>
              <a:t>15</a:t>
            </a:fld>
            <a:endParaRPr lang="en-US" sz="1200">
              <a:latin typeface="Calibri"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buFont typeface="+mj-lt" charset="0"/>
              <a:buNone/>
            </a:pPr>
            <a:r>
              <a:rPr lang="en-US" sz="1100" dirty="0" smtClean="0">
                <a:latin typeface="Calibri" charset="0"/>
                <a:ea typeface="MS PGothic" charset="0"/>
              </a:rPr>
              <a:t>As before, at this level systems improvements are yellow, performance outcomes are orange, and patient health outcomes</a:t>
            </a:r>
            <a:r>
              <a:rPr lang="en-US" sz="1100" baseline="0" dirty="0" smtClean="0">
                <a:latin typeface="Calibri" charset="0"/>
                <a:ea typeface="MS PGothic" charset="0"/>
              </a:rPr>
              <a:t> or impacts are blue</a:t>
            </a:r>
            <a:r>
              <a:rPr lang="en-US" sz="1100" dirty="0" smtClean="0">
                <a:latin typeface="Calibri" charset="0"/>
                <a:ea typeface="MS PGothic" charset="0"/>
              </a:rPr>
              <a:t>. </a:t>
            </a:r>
          </a:p>
          <a:p>
            <a:pPr eaLnBrk="1" hangingPunct="1">
              <a:lnSpc>
                <a:spcPct val="80000"/>
              </a:lnSpc>
              <a:spcBef>
                <a:spcPct val="0"/>
              </a:spcBef>
              <a:buFont typeface="+mj-lt" charset="0"/>
              <a:buNone/>
            </a:pPr>
            <a:r>
              <a:rPr lang="en-US" sz="1100" dirty="0" smtClean="0">
                <a:latin typeface="Calibri" charset="0"/>
                <a:ea typeface="MS PGothic" charset="0"/>
              </a:rPr>
              <a:t>And again, the aggregated data from numerous organizations or facilities</a:t>
            </a:r>
            <a:r>
              <a:rPr lang="en-US" sz="1100" baseline="0" dirty="0" smtClean="0">
                <a:latin typeface="Calibri" charset="0"/>
                <a:ea typeface="MS PGothic" charset="0"/>
              </a:rPr>
              <a:t> lead to changes at the system and population level.</a:t>
            </a:r>
            <a:endParaRPr lang="en-US" sz="1100" dirty="0" smtClean="0">
              <a:latin typeface="Calibri" charset="0"/>
              <a:ea typeface="MS PGothic" charset="0"/>
            </a:endParaRPr>
          </a:p>
          <a:p>
            <a:pPr eaLnBrk="1" hangingPunct="1">
              <a:lnSpc>
                <a:spcPct val="80000"/>
              </a:lnSpc>
              <a:spcBef>
                <a:spcPct val="0"/>
              </a:spcBef>
              <a:buFont typeface="+mj-lt" charset="0"/>
              <a:buNone/>
            </a:pPr>
            <a:endParaRPr lang="en-US" sz="1000" dirty="0" smtClean="0">
              <a:latin typeface="Calibri" charset="0"/>
              <a:ea typeface="MS PGothic" charset="0"/>
            </a:endParaRPr>
          </a:p>
          <a:p>
            <a:pPr eaLnBrk="1" hangingPunct="1">
              <a:lnSpc>
                <a:spcPct val="80000"/>
              </a:lnSpc>
              <a:spcBef>
                <a:spcPct val="0"/>
              </a:spcBef>
              <a:buFont typeface="+mj-lt" charset="0"/>
              <a:buNone/>
            </a:pPr>
            <a:endParaRPr lang="en-US" sz="1100" dirty="0">
              <a:latin typeface="Calibri" charset="0"/>
              <a:ea typeface="MS PGothic"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51A0753A-821A-DE40-B513-EE64E405ECAB}" type="slidenum">
              <a:rPr lang="en-US" sz="1200">
                <a:latin typeface="Calibri" charset="0"/>
                <a:cs typeface="Arial" charset="0"/>
              </a:rPr>
              <a:pPr eaLnBrk="1" hangingPunct="1"/>
              <a:t>16</a:t>
            </a:fld>
            <a:endParaRPr lang="en-US" sz="1200">
              <a:latin typeface="Calibri"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buFont typeface="+mj-lt" charset="0"/>
              <a:buNone/>
            </a:pPr>
            <a:r>
              <a:rPr lang="en-US" sz="1100" dirty="0" smtClean="0">
                <a:latin typeface="Calibri" charset="0"/>
                <a:ea typeface="MS PGothic" charset="0"/>
              </a:rPr>
              <a:t>And finally, we consider the broader environment in which all of this is occurring. The social</a:t>
            </a:r>
            <a:r>
              <a:rPr lang="en-US" sz="1100" baseline="0" dirty="0" smtClean="0">
                <a:latin typeface="Calibri" charset="0"/>
                <a:ea typeface="MS PGothic" charset="0"/>
              </a:rPr>
              <a:t>, cultural, political, environmental, and other factors that may be influencing, reinforcing, or confounding our intended outcomes.</a:t>
            </a:r>
            <a:endParaRPr lang="en-US" sz="1100" dirty="0">
              <a:latin typeface="Calibri" charset="0"/>
              <a:ea typeface="MS PGothic" charset="0"/>
            </a:endParaRPr>
          </a:p>
          <a:p>
            <a:pPr eaLnBrk="1" hangingPunct="1">
              <a:lnSpc>
                <a:spcPct val="80000"/>
              </a:lnSpc>
              <a:spcBef>
                <a:spcPct val="0"/>
              </a:spcBef>
              <a:buFont typeface="+mj-lt" charset="0"/>
              <a:buNone/>
            </a:pPr>
            <a:endParaRPr lang="en-US" sz="1000" dirty="0">
              <a:latin typeface="Calibri" charset="0"/>
              <a:ea typeface="MS PGothic"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51A0753A-821A-DE40-B513-EE64E405ECAB}" type="slidenum">
              <a:rPr lang="en-US" sz="1200">
                <a:latin typeface="Calibri" charset="0"/>
                <a:cs typeface="Arial" charset="0"/>
              </a:rPr>
              <a:pPr eaLnBrk="1" hangingPunct="1"/>
              <a:t>17</a:t>
            </a:fld>
            <a:endParaRPr lang="en-US" sz="1200">
              <a:latin typeface="Calibri"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buFont typeface="+mj-lt" charset="0"/>
              <a:buNone/>
            </a:pPr>
            <a:r>
              <a:rPr lang="en-US" sz="1000" dirty="0" smtClean="0">
                <a:latin typeface="Calibri" charset="0"/>
                <a:ea typeface="MS PGothic" charset="0"/>
              </a:rPr>
              <a:t>These </a:t>
            </a:r>
            <a:r>
              <a:rPr lang="en-US" sz="1100" dirty="0">
                <a:latin typeface="Calibri" charset="0"/>
                <a:ea typeface="MS PGothic" charset="0"/>
              </a:rPr>
              <a:t>multiple capacity-building levels may already be familiar to you. They are described </a:t>
            </a:r>
            <a:r>
              <a:rPr lang="en-US" sz="1100" dirty="0" smtClean="0">
                <a:latin typeface="Calibri" charset="0"/>
                <a:ea typeface="MS PGothic" charset="0"/>
              </a:rPr>
              <a:t>in</a:t>
            </a:r>
            <a:r>
              <a:rPr lang="en-US" sz="1100" baseline="0" dirty="0" smtClean="0">
                <a:latin typeface="Calibri" charset="0"/>
                <a:ea typeface="MS PGothic" charset="0"/>
              </a:rPr>
              <a:t> the</a:t>
            </a:r>
            <a:r>
              <a:rPr lang="en-US" sz="1100" dirty="0" smtClean="0">
                <a:latin typeface="Calibri" charset="0"/>
                <a:ea typeface="MS PGothic" charset="0"/>
              </a:rPr>
              <a:t> </a:t>
            </a:r>
            <a:r>
              <a:rPr lang="en-US" sz="1100" dirty="0">
                <a:latin typeface="Calibri" charset="0"/>
                <a:ea typeface="MS PGothic" charset="0"/>
              </a:rPr>
              <a:t>literature on international </a:t>
            </a:r>
            <a:r>
              <a:rPr lang="en-US" sz="1100" dirty="0" smtClean="0">
                <a:latin typeface="Calibri" charset="0"/>
                <a:ea typeface="MS PGothic" charset="0"/>
              </a:rPr>
              <a:t>development</a:t>
            </a:r>
            <a:r>
              <a:rPr lang="en-US" sz="1100" baseline="0" dirty="0" smtClean="0">
                <a:latin typeface="Calibri" charset="0"/>
                <a:ea typeface="MS PGothic" charset="0"/>
              </a:rPr>
              <a:t> and program design and evaluation</a:t>
            </a:r>
            <a:r>
              <a:rPr lang="en-US" altLang="ja-JP" sz="1100" dirty="0" smtClean="0">
                <a:latin typeface="Calibri" charset="0"/>
                <a:ea typeface="MS PGothic" charset="0"/>
              </a:rPr>
              <a:t>. And in fact this framework can be used not just to consider program e</a:t>
            </a:r>
            <a:r>
              <a:rPr lang="en-US" altLang="ja-JP" sz="1100" i="1" dirty="0" smtClean="0">
                <a:latin typeface="Calibri" charset="0"/>
                <a:ea typeface="MS PGothic" charset="0"/>
              </a:rPr>
              <a:t>valuation</a:t>
            </a:r>
            <a:r>
              <a:rPr lang="en-US" altLang="ja-JP" sz="1100" dirty="0" smtClean="0">
                <a:latin typeface="Calibri" charset="0"/>
                <a:ea typeface="MS PGothic" charset="0"/>
              </a:rPr>
              <a:t>, but also as a framework for how to</a:t>
            </a:r>
            <a:r>
              <a:rPr lang="en-US" altLang="ja-JP" sz="1100" b="1" i="1" dirty="0" smtClean="0">
                <a:latin typeface="Calibri" charset="0"/>
                <a:ea typeface="MS PGothic" charset="0"/>
              </a:rPr>
              <a:t> design </a:t>
            </a:r>
            <a:r>
              <a:rPr lang="en-US" altLang="ja-JP" sz="1100" dirty="0" smtClean="0">
                <a:latin typeface="Calibri" charset="0"/>
                <a:ea typeface="MS PGothic" charset="0"/>
              </a:rPr>
              <a:t>training interventions</a:t>
            </a:r>
            <a:r>
              <a:rPr lang="en-US" altLang="ja-JP" sz="1100" baseline="0" dirty="0" smtClean="0">
                <a:latin typeface="Calibri" charset="0"/>
                <a:ea typeface="MS PGothic" charset="0"/>
              </a:rPr>
              <a:t> </a:t>
            </a:r>
            <a:r>
              <a:rPr lang="en-US" altLang="ja-JP" sz="1100" dirty="0" smtClean="0">
                <a:latin typeface="Calibri" charset="0"/>
                <a:ea typeface="MS PGothic" charset="0"/>
              </a:rPr>
              <a:t>that will have the greatest possible impact.</a:t>
            </a:r>
            <a:endParaRPr lang="en-US" altLang="ja-JP" sz="1000" dirty="0">
              <a:latin typeface="Calibri" charset="0"/>
              <a:ea typeface="MS PGothic" charset="0"/>
            </a:endParaRPr>
          </a:p>
          <a:p>
            <a:pPr eaLnBrk="1" hangingPunct="1">
              <a:lnSpc>
                <a:spcPct val="80000"/>
              </a:lnSpc>
              <a:spcBef>
                <a:spcPct val="0"/>
              </a:spcBef>
              <a:buFont typeface="+mj-lt" charset="0"/>
              <a:buNone/>
            </a:pPr>
            <a:endParaRPr lang="en-US" sz="1100" dirty="0">
              <a:latin typeface="Calibri" charset="0"/>
              <a:ea typeface="MS PGothic"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51A0753A-821A-DE40-B513-EE64E405ECAB}" type="slidenum">
              <a:rPr lang="en-US" sz="1200">
                <a:latin typeface="Calibri" charset="0"/>
                <a:cs typeface="Arial" charset="0"/>
              </a:rPr>
              <a:pPr eaLnBrk="1" hangingPunct="1"/>
              <a:t>18</a:t>
            </a:fld>
            <a:endParaRPr lang="en-US" sz="1200">
              <a:latin typeface="Calibri"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ct val="0"/>
              </a:spcBef>
              <a:buFont typeface="Calibri" charset="0"/>
              <a:buNone/>
            </a:pPr>
            <a:r>
              <a:rPr lang="en-US" dirty="0" smtClean="0">
                <a:latin typeface="Calibri" charset="0"/>
                <a:ea typeface="MS PGothic" charset="0"/>
              </a:rPr>
              <a:t>The other aspect of the framework is the situational factors that play a huge part in determining</a:t>
            </a:r>
            <a:r>
              <a:rPr lang="en-US" baseline="0" dirty="0" smtClean="0">
                <a:latin typeface="Calibri" charset="0"/>
                <a:ea typeface="MS PGothic" charset="0"/>
              </a:rPr>
              <a:t> whether out trainings can have their desired effects.  </a:t>
            </a:r>
            <a:r>
              <a:rPr lang="en-US" dirty="0" smtClean="0">
                <a:latin typeface="Calibri" charset="0"/>
                <a:ea typeface="MS PGothic" charset="0"/>
              </a:rPr>
              <a:t>Patients, health care workers, and health systems all function in complex environments. </a:t>
            </a:r>
            <a:endParaRPr lang="en-US" dirty="0"/>
          </a:p>
        </p:txBody>
      </p:sp>
      <p:sp>
        <p:nvSpPr>
          <p:cNvPr id="4" name="Slide Number Placeholder 3"/>
          <p:cNvSpPr>
            <a:spLocks noGrp="1"/>
          </p:cNvSpPr>
          <p:nvPr>
            <p:ph type="sldNum" sz="quarter" idx="10"/>
          </p:nvPr>
        </p:nvSpPr>
        <p:spPr/>
        <p:txBody>
          <a:bodyPr/>
          <a:lstStyle/>
          <a:p>
            <a:pPr>
              <a:defRPr/>
            </a:pPr>
            <a:fld id="{B7E2239E-F326-9F45-8259-83DDF7FF3875}" type="slidenum">
              <a:rPr lang="en-US" smtClean="0"/>
              <a:pPr>
                <a:defRPr/>
              </a:pPr>
              <a:t>19</a:t>
            </a:fld>
            <a:endParaRPr lang="en-US"/>
          </a:p>
        </p:txBody>
      </p:sp>
    </p:spTree>
    <p:extLst>
      <p:ext uri="{BB962C8B-B14F-4D97-AF65-F5344CB8AC3E}">
        <p14:creationId xmlns:p14="http://schemas.microsoft.com/office/powerpoint/2010/main" val="3991173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MS PGothic" charset="0"/>
              </a:rPr>
              <a:t>We</a:t>
            </a:r>
            <a:r>
              <a:rPr lang="en-US" baseline="0" dirty="0" smtClean="0">
                <a:latin typeface="Calibri" charset="0"/>
                <a:ea typeface="MS PGothic" charset="0"/>
              </a:rPr>
              <a:t> thought we’d start with an introduction of the project, what I-TECH was asked to do, and then we’ll go right into talking about the framework that we’ve drafted.  We’re just starting on our second year of a 2-year assignment to develop a framework and tools to support </a:t>
            </a:r>
            <a:r>
              <a:rPr lang="en-US" dirty="0" smtClean="0">
                <a:latin typeface="Calibri" charset="0"/>
                <a:ea typeface="MS PGothic" charset="0"/>
              </a:rPr>
              <a:t>PEPFAR programs in documenting outcomes of training, with a focus on in-service training.  </a:t>
            </a:r>
            <a:r>
              <a:rPr lang="en-US" baseline="0" dirty="0" smtClean="0">
                <a:latin typeface="Calibri" charset="0"/>
                <a:ea typeface="MS PGothic" charset="0"/>
              </a:rPr>
              <a:t>Last year, PEPFAR initiated these 2 “headquarters operational plans” or HOPs, to support evaluation and quality improvement of in-service training.</a:t>
            </a:r>
            <a:endParaRPr lang="en-US" dirty="0">
              <a:latin typeface="Calibri" charset="0"/>
              <a:ea typeface="MS PGothic"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C6C752BF-C052-5844-9DC7-841C3E55F2D9}" type="slidenum">
              <a:rPr lang="en-US" sz="1200">
                <a:latin typeface="Calibri" charset="0"/>
                <a:cs typeface="Arial" charset="0"/>
              </a:rPr>
              <a:pPr eaLnBrk="1" hangingPunct="1"/>
              <a:t>2</a:t>
            </a:fld>
            <a:endParaRPr lang="en-US" sz="1200">
              <a:latin typeface="Calibri"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228600" indent="-228600"/>
            <a:r>
              <a:rPr lang="en-US" dirty="0" smtClean="0"/>
              <a:t>So again,</a:t>
            </a:r>
            <a:r>
              <a:rPr lang="en-US" baseline="0" dirty="0" smtClean="0"/>
              <a:t> in the framework we’ve started with the individual level and then move out to organizational, population, and environmental to consider the various factors that can influence our outcomes.  </a:t>
            </a:r>
          </a:p>
          <a:p>
            <a:pPr marL="228600" indent="-228600"/>
            <a:endParaRPr lang="en-US" baseline="0" dirty="0" smtClean="0"/>
          </a:p>
          <a:p>
            <a:pPr eaLnBrk="1" hangingPunct="1">
              <a:lnSpc>
                <a:spcPct val="80000"/>
              </a:lnSpc>
              <a:spcBef>
                <a:spcPct val="0"/>
              </a:spcBef>
            </a:pPr>
            <a:r>
              <a:rPr lang="en-US" altLang="ja-JP" dirty="0" smtClean="0">
                <a:latin typeface="Calibri" charset="0"/>
                <a:ea typeface="MS PGothic" charset="0"/>
              </a:rPr>
              <a:t>For example,</a:t>
            </a:r>
            <a:r>
              <a:rPr lang="en-US" altLang="ja-JP" baseline="0" dirty="0" smtClean="0">
                <a:latin typeface="Calibri" charset="0"/>
                <a:ea typeface="MS PGothic" charset="0"/>
              </a:rPr>
              <a:t> </a:t>
            </a:r>
            <a:r>
              <a:rPr lang="en-US" altLang="ja-JP" dirty="0" smtClean="0">
                <a:latin typeface="Calibri" charset="0"/>
                <a:ea typeface="MS PGothic" charset="0"/>
              </a:rPr>
              <a:t>at the </a:t>
            </a:r>
            <a:r>
              <a:rPr lang="en-US" altLang="ja-JP" b="1" i="1" dirty="0" smtClean="0">
                <a:latin typeface="Calibri" charset="0"/>
                <a:ea typeface="MS PGothic" charset="0"/>
              </a:rPr>
              <a:t>individual level</a:t>
            </a:r>
            <a:r>
              <a:rPr lang="en-US" altLang="ja-JP" dirty="0" smtClean="0">
                <a:latin typeface="Calibri" charset="0"/>
                <a:ea typeface="MS PGothic" charset="0"/>
              </a:rPr>
              <a:t>,</a:t>
            </a:r>
            <a:r>
              <a:rPr lang="en-US" altLang="ja-JP" baseline="0" dirty="0" smtClean="0">
                <a:latin typeface="Calibri" charset="0"/>
                <a:ea typeface="MS PGothic" charset="0"/>
              </a:rPr>
              <a:t> e</a:t>
            </a:r>
            <a:r>
              <a:rPr lang="en-US" altLang="ja-JP" dirty="0" smtClean="0">
                <a:latin typeface="Calibri" charset="0"/>
                <a:ea typeface="MS PGothic" charset="0"/>
              </a:rPr>
              <a:t>ven if many other factors are favorable, a health care worker training may not be successful unless:</a:t>
            </a:r>
            <a:br>
              <a:rPr lang="en-US" altLang="ja-JP" dirty="0" smtClean="0">
                <a:latin typeface="Calibri" charset="0"/>
                <a:ea typeface="MS PGothic" charset="0"/>
              </a:rPr>
            </a:br>
            <a:r>
              <a:rPr lang="en-US" altLang="ja-JP" dirty="0" smtClean="0">
                <a:latin typeface="Calibri" charset="0"/>
                <a:ea typeface="MS PGothic" charset="0"/>
              </a:rPr>
              <a:t> • the trainees are motivated to learn during the training</a:t>
            </a:r>
          </a:p>
          <a:p>
            <a:pPr eaLnBrk="1" hangingPunct="1">
              <a:lnSpc>
                <a:spcPct val="80000"/>
              </a:lnSpc>
              <a:spcBef>
                <a:spcPct val="0"/>
              </a:spcBef>
              <a:buFontTx/>
              <a:buChar char="•"/>
            </a:pPr>
            <a:r>
              <a:rPr lang="en-US" altLang="ja-JP" dirty="0" smtClean="0">
                <a:latin typeface="Calibri" charset="0"/>
                <a:ea typeface="MS PGothic" charset="0"/>
              </a:rPr>
              <a:t>the trainees have the right background knowledge to absorb the new information,</a:t>
            </a:r>
          </a:p>
          <a:p>
            <a:pPr eaLnBrk="1" hangingPunct="1">
              <a:lnSpc>
                <a:spcPct val="80000"/>
              </a:lnSpc>
              <a:spcBef>
                <a:spcPct val="0"/>
              </a:spcBef>
              <a:buFontTx/>
              <a:buChar char="•"/>
            </a:pPr>
            <a:r>
              <a:rPr lang="en-US" altLang="ja-JP" dirty="0" smtClean="0">
                <a:latin typeface="Calibri" charset="0"/>
                <a:ea typeface="MS PGothic" charset="0"/>
              </a:rPr>
              <a:t>Or</a:t>
            </a:r>
            <a:r>
              <a:rPr lang="en-US" altLang="ja-JP" baseline="0" dirty="0" smtClean="0">
                <a:latin typeface="Calibri" charset="0"/>
                <a:ea typeface="MS PGothic" charset="0"/>
              </a:rPr>
              <a:t> the patient is able to come receive the treatment because they have family demands taken care of.</a:t>
            </a:r>
            <a:endParaRPr lang="en-US" altLang="ja-JP" dirty="0" smtClean="0">
              <a:latin typeface="Calibri" charset="0"/>
              <a:ea typeface="MS PGothic" charset="0"/>
            </a:endParaRPr>
          </a:p>
          <a:p>
            <a:pPr marL="228600" indent="-228600"/>
            <a:endParaRPr lang="en-US" dirty="0"/>
          </a:p>
        </p:txBody>
      </p:sp>
      <p:sp>
        <p:nvSpPr>
          <p:cNvPr id="4" name="Slide Number Placeholder 3"/>
          <p:cNvSpPr>
            <a:spLocks noGrp="1"/>
          </p:cNvSpPr>
          <p:nvPr>
            <p:ph type="sldNum" sz="quarter" idx="10"/>
          </p:nvPr>
        </p:nvSpPr>
        <p:spPr/>
        <p:txBody>
          <a:bodyPr/>
          <a:lstStyle/>
          <a:p>
            <a:fld id="{475F7C67-6EC3-914D-9EA7-87BE5AC936B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ct val="0"/>
              </a:spcBef>
              <a:buFont typeface="Calibri" charset="0"/>
              <a:buNone/>
            </a:pPr>
            <a:r>
              <a:rPr lang="en-US" altLang="ja-JP" dirty="0" smtClean="0">
                <a:latin typeface="Calibri" charset="0"/>
                <a:ea typeface="MS PGothic" charset="0"/>
              </a:rPr>
              <a:t>Similarly, at the organizational level, a health care worker might not be able to use the new skills she gained in the training because:</a:t>
            </a:r>
          </a:p>
          <a:p>
            <a:pPr marL="171450" indent="-171450" eaLnBrk="1" hangingPunct="1">
              <a:lnSpc>
                <a:spcPct val="80000"/>
              </a:lnSpc>
              <a:spcBef>
                <a:spcPct val="0"/>
              </a:spcBef>
              <a:buFont typeface="Arial"/>
              <a:buChar char="•"/>
            </a:pPr>
            <a:r>
              <a:rPr lang="en-US" altLang="ja-JP" dirty="0" smtClean="0">
                <a:latin typeface="Calibri" charset="0"/>
                <a:ea typeface="MS PGothic" charset="0"/>
              </a:rPr>
              <a:t>she does not have the medications or equipment she needs,</a:t>
            </a:r>
          </a:p>
          <a:p>
            <a:pPr marL="171450" indent="-171450" eaLnBrk="1" hangingPunct="1">
              <a:lnSpc>
                <a:spcPct val="80000"/>
              </a:lnSpc>
              <a:spcBef>
                <a:spcPct val="0"/>
              </a:spcBef>
              <a:buFont typeface="Arial"/>
              <a:buChar char="•"/>
            </a:pPr>
            <a:r>
              <a:rPr lang="en-US" altLang="ja-JP" dirty="0" smtClean="0">
                <a:latin typeface="Calibri" charset="0"/>
                <a:ea typeface="MS PGothic" charset="0"/>
              </a:rPr>
              <a:t>she is overburdened with a high patient load, or </a:t>
            </a:r>
          </a:p>
          <a:p>
            <a:pPr marL="171450" indent="-171450" eaLnBrk="1" hangingPunct="1">
              <a:lnSpc>
                <a:spcPct val="80000"/>
              </a:lnSpc>
              <a:spcBef>
                <a:spcPct val="0"/>
              </a:spcBef>
              <a:buFont typeface="Arial"/>
              <a:buChar char="•"/>
            </a:pPr>
            <a:r>
              <a:rPr lang="en-US" altLang="ja-JP" dirty="0" smtClean="0">
                <a:latin typeface="Calibri" charset="0"/>
                <a:ea typeface="MS PGothic" charset="0"/>
              </a:rPr>
              <a:t>the patients she sees require different care or expertise.</a:t>
            </a:r>
          </a:p>
          <a:p>
            <a:pPr eaLnBrk="1" hangingPunct="1">
              <a:lnSpc>
                <a:spcPct val="80000"/>
              </a:lnSpc>
              <a:spcBef>
                <a:spcPct val="0"/>
              </a:spcBef>
              <a:buFont typeface="Calibri" charset="0"/>
              <a:buNone/>
            </a:pPr>
            <a:endParaRPr lang="en-US" altLang="ja-JP" dirty="0" smtClean="0">
              <a:latin typeface="Calibri" charset="0"/>
              <a:ea typeface="MS PGothic" charset="0"/>
            </a:endParaRPr>
          </a:p>
          <a:p>
            <a:endParaRPr lang="en-US" dirty="0"/>
          </a:p>
        </p:txBody>
      </p:sp>
      <p:sp>
        <p:nvSpPr>
          <p:cNvPr id="4" name="Slide Number Placeholder 3"/>
          <p:cNvSpPr>
            <a:spLocks noGrp="1"/>
          </p:cNvSpPr>
          <p:nvPr>
            <p:ph type="sldNum" sz="quarter" idx="10"/>
          </p:nvPr>
        </p:nvSpPr>
        <p:spPr/>
        <p:txBody>
          <a:bodyPr/>
          <a:lstStyle/>
          <a:p>
            <a:pPr>
              <a:defRPr/>
            </a:pPr>
            <a:fld id="{B7E2239E-F326-9F45-8259-83DDF7FF3875}" type="slidenum">
              <a:rPr lang="en-US" smtClean="0"/>
              <a:pPr>
                <a:defRPr/>
              </a:pPr>
              <a:t>21</a:t>
            </a:fld>
            <a:endParaRPr lang="en-US"/>
          </a:p>
        </p:txBody>
      </p:sp>
    </p:spTree>
    <p:extLst>
      <p:ext uri="{BB962C8B-B14F-4D97-AF65-F5344CB8AC3E}">
        <p14:creationId xmlns:p14="http://schemas.microsoft.com/office/powerpoint/2010/main" val="4195815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out at the population and health system level,</a:t>
            </a:r>
          </a:p>
          <a:p>
            <a:r>
              <a:rPr lang="en-US" baseline="0" dirty="0" smtClean="0"/>
              <a:t>Are the systems in place to support integration of the newly-learned information?</a:t>
            </a:r>
          </a:p>
          <a:p>
            <a:r>
              <a:rPr lang="en-US" baseline="0" dirty="0" smtClean="0"/>
              <a:t>Here we get into larger health workforce issues – are there enough workers available?  Is attrition a large problem?</a:t>
            </a:r>
            <a:endParaRPr lang="en-US" dirty="0"/>
          </a:p>
        </p:txBody>
      </p:sp>
      <p:sp>
        <p:nvSpPr>
          <p:cNvPr id="4" name="Slide Number Placeholder 3"/>
          <p:cNvSpPr>
            <a:spLocks noGrp="1"/>
          </p:cNvSpPr>
          <p:nvPr>
            <p:ph type="sldNum" sz="quarter" idx="10"/>
          </p:nvPr>
        </p:nvSpPr>
        <p:spPr/>
        <p:txBody>
          <a:bodyPr/>
          <a:lstStyle/>
          <a:p>
            <a:pPr>
              <a:defRPr/>
            </a:pPr>
            <a:fld id="{B7E2239E-F326-9F45-8259-83DDF7FF3875}" type="slidenum">
              <a:rPr lang="en-US" smtClean="0"/>
              <a:pPr>
                <a:defRPr/>
              </a:pPr>
              <a:t>22</a:t>
            </a:fld>
            <a:endParaRPr lang="en-US"/>
          </a:p>
        </p:txBody>
      </p:sp>
    </p:spTree>
    <p:extLst>
      <p:ext uri="{BB962C8B-B14F-4D97-AF65-F5344CB8AC3E}">
        <p14:creationId xmlns:p14="http://schemas.microsoft.com/office/powerpoint/2010/main" val="3557340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buFont typeface="Calibri" charset="0"/>
              <a:buNone/>
            </a:pPr>
            <a:r>
              <a:rPr lang="en-US" altLang="ja-JP" dirty="0" smtClean="0">
                <a:latin typeface="Calibri" charset="0"/>
                <a:ea typeface="MS PGothic" charset="0"/>
              </a:rPr>
              <a:t>And out to the encompassing</a:t>
            </a:r>
            <a:r>
              <a:rPr lang="en-US" altLang="ja-JP" baseline="0" dirty="0" smtClean="0">
                <a:latin typeface="Calibri" charset="0"/>
                <a:ea typeface="MS PGothic" charset="0"/>
              </a:rPr>
              <a:t> environmental level, where political, climate, and patient access issues can all impact whether our training can achieve its desired effect.</a:t>
            </a:r>
          </a:p>
          <a:p>
            <a:pPr eaLnBrk="1" hangingPunct="1">
              <a:lnSpc>
                <a:spcPct val="80000"/>
              </a:lnSpc>
              <a:spcBef>
                <a:spcPct val="0"/>
              </a:spcBef>
              <a:buFont typeface="Calibri" charset="0"/>
              <a:buNone/>
            </a:pPr>
            <a:endParaRPr lang="en-US" altLang="ja-JP" dirty="0">
              <a:latin typeface="Calibri" charset="0"/>
              <a:ea typeface="MS PGothic" charset="0"/>
            </a:endParaRPr>
          </a:p>
          <a:p>
            <a:pPr eaLnBrk="1" hangingPunct="1">
              <a:lnSpc>
                <a:spcPct val="80000"/>
              </a:lnSpc>
              <a:spcBef>
                <a:spcPct val="0"/>
              </a:spcBef>
              <a:buFont typeface="Calibri" charset="0"/>
              <a:buNone/>
            </a:pPr>
            <a:r>
              <a:rPr lang="en-US" dirty="0" smtClean="0">
                <a:latin typeface="Calibri" charset="0"/>
                <a:ea typeface="MS PGothic" charset="0"/>
              </a:rPr>
              <a:t>Note </a:t>
            </a:r>
            <a:r>
              <a:rPr lang="en-US" dirty="0">
                <a:latin typeface="Calibri" charset="0"/>
                <a:ea typeface="MS PGothic" charset="0"/>
              </a:rPr>
              <a:t>that as the number of situational factors increases, it becomes more challenging to tie your intervention to a given outcome. </a:t>
            </a:r>
            <a:endParaRPr lang="en-US" dirty="0" smtClean="0">
              <a:latin typeface="Calibri" charset="0"/>
              <a:ea typeface="MS PGothic" charset="0"/>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25BB752C-779F-1A4E-8E82-254D05FFF67D}" type="slidenum">
              <a:rPr lang="en-US" sz="1200">
                <a:latin typeface="Calibri" charset="0"/>
                <a:cs typeface="Arial" charset="0"/>
              </a:rPr>
              <a:pPr eaLnBrk="1" hangingPunct="1"/>
              <a:t>23</a:t>
            </a:fld>
            <a:endParaRPr lang="en-US" sz="1200">
              <a:latin typeface="Calibri" charset="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dirty="0" smtClean="0">
                <a:latin typeface="Calibri" charset="0"/>
                <a:ea typeface="MS PGothic" charset="0"/>
              </a:rPr>
              <a:t>So thinking about an example to fill in the framework… </a:t>
            </a:r>
            <a:endParaRPr lang="en-US" dirty="0">
              <a:latin typeface="Calibri" charset="0"/>
              <a:ea typeface="MS PGothic" charset="0"/>
            </a:endParaRPr>
          </a:p>
          <a:p>
            <a:pPr marL="228600" indent="-228600" eaLnBrk="1" hangingPunct="1">
              <a:spcBef>
                <a:spcPct val="0"/>
              </a:spcBef>
            </a:pPr>
            <a:endParaRPr lang="en-US" dirty="0">
              <a:latin typeface="Calibri" charset="0"/>
              <a:ea typeface="MS PGothic" charset="0"/>
            </a:endParaRPr>
          </a:p>
          <a:p>
            <a:pPr marL="228600" indent="-228600" eaLnBrk="1" hangingPunct="1">
              <a:spcBef>
                <a:spcPct val="0"/>
              </a:spcBef>
            </a:pPr>
            <a:endParaRPr lang="en-US" dirty="0">
              <a:latin typeface="Calibri" charset="0"/>
              <a:ea typeface="MS PGothic"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FD0059FA-E0D8-CF49-B618-123123824BB8}" type="slidenum">
              <a:rPr lang="en-US" sz="1200">
                <a:latin typeface="Calibri" charset="0"/>
                <a:cs typeface="Arial" charset="0"/>
              </a:rPr>
              <a:pPr eaLnBrk="1" hangingPunct="1"/>
              <a:t>25</a:t>
            </a:fld>
            <a:endParaRPr lang="en-US" sz="1200">
              <a:latin typeface="Calibri" charset="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sz="1100" dirty="0" smtClean="0">
                <a:latin typeface="Calibri" charset="0"/>
                <a:ea typeface="MS PGothic" charset="0"/>
              </a:rPr>
              <a:t>Let</a:t>
            </a:r>
            <a:r>
              <a:rPr lang="ja-JP" altLang="en-US" sz="1100" dirty="0" smtClean="0">
                <a:latin typeface="Calibri" charset="0"/>
                <a:ea typeface="MS PGothic" charset="0"/>
              </a:rPr>
              <a:t>’</a:t>
            </a:r>
            <a:r>
              <a:rPr lang="en-US" altLang="ja-JP" sz="1100" dirty="0" smtClean="0">
                <a:latin typeface="Calibri" charset="0"/>
                <a:ea typeface="MS PGothic" charset="0"/>
              </a:rPr>
              <a:t>s </a:t>
            </a:r>
            <a:r>
              <a:rPr lang="en-US" altLang="ja-JP" sz="1100" dirty="0">
                <a:latin typeface="Calibri" charset="0"/>
                <a:ea typeface="MS PGothic" charset="0"/>
              </a:rPr>
              <a:t>say that we are evaluating a training on HIV </a:t>
            </a:r>
            <a:r>
              <a:rPr lang="en-US" altLang="ja-JP" sz="1100" dirty="0" smtClean="0">
                <a:latin typeface="Calibri" charset="0"/>
                <a:ea typeface="MS PGothic" charset="0"/>
              </a:rPr>
              <a:t>clinical staging, </a:t>
            </a:r>
            <a:r>
              <a:rPr lang="en-US" altLang="ja-JP" sz="1100" dirty="0">
                <a:latin typeface="Calibri" charset="0"/>
                <a:ea typeface="MS PGothic" charset="0"/>
              </a:rPr>
              <a:t>for health care workers in a district-level facility. </a:t>
            </a:r>
            <a:endParaRPr lang="en-US" sz="1100" dirty="0">
              <a:latin typeface="Calibri" charset="0"/>
              <a:ea typeface="MS PGothic"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B9D4EDFE-F1D8-0741-8B18-1B2E85DF505A}" type="slidenum">
              <a:rPr lang="en-US" sz="1200">
                <a:latin typeface="Calibri" charset="0"/>
                <a:cs typeface="Arial" charset="0"/>
              </a:rPr>
              <a:pPr eaLnBrk="1" hangingPunct="1"/>
              <a:t>26</a:t>
            </a:fld>
            <a:endParaRPr lang="en-US" sz="1200">
              <a:latin typeface="Calibri" charset="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ja-JP" sz="1100" dirty="0" smtClean="0">
                <a:latin typeface="Calibri" charset="0"/>
                <a:ea typeface="MS PGothic" charset="0"/>
              </a:rPr>
              <a:t>The </a:t>
            </a:r>
            <a:r>
              <a:rPr lang="en-US" altLang="ja-JP" sz="1100" dirty="0">
                <a:latin typeface="Calibri" charset="0"/>
                <a:ea typeface="MS PGothic" charset="0"/>
              </a:rPr>
              <a:t>training is shown in the white arrow.</a:t>
            </a:r>
          </a:p>
          <a:p>
            <a:pPr marL="228600" indent="-228600" eaLnBrk="1" hangingPunct="1">
              <a:spcBef>
                <a:spcPct val="0"/>
              </a:spcBef>
            </a:pPr>
            <a:endParaRPr lang="en-US" sz="1100" dirty="0">
              <a:latin typeface="Calibri" charset="0"/>
              <a:ea typeface="MS PGothic" charset="0"/>
            </a:endParaRPr>
          </a:p>
          <a:p>
            <a:pPr marL="228600" indent="-228600" eaLnBrk="1" hangingPunct="1">
              <a:spcBef>
                <a:spcPct val="0"/>
              </a:spcBef>
            </a:pPr>
            <a:r>
              <a:rPr lang="en-US" sz="1100" dirty="0">
                <a:latin typeface="Calibri" charset="0"/>
                <a:ea typeface="MS PGothic" charset="0"/>
              </a:rPr>
              <a:t>The first level of outcomes in the Framework is always the trainees</a:t>
            </a:r>
            <a:r>
              <a:rPr lang="ja-JP" altLang="en-US" sz="1100" dirty="0">
                <a:latin typeface="Calibri" charset="0"/>
                <a:ea typeface="MS PGothic" charset="0"/>
              </a:rPr>
              <a:t>’</a:t>
            </a:r>
            <a:r>
              <a:rPr lang="en-US" altLang="ja-JP" sz="1100" dirty="0">
                <a:latin typeface="Calibri" charset="0"/>
                <a:ea typeface="MS PGothic" charset="0"/>
              </a:rPr>
              <a:t> </a:t>
            </a:r>
            <a:r>
              <a:rPr lang="en-US" altLang="ja-JP" sz="1100" i="1" dirty="0">
                <a:latin typeface="Calibri" charset="0"/>
                <a:ea typeface="MS PGothic" charset="0"/>
              </a:rPr>
              <a:t>content knowledge, skills, and attitudes</a:t>
            </a:r>
            <a:r>
              <a:rPr lang="en-US" altLang="ja-JP" sz="1100" dirty="0">
                <a:latin typeface="Calibri" charset="0"/>
                <a:ea typeface="MS PGothic" charset="0"/>
              </a:rPr>
              <a:t>, shown in the purple arrow. </a:t>
            </a:r>
          </a:p>
          <a:p>
            <a:pPr marL="228600" indent="-228600" eaLnBrk="1" hangingPunct="1">
              <a:spcBef>
                <a:spcPct val="0"/>
              </a:spcBef>
            </a:pPr>
            <a:endParaRPr lang="en-US" sz="1100" dirty="0">
              <a:latin typeface="Calibri" charset="0"/>
              <a:ea typeface="MS PGothic" charset="0"/>
            </a:endParaRPr>
          </a:p>
          <a:p>
            <a:pPr marL="228600" indent="-228600" eaLnBrk="1" hangingPunct="1">
              <a:spcBef>
                <a:spcPct val="0"/>
              </a:spcBef>
            </a:pPr>
            <a:r>
              <a:rPr lang="en-US" sz="1100" dirty="0">
                <a:latin typeface="Calibri" charset="0"/>
                <a:ea typeface="MS PGothic" charset="0"/>
              </a:rPr>
              <a:t>In this instance, a skills assessment given after the training shows that the trainees can now correctly stage patients with HIV. </a:t>
            </a:r>
          </a:p>
          <a:p>
            <a:pPr marL="228600" indent="-228600" eaLnBrk="1" hangingPunct="1">
              <a:spcBef>
                <a:spcPct val="0"/>
              </a:spcBef>
            </a:pPr>
            <a:r>
              <a:rPr lang="en-US" sz="1100" dirty="0">
                <a:latin typeface="Calibri" charset="0"/>
                <a:ea typeface="MS PGothic" charset="0"/>
              </a:rPr>
              <a:t>This outcome is that </a:t>
            </a:r>
            <a:r>
              <a:rPr lang="en-US" sz="1100" u="sng" dirty="0">
                <a:latin typeface="Calibri" charset="0"/>
                <a:ea typeface="MS PGothic" charset="0"/>
              </a:rPr>
              <a:t>their skills have improved.</a:t>
            </a:r>
          </a:p>
          <a:p>
            <a:pPr marL="228600" indent="-228600" eaLnBrk="1" hangingPunct="1">
              <a:spcBef>
                <a:spcPct val="0"/>
              </a:spcBef>
            </a:pPr>
            <a:endParaRPr lang="en-US" sz="1100" dirty="0">
              <a:latin typeface="Calibri" charset="0"/>
              <a:ea typeface="MS PGothic" charset="0"/>
            </a:endParaRPr>
          </a:p>
          <a:p>
            <a:pPr marL="228600" indent="-228600" eaLnBrk="1" hangingPunct="1">
              <a:spcBef>
                <a:spcPct val="0"/>
              </a:spcBef>
            </a:pPr>
            <a:r>
              <a:rPr lang="en-US" sz="1100" dirty="0">
                <a:latin typeface="Calibri" charset="0"/>
                <a:ea typeface="MS PGothic" charset="0"/>
              </a:rPr>
              <a:t>The second level, which is </a:t>
            </a:r>
            <a:r>
              <a:rPr lang="en-US" sz="1100" i="1" dirty="0">
                <a:latin typeface="Calibri" charset="0"/>
                <a:ea typeface="MS PGothic" charset="0"/>
              </a:rPr>
              <a:t>performance outcomes</a:t>
            </a:r>
            <a:r>
              <a:rPr lang="en-US" sz="1100" dirty="0">
                <a:latin typeface="Calibri" charset="0"/>
                <a:ea typeface="MS PGothic" charset="0"/>
              </a:rPr>
              <a:t>, is shown in the orange arrow. The trainees are observed in their workplaces by an expert clinician, and their staging matches the staging of the expert clinician to a certain standard of competency. The trainees also initiate antiretroviral treatment for eligible patients more often than they did before the training. </a:t>
            </a:r>
          </a:p>
          <a:p>
            <a:pPr marL="228600" indent="-228600" eaLnBrk="1" hangingPunct="1">
              <a:spcBef>
                <a:spcPct val="0"/>
              </a:spcBef>
            </a:pPr>
            <a:r>
              <a:rPr lang="en-US" sz="1100" dirty="0">
                <a:latin typeface="Calibri" charset="0"/>
                <a:ea typeface="MS PGothic" charset="0"/>
              </a:rPr>
              <a:t>So, </a:t>
            </a:r>
            <a:r>
              <a:rPr lang="en-US" sz="1100" u="sng" dirty="0">
                <a:latin typeface="Calibri" charset="0"/>
                <a:ea typeface="MS PGothic" charset="0"/>
              </a:rPr>
              <a:t>their </a:t>
            </a:r>
            <a:r>
              <a:rPr lang="en-US" sz="1100" b="1" u="sng" dirty="0" smtClean="0">
                <a:latin typeface="Calibri" charset="0"/>
                <a:ea typeface="MS PGothic" charset="0"/>
              </a:rPr>
              <a:t>on-the-job</a:t>
            </a:r>
            <a:r>
              <a:rPr lang="en-US" sz="1100" u="sng" dirty="0" smtClean="0">
                <a:latin typeface="Calibri" charset="0"/>
                <a:ea typeface="MS PGothic" charset="0"/>
              </a:rPr>
              <a:t> performance </a:t>
            </a:r>
            <a:r>
              <a:rPr lang="en-US" sz="1100" u="sng" dirty="0">
                <a:latin typeface="Calibri" charset="0"/>
                <a:ea typeface="MS PGothic" charset="0"/>
              </a:rPr>
              <a:t>has also improved.</a:t>
            </a:r>
          </a:p>
          <a:p>
            <a:pPr marL="228600" indent="-228600" eaLnBrk="1" hangingPunct="1">
              <a:spcBef>
                <a:spcPct val="0"/>
              </a:spcBef>
            </a:pPr>
            <a:endParaRPr lang="en-US" sz="1100" dirty="0">
              <a:latin typeface="Calibri" charset="0"/>
              <a:ea typeface="MS PGothic" charset="0"/>
            </a:endParaRPr>
          </a:p>
          <a:p>
            <a:pPr marL="228600" indent="-228600" eaLnBrk="1" hangingPunct="1">
              <a:spcBef>
                <a:spcPct val="0"/>
              </a:spcBef>
            </a:pPr>
            <a:r>
              <a:rPr lang="en-US" sz="1100" dirty="0">
                <a:latin typeface="Calibri" charset="0"/>
                <a:ea typeface="MS PGothic" charset="0"/>
              </a:rPr>
              <a:t>The third level examines patient health outcomes. Facility medical records show that patients who are treated by the trained health care workers have higher CD4 counts than the patients of health care workers who have not attended the training. </a:t>
            </a:r>
            <a:r>
              <a:rPr lang="en-US" sz="1100" u="sng" dirty="0">
                <a:latin typeface="Calibri" charset="0"/>
                <a:ea typeface="MS PGothic" charset="0"/>
              </a:rPr>
              <a:t>The health of the patients treated by the trained health care workers has improved.</a:t>
            </a:r>
          </a:p>
          <a:p>
            <a:pPr marL="228600" indent="-228600" eaLnBrk="1" hangingPunct="1">
              <a:spcBef>
                <a:spcPct val="0"/>
              </a:spcBef>
            </a:pPr>
            <a:endParaRPr lang="en-US" sz="1100" dirty="0">
              <a:latin typeface="Calibri" charset="0"/>
              <a:ea typeface="MS PGothic"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B9D4EDFE-F1D8-0741-8B18-1B2E85DF505A}" type="slidenum">
              <a:rPr lang="en-US" sz="1200">
                <a:latin typeface="Calibri" charset="0"/>
                <a:cs typeface="Arial" charset="0"/>
              </a:rPr>
              <a:pPr eaLnBrk="1" hangingPunct="1"/>
              <a:t>27</a:t>
            </a:fld>
            <a:endParaRPr lang="en-US" sz="1200">
              <a:latin typeface="Calibri" charset="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sz="1100" dirty="0" smtClean="0">
                <a:latin typeface="Calibri" charset="0"/>
                <a:ea typeface="MS PGothic" charset="0"/>
              </a:rPr>
              <a:t>Now</a:t>
            </a:r>
            <a:r>
              <a:rPr lang="en-US" sz="1100" dirty="0">
                <a:latin typeface="Calibri" charset="0"/>
                <a:ea typeface="MS PGothic" charset="0"/>
              </a:rPr>
              <a:t>, let</a:t>
            </a:r>
            <a:r>
              <a:rPr lang="ja-JP" altLang="en-US" sz="1100" dirty="0">
                <a:latin typeface="Calibri" charset="0"/>
                <a:ea typeface="MS PGothic" charset="0"/>
              </a:rPr>
              <a:t>’</a:t>
            </a:r>
            <a:r>
              <a:rPr lang="en-US" altLang="ja-JP" sz="1100" dirty="0">
                <a:latin typeface="Calibri" charset="0"/>
                <a:ea typeface="MS PGothic" charset="0"/>
              </a:rPr>
              <a:t>s explore these three outcome levels at the facility or organizational level. </a:t>
            </a:r>
            <a:endParaRPr lang="en-US" altLang="ja-JP" sz="1100" dirty="0" smtClean="0">
              <a:latin typeface="Calibri" charset="0"/>
              <a:ea typeface="MS PGothic" charset="0"/>
            </a:endParaRPr>
          </a:p>
          <a:p>
            <a:pPr marL="228600" indent="-228600" eaLnBrk="1" hangingPunct="1">
              <a:spcBef>
                <a:spcPct val="0"/>
              </a:spcBef>
            </a:pPr>
            <a:endParaRPr lang="en-US" sz="1100" dirty="0" smtClean="0">
              <a:latin typeface="Calibri" charset="0"/>
              <a:ea typeface="MS PGothic" charset="0"/>
            </a:endParaRPr>
          </a:p>
          <a:p>
            <a:pPr marL="228600" indent="-228600" eaLnBrk="1" hangingPunct="1">
              <a:spcBef>
                <a:spcPct val="0"/>
              </a:spcBef>
            </a:pPr>
            <a:r>
              <a:rPr lang="en-US" sz="1100" dirty="0" smtClean="0">
                <a:latin typeface="Calibri" charset="0"/>
                <a:ea typeface="MS PGothic" charset="0"/>
              </a:rPr>
              <a:t>On</a:t>
            </a:r>
            <a:r>
              <a:rPr lang="en-US" sz="1100" baseline="0" dirty="0" smtClean="0">
                <a:latin typeface="Calibri" charset="0"/>
                <a:ea typeface="MS PGothic" charset="0"/>
              </a:rPr>
              <a:t> reviewing data at </a:t>
            </a:r>
            <a:r>
              <a:rPr lang="en-US" sz="1100" dirty="0" smtClean="0">
                <a:latin typeface="Calibri" charset="0"/>
                <a:ea typeface="MS PGothic" charset="0"/>
              </a:rPr>
              <a:t>the </a:t>
            </a:r>
            <a:r>
              <a:rPr lang="en-US" sz="1100" dirty="0">
                <a:latin typeface="Calibri" charset="0"/>
                <a:ea typeface="MS PGothic" charset="0"/>
              </a:rPr>
              <a:t>facility level, </a:t>
            </a:r>
            <a:r>
              <a:rPr lang="en-US" sz="1100" dirty="0" smtClean="0">
                <a:latin typeface="Calibri" charset="0"/>
                <a:ea typeface="MS PGothic" charset="0"/>
              </a:rPr>
              <a:t>we find that </a:t>
            </a:r>
            <a:r>
              <a:rPr lang="en-US" sz="1100" b="1" u="sng" dirty="0" smtClean="0">
                <a:latin typeface="Calibri" charset="0"/>
                <a:ea typeface="MS PGothic" charset="0"/>
              </a:rPr>
              <a:t>the facility initiates a new system of using a checklist for staging patients</a:t>
            </a:r>
            <a:r>
              <a:rPr lang="en-US" sz="1100" dirty="0" smtClean="0">
                <a:latin typeface="Calibri" charset="0"/>
                <a:ea typeface="MS PGothic" charset="0"/>
              </a:rPr>
              <a:t>, which is a facility level system improvement.</a:t>
            </a:r>
          </a:p>
          <a:p>
            <a:pPr marL="228600" indent="-228600" eaLnBrk="1" hangingPunct="1">
              <a:spcBef>
                <a:spcPct val="0"/>
              </a:spcBef>
            </a:pPr>
            <a:endParaRPr lang="en-US" sz="1100" dirty="0" smtClean="0">
              <a:latin typeface="Calibri" charset="0"/>
              <a:ea typeface="MS PGothic" charset="0"/>
            </a:endParaRPr>
          </a:p>
          <a:p>
            <a:pPr marL="228600" indent="-228600" eaLnBrk="1" hangingPunct="1">
              <a:spcBef>
                <a:spcPct val="0"/>
              </a:spcBef>
            </a:pPr>
            <a:r>
              <a:rPr lang="en-US" sz="1100" dirty="0" smtClean="0">
                <a:latin typeface="Calibri" charset="0"/>
                <a:ea typeface="MS PGothic" charset="0"/>
              </a:rPr>
              <a:t>Motivated trainees at</a:t>
            </a:r>
            <a:r>
              <a:rPr lang="en-US" sz="1100" baseline="0" dirty="0" smtClean="0">
                <a:latin typeface="Calibri" charset="0"/>
                <a:ea typeface="MS PGothic" charset="0"/>
              </a:rPr>
              <a:t> the facility have increased the number of patients who are correctly being initiated on HIV antiretroviral therapy,</a:t>
            </a:r>
            <a:r>
              <a:rPr lang="en-US" sz="1100" dirty="0" smtClean="0">
                <a:latin typeface="Calibri" charset="0"/>
                <a:ea typeface="MS PGothic" charset="0"/>
              </a:rPr>
              <a:t> which is an</a:t>
            </a:r>
            <a:r>
              <a:rPr lang="en-US" sz="1100" baseline="0" dirty="0" smtClean="0">
                <a:latin typeface="Calibri" charset="0"/>
                <a:ea typeface="MS PGothic" charset="0"/>
              </a:rPr>
              <a:t> organization performance outcome.</a:t>
            </a:r>
            <a:endParaRPr lang="en-US" sz="1100" dirty="0" smtClean="0">
              <a:latin typeface="Calibri" charset="0"/>
              <a:ea typeface="MS PGothic" charset="0"/>
            </a:endParaRPr>
          </a:p>
          <a:p>
            <a:pPr marL="228600" indent="-228600" eaLnBrk="1" hangingPunct="1">
              <a:spcBef>
                <a:spcPct val="0"/>
              </a:spcBef>
            </a:pPr>
            <a:endParaRPr lang="en-US" sz="1100" dirty="0" smtClean="0">
              <a:latin typeface="Calibri" charset="0"/>
              <a:ea typeface="MS PGothic" charset="0"/>
            </a:endParaRPr>
          </a:p>
          <a:p>
            <a:pPr marL="228600" indent="-228600" eaLnBrk="1" hangingPunct="1">
              <a:spcBef>
                <a:spcPct val="0"/>
              </a:spcBef>
            </a:pPr>
            <a:r>
              <a:rPr lang="en-US" sz="1100" dirty="0" smtClean="0">
                <a:latin typeface="Calibri" charset="0"/>
                <a:ea typeface="MS PGothic" charset="0"/>
              </a:rPr>
              <a:t>And the facility’s patients’ have an overall </a:t>
            </a:r>
            <a:r>
              <a:rPr lang="en-US" sz="1100" dirty="0">
                <a:latin typeface="Calibri" charset="0"/>
                <a:ea typeface="MS PGothic" charset="0"/>
              </a:rPr>
              <a:t>increased </a:t>
            </a:r>
            <a:r>
              <a:rPr lang="en-US" sz="1100" dirty="0" smtClean="0">
                <a:latin typeface="Calibri" charset="0"/>
                <a:ea typeface="MS PGothic" charset="0"/>
              </a:rPr>
              <a:t>in their CD4 cell count,</a:t>
            </a:r>
            <a:r>
              <a:rPr lang="en-US" sz="1100" baseline="0" dirty="0" smtClean="0">
                <a:latin typeface="Calibri" charset="0"/>
                <a:ea typeface="MS PGothic" charset="0"/>
              </a:rPr>
              <a:t> which is a Facility-level patient health outcome.</a:t>
            </a:r>
            <a:endParaRPr lang="en-US" sz="1100" dirty="0" smtClean="0">
              <a:latin typeface="Calibri" charset="0"/>
              <a:ea typeface="MS PGothic" charset="0"/>
            </a:endParaRPr>
          </a:p>
          <a:p>
            <a:pPr marL="0" indent="0" eaLnBrk="1" hangingPunct="1">
              <a:spcBef>
                <a:spcPct val="0"/>
              </a:spcBef>
              <a:buFontTx/>
              <a:buNone/>
            </a:pPr>
            <a:endParaRPr lang="en-US" sz="1100" dirty="0">
              <a:latin typeface="Calibri" charset="0"/>
              <a:ea typeface="MS PGothic" charset="0"/>
            </a:endParaRPr>
          </a:p>
          <a:p>
            <a:pPr marL="228600" indent="-228600" eaLnBrk="1" hangingPunct="1">
              <a:spcBef>
                <a:spcPct val="0"/>
              </a:spcBef>
            </a:pPr>
            <a:endParaRPr lang="en-US" sz="1100" dirty="0">
              <a:latin typeface="Calibri" charset="0"/>
              <a:ea typeface="MS PGothic"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E762DE76-F2FE-5D44-954A-FB809C0412BF}" type="slidenum">
              <a:rPr lang="en-US" sz="1200">
                <a:latin typeface="Calibri" charset="0"/>
                <a:cs typeface="Arial" charset="0"/>
              </a:rPr>
              <a:pPr eaLnBrk="1" hangingPunct="1"/>
              <a:t>28</a:t>
            </a:fld>
            <a:endParaRPr lang="en-US" sz="1200">
              <a:latin typeface="Calibri"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normAutofit fontScale="92500" lnSpcReduction="10000"/>
          </a:bodyPr>
          <a:lstStyle/>
          <a:p>
            <a:pPr eaLnBrk="1" hangingPunct="1">
              <a:spcBef>
                <a:spcPct val="0"/>
              </a:spcBef>
              <a:defRPr/>
            </a:pPr>
            <a:r>
              <a:rPr lang="en-US" dirty="0" smtClean="0">
                <a:ea typeface="ＭＳ Ｐゴシック" charset="0"/>
                <a:cs typeface="ＭＳ Ｐゴシック" charset="0"/>
              </a:rPr>
              <a:t>Here we also see improvements in the systems, performance, and overall health outcomes.</a:t>
            </a:r>
          </a:p>
          <a:p>
            <a:pPr eaLnBrk="1" hangingPunct="1">
              <a:spcBef>
                <a:spcPct val="0"/>
              </a:spcBef>
              <a:defRPr/>
            </a:pPr>
            <a:endParaRPr lang="en-US" dirty="0" smtClean="0">
              <a:ea typeface="ＭＳ Ｐゴシック" charset="0"/>
              <a:cs typeface="ＭＳ Ｐゴシック" charset="0"/>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latin typeface="Calibri" charset="0"/>
                <a:ea typeface="MS PGothic" charset="0"/>
              </a:rPr>
              <a:t>At this point, we have identified training outcomes at each level….</a:t>
            </a:r>
            <a:endParaRPr lang="en-US" altLang="ja-JP" dirty="0" smtClean="0">
              <a:latin typeface="Calibri" charset="0"/>
              <a:ea typeface="MS PGothic" charset="0"/>
            </a:endParaRPr>
          </a:p>
          <a:p>
            <a:pPr eaLnBrk="1" hangingPunct="1">
              <a:spcBef>
                <a:spcPct val="0"/>
              </a:spcBef>
              <a:defRPr/>
            </a:pPr>
            <a:endParaRPr lang="en-US" dirty="0" smtClean="0">
              <a:ea typeface="ＭＳ Ｐゴシック" charset="0"/>
              <a:cs typeface="ＭＳ Ｐゴシック"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D2465236-D114-344E-A1EE-B0F210423505}" type="slidenum">
              <a:rPr lang="en-US" sz="1200">
                <a:latin typeface="Calibri" charset="0"/>
                <a:cs typeface="Arial" charset="0"/>
              </a:rPr>
              <a:pPr eaLnBrk="1" hangingPunct="1"/>
              <a:t>29</a:t>
            </a:fld>
            <a:endParaRPr lang="en-US" sz="1200">
              <a:latin typeface="Calibri"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latin typeface="Calibri" charset="0"/>
                <a:ea typeface="MS PGothic" charset="0"/>
              </a:rPr>
              <a:t>But remember, we still have to account for situational factors at every level, too. Let</a:t>
            </a:r>
            <a:r>
              <a:rPr lang="ja-JP" altLang="en-US" dirty="0" smtClean="0">
                <a:latin typeface="Calibri" charset="0"/>
                <a:ea typeface="MS PGothic" charset="0"/>
              </a:rPr>
              <a:t>’</a:t>
            </a:r>
            <a:r>
              <a:rPr lang="en-US" altLang="ja-JP" dirty="0" smtClean="0">
                <a:latin typeface="Calibri" charset="0"/>
                <a:ea typeface="MS PGothic" charset="0"/>
              </a:rPr>
              <a:t>s take a look at those.</a:t>
            </a:r>
          </a:p>
          <a:p>
            <a:pPr eaLnBrk="1" hangingPunct="1">
              <a:spcBef>
                <a:spcPct val="0"/>
              </a:spcBef>
              <a:defRPr/>
            </a:pPr>
            <a:endParaRPr lang="en-US" dirty="0" smtClean="0">
              <a:ea typeface="ＭＳ Ｐゴシック" charset="0"/>
              <a:cs typeface="ＭＳ Ｐゴシック"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D2465236-D114-344E-A1EE-B0F210423505}" type="slidenum">
              <a:rPr lang="en-US" sz="1200">
                <a:latin typeface="Calibri" charset="0"/>
                <a:cs typeface="Arial" charset="0"/>
              </a:rPr>
              <a:pPr eaLnBrk="1" hangingPunct="1"/>
              <a:t>30</a:t>
            </a:fld>
            <a:endParaRPr lang="en-US" sz="1200">
              <a:latin typeface="Calibri"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Arial" charset="0"/>
                <a:ea typeface="ＭＳ Ｐゴシック" pitchFamily="34" charset="-128"/>
              </a:rPr>
              <a:t>This HOP project relates to one of the key points in the SOPA on Human Resources for Health which emphasizes that there is a greater need to establish an evidence base for the training activities that are being conducted.  There is a synergy with the other HOP project with the USAID / HCI team which involves developing a quality improvement framework for in-service training.  </a:t>
            </a:r>
          </a:p>
          <a:p>
            <a:pPr eaLnBrk="1" hangingPunct="1">
              <a:spcBef>
                <a:spcPct val="0"/>
              </a:spcBef>
            </a:pPr>
            <a:endParaRPr lang="en-US" dirty="0" smtClean="0">
              <a:latin typeface="Arial" charset="0"/>
              <a:ea typeface="ＭＳ Ｐゴシック" pitchFamily="34" charset="-128"/>
            </a:endParaRPr>
          </a:p>
          <a:p>
            <a:pPr eaLnBrk="1" hangingPunct="1">
              <a:spcBef>
                <a:spcPct val="0"/>
              </a:spcBef>
            </a:pPr>
            <a:r>
              <a:rPr lang="en-US" dirty="0" smtClean="0">
                <a:latin typeface="Arial" charset="0"/>
                <a:ea typeface="ＭＳ Ｐゴシック" pitchFamily="34" charset="-128"/>
              </a:rPr>
              <a:t>So the focus of the “HCI HOP” is design and planning of in-service training, and the focus of I-TECH’s HOP is evaluation of training.  Our 2 projects have been collaborating, communicating, and sharing resources such as results of literature searches. </a:t>
            </a:r>
          </a:p>
          <a:p>
            <a:pPr eaLnBrk="1" hangingPunct="1">
              <a:spcBef>
                <a:spcPct val="0"/>
              </a:spcBef>
            </a:pPr>
            <a:endParaRPr lang="en-US" dirty="0" smtClean="0">
              <a:latin typeface="Arial" charset="0"/>
              <a:ea typeface="ＭＳ Ｐゴシック" pitchFamily="34" charset="-128"/>
            </a:endParaRPr>
          </a:p>
          <a:p>
            <a:pPr eaLnBrk="1" hangingPunct="1">
              <a:spcBef>
                <a:spcPct val="0"/>
              </a:spcBef>
            </a:pPr>
            <a:r>
              <a:rPr lang="en-US" dirty="0" smtClean="0">
                <a:latin typeface="Arial" charset="0"/>
                <a:ea typeface="ＭＳ Ｐゴシック" pitchFamily="34" charset="-128"/>
              </a:rPr>
              <a:t> The deliverables for</a:t>
            </a:r>
            <a:r>
              <a:rPr lang="en-US" baseline="0" dirty="0" smtClean="0">
                <a:latin typeface="Arial" charset="0"/>
                <a:ea typeface="ＭＳ Ｐゴシック" pitchFamily="34" charset="-128"/>
              </a:rPr>
              <a:t> this project </a:t>
            </a:r>
            <a:r>
              <a:rPr lang="en-US" dirty="0" smtClean="0">
                <a:latin typeface="Arial" charset="0"/>
                <a:ea typeface="ＭＳ Ｐゴシック" pitchFamily="34" charset="-128"/>
              </a:rPr>
              <a:t>are a framework, with accompanying narrative, tools, and case examples.  It is intended for this to be a practical tool to guide planning for outcome evaluation of training.  It is targeted at a range of users, from local program implementers to staff with some expertise in M&amp;E, to ministries as well.  It’s not intended to be a sort of “Evaluation 101”, but it will provide links to resources on basic evaluation information.  So at least some M&amp;E and/or program expertise would be needed for this to be a useful tool, but should be useful for a range of users.</a:t>
            </a:r>
          </a:p>
          <a:p>
            <a:pPr eaLnBrk="1" hangingPunct="1">
              <a:spcBef>
                <a:spcPct val="0"/>
              </a:spcBef>
            </a:pPr>
            <a:endParaRPr lang="en-US" dirty="0" smtClean="0">
              <a:latin typeface="Arial" charset="0"/>
              <a:ea typeface="ＭＳ Ｐゴシック" pitchFamily="34" charset="-128"/>
            </a:endParaRPr>
          </a:p>
          <a:p>
            <a:pPr eaLnBrk="1" hangingPunct="1">
              <a:spcBef>
                <a:spcPct val="0"/>
              </a:spcBef>
            </a:pPr>
            <a:r>
              <a:rPr lang="en-US" dirty="0" smtClean="0">
                <a:latin typeface="Arial" charset="0"/>
                <a:ea typeface="ＭＳ Ｐゴシック" pitchFamily="34" charset="-128"/>
              </a:rPr>
              <a:t>We have also been asked to collaborate with colleagues participating in the HCI HOP on a series of articles for publishing in the journal Human Resources for Health.</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34852" indent="-282635" eaLnBrk="0" hangingPunct="0">
              <a:defRPr>
                <a:solidFill>
                  <a:schemeClr val="tx1"/>
                </a:solidFill>
                <a:latin typeface="Arial" charset="0"/>
                <a:ea typeface="ＭＳ Ｐゴシック" pitchFamily="34" charset="-128"/>
              </a:defRPr>
            </a:lvl2pPr>
            <a:lvl3pPr marL="1130541" indent="-226108" eaLnBrk="0" hangingPunct="0">
              <a:defRPr>
                <a:solidFill>
                  <a:schemeClr val="tx1"/>
                </a:solidFill>
                <a:latin typeface="Arial" charset="0"/>
                <a:ea typeface="ＭＳ Ｐゴシック" pitchFamily="34" charset="-128"/>
              </a:defRPr>
            </a:lvl3pPr>
            <a:lvl4pPr marL="1582758" indent="-226108" eaLnBrk="0" hangingPunct="0">
              <a:defRPr>
                <a:solidFill>
                  <a:schemeClr val="tx1"/>
                </a:solidFill>
                <a:latin typeface="Arial" charset="0"/>
                <a:ea typeface="ＭＳ Ｐゴシック" pitchFamily="34" charset="-128"/>
              </a:defRPr>
            </a:lvl4pPr>
            <a:lvl5pPr marL="2034974" indent="-226108" eaLnBrk="0" hangingPunct="0">
              <a:defRPr>
                <a:solidFill>
                  <a:schemeClr val="tx1"/>
                </a:solidFill>
                <a:latin typeface="Arial" charset="0"/>
                <a:ea typeface="ＭＳ Ｐゴシック" pitchFamily="34" charset="-128"/>
              </a:defRPr>
            </a:lvl5pPr>
            <a:lvl6pPr marL="2487191" indent="-226108" eaLnBrk="0" fontAlgn="base" hangingPunct="0">
              <a:spcBef>
                <a:spcPct val="0"/>
              </a:spcBef>
              <a:spcAft>
                <a:spcPct val="0"/>
              </a:spcAft>
              <a:defRPr>
                <a:solidFill>
                  <a:schemeClr val="tx1"/>
                </a:solidFill>
                <a:latin typeface="Arial" charset="0"/>
                <a:ea typeface="ＭＳ Ｐゴシック" pitchFamily="34" charset="-128"/>
              </a:defRPr>
            </a:lvl6pPr>
            <a:lvl7pPr marL="2939407" indent="-226108" eaLnBrk="0" fontAlgn="base" hangingPunct="0">
              <a:spcBef>
                <a:spcPct val="0"/>
              </a:spcBef>
              <a:spcAft>
                <a:spcPct val="0"/>
              </a:spcAft>
              <a:defRPr>
                <a:solidFill>
                  <a:schemeClr val="tx1"/>
                </a:solidFill>
                <a:latin typeface="Arial" charset="0"/>
                <a:ea typeface="ＭＳ Ｐゴシック" pitchFamily="34" charset="-128"/>
              </a:defRPr>
            </a:lvl7pPr>
            <a:lvl8pPr marL="3391624" indent="-226108" eaLnBrk="0" fontAlgn="base" hangingPunct="0">
              <a:spcBef>
                <a:spcPct val="0"/>
              </a:spcBef>
              <a:spcAft>
                <a:spcPct val="0"/>
              </a:spcAft>
              <a:defRPr>
                <a:solidFill>
                  <a:schemeClr val="tx1"/>
                </a:solidFill>
                <a:latin typeface="Arial" charset="0"/>
                <a:ea typeface="ＭＳ Ｐゴシック" pitchFamily="34" charset="-128"/>
              </a:defRPr>
            </a:lvl8pPr>
            <a:lvl9pPr marL="3843840" indent="-226108"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076CC4C-A2D8-4589-9BCA-7D80EBAC6553}" type="slidenum">
              <a:rPr lang="en-US" smtClean="0"/>
              <a:pPr eaLnBrk="1" hangingPunct="1"/>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buFont typeface="Calibri" charset="0"/>
              <a:buNone/>
            </a:pPr>
            <a:endParaRPr lang="en-US" b="0" u="none" dirty="0" smtClean="0">
              <a:latin typeface="Calibri" charset="0"/>
              <a:ea typeface="MS PGothic" charset="0"/>
            </a:endParaRPr>
          </a:p>
          <a:p>
            <a:pPr eaLnBrk="1" hangingPunct="1">
              <a:lnSpc>
                <a:spcPct val="80000"/>
              </a:lnSpc>
              <a:spcBef>
                <a:spcPct val="0"/>
              </a:spcBef>
              <a:buFont typeface="Calibri" charset="0"/>
              <a:buNone/>
            </a:pPr>
            <a:r>
              <a:rPr lang="en-US" b="0" u="none" baseline="0" dirty="0" smtClean="0">
                <a:latin typeface="Calibri" charset="0"/>
                <a:ea typeface="MS PGothic" charset="0"/>
              </a:rPr>
              <a:t>In this situation, the team was concerned about whether the participant selection was going to result in the “right” people attending the training – that is, the people who would have the background knowledge and experience to absorb the new information.  Also thinking about national policies, would they actually be able to take the information they learned and apply it on the job?  They also wanted to keep track of the available ART medications at the sites, since their health outcome – improved CD4 counts – would depend on this being in place.  </a:t>
            </a:r>
            <a:endParaRPr lang="en-US" b="0" u="none" dirty="0">
              <a:latin typeface="Calibri" charset="0"/>
              <a:ea typeface="MS PGothic"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93119FED-F28A-B44A-8464-8A067BA4888F}" type="slidenum">
              <a:rPr lang="en-US" sz="1200">
                <a:latin typeface="Calibri" charset="0"/>
                <a:cs typeface="Arial" charset="0"/>
              </a:rPr>
              <a:pPr eaLnBrk="1" hangingPunct="1"/>
              <a:t>31</a:t>
            </a:fld>
            <a:endParaRPr lang="en-US" sz="1200">
              <a:latin typeface="Calibri" charset="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MS PGothic" charset="0"/>
              </a:rPr>
              <a:t>Now</a:t>
            </a:r>
            <a:r>
              <a:rPr lang="en-US" dirty="0">
                <a:latin typeface="Calibri" charset="0"/>
                <a:ea typeface="MS PGothic" charset="0"/>
              </a:rPr>
              <a:t>, we </a:t>
            </a:r>
            <a:r>
              <a:rPr lang="en-US" dirty="0" smtClean="0">
                <a:latin typeface="Calibri" charset="0"/>
                <a:ea typeface="MS PGothic" charset="0"/>
              </a:rPr>
              <a:t>have mapped out our training intervention and the situational</a:t>
            </a:r>
            <a:r>
              <a:rPr lang="en-US" baseline="0" dirty="0" smtClean="0">
                <a:latin typeface="Calibri" charset="0"/>
                <a:ea typeface="MS PGothic" charset="0"/>
              </a:rPr>
              <a:t> factors, and we </a:t>
            </a:r>
            <a:r>
              <a:rPr lang="en-US" dirty="0" smtClean="0">
                <a:latin typeface="Calibri" charset="0"/>
                <a:ea typeface="MS PGothic" charset="0"/>
              </a:rPr>
              <a:t>are </a:t>
            </a:r>
            <a:r>
              <a:rPr lang="en-US" dirty="0">
                <a:latin typeface="Calibri" charset="0"/>
                <a:ea typeface="MS PGothic" charset="0"/>
              </a:rPr>
              <a:t>ready to make some decisions about the level at which we can reasonably evaluate the outcomes and impact of our training.  </a:t>
            </a:r>
          </a:p>
          <a:p>
            <a:endParaRPr lang="en-US" dirty="0">
              <a:latin typeface="Calibri" charset="0"/>
              <a:ea typeface="MS PGothic" charset="0"/>
            </a:endParaRPr>
          </a:p>
          <a:p>
            <a:r>
              <a:rPr lang="en-US" dirty="0" smtClean="0">
                <a:latin typeface="Calibri" charset="0"/>
                <a:ea typeface="MS PGothic" charset="0"/>
              </a:rPr>
              <a:t>In short, we are asking:</a:t>
            </a:r>
            <a:r>
              <a:rPr lang="en-US" b="1" dirty="0" smtClean="0">
                <a:latin typeface="Calibri" charset="0"/>
                <a:ea typeface="MS PGothic" charset="0"/>
              </a:rPr>
              <a:t> </a:t>
            </a:r>
            <a:r>
              <a:rPr lang="ja-JP" altLang="en-US" b="1" dirty="0">
                <a:latin typeface="Calibri" charset="0"/>
                <a:ea typeface="MS PGothic" charset="0"/>
              </a:rPr>
              <a:t>“</a:t>
            </a:r>
            <a:r>
              <a:rPr lang="en-US" altLang="ja-JP" dirty="0">
                <a:latin typeface="Calibri" charset="0"/>
                <a:ea typeface="MS PGothic" charset="0"/>
              </a:rPr>
              <a:t>What do we </a:t>
            </a:r>
            <a:r>
              <a:rPr lang="en-US" altLang="ja-JP" b="1" i="1" dirty="0">
                <a:latin typeface="Calibri" charset="0"/>
                <a:ea typeface="MS PGothic" charset="0"/>
              </a:rPr>
              <a:t>want to learn</a:t>
            </a:r>
            <a:r>
              <a:rPr lang="en-US" altLang="ja-JP" dirty="0">
                <a:latin typeface="Calibri" charset="0"/>
                <a:ea typeface="MS PGothic" charset="0"/>
              </a:rPr>
              <a:t> about the outcomes of our training, and what is it </a:t>
            </a:r>
            <a:r>
              <a:rPr lang="en-US" altLang="ja-JP" b="1" i="1" dirty="0">
                <a:latin typeface="Calibri" charset="0"/>
                <a:ea typeface="MS PGothic" charset="0"/>
              </a:rPr>
              <a:t>feasible</a:t>
            </a:r>
            <a:r>
              <a:rPr lang="en-US" altLang="ja-JP" dirty="0">
                <a:latin typeface="Calibri" charset="0"/>
                <a:ea typeface="MS PGothic" charset="0"/>
              </a:rPr>
              <a:t> for us to find out?</a:t>
            </a:r>
            <a:r>
              <a:rPr lang="ja-JP" altLang="en-US" dirty="0">
                <a:latin typeface="Calibri" charset="0"/>
                <a:ea typeface="MS PGothic" charset="0"/>
              </a:rPr>
              <a:t>”</a:t>
            </a:r>
            <a:r>
              <a:rPr lang="en-US" altLang="ja-JP" dirty="0">
                <a:latin typeface="Calibri" charset="0"/>
                <a:ea typeface="MS PGothic" charset="0"/>
              </a:rPr>
              <a:t> </a:t>
            </a:r>
          </a:p>
          <a:p>
            <a:endParaRPr lang="en-US" dirty="0">
              <a:latin typeface="Calibri" charset="0"/>
              <a:ea typeface="MS PGothic" charset="0"/>
            </a:endParaRPr>
          </a:p>
          <a:p>
            <a:r>
              <a:rPr lang="en-US" dirty="0">
                <a:latin typeface="Calibri" charset="0"/>
                <a:ea typeface="MS PGothic" charset="0"/>
              </a:rPr>
              <a:t>I-TECH has developed a </a:t>
            </a:r>
            <a:r>
              <a:rPr lang="en-US" dirty="0" smtClean="0">
                <a:latin typeface="Calibri" charset="0"/>
                <a:ea typeface="MS PGothic" charset="0"/>
              </a:rPr>
              <a:t>worksheet, </a:t>
            </a:r>
            <a:r>
              <a:rPr lang="en-US" dirty="0">
                <a:latin typeface="Calibri" charset="0"/>
                <a:ea typeface="MS PGothic" charset="0"/>
              </a:rPr>
              <a:t>called </a:t>
            </a:r>
            <a:r>
              <a:rPr lang="en-US" dirty="0" smtClean="0">
                <a:latin typeface="Calibri" charset="0"/>
                <a:ea typeface="MS PGothic" charset="0"/>
              </a:rPr>
              <a:t>the Evaluation Considerations tool, </a:t>
            </a:r>
            <a:r>
              <a:rPr lang="en-US" dirty="0">
                <a:latin typeface="Calibri" charset="0"/>
                <a:ea typeface="MS PGothic" charset="0"/>
              </a:rPr>
              <a:t>to help you focus this conversation into six specific categories of consideration. </a:t>
            </a:r>
          </a:p>
          <a:p>
            <a:r>
              <a:rPr lang="en-US" dirty="0" smtClean="0">
                <a:latin typeface="Calibri" charset="0"/>
                <a:ea typeface="MS PGothic" charset="0"/>
              </a:rPr>
              <a:t>The six </a:t>
            </a:r>
            <a:r>
              <a:rPr lang="en-US" dirty="0">
                <a:latin typeface="Calibri" charset="0"/>
                <a:ea typeface="MS PGothic" charset="0"/>
              </a:rPr>
              <a:t>categories to consider are:</a:t>
            </a:r>
          </a:p>
          <a:p>
            <a:endParaRPr lang="en-US" dirty="0">
              <a:latin typeface="Calibri" charset="0"/>
              <a:ea typeface="MS PGothic" charset="0"/>
            </a:endParaRPr>
          </a:p>
          <a:p>
            <a:r>
              <a:rPr lang="en-US" dirty="0">
                <a:latin typeface="Calibri" charset="0"/>
                <a:ea typeface="MS PGothic" charset="0"/>
              </a:rPr>
              <a:t>The </a:t>
            </a:r>
            <a:r>
              <a:rPr lang="en-US" b="1" dirty="0">
                <a:latin typeface="Calibri" charset="0"/>
                <a:ea typeface="MS PGothic" charset="0"/>
              </a:rPr>
              <a:t>scope</a:t>
            </a:r>
            <a:r>
              <a:rPr lang="en-US" dirty="0">
                <a:latin typeface="Calibri" charset="0"/>
                <a:ea typeface="MS PGothic" charset="0"/>
              </a:rPr>
              <a:t> of the intervention being evaluated </a:t>
            </a:r>
          </a:p>
          <a:p>
            <a:r>
              <a:rPr lang="en-US" dirty="0">
                <a:latin typeface="Calibri" charset="0"/>
                <a:ea typeface="MS PGothic" charset="0"/>
              </a:rPr>
              <a:t>The </a:t>
            </a:r>
            <a:r>
              <a:rPr lang="en-US" b="1" dirty="0">
                <a:latin typeface="Calibri" charset="0"/>
                <a:ea typeface="MS PGothic" charset="0"/>
              </a:rPr>
              <a:t>objectives</a:t>
            </a:r>
            <a:r>
              <a:rPr lang="en-US" dirty="0">
                <a:latin typeface="Calibri" charset="0"/>
                <a:ea typeface="MS PGothic" charset="0"/>
              </a:rPr>
              <a:t> of the training intervention</a:t>
            </a:r>
          </a:p>
          <a:p>
            <a:r>
              <a:rPr lang="en-US" dirty="0">
                <a:latin typeface="Calibri" charset="0"/>
                <a:ea typeface="MS PGothic" charset="0"/>
              </a:rPr>
              <a:t>The </a:t>
            </a:r>
            <a:r>
              <a:rPr lang="en-US" b="1" dirty="0">
                <a:latin typeface="Calibri" charset="0"/>
                <a:ea typeface="MS PGothic" charset="0"/>
              </a:rPr>
              <a:t>use</a:t>
            </a:r>
            <a:r>
              <a:rPr lang="en-US" dirty="0">
                <a:latin typeface="Calibri" charset="0"/>
                <a:ea typeface="MS PGothic" charset="0"/>
              </a:rPr>
              <a:t> of the evaluation findings, and</a:t>
            </a:r>
          </a:p>
          <a:p>
            <a:r>
              <a:rPr lang="en-US" dirty="0">
                <a:latin typeface="Calibri" charset="0"/>
                <a:ea typeface="MS PGothic" charset="0"/>
              </a:rPr>
              <a:t>the </a:t>
            </a:r>
            <a:r>
              <a:rPr lang="en-US" b="1" dirty="0">
                <a:latin typeface="Calibri" charset="0"/>
                <a:ea typeface="MS PGothic" charset="0"/>
              </a:rPr>
              <a:t>feasibility</a:t>
            </a:r>
            <a:r>
              <a:rPr lang="en-US" dirty="0">
                <a:latin typeface="Calibri" charset="0"/>
                <a:ea typeface="MS PGothic" charset="0"/>
              </a:rPr>
              <a:t> of conducting various evaluation activities, including</a:t>
            </a:r>
          </a:p>
          <a:p>
            <a:pPr lvl="1"/>
            <a:r>
              <a:rPr lang="en-US" dirty="0">
                <a:latin typeface="Calibri" charset="0"/>
                <a:ea typeface="MS PGothic" charset="0"/>
              </a:rPr>
              <a:t>the </a:t>
            </a:r>
            <a:r>
              <a:rPr lang="en-US" b="1" dirty="0">
                <a:latin typeface="Calibri" charset="0"/>
                <a:ea typeface="MS PGothic" charset="0"/>
              </a:rPr>
              <a:t>time frame </a:t>
            </a:r>
            <a:r>
              <a:rPr lang="en-US" dirty="0">
                <a:latin typeface="Calibri" charset="0"/>
                <a:ea typeface="MS PGothic" charset="0"/>
              </a:rPr>
              <a:t>for the evaluation</a:t>
            </a:r>
          </a:p>
          <a:p>
            <a:pPr lvl="1"/>
            <a:r>
              <a:rPr lang="en-US" dirty="0" smtClean="0">
                <a:latin typeface="Calibri" charset="0"/>
                <a:ea typeface="MS PGothic" charset="0"/>
              </a:rPr>
              <a:t>the </a:t>
            </a:r>
            <a:r>
              <a:rPr lang="en-US" b="1" dirty="0">
                <a:latin typeface="Calibri" charset="0"/>
                <a:ea typeface="MS PGothic" charset="0"/>
              </a:rPr>
              <a:t>financial and human resources </a:t>
            </a:r>
            <a:r>
              <a:rPr lang="en-US" dirty="0">
                <a:latin typeface="Calibri" charset="0"/>
                <a:ea typeface="MS PGothic" charset="0"/>
              </a:rPr>
              <a:t>available for the </a:t>
            </a:r>
            <a:r>
              <a:rPr lang="en-US" dirty="0" smtClean="0">
                <a:latin typeface="Calibri" charset="0"/>
                <a:ea typeface="MS PGothic" charset="0"/>
              </a:rPr>
              <a:t>evaluation,</a:t>
            </a:r>
            <a:r>
              <a:rPr lang="en-US" baseline="0" dirty="0" smtClean="0">
                <a:latin typeface="Calibri" charset="0"/>
                <a:ea typeface="MS PGothic" charset="0"/>
              </a:rPr>
              <a:t> and</a:t>
            </a:r>
          </a:p>
          <a:p>
            <a:pPr marL="457200" marR="0" lvl="1"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ea typeface="MS PGothic" charset="0"/>
              </a:rPr>
              <a:t>your </a:t>
            </a:r>
            <a:r>
              <a:rPr lang="en-US" b="1" dirty="0" smtClean="0">
                <a:latin typeface="Calibri" charset="0"/>
                <a:ea typeface="MS PGothic" charset="0"/>
              </a:rPr>
              <a:t>access to quality data</a:t>
            </a:r>
          </a:p>
          <a:p>
            <a:pPr marL="457200" marR="0" lvl="1" indent="0" algn="l" defTabSz="457200" rtl="0" eaLnBrk="0" fontAlgn="base" latinLnBrk="0" hangingPunct="0">
              <a:lnSpc>
                <a:spcPct val="100000"/>
              </a:lnSpc>
              <a:spcBef>
                <a:spcPct val="30000"/>
              </a:spcBef>
              <a:spcAft>
                <a:spcPct val="0"/>
              </a:spcAft>
              <a:buClrTx/>
              <a:buSzTx/>
              <a:buFontTx/>
              <a:buNone/>
              <a:tabLst/>
              <a:defRPr/>
            </a:pPr>
            <a:r>
              <a:rPr lang="en-US" b="1" dirty="0" smtClean="0">
                <a:latin typeface="Calibri" charset="0"/>
                <a:ea typeface="MS PGothic" charset="0"/>
              </a:rPr>
              <a:t>We’ve also developed a “situational factors worksheet” to help</a:t>
            </a:r>
            <a:r>
              <a:rPr lang="en-US" b="1" baseline="0" dirty="0" smtClean="0">
                <a:latin typeface="Calibri" charset="0"/>
                <a:ea typeface="MS PGothic" charset="0"/>
              </a:rPr>
              <a:t> think about what the possible confounders might be for the evaluation, and what you might want to do to address these in your evaluation.</a:t>
            </a:r>
            <a:endParaRPr lang="en-US" b="1" dirty="0" smtClean="0">
              <a:latin typeface="Calibri" charset="0"/>
              <a:ea typeface="MS PGothic" charset="0"/>
            </a:endParaRPr>
          </a:p>
          <a:p>
            <a:pPr lvl="1"/>
            <a:endParaRPr lang="en-US" dirty="0">
              <a:latin typeface="Calibri" charset="0"/>
              <a:ea typeface="MS PGothic" charset="0"/>
            </a:endParaRP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6AB8069A-9A52-7D45-9975-576018A0C8B2}" type="slidenum">
              <a:rPr lang="en-US" sz="1200">
                <a:latin typeface="Arial" charset="0"/>
                <a:cs typeface="Arial" charset="0"/>
              </a:rPr>
              <a:pPr eaLnBrk="1" hangingPunct="1"/>
              <a:t>32</a:t>
            </a:fld>
            <a:endParaRPr lang="en-US" sz="1200">
              <a:latin typeface="Arial" charset="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 web resources for a few minutes.</a:t>
            </a:r>
            <a:endParaRPr lang="en-US" dirty="0"/>
          </a:p>
        </p:txBody>
      </p:sp>
      <p:sp>
        <p:nvSpPr>
          <p:cNvPr id="4" name="Slide Number Placeholder 3"/>
          <p:cNvSpPr>
            <a:spLocks noGrp="1"/>
          </p:cNvSpPr>
          <p:nvPr>
            <p:ph type="sldNum" sz="quarter" idx="10"/>
          </p:nvPr>
        </p:nvSpPr>
        <p:spPr/>
        <p:txBody>
          <a:bodyPr/>
          <a:lstStyle/>
          <a:p>
            <a:pPr>
              <a:defRPr/>
            </a:pPr>
            <a:fld id="{B7E2239E-F326-9F45-8259-83DDF7FF3875}" type="slidenum">
              <a:rPr lang="en-US" smtClean="0"/>
              <a:pPr>
                <a:defRPr/>
              </a:pPr>
              <a:t>33</a:t>
            </a:fld>
            <a:endParaRPr lang="en-US"/>
          </a:p>
        </p:txBody>
      </p:sp>
    </p:spTree>
    <p:extLst>
      <p:ext uri="{BB962C8B-B14F-4D97-AF65-F5344CB8AC3E}">
        <p14:creationId xmlns:p14="http://schemas.microsoft.com/office/powerpoint/2010/main" val="389491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1200" kern="1200" dirty="0" smtClean="0">
                <a:solidFill>
                  <a:schemeClr val="tx1"/>
                </a:solidFill>
                <a:effectLst/>
                <a:latin typeface="+mn-lt"/>
                <a:ea typeface="MS PGothic" pitchFamily="34" charset="-128"/>
                <a:cs typeface="MS PGothic" charset="0"/>
              </a:rPr>
              <a:t>Our intention in developing th</a:t>
            </a:r>
            <a:r>
              <a:rPr lang="en-US" sz="1200" kern="1200" baseline="0" dirty="0" smtClean="0">
                <a:solidFill>
                  <a:schemeClr val="tx1"/>
                </a:solidFill>
                <a:effectLst/>
                <a:latin typeface="+mn-lt"/>
                <a:ea typeface="MS PGothic" pitchFamily="34" charset="-128"/>
                <a:cs typeface="MS PGothic" charset="0"/>
              </a:rPr>
              <a:t>e Training Evaluation Framework and Tools</a:t>
            </a:r>
            <a:r>
              <a:rPr lang="en-US" sz="1200" kern="1200" dirty="0" smtClean="0">
                <a:solidFill>
                  <a:schemeClr val="tx1"/>
                </a:solidFill>
                <a:effectLst/>
                <a:latin typeface="+mn-lt"/>
                <a:ea typeface="MS PGothic" pitchFamily="34" charset="-128"/>
                <a:cs typeface="MS PGothic" charset="0"/>
              </a:rPr>
              <a:t> is to help you be more thoughtful, specific, and logical in designing your training intervention, and in planning to evaluate</a:t>
            </a:r>
            <a:r>
              <a:rPr lang="en-US" sz="1200" kern="1200" baseline="0" dirty="0" smtClean="0">
                <a:solidFill>
                  <a:schemeClr val="tx1"/>
                </a:solidFill>
                <a:effectLst/>
                <a:latin typeface="+mn-lt"/>
                <a:ea typeface="MS PGothic" pitchFamily="34" charset="-128"/>
                <a:cs typeface="MS PGothic" charset="0"/>
              </a:rPr>
              <a:t> its outcomes and impacts.</a:t>
            </a:r>
            <a:endParaRPr lang="en-US" sz="1200" kern="1200" dirty="0" smtClean="0">
              <a:solidFill>
                <a:schemeClr val="tx1"/>
              </a:solidFill>
              <a:effectLst/>
              <a:latin typeface="+mn-lt"/>
              <a:ea typeface="MS PGothic" pitchFamily="34" charset="-128"/>
              <a:cs typeface="MS PGothic" charset="0"/>
            </a:endParaRPr>
          </a:p>
          <a:p>
            <a:endParaRPr lang="en-US" sz="1200" kern="1200" dirty="0" smtClean="0">
              <a:solidFill>
                <a:schemeClr val="tx1"/>
              </a:solidFill>
              <a:effectLst/>
              <a:latin typeface="+mn-lt"/>
              <a:ea typeface="MS PGothic" pitchFamily="34" charset="-128"/>
              <a:cs typeface="MS PGothic" charset="0"/>
            </a:endParaRPr>
          </a:p>
          <a:p>
            <a:endParaRPr lang="en-US" sz="1200" kern="1200" dirty="0" smtClean="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pPr>
              <a:defRPr/>
            </a:pPr>
            <a:fld id="{B7E2239E-F326-9F45-8259-83DDF7FF3875}" type="slidenum">
              <a:rPr lang="en-US" smtClean="0"/>
              <a:pPr>
                <a:defRPr/>
              </a:pPr>
              <a:t>36</a:t>
            </a:fld>
            <a:endParaRPr lang="en-US"/>
          </a:p>
        </p:txBody>
      </p:sp>
    </p:spTree>
    <p:extLst>
      <p:ext uri="{BB962C8B-B14F-4D97-AF65-F5344CB8AC3E}">
        <p14:creationId xmlns:p14="http://schemas.microsoft.com/office/powerpoint/2010/main" val="1069220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sz="1200" kern="1200" dirty="0" smtClean="0">
                <a:solidFill>
                  <a:schemeClr val="tx1"/>
                </a:solidFill>
                <a:effectLst/>
                <a:latin typeface="+mn-lt"/>
                <a:ea typeface="MS PGothic" pitchFamily="34" charset="-128"/>
                <a:cs typeface="MS PGothic" charset="0"/>
              </a:rPr>
              <a:t>Planning a training program evaluation is not exactly a step-wise process, but this</a:t>
            </a:r>
            <a:r>
              <a:rPr lang="en-US" sz="1200" kern="1200" baseline="0" dirty="0" smtClean="0">
                <a:solidFill>
                  <a:schemeClr val="tx1"/>
                </a:solidFill>
                <a:effectLst/>
                <a:latin typeface="+mn-lt"/>
                <a:ea typeface="MS PGothic" pitchFamily="34" charset="-128"/>
                <a:cs typeface="MS PGothic" charset="0"/>
              </a:rPr>
              <a:t> framework and tools </a:t>
            </a:r>
            <a:r>
              <a:rPr lang="en-US" dirty="0" smtClean="0">
                <a:latin typeface="Calibri" charset="0"/>
                <a:ea typeface="MS PGothic" charset="0"/>
              </a:rPr>
              <a:t>can help you systematically think about the design, situational factors, and scope of your evaluation. </a:t>
            </a:r>
            <a:endParaRPr lang="en-US" b="0" dirty="0">
              <a:latin typeface="Calibri" charset="0"/>
              <a:ea typeface="MS PGothic" charset="0"/>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865979CE-08E4-5B46-89E4-D420C7C2C9B6}" type="slidenum">
              <a:rPr lang="en-US" sz="1200">
                <a:latin typeface="Calibri" charset="0"/>
                <a:cs typeface="Arial" charset="0"/>
              </a:rPr>
              <a:pPr eaLnBrk="1" hangingPunct="1"/>
              <a:t>37</a:t>
            </a:fld>
            <a:endParaRPr lang="en-US" sz="1200">
              <a:latin typeface="Calibri" charset="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0" dirty="0" smtClean="0">
                <a:latin typeface="Calibri" charset="0"/>
                <a:ea typeface="MS PGothic" charset="0"/>
              </a:rPr>
              <a:t>So coming back to the main purpose of this project</a:t>
            </a:r>
            <a:r>
              <a:rPr lang="en-US" b="0" baseline="0" dirty="0" smtClean="0">
                <a:latin typeface="Calibri" charset="0"/>
                <a:ea typeface="MS PGothic" charset="0"/>
              </a:rPr>
              <a:t>, </a:t>
            </a:r>
            <a:r>
              <a:rPr lang="en-US" b="0" dirty="0" smtClean="0">
                <a:latin typeface="Calibri" charset="0"/>
                <a:ea typeface="MS PGothic" charset="0"/>
              </a:rPr>
              <a:t>we have a picture</a:t>
            </a:r>
            <a:r>
              <a:rPr lang="en-US" b="0" baseline="0" dirty="0" smtClean="0">
                <a:latin typeface="Calibri" charset="0"/>
                <a:ea typeface="MS PGothic" charset="0"/>
              </a:rPr>
              <a:t> of a young patient and their health worker, reminding us of the primary aim of our trainings and our mandate to help programs use their</a:t>
            </a:r>
            <a:r>
              <a:rPr lang="en-US" b="0" dirty="0" smtClean="0">
                <a:latin typeface="Calibri" charset="0"/>
                <a:ea typeface="MS PGothic" charset="0"/>
              </a:rPr>
              <a:t> limited resources</a:t>
            </a:r>
            <a:r>
              <a:rPr lang="en-US" b="0" baseline="0" dirty="0" smtClean="0">
                <a:latin typeface="Calibri" charset="0"/>
                <a:ea typeface="MS PGothic" charset="0"/>
              </a:rPr>
              <a:t> to ensure that health care worker trainings have the broadest possible impacts,  and to improve the capacity of health care systems and the outcomes of patients. </a:t>
            </a:r>
          </a:p>
          <a:p>
            <a:pPr>
              <a:lnSpc>
                <a:spcPct val="90000"/>
              </a:lnSpc>
            </a:pPr>
            <a:endParaRPr lang="en-US" b="0" baseline="0" dirty="0" smtClean="0">
              <a:latin typeface="Calibri" charset="0"/>
              <a:ea typeface="MS PGothic" charset="0"/>
            </a:endParaRPr>
          </a:p>
          <a:p>
            <a:pPr>
              <a:lnSpc>
                <a:spcPct val="90000"/>
              </a:lnSpc>
            </a:pPr>
            <a:r>
              <a:rPr lang="en-US" b="0" baseline="0" dirty="0" smtClean="0">
                <a:latin typeface="Calibri" charset="0"/>
                <a:ea typeface="MS PGothic" charset="0"/>
              </a:rPr>
              <a:t>We hope that the Training Evaluation Framework and Tools will help you reach that goal.</a:t>
            </a:r>
            <a:endParaRPr lang="en-US" b="0" dirty="0">
              <a:latin typeface="Calibri" charset="0"/>
              <a:ea typeface="MS PGothic" charset="0"/>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865979CE-08E4-5B46-89E4-D420C7C2C9B6}" type="slidenum">
              <a:rPr lang="en-US" sz="1200">
                <a:latin typeface="Calibri" charset="0"/>
                <a:cs typeface="Arial" charset="0"/>
              </a:rPr>
              <a:pPr eaLnBrk="1" hangingPunct="1"/>
              <a:t>38</a:t>
            </a:fld>
            <a:endParaRPr lang="en-US" sz="1200">
              <a:latin typeface="Calibri" charset="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MS PGothic"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fld id="{4F88CF09-EC87-634E-93D1-DE8AF337568C}" type="slidenum">
              <a:rPr lang="en-US" sz="1200">
                <a:latin typeface="Calibri" charset="0"/>
                <a:cs typeface="Arial" charset="0"/>
              </a:rPr>
              <a:pPr eaLnBrk="1" hangingPunct="1"/>
              <a:t>39</a:t>
            </a:fld>
            <a:endParaRPr lang="en-US" sz="1200">
              <a:latin typeface="Calibri"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Gabrielle put together a team, and these are the main folks that have worked on the project,</a:t>
            </a:r>
            <a:r>
              <a:rPr lang="en-US" baseline="0" dirty="0" smtClean="0"/>
              <a:t> contributing to various sections of it.</a:t>
            </a:r>
            <a:endParaRPr lang="en-US" dirty="0"/>
          </a:p>
        </p:txBody>
      </p:sp>
      <p:sp>
        <p:nvSpPr>
          <p:cNvPr id="4" name="Slide Number Placeholder 3"/>
          <p:cNvSpPr>
            <a:spLocks noGrp="1"/>
          </p:cNvSpPr>
          <p:nvPr>
            <p:ph type="sldNum" sz="quarter" idx="10"/>
          </p:nvPr>
        </p:nvSpPr>
        <p:spPr/>
        <p:txBody>
          <a:bodyPr/>
          <a:lstStyle/>
          <a:p>
            <a:pPr>
              <a:defRPr/>
            </a:pPr>
            <a:fld id="{B7E2239E-F326-9F45-8259-83DDF7FF3875}" type="slidenum">
              <a:rPr lang="en-US" smtClean="0"/>
              <a:pPr>
                <a:defRPr/>
              </a:pPr>
              <a:t>4</a:t>
            </a:fld>
            <a:endParaRPr lang="en-US"/>
          </a:p>
        </p:txBody>
      </p:sp>
    </p:spTree>
    <p:extLst>
      <p:ext uri="{BB962C8B-B14F-4D97-AF65-F5344CB8AC3E}">
        <p14:creationId xmlns:p14="http://schemas.microsoft.com/office/powerpoint/2010/main" val="2625302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Thinking about this task – to</a:t>
            </a:r>
            <a:r>
              <a:rPr lang="en-US" baseline="0" dirty="0" smtClean="0">
                <a:ea typeface="ＭＳ Ｐゴシック" pitchFamily="34" charset="-128"/>
              </a:rPr>
              <a:t> help support PEPFAR training programs to move from almost solely documenting outputs – numbers of participants trained, and numbers of trainings conducted – to evaluating outcomes, we did some formative work – how to contribute to the field of training evaluation and help move us in this direction of evaluating outcomes.</a:t>
            </a:r>
          </a:p>
          <a:p>
            <a:endParaRPr lang="en-US" baseline="0" dirty="0" smtClean="0">
              <a:ea typeface="ＭＳ Ｐゴシック" pitchFamily="34" charset="-128"/>
            </a:endParaRPr>
          </a:p>
          <a:p>
            <a:r>
              <a:rPr lang="en-US" dirty="0" smtClean="0">
                <a:ea typeface="ＭＳ Ｐゴシック" pitchFamily="34" charset="-128"/>
              </a:rPr>
              <a:t>To date the formative work has included key informant interviews and a literature</a:t>
            </a:r>
            <a:r>
              <a:rPr lang="en-US" baseline="0" dirty="0" smtClean="0">
                <a:ea typeface="ＭＳ Ｐゴシック" pitchFamily="34" charset="-128"/>
              </a:rPr>
              <a:t> review</a:t>
            </a:r>
            <a:r>
              <a:rPr lang="en-US" dirty="0" smtClean="0">
                <a:ea typeface="ＭＳ Ｐゴシック" pitchFamily="34" charset="-128"/>
              </a:rPr>
              <a:t>, and the results of these are reflected in the draft </a:t>
            </a:r>
            <a:r>
              <a:rPr lang="en-US" dirty="0" err="1" smtClean="0">
                <a:ea typeface="ＭＳ Ｐゴシック" pitchFamily="34" charset="-128"/>
              </a:rPr>
              <a:t>framework.The</a:t>
            </a:r>
            <a:r>
              <a:rPr lang="en-US" dirty="0" smtClean="0">
                <a:ea typeface="ＭＳ Ｐゴシック" pitchFamily="34" charset="-128"/>
              </a:rPr>
              <a:t> framework has been developed, and has begun to be shared with partners for feedback. The framework has had a lot of resonance with the key informants we’ve talked with, so we think we’re on the right track with it.</a:t>
            </a:r>
          </a:p>
          <a:p>
            <a:endParaRPr lang="en-US" dirty="0" smtClean="0">
              <a:ea typeface="ＭＳ Ｐゴシック" pitchFamily="34" charset="-128"/>
            </a:endParaRPr>
          </a:p>
          <a:p>
            <a:r>
              <a:rPr lang="en-US" dirty="0" smtClean="0">
                <a:ea typeface="ＭＳ Ｐゴシック" pitchFamily="34" charset="-128"/>
              </a:rPr>
              <a:t> A review of the literature has been conducted, and literature has been categorized with reference to components of the framework.  This has also been shared with partners.  </a:t>
            </a:r>
          </a:p>
          <a:p>
            <a:endParaRPr lang="en-US" dirty="0" smtClean="0">
              <a:ea typeface="ＭＳ Ｐゴシック" pitchFamily="34" charset="-128"/>
            </a:endParaRPr>
          </a:p>
          <a:p>
            <a:r>
              <a:rPr lang="en-US" dirty="0" smtClean="0">
                <a:ea typeface="ＭＳ Ｐゴシック" pitchFamily="34" charset="-128"/>
              </a:rPr>
              <a:t>We’ve drafted</a:t>
            </a:r>
            <a:r>
              <a:rPr lang="en-US" baseline="0" dirty="0" smtClean="0">
                <a:ea typeface="ＭＳ Ｐゴシック" pitchFamily="34" charset="-128"/>
              </a:rPr>
              <a:t> tools to accompany the framework, and are currently pilot-testing those with colleagues working on a Leaders-in-Health training program in Namibia, and will be piloting them with several other groups this year.  In fact, if you’d like to talk about piloting the framework and tools for a project you’re working on, we’d love to talk with you about that.</a:t>
            </a:r>
          </a:p>
          <a:p>
            <a:endParaRPr lang="en-US" baseline="0" dirty="0" smtClean="0">
              <a:ea typeface="ＭＳ Ｐゴシック" pitchFamily="34" charset="-128"/>
            </a:endParaRPr>
          </a:p>
          <a:p>
            <a:r>
              <a:rPr lang="en-US" baseline="0" dirty="0" smtClean="0">
                <a:ea typeface="ＭＳ Ｐゴシック" pitchFamily="34" charset="-128"/>
              </a:rPr>
              <a:t>We also have drafted some case examples to help illustrate the concepts in the framework and tools, and as we move forward with piloting the tools, we hope to be able to add these real-life examples to our collection of cases.</a:t>
            </a:r>
            <a:endParaRPr lang="en-US" dirty="0" smtClean="0">
              <a:ea typeface="ＭＳ Ｐゴシック" pitchFamily="34" charset="-128"/>
            </a:endParaRPr>
          </a:p>
          <a:p>
            <a:endParaRPr lang="en-US" dirty="0" smtClean="0">
              <a:ea typeface="ＭＳ Ｐゴシック" pitchFamily="34" charset="-128"/>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34852" indent="-282635" eaLnBrk="0" hangingPunct="0">
              <a:defRPr>
                <a:solidFill>
                  <a:schemeClr val="tx1"/>
                </a:solidFill>
                <a:latin typeface="Arial" charset="0"/>
                <a:ea typeface="ＭＳ Ｐゴシック" pitchFamily="34" charset="-128"/>
              </a:defRPr>
            </a:lvl2pPr>
            <a:lvl3pPr marL="1130541" indent="-226108" eaLnBrk="0" hangingPunct="0">
              <a:defRPr>
                <a:solidFill>
                  <a:schemeClr val="tx1"/>
                </a:solidFill>
                <a:latin typeface="Arial" charset="0"/>
                <a:ea typeface="ＭＳ Ｐゴシック" pitchFamily="34" charset="-128"/>
              </a:defRPr>
            </a:lvl3pPr>
            <a:lvl4pPr marL="1582758" indent="-226108" eaLnBrk="0" hangingPunct="0">
              <a:defRPr>
                <a:solidFill>
                  <a:schemeClr val="tx1"/>
                </a:solidFill>
                <a:latin typeface="Arial" charset="0"/>
                <a:ea typeface="ＭＳ Ｐゴシック" pitchFamily="34" charset="-128"/>
              </a:defRPr>
            </a:lvl4pPr>
            <a:lvl5pPr marL="2034974" indent="-226108" eaLnBrk="0" hangingPunct="0">
              <a:defRPr>
                <a:solidFill>
                  <a:schemeClr val="tx1"/>
                </a:solidFill>
                <a:latin typeface="Arial" charset="0"/>
                <a:ea typeface="ＭＳ Ｐゴシック" pitchFamily="34" charset="-128"/>
              </a:defRPr>
            </a:lvl5pPr>
            <a:lvl6pPr marL="2487191" indent="-226108" eaLnBrk="0" fontAlgn="base" hangingPunct="0">
              <a:spcBef>
                <a:spcPct val="0"/>
              </a:spcBef>
              <a:spcAft>
                <a:spcPct val="0"/>
              </a:spcAft>
              <a:defRPr>
                <a:solidFill>
                  <a:schemeClr val="tx1"/>
                </a:solidFill>
                <a:latin typeface="Arial" charset="0"/>
                <a:ea typeface="ＭＳ Ｐゴシック" pitchFamily="34" charset="-128"/>
              </a:defRPr>
            </a:lvl6pPr>
            <a:lvl7pPr marL="2939407" indent="-226108" eaLnBrk="0" fontAlgn="base" hangingPunct="0">
              <a:spcBef>
                <a:spcPct val="0"/>
              </a:spcBef>
              <a:spcAft>
                <a:spcPct val="0"/>
              </a:spcAft>
              <a:defRPr>
                <a:solidFill>
                  <a:schemeClr val="tx1"/>
                </a:solidFill>
                <a:latin typeface="Arial" charset="0"/>
                <a:ea typeface="ＭＳ Ｐゴシック" pitchFamily="34" charset="-128"/>
              </a:defRPr>
            </a:lvl7pPr>
            <a:lvl8pPr marL="3391624" indent="-226108" eaLnBrk="0" fontAlgn="base" hangingPunct="0">
              <a:spcBef>
                <a:spcPct val="0"/>
              </a:spcBef>
              <a:spcAft>
                <a:spcPct val="0"/>
              </a:spcAft>
              <a:defRPr>
                <a:solidFill>
                  <a:schemeClr val="tx1"/>
                </a:solidFill>
                <a:latin typeface="Arial" charset="0"/>
                <a:ea typeface="ＭＳ Ｐゴシック" pitchFamily="34" charset="-128"/>
              </a:defRPr>
            </a:lvl8pPr>
            <a:lvl9pPr marL="3843840" indent="-226108"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C150541-E4FA-48F2-9B56-828CDAAEAF86}" type="slidenum">
              <a:rPr lang="en-US" smtClean="0"/>
              <a:pPr eaLnBrk="1" hangingPunct="1"/>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I’ll just share</a:t>
            </a:r>
            <a:r>
              <a:rPr lang="en-US" baseline="0" dirty="0" smtClean="0">
                <a:ea typeface="ＭＳ Ｐゴシック" pitchFamily="34" charset="-128"/>
              </a:rPr>
              <a:t> a little bit</a:t>
            </a:r>
            <a:r>
              <a:rPr lang="en-US" dirty="0" smtClean="0">
                <a:ea typeface="ＭＳ Ｐゴシック" pitchFamily="34" charset="-128"/>
              </a:rPr>
              <a:t> of the themes that came out of the interviews that we conducted.</a:t>
            </a:r>
          </a:p>
          <a:p>
            <a:endParaRPr lang="en-US" dirty="0" smtClean="0">
              <a:ea typeface="ＭＳ Ｐゴシック" pitchFamily="34" charset="-128"/>
            </a:endParaRPr>
          </a:p>
          <a:p>
            <a:r>
              <a:rPr lang="en-US" dirty="0" smtClean="0">
                <a:ea typeface="ＭＳ Ｐゴシック" pitchFamily="34" charset="-128"/>
              </a:rPr>
              <a:t>The interviewees reinforced</a:t>
            </a:r>
            <a:r>
              <a:rPr lang="en-US" baseline="0" dirty="0" smtClean="0">
                <a:ea typeface="ＭＳ Ｐゴシック" pitchFamily="34" charset="-128"/>
              </a:rPr>
              <a:t> the idea that there’s a lot of attention being paid to documenting outcomes at this point, much more than in the earlier days of PEPFAR.</a:t>
            </a:r>
          </a:p>
          <a:p>
            <a:endParaRPr lang="en-US" baseline="0" dirty="0" smtClean="0">
              <a:ea typeface="ＭＳ Ｐゴシック" pitchFamily="34" charset="-128"/>
            </a:endParaRPr>
          </a:p>
          <a:p>
            <a:r>
              <a:rPr lang="en-US" baseline="0" dirty="0" smtClean="0">
                <a:ea typeface="ＭＳ Ｐゴシック" pitchFamily="34" charset="-128"/>
              </a:rPr>
              <a:t>Another emphasis was on longer-term effects.  Given that we so often have reports of outputs or very short term outcomes (such as pre-post test results), the interest is on longer term effects, out to 12 months or 18 months. </a:t>
            </a:r>
            <a:r>
              <a:rPr lang="en-US" dirty="0" smtClean="0">
                <a:ea typeface="ＭＳ Ｐゴシック" pitchFamily="34" charset="-128"/>
              </a:rPr>
              <a:t>  </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34852" indent="-282635" eaLnBrk="0" hangingPunct="0">
              <a:defRPr>
                <a:solidFill>
                  <a:schemeClr val="tx1"/>
                </a:solidFill>
                <a:latin typeface="Arial" charset="0"/>
                <a:ea typeface="ＭＳ Ｐゴシック" pitchFamily="34" charset="-128"/>
              </a:defRPr>
            </a:lvl2pPr>
            <a:lvl3pPr marL="1130541" indent="-226108" eaLnBrk="0" hangingPunct="0">
              <a:defRPr>
                <a:solidFill>
                  <a:schemeClr val="tx1"/>
                </a:solidFill>
                <a:latin typeface="Arial" charset="0"/>
                <a:ea typeface="ＭＳ Ｐゴシック" pitchFamily="34" charset="-128"/>
              </a:defRPr>
            </a:lvl3pPr>
            <a:lvl4pPr marL="1582758" indent="-226108" eaLnBrk="0" hangingPunct="0">
              <a:defRPr>
                <a:solidFill>
                  <a:schemeClr val="tx1"/>
                </a:solidFill>
                <a:latin typeface="Arial" charset="0"/>
                <a:ea typeface="ＭＳ Ｐゴシック" pitchFamily="34" charset="-128"/>
              </a:defRPr>
            </a:lvl4pPr>
            <a:lvl5pPr marL="2034974" indent="-226108" eaLnBrk="0" hangingPunct="0">
              <a:defRPr>
                <a:solidFill>
                  <a:schemeClr val="tx1"/>
                </a:solidFill>
                <a:latin typeface="Arial" charset="0"/>
                <a:ea typeface="ＭＳ Ｐゴシック" pitchFamily="34" charset="-128"/>
              </a:defRPr>
            </a:lvl5pPr>
            <a:lvl6pPr marL="2487191" indent="-226108" eaLnBrk="0" fontAlgn="base" hangingPunct="0">
              <a:spcBef>
                <a:spcPct val="0"/>
              </a:spcBef>
              <a:spcAft>
                <a:spcPct val="0"/>
              </a:spcAft>
              <a:defRPr>
                <a:solidFill>
                  <a:schemeClr val="tx1"/>
                </a:solidFill>
                <a:latin typeface="Arial" charset="0"/>
                <a:ea typeface="ＭＳ Ｐゴシック" pitchFamily="34" charset="-128"/>
              </a:defRPr>
            </a:lvl6pPr>
            <a:lvl7pPr marL="2939407" indent="-226108" eaLnBrk="0" fontAlgn="base" hangingPunct="0">
              <a:spcBef>
                <a:spcPct val="0"/>
              </a:spcBef>
              <a:spcAft>
                <a:spcPct val="0"/>
              </a:spcAft>
              <a:defRPr>
                <a:solidFill>
                  <a:schemeClr val="tx1"/>
                </a:solidFill>
                <a:latin typeface="Arial" charset="0"/>
                <a:ea typeface="ＭＳ Ｐゴシック" pitchFamily="34" charset="-128"/>
              </a:defRPr>
            </a:lvl7pPr>
            <a:lvl8pPr marL="3391624" indent="-226108" eaLnBrk="0" fontAlgn="base" hangingPunct="0">
              <a:spcBef>
                <a:spcPct val="0"/>
              </a:spcBef>
              <a:spcAft>
                <a:spcPct val="0"/>
              </a:spcAft>
              <a:defRPr>
                <a:solidFill>
                  <a:schemeClr val="tx1"/>
                </a:solidFill>
                <a:latin typeface="Arial" charset="0"/>
                <a:ea typeface="ＭＳ Ｐゴシック" pitchFamily="34" charset="-128"/>
              </a:defRPr>
            </a:lvl8pPr>
            <a:lvl9pPr marL="3843840" indent="-226108"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F9D7DAE-D71F-4D5D-BCDA-BADD2D2A444B}" type="slidenum">
              <a:rPr lang="en-US" smtClean="0"/>
              <a:pPr eaLnBrk="1" hangingPunct="1"/>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was emphasized that looking at training outcomes isn’t so much about whether or not training is a good thing, but more nuanced – asking questions about what works better, what achieves the best results, and of course what is the best “bang for your buck.”</a:t>
            </a:r>
          </a:p>
          <a:p>
            <a:endParaRPr lang="en-US" baseline="0" dirty="0" smtClean="0"/>
          </a:p>
          <a:p>
            <a:r>
              <a:rPr lang="en-US" baseline="0" dirty="0" smtClean="0"/>
              <a:t>Along with this was an emphasis on mixing qualitative with quantitative methods – to understand the context in which the training and its outcomes occur.</a:t>
            </a:r>
            <a:endParaRPr lang="en-US" dirty="0"/>
          </a:p>
        </p:txBody>
      </p:sp>
      <p:sp>
        <p:nvSpPr>
          <p:cNvPr id="4" name="Slide Number Placeholder 3"/>
          <p:cNvSpPr>
            <a:spLocks noGrp="1"/>
          </p:cNvSpPr>
          <p:nvPr>
            <p:ph type="sldNum" sz="quarter" idx="10"/>
          </p:nvPr>
        </p:nvSpPr>
        <p:spPr/>
        <p:txBody>
          <a:bodyPr/>
          <a:lstStyle/>
          <a:p>
            <a:pPr>
              <a:defRPr/>
            </a:pPr>
            <a:fld id="{B7E2239E-F326-9F45-8259-83DDF7FF3875}" type="slidenum">
              <a:rPr lang="en-US" smtClean="0"/>
              <a:pPr>
                <a:defRPr/>
              </a:pPr>
              <a:t>7</a:t>
            </a:fld>
            <a:endParaRPr lang="en-US"/>
          </a:p>
        </p:txBody>
      </p:sp>
    </p:spTree>
    <p:extLst>
      <p:ext uri="{BB962C8B-B14F-4D97-AF65-F5344CB8AC3E}">
        <p14:creationId xmlns:p14="http://schemas.microsoft.com/office/powerpoint/2010/main" val="259255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One of the main themes of the interviews was the difficulty we have in attributing any health outcomes that are seen to the training that was conducted, because there are so many confounding factors that exist at the same time as we’re conducting this training.  So we set out to develop a framework that could help programs figure out how to deal with this.</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34852" indent="-282635" eaLnBrk="0" hangingPunct="0">
              <a:defRPr>
                <a:solidFill>
                  <a:schemeClr val="tx1"/>
                </a:solidFill>
                <a:latin typeface="Arial" charset="0"/>
                <a:ea typeface="ＭＳ Ｐゴシック" pitchFamily="34" charset="-128"/>
              </a:defRPr>
            </a:lvl2pPr>
            <a:lvl3pPr marL="1130541" indent="-226108" eaLnBrk="0" hangingPunct="0">
              <a:defRPr>
                <a:solidFill>
                  <a:schemeClr val="tx1"/>
                </a:solidFill>
                <a:latin typeface="Arial" charset="0"/>
                <a:ea typeface="ＭＳ Ｐゴシック" pitchFamily="34" charset="-128"/>
              </a:defRPr>
            </a:lvl3pPr>
            <a:lvl4pPr marL="1582758" indent="-226108" eaLnBrk="0" hangingPunct="0">
              <a:defRPr>
                <a:solidFill>
                  <a:schemeClr val="tx1"/>
                </a:solidFill>
                <a:latin typeface="Arial" charset="0"/>
                <a:ea typeface="ＭＳ Ｐゴシック" pitchFamily="34" charset="-128"/>
              </a:defRPr>
            </a:lvl4pPr>
            <a:lvl5pPr marL="2034974" indent="-226108" eaLnBrk="0" hangingPunct="0">
              <a:defRPr>
                <a:solidFill>
                  <a:schemeClr val="tx1"/>
                </a:solidFill>
                <a:latin typeface="Arial" charset="0"/>
                <a:ea typeface="ＭＳ Ｐゴシック" pitchFamily="34" charset="-128"/>
              </a:defRPr>
            </a:lvl5pPr>
            <a:lvl6pPr marL="2487191" indent="-226108" eaLnBrk="0" fontAlgn="base" hangingPunct="0">
              <a:spcBef>
                <a:spcPct val="0"/>
              </a:spcBef>
              <a:spcAft>
                <a:spcPct val="0"/>
              </a:spcAft>
              <a:defRPr>
                <a:solidFill>
                  <a:schemeClr val="tx1"/>
                </a:solidFill>
                <a:latin typeface="Arial" charset="0"/>
                <a:ea typeface="ＭＳ Ｐゴシック" pitchFamily="34" charset="-128"/>
              </a:defRPr>
            </a:lvl6pPr>
            <a:lvl7pPr marL="2939407" indent="-226108" eaLnBrk="0" fontAlgn="base" hangingPunct="0">
              <a:spcBef>
                <a:spcPct val="0"/>
              </a:spcBef>
              <a:spcAft>
                <a:spcPct val="0"/>
              </a:spcAft>
              <a:defRPr>
                <a:solidFill>
                  <a:schemeClr val="tx1"/>
                </a:solidFill>
                <a:latin typeface="Arial" charset="0"/>
                <a:ea typeface="ＭＳ Ｐゴシック" pitchFamily="34" charset="-128"/>
              </a:defRPr>
            </a:lvl7pPr>
            <a:lvl8pPr marL="3391624" indent="-226108" eaLnBrk="0" fontAlgn="base" hangingPunct="0">
              <a:spcBef>
                <a:spcPct val="0"/>
              </a:spcBef>
              <a:spcAft>
                <a:spcPct val="0"/>
              </a:spcAft>
              <a:defRPr>
                <a:solidFill>
                  <a:schemeClr val="tx1"/>
                </a:solidFill>
                <a:latin typeface="Arial" charset="0"/>
                <a:ea typeface="ＭＳ Ｐゴシック" pitchFamily="34" charset="-128"/>
              </a:defRPr>
            </a:lvl8pPr>
            <a:lvl9pPr marL="3843840" indent="-226108"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E19A3D1-45F3-48FB-8755-267AD6E83C1B}" type="slidenum">
              <a:rPr lang="en-US" smtClean="0"/>
              <a:pPr eaLnBrk="1" hangingPunct="1"/>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Our colleagues at PEPFAR</a:t>
            </a:r>
            <a:r>
              <a:rPr lang="en-US" baseline="0" dirty="0" smtClean="0">
                <a:ea typeface="ＭＳ Ｐゴシック" pitchFamily="34" charset="-128"/>
              </a:rPr>
              <a:t> suggested that we integrate elements of the training framework with elements from the capacity-building frameworks that have been in discussion the last 10 years or so.  </a:t>
            </a:r>
            <a:endParaRPr lang="en-US" dirty="0" smtClean="0">
              <a:ea typeface="ＭＳ Ｐゴシック" pitchFamily="34" charset="-128"/>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34852" indent="-282635" eaLnBrk="0" hangingPunct="0">
              <a:defRPr>
                <a:solidFill>
                  <a:schemeClr val="tx1"/>
                </a:solidFill>
                <a:latin typeface="Arial" charset="0"/>
                <a:ea typeface="ＭＳ Ｐゴシック" pitchFamily="34" charset="-128"/>
              </a:defRPr>
            </a:lvl2pPr>
            <a:lvl3pPr marL="1130541" indent="-226108" eaLnBrk="0" hangingPunct="0">
              <a:defRPr>
                <a:solidFill>
                  <a:schemeClr val="tx1"/>
                </a:solidFill>
                <a:latin typeface="Arial" charset="0"/>
                <a:ea typeface="ＭＳ Ｐゴシック" pitchFamily="34" charset="-128"/>
              </a:defRPr>
            </a:lvl3pPr>
            <a:lvl4pPr marL="1582758" indent="-226108" eaLnBrk="0" hangingPunct="0">
              <a:defRPr>
                <a:solidFill>
                  <a:schemeClr val="tx1"/>
                </a:solidFill>
                <a:latin typeface="Arial" charset="0"/>
                <a:ea typeface="ＭＳ Ｐゴシック" pitchFamily="34" charset="-128"/>
              </a:defRPr>
            </a:lvl4pPr>
            <a:lvl5pPr marL="2034974" indent="-226108" eaLnBrk="0" hangingPunct="0">
              <a:defRPr>
                <a:solidFill>
                  <a:schemeClr val="tx1"/>
                </a:solidFill>
                <a:latin typeface="Arial" charset="0"/>
                <a:ea typeface="ＭＳ Ｐゴシック" pitchFamily="34" charset="-128"/>
              </a:defRPr>
            </a:lvl5pPr>
            <a:lvl6pPr marL="2487191" indent="-226108" eaLnBrk="0" fontAlgn="base" hangingPunct="0">
              <a:spcBef>
                <a:spcPct val="0"/>
              </a:spcBef>
              <a:spcAft>
                <a:spcPct val="0"/>
              </a:spcAft>
              <a:defRPr>
                <a:solidFill>
                  <a:schemeClr val="tx1"/>
                </a:solidFill>
                <a:latin typeface="Arial" charset="0"/>
                <a:ea typeface="ＭＳ Ｐゴシック" pitchFamily="34" charset="-128"/>
              </a:defRPr>
            </a:lvl6pPr>
            <a:lvl7pPr marL="2939407" indent="-226108" eaLnBrk="0" fontAlgn="base" hangingPunct="0">
              <a:spcBef>
                <a:spcPct val="0"/>
              </a:spcBef>
              <a:spcAft>
                <a:spcPct val="0"/>
              </a:spcAft>
              <a:defRPr>
                <a:solidFill>
                  <a:schemeClr val="tx1"/>
                </a:solidFill>
                <a:latin typeface="Arial" charset="0"/>
                <a:ea typeface="ＭＳ Ｐゴシック" pitchFamily="34" charset="-128"/>
              </a:defRPr>
            </a:lvl7pPr>
            <a:lvl8pPr marL="3391624" indent="-226108" eaLnBrk="0" fontAlgn="base" hangingPunct="0">
              <a:spcBef>
                <a:spcPct val="0"/>
              </a:spcBef>
              <a:spcAft>
                <a:spcPct val="0"/>
              </a:spcAft>
              <a:defRPr>
                <a:solidFill>
                  <a:schemeClr val="tx1"/>
                </a:solidFill>
                <a:latin typeface="Arial" charset="0"/>
                <a:ea typeface="ＭＳ Ｐゴシック" pitchFamily="34" charset="-128"/>
              </a:defRPr>
            </a:lvl8pPr>
            <a:lvl9pPr marL="3843840" indent="-226108"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CA87F52-1F88-4001-B298-C6921CDACA34}" type="slidenum">
              <a:rPr lang="en-US" smtClean="0"/>
              <a:pPr eaLnBrk="1" hangingPunct="1"/>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58E9B5D6-6130-C54E-8CC9-258066F2A686}" type="datetimeFigureOut">
              <a:rPr lang="en-US" smtClean="0"/>
              <a:pPr>
                <a:defRPr/>
              </a:pPr>
              <a:t>10/31/12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17DB5A3-97BE-9D40-9DA6-0BFEFE0AA043}" type="slidenum">
              <a:rPr lang="en-US" smtClean="0"/>
              <a:pPr>
                <a:defRPr/>
              </a:pPr>
              <a:t>‹#›</a:t>
            </a:fld>
            <a:endParaRPr lang="en-US"/>
          </a:p>
        </p:txBody>
      </p:sp>
    </p:spTree>
    <p:extLst>
      <p:ext uri="{BB962C8B-B14F-4D97-AF65-F5344CB8AC3E}">
        <p14:creationId xmlns:p14="http://schemas.microsoft.com/office/powerpoint/2010/main" val="3270515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B62665A-8567-9E49-ADD9-F866270EB407}" type="datetimeFigureOut">
              <a:rPr lang="en-US" smtClean="0"/>
              <a:pPr>
                <a:defRPr/>
              </a:pPr>
              <a:t>10/31/12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4458405-130B-1546-B2D1-1FDF97918E56}" type="slidenum">
              <a:rPr lang="en-US" smtClean="0"/>
              <a:pPr>
                <a:defRPr/>
              </a:pPr>
              <a:t>‹#›</a:t>
            </a:fld>
            <a:endParaRPr lang="en-US"/>
          </a:p>
        </p:txBody>
      </p:sp>
    </p:spTree>
    <p:extLst>
      <p:ext uri="{BB962C8B-B14F-4D97-AF65-F5344CB8AC3E}">
        <p14:creationId xmlns:p14="http://schemas.microsoft.com/office/powerpoint/2010/main" val="2356091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40BC8799-D59C-C64E-AA17-2E38F92A7EDD}" type="datetimeFigureOut">
              <a:rPr lang="en-US" smtClean="0"/>
              <a:pPr>
                <a:defRPr/>
              </a:pPr>
              <a:t>10/31/12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F65678C-0C08-7242-A126-55FA093D8756}" type="slidenum">
              <a:rPr lang="en-US" smtClean="0"/>
              <a:pPr>
                <a:defRPr/>
              </a:pPr>
              <a:t>‹#›</a:t>
            </a:fld>
            <a:endParaRPr lang="en-US"/>
          </a:p>
        </p:txBody>
      </p:sp>
    </p:spTree>
    <p:extLst>
      <p:ext uri="{BB962C8B-B14F-4D97-AF65-F5344CB8AC3E}">
        <p14:creationId xmlns:p14="http://schemas.microsoft.com/office/powerpoint/2010/main" val="342141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479C4EF5-C73C-8946-B5CF-E403900C6AA2}" type="datetimeFigureOut">
              <a:rPr lang="en-US" smtClean="0"/>
              <a:pPr>
                <a:defRPr/>
              </a:pPr>
              <a:t>10/31/12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4F64DB6-7808-ED4B-B1FF-8B5A717CD4A8}" type="slidenum">
              <a:rPr lang="en-US" smtClean="0"/>
              <a:pPr>
                <a:defRPr/>
              </a:pPr>
              <a:t>‹#›</a:t>
            </a:fld>
            <a:endParaRPr lang="en-US"/>
          </a:p>
        </p:txBody>
      </p:sp>
    </p:spTree>
    <p:extLst>
      <p:ext uri="{BB962C8B-B14F-4D97-AF65-F5344CB8AC3E}">
        <p14:creationId xmlns:p14="http://schemas.microsoft.com/office/powerpoint/2010/main" val="2693066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9B7AB57-49E6-A641-BFD9-C7B9401B37B0}" type="datetimeFigureOut">
              <a:rPr lang="en-US" smtClean="0"/>
              <a:pPr>
                <a:defRPr/>
              </a:pPr>
              <a:t>10/31/12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66B8BC2-B523-654F-A3D0-1A35C8CDC0B4}" type="slidenum">
              <a:rPr lang="en-US" smtClean="0"/>
              <a:pPr>
                <a:defRPr/>
              </a:pPr>
              <a:t>‹#›</a:t>
            </a:fld>
            <a:endParaRPr lang="en-US"/>
          </a:p>
        </p:txBody>
      </p:sp>
    </p:spTree>
    <p:extLst>
      <p:ext uri="{BB962C8B-B14F-4D97-AF65-F5344CB8AC3E}">
        <p14:creationId xmlns:p14="http://schemas.microsoft.com/office/powerpoint/2010/main" val="1003375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DF336CDD-B422-8C4B-A4F0-48EF716D4FC5}" type="datetimeFigureOut">
              <a:rPr lang="en-US" smtClean="0"/>
              <a:pPr>
                <a:defRPr/>
              </a:pPr>
              <a:t>10/31/12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5C2C9B4-8309-0F4E-B7BB-1645D942CB4A}" type="slidenum">
              <a:rPr lang="en-US" smtClean="0"/>
              <a:pPr>
                <a:defRPr/>
              </a:pPr>
              <a:t>‹#›</a:t>
            </a:fld>
            <a:endParaRPr lang="en-US"/>
          </a:p>
        </p:txBody>
      </p:sp>
    </p:spTree>
    <p:extLst>
      <p:ext uri="{BB962C8B-B14F-4D97-AF65-F5344CB8AC3E}">
        <p14:creationId xmlns:p14="http://schemas.microsoft.com/office/powerpoint/2010/main" val="2637650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5235BE3-61ED-D945-8572-9386E04FF9ED}" type="datetimeFigureOut">
              <a:rPr lang="en-US" smtClean="0"/>
              <a:pPr>
                <a:defRPr/>
              </a:pPr>
              <a:t>10/31/12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559AC20-382B-A447-8E0A-7A3FCD705CB8}" type="slidenum">
              <a:rPr lang="en-US" smtClean="0"/>
              <a:pPr>
                <a:defRPr/>
              </a:pPr>
              <a:t>‹#›</a:t>
            </a:fld>
            <a:endParaRPr lang="en-US"/>
          </a:p>
        </p:txBody>
      </p:sp>
    </p:spTree>
    <p:extLst>
      <p:ext uri="{BB962C8B-B14F-4D97-AF65-F5344CB8AC3E}">
        <p14:creationId xmlns:p14="http://schemas.microsoft.com/office/powerpoint/2010/main" val="114648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4069326D-4A86-7240-9953-5E5E242A8C19}" type="datetimeFigureOut">
              <a:rPr lang="en-US" smtClean="0"/>
              <a:pPr>
                <a:defRPr/>
              </a:pPr>
              <a:t>10/31/12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4839A22-9152-414A-A8C8-DA54D23BD611}" type="slidenum">
              <a:rPr lang="en-US" smtClean="0"/>
              <a:pPr>
                <a:defRPr/>
              </a:pPr>
              <a:t>‹#›</a:t>
            </a:fld>
            <a:endParaRPr lang="en-US"/>
          </a:p>
        </p:txBody>
      </p:sp>
    </p:spTree>
    <p:extLst>
      <p:ext uri="{BB962C8B-B14F-4D97-AF65-F5344CB8AC3E}">
        <p14:creationId xmlns:p14="http://schemas.microsoft.com/office/powerpoint/2010/main" val="382259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3F61F73-B4E5-0B47-B5C2-3EE064EAD146}" type="datetimeFigureOut">
              <a:rPr lang="en-US" smtClean="0"/>
              <a:pPr>
                <a:defRPr/>
              </a:pPr>
              <a:t>10/31/12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BEDBC9F-BD7E-1E49-A1C6-EAF1F9CC10CE}" type="slidenum">
              <a:rPr lang="en-US" smtClean="0"/>
              <a:pPr>
                <a:defRPr/>
              </a:pPr>
              <a:t>‹#›</a:t>
            </a:fld>
            <a:endParaRPr lang="en-US"/>
          </a:p>
        </p:txBody>
      </p:sp>
    </p:spTree>
    <p:extLst>
      <p:ext uri="{BB962C8B-B14F-4D97-AF65-F5344CB8AC3E}">
        <p14:creationId xmlns:p14="http://schemas.microsoft.com/office/powerpoint/2010/main" val="1230199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E894F08-B31D-F948-A4AD-41DDD13C551C}" type="datetimeFigureOut">
              <a:rPr lang="en-US" smtClean="0"/>
              <a:pPr>
                <a:defRPr/>
              </a:pPr>
              <a:t>10/31/12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59FE45-B658-C94A-B6E1-29C01769BCF3}" type="slidenum">
              <a:rPr lang="en-US" smtClean="0"/>
              <a:pPr>
                <a:defRPr/>
              </a:pPr>
              <a:t>‹#›</a:t>
            </a:fld>
            <a:endParaRPr lang="en-US"/>
          </a:p>
        </p:txBody>
      </p:sp>
    </p:spTree>
    <p:extLst>
      <p:ext uri="{BB962C8B-B14F-4D97-AF65-F5344CB8AC3E}">
        <p14:creationId xmlns:p14="http://schemas.microsoft.com/office/powerpoint/2010/main" val="47472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718AC4C-8BE2-2F41-8E75-D75EB10368A3}" type="datetimeFigureOut">
              <a:rPr lang="en-US" smtClean="0"/>
              <a:pPr>
                <a:defRPr/>
              </a:pPr>
              <a:t>10/31/12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ADE64F-7782-2F4F-8A43-8D9CAA96FB36}" type="slidenum">
              <a:rPr lang="en-US" smtClean="0"/>
              <a:pPr>
                <a:defRPr/>
              </a:pPr>
              <a:t>‹#›</a:t>
            </a:fld>
            <a:endParaRPr lang="en-US"/>
          </a:p>
        </p:txBody>
      </p:sp>
    </p:spTree>
    <p:extLst>
      <p:ext uri="{BB962C8B-B14F-4D97-AF65-F5344CB8AC3E}">
        <p14:creationId xmlns:p14="http://schemas.microsoft.com/office/powerpoint/2010/main" val="42642372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88FB251-30C8-0249-9532-6B069A700FE1}" type="datetimeFigureOut">
              <a:rPr lang="en-US" smtClean="0"/>
              <a:pPr>
                <a:defRPr/>
              </a:pPr>
              <a:t>10/31/12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4DDF2E6-B151-DA4A-8E06-0D36868A8FCF}" type="slidenum">
              <a:rPr lang="en-US" smtClean="0"/>
              <a:pPr>
                <a:defRPr/>
              </a:pPr>
              <a:t>‹#›</a:t>
            </a:fld>
            <a:endParaRPr lang="en-US"/>
          </a:p>
        </p:txBody>
      </p:sp>
    </p:spTree>
    <p:extLst>
      <p:ext uri="{BB962C8B-B14F-4D97-AF65-F5344CB8AC3E}">
        <p14:creationId xmlns:p14="http://schemas.microsoft.com/office/powerpoint/2010/main" val="7174455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file://localhost/%5C%5Clocalhost%5CUsers%5Clindacampbell%5CDocuments%5Citech%5CHOP%5CHop%20info%20graphics%5CHOPbackgrounds1%5CHOP2%20presentation-individual.eps"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file://localhost/Users/lindacampbell/Documents/itech/HOP/Hop%20info%20graphics/HOPbackgrounds2/HOP3-individual.ep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file://localhost/Users/lindacampbell/Documents/itech/HOP/Hop%20info%20graphics/HOPbackgrounds2/HOP3-organization.ep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file://localhost/Users/lindacampbell/Documents/itech/HOP/Hop%20info%20graphics/HOPbackgrounds2/HOP3-health.ep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file://localhost/%5C%5Clocalhost%5CUsers%5Clindacampbell%5CDocuments%5Citech%5CHOP%5CHop%20info%20graphics%5CHOPbackgrounds2%5CHOP3-environ.eps"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jp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7.png"/><Relationship Id="rId5" Type="http://schemas.openxmlformats.org/officeDocument/2006/relationships/image" Target="file://localhost/%5C%5Clocalhost%5CUsers%5Clindacampbell%5CDocuments%5Citech%5CHOP%5CHop%20info%20graphics%5CHOPbackgrounds1%5CHOP2%20presentation-individual.eps"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9.jp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file://localhost/%5C%5Clocalhost%5CUsers%5Clindacampbell%5CDocuments%5Citech%5CHOP%5CHop%20info%20graphics%5CHOPbackgrounds2%5CHOP3-environ.eps" TargetMode="Externa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5.jpg"/></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descr="HOPpresentation-cover2.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50800"/>
            <a:ext cx="909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11" descr="BlockW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1150" y="4837113"/>
            <a:ext cx="412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0" descr="ucs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2900" y="5194300"/>
            <a:ext cx="48260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1"/>
          <p:cNvSpPr txBox="1">
            <a:spLocks noChangeArrowheads="1"/>
          </p:cNvSpPr>
          <p:nvPr/>
        </p:nvSpPr>
        <p:spPr bwMode="auto">
          <a:xfrm>
            <a:off x="381000" y="1309873"/>
            <a:ext cx="8397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r>
              <a:rPr lang="en-US" sz="3600" b="1" dirty="0" smtClean="0">
                <a:solidFill>
                  <a:schemeClr val="bg1"/>
                </a:solidFill>
                <a:latin typeface="Helvetica" charset="0"/>
                <a:cs typeface="Helvetica" charset="0"/>
              </a:rPr>
              <a:t>Training </a:t>
            </a:r>
            <a:r>
              <a:rPr lang="en-US" sz="3600" b="1" dirty="0">
                <a:solidFill>
                  <a:schemeClr val="bg1"/>
                </a:solidFill>
                <a:latin typeface="Helvetica" charset="0"/>
                <a:cs typeface="Helvetica" charset="0"/>
              </a:rPr>
              <a:t>Evaluation </a:t>
            </a:r>
          </a:p>
          <a:p>
            <a:pPr algn="ctr" eaLnBrk="1" hangingPunct="1"/>
            <a:r>
              <a:rPr lang="en-US" sz="3600" b="1" dirty="0">
                <a:solidFill>
                  <a:schemeClr val="bg1"/>
                </a:solidFill>
                <a:latin typeface="Helvetica" charset="0"/>
                <a:cs typeface="Helvetica" charset="0"/>
              </a:rPr>
              <a:t>Framework and Tools (TEFT)</a:t>
            </a:r>
          </a:p>
        </p:txBody>
      </p:sp>
      <p:sp>
        <p:nvSpPr>
          <p:cNvPr id="14341" name="TextBox 12"/>
          <p:cNvSpPr txBox="1">
            <a:spLocks noChangeArrowheads="1"/>
          </p:cNvSpPr>
          <p:nvPr/>
        </p:nvSpPr>
        <p:spPr bwMode="auto">
          <a:xfrm>
            <a:off x="2258656" y="3173475"/>
            <a:ext cx="43417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r>
              <a:rPr lang="en-US" sz="2800" b="1" dirty="0" smtClean="0">
                <a:solidFill>
                  <a:schemeClr val="bg1"/>
                </a:solidFill>
                <a:latin typeface="Helvetica" charset="0"/>
                <a:cs typeface="Helvetica" charset="0"/>
              </a:rPr>
              <a:t>Ryan White All Grantees</a:t>
            </a:r>
            <a:endParaRPr lang="en-US" sz="2800" b="1" dirty="0" smtClean="0">
              <a:solidFill>
                <a:schemeClr val="bg1"/>
              </a:solidFill>
              <a:latin typeface="Helvetica" charset="0"/>
              <a:cs typeface="Helvetica" charset="0"/>
            </a:endParaRPr>
          </a:p>
          <a:p>
            <a:pPr algn="ctr" eaLnBrk="1" hangingPunct="1"/>
            <a:r>
              <a:rPr lang="en-US" sz="2800" b="1" dirty="0" smtClean="0">
                <a:solidFill>
                  <a:schemeClr val="bg1"/>
                </a:solidFill>
                <a:latin typeface="Helvetica" charset="0"/>
                <a:cs typeface="Helvetica" charset="0"/>
              </a:rPr>
              <a:t>November 2012</a:t>
            </a:r>
            <a:endParaRPr lang="en-US" sz="2800" b="1" dirty="0">
              <a:solidFill>
                <a:schemeClr val="bg1"/>
              </a:solidFill>
              <a:latin typeface="Helvetica" charset="0"/>
              <a:cs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9" descr="HOP presentation3.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22225"/>
            <a:ext cx="9134475"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8674" name="TextBox 40"/>
          <p:cNvSpPr txBox="1">
            <a:spLocks noChangeArrowheads="1"/>
          </p:cNvSpPr>
          <p:nvPr/>
        </p:nvSpPr>
        <p:spPr bwMode="auto">
          <a:xfrm>
            <a:off x="7161213" y="2149475"/>
            <a:ext cx="10795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Population–</a:t>
            </a:r>
          </a:p>
          <a:p>
            <a:pPr algn="ctr" eaLnBrk="1" hangingPunct="1">
              <a:lnSpc>
                <a:spcPts val="1200"/>
              </a:lnSpc>
            </a:pPr>
            <a:r>
              <a:rPr lang="en-US" sz="1100" b="1">
                <a:solidFill>
                  <a:srgbClr val="000000"/>
                </a:solidFill>
              </a:rPr>
              <a:t>level</a:t>
            </a:r>
          </a:p>
          <a:p>
            <a:pPr algn="ctr" eaLnBrk="1" hangingPunct="1">
              <a:lnSpc>
                <a:spcPts val="1200"/>
              </a:lnSpc>
            </a:pPr>
            <a:r>
              <a:rPr lang="en-US" sz="1100" b="1">
                <a:solidFill>
                  <a:srgbClr val="000000"/>
                </a:solidFill>
              </a:rPr>
              <a:t>systems</a:t>
            </a:r>
          </a:p>
          <a:p>
            <a:pPr algn="ctr" eaLnBrk="1" hangingPunct="1">
              <a:lnSpc>
                <a:spcPts val="1200"/>
              </a:lnSpc>
            </a:pPr>
            <a:r>
              <a:rPr lang="en-US" sz="1100" b="1">
                <a:solidFill>
                  <a:srgbClr val="000000"/>
                </a:solidFill>
              </a:rPr>
              <a:t>improvements</a:t>
            </a:r>
          </a:p>
        </p:txBody>
      </p:sp>
      <p:sp>
        <p:nvSpPr>
          <p:cNvPr id="28675" name="TextBox 41"/>
          <p:cNvSpPr txBox="1">
            <a:spLocks noChangeArrowheads="1"/>
          </p:cNvSpPr>
          <p:nvPr/>
        </p:nvSpPr>
        <p:spPr bwMode="auto">
          <a:xfrm>
            <a:off x="7161213" y="3276600"/>
            <a:ext cx="10795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Population–</a:t>
            </a:r>
          </a:p>
          <a:p>
            <a:pPr algn="ctr" eaLnBrk="1" hangingPunct="1">
              <a:lnSpc>
                <a:spcPts val="1200"/>
              </a:lnSpc>
            </a:pPr>
            <a:r>
              <a:rPr lang="en-US" sz="1100" b="1">
                <a:solidFill>
                  <a:srgbClr val="000000"/>
                </a:solidFill>
              </a:rPr>
              <a:t>level</a:t>
            </a:r>
          </a:p>
          <a:p>
            <a:pPr algn="ctr" eaLnBrk="1" hangingPunct="1">
              <a:lnSpc>
                <a:spcPts val="1200"/>
              </a:lnSpc>
            </a:pPr>
            <a:r>
              <a:rPr lang="en-US" sz="1100" b="1">
                <a:solidFill>
                  <a:srgbClr val="000000"/>
                </a:solidFill>
              </a:rPr>
              <a:t>performance</a:t>
            </a:r>
          </a:p>
          <a:p>
            <a:pPr algn="ctr" eaLnBrk="1" hangingPunct="1">
              <a:lnSpc>
                <a:spcPts val="1200"/>
              </a:lnSpc>
            </a:pPr>
            <a:r>
              <a:rPr lang="en-US" sz="1100" b="1">
                <a:solidFill>
                  <a:srgbClr val="000000"/>
                </a:solidFill>
              </a:rPr>
              <a:t>outcomes</a:t>
            </a:r>
          </a:p>
          <a:p>
            <a:pPr algn="ctr" eaLnBrk="1" hangingPunct="1">
              <a:lnSpc>
                <a:spcPts val="1200"/>
              </a:lnSpc>
            </a:pPr>
            <a:endParaRPr lang="en-US" sz="1100">
              <a:solidFill>
                <a:srgbClr val="000000"/>
              </a:solidFill>
            </a:endParaRPr>
          </a:p>
        </p:txBody>
      </p:sp>
      <p:sp>
        <p:nvSpPr>
          <p:cNvPr id="28676" name="TextBox 42"/>
          <p:cNvSpPr txBox="1">
            <a:spLocks noChangeArrowheads="1"/>
          </p:cNvSpPr>
          <p:nvPr/>
        </p:nvSpPr>
        <p:spPr bwMode="auto">
          <a:xfrm>
            <a:off x="7169150" y="4351338"/>
            <a:ext cx="1079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Population –</a:t>
            </a:r>
          </a:p>
          <a:p>
            <a:pPr algn="ctr" eaLnBrk="1" hangingPunct="1">
              <a:lnSpc>
                <a:spcPts val="1200"/>
              </a:lnSpc>
            </a:pPr>
            <a:r>
              <a:rPr lang="en-US" sz="1100" b="1">
                <a:solidFill>
                  <a:srgbClr val="000000"/>
                </a:solidFill>
              </a:rPr>
              <a:t>patient health</a:t>
            </a:r>
          </a:p>
          <a:p>
            <a:pPr algn="ctr" eaLnBrk="1" hangingPunct="1">
              <a:lnSpc>
                <a:spcPts val="1200"/>
              </a:lnSpc>
            </a:pPr>
            <a:r>
              <a:rPr lang="en-US" sz="1100" b="1">
                <a:solidFill>
                  <a:srgbClr val="000000"/>
                </a:solidFill>
              </a:rPr>
              <a:t>Outcomes</a:t>
            </a:r>
          </a:p>
          <a:p>
            <a:pPr algn="ctr" eaLnBrk="1" hangingPunct="1">
              <a:lnSpc>
                <a:spcPts val="1200"/>
              </a:lnSpc>
            </a:pPr>
            <a:r>
              <a:rPr lang="en-US" sz="1100" b="1">
                <a:solidFill>
                  <a:srgbClr val="000000"/>
                </a:solidFill>
              </a:rPr>
              <a:t>(impacts)</a:t>
            </a:r>
          </a:p>
          <a:p>
            <a:pPr algn="ctr" eaLnBrk="1" hangingPunct="1">
              <a:lnSpc>
                <a:spcPts val="1200"/>
              </a:lnSpc>
            </a:pPr>
            <a:endParaRPr lang="en-US" sz="1100" b="1">
              <a:solidFill>
                <a:srgbClr val="000000"/>
              </a:solidFill>
            </a:endParaRPr>
          </a:p>
          <a:p>
            <a:pPr algn="ctr" eaLnBrk="1" hangingPunct="1">
              <a:lnSpc>
                <a:spcPts val="1200"/>
              </a:lnSpc>
            </a:pPr>
            <a:endParaRPr lang="en-US" sz="1100">
              <a:solidFill>
                <a:srgbClr val="000000"/>
              </a:solidFill>
            </a:endParaRPr>
          </a:p>
        </p:txBody>
      </p:sp>
      <p:sp>
        <p:nvSpPr>
          <p:cNvPr id="28677" name="TextBox 43"/>
          <p:cNvSpPr txBox="1">
            <a:spLocks noChangeArrowheads="1"/>
          </p:cNvSpPr>
          <p:nvPr/>
        </p:nvSpPr>
        <p:spPr bwMode="auto">
          <a:xfrm>
            <a:off x="5580063" y="2225675"/>
            <a:ext cx="10795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Organization–</a:t>
            </a:r>
          </a:p>
          <a:p>
            <a:pPr algn="ctr" eaLnBrk="1" hangingPunct="1">
              <a:lnSpc>
                <a:spcPts val="1200"/>
              </a:lnSpc>
            </a:pPr>
            <a:r>
              <a:rPr lang="en-US" sz="1100" b="1">
                <a:solidFill>
                  <a:srgbClr val="000000"/>
                </a:solidFill>
              </a:rPr>
              <a:t>systems</a:t>
            </a:r>
          </a:p>
          <a:p>
            <a:pPr algn="ctr" eaLnBrk="1" hangingPunct="1">
              <a:lnSpc>
                <a:spcPts val="1200"/>
              </a:lnSpc>
            </a:pPr>
            <a:r>
              <a:rPr lang="en-US" sz="1100" b="1">
                <a:solidFill>
                  <a:srgbClr val="000000"/>
                </a:solidFill>
              </a:rPr>
              <a:t>improvements</a:t>
            </a:r>
          </a:p>
        </p:txBody>
      </p:sp>
      <p:sp>
        <p:nvSpPr>
          <p:cNvPr id="28678" name="TextBox 44"/>
          <p:cNvSpPr txBox="1">
            <a:spLocks noChangeArrowheads="1"/>
          </p:cNvSpPr>
          <p:nvPr/>
        </p:nvSpPr>
        <p:spPr bwMode="auto">
          <a:xfrm>
            <a:off x="5580063" y="3365500"/>
            <a:ext cx="10795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Organization -</a:t>
            </a:r>
            <a:endParaRPr lang="en-US" sz="1100" b="1" u="sng">
              <a:solidFill>
                <a:srgbClr val="000000"/>
              </a:solidFill>
            </a:endParaRPr>
          </a:p>
          <a:p>
            <a:pPr algn="ctr" eaLnBrk="1" hangingPunct="1">
              <a:lnSpc>
                <a:spcPts val="1200"/>
              </a:lnSpc>
            </a:pPr>
            <a:r>
              <a:rPr lang="en-US" sz="1100" b="1">
                <a:solidFill>
                  <a:srgbClr val="000000"/>
                </a:solidFill>
              </a:rPr>
              <a:t>performance</a:t>
            </a:r>
          </a:p>
          <a:p>
            <a:pPr algn="ctr" eaLnBrk="1" hangingPunct="1">
              <a:lnSpc>
                <a:spcPts val="1200"/>
              </a:lnSpc>
            </a:pPr>
            <a:r>
              <a:rPr lang="en-US" sz="1100" b="1">
                <a:solidFill>
                  <a:srgbClr val="000000"/>
                </a:solidFill>
              </a:rPr>
              <a:t>outcomes</a:t>
            </a:r>
          </a:p>
          <a:p>
            <a:pPr algn="ctr" eaLnBrk="1" hangingPunct="1">
              <a:lnSpc>
                <a:spcPts val="1200"/>
              </a:lnSpc>
            </a:pPr>
            <a:endParaRPr lang="en-US" sz="1100">
              <a:solidFill>
                <a:srgbClr val="000000"/>
              </a:solidFill>
            </a:endParaRPr>
          </a:p>
        </p:txBody>
      </p:sp>
      <p:sp>
        <p:nvSpPr>
          <p:cNvPr id="28679" name="TextBox 45"/>
          <p:cNvSpPr txBox="1">
            <a:spLocks noChangeArrowheads="1"/>
          </p:cNvSpPr>
          <p:nvPr/>
        </p:nvSpPr>
        <p:spPr bwMode="auto">
          <a:xfrm>
            <a:off x="5588000" y="4364038"/>
            <a:ext cx="10795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Organization –</a:t>
            </a:r>
          </a:p>
          <a:p>
            <a:pPr algn="ctr" eaLnBrk="1" hangingPunct="1">
              <a:lnSpc>
                <a:spcPts val="1200"/>
              </a:lnSpc>
            </a:pPr>
            <a:r>
              <a:rPr lang="en-US" sz="1100" b="1">
                <a:solidFill>
                  <a:srgbClr val="000000"/>
                </a:solidFill>
              </a:rPr>
              <a:t>patient health</a:t>
            </a:r>
          </a:p>
          <a:p>
            <a:pPr algn="ctr" eaLnBrk="1" hangingPunct="1">
              <a:lnSpc>
                <a:spcPts val="1200"/>
              </a:lnSpc>
            </a:pPr>
            <a:r>
              <a:rPr lang="en-US" sz="1100" b="1">
                <a:solidFill>
                  <a:srgbClr val="000000"/>
                </a:solidFill>
              </a:rPr>
              <a:t>outcomes</a:t>
            </a:r>
          </a:p>
          <a:p>
            <a:pPr algn="ctr" eaLnBrk="1" hangingPunct="1">
              <a:lnSpc>
                <a:spcPts val="1200"/>
              </a:lnSpc>
            </a:pPr>
            <a:r>
              <a:rPr lang="en-US" sz="1100" b="1">
                <a:solidFill>
                  <a:srgbClr val="000000"/>
                </a:solidFill>
              </a:rPr>
              <a:t>(impacts)</a:t>
            </a:r>
          </a:p>
          <a:p>
            <a:pPr algn="ctr" eaLnBrk="1" hangingPunct="1">
              <a:lnSpc>
                <a:spcPts val="1200"/>
              </a:lnSpc>
            </a:pPr>
            <a:endParaRPr lang="en-US" sz="1100">
              <a:solidFill>
                <a:srgbClr val="000000"/>
              </a:solidFill>
            </a:endParaRPr>
          </a:p>
        </p:txBody>
      </p:sp>
      <p:sp>
        <p:nvSpPr>
          <p:cNvPr id="47" name="TextBox 46"/>
          <p:cNvSpPr txBox="1"/>
          <p:nvPr/>
        </p:nvSpPr>
        <p:spPr>
          <a:xfrm>
            <a:off x="1957388" y="3529013"/>
            <a:ext cx="946150" cy="1016000"/>
          </a:xfrm>
          <a:prstGeom prst="rect">
            <a:avLst/>
          </a:prstGeom>
          <a:noFill/>
        </p:spPr>
        <p:txBody>
          <a:bodyPr>
            <a:spAutoFit/>
          </a:bodyPr>
          <a:lstStyle/>
          <a:p>
            <a:pPr algn="ctr">
              <a:lnSpc>
                <a:spcPts val="1200"/>
              </a:lnSpc>
              <a:defRPr/>
            </a:pPr>
            <a:r>
              <a:rPr lang="en-US" sz="1100" b="1" dirty="0">
                <a:solidFill>
                  <a:srgbClr val="000000"/>
                </a:solidFill>
              </a:rPr>
              <a:t>Individual–</a:t>
            </a:r>
            <a:endParaRPr lang="en-US" sz="1100" b="1" dirty="0">
              <a:solidFill>
                <a:srgbClr val="000000"/>
              </a:solidFill>
              <a:latin typeface="+mj-lt"/>
            </a:endParaRPr>
          </a:p>
          <a:p>
            <a:pPr algn="ctr">
              <a:lnSpc>
                <a:spcPts val="1200"/>
              </a:lnSpc>
              <a:defRPr/>
            </a:pPr>
            <a:r>
              <a:rPr lang="en-US" sz="1100" b="1" dirty="0">
                <a:solidFill>
                  <a:srgbClr val="000000"/>
                </a:solidFill>
              </a:rPr>
              <a:t>knowledge, </a:t>
            </a:r>
          </a:p>
          <a:p>
            <a:pPr algn="ctr">
              <a:lnSpc>
                <a:spcPts val="1200"/>
              </a:lnSpc>
              <a:defRPr/>
            </a:pPr>
            <a:r>
              <a:rPr lang="en-US" sz="1100" b="1" dirty="0">
                <a:solidFill>
                  <a:srgbClr val="000000"/>
                </a:solidFill>
              </a:rPr>
              <a:t>attitude, skill </a:t>
            </a:r>
          </a:p>
          <a:p>
            <a:pPr algn="ctr">
              <a:lnSpc>
                <a:spcPts val="1200"/>
              </a:lnSpc>
              <a:defRPr/>
            </a:pPr>
            <a:r>
              <a:rPr lang="en-US" sz="1100" b="1" dirty="0">
                <a:solidFill>
                  <a:srgbClr val="000000"/>
                </a:solidFill>
              </a:rPr>
              <a:t>outcomes</a:t>
            </a:r>
          </a:p>
          <a:p>
            <a:pPr algn="ctr">
              <a:lnSpc>
                <a:spcPts val="1200"/>
              </a:lnSpc>
              <a:defRPr/>
            </a:pPr>
            <a:endParaRPr lang="en-US" sz="1100" b="1" dirty="0">
              <a:solidFill>
                <a:srgbClr val="000000"/>
              </a:solidFill>
            </a:endParaRPr>
          </a:p>
        </p:txBody>
      </p:sp>
      <p:sp>
        <p:nvSpPr>
          <p:cNvPr id="28681" name="TextBox 47"/>
          <p:cNvSpPr txBox="1">
            <a:spLocks noChangeArrowheads="1"/>
          </p:cNvSpPr>
          <p:nvPr/>
        </p:nvSpPr>
        <p:spPr bwMode="auto">
          <a:xfrm>
            <a:off x="3074988" y="3660775"/>
            <a:ext cx="10715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Individual–</a:t>
            </a:r>
          </a:p>
          <a:p>
            <a:pPr algn="ctr" eaLnBrk="1" hangingPunct="1">
              <a:lnSpc>
                <a:spcPts val="1200"/>
              </a:lnSpc>
            </a:pPr>
            <a:r>
              <a:rPr lang="en-US" sz="1100" b="1">
                <a:solidFill>
                  <a:srgbClr val="000000"/>
                </a:solidFill>
              </a:rPr>
              <a:t>performance </a:t>
            </a:r>
          </a:p>
          <a:p>
            <a:pPr algn="ctr" eaLnBrk="1" hangingPunct="1">
              <a:lnSpc>
                <a:spcPts val="1200"/>
              </a:lnSpc>
            </a:pPr>
            <a:r>
              <a:rPr lang="en-US" sz="1100" b="1">
                <a:solidFill>
                  <a:srgbClr val="000000"/>
                </a:solidFill>
              </a:rPr>
              <a:t>outcomes</a:t>
            </a:r>
          </a:p>
        </p:txBody>
      </p:sp>
      <p:sp>
        <p:nvSpPr>
          <p:cNvPr id="28682" name="TextBox 48"/>
          <p:cNvSpPr txBox="1">
            <a:spLocks noChangeArrowheads="1"/>
          </p:cNvSpPr>
          <p:nvPr/>
        </p:nvSpPr>
        <p:spPr bwMode="auto">
          <a:xfrm>
            <a:off x="4146550" y="3652838"/>
            <a:ext cx="10795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Individual– patient health outcomes</a:t>
            </a:r>
          </a:p>
          <a:p>
            <a:pPr algn="ctr" eaLnBrk="1" hangingPunct="1">
              <a:lnSpc>
                <a:spcPts val="1200"/>
              </a:lnSpc>
            </a:pPr>
            <a:endParaRPr lang="en-US" sz="1100">
              <a:solidFill>
                <a:srgbClr val="000000"/>
              </a:solidFill>
            </a:endParaRPr>
          </a:p>
        </p:txBody>
      </p:sp>
      <p:cxnSp>
        <p:nvCxnSpPr>
          <p:cNvPr id="50" name="Elbow Connector 49"/>
          <p:cNvCxnSpPr/>
          <p:nvPr/>
        </p:nvCxnSpPr>
        <p:spPr>
          <a:xfrm flipV="1">
            <a:off x="3505200" y="3276600"/>
            <a:ext cx="1890713" cy="177800"/>
          </a:xfrm>
          <a:prstGeom prst="bentConnector3">
            <a:avLst>
              <a:gd name="adj1" fmla="val -143"/>
            </a:avLst>
          </a:prstGeom>
          <a:ln w="63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51" name="Elbow Connector 50"/>
          <p:cNvCxnSpPr/>
          <p:nvPr/>
        </p:nvCxnSpPr>
        <p:spPr>
          <a:xfrm>
            <a:off x="4622800" y="4422775"/>
            <a:ext cx="942975" cy="385763"/>
          </a:xfrm>
          <a:prstGeom prst="bentConnector3">
            <a:avLst>
              <a:gd name="adj1" fmla="val -286"/>
            </a:avLst>
          </a:prstGeom>
          <a:ln w="63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5400000">
            <a:off x="6033294" y="4175919"/>
            <a:ext cx="139700" cy="1588"/>
          </a:xfrm>
          <a:prstGeom prst="straightConnector1">
            <a:avLst/>
          </a:prstGeom>
          <a:ln w="63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rot="5400000">
            <a:off x="7649369" y="4175919"/>
            <a:ext cx="139700" cy="1588"/>
          </a:xfrm>
          <a:prstGeom prst="straightConnector1">
            <a:avLst/>
          </a:prstGeom>
          <a:ln w="63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28687" name="TextBox 53"/>
          <p:cNvSpPr txBox="1">
            <a:spLocks noChangeArrowheads="1"/>
          </p:cNvSpPr>
          <p:nvPr/>
        </p:nvSpPr>
        <p:spPr bwMode="auto">
          <a:xfrm>
            <a:off x="906463" y="3810000"/>
            <a:ext cx="846137"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Training</a:t>
            </a:r>
          </a:p>
        </p:txBody>
      </p:sp>
      <p:sp>
        <p:nvSpPr>
          <p:cNvPr id="55" name="Rectangle 54"/>
          <p:cNvSpPr/>
          <p:nvPr/>
        </p:nvSpPr>
        <p:spPr>
          <a:xfrm>
            <a:off x="0" y="6316663"/>
            <a:ext cx="9144000" cy="549275"/>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6" name="TextBox 55"/>
          <p:cNvSpPr txBox="1"/>
          <p:nvPr/>
        </p:nvSpPr>
        <p:spPr>
          <a:xfrm>
            <a:off x="254000" y="6418263"/>
            <a:ext cx="7881938" cy="322262"/>
          </a:xfrm>
          <a:prstGeom prst="rect">
            <a:avLst/>
          </a:prstGeom>
          <a:noFill/>
        </p:spPr>
        <p:txBody>
          <a:bodyPr>
            <a:spAutoFit/>
          </a:bodyPr>
          <a:lstStyle/>
          <a:p>
            <a:pPr>
              <a:defRPr/>
            </a:pPr>
            <a:r>
              <a:rPr lang="en-US" sz="1500" cap="all" dirty="0">
                <a:solidFill>
                  <a:srgbClr val="000000"/>
                </a:solidFill>
              </a:rPr>
              <a:t>Training evaluation Framework</a:t>
            </a:r>
            <a:endParaRPr lang="en-US" sz="1500" cap="all" spc="100" dirty="0">
              <a:solidFill>
                <a:srgbClr val="000000"/>
              </a:solidFill>
            </a:endParaRPr>
          </a:p>
        </p:txBody>
      </p:sp>
      <p:cxnSp>
        <p:nvCxnSpPr>
          <p:cNvPr id="57" name="Straight Arrow Connector 56"/>
          <p:cNvCxnSpPr/>
          <p:nvPr/>
        </p:nvCxnSpPr>
        <p:spPr>
          <a:xfrm rot="5400000">
            <a:off x="5987256" y="3078957"/>
            <a:ext cx="231775" cy="1588"/>
          </a:xfrm>
          <a:prstGeom prst="straightConnector1">
            <a:avLst/>
          </a:prstGeom>
          <a:ln w="6350" cap="flat" cmpd="sng" algn="ctr">
            <a:solidFill>
              <a:srgbClr val="000000"/>
            </a:solidFill>
            <a:prstDash val="solid"/>
            <a:round/>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rot="5400000">
            <a:off x="7604125" y="3078163"/>
            <a:ext cx="231775" cy="3175"/>
          </a:xfrm>
          <a:prstGeom prst="straightConnector1">
            <a:avLst/>
          </a:prstGeom>
          <a:ln w="6350" cap="flat" cmpd="sng" algn="ctr">
            <a:solidFill>
              <a:srgbClr val="000000"/>
            </a:solidFill>
            <a:prstDash val="solid"/>
            <a:round/>
            <a:headEnd type="triangle" w="lg" len="med"/>
            <a:tailEnd type="triangle" w="lg"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Moztraining4.jpg"/>
          <p:cNvPicPr>
            <a:picLocks noChangeAspect="1"/>
          </p:cNvPicPr>
          <p:nvPr/>
        </p:nvPicPr>
        <p:blipFill>
          <a:blip r:embed="rId3">
            <a:extLst>
              <a:ext uri="{28A0092B-C50C-407E-A947-70E740481C1C}">
                <a14:useLocalDpi xmlns:a14="http://schemas.microsoft.com/office/drawing/2010/main" val="0"/>
              </a:ext>
            </a:extLst>
          </a:blip>
          <a:srcRect r="6255"/>
          <a:stretch>
            <a:fillRect/>
          </a:stretch>
        </p:blipFill>
        <p:spPr bwMode="auto">
          <a:xfrm>
            <a:off x="0" y="-269875"/>
            <a:ext cx="9144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6316663"/>
            <a:ext cx="9144000" cy="549275"/>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4" name="TextBox 13"/>
          <p:cNvSpPr txBox="1"/>
          <p:nvPr/>
        </p:nvSpPr>
        <p:spPr>
          <a:xfrm>
            <a:off x="254000" y="6418263"/>
            <a:ext cx="7881938" cy="322262"/>
          </a:xfrm>
          <a:prstGeom prst="rect">
            <a:avLst/>
          </a:prstGeom>
          <a:noFill/>
        </p:spPr>
        <p:txBody>
          <a:bodyPr>
            <a:spAutoFit/>
          </a:bodyPr>
          <a:lstStyle/>
          <a:p>
            <a:pPr>
              <a:defRPr/>
            </a:pPr>
            <a:r>
              <a:rPr lang="en-US" sz="1500" cap="all" dirty="0">
                <a:solidFill>
                  <a:srgbClr val="000000"/>
                </a:solidFill>
              </a:rPr>
              <a:t>Training evaluation Framework</a:t>
            </a:r>
            <a:endParaRPr lang="en-US" sz="1500" cap="all" spc="1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Moztraining4.jpg"/>
          <p:cNvPicPr>
            <a:picLocks noChangeAspect="1"/>
          </p:cNvPicPr>
          <p:nvPr/>
        </p:nvPicPr>
        <p:blipFill>
          <a:blip r:embed="rId3">
            <a:extLst>
              <a:ext uri="{28A0092B-C50C-407E-A947-70E740481C1C}">
                <a14:useLocalDpi xmlns:a14="http://schemas.microsoft.com/office/drawing/2010/main" val="0"/>
              </a:ext>
            </a:extLst>
          </a:blip>
          <a:srcRect r="6255"/>
          <a:stretch>
            <a:fillRect/>
          </a:stretch>
        </p:blipFill>
        <p:spPr bwMode="auto">
          <a:xfrm>
            <a:off x="0" y="-269875"/>
            <a:ext cx="9144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7000" y="-365125"/>
            <a:ext cx="10064750" cy="6651625"/>
          </a:xfrm>
          <a:prstGeom prst="rect">
            <a:avLst/>
          </a:prstGeom>
          <a:solidFill>
            <a:schemeClr val="bg2">
              <a:lumMod val="75000"/>
              <a:alpha val="5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818" name="Group 39"/>
          <p:cNvGrpSpPr>
            <a:grpSpLocks/>
          </p:cNvGrpSpPr>
          <p:nvPr/>
        </p:nvGrpSpPr>
        <p:grpSpPr bwMode="auto">
          <a:xfrm>
            <a:off x="7938" y="2609850"/>
            <a:ext cx="9144000" cy="4248150"/>
            <a:chOff x="8467" y="2609401"/>
            <a:chExt cx="9143999" cy="4248599"/>
          </a:xfrm>
        </p:grpSpPr>
        <p:pic>
          <p:nvPicPr>
            <p:cNvPr id="34821" name="Picture 40" descr="HOP presentation1.eps"/>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467" y="2609401"/>
              <a:ext cx="9143999" cy="424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41"/>
            <p:cNvSpPr txBox="1">
              <a:spLocks noChangeArrowheads="1"/>
            </p:cNvSpPr>
            <p:nvPr/>
          </p:nvSpPr>
          <p:spPr bwMode="auto">
            <a:xfrm>
              <a:off x="1957920" y="3466784"/>
              <a:ext cx="946148" cy="86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a:solidFill>
                    <a:srgbClr val="000000"/>
                  </a:solidFill>
                </a:rPr>
                <a:t>Individual–</a:t>
              </a:r>
            </a:p>
            <a:p>
              <a:pPr algn="ctr" eaLnBrk="1" hangingPunct="1">
                <a:lnSpc>
                  <a:spcPts val="1200"/>
                </a:lnSpc>
              </a:pPr>
              <a:r>
                <a:rPr lang="en-US" sz="1100">
                  <a:solidFill>
                    <a:srgbClr val="000000"/>
                  </a:solidFill>
                </a:rPr>
                <a:t>knowledge, </a:t>
              </a:r>
            </a:p>
            <a:p>
              <a:pPr algn="ctr" eaLnBrk="1" hangingPunct="1">
                <a:lnSpc>
                  <a:spcPts val="1200"/>
                </a:lnSpc>
              </a:pPr>
              <a:r>
                <a:rPr lang="en-US" sz="1100">
                  <a:solidFill>
                    <a:srgbClr val="000000"/>
                  </a:solidFill>
                </a:rPr>
                <a:t>attitude, skill </a:t>
              </a:r>
            </a:p>
            <a:p>
              <a:pPr algn="ctr" eaLnBrk="1" hangingPunct="1">
                <a:lnSpc>
                  <a:spcPts val="1200"/>
                </a:lnSpc>
              </a:pPr>
              <a:r>
                <a:rPr lang="en-US" sz="1100">
                  <a:solidFill>
                    <a:srgbClr val="000000"/>
                  </a:solidFill>
                </a:rPr>
                <a:t>outcomes</a:t>
              </a:r>
            </a:p>
            <a:p>
              <a:pPr algn="ctr" eaLnBrk="1" hangingPunct="1">
                <a:lnSpc>
                  <a:spcPts val="1200"/>
                </a:lnSpc>
              </a:pPr>
              <a:endParaRPr lang="en-US" sz="1100">
                <a:solidFill>
                  <a:srgbClr val="000000"/>
                </a:solidFill>
              </a:endParaRPr>
            </a:p>
          </p:txBody>
        </p:sp>
        <p:sp>
          <p:nvSpPr>
            <p:cNvPr id="34823" name="TextBox 42"/>
            <p:cNvSpPr txBox="1">
              <a:spLocks noChangeArrowheads="1"/>
            </p:cNvSpPr>
            <p:nvPr/>
          </p:nvSpPr>
          <p:spPr bwMode="auto">
            <a:xfrm>
              <a:off x="3075512" y="3551454"/>
              <a:ext cx="946148" cy="55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a:solidFill>
                    <a:srgbClr val="000000"/>
                  </a:solidFill>
                </a:rPr>
                <a:t>Individual–</a:t>
              </a:r>
            </a:p>
            <a:p>
              <a:pPr algn="ctr" eaLnBrk="1" hangingPunct="1">
                <a:lnSpc>
                  <a:spcPts val="1200"/>
                </a:lnSpc>
              </a:pPr>
              <a:r>
                <a:rPr lang="en-US" sz="1100">
                  <a:solidFill>
                    <a:srgbClr val="000000"/>
                  </a:solidFill>
                </a:rPr>
                <a:t>performance </a:t>
              </a:r>
            </a:p>
            <a:p>
              <a:pPr algn="ctr" eaLnBrk="1" hangingPunct="1">
                <a:lnSpc>
                  <a:spcPts val="1200"/>
                </a:lnSpc>
              </a:pPr>
              <a:r>
                <a:rPr lang="en-US" sz="1100">
                  <a:solidFill>
                    <a:srgbClr val="000000"/>
                  </a:solidFill>
                </a:rPr>
                <a:t>outcomes</a:t>
              </a:r>
            </a:p>
          </p:txBody>
        </p:sp>
        <p:sp>
          <p:nvSpPr>
            <p:cNvPr id="34824" name="TextBox 43"/>
            <p:cNvSpPr txBox="1">
              <a:spLocks noChangeArrowheads="1"/>
            </p:cNvSpPr>
            <p:nvPr/>
          </p:nvSpPr>
          <p:spPr bwMode="auto">
            <a:xfrm>
              <a:off x="4146545" y="3542987"/>
              <a:ext cx="1079500" cy="71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a:solidFill>
                    <a:srgbClr val="000000"/>
                  </a:solidFill>
                </a:rPr>
                <a:t>Individual–patient health outcomes</a:t>
              </a:r>
            </a:p>
            <a:p>
              <a:pPr algn="ctr" eaLnBrk="1" hangingPunct="1">
                <a:lnSpc>
                  <a:spcPts val="1200"/>
                </a:lnSpc>
              </a:pPr>
              <a:endParaRPr lang="en-US" sz="1100">
                <a:solidFill>
                  <a:srgbClr val="000000"/>
                </a:solidFill>
              </a:endParaRPr>
            </a:p>
          </p:txBody>
        </p:sp>
        <p:sp>
          <p:nvSpPr>
            <p:cNvPr id="34825" name="TextBox 44"/>
            <p:cNvSpPr txBox="1">
              <a:spLocks noChangeArrowheads="1"/>
            </p:cNvSpPr>
            <p:nvPr/>
          </p:nvSpPr>
          <p:spPr bwMode="auto">
            <a:xfrm>
              <a:off x="905929" y="3699935"/>
              <a:ext cx="846670" cy="248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a:solidFill>
                    <a:srgbClr val="000000"/>
                  </a:solidFill>
                </a:rPr>
                <a:t>Training</a:t>
              </a:r>
            </a:p>
          </p:txBody>
        </p:sp>
      </p:grpSp>
      <p:sp>
        <p:nvSpPr>
          <p:cNvPr id="13" name="Rectangle 12"/>
          <p:cNvSpPr/>
          <p:nvPr/>
        </p:nvSpPr>
        <p:spPr>
          <a:xfrm>
            <a:off x="0" y="6316663"/>
            <a:ext cx="9144000" cy="549275"/>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4" name="TextBox 13"/>
          <p:cNvSpPr txBox="1"/>
          <p:nvPr/>
        </p:nvSpPr>
        <p:spPr>
          <a:xfrm>
            <a:off x="254000" y="6418263"/>
            <a:ext cx="7881938" cy="322262"/>
          </a:xfrm>
          <a:prstGeom prst="rect">
            <a:avLst/>
          </a:prstGeom>
          <a:noFill/>
        </p:spPr>
        <p:txBody>
          <a:bodyPr>
            <a:spAutoFit/>
          </a:bodyPr>
          <a:lstStyle/>
          <a:p>
            <a:pPr>
              <a:defRPr/>
            </a:pPr>
            <a:r>
              <a:rPr lang="en-US" sz="1500" cap="all" dirty="0">
                <a:solidFill>
                  <a:srgbClr val="000000"/>
                </a:solidFill>
              </a:rPr>
              <a:t>Training evaluation Framework</a:t>
            </a:r>
            <a:endParaRPr lang="en-US" sz="1500" cap="all" spc="100" dirty="0">
              <a:solidFill>
                <a:srgbClr val="000000"/>
              </a:solidFill>
            </a:endParaRPr>
          </a:p>
        </p:txBody>
      </p:sp>
    </p:spTree>
    <p:extLst>
      <p:ext uri="{BB962C8B-B14F-4D97-AF65-F5344CB8AC3E}">
        <p14:creationId xmlns:p14="http://schemas.microsoft.com/office/powerpoint/2010/main" val="1453850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mMarch-5.jpg"/>
          <p:cNvPicPr>
            <a:picLocks noChangeAspect="1"/>
          </p:cNvPicPr>
          <p:nvPr/>
        </p:nvPicPr>
        <p:blipFill rotWithShape="1">
          <a:blip r:embed="rId3">
            <a:extLst>
              <a:ext uri="{28A0092B-C50C-407E-A947-70E740481C1C}">
                <a14:useLocalDpi xmlns:a14="http://schemas.microsoft.com/office/drawing/2010/main" val="0"/>
              </a:ext>
            </a:extLst>
          </a:blip>
          <a:srcRect t="16426" r="-23640"/>
          <a:stretch/>
        </p:blipFill>
        <p:spPr>
          <a:xfrm>
            <a:off x="0" y="0"/>
            <a:ext cx="11305633" cy="6380945"/>
          </a:xfrm>
          <a:prstGeom prst="rect">
            <a:avLst/>
          </a:prstGeom>
        </p:spPr>
      </p:pic>
      <p:sp>
        <p:nvSpPr>
          <p:cNvPr id="30" name="Rectangle 29"/>
          <p:cNvSpPr/>
          <p:nvPr/>
        </p:nvSpPr>
        <p:spPr>
          <a:xfrm>
            <a:off x="0" y="6316134"/>
            <a:ext cx="9144000" cy="550333"/>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31" name="TextBox 30"/>
          <p:cNvSpPr txBox="1"/>
          <p:nvPr/>
        </p:nvSpPr>
        <p:spPr>
          <a:xfrm>
            <a:off x="254532" y="6418071"/>
            <a:ext cx="7881936" cy="323165"/>
          </a:xfrm>
          <a:prstGeom prst="rect">
            <a:avLst/>
          </a:prstGeom>
          <a:noFill/>
        </p:spPr>
        <p:txBody>
          <a:bodyPr wrap="square" rtlCol="0">
            <a:spAutoFit/>
          </a:bodyPr>
          <a:lstStyle/>
          <a:p>
            <a:r>
              <a:rPr lang="en-US" sz="1500" cap="all" spc="100" dirty="0" smtClean="0">
                <a:solidFill>
                  <a:srgbClr val="000000"/>
                </a:solidFill>
              </a:rPr>
              <a:t>Training evaluation Framework</a:t>
            </a:r>
            <a:endParaRPr lang="en-US" sz="1500" cap="all" spc="1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mMarch-5.jpg"/>
          <p:cNvPicPr>
            <a:picLocks noChangeAspect="1"/>
          </p:cNvPicPr>
          <p:nvPr/>
        </p:nvPicPr>
        <p:blipFill rotWithShape="1">
          <a:blip r:embed="rId3">
            <a:extLst>
              <a:ext uri="{28A0092B-C50C-407E-A947-70E740481C1C}">
                <a14:useLocalDpi xmlns:a14="http://schemas.microsoft.com/office/drawing/2010/main" val="0"/>
              </a:ext>
            </a:extLst>
          </a:blip>
          <a:srcRect t="16426" r="-23640"/>
          <a:stretch/>
        </p:blipFill>
        <p:spPr>
          <a:xfrm>
            <a:off x="0" y="0"/>
            <a:ext cx="11305633" cy="6380945"/>
          </a:xfrm>
          <a:prstGeom prst="rect">
            <a:avLst/>
          </a:prstGeom>
        </p:spPr>
      </p:pic>
      <p:sp>
        <p:nvSpPr>
          <p:cNvPr id="18" name="Rectangle 17"/>
          <p:cNvSpPr/>
          <p:nvPr/>
        </p:nvSpPr>
        <p:spPr>
          <a:xfrm>
            <a:off x="-127000" y="-365125"/>
            <a:ext cx="10064750" cy="6651625"/>
          </a:xfrm>
          <a:prstGeom prst="rect">
            <a:avLst/>
          </a:prstGeom>
          <a:solidFill>
            <a:schemeClr val="bg2">
              <a:lumMod val="75000"/>
              <a:alpha val="5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8469" y="1848458"/>
            <a:ext cx="9143995" cy="5009540"/>
            <a:chOff x="8469" y="1848458"/>
            <a:chExt cx="9143995" cy="5009540"/>
          </a:xfrm>
        </p:grpSpPr>
        <p:pic>
          <p:nvPicPr>
            <p:cNvPr id="28" name="Picture 27" descr="HOP presentation2.eps"/>
            <p:cNvPicPr>
              <a:picLocks noChangeAspect="1"/>
            </p:cNvPicPr>
            <p:nvPr/>
          </p:nvPicPr>
          <p:blipFill>
            <a:blip r:embed="rId4"/>
            <a:stretch>
              <a:fillRect/>
            </a:stretch>
          </p:blipFill>
          <p:spPr>
            <a:xfrm>
              <a:off x="8469" y="1848458"/>
              <a:ext cx="9143995" cy="5009540"/>
            </a:xfrm>
            <a:prstGeom prst="rect">
              <a:avLst/>
            </a:prstGeom>
          </p:spPr>
        </p:pic>
        <p:cxnSp>
          <p:nvCxnSpPr>
            <p:cNvPr id="29" name="Straight Arrow Connector 28"/>
            <p:cNvCxnSpPr/>
            <p:nvPr/>
          </p:nvCxnSpPr>
          <p:spPr>
            <a:xfrm rot="5400000">
              <a:off x="6033557" y="4192591"/>
              <a:ext cx="138644" cy="1588"/>
            </a:xfrm>
            <a:prstGeom prst="straightConnector1">
              <a:avLst/>
            </a:prstGeom>
            <a:ln w="63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grpSp>
      <p:sp>
        <p:nvSpPr>
          <p:cNvPr id="30" name="Rectangle 29"/>
          <p:cNvSpPr/>
          <p:nvPr/>
        </p:nvSpPr>
        <p:spPr>
          <a:xfrm>
            <a:off x="0" y="6316134"/>
            <a:ext cx="9144000" cy="550333"/>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31" name="TextBox 30"/>
          <p:cNvSpPr txBox="1"/>
          <p:nvPr/>
        </p:nvSpPr>
        <p:spPr>
          <a:xfrm>
            <a:off x="254532" y="6418071"/>
            <a:ext cx="7881936" cy="323165"/>
          </a:xfrm>
          <a:prstGeom prst="rect">
            <a:avLst/>
          </a:prstGeom>
          <a:noFill/>
        </p:spPr>
        <p:txBody>
          <a:bodyPr wrap="square" rtlCol="0">
            <a:spAutoFit/>
          </a:bodyPr>
          <a:lstStyle/>
          <a:p>
            <a:r>
              <a:rPr lang="en-US" sz="1500" cap="all" spc="100" dirty="0" smtClean="0">
                <a:solidFill>
                  <a:srgbClr val="000000"/>
                </a:solidFill>
              </a:rPr>
              <a:t>Training evaluation Framework</a:t>
            </a:r>
            <a:endParaRPr lang="en-US" sz="1500" cap="all" spc="100" dirty="0">
              <a:solidFill>
                <a:srgbClr val="000000"/>
              </a:solidFill>
            </a:endParaRPr>
          </a:p>
        </p:txBody>
      </p:sp>
      <p:cxnSp>
        <p:nvCxnSpPr>
          <p:cNvPr id="32" name="Straight Arrow Connector 31"/>
          <p:cNvCxnSpPr/>
          <p:nvPr/>
        </p:nvCxnSpPr>
        <p:spPr>
          <a:xfrm rot="5400000">
            <a:off x="5986993" y="3078429"/>
            <a:ext cx="232568" cy="2386"/>
          </a:xfrm>
          <a:prstGeom prst="straightConnector1">
            <a:avLst/>
          </a:prstGeom>
          <a:ln w="6350" cap="flat" cmpd="sng" algn="ctr">
            <a:solidFill>
              <a:srgbClr val="000000"/>
            </a:solidFill>
            <a:prstDash val="solid"/>
            <a:round/>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33" name="Elbow Connector 32"/>
          <p:cNvCxnSpPr/>
          <p:nvPr/>
        </p:nvCxnSpPr>
        <p:spPr>
          <a:xfrm flipV="1">
            <a:off x="3496733" y="3335870"/>
            <a:ext cx="2065867" cy="135463"/>
          </a:xfrm>
          <a:prstGeom prst="bentConnector3">
            <a:avLst>
              <a:gd name="adj1" fmla="val 0"/>
            </a:avLst>
          </a:prstGeom>
          <a:ln w="63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a:off x="4614333" y="4453467"/>
            <a:ext cx="951344" cy="245534"/>
          </a:xfrm>
          <a:prstGeom prst="bentConnector3">
            <a:avLst>
              <a:gd name="adj1" fmla="val 162"/>
            </a:avLst>
          </a:prstGeom>
          <a:ln w="63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905929" y="3835407"/>
            <a:ext cx="846670" cy="248786"/>
          </a:xfrm>
          <a:prstGeom prst="rect">
            <a:avLst/>
          </a:prstGeom>
          <a:noFill/>
        </p:spPr>
        <p:txBody>
          <a:bodyPr wrap="square" rtlCol="0">
            <a:spAutoFit/>
          </a:bodyPr>
          <a:lstStyle/>
          <a:p>
            <a:pPr algn="ctr">
              <a:lnSpc>
                <a:spcPts val="1200"/>
              </a:lnSpc>
            </a:pPr>
            <a:r>
              <a:rPr lang="en-US" sz="1100" b="1" dirty="0" smtClean="0">
                <a:solidFill>
                  <a:srgbClr val="000000"/>
                </a:solidFill>
              </a:rPr>
              <a:t>Training</a:t>
            </a:r>
            <a:endParaRPr lang="en-US" sz="1100" b="1" dirty="0">
              <a:solidFill>
                <a:srgbClr val="000000"/>
              </a:solidFill>
            </a:endParaRPr>
          </a:p>
        </p:txBody>
      </p:sp>
      <p:sp>
        <p:nvSpPr>
          <p:cNvPr id="36" name="TextBox 35"/>
          <p:cNvSpPr txBox="1"/>
          <p:nvPr/>
        </p:nvSpPr>
        <p:spPr>
          <a:xfrm>
            <a:off x="5579532" y="2251817"/>
            <a:ext cx="1079500" cy="556563"/>
          </a:xfrm>
          <a:prstGeom prst="rect">
            <a:avLst/>
          </a:prstGeom>
          <a:noFill/>
        </p:spPr>
        <p:txBody>
          <a:bodyPr wrap="square" rtlCol="0">
            <a:spAutoFit/>
          </a:bodyPr>
          <a:lstStyle/>
          <a:p>
            <a:pPr algn="ctr">
              <a:lnSpc>
                <a:spcPts val="1200"/>
              </a:lnSpc>
            </a:pPr>
            <a:r>
              <a:rPr lang="en-US" sz="1100" b="1" dirty="0" smtClean="0">
                <a:solidFill>
                  <a:srgbClr val="000000"/>
                </a:solidFill>
              </a:rPr>
              <a:t>Organization</a:t>
            </a:r>
          </a:p>
          <a:p>
            <a:pPr algn="ctr">
              <a:lnSpc>
                <a:spcPts val="1200"/>
              </a:lnSpc>
            </a:pPr>
            <a:r>
              <a:rPr lang="en-US" sz="1100" b="1" dirty="0" smtClean="0">
                <a:solidFill>
                  <a:srgbClr val="000000"/>
                </a:solidFill>
              </a:rPr>
              <a:t>systems</a:t>
            </a:r>
          </a:p>
          <a:p>
            <a:pPr algn="ctr">
              <a:lnSpc>
                <a:spcPts val="1200"/>
              </a:lnSpc>
            </a:pPr>
            <a:r>
              <a:rPr lang="en-US" sz="1100" b="1" dirty="0" smtClean="0">
                <a:solidFill>
                  <a:srgbClr val="000000"/>
                </a:solidFill>
              </a:rPr>
              <a:t>improvements</a:t>
            </a:r>
          </a:p>
        </p:txBody>
      </p:sp>
      <p:sp>
        <p:nvSpPr>
          <p:cNvPr id="37" name="TextBox 36"/>
          <p:cNvSpPr txBox="1"/>
          <p:nvPr/>
        </p:nvSpPr>
        <p:spPr>
          <a:xfrm>
            <a:off x="5579532" y="3365305"/>
            <a:ext cx="1079500" cy="710451"/>
          </a:xfrm>
          <a:prstGeom prst="rect">
            <a:avLst/>
          </a:prstGeom>
          <a:noFill/>
        </p:spPr>
        <p:txBody>
          <a:bodyPr wrap="square" rtlCol="0">
            <a:spAutoFit/>
          </a:bodyPr>
          <a:lstStyle/>
          <a:p>
            <a:pPr algn="ctr">
              <a:lnSpc>
                <a:spcPts val="1200"/>
              </a:lnSpc>
            </a:pPr>
            <a:r>
              <a:rPr lang="en-US" sz="1100" b="1" dirty="0" smtClean="0">
                <a:solidFill>
                  <a:srgbClr val="000000"/>
                </a:solidFill>
              </a:rPr>
              <a:t>Organization</a:t>
            </a:r>
            <a:endParaRPr lang="en-US" sz="1100" b="1" u="sng" dirty="0" smtClean="0">
              <a:solidFill>
                <a:srgbClr val="000000"/>
              </a:solidFill>
            </a:endParaRPr>
          </a:p>
          <a:p>
            <a:pPr algn="ctr">
              <a:lnSpc>
                <a:spcPts val="1200"/>
              </a:lnSpc>
            </a:pPr>
            <a:r>
              <a:rPr lang="en-US" sz="1100" b="1" dirty="0" smtClean="0">
                <a:solidFill>
                  <a:srgbClr val="000000"/>
                </a:solidFill>
              </a:rPr>
              <a:t>performance</a:t>
            </a:r>
          </a:p>
          <a:p>
            <a:pPr algn="ctr">
              <a:lnSpc>
                <a:spcPts val="1200"/>
              </a:lnSpc>
            </a:pPr>
            <a:r>
              <a:rPr lang="en-US" sz="1100" b="1" dirty="0" smtClean="0">
                <a:solidFill>
                  <a:srgbClr val="000000"/>
                </a:solidFill>
              </a:rPr>
              <a:t>outcomes</a:t>
            </a:r>
          </a:p>
          <a:p>
            <a:pPr algn="ctr">
              <a:lnSpc>
                <a:spcPts val="1200"/>
              </a:lnSpc>
            </a:pPr>
            <a:endParaRPr lang="en-US" sz="1100" b="1" dirty="0" smtClean="0">
              <a:solidFill>
                <a:srgbClr val="000000"/>
              </a:solidFill>
            </a:endParaRPr>
          </a:p>
        </p:txBody>
      </p:sp>
      <p:sp>
        <p:nvSpPr>
          <p:cNvPr id="38" name="TextBox 37"/>
          <p:cNvSpPr txBox="1"/>
          <p:nvPr/>
        </p:nvSpPr>
        <p:spPr>
          <a:xfrm>
            <a:off x="5587999" y="4364570"/>
            <a:ext cx="1079500" cy="864339"/>
          </a:xfrm>
          <a:prstGeom prst="rect">
            <a:avLst/>
          </a:prstGeom>
          <a:noFill/>
        </p:spPr>
        <p:txBody>
          <a:bodyPr wrap="square" rtlCol="0">
            <a:spAutoFit/>
          </a:bodyPr>
          <a:lstStyle/>
          <a:p>
            <a:pPr algn="ctr">
              <a:lnSpc>
                <a:spcPts val="1200"/>
              </a:lnSpc>
            </a:pPr>
            <a:r>
              <a:rPr lang="en-US" sz="1100" b="1" dirty="0" smtClean="0">
                <a:solidFill>
                  <a:srgbClr val="000000"/>
                </a:solidFill>
              </a:rPr>
              <a:t>Organization</a:t>
            </a:r>
          </a:p>
          <a:p>
            <a:pPr algn="ctr">
              <a:lnSpc>
                <a:spcPts val="1200"/>
              </a:lnSpc>
            </a:pPr>
            <a:r>
              <a:rPr lang="en-US" sz="1100" b="1" dirty="0" smtClean="0">
                <a:solidFill>
                  <a:srgbClr val="000000"/>
                </a:solidFill>
              </a:rPr>
              <a:t>patient health</a:t>
            </a:r>
          </a:p>
          <a:p>
            <a:pPr algn="ctr">
              <a:lnSpc>
                <a:spcPts val="1200"/>
              </a:lnSpc>
            </a:pPr>
            <a:r>
              <a:rPr lang="en-US" sz="1100" b="1" dirty="0" smtClean="0">
                <a:solidFill>
                  <a:srgbClr val="000000"/>
                </a:solidFill>
              </a:rPr>
              <a:t>outcomes</a:t>
            </a:r>
          </a:p>
          <a:p>
            <a:pPr algn="ctr">
              <a:lnSpc>
                <a:spcPts val="1200"/>
              </a:lnSpc>
            </a:pPr>
            <a:r>
              <a:rPr lang="en-US" sz="1100" b="1" dirty="0" smtClean="0">
                <a:solidFill>
                  <a:srgbClr val="000000"/>
                </a:solidFill>
              </a:rPr>
              <a:t>(impacts)</a:t>
            </a:r>
          </a:p>
          <a:p>
            <a:pPr algn="ctr">
              <a:lnSpc>
                <a:spcPts val="1200"/>
              </a:lnSpc>
            </a:pPr>
            <a:endParaRPr lang="en-US" sz="1100" b="1" dirty="0" smtClean="0">
              <a:solidFill>
                <a:srgbClr val="000000"/>
              </a:solidFill>
            </a:endParaRPr>
          </a:p>
        </p:txBody>
      </p:sp>
      <p:sp>
        <p:nvSpPr>
          <p:cNvPr id="39" name="TextBox 38"/>
          <p:cNvSpPr txBox="1"/>
          <p:nvPr/>
        </p:nvSpPr>
        <p:spPr>
          <a:xfrm>
            <a:off x="1915584" y="3585121"/>
            <a:ext cx="1022347" cy="864339"/>
          </a:xfrm>
          <a:prstGeom prst="rect">
            <a:avLst/>
          </a:prstGeom>
          <a:noFill/>
        </p:spPr>
        <p:txBody>
          <a:bodyPr wrap="square" rtlCol="0">
            <a:spAutoFit/>
          </a:bodyPr>
          <a:lstStyle/>
          <a:p>
            <a:pPr algn="ctr">
              <a:lnSpc>
                <a:spcPts val="1200"/>
              </a:lnSpc>
            </a:pPr>
            <a:r>
              <a:rPr lang="en-US" sz="1100" b="1" dirty="0" smtClean="0">
                <a:solidFill>
                  <a:srgbClr val="000000"/>
                </a:solidFill>
              </a:rPr>
              <a:t>Individual</a:t>
            </a:r>
            <a:endParaRPr lang="en-US" sz="1100" b="1" dirty="0" smtClean="0">
              <a:solidFill>
                <a:srgbClr val="000000"/>
              </a:solidFill>
              <a:latin typeface="+mj-lt"/>
            </a:endParaRPr>
          </a:p>
          <a:p>
            <a:pPr algn="ctr">
              <a:lnSpc>
                <a:spcPts val="1200"/>
              </a:lnSpc>
            </a:pPr>
            <a:r>
              <a:rPr lang="en-US" sz="1100" b="1" dirty="0" smtClean="0">
                <a:solidFill>
                  <a:srgbClr val="000000"/>
                </a:solidFill>
              </a:rPr>
              <a:t>knowledge, </a:t>
            </a:r>
          </a:p>
          <a:p>
            <a:pPr algn="ctr">
              <a:lnSpc>
                <a:spcPts val="1200"/>
              </a:lnSpc>
            </a:pPr>
            <a:r>
              <a:rPr lang="en-US" sz="1100" b="1" dirty="0" smtClean="0">
                <a:solidFill>
                  <a:srgbClr val="000000"/>
                </a:solidFill>
              </a:rPr>
              <a:t>attitude, skill </a:t>
            </a:r>
          </a:p>
          <a:p>
            <a:pPr algn="ctr">
              <a:lnSpc>
                <a:spcPts val="1200"/>
              </a:lnSpc>
            </a:pPr>
            <a:r>
              <a:rPr lang="en-US" sz="1100" b="1" dirty="0" smtClean="0">
                <a:solidFill>
                  <a:srgbClr val="000000"/>
                </a:solidFill>
              </a:rPr>
              <a:t>outcomes</a:t>
            </a:r>
          </a:p>
          <a:p>
            <a:pPr algn="ctr">
              <a:lnSpc>
                <a:spcPts val="1200"/>
              </a:lnSpc>
            </a:pPr>
            <a:endParaRPr lang="en-US" sz="1100" b="1" dirty="0">
              <a:solidFill>
                <a:srgbClr val="000000"/>
              </a:solidFill>
            </a:endParaRPr>
          </a:p>
        </p:txBody>
      </p:sp>
      <p:sp>
        <p:nvSpPr>
          <p:cNvPr id="40" name="TextBox 39"/>
          <p:cNvSpPr txBox="1"/>
          <p:nvPr/>
        </p:nvSpPr>
        <p:spPr>
          <a:xfrm>
            <a:off x="3033176" y="3669992"/>
            <a:ext cx="1071033" cy="553998"/>
          </a:xfrm>
          <a:prstGeom prst="rect">
            <a:avLst/>
          </a:prstGeom>
          <a:noFill/>
        </p:spPr>
        <p:txBody>
          <a:bodyPr wrap="square" rtlCol="0">
            <a:spAutoFit/>
          </a:bodyPr>
          <a:lstStyle/>
          <a:p>
            <a:pPr algn="ctr">
              <a:lnSpc>
                <a:spcPts val="1200"/>
              </a:lnSpc>
            </a:pPr>
            <a:r>
              <a:rPr lang="en-US" sz="1100" b="1" dirty="0" smtClean="0">
                <a:solidFill>
                  <a:srgbClr val="000000"/>
                </a:solidFill>
              </a:rPr>
              <a:t>Individual</a:t>
            </a:r>
          </a:p>
          <a:p>
            <a:pPr algn="ctr">
              <a:lnSpc>
                <a:spcPts val="1200"/>
              </a:lnSpc>
            </a:pPr>
            <a:r>
              <a:rPr lang="en-US" sz="1100" b="1" dirty="0" smtClean="0">
                <a:solidFill>
                  <a:srgbClr val="000000"/>
                </a:solidFill>
              </a:rPr>
              <a:t>performance </a:t>
            </a:r>
          </a:p>
          <a:p>
            <a:pPr algn="ctr">
              <a:lnSpc>
                <a:spcPts val="1200"/>
              </a:lnSpc>
            </a:pPr>
            <a:r>
              <a:rPr lang="en-US" sz="1100" b="1" dirty="0" smtClean="0">
                <a:solidFill>
                  <a:srgbClr val="000000"/>
                </a:solidFill>
              </a:rPr>
              <a:t>outcomes</a:t>
            </a:r>
          </a:p>
        </p:txBody>
      </p:sp>
      <p:sp>
        <p:nvSpPr>
          <p:cNvPr id="41" name="TextBox 40"/>
          <p:cNvSpPr txBox="1"/>
          <p:nvPr/>
        </p:nvSpPr>
        <p:spPr>
          <a:xfrm>
            <a:off x="4146545" y="3678459"/>
            <a:ext cx="1079500" cy="710451"/>
          </a:xfrm>
          <a:prstGeom prst="rect">
            <a:avLst/>
          </a:prstGeom>
          <a:noFill/>
        </p:spPr>
        <p:txBody>
          <a:bodyPr wrap="square" rtlCol="0">
            <a:spAutoFit/>
          </a:bodyPr>
          <a:lstStyle/>
          <a:p>
            <a:pPr algn="ctr">
              <a:lnSpc>
                <a:spcPts val="1200"/>
              </a:lnSpc>
            </a:pPr>
            <a:r>
              <a:rPr lang="en-US" sz="1100" b="1" dirty="0" smtClean="0">
                <a:solidFill>
                  <a:srgbClr val="000000"/>
                </a:solidFill>
              </a:rPr>
              <a:t>Individual patient health outcomes</a:t>
            </a:r>
          </a:p>
          <a:p>
            <a:pPr algn="ctr">
              <a:lnSpc>
                <a:spcPts val="1200"/>
              </a:lnSpc>
            </a:pPr>
            <a:endParaRPr lang="en-US" sz="1100" dirty="0" smtClean="0">
              <a:solidFill>
                <a:srgbClr val="000000"/>
              </a:solidFill>
            </a:endParaRPr>
          </a:p>
        </p:txBody>
      </p:sp>
    </p:spTree>
    <p:extLst>
      <p:ext uri="{BB962C8B-B14F-4D97-AF65-F5344CB8AC3E}">
        <p14:creationId xmlns:p14="http://schemas.microsoft.com/office/powerpoint/2010/main" val="10543442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6316134"/>
            <a:ext cx="9144000" cy="550333"/>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42" name="TextBox 41"/>
          <p:cNvSpPr txBox="1"/>
          <p:nvPr/>
        </p:nvSpPr>
        <p:spPr>
          <a:xfrm>
            <a:off x="254532" y="6418071"/>
            <a:ext cx="7881936" cy="323165"/>
          </a:xfrm>
          <a:prstGeom prst="rect">
            <a:avLst/>
          </a:prstGeom>
          <a:noFill/>
        </p:spPr>
        <p:txBody>
          <a:bodyPr wrap="square" rtlCol="0">
            <a:spAutoFit/>
          </a:bodyPr>
          <a:lstStyle/>
          <a:p>
            <a:r>
              <a:rPr lang="en-US" sz="1500" cap="all" spc="100" dirty="0" smtClean="0">
                <a:solidFill>
                  <a:srgbClr val="000000"/>
                </a:solidFill>
              </a:rPr>
              <a:t>Training evaluation Framework</a:t>
            </a:r>
            <a:endParaRPr lang="en-US" sz="1500" cap="all" spc="100" dirty="0">
              <a:solidFill>
                <a:srgbClr val="000000"/>
              </a:solidFill>
            </a:endParaRPr>
          </a:p>
        </p:txBody>
      </p:sp>
      <p:pic>
        <p:nvPicPr>
          <p:cNvPr id="3" name="Picture 2" descr="TomMarch-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56" y="-428625"/>
            <a:ext cx="9521106" cy="672824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6316134"/>
            <a:ext cx="9144000" cy="550333"/>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42" name="TextBox 41"/>
          <p:cNvSpPr txBox="1"/>
          <p:nvPr/>
        </p:nvSpPr>
        <p:spPr>
          <a:xfrm>
            <a:off x="254532" y="6418071"/>
            <a:ext cx="7881936" cy="323165"/>
          </a:xfrm>
          <a:prstGeom prst="rect">
            <a:avLst/>
          </a:prstGeom>
          <a:noFill/>
        </p:spPr>
        <p:txBody>
          <a:bodyPr wrap="square" rtlCol="0">
            <a:spAutoFit/>
          </a:bodyPr>
          <a:lstStyle/>
          <a:p>
            <a:r>
              <a:rPr lang="en-US" sz="1500" cap="all" spc="100" dirty="0" smtClean="0">
                <a:solidFill>
                  <a:srgbClr val="000000"/>
                </a:solidFill>
              </a:rPr>
              <a:t>Training evaluation Framework</a:t>
            </a:r>
            <a:endParaRPr lang="en-US" sz="1500" cap="all" spc="100" dirty="0">
              <a:solidFill>
                <a:srgbClr val="000000"/>
              </a:solidFill>
            </a:endParaRPr>
          </a:p>
        </p:txBody>
      </p:sp>
      <p:pic>
        <p:nvPicPr>
          <p:cNvPr id="3" name="Picture 2" descr="TomMarch-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56" y="-428625"/>
            <a:ext cx="9521106" cy="6728248"/>
          </a:xfrm>
          <a:prstGeom prst="rect">
            <a:avLst/>
          </a:prstGeom>
        </p:spPr>
      </p:pic>
      <p:sp>
        <p:nvSpPr>
          <p:cNvPr id="5" name="Rectangle 4"/>
          <p:cNvSpPr/>
          <p:nvPr/>
        </p:nvSpPr>
        <p:spPr>
          <a:xfrm>
            <a:off x="-127000" y="-365125"/>
            <a:ext cx="10064750" cy="6651625"/>
          </a:xfrm>
          <a:prstGeom prst="rect">
            <a:avLst/>
          </a:prstGeom>
          <a:solidFill>
            <a:schemeClr val="bg2">
              <a:lumMod val="75000"/>
              <a:alpha val="5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HOP2 presentation-health.eps" descr="/Users/lindacampbell/Documents/itech/HOP/Hop info graphics/HOPbackgrounds1/HOP2 presentation-health.eps"/>
          <p:cNvPicPr>
            <a:picLocks noChangeAspect="1"/>
          </p:cNvPicPr>
          <p:nvPr/>
        </p:nvPicPr>
        <p:blipFill rotWithShape="1">
          <a:blip r:embed="rId4"/>
          <a:srcRect b="10649"/>
          <a:stretch/>
        </p:blipFill>
        <p:spPr>
          <a:xfrm>
            <a:off x="18945" y="0"/>
            <a:ext cx="9106109" cy="6127750"/>
          </a:xfrm>
          <a:prstGeom prst="rect">
            <a:avLst/>
          </a:prstGeom>
        </p:spPr>
      </p:pic>
      <p:sp>
        <p:nvSpPr>
          <p:cNvPr id="7" name="TextBox 6"/>
          <p:cNvSpPr txBox="1"/>
          <p:nvPr/>
        </p:nvSpPr>
        <p:spPr>
          <a:xfrm>
            <a:off x="7160681" y="2150213"/>
            <a:ext cx="1079500" cy="710451"/>
          </a:xfrm>
          <a:prstGeom prst="rect">
            <a:avLst/>
          </a:prstGeom>
          <a:noFill/>
        </p:spPr>
        <p:txBody>
          <a:bodyPr wrap="square" rtlCol="0">
            <a:spAutoFit/>
          </a:bodyPr>
          <a:lstStyle/>
          <a:p>
            <a:pPr algn="ctr">
              <a:lnSpc>
                <a:spcPts val="1200"/>
              </a:lnSpc>
            </a:pPr>
            <a:r>
              <a:rPr lang="en-US" sz="1100" b="1" dirty="0" smtClean="0">
                <a:solidFill>
                  <a:srgbClr val="000000"/>
                </a:solidFill>
              </a:rPr>
              <a:t>Population</a:t>
            </a:r>
          </a:p>
          <a:p>
            <a:pPr algn="ctr">
              <a:lnSpc>
                <a:spcPts val="1200"/>
              </a:lnSpc>
            </a:pPr>
            <a:r>
              <a:rPr lang="en-US" sz="1100" b="1" dirty="0" smtClean="0">
                <a:solidFill>
                  <a:srgbClr val="000000"/>
                </a:solidFill>
              </a:rPr>
              <a:t>level</a:t>
            </a:r>
          </a:p>
          <a:p>
            <a:pPr algn="ctr">
              <a:lnSpc>
                <a:spcPts val="1200"/>
              </a:lnSpc>
            </a:pPr>
            <a:r>
              <a:rPr lang="en-US" sz="1100" b="1" dirty="0" smtClean="0">
                <a:solidFill>
                  <a:srgbClr val="000000"/>
                </a:solidFill>
              </a:rPr>
              <a:t>systems</a:t>
            </a:r>
          </a:p>
          <a:p>
            <a:pPr algn="ctr">
              <a:lnSpc>
                <a:spcPts val="1200"/>
              </a:lnSpc>
            </a:pPr>
            <a:r>
              <a:rPr lang="en-US" sz="1100" b="1" dirty="0" smtClean="0">
                <a:solidFill>
                  <a:srgbClr val="000000"/>
                </a:solidFill>
              </a:rPr>
              <a:t>improvements</a:t>
            </a:r>
          </a:p>
        </p:txBody>
      </p:sp>
      <p:sp>
        <p:nvSpPr>
          <p:cNvPr id="8" name="TextBox 7"/>
          <p:cNvSpPr txBox="1"/>
          <p:nvPr/>
        </p:nvSpPr>
        <p:spPr>
          <a:xfrm>
            <a:off x="7160681" y="3276401"/>
            <a:ext cx="1079500" cy="864339"/>
          </a:xfrm>
          <a:prstGeom prst="rect">
            <a:avLst/>
          </a:prstGeom>
          <a:noFill/>
        </p:spPr>
        <p:txBody>
          <a:bodyPr wrap="square" rtlCol="0">
            <a:spAutoFit/>
          </a:bodyPr>
          <a:lstStyle/>
          <a:p>
            <a:pPr algn="ctr">
              <a:lnSpc>
                <a:spcPts val="1200"/>
              </a:lnSpc>
            </a:pPr>
            <a:r>
              <a:rPr lang="en-US" sz="1100" b="1" dirty="0" smtClean="0">
                <a:solidFill>
                  <a:srgbClr val="000000"/>
                </a:solidFill>
              </a:rPr>
              <a:t>Population</a:t>
            </a:r>
          </a:p>
          <a:p>
            <a:pPr algn="ctr">
              <a:lnSpc>
                <a:spcPts val="1200"/>
              </a:lnSpc>
            </a:pPr>
            <a:r>
              <a:rPr lang="en-US" sz="1100" b="1" dirty="0" smtClean="0">
                <a:solidFill>
                  <a:srgbClr val="000000"/>
                </a:solidFill>
              </a:rPr>
              <a:t>level</a:t>
            </a:r>
          </a:p>
          <a:p>
            <a:pPr algn="ctr">
              <a:lnSpc>
                <a:spcPts val="1200"/>
              </a:lnSpc>
            </a:pPr>
            <a:r>
              <a:rPr lang="en-US" sz="1100" b="1" dirty="0" smtClean="0">
                <a:solidFill>
                  <a:srgbClr val="000000"/>
                </a:solidFill>
              </a:rPr>
              <a:t>performance</a:t>
            </a:r>
          </a:p>
          <a:p>
            <a:pPr algn="ctr">
              <a:lnSpc>
                <a:spcPts val="1200"/>
              </a:lnSpc>
            </a:pPr>
            <a:r>
              <a:rPr lang="en-US" sz="1100" b="1" dirty="0" smtClean="0">
                <a:solidFill>
                  <a:srgbClr val="000000"/>
                </a:solidFill>
              </a:rPr>
              <a:t>outcomes</a:t>
            </a:r>
          </a:p>
          <a:p>
            <a:pPr algn="ctr">
              <a:lnSpc>
                <a:spcPts val="1200"/>
              </a:lnSpc>
            </a:pPr>
            <a:endParaRPr lang="en-US" sz="1100" b="1" dirty="0" smtClean="0">
              <a:solidFill>
                <a:srgbClr val="000000"/>
              </a:solidFill>
            </a:endParaRPr>
          </a:p>
        </p:txBody>
      </p:sp>
      <p:sp>
        <p:nvSpPr>
          <p:cNvPr id="9" name="TextBox 8"/>
          <p:cNvSpPr txBox="1"/>
          <p:nvPr/>
        </p:nvSpPr>
        <p:spPr>
          <a:xfrm>
            <a:off x="7169148" y="4360337"/>
            <a:ext cx="1079500" cy="1018227"/>
          </a:xfrm>
          <a:prstGeom prst="rect">
            <a:avLst/>
          </a:prstGeom>
          <a:noFill/>
        </p:spPr>
        <p:txBody>
          <a:bodyPr wrap="square" rtlCol="0">
            <a:spAutoFit/>
          </a:bodyPr>
          <a:lstStyle/>
          <a:p>
            <a:pPr algn="ctr">
              <a:lnSpc>
                <a:spcPts val="1200"/>
              </a:lnSpc>
            </a:pPr>
            <a:r>
              <a:rPr lang="en-US" sz="1100" b="1" dirty="0" smtClean="0">
                <a:solidFill>
                  <a:srgbClr val="000000"/>
                </a:solidFill>
              </a:rPr>
              <a:t>Population</a:t>
            </a:r>
          </a:p>
          <a:p>
            <a:pPr algn="ctr">
              <a:lnSpc>
                <a:spcPts val="1200"/>
              </a:lnSpc>
            </a:pPr>
            <a:r>
              <a:rPr lang="en-US" sz="1100" b="1" dirty="0" smtClean="0">
                <a:solidFill>
                  <a:srgbClr val="000000"/>
                </a:solidFill>
              </a:rPr>
              <a:t>patient health</a:t>
            </a:r>
          </a:p>
          <a:p>
            <a:pPr algn="ctr">
              <a:lnSpc>
                <a:spcPts val="1200"/>
              </a:lnSpc>
            </a:pPr>
            <a:r>
              <a:rPr lang="en-US" sz="1100" b="1" dirty="0">
                <a:solidFill>
                  <a:srgbClr val="000000"/>
                </a:solidFill>
              </a:rPr>
              <a:t>o</a:t>
            </a:r>
            <a:r>
              <a:rPr lang="en-US" sz="1100" b="1" dirty="0" smtClean="0">
                <a:solidFill>
                  <a:srgbClr val="000000"/>
                </a:solidFill>
              </a:rPr>
              <a:t>utcomes</a:t>
            </a:r>
          </a:p>
          <a:p>
            <a:pPr algn="ctr">
              <a:lnSpc>
                <a:spcPts val="1200"/>
              </a:lnSpc>
            </a:pPr>
            <a:r>
              <a:rPr lang="en-US" sz="1100" b="1" dirty="0" smtClean="0">
                <a:solidFill>
                  <a:srgbClr val="000000"/>
                </a:solidFill>
              </a:rPr>
              <a:t>(impacts)</a:t>
            </a:r>
          </a:p>
          <a:p>
            <a:pPr algn="ctr">
              <a:lnSpc>
                <a:spcPts val="1200"/>
              </a:lnSpc>
            </a:pPr>
            <a:endParaRPr lang="en-US" sz="1100" b="1" dirty="0" smtClean="0">
              <a:solidFill>
                <a:srgbClr val="000000"/>
              </a:solidFill>
            </a:endParaRPr>
          </a:p>
          <a:p>
            <a:pPr algn="ctr">
              <a:lnSpc>
                <a:spcPts val="1200"/>
              </a:lnSpc>
            </a:pPr>
            <a:endParaRPr lang="en-US" sz="1100" b="1" dirty="0" smtClean="0">
              <a:solidFill>
                <a:srgbClr val="000000"/>
              </a:solidFill>
            </a:endParaRPr>
          </a:p>
        </p:txBody>
      </p:sp>
      <p:sp>
        <p:nvSpPr>
          <p:cNvPr id="10" name="TextBox 9"/>
          <p:cNvSpPr txBox="1"/>
          <p:nvPr/>
        </p:nvSpPr>
        <p:spPr>
          <a:xfrm>
            <a:off x="5579532" y="2251817"/>
            <a:ext cx="1079500" cy="556563"/>
          </a:xfrm>
          <a:prstGeom prst="rect">
            <a:avLst/>
          </a:prstGeom>
          <a:noFill/>
        </p:spPr>
        <p:txBody>
          <a:bodyPr wrap="square" rtlCol="0">
            <a:spAutoFit/>
          </a:bodyPr>
          <a:lstStyle/>
          <a:p>
            <a:pPr algn="ctr">
              <a:lnSpc>
                <a:spcPts val="1200"/>
              </a:lnSpc>
            </a:pPr>
            <a:r>
              <a:rPr lang="en-US" sz="1100" b="1" dirty="0" smtClean="0">
                <a:solidFill>
                  <a:srgbClr val="000000"/>
                </a:solidFill>
              </a:rPr>
              <a:t>Organization</a:t>
            </a:r>
          </a:p>
          <a:p>
            <a:pPr algn="ctr">
              <a:lnSpc>
                <a:spcPts val="1200"/>
              </a:lnSpc>
            </a:pPr>
            <a:r>
              <a:rPr lang="en-US" sz="1100" b="1" dirty="0" smtClean="0">
                <a:solidFill>
                  <a:srgbClr val="000000"/>
                </a:solidFill>
              </a:rPr>
              <a:t>systems</a:t>
            </a:r>
          </a:p>
          <a:p>
            <a:pPr algn="ctr">
              <a:lnSpc>
                <a:spcPts val="1200"/>
              </a:lnSpc>
            </a:pPr>
            <a:r>
              <a:rPr lang="en-US" sz="1100" b="1" dirty="0" smtClean="0">
                <a:solidFill>
                  <a:srgbClr val="000000"/>
                </a:solidFill>
              </a:rPr>
              <a:t>improvements</a:t>
            </a:r>
          </a:p>
        </p:txBody>
      </p:sp>
      <p:sp>
        <p:nvSpPr>
          <p:cNvPr id="11" name="TextBox 10"/>
          <p:cNvSpPr txBox="1"/>
          <p:nvPr/>
        </p:nvSpPr>
        <p:spPr>
          <a:xfrm>
            <a:off x="5579532" y="3365305"/>
            <a:ext cx="1079500" cy="710451"/>
          </a:xfrm>
          <a:prstGeom prst="rect">
            <a:avLst/>
          </a:prstGeom>
          <a:noFill/>
        </p:spPr>
        <p:txBody>
          <a:bodyPr wrap="square" rtlCol="0">
            <a:spAutoFit/>
          </a:bodyPr>
          <a:lstStyle/>
          <a:p>
            <a:pPr algn="ctr">
              <a:lnSpc>
                <a:spcPts val="1200"/>
              </a:lnSpc>
            </a:pPr>
            <a:r>
              <a:rPr lang="en-US" sz="1100" b="1" dirty="0" smtClean="0">
                <a:solidFill>
                  <a:srgbClr val="000000"/>
                </a:solidFill>
              </a:rPr>
              <a:t>Organization</a:t>
            </a:r>
            <a:endParaRPr lang="en-US" sz="1100" b="1" u="sng" dirty="0" smtClean="0">
              <a:solidFill>
                <a:srgbClr val="000000"/>
              </a:solidFill>
            </a:endParaRPr>
          </a:p>
          <a:p>
            <a:pPr algn="ctr">
              <a:lnSpc>
                <a:spcPts val="1200"/>
              </a:lnSpc>
            </a:pPr>
            <a:r>
              <a:rPr lang="en-US" sz="1100" b="1" dirty="0" smtClean="0">
                <a:solidFill>
                  <a:srgbClr val="000000"/>
                </a:solidFill>
              </a:rPr>
              <a:t>performance</a:t>
            </a:r>
          </a:p>
          <a:p>
            <a:pPr algn="ctr">
              <a:lnSpc>
                <a:spcPts val="1200"/>
              </a:lnSpc>
            </a:pPr>
            <a:r>
              <a:rPr lang="en-US" sz="1100" b="1" dirty="0" smtClean="0">
                <a:solidFill>
                  <a:srgbClr val="000000"/>
                </a:solidFill>
              </a:rPr>
              <a:t>outcomes</a:t>
            </a:r>
          </a:p>
          <a:p>
            <a:pPr algn="ctr">
              <a:lnSpc>
                <a:spcPts val="1200"/>
              </a:lnSpc>
            </a:pPr>
            <a:endParaRPr lang="en-US" sz="1100" b="1" dirty="0" smtClean="0">
              <a:solidFill>
                <a:srgbClr val="000000"/>
              </a:solidFill>
            </a:endParaRPr>
          </a:p>
        </p:txBody>
      </p:sp>
      <p:sp>
        <p:nvSpPr>
          <p:cNvPr id="12" name="TextBox 11"/>
          <p:cNvSpPr txBox="1"/>
          <p:nvPr/>
        </p:nvSpPr>
        <p:spPr>
          <a:xfrm>
            <a:off x="5587999" y="4364570"/>
            <a:ext cx="1079500" cy="864339"/>
          </a:xfrm>
          <a:prstGeom prst="rect">
            <a:avLst/>
          </a:prstGeom>
          <a:noFill/>
        </p:spPr>
        <p:txBody>
          <a:bodyPr wrap="square" rtlCol="0">
            <a:spAutoFit/>
          </a:bodyPr>
          <a:lstStyle/>
          <a:p>
            <a:pPr algn="ctr">
              <a:lnSpc>
                <a:spcPts val="1200"/>
              </a:lnSpc>
            </a:pPr>
            <a:r>
              <a:rPr lang="en-US" sz="1100" b="1" dirty="0" smtClean="0">
                <a:solidFill>
                  <a:srgbClr val="000000"/>
                </a:solidFill>
              </a:rPr>
              <a:t>Organization</a:t>
            </a:r>
          </a:p>
          <a:p>
            <a:pPr algn="ctr">
              <a:lnSpc>
                <a:spcPts val="1200"/>
              </a:lnSpc>
            </a:pPr>
            <a:r>
              <a:rPr lang="en-US" sz="1100" b="1" dirty="0" smtClean="0">
                <a:solidFill>
                  <a:srgbClr val="000000"/>
                </a:solidFill>
              </a:rPr>
              <a:t>patient health</a:t>
            </a:r>
          </a:p>
          <a:p>
            <a:pPr algn="ctr">
              <a:lnSpc>
                <a:spcPts val="1200"/>
              </a:lnSpc>
            </a:pPr>
            <a:r>
              <a:rPr lang="en-US" sz="1100" b="1" dirty="0" smtClean="0">
                <a:solidFill>
                  <a:srgbClr val="000000"/>
                </a:solidFill>
              </a:rPr>
              <a:t>outcomes</a:t>
            </a:r>
          </a:p>
          <a:p>
            <a:pPr algn="ctr">
              <a:lnSpc>
                <a:spcPts val="1200"/>
              </a:lnSpc>
            </a:pPr>
            <a:r>
              <a:rPr lang="en-US" sz="1100" b="1" dirty="0" smtClean="0">
                <a:solidFill>
                  <a:srgbClr val="000000"/>
                </a:solidFill>
              </a:rPr>
              <a:t>(impacts)</a:t>
            </a:r>
          </a:p>
          <a:p>
            <a:pPr algn="ctr">
              <a:lnSpc>
                <a:spcPts val="1200"/>
              </a:lnSpc>
            </a:pPr>
            <a:endParaRPr lang="en-US" sz="1100" b="1" dirty="0" smtClean="0">
              <a:solidFill>
                <a:srgbClr val="000000"/>
              </a:solidFill>
            </a:endParaRPr>
          </a:p>
        </p:txBody>
      </p:sp>
      <p:cxnSp>
        <p:nvCxnSpPr>
          <p:cNvPr id="13" name="Straight Arrow Connector 12"/>
          <p:cNvCxnSpPr/>
          <p:nvPr/>
        </p:nvCxnSpPr>
        <p:spPr>
          <a:xfrm rot="5400000">
            <a:off x="6033557" y="4175657"/>
            <a:ext cx="138644" cy="1588"/>
          </a:xfrm>
          <a:prstGeom prst="straightConnector1">
            <a:avLst/>
          </a:prstGeom>
          <a:ln w="63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5400000">
            <a:off x="7650690" y="4175657"/>
            <a:ext cx="138644" cy="1588"/>
          </a:xfrm>
          <a:prstGeom prst="straightConnector1">
            <a:avLst/>
          </a:prstGeom>
          <a:ln w="63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a:off x="5986993" y="3078429"/>
            <a:ext cx="232568" cy="2386"/>
          </a:xfrm>
          <a:prstGeom prst="straightConnector1">
            <a:avLst/>
          </a:prstGeom>
          <a:ln w="6350" cap="flat" cmpd="sng" algn="ctr">
            <a:solidFill>
              <a:srgbClr val="000000"/>
            </a:solidFill>
            <a:prstDash val="solid"/>
            <a:round/>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a:off x="7604126" y="3078429"/>
            <a:ext cx="232568" cy="2386"/>
          </a:xfrm>
          <a:prstGeom prst="straightConnector1">
            <a:avLst/>
          </a:prstGeom>
          <a:ln w="6350" cap="flat" cmpd="sng" algn="ctr">
            <a:solidFill>
              <a:srgbClr val="000000"/>
            </a:solidFill>
            <a:prstDash val="solid"/>
            <a:round/>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7" name="Elbow Connector 16"/>
          <p:cNvCxnSpPr/>
          <p:nvPr/>
        </p:nvCxnSpPr>
        <p:spPr>
          <a:xfrm flipV="1">
            <a:off x="3496733" y="3335870"/>
            <a:ext cx="2065867" cy="135463"/>
          </a:xfrm>
          <a:prstGeom prst="bentConnector3">
            <a:avLst>
              <a:gd name="adj1" fmla="val 0"/>
            </a:avLst>
          </a:prstGeom>
          <a:ln w="63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8" name="Elbow Connector 17"/>
          <p:cNvCxnSpPr/>
          <p:nvPr/>
        </p:nvCxnSpPr>
        <p:spPr>
          <a:xfrm>
            <a:off x="4614333" y="4453467"/>
            <a:ext cx="951344" cy="245534"/>
          </a:xfrm>
          <a:prstGeom prst="bentConnector3">
            <a:avLst>
              <a:gd name="adj1" fmla="val 162"/>
            </a:avLst>
          </a:prstGeom>
          <a:ln w="63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915584" y="3585121"/>
            <a:ext cx="1022347" cy="864339"/>
          </a:xfrm>
          <a:prstGeom prst="rect">
            <a:avLst/>
          </a:prstGeom>
          <a:noFill/>
        </p:spPr>
        <p:txBody>
          <a:bodyPr wrap="square" rtlCol="0">
            <a:spAutoFit/>
          </a:bodyPr>
          <a:lstStyle/>
          <a:p>
            <a:pPr algn="ctr">
              <a:lnSpc>
                <a:spcPts val="1200"/>
              </a:lnSpc>
            </a:pPr>
            <a:r>
              <a:rPr lang="en-US" sz="1100" b="1" dirty="0" smtClean="0">
                <a:solidFill>
                  <a:srgbClr val="000000"/>
                </a:solidFill>
              </a:rPr>
              <a:t>Individual</a:t>
            </a:r>
            <a:endParaRPr lang="en-US" sz="1100" b="1" dirty="0" smtClean="0">
              <a:solidFill>
                <a:srgbClr val="000000"/>
              </a:solidFill>
              <a:latin typeface="+mj-lt"/>
            </a:endParaRPr>
          </a:p>
          <a:p>
            <a:pPr algn="ctr">
              <a:lnSpc>
                <a:spcPts val="1200"/>
              </a:lnSpc>
            </a:pPr>
            <a:r>
              <a:rPr lang="en-US" sz="1100" b="1" dirty="0" smtClean="0">
                <a:solidFill>
                  <a:srgbClr val="000000"/>
                </a:solidFill>
              </a:rPr>
              <a:t>knowledge, </a:t>
            </a:r>
          </a:p>
          <a:p>
            <a:pPr algn="ctr">
              <a:lnSpc>
                <a:spcPts val="1200"/>
              </a:lnSpc>
            </a:pPr>
            <a:r>
              <a:rPr lang="en-US" sz="1100" b="1" dirty="0" smtClean="0">
                <a:solidFill>
                  <a:srgbClr val="000000"/>
                </a:solidFill>
              </a:rPr>
              <a:t>attitude, skill </a:t>
            </a:r>
          </a:p>
          <a:p>
            <a:pPr algn="ctr">
              <a:lnSpc>
                <a:spcPts val="1200"/>
              </a:lnSpc>
            </a:pPr>
            <a:r>
              <a:rPr lang="en-US" sz="1100" b="1" dirty="0" smtClean="0">
                <a:solidFill>
                  <a:srgbClr val="000000"/>
                </a:solidFill>
              </a:rPr>
              <a:t>outcomes</a:t>
            </a:r>
          </a:p>
          <a:p>
            <a:pPr algn="ctr">
              <a:lnSpc>
                <a:spcPts val="1200"/>
              </a:lnSpc>
            </a:pPr>
            <a:endParaRPr lang="en-US" sz="1100" b="1" dirty="0">
              <a:solidFill>
                <a:srgbClr val="000000"/>
              </a:solidFill>
            </a:endParaRPr>
          </a:p>
        </p:txBody>
      </p:sp>
      <p:sp>
        <p:nvSpPr>
          <p:cNvPr id="20" name="TextBox 19"/>
          <p:cNvSpPr txBox="1"/>
          <p:nvPr/>
        </p:nvSpPr>
        <p:spPr>
          <a:xfrm>
            <a:off x="3033176" y="3669992"/>
            <a:ext cx="1071033" cy="553998"/>
          </a:xfrm>
          <a:prstGeom prst="rect">
            <a:avLst/>
          </a:prstGeom>
          <a:noFill/>
        </p:spPr>
        <p:txBody>
          <a:bodyPr wrap="square" rtlCol="0">
            <a:spAutoFit/>
          </a:bodyPr>
          <a:lstStyle/>
          <a:p>
            <a:pPr algn="ctr">
              <a:lnSpc>
                <a:spcPts val="1200"/>
              </a:lnSpc>
            </a:pPr>
            <a:r>
              <a:rPr lang="en-US" sz="1100" b="1" dirty="0" smtClean="0">
                <a:solidFill>
                  <a:srgbClr val="000000"/>
                </a:solidFill>
              </a:rPr>
              <a:t>Individual</a:t>
            </a:r>
          </a:p>
          <a:p>
            <a:pPr algn="ctr">
              <a:lnSpc>
                <a:spcPts val="1200"/>
              </a:lnSpc>
            </a:pPr>
            <a:r>
              <a:rPr lang="en-US" sz="1100" b="1" dirty="0" smtClean="0">
                <a:solidFill>
                  <a:srgbClr val="000000"/>
                </a:solidFill>
              </a:rPr>
              <a:t>performance </a:t>
            </a:r>
          </a:p>
          <a:p>
            <a:pPr algn="ctr">
              <a:lnSpc>
                <a:spcPts val="1200"/>
              </a:lnSpc>
            </a:pPr>
            <a:r>
              <a:rPr lang="en-US" sz="1100" b="1" dirty="0" smtClean="0">
                <a:solidFill>
                  <a:srgbClr val="000000"/>
                </a:solidFill>
              </a:rPr>
              <a:t>outcomes</a:t>
            </a:r>
          </a:p>
        </p:txBody>
      </p:sp>
      <p:sp>
        <p:nvSpPr>
          <p:cNvPr id="21" name="TextBox 20"/>
          <p:cNvSpPr txBox="1"/>
          <p:nvPr/>
        </p:nvSpPr>
        <p:spPr>
          <a:xfrm>
            <a:off x="4146545" y="3678459"/>
            <a:ext cx="1079500" cy="710451"/>
          </a:xfrm>
          <a:prstGeom prst="rect">
            <a:avLst/>
          </a:prstGeom>
          <a:noFill/>
        </p:spPr>
        <p:txBody>
          <a:bodyPr wrap="square" rtlCol="0">
            <a:spAutoFit/>
          </a:bodyPr>
          <a:lstStyle/>
          <a:p>
            <a:pPr algn="ctr">
              <a:lnSpc>
                <a:spcPts val="1200"/>
              </a:lnSpc>
            </a:pPr>
            <a:r>
              <a:rPr lang="en-US" sz="1100" b="1" dirty="0" smtClean="0">
                <a:solidFill>
                  <a:srgbClr val="000000"/>
                </a:solidFill>
              </a:rPr>
              <a:t>Individual patient health outcomes</a:t>
            </a:r>
          </a:p>
          <a:p>
            <a:pPr algn="ctr">
              <a:lnSpc>
                <a:spcPts val="1200"/>
              </a:lnSpc>
            </a:pPr>
            <a:endParaRPr lang="en-US" sz="1100" dirty="0" smtClean="0">
              <a:solidFill>
                <a:srgbClr val="000000"/>
              </a:solidFill>
            </a:endParaRPr>
          </a:p>
        </p:txBody>
      </p:sp>
      <p:sp>
        <p:nvSpPr>
          <p:cNvPr id="22" name="TextBox 21"/>
          <p:cNvSpPr txBox="1"/>
          <p:nvPr/>
        </p:nvSpPr>
        <p:spPr>
          <a:xfrm>
            <a:off x="905929" y="3835407"/>
            <a:ext cx="846670" cy="248786"/>
          </a:xfrm>
          <a:prstGeom prst="rect">
            <a:avLst/>
          </a:prstGeom>
          <a:noFill/>
        </p:spPr>
        <p:txBody>
          <a:bodyPr wrap="square" rtlCol="0">
            <a:spAutoFit/>
          </a:bodyPr>
          <a:lstStyle/>
          <a:p>
            <a:pPr algn="ctr">
              <a:lnSpc>
                <a:spcPts val="1200"/>
              </a:lnSpc>
            </a:pPr>
            <a:r>
              <a:rPr lang="en-US" sz="1100" b="1" dirty="0" smtClean="0">
                <a:solidFill>
                  <a:srgbClr val="000000"/>
                </a:solidFill>
              </a:rPr>
              <a:t>Training</a:t>
            </a:r>
            <a:endParaRPr lang="en-US" sz="1100" b="1" dirty="0">
              <a:solidFill>
                <a:srgbClr val="000000"/>
              </a:solidFill>
            </a:endParaRPr>
          </a:p>
        </p:txBody>
      </p:sp>
    </p:spTree>
    <p:extLst>
      <p:ext uri="{BB962C8B-B14F-4D97-AF65-F5344CB8AC3E}">
        <p14:creationId xmlns:p14="http://schemas.microsoft.com/office/powerpoint/2010/main" val="42904101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mMarch-7.jpg"/>
          <p:cNvPicPr>
            <a:picLocks noChangeAspect="1"/>
          </p:cNvPicPr>
          <p:nvPr/>
        </p:nvPicPr>
        <p:blipFill rotWithShape="1">
          <a:blip r:embed="rId3">
            <a:extLst>
              <a:ext uri="{28A0092B-C50C-407E-A947-70E740481C1C}">
                <a14:useLocalDpi xmlns:a14="http://schemas.microsoft.com/office/drawing/2010/main" val="0"/>
              </a:ext>
            </a:extLst>
          </a:blip>
          <a:srcRect l="20081" t="15261" r="2812"/>
          <a:stretch/>
        </p:blipFill>
        <p:spPr>
          <a:xfrm>
            <a:off x="0" y="0"/>
            <a:ext cx="9144000" cy="6699250"/>
          </a:xfrm>
          <a:prstGeom prst="rect">
            <a:avLst/>
          </a:prstGeom>
        </p:spPr>
      </p:pic>
      <p:sp>
        <p:nvSpPr>
          <p:cNvPr id="40" name="Rectangle 39"/>
          <p:cNvSpPr/>
          <p:nvPr/>
        </p:nvSpPr>
        <p:spPr>
          <a:xfrm>
            <a:off x="0" y="6316134"/>
            <a:ext cx="9144000" cy="550333"/>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42" name="TextBox 41"/>
          <p:cNvSpPr txBox="1"/>
          <p:nvPr/>
        </p:nvSpPr>
        <p:spPr>
          <a:xfrm>
            <a:off x="254532" y="6418071"/>
            <a:ext cx="7881936" cy="323165"/>
          </a:xfrm>
          <a:prstGeom prst="rect">
            <a:avLst/>
          </a:prstGeom>
          <a:noFill/>
        </p:spPr>
        <p:txBody>
          <a:bodyPr wrap="square" rtlCol="0">
            <a:spAutoFit/>
          </a:bodyPr>
          <a:lstStyle/>
          <a:p>
            <a:r>
              <a:rPr lang="en-US" sz="1500" cap="all" spc="100" dirty="0" smtClean="0">
                <a:solidFill>
                  <a:srgbClr val="000000"/>
                </a:solidFill>
              </a:rPr>
              <a:t>Training evaluation Framework</a:t>
            </a:r>
            <a:endParaRPr lang="en-US" sz="1500" cap="all" spc="100" dirty="0">
              <a:solidFill>
                <a:srgbClr val="000000"/>
              </a:solidFill>
            </a:endParaRPr>
          </a:p>
        </p:txBody>
      </p:sp>
    </p:spTree>
    <p:extLst>
      <p:ext uri="{BB962C8B-B14F-4D97-AF65-F5344CB8AC3E}">
        <p14:creationId xmlns:p14="http://schemas.microsoft.com/office/powerpoint/2010/main" val="22332605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mMarch-7.jpg"/>
          <p:cNvPicPr>
            <a:picLocks noChangeAspect="1"/>
          </p:cNvPicPr>
          <p:nvPr/>
        </p:nvPicPr>
        <p:blipFill rotWithShape="1">
          <a:blip r:embed="rId3">
            <a:extLst>
              <a:ext uri="{28A0092B-C50C-407E-A947-70E740481C1C}">
                <a14:useLocalDpi xmlns:a14="http://schemas.microsoft.com/office/drawing/2010/main" val="0"/>
              </a:ext>
            </a:extLst>
          </a:blip>
          <a:srcRect l="20081" t="15261" r="2812"/>
          <a:stretch/>
        </p:blipFill>
        <p:spPr>
          <a:xfrm>
            <a:off x="0" y="0"/>
            <a:ext cx="9144000" cy="6699250"/>
          </a:xfrm>
          <a:prstGeom prst="rect">
            <a:avLst/>
          </a:prstGeom>
        </p:spPr>
      </p:pic>
      <p:sp>
        <p:nvSpPr>
          <p:cNvPr id="40" name="Rectangle 39"/>
          <p:cNvSpPr/>
          <p:nvPr/>
        </p:nvSpPr>
        <p:spPr>
          <a:xfrm>
            <a:off x="0" y="6316134"/>
            <a:ext cx="9144000" cy="550333"/>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42" name="TextBox 41"/>
          <p:cNvSpPr txBox="1"/>
          <p:nvPr/>
        </p:nvSpPr>
        <p:spPr>
          <a:xfrm>
            <a:off x="254532" y="6418071"/>
            <a:ext cx="7881936" cy="323165"/>
          </a:xfrm>
          <a:prstGeom prst="rect">
            <a:avLst/>
          </a:prstGeom>
          <a:noFill/>
        </p:spPr>
        <p:txBody>
          <a:bodyPr wrap="square" rtlCol="0">
            <a:spAutoFit/>
          </a:bodyPr>
          <a:lstStyle/>
          <a:p>
            <a:r>
              <a:rPr lang="en-US" sz="1500" cap="all" spc="100" dirty="0" smtClean="0">
                <a:solidFill>
                  <a:srgbClr val="000000"/>
                </a:solidFill>
              </a:rPr>
              <a:t>Training evaluation Framework</a:t>
            </a:r>
            <a:endParaRPr lang="en-US" sz="1500" cap="all" spc="100" dirty="0">
              <a:solidFill>
                <a:srgbClr val="000000"/>
              </a:solidFill>
            </a:endParaRPr>
          </a:p>
        </p:txBody>
      </p:sp>
      <p:pic>
        <p:nvPicPr>
          <p:cNvPr id="22" name="Picture 39" descr="HOP presentation3.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3" y="-22225"/>
            <a:ext cx="9134475"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3" name="TextBox 40"/>
          <p:cNvSpPr txBox="1">
            <a:spLocks noChangeArrowheads="1"/>
          </p:cNvSpPr>
          <p:nvPr/>
        </p:nvSpPr>
        <p:spPr bwMode="auto">
          <a:xfrm>
            <a:off x="7161213" y="2149475"/>
            <a:ext cx="10795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Population–</a:t>
            </a:r>
          </a:p>
          <a:p>
            <a:pPr algn="ctr" eaLnBrk="1" hangingPunct="1">
              <a:lnSpc>
                <a:spcPts val="1200"/>
              </a:lnSpc>
            </a:pPr>
            <a:r>
              <a:rPr lang="en-US" sz="1100" b="1">
                <a:solidFill>
                  <a:srgbClr val="000000"/>
                </a:solidFill>
              </a:rPr>
              <a:t>level</a:t>
            </a:r>
          </a:p>
          <a:p>
            <a:pPr algn="ctr" eaLnBrk="1" hangingPunct="1">
              <a:lnSpc>
                <a:spcPts val="1200"/>
              </a:lnSpc>
            </a:pPr>
            <a:r>
              <a:rPr lang="en-US" sz="1100" b="1">
                <a:solidFill>
                  <a:srgbClr val="000000"/>
                </a:solidFill>
              </a:rPr>
              <a:t>systems</a:t>
            </a:r>
          </a:p>
          <a:p>
            <a:pPr algn="ctr" eaLnBrk="1" hangingPunct="1">
              <a:lnSpc>
                <a:spcPts val="1200"/>
              </a:lnSpc>
            </a:pPr>
            <a:r>
              <a:rPr lang="en-US" sz="1100" b="1">
                <a:solidFill>
                  <a:srgbClr val="000000"/>
                </a:solidFill>
              </a:rPr>
              <a:t>improvements</a:t>
            </a:r>
          </a:p>
        </p:txBody>
      </p:sp>
      <p:sp>
        <p:nvSpPr>
          <p:cNvPr id="24" name="TextBox 41"/>
          <p:cNvSpPr txBox="1">
            <a:spLocks noChangeArrowheads="1"/>
          </p:cNvSpPr>
          <p:nvPr/>
        </p:nvSpPr>
        <p:spPr bwMode="auto">
          <a:xfrm>
            <a:off x="7161213" y="3276600"/>
            <a:ext cx="10795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Population–</a:t>
            </a:r>
          </a:p>
          <a:p>
            <a:pPr algn="ctr" eaLnBrk="1" hangingPunct="1">
              <a:lnSpc>
                <a:spcPts val="1200"/>
              </a:lnSpc>
            </a:pPr>
            <a:r>
              <a:rPr lang="en-US" sz="1100" b="1">
                <a:solidFill>
                  <a:srgbClr val="000000"/>
                </a:solidFill>
              </a:rPr>
              <a:t>level</a:t>
            </a:r>
          </a:p>
          <a:p>
            <a:pPr algn="ctr" eaLnBrk="1" hangingPunct="1">
              <a:lnSpc>
                <a:spcPts val="1200"/>
              </a:lnSpc>
            </a:pPr>
            <a:r>
              <a:rPr lang="en-US" sz="1100" b="1">
                <a:solidFill>
                  <a:srgbClr val="000000"/>
                </a:solidFill>
              </a:rPr>
              <a:t>performance</a:t>
            </a:r>
          </a:p>
          <a:p>
            <a:pPr algn="ctr" eaLnBrk="1" hangingPunct="1">
              <a:lnSpc>
                <a:spcPts val="1200"/>
              </a:lnSpc>
            </a:pPr>
            <a:r>
              <a:rPr lang="en-US" sz="1100" b="1">
                <a:solidFill>
                  <a:srgbClr val="000000"/>
                </a:solidFill>
              </a:rPr>
              <a:t>outcomes</a:t>
            </a:r>
          </a:p>
          <a:p>
            <a:pPr algn="ctr" eaLnBrk="1" hangingPunct="1">
              <a:lnSpc>
                <a:spcPts val="1200"/>
              </a:lnSpc>
            </a:pPr>
            <a:endParaRPr lang="en-US" sz="1100">
              <a:solidFill>
                <a:srgbClr val="000000"/>
              </a:solidFill>
            </a:endParaRPr>
          </a:p>
        </p:txBody>
      </p:sp>
      <p:sp>
        <p:nvSpPr>
          <p:cNvPr id="25" name="TextBox 42"/>
          <p:cNvSpPr txBox="1">
            <a:spLocks noChangeArrowheads="1"/>
          </p:cNvSpPr>
          <p:nvPr/>
        </p:nvSpPr>
        <p:spPr bwMode="auto">
          <a:xfrm>
            <a:off x="7169150" y="4351338"/>
            <a:ext cx="1079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Population –</a:t>
            </a:r>
          </a:p>
          <a:p>
            <a:pPr algn="ctr" eaLnBrk="1" hangingPunct="1">
              <a:lnSpc>
                <a:spcPts val="1200"/>
              </a:lnSpc>
            </a:pPr>
            <a:r>
              <a:rPr lang="en-US" sz="1100" b="1">
                <a:solidFill>
                  <a:srgbClr val="000000"/>
                </a:solidFill>
              </a:rPr>
              <a:t>patient health</a:t>
            </a:r>
          </a:p>
          <a:p>
            <a:pPr algn="ctr" eaLnBrk="1" hangingPunct="1">
              <a:lnSpc>
                <a:spcPts val="1200"/>
              </a:lnSpc>
            </a:pPr>
            <a:r>
              <a:rPr lang="en-US" sz="1100" b="1">
                <a:solidFill>
                  <a:srgbClr val="000000"/>
                </a:solidFill>
              </a:rPr>
              <a:t>Outcomes</a:t>
            </a:r>
          </a:p>
          <a:p>
            <a:pPr algn="ctr" eaLnBrk="1" hangingPunct="1">
              <a:lnSpc>
                <a:spcPts val="1200"/>
              </a:lnSpc>
            </a:pPr>
            <a:r>
              <a:rPr lang="en-US" sz="1100" b="1">
                <a:solidFill>
                  <a:srgbClr val="000000"/>
                </a:solidFill>
              </a:rPr>
              <a:t>(impacts)</a:t>
            </a:r>
          </a:p>
          <a:p>
            <a:pPr algn="ctr" eaLnBrk="1" hangingPunct="1">
              <a:lnSpc>
                <a:spcPts val="1200"/>
              </a:lnSpc>
            </a:pPr>
            <a:endParaRPr lang="en-US" sz="1100" b="1">
              <a:solidFill>
                <a:srgbClr val="000000"/>
              </a:solidFill>
            </a:endParaRPr>
          </a:p>
          <a:p>
            <a:pPr algn="ctr" eaLnBrk="1" hangingPunct="1">
              <a:lnSpc>
                <a:spcPts val="1200"/>
              </a:lnSpc>
            </a:pPr>
            <a:endParaRPr lang="en-US" sz="1100">
              <a:solidFill>
                <a:srgbClr val="000000"/>
              </a:solidFill>
            </a:endParaRPr>
          </a:p>
        </p:txBody>
      </p:sp>
      <p:sp>
        <p:nvSpPr>
          <p:cNvPr id="26" name="TextBox 43"/>
          <p:cNvSpPr txBox="1">
            <a:spLocks noChangeArrowheads="1"/>
          </p:cNvSpPr>
          <p:nvPr/>
        </p:nvSpPr>
        <p:spPr bwMode="auto">
          <a:xfrm>
            <a:off x="5580063" y="2225675"/>
            <a:ext cx="10795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Organization–</a:t>
            </a:r>
          </a:p>
          <a:p>
            <a:pPr algn="ctr" eaLnBrk="1" hangingPunct="1">
              <a:lnSpc>
                <a:spcPts val="1200"/>
              </a:lnSpc>
            </a:pPr>
            <a:r>
              <a:rPr lang="en-US" sz="1100" b="1">
                <a:solidFill>
                  <a:srgbClr val="000000"/>
                </a:solidFill>
              </a:rPr>
              <a:t>systems</a:t>
            </a:r>
          </a:p>
          <a:p>
            <a:pPr algn="ctr" eaLnBrk="1" hangingPunct="1">
              <a:lnSpc>
                <a:spcPts val="1200"/>
              </a:lnSpc>
            </a:pPr>
            <a:r>
              <a:rPr lang="en-US" sz="1100" b="1">
                <a:solidFill>
                  <a:srgbClr val="000000"/>
                </a:solidFill>
              </a:rPr>
              <a:t>improvements</a:t>
            </a:r>
          </a:p>
        </p:txBody>
      </p:sp>
      <p:sp>
        <p:nvSpPr>
          <p:cNvPr id="27" name="TextBox 44"/>
          <p:cNvSpPr txBox="1">
            <a:spLocks noChangeArrowheads="1"/>
          </p:cNvSpPr>
          <p:nvPr/>
        </p:nvSpPr>
        <p:spPr bwMode="auto">
          <a:xfrm>
            <a:off x="5580063" y="3365500"/>
            <a:ext cx="10795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Organization -</a:t>
            </a:r>
            <a:endParaRPr lang="en-US" sz="1100" b="1" u="sng">
              <a:solidFill>
                <a:srgbClr val="000000"/>
              </a:solidFill>
            </a:endParaRPr>
          </a:p>
          <a:p>
            <a:pPr algn="ctr" eaLnBrk="1" hangingPunct="1">
              <a:lnSpc>
                <a:spcPts val="1200"/>
              </a:lnSpc>
            </a:pPr>
            <a:r>
              <a:rPr lang="en-US" sz="1100" b="1">
                <a:solidFill>
                  <a:srgbClr val="000000"/>
                </a:solidFill>
              </a:rPr>
              <a:t>performance</a:t>
            </a:r>
          </a:p>
          <a:p>
            <a:pPr algn="ctr" eaLnBrk="1" hangingPunct="1">
              <a:lnSpc>
                <a:spcPts val="1200"/>
              </a:lnSpc>
            </a:pPr>
            <a:r>
              <a:rPr lang="en-US" sz="1100" b="1">
                <a:solidFill>
                  <a:srgbClr val="000000"/>
                </a:solidFill>
              </a:rPr>
              <a:t>outcomes</a:t>
            </a:r>
          </a:p>
          <a:p>
            <a:pPr algn="ctr" eaLnBrk="1" hangingPunct="1">
              <a:lnSpc>
                <a:spcPts val="1200"/>
              </a:lnSpc>
            </a:pPr>
            <a:endParaRPr lang="en-US" sz="1100">
              <a:solidFill>
                <a:srgbClr val="000000"/>
              </a:solidFill>
            </a:endParaRPr>
          </a:p>
        </p:txBody>
      </p:sp>
      <p:sp>
        <p:nvSpPr>
          <p:cNvPr id="28" name="TextBox 45"/>
          <p:cNvSpPr txBox="1">
            <a:spLocks noChangeArrowheads="1"/>
          </p:cNvSpPr>
          <p:nvPr/>
        </p:nvSpPr>
        <p:spPr bwMode="auto">
          <a:xfrm>
            <a:off x="5588000" y="4364038"/>
            <a:ext cx="10795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Organization –</a:t>
            </a:r>
          </a:p>
          <a:p>
            <a:pPr algn="ctr" eaLnBrk="1" hangingPunct="1">
              <a:lnSpc>
                <a:spcPts val="1200"/>
              </a:lnSpc>
            </a:pPr>
            <a:r>
              <a:rPr lang="en-US" sz="1100" b="1">
                <a:solidFill>
                  <a:srgbClr val="000000"/>
                </a:solidFill>
              </a:rPr>
              <a:t>patient health</a:t>
            </a:r>
          </a:p>
          <a:p>
            <a:pPr algn="ctr" eaLnBrk="1" hangingPunct="1">
              <a:lnSpc>
                <a:spcPts val="1200"/>
              </a:lnSpc>
            </a:pPr>
            <a:r>
              <a:rPr lang="en-US" sz="1100" b="1">
                <a:solidFill>
                  <a:srgbClr val="000000"/>
                </a:solidFill>
              </a:rPr>
              <a:t>outcomes</a:t>
            </a:r>
          </a:p>
          <a:p>
            <a:pPr algn="ctr" eaLnBrk="1" hangingPunct="1">
              <a:lnSpc>
                <a:spcPts val="1200"/>
              </a:lnSpc>
            </a:pPr>
            <a:r>
              <a:rPr lang="en-US" sz="1100" b="1">
                <a:solidFill>
                  <a:srgbClr val="000000"/>
                </a:solidFill>
              </a:rPr>
              <a:t>(impacts)</a:t>
            </a:r>
          </a:p>
          <a:p>
            <a:pPr algn="ctr" eaLnBrk="1" hangingPunct="1">
              <a:lnSpc>
                <a:spcPts val="1200"/>
              </a:lnSpc>
            </a:pPr>
            <a:endParaRPr lang="en-US" sz="1100">
              <a:solidFill>
                <a:srgbClr val="000000"/>
              </a:solidFill>
            </a:endParaRPr>
          </a:p>
        </p:txBody>
      </p:sp>
      <p:sp>
        <p:nvSpPr>
          <p:cNvPr id="29" name="TextBox 28"/>
          <p:cNvSpPr txBox="1"/>
          <p:nvPr/>
        </p:nvSpPr>
        <p:spPr>
          <a:xfrm>
            <a:off x="1957388" y="3529013"/>
            <a:ext cx="946150" cy="1016000"/>
          </a:xfrm>
          <a:prstGeom prst="rect">
            <a:avLst/>
          </a:prstGeom>
          <a:noFill/>
        </p:spPr>
        <p:txBody>
          <a:bodyPr>
            <a:spAutoFit/>
          </a:bodyPr>
          <a:lstStyle/>
          <a:p>
            <a:pPr algn="ctr">
              <a:lnSpc>
                <a:spcPts val="1200"/>
              </a:lnSpc>
              <a:defRPr/>
            </a:pPr>
            <a:r>
              <a:rPr lang="en-US" sz="1100" b="1" dirty="0">
                <a:solidFill>
                  <a:srgbClr val="000000"/>
                </a:solidFill>
              </a:rPr>
              <a:t>Individual–</a:t>
            </a:r>
            <a:endParaRPr lang="en-US" sz="1100" b="1" dirty="0">
              <a:solidFill>
                <a:srgbClr val="000000"/>
              </a:solidFill>
              <a:latin typeface="+mj-lt"/>
            </a:endParaRPr>
          </a:p>
          <a:p>
            <a:pPr algn="ctr">
              <a:lnSpc>
                <a:spcPts val="1200"/>
              </a:lnSpc>
              <a:defRPr/>
            </a:pPr>
            <a:r>
              <a:rPr lang="en-US" sz="1100" b="1" dirty="0">
                <a:solidFill>
                  <a:srgbClr val="000000"/>
                </a:solidFill>
              </a:rPr>
              <a:t>knowledge, </a:t>
            </a:r>
          </a:p>
          <a:p>
            <a:pPr algn="ctr">
              <a:lnSpc>
                <a:spcPts val="1200"/>
              </a:lnSpc>
              <a:defRPr/>
            </a:pPr>
            <a:r>
              <a:rPr lang="en-US" sz="1100" b="1" dirty="0">
                <a:solidFill>
                  <a:srgbClr val="000000"/>
                </a:solidFill>
              </a:rPr>
              <a:t>attitude, skill </a:t>
            </a:r>
          </a:p>
          <a:p>
            <a:pPr algn="ctr">
              <a:lnSpc>
                <a:spcPts val="1200"/>
              </a:lnSpc>
              <a:defRPr/>
            </a:pPr>
            <a:r>
              <a:rPr lang="en-US" sz="1100" b="1" dirty="0">
                <a:solidFill>
                  <a:srgbClr val="000000"/>
                </a:solidFill>
              </a:rPr>
              <a:t>outcomes</a:t>
            </a:r>
          </a:p>
          <a:p>
            <a:pPr algn="ctr">
              <a:lnSpc>
                <a:spcPts val="1200"/>
              </a:lnSpc>
              <a:defRPr/>
            </a:pPr>
            <a:endParaRPr lang="en-US" sz="1100" b="1" dirty="0">
              <a:solidFill>
                <a:srgbClr val="000000"/>
              </a:solidFill>
            </a:endParaRPr>
          </a:p>
        </p:txBody>
      </p:sp>
      <p:sp>
        <p:nvSpPr>
          <p:cNvPr id="30" name="TextBox 47"/>
          <p:cNvSpPr txBox="1">
            <a:spLocks noChangeArrowheads="1"/>
          </p:cNvSpPr>
          <p:nvPr/>
        </p:nvSpPr>
        <p:spPr bwMode="auto">
          <a:xfrm>
            <a:off x="3074988" y="3660775"/>
            <a:ext cx="10715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Individual–</a:t>
            </a:r>
          </a:p>
          <a:p>
            <a:pPr algn="ctr" eaLnBrk="1" hangingPunct="1">
              <a:lnSpc>
                <a:spcPts val="1200"/>
              </a:lnSpc>
            </a:pPr>
            <a:r>
              <a:rPr lang="en-US" sz="1100" b="1">
                <a:solidFill>
                  <a:srgbClr val="000000"/>
                </a:solidFill>
              </a:rPr>
              <a:t>performance </a:t>
            </a:r>
          </a:p>
          <a:p>
            <a:pPr algn="ctr" eaLnBrk="1" hangingPunct="1">
              <a:lnSpc>
                <a:spcPts val="1200"/>
              </a:lnSpc>
            </a:pPr>
            <a:r>
              <a:rPr lang="en-US" sz="1100" b="1">
                <a:solidFill>
                  <a:srgbClr val="000000"/>
                </a:solidFill>
              </a:rPr>
              <a:t>outcomes</a:t>
            </a:r>
          </a:p>
        </p:txBody>
      </p:sp>
      <p:sp>
        <p:nvSpPr>
          <p:cNvPr id="31" name="TextBox 48"/>
          <p:cNvSpPr txBox="1">
            <a:spLocks noChangeArrowheads="1"/>
          </p:cNvSpPr>
          <p:nvPr/>
        </p:nvSpPr>
        <p:spPr bwMode="auto">
          <a:xfrm>
            <a:off x="4146550" y="3652838"/>
            <a:ext cx="10795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Individual– patient health outcomes</a:t>
            </a:r>
          </a:p>
          <a:p>
            <a:pPr algn="ctr" eaLnBrk="1" hangingPunct="1">
              <a:lnSpc>
                <a:spcPts val="1200"/>
              </a:lnSpc>
            </a:pPr>
            <a:endParaRPr lang="en-US" sz="1100">
              <a:solidFill>
                <a:srgbClr val="000000"/>
              </a:solidFill>
            </a:endParaRPr>
          </a:p>
        </p:txBody>
      </p:sp>
      <p:cxnSp>
        <p:nvCxnSpPr>
          <p:cNvPr id="32" name="Elbow Connector 31"/>
          <p:cNvCxnSpPr/>
          <p:nvPr/>
        </p:nvCxnSpPr>
        <p:spPr>
          <a:xfrm flipV="1">
            <a:off x="3505200" y="3276600"/>
            <a:ext cx="1890713" cy="177800"/>
          </a:xfrm>
          <a:prstGeom prst="bentConnector3">
            <a:avLst>
              <a:gd name="adj1" fmla="val -143"/>
            </a:avLst>
          </a:prstGeom>
          <a:ln w="63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33" name="Elbow Connector 32"/>
          <p:cNvCxnSpPr/>
          <p:nvPr/>
        </p:nvCxnSpPr>
        <p:spPr>
          <a:xfrm>
            <a:off x="4622800" y="4422775"/>
            <a:ext cx="942975" cy="385763"/>
          </a:xfrm>
          <a:prstGeom prst="bentConnector3">
            <a:avLst>
              <a:gd name="adj1" fmla="val -286"/>
            </a:avLst>
          </a:prstGeom>
          <a:ln w="63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6033294" y="4175919"/>
            <a:ext cx="139700" cy="1588"/>
          </a:xfrm>
          <a:prstGeom prst="straightConnector1">
            <a:avLst/>
          </a:prstGeom>
          <a:ln w="63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7649369" y="4175919"/>
            <a:ext cx="139700" cy="1588"/>
          </a:xfrm>
          <a:prstGeom prst="straightConnector1">
            <a:avLst/>
          </a:prstGeom>
          <a:ln w="63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36" name="TextBox 53"/>
          <p:cNvSpPr txBox="1">
            <a:spLocks noChangeArrowheads="1"/>
          </p:cNvSpPr>
          <p:nvPr/>
        </p:nvSpPr>
        <p:spPr bwMode="auto">
          <a:xfrm>
            <a:off x="906463" y="3810000"/>
            <a:ext cx="846137"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a:solidFill>
                  <a:srgbClr val="000000"/>
                </a:solidFill>
              </a:rPr>
              <a:t>Training</a:t>
            </a:r>
          </a:p>
        </p:txBody>
      </p:sp>
      <p:cxnSp>
        <p:nvCxnSpPr>
          <p:cNvPr id="37" name="Straight Arrow Connector 36"/>
          <p:cNvCxnSpPr/>
          <p:nvPr/>
        </p:nvCxnSpPr>
        <p:spPr>
          <a:xfrm rot="5400000">
            <a:off x="5987256" y="3078957"/>
            <a:ext cx="231775" cy="1588"/>
          </a:xfrm>
          <a:prstGeom prst="straightConnector1">
            <a:avLst/>
          </a:prstGeom>
          <a:ln w="6350" cap="flat" cmpd="sng" algn="ctr">
            <a:solidFill>
              <a:srgbClr val="000000"/>
            </a:solidFill>
            <a:prstDash val="solid"/>
            <a:round/>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rot="5400000">
            <a:off x="7604125" y="3078163"/>
            <a:ext cx="231775" cy="3175"/>
          </a:xfrm>
          <a:prstGeom prst="straightConnector1">
            <a:avLst/>
          </a:prstGeom>
          <a:ln w="6350" cap="flat" cmpd="sng" algn="ctr">
            <a:solidFill>
              <a:srgbClr val="000000"/>
            </a:solidFill>
            <a:prstDash val="solid"/>
            <a:round/>
            <a:headEnd type="triangle" w="lg" len="med"/>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2634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omMarch-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173" y="-127000"/>
            <a:ext cx="10700101" cy="7112000"/>
          </a:xfrm>
          <a:prstGeom prst="rect">
            <a:avLst/>
          </a:prstGeom>
        </p:spPr>
      </p:pic>
    </p:spTree>
    <p:extLst>
      <p:ext uri="{BB962C8B-B14F-4D97-AF65-F5344CB8AC3E}">
        <p14:creationId xmlns:p14="http://schemas.microsoft.com/office/powerpoint/2010/main" val="235437655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Moztraining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213" y="0"/>
            <a:ext cx="9797338" cy="690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1371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P influences1.eps"/>
          <p:cNvPicPr>
            <a:picLocks noChangeAspect="1"/>
          </p:cNvPicPr>
          <p:nvPr/>
        </p:nvPicPr>
        <p:blipFill>
          <a:blip r:link="rId3"/>
          <a:stretch>
            <a:fillRect/>
          </a:stretch>
        </p:blipFill>
        <p:spPr>
          <a:xfrm>
            <a:off x="8467" y="2609401"/>
            <a:ext cx="9143999" cy="4248599"/>
          </a:xfrm>
          <a:prstGeom prst="rect">
            <a:avLst/>
          </a:prstGeom>
        </p:spPr>
      </p:pic>
      <p:sp>
        <p:nvSpPr>
          <p:cNvPr id="34" name="Rectangle 33"/>
          <p:cNvSpPr/>
          <p:nvPr/>
        </p:nvSpPr>
        <p:spPr>
          <a:xfrm>
            <a:off x="0" y="6316134"/>
            <a:ext cx="9144000" cy="550333"/>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p:cNvSpPr txBox="1"/>
          <p:nvPr/>
        </p:nvSpPr>
        <p:spPr>
          <a:xfrm>
            <a:off x="254532" y="6418071"/>
            <a:ext cx="7881936" cy="323165"/>
          </a:xfrm>
          <a:prstGeom prst="rect">
            <a:avLst/>
          </a:prstGeom>
          <a:noFill/>
        </p:spPr>
        <p:txBody>
          <a:bodyPr wrap="square" rtlCol="0">
            <a:spAutoFit/>
          </a:bodyPr>
          <a:lstStyle/>
          <a:p>
            <a:r>
              <a:rPr lang="en-US" sz="1500" cap="all" spc="100" dirty="0" smtClean="0">
                <a:solidFill>
                  <a:schemeClr val="bg1"/>
                </a:solidFill>
              </a:rPr>
              <a:t>Training evaluation Framework</a:t>
            </a:r>
            <a:endParaRPr lang="en-US" sz="1500" cap="all" spc="100" dirty="0">
              <a:solidFill>
                <a:schemeClr val="bg1"/>
              </a:solidFill>
            </a:endParaRPr>
          </a:p>
        </p:txBody>
      </p:sp>
      <p:sp>
        <p:nvSpPr>
          <p:cNvPr id="2" name="Rectangle 1"/>
          <p:cNvSpPr/>
          <p:nvPr/>
        </p:nvSpPr>
        <p:spPr>
          <a:xfrm>
            <a:off x="849085" y="3131130"/>
            <a:ext cx="1846614" cy="1528624"/>
          </a:xfrm>
          <a:prstGeom prst="rect">
            <a:avLst/>
          </a:prstGeom>
        </p:spPr>
        <p:txBody>
          <a:bodyPr wrap="square">
            <a:spAutoFit/>
          </a:bodyPr>
          <a:lstStyle/>
          <a:p>
            <a:pPr lvl="0">
              <a:lnSpc>
                <a:spcPts val="1600"/>
              </a:lnSpc>
              <a:buFont typeface="Arial" charset="0"/>
              <a:buChar char="•"/>
            </a:pPr>
            <a:r>
              <a:rPr lang="en-US" sz="1400" b="1" dirty="0">
                <a:solidFill>
                  <a:srgbClr val="000000"/>
                </a:solidFill>
              </a:rPr>
              <a:t>Trainee background knowledge</a:t>
            </a:r>
          </a:p>
          <a:p>
            <a:pPr lvl="0">
              <a:lnSpc>
                <a:spcPts val="1600"/>
              </a:lnSpc>
              <a:buFont typeface="Arial" charset="0"/>
              <a:buChar char="•"/>
            </a:pPr>
            <a:r>
              <a:rPr lang="en-US" sz="1400" b="1" dirty="0">
                <a:solidFill>
                  <a:srgbClr val="000000"/>
                </a:solidFill>
              </a:rPr>
              <a:t>Trainee experience</a:t>
            </a:r>
          </a:p>
          <a:p>
            <a:pPr lvl="0">
              <a:lnSpc>
                <a:spcPts val="1600"/>
              </a:lnSpc>
              <a:buFont typeface="Arial" charset="0"/>
              <a:buChar char="•"/>
            </a:pPr>
            <a:r>
              <a:rPr lang="en-US" sz="1400" b="1" dirty="0">
                <a:solidFill>
                  <a:srgbClr val="000000"/>
                </a:solidFill>
              </a:rPr>
              <a:t>Intrinsic motivation</a:t>
            </a:r>
          </a:p>
          <a:p>
            <a:pPr lvl="0">
              <a:lnSpc>
                <a:spcPts val="1600"/>
              </a:lnSpc>
              <a:buFont typeface="Arial" charset="0"/>
              <a:buChar char="•"/>
            </a:pPr>
            <a:r>
              <a:rPr lang="en-US" sz="1400" b="1" dirty="0" err="1">
                <a:solidFill>
                  <a:srgbClr val="000000"/>
                </a:solidFill>
              </a:rPr>
              <a:t>Pt</a:t>
            </a:r>
            <a:r>
              <a:rPr lang="en-US" sz="1400" b="1" dirty="0">
                <a:solidFill>
                  <a:srgbClr val="000000"/>
                </a:solidFill>
              </a:rPr>
              <a:t> education level</a:t>
            </a:r>
          </a:p>
          <a:p>
            <a:pPr lvl="0">
              <a:lnSpc>
                <a:spcPts val="1600"/>
              </a:lnSpc>
              <a:buFont typeface="Arial" charset="0"/>
              <a:buChar char="•"/>
            </a:pPr>
            <a:r>
              <a:rPr lang="en-US" sz="1400" b="1" dirty="0">
                <a:solidFill>
                  <a:srgbClr val="000000"/>
                </a:solidFill>
              </a:rPr>
              <a:t>Patient, trainee family demands</a:t>
            </a:r>
          </a:p>
        </p:txBody>
      </p:sp>
      <p:sp>
        <p:nvSpPr>
          <p:cNvPr id="7" name="TextBox 1"/>
          <p:cNvSpPr txBox="1">
            <a:spLocks noChangeArrowheads="1"/>
          </p:cNvSpPr>
          <p:nvPr/>
        </p:nvSpPr>
        <p:spPr bwMode="auto">
          <a:xfrm>
            <a:off x="2590800" y="-63500"/>
            <a:ext cx="3667125" cy="461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r>
              <a:rPr lang="en-US" b="1" dirty="0">
                <a:solidFill>
                  <a:srgbClr val="F2F2F2"/>
                </a:solidFill>
              </a:rPr>
              <a:t>Situational Factors</a:t>
            </a:r>
          </a:p>
        </p:txBody>
      </p:sp>
    </p:spTree>
    <p:extLst>
      <p:ext uri="{BB962C8B-B14F-4D97-AF65-F5344CB8AC3E}">
        <p14:creationId xmlns:p14="http://schemas.microsoft.com/office/powerpoint/2010/main" val="39171427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P influences2.eps"/>
          <p:cNvPicPr>
            <a:picLocks noChangeAspect="1"/>
          </p:cNvPicPr>
          <p:nvPr/>
        </p:nvPicPr>
        <p:blipFill>
          <a:blip r:link="rId3"/>
          <a:stretch>
            <a:fillRect/>
          </a:stretch>
        </p:blipFill>
        <p:spPr>
          <a:xfrm>
            <a:off x="8467" y="1848458"/>
            <a:ext cx="9143999" cy="5009542"/>
          </a:xfrm>
          <a:prstGeom prst="rect">
            <a:avLst/>
          </a:prstGeom>
        </p:spPr>
      </p:pic>
      <p:sp>
        <p:nvSpPr>
          <p:cNvPr id="8" name="Rectangle 7"/>
          <p:cNvSpPr/>
          <p:nvPr/>
        </p:nvSpPr>
        <p:spPr>
          <a:xfrm>
            <a:off x="0" y="6316134"/>
            <a:ext cx="9144000" cy="550333"/>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254532" y="6418071"/>
            <a:ext cx="7881936" cy="323165"/>
          </a:xfrm>
          <a:prstGeom prst="rect">
            <a:avLst/>
          </a:prstGeom>
          <a:noFill/>
        </p:spPr>
        <p:txBody>
          <a:bodyPr wrap="square" rtlCol="0">
            <a:spAutoFit/>
          </a:bodyPr>
          <a:lstStyle/>
          <a:p>
            <a:r>
              <a:rPr lang="en-US" sz="1500" cap="all" spc="100" dirty="0" smtClean="0">
                <a:solidFill>
                  <a:schemeClr val="bg1"/>
                </a:solidFill>
              </a:rPr>
              <a:t>Training evaluation Framework</a:t>
            </a:r>
            <a:endParaRPr lang="en-US" sz="1500" cap="all" spc="100" dirty="0">
              <a:solidFill>
                <a:schemeClr val="bg1"/>
              </a:solidFill>
            </a:endParaRPr>
          </a:p>
        </p:txBody>
      </p:sp>
      <p:sp>
        <p:nvSpPr>
          <p:cNvPr id="10" name="TextBox 9"/>
          <p:cNvSpPr txBox="1"/>
          <p:nvPr/>
        </p:nvSpPr>
        <p:spPr>
          <a:xfrm>
            <a:off x="812794" y="3081863"/>
            <a:ext cx="1930406" cy="1528624"/>
          </a:xfrm>
          <a:prstGeom prst="rect">
            <a:avLst/>
          </a:prstGeom>
          <a:noFill/>
        </p:spPr>
        <p:txBody>
          <a:bodyPr wrap="square" rtlCol="0">
            <a:spAutoFit/>
          </a:bodyPr>
          <a:lstStyle/>
          <a:p>
            <a:pPr lvl="0">
              <a:lnSpc>
                <a:spcPts val="1600"/>
              </a:lnSpc>
              <a:buFont typeface="Arial" charset="0"/>
              <a:buChar char="•"/>
            </a:pPr>
            <a:r>
              <a:rPr lang="en-US" sz="1400" b="1" dirty="0">
                <a:solidFill>
                  <a:srgbClr val="000000"/>
                </a:solidFill>
              </a:rPr>
              <a:t>Trainee background knowledge</a:t>
            </a:r>
          </a:p>
          <a:p>
            <a:pPr lvl="0">
              <a:lnSpc>
                <a:spcPts val="1600"/>
              </a:lnSpc>
              <a:buFont typeface="Arial" charset="0"/>
              <a:buChar char="•"/>
            </a:pPr>
            <a:r>
              <a:rPr lang="en-US" sz="1400" b="1" dirty="0">
                <a:solidFill>
                  <a:srgbClr val="000000"/>
                </a:solidFill>
              </a:rPr>
              <a:t>Trainee experience</a:t>
            </a:r>
          </a:p>
          <a:p>
            <a:pPr lvl="0">
              <a:lnSpc>
                <a:spcPts val="1600"/>
              </a:lnSpc>
              <a:buFont typeface="Arial" charset="0"/>
              <a:buChar char="•"/>
            </a:pPr>
            <a:r>
              <a:rPr lang="en-US" sz="1400" b="1" dirty="0">
                <a:solidFill>
                  <a:srgbClr val="000000"/>
                </a:solidFill>
              </a:rPr>
              <a:t>Intrinsic motivation</a:t>
            </a:r>
          </a:p>
          <a:p>
            <a:pPr lvl="0">
              <a:lnSpc>
                <a:spcPts val="1600"/>
              </a:lnSpc>
              <a:buFont typeface="Arial" charset="0"/>
              <a:buChar char="•"/>
            </a:pPr>
            <a:r>
              <a:rPr lang="en-US" sz="1400" b="1" dirty="0" err="1">
                <a:solidFill>
                  <a:srgbClr val="000000"/>
                </a:solidFill>
              </a:rPr>
              <a:t>Pt</a:t>
            </a:r>
            <a:r>
              <a:rPr lang="en-US" sz="1400" b="1" dirty="0">
                <a:solidFill>
                  <a:srgbClr val="000000"/>
                </a:solidFill>
              </a:rPr>
              <a:t> education level</a:t>
            </a:r>
          </a:p>
          <a:p>
            <a:pPr lvl="0">
              <a:lnSpc>
                <a:spcPts val="1600"/>
              </a:lnSpc>
              <a:buFont typeface="Arial" charset="0"/>
              <a:buChar char="•"/>
            </a:pPr>
            <a:r>
              <a:rPr lang="en-US" sz="1400" b="1" dirty="0">
                <a:solidFill>
                  <a:srgbClr val="000000"/>
                </a:solidFill>
              </a:rPr>
              <a:t>Patient, trainee family demands</a:t>
            </a:r>
          </a:p>
        </p:txBody>
      </p:sp>
      <p:sp>
        <p:nvSpPr>
          <p:cNvPr id="11" name="TextBox 10"/>
          <p:cNvSpPr txBox="1"/>
          <p:nvPr/>
        </p:nvSpPr>
        <p:spPr>
          <a:xfrm>
            <a:off x="2838203" y="3081863"/>
            <a:ext cx="2054431" cy="2144177"/>
          </a:xfrm>
          <a:prstGeom prst="rect">
            <a:avLst/>
          </a:prstGeom>
          <a:noFill/>
        </p:spPr>
        <p:txBody>
          <a:bodyPr wrap="square" rtlCol="0">
            <a:spAutoFit/>
          </a:bodyPr>
          <a:lstStyle/>
          <a:p>
            <a:pPr marL="119063" indent="-119063">
              <a:lnSpc>
                <a:spcPts val="1600"/>
              </a:lnSpc>
              <a:buFont typeface="Arial"/>
              <a:buChar char="•"/>
            </a:pPr>
            <a:r>
              <a:rPr lang="en-US" sz="1400" b="1" dirty="0" smtClean="0">
                <a:solidFill>
                  <a:schemeClr val="bg1"/>
                </a:solidFill>
              </a:rPr>
              <a:t>Management support</a:t>
            </a:r>
          </a:p>
          <a:p>
            <a:pPr marL="119063" indent="-119063">
              <a:lnSpc>
                <a:spcPts val="1600"/>
              </a:lnSpc>
              <a:buFont typeface="Arial"/>
              <a:buChar char="•"/>
            </a:pPr>
            <a:r>
              <a:rPr lang="en-US" sz="1400" b="1" dirty="0" smtClean="0">
                <a:solidFill>
                  <a:schemeClr val="bg1"/>
                </a:solidFill>
              </a:rPr>
              <a:t>HR – staffing levels, salaries, burnout</a:t>
            </a:r>
          </a:p>
          <a:p>
            <a:pPr marL="119063" indent="-119063">
              <a:lnSpc>
                <a:spcPts val="1600"/>
              </a:lnSpc>
              <a:buFont typeface="Arial"/>
              <a:buChar char="•"/>
            </a:pPr>
            <a:r>
              <a:rPr lang="en-US" sz="1400" b="1" dirty="0" smtClean="0">
                <a:solidFill>
                  <a:schemeClr val="bg1"/>
                </a:solidFill>
              </a:rPr>
              <a:t>Available drugs, supplies, equipment and infrastructure</a:t>
            </a:r>
          </a:p>
          <a:p>
            <a:pPr marL="119063" indent="-119063">
              <a:lnSpc>
                <a:spcPts val="1600"/>
              </a:lnSpc>
              <a:buFont typeface="Arial"/>
              <a:buChar char="•"/>
            </a:pPr>
            <a:r>
              <a:rPr lang="en-US" sz="1400" b="1" dirty="0" smtClean="0">
                <a:solidFill>
                  <a:schemeClr val="bg1"/>
                </a:solidFill>
              </a:rPr>
              <a:t>Facility systems – appointments, records, flow, referrals</a:t>
            </a:r>
          </a:p>
          <a:p>
            <a:pPr marL="119063" indent="-119063">
              <a:lnSpc>
                <a:spcPts val="1600"/>
              </a:lnSpc>
              <a:buFont typeface="Arial"/>
              <a:buChar char="•"/>
            </a:pPr>
            <a:r>
              <a:rPr lang="en-US" sz="1400" b="1" dirty="0" smtClean="0">
                <a:solidFill>
                  <a:schemeClr val="bg1"/>
                </a:solidFill>
              </a:rPr>
              <a:t>Patient  needs</a:t>
            </a:r>
            <a:endParaRPr lang="en-US" sz="1400" b="1" dirty="0">
              <a:solidFill>
                <a:schemeClr val="bg1"/>
              </a:solidFill>
            </a:endParaRPr>
          </a:p>
        </p:txBody>
      </p:sp>
      <p:sp>
        <p:nvSpPr>
          <p:cNvPr id="7" name="TextBox 1"/>
          <p:cNvSpPr txBox="1">
            <a:spLocks noChangeArrowheads="1"/>
          </p:cNvSpPr>
          <p:nvPr/>
        </p:nvSpPr>
        <p:spPr bwMode="auto">
          <a:xfrm>
            <a:off x="2590800" y="-63500"/>
            <a:ext cx="3667125" cy="461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r>
              <a:rPr lang="en-US" b="1" dirty="0">
                <a:solidFill>
                  <a:srgbClr val="F2F2F2"/>
                </a:solidFill>
              </a:rPr>
              <a:t>Situational Factors</a:t>
            </a:r>
          </a:p>
        </p:txBody>
      </p:sp>
    </p:spTree>
    <p:extLst>
      <p:ext uri="{BB962C8B-B14F-4D97-AF65-F5344CB8AC3E}">
        <p14:creationId xmlns:p14="http://schemas.microsoft.com/office/powerpoint/2010/main" val="24808723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467" y="1100197"/>
            <a:ext cx="9156700" cy="5765800"/>
            <a:chOff x="8467" y="1100197"/>
            <a:chExt cx="9156700" cy="5765800"/>
          </a:xfrm>
        </p:grpSpPr>
        <p:pic>
          <p:nvPicPr>
            <p:cNvPr id="5" name="Picture 4" descr="HOP influences3.eps"/>
            <p:cNvPicPr>
              <a:picLocks noChangeAspect="1"/>
            </p:cNvPicPr>
            <p:nvPr/>
          </p:nvPicPr>
          <p:blipFill>
            <a:blip r:link="rId3"/>
            <a:stretch>
              <a:fillRect/>
            </a:stretch>
          </p:blipFill>
          <p:spPr>
            <a:xfrm>
              <a:off x="8467" y="1100197"/>
              <a:ext cx="9156700" cy="5765800"/>
            </a:xfrm>
            <a:prstGeom prst="rect">
              <a:avLst/>
            </a:prstGeom>
            <a:noFill/>
            <a:ln>
              <a:noFill/>
            </a:ln>
          </p:spPr>
        </p:pic>
        <p:sp>
          <p:nvSpPr>
            <p:cNvPr id="6" name="TextBox 5"/>
            <p:cNvSpPr txBox="1"/>
            <p:nvPr/>
          </p:nvSpPr>
          <p:spPr>
            <a:xfrm>
              <a:off x="812794" y="3225806"/>
              <a:ext cx="1989783" cy="1528624"/>
            </a:xfrm>
            <a:prstGeom prst="rect">
              <a:avLst/>
            </a:prstGeom>
            <a:noFill/>
          </p:spPr>
          <p:txBody>
            <a:bodyPr wrap="square" rtlCol="0">
              <a:spAutoFit/>
            </a:bodyPr>
            <a:lstStyle/>
            <a:p>
              <a:pPr lvl="0">
                <a:lnSpc>
                  <a:spcPts val="1600"/>
                </a:lnSpc>
                <a:buFont typeface="Arial" charset="0"/>
                <a:buChar char="•"/>
              </a:pPr>
              <a:r>
                <a:rPr lang="en-US" sz="1400" b="1" dirty="0" smtClean="0">
                  <a:solidFill>
                    <a:srgbClr val="000000"/>
                  </a:solidFill>
                </a:rPr>
                <a:t>Trainee background knowledge</a:t>
              </a:r>
            </a:p>
            <a:p>
              <a:pPr lvl="0">
                <a:lnSpc>
                  <a:spcPts val="1600"/>
                </a:lnSpc>
                <a:buFont typeface="Arial" charset="0"/>
                <a:buChar char="•"/>
              </a:pPr>
              <a:r>
                <a:rPr lang="en-US" sz="1400" b="1" dirty="0" smtClean="0">
                  <a:solidFill>
                    <a:srgbClr val="000000"/>
                  </a:solidFill>
                </a:rPr>
                <a:t>Trainee </a:t>
              </a:r>
              <a:r>
                <a:rPr lang="en-US" sz="1400" b="1" dirty="0">
                  <a:solidFill>
                    <a:srgbClr val="000000"/>
                  </a:solidFill>
                </a:rPr>
                <a:t>experience</a:t>
              </a:r>
            </a:p>
            <a:p>
              <a:pPr lvl="0">
                <a:lnSpc>
                  <a:spcPts val="1600"/>
                </a:lnSpc>
                <a:buFont typeface="Arial" charset="0"/>
                <a:buChar char="•"/>
              </a:pPr>
              <a:r>
                <a:rPr lang="en-US" sz="1400" b="1" dirty="0">
                  <a:solidFill>
                    <a:srgbClr val="000000"/>
                  </a:solidFill>
                </a:rPr>
                <a:t>Intrinsic motivation</a:t>
              </a:r>
            </a:p>
            <a:p>
              <a:pPr lvl="0">
                <a:lnSpc>
                  <a:spcPts val="1600"/>
                </a:lnSpc>
                <a:buFont typeface="Arial" charset="0"/>
                <a:buChar char="•"/>
              </a:pPr>
              <a:r>
                <a:rPr lang="en-US" sz="1400" b="1" dirty="0" err="1">
                  <a:solidFill>
                    <a:srgbClr val="000000"/>
                  </a:solidFill>
                </a:rPr>
                <a:t>Pt</a:t>
              </a:r>
              <a:r>
                <a:rPr lang="en-US" sz="1400" b="1" dirty="0">
                  <a:solidFill>
                    <a:srgbClr val="000000"/>
                  </a:solidFill>
                </a:rPr>
                <a:t> education level</a:t>
              </a:r>
            </a:p>
            <a:p>
              <a:pPr lvl="0">
                <a:lnSpc>
                  <a:spcPts val="1600"/>
                </a:lnSpc>
                <a:buFont typeface="Arial" charset="0"/>
                <a:buChar char="•"/>
              </a:pPr>
              <a:r>
                <a:rPr lang="en-US" sz="1400" b="1" dirty="0">
                  <a:solidFill>
                    <a:srgbClr val="000000"/>
                  </a:solidFill>
                </a:rPr>
                <a:t>Patient, trainee family demands</a:t>
              </a:r>
            </a:p>
          </p:txBody>
        </p:sp>
        <p:sp>
          <p:nvSpPr>
            <p:cNvPr id="7" name="TextBox 6"/>
            <p:cNvSpPr txBox="1"/>
            <p:nvPr/>
          </p:nvSpPr>
          <p:spPr>
            <a:xfrm>
              <a:off x="4952010" y="2974985"/>
              <a:ext cx="2232562" cy="2759730"/>
            </a:xfrm>
            <a:prstGeom prst="rect">
              <a:avLst/>
            </a:prstGeom>
            <a:noFill/>
          </p:spPr>
          <p:txBody>
            <a:bodyPr wrap="square" rtlCol="0">
              <a:spAutoFit/>
            </a:bodyPr>
            <a:lstStyle/>
            <a:p>
              <a:pPr marL="119063" lvl="0" indent="-119063">
                <a:lnSpc>
                  <a:spcPts val="1600"/>
                </a:lnSpc>
                <a:buFont typeface="Arial"/>
                <a:buChar char="•"/>
              </a:pPr>
              <a:r>
                <a:rPr lang="en-US" sz="1400" b="1" dirty="0">
                  <a:solidFill>
                    <a:schemeClr val="bg1"/>
                  </a:solidFill>
                </a:rPr>
                <a:t>National, regional, community systems </a:t>
              </a:r>
              <a:br>
                <a:rPr lang="en-US" sz="1400" b="1" dirty="0">
                  <a:solidFill>
                    <a:schemeClr val="bg1"/>
                  </a:solidFill>
                </a:rPr>
              </a:br>
              <a:r>
                <a:rPr lang="en-US" sz="1400" b="1" dirty="0">
                  <a:solidFill>
                    <a:schemeClr val="bg1"/>
                  </a:solidFill>
                </a:rPr>
                <a:t>– labs, supply chain</a:t>
              </a:r>
            </a:p>
            <a:p>
              <a:pPr marL="119063" lvl="0" indent="-119063">
                <a:lnSpc>
                  <a:spcPts val="1600"/>
                </a:lnSpc>
                <a:buFont typeface="Arial"/>
                <a:buChar char="•"/>
              </a:pPr>
              <a:r>
                <a:rPr lang="en-US" sz="1400" b="1" dirty="0">
                  <a:solidFill>
                    <a:schemeClr val="bg1"/>
                  </a:solidFill>
                </a:rPr>
                <a:t>National, regional policies</a:t>
              </a:r>
            </a:p>
            <a:p>
              <a:pPr marL="119063" lvl="0" indent="-119063">
                <a:lnSpc>
                  <a:spcPts val="1600"/>
                </a:lnSpc>
                <a:buFont typeface="Arial"/>
                <a:buChar char="•"/>
              </a:pPr>
              <a:r>
                <a:rPr lang="en-US" sz="1400" b="1" dirty="0">
                  <a:solidFill>
                    <a:schemeClr val="bg1"/>
                  </a:solidFill>
                </a:rPr>
                <a:t>Partner programs</a:t>
              </a:r>
            </a:p>
            <a:p>
              <a:pPr marL="119063" lvl="0" indent="-119063">
                <a:lnSpc>
                  <a:spcPts val="1600"/>
                </a:lnSpc>
                <a:buFont typeface="Arial"/>
                <a:buChar char="•"/>
              </a:pPr>
              <a:r>
                <a:rPr lang="en-US" sz="1400" b="1" dirty="0">
                  <a:solidFill>
                    <a:schemeClr val="bg1"/>
                  </a:solidFill>
                </a:rPr>
                <a:t>Available health workforce, including informal private, </a:t>
              </a:r>
              <a:br>
                <a:rPr lang="en-US" sz="1400" b="1" dirty="0">
                  <a:solidFill>
                    <a:schemeClr val="bg1"/>
                  </a:solidFill>
                </a:rPr>
              </a:br>
              <a:r>
                <a:rPr lang="en-US" sz="1400" b="1" dirty="0">
                  <a:solidFill>
                    <a:schemeClr val="bg1"/>
                  </a:solidFill>
                </a:rPr>
                <a:t>attrition issues</a:t>
              </a:r>
            </a:p>
            <a:p>
              <a:pPr marL="119063" lvl="0" indent="-119063">
                <a:lnSpc>
                  <a:spcPts val="1600"/>
                </a:lnSpc>
                <a:buFont typeface="Arial"/>
                <a:buChar char="•"/>
              </a:pPr>
              <a:r>
                <a:rPr lang="en-US" sz="1400" b="1" dirty="0">
                  <a:solidFill>
                    <a:schemeClr val="bg1"/>
                  </a:solidFill>
                </a:rPr>
                <a:t>Pre-service program</a:t>
              </a:r>
            </a:p>
            <a:p>
              <a:pPr marL="119063" lvl="0" indent="-119063">
                <a:lnSpc>
                  <a:spcPts val="1600"/>
                </a:lnSpc>
                <a:buFont typeface="Arial"/>
                <a:buChar char="•"/>
              </a:pPr>
              <a:r>
                <a:rPr lang="en-US" sz="1400" b="1" dirty="0">
                  <a:solidFill>
                    <a:schemeClr val="bg1"/>
                  </a:solidFill>
                </a:rPr>
                <a:t>Retention factors, </a:t>
              </a:r>
              <a:br>
                <a:rPr lang="en-US" sz="1400" b="1" dirty="0">
                  <a:solidFill>
                    <a:schemeClr val="bg1"/>
                  </a:solidFill>
                </a:rPr>
              </a:br>
              <a:r>
                <a:rPr lang="en-US" sz="1400" b="1" dirty="0">
                  <a:solidFill>
                    <a:schemeClr val="bg1"/>
                  </a:solidFill>
                </a:rPr>
                <a:t>e.g. pay scales</a:t>
              </a:r>
            </a:p>
          </p:txBody>
        </p:sp>
        <p:sp>
          <p:nvSpPr>
            <p:cNvPr id="8" name="TextBox 7"/>
            <p:cNvSpPr txBox="1"/>
            <p:nvPr/>
          </p:nvSpPr>
          <p:spPr>
            <a:xfrm>
              <a:off x="2937931" y="2993014"/>
              <a:ext cx="2014079" cy="2349361"/>
            </a:xfrm>
            <a:prstGeom prst="rect">
              <a:avLst/>
            </a:prstGeom>
            <a:noFill/>
          </p:spPr>
          <p:txBody>
            <a:bodyPr wrap="square" rtlCol="0">
              <a:spAutoFit/>
            </a:bodyPr>
            <a:lstStyle/>
            <a:p>
              <a:pPr marL="119063" indent="-119063">
                <a:lnSpc>
                  <a:spcPts val="1600"/>
                </a:lnSpc>
                <a:buFont typeface="Arial"/>
                <a:buChar char="•"/>
              </a:pPr>
              <a:r>
                <a:rPr lang="en-US" sz="1400" b="1" dirty="0" smtClean="0">
                  <a:solidFill>
                    <a:schemeClr val="bg1"/>
                  </a:solidFill>
                </a:rPr>
                <a:t>Management support</a:t>
              </a:r>
            </a:p>
            <a:p>
              <a:pPr marL="119063" indent="-119063">
                <a:lnSpc>
                  <a:spcPts val="1600"/>
                </a:lnSpc>
                <a:buFont typeface="Arial"/>
                <a:buChar char="•"/>
              </a:pPr>
              <a:r>
                <a:rPr lang="en-US" sz="1400" b="1" dirty="0" smtClean="0">
                  <a:solidFill>
                    <a:schemeClr val="bg1"/>
                  </a:solidFill>
                </a:rPr>
                <a:t>HR – staffing levels, salaries, burnout</a:t>
              </a:r>
            </a:p>
            <a:p>
              <a:pPr marL="119063" indent="-119063">
                <a:lnSpc>
                  <a:spcPts val="1600"/>
                </a:lnSpc>
                <a:buFont typeface="Arial"/>
                <a:buChar char="•"/>
              </a:pPr>
              <a:r>
                <a:rPr lang="en-US" sz="1400" b="1" dirty="0" smtClean="0">
                  <a:solidFill>
                    <a:schemeClr val="bg1"/>
                  </a:solidFill>
                </a:rPr>
                <a:t>Available drugs, supplies, equipment and infrastructure</a:t>
              </a:r>
            </a:p>
            <a:p>
              <a:pPr marL="119063" indent="-119063">
                <a:lnSpc>
                  <a:spcPts val="1600"/>
                </a:lnSpc>
                <a:buFont typeface="Arial"/>
                <a:buChar char="•"/>
              </a:pPr>
              <a:r>
                <a:rPr lang="en-US" sz="1400" b="1" dirty="0" smtClean="0">
                  <a:solidFill>
                    <a:schemeClr val="bg1"/>
                  </a:solidFill>
                </a:rPr>
                <a:t>Facility systems – appointments, records, flow, referrals</a:t>
              </a:r>
            </a:p>
            <a:p>
              <a:pPr marL="119063" indent="-119063">
                <a:lnSpc>
                  <a:spcPts val="1600"/>
                </a:lnSpc>
                <a:buFont typeface="Arial"/>
                <a:buChar char="•"/>
              </a:pPr>
              <a:r>
                <a:rPr lang="en-US" sz="1400" b="1" dirty="0" smtClean="0">
                  <a:solidFill>
                    <a:schemeClr val="bg1"/>
                  </a:solidFill>
                </a:rPr>
                <a:t>Patient  needs</a:t>
              </a:r>
              <a:endParaRPr lang="en-US" sz="1400" b="1" dirty="0">
                <a:solidFill>
                  <a:schemeClr val="bg1"/>
                </a:solidFill>
              </a:endParaRPr>
            </a:p>
          </p:txBody>
        </p:sp>
      </p:grpSp>
      <p:sp>
        <p:nvSpPr>
          <p:cNvPr id="9" name="Rectangle 8"/>
          <p:cNvSpPr/>
          <p:nvPr/>
        </p:nvSpPr>
        <p:spPr>
          <a:xfrm>
            <a:off x="0" y="6316134"/>
            <a:ext cx="9144000" cy="550333"/>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254532" y="6418071"/>
            <a:ext cx="7881936" cy="323165"/>
          </a:xfrm>
          <a:prstGeom prst="rect">
            <a:avLst/>
          </a:prstGeom>
          <a:noFill/>
        </p:spPr>
        <p:txBody>
          <a:bodyPr wrap="square" rtlCol="0">
            <a:spAutoFit/>
          </a:bodyPr>
          <a:lstStyle/>
          <a:p>
            <a:r>
              <a:rPr lang="en-US" sz="1500" cap="all" spc="100" dirty="0" smtClean="0">
                <a:solidFill>
                  <a:schemeClr val="bg1"/>
                </a:solidFill>
              </a:rPr>
              <a:t>Training evaluation Framework</a:t>
            </a:r>
            <a:endParaRPr lang="en-US" sz="1500" cap="all" spc="100" dirty="0">
              <a:solidFill>
                <a:schemeClr val="bg1"/>
              </a:solidFill>
            </a:endParaRPr>
          </a:p>
        </p:txBody>
      </p:sp>
      <p:sp>
        <p:nvSpPr>
          <p:cNvPr id="11" name="TextBox 1"/>
          <p:cNvSpPr txBox="1">
            <a:spLocks noChangeArrowheads="1"/>
          </p:cNvSpPr>
          <p:nvPr/>
        </p:nvSpPr>
        <p:spPr bwMode="auto">
          <a:xfrm>
            <a:off x="2590800" y="-63500"/>
            <a:ext cx="3667125" cy="461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r>
              <a:rPr lang="en-US" b="1" dirty="0">
                <a:solidFill>
                  <a:srgbClr val="F2F2F2"/>
                </a:solidFill>
              </a:rPr>
              <a:t>Situational Factors</a:t>
            </a:r>
          </a:p>
        </p:txBody>
      </p:sp>
    </p:spTree>
    <p:extLst>
      <p:ext uri="{BB962C8B-B14F-4D97-AF65-F5344CB8AC3E}">
        <p14:creationId xmlns:p14="http://schemas.microsoft.com/office/powerpoint/2010/main" val="27346207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3"/>
          <p:cNvGrpSpPr>
            <a:grpSpLocks/>
          </p:cNvGrpSpPr>
          <p:nvPr/>
        </p:nvGrpSpPr>
        <p:grpSpPr bwMode="auto">
          <a:xfrm>
            <a:off x="0" y="0"/>
            <a:ext cx="9137650" cy="6869113"/>
            <a:chOff x="12105" y="-13601"/>
            <a:chExt cx="9125557" cy="6882191"/>
          </a:xfrm>
        </p:grpSpPr>
        <p:pic>
          <p:nvPicPr>
            <p:cNvPr id="43013" name="Picture 4" descr="HOP influences4.eps"/>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2105" y="-13601"/>
              <a:ext cx="9125557" cy="688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5"/>
            <p:cNvSpPr txBox="1">
              <a:spLocks noChangeArrowheads="1"/>
            </p:cNvSpPr>
            <p:nvPr/>
          </p:nvSpPr>
          <p:spPr bwMode="auto">
            <a:xfrm>
              <a:off x="778926" y="3158964"/>
              <a:ext cx="1871136" cy="153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indent="-119063"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lnSpc>
                  <a:spcPts val="1600"/>
                </a:lnSpc>
                <a:buFont typeface="Arial" charset="0"/>
                <a:buChar char="•"/>
              </a:pPr>
              <a:r>
                <a:rPr lang="en-US" sz="1400" b="1" dirty="0" smtClean="0">
                  <a:solidFill>
                    <a:srgbClr val="000000"/>
                  </a:solidFill>
                </a:rPr>
                <a:t>Trainee background knowledge</a:t>
              </a:r>
            </a:p>
            <a:p>
              <a:pPr eaLnBrk="1" hangingPunct="1">
                <a:lnSpc>
                  <a:spcPts val="1600"/>
                </a:lnSpc>
                <a:buFont typeface="Arial" charset="0"/>
                <a:buChar char="•"/>
              </a:pPr>
              <a:r>
                <a:rPr lang="en-US" sz="1400" b="1" dirty="0" smtClean="0">
                  <a:solidFill>
                    <a:srgbClr val="000000"/>
                  </a:solidFill>
                </a:rPr>
                <a:t>Trainee </a:t>
              </a:r>
              <a:r>
                <a:rPr lang="en-US" sz="1400" b="1" dirty="0">
                  <a:solidFill>
                    <a:srgbClr val="000000"/>
                  </a:solidFill>
                </a:rPr>
                <a:t>experience</a:t>
              </a:r>
            </a:p>
            <a:p>
              <a:pPr eaLnBrk="1" hangingPunct="1">
                <a:lnSpc>
                  <a:spcPts val="1600"/>
                </a:lnSpc>
                <a:buFont typeface="Arial" charset="0"/>
                <a:buChar char="•"/>
              </a:pPr>
              <a:r>
                <a:rPr lang="en-US" sz="1400" b="1" dirty="0">
                  <a:solidFill>
                    <a:srgbClr val="000000"/>
                  </a:solidFill>
                </a:rPr>
                <a:t>Intrinsic motivation</a:t>
              </a:r>
            </a:p>
            <a:p>
              <a:pPr eaLnBrk="1" hangingPunct="1">
                <a:lnSpc>
                  <a:spcPts val="1600"/>
                </a:lnSpc>
                <a:buFont typeface="Arial" charset="0"/>
                <a:buChar char="•"/>
              </a:pPr>
              <a:r>
                <a:rPr lang="en-US" sz="1400" b="1" dirty="0" err="1">
                  <a:solidFill>
                    <a:srgbClr val="000000"/>
                  </a:solidFill>
                </a:rPr>
                <a:t>Pt</a:t>
              </a:r>
              <a:r>
                <a:rPr lang="en-US" sz="1400" b="1" dirty="0">
                  <a:solidFill>
                    <a:srgbClr val="000000"/>
                  </a:solidFill>
                </a:rPr>
                <a:t> education level</a:t>
              </a:r>
            </a:p>
            <a:p>
              <a:pPr eaLnBrk="1" hangingPunct="1">
                <a:lnSpc>
                  <a:spcPts val="1600"/>
                </a:lnSpc>
                <a:buFont typeface="Arial" charset="0"/>
                <a:buChar char="•"/>
              </a:pPr>
              <a:r>
                <a:rPr lang="en-US" sz="1400" b="1" dirty="0" smtClean="0">
                  <a:solidFill>
                    <a:srgbClr val="000000"/>
                  </a:solidFill>
                </a:rPr>
                <a:t>Patient, trainee family </a:t>
              </a:r>
              <a:r>
                <a:rPr lang="en-US" sz="1400" b="1" dirty="0">
                  <a:solidFill>
                    <a:srgbClr val="000000"/>
                  </a:solidFill>
                </a:rPr>
                <a:t>demands</a:t>
              </a:r>
            </a:p>
          </p:txBody>
        </p:sp>
        <p:sp>
          <p:nvSpPr>
            <p:cNvPr id="43015" name="TextBox 6"/>
            <p:cNvSpPr txBox="1">
              <a:spLocks noChangeArrowheads="1"/>
            </p:cNvSpPr>
            <p:nvPr/>
          </p:nvSpPr>
          <p:spPr bwMode="auto">
            <a:xfrm>
              <a:off x="4995333" y="3081863"/>
              <a:ext cx="1955798" cy="275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indent="-119063"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lnSpc>
                  <a:spcPts val="1600"/>
                </a:lnSpc>
                <a:buFont typeface="Arial" charset="0"/>
                <a:buChar char="•"/>
              </a:pPr>
              <a:r>
                <a:rPr lang="en-US" sz="1400" b="1" dirty="0">
                  <a:solidFill>
                    <a:srgbClr val="000000"/>
                  </a:solidFill>
                </a:rPr>
                <a:t>National, regional, community systems </a:t>
              </a:r>
              <a:br>
                <a:rPr lang="en-US" sz="1400" b="1" dirty="0">
                  <a:solidFill>
                    <a:srgbClr val="000000"/>
                  </a:solidFill>
                </a:rPr>
              </a:br>
              <a:r>
                <a:rPr lang="en-US" sz="1400" b="1" dirty="0">
                  <a:solidFill>
                    <a:srgbClr val="000000"/>
                  </a:solidFill>
                </a:rPr>
                <a:t>– labs, supply chain</a:t>
              </a:r>
            </a:p>
            <a:p>
              <a:pPr eaLnBrk="1" hangingPunct="1">
                <a:lnSpc>
                  <a:spcPts val="1600"/>
                </a:lnSpc>
                <a:buFont typeface="Arial" charset="0"/>
                <a:buChar char="•"/>
              </a:pPr>
              <a:r>
                <a:rPr lang="en-US" sz="1400" b="1" dirty="0">
                  <a:solidFill>
                    <a:srgbClr val="000000"/>
                  </a:solidFill>
                </a:rPr>
                <a:t>National, regional policies</a:t>
              </a:r>
            </a:p>
            <a:p>
              <a:pPr eaLnBrk="1" hangingPunct="1">
                <a:lnSpc>
                  <a:spcPts val="1600"/>
                </a:lnSpc>
                <a:buFont typeface="Arial" charset="0"/>
                <a:buChar char="•"/>
              </a:pPr>
              <a:r>
                <a:rPr lang="en-US" sz="1400" b="1" dirty="0">
                  <a:solidFill>
                    <a:srgbClr val="000000"/>
                  </a:solidFill>
                </a:rPr>
                <a:t>Partner programs</a:t>
              </a:r>
            </a:p>
            <a:p>
              <a:pPr eaLnBrk="1" hangingPunct="1">
                <a:lnSpc>
                  <a:spcPts val="1600"/>
                </a:lnSpc>
                <a:buFont typeface="Arial" charset="0"/>
                <a:buChar char="•"/>
              </a:pPr>
              <a:r>
                <a:rPr lang="en-US" sz="1400" b="1" dirty="0">
                  <a:solidFill>
                    <a:srgbClr val="000000"/>
                  </a:solidFill>
                </a:rPr>
                <a:t>Available health workforce, including informal private, </a:t>
              </a:r>
              <a:br>
                <a:rPr lang="en-US" sz="1400" b="1" dirty="0">
                  <a:solidFill>
                    <a:srgbClr val="000000"/>
                  </a:solidFill>
                </a:rPr>
              </a:br>
              <a:r>
                <a:rPr lang="en-US" sz="1400" b="1" dirty="0">
                  <a:solidFill>
                    <a:srgbClr val="000000"/>
                  </a:solidFill>
                </a:rPr>
                <a:t>attrition issues</a:t>
              </a:r>
            </a:p>
            <a:p>
              <a:pPr eaLnBrk="1" hangingPunct="1">
                <a:lnSpc>
                  <a:spcPts val="1600"/>
                </a:lnSpc>
                <a:buFont typeface="Arial" charset="0"/>
                <a:buChar char="•"/>
              </a:pPr>
              <a:r>
                <a:rPr lang="en-US" sz="1400" b="1" dirty="0">
                  <a:solidFill>
                    <a:srgbClr val="000000"/>
                  </a:solidFill>
                </a:rPr>
                <a:t>Pre-service program</a:t>
              </a:r>
            </a:p>
            <a:p>
              <a:pPr eaLnBrk="1" hangingPunct="1">
                <a:lnSpc>
                  <a:spcPts val="1600"/>
                </a:lnSpc>
                <a:buFont typeface="Arial" charset="0"/>
                <a:buChar char="•"/>
              </a:pPr>
              <a:r>
                <a:rPr lang="en-US" sz="1400" b="1" dirty="0">
                  <a:solidFill>
                    <a:srgbClr val="000000"/>
                  </a:solidFill>
                </a:rPr>
                <a:t>Retention factors, </a:t>
              </a:r>
              <a:br>
                <a:rPr lang="en-US" sz="1400" b="1" dirty="0">
                  <a:solidFill>
                    <a:srgbClr val="000000"/>
                  </a:solidFill>
                </a:rPr>
              </a:br>
              <a:r>
                <a:rPr lang="en-US" sz="1400" b="1" dirty="0">
                  <a:solidFill>
                    <a:srgbClr val="000000"/>
                  </a:solidFill>
                </a:rPr>
                <a:t>e.g. pay scales</a:t>
              </a:r>
            </a:p>
          </p:txBody>
        </p:sp>
        <p:sp>
          <p:nvSpPr>
            <p:cNvPr id="43016" name="TextBox 7"/>
            <p:cNvSpPr txBox="1">
              <a:spLocks noChangeArrowheads="1"/>
            </p:cNvSpPr>
            <p:nvPr/>
          </p:nvSpPr>
          <p:spPr bwMode="auto">
            <a:xfrm>
              <a:off x="6951132" y="3081863"/>
              <a:ext cx="1778005" cy="255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9063" indent="-119063"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lnSpc>
                  <a:spcPts val="1600"/>
                </a:lnSpc>
                <a:buFont typeface="Arial" charset="0"/>
                <a:buChar char="•"/>
              </a:pPr>
              <a:r>
                <a:rPr lang="en-US" sz="1400" b="1" dirty="0">
                  <a:solidFill>
                    <a:srgbClr val="000000"/>
                  </a:solidFill>
                </a:rPr>
                <a:t>Political instability</a:t>
              </a:r>
            </a:p>
            <a:p>
              <a:pPr eaLnBrk="1" hangingPunct="1">
                <a:lnSpc>
                  <a:spcPts val="1600"/>
                </a:lnSpc>
                <a:buFont typeface="Arial" charset="0"/>
                <a:buChar char="•"/>
              </a:pPr>
              <a:r>
                <a:rPr lang="en-US" sz="1400" b="1" dirty="0">
                  <a:solidFill>
                    <a:srgbClr val="000000"/>
                  </a:solidFill>
                </a:rPr>
                <a:t>Prevalent disease</a:t>
              </a:r>
            </a:p>
            <a:p>
              <a:pPr eaLnBrk="1" hangingPunct="1">
                <a:lnSpc>
                  <a:spcPts val="1600"/>
                </a:lnSpc>
                <a:buFont typeface="Arial" charset="0"/>
                <a:buChar char="•"/>
              </a:pPr>
              <a:r>
                <a:rPr lang="en-US" sz="1400" b="1" dirty="0">
                  <a:solidFill>
                    <a:srgbClr val="000000"/>
                  </a:solidFill>
                </a:rPr>
                <a:t>Natural disasters</a:t>
              </a:r>
            </a:p>
            <a:p>
              <a:pPr eaLnBrk="1" hangingPunct="1">
                <a:lnSpc>
                  <a:spcPts val="1600"/>
                </a:lnSpc>
                <a:buFont typeface="Arial" charset="0"/>
                <a:buChar char="•"/>
              </a:pPr>
              <a:r>
                <a:rPr lang="en-US" sz="1400" b="1" dirty="0">
                  <a:solidFill>
                    <a:srgbClr val="000000"/>
                  </a:solidFill>
                </a:rPr>
                <a:t>Food availability</a:t>
              </a:r>
            </a:p>
            <a:p>
              <a:pPr eaLnBrk="1" hangingPunct="1">
                <a:lnSpc>
                  <a:spcPts val="1600"/>
                </a:lnSpc>
                <a:buFont typeface="Arial" charset="0"/>
                <a:buChar char="•"/>
              </a:pPr>
              <a:r>
                <a:rPr lang="en-US" sz="1400" b="1" dirty="0">
                  <a:solidFill>
                    <a:srgbClr val="000000"/>
                  </a:solidFill>
                </a:rPr>
                <a:t>Seasonal changes</a:t>
              </a:r>
            </a:p>
            <a:p>
              <a:pPr eaLnBrk="1" hangingPunct="1">
                <a:lnSpc>
                  <a:spcPts val="1600"/>
                </a:lnSpc>
                <a:buFont typeface="Arial" charset="0"/>
                <a:buChar char="•"/>
              </a:pPr>
              <a:r>
                <a:rPr lang="en-US" sz="1400" b="1" dirty="0">
                  <a:solidFill>
                    <a:srgbClr val="000000"/>
                  </a:solidFill>
                </a:rPr>
                <a:t>Patient access to food, transportation</a:t>
              </a:r>
            </a:p>
            <a:p>
              <a:pPr eaLnBrk="1" hangingPunct="1">
                <a:lnSpc>
                  <a:spcPts val="1600"/>
                </a:lnSpc>
                <a:buFont typeface="Arial" charset="0"/>
                <a:buChar char="•"/>
              </a:pPr>
              <a:r>
                <a:rPr lang="en-US" sz="1400" b="1" dirty="0">
                  <a:solidFill>
                    <a:srgbClr val="000000"/>
                  </a:solidFill>
                  <a:latin typeface="Calibri" charset="0"/>
                  <a:cs typeface="Calibri" charset="0"/>
                </a:rPr>
                <a:t>Available community support resources</a:t>
              </a:r>
            </a:p>
            <a:p>
              <a:pPr eaLnBrk="1" hangingPunct="1">
                <a:lnSpc>
                  <a:spcPts val="1600"/>
                </a:lnSpc>
                <a:buFont typeface="Arial" charset="0"/>
                <a:buChar char="•"/>
              </a:pPr>
              <a:endParaRPr lang="en-US" sz="1100" dirty="0">
                <a:solidFill>
                  <a:srgbClr val="000000"/>
                </a:solidFill>
              </a:endParaRPr>
            </a:p>
          </p:txBody>
        </p:sp>
        <p:sp>
          <p:nvSpPr>
            <p:cNvPr id="43017" name="TextBox 8"/>
            <p:cNvSpPr txBox="1">
              <a:spLocks noChangeArrowheads="1"/>
            </p:cNvSpPr>
            <p:nvPr/>
          </p:nvSpPr>
          <p:spPr bwMode="auto">
            <a:xfrm>
              <a:off x="2904063" y="3081863"/>
              <a:ext cx="1958622" cy="235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9063" indent="-119063"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lnSpc>
                  <a:spcPts val="1600"/>
                </a:lnSpc>
                <a:buFont typeface="Arial" charset="0"/>
                <a:buChar char="•"/>
              </a:pPr>
              <a:r>
                <a:rPr lang="en-US" sz="1400" b="1" dirty="0">
                  <a:solidFill>
                    <a:srgbClr val="000000"/>
                  </a:solidFill>
                </a:rPr>
                <a:t>Management support</a:t>
              </a:r>
            </a:p>
            <a:p>
              <a:pPr eaLnBrk="1" hangingPunct="1">
                <a:lnSpc>
                  <a:spcPts val="1600"/>
                </a:lnSpc>
                <a:buFont typeface="Arial" charset="0"/>
                <a:buChar char="•"/>
              </a:pPr>
              <a:r>
                <a:rPr lang="en-US" sz="1400" b="1" dirty="0">
                  <a:solidFill>
                    <a:srgbClr val="000000"/>
                  </a:solidFill>
                </a:rPr>
                <a:t>HR – staffing levels, salaries, burnout</a:t>
              </a:r>
            </a:p>
            <a:p>
              <a:pPr eaLnBrk="1" hangingPunct="1">
                <a:lnSpc>
                  <a:spcPts val="1600"/>
                </a:lnSpc>
                <a:buFont typeface="Arial" charset="0"/>
                <a:buChar char="•"/>
              </a:pPr>
              <a:r>
                <a:rPr lang="en-US" sz="1400" b="1" dirty="0">
                  <a:solidFill>
                    <a:srgbClr val="000000"/>
                  </a:solidFill>
                </a:rPr>
                <a:t>Available drugs, supplies, equipment and infrastructure</a:t>
              </a:r>
            </a:p>
            <a:p>
              <a:pPr eaLnBrk="1" hangingPunct="1">
                <a:lnSpc>
                  <a:spcPts val="1600"/>
                </a:lnSpc>
                <a:buFont typeface="Arial" charset="0"/>
                <a:buChar char="•"/>
              </a:pPr>
              <a:r>
                <a:rPr lang="en-US" sz="1400" b="1" dirty="0">
                  <a:solidFill>
                    <a:srgbClr val="000000"/>
                  </a:solidFill>
                </a:rPr>
                <a:t>Facility systems – appointments, records, flow, referrals</a:t>
              </a:r>
            </a:p>
            <a:p>
              <a:pPr eaLnBrk="1" hangingPunct="1">
                <a:lnSpc>
                  <a:spcPts val="1600"/>
                </a:lnSpc>
                <a:buFont typeface="Arial" charset="0"/>
                <a:buChar char="•"/>
              </a:pPr>
              <a:r>
                <a:rPr lang="en-US" sz="1400" b="1" dirty="0">
                  <a:solidFill>
                    <a:srgbClr val="000000"/>
                  </a:solidFill>
                </a:rPr>
                <a:t>Patient  needs</a:t>
              </a:r>
            </a:p>
          </p:txBody>
        </p:sp>
      </p:grpSp>
      <p:sp>
        <p:nvSpPr>
          <p:cNvPr id="43012" name="TextBox 1"/>
          <p:cNvSpPr txBox="1">
            <a:spLocks noChangeArrowheads="1"/>
          </p:cNvSpPr>
          <p:nvPr/>
        </p:nvSpPr>
        <p:spPr bwMode="auto">
          <a:xfrm>
            <a:off x="2590800" y="-63500"/>
            <a:ext cx="3667125" cy="461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r>
              <a:rPr lang="en-US" b="1" dirty="0">
                <a:solidFill>
                  <a:srgbClr val="F2F2F2"/>
                </a:solidFill>
              </a:rPr>
              <a:t>Situational Factors</a:t>
            </a:r>
          </a:p>
        </p:txBody>
      </p:sp>
      <p:sp>
        <p:nvSpPr>
          <p:cNvPr id="12" name="Rectangle 11"/>
          <p:cNvSpPr/>
          <p:nvPr/>
        </p:nvSpPr>
        <p:spPr>
          <a:xfrm>
            <a:off x="0" y="6316663"/>
            <a:ext cx="9144000" cy="549275"/>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3" name="TextBox 12"/>
          <p:cNvSpPr txBox="1"/>
          <p:nvPr/>
        </p:nvSpPr>
        <p:spPr>
          <a:xfrm>
            <a:off x="254000" y="6418263"/>
            <a:ext cx="7881938" cy="322262"/>
          </a:xfrm>
          <a:prstGeom prst="rect">
            <a:avLst/>
          </a:prstGeom>
          <a:noFill/>
        </p:spPr>
        <p:txBody>
          <a:bodyPr>
            <a:spAutoFit/>
          </a:bodyPr>
          <a:lstStyle/>
          <a:p>
            <a:pPr>
              <a:defRPr/>
            </a:pPr>
            <a:r>
              <a:rPr lang="en-US" sz="1500" cap="all" dirty="0">
                <a:solidFill>
                  <a:srgbClr val="000000"/>
                </a:solidFill>
              </a:rPr>
              <a:t>Training evaluation Framework</a:t>
            </a:r>
            <a:endParaRPr lang="en-US" sz="1500" cap="all" spc="1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ft3 presentation_new5-15-12.eps"/>
          <p:cNvPicPr>
            <a:picLocks noChangeAspect="1"/>
          </p:cNvPicPr>
          <p:nvPr/>
        </p:nvPicPr>
        <p:blipFill>
          <a:blip r:embed="rId2"/>
          <a:srcRect t="8528"/>
          <a:stretch>
            <a:fillRect/>
          </a:stretch>
        </p:blipFill>
        <p:spPr>
          <a:xfrm>
            <a:off x="1109" y="1"/>
            <a:ext cx="9142892" cy="6858000"/>
          </a:xfrm>
          <a:prstGeom prst="rect">
            <a:avLst/>
          </a:prstGeom>
        </p:spPr>
      </p:pic>
      <p:sp>
        <p:nvSpPr>
          <p:cNvPr id="7" name="TextBox 6"/>
          <p:cNvSpPr txBox="1"/>
          <p:nvPr/>
        </p:nvSpPr>
        <p:spPr>
          <a:xfrm>
            <a:off x="931330" y="2643970"/>
            <a:ext cx="846670" cy="248786"/>
          </a:xfrm>
          <a:prstGeom prst="rect">
            <a:avLst/>
          </a:prstGeom>
          <a:noFill/>
        </p:spPr>
        <p:txBody>
          <a:bodyPr wrap="square" rtlCol="0">
            <a:spAutoFit/>
          </a:bodyPr>
          <a:lstStyle/>
          <a:p>
            <a:pPr>
              <a:lnSpc>
                <a:spcPts val="1200"/>
              </a:lnSpc>
            </a:pPr>
            <a:r>
              <a:rPr lang="en-US" sz="1100" b="1" dirty="0" smtClean="0">
                <a:solidFill>
                  <a:schemeClr val="bg1"/>
                </a:solidFill>
              </a:rPr>
              <a:t>Training</a:t>
            </a:r>
            <a:endParaRPr lang="en-US" sz="1100" b="1" dirty="0">
              <a:solidFill>
                <a:schemeClr val="bg1"/>
              </a:solidFill>
            </a:endParaRPr>
          </a:p>
        </p:txBody>
      </p:sp>
      <p:sp>
        <p:nvSpPr>
          <p:cNvPr id="8" name="TextBox 7"/>
          <p:cNvSpPr txBox="1"/>
          <p:nvPr/>
        </p:nvSpPr>
        <p:spPr>
          <a:xfrm>
            <a:off x="7507815" y="1292710"/>
            <a:ext cx="1079500" cy="710451"/>
          </a:xfrm>
          <a:prstGeom prst="rect">
            <a:avLst/>
          </a:prstGeom>
          <a:noFill/>
        </p:spPr>
        <p:txBody>
          <a:bodyPr wrap="square" rtlCol="0">
            <a:spAutoFit/>
          </a:bodyPr>
          <a:lstStyle/>
          <a:p>
            <a:pPr>
              <a:lnSpc>
                <a:spcPts val="1200"/>
              </a:lnSpc>
            </a:pPr>
            <a:r>
              <a:rPr lang="en-US" sz="1100" b="1" dirty="0" smtClean="0">
                <a:solidFill>
                  <a:schemeClr val="bg1"/>
                </a:solidFill>
              </a:rPr>
              <a:t>Population</a:t>
            </a:r>
          </a:p>
          <a:p>
            <a:pPr>
              <a:lnSpc>
                <a:spcPts val="1200"/>
              </a:lnSpc>
            </a:pPr>
            <a:r>
              <a:rPr lang="en-US" sz="1100" b="1" dirty="0" smtClean="0">
                <a:solidFill>
                  <a:schemeClr val="bg1"/>
                </a:solidFill>
              </a:rPr>
              <a:t>level</a:t>
            </a:r>
          </a:p>
          <a:p>
            <a:pPr>
              <a:lnSpc>
                <a:spcPts val="1200"/>
              </a:lnSpc>
            </a:pPr>
            <a:r>
              <a:rPr lang="en-US" sz="1100" b="1" dirty="0" smtClean="0">
                <a:solidFill>
                  <a:schemeClr val="bg1"/>
                </a:solidFill>
              </a:rPr>
              <a:t>systems</a:t>
            </a:r>
          </a:p>
          <a:p>
            <a:pPr>
              <a:lnSpc>
                <a:spcPts val="1200"/>
              </a:lnSpc>
            </a:pPr>
            <a:r>
              <a:rPr lang="en-US" sz="1100" b="1" dirty="0" smtClean="0">
                <a:solidFill>
                  <a:schemeClr val="bg1"/>
                </a:solidFill>
              </a:rPr>
              <a:t>improvements</a:t>
            </a:r>
          </a:p>
        </p:txBody>
      </p:sp>
      <p:sp>
        <p:nvSpPr>
          <p:cNvPr id="9" name="TextBox 8"/>
          <p:cNvSpPr txBox="1"/>
          <p:nvPr/>
        </p:nvSpPr>
        <p:spPr>
          <a:xfrm>
            <a:off x="7507815" y="2418898"/>
            <a:ext cx="1079500" cy="864339"/>
          </a:xfrm>
          <a:prstGeom prst="rect">
            <a:avLst/>
          </a:prstGeom>
          <a:noFill/>
        </p:spPr>
        <p:txBody>
          <a:bodyPr wrap="square" rtlCol="0">
            <a:spAutoFit/>
          </a:bodyPr>
          <a:lstStyle/>
          <a:p>
            <a:pPr>
              <a:lnSpc>
                <a:spcPts val="1200"/>
              </a:lnSpc>
            </a:pPr>
            <a:r>
              <a:rPr lang="en-US" sz="1100" b="1" dirty="0" smtClean="0">
                <a:solidFill>
                  <a:schemeClr val="bg1"/>
                </a:solidFill>
              </a:rPr>
              <a:t>Population</a:t>
            </a:r>
          </a:p>
          <a:p>
            <a:pPr>
              <a:lnSpc>
                <a:spcPts val="1200"/>
              </a:lnSpc>
            </a:pPr>
            <a:r>
              <a:rPr lang="en-US" sz="1100" b="1" dirty="0" smtClean="0">
                <a:solidFill>
                  <a:schemeClr val="bg1"/>
                </a:solidFill>
              </a:rPr>
              <a:t>level</a:t>
            </a:r>
          </a:p>
          <a:p>
            <a:pPr>
              <a:lnSpc>
                <a:spcPts val="1200"/>
              </a:lnSpc>
            </a:pPr>
            <a:r>
              <a:rPr lang="en-US" sz="1100" b="1" dirty="0" smtClean="0">
                <a:solidFill>
                  <a:schemeClr val="bg1"/>
                </a:solidFill>
              </a:rPr>
              <a:t>performance</a:t>
            </a:r>
          </a:p>
          <a:p>
            <a:pPr>
              <a:lnSpc>
                <a:spcPts val="1200"/>
              </a:lnSpc>
            </a:pPr>
            <a:r>
              <a:rPr lang="en-US" sz="1100" b="1" dirty="0" smtClean="0">
                <a:solidFill>
                  <a:schemeClr val="bg1"/>
                </a:solidFill>
              </a:rPr>
              <a:t>outcomes</a:t>
            </a:r>
          </a:p>
          <a:p>
            <a:pPr>
              <a:lnSpc>
                <a:spcPts val="1200"/>
              </a:lnSpc>
            </a:pPr>
            <a:endParaRPr lang="en-US" sz="1100" b="1" dirty="0" smtClean="0"/>
          </a:p>
        </p:txBody>
      </p:sp>
      <p:sp>
        <p:nvSpPr>
          <p:cNvPr id="10" name="TextBox 9"/>
          <p:cNvSpPr txBox="1"/>
          <p:nvPr/>
        </p:nvSpPr>
        <p:spPr>
          <a:xfrm>
            <a:off x="7516282" y="3519768"/>
            <a:ext cx="1079500" cy="1018227"/>
          </a:xfrm>
          <a:prstGeom prst="rect">
            <a:avLst/>
          </a:prstGeom>
          <a:noFill/>
        </p:spPr>
        <p:txBody>
          <a:bodyPr wrap="square" rtlCol="0">
            <a:spAutoFit/>
          </a:bodyPr>
          <a:lstStyle/>
          <a:p>
            <a:pPr>
              <a:lnSpc>
                <a:spcPts val="1200"/>
              </a:lnSpc>
            </a:pPr>
            <a:r>
              <a:rPr lang="en-US" sz="1100" b="1" dirty="0" smtClean="0">
                <a:solidFill>
                  <a:schemeClr val="bg1"/>
                </a:solidFill>
              </a:rPr>
              <a:t>Population</a:t>
            </a:r>
          </a:p>
          <a:p>
            <a:pPr>
              <a:lnSpc>
                <a:spcPts val="1200"/>
              </a:lnSpc>
            </a:pPr>
            <a:r>
              <a:rPr lang="en-US" sz="1100" b="1" dirty="0" smtClean="0">
                <a:solidFill>
                  <a:schemeClr val="bg1"/>
                </a:solidFill>
              </a:rPr>
              <a:t>patient health</a:t>
            </a:r>
          </a:p>
          <a:p>
            <a:pPr>
              <a:lnSpc>
                <a:spcPts val="1200"/>
              </a:lnSpc>
            </a:pPr>
            <a:r>
              <a:rPr lang="en-US" sz="1100" b="1" dirty="0" smtClean="0">
                <a:solidFill>
                  <a:schemeClr val="bg1"/>
                </a:solidFill>
              </a:rPr>
              <a:t>Outcomes</a:t>
            </a:r>
          </a:p>
          <a:p>
            <a:pPr>
              <a:lnSpc>
                <a:spcPts val="1200"/>
              </a:lnSpc>
            </a:pPr>
            <a:r>
              <a:rPr lang="en-US" sz="1100" b="1" dirty="0" smtClean="0">
                <a:solidFill>
                  <a:schemeClr val="bg1"/>
                </a:solidFill>
              </a:rPr>
              <a:t>(impacts)</a:t>
            </a:r>
          </a:p>
          <a:p>
            <a:pPr>
              <a:lnSpc>
                <a:spcPts val="1200"/>
              </a:lnSpc>
            </a:pPr>
            <a:endParaRPr lang="en-US" sz="1100" b="1" dirty="0" smtClean="0"/>
          </a:p>
          <a:p>
            <a:pPr>
              <a:lnSpc>
                <a:spcPts val="1200"/>
              </a:lnSpc>
            </a:pPr>
            <a:endParaRPr lang="en-US" sz="1100" b="1" dirty="0" smtClean="0"/>
          </a:p>
        </p:txBody>
      </p:sp>
      <p:sp>
        <p:nvSpPr>
          <p:cNvPr id="11" name="TextBox 10"/>
          <p:cNvSpPr txBox="1"/>
          <p:nvPr/>
        </p:nvSpPr>
        <p:spPr>
          <a:xfrm>
            <a:off x="5909732" y="1394314"/>
            <a:ext cx="1079500" cy="556563"/>
          </a:xfrm>
          <a:prstGeom prst="rect">
            <a:avLst/>
          </a:prstGeom>
          <a:noFill/>
        </p:spPr>
        <p:txBody>
          <a:bodyPr wrap="square" rtlCol="0">
            <a:spAutoFit/>
          </a:bodyPr>
          <a:lstStyle/>
          <a:p>
            <a:pPr>
              <a:lnSpc>
                <a:spcPts val="1200"/>
              </a:lnSpc>
            </a:pPr>
            <a:r>
              <a:rPr lang="en-US" sz="1100" b="1" dirty="0" smtClean="0">
                <a:solidFill>
                  <a:schemeClr val="bg1"/>
                </a:solidFill>
              </a:rPr>
              <a:t>Organization</a:t>
            </a:r>
          </a:p>
          <a:p>
            <a:pPr>
              <a:lnSpc>
                <a:spcPts val="1200"/>
              </a:lnSpc>
            </a:pPr>
            <a:r>
              <a:rPr lang="en-US" sz="1100" b="1" dirty="0" smtClean="0">
                <a:solidFill>
                  <a:schemeClr val="bg1"/>
                </a:solidFill>
              </a:rPr>
              <a:t>systems</a:t>
            </a:r>
          </a:p>
          <a:p>
            <a:pPr>
              <a:lnSpc>
                <a:spcPts val="1200"/>
              </a:lnSpc>
            </a:pPr>
            <a:r>
              <a:rPr lang="en-US" sz="1100" b="1" dirty="0" smtClean="0">
                <a:solidFill>
                  <a:schemeClr val="bg1"/>
                </a:solidFill>
              </a:rPr>
              <a:t>improvements</a:t>
            </a:r>
          </a:p>
        </p:txBody>
      </p:sp>
      <p:sp>
        <p:nvSpPr>
          <p:cNvPr id="12" name="TextBox 11"/>
          <p:cNvSpPr txBox="1"/>
          <p:nvPr/>
        </p:nvSpPr>
        <p:spPr>
          <a:xfrm>
            <a:off x="5909732" y="2507802"/>
            <a:ext cx="1079500" cy="710451"/>
          </a:xfrm>
          <a:prstGeom prst="rect">
            <a:avLst/>
          </a:prstGeom>
          <a:noFill/>
        </p:spPr>
        <p:txBody>
          <a:bodyPr wrap="square" rtlCol="0">
            <a:spAutoFit/>
          </a:bodyPr>
          <a:lstStyle/>
          <a:p>
            <a:pPr>
              <a:lnSpc>
                <a:spcPts val="1200"/>
              </a:lnSpc>
            </a:pPr>
            <a:r>
              <a:rPr lang="en-US" sz="1100" b="1" dirty="0" smtClean="0">
                <a:solidFill>
                  <a:schemeClr val="bg1"/>
                </a:solidFill>
              </a:rPr>
              <a:t>Organization</a:t>
            </a:r>
            <a:endParaRPr lang="en-US" sz="1100" b="1" u="sng" dirty="0" smtClean="0">
              <a:solidFill>
                <a:schemeClr val="bg1"/>
              </a:solidFill>
            </a:endParaRPr>
          </a:p>
          <a:p>
            <a:pPr>
              <a:lnSpc>
                <a:spcPts val="1200"/>
              </a:lnSpc>
            </a:pPr>
            <a:r>
              <a:rPr lang="en-US" sz="1100" b="1" dirty="0" smtClean="0">
                <a:solidFill>
                  <a:schemeClr val="bg1"/>
                </a:solidFill>
              </a:rPr>
              <a:t>performance</a:t>
            </a:r>
          </a:p>
          <a:p>
            <a:pPr>
              <a:lnSpc>
                <a:spcPts val="1200"/>
              </a:lnSpc>
            </a:pPr>
            <a:r>
              <a:rPr lang="en-US" sz="1100" b="1" dirty="0" smtClean="0">
                <a:solidFill>
                  <a:schemeClr val="bg1"/>
                </a:solidFill>
              </a:rPr>
              <a:t>outcomes</a:t>
            </a:r>
          </a:p>
          <a:p>
            <a:pPr>
              <a:lnSpc>
                <a:spcPts val="1200"/>
              </a:lnSpc>
            </a:pPr>
            <a:endParaRPr lang="en-US" sz="1100" b="1" dirty="0" smtClean="0">
              <a:solidFill>
                <a:schemeClr val="bg1"/>
              </a:solidFill>
            </a:endParaRPr>
          </a:p>
        </p:txBody>
      </p:sp>
      <p:sp>
        <p:nvSpPr>
          <p:cNvPr id="13" name="TextBox 12"/>
          <p:cNvSpPr txBox="1"/>
          <p:nvPr/>
        </p:nvSpPr>
        <p:spPr>
          <a:xfrm>
            <a:off x="5918199" y="3524001"/>
            <a:ext cx="1079500" cy="864339"/>
          </a:xfrm>
          <a:prstGeom prst="rect">
            <a:avLst/>
          </a:prstGeom>
          <a:noFill/>
        </p:spPr>
        <p:txBody>
          <a:bodyPr wrap="square" rtlCol="0">
            <a:spAutoFit/>
          </a:bodyPr>
          <a:lstStyle/>
          <a:p>
            <a:pPr>
              <a:lnSpc>
                <a:spcPts val="1200"/>
              </a:lnSpc>
            </a:pPr>
            <a:r>
              <a:rPr lang="en-US" sz="1100" b="1" dirty="0" smtClean="0">
                <a:solidFill>
                  <a:schemeClr val="bg1"/>
                </a:solidFill>
              </a:rPr>
              <a:t>Organization</a:t>
            </a:r>
          </a:p>
          <a:p>
            <a:pPr>
              <a:lnSpc>
                <a:spcPts val="1200"/>
              </a:lnSpc>
            </a:pPr>
            <a:r>
              <a:rPr lang="en-US" sz="1100" b="1" dirty="0" smtClean="0">
                <a:solidFill>
                  <a:schemeClr val="bg1"/>
                </a:solidFill>
              </a:rPr>
              <a:t>patient health</a:t>
            </a:r>
          </a:p>
          <a:p>
            <a:pPr>
              <a:lnSpc>
                <a:spcPts val="1200"/>
              </a:lnSpc>
            </a:pPr>
            <a:r>
              <a:rPr lang="en-US" sz="1100" b="1" dirty="0" smtClean="0">
                <a:solidFill>
                  <a:schemeClr val="bg1"/>
                </a:solidFill>
              </a:rPr>
              <a:t>outcomes</a:t>
            </a:r>
          </a:p>
          <a:p>
            <a:pPr>
              <a:lnSpc>
                <a:spcPts val="1200"/>
              </a:lnSpc>
            </a:pPr>
            <a:r>
              <a:rPr lang="en-US" sz="1100" b="1" dirty="0" smtClean="0">
                <a:solidFill>
                  <a:schemeClr val="bg1"/>
                </a:solidFill>
              </a:rPr>
              <a:t>(impacts)</a:t>
            </a:r>
          </a:p>
          <a:p>
            <a:pPr>
              <a:lnSpc>
                <a:spcPts val="1200"/>
              </a:lnSpc>
            </a:pPr>
            <a:endParaRPr lang="en-US" sz="1100" b="1" dirty="0" smtClean="0"/>
          </a:p>
        </p:txBody>
      </p:sp>
      <p:sp>
        <p:nvSpPr>
          <p:cNvPr id="14" name="TextBox 13"/>
          <p:cNvSpPr txBox="1"/>
          <p:nvPr/>
        </p:nvSpPr>
        <p:spPr>
          <a:xfrm>
            <a:off x="1949452" y="2393684"/>
            <a:ext cx="1022347" cy="864339"/>
          </a:xfrm>
          <a:prstGeom prst="rect">
            <a:avLst/>
          </a:prstGeom>
          <a:noFill/>
        </p:spPr>
        <p:txBody>
          <a:bodyPr wrap="square" rtlCol="0">
            <a:spAutoFit/>
          </a:bodyPr>
          <a:lstStyle/>
          <a:p>
            <a:pPr>
              <a:lnSpc>
                <a:spcPts val="1200"/>
              </a:lnSpc>
            </a:pPr>
            <a:r>
              <a:rPr lang="en-US" sz="1100" b="1" dirty="0" smtClean="0">
                <a:solidFill>
                  <a:schemeClr val="bg1"/>
                </a:solidFill>
              </a:rPr>
              <a:t>Individual</a:t>
            </a:r>
            <a:endParaRPr lang="en-US" sz="1100" b="1" dirty="0" smtClean="0">
              <a:solidFill>
                <a:schemeClr val="bg1"/>
              </a:solidFill>
              <a:latin typeface="+mj-lt"/>
            </a:endParaRPr>
          </a:p>
          <a:p>
            <a:pPr>
              <a:lnSpc>
                <a:spcPts val="1200"/>
              </a:lnSpc>
            </a:pPr>
            <a:r>
              <a:rPr lang="en-US" sz="1100" b="1" dirty="0" smtClean="0">
                <a:solidFill>
                  <a:schemeClr val="bg1"/>
                </a:solidFill>
              </a:rPr>
              <a:t>knowledge, </a:t>
            </a:r>
          </a:p>
          <a:p>
            <a:pPr>
              <a:lnSpc>
                <a:spcPts val="1200"/>
              </a:lnSpc>
            </a:pPr>
            <a:r>
              <a:rPr lang="en-US" sz="1100" b="1" dirty="0" smtClean="0">
                <a:solidFill>
                  <a:schemeClr val="bg1"/>
                </a:solidFill>
              </a:rPr>
              <a:t>attitude, skill </a:t>
            </a:r>
          </a:p>
          <a:p>
            <a:pPr>
              <a:lnSpc>
                <a:spcPts val="1200"/>
              </a:lnSpc>
            </a:pPr>
            <a:r>
              <a:rPr lang="en-US" sz="1100" b="1" dirty="0" smtClean="0">
                <a:solidFill>
                  <a:schemeClr val="bg1"/>
                </a:solidFill>
              </a:rPr>
              <a:t>outcomes</a:t>
            </a:r>
          </a:p>
          <a:p>
            <a:pPr>
              <a:lnSpc>
                <a:spcPts val="1200"/>
              </a:lnSpc>
            </a:pPr>
            <a:endParaRPr lang="en-US" sz="1100" b="1" dirty="0">
              <a:solidFill>
                <a:schemeClr val="bg1"/>
              </a:solidFill>
            </a:endParaRPr>
          </a:p>
        </p:txBody>
      </p:sp>
      <p:sp>
        <p:nvSpPr>
          <p:cNvPr id="15" name="TextBox 14"/>
          <p:cNvSpPr txBox="1"/>
          <p:nvPr/>
        </p:nvSpPr>
        <p:spPr>
          <a:xfrm>
            <a:off x="3092445" y="2478555"/>
            <a:ext cx="1071033" cy="553998"/>
          </a:xfrm>
          <a:prstGeom prst="rect">
            <a:avLst/>
          </a:prstGeom>
          <a:noFill/>
        </p:spPr>
        <p:txBody>
          <a:bodyPr wrap="square" rtlCol="0">
            <a:spAutoFit/>
          </a:bodyPr>
          <a:lstStyle/>
          <a:p>
            <a:pPr>
              <a:lnSpc>
                <a:spcPts val="1200"/>
              </a:lnSpc>
            </a:pPr>
            <a:r>
              <a:rPr lang="en-US" sz="1100" b="1" dirty="0" smtClean="0">
                <a:solidFill>
                  <a:schemeClr val="bg1"/>
                </a:solidFill>
              </a:rPr>
              <a:t>Individual</a:t>
            </a:r>
          </a:p>
          <a:p>
            <a:pPr>
              <a:lnSpc>
                <a:spcPts val="1200"/>
              </a:lnSpc>
            </a:pPr>
            <a:r>
              <a:rPr lang="en-US" sz="1100" b="1" dirty="0" smtClean="0">
                <a:solidFill>
                  <a:schemeClr val="bg1"/>
                </a:solidFill>
              </a:rPr>
              <a:t>performance </a:t>
            </a:r>
          </a:p>
          <a:p>
            <a:pPr>
              <a:lnSpc>
                <a:spcPts val="1200"/>
              </a:lnSpc>
            </a:pPr>
            <a:r>
              <a:rPr lang="en-US" sz="1100" b="1" dirty="0" smtClean="0">
                <a:solidFill>
                  <a:schemeClr val="bg1"/>
                </a:solidFill>
              </a:rPr>
              <a:t>outcomes</a:t>
            </a:r>
          </a:p>
        </p:txBody>
      </p:sp>
      <p:sp>
        <p:nvSpPr>
          <p:cNvPr id="16" name="TextBox 15"/>
          <p:cNvSpPr txBox="1"/>
          <p:nvPr/>
        </p:nvSpPr>
        <p:spPr>
          <a:xfrm>
            <a:off x="4239682" y="2487022"/>
            <a:ext cx="1079500" cy="710451"/>
          </a:xfrm>
          <a:prstGeom prst="rect">
            <a:avLst/>
          </a:prstGeom>
          <a:noFill/>
        </p:spPr>
        <p:txBody>
          <a:bodyPr wrap="square" rtlCol="0">
            <a:spAutoFit/>
          </a:bodyPr>
          <a:lstStyle/>
          <a:p>
            <a:pPr>
              <a:lnSpc>
                <a:spcPts val="1200"/>
              </a:lnSpc>
            </a:pPr>
            <a:r>
              <a:rPr lang="en-US" sz="1100" b="1" dirty="0" smtClean="0">
                <a:solidFill>
                  <a:schemeClr val="bg1"/>
                </a:solidFill>
              </a:rPr>
              <a:t>Individual patient health outcomes</a:t>
            </a:r>
          </a:p>
          <a:p>
            <a:pPr>
              <a:lnSpc>
                <a:spcPts val="1200"/>
              </a:lnSpc>
            </a:pPr>
            <a:endParaRPr lang="en-US" sz="1100" dirty="0" smtClean="0"/>
          </a:p>
        </p:txBody>
      </p:sp>
      <p:sp>
        <p:nvSpPr>
          <p:cNvPr id="18" name="TextBox 17"/>
          <p:cNvSpPr txBox="1"/>
          <p:nvPr/>
        </p:nvSpPr>
        <p:spPr>
          <a:xfrm>
            <a:off x="313254" y="4682126"/>
            <a:ext cx="1972746" cy="1004976"/>
          </a:xfrm>
          <a:prstGeom prst="rect">
            <a:avLst/>
          </a:prstGeom>
          <a:noFill/>
        </p:spPr>
        <p:txBody>
          <a:bodyPr wrap="square" rtlCol="0">
            <a:spAutoFit/>
          </a:bodyPr>
          <a:lstStyle/>
          <a:p>
            <a:pPr marL="119063" indent="-119063">
              <a:lnSpc>
                <a:spcPts val="1600"/>
              </a:lnSpc>
            </a:pPr>
            <a:r>
              <a:rPr lang="en-US" sz="1100" b="1" dirty="0" smtClean="0">
                <a:solidFill>
                  <a:srgbClr val="13386C"/>
                </a:solidFill>
              </a:rPr>
              <a:t>INDIVIDUAL</a:t>
            </a:r>
          </a:p>
          <a:p>
            <a:pPr marL="118872" indent="-119063">
              <a:lnSpc>
                <a:spcPts val="1100"/>
              </a:lnSpc>
              <a:buFont typeface="Arial"/>
              <a:buChar char="•"/>
            </a:pPr>
            <a:r>
              <a:rPr lang="en-US" sz="1000" dirty="0" smtClean="0">
                <a:solidFill>
                  <a:schemeClr val="bg1"/>
                </a:solidFill>
              </a:rPr>
              <a:t>Trainee background, </a:t>
            </a:r>
            <a:br>
              <a:rPr lang="en-US" sz="1000" dirty="0" smtClean="0">
                <a:solidFill>
                  <a:schemeClr val="bg1"/>
                </a:solidFill>
              </a:rPr>
            </a:br>
            <a:r>
              <a:rPr lang="en-US" sz="1000" dirty="0" smtClean="0">
                <a:solidFill>
                  <a:schemeClr val="bg1"/>
                </a:solidFill>
              </a:rPr>
              <a:t>knowledge, experience, education</a:t>
            </a:r>
          </a:p>
          <a:p>
            <a:pPr marL="118872" indent="-119063">
              <a:lnSpc>
                <a:spcPts val="1100"/>
              </a:lnSpc>
              <a:buFont typeface="Arial"/>
              <a:buChar char="•"/>
            </a:pPr>
            <a:r>
              <a:rPr lang="en-US" sz="1000" dirty="0" smtClean="0">
                <a:solidFill>
                  <a:schemeClr val="bg1"/>
                </a:solidFill>
              </a:rPr>
              <a:t>Intrinsic motivation</a:t>
            </a:r>
          </a:p>
          <a:p>
            <a:pPr marL="118872" indent="-119063">
              <a:lnSpc>
                <a:spcPts val="1100"/>
              </a:lnSpc>
              <a:buFont typeface="Arial"/>
              <a:buChar char="•"/>
            </a:pPr>
            <a:r>
              <a:rPr lang="en-US" sz="1000" dirty="0" smtClean="0">
                <a:solidFill>
                  <a:schemeClr val="bg1"/>
                </a:solidFill>
              </a:rPr>
              <a:t>Family demands</a:t>
            </a:r>
            <a:endParaRPr lang="en-US" sz="1000" dirty="0">
              <a:solidFill>
                <a:schemeClr val="bg1"/>
              </a:solidFill>
            </a:endParaRPr>
          </a:p>
        </p:txBody>
      </p:sp>
      <p:sp>
        <p:nvSpPr>
          <p:cNvPr id="19" name="TextBox 18"/>
          <p:cNvSpPr txBox="1"/>
          <p:nvPr/>
        </p:nvSpPr>
        <p:spPr>
          <a:xfrm>
            <a:off x="4671479" y="4707527"/>
            <a:ext cx="2059520" cy="1505113"/>
          </a:xfrm>
          <a:prstGeom prst="rect">
            <a:avLst/>
          </a:prstGeom>
          <a:noFill/>
        </p:spPr>
        <p:txBody>
          <a:bodyPr wrap="square" rtlCol="0">
            <a:spAutoFit/>
          </a:bodyPr>
          <a:lstStyle/>
          <a:p>
            <a:pPr marL="119063" indent="-119063">
              <a:lnSpc>
                <a:spcPts val="1100"/>
              </a:lnSpc>
            </a:pPr>
            <a:r>
              <a:rPr lang="en-US" sz="1000" b="1" dirty="0" smtClean="0">
                <a:solidFill>
                  <a:srgbClr val="13386C"/>
                </a:solidFill>
              </a:rPr>
              <a:t>HEALTH SYSTEM/POPULATION</a:t>
            </a:r>
            <a:endParaRPr lang="en-US" sz="1000" b="1" dirty="0" smtClean="0"/>
          </a:p>
          <a:p>
            <a:pPr marL="119063" indent="-119063">
              <a:lnSpc>
                <a:spcPts val="1100"/>
              </a:lnSpc>
              <a:buFont typeface="Arial"/>
              <a:buChar char="•"/>
            </a:pPr>
            <a:r>
              <a:rPr lang="en-US" sz="1000" dirty="0" smtClean="0">
                <a:solidFill>
                  <a:schemeClr val="bg1"/>
                </a:solidFill>
              </a:rPr>
              <a:t>National, regional, community systems – labs, supply chain</a:t>
            </a:r>
          </a:p>
          <a:p>
            <a:pPr marL="119063" indent="-119063">
              <a:lnSpc>
                <a:spcPts val="1100"/>
              </a:lnSpc>
              <a:buFont typeface="Arial"/>
              <a:buChar char="•"/>
            </a:pPr>
            <a:r>
              <a:rPr lang="en-US" sz="1000" dirty="0" smtClean="0">
                <a:solidFill>
                  <a:schemeClr val="bg1"/>
                </a:solidFill>
              </a:rPr>
              <a:t>National, regional policies</a:t>
            </a:r>
          </a:p>
          <a:p>
            <a:pPr marL="119063" indent="-119063">
              <a:lnSpc>
                <a:spcPts val="1100"/>
              </a:lnSpc>
              <a:buFont typeface="Arial"/>
              <a:buChar char="•"/>
            </a:pPr>
            <a:r>
              <a:rPr lang="en-US" sz="1000" dirty="0" smtClean="0">
                <a:solidFill>
                  <a:schemeClr val="bg1"/>
                </a:solidFill>
              </a:rPr>
              <a:t>Partner programs</a:t>
            </a:r>
          </a:p>
          <a:p>
            <a:pPr marL="119063" indent="-119063">
              <a:lnSpc>
                <a:spcPts val="1100"/>
              </a:lnSpc>
              <a:buFont typeface="Arial"/>
              <a:buChar char="•"/>
            </a:pPr>
            <a:r>
              <a:rPr lang="en-US" sz="1000" dirty="0" smtClean="0">
                <a:solidFill>
                  <a:schemeClr val="bg1"/>
                </a:solidFill>
              </a:rPr>
              <a:t>Available health workforce, including informal private, </a:t>
            </a:r>
            <a:br>
              <a:rPr lang="en-US" sz="1000" dirty="0" smtClean="0">
                <a:solidFill>
                  <a:schemeClr val="bg1"/>
                </a:solidFill>
              </a:rPr>
            </a:br>
            <a:r>
              <a:rPr lang="en-US" sz="1000" dirty="0" smtClean="0">
                <a:solidFill>
                  <a:schemeClr val="bg1"/>
                </a:solidFill>
              </a:rPr>
              <a:t>attrition issues</a:t>
            </a:r>
          </a:p>
          <a:p>
            <a:pPr marL="119063" indent="-119063">
              <a:lnSpc>
                <a:spcPts val="1100"/>
              </a:lnSpc>
              <a:buFont typeface="Arial"/>
              <a:buChar char="•"/>
            </a:pPr>
            <a:r>
              <a:rPr lang="en-US" sz="1000" dirty="0" smtClean="0">
                <a:solidFill>
                  <a:schemeClr val="bg1"/>
                </a:solidFill>
              </a:rPr>
              <a:t>Pre-service program</a:t>
            </a:r>
          </a:p>
          <a:p>
            <a:pPr marL="119063" indent="-119063">
              <a:lnSpc>
                <a:spcPts val="1100"/>
              </a:lnSpc>
              <a:buFont typeface="Arial"/>
              <a:buChar char="•"/>
            </a:pPr>
            <a:r>
              <a:rPr lang="en-US" sz="1000" dirty="0" smtClean="0">
                <a:solidFill>
                  <a:schemeClr val="bg1"/>
                </a:solidFill>
              </a:rPr>
              <a:t>Retention factors, e.g. pay scales</a:t>
            </a:r>
            <a:endParaRPr lang="en-US" sz="1000" dirty="0">
              <a:solidFill>
                <a:schemeClr val="bg1"/>
              </a:solidFill>
            </a:endParaRPr>
          </a:p>
        </p:txBody>
      </p:sp>
      <p:sp>
        <p:nvSpPr>
          <p:cNvPr id="20" name="TextBox 19"/>
          <p:cNvSpPr txBox="1"/>
          <p:nvPr/>
        </p:nvSpPr>
        <p:spPr>
          <a:xfrm>
            <a:off x="6872824" y="4707527"/>
            <a:ext cx="1991776" cy="1633353"/>
          </a:xfrm>
          <a:prstGeom prst="rect">
            <a:avLst/>
          </a:prstGeom>
          <a:noFill/>
        </p:spPr>
        <p:txBody>
          <a:bodyPr wrap="square" rtlCol="0">
            <a:spAutoFit/>
          </a:bodyPr>
          <a:lstStyle/>
          <a:p>
            <a:pPr marL="119063" indent="-119063">
              <a:lnSpc>
                <a:spcPts val="1000"/>
              </a:lnSpc>
            </a:pPr>
            <a:r>
              <a:rPr lang="en-US" sz="1000" b="1" dirty="0" smtClean="0">
                <a:solidFill>
                  <a:srgbClr val="13386C"/>
                </a:solidFill>
              </a:rPr>
              <a:t>ENVIRONMENT</a:t>
            </a:r>
            <a:endParaRPr lang="en-US" sz="1000" b="1" dirty="0" smtClean="0"/>
          </a:p>
          <a:p>
            <a:pPr marL="119063" indent="-119063">
              <a:lnSpc>
                <a:spcPts val="1100"/>
              </a:lnSpc>
              <a:buFont typeface="Arial"/>
              <a:buChar char="•"/>
            </a:pPr>
            <a:r>
              <a:rPr lang="en-US" sz="1000" dirty="0" smtClean="0">
                <a:solidFill>
                  <a:schemeClr val="bg1"/>
                </a:solidFill>
              </a:rPr>
              <a:t>Political instability</a:t>
            </a:r>
          </a:p>
          <a:p>
            <a:pPr marL="119063" indent="-119063">
              <a:lnSpc>
                <a:spcPts val="1100"/>
              </a:lnSpc>
              <a:buFont typeface="Arial"/>
              <a:buChar char="•"/>
            </a:pPr>
            <a:r>
              <a:rPr lang="en-US" sz="1000" dirty="0" smtClean="0">
                <a:solidFill>
                  <a:schemeClr val="bg1"/>
                </a:solidFill>
              </a:rPr>
              <a:t>Prevalent disease</a:t>
            </a:r>
          </a:p>
          <a:p>
            <a:pPr marL="119063" indent="-119063">
              <a:lnSpc>
                <a:spcPts val="1100"/>
              </a:lnSpc>
              <a:buFont typeface="Arial"/>
              <a:buChar char="•"/>
            </a:pPr>
            <a:r>
              <a:rPr lang="en-US" sz="1000" dirty="0" smtClean="0">
                <a:solidFill>
                  <a:schemeClr val="bg1"/>
                </a:solidFill>
              </a:rPr>
              <a:t>Natural disasters</a:t>
            </a:r>
          </a:p>
          <a:p>
            <a:pPr marL="119063" indent="-119063">
              <a:lnSpc>
                <a:spcPts val="1100"/>
              </a:lnSpc>
              <a:buFont typeface="Arial"/>
              <a:buChar char="•"/>
            </a:pPr>
            <a:r>
              <a:rPr lang="en-US" sz="1000" dirty="0" smtClean="0">
                <a:solidFill>
                  <a:schemeClr val="bg1"/>
                </a:solidFill>
              </a:rPr>
              <a:t>Food availability</a:t>
            </a:r>
          </a:p>
          <a:p>
            <a:pPr marL="119063" indent="-119063">
              <a:lnSpc>
                <a:spcPts val="1100"/>
              </a:lnSpc>
              <a:buFont typeface="Arial"/>
              <a:buChar char="•"/>
            </a:pPr>
            <a:r>
              <a:rPr lang="en-US" sz="1000" dirty="0" smtClean="0">
                <a:solidFill>
                  <a:schemeClr val="bg1"/>
                </a:solidFill>
              </a:rPr>
              <a:t>Seasonal changes</a:t>
            </a:r>
          </a:p>
          <a:p>
            <a:pPr marL="119063" indent="-119063">
              <a:lnSpc>
                <a:spcPts val="1100"/>
              </a:lnSpc>
              <a:buFont typeface="Arial"/>
              <a:buChar char="•"/>
            </a:pPr>
            <a:r>
              <a:rPr lang="en-US" sz="1000" dirty="0" smtClean="0">
                <a:solidFill>
                  <a:schemeClr val="bg1"/>
                </a:solidFill>
              </a:rPr>
              <a:t>Patient access to food, transportation</a:t>
            </a:r>
          </a:p>
          <a:p>
            <a:pPr marL="119063" indent="-119063">
              <a:lnSpc>
                <a:spcPts val="1100"/>
              </a:lnSpc>
              <a:buFont typeface="Arial"/>
              <a:buChar char="•"/>
            </a:pPr>
            <a:r>
              <a:rPr lang="en-US" sz="1000" dirty="0" smtClean="0">
                <a:solidFill>
                  <a:schemeClr val="bg1"/>
                </a:solidFill>
                <a:latin typeface="Calibri" charset="0"/>
                <a:ea typeface="Calibri" charset="0"/>
                <a:cs typeface="Calibri" charset="0"/>
              </a:rPr>
              <a:t>Available community support resources</a:t>
            </a:r>
          </a:p>
          <a:p>
            <a:pPr marL="119063" indent="-119063">
              <a:lnSpc>
                <a:spcPts val="1000"/>
              </a:lnSpc>
              <a:buFont typeface="Arial"/>
              <a:buChar char="•"/>
            </a:pPr>
            <a:endParaRPr lang="en-US" sz="1000" dirty="0" smtClean="0"/>
          </a:p>
        </p:txBody>
      </p:sp>
      <p:sp>
        <p:nvSpPr>
          <p:cNvPr id="21" name="TextBox 20"/>
          <p:cNvSpPr txBox="1"/>
          <p:nvPr/>
        </p:nvSpPr>
        <p:spPr>
          <a:xfrm>
            <a:off x="2478605" y="4707527"/>
            <a:ext cx="1862667" cy="1492289"/>
          </a:xfrm>
          <a:prstGeom prst="rect">
            <a:avLst/>
          </a:prstGeom>
          <a:noFill/>
        </p:spPr>
        <p:txBody>
          <a:bodyPr wrap="square" rtlCol="0">
            <a:spAutoFit/>
          </a:bodyPr>
          <a:lstStyle/>
          <a:p>
            <a:pPr marL="119063" indent="-119063">
              <a:lnSpc>
                <a:spcPts val="1000"/>
              </a:lnSpc>
            </a:pPr>
            <a:r>
              <a:rPr lang="en-US" sz="1000" b="1" dirty="0" smtClean="0">
                <a:solidFill>
                  <a:srgbClr val="13386C"/>
                </a:solidFill>
              </a:rPr>
              <a:t>ORGANIZATION</a:t>
            </a:r>
          </a:p>
          <a:p>
            <a:pPr marL="119063" indent="-119063">
              <a:lnSpc>
                <a:spcPts val="1100"/>
              </a:lnSpc>
              <a:buFont typeface="Arial"/>
              <a:buChar char="•"/>
            </a:pPr>
            <a:r>
              <a:rPr lang="en-US" sz="1000" dirty="0" smtClean="0">
                <a:solidFill>
                  <a:schemeClr val="bg1"/>
                </a:solidFill>
              </a:rPr>
              <a:t>Management support</a:t>
            </a:r>
          </a:p>
          <a:p>
            <a:pPr marL="119063" indent="-119063">
              <a:lnSpc>
                <a:spcPts val="1100"/>
              </a:lnSpc>
              <a:buFont typeface="Arial"/>
              <a:buChar char="•"/>
            </a:pPr>
            <a:r>
              <a:rPr lang="en-US" sz="1000" dirty="0" smtClean="0">
                <a:solidFill>
                  <a:schemeClr val="bg1"/>
                </a:solidFill>
              </a:rPr>
              <a:t>HR – staffing levels, salaries, burnout</a:t>
            </a:r>
          </a:p>
          <a:p>
            <a:pPr marL="119063" indent="-119063">
              <a:lnSpc>
                <a:spcPts val="1100"/>
              </a:lnSpc>
              <a:buFont typeface="Arial"/>
              <a:buChar char="•"/>
            </a:pPr>
            <a:r>
              <a:rPr lang="en-US" sz="1000" dirty="0" smtClean="0">
                <a:solidFill>
                  <a:schemeClr val="bg1"/>
                </a:solidFill>
              </a:rPr>
              <a:t>Available drugs, supplies, equipment and infrastructure</a:t>
            </a:r>
          </a:p>
          <a:p>
            <a:pPr marL="119063" indent="-119063">
              <a:lnSpc>
                <a:spcPts val="1100"/>
              </a:lnSpc>
              <a:buFont typeface="Arial"/>
              <a:buChar char="•"/>
            </a:pPr>
            <a:r>
              <a:rPr lang="en-US" sz="1000" dirty="0" smtClean="0">
                <a:solidFill>
                  <a:schemeClr val="bg1"/>
                </a:solidFill>
              </a:rPr>
              <a:t>Facility systems – appointments, records, flow, referrals</a:t>
            </a:r>
          </a:p>
          <a:p>
            <a:pPr marL="119063" indent="-119063">
              <a:lnSpc>
                <a:spcPts val="1100"/>
              </a:lnSpc>
              <a:buFont typeface="Arial"/>
              <a:buChar char="•"/>
            </a:pPr>
            <a:r>
              <a:rPr lang="en-US" sz="1000" dirty="0" smtClean="0">
                <a:solidFill>
                  <a:schemeClr val="bg1"/>
                </a:solidFill>
              </a:rPr>
              <a:t>Patient needs</a:t>
            </a:r>
            <a:endParaRPr lang="en-US" sz="1000" dirty="0">
              <a:solidFill>
                <a:schemeClr val="bg1"/>
              </a:solidFill>
            </a:endParaRPr>
          </a:p>
        </p:txBody>
      </p:sp>
    </p:spTree>
    <p:extLst>
      <p:ext uri="{BB962C8B-B14F-4D97-AF65-F5344CB8AC3E}">
        <p14:creationId xmlns:p14="http://schemas.microsoft.com/office/powerpoint/2010/main" val="331847234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9" descr="HOP presentation3.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22225"/>
            <a:ext cx="9134475"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 name="Rectangle 19"/>
          <p:cNvSpPr/>
          <p:nvPr/>
        </p:nvSpPr>
        <p:spPr>
          <a:xfrm>
            <a:off x="0" y="6316663"/>
            <a:ext cx="9144000" cy="549275"/>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1" name="TextBox 20"/>
          <p:cNvSpPr txBox="1"/>
          <p:nvPr/>
        </p:nvSpPr>
        <p:spPr>
          <a:xfrm>
            <a:off x="254000" y="6418263"/>
            <a:ext cx="7881938" cy="322262"/>
          </a:xfrm>
          <a:prstGeom prst="rect">
            <a:avLst/>
          </a:prstGeom>
          <a:noFill/>
        </p:spPr>
        <p:txBody>
          <a:bodyPr>
            <a:spAutoFit/>
          </a:bodyPr>
          <a:lstStyle/>
          <a:p>
            <a:pPr>
              <a:defRPr/>
            </a:pPr>
            <a:r>
              <a:rPr lang="en-US" sz="1500" cap="all" dirty="0">
                <a:solidFill>
                  <a:schemeClr val="bg1"/>
                </a:solidFill>
              </a:rPr>
              <a:t>Training evaluation Framework</a:t>
            </a:r>
            <a:endParaRPr lang="en-US" sz="1500" cap="all" spc="1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mMarch-8.jpg"/>
          <p:cNvPicPr>
            <a:picLocks noChangeAspect="1"/>
          </p:cNvPicPr>
          <p:nvPr/>
        </p:nvPicPr>
        <p:blipFill rotWithShape="1">
          <a:blip r:embed="rId3">
            <a:extLst>
              <a:ext uri="{28A0092B-C50C-407E-A947-70E740481C1C}">
                <a14:useLocalDpi xmlns:a14="http://schemas.microsoft.com/office/drawing/2010/main" val="0"/>
              </a:ext>
            </a:extLst>
          </a:blip>
          <a:srcRect l="4266" t="9978" r="12437"/>
          <a:stretch/>
        </p:blipFill>
        <p:spPr>
          <a:xfrm>
            <a:off x="0" y="0"/>
            <a:ext cx="9144000" cy="6588125"/>
          </a:xfrm>
          <a:prstGeom prst="rect">
            <a:avLst/>
          </a:prstGeom>
        </p:spPr>
      </p:pic>
      <p:sp>
        <p:nvSpPr>
          <p:cNvPr id="11" name="Rectangle 10"/>
          <p:cNvSpPr/>
          <p:nvPr/>
        </p:nvSpPr>
        <p:spPr>
          <a:xfrm>
            <a:off x="0" y="6316663"/>
            <a:ext cx="9144000" cy="549275"/>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TextBox 11"/>
          <p:cNvSpPr txBox="1"/>
          <p:nvPr/>
        </p:nvSpPr>
        <p:spPr>
          <a:xfrm>
            <a:off x="254000" y="6418263"/>
            <a:ext cx="7881938" cy="322262"/>
          </a:xfrm>
          <a:prstGeom prst="rect">
            <a:avLst/>
          </a:prstGeom>
          <a:noFill/>
        </p:spPr>
        <p:txBody>
          <a:bodyPr>
            <a:spAutoFit/>
          </a:bodyPr>
          <a:lstStyle/>
          <a:p>
            <a:pPr>
              <a:defRPr/>
            </a:pPr>
            <a:r>
              <a:rPr lang="en-US" sz="1500" cap="all" dirty="0">
                <a:solidFill>
                  <a:srgbClr val="000000"/>
                </a:solidFill>
              </a:rPr>
              <a:t>Training evaluation Framework</a:t>
            </a:r>
            <a:endParaRPr lang="en-US" sz="1500" cap="all" spc="1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mMarch-8.jpg"/>
          <p:cNvPicPr>
            <a:picLocks noChangeAspect="1"/>
          </p:cNvPicPr>
          <p:nvPr/>
        </p:nvPicPr>
        <p:blipFill rotWithShape="1">
          <a:blip r:embed="rId3">
            <a:extLst>
              <a:ext uri="{28A0092B-C50C-407E-A947-70E740481C1C}">
                <a14:useLocalDpi xmlns:a14="http://schemas.microsoft.com/office/drawing/2010/main" val="0"/>
              </a:ext>
            </a:extLst>
          </a:blip>
          <a:srcRect l="4266" t="9978" r="12437"/>
          <a:stretch/>
        </p:blipFill>
        <p:spPr>
          <a:xfrm>
            <a:off x="0" y="0"/>
            <a:ext cx="9144000" cy="6588125"/>
          </a:xfrm>
          <a:prstGeom prst="rect">
            <a:avLst/>
          </a:prstGeom>
        </p:spPr>
      </p:pic>
      <p:sp>
        <p:nvSpPr>
          <p:cNvPr id="10" name="Rectangle 9"/>
          <p:cNvSpPr/>
          <p:nvPr/>
        </p:nvSpPr>
        <p:spPr>
          <a:xfrm>
            <a:off x="-127000" y="-365125"/>
            <a:ext cx="10064750" cy="6651625"/>
          </a:xfrm>
          <a:prstGeom prst="rect">
            <a:avLst/>
          </a:prstGeom>
          <a:solidFill>
            <a:schemeClr val="bg2">
              <a:lumMod val="75000"/>
              <a:alpha val="5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107" name="Picture 40" descr="HOP presentation1.eps"/>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938" y="2609850"/>
            <a:ext cx="91440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Box 32"/>
          <p:cNvSpPr txBox="1">
            <a:spLocks noChangeArrowheads="1"/>
          </p:cNvSpPr>
          <p:nvPr/>
        </p:nvSpPr>
        <p:spPr bwMode="auto">
          <a:xfrm>
            <a:off x="1916113" y="3441700"/>
            <a:ext cx="10048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b="1" i="1">
                <a:solidFill>
                  <a:srgbClr val="000000"/>
                </a:solidFill>
                <a:latin typeface="Calibri" charset="0"/>
                <a:cs typeface="Calibri" charset="0"/>
              </a:rPr>
              <a:t>HCW can correctly stage patients </a:t>
            </a:r>
            <a:br>
              <a:rPr lang="en-US" sz="1100" b="1" i="1">
                <a:solidFill>
                  <a:srgbClr val="000000"/>
                </a:solidFill>
                <a:latin typeface="Calibri" charset="0"/>
                <a:cs typeface="Calibri" charset="0"/>
              </a:rPr>
            </a:br>
            <a:r>
              <a:rPr lang="en-US" sz="1100" b="1" i="1">
                <a:solidFill>
                  <a:srgbClr val="000000"/>
                </a:solidFill>
                <a:latin typeface="Calibri" charset="0"/>
                <a:cs typeface="Calibri" charset="0"/>
              </a:rPr>
              <a:t>with HIV</a:t>
            </a:r>
            <a:endParaRPr lang="en-US" sz="1400" b="1" i="1">
              <a:solidFill>
                <a:srgbClr val="000000"/>
              </a:solidFill>
              <a:cs typeface="Calibri" charset="0"/>
            </a:endParaRPr>
          </a:p>
          <a:p>
            <a:pPr algn="ctr" eaLnBrk="1" hangingPunct="1">
              <a:lnSpc>
                <a:spcPts val="1150"/>
              </a:lnSpc>
            </a:pPr>
            <a:endParaRPr lang="en-US" sz="1100" b="1">
              <a:solidFill>
                <a:srgbClr val="000000"/>
              </a:solidFill>
              <a:cs typeface="Calibri" charset="0"/>
            </a:endParaRPr>
          </a:p>
        </p:txBody>
      </p:sp>
      <p:sp>
        <p:nvSpPr>
          <p:cNvPr id="47111" name="TextBox 33"/>
          <p:cNvSpPr txBox="1">
            <a:spLocks noChangeArrowheads="1"/>
          </p:cNvSpPr>
          <p:nvPr/>
        </p:nvSpPr>
        <p:spPr bwMode="auto">
          <a:xfrm>
            <a:off x="2990850" y="3381375"/>
            <a:ext cx="1071563"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b="1" i="1">
                <a:solidFill>
                  <a:srgbClr val="000000"/>
                </a:solidFill>
                <a:latin typeface="Calibri" charset="0"/>
                <a:cs typeface="Calibri" charset="0"/>
              </a:rPr>
              <a:t>HCW correctly initiates ARV for eligible patients </a:t>
            </a:r>
            <a:br>
              <a:rPr lang="en-US" sz="1100" b="1" i="1">
                <a:solidFill>
                  <a:srgbClr val="000000"/>
                </a:solidFill>
                <a:latin typeface="Calibri" charset="0"/>
                <a:cs typeface="Calibri" charset="0"/>
              </a:rPr>
            </a:br>
            <a:r>
              <a:rPr lang="en-US" sz="1100" b="1" i="1">
                <a:solidFill>
                  <a:srgbClr val="000000"/>
                </a:solidFill>
                <a:latin typeface="Calibri" charset="0"/>
                <a:cs typeface="Calibri" charset="0"/>
              </a:rPr>
              <a:t>more often</a:t>
            </a:r>
            <a:endParaRPr lang="en-US" sz="1600" b="1" i="1">
              <a:solidFill>
                <a:srgbClr val="000000"/>
              </a:solidFill>
              <a:cs typeface="Calibri" charset="0"/>
            </a:endParaRPr>
          </a:p>
        </p:txBody>
      </p:sp>
      <p:sp>
        <p:nvSpPr>
          <p:cNvPr id="47112" name="TextBox 34"/>
          <p:cNvSpPr txBox="1">
            <a:spLocks noChangeArrowheads="1"/>
          </p:cNvSpPr>
          <p:nvPr/>
        </p:nvSpPr>
        <p:spPr bwMode="auto">
          <a:xfrm>
            <a:off x="4129088" y="3525838"/>
            <a:ext cx="10795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a:solidFill>
                  <a:srgbClr val="000000"/>
                </a:solidFill>
                <a:latin typeface="Calibri" charset="0"/>
                <a:cs typeface="Calibri" charset="0"/>
              </a:rPr>
              <a:t>Patients tx by trained HCWs – </a:t>
            </a:r>
            <a:r>
              <a:rPr lang="en-US" sz="1100" b="1" i="1">
                <a:solidFill>
                  <a:srgbClr val="000000"/>
                </a:solidFill>
                <a:latin typeface="Calibri" charset="0"/>
                <a:cs typeface="Calibri" charset="0"/>
              </a:rPr>
              <a:t>Increased CD4</a:t>
            </a:r>
          </a:p>
        </p:txBody>
      </p:sp>
      <p:sp>
        <p:nvSpPr>
          <p:cNvPr id="47113" name="TextBox 42"/>
          <p:cNvSpPr txBox="1">
            <a:spLocks noChangeArrowheads="1"/>
          </p:cNvSpPr>
          <p:nvPr/>
        </p:nvSpPr>
        <p:spPr bwMode="auto">
          <a:xfrm>
            <a:off x="896938" y="3548063"/>
            <a:ext cx="8477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dirty="0">
                <a:solidFill>
                  <a:srgbClr val="000000"/>
                </a:solidFill>
              </a:rPr>
              <a:t>Training</a:t>
            </a:r>
          </a:p>
          <a:p>
            <a:pPr algn="ctr" eaLnBrk="1" hangingPunct="1">
              <a:lnSpc>
                <a:spcPts val="1200"/>
              </a:lnSpc>
            </a:pPr>
            <a:r>
              <a:rPr lang="en-US" sz="1100" b="1" dirty="0">
                <a:solidFill>
                  <a:srgbClr val="000000"/>
                </a:solidFill>
              </a:rPr>
              <a:t>o</a:t>
            </a:r>
            <a:r>
              <a:rPr lang="en-US" sz="1100" b="1" dirty="0" smtClean="0">
                <a:solidFill>
                  <a:srgbClr val="000000"/>
                </a:solidFill>
              </a:rPr>
              <a:t>n </a:t>
            </a:r>
            <a:r>
              <a:rPr lang="en-US" sz="1100" b="1" dirty="0">
                <a:solidFill>
                  <a:srgbClr val="000000"/>
                </a:solidFill>
              </a:rPr>
              <a:t>HIV Staging</a:t>
            </a:r>
          </a:p>
        </p:txBody>
      </p:sp>
      <p:sp>
        <p:nvSpPr>
          <p:cNvPr id="11" name="Rectangle 10"/>
          <p:cNvSpPr/>
          <p:nvPr/>
        </p:nvSpPr>
        <p:spPr>
          <a:xfrm>
            <a:off x="0" y="6316663"/>
            <a:ext cx="9144000" cy="549275"/>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TextBox 11"/>
          <p:cNvSpPr txBox="1"/>
          <p:nvPr/>
        </p:nvSpPr>
        <p:spPr>
          <a:xfrm>
            <a:off x="254000" y="6418263"/>
            <a:ext cx="7881938" cy="322262"/>
          </a:xfrm>
          <a:prstGeom prst="rect">
            <a:avLst/>
          </a:prstGeom>
          <a:noFill/>
        </p:spPr>
        <p:txBody>
          <a:bodyPr>
            <a:spAutoFit/>
          </a:bodyPr>
          <a:lstStyle/>
          <a:p>
            <a:pPr>
              <a:defRPr/>
            </a:pPr>
            <a:r>
              <a:rPr lang="en-US" sz="1500" cap="all" dirty="0">
                <a:solidFill>
                  <a:srgbClr val="000000"/>
                </a:solidFill>
              </a:rPr>
              <a:t>Training evaluation Framework</a:t>
            </a:r>
            <a:endParaRPr lang="en-US" sz="1500" cap="all" spc="100" dirty="0">
              <a:solidFill>
                <a:srgbClr val="000000"/>
              </a:solidFill>
            </a:endParaRPr>
          </a:p>
        </p:txBody>
      </p:sp>
    </p:spTree>
    <p:extLst>
      <p:ext uri="{BB962C8B-B14F-4D97-AF65-F5344CB8AC3E}">
        <p14:creationId xmlns:p14="http://schemas.microsoft.com/office/powerpoint/2010/main" val="424730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mMarch-25.jpg"/>
          <p:cNvPicPr>
            <a:picLocks noChangeAspect="1"/>
          </p:cNvPicPr>
          <p:nvPr/>
        </p:nvPicPr>
        <p:blipFill rotWithShape="1">
          <a:blip r:embed="rId3">
            <a:extLst>
              <a:ext uri="{28A0092B-C50C-407E-A947-70E740481C1C}">
                <a14:useLocalDpi xmlns:a14="http://schemas.microsoft.com/office/drawing/2010/main" val="0"/>
              </a:ext>
            </a:extLst>
          </a:blip>
          <a:srcRect l="7680" r="3840"/>
          <a:stretch/>
        </p:blipFill>
        <p:spPr>
          <a:xfrm>
            <a:off x="1" y="-31750"/>
            <a:ext cx="9144000" cy="6889750"/>
          </a:xfrm>
          <a:prstGeom prst="rect">
            <a:avLst/>
          </a:prstGeom>
        </p:spPr>
      </p:pic>
      <p:sp>
        <p:nvSpPr>
          <p:cNvPr id="26" name="Rectangle 25"/>
          <p:cNvSpPr/>
          <p:nvPr/>
        </p:nvSpPr>
        <p:spPr>
          <a:xfrm>
            <a:off x="-127000" y="-365125"/>
            <a:ext cx="10064750" cy="6651625"/>
          </a:xfrm>
          <a:prstGeom prst="rect">
            <a:avLst/>
          </a:prstGeom>
          <a:solidFill>
            <a:schemeClr val="bg2">
              <a:lumMod val="75000"/>
              <a:alpha val="5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0" y="1848460"/>
            <a:ext cx="9143995" cy="5009540"/>
            <a:chOff x="8469" y="1848458"/>
            <a:chExt cx="9143995" cy="5009540"/>
          </a:xfrm>
        </p:grpSpPr>
        <p:pic>
          <p:nvPicPr>
            <p:cNvPr id="42" name="Picture 41" descr="HOP presentation2.eps"/>
            <p:cNvPicPr>
              <a:picLocks noChangeAspect="1"/>
            </p:cNvPicPr>
            <p:nvPr/>
          </p:nvPicPr>
          <p:blipFill>
            <a:blip r:embed="rId4"/>
            <a:stretch>
              <a:fillRect/>
            </a:stretch>
          </p:blipFill>
          <p:spPr>
            <a:xfrm>
              <a:off x="8469" y="1848458"/>
              <a:ext cx="9143995" cy="5009540"/>
            </a:xfrm>
            <a:prstGeom prst="rect">
              <a:avLst/>
            </a:prstGeom>
            <a:noFill/>
            <a:ln>
              <a:noFill/>
            </a:ln>
          </p:spPr>
        </p:pic>
        <p:cxnSp>
          <p:nvCxnSpPr>
            <p:cNvPr id="43" name="Straight Arrow Connector 42"/>
            <p:cNvCxnSpPr/>
            <p:nvPr/>
          </p:nvCxnSpPr>
          <p:spPr>
            <a:xfrm rot="5400000">
              <a:off x="6033557" y="4192591"/>
              <a:ext cx="138644" cy="1588"/>
            </a:xfrm>
            <a:prstGeom prst="straightConnector1">
              <a:avLst/>
            </a:prstGeom>
            <a:ln w="63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grpSp>
      <p:sp>
        <p:nvSpPr>
          <p:cNvPr id="49156" name="TextBox 28"/>
          <p:cNvSpPr txBox="1">
            <a:spLocks noChangeArrowheads="1"/>
          </p:cNvSpPr>
          <p:nvPr/>
        </p:nvSpPr>
        <p:spPr bwMode="auto">
          <a:xfrm>
            <a:off x="5605463" y="3210719"/>
            <a:ext cx="10795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dirty="0">
                <a:solidFill>
                  <a:srgbClr val="000000"/>
                </a:solidFill>
                <a:latin typeface="Calibri" charset="0"/>
                <a:cs typeface="Calibri" charset="0"/>
              </a:rPr>
              <a:t>Facility </a:t>
            </a:r>
            <a:r>
              <a:rPr lang="en-US" sz="1100" b="1" i="1" dirty="0">
                <a:solidFill>
                  <a:srgbClr val="000000"/>
                </a:solidFill>
                <a:latin typeface="Calibri" charset="0"/>
                <a:cs typeface="Calibri" charset="0"/>
              </a:rPr>
              <a:t>increase in correctly initiated eligible points</a:t>
            </a:r>
            <a:endParaRPr lang="en-US" sz="1600" b="1" i="1" dirty="0">
              <a:solidFill>
                <a:srgbClr val="000000"/>
              </a:solidFill>
              <a:cs typeface="Calibri" charset="0"/>
            </a:endParaRPr>
          </a:p>
        </p:txBody>
      </p:sp>
      <p:sp>
        <p:nvSpPr>
          <p:cNvPr id="49157" name="TextBox 29"/>
          <p:cNvSpPr txBox="1">
            <a:spLocks noChangeArrowheads="1"/>
          </p:cNvSpPr>
          <p:nvPr/>
        </p:nvSpPr>
        <p:spPr bwMode="auto">
          <a:xfrm>
            <a:off x="5565775" y="2091532"/>
            <a:ext cx="10795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dirty="0">
                <a:solidFill>
                  <a:srgbClr val="000000"/>
                </a:solidFill>
                <a:latin typeface="Calibri" charset="0"/>
                <a:cs typeface="Calibri" charset="0"/>
              </a:rPr>
              <a:t>Facility-level Systems Improvements: </a:t>
            </a:r>
            <a:r>
              <a:rPr lang="en-US" sz="1100" b="1" i="1" dirty="0">
                <a:solidFill>
                  <a:srgbClr val="000000"/>
                </a:solidFill>
                <a:latin typeface="Calibri" charset="0"/>
                <a:cs typeface="Calibri" charset="0"/>
              </a:rPr>
              <a:t>Staging </a:t>
            </a:r>
            <a:r>
              <a:rPr lang="en-US" sz="1100" b="1" i="1" dirty="0" smtClean="0">
                <a:solidFill>
                  <a:srgbClr val="000000"/>
                </a:solidFill>
                <a:latin typeface="Calibri" charset="0"/>
                <a:cs typeface="Calibri" charset="0"/>
              </a:rPr>
              <a:t>checklist used</a:t>
            </a:r>
            <a:endParaRPr lang="en-US" sz="1600" b="1" i="1" dirty="0">
              <a:solidFill>
                <a:srgbClr val="000000"/>
              </a:solidFill>
              <a:cs typeface="Calibri" charset="0"/>
            </a:endParaRPr>
          </a:p>
        </p:txBody>
      </p:sp>
      <p:sp>
        <p:nvSpPr>
          <p:cNvPr id="49158" name="TextBox 30"/>
          <p:cNvSpPr txBox="1">
            <a:spLocks noChangeArrowheads="1"/>
          </p:cNvSpPr>
          <p:nvPr/>
        </p:nvSpPr>
        <p:spPr bwMode="auto">
          <a:xfrm>
            <a:off x="5588000" y="4500563"/>
            <a:ext cx="10795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a:solidFill>
                  <a:srgbClr val="000000"/>
                </a:solidFill>
                <a:latin typeface="Calibri" charset="0"/>
                <a:cs typeface="Calibri" charset="0"/>
              </a:rPr>
              <a:t>Facility-level: </a:t>
            </a:r>
            <a:r>
              <a:rPr lang="en-US" sz="1100" b="1" i="1">
                <a:solidFill>
                  <a:srgbClr val="000000"/>
                </a:solidFill>
                <a:latin typeface="Calibri" charset="0"/>
                <a:cs typeface="Calibri" charset="0"/>
              </a:rPr>
              <a:t>Increased CD4</a:t>
            </a:r>
          </a:p>
        </p:txBody>
      </p:sp>
      <p:sp>
        <p:nvSpPr>
          <p:cNvPr id="49159" name="TextBox 32"/>
          <p:cNvSpPr txBox="1">
            <a:spLocks noChangeArrowheads="1"/>
          </p:cNvSpPr>
          <p:nvPr/>
        </p:nvSpPr>
        <p:spPr bwMode="auto">
          <a:xfrm>
            <a:off x="1916113" y="3536950"/>
            <a:ext cx="10048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b="1" i="1" dirty="0">
                <a:solidFill>
                  <a:srgbClr val="000000"/>
                </a:solidFill>
                <a:latin typeface="Calibri" charset="0"/>
                <a:cs typeface="Calibri" charset="0"/>
              </a:rPr>
              <a:t>HCW can correctly stage patients </a:t>
            </a:r>
            <a:br>
              <a:rPr lang="en-US" sz="1100" b="1" i="1" dirty="0">
                <a:solidFill>
                  <a:srgbClr val="000000"/>
                </a:solidFill>
                <a:latin typeface="Calibri" charset="0"/>
                <a:cs typeface="Calibri" charset="0"/>
              </a:rPr>
            </a:br>
            <a:r>
              <a:rPr lang="en-US" sz="1100" b="1" i="1" dirty="0">
                <a:solidFill>
                  <a:srgbClr val="000000"/>
                </a:solidFill>
                <a:latin typeface="Calibri" charset="0"/>
                <a:cs typeface="Calibri" charset="0"/>
              </a:rPr>
              <a:t>with HIV</a:t>
            </a:r>
            <a:endParaRPr lang="en-US" sz="1400" b="1" i="1" dirty="0">
              <a:solidFill>
                <a:srgbClr val="000000"/>
              </a:solidFill>
              <a:cs typeface="Calibri" charset="0"/>
            </a:endParaRPr>
          </a:p>
          <a:p>
            <a:pPr algn="ctr" eaLnBrk="1" hangingPunct="1">
              <a:lnSpc>
                <a:spcPts val="1150"/>
              </a:lnSpc>
            </a:pPr>
            <a:endParaRPr lang="en-US" sz="1100" b="1" dirty="0">
              <a:solidFill>
                <a:srgbClr val="000000"/>
              </a:solidFill>
              <a:cs typeface="Calibri" charset="0"/>
            </a:endParaRPr>
          </a:p>
        </p:txBody>
      </p:sp>
      <p:sp>
        <p:nvSpPr>
          <p:cNvPr id="49160" name="TextBox 33"/>
          <p:cNvSpPr txBox="1">
            <a:spLocks noChangeArrowheads="1"/>
          </p:cNvSpPr>
          <p:nvPr/>
        </p:nvSpPr>
        <p:spPr bwMode="auto">
          <a:xfrm>
            <a:off x="2990850" y="3540125"/>
            <a:ext cx="1071563"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b="1" i="1" dirty="0">
                <a:solidFill>
                  <a:srgbClr val="000000"/>
                </a:solidFill>
                <a:latin typeface="Calibri" charset="0"/>
                <a:cs typeface="Calibri" charset="0"/>
              </a:rPr>
              <a:t>HCW correctly initiates ARV for eligible patients </a:t>
            </a:r>
            <a:br>
              <a:rPr lang="en-US" sz="1100" b="1" i="1" dirty="0">
                <a:solidFill>
                  <a:srgbClr val="000000"/>
                </a:solidFill>
                <a:latin typeface="Calibri" charset="0"/>
                <a:cs typeface="Calibri" charset="0"/>
              </a:rPr>
            </a:br>
            <a:r>
              <a:rPr lang="en-US" sz="1100" b="1" i="1" dirty="0">
                <a:solidFill>
                  <a:srgbClr val="000000"/>
                </a:solidFill>
                <a:latin typeface="Calibri" charset="0"/>
                <a:cs typeface="Calibri" charset="0"/>
              </a:rPr>
              <a:t>more often</a:t>
            </a:r>
            <a:endParaRPr lang="en-US" sz="1600" b="1" i="1" dirty="0">
              <a:solidFill>
                <a:srgbClr val="000000"/>
              </a:solidFill>
              <a:cs typeface="Calibri" charset="0"/>
            </a:endParaRPr>
          </a:p>
        </p:txBody>
      </p:sp>
      <p:sp>
        <p:nvSpPr>
          <p:cNvPr id="49161" name="TextBox 34"/>
          <p:cNvSpPr txBox="1">
            <a:spLocks noChangeArrowheads="1"/>
          </p:cNvSpPr>
          <p:nvPr/>
        </p:nvSpPr>
        <p:spPr bwMode="auto">
          <a:xfrm>
            <a:off x="4129088" y="3668713"/>
            <a:ext cx="10795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dirty="0">
                <a:solidFill>
                  <a:srgbClr val="000000"/>
                </a:solidFill>
                <a:latin typeface="Calibri" charset="0"/>
                <a:cs typeface="Calibri" charset="0"/>
              </a:rPr>
              <a:t>Patients </a:t>
            </a:r>
            <a:r>
              <a:rPr lang="en-US" sz="1100" dirty="0" err="1">
                <a:solidFill>
                  <a:srgbClr val="000000"/>
                </a:solidFill>
                <a:latin typeface="Calibri" charset="0"/>
                <a:cs typeface="Calibri" charset="0"/>
              </a:rPr>
              <a:t>tx</a:t>
            </a:r>
            <a:r>
              <a:rPr lang="en-US" sz="1100" dirty="0">
                <a:solidFill>
                  <a:srgbClr val="000000"/>
                </a:solidFill>
                <a:latin typeface="Calibri" charset="0"/>
                <a:cs typeface="Calibri" charset="0"/>
              </a:rPr>
              <a:t> by trained HCWs – </a:t>
            </a:r>
            <a:r>
              <a:rPr lang="en-US" sz="1100" b="1" i="1" dirty="0">
                <a:solidFill>
                  <a:srgbClr val="000000"/>
                </a:solidFill>
                <a:latin typeface="Calibri" charset="0"/>
                <a:cs typeface="Calibri" charset="0"/>
              </a:rPr>
              <a:t>Increased CD4</a:t>
            </a:r>
          </a:p>
        </p:txBody>
      </p:sp>
      <p:cxnSp>
        <p:nvCxnSpPr>
          <p:cNvPr id="49162" name="Elbow Connector 34"/>
          <p:cNvCxnSpPr>
            <a:cxnSpLocks noChangeShapeType="1"/>
          </p:cNvCxnSpPr>
          <p:nvPr/>
        </p:nvCxnSpPr>
        <p:spPr bwMode="auto">
          <a:xfrm flipV="1">
            <a:off x="3505200" y="3316288"/>
            <a:ext cx="1890713" cy="177800"/>
          </a:xfrm>
          <a:prstGeom prst="bentConnector3">
            <a:avLst>
              <a:gd name="adj1" fmla="val -144"/>
            </a:avLst>
          </a:prstGeom>
          <a:noFill/>
          <a:ln w="6350">
            <a:solidFill>
              <a:srgbClr val="000000"/>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49163" name="Group 36"/>
          <p:cNvGrpSpPr>
            <a:grpSpLocks/>
          </p:cNvGrpSpPr>
          <p:nvPr/>
        </p:nvGrpSpPr>
        <p:grpSpPr bwMode="auto">
          <a:xfrm>
            <a:off x="5443538" y="2559050"/>
            <a:ext cx="161925" cy="1074738"/>
            <a:chOff x="5444067" y="2558520"/>
            <a:chExt cx="160866" cy="1075269"/>
          </a:xfrm>
        </p:grpSpPr>
        <p:cxnSp>
          <p:nvCxnSpPr>
            <p:cNvPr id="49171" name="Straight Arrow Connector 36"/>
            <p:cNvCxnSpPr>
              <a:cxnSpLocks noChangeShapeType="1"/>
            </p:cNvCxnSpPr>
            <p:nvPr/>
          </p:nvCxnSpPr>
          <p:spPr bwMode="auto">
            <a:xfrm>
              <a:off x="5461415" y="2564873"/>
              <a:ext cx="143518" cy="1589"/>
            </a:xfrm>
            <a:prstGeom prst="straightConnector1">
              <a:avLst/>
            </a:prstGeom>
            <a:noFill/>
            <a:ln w="6350">
              <a:solidFill>
                <a:srgbClr val="000000"/>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9172" name="Straight Connector 37"/>
            <p:cNvCxnSpPr>
              <a:cxnSpLocks noChangeShapeType="1"/>
            </p:cNvCxnSpPr>
            <p:nvPr/>
          </p:nvCxnSpPr>
          <p:spPr bwMode="auto">
            <a:xfrm rot="5400000">
              <a:off x="4915106" y="3095366"/>
              <a:ext cx="1075269" cy="1578"/>
            </a:xfrm>
            <a:prstGeom prst="line">
              <a:avLst/>
            </a:prstGeom>
            <a:noFill/>
            <a:ln w="635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9173" name="Straight Connector 38"/>
            <p:cNvCxnSpPr>
              <a:cxnSpLocks noChangeShapeType="1"/>
            </p:cNvCxnSpPr>
            <p:nvPr/>
          </p:nvCxnSpPr>
          <p:spPr bwMode="auto">
            <a:xfrm rot="10800000">
              <a:off x="5444067" y="3632200"/>
              <a:ext cx="135632" cy="1589"/>
            </a:xfrm>
            <a:prstGeom prst="line">
              <a:avLst/>
            </a:prstGeom>
            <a:noFill/>
            <a:ln w="635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49164" name="Group 37"/>
          <p:cNvGrpSpPr>
            <a:grpSpLocks/>
          </p:cNvGrpSpPr>
          <p:nvPr/>
        </p:nvGrpSpPr>
        <p:grpSpPr bwMode="auto">
          <a:xfrm>
            <a:off x="6756400" y="2565400"/>
            <a:ext cx="146050" cy="1076325"/>
            <a:chOff x="6756398" y="2565404"/>
            <a:chExt cx="145529" cy="1076062"/>
          </a:xfrm>
        </p:grpSpPr>
        <p:cxnSp>
          <p:nvCxnSpPr>
            <p:cNvPr id="49168" name="Straight Arrow Connector 44"/>
            <p:cNvCxnSpPr>
              <a:cxnSpLocks noChangeShapeType="1"/>
            </p:cNvCxnSpPr>
            <p:nvPr/>
          </p:nvCxnSpPr>
          <p:spPr bwMode="auto">
            <a:xfrm rot="10800000">
              <a:off x="6756398" y="3631943"/>
              <a:ext cx="143948" cy="1588"/>
            </a:xfrm>
            <a:prstGeom prst="straightConnector1">
              <a:avLst/>
            </a:prstGeom>
            <a:noFill/>
            <a:ln w="6350">
              <a:solidFill>
                <a:srgbClr val="000000"/>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9169" name="Straight Connector 45"/>
            <p:cNvCxnSpPr>
              <a:cxnSpLocks noChangeShapeType="1"/>
            </p:cNvCxnSpPr>
            <p:nvPr/>
          </p:nvCxnSpPr>
          <p:spPr bwMode="auto">
            <a:xfrm rot="5400000">
              <a:off x="6363899" y="3103438"/>
              <a:ext cx="1074474" cy="1581"/>
            </a:xfrm>
            <a:prstGeom prst="line">
              <a:avLst/>
            </a:prstGeom>
            <a:noFill/>
            <a:ln w="635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9170" name="Straight Connector 46"/>
            <p:cNvCxnSpPr>
              <a:cxnSpLocks noChangeShapeType="1"/>
            </p:cNvCxnSpPr>
            <p:nvPr/>
          </p:nvCxnSpPr>
          <p:spPr bwMode="auto">
            <a:xfrm rot="10800000">
              <a:off x="6764308" y="2565404"/>
              <a:ext cx="136038" cy="1588"/>
            </a:xfrm>
            <a:prstGeom prst="line">
              <a:avLst/>
            </a:prstGeom>
            <a:noFill/>
            <a:ln w="635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cxnSp>
        <p:nvCxnSpPr>
          <p:cNvPr id="49165" name="Elbow Connector 51"/>
          <p:cNvCxnSpPr>
            <a:cxnSpLocks noChangeShapeType="1"/>
          </p:cNvCxnSpPr>
          <p:nvPr/>
        </p:nvCxnSpPr>
        <p:spPr bwMode="auto">
          <a:xfrm>
            <a:off x="4622800" y="4313238"/>
            <a:ext cx="942975" cy="385762"/>
          </a:xfrm>
          <a:prstGeom prst="bentConnector3">
            <a:avLst>
              <a:gd name="adj1" fmla="val -287"/>
            </a:avLst>
          </a:prstGeom>
          <a:noFill/>
          <a:ln w="6350">
            <a:solidFill>
              <a:srgbClr val="000000"/>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9166" name="Straight Arrow Connector 53"/>
          <p:cNvCxnSpPr>
            <a:cxnSpLocks noChangeShapeType="1"/>
          </p:cNvCxnSpPr>
          <p:nvPr/>
        </p:nvCxnSpPr>
        <p:spPr bwMode="auto">
          <a:xfrm rot="5400000">
            <a:off x="6034087" y="4141788"/>
            <a:ext cx="138113" cy="1588"/>
          </a:xfrm>
          <a:prstGeom prst="straightConnector1">
            <a:avLst/>
          </a:prstGeom>
          <a:noFill/>
          <a:ln w="6350">
            <a:solidFill>
              <a:schemeClr val="tx1"/>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9167" name="TextBox 42"/>
          <p:cNvSpPr txBox="1">
            <a:spLocks noChangeArrowheads="1"/>
          </p:cNvSpPr>
          <p:nvPr/>
        </p:nvSpPr>
        <p:spPr bwMode="auto">
          <a:xfrm>
            <a:off x="896938" y="3643313"/>
            <a:ext cx="8477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dirty="0">
                <a:solidFill>
                  <a:srgbClr val="000000"/>
                </a:solidFill>
              </a:rPr>
              <a:t>Training</a:t>
            </a:r>
          </a:p>
          <a:p>
            <a:pPr algn="ctr" eaLnBrk="1" hangingPunct="1">
              <a:lnSpc>
                <a:spcPts val="1200"/>
              </a:lnSpc>
            </a:pPr>
            <a:r>
              <a:rPr lang="en-US" sz="1100" b="1" dirty="0">
                <a:solidFill>
                  <a:srgbClr val="000000"/>
                </a:solidFill>
              </a:rPr>
              <a:t>o</a:t>
            </a:r>
            <a:r>
              <a:rPr lang="en-US" sz="1100" b="1" dirty="0" smtClean="0">
                <a:solidFill>
                  <a:srgbClr val="000000"/>
                </a:solidFill>
              </a:rPr>
              <a:t>n </a:t>
            </a:r>
            <a:r>
              <a:rPr lang="en-US" sz="1100" b="1" dirty="0">
                <a:solidFill>
                  <a:srgbClr val="000000"/>
                </a:solidFill>
              </a:rPr>
              <a:t>HIV Staging</a:t>
            </a:r>
          </a:p>
        </p:txBody>
      </p:sp>
      <p:sp>
        <p:nvSpPr>
          <p:cNvPr id="36" name="Rectangle 35"/>
          <p:cNvSpPr/>
          <p:nvPr/>
        </p:nvSpPr>
        <p:spPr>
          <a:xfrm>
            <a:off x="0" y="6316663"/>
            <a:ext cx="9144000" cy="549275"/>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37" name="TextBox 36"/>
          <p:cNvSpPr txBox="1"/>
          <p:nvPr/>
        </p:nvSpPr>
        <p:spPr>
          <a:xfrm>
            <a:off x="254000" y="6418263"/>
            <a:ext cx="7881938" cy="322262"/>
          </a:xfrm>
          <a:prstGeom prst="rect">
            <a:avLst/>
          </a:prstGeom>
          <a:noFill/>
        </p:spPr>
        <p:txBody>
          <a:bodyPr>
            <a:spAutoFit/>
          </a:bodyPr>
          <a:lstStyle/>
          <a:p>
            <a:pPr>
              <a:defRPr/>
            </a:pPr>
            <a:r>
              <a:rPr lang="en-US" sz="1500" cap="all" dirty="0">
                <a:solidFill>
                  <a:srgbClr val="000000"/>
                </a:solidFill>
              </a:rPr>
              <a:t>Training evaluation Framework</a:t>
            </a:r>
            <a:endParaRPr lang="en-US" sz="1500" cap="all" spc="1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mMarch-26.jpg"/>
          <p:cNvPicPr>
            <a:picLocks noChangeAspect="1"/>
          </p:cNvPicPr>
          <p:nvPr/>
        </p:nvPicPr>
        <p:blipFill rotWithShape="1">
          <a:blip r:embed="rId3">
            <a:extLst>
              <a:ext uri="{28A0092B-C50C-407E-A947-70E740481C1C}">
                <a14:useLocalDpi xmlns:a14="http://schemas.microsoft.com/office/drawing/2010/main" val="0"/>
              </a:ext>
            </a:extLst>
          </a:blip>
          <a:srcRect l="7661" t="18626" r="14927"/>
          <a:stretch/>
        </p:blipFill>
        <p:spPr>
          <a:xfrm>
            <a:off x="-158751" y="0"/>
            <a:ext cx="9302751" cy="6519332"/>
          </a:xfrm>
          <a:prstGeom prst="rect">
            <a:avLst/>
          </a:prstGeom>
        </p:spPr>
      </p:pic>
      <p:sp>
        <p:nvSpPr>
          <p:cNvPr id="42" name="Rectangle 41"/>
          <p:cNvSpPr/>
          <p:nvPr/>
        </p:nvSpPr>
        <p:spPr>
          <a:xfrm>
            <a:off x="-127000" y="-365125"/>
            <a:ext cx="10064750" cy="6651625"/>
          </a:xfrm>
          <a:prstGeom prst="rect">
            <a:avLst/>
          </a:prstGeom>
          <a:solidFill>
            <a:schemeClr val="bg2">
              <a:lumMod val="75000"/>
              <a:alpha val="5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HOP2 presentation-health.eps" descr="/Users/lindacampbell/Documents/itech/HOP/Hop info graphics/HOPbackgrounds1/HOP2 presentation-health.eps"/>
          <p:cNvPicPr>
            <a:picLocks noChangeAspect="1"/>
          </p:cNvPicPr>
          <p:nvPr/>
        </p:nvPicPr>
        <p:blipFill>
          <a:blip r:embed="rId4"/>
          <a:stretch>
            <a:fillRect/>
          </a:stretch>
        </p:blipFill>
        <p:spPr>
          <a:xfrm>
            <a:off x="18945" y="0"/>
            <a:ext cx="9106109" cy="6857998"/>
          </a:xfrm>
          <a:prstGeom prst="rect">
            <a:avLst/>
          </a:prstGeom>
        </p:spPr>
      </p:pic>
      <p:sp>
        <p:nvSpPr>
          <p:cNvPr id="51204" name="TextBox 25"/>
          <p:cNvSpPr txBox="1">
            <a:spLocks noChangeArrowheads="1"/>
          </p:cNvSpPr>
          <p:nvPr/>
        </p:nvSpPr>
        <p:spPr bwMode="auto">
          <a:xfrm>
            <a:off x="7154069" y="3308349"/>
            <a:ext cx="10795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b="1" i="1" dirty="0">
                <a:solidFill>
                  <a:srgbClr val="000000"/>
                </a:solidFill>
                <a:latin typeface="Calibri" charset="0"/>
                <a:cs typeface="Calibri" charset="0"/>
              </a:rPr>
              <a:t>Population-level increase in correctly initiated</a:t>
            </a:r>
            <a:endParaRPr lang="en-US" sz="1600" i="1" dirty="0">
              <a:solidFill>
                <a:srgbClr val="000000"/>
              </a:solidFill>
              <a:cs typeface="Calibri" charset="0"/>
            </a:endParaRPr>
          </a:p>
        </p:txBody>
      </p:sp>
      <p:sp>
        <p:nvSpPr>
          <p:cNvPr id="51205" name="TextBox 26"/>
          <p:cNvSpPr txBox="1">
            <a:spLocks noChangeArrowheads="1"/>
          </p:cNvSpPr>
          <p:nvPr/>
        </p:nvSpPr>
        <p:spPr bwMode="auto">
          <a:xfrm>
            <a:off x="7180263" y="2091532"/>
            <a:ext cx="10795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dirty="0">
                <a:solidFill>
                  <a:srgbClr val="000000"/>
                </a:solidFill>
                <a:latin typeface="Calibri" charset="0"/>
                <a:cs typeface="Calibri" charset="0"/>
              </a:rPr>
              <a:t>Population-level Systems Improvements: </a:t>
            </a:r>
            <a:r>
              <a:rPr lang="en-US" sz="1100" b="1" i="1" dirty="0">
                <a:solidFill>
                  <a:srgbClr val="000000"/>
                </a:solidFill>
                <a:latin typeface="Calibri" charset="0"/>
                <a:cs typeface="Calibri" charset="0"/>
              </a:rPr>
              <a:t>All </a:t>
            </a:r>
            <a:r>
              <a:rPr lang="en-US" sz="1100" b="1" i="1" dirty="0" smtClean="0">
                <a:solidFill>
                  <a:srgbClr val="000000"/>
                </a:solidFill>
                <a:latin typeface="Calibri" charset="0"/>
                <a:cs typeface="Calibri" charset="0"/>
              </a:rPr>
              <a:t>clinics use new checklist</a:t>
            </a:r>
            <a:endParaRPr lang="en-US" sz="1600" b="1" i="1" dirty="0">
              <a:solidFill>
                <a:srgbClr val="000000"/>
              </a:solidFill>
              <a:cs typeface="Calibri" charset="0"/>
            </a:endParaRPr>
          </a:p>
        </p:txBody>
      </p:sp>
      <p:sp>
        <p:nvSpPr>
          <p:cNvPr id="51206" name="TextBox 27"/>
          <p:cNvSpPr txBox="1">
            <a:spLocks noChangeArrowheads="1"/>
          </p:cNvSpPr>
          <p:nvPr/>
        </p:nvSpPr>
        <p:spPr bwMode="auto">
          <a:xfrm>
            <a:off x="7169150" y="4402138"/>
            <a:ext cx="10795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a:solidFill>
                  <a:srgbClr val="000000"/>
                </a:solidFill>
                <a:latin typeface="Calibri" charset="0"/>
                <a:cs typeface="Calibri" charset="0"/>
              </a:rPr>
              <a:t>Population-level</a:t>
            </a:r>
            <a:r>
              <a:rPr lang="en-US" sz="1100" b="1">
                <a:solidFill>
                  <a:srgbClr val="000000"/>
                </a:solidFill>
                <a:latin typeface="Calibri" charset="0"/>
                <a:cs typeface="Calibri" charset="0"/>
              </a:rPr>
              <a:t>: </a:t>
            </a:r>
            <a:r>
              <a:rPr lang="en-US" sz="1100" b="1" i="1">
                <a:solidFill>
                  <a:srgbClr val="000000"/>
                </a:solidFill>
                <a:latin typeface="Calibri" charset="0"/>
                <a:cs typeface="Calibri" charset="0"/>
              </a:rPr>
              <a:t>Reduced HIV morbidity</a:t>
            </a:r>
          </a:p>
        </p:txBody>
      </p:sp>
      <p:sp>
        <p:nvSpPr>
          <p:cNvPr id="51207" name="TextBox 28"/>
          <p:cNvSpPr txBox="1">
            <a:spLocks noChangeArrowheads="1"/>
          </p:cNvSpPr>
          <p:nvPr/>
        </p:nvSpPr>
        <p:spPr bwMode="auto">
          <a:xfrm>
            <a:off x="5580063" y="3230562"/>
            <a:ext cx="10795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dirty="0">
                <a:solidFill>
                  <a:srgbClr val="000000"/>
                </a:solidFill>
                <a:latin typeface="Calibri" charset="0"/>
                <a:cs typeface="Calibri" charset="0"/>
              </a:rPr>
              <a:t>Facility </a:t>
            </a:r>
            <a:r>
              <a:rPr lang="en-US" sz="1100" b="1" i="1" dirty="0">
                <a:solidFill>
                  <a:srgbClr val="000000"/>
                </a:solidFill>
                <a:latin typeface="Calibri" charset="0"/>
                <a:cs typeface="Calibri" charset="0"/>
              </a:rPr>
              <a:t>increase in correctly initiated eligible points</a:t>
            </a:r>
            <a:endParaRPr lang="en-US" sz="1600" b="1" i="1" dirty="0">
              <a:solidFill>
                <a:srgbClr val="000000"/>
              </a:solidFill>
              <a:cs typeface="Calibri" charset="0"/>
            </a:endParaRPr>
          </a:p>
        </p:txBody>
      </p:sp>
      <p:sp>
        <p:nvSpPr>
          <p:cNvPr id="51209" name="TextBox 30"/>
          <p:cNvSpPr txBox="1">
            <a:spLocks noChangeArrowheads="1"/>
          </p:cNvSpPr>
          <p:nvPr/>
        </p:nvSpPr>
        <p:spPr bwMode="auto">
          <a:xfrm>
            <a:off x="5588000" y="4500563"/>
            <a:ext cx="10795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a:solidFill>
                  <a:srgbClr val="000000"/>
                </a:solidFill>
                <a:latin typeface="Calibri" charset="0"/>
                <a:cs typeface="Calibri" charset="0"/>
              </a:rPr>
              <a:t>Facility-level: </a:t>
            </a:r>
            <a:r>
              <a:rPr lang="en-US" sz="1100" b="1" i="1">
                <a:solidFill>
                  <a:srgbClr val="000000"/>
                </a:solidFill>
                <a:latin typeface="Calibri" charset="0"/>
                <a:cs typeface="Calibri" charset="0"/>
              </a:rPr>
              <a:t>Increased CD4</a:t>
            </a:r>
          </a:p>
        </p:txBody>
      </p:sp>
      <p:sp>
        <p:nvSpPr>
          <p:cNvPr id="51210" name="TextBox 32"/>
          <p:cNvSpPr txBox="1">
            <a:spLocks noChangeArrowheads="1"/>
          </p:cNvSpPr>
          <p:nvPr/>
        </p:nvSpPr>
        <p:spPr bwMode="auto">
          <a:xfrm>
            <a:off x="1916113" y="3521075"/>
            <a:ext cx="10048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b="1" i="1" dirty="0">
                <a:solidFill>
                  <a:srgbClr val="000000"/>
                </a:solidFill>
                <a:latin typeface="Calibri" charset="0"/>
                <a:cs typeface="Calibri" charset="0"/>
              </a:rPr>
              <a:t>HCW can correctly stage patients </a:t>
            </a:r>
            <a:br>
              <a:rPr lang="en-US" sz="1100" b="1" i="1" dirty="0">
                <a:solidFill>
                  <a:srgbClr val="000000"/>
                </a:solidFill>
                <a:latin typeface="Calibri" charset="0"/>
                <a:cs typeface="Calibri" charset="0"/>
              </a:rPr>
            </a:br>
            <a:r>
              <a:rPr lang="en-US" sz="1100" b="1" i="1" dirty="0">
                <a:solidFill>
                  <a:srgbClr val="000000"/>
                </a:solidFill>
                <a:latin typeface="Calibri" charset="0"/>
                <a:cs typeface="Calibri" charset="0"/>
              </a:rPr>
              <a:t>with HIV</a:t>
            </a:r>
            <a:endParaRPr lang="en-US" sz="1400" b="1" i="1" dirty="0">
              <a:solidFill>
                <a:srgbClr val="000000"/>
              </a:solidFill>
              <a:cs typeface="Calibri" charset="0"/>
            </a:endParaRPr>
          </a:p>
          <a:p>
            <a:pPr algn="ctr" eaLnBrk="1" hangingPunct="1">
              <a:lnSpc>
                <a:spcPts val="1150"/>
              </a:lnSpc>
            </a:pPr>
            <a:endParaRPr lang="en-US" sz="1100" b="1" dirty="0">
              <a:solidFill>
                <a:srgbClr val="000000"/>
              </a:solidFill>
              <a:cs typeface="Calibri" charset="0"/>
            </a:endParaRPr>
          </a:p>
        </p:txBody>
      </p:sp>
      <p:sp>
        <p:nvSpPr>
          <p:cNvPr id="51211" name="TextBox 33"/>
          <p:cNvSpPr txBox="1">
            <a:spLocks noChangeArrowheads="1"/>
          </p:cNvSpPr>
          <p:nvPr/>
        </p:nvSpPr>
        <p:spPr bwMode="auto">
          <a:xfrm>
            <a:off x="2990850" y="3524250"/>
            <a:ext cx="1071563"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b="1" i="1" dirty="0">
                <a:solidFill>
                  <a:srgbClr val="000000"/>
                </a:solidFill>
                <a:latin typeface="Calibri" charset="0"/>
                <a:cs typeface="Calibri" charset="0"/>
              </a:rPr>
              <a:t>HCW correctly initiates ARV for eligible patients </a:t>
            </a:r>
            <a:br>
              <a:rPr lang="en-US" sz="1100" b="1" i="1" dirty="0">
                <a:solidFill>
                  <a:srgbClr val="000000"/>
                </a:solidFill>
                <a:latin typeface="Calibri" charset="0"/>
                <a:cs typeface="Calibri" charset="0"/>
              </a:rPr>
            </a:br>
            <a:r>
              <a:rPr lang="en-US" sz="1100" b="1" i="1" dirty="0">
                <a:solidFill>
                  <a:srgbClr val="000000"/>
                </a:solidFill>
                <a:latin typeface="Calibri" charset="0"/>
                <a:cs typeface="Calibri" charset="0"/>
              </a:rPr>
              <a:t>more often</a:t>
            </a:r>
            <a:endParaRPr lang="en-US" sz="1600" b="1" i="1" dirty="0">
              <a:solidFill>
                <a:srgbClr val="000000"/>
              </a:solidFill>
              <a:cs typeface="Calibri" charset="0"/>
            </a:endParaRPr>
          </a:p>
        </p:txBody>
      </p:sp>
      <p:sp>
        <p:nvSpPr>
          <p:cNvPr id="51212" name="TextBox 34"/>
          <p:cNvSpPr txBox="1">
            <a:spLocks noChangeArrowheads="1"/>
          </p:cNvSpPr>
          <p:nvPr/>
        </p:nvSpPr>
        <p:spPr bwMode="auto">
          <a:xfrm>
            <a:off x="4129088" y="3621088"/>
            <a:ext cx="10795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dirty="0">
                <a:solidFill>
                  <a:srgbClr val="000000"/>
                </a:solidFill>
                <a:latin typeface="Calibri" charset="0"/>
                <a:cs typeface="Calibri" charset="0"/>
              </a:rPr>
              <a:t>Patients </a:t>
            </a:r>
            <a:r>
              <a:rPr lang="en-US" sz="1100" dirty="0" err="1">
                <a:solidFill>
                  <a:srgbClr val="000000"/>
                </a:solidFill>
                <a:latin typeface="Calibri" charset="0"/>
                <a:cs typeface="Calibri" charset="0"/>
              </a:rPr>
              <a:t>tx</a:t>
            </a:r>
            <a:r>
              <a:rPr lang="en-US" sz="1100" dirty="0">
                <a:solidFill>
                  <a:srgbClr val="000000"/>
                </a:solidFill>
                <a:latin typeface="Calibri" charset="0"/>
                <a:cs typeface="Calibri" charset="0"/>
              </a:rPr>
              <a:t> by trained HCWs – </a:t>
            </a:r>
            <a:r>
              <a:rPr lang="en-US" sz="1100" b="1" i="1" dirty="0">
                <a:solidFill>
                  <a:srgbClr val="000000"/>
                </a:solidFill>
                <a:latin typeface="Calibri" charset="0"/>
                <a:cs typeface="Calibri" charset="0"/>
              </a:rPr>
              <a:t>Increased CD4</a:t>
            </a:r>
          </a:p>
        </p:txBody>
      </p:sp>
      <p:cxnSp>
        <p:nvCxnSpPr>
          <p:cNvPr id="51213" name="Elbow Connector 48"/>
          <p:cNvCxnSpPr>
            <a:cxnSpLocks noChangeShapeType="1"/>
          </p:cNvCxnSpPr>
          <p:nvPr/>
        </p:nvCxnSpPr>
        <p:spPr bwMode="auto">
          <a:xfrm flipV="1">
            <a:off x="3505200" y="3284538"/>
            <a:ext cx="1890713" cy="177800"/>
          </a:xfrm>
          <a:prstGeom prst="bentConnector3">
            <a:avLst>
              <a:gd name="adj1" fmla="val -144"/>
            </a:avLst>
          </a:prstGeom>
          <a:noFill/>
          <a:ln w="6350">
            <a:solidFill>
              <a:srgbClr val="000000"/>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51214" name="Group 36"/>
          <p:cNvGrpSpPr>
            <a:grpSpLocks/>
          </p:cNvGrpSpPr>
          <p:nvPr/>
        </p:nvGrpSpPr>
        <p:grpSpPr bwMode="auto">
          <a:xfrm>
            <a:off x="5443538" y="2559050"/>
            <a:ext cx="161925" cy="1074738"/>
            <a:chOff x="5444067" y="2558520"/>
            <a:chExt cx="160866" cy="1075269"/>
          </a:xfrm>
        </p:grpSpPr>
        <p:cxnSp>
          <p:nvCxnSpPr>
            <p:cNvPr id="51233" name="Straight Arrow Connector 50"/>
            <p:cNvCxnSpPr>
              <a:cxnSpLocks noChangeShapeType="1"/>
            </p:cNvCxnSpPr>
            <p:nvPr/>
          </p:nvCxnSpPr>
          <p:spPr bwMode="auto">
            <a:xfrm>
              <a:off x="5461415" y="2564873"/>
              <a:ext cx="143518" cy="1589"/>
            </a:xfrm>
            <a:prstGeom prst="straightConnector1">
              <a:avLst/>
            </a:prstGeom>
            <a:noFill/>
            <a:ln w="6350">
              <a:solidFill>
                <a:srgbClr val="000000"/>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234" name="Straight Connector 51"/>
            <p:cNvCxnSpPr>
              <a:cxnSpLocks noChangeShapeType="1"/>
            </p:cNvCxnSpPr>
            <p:nvPr/>
          </p:nvCxnSpPr>
          <p:spPr bwMode="auto">
            <a:xfrm rot="5400000">
              <a:off x="4915106" y="3095366"/>
              <a:ext cx="1075269" cy="1578"/>
            </a:xfrm>
            <a:prstGeom prst="line">
              <a:avLst/>
            </a:prstGeom>
            <a:noFill/>
            <a:ln w="635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235" name="Straight Connector 52"/>
            <p:cNvCxnSpPr>
              <a:cxnSpLocks noChangeShapeType="1"/>
            </p:cNvCxnSpPr>
            <p:nvPr/>
          </p:nvCxnSpPr>
          <p:spPr bwMode="auto">
            <a:xfrm rot="10800000">
              <a:off x="5444067" y="3632200"/>
              <a:ext cx="135632" cy="1589"/>
            </a:xfrm>
            <a:prstGeom prst="line">
              <a:avLst/>
            </a:prstGeom>
            <a:noFill/>
            <a:ln w="635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51215" name="Group 38"/>
          <p:cNvGrpSpPr>
            <a:grpSpLocks/>
          </p:cNvGrpSpPr>
          <p:nvPr/>
        </p:nvGrpSpPr>
        <p:grpSpPr bwMode="auto">
          <a:xfrm>
            <a:off x="7086600" y="2566988"/>
            <a:ext cx="160338" cy="1074737"/>
            <a:chOff x="7086600" y="2566989"/>
            <a:chExt cx="160866" cy="1075269"/>
          </a:xfrm>
        </p:grpSpPr>
        <p:cxnSp>
          <p:nvCxnSpPr>
            <p:cNvPr id="51230" name="Straight Arrow Connector 54"/>
            <p:cNvCxnSpPr>
              <a:cxnSpLocks noChangeShapeType="1"/>
            </p:cNvCxnSpPr>
            <p:nvPr/>
          </p:nvCxnSpPr>
          <p:spPr bwMode="auto">
            <a:xfrm>
              <a:off x="7104121" y="2573342"/>
              <a:ext cx="143345" cy="1588"/>
            </a:xfrm>
            <a:prstGeom prst="straightConnector1">
              <a:avLst/>
            </a:prstGeom>
            <a:noFill/>
            <a:ln w="6350">
              <a:solidFill>
                <a:srgbClr val="000000"/>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231" name="Straight Connector 55"/>
            <p:cNvCxnSpPr>
              <a:cxnSpLocks noChangeShapeType="1"/>
            </p:cNvCxnSpPr>
            <p:nvPr/>
          </p:nvCxnSpPr>
          <p:spPr bwMode="auto">
            <a:xfrm rot="5400000">
              <a:off x="6557726" y="3103827"/>
              <a:ext cx="1075269" cy="1592"/>
            </a:xfrm>
            <a:prstGeom prst="line">
              <a:avLst/>
            </a:prstGeom>
            <a:noFill/>
            <a:ln w="635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232" name="Straight Connector 56"/>
            <p:cNvCxnSpPr>
              <a:cxnSpLocks noChangeShapeType="1"/>
            </p:cNvCxnSpPr>
            <p:nvPr/>
          </p:nvCxnSpPr>
          <p:spPr bwMode="auto">
            <a:xfrm rot="10800000">
              <a:off x="7086600" y="3640670"/>
              <a:ext cx="135382" cy="1588"/>
            </a:xfrm>
            <a:prstGeom prst="line">
              <a:avLst/>
            </a:prstGeom>
            <a:noFill/>
            <a:ln w="635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51216" name="Group 37"/>
          <p:cNvGrpSpPr>
            <a:grpSpLocks/>
          </p:cNvGrpSpPr>
          <p:nvPr/>
        </p:nvGrpSpPr>
        <p:grpSpPr bwMode="auto">
          <a:xfrm>
            <a:off x="6756400" y="2565400"/>
            <a:ext cx="146050" cy="1076325"/>
            <a:chOff x="6756398" y="2565404"/>
            <a:chExt cx="145529" cy="1076062"/>
          </a:xfrm>
        </p:grpSpPr>
        <p:cxnSp>
          <p:nvCxnSpPr>
            <p:cNvPr id="51227" name="Straight Arrow Connector 58"/>
            <p:cNvCxnSpPr>
              <a:cxnSpLocks noChangeShapeType="1"/>
            </p:cNvCxnSpPr>
            <p:nvPr/>
          </p:nvCxnSpPr>
          <p:spPr bwMode="auto">
            <a:xfrm rot="10800000">
              <a:off x="6756398" y="3631943"/>
              <a:ext cx="143948" cy="1588"/>
            </a:xfrm>
            <a:prstGeom prst="straightConnector1">
              <a:avLst/>
            </a:prstGeom>
            <a:noFill/>
            <a:ln w="6350">
              <a:solidFill>
                <a:srgbClr val="000000"/>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228" name="Straight Connector 59"/>
            <p:cNvCxnSpPr>
              <a:cxnSpLocks noChangeShapeType="1"/>
            </p:cNvCxnSpPr>
            <p:nvPr/>
          </p:nvCxnSpPr>
          <p:spPr bwMode="auto">
            <a:xfrm rot="5400000">
              <a:off x="6363899" y="3103438"/>
              <a:ext cx="1074474" cy="1581"/>
            </a:xfrm>
            <a:prstGeom prst="line">
              <a:avLst/>
            </a:prstGeom>
            <a:noFill/>
            <a:ln w="635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229" name="Straight Connector 60"/>
            <p:cNvCxnSpPr>
              <a:cxnSpLocks noChangeShapeType="1"/>
            </p:cNvCxnSpPr>
            <p:nvPr/>
          </p:nvCxnSpPr>
          <p:spPr bwMode="auto">
            <a:xfrm rot="10800000">
              <a:off x="6764308" y="2565404"/>
              <a:ext cx="136038" cy="1588"/>
            </a:xfrm>
            <a:prstGeom prst="line">
              <a:avLst/>
            </a:prstGeom>
            <a:noFill/>
            <a:ln w="635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51217" name="Group 39"/>
          <p:cNvGrpSpPr>
            <a:grpSpLocks/>
          </p:cNvGrpSpPr>
          <p:nvPr/>
        </p:nvGrpSpPr>
        <p:grpSpPr bwMode="auto">
          <a:xfrm>
            <a:off x="8204200" y="2573338"/>
            <a:ext cx="146050" cy="1076325"/>
            <a:chOff x="8204197" y="2573872"/>
            <a:chExt cx="145529" cy="1076062"/>
          </a:xfrm>
        </p:grpSpPr>
        <p:cxnSp>
          <p:nvCxnSpPr>
            <p:cNvPr id="51224" name="Straight Arrow Connector 62"/>
            <p:cNvCxnSpPr>
              <a:cxnSpLocks noChangeShapeType="1"/>
            </p:cNvCxnSpPr>
            <p:nvPr/>
          </p:nvCxnSpPr>
          <p:spPr bwMode="auto">
            <a:xfrm rot="10800000">
              <a:off x="8204197" y="3640411"/>
              <a:ext cx="143948" cy="1587"/>
            </a:xfrm>
            <a:prstGeom prst="straightConnector1">
              <a:avLst/>
            </a:prstGeom>
            <a:noFill/>
            <a:ln w="6350">
              <a:solidFill>
                <a:srgbClr val="000000"/>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225" name="Straight Connector 63"/>
            <p:cNvCxnSpPr>
              <a:cxnSpLocks noChangeShapeType="1"/>
            </p:cNvCxnSpPr>
            <p:nvPr/>
          </p:nvCxnSpPr>
          <p:spPr bwMode="auto">
            <a:xfrm rot="5400000">
              <a:off x="7811698" y="3111905"/>
              <a:ext cx="1074475" cy="1581"/>
            </a:xfrm>
            <a:prstGeom prst="line">
              <a:avLst/>
            </a:prstGeom>
            <a:noFill/>
            <a:ln w="635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226" name="Straight Connector 64"/>
            <p:cNvCxnSpPr>
              <a:cxnSpLocks noChangeShapeType="1"/>
            </p:cNvCxnSpPr>
            <p:nvPr/>
          </p:nvCxnSpPr>
          <p:spPr bwMode="auto">
            <a:xfrm rot="10800000">
              <a:off x="8212107" y="2573872"/>
              <a:ext cx="136038" cy="1587"/>
            </a:xfrm>
            <a:prstGeom prst="line">
              <a:avLst/>
            </a:prstGeom>
            <a:noFill/>
            <a:ln w="635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cxnSp>
        <p:nvCxnSpPr>
          <p:cNvPr id="51218" name="Elbow Connector 65"/>
          <p:cNvCxnSpPr>
            <a:cxnSpLocks noChangeShapeType="1"/>
          </p:cNvCxnSpPr>
          <p:nvPr/>
        </p:nvCxnSpPr>
        <p:spPr bwMode="auto">
          <a:xfrm>
            <a:off x="4622800" y="4313238"/>
            <a:ext cx="942975" cy="385762"/>
          </a:xfrm>
          <a:prstGeom prst="bentConnector3">
            <a:avLst>
              <a:gd name="adj1" fmla="val -287"/>
            </a:avLst>
          </a:prstGeom>
          <a:noFill/>
          <a:ln w="6350">
            <a:solidFill>
              <a:srgbClr val="000000"/>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219" name="Straight Arrow Connector 66"/>
          <p:cNvCxnSpPr>
            <a:cxnSpLocks noChangeShapeType="1"/>
          </p:cNvCxnSpPr>
          <p:nvPr/>
        </p:nvCxnSpPr>
        <p:spPr bwMode="auto">
          <a:xfrm>
            <a:off x="6773863" y="4702175"/>
            <a:ext cx="465137" cy="1588"/>
          </a:xfrm>
          <a:prstGeom prst="straightConnector1">
            <a:avLst/>
          </a:prstGeom>
          <a:noFill/>
          <a:ln w="6350">
            <a:solidFill>
              <a:srgbClr val="000000"/>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220" name="Straight Arrow Connector 67"/>
          <p:cNvCxnSpPr>
            <a:cxnSpLocks noChangeShapeType="1"/>
          </p:cNvCxnSpPr>
          <p:nvPr/>
        </p:nvCxnSpPr>
        <p:spPr bwMode="auto">
          <a:xfrm rot="5400000">
            <a:off x="6034087" y="4141788"/>
            <a:ext cx="138113" cy="1588"/>
          </a:xfrm>
          <a:prstGeom prst="straightConnector1">
            <a:avLst/>
          </a:prstGeom>
          <a:noFill/>
          <a:ln w="6350">
            <a:solidFill>
              <a:srgbClr val="000000"/>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221" name="Straight Arrow Connector 68"/>
          <p:cNvCxnSpPr>
            <a:cxnSpLocks noChangeShapeType="1"/>
          </p:cNvCxnSpPr>
          <p:nvPr/>
        </p:nvCxnSpPr>
        <p:spPr bwMode="auto">
          <a:xfrm>
            <a:off x="6934200" y="3108325"/>
            <a:ext cx="134938" cy="1588"/>
          </a:xfrm>
          <a:prstGeom prst="straightConnector1">
            <a:avLst/>
          </a:prstGeom>
          <a:noFill/>
          <a:ln w="6350">
            <a:solidFill>
              <a:srgbClr val="000000"/>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222" name="Straight Arrow Connector 69"/>
          <p:cNvCxnSpPr>
            <a:cxnSpLocks noChangeShapeType="1"/>
          </p:cNvCxnSpPr>
          <p:nvPr/>
        </p:nvCxnSpPr>
        <p:spPr bwMode="auto">
          <a:xfrm rot="5400000">
            <a:off x="7650162" y="4141788"/>
            <a:ext cx="138113" cy="1588"/>
          </a:xfrm>
          <a:prstGeom prst="straightConnector1">
            <a:avLst/>
          </a:prstGeom>
          <a:noFill/>
          <a:ln w="6350">
            <a:solidFill>
              <a:srgbClr val="000000"/>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23" name="TextBox 42"/>
          <p:cNvSpPr txBox="1">
            <a:spLocks noChangeArrowheads="1"/>
          </p:cNvSpPr>
          <p:nvPr/>
        </p:nvSpPr>
        <p:spPr bwMode="auto">
          <a:xfrm>
            <a:off x="896938" y="3548063"/>
            <a:ext cx="8477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200"/>
              </a:lnSpc>
            </a:pPr>
            <a:r>
              <a:rPr lang="en-US" sz="1100" b="1" dirty="0">
                <a:solidFill>
                  <a:srgbClr val="000000"/>
                </a:solidFill>
              </a:rPr>
              <a:t>Training</a:t>
            </a:r>
          </a:p>
          <a:p>
            <a:pPr algn="ctr" eaLnBrk="1" hangingPunct="1">
              <a:lnSpc>
                <a:spcPts val="1200"/>
              </a:lnSpc>
            </a:pPr>
            <a:r>
              <a:rPr lang="en-US" sz="1100" b="1" dirty="0">
                <a:solidFill>
                  <a:srgbClr val="000000"/>
                </a:solidFill>
              </a:rPr>
              <a:t>o</a:t>
            </a:r>
            <a:r>
              <a:rPr lang="en-US" sz="1100" b="1" dirty="0" smtClean="0">
                <a:solidFill>
                  <a:srgbClr val="000000"/>
                </a:solidFill>
              </a:rPr>
              <a:t>n </a:t>
            </a:r>
            <a:r>
              <a:rPr lang="en-US" sz="1100" b="1" dirty="0">
                <a:solidFill>
                  <a:srgbClr val="000000"/>
                </a:solidFill>
              </a:rPr>
              <a:t>HIV Staging</a:t>
            </a:r>
          </a:p>
        </p:txBody>
      </p:sp>
      <p:sp>
        <p:nvSpPr>
          <p:cNvPr id="38" name="Rectangle 37"/>
          <p:cNvSpPr/>
          <p:nvPr/>
        </p:nvSpPr>
        <p:spPr>
          <a:xfrm>
            <a:off x="0" y="6316663"/>
            <a:ext cx="9144000" cy="549275"/>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 name="TextBox 40"/>
          <p:cNvSpPr txBox="1"/>
          <p:nvPr/>
        </p:nvSpPr>
        <p:spPr>
          <a:xfrm>
            <a:off x="254000" y="6418263"/>
            <a:ext cx="7881938" cy="322262"/>
          </a:xfrm>
          <a:prstGeom prst="rect">
            <a:avLst/>
          </a:prstGeom>
          <a:noFill/>
        </p:spPr>
        <p:txBody>
          <a:bodyPr>
            <a:spAutoFit/>
          </a:bodyPr>
          <a:lstStyle/>
          <a:p>
            <a:pPr>
              <a:defRPr/>
            </a:pPr>
            <a:r>
              <a:rPr lang="en-US" sz="1500" cap="all" dirty="0">
                <a:solidFill>
                  <a:schemeClr val="bg1"/>
                </a:solidFill>
              </a:rPr>
              <a:t>Training evaluation Framework</a:t>
            </a:r>
            <a:endParaRPr lang="en-US" sz="1500" cap="all" spc="100" dirty="0">
              <a:solidFill>
                <a:schemeClr val="bg1"/>
              </a:solidFill>
            </a:endParaRPr>
          </a:p>
        </p:txBody>
      </p:sp>
      <p:sp>
        <p:nvSpPr>
          <p:cNvPr id="40" name="TextBox 29"/>
          <p:cNvSpPr txBox="1">
            <a:spLocks noChangeArrowheads="1"/>
          </p:cNvSpPr>
          <p:nvPr/>
        </p:nvSpPr>
        <p:spPr bwMode="auto">
          <a:xfrm>
            <a:off x="5565775" y="2091532"/>
            <a:ext cx="10795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lnSpc>
                <a:spcPts val="1150"/>
              </a:lnSpc>
            </a:pPr>
            <a:r>
              <a:rPr lang="en-US" sz="1100" dirty="0">
                <a:solidFill>
                  <a:srgbClr val="000000"/>
                </a:solidFill>
                <a:latin typeface="Calibri" charset="0"/>
                <a:cs typeface="Calibri" charset="0"/>
              </a:rPr>
              <a:t>Facility-level Systems Improvements: </a:t>
            </a:r>
            <a:r>
              <a:rPr lang="en-US" sz="1100" b="1" i="1" dirty="0">
                <a:solidFill>
                  <a:srgbClr val="000000"/>
                </a:solidFill>
                <a:latin typeface="Calibri" charset="0"/>
                <a:cs typeface="Calibri" charset="0"/>
              </a:rPr>
              <a:t>Staging </a:t>
            </a:r>
            <a:r>
              <a:rPr lang="en-US" sz="1100" b="1" i="1" dirty="0" smtClean="0">
                <a:solidFill>
                  <a:srgbClr val="000000"/>
                </a:solidFill>
                <a:latin typeface="Calibri" charset="0"/>
                <a:cs typeface="Calibri" charset="0"/>
              </a:rPr>
              <a:t>checklist used</a:t>
            </a:r>
            <a:endParaRPr lang="en-US" sz="1600" b="1" i="1" dirty="0">
              <a:solidFill>
                <a:srgbClr val="000000"/>
              </a:solidFill>
              <a:cs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6"/>
          <p:cNvSpPr>
            <a:spLocks noGrp="1"/>
          </p:cNvSpPr>
          <p:nvPr>
            <p:ph type="title"/>
          </p:nvPr>
        </p:nvSpPr>
        <p:spPr>
          <a:xfrm>
            <a:off x="457200" y="152400"/>
            <a:ext cx="7696200" cy="1143000"/>
          </a:xfrm>
        </p:spPr>
        <p:txBody>
          <a:bodyPr rtlCol="0">
            <a:normAutofit fontScale="90000"/>
          </a:bodyPr>
          <a:lstStyle/>
          <a:p>
            <a:pPr eaLnBrk="1" fontAlgn="auto" hangingPunct="1">
              <a:spcAft>
                <a:spcPts val="0"/>
              </a:spcAft>
              <a:defRPr/>
            </a:pPr>
            <a:r>
              <a:rPr lang="en-US" dirty="0" smtClean="0">
                <a:ea typeface="ＭＳ Ｐゴシック" pitchFamily="34" charset="-128"/>
              </a:rPr>
              <a:t>I-TECH “HOP” Project: </a:t>
            </a:r>
            <a:br>
              <a:rPr lang="en-US" dirty="0" smtClean="0">
                <a:ea typeface="ＭＳ Ｐゴシック" pitchFamily="34" charset="-128"/>
              </a:rPr>
            </a:br>
            <a:r>
              <a:rPr lang="en-US" dirty="0" smtClean="0">
                <a:ea typeface="ＭＳ Ｐゴシック" pitchFamily="34" charset="-128"/>
              </a:rPr>
              <a:t>Headquarters Operational Plan</a:t>
            </a:r>
          </a:p>
        </p:txBody>
      </p:sp>
      <p:sp>
        <p:nvSpPr>
          <p:cNvPr id="8195" name="Content Placeholder 7"/>
          <p:cNvSpPr>
            <a:spLocks noGrp="1"/>
          </p:cNvSpPr>
          <p:nvPr>
            <p:ph idx="1"/>
          </p:nvPr>
        </p:nvSpPr>
        <p:spPr>
          <a:xfrm>
            <a:off x="381000" y="1447800"/>
            <a:ext cx="8458200" cy="5257800"/>
          </a:xfrm>
        </p:spPr>
        <p:txBody>
          <a:bodyPr>
            <a:normAutofit/>
          </a:bodyPr>
          <a:lstStyle/>
          <a:p>
            <a:pPr eaLnBrk="1" hangingPunct="1">
              <a:spcBef>
                <a:spcPts val="600"/>
              </a:spcBef>
            </a:pPr>
            <a:r>
              <a:rPr lang="en-US" dirty="0" smtClean="0">
                <a:ea typeface="ＭＳ Ｐゴシック" pitchFamily="34" charset="-128"/>
              </a:rPr>
              <a:t>Human Resources for Health Technical Working Group</a:t>
            </a:r>
            <a:r>
              <a:rPr lang="en-US" sz="2400" dirty="0" smtClean="0">
                <a:ea typeface="ＭＳ Ｐゴシック" pitchFamily="34" charset="-128"/>
              </a:rPr>
              <a:t>:  “</a:t>
            </a:r>
            <a:r>
              <a:rPr lang="en-US" sz="2400" i="1" dirty="0" smtClean="0">
                <a:ea typeface="ＭＳ Ｐゴシック" pitchFamily="34" charset="-128"/>
              </a:rPr>
              <a:t>…to date PEPFAR has supported an estimated 3.7 million training and retraining encounters for health care workers. Despite this great achievement, there has been little to no evaluation of these training interventions.” </a:t>
            </a:r>
          </a:p>
          <a:p>
            <a:pPr eaLnBrk="1" hangingPunct="1">
              <a:spcBef>
                <a:spcPts val="600"/>
              </a:spcBef>
            </a:pPr>
            <a:r>
              <a:rPr lang="en-US" dirty="0" smtClean="0">
                <a:ea typeface="ＭＳ Ｐゴシック" pitchFamily="34" charset="-128"/>
              </a:rPr>
              <a:t>Synergies with USAID / HCI HOP project, “Framework for Quality Improvement of In-service Training”</a:t>
            </a:r>
          </a:p>
          <a:p>
            <a:pPr eaLnBrk="1" hangingPunct="1">
              <a:spcBef>
                <a:spcPts val="600"/>
              </a:spcBef>
            </a:pPr>
            <a:r>
              <a:rPr lang="en-US" dirty="0" smtClean="0">
                <a:ea typeface="ＭＳ Ｐゴシック" pitchFamily="34" charset="-128"/>
              </a:rPr>
              <a:t>I-TECH Deliverables:</a:t>
            </a:r>
          </a:p>
          <a:p>
            <a:pPr lvl="2" eaLnBrk="1" hangingPunct="1">
              <a:spcBef>
                <a:spcPts val="600"/>
              </a:spcBef>
            </a:pPr>
            <a:r>
              <a:rPr lang="en-US" sz="3200" dirty="0" smtClean="0">
                <a:ea typeface="ＭＳ Ｐゴシック" pitchFamily="34" charset="-128"/>
              </a:rPr>
              <a:t>Framework, practical guidance and tools</a:t>
            </a:r>
          </a:p>
        </p:txBody>
      </p:sp>
    </p:spTree>
    <p:extLst>
      <p:ext uri="{BB962C8B-B14F-4D97-AF65-F5344CB8AC3E}">
        <p14:creationId xmlns:p14="http://schemas.microsoft.com/office/powerpoint/2010/main" val="135081738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mMarch-26.jpg"/>
          <p:cNvPicPr>
            <a:picLocks noChangeAspect="1"/>
          </p:cNvPicPr>
          <p:nvPr/>
        </p:nvPicPr>
        <p:blipFill rotWithShape="1">
          <a:blip r:embed="rId3">
            <a:extLst>
              <a:ext uri="{28A0092B-C50C-407E-A947-70E740481C1C}">
                <a14:useLocalDpi xmlns:a14="http://schemas.microsoft.com/office/drawing/2010/main" val="0"/>
              </a:ext>
            </a:extLst>
          </a:blip>
          <a:srcRect l="7661" t="18626" r="14927"/>
          <a:stretch/>
        </p:blipFill>
        <p:spPr>
          <a:xfrm>
            <a:off x="-158751" y="0"/>
            <a:ext cx="9302751" cy="6519332"/>
          </a:xfrm>
          <a:prstGeom prst="rect">
            <a:avLst/>
          </a:prstGeom>
        </p:spPr>
      </p:pic>
      <p:sp>
        <p:nvSpPr>
          <p:cNvPr id="38" name="Rectangle 37"/>
          <p:cNvSpPr/>
          <p:nvPr/>
        </p:nvSpPr>
        <p:spPr>
          <a:xfrm>
            <a:off x="0" y="6316663"/>
            <a:ext cx="9144000" cy="549275"/>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 name="TextBox 40"/>
          <p:cNvSpPr txBox="1"/>
          <p:nvPr/>
        </p:nvSpPr>
        <p:spPr>
          <a:xfrm>
            <a:off x="254000" y="6418263"/>
            <a:ext cx="7881938" cy="322262"/>
          </a:xfrm>
          <a:prstGeom prst="rect">
            <a:avLst/>
          </a:prstGeom>
          <a:noFill/>
        </p:spPr>
        <p:txBody>
          <a:bodyPr>
            <a:spAutoFit/>
          </a:bodyPr>
          <a:lstStyle/>
          <a:p>
            <a:pPr>
              <a:defRPr/>
            </a:pPr>
            <a:r>
              <a:rPr lang="en-US" sz="1500" cap="all" dirty="0">
                <a:solidFill>
                  <a:schemeClr val="bg1"/>
                </a:solidFill>
              </a:rPr>
              <a:t>Training evaluation Framework</a:t>
            </a:r>
            <a:endParaRPr lang="en-US" sz="1500" cap="all" spc="100" dirty="0">
              <a:solidFill>
                <a:schemeClr val="bg1"/>
              </a:solidFill>
            </a:endParaRPr>
          </a:p>
        </p:txBody>
      </p:sp>
    </p:spTree>
    <p:extLst>
      <p:ext uri="{BB962C8B-B14F-4D97-AF65-F5344CB8AC3E}">
        <p14:creationId xmlns:p14="http://schemas.microsoft.com/office/powerpoint/2010/main" val="391041152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5" name="Group 3"/>
          <p:cNvGrpSpPr>
            <a:grpSpLocks/>
          </p:cNvGrpSpPr>
          <p:nvPr/>
        </p:nvGrpSpPr>
        <p:grpSpPr bwMode="auto">
          <a:xfrm>
            <a:off x="12700" y="-14288"/>
            <a:ext cx="9124950" cy="6883401"/>
            <a:chOff x="12105" y="-13601"/>
            <a:chExt cx="9125557" cy="6882191"/>
          </a:xfrm>
        </p:grpSpPr>
        <p:pic>
          <p:nvPicPr>
            <p:cNvPr id="57349" name="Picture 4" descr="HOP influences4.eps"/>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2105" y="-13601"/>
              <a:ext cx="9125557" cy="688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5"/>
            <p:cNvSpPr txBox="1">
              <a:spLocks noChangeArrowheads="1"/>
            </p:cNvSpPr>
            <p:nvPr/>
          </p:nvSpPr>
          <p:spPr bwMode="auto">
            <a:xfrm>
              <a:off x="778926" y="3081863"/>
              <a:ext cx="1871136" cy="111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indent="-119063"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lnSpc>
                  <a:spcPts val="1600"/>
                </a:lnSpc>
                <a:buFont typeface="Arial" charset="0"/>
                <a:buChar char="•"/>
              </a:pPr>
              <a:r>
                <a:rPr lang="en-US" sz="1100" b="1" dirty="0" smtClean="0">
                  <a:solidFill>
                    <a:srgbClr val="FF0000"/>
                  </a:solidFill>
                </a:rPr>
                <a:t>Background </a:t>
              </a:r>
              <a:r>
                <a:rPr lang="en-US" sz="1100" b="1" dirty="0">
                  <a:solidFill>
                    <a:srgbClr val="FF0000"/>
                  </a:solidFill>
                </a:rPr>
                <a:t>knowledge, experience</a:t>
              </a:r>
            </a:p>
            <a:p>
              <a:pPr eaLnBrk="1" hangingPunct="1">
                <a:lnSpc>
                  <a:spcPts val="1600"/>
                </a:lnSpc>
                <a:buFont typeface="Arial" charset="0"/>
                <a:buChar char="•"/>
              </a:pPr>
              <a:r>
                <a:rPr lang="en-US" sz="1100" b="1" dirty="0">
                  <a:solidFill>
                    <a:srgbClr val="000000"/>
                  </a:solidFill>
                </a:rPr>
                <a:t>Intrinsic motivation</a:t>
              </a:r>
            </a:p>
            <a:p>
              <a:pPr eaLnBrk="1" hangingPunct="1">
                <a:lnSpc>
                  <a:spcPts val="1600"/>
                </a:lnSpc>
                <a:buFont typeface="Arial" charset="0"/>
                <a:buChar char="•"/>
              </a:pPr>
              <a:r>
                <a:rPr lang="en-US" sz="1100" b="1" dirty="0" err="1">
                  <a:solidFill>
                    <a:srgbClr val="000000"/>
                  </a:solidFill>
                </a:rPr>
                <a:t>Pt</a:t>
              </a:r>
              <a:r>
                <a:rPr lang="en-US" sz="1100" b="1" dirty="0">
                  <a:solidFill>
                    <a:srgbClr val="000000"/>
                  </a:solidFill>
                </a:rPr>
                <a:t> education level</a:t>
              </a:r>
            </a:p>
            <a:p>
              <a:pPr eaLnBrk="1" hangingPunct="1">
                <a:lnSpc>
                  <a:spcPts val="1600"/>
                </a:lnSpc>
                <a:buFont typeface="Arial" charset="0"/>
                <a:buChar char="•"/>
              </a:pPr>
              <a:r>
                <a:rPr lang="en-US" sz="1100" b="1" dirty="0">
                  <a:solidFill>
                    <a:srgbClr val="000000"/>
                  </a:solidFill>
                </a:rPr>
                <a:t>Family demands</a:t>
              </a:r>
            </a:p>
          </p:txBody>
        </p:sp>
        <p:sp>
          <p:nvSpPr>
            <p:cNvPr id="57351" name="TextBox 6"/>
            <p:cNvSpPr txBox="1">
              <a:spLocks noChangeArrowheads="1"/>
            </p:cNvSpPr>
            <p:nvPr/>
          </p:nvSpPr>
          <p:spPr bwMode="auto">
            <a:xfrm>
              <a:off x="4995333" y="3081863"/>
              <a:ext cx="1955798" cy="255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indent="-119063"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lnSpc>
                  <a:spcPts val="1600"/>
                </a:lnSpc>
                <a:buFont typeface="Arial" charset="0"/>
                <a:buChar char="•"/>
              </a:pPr>
              <a:r>
                <a:rPr lang="en-US" sz="1100" b="1" dirty="0">
                  <a:solidFill>
                    <a:srgbClr val="000000"/>
                  </a:solidFill>
                </a:rPr>
                <a:t>National, regional, community systems </a:t>
              </a:r>
              <a:br>
                <a:rPr lang="en-US" sz="1100" b="1" dirty="0">
                  <a:solidFill>
                    <a:srgbClr val="000000"/>
                  </a:solidFill>
                </a:rPr>
              </a:br>
              <a:r>
                <a:rPr lang="en-US" sz="1100" b="1" dirty="0">
                  <a:solidFill>
                    <a:srgbClr val="000000"/>
                  </a:solidFill>
                </a:rPr>
                <a:t>– labs, supply chain</a:t>
              </a:r>
            </a:p>
            <a:p>
              <a:pPr eaLnBrk="1" hangingPunct="1">
                <a:lnSpc>
                  <a:spcPts val="1600"/>
                </a:lnSpc>
                <a:buFont typeface="Arial" charset="0"/>
                <a:buChar char="•"/>
              </a:pPr>
              <a:r>
                <a:rPr lang="en-US" sz="1100" b="1" dirty="0">
                  <a:solidFill>
                    <a:srgbClr val="FF0000"/>
                  </a:solidFill>
                </a:rPr>
                <a:t>National, regional policies</a:t>
              </a:r>
            </a:p>
            <a:p>
              <a:pPr eaLnBrk="1" hangingPunct="1">
                <a:lnSpc>
                  <a:spcPts val="1600"/>
                </a:lnSpc>
                <a:buFont typeface="Arial" charset="0"/>
                <a:buChar char="•"/>
              </a:pPr>
              <a:r>
                <a:rPr lang="en-US" sz="1100" b="1" dirty="0">
                  <a:solidFill>
                    <a:srgbClr val="000000"/>
                  </a:solidFill>
                </a:rPr>
                <a:t>Partner programs</a:t>
              </a:r>
            </a:p>
            <a:p>
              <a:pPr eaLnBrk="1" hangingPunct="1">
                <a:lnSpc>
                  <a:spcPts val="1600"/>
                </a:lnSpc>
                <a:buFont typeface="Arial" charset="0"/>
                <a:buChar char="•"/>
              </a:pPr>
              <a:r>
                <a:rPr lang="en-US" sz="1100" b="1" dirty="0">
                  <a:solidFill>
                    <a:srgbClr val="000000"/>
                  </a:solidFill>
                </a:rPr>
                <a:t>Available health workforce, including informal private, </a:t>
              </a:r>
              <a:br>
                <a:rPr lang="en-US" sz="1100" b="1" dirty="0">
                  <a:solidFill>
                    <a:srgbClr val="000000"/>
                  </a:solidFill>
                </a:rPr>
              </a:br>
              <a:r>
                <a:rPr lang="en-US" sz="1100" b="1" dirty="0">
                  <a:solidFill>
                    <a:srgbClr val="000000"/>
                  </a:solidFill>
                </a:rPr>
                <a:t>attrition issues</a:t>
              </a:r>
            </a:p>
            <a:p>
              <a:pPr eaLnBrk="1" hangingPunct="1">
                <a:lnSpc>
                  <a:spcPts val="1600"/>
                </a:lnSpc>
                <a:buFont typeface="Arial" charset="0"/>
                <a:buChar char="•"/>
              </a:pPr>
              <a:r>
                <a:rPr lang="en-US" sz="1100" b="1" dirty="0">
                  <a:solidFill>
                    <a:srgbClr val="000000"/>
                  </a:solidFill>
                </a:rPr>
                <a:t>Pre-service program</a:t>
              </a:r>
            </a:p>
            <a:p>
              <a:pPr eaLnBrk="1" hangingPunct="1">
                <a:lnSpc>
                  <a:spcPts val="1600"/>
                </a:lnSpc>
                <a:buFont typeface="Arial" charset="0"/>
                <a:buChar char="•"/>
              </a:pPr>
              <a:r>
                <a:rPr lang="en-US" sz="1100" b="1" dirty="0">
                  <a:solidFill>
                    <a:srgbClr val="000000"/>
                  </a:solidFill>
                </a:rPr>
                <a:t>Retention factors, </a:t>
              </a:r>
              <a:br>
                <a:rPr lang="en-US" sz="1100" b="1" dirty="0">
                  <a:solidFill>
                    <a:srgbClr val="000000"/>
                  </a:solidFill>
                </a:rPr>
              </a:br>
              <a:r>
                <a:rPr lang="en-US" sz="1100" b="1" dirty="0">
                  <a:solidFill>
                    <a:srgbClr val="000000"/>
                  </a:solidFill>
                </a:rPr>
                <a:t>e.g. pay scales</a:t>
              </a:r>
            </a:p>
          </p:txBody>
        </p:sp>
        <p:sp>
          <p:nvSpPr>
            <p:cNvPr id="57352" name="TextBox 7"/>
            <p:cNvSpPr txBox="1">
              <a:spLocks noChangeArrowheads="1"/>
            </p:cNvSpPr>
            <p:nvPr/>
          </p:nvSpPr>
          <p:spPr bwMode="auto">
            <a:xfrm>
              <a:off x="7035805" y="3081863"/>
              <a:ext cx="1693331" cy="213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indent="-119063"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lnSpc>
                  <a:spcPts val="1600"/>
                </a:lnSpc>
                <a:buFont typeface="Arial" charset="0"/>
                <a:buChar char="•"/>
              </a:pPr>
              <a:r>
                <a:rPr lang="en-US" sz="1100" b="1">
                  <a:solidFill>
                    <a:srgbClr val="000000"/>
                  </a:solidFill>
                </a:rPr>
                <a:t>Political instability</a:t>
              </a:r>
            </a:p>
            <a:p>
              <a:pPr eaLnBrk="1" hangingPunct="1">
                <a:lnSpc>
                  <a:spcPts val="1600"/>
                </a:lnSpc>
                <a:buFont typeface="Arial" charset="0"/>
                <a:buChar char="•"/>
              </a:pPr>
              <a:r>
                <a:rPr lang="en-US" sz="1100" b="1">
                  <a:solidFill>
                    <a:srgbClr val="000000"/>
                  </a:solidFill>
                </a:rPr>
                <a:t>Prevalent disease</a:t>
              </a:r>
            </a:p>
            <a:p>
              <a:pPr eaLnBrk="1" hangingPunct="1">
                <a:lnSpc>
                  <a:spcPts val="1600"/>
                </a:lnSpc>
                <a:buFont typeface="Arial" charset="0"/>
                <a:buChar char="•"/>
              </a:pPr>
              <a:r>
                <a:rPr lang="en-US" sz="1100" b="1">
                  <a:solidFill>
                    <a:srgbClr val="000000"/>
                  </a:solidFill>
                </a:rPr>
                <a:t>Natural disasters</a:t>
              </a:r>
            </a:p>
            <a:p>
              <a:pPr eaLnBrk="1" hangingPunct="1">
                <a:lnSpc>
                  <a:spcPts val="1600"/>
                </a:lnSpc>
                <a:buFont typeface="Arial" charset="0"/>
                <a:buChar char="•"/>
              </a:pPr>
              <a:r>
                <a:rPr lang="en-US" sz="1100" b="1">
                  <a:solidFill>
                    <a:srgbClr val="000000"/>
                  </a:solidFill>
                </a:rPr>
                <a:t>Food availability</a:t>
              </a:r>
            </a:p>
            <a:p>
              <a:pPr eaLnBrk="1" hangingPunct="1">
                <a:lnSpc>
                  <a:spcPts val="1600"/>
                </a:lnSpc>
                <a:buFont typeface="Arial" charset="0"/>
                <a:buChar char="•"/>
              </a:pPr>
              <a:r>
                <a:rPr lang="en-US" sz="1100" b="1">
                  <a:solidFill>
                    <a:srgbClr val="000000"/>
                  </a:solidFill>
                </a:rPr>
                <a:t>Seasonal changes</a:t>
              </a:r>
            </a:p>
            <a:p>
              <a:pPr eaLnBrk="1" hangingPunct="1">
                <a:lnSpc>
                  <a:spcPts val="1600"/>
                </a:lnSpc>
                <a:buFont typeface="Arial" charset="0"/>
                <a:buChar char="•"/>
              </a:pPr>
              <a:r>
                <a:rPr lang="en-US" sz="1100" b="1">
                  <a:solidFill>
                    <a:srgbClr val="000000"/>
                  </a:solidFill>
                </a:rPr>
                <a:t>Patient access to food, transportation</a:t>
              </a:r>
            </a:p>
            <a:p>
              <a:pPr eaLnBrk="1" hangingPunct="1">
                <a:lnSpc>
                  <a:spcPts val="1600"/>
                </a:lnSpc>
                <a:buFont typeface="Arial" charset="0"/>
                <a:buChar char="•"/>
              </a:pPr>
              <a:r>
                <a:rPr lang="en-US" sz="1100" b="1">
                  <a:solidFill>
                    <a:srgbClr val="000000"/>
                  </a:solidFill>
                  <a:latin typeface="Calibri" charset="0"/>
                  <a:cs typeface="Calibri" charset="0"/>
                </a:rPr>
                <a:t>Available community support resources</a:t>
              </a:r>
            </a:p>
            <a:p>
              <a:pPr eaLnBrk="1" hangingPunct="1">
                <a:lnSpc>
                  <a:spcPts val="1600"/>
                </a:lnSpc>
                <a:buFont typeface="Arial" charset="0"/>
                <a:buChar char="•"/>
              </a:pPr>
              <a:endParaRPr lang="en-US" sz="1100">
                <a:solidFill>
                  <a:srgbClr val="000000"/>
                </a:solidFill>
              </a:endParaRPr>
            </a:p>
          </p:txBody>
        </p:sp>
        <p:sp>
          <p:nvSpPr>
            <p:cNvPr id="57353" name="TextBox 8"/>
            <p:cNvSpPr txBox="1">
              <a:spLocks noChangeArrowheads="1"/>
            </p:cNvSpPr>
            <p:nvPr/>
          </p:nvSpPr>
          <p:spPr bwMode="auto">
            <a:xfrm>
              <a:off x="2904063" y="3081863"/>
              <a:ext cx="1862667" cy="213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indent="-119063"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eaLnBrk="1" hangingPunct="1">
                <a:lnSpc>
                  <a:spcPts val="1600"/>
                </a:lnSpc>
                <a:buFont typeface="Arial" charset="0"/>
                <a:buChar char="•"/>
              </a:pPr>
              <a:r>
                <a:rPr lang="en-US" sz="1100" b="1" dirty="0">
                  <a:solidFill>
                    <a:srgbClr val="000000"/>
                  </a:solidFill>
                </a:rPr>
                <a:t>Management support</a:t>
              </a:r>
            </a:p>
            <a:p>
              <a:pPr eaLnBrk="1" hangingPunct="1">
                <a:lnSpc>
                  <a:spcPts val="1600"/>
                </a:lnSpc>
                <a:buFont typeface="Arial" charset="0"/>
                <a:buChar char="•"/>
              </a:pPr>
              <a:r>
                <a:rPr lang="en-US" sz="1100" b="1" dirty="0">
                  <a:solidFill>
                    <a:srgbClr val="000000"/>
                  </a:solidFill>
                </a:rPr>
                <a:t>HR – staffing levels, salaries, burnout</a:t>
              </a:r>
            </a:p>
            <a:p>
              <a:pPr eaLnBrk="1" hangingPunct="1">
                <a:lnSpc>
                  <a:spcPts val="1600"/>
                </a:lnSpc>
                <a:buFont typeface="Arial" charset="0"/>
                <a:buChar char="•"/>
              </a:pPr>
              <a:r>
                <a:rPr lang="en-US" sz="1100" b="1" dirty="0">
                  <a:solidFill>
                    <a:srgbClr val="FF0000"/>
                  </a:solidFill>
                </a:rPr>
                <a:t>Available drugs</a:t>
              </a:r>
              <a:r>
                <a:rPr lang="en-US" sz="1100" b="1" dirty="0">
                  <a:solidFill>
                    <a:srgbClr val="000000"/>
                  </a:solidFill>
                </a:rPr>
                <a:t>, supplies, equipment and infrastructure</a:t>
              </a:r>
            </a:p>
            <a:p>
              <a:pPr eaLnBrk="1" hangingPunct="1">
                <a:lnSpc>
                  <a:spcPts val="1600"/>
                </a:lnSpc>
                <a:buFont typeface="Arial" charset="0"/>
                <a:buChar char="•"/>
              </a:pPr>
              <a:r>
                <a:rPr lang="en-US" sz="1100" b="1" dirty="0">
                  <a:solidFill>
                    <a:srgbClr val="000000"/>
                  </a:solidFill>
                </a:rPr>
                <a:t>Facility systems – appointments, records, flow, referrals</a:t>
              </a:r>
            </a:p>
            <a:p>
              <a:pPr eaLnBrk="1" hangingPunct="1">
                <a:lnSpc>
                  <a:spcPts val="1600"/>
                </a:lnSpc>
                <a:buFont typeface="Arial" charset="0"/>
                <a:buChar char="•"/>
              </a:pPr>
              <a:r>
                <a:rPr lang="en-US" sz="1100" b="1" dirty="0">
                  <a:solidFill>
                    <a:srgbClr val="000000"/>
                  </a:solidFill>
                </a:rPr>
                <a:t>Patient  needs</a:t>
              </a:r>
            </a:p>
          </p:txBody>
        </p:sp>
      </p:grpSp>
      <p:sp>
        <p:nvSpPr>
          <p:cNvPr id="57348" name="TextBox 1"/>
          <p:cNvSpPr txBox="1">
            <a:spLocks noChangeArrowheads="1"/>
          </p:cNvSpPr>
          <p:nvPr/>
        </p:nvSpPr>
        <p:spPr bwMode="auto">
          <a:xfrm>
            <a:off x="2508250" y="-79375"/>
            <a:ext cx="3667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r>
              <a:rPr lang="en-US" b="1" dirty="0"/>
              <a:t>Situational Factors</a:t>
            </a:r>
          </a:p>
        </p:txBody>
      </p:sp>
      <p:sp>
        <p:nvSpPr>
          <p:cNvPr id="17" name="Rectangle 16"/>
          <p:cNvSpPr/>
          <p:nvPr/>
        </p:nvSpPr>
        <p:spPr>
          <a:xfrm>
            <a:off x="0" y="6316663"/>
            <a:ext cx="9144000" cy="549275"/>
          </a:xfrm>
          <a:prstGeom prst="rect">
            <a:avLst/>
          </a:prstGeom>
          <a:solidFill>
            <a:srgbClr val="284A7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8" name="TextBox 17"/>
          <p:cNvSpPr txBox="1"/>
          <p:nvPr/>
        </p:nvSpPr>
        <p:spPr>
          <a:xfrm>
            <a:off x="254000" y="6418263"/>
            <a:ext cx="7881938" cy="322262"/>
          </a:xfrm>
          <a:prstGeom prst="rect">
            <a:avLst/>
          </a:prstGeom>
          <a:noFill/>
        </p:spPr>
        <p:txBody>
          <a:bodyPr>
            <a:spAutoFit/>
          </a:bodyPr>
          <a:lstStyle/>
          <a:p>
            <a:pPr>
              <a:defRPr/>
            </a:pPr>
            <a:r>
              <a:rPr lang="en-US" sz="1500" cap="all" dirty="0">
                <a:solidFill>
                  <a:srgbClr val="000000"/>
                </a:solidFill>
              </a:rPr>
              <a:t>Training evaluation Framework</a:t>
            </a:r>
            <a:endParaRPr lang="en-US" sz="1500" cap="all" spc="1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375" y="-127000"/>
            <a:ext cx="9921875" cy="7429500"/>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0"/>
            <a:ext cx="8534400" cy="1066800"/>
          </a:xfrm>
        </p:spPr>
        <p:txBody>
          <a:bodyPr rtlCol="0">
            <a:noAutofit/>
          </a:bodyPr>
          <a:lstStyle/>
          <a:p>
            <a:pPr>
              <a:defRPr/>
            </a:pPr>
            <a:r>
              <a:rPr lang="en-US" b="1" dirty="0" smtClean="0">
                <a:solidFill>
                  <a:schemeClr val="tx1">
                    <a:lumMod val="95000"/>
                  </a:schemeClr>
                </a:solidFill>
                <a:ea typeface="ＭＳ Ｐゴシック" charset="0"/>
                <a:cs typeface="Helvetica"/>
              </a:rPr>
              <a:t>Planning the Training Evaluation</a:t>
            </a:r>
            <a:r>
              <a:rPr lang="en-US" sz="2800" b="1" i="1" dirty="0" smtClean="0">
                <a:solidFill>
                  <a:schemeClr val="tx1">
                    <a:lumMod val="95000"/>
                  </a:schemeClr>
                </a:solidFill>
                <a:latin typeface="Helvetica"/>
                <a:ea typeface="ＭＳ Ｐゴシック" charset="0"/>
                <a:cs typeface="Helvetica"/>
              </a:rPr>
              <a:t> </a:t>
            </a:r>
          </a:p>
        </p:txBody>
      </p:sp>
      <p:sp>
        <p:nvSpPr>
          <p:cNvPr id="59394" name="Content Placeholder 2"/>
          <p:cNvSpPr>
            <a:spLocks noGrp="1"/>
          </p:cNvSpPr>
          <p:nvPr>
            <p:ph idx="1"/>
          </p:nvPr>
        </p:nvSpPr>
        <p:spPr>
          <a:xfrm>
            <a:off x="362607" y="1171574"/>
            <a:ext cx="8552793" cy="5686425"/>
          </a:xfrm>
        </p:spPr>
        <p:txBody>
          <a:bodyPr>
            <a:noAutofit/>
          </a:bodyPr>
          <a:lstStyle/>
          <a:p>
            <a:pPr marL="0" indent="0" eaLnBrk="1" hangingPunct="1">
              <a:lnSpc>
                <a:spcPct val="120000"/>
              </a:lnSpc>
              <a:spcBef>
                <a:spcPct val="0"/>
              </a:spcBef>
              <a:buNone/>
            </a:pPr>
            <a:r>
              <a:rPr lang="en-US" b="1" dirty="0" smtClean="0">
                <a:solidFill>
                  <a:schemeClr val="tx1">
                    <a:lumMod val="95000"/>
                  </a:schemeClr>
                </a:solidFill>
                <a:latin typeface="Helvetica" pitchFamily="34" charset="0"/>
                <a:ea typeface="MS PGothic" charset="0"/>
                <a:cs typeface="Helvetica" pitchFamily="34" charset="0"/>
              </a:rPr>
              <a:t>Framework and tools support discussion, decision-making</a:t>
            </a:r>
          </a:p>
          <a:p>
            <a:pPr lvl="1">
              <a:lnSpc>
                <a:spcPct val="120000"/>
              </a:lnSpc>
              <a:spcBef>
                <a:spcPct val="0"/>
              </a:spcBef>
            </a:pPr>
            <a:r>
              <a:rPr lang="en-US" sz="3200" b="1" dirty="0" smtClean="0">
                <a:solidFill>
                  <a:schemeClr val="tx1">
                    <a:lumMod val="95000"/>
                  </a:schemeClr>
                </a:solidFill>
                <a:latin typeface="Helvetica" pitchFamily="34" charset="0"/>
                <a:ea typeface="MS PGothic" charset="0"/>
                <a:cs typeface="Helvetica" pitchFamily="34" charset="0"/>
              </a:rPr>
              <a:t>Intervention </a:t>
            </a:r>
            <a:r>
              <a:rPr lang="en-US" sz="3200" b="1" dirty="0">
                <a:solidFill>
                  <a:schemeClr val="tx1">
                    <a:lumMod val="95000"/>
                  </a:schemeClr>
                </a:solidFill>
                <a:latin typeface="Helvetica" pitchFamily="34" charset="0"/>
                <a:ea typeface="MS PGothic" charset="0"/>
                <a:cs typeface="Helvetica" pitchFamily="34" charset="0"/>
              </a:rPr>
              <a:t>Scope</a:t>
            </a:r>
          </a:p>
          <a:p>
            <a:pPr lvl="1">
              <a:lnSpc>
                <a:spcPct val="120000"/>
              </a:lnSpc>
              <a:spcBef>
                <a:spcPct val="0"/>
              </a:spcBef>
            </a:pPr>
            <a:r>
              <a:rPr lang="en-US" sz="3200" b="1" dirty="0">
                <a:solidFill>
                  <a:schemeClr val="tx1">
                    <a:lumMod val="95000"/>
                  </a:schemeClr>
                </a:solidFill>
                <a:latin typeface="Helvetica" pitchFamily="34" charset="0"/>
                <a:ea typeface="MS PGothic" charset="0"/>
                <a:cs typeface="Helvetica" pitchFamily="34" charset="0"/>
              </a:rPr>
              <a:t>Objectives of the training intervention</a:t>
            </a:r>
          </a:p>
          <a:p>
            <a:pPr lvl="1">
              <a:lnSpc>
                <a:spcPct val="120000"/>
              </a:lnSpc>
              <a:spcBef>
                <a:spcPct val="0"/>
              </a:spcBef>
            </a:pPr>
            <a:r>
              <a:rPr lang="en-US" sz="3200" b="1" dirty="0">
                <a:solidFill>
                  <a:schemeClr val="tx1">
                    <a:lumMod val="95000"/>
                  </a:schemeClr>
                </a:solidFill>
                <a:latin typeface="Helvetica" pitchFamily="34" charset="0"/>
                <a:ea typeface="MS PGothic" charset="0"/>
                <a:cs typeface="Helvetica" pitchFamily="34" charset="0"/>
              </a:rPr>
              <a:t>Use of the evaluation findings</a:t>
            </a:r>
          </a:p>
          <a:p>
            <a:pPr lvl="1">
              <a:lnSpc>
                <a:spcPct val="120000"/>
              </a:lnSpc>
              <a:spcBef>
                <a:spcPct val="0"/>
              </a:spcBef>
            </a:pPr>
            <a:r>
              <a:rPr lang="en-US" sz="3200" b="1" dirty="0">
                <a:solidFill>
                  <a:schemeClr val="tx1">
                    <a:lumMod val="95000"/>
                  </a:schemeClr>
                </a:solidFill>
                <a:latin typeface="Helvetica" pitchFamily="34" charset="0"/>
                <a:ea typeface="MS PGothic" charset="0"/>
                <a:cs typeface="Helvetica" pitchFamily="34" charset="0"/>
              </a:rPr>
              <a:t>Feasibility of the evaluation activities:</a:t>
            </a:r>
          </a:p>
          <a:p>
            <a:pPr lvl="2">
              <a:lnSpc>
                <a:spcPct val="120000"/>
              </a:lnSpc>
              <a:spcBef>
                <a:spcPct val="0"/>
              </a:spcBef>
            </a:pPr>
            <a:r>
              <a:rPr lang="en-US" sz="3200" b="1" dirty="0">
                <a:solidFill>
                  <a:schemeClr val="tx1">
                    <a:lumMod val="95000"/>
                  </a:schemeClr>
                </a:solidFill>
                <a:latin typeface="Helvetica" pitchFamily="34" charset="0"/>
                <a:ea typeface="ＭＳ Ｐゴシック" charset="0"/>
                <a:cs typeface="Helvetica" pitchFamily="34" charset="0"/>
              </a:rPr>
              <a:t>Time Frame</a:t>
            </a:r>
          </a:p>
          <a:p>
            <a:pPr lvl="2">
              <a:lnSpc>
                <a:spcPct val="120000"/>
              </a:lnSpc>
              <a:spcBef>
                <a:spcPct val="0"/>
              </a:spcBef>
            </a:pPr>
            <a:r>
              <a:rPr lang="en-US" sz="3200" b="1" dirty="0">
                <a:solidFill>
                  <a:schemeClr val="tx1">
                    <a:lumMod val="95000"/>
                  </a:schemeClr>
                </a:solidFill>
                <a:latin typeface="Helvetica" pitchFamily="34" charset="0"/>
                <a:ea typeface="ＭＳ Ｐゴシック" charset="0"/>
                <a:cs typeface="Helvetica" pitchFamily="34" charset="0"/>
              </a:rPr>
              <a:t>Financial and Human Resources</a:t>
            </a:r>
          </a:p>
          <a:p>
            <a:pPr lvl="2">
              <a:lnSpc>
                <a:spcPct val="120000"/>
              </a:lnSpc>
              <a:spcBef>
                <a:spcPct val="0"/>
              </a:spcBef>
            </a:pPr>
            <a:r>
              <a:rPr lang="en-US" sz="3200" b="1" dirty="0">
                <a:solidFill>
                  <a:schemeClr val="tx1">
                    <a:lumMod val="95000"/>
                  </a:schemeClr>
                </a:solidFill>
                <a:latin typeface="Helvetica" pitchFamily="34" charset="0"/>
                <a:ea typeface="ＭＳ Ｐゴシック" charset="0"/>
                <a:cs typeface="Helvetica" pitchFamily="34" charset="0"/>
              </a:rPr>
              <a:t>Access to </a:t>
            </a:r>
            <a:r>
              <a:rPr lang="en-US" sz="3200" b="1" dirty="0" smtClean="0">
                <a:solidFill>
                  <a:schemeClr val="tx1">
                    <a:lumMod val="95000"/>
                  </a:schemeClr>
                </a:solidFill>
                <a:latin typeface="Helvetica" pitchFamily="34" charset="0"/>
                <a:ea typeface="ＭＳ Ｐゴシック" charset="0"/>
                <a:cs typeface="Helvetica" pitchFamily="34" charset="0"/>
              </a:rPr>
              <a:t>Data</a:t>
            </a:r>
          </a:p>
          <a:p>
            <a:pPr lvl="1">
              <a:lnSpc>
                <a:spcPct val="120000"/>
              </a:lnSpc>
              <a:spcBef>
                <a:spcPct val="0"/>
              </a:spcBef>
            </a:pPr>
            <a:r>
              <a:rPr lang="en-US" sz="3200" b="1" dirty="0" smtClean="0">
                <a:solidFill>
                  <a:schemeClr val="tx1">
                    <a:lumMod val="95000"/>
                  </a:schemeClr>
                </a:solidFill>
                <a:latin typeface="Helvetica" pitchFamily="34" charset="0"/>
                <a:ea typeface="ＭＳ Ｐゴシック" charset="0"/>
                <a:cs typeface="Helvetica" pitchFamily="34" charset="0"/>
              </a:rPr>
              <a:t>Situational Factors</a:t>
            </a:r>
            <a:endParaRPr lang="en-US" sz="3200" b="1" dirty="0">
              <a:solidFill>
                <a:schemeClr val="tx1">
                  <a:lumMod val="95000"/>
                </a:schemeClr>
              </a:solidFill>
              <a:latin typeface="Helvetica" pitchFamily="34" charset="0"/>
              <a:ea typeface="ＭＳ Ｐゴシック" charset="0"/>
              <a:cs typeface="Helvetica" pitchFamily="34" charset="0"/>
            </a:endParaRPr>
          </a:p>
        </p:txBody>
      </p:sp>
      <p:cxnSp>
        <p:nvCxnSpPr>
          <p:cNvPr id="5" name="Straight Connector 4"/>
          <p:cNvCxnSpPr/>
          <p:nvPr/>
        </p:nvCxnSpPr>
        <p:spPr>
          <a:xfrm>
            <a:off x="228600" y="1066800"/>
            <a:ext cx="86868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903" y="1677769"/>
            <a:ext cx="8229600" cy="1143000"/>
          </a:xfrm>
        </p:spPr>
        <p:txBody>
          <a:bodyPr>
            <a:normAutofit fontScale="90000"/>
          </a:bodyPr>
          <a:lstStyle/>
          <a:p>
            <a:r>
              <a:rPr lang="en-US" dirty="0" smtClean="0"/>
              <a:t>Web resources:</a:t>
            </a:r>
            <a:br>
              <a:rPr lang="en-US" dirty="0" smtClean="0"/>
            </a:br>
            <a:r>
              <a:rPr lang="en-US" sz="4000" dirty="0" smtClean="0"/>
              <a:t>http://www.go2itech.org/resources/TEFT</a:t>
            </a:r>
            <a:endParaRPr lang="en-US" dirty="0"/>
          </a:p>
        </p:txBody>
      </p:sp>
    </p:spTree>
    <p:extLst>
      <p:ext uri="{BB962C8B-B14F-4D97-AF65-F5344CB8AC3E}">
        <p14:creationId xmlns:p14="http://schemas.microsoft.com/office/powerpoint/2010/main" val="2381607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14856"/>
            <a:ext cx="3200400" cy="5511308"/>
          </a:xfrm>
        </p:spPr>
        <p:txBody>
          <a:bodyPr/>
          <a:lstStyle/>
          <a:p>
            <a:pPr marL="0" indent="0">
              <a:buNone/>
            </a:pPr>
            <a:r>
              <a:rPr lang="en-US" sz="4800" dirty="0" smtClean="0"/>
              <a:t>Next Steps</a:t>
            </a:r>
          </a:p>
          <a:p>
            <a:r>
              <a:rPr lang="en-US" dirty="0" smtClean="0"/>
              <a:t>Feedback and revisions</a:t>
            </a:r>
          </a:p>
          <a:p>
            <a:r>
              <a:rPr lang="en-US" dirty="0" smtClean="0"/>
              <a:t>Web interactivity</a:t>
            </a:r>
          </a:p>
          <a:p>
            <a:r>
              <a:rPr lang="en-US" dirty="0" smtClean="0"/>
              <a:t>Piloting </a:t>
            </a:r>
            <a:endParaRPr lang="en-US" dirty="0"/>
          </a:p>
        </p:txBody>
      </p:sp>
      <p:pic>
        <p:nvPicPr>
          <p:cNvPr id="1026" name="Picture 2" descr="C:\Users\petracca\AppData\Local\Microsoft\Windows\Temporary Internet Files\Low\Content.IE5\RUO83ZME\Chlo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276531" y="833891"/>
            <a:ext cx="6279055" cy="5201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073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descr="C:\Users\petracca\AppData\Local\Microsoft\Windows\Temporary Internet Files\Content.Outlook\GLNETJQL\TEFT Example (2).JPG"/>
          <p:cNvPicPr/>
          <p:nvPr/>
        </p:nvPicPr>
        <p:blipFill>
          <a:blip r:embed="rId2">
            <a:extLst>
              <a:ext uri="{28A0092B-C50C-407E-A947-70E740481C1C}">
                <a14:useLocalDpi xmlns:a14="http://schemas.microsoft.com/office/drawing/2010/main" val="0"/>
              </a:ext>
            </a:extLst>
          </a:blip>
          <a:srcRect/>
          <a:stretch>
            <a:fillRect/>
          </a:stretch>
        </p:blipFill>
        <p:spPr bwMode="auto">
          <a:xfrm>
            <a:off x="213792" y="321289"/>
            <a:ext cx="8741021" cy="6237166"/>
          </a:xfrm>
          <a:prstGeom prst="rect">
            <a:avLst/>
          </a:prstGeom>
          <a:noFill/>
          <a:ln>
            <a:noFill/>
          </a:ln>
        </p:spPr>
      </p:pic>
    </p:spTree>
    <p:extLst>
      <p:ext uri="{BB962C8B-B14F-4D97-AF65-F5344CB8AC3E}">
        <p14:creationId xmlns:p14="http://schemas.microsoft.com/office/powerpoint/2010/main" val="2319536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mMarch-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24" y="-174625"/>
            <a:ext cx="10780574" cy="7165488"/>
          </a:xfrm>
          <a:prstGeom prst="rect">
            <a:avLst/>
          </a:prstGeom>
        </p:spPr>
      </p:pic>
    </p:spTree>
    <p:extLst>
      <p:ext uri="{BB962C8B-B14F-4D97-AF65-F5344CB8AC3E}">
        <p14:creationId xmlns:p14="http://schemas.microsoft.com/office/powerpoint/2010/main" val="115278585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mMarch.jpg"/>
          <p:cNvPicPr>
            <a:picLocks noChangeAspect="1"/>
          </p:cNvPicPr>
          <p:nvPr/>
        </p:nvPicPr>
        <p:blipFill rotWithShape="1">
          <a:blip r:embed="rId3">
            <a:extLst>
              <a:ext uri="{28A0092B-C50C-407E-A947-70E740481C1C}">
                <a14:useLocalDpi xmlns:a14="http://schemas.microsoft.com/office/drawing/2010/main" val="0"/>
              </a:ext>
            </a:extLst>
          </a:blip>
          <a:srcRect l="3694" t="4711" r="14243" b="2783"/>
          <a:stretch/>
        </p:blipFill>
        <p:spPr>
          <a:xfrm>
            <a:off x="0" y="1"/>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mMarch-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0"/>
            <a:ext cx="10477500" cy="6985000"/>
          </a:xfrm>
          <a:prstGeom prst="rect">
            <a:avLst/>
          </a:prstGeom>
        </p:spPr>
      </p:pic>
    </p:spTree>
    <p:extLst>
      <p:ext uri="{BB962C8B-B14F-4D97-AF65-F5344CB8AC3E}">
        <p14:creationId xmlns:p14="http://schemas.microsoft.com/office/powerpoint/2010/main" val="124479713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descr="HOPpresentation-cover2.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50800"/>
            <a:ext cx="909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11" descr="BlockW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1150" y="4837113"/>
            <a:ext cx="412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0" descr="ucs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2900" y="5194300"/>
            <a:ext cx="48260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1"/>
          <p:cNvSpPr txBox="1">
            <a:spLocks noChangeArrowheads="1"/>
          </p:cNvSpPr>
          <p:nvPr/>
        </p:nvSpPr>
        <p:spPr bwMode="auto">
          <a:xfrm>
            <a:off x="381000" y="1793875"/>
            <a:ext cx="8397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r>
              <a:rPr lang="en-US" sz="3600" b="1" dirty="0">
                <a:solidFill>
                  <a:schemeClr val="bg1"/>
                </a:solidFill>
                <a:latin typeface="Helvetica" charset="0"/>
                <a:cs typeface="Helvetica" charset="0"/>
              </a:rPr>
              <a:t>The I-TECH Training Evaluation </a:t>
            </a:r>
          </a:p>
          <a:p>
            <a:pPr algn="ctr" eaLnBrk="1" hangingPunct="1"/>
            <a:r>
              <a:rPr lang="en-US" sz="3600" b="1" dirty="0">
                <a:solidFill>
                  <a:schemeClr val="bg1"/>
                </a:solidFill>
                <a:latin typeface="Helvetica" charset="0"/>
                <a:cs typeface="Helvetica" charset="0"/>
              </a:rPr>
              <a:t>Framework and Tools (TEFT)</a:t>
            </a:r>
          </a:p>
        </p:txBody>
      </p:sp>
      <p:sp>
        <p:nvSpPr>
          <p:cNvPr id="14341" name="TextBox 12"/>
          <p:cNvSpPr txBox="1">
            <a:spLocks noChangeArrowheads="1"/>
          </p:cNvSpPr>
          <p:nvPr/>
        </p:nvSpPr>
        <p:spPr bwMode="auto">
          <a:xfrm>
            <a:off x="1324464" y="3359150"/>
            <a:ext cx="6596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rbel" charset="0"/>
                <a:ea typeface="MS PGothic" charset="0"/>
                <a:cs typeface="MS PGothic" charset="0"/>
              </a:defRPr>
            </a:lvl1pPr>
            <a:lvl2pPr marL="742950" indent="-285750" eaLnBrk="0" hangingPunct="0">
              <a:defRPr sz="2400">
                <a:solidFill>
                  <a:schemeClr val="tx1"/>
                </a:solidFill>
                <a:latin typeface="Corbel" charset="0"/>
                <a:ea typeface="MS PGothic" charset="0"/>
                <a:cs typeface="MS PGothic" charset="0"/>
              </a:defRPr>
            </a:lvl2pPr>
            <a:lvl3pPr marL="1143000" indent="-228600" eaLnBrk="0" hangingPunct="0">
              <a:defRPr sz="2400">
                <a:solidFill>
                  <a:schemeClr val="tx1"/>
                </a:solidFill>
                <a:latin typeface="Corbel" charset="0"/>
                <a:ea typeface="MS PGothic" charset="0"/>
                <a:cs typeface="MS PGothic" charset="0"/>
              </a:defRPr>
            </a:lvl3pPr>
            <a:lvl4pPr marL="1600200" indent="-228600" eaLnBrk="0" hangingPunct="0">
              <a:defRPr sz="2400">
                <a:solidFill>
                  <a:schemeClr val="tx1"/>
                </a:solidFill>
                <a:latin typeface="Corbel" charset="0"/>
                <a:ea typeface="MS PGothic" charset="0"/>
                <a:cs typeface="MS PGothic" charset="0"/>
              </a:defRPr>
            </a:lvl4pPr>
            <a:lvl5pPr marL="2057400" indent="-228600" eaLnBrk="0" hangingPunct="0">
              <a:defRPr sz="2400">
                <a:solidFill>
                  <a:schemeClr val="tx1"/>
                </a:solidFill>
                <a:latin typeface="Corbe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rbe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rbe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rbe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rbel" charset="0"/>
                <a:ea typeface="MS PGothic" charset="0"/>
                <a:cs typeface="MS PGothic" charset="0"/>
              </a:defRPr>
            </a:lvl9pPr>
          </a:lstStyle>
          <a:p>
            <a:pPr algn="ctr" eaLnBrk="1" hangingPunct="1"/>
            <a:r>
              <a:rPr lang="en-US" sz="2800" b="1" dirty="0" smtClean="0">
                <a:solidFill>
                  <a:schemeClr val="bg1"/>
                </a:solidFill>
                <a:latin typeface="Helvetica" charset="0"/>
                <a:cs typeface="Helvetica" charset="0"/>
              </a:rPr>
              <a:t>Download the framework and tools at</a:t>
            </a:r>
          </a:p>
          <a:p>
            <a:pPr algn="ctr" eaLnBrk="1" hangingPunct="1"/>
            <a:r>
              <a:rPr lang="en-US" sz="2800" b="1" dirty="0" smtClean="0">
                <a:solidFill>
                  <a:schemeClr val="bg1"/>
                </a:solidFill>
                <a:latin typeface="Helvetica" charset="0"/>
                <a:cs typeface="Helvetica" charset="0"/>
              </a:rPr>
              <a:t>www.go2itech.org/</a:t>
            </a:r>
            <a:r>
              <a:rPr lang="en-US" sz="2800" b="1" dirty="0" err="1" smtClean="0">
                <a:solidFill>
                  <a:schemeClr val="bg1"/>
                </a:solidFill>
                <a:latin typeface="Helvetica" charset="0"/>
                <a:cs typeface="Helvetica" charset="0"/>
              </a:rPr>
              <a:t>teft</a:t>
            </a:r>
            <a:endParaRPr lang="en-US" sz="2800" b="1" dirty="0">
              <a:solidFill>
                <a:schemeClr val="bg1"/>
              </a:solidFill>
              <a:latin typeface="Helvetica" charset="0"/>
              <a:cs typeface="Helvetica" charset="0"/>
            </a:endParaRPr>
          </a:p>
        </p:txBody>
      </p:sp>
    </p:spTree>
    <p:extLst>
      <p:ext uri="{BB962C8B-B14F-4D97-AF65-F5344CB8AC3E}">
        <p14:creationId xmlns:p14="http://schemas.microsoft.com/office/powerpoint/2010/main" val="2743071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8"/>
            <a:ext cx="8229600" cy="715962"/>
          </a:xfrm>
        </p:spPr>
        <p:txBody>
          <a:bodyPr>
            <a:normAutofit fontScale="90000"/>
          </a:bodyPr>
          <a:lstStyle/>
          <a:p>
            <a:r>
              <a:rPr lang="en-US" smtClean="0"/>
              <a:t>HOP Team</a:t>
            </a:r>
          </a:p>
        </p:txBody>
      </p:sp>
      <p:sp>
        <p:nvSpPr>
          <p:cNvPr id="7171" name="Content Placeholder 2"/>
          <p:cNvSpPr>
            <a:spLocks noGrp="1"/>
          </p:cNvSpPr>
          <p:nvPr>
            <p:ph idx="1"/>
          </p:nvPr>
        </p:nvSpPr>
        <p:spPr>
          <a:xfrm>
            <a:off x="457200" y="990600"/>
            <a:ext cx="8229600" cy="4754563"/>
          </a:xfrm>
        </p:spPr>
        <p:txBody>
          <a:bodyPr>
            <a:normAutofit/>
          </a:bodyPr>
          <a:lstStyle/>
          <a:p>
            <a:r>
              <a:rPr lang="en-US" dirty="0" smtClean="0"/>
              <a:t>Project Lead: Gabrielle O’Malley</a:t>
            </a:r>
          </a:p>
          <a:p>
            <a:r>
              <a:rPr lang="en-US" dirty="0" smtClean="0"/>
              <a:t>Team:  </a:t>
            </a:r>
          </a:p>
          <a:p>
            <a:pPr lvl="1"/>
            <a:r>
              <a:rPr lang="en-US" sz="3200" dirty="0" err="1" smtClean="0"/>
              <a:t>Francie</a:t>
            </a:r>
            <a:r>
              <a:rPr lang="en-US" sz="3200" dirty="0" smtClean="0"/>
              <a:t> </a:t>
            </a:r>
            <a:r>
              <a:rPr lang="en-US" sz="3200" dirty="0" err="1" smtClean="0"/>
              <a:t>Petracca</a:t>
            </a:r>
            <a:endParaRPr lang="en-US" sz="3200" dirty="0" smtClean="0"/>
          </a:p>
          <a:p>
            <a:pPr lvl="1"/>
            <a:r>
              <a:rPr lang="en-US" sz="3200" dirty="0" smtClean="0"/>
              <a:t>Tom Perdue</a:t>
            </a:r>
          </a:p>
          <a:p>
            <a:pPr lvl="1"/>
            <a:r>
              <a:rPr lang="en-US" sz="3200" dirty="0" err="1" smtClean="0"/>
              <a:t>Marrianne</a:t>
            </a:r>
            <a:r>
              <a:rPr lang="en-US" sz="3200" dirty="0" smtClean="0"/>
              <a:t> </a:t>
            </a:r>
            <a:r>
              <a:rPr lang="en-US" sz="3200" dirty="0" err="1" smtClean="0"/>
              <a:t>Holec</a:t>
            </a:r>
            <a:endParaRPr lang="en-US" sz="3200" dirty="0" smtClean="0"/>
          </a:p>
          <a:p>
            <a:pPr lvl="1"/>
            <a:r>
              <a:rPr lang="en-US" sz="3200" dirty="0" smtClean="0"/>
              <a:t>Marcia Weaver</a:t>
            </a:r>
          </a:p>
          <a:p>
            <a:pPr lvl="1"/>
            <a:r>
              <a:rPr lang="en-US" sz="3200" dirty="0" smtClean="0"/>
              <a:t>Support : </a:t>
            </a:r>
            <a:r>
              <a:rPr lang="en-US" sz="3200" dirty="0" err="1" smtClean="0"/>
              <a:t>Xeno</a:t>
            </a:r>
            <a:r>
              <a:rPr lang="en-US" sz="3200" dirty="0" smtClean="0"/>
              <a:t> </a:t>
            </a:r>
            <a:r>
              <a:rPr lang="en-US" sz="3200" dirty="0" err="1" smtClean="0"/>
              <a:t>Acharya</a:t>
            </a:r>
            <a:r>
              <a:rPr lang="en-US" sz="3200" dirty="0" smtClean="0"/>
              <a:t>, Michelle Desmond, Hope O’Brien, Vivian </a:t>
            </a:r>
            <a:r>
              <a:rPr lang="en-US" sz="3200" dirty="0" err="1" smtClean="0"/>
              <a:t>Bertman</a:t>
            </a:r>
            <a:r>
              <a:rPr lang="en-US" sz="3200" dirty="0" smtClean="0"/>
              <a:t>, Stacey </a:t>
            </a:r>
            <a:r>
              <a:rPr lang="en-US" sz="3200" dirty="0" err="1" smtClean="0"/>
              <a:t>Lissit</a:t>
            </a:r>
            <a:endParaRPr lang="en-US" sz="3200" dirty="0" smtClean="0"/>
          </a:p>
        </p:txBody>
      </p:sp>
    </p:spTree>
    <p:extLst>
      <p:ext uri="{BB962C8B-B14F-4D97-AF65-F5344CB8AC3E}">
        <p14:creationId xmlns:p14="http://schemas.microsoft.com/office/powerpoint/2010/main" val="968138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143000" y="71438"/>
            <a:ext cx="7677150" cy="690562"/>
          </a:xfrm>
        </p:spPr>
        <p:txBody>
          <a:bodyPr rtlCol="0">
            <a:normAutofit fontScale="90000"/>
          </a:bodyPr>
          <a:lstStyle/>
          <a:p>
            <a:pPr eaLnBrk="1" fontAlgn="auto" hangingPunct="1">
              <a:spcAft>
                <a:spcPts val="0"/>
              </a:spcAft>
              <a:defRPr/>
            </a:pPr>
            <a:r>
              <a:rPr lang="en-US" smtClean="0">
                <a:ea typeface="ＭＳ Ｐゴシック" pitchFamily="34" charset="-128"/>
              </a:rPr>
              <a:t>Progress to date</a:t>
            </a:r>
          </a:p>
        </p:txBody>
      </p:sp>
      <p:sp>
        <p:nvSpPr>
          <p:cNvPr id="10243" name="Content Placeholder 2"/>
          <p:cNvSpPr>
            <a:spLocks noGrp="1"/>
          </p:cNvSpPr>
          <p:nvPr>
            <p:ph idx="1"/>
          </p:nvPr>
        </p:nvSpPr>
        <p:spPr>
          <a:xfrm>
            <a:off x="609600" y="990600"/>
            <a:ext cx="7821613" cy="5517078"/>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ea typeface="ＭＳ Ｐゴシック" pitchFamily="34" charset="-128"/>
              </a:rPr>
              <a:t>Key informant interviews (15) and surveys (30) – technical advisors, program managers, OGAC, HRH TWG</a:t>
            </a:r>
            <a:endParaRPr lang="en-US" dirty="0" smtClean="0">
              <a:solidFill>
                <a:srgbClr val="FF0000"/>
              </a:solidFill>
              <a:ea typeface="ＭＳ Ｐゴシック" pitchFamily="34" charset="-128"/>
            </a:endParaRPr>
          </a:p>
          <a:p>
            <a:pPr eaLnBrk="1" fontAlgn="auto" hangingPunct="1">
              <a:spcAft>
                <a:spcPts val="0"/>
              </a:spcAft>
              <a:buFont typeface="Arial" pitchFamily="34" charset="0"/>
              <a:buChar char="•"/>
              <a:defRPr/>
            </a:pPr>
            <a:r>
              <a:rPr lang="en-US" dirty="0" smtClean="0">
                <a:ea typeface="ＭＳ Ｐゴシック" pitchFamily="34" charset="-128"/>
              </a:rPr>
              <a:t>Framework development and vetting, revision</a:t>
            </a:r>
          </a:p>
          <a:p>
            <a:pPr eaLnBrk="1" fontAlgn="auto" hangingPunct="1">
              <a:spcAft>
                <a:spcPts val="0"/>
              </a:spcAft>
              <a:buFont typeface="Arial" pitchFamily="34" charset="0"/>
              <a:buChar char="•"/>
              <a:defRPr/>
            </a:pPr>
            <a:r>
              <a:rPr lang="en-US" dirty="0" smtClean="0">
                <a:ea typeface="ＭＳ Ｐゴシック" pitchFamily="34" charset="-128"/>
              </a:rPr>
              <a:t>Review and categorization of literature</a:t>
            </a:r>
          </a:p>
          <a:p>
            <a:pPr eaLnBrk="1" fontAlgn="auto" hangingPunct="1">
              <a:spcAft>
                <a:spcPts val="0"/>
              </a:spcAft>
              <a:buFont typeface="Arial" pitchFamily="34" charset="0"/>
              <a:buChar char="•"/>
              <a:defRPr/>
            </a:pPr>
            <a:r>
              <a:rPr lang="en-US" dirty="0" smtClean="0">
                <a:ea typeface="ＭＳ Ｐゴシック" pitchFamily="34" charset="-128"/>
              </a:rPr>
              <a:t>Developed tools to support decision-making; currently piloting</a:t>
            </a:r>
          </a:p>
          <a:p>
            <a:pPr eaLnBrk="1" fontAlgn="auto" hangingPunct="1">
              <a:spcAft>
                <a:spcPts val="0"/>
              </a:spcAft>
              <a:buFont typeface="Arial" pitchFamily="34" charset="0"/>
              <a:buChar char="•"/>
              <a:defRPr/>
            </a:pPr>
            <a:r>
              <a:rPr lang="en-US" dirty="0" smtClean="0">
                <a:ea typeface="ＭＳ Ｐゴシック" pitchFamily="34" charset="-128"/>
              </a:rPr>
              <a:t>Developed illustrative case examples and guidance narrative</a:t>
            </a:r>
          </a:p>
          <a:p>
            <a:pPr eaLnBrk="1" fontAlgn="auto" hangingPunct="1">
              <a:spcAft>
                <a:spcPts val="0"/>
              </a:spcAft>
              <a:buFont typeface="Arial" pitchFamily="34" charset="0"/>
              <a:buChar char="•"/>
              <a:defRPr/>
            </a:pPr>
            <a:r>
              <a:rPr lang="en-US" dirty="0" smtClean="0">
                <a:ea typeface="ＭＳ Ｐゴシック" pitchFamily="34" charset="-128"/>
              </a:rPr>
              <a:t>Posted on I-TECH website: </a:t>
            </a:r>
          </a:p>
          <a:p>
            <a:pPr marL="457200" lvl="1" indent="0">
              <a:buNone/>
              <a:defRPr/>
            </a:pPr>
            <a:r>
              <a:rPr lang="en-US" sz="3000" dirty="0" smtClean="0">
                <a:ea typeface="ＭＳ Ｐゴシック" pitchFamily="34" charset="-128"/>
              </a:rPr>
              <a:t>http://www.go2itech.org/resources/TEFT</a:t>
            </a:r>
          </a:p>
        </p:txBody>
      </p:sp>
    </p:spTree>
    <p:extLst>
      <p:ext uri="{BB962C8B-B14F-4D97-AF65-F5344CB8AC3E}">
        <p14:creationId xmlns:p14="http://schemas.microsoft.com/office/powerpoint/2010/main" val="26371914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52400"/>
            <a:ext cx="8229600" cy="990600"/>
          </a:xfrm>
        </p:spPr>
        <p:txBody>
          <a:bodyPr/>
          <a:lstStyle/>
          <a:p>
            <a:pPr eaLnBrk="1" hangingPunct="1"/>
            <a:r>
              <a:rPr lang="en-US" dirty="0" smtClean="0"/>
              <a:t>Interview themes</a:t>
            </a:r>
          </a:p>
        </p:txBody>
      </p:sp>
      <p:sp>
        <p:nvSpPr>
          <p:cNvPr id="10243" name="Content Placeholder 2"/>
          <p:cNvSpPr>
            <a:spLocks noGrp="1"/>
          </p:cNvSpPr>
          <p:nvPr>
            <p:ph idx="1"/>
          </p:nvPr>
        </p:nvSpPr>
        <p:spPr>
          <a:xfrm>
            <a:off x="304800" y="1143000"/>
            <a:ext cx="8382000" cy="4754563"/>
          </a:xfrm>
        </p:spPr>
        <p:txBody>
          <a:bodyPr/>
          <a:lstStyle/>
          <a:p>
            <a:pPr eaLnBrk="1" hangingPunct="1"/>
            <a:r>
              <a:rPr lang="en-US" smtClean="0"/>
              <a:t>Importance of documenting outcomes</a:t>
            </a:r>
          </a:p>
          <a:p>
            <a:pPr lvl="1" eaLnBrk="1" hangingPunct="1"/>
            <a:r>
              <a:rPr lang="en-US" sz="2400" b="1" i="1" smtClean="0">
                <a:latin typeface="Times New Roman" pitchFamily="18" charset="0"/>
                <a:cs typeface="Times New Roman" pitchFamily="18" charset="0"/>
              </a:rPr>
              <a:t>We’re getting a lot of pressure from the PEPFAR side to link everything to health outcomes. </a:t>
            </a:r>
          </a:p>
          <a:p>
            <a:pPr eaLnBrk="1" hangingPunct="1"/>
            <a:r>
              <a:rPr lang="en-US" smtClean="0"/>
              <a:t>Interest in longer-term effects (&gt; 12 months)</a:t>
            </a:r>
          </a:p>
          <a:p>
            <a:pPr marL="800100" lvl="3" indent="-342900" eaLnBrk="1" hangingPunct="1"/>
            <a:r>
              <a:rPr lang="en-US" sz="2400" b="1" i="1" smtClean="0">
                <a:latin typeface="Times New Roman" pitchFamily="18" charset="0"/>
                <a:cs typeface="Times New Roman" pitchFamily="18" charset="0"/>
              </a:rPr>
              <a:t>Check with people 12 months later or 18 months later, you’re in a position to be able to catch them and say, okay now let’s follow up with you a little bit more than we had before.  Within 6 months, they kind of know what’s going on, but then after that, forget it.</a:t>
            </a:r>
          </a:p>
          <a:p>
            <a:pPr eaLnBrk="1" hangingPunct="1"/>
            <a:endParaRPr lang="en-US" sz="2400" b="1" smtClean="0">
              <a:latin typeface="Times New Roman" pitchFamily="18" charset="0"/>
              <a:cs typeface="Times New Roman" pitchFamily="18" charset="0"/>
            </a:endParaRPr>
          </a:p>
        </p:txBody>
      </p:sp>
    </p:spTree>
    <p:extLst>
      <p:ext uri="{BB962C8B-B14F-4D97-AF65-F5344CB8AC3E}">
        <p14:creationId xmlns:p14="http://schemas.microsoft.com/office/powerpoint/2010/main" val="1779890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8229600" cy="639762"/>
          </a:xfrm>
        </p:spPr>
        <p:txBody>
          <a:bodyPr>
            <a:normAutofit fontScale="90000"/>
          </a:bodyPr>
          <a:lstStyle/>
          <a:p>
            <a:r>
              <a:rPr lang="en-US" smtClean="0"/>
              <a:t>Interview themes</a:t>
            </a:r>
          </a:p>
        </p:txBody>
      </p:sp>
      <p:sp>
        <p:nvSpPr>
          <p:cNvPr id="11267" name="Content Placeholder 2"/>
          <p:cNvSpPr>
            <a:spLocks noGrp="1"/>
          </p:cNvSpPr>
          <p:nvPr>
            <p:ph idx="1"/>
          </p:nvPr>
        </p:nvSpPr>
        <p:spPr>
          <a:xfrm>
            <a:off x="304800" y="1066800"/>
            <a:ext cx="8534400" cy="4906963"/>
          </a:xfrm>
        </p:spPr>
        <p:txBody>
          <a:bodyPr/>
          <a:lstStyle/>
          <a:p>
            <a:pPr eaLnBrk="1" hangingPunct="1"/>
            <a:r>
              <a:rPr lang="en-US" smtClean="0"/>
              <a:t>Not re-establishing the value of training; focus on what works and in what context</a:t>
            </a:r>
          </a:p>
          <a:p>
            <a:pPr lvl="1" eaLnBrk="1" hangingPunct="1"/>
            <a:r>
              <a:rPr lang="en-US" sz="2400" b="1" i="1" smtClean="0">
                <a:latin typeface="Times New Roman" pitchFamily="18" charset="0"/>
                <a:ea typeface="ＭＳ Ｐゴシック" pitchFamily="34" charset="-128"/>
                <a:cs typeface="Times New Roman" pitchFamily="18" charset="0"/>
              </a:rPr>
              <a:t>“What different trainings are most effective, what is most cost-effective, these are the kinds of things, for this day and age that we should be talking about.”</a:t>
            </a:r>
          </a:p>
          <a:p>
            <a:pPr eaLnBrk="1" hangingPunct="1"/>
            <a:r>
              <a:rPr lang="en-US" smtClean="0"/>
              <a:t>Emphasis on mixed qualitative and quantitative methods</a:t>
            </a:r>
          </a:p>
          <a:p>
            <a:pPr lvl="1" eaLnBrk="1" hangingPunct="1"/>
            <a:r>
              <a:rPr lang="en-US" sz="2400" b="1" i="1" smtClean="0">
                <a:latin typeface="Times New Roman" pitchFamily="18" charset="0"/>
                <a:cs typeface="Times New Roman" pitchFamily="18" charset="0"/>
              </a:rPr>
              <a:t>I think it’s sort of you getting in there and doing more of the qualitative work… Getting in there and understanding a little more richness about their environment</a:t>
            </a:r>
            <a:r>
              <a:rPr lang="en-US" sz="2400" i="1" smtClean="0">
                <a:latin typeface="Times New Roman" pitchFamily="18" charset="0"/>
                <a:cs typeface="Times New Roman" pitchFamily="18" charset="0"/>
              </a:rPr>
              <a:t>…</a:t>
            </a:r>
          </a:p>
          <a:p>
            <a:pPr eaLnBrk="1" hangingPunct="1"/>
            <a:endParaRPr lang="en-US" smtClean="0"/>
          </a:p>
          <a:p>
            <a:endParaRPr lang="en-US" smtClean="0"/>
          </a:p>
        </p:txBody>
      </p:sp>
    </p:spTree>
    <p:extLst>
      <p:ext uri="{BB962C8B-B14F-4D97-AF65-F5344CB8AC3E}">
        <p14:creationId xmlns:p14="http://schemas.microsoft.com/office/powerpoint/2010/main" val="1890167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152400"/>
            <a:ext cx="8229600" cy="533400"/>
          </a:xfrm>
        </p:spPr>
        <p:txBody>
          <a:bodyPr>
            <a:normAutofit fontScale="90000"/>
          </a:bodyPr>
          <a:lstStyle/>
          <a:p>
            <a:pPr eaLnBrk="1" hangingPunct="1"/>
            <a:r>
              <a:rPr lang="en-US" smtClean="0"/>
              <a:t>Interview themes</a:t>
            </a:r>
          </a:p>
        </p:txBody>
      </p:sp>
      <p:sp>
        <p:nvSpPr>
          <p:cNvPr id="12291" name="Content Placeholder 2"/>
          <p:cNvSpPr>
            <a:spLocks noGrp="1"/>
          </p:cNvSpPr>
          <p:nvPr>
            <p:ph idx="1"/>
          </p:nvPr>
        </p:nvSpPr>
        <p:spPr>
          <a:xfrm>
            <a:off x="228600" y="685800"/>
            <a:ext cx="8686800" cy="5410200"/>
          </a:xfrm>
        </p:spPr>
        <p:txBody>
          <a:bodyPr/>
          <a:lstStyle/>
          <a:p>
            <a:pPr eaLnBrk="1" hangingPunct="1"/>
            <a:r>
              <a:rPr lang="en-US" sz="2800" smtClean="0"/>
              <a:t>Many confounding factors – hard to study impacts</a:t>
            </a:r>
          </a:p>
          <a:p>
            <a:pPr eaLnBrk="1" hangingPunct="1"/>
            <a:r>
              <a:rPr lang="en-US" sz="2800" smtClean="0"/>
              <a:t>Takes time before impacts are seen; this is more expensive and difficult logistically</a:t>
            </a:r>
          </a:p>
          <a:p>
            <a:pPr eaLnBrk="1" hangingPunct="1"/>
            <a:r>
              <a:rPr lang="en-US" sz="2800" smtClean="0"/>
              <a:t>Often baseline has not been collected</a:t>
            </a:r>
          </a:p>
          <a:p>
            <a:pPr lvl="1" eaLnBrk="1" hangingPunct="1"/>
            <a:r>
              <a:rPr lang="en-US" sz="2400" b="1" i="1" smtClean="0">
                <a:latin typeface="Times New Roman" pitchFamily="18" charset="0"/>
                <a:cs typeface="Times New Roman" pitchFamily="18" charset="0"/>
              </a:rPr>
              <a:t>The thing with training, because it is one of multiple inputs to a health outcome, you could take 2 groups that are exactly the same, and one got the training, and one didn’t get the training, and you could compare them, but it’s challenging.  It’s challenging finding a naive group, it’s challenging getting the conditions to stay similar, to get the person you trained to stay in the place for that time.</a:t>
            </a:r>
            <a:endParaRPr lang="en-US" sz="2400" b="1" smtClean="0">
              <a:latin typeface="Times New Roman" pitchFamily="18" charset="0"/>
              <a:cs typeface="Times New Roman" pitchFamily="18" charset="0"/>
            </a:endParaRPr>
          </a:p>
          <a:p>
            <a:pPr lvl="1" eaLnBrk="1" hangingPunct="1"/>
            <a:r>
              <a:rPr lang="en-US" sz="2400" b="1" i="1" smtClean="0">
                <a:latin typeface="Times New Roman" pitchFamily="18" charset="0"/>
                <a:cs typeface="Times New Roman" pitchFamily="18" charset="0"/>
              </a:rPr>
              <a:t>Methodologically, it’s a nightmare.</a:t>
            </a:r>
            <a:endParaRPr lang="en-US" sz="2400" b="1" smtClean="0">
              <a:latin typeface="Times New Roman" pitchFamily="18" charset="0"/>
              <a:cs typeface="Times New Roman" pitchFamily="18" charset="0"/>
            </a:endParaRPr>
          </a:p>
        </p:txBody>
      </p:sp>
    </p:spTree>
    <p:extLst>
      <p:ext uri="{BB962C8B-B14F-4D97-AF65-F5344CB8AC3E}">
        <p14:creationId xmlns:p14="http://schemas.microsoft.com/office/powerpoint/2010/main" val="1918604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762000"/>
          </a:xfrm>
        </p:spPr>
        <p:txBody>
          <a:bodyPr/>
          <a:lstStyle/>
          <a:p>
            <a:pPr eaLnBrk="1" hangingPunct="1"/>
            <a:r>
              <a:rPr lang="en-US" smtClean="0"/>
              <a:t>Interview themes</a:t>
            </a:r>
          </a:p>
        </p:txBody>
      </p:sp>
      <p:sp>
        <p:nvSpPr>
          <p:cNvPr id="13315" name="Content Placeholder 2"/>
          <p:cNvSpPr>
            <a:spLocks noGrp="1"/>
          </p:cNvSpPr>
          <p:nvPr>
            <p:ph idx="1"/>
          </p:nvPr>
        </p:nvSpPr>
        <p:spPr>
          <a:xfrm>
            <a:off x="304800" y="914400"/>
            <a:ext cx="8382000" cy="4983163"/>
          </a:xfrm>
        </p:spPr>
        <p:txBody>
          <a:bodyPr/>
          <a:lstStyle/>
          <a:p>
            <a:pPr eaLnBrk="1" hangingPunct="1"/>
            <a:r>
              <a:rPr lang="en-US" smtClean="0"/>
              <a:t>Integrate capacity building framework with training eval framework</a:t>
            </a:r>
          </a:p>
          <a:p>
            <a:pPr lvl="1"/>
            <a:r>
              <a:rPr lang="en-US" sz="2400" b="1" i="1" smtClean="0">
                <a:latin typeface="Times New Roman" pitchFamily="18" charset="0"/>
                <a:cs typeface="Times New Roman" pitchFamily="18" charset="0"/>
              </a:rPr>
              <a:t>…Using that model that comes out of the UNAIDS/World Bank – it’s the individual, the organization and the system. So we’re no longer saying, ‘train more individuals to do this’.  That’s not all of it.  They have to have someplace to work.  They have to have the policy and institutions behind them to allow them to work...We’re trying to re-orient people’s thinking around capacity building as bigger than just people.  </a:t>
            </a:r>
            <a:endParaRPr lang="en-US" sz="2400" smtClean="0">
              <a:latin typeface="Times New Roman" pitchFamily="18" charset="0"/>
              <a:cs typeface="Times New Roman" pitchFamily="18" charset="0"/>
            </a:endParaRPr>
          </a:p>
        </p:txBody>
      </p:sp>
    </p:spTree>
    <p:extLst>
      <p:ext uri="{BB962C8B-B14F-4D97-AF65-F5344CB8AC3E}">
        <p14:creationId xmlns:p14="http://schemas.microsoft.com/office/powerpoint/2010/main" val="3595426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6597</TotalTime>
  <Words>4020</Words>
  <Application>Microsoft Macintosh PowerPoint</Application>
  <PresentationFormat>On-screen Show (4:3)</PresentationFormat>
  <Paragraphs>511</Paragraphs>
  <Slides>39</Slides>
  <Notes>36</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I-TECH “HOP” Project:  Headquarters Operational Plan</vt:lpstr>
      <vt:lpstr>HOP Team</vt:lpstr>
      <vt:lpstr>Progress to date</vt:lpstr>
      <vt:lpstr>Interview themes</vt:lpstr>
      <vt:lpstr>Interview themes</vt:lpstr>
      <vt:lpstr>Interview themes</vt:lpstr>
      <vt:lpstr>Interview themes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the Training Evaluation </vt:lpstr>
      <vt:lpstr>Web resources: http://www.go2itech.org/resources/TEFT</vt:lpstr>
      <vt:lpstr>PowerPoint Presentation</vt:lpstr>
      <vt:lpstr>PowerPoint Presentation</vt:lpstr>
      <vt:lpstr>PowerPoint Presentation</vt:lpstr>
      <vt:lpstr>PowerPoint Presentation</vt:lpstr>
      <vt:lpstr>PowerPoint Presentation</vt:lpstr>
      <vt:lpstr>PowerPoint Presentation</vt:lpstr>
    </vt:vector>
  </TitlesOfParts>
  <Company>Campbell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Linda Campbell</dc:creator>
  <cp:lastModifiedBy>Ann Downer</cp:lastModifiedBy>
  <cp:revision>307</cp:revision>
  <dcterms:created xsi:type="dcterms:W3CDTF">2012-03-06T23:37:56Z</dcterms:created>
  <dcterms:modified xsi:type="dcterms:W3CDTF">2012-10-31T19:46:46Z</dcterms:modified>
</cp:coreProperties>
</file>