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2" r:id="rId2"/>
    <p:sldMasterId id="2147484517" r:id="rId3"/>
  </p:sldMasterIdLst>
  <p:notesMasterIdLst>
    <p:notesMasterId r:id="rId17"/>
  </p:notesMasterIdLst>
  <p:handoutMasterIdLst>
    <p:handoutMasterId r:id="rId18"/>
  </p:handoutMasterIdLst>
  <p:sldIdLst>
    <p:sldId id="363" r:id="rId4"/>
    <p:sldId id="366" r:id="rId5"/>
    <p:sldId id="362" r:id="rId6"/>
    <p:sldId id="374" r:id="rId7"/>
    <p:sldId id="367" r:id="rId8"/>
    <p:sldId id="364" r:id="rId9"/>
    <p:sldId id="373" r:id="rId10"/>
    <p:sldId id="365" r:id="rId11"/>
    <p:sldId id="368" r:id="rId12"/>
    <p:sldId id="369" r:id="rId13"/>
    <p:sldId id="370" r:id="rId14"/>
    <p:sldId id="371" r:id="rId15"/>
    <p:sldId id="37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2317F"/>
    <a:srgbClr val="8CD200"/>
    <a:srgbClr val="FFCC99"/>
    <a:srgbClr val="FFFFCC"/>
    <a:srgbClr val="3399FF"/>
    <a:srgbClr val="33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48" autoAdjust="0"/>
  </p:normalViewPr>
  <p:slideViewPr>
    <p:cSldViewPr>
      <p:cViewPr varScale="1">
        <p:scale>
          <a:sx n="83" d="100"/>
          <a:sy n="83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438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537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537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defTabSz="939537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algn="r" defTabSz="93953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18EA55AD-4899-4B37-A611-9F8CF8688A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537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537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84200" y="8780463"/>
            <a:ext cx="59150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just" defTabSz="962491">
              <a:defRPr/>
            </a:pPr>
            <a:r>
              <a:rPr lang="en-US" sz="1000" dirty="0">
                <a:latin typeface="Arial" pitchFamily="34" charset="0"/>
              </a:rPr>
              <a:t>M&amp;E of HIV/AIDS Training Programs	                         Introduction to Monitoring and Evaluation                                   Facilitator’s Guide	                  PILOT		                 	                Page 1-</a:t>
            </a:r>
            <a:fld id="{A67B9657-3376-4BEE-9C9C-BEEFD2B2882A}" type="slidenum">
              <a:rPr lang="en-US" sz="1000">
                <a:latin typeface="Arial" pitchFamily="34" charset="0"/>
              </a:rPr>
              <a:pPr algn="just" defTabSz="962491">
                <a:defRPr/>
              </a:pPr>
              <a:t>‹#›</a:t>
            </a:fld>
            <a:endParaRPr lang="en-US" sz="1000" dirty="0">
              <a:latin typeface="Arial" pitchFamily="34" charset="0"/>
            </a:endParaRP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576263" y="8778875"/>
            <a:ext cx="5913437" cy="15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lIns="138802" tIns="138802" rIns="138802" bIns="138802" anchor="ctr"/>
          <a:lstStyle/>
          <a:p>
            <a:pPr>
              <a:defRPr/>
            </a:pPr>
            <a:endParaRPr lang="en-US" dirty="0">
              <a:latin typeface="Times New Roman" pitchFamily="2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2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26" charset="0"/>
        <a:ea typeface="ＭＳ Ｐゴシック" pitchFamily="2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26" charset="0"/>
        <a:ea typeface="ＭＳ Ｐゴシック" pitchFamily="2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26" charset="0"/>
        <a:ea typeface="ＭＳ Ｐゴシック" pitchFamily="2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26" charset="0"/>
        <a:ea typeface="ＭＳ Ｐゴシック" pitchFamily="2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2" tIns="46586" rIns="93172" bIns="46586"/>
          <a:lstStyle/>
          <a:p>
            <a:fld id="{CDE8A37B-77DE-4441-BC38-BE4BE79FF144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14400" y="3352800"/>
            <a:ext cx="7391400" cy="0"/>
          </a:xfrm>
          <a:prstGeom prst="line">
            <a:avLst/>
          </a:prstGeom>
          <a:noFill/>
          <a:ln w="12700">
            <a:solidFill>
              <a:srgbClr val="42317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26" charset="0"/>
              <a:ea typeface="+mn-ea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81200" y="914400"/>
            <a:ext cx="0" cy="4267200"/>
          </a:xfrm>
          <a:prstGeom prst="line">
            <a:avLst/>
          </a:prstGeom>
          <a:noFill/>
          <a:ln w="9525">
            <a:solidFill>
              <a:srgbClr val="42317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imes New Roman" pitchFamily="26" charset="0"/>
              <a:ea typeface="+mn-ea"/>
            </a:endParaRPr>
          </a:p>
        </p:txBody>
      </p:sp>
      <p:pic>
        <p:nvPicPr>
          <p:cNvPr id="6" name="Picture 6" descr="I-TECH_pp_logo96_sha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16287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905000"/>
            <a:ext cx="6629400" cy="12922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Title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672263" cy="1176338"/>
          </a:xfrm>
        </p:spPr>
        <p:txBody>
          <a:bodyPr/>
          <a:lstStyle>
            <a:lvl1pPr marL="0" indent="0">
              <a:buFont typeface="Wingdings" pitchFamily="26" charset="2"/>
              <a:buNone/>
              <a:defRPr sz="3200"/>
            </a:lvl1pPr>
          </a:lstStyle>
          <a:p>
            <a:r>
              <a:rPr lang="en-US"/>
              <a:t>Sub-Title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71438"/>
            <a:ext cx="1954213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1438"/>
            <a:ext cx="5715000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1438"/>
            <a:ext cx="7677150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412875"/>
            <a:ext cx="3833813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412875"/>
            <a:ext cx="3835400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1438"/>
            <a:ext cx="7677150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412875"/>
            <a:ext cx="7821613" cy="46069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1438"/>
            <a:ext cx="7677150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12875"/>
            <a:ext cx="3833813" cy="460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29213" y="1412875"/>
            <a:ext cx="3835400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29213" y="3792538"/>
            <a:ext cx="3835400" cy="222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43000" y="71438"/>
            <a:ext cx="7677150" cy="981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412875"/>
            <a:ext cx="3833813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29213" y="1412875"/>
            <a:ext cx="3835400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43000" y="3792538"/>
            <a:ext cx="3833813" cy="222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213" y="3792538"/>
            <a:ext cx="3835400" cy="222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71438"/>
            <a:ext cx="7821613" cy="5948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DEEC-D964-40E3-A544-C8E15EABD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F7AC-2ABE-4EAE-A4F7-EBB87B2FA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454C1-56FB-4F21-8251-7894065EB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12875"/>
            <a:ext cx="383381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412875"/>
            <a:ext cx="3835400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15E7C-4A5F-4966-AD16-448F7A7DB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A0E78-2B8B-43BC-938B-99C8EADED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72FE3-966A-48D1-B731-70E5708D4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988C6-4A4B-4491-8AC1-F34BC0519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9608-4972-46D6-9F1E-7C21BB220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535A-D508-432E-8D43-63CE8B2C2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5EDF7-3329-4121-AF7C-501963F5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71438"/>
            <a:ext cx="1954213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1438"/>
            <a:ext cx="5715000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B225-9F83-478E-BF48-185942866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E123-3E67-4A24-869D-C62E4B1B27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1F395-EEA8-420E-8E89-26E7754173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12875"/>
            <a:ext cx="3833813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412875"/>
            <a:ext cx="3835400" cy="460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1438"/>
            <a:ext cx="7677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of Slide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12875"/>
            <a:ext cx="7821613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427288" y="306388"/>
            <a:ext cx="1841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 b="1" dirty="0">
              <a:solidFill>
                <a:srgbClr val="264A7A"/>
              </a:solidFill>
              <a:latin typeface="Arial Unicode MS" pitchFamily="34" charset="-128"/>
              <a:cs typeface="ＭＳ Ｐゴシック" charset="-128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438400" y="1695450"/>
            <a:ext cx="1841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 sz="2000" b="1" dirty="0">
              <a:solidFill>
                <a:srgbClr val="264A7A"/>
              </a:solidFill>
              <a:latin typeface="Arial Unicode MS" pitchFamily="34" charset="-128"/>
              <a:cs typeface="ＭＳ Ｐゴシック" charset="-128"/>
            </a:endParaRPr>
          </a:p>
        </p:txBody>
      </p:sp>
      <p:pic>
        <p:nvPicPr>
          <p:cNvPr id="3078" name="Picture 7" descr="PPTfooter.jpg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0" y="45720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490" r:id="rId2"/>
    <p:sldLayoutId id="2147484491" r:id="rId3"/>
    <p:sldLayoutId id="2147484492" r:id="rId4"/>
    <p:sldLayoutId id="2147484493" r:id="rId5"/>
    <p:sldLayoutId id="2147484494" r:id="rId6"/>
    <p:sldLayoutId id="2147484495" r:id="rId7"/>
    <p:sldLayoutId id="2147484496" r:id="rId8"/>
    <p:sldLayoutId id="2147484497" r:id="rId9"/>
    <p:sldLayoutId id="2147484498" r:id="rId10"/>
    <p:sldLayoutId id="2147484499" r:id="rId11"/>
    <p:sldLayoutId id="2147484500" r:id="rId12"/>
    <p:sldLayoutId id="2147484501" r:id="rId13"/>
    <p:sldLayoutId id="2147484502" r:id="rId14"/>
    <p:sldLayoutId id="2147484503" r:id="rId15"/>
    <p:sldLayoutId id="2147484504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336600"/>
        </a:buClr>
        <a:buSzPct val="14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42317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E9D22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Times New Roman" pitchFamily="18" charset="0"/>
        <a:buChar char="–"/>
        <a:defRPr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Times New Roman" pitchFamily="18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1438"/>
            <a:ext cx="7677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of Slide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12875"/>
            <a:ext cx="7821613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2317F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dirty="0"/>
              <a:t>M&amp;E of HIV-AIDS Training Programs - PILOT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2317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A2A3B2D-6537-4F56-BABD-055A8FC77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2427288" y="306388"/>
            <a:ext cx="1841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 b="1" dirty="0">
              <a:solidFill>
                <a:srgbClr val="264A7A"/>
              </a:solidFill>
              <a:latin typeface="Arial Unicode MS" pitchFamily="34" charset="-128"/>
              <a:cs typeface="ＭＳ Ｐゴシック" charset="-128"/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438400" y="1695450"/>
            <a:ext cx="1841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 sz="2000" b="1" dirty="0">
              <a:solidFill>
                <a:srgbClr val="264A7A"/>
              </a:solidFill>
              <a:latin typeface="Arial Unicode MS" pitchFamily="34" charset="-128"/>
              <a:cs typeface="ＭＳ Ｐゴシック" charset="-128"/>
            </a:endParaRPr>
          </a:p>
        </p:txBody>
      </p:sp>
      <p:pic>
        <p:nvPicPr>
          <p:cNvPr id="4104" name="Picture 9" descr="I-TECH_pp_sidebar_ltgreen_low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2700" y="0"/>
            <a:ext cx="114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42317F"/>
          </a:solidFill>
          <a:latin typeface="Arial" pitchFamily="26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336600"/>
        </a:buClr>
        <a:buSzPct val="14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42317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E9D22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Times New Roman" pitchFamily="18" charset="0"/>
        <a:buChar char="–"/>
        <a:defRPr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Times New Roman" pitchFamily="18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rgbClr val="003399"/>
        </a:buClr>
        <a:buFont typeface="Times New Roman" pitchFamily="26" charset="0"/>
        <a:buChar char="»"/>
        <a:defRPr sz="1600">
          <a:solidFill>
            <a:schemeClr val="tx1"/>
          </a:solidFill>
          <a:latin typeface="+mn-lt"/>
          <a:ea typeface="ＭＳ Ｐゴシック" pitchFamily="2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B1EE123-3E67-4A24-869D-C62E4B1B271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10/31/2012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4A1F395-EEA8-420E-8E89-26E77541734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the HIV Health Workforce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Lessons from HRSA’s International AIDS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	Education and Training Center</a:t>
            </a:r>
          </a:p>
          <a:p>
            <a:r>
              <a:rPr lang="en-US" sz="2400" i="1" dirty="0" smtClean="0"/>
              <a:t>E. Michael Reyes, MD, MPH</a:t>
            </a:r>
          </a:p>
          <a:p>
            <a:r>
              <a:rPr lang="en-US" sz="2400" i="1" dirty="0" smtClean="0"/>
              <a:t>Senior Director</a:t>
            </a:r>
          </a:p>
          <a:p>
            <a:r>
              <a:rPr lang="en-US" sz="2400" i="1" dirty="0" smtClean="0"/>
              <a:t>University of California, San Francisco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support the 2007 Ministry of Health and Social Welfare’s </a:t>
            </a:r>
            <a:r>
              <a:rPr lang="en-US" dirty="0" smtClean="0"/>
              <a:t>Primary Health </a:t>
            </a:r>
            <a:r>
              <a:rPr lang="en-US" dirty="0" smtClean="0"/>
              <a:t>Services Development </a:t>
            </a:r>
            <a:r>
              <a:rPr lang="en-US" dirty="0" err="1" smtClean="0"/>
              <a:t>Programme</a:t>
            </a:r>
            <a:r>
              <a:rPr lang="en-US" dirty="0" smtClean="0"/>
              <a:t>, </a:t>
            </a:r>
            <a:r>
              <a:rPr lang="en-US" dirty="0" smtClean="0"/>
              <a:t>I-TECH implements an initiative </a:t>
            </a:r>
            <a:r>
              <a:rPr lang="en-US" dirty="0" smtClean="0"/>
              <a:t>known as </a:t>
            </a:r>
            <a:r>
              <a:rPr lang="en-US" b="1" dirty="0" smtClean="0"/>
              <a:t>Human Resources for Health Scale-up with </a:t>
            </a:r>
            <a:r>
              <a:rPr lang="en-US" b="1" dirty="0" smtClean="0"/>
              <a:t>the </a:t>
            </a:r>
            <a:r>
              <a:rPr lang="en-US" dirty="0" smtClean="0"/>
              <a:t>aim </a:t>
            </a:r>
            <a:r>
              <a:rPr lang="en-US" dirty="0" smtClean="0"/>
              <a:t>of increasing enrolment of critical cadres, especially </a:t>
            </a:r>
            <a:r>
              <a:rPr lang="en-US" dirty="0" smtClean="0"/>
              <a:t>Enrolled Nurses </a:t>
            </a:r>
            <a:r>
              <a:rPr lang="en-US" dirty="0" smtClean="0"/>
              <a:t>(EN), Clinical Assistants (CA) and Clinical Officers (CO), </a:t>
            </a:r>
            <a:r>
              <a:rPr lang="en-US" dirty="0" smtClean="0"/>
              <a:t>and Laboratory </a:t>
            </a:r>
            <a:r>
              <a:rPr lang="en-US" dirty="0" smtClean="0"/>
              <a:t>Technicians students in the allied health and nursing </a:t>
            </a:r>
            <a:r>
              <a:rPr lang="en-US" dirty="0" smtClean="0"/>
              <a:t>training institutions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In 2009,I-TECH in collaboration with MOHSW conducted an assessment</a:t>
            </a:r>
          </a:p>
          <a:p>
            <a:r>
              <a:rPr lang="en-US" dirty="0" smtClean="0"/>
              <a:t>among CA/CO,EN and Lab schools to establish the needs which included</a:t>
            </a:r>
          </a:p>
          <a:p>
            <a:r>
              <a:rPr lang="en-US" dirty="0" smtClean="0"/>
              <a:t>infrastructure, staffing, equipment and furniture as well costs to run the</a:t>
            </a:r>
          </a:p>
          <a:p>
            <a:r>
              <a:rPr lang="en-US" dirty="0" smtClean="0"/>
              <a:t>schools.</a:t>
            </a:r>
          </a:p>
          <a:p>
            <a:r>
              <a:rPr lang="en-US" dirty="0" smtClean="0"/>
              <a:t>• Findings were addressed by supporting 5 schools with furniture and</a:t>
            </a:r>
          </a:p>
          <a:p>
            <a:r>
              <a:rPr lang="en-US" dirty="0" smtClean="0"/>
              <a:t>equipment and student aid which enabled enrolment of additional 199</a:t>
            </a:r>
          </a:p>
          <a:p>
            <a:r>
              <a:rPr lang="en-US" dirty="0" smtClean="0"/>
              <a:t>students and lab scholarship to 47 students.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2009,I-TECH in collaboration with MOHSW conducted an </a:t>
            </a:r>
            <a:r>
              <a:rPr lang="en-US" dirty="0" smtClean="0"/>
              <a:t>assessment among </a:t>
            </a:r>
            <a:r>
              <a:rPr lang="en-US" dirty="0" smtClean="0"/>
              <a:t>CA/CO,EN and Lab schools to establish the needs which </a:t>
            </a:r>
            <a:r>
              <a:rPr lang="en-US" dirty="0" smtClean="0"/>
              <a:t>included infrastructure</a:t>
            </a:r>
            <a:r>
              <a:rPr lang="en-US" dirty="0" smtClean="0"/>
              <a:t>, staffing, equipment and furniture as well costs to run </a:t>
            </a:r>
            <a:r>
              <a:rPr lang="en-US" dirty="0" smtClean="0"/>
              <a:t>the schools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Findings </a:t>
            </a:r>
            <a:r>
              <a:rPr lang="en-US" dirty="0" smtClean="0"/>
              <a:t>were addressed by supporting 5 schools with furniture </a:t>
            </a:r>
            <a:r>
              <a:rPr lang="en-US" dirty="0" smtClean="0"/>
              <a:t>and equipment </a:t>
            </a:r>
            <a:r>
              <a:rPr lang="en-US" dirty="0" smtClean="0"/>
              <a:t>and student aid which enabled enrolment of additional </a:t>
            </a:r>
            <a:r>
              <a:rPr lang="en-US" dirty="0" smtClean="0"/>
              <a:t>199 students </a:t>
            </a:r>
            <a:r>
              <a:rPr lang="en-US" dirty="0" smtClean="0"/>
              <a:t>and lab scholarship to 47 students.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Framework for Training </a:t>
            </a:r>
            <a:r>
              <a:rPr lang="en-US" dirty="0" smtClean="0"/>
              <a:t>has been well accepted—moving training from the classroom to the clinic</a:t>
            </a:r>
          </a:p>
          <a:p>
            <a:r>
              <a:rPr lang="en-US" dirty="0" smtClean="0"/>
              <a:t>Quality improvement processes are introduced early in the planning processes</a:t>
            </a:r>
          </a:p>
          <a:p>
            <a:r>
              <a:rPr lang="en-US" dirty="0" smtClean="0"/>
              <a:t>Development of longitudinal relationships with clinical care sites and academic institutions resulting in </a:t>
            </a:r>
            <a:r>
              <a:rPr lang="en-US" dirty="0" smtClean="0"/>
              <a:t>timely and </a:t>
            </a:r>
            <a:r>
              <a:rPr lang="en-US" dirty="0" smtClean="0"/>
              <a:t>coordinated responses to changes in HIV care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Utilization of a systems approach, in both public and private sectors, to support multiple organizational </a:t>
            </a:r>
            <a:r>
              <a:rPr lang="en-US" dirty="0" smtClean="0"/>
              <a:t>levels to </a:t>
            </a:r>
            <a:r>
              <a:rPr lang="en-US" dirty="0" smtClean="0"/>
              <a:t>achieve </a:t>
            </a:r>
            <a:r>
              <a:rPr lang="en-US" dirty="0" smtClean="0"/>
              <a:t>goals</a:t>
            </a:r>
          </a:p>
          <a:p>
            <a:r>
              <a:rPr lang="en-US" dirty="0" smtClean="0"/>
              <a:t>The Ultimate Goal:  Transitioning quality programs to local partners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Lessons from the domestic AETC Program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Partnership Model</a:t>
            </a:r>
          </a:p>
          <a:p>
            <a:r>
              <a:rPr lang="en-US" dirty="0" smtClean="0"/>
              <a:t>Supporting Country HIV Strategies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International AETC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in 2002</a:t>
            </a:r>
          </a:p>
          <a:p>
            <a:r>
              <a:rPr lang="en-US" dirty="0" smtClean="0"/>
              <a:t>A project of the University of Washington in collaboration with the University of California, San Francisco</a:t>
            </a:r>
          </a:p>
          <a:p>
            <a:r>
              <a:rPr lang="en-US" dirty="0" smtClean="0"/>
              <a:t>Over 10 years of experience sharing Ryan White program lessons learned abroad.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211"/>
            <a:ext cx="9144000" cy="689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4930" y="0"/>
            <a:ext cx="6279070" cy="529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85725"/>
            <a:ext cx="53340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14400" y="3200400"/>
            <a:ext cx="1143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 • •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Mozambique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36013" cy="4606925"/>
          </a:xfrm>
        </p:spPr>
        <p:txBody>
          <a:bodyPr/>
          <a:lstStyle/>
          <a:p>
            <a:r>
              <a:rPr lang="en-US" dirty="0" smtClean="0"/>
              <a:t>Technical assistance efforts supported the development of the </a:t>
            </a:r>
            <a:r>
              <a:rPr lang="en-US" dirty="0" smtClean="0"/>
              <a:t>National Plan </a:t>
            </a:r>
            <a:r>
              <a:rPr lang="en-US" dirty="0" smtClean="0"/>
              <a:t>for Human Resources Development, 2008 </a:t>
            </a:r>
            <a:r>
              <a:rPr lang="en-US" dirty="0" smtClean="0"/>
              <a:t>– 2015</a:t>
            </a:r>
          </a:p>
          <a:p>
            <a:r>
              <a:rPr lang="en-US" dirty="0" smtClean="0"/>
              <a:t>Support for the plan included curriculum development and </a:t>
            </a:r>
            <a:r>
              <a:rPr lang="en-US" dirty="0" smtClean="0"/>
              <a:t>clinical mentoring </a:t>
            </a:r>
            <a:r>
              <a:rPr lang="en-US" dirty="0" smtClean="0"/>
              <a:t>directed at </a:t>
            </a:r>
            <a:r>
              <a:rPr lang="en-US" dirty="0" err="1" smtClean="0"/>
              <a:t>Técnico</a:t>
            </a:r>
            <a:r>
              <a:rPr lang="en-US" dirty="0" smtClean="0"/>
              <a:t> de </a:t>
            </a:r>
            <a:r>
              <a:rPr lang="en-US" dirty="0" err="1" smtClean="0"/>
              <a:t>Medicina</a:t>
            </a:r>
            <a:r>
              <a:rPr lang="en-US" dirty="0" smtClean="0"/>
              <a:t>, </a:t>
            </a:r>
            <a:r>
              <a:rPr lang="en-US" dirty="0" err="1" smtClean="0"/>
              <a:t>Agente</a:t>
            </a:r>
            <a:r>
              <a:rPr lang="en-US" dirty="0" smtClean="0"/>
              <a:t> and Nurse cadres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Seconded technical assistance to the National Directorate of </a:t>
            </a:r>
            <a:r>
              <a:rPr lang="en-US" dirty="0" smtClean="0"/>
              <a:t>Human Resources</a:t>
            </a:r>
            <a:r>
              <a:rPr lang="en-US" dirty="0" smtClean="0"/>
              <a:t>’ Training Department to advise on pre-service training quality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Seconded technical advisors and fellows to the Ministry of </a:t>
            </a:r>
            <a:r>
              <a:rPr lang="en-US" dirty="0" smtClean="0"/>
              <a:t>Health Department </a:t>
            </a:r>
            <a:r>
              <a:rPr lang="en-US" dirty="0" smtClean="0"/>
              <a:t>of HIV and AIDS in support of Option B+, a program </a:t>
            </a:r>
            <a:r>
              <a:rPr lang="en-US" dirty="0" smtClean="0"/>
              <a:t>to place </a:t>
            </a:r>
            <a:r>
              <a:rPr lang="en-US" dirty="0" smtClean="0"/>
              <a:t>all HIV infected pregnant or breastfeeding women on </a:t>
            </a:r>
            <a:r>
              <a:rPr lang="en-US" dirty="0" smtClean="0"/>
              <a:t>lifelong antiretroviral </a:t>
            </a:r>
            <a:r>
              <a:rPr lang="en-US" dirty="0" smtClean="0"/>
              <a:t>therapy.</a:t>
            </a:r>
          </a:p>
          <a:p>
            <a:r>
              <a:rPr lang="en-US" dirty="0" smtClean="0"/>
              <a:t>Advisors </a:t>
            </a:r>
            <a:r>
              <a:rPr lang="en-US" dirty="0" smtClean="0"/>
              <a:t>assist with the development of integrated </a:t>
            </a:r>
            <a:r>
              <a:rPr lang="en-US" dirty="0" smtClean="0"/>
              <a:t>ART/PMTCT guidelines </a:t>
            </a:r>
            <a:r>
              <a:rPr lang="en-US" dirty="0" smtClean="0"/>
              <a:t>and the training of health care providers to </a:t>
            </a:r>
            <a:r>
              <a:rPr lang="en-US" dirty="0" smtClean="0"/>
              <a:t>conducting quarterly </a:t>
            </a:r>
            <a:r>
              <a:rPr lang="en-US" dirty="0" smtClean="0"/>
              <a:t>supportive supervision visits at 600+ sites.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logobottom">
  <a:themeElements>
    <a:clrScheme name="1logobottom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logobot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logobotto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logobotto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logobotto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logobotto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logobotto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logobotto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logobotto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1logobottom">
  <a:themeElements>
    <a:clrScheme name="1_1logobot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logobot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1logobotto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logobotto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logobotto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logobotto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logobotto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logobotto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logobotto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8403</TotalTime>
  <Words>467</Words>
  <Application>Microsoft Office PowerPoint</Application>
  <PresentationFormat>On-screen Show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1logobottom</vt:lpstr>
      <vt:lpstr>1_1logobottom</vt:lpstr>
      <vt:lpstr>Office Theme</vt:lpstr>
      <vt:lpstr>Building the HIV Health Workforce</vt:lpstr>
      <vt:lpstr>Overview</vt:lpstr>
      <vt:lpstr>The International AETC</vt:lpstr>
      <vt:lpstr>Slide 4</vt:lpstr>
      <vt:lpstr>Slide 5</vt:lpstr>
      <vt:lpstr>Slide 6</vt:lpstr>
      <vt:lpstr>Slide 7</vt:lpstr>
      <vt:lpstr>Mozambique</vt:lpstr>
      <vt:lpstr>Malawi</vt:lpstr>
      <vt:lpstr>Tanzania</vt:lpstr>
      <vt:lpstr>Tanzania</vt:lpstr>
      <vt:lpstr>Lessons Learned</vt:lpstr>
      <vt:lpstr>Lessons Learned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1: Introduction to M&amp;E</dc:title>
  <dc:creator>shlissit</dc:creator>
  <cp:lastModifiedBy>Michael Reyes</cp:lastModifiedBy>
  <cp:revision>440</cp:revision>
  <dcterms:created xsi:type="dcterms:W3CDTF">2010-06-04T20:30:25Z</dcterms:created>
  <dcterms:modified xsi:type="dcterms:W3CDTF">2012-10-31T22:52:20Z</dcterms:modified>
</cp:coreProperties>
</file>