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4" r:id="rId1"/>
  </p:sldMasterIdLst>
  <p:notesMasterIdLst>
    <p:notesMasterId r:id="rId47"/>
  </p:notesMasterIdLst>
  <p:handoutMasterIdLst>
    <p:handoutMasterId r:id="rId48"/>
  </p:handoutMasterIdLst>
  <p:sldIdLst>
    <p:sldId id="256" r:id="rId2"/>
    <p:sldId id="314" r:id="rId3"/>
    <p:sldId id="315" r:id="rId4"/>
    <p:sldId id="316" r:id="rId5"/>
    <p:sldId id="317" r:id="rId6"/>
    <p:sldId id="311" r:id="rId7"/>
    <p:sldId id="322" r:id="rId8"/>
    <p:sldId id="313" r:id="rId9"/>
    <p:sldId id="321" r:id="rId10"/>
    <p:sldId id="312" r:id="rId11"/>
    <p:sldId id="319" r:id="rId12"/>
    <p:sldId id="323" r:id="rId13"/>
    <p:sldId id="318" r:id="rId14"/>
    <p:sldId id="289" r:id="rId15"/>
    <p:sldId id="257" r:id="rId16"/>
    <p:sldId id="285" r:id="rId17"/>
    <p:sldId id="274" r:id="rId18"/>
    <p:sldId id="292" r:id="rId19"/>
    <p:sldId id="290" r:id="rId20"/>
    <p:sldId id="258" r:id="rId21"/>
    <p:sldId id="268" r:id="rId22"/>
    <p:sldId id="291" r:id="rId23"/>
    <p:sldId id="306" r:id="rId24"/>
    <p:sldId id="293" r:id="rId25"/>
    <p:sldId id="294" r:id="rId26"/>
    <p:sldId id="259" r:id="rId27"/>
    <p:sldId id="260" r:id="rId28"/>
    <p:sldId id="270" r:id="rId29"/>
    <p:sldId id="271" r:id="rId30"/>
    <p:sldId id="295" r:id="rId31"/>
    <p:sldId id="297" r:id="rId32"/>
    <p:sldId id="265" r:id="rId33"/>
    <p:sldId id="305" r:id="rId34"/>
    <p:sldId id="296" r:id="rId35"/>
    <p:sldId id="298" r:id="rId36"/>
    <p:sldId id="299" r:id="rId37"/>
    <p:sldId id="300" r:id="rId38"/>
    <p:sldId id="301" r:id="rId39"/>
    <p:sldId id="309" r:id="rId40"/>
    <p:sldId id="310" r:id="rId41"/>
    <p:sldId id="307" r:id="rId42"/>
    <p:sldId id="308" r:id="rId43"/>
    <p:sldId id="303" r:id="rId44"/>
    <p:sldId id="304" r:id="rId45"/>
    <p:sldId id="261" r:id="rId4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0833" autoAdjust="0"/>
  </p:normalViewPr>
  <p:slideViewPr>
    <p:cSldViewPr>
      <p:cViewPr varScale="1">
        <p:scale>
          <a:sx n="67" d="100"/>
          <a:sy n="67" d="100"/>
        </p:scale>
        <p:origin x="-618" y="-90"/>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p:cViewPr varScale="1">
        <p:scale>
          <a:sx n="55" d="100"/>
          <a:sy n="55" d="100"/>
        </p:scale>
        <p:origin x="-1818" y="-102"/>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5"/>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Sheet1!$B$1</c:f>
              <c:strCache>
                <c:ptCount val="1"/>
                <c:pt idx="0">
                  <c:v>Restricted</c:v>
                </c:pt>
              </c:strCache>
            </c:strRef>
          </c:tx>
          <c:spPr>
            <a:gradFill flip="none" rotWithShape="1">
              <a:gsLst>
                <a:gs pos="0">
                  <a:srgbClr val="003366">
                    <a:lumMod val="40000"/>
                    <a:lumOff val="60000"/>
                    <a:shade val="30000"/>
                    <a:satMod val="115000"/>
                  </a:srgbClr>
                </a:gs>
                <a:gs pos="50000">
                  <a:srgbClr val="003366">
                    <a:lumMod val="40000"/>
                    <a:lumOff val="60000"/>
                    <a:shade val="67500"/>
                    <a:satMod val="115000"/>
                  </a:srgbClr>
                </a:gs>
                <a:gs pos="100000">
                  <a:srgbClr val="003366">
                    <a:lumMod val="40000"/>
                    <a:lumOff val="60000"/>
                    <a:shade val="100000"/>
                    <a:satMod val="115000"/>
                  </a:srgbClr>
                </a:gs>
              </a:gsLst>
              <a:lin ang="16200000" scaled="1"/>
              <a:tileRect/>
            </a:gradFill>
          </c:spPr>
          <c:cat>
            <c:strRef>
              <c:f>Sheet1!$A$2:$A$6</c:f>
              <c:strCache>
                <c:ptCount val="5"/>
                <c:pt idx="0">
                  <c:v>Case Management</c:v>
                </c:pt>
                <c:pt idx="1">
                  <c:v>Housing</c:v>
                </c:pt>
                <c:pt idx="2">
                  <c:v>Prevention</c:v>
                </c:pt>
                <c:pt idx="4">
                  <c:v>Administrative</c:v>
                </c:pt>
              </c:strCache>
            </c:strRef>
          </c:cat>
          <c:val>
            <c:numRef>
              <c:f>Sheet1!$B$2:$B$6</c:f>
              <c:numCache>
                <c:formatCode>General</c:formatCode>
                <c:ptCount val="5"/>
                <c:pt idx="0">
                  <c:v>8.5</c:v>
                </c:pt>
                <c:pt idx="1">
                  <c:v>8.5</c:v>
                </c:pt>
                <c:pt idx="2">
                  <c:v>8.5</c:v>
                </c:pt>
                <c:pt idx="4">
                  <c:v>0.5</c:v>
                </c:pt>
              </c:numCache>
            </c:numRef>
          </c:val>
        </c:ser>
        <c:ser>
          <c:idx val="1"/>
          <c:order val="1"/>
          <c:tx>
            <c:strRef>
              <c:f>Sheet1!$C$1</c:f>
              <c:strCache>
                <c:ptCount val="1"/>
                <c:pt idx="0">
                  <c:v>Unrestricted</c:v>
                </c:pt>
              </c:strCache>
            </c:strRef>
          </c:tx>
          <c:spPr>
            <a:gradFill flip="none" rotWithShape="1">
              <a:gsLst>
                <a:gs pos="0">
                  <a:srgbClr val="003366">
                    <a:lumMod val="40000"/>
                    <a:lumOff val="60000"/>
                    <a:tint val="66000"/>
                    <a:satMod val="160000"/>
                  </a:srgbClr>
                </a:gs>
                <a:gs pos="50000">
                  <a:srgbClr val="003366">
                    <a:lumMod val="40000"/>
                    <a:lumOff val="60000"/>
                    <a:tint val="44500"/>
                    <a:satMod val="160000"/>
                  </a:srgbClr>
                </a:gs>
                <a:gs pos="100000">
                  <a:srgbClr val="003366">
                    <a:lumMod val="40000"/>
                    <a:lumOff val="60000"/>
                    <a:tint val="23500"/>
                    <a:satMod val="160000"/>
                  </a:srgbClr>
                </a:gs>
              </a:gsLst>
              <a:lin ang="5400000" scaled="1"/>
              <a:tileRect/>
            </a:gradFill>
          </c:spPr>
          <c:cat>
            <c:strRef>
              <c:f>Sheet1!$A$2:$A$6</c:f>
              <c:strCache>
                <c:ptCount val="5"/>
                <c:pt idx="0">
                  <c:v>Case Management</c:v>
                </c:pt>
                <c:pt idx="1">
                  <c:v>Housing</c:v>
                </c:pt>
                <c:pt idx="2">
                  <c:v>Prevention</c:v>
                </c:pt>
                <c:pt idx="4">
                  <c:v>Administrative</c:v>
                </c:pt>
              </c:strCache>
            </c:strRef>
          </c:cat>
          <c:val>
            <c:numRef>
              <c:f>Sheet1!$C$2:$C$6</c:f>
              <c:numCache>
                <c:formatCode>General</c:formatCode>
                <c:ptCount val="5"/>
                <c:pt idx="0">
                  <c:v>1.5</c:v>
                </c:pt>
                <c:pt idx="1">
                  <c:v>1.5</c:v>
                </c:pt>
                <c:pt idx="2">
                  <c:v>1.5</c:v>
                </c:pt>
                <c:pt idx="4">
                  <c:v>9.5</c:v>
                </c:pt>
              </c:numCache>
            </c:numRef>
          </c:val>
        </c:ser>
        <c:shape val="box"/>
        <c:axId val="105801984"/>
        <c:axId val="105803776"/>
        <c:axId val="0"/>
      </c:bar3DChart>
      <c:catAx>
        <c:axId val="105801984"/>
        <c:scaling>
          <c:orientation val="minMax"/>
        </c:scaling>
        <c:axPos val="b"/>
        <c:tickLblPos val="nextTo"/>
        <c:txPr>
          <a:bodyPr/>
          <a:lstStyle/>
          <a:p>
            <a:pPr>
              <a:defRPr b="0" i="1" baseline="0"/>
            </a:pPr>
            <a:endParaRPr lang="en-US"/>
          </a:p>
        </c:txPr>
        <c:crossAx val="105803776"/>
        <c:crosses val="autoZero"/>
        <c:auto val="1"/>
        <c:lblAlgn val="ctr"/>
        <c:lblOffset val="100"/>
      </c:catAx>
      <c:valAx>
        <c:axId val="105803776"/>
        <c:scaling>
          <c:orientation val="minMax"/>
        </c:scaling>
        <c:delete val="1"/>
        <c:axPos val="l"/>
        <c:majorGridlines/>
        <c:numFmt formatCode="General" sourceLinked="1"/>
        <c:tickLblPos val="none"/>
        <c:crossAx val="105801984"/>
        <c:crosses val="autoZero"/>
        <c:crossBetween val="between"/>
      </c:valAx>
    </c:plotArea>
    <c:legend>
      <c:legendPos val="r"/>
      <c:layout>
        <c:manualLayout>
          <c:xMode val="edge"/>
          <c:yMode val="edge"/>
          <c:x val="0.78222572178477701"/>
          <c:y val="0.32001703244541241"/>
          <c:w val="0.21638538932633486"/>
          <c:h val="0.27840565142123175"/>
        </c:manualLayout>
      </c:layout>
    </c:legend>
    <c:plotVisOnly val="1"/>
  </c:chart>
  <c:txPr>
    <a:bodyPr/>
    <a:lstStyle/>
    <a:p>
      <a:pPr>
        <a:defRPr sz="1800"/>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AB7E80-3850-4D64-837E-851A37222E3B}" type="doc">
      <dgm:prSet loTypeId="urn:microsoft.com/office/officeart/2005/8/layout/gear1" loCatId="cycle" qsTypeId="urn:microsoft.com/office/officeart/2005/8/quickstyle/3d1" qsCatId="3D" csTypeId="urn:microsoft.com/office/officeart/2005/8/colors/colorful2" csCatId="colorful" phldr="1"/>
      <dgm:spPr/>
    </dgm:pt>
    <dgm:pt modelId="{04463FD2-86EA-4EF9-83A1-5ED0A19BCE90}">
      <dgm:prSet phldrT="[Text]" custT="1"/>
      <dgm:spPr/>
      <dgm:t>
        <a:bodyPr/>
        <a:lstStyle/>
        <a:p>
          <a:r>
            <a:rPr lang="en-US" sz="3200" b="1" dirty="0" smtClean="0">
              <a:solidFill>
                <a:srgbClr val="003366"/>
              </a:solidFill>
            </a:rPr>
            <a:t> Client Services</a:t>
          </a:r>
          <a:endParaRPr lang="en-US" sz="3200" b="1" dirty="0">
            <a:solidFill>
              <a:srgbClr val="003366"/>
            </a:solidFill>
          </a:endParaRPr>
        </a:p>
      </dgm:t>
    </dgm:pt>
    <dgm:pt modelId="{BAD0E05C-B035-4FC7-BB14-198696FFEF82}" type="parTrans" cxnId="{C120F798-4FD4-435A-95E5-7EBD22F6B4F3}">
      <dgm:prSet/>
      <dgm:spPr/>
      <dgm:t>
        <a:bodyPr/>
        <a:lstStyle/>
        <a:p>
          <a:endParaRPr lang="en-US"/>
        </a:p>
      </dgm:t>
    </dgm:pt>
    <dgm:pt modelId="{D66DEA50-25C3-458D-85F0-54C199AAA37E}" type="sibTrans" cxnId="{C120F798-4FD4-435A-95E5-7EBD22F6B4F3}">
      <dgm:prSet/>
      <dgm:spPr/>
      <dgm:t>
        <a:bodyPr/>
        <a:lstStyle/>
        <a:p>
          <a:endParaRPr lang="en-US"/>
        </a:p>
      </dgm:t>
    </dgm:pt>
    <dgm:pt modelId="{7C4E04CB-4ACB-446B-8163-4F795C031184}">
      <dgm:prSet phldrT="[Text]" custT="1"/>
      <dgm:spPr>
        <a:solidFill>
          <a:schemeClr val="accent1">
            <a:lumMod val="40000"/>
            <a:lumOff val="60000"/>
          </a:schemeClr>
        </a:solidFill>
      </dgm:spPr>
      <dgm:t>
        <a:bodyPr/>
        <a:lstStyle/>
        <a:p>
          <a:r>
            <a:rPr lang="en-US" sz="1800" b="1" dirty="0" smtClean="0">
              <a:solidFill>
                <a:srgbClr val="003366"/>
              </a:solidFill>
            </a:rPr>
            <a:t>Third Party Billing</a:t>
          </a:r>
          <a:endParaRPr lang="en-US" sz="1800" b="1" dirty="0">
            <a:solidFill>
              <a:srgbClr val="003366"/>
            </a:solidFill>
          </a:endParaRPr>
        </a:p>
      </dgm:t>
    </dgm:pt>
    <dgm:pt modelId="{8338454D-A794-4BD5-A1C1-2F31DCAEE129}" type="parTrans" cxnId="{B749C965-1AD8-4587-AC12-2EB52002C0E0}">
      <dgm:prSet/>
      <dgm:spPr/>
      <dgm:t>
        <a:bodyPr/>
        <a:lstStyle/>
        <a:p>
          <a:endParaRPr lang="en-US"/>
        </a:p>
      </dgm:t>
    </dgm:pt>
    <dgm:pt modelId="{47178500-1AD8-49ED-BD6B-9154F010D060}" type="sibTrans" cxnId="{B749C965-1AD8-4587-AC12-2EB52002C0E0}">
      <dgm:prSet/>
      <dgm:spPr>
        <a:solidFill>
          <a:schemeClr val="accent1">
            <a:lumMod val="40000"/>
            <a:lumOff val="60000"/>
          </a:schemeClr>
        </a:solidFill>
      </dgm:spPr>
      <dgm:t>
        <a:bodyPr/>
        <a:lstStyle/>
        <a:p>
          <a:endParaRPr lang="en-US"/>
        </a:p>
      </dgm:t>
    </dgm:pt>
    <dgm:pt modelId="{3EB3DDDA-0014-422B-922A-6F46D07171A2}" type="pres">
      <dgm:prSet presAssocID="{AFAB7E80-3850-4D64-837E-851A37222E3B}" presName="composite" presStyleCnt="0">
        <dgm:presLayoutVars>
          <dgm:chMax val="3"/>
          <dgm:animLvl val="lvl"/>
          <dgm:resizeHandles val="exact"/>
        </dgm:presLayoutVars>
      </dgm:prSet>
      <dgm:spPr/>
    </dgm:pt>
    <dgm:pt modelId="{61299855-5519-458A-96E1-61CBD90B8EF4}" type="pres">
      <dgm:prSet presAssocID="{04463FD2-86EA-4EF9-83A1-5ED0A19BCE90}" presName="gear1" presStyleLbl="node1" presStyleIdx="0" presStyleCnt="2" custScaleX="135573" custScaleY="124506">
        <dgm:presLayoutVars>
          <dgm:chMax val="1"/>
          <dgm:bulletEnabled val="1"/>
        </dgm:presLayoutVars>
      </dgm:prSet>
      <dgm:spPr/>
      <dgm:t>
        <a:bodyPr/>
        <a:lstStyle/>
        <a:p>
          <a:endParaRPr lang="en-US"/>
        </a:p>
      </dgm:t>
    </dgm:pt>
    <dgm:pt modelId="{FCFC325D-8C0C-4F79-AC24-D8D924DA8BA9}" type="pres">
      <dgm:prSet presAssocID="{04463FD2-86EA-4EF9-83A1-5ED0A19BCE90}" presName="gear1srcNode" presStyleLbl="node1" presStyleIdx="0" presStyleCnt="2"/>
      <dgm:spPr/>
      <dgm:t>
        <a:bodyPr/>
        <a:lstStyle/>
        <a:p>
          <a:endParaRPr lang="en-US"/>
        </a:p>
      </dgm:t>
    </dgm:pt>
    <dgm:pt modelId="{5B41C974-BCEF-40D8-8380-89F32AFE9A15}" type="pres">
      <dgm:prSet presAssocID="{04463FD2-86EA-4EF9-83A1-5ED0A19BCE90}" presName="gear1dstNode" presStyleLbl="node1" presStyleIdx="0" presStyleCnt="2"/>
      <dgm:spPr/>
      <dgm:t>
        <a:bodyPr/>
        <a:lstStyle/>
        <a:p>
          <a:endParaRPr lang="en-US"/>
        </a:p>
      </dgm:t>
    </dgm:pt>
    <dgm:pt modelId="{5DC253BE-461C-4D31-B771-33A35F124FFA}" type="pres">
      <dgm:prSet presAssocID="{7C4E04CB-4ACB-446B-8163-4F795C031184}" presName="gear2" presStyleLbl="node1" presStyleIdx="1" presStyleCnt="2" custLinFactNeighborX="-17554" custLinFactNeighborY="-13967">
        <dgm:presLayoutVars>
          <dgm:chMax val="1"/>
          <dgm:bulletEnabled val="1"/>
        </dgm:presLayoutVars>
      </dgm:prSet>
      <dgm:spPr/>
      <dgm:t>
        <a:bodyPr/>
        <a:lstStyle/>
        <a:p>
          <a:endParaRPr lang="en-US"/>
        </a:p>
      </dgm:t>
    </dgm:pt>
    <dgm:pt modelId="{EC307634-F725-4FA8-989C-6A9FE1355A7C}" type="pres">
      <dgm:prSet presAssocID="{7C4E04CB-4ACB-446B-8163-4F795C031184}" presName="gear2srcNode" presStyleLbl="node1" presStyleIdx="1" presStyleCnt="2"/>
      <dgm:spPr/>
      <dgm:t>
        <a:bodyPr/>
        <a:lstStyle/>
        <a:p>
          <a:endParaRPr lang="en-US"/>
        </a:p>
      </dgm:t>
    </dgm:pt>
    <dgm:pt modelId="{AFEA3A27-B8BA-44A8-86EE-2B3B10F38480}" type="pres">
      <dgm:prSet presAssocID="{7C4E04CB-4ACB-446B-8163-4F795C031184}" presName="gear2dstNode" presStyleLbl="node1" presStyleIdx="1" presStyleCnt="2"/>
      <dgm:spPr/>
      <dgm:t>
        <a:bodyPr/>
        <a:lstStyle/>
        <a:p>
          <a:endParaRPr lang="en-US"/>
        </a:p>
      </dgm:t>
    </dgm:pt>
    <dgm:pt modelId="{BD3615B9-366D-40F7-930E-17A23BE05007}" type="pres">
      <dgm:prSet presAssocID="{D66DEA50-25C3-458D-85F0-54C199AAA37E}" presName="connector1" presStyleLbl="sibTrans2D1" presStyleIdx="0" presStyleCnt="2" custAng="592897" custScaleX="118517" custScaleY="119280" custLinFactNeighborX="2924" custLinFactNeighborY="2031"/>
      <dgm:spPr/>
      <dgm:t>
        <a:bodyPr/>
        <a:lstStyle/>
        <a:p>
          <a:endParaRPr lang="en-US"/>
        </a:p>
      </dgm:t>
    </dgm:pt>
    <dgm:pt modelId="{DDA771BE-48D3-4D54-BAB2-F0DC804023D4}" type="pres">
      <dgm:prSet presAssocID="{47178500-1AD8-49ED-BD6B-9154F010D060}" presName="connector2" presStyleLbl="sibTrans2D1" presStyleIdx="1" presStyleCnt="2" custAng="2233638" custLinFactNeighborX="-18068" custLinFactNeighborY="-11844"/>
      <dgm:spPr/>
      <dgm:t>
        <a:bodyPr/>
        <a:lstStyle/>
        <a:p>
          <a:endParaRPr lang="en-US"/>
        </a:p>
      </dgm:t>
    </dgm:pt>
  </dgm:ptLst>
  <dgm:cxnLst>
    <dgm:cxn modelId="{B749C965-1AD8-4587-AC12-2EB52002C0E0}" srcId="{AFAB7E80-3850-4D64-837E-851A37222E3B}" destId="{7C4E04CB-4ACB-446B-8163-4F795C031184}" srcOrd="1" destOrd="0" parTransId="{8338454D-A794-4BD5-A1C1-2F31DCAEE129}" sibTransId="{47178500-1AD8-49ED-BD6B-9154F010D060}"/>
    <dgm:cxn modelId="{BCD6A011-B6C6-40D5-8C84-CC0A67507390}" type="presOf" srcId="{47178500-1AD8-49ED-BD6B-9154F010D060}" destId="{DDA771BE-48D3-4D54-BAB2-F0DC804023D4}" srcOrd="0" destOrd="0" presId="urn:microsoft.com/office/officeart/2005/8/layout/gear1"/>
    <dgm:cxn modelId="{D47E95F1-9B79-4D9A-8BBE-511231F50441}" type="presOf" srcId="{04463FD2-86EA-4EF9-83A1-5ED0A19BCE90}" destId="{FCFC325D-8C0C-4F79-AC24-D8D924DA8BA9}" srcOrd="1" destOrd="0" presId="urn:microsoft.com/office/officeart/2005/8/layout/gear1"/>
    <dgm:cxn modelId="{C3671CBE-BF3B-45C0-AAC8-72E743B390D8}" type="presOf" srcId="{D66DEA50-25C3-458D-85F0-54C199AAA37E}" destId="{BD3615B9-366D-40F7-930E-17A23BE05007}" srcOrd="0" destOrd="0" presId="urn:microsoft.com/office/officeart/2005/8/layout/gear1"/>
    <dgm:cxn modelId="{6F19FDD2-5E70-4551-BB2B-DC079CED0F7D}" type="presOf" srcId="{7C4E04CB-4ACB-446B-8163-4F795C031184}" destId="{5DC253BE-461C-4D31-B771-33A35F124FFA}" srcOrd="0" destOrd="0" presId="urn:microsoft.com/office/officeart/2005/8/layout/gear1"/>
    <dgm:cxn modelId="{D674D279-1509-4489-81B3-0E8AC0FAEC01}" type="presOf" srcId="{7C4E04CB-4ACB-446B-8163-4F795C031184}" destId="{EC307634-F725-4FA8-989C-6A9FE1355A7C}" srcOrd="1" destOrd="0" presId="urn:microsoft.com/office/officeart/2005/8/layout/gear1"/>
    <dgm:cxn modelId="{7796CDA7-729A-4E94-BBA4-C3615987EE14}" type="presOf" srcId="{7C4E04CB-4ACB-446B-8163-4F795C031184}" destId="{AFEA3A27-B8BA-44A8-86EE-2B3B10F38480}" srcOrd="2" destOrd="0" presId="urn:microsoft.com/office/officeart/2005/8/layout/gear1"/>
    <dgm:cxn modelId="{071E9F73-DE5D-4F68-B338-3C17B7B4BFDD}" type="presOf" srcId="{AFAB7E80-3850-4D64-837E-851A37222E3B}" destId="{3EB3DDDA-0014-422B-922A-6F46D07171A2}" srcOrd="0" destOrd="0" presId="urn:microsoft.com/office/officeart/2005/8/layout/gear1"/>
    <dgm:cxn modelId="{428C111E-C82D-42A7-8AE6-906508C6809F}" type="presOf" srcId="{04463FD2-86EA-4EF9-83A1-5ED0A19BCE90}" destId="{5B41C974-BCEF-40D8-8380-89F32AFE9A15}" srcOrd="2" destOrd="0" presId="urn:microsoft.com/office/officeart/2005/8/layout/gear1"/>
    <dgm:cxn modelId="{5038B61C-35AB-4B07-9515-DC95588C51BC}" type="presOf" srcId="{04463FD2-86EA-4EF9-83A1-5ED0A19BCE90}" destId="{61299855-5519-458A-96E1-61CBD90B8EF4}" srcOrd="0" destOrd="0" presId="urn:microsoft.com/office/officeart/2005/8/layout/gear1"/>
    <dgm:cxn modelId="{C120F798-4FD4-435A-95E5-7EBD22F6B4F3}" srcId="{AFAB7E80-3850-4D64-837E-851A37222E3B}" destId="{04463FD2-86EA-4EF9-83A1-5ED0A19BCE90}" srcOrd="0" destOrd="0" parTransId="{BAD0E05C-B035-4FC7-BB14-198696FFEF82}" sibTransId="{D66DEA50-25C3-458D-85F0-54C199AAA37E}"/>
    <dgm:cxn modelId="{86E03069-54A0-4641-86E4-538FADA84610}" type="presParOf" srcId="{3EB3DDDA-0014-422B-922A-6F46D07171A2}" destId="{61299855-5519-458A-96E1-61CBD90B8EF4}" srcOrd="0" destOrd="0" presId="urn:microsoft.com/office/officeart/2005/8/layout/gear1"/>
    <dgm:cxn modelId="{29B91AED-2F4D-40B7-A8BF-95D9C9912B06}" type="presParOf" srcId="{3EB3DDDA-0014-422B-922A-6F46D07171A2}" destId="{FCFC325D-8C0C-4F79-AC24-D8D924DA8BA9}" srcOrd="1" destOrd="0" presId="urn:microsoft.com/office/officeart/2005/8/layout/gear1"/>
    <dgm:cxn modelId="{4D3D731E-44C2-49BC-A1EE-8AA73E57ED6E}" type="presParOf" srcId="{3EB3DDDA-0014-422B-922A-6F46D07171A2}" destId="{5B41C974-BCEF-40D8-8380-89F32AFE9A15}" srcOrd="2" destOrd="0" presId="urn:microsoft.com/office/officeart/2005/8/layout/gear1"/>
    <dgm:cxn modelId="{C3F3A24B-9A4D-4C05-9080-DC7722051515}" type="presParOf" srcId="{3EB3DDDA-0014-422B-922A-6F46D07171A2}" destId="{5DC253BE-461C-4D31-B771-33A35F124FFA}" srcOrd="3" destOrd="0" presId="urn:microsoft.com/office/officeart/2005/8/layout/gear1"/>
    <dgm:cxn modelId="{B24CCB70-92B9-4D76-B05C-053B0B847792}" type="presParOf" srcId="{3EB3DDDA-0014-422B-922A-6F46D07171A2}" destId="{EC307634-F725-4FA8-989C-6A9FE1355A7C}" srcOrd="4" destOrd="0" presId="urn:microsoft.com/office/officeart/2005/8/layout/gear1"/>
    <dgm:cxn modelId="{DE71C8BB-A01C-4B71-AF42-2C7D4A006B8C}" type="presParOf" srcId="{3EB3DDDA-0014-422B-922A-6F46D07171A2}" destId="{AFEA3A27-B8BA-44A8-86EE-2B3B10F38480}" srcOrd="5" destOrd="0" presId="urn:microsoft.com/office/officeart/2005/8/layout/gear1"/>
    <dgm:cxn modelId="{31F29D16-2A2A-4577-AC6E-49225AAB8207}" type="presParOf" srcId="{3EB3DDDA-0014-422B-922A-6F46D07171A2}" destId="{BD3615B9-366D-40F7-930E-17A23BE05007}" srcOrd="6" destOrd="0" presId="urn:microsoft.com/office/officeart/2005/8/layout/gear1"/>
    <dgm:cxn modelId="{DF8598FE-7EC4-4E00-8CD5-B1402DE23B81}" type="presParOf" srcId="{3EB3DDDA-0014-422B-922A-6F46D07171A2}" destId="{DDA771BE-48D3-4D54-BAB2-F0DC804023D4}" srcOrd="7"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4FDFC7-9FEB-463A-8800-5AE230F6832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19BA1B1-7590-4265-9158-667FF9866047}">
      <dgm:prSet phldrT="[Text]" custT="1"/>
      <dgm:spPr>
        <a:solidFill>
          <a:schemeClr val="bg1"/>
        </a:solidFill>
      </dgm:spPr>
      <dgm:t>
        <a:bodyPr/>
        <a:lstStyle/>
        <a:p>
          <a:r>
            <a:rPr lang="en-US" sz="1500" b="1" dirty="0" smtClean="0">
              <a:solidFill>
                <a:srgbClr val="003366"/>
              </a:solidFill>
            </a:rPr>
            <a:t>Compile</a:t>
          </a:r>
          <a:r>
            <a:rPr lang="en-US" sz="1500" b="1" baseline="0" dirty="0" smtClean="0"/>
            <a:t> </a:t>
          </a:r>
          <a:r>
            <a:rPr lang="en-US" sz="1500" b="1" baseline="0" dirty="0" smtClean="0">
              <a:solidFill>
                <a:srgbClr val="003366"/>
              </a:solidFill>
            </a:rPr>
            <a:t>Data</a:t>
          </a:r>
          <a:endParaRPr lang="en-US" sz="1500" b="1" dirty="0">
            <a:solidFill>
              <a:srgbClr val="003366"/>
            </a:solidFill>
          </a:endParaRPr>
        </a:p>
      </dgm:t>
    </dgm:pt>
    <dgm:pt modelId="{416AEFDF-FE4D-4A4E-9437-C27DFF661195}" type="parTrans" cxnId="{E3FD43C7-F32C-4EE2-B6EB-D5AA3D90D09B}">
      <dgm:prSet/>
      <dgm:spPr/>
      <dgm:t>
        <a:bodyPr/>
        <a:lstStyle/>
        <a:p>
          <a:endParaRPr lang="en-US"/>
        </a:p>
      </dgm:t>
    </dgm:pt>
    <dgm:pt modelId="{F851071F-55AE-45F8-9446-47DE7C735186}" type="sibTrans" cxnId="{E3FD43C7-F32C-4EE2-B6EB-D5AA3D90D09B}">
      <dgm:prSet/>
      <dgm:spPr/>
      <dgm:t>
        <a:bodyPr/>
        <a:lstStyle/>
        <a:p>
          <a:endParaRPr lang="en-US"/>
        </a:p>
      </dgm:t>
    </dgm:pt>
    <dgm:pt modelId="{A090F336-9BE2-4247-9F5C-C6340DE65F47}">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Extrapolate data from </a:t>
          </a:r>
          <a:r>
            <a:rPr lang="en-US" sz="1600" b="1" dirty="0" err="1" smtClean="0">
              <a:solidFill>
                <a:srgbClr val="003366"/>
              </a:solidFill>
            </a:rPr>
            <a:t>CAREWare</a:t>
          </a:r>
          <a:endParaRPr lang="en-US" sz="1600" b="1" dirty="0">
            <a:solidFill>
              <a:srgbClr val="003366"/>
            </a:solidFill>
          </a:endParaRPr>
        </a:p>
      </dgm:t>
    </dgm:pt>
    <dgm:pt modelId="{43F9D616-074E-4CDD-B8F2-A72E10AA41B2}" type="parTrans" cxnId="{97240461-1386-4307-9641-5463B3BF4079}">
      <dgm:prSet/>
      <dgm:spPr/>
      <dgm:t>
        <a:bodyPr/>
        <a:lstStyle/>
        <a:p>
          <a:endParaRPr lang="en-US"/>
        </a:p>
      </dgm:t>
    </dgm:pt>
    <dgm:pt modelId="{5BA8A362-6C97-41D1-9C04-E80CDBC54D50}" type="sibTrans" cxnId="{97240461-1386-4307-9641-5463B3BF4079}">
      <dgm:prSet/>
      <dgm:spPr/>
      <dgm:t>
        <a:bodyPr/>
        <a:lstStyle/>
        <a:p>
          <a:endParaRPr lang="en-US"/>
        </a:p>
      </dgm:t>
    </dgm:pt>
    <dgm:pt modelId="{17CF36BD-D5F7-4430-940D-5F7DD6B93492}">
      <dgm:prSet phldrT="[Text]" custT="1"/>
      <dgm:spPr>
        <a:solidFill>
          <a:schemeClr val="bg1"/>
        </a:solidFill>
      </dgm:spPr>
      <dgm:t>
        <a:bodyPr/>
        <a:lstStyle/>
        <a:p>
          <a:r>
            <a:rPr lang="en-US" sz="1500" b="1" dirty="0" smtClean="0">
              <a:solidFill>
                <a:srgbClr val="003366"/>
              </a:solidFill>
            </a:rPr>
            <a:t>Process Billing</a:t>
          </a:r>
          <a:endParaRPr lang="en-US" sz="1500" b="1" dirty="0">
            <a:solidFill>
              <a:srgbClr val="003366"/>
            </a:solidFill>
          </a:endParaRPr>
        </a:p>
      </dgm:t>
    </dgm:pt>
    <dgm:pt modelId="{0CFC8632-D069-4D34-89A6-B9ED277F8109}" type="parTrans" cxnId="{6475F70F-5498-4D5D-9FC3-31AE7C5B5251}">
      <dgm:prSet/>
      <dgm:spPr/>
      <dgm:t>
        <a:bodyPr/>
        <a:lstStyle/>
        <a:p>
          <a:endParaRPr lang="en-US"/>
        </a:p>
      </dgm:t>
    </dgm:pt>
    <dgm:pt modelId="{9CBA745B-60FA-4304-9B6D-AB1756D306B0}" type="sibTrans" cxnId="{6475F70F-5498-4D5D-9FC3-31AE7C5B5251}">
      <dgm:prSet/>
      <dgm:spPr/>
      <dgm:t>
        <a:bodyPr/>
        <a:lstStyle/>
        <a:p>
          <a:endParaRPr lang="en-US"/>
        </a:p>
      </dgm:t>
    </dgm:pt>
    <dgm:pt modelId="{B6FB98EC-7D59-4FED-87F1-BC00930A9F8E}">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Verify services and case notes for each client for accuracy and eligibility</a:t>
          </a:r>
          <a:endParaRPr lang="en-US" sz="1600" b="1" dirty="0">
            <a:solidFill>
              <a:srgbClr val="003366"/>
            </a:solidFill>
          </a:endParaRPr>
        </a:p>
      </dgm:t>
    </dgm:pt>
    <dgm:pt modelId="{627E1377-8D27-45F7-AA60-8F1974E002FC}" type="parTrans" cxnId="{D2044674-214D-4B75-B41D-8EE1D678E947}">
      <dgm:prSet/>
      <dgm:spPr/>
      <dgm:t>
        <a:bodyPr/>
        <a:lstStyle/>
        <a:p>
          <a:endParaRPr lang="en-US"/>
        </a:p>
      </dgm:t>
    </dgm:pt>
    <dgm:pt modelId="{E7E725E7-81EB-4092-85EF-480F877704AB}" type="sibTrans" cxnId="{D2044674-214D-4B75-B41D-8EE1D678E947}">
      <dgm:prSet/>
      <dgm:spPr/>
      <dgm:t>
        <a:bodyPr/>
        <a:lstStyle/>
        <a:p>
          <a:endParaRPr lang="en-US"/>
        </a:p>
      </dgm:t>
    </dgm:pt>
    <dgm:pt modelId="{658560FE-61F3-47E2-BF54-016864108C59}">
      <dgm:prSet phldrT="[Text]" custT="1"/>
      <dgm:spPr>
        <a:solidFill>
          <a:schemeClr val="bg1"/>
        </a:solidFill>
      </dgm:spPr>
      <dgm:t>
        <a:bodyPr/>
        <a:lstStyle/>
        <a:p>
          <a:r>
            <a:rPr lang="en-US" sz="1500" b="1" dirty="0" smtClean="0">
              <a:solidFill>
                <a:srgbClr val="003366"/>
              </a:solidFill>
            </a:rPr>
            <a:t>Receive Payment</a:t>
          </a:r>
          <a:endParaRPr lang="en-US" sz="1500" b="1" dirty="0">
            <a:solidFill>
              <a:srgbClr val="003366"/>
            </a:solidFill>
          </a:endParaRPr>
        </a:p>
      </dgm:t>
    </dgm:pt>
    <dgm:pt modelId="{2E78C234-F68C-4660-815E-50EE1B311E37}" type="parTrans" cxnId="{F3917637-E835-4779-95DB-3202650A7F98}">
      <dgm:prSet/>
      <dgm:spPr/>
      <dgm:t>
        <a:bodyPr/>
        <a:lstStyle/>
        <a:p>
          <a:endParaRPr lang="en-US"/>
        </a:p>
      </dgm:t>
    </dgm:pt>
    <dgm:pt modelId="{DDC1177A-C0CF-4DE5-9AD8-498A93448D7B}" type="sibTrans" cxnId="{F3917637-E835-4779-95DB-3202650A7F98}">
      <dgm:prSet/>
      <dgm:spPr/>
      <dgm:t>
        <a:bodyPr/>
        <a:lstStyle/>
        <a:p>
          <a:endParaRPr lang="en-US"/>
        </a:p>
      </dgm:t>
    </dgm:pt>
    <dgm:pt modelId="{42BEC24C-29C2-4EE4-A7C9-F6877B139124}">
      <dgm:prSet phldrT="[Text]" custT="1"/>
      <dgm:spPr>
        <a:solidFill>
          <a:schemeClr val="bg1"/>
        </a:solidFill>
      </dgm:spPr>
      <dgm:t>
        <a:bodyPr/>
        <a:lstStyle/>
        <a:p>
          <a:r>
            <a:rPr lang="en-US" sz="1500" b="1" dirty="0" smtClean="0">
              <a:solidFill>
                <a:srgbClr val="003366"/>
              </a:solidFill>
            </a:rPr>
            <a:t>Extract Data</a:t>
          </a:r>
          <a:endParaRPr lang="en-US" sz="1500" b="1" dirty="0">
            <a:solidFill>
              <a:srgbClr val="003366"/>
            </a:solidFill>
          </a:endParaRPr>
        </a:p>
      </dgm:t>
    </dgm:pt>
    <dgm:pt modelId="{6399F920-C3FE-43A4-869F-2178B1108F2A}" type="parTrans" cxnId="{132F8FCE-B223-49B2-998E-7B5BCCB60CF9}">
      <dgm:prSet/>
      <dgm:spPr/>
      <dgm:t>
        <a:bodyPr/>
        <a:lstStyle/>
        <a:p>
          <a:endParaRPr lang="en-US"/>
        </a:p>
      </dgm:t>
    </dgm:pt>
    <dgm:pt modelId="{B5047B40-DF64-4D18-8A9F-EA2B4E88E697}" type="sibTrans" cxnId="{132F8FCE-B223-49B2-998E-7B5BCCB60CF9}">
      <dgm:prSet/>
      <dgm:spPr/>
      <dgm:t>
        <a:bodyPr/>
        <a:lstStyle/>
        <a:p>
          <a:endParaRPr lang="en-US"/>
        </a:p>
      </dgm:t>
    </dgm:pt>
    <dgm:pt modelId="{60D2E1A6-9442-47AC-B281-4376355F17E7}">
      <dgm:prSet phldrT="[Text]" custT="1"/>
      <dgm:spPr>
        <a:solidFill>
          <a:schemeClr val="lt1">
            <a:hueOff val="0"/>
            <a:satOff val="0"/>
            <a:lumOff val="0"/>
          </a:schemeClr>
        </a:solidFill>
        <a:ln w="19050">
          <a:solidFill>
            <a:srgbClr val="003366"/>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solidFill>
                <a:srgbClr val="003366"/>
              </a:solidFill>
            </a:rPr>
            <a:t> Verify client insurance eligibility and document in </a:t>
          </a:r>
          <a:r>
            <a:rPr lang="en-US" sz="1600" b="1" dirty="0" err="1" smtClean="0">
              <a:solidFill>
                <a:srgbClr val="003366"/>
              </a:solidFill>
            </a:rPr>
            <a:t>CAREWare</a:t>
          </a:r>
          <a:endParaRPr lang="en-US" sz="1600" b="1" dirty="0">
            <a:solidFill>
              <a:srgbClr val="003366"/>
            </a:solidFill>
          </a:endParaRPr>
        </a:p>
      </dgm:t>
    </dgm:pt>
    <dgm:pt modelId="{C3F9ABB5-920B-45CB-A214-D4A87EAF9E24}" type="parTrans" cxnId="{8431C60A-98DD-4798-9FFB-948027FEE8EB}">
      <dgm:prSet/>
      <dgm:spPr/>
      <dgm:t>
        <a:bodyPr/>
        <a:lstStyle/>
        <a:p>
          <a:endParaRPr lang="en-US"/>
        </a:p>
      </dgm:t>
    </dgm:pt>
    <dgm:pt modelId="{3F8288BC-8177-4E5E-8817-2ACC577DD801}" type="sibTrans" cxnId="{8431C60A-98DD-4798-9FFB-948027FEE8EB}">
      <dgm:prSet/>
      <dgm:spPr/>
      <dgm:t>
        <a:bodyPr/>
        <a:lstStyle/>
        <a:p>
          <a:endParaRPr lang="en-US"/>
        </a:p>
      </dgm:t>
    </dgm:pt>
    <dgm:pt modelId="{F0031A31-46B8-46F6-BF82-FAF8FCA2B43F}">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Reconcile payments against claims using the accompanying remittance advice</a:t>
          </a:r>
          <a:endParaRPr lang="en-US" sz="1600" b="1" dirty="0">
            <a:solidFill>
              <a:srgbClr val="003366"/>
            </a:solidFill>
          </a:endParaRPr>
        </a:p>
      </dgm:t>
    </dgm:pt>
    <dgm:pt modelId="{50FEC8D2-B70F-4C98-974F-AE9AAD8441A2}" type="parTrans" cxnId="{49F8127A-0C39-4A64-AC75-9819FD5284D9}">
      <dgm:prSet/>
      <dgm:spPr/>
      <dgm:t>
        <a:bodyPr/>
        <a:lstStyle/>
        <a:p>
          <a:endParaRPr lang="en-US"/>
        </a:p>
      </dgm:t>
    </dgm:pt>
    <dgm:pt modelId="{072749FE-95D9-4FEB-B2E2-7C7D557FE216}" type="sibTrans" cxnId="{49F8127A-0C39-4A64-AC75-9819FD5284D9}">
      <dgm:prSet/>
      <dgm:spPr/>
      <dgm:t>
        <a:bodyPr/>
        <a:lstStyle/>
        <a:p>
          <a:endParaRPr lang="en-US"/>
        </a:p>
      </dgm:t>
    </dgm:pt>
    <dgm:pt modelId="{701E6463-3ABE-48A9-9665-612C6949C7F2}">
      <dgm:prSet phldrT="[Text]" custT="1"/>
      <dgm:spPr>
        <a:solidFill>
          <a:srgbClr val="FFCC00"/>
        </a:solidFill>
        <a:ln w="19050">
          <a:solidFill>
            <a:schemeClr val="accent1"/>
          </a:solidFill>
        </a:ln>
      </dgm:spPr>
      <dgm:t>
        <a:bodyPr/>
        <a:lstStyle/>
        <a:p>
          <a:r>
            <a:rPr lang="en-US" sz="1500" b="1" dirty="0" smtClean="0">
              <a:solidFill>
                <a:srgbClr val="003366"/>
              </a:solidFill>
            </a:rPr>
            <a:t>Setup</a:t>
          </a:r>
          <a:endParaRPr lang="en-US" sz="1500" b="1" dirty="0">
            <a:solidFill>
              <a:srgbClr val="003366"/>
            </a:solidFill>
          </a:endParaRPr>
        </a:p>
      </dgm:t>
    </dgm:pt>
    <dgm:pt modelId="{B79EA6C9-77FA-4CD6-876C-5F624EA913AF}" type="parTrans" cxnId="{97E73272-2758-4EF3-BE4C-09AF2EC7E9AF}">
      <dgm:prSet/>
      <dgm:spPr/>
      <dgm:t>
        <a:bodyPr/>
        <a:lstStyle/>
        <a:p>
          <a:endParaRPr lang="en-US"/>
        </a:p>
      </dgm:t>
    </dgm:pt>
    <dgm:pt modelId="{3814B1DD-0599-47A8-ABE8-3A3FB25E97F5}" type="sibTrans" cxnId="{97E73272-2758-4EF3-BE4C-09AF2EC7E9AF}">
      <dgm:prSet/>
      <dgm:spPr/>
      <dgm:t>
        <a:bodyPr/>
        <a:lstStyle/>
        <a:p>
          <a:endParaRPr lang="en-US"/>
        </a:p>
      </dgm:t>
    </dgm:pt>
    <dgm:pt modelId="{62486F83-0EED-423D-BEE9-5C073C3AB17D}">
      <dgm:prSet phldrT="[Text]" custT="1"/>
      <dgm:spPr>
        <a:solidFill>
          <a:schemeClr val="tx1"/>
        </a:solidFill>
        <a:ln w="38100">
          <a:solidFill>
            <a:srgbClr val="FFCC00"/>
          </a:solidFill>
        </a:ln>
      </dgm:spPr>
      <dgm:t>
        <a:bodyPr/>
        <a:lstStyle/>
        <a:p>
          <a:r>
            <a:rPr lang="en-US" sz="1600" b="1" dirty="0" smtClean="0">
              <a:solidFill>
                <a:srgbClr val="003366"/>
              </a:solidFill>
            </a:rPr>
            <a:t>Target Case Managers through the DPW Targeted Case Management Program</a:t>
          </a:r>
          <a:endParaRPr lang="en-US" sz="1600" b="1" dirty="0">
            <a:solidFill>
              <a:srgbClr val="003366"/>
            </a:solidFill>
          </a:endParaRPr>
        </a:p>
      </dgm:t>
    </dgm:pt>
    <dgm:pt modelId="{C3E01CA4-C886-4115-A762-EB983186B310}" type="parTrans" cxnId="{74D47968-DD3D-4D5B-BC95-2185E56F8149}">
      <dgm:prSet/>
      <dgm:spPr/>
      <dgm:t>
        <a:bodyPr/>
        <a:lstStyle/>
        <a:p>
          <a:endParaRPr lang="en-US"/>
        </a:p>
      </dgm:t>
    </dgm:pt>
    <dgm:pt modelId="{9BAA8F9F-7601-463E-819B-C432763665A2}" type="sibTrans" cxnId="{74D47968-DD3D-4D5B-BC95-2185E56F8149}">
      <dgm:prSet/>
      <dgm:spPr/>
      <dgm:t>
        <a:bodyPr/>
        <a:lstStyle/>
        <a:p>
          <a:endParaRPr lang="en-US"/>
        </a:p>
      </dgm:t>
    </dgm:pt>
    <dgm:pt modelId="{6D303FDB-20F2-421F-88B7-5E3A18BDC218}">
      <dgm:prSet phldrT="[Text]" custT="1"/>
      <dgm:spPr>
        <a:solidFill>
          <a:schemeClr val="tx1"/>
        </a:solidFill>
        <a:ln w="38100">
          <a:solidFill>
            <a:srgbClr val="FFCC00"/>
          </a:solidFill>
        </a:ln>
      </dgm:spPr>
      <dgm:t>
        <a:bodyPr/>
        <a:lstStyle/>
        <a:p>
          <a:r>
            <a:rPr lang="en-US" sz="1600" b="1" dirty="0" smtClean="0">
              <a:solidFill>
                <a:srgbClr val="003366"/>
              </a:solidFill>
            </a:rPr>
            <a:t>Negotiate contracts with participating Managed Care Organizations</a:t>
          </a:r>
          <a:endParaRPr lang="en-US" sz="1600" b="1" dirty="0">
            <a:solidFill>
              <a:srgbClr val="003366"/>
            </a:solidFill>
          </a:endParaRPr>
        </a:p>
      </dgm:t>
    </dgm:pt>
    <dgm:pt modelId="{434857B3-F066-43B5-A161-54D2C545083D}" type="parTrans" cxnId="{AE8ADC26-4354-4893-871A-5697726B2323}">
      <dgm:prSet/>
      <dgm:spPr/>
      <dgm:t>
        <a:bodyPr/>
        <a:lstStyle/>
        <a:p>
          <a:endParaRPr lang="en-US"/>
        </a:p>
      </dgm:t>
    </dgm:pt>
    <dgm:pt modelId="{428D65CF-CEEA-474E-BD48-B5729D9D04F8}" type="sibTrans" cxnId="{AE8ADC26-4354-4893-871A-5697726B2323}">
      <dgm:prSet/>
      <dgm:spPr/>
      <dgm:t>
        <a:bodyPr/>
        <a:lstStyle/>
        <a:p>
          <a:endParaRPr lang="en-US"/>
        </a:p>
      </dgm:t>
    </dgm:pt>
    <dgm:pt modelId="{165E3BDC-A7B6-448A-BB7F-50B47D4A482E}">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Prepare claims and case notes for submission</a:t>
          </a:r>
          <a:endParaRPr lang="en-US" sz="1600" b="1" dirty="0">
            <a:solidFill>
              <a:srgbClr val="003366"/>
            </a:solidFill>
          </a:endParaRPr>
        </a:p>
      </dgm:t>
    </dgm:pt>
    <dgm:pt modelId="{227BFC39-2831-41E0-8DD8-7B6EB0C89F79}" type="parTrans" cxnId="{93E06068-5872-49F2-9975-5D9455DFEB27}">
      <dgm:prSet/>
      <dgm:spPr/>
      <dgm:t>
        <a:bodyPr/>
        <a:lstStyle/>
        <a:p>
          <a:endParaRPr lang="en-US"/>
        </a:p>
      </dgm:t>
    </dgm:pt>
    <dgm:pt modelId="{D7DF4926-EA83-4323-94BC-FC7B26847C33}" type="sibTrans" cxnId="{93E06068-5872-49F2-9975-5D9455DFEB27}">
      <dgm:prSet/>
      <dgm:spPr/>
      <dgm:t>
        <a:bodyPr/>
        <a:lstStyle/>
        <a:p>
          <a:endParaRPr lang="en-US"/>
        </a:p>
      </dgm:t>
    </dgm:pt>
    <dgm:pt modelId="{84149FF4-2938-4A13-B2DA-CA7E1522F736}">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Submit invoices either electronically or via hardcopy</a:t>
          </a:r>
          <a:endParaRPr lang="en-US" sz="1600" b="1" dirty="0">
            <a:solidFill>
              <a:srgbClr val="003366"/>
            </a:solidFill>
          </a:endParaRPr>
        </a:p>
      </dgm:t>
    </dgm:pt>
    <dgm:pt modelId="{C6A68500-DE66-4E87-AEFB-C93B846ED5A6}" type="parTrans" cxnId="{270A4D2A-98BD-4763-908C-52021B9D2C79}">
      <dgm:prSet/>
      <dgm:spPr/>
      <dgm:t>
        <a:bodyPr/>
        <a:lstStyle/>
        <a:p>
          <a:endParaRPr lang="en-US"/>
        </a:p>
      </dgm:t>
    </dgm:pt>
    <dgm:pt modelId="{0460946B-FD2D-471A-96B5-4E485C1F91F9}" type="sibTrans" cxnId="{270A4D2A-98BD-4763-908C-52021B9D2C79}">
      <dgm:prSet/>
      <dgm:spPr/>
      <dgm:t>
        <a:bodyPr/>
        <a:lstStyle/>
        <a:p>
          <a:endParaRPr lang="en-US"/>
        </a:p>
      </dgm:t>
    </dgm:pt>
    <dgm:pt modelId="{9C21F5D1-2CC2-4254-9D09-7C48FC2971F5}">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Post revenue against Accounts Receivables</a:t>
          </a:r>
          <a:endParaRPr lang="en-US" sz="1600" b="1" dirty="0">
            <a:solidFill>
              <a:srgbClr val="003366"/>
            </a:solidFill>
          </a:endParaRPr>
        </a:p>
      </dgm:t>
    </dgm:pt>
    <dgm:pt modelId="{DE8186FB-E9C1-4F83-B454-D2FA67A26BFA}" type="parTrans" cxnId="{65F7C602-FA64-46CF-82FC-96F50D26DF79}">
      <dgm:prSet/>
      <dgm:spPr/>
      <dgm:t>
        <a:bodyPr/>
        <a:lstStyle/>
        <a:p>
          <a:endParaRPr lang="en-US"/>
        </a:p>
      </dgm:t>
    </dgm:pt>
    <dgm:pt modelId="{95F5BAE1-89D8-4652-877B-8EC0DE7EF16B}" type="sibTrans" cxnId="{65F7C602-FA64-46CF-82FC-96F50D26DF79}">
      <dgm:prSet/>
      <dgm:spPr/>
      <dgm:t>
        <a:bodyPr/>
        <a:lstStyle/>
        <a:p>
          <a:endParaRPr lang="en-US"/>
        </a:p>
      </dgm:t>
    </dgm:pt>
    <dgm:pt modelId="{2AD072BC-EC87-4F9E-9C0F-ABAD983C49BC}">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Pursue any outstanding monies with the Insurance Provider</a:t>
          </a:r>
          <a:endParaRPr lang="en-US" sz="1600" b="1" dirty="0"/>
        </a:p>
      </dgm:t>
    </dgm:pt>
    <dgm:pt modelId="{B405303A-6D99-4440-9766-CC3CB76CCACC}" type="parTrans" cxnId="{52257B73-3383-48E4-981B-BFD2C9B38BF1}">
      <dgm:prSet/>
      <dgm:spPr/>
      <dgm:t>
        <a:bodyPr/>
        <a:lstStyle/>
        <a:p>
          <a:endParaRPr lang="en-US"/>
        </a:p>
      </dgm:t>
    </dgm:pt>
    <dgm:pt modelId="{2E5A8E36-65FF-45B9-B88F-974B05BC0A28}" type="sibTrans" cxnId="{52257B73-3383-48E4-981B-BFD2C9B38BF1}">
      <dgm:prSet/>
      <dgm:spPr/>
      <dgm:t>
        <a:bodyPr/>
        <a:lstStyle/>
        <a:p>
          <a:endParaRPr lang="en-US"/>
        </a:p>
      </dgm:t>
    </dgm:pt>
    <dgm:pt modelId="{13872FC5-09B1-40BE-BED2-2AFD68FC3B34}">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Calculate invoices and book as a receivable</a:t>
          </a:r>
          <a:endParaRPr lang="en-US" sz="1600" b="1" dirty="0">
            <a:solidFill>
              <a:srgbClr val="003366"/>
            </a:solidFill>
          </a:endParaRPr>
        </a:p>
      </dgm:t>
    </dgm:pt>
    <dgm:pt modelId="{88C9653D-36DE-474A-9278-71201C13FB28}" type="parTrans" cxnId="{158A621E-B7C2-481B-AA6D-246440A2E38F}">
      <dgm:prSet/>
      <dgm:spPr/>
      <dgm:t>
        <a:bodyPr/>
        <a:lstStyle/>
        <a:p>
          <a:endParaRPr lang="en-US"/>
        </a:p>
      </dgm:t>
    </dgm:pt>
    <dgm:pt modelId="{7DAC1B1E-55C2-4D06-9756-478FBAABE0A9}" type="sibTrans" cxnId="{158A621E-B7C2-481B-AA6D-246440A2E38F}">
      <dgm:prSet/>
      <dgm:spPr/>
      <dgm:t>
        <a:bodyPr/>
        <a:lstStyle/>
        <a:p>
          <a:endParaRPr lang="en-US"/>
        </a:p>
      </dgm:t>
    </dgm:pt>
    <dgm:pt modelId="{FBEDAD28-E19C-4314-B58E-FFE01722E1BD}">
      <dgm:prSet phldrT="[Text]" custT="1"/>
      <dgm:spPr>
        <a:solidFill>
          <a:schemeClr val="lt1">
            <a:hueOff val="0"/>
            <a:satOff val="0"/>
            <a:lumOff val="0"/>
          </a:schemeClr>
        </a:solidFill>
        <a:ln w="19050">
          <a:solidFill>
            <a:srgbClr val="003366"/>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solidFill>
                <a:srgbClr val="003366"/>
              </a:solidFill>
            </a:rPr>
            <a:t>Case managers enter services and case notes into </a:t>
          </a:r>
          <a:r>
            <a:rPr lang="en-US" sz="1600" b="1" dirty="0" err="1" smtClean="0">
              <a:solidFill>
                <a:srgbClr val="003366"/>
              </a:solidFill>
            </a:rPr>
            <a:t>CAREWare</a:t>
          </a:r>
          <a:endParaRPr lang="en-US" sz="1600" b="1" dirty="0">
            <a:solidFill>
              <a:srgbClr val="003366"/>
            </a:solidFill>
          </a:endParaRPr>
        </a:p>
      </dgm:t>
    </dgm:pt>
    <dgm:pt modelId="{BB6051E4-41C7-40C0-ADFA-2CBF09D97996}" type="parTrans" cxnId="{7D550B6E-AFD3-48A8-9FC7-5A714913A7DF}">
      <dgm:prSet/>
      <dgm:spPr/>
      <dgm:t>
        <a:bodyPr/>
        <a:lstStyle/>
        <a:p>
          <a:endParaRPr lang="en-US"/>
        </a:p>
      </dgm:t>
    </dgm:pt>
    <dgm:pt modelId="{A7327217-E73F-4FE2-9F39-07FE23CAE6B1}" type="sibTrans" cxnId="{7D550B6E-AFD3-48A8-9FC7-5A714913A7DF}">
      <dgm:prSet/>
      <dgm:spPr/>
      <dgm:t>
        <a:bodyPr/>
        <a:lstStyle/>
        <a:p>
          <a:endParaRPr lang="en-US"/>
        </a:p>
      </dgm:t>
    </dgm:pt>
    <dgm:pt modelId="{005EB1EA-EE8E-48AB-AAC2-F7C99966A919}" type="pres">
      <dgm:prSet presAssocID="{6D4FDFC7-9FEB-463A-8800-5AE230F6832E}" presName="linearFlow" presStyleCnt="0">
        <dgm:presLayoutVars>
          <dgm:dir/>
          <dgm:animLvl val="lvl"/>
          <dgm:resizeHandles val="exact"/>
        </dgm:presLayoutVars>
      </dgm:prSet>
      <dgm:spPr/>
      <dgm:t>
        <a:bodyPr/>
        <a:lstStyle/>
        <a:p>
          <a:endParaRPr lang="en-US"/>
        </a:p>
      </dgm:t>
    </dgm:pt>
    <dgm:pt modelId="{53164A65-F3F6-48EC-B1A1-14968C3F6ADC}" type="pres">
      <dgm:prSet presAssocID="{701E6463-3ABE-48A9-9665-612C6949C7F2}" presName="composite" presStyleCnt="0"/>
      <dgm:spPr/>
    </dgm:pt>
    <dgm:pt modelId="{27E825A4-BF4B-4A72-B624-BEC0B0C44D0A}" type="pres">
      <dgm:prSet presAssocID="{701E6463-3ABE-48A9-9665-612C6949C7F2}" presName="parentText" presStyleLbl="alignNode1" presStyleIdx="0" presStyleCnt="5">
        <dgm:presLayoutVars>
          <dgm:chMax val="1"/>
          <dgm:bulletEnabled val="1"/>
        </dgm:presLayoutVars>
      </dgm:prSet>
      <dgm:spPr/>
      <dgm:t>
        <a:bodyPr/>
        <a:lstStyle/>
        <a:p>
          <a:endParaRPr lang="en-US"/>
        </a:p>
      </dgm:t>
    </dgm:pt>
    <dgm:pt modelId="{3B4FBDBC-1348-4EB0-9E9D-45A31450D621}" type="pres">
      <dgm:prSet presAssocID="{701E6463-3ABE-48A9-9665-612C6949C7F2}" presName="descendantText" presStyleLbl="alignAcc1" presStyleIdx="0" presStyleCnt="5">
        <dgm:presLayoutVars>
          <dgm:bulletEnabled val="1"/>
        </dgm:presLayoutVars>
      </dgm:prSet>
      <dgm:spPr/>
      <dgm:t>
        <a:bodyPr/>
        <a:lstStyle/>
        <a:p>
          <a:endParaRPr lang="en-US"/>
        </a:p>
      </dgm:t>
    </dgm:pt>
    <dgm:pt modelId="{454BF3A6-66E6-4132-B2D9-E1B1C776C752}" type="pres">
      <dgm:prSet presAssocID="{3814B1DD-0599-47A8-ABE8-3A3FB25E97F5}" presName="sp" presStyleCnt="0"/>
      <dgm:spPr/>
    </dgm:pt>
    <dgm:pt modelId="{B27FCCE5-DD1D-49DE-BD76-9DB7F450636F}" type="pres">
      <dgm:prSet presAssocID="{519BA1B1-7590-4265-9158-667FF9866047}" presName="composite" presStyleCnt="0"/>
      <dgm:spPr/>
    </dgm:pt>
    <dgm:pt modelId="{846B963E-FE60-4614-A72B-209F8E1BF247}" type="pres">
      <dgm:prSet presAssocID="{519BA1B1-7590-4265-9158-667FF9866047}" presName="parentText" presStyleLbl="alignNode1" presStyleIdx="1" presStyleCnt="5">
        <dgm:presLayoutVars>
          <dgm:chMax val="1"/>
          <dgm:bulletEnabled val="1"/>
        </dgm:presLayoutVars>
      </dgm:prSet>
      <dgm:spPr/>
      <dgm:t>
        <a:bodyPr/>
        <a:lstStyle/>
        <a:p>
          <a:endParaRPr lang="en-US"/>
        </a:p>
      </dgm:t>
    </dgm:pt>
    <dgm:pt modelId="{0704D226-C616-4EA2-907E-71A0A5A99DF1}" type="pres">
      <dgm:prSet presAssocID="{519BA1B1-7590-4265-9158-667FF9866047}" presName="descendantText" presStyleLbl="alignAcc1" presStyleIdx="1" presStyleCnt="5">
        <dgm:presLayoutVars>
          <dgm:bulletEnabled val="1"/>
        </dgm:presLayoutVars>
      </dgm:prSet>
      <dgm:spPr/>
      <dgm:t>
        <a:bodyPr/>
        <a:lstStyle/>
        <a:p>
          <a:endParaRPr lang="en-US"/>
        </a:p>
      </dgm:t>
    </dgm:pt>
    <dgm:pt modelId="{4E881A2D-CCAA-45BD-98FB-4E3AD67B3150}" type="pres">
      <dgm:prSet presAssocID="{F851071F-55AE-45F8-9446-47DE7C735186}" presName="sp" presStyleCnt="0"/>
      <dgm:spPr/>
    </dgm:pt>
    <dgm:pt modelId="{19D2FFFF-0BD0-4B58-A7A2-3027B3789A4F}" type="pres">
      <dgm:prSet presAssocID="{42BEC24C-29C2-4EE4-A7C9-F6877B139124}" presName="composite" presStyleCnt="0"/>
      <dgm:spPr/>
    </dgm:pt>
    <dgm:pt modelId="{B18FCF9B-9626-43A2-9C35-0E9E03CC7476}" type="pres">
      <dgm:prSet presAssocID="{42BEC24C-29C2-4EE4-A7C9-F6877B139124}" presName="parentText" presStyleLbl="alignNode1" presStyleIdx="2" presStyleCnt="5" custLinFactNeighborX="0" custLinFactNeighborY="1414">
        <dgm:presLayoutVars>
          <dgm:chMax val="1"/>
          <dgm:bulletEnabled val="1"/>
        </dgm:presLayoutVars>
      </dgm:prSet>
      <dgm:spPr/>
      <dgm:t>
        <a:bodyPr/>
        <a:lstStyle/>
        <a:p>
          <a:endParaRPr lang="en-US"/>
        </a:p>
      </dgm:t>
    </dgm:pt>
    <dgm:pt modelId="{2DB1629F-BB9D-4D32-A23D-F16DC0BEE15F}" type="pres">
      <dgm:prSet presAssocID="{42BEC24C-29C2-4EE4-A7C9-F6877B139124}" presName="descendantText" presStyleLbl="alignAcc1" presStyleIdx="2" presStyleCnt="5">
        <dgm:presLayoutVars>
          <dgm:bulletEnabled val="1"/>
        </dgm:presLayoutVars>
      </dgm:prSet>
      <dgm:spPr/>
      <dgm:t>
        <a:bodyPr/>
        <a:lstStyle/>
        <a:p>
          <a:endParaRPr lang="en-US"/>
        </a:p>
      </dgm:t>
    </dgm:pt>
    <dgm:pt modelId="{FBFB032A-C356-406A-9C94-B42E8AEF2139}" type="pres">
      <dgm:prSet presAssocID="{B5047B40-DF64-4D18-8A9F-EA2B4E88E697}" presName="sp" presStyleCnt="0"/>
      <dgm:spPr/>
    </dgm:pt>
    <dgm:pt modelId="{614B53A7-67CB-4BC1-81B2-FE60CC71425A}" type="pres">
      <dgm:prSet presAssocID="{17CF36BD-D5F7-4430-940D-5F7DD6B93492}" presName="composite" presStyleCnt="0"/>
      <dgm:spPr/>
    </dgm:pt>
    <dgm:pt modelId="{65B4364F-84FC-46A7-9696-FE5BDFBB2A31}" type="pres">
      <dgm:prSet presAssocID="{17CF36BD-D5F7-4430-940D-5F7DD6B93492}" presName="parentText" presStyleLbl="alignNode1" presStyleIdx="3" presStyleCnt="5">
        <dgm:presLayoutVars>
          <dgm:chMax val="1"/>
          <dgm:bulletEnabled val="1"/>
        </dgm:presLayoutVars>
      </dgm:prSet>
      <dgm:spPr/>
      <dgm:t>
        <a:bodyPr/>
        <a:lstStyle/>
        <a:p>
          <a:endParaRPr lang="en-US"/>
        </a:p>
      </dgm:t>
    </dgm:pt>
    <dgm:pt modelId="{6BA65417-370F-46DF-B28A-1A9665379DE5}" type="pres">
      <dgm:prSet presAssocID="{17CF36BD-D5F7-4430-940D-5F7DD6B93492}" presName="descendantText" presStyleLbl="alignAcc1" presStyleIdx="3" presStyleCnt="5">
        <dgm:presLayoutVars>
          <dgm:bulletEnabled val="1"/>
        </dgm:presLayoutVars>
      </dgm:prSet>
      <dgm:spPr/>
      <dgm:t>
        <a:bodyPr/>
        <a:lstStyle/>
        <a:p>
          <a:endParaRPr lang="en-US"/>
        </a:p>
      </dgm:t>
    </dgm:pt>
    <dgm:pt modelId="{7EE2223D-89D5-45A9-92BC-1D378E3A565B}" type="pres">
      <dgm:prSet presAssocID="{9CBA745B-60FA-4304-9B6D-AB1756D306B0}" presName="sp" presStyleCnt="0"/>
      <dgm:spPr/>
    </dgm:pt>
    <dgm:pt modelId="{EA8E9F02-ED2B-4F47-8D3F-BDFF7863AAC6}" type="pres">
      <dgm:prSet presAssocID="{658560FE-61F3-47E2-BF54-016864108C59}" presName="composite" presStyleCnt="0"/>
      <dgm:spPr/>
    </dgm:pt>
    <dgm:pt modelId="{038E5A18-A55D-4939-A05D-ED95FB9EB6F7}" type="pres">
      <dgm:prSet presAssocID="{658560FE-61F3-47E2-BF54-016864108C59}" presName="parentText" presStyleLbl="alignNode1" presStyleIdx="4" presStyleCnt="5">
        <dgm:presLayoutVars>
          <dgm:chMax val="1"/>
          <dgm:bulletEnabled val="1"/>
        </dgm:presLayoutVars>
      </dgm:prSet>
      <dgm:spPr/>
      <dgm:t>
        <a:bodyPr/>
        <a:lstStyle/>
        <a:p>
          <a:endParaRPr lang="en-US"/>
        </a:p>
      </dgm:t>
    </dgm:pt>
    <dgm:pt modelId="{33B0E647-4D9C-4376-A0FC-FD4662BC5406}" type="pres">
      <dgm:prSet presAssocID="{658560FE-61F3-47E2-BF54-016864108C59}" presName="descendantText" presStyleLbl="alignAcc1" presStyleIdx="4" presStyleCnt="5">
        <dgm:presLayoutVars>
          <dgm:bulletEnabled val="1"/>
        </dgm:presLayoutVars>
      </dgm:prSet>
      <dgm:spPr/>
      <dgm:t>
        <a:bodyPr/>
        <a:lstStyle/>
        <a:p>
          <a:endParaRPr lang="en-US"/>
        </a:p>
      </dgm:t>
    </dgm:pt>
  </dgm:ptLst>
  <dgm:cxnLst>
    <dgm:cxn modelId="{E3FD43C7-F32C-4EE2-B6EB-D5AA3D90D09B}" srcId="{6D4FDFC7-9FEB-463A-8800-5AE230F6832E}" destId="{519BA1B1-7590-4265-9158-667FF9866047}" srcOrd="1" destOrd="0" parTransId="{416AEFDF-FE4D-4A4E-9437-C27DFF661195}" sibTransId="{F851071F-55AE-45F8-9446-47DE7C735186}"/>
    <dgm:cxn modelId="{7D550B6E-AFD3-48A8-9FC7-5A714913A7DF}" srcId="{519BA1B1-7590-4265-9158-667FF9866047}" destId="{FBEDAD28-E19C-4314-B58E-FFE01722E1BD}" srcOrd="1" destOrd="0" parTransId="{BB6051E4-41C7-40C0-ADFA-2CBF09D97996}" sibTransId="{A7327217-E73F-4FE2-9F39-07FE23CAE6B1}"/>
    <dgm:cxn modelId="{AE8ADC26-4354-4893-871A-5697726B2323}" srcId="{701E6463-3ABE-48A9-9665-612C6949C7F2}" destId="{6D303FDB-20F2-421F-88B7-5E3A18BDC218}" srcOrd="1" destOrd="0" parTransId="{434857B3-F066-43B5-A161-54D2C545083D}" sibTransId="{428D65CF-CEEA-474E-BD48-B5729D9D04F8}"/>
    <dgm:cxn modelId="{52257B73-3383-48E4-981B-BFD2C9B38BF1}" srcId="{658560FE-61F3-47E2-BF54-016864108C59}" destId="{2AD072BC-EC87-4F9E-9C0F-ABAD983C49BC}" srcOrd="2" destOrd="0" parTransId="{B405303A-6D99-4440-9766-CC3CB76CCACC}" sibTransId="{2E5A8E36-65FF-45B9-B88F-974B05BC0A28}"/>
    <dgm:cxn modelId="{F3917637-E835-4779-95DB-3202650A7F98}" srcId="{6D4FDFC7-9FEB-463A-8800-5AE230F6832E}" destId="{658560FE-61F3-47E2-BF54-016864108C59}" srcOrd="4" destOrd="0" parTransId="{2E78C234-F68C-4660-815E-50EE1B311E37}" sibTransId="{DDC1177A-C0CF-4DE5-9AD8-498A93448D7B}"/>
    <dgm:cxn modelId="{93E06068-5872-49F2-9975-5D9455DFEB27}" srcId="{42BEC24C-29C2-4EE4-A7C9-F6877B139124}" destId="{165E3BDC-A7B6-448A-BB7F-50B47D4A482E}" srcOrd="1" destOrd="0" parTransId="{227BFC39-2831-41E0-8DD8-7B6EB0C89F79}" sibTransId="{D7DF4926-EA83-4323-94BC-FC7B26847C33}"/>
    <dgm:cxn modelId="{DEFA223D-B479-4220-B9D8-661A5E28BE42}" type="presOf" srcId="{A090F336-9BE2-4247-9F5C-C6340DE65F47}" destId="{2DB1629F-BB9D-4D32-A23D-F16DC0BEE15F}" srcOrd="0" destOrd="0" presId="urn:microsoft.com/office/officeart/2005/8/layout/chevron2"/>
    <dgm:cxn modelId="{84170902-3B20-4A94-AD8C-BFF6599FCAE9}" type="presOf" srcId="{519BA1B1-7590-4265-9158-667FF9866047}" destId="{846B963E-FE60-4614-A72B-209F8E1BF247}" srcOrd="0" destOrd="0" presId="urn:microsoft.com/office/officeart/2005/8/layout/chevron2"/>
    <dgm:cxn modelId="{D2044674-214D-4B75-B41D-8EE1D678E947}" srcId="{17CF36BD-D5F7-4430-940D-5F7DD6B93492}" destId="{B6FB98EC-7D59-4FED-87F1-BC00930A9F8E}" srcOrd="0" destOrd="0" parTransId="{627E1377-8D27-45F7-AA60-8F1974E002FC}" sibTransId="{E7E725E7-81EB-4092-85EF-480F877704AB}"/>
    <dgm:cxn modelId="{086A4ED2-FA06-4DFD-A203-64D089B8C2FC}" type="presOf" srcId="{FBEDAD28-E19C-4314-B58E-FFE01722E1BD}" destId="{0704D226-C616-4EA2-907E-71A0A5A99DF1}" srcOrd="0" destOrd="1" presId="urn:microsoft.com/office/officeart/2005/8/layout/chevron2"/>
    <dgm:cxn modelId="{C17A2C70-C71D-4F10-B5F2-66F5E07EE5D9}" type="presOf" srcId="{9C21F5D1-2CC2-4254-9D09-7C48FC2971F5}" destId="{33B0E647-4D9C-4376-A0FC-FD4662BC5406}" srcOrd="0" destOrd="1" presId="urn:microsoft.com/office/officeart/2005/8/layout/chevron2"/>
    <dgm:cxn modelId="{7BEC2F20-67A5-4ED5-B939-BFEC0B154B9F}" type="presOf" srcId="{62486F83-0EED-423D-BEE9-5C073C3AB17D}" destId="{3B4FBDBC-1348-4EB0-9E9D-45A31450D621}" srcOrd="0" destOrd="0" presId="urn:microsoft.com/office/officeart/2005/8/layout/chevron2"/>
    <dgm:cxn modelId="{CBE3853B-B394-43BD-8E7D-5C0513C80434}" type="presOf" srcId="{84149FF4-2938-4A13-B2DA-CA7E1522F736}" destId="{6BA65417-370F-46DF-B28A-1A9665379DE5}" srcOrd="0" destOrd="1" presId="urn:microsoft.com/office/officeart/2005/8/layout/chevron2"/>
    <dgm:cxn modelId="{6475F70F-5498-4D5D-9FC3-31AE7C5B5251}" srcId="{6D4FDFC7-9FEB-463A-8800-5AE230F6832E}" destId="{17CF36BD-D5F7-4430-940D-5F7DD6B93492}" srcOrd="3" destOrd="0" parTransId="{0CFC8632-D069-4D34-89A6-B9ED277F8109}" sibTransId="{9CBA745B-60FA-4304-9B6D-AB1756D306B0}"/>
    <dgm:cxn modelId="{97E73272-2758-4EF3-BE4C-09AF2EC7E9AF}" srcId="{6D4FDFC7-9FEB-463A-8800-5AE230F6832E}" destId="{701E6463-3ABE-48A9-9665-612C6949C7F2}" srcOrd="0" destOrd="0" parTransId="{B79EA6C9-77FA-4CD6-876C-5F624EA913AF}" sibTransId="{3814B1DD-0599-47A8-ABE8-3A3FB25E97F5}"/>
    <dgm:cxn modelId="{7B7B3653-9DB1-424E-8365-3648E16C9EF9}" type="presOf" srcId="{658560FE-61F3-47E2-BF54-016864108C59}" destId="{038E5A18-A55D-4939-A05D-ED95FB9EB6F7}" srcOrd="0" destOrd="0" presId="urn:microsoft.com/office/officeart/2005/8/layout/chevron2"/>
    <dgm:cxn modelId="{415EA692-7205-4448-A2D7-1B4AE2952056}" type="presOf" srcId="{6D303FDB-20F2-421F-88B7-5E3A18BDC218}" destId="{3B4FBDBC-1348-4EB0-9E9D-45A31450D621}" srcOrd="0" destOrd="1" presId="urn:microsoft.com/office/officeart/2005/8/layout/chevron2"/>
    <dgm:cxn modelId="{FC43EB83-1E68-4EB5-B283-94B119E70099}" type="presOf" srcId="{2AD072BC-EC87-4F9E-9C0F-ABAD983C49BC}" destId="{33B0E647-4D9C-4376-A0FC-FD4662BC5406}" srcOrd="0" destOrd="2" presId="urn:microsoft.com/office/officeart/2005/8/layout/chevron2"/>
    <dgm:cxn modelId="{97240461-1386-4307-9641-5463B3BF4079}" srcId="{42BEC24C-29C2-4EE4-A7C9-F6877B139124}" destId="{A090F336-9BE2-4247-9F5C-C6340DE65F47}" srcOrd="0" destOrd="0" parTransId="{43F9D616-074E-4CDD-B8F2-A72E10AA41B2}" sibTransId="{5BA8A362-6C97-41D1-9C04-E80CDBC54D50}"/>
    <dgm:cxn modelId="{65F7C602-FA64-46CF-82FC-96F50D26DF79}" srcId="{658560FE-61F3-47E2-BF54-016864108C59}" destId="{9C21F5D1-2CC2-4254-9D09-7C48FC2971F5}" srcOrd="1" destOrd="0" parTransId="{DE8186FB-E9C1-4F83-B454-D2FA67A26BFA}" sibTransId="{95F5BAE1-89D8-4652-877B-8EC0DE7EF16B}"/>
    <dgm:cxn modelId="{DA92B120-2235-4A04-AEEB-95080E656037}" type="presOf" srcId="{701E6463-3ABE-48A9-9665-612C6949C7F2}" destId="{27E825A4-BF4B-4A72-B624-BEC0B0C44D0A}" srcOrd="0" destOrd="0" presId="urn:microsoft.com/office/officeart/2005/8/layout/chevron2"/>
    <dgm:cxn modelId="{AE6A9974-36EF-4265-B121-FE216725A632}" type="presOf" srcId="{165E3BDC-A7B6-448A-BB7F-50B47D4A482E}" destId="{2DB1629F-BB9D-4D32-A23D-F16DC0BEE15F}" srcOrd="0" destOrd="1" presId="urn:microsoft.com/office/officeart/2005/8/layout/chevron2"/>
    <dgm:cxn modelId="{270A4D2A-98BD-4763-908C-52021B9D2C79}" srcId="{17CF36BD-D5F7-4430-940D-5F7DD6B93492}" destId="{84149FF4-2938-4A13-B2DA-CA7E1522F736}" srcOrd="1" destOrd="0" parTransId="{C6A68500-DE66-4E87-AEFB-C93B846ED5A6}" sibTransId="{0460946B-FD2D-471A-96B5-4E485C1F91F9}"/>
    <dgm:cxn modelId="{158A621E-B7C2-481B-AA6D-246440A2E38F}" srcId="{17CF36BD-D5F7-4430-940D-5F7DD6B93492}" destId="{13872FC5-09B1-40BE-BED2-2AFD68FC3B34}" srcOrd="2" destOrd="0" parTransId="{88C9653D-36DE-474A-9278-71201C13FB28}" sibTransId="{7DAC1B1E-55C2-4D06-9756-478FBAABE0A9}"/>
    <dgm:cxn modelId="{8431C60A-98DD-4798-9FFB-948027FEE8EB}" srcId="{519BA1B1-7590-4265-9158-667FF9866047}" destId="{60D2E1A6-9442-47AC-B281-4376355F17E7}" srcOrd="0" destOrd="0" parTransId="{C3F9ABB5-920B-45CB-A214-D4A87EAF9E24}" sibTransId="{3F8288BC-8177-4E5E-8817-2ACC577DD801}"/>
    <dgm:cxn modelId="{E0D5F444-47C4-4314-82DC-650E858F2F6B}" type="presOf" srcId="{13872FC5-09B1-40BE-BED2-2AFD68FC3B34}" destId="{6BA65417-370F-46DF-B28A-1A9665379DE5}" srcOrd="0" destOrd="2" presId="urn:microsoft.com/office/officeart/2005/8/layout/chevron2"/>
    <dgm:cxn modelId="{76556CAD-3E40-4558-BC52-3F9B6CCAB9C8}" type="presOf" srcId="{F0031A31-46B8-46F6-BF82-FAF8FCA2B43F}" destId="{33B0E647-4D9C-4376-A0FC-FD4662BC5406}" srcOrd="0" destOrd="0" presId="urn:microsoft.com/office/officeart/2005/8/layout/chevron2"/>
    <dgm:cxn modelId="{49F8127A-0C39-4A64-AC75-9819FD5284D9}" srcId="{658560FE-61F3-47E2-BF54-016864108C59}" destId="{F0031A31-46B8-46F6-BF82-FAF8FCA2B43F}" srcOrd="0" destOrd="0" parTransId="{50FEC8D2-B70F-4C98-974F-AE9AAD8441A2}" sibTransId="{072749FE-95D9-4FEB-B2E2-7C7D557FE216}"/>
    <dgm:cxn modelId="{26D3AC94-D5E8-4B8E-8635-DF04C15DACF1}" type="presOf" srcId="{42BEC24C-29C2-4EE4-A7C9-F6877B139124}" destId="{B18FCF9B-9626-43A2-9C35-0E9E03CC7476}" srcOrd="0" destOrd="0" presId="urn:microsoft.com/office/officeart/2005/8/layout/chevron2"/>
    <dgm:cxn modelId="{132F8FCE-B223-49B2-998E-7B5BCCB60CF9}" srcId="{6D4FDFC7-9FEB-463A-8800-5AE230F6832E}" destId="{42BEC24C-29C2-4EE4-A7C9-F6877B139124}" srcOrd="2" destOrd="0" parTransId="{6399F920-C3FE-43A4-869F-2178B1108F2A}" sibTransId="{B5047B40-DF64-4D18-8A9F-EA2B4E88E697}"/>
    <dgm:cxn modelId="{D0EDC5AD-D3B4-4DC9-A52B-A03FF72C15E6}" type="presOf" srcId="{60D2E1A6-9442-47AC-B281-4376355F17E7}" destId="{0704D226-C616-4EA2-907E-71A0A5A99DF1}" srcOrd="0" destOrd="0" presId="urn:microsoft.com/office/officeart/2005/8/layout/chevron2"/>
    <dgm:cxn modelId="{74D47968-DD3D-4D5B-BC95-2185E56F8149}" srcId="{701E6463-3ABE-48A9-9665-612C6949C7F2}" destId="{62486F83-0EED-423D-BEE9-5C073C3AB17D}" srcOrd="0" destOrd="0" parTransId="{C3E01CA4-C886-4115-A762-EB983186B310}" sibTransId="{9BAA8F9F-7601-463E-819B-C432763665A2}"/>
    <dgm:cxn modelId="{A1BE9E63-3BFE-40E4-B21B-019868A21CBA}" type="presOf" srcId="{17CF36BD-D5F7-4430-940D-5F7DD6B93492}" destId="{65B4364F-84FC-46A7-9696-FE5BDFBB2A31}" srcOrd="0" destOrd="0" presId="urn:microsoft.com/office/officeart/2005/8/layout/chevron2"/>
    <dgm:cxn modelId="{63C18260-F3AA-4FE5-AFA9-E2AE6EF551CE}" type="presOf" srcId="{B6FB98EC-7D59-4FED-87F1-BC00930A9F8E}" destId="{6BA65417-370F-46DF-B28A-1A9665379DE5}" srcOrd="0" destOrd="0" presId="urn:microsoft.com/office/officeart/2005/8/layout/chevron2"/>
    <dgm:cxn modelId="{EDB72968-D3D6-438F-9758-3CDA5B1CBD14}" type="presOf" srcId="{6D4FDFC7-9FEB-463A-8800-5AE230F6832E}" destId="{005EB1EA-EE8E-48AB-AAC2-F7C99966A919}" srcOrd="0" destOrd="0" presId="urn:microsoft.com/office/officeart/2005/8/layout/chevron2"/>
    <dgm:cxn modelId="{D8B46930-5A1D-484D-9F1E-76746F119981}" type="presParOf" srcId="{005EB1EA-EE8E-48AB-AAC2-F7C99966A919}" destId="{53164A65-F3F6-48EC-B1A1-14968C3F6ADC}" srcOrd="0" destOrd="0" presId="urn:microsoft.com/office/officeart/2005/8/layout/chevron2"/>
    <dgm:cxn modelId="{6AD27040-3D69-450B-BAF0-67B1C687D0CC}" type="presParOf" srcId="{53164A65-F3F6-48EC-B1A1-14968C3F6ADC}" destId="{27E825A4-BF4B-4A72-B624-BEC0B0C44D0A}" srcOrd="0" destOrd="0" presId="urn:microsoft.com/office/officeart/2005/8/layout/chevron2"/>
    <dgm:cxn modelId="{BDAF5586-BF0A-4327-B372-A1D2779A1E54}" type="presParOf" srcId="{53164A65-F3F6-48EC-B1A1-14968C3F6ADC}" destId="{3B4FBDBC-1348-4EB0-9E9D-45A31450D621}" srcOrd="1" destOrd="0" presId="urn:microsoft.com/office/officeart/2005/8/layout/chevron2"/>
    <dgm:cxn modelId="{CF550343-3931-4904-818E-227781C16DC3}" type="presParOf" srcId="{005EB1EA-EE8E-48AB-AAC2-F7C99966A919}" destId="{454BF3A6-66E6-4132-B2D9-E1B1C776C752}" srcOrd="1" destOrd="0" presId="urn:microsoft.com/office/officeart/2005/8/layout/chevron2"/>
    <dgm:cxn modelId="{FD933C17-1D80-4E8F-8D12-2ADEA7DA3077}" type="presParOf" srcId="{005EB1EA-EE8E-48AB-AAC2-F7C99966A919}" destId="{B27FCCE5-DD1D-49DE-BD76-9DB7F450636F}" srcOrd="2" destOrd="0" presId="urn:microsoft.com/office/officeart/2005/8/layout/chevron2"/>
    <dgm:cxn modelId="{989AA3B5-6CFD-4353-AF88-DB0C628480A7}" type="presParOf" srcId="{B27FCCE5-DD1D-49DE-BD76-9DB7F450636F}" destId="{846B963E-FE60-4614-A72B-209F8E1BF247}" srcOrd="0" destOrd="0" presId="urn:microsoft.com/office/officeart/2005/8/layout/chevron2"/>
    <dgm:cxn modelId="{ADA6D7BC-9A5B-46F7-8D1B-4847AE6D3D9E}" type="presParOf" srcId="{B27FCCE5-DD1D-49DE-BD76-9DB7F450636F}" destId="{0704D226-C616-4EA2-907E-71A0A5A99DF1}" srcOrd="1" destOrd="0" presId="urn:microsoft.com/office/officeart/2005/8/layout/chevron2"/>
    <dgm:cxn modelId="{03DB3C48-4E23-4D88-8B1C-D6981EE5B779}" type="presParOf" srcId="{005EB1EA-EE8E-48AB-AAC2-F7C99966A919}" destId="{4E881A2D-CCAA-45BD-98FB-4E3AD67B3150}" srcOrd="3" destOrd="0" presId="urn:microsoft.com/office/officeart/2005/8/layout/chevron2"/>
    <dgm:cxn modelId="{886D261A-2415-4382-B4B3-E7D855A692D8}" type="presParOf" srcId="{005EB1EA-EE8E-48AB-AAC2-F7C99966A919}" destId="{19D2FFFF-0BD0-4B58-A7A2-3027B3789A4F}" srcOrd="4" destOrd="0" presId="urn:microsoft.com/office/officeart/2005/8/layout/chevron2"/>
    <dgm:cxn modelId="{FDFF8732-9B8B-4606-9A26-0E76E34C2AC2}" type="presParOf" srcId="{19D2FFFF-0BD0-4B58-A7A2-3027B3789A4F}" destId="{B18FCF9B-9626-43A2-9C35-0E9E03CC7476}" srcOrd="0" destOrd="0" presId="urn:microsoft.com/office/officeart/2005/8/layout/chevron2"/>
    <dgm:cxn modelId="{6A9492AB-5327-484D-AE0F-ABE1FE0F8E2A}" type="presParOf" srcId="{19D2FFFF-0BD0-4B58-A7A2-3027B3789A4F}" destId="{2DB1629F-BB9D-4D32-A23D-F16DC0BEE15F}" srcOrd="1" destOrd="0" presId="urn:microsoft.com/office/officeart/2005/8/layout/chevron2"/>
    <dgm:cxn modelId="{9DFD53B7-DB50-4E4F-A710-15A8F253D8EE}" type="presParOf" srcId="{005EB1EA-EE8E-48AB-AAC2-F7C99966A919}" destId="{FBFB032A-C356-406A-9C94-B42E8AEF2139}" srcOrd="5" destOrd="0" presId="urn:microsoft.com/office/officeart/2005/8/layout/chevron2"/>
    <dgm:cxn modelId="{289993FE-2F55-493C-B820-A328C2132E9A}" type="presParOf" srcId="{005EB1EA-EE8E-48AB-AAC2-F7C99966A919}" destId="{614B53A7-67CB-4BC1-81B2-FE60CC71425A}" srcOrd="6" destOrd="0" presId="urn:microsoft.com/office/officeart/2005/8/layout/chevron2"/>
    <dgm:cxn modelId="{73FA2164-52FA-48FF-83F9-74A95D29B871}" type="presParOf" srcId="{614B53A7-67CB-4BC1-81B2-FE60CC71425A}" destId="{65B4364F-84FC-46A7-9696-FE5BDFBB2A31}" srcOrd="0" destOrd="0" presId="urn:microsoft.com/office/officeart/2005/8/layout/chevron2"/>
    <dgm:cxn modelId="{DE60B462-7D55-4FC3-A011-895A71B78134}" type="presParOf" srcId="{614B53A7-67CB-4BC1-81B2-FE60CC71425A}" destId="{6BA65417-370F-46DF-B28A-1A9665379DE5}" srcOrd="1" destOrd="0" presId="urn:microsoft.com/office/officeart/2005/8/layout/chevron2"/>
    <dgm:cxn modelId="{EDB1F00A-935A-4F41-90E2-7A94FCFF585E}" type="presParOf" srcId="{005EB1EA-EE8E-48AB-AAC2-F7C99966A919}" destId="{7EE2223D-89D5-45A9-92BC-1D378E3A565B}" srcOrd="7" destOrd="0" presId="urn:microsoft.com/office/officeart/2005/8/layout/chevron2"/>
    <dgm:cxn modelId="{71A7F65D-EDC5-4DE4-8874-005ADF7E3F39}" type="presParOf" srcId="{005EB1EA-EE8E-48AB-AAC2-F7C99966A919}" destId="{EA8E9F02-ED2B-4F47-8D3F-BDFF7863AAC6}" srcOrd="8" destOrd="0" presId="urn:microsoft.com/office/officeart/2005/8/layout/chevron2"/>
    <dgm:cxn modelId="{46C8D4E8-6800-4BBB-9C08-9A71FEB2F00F}" type="presParOf" srcId="{EA8E9F02-ED2B-4F47-8D3F-BDFF7863AAC6}" destId="{038E5A18-A55D-4939-A05D-ED95FB9EB6F7}" srcOrd="0" destOrd="0" presId="urn:microsoft.com/office/officeart/2005/8/layout/chevron2"/>
    <dgm:cxn modelId="{0DF68DF3-81D2-43F1-AB96-067D5A36CB57}" type="presParOf" srcId="{EA8E9F02-ED2B-4F47-8D3F-BDFF7863AAC6}" destId="{33B0E647-4D9C-4376-A0FC-FD4662BC5406}"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4FDFC7-9FEB-463A-8800-5AE230F6832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19BA1B1-7590-4265-9158-667FF9866047}">
      <dgm:prSet phldrT="[Text]" custT="1"/>
      <dgm:spPr>
        <a:solidFill>
          <a:srgbClr val="FFCC00"/>
        </a:solidFill>
        <a:ln w="38100">
          <a:solidFill>
            <a:srgbClr val="FFC000"/>
          </a:solidFill>
        </a:ln>
      </dgm:spPr>
      <dgm:t>
        <a:bodyPr/>
        <a:lstStyle/>
        <a:p>
          <a:r>
            <a:rPr lang="en-US" sz="1500" b="1" dirty="0" smtClean="0">
              <a:solidFill>
                <a:srgbClr val="003366"/>
              </a:solidFill>
            </a:rPr>
            <a:t>Compile</a:t>
          </a:r>
          <a:r>
            <a:rPr lang="en-US" sz="1500" b="1" baseline="0" dirty="0" smtClean="0">
              <a:solidFill>
                <a:schemeClr val="tx1"/>
              </a:solidFill>
            </a:rPr>
            <a:t> </a:t>
          </a:r>
          <a:r>
            <a:rPr lang="en-US" sz="1500" b="1" baseline="0" dirty="0" smtClean="0">
              <a:solidFill>
                <a:srgbClr val="003366"/>
              </a:solidFill>
            </a:rPr>
            <a:t>Data</a:t>
          </a:r>
          <a:endParaRPr lang="en-US" sz="1500" b="1" dirty="0">
            <a:solidFill>
              <a:srgbClr val="003366"/>
            </a:solidFill>
          </a:endParaRPr>
        </a:p>
      </dgm:t>
    </dgm:pt>
    <dgm:pt modelId="{416AEFDF-FE4D-4A4E-9437-C27DFF661195}" type="parTrans" cxnId="{E3FD43C7-F32C-4EE2-B6EB-D5AA3D90D09B}">
      <dgm:prSet/>
      <dgm:spPr/>
      <dgm:t>
        <a:bodyPr/>
        <a:lstStyle/>
        <a:p>
          <a:endParaRPr lang="en-US"/>
        </a:p>
      </dgm:t>
    </dgm:pt>
    <dgm:pt modelId="{F851071F-55AE-45F8-9446-47DE7C735186}" type="sibTrans" cxnId="{E3FD43C7-F32C-4EE2-B6EB-D5AA3D90D09B}">
      <dgm:prSet/>
      <dgm:spPr/>
      <dgm:t>
        <a:bodyPr/>
        <a:lstStyle/>
        <a:p>
          <a:endParaRPr lang="en-US"/>
        </a:p>
      </dgm:t>
    </dgm:pt>
    <dgm:pt modelId="{A090F336-9BE2-4247-9F5C-C6340DE65F47}">
      <dgm:prSet phldrT="[Text]" custT="1"/>
      <dgm:spPr>
        <a:solidFill>
          <a:schemeClr val="lt1">
            <a:hueOff val="0"/>
            <a:satOff val="0"/>
            <a:lumOff val="0"/>
          </a:schemeClr>
        </a:solidFill>
      </dgm:spPr>
      <dgm:t>
        <a:bodyPr/>
        <a:lstStyle/>
        <a:p>
          <a:r>
            <a:rPr lang="en-US" sz="1600" b="1" dirty="0" smtClean="0">
              <a:solidFill>
                <a:srgbClr val="003366"/>
              </a:solidFill>
            </a:rPr>
            <a:t>Extrapolate data from </a:t>
          </a:r>
          <a:r>
            <a:rPr lang="en-US" sz="1600" b="1" dirty="0" err="1" smtClean="0">
              <a:solidFill>
                <a:srgbClr val="003366"/>
              </a:solidFill>
            </a:rPr>
            <a:t>CAREWare</a:t>
          </a:r>
          <a:endParaRPr lang="en-US" sz="1600" b="1" dirty="0">
            <a:solidFill>
              <a:srgbClr val="003366"/>
            </a:solidFill>
          </a:endParaRPr>
        </a:p>
      </dgm:t>
    </dgm:pt>
    <dgm:pt modelId="{43F9D616-074E-4CDD-B8F2-A72E10AA41B2}" type="parTrans" cxnId="{97240461-1386-4307-9641-5463B3BF4079}">
      <dgm:prSet/>
      <dgm:spPr/>
      <dgm:t>
        <a:bodyPr/>
        <a:lstStyle/>
        <a:p>
          <a:endParaRPr lang="en-US"/>
        </a:p>
      </dgm:t>
    </dgm:pt>
    <dgm:pt modelId="{5BA8A362-6C97-41D1-9C04-E80CDBC54D50}" type="sibTrans" cxnId="{97240461-1386-4307-9641-5463B3BF4079}">
      <dgm:prSet/>
      <dgm:spPr/>
      <dgm:t>
        <a:bodyPr/>
        <a:lstStyle/>
        <a:p>
          <a:endParaRPr lang="en-US"/>
        </a:p>
      </dgm:t>
    </dgm:pt>
    <dgm:pt modelId="{17CF36BD-D5F7-4430-940D-5F7DD6B93492}">
      <dgm:prSet phldrT="[Text]" custT="1"/>
      <dgm:spPr>
        <a:solidFill>
          <a:schemeClr val="bg1"/>
        </a:solidFill>
      </dgm:spPr>
      <dgm:t>
        <a:bodyPr/>
        <a:lstStyle/>
        <a:p>
          <a:r>
            <a:rPr lang="en-US" sz="1500" dirty="0" smtClean="0">
              <a:solidFill>
                <a:srgbClr val="003366"/>
              </a:solidFill>
            </a:rPr>
            <a:t>Process</a:t>
          </a:r>
          <a:r>
            <a:rPr lang="en-US" sz="1500" dirty="0" smtClean="0"/>
            <a:t> </a:t>
          </a:r>
          <a:r>
            <a:rPr lang="en-US" sz="1500" b="1" dirty="0" smtClean="0">
              <a:solidFill>
                <a:srgbClr val="003366"/>
              </a:solidFill>
            </a:rPr>
            <a:t>Billing</a:t>
          </a:r>
          <a:endParaRPr lang="en-US" sz="1500" b="1" dirty="0">
            <a:solidFill>
              <a:srgbClr val="003366"/>
            </a:solidFill>
          </a:endParaRPr>
        </a:p>
      </dgm:t>
    </dgm:pt>
    <dgm:pt modelId="{0CFC8632-D069-4D34-89A6-B9ED277F8109}" type="parTrans" cxnId="{6475F70F-5498-4D5D-9FC3-31AE7C5B5251}">
      <dgm:prSet/>
      <dgm:spPr/>
      <dgm:t>
        <a:bodyPr/>
        <a:lstStyle/>
        <a:p>
          <a:endParaRPr lang="en-US"/>
        </a:p>
      </dgm:t>
    </dgm:pt>
    <dgm:pt modelId="{9CBA745B-60FA-4304-9B6D-AB1756D306B0}" type="sibTrans" cxnId="{6475F70F-5498-4D5D-9FC3-31AE7C5B5251}">
      <dgm:prSet/>
      <dgm:spPr/>
      <dgm:t>
        <a:bodyPr/>
        <a:lstStyle/>
        <a:p>
          <a:endParaRPr lang="en-US"/>
        </a:p>
      </dgm:t>
    </dgm:pt>
    <dgm:pt modelId="{B6FB98EC-7D59-4FED-87F1-BC00930A9F8E}">
      <dgm:prSet phldrT="[Text]" custT="1"/>
      <dgm:spPr>
        <a:solidFill>
          <a:schemeClr val="lt1">
            <a:hueOff val="0"/>
            <a:satOff val="0"/>
            <a:lumOff val="0"/>
          </a:schemeClr>
        </a:solidFill>
      </dgm:spPr>
      <dgm:t>
        <a:bodyPr/>
        <a:lstStyle/>
        <a:p>
          <a:r>
            <a:rPr lang="en-US" sz="1600" b="1" dirty="0" smtClean="0">
              <a:solidFill>
                <a:srgbClr val="003366"/>
              </a:solidFill>
            </a:rPr>
            <a:t>Verify services and case notes for each client for accuracy and eligibility</a:t>
          </a:r>
          <a:endParaRPr lang="en-US" sz="1600" b="1" dirty="0">
            <a:solidFill>
              <a:srgbClr val="003366"/>
            </a:solidFill>
          </a:endParaRPr>
        </a:p>
      </dgm:t>
    </dgm:pt>
    <dgm:pt modelId="{627E1377-8D27-45F7-AA60-8F1974E002FC}" type="parTrans" cxnId="{D2044674-214D-4B75-B41D-8EE1D678E947}">
      <dgm:prSet/>
      <dgm:spPr/>
      <dgm:t>
        <a:bodyPr/>
        <a:lstStyle/>
        <a:p>
          <a:endParaRPr lang="en-US"/>
        </a:p>
      </dgm:t>
    </dgm:pt>
    <dgm:pt modelId="{E7E725E7-81EB-4092-85EF-480F877704AB}" type="sibTrans" cxnId="{D2044674-214D-4B75-B41D-8EE1D678E947}">
      <dgm:prSet/>
      <dgm:spPr/>
      <dgm:t>
        <a:bodyPr/>
        <a:lstStyle/>
        <a:p>
          <a:endParaRPr lang="en-US"/>
        </a:p>
      </dgm:t>
    </dgm:pt>
    <dgm:pt modelId="{658560FE-61F3-47E2-BF54-016864108C59}">
      <dgm:prSet phldrT="[Text]" custT="1"/>
      <dgm:spPr>
        <a:solidFill>
          <a:schemeClr val="bg1"/>
        </a:solidFill>
      </dgm:spPr>
      <dgm:t>
        <a:bodyPr/>
        <a:lstStyle/>
        <a:p>
          <a:r>
            <a:rPr lang="en-US" sz="1500" b="1" dirty="0" smtClean="0">
              <a:solidFill>
                <a:srgbClr val="003366"/>
              </a:solidFill>
            </a:rPr>
            <a:t>Receive</a:t>
          </a:r>
          <a:r>
            <a:rPr lang="en-US" sz="1500" b="1" dirty="0" smtClean="0"/>
            <a:t> </a:t>
          </a:r>
          <a:r>
            <a:rPr lang="en-US" sz="1500" b="1" dirty="0" smtClean="0">
              <a:solidFill>
                <a:srgbClr val="003366"/>
              </a:solidFill>
            </a:rPr>
            <a:t>Payment</a:t>
          </a:r>
          <a:endParaRPr lang="en-US" sz="1500" b="1" dirty="0">
            <a:solidFill>
              <a:srgbClr val="003366"/>
            </a:solidFill>
          </a:endParaRPr>
        </a:p>
      </dgm:t>
    </dgm:pt>
    <dgm:pt modelId="{2E78C234-F68C-4660-815E-50EE1B311E37}" type="parTrans" cxnId="{F3917637-E835-4779-95DB-3202650A7F98}">
      <dgm:prSet/>
      <dgm:spPr/>
      <dgm:t>
        <a:bodyPr/>
        <a:lstStyle/>
        <a:p>
          <a:endParaRPr lang="en-US"/>
        </a:p>
      </dgm:t>
    </dgm:pt>
    <dgm:pt modelId="{DDC1177A-C0CF-4DE5-9AD8-498A93448D7B}" type="sibTrans" cxnId="{F3917637-E835-4779-95DB-3202650A7F98}">
      <dgm:prSet/>
      <dgm:spPr/>
      <dgm:t>
        <a:bodyPr/>
        <a:lstStyle/>
        <a:p>
          <a:endParaRPr lang="en-US"/>
        </a:p>
      </dgm:t>
    </dgm:pt>
    <dgm:pt modelId="{42BEC24C-29C2-4EE4-A7C9-F6877B139124}">
      <dgm:prSet phldrT="[Text]" custT="1"/>
      <dgm:spPr>
        <a:solidFill>
          <a:schemeClr val="bg1"/>
        </a:solidFill>
      </dgm:spPr>
      <dgm:t>
        <a:bodyPr/>
        <a:lstStyle/>
        <a:p>
          <a:r>
            <a:rPr lang="en-US" sz="1500" dirty="0" smtClean="0">
              <a:solidFill>
                <a:srgbClr val="003366"/>
              </a:solidFill>
            </a:rPr>
            <a:t>Extract</a:t>
          </a:r>
          <a:r>
            <a:rPr lang="en-US" sz="1500" dirty="0" smtClean="0"/>
            <a:t> </a:t>
          </a:r>
          <a:r>
            <a:rPr lang="en-US" sz="1500" b="1" dirty="0" smtClean="0">
              <a:solidFill>
                <a:srgbClr val="003366"/>
              </a:solidFill>
            </a:rPr>
            <a:t>Data</a:t>
          </a:r>
          <a:endParaRPr lang="en-US" sz="1500" b="1" dirty="0">
            <a:solidFill>
              <a:srgbClr val="003366"/>
            </a:solidFill>
          </a:endParaRPr>
        </a:p>
      </dgm:t>
    </dgm:pt>
    <dgm:pt modelId="{6399F920-C3FE-43A4-869F-2178B1108F2A}" type="parTrans" cxnId="{132F8FCE-B223-49B2-998E-7B5BCCB60CF9}">
      <dgm:prSet/>
      <dgm:spPr/>
      <dgm:t>
        <a:bodyPr/>
        <a:lstStyle/>
        <a:p>
          <a:endParaRPr lang="en-US"/>
        </a:p>
      </dgm:t>
    </dgm:pt>
    <dgm:pt modelId="{B5047B40-DF64-4D18-8A9F-EA2B4E88E697}" type="sibTrans" cxnId="{132F8FCE-B223-49B2-998E-7B5BCCB60CF9}">
      <dgm:prSet/>
      <dgm:spPr/>
      <dgm:t>
        <a:bodyPr/>
        <a:lstStyle/>
        <a:p>
          <a:endParaRPr lang="en-US"/>
        </a:p>
      </dgm:t>
    </dgm:pt>
    <dgm:pt modelId="{60D2E1A6-9442-47AC-B281-4376355F17E7}">
      <dgm:prSet phldrT="[Text]" custT="1"/>
      <dgm:spPr>
        <a:solidFill>
          <a:schemeClr val="lt1">
            <a:hueOff val="0"/>
            <a:satOff val="0"/>
            <a:lumOff val="0"/>
          </a:schemeClr>
        </a:solidFill>
        <a:ln w="38100">
          <a:solidFill>
            <a:srgbClr val="FFC000"/>
          </a:solidFill>
        </a:ln>
      </dgm:spPr>
      <dgm:t>
        <a:bodyPr/>
        <a:lstStyle/>
        <a:p>
          <a:pPr eaLnBrk="1" latinLnBrk="0"/>
          <a:r>
            <a:rPr lang="en-US" sz="1600" b="1" dirty="0" smtClean="0">
              <a:solidFill>
                <a:srgbClr val="003366"/>
              </a:solidFill>
            </a:rPr>
            <a:t>Verify client insurance eligibility and document in </a:t>
          </a:r>
          <a:r>
            <a:rPr lang="en-US" sz="1600" b="1" dirty="0" err="1" smtClean="0">
              <a:solidFill>
                <a:srgbClr val="003366"/>
              </a:solidFill>
            </a:rPr>
            <a:t>CAREWare</a:t>
          </a:r>
          <a:endParaRPr lang="en-US" sz="1600" b="1" dirty="0">
            <a:solidFill>
              <a:srgbClr val="003366"/>
            </a:solidFill>
          </a:endParaRPr>
        </a:p>
      </dgm:t>
    </dgm:pt>
    <dgm:pt modelId="{C3F9ABB5-920B-45CB-A214-D4A87EAF9E24}" type="parTrans" cxnId="{8431C60A-98DD-4798-9FFB-948027FEE8EB}">
      <dgm:prSet/>
      <dgm:spPr/>
      <dgm:t>
        <a:bodyPr/>
        <a:lstStyle/>
        <a:p>
          <a:endParaRPr lang="en-US"/>
        </a:p>
      </dgm:t>
    </dgm:pt>
    <dgm:pt modelId="{3F8288BC-8177-4E5E-8817-2ACC577DD801}" type="sibTrans" cxnId="{8431C60A-98DD-4798-9FFB-948027FEE8EB}">
      <dgm:prSet/>
      <dgm:spPr/>
      <dgm:t>
        <a:bodyPr/>
        <a:lstStyle/>
        <a:p>
          <a:endParaRPr lang="en-US"/>
        </a:p>
      </dgm:t>
    </dgm:pt>
    <dgm:pt modelId="{F0031A31-46B8-46F6-BF82-FAF8FCA2B43F}">
      <dgm:prSet phldrT="[Text]" custT="1"/>
      <dgm:spPr>
        <a:solidFill>
          <a:schemeClr val="lt1">
            <a:hueOff val="0"/>
            <a:satOff val="0"/>
            <a:lumOff val="0"/>
          </a:schemeClr>
        </a:solidFill>
      </dgm:spPr>
      <dgm:t>
        <a:bodyPr/>
        <a:lstStyle/>
        <a:p>
          <a:r>
            <a:rPr lang="en-US" sz="1600" b="1" dirty="0" smtClean="0">
              <a:solidFill>
                <a:srgbClr val="003366"/>
              </a:solidFill>
            </a:rPr>
            <a:t>Reconcile payments with invoices using the remittance advice</a:t>
          </a:r>
          <a:endParaRPr lang="en-US" sz="1600" b="1" dirty="0">
            <a:solidFill>
              <a:srgbClr val="003366"/>
            </a:solidFill>
          </a:endParaRPr>
        </a:p>
      </dgm:t>
    </dgm:pt>
    <dgm:pt modelId="{50FEC8D2-B70F-4C98-974F-AE9AAD8441A2}" type="parTrans" cxnId="{49F8127A-0C39-4A64-AC75-9819FD5284D9}">
      <dgm:prSet/>
      <dgm:spPr/>
      <dgm:t>
        <a:bodyPr/>
        <a:lstStyle/>
        <a:p>
          <a:endParaRPr lang="en-US"/>
        </a:p>
      </dgm:t>
    </dgm:pt>
    <dgm:pt modelId="{072749FE-95D9-4FEB-B2E2-7C7D557FE216}" type="sibTrans" cxnId="{49F8127A-0C39-4A64-AC75-9819FD5284D9}">
      <dgm:prSet/>
      <dgm:spPr/>
      <dgm:t>
        <a:bodyPr/>
        <a:lstStyle/>
        <a:p>
          <a:endParaRPr lang="en-US"/>
        </a:p>
      </dgm:t>
    </dgm:pt>
    <dgm:pt modelId="{701E6463-3ABE-48A9-9665-612C6949C7F2}">
      <dgm:prSet phldrT="[Text]" custT="1"/>
      <dgm:spPr>
        <a:solidFill>
          <a:schemeClr val="bg1"/>
        </a:solidFill>
        <a:ln>
          <a:solidFill>
            <a:schemeClr val="accent1"/>
          </a:solidFill>
        </a:ln>
      </dgm:spPr>
      <dgm:t>
        <a:bodyPr/>
        <a:lstStyle/>
        <a:p>
          <a:r>
            <a:rPr lang="en-US" sz="1500" b="1" dirty="0" smtClean="0">
              <a:solidFill>
                <a:srgbClr val="003366"/>
              </a:solidFill>
            </a:rPr>
            <a:t>Setup</a:t>
          </a:r>
          <a:endParaRPr lang="en-US" sz="1500" b="1" dirty="0">
            <a:solidFill>
              <a:srgbClr val="003366"/>
            </a:solidFill>
          </a:endParaRPr>
        </a:p>
      </dgm:t>
    </dgm:pt>
    <dgm:pt modelId="{B79EA6C9-77FA-4CD6-876C-5F624EA913AF}" type="parTrans" cxnId="{97E73272-2758-4EF3-BE4C-09AF2EC7E9AF}">
      <dgm:prSet/>
      <dgm:spPr/>
      <dgm:t>
        <a:bodyPr/>
        <a:lstStyle/>
        <a:p>
          <a:endParaRPr lang="en-US"/>
        </a:p>
      </dgm:t>
    </dgm:pt>
    <dgm:pt modelId="{3814B1DD-0599-47A8-ABE8-3A3FB25E97F5}" type="sibTrans" cxnId="{97E73272-2758-4EF3-BE4C-09AF2EC7E9AF}">
      <dgm:prSet/>
      <dgm:spPr/>
      <dgm:t>
        <a:bodyPr/>
        <a:lstStyle/>
        <a:p>
          <a:endParaRPr lang="en-US"/>
        </a:p>
      </dgm:t>
    </dgm:pt>
    <dgm:pt modelId="{62486F83-0EED-423D-BEE9-5C073C3AB17D}">
      <dgm:prSet phldrT="[Text]" custT="1"/>
      <dgm:spPr>
        <a:solidFill>
          <a:schemeClr val="lt1">
            <a:hueOff val="0"/>
            <a:satOff val="0"/>
            <a:lumOff val="0"/>
          </a:schemeClr>
        </a:solidFill>
        <a:ln>
          <a:solidFill>
            <a:schemeClr val="accent1"/>
          </a:solidFill>
        </a:ln>
      </dgm:spPr>
      <dgm:t>
        <a:bodyPr/>
        <a:lstStyle/>
        <a:p>
          <a:r>
            <a:rPr lang="en-US" sz="1600" b="1" dirty="0" smtClean="0">
              <a:solidFill>
                <a:srgbClr val="003366"/>
              </a:solidFill>
            </a:rPr>
            <a:t>Target Case Managers through the DPW Targeted Case Management Program</a:t>
          </a:r>
          <a:endParaRPr lang="en-US" sz="1600" b="1" dirty="0">
            <a:solidFill>
              <a:srgbClr val="003366"/>
            </a:solidFill>
          </a:endParaRPr>
        </a:p>
      </dgm:t>
    </dgm:pt>
    <dgm:pt modelId="{C3E01CA4-C886-4115-A762-EB983186B310}" type="parTrans" cxnId="{74D47968-DD3D-4D5B-BC95-2185E56F8149}">
      <dgm:prSet/>
      <dgm:spPr/>
      <dgm:t>
        <a:bodyPr/>
        <a:lstStyle/>
        <a:p>
          <a:endParaRPr lang="en-US"/>
        </a:p>
      </dgm:t>
    </dgm:pt>
    <dgm:pt modelId="{9BAA8F9F-7601-463E-819B-C432763665A2}" type="sibTrans" cxnId="{74D47968-DD3D-4D5B-BC95-2185E56F8149}">
      <dgm:prSet/>
      <dgm:spPr/>
      <dgm:t>
        <a:bodyPr/>
        <a:lstStyle/>
        <a:p>
          <a:endParaRPr lang="en-US"/>
        </a:p>
      </dgm:t>
    </dgm:pt>
    <dgm:pt modelId="{6D303FDB-20F2-421F-88B7-5E3A18BDC218}">
      <dgm:prSet phldrT="[Text]" custT="1"/>
      <dgm:spPr>
        <a:solidFill>
          <a:schemeClr val="lt1">
            <a:hueOff val="0"/>
            <a:satOff val="0"/>
            <a:lumOff val="0"/>
          </a:schemeClr>
        </a:solidFill>
        <a:ln>
          <a:solidFill>
            <a:schemeClr val="accent1"/>
          </a:solidFill>
        </a:ln>
      </dgm:spPr>
      <dgm:t>
        <a:bodyPr/>
        <a:lstStyle/>
        <a:p>
          <a:r>
            <a:rPr lang="en-US" sz="1600" b="1" dirty="0" smtClean="0">
              <a:solidFill>
                <a:srgbClr val="003366"/>
              </a:solidFill>
            </a:rPr>
            <a:t>Negotiate contracts with participating managed care organizations</a:t>
          </a:r>
          <a:endParaRPr lang="en-US" sz="1600" b="1" dirty="0">
            <a:solidFill>
              <a:srgbClr val="003366"/>
            </a:solidFill>
          </a:endParaRPr>
        </a:p>
      </dgm:t>
    </dgm:pt>
    <dgm:pt modelId="{434857B3-F066-43B5-A161-54D2C545083D}" type="parTrans" cxnId="{AE8ADC26-4354-4893-871A-5697726B2323}">
      <dgm:prSet/>
      <dgm:spPr/>
      <dgm:t>
        <a:bodyPr/>
        <a:lstStyle/>
        <a:p>
          <a:endParaRPr lang="en-US"/>
        </a:p>
      </dgm:t>
    </dgm:pt>
    <dgm:pt modelId="{428D65CF-CEEA-474E-BD48-B5729D9D04F8}" type="sibTrans" cxnId="{AE8ADC26-4354-4893-871A-5697726B2323}">
      <dgm:prSet/>
      <dgm:spPr/>
      <dgm:t>
        <a:bodyPr/>
        <a:lstStyle/>
        <a:p>
          <a:endParaRPr lang="en-US"/>
        </a:p>
      </dgm:t>
    </dgm:pt>
    <dgm:pt modelId="{165E3BDC-A7B6-448A-BB7F-50B47D4A482E}">
      <dgm:prSet phldrT="[Text]" custT="1"/>
      <dgm:spPr>
        <a:solidFill>
          <a:schemeClr val="lt1">
            <a:hueOff val="0"/>
            <a:satOff val="0"/>
            <a:lumOff val="0"/>
          </a:schemeClr>
        </a:solidFill>
      </dgm:spPr>
      <dgm:t>
        <a:bodyPr/>
        <a:lstStyle/>
        <a:p>
          <a:r>
            <a:rPr lang="en-US" sz="1600" b="1" dirty="0" smtClean="0">
              <a:solidFill>
                <a:srgbClr val="003366"/>
              </a:solidFill>
            </a:rPr>
            <a:t>Prepare claims and case notes for submission</a:t>
          </a:r>
          <a:endParaRPr lang="en-US" sz="1600" b="1" dirty="0">
            <a:solidFill>
              <a:srgbClr val="003366"/>
            </a:solidFill>
          </a:endParaRPr>
        </a:p>
      </dgm:t>
    </dgm:pt>
    <dgm:pt modelId="{227BFC39-2831-41E0-8DD8-7B6EB0C89F79}" type="parTrans" cxnId="{93E06068-5872-49F2-9975-5D9455DFEB27}">
      <dgm:prSet/>
      <dgm:spPr/>
      <dgm:t>
        <a:bodyPr/>
        <a:lstStyle/>
        <a:p>
          <a:endParaRPr lang="en-US"/>
        </a:p>
      </dgm:t>
    </dgm:pt>
    <dgm:pt modelId="{D7DF4926-EA83-4323-94BC-FC7B26847C33}" type="sibTrans" cxnId="{93E06068-5872-49F2-9975-5D9455DFEB27}">
      <dgm:prSet/>
      <dgm:spPr/>
      <dgm:t>
        <a:bodyPr/>
        <a:lstStyle/>
        <a:p>
          <a:endParaRPr lang="en-US"/>
        </a:p>
      </dgm:t>
    </dgm:pt>
    <dgm:pt modelId="{84149FF4-2938-4A13-B2DA-CA7E1522F736}">
      <dgm:prSet phldrT="[Text]" custT="1"/>
      <dgm:spPr>
        <a:solidFill>
          <a:schemeClr val="lt1">
            <a:hueOff val="0"/>
            <a:satOff val="0"/>
            <a:lumOff val="0"/>
          </a:schemeClr>
        </a:solidFill>
      </dgm:spPr>
      <dgm:t>
        <a:bodyPr/>
        <a:lstStyle/>
        <a:p>
          <a:r>
            <a:rPr lang="en-US" sz="1600" b="1" dirty="0" smtClean="0">
              <a:solidFill>
                <a:srgbClr val="003366"/>
              </a:solidFill>
            </a:rPr>
            <a:t>Submit invoices either electronically or via hardcopy</a:t>
          </a:r>
          <a:endParaRPr lang="en-US" sz="1600" b="1" dirty="0">
            <a:solidFill>
              <a:srgbClr val="003366"/>
            </a:solidFill>
          </a:endParaRPr>
        </a:p>
      </dgm:t>
    </dgm:pt>
    <dgm:pt modelId="{C6A68500-DE66-4E87-AEFB-C93B846ED5A6}" type="parTrans" cxnId="{270A4D2A-98BD-4763-908C-52021B9D2C79}">
      <dgm:prSet/>
      <dgm:spPr/>
      <dgm:t>
        <a:bodyPr/>
        <a:lstStyle/>
        <a:p>
          <a:endParaRPr lang="en-US"/>
        </a:p>
      </dgm:t>
    </dgm:pt>
    <dgm:pt modelId="{0460946B-FD2D-471A-96B5-4E485C1F91F9}" type="sibTrans" cxnId="{270A4D2A-98BD-4763-908C-52021B9D2C79}">
      <dgm:prSet/>
      <dgm:spPr/>
      <dgm:t>
        <a:bodyPr/>
        <a:lstStyle/>
        <a:p>
          <a:endParaRPr lang="en-US"/>
        </a:p>
      </dgm:t>
    </dgm:pt>
    <dgm:pt modelId="{9C21F5D1-2CC2-4254-9D09-7C48FC2971F5}">
      <dgm:prSet phldrT="[Text]" custT="1"/>
      <dgm:spPr>
        <a:solidFill>
          <a:schemeClr val="lt1">
            <a:hueOff val="0"/>
            <a:satOff val="0"/>
            <a:lumOff val="0"/>
          </a:schemeClr>
        </a:solidFill>
      </dgm:spPr>
      <dgm:t>
        <a:bodyPr/>
        <a:lstStyle/>
        <a:p>
          <a:r>
            <a:rPr lang="en-US" sz="1600" b="1" dirty="0" smtClean="0">
              <a:solidFill>
                <a:srgbClr val="003366"/>
              </a:solidFill>
            </a:rPr>
            <a:t>Post revenue against Accounts Receivables</a:t>
          </a:r>
          <a:endParaRPr lang="en-US" sz="1600" b="1" dirty="0">
            <a:solidFill>
              <a:srgbClr val="003366"/>
            </a:solidFill>
          </a:endParaRPr>
        </a:p>
      </dgm:t>
    </dgm:pt>
    <dgm:pt modelId="{DE8186FB-E9C1-4F83-B454-D2FA67A26BFA}" type="parTrans" cxnId="{65F7C602-FA64-46CF-82FC-96F50D26DF79}">
      <dgm:prSet/>
      <dgm:spPr/>
      <dgm:t>
        <a:bodyPr/>
        <a:lstStyle/>
        <a:p>
          <a:endParaRPr lang="en-US"/>
        </a:p>
      </dgm:t>
    </dgm:pt>
    <dgm:pt modelId="{95F5BAE1-89D8-4652-877B-8EC0DE7EF16B}" type="sibTrans" cxnId="{65F7C602-FA64-46CF-82FC-96F50D26DF79}">
      <dgm:prSet/>
      <dgm:spPr/>
      <dgm:t>
        <a:bodyPr/>
        <a:lstStyle/>
        <a:p>
          <a:endParaRPr lang="en-US"/>
        </a:p>
      </dgm:t>
    </dgm:pt>
    <dgm:pt modelId="{2AD072BC-EC87-4F9E-9C0F-ABAD983C49BC}">
      <dgm:prSet phldrT="[Text]" custT="1"/>
      <dgm:spPr>
        <a:solidFill>
          <a:schemeClr val="lt1">
            <a:hueOff val="0"/>
            <a:satOff val="0"/>
            <a:lumOff val="0"/>
          </a:schemeClr>
        </a:solidFill>
      </dgm:spPr>
      <dgm:t>
        <a:bodyPr/>
        <a:lstStyle/>
        <a:p>
          <a:r>
            <a:rPr lang="en-US" sz="1600" b="1" dirty="0" smtClean="0">
              <a:solidFill>
                <a:srgbClr val="003366"/>
              </a:solidFill>
            </a:rPr>
            <a:t>Pursue any outstanding monies with the Insurance Provider</a:t>
          </a:r>
          <a:endParaRPr lang="en-US" sz="1600" b="1" dirty="0">
            <a:solidFill>
              <a:srgbClr val="003366"/>
            </a:solidFill>
          </a:endParaRPr>
        </a:p>
      </dgm:t>
    </dgm:pt>
    <dgm:pt modelId="{B405303A-6D99-4440-9766-CC3CB76CCACC}" type="parTrans" cxnId="{52257B73-3383-48E4-981B-BFD2C9B38BF1}">
      <dgm:prSet/>
      <dgm:spPr/>
      <dgm:t>
        <a:bodyPr/>
        <a:lstStyle/>
        <a:p>
          <a:endParaRPr lang="en-US"/>
        </a:p>
      </dgm:t>
    </dgm:pt>
    <dgm:pt modelId="{2E5A8E36-65FF-45B9-B88F-974B05BC0A28}" type="sibTrans" cxnId="{52257B73-3383-48E4-981B-BFD2C9B38BF1}">
      <dgm:prSet/>
      <dgm:spPr/>
      <dgm:t>
        <a:bodyPr/>
        <a:lstStyle/>
        <a:p>
          <a:endParaRPr lang="en-US"/>
        </a:p>
      </dgm:t>
    </dgm:pt>
    <dgm:pt modelId="{13872FC5-09B1-40BE-BED2-2AFD68FC3B34}">
      <dgm:prSet phldrT="[Text]" custT="1"/>
      <dgm:spPr>
        <a:solidFill>
          <a:schemeClr val="lt1">
            <a:hueOff val="0"/>
            <a:satOff val="0"/>
            <a:lumOff val="0"/>
          </a:schemeClr>
        </a:solidFill>
      </dgm:spPr>
      <dgm:t>
        <a:bodyPr/>
        <a:lstStyle/>
        <a:p>
          <a:r>
            <a:rPr lang="en-US" sz="1600" b="1" dirty="0" smtClean="0">
              <a:solidFill>
                <a:srgbClr val="003366"/>
              </a:solidFill>
            </a:rPr>
            <a:t>Calculate invoices and book as a receivable</a:t>
          </a:r>
          <a:endParaRPr lang="en-US" sz="1600" b="1" dirty="0">
            <a:solidFill>
              <a:srgbClr val="003366"/>
            </a:solidFill>
          </a:endParaRPr>
        </a:p>
      </dgm:t>
    </dgm:pt>
    <dgm:pt modelId="{88C9653D-36DE-474A-9278-71201C13FB28}" type="parTrans" cxnId="{158A621E-B7C2-481B-AA6D-246440A2E38F}">
      <dgm:prSet/>
      <dgm:spPr/>
      <dgm:t>
        <a:bodyPr/>
        <a:lstStyle/>
        <a:p>
          <a:endParaRPr lang="en-US"/>
        </a:p>
      </dgm:t>
    </dgm:pt>
    <dgm:pt modelId="{7DAC1B1E-55C2-4D06-9756-478FBAABE0A9}" type="sibTrans" cxnId="{158A621E-B7C2-481B-AA6D-246440A2E38F}">
      <dgm:prSet/>
      <dgm:spPr/>
      <dgm:t>
        <a:bodyPr/>
        <a:lstStyle/>
        <a:p>
          <a:endParaRPr lang="en-US"/>
        </a:p>
      </dgm:t>
    </dgm:pt>
    <dgm:pt modelId="{FBEDAD28-E19C-4314-B58E-FFE01722E1BD}">
      <dgm:prSet phldrT="[Text]" custT="1"/>
      <dgm:spPr>
        <a:solidFill>
          <a:schemeClr val="lt1">
            <a:hueOff val="0"/>
            <a:satOff val="0"/>
            <a:lumOff val="0"/>
          </a:schemeClr>
        </a:solidFill>
        <a:ln w="38100">
          <a:solidFill>
            <a:srgbClr val="FFC000"/>
          </a:solidFill>
        </a:ln>
      </dgm:spPr>
      <dgm:t>
        <a:bodyPr/>
        <a:lstStyle/>
        <a:p>
          <a:pPr eaLnBrk="1" latinLnBrk="0"/>
          <a:r>
            <a:rPr lang="en-US" sz="1600" b="1" dirty="0" smtClean="0">
              <a:solidFill>
                <a:srgbClr val="003366"/>
              </a:solidFill>
            </a:rPr>
            <a:t>Case managers enter services and case notes into </a:t>
          </a:r>
          <a:r>
            <a:rPr lang="en-US" sz="1600" b="1" dirty="0" err="1" smtClean="0">
              <a:solidFill>
                <a:srgbClr val="003366"/>
              </a:solidFill>
            </a:rPr>
            <a:t>CAREWare</a:t>
          </a:r>
          <a:endParaRPr lang="en-US" sz="1600" b="1" dirty="0">
            <a:solidFill>
              <a:srgbClr val="003366"/>
            </a:solidFill>
          </a:endParaRPr>
        </a:p>
      </dgm:t>
    </dgm:pt>
    <dgm:pt modelId="{BB6051E4-41C7-40C0-ADFA-2CBF09D97996}" type="parTrans" cxnId="{7D550B6E-AFD3-48A8-9FC7-5A714913A7DF}">
      <dgm:prSet/>
      <dgm:spPr/>
      <dgm:t>
        <a:bodyPr/>
        <a:lstStyle/>
        <a:p>
          <a:endParaRPr lang="en-US"/>
        </a:p>
      </dgm:t>
    </dgm:pt>
    <dgm:pt modelId="{A7327217-E73F-4FE2-9F39-07FE23CAE6B1}" type="sibTrans" cxnId="{7D550B6E-AFD3-48A8-9FC7-5A714913A7DF}">
      <dgm:prSet/>
      <dgm:spPr/>
      <dgm:t>
        <a:bodyPr/>
        <a:lstStyle/>
        <a:p>
          <a:endParaRPr lang="en-US"/>
        </a:p>
      </dgm:t>
    </dgm:pt>
    <dgm:pt modelId="{005EB1EA-EE8E-48AB-AAC2-F7C99966A919}" type="pres">
      <dgm:prSet presAssocID="{6D4FDFC7-9FEB-463A-8800-5AE230F6832E}" presName="linearFlow" presStyleCnt="0">
        <dgm:presLayoutVars>
          <dgm:dir/>
          <dgm:animLvl val="lvl"/>
          <dgm:resizeHandles val="exact"/>
        </dgm:presLayoutVars>
      </dgm:prSet>
      <dgm:spPr/>
      <dgm:t>
        <a:bodyPr/>
        <a:lstStyle/>
        <a:p>
          <a:endParaRPr lang="en-US"/>
        </a:p>
      </dgm:t>
    </dgm:pt>
    <dgm:pt modelId="{53164A65-F3F6-48EC-B1A1-14968C3F6ADC}" type="pres">
      <dgm:prSet presAssocID="{701E6463-3ABE-48A9-9665-612C6949C7F2}" presName="composite" presStyleCnt="0"/>
      <dgm:spPr/>
    </dgm:pt>
    <dgm:pt modelId="{27E825A4-BF4B-4A72-B624-BEC0B0C44D0A}" type="pres">
      <dgm:prSet presAssocID="{701E6463-3ABE-48A9-9665-612C6949C7F2}" presName="parentText" presStyleLbl="alignNode1" presStyleIdx="0" presStyleCnt="5">
        <dgm:presLayoutVars>
          <dgm:chMax val="1"/>
          <dgm:bulletEnabled val="1"/>
        </dgm:presLayoutVars>
      </dgm:prSet>
      <dgm:spPr/>
      <dgm:t>
        <a:bodyPr/>
        <a:lstStyle/>
        <a:p>
          <a:endParaRPr lang="en-US"/>
        </a:p>
      </dgm:t>
    </dgm:pt>
    <dgm:pt modelId="{3B4FBDBC-1348-4EB0-9E9D-45A31450D621}" type="pres">
      <dgm:prSet presAssocID="{701E6463-3ABE-48A9-9665-612C6949C7F2}" presName="descendantText" presStyleLbl="alignAcc1" presStyleIdx="0" presStyleCnt="5">
        <dgm:presLayoutVars>
          <dgm:bulletEnabled val="1"/>
        </dgm:presLayoutVars>
      </dgm:prSet>
      <dgm:spPr/>
      <dgm:t>
        <a:bodyPr/>
        <a:lstStyle/>
        <a:p>
          <a:endParaRPr lang="en-US"/>
        </a:p>
      </dgm:t>
    </dgm:pt>
    <dgm:pt modelId="{454BF3A6-66E6-4132-B2D9-E1B1C776C752}" type="pres">
      <dgm:prSet presAssocID="{3814B1DD-0599-47A8-ABE8-3A3FB25E97F5}" presName="sp" presStyleCnt="0"/>
      <dgm:spPr/>
    </dgm:pt>
    <dgm:pt modelId="{B27FCCE5-DD1D-49DE-BD76-9DB7F450636F}" type="pres">
      <dgm:prSet presAssocID="{519BA1B1-7590-4265-9158-667FF9866047}" presName="composite" presStyleCnt="0"/>
      <dgm:spPr/>
    </dgm:pt>
    <dgm:pt modelId="{846B963E-FE60-4614-A72B-209F8E1BF247}" type="pres">
      <dgm:prSet presAssocID="{519BA1B1-7590-4265-9158-667FF9866047}" presName="parentText" presStyleLbl="alignNode1" presStyleIdx="1" presStyleCnt="5">
        <dgm:presLayoutVars>
          <dgm:chMax val="1"/>
          <dgm:bulletEnabled val="1"/>
        </dgm:presLayoutVars>
      </dgm:prSet>
      <dgm:spPr/>
      <dgm:t>
        <a:bodyPr/>
        <a:lstStyle/>
        <a:p>
          <a:endParaRPr lang="en-US"/>
        </a:p>
      </dgm:t>
    </dgm:pt>
    <dgm:pt modelId="{0704D226-C616-4EA2-907E-71A0A5A99DF1}" type="pres">
      <dgm:prSet presAssocID="{519BA1B1-7590-4265-9158-667FF9866047}" presName="descendantText" presStyleLbl="alignAcc1" presStyleIdx="1" presStyleCnt="5">
        <dgm:presLayoutVars>
          <dgm:bulletEnabled val="1"/>
        </dgm:presLayoutVars>
      </dgm:prSet>
      <dgm:spPr/>
      <dgm:t>
        <a:bodyPr/>
        <a:lstStyle/>
        <a:p>
          <a:endParaRPr lang="en-US"/>
        </a:p>
      </dgm:t>
    </dgm:pt>
    <dgm:pt modelId="{4E881A2D-CCAA-45BD-98FB-4E3AD67B3150}" type="pres">
      <dgm:prSet presAssocID="{F851071F-55AE-45F8-9446-47DE7C735186}" presName="sp" presStyleCnt="0"/>
      <dgm:spPr/>
    </dgm:pt>
    <dgm:pt modelId="{19D2FFFF-0BD0-4B58-A7A2-3027B3789A4F}" type="pres">
      <dgm:prSet presAssocID="{42BEC24C-29C2-4EE4-A7C9-F6877B139124}" presName="composite" presStyleCnt="0"/>
      <dgm:spPr/>
    </dgm:pt>
    <dgm:pt modelId="{B18FCF9B-9626-43A2-9C35-0E9E03CC7476}" type="pres">
      <dgm:prSet presAssocID="{42BEC24C-29C2-4EE4-A7C9-F6877B139124}" presName="parentText" presStyleLbl="alignNode1" presStyleIdx="2" presStyleCnt="5" custLinFactNeighborX="0" custLinFactNeighborY="1414">
        <dgm:presLayoutVars>
          <dgm:chMax val="1"/>
          <dgm:bulletEnabled val="1"/>
        </dgm:presLayoutVars>
      </dgm:prSet>
      <dgm:spPr/>
      <dgm:t>
        <a:bodyPr/>
        <a:lstStyle/>
        <a:p>
          <a:endParaRPr lang="en-US"/>
        </a:p>
      </dgm:t>
    </dgm:pt>
    <dgm:pt modelId="{2DB1629F-BB9D-4D32-A23D-F16DC0BEE15F}" type="pres">
      <dgm:prSet presAssocID="{42BEC24C-29C2-4EE4-A7C9-F6877B139124}" presName="descendantText" presStyleLbl="alignAcc1" presStyleIdx="2" presStyleCnt="5">
        <dgm:presLayoutVars>
          <dgm:bulletEnabled val="1"/>
        </dgm:presLayoutVars>
      </dgm:prSet>
      <dgm:spPr/>
      <dgm:t>
        <a:bodyPr/>
        <a:lstStyle/>
        <a:p>
          <a:endParaRPr lang="en-US"/>
        </a:p>
      </dgm:t>
    </dgm:pt>
    <dgm:pt modelId="{FBFB032A-C356-406A-9C94-B42E8AEF2139}" type="pres">
      <dgm:prSet presAssocID="{B5047B40-DF64-4D18-8A9F-EA2B4E88E697}" presName="sp" presStyleCnt="0"/>
      <dgm:spPr/>
    </dgm:pt>
    <dgm:pt modelId="{614B53A7-67CB-4BC1-81B2-FE60CC71425A}" type="pres">
      <dgm:prSet presAssocID="{17CF36BD-D5F7-4430-940D-5F7DD6B93492}" presName="composite" presStyleCnt="0"/>
      <dgm:spPr/>
    </dgm:pt>
    <dgm:pt modelId="{65B4364F-84FC-46A7-9696-FE5BDFBB2A31}" type="pres">
      <dgm:prSet presAssocID="{17CF36BD-D5F7-4430-940D-5F7DD6B93492}" presName="parentText" presStyleLbl="alignNode1" presStyleIdx="3" presStyleCnt="5">
        <dgm:presLayoutVars>
          <dgm:chMax val="1"/>
          <dgm:bulletEnabled val="1"/>
        </dgm:presLayoutVars>
      </dgm:prSet>
      <dgm:spPr/>
      <dgm:t>
        <a:bodyPr/>
        <a:lstStyle/>
        <a:p>
          <a:endParaRPr lang="en-US"/>
        </a:p>
      </dgm:t>
    </dgm:pt>
    <dgm:pt modelId="{6BA65417-370F-46DF-B28A-1A9665379DE5}" type="pres">
      <dgm:prSet presAssocID="{17CF36BD-D5F7-4430-940D-5F7DD6B93492}" presName="descendantText" presStyleLbl="alignAcc1" presStyleIdx="3" presStyleCnt="5">
        <dgm:presLayoutVars>
          <dgm:bulletEnabled val="1"/>
        </dgm:presLayoutVars>
      </dgm:prSet>
      <dgm:spPr/>
      <dgm:t>
        <a:bodyPr/>
        <a:lstStyle/>
        <a:p>
          <a:endParaRPr lang="en-US"/>
        </a:p>
      </dgm:t>
    </dgm:pt>
    <dgm:pt modelId="{7EE2223D-89D5-45A9-92BC-1D378E3A565B}" type="pres">
      <dgm:prSet presAssocID="{9CBA745B-60FA-4304-9B6D-AB1756D306B0}" presName="sp" presStyleCnt="0"/>
      <dgm:spPr/>
    </dgm:pt>
    <dgm:pt modelId="{EA8E9F02-ED2B-4F47-8D3F-BDFF7863AAC6}" type="pres">
      <dgm:prSet presAssocID="{658560FE-61F3-47E2-BF54-016864108C59}" presName="composite" presStyleCnt="0"/>
      <dgm:spPr/>
    </dgm:pt>
    <dgm:pt modelId="{038E5A18-A55D-4939-A05D-ED95FB9EB6F7}" type="pres">
      <dgm:prSet presAssocID="{658560FE-61F3-47E2-BF54-016864108C59}" presName="parentText" presStyleLbl="alignNode1" presStyleIdx="4" presStyleCnt="5">
        <dgm:presLayoutVars>
          <dgm:chMax val="1"/>
          <dgm:bulletEnabled val="1"/>
        </dgm:presLayoutVars>
      </dgm:prSet>
      <dgm:spPr/>
      <dgm:t>
        <a:bodyPr/>
        <a:lstStyle/>
        <a:p>
          <a:endParaRPr lang="en-US"/>
        </a:p>
      </dgm:t>
    </dgm:pt>
    <dgm:pt modelId="{33B0E647-4D9C-4376-A0FC-FD4662BC5406}" type="pres">
      <dgm:prSet presAssocID="{658560FE-61F3-47E2-BF54-016864108C59}" presName="descendantText" presStyleLbl="alignAcc1" presStyleIdx="4" presStyleCnt="5">
        <dgm:presLayoutVars>
          <dgm:bulletEnabled val="1"/>
        </dgm:presLayoutVars>
      </dgm:prSet>
      <dgm:spPr/>
      <dgm:t>
        <a:bodyPr/>
        <a:lstStyle/>
        <a:p>
          <a:endParaRPr lang="en-US"/>
        </a:p>
      </dgm:t>
    </dgm:pt>
  </dgm:ptLst>
  <dgm:cxnLst>
    <dgm:cxn modelId="{E3FD43C7-F32C-4EE2-B6EB-D5AA3D90D09B}" srcId="{6D4FDFC7-9FEB-463A-8800-5AE230F6832E}" destId="{519BA1B1-7590-4265-9158-667FF9866047}" srcOrd="1" destOrd="0" parTransId="{416AEFDF-FE4D-4A4E-9437-C27DFF661195}" sibTransId="{F851071F-55AE-45F8-9446-47DE7C735186}"/>
    <dgm:cxn modelId="{7D550B6E-AFD3-48A8-9FC7-5A714913A7DF}" srcId="{519BA1B1-7590-4265-9158-667FF9866047}" destId="{FBEDAD28-E19C-4314-B58E-FFE01722E1BD}" srcOrd="1" destOrd="0" parTransId="{BB6051E4-41C7-40C0-ADFA-2CBF09D97996}" sibTransId="{A7327217-E73F-4FE2-9F39-07FE23CAE6B1}"/>
    <dgm:cxn modelId="{AE8ADC26-4354-4893-871A-5697726B2323}" srcId="{701E6463-3ABE-48A9-9665-612C6949C7F2}" destId="{6D303FDB-20F2-421F-88B7-5E3A18BDC218}" srcOrd="1" destOrd="0" parTransId="{434857B3-F066-43B5-A161-54D2C545083D}" sibTransId="{428D65CF-CEEA-474E-BD48-B5729D9D04F8}"/>
    <dgm:cxn modelId="{BD6EE1AB-94B6-4010-B170-FB794AE5A193}" type="presOf" srcId="{17CF36BD-D5F7-4430-940D-5F7DD6B93492}" destId="{65B4364F-84FC-46A7-9696-FE5BDFBB2A31}" srcOrd="0" destOrd="0" presId="urn:microsoft.com/office/officeart/2005/8/layout/chevron2"/>
    <dgm:cxn modelId="{43E49366-0F7B-4A83-8C12-0D1770A258A6}" type="presOf" srcId="{9C21F5D1-2CC2-4254-9D09-7C48FC2971F5}" destId="{33B0E647-4D9C-4376-A0FC-FD4662BC5406}" srcOrd="0" destOrd="1" presId="urn:microsoft.com/office/officeart/2005/8/layout/chevron2"/>
    <dgm:cxn modelId="{AF808FED-E3D7-4FE8-89C3-89AE78FB8C66}" type="presOf" srcId="{165E3BDC-A7B6-448A-BB7F-50B47D4A482E}" destId="{2DB1629F-BB9D-4D32-A23D-F16DC0BEE15F}" srcOrd="0" destOrd="1" presId="urn:microsoft.com/office/officeart/2005/8/layout/chevron2"/>
    <dgm:cxn modelId="{52257B73-3383-48E4-981B-BFD2C9B38BF1}" srcId="{658560FE-61F3-47E2-BF54-016864108C59}" destId="{2AD072BC-EC87-4F9E-9C0F-ABAD983C49BC}" srcOrd="2" destOrd="0" parTransId="{B405303A-6D99-4440-9766-CC3CB76CCACC}" sibTransId="{2E5A8E36-65FF-45B9-B88F-974B05BC0A28}"/>
    <dgm:cxn modelId="{F3917637-E835-4779-95DB-3202650A7F98}" srcId="{6D4FDFC7-9FEB-463A-8800-5AE230F6832E}" destId="{658560FE-61F3-47E2-BF54-016864108C59}" srcOrd="4" destOrd="0" parTransId="{2E78C234-F68C-4660-815E-50EE1B311E37}" sibTransId="{DDC1177A-C0CF-4DE5-9AD8-498A93448D7B}"/>
    <dgm:cxn modelId="{93E06068-5872-49F2-9975-5D9455DFEB27}" srcId="{42BEC24C-29C2-4EE4-A7C9-F6877B139124}" destId="{165E3BDC-A7B6-448A-BB7F-50B47D4A482E}" srcOrd="1" destOrd="0" parTransId="{227BFC39-2831-41E0-8DD8-7B6EB0C89F79}" sibTransId="{D7DF4926-EA83-4323-94BC-FC7B26847C33}"/>
    <dgm:cxn modelId="{B37691AB-B445-409A-A3C7-922C4147BED7}" type="presOf" srcId="{62486F83-0EED-423D-BEE9-5C073C3AB17D}" destId="{3B4FBDBC-1348-4EB0-9E9D-45A31450D621}" srcOrd="0" destOrd="0" presId="urn:microsoft.com/office/officeart/2005/8/layout/chevron2"/>
    <dgm:cxn modelId="{D2B64043-C322-42FC-B845-7025179F75DB}" type="presOf" srcId="{13872FC5-09B1-40BE-BED2-2AFD68FC3B34}" destId="{6BA65417-370F-46DF-B28A-1A9665379DE5}" srcOrd="0" destOrd="2" presId="urn:microsoft.com/office/officeart/2005/8/layout/chevron2"/>
    <dgm:cxn modelId="{77F92E00-E6E8-4990-A1A9-7B91A17F80FC}" type="presOf" srcId="{B6FB98EC-7D59-4FED-87F1-BC00930A9F8E}" destId="{6BA65417-370F-46DF-B28A-1A9665379DE5}" srcOrd="0" destOrd="0" presId="urn:microsoft.com/office/officeart/2005/8/layout/chevron2"/>
    <dgm:cxn modelId="{40FA8902-C4F0-4F18-8B39-0629F116B63E}" type="presOf" srcId="{519BA1B1-7590-4265-9158-667FF9866047}" destId="{846B963E-FE60-4614-A72B-209F8E1BF247}" srcOrd="0" destOrd="0" presId="urn:microsoft.com/office/officeart/2005/8/layout/chevron2"/>
    <dgm:cxn modelId="{D2044674-214D-4B75-B41D-8EE1D678E947}" srcId="{17CF36BD-D5F7-4430-940D-5F7DD6B93492}" destId="{B6FB98EC-7D59-4FED-87F1-BC00930A9F8E}" srcOrd="0" destOrd="0" parTransId="{627E1377-8D27-45F7-AA60-8F1974E002FC}" sibTransId="{E7E725E7-81EB-4092-85EF-480F877704AB}"/>
    <dgm:cxn modelId="{C12AB10E-3F50-4256-8F6A-4DC19D03837E}" type="presOf" srcId="{6D4FDFC7-9FEB-463A-8800-5AE230F6832E}" destId="{005EB1EA-EE8E-48AB-AAC2-F7C99966A919}" srcOrd="0" destOrd="0" presId="urn:microsoft.com/office/officeart/2005/8/layout/chevron2"/>
    <dgm:cxn modelId="{58BA03BF-5CFF-4CD7-A597-67FFC412ED14}" type="presOf" srcId="{F0031A31-46B8-46F6-BF82-FAF8FCA2B43F}" destId="{33B0E647-4D9C-4376-A0FC-FD4662BC5406}" srcOrd="0" destOrd="0" presId="urn:microsoft.com/office/officeart/2005/8/layout/chevron2"/>
    <dgm:cxn modelId="{6475F70F-5498-4D5D-9FC3-31AE7C5B5251}" srcId="{6D4FDFC7-9FEB-463A-8800-5AE230F6832E}" destId="{17CF36BD-D5F7-4430-940D-5F7DD6B93492}" srcOrd="3" destOrd="0" parTransId="{0CFC8632-D069-4D34-89A6-B9ED277F8109}" sibTransId="{9CBA745B-60FA-4304-9B6D-AB1756D306B0}"/>
    <dgm:cxn modelId="{61E40C09-26E1-4A0D-99F7-D922141816D7}" type="presOf" srcId="{FBEDAD28-E19C-4314-B58E-FFE01722E1BD}" destId="{0704D226-C616-4EA2-907E-71A0A5A99DF1}" srcOrd="0" destOrd="1" presId="urn:microsoft.com/office/officeart/2005/8/layout/chevron2"/>
    <dgm:cxn modelId="{97E73272-2758-4EF3-BE4C-09AF2EC7E9AF}" srcId="{6D4FDFC7-9FEB-463A-8800-5AE230F6832E}" destId="{701E6463-3ABE-48A9-9665-612C6949C7F2}" srcOrd="0" destOrd="0" parTransId="{B79EA6C9-77FA-4CD6-876C-5F624EA913AF}" sibTransId="{3814B1DD-0599-47A8-ABE8-3A3FB25E97F5}"/>
    <dgm:cxn modelId="{80079700-1CD9-4D4A-8D2E-8D6454A010E0}" type="presOf" srcId="{2AD072BC-EC87-4F9E-9C0F-ABAD983C49BC}" destId="{33B0E647-4D9C-4376-A0FC-FD4662BC5406}" srcOrd="0" destOrd="2" presId="urn:microsoft.com/office/officeart/2005/8/layout/chevron2"/>
    <dgm:cxn modelId="{D02302BE-408E-40F2-A864-886E8E549FDA}" type="presOf" srcId="{84149FF4-2938-4A13-B2DA-CA7E1522F736}" destId="{6BA65417-370F-46DF-B28A-1A9665379DE5}" srcOrd="0" destOrd="1" presId="urn:microsoft.com/office/officeart/2005/8/layout/chevron2"/>
    <dgm:cxn modelId="{5F450EDB-2D64-47B4-B58B-20473FCAEB4E}" type="presOf" srcId="{6D303FDB-20F2-421F-88B7-5E3A18BDC218}" destId="{3B4FBDBC-1348-4EB0-9E9D-45A31450D621}" srcOrd="0" destOrd="1" presId="urn:microsoft.com/office/officeart/2005/8/layout/chevron2"/>
    <dgm:cxn modelId="{D7E3AE07-C370-4D90-9124-8020F57CA444}" type="presOf" srcId="{A090F336-9BE2-4247-9F5C-C6340DE65F47}" destId="{2DB1629F-BB9D-4D32-A23D-F16DC0BEE15F}" srcOrd="0" destOrd="0" presId="urn:microsoft.com/office/officeart/2005/8/layout/chevron2"/>
    <dgm:cxn modelId="{97240461-1386-4307-9641-5463B3BF4079}" srcId="{42BEC24C-29C2-4EE4-A7C9-F6877B139124}" destId="{A090F336-9BE2-4247-9F5C-C6340DE65F47}" srcOrd="0" destOrd="0" parTransId="{43F9D616-074E-4CDD-B8F2-A72E10AA41B2}" sibTransId="{5BA8A362-6C97-41D1-9C04-E80CDBC54D50}"/>
    <dgm:cxn modelId="{65F7C602-FA64-46CF-82FC-96F50D26DF79}" srcId="{658560FE-61F3-47E2-BF54-016864108C59}" destId="{9C21F5D1-2CC2-4254-9D09-7C48FC2971F5}" srcOrd="1" destOrd="0" parTransId="{DE8186FB-E9C1-4F83-B454-D2FA67A26BFA}" sibTransId="{95F5BAE1-89D8-4652-877B-8EC0DE7EF16B}"/>
    <dgm:cxn modelId="{EE2BD409-C0FC-45F6-A0EF-2280621BDC39}" type="presOf" srcId="{701E6463-3ABE-48A9-9665-612C6949C7F2}" destId="{27E825A4-BF4B-4A72-B624-BEC0B0C44D0A}" srcOrd="0" destOrd="0" presId="urn:microsoft.com/office/officeart/2005/8/layout/chevron2"/>
    <dgm:cxn modelId="{270A4D2A-98BD-4763-908C-52021B9D2C79}" srcId="{17CF36BD-D5F7-4430-940D-5F7DD6B93492}" destId="{84149FF4-2938-4A13-B2DA-CA7E1522F736}" srcOrd="1" destOrd="0" parTransId="{C6A68500-DE66-4E87-AEFB-C93B846ED5A6}" sibTransId="{0460946B-FD2D-471A-96B5-4E485C1F91F9}"/>
    <dgm:cxn modelId="{158A621E-B7C2-481B-AA6D-246440A2E38F}" srcId="{17CF36BD-D5F7-4430-940D-5F7DD6B93492}" destId="{13872FC5-09B1-40BE-BED2-2AFD68FC3B34}" srcOrd="2" destOrd="0" parTransId="{88C9653D-36DE-474A-9278-71201C13FB28}" sibTransId="{7DAC1B1E-55C2-4D06-9756-478FBAABE0A9}"/>
    <dgm:cxn modelId="{8AE00010-C32D-4C41-83CC-2BCE5725E576}" type="presOf" srcId="{60D2E1A6-9442-47AC-B281-4376355F17E7}" destId="{0704D226-C616-4EA2-907E-71A0A5A99DF1}" srcOrd="0" destOrd="0" presId="urn:microsoft.com/office/officeart/2005/8/layout/chevron2"/>
    <dgm:cxn modelId="{8431C60A-98DD-4798-9FFB-948027FEE8EB}" srcId="{519BA1B1-7590-4265-9158-667FF9866047}" destId="{60D2E1A6-9442-47AC-B281-4376355F17E7}" srcOrd="0" destOrd="0" parTransId="{C3F9ABB5-920B-45CB-A214-D4A87EAF9E24}" sibTransId="{3F8288BC-8177-4E5E-8817-2ACC577DD801}"/>
    <dgm:cxn modelId="{49F8127A-0C39-4A64-AC75-9819FD5284D9}" srcId="{658560FE-61F3-47E2-BF54-016864108C59}" destId="{F0031A31-46B8-46F6-BF82-FAF8FCA2B43F}" srcOrd="0" destOrd="0" parTransId="{50FEC8D2-B70F-4C98-974F-AE9AAD8441A2}" sibTransId="{072749FE-95D9-4FEB-B2E2-7C7D557FE216}"/>
    <dgm:cxn modelId="{1B2BF2FC-6E11-4292-9ED4-E76DB256AD7A}" type="presOf" srcId="{658560FE-61F3-47E2-BF54-016864108C59}" destId="{038E5A18-A55D-4939-A05D-ED95FB9EB6F7}" srcOrd="0" destOrd="0" presId="urn:microsoft.com/office/officeart/2005/8/layout/chevron2"/>
    <dgm:cxn modelId="{74D47968-DD3D-4D5B-BC95-2185E56F8149}" srcId="{701E6463-3ABE-48A9-9665-612C6949C7F2}" destId="{62486F83-0EED-423D-BEE9-5C073C3AB17D}" srcOrd="0" destOrd="0" parTransId="{C3E01CA4-C886-4115-A762-EB983186B310}" sibTransId="{9BAA8F9F-7601-463E-819B-C432763665A2}"/>
    <dgm:cxn modelId="{132F8FCE-B223-49B2-998E-7B5BCCB60CF9}" srcId="{6D4FDFC7-9FEB-463A-8800-5AE230F6832E}" destId="{42BEC24C-29C2-4EE4-A7C9-F6877B139124}" srcOrd="2" destOrd="0" parTransId="{6399F920-C3FE-43A4-869F-2178B1108F2A}" sibTransId="{B5047B40-DF64-4D18-8A9F-EA2B4E88E697}"/>
    <dgm:cxn modelId="{06711757-2CBF-4332-8834-D780081A6F62}" type="presOf" srcId="{42BEC24C-29C2-4EE4-A7C9-F6877B139124}" destId="{B18FCF9B-9626-43A2-9C35-0E9E03CC7476}" srcOrd="0" destOrd="0" presId="urn:microsoft.com/office/officeart/2005/8/layout/chevron2"/>
    <dgm:cxn modelId="{2AEC5B4C-5170-4F2B-87A4-757AF3E00BC6}" type="presParOf" srcId="{005EB1EA-EE8E-48AB-AAC2-F7C99966A919}" destId="{53164A65-F3F6-48EC-B1A1-14968C3F6ADC}" srcOrd="0" destOrd="0" presId="urn:microsoft.com/office/officeart/2005/8/layout/chevron2"/>
    <dgm:cxn modelId="{F0866727-C006-4F55-AD11-22BF3362CF8D}" type="presParOf" srcId="{53164A65-F3F6-48EC-B1A1-14968C3F6ADC}" destId="{27E825A4-BF4B-4A72-B624-BEC0B0C44D0A}" srcOrd="0" destOrd="0" presId="urn:microsoft.com/office/officeart/2005/8/layout/chevron2"/>
    <dgm:cxn modelId="{7EB560F4-F0C8-4ADB-AAD0-D3085E8DA7B1}" type="presParOf" srcId="{53164A65-F3F6-48EC-B1A1-14968C3F6ADC}" destId="{3B4FBDBC-1348-4EB0-9E9D-45A31450D621}" srcOrd="1" destOrd="0" presId="urn:microsoft.com/office/officeart/2005/8/layout/chevron2"/>
    <dgm:cxn modelId="{8F23965F-700A-416C-AAFF-5DA6ECEE8868}" type="presParOf" srcId="{005EB1EA-EE8E-48AB-AAC2-F7C99966A919}" destId="{454BF3A6-66E6-4132-B2D9-E1B1C776C752}" srcOrd="1" destOrd="0" presId="urn:microsoft.com/office/officeart/2005/8/layout/chevron2"/>
    <dgm:cxn modelId="{A63F4518-D21F-463E-B6B2-85972CB8B06C}" type="presParOf" srcId="{005EB1EA-EE8E-48AB-AAC2-F7C99966A919}" destId="{B27FCCE5-DD1D-49DE-BD76-9DB7F450636F}" srcOrd="2" destOrd="0" presId="urn:microsoft.com/office/officeart/2005/8/layout/chevron2"/>
    <dgm:cxn modelId="{E45F7D1C-4B02-452B-937D-75EB1103A754}" type="presParOf" srcId="{B27FCCE5-DD1D-49DE-BD76-9DB7F450636F}" destId="{846B963E-FE60-4614-A72B-209F8E1BF247}" srcOrd="0" destOrd="0" presId="urn:microsoft.com/office/officeart/2005/8/layout/chevron2"/>
    <dgm:cxn modelId="{45AB073E-59A6-4D76-A7ED-2279E1FA96B2}" type="presParOf" srcId="{B27FCCE5-DD1D-49DE-BD76-9DB7F450636F}" destId="{0704D226-C616-4EA2-907E-71A0A5A99DF1}" srcOrd="1" destOrd="0" presId="urn:microsoft.com/office/officeart/2005/8/layout/chevron2"/>
    <dgm:cxn modelId="{483CD309-F93C-4F12-98C0-240ECC2223E7}" type="presParOf" srcId="{005EB1EA-EE8E-48AB-AAC2-F7C99966A919}" destId="{4E881A2D-CCAA-45BD-98FB-4E3AD67B3150}" srcOrd="3" destOrd="0" presId="urn:microsoft.com/office/officeart/2005/8/layout/chevron2"/>
    <dgm:cxn modelId="{0E3BA186-B7CB-45C8-8272-FA0E98697BF8}" type="presParOf" srcId="{005EB1EA-EE8E-48AB-AAC2-F7C99966A919}" destId="{19D2FFFF-0BD0-4B58-A7A2-3027B3789A4F}" srcOrd="4" destOrd="0" presId="urn:microsoft.com/office/officeart/2005/8/layout/chevron2"/>
    <dgm:cxn modelId="{CC9B8EF6-0DE3-45E2-8ECA-25B0D840E0E3}" type="presParOf" srcId="{19D2FFFF-0BD0-4B58-A7A2-3027B3789A4F}" destId="{B18FCF9B-9626-43A2-9C35-0E9E03CC7476}" srcOrd="0" destOrd="0" presId="urn:microsoft.com/office/officeart/2005/8/layout/chevron2"/>
    <dgm:cxn modelId="{B74923C7-63E5-47B3-9394-F94CAD01CBCD}" type="presParOf" srcId="{19D2FFFF-0BD0-4B58-A7A2-3027B3789A4F}" destId="{2DB1629F-BB9D-4D32-A23D-F16DC0BEE15F}" srcOrd="1" destOrd="0" presId="urn:microsoft.com/office/officeart/2005/8/layout/chevron2"/>
    <dgm:cxn modelId="{A8C33BBA-CAF9-4D1C-AF51-F6197C45D37F}" type="presParOf" srcId="{005EB1EA-EE8E-48AB-AAC2-F7C99966A919}" destId="{FBFB032A-C356-406A-9C94-B42E8AEF2139}" srcOrd="5" destOrd="0" presId="urn:microsoft.com/office/officeart/2005/8/layout/chevron2"/>
    <dgm:cxn modelId="{0BC377BE-B5A2-4B6E-8ED7-1F2F9CFFA22D}" type="presParOf" srcId="{005EB1EA-EE8E-48AB-AAC2-F7C99966A919}" destId="{614B53A7-67CB-4BC1-81B2-FE60CC71425A}" srcOrd="6" destOrd="0" presId="urn:microsoft.com/office/officeart/2005/8/layout/chevron2"/>
    <dgm:cxn modelId="{9D7A6E39-6A03-4ABE-A960-2B7E5B1CE84B}" type="presParOf" srcId="{614B53A7-67CB-4BC1-81B2-FE60CC71425A}" destId="{65B4364F-84FC-46A7-9696-FE5BDFBB2A31}" srcOrd="0" destOrd="0" presId="urn:microsoft.com/office/officeart/2005/8/layout/chevron2"/>
    <dgm:cxn modelId="{196D74E0-756F-427F-83F6-FA35DC9847A7}" type="presParOf" srcId="{614B53A7-67CB-4BC1-81B2-FE60CC71425A}" destId="{6BA65417-370F-46DF-B28A-1A9665379DE5}" srcOrd="1" destOrd="0" presId="urn:microsoft.com/office/officeart/2005/8/layout/chevron2"/>
    <dgm:cxn modelId="{B4533168-39EE-40A0-A3D9-47F6C84EED74}" type="presParOf" srcId="{005EB1EA-EE8E-48AB-AAC2-F7C99966A919}" destId="{7EE2223D-89D5-45A9-92BC-1D378E3A565B}" srcOrd="7" destOrd="0" presId="urn:microsoft.com/office/officeart/2005/8/layout/chevron2"/>
    <dgm:cxn modelId="{34DD21E2-7BBB-4E51-90F1-DBE2EB9E3C9C}" type="presParOf" srcId="{005EB1EA-EE8E-48AB-AAC2-F7C99966A919}" destId="{EA8E9F02-ED2B-4F47-8D3F-BDFF7863AAC6}" srcOrd="8" destOrd="0" presId="urn:microsoft.com/office/officeart/2005/8/layout/chevron2"/>
    <dgm:cxn modelId="{D3EBE0EB-BC72-4728-9058-B98A2E276932}" type="presParOf" srcId="{EA8E9F02-ED2B-4F47-8D3F-BDFF7863AAC6}" destId="{038E5A18-A55D-4939-A05D-ED95FB9EB6F7}" srcOrd="0" destOrd="0" presId="urn:microsoft.com/office/officeart/2005/8/layout/chevron2"/>
    <dgm:cxn modelId="{22CC5583-1BD1-45DF-BBA7-F724F90AFB32}" type="presParOf" srcId="{EA8E9F02-ED2B-4F47-8D3F-BDFF7863AAC6}" destId="{33B0E647-4D9C-4376-A0FC-FD4662BC5406}"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4FDFC7-9FEB-463A-8800-5AE230F6832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19BA1B1-7590-4265-9158-667FF9866047}">
      <dgm:prSet phldrT="[Text]" custT="1"/>
      <dgm:spPr>
        <a:solidFill>
          <a:schemeClr val="bg1"/>
        </a:solidFill>
      </dgm:spPr>
      <dgm:t>
        <a:bodyPr/>
        <a:lstStyle/>
        <a:p>
          <a:r>
            <a:rPr lang="en-US" sz="1500" b="1" dirty="0" smtClean="0">
              <a:solidFill>
                <a:srgbClr val="003366"/>
              </a:solidFill>
            </a:rPr>
            <a:t>Compile</a:t>
          </a:r>
          <a:r>
            <a:rPr lang="en-US" sz="1500" b="1" baseline="0" dirty="0" smtClean="0"/>
            <a:t> </a:t>
          </a:r>
          <a:r>
            <a:rPr lang="en-US" sz="1500" b="1" baseline="0" dirty="0" smtClean="0">
              <a:solidFill>
                <a:srgbClr val="003366"/>
              </a:solidFill>
            </a:rPr>
            <a:t>Data</a:t>
          </a:r>
          <a:endParaRPr lang="en-US" sz="1500" b="1" dirty="0">
            <a:solidFill>
              <a:srgbClr val="003366"/>
            </a:solidFill>
          </a:endParaRPr>
        </a:p>
      </dgm:t>
    </dgm:pt>
    <dgm:pt modelId="{416AEFDF-FE4D-4A4E-9437-C27DFF661195}" type="parTrans" cxnId="{E3FD43C7-F32C-4EE2-B6EB-D5AA3D90D09B}">
      <dgm:prSet/>
      <dgm:spPr/>
      <dgm:t>
        <a:bodyPr/>
        <a:lstStyle/>
        <a:p>
          <a:endParaRPr lang="en-US"/>
        </a:p>
      </dgm:t>
    </dgm:pt>
    <dgm:pt modelId="{F851071F-55AE-45F8-9446-47DE7C735186}" type="sibTrans" cxnId="{E3FD43C7-F32C-4EE2-B6EB-D5AA3D90D09B}">
      <dgm:prSet/>
      <dgm:spPr/>
      <dgm:t>
        <a:bodyPr/>
        <a:lstStyle/>
        <a:p>
          <a:endParaRPr lang="en-US"/>
        </a:p>
      </dgm:t>
    </dgm:pt>
    <dgm:pt modelId="{A090F336-9BE2-4247-9F5C-C6340DE65F47}">
      <dgm:prSet phldrT="[Text]" custT="1"/>
      <dgm:spPr>
        <a:solidFill>
          <a:schemeClr val="lt1">
            <a:hueOff val="0"/>
            <a:satOff val="0"/>
            <a:lumOff val="0"/>
          </a:schemeClr>
        </a:solidFill>
        <a:ln w="38100">
          <a:solidFill>
            <a:schemeClr val="bg2"/>
          </a:solidFill>
        </a:ln>
      </dgm:spPr>
      <dgm:t>
        <a:bodyPr/>
        <a:lstStyle/>
        <a:p>
          <a:r>
            <a:rPr lang="en-US" sz="1600" b="1" dirty="0" smtClean="0">
              <a:solidFill>
                <a:srgbClr val="003366"/>
              </a:solidFill>
            </a:rPr>
            <a:t>Extrapolate data from </a:t>
          </a:r>
          <a:r>
            <a:rPr lang="en-US" sz="1600" b="1" dirty="0" err="1" smtClean="0">
              <a:solidFill>
                <a:srgbClr val="003366"/>
              </a:solidFill>
            </a:rPr>
            <a:t>CAREWare</a:t>
          </a:r>
          <a:r>
            <a:rPr lang="en-US" sz="1600" b="1" dirty="0" smtClean="0">
              <a:solidFill>
                <a:srgbClr val="003366"/>
              </a:solidFill>
            </a:rPr>
            <a:t> and edit </a:t>
          </a:r>
          <a:endParaRPr lang="en-US" sz="1600" b="1" dirty="0">
            <a:solidFill>
              <a:srgbClr val="003366"/>
            </a:solidFill>
          </a:endParaRPr>
        </a:p>
      </dgm:t>
    </dgm:pt>
    <dgm:pt modelId="{43F9D616-074E-4CDD-B8F2-A72E10AA41B2}" type="parTrans" cxnId="{97240461-1386-4307-9641-5463B3BF4079}">
      <dgm:prSet/>
      <dgm:spPr/>
      <dgm:t>
        <a:bodyPr/>
        <a:lstStyle/>
        <a:p>
          <a:endParaRPr lang="en-US"/>
        </a:p>
      </dgm:t>
    </dgm:pt>
    <dgm:pt modelId="{5BA8A362-6C97-41D1-9C04-E80CDBC54D50}" type="sibTrans" cxnId="{97240461-1386-4307-9641-5463B3BF4079}">
      <dgm:prSet/>
      <dgm:spPr/>
      <dgm:t>
        <a:bodyPr/>
        <a:lstStyle/>
        <a:p>
          <a:endParaRPr lang="en-US"/>
        </a:p>
      </dgm:t>
    </dgm:pt>
    <dgm:pt modelId="{17CF36BD-D5F7-4430-940D-5F7DD6B93492}">
      <dgm:prSet phldrT="[Text]" custT="1"/>
      <dgm:spPr>
        <a:solidFill>
          <a:srgbClr val="FFC000"/>
        </a:solidFill>
        <a:ln w="38100">
          <a:solidFill>
            <a:srgbClr val="FFC000"/>
          </a:solidFill>
        </a:ln>
      </dgm:spPr>
      <dgm:t>
        <a:bodyPr/>
        <a:lstStyle/>
        <a:p>
          <a:r>
            <a:rPr lang="en-US" sz="1500" b="1" dirty="0" smtClean="0">
              <a:solidFill>
                <a:srgbClr val="003366"/>
              </a:solidFill>
            </a:rPr>
            <a:t>Process Billing</a:t>
          </a:r>
          <a:endParaRPr lang="en-US" sz="1500" b="1" dirty="0">
            <a:solidFill>
              <a:srgbClr val="003366"/>
            </a:solidFill>
          </a:endParaRPr>
        </a:p>
      </dgm:t>
    </dgm:pt>
    <dgm:pt modelId="{0CFC8632-D069-4D34-89A6-B9ED277F8109}" type="parTrans" cxnId="{6475F70F-5498-4D5D-9FC3-31AE7C5B5251}">
      <dgm:prSet/>
      <dgm:spPr/>
      <dgm:t>
        <a:bodyPr/>
        <a:lstStyle/>
        <a:p>
          <a:endParaRPr lang="en-US"/>
        </a:p>
      </dgm:t>
    </dgm:pt>
    <dgm:pt modelId="{9CBA745B-60FA-4304-9B6D-AB1756D306B0}" type="sibTrans" cxnId="{6475F70F-5498-4D5D-9FC3-31AE7C5B5251}">
      <dgm:prSet/>
      <dgm:spPr/>
      <dgm:t>
        <a:bodyPr/>
        <a:lstStyle/>
        <a:p>
          <a:endParaRPr lang="en-US"/>
        </a:p>
      </dgm:t>
    </dgm:pt>
    <dgm:pt modelId="{B6FB98EC-7D59-4FED-87F1-BC00930A9F8E}">
      <dgm:prSet phldrT="[Text]" custT="1"/>
      <dgm:spPr>
        <a:solidFill>
          <a:schemeClr val="lt1">
            <a:hueOff val="0"/>
            <a:satOff val="0"/>
            <a:lumOff val="0"/>
          </a:schemeClr>
        </a:solidFill>
        <a:ln w="38100">
          <a:solidFill>
            <a:schemeClr val="bg2"/>
          </a:solidFill>
        </a:ln>
      </dgm:spPr>
      <dgm:t>
        <a:bodyPr/>
        <a:lstStyle/>
        <a:p>
          <a:r>
            <a:rPr lang="en-US" sz="1600" b="1" dirty="0" smtClean="0">
              <a:solidFill>
                <a:srgbClr val="003366"/>
              </a:solidFill>
            </a:rPr>
            <a:t>Verify services and case notes for each client for accuracy and eligibility</a:t>
          </a:r>
          <a:endParaRPr lang="en-US" sz="1600" b="1" dirty="0">
            <a:solidFill>
              <a:srgbClr val="003366"/>
            </a:solidFill>
          </a:endParaRPr>
        </a:p>
      </dgm:t>
    </dgm:pt>
    <dgm:pt modelId="{627E1377-8D27-45F7-AA60-8F1974E002FC}" type="parTrans" cxnId="{D2044674-214D-4B75-B41D-8EE1D678E947}">
      <dgm:prSet/>
      <dgm:spPr/>
      <dgm:t>
        <a:bodyPr/>
        <a:lstStyle/>
        <a:p>
          <a:endParaRPr lang="en-US"/>
        </a:p>
      </dgm:t>
    </dgm:pt>
    <dgm:pt modelId="{E7E725E7-81EB-4092-85EF-480F877704AB}" type="sibTrans" cxnId="{D2044674-214D-4B75-B41D-8EE1D678E947}">
      <dgm:prSet/>
      <dgm:spPr/>
      <dgm:t>
        <a:bodyPr/>
        <a:lstStyle/>
        <a:p>
          <a:endParaRPr lang="en-US"/>
        </a:p>
      </dgm:t>
    </dgm:pt>
    <dgm:pt modelId="{658560FE-61F3-47E2-BF54-016864108C59}">
      <dgm:prSet phldrT="[Text]" custT="1"/>
      <dgm:spPr>
        <a:solidFill>
          <a:schemeClr val="bg1"/>
        </a:solidFill>
      </dgm:spPr>
      <dgm:t>
        <a:bodyPr/>
        <a:lstStyle/>
        <a:p>
          <a:r>
            <a:rPr lang="en-US" sz="1500" b="1" dirty="0" smtClean="0">
              <a:solidFill>
                <a:srgbClr val="003366"/>
              </a:solidFill>
            </a:rPr>
            <a:t>Receive Payment</a:t>
          </a:r>
          <a:endParaRPr lang="en-US" sz="1500" b="1" dirty="0">
            <a:solidFill>
              <a:srgbClr val="003366"/>
            </a:solidFill>
          </a:endParaRPr>
        </a:p>
      </dgm:t>
    </dgm:pt>
    <dgm:pt modelId="{2E78C234-F68C-4660-815E-50EE1B311E37}" type="parTrans" cxnId="{F3917637-E835-4779-95DB-3202650A7F98}">
      <dgm:prSet/>
      <dgm:spPr/>
      <dgm:t>
        <a:bodyPr/>
        <a:lstStyle/>
        <a:p>
          <a:endParaRPr lang="en-US"/>
        </a:p>
      </dgm:t>
    </dgm:pt>
    <dgm:pt modelId="{DDC1177A-C0CF-4DE5-9AD8-498A93448D7B}" type="sibTrans" cxnId="{F3917637-E835-4779-95DB-3202650A7F98}">
      <dgm:prSet/>
      <dgm:spPr/>
      <dgm:t>
        <a:bodyPr/>
        <a:lstStyle/>
        <a:p>
          <a:endParaRPr lang="en-US"/>
        </a:p>
      </dgm:t>
    </dgm:pt>
    <dgm:pt modelId="{42BEC24C-29C2-4EE4-A7C9-F6877B139124}">
      <dgm:prSet phldrT="[Text]" custT="1"/>
      <dgm:spPr>
        <a:solidFill>
          <a:srgbClr val="FFC000"/>
        </a:solidFill>
        <a:ln w="38100">
          <a:solidFill>
            <a:srgbClr val="FFC000"/>
          </a:solidFill>
        </a:ln>
      </dgm:spPr>
      <dgm:t>
        <a:bodyPr/>
        <a:lstStyle/>
        <a:p>
          <a:r>
            <a:rPr lang="en-US" sz="1500" b="1" dirty="0" smtClean="0">
              <a:solidFill>
                <a:srgbClr val="003366"/>
              </a:solidFill>
            </a:rPr>
            <a:t>Extract Data</a:t>
          </a:r>
          <a:endParaRPr lang="en-US" sz="1500" b="1" dirty="0">
            <a:solidFill>
              <a:srgbClr val="003366"/>
            </a:solidFill>
          </a:endParaRPr>
        </a:p>
      </dgm:t>
    </dgm:pt>
    <dgm:pt modelId="{6399F920-C3FE-43A4-869F-2178B1108F2A}" type="parTrans" cxnId="{132F8FCE-B223-49B2-998E-7B5BCCB60CF9}">
      <dgm:prSet/>
      <dgm:spPr/>
      <dgm:t>
        <a:bodyPr/>
        <a:lstStyle/>
        <a:p>
          <a:endParaRPr lang="en-US"/>
        </a:p>
      </dgm:t>
    </dgm:pt>
    <dgm:pt modelId="{B5047B40-DF64-4D18-8A9F-EA2B4E88E697}" type="sibTrans" cxnId="{132F8FCE-B223-49B2-998E-7B5BCCB60CF9}">
      <dgm:prSet/>
      <dgm:spPr/>
      <dgm:t>
        <a:bodyPr/>
        <a:lstStyle/>
        <a:p>
          <a:endParaRPr lang="en-US"/>
        </a:p>
      </dgm:t>
    </dgm:pt>
    <dgm:pt modelId="{60D2E1A6-9442-47AC-B281-4376355F17E7}">
      <dgm:prSet phldrT="[Text]" custT="1"/>
      <dgm:spPr>
        <a:solidFill>
          <a:schemeClr val="lt1">
            <a:hueOff val="0"/>
            <a:satOff val="0"/>
            <a:lumOff val="0"/>
          </a:schemeClr>
        </a:solidFill>
        <a:ln w="19050">
          <a:solidFill>
            <a:srgbClr val="003366"/>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solidFill>
                <a:srgbClr val="003366"/>
              </a:solidFill>
            </a:rPr>
            <a:t> Verify client insurance eligibility and document in </a:t>
          </a:r>
          <a:r>
            <a:rPr lang="en-US" sz="1600" b="1" dirty="0" err="1" smtClean="0">
              <a:solidFill>
                <a:srgbClr val="003366"/>
              </a:solidFill>
            </a:rPr>
            <a:t>CAREWare</a:t>
          </a:r>
          <a:endParaRPr lang="en-US" sz="1600" b="1" dirty="0">
            <a:solidFill>
              <a:srgbClr val="003366"/>
            </a:solidFill>
          </a:endParaRPr>
        </a:p>
      </dgm:t>
    </dgm:pt>
    <dgm:pt modelId="{C3F9ABB5-920B-45CB-A214-D4A87EAF9E24}" type="parTrans" cxnId="{8431C60A-98DD-4798-9FFB-948027FEE8EB}">
      <dgm:prSet/>
      <dgm:spPr/>
      <dgm:t>
        <a:bodyPr/>
        <a:lstStyle/>
        <a:p>
          <a:endParaRPr lang="en-US"/>
        </a:p>
      </dgm:t>
    </dgm:pt>
    <dgm:pt modelId="{3F8288BC-8177-4E5E-8817-2ACC577DD801}" type="sibTrans" cxnId="{8431C60A-98DD-4798-9FFB-948027FEE8EB}">
      <dgm:prSet/>
      <dgm:spPr/>
      <dgm:t>
        <a:bodyPr/>
        <a:lstStyle/>
        <a:p>
          <a:endParaRPr lang="en-US"/>
        </a:p>
      </dgm:t>
    </dgm:pt>
    <dgm:pt modelId="{F0031A31-46B8-46F6-BF82-FAF8FCA2B43F}">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Reconcile payments against claims using the remittance advice</a:t>
          </a:r>
          <a:endParaRPr lang="en-US" sz="1600" b="1" dirty="0">
            <a:solidFill>
              <a:srgbClr val="003366"/>
            </a:solidFill>
          </a:endParaRPr>
        </a:p>
      </dgm:t>
    </dgm:pt>
    <dgm:pt modelId="{50FEC8D2-B70F-4C98-974F-AE9AAD8441A2}" type="parTrans" cxnId="{49F8127A-0C39-4A64-AC75-9819FD5284D9}">
      <dgm:prSet/>
      <dgm:spPr/>
      <dgm:t>
        <a:bodyPr/>
        <a:lstStyle/>
        <a:p>
          <a:endParaRPr lang="en-US"/>
        </a:p>
      </dgm:t>
    </dgm:pt>
    <dgm:pt modelId="{072749FE-95D9-4FEB-B2E2-7C7D557FE216}" type="sibTrans" cxnId="{49F8127A-0C39-4A64-AC75-9819FD5284D9}">
      <dgm:prSet/>
      <dgm:spPr/>
      <dgm:t>
        <a:bodyPr/>
        <a:lstStyle/>
        <a:p>
          <a:endParaRPr lang="en-US"/>
        </a:p>
      </dgm:t>
    </dgm:pt>
    <dgm:pt modelId="{701E6463-3ABE-48A9-9665-612C6949C7F2}">
      <dgm:prSet phldrT="[Text]" custT="1"/>
      <dgm:spPr>
        <a:solidFill>
          <a:schemeClr val="bg1"/>
        </a:solidFill>
        <a:ln w="19050">
          <a:solidFill>
            <a:schemeClr val="accent1"/>
          </a:solidFill>
        </a:ln>
      </dgm:spPr>
      <dgm:t>
        <a:bodyPr/>
        <a:lstStyle/>
        <a:p>
          <a:r>
            <a:rPr lang="en-US" sz="1500" b="1" dirty="0" smtClean="0">
              <a:solidFill>
                <a:srgbClr val="003366"/>
              </a:solidFill>
            </a:rPr>
            <a:t>Setup</a:t>
          </a:r>
          <a:endParaRPr lang="en-US" sz="1500" b="1" dirty="0">
            <a:solidFill>
              <a:srgbClr val="003366"/>
            </a:solidFill>
          </a:endParaRPr>
        </a:p>
      </dgm:t>
    </dgm:pt>
    <dgm:pt modelId="{B79EA6C9-77FA-4CD6-876C-5F624EA913AF}" type="parTrans" cxnId="{97E73272-2758-4EF3-BE4C-09AF2EC7E9AF}">
      <dgm:prSet/>
      <dgm:spPr/>
      <dgm:t>
        <a:bodyPr/>
        <a:lstStyle/>
        <a:p>
          <a:endParaRPr lang="en-US"/>
        </a:p>
      </dgm:t>
    </dgm:pt>
    <dgm:pt modelId="{3814B1DD-0599-47A8-ABE8-3A3FB25E97F5}" type="sibTrans" cxnId="{97E73272-2758-4EF3-BE4C-09AF2EC7E9AF}">
      <dgm:prSet/>
      <dgm:spPr/>
      <dgm:t>
        <a:bodyPr/>
        <a:lstStyle/>
        <a:p>
          <a:endParaRPr lang="en-US"/>
        </a:p>
      </dgm:t>
    </dgm:pt>
    <dgm:pt modelId="{62486F83-0EED-423D-BEE9-5C073C3AB17D}">
      <dgm:prSet phldrT="[Text]" custT="1"/>
      <dgm:spPr>
        <a:solidFill>
          <a:schemeClr val="tx1"/>
        </a:solidFill>
        <a:ln w="12700">
          <a:solidFill>
            <a:srgbClr val="003366"/>
          </a:solidFill>
        </a:ln>
      </dgm:spPr>
      <dgm:t>
        <a:bodyPr/>
        <a:lstStyle/>
        <a:p>
          <a:r>
            <a:rPr lang="en-US" sz="1600" b="1" dirty="0" smtClean="0">
              <a:solidFill>
                <a:srgbClr val="003366"/>
              </a:solidFill>
            </a:rPr>
            <a:t>Target Case Managers through the DPW Targeted Case Management Program</a:t>
          </a:r>
          <a:endParaRPr lang="en-US" sz="1600" b="1" dirty="0">
            <a:solidFill>
              <a:srgbClr val="003366"/>
            </a:solidFill>
          </a:endParaRPr>
        </a:p>
      </dgm:t>
    </dgm:pt>
    <dgm:pt modelId="{C3E01CA4-C886-4115-A762-EB983186B310}" type="parTrans" cxnId="{74D47968-DD3D-4D5B-BC95-2185E56F8149}">
      <dgm:prSet/>
      <dgm:spPr/>
      <dgm:t>
        <a:bodyPr/>
        <a:lstStyle/>
        <a:p>
          <a:endParaRPr lang="en-US"/>
        </a:p>
      </dgm:t>
    </dgm:pt>
    <dgm:pt modelId="{9BAA8F9F-7601-463E-819B-C432763665A2}" type="sibTrans" cxnId="{74D47968-DD3D-4D5B-BC95-2185E56F8149}">
      <dgm:prSet/>
      <dgm:spPr/>
      <dgm:t>
        <a:bodyPr/>
        <a:lstStyle/>
        <a:p>
          <a:endParaRPr lang="en-US"/>
        </a:p>
      </dgm:t>
    </dgm:pt>
    <dgm:pt modelId="{6D303FDB-20F2-421F-88B7-5E3A18BDC218}">
      <dgm:prSet phldrT="[Text]" custT="1"/>
      <dgm:spPr>
        <a:solidFill>
          <a:schemeClr val="tx1"/>
        </a:solidFill>
        <a:ln w="12700">
          <a:solidFill>
            <a:srgbClr val="003366"/>
          </a:solidFill>
        </a:ln>
      </dgm:spPr>
      <dgm:t>
        <a:bodyPr/>
        <a:lstStyle/>
        <a:p>
          <a:r>
            <a:rPr lang="en-US" sz="1600" b="1" dirty="0" smtClean="0">
              <a:solidFill>
                <a:srgbClr val="003366"/>
              </a:solidFill>
            </a:rPr>
            <a:t>Negotiate contracts with participating Managed Care Organizations</a:t>
          </a:r>
          <a:endParaRPr lang="en-US" sz="1600" b="1" dirty="0">
            <a:solidFill>
              <a:srgbClr val="003366"/>
            </a:solidFill>
          </a:endParaRPr>
        </a:p>
      </dgm:t>
    </dgm:pt>
    <dgm:pt modelId="{434857B3-F066-43B5-A161-54D2C545083D}" type="parTrans" cxnId="{AE8ADC26-4354-4893-871A-5697726B2323}">
      <dgm:prSet/>
      <dgm:spPr/>
      <dgm:t>
        <a:bodyPr/>
        <a:lstStyle/>
        <a:p>
          <a:endParaRPr lang="en-US"/>
        </a:p>
      </dgm:t>
    </dgm:pt>
    <dgm:pt modelId="{428D65CF-CEEA-474E-BD48-B5729D9D04F8}" type="sibTrans" cxnId="{AE8ADC26-4354-4893-871A-5697726B2323}">
      <dgm:prSet/>
      <dgm:spPr/>
      <dgm:t>
        <a:bodyPr/>
        <a:lstStyle/>
        <a:p>
          <a:endParaRPr lang="en-US"/>
        </a:p>
      </dgm:t>
    </dgm:pt>
    <dgm:pt modelId="{165E3BDC-A7B6-448A-BB7F-50B47D4A482E}">
      <dgm:prSet phldrT="[Text]" custT="1"/>
      <dgm:spPr>
        <a:solidFill>
          <a:schemeClr val="lt1">
            <a:hueOff val="0"/>
            <a:satOff val="0"/>
            <a:lumOff val="0"/>
          </a:schemeClr>
        </a:solidFill>
        <a:ln w="38100">
          <a:solidFill>
            <a:schemeClr val="bg2"/>
          </a:solidFill>
        </a:ln>
      </dgm:spPr>
      <dgm:t>
        <a:bodyPr/>
        <a:lstStyle/>
        <a:p>
          <a:r>
            <a:rPr lang="en-US" sz="1600" b="1" dirty="0" smtClean="0">
              <a:solidFill>
                <a:srgbClr val="003366"/>
              </a:solidFill>
            </a:rPr>
            <a:t>Prepare claims and case notes for submission</a:t>
          </a:r>
          <a:endParaRPr lang="en-US" sz="1600" b="1" dirty="0">
            <a:solidFill>
              <a:srgbClr val="003366"/>
            </a:solidFill>
          </a:endParaRPr>
        </a:p>
      </dgm:t>
    </dgm:pt>
    <dgm:pt modelId="{227BFC39-2831-41E0-8DD8-7B6EB0C89F79}" type="parTrans" cxnId="{93E06068-5872-49F2-9975-5D9455DFEB27}">
      <dgm:prSet/>
      <dgm:spPr/>
      <dgm:t>
        <a:bodyPr/>
        <a:lstStyle/>
        <a:p>
          <a:endParaRPr lang="en-US"/>
        </a:p>
      </dgm:t>
    </dgm:pt>
    <dgm:pt modelId="{D7DF4926-EA83-4323-94BC-FC7B26847C33}" type="sibTrans" cxnId="{93E06068-5872-49F2-9975-5D9455DFEB27}">
      <dgm:prSet/>
      <dgm:spPr/>
      <dgm:t>
        <a:bodyPr/>
        <a:lstStyle/>
        <a:p>
          <a:endParaRPr lang="en-US"/>
        </a:p>
      </dgm:t>
    </dgm:pt>
    <dgm:pt modelId="{84149FF4-2938-4A13-B2DA-CA7E1522F736}">
      <dgm:prSet phldrT="[Text]" custT="1"/>
      <dgm:spPr>
        <a:solidFill>
          <a:schemeClr val="lt1">
            <a:hueOff val="0"/>
            <a:satOff val="0"/>
            <a:lumOff val="0"/>
          </a:schemeClr>
        </a:solidFill>
        <a:ln w="38100">
          <a:solidFill>
            <a:schemeClr val="bg2"/>
          </a:solidFill>
        </a:ln>
      </dgm:spPr>
      <dgm:t>
        <a:bodyPr/>
        <a:lstStyle/>
        <a:p>
          <a:r>
            <a:rPr lang="en-US" sz="1600" b="1" dirty="0" smtClean="0">
              <a:solidFill>
                <a:srgbClr val="003366"/>
              </a:solidFill>
            </a:rPr>
            <a:t>Submit invoices either electronically or via hardcopy</a:t>
          </a:r>
          <a:endParaRPr lang="en-US" sz="1600" b="1" dirty="0">
            <a:solidFill>
              <a:srgbClr val="003366"/>
            </a:solidFill>
          </a:endParaRPr>
        </a:p>
      </dgm:t>
    </dgm:pt>
    <dgm:pt modelId="{C6A68500-DE66-4E87-AEFB-C93B846ED5A6}" type="parTrans" cxnId="{270A4D2A-98BD-4763-908C-52021B9D2C79}">
      <dgm:prSet/>
      <dgm:spPr/>
      <dgm:t>
        <a:bodyPr/>
        <a:lstStyle/>
        <a:p>
          <a:endParaRPr lang="en-US"/>
        </a:p>
      </dgm:t>
    </dgm:pt>
    <dgm:pt modelId="{0460946B-FD2D-471A-96B5-4E485C1F91F9}" type="sibTrans" cxnId="{270A4D2A-98BD-4763-908C-52021B9D2C79}">
      <dgm:prSet/>
      <dgm:spPr/>
      <dgm:t>
        <a:bodyPr/>
        <a:lstStyle/>
        <a:p>
          <a:endParaRPr lang="en-US"/>
        </a:p>
      </dgm:t>
    </dgm:pt>
    <dgm:pt modelId="{9C21F5D1-2CC2-4254-9D09-7C48FC2971F5}">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Post revenue against Accounts Receivables</a:t>
          </a:r>
          <a:endParaRPr lang="en-US" sz="1600" b="1" dirty="0">
            <a:solidFill>
              <a:srgbClr val="003366"/>
            </a:solidFill>
          </a:endParaRPr>
        </a:p>
      </dgm:t>
    </dgm:pt>
    <dgm:pt modelId="{DE8186FB-E9C1-4F83-B454-D2FA67A26BFA}" type="parTrans" cxnId="{65F7C602-FA64-46CF-82FC-96F50D26DF79}">
      <dgm:prSet/>
      <dgm:spPr/>
      <dgm:t>
        <a:bodyPr/>
        <a:lstStyle/>
        <a:p>
          <a:endParaRPr lang="en-US"/>
        </a:p>
      </dgm:t>
    </dgm:pt>
    <dgm:pt modelId="{95F5BAE1-89D8-4652-877B-8EC0DE7EF16B}" type="sibTrans" cxnId="{65F7C602-FA64-46CF-82FC-96F50D26DF79}">
      <dgm:prSet/>
      <dgm:spPr/>
      <dgm:t>
        <a:bodyPr/>
        <a:lstStyle/>
        <a:p>
          <a:endParaRPr lang="en-US"/>
        </a:p>
      </dgm:t>
    </dgm:pt>
    <dgm:pt modelId="{2AD072BC-EC87-4F9E-9C0F-ABAD983C49BC}">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Pursue any outstanding monies with the Insurance Provider</a:t>
          </a:r>
          <a:endParaRPr lang="en-US" sz="1600" b="1" dirty="0">
            <a:solidFill>
              <a:srgbClr val="003366"/>
            </a:solidFill>
          </a:endParaRPr>
        </a:p>
      </dgm:t>
    </dgm:pt>
    <dgm:pt modelId="{B405303A-6D99-4440-9766-CC3CB76CCACC}" type="parTrans" cxnId="{52257B73-3383-48E4-981B-BFD2C9B38BF1}">
      <dgm:prSet/>
      <dgm:spPr/>
      <dgm:t>
        <a:bodyPr/>
        <a:lstStyle/>
        <a:p>
          <a:endParaRPr lang="en-US"/>
        </a:p>
      </dgm:t>
    </dgm:pt>
    <dgm:pt modelId="{2E5A8E36-65FF-45B9-B88F-974B05BC0A28}" type="sibTrans" cxnId="{52257B73-3383-48E4-981B-BFD2C9B38BF1}">
      <dgm:prSet/>
      <dgm:spPr/>
      <dgm:t>
        <a:bodyPr/>
        <a:lstStyle/>
        <a:p>
          <a:endParaRPr lang="en-US"/>
        </a:p>
      </dgm:t>
    </dgm:pt>
    <dgm:pt modelId="{13872FC5-09B1-40BE-BED2-2AFD68FC3B34}">
      <dgm:prSet phldrT="[Text]" custT="1"/>
      <dgm:spPr>
        <a:solidFill>
          <a:schemeClr val="lt1">
            <a:hueOff val="0"/>
            <a:satOff val="0"/>
            <a:lumOff val="0"/>
          </a:schemeClr>
        </a:solidFill>
        <a:ln w="38100">
          <a:solidFill>
            <a:schemeClr val="bg2"/>
          </a:solidFill>
        </a:ln>
      </dgm:spPr>
      <dgm:t>
        <a:bodyPr/>
        <a:lstStyle/>
        <a:p>
          <a:r>
            <a:rPr lang="en-US" sz="1600" b="1" dirty="0" smtClean="0">
              <a:solidFill>
                <a:srgbClr val="003366"/>
              </a:solidFill>
            </a:rPr>
            <a:t>Calculate invoices and book as a receivable</a:t>
          </a:r>
          <a:endParaRPr lang="en-US" sz="1600" b="1" dirty="0">
            <a:solidFill>
              <a:srgbClr val="003366"/>
            </a:solidFill>
          </a:endParaRPr>
        </a:p>
      </dgm:t>
    </dgm:pt>
    <dgm:pt modelId="{88C9653D-36DE-474A-9278-71201C13FB28}" type="parTrans" cxnId="{158A621E-B7C2-481B-AA6D-246440A2E38F}">
      <dgm:prSet/>
      <dgm:spPr/>
      <dgm:t>
        <a:bodyPr/>
        <a:lstStyle/>
        <a:p>
          <a:endParaRPr lang="en-US"/>
        </a:p>
      </dgm:t>
    </dgm:pt>
    <dgm:pt modelId="{7DAC1B1E-55C2-4D06-9756-478FBAABE0A9}" type="sibTrans" cxnId="{158A621E-B7C2-481B-AA6D-246440A2E38F}">
      <dgm:prSet/>
      <dgm:spPr/>
      <dgm:t>
        <a:bodyPr/>
        <a:lstStyle/>
        <a:p>
          <a:endParaRPr lang="en-US"/>
        </a:p>
      </dgm:t>
    </dgm:pt>
    <dgm:pt modelId="{FBEDAD28-E19C-4314-B58E-FFE01722E1BD}">
      <dgm:prSet phldrT="[Text]" custT="1"/>
      <dgm:spPr>
        <a:solidFill>
          <a:schemeClr val="lt1">
            <a:hueOff val="0"/>
            <a:satOff val="0"/>
            <a:lumOff val="0"/>
          </a:schemeClr>
        </a:solidFill>
        <a:ln w="19050">
          <a:solidFill>
            <a:srgbClr val="003366"/>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solidFill>
                <a:srgbClr val="003366"/>
              </a:solidFill>
            </a:rPr>
            <a:t>Case managers enter services and case notes into </a:t>
          </a:r>
          <a:r>
            <a:rPr lang="en-US" sz="1600" b="1" dirty="0" err="1" smtClean="0">
              <a:solidFill>
                <a:srgbClr val="003366"/>
              </a:solidFill>
            </a:rPr>
            <a:t>CAREWare</a:t>
          </a:r>
          <a:endParaRPr lang="en-US" sz="1600" b="1" dirty="0">
            <a:solidFill>
              <a:srgbClr val="003366"/>
            </a:solidFill>
          </a:endParaRPr>
        </a:p>
      </dgm:t>
    </dgm:pt>
    <dgm:pt modelId="{BB6051E4-41C7-40C0-ADFA-2CBF09D97996}" type="parTrans" cxnId="{7D550B6E-AFD3-48A8-9FC7-5A714913A7DF}">
      <dgm:prSet/>
      <dgm:spPr/>
      <dgm:t>
        <a:bodyPr/>
        <a:lstStyle/>
        <a:p>
          <a:endParaRPr lang="en-US"/>
        </a:p>
      </dgm:t>
    </dgm:pt>
    <dgm:pt modelId="{A7327217-E73F-4FE2-9F39-07FE23CAE6B1}" type="sibTrans" cxnId="{7D550B6E-AFD3-48A8-9FC7-5A714913A7DF}">
      <dgm:prSet/>
      <dgm:spPr/>
      <dgm:t>
        <a:bodyPr/>
        <a:lstStyle/>
        <a:p>
          <a:endParaRPr lang="en-US"/>
        </a:p>
      </dgm:t>
    </dgm:pt>
    <dgm:pt modelId="{005EB1EA-EE8E-48AB-AAC2-F7C99966A919}" type="pres">
      <dgm:prSet presAssocID="{6D4FDFC7-9FEB-463A-8800-5AE230F6832E}" presName="linearFlow" presStyleCnt="0">
        <dgm:presLayoutVars>
          <dgm:dir/>
          <dgm:animLvl val="lvl"/>
          <dgm:resizeHandles val="exact"/>
        </dgm:presLayoutVars>
      </dgm:prSet>
      <dgm:spPr/>
      <dgm:t>
        <a:bodyPr/>
        <a:lstStyle/>
        <a:p>
          <a:endParaRPr lang="en-US"/>
        </a:p>
      </dgm:t>
    </dgm:pt>
    <dgm:pt modelId="{53164A65-F3F6-48EC-B1A1-14968C3F6ADC}" type="pres">
      <dgm:prSet presAssocID="{701E6463-3ABE-48A9-9665-612C6949C7F2}" presName="composite" presStyleCnt="0"/>
      <dgm:spPr/>
    </dgm:pt>
    <dgm:pt modelId="{27E825A4-BF4B-4A72-B624-BEC0B0C44D0A}" type="pres">
      <dgm:prSet presAssocID="{701E6463-3ABE-48A9-9665-612C6949C7F2}" presName="parentText" presStyleLbl="alignNode1" presStyleIdx="0" presStyleCnt="5">
        <dgm:presLayoutVars>
          <dgm:chMax val="1"/>
          <dgm:bulletEnabled val="1"/>
        </dgm:presLayoutVars>
      </dgm:prSet>
      <dgm:spPr/>
      <dgm:t>
        <a:bodyPr/>
        <a:lstStyle/>
        <a:p>
          <a:endParaRPr lang="en-US"/>
        </a:p>
      </dgm:t>
    </dgm:pt>
    <dgm:pt modelId="{3B4FBDBC-1348-4EB0-9E9D-45A31450D621}" type="pres">
      <dgm:prSet presAssocID="{701E6463-3ABE-48A9-9665-612C6949C7F2}" presName="descendantText" presStyleLbl="alignAcc1" presStyleIdx="0" presStyleCnt="5">
        <dgm:presLayoutVars>
          <dgm:bulletEnabled val="1"/>
        </dgm:presLayoutVars>
      </dgm:prSet>
      <dgm:spPr/>
      <dgm:t>
        <a:bodyPr/>
        <a:lstStyle/>
        <a:p>
          <a:endParaRPr lang="en-US"/>
        </a:p>
      </dgm:t>
    </dgm:pt>
    <dgm:pt modelId="{454BF3A6-66E6-4132-B2D9-E1B1C776C752}" type="pres">
      <dgm:prSet presAssocID="{3814B1DD-0599-47A8-ABE8-3A3FB25E97F5}" presName="sp" presStyleCnt="0"/>
      <dgm:spPr/>
    </dgm:pt>
    <dgm:pt modelId="{B27FCCE5-DD1D-49DE-BD76-9DB7F450636F}" type="pres">
      <dgm:prSet presAssocID="{519BA1B1-7590-4265-9158-667FF9866047}" presName="composite" presStyleCnt="0"/>
      <dgm:spPr/>
    </dgm:pt>
    <dgm:pt modelId="{846B963E-FE60-4614-A72B-209F8E1BF247}" type="pres">
      <dgm:prSet presAssocID="{519BA1B1-7590-4265-9158-667FF9866047}" presName="parentText" presStyleLbl="alignNode1" presStyleIdx="1" presStyleCnt="5">
        <dgm:presLayoutVars>
          <dgm:chMax val="1"/>
          <dgm:bulletEnabled val="1"/>
        </dgm:presLayoutVars>
      </dgm:prSet>
      <dgm:spPr/>
      <dgm:t>
        <a:bodyPr/>
        <a:lstStyle/>
        <a:p>
          <a:endParaRPr lang="en-US"/>
        </a:p>
      </dgm:t>
    </dgm:pt>
    <dgm:pt modelId="{0704D226-C616-4EA2-907E-71A0A5A99DF1}" type="pres">
      <dgm:prSet presAssocID="{519BA1B1-7590-4265-9158-667FF9866047}" presName="descendantText" presStyleLbl="alignAcc1" presStyleIdx="1" presStyleCnt="5">
        <dgm:presLayoutVars>
          <dgm:bulletEnabled val="1"/>
        </dgm:presLayoutVars>
      </dgm:prSet>
      <dgm:spPr/>
      <dgm:t>
        <a:bodyPr/>
        <a:lstStyle/>
        <a:p>
          <a:endParaRPr lang="en-US"/>
        </a:p>
      </dgm:t>
    </dgm:pt>
    <dgm:pt modelId="{4E881A2D-CCAA-45BD-98FB-4E3AD67B3150}" type="pres">
      <dgm:prSet presAssocID="{F851071F-55AE-45F8-9446-47DE7C735186}" presName="sp" presStyleCnt="0"/>
      <dgm:spPr/>
    </dgm:pt>
    <dgm:pt modelId="{19D2FFFF-0BD0-4B58-A7A2-3027B3789A4F}" type="pres">
      <dgm:prSet presAssocID="{42BEC24C-29C2-4EE4-A7C9-F6877B139124}" presName="composite" presStyleCnt="0"/>
      <dgm:spPr/>
    </dgm:pt>
    <dgm:pt modelId="{B18FCF9B-9626-43A2-9C35-0E9E03CC7476}" type="pres">
      <dgm:prSet presAssocID="{42BEC24C-29C2-4EE4-A7C9-F6877B139124}" presName="parentText" presStyleLbl="alignNode1" presStyleIdx="2" presStyleCnt="5" custLinFactNeighborX="0" custLinFactNeighborY="1414">
        <dgm:presLayoutVars>
          <dgm:chMax val="1"/>
          <dgm:bulletEnabled val="1"/>
        </dgm:presLayoutVars>
      </dgm:prSet>
      <dgm:spPr/>
      <dgm:t>
        <a:bodyPr/>
        <a:lstStyle/>
        <a:p>
          <a:endParaRPr lang="en-US"/>
        </a:p>
      </dgm:t>
    </dgm:pt>
    <dgm:pt modelId="{2DB1629F-BB9D-4D32-A23D-F16DC0BEE15F}" type="pres">
      <dgm:prSet presAssocID="{42BEC24C-29C2-4EE4-A7C9-F6877B139124}" presName="descendantText" presStyleLbl="alignAcc1" presStyleIdx="2" presStyleCnt="5">
        <dgm:presLayoutVars>
          <dgm:bulletEnabled val="1"/>
        </dgm:presLayoutVars>
      </dgm:prSet>
      <dgm:spPr/>
      <dgm:t>
        <a:bodyPr/>
        <a:lstStyle/>
        <a:p>
          <a:endParaRPr lang="en-US"/>
        </a:p>
      </dgm:t>
    </dgm:pt>
    <dgm:pt modelId="{FBFB032A-C356-406A-9C94-B42E8AEF2139}" type="pres">
      <dgm:prSet presAssocID="{B5047B40-DF64-4D18-8A9F-EA2B4E88E697}" presName="sp" presStyleCnt="0"/>
      <dgm:spPr/>
    </dgm:pt>
    <dgm:pt modelId="{614B53A7-67CB-4BC1-81B2-FE60CC71425A}" type="pres">
      <dgm:prSet presAssocID="{17CF36BD-D5F7-4430-940D-5F7DD6B93492}" presName="composite" presStyleCnt="0"/>
      <dgm:spPr/>
    </dgm:pt>
    <dgm:pt modelId="{65B4364F-84FC-46A7-9696-FE5BDFBB2A31}" type="pres">
      <dgm:prSet presAssocID="{17CF36BD-D5F7-4430-940D-5F7DD6B93492}" presName="parentText" presStyleLbl="alignNode1" presStyleIdx="3" presStyleCnt="5">
        <dgm:presLayoutVars>
          <dgm:chMax val="1"/>
          <dgm:bulletEnabled val="1"/>
        </dgm:presLayoutVars>
      </dgm:prSet>
      <dgm:spPr/>
      <dgm:t>
        <a:bodyPr/>
        <a:lstStyle/>
        <a:p>
          <a:endParaRPr lang="en-US"/>
        </a:p>
      </dgm:t>
    </dgm:pt>
    <dgm:pt modelId="{6BA65417-370F-46DF-B28A-1A9665379DE5}" type="pres">
      <dgm:prSet presAssocID="{17CF36BD-D5F7-4430-940D-5F7DD6B93492}" presName="descendantText" presStyleLbl="alignAcc1" presStyleIdx="3" presStyleCnt="5">
        <dgm:presLayoutVars>
          <dgm:bulletEnabled val="1"/>
        </dgm:presLayoutVars>
      </dgm:prSet>
      <dgm:spPr/>
      <dgm:t>
        <a:bodyPr/>
        <a:lstStyle/>
        <a:p>
          <a:endParaRPr lang="en-US"/>
        </a:p>
      </dgm:t>
    </dgm:pt>
    <dgm:pt modelId="{7EE2223D-89D5-45A9-92BC-1D378E3A565B}" type="pres">
      <dgm:prSet presAssocID="{9CBA745B-60FA-4304-9B6D-AB1756D306B0}" presName="sp" presStyleCnt="0"/>
      <dgm:spPr/>
    </dgm:pt>
    <dgm:pt modelId="{EA8E9F02-ED2B-4F47-8D3F-BDFF7863AAC6}" type="pres">
      <dgm:prSet presAssocID="{658560FE-61F3-47E2-BF54-016864108C59}" presName="composite" presStyleCnt="0"/>
      <dgm:spPr/>
    </dgm:pt>
    <dgm:pt modelId="{038E5A18-A55D-4939-A05D-ED95FB9EB6F7}" type="pres">
      <dgm:prSet presAssocID="{658560FE-61F3-47E2-BF54-016864108C59}" presName="parentText" presStyleLbl="alignNode1" presStyleIdx="4" presStyleCnt="5">
        <dgm:presLayoutVars>
          <dgm:chMax val="1"/>
          <dgm:bulletEnabled val="1"/>
        </dgm:presLayoutVars>
      </dgm:prSet>
      <dgm:spPr/>
      <dgm:t>
        <a:bodyPr/>
        <a:lstStyle/>
        <a:p>
          <a:endParaRPr lang="en-US"/>
        </a:p>
      </dgm:t>
    </dgm:pt>
    <dgm:pt modelId="{33B0E647-4D9C-4376-A0FC-FD4662BC5406}" type="pres">
      <dgm:prSet presAssocID="{658560FE-61F3-47E2-BF54-016864108C59}" presName="descendantText" presStyleLbl="alignAcc1" presStyleIdx="4" presStyleCnt="5">
        <dgm:presLayoutVars>
          <dgm:bulletEnabled val="1"/>
        </dgm:presLayoutVars>
      </dgm:prSet>
      <dgm:spPr/>
      <dgm:t>
        <a:bodyPr/>
        <a:lstStyle/>
        <a:p>
          <a:endParaRPr lang="en-US"/>
        </a:p>
      </dgm:t>
    </dgm:pt>
  </dgm:ptLst>
  <dgm:cxnLst>
    <dgm:cxn modelId="{E3FD43C7-F32C-4EE2-B6EB-D5AA3D90D09B}" srcId="{6D4FDFC7-9FEB-463A-8800-5AE230F6832E}" destId="{519BA1B1-7590-4265-9158-667FF9866047}" srcOrd="1" destOrd="0" parTransId="{416AEFDF-FE4D-4A4E-9437-C27DFF661195}" sibTransId="{F851071F-55AE-45F8-9446-47DE7C735186}"/>
    <dgm:cxn modelId="{1E796BD5-8DB4-4E1A-BDDC-C1895649801E}" type="presOf" srcId="{658560FE-61F3-47E2-BF54-016864108C59}" destId="{038E5A18-A55D-4939-A05D-ED95FB9EB6F7}" srcOrd="0" destOrd="0" presId="urn:microsoft.com/office/officeart/2005/8/layout/chevron2"/>
    <dgm:cxn modelId="{7D550B6E-AFD3-48A8-9FC7-5A714913A7DF}" srcId="{519BA1B1-7590-4265-9158-667FF9866047}" destId="{FBEDAD28-E19C-4314-B58E-FFE01722E1BD}" srcOrd="1" destOrd="0" parTransId="{BB6051E4-41C7-40C0-ADFA-2CBF09D97996}" sibTransId="{A7327217-E73F-4FE2-9F39-07FE23CAE6B1}"/>
    <dgm:cxn modelId="{AE8ADC26-4354-4893-871A-5697726B2323}" srcId="{701E6463-3ABE-48A9-9665-612C6949C7F2}" destId="{6D303FDB-20F2-421F-88B7-5E3A18BDC218}" srcOrd="1" destOrd="0" parTransId="{434857B3-F066-43B5-A161-54D2C545083D}" sibTransId="{428D65CF-CEEA-474E-BD48-B5729D9D04F8}"/>
    <dgm:cxn modelId="{FB7A1323-53AD-4CA9-8677-BD8DE018D5D3}" type="presOf" srcId="{84149FF4-2938-4A13-B2DA-CA7E1522F736}" destId="{6BA65417-370F-46DF-B28A-1A9665379DE5}" srcOrd="0" destOrd="1" presId="urn:microsoft.com/office/officeart/2005/8/layout/chevron2"/>
    <dgm:cxn modelId="{52257B73-3383-48E4-981B-BFD2C9B38BF1}" srcId="{658560FE-61F3-47E2-BF54-016864108C59}" destId="{2AD072BC-EC87-4F9E-9C0F-ABAD983C49BC}" srcOrd="2" destOrd="0" parTransId="{B405303A-6D99-4440-9766-CC3CB76CCACC}" sibTransId="{2E5A8E36-65FF-45B9-B88F-974B05BC0A28}"/>
    <dgm:cxn modelId="{F3917637-E835-4779-95DB-3202650A7F98}" srcId="{6D4FDFC7-9FEB-463A-8800-5AE230F6832E}" destId="{658560FE-61F3-47E2-BF54-016864108C59}" srcOrd="4" destOrd="0" parTransId="{2E78C234-F68C-4660-815E-50EE1B311E37}" sibTransId="{DDC1177A-C0CF-4DE5-9AD8-498A93448D7B}"/>
    <dgm:cxn modelId="{93E06068-5872-49F2-9975-5D9455DFEB27}" srcId="{42BEC24C-29C2-4EE4-A7C9-F6877B139124}" destId="{165E3BDC-A7B6-448A-BB7F-50B47D4A482E}" srcOrd="1" destOrd="0" parTransId="{227BFC39-2831-41E0-8DD8-7B6EB0C89F79}" sibTransId="{D7DF4926-EA83-4323-94BC-FC7B26847C33}"/>
    <dgm:cxn modelId="{64C39512-CEAF-4828-8052-6BEEF4DA0A0A}" type="presOf" srcId="{6D4FDFC7-9FEB-463A-8800-5AE230F6832E}" destId="{005EB1EA-EE8E-48AB-AAC2-F7C99966A919}" srcOrd="0" destOrd="0" presId="urn:microsoft.com/office/officeart/2005/8/layout/chevron2"/>
    <dgm:cxn modelId="{72077730-80FA-4E4E-9B0F-B56F77E7A843}" type="presOf" srcId="{519BA1B1-7590-4265-9158-667FF9866047}" destId="{846B963E-FE60-4614-A72B-209F8E1BF247}" srcOrd="0" destOrd="0" presId="urn:microsoft.com/office/officeart/2005/8/layout/chevron2"/>
    <dgm:cxn modelId="{D2044674-214D-4B75-B41D-8EE1D678E947}" srcId="{17CF36BD-D5F7-4430-940D-5F7DD6B93492}" destId="{B6FB98EC-7D59-4FED-87F1-BC00930A9F8E}" srcOrd="0" destOrd="0" parTransId="{627E1377-8D27-45F7-AA60-8F1974E002FC}" sibTransId="{E7E725E7-81EB-4092-85EF-480F877704AB}"/>
    <dgm:cxn modelId="{6E938768-7ABC-473F-A62F-19144D64588F}" type="presOf" srcId="{165E3BDC-A7B6-448A-BB7F-50B47D4A482E}" destId="{2DB1629F-BB9D-4D32-A23D-F16DC0BEE15F}" srcOrd="0" destOrd="1" presId="urn:microsoft.com/office/officeart/2005/8/layout/chevron2"/>
    <dgm:cxn modelId="{A2B3CB3A-C7B5-4226-B90B-6A8C2BB1C72F}" type="presOf" srcId="{2AD072BC-EC87-4F9E-9C0F-ABAD983C49BC}" destId="{33B0E647-4D9C-4376-A0FC-FD4662BC5406}" srcOrd="0" destOrd="2" presId="urn:microsoft.com/office/officeart/2005/8/layout/chevron2"/>
    <dgm:cxn modelId="{A41FE818-B50E-41F8-8E39-D5E8E5CEA84B}" type="presOf" srcId="{60D2E1A6-9442-47AC-B281-4376355F17E7}" destId="{0704D226-C616-4EA2-907E-71A0A5A99DF1}" srcOrd="0" destOrd="0" presId="urn:microsoft.com/office/officeart/2005/8/layout/chevron2"/>
    <dgm:cxn modelId="{6475F70F-5498-4D5D-9FC3-31AE7C5B5251}" srcId="{6D4FDFC7-9FEB-463A-8800-5AE230F6832E}" destId="{17CF36BD-D5F7-4430-940D-5F7DD6B93492}" srcOrd="3" destOrd="0" parTransId="{0CFC8632-D069-4D34-89A6-B9ED277F8109}" sibTransId="{9CBA745B-60FA-4304-9B6D-AB1756D306B0}"/>
    <dgm:cxn modelId="{AE59FDF5-0EF4-41E6-9A33-3E2C2A7B2789}" type="presOf" srcId="{6D303FDB-20F2-421F-88B7-5E3A18BDC218}" destId="{3B4FBDBC-1348-4EB0-9E9D-45A31450D621}" srcOrd="0" destOrd="1" presId="urn:microsoft.com/office/officeart/2005/8/layout/chevron2"/>
    <dgm:cxn modelId="{EC39DAF9-1EC9-47DF-8B65-D054FFFE15ED}" type="presOf" srcId="{B6FB98EC-7D59-4FED-87F1-BC00930A9F8E}" destId="{6BA65417-370F-46DF-B28A-1A9665379DE5}" srcOrd="0" destOrd="0" presId="urn:microsoft.com/office/officeart/2005/8/layout/chevron2"/>
    <dgm:cxn modelId="{97E73272-2758-4EF3-BE4C-09AF2EC7E9AF}" srcId="{6D4FDFC7-9FEB-463A-8800-5AE230F6832E}" destId="{701E6463-3ABE-48A9-9665-612C6949C7F2}" srcOrd="0" destOrd="0" parTransId="{B79EA6C9-77FA-4CD6-876C-5F624EA913AF}" sibTransId="{3814B1DD-0599-47A8-ABE8-3A3FB25E97F5}"/>
    <dgm:cxn modelId="{97240461-1386-4307-9641-5463B3BF4079}" srcId="{42BEC24C-29C2-4EE4-A7C9-F6877B139124}" destId="{A090F336-9BE2-4247-9F5C-C6340DE65F47}" srcOrd="0" destOrd="0" parTransId="{43F9D616-074E-4CDD-B8F2-A72E10AA41B2}" sibTransId="{5BA8A362-6C97-41D1-9C04-E80CDBC54D50}"/>
    <dgm:cxn modelId="{65F7C602-FA64-46CF-82FC-96F50D26DF79}" srcId="{658560FE-61F3-47E2-BF54-016864108C59}" destId="{9C21F5D1-2CC2-4254-9D09-7C48FC2971F5}" srcOrd="1" destOrd="0" parTransId="{DE8186FB-E9C1-4F83-B454-D2FA67A26BFA}" sibTransId="{95F5BAE1-89D8-4652-877B-8EC0DE7EF16B}"/>
    <dgm:cxn modelId="{A0AF8BF6-C19D-449B-8090-9C44DA940FB4}" type="presOf" srcId="{F0031A31-46B8-46F6-BF82-FAF8FCA2B43F}" destId="{33B0E647-4D9C-4376-A0FC-FD4662BC5406}" srcOrd="0" destOrd="0" presId="urn:microsoft.com/office/officeart/2005/8/layout/chevron2"/>
    <dgm:cxn modelId="{6B3D8383-F4BC-48E1-AFC5-C6F2FE9CA57A}" type="presOf" srcId="{A090F336-9BE2-4247-9F5C-C6340DE65F47}" destId="{2DB1629F-BB9D-4D32-A23D-F16DC0BEE15F}" srcOrd="0" destOrd="0" presId="urn:microsoft.com/office/officeart/2005/8/layout/chevron2"/>
    <dgm:cxn modelId="{557FE1B0-C7D4-44E2-9CF2-4912830110D2}" type="presOf" srcId="{62486F83-0EED-423D-BEE9-5C073C3AB17D}" destId="{3B4FBDBC-1348-4EB0-9E9D-45A31450D621}" srcOrd="0" destOrd="0" presId="urn:microsoft.com/office/officeart/2005/8/layout/chevron2"/>
    <dgm:cxn modelId="{EE8177D4-70BC-4694-BE3C-B54BEAD08C1D}" type="presOf" srcId="{FBEDAD28-E19C-4314-B58E-FFE01722E1BD}" destId="{0704D226-C616-4EA2-907E-71A0A5A99DF1}" srcOrd="0" destOrd="1" presId="urn:microsoft.com/office/officeart/2005/8/layout/chevron2"/>
    <dgm:cxn modelId="{270A4D2A-98BD-4763-908C-52021B9D2C79}" srcId="{17CF36BD-D5F7-4430-940D-5F7DD6B93492}" destId="{84149FF4-2938-4A13-B2DA-CA7E1522F736}" srcOrd="1" destOrd="0" parTransId="{C6A68500-DE66-4E87-AEFB-C93B846ED5A6}" sibTransId="{0460946B-FD2D-471A-96B5-4E485C1F91F9}"/>
    <dgm:cxn modelId="{47F39A74-89B3-4C56-B707-04DA51DAB7D3}" type="presOf" srcId="{17CF36BD-D5F7-4430-940D-5F7DD6B93492}" destId="{65B4364F-84FC-46A7-9696-FE5BDFBB2A31}" srcOrd="0" destOrd="0" presId="urn:microsoft.com/office/officeart/2005/8/layout/chevron2"/>
    <dgm:cxn modelId="{E8AD171B-DA75-42CE-89F2-17D302AA1D96}" type="presOf" srcId="{701E6463-3ABE-48A9-9665-612C6949C7F2}" destId="{27E825A4-BF4B-4A72-B624-BEC0B0C44D0A}" srcOrd="0" destOrd="0" presId="urn:microsoft.com/office/officeart/2005/8/layout/chevron2"/>
    <dgm:cxn modelId="{EA4B72A8-6EBF-4F41-8CA9-C6018D775C0D}" type="presOf" srcId="{13872FC5-09B1-40BE-BED2-2AFD68FC3B34}" destId="{6BA65417-370F-46DF-B28A-1A9665379DE5}" srcOrd="0" destOrd="2" presId="urn:microsoft.com/office/officeart/2005/8/layout/chevron2"/>
    <dgm:cxn modelId="{7AC54DA0-BF0D-48EF-8DF5-428BE3874C28}" type="presOf" srcId="{9C21F5D1-2CC2-4254-9D09-7C48FC2971F5}" destId="{33B0E647-4D9C-4376-A0FC-FD4662BC5406}" srcOrd="0" destOrd="1" presId="urn:microsoft.com/office/officeart/2005/8/layout/chevron2"/>
    <dgm:cxn modelId="{158A621E-B7C2-481B-AA6D-246440A2E38F}" srcId="{17CF36BD-D5F7-4430-940D-5F7DD6B93492}" destId="{13872FC5-09B1-40BE-BED2-2AFD68FC3B34}" srcOrd="2" destOrd="0" parTransId="{88C9653D-36DE-474A-9278-71201C13FB28}" sibTransId="{7DAC1B1E-55C2-4D06-9756-478FBAABE0A9}"/>
    <dgm:cxn modelId="{8431C60A-98DD-4798-9FFB-948027FEE8EB}" srcId="{519BA1B1-7590-4265-9158-667FF9866047}" destId="{60D2E1A6-9442-47AC-B281-4376355F17E7}" srcOrd="0" destOrd="0" parTransId="{C3F9ABB5-920B-45CB-A214-D4A87EAF9E24}" sibTransId="{3F8288BC-8177-4E5E-8817-2ACC577DD801}"/>
    <dgm:cxn modelId="{49F8127A-0C39-4A64-AC75-9819FD5284D9}" srcId="{658560FE-61F3-47E2-BF54-016864108C59}" destId="{F0031A31-46B8-46F6-BF82-FAF8FCA2B43F}" srcOrd="0" destOrd="0" parTransId="{50FEC8D2-B70F-4C98-974F-AE9AAD8441A2}" sibTransId="{072749FE-95D9-4FEB-B2E2-7C7D557FE216}"/>
    <dgm:cxn modelId="{F114632B-7859-4E32-8F9E-2E071BBC2A91}" type="presOf" srcId="{42BEC24C-29C2-4EE4-A7C9-F6877B139124}" destId="{B18FCF9B-9626-43A2-9C35-0E9E03CC7476}" srcOrd="0" destOrd="0" presId="urn:microsoft.com/office/officeart/2005/8/layout/chevron2"/>
    <dgm:cxn modelId="{74D47968-DD3D-4D5B-BC95-2185E56F8149}" srcId="{701E6463-3ABE-48A9-9665-612C6949C7F2}" destId="{62486F83-0EED-423D-BEE9-5C073C3AB17D}" srcOrd="0" destOrd="0" parTransId="{C3E01CA4-C886-4115-A762-EB983186B310}" sibTransId="{9BAA8F9F-7601-463E-819B-C432763665A2}"/>
    <dgm:cxn modelId="{132F8FCE-B223-49B2-998E-7B5BCCB60CF9}" srcId="{6D4FDFC7-9FEB-463A-8800-5AE230F6832E}" destId="{42BEC24C-29C2-4EE4-A7C9-F6877B139124}" srcOrd="2" destOrd="0" parTransId="{6399F920-C3FE-43A4-869F-2178B1108F2A}" sibTransId="{B5047B40-DF64-4D18-8A9F-EA2B4E88E697}"/>
    <dgm:cxn modelId="{64D848FE-F6FD-4D1C-901A-71C316AF5EC5}" type="presParOf" srcId="{005EB1EA-EE8E-48AB-AAC2-F7C99966A919}" destId="{53164A65-F3F6-48EC-B1A1-14968C3F6ADC}" srcOrd="0" destOrd="0" presId="urn:microsoft.com/office/officeart/2005/8/layout/chevron2"/>
    <dgm:cxn modelId="{53D54CFD-06EE-4263-B790-B332C27447FC}" type="presParOf" srcId="{53164A65-F3F6-48EC-B1A1-14968C3F6ADC}" destId="{27E825A4-BF4B-4A72-B624-BEC0B0C44D0A}" srcOrd="0" destOrd="0" presId="urn:microsoft.com/office/officeart/2005/8/layout/chevron2"/>
    <dgm:cxn modelId="{16F9C311-D0A7-4E5C-9C4D-751BB39E5640}" type="presParOf" srcId="{53164A65-F3F6-48EC-B1A1-14968C3F6ADC}" destId="{3B4FBDBC-1348-4EB0-9E9D-45A31450D621}" srcOrd="1" destOrd="0" presId="urn:microsoft.com/office/officeart/2005/8/layout/chevron2"/>
    <dgm:cxn modelId="{D7CC27A3-D53E-4192-9C5B-7746D2A74A4A}" type="presParOf" srcId="{005EB1EA-EE8E-48AB-AAC2-F7C99966A919}" destId="{454BF3A6-66E6-4132-B2D9-E1B1C776C752}" srcOrd="1" destOrd="0" presId="urn:microsoft.com/office/officeart/2005/8/layout/chevron2"/>
    <dgm:cxn modelId="{03E1C106-C536-4DAA-9705-6EF5A894EC4E}" type="presParOf" srcId="{005EB1EA-EE8E-48AB-AAC2-F7C99966A919}" destId="{B27FCCE5-DD1D-49DE-BD76-9DB7F450636F}" srcOrd="2" destOrd="0" presId="urn:microsoft.com/office/officeart/2005/8/layout/chevron2"/>
    <dgm:cxn modelId="{2D0F06B9-0742-4305-982C-35713286956A}" type="presParOf" srcId="{B27FCCE5-DD1D-49DE-BD76-9DB7F450636F}" destId="{846B963E-FE60-4614-A72B-209F8E1BF247}" srcOrd="0" destOrd="0" presId="urn:microsoft.com/office/officeart/2005/8/layout/chevron2"/>
    <dgm:cxn modelId="{F17A639E-9E1C-4804-A953-0C1529D89649}" type="presParOf" srcId="{B27FCCE5-DD1D-49DE-BD76-9DB7F450636F}" destId="{0704D226-C616-4EA2-907E-71A0A5A99DF1}" srcOrd="1" destOrd="0" presId="urn:microsoft.com/office/officeart/2005/8/layout/chevron2"/>
    <dgm:cxn modelId="{694A3728-92E9-4C4B-9D3D-569A44FDBCC5}" type="presParOf" srcId="{005EB1EA-EE8E-48AB-AAC2-F7C99966A919}" destId="{4E881A2D-CCAA-45BD-98FB-4E3AD67B3150}" srcOrd="3" destOrd="0" presId="urn:microsoft.com/office/officeart/2005/8/layout/chevron2"/>
    <dgm:cxn modelId="{60EBC36E-268F-4278-ABFC-7B106C5BF490}" type="presParOf" srcId="{005EB1EA-EE8E-48AB-AAC2-F7C99966A919}" destId="{19D2FFFF-0BD0-4B58-A7A2-3027B3789A4F}" srcOrd="4" destOrd="0" presId="urn:microsoft.com/office/officeart/2005/8/layout/chevron2"/>
    <dgm:cxn modelId="{35DCE17F-B560-45D1-ACA2-CDD05E63C175}" type="presParOf" srcId="{19D2FFFF-0BD0-4B58-A7A2-3027B3789A4F}" destId="{B18FCF9B-9626-43A2-9C35-0E9E03CC7476}" srcOrd="0" destOrd="0" presId="urn:microsoft.com/office/officeart/2005/8/layout/chevron2"/>
    <dgm:cxn modelId="{8356B170-307E-4795-B7E3-3B51F1B2F92E}" type="presParOf" srcId="{19D2FFFF-0BD0-4B58-A7A2-3027B3789A4F}" destId="{2DB1629F-BB9D-4D32-A23D-F16DC0BEE15F}" srcOrd="1" destOrd="0" presId="urn:microsoft.com/office/officeart/2005/8/layout/chevron2"/>
    <dgm:cxn modelId="{8C735366-0B6E-43DF-AF82-BB1A868759D2}" type="presParOf" srcId="{005EB1EA-EE8E-48AB-AAC2-F7C99966A919}" destId="{FBFB032A-C356-406A-9C94-B42E8AEF2139}" srcOrd="5" destOrd="0" presId="urn:microsoft.com/office/officeart/2005/8/layout/chevron2"/>
    <dgm:cxn modelId="{ED7B8690-16B1-4852-9B53-6275693B077D}" type="presParOf" srcId="{005EB1EA-EE8E-48AB-AAC2-F7C99966A919}" destId="{614B53A7-67CB-4BC1-81B2-FE60CC71425A}" srcOrd="6" destOrd="0" presId="urn:microsoft.com/office/officeart/2005/8/layout/chevron2"/>
    <dgm:cxn modelId="{5A6B72C2-959B-48DE-8523-87611FBCA7B5}" type="presParOf" srcId="{614B53A7-67CB-4BC1-81B2-FE60CC71425A}" destId="{65B4364F-84FC-46A7-9696-FE5BDFBB2A31}" srcOrd="0" destOrd="0" presId="urn:microsoft.com/office/officeart/2005/8/layout/chevron2"/>
    <dgm:cxn modelId="{F1BA4E0D-5D84-481F-957B-31422006BA76}" type="presParOf" srcId="{614B53A7-67CB-4BC1-81B2-FE60CC71425A}" destId="{6BA65417-370F-46DF-B28A-1A9665379DE5}" srcOrd="1" destOrd="0" presId="urn:microsoft.com/office/officeart/2005/8/layout/chevron2"/>
    <dgm:cxn modelId="{404BB32D-2B7E-4F5A-8931-4737298A8BAB}" type="presParOf" srcId="{005EB1EA-EE8E-48AB-AAC2-F7C99966A919}" destId="{7EE2223D-89D5-45A9-92BC-1D378E3A565B}" srcOrd="7" destOrd="0" presId="urn:microsoft.com/office/officeart/2005/8/layout/chevron2"/>
    <dgm:cxn modelId="{20A317CE-B577-4047-97E0-B9D7713C6C8A}" type="presParOf" srcId="{005EB1EA-EE8E-48AB-AAC2-F7C99966A919}" destId="{EA8E9F02-ED2B-4F47-8D3F-BDFF7863AAC6}" srcOrd="8" destOrd="0" presId="urn:microsoft.com/office/officeart/2005/8/layout/chevron2"/>
    <dgm:cxn modelId="{57C1C75D-A04A-476C-B6BD-717486A259AA}" type="presParOf" srcId="{EA8E9F02-ED2B-4F47-8D3F-BDFF7863AAC6}" destId="{038E5A18-A55D-4939-A05D-ED95FB9EB6F7}" srcOrd="0" destOrd="0" presId="urn:microsoft.com/office/officeart/2005/8/layout/chevron2"/>
    <dgm:cxn modelId="{5118415C-CB7F-45EC-B656-1AB8C39AAEF9}" type="presParOf" srcId="{EA8E9F02-ED2B-4F47-8D3F-BDFF7863AAC6}" destId="{33B0E647-4D9C-4376-A0FC-FD4662BC5406}"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4FDFC7-9FEB-463A-8800-5AE230F6832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519BA1B1-7590-4265-9158-667FF9866047}">
      <dgm:prSet phldrT="[Text]" custT="1"/>
      <dgm:spPr>
        <a:solidFill>
          <a:schemeClr val="bg1"/>
        </a:solidFill>
      </dgm:spPr>
      <dgm:t>
        <a:bodyPr/>
        <a:lstStyle/>
        <a:p>
          <a:r>
            <a:rPr lang="en-US" sz="1500" b="1" dirty="0" smtClean="0">
              <a:solidFill>
                <a:srgbClr val="003366"/>
              </a:solidFill>
            </a:rPr>
            <a:t>Compile</a:t>
          </a:r>
          <a:r>
            <a:rPr lang="en-US" sz="1500" b="1" baseline="0" dirty="0" smtClean="0"/>
            <a:t> </a:t>
          </a:r>
          <a:r>
            <a:rPr lang="en-US" sz="1500" b="1" baseline="0" dirty="0" smtClean="0">
              <a:solidFill>
                <a:srgbClr val="003366"/>
              </a:solidFill>
            </a:rPr>
            <a:t>Data</a:t>
          </a:r>
          <a:endParaRPr lang="en-US" sz="1500" b="1" dirty="0">
            <a:solidFill>
              <a:srgbClr val="003366"/>
            </a:solidFill>
          </a:endParaRPr>
        </a:p>
      </dgm:t>
    </dgm:pt>
    <dgm:pt modelId="{416AEFDF-FE4D-4A4E-9437-C27DFF661195}" type="parTrans" cxnId="{E3FD43C7-F32C-4EE2-B6EB-D5AA3D90D09B}">
      <dgm:prSet/>
      <dgm:spPr/>
      <dgm:t>
        <a:bodyPr/>
        <a:lstStyle/>
        <a:p>
          <a:endParaRPr lang="en-US"/>
        </a:p>
      </dgm:t>
    </dgm:pt>
    <dgm:pt modelId="{F851071F-55AE-45F8-9446-47DE7C735186}" type="sibTrans" cxnId="{E3FD43C7-F32C-4EE2-B6EB-D5AA3D90D09B}">
      <dgm:prSet/>
      <dgm:spPr/>
      <dgm:t>
        <a:bodyPr/>
        <a:lstStyle/>
        <a:p>
          <a:endParaRPr lang="en-US"/>
        </a:p>
      </dgm:t>
    </dgm:pt>
    <dgm:pt modelId="{A090F336-9BE2-4247-9F5C-C6340DE65F47}">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Extrapolate data from </a:t>
          </a:r>
          <a:r>
            <a:rPr lang="en-US" sz="1600" b="1" dirty="0" err="1" smtClean="0">
              <a:solidFill>
                <a:srgbClr val="003366"/>
              </a:solidFill>
            </a:rPr>
            <a:t>CAREWare</a:t>
          </a:r>
          <a:endParaRPr lang="en-US" sz="1600" b="1" dirty="0">
            <a:solidFill>
              <a:srgbClr val="003366"/>
            </a:solidFill>
          </a:endParaRPr>
        </a:p>
      </dgm:t>
    </dgm:pt>
    <dgm:pt modelId="{43F9D616-074E-4CDD-B8F2-A72E10AA41B2}" type="parTrans" cxnId="{97240461-1386-4307-9641-5463B3BF4079}">
      <dgm:prSet/>
      <dgm:spPr/>
      <dgm:t>
        <a:bodyPr/>
        <a:lstStyle/>
        <a:p>
          <a:endParaRPr lang="en-US"/>
        </a:p>
      </dgm:t>
    </dgm:pt>
    <dgm:pt modelId="{5BA8A362-6C97-41D1-9C04-E80CDBC54D50}" type="sibTrans" cxnId="{97240461-1386-4307-9641-5463B3BF4079}">
      <dgm:prSet/>
      <dgm:spPr/>
      <dgm:t>
        <a:bodyPr/>
        <a:lstStyle/>
        <a:p>
          <a:endParaRPr lang="en-US"/>
        </a:p>
      </dgm:t>
    </dgm:pt>
    <dgm:pt modelId="{17CF36BD-D5F7-4430-940D-5F7DD6B93492}">
      <dgm:prSet phldrT="[Text]" custT="1"/>
      <dgm:spPr>
        <a:solidFill>
          <a:schemeClr val="bg1"/>
        </a:solidFill>
      </dgm:spPr>
      <dgm:t>
        <a:bodyPr/>
        <a:lstStyle/>
        <a:p>
          <a:r>
            <a:rPr lang="en-US" sz="1500" b="1" dirty="0" smtClean="0">
              <a:solidFill>
                <a:srgbClr val="003366"/>
              </a:solidFill>
            </a:rPr>
            <a:t>Process Billing</a:t>
          </a:r>
          <a:endParaRPr lang="en-US" sz="1500" b="1" dirty="0">
            <a:solidFill>
              <a:srgbClr val="003366"/>
            </a:solidFill>
          </a:endParaRPr>
        </a:p>
      </dgm:t>
    </dgm:pt>
    <dgm:pt modelId="{0CFC8632-D069-4D34-89A6-B9ED277F8109}" type="parTrans" cxnId="{6475F70F-5498-4D5D-9FC3-31AE7C5B5251}">
      <dgm:prSet/>
      <dgm:spPr/>
      <dgm:t>
        <a:bodyPr/>
        <a:lstStyle/>
        <a:p>
          <a:endParaRPr lang="en-US"/>
        </a:p>
      </dgm:t>
    </dgm:pt>
    <dgm:pt modelId="{9CBA745B-60FA-4304-9B6D-AB1756D306B0}" type="sibTrans" cxnId="{6475F70F-5498-4D5D-9FC3-31AE7C5B5251}">
      <dgm:prSet/>
      <dgm:spPr/>
      <dgm:t>
        <a:bodyPr/>
        <a:lstStyle/>
        <a:p>
          <a:endParaRPr lang="en-US"/>
        </a:p>
      </dgm:t>
    </dgm:pt>
    <dgm:pt modelId="{B6FB98EC-7D59-4FED-87F1-BC00930A9F8E}">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Verify services and case notes for each client for accuracy and eligibility</a:t>
          </a:r>
          <a:endParaRPr lang="en-US" sz="1600" b="1" dirty="0">
            <a:solidFill>
              <a:srgbClr val="003366"/>
            </a:solidFill>
          </a:endParaRPr>
        </a:p>
      </dgm:t>
    </dgm:pt>
    <dgm:pt modelId="{627E1377-8D27-45F7-AA60-8F1974E002FC}" type="parTrans" cxnId="{D2044674-214D-4B75-B41D-8EE1D678E947}">
      <dgm:prSet/>
      <dgm:spPr/>
      <dgm:t>
        <a:bodyPr/>
        <a:lstStyle/>
        <a:p>
          <a:endParaRPr lang="en-US"/>
        </a:p>
      </dgm:t>
    </dgm:pt>
    <dgm:pt modelId="{E7E725E7-81EB-4092-85EF-480F877704AB}" type="sibTrans" cxnId="{D2044674-214D-4B75-B41D-8EE1D678E947}">
      <dgm:prSet/>
      <dgm:spPr/>
      <dgm:t>
        <a:bodyPr/>
        <a:lstStyle/>
        <a:p>
          <a:endParaRPr lang="en-US"/>
        </a:p>
      </dgm:t>
    </dgm:pt>
    <dgm:pt modelId="{658560FE-61F3-47E2-BF54-016864108C59}">
      <dgm:prSet phldrT="[Text]" custT="1"/>
      <dgm:spPr>
        <a:solidFill>
          <a:schemeClr val="bg2"/>
        </a:solidFill>
        <a:ln w="38100">
          <a:solidFill>
            <a:srgbClr val="FFC000"/>
          </a:solidFill>
        </a:ln>
      </dgm:spPr>
      <dgm:t>
        <a:bodyPr/>
        <a:lstStyle/>
        <a:p>
          <a:r>
            <a:rPr lang="en-US" sz="1500" b="1" dirty="0" smtClean="0">
              <a:solidFill>
                <a:srgbClr val="003366"/>
              </a:solidFill>
            </a:rPr>
            <a:t>Receive Payment</a:t>
          </a:r>
          <a:endParaRPr lang="en-US" sz="1500" b="1" dirty="0">
            <a:solidFill>
              <a:srgbClr val="003366"/>
            </a:solidFill>
          </a:endParaRPr>
        </a:p>
      </dgm:t>
    </dgm:pt>
    <dgm:pt modelId="{2E78C234-F68C-4660-815E-50EE1B311E37}" type="parTrans" cxnId="{F3917637-E835-4779-95DB-3202650A7F98}">
      <dgm:prSet/>
      <dgm:spPr/>
      <dgm:t>
        <a:bodyPr/>
        <a:lstStyle/>
        <a:p>
          <a:endParaRPr lang="en-US"/>
        </a:p>
      </dgm:t>
    </dgm:pt>
    <dgm:pt modelId="{DDC1177A-C0CF-4DE5-9AD8-498A93448D7B}" type="sibTrans" cxnId="{F3917637-E835-4779-95DB-3202650A7F98}">
      <dgm:prSet/>
      <dgm:spPr/>
      <dgm:t>
        <a:bodyPr/>
        <a:lstStyle/>
        <a:p>
          <a:endParaRPr lang="en-US"/>
        </a:p>
      </dgm:t>
    </dgm:pt>
    <dgm:pt modelId="{42BEC24C-29C2-4EE4-A7C9-F6877B139124}">
      <dgm:prSet phldrT="[Text]" custT="1"/>
      <dgm:spPr>
        <a:solidFill>
          <a:schemeClr val="bg1"/>
        </a:solidFill>
      </dgm:spPr>
      <dgm:t>
        <a:bodyPr/>
        <a:lstStyle/>
        <a:p>
          <a:r>
            <a:rPr lang="en-US" sz="1500" b="1" dirty="0" smtClean="0">
              <a:solidFill>
                <a:srgbClr val="003366"/>
              </a:solidFill>
            </a:rPr>
            <a:t>Extract Data</a:t>
          </a:r>
          <a:endParaRPr lang="en-US" sz="1500" b="1" dirty="0">
            <a:solidFill>
              <a:srgbClr val="003366"/>
            </a:solidFill>
          </a:endParaRPr>
        </a:p>
      </dgm:t>
    </dgm:pt>
    <dgm:pt modelId="{6399F920-C3FE-43A4-869F-2178B1108F2A}" type="parTrans" cxnId="{132F8FCE-B223-49B2-998E-7B5BCCB60CF9}">
      <dgm:prSet/>
      <dgm:spPr/>
      <dgm:t>
        <a:bodyPr/>
        <a:lstStyle/>
        <a:p>
          <a:endParaRPr lang="en-US"/>
        </a:p>
      </dgm:t>
    </dgm:pt>
    <dgm:pt modelId="{B5047B40-DF64-4D18-8A9F-EA2B4E88E697}" type="sibTrans" cxnId="{132F8FCE-B223-49B2-998E-7B5BCCB60CF9}">
      <dgm:prSet/>
      <dgm:spPr/>
      <dgm:t>
        <a:bodyPr/>
        <a:lstStyle/>
        <a:p>
          <a:endParaRPr lang="en-US"/>
        </a:p>
      </dgm:t>
    </dgm:pt>
    <dgm:pt modelId="{60D2E1A6-9442-47AC-B281-4376355F17E7}">
      <dgm:prSet phldrT="[Text]" custT="1"/>
      <dgm:spPr>
        <a:solidFill>
          <a:schemeClr val="lt1">
            <a:hueOff val="0"/>
            <a:satOff val="0"/>
            <a:lumOff val="0"/>
          </a:schemeClr>
        </a:solidFill>
        <a:ln w="19050">
          <a:solidFill>
            <a:srgbClr val="003366"/>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solidFill>
                <a:srgbClr val="003366"/>
              </a:solidFill>
            </a:rPr>
            <a:t> Verify client insurance eligibility and document in </a:t>
          </a:r>
          <a:r>
            <a:rPr lang="en-US" sz="1600" b="1" dirty="0" err="1" smtClean="0">
              <a:solidFill>
                <a:srgbClr val="003366"/>
              </a:solidFill>
            </a:rPr>
            <a:t>CAREWare</a:t>
          </a:r>
          <a:endParaRPr lang="en-US" sz="1600" b="1" dirty="0">
            <a:solidFill>
              <a:srgbClr val="003366"/>
            </a:solidFill>
          </a:endParaRPr>
        </a:p>
      </dgm:t>
    </dgm:pt>
    <dgm:pt modelId="{C3F9ABB5-920B-45CB-A214-D4A87EAF9E24}" type="parTrans" cxnId="{8431C60A-98DD-4798-9FFB-948027FEE8EB}">
      <dgm:prSet/>
      <dgm:spPr/>
      <dgm:t>
        <a:bodyPr/>
        <a:lstStyle/>
        <a:p>
          <a:endParaRPr lang="en-US"/>
        </a:p>
      </dgm:t>
    </dgm:pt>
    <dgm:pt modelId="{3F8288BC-8177-4E5E-8817-2ACC577DD801}" type="sibTrans" cxnId="{8431C60A-98DD-4798-9FFB-948027FEE8EB}">
      <dgm:prSet/>
      <dgm:spPr/>
      <dgm:t>
        <a:bodyPr/>
        <a:lstStyle/>
        <a:p>
          <a:endParaRPr lang="en-US"/>
        </a:p>
      </dgm:t>
    </dgm:pt>
    <dgm:pt modelId="{F0031A31-46B8-46F6-BF82-FAF8FCA2B43F}">
      <dgm:prSet phldrT="[Text]" custT="1"/>
      <dgm:spPr>
        <a:solidFill>
          <a:schemeClr val="lt1">
            <a:hueOff val="0"/>
            <a:satOff val="0"/>
            <a:lumOff val="0"/>
          </a:schemeClr>
        </a:solidFill>
        <a:ln w="38100">
          <a:solidFill>
            <a:srgbClr val="FFC000"/>
          </a:solidFill>
        </a:ln>
      </dgm:spPr>
      <dgm:t>
        <a:bodyPr/>
        <a:lstStyle/>
        <a:p>
          <a:r>
            <a:rPr lang="en-US" sz="1600" b="1" dirty="0" smtClean="0">
              <a:solidFill>
                <a:srgbClr val="003366"/>
              </a:solidFill>
            </a:rPr>
            <a:t>Reconcile payments against claims using the remittance advice</a:t>
          </a:r>
          <a:endParaRPr lang="en-US" sz="1600" b="1" dirty="0">
            <a:solidFill>
              <a:srgbClr val="003366"/>
            </a:solidFill>
          </a:endParaRPr>
        </a:p>
      </dgm:t>
    </dgm:pt>
    <dgm:pt modelId="{50FEC8D2-B70F-4C98-974F-AE9AAD8441A2}" type="parTrans" cxnId="{49F8127A-0C39-4A64-AC75-9819FD5284D9}">
      <dgm:prSet/>
      <dgm:spPr/>
      <dgm:t>
        <a:bodyPr/>
        <a:lstStyle/>
        <a:p>
          <a:endParaRPr lang="en-US"/>
        </a:p>
      </dgm:t>
    </dgm:pt>
    <dgm:pt modelId="{072749FE-95D9-4FEB-B2E2-7C7D557FE216}" type="sibTrans" cxnId="{49F8127A-0C39-4A64-AC75-9819FD5284D9}">
      <dgm:prSet/>
      <dgm:spPr/>
      <dgm:t>
        <a:bodyPr/>
        <a:lstStyle/>
        <a:p>
          <a:endParaRPr lang="en-US"/>
        </a:p>
      </dgm:t>
    </dgm:pt>
    <dgm:pt modelId="{701E6463-3ABE-48A9-9665-612C6949C7F2}">
      <dgm:prSet phldrT="[Text]" custT="1"/>
      <dgm:spPr>
        <a:solidFill>
          <a:schemeClr val="bg1"/>
        </a:solidFill>
        <a:ln w="19050">
          <a:solidFill>
            <a:schemeClr val="accent1"/>
          </a:solidFill>
        </a:ln>
      </dgm:spPr>
      <dgm:t>
        <a:bodyPr/>
        <a:lstStyle/>
        <a:p>
          <a:r>
            <a:rPr lang="en-US" sz="1500" b="1" dirty="0" smtClean="0">
              <a:solidFill>
                <a:srgbClr val="003366"/>
              </a:solidFill>
            </a:rPr>
            <a:t>Setup</a:t>
          </a:r>
          <a:endParaRPr lang="en-US" sz="1500" b="1" dirty="0">
            <a:solidFill>
              <a:srgbClr val="003366"/>
            </a:solidFill>
          </a:endParaRPr>
        </a:p>
      </dgm:t>
    </dgm:pt>
    <dgm:pt modelId="{B79EA6C9-77FA-4CD6-876C-5F624EA913AF}" type="parTrans" cxnId="{97E73272-2758-4EF3-BE4C-09AF2EC7E9AF}">
      <dgm:prSet/>
      <dgm:spPr/>
      <dgm:t>
        <a:bodyPr/>
        <a:lstStyle/>
        <a:p>
          <a:endParaRPr lang="en-US"/>
        </a:p>
      </dgm:t>
    </dgm:pt>
    <dgm:pt modelId="{3814B1DD-0599-47A8-ABE8-3A3FB25E97F5}" type="sibTrans" cxnId="{97E73272-2758-4EF3-BE4C-09AF2EC7E9AF}">
      <dgm:prSet/>
      <dgm:spPr/>
      <dgm:t>
        <a:bodyPr/>
        <a:lstStyle/>
        <a:p>
          <a:endParaRPr lang="en-US"/>
        </a:p>
      </dgm:t>
    </dgm:pt>
    <dgm:pt modelId="{62486F83-0EED-423D-BEE9-5C073C3AB17D}">
      <dgm:prSet phldrT="[Text]" custT="1"/>
      <dgm:spPr>
        <a:solidFill>
          <a:schemeClr val="tx1"/>
        </a:solidFill>
        <a:ln w="12700">
          <a:solidFill>
            <a:srgbClr val="003366"/>
          </a:solidFill>
        </a:ln>
      </dgm:spPr>
      <dgm:t>
        <a:bodyPr/>
        <a:lstStyle/>
        <a:p>
          <a:r>
            <a:rPr lang="en-US" sz="1600" b="1" dirty="0" smtClean="0">
              <a:solidFill>
                <a:srgbClr val="003366"/>
              </a:solidFill>
            </a:rPr>
            <a:t>Target Case Managers through the DPW Targeted Case Management Program</a:t>
          </a:r>
          <a:endParaRPr lang="en-US" sz="1600" b="1" dirty="0">
            <a:solidFill>
              <a:srgbClr val="003366"/>
            </a:solidFill>
          </a:endParaRPr>
        </a:p>
      </dgm:t>
    </dgm:pt>
    <dgm:pt modelId="{C3E01CA4-C886-4115-A762-EB983186B310}" type="parTrans" cxnId="{74D47968-DD3D-4D5B-BC95-2185E56F8149}">
      <dgm:prSet/>
      <dgm:spPr/>
      <dgm:t>
        <a:bodyPr/>
        <a:lstStyle/>
        <a:p>
          <a:endParaRPr lang="en-US"/>
        </a:p>
      </dgm:t>
    </dgm:pt>
    <dgm:pt modelId="{9BAA8F9F-7601-463E-819B-C432763665A2}" type="sibTrans" cxnId="{74D47968-DD3D-4D5B-BC95-2185E56F8149}">
      <dgm:prSet/>
      <dgm:spPr/>
      <dgm:t>
        <a:bodyPr/>
        <a:lstStyle/>
        <a:p>
          <a:endParaRPr lang="en-US"/>
        </a:p>
      </dgm:t>
    </dgm:pt>
    <dgm:pt modelId="{6D303FDB-20F2-421F-88B7-5E3A18BDC218}">
      <dgm:prSet phldrT="[Text]" custT="1"/>
      <dgm:spPr>
        <a:solidFill>
          <a:schemeClr val="tx1"/>
        </a:solidFill>
        <a:ln w="12700">
          <a:solidFill>
            <a:srgbClr val="003366"/>
          </a:solidFill>
        </a:ln>
      </dgm:spPr>
      <dgm:t>
        <a:bodyPr/>
        <a:lstStyle/>
        <a:p>
          <a:r>
            <a:rPr lang="en-US" sz="1600" b="1" dirty="0" smtClean="0">
              <a:solidFill>
                <a:srgbClr val="003366"/>
              </a:solidFill>
            </a:rPr>
            <a:t>Negotiate contracts with participating Managed Care Organizations</a:t>
          </a:r>
          <a:endParaRPr lang="en-US" sz="1600" b="1" dirty="0">
            <a:solidFill>
              <a:srgbClr val="003366"/>
            </a:solidFill>
          </a:endParaRPr>
        </a:p>
      </dgm:t>
    </dgm:pt>
    <dgm:pt modelId="{434857B3-F066-43B5-A161-54D2C545083D}" type="parTrans" cxnId="{AE8ADC26-4354-4893-871A-5697726B2323}">
      <dgm:prSet/>
      <dgm:spPr/>
      <dgm:t>
        <a:bodyPr/>
        <a:lstStyle/>
        <a:p>
          <a:endParaRPr lang="en-US"/>
        </a:p>
      </dgm:t>
    </dgm:pt>
    <dgm:pt modelId="{428D65CF-CEEA-474E-BD48-B5729D9D04F8}" type="sibTrans" cxnId="{AE8ADC26-4354-4893-871A-5697726B2323}">
      <dgm:prSet/>
      <dgm:spPr/>
      <dgm:t>
        <a:bodyPr/>
        <a:lstStyle/>
        <a:p>
          <a:endParaRPr lang="en-US"/>
        </a:p>
      </dgm:t>
    </dgm:pt>
    <dgm:pt modelId="{165E3BDC-A7B6-448A-BB7F-50B47D4A482E}">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Prepare claims and case notes for submission</a:t>
          </a:r>
          <a:endParaRPr lang="en-US" sz="1600" b="1" dirty="0">
            <a:solidFill>
              <a:srgbClr val="003366"/>
            </a:solidFill>
          </a:endParaRPr>
        </a:p>
      </dgm:t>
    </dgm:pt>
    <dgm:pt modelId="{227BFC39-2831-41E0-8DD8-7B6EB0C89F79}" type="parTrans" cxnId="{93E06068-5872-49F2-9975-5D9455DFEB27}">
      <dgm:prSet/>
      <dgm:spPr/>
      <dgm:t>
        <a:bodyPr/>
        <a:lstStyle/>
        <a:p>
          <a:endParaRPr lang="en-US"/>
        </a:p>
      </dgm:t>
    </dgm:pt>
    <dgm:pt modelId="{D7DF4926-EA83-4323-94BC-FC7B26847C33}" type="sibTrans" cxnId="{93E06068-5872-49F2-9975-5D9455DFEB27}">
      <dgm:prSet/>
      <dgm:spPr/>
      <dgm:t>
        <a:bodyPr/>
        <a:lstStyle/>
        <a:p>
          <a:endParaRPr lang="en-US"/>
        </a:p>
      </dgm:t>
    </dgm:pt>
    <dgm:pt modelId="{84149FF4-2938-4A13-B2DA-CA7E1522F736}">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Submit invoices either electronically or via hardcopy</a:t>
          </a:r>
          <a:endParaRPr lang="en-US" sz="1600" b="1" dirty="0">
            <a:solidFill>
              <a:srgbClr val="003366"/>
            </a:solidFill>
          </a:endParaRPr>
        </a:p>
      </dgm:t>
    </dgm:pt>
    <dgm:pt modelId="{C6A68500-DE66-4E87-AEFB-C93B846ED5A6}" type="parTrans" cxnId="{270A4D2A-98BD-4763-908C-52021B9D2C79}">
      <dgm:prSet/>
      <dgm:spPr/>
      <dgm:t>
        <a:bodyPr/>
        <a:lstStyle/>
        <a:p>
          <a:endParaRPr lang="en-US"/>
        </a:p>
      </dgm:t>
    </dgm:pt>
    <dgm:pt modelId="{0460946B-FD2D-471A-96B5-4E485C1F91F9}" type="sibTrans" cxnId="{270A4D2A-98BD-4763-908C-52021B9D2C79}">
      <dgm:prSet/>
      <dgm:spPr/>
      <dgm:t>
        <a:bodyPr/>
        <a:lstStyle/>
        <a:p>
          <a:endParaRPr lang="en-US"/>
        </a:p>
      </dgm:t>
    </dgm:pt>
    <dgm:pt modelId="{2AD072BC-EC87-4F9E-9C0F-ABAD983C49BC}">
      <dgm:prSet phldrT="[Text]" custT="1"/>
      <dgm:spPr>
        <a:solidFill>
          <a:schemeClr val="lt1">
            <a:hueOff val="0"/>
            <a:satOff val="0"/>
            <a:lumOff val="0"/>
          </a:schemeClr>
        </a:solidFill>
        <a:ln w="38100">
          <a:solidFill>
            <a:srgbClr val="FFC000"/>
          </a:solidFill>
        </a:ln>
      </dgm:spPr>
      <dgm:t>
        <a:bodyPr/>
        <a:lstStyle/>
        <a:p>
          <a:r>
            <a:rPr lang="en-US" sz="1600" b="1" dirty="0" smtClean="0">
              <a:solidFill>
                <a:srgbClr val="003366"/>
              </a:solidFill>
            </a:rPr>
            <a:t>Pursue any outstanding monies with the Insurance Provider</a:t>
          </a:r>
          <a:endParaRPr lang="en-US" sz="1600" b="1" dirty="0"/>
        </a:p>
      </dgm:t>
    </dgm:pt>
    <dgm:pt modelId="{B405303A-6D99-4440-9766-CC3CB76CCACC}" type="parTrans" cxnId="{52257B73-3383-48E4-981B-BFD2C9B38BF1}">
      <dgm:prSet/>
      <dgm:spPr/>
      <dgm:t>
        <a:bodyPr/>
        <a:lstStyle/>
        <a:p>
          <a:endParaRPr lang="en-US"/>
        </a:p>
      </dgm:t>
    </dgm:pt>
    <dgm:pt modelId="{2E5A8E36-65FF-45B9-B88F-974B05BC0A28}" type="sibTrans" cxnId="{52257B73-3383-48E4-981B-BFD2C9B38BF1}">
      <dgm:prSet/>
      <dgm:spPr/>
      <dgm:t>
        <a:bodyPr/>
        <a:lstStyle/>
        <a:p>
          <a:endParaRPr lang="en-US"/>
        </a:p>
      </dgm:t>
    </dgm:pt>
    <dgm:pt modelId="{13872FC5-09B1-40BE-BED2-2AFD68FC3B34}">
      <dgm:prSet phldrT="[Text]" custT="1"/>
      <dgm:spPr>
        <a:solidFill>
          <a:schemeClr val="lt1">
            <a:hueOff val="0"/>
            <a:satOff val="0"/>
            <a:lumOff val="0"/>
          </a:schemeClr>
        </a:solidFill>
        <a:ln>
          <a:solidFill>
            <a:srgbClr val="003366"/>
          </a:solidFill>
        </a:ln>
      </dgm:spPr>
      <dgm:t>
        <a:bodyPr/>
        <a:lstStyle/>
        <a:p>
          <a:r>
            <a:rPr lang="en-US" sz="1600" b="1" dirty="0" smtClean="0">
              <a:solidFill>
                <a:srgbClr val="003366"/>
              </a:solidFill>
            </a:rPr>
            <a:t>Calculate invoices and book as a receivable</a:t>
          </a:r>
          <a:endParaRPr lang="en-US" sz="1600" b="1" dirty="0">
            <a:solidFill>
              <a:srgbClr val="003366"/>
            </a:solidFill>
          </a:endParaRPr>
        </a:p>
      </dgm:t>
    </dgm:pt>
    <dgm:pt modelId="{88C9653D-36DE-474A-9278-71201C13FB28}" type="parTrans" cxnId="{158A621E-B7C2-481B-AA6D-246440A2E38F}">
      <dgm:prSet/>
      <dgm:spPr/>
      <dgm:t>
        <a:bodyPr/>
        <a:lstStyle/>
        <a:p>
          <a:endParaRPr lang="en-US"/>
        </a:p>
      </dgm:t>
    </dgm:pt>
    <dgm:pt modelId="{7DAC1B1E-55C2-4D06-9756-478FBAABE0A9}" type="sibTrans" cxnId="{158A621E-B7C2-481B-AA6D-246440A2E38F}">
      <dgm:prSet/>
      <dgm:spPr/>
      <dgm:t>
        <a:bodyPr/>
        <a:lstStyle/>
        <a:p>
          <a:endParaRPr lang="en-US"/>
        </a:p>
      </dgm:t>
    </dgm:pt>
    <dgm:pt modelId="{FBEDAD28-E19C-4314-B58E-FFE01722E1BD}">
      <dgm:prSet phldrT="[Text]" custT="1"/>
      <dgm:spPr>
        <a:solidFill>
          <a:schemeClr val="lt1">
            <a:hueOff val="0"/>
            <a:satOff val="0"/>
            <a:lumOff val="0"/>
          </a:schemeClr>
        </a:solidFill>
        <a:ln w="19050">
          <a:solidFill>
            <a:srgbClr val="003366"/>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b="1" dirty="0" smtClean="0">
              <a:solidFill>
                <a:srgbClr val="003366"/>
              </a:solidFill>
            </a:rPr>
            <a:t>Case managers enter services and case notes into </a:t>
          </a:r>
          <a:r>
            <a:rPr lang="en-US" sz="1600" b="1" dirty="0" err="1" smtClean="0">
              <a:solidFill>
                <a:srgbClr val="003366"/>
              </a:solidFill>
            </a:rPr>
            <a:t>CAREWare</a:t>
          </a:r>
          <a:endParaRPr lang="en-US" sz="1600" b="1" dirty="0">
            <a:solidFill>
              <a:srgbClr val="003366"/>
            </a:solidFill>
          </a:endParaRPr>
        </a:p>
      </dgm:t>
    </dgm:pt>
    <dgm:pt modelId="{BB6051E4-41C7-40C0-ADFA-2CBF09D97996}" type="parTrans" cxnId="{7D550B6E-AFD3-48A8-9FC7-5A714913A7DF}">
      <dgm:prSet/>
      <dgm:spPr/>
      <dgm:t>
        <a:bodyPr/>
        <a:lstStyle/>
        <a:p>
          <a:endParaRPr lang="en-US"/>
        </a:p>
      </dgm:t>
    </dgm:pt>
    <dgm:pt modelId="{A7327217-E73F-4FE2-9F39-07FE23CAE6B1}" type="sibTrans" cxnId="{7D550B6E-AFD3-48A8-9FC7-5A714913A7DF}">
      <dgm:prSet/>
      <dgm:spPr/>
      <dgm:t>
        <a:bodyPr/>
        <a:lstStyle/>
        <a:p>
          <a:endParaRPr lang="en-US"/>
        </a:p>
      </dgm:t>
    </dgm:pt>
    <dgm:pt modelId="{9C21F5D1-2CC2-4254-9D09-7C48FC2971F5}">
      <dgm:prSet phldrT="[Text]" custT="1"/>
      <dgm:spPr>
        <a:solidFill>
          <a:schemeClr val="lt1">
            <a:hueOff val="0"/>
            <a:satOff val="0"/>
            <a:lumOff val="0"/>
          </a:schemeClr>
        </a:solidFill>
        <a:ln w="38100">
          <a:solidFill>
            <a:srgbClr val="FFC000"/>
          </a:solidFill>
        </a:ln>
      </dgm:spPr>
      <dgm:t>
        <a:bodyPr/>
        <a:lstStyle/>
        <a:p>
          <a:r>
            <a:rPr lang="en-US" sz="1600" b="1" dirty="0" smtClean="0">
              <a:solidFill>
                <a:srgbClr val="003366"/>
              </a:solidFill>
            </a:rPr>
            <a:t>Post revenue against Accounts Receivables</a:t>
          </a:r>
          <a:endParaRPr lang="en-US" sz="1600" b="1" dirty="0">
            <a:solidFill>
              <a:srgbClr val="003366"/>
            </a:solidFill>
          </a:endParaRPr>
        </a:p>
      </dgm:t>
    </dgm:pt>
    <dgm:pt modelId="{95F5BAE1-89D8-4652-877B-8EC0DE7EF16B}" type="sibTrans" cxnId="{65F7C602-FA64-46CF-82FC-96F50D26DF79}">
      <dgm:prSet/>
      <dgm:spPr/>
      <dgm:t>
        <a:bodyPr/>
        <a:lstStyle/>
        <a:p>
          <a:endParaRPr lang="en-US"/>
        </a:p>
      </dgm:t>
    </dgm:pt>
    <dgm:pt modelId="{DE8186FB-E9C1-4F83-B454-D2FA67A26BFA}" type="parTrans" cxnId="{65F7C602-FA64-46CF-82FC-96F50D26DF79}">
      <dgm:prSet/>
      <dgm:spPr/>
      <dgm:t>
        <a:bodyPr/>
        <a:lstStyle/>
        <a:p>
          <a:endParaRPr lang="en-US"/>
        </a:p>
      </dgm:t>
    </dgm:pt>
    <dgm:pt modelId="{005EB1EA-EE8E-48AB-AAC2-F7C99966A919}" type="pres">
      <dgm:prSet presAssocID="{6D4FDFC7-9FEB-463A-8800-5AE230F6832E}" presName="linearFlow" presStyleCnt="0">
        <dgm:presLayoutVars>
          <dgm:dir/>
          <dgm:animLvl val="lvl"/>
          <dgm:resizeHandles val="exact"/>
        </dgm:presLayoutVars>
      </dgm:prSet>
      <dgm:spPr/>
      <dgm:t>
        <a:bodyPr/>
        <a:lstStyle/>
        <a:p>
          <a:endParaRPr lang="en-US"/>
        </a:p>
      </dgm:t>
    </dgm:pt>
    <dgm:pt modelId="{53164A65-F3F6-48EC-B1A1-14968C3F6ADC}" type="pres">
      <dgm:prSet presAssocID="{701E6463-3ABE-48A9-9665-612C6949C7F2}" presName="composite" presStyleCnt="0"/>
      <dgm:spPr/>
    </dgm:pt>
    <dgm:pt modelId="{27E825A4-BF4B-4A72-B624-BEC0B0C44D0A}" type="pres">
      <dgm:prSet presAssocID="{701E6463-3ABE-48A9-9665-612C6949C7F2}" presName="parentText" presStyleLbl="alignNode1" presStyleIdx="0" presStyleCnt="5">
        <dgm:presLayoutVars>
          <dgm:chMax val="1"/>
          <dgm:bulletEnabled val="1"/>
        </dgm:presLayoutVars>
      </dgm:prSet>
      <dgm:spPr/>
      <dgm:t>
        <a:bodyPr/>
        <a:lstStyle/>
        <a:p>
          <a:endParaRPr lang="en-US"/>
        </a:p>
      </dgm:t>
    </dgm:pt>
    <dgm:pt modelId="{3B4FBDBC-1348-4EB0-9E9D-45A31450D621}" type="pres">
      <dgm:prSet presAssocID="{701E6463-3ABE-48A9-9665-612C6949C7F2}" presName="descendantText" presStyleLbl="alignAcc1" presStyleIdx="0" presStyleCnt="5">
        <dgm:presLayoutVars>
          <dgm:bulletEnabled val="1"/>
        </dgm:presLayoutVars>
      </dgm:prSet>
      <dgm:spPr/>
      <dgm:t>
        <a:bodyPr/>
        <a:lstStyle/>
        <a:p>
          <a:endParaRPr lang="en-US"/>
        </a:p>
      </dgm:t>
    </dgm:pt>
    <dgm:pt modelId="{454BF3A6-66E6-4132-B2D9-E1B1C776C752}" type="pres">
      <dgm:prSet presAssocID="{3814B1DD-0599-47A8-ABE8-3A3FB25E97F5}" presName="sp" presStyleCnt="0"/>
      <dgm:spPr/>
    </dgm:pt>
    <dgm:pt modelId="{B27FCCE5-DD1D-49DE-BD76-9DB7F450636F}" type="pres">
      <dgm:prSet presAssocID="{519BA1B1-7590-4265-9158-667FF9866047}" presName="composite" presStyleCnt="0"/>
      <dgm:spPr/>
    </dgm:pt>
    <dgm:pt modelId="{846B963E-FE60-4614-A72B-209F8E1BF247}" type="pres">
      <dgm:prSet presAssocID="{519BA1B1-7590-4265-9158-667FF9866047}" presName="parentText" presStyleLbl="alignNode1" presStyleIdx="1" presStyleCnt="5">
        <dgm:presLayoutVars>
          <dgm:chMax val="1"/>
          <dgm:bulletEnabled val="1"/>
        </dgm:presLayoutVars>
      </dgm:prSet>
      <dgm:spPr/>
      <dgm:t>
        <a:bodyPr/>
        <a:lstStyle/>
        <a:p>
          <a:endParaRPr lang="en-US"/>
        </a:p>
      </dgm:t>
    </dgm:pt>
    <dgm:pt modelId="{0704D226-C616-4EA2-907E-71A0A5A99DF1}" type="pres">
      <dgm:prSet presAssocID="{519BA1B1-7590-4265-9158-667FF9866047}" presName="descendantText" presStyleLbl="alignAcc1" presStyleIdx="1" presStyleCnt="5">
        <dgm:presLayoutVars>
          <dgm:bulletEnabled val="1"/>
        </dgm:presLayoutVars>
      </dgm:prSet>
      <dgm:spPr/>
      <dgm:t>
        <a:bodyPr/>
        <a:lstStyle/>
        <a:p>
          <a:endParaRPr lang="en-US"/>
        </a:p>
      </dgm:t>
    </dgm:pt>
    <dgm:pt modelId="{4E881A2D-CCAA-45BD-98FB-4E3AD67B3150}" type="pres">
      <dgm:prSet presAssocID="{F851071F-55AE-45F8-9446-47DE7C735186}" presName="sp" presStyleCnt="0"/>
      <dgm:spPr/>
    </dgm:pt>
    <dgm:pt modelId="{19D2FFFF-0BD0-4B58-A7A2-3027B3789A4F}" type="pres">
      <dgm:prSet presAssocID="{42BEC24C-29C2-4EE4-A7C9-F6877B139124}" presName="composite" presStyleCnt="0"/>
      <dgm:spPr/>
    </dgm:pt>
    <dgm:pt modelId="{B18FCF9B-9626-43A2-9C35-0E9E03CC7476}" type="pres">
      <dgm:prSet presAssocID="{42BEC24C-29C2-4EE4-A7C9-F6877B139124}" presName="parentText" presStyleLbl="alignNode1" presStyleIdx="2" presStyleCnt="5" custLinFactNeighborX="0" custLinFactNeighborY="1414">
        <dgm:presLayoutVars>
          <dgm:chMax val="1"/>
          <dgm:bulletEnabled val="1"/>
        </dgm:presLayoutVars>
      </dgm:prSet>
      <dgm:spPr/>
      <dgm:t>
        <a:bodyPr/>
        <a:lstStyle/>
        <a:p>
          <a:endParaRPr lang="en-US"/>
        </a:p>
      </dgm:t>
    </dgm:pt>
    <dgm:pt modelId="{2DB1629F-BB9D-4D32-A23D-F16DC0BEE15F}" type="pres">
      <dgm:prSet presAssocID="{42BEC24C-29C2-4EE4-A7C9-F6877B139124}" presName="descendantText" presStyleLbl="alignAcc1" presStyleIdx="2" presStyleCnt="5">
        <dgm:presLayoutVars>
          <dgm:bulletEnabled val="1"/>
        </dgm:presLayoutVars>
      </dgm:prSet>
      <dgm:spPr/>
      <dgm:t>
        <a:bodyPr/>
        <a:lstStyle/>
        <a:p>
          <a:endParaRPr lang="en-US"/>
        </a:p>
      </dgm:t>
    </dgm:pt>
    <dgm:pt modelId="{FBFB032A-C356-406A-9C94-B42E8AEF2139}" type="pres">
      <dgm:prSet presAssocID="{B5047B40-DF64-4D18-8A9F-EA2B4E88E697}" presName="sp" presStyleCnt="0"/>
      <dgm:spPr/>
    </dgm:pt>
    <dgm:pt modelId="{614B53A7-67CB-4BC1-81B2-FE60CC71425A}" type="pres">
      <dgm:prSet presAssocID="{17CF36BD-D5F7-4430-940D-5F7DD6B93492}" presName="composite" presStyleCnt="0"/>
      <dgm:spPr/>
    </dgm:pt>
    <dgm:pt modelId="{65B4364F-84FC-46A7-9696-FE5BDFBB2A31}" type="pres">
      <dgm:prSet presAssocID="{17CF36BD-D5F7-4430-940D-5F7DD6B93492}" presName="parentText" presStyleLbl="alignNode1" presStyleIdx="3" presStyleCnt="5">
        <dgm:presLayoutVars>
          <dgm:chMax val="1"/>
          <dgm:bulletEnabled val="1"/>
        </dgm:presLayoutVars>
      </dgm:prSet>
      <dgm:spPr/>
      <dgm:t>
        <a:bodyPr/>
        <a:lstStyle/>
        <a:p>
          <a:endParaRPr lang="en-US"/>
        </a:p>
      </dgm:t>
    </dgm:pt>
    <dgm:pt modelId="{6BA65417-370F-46DF-B28A-1A9665379DE5}" type="pres">
      <dgm:prSet presAssocID="{17CF36BD-D5F7-4430-940D-5F7DD6B93492}" presName="descendantText" presStyleLbl="alignAcc1" presStyleIdx="3" presStyleCnt="5">
        <dgm:presLayoutVars>
          <dgm:bulletEnabled val="1"/>
        </dgm:presLayoutVars>
      </dgm:prSet>
      <dgm:spPr/>
      <dgm:t>
        <a:bodyPr/>
        <a:lstStyle/>
        <a:p>
          <a:endParaRPr lang="en-US"/>
        </a:p>
      </dgm:t>
    </dgm:pt>
    <dgm:pt modelId="{7EE2223D-89D5-45A9-92BC-1D378E3A565B}" type="pres">
      <dgm:prSet presAssocID="{9CBA745B-60FA-4304-9B6D-AB1756D306B0}" presName="sp" presStyleCnt="0"/>
      <dgm:spPr/>
    </dgm:pt>
    <dgm:pt modelId="{EA8E9F02-ED2B-4F47-8D3F-BDFF7863AAC6}" type="pres">
      <dgm:prSet presAssocID="{658560FE-61F3-47E2-BF54-016864108C59}" presName="composite" presStyleCnt="0"/>
      <dgm:spPr/>
    </dgm:pt>
    <dgm:pt modelId="{038E5A18-A55D-4939-A05D-ED95FB9EB6F7}" type="pres">
      <dgm:prSet presAssocID="{658560FE-61F3-47E2-BF54-016864108C59}" presName="parentText" presStyleLbl="alignNode1" presStyleIdx="4" presStyleCnt="5">
        <dgm:presLayoutVars>
          <dgm:chMax val="1"/>
          <dgm:bulletEnabled val="1"/>
        </dgm:presLayoutVars>
      </dgm:prSet>
      <dgm:spPr/>
      <dgm:t>
        <a:bodyPr/>
        <a:lstStyle/>
        <a:p>
          <a:endParaRPr lang="en-US"/>
        </a:p>
      </dgm:t>
    </dgm:pt>
    <dgm:pt modelId="{33B0E647-4D9C-4376-A0FC-FD4662BC5406}" type="pres">
      <dgm:prSet presAssocID="{658560FE-61F3-47E2-BF54-016864108C59}" presName="descendantText" presStyleLbl="alignAcc1" presStyleIdx="4" presStyleCnt="5">
        <dgm:presLayoutVars>
          <dgm:bulletEnabled val="1"/>
        </dgm:presLayoutVars>
      </dgm:prSet>
      <dgm:spPr/>
      <dgm:t>
        <a:bodyPr/>
        <a:lstStyle/>
        <a:p>
          <a:endParaRPr lang="en-US"/>
        </a:p>
      </dgm:t>
    </dgm:pt>
  </dgm:ptLst>
  <dgm:cxnLst>
    <dgm:cxn modelId="{E3FD43C7-F32C-4EE2-B6EB-D5AA3D90D09B}" srcId="{6D4FDFC7-9FEB-463A-8800-5AE230F6832E}" destId="{519BA1B1-7590-4265-9158-667FF9866047}" srcOrd="1" destOrd="0" parTransId="{416AEFDF-FE4D-4A4E-9437-C27DFF661195}" sibTransId="{F851071F-55AE-45F8-9446-47DE7C735186}"/>
    <dgm:cxn modelId="{7D550B6E-AFD3-48A8-9FC7-5A714913A7DF}" srcId="{519BA1B1-7590-4265-9158-667FF9866047}" destId="{FBEDAD28-E19C-4314-B58E-FFE01722E1BD}" srcOrd="1" destOrd="0" parTransId="{BB6051E4-41C7-40C0-ADFA-2CBF09D97996}" sibTransId="{A7327217-E73F-4FE2-9F39-07FE23CAE6B1}"/>
    <dgm:cxn modelId="{AE8ADC26-4354-4893-871A-5697726B2323}" srcId="{701E6463-3ABE-48A9-9665-612C6949C7F2}" destId="{6D303FDB-20F2-421F-88B7-5E3A18BDC218}" srcOrd="1" destOrd="0" parTransId="{434857B3-F066-43B5-A161-54D2C545083D}" sibTransId="{428D65CF-CEEA-474E-BD48-B5729D9D04F8}"/>
    <dgm:cxn modelId="{F1650687-D252-4A34-892F-612C3BA70434}" type="presOf" srcId="{17CF36BD-D5F7-4430-940D-5F7DD6B93492}" destId="{65B4364F-84FC-46A7-9696-FE5BDFBB2A31}" srcOrd="0" destOrd="0" presId="urn:microsoft.com/office/officeart/2005/8/layout/chevron2"/>
    <dgm:cxn modelId="{ED5A7910-C308-4C2B-8B3A-E903B015AE47}" type="presOf" srcId="{60D2E1A6-9442-47AC-B281-4376355F17E7}" destId="{0704D226-C616-4EA2-907E-71A0A5A99DF1}" srcOrd="0" destOrd="0" presId="urn:microsoft.com/office/officeart/2005/8/layout/chevron2"/>
    <dgm:cxn modelId="{FD27283E-4321-40F7-91B6-7B6889EC6762}" type="presOf" srcId="{B6FB98EC-7D59-4FED-87F1-BC00930A9F8E}" destId="{6BA65417-370F-46DF-B28A-1A9665379DE5}" srcOrd="0" destOrd="0" presId="urn:microsoft.com/office/officeart/2005/8/layout/chevron2"/>
    <dgm:cxn modelId="{F3917637-E835-4779-95DB-3202650A7F98}" srcId="{6D4FDFC7-9FEB-463A-8800-5AE230F6832E}" destId="{658560FE-61F3-47E2-BF54-016864108C59}" srcOrd="4" destOrd="0" parTransId="{2E78C234-F68C-4660-815E-50EE1B311E37}" sibTransId="{DDC1177A-C0CF-4DE5-9AD8-498A93448D7B}"/>
    <dgm:cxn modelId="{6EBD9065-9BC5-4073-9445-C8B56A667B93}" type="presOf" srcId="{42BEC24C-29C2-4EE4-A7C9-F6877B139124}" destId="{B18FCF9B-9626-43A2-9C35-0E9E03CC7476}" srcOrd="0" destOrd="0" presId="urn:microsoft.com/office/officeart/2005/8/layout/chevron2"/>
    <dgm:cxn modelId="{52257B73-3383-48E4-981B-BFD2C9B38BF1}" srcId="{658560FE-61F3-47E2-BF54-016864108C59}" destId="{2AD072BC-EC87-4F9E-9C0F-ABAD983C49BC}" srcOrd="2" destOrd="0" parTransId="{B405303A-6D99-4440-9766-CC3CB76CCACC}" sibTransId="{2E5A8E36-65FF-45B9-B88F-974B05BC0A28}"/>
    <dgm:cxn modelId="{93E06068-5872-49F2-9975-5D9455DFEB27}" srcId="{42BEC24C-29C2-4EE4-A7C9-F6877B139124}" destId="{165E3BDC-A7B6-448A-BB7F-50B47D4A482E}" srcOrd="1" destOrd="0" parTransId="{227BFC39-2831-41E0-8DD8-7B6EB0C89F79}" sibTransId="{D7DF4926-EA83-4323-94BC-FC7B26847C33}"/>
    <dgm:cxn modelId="{20D8D735-F6AE-4434-8B36-6CC4B2EDDEE1}" type="presOf" srcId="{9C21F5D1-2CC2-4254-9D09-7C48FC2971F5}" destId="{33B0E647-4D9C-4376-A0FC-FD4662BC5406}" srcOrd="0" destOrd="1" presId="urn:microsoft.com/office/officeart/2005/8/layout/chevron2"/>
    <dgm:cxn modelId="{D2044674-214D-4B75-B41D-8EE1D678E947}" srcId="{17CF36BD-D5F7-4430-940D-5F7DD6B93492}" destId="{B6FB98EC-7D59-4FED-87F1-BC00930A9F8E}" srcOrd="0" destOrd="0" parTransId="{627E1377-8D27-45F7-AA60-8F1974E002FC}" sibTransId="{E7E725E7-81EB-4092-85EF-480F877704AB}"/>
    <dgm:cxn modelId="{D5E5DFAC-A724-43C4-9C80-8141D003FA39}" type="presOf" srcId="{F0031A31-46B8-46F6-BF82-FAF8FCA2B43F}" destId="{33B0E647-4D9C-4376-A0FC-FD4662BC5406}" srcOrd="0" destOrd="0" presId="urn:microsoft.com/office/officeart/2005/8/layout/chevron2"/>
    <dgm:cxn modelId="{9B73391D-AEF9-4B35-86F5-D2349DA40552}" type="presOf" srcId="{658560FE-61F3-47E2-BF54-016864108C59}" destId="{038E5A18-A55D-4939-A05D-ED95FB9EB6F7}" srcOrd="0" destOrd="0" presId="urn:microsoft.com/office/officeart/2005/8/layout/chevron2"/>
    <dgm:cxn modelId="{6475F70F-5498-4D5D-9FC3-31AE7C5B5251}" srcId="{6D4FDFC7-9FEB-463A-8800-5AE230F6832E}" destId="{17CF36BD-D5F7-4430-940D-5F7DD6B93492}" srcOrd="3" destOrd="0" parTransId="{0CFC8632-D069-4D34-89A6-B9ED277F8109}" sibTransId="{9CBA745B-60FA-4304-9B6D-AB1756D306B0}"/>
    <dgm:cxn modelId="{21B5548B-3A83-4D41-823B-9D99DF0164C2}" type="presOf" srcId="{13872FC5-09B1-40BE-BED2-2AFD68FC3B34}" destId="{6BA65417-370F-46DF-B28A-1A9665379DE5}" srcOrd="0" destOrd="2" presId="urn:microsoft.com/office/officeart/2005/8/layout/chevron2"/>
    <dgm:cxn modelId="{F32CE292-5836-492F-9297-C632CD733ADB}" type="presOf" srcId="{6D4FDFC7-9FEB-463A-8800-5AE230F6832E}" destId="{005EB1EA-EE8E-48AB-AAC2-F7C99966A919}" srcOrd="0" destOrd="0" presId="urn:microsoft.com/office/officeart/2005/8/layout/chevron2"/>
    <dgm:cxn modelId="{97E73272-2758-4EF3-BE4C-09AF2EC7E9AF}" srcId="{6D4FDFC7-9FEB-463A-8800-5AE230F6832E}" destId="{701E6463-3ABE-48A9-9665-612C6949C7F2}" srcOrd="0" destOrd="0" parTransId="{B79EA6C9-77FA-4CD6-876C-5F624EA913AF}" sibTransId="{3814B1DD-0599-47A8-ABE8-3A3FB25E97F5}"/>
    <dgm:cxn modelId="{F82E5869-1398-4D3B-849B-C607BA15E93F}" type="presOf" srcId="{84149FF4-2938-4A13-B2DA-CA7E1522F736}" destId="{6BA65417-370F-46DF-B28A-1A9665379DE5}" srcOrd="0" destOrd="1" presId="urn:microsoft.com/office/officeart/2005/8/layout/chevron2"/>
    <dgm:cxn modelId="{734F7FA1-FF4F-4B9C-A4EE-60027A9B25A3}" type="presOf" srcId="{A090F336-9BE2-4247-9F5C-C6340DE65F47}" destId="{2DB1629F-BB9D-4D32-A23D-F16DC0BEE15F}" srcOrd="0" destOrd="0" presId="urn:microsoft.com/office/officeart/2005/8/layout/chevron2"/>
    <dgm:cxn modelId="{EA607375-014E-4F03-A383-FBE20698FA36}" type="presOf" srcId="{701E6463-3ABE-48A9-9665-612C6949C7F2}" destId="{27E825A4-BF4B-4A72-B624-BEC0B0C44D0A}" srcOrd="0" destOrd="0" presId="urn:microsoft.com/office/officeart/2005/8/layout/chevron2"/>
    <dgm:cxn modelId="{97240461-1386-4307-9641-5463B3BF4079}" srcId="{42BEC24C-29C2-4EE4-A7C9-F6877B139124}" destId="{A090F336-9BE2-4247-9F5C-C6340DE65F47}" srcOrd="0" destOrd="0" parTransId="{43F9D616-074E-4CDD-B8F2-A72E10AA41B2}" sibTransId="{5BA8A362-6C97-41D1-9C04-E80CDBC54D50}"/>
    <dgm:cxn modelId="{9A773348-D800-4F88-9DEB-895C21172E23}" type="presOf" srcId="{FBEDAD28-E19C-4314-B58E-FFE01722E1BD}" destId="{0704D226-C616-4EA2-907E-71A0A5A99DF1}" srcOrd="0" destOrd="1" presId="urn:microsoft.com/office/officeart/2005/8/layout/chevron2"/>
    <dgm:cxn modelId="{65F7C602-FA64-46CF-82FC-96F50D26DF79}" srcId="{658560FE-61F3-47E2-BF54-016864108C59}" destId="{9C21F5D1-2CC2-4254-9D09-7C48FC2971F5}" srcOrd="1" destOrd="0" parTransId="{DE8186FB-E9C1-4F83-B454-D2FA67A26BFA}" sibTransId="{95F5BAE1-89D8-4652-877B-8EC0DE7EF16B}"/>
    <dgm:cxn modelId="{D5168240-90A3-4AC0-9680-8DFD7FDF560A}" type="presOf" srcId="{2AD072BC-EC87-4F9E-9C0F-ABAD983C49BC}" destId="{33B0E647-4D9C-4376-A0FC-FD4662BC5406}" srcOrd="0" destOrd="2" presId="urn:microsoft.com/office/officeart/2005/8/layout/chevron2"/>
    <dgm:cxn modelId="{9E3EB50F-D796-45CD-9F54-D505D941BD92}" type="presOf" srcId="{519BA1B1-7590-4265-9158-667FF9866047}" destId="{846B963E-FE60-4614-A72B-209F8E1BF247}" srcOrd="0" destOrd="0" presId="urn:microsoft.com/office/officeart/2005/8/layout/chevron2"/>
    <dgm:cxn modelId="{8C12CF56-C434-4E20-B9CC-69DFC7F2E77C}" type="presOf" srcId="{62486F83-0EED-423D-BEE9-5C073C3AB17D}" destId="{3B4FBDBC-1348-4EB0-9E9D-45A31450D621}" srcOrd="0" destOrd="0" presId="urn:microsoft.com/office/officeart/2005/8/layout/chevron2"/>
    <dgm:cxn modelId="{270A4D2A-98BD-4763-908C-52021B9D2C79}" srcId="{17CF36BD-D5F7-4430-940D-5F7DD6B93492}" destId="{84149FF4-2938-4A13-B2DA-CA7E1522F736}" srcOrd="1" destOrd="0" parTransId="{C6A68500-DE66-4E87-AEFB-C93B846ED5A6}" sibTransId="{0460946B-FD2D-471A-96B5-4E485C1F91F9}"/>
    <dgm:cxn modelId="{158A621E-B7C2-481B-AA6D-246440A2E38F}" srcId="{17CF36BD-D5F7-4430-940D-5F7DD6B93492}" destId="{13872FC5-09B1-40BE-BED2-2AFD68FC3B34}" srcOrd="2" destOrd="0" parTransId="{88C9653D-36DE-474A-9278-71201C13FB28}" sibTransId="{7DAC1B1E-55C2-4D06-9756-478FBAABE0A9}"/>
    <dgm:cxn modelId="{8431C60A-98DD-4798-9FFB-948027FEE8EB}" srcId="{519BA1B1-7590-4265-9158-667FF9866047}" destId="{60D2E1A6-9442-47AC-B281-4376355F17E7}" srcOrd="0" destOrd="0" parTransId="{C3F9ABB5-920B-45CB-A214-D4A87EAF9E24}" sibTransId="{3F8288BC-8177-4E5E-8817-2ACC577DD801}"/>
    <dgm:cxn modelId="{23FF700F-43CC-4FFD-A43B-A8D5F88A6504}" type="presOf" srcId="{6D303FDB-20F2-421F-88B7-5E3A18BDC218}" destId="{3B4FBDBC-1348-4EB0-9E9D-45A31450D621}" srcOrd="0" destOrd="1" presId="urn:microsoft.com/office/officeart/2005/8/layout/chevron2"/>
    <dgm:cxn modelId="{49F8127A-0C39-4A64-AC75-9819FD5284D9}" srcId="{658560FE-61F3-47E2-BF54-016864108C59}" destId="{F0031A31-46B8-46F6-BF82-FAF8FCA2B43F}" srcOrd="0" destOrd="0" parTransId="{50FEC8D2-B70F-4C98-974F-AE9AAD8441A2}" sibTransId="{072749FE-95D9-4FEB-B2E2-7C7D557FE216}"/>
    <dgm:cxn modelId="{74D47968-DD3D-4D5B-BC95-2185E56F8149}" srcId="{701E6463-3ABE-48A9-9665-612C6949C7F2}" destId="{62486F83-0EED-423D-BEE9-5C073C3AB17D}" srcOrd="0" destOrd="0" parTransId="{C3E01CA4-C886-4115-A762-EB983186B310}" sibTransId="{9BAA8F9F-7601-463E-819B-C432763665A2}"/>
    <dgm:cxn modelId="{132F8FCE-B223-49B2-998E-7B5BCCB60CF9}" srcId="{6D4FDFC7-9FEB-463A-8800-5AE230F6832E}" destId="{42BEC24C-29C2-4EE4-A7C9-F6877B139124}" srcOrd="2" destOrd="0" parTransId="{6399F920-C3FE-43A4-869F-2178B1108F2A}" sibTransId="{B5047B40-DF64-4D18-8A9F-EA2B4E88E697}"/>
    <dgm:cxn modelId="{FDA0CE4E-D133-4DB6-84A3-8E3586331D05}" type="presOf" srcId="{165E3BDC-A7B6-448A-BB7F-50B47D4A482E}" destId="{2DB1629F-BB9D-4D32-A23D-F16DC0BEE15F}" srcOrd="0" destOrd="1" presId="urn:microsoft.com/office/officeart/2005/8/layout/chevron2"/>
    <dgm:cxn modelId="{D635FBC3-E95F-41C9-B949-977741917341}" type="presParOf" srcId="{005EB1EA-EE8E-48AB-AAC2-F7C99966A919}" destId="{53164A65-F3F6-48EC-B1A1-14968C3F6ADC}" srcOrd="0" destOrd="0" presId="urn:microsoft.com/office/officeart/2005/8/layout/chevron2"/>
    <dgm:cxn modelId="{643BBC13-98E4-41A7-83FF-14270CE93316}" type="presParOf" srcId="{53164A65-F3F6-48EC-B1A1-14968C3F6ADC}" destId="{27E825A4-BF4B-4A72-B624-BEC0B0C44D0A}" srcOrd="0" destOrd="0" presId="urn:microsoft.com/office/officeart/2005/8/layout/chevron2"/>
    <dgm:cxn modelId="{7B3BA123-E5FC-4612-BC0C-3DD16B65BC15}" type="presParOf" srcId="{53164A65-F3F6-48EC-B1A1-14968C3F6ADC}" destId="{3B4FBDBC-1348-4EB0-9E9D-45A31450D621}" srcOrd="1" destOrd="0" presId="urn:microsoft.com/office/officeart/2005/8/layout/chevron2"/>
    <dgm:cxn modelId="{824016A4-E0FC-4DB4-91E0-324C7C82A0EA}" type="presParOf" srcId="{005EB1EA-EE8E-48AB-AAC2-F7C99966A919}" destId="{454BF3A6-66E6-4132-B2D9-E1B1C776C752}" srcOrd="1" destOrd="0" presId="urn:microsoft.com/office/officeart/2005/8/layout/chevron2"/>
    <dgm:cxn modelId="{D4B7FFF5-1911-43AB-90BA-AE2B8081D6B9}" type="presParOf" srcId="{005EB1EA-EE8E-48AB-AAC2-F7C99966A919}" destId="{B27FCCE5-DD1D-49DE-BD76-9DB7F450636F}" srcOrd="2" destOrd="0" presId="urn:microsoft.com/office/officeart/2005/8/layout/chevron2"/>
    <dgm:cxn modelId="{743EDFB4-BEC1-4229-82AA-264FE7A8795E}" type="presParOf" srcId="{B27FCCE5-DD1D-49DE-BD76-9DB7F450636F}" destId="{846B963E-FE60-4614-A72B-209F8E1BF247}" srcOrd="0" destOrd="0" presId="urn:microsoft.com/office/officeart/2005/8/layout/chevron2"/>
    <dgm:cxn modelId="{F8693E06-4AC9-4411-BEA4-8D5EDF019452}" type="presParOf" srcId="{B27FCCE5-DD1D-49DE-BD76-9DB7F450636F}" destId="{0704D226-C616-4EA2-907E-71A0A5A99DF1}" srcOrd="1" destOrd="0" presId="urn:microsoft.com/office/officeart/2005/8/layout/chevron2"/>
    <dgm:cxn modelId="{36F9820E-BCCB-40FA-8D8A-FF55B65585BF}" type="presParOf" srcId="{005EB1EA-EE8E-48AB-AAC2-F7C99966A919}" destId="{4E881A2D-CCAA-45BD-98FB-4E3AD67B3150}" srcOrd="3" destOrd="0" presId="urn:microsoft.com/office/officeart/2005/8/layout/chevron2"/>
    <dgm:cxn modelId="{5C4B7007-B217-470A-9211-B0C2D5E3CB43}" type="presParOf" srcId="{005EB1EA-EE8E-48AB-AAC2-F7C99966A919}" destId="{19D2FFFF-0BD0-4B58-A7A2-3027B3789A4F}" srcOrd="4" destOrd="0" presId="urn:microsoft.com/office/officeart/2005/8/layout/chevron2"/>
    <dgm:cxn modelId="{75A593F3-3725-4ED6-8791-4B1E200D9AA0}" type="presParOf" srcId="{19D2FFFF-0BD0-4B58-A7A2-3027B3789A4F}" destId="{B18FCF9B-9626-43A2-9C35-0E9E03CC7476}" srcOrd="0" destOrd="0" presId="urn:microsoft.com/office/officeart/2005/8/layout/chevron2"/>
    <dgm:cxn modelId="{16C4BB15-FB45-4A36-8B35-9609D7213757}" type="presParOf" srcId="{19D2FFFF-0BD0-4B58-A7A2-3027B3789A4F}" destId="{2DB1629F-BB9D-4D32-A23D-F16DC0BEE15F}" srcOrd="1" destOrd="0" presId="urn:microsoft.com/office/officeart/2005/8/layout/chevron2"/>
    <dgm:cxn modelId="{D443EEBB-8834-45A0-9580-1525A3C844C2}" type="presParOf" srcId="{005EB1EA-EE8E-48AB-AAC2-F7C99966A919}" destId="{FBFB032A-C356-406A-9C94-B42E8AEF2139}" srcOrd="5" destOrd="0" presId="urn:microsoft.com/office/officeart/2005/8/layout/chevron2"/>
    <dgm:cxn modelId="{6145C9DD-E765-415F-B9D3-DB5E07B8E032}" type="presParOf" srcId="{005EB1EA-EE8E-48AB-AAC2-F7C99966A919}" destId="{614B53A7-67CB-4BC1-81B2-FE60CC71425A}" srcOrd="6" destOrd="0" presId="urn:microsoft.com/office/officeart/2005/8/layout/chevron2"/>
    <dgm:cxn modelId="{1D5CA2D8-A6E6-44C8-9B5C-41A46C5BD559}" type="presParOf" srcId="{614B53A7-67CB-4BC1-81B2-FE60CC71425A}" destId="{65B4364F-84FC-46A7-9696-FE5BDFBB2A31}" srcOrd="0" destOrd="0" presId="urn:microsoft.com/office/officeart/2005/8/layout/chevron2"/>
    <dgm:cxn modelId="{8440FCE9-F414-43F4-88E2-303532DD5937}" type="presParOf" srcId="{614B53A7-67CB-4BC1-81B2-FE60CC71425A}" destId="{6BA65417-370F-46DF-B28A-1A9665379DE5}" srcOrd="1" destOrd="0" presId="urn:microsoft.com/office/officeart/2005/8/layout/chevron2"/>
    <dgm:cxn modelId="{815199D8-090E-458A-9C7E-4A7E276ECA52}" type="presParOf" srcId="{005EB1EA-EE8E-48AB-AAC2-F7C99966A919}" destId="{7EE2223D-89D5-45A9-92BC-1D378E3A565B}" srcOrd="7" destOrd="0" presId="urn:microsoft.com/office/officeart/2005/8/layout/chevron2"/>
    <dgm:cxn modelId="{06CE192B-539C-456D-8ED5-1660EEC5D912}" type="presParOf" srcId="{005EB1EA-EE8E-48AB-AAC2-F7C99966A919}" destId="{EA8E9F02-ED2B-4F47-8D3F-BDFF7863AAC6}" srcOrd="8" destOrd="0" presId="urn:microsoft.com/office/officeart/2005/8/layout/chevron2"/>
    <dgm:cxn modelId="{14844B73-2BFB-4AAF-8D8C-ACD42CFA162D}" type="presParOf" srcId="{EA8E9F02-ED2B-4F47-8D3F-BDFF7863AAC6}" destId="{038E5A18-A55D-4939-A05D-ED95FB9EB6F7}" srcOrd="0" destOrd="0" presId="urn:microsoft.com/office/officeart/2005/8/layout/chevron2"/>
    <dgm:cxn modelId="{8D7C317D-1A5C-41A9-AF68-1F04BB1EE635}" type="presParOf" srcId="{EA8E9F02-ED2B-4F47-8D3F-BDFF7863AAC6}" destId="{33B0E647-4D9C-4376-A0FC-FD4662BC5406}"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299855-5519-458A-96E1-61CBD90B8EF4}">
      <dsp:nvSpPr>
        <dsp:cNvPr id="0" name=""/>
        <dsp:cNvSpPr/>
      </dsp:nvSpPr>
      <dsp:spPr>
        <a:xfrm>
          <a:off x="1276600" y="891456"/>
          <a:ext cx="2670476" cy="2452481"/>
        </a:xfrm>
        <a:prstGeom prst="gear9">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003366"/>
              </a:solidFill>
            </a:rPr>
            <a:t> Client Services</a:t>
          </a:r>
          <a:endParaRPr lang="en-US" sz="3200" b="1" kern="1200" dirty="0">
            <a:solidFill>
              <a:srgbClr val="003366"/>
            </a:solidFill>
          </a:endParaRPr>
        </a:p>
      </dsp:txBody>
      <dsp:txXfrm>
        <a:off x="1276600" y="891456"/>
        <a:ext cx="2670476" cy="2452481"/>
      </dsp:txXfrm>
    </dsp:sp>
    <dsp:sp modelId="{5DC253BE-461C-4D31-B771-33A35F124FFA}">
      <dsp:nvSpPr>
        <dsp:cNvPr id="0" name=""/>
        <dsp:cNvSpPr/>
      </dsp:nvSpPr>
      <dsp:spPr>
        <a:xfrm>
          <a:off x="229433" y="467144"/>
          <a:ext cx="1432560" cy="1432560"/>
        </a:xfrm>
        <a:prstGeom prst="gear6">
          <a:avLst/>
        </a:prstGeom>
        <a:solidFill>
          <a:schemeClr val="accent1">
            <a:lumMod val="40000"/>
            <a:lumOff val="6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3366"/>
              </a:solidFill>
            </a:rPr>
            <a:t>Third Party Billing</a:t>
          </a:r>
          <a:endParaRPr lang="en-US" sz="1800" b="1" kern="1200" dirty="0">
            <a:solidFill>
              <a:srgbClr val="003366"/>
            </a:solidFill>
          </a:endParaRPr>
        </a:p>
      </dsp:txBody>
      <dsp:txXfrm>
        <a:off x="229433" y="467144"/>
        <a:ext cx="1432560" cy="1432560"/>
      </dsp:txXfrm>
    </dsp:sp>
    <dsp:sp modelId="{BD3615B9-366D-40F7-930E-17A23BE05007}">
      <dsp:nvSpPr>
        <dsp:cNvPr id="0" name=""/>
        <dsp:cNvSpPr/>
      </dsp:nvSpPr>
      <dsp:spPr>
        <a:xfrm rot="592897">
          <a:off x="1548323" y="621664"/>
          <a:ext cx="2871450" cy="2889936"/>
        </a:xfrm>
        <a:prstGeom prst="circularArrow">
          <a:avLst>
            <a:gd name="adj1" fmla="val 4878"/>
            <a:gd name="adj2" fmla="val 312630"/>
            <a:gd name="adj3" fmla="val 3092811"/>
            <a:gd name="adj4" fmla="val 15290548"/>
            <a:gd name="adj5" fmla="val 5691"/>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DA771BE-48D3-4D54-BAB2-F0DC804023D4}">
      <dsp:nvSpPr>
        <dsp:cNvPr id="0" name=""/>
        <dsp:cNvSpPr/>
      </dsp:nvSpPr>
      <dsp:spPr>
        <a:xfrm rot="2233638">
          <a:off x="-103783" y="135920"/>
          <a:ext cx="1831886" cy="1831886"/>
        </a:xfrm>
        <a:prstGeom prst="leftCircularArrow">
          <a:avLst>
            <a:gd name="adj1" fmla="val 6452"/>
            <a:gd name="adj2" fmla="val 429999"/>
            <a:gd name="adj3" fmla="val 10489124"/>
            <a:gd name="adj4" fmla="val 14837806"/>
            <a:gd name="adj5" fmla="val 7527"/>
          </a:avLst>
        </a:prstGeom>
        <a:solidFill>
          <a:schemeClr val="accent1">
            <a:lumMod val="40000"/>
            <a:lumOff val="6000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E825A4-BF4B-4A72-B624-BEC0B0C44D0A}">
      <dsp:nvSpPr>
        <dsp:cNvPr id="0" name=""/>
        <dsp:cNvSpPr/>
      </dsp:nvSpPr>
      <dsp:spPr>
        <a:xfrm rot="5400000">
          <a:off x="-164675" y="168554"/>
          <a:ext cx="1097836" cy="768485"/>
        </a:xfrm>
        <a:prstGeom prst="chevron">
          <a:avLst/>
        </a:prstGeom>
        <a:solidFill>
          <a:srgbClr val="FFCC00"/>
        </a:solidFill>
        <a:ln w="190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Setup</a:t>
          </a:r>
          <a:endParaRPr lang="en-US" sz="1500" b="1" kern="1200" dirty="0">
            <a:solidFill>
              <a:srgbClr val="003366"/>
            </a:solidFill>
          </a:endParaRPr>
        </a:p>
      </dsp:txBody>
      <dsp:txXfrm rot="5400000">
        <a:off x="-164675" y="168554"/>
        <a:ext cx="1097836" cy="768485"/>
      </dsp:txXfrm>
    </dsp:sp>
    <dsp:sp modelId="{3B4FBDBC-1348-4EB0-9E9D-45A31450D621}">
      <dsp:nvSpPr>
        <dsp:cNvPr id="0" name=""/>
        <dsp:cNvSpPr/>
      </dsp:nvSpPr>
      <dsp:spPr>
        <a:xfrm rot="5400000">
          <a:off x="4142245" y="-3369881"/>
          <a:ext cx="713593" cy="7461114"/>
        </a:xfrm>
        <a:prstGeom prst="round2SameRect">
          <a:avLst/>
        </a:prstGeom>
        <a:solidFill>
          <a:schemeClr val="tx1"/>
        </a:solidFill>
        <a:ln w="38100" cap="flat" cmpd="sng" algn="ctr">
          <a:solidFill>
            <a:srgbClr val="FFCC00"/>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Target Case Managers through the DPW Targeted Case Management Program</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Negotiate contracts with participating Managed Care Organizations</a:t>
          </a:r>
          <a:endParaRPr lang="en-US" sz="1600" b="1" kern="1200" dirty="0">
            <a:solidFill>
              <a:srgbClr val="003366"/>
            </a:solidFill>
          </a:endParaRPr>
        </a:p>
      </dsp:txBody>
      <dsp:txXfrm rot="5400000">
        <a:off x="4142245" y="-3369881"/>
        <a:ext cx="713593" cy="7461114"/>
      </dsp:txXfrm>
    </dsp:sp>
    <dsp:sp modelId="{846B963E-FE60-4614-A72B-209F8E1BF247}">
      <dsp:nvSpPr>
        <dsp:cNvPr id="0" name=""/>
        <dsp:cNvSpPr/>
      </dsp:nvSpPr>
      <dsp:spPr>
        <a:xfrm rot="5400000">
          <a:off x="-164675" y="1149455"/>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Compile</a:t>
          </a:r>
          <a:r>
            <a:rPr lang="en-US" sz="1500" b="1" kern="1200" baseline="0" dirty="0" smtClean="0"/>
            <a:t> </a:t>
          </a:r>
          <a:r>
            <a:rPr lang="en-US" sz="1500" b="1" kern="1200" baseline="0" dirty="0" smtClean="0">
              <a:solidFill>
                <a:srgbClr val="003366"/>
              </a:solidFill>
            </a:rPr>
            <a:t>Data</a:t>
          </a:r>
          <a:endParaRPr lang="en-US" sz="1500" b="1" kern="1200" dirty="0">
            <a:solidFill>
              <a:srgbClr val="003366"/>
            </a:solidFill>
          </a:endParaRPr>
        </a:p>
      </dsp:txBody>
      <dsp:txXfrm rot="5400000">
        <a:off x="-164675" y="1149455"/>
        <a:ext cx="1097836" cy="768485"/>
      </dsp:txXfrm>
    </dsp:sp>
    <dsp:sp modelId="{0704D226-C616-4EA2-907E-71A0A5A99DF1}">
      <dsp:nvSpPr>
        <dsp:cNvPr id="0" name=""/>
        <dsp:cNvSpPr/>
      </dsp:nvSpPr>
      <dsp:spPr>
        <a:xfrm rot="5400000">
          <a:off x="4142058" y="-2388792"/>
          <a:ext cx="713968" cy="7461114"/>
        </a:xfrm>
        <a:prstGeom prst="round2SameRect">
          <a:avLst/>
        </a:prstGeom>
        <a:solidFill>
          <a:schemeClr val="lt1">
            <a:hueOff val="0"/>
            <a:satOff val="0"/>
            <a:lumOff val="0"/>
          </a:schemeClr>
        </a:solidFill>
        <a:ln w="1905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600" b="1" kern="1200" dirty="0" smtClean="0">
              <a:solidFill>
                <a:srgbClr val="003366"/>
              </a:solidFill>
            </a:rPr>
            <a:t> Verify client insurance eligibility and document in </a:t>
          </a:r>
          <a:r>
            <a:rPr lang="en-US" sz="1600" b="1" kern="1200" dirty="0" err="1" smtClean="0">
              <a:solidFill>
                <a:srgbClr val="003366"/>
              </a:solidFill>
            </a:rPr>
            <a:t>CAREWare</a:t>
          </a:r>
          <a:endParaRPr lang="en-US" sz="1600" b="1" kern="1200" dirty="0">
            <a:solidFill>
              <a:srgbClr val="003366"/>
            </a:solid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600" b="1" kern="1200" dirty="0" smtClean="0">
              <a:solidFill>
                <a:srgbClr val="003366"/>
              </a:solidFill>
            </a:rPr>
            <a:t>Case managers enter services and case notes into </a:t>
          </a:r>
          <a:r>
            <a:rPr lang="en-US" sz="1600" b="1" kern="1200" dirty="0" err="1" smtClean="0">
              <a:solidFill>
                <a:srgbClr val="003366"/>
              </a:solidFill>
            </a:rPr>
            <a:t>CAREWare</a:t>
          </a:r>
          <a:endParaRPr lang="en-US" sz="1600" b="1" kern="1200" dirty="0">
            <a:solidFill>
              <a:srgbClr val="003366"/>
            </a:solidFill>
          </a:endParaRPr>
        </a:p>
      </dsp:txBody>
      <dsp:txXfrm rot="5400000">
        <a:off x="4142058" y="-2388792"/>
        <a:ext cx="713968" cy="7461114"/>
      </dsp:txXfrm>
    </dsp:sp>
    <dsp:sp modelId="{B18FCF9B-9626-43A2-9C35-0E9E03CC7476}">
      <dsp:nvSpPr>
        <dsp:cNvPr id="0" name=""/>
        <dsp:cNvSpPr/>
      </dsp:nvSpPr>
      <dsp:spPr>
        <a:xfrm rot="5400000">
          <a:off x="-164675" y="2145880"/>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Extract Data</a:t>
          </a:r>
          <a:endParaRPr lang="en-US" sz="1500" b="1" kern="1200" dirty="0">
            <a:solidFill>
              <a:srgbClr val="003366"/>
            </a:solidFill>
          </a:endParaRPr>
        </a:p>
      </dsp:txBody>
      <dsp:txXfrm rot="5400000">
        <a:off x="-164675" y="2145880"/>
        <a:ext cx="1097836" cy="768485"/>
      </dsp:txXfrm>
    </dsp:sp>
    <dsp:sp modelId="{2DB1629F-BB9D-4D32-A23D-F16DC0BEE15F}">
      <dsp:nvSpPr>
        <dsp:cNvPr id="0" name=""/>
        <dsp:cNvSpPr/>
      </dsp:nvSpPr>
      <dsp:spPr>
        <a:xfrm rot="5400000">
          <a:off x="4142245" y="-1408078"/>
          <a:ext cx="713593" cy="7461114"/>
        </a:xfrm>
        <a:prstGeom prst="round2SameRect">
          <a:avLst/>
        </a:prstGeom>
        <a:solidFill>
          <a:schemeClr val="lt1">
            <a:hueOff val="0"/>
            <a:satOff val="0"/>
            <a:lumOff val="0"/>
          </a:schemeClr>
        </a:solidFill>
        <a:ln w="1905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Extrapolate data from </a:t>
          </a:r>
          <a:r>
            <a:rPr lang="en-US" sz="1600" b="1" kern="1200" dirty="0" err="1" smtClean="0">
              <a:solidFill>
                <a:srgbClr val="003366"/>
              </a:solidFill>
            </a:rPr>
            <a:t>CAREWare</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Prepare claims and case notes for submission</a:t>
          </a:r>
          <a:endParaRPr lang="en-US" sz="1600" b="1" kern="1200" dirty="0">
            <a:solidFill>
              <a:srgbClr val="003366"/>
            </a:solidFill>
          </a:endParaRPr>
        </a:p>
      </dsp:txBody>
      <dsp:txXfrm rot="5400000">
        <a:off x="4142245" y="-1408078"/>
        <a:ext cx="713593" cy="7461114"/>
      </dsp:txXfrm>
    </dsp:sp>
    <dsp:sp modelId="{65B4364F-84FC-46A7-9696-FE5BDFBB2A31}">
      <dsp:nvSpPr>
        <dsp:cNvPr id="0" name=""/>
        <dsp:cNvSpPr/>
      </dsp:nvSpPr>
      <dsp:spPr>
        <a:xfrm rot="5400000">
          <a:off x="-164675" y="3111258"/>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Process Billing</a:t>
          </a:r>
          <a:endParaRPr lang="en-US" sz="1500" b="1" kern="1200" dirty="0">
            <a:solidFill>
              <a:srgbClr val="003366"/>
            </a:solidFill>
          </a:endParaRPr>
        </a:p>
      </dsp:txBody>
      <dsp:txXfrm rot="5400000">
        <a:off x="-164675" y="3111258"/>
        <a:ext cx="1097836" cy="768485"/>
      </dsp:txXfrm>
    </dsp:sp>
    <dsp:sp modelId="{6BA65417-370F-46DF-B28A-1A9665379DE5}">
      <dsp:nvSpPr>
        <dsp:cNvPr id="0" name=""/>
        <dsp:cNvSpPr/>
      </dsp:nvSpPr>
      <dsp:spPr>
        <a:xfrm rot="5400000">
          <a:off x="4142245" y="-427177"/>
          <a:ext cx="713593" cy="7461114"/>
        </a:xfrm>
        <a:prstGeom prst="round2SameRect">
          <a:avLst/>
        </a:prstGeom>
        <a:solidFill>
          <a:schemeClr val="lt1">
            <a:hueOff val="0"/>
            <a:satOff val="0"/>
            <a:lumOff val="0"/>
          </a:schemeClr>
        </a:solidFill>
        <a:ln w="1905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Verify services and case notes for each client for accuracy and eligibility</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Submit invoices either electronically or via hardcopy</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Calculate invoices and book as a receivable</a:t>
          </a:r>
          <a:endParaRPr lang="en-US" sz="1600" b="1" kern="1200" dirty="0">
            <a:solidFill>
              <a:srgbClr val="003366"/>
            </a:solidFill>
          </a:endParaRPr>
        </a:p>
      </dsp:txBody>
      <dsp:txXfrm rot="5400000">
        <a:off x="4142245" y="-427177"/>
        <a:ext cx="713593" cy="7461114"/>
      </dsp:txXfrm>
    </dsp:sp>
    <dsp:sp modelId="{038E5A18-A55D-4939-A05D-ED95FB9EB6F7}">
      <dsp:nvSpPr>
        <dsp:cNvPr id="0" name=""/>
        <dsp:cNvSpPr/>
      </dsp:nvSpPr>
      <dsp:spPr>
        <a:xfrm rot="5400000">
          <a:off x="-164675" y="4092160"/>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Receive Payment</a:t>
          </a:r>
          <a:endParaRPr lang="en-US" sz="1500" b="1" kern="1200" dirty="0">
            <a:solidFill>
              <a:srgbClr val="003366"/>
            </a:solidFill>
          </a:endParaRPr>
        </a:p>
      </dsp:txBody>
      <dsp:txXfrm rot="5400000">
        <a:off x="-164675" y="4092160"/>
        <a:ext cx="1097836" cy="768485"/>
      </dsp:txXfrm>
    </dsp:sp>
    <dsp:sp modelId="{33B0E647-4D9C-4376-A0FC-FD4662BC5406}">
      <dsp:nvSpPr>
        <dsp:cNvPr id="0" name=""/>
        <dsp:cNvSpPr/>
      </dsp:nvSpPr>
      <dsp:spPr>
        <a:xfrm rot="5400000">
          <a:off x="4142245" y="553724"/>
          <a:ext cx="713593" cy="7461114"/>
        </a:xfrm>
        <a:prstGeom prst="round2SameRect">
          <a:avLst/>
        </a:prstGeom>
        <a:solidFill>
          <a:schemeClr val="lt1">
            <a:hueOff val="0"/>
            <a:satOff val="0"/>
            <a:lumOff val="0"/>
          </a:schemeClr>
        </a:solidFill>
        <a:ln w="1905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Reconcile payments against claims using the accompanying remittance advice</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Post revenue against Accounts Receivables</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Pursue any outstanding monies with the Insurance Provider</a:t>
          </a:r>
          <a:endParaRPr lang="en-US" sz="1600" b="1" kern="1200" dirty="0"/>
        </a:p>
      </dsp:txBody>
      <dsp:txXfrm rot="5400000">
        <a:off x="4142245" y="553724"/>
        <a:ext cx="713593" cy="746111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E825A4-BF4B-4A72-B624-BEC0B0C44D0A}">
      <dsp:nvSpPr>
        <dsp:cNvPr id="0" name=""/>
        <dsp:cNvSpPr/>
      </dsp:nvSpPr>
      <dsp:spPr>
        <a:xfrm rot="5400000">
          <a:off x="-164675" y="168554"/>
          <a:ext cx="1097836" cy="768485"/>
        </a:xfrm>
        <a:prstGeom prst="chevron">
          <a:avLst/>
        </a:prstGeom>
        <a:solidFill>
          <a:schemeClr val="bg1"/>
        </a:solidFill>
        <a:ln w="190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Setup</a:t>
          </a:r>
          <a:endParaRPr lang="en-US" sz="1500" b="1" kern="1200" dirty="0">
            <a:solidFill>
              <a:srgbClr val="003366"/>
            </a:solidFill>
          </a:endParaRPr>
        </a:p>
      </dsp:txBody>
      <dsp:txXfrm rot="5400000">
        <a:off x="-164675" y="168554"/>
        <a:ext cx="1097836" cy="768485"/>
      </dsp:txXfrm>
    </dsp:sp>
    <dsp:sp modelId="{3B4FBDBC-1348-4EB0-9E9D-45A31450D621}">
      <dsp:nvSpPr>
        <dsp:cNvPr id="0" name=""/>
        <dsp:cNvSpPr/>
      </dsp:nvSpPr>
      <dsp:spPr>
        <a:xfrm rot="5400000">
          <a:off x="4142245" y="-3369881"/>
          <a:ext cx="713593" cy="7461114"/>
        </a:xfrm>
        <a:prstGeom prst="round2SameRect">
          <a:avLst/>
        </a:prstGeom>
        <a:solidFill>
          <a:schemeClr val="lt1">
            <a:hueOff val="0"/>
            <a:satOff val="0"/>
            <a:lumOff val="0"/>
          </a:schemeClr>
        </a:solidFill>
        <a:ln w="1905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Target Case Managers through the DPW Targeted Case Management Program</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Negotiate contracts with participating managed care organizations</a:t>
          </a:r>
          <a:endParaRPr lang="en-US" sz="1600" b="1" kern="1200" dirty="0">
            <a:solidFill>
              <a:srgbClr val="003366"/>
            </a:solidFill>
          </a:endParaRPr>
        </a:p>
      </dsp:txBody>
      <dsp:txXfrm rot="5400000">
        <a:off x="4142245" y="-3369881"/>
        <a:ext cx="713593" cy="7461114"/>
      </dsp:txXfrm>
    </dsp:sp>
    <dsp:sp modelId="{846B963E-FE60-4614-A72B-209F8E1BF247}">
      <dsp:nvSpPr>
        <dsp:cNvPr id="0" name=""/>
        <dsp:cNvSpPr/>
      </dsp:nvSpPr>
      <dsp:spPr>
        <a:xfrm rot="5400000">
          <a:off x="-164675" y="1149455"/>
          <a:ext cx="1097836" cy="768485"/>
        </a:xfrm>
        <a:prstGeom prst="chevron">
          <a:avLst/>
        </a:prstGeom>
        <a:solidFill>
          <a:srgbClr val="FFCC00"/>
        </a:solidFill>
        <a:ln w="381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Compile</a:t>
          </a:r>
          <a:r>
            <a:rPr lang="en-US" sz="1500" b="1" kern="1200" baseline="0" dirty="0" smtClean="0">
              <a:solidFill>
                <a:schemeClr val="tx1"/>
              </a:solidFill>
            </a:rPr>
            <a:t> </a:t>
          </a:r>
          <a:r>
            <a:rPr lang="en-US" sz="1500" b="1" kern="1200" baseline="0" dirty="0" smtClean="0">
              <a:solidFill>
                <a:srgbClr val="003366"/>
              </a:solidFill>
            </a:rPr>
            <a:t>Data</a:t>
          </a:r>
          <a:endParaRPr lang="en-US" sz="1500" b="1" kern="1200" dirty="0">
            <a:solidFill>
              <a:srgbClr val="003366"/>
            </a:solidFill>
          </a:endParaRPr>
        </a:p>
      </dsp:txBody>
      <dsp:txXfrm rot="5400000">
        <a:off x="-164675" y="1149455"/>
        <a:ext cx="1097836" cy="768485"/>
      </dsp:txXfrm>
    </dsp:sp>
    <dsp:sp modelId="{0704D226-C616-4EA2-907E-71A0A5A99DF1}">
      <dsp:nvSpPr>
        <dsp:cNvPr id="0" name=""/>
        <dsp:cNvSpPr/>
      </dsp:nvSpPr>
      <dsp:spPr>
        <a:xfrm rot="5400000">
          <a:off x="4142058" y="-2388792"/>
          <a:ext cx="713968" cy="7461114"/>
        </a:xfrm>
        <a:prstGeom prst="round2SameRect">
          <a:avLst/>
        </a:prstGeom>
        <a:solidFill>
          <a:schemeClr val="lt1">
            <a:hueOff val="0"/>
            <a:satOff val="0"/>
            <a:lumOff val="0"/>
          </a:schemeClr>
        </a:solidFill>
        <a:ln w="38100" cap="flat"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eaLnBrk="1" latinLnBrk="0">
            <a:lnSpc>
              <a:spcPct val="90000"/>
            </a:lnSpc>
            <a:spcBef>
              <a:spcPct val="0"/>
            </a:spcBef>
            <a:spcAft>
              <a:spcPct val="15000"/>
            </a:spcAft>
            <a:buChar char="••"/>
          </a:pPr>
          <a:r>
            <a:rPr lang="en-US" sz="1600" b="1" kern="1200" dirty="0" smtClean="0">
              <a:solidFill>
                <a:srgbClr val="003366"/>
              </a:solidFill>
            </a:rPr>
            <a:t>Verify client insurance eligibility and document in </a:t>
          </a:r>
          <a:r>
            <a:rPr lang="en-US" sz="1600" b="1" kern="1200" dirty="0" err="1" smtClean="0">
              <a:solidFill>
                <a:srgbClr val="003366"/>
              </a:solidFill>
            </a:rPr>
            <a:t>CAREWare</a:t>
          </a:r>
          <a:endParaRPr lang="en-US" sz="1600" b="1" kern="1200" dirty="0">
            <a:solidFill>
              <a:srgbClr val="003366"/>
            </a:solidFill>
          </a:endParaRPr>
        </a:p>
        <a:p>
          <a:pPr marL="171450" lvl="1" indent="-171450" algn="l" defTabSz="711200" eaLnBrk="1" latinLnBrk="0">
            <a:lnSpc>
              <a:spcPct val="90000"/>
            </a:lnSpc>
            <a:spcBef>
              <a:spcPct val="0"/>
            </a:spcBef>
            <a:spcAft>
              <a:spcPct val="15000"/>
            </a:spcAft>
            <a:buChar char="••"/>
          </a:pPr>
          <a:r>
            <a:rPr lang="en-US" sz="1600" b="1" kern="1200" dirty="0" smtClean="0">
              <a:solidFill>
                <a:srgbClr val="003366"/>
              </a:solidFill>
            </a:rPr>
            <a:t>Case managers enter services and case notes into </a:t>
          </a:r>
          <a:r>
            <a:rPr lang="en-US" sz="1600" b="1" kern="1200" dirty="0" err="1" smtClean="0">
              <a:solidFill>
                <a:srgbClr val="003366"/>
              </a:solidFill>
            </a:rPr>
            <a:t>CAREWare</a:t>
          </a:r>
          <a:endParaRPr lang="en-US" sz="1600" b="1" kern="1200" dirty="0">
            <a:solidFill>
              <a:srgbClr val="003366"/>
            </a:solidFill>
          </a:endParaRPr>
        </a:p>
      </dsp:txBody>
      <dsp:txXfrm rot="5400000">
        <a:off x="4142058" y="-2388792"/>
        <a:ext cx="713968" cy="7461114"/>
      </dsp:txXfrm>
    </dsp:sp>
    <dsp:sp modelId="{B18FCF9B-9626-43A2-9C35-0E9E03CC7476}">
      <dsp:nvSpPr>
        <dsp:cNvPr id="0" name=""/>
        <dsp:cNvSpPr/>
      </dsp:nvSpPr>
      <dsp:spPr>
        <a:xfrm rot="5400000">
          <a:off x="-164675" y="2145880"/>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solidFill>
                <a:srgbClr val="003366"/>
              </a:solidFill>
            </a:rPr>
            <a:t>Extract</a:t>
          </a:r>
          <a:r>
            <a:rPr lang="en-US" sz="1500" kern="1200" dirty="0" smtClean="0"/>
            <a:t> </a:t>
          </a:r>
          <a:r>
            <a:rPr lang="en-US" sz="1500" b="1" kern="1200" dirty="0" smtClean="0">
              <a:solidFill>
                <a:srgbClr val="003366"/>
              </a:solidFill>
            </a:rPr>
            <a:t>Data</a:t>
          </a:r>
          <a:endParaRPr lang="en-US" sz="1500" b="1" kern="1200" dirty="0">
            <a:solidFill>
              <a:srgbClr val="003366"/>
            </a:solidFill>
          </a:endParaRPr>
        </a:p>
      </dsp:txBody>
      <dsp:txXfrm rot="5400000">
        <a:off x="-164675" y="2145880"/>
        <a:ext cx="1097836" cy="768485"/>
      </dsp:txXfrm>
    </dsp:sp>
    <dsp:sp modelId="{2DB1629F-BB9D-4D32-A23D-F16DC0BEE15F}">
      <dsp:nvSpPr>
        <dsp:cNvPr id="0" name=""/>
        <dsp:cNvSpPr/>
      </dsp:nvSpPr>
      <dsp:spPr>
        <a:xfrm rot="5400000">
          <a:off x="4142245" y="-1408078"/>
          <a:ext cx="713593" cy="7461114"/>
        </a:xfrm>
        <a:prstGeom prst="round2SameRect">
          <a:avLst/>
        </a:prstGeom>
        <a:solidFill>
          <a:schemeClr val="lt1">
            <a:hueOff val="0"/>
            <a:satOff val="0"/>
            <a:lum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Extrapolate data from </a:t>
          </a:r>
          <a:r>
            <a:rPr lang="en-US" sz="1600" b="1" kern="1200" dirty="0" err="1" smtClean="0">
              <a:solidFill>
                <a:srgbClr val="003366"/>
              </a:solidFill>
            </a:rPr>
            <a:t>CAREWare</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Prepare claims and case notes for submission</a:t>
          </a:r>
          <a:endParaRPr lang="en-US" sz="1600" b="1" kern="1200" dirty="0">
            <a:solidFill>
              <a:srgbClr val="003366"/>
            </a:solidFill>
          </a:endParaRPr>
        </a:p>
      </dsp:txBody>
      <dsp:txXfrm rot="5400000">
        <a:off x="4142245" y="-1408078"/>
        <a:ext cx="713593" cy="7461114"/>
      </dsp:txXfrm>
    </dsp:sp>
    <dsp:sp modelId="{65B4364F-84FC-46A7-9696-FE5BDFBB2A31}">
      <dsp:nvSpPr>
        <dsp:cNvPr id="0" name=""/>
        <dsp:cNvSpPr/>
      </dsp:nvSpPr>
      <dsp:spPr>
        <a:xfrm rot="5400000">
          <a:off x="-164675" y="3111258"/>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solidFill>
                <a:srgbClr val="003366"/>
              </a:solidFill>
            </a:rPr>
            <a:t>Process</a:t>
          </a:r>
          <a:r>
            <a:rPr lang="en-US" sz="1500" kern="1200" dirty="0" smtClean="0"/>
            <a:t> </a:t>
          </a:r>
          <a:r>
            <a:rPr lang="en-US" sz="1500" b="1" kern="1200" dirty="0" smtClean="0">
              <a:solidFill>
                <a:srgbClr val="003366"/>
              </a:solidFill>
            </a:rPr>
            <a:t>Billing</a:t>
          </a:r>
          <a:endParaRPr lang="en-US" sz="1500" b="1" kern="1200" dirty="0">
            <a:solidFill>
              <a:srgbClr val="003366"/>
            </a:solidFill>
          </a:endParaRPr>
        </a:p>
      </dsp:txBody>
      <dsp:txXfrm rot="5400000">
        <a:off x="-164675" y="3111258"/>
        <a:ext cx="1097836" cy="768485"/>
      </dsp:txXfrm>
    </dsp:sp>
    <dsp:sp modelId="{6BA65417-370F-46DF-B28A-1A9665379DE5}">
      <dsp:nvSpPr>
        <dsp:cNvPr id="0" name=""/>
        <dsp:cNvSpPr/>
      </dsp:nvSpPr>
      <dsp:spPr>
        <a:xfrm rot="5400000">
          <a:off x="4142245" y="-427177"/>
          <a:ext cx="713593" cy="7461114"/>
        </a:xfrm>
        <a:prstGeom prst="round2SameRect">
          <a:avLst/>
        </a:prstGeom>
        <a:solidFill>
          <a:schemeClr val="lt1">
            <a:hueOff val="0"/>
            <a:satOff val="0"/>
            <a:lum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Verify services and case notes for each client for accuracy and eligibility</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Submit invoices either electronically or via hardcopy</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Calculate invoices and book as a receivable</a:t>
          </a:r>
          <a:endParaRPr lang="en-US" sz="1600" b="1" kern="1200" dirty="0">
            <a:solidFill>
              <a:srgbClr val="003366"/>
            </a:solidFill>
          </a:endParaRPr>
        </a:p>
      </dsp:txBody>
      <dsp:txXfrm rot="5400000">
        <a:off x="4142245" y="-427177"/>
        <a:ext cx="713593" cy="7461114"/>
      </dsp:txXfrm>
    </dsp:sp>
    <dsp:sp modelId="{038E5A18-A55D-4939-A05D-ED95FB9EB6F7}">
      <dsp:nvSpPr>
        <dsp:cNvPr id="0" name=""/>
        <dsp:cNvSpPr/>
      </dsp:nvSpPr>
      <dsp:spPr>
        <a:xfrm rot="5400000">
          <a:off x="-164675" y="4092160"/>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Receive</a:t>
          </a:r>
          <a:r>
            <a:rPr lang="en-US" sz="1500" b="1" kern="1200" dirty="0" smtClean="0"/>
            <a:t> </a:t>
          </a:r>
          <a:r>
            <a:rPr lang="en-US" sz="1500" b="1" kern="1200" dirty="0" smtClean="0">
              <a:solidFill>
                <a:srgbClr val="003366"/>
              </a:solidFill>
            </a:rPr>
            <a:t>Payment</a:t>
          </a:r>
          <a:endParaRPr lang="en-US" sz="1500" b="1" kern="1200" dirty="0">
            <a:solidFill>
              <a:srgbClr val="003366"/>
            </a:solidFill>
          </a:endParaRPr>
        </a:p>
      </dsp:txBody>
      <dsp:txXfrm rot="5400000">
        <a:off x="-164675" y="4092160"/>
        <a:ext cx="1097836" cy="768485"/>
      </dsp:txXfrm>
    </dsp:sp>
    <dsp:sp modelId="{33B0E647-4D9C-4376-A0FC-FD4662BC5406}">
      <dsp:nvSpPr>
        <dsp:cNvPr id="0" name=""/>
        <dsp:cNvSpPr/>
      </dsp:nvSpPr>
      <dsp:spPr>
        <a:xfrm rot="5400000">
          <a:off x="4142245" y="553724"/>
          <a:ext cx="713593" cy="7461114"/>
        </a:xfrm>
        <a:prstGeom prst="round2SameRect">
          <a:avLst/>
        </a:prstGeom>
        <a:solidFill>
          <a:schemeClr val="lt1">
            <a:hueOff val="0"/>
            <a:satOff val="0"/>
            <a:lum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Reconcile payments with invoices using the remittance advice</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Post revenue against Accounts Receivables</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Pursue any outstanding monies with the Insurance Provider</a:t>
          </a:r>
          <a:endParaRPr lang="en-US" sz="1600" b="1" kern="1200" dirty="0">
            <a:solidFill>
              <a:srgbClr val="003366"/>
            </a:solidFill>
          </a:endParaRPr>
        </a:p>
      </dsp:txBody>
      <dsp:txXfrm rot="5400000">
        <a:off x="4142245" y="553724"/>
        <a:ext cx="713593" cy="746111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E825A4-BF4B-4A72-B624-BEC0B0C44D0A}">
      <dsp:nvSpPr>
        <dsp:cNvPr id="0" name=""/>
        <dsp:cNvSpPr/>
      </dsp:nvSpPr>
      <dsp:spPr>
        <a:xfrm rot="5400000">
          <a:off x="-164675" y="168554"/>
          <a:ext cx="1097836" cy="768485"/>
        </a:xfrm>
        <a:prstGeom prst="chevron">
          <a:avLst/>
        </a:prstGeom>
        <a:solidFill>
          <a:schemeClr val="bg1"/>
        </a:solidFill>
        <a:ln w="190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Setup</a:t>
          </a:r>
          <a:endParaRPr lang="en-US" sz="1500" b="1" kern="1200" dirty="0">
            <a:solidFill>
              <a:srgbClr val="003366"/>
            </a:solidFill>
          </a:endParaRPr>
        </a:p>
      </dsp:txBody>
      <dsp:txXfrm rot="5400000">
        <a:off x="-164675" y="168554"/>
        <a:ext cx="1097836" cy="768485"/>
      </dsp:txXfrm>
    </dsp:sp>
    <dsp:sp modelId="{3B4FBDBC-1348-4EB0-9E9D-45A31450D621}">
      <dsp:nvSpPr>
        <dsp:cNvPr id="0" name=""/>
        <dsp:cNvSpPr/>
      </dsp:nvSpPr>
      <dsp:spPr>
        <a:xfrm rot="5400000">
          <a:off x="4142245" y="-3369881"/>
          <a:ext cx="713593" cy="7461114"/>
        </a:xfrm>
        <a:prstGeom prst="round2SameRect">
          <a:avLst/>
        </a:prstGeom>
        <a:solidFill>
          <a:schemeClr val="tx1"/>
        </a:solidFill>
        <a:ln w="127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Target Case Managers through the DPW Targeted Case Management Program</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Negotiate contracts with participating Managed Care Organizations</a:t>
          </a:r>
          <a:endParaRPr lang="en-US" sz="1600" b="1" kern="1200" dirty="0">
            <a:solidFill>
              <a:srgbClr val="003366"/>
            </a:solidFill>
          </a:endParaRPr>
        </a:p>
      </dsp:txBody>
      <dsp:txXfrm rot="5400000">
        <a:off x="4142245" y="-3369881"/>
        <a:ext cx="713593" cy="7461114"/>
      </dsp:txXfrm>
    </dsp:sp>
    <dsp:sp modelId="{846B963E-FE60-4614-A72B-209F8E1BF247}">
      <dsp:nvSpPr>
        <dsp:cNvPr id="0" name=""/>
        <dsp:cNvSpPr/>
      </dsp:nvSpPr>
      <dsp:spPr>
        <a:xfrm rot="5400000">
          <a:off x="-164675" y="1149455"/>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Compile</a:t>
          </a:r>
          <a:r>
            <a:rPr lang="en-US" sz="1500" b="1" kern="1200" baseline="0" dirty="0" smtClean="0"/>
            <a:t> </a:t>
          </a:r>
          <a:r>
            <a:rPr lang="en-US" sz="1500" b="1" kern="1200" baseline="0" dirty="0" smtClean="0">
              <a:solidFill>
                <a:srgbClr val="003366"/>
              </a:solidFill>
            </a:rPr>
            <a:t>Data</a:t>
          </a:r>
          <a:endParaRPr lang="en-US" sz="1500" b="1" kern="1200" dirty="0">
            <a:solidFill>
              <a:srgbClr val="003366"/>
            </a:solidFill>
          </a:endParaRPr>
        </a:p>
      </dsp:txBody>
      <dsp:txXfrm rot="5400000">
        <a:off x="-164675" y="1149455"/>
        <a:ext cx="1097836" cy="768485"/>
      </dsp:txXfrm>
    </dsp:sp>
    <dsp:sp modelId="{0704D226-C616-4EA2-907E-71A0A5A99DF1}">
      <dsp:nvSpPr>
        <dsp:cNvPr id="0" name=""/>
        <dsp:cNvSpPr/>
      </dsp:nvSpPr>
      <dsp:spPr>
        <a:xfrm rot="5400000">
          <a:off x="4142058" y="-2388792"/>
          <a:ext cx="713968" cy="7461114"/>
        </a:xfrm>
        <a:prstGeom prst="round2SameRect">
          <a:avLst/>
        </a:prstGeom>
        <a:solidFill>
          <a:schemeClr val="lt1">
            <a:hueOff val="0"/>
            <a:satOff val="0"/>
            <a:lumOff val="0"/>
          </a:schemeClr>
        </a:solidFill>
        <a:ln w="1905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600" b="1" kern="1200" dirty="0" smtClean="0">
              <a:solidFill>
                <a:srgbClr val="003366"/>
              </a:solidFill>
            </a:rPr>
            <a:t> Verify client insurance eligibility and document in </a:t>
          </a:r>
          <a:r>
            <a:rPr lang="en-US" sz="1600" b="1" kern="1200" dirty="0" err="1" smtClean="0">
              <a:solidFill>
                <a:srgbClr val="003366"/>
              </a:solidFill>
            </a:rPr>
            <a:t>CAREWare</a:t>
          </a:r>
          <a:endParaRPr lang="en-US" sz="1600" b="1" kern="1200" dirty="0">
            <a:solidFill>
              <a:srgbClr val="003366"/>
            </a:solid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600" b="1" kern="1200" dirty="0" smtClean="0">
              <a:solidFill>
                <a:srgbClr val="003366"/>
              </a:solidFill>
            </a:rPr>
            <a:t>Case managers enter services and case notes into </a:t>
          </a:r>
          <a:r>
            <a:rPr lang="en-US" sz="1600" b="1" kern="1200" dirty="0" err="1" smtClean="0">
              <a:solidFill>
                <a:srgbClr val="003366"/>
              </a:solidFill>
            </a:rPr>
            <a:t>CAREWare</a:t>
          </a:r>
          <a:endParaRPr lang="en-US" sz="1600" b="1" kern="1200" dirty="0">
            <a:solidFill>
              <a:srgbClr val="003366"/>
            </a:solidFill>
          </a:endParaRPr>
        </a:p>
      </dsp:txBody>
      <dsp:txXfrm rot="5400000">
        <a:off x="4142058" y="-2388792"/>
        <a:ext cx="713968" cy="7461114"/>
      </dsp:txXfrm>
    </dsp:sp>
    <dsp:sp modelId="{B18FCF9B-9626-43A2-9C35-0E9E03CC7476}">
      <dsp:nvSpPr>
        <dsp:cNvPr id="0" name=""/>
        <dsp:cNvSpPr/>
      </dsp:nvSpPr>
      <dsp:spPr>
        <a:xfrm rot="5400000">
          <a:off x="-164675" y="2145880"/>
          <a:ext cx="1097836" cy="768485"/>
        </a:xfrm>
        <a:prstGeom prst="chevron">
          <a:avLst/>
        </a:prstGeom>
        <a:solidFill>
          <a:srgbClr val="FFC000"/>
        </a:solidFill>
        <a:ln w="381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Extract Data</a:t>
          </a:r>
          <a:endParaRPr lang="en-US" sz="1500" b="1" kern="1200" dirty="0">
            <a:solidFill>
              <a:srgbClr val="003366"/>
            </a:solidFill>
          </a:endParaRPr>
        </a:p>
      </dsp:txBody>
      <dsp:txXfrm rot="5400000">
        <a:off x="-164675" y="2145880"/>
        <a:ext cx="1097836" cy="768485"/>
      </dsp:txXfrm>
    </dsp:sp>
    <dsp:sp modelId="{2DB1629F-BB9D-4D32-A23D-F16DC0BEE15F}">
      <dsp:nvSpPr>
        <dsp:cNvPr id="0" name=""/>
        <dsp:cNvSpPr/>
      </dsp:nvSpPr>
      <dsp:spPr>
        <a:xfrm rot="5400000">
          <a:off x="4142245" y="-1408078"/>
          <a:ext cx="713593" cy="7461114"/>
        </a:xfrm>
        <a:prstGeom prst="round2SameRect">
          <a:avLst/>
        </a:prstGeom>
        <a:solidFill>
          <a:schemeClr val="lt1">
            <a:hueOff val="0"/>
            <a:satOff val="0"/>
            <a:lumOff val="0"/>
          </a:schemeClr>
        </a:solidFill>
        <a:ln w="38100" cap="flat" cmpd="sng" algn="ctr">
          <a:solidFill>
            <a:schemeClr val="bg2"/>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Extrapolate data from </a:t>
          </a:r>
          <a:r>
            <a:rPr lang="en-US" sz="1600" b="1" kern="1200" dirty="0" err="1" smtClean="0">
              <a:solidFill>
                <a:srgbClr val="003366"/>
              </a:solidFill>
            </a:rPr>
            <a:t>CAREWare</a:t>
          </a:r>
          <a:r>
            <a:rPr lang="en-US" sz="1600" b="1" kern="1200" dirty="0" smtClean="0">
              <a:solidFill>
                <a:srgbClr val="003366"/>
              </a:solidFill>
            </a:rPr>
            <a:t> and edit </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Prepare claims and case notes for submission</a:t>
          </a:r>
          <a:endParaRPr lang="en-US" sz="1600" b="1" kern="1200" dirty="0">
            <a:solidFill>
              <a:srgbClr val="003366"/>
            </a:solidFill>
          </a:endParaRPr>
        </a:p>
      </dsp:txBody>
      <dsp:txXfrm rot="5400000">
        <a:off x="4142245" y="-1408078"/>
        <a:ext cx="713593" cy="7461114"/>
      </dsp:txXfrm>
    </dsp:sp>
    <dsp:sp modelId="{65B4364F-84FC-46A7-9696-FE5BDFBB2A31}">
      <dsp:nvSpPr>
        <dsp:cNvPr id="0" name=""/>
        <dsp:cNvSpPr/>
      </dsp:nvSpPr>
      <dsp:spPr>
        <a:xfrm rot="5400000">
          <a:off x="-164675" y="3111258"/>
          <a:ext cx="1097836" cy="768485"/>
        </a:xfrm>
        <a:prstGeom prst="chevron">
          <a:avLst/>
        </a:prstGeom>
        <a:solidFill>
          <a:srgbClr val="FFC000"/>
        </a:solidFill>
        <a:ln w="3810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Process Billing</a:t>
          </a:r>
          <a:endParaRPr lang="en-US" sz="1500" b="1" kern="1200" dirty="0">
            <a:solidFill>
              <a:srgbClr val="003366"/>
            </a:solidFill>
          </a:endParaRPr>
        </a:p>
      </dsp:txBody>
      <dsp:txXfrm rot="5400000">
        <a:off x="-164675" y="3111258"/>
        <a:ext cx="1097836" cy="768485"/>
      </dsp:txXfrm>
    </dsp:sp>
    <dsp:sp modelId="{6BA65417-370F-46DF-B28A-1A9665379DE5}">
      <dsp:nvSpPr>
        <dsp:cNvPr id="0" name=""/>
        <dsp:cNvSpPr/>
      </dsp:nvSpPr>
      <dsp:spPr>
        <a:xfrm rot="5400000">
          <a:off x="4142245" y="-427177"/>
          <a:ext cx="713593" cy="7461114"/>
        </a:xfrm>
        <a:prstGeom prst="round2SameRect">
          <a:avLst/>
        </a:prstGeom>
        <a:solidFill>
          <a:schemeClr val="lt1">
            <a:hueOff val="0"/>
            <a:satOff val="0"/>
            <a:lumOff val="0"/>
          </a:schemeClr>
        </a:solidFill>
        <a:ln w="38100" cap="flat" cmpd="sng" algn="ctr">
          <a:solidFill>
            <a:schemeClr val="bg2"/>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Verify services and case notes for each client for accuracy and eligibility</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Submit invoices either electronically or via hardcopy</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Calculate invoices and book as a receivable</a:t>
          </a:r>
          <a:endParaRPr lang="en-US" sz="1600" b="1" kern="1200" dirty="0">
            <a:solidFill>
              <a:srgbClr val="003366"/>
            </a:solidFill>
          </a:endParaRPr>
        </a:p>
      </dsp:txBody>
      <dsp:txXfrm rot="5400000">
        <a:off x="4142245" y="-427177"/>
        <a:ext cx="713593" cy="7461114"/>
      </dsp:txXfrm>
    </dsp:sp>
    <dsp:sp modelId="{038E5A18-A55D-4939-A05D-ED95FB9EB6F7}">
      <dsp:nvSpPr>
        <dsp:cNvPr id="0" name=""/>
        <dsp:cNvSpPr/>
      </dsp:nvSpPr>
      <dsp:spPr>
        <a:xfrm rot="5400000">
          <a:off x="-164675" y="4092160"/>
          <a:ext cx="1097836" cy="768485"/>
        </a:xfrm>
        <a:prstGeom prst="chevron">
          <a:avLst/>
        </a:prstGeom>
        <a:solidFill>
          <a:schemeClr val="bg1"/>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003366"/>
              </a:solidFill>
            </a:rPr>
            <a:t>Receive Payment</a:t>
          </a:r>
          <a:endParaRPr lang="en-US" sz="1500" b="1" kern="1200" dirty="0">
            <a:solidFill>
              <a:srgbClr val="003366"/>
            </a:solidFill>
          </a:endParaRPr>
        </a:p>
      </dsp:txBody>
      <dsp:txXfrm rot="5400000">
        <a:off x="-164675" y="4092160"/>
        <a:ext cx="1097836" cy="768485"/>
      </dsp:txXfrm>
    </dsp:sp>
    <dsp:sp modelId="{33B0E647-4D9C-4376-A0FC-FD4662BC5406}">
      <dsp:nvSpPr>
        <dsp:cNvPr id="0" name=""/>
        <dsp:cNvSpPr/>
      </dsp:nvSpPr>
      <dsp:spPr>
        <a:xfrm rot="5400000">
          <a:off x="4142245" y="553724"/>
          <a:ext cx="713593" cy="7461114"/>
        </a:xfrm>
        <a:prstGeom prst="round2SameRect">
          <a:avLst/>
        </a:prstGeom>
        <a:solidFill>
          <a:schemeClr val="lt1">
            <a:hueOff val="0"/>
            <a:satOff val="0"/>
            <a:lumOff val="0"/>
          </a:schemeClr>
        </a:solidFill>
        <a:ln w="1905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solidFill>
                <a:srgbClr val="003366"/>
              </a:solidFill>
            </a:rPr>
            <a:t>Reconcile payments against claims using the remittance advice</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Post revenue against Accounts Receivables</a:t>
          </a:r>
          <a:endParaRPr lang="en-US" sz="1600" b="1" kern="1200" dirty="0">
            <a:solidFill>
              <a:srgbClr val="003366"/>
            </a:solidFill>
          </a:endParaRPr>
        </a:p>
        <a:p>
          <a:pPr marL="171450" lvl="1" indent="-171450" algn="l" defTabSz="711200">
            <a:lnSpc>
              <a:spcPct val="90000"/>
            </a:lnSpc>
            <a:spcBef>
              <a:spcPct val="0"/>
            </a:spcBef>
            <a:spcAft>
              <a:spcPct val="15000"/>
            </a:spcAft>
            <a:buChar char="••"/>
          </a:pPr>
          <a:r>
            <a:rPr lang="en-US" sz="1600" b="1" kern="1200" dirty="0" smtClean="0">
              <a:solidFill>
                <a:srgbClr val="003366"/>
              </a:solidFill>
            </a:rPr>
            <a:t>Pursue any outstanding monies with the Insurance Provider</a:t>
          </a:r>
          <a:endParaRPr lang="en-US" sz="1600" b="1" kern="1200" dirty="0">
            <a:solidFill>
              <a:srgbClr val="003366"/>
            </a:solidFill>
          </a:endParaRPr>
        </a:p>
      </dsp:txBody>
      <dsp:txXfrm rot="5400000">
        <a:off x="4142245" y="553724"/>
        <a:ext cx="713593" cy="746111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11699" cy="461804"/>
          </a:xfrm>
          <a:prstGeom prst="rect">
            <a:avLst/>
          </a:prstGeom>
        </p:spPr>
        <p:txBody>
          <a:bodyPr vert="horz" lIns="92438" tIns="46219" rIns="92438" bIns="46219" rtlCol="0"/>
          <a:lstStyle>
            <a:lvl1pPr algn="l">
              <a:defRPr sz="1200"/>
            </a:lvl1pPr>
          </a:lstStyle>
          <a:p>
            <a:endParaRPr lang="en-US"/>
          </a:p>
        </p:txBody>
      </p:sp>
      <p:sp>
        <p:nvSpPr>
          <p:cNvPr id="3" name="Date Placeholder 2"/>
          <p:cNvSpPr>
            <a:spLocks noGrp="1"/>
          </p:cNvSpPr>
          <p:nvPr>
            <p:ph type="dt" sz="quarter" idx="1"/>
          </p:nvPr>
        </p:nvSpPr>
        <p:spPr>
          <a:xfrm>
            <a:off x="3936773" y="0"/>
            <a:ext cx="3011699" cy="461804"/>
          </a:xfrm>
          <a:prstGeom prst="rect">
            <a:avLst/>
          </a:prstGeom>
        </p:spPr>
        <p:txBody>
          <a:bodyPr vert="horz" lIns="92438" tIns="46219" rIns="92438" bIns="46219" rtlCol="0"/>
          <a:lstStyle>
            <a:lvl1pPr algn="r">
              <a:defRPr sz="1200"/>
            </a:lvl1pPr>
          </a:lstStyle>
          <a:p>
            <a:fld id="{24C226B8-0A8C-49A1-ABD5-FE4176F27D45}" type="datetimeFigureOut">
              <a:rPr lang="en-US" smtClean="0"/>
              <a:pPr/>
              <a:t>10/15/2012</a:t>
            </a:fld>
            <a:endParaRPr lang="en-US"/>
          </a:p>
        </p:txBody>
      </p:sp>
      <p:sp>
        <p:nvSpPr>
          <p:cNvPr id="4" name="Footer Placeholder 3"/>
          <p:cNvSpPr>
            <a:spLocks noGrp="1"/>
          </p:cNvSpPr>
          <p:nvPr>
            <p:ph type="ftr" sz="quarter" idx="2"/>
          </p:nvPr>
        </p:nvSpPr>
        <p:spPr>
          <a:xfrm>
            <a:off x="4" y="8772668"/>
            <a:ext cx="3011699" cy="461804"/>
          </a:xfrm>
          <a:prstGeom prst="rect">
            <a:avLst/>
          </a:prstGeom>
        </p:spPr>
        <p:txBody>
          <a:bodyPr vert="horz" lIns="92438" tIns="46219" rIns="92438" bIns="46219" rtlCol="0" anchor="b"/>
          <a:lstStyle>
            <a:lvl1pPr algn="l">
              <a:defRPr sz="1200"/>
            </a:lvl1pPr>
          </a:lstStyle>
          <a:p>
            <a:endParaRPr lang="en-US"/>
          </a:p>
        </p:txBody>
      </p:sp>
      <p:sp>
        <p:nvSpPr>
          <p:cNvPr id="5" name="Slide Number Placeholder 4"/>
          <p:cNvSpPr>
            <a:spLocks noGrp="1"/>
          </p:cNvSpPr>
          <p:nvPr>
            <p:ph type="sldNum" sz="quarter" idx="3"/>
          </p:nvPr>
        </p:nvSpPr>
        <p:spPr>
          <a:xfrm>
            <a:off x="3936773" y="8772668"/>
            <a:ext cx="3011699" cy="461804"/>
          </a:xfrm>
          <a:prstGeom prst="rect">
            <a:avLst/>
          </a:prstGeom>
        </p:spPr>
        <p:txBody>
          <a:bodyPr vert="horz" lIns="92438" tIns="46219" rIns="92438" bIns="46219" rtlCol="0" anchor="b"/>
          <a:lstStyle>
            <a:lvl1pPr algn="r">
              <a:defRPr sz="1200"/>
            </a:lvl1pPr>
          </a:lstStyle>
          <a:p>
            <a:fld id="{A4AC17A7-C06C-4B42-8147-57EB876BB6A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11699" cy="461804"/>
          </a:xfrm>
          <a:prstGeom prst="rect">
            <a:avLst/>
          </a:prstGeom>
        </p:spPr>
        <p:txBody>
          <a:bodyPr vert="horz" lIns="92438" tIns="46219" rIns="92438" bIns="46219" rtlCol="0"/>
          <a:lstStyle>
            <a:lvl1pPr algn="l">
              <a:defRPr sz="1200"/>
            </a:lvl1pPr>
          </a:lstStyle>
          <a:p>
            <a:endParaRPr lang="en-US"/>
          </a:p>
        </p:txBody>
      </p:sp>
      <p:sp>
        <p:nvSpPr>
          <p:cNvPr id="3" name="Date Placeholder 2"/>
          <p:cNvSpPr>
            <a:spLocks noGrp="1"/>
          </p:cNvSpPr>
          <p:nvPr>
            <p:ph type="dt" idx="1"/>
          </p:nvPr>
        </p:nvSpPr>
        <p:spPr>
          <a:xfrm>
            <a:off x="3936773" y="0"/>
            <a:ext cx="3011699" cy="461804"/>
          </a:xfrm>
          <a:prstGeom prst="rect">
            <a:avLst/>
          </a:prstGeom>
        </p:spPr>
        <p:txBody>
          <a:bodyPr vert="horz" lIns="92438" tIns="46219" rIns="92438" bIns="46219" rtlCol="0"/>
          <a:lstStyle>
            <a:lvl1pPr algn="r">
              <a:defRPr sz="1200"/>
            </a:lvl1pPr>
          </a:lstStyle>
          <a:p>
            <a:fld id="{784F13DF-445C-431E-BC78-4D6B2D29787F}" type="datetimeFigureOut">
              <a:rPr lang="en-US" smtClean="0"/>
              <a:pPr/>
              <a:t>10/15/2012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38" tIns="46219" rIns="92438" bIns="46219"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38" tIns="46219" rIns="92438" bIns="462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772668"/>
            <a:ext cx="3011699" cy="461804"/>
          </a:xfrm>
          <a:prstGeom prst="rect">
            <a:avLst/>
          </a:prstGeom>
        </p:spPr>
        <p:txBody>
          <a:bodyPr vert="horz" lIns="92438" tIns="46219" rIns="92438" bIns="46219" rtlCol="0" anchor="b"/>
          <a:lstStyle>
            <a:lvl1pPr algn="l">
              <a:defRPr sz="1200"/>
            </a:lvl1pPr>
          </a:lstStyle>
          <a:p>
            <a:endParaRPr lang="en-US"/>
          </a:p>
        </p:txBody>
      </p:sp>
      <p:sp>
        <p:nvSpPr>
          <p:cNvPr id="7" name="Slide Number Placeholder 6"/>
          <p:cNvSpPr>
            <a:spLocks noGrp="1"/>
          </p:cNvSpPr>
          <p:nvPr>
            <p:ph type="sldNum" sz="quarter" idx="5"/>
          </p:nvPr>
        </p:nvSpPr>
        <p:spPr>
          <a:xfrm>
            <a:off x="3936773" y="8772668"/>
            <a:ext cx="3011699" cy="461804"/>
          </a:xfrm>
          <a:prstGeom prst="rect">
            <a:avLst/>
          </a:prstGeom>
        </p:spPr>
        <p:txBody>
          <a:bodyPr vert="horz" lIns="92438" tIns="46219" rIns="92438" bIns="46219" rtlCol="0" anchor="b"/>
          <a:lstStyle>
            <a:lvl1pPr algn="r">
              <a:defRPr sz="1200"/>
            </a:lvl1pPr>
          </a:lstStyle>
          <a:p>
            <a:fld id="{4C3A8BD6-73A4-4645-8649-6A491876A4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dpw.state.pa.us/Resources/Documents/PDF/PROMISe/EnrollmentInfo/omap_individ_baseapp.pdf"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nppes.cms.hhs.gov/NPPES/Welcome.do"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dpw.state.pa.us/Resources/Documents/PDF/PROMISe/EnrollmentInfo/omap_individ_baseapp.pdf"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nppes.cms.hhs.gov/NPPES/Welcome.do"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promise.dpw.state.pa.us/portal/Default.aspx?alias=promise.dpw.state.pa.us/portal/provider"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r>
              <a:rPr lang="en-US" dirty="0" smtClean="0"/>
              <a:t>Please take notes and hold questions</a:t>
            </a:r>
            <a:r>
              <a:rPr lang="en-US" baseline="0" dirty="0" smtClean="0"/>
              <a:t> for breaks.</a:t>
            </a:r>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http://www.dpw.state.pa.us/Resources/Documents/PDF/PROMISe/EnrollmentInfo/omap_individ_baseapp.pdf</a:t>
            </a:r>
            <a:endParaRPr lang="en-US" sz="1200" dirty="0" smtClean="0"/>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4"/>
              </a:rPr>
              <a:t>https://nppes.cms.hhs.gov/NPPES/Welcome.do</a:t>
            </a:r>
            <a:endParaRPr lang="en-US" sz="120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We require</a:t>
            </a:r>
            <a:r>
              <a:rPr lang="en-US" sz="1200" baseline="0" dirty="0" smtClean="0"/>
              <a:t> all CMs to have degrees. This may not be the case at other ASOs.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22</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http://www.dpw.state.pa.us/Resources/Documents/PDF/PROMISe/EnrollmentInfo/omap_individ_baseapp.pdf</a:t>
            </a:r>
            <a:endParaRPr lang="en-US" sz="1200" dirty="0" smtClean="0"/>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4"/>
              </a:rPr>
              <a:t>https://nppes.cms.hhs.gov/NPPES/Welcome.do</a:t>
            </a:r>
            <a:endParaRPr lang="en-US" sz="120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We require</a:t>
            </a:r>
            <a:r>
              <a:rPr lang="en-US" sz="1200" baseline="0" dirty="0" smtClean="0"/>
              <a:t> all CMs to have degrees. This may not be the case at other ASOs.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23</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Second step</a:t>
            </a:r>
          </a:p>
          <a:p>
            <a:r>
              <a:rPr lang="en-US" dirty="0" smtClean="0"/>
              <a:t>All of</a:t>
            </a:r>
            <a:r>
              <a:rPr lang="en-US" baseline="0" dirty="0" smtClean="0"/>
              <a:t> the ASOs present use </a:t>
            </a:r>
            <a:r>
              <a:rPr lang="en-US" baseline="0" dirty="0" err="1" smtClean="0"/>
              <a:t>CAREWare</a:t>
            </a:r>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24</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 hav</a:t>
            </a:r>
            <a:r>
              <a:rPr lang="en-US" baseline="0" dirty="0" smtClean="0"/>
              <a:t>e your contracts, verify client’s insurance data to sort out who will be billed for. This can be done by the Billing Department or by the Case Managers. We maintain the data at </a:t>
            </a:r>
            <a:r>
              <a:rPr lang="en-US" baseline="0" dirty="0" err="1" smtClean="0"/>
              <a:t>ActionAIDs</a:t>
            </a:r>
            <a:r>
              <a:rPr lang="en-US" baseline="0" dirty="0" smtClean="0"/>
              <a:t> but if a CM wants to double-check they can. </a:t>
            </a:r>
          </a:p>
          <a:p>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Once a CM is targeted they receive their MAID#. </a:t>
            </a:r>
            <a:r>
              <a:rPr lang="en-US" dirty="0" smtClean="0"/>
              <a:t>Setup Account using MAID# and enter</a:t>
            </a:r>
            <a:r>
              <a:rPr lang="en-US" baseline="0" dirty="0" smtClean="0"/>
              <a:t> </a:t>
            </a:r>
            <a:r>
              <a:rPr lang="en-US" dirty="0" smtClean="0"/>
              <a:t>client data</a:t>
            </a:r>
            <a:r>
              <a:rPr lang="en-US" baseline="0" dirty="0" smtClean="0"/>
              <a:t>. </a:t>
            </a:r>
            <a:endParaRPr lang="en-US" dirty="0" smtClean="0"/>
          </a:p>
          <a:p>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hlinkClick r:id="rId3"/>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https://promise.dpw.state.pa.us/portal/Default.aspx?alias=promise.dpw.state.pa.us/portal/provider</a:t>
            </a:r>
            <a:endParaRPr lang="en-US" dirty="0" smtClean="0"/>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25</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3A8BD6-73A4-4645-8649-6A491876A462}" type="slidenum">
              <a:rPr lang="en-US" smtClean="0"/>
              <a:pPr/>
              <a:t>26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27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r>
              <a:rPr lang="en-US" dirty="0" smtClean="0"/>
              <a:t>Emergency On-Call is not paid for</a:t>
            </a:r>
            <a:r>
              <a:rPr lang="en-US" baseline="0" dirty="0" smtClean="0"/>
              <a:t> by AACO anymore. </a:t>
            </a:r>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C3A8BD6-73A4-4645-8649-6A491876A462}" type="slidenum">
              <a:rPr lang="en-US" smtClean="0"/>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process</a:t>
            </a:r>
            <a:r>
              <a:rPr lang="en-US" baseline="0" dirty="0" smtClean="0"/>
              <a:t> by which we bill for FFS?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Steps 2-5 are repeated on a monthly cycle</a:t>
            </a:r>
            <a:endParaRPr lang="en-US" dirty="0" smtClean="0"/>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30</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pPr lvl="1">
              <a:buClr>
                <a:schemeClr val="accent2"/>
              </a:buClr>
              <a:buFont typeface="Wingdings" pitchFamily="2" charset="2"/>
              <a:buChar char="§"/>
            </a:pPr>
            <a:r>
              <a:rPr lang="en-US" dirty="0" smtClean="0"/>
              <a:t>Reversed-</a:t>
            </a:r>
            <a:r>
              <a:rPr lang="en-US" baseline="0" dirty="0" smtClean="0"/>
              <a:t> is when they take payments out as much as a year after paying them- aka accounting nightmare</a:t>
            </a:r>
          </a:p>
          <a:p>
            <a:pPr lvl="1">
              <a:buClr>
                <a:schemeClr val="accent2"/>
              </a:buClr>
              <a:buFont typeface="Wingdings" pitchFamily="2" charset="2"/>
              <a:buChar char="§"/>
            </a:pPr>
            <a:endParaRPr lang="en-US" sz="2100" baseline="0" dirty="0" smtClean="0"/>
          </a:p>
          <a:p>
            <a:pPr lvl="1">
              <a:buClr>
                <a:schemeClr val="accent2"/>
              </a:buClr>
              <a:buFont typeface="Wingdings" pitchFamily="2" charset="2"/>
              <a:buChar char="§"/>
            </a:pPr>
            <a:r>
              <a:rPr lang="en-US" sz="2100" dirty="0" smtClean="0"/>
              <a:t>Decreased revenue</a:t>
            </a:r>
          </a:p>
          <a:p>
            <a:pPr lvl="1">
              <a:buClr>
                <a:schemeClr val="accent2"/>
              </a:buClr>
              <a:buFont typeface="Wingdings" pitchFamily="2" charset="2"/>
              <a:buChar char="§"/>
            </a:pPr>
            <a:r>
              <a:rPr lang="en-US" sz="2100" dirty="0" smtClean="0"/>
              <a:t>Increase administrative costs </a:t>
            </a:r>
          </a:p>
          <a:p>
            <a:pPr lvl="1">
              <a:buClr>
                <a:schemeClr val="accent2"/>
              </a:buClr>
              <a:buFont typeface="Wingdings" pitchFamily="2" charset="2"/>
              <a:buChar char="§"/>
            </a:pPr>
            <a:r>
              <a:rPr lang="en-US" sz="2100" dirty="0" smtClean="0"/>
              <a:t>Reflect poorly in financial statements</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14</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 typeface="Arial" charset="0"/>
              <a:buChar char="•"/>
              <a:tabLst/>
              <a:defRPr/>
            </a:pPr>
            <a:r>
              <a:rPr lang="en-US" i="1" dirty="0" smtClean="0">
                <a:solidFill>
                  <a:schemeClr val="bg2"/>
                </a:solidFill>
              </a:rPr>
              <a:t>Always maintain hardcopies of claims or case notes for payment reconciliation</a:t>
            </a:r>
          </a:p>
          <a:p>
            <a:pPr marL="0" marR="0" lvl="1" indent="0" algn="l" defTabSz="914400" rtl="0" eaLnBrk="1" fontAlgn="auto" latinLnBrk="0" hangingPunct="1">
              <a:lnSpc>
                <a:spcPct val="100000"/>
              </a:lnSpc>
              <a:spcBef>
                <a:spcPts val="0"/>
              </a:spcBef>
              <a:spcAft>
                <a:spcPts val="0"/>
              </a:spcAft>
              <a:buClrTx/>
              <a:buSzTx/>
              <a:buFont typeface="Arial" charset="0"/>
              <a:buChar char="•"/>
              <a:tabLst/>
              <a:defRPr/>
            </a:pPr>
            <a:endParaRPr lang="en-US" i="1" dirty="0" smtClean="0">
              <a:solidFill>
                <a:schemeClr val="bg2"/>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Contact local Health Dept for administrative support around developing a software that coincides with </a:t>
            </a:r>
            <a:r>
              <a:rPr lang="en-US" sz="1200" dirty="0" err="1" smtClean="0"/>
              <a:t>CAREWare</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Edit/verify services and case notes for billability</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34</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Guidelines</a:t>
            </a:r>
            <a:r>
              <a:rPr lang="en-US" baseline="0" dirty="0" smtClean="0"/>
              <a:t> vary by MCO. Medicaid is the minimum base. </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35</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process</a:t>
            </a:r>
            <a:r>
              <a:rPr lang="en-US" baseline="0" dirty="0" smtClean="0"/>
              <a:t> by which we bill for FFS?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Steps 2-5 are repeated on a monthly cycle</a:t>
            </a:r>
            <a:endParaRPr lang="en-US" dirty="0" smtClean="0"/>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36</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Billing is booked in the month in</a:t>
            </a:r>
            <a:r>
              <a:rPr lang="en-US" sz="1200" baseline="0" dirty="0" smtClean="0"/>
              <a:t> which the services were rendered even though it is processed the following month. </a:t>
            </a:r>
            <a:endParaRPr lang="en-US" sz="1200" dirty="0" smtClean="0"/>
          </a:p>
          <a:p>
            <a:endParaRPr lang="en-US" sz="1200" dirty="0" smtClean="0"/>
          </a:p>
          <a:p>
            <a:r>
              <a:rPr lang="en-US" sz="1200" dirty="0" smtClean="0"/>
              <a:t>Medicaid accepts or rejects claims instantly if submitted through individual online claim system. There are no denials.</a:t>
            </a:r>
          </a:p>
          <a:p>
            <a:endParaRPr lang="en-US" sz="1200" dirty="0" smtClean="0"/>
          </a:p>
          <a:p>
            <a:r>
              <a:rPr lang="en-US" sz="1200" dirty="0" smtClean="0"/>
              <a:t>45 day</a:t>
            </a:r>
            <a:r>
              <a:rPr lang="en-US" sz="1200" baseline="0" dirty="0" smtClean="0"/>
              <a:t> payment deadline is MA guideline. MCOs that do not comply must pay interest on the claims. </a:t>
            </a:r>
          </a:p>
          <a:p>
            <a:endParaRPr lang="en-US" sz="1200" baseline="0" dirty="0" smtClean="0"/>
          </a:p>
        </p:txBody>
      </p:sp>
      <p:sp>
        <p:nvSpPr>
          <p:cNvPr id="4" name="Slide Number Placeholder 3"/>
          <p:cNvSpPr>
            <a:spLocks noGrp="1"/>
          </p:cNvSpPr>
          <p:nvPr>
            <p:ph type="sldNum" sz="quarter" idx="10"/>
          </p:nvPr>
        </p:nvSpPr>
        <p:spPr/>
        <p:txBody>
          <a:bodyPr/>
          <a:lstStyle/>
          <a:p>
            <a:fld id="{4C3A8BD6-73A4-4645-8649-6A491876A462}" type="slidenum">
              <a:rPr lang="en-US" smtClean="0"/>
              <a:pPr/>
              <a:t>37</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Think about salaries of FT CMs. If you have 10 that’s $13,500 towards each of their yearly salaries off the top. </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38</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Think about salaries of FT CMs. If you have 10 that’s $13,500 towards each of their yearly salaries off the top. </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39</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Think about salaries of FT CMs. If you have 10 that’s $13,500 towards each of their yearly salaries off the top. </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40</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lnSpc>
                <a:spcPct val="150000"/>
              </a:lnSpc>
              <a:buClr>
                <a:schemeClr val="bg2"/>
              </a:buClr>
              <a:buFont typeface="Wingdings" pitchFamily="2" charset="2"/>
              <a:buChar char="§"/>
            </a:pPr>
            <a:r>
              <a:rPr lang="en-US" dirty="0" smtClean="0"/>
              <a:t>agencies</a:t>
            </a:r>
            <a:r>
              <a:rPr lang="en-US" baseline="0" dirty="0" smtClean="0"/>
              <a:t> must go through a yearly audit if they receive over a certain amount in government contracts (500k?)</a:t>
            </a:r>
            <a:r>
              <a:rPr lang="en-US" dirty="0" smtClean="0"/>
              <a:t> </a:t>
            </a:r>
            <a:br>
              <a:rPr lang="en-US" dirty="0" smtClean="0"/>
            </a:br>
            <a:endParaRPr lang="en-US" dirty="0" smtClean="0"/>
          </a:p>
          <a:p>
            <a:pPr lvl="1">
              <a:lnSpc>
                <a:spcPct val="150000"/>
              </a:lnSpc>
              <a:buClr>
                <a:schemeClr val="bg2"/>
              </a:buClr>
              <a:buFont typeface="Wingdings" pitchFamily="2" charset="2"/>
              <a:buChar char="§"/>
            </a:pPr>
            <a:r>
              <a:rPr lang="en-US" dirty="0" smtClean="0"/>
              <a:t>Insurance information</a:t>
            </a:r>
          </a:p>
          <a:p>
            <a:pPr lvl="1">
              <a:lnSpc>
                <a:spcPct val="150000"/>
              </a:lnSpc>
              <a:buClr>
                <a:schemeClr val="bg2"/>
              </a:buClr>
              <a:buFont typeface="Wingdings" pitchFamily="2" charset="2"/>
              <a:buChar char="§"/>
            </a:pPr>
            <a:r>
              <a:rPr lang="en-US" dirty="0" smtClean="0"/>
              <a:t>CM documented services and case notes</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43</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lnSpc>
                <a:spcPct val="150000"/>
              </a:lnSpc>
              <a:buClr>
                <a:schemeClr val="bg2"/>
              </a:buClr>
              <a:buFont typeface="Wingdings" pitchFamily="2" charset="2"/>
              <a:buChar char="§"/>
            </a:pPr>
            <a:r>
              <a:rPr lang="en-US" baseline="0" dirty="0" smtClean="0"/>
              <a:t>. </a:t>
            </a:r>
            <a:r>
              <a:rPr lang="en-US" dirty="0" smtClean="0"/>
              <a:t>Billing records and accounting transactions</a:t>
            </a:r>
          </a:p>
          <a:p>
            <a:pPr lvl="1">
              <a:lnSpc>
                <a:spcPct val="150000"/>
              </a:lnSpc>
              <a:buClr>
                <a:schemeClr val="bg2"/>
              </a:buClr>
              <a:buFont typeface="Wingdings" pitchFamily="2" charset="2"/>
              <a:buChar char="§"/>
            </a:pPr>
            <a:r>
              <a:rPr lang="en-US" dirty="0" smtClean="0"/>
              <a:t>CM documentation of services and case notes</a:t>
            </a:r>
          </a:p>
          <a:p>
            <a:pPr lvl="1">
              <a:lnSpc>
                <a:spcPct val="150000"/>
              </a:lnSpc>
              <a:buClr>
                <a:schemeClr val="bg2"/>
              </a:buClr>
              <a:buFont typeface="Wingdings" pitchFamily="2" charset="2"/>
              <a:buChar char="§"/>
            </a:pPr>
            <a:r>
              <a:rPr lang="en-US" dirty="0" smtClean="0"/>
              <a:t>Insurance data</a:t>
            </a:r>
          </a:p>
          <a:p>
            <a:endParaRPr lang="en-US" dirty="0" smtClean="0"/>
          </a:p>
          <a:p>
            <a:pPr lvl="1">
              <a:lnSpc>
                <a:spcPct val="150000"/>
              </a:lnSpc>
              <a:buClr>
                <a:schemeClr val="bg2"/>
              </a:buClr>
              <a:buFont typeface="Wingdings" pitchFamily="2" charset="2"/>
              <a:buChar char="§"/>
            </a:pPr>
            <a:r>
              <a:rPr lang="en-US" dirty="0" smtClean="0"/>
              <a:t>If all is equal</a:t>
            </a:r>
            <a:r>
              <a:rPr lang="en-US" baseline="0" dirty="0" smtClean="0"/>
              <a:t>, spread out  billable clients equally amongst CMs</a:t>
            </a:r>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44</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45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pPr marL="0" marR="0" indent="0" algn="l" defTabSz="924382" rtl="0" eaLnBrk="1" fontAlgn="auto" latinLnBrk="0" hangingPunct="1">
              <a:lnSpc>
                <a:spcPct val="100000"/>
              </a:lnSpc>
              <a:spcBef>
                <a:spcPts val="0"/>
              </a:spcBef>
              <a:spcAft>
                <a:spcPts val="0"/>
              </a:spcAft>
              <a:buClrTx/>
              <a:buSzTx/>
              <a:buFontTx/>
              <a:buNone/>
              <a:tabLst/>
              <a:defRPr/>
            </a:pPr>
            <a:r>
              <a:rPr lang="en-US" dirty="0" smtClean="0"/>
              <a:t>Reimbursement from the State for eligible services provided to covered clients by approved case managers. Reimbursement for case management exists in an effort to reduce overall medical expenses for high need client s by supporting preventative care.</a:t>
            </a:r>
          </a:p>
          <a:p>
            <a:pPr marL="0" marR="0" indent="0" algn="l" defTabSz="924382" rtl="0" eaLnBrk="1" fontAlgn="auto" latinLnBrk="0" hangingPunct="1">
              <a:lnSpc>
                <a:spcPct val="100000"/>
              </a:lnSpc>
              <a:spcBef>
                <a:spcPts val="0"/>
              </a:spcBef>
              <a:spcAft>
                <a:spcPts val="0"/>
              </a:spcAft>
              <a:buClrTx/>
              <a:buSzTx/>
              <a:buFontTx/>
              <a:buNone/>
              <a:tabLst/>
              <a:defRPr/>
            </a:pPr>
            <a:endParaRPr lang="en-US" dirty="0" smtClean="0"/>
          </a:p>
          <a:p>
            <a:pPr defTabSz="924382">
              <a:defRPr/>
            </a:pPr>
            <a:r>
              <a:rPr lang="en-US" dirty="0" smtClean="0"/>
              <a:t>What is Fee</a:t>
            </a:r>
            <a:r>
              <a:rPr lang="en-US" baseline="0" dirty="0" smtClean="0"/>
              <a:t> For Service?</a:t>
            </a:r>
            <a:endParaRPr lang="en-US" dirty="0" smtClean="0"/>
          </a:p>
          <a:p>
            <a:r>
              <a:rPr lang="en-US" dirty="0" smtClean="0"/>
              <a:t>Billing for the services that you all provide on a daily</a:t>
            </a:r>
            <a:r>
              <a:rPr lang="en-US" baseline="0" dirty="0" smtClean="0"/>
              <a:t> a basis.</a:t>
            </a:r>
          </a:p>
          <a:p>
            <a:r>
              <a:rPr lang="en-US" baseline="0" dirty="0" smtClean="0"/>
              <a:t>Direct Services drive Fee for Service and Fee for Service provides funding to help drive Direct Services. </a:t>
            </a:r>
          </a:p>
          <a:p>
            <a:r>
              <a:rPr lang="en-US" baseline="0" dirty="0" smtClean="0"/>
              <a:t>Have DS answer. Give out candy. </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pPr defTabSz="924382">
              <a:defRPr/>
            </a:pPr>
            <a:r>
              <a:rPr lang="en-US" dirty="0" smtClean="0"/>
              <a:t>Why is this important?</a:t>
            </a:r>
          </a:p>
          <a:p>
            <a:pPr defTabSz="924382">
              <a:defRPr/>
            </a:pPr>
            <a:r>
              <a:rPr lang="en-US" baseline="0" dirty="0" smtClean="0"/>
              <a:t> </a:t>
            </a:r>
            <a:endParaRPr lang="en-US" dirty="0" smtClean="0"/>
          </a:p>
          <a:p>
            <a:pPr defTabSz="924382">
              <a:defRPr/>
            </a:pPr>
            <a:r>
              <a:rPr lang="en-US" dirty="0" smtClean="0"/>
              <a:t>What does</a:t>
            </a:r>
            <a:r>
              <a:rPr lang="en-US" baseline="0" dirty="0" smtClean="0"/>
              <a:t> unrestricted </a:t>
            </a:r>
            <a:r>
              <a:rPr lang="en-US" baseline="0" dirty="0" err="1" smtClean="0"/>
              <a:t>vs</a:t>
            </a:r>
            <a:r>
              <a:rPr lang="en-US" baseline="0" dirty="0" smtClean="0"/>
              <a:t> restricted revenue mean? Why is it important?</a:t>
            </a:r>
            <a:endParaRPr lang="en-US" dirty="0" smtClean="0"/>
          </a:p>
          <a:p>
            <a:pPr defTabSz="924382">
              <a:defRPr/>
            </a:pPr>
            <a:r>
              <a:rPr lang="en-US" dirty="0" smtClean="0"/>
              <a:t>Room for internal growth- billing has</a:t>
            </a:r>
            <a:r>
              <a:rPr lang="en-US" baseline="0" dirty="0" smtClean="0"/>
              <a:t> grown threefold in the last five years. Avenue for growth by increasing number of insurance providers. But relies on the </a:t>
            </a:r>
            <a:r>
              <a:rPr lang="en-US" baseline="0" dirty="0" err="1" smtClean="0"/>
              <a:t>infastructure</a:t>
            </a:r>
            <a:r>
              <a:rPr lang="en-US" baseline="0" dirty="0" smtClean="0"/>
              <a:t> of direct services. Can only grow to the point the number of funded case management positions. Which is why we need to maximize what we bill for each case manager. </a:t>
            </a:r>
            <a:endParaRPr lang="en-US" dirty="0" smtClean="0"/>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r>
              <a:rPr lang="en-US" dirty="0" smtClean="0"/>
              <a:t>What makes Fee for Service possible?</a:t>
            </a:r>
          </a:p>
          <a:p>
            <a:r>
              <a:rPr lang="en-US" dirty="0" smtClean="0"/>
              <a:t>Client</a:t>
            </a:r>
            <a:r>
              <a:rPr lang="en-US" baseline="0" dirty="0" smtClean="0"/>
              <a:t>s shift from Medicaid to a Health Choices provider. </a:t>
            </a:r>
            <a:endParaRPr lang="en-US" dirty="0" smtClean="0"/>
          </a:p>
          <a:p>
            <a:r>
              <a:rPr lang="en-US" dirty="0" smtClean="0"/>
              <a:t>Changes</a:t>
            </a:r>
            <a:r>
              <a:rPr lang="en-US" baseline="0" dirty="0" smtClean="0"/>
              <a:t> in the HC list, </a:t>
            </a:r>
            <a:r>
              <a:rPr lang="en-US" baseline="0" dirty="0" err="1" smtClean="0"/>
              <a:t>Americhoice</a:t>
            </a:r>
            <a:r>
              <a:rPr lang="en-US" baseline="0" dirty="0" smtClean="0"/>
              <a:t> is now United Healthcare, signed new contract with Aetna and working on contract with Coventry. </a:t>
            </a:r>
          </a:p>
          <a:p>
            <a:endParaRPr lang="en-US" baseline="0" dirty="0" smtClean="0"/>
          </a:p>
          <a:p>
            <a:r>
              <a:rPr lang="en-US" baseline="0" dirty="0" smtClean="0"/>
              <a:t>Health Choices: clients stay on Medicaid for one year, </a:t>
            </a:r>
          </a:p>
          <a:p>
            <a:r>
              <a:rPr lang="en-US" baseline="0" dirty="0" smtClean="0"/>
              <a:t>Then transition to HC</a:t>
            </a:r>
          </a:p>
          <a:p>
            <a:r>
              <a:rPr lang="en-US" baseline="0" dirty="0" smtClean="0"/>
              <a:t>Medicaid outsources the care to Private Insurance companies</a:t>
            </a:r>
          </a:p>
          <a:p>
            <a:r>
              <a:rPr lang="en-US" baseline="0" dirty="0" smtClean="0"/>
              <a:t>They create a “Medical Assistance” offshoot to handle the </a:t>
            </a:r>
            <a:r>
              <a:rPr lang="en-US" baseline="0" dirty="0" err="1" smtClean="0"/>
              <a:t>medicaid</a:t>
            </a:r>
            <a:r>
              <a:rPr lang="en-US" baseline="0" dirty="0" smtClean="0"/>
              <a:t> clients</a:t>
            </a:r>
          </a:p>
          <a:p>
            <a:r>
              <a:rPr lang="en-US" baseline="0" dirty="0" smtClean="0"/>
              <a:t>They get paid flat rate per client by the state, we bill for the services provided at the contracted rate per unit. Anything leftover is profit for the company </a:t>
            </a:r>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Map</a:t>
            </a:r>
            <a:r>
              <a:rPr lang="en-US" baseline="0" dirty="0" smtClean="0"/>
              <a:t> from PA DPW website- Replace with better map specific to FHCCP specific counties</a:t>
            </a:r>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18</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the process</a:t>
            </a:r>
            <a:r>
              <a:rPr lang="en-US" baseline="0" dirty="0" smtClean="0"/>
              <a:t> by which we bill for FFS?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Steps 2-5 are repeated on a monthly cycle</a:t>
            </a:r>
            <a:endParaRPr lang="en-US" dirty="0" smtClean="0"/>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19</a:t>
            </a:fld>
            <a:endParaRPr lang="en-US" dirty="0"/>
          </a:p>
        </p:txBody>
      </p:sp>
      <p:sp>
        <p:nvSpPr>
          <p:cNvPr id="5" name="Date Placeholder 4"/>
          <p:cNvSpPr>
            <a:spLocks noGrp="1"/>
          </p:cNvSpPr>
          <p:nvPr>
            <p:ph type="dt" idx="11"/>
          </p:nvPr>
        </p:nvSpPr>
        <p:spPr/>
        <p:txBody>
          <a:bodyPr/>
          <a:lstStyle/>
          <a:p>
            <a:r>
              <a:rPr lang="en-US" smtClean="0"/>
              <a:t>10/20/2010</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As defined by DPW</a:t>
            </a:r>
            <a:r>
              <a:rPr lang="en-US" sz="1200" kern="1200" dirty="0" smtClean="0">
                <a:solidFill>
                  <a:schemeClr val="tx1"/>
                </a:solidFill>
                <a:latin typeface="+mn-lt"/>
                <a:ea typeface="+mn-ea"/>
                <a:cs typeface="+mn-cs"/>
              </a:rPr>
              <a:t>: Case management is a service which provides clients with access to comprehensive medical and social services to encourage the cost effective use of medical care and community resources. Case management works to ensure the client's freedom of choice in addition to promoting the overall well-being of the individual.</a:t>
            </a:r>
          </a:p>
          <a:p>
            <a:r>
              <a:rPr lang="en-US"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As defined by DPW</a:t>
            </a:r>
            <a:r>
              <a:rPr lang="en-US" sz="1200" kern="1200" dirty="0" smtClean="0">
                <a:solidFill>
                  <a:schemeClr val="tx1"/>
                </a:solidFill>
                <a:latin typeface="+mn-lt"/>
                <a:ea typeface="+mn-ea"/>
                <a:cs typeface="+mn-cs"/>
              </a:rPr>
              <a:t>: A case manager is a coordinator and facilitator of necessary medical and social services. It is the case manager's role to locate appropriate resources and assist the client in gaining access to needed services.</a:t>
            </a:r>
          </a:p>
          <a:p>
            <a:endParaRPr lang="en-US" sz="2100" dirty="0" smtClean="0">
              <a:solidFill>
                <a:schemeClr val="bg1"/>
              </a:solidFill>
            </a:endParaRPr>
          </a:p>
          <a:p>
            <a:r>
              <a:rPr lang="en-US" dirty="0" smtClean="0"/>
              <a:t>TCM: approved by</a:t>
            </a:r>
            <a:r>
              <a:rPr lang="en-US" baseline="0" dirty="0" smtClean="0"/>
              <a:t> the state to provide services to clients under TCM program. </a:t>
            </a:r>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training which includes college credit, workshop certificates, formal in or out-service training, or on-the-job training.</a:t>
            </a:r>
          </a:p>
          <a:p>
            <a:endParaRPr lang="en-US" dirty="0"/>
          </a:p>
        </p:txBody>
      </p:sp>
      <p:sp>
        <p:nvSpPr>
          <p:cNvPr id="4" name="Slide Number Placeholder 3"/>
          <p:cNvSpPr>
            <a:spLocks noGrp="1"/>
          </p:cNvSpPr>
          <p:nvPr>
            <p:ph type="sldNum" sz="quarter" idx="10"/>
          </p:nvPr>
        </p:nvSpPr>
        <p:spPr/>
        <p:txBody>
          <a:bodyPr/>
          <a:lstStyle/>
          <a:p>
            <a:fld id="{4C3A8BD6-73A4-4645-8649-6A491876A462}"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6A5406B-94B7-44ED-A0EC-CE84C4803804}" type="datetimeFigureOut">
              <a:rPr lang="en-US" smtClean="0"/>
              <a:pPr/>
              <a:t>10/15/2012</a:t>
            </a:fld>
            <a:endParaRPr lang="en-US"/>
          </a:p>
        </p:txBody>
      </p:sp>
      <p:sp>
        <p:nvSpPr>
          <p:cNvPr id="17" name="Footer Placeholder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DF61FB8-8B9A-439B-9F90-93AA63C93B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A5406B-94B7-44ED-A0EC-CE84C4803804}"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61FB8-8B9A-439B-9F90-93AA63C93B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3"/>
            <a:ext cx="2209800" cy="365125"/>
          </a:xfrm>
        </p:spPr>
        <p:txBody>
          <a:bodyPr/>
          <a:lstStyle/>
          <a:p>
            <a:fld id="{E6A5406B-94B7-44ED-A0EC-CE84C4803804}" type="datetimeFigureOut">
              <a:rPr lang="en-US" smtClean="0"/>
              <a:pPr/>
              <a:t>10/15/2012</a:t>
            </a:fld>
            <a:endParaRPr lang="en-US"/>
          </a:p>
        </p:txBody>
      </p:sp>
      <p:sp>
        <p:nvSpPr>
          <p:cNvPr id="5" name="Footer Placeholder 4"/>
          <p:cNvSpPr>
            <a:spLocks noGrp="1"/>
          </p:cNvSpPr>
          <p:nvPr>
            <p:ph type="ftr" sz="quarter" idx="11"/>
          </p:nvPr>
        </p:nvSpPr>
        <p:spPr>
          <a:xfrm>
            <a:off x="457201" y="6248208"/>
            <a:ext cx="5573483" cy="365125"/>
          </a:xfrm>
        </p:spPr>
        <p:txBody>
          <a:bodyPr/>
          <a:lstStyle/>
          <a:p>
            <a:endParaRPr lang="en-US"/>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9" y="144463"/>
            <a:ext cx="533400" cy="244476"/>
          </a:xfrm>
        </p:spPr>
        <p:txBody>
          <a:bodyPr/>
          <a:lstStyle/>
          <a:p>
            <a:fld id="{ADF61FB8-8B9A-439B-9F90-93AA63C93B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6A5406B-94B7-44ED-A0EC-CE84C4803804}"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DF61FB8-8B9A-439B-9F90-93AA63C93B6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6A5406B-94B7-44ED-A0EC-CE84C4803804}" type="datetimeFigureOut">
              <a:rPr lang="en-US" smtClean="0"/>
              <a:pPr/>
              <a:t>10/15/2012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DF61FB8-8B9A-439B-9F90-93AA63C93B6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6A5406B-94B7-44ED-A0EC-CE84C4803804}" type="datetimeFigureOut">
              <a:rPr lang="en-US" smtClean="0"/>
              <a:pPr/>
              <a:t>10/15/2012</a:t>
            </a:fld>
            <a:endParaRPr lang="en-US"/>
          </a:p>
        </p:txBody>
      </p:sp>
      <p:sp>
        <p:nvSpPr>
          <p:cNvPr id="10" name="Slide Number Placeholder 9"/>
          <p:cNvSpPr>
            <a:spLocks noGrp="1"/>
          </p:cNvSpPr>
          <p:nvPr>
            <p:ph type="sldNum" sz="quarter" idx="16"/>
          </p:nvPr>
        </p:nvSpPr>
        <p:spPr/>
        <p:txBody>
          <a:bodyPr rtlCol="0"/>
          <a:lstStyle/>
          <a:p>
            <a:fld id="{ADF61FB8-8B9A-439B-9F90-93AA63C93B6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6A5406B-94B7-44ED-A0EC-CE84C4803804}" type="datetimeFigureOut">
              <a:rPr lang="en-US" smtClean="0"/>
              <a:pPr/>
              <a:t>10/15/2012</a:t>
            </a:fld>
            <a:endParaRPr lang="en-US"/>
          </a:p>
        </p:txBody>
      </p:sp>
      <p:sp>
        <p:nvSpPr>
          <p:cNvPr id="12" name="Slide Number Placeholder 11"/>
          <p:cNvSpPr>
            <a:spLocks noGrp="1"/>
          </p:cNvSpPr>
          <p:nvPr>
            <p:ph type="sldNum" sz="quarter" idx="16"/>
          </p:nvPr>
        </p:nvSpPr>
        <p:spPr/>
        <p:txBody>
          <a:bodyPr rtlCol="0"/>
          <a:lstStyle/>
          <a:p>
            <a:fld id="{ADF61FB8-8B9A-439B-9F90-93AA63C93B6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A5406B-94B7-44ED-A0EC-CE84C4803804}" type="datetimeFigureOut">
              <a:rPr lang="en-US" smtClean="0"/>
              <a:pPr/>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DF61FB8-8B9A-439B-9F90-93AA63C93B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5406B-94B7-44ED-A0EC-CE84C4803804}"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DF61FB8-8B9A-439B-9F90-93AA63C93B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A5406B-94B7-44ED-A0EC-CE84C4803804}"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DF61FB8-8B9A-439B-9F90-93AA63C93B6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1"/>
            <a:ext cx="2667000" cy="365125"/>
          </a:xfrm>
        </p:spPr>
        <p:txBody>
          <a:bodyPr rtlCol="0"/>
          <a:lstStyle/>
          <a:p>
            <a:fld id="{E6A5406B-94B7-44ED-A0EC-CE84C4803804}" type="datetimeFigureOut">
              <a:rPr lang="en-US" smtClean="0"/>
              <a:pPr/>
              <a:t>10/15/2012</a:t>
            </a:fld>
            <a:endParaRPr lang="en-US"/>
          </a:p>
        </p:txBody>
      </p:sp>
      <p:sp>
        <p:nvSpPr>
          <p:cNvPr id="13" name="Slide Number Placeholder 12"/>
          <p:cNvSpPr>
            <a:spLocks noGrp="1"/>
          </p:cNvSpPr>
          <p:nvPr>
            <p:ph type="sldNum" sz="quarter" idx="11"/>
          </p:nvPr>
        </p:nvSpPr>
        <p:spPr>
          <a:xfrm>
            <a:off x="0" y="4667250"/>
            <a:ext cx="1447800" cy="663578"/>
          </a:xfrm>
        </p:spPr>
        <p:txBody>
          <a:bodyPr rtlCol="0"/>
          <a:lstStyle>
            <a:lvl1pPr>
              <a:defRPr sz="2800"/>
            </a:lvl1pPr>
          </a:lstStyle>
          <a:p>
            <a:fld id="{ADF61FB8-8B9A-439B-9F90-93AA63C93B65}" type="slidenum">
              <a:rPr lang="en-US" smtClean="0"/>
              <a:pPr/>
              <a:t>‹#›</a:t>
            </a:fld>
            <a:endParaRPr lang="en-US"/>
          </a:p>
        </p:txBody>
      </p:sp>
      <p:sp>
        <p:nvSpPr>
          <p:cNvPr id="14" name="Footer Placeholder 13"/>
          <p:cNvSpPr>
            <a:spLocks noGrp="1"/>
          </p:cNvSpPr>
          <p:nvPr>
            <p:ph type="ftr" sz="quarter" idx="12"/>
          </p:nvPr>
        </p:nvSpPr>
        <p:spPr>
          <a:xfrm>
            <a:off x="1600200" y="6248207"/>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1"/>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6A5406B-94B7-44ED-A0EC-CE84C4803804}" type="datetimeFigureOut">
              <a:rPr lang="en-US" smtClean="0"/>
              <a:pPr/>
              <a:t>10/15/2012</a:t>
            </a:fld>
            <a:endParaRPr lang="en-US"/>
          </a:p>
        </p:txBody>
      </p:sp>
      <p:sp>
        <p:nvSpPr>
          <p:cNvPr id="3" name="Footer Placeholder 2"/>
          <p:cNvSpPr>
            <a:spLocks noGrp="1"/>
          </p:cNvSpPr>
          <p:nvPr>
            <p:ph type="ftr" sz="quarter" idx="3"/>
          </p:nvPr>
        </p:nvSpPr>
        <p:spPr>
          <a:xfrm>
            <a:off x="609601"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DF61FB8-8B9A-439B-9F90-93AA63C93B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285" r:id="rId1"/>
    <p:sldLayoutId id="2147484286" r:id="rId2"/>
    <p:sldLayoutId id="2147484287" r:id="rId3"/>
    <p:sldLayoutId id="2147484288" r:id="rId4"/>
    <p:sldLayoutId id="2147484289" r:id="rId5"/>
    <p:sldLayoutId id="2147484290" r:id="rId6"/>
    <p:sldLayoutId id="2147484291" r:id="rId7"/>
    <p:sldLayoutId id="2147484292" r:id="rId8"/>
    <p:sldLayoutId id="2147484293" r:id="rId9"/>
    <p:sldLayoutId id="2147484294" r:id="rId10"/>
    <p:sldLayoutId id="21474842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hab.hrsa.gov/law/0707.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enrollnow.net/PASelfService/en_US/bycounty.html" TargetMode="Externa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pw.state.pa.us/Resources/Documents/PDF/PROMISe/EnrollmentInfo/omap_individ_baseapp.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pesg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295400" y="1600201"/>
            <a:ext cx="7123113" cy="1066800"/>
          </a:xfrm>
        </p:spPr>
        <p:txBody>
          <a:bodyPr>
            <a:normAutofit fontScale="92500" lnSpcReduction="10000"/>
          </a:bodyPr>
          <a:lstStyle/>
          <a:p>
            <a:r>
              <a:rPr lang="en-US" sz="3600" dirty="0" smtClean="0">
                <a:latin typeface="Times New Roman" pitchFamily="18" charset="0"/>
                <a:cs typeface="Times New Roman" pitchFamily="18" charset="0"/>
              </a:rPr>
              <a:t>Fee for Service Model for Medical Case Management</a:t>
            </a:r>
            <a:endParaRPr lang="en-US" sz="3600" dirty="0">
              <a:solidFill>
                <a:schemeClr val="bg1"/>
              </a:solidFill>
            </a:endParaRPr>
          </a:p>
        </p:txBody>
      </p:sp>
      <p:pic>
        <p:nvPicPr>
          <p:cNvPr id="7" name="Picture 6" descr="logo.png"/>
          <p:cNvPicPr>
            <a:picLocks noChangeAspect="1"/>
          </p:cNvPicPr>
          <p:nvPr/>
        </p:nvPicPr>
        <p:blipFill>
          <a:blip r:embed="rId3" cstate="print"/>
          <a:stretch>
            <a:fillRect/>
          </a:stretch>
        </p:blipFill>
        <p:spPr>
          <a:xfrm>
            <a:off x="3854638" y="5410200"/>
            <a:ext cx="4892135" cy="1066800"/>
          </a:xfrm>
          <a:prstGeom prst="rect">
            <a:avLst/>
          </a:prstGeom>
        </p:spPr>
      </p:pic>
      <p:sp>
        <p:nvSpPr>
          <p:cNvPr id="8" name="TextBox 7"/>
          <p:cNvSpPr txBox="1"/>
          <p:nvPr/>
        </p:nvSpPr>
        <p:spPr>
          <a:xfrm>
            <a:off x="609600" y="2590800"/>
            <a:ext cx="5943600" cy="3939540"/>
          </a:xfrm>
          <a:prstGeom prst="rect">
            <a:avLst/>
          </a:prstGeom>
          <a:noFill/>
        </p:spPr>
        <p:txBody>
          <a:bodyPr wrap="square" rtlCol="0">
            <a:spAutoFit/>
          </a:bodyPr>
          <a:lstStyle/>
          <a:p>
            <a:endParaRPr lang="en-US" sz="3200" dirty="0" smtClean="0"/>
          </a:p>
          <a:p>
            <a:r>
              <a:rPr lang="en-US" sz="3200" dirty="0" smtClean="0"/>
              <a:t>Kevin  J. Burns, LCSW, </a:t>
            </a:r>
          </a:p>
          <a:p>
            <a:r>
              <a:rPr lang="en-US" sz="3200" dirty="0" smtClean="0"/>
              <a:t>	Executive Director</a:t>
            </a:r>
          </a:p>
          <a:p>
            <a:r>
              <a:rPr lang="en-US" sz="3200" dirty="0" smtClean="0"/>
              <a:t>Kris </a:t>
            </a:r>
            <a:r>
              <a:rPr lang="en-US" sz="3200" dirty="0" err="1" smtClean="0"/>
              <a:t>Kershner,BA</a:t>
            </a:r>
            <a:r>
              <a:rPr lang="en-US" sz="3200" dirty="0" smtClean="0"/>
              <a:t>, </a:t>
            </a:r>
          </a:p>
          <a:p>
            <a:r>
              <a:rPr lang="en-US" sz="3200" dirty="0" smtClean="0"/>
              <a:t>	Finance Coordinator</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1219200"/>
          </a:xfrm>
        </p:spPr>
        <p:txBody>
          <a:bodyPr>
            <a:normAutofit fontScale="90000"/>
          </a:bodyPr>
          <a:lstStyle/>
          <a:p>
            <a:pPr algn="ctr"/>
            <a:r>
              <a:rPr lang="en-US" dirty="0" smtClean="0"/>
              <a:t>Will a fee for service model </a:t>
            </a:r>
            <a:r>
              <a:rPr lang="en-US" b="1" u="sng" dirty="0" smtClean="0"/>
              <a:t>work</a:t>
            </a:r>
            <a:r>
              <a:rPr lang="en-US" dirty="0" smtClean="0"/>
              <a:t> for my organization? </a:t>
            </a:r>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pPr lvl="1">
              <a:buNone/>
            </a:pPr>
            <a:r>
              <a:rPr lang="en-US" dirty="0" smtClean="0"/>
              <a:t>Your organizations Service Profile</a:t>
            </a:r>
          </a:p>
          <a:p>
            <a:pPr lvl="2"/>
            <a:r>
              <a:rPr lang="en-US" dirty="0" smtClean="0"/>
              <a:t>What do your Case Managers do?</a:t>
            </a:r>
          </a:p>
          <a:p>
            <a:pPr lvl="3"/>
            <a:r>
              <a:rPr lang="en-US" dirty="0" smtClean="0"/>
              <a:t>Functions</a:t>
            </a:r>
          </a:p>
          <a:p>
            <a:pPr lvl="4"/>
            <a:r>
              <a:rPr lang="en-US" dirty="0" smtClean="0"/>
              <a:t>Case Identification, outreach and engagement (Intake)</a:t>
            </a:r>
          </a:p>
          <a:p>
            <a:pPr lvl="4"/>
            <a:r>
              <a:rPr lang="en-US" dirty="0" smtClean="0"/>
              <a:t>Assessment</a:t>
            </a:r>
          </a:p>
          <a:p>
            <a:pPr lvl="4"/>
            <a:r>
              <a:rPr lang="en-US" dirty="0" smtClean="0"/>
              <a:t>Planning</a:t>
            </a:r>
          </a:p>
          <a:p>
            <a:pPr lvl="4"/>
            <a:r>
              <a:rPr lang="en-US" dirty="0" smtClean="0"/>
              <a:t>Coordination and Linkage</a:t>
            </a:r>
          </a:p>
          <a:p>
            <a:pPr lvl="4"/>
            <a:r>
              <a:rPr lang="en-US" dirty="0" smtClean="0"/>
              <a:t>Monitoring and re-assessment</a:t>
            </a:r>
          </a:p>
          <a:p>
            <a:pPr lvl="4"/>
            <a:r>
              <a:rPr lang="en-US" dirty="0" smtClean="0"/>
              <a:t>Discharge</a:t>
            </a:r>
          </a:p>
          <a:p>
            <a:pPr lvl="3"/>
            <a:endParaRPr lang="en-US" dirty="0" smtClean="0"/>
          </a:p>
          <a:p>
            <a:pPr lvl="3"/>
            <a:r>
              <a:rPr lang="en-US" dirty="0" smtClean="0"/>
              <a:t>Activities</a:t>
            </a:r>
          </a:p>
          <a:p>
            <a:pPr lvl="4"/>
            <a:r>
              <a:rPr lang="en-US" u="sng" dirty="0" smtClean="0"/>
              <a:t>Systems Level</a:t>
            </a:r>
          </a:p>
          <a:p>
            <a:pPr lvl="5"/>
            <a:r>
              <a:rPr lang="en-US" dirty="0" smtClean="0"/>
              <a:t>Resource Development</a:t>
            </a:r>
          </a:p>
          <a:p>
            <a:pPr lvl="5"/>
            <a:r>
              <a:rPr lang="en-US" dirty="0" smtClean="0"/>
              <a:t>Social Action</a:t>
            </a:r>
          </a:p>
          <a:p>
            <a:pPr lvl="5"/>
            <a:r>
              <a:rPr lang="en-US" dirty="0" smtClean="0"/>
              <a:t>Program Evaluation</a:t>
            </a:r>
          </a:p>
          <a:p>
            <a:pPr lvl="4"/>
            <a:r>
              <a:rPr lang="en-US" u="sng" dirty="0" smtClean="0"/>
              <a:t>Client Level</a:t>
            </a:r>
          </a:p>
          <a:p>
            <a:pPr lvl="5"/>
            <a:r>
              <a:rPr lang="en-US" dirty="0" smtClean="0"/>
              <a:t>Outreach</a:t>
            </a:r>
          </a:p>
          <a:p>
            <a:pPr lvl="5"/>
            <a:r>
              <a:rPr lang="en-US" dirty="0" smtClean="0"/>
              <a:t>Medication adherence</a:t>
            </a:r>
          </a:p>
          <a:p>
            <a:pPr lvl="5"/>
            <a:r>
              <a:rPr lang="en-US" dirty="0" smtClean="0"/>
              <a:t>Crisis Intervention</a:t>
            </a:r>
          </a:p>
          <a:p>
            <a:pPr lvl="5"/>
            <a:r>
              <a:rPr lang="en-US" dirty="0" smtClean="0"/>
              <a:t>Counseling</a:t>
            </a:r>
          </a:p>
          <a:p>
            <a:pPr lvl="5"/>
            <a:endParaRPr lang="en-US" dirty="0" smtClean="0"/>
          </a:p>
          <a:p>
            <a:pPr lvl="5"/>
            <a:endParaRPr lang="en-US" dirty="0" smtClean="0"/>
          </a:p>
          <a:p>
            <a:pPr lvl="4"/>
            <a:endParaRPr lang="en-US" dirty="0" smtClean="0"/>
          </a:p>
          <a:p>
            <a:pPr lvl="3">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Package your Service </a:t>
            </a:r>
            <a:r>
              <a:rPr lang="en-US" dirty="0" smtClean="0"/>
              <a:t>Portfolio</a:t>
            </a:r>
            <a:endParaRPr lang="en-US" dirty="0"/>
          </a:p>
        </p:txBody>
      </p:sp>
      <p:sp>
        <p:nvSpPr>
          <p:cNvPr id="3" name="Content Placeholder 2"/>
          <p:cNvSpPr>
            <a:spLocks noGrp="1"/>
          </p:cNvSpPr>
          <p:nvPr>
            <p:ph sz="quarter" idx="1"/>
          </p:nvPr>
        </p:nvSpPr>
        <p:spPr>
          <a:xfrm>
            <a:off x="612648" y="1600200"/>
            <a:ext cx="8153400" cy="5257800"/>
          </a:xfrm>
        </p:spPr>
        <p:txBody>
          <a:bodyPr>
            <a:noAutofit/>
          </a:bodyPr>
          <a:lstStyle/>
          <a:p>
            <a:pPr lvl="2"/>
            <a:r>
              <a:rPr lang="en-US" sz="2800" dirty="0" smtClean="0"/>
              <a:t>Billable </a:t>
            </a:r>
            <a:r>
              <a:rPr lang="en-US" sz="2800" dirty="0" smtClean="0"/>
              <a:t>services</a:t>
            </a:r>
          </a:p>
          <a:p>
            <a:pPr lvl="3"/>
            <a:r>
              <a:rPr lang="en-US" sz="2500" dirty="0" smtClean="0"/>
              <a:t>Case Management</a:t>
            </a:r>
          </a:p>
          <a:p>
            <a:pPr lvl="4"/>
            <a:r>
              <a:rPr lang="en-US" sz="2500" dirty="0" smtClean="0"/>
              <a:t>Assessment</a:t>
            </a:r>
          </a:p>
          <a:p>
            <a:pPr lvl="4"/>
            <a:r>
              <a:rPr lang="en-US" sz="2500" dirty="0" smtClean="0"/>
              <a:t>Linkage</a:t>
            </a:r>
          </a:p>
          <a:p>
            <a:pPr lvl="4"/>
            <a:r>
              <a:rPr lang="en-US" sz="2500" dirty="0" smtClean="0"/>
              <a:t>Outreach</a:t>
            </a:r>
          </a:p>
          <a:p>
            <a:pPr lvl="3"/>
            <a:r>
              <a:rPr lang="en-US" sz="2500" dirty="0" smtClean="0"/>
              <a:t>Mental Health Services</a:t>
            </a:r>
          </a:p>
          <a:p>
            <a:pPr lvl="3"/>
            <a:r>
              <a:rPr lang="en-US" sz="2500" dirty="0" smtClean="0"/>
              <a:t>Addictions </a:t>
            </a:r>
            <a:endParaRPr lang="en-US" sz="2500" dirty="0" smtClean="0"/>
          </a:p>
          <a:p>
            <a:pPr lvl="2"/>
            <a:r>
              <a:rPr lang="en-US" sz="2800" dirty="0" smtClean="0"/>
              <a:t>)</a:t>
            </a:r>
            <a:endParaRPr lang="en-US" sz="2800" dirty="0" smtClean="0"/>
          </a:p>
          <a:p>
            <a:pPr lvl="3"/>
            <a:endParaRPr lang="en-US" sz="2500" dirty="0" smtClean="0"/>
          </a:p>
          <a:p>
            <a:pPr lvl="3"/>
            <a:endParaRPr lang="en-US" sz="2500" dirty="0" smtClean="0"/>
          </a:p>
          <a:p>
            <a:pPr lvl="3"/>
            <a:endParaRPr lang="en-US" sz="3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Package your Service Portfolio</a:t>
            </a:r>
            <a:endParaRPr lang="en-US" dirty="0"/>
          </a:p>
        </p:txBody>
      </p:sp>
      <p:sp>
        <p:nvSpPr>
          <p:cNvPr id="3" name="Content Placeholder 2"/>
          <p:cNvSpPr>
            <a:spLocks noGrp="1"/>
          </p:cNvSpPr>
          <p:nvPr>
            <p:ph sz="quarter" idx="1"/>
          </p:nvPr>
        </p:nvSpPr>
        <p:spPr/>
        <p:txBody>
          <a:bodyPr>
            <a:normAutofit fontScale="92500" lnSpcReduction="10000"/>
          </a:bodyPr>
          <a:lstStyle/>
          <a:p>
            <a:pPr lvl="2"/>
            <a:r>
              <a:rPr lang="en-US" sz="2800" dirty="0" smtClean="0"/>
              <a:t>Value Added Services</a:t>
            </a:r>
          </a:p>
          <a:p>
            <a:pPr lvl="3"/>
            <a:r>
              <a:rPr lang="en-US" sz="2800" dirty="0" smtClean="0"/>
              <a:t>Access to Volunteer Programs</a:t>
            </a:r>
          </a:p>
          <a:p>
            <a:pPr lvl="4"/>
            <a:r>
              <a:rPr lang="en-US" sz="2800" dirty="0" smtClean="0"/>
              <a:t>Volunteer Buddies, Mentors, cultural programs </a:t>
            </a:r>
          </a:p>
          <a:p>
            <a:pPr lvl="4"/>
            <a:r>
              <a:rPr lang="en-US" sz="2800" dirty="0" smtClean="0"/>
              <a:t>Housing services</a:t>
            </a:r>
          </a:p>
          <a:p>
            <a:pPr lvl="4"/>
            <a:r>
              <a:rPr lang="en-US" sz="2800" dirty="0" smtClean="0"/>
              <a:t>Education and Prevention Services</a:t>
            </a:r>
          </a:p>
          <a:p>
            <a:pPr lvl="3"/>
            <a:r>
              <a:rPr lang="en-US" sz="2800" dirty="0" smtClean="0"/>
              <a:t>Access to non-Ryan White funded services</a:t>
            </a:r>
          </a:p>
          <a:p>
            <a:pPr lvl="3"/>
            <a:r>
              <a:rPr lang="en-US" sz="2800" dirty="0" smtClean="0"/>
              <a:t>Access to emergency coverage (24/7</a:t>
            </a:r>
            <a:endParaRPr lang="en-US" sz="2800" dirty="0" smtClean="0"/>
          </a:p>
          <a:p>
            <a:pPr lvl="2"/>
            <a:r>
              <a:rPr lang="en-US" sz="2800" dirty="0" smtClean="0"/>
              <a:t>Other </a:t>
            </a:r>
            <a:r>
              <a:rPr lang="en-US" sz="2800" dirty="0" smtClean="0"/>
              <a:t>organizational resources</a:t>
            </a:r>
          </a:p>
          <a:p>
            <a:pPr lvl="3"/>
            <a:r>
              <a:rPr lang="en-US" sz="2500" dirty="0" smtClean="0"/>
              <a:t>Emergency needs funds</a:t>
            </a:r>
          </a:p>
          <a:p>
            <a:pPr lvl="3"/>
            <a:r>
              <a:rPr lang="en-US" sz="2500" dirty="0" smtClean="0"/>
              <a:t>Educational opportunities and career development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Will a fee for service model </a:t>
            </a:r>
            <a:r>
              <a:rPr lang="en-US" b="1" u="sng" dirty="0" smtClean="0"/>
              <a:t>work</a:t>
            </a:r>
            <a:r>
              <a:rPr lang="en-US" dirty="0" smtClean="0"/>
              <a:t> for my organization? </a:t>
            </a:r>
            <a:endParaRPr lang="en-US" dirty="0"/>
          </a:p>
        </p:txBody>
      </p:sp>
      <p:sp>
        <p:nvSpPr>
          <p:cNvPr id="3" name="Content Placeholder 2"/>
          <p:cNvSpPr>
            <a:spLocks noGrp="1"/>
          </p:cNvSpPr>
          <p:nvPr>
            <p:ph sz="quarter" idx="1"/>
          </p:nvPr>
        </p:nvSpPr>
        <p:spPr/>
        <p:txBody>
          <a:bodyPr/>
          <a:lstStyle/>
          <a:p>
            <a:pPr lvl="2"/>
            <a:endParaRPr lang="en-US" dirty="0" smtClean="0"/>
          </a:p>
          <a:p>
            <a:pPr lvl="2"/>
            <a:r>
              <a:rPr lang="en-US" sz="4000" dirty="0" smtClean="0"/>
              <a:t>Match with TCM billable services</a:t>
            </a:r>
          </a:p>
          <a:p>
            <a:pPr lvl="3"/>
            <a:r>
              <a:rPr lang="en-US" sz="4000" dirty="0" smtClean="0"/>
              <a:t>Don’t be to literal. </a:t>
            </a:r>
          </a:p>
          <a:p>
            <a:pPr lvl="3"/>
            <a:r>
              <a:rPr lang="en-US" sz="4000" dirty="0" smtClean="0"/>
              <a:t>Be creative</a:t>
            </a:r>
          </a:p>
          <a:p>
            <a:pPr lvl="3"/>
            <a:r>
              <a:rPr lang="en-US" sz="4000" dirty="0" smtClean="0"/>
              <a:t>Think broadly</a:t>
            </a:r>
          </a:p>
          <a:p>
            <a:pPr lvl="3"/>
            <a:r>
              <a:rPr lang="en-US" sz="4000" dirty="0" smtClean="0"/>
              <a:t>Use good judgment</a:t>
            </a:r>
          </a:p>
          <a:p>
            <a:pPr lvl="3"/>
            <a:r>
              <a:rPr lang="en-US" sz="4000" dirty="0" smtClean="0"/>
              <a:t>Don’t over-reach</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1352" cy="990600"/>
          </a:xfrm>
        </p:spPr>
        <p:txBody>
          <a:bodyPr>
            <a:noAutofit/>
          </a:bodyPr>
          <a:lstStyle/>
          <a:p>
            <a:r>
              <a:rPr lang="en-US" sz="4000" dirty="0" smtClean="0">
                <a:latin typeface="Times New Roman" pitchFamily="18" charset="0"/>
                <a:cs typeface="Times New Roman" pitchFamily="18" charset="0"/>
              </a:rPr>
              <a:t>HRSA: Ryan White HIV/AIDS Program</a:t>
            </a:r>
            <a:endParaRPr lang="en-US"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2133600"/>
            <a:ext cx="8686800" cy="4038600"/>
          </a:xfrm>
        </p:spPr>
        <p:txBody>
          <a:bodyPr>
            <a:noAutofit/>
          </a:bodyPr>
          <a:lstStyle/>
          <a:p>
            <a:pPr>
              <a:buNone/>
            </a:pPr>
            <a:r>
              <a:rPr lang="en-US" sz="2000" b="1" dirty="0" smtClean="0"/>
              <a:t>Principles that Guided the Framework for this Policy:</a:t>
            </a:r>
          </a:p>
          <a:p>
            <a:pPr>
              <a:buNone/>
            </a:pPr>
            <a:endParaRPr lang="en-US" sz="2000" b="1" dirty="0" smtClean="0"/>
          </a:p>
          <a:p>
            <a:pPr>
              <a:buNone/>
            </a:pPr>
            <a:r>
              <a:rPr lang="en-US" sz="2000" b="1" dirty="0" smtClean="0"/>
              <a:t/>
            </a:r>
            <a:br>
              <a:rPr lang="en-US" sz="2000" b="1" dirty="0" smtClean="0"/>
            </a:br>
            <a:r>
              <a:rPr lang="en-US" sz="3600" b="1" dirty="0" smtClean="0">
                <a:solidFill>
                  <a:srgbClr val="FFC000"/>
                </a:solidFill>
              </a:rPr>
              <a:t>“By law, the Ryan White HIV/AIDS Program is the payer of last resort…”</a:t>
            </a:r>
          </a:p>
          <a:p>
            <a:pPr>
              <a:buNone/>
            </a:pPr>
            <a:endParaRPr lang="en-US" sz="3600" dirty="0" smtClean="0">
              <a:solidFill>
                <a:srgbClr val="FFC000"/>
              </a:solidFill>
            </a:endParaRPr>
          </a:p>
          <a:p>
            <a:pPr algn="r">
              <a:buNone/>
            </a:pPr>
            <a:r>
              <a:rPr lang="en-US" sz="2000" dirty="0" smtClean="0">
                <a:solidFill>
                  <a:schemeClr val="bg1"/>
                </a:solidFill>
              </a:rPr>
              <a:t>Source: </a:t>
            </a:r>
            <a:r>
              <a:rPr lang="en-US" sz="2000" dirty="0" smtClean="0">
                <a:solidFill>
                  <a:schemeClr val="bg1"/>
                </a:solidFill>
                <a:hlinkClick r:id="rId3"/>
              </a:rPr>
              <a:t>http://hab.hrsa.gov/law/0707.htm</a:t>
            </a:r>
            <a:endParaRPr lang="en-US" sz="20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04800"/>
            <a:ext cx="6019800" cy="990600"/>
          </a:xfrm>
        </p:spPr>
        <p:txBody>
          <a:bodyPr>
            <a:normAutofit/>
          </a:bodyPr>
          <a:lstStyle/>
          <a:p>
            <a:r>
              <a:rPr lang="en-US" dirty="0" smtClean="0">
                <a:solidFill>
                  <a:schemeClr val="bg1"/>
                </a:solidFill>
                <a:latin typeface="Times New Roman" pitchFamily="18" charset="0"/>
                <a:cs typeface="Times New Roman" pitchFamily="18" charset="0"/>
              </a:rPr>
              <a:t>What is Fee for Service?</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419600" y="2743200"/>
            <a:ext cx="4495800" cy="3124200"/>
          </a:xfrm>
        </p:spPr>
        <p:txBody>
          <a:bodyPr>
            <a:normAutofit fontScale="92500" lnSpcReduction="20000"/>
          </a:bodyPr>
          <a:lstStyle/>
          <a:p>
            <a:pPr algn="ctr">
              <a:buNone/>
            </a:pPr>
            <a:r>
              <a:rPr lang="en-US" sz="4100" i="1" dirty="0" smtClean="0">
                <a:solidFill>
                  <a:schemeClr val="accent2"/>
                </a:solidFill>
                <a:latin typeface="Times New Roman" pitchFamily="18" charset="0"/>
                <a:cs typeface="Times New Roman" pitchFamily="18" charset="0"/>
              </a:rPr>
              <a:t>Quite Simply</a:t>
            </a:r>
            <a:r>
              <a:rPr lang="en-US" sz="4100" i="1" dirty="0" smtClean="0">
                <a:solidFill>
                  <a:schemeClr val="accent2"/>
                </a:solidFill>
              </a:rPr>
              <a:t>: </a:t>
            </a:r>
          </a:p>
          <a:p>
            <a:pPr algn="ctr">
              <a:buNone/>
            </a:pPr>
            <a:r>
              <a:rPr lang="en-US" sz="4100" dirty="0" smtClean="0"/>
              <a:t>Reimbursement for the  services provided to eligible clients through insurance</a:t>
            </a:r>
            <a:r>
              <a:rPr lang="en-US" dirty="0" smtClean="0"/>
              <a:t>.</a:t>
            </a:r>
          </a:p>
        </p:txBody>
      </p:sp>
      <p:graphicFrame>
        <p:nvGraphicFramePr>
          <p:cNvPr id="5" name="Diagram 4"/>
          <p:cNvGraphicFramePr/>
          <p:nvPr/>
        </p:nvGraphicFramePr>
        <p:xfrm>
          <a:off x="152400" y="2590800"/>
          <a:ext cx="39624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28600" y="1828800"/>
            <a:ext cx="4343400" cy="523220"/>
          </a:xfrm>
          <a:prstGeom prst="rect">
            <a:avLst/>
          </a:prstGeom>
          <a:noFill/>
        </p:spPr>
        <p:txBody>
          <a:bodyPr wrap="square" rtlCol="0">
            <a:spAutoFit/>
          </a:bodyPr>
          <a:lstStyle/>
          <a:p>
            <a:pPr algn="ctr">
              <a:buNone/>
            </a:pPr>
            <a:r>
              <a:rPr lang="en-US" sz="2800" dirty="0" smtClean="0"/>
              <a:t>AKA: “Third Party Billing”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04800"/>
            <a:ext cx="6019800" cy="990600"/>
          </a:xfrm>
        </p:spPr>
        <p:txBody>
          <a:bodyPr>
            <a:normAutofit/>
          </a:bodyPr>
          <a:lstStyle/>
          <a:p>
            <a:r>
              <a:rPr lang="en-US" dirty="0" smtClean="0">
                <a:solidFill>
                  <a:schemeClr val="bg1"/>
                </a:solidFill>
                <a:latin typeface="Times New Roman" pitchFamily="18" charset="0"/>
                <a:cs typeface="Times New Roman" pitchFamily="18" charset="0"/>
              </a:rPr>
              <a:t>Role of Fee for Service</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533400" y="5029200"/>
            <a:ext cx="8610600" cy="1600200"/>
          </a:xfrm>
        </p:spPr>
        <p:txBody>
          <a:bodyPr>
            <a:normAutofit fontScale="85000" lnSpcReduction="20000"/>
          </a:bodyPr>
          <a:lstStyle/>
          <a:p>
            <a:r>
              <a:rPr lang="en-US" dirty="0" smtClean="0"/>
              <a:t>Meets requirements for Ryan White Funding</a:t>
            </a:r>
          </a:p>
          <a:p>
            <a:r>
              <a:rPr lang="en-US" dirty="0" smtClean="0"/>
              <a:t>Unrestricted Revenue</a:t>
            </a:r>
          </a:p>
          <a:p>
            <a:r>
              <a:rPr lang="en-US" dirty="0" smtClean="0"/>
              <a:t>Provides Steady Cash Flow </a:t>
            </a:r>
          </a:p>
          <a:p>
            <a:r>
              <a:rPr lang="en-US" dirty="0" smtClean="0"/>
              <a:t>Provides Stability by Diversifying Funding Streams</a:t>
            </a:r>
          </a:p>
          <a:p>
            <a:endParaRPr lang="en-US" dirty="0" smtClean="0"/>
          </a:p>
        </p:txBody>
      </p:sp>
      <p:graphicFrame>
        <p:nvGraphicFramePr>
          <p:cNvPr id="6" name="Chart 5"/>
          <p:cNvGraphicFramePr/>
          <p:nvPr/>
        </p:nvGraphicFramePr>
        <p:xfrm>
          <a:off x="0" y="1447800"/>
          <a:ext cx="9144000" cy="3581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Fee for Service Program Structure</a:t>
            </a:r>
            <a:endParaRPr lang="en-US" dirty="0">
              <a:latin typeface="Times New Roman" pitchFamily="18" charset="0"/>
              <a:cs typeface="Times New Roman" pitchFamily="18" charset="0"/>
            </a:endParaRPr>
          </a:p>
        </p:txBody>
      </p:sp>
      <p:grpSp>
        <p:nvGrpSpPr>
          <p:cNvPr id="5" name="Group 4"/>
          <p:cNvGrpSpPr/>
          <p:nvPr/>
        </p:nvGrpSpPr>
        <p:grpSpPr>
          <a:xfrm>
            <a:off x="304800" y="1600200"/>
            <a:ext cx="8534400" cy="5105400"/>
            <a:chOff x="304800" y="1600200"/>
            <a:chExt cx="8534400" cy="5105400"/>
          </a:xfrm>
        </p:grpSpPr>
        <p:sp>
          <p:nvSpPr>
            <p:cNvPr id="6" name="Rectangle 5"/>
            <p:cNvSpPr/>
            <p:nvPr/>
          </p:nvSpPr>
          <p:spPr>
            <a:xfrm>
              <a:off x="304800" y="1600200"/>
              <a:ext cx="8534400" cy="5029200"/>
            </a:xfrm>
            <a:prstGeom prst="rect">
              <a:avLst/>
            </a:prstGeom>
            <a:solidFill>
              <a:srgbClr val="003366"/>
            </a:solidFill>
          </p:spPr>
        </p:sp>
        <p:sp>
          <p:nvSpPr>
            <p:cNvPr id="7" name="Rectangle 6"/>
            <p:cNvSpPr/>
            <p:nvPr/>
          </p:nvSpPr>
          <p:spPr>
            <a:xfrm>
              <a:off x="304800" y="1752598"/>
              <a:ext cx="8534400" cy="428400"/>
            </a:xfrm>
            <a:prstGeom prst="rect">
              <a:avLst/>
            </a:prstGeom>
            <a:solidFill>
              <a:srgbClr val="003366">
                <a:alpha val="90000"/>
              </a:srgbClr>
            </a:solidFill>
            <a:ln>
              <a:solidFill>
                <a:schemeClr val="accent1">
                  <a:lumMod val="40000"/>
                  <a:lumOff val="60000"/>
                </a:schemeClr>
              </a:solidFill>
            </a:ln>
            <a:scene3d>
              <a:camera prst="orthographicFront"/>
              <a:lightRig rig="flat" dir="t"/>
            </a:scene3d>
            <a:sp3d z="190500" extrusionH="12700" prstMaterial="plastic">
              <a:bevelT w="50800" h="50800"/>
            </a:sp3d>
          </p:spPr>
          <p:style>
            <a:lnRef idx="1">
              <a:schemeClr val="accent2">
                <a:hueOff val="0"/>
                <a:satOff val="0"/>
                <a:lumOff val="0"/>
                <a:alphaOff val="0"/>
              </a:schemeClr>
            </a:lnRef>
            <a:fillRef idx="1">
              <a:scrgbClr r="0" g="0" b="0"/>
            </a:fillRef>
            <a:effectRef idx="2">
              <a:schemeClr val="lt1">
                <a:alpha val="9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746767" y="1670624"/>
              <a:ext cx="7650466" cy="501840"/>
            </a:xfrm>
            <a:custGeom>
              <a:avLst/>
              <a:gdLst>
                <a:gd name="connsiteX0" fmla="*/ 0 w 7650466"/>
                <a:gd name="connsiteY0" fmla="*/ 83642 h 501840"/>
                <a:gd name="connsiteX1" fmla="*/ 24498 w 7650466"/>
                <a:gd name="connsiteY1" fmla="*/ 24498 h 501840"/>
                <a:gd name="connsiteX2" fmla="*/ 83642 w 7650466"/>
                <a:gd name="connsiteY2" fmla="*/ 0 h 501840"/>
                <a:gd name="connsiteX3" fmla="*/ 7566824 w 7650466"/>
                <a:gd name="connsiteY3" fmla="*/ 0 h 501840"/>
                <a:gd name="connsiteX4" fmla="*/ 7625968 w 7650466"/>
                <a:gd name="connsiteY4" fmla="*/ 24498 h 501840"/>
                <a:gd name="connsiteX5" fmla="*/ 7650466 w 7650466"/>
                <a:gd name="connsiteY5" fmla="*/ 83642 h 501840"/>
                <a:gd name="connsiteX6" fmla="*/ 7650466 w 7650466"/>
                <a:gd name="connsiteY6" fmla="*/ 418198 h 501840"/>
                <a:gd name="connsiteX7" fmla="*/ 7625968 w 7650466"/>
                <a:gd name="connsiteY7" fmla="*/ 477342 h 501840"/>
                <a:gd name="connsiteX8" fmla="*/ 7566824 w 7650466"/>
                <a:gd name="connsiteY8" fmla="*/ 501840 h 501840"/>
                <a:gd name="connsiteX9" fmla="*/ 83642 w 7650466"/>
                <a:gd name="connsiteY9" fmla="*/ 501840 h 501840"/>
                <a:gd name="connsiteX10" fmla="*/ 24498 w 7650466"/>
                <a:gd name="connsiteY10" fmla="*/ 477342 h 501840"/>
                <a:gd name="connsiteX11" fmla="*/ 0 w 7650466"/>
                <a:gd name="connsiteY11" fmla="*/ 418198 h 501840"/>
                <a:gd name="connsiteX12" fmla="*/ 0 w 7650466"/>
                <a:gd name="connsiteY12"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50466" h="501840">
                  <a:moveTo>
                    <a:pt x="0" y="83642"/>
                  </a:moveTo>
                  <a:cubicBezTo>
                    <a:pt x="0" y="61459"/>
                    <a:pt x="8812" y="40184"/>
                    <a:pt x="24498" y="24498"/>
                  </a:cubicBezTo>
                  <a:cubicBezTo>
                    <a:pt x="40184" y="8812"/>
                    <a:pt x="61459" y="0"/>
                    <a:pt x="83642" y="0"/>
                  </a:cubicBezTo>
                  <a:lnTo>
                    <a:pt x="7566824" y="0"/>
                  </a:lnTo>
                  <a:cubicBezTo>
                    <a:pt x="7589007" y="0"/>
                    <a:pt x="7610282" y="8812"/>
                    <a:pt x="7625968" y="24498"/>
                  </a:cubicBezTo>
                  <a:cubicBezTo>
                    <a:pt x="7641654" y="40184"/>
                    <a:pt x="7650466" y="61459"/>
                    <a:pt x="7650466" y="83642"/>
                  </a:cubicBezTo>
                  <a:lnTo>
                    <a:pt x="7650466" y="418198"/>
                  </a:lnTo>
                  <a:cubicBezTo>
                    <a:pt x="7650466" y="440381"/>
                    <a:pt x="7641654" y="461656"/>
                    <a:pt x="7625968" y="477342"/>
                  </a:cubicBezTo>
                  <a:cubicBezTo>
                    <a:pt x="7610282" y="493028"/>
                    <a:pt x="7589007" y="501840"/>
                    <a:pt x="7566824" y="501840"/>
                  </a:cubicBezTo>
                  <a:lnTo>
                    <a:pt x="83642" y="501840"/>
                  </a:lnTo>
                  <a:cubicBezTo>
                    <a:pt x="61459" y="501840"/>
                    <a:pt x="40184" y="493028"/>
                    <a:pt x="24498" y="477342"/>
                  </a:cubicBezTo>
                  <a:cubicBezTo>
                    <a:pt x="8812" y="461656"/>
                    <a:pt x="0" y="440381"/>
                    <a:pt x="0" y="418198"/>
                  </a:cubicBezTo>
                  <a:lnTo>
                    <a:pt x="0" y="83642"/>
                  </a:lnTo>
                  <a:close/>
                </a:path>
              </a:pathLst>
            </a:custGeom>
            <a:solidFill>
              <a:schemeClr val="bg1"/>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50304" tIns="24498" rIns="250304" bIns="24498" numCol="1" spcCol="1270" anchor="ctr" anchorCtr="0">
              <a:noAutofit/>
            </a:bodyPr>
            <a:lstStyle/>
            <a:p>
              <a:pPr lvl="0" algn="ctr" defTabSz="755650">
                <a:lnSpc>
                  <a:spcPct val="90000"/>
                </a:lnSpc>
                <a:spcBef>
                  <a:spcPct val="0"/>
                </a:spcBef>
                <a:spcAft>
                  <a:spcPct val="35000"/>
                </a:spcAft>
              </a:pPr>
              <a:r>
                <a:rPr lang="en-US" sz="2400" b="1" kern="1200" dirty="0" smtClean="0">
                  <a:solidFill>
                    <a:schemeClr val="accent1"/>
                  </a:solidFill>
                </a:rPr>
                <a:t>Pennsylvania Department of Public Welfare (DPW)</a:t>
              </a:r>
              <a:endParaRPr lang="en-US" sz="2400" b="1" kern="1200" dirty="0">
                <a:solidFill>
                  <a:schemeClr val="accent1"/>
                </a:solidFill>
              </a:endParaRPr>
            </a:p>
          </p:txBody>
        </p:sp>
        <p:sp>
          <p:nvSpPr>
            <p:cNvPr id="10" name="Rectangle 9"/>
            <p:cNvSpPr/>
            <p:nvPr/>
          </p:nvSpPr>
          <p:spPr>
            <a:xfrm>
              <a:off x="304800" y="2514602"/>
              <a:ext cx="8534400" cy="428400"/>
            </a:xfrm>
            <a:prstGeom prst="rect">
              <a:avLst/>
            </a:prstGeom>
            <a:solidFill>
              <a:srgbClr val="003366">
                <a:alpha val="90000"/>
              </a:srgbClr>
            </a:solidFill>
            <a:ln>
              <a:solidFill>
                <a:schemeClr val="accent1">
                  <a:lumMod val="40000"/>
                  <a:lumOff val="60000"/>
                </a:schemeClr>
              </a:solidFill>
            </a:ln>
            <a:scene3d>
              <a:camera prst="orthographicFront"/>
              <a:lightRig rig="flat" dir="t"/>
            </a:scene3d>
            <a:sp3d z="190500" extrusionH="12700" prstMaterial="plastic">
              <a:bevelT w="50800" h="50800"/>
            </a:sp3d>
          </p:spPr>
          <p:style>
            <a:lnRef idx="1">
              <a:schemeClr val="accent2">
                <a:hueOff val="0"/>
                <a:satOff val="0"/>
                <a:lumOff val="0"/>
                <a:alphaOff val="0"/>
              </a:schemeClr>
            </a:lnRef>
            <a:fillRef idx="1">
              <a:scrgbClr r="0" g="0" b="0"/>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 name="Freeform 10"/>
            <p:cNvSpPr/>
            <p:nvPr/>
          </p:nvSpPr>
          <p:spPr>
            <a:xfrm>
              <a:off x="1173482" y="2441744"/>
              <a:ext cx="6797036" cy="501840"/>
            </a:xfrm>
            <a:custGeom>
              <a:avLst/>
              <a:gdLst>
                <a:gd name="connsiteX0" fmla="*/ 0 w 6888472"/>
                <a:gd name="connsiteY0" fmla="*/ 83642 h 501840"/>
                <a:gd name="connsiteX1" fmla="*/ 24498 w 6888472"/>
                <a:gd name="connsiteY1" fmla="*/ 24498 h 501840"/>
                <a:gd name="connsiteX2" fmla="*/ 83642 w 6888472"/>
                <a:gd name="connsiteY2" fmla="*/ 0 h 501840"/>
                <a:gd name="connsiteX3" fmla="*/ 6804830 w 6888472"/>
                <a:gd name="connsiteY3" fmla="*/ 0 h 501840"/>
                <a:gd name="connsiteX4" fmla="*/ 6863974 w 6888472"/>
                <a:gd name="connsiteY4" fmla="*/ 24498 h 501840"/>
                <a:gd name="connsiteX5" fmla="*/ 6888472 w 6888472"/>
                <a:gd name="connsiteY5" fmla="*/ 83642 h 501840"/>
                <a:gd name="connsiteX6" fmla="*/ 6888472 w 6888472"/>
                <a:gd name="connsiteY6" fmla="*/ 418198 h 501840"/>
                <a:gd name="connsiteX7" fmla="*/ 6863974 w 6888472"/>
                <a:gd name="connsiteY7" fmla="*/ 477342 h 501840"/>
                <a:gd name="connsiteX8" fmla="*/ 6804830 w 6888472"/>
                <a:gd name="connsiteY8" fmla="*/ 501840 h 501840"/>
                <a:gd name="connsiteX9" fmla="*/ 83642 w 6888472"/>
                <a:gd name="connsiteY9" fmla="*/ 501840 h 501840"/>
                <a:gd name="connsiteX10" fmla="*/ 24498 w 6888472"/>
                <a:gd name="connsiteY10" fmla="*/ 477342 h 501840"/>
                <a:gd name="connsiteX11" fmla="*/ 0 w 6888472"/>
                <a:gd name="connsiteY11" fmla="*/ 418198 h 501840"/>
                <a:gd name="connsiteX12" fmla="*/ 0 w 6888472"/>
                <a:gd name="connsiteY12"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8472" h="501840">
                  <a:moveTo>
                    <a:pt x="0" y="83642"/>
                  </a:moveTo>
                  <a:cubicBezTo>
                    <a:pt x="0" y="61459"/>
                    <a:pt x="8812" y="40184"/>
                    <a:pt x="24498" y="24498"/>
                  </a:cubicBezTo>
                  <a:cubicBezTo>
                    <a:pt x="40184" y="8812"/>
                    <a:pt x="61459" y="0"/>
                    <a:pt x="83642" y="0"/>
                  </a:cubicBezTo>
                  <a:lnTo>
                    <a:pt x="6804830" y="0"/>
                  </a:lnTo>
                  <a:cubicBezTo>
                    <a:pt x="6827013" y="0"/>
                    <a:pt x="6848288" y="8812"/>
                    <a:pt x="6863974" y="24498"/>
                  </a:cubicBezTo>
                  <a:cubicBezTo>
                    <a:pt x="6879660" y="40184"/>
                    <a:pt x="6888472" y="61459"/>
                    <a:pt x="6888472" y="83642"/>
                  </a:cubicBezTo>
                  <a:lnTo>
                    <a:pt x="6888472" y="418198"/>
                  </a:lnTo>
                  <a:cubicBezTo>
                    <a:pt x="6888472" y="440381"/>
                    <a:pt x="6879660" y="461656"/>
                    <a:pt x="6863974" y="477342"/>
                  </a:cubicBezTo>
                  <a:cubicBezTo>
                    <a:pt x="6848288" y="493028"/>
                    <a:pt x="6827013" y="501840"/>
                    <a:pt x="6804830" y="501840"/>
                  </a:cubicBezTo>
                  <a:lnTo>
                    <a:pt x="83642" y="501840"/>
                  </a:lnTo>
                  <a:cubicBezTo>
                    <a:pt x="61459" y="501840"/>
                    <a:pt x="40184" y="493028"/>
                    <a:pt x="24498" y="477342"/>
                  </a:cubicBezTo>
                  <a:cubicBezTo>
                    <a:pt x="8812" y="461656"/>
                    <a:pt x="0" y="440381"/>
                    <a:pt x="0" y="418198"/>
                  </a:cubicBezTo>
                  <a:lnTo>
                    <a:pt x="0" y="83642"/>
                  </a:lnTo>
                  <a:close/>
                </a:path>
              </a:pathLst>
            </a:custGeom>
            <a:solidFill>
              <a:schemeClr val="bg1"/>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50304" tIns="24498" rIns="250304" bIns="24498" numCol="1" spcCol="1270" anchor="ctr" anchorCtr="0">
              <a:noAutofit/>
            </a:bodyPr>
            <a:lstStyle/>
            <a:p>
              <a:pPr lvl="0" algn="ctr" defTabSz="755650">
                <a:lnSpc>
                  <a:spcPct val="90000"/>
                </a:lnSpc>
                <a:spcBef>
                  <a:spcPct val="0"/>
                </a:spcBef>
                <a:spcAft>
                  <a:spcPct val="35000"/>
                </a:spcAft>
              </a:pPr>
              <a:r>
                <a:rPr lang="en-US" sz="2200" b="1" kern="1200" dirty="0" smtClean="0">
                  <a:solidFill>
                    <a:schemeClr val="accent1"/>
                  </a:solidFill>
                </a:rPr>
                <a:t>Office of Medical Assistance Program (OMAP)</a:t>
              </a:r>
              <a:endParaRPr lang="en-US" sz="2200" b="1" kern="1200" dirty="0">
                <a:solidFill>
                  <a:schemeClr val="accent1"/>
                </a:solidFill>
              </a:endParaRPr>
            </a:p>
          </p:txBody>
        </p:sp>
        <p:sp>
          <p:nvSpPr>
            <p:cNvPr id="12" name="Rectangle 11"/>
            <p:cNvSpPr/>
            <p:nvPr/>
          </p:nvSpPr>
          <p:spPr>
            <a:xfrm>
              <a:off x="304800" y="3276601"/>
              <a:ext cx="8534400" cy="428400"/>
            </a:xfrm>
            <a:prstGeom prst="rect">
              <a:avLst/>
            </a:prstGeom>
            <a:solidFill>
              <a:srgbClr val="003366">
                <a:alpha val="90000"/>
              </a:srgbClr>
            </a:solidFill>
            <a:ln>
              <a:solidFill>
                <a:schemeClr val="accent1">
                  <a:lumMod val="40000"/>
                  <a:lumOff val="60000"/>
                </a:schemeClr>
              </a:solidFill>
            </a:ln>
            <a:scene3d>
              <a:camera prst="orthographicFront"/>
              <a:lightRig rig="flat" dir="t"/>
            </a:scene3d>
            <a:sp3d z="190500" extrusionH="12700" prstMaterial="plastic">
              <a:bevelT w="50800" h="50800"/>
            </a:sp3d>
          </p:spPr>
          <p:style>
            <a:lnRef idx="1">
              <a:schemeClr val="accent2">
                <a:hueOff val="0"/>
                <a:satOff val="0"/>
                <a:lumOff val="0"/>
                <a:alphaOff val="0"/>
              </a:schemeClr>
            </a:lnRef>
            <a:fillRef idx="1">
              <a:scrgbClr r="0" g="0" b="0"/>
            </a:fillRef>
            <a:effectRef idx="2">
              <a:schemeClr val="lt1">
                <a:alpha val="90000"/>
                <a:hueOff val="0"/>
                <a:satOff val="0"/>
                <a:lumOff val="0"/>
                <a:alphaOff val="0"/>
              </a:schemeClr>
            </a:effectRef>
            <a:fontRef idx="minor">
              <a:schemeClr val="dk1">
                <a:hueOff val="0"/>
                <a:satOff val="0"/>
                <a:lumOff val="0"/>
                <a:alphaOff val="0"/>
              </a:schemeClr>
            </a:fontRef>
          </p:style>
        </p:sp>
        <p:sp>
          <p:nvSpPr>
            <p:cNvPr id="13" name="Freeform 12"/>
            <p:cNvSpPr/>
            <p:nvPr/>
          </p:nvSpPr>
          <p:spPr>
            <a:xfrm>
              <a:off x="1965928" y="3212864"/>
              <a:ext cx="5501672" cy="501840"/>
            </a:xfrm>
            <a:custGeom>
              <a:avLst/>
              <a:gdLst>
                <a:gd name="connsiteX0" fmla="*/ 0 w 5212145"/>
                <a:gd name="connsiteY0" fmla="*/ 83642 h 501840"/>
                <a:gd name="connsiteX1" fmla="*/ 24498 w 5212145"/>
                <a:gd name="connsiteY1" fmla="*/ 24498 h 501840"/>
                <a:gd name="connsiteX2" fmla="*/ 83642 w 5212145"/>
                <a:gd name="connsiteY2" fmla="*/ 0 h 501840"/>
                <a:gd name="connsiteX3" fmla="*/ 5128503 w 5212145"/>
                <a:gd name="connsiteY3" fmla="*/ 0 h 501840"/>
                <a:gd name="connsiteX4" fmla="*/ 5187647 w 5212145"/>
                <a:gd name="connsiteY4" fmla="*/ 24498 h 501840"/>
                <a:gd name="connsiteX5" fmla="*/ 5212145 w 5212145"/>
                <a:gd name="connsiteY5" fmla="*/ 83642 h 501840"/>
                <a:gd name="connsiteX6" fmla="*/ 5212145 w 5212145"/>
                <a:gd name="connsiteY6" fmla="*/ 418198 h 501840"/>
                <a:gd name="connsiteX7" fmla="*/ 5187647 w 5212145"/>
                <a:gd name="connsiteY7" fmla="*/ 477342 h 501840"/>
                <a:gd name="connsiteX8" fmla="*/ 5128503 w 5212145"/>
                <a:gd name="connsiteY8" fmla="*/ 501840 h 501840"/>
                <a:gd name="connsiteX9" fmla="*/ 83642 w 5212145"/>
                <a:gd name="connsiteY9" fmla="*/ 501840 h 501840"/>
                <a:gd name="connsiteX10" fmla="*/ 24498 w 5212145"/>
                <a:gd name="connsiteY10" fmla="*/ 477342 h 501840"/>
                <a:gd name="connsiteX11" fmla="*/ 0 w 5212145"/>
                <a:gd name="connsiteY11" fmla="*/ 418198 h 501840"/>
                <a:gd name="connsiteX12" fmla="*/ 0 w 5212145"/>
                <a:gd name="connsiteY12"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145" h="501840">
                  <a:moveTo>
                    <a:pt x="0" y="83642"/>
                  </a:moveTo>
                  <a:cubicBezTo>
                    <a:pt x="0" y="61459"/>
                    <a:pt x="8812" y="40184"/>
                    <a:pt x="24498" y="24498"/>
                  </a:cubicBezTo>
                  <a:cubicBezTo>
                    <a:pt x="40184" y="8812"/>
                    <a:pt x="61459" y="0"/>
                    <a:pt x="83642" y="0"/>
                  </a:cubicBezTo>
                  <a:lnTo>
                    <a:pt x="5128503" y="0"/>
                  </a:lnTo>
                  <a:cubicBezTo>
                    <a:pt x="5150686" y="0"/>
                    <a:pt x="5171961" y="8812"/>
                    <a:pt x="5187647" y="24498"/>
                  </a:cubicBezTo>
                  <a:cubicBezTo>
                    <a:pt x="5203333" y="40184"/>
                    <a:pt x="5212145" y="61459"/>
                    <a:pt x="5212145" y="83642"/>
                  </a:cubicBezTo>
                  <a:lnTo>
                    <a:pt x="5212145" y="418198"/>
                  </a:lnTo>
                  <a:cubicBezTo>
                    <a:pt x="5212145" y="440381"/>
                    <a:pt x="5203333" y="461656"/>
                    <a:pt x="5187647" y="477342"/>
                  </a:cubicBezTo>
                  <a:cubicBezTo>
                    <a:pt x="5171961" y="493028"/>
                    <a:pt x="5150686" y="501840"/>
                    <a:pt x="5128503" y="501840"/>
                  </a:cubicBezTo>
                  <a:lnTo>
                    <a:pt x="83642" y="501840"/>
                  </a:lnTo>
                  <a:cubicBezTo>
                    <a:pt x="61459" y="501840"/>
                    <a:pt x="40184" y="493028"/>
                    <a:pt x="24498" y="477342"/>
                  </a:cubicBezTo>
                  <a:cubicBezTo>
                    <a:pt x="8812" y="461656"/>
                    <a:pt x="0" y="440381"/>
                    <a:pt x="0" y="418198"/>
                  </a:cubicBezTo>
                  <a:lnTo>
                    <a:pt x="0" y="83642"/>
                  </a:lnTo>
                  <a:close/>
                </a:path>
              </a:pathLst>
            </a:custGeom>
            <a:solidFill>
              <a:schemeClr val="bg1"/>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50304" tIns="24498" rIns="250304" bIns="24498" numCol="1" spcCol="1270" anchor="ctr" anchorCtr="0">
              <a:noAutofit/>
            </a:bodyPr>
            <a:lstStyle/>
            <a:p>
              <a:pPr lvl="0" algn="ctr" defTabSz="755650">
                <a:lnSpc>
                  <a:spcPct val="90000"/>
                </a:lnSpc>
                <a:spcBef>
                  <a:spcPct val="0"/>
                </a:spcBef>
                <a:spcAft>
                  <a:spcPct val="35000"/>
                </a:spcAft>
              </a:pPr>
              <a:r>
                <a:rPr lang="en-US" sz="2000" b="1" kern="1200" dirty="0" smtClean="0">
                  <a:solidFill>
                    <a:schemeClr val="accent1"/>
                  </a:solidFill>
                </a:rPr>
                <a:t>Targeted Case Management Program (TCM)</a:t>
              </a:r>
              <a:endParaRPr lang="en-US" sz="2000" b="1" kern="1200" dirty="0">
                <a:solidFill>
                  <a:schemeClr val="accent1"/>
                </a:solidFill>
              </a:endParaRPr>
            </a:p>
          </p:txBody>
        </p:sp>
        <p:sp>
          <p:nvSpPr>
            <p:cNvPr id="14" name="Rectangle 13"/>
            <p:cNvSpPr/>
            <p:nvPr/>
          </p:nvSpPr>
          <p:spPr>
            <a:xfrm>
              <a:off x="304800" y="4038601"/>
              <a:ext cx="8534400" cy="428400"/>
            </a:xfrm>
            <a:prstGeom prst="rect">
              <a:avLst/>
            </a:prstGeom>
            <a:solidFill>
              <a:srgbClr val="003366">
                <a:alpha val="90000"/>
              </a:srgbClr>
            </a:solidFill>
            <a:ln>
              <a:solidFill>
                <a:schemeClr val="accent1">
                  <a:lumMod val="40000"/>
                  <a:lumOff val="60000"/>
                </a:schemeClr>
              </a:solidFill>
            </a:ln>
            <a:scene3d>
              <a:camera prst="orthographicFront"/>
              <a:lightRig rig="flat" dir="t"/>
            </a:scene3d>
            <a:sp3d z="190500" extrusionH="12700" prstMaterial="plastic">
              <a:bevelT w="50800" h="50800"/>
            </a:sp3d>
          </p:spPr>
          <p:style>
            <a:lnRef idx="1">
              <a:schemeClr val="accent2">
                <a:hueOff val="0"/>
                <a:satOff val="0"/>
                <a:lumOff val="0"/>
                <a:alphaOff val="0"/>
              </a:schemeClr>
            </a:lnRef>
            <a:fillRef idx="1">
              <a:scrgbClr r="0" g="0" b="0"/>
            </a:fillRef>
            <a:effectRef idx="2">
              <a:schemeClr val="lt1">
                <a:alpha val="90000"/>
                <a:hueOff val="0"/>
                <a:satOff val="0"/>
                <a:lumOff val="0"/>
                <a:alphaOff val="0"/>
              </a:schemeClr>
            </a:effectRef>
            <a:fontRef idx="minor">
              <a:schemeClr val="dk1">
                <a:hueOff val="0"/>
                <a:satOff val="0"/>
                <a:lumOff val="0"/>
                <a:alphaOff val="0"/>
              </a:schemeClr>
            </a:fontRef>
          </p:style>
        </p:sp>
        <p:sp>
          <p:nvSpPr>
            <p:cNvPr id="15" name="Freeform 14"/>
            <p:cNvSpPr/>
            <p:nvPr/>
          </p:nvSpPr>
          <p:spPr>
            <a:xfrm flipH="1">
              <a:off x="2537455" y="3983984"/>
              <a:ext cx="4069090" cy="501840"/>
            </a:xfrm>
            <a:custGeom>
              <a:avLst/>
              <a:gdLst>
                <a:gd name="connsiteX0" fmla="*/ 0 w 4084359"/>
                <a:gd name="connsiteY0" fmla="*/ 83642 h 501840"/>
                <a:gd name="connsiteX1" fmla="*/ 24498 w 4084359"/>
                <a:gd name="connsiteY1" fmla="*/ 24498 h 501840"/>
                <a:gd name="connsiteX2" fmla="*/ 83642 w 4084359"/>
                <a:gd name="connsiteY2" fmla="*/ 0 h 501840"/>
                <a:gd name="connsiteX3" fmla="*/ 4000717 w 4084359"/>
                <a:gd name="connsiteY3" fmla="*/ 0 h 501840"/>
                <a:gd name="connsiteX4" fmla="*/ 4059861 w 4084359"/>
                <a:gd name="connsiteY4" fmla="*/ 24498 h 501840"/>
                <a:gd name="connsiteX5" fmla="*/ 4084359 w 4084359"/>
                <a:gd name="connsiteY5" fmla="*/ 83642 h 501840"/>
                <a:gd name="connsiteX6" fmla="*/ 4084359 w 4084359"/>
                <a:gd name="connsiteY6" fmla="*/ 418198 h 501840"/>
                <a:gd name="connsiteX7" fmla="*/ 4059861 w 4084359"/>
                <a:gd name="connsiteY7" fmla="*/ 477342 h 501840"/>
                <a:gd name="connsiteX8" fmla="*/ 4000717 w 4084359"/>
                <a:gd name="connsiteY8" fmla="*/ 501840 h 501840"/>
                <a:gd name="connsiteX9" fmla="*/ 83642 w 4084359"/>
                <a:gd name="connsiteY9" fmla="*/ 501840 h 501840"/>
                <a:gd name="connsiteX10" fmla="*/ 24498 w 4084359"/>
                <a:gd name="connsiteY10" fmla="*/ 477342 h 501840"/>
                <a:gd name="connsiteX11" fmla="*/ 0 w 4084359"/>
                <a:gd name="connsiteY11" fmla="*/ 418198 h 501840"/>
                <a:gd name="connsiteX12" fmla="*/ 0 w 4084359"/>
                <a:gd name="connsiteY12"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84359" h="501840">
                  <a:moveTo>
                    <a:pt x="0" y="83642"/>
                  </a:moveTo>
                  <a:cubicBezTo>
                    <a:pt x="0" y="61459"/>
                    <a:pt x="8812" y="40184"/>
                    <a:pt x="24498" y="24498"/>
                  </a:cubicBezTo>
                  <a:cubicBezTo>
                    <a:pt x="40184" y="8812"/>
                    <a:pt x="61459" y="0"/>
                    <a:pt x="83642" y="0"/>
                  </a:cubicBezTo>
                  <a:lnTo>
                    <a:pt x="4000717" y="0"/>
                  </a:lnTo>
                  <a:cubicBezTo>
                    <a:pt x="4022900" y="0"/>
                    <a:pt x="4044175" y="8812"/>
                    <a:pt x="4059861" y="24498"/>
                  </a:cubicBezTo>
                  <a:cubicBezTo>
                    <a:pt x="4075547" y="40184"/>
                    <a:pt x="4084359" y="61459"/>
                    <a:pt x="4084359" y="83642"/>
                  </a:cubicBezTo>
                  <a:lnTo>
                    <a:pt x="4084359" y="418198"/>
                  </a:lnTo>
                  <a:cubicBezTo>
                    <a:pt x="4084359" y="440381"/>
                    <a:pt x="4075547" y="461656"/>
                    <a:pt x="4059861" y="477342"/>
                  </a:cubicBezTo>
                  <a:cubicBezTo>
                    <a:pt x="4044175" y="493028"/>
                    <a:pt x="4022900" y="501840"/>
                    <a:pt x="4000717" y="501840"/>
                  </a:cubicBezTo>
                  <a:lnTo>
                    <a:pt x="83642" y="501840"/>
                  </a:lnTo>
                  <a:cubicBezTo>
                    <a:pt x="61459" y="501840"/>
                    <a:pt x="40184" y="493028"/>
                    <a:pt x="24498" y="477342"/>
                  </a:cubicBezTo>
                  <a:cubicBezTo>
                    <a:pt x="8812" y="461656"/>
                    <a:pt x="0" y="440381"/>
                    <a:pt x="0" y="418198"/>
                  </a:cubicBezTo>
                  <a:lnTo>
                    <a:pt x="0" y="83642"/>
                  </a:lnTo>
                  <a:close/>
                </a:path>
              </a:pathLst>
            </a:custGeom>
            <a:solidFill>
              <a:schemeClr val="bg1"/>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50304" tIns="24498" rIns="250304" bIns="24498" numCol="1" spcCol="1270" anchor="ctr" anchorCtr="0">
              <a:noAutofit/>
            </a:bodyPr>
            <a:lstStyle/>
            <a:p>
              <a:pPr lvl="0" algn="ctr" defTabSz="755650">
                <a:lnSpc>
                  <a:spcPct val="90000"/>
                </a:lnSpc>
                <a:spcBef>
                  <a:spcPct val="0"/>
                </a:spcBef>
                <a:spcAft>
                  <a:spcPct val="35000"/>
                </a:spcAft>
              </a:pPr>
              <a:r>
                <a:rPr lang="en-US" sz="2000" b="1" kern="1200" dirty="0" smtClean="0">
                  <a:solidFill>
                    <a:schemeClr val="accent1"/>
                  </a:solidFill>
                </a:rPr>
                <a:t>Medicaid</a:t>
              </a:r>
              <a:endParaRPr lang="en-US" sz="2000" b="1" kern="1200" dirty="0">
                <a:solidFill>
                  <a:schemeClr val="accent1"/>
                </a:solidFill>
              </a:endParaRPr>
            </a:p>
          </p:txBody>
        </p:sp>
        <p:sp>
          <p:nvSpPr>
            <p:cNvPr id="16" name="Freeform 15"/>
            <p:cNvSpPr/>
            <p:nvPr/>
          </p:nvSpPr>
          <p:spPr>
            <a:xfrm>
              <a:off x="304800" y="4953000"/>
              <a:ext cx="8534400" cy="1752600"/>
            </a:xfrm>
            <a:custGeom>
              <a:avLst/>
              <a:gdLst>
                <a:gd name="connsiteX0" fmla="*/ 0 w 8534400"/>
                <a:gd name="connsiteY0" fmla="*/ 0 h 1552950"/>
                <a:gd name="connsiteX1" fmla="*/ 8534400 w 8534400"/>
                <a:gd name="connsiteY1" fmla="*/ 0 h 1552950"/>
                <a:gd name="connsiteX2" fmla="*/ 8534400 w 8534400"/>
                <a:gd name="connsiteY2" fmla="*/ 1552950 h 1552950"/>
                <a:gd name="connsiteX3" fmla="*/ 0 w 8534400"/>
                <a:gd name="connsiteY3" fmla="*/ 1552950 h 1552950"/>
                <a:gd name="connsiteX4" fmla="*/ 0 w 8534400"/>
                <a:gd name="connsiteY4" fmla="*/ 0 h 1552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4400" h="1552950">
                  <a:moveTo>
                    <a:pt x="0" y="0"/>
                  </a:moveTo>
                  <a:lnTo>
                    <a:pt x="8534400" y="0"/>
                  </a:lnTo>
                  <a:lnTo>
                    <a:pt x="8534400" y="1552950"/>
                  </a:lnTo>
                  <a:lnTo>
                    <a:pt x="0" y="1552950"/>
                  </a:lnTo>
                  <a:lnTo>
                    <a:pt x="0" y="0"/>
                  </a:lnTo>
                  <a:close/>
                </a:path>
              </a:pathLst>
            </a:custGeom>
            <a:solidFill>
              <a:srgbClr val="003366">
                <a:alpha val="90000"/>
              </a:srgbClr>
            </a:solidFill>
            <a:ln>
              <a:solidFill>
                <a:schemeClr val="accent1">
                  <a:lumMod val="40000"/>
                  <a:lumOff val="60000"/>
                </a:schemeClr>
              </a:solidFill>
            </a:ln>
            <a:scene3d>
              <a:camera prst="orthographicFront"/>
              <a:lightRig rig="flat" dir="t"/>
            </a:scene3d>
            <a:sp3d z="190500" extrusionH="12700" prstMaterial="plastic">
              <a:bevelT w="50800" h="50800"/>
            </a:sp3d>
          </p:spPr>
          <p:style>
            <a:lnRef idx="1">
              <a:schemeClr val="accent2">
                <a:hueOff val="0"/>
                <a:satOff val="0"/>
                <a:lumOff val="0"/>
                <a:alphaOff val="0"/>
              </a:schemeClr>
            </a:lnRef>
            <a:fillRef idx="1">
              <a:scrgbClr r="0" g="0" b="0"/>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2364" tIns="354076" rIns="662364" bIns="120904" numCol="1" spcCol="1270" anchor="t" anchorCtr="0">
              <a:noAutofit/>
            </a:bodyPr>
            <a:lstStyle/>
            <a:p>
              <a:pPr marL="171450" lvl="1" indent="-171450" algn="ctr" defTabSz="755650">
                <a:lnSpc>
                  <a:spcPct val="90000"/>
                </a:lnSpc>
                <a:spcBef>
                  <a:spcPct val="0"/>
                </a:spcBef>
                <a:spcAft>
                  <a:spcPct val="15000"/>
                </a:spcAft>
              </a:pPr>
              <a:r>
                <a:rPr lang="en-US" b="1" kern="1200" dirty="0" smtClean="0">
                  <a:solidFill>
                    <a:schemeClr val="bg1"/>
                  </a:solidFill>
                </a:rPr>
                <a:t>Aetna Better Health</a:t>
              </a:r>
              <a:endParaRPr lang="en-US" b="1" kern="1200" dirty="0">
                <a:solidFill>
                  <a:schemeClr val="bg1"/>
                </a:solidFill>
              </a:endParaRPr>
            </a:p>
            <a:p>
              <a:pPr marL="171450" lvl="1" indent="-171450" algn="ctr" defTabSz="755650">
                <a:lnSpc>
                  <a:spcPct val="90000"/>
                </a:lnSpc>
                <a:spcBef>
                  <a:spcPct val="0"/>
                </a:spcBef>
                <a:spcAft>
                  <a:spcPct val="15000"/>
                </a:spcAft>
              </a:pPr>
              <a:r>
                <a:rPr lang="en-US" b="1" dirty="0" smtClean="0">
                  <a:solidFill>
                    <a:schemeClr val="bg1"/>
                  </a:solidFill>
                </a:rPr>
                <a:t>Coventry Cares</a:t>
              </a:r>
            </a:p>
            <a:p>
              <a:pPr marL="171450" lvl="1" indent="-171450" algn="ctr" defTabSz="755650">
                <a:lnSpc>
                  <a:spcPct val="90000"/>
                </a:lnSpc>
                <a:spcBef>
                  <a:spcPct val="0"/>
                </a:spcBef>
                <a:spcAft>
                  <a:spcPct val="15000"/>
                </a:spcAft>
              </a:pPr>
              <a:r>
                <a:rPr lang="en-US" b="1" kern="1200" dirty="0" smtClean="0">
                  <a:solidFill>
                    <a:schemeClr val="bg1"/>
                  </a:solidFill>
                </a:rPr>
                <a:t>Health Partners</a:t>
              </a:r>
              <a:endParaRPr lang="en-US" b="1" kern="1200" dirty="0">
                <a:solidFill>
                  <a:schemeClr val="bg1"/>
                </a:solidFill>
              </a:endParaRPr>
            </a:p>
            <a:p>
              <a:pPr marL="171450" lvl="1" indent="-171450" algn="ctr" defTabSz="755650">
                <a:lnSpc>
                  <a:spcPct val="90000"/>
                </a:lnSpc>
                <a:spcBef>
                  <a:spcPct val="0"/>
                </a:spcBef>
                <a:spcAft>
                  <a:spcPct val="15000"/>
                </a:spcAft>
              </a:pPr>
              <a:r>
                <a:rPr lang="en-US" b="1" kern="1200" dirty="0" smtClean="0">
                  <a:solidFill>
                    <a:schemeClr val="bg1"/>
                  </a:solidFill>
                </a:rPr>
                <a:t>Keystone Mercy Health Plan</a:t>
              </a:r>
            </a:p>
            <a:p>
              <a:pPr marL="171450" lvl="1" indent="-171450" algn="ctr" defTabSz="755650">
                <a:lnSpc>
                  <a:spcPct val="90000"/>
                </a:lnSpc>
                <a:spcBef>
                  <a:spcPct val="0"/>
                </a:spcBef>
                <a:spcAft>
                  <a:spcPct val="15000"/>
                </a:spcAft>
              </a:pPr>
              <a:r>
                <a:rPr lang="en-US" b="1" dirty="0" smtClean="0">
                  <a:solidFill>
                    <a:schemeClr val="bg1"/>
                  </a:solidFill>
                </a:rPr>
                <a:t>United Healthcare Community Plan</a:t>
              </a:r>
            </a:p>
            <a:p>
              <a:pPr marL="171450" lvl="1" indent="-171450" algn="ctr" defTabSz="755650">
                <a:lnSpc>
                  <a:spcPct val="90000"/>
                </a:lnSpc>
                <a:spcBef>
                  <a:spcPct val="0"/>
                </a:spcBef>
                <a:spcAft>
                  <a:spcPct val="15000"/>
                </a:spcAft>
              </a:pPr>
              <a:endParaRPr lang="en-US" sz="1700" b="1" kern="1200" dirty="0">
                <a:solidFill>
                  <a:schemeClr val="accent2"/>
                </a:solidFill>
              </a:endParaRPr>
            </a:p>
          </p:txBody>
        </p:sp>
        <p:sp>
          <p:nvSpPr>
            <p:cNvPr id="17" name="Freeform 16"/>
            <p:cNvSpPr/>
            <p:nvPr/>
          </p:nvSpPr>
          <p:spPr>
            <a:xfrm>
              <a:off x="2548888" y="4755104"/>
              <a:ext cx="4046224" cy="501840"/>
            </a:xfrm>
            <a:custGeom>
              <a:avLst/>
              <a:gdLst>
                <a:gd name="connsiteX0" fmla="*/ 0 w 4145294"/>
                <a:gd name="connsiteY0" fmla="*/ 83642 h 501840"/>
                <a:gd name="connsiteX1" fmla="*/ 24498 w 4145294"/>
                <a:gd name="connsiteY1" fmla="*/ 24498 h 501840"/>
                <a:gd name="connsiteX2" fmla="*/ 83642 w 4145294"/>
                <a:gd name="connsiteY2" fmla="*/ 0 h 501840"/>
                <a:gd name="connsiteX3" fmla="*/ 4061652 w 4145294"/>
                <a:gd name="connsiteY3" fmla="*/ 0 h 501840"/>
                <a:gd name="connsiteX4" fmla="*/ 4120796 w 4145294"/>
                <a:gd name="connsiteY4" fmla="*/ 24498 h 501840"/>
                <a:gd name="connsiteX5" fmla="*/ 4145294 w 4145294"/>
                <a:gd name="connsiteY5" fmla="*/ 83642 h 501840"/>
                <a:gd name="connsiteX6" fmla="*/ 4145294 w 4145294"/>
                <a:gd name="connsiteY6" fmla="*/ 418198 h 501840"/>
                <a:gd name="connsiteX7" fmla="*/ 4120796 w 4145294"/>
                <a:gd name="connsiteY7" fmla="*/ 477342 h 501840"/>
                <a:gd name="connsiteX8" fmla="*/ 4061652 w 4145294"/>
                <a:gd name="connsiteY8" fmla="*/ 501840 h 501840"/>
                <a:gd name="connsiteX9" fmla="*/ 83642 w 4145294"/>
                <a:gd name="connsiteY9" fmla="*/ 501840 h 501840"/>
                <a:gd name="connsiteX10" fmla="*/ 24498 w 4145294"/>
                <a:gd name="connsiteY10" fmla="*/ 477342 h 501840"/>
                <a:gd name="connsiteX11" fmla="*/ 0 w 4145294"/>
                <a:gd name="connsiteY11" fmla="*/ 418198 h 501840"/>
                <a:gd name="connsiteX12" fmla="*/ 0 w 4145294"/>
                <a:gd name="connsiteY12" fmla="*/ 83642 h 50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45294" h="501840">
                  <a:moveTo>
                    <a:pt x="0" y="83642"/>
                  </a:moveTo>
                  <a:cubicBezTo>
                    <a:pt x="0" y="61459"/>
                    <a:pt x="8812" y="40184"/>
                    <a:pt x="24498" y="24498"/>
                  </a:cubicBezTo>
                  <a:cubicBezTo>
                    <a:pt x="40184" y="8812"/>
                    <a:pt x="61459" y="0"/>
                    <a:pt x="83642" y="0"/>
                  </a:cubicBezTo>
                  <a:lnTo>
                    <a:pt x="4061652" y="0"/>
                  </a:lnTo>
                  <a:cubicBezTo>
                    <a:pt x="4083835" y="0"/>
                    <a:pt x="4105110" y="8812"/>
                    <a:pt x="4120796" y="24498"/>
                  </a:cubicBezTo>
                  <a:cubicBezTo>
                    <a:pt x="4136482" y="40184"/>
                    <a:pt x="4145294" y="61459"/>
                    <a:pt x="4145294" y="83642"/>
                  </a:cubicBezTo>
                  <a:lnTo>
                    <a:pt x="4145294" y="418198"/>
                  </a:lnTo>
                  <a:cubicBezTo>
                    <a:pt x="4145294" y="440381"/>
                    <a:pt x="4136482" y="461656"/>
                    <a:pt x="4120796" y="477342"/>
                  </a:cubicBezTo>
                  <a:cubicBezTo>
                    <a:pt x="4105110" y="493028"/>
                    <a:pt x="4083835" y="501840"/>
                    <a:pt x="4061652" y="501840"/>
                  </a:cubicBezTo>
                  <a:lnTo>
                    <a:pt x="83642" y="501840"/>
                  </a:lnTo>
                  <a:cubicBezTo>
                    <a:pt x="61459" y="501840"/>
                    <a:pt x="40184" y="493028"/>
                    <a:pt x="24498" y="477342"/>
                  </a:cubicBezTo>
                  <a:cubicBezTo>
                    <a:pt x="8812" y="461656"/>
                    <a:pt x="0" y="440381"/>
                    <a:pt x="0" y="418198"/>
                  </a:cubicBezTo>
                  <a:lnTo>
                    <a:pt x="0" y="83642"/>
                  </a:lnTo>
                  <a:close/>
                </a:path>
              </a:pathLst>
            </a:custGeom>
            <a:solidFill>
              <a:schemeClr val="bg1"/>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50304" tIns="24498" rIns="250304" bIns="24498" numCol="1" spcCol="1270" anchor="ctr" anchorCtr="0">
              <a:noAutofit/>
            </a:bodyPr>
            <a:lstStyle/>
            <a:p>
              <a:pPr lvl="0" algn="ctr" defTabSz="755650">
                <a:lnSpc>
                  <a:spcPct val="90000"/>
                </a:lnSpc>
                <a:spcBef>
                  <a:spcPct val="0"/>
                </a:spcBef>
                <a:spcAft>
                  <a:spcPct val="35000"/>
                </a:spcAft>
              </a:pPr>
              <a:r>
                <a:rPr lang="en-US" sz="2000" b="1" kern="1200" dirty="0" smtClean="0">
                  <a:solidFill>
                    <a:schemeClr val="accent1"/>
                  </a:solidFill>
                </a:rPr>
                <a:t>Health Choices</a:t>
              </a:r>
              <a:endParaRPr lang="en-US" sz="2000" b="1" kern="1200" dirty="0">
                <a:solidFill>
                  <a:schemeClr val="accent1"/>
                </a:solidFill>
              </a:endParaRPr>
            </a:p>
          </p:txBody>
        </p:sp>
      </p:grpSp>
      <p:sp>
        <p:nvSpPr>
          <p:cNvPr id="19" name="Curved Down Arrow 18"/>
          <p:cNvSpPr/>
          <p:nvPr/>
        </p:nvSpPr>
        <p:spPr>
          <a:xfrm rot="5400000">
            <a:off x="6553200" y="4267200"/>
            <a:ext cx="1219200" cy="762000"/>
          </a:xfrm>
          <a:prstGeom prst="curvedDownArrow">
            <a:avLst/>
          </a:prstGeom>
          <a:solidFill>
            <a:schemeClr val="accent1">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0" name="Curved Down Arrow 19"/>
          <p:cNvSpPr/>
          <p:nvPr/>
        </p:nvSpPr>
        <p:spPr>
          <a:xfrm rot="16200000" flipH="1">
            <a:off x="1371600" y="4267200"/>
            <a:ext cx="1219200" cy="762000"/>
          </a:xfrm>
          <a:prstGeom prst="curvedDownArrow">
            <a:avLst/>
          </a:prstGeom>
          <a:solidFill>
            <a:schemeClr val="accent1">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map provider availability PA.gif"/>
          <p:cNvPicPr>
            <a:picLocks noChangeAspect="1"/>
          </p:cNvPicPr>
          <p:nvPr/>
        </p:nvPicPr>
        <p:blipFill>
          <a:blip r:embed="rId3" cstate="print"/>
          <a:srcRect l="855" r="855"/>
          <a:stretch>
            <a:fillRect/>
          </a:stretch>
        </p:blipFill>
        <p:spPr>
          <a:xfrm>
            <a:off x="228600" y="609600"/>
            <a:ext cx="8763000" cy="5910580"/>
          </a:xfrm>
          <a:prstGeom prst="rect">
            <a:avLst/>
          </a:prstGeom>
        </p:spPr>
      </p:pic>
      <p:sp>
        <p:nvSpPr>
          <p:cNvPr id="3" name="TextBox 2"/>
          <p:cNvSpPr txBox="1"/>
          <p:nvPr/>
        </p:nvSpPr>
        <p:spPr>
          <a:xfrm>
            <a:off x="1447800" y="0"/>
            <a:ext cx="7924800" cy="338554"/>
          </a:xfrm>
          <a:prstGeom prst="rect">
            <a:avLst/>
          </a:prstGeom>
          <a:noFill/>
        </p:spPr>
        <p:txBody>
          <a:bodyPr wrap="square" rtlCol="0">
            <a:spAutoFit/>
          </a:bodyPr>
          <a:lstStyle/>
          <a:p>
            <a:r>
              <a:rPr lang="en-US" sz="1600" i="1" dirty="0" smtClean="0"/>
              <a:t>Source:</a:t>
            </a:r>
            <a:r>
              <a:rPr lang="en-US" sz="1600" dirty="0" smtClean="0"/>
              <a:t> PA Enrollment Services </a:t>
            </a:r>
            <a:r>
              <a:rPr lang="en-US" sz="1600" dirty="0" smtClean="0">
                <a:hlinkClick r:id="rId4"/>
              </a:rPr>
              <a:t>http://enrollnow.net/PASelfService/en_US/bycounty.html</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Billing Process</a:t>
            </a:r>
            <a:endParaRPr lang="en-US" dirty="0">
              <a:latin typeface="Times New Roman" pitchFamily="18" charset="0"/>
              <a:cs typeface="Times New Roman" pitchFamily="18" charset="0"/>
            </a:endParaRPr>
          </a:p>
        </p:txBody>
      </p:sp>
      <p:graphicFrame>
        <p:nvGraphicFramePr>
          <p:cNvPr id="4" name="Diagram 3"/>
          <p:cNvGraphicFramePr/>
          <p:nvPr/>
        </p:nvGraphicFramePr>
        <p:xfrm>
          <a:off x="533400" y="16764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sz="quarter" idx="1"/>
          </p:nvPr>
        </p:nvSpPr>
        <p:spPr/>
        <p:txBody>
          <a:bodyPr>
            <a:normAutofit lnSpcReduction="10000"/>
          </a:bodyPr>
          <a:lstStyle/>
          <a:p>
            <a:pPr algn="ctr">
              <a:buNone/>
            </a:pPr>
            <a:r>
              <a:rPr lang="en-US" dirty="0" smtClean="0"/>
              <a:t>	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  </a:t>
            </a:r>
          </a:p>
          <a:p>
            <a:pPr>
              <a:buNone/>
            </a:pPr>
            <a:endParaRPr lang="en-US" dirty="0" smtClean="0"/>
          </a:p>
          <a:p>
            <a:pPr algn="ctr">
              <a:buNone/>
            </a:pPr>
            <a:r>
              <a:rPr lang="en-US" dirty="0" smtClean="0"/>
              <a:t>	Commercial support was not received for this activity.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990600"/>
          </a:xfrm>
        </p:spPr>
        <p:txBody>
          <a:bodyPr>
            <a:normAutofit fontScale="90000"/>
          </a:bodyPr>
          <a:lstStyle/>
          <a:p>
            <a:r>
              <a:rPr lang="en-US" dirty="0" smtClean="0"/>
              <a:t/>
            </a:r>
            <a:br>
              <a:rPr lang="en-US" dirty="0" smtClean="0"/>
            </a:br>
            <a:r>
              <a:rPr lang="en-US" sz="4900" dirty="0" smtClean="0">
                <a:solidFill>
                  <a:schemeClr val="bg1"/>
                </a:solidFill>
                <a:latin typeface="Times New Roman" pitchFamily="18" charset="0"/>
                <a:cs typeface="Times New Roman" pitchFamily="18" charset="0"/>
              </a:rPr>
              <a:t>Targeted Case Management</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Content Placeholder 2"/>
          <p:cNvSpPr>
            <a:spLocks noGrp="1"/>
          </p:cNvSpPr>
          <p:nvPr>
            <p:ph sz="quarter" idx="1"/>
          </p:nvPr>
        </p:nvSpPr>
        <p:spPr>
          <a:xfrm>
            <a:off x="304800" y="1752600"/>
            <a:ext cx="8226552" cy="4495800"/>
          </a:xfrm>
        </p:spPr>
        <p:txBody>
          <a:bodyPr>
            <a:normAutofit/>
          </a:bodyPr>
          <a:lstStyle/>
          <a:p>
            <a:pPr lvl="1">
              <a:buClr>
                <a:schemeClr val="bg2"/>
              </a:buClr>
              <a:buNone/>
            </a:pPr>
            <a:r>
              <a:rPr lang="en-US" sz="2800" dirty="0" smtClean="0">
                <a:solidFill>
                  <a:schemeClr val="bg1"/>
                </a:solidFill>
              </a:rPr>
              <a:t>What is the role of case management?</a:t>
            </a:r>
          </a:p>
          <a:p>
            <a:pPr lvl="1"/>
            <a:endParaRPr lang="en-US" dirty="0" smtClean="0">
              <a:solidFill>
                <a:schemeClr val="bg1"/>
              </a:solidFill>
            </a:endParaRPr>
          </a:p>
          <a:p>
            <a:pPr lvl="1">
              <a:buNone/>
            </a:pPr>
            <a:r>
              <a:rPr lang="en-US" sz="2800" dirty="0" smtClean="0">
                <a:solidFill>
                  <a:schemeClr val="bg1"/>
                </a:solidFill>
              </a:rPr>
              <a:t>What is a case manager? </a:t>
            </a:r>
          </a:p>
          <a:p>
            <a:pPr lvl="1">
              <a:buNone/>
            </a:pPr>
            <a:endParaRPr lang="en-US" dirty="0" smtClean="0">
              <a:solidFill>
                <a:schemeClr val="bg1"/>
              </a:solidFill>
            </a:endParaRPr>
          </a:p>
          <a:p>
            <a:pPr lvl="2"/>
            <a:r>
              <a:rPr lang="en-US" sz="2100" dirty="0" smtClean="0">
                <a:solidFill>
                  <a:schemeClr val="bg1"/>
                </a:solidFill>
              </a:rPr>
              <a:t> Case manager will not be reimbursed for providing direct services to clients.</a:t>
            </a:r>
          </a:p>
          <a:p>
            <a:pPr lvl="2">
              <a:buNone/>
            </a:pPr>
            <a:endParaRPr lang="en-US" sz="2100" dirty="0" smtClean="0">
              <a:solidFill>
                <a:schemeClr val="bg1"/>
              </a:solidFill>
            </a:endParaRPr>
          </a:p>
          <a:p>
            <a:pPr lvl="2">
              <a:buNone/>
            </a:pPr>
            <a:endParaRPr lang="en-US" sz="2100" dirty="0" smtClean="0">
              <a:solidFill>
                <a:schemeClr val="bg1"/>
              </a:solidFill>
            </a:endParaRPr>
          </a:p>
          <a:p>
            <a:pPr>
              <a:buNone/>
            </a:pPr>
            <a:r>
              <a:rPr lang="en-US" sz="2600" b="1" dirty="0" smtClean="0">
                <a:solidFill>
                  <a:schemeClr val="bg1"/>
                </a:solidFill>
              </a:rPr>
              <a:t>	What does it mean to be a Targeted Case Manager? </a:t>
            </a:r>
            <a:endParaRPr lang="en-US" sz="26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90600"/>
          </a:xfrm>
        </p:spPr>
        <p:txBody>
          <a:bodyPr>
            <a:normAutofit/>
          </a:bodyPr>
          <a:lstStyle/>
          <a:p>
            <a:r>
              <a:rPr lang="en-US" dirty="0" smtClean="0">
                <a:latin typeface="Times New Roman" pitchFamily="18" charset="0"/>
                <a:cs typeface="Times New Roman" pitchFamily="18" charset="0"/>
              </a:rPr>
              <a:t>TCM Eligibility Requirements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95300" y="1828800"/>
            <a:ext cx="8153400" cy="4495800"/>
          </a:xfrm>
        </p:spPr>
        <p:txBody>
          <a:bodyPr>
            <a:normAutofit fontScale="77500" lnSpcReduction="20000"/>
          </a:bodyPr>
          <a:lstStyle/>
          <a:p>
            <a:r>
              <a:rPr lang="en-US" dirty="0" smtClean="0"/>
              <a:t>One year of case management experience.</a:t>
            </a:r>
          </a:p>
          <a:p>
            <a:endParaRPr lang="en-US" dirty="0" smtClean="0"/>
          </a:p>
          <a:p>
            <a:r>
              <a:rPr lang="en-US" dirty="0" smtClean="0"/>
              <a:t>One of the following credentials:</a:t>
            </a:r>
          </a:p>
          <a:p>
            <a:pPr lvl="1">
              <a:buClr>
                <a:schemeClr val="accent1">
                  <a:lumMod val="40000"/>
                  <a:lumOff val="60000"/>
                </a:schemeClr>
              </a:buClr>
              <a:buFont typeface="Wingdings" pitchFamily="2" charset="2"/>
              <a:buChar char="§"/>
            </a:pPr>
            <a:r>
              <a:rPr lang="en-US" dirty="0" smtClean="0"/>
              <a:t>Bachelor or Master of Social Work;</a:t>
            </a:r>
          </a:p>
          <a:p>
            <a:pPr lvl="1">
              <a:buClr>
                <a:schemeClr val="accent1">
                  <a:lumMod val="40000"/>
                  <a:lumOff val="60000"/>
                </a:schemeClr>
              </a:buClr>
              <a:buFont typeface="Wingdings" pitchFamily="2" charset="2"/>
              <a:buChar char="§"/>
            </a:pPr>
            <a:r>
              <a:rPr lang="en-US" dirty="0" smtClean="0"/>
              <a:t>Bachelor or Master of Social Science;</a:t>
            </a:r>
          </a:p>
          <a:p>
            <a:pPr lvl="1">
              <a:buClr>
                <a:schemeClr val="accent1">
                  <a:lumMod val="40000"/>
                  <a:lumOff val="60000"/>
                </a:schemeClr>
              </a:buClr>
              <a:buFont typeface="Wingdings" pitchFamily="2" charset="2"/>
              <a:buChar char="§"/>
            </a:pPr>
            <a:r>
              <a:rPr lang="en-US" dirty="0" smtClean="0"/>
              <a:t>Bachelor of Science in Nursing or equivalent nursing degree; or</a:t>
            </a:r>
          </a:p>
          <a:p>
            <a:pPr lvl="1">
              <a:buClr>
                <a:schemeClr val="accent1">
                  <a:lumMod val="40000"/>
                  <a:lumOff val="60000"/>
                </a:schemeClr>
              </a:buClr>
              <a:buFont typeface="Wingdings" pitchFamily="2" charset="2"/>
              <a:buChar char="§"/>
            </a:pPr>
            <a:r>
              <a:rPr lang="en-US" dirty="0" smtClean="0"/>
              <a:t>Registered nurse licensed in Pennsylvania with one year experience working with the target group, and a combination of 12 semester hours in psychology, or other social welfare courses.</a:t>
            </a:r>
          </a:p>
          <a:p>
            <a:endParaRPr lang="en-US" dirty="0" smtClean="0"/>
          </a:p>
          <a:p>
            <a:r>
              <a:rPr lang="en-US" dirty="0" smtClean="0"/>
              <a:t>Documented case management training</a:t>
            </a:r>
          </a:p>
          <a:p>
            <a:endParaRPr lang="en-US" dirty="0" smtClean="0"/>
          </a:p>
          <a:p>
            <a:r>
              <a:rPr lang="en-US" dirty="0" smtClean="0"/>
              <a:t>Enrolled in the Medical Assistance Program.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20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2000"/>
                                        <p:tgtEl>
                                          <p:spTgt spid="3">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20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TCM Application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89567"/>
            <a:ext cx="7848600" cy="1763233"/>
          </a:xfrm>
        </p:spPr>
        <p:txBody>
          <a:bodyPr>
            <a:noAutofit/>
          </a:bodyPr>
          <a:lstStyle/>
          <a:p>
            <a:r>
              <a:rPr lang="en-US" sz="2400" dirty="0" smtClean="0"/>
              <a:t>“Base Provider Enrollment” Application</a:t>
            </a:r>
            <a:endParaRPr lang="en-US" sz="2400" dirty="0" smtClean="0">
              <a:hlinkClick r:id="rId3"/>
            </a:endParaRPr>
          </a:p>
          <a:p>
            <a:pPr lvl="1"/>
            <a:r>
              <a:rPr lang="en-US" sz="2000" i="1" dirty="0" smtClean="0"/>
              <a:t>Print directly from the Pennsylvania DPW website</a:t>
            </a:r>
          </a:p>
          <a:p>
            <a:pPr lvl="1">
              <a:buNone/>
            </a:pPr>
            <a:endParaRPr lang="en-US" sz="2000" i="1" dirty="0" smtClean="0"/>
          </a:p>
          <a:p>
            <a:r>
              <a:rPr lang="en-US" sz="2700" dirty="0" smtClean="0"/>
              <a:t>Required Materials:</a:t>
            </a:r>
          </a:p>
          <a:p>
            <a:pPr lvl="1">
              <a:buNone/>
            </a:pPr>
            <a:endParaRPr lang="en-US" sz="2000" i="1" dirty="0" smtClean="0"/>
          </a:p>
          <a:p>
            <a:pPr>
              <a:buNone/>
            </a:pPr>
            <a:endParaRPr lang="en-US" sz="1600" dirty="0" smtClean="0"/>
          </a:p>
        </p:txBody>
      </p:sp>
      <p:sp>
        <p:nvSpPr>
          <p:cNvPr id="6" name="Content Placeholder 5"/>
          <p:cNvSpPr>
            <a:spLocks noGrp="1"/>
          </p:cNvSpPr>
          <p:nvPr>
            <p:ph sz="quarter" idx="2"/>
          </p:nvPr>
        </p:nvSpPr>
        <p:spPr>
          <a:xfrm>
            <a:off x="3429000" y="3276600"/>
            <a:ext cx="6216501" cy="3429000"/>
          </a:xfrm>
        </p:spPr>
        <p:txBody>
          <a:bodyPr>
            <a:normAutofit/>
          </a:bodyPr>
          <a:lstStyle/>
          <a:p>
            <a:pPr lvl="1">
              <a:buClr>
                <a:schemeClr val="bg2"/>
              </a:buClr>
              <a:buFont typeface="Wingdings" pitchFamily="2" charset="2"/>
              <a:buChar char="§"/>
            </a:pPr>
            <a:r>
              <a:rPr lang="en-US" sz="2200" dirty="0" smtClean="0"/>
              <a:t>Social Security Card</a:t>
            </a:r>
          </a:p>
          <a:p>
            <a:pPr lvl="1">
              <a:buClr>
                <a:schemeClr val="bg2"/>
              </a:buClr>
              <a:buFont typeface="Wingdings" pitchFamily="2" charset="2"/>
              <a:buChar char="§"/>
            </a:pPr>
            <a:r>
              <a:rPr lang="en-US" sz="2200" dirty="0" smtClean="0"/>
              <a:t> Degree/Transcripts</a:t>
            </a:r>
          </a:p>
          <a:p>
            <a:pPr lvl="1">
              <a:buClr>
                <a:schemeClr val="bg2"/>
              </a:buClr>
              <a:buFont typeface="Wingdings" pitchFamily="2" charset="2"/>
              <a:buChar char="§"/>
            </a:pPr>
            <a:r>
              <a:rPr lang="en-US" sz="2200" dirty="0" smtClean="0"/>
              <a:t>Resume</a:t>
            </a:r>
          </a:p>
          <a:p>
            <a:pPr lvl="1">
              <a:buClr>
                <a:schemeClr val="bg2"/>
              </a:buClr>
              <a:buFont typeface="Wingdings" pitchFamily="2" charset="2"/>
              <a:buChar char="§"/>
            </a:pPr>
            <a:r>
              <a:rPr lang="en-US" sz="2200" dirty="0" smtClean="0"/>
              <a:t>Job Description</a:t>
            </a:r>
          </a:p>
          <a:p>
            <a:pPr lvl="1">
              <a:buClr>
                <a:schemeClr val="bg2"/>
              </a:buClr>
              <a:buFont typeface="Wingdings" pitchFamily="2" charset="2"/>
              <a:buChar char="§"/>
            </a:pPr>
            <a:r>
              <a:rPr lang="en-US" sz="2200" dirty="0" smtClean="0"/>
              <a:t>List of References</a:t>
            </a:r>
          </a:p>
          <a:p>
            <a:pPr lvl="1">
              <a:buClr>
                <a:schemeClr val="bg2"/>
              </a:buClr>
              <a:buFont typeface="Wingdings" pitchFamily="2" charset="2"/>
              <a:buChar char="§"/>
            </a:pPr>
            <a:r>
              <a:rPr lang="en-US" sz="2200" dirty="0" smtClean="0"/>
              <a:t>National Provider Identifier</a:t>
            </a:r>
          </a:p>
          <a:p>
            <a:pPr lvl="2">
              <a:buClr>
                <a:schemeClr val="bg2"/>
              </a:buClr>
              <a:buFont typeface="Wingdings" pitchFamily="2" charset="2"/>
              <a:buChar char="§"/>
            </a:pPr>
            <a:r>
              <a:rPr lang="en-US" sz="2000" i="1" dirty="0" smtClean="0"/>
              <a:t>Apply for on the National Plan and Provider Enumeration System (NPPES) website</a:t>
            </a:r>
          </a:p>
          <a:p>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Contract Negotiation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876800" y="1981200"/>
            <a:ext cx="4343400" cy="3505200"/>
          </a:xfrm>
        </p:spPr>
        <p:txBody>
          <a:bodyPr>
            <a:noAutofit/>
          </a:bodyPr>
          <a:lstStyle/>
          <a:p>
            <a:r>
              <a:rPr lang="en-US" sz="2400" dirty="0" smtClean="0"/>
              <a:t>Managed Care Organizations</a:t>
            </a:r>
          </a:p>
          <a:p>
            <a:pPr lvl="1">
              <a:buClr>
                <a:srgbClr val="FFC000"/>
              </a:buClr>
              <a:buFont typeface="Wingdings" pitchFamily="2" charset="2"/>
              <a:buChar char="§"/>
            </a:pPr>
            <a:r>
              <a:rPr lang="en-US" sz="2400" i="1" dirty="0" smtClean="0"/>
              <a:t>Medical Assistance</a:t>
            </a:r>
          </a:p>
          <a:p>
            <a:pPr lvl="1">
              <a:buClr>
                <a:srgbClr val="FFC000"/>
              </a:buClr>
              <a:buFont typeface="Wingdings" pitchFamily="2" charset="2"/>
              <a:buChar char="§"/>
            </a:pPr>
            <a:r>
              <a:rPr lang="en-US" sz="2400" i="1" dirty="0" smtClean="0"/>
              <a:t>Aetna Better Health</a:t>
            </a:r>
          </a:p>
          <a:p>
            <a:pPr lvl="1">
              <a:buClr>
                <a:srgbClr val="FFC000"/>
              </a:buClr>
              <a:buFont typeface="Wingdings" pitchFamily="2" charset="2"/>
              <a:buChar char="§"/>
            </a:pPr>
            <a:r>
              <a:rPr lang="en-US" sz="2400" i="1" dirty="0" smtClean="0"/>
              <a:t>Coventry Cares</a:t>
            </a:r>
          </a:p>
          <a:p>
            <a:pPr lvl="1">
              <a:buClr>
                <a:srgbClr val="FFC000"/>
              </a:buClr>
              <a:buFont typeface="Wingdings" pitchFamily="2" charset="2"/>
              <a:buChar char="§"/>
            </a:pPr>
            <a:r>
              <a:rPr lang="en-US" sz="2400" i="1" dirty="0" smtClean="0"/>
              <a:t>Health Partners</a:t>
            </a:r>
          </a:p>
          <a:p>
            <a:pPr lvl="1">
              <a:buClr>
                <a:srgbClr val="FFC000"/>
              </a:buClr>
              <a:buFont typeface="Wingdings" pitchFamily="2" charset="2"/>
              <a:buChar char="§"/>
            </a:pPr>
            <a:r>
              <a:rPr lang="en-US" sz="2400" i="1" dirty="0" smtClean="0"/>
              <a:t>Keystone Mercy Health Plan </a:t>
            </a:r>
          </a:p>
          <a:p>
            <a:pPr lvl="1">
              <a:buClr>
                <a:srgbClr val="FFC000"/>
              </a:buClr>
              <a:buFont typeface="Wingdings" pitchFamily="2" charset="2"/>
              <a:buChar char="§"/>
            </a:pPr>
            <a:r>
              <a:rPr lang="en-US" sz="2400" i="1" dirty="0" smtClean="0"/>
              <a:t>United Healthcare  Community Plan</a:t>
            </a:r>
          </a:p>
          <a:p>
            <a:pPr lvl="1">
              <a:buClr>
                <a:srgbClr val="FFC000"/>
              </a:buClr>
              <a:buFont typeface="Wingdings" pitchFamily="2" charset="2"/>
              <a:buChar char="§"/>
            </a:pPr>
            <a:endParaRPr lang="en-US" sz="1700" i="1" dirty="0" smtClean="0"/>
          </a:p>
          <a:p>
            <a:pPr lvl="1">
              <a:buNone/>
            </a:pPr>
            <a:endParaRPr lang="en-US" sz="2400" dirty="0" smtClean="0"/>
          </a:p>
          <a:p>
            <a:pPr lvl="1">
              <a:buNone/>
            </a:pPr>
            <a:endParaRPr lang="en-US" sz="2000" i="1" dirty="0" smtClean="0"/>
          </a:p>
          <a:p>
            <a:pPr>
              <a:buNone/>
            </a:pPr>
            <a:endParaRPr lang="en-US" sz="1600" dirty="0" smtClean="0"/>
          </a:p>
        </p:txBody>
      </p:sp>
      <p:sp>
        <p:nvSpPr>
          <p:cNvPr id="6" name="Content Placeholder 5"/>
          <p:cNvSpPr>
            <a:spLocks noGrp="1"/>
          </p:cNvSpPr>
          <p:nvPr>
            <p:ph sz="quarter" idx="2"/>
          </p:nvPr>
        </p:nvSpPr>
        <p:spPr>
          <a:xfrm>
            <a:off x="-76200" y="4648200"/>
            <a:ext cx="6216501" cy="1981200"/>
          </a:xfrm>
        </p:spPr>
        <p:txBody>
          <a:bodyPr>
            <a:normAutofit fontScale="92500" lnSpcReduction="20000"/>
          </a:bodyPr>
          <a:lstStyle/>
          <a:p>
            <a:pPr lvl="1">
              <a:buClr>
                <a:schemeClr val="bg2"/>
              </a:buClr>
              <a:buNone/>
            </a:pPr>
            <a:r>
              <a:rPr lang="en-US" i="1" dirty="0" smtClean="0"/>
              <a:t>Be Mindful of:</a:t>
            </a:r>
          </a:p>
          <a:p>
            <a:pPr lvl="1">
              <a:buClr>
                <a:schemeClr val="bg2"/>
              </a:buClr>
              <a:buFont typeface="Wingdings" pitchFamily="2" charset="2"/>
              <a:buChar char="§"/>
            </a:pPr>
            <a:r>
              <a:rPr lang="en-US" dirty="0" smtClean="0"/>
              <a:t>Timely Filing Deadlines</a:t>
            </a:r>
          </a:p>
          <a:p>
            <a:pPr lvl="1">
              <a:buClr>
                <a:schemeClr val="bg2"/>
              </a:buClr>
              <a:buFont typeface="Wingdings" pitchFamily="2" charset="2"/>
              <a:buChar char="§"/>
            </a:pPr>
            <a:r>
              <a:rPr lang="en-US" dirty="0" smtClean="0"/>
              <a:t> Appeal Deadlines</a:t>
            </a:r>
          </a:p>
          <a:p>
            <a:pPr lvl="1">
              <a:buClr>
                <a:schemeClr val="bg2"/>
              </a:buClr>
              <a:buFont typeface="Wingdings" pitchFamily="2" charset="2"/>
              <a:buChar char="§"/>
            </a:pPr>
            <a:r>
              <a:rPr lang="en-US" dirty="0" smtClean="0"/>
              <a:t>Rate of Reimbursement</a:t>
            </a:r>
          </a:p>
          <a:p>
            <a:pPr lvl="1">
              <a:buClr>
                <a:schemeClr val="bg2"/>
              </a:buClr>
              <a:buFont typeface="Wingdings" pitchFamily="2" charset="2"/>
              <a:buChar char="§"/>
            </a:pPr>
            <a:r>
              <a:rPr lang="en-US" dirty="0" smtClean="0"/>
              <a:t>Prior Authorizations Requirement</a:t>
            </a:r>
          </a:p>
          <a:p>
            <a:endParaRPr lang="en-US" dirty="0"/>
          </a:p>
        </p:txBody>
      </p:sp>
      <p:pic>
        <p:nvPicPr>
          <p:cNvPr id="5" name="Picture 4" descr="contract.gif"/>
          <p:cNvPicPr>
            <a:picLocks noChangeAspect="1"/>
          </p:cNvPicPr>
          <p:nvPr/>
        </p:nvPicPr>
        <p:blipFill>
          <a:blip r:embed="rId3" cstate="print"/>
          <a:stretch>
            <a:fillRect/>
          </a:stretch>
        </p:blipFill>
        <p:spPr>
          <a:xfrm>
            <a:off x="114324" y="1752600"/>
            <a:ext cx="4686276" cy="24526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Billing Process</a:t>
            </a:r>
            <a:endParaRPr lang="en-US" dirty="0">
              <a:latin typeface="Times New Roman" pitchFamily="18" charset="0"/>
              <a:cs typeface="Times New Roman" pitchFamily="18" charset="0"/>
            </a:endParaRPr>
          </a:p>
        </p:txBody>
      </p:sp>
      <p:graphicFrame>
        <p:nvGraphicFramePr>
          <p:cNvPr id="4" name="Diagram 3"/>
          <p:cNvGraphicFramePr/>
          <p:nvPr/>
        </p:nvGraphicFramePr>
        <p:xfrm>
          <a:off x="533400" y="16764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Verifying Client Insurance</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28800"/>
            <a:ext cx="8153400" cy="4724400"/>
          </a:xfrm>
        </p:spPr>
        <p:txBody>
          <a:bodyPr>
            <a:normAutofit lnSpcReduction="10000"/>
          </a:bodyPr>
          <a:lstStyle/>
          <a:p>
            <a:r>
              <a:rPr lang="en-US" sz="3200" dirty="0" smtClean="0"/>
              <a:t>DPW Electronic Verification System (EVS)</a:t>
            </a:r>
          </a:p>
          <a:p>
            <a:pPr lvl="1"/>
            <a:r>
              <a:rPr lang="en-US" i="1" dirty="0" smtClean="0"/>
              <a:t>Pennsylvania DPW Promise Provider Portal</a:t>
            </a:r>
          </a:p>
          <a:p>
            <a:pPr lvl="2"/>
            <a:endParaRPr lang="en-US" i="1" dirty="0" smtClean="0"/>
          </a:p>
          <a:p>
            <a:pPr lvl="2"/>
            <a:r>
              <a:rPr lang="en-US" dirty="0" smtClean="0"/>
              <a:t>Register using individual CM’s assigned MAID# and agency assigned MAID#</a:t>
            </a:r>
          </a:p>
          <a:p>
            <a:endParaRPr lang="en-US" dirty="0" smtClean="0"/>
          </a:p>
          <a:p>
            <a:r>
              <a:rPr lang="en-US" sz="2800" dirty="0" smtClean="0"/>
              <a:t>Verify monthly</a:t>
            </a:r>
          </a:p>
          <a:p>
            <a:pPr>
              <a:buNone/>
            </a:pPr>
            <a:endParaRPr lang="en-US" sz="2800" dirty="0" smtClean="0"/>
          </a:p>
          <a:p>
            <a:r>
              <a:rPr lang="en-US" sz="2800" dirty="0" smtClean="0"/>
              <a:t>Maintain private insurance information as reported by client in </a:t>
            </a:r>
            <a:r>
              <a:rPr lang="en-US" sz="2800" dirty="0" err="1" smtClean="0"/>
              <a:t>CAREWare</a:t>
            </a:r>
            <a:r>
              <a:rPr lang="en-US" sz="2800" dirty="0" smtClean="0"/>
              <a:t>. Cannot be verified in EVS.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0352" cy="990600"/>
          </a:xfrm>
        </p:spPr>
        <p:txBody>
          <a:bodyPr>
            <a:normAutofit/>
          </a:bodyPr>
          <a:lstStyle/>
          <a:p>
            <a:r>
              <a:rPr lang="en-US" dirty="0" smtClean="0">
                <a:solidFill>
                  <a:schemeClr val="bg1"/>
                </a:solidFill>
                <a:latin typeface="Times New Roman" pitchFamily="18" charset="0"/>
                <a:cs typeface="Times New Roman" pitchFamily="18" charset="0"/>
              </a:rPr>
              <a:t>DPW: Services Provided by TCMs</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12648" y="1828800"/>
            <a:ext cx="8074152" cy="4572000"/>
          </a:xfrm>
        </p:spPr>
        <p:txBody>
          <a:bodyPr>
            <a:normAutofit/>
          </a:bodyPr>
          <a:lstStyle/>
          <a:p>
            <a:r>
              <a:rPr lang="en-US" dirty="0" smtClean="0"/>
              <a:t>Screening</a:t>
            </a:r>
            <a:endParaRPr lang="en-US" i="1" dirty="0" smtClean="0"/>
          </a:p>
          <a:p>
            <a:r>
              <a:rPr lang="en-US" dirty="0" smtClean="0"/>
              <a:t>Assessing</a:t>
            </a:r>
            <a:endParaRPr lang="en-US" i="1" dirty="0" smtClean="0"/>
          </a:p>
          <a:p>
            <a:r>
              <a:rPr lang="en-US" dirty="0" smtClean="0"/>
              <a:t>Developing and Implementing a Service Coordination Plan (SCP)</a:t>
            </a:r>
          </a:p>
          <a:p>
            <a:r>
              <a:rPr lang="en-US" dirty="0" smtClean="0"/>
              <a:t>Linking and Coordinating Services</a:t>
            </a:r>
          </a:p>
          <a:p>
            <a:r>
              <a:rPr lang="en-US" dirty="0" smtClean="0"/>
              <a:t>Facilitating</a:t>
            </a:r>
          </a:p>
          <a:p>
            <a:r>
              <a:rPr lang="en-US" dirty="0" smtClean="0"/>
              <a:t>Monitoring</a:t>
            </a:r>
          </a:p>
          <a:p>
            <a:r>
              <a:rPr lang="en-US" dirty="0" smtClean="0"/>
              <a:t>Reassessing</a:t>
            </a:r>
          </a:p>
          <a:p>
            <a:endParaRPr lang="en-US" dirty="0" smtClean="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88552" cy="990600"/>
          </a:xfrm>
        </p:spPr>
        <p:txBody>
          <a:bodyPr>
            <a:normAutofit fontScale="90000"/>
          </a:bodyPr>
          <a:lstStyle/>
          <a:p>
            <a:r>
              <a:rPr lang="en-US" dirty="0" smtClean="0"/>
              <a:t> </a:t>
            </a:r>
            <a:r>
              <a:rPr lang="en-US" sz="4900" dirty="0" smtClean="0">
                <a:latin typeface="Times New Roman" pitchFamily="18" charset="0"/>
                <a:cs typeface="Times New Roman" pitchFamily="18" charset="0"/>
              </a:rPr>
              <a:t>Billing for Case Management Services</a:t>
            </a:r>
            <a:endParaRPr lang="en-US" sz="4900" dirty="0">
              <a:latin typeface="Times New Roman" pitchFamily="18" charset="0"/>
              <a:cs typeface="Times New Roman" pitchFamily="18" charset="0"/>
            </a:endParaRPr>
          </a:p>
        </p:txBody>
      </p:sp>
      <p:sp>
        <p:nvSpPr>
          <p:cNvPr id="3" name="Content Placeholder 2"/>
          <p:cNvSpPr>
            <a:spLocks noGrp="1"/>
          </p:cNvSpPr>
          <p:nvPr>
            <p:ph sz="quarter" idx="1"/>
          </p:nvPr>
        </p:nvSpPr>
        <p:spPr>
          <a:noFill/>
        </p:spPr>
        <p:txBody>
          <a:bodyPr>
            <a:normAutofit/>
          </a:bodyPr>
          <a:lstStyle/>
          <a:p>
            <a:pPr>
              <a:buClr>
                <a:schemeClr val="bg2"/>
              </a:buClr>
              <a:buNone/>
            </a:pPr>
            <a:r>
              <a:rPr lang="en-US" i="1" dirty="0" smtClean="0"/>
              <a:t>Services are billable if…</a:t>
            </a:r>
          </a:p>
          <a:p>
            <a:pPr>
              <a:buClr>
                <a:schemeClr val="bg2"/>
              </a:buClr>
              <a:buFont typeface="Wingdings" pitchFamily="2" charset="2"/>
              <a:buChar char="q"/>
            </a:pPr>
            <a:endParaRPr lang="en-US" dirty="0" smtClean="0"/>
          </a:p>
          <a:p>
            <a:pPr lvl="1">
              <a:buClr>
                <a:schemeClr val="bg2"/>
              </a:buClr>
              <a:buFont typeface="Wingdings" pitchFamily="2" charset="2"/>
              <a:buChar char="q"/>
            </a:pPr>
            <a:r>
              <a:rPr lang="en-US" dirty="0" smtClean="0"/>
              <a:t>They are provided by a Targeted Case Manager. </a:t>
            </a:r>
          </a:p>
          <a:p>
            <a:pPr lvl="1">
              <a:buClr>
                <a:schemeClr val="bg2"/>
              </a:buClr>
              <a:buFont typeface="Wingdings" pitchFamily="2" charset="2"/>
              <a:buChar char="q"/>
            </a:pPr>
            <a:endParaRPr lang="en-US" dirty="0" smtClean="0"/>
          </a:p>
          <a:p>
            <a:pPr lvl="1">
              <a:buClr>
                <a:schemeClr val="bg2"/>
              </a:buClr>
              <a:buFont typeface="Wingdings" pitchFamily="2" charset="2"/>
              <a:buChar char="q"/>
            </a:pPr>
            <a:r>
              <a:rPr lang="en-US" dirty="0" smtClean="0"/>
              <a:t>The client is not receiving services from another agency or facility during the same period of time.</a:t>
            </a:r>
          </a:p>
          <a:p>
            <a:pPr lvl="1">
              <a:buClr>
                <a:schemeClr val="bg2"/>
              </a:buClr>
              <a:buFont typeface="Wingdings" pitchFamily="2" charset="2"/>
              <a:buChar char="q"/>
            </a:pPr>
            <a:endParaRPr lang="en-US" dirty="0" smtClean="0"/>
          </a:p>
          <a:p>
            <a:pPr lvl="1">
              <a:buClr>
                <a:schemeClr val="bg2"/>
              </a:buClr>
              <a:buFont typeface="Wingdings" pitchFamily="2" charset="2"/>
              <a:buChar char="q"/>
            </a:pPr>
            <a:r>
              <a:rPr lang="en-US" dirty="0" smtClean="0"/>
              <a:t>The service is one that is recognized by the DPW</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Billable	Services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905000"/>
            <a:ext cx="4495800" cy="4572000"/>
          </a:xfrm>
        </p:spPr>
        <p:txBody>
          <a:bodyPr>
            <a:normAutofit fontScale="92500"/>
          </a:bodyPr>
          <a:lstStyle/>
          <a:p>
            <a:r>
              <a:rPr lang="en-US" dirty="0" smtClean="0"/>
              <a:t>CM Collateral Contact </a:t>
            </a:r>
          </a:p>
          <a:p>
            <a:r>
              <a:rPr lang="en-US" dirty="0" smtClean="0"/>
              <a:t>CM Emergency On-Call </a:t>
            </a:r>
          </a:p>
          <a:p>
            <a:r>
              <a:rPr lang="en-US" dirty="0" smtClean="0"/>
              <a:t>CM Face to Face Encounter </a:t>
            </a:r>
          </a:p>
          <a:p>
            <a:r>
              <a:rPr lang="en-US" dirty="0" smtClean="0"/>
              <a:t>CM Face to Face Home Visit  </a:t>
            </a:r>
          </a:p>
          <a:p>
            <a:r>
              <a:rPr lang="en-US" dirty="0" smtClean="0"/>
              <a:t>CM Intake </a:t>
            </a:r>
          </a:p>
          <a:p>
            <a:r>
              <a:rPr lang="en-US" dirty="0" smtClean="0"/>
              <a:t>CM Paperwork </a:t>
            </a:r>
          </a:p>
          <a:p>
            <a:r>
              <a:rPr lang="en-US" dirty="0" smtClean="0"/>
              <a:t>CM Phone w/ Client </a:t>
            </a:r>
          </a:p>
          <a:p>
            <a:r>
              <a:rPr lang="en-US" dirty="0" smtClean="0"/>
              <a:t>CM </a:t>
            </a:r>
            <a:r>
              <a:rPr lang="en-US" dirty="0" err="1" smtClean="0"/>
              <a:t>PsychoSocial</a:t>
            </a:r>
            <a:r>
              <a:rPr lang="en-US" dirty="0" smtClean="0"/>
              <a:t> </a:t>
            </a:r>
          </a:p>
          <a:p>
            <a:r>
              <a:rPr lang="en-US" dirty="0" smtClean="0"/>
              <a:t>CM </a:t>
            </a:r>
            <a:r>
              <a:rPr lang="en-US" dirty="0" err="1" smtClean="0"/>
              <a:t>Flowsheet</a:t>
            </a:r>
            <a:endParaRPr lang="en-US" dirty="0" smtClean="0"/>
          </a:p>
          <a:p>
            <a:pPr>
              <a:buNone/>
            </a:pPr>
            <a:endParaRPr lang="en-US" dirty="0" smtClean="0"/>
          </a:p>
          <a:p>
            <a:endParaRPr lang="en-US" dirty="0"/>
          </a:p>
        </p:txBody>
      </p:sp>
      <p:sp>
        <p:nvSpPr>
          <p:cNvPr id="5" name="Content Placeholder 4"/>
          <p:cNvSpPr>
            <a:spLocks noGrp="1"/>
          </p:cNvSpPr>
          <p:nvPr>
            <p:ph sz="quarter" idx="2"/>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Non-Billable Services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pPr>
              <a:buNone/>
            </a:pPr>
            <a:r>
              <a:rPr lang="en-US" i="1" dirty="0" smtClean="0"/>
              <a:t>Through the TCM Program</a:t>
            </a:r>
            <a:r>
              <a:rPr lang="en-US" dirty="0" smtClean="0"/>
              <a:t>…</a:t>
            </a:r>
          </a:p>
          <a:p>
            <a:pPr>
              <a:buNone/>
            </a:pPr>
            <a:endParaRPr lang="en-US" dirty="0" smtClean="0"/>
          </a:p>
          <a:p>
            <a:r>
              <a:rPr lang="en-US" dirty="0" smtClean="0"/>
              <a:t>CM Hospital Stay</a:t>
            </a:r>
          </a:p>
          <a:p>
            <a:r>
              <a:rPr lang="en-US" dirty="0" smtClean="0"/>
              <a:t>CM Household Members Paperwork </a:t>
            </a:r>
          </a:p>
          <a:p>
            <a:r>
              <a:rPr lang="en-US" dirty="0" smtClean="0"/>
              <a:t>CM No show </a:t>
            </a:r>
          </a:p>
          <a:p>
            <a:r>
              <a:rPr lang="en-US" dirty="0" smtClean="0"/>
              <a:t>CM Off-Site No Show </a:t>
            </a:r>
          </a:p>
          <a:p>
            <a:r>
              <a:rPr lang="en-US" dirty="0" smtClean="0"/>
              <a:t>CM Phone Attempt/Message Left </a:t>
            </a:r>
          </a:p>
          <a:p>
            <a:r>
              <a:rPr lang="en-US" dirty="0" smtClean="0"/>
              <a:t>CM Supervision </a:t>
            </a:r>
          </a:p>
          <a:p>
            <a:pPr>
              <a:buNone/>
            </a:pPr>
            <a:endParaRPr lang="en-US" dirty="0" smtClean="0"/>
          </a:p>
          <a:p>
            <a:r>
              <a:rPr lang="en-US" dirty="0" smtClean="0"/>
              <a:t>PLP</a:t>
            </a:r>
          </a:p>
          <a:p>
            <a:r>
              <a:rPr lang="en-US" dirty="0" smtClean="0"/>
              <a:t>Services provided by anyone other than a TCM</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Disclosures</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r>
              <a:rPr lang="en-US" dirty="0" smtClean="0"/>
              <a:t>Kevin J. Burns has no financial interest or relationships to disclose.</a:t>
            </a:r>
          </a:p>
          <a:p>
            <a:pPr>
              <a:buNone/>
            </a:pPr>
            <a:endParaRPr lang="en-US" dirty="0" smtClean="0"/>
          </a:p>
          <a:p>
            <a:pPr>
              <a:buNone/>
            </a:pPr>
            <a:r>
              <a:rPr lang="en-US" dirty="0" smtClean="0"/>
              <a:t>Kris </a:t>
            </a:r>
            <a:r>
              <a:rPr lang="en-US" dirty="0" err="1" smtClean="0"/>
              <a:t>Kershner</a:t>
            </a:r>
            <a:r>
              <a:rPr lang="en-US" dirty="0" smtClean="0"/>
              <a:t> has no financial interest or relationships to disclose.</a:t>
            </a:r>
          </a:p>
          <a:p>
            <a:pPr>
              <a:buNone/>
            </a:pPr>
            <a:endParaRPr lang="en-US" dirty="0" smtClean="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Billing Process</a:t>
            </a:r>
            <a:endParaRPr lang="en-US" dirty="0">
              <a:latin typeface="Times New Roman" pitchFamily="18" charset="0"/>
              <a:cs typeface="Times New Roman" pitchFamily="18" charset="0"/>
            </a:endParaRPr>
          </a:p>
        </p:txBody>
      </p:sp>
      <p:graphicFrame>
        <p:nvGraphicFramePr>
          <p:cNvPr id="4" name="Diagram 3"/>
          <p:cNvGraphicFramePr/>
          <p:nvPr/>
        </p:nvGraphicFramePr>
        <p:xfrm>
          <a:off x="533400" y="16764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19200"/>
            <a:ext cx="8153400" cy="457200"/>
          </a:xfrm>
        </p:spPr>
        <p:txBody>
          <a:bodyPr>
            <a:normAutofit fontScale="92500" lnSpcReduction="20000"/>
          </a:bodyPr>
          <a:lstStyle/>
          <a:p>
            <a:r>
              <a:rPr lang="en-US" dirty="0" smtClean="0"/>
              <a:t>Third Party Module- provided by PHMC/AACO</a:t>
            </a:r>
            <a:endParaRPr lang="en-US" dirty="0"/>
          </a:p>
        </p:txBody>
      </p:sp>
      <p:pic>
        <p:nvPicPr>
          <p:cNvPr id="4" name="Picture 3"/>
          <p:cNvPicPr/>
          <p:nvPr/>
        </p:nvPicPr>
        <p:blipFill>
          <a:blip r:embed="rId2" cstate="print"/>
          <a:srcRect b="4545"/>
          <a:stretch>
            <a:fillRect/>
          </a:stretch>
        </p:blipFill>
        <p:spPr bwMode="auto">
          <a:xfrm>
            <a:off x="76200" y="228600"/>
            <a:ext cx="8991600" cy="6248400"/>
          </a:xfrm>
          <a:prstGeom prst="rect">
            <a:avLst/>
          </a:prstGeom>
          <a:noFill/>
          <a:ln w="9525">
            <a:noFill/>
            <a:miter lim="800000"/>
            <a:headEnd/>
            <a:tailEnd/>
          </a:ln>
        </p:spPr>
      </p:pic>
      <p:sp>
        <p:nvSpPr>
          <p:cNvPr id="5" name="Title 4"/>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153400" cy="990600"/>
          </a:xfrm>
        </p:spPr>
        <p:txBody>
          <a:bodyPr>
            <a:normAutofit/>
          </a:bodyPr>
          <a:lstStyle/>
          <a:p>
            <a:r>
              <a:rPr lang="en-US" dirty="0" smtClean="0">
                <a:latin typeface="Times New Roman" pitchFamily="18" charset="0"/>
                <a:cs typeface="Times New Roman" pitchFamily="18" charset="0"/>
              </a:rPr>
              <a:t>Importance of Accurate Data Entry</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52600"/>
            <a:ext cx="8308848" cy="4648200"/>
          </a:xfrm>
        </p:spPr>
        <p:txBody>
          <a:bodyPr>
            <a:noAutofit/>
          </a:bodyPr>
          <a:lstStyle/>
          <a:p>
            <a:pPr>
              <a:buNone/>
            </a:pPr>
            <a:endParaRPr lang="en-US" sz="1000" dirty="0" smtClean="0"/>
          </a:p>
          <a:p>
            <a:r>
              <a:rPr lang="en-US" sz="2800" dirty="0" smtClean="0"/>
              <a:t>Streamlines the billing process</a:t>
            </a:r>
          </a:p>
          <a:p>
            <a:endParaRPr lang="en-US" sz="2800" dirty="0" smtClean="0"/>
          </a:p>
          <a:p>
            <a:r>
              <a:rPr lang="en-US" sz="2800" dirty="0" smtClean="0"/>
              <a:t>Improperly billed services are denied</a:t>
            </a:r>
          </a:p>
          <a:p>
            <a:pPr lvl="2">
              <a:buFont typeface="Wingdings" pitchFamily="2" charset="2"/>
              <a:buChar char="§"/>
            </a:pPr>
            <a:r>
              <a:rPr lang="en-US" sz="2800" i="1" dirty="0" smtClean="0">
                <a:solidFill>
                  <a:schemeClr val="bg2"/>
                </a:solidFill>
              </a:rPr>
              <a:t>Negatively</a:t>
            </a:r>
            <a:r>
              <a:rPr lang="en-US" sz="2800" i="1" dirty="0" smtClean="0"/>
              <a:t> affects the bottom line</a:t>
            </a:r>
          </a:p>
          <a:p>
            <a:pPr>
              <a:buNone/>
            </a:pPr>
            <a:endParaRPr lang="en-US" sz="2800" dirty="0" smtClean="0"/>
          </a:p>
          <a:p>
            <a:r>
              <a:rPr lang="en-US" sz="2800" dirty="0" err="1" smtClean="0"/>
              <a:t>CAREWare</a:t>
            </a:r>
            <a:r>
              <a:rPr lang="en-US" sz="2800" dirty="0" smtClean="0"/>
              <a:t> data is used for many funders</a:t>
            </a:r>
          </a:p>
          <a:p>
            <a:endParaRPr lang="en-US" sz="2800" dirty="0" smtClean="0"/>
          </a:p>
          <a:p>
            <a:r>
              <a:rPr lang="en-US" sz="2800" dirty="0" smtClean="0"/>
              <a:t>Relationship with Insurance Providers</a:t>
            </a:r>
          </a:p>
          <a:p>
            <a:endParaRPr 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4038600" cy="1066800"/>
          </a:xfrm>
        </p:spPr>
        <p:txBody>
          <a:bodyPr>
            <a:normAutofit fontScale="90000"/>
          </a:bodyPr>
          <a:lstStyle/>
          <a:p>
            <a:r>
              <a:rPr lang="en-US" dirty="0" smtClean="0">
                <a:latin typeface="Times New Roman" pitchFamily="18" charset="0"/>
                <a:cs typeface="Times New Roman" pitchFamily="18" charset="0"/>
              </a:rPr>
              <a:t>HCFA CMS 1500</a:t>
            </a:r>
            <a:endParaRPr lang="en-US" dirty="0">
              <a:latin typeface="Times New Roman" pitchFamily="18" charset="0"/>
              <a:cs typeface="Times New Roman" pitchFamily="18" charset="0"/>
            </a:endParaRPr>
          </a:p>
        </p:txBody>
      </p:sp>
      <p:pic>
        <p:nvPicPr>
          <p:cNvPr id="4" name="Content Placeholder 3" descr="cms_1500_08-05.png"/>
          <p:cNvPicPr>
            <a:picLocks noGrp="1" noChangeAspect="1"/>
          </p:cNvPicPr>
          <p:nvPr>
            <p:ph sz="quarter" idx="1"/>
          </p:nvPr>
        </p:nvPicPr>
        <p:blipFill>
          <a:blip r:embed="rId2" cstate="print"/>
          <a:stretch>
            <a:fillRect/>
          </a:stretch>
        </p:blipFill>
        <p:spPr>
          <a:xfrm>
            <a:off x="3867300" y="148678"/>
            <a:ext cx="5124300" cy="6633122"/>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53400" cy="990600"/>
          </a:xfrm>
        </p:spPr>
        <p:txBody>
          <a:bodyPr/>
          <a:lstStyle/>
          <a:p>
            <a:r>
              <a:rPr lang="en-US" dirty="0" smtClean="0">
                <a:latin typeface="Times New Roman" pitchFamily="18" charset="0"/>
                <a:cs typeface="Times New Roman" pitchFamily="18" charset="0"/>
              </a:rPr>
              <a:t>Claim Preparation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600200"/>
            <a:ext cx="8839200" cy="5105400"/>
          </a:xfrm>
        </p:spPr>
        <p:txBody>
          <a:bodyPr>
            <a:normAutofit/>
          </a:bodyPr>
          <a:lstStyle/>
          <a:p>
            <a:pPr>
              <a:buNone/>
            </a:pPr>
            <a:r>
              <a:rPr lang="en-US" dirty="0" smtClean="0"/>
              <a:t>Paper vs. Electronic Claim Submission </a:t>
            </a:r>
          </a:p>
          <a:p>
            <a:pPr lvl="1">
              <a:lnSpc>
                <a:spcPct val="120000"/>
              </a:lnSpc>
              <a:buClr>
                <a:srgbClr val="FFC000"/>
              </a:buClr>
              <a:buFont typeface="Wingdings" pitchFamily="2" charset="2"/>
              <a:buChar char="§"/>
            </a:pPr>
            <a:r>
              <a:rPr lang="en-US" i="1" dirty="0" smtClean="0"/>
              <a:t>Medicaid</a:t>
            </a:r>
            <a:r>
              <a:rPr lang="en-US" dirty="0" smtClean="0"/>
              <a:t>: Individual Interactive CMS 1500 and</a:t>
            </a:r>
          </a:p>
          <a:p>
            <a:pPr lvl="1">
              <a:lnSpc>
                <a:spcPct val="120000"/>
              </a:lnSpc>
              <a:buClr>
                <a:srgbClr val="FFC000"/>
              </a:buClr>
              <a:buNone/>
            </a:pPr>
            <a:r>
              <a:rPr lang="en-US" dirty="0" smtClean="0"/>
              <a:t>			Electronic Data Interchange (EDI)</a:t>
            </a:r>
          </a:p>
          <a:p>
            <a:pPr lvl="1">
              <a:lnSpc>
                <a:spcPct val="120000"/>
              </a:lnSpc>
              <a:buClr>
                <a:srgbClr val="FFC000"/>
              </a:buClr>
              <a:buNone/>
            </a:pPr>
            <a:endParaRPr lang="en-US" dirty="0" smtClean="0"/>
          </a:p>
          <a:p>
            <a:pPr lvl="1">
              <a:lnSpc>
                <a:spcPct val="160000"/>
              </a:lnSpc>
              <a:buClr>
                <a:srgbClr val="FFC000"/>
              </a:buClr>
              <a:buFont typeface="Wingdings" pitchFamily="2" charset="2"/>
              <a:buChar char="§"/>
            </a:pPr>
            <a:r>
              <a:rPr lang="en-US" dirty="0" smtClean="0"/>
              <a:t>Most payers accept paper claims or EDI </a:t>
            </a:r>
          </a:p>
          <a:p>
            <a:pPr lvl="1">
              <a:lnSpc>
                <a:spcPct val="160000"/>
              </a:lnSpc>
              <a:buClr>
                <a:srgbClr val="FFC000"/>
              </a:buClr>
              <a:buFont typeface="Wingdings" pitchFamily="2" charset="2"/>
              <a:buChar char="§"/>
            </a:pPr>
            <a:r>
              <a:rPr lang="en-US" dirty="0" smtClean="0"/>
              <a:t>Case Notes are usually not required</a:t>
            </a:r>
          </a:p>
          <a:p>
            <a:pPr lvl="1">
              <a:lnSpc>
                <a:spcPct val="160000"/>
              </a:lnSpc>
              <a:buClr>
                <a:srgbClr val="FFC000"/>
              </a:buClr>
              <a:buFont typeface="Wingdings" pitchFamily="2" charset="2"/>
              <a:buChar char="§"/>
            </a:pPr>
            <a:r>
              <a:rPr lang="en-US" dirty="0" smtClean="0"/>
              <a:t>Save claims/case notes for reconciliation and audit</a:t>
            </a:r>
          </a:p>
          <a:p>
            <a:pPr lvl="1">
              <a:lnSpc>
                <a:spcPct val="160000"/>
              </a:lnSpc>
              <a:buClr>
                <a:srgbClr val="FFC000"/>
              </a:buClr>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DPW Billing Guidelines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378952" cy="4800600"/>
          </a:xfrm>
        </p:spPr>
        <p:txBody>
          <a:bodyPr>
            <a:noAutofit/>
          </a:bodyPr>
          <a:lstStyle/>
          <a:p>
            <a:pPr>
              <a:buClr>
                <a:schemeClr val="bg2"/>
              </a:buClr>
            </a:pPr>
            <a:r>
              <a:rPr lang="en-US" sz="2200" dirty="0" smtClean="0"/>
              <a:t>Monthly Limits: </a:t>
            </a:r>
          </a:p>
          <a:p>
            <a:pPr lvl="1">
              <a:buClr>
                <a:schemeClr val="bg2"/>
              </a:buClr>
              <a:buFont typeface="Wingdings" pitchFamily="2" charset="2"/>
              <a:buChar char="§"/>
            </a:pPr>
            <a:r>
              <a:rPr lang="en-US" sz="2200" dirty="0" smtClean="0"/>
              <a:t>Maximum 60 units/client </a:t>
            </a:r>
          </a:p>
          <a:p>
            <a:pPr>
              <a:buClr>
                <a:schemeClr val="bg2"/>
              </a:buClr>
              <a:buNone/>
            </a:pPr>
            <a:endParaRPr lang="en-US" sz="2200" dirty="0" smtClean="0"/>
          </a:p>
          <a:p>
            <a:pPr>
              <a:buClr>
                <a:schemeClr val="bg2"/>
              </a:buClr>
            </a:pPr>
            <a:r>
              <a:rPr lang="en-US" sz="2200" dirty="0" smtClean="0"/>
              <a:t>Rate of Reimbursement</a:t>
            </a:r>
          </a:p>
          <a:p>
            <a:pPr lvl="1">
              <a:buClr>
                <a:schemeClr val="bg2"/>
              </a:buClr>
              <a:buFont typeface="Wingdings" pitchFamily="2" charset="2"/>
              <a:buChar char="§"/>
            </a:pPr>
            <a:r>
              <a:rPr lang="en-US" sz="2200" dirty="0" smtClean="0"/>
              <a:t>1 Unit = 15 Minutes</a:t>
            </a:r>
          </a:p>
          <a:p>
            <a:pPr lvl="1">
              <a:buClr>
                <a:schemeClr val="bg2"/>
              </a:buClr>
              <a:buFont typeface="Wingdings" pitchFamily="2" charset="2"/>
              <a:buChar char="§"/>
            </a:pPr>
            <a:r>
              <a:rPr lang="en-US" sz="2200" dirty="0" smtClean="0"/>
              <a:t>Medicaid: 1 Unit = $7.50</a:t>
            </a:r>
          </a:p>
          <a:p>
            <a:pPr>
              <a:buClr>
                <a:schemeClr val="bg2"/>
              </a:buClr>
            </a:pPr>
            <a:endParaRPr lang="en-US" sz="2200" dirty="0" smtClean="0"/>
          </a:p>
          <a:p>
            <a:pPr>
              <a:buClr>
                <a:schemeClr val="bg2"/>
              </a:buClr>
            </a:pPr>
            <a:r>
              <a:rPr lang="en-US" sz="2200" dirty="0" smtClean="0"/>
              <a:t>Submission Guidelines</a:t>
            </a:r>
          </a:p>
          <a:p>
            <a:pPr lvl="1">
              <a:buClr>
                <a:schemeClr val="bg2"/>
              </a:buClr>
              <a:buFont typeface="Wingdings" pitchFamily="2" charset="2"/>
              <a:buChar char="§"/>
            </a:pPr>
            <a:r>
              <a:rPr lang="en-US" sz="2200" dirty="0" smtClean="0"/>
              <a:t>Medicaid allows 1 year from DOS to submit claims</a:t>
            </a:r>
          </a:p>
          <a:p>
            <a:pPr lvl="1">
              <a:buClr>
                <a:schemeClr val="bg2"/>
              </a:buClr>
              <a:buFont typeface="Wingdings" pitchFamily="2" charset="2"/>
              <a:buChar char="§"/>
            </a:pPr>
            <a:r>
              <a:rPr lang="en-US" sz="2200" dirty="0" smtClean="0"/>
              <a:t>Medicaid allows 90 days to appeal</a:t>
            </a:r>
          </a:p>
          <a:p>
            <a:pPr lvl="1">
              <a:buClr>
                <a:schemeClr val="bg2"/>
              </a:buClr>
              <a:buFont typeface="Wingdings" pitchFamily="2" charset="2"/>
              <a:buChar char="§"/>
            </a:pPr>
            <a:endParaRPr lang="en-US" sz="2200" dirty="0" smtClean="0"/>
          </a:p>
          <a:p>
            <a:pPr lvl="1">
              <a:buClr>
                <a:schemeClr val="bg2"/>
              </a:buClr>
              <a:buFont typeface="Wingdings" pitchFamily="2" charset="2"/>
              <a:buChar char="§"/>
            </a:pPr>
            <a:r>
              <a:rPr lang="en-US" sz="2200" dirty="0" smtClean="0"/>
              <a:t>Adjudication within 45 days of claim submission.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Billing Process</a:t>
            </a:r>
            <a:endParaRPr lang="en-US" dirty="0">
              <a:latin typeface="Times New Roman" pitchFamily="18" charset="0"/>
              <a:cs typeface="Times New Roman" pitchFamily="18" charset="0"/>
            </a:endParaRPr>
          </a:p>
        </p:txBody>
      </p:sp>
      <p:graphicFrame>
        <p:nvGraphicFramePr>
          <p:cNvPr id="4" name="Diagram 3"/>
          <p:cNvGraphicFramePr/>
          <p:nvPr/>
        </p:nvGraphicFramePr>
        <p:xfrm>
          <a:off x="533400" y="16764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Accounting Tips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686800" cy="5029200"/>
          </a:xfrm>
        </p:spPr>
        <p:txBody>
          <a:bodyPr>
            <a:normAutofit fontScale="92500" lnSpcReduction="20000"/>
          </a:bodyPr>
          <a:lstStyle/>
          <a:p>
            <a:r>
              <a:rPr lang="en-US" sz="2800" dirty="0" smtClean="0"/>
              <a:t>Book amount billed as a “Receivable”</a:t>
            </a:r>
          </a:p>
          <a:p>
            <a:pPr>
              <a:buNone/>
            </a:pPr>
            <a:endParaRPr lang="en-US" sz="2800" dirty="0" smtClean="0"/>
          </a:p>
          <a:p>
            <a:r>
              <a:rPr lang="en-US" sz="2800" dirty="0" smtClean="0"/>
              <a:t>Tally all claims and book with the month of submission.  </a:t>
            </a:r>
          </a:p>
          <a:p>
            <a:pPr lvl="1">
              <a:buNone/>
            </a:pPr>
            <a:r>
              <a:rPr lang="en-US" i="1" dirty="0" smtClean="0"/>
              <a:t> Appealed claims are counted differently</a:t>
            </a:r>
            <a:endParaRPr lang="en-US" sz="2500" dirty="0" smtClean="0"/>
          </a:p>
          <a:p>
            <a:endParaRPr lang="en-US" sz="2800" dirty="0" smtClean="0"/>
          </a:p>
          <a:p>
            <a:r>
              <a:rPr lang="en-US" sz="2800" dirty="0" smtClean="0"/>
              <a:t>No denials for Medicaid</a:t>
            </a:r>
          </a:p>
          <a:p>
            <a:endParaRPr lang="en-US" sz="2800" dirty="0" smtClean="0"/>
          </a:p>
          <a:p>
            <a:r>
              <a:rPr lang="en-US" sz="2800" dirty="0" smtClean="0"/>
              <a:t>Reconcile remittance advice against claims</a:t>
            </a:r>
          </a:p>
          <a:p>
            <a:endParaRPr lang="en-US" sz="2800" dirty="0" smtClean="0"/>
          </a:p>
          <a:p>
            <a:r>
              <a:rPr lang="en-US" sz="2800" dirty="0" smtClean="0"/>
              <a:t>Book any denied claims against accounts receivables. </a:t>
            </a:r>
          </a:p>
          <a:p>
            <a:endParaRPr lang="en-US" sz="2800" dirty="0" smtClean="0"/>
          </a:p>
          <a:p>
            <a:r>
              <a:rPr lang="en-US" sz="2800" dirty="0" smtClean="0"/>
              <a:t>Pursue any outstanding balances &gt; 30 days past due.</a:t>
            </a:r>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Projecting Potential Revenue</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76400"/>
            <a:ext cx="8382000" cy="5334000"/>
          </a:xfrm>
        </p:spPr>
        <p:txBody>
          <a:bodyPr>
            <a:normAutofit fontScale="85000" lnSpcReduction="20000"/>
          </a:bodyPr>
          <a:lstStyle/>
          <a:p>
            <a:r>
              <a:rPr lang="en-US" dirty="0" smtClean="0"/>
              <a:t>Number of TCMs </a:t>
            </a:r>
          </a:p>
          <a:p>
            <a:pPr lvl="1"/>
            <a:r>
              <a:rPr lang="en-US" dirty="0" smtClean="0"/>
              <a:t>x 	</a:t>
            </a:r>
            <a:r>
              <a:rPr lang="en-US" dirty="0" err="1" smtClean="0"/>
              <a:t>avg</a:t>
            </a:r>
            <a:r>
              <a:rPr lang="en-US" dirty="0" smtClean="0"/>
              <a:t> number of billable clients/TCM/month</a:t>
            </a:r>
          </a:p>
          <a:p>
            <a:pPr lvl="1"/>
            <a:r>
              <a:rPr lang="en-US" dirty="0" smtClean="0"/>
              <a:t>x  	</a:t>
            </a:r>
            <a:r>
              <a:rPr lang="en-US" dirty="0" err="1" smtClean="0"/>
              <a:t>avg</a:t>
            </a:r>
            <a:r>
              <a:rPr lang="en-US" dirty="0" smtClean="0"/>
              <a:t> number of billable units/client</a:t>
            </a:r>
          </a:p>
          <a:p>
            <a:pPr lvl="1"/>
            <a:r>
              <a:rPr lang="en-US" dirty="0" smtClean="0"/>
              <a:t>x  	</a:t>
            </a:r>
            <a:r>
              <a:rPr lang="en-US" dirty="0" err="1" smtClean="0"/>
              <a:t>avg</a:t>
            </a:r>
            <a:r>
              <a:rPr lang="en-US" dirty="0" smtClean="0"/>
              <a:t> rate of reimbursement</a:t>
            </a:r>
          </a:p>
          <a:p>
            <a:pPr lvl="1"/>
            <a:r>
              <a:rPr lang="en-US" dirty="0" smtClean="0"/>
              <a:t>x 	</a:t>
            </a:r>
            <a:r>
              <a:rPr lang="en-US" dirty="0" err="1" smtClean="0"/>
              <a:t>avg</a:t>
            </a:r>
            <a:r>
              <a:rPr lang="en-US" dirty="0" smtClean="0"/>
              <a:t> rate of claims paid in full</a:t>
            </a:r>
          </a:p>
          <a:p>
            <a:pPr>
              <a:buNone/>
            </a:pPr>
            <a:endParaRPr lang="en-US" sz="2600" dirty="0" smtClean="0"/>
          </a:p>
          <a:p>
            <a:r>
              <a:rPr lang="en-US" dirty="0" smtClean="0">
                <a:solidFill>
                  <a:schemeClr val="bg1"/>
                </a:solidFill>
              </a:rPr>
              <a:t>Example:</a:t>
            </a:r>
          </a:p>
          <a:p>
            <a:pPr lvl="1">
              <a:buNone/>
            </a:pPr>
            <a:r>
              <a:rPr lang="en-US" dirty="0" smtClean="0">
                <a:solidFill>
                  <a:schemeClr val="bg1"/>
                </a:solidFill>
              </a:rPr>
              <a:t>5 Full Time TCMs </a:t>
            </a:r>
          </a:p>
          <a:p>
            <a:pPr lvl="1"/>
            <a:r>
              <a:rPr lang="en-US" dirty="0" smtClean="0">
                <a:solidFill>
                  <a:schemeClr val="bg1"/>
                </a:solidFill>
              </a:rPr>
              <a:t>x  15 clients/TCM/month </a:t>
            </a:r>
          </a:p>
          <a:p>
            <a:pPr lvl="1"/>
            <a:r>
              <a:rPr lang="en-US" dirty="0" smtClean="0">
                <a:solidFill>
                  <a:schemeClr val="bg1"/>
                </a:solidFill>
              </a:rPr>
              <a:t>x  10 billable units/client  </a:t>
            </a:r>
          </a:p>
          <a:p>
            <a:pPr lvl="1"/>
            <a:r>
              <a:rPr lang="en-US" dirty="0" smtClean="0">
                <a:solidFill>
                  <a:schemeClr val="bg1"/>
                </a:solidFill>
              </a:rPr>
              <a:t>x  7.50/unit </a:t>
            </a:r>
          </a:p>
          <a:p>
            <a:pPr lvl="1"/>
            <a:r>
              <a:rPr lang="en-US" dirty="0" smtClean="0">
                <a:solidFill>
                  <a:schemeClr val="bg1"/>
                </a:solidFill>
              </a:rPr>
              <a:t>x  0.95 (billed - 5% denial rate)</a:t>
            </a:r>
          </a:p>
          <a:p>
            <a:pPr lvl="1">
              <a:buNone/>
            </a:pPr>
            <a:endParaRPr lang="en-US" dirty="0" smtClean="0"/>
          </a:p>
          <a:p>
            <a:pPr lvl="1">
              <a:buNone/>
            </a:pPr>
            <a:r>
              <a:rPr lang="en-US" sz="2800" b="1" dirty="0" smtClean="0"/>
              <a:t>Potential to earn </a:t>
            </a:r>
            <a:r>
              <a:rPr lang="en-US" sz="2800" b="1" dirty="0" smtClean="0">
                <a:solidFill>
                  <a:schemeClr val="bg2"/>
                </a:solidFill>
              </a:rPr>
              <a:t>$5,344/ month</a:t>
            </a:r>
            <a:r>
              <a:rPr lang="en-US" sz="2800" b="1" dirty="0" smtClean="0">
                <a:solidFill>
                  <a:schemeClr val="accent3"/>
                </a:solidFill>
              </a:rPr>
              <a:t> </a:t>
            </a:r>
            <a:r>
              <a:rPr lang="en-US" sz="2800" b="1" dirty="0" smtClean="0"/>
              <a:t>or </a:t>
            </a:r>
            <a:r>
              <a:rPr lang="en-US" sz="2800" b="1" dirty="0" smtClean="0">
                <a:solidFill>
                  <a:schemeClr val="bg2"/>
                </a:solidFill>
              </a:rPr>
              <a:t>$64,125/year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10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1000"/>
                                        <p:tgtEl>
                                          <p:spTgt spid="3">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fade">
                                      <p:cBhvr>
                                        <p:cTn id="51"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Projecting Potential Cost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76400"/>
            <a:ext cx="8382000" cy="5334000"/>
          </a:xfrm>
        </p:spPr>
        <p:txBody>
          <a:bodyPr>
            <a:normAutofit fontScale="92500" lnSpcReduction="20000"/>
          </a:bodyPr>
          <a:lstStyle/>
          <a:p>
            <a:r>
              <a:rPr lang="en-US" dirty="0" smtClean="0"/>
              <a:t>Staff: Billing Associate	</a:t>
            </a:r>
          </a:p>
          <a:p>
            <a:pPr lvl="1"/>
            <a:r>
              <a:rPr lang="en-US" dirty="0" smtClean="0"/>
              <a:t>If billing for 5 Full Time TCMS…</a:t>
            </a:r>
          </a:p>
          <a:p>
            <a:pPr lvl="1"/>
            <a:r>
              <a:rPr lang="en-US" dirty="0" smtClean="0"/>
              <a:t>Entire billing process will likely require 30-35 hours/month</a:t>
            </a:r>
          </a:p>
          <a:p>
            <a:pPr lvl="1">
              <a:buNone/>
            </a:pPr>
            <a:endParaRPr lang="en-US" sz="2600" dirty="0" smtClean="0"/>
          </a:p>
          <a:p>
            <a:r>
              <a:rPr lang="en-US" dirty="0" smtClean="0">
                <a:solidFill>
                  <a:schemeClr val="bg1"/>
                </a:solidFill>
              </a:rPr>
              <a:t>Example:</a:t>
            </a:r>
          </a:p>
          <a:p>
            <a:pPr lvl="1"/>
            <a:r>
              <a:rPr lang="en-US" dirty="0" smtClean="0">
                <a:solidFill>
                  <a:schemeClr val="bg1"/>
                </a:solidFill>
              </a:rPr>
              <a:t>+ $30,000 Salary</a:t>
            </a:r>
          </a:p>
          <a:p>
            <a:pPr lvl="1"/>
            <a:r>
              <a:rPr lang="en-US" dirty="0" smtClean="0">
                <a:solidFill>
                  <a:schemeClr val="bg1"/>
                </a:solidFill>
              </a:rPr>
              <a:t>+ $6,600 Fringe (22%)</a:t>
            </a:r>
          </a:p>
          <a:p>
            <a:pPr lvl="1"/>
            <a:r>
              <a:rPr lang="en-US" dirty="0" smtClean="0">
                <a:solidFill>
                  <a:schemeClr val="bg1"/>
                </a:solidFill>
              </a:rPr>
              <a:t>/	2,000 hours/year</a:t>
            </a:r>
          </a:p>
          <a:p>
            <a:pPr lvl="1"/>
            <a:r>
              <a:rPr lang="en-US" dirty="0" smtClean="0">
                <a:solidFill>
                  <a:schemeClr val="bg1"/>
                </a:solidFill>
              </a:rPr>
              <a:t>x  35 hrs/month</a:t>
            </a:r>
          </a:p>
          <a:p>
            <a:pPr lvl="1"/>
            <a:r>
              <a:rPr lang="en-US" dirty="0" smtClean="0">
                <a:solidFill>
                  <a:schemeClr val="bg1"/>
                </a:solidFill>
              </a:rPr>
              <a:t>x  12 months/year </a:t>
            </a:r>
          </a:p>
          <a:p>
            <a:pPr lvl="1"/>
            <a:r>
              <a:rPr lang="en-US" dirty="0" smtClean="0">
                <a:solidFill>
                  <a:schemeClr val="bg1"/>
                </a:solidFill>
              </a:rPr>
              <a:t>+ $500/year supplies &amp; shipping</a:t>
            </a:r>
          </a:p>
          <a:p>
            <a:pPr lvl="1">
              <a:buNone/>
            </a:pPr>
            <a:endParaRPr lang="en-US" dirty="0" smtClean="0"/>
          </a:p>
          <a:p>
            <a:pPr lvl="1">
              <a:buNone/>
            </a:pPr>
            <a:r>
              <a:rPr lang="en-US" sz="2800" b="1" dirty="0" smtClean="0"/>
              <a:t>Potential cost </a:t>
            </a:r>
            <a:r>
              <a:rPr lang="en-US" sz="2800" b="1" dirty="0" smtClean="0">
                <a:solidFill>
                  <a:schemeClr val="bg2"/>
                </a:solidFill>
              </a:rPr>
              <a:t>$682/ month</a:t>
            </a:r>
            <a:r>
              <a:rPr lang="en-US" sz="2800" b="1" dirty="0" smtClean="0">
                <a:solidFill>
                  <a:schemeClr val="accent3"/>
                </a:solidFill>
              </a:rPr>
              <a:t> </a:t>
            </a:r>
            <a:r>
              <a:rPr lang="en-US" sz="2800" b="1" dirty="0" smtClean="0"/>
              <a:t>or </a:t>
            </a:r>
            <a:r>
              <a:rPr lang="en-US" sz="2800" b="1" dirty="0" smtClean="0">
                <a:solidFill>
                  <a:schemeClr val="bg2"/>
                </a:solidFill>
              </a:rPr>
              <a:t>$8,186/year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1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10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10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dirty="0" smtClean="0"/>
              <a:t>At  the conclusion of this workshop, the participant will be able to :</a:t>
            </a:r>
          </a:p>
          <a:p>
            <a:pPr marL="514350" indent="-514350">
              <a:buFont typeface="+mj-lt"/>
              <a:buAutoNum type="arabicPeriod"/>
            </a:pPr>
            <a:r>
              <a:rPr lang="en-US" dirty="0" smtClean="0"/>
              <a:t>Summarize marketing plans to motivate insurance companies to invest in fee for service for case management programs.</a:t>
            </a:r>
          </a:p>
          <a:p>
            <a:pPr marL="514350" indent="-514350">
              <a:buFont typeface="+mj-lt"/>
              <a:buAutoNum type="arabicPeriod"/>
            </a:pPr>
            <a:r>
              <a:rPr lang="en-US" dirty="0" smtClean="0"/>
              <a:t>Determine if a fee for service model for case management will be successful in their organization.</a:t>
            </a:r>
          </a:p>
          <a:p>
            <a:pPr marL="514350" indent="-514350">
              <a:buFont typeface="+mj-lt"/>
              <a:buAutoNum type="arabicPeriod"/>
            </a:pPr>
            <a:r>
              <a:rPr lang="en-US" dirty="0" smtClean="0"/>
              <a:t>Understand how to initiate and grow a fee for service model for Case Management services/</a:t>
            </a:r>
          </a:p>
          <a:p>
            <a:pPr marL="514350" indent="-514350">
              <a:buFont typeface="+mj-lt"/>
              <a:buAutoNum type="arabicPeriod"/>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Projecting Potential Profit</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600200"/>
            <a:ext cx="8839200" cy="5334000"/>
          </a:xfrm>
        </p:spPr>
        <p:txBody>
          <a:bodyPr>
            <a:normAutofit/>
          </a:bodyPr>
          <a:lstStyle/>
          <a:p>
            <a:r>
              <a:rPr lang="en-US" sz="2800" b="1" dirty="0" smtClean="0"/>
              <a:t>+  Potential to earn: </a:t>
            </a:r>
          </a:p>
          <a:p>
            <a:pPr lvl="1"/>
            <a:r>
              <a:rPr lang="en-US" sz="2500" b="1" dirty="0" smtClean="0">
                <a:solidFill>
                  <a:schemeClr val="bg1"/>
                </a:solidFill>
              </a:rPr>
              <a:t>$5,344 per month; $64,125 per year</a:t>
            </a:r>
          </a:p>
          <a:p>
            <a:pPr lvl="1">
              <a:buNone/>
            </a:pPr>
            <a:endParaRPr lang="en-US" sz="2600" dirty="0" smtClean="0">
              <a:solidFill>
                <a:schemeClr val="bg1"/>
              </a:solidFill>
            </a:endParaRPr>
          </a:p>
          <a:p>
            <a:r>
              <a:rPr lang="en-US" sz="2800" b="1" dirty="0" smtClean="0">
                <a:solidFill>
                  <a:schemeClr val="bg1"/>
                </a:solidFill>
              </a:rPr>
              <a:t>-  Potential cost:</a:t>
            </a:r>
          </a:p>
          <a:p>
            <a:pPr lvl="1"/>
            <a:r>
              <a:rPr lang="en-US" sz="2500" b="1" dirty="0" smtClean="0">
                <a:solidFill>
                  <a:schemeClr val="bg1"/>
                </a:solidFill>
              </a:rPr>
              <a:t> $682 per month; $8,186 per year</a:t>
            </a:r>
          </a:p>
          <a:p>
            <a:endParaRPr lang="en-US" sz="2800" b="1" dirty="0" smtClean="0">
              <a:solidFill>
                <a:schemeClr val="bg2"/>
              </a:solidFill>
            </a:endParaRPr>
          </a:p>
          <a:p>
            <a:r>
              <a:rPr lang="en-US" sz="2800" b="1" dirty="0" smtClean="0">
                <a:solidFill>
                  <a:schemeClr val="bg2"/>
                </a:solidFill>
              </a:rPr>
              <a:t>= Potential Profit: </a:t>
            </a:r>
          </a:p>
          <a:p>
            <a:pPr lvl="1"/>
            <a:r>
              <a:rPr lang="en-US" sz="2500" b="1" dirty="0" smtClean="0">
                <a:solidFill>
                  <a:schemeClr val="bg2"/>
                </a:solidFill>
              </a:rPr>
              <a:t>$4,662 per month; $55,939 per year </a:t>
            </a:r>
          </a:p>
          <a:p>
            <a:pPr lvl="1"/>
            <a:endParaRPr lang="en-US" sz="2500" b="1" dirty="0" smtClean="0">
              <a:solidFill>
                <a:schemeClr val="bg2"/>
              </a:solidFill>
            </a:endParaRPr>
          </a:p>
          <a:p>
            <a:pPr lvl="1"/>
            <a:r>
              <a:rPr lang="en-US" sz="2500" b="1" dirty="0" smtClean="0">
                <a:solidFill>
                  <a:schemeClr val="bg1"/>
                </a:solidFill>
              </a:rPr>
              <a:t>$55,939 per year / 5 TCMS = </a:t>
            </a:r>
            <a:r>
              <a:rPr lang="en-US" sz="2500" b="1" dirty="0" smtClean="0">
                <a:solidFill>
                  <a:schemeClr val="bg2"/>
                </a:solidFill>
              </a:rPr>
              <a:t>$ 11,189 towards TCM salary</a:t>
            </a:r>
          </a:p>
          <a:p>
            <a:pPr lvl="1"/>
            <a:endParaRPr lang="en-US" sz="2500" b="1" dirty="0" smtClean="0">
              <a:solidFill>
                <a:schemeClr val="bg2"/>
              </a:solidFil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10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1000"/>
                                        <p:tgtEl>
                                          <p:spTgt spid="3">
                                            <p:txEl>
                                              <p:pRg st="6" end="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1000"/>
                                        <p:tgtEl>
                                          <p:spTgt spid="3">
                                            <p:txEl>
                                              <p:pRg st="7" end="7"/>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05800" cy="990600"/>
          </a:xfrm>
        </p:spPr>
        <p:txBody>
          <a:bodyPr>
            <a:normAutofit fontScale="90000"/>
          </a:bodyPr>
          <a:lstStyle/>
          <a:p>
            <a:r>
              <a:rPr lang="en-US" dirty="0" smtClean="0">
                <a:latin typeface="Times New Roman" pitchFamily="18" charset="0"/>
                <a:cs typeface="Times New Roman" pitchFamily="18" charset="0"/>
              </a:rPr>
              <a:t>Fee for Service &amp; Government Funding</a:t>
            </a:r>
          </a:p>
        </p:txBody>
      </p:sp>
      <p:sp>
        <p:nvSpPr>
          <p:cNvPr id="3" name="Content Placeholder 2"/>
          <p:cNvSpPr>
            <a:spLocks noGrp="1"/>
          </p:cNvSpPr>
          <p:nvPr>
            <p:ph sz="quarter" idx="1"/>
          </p:nvPr>
        </p:nvSpPr>
        <p:spPr>
          <a:xfrm>
            <a:off x="304800" y="2209800"/>
            <a:ext cx="8531352" cy="3124200"/>
          </a:xfrm>
        </p:spPr>
        <p:txBody>
          <a:bodyPr>
            <a:normAutofit/>
          </a:bodyPr>
          <a:lstStyle/>
          <a:p>
            <a:pPr>
              <a:buNone/>
            </a:pPr>
            <a:r>
              <a:rPr lang="en-US" sz="3600" dirty="0" smtClean="0"/>
              <a:t>Does participating in Fee for Service mean that you are double billing for services already covered by government contracts?</a:t>
            </a:r>
          </a:p>
          <a:p>
            <a:pPr>
              <a:buNone/>
            </a:pPr>
            <a:endParaRPr lang="en-US" dirty="0" smtClean="0"/>
          </a:p>
          <a:p>
            <a:pPr>
              <a:buNone/>
            </a:pPr>
            <a:endParaRPr lang="en-US" dirty="0" smtClean="0"/>
          </a:p>
        </p:txBody>
      </p:sp>
      <p:sp>
        <p:nvSpPr>
          <p:cNvPr id="4" name="Content Placeholder 2"/>
          <p:cNvSpPr txBox="1">
            <a:spLocks/>
          </p:cNvSpPr>
          <p:nvPr/>
        </p:nvSpPr>
        <p:spPr>
          <a:xfrm>
            <a:off x="6400800" y="4419600"/>
            <a:ext cx="2743200" cy="1828800"/>
          </a:xfrm>
          <a:prstGeom prst="rect">
            <a:avLst/>
          </a:prstGeom>
        </p:spPr>
        <p:txBody>
          <a:bodyPr vert="horz">
            <a:normAutofit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3600" b="1" i="0" u="none" strike="noStrike" kern="1200" cap="none" spc="0" normalizeH="0" baseline="0" noProof="0" dirty="0" smtClean="0">
                <a:ln>
                  <a:noFill/>
                </a:ln>
                <a:solidFill>
                  <a:schemeClr val="bg2"/>
                </a:solidFill>
                <a:effectLst/>
                <a:uLnTx/>
                <a:uFillTx/>
                <a:latin typeface="+mn-lt"/>
                <a:ea typeface="+mn-ea"/>
                <a:cs typeface="+mn-cs"/>
              </a:rPr>
              <a:t>… NO</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3600" b="0" i="1" u="none" strike="noStrike" kern="1200" cap="none" spc="0" normalizeH="0" baseline="0" noProof="0" dirty="0" smtClean="0">
                <a:ln>
                  <a:noFill/>
                </a:ln>
                <a:solidFill>
                  <a:schemeClr val="tx1"/>
                </a:solidFill>
                <a:effectLst/>
                <a:uLnTx/>
                <a:uFillTx/>
                <a:latin typeface="+mn-lt"/>
                <a:ea typeface="+mn-ea"/>
                <a:cs typeface="+mn-cs"/>
              </a:rPr>
              <a:t>…. </a:t>
            </a:r>
            <a:r>
              <a:rPr lang="en-US" sz="3600" i="1" dirty="0" smtClean="0"/>
              <a:t>Why?</a:t>
            </a:r>
            <a:endParaRPr kumimoji="0" lang="en-US" sz="3600" b="0" i="1"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05800" cy="990600"/>
          </a:xfrm>
        </p:spPr>
        <p:txBody>
          <a:bodyPr>
            <a:normAutofit fontScale="90000"/>
          </a:bodyPr>
          <a:lstStyle/>
          <a:p>
            <a:r>
              <a:rPr lang="en-US" dirty="0" smtClean="0">
                <a:latin typeface="Times New Roman" pitchFamily="18" charset="0"/>
                <a:cs typeface="Times New Roman" pitchFamily="18" charset="0"/>
              </a:rPr>
              <a:t>Fee for Service &amp; Government Funding</a:t>
            </a:r>
          </a:p>
        </p:txBody>
      </p:sp>
      <p:sp>
        <p:nvSpPr>
          <p:cNvPr id="3" name="Content Placeholder 2"/>
          <p:cNvSpPr>
            <a:spLocks noGrp="1"/>
          </p:cNvSpPr>
          <p:nvPr>
            <p:ph sz="quarter" idx="1"/>
          </p:nvPr>
        </p:nvSpPr>
        <p:spPr>
          <a:xfrm>
            <a:off x="152400" y="1524000"/>
            <a:ext cx="9067800" cy="5257800"/>
          </a:xfrm>
        </p:spPr>
        <p:txBody>
          <a:bodyPr>
            <a:normAutofit fontScale="85000" lnSpcReduction="10000"/>
          </a:bodyPr>
          <a:lstStyle/>
          <a:p>
            <a:r>
              <a:rPr lang="en-US" dirty="0" smtClean="0"/>
              <a:t>FFS Revenue is unrestricted</a:t>
            </a:r>
          </a:p>
          <a:p>
            <a:pPr>
              <a:buNone/>
            </a:pPr>
            <a:endParaRPr lang="en-US" dirty="0" smtClean="0"/>
          </a:p>
          <a:p>
            <a:r>
              <a:rPr lang="en-US" dirty="0" smtClean="0"/>
              <a:t>Government funding does not cover operating and indirect costs</a:t>
            </a:r>
          </a:p>
          <a:p>
            <a:pPr>
              <a:buNone/>
            </a:pPr>
            <a:endParaRPr lang="en-US" dirty="0" smtClean="0"/>
          </a:p>
          <a:p>
            <a:r>
              <a:rPr lang="en-US" dirty="0" smtClean="0"/>
              <a:t>FFS only provides reimbursement on a limited basis</a:t>
            </a:r>
          </a:p>
          <a:p>
            <a:pPr lvl="2"/>
            <a:r>
              <a:rPr lang="en-US" dirty="0" smtClean="0"/>
              <a:t>Not all services are billable</a:t>
            </a:r>
          </a:p>
          <a:p>
            <a:pPr lvl="2"/>
            <a:r>
              <a:rPr lang="en-US" dirty="0" smtClean="0"/>
              <a:t>Not all Case Managers are targetable</a:t>
            </a:r>
          </a:p>
          <a:p>
            <a:pPr lvl="2"/>
            <a:r>
              <a:rPr lang="en-US" dirty="0" smtClean="0"/>
              <a:t>Not all clients are insurance eligible</a:t>
            </a:r>
          </a:p>
          <a:p>
            <a:endParaRPr lang="en-US" dirty="0" smtClean="0"/>
          </a:p>
          <a:p>
            <a:r>
              <a:rPr lang="en-US" dirty="0" smtClean="0"/>
              <a:t>60 unit limit/client/month</a:t>
            </a:r>
          </a:p>
          <a:p>
            <a:endParaRPr lang="en-US" dirty="0" smtClean="0"/>
          </a:p>
          <a:p>
            <a:r>
              <a:rPr lang="en-US" dirty="0" smtClean="0"/>
              <a:t>90% of CM salaries are allocated to government contracts… the other 10% is unrestricted revenue</a:t>
            </a:r>
          </a:p>
          <a:p>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Challenges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52600"/>
            <a:ext cx="8153400" cy="4572000"/>
          </a:xfrm>
        </p:spPr>
        <p:txBody>
          <a:bodyPr>
            <a:normAutofit fontScale="92500"/>
          </a:bodyPr>
          <a:lstStyle/>
          <a:p>
            <a:pPr>
              <a:lnSpc>
                <a:spcPct val="150000"/>
              </a:lnSpc>
            </a:pPr>
            <a:r>
              <a:rPr lang="en-US" dirty="0" smtClean="0"/>
              <a:t>Details!  Details!  Details!</a:t>
            </a:r>
          </a:p>
          <a:p>
            <a:pPr>
              <a:lnSpc>
                <a:spcPct val="150000"/>
              </a:lnSpc>
            </a:pPr>
            <a:r>
              <a:rPr lang="en-US" dirty="0" smtClean="0"/>
              <a:t>Accounting for processing errors</a:t>
            </a:r>
          </a:p>
          <a:p>
            <a:pPr>
              <a:lnSpc>
                <a:spcPct val="150000"/>
              </a:lnSpc>
            </a:pPr>
            <a:r>
              <a:rPr lang="en-US" dirty="0" smtClean="0"/>
              <a:t>Claim resubmissions and follow-up</a:t>
            </a:r>
          </a:p>
          <a:p>
            <a:pPr>
              <a:lnSpc>
                <a:spcPct val="150000"/>
              </a:lnSpc>
            </a:pPr>
            <a:r>
              <a:rPr lang="en-US" dirty="0" smtClean="0"/>
              <a:t>Electronic Billing using </a:t>
            </a:r>
            <a:r>
              <a:rPr lang="en-US" dirty="0" err="1" smtClean="0"/>
              <a:t>CAREWare</a:t>
            </a:r>
            <a:endParaRPr lang="en-US" dirty="0" smtClean="0"/>
          </a:p>
          <a:p>
            <a:pPr>
              <a:lnSpc>
                <a:spcPct val="150000"/>
              </a:lnSpc>
            </a:pPr>
            <a:r>
              <a:rPr lang="en-US" dirty="0" smtClean="0"/>
              <a:t>Maintaining documentation for yearly audit</a:t>
            </a:r>
          </a:p>
          <a:p>
            <a:pPr>
              <a:lnSpc>
                <a:spcPct val="150000"/>
              </a:lnSpc>
            </a:pPr>
            <a:r>
              <a:rPr lang="en-US" dirty="0" smtClean="0"/>
              <a:t>Ensuring complete and accurate data in </a:t>
            </a:r>
            <a:r>
              <a:rPr lang="en-US" dirty="0" err="1" smtClean="0"/>
              <a:t>CAREWare</a:t>
            </a:r>
            <a:endParaRPr lang="en-US" dirty="0" smtClean="0"/>
          </a:p>
          <a:p>
            <a:pPr lvl="1">
              <a:lnSpc>
                <a:spcPct val="150000"/>
              </a:lnSpc>
              <a:buClr>
                <a:schemeClr val="bg2"/>
              </a:buClr>
              <a:buNone/>
            </a:pPr>
            <a:endParaRPr lang="en-US" dirty="0" smtClean="0"/>
          </a:p>
          <a:p>
            <a:pPr lvl="1">
              <a:lnSpc>
                <a:spcPct val="150000"/>
              </a:lnSpc>
              <a:buClr>
                <a:schemeClr val="bg2"/>
              </a:buClr>
              <a:buNone/>
            </a:pP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90600"/>
          </a:xfrm>
        </p:spPr>
        <p:txBody>
          <a:bodyPr/>
          <a:lstStyle/>
          <a:p>
            <a:r>
              <a:rPr lang="en-US" dirty="0" smtClean="0">
                <a:latin typeface="Times New Roman" pitchFamily="18" charset="0"/>
                <a:cs typeface="Times New Roman" pitchFamily="18" charset="0"/>
              </a:rPr>
              <a:t>Keys to Making FFS Successful</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828800"/>
            <a:ext cx="8610600" cy="4419600"/>
          </a:xfrm>
        </p:spPr>
        <p:txBody>
          <a:bodyPr>
            <a:normAutofit/>
          </a:bodyPr>
          <a:lstStyle/>
          <a:p>
            <a:pPr>
              <a:lnSpc>
                <a:spcPct val="150000"/>
              </a:lnSpc>
            </a:pPr>
            <a:r>
              <a:rPr lang="en-US" sz="2800" dirty="0" smtClean="0"/>
              <a:t>Target all Case Managers</a:t>
            </a:r>
            <a:endParaRPr lang="en-US" sz="2800" i="1" dirty="0" smtClean="0"/>
          </a:p>
          <a:p>
            <a:pPr>
              <a:lnSpc>
                <a:spcPct val="150000"/>
              </a:lnSpc>
            </a:pPr>
            <a:r>
              <a:rPr lang="en-US" sz="2800" dirty="0" smtClean="0"/>
              <a:t>Verify client insurance eligibility monthly</a:t>
            </a:r>
          </a:p>
          <a:p>
            <a:pPr>
              <a:lnSpc>
                <a:spcPct val="150000"/>
              </a:lnSpc>
            </a:pPr>
            <a:r>
              <a:rPr lang="en-US" sz="2800" dirty="0" smtClean="0"/>
              <a:t>Standardized, detailed and current information</a:t>
            </a:r>
            <a:endParaRPr lang="en-US" dirty="0" smtClean="0"/>
          </a:p>
          <a:p>
            <a:pPr>
              <a:lnSpc>
                <a:spcPct val="150000"/>
              </a:lnSpc>
            </a:pPr>
            <a:r>
              <a:rPr lang="en-US" sz="2800" dirty="0" smtClean="0"/>
              <a:t>Strategic client assignment </a:t>
            </a:r>
          </a:p>
          <a:p>
            <a:pPr>
              <a:lnSpc>
                <a:spcPct val="150000"/>
              </a:lnSpc>
            </a:pPr>
            <a:r>
              <a:rPr lang="en-US" sz="2800" dirty="0" smtClean="0"/>
              <a:t>Electronic Billing</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0"/>
            <a:ext cx="6400800" cy="1143000"/>
          </a:xfrm>
        </p:spPr>
        <p:txBody>
          <a:bodyPr>
            <a:normAutofit/>
          </a:bodyPr>
          <a:lstStyle/>
          <a:p>
            <a:r>
              <a:rPr lang="en-US" sz="5400" cap="none" dirty="0" smtClean="0">
                <a:solidFill>
                  <a:schemeClr val="bg1"/>
                </a:solidFill>
                <a:latin typeface="Times New Roman" pitchFamily="18" charset="0"/>
                <a:cs typeface="Times New Roman" pitchFamily="18" charset="0"/>
              </a:rPr>
              <a:t>Questions?</a:t>
            </a:r>
            <a:endParaRPr lang="en-US" sz="5400" cap="none" dirty="0">
              <a:solidFill>
                <a:schemeClr val="bg1"/>
              </a:solidFill>
              <a:latin typeface="Times New Roman" pitchFamily="18" charset="0"/>
              <a:cs typeface="Times New Roman" pitchFamily="18" charset="0"/>
            </a:endParaRPr>
          </a:p>
        </p:txBody>
      </p:sp>
      <p:pic>
        <p:nvPicPr>
          <p:cNvPr id="6" name="Picture 5" descr="AA LogoNewBandW.JPG"/>
          <p:cNvPicPr>
            <a:picLocks noChangeAspect="1"/>
          </p:cNvPicPr>
          <p:nvPr/>
        </p:nvPicPr>
        <p:blipFill>
          <a:blip r:embed="rId3" cstate="print"/>
          <a:stretch>
            <a:fillRect/>
          </a:stretch>
        </p:blipFill>
        <p:spPr>
          <a:xfrm>
            <a:off x="6629400" y="3276600"/>
            <a:ext cx="2362200" cy="2362200"/>
          </a:xfrm>
          <a:prstGeom prst="rect">
            <a:avLst/>
          </a:prstGeom>
        </p:spPr>
      </p:pic>
      <p:sp>
        <p:nvSpPr>
          <p:cNvPr id="7" name="TextBox 6"/>
          <p:cNvSpPr txBox="1"/>
          <p:nvPr/>
        </p:nvSpPr>
        <p:spPr>
          <a:xfrm>
            <a:off x="3124200" y="3276600"/>
            <a:ext cx="4572000" cy="2769989"/>
          </a:xfrm>
          <a:prstGeom prst="rect">
            <a:avLst/>
          </a:prstGeom>
          <a:noFill/>
        </p:spPr>
        <p:txBody>
          <a:bodyPr wrap="square" rtlCol="0">
            <a:spAutoFit/>
          </a:bodyPr>
          <a:lstStyle/>
          <a:p>
            <a:r>
              <a:rPr lang="en-US" sz="2000" i="1" dirty="0" smtClean="0"/>
              <a:t>Contact:</a:t>
            </a:r>
          </a:p>
          <a:p>
            <a:r>
              <a:rPr lang="en-US" sz="2000" dirty="0" smtClean="0"/>
              <a:t>Kris </a:t>
            </a:r>
            <a:r>
              <a:rPr lang="en-US" sz="2000" dirty="0" err="1" smtClean="0"/>
              <a:t>Kershner</a:t>
            </a:r>
            <a:endParaRPr lang="en-US" sz="2000" dirty="0" smtClean="0"/>
          </a:p>
          <a:p>
            <a:r>
              <a:rPr lang="en-US" sz="2000" dirty="0" smtClean="0"/>
              <a:t>Finance Coordinator</a:t>
            </a:r>
          </a:p>
          <a:p>
            <a:r>
              <a:rPr lang="en-US" sz="2000" dirty="0" err="1" smtClean="0"/>
              <a:t>ActionAIDS</a:t>
            </a:r>
            <a:endParaRPr lang="en-US" sz="2000" dirty="0" smtClean="0"/>
          </a:p>
          <a:p>
            <a:endParaRPr lang="en-US" sz="2000" dirty="0" smtClean="0"/>
          </a:p>
          <a:p>
            <a:r>
              <a:rPr lang="en-US" sz="2000" dirty="0" smtClean="0"/>
              <a:t>kkershner@actionaids.org</a:t>
            </a:r>
          </a:p>
          <a:p>
            <a:r>
              <a:rPr lang="en-US" dirty="0" smtClean="0">
                <a:latin typeface="Arial" pitchFamily="34" charset="0"/>
                <a:cs typeface="Arial" pitchFamily="34" charset="0"/>
              </a:rPr>
              <a:t>P: 215.981.3350</a:t>
            </a:r>
          </a:p>
          <a:p>
            <a:r>
              <a:rPr lang="en-US" dirty="0" smtClean="0">
                <a:latin typeface="Arial" pitchFamily="34" charset="0"/>
                <a:cs typeface="Arial" pitchFamily="34" charset="0"/>
              </a:rPr>
              <a:t>F: 215.864.6931</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Obtaining CME/CE Credit</a:t>
            </a:r>
            <a:endParaRPr lang="en-US" dirty="0"/>
          </a:p>
        </p:txBody>
      </p:sp>
      <p:sp>
        <p:nvSpPr>
          <p:cNvPr id="3" name="Content Placeholder 2"/>
          <p:cNvSpPr>
            <a:spLocks noGrp="1"/>
          </p:cNvSpPr>
          <p:nvPr>
            <p:ph sz="quarter" idx="1"/>
          </p:nvPr>
        </p:nvSpPr>
        <p:spPr>
          <a:xfrm>
            <a:off x="612648" y="1600200"/>
            <a:ext cx="8153400" cy="5029200"/>
          </a:xfrm>
        </p:spPr>
        <p:txBody>
          <a:bodyPr/>
          <a:lstStyle/>
          <a:p>
            <a:pPr algn="ctr">
              <a:buNone/>
            </a:pPr>
            <a:endParaRPr lang="en-US" dirty="0" smtClean="0"/>
          </a:p>
          <a:p>
            <a:pPr algn="ctr">
              <a:buNone/>
            </a:pPr>
            <a:endParaRPr lang="en-US" dirty="0" smtClean="0"/>
          </a:p>
          <a:p>
            <a:pPr algn="ctr">
              <a:buNone/>
            </a:pPr>
            <a:r>
              <a:rPr lang="en-US" dirty="0" smtClean="0"/>
              <a:t>If you would like to receive continuing education credit for this workshop, please visit:</a:t>
            </a:r>
          </a:p>
          <a:p>
            <a:pPr algn="ctr">
              <a:buNone/>
            </a:pPr>
            <a:endParaRPr lang="en-US" dirty="0" smtClean="0"/>
          </a:p>
          <a:p>
            <a:pPr algn="ctr">
              <a:buNone/>
            </a:pPr>
            <a:r>
              <a:rPr lang="en-US" sz="3600" dirty="0" smtClean="0">
                <a:hlinkClick r:id="rId2"/>
              </a:rPr>
              <a:t>http://www.pesgce</a:t>
            </a:r>
            <a:r>
              <a:rPr lang="en-US" sz="3600" dirty="0" smtClean="0"/>
              <a:t>.com/RyanWhite2012</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Started: Evaluate options 	</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pPr lvl="1"/>
            <a:endParaRPr lang="en-US" dirty="0" smtClean="0"/>
          </a:p>
          <a:p>
            <a:pPr lvl="2"/>
            <a:r>
              <a:rPr lang="en-US" sz="3600" dirty="0" smtClean="0"/>
              <a:t>All states have TCM programs, except:</a:t>
            </a:r>
          </a:p>
          <a:p>
            <a:pPr lvl="3"/>
            <a:r>
              <a:rPr lang="en-US" sz="3600" dirty="0" smtClean="0"/>
              <a:t>Florida</a:t>
            </a:r>
          </a:p>
          <a:p>
            <a:pPr lvl="3"/>
            <a:r>
              <a:rPr lang="en-US" sz="3600" dirty="0" smtClean="0"/>
              <a:t>Texas </a:t>
            </a:r>
          </a:p>
          <a:p>
            <a:pPr lvl="3"/>
            <a:r>
              <a:rPr lang="en-US" sz="3600" dirty="0" smtClean="0"/>
              <a:t>Delaware</a:t>
            </a:r>
            <a:endParaRPr lang="en-US" sz="36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Evaluate options</a:t>
            </a:r>
            <a:endParaRPr lang="en-US" dirty="0"/>
          </a:p>
        </p:txBody>
      </p:sp>
      <p:sp>
        <p:nvSpPr>
          <p:cNvPr id="3" name="Content Placeholder 2"/>
          <p:cNvSpPr>
            <a:spLocks noGrp="1"/>
          </p:cNvSpPr>
          <p:nvPr>
            <p:ph sz="quarter" idx="1"/>
          </p:nvPr>
        </p:nvSpPr>
        <p:spPr/>
        <p:txBody>
          <a:bodyPr/>
          <a:lstStyle/>
          <a:p>
            <a:endParaRPr lang="en-US" sz="3200" dirty="0" smtClean="0"/>
          </a:p>
          <a:p>
            <a:r>
              <a:rPr lang="en-US" sz="3200" dirty="0" smtClean="0"/>
              <a:t>Explore </a:t>
            </a:r>
            <a:r>
              <a:rPr lang="en-US" sz="3200" dirty="0" smtClean="0"/>
              <a:t>Medicaid and Medicare reimbursement for Case Management, Social Work, </a:t>
            </a:r>
            <a:r>
              <a:rPr lang="en-US" sz="3200" dirty="0" smtClean="0"/>
              <a:t>Counseling</a:t>
            </a:r>
          </a:p>
          <a:p>
            <a:pPr lvl="1"/>
            <a:r>
              <a:rPr lang="en-US" dirty="0" smtClean="0"/>
              <a:t>Review reimbursement rates</a:t>
            </a:r>
          </a:p>
          <a:p>
            <a:pPr lvl="1"/>
            <a:r>
              <a:rPr lang="en-US" dirty="0" smtClean="0"/>
              <a:t>Review billable services</a:t>
            </a:r>
          </a:p>
          <a:p>
            <a:pPr lvl="3"/>
            <a:r>
              <a:rPr lang="en-US" dirty="0" smtClean="0"/>
              <a:t>Best match with service portfolio</a:t>
            </a:r>
          </a:p>
          <a:p>
            <a:pPr lvl="3"/>
            <a:r>
              <a:rPr lang="en-US" dirty="0" smtClean="0"/>
              <a:t>Staffing</a:t>
            </a:r>
          </a:p>
          <a:p>
            <a:pPr lvl="3"/>
            <a:r>
              <a:rPr lang="en-US" dirty="0" smtClean="0"/>
              <a:t>Organizational culture</a:t>
            </a:r>
          </a:p>
          <a:p>
            <a:pPr lvl="2"/>
            <a:endParaRPr lang="en-US" dirty="0" smtClean="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 is Cost Effective</a:t>
            </a:r>
            <a:endParaRPr lang="en-US" dirty="0"/>
          </a:p>
        </p:txBody>
      </p:sp>
      <p:sp>
        <p:nvSpPr>
          <p:cNvPr id="3" name="Content Placeholder 2"/>
          <p:cNvSpPr>
            <a:spLocks noGrp="1"/>
          </p:cNvSpPr>
          <p:nvPr>
            <p:ph sz="quarter" idx="1"/>
          </p:nvPr>
        </p:nvSpPr>
        <p:spPr>
          <a:xfrm>
            <a:off x="609600" y="1676400"/>
            <a:ext cx="8153400" cy="4953000"/>
          </a:xfrm>
        </p:spPr>
        <p:txBody>
          <a:bodyPr>
            <a:normAutofit/>
          </a:bodyPr>
          <a:lstStyle/>
          <a:p>
            <a:pPr lvl="2"/>
            <a:endParaRPr lang="en-US" sz="3600" dirty="0" smtClean="0"/>
          </a:p>
          <a:p>
            <a:pPr lvl="2"/>
            <a:r>
              <a:rPr lang="en-US" sz="3600" dirty="0" smtClean="0"/>
              <a:t>Case Management Increase</a:t>
            </a:r>
            <a:r>
              <a:rPr lang="en-US" sz="3600" dirty="0" smtClean="0"/>
              <a:t>s:</a:t>
            </a:r>
            <a:endParaRPr lang="en-US" sz="3600" dirty="0" smtClean="0"/>
          </a:p>
          <a:p>
            <a:pPr lvl="3"/>
            <a:r>
              <a:rPr lang="en-US" sz="3600" dirty="0" smtClean="0"/>
              <a:t>Medication adherence</a:t>
            </a:r>
          </a:p>
          <a:p>
            <a:pPr lvl="3"/>
            <a:r>
              <a:rPr lang="en-US" sz="3600" dirty="0" smtClean="0"/>
              <a:t>Adherence to primary care</a:t>
            </a:r>
            <a:endParaRPr lang="en-US" sz="3600" dirty="0" smtClean="0"/>
          </a:p>
          <a:p>
            <a:pPr lvl="3"/>
            <a:r>
              <a:rPr lang="en-US" sz="3600" dirty="0" smtClean="0"/>
              <a:t>Access </a:t>
            </a:r>
            <a:r>
              <a:rPr lang="en-US" sz="3600" dirty="0" smtClean="0"/>
              <a:t>to addictions treatment	</a:t>
            </a:r>
          </a:p>
          <a:p>
            <a:pPr lvl="3"/>
            <a:r>
              <a:rPr lang="en-US" sz="3600" dirty="0" smtClean="0"/>
              <a:t>Access </a:t>
            </a:r>
            <a:r>
              <a:rPr lang="en-US" sz="3600" dirty="0" smtClean="0"/>
              <a:t>to housing</a:t>
            </a:r>
          </a:p>
          <a:p>
            <a:pPr lvl="2"/>
            <a:endParaRPr lang="en-US" sz="3600"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 is Cost Effective</a:t>
            </a:r>
            <a:endParaRPr lang="en-US" dirty="0"/>
          </a:p>
        </p:txBody>
      </p:sp>
      <p:sp>
        <p:nvSpPr>
          <p:cNvPr id="3" name="Content Placeholder 2"/>
          <p:cNvSpPr>
            <a:spLocks noGrp="1"/>
          </p:cNvSpPr>
          <p:nvPr>
            <p:ph sz="quarter" idx="1"/>
          </p:nvPr>
        </p:nvSpPr>
        <p:spPr/>
        <p:txBody>
          <a:bodyPr/>
          <a:lstStyle/>
          <a:p>
            <a:pPr lvl="2"/>
            <a:endParaRPr lang="en-US" sz="3600" dirty="0" smtClean="0"/>
          </a:p>
          <a:p>
            <a:pPr lvl="2"/>
            <a:r>
              <a:rPr lang="en-US" sz="3600" dirty="0" smtClean="0"/>
              <a:t>Case Management Decreases:</a:t>
            </a:r>
            <a:endParaRPr lang="en-US" sz="3600" dirty="0" smtClean="0"/>
          </a:p>
          <a:p>
            <a:pPr lvl="3"/>
            <a:r>
              <a:rPr lang="en-US" sz="3600" dirty="0" smtClean="0"/>
              <a:t> hospitalizations</a:t>
            </a:r>
          </a:p>
          <a:p>
            <a:pPr lvl="3"/>
            <a:r>
              <a:rPr lang="en-US" sz="3600" dirty="0" smtClean="0"/>
              <a:t>criminal behavior/re-incarceration</a:t>
            </a:r>
          </a:p>
          <a:p>
            <a:pPr lvl="3"/>
            <a:r>
              <a:rPr lang="en-US" sz="3600" dirty="0" smtClean="0"/>
              <a:t>HIV risk behavior</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rgbClr val="FFFFFF"/>
      </a:dk1>
      <a:lt1>
        <a:sysClr val="window" lastClr="FFFFFF"/>
      </a:lt1>
      <a:dk2>
        <a:srgbClr val="FFFFFF"/>
      </a:dk2>
      <a:lt2>
        <a:srgbClr val="FFC000"/>
      </a:lt2>
      <a:accent1>
        <a:srgbClr val="003366"/>
      </a:accent1>
      <a:accent2>
        <a:srgbClr val="FFC000"/>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Tw Cen MT"/>
        <a:ea typeface=""/>
        <a:cs typeface=""/>
      </a:majorFont>
      <a:minorFont>
        <a:latin typeface="Corbe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rgbClr val="FFFFFF"/>
    </a:dk1>
    <a:lt1>
      <a:sysClr val="window" lastClr="FFFFFF"/>
    </a:lt1>
    <a:dk2>
      <a:srgbClr val="FFFFFF"/>
    </a:dk2>
    <a:lt2>
      <a:srgbClr val="FFC000"/>
    </a:lt2>
    <a:accent1>
      <a:srgbClr val="003366"/>
    </a:accent1>
    <a:accent2>
      <a:srgbClr val="FFC000"/>
    </a:accent2>
    <a:accent3>
      <a:srgbClr val="C32D2E"/>
    </a:accent3>
    <a:accent4>
      <a:srgbClr val="84AA33"/>
    </a:accent4>
    <a:accent5>
      <a:srgbClr val="964305"/>
    </a:accent5>
    <a:accent6>
      <a:srgbClr val="475A8D"/>
    </a:accent6>
    <a:hlink>
      <a:srgbClr val="8DC765"/>
    </a:hlink>
    <a:folHlink>
      <a:srgbClr val="AA8A14"/>
    </a:folHlink>
  </a:clrScheme>
  <a:fontScheme name="Custom 1">
    <a:majorFont>
      <a:latin typeface="Tw Cen MT"/>
      <a:ea typeface=""/>
      <a:cs typeface=""/>
    </a:majorFont>
    <a:minorFont>
      <a:latin typeface="Corbe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Median</Template>
  <TotalTime>3588</TotalTime>
  <Words>2606</Words>
  <Application>Microsoft Office PowerPoint</Application>
  <PresentationFormat>On-screen Show (4:3)</PresentationFormat>
  <Paragraphs>560</Paragraphs>
  <Slides>45</Slides>
  <Notes>29</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Median</vt:lpstr>
      <vt:lpstr>Slide 1</vt:lpstr>
      <vt:lpstr>Disclosures</vt:lpstr>
      <vt:lpstr>Disclosures</vt:lpstr>
      <vt:lpstr>Learning Objectives</vt:lpstr>
      <vt:lpstr>Obtaining CME/CE Credit</vt:lpstr>
      <vt:lpstr>Getting Started: Evaluate options  </vt:lpstr>
      <vt:lpstr>Getting Started: Evaluate options</vt:lpstr>
      <vt:lpstr>Case Management is Cost Effective</vt:lpstr>
      <vt:lpstr>Case Management is Cost Effective</vt:lpstr>
      <vt:lpstr>Will a fee for service model work for my organization? </vt:lpstr>
      <vt:lpstr>Package your Service Portfolio</vt:lpstr>
      <vt:lpstr>Package your Service Portfolio</vt:lpstr>
      <vt:lpstr>Will a fee for service model work for my organization? </vt:lpstr>
      <vt:lpstr>HRSA: Ryan White HIV/AIDS Program</vt:lpstr>
      <vt:lpstr>What is Fee for Service?</vt:lpstr>
      <vt:lpstr>Role of Fee for Service</vt:lpstr>
      <vt:lpstr>Fee for Service Program Structure</vt:lpstr>
      <vt:lpstr>Slide 18</vt:lpstr>
      <vt:lpstr>The Billing Process</vt:lpstr>
      <vt:lpstr> Targeted Case Management </vt:lpstr>
      <vt:lpstr>TCM Eligibility Requirements</vt:lpstr>
      <vt:lpstr>The TCM Application</vt:lpstr>
      <vt:lpstr>Contract Negotiation</vt:lpstr>
      <vt:lpstr>The Billing Process</vt:lpstr>
      <vt:lpstr>Verifying Client Insurance</vt:lpstr>
      <vt:lpstr>DPW: Services Provided by TCMs</vt:lpstr>
      <vt:lpstr> Billing for Case Management Services</vt:lpstr>
      <vt:lpstr>Billable Services</vt:lpstr>
      <vt:lpstr>Non-Billable Services</vt:lpstr>
      <vt:lpstr>The Billing Process</vt:lpstr>
      <vt:lpstr>Slide 31</vt:lpstr>
      <vt:lpstr>Importance of Accurate Data Entry</vt:lpstr>
      <vt:lpstr>HCFA CMS 1500</vt:lpstr>
      <vt:lpstr>Claim Preparation</vt:lpstr>
      <vt:lpstr>DPW Billing Guidelines</vt:lpstr>
      <vt:lpstr>The Billing Process</vt:lpstr>
      <vt:lpstr>Accounting Tips</vt:lpstr>
      <vt:lpstr>Projecting Potential Revenue</vt:lpstr>
      <vt:lpstr>Projecting Potential Cost</vt:lpstr>
      <vt:lpstr>Projecting Potential Profit</vt:lpstr>
      <vt:lpstr>Fee for Service &amp; Government Funding</vt:lpstr>
      <vt:lpstr>Fee for Service &amp; Government Funding</vt:lpstr>
      <vt:lpstr>Challenges</vt:lpstr>
      <vt:lpstr>Keys to Making FFS Successful</vt:lpstr>
      <vt:lpstr>Questions?</vt:lpstr>
    </vt:vector>
  </TitlesOfParts>
  <Company>ActionAIDS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 For Service</dc:title>
  <dc:creator>Available</dc:creator>
  <cp:lastModifiedBy>Kevin Burns</cp:lastModifiedBy>
  <cp:revision>360</cp:revision>
  <dcterms:created xsi:type="dcterms:W3CDTF">2010-04-20T15:36:38Z</dcterms:created>
  <dcterms:modified xsi:type="dcterms:W3CDTF">2012-10-15T14:52:10Z</dcterms:modified>
</cp:coreProperties>
</file>