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2"/>
  </p:notesMasterIdLst>
  <p:handoutMasterIdLst>
    <p:handoutMasterId r:id="rId53"/>
  </p:handoutMasterIdLst>
  <p:sldIdLst>
    <p:sldId id="333" r:id="rId5"/>
    <p:sldId id="334" r:id="rId6"/>
    <p:sldId id="335" r:id="rId7"/>
    <p:sldId id="336" r:id="rId8"/>
    <p:sldId id="330" r:id="rId9"/>
    <p:sldId id="337" r:id="rId10"/>
    <p:sldId id="338" r:id="rId11"/>
    <p:sldId id="339" r:id="rId12"/>
    <p:sldId id="340" r:id="rId13"/>
    <p:sldId id="341" r:id="rId14"/>
    <p:sldId id="318" r:id="rId15"/>
    <p:sldId id="272" r:id="rId16"/>
    <p:sldId id="273" r:id="rId17"/>
    <p:sldId id="276" r:id="rId18"/>
    <p:sldId id="342" r:id="rId19"/>
    <p:sldId id="361" r:id="rId20"/>
    <p:sldId id="362" r:id="rId21"/>
    <p:sldId id="363" r:id="rId22"/>
    <p:sldId id="364" r:id="rId23"/>
    <p:sldId id="365" r:id="rId24"/>
    <p:sldId id="284" r:id="rId25"/>
    <p:sldId id="285" r:id="rId26"/>
    <p:sldId id="366" r:id="rId27"/>
    <p:sldId id="358" r:id="rId28"/>
    <p:sldId id="359" r:id="rId29"/>
    <p:sldId id="356" r:id="rId30"/>
    <p:sldId id="287" r:id="rId31"/>
    <p:sldId id="288" r:id="rId32"/>
    <p:sldId id="319" r:id="rId33"/>
    <p:sldId id="290" r:id="rId34"/>
    <p:sldId id="331" r:id="rId35"/>
    <p:sldId id="292" r:id="rId36"/>
    <p:sldId id="293" r:id="rId37"/>
    <p:sldId id="294" r:id="rId38"/>
    <p:sldId id="295" r:id="rId39"/>
    <p:sldId id="296" r:id="rId40"/>
    <p:sldId id="357" r:id="rId41"/>
    <p:sldId id="322" r:id="rId42"/>
    <p:sldId id="298" r:id="rId43"/>
    <p:sldId id="297" r:id="rId44"/>
    <p:sldId id="360" r:id="rId45"/>
    <p:sldId id="302" r:id="rId46"/>
    <p:sldId id="325" r:id="rId47"/>
    <p:sldId id="351" r:id="rId48"/>
    <p:sldId id="355" r:id="rId49"/>
    <p:sldId id="353" r:id="rId50"/>
    <p:sldId id="354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746"/>
    <a:srgbClr val="505150"/>
    <a:srgbClr val="FF6600"/>
    <a:srgbClr val="A39B8C"/>
    <a:srgbClr val="313231"/>
    <a:srgbClr val="FFFF8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50" autoAdjust="0"/>
    <p:restoredTop sz="68298" autoAdjust="0"/>
  </p:normalViewPr>
  <p:slideViewPr>
    <p:cSldViewPr snapToGrid="0" snapToObjects="1">
      <p:cViewPr>
        <p:scale>
          <a:sx n="59" d="100"/>
          <a:sy n="59" d="100"/>
        </p:scale>
        <p:origin x="-1164" y="-390"/>
      </p:cViewPr>
      <p:guideLst>
        <p:guide orient="horz" pos="1518"/>
        <p:guide orient="horz" pos="1120"/>
        <p:guide orient="horz" pos="4095"/>
        <p:guide orient="horz" pos="122"/>
        <p:guide pos="5471"/>
        <p:guide pos="285"/>
        <p:guide pos="35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7A4F1-3CFD-A942-BFAC-51A9EF976D44}" type="datetimeFigureOut">
              <a:rPr lang="en-US" smtClean="0"/>
              <a:pPr/>
              <a:t>10/15/2012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CE979-9F6B-CD4E-9E39-B5207F7D7A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50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9438B-B1C6-8B4B-9BED-10A3CE67B9E3}" type="datetimeFigureOut">
              <a:rPr lang="en-US" smtClean="0"/>
              <a:pPr/>
              <a:t>10/15/2012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3ED14-1C06-B149-8A7D-CC5362078B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22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65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 Use content linking – </a:t>
            </a:r>
            <a:r>
              <a:rPr lang="en-US" b="1" dirty="0" err="1" smtClean="0"/>
              <a:t>medline</a:t>
            </a:r>
            <a:r>
              <a:rPr lang="en-US" b="1" dirty="0" smtClean="0"/>
              <a:t>  (NIH) or proprietary	</a:t>
            </a:r>
            <a:endParaRPr lang="en-US" dirty="0" smtClean="0"/>
          </a:p>
          <a:p>
            <a:r>
              <a:rPr lang="en-US" dirty="0" smtClean="0"/>
              <a:t> Uses Epic native content linking capability (not too difficult)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25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3ED14-1C06-B149-8A7D-CC5362078B5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235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89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31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Four touches x 4 </a:t>
            </a:r>
            <a:r>
              <a:rPr lang="en-US" dirty="0" err="1" smtClean="0"/>
              <a:t>hrs</a:t>
            </a:r>
            <a:r>
              <a:rPr lang="en-US" dirty="0" smtClean="0"/>
              <a:t>/touch =</a:t>
            </a:r>
            <a:r>
              <a:rPr lang="en-US" baseline="0" dirty="0" smtClean="0"/>
              <a:t> 16 </a:t>
            </a:r>
            <a:r>
              <a:rPr lang="en-US" baseline="0" dirty="0" err="1" smtClean="0"/>
              <a:t>hrs</a:t>
            </a:r>
            <a:r>
              <a:rPr lang="en-US" baseline="0" dirty="0" smtClean="0"/>
              <a:t> turnaround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3ED14-1C06-B149-8A7D-CC5362078B58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66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touches x 4 </a:t>
            </a:r>
            <a:r>
              <a:rPr lang="en-US" dirty="0" err="1" smtClean="0"/>
              <a:t>hrs</a:t>
            </a:r>
            <a:r>
              <a:rPr lang="en-US" dirty="0" smtClean="0"/>
              <a:t>/touch =</a:t>
            </a:r>
            <a:r>
              <a:rPr lang="en-US" baseline="0" dirty="0" smtClean="0"/>
              <a:t> 12 </a:t>
            </a:r>
            <a:r>
              <a:rPr lang="en-US" baseline="0" dirty="0" err="1" smtClean="0"/>
              <a:t>hrs</a:t>
            </a:r>
            <a:r>
              <a:rPr lang="en-US" baseline="0" dirty="0" smtClean="0"/>
              <a:t> turnaround time.</a:t>
            </a:r>
          </a:p>
          <a:p>
            <a:r>
              <a:rPr lang="en-US" baseline="0" dirty="0" smtClean="0"/>
              <a:t>Total turnaround time = # touches x time/touch</a:t>
            </a:r>
          </a:p>
          <a:p>
            <a:r>
              <a:rPr lang="en-US" baseline="0" dirty="0" smtClean="0"/>
              <a:t>To reduce </a:t>
            </a:r>
            <a:r>
              <a:rPr lang="en-US" baseline="0" dirty="0" err="1" smtClean="0"/>
              <a:t>turnaound</a:t>
            </a:r>
            <a:r>
              <a:rPr lang="en-US" baseline="0" dirty="0" smtClean="0"/>
              <a:t> time, reduce # touches or time/touch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3ED14-1C06-B149-8A7D-CC5362078B5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15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Answer:  All of</a:t>
            </a:r>
            <a:r>
              <a:rPr lang="en-US" baseline="0" dirty="0" smtClean="0"/>
              <a:t> the above</a:t>
            </a:r>
          </a:p>
          <a:p>
            <a:r>
              <a:rPr lang="en-US" baseline="0" dirty="0" smtClean="0"/>
              <a:t>Refer to handout for specific of best match</a:t>
            </a:r>
          </a:p>
          <a:p>
            <a:r>
              <a:rPr lang="en-US" baseline="0" dirty="0" smtClean="0"/>
              <a:t>Native Spanish speaker who is also a Health literate professional was on the “development team”</a:t>
            </a:r>
          </a:p>
          <a:p>
            <a:r>
              <a:rPr lang="en-US" baseline="0" dirty="0" smtClean="0"/>
              <a:t>Negotiation of a Moderately good translation (didn’t exist); $$ cost of translation; $15/</a:t>
            </a:r>
            <a:r>
              <a:rPr lang="en-US" baseline="0" dirty="0" err="1" smtClean="0"/>
              <a:t>msg</a:t>
            </a:r>
            <a:r>
              <a:rPr lang="en-US" baseline="0" dirty="0" smtClean="0"/>
              <a:t>…no way….what about a dollar; what about $50/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39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01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Downside is the high per message translation cost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03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03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801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Dr. </a:t>
            </a:r>
            <a:r>
              <a:rPr lang="en-US" baseline="0" dirty="0" err="1" smtClean="0"/>
              <a:t>Sitapati</a:t>
            </a:r>
            <a:r>
              <a:rPr lang="en-US" baseline="0" dirty="0" smtClean="0"/>
              <a:t> speaks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31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about the issue with (1) lack of health and e-literacy in Spanish population</a:t>
            </a:r>
            <a:r>
              <a:rPr lang="en-US" baseline="0" dirty="0" smtClean="0"/>
              <a:t> (2) moved us to work on computer lab for EPIC patient training (3)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60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3ED14-1C06-B149-8A7D-CC5362078B58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5418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3ED14-1C06-B149-8A7D-CC5362078B58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186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3ED14-1C06-B149-8A7D-CC5362078B58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92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3ED14-1C06-B149-8A7D-CC5362078B58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55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3ED14-1C06-B149-8A7D-CC5362078B5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516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2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E3ED14-1C06-B149-8A7D-CC5362078B5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468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89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89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Question:  If I define static content as those text elements that only need to be translated once.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 counted 34 pages of content and figured that when we complete those…done!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can tell you that there are 4 types of static content in </a:t>
            </a:r>
            <a:r>
              <a:rPr lang="en-US" baseline="0" dirty="0" err="1" smtClean="0"/>
              <a:t>MyChart</a:t>
            </a:r>
            <a:r>
              <a:rPr lang="en-US" baseline="0" dirty="0" smtClean="0"/>
              <a:t>. All changed in different places.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How many can you come up with?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89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b="1" dirty="0" smtClean="0"/>
              <a:t>Medical Record Data - What should be Translated? And Who should do it?</a:t>
            </a:r>
            <a:endParaRPr lang="en-US" dirty="0" smtClean="0"/>
          </a:p>
          <a:p>
            <a:r>
              <a:rPr lang="en-US" dirty="0" smtClean="0"/>
              <a:t>Problem List (Diagnoses)</a:t>
            </a:r>
          </a:p>
          <a:p>
            <a:r>
              <a:rPr lang="en-US" dirty="0" smtClean="0"/>
              <a:t>Allergies</a:t>
            </a:r>
          </a:p>
          <a:p>
            <a:r>
              <a:rPr lang="en-US" dirty="0" smtClean="0"/>
              <a:t>Vaccinations</a:t>
            </a:r>
          </a:p>
          <a:p>
            <a:r>
              <a:rPr lang="en-US" dirty="0" smtClean="0"/>
              <a:t>Medications</a:t>
            </a:r>
          </a:p>
          <a:p>
            <a:r>
              <a:rPr lang="en-US" dirty="0" smtClean="0"/>
              <a:t>Lab Tests</a:t>
            </a:r>
          </a:p>
          <a:p>
            <a:r>
              <a:rPr lang="en-US" dirty="0" smtClean="0"/>
              <a:t>After Visit Summaries</a:t>
            </a:r>
          </a:p>
          <a:p>
            <a:r>
              <a:rPr lang="en-US" dirty="0" smtClean="0"/>
              <a:t>Letters</a:t>
            </a:r>
          </a:p>
          <a:p>
            <a:r>
              <a:rPr lang="en-US" dirty="0" smtClean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0808D-05F5-48CB-8628-B26CEC7428B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8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341325"/>
            <a:ext cx="8229600" cy="91457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 smtClean="0"/>
              <a:t>Click to Edit the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472510"/>
            <a:ext cx="8229600" cy="11364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Line 19"/>
          <p:cNvSpPr>
            <a:spLocks noChangeShapeType="1"/>
          </p:cNvSpPr>
          <p:nvPr userDrawn="1"/>
        </p:nvSpPr>
        <p:spPr bwMode="auto">
          <a:xfrm>
            <a:off x="457200" y="4336778"/>
            <a:ext cx="82295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a typeface="+mn-ea"/>
            </a:endParaRPr>
          </a:p>
        </p:txBody>
      </p:sp>
      <p:pic>
        <p:nvPicPr>
          <p:cNvPr id="10" name="Picture 9" descr="--logo-hsy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76" y="5928589"/>
            <a:ext cx="1955443" cy="576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14" y="450850"/>
            <a:ext cx="8229600" cy="2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26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E7BA56-6705-40E5-B9B6-A35218AE2814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916829-160F-46C0-88F7-D4FFEBE12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83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E7BA56-6705-40E5-B9B6-A35218AE2814}" type="datetimeFigureOut">
              <a:rPr lang="en-US" smtClean="0"/>
              <a:pPr/>
              <a:t>10/15/2012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916829-160F-46C0-88F7-D4FFEBE126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36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19"/>
          <p:cNvSpPr>
            <a:spLocks noChangeShapeType="1"/>
          </p:cNvSpPr>
          <p:nvPr userDrawn="1"/>
        </p:nvSpPr>
        <p:spPr bwMode="auto">
          <a:xfrm>
            <a:off x="457200" y="4336778"/>
            <a:ext cx="82295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a typeface="+mn-e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341325"/>
            <a:ext cx="8229600" cy="91457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 smtClean="0"/>
              <a:t>Click to Edit the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472510"/>
            <a:ext cx="8229600" cy="11364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1" name="Picture 10" descr="--logo-hsy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76" y="5928589"/>
            <a:ext cx="1955443" cy="576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3" y="450850"/>
            <a:ext cx="8192639" cy="27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3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341325"/>
            <a:ext cx="8229600" cy="91457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 smtClean="0"/>
              <a:t>Click to Edit the Master Title Style</a:t>
            </a:r>
            <a:endParaRPr lang="en-US" dirty="0"/>
          </a:p>
        </p:txBody>
      </p:sp>
      <p:sp>
        <p:nvSpPr>
          <p:cNvPr id="12" name="Line 19"/>
          <p:cNvSpPr>
            <a:spLocks noChangeShapeType="1"/>
          </p:cNvSpPr>
          <p:nvPr userDrawn="1"/>
        </p:nvSpPr>
        <p:spPr bwMode="auto">
          <a:xfrm>
            <a:off x="457200" y="4336778"/>
            <a:ext cx="82295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a typeface="+mn-ea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472510"/>
            <a:ext cx="8229600" cy="11364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 descr="--logo-hsy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76" y="5928589"/>
            <a:ext cx="1955443" cy="576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3" y="450850"/>
            <a:ext cx="8229600" cy="275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88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383384"/>
            <a:ext cx="82296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cap="none"/>
            </a:lvl1pPr>
          </a:lstStyle>
          <a:p>
            <a:r>
              <a:rPr lang="en-US" dirty="0" smtClean="0"/>
              <a:t>Click to Edit the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2614613"/>
            <a:ext cx="82296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Line 19"/>
          <p:cNvSpPr>
            <a:spLocks noChangeShapeType="1"/>
          </p:cNvSpPr>
          <p:nvPr userDrawn="1"/>
        </p:nvSpPr>
        <p:spPr bwMode="auto">
          <a:xfrm>
            <a:off x="457200" y="4194853"/>
            <a:ext cx="82295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a typeface="+mn-ea"/>
            </a:endParaRPr>
          </a:p>
        </p:txBody>
      </p:sp>
      <p:pic>
        <p:nvPicPr>
          <p:cNvPr id="8" name="Picture 7" descr="--logo-hsy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576" y="5928589"/>
            <a:ext cx="1955443" cy="5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3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96354"/>
            <a:ext cx="8229600" cy="958432"/>
          </a:xfrm>
        </p:spPr>
        <p:txBody>
          <a:bodyPr/>
          <a:lstStyle>
            <a:lvl1pPr>
              <a:defRPr>
                <a:solidFill>
                  <a:srgbClr val="569BBE"/>
                </a:solidFill>
              </a:defRPr>
            </a:lvl1pPr>
          </a:lstStyle>
          <a:p>
            <a:r>
              <a:rPr lang="en-US" dirty="0" smtClean="0"/>
              <a:t>Click to Edit the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437693"/>
            <a:ext cx="8229599" cy="415157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28600">
              <a:buFont typeface="Arial"/>
              <a:buChar char="•"/>
              <a:defRPr sz="2000"/>
            </a:lvl2pPr>
            <a:lvl3pPr indent="-201168">
              <a:defRPr sz="1800">
                <a:solidFill>
                  <a:schemeClr val="accent2"/>
                </a:solidFill>
              </a:defRPr>
            </a:lvl3pPr>
            <a:lvl4pPr marL="1600200" indent="-182880">
              <a:buFont typeface="Arial"/>
              <a:buChar char="•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182880">
              <a:buClrTx/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Line 19"/>
          <p:cNvSpPr>
            <a:spLocks noChangeShapeType="1"/>
          </p:cNvSpPr>
          <p:nvPr userDrawn="1"/>
        </p:nvSpPr>
        <p:spPr bwMode="auto">
          <a:xfrm>
            <a:off x="457201" y="1328738"/>
            <a:ext cx="82295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7034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96354"/>
            <a:ext cx="8229600" cy="95843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the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05634"/>
            <a:ext cx="4040188" cy="56114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 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28488"/>
            <a:ext cx="4040188" cy="3549681"/>
          </a:xfrm>
        </p:spPr>
        <p:txBody>
          <a:bodyPr/>
          <a:lstStyle>
            <a:lvl1pPr marL="198438" indent="-274320">
              <a:buClrTx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28600">
              <a:buClrTx/>
              <a:buFont typeface="Arial"/>
              <a:buChar char="•"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marL="1143000" indent="-182880">
              <a:buClrTx/>
              <a:defRPr sz="1600">
                <a:solidFill>
                  <a:schemeClr val="accent2"/>
                </a:solidFill>
              </a:defRPr>
            </a:lvl3pPr>
            <a:lvl4pPr marL="1600200" indent="-182880"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182880"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05634"/>
            <a:ext cx="4041775" cy="561147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 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28489"/>
            <a:ext cx="4041775" cy="3549680"/>
          </a:xfrm>
        </p:spPr>
        <p:txBody>
          <a:bodyPr/>
          <a:lstStyle>
            <a:lvl1pPr indent="-274320">
              <a:buClrTx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28600">
              <a:buClrTx/>
              <a:buFont typeface="Arial"/>
              <a:buChar char="•"/>
              <a:defRPr sz="1800">
                <a:solidFill>
                  <a:schemeClr val="bg2">
                    <a:lumMod val="50000"/>
                  </a:schemeClr>
                </a:solidFill>
              </a:defRPr>
            </a:lvl2pPr>
            <a:lvl3pPr indent="-182880">
              <a:buClrTx/>
              <a:defRPr sz="1600">
                <a:solidFill>
                  <a:schemeClr val="accent2"/>
                </a:solidFill>
              </a:defRPr>
            </a:lvl3pPr>
            <a:lvl4pPr marL="1600200" indent="-182880"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182880"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Line 19"/>
          <p:cNvSpPr>
            <a:spLocks noChangeShapeType="1"/>
          </p:cNvSpPr>
          <p:nvPr userDrawn="1"/>
        </p:nvSpPr>
        <p:spPr bwMode="auto">
          <a:xfrm>
            <a:off x="457201" y="1328738"/>
            <a:ext cx="82295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6693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96354"/>
            <a:ext cx="8229600" cy="958432"/>
          </a:xfrm>
        </p:spPr>
        <p:txBody>
          <a:bodyPr/>
          <a:lstStyle>
            <a:lvl1pPr>
              <a:defRPr>
                <a:solidFill>
                  <a:srgbClr val="569BBE"/>
                </a:solidFill>
              </a:defRPr>
            </a:lvl1pPr>
          </a:lstStyle>
          <a:p>
            <a:r>
              <a:rPr lang="en-US" dirty="0" smtClean="0"/>
              <a:t>Click to Edit the Master Title Style</a:t>
            </a:r>
            <a:endParaRPr lang="en-US" dirty="0"/>
          </a:p>
        </p:txBody>
      </p:sp>
      <p:sp>
        <p:nvSpPr>
          <p:cNvPr id="5" name="Line 19"/>
          <p:cNvSpPr>
            <a:spLocks noChangeShapeType="1"/>
          </p:cNvSpPr>
          <p:nvPr userDrawn="1"/>
        </p:nvSpPr>
        <p:spPr bwMode="auto">
          <a:xfrm>
            <a:off x="457201" y="1328738"/>
            <a:ext cx="8229599" cy="0"/>
          </a:xfrm>
          <a:prstGeom prst="line">
            <a:avLst/>
          </a:prstGeom>
          <a:noFill/>
          <a:ln w="6350" cap="sq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spcBef>
                <a:spcPct val="50000"/>
              </a:spcBef>
              <a:defRPr/>
            </a:pPr>
            <a:endParaRPr lang="en-US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0582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584432"/>
            <a:ext cx="5486400" cy="438376"/>
          </a:xfrm>
          <a:prstGeom prst="rect">
            <a:avLst/>
          </a:prstGeom>
        </p:spPr>
        <p:txBody>
          <a:bodyPr anchor="b"/>
          <a:lstStyle>
            <a:lvl1pPr algn="l">
              <a:defRPr sz="2000" b="0" i="0"/>
            </a:lvl1pPr>
          </a:lstStyle>
          <a:p>
            <a:r>
              <a:rPr lang="en-US" dirty="0" smtClean="0"/>
              <a:t>Click to Edit the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7200"/>
            <a:ext cx="5486400" cy="41148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151170"/>
            <a:ext cx="5486400" cy="6225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677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9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199" y="5986008"/>
            <a:ext cx="5213351" cy="54848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50000"/>
              </a:lnSpc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296895"/>
            <a:ext cx="8229600" cy="958432"/>
          </a:xfrm>
          <a:prstGeom prst="rect">
            <a:avLst/>
          </a:prstGeom>
          <a:ln w="3175" cmpd="sng">
            <a:noFill/>
          </a:ln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 smtClean="0"/>
              <a:t>Click to Edit the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33779"/>
            <a:ext cx="8229599" cy="40902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 descr="--logo-hsys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60" y="6048375"/>
            <a:ext cx="155193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4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0" r:id="rId2"/>
    <p:sldLayoutId id="2147483671" r:id="rId3"/>
    <p:sldLayoutId id="2147483651" r:id="rId4"/>
    <p:sldLayoutId id="2147483650" r:id="rId5"/>
    <p:sldLayoutId id="2147483653" r:id="rId6"/>
    <p:sldLayoutId id="2147483795" r:id="rId7"/>
    <p:sldLayoutId id="2147483657" r:id="rId8"/>
    <p:sldLayoutId id="2147483793" r:id="rId9"/>
    <p:sldLayoutId id="2147483796" r:id="rId10"/>
    <p:sldLayoutId id="2147483797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ts val="28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6032" indent="-274320" algn="l" defTabSz="457200" rtl="0" eaLnBrk="1" latinLnBrk="0" hangingPunct="1">
        <a:spcBef>
          <a:spcPts val="0"/>
        </a:spcBef>
        <a:spcAft>
          <a:spcPts val="400"/>
        </a:spcAft>
        <a:buClrTx/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56032" algn="l" defTabSz="457200" rtl="0" eaLnBrk="1" latinLnBrk="0" hangingPunct="1">
        <a:spcBef>
          <a:spcPts val="0"/>
        </a:spcBef>
        <a:spcAft>
          <a:spcPts val="400"/>
        </a:spcAft>
        <a:buClrTx/>
        <a:buFont typeface="Arial"/>
        <a:buChar char="•"/>
        <a:defRPr sz="2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0"/>
        </a:spcBef>
        <a:spcAft>
          <a:spcPts val="300"/>
        </a:spcAft>
        <a:buClrTx/>
        <a:buFont typeface="Arial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10312" algn="l" defTabSz="457200" rtl="0" eaLnBrk="1" latinLnBrk="0" hangingPunct="1">
        <a:spcBef>
          <a:spcPts val="0"/>
        </a:spcBef>
        <a:spcAft>
          <a:spcPts val="250"/>
        </a:spcAft>
        <a:buClrTx/>
        <a:buFont typeface="Arial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01168" algn="l" defTabSz="457200" rtl="0" eaLnBrk="1" latinLnBrk="0" hangingPunct="1">
        <a:spcBef>
          <a:spcPts val="0"/>
        </a:spcBef>
        <a:spcAft>
          <a:spcPts val="250"/>
        </a:spcAft>
        <a:buClrTx/>
        <a:buFont typeface="Arial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ncqa.org/" TargetMode="Externa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mhc.ca.gov/library/reports/news/11lar2l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census.gov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reneeanddolan/7572298368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flickr.com/photos/sailwings/7056635773/" TargetMode="External"/><Relationship Id="rId4" Type="http://schemas.openxmlformats.org/officeDocument/2006/relationships/hyperlink" Target="http://creativecommons.org/licenses/by-nc-sa/2.0/deed.en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sgce.com/RyanWhite2012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457199" y="4363453"/>
            <a:ext cx="8053137" cy="1556084"/>
          </a:xfrm>
        </p:spPr>
        <p:txBody>
          <a:bodyPr>
            <a:noAutofit/>
          </a:bodyPr>
          <a:lstStyle/>
          <a:p>
            <a:endParaRPr lang="en-US" sz="2000" b="1" dirty="0" smtClean="0">
              <a:solidFill>
                <a:schemeClr val="accent1"/>
              </a:solidFill>
            </a:endParaRPr>
          </a:p>
          <a:p>
            <a:r>
              <a:rPr lang="en-US" sz="2000" b="1" dirty="0" smtClean="0">
                <a:solidFill>
                  <a:schemeClr val="accent1"/>
                </a:solidFill>
              </a:rPr>
              <a:t>Amy Sitapati, M.D. 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Interim Director, Owen Clinic</a:t>
            </a:r>
          </a:p>
          <a:p>
            <a:r>
              <a:rPr lang="en-US" sz="2000" b="1" dirty="0" smtClean="0">
                <a:solidFill>
                  <a:schemeClr val="accent1"/>
                </a:solidFill>
              </a:rPr>
              <a:t>Barbara Berkovich, MA </a:t>
            </a:r>
          </a:p>
          <a:p>
            <a:r>
              <a:rPr lang="en-US" sz="2000" dirty="0" smtClean="0">
                <a:solidFill>
                  <a:schemeClr val="accent1"/>
                </a:solidFill>
              </a:rPr>
              <a:t>Ambulatory Systems Analyst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798614"/>
            <a:ext cx="8229600" cy="901723"/>
          </a:xfrm>
        </p:spPr>
        <p:txBody>
          <a:bodyPr>
            <a:normAutofit fontScale="90000"/>
          </a:bodyPr>
          <a:lstStyle/>
          <a:p>
            <a:pPr marL="1716088" indent="-1716088"/>
            <a:r>
              <a:rPr lang="en-US" b="1" dirty="0" smtClean="0">
                <a:solidFill>
                  <a:schemeClr val="accent1"/>
                </a:solidFill>
              </a:rPr>
              <a:t>RWA 0130  Pilot </a:t>
            </a:r>
            <a:r>
              <a:rPr lang="en-US" b="1" dirty="0">
                <a:solidFill>
                  <a:schemeClr val="accent1"/>
                </a:solidFill>
              </a:rPr>
              <a:t>testing a Spanish Patient Portal for </a:t>
            </a:r>
            <a:r>
              <a:rPr lang="en-US" b="1" dirty="0" smtClean="0">
                <a:solidFill>
                  <a:schemeClr val="accent1"/>
                </a:solidFill>
              </a:rPr>
              <a:t>     online </a:t>
            </a:r>
            <a:r>
              <a:rPr lang="en-US" b="1" dirty="0">
                <a:solidFill>
                  <a:schemeClr val="accent1"/>
                </a:solidFill>
              </a:rPr>
              <a:t>access to Electronic Health Records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88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423512"/>
            <a:ext cx="8065720" cy="9480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Owen Clinic Patient Demographics</a:t>
            </a:r>
            <a:b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Distribution of Patients by Race/Ethnicity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603266"/>
              </p:ext>
            </p:extLst>
          </p:nvPr>
        </p:nvGraphicFramePr>
        <p:xfrm>
          <a:off x="301362" y="2550695"/>
          <a:ext cx="4023819" cy="397580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006764"/>
                <a:gridCol w="967362"/>
                <a:gridCol w="1049693"/>
              </a:tblGrid>
              <a:tr h="2641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/>
                        <a:t> 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124847" marR="6936" marT="6936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/>
                        <a:t>    2011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6936" marR="6936" marT="6936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9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/>
                        <a:t>Race/Ethnicity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124847" marR="6936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#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%</a:t>
                      </a:r>
                      <a:endParaRPr lang="en-US" sz="1800" b="0" i="0" u="none" strike="noStrike" dirty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</a:tr>
              <a:tr h="369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/>
                        <a:t>Asian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24847" marR="6936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69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2.2%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</a:tr>
              <a:tr h="369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/>
                        <a:t>Black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24847" marR="6936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449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14.6%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</a:tr>
              <a:tr h="369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/>
                        <a:t>Hispanic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24847" marR="6936" marT="693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788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 smtClean="0"/>
                        <a:t>25.6%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69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/>
                        <a:t>Native American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24847" marR="6936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0.4%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</a:tr>
              <a:tr h="369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/>
                        <a:t>Pacific Islander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24847" marR="6936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0.1%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</a:tr>
              <a:tr h="369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/>
                        <a:t>White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24847" marR="6936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1,572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51.2%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</a:tr>
              <a:tr h="369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/>
                        <a:t>Other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24847" marR="6936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155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5.0%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</a:tr>
              <a:tr h="369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/>
                        <a:t>Not Reported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24847" marR="6936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25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0.8%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</a:tr>
              <a:tr h="369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/>
                        <a:t>Total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124847" marR="6936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3,073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/>
                        <a:t>100.0%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6936" marR="124847" marT="6936" marB="0" anchor="ctr"/>
                </a:tc>
              </a:tr>
            </a:tbl>
          </a:graphicData>
        </a:graphic>
      </p:graphicFrame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181" y="2550695"/>
            <a:ext cx="4752975" cy="2781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39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505150"/>
                </a:solidFill>
              </a:rPr>
              <a:t>MyUCSDChart</a:t>
            </a:r>
            <a:r>
              <a:rPr lang="en-US" b="1" dirty="0">
                <a:solidFill>
                  <a:srgbClr val="505150"/>
                </a:solidFill>
              </a:rPr>
              <a:t> Use at UC San Diego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English</a:t>
            </a:r>
          </a:p>
          <a:p>
            <a:pPr algn="ctr"/>
            <a:endParaRPr lang="en-US" dirty="0"/>
          </a:p>
          <a:p>
            <a:pPr algn="ctr"/>
            <a:r>
              <a:rPr lang="en-US" sz="2400" dirty="0" err="1" smtClean="0"/>
              <a:t>Approx</a:t>
            </a:r>
            <a:r>
              <a:rPr lang="en-US" sz="2400" dirty="0" smtClean="0"/>
              <a:t> 300,000 patients</a:t>
            </a:r>
            <a:r>
              <a:rPr lang="en-US" dirty="0" smtClean="0"/>
              <a:t>	</a:t>
            </a:r>
          </a:p>
          <a:p>
            <a:pPr algn="ctr"/>
            <a:r>
              <a:rPr lang="en-US" sz="2400" dirty="0" err="1" smtClean="0"/>
              <a:t>Approx</a:t>
            </a:r>
            <a:r>
              <a:rPr lang="en-US" sz="2400" dirty="0" smtClean="0"/>
              <a:t> 30,000 activated	</a:t>
            </a:r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        </a:t>
            </a:r>
            <a:r>
              <a:rPr lang="en-US" sz="4000" b="1" dirty="0" smtClean="0"/>
              <a:t>10 %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/>
            <a:r>
              <a:rPr lang="en-US" dirty="0"/>
              <a:t>Spanish</a:t>
            </a:r>
          </a:p>
          <a:p>
            <a:pPr algn="ctr"/>
            <a:endParaRPr lang="en-US" dirty="0"/>
          </a:p>
          <a:p>
            <a:pPr algn="ctr"/>
            <a:r>
              <a:rPr lang="en-US" sz="2400" dirty="0" err="1" smtClean="0"/>
              <a:t>Approx</a:t>
            </a:r>
            <a:r>
              <a:rPr lang="en-US" sz="2400" dirty="0" smtClean="0"/>
              <a:t> 17,000 patients</a:t>
            </a:r>
          </a:p>
          <a:p>
            <a:pPr algn="ctr"/>
            <a:r>
              <a:rPr lang="en-US" sz="2400" dirty="0" smtClean="0"/>
              <a:t>155 activated</a:t>
            </a:r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marL="0" indent="0" algn="ctr">
              <a:buNone/>
            </a:pPr>
            <a:r>
              <a:rPr lang="en-US" sz="4000" b="1" dirty="0" smtClean="0"/>
              <a:t>0.91 %</a:t>
            </a:r>
          </a:p>
        </p:txBody>
      </p:sp>
    </p:spTree>
    <p:extLst>
      <p:ext uri="{BB962C8B-B14F-4D97-AF65-F5344CB8AC3E}">
        <p14:creationId xmlns:p14="http://schemas.microsoft.com/office/powerpoint/2010/main" val="321599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167" y="6217375"/>
            <a:ext cx="4999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262626"/>
                </a:solidFill>
              </a:rPr>
              <a:t>Source:  National Committee for Quality Assurance </a:t>
            </a:r>
            <a:r>
              <a:rPr lang="en-US" sz="1200" dirty="0" smtClean="0">
                <a:solidFill>
                  <a:srgbClr val="262626"/>
                </a:solidFill>
                <a:hlinkClick r:id="rId2"/>
              </a:rPr>
              <a:t>http</a:t>
            </a:r>
            <a:r>
              <a:rPr lang="en-US" sz="1200" dirty="0">
                <a:solidFill>
                  <a:srgbClr val="262626"/>
                </a:solidFill>
                <a:hlinkClick r:id="rId2"/>
              </a:rPr>
              <a:t>://www.ncqa.org</a:t>
            </a:r>
            <a:endParaRPr lang="en-US" sz="1200" dirty="0">
              <a:solidFill>
                <a:srgbClr val="262626"/>
              </a:solidFill>
            </a:endParaRPr>
          </a:p>
          <a:p>
            <a:pPr defTabSz="457200"/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41" y="431648"/>
            <a:ext cx="7314286" cy="549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47499" y="25358"/>
            <a:ext cx="6896501" cy="4062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05150"/>
                </a:solidFill>
              </a:rPr>
              <a:t>Patient Centered Medical Home</a:t>
            </a:r>
          </a:p>
        </p:txBody>
      </p:sp>
      <p:sp>
        <p:nvSpPr>
          <p:cNvPr id="8" name="Rectangle 7"/>
          <p:cNvSpPr/>
          <p:nvPr/>
        </p:nvSpPr>
        <p:spPr>
          <a:xfrm>
            <a:off x="1232034" y="1289785"/>
            <a:ext cx="2887579" cy="1588169"/>
          </a:xfrm>
          <a:prstGeom prst="rect">
            <a:avLst/>
          </a:prstGeom>
          <a:solidFill>
            <a:srgbClr val="FFFF0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253626" y="2083869"/>
            <a:ext cx="978408" cy="484632"/>
          </a:xfrm>
          <a:prstGeom prst="rightArrow">
            <a:avLst/>
          </a:prstGeom>
          <a:gradFill>
            <a:gsLst>
              <a:gs pos="0">
                <a:srgbClr val="C00000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8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505150"/>
                </a:solidFill>
              </a:rPr>
              <a:t>Why we started our Spanish </a:t>
            </a:r>
            <a:r>
              <a:rPr lang="en-US" b="1" dirty="0" err="1">
                <a:solidFill>
                  <a:srgbClr val="505150"/>
                </a:solidFill>
              </a:rPr>
              <a:t>MyChart</a:t>
            </a:r>
            <a:r>
              <a:rPr lang="en-US" b="1" dirty="0">
                <a:solidFill>
                  <a:srgbClr val="505150"/>
                </a:solidFill>
              </a:rPr>
              <a:t>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3200" dirty="0" smtClean="0"/>
              <a:t>PCMH goal to increase patient engagement in underserved populations</a:t>
            </a:r>
          </a:p>
          <a:p>
            <a:pPr lvl="1"/>
            <a:r>
              <a:rPr lang="en-US" sz="3200" dirty="0"/>
              <a:t>Spanish </a:t>
            </a:r>
            <a:r>
              <a:rPr lang="en-US" sz="3200" dirty="0" err="1"/>
              <a:t>MyChart</a:t>
            </a:r>
            <a:r>
              <a:rPr lang="en-US" sz="3200" dirty="0"/>
              <a:t> already existed</a:t>
            </a:r>
          </a:p>
          <a:p>
            <a:pPr lvl="1"/>
            <a:r>
              <a:rPr lang="en-US" sz="3200" dirty="0" smtClean="0"/>
              <a:t>Perceived as a quick win…</a:t>
            </a:r>
          </a:p>
          <a:p>
            <a:pPr marL="914400" lvl="2" indent="0">
              <a:buNone/>
            </a:pPr>
            <a:r>
              <a:rPr lang="en-US" sz="2800" i="1" dirty="0" smtClean="0"/>
              <a:t>		</a:t>
            </a:r>
            <a:r>
              <a:rPr lang="en-US" sz="3600" i="1" dirty="0">
                <a:solidFill>
                  <a:srgbClr val="505150"/>
                </a:solidFill>
                <a:latin typeface="+mj-lt"/>
                <a:ea typeface="+mj-ea"/>
                <a:cs typeface="+mj-cs"/>
              </a:rPr>
              <a:t>we can do this in three months.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746307"/>
            <a:ext cx="21907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317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505150"/>
                </a:solidFill>
              </a:rPr>
              <a:t>What we’ve accomplished…</a:t>
            </a:r>
            <a:endParaRPr lang="en-US" sz="3200" b="1" dirty="0">
              <a:solidFill>
                <a:srgbClr val="5051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Spanish patient portal for medical record review, and limited administrative messaging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2700" i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But…. It does not </a:t>
            </a:r>
            <a:r>
              <a:rPr lang="en-US" i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adequately</a:t>
            </a:r>
            <a:r>
              <a:rPr lang="en-US" sz="2700" i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address the translation of information going into or coming out of the clinical medical record.</a:t>
            </a:r>
          </a:p>
          <a:p>
            <a:pPr marL="27432" indent="0">
              <a:buNone/>
            </a:pPr>
            <a:endParaRPr lang="en-US" i="1" dirty="0"/>
          </a:p>
          <a:p>
            <a:pPr marL="27432" indent="0">
              <a:buNone/>
            </a:pPr>
            <a:r>
              <a:rPr lang="en-US" i="1" dirty="0" smtClean="0"/>
              <a:t>   At UCSD, Spanish speaking patients  still </a:t>
            </a:r>
            <a:r>
              <a:rPr lang="en-US" i="1" u="sng" dirty="0" smtClean="0"/>
              <a:t>can’t</a:t>
            </a:r>
          </a:p>
          <a:p>
            <a:pPr lvl="2"/>
            <a:r>
              <a:rPr lang="en-US" sz="2400" dirty="0">
                <a:solidFill>
                  <a:srgbClr val="505150"/>
                </a:solidFill>
                <a:latin typeface="+mj-lt"/>
                <a:ea typeface="+mj-ea"/>
                <a:cs typeface="+mj-cs"/>
              </a:rPr>
              <a:t>Ask their doctor a question in Spanish</a:t>
            </a:r>
          </a:p>
          <a:p>
            <a:pPr lvl="2"/>
            <a:r>
              <a:rPr lang="en-US" sz="2400" dirty="0">
                <a:solidFill>
                  <a:srgbClr val="505150"/>
                </a:solidFill>
                <a:latin typeface="+mj-lt"/>
                <a:ea typeface="+mj-ea"/>
                <a:cs typeface="+mj-cs"/>
              </a:rPr>
              <a:t>View patient instructions from last visit in </a:t>
            </a:r>
            <a:r>
              <a:rPr lang="en-US" sz="2400" dirty="0" smtClean="0">
                <a:solidFill>
                  <a:srgbClr val="505150"/>
                </a:solidFill>
                <a:latin typeface="+mj-lt"/>
                <a:ea typeface="+mj-ea"/>
                <a:cs typeface="+mj-cs"/>
              </a:rPr>
              <a:t>Spanish</a:t>
            </a:r>
          </a:p>
          <a:p>
            <a:pPr lvl="2"/>
            <a:endParaRPr lang="en-US" sz="2400" dirty="0">
              <a:solidFill>
                <a:srgbClr val="505150"/>
              </a:solidFill>
              <a:latin typeface="+mj-lt"/>
              <a:ea typeface="+mj-ea"/>
              <a:cs typeface="+mj-cs"/>
            </a:endParaRPr>
          </a:p>
          <a:p>
            <a:pPr lvl="2"/>
            <a:endParaRPr lang="en-US" sz="2400" dirty="0">
              <a:solidFill>
                <a:srgbClr val="50515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657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"/>
            <a:ext cx="11346510" cy="11341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Learning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Objective 1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Explain the challenges of translating the contents of the Medical record, financial and legal considerations for third party message translation</a:t>
            </a:r>
            <a:r>
              <a:rPr lang="en-US" dirty="0" smtClean="0"/>
              <a:t>.</a:t>
            </a:r>
          </a:p>
          <a:p>
            <a:pPr marL="0" indent="0">
              <a:spcAft>
                <a:spcPts val="1000"/>
              </a:spcAft>
              <a:buNone/>
            </a:pPr>
            <a:endParaRPr lang="en-US" dirty="0"/>
          </a:p>
          <a:p>
            <a:pPr marL="0" indent="0">
              <a:spcAft>
                <a:spcPts val="1000"/>
              </a:spcAft>
              <a:buNone/>
            </a:pPr>
            <a:r>
              <a:rPr lang="en-US" dirty="0" smtClean="0"/>
              <a:t>Presenter:  Barbara Berkovich</a:t>
            </a:r>
          </a:p>
          <a:p>
            <a:pPr marL="0" indent="0">
              <a:spcAft>
                <a:spcPts val="1000"/>
              </a:spcAft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18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955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505150"/>
                </a:solidFill>
              </a:rPr>
              <a:t>How do we get from model…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82046" cy="561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6302155"/>
            <a:ext cx="541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© 2012 Epic Systems Corporation.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47167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121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505150"/>
                </a:solidFill>
              </a:rPr>
              <a:t>To a customized, branded </a:t>
            </a:r>
            <a:r>
              <a:rPr lang="en-US" sz="3200" dirty="0" err="1">
                <a:solidFill>
                  <a:srgbClr val="505150"/>
                </a:solidFill>
              </a:rPr>
              <a:t>MyChart</a:t>
            </a:r>
            <a:r>
              <a:rPr lang="en-US" sz="3200" dirty="0">
                <a:solidFill>
                  <a:srgbClr val="505150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838200"/>
            <a:ext cx="8913813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6856" y="6602192"/>
            <a:ext cx="541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© 2012 Epic Systems Corporation.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81347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505150"/>
                </a:solidFill>
              </a:rPr>
              <a:t>Static content – translate once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52033"/>
            <a:ext cx="7653337" cy="559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6581001"/>
            <a:ext cx="541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© 2012 Epic Systems Corporation.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4264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56868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505150"/>
                </a:solidFill>
              </a:rPr>
              <a:t>Medical Record Content is Dynamic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599"/>
            <a:ext cx="7791450" cy="607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42900" y="6329363"/>
            <a:ext cx="9729788" cy="88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0" y="6581001"/>
            <a:ext cx="541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© 2012 Epic Systems Corporation. Confidential.</a:t>
            </a:r>
          </a:p>
        </p:txBody>
      </p:sp>
      <p:sp>
        <p:nvSpPr>
          <p:cNvPr id="7" name="Rectangle 6"/>
          <p:cNvSpPr/>
          <p:nvPr/>
        </p:nvSpPr>
        <p:spPr>
          <a:xfrm>
            <a:off x="8477250" y="5443538"/>
            <a:ext cx="952500" cy="1414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2000" y="1668379"/>
            <a:ext cx="1596189" cy="4660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537" y="737936"/>
            <a:ext cx="5815263" cy="51684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8821"/>
            <a:ext cx="8229599" cy="29904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This continuing education activity is managed and accredited by Professional Education Service Group.  The information presented in this activity represents the opinion of the author(s) or faculty.  Neither </a:t>
            </a:r>
            <a:r>
              <a:rPr lang="en-US" dirty="0" err="1" smtClean="0"/>
              <a:t>PESG</a:t>
            </a:r>
            <a:r>
              <a:rPr lang="en-US" dirty="0" smtClean="0"/>
              <a:t>, nor any accrediting organization endorses any commercial products displayed or mentioned in conjunction with this activity.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Commercial Support was not received for this activity.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4" y="0"/>
            <a:ext cx="242887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25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060" y="3810000"/>
            <a:ext cx="8229600" cy="1447800"/>
          </a:xfrm>
        </p:spPr>
        <p:txBody>
          <a:bodyPr>
            <a:normAutofit/>
          </a:bodyPr>
          <a:lstStyle/>
          <a:p>
            <a:pPr algn="l"/>
            <a:r>
              <a:rPr lang="en-US" sz="2700" dirty="0" smtClean="0">
                <a:solidFill>
                  <a:srgbClr val="C00000"/>
                </a:solidFill>
              </a:rPr>
              <a:t>Spanish instructions will be on your medicine labels printed by the pharmacy. If you have questions about this medicine contact your pharmacy.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1" y="457200"/>
            <a:ext cx="9044279" cy="276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6302155"/>
            <a:ext cx="541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© 2012 Epic Systems Corporation.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60051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1540"/>
            <a:ext cx="8991600" cy="4499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10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354"/>
            <a:ext cx="8229600" cy="778467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505150"/>
                </a:solidFill>
              </a:rPr>
              <a:t>Content Linking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Links to external websites to provide additional information on diagnoses, medications, and labs.</a:t>
            </a:r>
          </a:p>
          <a:p>
            <a:r>
              <a:rPr lang="en-US" dirty="0" err="1" smtClean="0"/>
              <a:t>Healthwise</a:t>
            </a:r>
            <a:r>
              <a:rPr lang="en-US" dirty="0" smtClean="0"/>
              <a:t> subscription </a:t>
            </a:r>
          </a:p>
          <a:p>
            <a:pPr lvl="1"/>
            <a:r>
              <a:rPr lang="en-US" dirty="0" smtClean="0"/>
              <a:t>Spanish is separate product and additional cost</a:t>
            </a:r>
          </a:p>
          <a:p>
            <a:r>
              <a:rPr lang="en-US" dirty="0" smtClean="0"/>
              <a:t>Medline Plus (Free NIH website)</a:t>
            </a:r>
          </a:p>
          <a:p>
            <a:pPr lvl="1"/>
            <a:r>
              <a:rPr lang="en-US" dirty="0" smtClean="0"/>
              <a:t>Only the Problem list linking works</a:t>
            </a:r>
          </a:p>
          <a:p>
            <a:pPr lvl="1"/>
            <a:r>
              <a:rPr lang="en-US" dirty="0" smtClean="0"/>
              <a:t>Some concern about response time</a:t>
            </a:r>
          </a:p>
          <a:p>
            <a:endParaRPr lang="en-US" dirty="0"/>
          </a:p>
        </p:txBody>
      </p:sp>
      <p:pic>
        <p:nvPicPr>
          <p:cNvPr id="4" name="Picture 3" descr="Espana_roped bo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34553"/>
            <a:ext cx="3918977" cy="262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" y="582402"/>
            <a:ext cx="8866187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2" y="2962148"/>
            <a:ext cx="8457413" cy="370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77698" y="196281"/>
            <a:ext cx="8077200" cy="38612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/>
              <a:t>After Visit Summary – What  goes in is what comes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304800" y="6426319"/>
            <a:ext cx="541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© 2012 Epic Systems Corporation.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63265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505150"/>
                </a:solidFill>
              </a:rPr>
              <a:t>Don’t forget links to external English-only sites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52033"/>
            <a:ext cx="7653337" cy="559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326105" y="5727025"/>
            <a:ext cx="2775284" cy="4010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602078" y="6304535"/>
            <a:ext cx="2775284" cy="4010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299284" y="4201547"/>
            <a:ext cx="1167063" cy="152547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466346" y="2404831"/>
            <a:ext cx="3220454" cy="1796716"/>
          </a:xfrm>
          <a:prstGeom prst="rect">
            <a:avLst/>
          </a:prstGeom>
          <a:solidFill>
            <a:srgbClr val="FFFF00">
              <a:alpha val="9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835317" y="4315326"/>
            <a:ext cx="542045" cy="18813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710989" y="2703025"/>
            <a:ext cx="2975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Links for Driving Directions and Medical Records landed on English Only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60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474746"/>
                </a:solidFill>
              </a:rPr>
              <a:t>Lessons learned</a:t>
            </a:r>
            <a:endParaRPr lang="en-US" b="1" dirty="0">
              <a:solidFill>
                <a:srgbClr val="47474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Account for hidden content in your web content translation plan</a:t>
            </a:r>
          </a:p>
          <a:p>
            <a:r>
              <a:rPr lang="en-US" dirty="0" smtClean="0"/>
              <a:t>Plan your translation workflow to optimize turnaround time</a:t>
            </a:r>
          </a:p>
          <a:p>
            <a:r>
              <a:rPr lang="en-US" dirty="0" smtClean="0"/>
              <a:t>Plan at least </a:t>
            </a:r>
            <a:r>
              <a:rPr lang="en-US" b="1" dirty="0" smtClean="0"/>
              <a:t>120 hours </a:t>
            </a:r>
            <a:r>
              <a:rPr lang="en-US" dirty="0" smtClean="0"/>
              <a:t>to merge the model Spanish content with your custom Spanish content </a:t>
            </a:r>
          </a:p>
          <a:p>
            <a:pPr marL="0" indent="0">
              <a:buNone/>
            </a:pPr>
            <a:r>
              <a:rPr lang="en-US" dirty="0" smtClean="0"/>
              <a:t>   (in html and xml files)</a:t>
            </a:r>
          </a:p>
          <a:p>
            <a:r>
              <a:rPr lang="en-US" dirty="0" smtClean="0"/>
              <a:t>Prepare to convert future English web portal updates to Spanish</a:t>
            </a:r>
          </a:p>
          <a:p>
            <a:r>
              <a:rPr lang="en-US" dirty="0" smtClean="0"/>
              <a:t>Figure out how to quantify web portal use. The </a:t>
            </a:r>
            <a:r>
              <a:rPr lang="en-US" dirty="0" err="1" smtClean="0"/>
              <a:t>MyChart</a:t>
            </a:r>
            <a:r>
              <a:rPr lang="en-US" dirty="0" smtClean="0"/>
              <a:t> system has no way to distinguish </a:t>
            </a:r>
            <a:r>
              <a:rPr lang="en-US" dirty="0" err="1" smtClean="0"/>
              <a:t>MyChart</a:t>
            </a:r>
            <a:r>
              <a:rPr lang="en-US" dirty="0" smtClean="0"/>
              <a:t> Spanish users from </a:t>
            </a:r>
            <a:r>
              <a:rPr lang="en-US" dirty="0" err="1" smtClean="0"/>
              <a:t>MyChart</a:t>
            </a:r>
            <a:r>
              <a:rPr lang="en-US" dirty="0" smtClean="0"/>
              <a:t> English users.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613" y="296354"/>
            <a:ext cx="1391239" cy="72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158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"/>
            <a:ext cx="11346510" cy="11341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Learning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Objective 2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Describe the different level of translation accuracy demanded by clinical, scheduling, and customer messages.</a:t>
            </a:r>
          </a:p>
          <a:p>
            <a:pPr marL="0" indent="0">
              <a:spcAft>
                <a:spcPts val="1000"/>
              </a:spcAft>
              <a:buNone/>
            </a:pPr>
            <a:endParaRPr lang="en-US" dirty="0"/>
          </a:p>
          <a:p>
            <a:pPr marL="0" indent="0">
              <a:spcAft>
                <a:spcPts val="1000"/>
              </a:spcAft>
              <a:buNone/>
            </a:pPr>
            <a:r>
              <a:rPr lang="en-US" dirty="0" smtClean="0"/>
              <a:t>Presenter:  Amy </a:t>
            </a:r>
            <a:r>
              <a:rPr lang="en-US" dirty="0" err="1" smtClean="0"/>
              <a:t>Sitapati</a:t>
            </a:r>
            <a:r>
              <a:rPr lang="en-US" dirty="0" smtClean="0"/>
              <a:t>, MD</a:t>
            </a:r>
          </a:p>
          <a:p>
            <a:pPr marL="0" indent="0">
              <a:spcAft>
                <a:spcPts val="1000"/>
              </a:spcAft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8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505150"/>
                </a:solidFill>
              </a:rPr>
              <a:t>Messaging Solutions</a:t>
            </a:r>
            <a:endParaRPr lang="en-US" sz="3600" b="1" dirty="0">
              <a:solidFill>
                <a:srgbClr val="5051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</a:t>
            </a:r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279721"/>
              </p:ext>
            </p:extLst>
          </p:nvPr>
        </p:nvGraphicFramePr>
        <p:xfrm>
          <a:off x="1751797" y="1402694"/>
          <a:ext cx="5226518" cy="514891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646948"/>
                <a:gridCol w="2579570"/>
              </a:tblGrid>
              <a:tr h="469542">
                <a:tc>
                  <a:txBody>
                    <a:bodyPr/>
                    <a:lstStyle/>
                    <a:p>
                      <a:r>
                        <a:rPr lang="en-US" dirty="0" smtClean="0"/>
                        <a:t>Message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Solution</a:t>
                      </a:r>
                      <a:endParaRPr lang="en-US" dirty="0"/>
                    </a:p>
                  </a:txBody>
                  <a:tcPr/>
                </a:tc>
              </a:tr>
              <a:tr h="43335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System Messages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Bilingual</a:t>
                      </a:r>
                      <a:endParaRPr lang="en-US" sz="2400" dirty="0"/>
                    </a:p>
                  </a:txBody>
                  <a:tcPr/>
                </a:tc>
              </a:tr>
              <a:tr h="147339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Customer Support 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Currently has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Spanish              speaking staff</a:t>
                      </a:r>
                      <a:endParaRPr lang="en-US" sz="2400" dirty="0"/>
                    </a:p>
                  </a:txBody>
                  <a:tcPr/>
                </a:tc>
              </a:tr>
              <a:tr h="78003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Scheduling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Form Driven</a:t>
                      </a:r>
                      <a:endParaRPr lang="en-US" sz="2400" dirty="0"/>
                    </a:p>
                  </a:txBody>
                  <a:tcPr/>
                </a:tc>
              </a:tr>
              <a:tr h="78003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Medication Refill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Form Driven</a:t>
                      </a:r>
                      <a:endParaRPr lang="en-US" sz="2400" dirty="0"/>
                    </a:p>
                  </a:txBody>
                  <a:tcPr/>
                </a:tc>
              </a:tr>
              <a:tr h="780031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Clinical messaging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This one’s tough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418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05150"/>
                </a:solidFill>
              </a:rPr>
              <a:t>Our Experience with Clinical Messaging </a:t>
            </a:r>
            <a:br>
              <a:rPr lang="en-US" b="1" dirty="0" smtClean="0">
                <a:solidFill>
                  <a:srgbClr val="505150"/>
                </a:solidFill>
              </a:rPr>
            </a:br>
            <a:r>
              <a:rPr lang="en-US" b="1" dirty="0" smtClean="0">
                <a:solidFill>
                  <a:srgbClr val="505150"/>
                </a:solidFill>
              </a:rPr>
              <a:t>Model 1 - Standard</a:t>
            </a:r>
            <a:endParaRPr lang="en-US" b="1" dirty="0">
              <a:solidFill>
                <a:srgbClr val="50515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3" y="1453569"/>
            <a:ext cx="6346191" cy="4948190"/>
          </a:xfrm>
        </p:spPr>
      </p:pic>
      <p:sp>
        <p:nvSpPr>
          <p:cNvPr id="3" name="TextBox 2"/>
          <p:cNvSpPr txBox="1"/>
          <p:nvPr/>
        </p:nvSpPr>
        <p:spPr>
          <a:xfrm>
            <a:off x="7438559" y="2361239"/>
            <a:ext cx="1410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 </a:t>
            </a:r>
            <a:r>
              <a:rPr lang="en-US" sz="4000" b="1" dirty="0" err="1" smtClean="0">
                <a:solidFill>
                  <a:srgbClr val="FF0000"/>
                </a:solidFill>
              </a:rPr>
              <a:t>hrs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8948" y="3652628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+4 </a:t>
            </a:r>
            <a:r>
              <a:rPr lang="en-US" sz="3600" b="1" dirty="0" err="1" smtClean="0">
                <a:solidFill>
                  <a:srgbClr val="FF0000"/>
                </a:solidFill>
              </a:rPr>
              <a:t>hrs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92687" y="5032250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+4 </a:t>
            </a:r>
            <a:r>
              <a:rPr lang="en-US" sz="3600" b="1" dirty="0" err="1" smtClean="0">
                <a:solidFill>
                  <a:srgbClr val="FF0000"/>
                </a:solidFill>
              </a:rPr>
              <a:t>hrs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392902"/>
            <a:ext cx="9144000" cy="968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641432" y="5951621"/>
            <a:ext cx="2502568" cy="906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Acer\AppData\Local\Microsoft\Windows\Temporary Internet Files\Content.IE5\HEG7V1VX\MP90030576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497" y="657782"/>
            <a:ext cx="1455367" cy="15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71240" y="6050867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16 </a:t>
            </a:r>
            <a:r>
              <a:rPr lang="en-US" sz="3600" b="1" dirty="0" err="1" smtClean="0">
                <a:solidFill>
                  <a:srgbClr val="FF0000"/>
                </a:solidFill>
              </a:rPr>
              <a:t>hrs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172904" y="6096001"/>
            <a:ext cx="1802811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880" y="4083843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+4 </a:t>
            </a:r>
            <a:r>
              <a:rPr lang="en-US" sz="3600" b="1" dirty="0" err="1" smtClean="0">
                <a:solidFill>
                  <a:srgbClr val="FF0000"/>
                </a:solidFill>
              </a:rPr>
              <a:t>hrs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55" y="1438275"/>
            <a:ext cx="6193041" cy="4568529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96354"/>
            <a:ext cx="8229600" cy="958432"/>
          </a:xfrm>
        </p:spPr>
        <p:txBody>
          <a:bodyPr/>
          <a:lstStyle/>
          <a:p>
            <a:r>
              <a:rPr lang="en-US" b="1" dirty="0" smtClean="0">
                <a:solidFill>
                  <a:srgbClr val="505150"/>
                </a:solidFill>
              </a:rPr>
              <a:t>Our Experience with Clinical Messaging </a:t>
            </a:r>
            <a:br>
              <a:rPr lang="en-US" b="1" dirty="0" smtClean="0">
                <a:solidFill>
                  <a:srgbClr val="505150"/>
                </a:solidFill>
              </a:rPr>
            </a:br>
            <a:r>
              <a:rPr lang="en-US" b="1" dirty="0" smtClean="0">
                <a:solidFill>
                  <a:srgbClr val="505150"/>
                </a:solidFill>
              </a:rPr>
              <a:t>Model 2- Custom</a:t>
            </a:r>
            <a:endParaRPr lang="en-US" b="1" dirty="0">
              <a:solidFill>
                <a:srgbClr val="5051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0947" y="2768391"/>
            <a:ext cx="1330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 </a:t>
            </a:r>
            <a:r>
              <a:rPr lang="en-US" sz="3600" b="1" dirty="0" err="1" smtClean="0">
                <a:solidFill>
                  <a:srgbClr val="FF0000"/>
                </a:solidFill>
              </a:rPr>
              <a:t>hrs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18281" y="4711400"/>
            <a:ext cx="1473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</a:rPr>
              <a:t>4 </a:t>
            </a:r>
            <a:r>
              <a:rPr lang="en-US" sz="3600" b="1" dirty="0" err="1" smtClean="0">
                <a:solidFill>
                  <a:srgbClr val="FF0000"/>
                </a:solidFill>
              </a:rPr>
              <a:t>hrs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1392902"/>
            <a:ext cx="9144000" cy="968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41432" y="5951621"/>
            <a:ext cx="2502568" cy="906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3" name="Picture 2" descr="C:\Users\Acer\AppData\Local\Microsoft\Windows\Temporary Internet Files\Content.IE5\HEG7V1VX\MP900305767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497" y="657782"/>
            <a:ext cx="1455367" cy="152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295463" y="6050867"/>
            <a:ext cx="1696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12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hrs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172904" y="6096001"/>
            <a:ext cx="1802811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0813" y="3883317"/>
            <a:ext cx="1330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 </a:t>
            </a:r>
            <a:r>
              <a:rPr lang="en-US" sz="3600" b="1" dirty="0" err="1" smtClean="0">
                <a:solidFill>
                  <a:srgbClr val="FF0000"/>
                </a:solidFill>
              </a:rPr>
              <a:t>hrs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72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537" y="737936"/>
            <a:ext cx="5815263" cy="51684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8821"/>
            <a:ext cx="8229599" cy="2990449"/>
          </a:xfrm>
        </p:spPr>
        <p:txBody>
          <a:bodyPr>
            <a:normAutofit/>
          </a:bodyPr>
          <a:lstStyle/>
          <a:p>
            <a:pPr marL="342900" indent="-342900"/>
            <a:r>
              <a:rPr lang="en-US" b="1" dirty="0" smtClean="0"/>
              <a:t>Amy Sitapati, MD</a:t>
            </a:r>
          </a:p>
          <a:p>
            <a:pPr marL="0" indent="0">
              <a:buNone/>
            </a:pPr>
            <a:r>
              <a:rPr lang="en-US" b="1" dirty="0" smtClean="0"/>
              <a:t>    </a:t>
            </a:r>
            <a:r>
              <a:rPr lang="en-US" dirty="0" smtClean="0"/>
              <a:t>Has no financial interest or relationships to disclose</a:t>
            </a:r>
          </a:p>
          <a:p>
            <a:pPr marL="0" indent="0">
              <a:buNone/>
            </a:pPr>
            <a:endParaRPr lang="en-US" b="1" dirty="0"/>
          </a:p>
          <a:p>
            <a:pPr marL="342900" indent="-342900"/>
            <a:r>
              <a:rPr lang="en-US" b="1" dirty="0" smtClean="0"/>
              <a:t>Barbara Berkovich, MA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    Has no financial interest or relationships to disclose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4" y="0"/>
            <a:ext cx="242887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9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604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505150"/>
                </a:solidFill>
              </a:rPr>
              <a:t>Organizationally, where does </a:t>
            </a:r>
            <a:r>
              <a:rPr lang="en-US" b="1" dirty="0" smtClean="0">
                <a:solidFill>
                  <a:srgbClr val="505150"/>
                </a:solidFill>
              </a:rPr>
              <a:t>the translation task fit?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Translation Resource Inventory</a:t>
            </a:r>
          </a:p>
          <a:p>
            <a:r>
              <a:rPr lang="en-US" dirty="0" smtClean="0"/>
              <a:t>Web programmer</a:t>
            </a:r>
          </a:p>
          <a:p>
            <a:r>
              <a:rPr lang="en-US" dirty="0"/>
              <a:t>N</a:t>
            </a:r>
            <a:r>
              <a:rPr lang="en-US" dirty="0" smtClean="0"/>
              <a:t>ative Spanish speaker without formal training</a:t>
            </a:r>
          </a:p>
          <a:p>
            <a:r>
              <a:rPr lang="en-US" dirty="0" smtClean="0"/>
              <a:t>Interpreter services</a:t>
            </a:r>
          </a:p>
          <a:p>
            <a:r>
              <a:rPr lang="en-US" dirty="0" smtClean="0"/>
              <a:t>Professional Spanish translator</a:t>
            </a:r>
          </a:p>
          <a:p>
            <a:r>
              <a:rPr lang="en-US" dirty="0" smtClean="0"/>
              <a:t>Free machine translation</a:t>
            </a:r>
          </a:p>
          <a:p>
            <a:r>
              <a:rPr lang="en-US" dirty="0" smtClean="0"/>
              <a:t>Custom </a:t>
            </a:r>
            <a:r>
              <a:rPr lang="en-US" dirty="0"/>
              <a:t>m</a:t>
            </a:r>
            <a:r>
              <a:rPr lang="en-US" dirty="0" smtClean="0"/>
              <a:t>achine translation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65684" y="4636168"/>
            <a:ext cx="5652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Addressing: Time efficiency, low cost, 24/7 coverage, </a:t>
            </a:r>
          </a:p>
          <a:p>
            <a:r>
              <a:rPr lang="en-US" dirty="0" smtClean="0"/>
              <a:t>Health literacy, Spanish competency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1021" y="2635918"/>
            <a:ext cx="19335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839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05150"/>
                </a:solidFill>
              </a:rPr>
              <a:t>Audience Poll- Man </a:t>
            </a:r>
            <a:r>
              <a:rPr lang="en-US" b="1" dirty="0" err="1" smtClean="0">
                <a:solidFill>
                  <a:srgbClr val="505150"/>
                </a:solidFill>
              </a:rPr>
              <a:t>vs</a:t>
            </a:r>
            <a:r>
              <a:rPr lang="en-US" b="1" dirty="0" smtClean="0">
                <a:solidFill>
                  <a:srgbClr val="505150"/>
                </a:solidFill>
              </a:rPr>
              <a:t> Machine</a:t>
            </a:r>
            <a:endParaRPr lang="en-US" b="1" dirty="0">
              <a:solidFill>
                <a:srgbClr val="5051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379" y="1437693"/>
            <a:ext cx="3970420" cy="4151577"/>
          </a:xfrm>
        </p:spPr>
        <p:txBody>
          <a:bodyPr>
            <a:normAutofit/>
          </a:bodyPr>
          <a:lstStyle/>
          <a:p>
            <a:pPr marL="850900" lvl="1" indent="-336550"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1. Human translator needed for EMR data</a:t>
            </a:r>
          </a:p>
          <a:p>
            <a:pPr marL="850900" lvl="1" indent="-336550"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50900" lvl="1" indent="-336550"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2. Machine translation is the way to go</a:t>
            </a:r>
          </a:p>
          <a:p>
            <a:pPr marL="850900" lvl="1" indent="-336550">
              <a:buFont typeface="+mj-lt"/>
              <a:buAutoNum type="arabicPeriod"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50900" lvl="1" indent="-336550"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3. There should only be English in the medical record</a:t>
            </a:r>
          </a:p>
        </p:txBody>
      </p:sp>
      <p:pic>
        <p:nvPicPr>
          <p:cNvPr id="4" name="Picture 2" descr="C:\Users\Acer\Downloads\7056635773_f9c8fc6b4e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56" y="1431248"/>
            <a:ext cx="3107857" cy="48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3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05150"/>
                </a:solidFill>
              </a:rPr>
              <a:t>Human Translator Qualifications</a:t>
            </a:r>
            <a:endParaRPr lang="en-US" b="1" dirty="0">
              <a:solidFill>
                <a:srgbClr val="5051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 smtClean="0"/>
              <a:t>Translation Services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…the term “translation” refers to </a:t>
            </a:r>
            <a:r>
              <a:rPr lang="en-US" sz="2800" b="1" i="1" dirty="0" smtClean="0"/>
              <a:t>the conversion of a document written in a source language to a document written in a target language.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b="1" dirty="0" smtClean="0"/>
              <a:t>Interpretation Services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… the term “interpretation” refers to </a:t>
            </a:r>
            <a:r>
              <a:rPr lang="en-US" sz="2800" b="1" i="1" dirty="0" smtClean="0"/>
              <a:t>the conversion of a verbal communication or a written document into a verbal communication in a target language.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From Second </a:t>
            </a:r>
            <a:r>
              <a:rPr lang="en-US" sz="2800" dirty="0"/>
              <a:t>Biennial Report to the Legislature on Language </a:t>
            </a:r>
            <a:r>
              <a:rPr lang="en-US" sz="2800" dirty="0" smtClean="0"/>
              <a:t>Assistance </a:t>
            </a:r>
            <a:r>
              <a:rPr lang="en-US" sz="2400" u="sng" dirty="0" smtClean="0">
                <a:hlinkClick r:id="rId3"/>
              </a:rPr>
              <a:t>http</a:t>
            </a:r>
            <a:r>
              <a:rPr lang="en-US" sz="2400" u="sng" dirty="0">
                <a:hlinkClick r:id="rId3"/>
              </a:rPr>
              <a:t>://www.dmhc.ca.gov/library/reports/news/11lar2l.pdf</a:t>
            </a:r>
            <a:endParaRPr lang="en-US" sz="2400" dirty="0"/>
          </a:p>
          <a:p>
            <a:pPr marL="0" indent="0">
              <a:buNone/>
            </a:pPr>
            <a:endParaRPr lang="en-US" sz="2800" b="1" i="1" dirty="0" smtClean="0"/>
          </a:p>
          <a:p>
            <a:pPr marL="0" indent="0">
              <a:buNone/>
            </a:pPr>
            <a:endParaRPr lang="en-US" sz="2800" b="1" i="1" dirty="0" smtClean="0"/>
          </a:p>
          <a:p>
            <a:pPr marL="0" indent="0">
              <a:buNone/>
            </a:pPr>
            <a:endParaRPr lang="en-US" b="1" i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Left Arrow 3"/>
          <p:cNvSpPr/>
          <p:nvPr/>
        </p:nvSpPr>
        <p:spPr>
          <a:xfrm>
            <a:off x="4523873" y="2939073"/>
            <a:ext cx="1427747" cy="484632"/>
          </a:xfrm>
          <a:prstGeom prst="left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12400" y="2942441"/>
            <a:ext cx="304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Where does written </a:t>
            </a:r>
          </a:p>
          <a:p>
            <a:r>
              <a:rPr lang="en-US" b="1" dirty="0">
                <a:solidFill>
                  <a:srgbClr val="7030A0"/>
                </a:solidFill>
              </a:rPr>
              <a:t>m</a:t>
            </a:r>
            <a:r>
              <a:rPr lang="en-US" b="1" dirty="0" smtClean="0">
                <a:solidFill>
                  <a:srgbClr val="7030A0"/>
                </a:solidFill>
              </a:rPr>
              <a:t>essaging translation fit</a:t>
            </a:r>
            <a:r>
              <a:rPr lang="en-US" dirty="0" smtClean="0">
                <a:solidFill>
                  <a:srgbClr val="7030A0"/>
                </a:solidFill>
              </a:rPr>
              <a:t>?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3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05150"/>
                </a:solidFill>
              </a:rPr>
              <a:t>Compliance and Risk Considerations</a:t>
            </a:r>
            <a:endParaRPr lang="en-US" b="1" dirty="0">
              <a:solidFill>
                <a:srgbClr val="5051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 smtClean="0"/>
              <a:t>Current Laws and Regulations</a:t>
            </a:r>
          </a:p>
          <a:p>
            <a:pPr marL="0" indent="0">
              <a:buNone/>
            </a:pPr>
            <a:r>
              <a:rPr lang="en-US" sz="2800" b="1" dirty="0" smtClean="0"/>
              <a:t>   (</a:t>
            </a:r>
            <a:r>
              <a:rPr lang="en-US" sz="2800" b="1" dirty="0" smtClean="0">
                <a:solidFill>
                  <a:srgbClr val="C00000"/>
                </a:solidFill>
              </a:rPr>
              <a:t>Important considerations</a:t>
            </a:r>
            <a:r>
              <a:rPr lang="en-US" sz="2800" b="1" dirty="0" smtClean="0"/>
              <a:t>)</a:t>
            </a:r>
          </a:p>
          <a:p>
            <a:pPr lvl="1"/>
            <a:r>
              <a:rPr lang="en-US" sz="2400" dirty="0"/>
              <a:t>Federal</a:t>
            </a:r>
            <a:endParaRPr lang="en-US" sz="2600" dirty="0"/>
          </a:p>
          <a:p>
            <a:pPr lvl="2"/>
            <a:r>
              <a:rPr lang="en-US" sz="2200" dirty="0"/>
              <a:t>HIPAA – Business Associate Agreement (BAA)</a:t>
            </a:r>
          </a:p>
          <a:p>
            <a:pPr lvl="1"/>
            <a:r>
              <a:rPr lang="en-US" sz="2400" dirty="0"/>
              <a:t>State</a:t>
            </a:r>
          </a:p>
          <a:p>
            <a:pPr lvl="2"/>
            <a:r>
              <a:rPr lang="en-US" sz="2200" dirty="0" smtClean="0"/>
              <a:t>California SB 853: HC providers must provide language services</a:t>
            </a:r>
          </a:p>
          <a:p>
            <a:pPr lvl="1"/>
            <a:r>
              <a:rPr lang="en-US" sz="2400" dirty="0"/>
              <a:t>Proposed </a:t>
            </a:r>
            <a:r>
              <a:rPr lang="en-US" sz="2400" dirty="0" smtClean="0"/>
              <a:t>Legislation</a:t>
            </a:r>
          </a:p>
          <a:p>
            <a:pPr lvl="2"/>
            <a:r>
              <a:rPr lang="en-US" sz="2200" dirty="0"/>
              <a:t>SAFE-ID Act (Safeguarding Americans from Exporting Identification Data Act</a:t>
            </a:r>
            <a:r>
              <a:rPr lang="en-US" sz="2200" dirty="0" smtClean="0"/>
              <a:t>): proposed act prohibiting exportation of PI off-shore </a:t>
            </a:r>
            <a:endParaRPr lang="en-US" sz="2200" dirty="0"/>
          </a:p>
          <a:p>
            <a:pPr lvl="1"/>
            <a:r>
              <a:rPr lang="en-US" sz="2600" dirty="0" smtClean="0"/>
              <a:t>Institution Polices and Procedures</a:t>
            </a:r>
          </a:p>
          <a:p>
            <a:pPr lvl="1"/>
            <a:r>
              <a:rPr lang="en-US" sz="2600" dirty="0" smtClean="0"/>
              <a:t>Insurance requirements for third party providers of medical translation services</a:t>
            </a:r>
          </a:p>
          <a:p>
            <a:pPr lvl="1"/>
            <a:r>
              <a:rPr lang="en-US" sz="2600" dirty="0" smtClean="0"/>
              <a:t>Offshoring of medical translation services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b="1" i="1" dirty="0" smtClean="0"/>
          </a:p>
          <a:p>
            <a:pPr marL="0" indent="0">
              <a:buNone/>
            </a:pPr>
            <a:endParaRPr lang="en-US" sz="2800" b="1" i="1" dirty="0" smtClean="0"/>
          </a:p>
          <a:p>
            <a:pPr marL="0" indent="0">
              <a:buNone/>
            </a:pPr>
            <a:endParaRPr lang="en-US" b="1" i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64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05150"/>
                </a:solidFill>
              </a:rPr>
              <a:t>Machine Translation</a:t>
            </a:r>
            <a:endParaRPr lang="en-US" b="1" dirty="0">
              <a:solidFill>
                <a:srgbClr val="5051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Goggle Translate (Free)</a:t>
            </a:r>
          </a:p>
          <a:p>
            <a:r>
              <a:rPr lang="en-US" dirty="0" smtClean="0"/>
              <a:t>Microsoft Translate Tool (Free)</a:t>
            </a:r>
          </a:p>
          <a:p>
            <a:pPr lvl="1"/>
            <a:r>
              <a:rPr lang="en-US" dirty="0"/>
              <a:t>The patient name was picked up as content and translated by the tool so that the </a:t>
            </a:r>
            <a:r>
              <a:rPr lang="en-US" dirty="0" smtClean="0"/>
              <a:t>test patient </a:t>
            </a:r>
            <a:r>
              <a:rPr lang="en-US" dirty="0"/>
              <a:t>name, “</a:t>
            </a:r>
            <a:r>
              <a:rPr lang="en-US" b="1" dirty="0"/>
              <a:t>Test X, Bob</a:t>
            </a:r>
            <a:r>
              <a:rPr lang="en-US" dirty="0"/>
              <a:t>” </a:t>
            </a:r>
            <a:r>
              <a:rPr lang="en-US" i="1" dirty="0" smtClean="0"/>
              <a:t>was translated to </a:t>
            </a:r>
            <a:r>
              <a:rPr lang="en-US" dirty="0" smtClean="0"/>
              <a:t>“</a:t>
            </a:r>
            <a:r>
              <a:rPr lang="en-US" b="1" dirty="0" err="1"/>
              <a:t>Prueba</a:t>
            </a:r>
            <a:r>
              <a:rPr lang="en-US" b="1" dirty="0"/>
              <a:t> X, Bob</a:t>
            </a:r>
            <a:r>
              <a:rPr lang="en-US" dirty="0"/>
              <a:t>”.</a:t>
            </a:r>
          </a:p>
          <a:p>
            <a:pPr lvl="1"/>
            <a:r>
              <a:rPr lang="en-US" dirty="0" smtClean="0"/>
              <a:t>Accuracy </a:t>
            </a:r>
            <a:r>
              <a:rPr lang="en-US" dirty="0"/>
              <a:t>of translation can only be validated to a certain degree. Since it translates </a:t>
            </a:r>
            <a:r>
              <a:rPr lang="en-US" dirty="0" smtClean="0"/>
              <a:t>the content </a:t>
            </a:r>
            <a:r>
              <a:rPr lang="en-US" dirty="0"/>
              <a:t>of the Medical Record on the fly, it’s impossible to predict and test every </a:t>
            </a:r>
            <a:r>
              <a:rPr lang="en-US" dirty="0" smtClean="0"/>
              <a:t>word that </a:t>
            </a:r>
            <a:r>
              <a:rPr lang="en-US" dirty="0"/>
              <a:t>might be presented for translation.</a:t>
            </a:r>
          </a:p>
          <a:p>
            <a:pPr lvl="1"/>
            <a:r>
              <a:rPr lang="en-US" dirty="0" smtClean="0"/>
              <a:t>HIPAA </a:t>
            </a:r>
            <a:r>
              <a:rPr lang="en-US" dirty="0"/>
              <a:t>privacy issues are a </a:t>
            </a:r>
            <a:r>
              <a:rPr lang="en-US" dirty="0" smtClean="0"/>
              <a:t>concern when translation occurs on a remote server outside the control of the institution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58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05150"/>
                </a:solidFill>
              </a:rPr>
              <a:t>Who are the stakeholders?</a:t>
            </a:r>
            <a:endParaRPr lang="en-US" b="1" dirty="0">
              <a:solidFill>
                <a:srgbClr val="5051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endParaRPr lang="en-US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Executives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/>
              <a:t>C</a:t>
            </a:r>
            <a:r>
              <a:rPr lang="en-US" sz="2400" dirty="0" smtClean="0"/>
              <a:t>linical champions</a:t>
            </a:r>
            <a:endParaRPr lang="en-US" sz="24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Compliance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Risk Management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Regulatory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Medical </a:t>
            </a:r>
            <a:r>
              <a:rPr lang="en-US" sz="2400" dirty="0"/>
              <a:t>Records, etc</a:t>
            </a:r>
            <a:r>
              <a:rPr lang="en-US" sz="2400" dirty="0" smtClean="0"/>
              <a:t>.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Our Spanish Communities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00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05150"/>
                </a:solidFill>
              </a:rPr>
              <a:t>Our Translation Plan</a:t>
            </a:r>
            <a:endParaRPr lang="en-US" b="1" dirty="0">
              <a:solidFill>
                <a:srgbClr val="50515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4622402"/>
              </p:ext>
            </p:extLst>
          </p:nvPr>
        </p:nvGraphicFramePr>
        <p:xfrm>
          <a:off x="457200" y="1600200"/>
          <a:ext cx="8229600" cy="266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Content Item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Translator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Website files</a:t>
                      </a:r>
                      <a:r>
                        <a:rPr lang="en-US" baseline="0" dirty="0" smtClean="0"/>
                        <a:t> (html/xml)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Web programmer/native </a:t>
                      </a:r>
                      <a:r>
                        <a:rPr lang="en-US" dirty="0" err="1" smtClean="0"/>
                        <a:t>spanish</a:t>
                      </a:r>
                      <a:r>
                        <a:rPr lang="en-US" dirty="0" smtClean="0"/>
                        <a:t> speaker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Legal documents (terms &amp; conditions, privacy practices)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Third party translation service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Linked sites</a:t>
                      </a:r>
                      <a:r>
                        <a:rPr lang="en-US" baseline="0" dirty="0" smtClean="0"/>
                        <a:t> (within UCSD)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Enterprise</a:t>
                      </a:r>
                      <a:r>
                        <a:rPr lang="en-US" baseline="0" dirty="0" smtClean="0"/>
                        <a:t> Web Development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Clinical Messages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Third</a:t>
                      </a:r>
                      <a:r>
                        <a:rPr lang="en-US" baseline="0" dirty="0" smtClean="0"/>
                        <a:t> party translation service (discontinued post pilot)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24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30"/>
            <a:ext cx="11346510" cy="11341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Learning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Objective 3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US" dirty="0"/>
              <a:t>Describe successes and challenges in Spanish patient chart work experienced by patients and clinicians.</a:t>
            </a:r>
          </a:p>
          <a:p>
            <a:pPr marL="0" indent="0">
              <a:spcAft>
                <a:spcPts val="1000"/>
              </a:spcAft>
              <a:buNone/>
            </a:pPr>
            <a:endParaRPr lang="en-US" dirty="0"/>
          </a:p>
          <a:p>
            <a:pPr marL="0" indent="0">
              <a:spcAft>
                <a:spcPts val="1000"/>
              </a:spcAft>
              <a:buNone/>
            </a:pPr>
            <a:r>
              <a:rPr lang="en-US" dirty="0" smtClean="0"/>
              <a:t>Presenter:  Barbara Berkovich</a:t>
            </a:r>
          </a:p>
          <a:p>
            <a:pPr marL="0" indent="0">
              <a:spcAft>
                <a:spcPts val="1000"/>
              </a:spcAft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90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Pilot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11" y="1438275"/>
            <a:ext cx="6219377" cy="4151313"/>
          </a:xfrm>
        </p:spPr>
      </p:pic>
    </p:spTree>
    <p:extLst>
      <p:ext uri="{BB962C8B-B14F-4D97-AF65-F5344CB8AC3E}">
        <p14:creationId xmlns:p14="http://schemas.microsoft.com/office/powerpoint/2010/main" val="33528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05150"/>
                </a:solidFill>
              </a:rPr>
              <a:t>Pilot Design</a:t>
            </a:r>
            <a:endParaRPr lang="en-US" b="1" dirty="0">
              <a:solidFill>
                <a:srgbClr val="5051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7558"/>
            <a:ext cx="8229599" cy="3471712"/>
          </a:xfrm>
        </p:spPr>
        <p:txBody>
          <a:bodyPr/>
          <a:lstStyle/>
          <a:p>
            <a:r>
              <a:rPr lang="en-US" dirty="0" smtClean="0"/>
              <a:t>90 </a:t>
            </a:r>
            <a:r>
              <a:rPr lang="en-US" dirty="0"/>
              <a:t>day pilot – limited in patient size (25)</a:t>
            </a:r>
          </a:p>
          <a:p>
            <a:r>
              <a:rPr lang="en-US" dirty="0"/>
              <a:t>Limited message size 500 character messages</a:t>
            </a:r>
          </a:p>
          <a:p>
            <a:r>
              <a:rPr lang="en-US" dirty="0"/>
              <a:t>Short period of time to build baseline of message </a:t>
            </a:r>
            <a:r>
              <a:rPr lang="en-US" dirty="0" smtClean="0"/>
              <a:t>volume per patient</a:t>
            </a:r>
          </a:p>
          <a:p>
            <a:r>
              <a:rPr lang="en-US" dirty="0" smtClean="0"/>
              <a:t>Negotiate short contract with instead of $15/message lower rate est. &lt;$2/message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2363" y="4646295"/>
            <a:ext cx="18192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421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At the conclusion of this activity, the participant will be able to:</a:t>
            </a:r>
          </a:p>
          <a:p>
            <a:pPr marL="0" indent="0">
              <a:buNone/>
            </a:pPr>
            <a:endParaRPr lang="en-US" dirty="0"/>
          </a:p>
          <a:p>
            <a:pPr marL="438912" indent="-457200">
              <a:spcAft>
                <a:spcPts val="1000"/>
              </a:spcAft>
              <a:buFont typeface="+mj-lt"/>
              <a:buAutoNum type="arabicPeriod"/>
            </a:pPr>
            <a:r>
              <a:rPr lang="en-US" dirty="0"/>
              <a:t>Explain the challenges of translating the contents of the Medical record, financial and legal considerations for third party message translation</a:t>
            </a:r>
            <a:r>
              <a:rPr lang="en-US" dirty="0" smtClean="0"/>
              <a:t>.</a:t>
            </a:r>
            <a:endParaRPr lang="en-US" dirty="0"/>
          </a:p>
          <a:p>
            <a:pPr marL="438912" indent="-457200">
              <a:spcAft>
                <a:spcPts val="1000"/>
              </a:spcAft>
              <a:buFont typeface="+mj-lt"/>
              <a:buAutoNum type="arabicPeriod"/>
            </a:pPr>
            <a:r>
              <a:rPr lang="en-US" dirty="0"/>
              <a:t>Describe the different level of translation accuracy demanded by clinical, scheduling, and customer messages.</a:t>
            </a:r>
          </a:p>
          <a:p>
            <a:pPr marL="438912" indent="-457200">
              <a:spcAft>
                <a:spcPts val="1000"/>
              </a:spcAft>
              <a:buFont typeface="+mj-lt"/>
              <a:buAutoNum type="arabicPeriod"/>
            </a:pPr>
            <a:r>
              <a:rPr lang="en-US" dirty="0"/>
              <a:t>Describe successes and challenges in Spanish patient chart work experienced by patients and clinicians.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54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05150"/>
                </a:solidFill>
              </a:rPr>
              <a:t>Registration process</a:t>
            </a:r>
            <a:endParaRPr lang="en-US" b="1" dirty="0">
              <a:solidFill>
                <a:srgbClr val="5051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 </a:t>
            </a:r>
            <a:endParaRPr lang="en-US" dirty="0"/>
          </a:p>
          <a:p>
            <a:r>
              <a:rPr lang="en-US" dirty="0"/>
              <a:t>No difference in </a:t>
            </a:r>
            <a:r>
              <a:rPr lang="en-US" dirty="0" smtClean="0"/>
              <a:t>registration </a:t>
            </a:r>
            <a:r>
              <a:rPr lang="en-US" dirty="0"/>
              <a:t>process (except </a:t>
            </a:r>
            <a:r>
              <a:rPr lang="en-US" dirty="0" smtClean="0"/>
              <a:t>language). Customer </a:t>
            </a:r>
            <a:r>
              <a:rPr lang="en-US" dirty="0"/>
              <a:t>support group </a:t>
            </a:r>
            <a:r>
              <a:rPr lang="en-US" dirty="0" smtClean="0"/>
              <a:t>has </a:t>
            </a:r>
            <a:r>
              <a:rPr lang="en-US" dirty="0"/>
              <a:t>Spanish </a:t>
            </a:r>
            <a:r>
              <a:rPr lang="en-US" dirty="0" smtClean="0"/>
              <a:t>speakers on staff</a:t>
            </a:r>
            <a:endParaRPr lang="en-US" dirty="0"/>
          </a:p>
          <a:p>
            <a:r>
              <a:rPr lang="en-US" dirty="0"/>
              <a:t>Anyone who needs help signing up </a:t>
            </a:r>
            <a:r>
              <a:rPr lang="en-US" dirty="0" smtClean="0"/>
              <a:t>can </a:t>
            </a:r>
            <a:r>
              <a:rPr lang="en-US" dirty="0"/>
              <a:t>call </a:t>
            </a:r>
            <a:r>
              <a:rPr lang="en-US" dirty="0" smtClean="0"/>
              <a:t>Customer </a:t>
            </a:r>
            <a:r>
              <a:rPr lang="en-US" dirty="0"/>
              <a:t>support</a:t>
            </a:r>
            <a:r>
              <a:rPr lang="en-US" dirty="0" smtClean="0"/>
              <a:t>.</a:t>
            </a:r>
          </a:p>
          <a:p>
            <a:r>
              <a:rPr lang="en-US" dirty="0"/>
              <a:t>Soft </a:t>
            </a:r>
            <a:r>
              <a:rPr lang="en-US" dirty="0" smtClean="0"/>
              <a:t>start</a:t>
            </a:r>
          </a:p>
          <a:p>
            <a:r>
              <a:rPr lang="en-US" dirty="0" smtClean="0"/>
              <a:t>1 </a:t>
            </a:r>
            <a:r>
              <a:rPr lang="en-US" dirty="0"/>
              <a:t>by 1 </a:t>
            </a:r>
            <a:r>
              <a:rPr lang="en-US" dirty="0" smtClean="0"/>
              <a:t>signup</a:t>
            </a:r>
          </a:p>
          <a:p>
            <a:r>
              <a:rPr lang="en-US" dirty="0" smtClean="0"/>
              <a:t>Presentation to Family Advisory Board (FAB) for HIV/AIDS Mother, Child Adolescent Clinic</a:t>
            </a:r>
          </a:p>
          <a:p>
            <a:r>
              <a:rPr lang="en-US" dirty="0" smtClean="0"/>
              <a:t>Provider training for MCA Clinicians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05150"/>
                </a:solidFill>
              </a:rPr>
              <a:t>Patient Feedback after 90 days</a:t>
            </a:r>
            <a:endParaRPr lang="en-US" b="1" dirty="0">
              <a:solidFill>
                <a:srgbClr val="5051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7693"/>
            <a:ext cx="8229599" cy="46903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 </a:t>
            </a:r>
            <a:endParaRPr lang="en-US" dirty="0"/>
          </a:p>
          <a:p>
            <a:pPr marL="0" indent="0">
              <a:buNone/>
            </a:pPr>
            <a:r>
              <a:rPr lang="en-US" sz="2600" dirty="0" smtClean="0"/>
              <a:t>Very few </a:t>
            </a:r>
            <a:r>
              <a:rPr lang="en-US" sz="2600" dirty="0"/>
              <a:t>participants </a:t>
            </a:r>
            <a:r>
              <a:rPr lang="en-US" sz="2600" dirty="0" smtClean="0"/>
              <a:t>activated </a:t>
            </a:r>
            <a:r>
              <a:rPr lang="en-US" sz="2600" dirty="0"/>
              <a:t>their </a:t>
            </a:r>
            <a:r>
              <a:rPr lang="en-US" sz="2600" dirty="0" err="1"/>
              <a:t>MyChart</a:t>
            </a:r>
            <a:r>
              <a:rPr lang="en-US" sz="2600" dirty="0"/>
              <a:t> access. </a:t>
            </a: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The </a:t>
            </a:r>
            <a:r>
              <a:rPr lang="en-US" sz="2600" dirty="0"/>
              <a:t>ones that did </a:t>
            </a:r>
            <a:r>
              <a:rPr lang="en-US" sz="2600" dirty="0" smtClean="0"/>
              <a:t>activate </a:t>
            </a:r>
            <a:r>
              <a:rPr lang="en-US" sz="2600" dirty="0"/>
              <a:t>it are very pleased with the </a:t>
            </a:r>
            <a:r>
              <a:rPr lang="en-US" sz="2600" dirty="0" smtClean="0"/>
              <a:t>program. Early adopters encouraged others to try it </a:t>
            </a:r>
          </a:p>
          <a:p>
            <a:pPr marL="0" indent="0">
              <a:buNone/>
            </a:pPr>
            <a:r>
              <a:rPr lang="en-US" sz="2600" dirty="0" smtClean="0"/>
              <a:t>because it:</a:t>
            </a:r>
            <a:endParaRPr lang="en-US" sz="2600" dirty="0"/>
          </a:p>
          <a:p>
            <a:pPr marL="486918" lvl="1" indent="0">
              <a:buNone/>
            </a:pPr>
            <a:r>
              <a:rPr lang="en-US" sz="2600" dirty="0"/>
              <a:t>- </a:t>
            </a:r>
            <a:r>
              <a:rPr lang="en-US" sz="2600" dirty="0" smtClean="0"/>
              <a:t>Is easy </a:t>
            </a:r>
            <a:r>
              <a:rPr lang="en-US" sz="2600" dirty="0"/>
              <a:t>to use</a:t>
            </a:r>
          </a:p>
          <a:p>
            <a:pPr marL="486918" lvl="1" indent="0">
              <a:buNone/>
            </a:pPr>
            <a:r>
              <a:rPr lang="en-US" sz="2600" dirty="0" smtClean="0"/>
              <a:t>- Processes pharmacy </a:t>
            </a:r>
            <a:r>
              <a:rPr lang="en-US" sz="2600" dirty="0"/>
              <a:t>refills</a:t>
            </a:r>
          </a:p>
          <a:p>
            <a:pPr marL="577850" lvl="1" indent="-92075">
              <a:buNone/>
            </a:pPr>
            <a:r>
              <a:rPr lang="en-US" sz="2600" dirty="0" smtClean="0"/>
              <a:t>- Allows communication </a:t>
            </a:r>
            <a:r>
              <a:rPr lang="en-US" sz="2600" dirty="0"/>
              <a:t>with their providers without the need to call busy </a:t>
            </a:r>
            <a:r>
              <a:rPr lang="en-US" sz="2600" dirty="0" smtClean="0"/>
              <a:t>clinic </a:t>
            </a:r>
          </a:p>
          <a:p>
            <a:pPr marL="486918" lvl="1" indent="0">
              <a:buNone/>
            </a:pPr>
            <a:r>
              <a:rPr lang="en-US" sz="2600" dirty="0" smtClean="0"/>
              <a:t>-Displays </a:t>
            </a:r>
            <a:r>
              <a:rPr lang="en-US" sz="2600" dirty="0"/>
              <a:t>their lab results </a:t>
            </a:r>
            <a:endParaRPr lang="en-US" sz="2600" dirty="0" smtClean="0"/>
          </a:p>
          <a:p>
            <a:pPr marL="486918" lvl="1" indent="0">
              <a:buNone/>
            </a:pPr>
            <a:r>
              <a:rPr lang="en-US" sz="2600" dirty="0" smtClean="0"/>
              <a:t>-Facilitates scheduling of their </a:t>
            </a:r>
            <a:r>
              <a:rPr lang="en-US" sz="2600" dirty="0"/>
              <a:t>appointments </a:t>
            </a:r>
            <a:endParaRPr lang="en-US" sz="2600" dirty="0" smtClean="0"/>
          </a:p>
          <a:p>
            <a:pPr marL="486918" lvl="1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Some </a:t>
            </a:r>
            <a:r>
              <a:rPr lang="en-US" sz="2600" dirty="0"/>
              <a:t>of the participants </a:t>
            </a:r>
            <a:r>
              <a:rPr lang="en-US" sz="2600" dirty="0" smtClean="0"/>
              <a:t>believed a SSN was required (it is not)</a:t>
            </a:r>
            <a:endParaRPr lang="en-US" sz="26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8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65532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Inventory content pages for your portal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Assess your internal translation resources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Develop translation &amp; maintenance plan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Obtain approvals and resource commitments</a:t>
            </a:r>
          </a:p>
          <a:p>
            <a:endParaRPr lang="en-US" dirty="0" smtClean="0"/>
          </a:p>
          <a:p>
            <a:r>
              <a:rPr lang="en-US" dirty="0" smtClean="0"/>
              <a:t>Start a dialogue about non-English content in Medical Records and Translator qualifications. Don’t proceed with clinical messaging without clear guidelines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200">
              <a:lnSpc>
                <a:spcPts val="2800"/>
              </a:lnSpc>
            </a:pPr>
            <a:r>
              <a:rPr lang="en-US" sz="2400" b="1" dirty="0">
                <a:solidFill>
                  <a:srgbClr val="474746"/>
                </a:solidFill>
              </a:rPr>
              <a:t>Getting </a:t>
            </a:r>
            <a:r>
              <a:rPr lang="en-US" sz="2400" b="1" dirty="0" smtClean="0">
                <a:solidFill>
                  <a:srgbClr val="474746"/>
                </a:solidFill>
              </a:rPr>
              <a:t>ready for a Spanish Patient Portal</a:t>
            </a:r>
            <a:endParaRPr lang="en-US" sz="2400" b="1" dirty="0">
              <a:solidFill>
                <a:srgbClr val="4747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4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6354"/>
            <a:ext cx="8333874" cy="958432"/>
          </a:xfrm>
        </p:spPr>
        <p:txBody>
          <a:bodyPr/>
          <a:lstStyle/>
          <a:p>
            <a:r>
              <a:rPr lang="en-US" b="1" dirty="0" smtClean="0">
                <a:solidFill>
                  <a:srgbClr val="505150"/>
                </a:solidFill>
              </a:rPr>
              <a:t>Why should we pursue Spanish Patient Web Portals?</a:t>
            </a:r>
            <a:endParaRPr lang="en-US" b="1" dirty="0">
              <a:solidFill>
                <a:srgbClr val="5051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7693"/>
            <a:ext cx="5849731" cy="4151577"/>
          </a:xfrm>
        </p:spPr>
        <p:txBody>
          <a:bodyPr>
            <a:normAutofit/>
          </a:bodyPr>
          <a:lstStyle/>
          <a:p>
            <a:r>
              <a:rPr lang="en-US" dirty="0" smtClean="0"/>
              <a:t>We serve a global population</a:t>
            </a:r>
          </a:p>
          <a:p>
            <a:r>
              <a:rPr lang="en-US" dirty="0" smtClean="0"/>
              <a:t>The Hispanic population of the US is 50.5 million(1); 14 million in California(1); 35 million Spanish speaking households in the US(2)</a:t>
            </a:r>
            <a:endParaRPr lang="en-US" dirty="0"/>
          </a:p>
          <a:p>
            <a:r>
              <a:rPr lang="en-US" dirty="0" smtClean="0"/>
              <a:t>….And, it really comes down to the personal level as patients find new ways to receive efficient, effective, high quality healthcare with their providers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11" y="1437693"/>
            <a:ext cx="2540289" cy="431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951621"/>
            <a:ext cx="599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</a:t>
            </a:r>
            <a:r>
              <a:rPr lang="en-US" dirty="0" smtClean="0">
                <a:hlinkClick r:id="rId4"/>
              </a:rPr>
              <a:t> www.census.gov</a:t>
            </a:r>
            <a:r>
              <a:rPr lang="en-US" dirty="0" smtClean="0"/>
              <a:t> 2010 US census; 2. 2009 US census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505150"/>
                </a:solidFill>
              </a:rPr>
              <a:t>Thanks</a:t>
            </a:r>
            <a:endParaRPr lang="en-US" b="1" dirty="0">
              <a:solidFill>
                <a:srgbClr val="5051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13" y="1600201"/>
            <a:ext cx="8229599" cy="42862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dirty="0" err="1" smtClean="0">
                <a:solidFill>
                  <a:srgbClr val="505150"/>
                </a:solidFill>
              </a:rPr>
              <a:t>MyUCSDChart</a:t>
            </a:r>
            <a:r>
              <a:rPr lang="en-US" sz="2600" b="1" dirty="0" smtClean="0">
                <a:solidFill>
                  <a:srgbClr val="505150"/>
                </a:solidFill>
              </a:rPr>
              <a:t> Administrator</a:t>
            </a:r>
          </a:p>
          <a:p>
            <a:pPr marL="342900" indent="-342900"/>
            <a:r>
              <a:rPr lang="en-US" sz="2200" dirty="0" smtClean="0">
                <a:solidFill>
                  <a:srgbClr val="505150"/>
                </a:solidFill>
              </a:rPr>
              <a:t>Jeff Engel</a:t>
            </a:r>
          </a:p>
          <a:p>
            <a:pPr marL="342900" indent="-342900"/>
            <a:endParaRPr lang="en-US" dirty="0">
              <a:solidFill>
                <a:srgbClr val="505150"/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505150"/>
                </a:solidFill>
              </a:rPr>
              <a:t>OWEN </a:t>
            </a:r>
            <a:r>
              <a:rPr lang="en-US" sz="2600" b="1" dirty="0">
                <a:solidFill>
                  <a:srgbClr val="505150"/>
                </a:solidFill>
              </a:rPr>
              <a:t>ANCHOR </a:t>
            </a:r>
            <a:r>
              <a:rPr lang="en-US" sz="2600" b="1" dirty="0" smtClean="0">
                <a:solidFill>
                  <a:srgbClr val="505150"/>
                </a:solidFill>
              </a:rPr>
              <a:t>TEAM</a:t>
            </a:r>
            <a:endParaRPr lang="en-US" sz="2000" dirty="0"/>
          </a:p>
          <a:p>
            <a:r>
              <a:rPr lang="en-US" sz="2200" dirty="0" smtClean="0"/>
              <a:t>Moira Mar-Tang</a:t>
            </a:r>
            <a:endParaRPr lang="en-US" sz="2200" dirty="0"/>
          </a:p>
          <a:p>
            <a:r>
              <a:rPr lang="en-US" sz="2200" dirty="0" smtClean="0"/>
              <a:t>Pavel Tseytlovskiy</a:t>
            </a:r>
          </a:p>
          <a:p>
            <a:r>
              <a:rPr lang="en-US" sz="2200" dirty="0" smtClean="0"/>
              <a:t>Susan </a:t>
            </a:r>
            <a:r>
              <a:rPr lang="en-US" sz="2200" dirty="0"/>
              <a:t>Benson</a:t>
            </a:r>
          </a:p>
          <a:p>
            <a:r>
              <a:rPr lang="en-US" sz="2200" dirty="0"/>
              <a:t>Dorothea </a:t>
            </a:r>
            <a:r>
              <a:rPr lang="en-US" sz="2200" dirty="0" smtClean="0"/>
              <a:t>Northcutt</a:t>
            </a:r>
            <a:endParaRPr lang="en-US" sz="2200" dirty="0"/>
          </a:p>
          <a:p>
            <a:r>
              <a:rPr lang="en-US" sz="2200" dirty="0"/>
              <a:t>Jan Limneos</a:t>
            </a:r>
          </a:p>
          <a:p>
            <a:r>
              <a:rPr lang="en-US" sz="2200" dirty="0"/>
              <a:t>Dr. Chris </a:t>
            </a:r>
            <a:r>
              <a:rPr lang="en-US" sz="2200" dirty="0" smtClean="0"/>
              <a:t>Mathews</a:t>
            </a:r>
          </a:p>
          <a:p>
            <a:r>
              <a:rPr lang="en-US" sz="2200" dirty="0" smtClean="0"/>
              <a:t>CQI committee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The California HIV/AIDS Research Program; Award number: MH10-SD-640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87" y="1600201"/>
            <a:ext cx="2183892" cy="32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7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05150"/>
                </a:solidFill>
              </a:rPr>
              <a:t>Photo credits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The Owen Clinic ©2012 by Moira Mar Tang  with Permission</a:t>
            </a:r>
          </a:p>
          <a:p>
            <a:pPr marL="0" indent="0">
              <a:buNone/>
            </a:pPr>
            <a:r>
              <a:rPr lang="en-US" sz="1800" dirty="0"/>
              <a:t>Doctor-Patient ©2012 by Moira Mar Tang  with Permission</a:t>
            </a:r>
            <a:endParaRPr lang="en-US" sz="1800" dirty="0" smtClean="0"/>
          </a:p>
          <a:p>
            <a:pPr marL="285750" indent="-285750"/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Lucas the pilot and his huge airliner by </a:t>
            </a:r>
            <a:r>
              <a:rPr lang="en-US" sz="1800" dirty="0" err="1" smtClean="0"/>
              <a:t>dolanh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>
                <a:hlinkClick r:id="rId3"/>
              </a:rPr>
              <a:t>http://www.flickr.com/photos/reneeanddolan/7572298368</a:t>
            </a:r>
            <a:r>
              <a:rPr lang="en-US" sz="1800" dirty="0" smtClean="0">
                <a:hlinkClick r:id="rId3"/>
              </a:rPr>
              <a:t>/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>
                <a:hlinkClick r:id="rId4"/>
              </a:rPr>
              <a:t>http://</a:t>
            </a:r>
            <a:r>
              <a:rPr lang="en-US" sz="1800" dirty="0" smtClean="0">
                <a:hlinkClick r:id="rId4"/>
              </a:rPr>
              <a:t>creativecommons.org/licenses/by-nc-sa/2.0/deed.en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Man </a:t>
            </a:r>
            <a:r>
              <a:rPr lang="en-US" sz="1800" dirty="0" err="1" smtClean="0"/>
              <a:t>vs</a:t>
            </a:r>
            <a:r>
              <a:rPr lang="en-US" sz="1800" dirty="0"/>
              <a:t> Machine </a:t>
            </a:r>
            <a:r>
              <a:rPr lang="en-US" sz="1800" dirty="0" smtClean="0"/>
              <a:t> </a:t>
            </a:r>
            <a:r>
              <a:rPr lang="en-US" sz="1800" dirty="0" err="1" smtClean="0"/>
              <a:t>Xiafan</a:t>
            </a:r>
            <a:r>
              <a:rPr lang="en-US" sz="1800" dirty="0" smtClean="0"/>
              <a:t> </a:t>
            </a:r>
            <a:r>
              <a:rPr lang="en-US" sz="1800" dirty="0" err="1" smtClean="0"/>
              <a:t>Luo</a:t>
            </a:r>
            <a:r>
              <a:rPr lang="en-US" sz="1800" dirty="0" smtClean="0"/>
              <a:t>  </a:t>
            </a:r>
            <a:r>
              <a:rPr lang="en-US" sz="1800" dirty="0" smtClean="0">
                <a:hlinkClick r:id="rId5"/>
              </a:rPr>
              <a:t>http</a:t>
            </a:r>
            <a:r>
              <a:rPr lang="en-US" sz="1800" dirty="0">
                <a:hlinkClick r:id="rId5"/>
              </a:rPr>
              <a:t>://www.flickr.com/photos/sailwings/7056635773</a:t>
            </a:r>
            <a:r>
              <a:rPr lang="en-US" sz="1800" dirty="0" smtClean="0">
                <a:hlinkClick r:id="rId5"/>
              </a:rPr>
              <a:t>/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>
                <a:hlinkClick r:id="rId4"/>
              </a:rPr>
              <a:t>http://</a:t>
            </a:r>
            <a:r>
              <a:rPr lang="en-US" sz="1800" dirty="0" smtClean="0">
                <a:hlinkClick r:id="rId4"/>
              </a:rPr>
              <a:t>creativecommons.org/licenses/by-nc-sa/2.0/deed.en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57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05150"/>
                </a:solidFill>
              </a:rPr>
              <a:t>THE END</a:t>
            </a:r>
            <a:endParaRPr lang="en-US" b="1" dirty="0">
              <a:solidFill>
                <a:srgbClr val="50515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Obtaining CME/CE Credit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	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If you would like to receive continuing education credit for this activity, please visit: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		</a:t>
            </a:r>
            <a:r>
              <a:rPr lang="en-US" dirty="0" smtClean="0">
                <a:hlinkClick r:id="rId3"/>
              </a:rPr>
              <a:t>http://www.pesgce.com/RyanWhite2012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8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505150"/>
                </a:solidFill>
              </a:rPr>
              <a:t>Audience Poll – by show of hands</a:t>
            </a:r>
            <a:endParaRPr lang="en-US" sz="3600" b="1" dirty="0">
              <a:solidFill>
                <a:srgbClr val="5051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7693"/>
            <a:ext cx="8229599" cy="46101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    What </a:t>
            </a:r>
            <a:r>
              <a:rPr lang="en-US" dirty="0"/>
              <a:t>percentage of your patients are Spanish speakers</a:t>
            </a:r>
            <a:r>
              <a:rPr lang="en-US" dirty="0" smtClean="0"/>
              <a:t>?</a:t>
            </a:r>
          </a:p>
          <a:p>
            <a:pPr marL="51435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514350" lvl="1" indent="0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many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have online access to their patient charts: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1435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English?</a:t>
            </a:r>
          </a:p>
          <a:p>
            <a:pPr marL="51435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 Spanish?</a:t>
            </a:r>
          </a:p>
          <a:p>
            <a:pPr marL="514350" lvl="1" indent="0"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Other Languages?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351010" y="1235777"/>
            <a:ext cx="2533783" cy="62478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0000" b="1" cap="none" spc="0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  <a:p>
            <a:pPr algn="ctr"/>
            <a:endParaRPr lang="en-US" sz="20000" b="1" cap="none" spc="0" dirty="0">
              <a:ln w="11430"/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44779" y="2470486"/>
            <a:ext cx="21707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400" dirty="0"/>
              <a:t>Over 10%</a:t>
            </a:r>
          </a:p>
          <a:p>
            <a:pPr lvl="1"/>
            <a:r>
              <a:rPr lang="en-US" sz="2400" dirty="0"/>
              <a:t>Over 25%</a:t>
            </a:r>
          </a:p>
          <a:p>
            <a:pPr lvl="1"/>
            <a:r>
              <a:rPr lang="en-US" sz="2400" dirty="0"/>
              <a:t>Don’t know</a:t>
            </a:r>
          </a:p>
        </p:txBody>
      </p:sp>
    </p:spTree>
    <p:extLst>
      <p:ext uri="{BB962C8B-B14F-4D97-AF65-F5344CB8AC3E}">
        <p14:creationId xmlns:p14="http://schemas.microsoft.com/office/powerpoint/2010/main" val="375851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928" y="274638"/>
            <a:ext cx="7191872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Who are we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?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rPr>
              <a:t>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4" name="Picture 8" descr="UCSD Se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6" y="381000"/>
            <a:ext cx="94956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1494928" y="3228942"/>
            <a:ext cx="7162800" cy="42672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 3"/>
              <a:buChar char="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65760" marR="0" lvl="0" indent="-256032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 3"/>
              <a:buChar char=""/>
              <a:tabLst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Funded by California HIV/AIDS Research Program (CHRP) to serve as a pilot center for application of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Patient Centered Medical Home in HIV </a:t>
            </a:r>
          </a:p>
          <a:p>
            <a:pPr marL="365760" marR="0" lvl="0" indent="-256032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 3"/>
              <a:buChar char="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Site based focus to improve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Retention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CNICS phot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48" y="5864481"/>
            <a:ext cx="4248443" cy="65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AETC phot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3" y="5024966"/>
            <a:ext cx="776288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13" y="1664413"/>
            <a:ext cx="67170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The OWEN </a:t>
            </a:r>
            <a:r>
              <a:rPr lang="en-US" sz="2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CLINIC</a:t>
            </a:r>
          </a:p>
          <a:p>
            <a:r>
              <a:rPr lang="en-US" sz="2400" dirty="0" smtClean="0"/>
              <a:t>University of California, San Diego</a:t>
            </a:r>
          </a:p>
          <a:p>
            <a:r>
              <a:rPr lang="en-US" sz="2400" dirty="0" smtClean="0"/>
              <a:t>20 years of experience </a:t>
            </a:r>
          </a:p>
          <a:p>
            <a:r>
              <a:rPr lang="en-US" sz="2400" dirty="0"/>
              <a:t>3,000 HIV/AIDS </a:t>
            </a:r>
            <a:r>
              <a:rPr lang="en-US" sz="2400" dirty="0" smtClean="0"/>
              <a:t>patients</a:t>
            </a:r>
            <a:endParaRPr lang="en-US" sz="2400" dirty="0"/>
          </a:p>
          <a:p>
            <a:r>
              <a:rPr lang="en-US" sz="2400" dirty="0" smtClean="0"/>
              <a:t>High proportion of </a:t>
            </a:r>
            <a:r>
              <a:rPr lang="en-US" sz="2400" dirty="0" err="1" smtClean="0"/>
              <a:t>Medi</a:t>
            </a:r>
            <a:r>
              <a:rPr lang="en-US" sz="2400" dirty="0" smtClean="0"/>
              <a:t>-Cal/ Medicare/ RW funding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61900"/>
            <a:ext cx="8229600" cy="4361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15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856" y="82133"/>
            <a:ext cx="7191872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Who are we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8" descr="UCSD Se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06" y="381000"/>
            <a:ext cx="94956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1494928" y="3228942"/>
            <a:ext cx="7162800" cy="4267200"/>
          </a:xfrm>
          <a:prstGeom prst="rect">
            <a:avLst/>
          </a:prstGeom>
        </p:spPr>
        <p:txBody>
          <a:bodyPr/>
          <a:lstStyle/>
          <a:p>
            <a:pPr marL="365760" marR="0" lvl="0" indent="-256032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 3"/>
              <a:buChar char="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65760" marR="0" lvl="0" indent="-256032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 3"/>
              <a:buChar char=""/>
              <a:tabLst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Funded by California HIV/AIDS Research Program (CHRP) to serve as a pilot center for application of 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Patient Centered Medical Home in HIV </a:t>
            </a:r>
          </a:p>
          <a:p>
            <a:pPr marL="365760" marR="0" lvl="0" indent="-256032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Wingdings 3"/>
              <a:buChar char="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Site based focus to improve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Retention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CNICS phot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48" y="5864481"/>
            <a:ext cx="4248443" cy="65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AETC phot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3" y="5024966"/>
            <a:ext cx="776288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13" y="1664413"/>
            <a:ext cx="71649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The OWEN </a:t>
            </a:r>
            <a:r>
              <a:rPr lang="en-US" sz="24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CLINIC</a:t>
            </a:r>
          </a:p>
          <a:p>
            <a:r>
              <a:rPr lang="en-US" sz="2400" dirty="0" smtClean="0"/>
              <a:t>University of California, San Diego</a:t>
            </a:r>
          </a:p>
          <a:p>
            <a:r>
              <a:rPr lang="en-US" sz="2400" dirty="0" smtClean="0"/>
              <a:t>20 years of experience </a:t>
            </a:r>
          </a:p>
          <a:p>
            <a:r>
              <a:rPr lang="en-US" sz="2400" dirty="0"/>
              <a:t>3,000 HIV/AIDS </a:t>
            </a:r>
            <a:r>
              <a:rPr lang="en-US" sz="2400" dirty="0" smtClean="0"/>
              <a:t>patients</a:t>
            </a:r>
            <a:endParaRPr lang="en-US" sz="2400" dirty="0"/>
          </a:p>
          <a:p>
            <a:r>
              <a:rPr lang="en-US" sz="2400" dirty="0" smtClean="0"/>
              <a:t>High proportion of Medi-Cal/ Medicare/ RW funding</a:t>
            </a:r>
          </a:p>
        </p:txBody>
      </p:sp>
    </p:spTree>
    <p:extLst>
      <p:ext uri="{BB962C8B-B14F-4D97-AF65-F5344CB8AC3E}">
        <p14:creationId xmlns:p14="http://schemas.microsoft.com/office/powerpoint/2010/main" val="422954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DXTMPPPT01.em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2613" y="523982"/>
            <a:ext cx="7119990" cy="59898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8499" y="6524359"/>
            <a:ext cx="27655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CY 2011 OSHPD Patient Discharge Data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7265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San Diego County HIV/AIDS Prevalence</a:t>
            </a:r>
            <a:b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</a:b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					(Living: 12/31/11)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cs typeface="Times New Roman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83298463"/>
              </p:ext>
            </p:extLst>
          </p:nvPr>
        </p:nvGraphicFramePr>
        <p:xfrm>
          <a:off x="304800" y="1447801"/>
          <a:ext cx="4186989" cy="4191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000"/>
                <a:gridCol w="1397000"/>
                <a:gridCol w="1392989"/>
              </a:tblGrid>
              <a:tr h="675619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Prevalent* AIDS Cases, 2011</a:t>
                      </a:r>
                    </a:p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Rates per 100,000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0027">
                <a:tc>
                  <a:txBody>
                    <a:bodyPr/>
                    <a:lstStyle/>
                    <a:p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Male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Female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0027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White</a:t>
                      </a:r>
                      <a:endParaRPr lang="en-US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435.5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27.4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0027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Black</a:t>
                      </a:r>
                      <a:endParaRPr lang="en-US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892.2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207.1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0027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Hispanic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421.9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53.9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</a:tr>
              <a:tr h="915247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Asian/Other</a:t>
                      </a:r>
                      <a:endParaRPr lang="en-US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97.2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17.1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0027">
                <a:tc>
                  <a:txBody>
                    <a:bodyPr/>
                    <a:lstStyle/>
                    <a:p>
                      <a:r>
                        <a:rPr lang="en-US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US" sz="1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407.3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42.8</a:t>
                      </a:r>
                      <a:endParaRPr lang="en-US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44730353"/>
              </p:ext>
            </p:extLst>
          </p:nvPr>
        </p:nvGraphicFramePr>
        <p:xfrm>
          <a:off x="4648200" y="1447802"/>
          <a:ext cx="4191000" cy="4198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000"/>
                <a:gridCol w="1397000"/>
                <a:gridCol w="1397000"/>
              </a:tblGrid>
              <a:tr h="664186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Prevalent* HIV (not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AIDS) Cases, 2011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Rates per 100,000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5540">
                <a:tc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Male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Female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55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Times New Roman" pitchFamily="18" charset="0"/>
                          <a:cs typeface="Times New Roman" pitchFamily="18" charset="0"/>
                        </a:rPr>
                        <a:t>White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305.4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19.8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55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Times New Roman" pitchFamily="18" charset="0"/>
                          <a:cs typeface="Times New Roman" pitchFamily="18" charset="0"/>
                        </a:rPr>
                        <a:t>Black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562.5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145.6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55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Times New Roman" pitchFamily="18" charset="0"/>
                          <a:cs typeface="Times New Roman" pitchFamily="18" charset="0"/>
                        </a:rPr>
                        <a:t>Hispanic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245.2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32.5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</a:tr>
              <a:tr h="907097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Times New Roman" pitchFamily="18" charset="0"/>
                          <a:cs typeface="Times New Roman" pitchFamily="18" charset="0"/>
                        </a:rPr>
                        <a:t>Asian/Other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76.1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8.0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5540"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267.8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28.1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28600" y="5867400"/>
            <a:ext cx="7239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*Prevalent Cases:  Living at December, 31 2011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6257231"/>
            <a:ext cx="619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Data Source: SD HHSA HIV/AIDS Epidemiology Unit</a:t>
            </a:r>
          </a:p>
          <a:p>
            <a:r>
              <a:rPr lang="en-US" sz="1200" dirty="0" smtClean="0"/>
              <a:t>Epidemiology and Immunization Services Branch 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983939" y="163773"/>
            <a:ext cx="805219" cy="286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>
                    <a:lumMod val="90000"/>
                    <a:lumOff val="10000"/>
                  </a:schemeClr>
                </a:solidFill>
              </a:rPr>
              <a:t>6</a:t>
            </a:r>
            <a:endParaRPr lang="en-US" sz="1200" dirty="0">
              <a:solidFill>
                <a:schemeClr val="accent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4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sy-scenery">
  <a:themeElements>
    <a:clrScheme name="Custom 5">
      <a:dk1>
        <a:srgbClr val="262626"/>
      </a:dk1>
      <a:lt1>
        <a:sysClr val="window" lastClr="FFFFFF"/>
      </a:lt1>
      <a:dk2>
        <a:srgbClr val="569BBE"/>
      </a:dk2>
      <a:lt2>
        <a:srgbClr val="FFFFFF"/>
      </a:lt2>
      <a:accent1>
        <a:srgbClr val="00245D"/>
      </a:accent1>
      <a:accent2>
        <a:srgbClr val="6A85BA"/>
      </a:accent2>
      <a:accent3>
        <a:srgbClr val="59B297"/>
      </a:accent3>
      <a:accent4>
        <a:srgbClr val="24ADAE"/>
      </a:accent4>
      <a:accent5>
        <a:srgbClr val="A1BF87"/>
      </a:accent5>
      <a:accent6>
        <a:srgbClr val="4D361E"/>
      </a:accent6>
      <a:hlink>
        <a:srgbClr val="003699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1">
              <a:lumMod val="5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7F23520614C4448AB108F2D6A45B8B" ma:contentTypeVersion="1" ma:contentTypeDescription="Create a new document." ma:contentTypeScope="" ma:versionID="9650ba5f11c7b85ea59a781796335e27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58F1A2-FE65-4854-96BF-D6CC4FF5E214}">
  <ds:schemaRefs>
    <ds:schemaRef ds:uri="http://schemas.microsoft.com/office/2006/metadata/properties"/>
    <ds:schemaRef ds:uri="http://purl.org/dc/terms/"/>
    <ds:schemaRef ds:uri="http://purl.org/dc/elements/1.1/"/>
    <ds:schemaRef ds:uri="http://schemas.microsoft.com/sharepoint/v3"/>
    <ds:schemaRef ds:uri="http://purl.org/dc/dcmitype/"/>
    <ds:schemaRef ds:uri="http://schemas.microsoft.com/office/2006/documentManagement/types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9AD4C4F1-6364-48AA-9277-6AEE05BB26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36BD2F9F-EA99-4A43-9F94-69E6462CB3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1968</Words>
  <Application>Microsoft Office PowerPoint</Application>
  <PresentationFormat>On-screen Show (4:3)</PresentationFormat>
  <Paragraphs>441</Paragraphs>
  <Slides>47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hsy-scenery</vt:lpstr>
      <vt:lpstr>RWA 0130  Pilot testing a Spanish Patient Portal for      online access to Electronic Health Records  </vt:lpstr>
      <vt:lpstr>Disclosures</vt:lpstr>
      <vt:lpstr>Disclosures</vt:lpstr>
      <vt:lpstr>Learning Objectives</vt:lpstr>
      <vt:lpstr>Audience Poll – by show of hands</vt:lpstr>
      <vt:lpstr>Who are we? </vt:lpstr>
      <vt:lpstr>Who are we? </vt:lpstr>
      <vt:lpstr>PowerPoint Presentation</vt:lpstr>
      <vt:lpstr>San Diego County HIV/AIDS Prevalence      (Living: 12/31/11)</vt:lpstr>
      <vt:lpstr>PowerPoint Presentation</vt:lpstr>
      <vt:lpstr>MyUCSDChart Use at UC San Diego</vt:lpstr>
      <vt:lpstr>Patient Centered Medical Home</vt:lpstr>
      <vt:lpstr>Why we started our Spanish MyChart project</vt:lpstr>
      <vt:lpstr>What we’ve accomplished…</vt:lpstr>
      <vt:lpstr>Learning Objective 1</vt:lpstr>
      <vt:lpstr>How do we get from model…</vt:lpstr>
      <vt:lpstr>To a customized, branded MyChart?</vt:lpstr>
      <vt:lpstr>Static content – translate once </vt:lpstr>
      <vt:lpstr>Medical Record Content is Dynamic</vt:lpstr>
      <vt:lpstr>Spanish instructions will be on your medicine labels printed by the pharmacy. If you have questions about this medicine contact your pharmacy. </vt:lpstr>
      <vt:lpstr>PowerPoint Presentation</vt:lpstr>
      <vt:lpstr>Content Linking</vt:lpstr>
      <vt:lpstr>PowerPoint Presentation</vt:lpstr>
      <vt:lpstr>Don’t forget links to external English-only sites </vt:lpstr>
      <vt:lpstr>Lessons learned</vt:lpstr>
      <vt:lpstr>Learning Objective 2</vt:lpstr>
      <vt:lpstr>Messaging Solutions</vt:lpstr>
      <vt:lpstr>Our Experience with Clinical Messaging  Model 1 - Standard</vt:lpstr>
      <vt:lpstr>Our Experience with Clinical Messaging  Model 2- Custom</vt:lpstr>
      <vt:lpstr>Organizationally, where does the translation task fit? </vt:lpstr>
      <vt:lpstr>Audience Poll- Man vs Machine</vt:lpstr>
      <vt:lpstr>Human Translator Qualifications</vt:lpstr>
      <vt:lpstr>Compliance and Risk Considerations</vt:lpstr>
      <vt:lpstr>Machine Translation</vt:lpstr>
      <vt:lpstr>Who are the stakeholders?</vt:lpstr>
      <vt:lpstr>Our Translation Plan</vt:lpstr>
      <vt:lpstr>Learning Objective 3</vt:lpstr>
      <vt:lpstr>Our Pilot</vt:lpstr>
      <vt:lpstr>Pilot Design</vt:lpstr>
      <vt:lpstr>Registration process</vt:lpstr>
      <vt:lpstr>Patient Feedback after 90 days</vt:lpstr>
      <vt:lpstr>PowerPoint Presentation</vt:lpstr>
      <vt:lpstr>Why should we pursue Spanish Patient Web Portals?</vt:lpstr>
      <vt:lpstr>Thanks</vt:lpstr>
      <vt:lpstr>Photo credits </vt:lpstr>
      <vt:lpstr>THE END</vt:lpstr>
      <vt:lpstr>Obtaining CME/CE Credit </vt:lpstr>
    </vt:vector>
  </TitlesOfParts>
  <Company>UCSD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Text 28 Point Color Text 2</dc:title>
  <dc:creator>UCSD Medical Center</dc:creator>
  <cp:lastModifiedBy>UCSD Medical Center</cp:lastModifiedBy>
  <cp:revision>69</cp:revision>
  <cp:lastPrinted>2012-02-15T19:47:19Z</cp:lastPrinted>
  <dcterms:created xsi:type="dcterms:W3CDTF">2012-08-23T16:47:38Z</dcterms:created>
  <dcterms:modified xsi:type="dcterms:W3CDTF">2012-10-15T19:03:08Z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0x010100BF7F23520614C4448AB108F2D6A45B8B</vt:lpwstr>
  </property>
</Properties>
</file>