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72" r:id="rId3"/>
    <p:sldId id="271" r:id="rId4"/>
    <p:sldId id="257" r:id="rId5"/>
    <p:sldId id="258" r:id="rId6"/>
    <p:sldId id="259" r:id="rId7"/>
    <p:sldId id="260" r:id="rId8"/>
    <p:sldId id="267" r:id="rId9"/>
    <p:sldId id="279" r:id="rId10"/>
    <p:sldId id="273" r:id="rId11"/>
    <p:sldId id="274" r:id="rId12"/>
    <p:sldId id="261" r:id="rId13"/>
    <p:sldId id="276" r:id="rId14"/>
    <p:sldId id="275" r:id="rId15"/>
    <p:sldId id="278" r:id="rId16"/>
    <p:sldId id="268" r:id="rId17"/>
    <p:sldId id="270" r:id="rId18"/>
    <p:sldId id="264" r:id="rId19"/>
    <p:sldId id="265" r:id="rId20"/>
    <p:sldId id="266" r:id="rId21"/>
    <p:sldId id="269" r:id="rId22"/>
    <p:sldId id="281" r:id="rId23"/>
    <p:sldId id="282" r:id="rId24"/>
    <p:sldId id="283" r:id="rId25"/>
    <p:sldId id="284" r:id="rId26"/>
    <p:sldId id="285" r:id="rId27"/>
    <p:sldId id="286" r:id="rId28"/>
    <p:sldId id="280" r:id="rId2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72" y="7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BC5FB02C-DCFD-4E03-BACC-78E7EE082CE2}" type="datetimeFigureOut">
              <a:rPr lang="en-US" smtClean="0"/>
              <a:pPr/>
              <a:t>11/27/2012</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09C1B907-E1B4-4445-AACD-9992046D880D}" type="slidenum">
              <a:rPr lang="en-US" smtClean="0"/>
              <a:pPr/>
              <a:t>‹#›</a:t>
            </a:fld>
            <a:endParaRPr lang="en-US"/>
          </a:p>
        </p:txBody>
      </p:sp>
    </p:spTree>
    <p:extLst>
      <p:ext uri="{BB962C8B-B14F-4D97-AF65-F5344CB8AC3E}">
        <p14:creationId xmlns:p14="http://schemas.microsoft.com/office/powerpoint/2010/main" val="1740028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9E09ADA6-EBB9-4CB0-A27F-96E9EADB2173}" type="datetimeFigureOut">
              <a:rPr lang="en-US" smtClean="0"/>
              <a:pPr/>
              <a:t>11/27/2012</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A84C00F0-6795-4C6A-96E4-2D00451B5460}" type="slidenum">
              <a:rPr lang="en-US" smtClean="0"/>
              <a:pPr/>
              <a:t>‹#›</a:t>
            </a:fld>
            <a:endParaRPr lang="en-US"/>
          </a:p>
        </p:txBody>
      </p:sp>
    </p:spTree>
    <p:extLst>
      <p:ext uri="{BB962C8B-B14F-4D97-AF65-F5344CB8AC3E}">
        <p14:creationId xmlns:p14="http://schemas.microsoft.com/office/powerpoint/2010/main" val="3855093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30000" dirty="0" smtClean="0"/>
              <a:t>st</a:t>
            </a:r>
            <a:r>
              <a:rPr lang="en-US" dirty="0" smtClean="0"/>
              <a:t> HIV test in 1985 – 1</a:t>
            </a:r>
            <a:r>
              <a:rPr lang="en-US" baseline="30000" dirty="0" smtClean="0"/>
              <a:t>st</a:t>
            </a:r>
            <a:r>
              <a:rPr lang="en-US" dirty="0" smtClean="0"/>
              <a:t> generation assay detected HIV-1 only, lacked sensitivity and specificity</a:t>
            </a:r>
            <a:r>
              <a:rPr lang="en-US" baseline="0" dirty="0" smtClean="0"/>
              <a:t> and were not able to detect the antibody response to the different HIV-1 clades</a:t>
            </a:r>
          </a:p>
          <a:p>
            <a:r>
              <a:rPr lang="en-US" dirty="0" smtClean="0"/>
              <a:t>2</a:t>
            </a:r>
            <a:r>
              <a:rPr lang="en-US" baseline="30000" dirty="0" smtClean="0"/>
              <a:t>nd</a:t>
            </a:r>
            <a:r>
              <a:rPr lang="en-US" dirty="0" smtClean="0"/>
              <a:t> generation assay – detects</a:t>
            </a:r>
            <a:r>
              <a:rPr lang="en-US" baseline="0" dirty="0" smtClean="0"/>
              <a:t> response to HIV-1 and HIV-2</a:t>
            </a:r>
          </a:p>
          <a:p>
            <a:r>
              <a:rPr lang="en-US" baseline="0" dirty="0" smtClean="0"/>
              <a:t>3</a:t>
            </a:r>
            <a:r>
              <a:rPr lang="en-US" baseline="30000" dirty="0" smtClean="0"/>
              <a:t>rd</a:t>
            </a:r>
            <a:r>
              <a:rPr lang="en-US" baseline="0" dirty="0" smtClean="0"/>
              <a:t> generation assay – detects HIV ½ antibodies 9-15 days after the first detection of p24 antigen, detects both IgG and </a:t>
            </a:r>
            <a:r>
              <a:rPr lang="en-US" baseline="0" dirty="0" err="1" smtClean="0"/>
              <a:t>IgM</a:t>
            </a:r>
            <a:r>
              <a:rPr lang="en-US" baseline="0" dirty="0" smtClean="0"/>
              <a:t> antibodies</a:t>
            </a:r>
          </a:p>
          <a:p>
            <a:r>
              <a:rPr lang="en-US" dirty="0" smtClean="0"/>
              <a:t>A positive HIV diagnosis is now possible up to 26 days prior to positive results by Western blot, the recommended confirmation test </a:t>
            </a:r>
            <a:endParaRPr lang="en-US" dirty="0"/>
          </a:p>
        </p:txBody>
      </p:sp>
      <p:sp>
        <p:nvSpPr>
          <p:cNvPr id="4" name="Slide Number Placeholder 3"/>
          <p:cNvSpPr>
            <a:spLocks noGrp="1"/>
          </p:cNvSpPr>
          <p:nvPr>
            <p:ph type="sldNum" sz="quarter" idx="10"/>
          </p:nvPr>
        </p:nvSpPr>
        <p:spPr/>
        <p:txBody>
          <a:bodyPr/>
          <a:lstStyle/>
          <a:p>
            <a:fld id="{8173B487-4B36-4D63-B130-2ECB25F07A53}" type="slidenum">
              <a:rPr lang="en-US" smtClean="0"/>
              <a:pPr/>
              <a:t>9</a:t>
            </a:fld>
            <a:endParaRPr lang="en-US"/>
          </a:p>
        </p:txBody>
      </p:sp>
    </p:spTree>
    <p:extLst>
      <p:ext uri="{BB962C8B-B14F-4D97-AF65-F5344CB8AC3E}">
        <p14:creationId xmlns:p14="http://schemas.microsoft.com/office/powerpoint/2010/main" val="130905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840F71-433E-47BF-9034-00F4C536109D}" type="slidenum">
              <a:rPr lang="en-US" smtClean="0"/>
              <a:pPr fontAlgn="base">
                <a:spcBef>
                  <a:spcPct val="0"/>
                </a:spcBef>
                <a:spcAft>
                  <a:spcPct val="0"/>
                </a:spcAft>
                <a:defRPr/>
              </a:pPr>
              <a:t>12</a:t>
            </a:fld>
            <a:endParaRPr lang="en-US"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E4510-4FF0-407E-BDE8-138618446D86}"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D5636-A80A-48BD-89C1-947B26ACCA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E4510-4FF0-407E-BDE8-138618446D86}" type="datetimeFigureOut">
              <a:rPr lang="en-US" smtClean="0"/>
              <a:pPr/>
              <a:t>11/27/2012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D5636-A80A-48BD-89C1-947B26ACCA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nejm.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ejm.org/"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1.jpeg"/><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3581400"/>
          </a:xfrm>
        </p:spPr>
        <p:txBody>
          <a:bodyPr>
            <a:normAutofit fontScale="90000"/>
          </a:bodyPr>
          <a:lstStyle/>
          <a:p>
            <a:r>
              <a:rPr lang="en-US" sz="4900" b="1" dirty="0" smtClean="0"/>
              <a:t>Earlier Recognition of HIV: </a:t>
            </a:r>
            <a:r>
              <a:rPr lang="en-US" sz="4900" dirty="0" smtClean="0"/>
              <a:t/>
            </a:r>
            <a:br>
              <a:rPr lang="en-US" sz="4900" dirty="0" smtClean="0"/>
            </a:br>
            <a:r>
              <a:rPr lang="en-US" sz="4900" dirty="0" smtClean="0"/>
              <a:t>Dilemmas for the Clinician</a:t>
            </a:r>
            <a:br>
              <a:rPr lang="en-US" sz="4900" dirty="0" smtClean="0"/>
            </a:br>
            <a:r>
              <a:rPr lang="en-US" dirty="0" smtClean="0"/>
              <a:t/>
            </a:r>
            <a:br>
              <a:rPr lang="en-US" dirty="0" smtClean="0"/>
            </a:br>
            <a:r>
              <a:rPr lang="en-US" sz="4000" dirty="0" smtClean="0"/>
              <a:t>Ryan White Annual Conference</a:t>
            </a:r>
            <a:br>
              <a:rPr lang="en-US" sz="4000" dirty="0" smtClean="0"/>
            </a:br>
            <a:r>
              <a:rPr lang="en-US" sz="4000" dirty="0" smtClean="0"/>
              <a:t>Washington, DC November 2012</a:t>
            </a:r>
            <a:r>
              <a:rPr lang="en-US" dirty="0" smtClean="0"/>
              <a:t/>
            </a:r>
            <a:br>
              <a:rPr lang="en-US" dirty="0" smtClean="0"/>
            </a:br>
            <a:endParaRPr lang="en-US" dirty="0"/>
          </a:p>
        </p:txBody>
      </p:sp>
      <p:sp>
        <p:nvSpPr>
          <p:cNvPr id="3" name="Subtitle 2"/>
          <p:cNvSpPr>
            <a:spLocks noGrp="1"/>
          </p:cNvSpPr>
          <p:nvPr>
            <p:ph type="subTitle" idx="1"/>
          </p:nvPr>
        </p:nvSpPr>
        <p:spPr>
          <a:xfrm>
            <a:off x="152400" y="3810000"/>
            <a:ext cx="6400800" cy="2514600"/>
          </a:xfrm>
        </p:spPr>
        <p:txBody>
          <a:bodyPr/>
          <a:lstStyle/>
          <a:p>
            <a:endParaRPr lang="en-US" dirty="0" smtClean="0"/>
          </a:p>
          <a:p>
            <a:r>
              <a:rPr lang="en-US" dirty="0" smtClean="0"/>
              <a:t>Jeffrey Beal, MD</a:t>
            </a:r>
          </a:p>
          <a:p>
            <a:r>
              <a:rPr lang="en-US" dirty="0" smtClean="0"/>
              <a:t>Jennifer Janelle, MD</a:t>
            </a:r>
          </a:p>
          <a:p>
            <a:r>
              <a:rPr lang="en-US" dirty="0" smtClean="0"/>
              <a:t>Robert Lawrence, MD</a:t>
            </a:r>
          </a:p>
          <a:p>
            <a:endParaRPr lang="en-US" dirty="0"/>
          </a:p>
        </p:txBody>
      </p:sp>
      <p:pic>
        <p:nvPicPr>
          <p:cNvPr id="4" name="Picture 4" descr="Cover"/>
          <p:cNvPicPr>
            <a:picLocks noChangeAspect="1" noChangeArrowheads="1"/>
          </p:cNvPicPr>
          <p:nvPr/>
        </p:nvPicPr>
        <p:blipFill>
          <a:blip r:embed="rId2" cstate="print"/>
          <a:srcRect/>
          <a:stretch>
            <a:fillRect/>
          </a:stretch>
        </p:blipFill>
        <p:spPr bwMode="auto">
          <a:xfrm>
            <a:off x="5486400" y="3962400"/>
            <a:ext cx="3352800" cy="2514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False-Positive HIV Results</a:t>
            </a:r>
            <a:endParaRPr lang="en-US" dirty="0"/>
          </a:p>
        </p:txBody>
      </p:sp>
      <p:sp>
        <p:nvSpPr>
          <p:cNvPr id="5" name="Text Placeholder 4"/>
          <p:cNvSpPr>
            <a:spLocks noGrp="1"/>
          </p:cNvSpPr>
          <p:nvPr>
            <p:ph type="body" idx="1"/>
          </p:nvPr>
        </p:nvSpPr>
        <p:spPr/>
        <p:txBody>
          <a:bodyPr/>
          <a:lstStyle/>
          <a:p>
            <a:r>
              <a:rPr lang="en-US" u="sng" dirty="0" smtClean="0"/>
              <a:t>Antibody  (</a:t>
            </a:r>
            <a:r>
              <a:rPr lang="en-US" u="sng" dirty="0" err="1" smtClean="0"/>
              <a:t>Ab</a:t>
            </a:r>
            <a:r>
              <a:rPr lang="en-US" u="sng" dirty="0" smtClean="0"/>
              <a:t>) Testing</a:t>
            </a:r>
            <a:endParaRPr lang="en-US" u="sng" dirty="0"/>
          </a:p>
        </p:txBody>
      </p:sp>
      <p:sp>
        <p:nvSpPr>
          <p:cNvPr id="3" name="Content Placeholder 2"/>
          <p:cNvSpPr>
            <a:spLocks noGrp="1"/>
          </p:cNvSpPr>
          <p:nvPr>
            <p:ph sz="half" idx="2"/>
          </p:nvPr>
        </p:nvSpPr>
        <p:spPr/>
        <p:txBody>
          <a:bodyPr>
            <a:normAutofit fontScale="85000" lnSpcReduction="20000"/>
          </a:bodyPr>
          <a:lstStyle/>
          <a:p>
            <a:r>
              <a:rPr lang="en-US" dirty="0" smtClean="0"/>
              <a:t>Influenza vaccination</a:t>
            </a:r>
          </a:p>
          <a:p>
            <a:r>
              <a:rPr lang="en-US" dirty="0" smtClean="0"/>
              <a:t>Viral illness</a:t>
            </a:r>
          </a:p>
          <a:p>
            <a:r>
              <a:rPr lang="en-US" dirty="0" smtClean="0"/>
              <a:t>Autoimmune disease</a:t>
            </a:r>
          </a:p>
          <a:p>
            <a:r>
              <a:rPr lang="en-US" dirty="0" smtClean="0"/>
              <a:t>Renal failure</a:t>
            </a:r>
          </a:p>
          <a:p>
            <a:r>
              <a:rPr lang="en-US" dirty="0" smtClean="0"/>
              <a:t>Cystic fibrosis</a:t>
            </a:r>
          </a:p>
          <a:p>
            <a:r>
              <a:rPr lang="en-US" dirty="0" smtClean="0"/>
              <a:t>Multiple pregnancies</a:t>
            </a:r>
          </a:p>
          <a:p>
            <a:r>
              <a:rPr lang="en-US" dirty="0" smtClean="0"/>
              <a:t>Blood transfusions</a:t>
            </a:r>
          </a:p>
          <a:p>
            <a:r>
              <a:rPr lang="en-US" dirty="0" smtClean="0"/>
              <a:t>Liver disease</a:t>
            </a:r>
          </a:p>
          <a:p>
            <a:r>
              <a:rPr lang="en-US" dirty="0" err="1" smtClean="0"/>
              <a:t>Parenteral</a:t>
            </a:r>
            <a:r>
              <a:rPr lang="en-US" dirty="0" smtClean="0"/>
              <a:t> substance abuse</a:t>
            </a:r>
          </a:p>
          <a:p>
            <a:r>
              <a:rPr lang="en-US" dirty="0" err="1" smtClean="0"/>
              <a:t>Hemodialysis</a:t>
            </a:r>
            <a:endParaRPr lang="en-US" dirty="0" smtClean="0"/>
          </a:p>
          <a:p>
            <a:r>
              <a:rPr lang="en-US" dirty="0" smtClean="0"/>
              <a:t>Vaccinations against rabies or hepatitis B</a:t>
            </a:r>
          </a:p>
          <a:p>
            <a:endParaRPr lang="en-US" dirty="0" smtClean="0"/>
          </a:p>
          <a:p>
            <a:endParaRPr lang="en-US" dirty="0"/>
          </a:p>
        </p:txBody>
      </p:sp>
      <p:sp>
        <p:nvSpPr>
          <p:cNvPr id="6" name="Text Placeholder 5"/>
          <p:cNvSpPr>
            <a:spLocks noGrp="1"/>
          </p:cNvSpPr>
          <p:nvPr>
            <p:ph type="body" sz="quarter" idx="3"/>
          </p:nvPr>
        </p:nvSpPr>
        <p:spPr/>
        <p:txBody>
          <a:bodyPr/>
          <a:lstStyle/>
          <a:p>
            <a:r>
              <a:rPr lang="en-US" u="sng" dirty="0" smtClean="0"/>
              <a:t>Western Blot - indeterminate</a:t>
            </a:r>
            <a:endParaRPr lang="en-US" u="sng" dirty="0"/>
          </a:p>
        </p:txBody>
      </p:sp>
      <p:sp>
        <p:nvSpPr>
          <p:cNvPr id="7" name="Content Placeholder 6"/>
          <p:cNvSpPr>
            <a:spLocks noGrp="1"/>
          </p:cNvSpPr>
          <p:nvPr>
            <p:ph sz="quarter" idx="4"/>
          </p:nvPr>
        </p:nvSpPr>
        <p:spPr/>
        <p:txBody>
          <a:bodyPr/>
          <a:lstStyle/>
          <a:p>
            <a:r>
              <a:rPr lang="en-US" dirty="0" smtClean="0"/>
              <a:t>Low titer of anti-HIV Abs</a:t>
            </a:r>
          </a:p>
          <a:p>
            <a:pPr>
              <a:buNone/>
            </a:pPr>
            <a:r>
              <a:rPr lang="en-US" dirty="0" smtClean="0"/>
              <a:t>		early </a:t>
            </a:r>
            <a:r>
              <a:rPr lang="en-US" dirty="0" err="1" smtClean="0"/>
              <a:t>seroconversion</a:t>
            </a:r>
            <a:r>
              <a:rPr lang="en-US" dirty="0" smtClean="0"/>
              <a:t>		advanced AIDS</a:t>
            </a:r>
          </a:p>
          <a:p>
            <a:r>
              <a:rPr lang="en-US" dirty="0" smtClean="0"/>
              <a:t>Infection with an unusual HIV type</a:t>
            </a:r>
          </a:p>
          <a:p>
            <a:r>
              <a:rPr lang="en-US" dirty="0" smtClean="0"/>
              <a:t>Recipients of experimental HIV vaccines</a:t>
            </a:r>
          </a:p>
          <a:p>
            <a:r>
              <a:rPr lang="en-US" dirty="0" smtClean="0"/>
              <a:t>Others: as for </a:t>
            </a:r>
            <a:r>
              <a:rPr lang="en-US" dirty="0" err="1" smtClean="0"/>
              <a:t>Ab</a:t>
            </a:r>
            <a:r>
              <a:rPr lang="en-US" dirty="0" smtClean="0"/>
              <a:t> testing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Confirmatory Western Blot</a:t>
            </a:r>
            <a:endParaRPr lang="en-US" dirty="0"/>
          </a:p>
        </p:txBody>
      </p:sp>
      <p:sp>
        <p:nvSpPr>
          <p:cNvPr id="3" name="Content Placeholder 2"/>
          <p:cNvSpPr>
            <a:spLocks noGrp="1"/>
          </p:cNvSpPr>
          <p:nvPr>
            <p:ph idx="1"/>
          </p:nvPr>
        </p:nvSpPr>
        <p:spPr>
          <a:xfrm>
            <a:off x="304800" y="1219200"/>
            <a:ext cx="8534400" cy="5334000"/>
          </a:xfrm>
        </p:spPr>
        <p:txBody>
          <a:bodyPr/>
          <a:lstStyle/>
          <a:p>
            <a:r>
              <a:rPr lang="en-US" dirty="0" smtClean="0"/>
              <a:t>Determine the antigenic specificity of the antibodies in the patient’s serum</a:t>
            </a:r>
          </a:p>
          <a:p>
            <a:r>
              <a:rPr lang="en-US" dirty="0" smtClean="0"/>
              <a:t>HIV-1 </a:t>
            </a:r>
            <a:r>
              <a:rPr lang="en-US" dirty="0" smtClean="0">
                <a:sym typeface="Wingdings" pitchFamily="2" charset="2"/>
              </a:rPr>
              <a:t></a:t>
            </a:r>
            <a:r>
              <a:rPr lang="en-US" dirty="0" smtClean="0"/>
              <a:t>gp160, gp120, p65, p55, gp41, p40, 		p31, p24</a:t>
            </a:r>
          </a:p>
          <a:p>
            <a:r>
              <a:rPr lang="en-US" dirty="0" smtClean="0"/>
              <a:t>To be reported as positive: reactivity against </a:t>
            </a:r>
            <a:r>
              <a:rPr lang="en-US" dirty="0" smtClean="0">
                <a:sym typeface="Wingdings" pitchFamily="2" charset="2"/>
              </a:rPr>
              <a:t></a:t>
            </a:r>
            <a:r>
              <a:rPr lang="en-US" dirty="0" smtClean="0"/>
              <a:t>	2 of 3 of the following bands:			gp41									gp120/160 (</a:t>
            </a:r>
            <a:r>
              <a:rPr lang="en-US" i="1" dirty="0" err="1" smtClean="0"/>
              <a:t>env</a:t>
            </a:r>
            <a:r>
              <a:rPr lang="en-US" dirty="0" smtClean="0"/>
              <a:t>, gp160)					P24 (</a:t>
            </a:r>
            <a:r>
              <a:rPr lang="en-US" i="1" dirty="0" smtClean="0"/>
              <a:t>gag</a:t>
            </a:r>
            <a:r>
              <a:rPr lang="en-US" dirty="0" smtClean="0"/>
              <a:t>)</a:t>
            </a:r>
          </a:p>
          <a:p>
            <a:r>
              <a:rPr lang="en-US" dirty="0" smtClean="0"/>
              <a:t>Highly specific for HIV infection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Rapid HIV Antibody Tests</a:t>
            </a:r>
            <a:br>
              <a:rPr lang="en-US" sz="4000"/>
            </a:br>
            <a:r>
              <a:rPr lang="en-US" sz="4000"/>
              <a:t>FDA-Approved, January </a:t>
            </a:r>
            <a:r>
              <a:rPr lang="en-US" sz="4000" smtClean="0"/>
              <a:t>2011</a:t>
            </a:r>
            <a:endParaRPr lang="en-US" sz="4000"/>
          </a:p>
        </p:txBody>
      </p:sp>
      <p:sp>
        <p:nvSpPr>
          <p:cNvPr id="27651"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sz="2800" b="1" u="sng" dirty="0" err="1" smtClean="0"/>
              <a:t>OraQuick</a:t>
            </a:r>
            <a:r>
              <a:rPr lang="en-US" sz="2800" b="1" u="sng" dirty="0" smtClean="0"/>
              <a:t> ADVANCE </a:t>
            </a:r>
            <a:r>
              <a:rPr lang="en-US" sz="2800" b="1" u="sng" dirty="0" smtClean="0">
                <a:latin typeface="Verdana" pitchFamily="34" charset="0"/>
              </a:rPr>
              <a:t>–</a:t>
            </a:r>
            <a:r>
              <a:rPr lang="en-US" sz="2800" b="1" u="sng" dirty="0" smtClean="0"/>
              <a:t> HIV 1/2	</a:t>
            </a:r>
            <a:r>
              <a:rPr lang="en-US" sz="2800" dirty="0" smtClean="0"/>
              <a:t>				- </a:t>
            </a:r>
            <a:r>
              <a:rPr lang="en-US" sz="2800" dirty="0" err="1" smtClean="0"/>
              <a:t>Sens</a:t>
            </a:r>
            <a:r>
              <a:rPr lang="en-US" sz="2800" dirty="0" smtClean="0"/>
              <a:t> 99.3%, Spec 99.8%</a:t>
            </a:r>
          </a:p>
          <a:p>
            <a:pPr eaLnBrk="1" hangingPunct="1">
              <a:lnSpc>
                <a:spcPct val="90000"/>
              </a:lnSpc>
            </a:pPr>
            <a:r>
              <a:rPr lang="en-US" sz="2800" b="1" u="sng" dirty="0" err="1" smtClean="0"/>
              <a:t>Uni</a:t>
            </a:r>
            <a:r>
              <a:rPr lang="en-US" sz="2800" b="1" u="sng" dirty="0" smtClean="0"/>
              <a:t>-Gold </a:t>
            </a:r>
            <a:r>
              <a:rPr lang="en-US" sz="2800" b="1" u="sng" dirty="0" err="1" smtClean="0"/>
              <a:t>Recombigen</a:t>
            </a:r>
            <a:r>
              <a:rPr lang="en-US" sz="2800" dirty="0" smtClean="0"/>
              <a:t>						- </a:t>
            </a:r>
            <a:r>
              <a:rPr lang="en-US" sz="2800" dirty="0" err="1" smtClean="0"/>
              <a:t>Sens</a:t>
            </a:r>
            <a:r>
              <a:rPr lang="en-US" sz="2800" dirty="0" smtClean="0"/>
              <a:t> 100%, Spec 99.7%</a:t>
            </a:r>
          </a:p>
          <a:p>
            <a:pPr eaLnBrk="1" hangingPunct="1">
              <a:lnSpc>
                <a:spcPct val="90000"/>
              </a:lnSpc>
            </a:pPr>
            <a:r>
              <a:rPr lang="en-US" sz="2800" b="1" u="sng" dirty="0" smtClean="0"/>
              <a:t>Reveal G-3 Rapid HIV-1</a:t>
            </a:r>
            <a:r>
              <a:rPr lang="en-US" sz="2800" dirty="0" smtClean="0"/>
              <a:t> 						- </a:t>
            </a:r>
            <a:r>
              <a:rPr lang="en-US" sz="2800" dirty="0" err="1" smtClean="0"/>
              <a:t>Sens</a:t>
            </a:r>
            <a:r>
              <a:rPr lang="en-US" sz="2800" dirty="0" smtClean="0"/>
              <a:t> 99.8%, Spec 99.1%</a:t>
            </a:r>
          </a:p>
          <a:p>
            <a:pPr eaLnBrk="1" hangingPunct="1">
              <a:lnSpc>
                <a:spcPct val="90000"/>
              </a:lnSpc>
            </a:pPr>
            <a:r>
              <a:rPr lang="en-US" sz="2800" b="1" u="sng" dirty="0" err="1" smtClean="0"/>
              <a:t>Multispot</a:t>
            </a:r>
            <a:r>
              <a:rPr lang="en-US" sz="2800" b="1" u="sng" dirty="0" smtClean="0"/>
              <a:t> HIV-1/HIV-2</a:t>
            </a:r>
            <a:r>
              <a:rPr lang="en-US" sz="2800" dirty="0" smtClean="0"/>
              <a:t>						- </a:t>
            </a:r>
            <a:r>
              <a:rPr lang="en-US" sz="2800" dirty="0" err="1" smtClean="0"/>
              <a:t>Sens</a:t>
            </a:r>
            <a:r>
              <a:rPr lang="en-US" sz="2800" dirty="0" smtClean="0"/>
              <a:t> 100%, Spec 99.9%</a:t>
            </a:r>
          </a:p>
          <a:p>
            <a:pPr eaLnBrk="1" hangingPunct="1">
              <a:lnSpc>
                <a:spcPct val="90000"/>
              </a:lnSpc>
            </a:pPr>
            <a:r>
              <a:rPr lang="en-US" sz="2800" b="1" u="sng" dirty="0" err="1" smtClean="0"/>
              <a:t>Clearview</a:t>
            </a:r>
            <a:r>
              <a:rPr lang="en-US" sz="2800" b="1" u="sng" dirty="0" smtClean="0"/>
              <a:t> HIV1/2 Stat Pak</a:t>
            </a:r>
            <a:r>
              <a:rPr lang="en-US" sz="2800" dirty="0" smtClean="0"/>
              <a:t>					- </a:t>
            </a:r>
            <a:r>
              <a:rPr lang="en-US" sz="2800" dirty="0" err="1" smtClean="0"/>
              <a:t>Sens</a:t>
            </a:r>
            <a:r>
              <a:rPr lang="en-US" sz="2800" dirty="0" smtClean="0"/>
              <a:t> 99.5%, Spec 99.8%</a:t>
            </a:r>
          </a:p>
          <a:p>
            <a:pPr eaLnBrk="1" hangingPunct="1">
              <a:lnSpc>
                <a:spcPct val="90000"/>
              </a:lnSpc>
            </a:pPr>
            <a:r>
              <a:rPr lang="en-US" sz="2800" b="1" u="sng" dirty="0" err="1" smtClean="0"/>
              <a:t>Clearview</a:t>
            </a:r>
            <a:r>
              <a:rPr lang="en-US" sz="2800" b="1" u="sng" dirty="0" smtClean="0"/>
              <a:t> Complete HIV 1/2</a:t>
            </a:r>
            <a:r>
              <a:rPr lang="en-US" sz="2800" dirty="0" smtClean="0"/>
              <a:t>					- </a:t>
            </a:r>
            <a:r>
              <a:rPr lang="en-US" sz="2800" dirty="0" err="1" smtClean="0"/>
              <a:t>Sens</a:t>
            </a:r>
            <a:r>
              <a:rPr lang="en-US" sz="2800" dirty="0" smtClean="0"/>
              <a:t> 99.7%, Spec 99.6%		</a:t>
            </a:r>
          </a:p>
        </p:txBody>
      </p:sp>
      <p:sp>
        <p:nvSpPr>
          <p:cNvPr id="27652" name="Text Box 4"/>
          <p:cNvSpPr txBox="1">
            <a:spLocks noChangeArrowheads="1"/>
          </p:cNvSpPr>
          <p:nvPr/>
        </p:nvSpPr>
        <p:spPr bwMode="auto">
          <a:xfrm>
            <a:off x="1752600" y="5867400"/>
            <a:ext cx="7010400" cy="366713"/>
          </a:xfrm>
          <a:prstGeom prst="rect">
            <a:avLst/>
          </a:prstGeom>
          <a:noFill/>
          <a:ln w="9525">
            <a:noFill/>
            <a:miter lim="800000"/>
            <a:headEnd/>
            <a:tailEnd/>
          </a:ln>
        </p:spPr>
        <p:txBody>
          <a:bodyPr>
            <a:spAutoFit/>
          </a:bodyPr>
          <a:lstStyle/>
          <a:p>
            <a:pPr>
              <a:spcBef>
                <a:spcPct val="50000"/>
              </a:spcBef>
            </a:pPr>
            <a:r>
              <a:rPr lang="en-US">
                <a:solidFill>
                  <a:schemeClr val="folHlink"/>
                </a:solidFill>
                <a:latin typeface="Verdana" pitchFamily="34" charset="0"/>
              </a:rPr>
              <a:t> </a:t>
            </a:r>
          </a:p>
        </p:txBody>
      </p:sp>
      <p:sp>
        <p:nvSpPr>
          <p:cNvPr id="5" name="TextBox 4"/>
          <p:cNvSpPr txBox="1"/>
          <p:nvPr/>
        </p:nvSpPr>
        <p:spPr>
          <a:xfrm>
            <a:off x="533400" y="6248400"/>
            <a:ext cx="8001000" cy="369332"/>
          </a:xfrm>
          <a:prstGeom prst="rect">
            <a:avLst/>
          </a:prstGeom>
          <a:noFill/>
        </p:spPr>
        <p:txBody>
          <a:bodyPr wrap="square" rtlCol="0">
            <a:spAutoFit/>
          </a:bodyPr>
          <a:lstStyle/>
          <a:p>
            <a:r>
              <a:rPr lang="en-US" dirty="0" smtClean="0"/>
              <a:t>We </a:t>
            </a:r>
            <a:r>
              <a:rPr lang="en-US" b="1" u="sng" dirty="0" smtClean="0"/>
              <a:t>do not endorse </a:t>
            </a:r>
            <a:r>
              <a:rPr lang="en-US" dirty="0" smtClean="0"/>
              <a:t>the use of any of these specific individual tests .</a:t>
            </a:r>
            <a:endParaRPr lang="en-US" dirty="0"/>
          </a:p>
        </p:txBody>
      </p:sp>
      <p:pic>
        <p:nvPicPr>
          <p:cNvPr id="7" name="Content Placeholder 3" descr="testing for 1ry HIV curves fut Virol 2011 754156-fig1.jpg"/>
          <p:cNvPicPr>
            <a:picLocks noChangeAspect="1"/>
          </p:cNvPicPr>
          <p:nvPr/>
        </p:nvPicPr>
        <p:blipFill>
          <a:blip r:embed="rId4" cstate="print"/>
          <a:stretch>
            <a:fillRect/>
          </a:stretch>
        </p:blipFill>
        <p:spPr>
          <a:xfrm>
            <a:off x="5334000" y="2057400"/>
            <a:ext cx="3614027" cy="3581400"/>
          </a:xfrm>
          <a:prstGeom prst="rect">
            <a:avLst/>
          </a:prstGeom>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792162"/>
          </a:xfrm>
        </p:spPr>
        <p:txBody>
          <a:bodyPr/>
          <a:lstStyle/>
          <a:p>
            <a:r>
              <a:rPr lang="en-US" dirty="0" smtClean="0"/>
              <a:t>Prevalence Affects PPV and NPV</a:t>
            </a:r>
            <a:endParaRPr lang="en-US" dirty="0"/>
          </a:p>
        </p:txBody>
      </p:sp>
      <p:sp>
        <p:nvSpPr>
          <p:cNvPr id="3" name="Content Placeholder 2"/>
          <p:cNvSpPr>
            <a:spLocks noGrp="1"/>
          </p:cNvSpPr>
          <p:nvPr>
            <p:ph idx="1"/>
          </p:nvPr>
        </p:nvSpPr>
        <p:spPr>
          <a:xfrm>
            <a:off x="152400" y="990600"/>
            <a:ext cx="8763000" cy="5638800"/>
          </a:xfrm>
        </p:spPr>
        <p:txBody>
          <a:bodyPr>
            <a:normAutofit lnSpcReduction="10000"/>
          </a:bodyPr>
          <a:lstStyle/>
          <a:p>
            <a:pPr>
              <a:buNone/>
            </a:pPr>
            <a:r>
              <a:rPr lang="en-US" dirty="0" smtClean="0"/>
              <a:t>	</a:t>
            </a:r>
            <a:r>
              <a:rPr lang="en-US" sz="2800" dirty="0" smtClean="0"/>
              <a:t>			(Prevalence) (</a:t>
            </a:r>
            <a:r>
              <a:rPr lang="en-US" sz="2800" dirty="0" err="1" smtClean="0"/>
              <a:t>Sens</a:t>
            </a:r>
            <a:r>
              <a:rPr lang="en-US" sz="2800" dirty="0" smtClean="0"/>
              <a:t>)			</a:t>
            </a:r>
          </a:p>
          <a:p>
            <a:pPr>
              <a:buNone/>
            </a:pPr>
            <a:r>
              <a:rPr lang="en-US" sz="2800" dirty="0" smtClean="0"/>
              <a:t>PPV = -------------------------------------------------------------		(Prevalence) (</a:t>
            </a:r>
            <a:r>
              <a:rPr lang="en-US" sz="2800" dirty="0" err="1" smtClean="0"/>
              <a:t>Sens</a:t>
            </a:r>
            <a:r>
              <a:rPr lang="en-US" sz="2800" dirty="0" smtClean="0"/>
              <a:t>) + (1 – Prevalence)(1 – Spec)</a:t>
            </a:r>
          </a:p>
          <a:p>
            <a:pPr>
              <a:buNone/>
            </a:pPr>
            <a:r>
              <a:rPr lang="en-US" b="1" u="sng" dirty="0" smtClean="0"/>
              <a:t>Prevalence =10%,</a:t>
            </a:r>
            <a:r>
              <a:rPr lang="en-US" sz="2800" b="1" dirty="0" smtClean="0"/>
              <a:t>      </a:t>
            </a:r>
            <a:r>
              <a:rPr lang="en-US" sz="2800" b="1" dirty="0" err="1" smtClean="0"/>
              <a:t>Sens</a:t>
            </a:r>
            <a:r>
              <a:rPr lang="en-US" sz="2800" b="1" dirty="0" smtClean="0"/>
              <a:t> = 98.9%, Spec = 99.7%</a:t>
            </a:r>
          </a:p>
          <a:p>
            <a:pPr>
              <a:buNone/>
            </a:pPr>
            <a:r>
              <a:rPr lang="en-US" sz="2800" dirty="0" smtClean="0"/>
              <a:t>			</a:t>
            </a:r>
            <a:r>
              <a:rPr lang="en-US" sz="2800" dirty="0" smtClean="0">
                <a:solidFill>
                  <a:schemeClr val="tx2">
                    <a:lumMod val="75000"/>
                  </a:schemeClr>
                </a:solidFill>
              </a:rPr>
              <a:t>(10/100)(98.9/100)</a:t>
            </a:r>
          </a:p>
          <a:p>
            <a:pPr>
              <a:buNone/>
            </a:pPr>
            <a:r>
              <a:rPr lang="en-US" b="1" dirty="0" smtClean="0"/>
              <a:t>PPV </a:t>
            </a:r>
            <a:r>
              <a:rPr lang="en-US" sz="2800" dirty="0" smtClean="0"/>
              <a:t>= -------------------------------------------------------- = </a:t>
            </a:r>
            <a:r>
              <a:rPr lang="en-US" b="1" dirty="0" smtClean="0"/>
              <a:t>97.3%</a:t>
            </a:r>
            <a:r>
              <a:rPr lang="en-US" sz="2800" dirty="0" smtClean="0"/>
              <a:t>	</a:t>
            </a:r>
            <a:r>
              <a:rPr lang="en-US" sz="2800" dirty="0" smtClean="0">
                <a:solidFill>
                  <a:schemeClr val="tx2">
                    <a:lumMod val="75000"/>
                  </a:schemeClr>
                </a:solidFill>
              </a:rPr>
              <a:t>(10/100)(98.9/100) + (1-10/100)(1-99.7/100)</a:t>
            </a:r>
          </a:p>
          <a:p>
            <a:pPr>
              <a:buNone/>
            </a:pPr>
            <a:r>
              <a:rPr lang="en-US" b="1" u="sng" dirty="0" smtClean="0"/>
              <a:t>Prevalence = 1%,</a:t>
            </a:r>
            <a:r>
              <a:rPr lang="en-US" b="1" dirty="0" smtClean="0"/>
              <a:t>    </a:t>
            </a:r>
            <a:r>
              <a:rPr lang="en-US" sz="2800" b="1" dirty="0" err="1" smtClean="0"/>
              <a:t>Sens</a:t>
            </a:r>
            <a:r>
              <a:rPr lang="en-US" sz="2800" b="1" dirty="0" smtClean="0"/>
              <a:t> = 98.9%, Spec = 99.7%</a:t>
            </a:r>
          </a:p>
          <a:p>
            <a:pPr>
              <a:buNone/>
            </a:pPr>
            <a:r>
              <a:rPr lang="en-US" sz="2800" dirty="0" smtClean="0"/>
              <a:t>			</a:t>
            </a:r>
            <a:r>
              <a:rPr lang="en-US" sz="2800" dirty="0" smtClean="0">
                <a:solidFill>
                  <a:schemeClr val="accent2">
                    <a:lumMod val="50000"/>
                  </a:schemeClr>
                </a:solidFill>
              </a:rPr>
              <a:t>(1/100)(98.9/100)	</a:t>
            </a:r>
            <a:r>
              <a:rPr lang="en-US" sz="2800" dirty="0" smtClean="0"/>
              <a:t>			</a:t>
            </a:r>
          </a:p>
          <a:p>
            <a:pPr>
              <a:buNone/>
            </a:pPr>
            <a:r>
              <a:rPr lang="en-US" b="1" dirty="0" smtClean="0"/>
              <a:t>PPV</a:t>
            </a:r>
            <a:r>
              <a:rPr lang="en-US" sz="2800" b="1" dirty="0" smtClean="0"/>
              <a:t> </a:t>
            </a:r>
            <a:r>
              <a:rPr lang="en-US" sz="2800" dirty="0" smtClean="0"/>
              <a:t>= -------------------------------------------------------- = </a:t>
            </a:r>
            <a:r>
              <a:rPr lang="en-US" b="1" dirty="0" smtClean="0"/>
              <a:t>76.9%</a:t>
            </a:r>
          </a:p>
          <a:p>
            <a:pPr>
              <a:buNone/>
            </a:pPr>
            <a:r>
              <a:rPr lang="en-US" sz="2800" dirty="0" smtClean="0"/>
              <a:t>		</a:t>
            </a:r>
            <a:r>
              <a:rPr lang="en-US" sz="2800" dirty="0" smtClean="0">
                <a:solidFill>
                  <a:schemeClr val="accent2">
                    <a:lumMod val="50000"/>
                  </a:schemeClr>
                </a:solidFill>
              </a:rPr>
              <a:t>(1/100)(98.9/100) + (1-1/100)(1-99.7/100)</a:t>
            </a:r>
          </a:p>
          <a:p>
            <a:pPr>
              <a:buNone/>
            </a:pPr>
            <a:endParaRPr lang="en-US"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Testing</a:t>
            </a:r>
            <a:endParaRPr lang="en-US" dirty="0"/>
          </a:p>
        </p:txBody>
      </p:sp>
      <p:sp>
        <p:nvSpPr>
          <p:cNvPr id="3" name="Content Placeholder 2"/>
          <p:cNvSpPr>
            <a:spLocks noGrp="1"/>
          </p:cNvSpPr>
          <p:nvPr>
            <p:ph sz="half" idx="1"/>
          </p:nvPr>
        </p:nvSpPr>
        <p:spPr>
          <a:xfrm>
            <a:off x="152400" y="1600200"/>
            <a:ext cx="4343400" cy="4724400"/>
          </a:xfrm>
        </p:spPr>
        <p:txBody>
          <a:bodyPr>
            <a:normAutofit fontScale="92500" lnSpcReduction="10000"/>
          </a:bodyPr>
          <a:lstStyle/>
          <a:p>
            <a:r>
              <a:rPr lang="en-US" dirty="0" smtClean="0"/>
              <a:t>Need for testing:		surveillance			blood safety			diagnosis - 	low risk			high risk</a:t>
            </a:r>
          </a:p>
          <a:p>
            <a:r>
              <a:rPr lang="en-US" dirty="0" smtClean="0"/>
              <a:t>Routine </a:t>
            </a:r>
            <a:r>
              <a:rPr lang="en-US" dirty="0" err="1" smtClean="0"/>
              <a:t>Ab</a:t>
            </a:r>
            <a:r>
              <a:rPr lang="en-US" dirty="0" smtClean="0"/>
              <a:t> tests – EIA, etc.</a:t>
            </a:r>
          </a:p>
          <a:p>
            <a:r>
              <a:rPr lang="en-US" dirty="0" smtClean="0"/>
              <a:t>4</a:t>
            </a:r>
            <a:r>
              <a:rPr lang="en-US" baseline="30000" dirty="0" smtClean="0"/>
              <a:t>th</a:t>
            </a:r>
            <a:r>
              <a:rPr lang="en-US" dirty="0" smtClean="0"/>
              <a:t> generation Ag / </a:t>
            </a:r>
            <a:r>
              <a:rPr lang="en-US" dirty="0" err="1" smtClean="0"/>
              <a:t>Ab</a:t>
            </a:r>
            <a:r>
              <a:rPr lang="en-US" dirty="0" smtClean="0"/>
              <a:t> test</a:t>
            </a:r>
          </a:p>
          <a:p>
            <a:r>
              <a:rPr lang="en-US" dirty="0" smtClean="0"/>
              <a:t>Rapid </a:t>
            </a:r>
            <a:r>
              <a:rPr lang="en-US" dirty="0" err="1" smtClean="0"/>
              <a:t>Ab</a:t>
            </a:r>
            <a:r>
              <a:rPr lang="en-US" dirty="0" smtClean="0"/>
              <a:t> testing</a:t>
            </a:r>
          </a:p>
          <a:p>
            <a:r>
              <a:rPr lang="en-US" dirty="0" smtClean="0"/>
              <a:t>All require confirmation, 2</a:t>
            </a:r>
            <a:r>
              <a:rPr lang="en-US" baseline="30000" dirty="0" smtClean="0"/>
              <a:t>nd</a:t>
            </a:r>
            <a:r>
              <a:rPr lang="en-US" dirty="0" smtClean="0"/>
              <a:t> test (and occasionally  a 3</a:t>
            </a:r>
            <a:r>
              <a:rPr lang="en-US" baseline="30000" dirty="0" smtClean="0"/>
              <a:t>rd</a:t>
            </a:r>
            <a:r>
              <a:rPr lang="en-US" dirty="0" smtClean="0"/>
              <a:t> test)			</a:t>
            </a:r>
            <a:endParaRPr lang="en-US" dirty="0"/>
          </a:p>
        </p:txBody>
      </p:sp>
      <p:sp>
        <p:nvSpPr>
          <p:cNvPr id="4" name="Content Placeholder 3"/>
          <p:cNvSpPr>
            <a:spLocks noGrp="1"/>
          </p:cNvSpPr>
          <p:nvPr>
            <p:ph sz="half" idx="2"/>
          </p:nvPr>
        </p:nvSpPr>
        <p:spPr>
          <a:xfrm>
            <a:off x="4572000" y="1600200"/>
            <a:ext cx="4343400" cy="4525963"/>
          </a:xfrm>
        </p:spPr>
        <p:txBody>
          <a:bodyPr>
            <a:normAutofit fontScale="92500" lnSpcReduction="10000"/>
          </a:bodyPr>
          <a:lstStyle/>
          <a:p>
            <a:r>
              <a:rPr lang="en-US" dirty="0" smtClean="0"/>
              <a:t>Confirmatory testing		Western Blot		Qualitative RT PCR	Nucleic Acid test (NAT)	Viral load – RNA PCR*	 (not approved use)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2400"/>
            <a:ext cx="9144000" cy="824917"/>
          </a:xfrm>
        </p:spPr>
        <p:txBody>
          <a:bodyPr/>
          <a:lstStyle/>
          <a:p>
            <a:r>
              <a:rPr lang="en-US" dirty="0" smtClean="0"/>
              <a:t>HIV Testing Algorithm</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484" y="1066800"/>
            <a:ext cx="8674745"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295400" y="6172200"/>
            <a:ext cx="6477001" cy="400110"/>
          </a:xfrm>
          <a:prstGeom prst="rect">
            <a:avLst/>
          </a:prstGeom>
          <a:noFill/>
        </p:spPr>
        <p:txBody>
          <a:bodyPr wrap="square" rtlCol="0">
            <a:spAutoFit/>
          </a:bodyPr>
          <a:lstStyle/>
          <a:p>
            <a:r>
              <a:rPr lang="en-US" sz="2000" dirty="0"/>
              <a:t>J </a:t>
            </a:r>
            <a:r>
              <a:rPr lang="en-US" sz="2000" dirty="0" err="1"/>
              <a:t>Clin</a:t>
            </a:r>
            <a:r>
              <a:rPr lang="en-US" sz="2000" dirty="0"/>
              <a:t> </a:t>
            </a:r>
            <a:r>
              <a:rPr lang="en-US" sz="2000" dirty="0" err="1"/>
              <a:t>Virol</a:t>
            </a:r>
            <a:r>
              <a:rPr lang="en-US" sz="2000" dirty="0"/>
              <a:t>. 2011 Dec;52 </a:t>
            </a:r>
            <a:r>
              <a:rPr lang="en-US" sz="2000" dirty="0" err="1"/>
              <a:t>Suppl</a:t>
            </a:r>
            <a:r>
              <a:rPr lang="en-US" sz="2000" dirty="0"/>
              <a:t> 1:S35-40. </a:t>
            </a:r>
            <a:r>
              <a:rPr lang="en-US" sz="2000" dirty="0" err="1"/>
              <a:t>Epub</a:t>
            </a:r>
            <a:r>
              <a:rPr lang="en-US" sz="2000" dirty="0"/>
              <a:t> 2011 Oct 21.</a:t>
            </a:r>
          </a:p>
        </p:txBody>
      </p:sp>
    </p:spTree>
    <p:extLst>
      <p:ext uri="{BB962C8B-B14F-4D97-AF65-F5344CB8AC3E}">
        <p14:creationId xmlns:p14="http://schemas.microsoft.com/office/powerpoint/2010/main" val="1153855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Dilemmas After the Diagnosis</a:t>
            </a:r>
            <a:endParaRPr lang="en-US" dirty="0"/>
          </a:p>
        </p:txBody>
      </p:sp>
      <p:sp>
        <p:nvSpPr>
          <p:cNvPr id="3" name="Content Placeholder 2"/>
          <p:cNvSpPr>
            <a:spLocks noGrp="1"/>
          </p:cNvSpPr>
          <p:nvPr>
            <p:ph idx="1"/>
          </p:nvPr>
        </p:nvSpPr>
        <p:spPr>
          <a:xfrm>
            <a:off x="228600" y="1295400"/>
            <a:ext cx="8686800" cy="5181600"/>
          </a:xfrm>
        </p:spPr>
        <p:txBody>
          <a:bodyPr>
            <a:normAutofit lnSpcReduction="10000"/>
          </a:bodyPr>
          <a:lstStyle/>
          <a:p>
            <a:r>
              <a:rPr lang="en-US" dirty="0" smtClean="0"/>
              <a:t>Contact investigation </a:t>
            </a:r>
          </a:p>
          <a:p>
            <a:r>
              <a:rPr lang="en-US" dirty="0" smtClean="0"/>
              <a:t>Source Investigation</a:t>
            </a:r>
          </a:p>
          <a:p>
            <a:r>
              <a:rPr lang="en-US" dirty="0" smtClean="0"/>
              <a:t>Diagnosis of 1ry HIV infection – recent infections </a:t>
            </a:r>
            <a:r>
              <a:rPr lang="en-US" dirty="0" smtClean="0">
                <a:sym typeface="Wingdings" pitchFamily="2" charset="2"/>
              </a:rPr>
              <a:t> higher transmission occurrences</a:t>
            </a:r>
            <a:endParaRPr lang="en-US" dirty="0" smtClean="0"/>
          </a:p>
          <a:p>
            <a:r>
              <a:rPr lang="en-US" dirty="0" smtClean="0"/>
              <a:t>Education re: 	prevention of transmission					the virus and the illness					initiation of therapy						adherence</a:t>
            </a:r>
          </a:p>
          <a:p>
            <a:r>
              <a:rPr lang="en-US" dirty="0" smtClean="0"/>
              <a:t>Initiation of therapy</a:t>
            </a:r>
          </a:p>
          <a:p>
            <a:r>
              <a:rPr lang="en-US" dirty="0" smtClean="0"/>
              <a:t>Personalized counseling and medical plan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152400" y="152400"/>
            <a:ext cx="8839200" cy="1295400"/>
          </a:xfrm>
        </p:spPr>
        <p:txBody>
          <a:bodyPr>
            <a:normAutofit fontScale="90000"/>
          </a:bodyPr>
          <a:lstStyle/>
          <a:p>
            <a:pPr eaLnBrk="1" hangingPunct="1"/>
            <a:r>
              <a:rPr lang="en-US" sz="4000" smtClean="0"/>
              <a:t>Clinical Picture of</a:t>
            </a:r>
            <a:br>
              <a:rPr lang="en-US" sz="4000" smtClean="0"/>
            </a:br>
            <a:r>
              <a:rPr lang="en-US" sz="4000" smtClean="0"/>
              <a:t>Primary HIV Infection</a:t>
            </a:r>
          </a:p>
        </p:txBody>
      </p:sp>
      <p:sp>
        <p:nvSpPr>
          <p:cNvPr id="56323" name="Rectangle 5"/>
          <p:cNvSpPr>
            <a:spLocks noGrp="1" noChangeArrowheads="1"/>
          </p:cNvSpPr>
          <p:nvPr>
            <p:ph type="body" sz="half" idx="1"/>
          </p:nvPr>
        </p:nvSpPr>
        <p:spPr>
          <a:xfrm>
            <a:off x="152400" y="1600200"/>
            <a:ext cx="4343400" cy="5029200"/>
          </a:xfrm>
        </p:spPr>
        <p:txBody>
          <a:bodyPr/>
          <a:lstStyle/>
          <a:p>
            <a:pPr eaLnBrk="1" hangingPunct="1"/>
            <a:r>
              <a:rPr lang="en-US" sz="2400" dirty="0" smtClean="0"/>
              <a:t>Fever			20</a:t>
            </a:r>
          </a:p>
          <a:p>
            <a:pPr eaLnBrk="1" hangingPunct="1"/>
            <a:r>
              <a:rPr lang="en-US" sz="2400" dirty="0" smtClean="0"/>
              <a:t>Lethargy			12</a:t>
            </a:r>
          </a:p>
          <a:p>
            <a:pPr eaLnBrk="1" hangingPunct="1"/>
            <a:r>
              <a:rPr lang="en-US" sz="2400" dirty="0" err="1" smtClean="0"/>
              <a:t>Myalgia</a:t>
            </a:r>
            <a:r>
              <a:rPr lang="en-US" sz="2400" dirty="0" smtClean="0"/>
              <a:t>			8</a:t>
            </a:r>
          </a:p>
          <a:p>
            <a:pPr eaLnBrk="1" hangingPunct="1"/>
            <a:r>
              <a:rPr lang="en-US" sz="2400" dirty="0" smtClean="0"/>
              <a:t>Headache			8</a:t>
            </a:r>
          </a:p>
          <a:p>
            <a:pPr eaLnBrk="1" hangingPunct="1"/>
            <a:r>
              <a:rPr lang="en-US" sz="2400" dirty="0" smtClean="0"/>
              <a:t>Sore throat			19</a:t>
            </a:r>
          </a:p>
          <a:p>
            <a:pPr eaLnBrk="1" hangingPunct="1"/>
            <a:r>
              <a:rPr lang="en-US" sz="2400" dirty="0" err="1" smtClean="0"/>
              <a:t>Inflammed</a:t>
            </a:r>
            <a:r>
              <a:rPr lang="en-US" sz="2400" dirty="0" smtClean="0"/>
              <a:t> throat 		17</a:t>
            </a:r>
          </a:p>
          <a:p>
            <a:pPr eaLnBrk="1" hangingPunct="1"/>
            <a:r>
              <a:rPr lang="en-US" sz="2400" dirty="0" smtClean="0"/>
              <a:t>Coated tongue		10</a:t>
            </a:r>
          </a:p>
          <a:p>
            <a:pPr eaLnBrk="1" hangingPunct="1"/>
            <a:r>
              <a:rPr lang="en-US" sz="2400" dirty="0" smtClean="0"/>
              <a:t>Enlarged tonsils		9</a:t>
            </a:r>
          </a:p>
          <a:p>
            <a:pPr eaLnBrk="1" hangingPunct="1"/>
            <a:r>
              <a:rPr lang="en-US" sz="2400" dirty="0" smtClean="0"/>
              <a:t>Cervical LNs		19</a:t>
            </a:r>
          </a:p>
          <a:p>
            <a:pPr eaLnBrk="1" hangingPunct="1"/>
            <a:r>
              <a:rPr lang="en-US" sz="2400" dirty="0" err="1" smtClean="0"/>
              <a:t>Axillary</a:t>
            </a:r>
            <a:r>
              <a:rPr lang="en-US" sz="2400" dirty="0" smtClean="0"/>
              <a:t> LNs			15</a:t>
            </a:r>
          </a:p>
          <a:p>
            <a:pPr eaLnBrk="1" hangingPunct="1"/>
            <a:r>
              <a:rPr lang="en-US" sz="2400" dirty="0" smtClean="0"/>
              <a:t>LNs at &gt; 2 sites		11</a:t>
            </a:r>
          </a:p>
        </p:txBody>
      </p:sp>
      <p:sp>
        <p:nvSpPr>
          <p:cNvPr id="56324" name="Rectangle 6"/>
          <p:cNvSpPr>
            <a:spLocks noGrp="1" noChangeArrowheads="1"/>
          </p:cNvSpPr>
          <p:nvPr>
            <p:ph type="body" sz="half" idx="2"/>
          </p:nvPr>
        </p:nvSpPr>
        <p:spPr>
          <a:xfrm>
            <a:off x="4648200" y="1600200"/>
            <a:ext cx="4343400" cy="5029200"/>
          </a:xfrm>
        </p:spPr>
        <p:txBody>
          <a:bodyPr/>
          <a:lstStyle/>
          <a:p>
            <a:pPr eaLnBrk="1" hangingPunct="1"/>
            <a:r>
              <a:rPr lang="en-US" sz="2400" dirty="0" smtClean="0"/>
              <a:t>Rash			15</a:t>
            </a:r>
          </a:p>
          <a:p>
            <a:pPr eaLnBrk="1" hangingPunct="1"/>
            <a:r>
              <a:rPr lang="en-US" sz="2400" dirty="0" smtClean="0"/>
              <a:t>Genital ulcer		2</a:t>
            </a:r>
          </a:p>
          <a:p>
            <a:pPr eaLnBrk="1" hangingPunct="1"/>
            <a:r>
              <a:rPr lang="en-US" sz="2400" dirty="0" smtClean="0"/>
              <a:t>Anal ulcer			2</a:t>
            </a:r>
          </a:p>
          <a:p>
            <a:pPr eaLnBrk="1" hangingPunct="1"/>
            <a:r>
              <a:rPr lang="en-US" sz="2400" dirty="0" smtClean="0"/>
              <a:t>Vomiting			8</a:t>
            </a:r>
          </a:p>
          <a:p>
            <a:pPr eaLnBrk="1" hangingPunct="1"/>
            <a:r>
              <a:rPr lang="en-US" sz="2400" dirty="0" smtClean="0"/>
              <a:t>Nausea			7</a:t>
            </a:r>
          </a:p>
          <a:p>
            <a:pPr eaLnBrk="1" hangingPunct="1"/>
            <a:r>
              <a:rPr lang="en-US" sz="2400" dirty="0" smtClean="0"/>
              <a:t>Diarrhea			6</a:t>
            </a:r>
          </a:p>
          <a:p>
            <a:pPr eaLnBrk="1" hangingPunct="1"/>
            <a:r>
              <a:rPr lang="en-US" sz="2400" dirty="0" smtClean="0"/>
              <a:t>Weight loss &gt; 5 kg		4</a:t>
            </a:r>
          </a:p>
          <a:p>
            <a:pPr eaLnBrk="1" hangingPunct="1"/>
            <a:r>
              <a:rPr lang="en-US" sz="2400" dirty="0" smtClean="0"/>
              <a:t>Total # patients		20</a:t>
            </a:r>
          </a:p>
          <a:p>
            <a:pPr eaLnBrk="1" hangingPunct="1"/>
            <a:r>
              <a:rPr lang="en-US" sz="2400" dirty="0" smtClean="0"/>
              <a:t>Incubation 11-28 days</a:t>
            </a:r>
          </a:p>
        </p:txBody>
      </p:sp>
      <p:sp>
        <p:nvSpPr>
          <p:cNvPr id="56325" name="Text Box 7"/>
          <p:cNvSpPr txBox="1">
            <a:spLocks noChangeArrowheads="1"/>
          </p:cNvSpPr>
          <p:nvPr/>
        </p:nvSpPr>
        <p:spPr bwMode="auto">
          <a:xfrm>
            <a:off x="4572000" y="6172200"/>
            <a:ext cx="4572000" cy="396875"/>
          </a:xfrm>
          <a:prstGeom prst="rect">
            <a:avLst/>
          </a:prstGeom>
          <a:noFill/>
          <a:ln w="9525">
            <a:noFill/>
            <a:miter lim="800000"/>
            <a:headEnd/>
            <a:tailEnd/>
          </a:ln>
        </p:spPr>
        <p:txBody>
          <a:bodyPr>
            <a:spAutoFit/>
          </a:bodyPr>
          <a:lstStyle/>
          <a:p>
            <a:pPr>
              <a:spcBef>
                <a:spcPct val="50000"/>
              </a:spcBef>
            </a:pPr>
            <a:r>
              <a:rPr lang="en-US" sz="2000">
                <a:solidFill>
                  <a:srgbClr val="C00000"/>
                </a:solidFill>
                <a:latin typeface="Constantia" pitchFamily="18" charset="0"/>
              </a:rPr>
              <a:t>Gaines et al. BMJ 297:1363, 1988.</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Testing in Acute Infection</a:t>
            </a:r>
            <a:endParaRPr lang="en-US" dirty="0"/>
          </a:p>
        </p:txBody>
      </p:sp>
      <p:pic>
        <p:nvPicPr>
          <p:cNvPr id="4" name="Content Placeholder 3" descr="testing for 1ry HIV curves fut Virol 2011 754156-fig1.jpg"/>
          <p:cNvPicPr>
            <a:picLocks noGrp="1" noChangeAspect="1"/>
          </p:cNvPicPr>
          <p:nvPr>
            <p:ph idx="1"/>
          </p:nvPr>
        </p:nvPicPr>
        <p:blipFill>
          <a:blip r:embed="rId2" cstate="print"/>
          <a:stretch>
            <a:fillRect/>
          </a:stretch>
        </p:blipFill>
        <p:spPr>
          <a:xfrm>
            <a:off x="731306" y="1600200"/>
            <a:ext cx="7759521" cy="4572000"/>
          </a:xfrm>
        </p:spPr>
      </p:pic>
      <p:sp>
        <p:nvSpPr>
          <p:cNvPr id="5" name="TextBox 4"/>
          <p:cNvSpPr txBox="1"/>
          <p:nvPr/>
        </p:nvSpPr>
        <p:spPr>
          <a:xfrm>
            <a:off x="685800" y="6324600"/>
            <a:ext cx="7924800" cy="381000"/>
          </a:xfrm>
          <a:prstGeom prst="rect">
            <a:avLst/>
          </a:prstGeom>
          <a:noFill/>
        </p:spPr>
        <p:txBody>
          <a:bodyPr wrap="square" rtlCol="0">
            <a:spAutoFit/>
          </a:bodyPr>
          <a:lstStyle/>
          <a:p>
            <a:r>
              <a:rPr lang="en-US" dirty="0" err="1" smtClean="0"/>
              <a:t>Medscape</a:t>
            </a:r>
            <a:r>
              <a:rPr lang="en-US" dirty="0" smtClean="0"/>
              <a:t> News HIV/AIDS, HIV Testing: The Cornerstone of HIV Prevention Efforts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b="1" dirty="0" smtClean="0"/>
              <a:t>Treatment as Prevention</a:t>
            </a:r>
            <a:r>
              <a:rPr lang="en-US" dirty="0" smtClean="0"/>
              <a:t/>
            </a:r>
            <a:br>
              <a:rPr lang="en-US" dirty="0" smtClean="0"/>
            </a:br>
            <a:r>
              <a:rPr lang="en-US" sz="2700" dirty="0" smtClean="0"/>
              <a:t>HPTN 052, NCT00074581</a:t>
            </a:r>
            <a:endParaRPr lang="en-US" sz="2700" dirty="0"/>
          </a:p>
        </p:txBody>
      </p:sp>
      <p:sp>
        <p:nvSpPr>
          <p:cNvPr id="3" name="Content Placeholder 2"/>
          <p:cNvSpPr>
            <a:spLocks noGrp="1"/>
          </p:cNvSpPr>
          <p:nvPr>
            <p:ph idx="1"/>
          </p:nvPr>
        </p:nvSpPr>
        <p:spPr>
          <a:xfrm>
            <a:off x="457200" y="1371600"/>
            <a:ext cx="8229600" cy="4525963"/>
          </a:xfrm>
        </p:spPr>
        <p:txBody>
          <a:bodyPr>
            <a:normAutofit fontScale="92500" lnSpcReduction="20000"/>
          </a:bodyPr>
          <a:lstStyle/>
          <a:p>
            <a:r>
              <a:rPr lang="en-US" dirty="0" smtClean="0"/>
              <a:t>Prospective study in 9 countries, 1763 “discordant” couples, 54% from Africa, 50% of infected individuals were men</a:t>
            </a:r>
          </a:p>
          <a:p>
            <a:r>
              <a:rPr lang="en-US" dirty="0" smtClean="0"/>
              <a:t>CD4 counts between 350 and 550 cells / mm</a:t>
            </a:r>
            <a:r>
              <a:rPr lang="en-US" baseline="30000" dirty="0" smtClean="0"/>
              <a:t>3</a:t>
            </a:r>
          </a:p>
          <a:p>
            <a:r>
              <a:rPr lang="en-US" dirty="0" smtClean="0"/>
              <a:t>Randomly assigned 1:1 to receive ARVs immediately (early therapy) of after a decline   in CD4 counts or HIV related symptoms (delayed therapy) [Enrollment May 2007 – June 2010] </a:t>
            </a:r>
          </a:p>
          <a:p>
            <a:r>
              <a:rPr lang="en-US" dirty="0" smtClean="0"/>
              <a:t>Treatment “end points” </a:t>
            </a:r>
            <a:r>
              <a:rPr lang="en-US" dirty="0" smtClean="0">
                <a:sym typeface="Wingdings" pitchFamily="2" charset="2"/>
              </a:rPr>
              <a:t> transmission to a partner or TB, severe bacterial infection, WHO stage 4 event or death</a:t>
            </a:r>
            <a:r>
              <a:rPr lang="en-US" dirty="0" smtClean="0"/>
              <a:t>  </a:t>
            </a:r>
            <a:endParaRPr lang="en-US" dirty="0"/>
          </a:p>
        </p:txBody>
      </p:sp>
      <p:sp>
        <p:nvSpPr>
          <p:cNvPr id="4" name="TextBox 3"/>
          <p:cNvSpPr txBox="1"/>
          <p:nvPr/>
        </p:nvSpPr>
        <p:spPr>
          <a:xfrm>
            <a:off x="457200" y="6096000"/>
            <a:ext cx="8229600" cy="646331"/>
          </a:xfrm>
          <a:prstGeom prst="rect">
            <a:avLst/>
          </a:prstGeom>
          <a:noFill/>
        </p:spPr>
        <p:txBody>
          <a:bodyPr wrap="square" rtlCol="0">
            <a:spAutoFit/>
          </a:bodyPr>
          <a:lstStyle/>
          <a:p>
            <a:r>
              <a:rPr lang="en-US" dirty="0" smtClean="0"/>
              <a:t>Cohen MS et al. Prevention of HIV-1 Infection with Early Antiretroviral Therapy. NEJM 2011;365:493-505. </a:t>
            </a:r>
            <a:r>
              <a:rPr lang="en-US" dirty="0" smtClean="0">
                <a:hlinkClick r:id="rId2"/>
              </a:rPr>
              <a:t>http://www.Nejm.org</a:t>
            </a:r>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Disclosures</a:t>
            </a:r>
            <a:endParaRPr lang="en-US" b="1"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dirty="0" smtClean="0"/>
              <a:t>This continuing education activity is managed and accredited by </a:t>
            </a:r>
            <a:r>
              <a:rPr lang="en-US" b="1" dirty="0" smtClean="0"/>
              <a:t>Professional Education Service Group</a:t>
            </a:r>
            <a:r>
              <a:rPr lang="en-US" dirty="0" smtClean="0"/>
              <a:t>.  The information presented in this activity represents the opinion of the author(s) or faculty. Neither PSEG, no any accrediting organization endorses any commercial products displayed or mentioned in conjunction with this activity.</a:t>
            </a:r>
          </a:p>
          <a:p>
            <a:r>
              <a:rPr lang="en-US" b="1" dirty="0" smtClean="0"/>
              <a:t>Commercial Support was not received for this activity</a:t>
            </a:r>
            <a:r>
              <a:rPr lang="en-US" b="1" dirty="0" smtClean="0"/>
              <a:t>.</a:t>
            </a:r>
          </a:p>
          <a:p>
            <a:r>
              <a:rPr lang="en-US" b="1" dirty="0" smtClean="0"/>
              <a:t>CME http://www.pesgce.com/ryanwhite2012/</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 as Prevention</a:t>
            </a:r>
            <a:r>
              <a:rPr lang="en-US" dirty="0" smtClean="0"/>
              <a:t/>
            </a:r>
            <a:br>
              <a:rPr lang="en-US" dirty="0" smtClean="0"/>
            </a:br>
            <a:r>
              <a:rPr lang="en-US" sz="2700" dirty="0" smtClean="0"/>
              <a:t>HPTN 052, NCT00074581</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39 HIV-1 transmissions were observed</a:t>
            </a:r>
          </a:p>
          <a:p>
            <a:r>
              <a:rPr lang="en-US" dirty="0" smtClean="0"/>
              <a:t>Incidence rate = 1.2 per 100 person-years (95% CI 0.9 – 1.7)</a:t>
            </a:r>
          </a:p>
          <a:p>
            <a:r>
              <a:rPr lang="en-US" dirty="0" smtClean="0"/>
              <a:t>28 cases were </a:t>
            </a:r>
            <a:r>
              <a:rPr lang="en-US" dirty="0" err="1" smtClean="0"/>
              <a:t>virologically</a:t>
            </a:r>
            <a:r>
              <a:rPr lang="en-US" dirty="0" smtClean="0"/>
              <a:t> linked to the infected partner</a:t>
            </a:r>
          </a:p>
          <a:p>
            <a:r>
              <a:rPr lang="en-US" dirty="0" smtClean="0"/>
              <a:t>Incidence rate = 0.9 per 100 person-years (95% CI 0.6 – 1.3)</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28 linked transmissions – only 1 occurred in the early therapy group</a:t>
            </a:r>
          </a:p>
          <a:p>
            <a:r>
              <a:rPr lang="en-US" dirty="0" smtClean="0"/>
              <a:t>Hazard ratio = 0.04 (95% CI 0.01 – 0.27, p&lt;0.001)</a:t>
            </a:r>
          </a:p>
          <a:p>
            <a:r>
              <a:rPr lang="en-US" dirty="0" smtClean="0"/>
              <a:t>Subjects receiving early therapy had fewer treatment endpoints</a:t>
            </a:r>
          </a:p>
          <a:p>
            <a:r>
              <a:rPr lang="en-US" dirty="0" smtClean="0"/>
              <a:t>Hazard ratio = 0.59 (95% CI 0.40 – 0.88, p=0.01)</a:t>
            </a:r>
            <a:endParaRPr lang="en-US" dirty="0"/>
          </a:p>
        </p:txBody>
      </p:sp>
      <p:sp>
        <p:nvSpPr>
          <p:cNvPr id="5" name="TextBox 4"/>
          <p:cNvSpPr txBox="1"/>
          <p:nvPr/>
        </p:nvSpPr>
        <p:spPr>
          <a:xfrm>
            <a:off x="457200" y="5867400"/>
            <a:ext cx="8305800" cy="646331"/>
          </a:xfrm>
          <a:prstGeom prst="rect">
            <a:avLst/>
          </a:prstGeom>
          <a:noFill/>
        </p:spPr>
        <p:txBody>
          <a:bodyPr wrap="square" rtlCol="0">
            <a:spAutoFit/>
          </a:bodyPr>
          <a:lstStyle/>
          <a:p>
            <a:r>
              <a:rPr lang="en-US" dirty="0" smtClean="0"/>
              <a:t>Cohen MS et al. Prevention of HIV-1 Infection with Early Antiretroviral Therapy. NEJM 2011;365:493-505. </a:t>
            </a:r>
            <a:r>
              <a:rPr lang="en-US" dirty="0" smtClean="0">
                <a:hlinkClick r:id="rId2"/>
              </a:rPr>
              <a:t>http://www.Nejm.org</a:t>
            </a: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Autofit/>
          </a:bodyPr>
          <a:lstStyle/>
          <a:p>
            <a:r>
              <a:rPr lang="en-US" sz="4800" dirty="0" smtClean="0"/>
              <a:t>CASES</a:t>
            </a:r>
            <a:endParaRPr lang="en-US" sz="4800" dirty="0"/>
          </a:p>
        </p:txBody>
      </p:sp>
      <p:sp>
        <p:nvSpPr>
          <p:cNvPr id="3" name="Text Placeholder 2"/>
          <p:cNvSpPr>
            <a:spLocks noGrp="1"/>
          </p:cNvSpPr>
          <p:nvPr>
            <p:ph type="body" idx="1"/>
          </p:nvPr>
        </p:nvSpPr>
        <p:spPr>
          <a:xfrm>
            <a:off x="228600" y="914400"/>
            <a:ext cx="4268788" cy="792162"/>
          </a:xfrm>
        </p:spPr>
        <p:txBody>
          <a:bodyPr>
            <a:normAutofit/>
          </a:bodyPr>
          <a:lstStyle/>
          <a:p>
            <a:r>
              <a:rPr lang="en-US" sz="3200" dirty="0" smtClean="0"/>
              <a:t>Situation</a:t>
            </a:r>
            <a:endParaRPr lang="en-US" sz="3200" dirty="0"/>
          </a:p>
        </p:txBody>
      </p:sp>
      <p:sp>
        <p:nvSpPr>
          <p:cNvPr id="4" name="Content Placeholder 3"/>
          <p:cNvSpPr>
            <a:spLocks noGrp="1"/>
          </p:cNvSpPr>
          <p:nvPr>
            <p:ph sz="half" idx="2"/>
          </p:nvPr>
        </p:nvSpPr>
        <p:spPr>
          <a:xfrm>
            <a:off x="228600" y="1676400"/>
            <a:ext cx="4268788" cy="5029200"/>
          </a:xfrm>
        </p:spPr>
        <p:txBody>
          <a:bodyPr>
            <a:normAutofit lnSpcReduction="10000"/>
          </a:bodyPr>
          <a:lstStyle/>
          <a:p>
            <a:pPr marL="457200" indent="-457200">
              <a:buFont typeface="+mj-lt"/>
              <a:buAutoNum type="arabicPeriod"/>
            </a:pPr>
            <a:r>
              <a:rPr lang="en-US" dirty="0" smtClean="0"/>
              <a:t>Primary HIV Infection</a:t>
            </a:r>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r>
              <a:rPr lang="en-US" dirty="0" smtClean="0"/>
              <a:t>Rapid testing (ER, other locations)</a:t>
            </a:r>
          </a:p>
          <a:p>
            <a:pPr marL="457200" indent="-457200">
              <a:buFont typeface="+mj-lt"/>
              <a:buAutoNum type="arabicPeriod"/>
            </a:pPr>
            <a:endParaRPr lang="en-US" dirty="0"/>
          </a:p>
          <a:p>
            <a:pPr marL="457200" indent="-457200">
              <a:buFont typeface="+mj-lt"/>
              <a:buAutoNum type="arabicPeriod"/>
            </a:pPr>
            <a:r>
              <a:rPr lang="en-US" dirty="0" smtClean="0"/>
              <a:t>Indeterminate Western Blot</a:t>
            </a:r>
          </a:p>
          <a:p>
            <a:pPr marL="457200" indent="-457200">
              <a:buFont typeface="+mj-lt"/>
              <a:buAutoNum type="arabicPeriod"/>
            </a:pPr>
            <a:endParaRPr lang="en-US" dirty="0"/>
          </a:p>
          <a:p>
            <a:pPr marL="457200" indent="-457200">
              <a:buFont typeface="+mj-lt"/>
              <a:buAutoNum type="arabicPeriod"/>
            </a:pPr>
            <a:r>
              <a:rPr lang="en-US" dirty="0" smtClean="0"/>
              <a:t>Lost to follow-up</a:t>
            </a:r>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Surprising Positive Result</a:t>
            </a:r>
          </a:p>
          <a:p>
            <a:endParaRPr lang="en-US" dirty="0" smtClean="0"/>
          </a:p>
          <a:p>
            <a:endParaRPr lang="en-US" dirty="0" smtClean="0"/>
          </a:p>
          <a:p>
            <a:endParaRPr lang="en-US" dirty="0"/>
          </a:p>
        </p:txBody>
      </p:sp>
      <p:sp>
        <p:nvSpPr>
          <p:cNvPr id="5" name="Text Placeholder 4"/>
          <p:cNvSpPr>
            <a:spLocks noGrp="1"/>
          </p:cNvSpPr>
          <p:nvPr>
            <p:ph type="body" sz="quarter" idx="3"/>
          </p:nvPr>
        </p:nvSpPr>
        <p:spPr>
          <a:xfrm>
            <a:off x="4648200" y="914400"/>
            <a:ext cx="4267200" cy="762000"/>
          </a:xfrm>
        </p:spPr>
        <p:txBody>
          <a:bodyPr>
            <a:normAutofit/>
          </a:bodyPr>
          <a:lstStyle/>
          <a:p>
            <a:r>
              <a:rPr lang="en-US" sz="3200" dirty="0" smtClean="0"/>
              <a:t>Dilemma</a:t>
            </a:r>
            <a:endParaRPr lang="en-US" sz="3200" dirty="0"/>
          </a:p>
        </p:txBody>
      </p:sp>
      <p:sp>
        <p:nvSpPr>
          <p:cNvPr id="6" name="Content Placeholder 5"/>
          <p:cNvSpPr>
            <a:spLocks noGrp="1"/>
          </p:cNvSpPr>
          <p:nvPr>
            <p:ph sz="quarter" idx="4"/>
          </p:nvPr>
        </p:nvSpPr>
        <p:spPr>
          <a:xfrm>
            <a:off x="4267200" y="1600200"/>
            <a:ext cx="4800600" cy="5029200"/>
          </a:xfrm>
        </p:spPr>
        <p:txBody>
          <a:bodyPr>
            <a:normAutofit fontScale="92500" lnSpcReduction="20000"/>
          </a:bodyPr>
          <a:lstStyle/>
          <a:p>
            <a:pPr marL="457200" indent="-457200">
              <a:buFont typeface="+mj-lt"/>
              <a:buAutoNum type="arabicPeriod"/>
            </a:pPr>
            <a:r>
              <a:rPr lang="en-US" dirty="0" smtClean="0"/>
              <a:t>Accurate diagnosis, Confirmation,</a:t>
            </a:r>
          </a:p>
          <a:p>
            <a:pPr marL="457200" indent="-457200">
              <a:buNone/>
            </a:pPr>
            <a:r>
              <a:rPr lang="en-US" dirty="0" smtClean="0"/>
              <a:t>	Identification of a source, Risk of transmission during this phase, Timing of initiation of ARVs</a:t>
            </a:r>
          </a:p>
          <a:p>
            <a:pPr marL="457200" indent="-457200">
              <a:buNone/>
            </a:pPr>
            <a:r>
              <a:rPr lang="en-US" dirty="0" smtClean="0"/>
              <a:t>	.</a:t>
            </a:r>
          </a:p>
          <a:p>
            <a:pPr marL="457200" indent="-457200">
              <a:buAutoNum type="arabicPeriod" startAt="2"/>
            </a:pPr>
            <a:r>
              <a:rPr lang="en-US" dirty="0" smtClean="0"/>
              <a:t>Referral for Care, Confirmation, Repeat testing.</a:t>
            </a:r>
          </a:p>
          <a:p>
            <a:pPr marL="457200" indent="-457200">
              <a:buAutoNum type="arabicPeriod" startAt="2"/>
            </a:pPr>
            <a:endParaRPr lang="en-US" dirty="0" smtClean="0"/>
          </a:p>
          <a:p>
            <a:pPr marL="457200" indent="-457200">
              <a:buAutoNum type="arabicPeriod" startAt="3"/>
            </a:pPr>
            <a:r>
              <a:rPr lang="en-US" dirty="0" smtClean="0"/>
              <a:t>Repeat Testing, Confirmation, Counseling re: Prevention</a:t>
            </a:r>
          </a:p>
          <a:p>
            <a:pPr marL="457200" indent="-457200">
              <a:buAutoNum type="arabicPeriod" startAt="3"/>
            </a:pPr>
            <a:r>
              <a:rPr lang="en-US" dirty="0" smtClean="0"/>
              <a:t>Entry into Care, Disclosure,</a:t>
            </a:r>
          </a:p>
          <a:p>
            <a:pPr marL="457200" indent="-457200">
              <a:buNone/>
            </a:pPr>
            <a:r>
              <a:rPr lang="en-US" dirty="0" smtClean="0"/>
              <a:t>	Source  + Contact Investigation</a:t>
            </a:r>
          </a:p>
          <a:p>
            <a:pPr marL="457200" indent="-457200">
              <a:buNone/>
            </a:pPr>
            <a:endParaRPr lang="en-US" dirty="0" smtClean="0"/>
          </a:p>
          <a:p>
            <a:pPr marL="457200" indent="-457200">
              <a:buNone/>
            </a:pPr>
            <a:r>
              <a:rPr lang="en-US" dirty="0" smtClean="0"/>
              <a:t>5. 	Disclosure, Contact + Source Investigation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17 </a:t>
            </a:r>
            <a:r>
              <a:rPr lang="en-US" dirty="0" err="1" smtClean="0"/>
              <a:t>yo</a:t>
            </a:r>
            <a:r>
              <a:rPr lang="en-US" dirty="0" smtClean="0"/>
              <a:t> male</a:t>
            </a:r>
          </a:p>
          <a:p>
            <a:r>
              <a:rPr lang="en-US" dirty="0" smtClean="0"/>
              <a:t>Acute onset of fever, sore throat, fatigue, weight loss </a:t>
            </a:r>
          </a:p>
          <a:p>
            <a:r>
              <a:rPr lang="en-US" dirty="0" smtClean="0"/>
              <a:t>Rash – diffuse </a:t>
            </a:r>
            <a:r>
              <a:rPr lang="en-US" dirty="0" err="1" smtClean="0"/>
              <a:t>erythematous</a:t>
            </a:r>
            <a:r>
              <a:rPr lang="en-US" dirty="0" smtClean="0"/>
              <a:t> involving palms and soles</a:t>
            </a:r>
          </a:p>
          <a:p>
            <a:r>
              <a:rPr lang="en-US" dirty="0" smtClean="0"/>
              <a:t>Joint pain and swelling – knees and ankles</a:t>
            </a:r>
          </a:p>
          <a:p>
            <a:r>
              <a:rPr lang="en-US" dirty="0" err="1" smtClean="0"/>
              <a:t>Lymphopenia</a:t>
            </a:r>
            <a:r>
              <a:rPr lang="en-US" dirty="0" smtClean="0"/>
              <a:t> – ALC &lt; 1000</a:t>
            </a:r>
          </a:p>
          <a:p>
            <a:r>
              <a:rPr lang="en-US" dirty="0" smtClean="0"/>
              <a:t>Rapid HIV Ag +, + RPR and + TPHA, VL = 240,000, CD4 437 (17%)</a:t>
            </a:r>
          </a:p>
          <a:p>
            <a:r>
              <a:rPr lang="en-US" dirty="0" smtClean="0"/>
              <a:t>Rx for syphilis and </a:t>
            </a:r>
            <a:r>
              <a:rPr lang="en-US" dirty="0" err="1" smtClean="0"/>
              <a:t>arthralgia</a:t>
            </a:r>
            <a:r>
              <a:rPr lang="en-US" dirty="0" smtClean="0"/>
              <a:t> immediately with clinical improvement</a:t>
            </a:r>
          </a:p>
          <a:p>
            <a:r>
              <a:rPr lang="en-US" dirty="0" smtClean="0"/>
              <a:t>Repeat labs 3 weeks later, VL = 24,550 and CD4 = 457 (19%)</a:t>
            </a:r>
          </a:p>
          <a:p>
            <a:endParaRPr lang="en-US" dirty="0"/>
          </a:p>
        </p:txBody>
      </p:sp>
      <p:sp>
        <p:nvSpPr>
          <p:cNvPr id="5" name="Content Placeholder 4"/>
          <p:cNvSpPr>
            <a:spLocks noGrp="1"/>
          </p:cNvSpPr>
          <p:nvPr>
            <p:ph sz="half" idx="2"/>
          </p:nvPr>
        </p:nvSpPr>
        <p:spPr>
          <a:ln w="28575">
            <a:solidFill>
              <a:schemeClr val="accent1"/>
            </a:solidFill>
          </a:ln>
        </p:spPr>
        <p:txBody>
          <a:bodyPr>
            <a:normAutofit fontScale="70000" lnSpcReduction="20000"/>
          </a:bodyPr>
          <a:lstStyle/>
          <a:p>
            <a:r>
              <a:rPr lang="en-US" sz="3600" b="1" dirty="0" smtClean="0"/>
              <a:t>Dilemmas?</a:t>
            </a:r>
            <a:endParaRPr lang="en-US" sz="36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29 </a:t>
            </a:r>
            <a:r>
              <a:rPr lang="en-US" dirty="0" err="1" smtClean="0"/>
              <a:t>yo</a:t>
            </a:r>
            <a:r>
              <a:rPr lang="en-US" dirty="0" smtClean="0"/>
              <a:t> male presents to the ER for the 4 time in 3 months, c/o of a cough and fatigue but no </a:t>
            </a:r>
            <a:r>
              <a:rPr lang="en-US" dirty="0" err="1" smtClean="0"/>
              <a:t>dyspnea</a:t>
            </a:r>
            <a:r>
              <a:rPr lang="en-US" dirty="0" smtClean="0"/>
              <a:t> or sputum</a:t>
            </a:r>
          </a:p>
          <a:p>
            <a:r>
              <a:rPr lang="en-US" dirty="0" smtClean="0"/>
              <a:t>His sexual history is </a:t>
            </a:r>
            <a:r>
              <a:rPr lang="en-US" sz="4000" b="1" dirty="0" smtClean="0"/>
              <a:t>+</a:t>
            </a:r>
            <a:r>
              <a:rPr lang="en-US" dirty="0" smtClean="0"/>
              <a:t> for multiple partners, unprotected receptive anal and oral sex</a:t>
            </a:r>
          </a:p>
          <a:p>
            <a:r>
              <a:rPr lang="en-US" dirty="0" smtClean="0"/>
              <a:t>You perform a rapid POCT HIV test which returns positive in 30 minutes</a:t>
            </a:r>
            <a:endParaRPr lang="en-US" dirty="0"/>
          </a:p>
        </p:txBody>
      </p:sp>
      <p:sp>
        <p:nvSpPr>
          <p:cNvPr id="4" name="Content Placeholder 3"/>
          <p:cNvSpPr>
            <a:spLocks noGrp="1"/>
          </p:cNvSpPr>
          <p:nvPr>
            <p:ph sz="half" idx="2"/>
          </p:nvPr>
        </p:nvSpPr>
        <p:spPr>
          <a:ln w="28575">
            <a:solidFill>
              <a:schemeClr val="accent1"/>
            </a:solidFill>
          </a:ln>
        </p:spPr>
        <p:txBody>
          <a:bodyPr>
            <a:normAutofit fontScale="92500" lnSpcReduction="20000"/>
          </a:bodyPr>
          <a:lstStyle/>
          <a:p>
            <a:r>
              <a:rPr lang="en-US" sz="3600" b="1" dirty="0" smtClean="0"/>
              <a:t>Dilemmas?</a:t>
            </a:r>
            <a:endParaRPr lang="en-US" sz="36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#3</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A 20 year old female is referred to you for a repeatedly + HIV Elisa and an indeterminate Western Blot from testing done 3 weeks ago</a:t>
            </a:r>
          </a:p>
          <a:p>
            <a:r>
              <a:rPr lang="en-US" dirty="0" smtClean="0"/>
              <a:t>She does report ETOH and marijuana use along with &gt; 15 male sexual partners in the last 6 months</a:t>
            </a:r>
            <a:endParaRPr lang="en-US" dirty="0"/>
          </a:p>
        </p:txBody>
      </p:sp>
      <p:sp>
        <p:nvSpPr>
          <p:cNvPr id="4" name="Content Placeholder 3"/>
          <p:cNvSpPr>
            <a:spLocks noGrp="1"/>
          </p:cNvSpPr>
          <p:nvPr>
            <p:ph sz="half" idx="2"/>
          </p:nvPr>
        </p:nvSpPr>
        <p:spPr>
          <a:ln w="28575">
            <a:solidFill>
              <a:schemeClr val="accent1"/>
            </a:solidFill>
          </a:ln>
        </p:spPr>
        <p:txBody>
          <a:bodyPr>
            <a:normAutofit fontScale="92500" lnSpcReduction="10000"/>
          </a:bodyPr>
          <a:lstStyle/>
          <a:p>
            <a:r>
              <a:rPr lang="en-US" sz="3600" b="1" dirty="0" smtClean="0"/>
              <a:t>Dilemmas?</a:t>
            </a:r>
            <a:endParaRPr lang="en-US" sz="36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#4</a:t>
            </a:r>
            <a:endParaRPr lang="en-US" dirty="0"/>
          </a:p>
        </p:txBody>
      </p:sp>
      <p:sp>
        <p:nvSpPr>
          <p:cNvPr id="3" name="Content Placeholder 2"/>
          <p:cNvSpPr>
            <a:spLocks noGrp="1"/>
          </p:cNvSpPr>
          <p:nvPr>
            <p:ph sz="half" idx="1"/>
          </p:nvPr>
        </p:nvSpPr>
        <p:spPr>
          <a:xfrm>
            <a:off x="228600" y="1447800"/>
            <a:ext cx="4267200" cy="4678363"/>
          </a:xfrm>
        </p:spPr>
        <p:txBody>
          <a:bodyPr>
            <a:normAutofit fontScale="77500" lnSpcReduction="20000"/>
          </a:bodyPr>
          <a:lstStyle/>
          <a:p>
            <a:r>
              <a:rPr lang="en-US" dirty="0" smtClean="0"/>
              <a:t>18 </a:t>
            </a:r>
            <a:r>
              <a:rPr lang="en-US" dirty="0" err="1" smtClean="0"/>
              <a:t>yo</a:t>
            </a:r>
            <a:r>
              <a:rPr lang="en-US" dirty="0" smtClean="0"/>
              <a:t> male – HIV (-) in 2009</a:t>
            </a:r>
          </a:p>
          <a:p>
            <a:r>
              <a:rPr lang="en-US" dirty="0" smtClean="0"/>
              <a:t>Evaluated for penile discharge  </a:t>
            </a:r>
            <a:r>
              <a:rPr lang="en-US" dirty="0" smtClean="0">
                <a:sym typeface="Wingdings" pitchFamily="2" charset="2"/>
              </a:rPr>
              <a:t>(</a:t>
            </a:r>
            <a:r>
              <a:rPr lang="en-US" dirty="0" smtClean="0"/>
              <a:t>+) GC </a:t>
            </a:r>
            <a:r>
              <a:rPr lang="en-US" dirty="0" smtClean="0">
                <a:sym typeface="Wingdings" pitchFamily="2" charset="2"/>
              </a:rPr>
              <a:t> </a:t>
            </a:r>
            <a:r>
              <a:rPr lang="en-US" dirty="0" err="1" smtClean="0">
                <a:sym typeface="Wingdings" pitchFamily="2" charset="2"/>
              </a:rPr>
              <a:t>Rx’ed</a:t>
            </a:r>
            <a:endParaRPr lang="en-US" dirty="0" smtClean="0"/>
          </a:p>
          <a:p>
            <a:r>
              <a:rPr lang="en-US" dirty="0" smtClean="0"/>
              <a:t>HIV Testing </a:t>
            </a:r>
            <a:r>
              <a:rPr lang="en-US" dirty="0" smtClean="0">
                <a:sym typeface="Wingdings" pitchFamily="2" charset="2"/>
              </a:rPr>
              <a:t></a:t>
            </a:r>
            <a:r>
              <a:rPr lang="en-US" dirty="0" smtClean="0"/>
              <a:t>ELISA / WB (+) at that time  VL = 17,800 and CD4 = 390 (22%)</a:t>
            </a:r>
          </a:p>
          <a:p>
            <a:r>
              <a:rPr lang="en-US" dirty="0" smtClean="0"/>
              <a:t>Referred to specialty clinic </a:t>
            </a:r>
            <a:r>
              <a:rPr lang="en-US" dirty="0" smtClean="0">
                <a:sym typeface="Wingdings" pitchFamily="2" charset="2"/>
              </a:rPr>
              <a:t> after his (+) tests, but does not show</a:t>
            </a:r>
          </a:p>
          <a:p>
            <a:r>
              <a:rPr lang="en-US" dirty="0" smtClean="0">
                <a:sym typeface="Wingdings" pitchFamily="2" charset="2"/>
              </a:rPr>
              <a:t>RPR (+) and GC (+) again 5 months later</a:t>
            </a:r>
          </a:p>
          <a:p>
            <a:r>
              <a:rPr lang="en-US" dirty="0" smtClean="0">
                <a:sym typeface="Wingdings" pitchFamily="2" charset="2"/>
              </a:rPr>
              <a:t>CD4 584 (38%), VL = 8200</a:t>
            </a:r>
          </a:p>
          <a:p>
            <a:r>
              <a:rPr lang="en-US" dirty="0" smtClean="0">
                <a:sym typeface="Wingdings" pitchFamily="2" charset="2"/>
              </a:rPr>
              <a:t>Referred again to the specialty clinic and shows up at 9 months after original (+) test</a:t>
            </a:r>
            <a:endParaRPr lang="en-US" dirty="0" smtClean="0"/>
          </a:p>
          <a:p>
            <a:endParaRPr lang="en-US" dirty="0"/>
          </a:p>
        </p:txBody>
      </p:sp>
      <p:sp>
        <p:nvSpPr>
          <p:cNvPr id="4" name="Content Placeholder 3"/>
          <p:cNvSpPr>
            <a:spLocks noGrp="1"/>
          </p:cNvSpPr>
          <p:nvPr>
            <p:ph sz="half" idx="2"/>
          </p:nvPr>
        </p:nvSpPr>
        <p:spPr>
          <a:xfrm>
            <a:off x="4648200" y="1371600"/>
            <a:ext cx="4191000" cy="4754563"/>
          </a:xfrm>
          <a:ln w="28575">
            <a:solidFill>
              <a:schemeClr val="accent1"/>
            </a:solidFill>
          </a:ln>
        </p:spPr>
        <p:txBody>
          <a:bodyPr>
            <a:normAutofit fontScale="77500" lnSpcReduction="20000"/>
          </a:bodyPr>
          <a:lstStyle/>
          <a:p>
            <a:r>
              <a:rPr lang="en-US" sz="3600" b="1" dirty="0" smtClean="0"/>
              <a:t>Dilemmas?</a:t>
            </a:r>
            <a:endParaRPr lang="en-US" sz="3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Case #5</a:t>
            </a:r>
            <a:endParaRPr lang="en-US" dirty="0"/>
          </a:p>
        </p:txBody>
      </p:sp>
      <p:sp>
        <p:nvSpPr>
          <p:cNvPr id="3" name="Content Placeholder 2"/>
          <p:cNvSpPr>
            <a:spLocks noGrp="1"/>
          </p:cNvSpPr>
          <p:nvPr>
            <p:ph sz="half" idx="1"/>
          </p:nvPr>
        </p:nvSpPr>
        <p:spPr>
          <a:xfrm>
            <a:off x="228600" y="1219200"/>
            <a:ext cx="4419600" cy="5410200"/>
          </a:xfrm>
        </p:spPr>
        <p:txBody>
          <a:bodyPr>
            <a:normAutofit fontScale="92500" lnSpcReduction="10000"/>
          </a:bodyPr>
          <a:lstStyle/>
          <a:p>
            <a:r>
              <a:rPr lang="en-US" dirty="0" smtClean="0"/>
              <a:t>20 </a:t>
            </a:r>
            <a:r>
              <a:rPr lang="en-US" dirty="0" err="1" smtClean="0"/>
              <a:t>yo</a:t>
            </a:r>
            <a:r>
              <a:rPr lang="en-US" dirty="0" smtClean="0"/>
              <a:t> female tested in the 1</a:t>
            </a:r>
            <a:r>
              <a:rPr lang="en-US" baseline="30000" dirty="0" smtClean="0"/>
              <a:t>st</a:t>
            </a:r>
            <a:r>
              <a:rPr lang="en-US" dirty="0" smtClean="0"/>
              <a:t> trimester of pregnancy + for HIV EIA and WB</a:t>
            </a:r>
          </a:p>
          <a:p>
            <a:r>
              <a:rPr lang="en-US" dirty="0" smtClean="0"/>
              <a:t>VL = 13,440, CD4 = 497</a:t>
            </a:r>
          </a:p>
          <a:p>
            <a:r>
              <a:rPr lang="en-US" dirty="0" smtClean="0"/>
              <a:t>A physician tells the woman that she will have to have a cesarean section and refers the patient to high-risk obstetrical services</a:t>
            </a:r>
          </a:p>
          <a:p>
            <a:r>
              <a:rPr lang="en-US" dirty="0" smtClean="0"/>
              <a:t>The woman and the father of the baby are asking you why she has to have a cesarean section.</a:t>
            </a:r>
            <a:endParaRPr lang="en-US" dirty="0"/>
          </a:p>
        </p:txBody>
      </p:sp>
      <p:sp>
        <p:nvSpPr>
          <p:cNvPr id="4" name="Content Placeholder 3"/>
          <p:cNvSpPr>
            <a:spLocks noGrp="1"/>
          </p:cNvSpPr>
          <p:nvPr>
            <p:ph sz="half" idx="2"/>
          </p:nvPr>
        </p:nvSpPr>
        <p:spPr>
          <a:xfrm>
            <a:off x="4876800" y="1143000"/>
            <a:ext cx="3810000" cy="5334000"/>
          </a:xfrm>
          <a:ln w="28575">
            <a:solidFill>
              <a:schemeClr val="accent1"/>
            </a:solidFill>
          </a:ln>
        </p:spPr>
        <p:txBody>
          <a:bodyPr>
            <a:normAutofit fontScale="92500" lnSpcReduction="10000"/>
          </a:bodyPr>
          <a:lstStyle/>
          <a:p>
            <a:r>
              <a:rPr lang="en-US" sz="3600" b="1" dirty="0" smtClean="0"/>
              <a:t>Dilemmas?</a:t>
            </a:r>
            <a:endParaRPr lang="en-US" sz="3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Case #6</a:t>
            </a:r>
            <a:endParaRPr lang="en-US" dirty="0"/>
          </a:p>
        </p:txBody>
      </p:sp>
      <p:sp>
        <p:nvSpPr>
          <p:cNvPr id="3" name="Content Placeholder 2"/>
          <p:cNvSpPr>
            <a:spLocks noGrp="1"/>
          </p:cNvSpPr>
          <p:nvPr>
            <p:ph sz="half" idx="1"/>
          </p:nvPr>
        </p:nvSpPr>
        <p:spPr>
          <a:xfrm>
            <a:off x="304800" y="1219200"/>
            <a:ext cx="4267200" cy="5181600"/>
          </a:xfrm>
        </p:spPr>
        <p:txBody>
          <a:bodyPr>
            <a:normAutofit fontScale="85000" lnSpcReduction="20000"/>
          </a:bodyPr>
          <a:lstStyle/>
          <a:p>
            <a:r>
              <a:rPr lang="en-US" dirty="0" smtClean="0"/>
              <a:t>17 </a:t>
            </a:r>
            <a:r>
              <a:rPr lang="en-US" dirty="0" err="1" smtClean="0"/>
              <a:t>yo</a:t>
            </a:r>
            <a:r>
              <a:rPr lang="en-US" dirty="0" smtClean="0"/>
              <a:t> male</a:t>
            </a:r>
          </a:p>
          <a:p>
            <a:r>
              <a:rPr lang="en-US" dirty="0" smtClean="0"/>
              <a:t>10 days of headache, fever, sweats, chills, vomiting and </a:t>
            </a:r>
            <a:r>
              <a:rPr lang="en-US" dirty="0" err="1" smtClean="0"/>
              <a:t>lymphadenopathy</a:t>
            </a:r>
            <a:endParaRPr lang="en-US" dirty="0" smtClean="0"/>
          </a:p>
          <a:p>
            <a:r>
              <a:rPr lang="en-US" dirty="0" smtClean="0"/>
              <a:t>Evaluation revealed – pancreatitis, elevated LFTs, elevated Cr but a negative CT of the Abdomen</a:t>
            </a:r>
          </a:p>
          <a:p>
            <a:r>
              <a:rPr lang="en-US" dirty="0" smtClean="0"/>
              <a:t>Elevated </a:t>
            </a:r>
            <a:r>
              <a:rPr lang="en-US" dirty="0" err="1" smtClean="0"/>
              <a:t>Ferritin</a:t>
            </a:r>
            <a:r>
              <a:rPr lang="en-US" dirty="0" smtClean="0"/>
              <a:t>, TG, with anemia and platelets &lt; 150,000</a:t>
            </a:r>
          </a:p>
          <a:p>
            <a:r>
              <a:rPr lang="en-US" dirty="0" smtClean="0"/>
              <a:t>BM biopsy </a:t>
            </a:r>
            <a:r>
              <a:rPr lang="en-US" dirty="0" smtClean="0">
                <a:sym typeface="Wingdings" pitchFamily="2" charset="2"/>
              </a:rPr>
              <a:t></a:t>
            </a:r>
            <a:r>
              <a:rPr lang="en-US" dirty="0" err="1" smtClean="0">
                <a:sym typeface="Wingdings" pitchFamily="2" charset="2"/>
              </a:rPr>
              <a:t>hemophagocytosis</a:t>
            </a:r>
            <a:endParaRPr lang="en-US" dirty="0" smtClean="0">
              <a:sym typeface="Wingdings" pitchFamily="2" charset="2"/>
            </a:endParaRPr>
          </a:p>
          <a:p>
            <a:r>
              <a:rPr lang="en-US" dirty="0" smtClean="0">
                <a:sym typeface="Wingdings" pitchFamily="2" charset="2"/>
              </a:rPr>
              <a:t>VL &gt; 10 million, Elisa +, WB negative, 4</a:t>
            </a:r>
            <a:r>
              <a:rPr lang="en-US" baseline="30000" dirty="0" smtClean="0">
                <a:sym typeface="Wingdings" pitchFamily="2" charset="2"/>
              </a:rPr>
              <a:t>th</a:t>
            </a:r>
            <a:r>
              <a:rPr lang="en-US" dirty="0" smtClean="0">
                <a:sym typeface="Wingdings" pitchFamily="2" charset="2"/>
              </a:rPr>
              <a:t> Generation test + Ag, weakly + </a:t>
            </a:r>
            <a:r>
              <a:rPr lang="en-US" dirty="0" err="1" smtClean="0">
                <a:sym typeface="Wingdings" pitchFamily="2" charset="2"/>
              </a:rPr>
              <a:t>Ab</a:t>
            </a:r>
            <a:endParaRPr lang="en-US" dirty="0" smtClean="0">
              <a:sym typeface="Wingdings" pitchFamily="2" charset="2"/>
            </a:endParaRPr>
          </a:p>
          <a:p>
            <a:pPr>
              <a:buNone/>
            </a:pPr>
            <a:endParaRPr lang="en-US" dirty="0" smtClean="0"/>
          </a:p>
          <a:p>
            <a:endParaRPr lang="en-US" dirty="0"/>
          </a:p>
        </p:txBody>
      </p:sp>
      <p:sp>
        <p:nvSpPr>
          <p:cNvPr id="4" name="Content Placeholder 3"/>
          <p:cNvSpPr>
            <a:spLocks noGrp="1"/>
          </p:cNvSpPr>
          <p:nvPr>
            <p:ph sz="half" idx="2"/>
          </p:nvPr>
        </p:nvSpPr>
        <p:spPr>
          <a:xfrm>
            <a:off x="4648200" y="1143000"/>
            <a:ext cx="4191000" cy="5257800"/>
          </a:xfrm>
          <a:ln w="28575">
            <a:solidFill>
              <a:schemeClr val="accent1"/>
            </a:solidFill>
          </a:ln>
        </p:spPr>
        <p:txBody>
          <a:bodyPr>
            <a:normAutofit fontScale="85000" lnSpcReduction="20000"/>
          </a:bodyPr>
          <a:lstStyle/>
          <a:p>
            <a:r>
              <a:rPr lang="en-US" sz="3600" b="1" dirty="0" smtClean="0"/>
              <a:t>Dilemmas?</a:t>
            </a:r>
            <a:endParaRPr lang="en-US" sz="36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304800"/>
            <a:ext cx="7772400" cy="1470025"/>
          </a:xfrm>
        </p:spPr>
        <p:txBody>
          <a:bodyPr/>
          <a:lstStyle/>
          <a:p>
            <a:pPr eaLnBrk="1" hangingPunct="1"/>
            <a:r>
              <a:rPr lang="en-US" i="1" smtClean="0"/>
              <a:t>And Thanks to You!!....</a:t>
            </a:r>
          </a:p>
        </p:txBody>
      </p:sp>
      <p:sp>
        <p:nvSpPr>
          <p:cNvPr id="9219" name="Rectangle 7"/>
          <p:cNvSpPr>
            <a:spLocks noGrp="1" noChangeArrowheads="1"/>
          </p:cNvSpPr>
          <p:nvPr>
            <p:ph type="subTitle" idx="1"/>
          </p:nvPr>
        </p:nvSpPr>
        <p:spPr>
          <a:xfrm>
            <a:off x="1524000" y="5181600"/>
            <a:ext cx="6400800" cy="1066800"/>
          </a:xfrm>
        </p:spPr>
        <p:txBody>
          <a:bodyPr>
            <a:normAutofit fontScale="92500"/>
          </a:bodyPr>
          <a:lstStyle/>
          <a:p>
            <a:pPr eaLnBrk="1" hangingPunct="1"/>
            <a:r>
              <a:rPr lang="en-US" smtClean="0"/>
              <a:t>For continuing to fight for those infected by and affected by HIV/AIDS!!</a:t>
            </a:r>
          </a:p>
        </p:txBody>
      </p:sp>
      <p:pic>
        <p:nvPicPr>
          <p:cNvPr id="9220" name="Picture 12" descr="MPj04100660000[1]"/>
          <p:cNvPicPr>
            <a:picLocks noChangeAspect="1" noChangeArrowheads="1"/>
          </p:cNvPicPr>
          <p:nvPr/>
        </p:nvPicPr>
        <p:blipFill>
          <a:blip r:embed="rId3" cstate="print"/>
          <a:srcRect/>
          <a:stretch>
            <a:fillRect/>
          </a:stretch>
        </p:blipFill>
        <p:spPr bwMode="auto">
          <a:xfrm>
            <a:off x="3276600" y="1676400"/>
            <a:ext cx="2135187" cy="3200400"/>
          </a:xfrm>
          <a:prstGeom prst="rect">
            <a:avLst/>
          </a:prstGeom>
          <a:noFill/>
          <a:ln w="9525">
            <a:noFill/>
            <a:miter lim="800000"/>
            <a:headEnd/>
            <a:tailEnd/>
          </a:ln>
        </p:spPr>
      </p:pic>
      <p:pic>
        <p:nvPicPr>
          <p:cNvPr id="9222" name="Picture 17" descr="SO00489_"/>
          <p:cNvPicPr>
            <a:picLocks noChangeAspect="1" noChangeArrowheads="1"/>
          </p:cNvPicPr>
          <p:nvPr/>
        </p:nvPicPr>
        <p:blipFill>
          <a:blip r:embed="rId4" cstate="print"/>
          <a:srcRect/>
          <a:stretch>
            <a:fillRect/>
          </a:stretch>
        </p:blipFill>
        <p:spPr bwMode="auto">
          <a:xfrm>
            <a:off x="901173" y="2209800"/>
            <a:ext cx="1994427" cy="2286000"/>
          </a:xfrm>
          <a:prstGeom prst="rect">
            <a:avLst/>
          </a:prstGeom>
          <a:noFill/>
          <a:ln w="9525">
            <a:noFill/>
            <a:miter lim="800000"/>
            <a:headEnd/>
            <a:tailEnd/>
          </a:ln>
        </p:spPr>
      </p:pic>
      <p:pic>
        <p:nvPicPr>
          <p:cNvPr id="7" name="Picture 4" descr="Cover"/>
          <p:cNvPicPr>
            <a:picLocks noChangeAspect="1" noChangeArrowheads="1"/>
          </p:cNvPicPr>
          <p:nvPr/>
        </p:nvPicPr>
        <p:blipFill>
          <a:blip r:embed="rId5" cstate="print"/>
          <a:srcRect/>
          <a:stretch>
            <a:fillRect/>
          </a:stretch>
        </p:blipFill>
        <p:spPr bwMode="auto">
          <a:xfrm>
            <a:off x="5867400" y="2209800"/>
            <a:ext cx="3048000" cy="2286000"/>
          </a:xfrm>
          <a:prstGeom prst="rect">
            <a:avLst/>
          </a:prstGeom>
          <a:noFill/>
          <a:ln w="9525">
            <a:noFill/>
            <a:miter lim="800000"/>
            <a:headEnd/>
            <a:tailEnd/>
          </a:ln>
        </p:spPr>
      </p:pic>
    </p:spTree>
    <p:custDataLst>
      <p:tags r:id="rId1"/>
    </p:custDataLst>
  </p:cSld>
  <p:clrMapOvr>
    <a:masterClrMapping/>
  </p:clrMapOvr>
  <p:transition spd="slow" advTm="5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Disclosures</a:t>
            </a:r>
            <a:endParaRPr lang="en-US" b="1" dirty="0"/>
          </a:p>
        </p:txBody>
      </p:sp>
      <p:sp>
        <p:nvSpPr>
          <p:cNvPr id="3" name="Content Placeholder 2"/>
          <p:cNvSpPr>
            <a:spLocks noGrp="1"/>
          </p:cNvSpPr>
          <p:nvPr>
            <p:ph idx="1"/>
          </p:nvPr>
        </p:nvSpPr>
        <p:spPr>
          <a:xfrm>
            <a:off x="228600" y="1600201"/>
            <a:ext cx="8686800" cy="4495800"/>
          </a:xfrm>
        </p:spPr>
        <p:txBody>
          <a:bodyPr>
            <a:normAutofit/>
          </a:bodyPr>
          <a:lstStyle/>
          <a:p>
            <a:pPr>
              <a:buNone/>
            </a:pPr>
            <a:r>
              <a:rPr lang="en-US" sz="2800" b="1" dirty="0" smtClean="0"/>
              <a:t>Jeffrey Beal, MD	</a:t>
            </a:r>
            <a:r>
              <a:rPr lang="en-US" sz="2800" dirty="0" smtClean="0"/>
              <a:t>					 	Has no financial interest or relationships to disclose</a:t>
            </a:r>
          </a:p>
          <a:p>
            <a:pPr>
              <a:buNone/>
            </a:pPr>
            <a:r>
              <a:rPr lang="en-US" sz="2800" b="1" dirty="0" smtClean="0"/>
              <a:t>Jennifer Janelle, MD </a:t>
            </a:r>
            <a:r>
              <a:rPr lang="en-US" sz="2800" dirty="0" smtClean="0"/>
              <a:t>							 Has no financial interest or relationships to disclose</a:t>
            </a:r>
          </a:p>
          <a:p>
            <a:pPr>
              <a:buNone/>
            </a:pPr>
            <a:r>
              <a:rPr lang="en-US" sz="2800" b="1" dirty="0" smtClean="0"/>
              <a:t>Robert Lawrence, MD</a:t>
            </a:r>
            <a:r>
              <a:rPr lang="en-US" sz="2800" dirty="0" smtClean="0"/>
              <a:t>							 Has no financial interest or relationships to disclose</a:t>
            </a:r>
            <a:endParaRPr lang="en-US" sz="2800" dirty="0"/>
          </a:p>
        </p:txBody>
      </p:sp>
      <p:pic>
        <p:nvPicPr>
          <p:cNvPr id="4" name="Picture 4" descr="Cover"/>
          <p:cNvPicPr>
            <a:picLocks noChangeAspect="1" noChangeArrowheads="1"/>
          </p:cNvPicPr>
          <p:nvPr/>
        </p:nvPicPr>
        <p:blipFill>
          <a:blip r:embed="rId2" cstate="print"/>
          <a:srcRect/>
          <a:stretch>
            <a:fillRect/>
          </a:stretch>
        </p:blipFill>
        <p:spPr bwMode="auto">
          <a:xfrm>
            <a:off x="2895600" y="4495800"/>
            <a:ext cx="3352800" cy="220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457200" y="1447800"/>
            <a:ext cx="8229600" cy="4953000"/>
          </a:xfrm>
        </p:spPr>
        <p:txBody>
          <a:bodyPr>
            <a:normAutofit fontScale="62500" lnSpcReduction="20000"/>
          </a:bodyPr>
          <a:lstStyle/>
          <a:p>
            <a:pPr>
              <a:buNone/>
            </a:pPr>
            <a:r>
              <a:rPr lang="en-US" sz="4500" dirty="0" smtClean="0"/>
              <a:t>At </a:t>
            </a:r>
            <a:r>
              <a:rPr lang="en-US" sz="4500" dirty="0"/>
              <a:t>the end of this workshop the attendee will be able to</a:t>
            </a:r>
            <a:r>
              <a:rPr lang="en-US" sz="4500" dirty="0" smtClean="0"/>
              <a:t>:	</a:t>
            </a:r>
            <a:endParaRPr lang="en-US" sz="4500" dirty="0"/>
          </a:p>
          <a:p>
            <a:pPr marL="514350" indent="-514350">
              <a:buFont typeface="+mj-lt"/>
              <a:buAutoNum type="arabicParenR"/>
            </a:pPr>
            <a:r>
              <a:rPr lang="en-US" sz="4500" u="sng" dirty="0" smtClean="0"/>
              <a:t>Interpret </a:t>
            </a:r>
            <a:r>
              <a:rPr lang="en-US" sz="4500" dirty="0" smtClean="0"/>
              <a:t>the results and significance of new HIV testing technology and its effect on diagnosing HIV earlier. (comprehension)</a:t>
            </a:r>
          </a:p>
          <a:p>
            <a:pPr marL="514350" lvl="0" indent="-514350">
              <a:buFont typeface="+mj-lt"/>
              <a:buAutoNum type="arabicParenR"/>
            </a:pPr>
            <a:r>
              <a:rPr lang="en-US" sz="4500" u="sng" dirty="0" smtClean="0"/>
              <a:t>Analyze</a:t>
            </a:r>
            <a:r>
              <a:rPr lang="en-US" sz="4500" dirty="0" smtClean="0"/>
              <a:t> </a:t>
            </a:r>
            <a:r>
              <a:rPr lang="en-US" sz="4500" dirty="0"/>
              <a:t>the various dilemmas (contact and source identification, optimal timing of initiation of ARV therapy, issues of adherence and prevention related to therapy, etc.) brought about by earlier HIV diagnosis</a:t>
            </a:r>
            <a:r>
              <a:rPr lang="en-US" sz="4500" dirty="0" smtClean="0"/>
              <a:t>. (analysis)</a:t>
            </a:r>
            <a:endParaRPr lang="en-US" sz="4500" dirty="0"/>
          </a:p>
          <a:p>
            <a:pPr marL="514350" lvl="0" indent="-514350">
              <a:buFont typeface="+mj-lt"/>
              <a:buAutoNum type="arabicParenR"/>
            </a:pPr>
            <a:r>
              <a:rPr lang="en-US" sz="4500" u="sng" dirty="0" smtClean="0"/>
              <a:t>Formulate</a:t>
            </a:r>
            <a:r>
              <a:rPr lang="en-US" sz="4500" dirty="0" smtClean="0"/>
              <a:t> an </a:t>
            </a:r>
            <a:r>
              <a:rPr lang="en-US" sz="4500" dirty="0"/>
              <a:t>appropriate and personalized counseling and medical care plan for patients with primary or early HIV infection</a:t>
            </a:r>
            <a:r>
              <a:rPr lang="en-US" sz="4500" dirty="0" smtClean="0"/>
              <a:t>. (synthesis)</a:t>
            </a:r>
            <a:endParaRPr lang="en-US" sz="4500"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for the Workshop</a:t>
            </a:r>
            <a:endParaRPr lang="en-US" dirty="0"/>
          </a:p>
        </p:txBody>
      </p:sp>
      <p:sp>
        <p:nvSpPr>
          <p:cNvPr id="3" name="Content Placeholder 2"/>
          <p:cNvSpPr>
            <a:spLocks noGrp="1"/>
          </p:cNvSpPr>
          <p:nvPr>
            <p:ph idx="1"/>
          </p:nvPr>
        </p:nvSpPr>
        <p:spPr/>
        <p:txBody>
          <a:bodyPr>
            <a:normAutofit fontScale="47500" lnSpcReduction="20000"/>
          </a:bodyPr>
          <a:lstStyle/>
          <a:p>
            <a:r>
              <a:rPr lang="en-US" dirty="0"/>
              <a:t>00-05 minutes:  	</a:t>
            </a:r>
            <a:r>
              <a:rPr lang="en-US" i="1" dirty="0"/>
              <a:t>Introductions and Review of Objectives and Workshop Format						</a:t>
            </a:r>
            <a:endParaRPr lang="en-US" dirty="0"/>
          </a:p>
          <a:p>
            <a:r>
              <a:rPr lang="en-US" dirty="0"/>
              <a:t>05-20 minutes: 	</a:t>
            </a:r>
            <a:r>
              <a:rPr lang="en-US" i="1" dirty="0" smtClean="0"/>
              <a:t>New </a:t>
            </a:r>
            <a:r>
              <a:rPr lang="en-US" i="1" dirty="0"/>
              <a:t>HIV testing technology and earlier HIV diagnosis</a:t>
            </a:r>
            <a:r>
              <a:rPr lang="en-US" dirty="0"/>
              <a:t> </a:t>
            </a:r>
            <a:r>
              <a:rPr lang="en-US" dirty="0" smtClean="0"/>
              <a:t>				This </a:t>
            </a:r>
            <a:r>
              <a:rPr lang="en-US" dirty="0"/>
              <a:t>short didactic will include a review of the new testing technology (4</a:t>
            </a:r>
            <a:r>
              <a:rPr lang="en-US" baseline="30000" dirty="0"/>
              <a:t>th</a:t>
            </a:r>
            <a:r>
              <a:rPr lang="en-US" dirty="0"/>
              <a:t> </a:t>
            </a:r>
            <a:r>
              <a:rPr lang="en-US" dirty="0" smtClean="0"/>
              <a:t>		generation </a:t>
            </a:r>
            <a:r>
              <a:rPr lang="en-US" dirty="0"/>
              <a:t>tests, NAAT, LS-EIA, etc.) and a brief enumeration of the potential </a:t>
            </a:r>
            <a:r>
              <a:rPr lang="en-US" dirty="0" smtClean="0"/>
              <a:t>		dilemmas</a:t>
            </a:r>
            <a:r>
              <a:rPr lang="en-US" dirty="0"/>
              <a:t>.												</a:t>
            </a:r>
          </a:p>
          <a:p>
            <a:r>
              <a:rPr lang="en-US" dirty="0"/>
              <a:t>20-30 minutes: 	</a:t>
            </a:r>
            <a:r>
              <a:rPr lang="en-US" i="1" dirty="0" smtClean="0"/>
              <a:t>Presentation </a:t>
            </a:r>
            <a:r>
              <a:rPr lang="en-US" i="1" dirty="0"/>
              <a:t>of cases for discussion</a:t>
            </a:r>
            <a:r>
              <a:rPr lang="en-US" dirty="0"/>
              <a:t> </a:t>
            </a:r>
            <a:r>
              <a:rPr lang="en-US" dirty="0" smtClean="0"/>
              <a:t> 					Review 3-5 </a:t>
            </a:r>
            <a:r>
              <a:rPr lang="en-US" dirty="0"/>
              <a:t>clinical cases, and an outline of the </a:t>
            </a:r>
            <a:r>
              <a:rPr lang="en-US" dirty="0" smtClean="0"/>
              <a:t>	objectives </a:t>
            </a:r>
            <a:r>
              <a:rPr lang="en-US" dirty="0"/>
              <a:t>for case-based small </a:t>
            </a:r>
            <a:r>
              <a:rPr lang="en-US" dirty="0" smtClean="0"/>
              <a:t>		group </a:t>
            </a:r>
            <a:r>
              <a:rPr lang="en-US" dirty="0"/>
              <a:t>discussion.										</a:t>
            </a:r>
          </a:p>
          <a:p>
            <a:r>
              <a:rPr lang="en-US" dirty="0"/>
              <a:t> </a:t>
            </a:r>
          </a:p>
          <a:p>
            <a:r>
              <a:rPr lang="en-US" dirty="0"/>
              <a:t>30-70 minutes: 	</a:t>
            </a:r>
            <a:r>
              <a:rPr lang="en-US" i="1" dirty="0" smtClean="0"/>
              <a:t>Facilitated </a:t>
            </a:r>
            <a:r>
              <a:rPr lang="en-US" i="1" dirty="0"/>
              <a:t>Break-Out Groups </a:t>
            </a:r>
            <a:r>
              <a:rPr lang="en-US" i="1" dirty="0" smtClean="0"/>
              <a:t>						</a:t>
            </a:r>
            <a:r>
              <a:rPr lang="en-US" dirty="0" smtClean="0"/>
              <a:t>Working </a:t>
            </a:r>
            <a:r>
              <a:rPr lang="en-US" dirty="0"/>
              <a:t>on case-based analysis of dilemmas and potential solutions and </a:t>
            </a:r>
            <a:r>
              <a:rPr lang="en-US" dirty="0" smtClean="0"/>
              <a:t>		approaches</a:t>
            </a:r>
            <a:r>
              <a:rPr lang="en-US" dirty="0"/>
              <a:t>.</a:t>
            </a:r>
            <a:r>
              <a:rPr lang="en-US" i="1" dirty="0"/>
              <a:t>												</a:t>
            </a:r>
            <a:endParaRPr lang="en-US" dirty="0"/>
          </a:p>
          <a:p>
            <a:r>
              <a:rPr lang="en-US" dirty="0"/>
              <a:t>70-90 minutes: 	</a:t>
            </a:r>
            <a:r>
              <a:rPr lang="en-US" i="1" dirty="0" smtClean="0"/>
              <a:t>Discussion</a:t>
            </a:r>
            <a:r>
              <a:rPr lang="en-US" i="1" dirty="0"/>
              <a:t>, Presentation from work groups and Formulation of Approaches and </a:t>
            </a:r>
            <a:r>
              <a:rPr lang="en-US" i="1" dirty="0" smtClean="0"/>
              <a:t>		Solutions </a:t>
            </a:r>
            <a:r>
              <a:rPr lang="en-US" i="1" dirty="0"/>
              <a:t>for identified </a:t>
            </a:r>
            <a:r>
              <a:rPr lang="en-US" i="1" dirty="0" smtClean="0"/>
              <a:t>Dilemmas as a large group</a:t>
            </a:r>
            <a:r>
              <a:rPr lang="en-US" dirty="0" smtClean="0"/>
              <a:t>.				Summary </a:t>
            </a:r>
            <a:r>
              <a:rPr lang="en-US"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9762"/>
          </a:xfrm>
        </p:spPr>
        <p:txBody>
          <a:bodyPr>
            <a:noAutofit/>
          </a:bodyPr>
          <a:lstStyle/>
          <a:p>
            <a:r>
              <a:rPr lang="en-US" dirty="0" smtClean="0"/>
              <a:t>Workshop Facilitators</a:t>
            </a:r>
            <a:endParaRPr lang="en-US" dirty="0"/>
          </a:p>
        </p:txBody>
      </p:sp>
      <p:sp>
        <p:nvSpPr>
          <p:cNvPr id="3" name="Content Placeholder 2"/>
          <p:cNvSpPr>
            <a:spLocks noGrp="1"/>
          </p:cNvSpPr>
          <p:nvPr>
            <p:ph idx="1"/>
          </p:nvPr>
        </p:nvSpPr>
        <p:spPr>
          <a:xfrm>
            <a:off x="152400" y="1066800"/>
            <a:ext cx="8839200" cy="5410200"/>
          </a:xfrm>
        </p:spPr>
        <p:txBody>
          <a:bodyPr>
            <a:noAutofit/>
          </a:bodyPr>
          <a:lstStyle/>
          <a:p>
            <a:pPr>
              <a:buNone/>
            </a:pPr>
            <a:r>
              <a:rPr lang="en-US" sz="2800" dirty="0"/>
              <a:t>Jeffrey Beal, MD  	</a:t>
            </a:r>
            <a:r>
              <a:rPr lang="en-US" sz="2800" dirty="0" smtClean="0"/>
              <a:t>PI </a:t>
            </a:r>
            <a:r>
              <a:rPr lang="en-US" sz="2800" dirty="0"/>
              <a:t>and Clinical Director for    			</a:t>
            </a:r>
            <a:r>
              <a:rPr lang="en-US" sz="2800" dirty="0" smtClean="0"/>
              <a:t>		Florida </a:t>
            </a:r>
            <a:r>
              <a:rPr lang="en-US" sz="2800" dirty="0"/>
              <a:t>/ Caribbean AETC, </a:t>
            </a:r>
            <a:r>
              <a:rPr lang="en-US" sz="2800" dirty="0" smtClean="0"/>
              <a:t>USF</a:t>
            </a:r>
            <a:r>
              <a:rPr lang="en-US" sz="2800" dirty="0"/>
              <a:t>				</a:t>
            </a:r>
            <a:r>
              <a:rPr lang="en-US" sz="2800" dirty="0" smtClean="0"/>
              <a:t>	Medical Director for 						Bureau </a:t>
            </a:r>
            <a:r>
              <a:rPr lang="en-US" sz="2800" dirty="0"/>
              <a:t>of HIV/AIDS Florida </a:t>
            </a:r>
            <a:r>
              <a:rPr lang="en-US" sz="2800" dirty="0" smtClean="0"/>
              <a:t>DOH</a:t>
            </a:r>
            <a:r>
              <a:rPr lang="en-US" sz="2800" dirty="0"/>
              <a:t>	</a:t>
            </a:r>
            <a:endParaRPr lang="en-US" sz="2800" dirty="0" smtClean="0"/>
          </a:p>
          <a:p>
            <a:pPr>
              <a:buNone/>
            </a:pPr>
            <a:r>
              <a:rPr lang="en-US" sz="2800" dirty="0" smtClean="0"/>
              <a:t>Robert </a:t>
            </a:r>
            <a:r>
              <a:rPr lang="en-US" sz="2800" dirty="0"/>
              <a:t>Lawrence, MD	Pediatric </a:t>
            </a:r>
            <a:r>
              <a:rPr lang="en-US" sz="2800" dirty="0" smtClean="0"/>
              <a:t>ID Specialist 						Clinical Professor</a:t>
            </a:r>
            <a:r>
              <a:rPr lang="en-US" sz="2800" dirty="0"/>
              <a:t>			</a:t>
            </a:r>
            <a:r>
              <a:rPr lang="en-US" sz="2800" dirty="0" smtClean="0"/>
              <a:t>				University </a:t>
            </a:r>
            <a:r>
              <a:rPr lang="en-US" sz="2800" dirty="0"/>
              <a:t>of Florida						</a:t>
            </a:r>
            <a:r>
              <a:rPr lang="en-US" sz="2800" dirty="0" smtClean="0"/>
              <a:t>Faculty  of the F </a:t>
            </a:r>
            <a:r>
              <a:rPr lang="en-US" sz="2800" dirty="0"/>
              <a:t>/ C AETC		</a:t>
            </a:r>
            <a:endParaRPr lang="en-US" sz="2800" dirty="0" smtClean="0"/>
          </a:p>
          <a:p>
            <a:pPr>
              <a:buNone/>
            </a:pPr>
            <a:r>
              <a:rPr lang="en-US" sz="2800" dirty="0" smtClean="0"/>
              <a:t>Jennifer </a:t>
            </a:r>
            <a:r>
              <a:rPr lang="en-US" sz="2800" dirty="0"/>
              <a:t>Janelle, MD 	Infectious Diseases Specialist, 					</a:t>
            </a:r>
            <a:r>
              <a:rPr lang="en-US" sz="2800" dirty="0" smtClean="0"/>
              <a:t>Clinical </a:t>
            </a:r>
            <a:r>
              <a:rPr lang="en-US" sz="2800" dirty="0"/>
              <a:t>Assistant Professor, </a:t>
            </a:r>
            <a:r>
              <a:rPr lang="en-US" sz="2800" dirty="0" smtClean="0"/>
              <a:t>					University </a:t>
            </a:r>
            <a:r>
              <a:rPr lang="en-US" sz="2800" dirty="0"/>
              <a:t>of Florida						</a:t>
            </a:r>
            <a:r>
              <a:rPr lang="en-US" sz="2800" dirty="0" smtClean="0"/>
              <a:t>Faculty of the F </a:t>
            </a:r>
            <a:r>
              <a:rPr lang="en-US" sz="2800" dirty="0"/>
              <a:t>/ C AETC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5400" b="1" dirty="0" smtClean="0"/>
              <a:t>New HIV Testing </a:t>
            </a:r>
            <a:endParaRPr lang="en-US" sz="5400" b="1" dirty="0"/>
          </a:p>
        </p:txBody>
      </p:sp>
      <p:sp>
        <p:nvSpPr>
          <p:cNvPr id="3" name="Content Placeholder 2"/>
          <p:cNvSpPr>
            <a:spLocks noGrp="1"/>
          </p:cNvSpPr>
          <p:nvPr>
            <p:ph idx="1"/>
          </p:nvPr>
        </p:nvSpPr>
        <p:spPr>
          <a:xfrm>
            <a:off x="228600" y="1143000"/>
            <a:ext cx="8686800" cy="5257800"/>
          </a:xfrm>
        </p:spPr>
        <p:txBody>
          <a:bodyPr>
            <a:normAutofit/>
          </a:bodyPr>
          <a:lstStyle/>
          <a:p>
            <a:r>
              <a:rPr lang="en-US" sz="3600" dirty="0" smtClean="0"/>
              <a:t>4</a:t>
            </a:r>
            <a:r>
              <a:rPr lang="en-US" sz="3600" baseline="30000" dirty="0" smtClean="0"/>
              <a:t>th</a:t>
            </a:r>
            <a:r>
              <a:rPr lang="en-US" sz="3600" dirty="0" smtClean="0"/>
              <a:t> generation HIV Antigen Antibody tests </a:t>
            </a:r>
            <a:r>
              <a:rPr lang="en-US" sz="2400" dirty="0" smtClean="0"/>
              <a:t>automated testing for HIV p24 antigen and antibodies to HIV-1 and HIV-2  in serum and plasma</a:t>
            </a:r>
          </a:p>
          <a:p>
            <a:r>
              <a:rPr lang="en-US" sz="3600" dirty="0" smtClean="0"/>
              <a:t>Nucleic Acid Testing </a:t>
            </a:r>
            <a:r>
              <a:rPr lang="en-US" sz="2400" dirty="0" smtClean="0"/>
              <a:t>– amplify and detect one or more of several target sequences in specific HIV genes (HIV-1 GAG, HIV-II GAG, HIV-</a:t>
            </a:r>
            <a:r>
              <a:rPr lang="en-US" sz="2400" dirty="0" err="1" smtClean="0"/>
              <a:t>env</a:t>
            </a:r>
            <a:r>
              <a:rPr lang="en-US" sz="2400" dirty="0" smtClean="0"/>
              <a:t>, HIV-</a:t>
            </a:r>
            <a:r>
              <a:rPr lang="en-US" sz="2400" dirty="0" err="1" smtClean="0"/>
              <a:t>pol</a:t>
            </a:r>
            <a:r>
              <a:rPr lang="en-US" sz="2400" dirty="0" smtClean="0"/>
              <a:t>). [different versions for different situations </a:t>
            </a:r>
            <a:r>
              <a:rPr lang="en-US" sz="2400" dirty="0" smtClean="0">
                <a:sym typeface="Wingdings" pitchFamily="2" charset="2"/>
              </a:rPr>
              <a:t></a:t>
            </a:r>
            <a:r>
              <a:rPr lang="en-US" sz="2400" dirty="0" smtClean="0"/>
              <a:t>Qualitative reverse-transcription PCR for HIV, HIV RNA PCR (quantitative), viral load]</a:t>
            </a:r>
          </a:p>
          <a:p>
            <a:r>
              <a:rPr lang="en-US" sz="3600" dirty="0" smtClean="0"/>
              <a:t>Rapid HIV Testing, Point of Care Test (POCT) </a:t>
            </a:r>
            <a:r>
              <a:rPr lang="en-US" sz="2400" dirty="0" smtClean="0"/>
              <a:t>qualitative antibody immunoassays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Dilemmas with Actual Testing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False-negative results</a:t>
            </a:r>
          </a:p>
          <a:p>
            <a:r>
              <a:rPr lang="en-US" dirty="0" smtClean="0"/>
              <a:t>False-positive results </a:t>
            </a:r>
          </a:p>
          <a:p>
            <a:r>
              <a:rPr lang="en-US" dirty="0" smtClean="0"/>
              <a:t>Indeterminate Western Blots</a:t>
            </a:r>
          </a:p>
          <a:p>
            <a:r>
              <a:rPr lang="en-US" dirty="0" smtClean="0"/>
              <a:t>Turn around times for results</a:t>
            </a:r>
          </a:p>
          <a:p>
            <a:r>
              <a:rPr lang="en-US" dirty="0" smtClean="0"/>
              <a:t>Confirmatory testing in different situations</a:t>
            </a:r>
          </a:p>
          <a:p>
            <a:r>
              <a:rPr lang="en-US" dirty="0" smtClean="0"/>
              <a:t>Patient perceptions, beliefs, concepts of health and illness relative to HIV, and their fears (e.g. “needle phobia”) about being tested</a:t>
            </a:r>
          </a:p>
          <a:p>
            <a:r>
              <a:rPr lang="en-US" dirty="0" smtClean="0"/>
              <a:t>Timing of the testing in the different phases of HIV infection</a:t>
            </a:r>
          </a:p>
          <a:p>
            <a:r>
              <a:rPr lang="en-US" dirty="0" smtClean="0"/>
              <a:t>Interpretation of the results – various algorithms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373" y="152400"/>
            <a:ext cx="9144000" cy="824917"/>
          </a:xfrm>
        </p:spPr>
        <p:txBody>
          <a:bodyPr>
            <a:noAutofit/>
          </a:bodyPr>
          <a:lstStyle/>
          <a:p>
            <a:r>
              <a:rPr lang="en-US" sz="3200" dirty="0" smtClean="0"/>
              <a:t>Markers of HIV Infection and Windows of Detection</a:t>
            </a:r>
            <a:endParaRPr lang="en-US" sz="3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5839" y="1295400"/>
            <a:ext cx="7015162" cy="4369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914400" y="5838217"/>
            <a:ext cx="6431073" cy="400110"/>
          </a:xfrm>
          <a:prstGeom prst="rect">
            <a:avLst/>
          </a:prstGeom>
          <a:noFill/>
        </p:spPr>
        <p:txBody>
          <a:bodyPr wrap="square" rtlCol="0">
            <a:spAutoFit/>
          </a:bodyPr>
          <a:lstStyle/>
          <a:p>
            <a:r>
              <a:rPr lang="en-US" sz="2000" dirty="0"/>
              <a:t>P. Patel et al. / Journal of Clinical Virology </a:t>
            </a:r>
            <a:r>
              <a:rPr lang="en-US" sz="2000" i="1" dirty="0"/>
              <a:t>54 (2012) 42– 47</a:t>
            </a:r>
            <a:endParaRPr lang="en-US" sz="2000" dirty="0"/>
          </a:p>
        </p:txBody>
      </p:sp>
    </p:spTree>
    <p:extLst>
      <p:ext uri="{BB962C8B-B14F-4D97-AF65-F5344CB8AC3E}">
        <p14:creationId xmlns:p14="http://schemas.microsoft.com/office/powerpoint/2010/main" val="31763576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1471</TotalTime>
  <Words>1269</Words>
  <Application>Microsoft Office PowerPoint</Application>
  <PresentationFormat>On-screen Show (4:3)</PresentationFormat>
  <Paragraphs>219</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Earlier Recognition of HIV:  Dilemmas for the Clinician  Ryan White Annual Conference Washington, DC November 2012 </vt:lpstr>
      <vt:lpstr>Disclosures</vt:lpstr>
      <vt:lpstr>Disclosures</vt:lpstr>
      <vt:lpstr>Learning Objectives</vt:lpstr>
      <vt:lpstr>Outline for the Workshop</vt:lpstr>
      <vt:lpstr>Workshop Facilitators</vt:lpstr>
      <vt:lpstr>New HIV Testing </vt:lpstr>
      <vt:lpstr>Dilemmas with Actual Testing</vt:lpstr>
      <vt:lpstr>Markers of HIV Infection and Windows of Detection</vt:lpstr>
      <vt:lpstr>Common False-Positive HIV Results</vt:lpstr>
      <vt:lpstr>Confirmatory Western Blot</vt:lpstr>
      <vt:lpstr>Rapid HIV Antibody Tests FDA-Approved, January 2011</vt:lpstr>
      <vt:lpstr>Prevalence Affects PPV and NPV</vt:lpstr>
      <vt:lpstr>HIV Testing</vt:lpstr>
      <vt:lpstr>HIV Testing Algorithm</vt:lpstr>
      <vt:lpstr>Dilemmas After the Diagnosis</vt:lpstr>
      <vt:lpstr>Clinical Picture of Primary HIV Infection</vt:lpstr>
      <vt:lpstr>HIV Testing in Acute Infection</vt:lpstr>
      <vt:lpstr>Treatment as Prevention HPTN 052, NCT00074581</vt:lpstr>
      <vt:lpstr>Treatment as Prevention HPTN 052, NCT00074581</vt:lpstr>
      <vt:lpstr>CASES</vt:lpstr>
      <vt:lpstr>Case #1</vt:lpstr>
      <vt:lpstr>Case #2</vt:lpstr>
      <vt:lpstr>Case #3</vt:lpstr>
      <vt:lpstr>Case #4</vt:lpstr>
      <vt:lpstr>Case #5</vt:lpstr>
      <vt:lpstr>Case #6</vt:lpstr>
      <vt:lpstr>And Thanks to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Earlier Recognition of HIV:  Dilemmas for the Clinician</dc:title>
  <dc:creator>mcquaid</dc:creator>
  <cp:lastModifiedBy>Windows User</cp:lastModifiedBy>
  <cp:revision>94</cp:revision>
  <cp:lastPrinted>2012-10-16T14:55:59Z</cp:lastPrinted>
  <dcterms:created xsi:type="dcterms:W3CDTF">2012-10-01T18:18:46Z</dcterms:created>
  <dcterms:modified xsi:type="dcterms:W3CDTF">2012-11-27T20:05:57Z</dcterms:modified>
</cp:coreProperties>
</file>