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282" r:id="rId3"/>
    <p:sldId id="295" r:id="rId4"/>
    <p:sldId id="281" r:id="rId5"/>
    <p:sldId id="290" r:id="rId6"/>
    <p:sldId id="267" r:id="rId7"/>
    <p:sldId id="292" r:id="rId8"/>
    <p:sldId id="257" r:id="rId9"/>
    <p:sldId id="265" r:id="rId10"/>
    <p:sldId id="259" r:id="rId11"/>
    <p:sldId id="258" r:id="rId12"/>
    <p:sldId id="278" r:id="rId13"/>
    <p:sldId id="260" r:id="rId14"/>
    <p:sldId id="271" r:id="rId15"/>
    <p:sldId id="273" r:id="rId16"/>
    <p:sldId id="274" r:id="rId17"/>
    <p:sldId id="275" r:id="rId18"/>
    <p:sldId id="276" r:id="rId19"/>
    <p:sldId id="301" r:id="rId20"/>
    <p:sldId id="303" r:id="rId21"/>
    <p:sldId id="288" r:id="rId22"/>
    <p:sldId id="285" r:id="rId23"/>
    <p:sldId id="286" r:id="rId24"/>
    <p:sldId id="287" r:id="rId25"/>
    <p:sldId id="291" r:id="rId26"/>
    <p:sldId id="297" r:id="rId27"/>
    <p:sldId id="300" r:id="rId28"/>
    <p:sldId id="298" r:id="rId29"/>
    <p:sldId id="293" r:id="rId30"/>
    <p:sldId id="294" r:id="rId31"/>
    <p:sldId id="305" r:id="rId32"/>
    <p:sldId id="27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4" autoAdjust="0"/>
    <p:restoredTop sz="64222" autoAdjust="0"/>
  </p:normalViewPr>
  <p:slideViewPr>
    <p:cSldViewPr>
      <p:cViewPr>
        <p:scale>
          <a:sx n="115" d="100"/>
          <a:sy n="115" d="100"/>
        </p:scale>
        <p:origin x="876" y="1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35A0A6-B20A-4B71-95CD-3056483AD4DE}" type="datetime1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0F34F2-DB18-497D-90C4-CA63DE74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96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2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0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FFFF"/>
                </a:solidFill>
              </a:rPr>
              <a:t>Ask: How can my audience use this information?</a:t>
            </a:r>
          </a:p>
          <a:p>
            <a:r>
              <a:rPr lang="en-US" dirty="0" smtClean="0"/>
              <a:t>Catchy/Controversial</a:t>
            </a:r>
            <a:r>
              <a:rPr lang="en-US" baseline="0" dirty="0" smtClean="0"/>
              <a:t> lead in</a:t>
            </a:r>
            <a:endParaRPr lang="en-US" dirty="0" smtClean="0"/>
          </a:p>
          <a:p>
            <a:r>
              <a:rPr lang="en-US" dirty="0" smtClean="0"/>
              <a:t>She makes her point within the first 100 words. </a:t>
            </a:r>
          </a:p>
          <a:p>
            <a:r>
              <a:rPr lang="en-US" dirty="0" smtClean="0"/>
              <a:t>The paragraphs</a:t>
            </a:r>
            <a:r>
              <a:rPr lang="en-US" baseline="0" dirty="0" smtClean="0"/>
              <a:t> are short, no more than a few sentences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dirty="0" smtClean="0">
                <a:solidFill>
                  <a:srgbClr val="FFFFFF"/>
                </a:solidFill>
              </a:rPr>
              <a:t>Writing on the Fly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dirty="0" smtClean="0">
                <a:solidFill>
                  <a:srgbClr val="FFFFFF"/>
                </a:solidFill>
              </a:rPr>
              <a:t>Copy and paste but don’t </a:t>
            </a:r>
            <a:r>
              <a:rPr lang="en-US" dirty="0" err="1" smtClean="0">
                <a:solidFill>
                  <a:srgbClr val="FFFFFF"/>
                </a:solidFill>
              </a:rPr>
              <a:t>plagarize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baseline="0" dirty="0" smtClean="0"/>
              <a:t>Provide relevant commentary if you are in a position to do so. Some government blogs maybe prohibited from doing so. </a:t>
            </a:r>
          </a:p>
          <a:p>
            <a:r>
              <a:rPr lang="en-US" baseline="0" dirty="0" smtClean="0"/>
              <a:t>Break it up with headers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F34F2-DB18-497D-90C4-CA63DE74CB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2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6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4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8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6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ceholder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4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45692"/>
            </a:gs>
            <a:gs pos="100000">
              <a:srgbClr val="182844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RW201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6096000"/>
            <a:ext cx="16732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Geneva" charset="0"/>
          <a:cs typeface="Genev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Geneva" charset="0"/>
          <a:cs typeface="Genev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Geneva" charset="0"/>
          <a:cs typeface="Genev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Geneva" charset="0"/>
          <a:cs typeface="Geneva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Helvetica" charset="0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Helvetica" charset="0"/>
          <a:ea typeface="ＭＳ Ｐゴシック" charset="-128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Helvetica" charset="0"/>
          <a:ea typeface="ＭＳ Ｐゴシック" charset="-128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Helvetica" charset="0"/>
          <a:ea typeface="ＭＳ Ｐゴシック" charset="-128"/>
        </a:defRPr>
      </a:lvl5pPr>
      <a:lvl6pPr marL="16002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0574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5146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2971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bitly.com/post/22663850994/time-is-on-your-side" TargetMode="External"/><Relationship Id="rId2" Type="http://schemas.openxmlformats.org/officeDocument/2006/relationships/hyperlink" Target="http://pewinternet.org/~/media/Files/Reports/2011/PIP%20-%20Social%20networking%20sites%20and%20our%20lives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bitly.com/post/22663850994/time-is-on-your-side" TargetMode="External"/><Relationship Id="rId2" Type="http://schemas.openxmlformats.org/officeDocument/2006/relationships/hyperlink" Target="http://pewinternet.org/~/media/Files/Reports/2011/PIP%20-%20Social%20networking%20sites%20and%20our%20lives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2"/>
          <p:cNvSpPr>
            <a:spLocks/>
          </p:cNvSpPr>
          <p:nvPr/>
        </p:nvSpPr>
        <p:spPr bwMode="auto">
          <a:xfrm>
            <a:off x="323528" y="1219200"/>
            <a:ext cx="84969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Aft>
                <a:spcPct val="20000"/>
              </a:spcAft>
              <a:buClr>
                <a:schemeClr val="accent1"/>
              </a:buClr>
              <a:buSzPct val="75000"/>
              <a:buFont typeface="Wingdings" charset="2"/>
              <a:buNone/>
            </a:pPr>
            <a:r>
              <a:rPr lang="en-US" sz="4400" dirty="0" smtClean="0">
                <a:solidFill>
                  <a:srgbClr val="FF8000"/>
                </a:solidFill>
                <a:ea typeface="Geneva" charset="0"/>
                <a:cs typeface="Geneva" charset="0"/>
              </a:rPr>
              <a:t>Web and Social Media Institute</a:t>
            </a:r>
          </a:p>
          <a:p>
            <a:pPr eaLnBrk="0" hangingPunct="0">
              <a:lnSpc>
                <a:spcPct val="90000"/>
              </a:lnSpc>
              <a:spcAft>
                <a:spcPct val="20000"/>
              </a:spcAft>
              <a:buClr>
                <a:schemeClr val="accent1"/>
              </a:buClr>
              <a:buSzPct val="75000"/>
              <a:buFont typeface="Wingdings" charset="2"/>
              <a:buNone/>
            </a:pPr>
            <a:endParaRPr lang="en-US" sz="3600" dirty="0">
              <a:solidFill>
                <a:srgbClr val="FF8000"/>
              </a:solidFill>
              <a:ea typeface="Geneva" charset="0"/>
              <a:cs typeface="Geneva" charset="0"/>
            </a:endParaRPr>
          </a:p>
          <a:p>
            <a:pPr eaLnBrk="0" hangingPunct="0">
              <a:lnSpc>
                <a:spcPct val="90000"/>
              </a:lnSpc>
              <a:spcAft>
                <a:spcPct val="20000"/>
              </a:spcAft>
              <a:buClr>
                <a:schemeClr val="accent1"/>
              </a:buClr>
              <a:buSzPct val="75000"/>
              <a:buFont typeface="Wingdings" charset="2"/>
              <a:buNone/>
            </a:pPr>
            <a:r>
              <a:rPr lang="en-US" sz="4800" dirty="0" smtClean="0">
                <a:solidFill>
                  <a:srgbClr val="FF8000"/>
                </a:solidFill>
                <a:ea typeface="Geneva" charset="0"/>
                <a:cs typeface="Geneva" charset="0"/>
              </a:rPr>
              <a:t> 201</a:t>
            </a:r>
            <a:r>
              <a:rPr lang="en-US" sz="4800" dirty="0">
                <a:solidFill>
                  <a:srgbClr val="FF8000"/>
                </a:solidFill>
                <a:ea typeface="Geneva" charset="0"/>
                <a:cs typeface="Geneva" charset="0"/>
              </a:rPr>
              <a:t>: </a:t>
            </a:r>
            <a:r>
              <a:rPr lang="en-US" sz="4800" dirty="0" smtClean="0">
                <a:solidFill>
                  <a:schemeClr val="accent2"/>
                </a:solidFill>
                <a:ea typeface="Geneva" charset="0"/>
                <a:cs typeface="Geneva" charset="0"/>
              </a:rPr>
              <a:t>Maximizing Your Impact</a:t>
            </a:r>
            <a:endParaRPr lang="en-US" sz="4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Social Media Best Practices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5438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Develop a social media strategy, establish clear goals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Know the platform: language, admin panels &amp; privacy settings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Know </a:t>
            </a:r>
            <a:r>
              <a:rPr lang="en-US" dirty="0" smtClean="0">
                <a:solidFill>
                  <a:schemeClr val="bg1"/>
                </a:solidFill>
              </a:rPr>
              <a:t>how/when to post </a:t>
            </a:r>
            <a:r>
              <a:rPr lang="en-US" dirty="0">
                <a:solidFill>
                  <a:schemeClr val="bg1"/>
                </a:solidFill>
              </a:rPr>
              <a:t>updates, comment on or share information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Know your audience, establish a presence, then build an audience</a:t>
            </a:r>
            <a:endParaRPr lang="en-US" sz="2000" dirty="0"/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/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Building an Audience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Like/follow relevant, interesting people &amp; organizations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Post consistently, but with brevity. Include content that is credible &amp; creates conversation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Don’t be selfish: comment, share &amp; reply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Stay current: update your account(s) regularly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Invite friends/colleagues to join your network</a:t>
            </a:r>
            <a:endParaRPr lang="en-US" sz="2000"/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None/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Facebook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09600" y="18288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Average age: 38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Users prefer “collective” information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Post after 11am ET weekdays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Peak time: 1-3pm ET, especially 3pm ET on Wednesdays</a:t>
            </a:r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838200" y="5181600"/>
            <a:ext cx="60198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hlinkClick r:id="rId2"/>
              </a:rPr>
              <a:t>http://pewinternet.org/~/media/Files/Reports/2011/PIP%20-%20Social%20networking%20sites%20and%20our%20lives.pdf</a:t>
            </a:r>
            <a:endParaRPr lang="en-US" sz="1600"/>
          </a:p>
          <a:p>
            <a:endParaRPr lang="en-US" sz="1600"/>
          </a:p>
          <a:p>
            <a:r>
              <a:rPr lang="en-US" sz="1600">
                <a:hlinkClick r:id="rId3"/>
              </a:rPr>
              <a:t>http://blog.bitly.com/post/22663850994/time-is-on-your-side</a:t>
            </a:r>
            <a:endParaRPr lang="en-US" sz="1200">
              <a:latin typeface="Calibri" charset="0"/>
            </a:endParaRPr>
          </a:p>
          <a:p>
            <a:endParaRPr lang="en-US" sz="12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Twitter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Average age: 33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Most racially diverse of the mainstream SNS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Real time updates are checked more frequently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Peak time: 1-3pm ET early in the week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Avoid posting after 3pm ET Friday</a:t>
            </a:r>
            <a:endParaRPr lang="en-US"/>
          </a:p>
          <a:p>
            <a:pPr marL="342900" indent="-342900" eaLnBrk="1" hangingPunct="1">
              <a:buFont typeface="Wingdings" charset="2"/>
              <a:buNone/>
            </a:pPr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14400" y="5422900"/>
            <a:ext cx="61722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hlinkClick r:id="rId2"/>
              </a:rPr>
              <a:t>http://pewinternet.org/~/media/Files/Reports/2011/PIP%20-%20Social%20networking%20sites%20and%20our%20lives.pdf</a:t>
            </a:r>
            <a:endParaRPr lang="en-US" sz="1600"/>
          </a:p>
          <a:p>
            <a:endParaRPr lang="en-US" sz="1600"/>
          </a:p>
          <a:p>
            <a:r>
              <a:rPr lang="en-US" sz="1600">
                <a:hlinkClick r:id="rId3"/>
              </a:rPr>
              <a:t>http://blog.bitly.com/post/22663850994/time-is-on-your-side</a:t>
            </a:r>
            <a:endParaRPr lang="en-US" sz="1200">
              <a:latin typeface="Calibri" charset="0"/>
            </a:endParaRPr>
          </a:p>
          <a:p>
            <a:endParaRPr lang="en-US" sz="1200">
              <a:latin typeface="Calibri" charset="0"/>
            </a:endParaRPr>
          </a:p>
          <a:p>
            <a:endParaRPr lang="en-US" sz="12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Utilize Facebook Custom Features</a:t>
            </a:r>
            <a:br>
              <a:rPr lang="en-US" dirty="0">
                <a:solidFill>
                  <a:srgbClr val="FF80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Schedule posts in advance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Use your admin panels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Target posts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Create custom tabs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Whenever possible, include visually stimulating content or videos</a:t>
            </a:r>
            <a:endParaRPr lang="en-US"/>
          </a:p>
          <a:p>
            <a:pPr marL="342900" indent="-342900"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Participate in a Twitter “Tweet Chat”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Clr>
                <a:srgbClr val="FF8000"/>
              </a:buClr>
              <a:buNone/>
            </a:pPr>
            <a:r>
              <a:rPr lang="en-US" sz="2800" dirty="0">
                <a:solidFill>
                  <a:schemeClr val="bg1"/>
                </a:solidFill>
              </a:rPr>
              <a:t>What’s a “tweet chat?”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Pre-arranged chat 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Tweets include a predefined #</a:t>
            </a:r>
            <a:r>
              <a:rPr lang="en-US" sz="2800" dirty="0" err="1">
                <a:solidFill>
                  <a:schemeClr val="bg1"/>
                </a:solidFill>
              </a:rPr>
              <a:t>hashtag</a:t>
            </a:r>
            <a:r>
              <a:rPr lang="en-US" sz="2800" dirty="0">
                <a:solidFill>
                  <a:schemeClr val="bg1"/>
                </a:solidFill>
              </a:rPr>
              <a:t> to identify the topic &amp; link the updates together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Happens in real-time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Link Your Accounts Via Social Media Marketing Management Tools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800">
                <a:solidFill>
                  <a:schemeClr val="bg1"/>
                </a:solidFill>
              </a:rPr>
              <a:t>Example: HootSuite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Schedule posts in advance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Post only once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Custom activity reports</a:t>
            </a:r>
            <a:endParaRPr lang="en-US" sz="2000">
              <a:solidFill>
                <a:schemeClr val="bg1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None/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Maximizing Your Social Media Impact: Recap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Stick to your social media strategy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Know the platforms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Utilize free online training &amp; resources</a:t>
            </a:r>
            <a:endParaRPr lang="en-US"/>
          </a:p>
          <a:p>
            <a:pPr marL="342900" indent="-342900" eaLnBrk="1" hangingPunct="1"/>
            <a:endParaRPr lang="en-US"/>
          </a:p>
          <a:p>
            <a:pPr marL="342900" indent="-342900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http://reneequinn.com/wp-content/uploads/2011/07/QA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764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Components of an Effective Video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 dirty="0" smtClean="0">
                <a:solidFill>
                  <a:srgbClr val="FFFFFF"/>
                </a:solidFill>
              </a:rPr>
              <a:t>Demonstration:  How to Create and Post a Video</a:t>
            </a:r>
          </a:p>
        </p:txBody>
      </p:sp>
      <p:sp>
        <p:nvSpPr>
          <p:cNvPr id="17410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rgbClr val="FF8000"/>
                </a:solidFill>
              </a:rPr>
              <a:t>Using Multimedia Tools</a:t>
            </a:r>
            <a:r>
              <a:rPr lang="en-US" sz="4000" dirty="0">
                <a:solidFill>
                  <a:srgbClr val="FF8000"/>
                </a:solidFill>
              </a:rPr>
              <a:t/>
            </a:r>
            <a:br>
              <a:rPr lang="en-US" sz="4000" dirty="0">
                <a:solidFill>
                  <a:srgbClr val="FF8000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Bruce Maeder, Northwest AETC/University of Washington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8000"/>
                </a:solidFill>
              </a:rPr>
              <a:t>Today’s Presenters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64" name="Content Placeholder 5"/>
          <p:cNvSpPr>
            <a:spLocks/>
          </p:cNvSpPr>
          <p:nvPr/>
        </p:nvSpPr>
        <p:spPr bwMode="auto">
          <a:xfrm>
            <a:off x="685800" y="20574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 eaLnBrk="0" hangingPunct="0">
              <a:spcBef>
                <a:spcPts val="20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 sz="2800" dirty="0">
                <a:solidFill>
                  <a:srgbClr val="FF8000"/>
                </a:solidFill>
                <a:ea typeface="Geneva" charset="0"/>
                <a:cs typeface="Geneva" charset="0"/>
              </a:rPr>
              <a:t>Making the Most of Social Media</a:t>
            </a:r>
            <a:endParaRPr lang="en-US" dirty="0">
              <a:solidFill>
                <a:srgbClr val="FFFFFF"/>
              </a:solidFill>
              <a:ea typeface="Geneva" charset="0"/>
              <a:cs typeface="Geneva" charset="0"/>
            </a:endParaRPr>
          </a:p>
          <a:p>
            <a:pPr marL="747713" lvl="1" indent="-285750" eaLnBrk="0" hangingPunct="0">
              <a:lnSpc>
                <a:spcPct val="70000"/>
              </a:lnSpc>
              <a:spcBef>
                <a:spcPts val="600"/>
              </a:spcBef>
              <a:spcAft>
                <a:spcPct val="70000"/>
              </a:spcAft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 sz="1800" dirty="0">
                <a:solidFill>
                  <a:srgbClr val="FFFFFF"/>
                </a:solidFill>
              </a:rPr>
              <a:t>Judy Collins, AETC National Resource Center</a:t>
            </a:r>
            <a:endParaRPr lang="en-US" dirty="0">
              <a:solidFill>
                <a:srgbClr val="FFFFFF"/>
              </a:solidFill>
            </a:endParaRPr>
          </a:p>
          <a:p>
            <a:pPr marL="347663" indent="-347663" eaLnBrk="0" hangingPunct="0">
              <a:spcBef>
                <a:spcPts val="20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rgbClr val="FF8000"/>
                </a:solidFill>
                <a:ea typeface="Geneva" charset="0"/>
                <a:cs typeface="Geneva" charset="0"/>
              </a:rPr>
              <a:t>Using Multimedia Tools</a:t>
            </a:r>
            <a:endParaRPr lang="en-US" dirty="0">
              <a:solidFill>
                <a:srgbClr val="FFFFFF"/>
              </a:solidFill>
              <a:ea typeface="Geneva" charset="0"/>
              <a:cs typeface="Geneva" charset="0"/>
            </a:endParaRPr>
          </a:p>
          <a:p>
            <a:pPr marL="747713" lvl="1" indent="-285750" eaLnBrk="0" hangingPunct="0">
              <a:lnSpc>
                <a:spcPct val="70000"/>
              </a:lnSpc>
              <a:spcBef>
                <a:spcPts val="600"/>
              </a:spcBef>
              <a:spcAft>
                <a:spcPct val="70000"/>
              </a:spcAft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 sz="1800" dirty="0">
                <a:solidFill>
                  <a:srgbClr val="FFFFFF"/>
                </a:solidFill>
              </a:rPr>
              <a:t>Bruce Maeder, Northwest AETC/University of Washington</a:t>
            </a:r>
          </a:p>
          <a:p>
            <a:pPr marL="347663" indent="-347663" eaLnBrk="0" hangingPunct="0">
              <a:spcBef>
                <a:spcPts val="20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 sz="2800" dirty="0">
                <a:solidFill>
                  <a:srgbClr val="FF8000"/>
                </a:solidFill>
                <a:ea typeface="Geneva" charset="0"/>
                <a:cs typeface="Geneva" charset="0"/>
              </a:rPr>
              <a:t>Writing Online</a:t>
            </a:r>
            <a:endParaRPr lang="en-US" dirty="0">
              <a:solidFill>
                <a:srgbClr val="FFFFFF"/>
              </a:solidFill>
              <a:ea typeface="Geneva" charset="0"/>
              <a:cs typeface="Geneva" charset="0"/>
            </a:endParaRPr>
          </a:p>
          <a:p>
            <a:pPr marL="747713" lvl="1" indent="-285750" eaLnBrk="0" hangingPunct="0">
              <a:lnSpc>
                <a:spcPct val="70000"/>
              </a:lnSpc>
              <a:spcBef>
                <a:spcPts val="600"/>
              </a:spcBef>
              <a:spcAft>
                <a:spcPct val="70000"/>
              </a:spcAft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 sz="1800" dirty="0">
                <a:solidFill>
                  <a:srgbClr val="FFFFFF"/>
                </a:solidFill>
              </a:rPr>
              <a:t>Aisha Moore, JSI and Alan Gambrell, Public 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http://reneequinn.com/wp-content/uploads/2011/07/QA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764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63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Context: You and Your Audience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Challenges of Communicating Online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Tips and Best Practices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Group Exercise: Fix This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Resources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8914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4000">
                <a:solidFill>
                  <a:srgbClr val="FF8000"/>
                </a:solidFill>
              </a:rPr>
              <a:t>Writing Online</a:t>
            </a:r>
            <a:br>
              <a:rPr lang="en-US" sz="4000">
                <a:solidFill>
                  <a:srgbClr val="FF8000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Aisha Moore, JSI and Alan Gambrell, Public Ink</a:t>
            </a:r>
            <a:endParaRPr lang="en-US" sz="4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Are you a journalist?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What do people want and need?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What is the competition?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What do people read online?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What time do you have?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How does this fit with your regular work?</a:t>
            </a:r>
          </a:p>
        </p:txBody>
      </p:sp>
      <p:sp>
        <p:nvSpPr>
          <p:cNvPr id="40962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8000"/>
                </a:solidFill>
              </a:rPr>
              <a:t>Context</a:t>
            </a:r>
            <a:br>
              <a:rPr lang="en-US">
                <a:solidFill>
                  <a:srgbClr val="FF8000"/>
                </a:solidFill>
              </a:rPr>
            </a:br>
            <a:r>
              <a:rPr lang="en-US">
                <a:solidFill>
                  <a:srgbClr val="FF8000"/>
                </a:solidFill>
              </a:rPr>
              <a:t>When Writing for Online, Ask: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A Very Quick Journalism 101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Tips: Things to Do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Tips: Things to Avoid</a:t>
            </a:r>
          </a:p>
        </p:txBody>
      </p:sp>
      <p:sp>
        <p:nvSpPr>
          <p:cNvPr id="43010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8000"/>
                </a:solidFill>
              </a:rPr>
              <a:t>Writing Online:</a:t>
            </a:r>
            <a:br>
              <a:rPr lang="en-US">
                <a:solidFill>
                  <a:srgbClr val="FF8000"/>
                </a:solidFill>
              </a:rPr>
            </a:br>
            <a:r>
              <a:rPr lang="en-US">
                <a:solidFill>
                  <a:srgbClr val="FF8000"/>
                </a:solidFill>
              </a:rPr>
              <a:t>Tips and Best Practices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600200"/>
            <a:ext cx="37338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 dirty="0">
                <a:solidFill>
                  <a:srgbClr val="FFFFFF"/>
                </a:solidFill>
              </a:rPr>
              <a:t>Straightforward: Explain and Inform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 dirty="0">
                <a:solidFill>
                  <a:srgbClr val="FFFFFF"/>
                </a:solidFill>
              </a:rPr>
              <a:t>Brevity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 dirty="0" smtClean="0">
                <a:solidFill>
                  <a:srgbClr val="FFFFFF"/>
                </a:solidFill>
              </a:rPr>
              <a:t>Prioritize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505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8000"/>
                </a:solidFill>
              </a:rPr>
              <a:t>Journalism 101: Style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04_inverted_pyram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590799"/>
            <a:ext cx="6083300" cy="3389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Headline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Lead Sentence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Nutshell Paragraph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Body Text</a:t>
            </a:r>
          </a:p>
          <a:p>
            <a:pPr marL="747713" lvl="1" indent="-285750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Who, What, When, Where, Why and How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rgbClr val="FFFFFF"/>
                </a:solidFill>
              </a:rPr>
              <a:t>Closing</a:t>
            </a:r>
          </a:p>
          <a:p>
            <a:pPr marL="347663" indent="-347663">
              <a:lnSpc>
                <a:spcPct val="90000"/>
              </a:lnSpc>
              <a:buClr>
                <a:srgbClr val="FF8000"/>
              </a:buClr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47106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8000"/>
                </a:solidFill>
              </a:rPr>
              <a:t>Journalism 101: Basics of an Article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10-16 at 9.31.4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6858000" cy="510322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 flipV="1">
            <a:off x="0" y="1981200"/>
            <a:ext cx="7162800" cy="761998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 flipV="1">
            <a:off x="228600" y="990600"/>
            <a:ext cx="4267200" cy="274318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8600" y="5105400"/>
            <a:ext cx="2819400" cy="457200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381000" y="3886200"/>
            <a:ext cx="441960" cy="594360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0" name="Left Arrow 9"/>
          <p:cNvSpPr/>
          <p:nvPr/>
        </p:nvSpPr>
        <p:spPr bwMode="auto">
          <a:xfrm>
            <a:off x="381000" y="3810000"/>
            <a:ext cx="152400" cy="45719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" charset="0"/>
                <a:ea typeface="+mj-ea"/>
                <a:cs typeface="+mj-cs"/>
              </a:rPr>
              <a:t>Writing Online: Things to Do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39633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“Shape Content for Action” . www.fly4change.com. </a:t>
            </a:r>
            <a:r>
              <a:rPr lang="en-US" sz="1400" smtClean="0"/>
              <a:t>October 15, </a:t>
            </a:r>
            <a:r>
              <a:rPr lang="en-US" sz="1400" dirty="0" smtClean="0"/>
              <a:t>2012.  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" charset="0"/>
                <a:ea typeface="+mj-ea"/>
                <a:cs typeface="+mj-cs"/>
              </a:rPr>
              <a:t>Writing Online: Things to Do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charset="0"/>
              <a:ea typeface="+mj-ea"/>
              <a:cs typeface="+mj-cs"/>
            </a:endParaRPr>
          </a:p>
        </p:txBody>
      </p:sp>
      <p:pic>
        <p:nvPicPr>
          <p:cNvPr id="3" name="Picture 2" descr="Screen Shot 2012-10-16 at 10.49.2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29056"/>
            <a:ext cx="6096000" cy="5815584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 bwMode="auto">
          <a:xfrm>
            <a:off x="6743700" y="5014245"/>
            <a:ext cx="533400" cy="457200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" name="Left Arrow 4"/>
          <p:cNvSpPr/>
          <p:nvPr/>
        </p:nvSpPr>
        <p:spPr bwMode="auto">
          <a:xfrm>
            <a:off x="6873578" y="2492896"/>
            <a:ext cx="526946" cy="456764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6" name="Left Arrow 5"/>
          <p:cNvSpPr/>
          <p:nvPr/>
        </p:nvSpPr>
        <p:spPr bwMode="auto">
          <a:xfrm>
            <a:off x="6660232" y="1606028"/>
            <a:ext cx="476819" cy="468856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Left Arrow 6"/>
          <p:cNvSpPr/>
          <p:nvPr/>
        </p:nvSpPr>
        <p:spPr bwMode="auto">
          <a:xfrm>
            <a:off x="5791200" y="1752600"/>
            <a:ext cx="76200" cy="152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" charset="0"/>
                <a:ea typeface="+mj-ea"/>
                <a:cs typeface="+mj-cs"/>
              </a:rPr>
              <a:t>Writing Online: Things to Do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charset="0"/>
              <a:ea typeface="+mj-ea"/>
              <a:cs typeface="+mj-cs"/>
            </a:endParaRPr>
          </a:p>
        </p:txBody>
      </p:sp>
      <p:pic>
        <p:nvPicPr>
          <p:cNvPr id="5" name="Picture 4" descr="Screen Shot 2012-10-16 at 10.32.2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0"/>
            <a:ext cx="5785330" cy="227965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 bwMode="auto">
          <a:xfrm rot="5400000">
            <a:off x="2781300" y="4229100"/>
            <a:ext cx="762000" cy="381000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Left Arrow 6"/>
          <p:cNvSpPr/>
          <p:nvPr/>
        </p:nvSpPr>
        <p:spPr bwMode="auto">
          <a:xfrm>
            <a:off x="3581400" y="5105400"/>
            <a:ext cx="76200" cy="152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Left Arrow 7"/>
          <p:cNvSpPr/>
          <p:nvPr/>
        </p:nvSpPr>
        <p:spPr bwMode="auto">
          <a:xfrm>
            <a:off x="6629400" y="3048000"/>
            <a:ext cx="762000" cy="457200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9" name="Left Arrow 8"/>
          <p:cNvSpPr/>
          <p:nvPr/>
        </p:nvSpPr>
        <p:spPr bwMode="auto">
          <a:xfrm rot="16200000">
            <a:off x="4706112" y="2151888"/>
            <a:ext cx="978408" cy="484632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Up Front Clutter (agency names, authors, acronyms)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Laundry lists of services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Endorsement and enthusiasm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Too much…</a:t>
            </a:r>
          </a:p>
          <a:p>
            <a:pPr marL="347663" indent="-347663">
              <a:buClr>
                <a:srgbClr val="FF8000"/>
              </a:buClr>
              <a:buFont typeface="Wingdings" charset="2"/>
              <a:buNone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529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8000"/>
                </a:solidFill>
              </a:rPr>
              <a:t>Writing Online: Things to Avoid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5"/>
          <p:cNvSpPr>
            <a:spLocks noGrp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indent="-347663">
              <a:lnSpc>
                <a:spcPct val="13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Use</a:t>
            </a:r>
            <a:r>
              <a:rPr lang="en-US">
                <a:solidFill>
                  <a:srgbClr val="FF8000"/>
                </a:solidFill>
              </a:rPr>
              <a:t> social media</a:t>
            </a:r>
            <a:r>
              <a:rPr lang="en-US">
                <a:solidFill>
                  <a:schemeClr val="bg1"/>
                </a:solidFill>
              </a:rPr>
              <a:t> (e.g., Facebook, Twitter, multimedia) to expand your reach.</a:t>
            </a:r>
          </a:p>
          <a:p>
            <a:pPr marL="347663" indent="-347663">
              <a:lnSpc>
                <a:spcPct val="13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Use </a:t>
            </a:r>
            <a:r>
              <a:rPr lang="en-US">
                <a:solidFill>
                  <a:srgbClr val="FF8000"/>
                </a:solidFill>
              </a:rPr>
              <a:t>multimedia tools</a:t>
            </a:r>
            <a:r>
              <a:rPr lang="en-US">
                <a:solidFill>
                  <a:schemeClr val="bg1"/>
                </a:solidFill>
              </a:rPr>
              <a:t> and platforms to present information in varied formats.</a:t>
            </a:r>
          </a:p>
          <a:p>
            <a:pPr marL="347663" indent="-347663">
              <a:lnSpc>
                <a:spcPct val="130000"/>
              </a:lnSpc>
              <a:buClr>
                <a:srgbClr val="FF8000"/>
              </a:buClr>
            </a:pPr>
            <a:r>
              <a:rPr lang="en-US">
                <a:solidFill>
                  <a:srgbClr val="FF8000"/>
                </a:solidFill>
              </a:rPr>
              <a:t>Write</a:t>
            </a:r>
            <a:r>
              <a:rPr lang="en-US">
                <a:solidFill>
                  <a:schemeClr val="bg1"/>
                </a:solidFill>
              </a:rPr>
              <a:t> content for online platforms.</a:t>
            </a:r>
          </a:p>
          <a:p>
            <a:pPr marL="347663" indent="-347663">
              <a:lnSpc>
                <a:spcPct val="130000"/>
              </a:lnSpc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Know how to </a:t>
            </a:r>
            <a:r>
              <a:rPr lang="en-US">
                <a:solidFill>
                  <a:srgbClr val="FF8000"/>
                </a:solidFill>
              </a:rPr>
              <a:t>access training</a:t>
            </a:r>
            <a:r>
              <a:rPr lang="en-US">
                <a:solidFill>
                  <a:schemeClr val="bg1"/>
                </a:solidFill>
              </a:rPr>
              <a:t> to keep informed as technology and tools evolve.</a:t>
            </a: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88067" name="Title 3"/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8000"/>
                </a:solidFill>
              </a:rPr>
              <a:t>Learning Objectives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5"/>
          <p:cNvSpPr>
            <a:spLocks noGrp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Tweet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Facebook Post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Headline and Lead Sentence</a:t>
            </a:r>
          </a:p>
        </p:txBody>
      </p:sp>
      <p:sp>
        <p:nvSpPr>
          <p:cNvPr id="86019" name="Title 3"/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8000"/>
                </a:solidFill>
              </a:rPr>
              <a:t>Exercise: Fix This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http://reneequinn.com/wp-content/uploads/2011/07/QA-300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764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63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957388"/>
            <a:ext cx="47625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Social Media and You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Why Use Social Media</a:t>
            </a:r>
          </a:p>
          <a:p>
            <a:pPr marL="347663" indent="-347663">
              <a:buClr>
                <a:srgbClr val="FF8000"/>
              </a:buClr>
            </a:pPr>
            <a:r>
              <a:rPr lang="en-US" sz="3200">
                <a:solidFill>
                  <a:srgbClr val="FFFFFF"/>
                </a:solidFill>
              </a:rPr>
              <a:t>Social Media Best Practices</a:t>
            </a:r>
          </a:p>
          <a:p>
            <a:pPr marL="747713" lvl="1" indent="-285750">
              <a:lnSpc>
                <a:spcPct val="120000"/>
              </a:lnSpc>
              <a:buClr>
                <a:srgbClr val="FF8000"/>
              </a:buClr>
            </a:pPr>
            <a:r>
              <a:rPr lang="en-US" sz="2700">
                <a:solidFill>
                  <a:srgbClr val="FFFFFF"/>
                </a:solidFill>
              </a:rPr>
              <a:t>Facebook</a:t>
            </a:r>
          </a:p>
          <a:p>
            <a:pPr marL="747713" lvl="1" indent="-285750">
              <a:lnSpc>
                <a:spcPct val="120000"/>
              </a:lnSpc>
              <a:buClr>
                <a:srgbClr val="FF8000"/>
              </a:buClr>
            </a:pPr>
            <a:r>
              <a:rPr lang="en-US" sz="2700">
                <a:solidFill>
                  <a:srgbClr val="FFFFFF"/>
                </a:solidFill>
              </a:rPr>
              <a:t>Twitter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0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4000" dirty="0">
                <a:solidFill>
                  <a:srgbClr val="FF8000"/>
                </a:solidFill>
              </a:rPr>
              <a:t>Making the Most of Social Media</a:t>
            </a:r>
            <a:br>
              <a:rPr lang="en-US" sz="4000" dirty="0">
                <a:solidFill>
                  <a:srgbClr val="FF80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Judy Collins, AETC NRC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Healthcare providers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Health educators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Case managers/social workers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 dirty="0">
                <a:solidFill>
                  <a:schemeClr val="bg1"/>
                </a:solidFill>
              </a:rPr>
              <a:t>Program managers/administrators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Trainer</a:t>
            </a:r>
          </a:p>
          <a:p>
            <a:pPr marL="347663" indent="-347663">
              <a:buClr>
                <a:srgbClr val="FF8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Other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1202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8153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8000"/>
                </a:solidFill>
              </a:rPr>
              <a:t>What target audience do you represent?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Are you a social media stalker?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2" name="Content Placeholder 5"/>
          <p:cNvSpPr>
            <a:spLocks/>
          </p:cNvSpPr>
          <p:nvPr/>
        </p:nvSpPr>
        <p:spPr bwMode="auto">
          <a:xfrm>
            <a:off x="685800" y="18288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lnSpc>
                <a:spcPct val="110000"/>
              </a:lnSpc>
              <a:spcBef>
                <a:spcPts val="20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  <a:ea typeface="Geneva" charset="0"/>
                <a:cs typeface="Geneva" charset="0"/>
              </a:rPr>
              <a:t>Yes, I engage in social media to </a:t>
            </a:r>
            <a:r>
              <a:rPr lang="en-US">
                <a:solidFill>
                  <a:srgbClr val="FF8000"/>
                </a:solidFill>
                <a:ea typeface="Geneva" charset="0"/>
                <a:cs typeface="Geneva" charset="0"/>
              </a:rPr>
              <a:t>connect with</a:t>
            </a:r>
            <a:r>
              <a:rPr lang="en-US">
                <a:solidFill>
                  <a:schemeClr val="bg1"/>
                </a:solidFill>
                <a:ea typeface="Geneva" charset="0"/>
                <a:cs typeface="Geneva" charset="0"/>
              </a:rPr>
              <a:t>:</a:t>
            </a:r>
          </a:p>
          <a:p>
            <a:pPr marL="747713" lvl="1" indent="-285750">
              <a:lnSpc>
                <a:spcPct val="110000"/>
              </a:lnSpc>
              <a:spcBef>
                <a:spcPts val="6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</a:rPr>
              <a:t>colleagues</a:t>
            </a:r>
          </a:p>
          <a:p>
            <a:pPr marL="747713" lvl="1" indent="-285750">
              <a:lnSpc>
                <a:spcPct val="110000"/>
              </a:lnSpc>
              <a:spcBef>
                <a:spcPts val="6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</a:rPr>
              <a:t>clients/patients</a:t>
            </a:r>
          </a:p>
          <a:p>
            <a:pPr marL="747713" lvl="1" indent="-285750">
              <a:lnSpc>
                <a:spcPct val="110000"/>
              </a:lnSpc>
              <a:spcBef>
                <a:spcPts val="6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</a:rPr>
              <a:t>colleagues &amp; clients/patients</a:t>
            </a:r>
          </a:p>
          <a:p>
            <a:pPr marL="347663" indent="-347663">
              <a:lnSpc>
                <a:spcPct val="110000"/>
              </a:lnSpc>
              <a:spcBef>
                <a:spcPts val="20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  <a:ea typeface="Geneva" charset="0"/>
                <a:cs typeface="Geneva" charset="0"/>
              </a:rPr>
              <a:t>Yes, I engage in social media, </a:t>
            </a:r>
            <a:r>
              <a:rPr lang="en-US">
                <a:solidFill>
                  <a:srgbClr val="FF8000"/>
                </a:solidFill>
                <a:ea typeface="Geneva" charset="0"/>
                <a:cs typeface="Geneva" charset="0"/>
              </a:rPr>
              <a:t>but only</a:t>
            </a:r>
            <a:r>
              <a:rPr lang="en-US">
                <a:solidFill>
                  <a:schemeClr val="bg1"/>
                </a:solidFill>
                <a:ea typeface="Geneva" charset="0"/>
                <a:cs typeface="Geneva" charset="0"/>
              </a:rPr>
              <a:t>:</a:t>
            </a:r>
          </a:p>
          <a:p>
            <a:pPr marL="747713" lvl="1" indent="-285750">
              <a:lnSpc>
                <a:spcPct val="110000"/>
              </a:lnSpc>
              <a:spcBef>
                <a:spcPts val="6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</a:rPr>
              <a:t>as an observer (no commenting or sharing)</a:t>
            </a:r>
          </a:p>
          <a:p>
            <a:pPr marL="747713" lvl="1" indent="-285750">
              <a:lnSpc>
                <a:spcPct val="110000"/>
              </a:lnSpc>
              <a:spcBef>
                <a:spcPts val="6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</a:rPr>
              <a:t>personally</a:t>
            </a:r>
          </a:p>
          <a:p>
            <a:pPr marL="347663" indent="-347663">
              <a:lnSpc>
                <a:spcPct val="110000"/>
              </a:lnSpc>
              <a:spcBef>
                <a:spcPts val="2000"/>
              </a:spcBef>
              <a:buClr>
                <a:srgbClr val="FF8000"/>
              </a:buClr>
              <a:buSzPct val="75000"/>
              <a:buFont typeface="Wingdings" charset="2"/>
              <a:buChar char="n"/>
            </a:pPr>
            <a:r>
              <a:rPr lang="en-US">
                <a:solidFill>
                  <a:schemeClr val="bg1"/>
                </a:solidFill>
                <a:ea typeface="Geneva" charset="0"/>
                <a:cs typeface="Geneva" charset="0"/>
              </a:rPr>
              <a:t>No, I do not engage in social media</a:t>
            </a:r>
            <a:endParaRPr lang="en-US" sz="180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5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663" indent="-347663"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AIDS.GOV</a:t>
            </a:r>
          </a:p>
          <a:p>
            <a:pPr marL="347663" indent="-347663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CDC</a:t>
            </a:r>
          </a:p>
          <a:p>
            <a:pPr marL="347663" indent="-347663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AETC National Resource Center</a:t>
            </a:r>
          </a:p>
          <a:p>
            <a:pPr marL="347663" indent="-347663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TARGET Center</a:t>
            </a:r>
          </a:p>
          <a:p>
            <a:pPr marL="347663" indent="-347663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Other?</a:t>
            </a:r>
          </a:p>
          <a:p>
            <a:pPr marL="347663" indent="-347663" eaLnBrk="1" hangingPunct="1">
              <a:lnSpc>
                <a:spcPct val="90000"/>
              </a:lnSpc>
              <a:buClr>
                <a:srgbClr val="FF8000"/>
              </a:buClr>
            </a:pPr>
            <a:r>
              <a:rPr lang="en-US" sz="2800">
                <a:solidFill>
                  <a:schemeClr val="bg1"/>
                </a:solidFill>
              </a:rPr>
              <a:t>Jay Z and Beyonce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3250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8153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8000"/>
                </a:solidFill>
              </a:rPr>
              <a:t>Who do you follow on social media?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Why Use Social Media?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Share information, resources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Promote your website, activities and events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Stay engaged with patients/clients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Network &amp; collaborate with colleagues &amp; organizations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>
                <a:solidFill>
                  <a:schemeClr val="bg1"/>
                </a:solidFill>
              </a:rPr>
              <a:t>Bring awareness to a cause or issue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rgbClr val="FF8000"/>
                </a:solidFill>
              </a:rPr>
              <a:t>Who’s using social media in healthcare?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65% physicians using social media professionally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Nurses </a:t>
            </a:r>
          </a:p>
          <a:p>
            <a:pPr marL="342900" indent="-342900" eaLnBrk="1" hangingPunct="1"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Health </a:t>
            </a:r>
            <a:r>
              <a:rPr lang="en-US" dirty="0" smtClean="0">
                <a:solidFill>
                  <a:schemeClr val="bg1"/>
                </a:solidFill>
              </a:rPr>
              <a:t>educators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 eaLnBrk="1" hangingPunct="1">
              <a:buClr>
                <a:srgbClr val="FF8000"/>
              </a:buClr>
            </a:pPr>
            <a:r>
              <a:rPr lang="en-US" dirty="0">
                <a:solidFill>
                  <a:schemeClr val="bg1"/>
                </a:solidFill>
              </a:rPr>
              <a:t>Healthcare administrators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52578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800">
                <a:solidFill>
                  <a:schemeClr val="bg1"/>
                </a:solidFill>
              </a:rPr>
              <a:t>“Doctors, Patients &amp; Social Media,” QuantiaMD” September 2011</a:t>
            </a:r>
            <a:r>
              <a:rPr lang="fr-FR" sz="1400">
                <a:solidFill>
                  <a:schemeClr val="bg1"/>
                </a:solidFill>
              </a:rPr>
              <a:t> </a:t>
            </a:r>
          </a:p>
          <a:p>
            <a:r>
              <a:rPr lang="fr-FR" sz="1400">
                <a:solidFill>
                  <a:schemeClr val="bg1"/>
                </a:solidFill>
              </a:rPr>
              <a:t>http://nicolaziady.com/wp-content/uploads/2012/01/doctors-patient-social-media.pdf</a:t>
            </a:r>
            <a:endParaRPr lang="fr-FR" sz="1100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yanWhite2012TemplateSocialMedia">
  <a:themeElements>
    <a:clrScheme name="">
      <a:dk1>
        <a:srgbClr val="FFFFFF"/>
      </a:dk1>
      <a:lt1>
        <a:srgbClr val="FFFFFF"/>
      </a:lt1>
      <a:dk2>
        <a:srgbClr val="FF8000"/>
      </a:dk2>
      <a:lt2>
        <a:srgbClr val="FFFFFF"/>
      </a:lt2>
      <a:accent1>
        <a:srgbClr val="7F7F7F"/>
      </a:accent1>
      <a:accent2>
        <a:srgbClr val="CCCCCC"/>
      </a:accent2>
      <a:accent3>
        <a:srgbClr val="FFFFFF"/>
      </a:accent3>
      <a:accent4>
        <a:srgbClr val="DADADA"/>
      </a:accent4>
      <a:accent5>
        <a:srgbClr val="C0C0C0"/>
      </a:accent5>
      <a:accent6>
        <a:srgbClr val="B9B9B9"/>
      </a:accent6>
      <a:hlink>
        <a:srgbClr val="CCCCCC"/>
      </a:hlink>
      <a:folHlink>
        <a:srgbClr val="D5003A"/>
      </a:folHlink>
    </a:clrScheme>
    <a:fontScheme name="RyanWhite2012TemplateSocialMedia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RyanWhite2012TemplateSocialMedia 1">
        <a:dk1>
          <a:srgbClr val="003366"/>
        </a:dk1>
        <a:lt1>
          <a:srgbClr val="FFFFFF"/>
        </a:lt1>
        <a:dk2>
          <a:srgbClr val="4E5050"/>
        </a:dk2>
        <a:lt2>
          <a:srgbClr val="FFFFFF"/>
        </a:lt2>
        <a:accent1>
          <a:srgbClr val="7F7F7F"/>
        </a:accent1>
        <a:accent2>
          <a:srgbClr val="CCCCCC"/>
        </a:accent2>
        <a:accent3>
          <a:srgbClr val="FFFFFF"/>
        </a:accent3>
        <a:accent4>
          <a:srgbClr val="002A56"/>
        </a:accent4>
        <a:accent5>
          <a:srgbClr val="C0C0C0"/>
        </a:accent5>
        <a:accent6>
          <a:srgbClr val="B9B9B9"/>
        </a:accent6>
        <a:hlink>
          <a:srgbClr val="CCCCCC"/>
        </a:hlink>
        <a:folHlink>
          <a:srgbClr val="D500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HD:Users:gambrell:Desktop:Week of Oct 15:RyanWhite2012TemplateSocialMedia.ppt</Template>
  <TotalTime>1926</TotalTime>
  <Words>837</Words>
  <Application>Microsoft Office PowerPoint</Application>
  <PresentationFormat>On-screen Show (4:3)</PresentationFormat>
  <Paragraphs>159</Paragraphs>
  <Slides>32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RyanWhite2012TemplateSocialMedia</vt:lpstr>
      <vt:lpstr>PowerPoint Presentation</vt:lpstr>
      <vt:lpstr>Today’s Presenters</vt:lpstr>
      <vt:lpstr>Learning Objectives</vt:lpstr>
      <vt:lpstr>Making the Most of Social Media Judy Collins, AETC NRC</vt:lpstr>
      <vt:lpstr>What target audience do you represent?</vt:lpstr>
      <vt:lpstr>Are you a social media stalker?</vt:lpstr>
      <vt:lpstr>Who do you follow on social media?</vt:lpstr>
      <vt:lpstr>Why Use Social Media?</vt:lpstr>
      <vt:lpstr>Who’s using social media in healthcare?</vt:lpstr>
      <vt:lpstr>Social Media Best Practices</vt:lpstr>
      <vt:lpstr>Building an Audience</vt:lpstr>
      <vt:lpstr>Facebook</vt:lpstr>
      <vt:lpstr>Twitter </vt:lpstr>
      <vt:lpstr>Utilize Facebook Custom Features </vt:lpstr>
      <vt:lpstr>Participate in a Twitter “Tweet Chat”</vt:lpstr>
      <vt:lpstr>Link Your Accounts Via Social Media Marketing Management Tools</vt:lpstr>
      <vt:lpstr>Maximizing Your Social Media Impact: Recap</vt:lpstr>
      <vt:lpstr>PowerPoint Presentation</vt:lpstr>
      <vt:lpstr>Using Multimedia Tools Bruce Maeder, Northwest AETC/University of Washington</vt:lpstr>
      <vt:lpstr>PowerPoint Presentation</vt:lpstr>
      <vt:lpstr>Writing Online Aisha Moore, JSI and Alan Gambrell, Public Ink</vt:lpstr>
      <vt:lpstr>Context When Writing for Online, Ask:</vt:lpstr>
      <vt:lpstr>Writing Online: Tips and Best Practices</vt:lpstr>
      <vt:lpstr>Journalism 101: Style</vt:lpstr>
      <vt:lpstr>Journalism 101: Basics of an Article</vt:lpstr>
      <vt:lpstr>PowerPoint Presentation</vt:lpstr>
      <vt:lpstr>PowerPoint Presentation</vt:lpstr>
      <vt:lpstr>PowerPoint Presentation</vt:lpstr>
      <vt:lpstr>Writing Online: Things to Avoid</vt:lpstr>
      <vt:lpstr>Exercise: Fix This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most of social media</dc:title>
  <dc:creator>Collins, Judith</dc:creator>
  <cp:lastModifiedBy>Windows User</cp:lastModifiedBy>
  <cp:revision>47</cp:revision>
  <dcterms:created xsi:type="dcterms:W3CDTF">2012-10-17T00:40:19Z</dcterms:created>
  <dcterms:modified xsi:type="dcterms:W3CDTF">2012-11-27T00:46:01Z</dcterms:modified>
</cp:coreProperties>
</file>