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592" r:id="rId2"/>
    <p:sldId id="539" r:id="rId3"/>
    <p:sldId id="541" r:id="rId4"/>
    <p:sldId id="542" r:id="rId5"/>
    <p:sldId id="543" r:id="rId6"/>
    <p:sldId id="544" r:id="rId7"/>
    <p:sldId id="545" r:id="rId8"/>
    <p:sldId id="546" r:id="rId9"/>
    <p:sldId id="547" r:id="rId10"/>
    <p:sldId id="548" r:id="rId11"/>
    <p:sldId id="549" r:id="rId12"/>
    <p:sldId id="550" r:id="rId13"/>
    <p:sldId id="551" r:id="rId14"/>
    <p:sldId id="552" r:id="rId15"/>
    <p:sldId id="553" r:id="rId16"/>
    <p:sldId id="554" r:id="rId17"/>
    <p:sldId id="555" r:id="rId18"/>
    <p:sldId id="556" r:id="rId19"/>
    <p:sldId id="557" r:id="rId20"/>
    <p:sldId id="558" r:id="rId21"/>
    <p:sldId id="559" r:id="rId22"/>
    <p:sldId id="560" r:id="rId23"/>
    <p:sldId id="561" r:id="rId24"/>
    <p:sldId id="562" r:id="rId25"/>
    <p:sldId id="563" r:id="rId26"/>
    <p:sldId id="564" r:id="rId27"/>
    <p:sldId id="565" r:id="rId28"/>
    <p:sldId id="566" r:id="rId29"/>
    <p:sldId id="567" r:id="rId30"/>
    <p:sldId id="568" r:id="rId31"/>
    <p:sldId id="569" r:id="rId32"/>
    <p:sldId id="570" r:id="rId33"/>
    <p:sldId id="571" r:id="rId34"/>
    <p:sldId id="572" r:id="rId35"/>
    <p:sldId id="573" r:id="rId36"/>
    <p:sldId id="574" r:id="rId37"/>
    <p:sldId id="575" r:id="rId38"/>
    <p:sldId id="576" r:id="rId39"/>
    <p:sldId id="577" r:id="rId40"/>
    <p:sldId id="578" r:id="rId41"/>
    <p:sldId id="579" r:id="rId42"/>
    <p:sldId id="580" r:id="rId43"/>
    <p:sldId id="581" r:id="rId44"/>
    <p:sldId id="582" r:id="rId45"/>
    <p:sldId id="583" r:id="rId46"/>
    <p:sldId id="584" r:id="rId47"/>
    <p:sldId id="585" r:id="rId48"/>
    <p:sldId id="586" r:id="rId49"/>
    <p:sldId id="587" r:id="rId50"/>
    <p:sldId id="588" r:id="rId51"/>
    <p:sldId id="589" r:id="rId52"/>
    <p:sldId id="590" r:id="rId53"/>
    <p:sldId id="591" r:id="rId54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pprplGoth Bd BT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pprplGoth Bd BT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pprplGoth Bd BT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pprplGoth Bd BT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pprplGoth Bd BT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pprplGoth Bd BT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pprplGoth Bd BT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pprplGoth Bd BT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pprplGoth Bd B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6594"/>
    <a:srgbClr val="FFFFCC"/>
    <a:srgbClr val="F2F2F2"/>
    <a:srgbClr val="FFE7FF"/>
    <a:srgbClr val="0033CC"/>
    <a:srgbClr val="057590"/>
    <a:srgbClr val="078A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7312" autoAdjust="0"/>
  </p:normalViewPr>
  <p:slideViewPr>
    <p:cSldViewPr>
      <p:cViewPr>
        <p:scale>
          <a:sx n="66" d="100"/>
          <a:sy n="66" d="100"/>
        </p:scale>
        <p:origin x="-552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68"/>
    </p:cViewPr>
  </p:sorterViewPr>
  <p:notesViewPr>
    <p:cSldViewPr>
      <p:cViewPr>
        <p:scale>
          <a:sx n="100" d="100"/>
          <a:sy n="100" d="100"/>
        </p:scale>
        <p:origin x="-2028" y="-72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378"/>
            <a:ext cx="3037840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772378"/>
            <a:ext cx="3037840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fld id="{94EA8D5A-7B9C-4446-A3FB-BF539E7239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437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pprplGoth Bd BT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pprplGoth Bd BT" pitchFamily="34" charset="0"/>
              </a:defRPr>
            </a:lvl1pPr>
          </a:lstStyle>
          <a:p>
            <a:pPr>
              <a:defRPr/>
            </a:pPr>
            <a:fld id="{FB7E4540-0B66-4CB5-92C7-4C35DAC509E4}" type="datetimeFigureOut">
              <a:rPr lang="en-US"/>
              <a:pPr>
                <a:defRPr/>
              </a:pPr>
              <a:t>10/19/2012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767"/>
            <a:ext cx="5608320" cy="41559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378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pprplGoth Bd BT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378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pprplGoth Bd BT" pitchFamily="34" charset="0"/>
              </a:defRPr>
            </a:lvl1pPr>
          </a:lstStyle>
          <a:p>
            <a:pPr>
              <a:defRPr/>
            </a:pPr>
            <a:fld id="{6DE017AC-AF08-4FA4-BD26-C52A597AE4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3906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E017AC-AF08-4FA4-BD26-C52A597AE4F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E017AC-AF08-4FA4-BD26-C52A597AE4F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E017AC-AF08-4FA4-BD26-C52A597AE4F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E017AC-AF08-4FA4-BD26-C52A597AE4F4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E017AC-AF08-4FA4-BD26-C52A597AE4F4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 userDrawn="1"/>
        </p:nvGrpSpPr>
        <p:grpSpPr bwMode="auto">
          <a:xfrm>
            <a:off x="0" y="0"/>
            <a:ext cx="9144000" cy="1143000"/>
            <a:chOff x="0" y="0"/>
            <a:chExt cx="9144000" cy="1143000"/>
          </a:xfrm>
        </p:grpSpPr>
        <p:grpSp>
          <p:nvGrpSpPr>
            <p:cNvPr id="5" name="Group 7"/>
            <p:cNvGrpSpPr>
              <a:grpSpLocks/>
            </p:cNvGrpSpPr>
            <p:nvPr userDrawn="1"/>
          </p:nvGrpSpPr>
          <p:grpSpPr bwMode="auto">
            <a:xfrm>
              <a:off x="0" y="0"/>
              <a:ext cx="9144000" cy="1143000"/>
              <a:chOff x="0" y="0"/>
              <a:chExt cx="9144000" cy="1143000"/>
            </a:xfrm>
          </p:grpSpPr>
          <p:sp>
            <p:nvSpPr>
              <p:cNvPr id="7" name="Rectangle 1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1066800"/>
              </a:xfrm>
              <a:prstGeom prst="rect">
                <a:avLst/>
              </a:prstGeom>
              <a:solidFill>
                <a:srgbClr val="056594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pprplGoth Bd BT" pitchFamily="34" charset="0"/>
                </a:endParaRPr>
              </a:p>
            </p:txBody>
          </p:sp>
          <p:pic>
            <p:nvPicPr>
              <p:cNvPr id="8" name="Picture 15" descr="Department of Health and Human Services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79105"/>
              <a:stretch>
                <a:fillRect/>
              </a:stretch>
            </p:blipFill>
            <p:spPr bwMode="auto">
              <a:xfrm>
                <a:off x="457200" y="123825"/>
                <a:ext cx="919163" cy="8001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" name="Line 19"/>
              <p:cNvSpPr>
                <a:spLocks noChangeShapeType="1"/>
              </p:cNvSpPr>
              <p:nvPr/>
            </p:nvSpPr>
            <p:spPr bwMode="auto">
              <a:xfrm>
                <a:off x="0" y="1143000"/>
                <a:ext cx="9144000" cy="0"/>
              </a:xfrm>
              <a:prstGeom prst="line">
                <a:avLst/>
              </a:prstGeom>
              <a:noFill/>
              <a:ln w="279400">
                <a:solidFill>
                  <a:srgbClr val="078ACB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CopprplGoth Bd BT" pitchFamily="34" charset="0"/>
                </a:endParaRPr>
              </a:p>
            </p:txBody>
          </p:sp>
        </p:grpSp>
        <p:pic>
          <p:nvPicPr>
            <p:cNvPr id="6" name="Picture 30" descr="Health Resources and Services Administration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62800" y="228600"/>
              <a:ext cx="1752600" cy="541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3124200"/>
            <a:ext cx="7010400" cy="990600"/>
          </a:xfrm>
        </p:spPr>
        <p:txBody>
          <a:bodyPr/>
          <a:lstStyle>
            <a:lvl1pPr>
              <a:defRPr>
                <a:solidFill>
                  <a:srgbClr val="05659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267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56594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6500" y="1295400"/>
            <a:ext cx="16383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1295400"/>
            <a:ext cx="476250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484438"/>
            <a:ext cx="3200400" cy="3916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484438"/>
            <a:ext cx="3200400" cy="3916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1295400"/>
            <a:ext cx="6553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2484438"/>
            <a:ext cx="6553200" cy="391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28" name="Group 8" descr="HHS and HRSA logos on blue background."/>
          <p:cNvGrpSpPr>
            <a:grpSpLocks/>
          </p:cNvGrpSpPr>
          <p:nvPr/>
        </p:nvGrpSpPr>
        <p:grpSpPr bwMode="auto">
          <a:xfrm>
            <a:off x="0" y="0"/>
            <a:ext cx="9144000" cy="990600"/>
            <a:chOff x="0" y="0"/>
            <a:chExt cx="9144000" cy="990600"/>
          </a:xfrm>
        </p:grpSpPr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>
              <a:off x="0" y="0"/>
              <a:ext cx="9144000" cy="914400"/>
            </a:xfrm>
            <a:prstGeom prst="rect">
              <a:avLst/>
            </a:prstGeom>
            <a:solidFill>
              <a:srgbClr val="05659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opprplGoth Bd BT" pitchFamily="34" charset="0"/>
              </a:endParaRPr>
            </a:p>
          </p:txBody>
        </p:sp>
        <p:pic>
          <p:nvPicPr>
            <p:cNvPr id="1030" name="Picture 14" descr="hhslogoWhite_eagleF500x91"/>
            <p:cNvPicPr>
              <a:picLocks noChangeAspect="1" noChangeArrowheads="1"/>
            </p:cNvPicPr>
            <p:nvPr/>
          </p:nvPicPr>
          <p:blipFill>
            <a:blip r:embed="rId13" cstate="print"/>
            <a:srcRect r="79105"/>
            <a:stretch>
              <a:fillRect/>
            </a:stretch>
          </p:blipFill>
          <p:spPr bwMode="auto">
            <a:xfrm>
              <a:off x="381000" y="152400"/>
              <a:ext cx="685800" cy="630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57" name="Line 33"/>
            <p:cNvSpPr>
              <a:spLocks noChangeShapeType="1"/>
            </p:cNvSpPr>
            <p:nvPr/>
          </p:nvSpPr>
          <p:spPr bwMode="auto">
            <a:xfrm>
              <a:off x="0" y="990600"/>
              <a:ext cx="9144000" cy="0"/>
            </a:xfrm>
            <a:prstGeom prst="line">
              <a:avLst/>
            </a:prstGeom>
            <a:noFill/>
            <a:ln w="228600">
              <a:solidFill>
                <a:srgbClr val="078ACB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CopprplGoth Bd BT" pitchFamily="34" charset="0"/>
              </a:endParaRPr>
            </a:p>
          </p:txBody>
        </p:sp>
        <p:pic>
          <p:nvPicPr>
            <p:cNvPr id="1032" name="Picture 30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7162800" y="220663"/>
              <a:ext cx="1752600" cy="541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5759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57590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57590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57590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57590"/>
          </a:solidFill>
          <a:latin typeface="Arial Unicode MS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57590"/>
          </a:solidFill>
          <a:latin typeface="Arial Unicode MS" pitchFamily="3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57590"/>
          </a:solidFill>
          <a:latin typeface="Arial Unicode MS" pitchFamily="3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57590"/>
          </a:solidFill>
          <a:latin typeface="Arial Unicode MS" pitchFamily="3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57590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rgbClr val="05759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>
          <a:solidFill>
            <a:srgbClr val="05759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rgbClr val="05759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rgbClr val="05759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rgbClr val="05759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5759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5759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5759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5759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5.xml"/><Relationship Id="rId18" Type="http://schemas.openxmlformats.org/officeDocument/2006/relationships/slide" Target="slide35.xml"/><Relationship Id="rId26" Type="http://schemas.openxmlformats.org/officeDocument/2006/relationships/slide" Target="slide51.xml"/><Relationship Id="rId3" Type="http://schemas.openxmlformats.org/officeDocument/2006/relationships/slide" Target="slide5.xml"/><Relationship Id="rId21" Type="http://schemas.openxmlformats.org/officeDocument/2006/relationships/slide" Target="slide41.xml"/><Relationship Id="rId7" Type="http://schemas.openxmlformats.org/officeDocument/2006/relationships/slide" Target="slide13.xml"/><Relationship Id="rId12" Type="http://schemas.openxmlformats.org/officeDocument/2006/relationships/slide" Target="slide23.xml"/><Relationship Id="rId17" Type="http://schemas.openxmlformats.org/officeDocument/2006/relationships/slide" Target="slide33.xml"/><Relationship Id="rId25" Type="http://schemas.openxmlformats.org/officeDocument/2006/relationships/slide" Target="slide49.xml"/><Relationship Id="rId2" Type="http://schemas.openxmlformats.org/officeDocument/2006/relationships/slide" Target="slide3.xml"/><Relationship Id="rId16" Type="http://schemas.openxmlformats.org/officeDocument/2006/relationships/slide" Target="slide31.xml"/><Relationship Id="rId20" Type="http://schemas.openxmlformats.org/officeDocument/2006/relationships/slide" Target="slide3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slide" Target="slide21.xml"/><Relationship Id="rId24" Type="http://schemas.openxmlformats.org/officeDocument/2006/relationships/slide" Target="slide47.xml"/><Relationship Id="rId5" Type="http://schemas.openxmlformats.org/officeDocument/2006/relationships/slide" Target="slide9.xml"/><Relationship Id="rId15" Type="http://schemas.openxmlformats.org/officeDocument/2006/relationships/slide" Target="slide29.xml"/><Relationship Id="rId23" Type="http://schemas.openxmlformats.org/officeDocument/2006/relationships/slide" Target="slide45.xml"/><Relationship Id="rId28" Type="http://schemas.openxmlformats.org/officeDocument/2006/relationships/image" Target="../media/image4.jpeg"/><Relationship Id="rId10" Type="http://schemas.openxmlformats.org/officeDocument/2006/relationships/slide" Target="slide19.xml"/><Relationship Id="rId19" Type="http://schemas.openxmlformats.org/officeDocument/2006/relationships/slide" Target="slide37.xml"/><Relationship Id="rId4" Type="http://schemas.openxmlformats.org/officeDocument/2006/relationships/slide" Target="slide7.xml"/><Relationship Id="rId9" Type="http://schemas.openxmlformats.org/officeDocument/2006/relationships/slide" Target="slide17.xml"/><Relationship Id="rId14" Type="http://schemas.openxmlformats.org/officeDocument/2006/relationships/slide" Target="slide27.xml"/><Relationship Id="rId22" Type="http://schemas.openxmlformats.org/officeDocument/2006/relationships/slide" Target="slide43.xml"/><Relationship Id="rId27" Type="http://schemas.openxmlformats.org/officeDocument/2006/relationships/slide" Target="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Calculator_1442965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2" y="1066801"/>
            <a:ext cx="9143998" cy="579119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0" y="2286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cap="small" dirty="0" smtClean="0">
                <a:solidFill>
                  <a:schemeClr val="bg1"/>
                </a:solidFill>
                <a:latin typeface="Comic Sans MS" pitchFamily="66" charset="0"/>
              </a:rPr>
              <a:t>It  All  Adds up!</a:t>
            </a:r>
            <a:endParaRPr lang="en-US" sz="4000" b="1" cap="small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8"/>
          <p:cNvSpPr txBox="1">
            <a:spLocks noChangeArrowheads="1"/>
          </p:cNvSpPr>
          <p:nvPr/>
        </p:nvSpPr>
        <p:spPr bwMode="auto">
          <a:xfrm>
            <a:off x="381000" y="1524000"/>
            <a:ext cx="8382000" cy="4893647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ctr">
              <a:spcBef>
                <a:spcPct val="50000"/>
              </a:spcBef>
            </a:pPr>
            <a:endParaRPr lang="en-US" sz="20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What is Carryover Request?</a:t>
            </a:r>
          </a:p>
          <a:p>
            <a:pPr>
              <a:spcBef>
                <a:spcPct val="50000"/>
              </a:spcBef>
            </a:pPr>
            <a:endParaRPr lang="en-US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381000" y="5943600"/>
            <a:ext cx="32642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What’s up “Doc”? #4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11269" name="Picture 9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576458" y="5635176"/>
            <a:ext cx="1143000" cy="758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533400" y="1752600"/>
            <a:ext cx="8153400" cy="4524315"/>
          </a:xfrm>
          <a:prstGeom prst="rect">
            <a:avLst/>
          </a:prstGeom>
          <a:solidFill>
            <a:srgbClr val="056594"/>
          </a:solidFill>
          <a:ln w="76200" cmpd="tri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A budget submission includes these 3 documents</a:t>
            </a:r>
          </a:p>
          <a:p>
            <a:pPr>
              <a:spcBef>
                <a:spcPct val="50000"/>
              </a:spcBef>
            </a:pPr>
            <a:endParaRPr lang="en-US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2293" name="Text Box 14"/>
          <p:cNvSpPr txBox="1">
            <a:spLocks noChangeArrowheads="1"/>
          </p:cNvSpPr>
          <p:nvPr/>
        </p:nvSpPr>
        <p:spPr bwMode="auto">
          <a:xfrm>
            <a:off x="914400" y="1066800"/>
            <a:ext cx="7315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56594"/>
                </a:solidFill>
              </a:rPr>
              <a:t>The final </a:t>
            </a:r>
            <a:r>
              <a:rPr lang="en-US" sz="2800" b="1" dirty="0" smtClean="0">
                <a:solidFill>
                  <a:srgbClr val="056594"/>
                </a:solidFill>
              </a:rPr>
              <a:t>answer </a:t>
            </a:r>
            <a:r>
              <a:rPr lang="en-US" sz="2800" b="1" dirty="0">
                <a:solidFill>
                  <a:srgbClr val="056594"/>
                </a:solidFill>
              </a:rPr>
              <a:t>is: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3316" name="Text Box 8"/>
          <p:cNvSpPr txBox="1">
            <a:spLocks noChangeArrowheads="1"/>
          </p:cNvSpPr>
          <p:nvPr/>
        </p:nvSpPr>
        <p:spPr bwMode="auto">
          <a:xfrm>
            <a:off x="533400" y="1700242"/>
            <a:ext cx="8077200" cy="4524315"/>
          </a:xfrm>
          <a:prstGeom prst="rect">
            <a:avLst/>
          </a:prstGeom>
          <a:solidFill>
            <a:srgbClr val="056594"/>
          </a:solidFill>
          <a:ln w="76200" cmpd="tri">
            <a:solidFill>
              <a:srgbClr val="FFFF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sz="4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What are the SF424A, line item budget and budget justification?</a:t>
            </a:r>
          </a:p>
          <a:p>
            <a:pPr>
              <a:spcBef>
                <a:spcPct val="50000"/>
              </a:spcBef>
            </a:pPr>
            <a:endParaRPr lang="en-US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13317" name="Picture 1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620000" y="518160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4339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PR"/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381000" y="1447800"/>
            <a:ext cx="8382000" cy="4969847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Legislative cap for administrative expenses</a:t>
            </a:r>
          </a:p>
          <a:p>
            <a:pPr algn="ctr">
              <a:spcBef>
                <a:spcPct val="50000"/>
              </a:spcBef>
            </a:pPr>
            <a:endParaRPr lang="en-US" sz="4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endParaRPr lang="en-US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5998026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The Sky’s Not the Limit #1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6134100" y="10096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5365" name="Text Box 9"/>
          <p:cNvSpPr txBox="1">
            <a:spLocks noChangeArrowheads="1"/>
          </p:cNvSpPr>
          <p:nvPr/>
        </p:nvSpPr>
        <p:spPr bwMode="auto">
          <a:xfrm>
            <a:off x="381000" y="1524000"/>
            <a:ext cx="8382000" cy="4870506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ctr">
              <a:spcBef>
                <a:spcPct val="50000"/>
              </a:spcBef>
            </a:pPr>
            <a:endParaRPr lang="en-US" sz="24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What is 10 percent?</a:t>
            </a:r>
          </a:p>
          <a:p>
            <a:pPr algn="ctr">
              <a:spcBef>
                <a:spcPct val="50000"/>
              </a:spcBef>
            </a:pPr>
            <a:endParaRPr lang="en-US" sz="4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15366" name="Picture 10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592290" y="5611090"/>
            <a:ext cx="1143000" cy="758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82604" y="5950854"/>
            <a:ext cx="4089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The Sky’s Not the Limit! #1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457200" y="1371600"/>
            <a:ext cx="8305800" cy="5262979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Requirement established by the Appropriations Act of 2012 for salaries charged to HRSA grants</a:t>
            </a:r>
          </a:p>
          <a:p>
            <a:pPr>
              <a:spcBef>
                <a:spcPct val="50000"/>
              </a:spcBef>
            </a:pPr>
            <a:endParaRPr lang="en-US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62484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The Sky’s Not the Limit! #2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7412" name="Text Box 8"/>
          <p:cNvSpPr txBox="1">
            <a:spLocks noChangeArrowheads="1"/>
          </p:cNvSpPr>
          <p:nvPr/>
        </p:nvSpPr>
        <p:spPr bwMode="auto">
          <a:xfrm>
            <a:off x="533400" y="1600200"/>
            <a:ext cx="8153400" cy="4708981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ctr">
              <a:spcBef>
                <a:spcPct val="50000"/>
              </a:spcBef>
            </a:pPr>
            <a:endParaRPr lang="en-US" sz="20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What are salary limitations?</a:t>
            </a:r>
          </a:p>
          <a:p>
            <a:pPr>
              <a:spcBef>
                <a:spcPct val="50000"/>
              </a:spcBef>
            </a:pPr>
            <a:endParaRPr lang="en-US" sz="20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17413" name="Picture 9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524997" y="5529283"/>
            <a:ext cx="1143000" cy="758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33400" y="58674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The Sky’s Not the Limit! #2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843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PR"/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609600" y="1416277"/>
            <a:ext cx="8153400" cy="5109091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ctr">
              <a:spcBef>
                <a:spcPts val="2400"/>
              </a:spcBef>
            </a:pPr>
            <a:endParaRPr lang="en-US" sz="16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spcBef>
                <a:spcPts val="24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Salary Cap as defined by 2012 Salary Limitation</a:t>
            </a:r>
          </a:p>
          <a:p>
            <a:pPr algn="ctr">
              <a:spcBef>
                <a:spcPct val="50000"/>
              </a:spcBef>
            </a:pPr>
            <a:endParaRPr lang="en-US" sz="36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endParaRPr lang="en-US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60960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The Sky’s Not the Limit! #3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9460" name="Text Box 8"/>
          <p:cNvSpPr txBox="1">
            <a:spLocks noChangeArrowheads="1"/>
          </p:cNvSpPr>
          <p:nvPr/>
        </p:nvSpPr>
        <p:spPr bwMode="auto">
          <a:xfrm>
            <a:off x="609600" y="1295400"/>
            <a:ext cx="8077200" cy="5262979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sz="4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What is $179,700?</a:t>
            </a:r>
          </a:p>
          <a:p>
            <a:pPr>
              <a:spcBef>
                <a:spcPct val="50000"/>
              </a:spcBef>
            </a:pPr>
            <a:endParaRPr lang="en-US" sz="4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19461" name="Picture 9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517340" y="5763168"/>
            <a:ext cx="1143000" cy="758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09600" y="6146796"/>
            <a:ext cx="434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The Sky’s Not the Limit! #3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533400" y="1371600"/>
            <a:ext cx="8153400" cy="5262979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The minimum percentage of the budget that must be allocated to Early Intervention Services</a:t>
            </a:r>
          </a:p>
          <a:p>
            <a:pPr>
              <a:spcBef>
                <a:spcPct val="50000"/>
              </a:spcBef>
            </a:pPr>
            <a:endParaRPr lang="en-US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62484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The Sky’s Not the Limit #4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gradFill flip="none" rotWithShape="1">
            <a:gsLst>
              <a:gs pos="0">
                <a:srgbClr val="056594">
                  <a:shade val="30000"/>
                  <a:satMod val="115000"/>
                </a:srgbClr>
              </a:gs>
              <a:gs pos="50000">
                <a:srgbClr val="056594">
                  <a:shade val="67500"/>
                  <a:satMod val="115000"/>
                </a:srgbClr>
              </a:gs>
              <a:gs pos="100000">
                <a:srgbClr val="056594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#2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07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gradFill flip="none" rotWithShape="1">
            <a:gsLst>
              <a:gs pos="0">
                <a:srgbClr val="056594">
                  <a:shade val="30000"/>
                  <a:satMod val="115000"/>
                </a:srgbClr>
              </a:gs>
              <a:gs pos="50000">
                <a:srgbClr val="056594">
                  <a:shade val="67500"/>
                  <a:satMod val="115000"/>
                </a:srgbClr>
              </a:gs>
              <a:gs pos="100000">
                <a:srgbClr val="056594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#3</a:t>
            </a:r>
            <a:endParaRPr lang="en-US" sz="2400" b="1" dirty="0">
              <a:solidFill>
                <a:schemeClr val="bg1"/>
              </a:solidFill>
              <a:latin typeface="Garamond" pitchFamily="18" charset="0"/>
              <a:hlinkClick r:id="rId3" action="ppaction://hlinksldjump"/>
            </a:endParaRPr>
          </a:p>
        </p:txBody>
      </p:sp>
      <p:sp>
        <p:nvSpPr>
          <p:cNvPr id="3076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gradFill flip="none" rotWithShape="1">
            <a:gsLst>
              <a:gs pos="0">
                <a:srgbClr val="056594">
                  <a:shade val="30000"/>
                  <a:satMod val="115000"/>
                </a:srgbClr>
              </a:gs>
              <a:gs pos="50000">
                <a:srgbClr val="056594">
                  <a:shade val="67500"/>
                  <a:satMod val="115000"/>
                </a:srgbClr>
              </a:gs>
              <a:gs pos="100000">
                <a:srgbClr val="056594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#4</a:t>
            </a:r>
            <a:endParaRPr lang="en-US" sz="2400" b="1" dirty="0">
              <a:latin typeface="Times New Roman" pitchFamily="18" charset="0"/>
              <a:hlinkClick r:id="rId4" action="ppaction://hlinksldjump"/>
            </a:endParaRPr>
          </a:p>
        </p:txBody>
      </p:sp>
      <p:sp>
        <p:nvSpPr>
          <p:cNvPr id="3077" name="AutoShape 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gradFill flip="none" rotWithShape="1">
            <a:gsLst>
              <a:gs pos="0">
                <a:srgbClr val="056594">
                  <a:tint val="66000"/>
                  <a:satMod val="160000"/>
                </a:srgbClr>
              </a:gs>
              <a:gs pos="50000">
                <a:srgbClr val="056594">
                  <a:tint val="44500"/>
                  <a:satMod val="160000"/>
                </a:srgbClr>
              </a:gs>
              <a:gs pos="100000">
                <a:srgbClr val="056594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 wrap="none" anchor="b"/>
          <a:lstStyle/>
          <a:p>
            <a:r>
              <a:rPr lang="en-US" sz="2400" b="1" i="1" dirty="0">
                <a:solidFill>
                  <a:srgbClr val="FF0000"/>
                </a:solidFill>
                <a:latin typeface="Garamond" pitchFamily="18" charset="0"/>
                <a:hlinkClick r:id="rId6" action="ppaction://hlinksldjump"/>
              </a:rPr>
              <a:t>Final </a:t>
            </a:r>
          </a:p>
          <a:p>
            <a:pPr algn="ctr"/>
            <a:endParaRPr lang="en-US" sz="2400" b="1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078" name="AutoShape 8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gradFill flip="none" rotWithShape="1">
            <a:gsLst>
              <a:gs pos="0">
                <a:srgbClr val="056594">
                  <a:shade val="30000"/>
                  <a:satMod val="115000"/>
                </a:srgbClr>
              </a:gs>
              <a:gs pos="50000">
                <a:srgbClr val="056594">
                  <a:shade val="67500"/>
                  <a:satMod val="115000"/>
                </a:srgbClr>
              </a:gs>
              <a:gs pos="100000">
                <a:srgbClr val="056594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#1</a:t>
            </a:r>
            <a:endParaRPr lang="en-US" sz="24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307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gradFill flip="none" rotWithShape="1">
            <a:gsLst>
              <a:gs pos="0">
                <a:srgbClr val="056594">
                  <a:shade val="30000"/>
                  <a:satMod val="115000"/>
                </a:srgbClr>
              </a:gs>
              <a:gs pos="50000">
                <a:srgbClr val="056594">
                  <a:shade val="67500"/>
                  <a:satMod val="115000"/>
                </a:srgbClr>
              </a:gs>
              <a:gs pos="100000">
                <a:srgbClr val="056594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#2</a:t>
            </a:r>
            <a:endParaRPr lang="en-US" sz="2400" b="1" dirty="0">
              <a:solidFill>
                <a:schemeClr val="bg1"/>
              </a:solidFill>
              <a:latin typeface="Garamond" pitchFamily="18" charset="0"/>
              <a:hlinkClick r:id="rId7" action="ppaction://hlinksldjump"/>
            </a:endParaRPr>
          </a:p>
        </p:txBody>
      </p:sp>
      <p:sp>
        <p:nvSpPr>
          <p:cNvPr id="3080" name="AutoShape 10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gradFill flip="none" rotWithShape="1">
            <a:gsLst>
              <a:gs pos="0">
                <a:srgbClr val="056594">
                  <a:shade val="30000"/>
                  <a:satMod val="115000"/>
                </a:srgbClr>
              </a:gs>
              <a:gs pos="50000">
                <a:srgbClr val="056594">
                  <a:shade val="67500"/>
                  <a:satMod val="115000"/>
                </a:srgbClr>
              </a:gs>
              <a:gs pos="100000">
                <a:srgbClr val="056594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#3</a:t>
            </a:r>
            <a:endParaRPr lang="en-US" sz="24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3081" name="AutoShape 11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gradFill flip="none" rotWithShape="1">
            <a:gsLst>
              <a:gs pos="0">
                <a:srgbClr val="056594">
                  <a:shade val="30000"/>
                  <a:satMod val="115000"/>
                </a:srgbClr>
              </a:gs>
              <a:gs pos="50000">
                <a:srgbClr val="056594">
                  <a:shade val="67500"/>
                  <a:satMod val="115000"/>
                </a:srgbClr>
              </a:gs>
              <a:gs pos="100000">
                <a:srgbClr val="056594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#4</a:t>
            </a:r>
            <a:endParaRPr lang="en-US" sz="24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3082" name="AutoShape 12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gradFill flip="none" rotWithShape="1">
            <a:gsLst>
              <a:gs pos="0">
                <a:srgbClr val="056594">
                  <a:shade val="30000"/>
                  <a:satMod val="115000"/>
                </a:srgbClr>
              </a:gs>
              <a:gs pos="50000">
                <a:srgbClr val="056594">
                  <a:shade val="67500"/>
                  <a:satMod val="115000"/>
                </a:srgbClr>
              </a:gs>
              <a:gs pos="100000">
                <a:srgbClr val="056594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#5</a:t>
            </a:r>
            <a:endParaRPr lang="en-US" sz="24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3083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gradFill flip="none" rotWithShape="1">
            <a:gsLst>
              <a:gs pos="0">
                <a:srgbClr val="056594">
                  <a:shade val="30000"/>
                  <a:satMod val="115000"/>
                </a:srgbClr>
              </a:gs>
              <a:gs pos="50000">
                <a:srgbClr val="056594">
                  <a:shade val="67500"/>
                  <a:satMod val="115000"/>
                </a:srgbClr>
              </a:gs>
              <a:gs pos="100000">
                <a:srgbClr val="056594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#1</a:t>
            </a:r>
            <a:endParaRPr lang="en-US" sz="24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3084" name="AutoShape 14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gradFill flip="none" rotWithShape="1">
            <a:gsLst>
              <a:gs pos="0">
                <a:srgbClr val="056594">
                  <a:shade val="30000"/>
                  <a:satMod val="115000"/>
                </a:srgbClr>
              </a:gs>
              <a:gs pos="50000">
                <a:srgbClr val="056594">
                  <a:shade val="67500"/>
                  <a:satMod val="115000"/>
                </a:srgbClr>
              </a:gs>
              <a:gs pos="100000">
                <a:srgbClr val="056594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#2</a:t>
            </a:r>
            <a:endParaRPr lang="en-US" sz="24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3085" name="AutoShape 15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gradFill flip="none" rotWithShape="1">
            <a:gsLst>
              <a:gs pos="0">
                <a:srgbClr val="056594">
                  <a:shade val="30000"/>
                  <a:satMod val="115000"/>
                </a:srgbClr>
              </a:gs>
              <a:gs pos="50000">
                <a:srgbClr val="056594">
                  <a:shade val="67500"/>
                  <a:satMod val="115000"/>
                </a:srgbClr>
              </a:gs>
              <a:gs pos="100000">
                <a:srgbClr val="056594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#3</a:t>
            </a:r>
            <a:endParaRPr lang="en-US" sz="24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3086" name="AutoShape 16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gradFill flip="none" rotWithShape="1">
            <a:gsLst>
              <a:gs pos="0">
                <a:srgbClr val="056594">
                  <a:shade val="30000"/>
                  <a:satMod val="115000"/>
                </a:srgbClr>
              </a:gs>
              <a:gs pos="50000">
                <a:srgbClr val="056594">
                  <a:shade val="67500"/>
                  <a:satMod val="115000"/>
                </a:srgbClr>
              </a:gs>
              <a:gs pos="100000">
                <a:srgbClr val="056594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#4</a:t>
            </a:r>
            <a:endParaRPr lang="en-US" sz="24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3087" name="AutoShape 17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gradFill flip="none" rotWithShape="1">
            <a:gsLst>
              <a:gs pos="0">
                <a:srgbClr val="056594">
                  <a:shade val="30000"/>
                  <a:satMod val="115000"/>
                </a:srgbClr>
              </a:gs>
              <a:gs pos="50000">
                <a:srgbClr val="056594">
                  <a:shade val="67500"/>
                  <a:satMod val="115000"/>
                </a:srgbClr>
              </a:gs>
              <a:gs pos="100000">
                <a:srgbClr val="056594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#5</a:t>
            </a:r>
            <a:endParaRPr lang="en-US" sz="24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3088" name="AutoShape 18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gradFill flip="none" rotWithShape="1">
            <a:gsLst>
              <a:gs pos="0">
                <a:srgbClr val="056594">
                  <a:shade val="30000"/>
                  <a:satMod val="115000"/>
                </a:srgbClr>
              </a:gs>
              <a:gs pos="50000">
                <a:srgbClr val="056594">
                  <a:shade val="67500"/>
                  <a:satMod val="115000"/>
                </a:srgbClr>
              </a:gs>
              <a:gs pos="100000">
                <a:srgbClr val="056594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#1</a:t>
            </a:r>
            <a:endParaRPr lang="en-US" sz="24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3089" name="AutoShape 19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gradFill flip="none" rotWithShape="1">
            <a:gsLst>
              <a:gs pos="0">
                <a:srgbClr val="056594">
                  <a:shade val="30000"/>
                  <a:satMod val="115000"/>
                </a:srgbClr>
              </a:gs>
              <a:gs pos="50000">
                <a:srgbClr val="056594">
                  <a:shade val="67500"/>
                  <a:satMod val="115000"/>
                </a:srgbClr>
              </a:gs>
              <a:gs pos="100000">
                <a:srgbClr val="056594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#2</a:t>
            </a:r>
            <a:endParaRPr lang="en-US" sz="24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3090" name="AutoShape 20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gradFill flip="none" rotWithShape="1">
            <a:gsLst>
              <a:gs pos="0">
                <a:srgbClr val="056594">
                  <a:shade val="30000"/>
                  <a:satMod val="115000"/>
                </a:srgbClr>
              </a:gs>
              <a:gs pos="50000">
                <a:srgbClr val="056594">
                  <a:shade val="67500"/>
                  <a:satMod val="115000"/>
                </a:srgbClr>
              </a:gs>
              <a:gs pos="100000">
                <a:srgbClr val="056594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u="sng" dirty="0" smtClean="0">
                <a:solidFill>
                  <a:schemeClr val="hlink"/>
                </a:solidFill>
                <a:latin typeface="Garamond" pitchFamily="18" charset="0"/>
                <a:hlinkClick r:id="rId19" action="ppaction://hlinksldjump"/>
              </a:rPr>
              <a:t>#3</a:t>
            </a:r>
            <a:endParaRPr lang="en-US" sz="2400" b="1" dirty="0">
              <a:solidFill>
                <a:schemeClr val="hlink"/>
              </a:solidFill>
              <a:latin typeface="Garamond" pitchFamily="18" charset="0"/>
            </a:endParaRPr>
          </a:p>
        </p:txBody>
      </p:sp>
      <p:sp>
        <p:nvSpPr>
          <p:cNvPr id="3091" name="AutoShape 21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gradFill flip="none" rotWithShape="1">
            <a:gsLst>
              <a:gs pos="0">
                <a:srgbClr val="056594">
                  <a:shade val="30000"/>
                  <a:satMod val="115000"/>
                </a:srgbClr>
              </a:gs>
              <a:gs pos="50000">
                <a:srgbClr val="056594">
                  <a:shade val="67500"/>
                  <a:satMod val="115000"/>
                </a:srgbClr>
              </a:gs>
              <a:gs pos="100000">
                <a:srgbClr val="056594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#4</a:t>
            </a:r>
            <a:endParaRPr lang="en-US" sz="24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3092" name="AutoShape 22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gradFill flip="none" rotWithShape="1">
            <a:gsLst>
              <a:gs pos="0">
                <a:srgbClr val="056594">
                  <a:shade val="30000"/>
                  <a:satMod val="115000"/>
                </a:srgbClr>
              </a:gs>
              <a:gs pos="50000">
                <a:srgbClr val="056594">
                  <a:shade val="67500"/>
                  <a:satMod val="115000"/>
                </a:srgbClr>
              </a:gs>
              <a:gs pos="100000">
                <a:srgbClr val="056594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#5</a:t>
            </a:r>
            <a:endParaRPr lang="en-US" sz="24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3093" name="AutoShape 23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gradFill flip="none" rotWithShape="1">
            <a:gsLst>
              <a:gs pos="0">
                <a:srgbClr val="056594">
                  <a:shade val="30000"/>
                  <a:satMod val="115000"/>
                </a:srgbClr>
              </a:gs>
              <a:gs pos="50000">
                <a:srgbClr val="056594">
                  <a:shade val="67500"/>
                  <a:satMod val="115000"/>
                </a:srgbClr>
              </a:gs>
              <a:gs pos="100000">
                <a:srgbClr val="056594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u="sng" dirty="0" smtClean="0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#1</a:t>
            </a:r>
            <a:endParaRPr lang="en-US" sz="24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3094" name="AutoShape 24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gradFill flip="none" rotWithShape="1">
            <a:gsLst>
              <a:gs pos="0">
                <a:srgbClr val="056594">
                  <a:shade val="30000"/>
                  <a:satMod val="115000"/>
                </a:srgbClr>
              </a:gs>
              <a:gs pos="50000">
                <a:srgbClr val="056594">
                  <a:shade val="67500"/>
                  <a:satMod val="115000"/>
                </a:srgbClr>
              </a:gs>
              <a:gs pos="100000">
                <a:srgbClr val="056594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#2</a:t>
            </a:r>
            <a:endParaRPr lang="en-US" sz="24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3095" name="AutoShape 25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gradFill flip="none" rotWithShape="1">
            <a:gsLst>
              <a:gs pos="0">
                <a:srgbClr val="056594">
                  <a:shade val="30000"/>
                  <a:satMod val="115000"/>
                </a:srgbClr>
              </a:gs>
              <a:gs pos="50000">
                <a:srgbClr val="056594">
                  <a:shade val="67500"/>
                  <a:satMod val="115000"/>
                </a:srgbClr>
              </a:gs>
              <a:gs pos="100000">
                <a:srgbClr val="056594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u="sng" dirty="0" smtClean="0">
                <a:solidFill>
                  <a:schemeClr val="hlink"/>
                </a:solidFill>
                <a:latin typeface="Garamond" pitchFamily="18" charset="0"/>
                <a:hlinkClick r:id="rId24" action="ppaction://hlinksldjump"/>
              </a:rPr>
              <a:t>#3</a:t>
            </a:r>
            <a:endParaRPr lang="en-US" sz="2400" b="1" dirty="0">
              <a:solidFill>
                <a:schemeClr val="hlink"/>
              </a:solidFill>
              <a:latin typeface="Garamond" pitchFamily="18" charset="0"/>
            </a:endParaRPr>
          </a:p>
        </p:txBody>
      </p:sp>
      <p:sp>
        <p:nvSpPr>
          <p:cNvPr id="3096" name="AutoShape 26">
            <a:hlinkClick r:id="rId2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gradFill flip="none" rotWithShape="1">
            <a:gsLst>
              <a:gs pos="0">
                <a:srgbClr val="056594">
                  <a:shade val="30000"/>
                  <a:satMod val="115000"/>
                </a:srgbClr>
              </a:gs>
              <a:gs pos="50000">
                <a:srgbClr val="056594">
                  <a:shade val="67500"/>
                  <a:satMod val="115000"/>
                </a:srgbClr>
              </a:gs>
              <a:gs pos="100000">
                <a:srgbClr val="056594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#4</a:t>
            </a:r>
            <a:endParaRPr lang="en-US" sz="24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3097" name="AutoShape 2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gradFill flip="none" rotWithShape="1">
            <a:gsLst>
              <a:gs pos="0">
                <a:srgbClr val="056594">
                  <a:shade val="30000"/>
                  <a:satMod val="115000"/>
                </a:srgbClr>
              </a:gs>
              <a:gs pos="50000">
                <a:srgbClr val="056594">
                  <a:shade val="67500"/>
                  <a:satMod val="115000"/>
                </a:srgbClr>
              </a:gs>
              <a:gs pos="100000">
                <a:srgbClr val="056594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#5</a:t>
            </a:r>
            <a:endParaRPr lang="en-US" sz="24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3098" name="AutoShape 28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gradFill flip="none" rotWithShape="1">
            <a:gsLst>
              <a:gs pos="0">
                <a:srgbClr val="056594">
                  <a:shade val="30000"/>
                  <a:satMod val="115000"/>
                </a:srgbClr>
              </a:gs>
              <a:gs pos="50000">
                <a:srgbClr val="056594">
                  <a:shade val="67500"/>
                  <a:satMod val="115000"/>
                </a:srgbClr>
              </a:gs>
              <a:gs pos="100000">
                <a:srgbClr val="056594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aramond" pitchFamily="18" charset="0"/>
                <a:hlinkClick r:id="rId2" action="ppaction://hlinksldjump"/>
              </a:rPr>
              <a:t>#1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099" name="Rectangle 29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056594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3100" name="Rectangle 30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056594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101" name="Rectangle 31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056594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</a:rPr>
              <a:t>It Makes 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</a:rPr>
              <a:t>Cents!</a:t>
            </a:r>
            <a:endParaRPr lang="en-US" sz="2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102" name="Rectangle 32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056594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</a:rPr>
              <a:t>You’ve got 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</a:rPr>
              <a:t>“Class”!</a:t>
            </a:r>
            <a:endParaRPr lang="en-US" sz="2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103" name="Rectangle 33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006699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</a:rPr>
              <a:t>What goes </a:t>
            </a:r>
          </a:p>
          <a:p>
            <a:pPr algn="ctr">
              <a:spcBef>
                <a:spcPts val="0"/>
              </a:spcBef>
            </a:pP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</a:rPr>
              <a:t>Where?</a:t>
            </a:r>
            <a:endParaRPr lang="en-US" sz="2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104" name="Text Box 34"/>
          <p:cNvSpPr txBox="1">
            <a:spLocks noChangeArrowheads="1"/>
          </p:cNvSpPr>
          <p:nvPr/>
        </p:nvSpPr>
        <p:spPr bwMode="auto">
          <a:xfrm>
            <a:off x="-228600" y="1439863"/>
            <a:ext cx="22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105" name="Text Box 35"/>
          <p:cNvSpPr txBox="1">
            <a:spLocks noChangeArrowheads="1"/>
          </p:cNvSpPr>
          <p:nvPr/>
        </p:nvSpPr>
        <p:spPr bwMode="auto">
          <a:xfrm>
            <a:off x="0" y="255657"/>
            <a:ext cx="1752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</a:rPr>
              <a:t>What’s up “Doc”?</a:t>
            </a:r>
            <a:endParaRPr lang="en-US" sz="2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106" name="Text Box 36"/>
          <p:cNvSpPr txBox="1">
            <a:spLocks noChangeArrowheads="1"/>
          </p:cNvSpPr>
          <p:nvPr/>
        </p:nvSpPr>
        <p:spPr bwMode="auto">
          <a:xfrm>
            <a:off x="1905000" y="63668"/>
            <a:ext cx="1600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</a:rPr>
              <a:t>The Sky is Not the Limit!</a:t>
            </a:r>
            <a:endParaRPr lang="en-US" sz="2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6" name="Picture 35" descr="man_with_question_mark-blue.jpg"/>
          <p:cNvPicPr>
            <a:picLocks noChangeAspect="1"/>
          </p:cNvPicPr>
          <p:nvPr/>
        </p:nvPicPr>
        <p:blipFill>
          <a:blip r:embed="rId28" cstate="print"/>
          <a:srcRect l="18000" t="4667" r="20667" b="10000"/>
          <a:stretch>
            <a:fillRect/>
          </a:stretch>
        </p:blipFill>
        <p:spPr>
          <a:xfrm>
            <a:off x="1023938" y="5763490"/>
            <a:ext cx="766762" cy="10668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8" name="Text Box 8"/>
          <p:cNvSpPr txBox="1">
            <a:spLocks noChangeArrowheads="1"/>
          </p:cNvSpPr>
          <p:nvPr/>
        </p:nvSpPr>
        <p:spPr bwMode="auto">
          <a:xfrm>
            <a:off x="609600" y="1295400"/>
            <a:ext cx="8077200" cy="5170646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What is ≥50 percent?</a:t>
            </a:r>
          </a:p>
          <a:p>
            <a:pPr algn="ctr">
              <a:spcBef>
                <a:spcPts val="0"/>
              </a:spcBef>
            </a:pPr>
            <a:endParaRPr lang="en-US" sz="4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spcBef>
                <a:spcPts val="0"/>
              </a:spcBef>
            </a:pPr>
            <a:endParaRPr lang="en-US" sz="4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spcBef>
                <a:spcPts val="0"/>
              </a:spcBef>
            </a:pPr>
            <a:endParaRPr lang="en-US" sz="4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spcBef>
                <a:spcPts val="0"/>
              </a:spcBef>
            </a:pP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21509" name="Picture 9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7501215" y="5685948"/>
            <a:ext cx="1143000" cy="758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85800" y="6019788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The Sky’s Not the Limit! #4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253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PR"/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457200" y="1295400"/>
            <a:ext cx="8382000" cy="5386090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en-US" sz="4600" b="1" dirty="0" smtClean="0">
                <a:solidFill>
                  <a:schemeClr val="bg1"/>
                </a:solidFill>
                <a:latin typeface="Comic Sans MS" pitchFamily="66" charset="0"/>
              </a:rPr>
              <a:t>Minimum percentage of the balance of the budget after subtracting administration and quality management that must be allocated to Core Medical Services</a:t>
            </a:r>
          </a:p>
          <a:p>
            <a:pPr algn="ctr">
              <a:spcBef>
                <a:spcPts val="0"/>
              </a:spcBef>
            </a:pP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33153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The Sky’s Not The Limit! #5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556" name="Text Box 9"/>
          <p:cNvSpPr txBox="1">
            <a:spLocks noChangeArrowheads="1"/>
          </p:cNvSpPr>
          <p:nvPr/>
        </p:nvSpPr>
        <p:spPr bwMode="auto">
          <a:xfrm>
            <a:off x="491950" y="1381224"/>
            <a:ext cx="8153400" cy="5032147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ctr">
              <a:spcBef>
                <a:spcPct val="50000"/>
              </a:spcBef>
            </a:pPr>
            <a:endParaRPr lang="en-US" sz="20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What is ≥ 75 percent?</a:t>
            </a:r>
          </a:p>
          <a:p>
            <a:pPr algn="ctr">
              <a:spcBef>
                <a:spcPct val="50000"/>
              </a:spcBef>
            </a:pPr>
            <a:endParaRPr lang="en-US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4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23557" name="Picture 10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502350" y="5641994"/>
            <a:ext cx="1143000" cy="758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73314" y="6021201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The Sky’s Not the Limit! #5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609600" y="1524000"/>
            <a:ext cx="8153400" cy="4893647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Portion of the federal authorized award that has not been obligated by the recipient during the budget period</a:t>
            </a:r>
          </a:p>
          <a:p>
            <a:pPr algn="ctr">
              <a:spcBef>
                <a:spcPts val="0"/>
              </a:spcBef>
            </a:pPr>
            <a:endParaRPr lang="en-US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6064126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It Makes “Cents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”!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#1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8"/>
          <p:cNvSpPr txBox="1">
            <a:spLocks noChangeArrowheads="1"/>
          </p:cNvSpPr>
          <p:nvPr/>
        </p:nvSpPr>
        <p:spPr bwMode="auto">
          <a:xfrm>
            <a:off x="533400" y="1447800"/>
            <a:ext cx="8077200" cy="4893647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ctr">
              <a:spcBef>
                <a:spcPct val="50000"/>
              </a:spcBef>
            </a:pPr>
            <a:endParaRPr lang="en-US" sz="20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What is unobligated balance?</a:t>
            </a:r>
          </a:p>
          <a:p>
            <a:pPr algn="ctr">
              <a:spcBef>
                <a:spcPct val="50000"/>
              </a:spcBef>
            </a:pPr>
            <a:endParaRPr lang="en-US" sz="20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20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3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25604" name="Picture 9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42390" y="5566028"/>
            <a:ext cx="1143000" cy="758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35004" y="5892798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It Makes “Cents”! #1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6627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PR"/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457200" y="1295400"/>
            <a:ext cx="8153400" cy="5093702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ctr">
              <a:spcBef>
                <a:spcPts val="6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Comic Sans MS" pitchFamily="66" charset="0"/>
              </a:rPr>
              <a:t>Interval of time, usually 12 months, to which a multi-year period of assistance is divided for budgetary and funding purposes </a:t>
            </a:r>
          </a:p>
          <a:p>
            <a:pPr algn="ctr">
              <a:spcBef>
                <a:spcPts val="0"/>
              </a:spcBef>
            </a:pPr>
            <a:endParaRPr lang="en-US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spcBef>
                <a:spcPts val="0"/>
              </a:spcBef>
            </a:pPr>
            <a:endParaRPr lang="en-US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5989512"/>
            <a:ext cx="434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It Makes “Cents”! #2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7652" name="Text Box 8"/>
          <p:cNvSpPr txBox="1">
            <a:spLocks noChangeArrowheads="1"/>
          </p:cNvSpPr>
          <p:nvPr/>
        </p:nvSpPr>
        <p:spPr bwMode="auto">
          <a:xfrm>
            <a:off x="609600" y="1480066"/>
            <a:ext cx="8077200" cy="4985980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sz="32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What is Budget Period?</a:t>
            </a:r>
          </a:p>
          <a:p>
            <a:pPr>
              <a:spcBef>
                <a:spcPct val="50000"/>
              </a:spcBef>
            </a:pPr>
            <a:endParaRPr lang="en-US" sz="20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20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20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20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27653" name="Picture 9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517340" y="5685948"/>
            <a:ext cx="1143000" cy="758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74916" y="601980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It Makes “Cents”! #2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609600" y="1524000"/>
            <a:ext cx="8153400" cy="4878259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Interval of time covered by a multi-year period of assistance</a:t>
            </a:r>
            <a:b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</a:br>
            <a:endParaRPr lang="en-US" sz="3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3800" b="1" dirty="0" smtClean="0">
                <a:solidFill>
                  <a:schemeClr val="bg1"/>
                </a:solidFill>
                <a:latin typeface="Comic Sans MS" pitchFamily="66" charset="0"/>
              </a:rPr>
              <a:t>  </a:t>
            </a:r>
            <a:endParaRPr lang="en-US" sz="3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4285" y="5964385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It Makes “Cents”! #3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9700" name="Text Box 9"/>
          <p:cNvSpPr txBox="1">
            <a:spLocks noChangeArrowheads="1"/>
          </p:cNvSpPr>
          <p:nvPr/>
        </p:nvSpPr>
        <p:spPr bwMode="auto">
          <a:xfrm>
            <a:off x="533400" y="1454497"/>
            <a:ext cx="8077200" cy="4985980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ctr">
              <a:spcBef>
                <a:spcPct val="50000"/>
              </a:spcBef>
            </a:pPr>
            <a:endParaRPr lang="en-US" sz="36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What is Project Period?</a:t>
            </a:r>
          </a:p>
          <a:p>
            <a:pPr>
              <a:spcBef>
                <a:spcPct val="50000"/>
              </a:spcBef>
            </a:pPr>
            <a:endParaRPr lang="en-US" sz="4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29701" name="Picture 10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39890" y="5652655"/>
            <a:ext cx="1143000" cy="758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09600" y="6019800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It Makes “Cents”! #3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072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PR"/>
          </a:p>
        </p:txBody>
      </p:sp>
      <p:sp>
        <p:nvSpPr>
          <p:cNvPr id="30725" name="Text Box 7"/>
          <p:cNvSpPr txBox="1">
            <a:spLocks noChangeArrowheads="1"/>
          </p:cNvSpPr>
          <p:nvPr/>
        </p:nvSpPr>
        <p:spPr bwMode="auto">
          <a:xfrm>
            <a:off x="609600" y="1524000"/>
            <a:ext cx="8153400" cy="4801314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Type of request submitted in Electronic Handbook for carryover requests and budget modifications</a:t>
            </a:r>
          </a:p>
          <a:p>
            <a:pPr>
              <a:spcBef>
                <a:spcPct val="50000"/>
              </a:spcBef>
            </a:pPr>
            <a:endParaRPr lang="en-US" sz="2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9430" y="5943605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It Makes “Cents”! #4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457200" y="1524000"/>
            <a:ext cx="8153400" cy="4739759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1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ctr">
              <a:spcBef>
                <a:spcPts val="12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Office of Management and Budget(OMB) approved document that lists the budget request by class categories</a:t>
            </a:r>
          </a:p>
          <a:p>
            <a:pPr>
              <a:spcBef>
                <a:spcPct val="50000"/>
              </a:spcBef>
            </a:pPr>
            <a:endParaRPr lang="en-US" sz="2800" b="1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457200" y="5867400"/>
            <a:ext cx="426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What’s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up “Doc” #1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1747" name="Text Box 6"/>
          <p:cNvSpPr txBox="1">
            <a:spLocks noChangeArrowheads="1"/>
          </p:cNvSpPr>
          <p:nvPr/>
        </p:nvSpPr>
        <p:spPr bwMode="auto">
          <a:xfrm>
            <a:off x="1524000" y="6858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1748" name="Text Box 7"/>
          <p:cNvSpPr txBox="1">
            <a:spLocks noChangeArrowheads="1"/>
          </p:cNvSpPr>
          <p:nvPr/>
        </p:nvSpPr>
        <p:spPr bwMode="auto">
          <a:xfrm>
            <a:off x="381000" y="6858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1750" name="Text Box 11"/>
          <p:cNvSpPr txBox="1">
            <a:spLocks noChangeArrowheads="1"/>
          </p:cNvSpPr>
          <p:nvPr/>
        </p:nvSpPr>
        <p:spPr bwMode="auto">
          <a:xfrm>
            <a:off x="609600" y="1371600"/>
            <a:ext cx="8077200" cy="5032147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sz="3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What is Prior Approval?</a:t>
            </a:r>
          </a:p>
          <a:p>
            <a:pPr>
              <a:spcBef>
                <a:spcPct val="50000"/>
              </a:spcBef>
            </a:pPr>
            <a:endParaRPr lang="en-US" sz="4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31751" name="Picture 1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502350" y="5612133"/>
            <a:ext cx="1143000" cy="758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89430" y="5972628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It Makes “Cents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”!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#4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2772" name="Text Box 5"/>
          <p:cNvSpPr txBox="1">
            <a:spLocks noChangeArrowheads="1"/>
          </p:cNvSpPr>
          <p:nvPr/>
        </p:nvSpPr>
        <p:spPr bwMode="auto">
          <a:xfrm>
            <a:off x="457200" y="1600200"/>
            <a:ext cx="8153400" cy="4985980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Individual unit with cost of $5,000 or more and with useful life of one or more years</a:t>
            </a:r>
          </a:p>
          <a:p>
            <a:pPr>
              <a:spcBef>
                <a:spcPct val="50000"/>
              </a:spcBef>
            </a:pPr>
            <a:endParaRPr lang="en-US" sz="3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7245" y="617913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It Makes “Cents”! #5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3796" name="Text Box 8"/>
          <p:cNvSpPr txBox="1">
            <a:spLocks noChangeArrowheads="1"/>
          </p:cNvSpPr>
          <p:nvPr/>
        </p:nvSpPr>
        <p:spPr bwMode="auto">
          <a:xfrm>
            <a:off x="609600" y="1371600"/>
            <a:ext cx="8077200" cy="4985980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sz="36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What is equipment?</a:t>
            </a:r>
          </a:p>
          <a:p>
            <a:pPr>
              <a:spcBef>
                <a:spcPct val="50000"/>
              </a:spcBef>
            </a:pPr>
            <a:endParaRPr lang="en-US" sz="4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endParaRPr lang="en-US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33797" name="Picture 9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502235" y="5567163"/>
            <a:ext cx="1143000" cy="758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89430" y="5925456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It Makes “Cents”! #5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4819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PR"/>
          </a:p>
        </p:txBody>
      </p:sp>
      <p:sp>
        <p:nvSpPr>
          <p:cNvPr id="34821" name="Text Box 6"/>
          <p:cNvSpPr txBox="1">
            <a:spLocks noChangeArrowheads="1"/>
          </p:cNvSpPr>
          <p:nvPr/>
        </p:nvSpPr>
        <p:spPr bwMode="auto">
          <a:xfrm>
            <a:off x="533400" y="1524000"/>
            <a:ext cx="8153400" cy="4893647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Costs associated with the direct provision of medical care and must account for at least 50% of the budget</a:t>
            </a:r>
          </a:p>
          <a:p>
            <a:pPr algn="ctr">
              <a:spcBef>
                <a:spcPts val="0"/>
              </a:spcBef>
            </a:pPr>
            <a:endParaRPr lang="en-US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600069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You Got “Class”! #1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5844" name="Text Box 8"/>
          <p:cNvSpPr txBox="1">
            <a:spLocks noChangeArrowheads="1"/>
          </p:cNvSpPr>
          <p:nvPr/>
        </p:nvSpPr>
        <p:spPr bwMode="auto">
          <a:xfrm>
            <a:off x="609600" y="1447800"/>
            <a:ext cx="8077200" cy="4893647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What is Early Intervention Services?</a:t>
            </a:r>
          </a:p>
          <a:p>
            <a:pPr>
              <a:spcBef>
                <a:spcPct val="50000"/>
              </a:spcBef>
            </a:pPr>
            <a:endParaRPr lang="en-US" sz="4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35845" name="Picture 9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502350" y="5566028"/>
            <a:ext cx="1143000" cy="758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09600" y="5943600"/>
            <a:ext cx="335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You Got “Class”!  #1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6868" name="Text Box 5"/>
          <p:cNvSpPr txBox="1">
            <a:spLocks noChangeArrowheads="1"/>
          </p:cNvSpPr>
          <p:nvPr/>
        </p:nvSpPr>
        <p:spPr bwMode="auto">
          <a:xfrm>
            <a:off x="609600" y="1524000"/>
            <a:ext cx="8153400" cy="4832092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ctr">
              <a:spcBef>
                <a:spcPts val="0"/>
              </a:spcBef>
            </a:pPr>
            <a:endParaRPr lang="en-US" sz="20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spcBef>
                <a:spcPts val="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Contains costs included in EIS as well as Medical Case Management and HIV counseling</a:t>
            </a:r>
          </a:p>
          <a:p>
            <a:pPr algn="ctr">
              <a:spcBef>
                <a:spcPts val="0"/>
              </a:spcBef>
            </a:pPr>
            <a:endParaRPr lang="en-US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9645" y="593668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You Got “Class”! #2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7892" name="Text Box 9"/>
          <p:cNvSpPr txBox="1">
            <a:spLocks noChangeArrowheads="1"/>
          </p:cNvSpPr>
          <p:nvPr/>
        </p:nvSpPr>
        <p:spPr bwMode="auto">
          <a:xfrm>
            <a:off x="609600" y="1309299"/>
            <a:ext cx="8077200" cy="5170646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sz="20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What is Core Medical Services?</a:t>
            </a:r>
          </a:p>
          <a:p>
            <a:pPr algn="ctr">
              <a:spcBef>
                <a:spcPct val="50000"/>
              </a:spcBef>
            </a:pPr>
            <a:endParaRPr lang="en-US" sz="20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20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37893" name="Picture 10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516090" y="5685948"/>
            <a:ext cx="1143000" cy="758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85800" y="6107668"/>
            <a:ext cx="335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You Got “ Class”! #2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89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PR"/>
          </a:p>
        </p:txBody>
      </p:sp>
      <p:sp>
        <p:nvSpPr>
          <p:cNvPr id="38917" name="Text Box 7"/>
          <p:cNvSpPr txBox="1">
            <a:spLocks noChangeArrowheads="1"/>
          </p:cNvSpPr>
          <p:nvPr/>
        </p:nvSpPr>
        <p:spPr bwMode="auto">
          <a:xfrm>
            <a:off x="457200" y="1447801"/>
            <a:ext cx="8229600" cy="4955203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Include costs to maintain a program to improve services, train staff and involve consumers</a:t>
            </a:r>
          </a:p>
          <a:p>
            <a:pPr algn="ctr">
              <a:spcBef>
                <a:spcPts val="0"/>
              </a:spcBef>
            </a:pPr>
            <a:endParaRPr lang="en-US" sz="4000" b="1" dirty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spcBef>
                <a:spcPts val="0"/>
              </a:spcBef>
            </a:pPr>
            <a:endParaRPr lang="en-US" sz="2800" b="1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0828" y="5972145"/>
            <a:ext cx="3196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You Got “Class”! #3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9940" name="Text Box 8"/>
          <p:cNvSpPr txBox="1">
            <a:spLocks noChangeArrowheads="1"/>
          </p:cNvSpPr>
          <p:nvPr/>
        </p:nvSpPr>
        <p:spPr bwMode="auto">
          <a:xfrm>
            <a:off x="609600" y="1447800"/>
            <a:ext cx="8077200" cy="4893647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ctr">
              <a:spcBef>
                <a:spcPct val="50000"/>
              </a:spcBef>
            </a:pPr>
            <a:endParaRPr lang="en-US" sz="20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What is Clinical Quality Management?</a:t>
            </a:r>
          </a:p>
          <a:p>
            <a:pPr algn="ctr">
              <a:spcBef>
                <a:spcPct val="50000"/>
              </a:spcBef>
            </a:pPr>
            <a:endParaRPr lang="en-US" sz="20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20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3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39941" name="Picture 9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7501215" y="5552173"/>
            <a:ext cx="1143000" cy="758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85800" y="586740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You Got “Class”! #3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609600" y="1524000"/>
            <a:ext cx="8153400" cy="4893647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Includes costs to assist  people living with HIV/AIDS achieve their medical outcomes</a:t>
            </a:r>
          </a:p>
          <a:p>
            <a:pPr algn="ctr">
              <a:spcBef>
                <a:spcPts val="0"/>
              </a:spcBef>
            </a:pPr>
            <a:endParaRPr lang="en-US" sz="20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spcBef>
                <a:spcPts val="0"/>
              </a:spcBef>
            </a:pP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spcBef>
                <a:spcPts val="0"/>
              </a:spcBef>
            </a:pP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6003409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You Got “Class”!  #4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32"/>
          <p:cNvSpPr txBox="1">
            <a:spLocks noChangeArrowheads="1"/>
          </p:cNvSpPr>
          <p:nvPr/>
        </p:nvSpPr>
        <p:spPr bwMode="auto">
          <a:xfrm>
            <a:off x="457200" y="1219200"/>
            <a:ext cx="8229600" cy="5262979"/>
          </a:xfrm>
          <a:prstGeom prst="rect">
            <a:avLst/>
          </a:prstGeom>
          <a:solidFill>
            <a:srgbClr val="056594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ctr">
              <a:spcBef>
                <a:spcPct val="50000"/>
              </a:spcBef>
            </a:pPr>
            <a:endParaRPr lang="en-US" sz="48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What is SF424A?</a:t>
            </a:r>
          </a:p>
          <a:p>
            <a:pPr algn="ctr">
              <a:spcBef>
                <a:spcPct val="50000"/>
              </a:spcBef>
            </a:pPr>
            <a:endParaRPr lang="en-US" sz="4800" i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endParaRPr lang="en-US" sz="4800" i="1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5124" name="Picture 103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7635240" y="5751989"/>
            <a:ext cx="990600" cy="65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9600" y="6099630"/>
            <a:ext cx="365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What’s up “Doc”? #1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988" name="Text Box 8"/>
          <p:cNvSpPr txBox="1">
            <a:spLocks noChangeArrowheads="1"/>
          </p:cNvSpPr>
          <p:nvPr/>
        </p:nvSpPr>
        <p:spPr bwMode="auto">
          <a:xfrm>
            <a:off x="457200" y="1600200"/>
            <a:ext cx="8229600" cy="4893647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What are support services?</a:t>
            </a:r>
          </a:p>
          <a:p>
            <a:pPr algn="ctr">
              <a:spcBef>
                <a:spcPct val="50000"/>
              </a:spcBef>
            </a:pPr>
            <a:endParaRPr lang="en-US" sz="20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41989" name="Picture 9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531195" y="5714793"/>
            <a:ext cx="1143000" cy="758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33400" y="609600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You Got “Class”! #4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301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PR"/>
          </a:p>
        </p:txBody>
      </p:sp>
      <p:sp>
        <p:nvSpPr>
          <p:cNvPr id="43013" name="Text Box 6"/>
          <p:cNvSpPr txBox="1">
            <a:spLocks noChangeArrowheads="1"/>
          </p:cNvSpPr>
          <p:nvPr/>
        </p:nvSpPr>
        <p:spPr bwMode="auto">
          <a:xfrm>
            <a:off x="609600" y="1524000"/>
            <a:ext cx="8153400" cy="4893647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ctr">
              <a:spcBef>
                <a:spcPct val="50000"/>
              </a:spcBef>
            </a:pPr>
            <a:endParaRPr lang="en-US" sz="20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Includes indirect </a:t>
            </a:r>
            <a:r>
              <a:rPr lang="en-US" sz="4800" b="1" smtClean="0">
                <a:solidFill>
                  <a:schemeClr val="bg1"/>
                </a:solidFill>
                <a:latin typeface="Comic Sans MS" pitchFamily="66" charset="0"/>
              </a:rPr>
              <a:t>and cost </a:t>
            </a: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related to managing the grant</a:t>
            </a:r>
          </a:p>
          <a:p>
            <a:pPr algn="ctr">
              <a:spcBef>
                <a:spcPct val="50000"/>
              </a:spcBef>
            </a:pPr>
            <a:endParaRPr lang="en-US" sz="4400" b="1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9608" y="6043616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You Got “Class”! #5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4036" name="Text Box 8"/>
          <p:cNvSpPr txBox="1">
            <a:spLocks noChangeArrowheads="1"/>
          </p:cNvSpPr>
          <p:nvPr/>
        </p:nvSpPr>
        <p:spPr bwMode="auto">
          <a:xfrm>
            <a:off x="609600" y="1295400"/>
            <a:ext cx="8077200" cy="4893647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sz="20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What is Administrative Cost?</a:t>
            </a:r>
          </a:p>
          <a:p>
            <a:pPr>
              <a:spcBef>
                <a:spcPct val="50000"/>
              </a:spcBef>
            </a:pPr>
            <a:endParaRPr lang="en-US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44037" name="Picture 9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7758545" y="5562600"/>
            <a:ext cx="857250" cy="568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85800" y="5802868"/>
            <a:ext cx="335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You Got “Class”! #5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447800" y="3078163"/>
            <a:ext cx="6248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48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5060" name="Text Box 5"/>
          <p:cNvSpPr txBox="1">
            <a:spLocks noChangeArrowheads="1"/>
          </p:cNvSpPr>
          <p:nvPr/>
        </p:nvSpPr>
        <p:spPr bwMode="auto">
          <a:xfrm>
            <a:off x="609600" y="1524000"/>
            <a:ext cx="8153400" cy="4893647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ctr">
              <a:spcBef>
                <a:spcPct val="50000"/>
              </a:spcBef>
            </a:pPr>
            <a:endParaRPr lang="en-US" sz="32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Medical Case Managers</a:t>
            </a:r>
          </a:p>
          <a:p>
            <a:pPr>
              <a:spcBef>
                <a:spcPct val="50000"/>
              </a:spcBef>
            </a:pPr>
            <a:endParaRPr lang="en-US" sz="4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9608" y="6043616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What Goes There? #1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447800" y="3079750"/>
            <a:ext cx="6248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48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6084" name="Text Box 9"/>
          <p:cNvSpPr txBox="1">
            <a:spLocks noChangeArrowheads="1"/>
          </p:cNvSpPr>
          <p:nvPr/>
        </p:nvSpPr>
        <p:spPr bwMode="auto">
          <a:xfrm>
            <a:off x="533400" y="1447800"/>
            <a:ext cx="8077200" cy="5078313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sz="20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What is Core Medical Services only?</a:t>
            </a:r>
          </a:p>
          <a:p>
            <a:pPr>
              <a:spcBef>
                <a:spcPct val="50000"/>
              </a:spcBef>
            </a:pPr>
            <a:endParaRPr lang="en-US" sz="36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46085" name="Picture 10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39890" y="5728855"/>
            <a:ext cx="1143000" cy="758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09600" y="6096000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What 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Goes There?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#1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7107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PR"/>
          </a:p>
        </p:txBody>
      </p:sp>
      <p:sp>
        <p:nvSpPr>
          <p:cNvPr id="47109" name="Text Box 7"/>
          <p:cNvSpPr txBox="1">
            <a:spLocks noChangeArrowheads="1"/>
          </p:cNvSpPr>
          <p:nvPr/>
        </p:nvSpPr>
        <p:spPr bwMode="auto">
          <a:xfrm>
            <a:off x="533400" y="1600200"/>
            <a:ext cx="8153400" cy="4616648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sz="20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HIV Testing Supplies</a:t>
            </a:r>
          </a:p>
          <a:p>
            <a:pPr>
              <a:spcBef>
                <a:spcPct val="50000"/>
              </a:spcBef>
            </a:pPr>
            <a:endParaRPr lang="en-US" sz="4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4360" y="577692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What Goes There? #2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8132" name="Text Box 9"/>
          <p:cNvSpPr txBox="1">
            <a:spLocks noChangeArrowheads="1"/>
          </p:cNvSpPr>
          <p:nvPr/>
        </p:nvSpPr>
        <p:spPr bwMode="auto">
          <a:xfrm>
            <a:off x="609600" y="1295400"/>
            <a:ext cx="8077200" cy="5170646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sz="20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What is Early Intervention Services?</a:t>
            </a:r>
          </a:p>
          <a:p>
            <a:pPr>
              <a:spcBef>
                <a:spcPct val="50000"/>
              </a:spcBef>
            </a:pPr>
            <a:endParaRPr lang="en-US" sz="40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48133" name="Picture 10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95310" y="5680365"/>
            <a:ext cx="1143000" cy="758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85800" y="6031468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What Goes There? #2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915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PR"/>
          </a:p>
        </p:txBody>
      </p:sp>
      <p:sp>
        <p:nvSpPr>
          <p:cNvPr id="49157" name="Text Box 6"/>
          <p:cNvSpPr txBox="1">
            <a:spLocks noChangeArrowheads="1"/>
          </p:cNvSpPr>
          <p:nvPr/>
        </p:nvSpPr>
        <p:spPr bwMode="auto">
          <a:xfrm>
            <a:off x="533400" y="1600200"/>
            <a:ext cx="8153400" cy="4616648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sz="20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Eligibility Specialists</a:t>
            </a:r>
          </a:p>
          <a:p>
            <a:pPr>
              <a:spcBef>
                <a:spcPct val="50000"/>
              </a:spcBef>
            </a:pPr>
            <a:endParaRPr lang="en-US" sz="4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3408" y="5829304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What Goes There?  #3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0180" name="Text Box 8"/>
          <p:cNvSpPr txBox="1">
            <a:spLocks noChangeArrowheads="1"/>
          </p:cNvSpPr>
          <p:nvPr/>
        </p:nvSpPr>
        <p:spPr bwMode="auto">
          <a:xfrm>
            <a:off x="533400" y="1447800"/>
            <a:ext cx="8077200" cy="4893647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ctr">
              <a:spcBef>
                <a:spcPct val="50000"/>
              </a:spcBef>
            </a:pPr>
            <a:endParaRPr lang="en-US" sz="24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What is Support Services?</a:t>
            </a:r>
          </a:p>
          <a:p>
            <a:pPr algn="ctr">
              <a:spcBef>
                <a:spcPct val="50000"/>
              </a:spcBef>
            </a:pPr>
            <a:endParaRPr lang="en-US" sz="24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endParaRPr lang="en-US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50181" name="Picture 9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32965" y="5548745"/>
            <a:ext cx="1143000" cy="758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09600" y="5879068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What Goes There?  #3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120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PR"/>
          </a:p>
        </p:txBody>
      </p:sp>
      <p:sp>
        <p:nvSpPr>
          <p:cNvPr id="51205" name="Text Box 7"/>
          <p:cNvSpPr txBox="1">
            <a:spLocks noChangeArrowheads="1"/>
          </p:cNvSpPr>
          <p:nvPr/>
        </p:nvSpPr>
        <p:spPr bwMode="auto">
          <a:xfrm>
            <a:off x="609600" y="1524000"/>
            <a:ext cx="8153400" cy="4616648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sz="20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Clinic Receptionist</a:t>
            </a:r>
          </a:p>
          <a:p>
            <a:pPr>
              <a:spcBef>
                <a:spcPct val="50000"/>
              </a:spcBef>
            </a:pPr>
            <a:endParaRPr lang="en-US" sz="4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9608" y="571024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What Goes There? 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#4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7"/>
          <p:cNvSpPr txBox="1">
            <a:spLocks noChangeArrowheads="1"/>
          </p:cNvSpPr>
          <p:nvPr/>
        </p:nvSpPr>
        <p:spPr bwMode="auto">
          <a:xfrm>
            <a:off x="457200" y="1219201"/>
            <a:ext cx="8229600" cy="5262979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Report due 60 days after the beginning of the budget period that reflects where projected expenses are distributed</a:t>
            </a:r>
          </a:p>
          <a:p>
            <a:pPr>
              <a:spcBef>
                <a:spcPts val="0"/>
              </a:spcBef>
            </a:pPr>
            <a:endParaRPr lang="en-US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148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PR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57200" y="6096000"/>
            <a:ext cx="358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What’s up “Doc”? #2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2228" name="Text Box 8"/>
          <p:cNvSpPr txBox="1">
            <a:spLocks noChangeArrowheads="1"/>
          </p:cNvSpPr>
          <p:nvPr/>
        </p:nvSpPr>
        <p:spPr bwMode="auto">
          <a:xfrm>
            <a:off x="609600" y="1295400"/>
            <a:ext cx="8077200" cy="5078313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sz="20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What is Administrative?</a:t>
            </a:r>
          </a:p>
          <a:p>
            <a:pPr>
              <a:spcBef>
                <a:spcPct val="50000"/>
              </a:spcBef>
            </a:pPr>
            <a:endParaRPr lang="en-US" sz="4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20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52229" name="Picture 9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81455" y="5576455"/>
            <a:ext cx="1143000" cy="758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09600" y="5943600"/>
            <a:ext cx="434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What Goes There? #4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325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PR"/>
          </a:p>
        </p:txBody>
      </p:sp>
      <p:sp>
        <p:nvSpPr>
          <p:cNvPr id="53252" name="Text Box 6"/>
          <p:cNvSpPr txBox="1">
            <a:spLocks noChangeArrowheads="1"/>
          </p:cNvSpPr>
          <p:nvPr/>
        </p:nvSpPr>
        <p:spPr bwMode="auto">
          <a:xfrm>
            <a:off x="1219200" y="12192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53254" name="Text Box 9"/>
          <p:cNvSpPr txBox="1">
            <a:spLocks noChangeArrowheads="1"/>
          </p:cNvSpPr>
          <p:nvPr/>
        </p:nvSpPr>
        <p:spPr bwMode="auto">
          <a:xfrm>
            <a:off x="457200" y="1524000"/>
            <a:ext cx="8153400" cy="4893647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sz="20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Travel to Provide Medical Care</a:t>
            </a:r>
          </a:p>
          <a:p>
            <a:pPr>
              <a:spcBef>
                <a:spcPct val="50000"/>
              </a:spcBef>
            </a:pPr>
            <a:endParaRPr lang="en-US" sz="20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20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3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8160" y="6000752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What Goes There? #5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4276" name="Text Box 11"/>
          <p:cNvSpPr txBox="1">
            <a:spLocks noChangeArrowheads="1"/>
          </p:cNvSpPr>
          <p:nvPr/>
        </p:nvSpPr>
        <p:spPr bwMode="auto">
          <a:xfrm>
            <a:off x="609600" y="1524000"/>
            <a:ext cx="8077200" cy="4893647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What is Early Intervention Services?</a:t>
            </a:r>
          </a:p>
          <a:p>
            <a:pPr>
              <a:spcBef>
                <a:spcPct val="50000"/>
              </a:spcBef>
            </a:pPr>
            <a:endParaRPr lang="en-US" sz="4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54277" name="Picture 1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481455" y="5624953"/>
            <a:ext cx="1143000" cy="758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85800" y="5955268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What Goes There?  #5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Calculator_1442965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1600200"/>
            <a:ext cx="6096000" cy="3860800"/>
          </a:xfrm>
          <a:prstGeom prst="rect">
            <a:avLst/>
          </a:prstGeom>
          <a:ln/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0" y="2286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cap="small" dirty="0" smtClean="0">
                <a:solidFill>
                  <a:schemeClr val="bg1"/>
                </a:solidFill>
                <a:latin typeface="Comic Sans MS" pitchFamily="66" charset="0"/>
              </a:rPr>
              <a:t>It  All  Adds up!</a:t>
            </a:r>
            <a:endParaRPr lang="en-US" sz="4000" b="1" cap="small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90058" y="58674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itchFamily="66" charset="0"/>
              </a:rPr>
              <a:t>Thanks for Playing!</a:t>
            </a:r>
            <a:endParaRPr lang="en-US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9"/>
          <p:cNvSpPr txBox="1">
            <a:spLocks noChangeArrowheads="1"/>
          </p:cNvSpPr>
          <p:nvPr/>
        </p:nvSpPr>
        <p:spPr bwMode="auto">
          <a:xfrm>
            <a:off x="457200" y="1295400"/>
            <a:ext cx="8305800" cy="5309146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ctr">
              <a:spcBef>
                <a:spcPct val="50000"/>
              </a:spcBef>
            </a:pPr>
            <a:endParaRPr lang="en-US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What is Allocations Report?</a:t>
            </a:r>
          </a:p>
          <a:p>
            <a:pPr>
              <a:spcBef>
                <a:spcPct val="50000"/>
              </a:spcBef>
            </a:pPr>
            <a:endParaRPr lang="en-US" sz="4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4714875" y="29003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173" name="Text Box 8"/>
          <p:cNvSpPr txBox="1">
            <a:spLocks noChangeArrowheads="1"/>
          </p:cNvSpPr>
          <p:nvPr/>
        </p:nvSpPr>
        <p:spPr bwMode="auto">
          <a:xfrm>
            <a:off x="457200" y="6172200"/>
            <a:ext cx="327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What’s up “Doc”? #2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7174" name="Picture 1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604760" y="5836920"/>
            <a:ext cx="1143000" cy="758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8229600" cy="5262979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Report due 90 days after the end of the budget period that reflects the actual expense distribution</a:t>
            </a:r>
          </a:p>
          <a:p>
            <a:pPr algn="ctr">
              <a:spcBef>
                <a:spcPts val="0"/>
              </a:spcBef>
            </a:pPr>
            <a:endParaRPr lang="en-US" sz="40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ts val="0"/>
              </a:spcBef>
            </a:pPr>
            <a:endParaRPr lang="en-US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33400" y="5943600"/>
            <a:ext cx="28376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What’s up “Doc”? #3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8"/>
          <p:cNvSpPr txBox="1"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What is Expenditures Report?</a:t>
            </a:r>
          </a:p>
          <a:p>
            <a:pPr>
              <a:spcBef>
                <a:spcPct val="50000"/>
              </a:spcBef>
            </a:pPr>
            <a:endParaRPr lang="en-US" sz="4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395520" y="6030684"/>
            <a:ext cx="358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What’s up “Doc”? #3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9221" name="Picture 9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696200" y="5715000"/>
            <a:ext cx="1143000" cy="758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457200" y="1295400"/>
            <a:ext cx="8305800" cy="5262979"/>
          </a:xfrm>
          <a:prstGeom prst="rect">
            <a:avLst/>
          </a:prstGeom>
          <a:solidFill>
            <a:srgbClr val="05659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A request to move unobligated funds from previous budget period to current budget period</a:t>
            </a:r>
          </a:p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endParaRPr lang="en-US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244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PR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51544" y="6092370"/>
            <a:ext cx="4038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What’s up “Doc”? #4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RSAWhiteAccessibleVersio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HRSAWhiteAccessibleVersion</Template>
  <TotalTime>4175</TotalTime>
  <Words>922</Words>
  <Application>Microsoft Office PowerPoint</Application>
  <PresentationFormat>On-screen Show (4:3)</PresentationFormat>
  <Paragraphs>235</Paragraphs>
  <Slides>53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HRSAWhiteAccessibleVersion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HRSA</dc:creator>
  <cp:lastModifiedBy>HRSA</cp:lastModifiedBy>
  <cp:revision>408</cp:revision>
  <cp:lastPrinted>2012-10-17T17:55:14Z</cp:lastPrinted>
  <dcterms:created xsi:type="dcterms:W3CDTF">2010-04-14T16:22:53Z</dcterms:created>
  <dcterms:modified xsi:type="dcterms:W3CDTF">2012-10-19T11:59:13Z</dcterms:modified>
</cp:coreProperties>
</file>