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5.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59" r:id="rId3"/>
    <p:sldId id="260" r:id="rId4"/>
    <p:sldId id="262" r:id="rId5"/>
    <p:sldId id="278" r:id="rId6"/>
    <p:sldId id="322" r:id="rId7"/>
    <p:sldId id="323" r:id="rId8"/>
    <p:sldId id="324" r:id="rId9"/>
    <p:sldId id="321" r:id="rId10"/>
    <p:sldId id="325" r:id="rId11"/>
    <p:sldId id="326" r:id="rId12"/>
    <p:sldId id="327" r:id="rId13"/>
    <p:sldId id="328" r:id="rId14"/>
    <p:sldId id="329" r:id="rId15"/>
    <p:sldId id="330" r:id="rId16"/>
    <p:sldId id="331" r:id="rId17"/>
    <p:sldId id="332" r:id="rId18"/>
    <p:sldId id="350" r:id="rId19"/>
    <p:sldId id="351" r:id="rId20"/>
    <p:sldId id="348" r:id="rId21"/>
    <p:sldId id="334" r:id="rId22"/>
    <p:sldId id="347" r:id="rId23"/>
    <p:sldId id="358" r:id="rId24"/>
    <p:sldId id="346" r:id="rId25"/>
    <p:sldId id="357" r:id="rId26"/>
    <p:sldId id="356" r:id="rId27"/>
    <p:sldId id="336" r:id="rId28"/>
    <p:sldId id="337" r:id="rId29"/>
    <p:sldId id="345" r:id="rId30"/>
    <p:sldId id="341" r:id="rId31"/>
    <p:sldId id="342" r:id="rId32"/>
    <p:sldId id="343" r:id="rId33"/>
    <p:sldId id="344" r:id="rId34"/>
    <p:sldId id="306" r:id="rId35"/>
    <p:sldId id="307" r:id="rId36"/>
    <p:sldId id="317" r:id="rId37"/>
    <p:sldId id="309" r:id="rId38"/>
    <p:sldId id="311" r:id="rId39"/>
    <p:sldId id="319" r:id="rId40"/>
    <p:sldId id="310" r:id="rId41"/>
    <p:sldId id="312" r:id="rId42"/>
    <p:sldId id="313" r:id="rId43"/>
    <p:sldId id="314" r:id="rId44"/>
    <p:sldId id="315" r:id="rId45"/>
    <p:sldId id="316" r:id="rId46"/>
    <p:sldId id="320" r:id="rId47"/>
    <p:sldId id="276" r:id="rId48"/>
    <p:sldId id="273" r:id="rId49"/>
    <p:sldId id="274" r:id="rId50"/>
    <p:sldId id="277" r:id="rId51"/>
    <p:sldId id="275" r:id="rId52"/>
    <p:sldId id="263" r:id="rId53"/>
    <p:sldId id="264" r:id="rId54"/>
    <p:sldId id="265" r:id="rId55"/>
    <p:sldId id="266" r:id="rId56"/>
    <p:sldId id="267" r:id="rId57"/>
    <p:sldId id="269" r:id="rId58"/>
    <p:sldId id="270" r:id="rId59"/>
    <p:sldId id="261" r:id="rId60"/>
    <p:sldId id="258" r:id="rId61"/>
  </p:sldIdLst>
  <p:sldSz cx="9144000" cy="6858000" type="screen4x3"/>
  <p:notesSz cx="6858000" cy="9296400"/>
  <p:defaultTextStyle>
    <a:defPPr>
      <a:defRPr lang="en-US"/>
    </a:defPPr>
    <a:lvl1pPr algn="l" rtl="0" fontAlgn="base">
      <a:spcBef>
        <a:spcPct val="0"/>
      </a:spcBef>
      <a:spcAft>
        <a:spcPct val="0"/>
      </a:spcAft>
      <a:defRPr sz="2000" kern="1200">
        <a:solidFill>
          <a:schemeClr val="tx1"/>
        </a:solidFill>
        <a:latin typeface="CopprplGoth Bd BT" pitchFamily="34" charset="0"/>
        <a:ea typeface="+mn-ea"/>
        <a:cs typeface="+mn-cs"/>
      </a:defRPr>
    </a:lvl1pPr>
    <a:lvl2pPr marL="457200" algn="l" rtl="0" fontAlgn="base">
      <a:spcBef>
        <a:spcPct val="0"/>
      </a:spcBef>
      <a:spcAft>
        <a:spcPct val="0"/>
      </a:spcAft>
      <a:defRPr sz="2000" kern="1200">
        <a:solidFill>
          <a:schemeClr val="tx1"/>
        </a:solidFill>
        <a:latin typeface="CopprplGoth Bd BT" pitchFamily="34" charset="0"/>
        <a:ea typeface="+mn-ea"/>
        <a:cs typeface="+mn-cs"/>
      </a:defRPr>
    </a:lvl2pPr>
    <a:lvl3pPr marL="914400" algn="l" rtl="0" fontAlgn="base">
      <a:spcBef>
        <a:spcPct val="0"/>
      </a:spcBef>
      <a:spcAft>
        <a:spcPct val="0"/>
      </a:spcAft>
      <a:defRPr sz="2000" kern="1200">
        <a:solidFill>
          <a:schemeClr val="tx1"/>
        </a:solidFill>
        <a:latin typeface="CopprplGoth Bd BT" pitchFamily="34" charset="0"/>
        <a:ea typeface="+mn-ea"/>
        <a:cs typeface="+mn-cs"/>
      </a:defRPr>
    </a:lvl3pPr>
    <a:lvl4pPr marL="1371600" algn="l" rtl="0" fontAlgn="base">
      <a:spcBef>
        <a:spcPct val="0"/>
      </a:spcBef>
      <a:spcAft>
        <a:spcPct val="0"/>
      </a:spcAft>
      <a:defRPr sz="2000" kern="1200">
        <a:solidFill>
          <a:schemeClr val="tx1"/>
        </a:solidFill>
        <a:latin typeface="CopprplGoth Bd BT" pitchFamily="34" charset="0"/>
        <a:ea typeface="+mn-ea"/>
        <a:cs typeface="+mn-cs"/>
      </a:defRPr>
    </a:lvl4pPr>
    <a:lvl5pPr marL="1828800" algn="l" rtl="0" fontAlgn="base">
      <a:spcBef>
        <a:spcPct val="0"/>
      </a:spcBef>
      <a:spcAft>
        <a:spcPct val="0"/>
      </a:spcAft>
      <a:defRPr sz="2000" kern="1200">
        <a:solidFill>
          <a:schemeClr val="tx1"/>
        </a:solidFill>
        <a:latin typeface="CopprplGoth Bd BT" pitchFamily="34" charset="0"/>
        <a:ea typeface="+mn-ea"/>
        <a:cs typeface="+mn-cs"/>
      </a:defRPr>
    </a:lvl5pPr>
    <a:lvl6pPr marL="2286000" algn="l" defTabSz="914400" rtl="0" eaLnBrk="1" latinLnBrk="0" hangingPunct="1">
      <a:defRPr sz="2000" kern="1200">
        <a:solidFill>
          <a:schemeClr val="tx1"/>
        </a:solidFill>
        <a:latin typeface="CopprplGoth Bd BT" pitchFamily="34" charset="0"/>
        <a:ea typeface="+mn-ea"/>
        <a:cs typeface="+mn-cs"/>
      </a:defRPr>
    </a:lvl6pPr>
    <a:lvl7pPr marL="2743200" algn="l" defTabSz="914400" rtl="0" eaLnBrk="1" latinLnBrk="0" hangingPunct="1">
      <a:defRPr sz="2000" kern="1200">
        <a:solidFill>
          <a:schemeClr val="tx1"/>
        </a:solidFill>
        <a:latin typeface="CopprplGoth Bd BT" pitchFamily="34" charset="0"/>
        <a:ea typeface="+mn-ea"/>
        <a:cs typeface="+mn-cs"/>
      </a:defRPr>
    </a:lvl7pPr>
    <a:lvl8pPr marL="3200400" algn="l" defTabSz="914400" rtl="0" eaLnBrk="1" latinLnBrk="0" hangingPunct="1">
      <a:defRPr sz="2000" kern="1200">
        <a:solidFill>
          <a:schemeClr val="tx1"/>
        </a:solidFill>
        <a:latin typeface="CopprplGoth Bd BT" pitchFamily="34" charset="0"/>
        <a:ea typeface="+mn-ea"/>
        <a:cs typeface="+mn-cs"/>
      </a:defRPr>
    </a:lvl8pPr>
    <a:lvl9pPr marL="3657600" algn="l" defTabSz="914400" rtl="0" eaLnBrk="1" latinLnBrk="0" hangingPunct="1">
      <a:defRPr sz="2000" kern="1200">
        <a:solidFill>
          <a:schemeClr val="tx1"/>
        </a:solidFill>
        <a:latin typeface="CopprplGoth Bd BT"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590"/>
    <a:srgbClr val="056594"/>
    <a:srgbClr val="078A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66667" autoAdjust="0"/>
  </p:normalViewPr>
  <p:slideViewPr>
    <p:cSldViewPr showGuides="1">
      <p:cViewPr>
        <p:scale>
          <a:sx n="73" d="100"/>
          <a:sy n="73" d="100"/>
        </p:scale>
        <p:origin x="-72" y="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0-10T17:05:48.046" idx="1">
    <p:pos x="10" y="10"/>
    <p:text>Maybe we could move the citation to a resouce/references page at the end and just put an end note. that way we could make the deffinition text larger. It may be hard to see/read if it is on a big screen and it will be even harder if people print the slides out in "handout" format.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10-10T17:13:44.397" idx="2">
    <p:pos x="10" y="-1"/>
    <p:text>Could we say "health care and population health systems"? Pop health is an important component for HRSA
Additionally, we may to to note that consumers, providers and payers "want and use..."
I think we should also note that quality varriers, geographical, race/ethnicity, SES, etc. I.e. oppertunities for improvement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10-10T17:14:35.092" idx="3">
    <p:pos x="10" y="10"/>
    <p:text>Need a title, could it be "value of QM" or something to that nature?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10-10T17:39:04.919" idx="4">
    <p:pos x="10" y="10"/>
    <p:text>The text in black is a little confusing.</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10-10T17:40:41.822" idx="6">
    <p:pos x="10" y="10"/>
    <p:text>Maybe consider revising the order so that those events that happen first are listed first, just a thought.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9216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9216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9216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98752E27-6D4F-41EE-B433-C2891E65D7D2}" type="slidenum">
              <a:rPr lang="en-US"/>
              <a:pPr>
                <a:defRPr/>
              </a:pPr>
              <a:t>‹#›</a:t>
            </a:fld>
            <a:endParaRPr lang="en-US"/>
          </a:p>
        </p:txBody>
      </p:sp>
    </p:spTree>
    <p:extLst>
      <p:ext uri="{BB962C8B-B14F-4D97-AF65-F5344CB8AC3E}">
        <p14:creationId xmlns:p14="http://schemas.microsoft.com/office/powerpoint/2010/main" val="2822435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B433C791-61B5-4763-A282-083EE33DCD3A}" type="datetimeFigureOut">
              <a:rPr lang="en-US"/>
              <a:pPr>
                <a:defRPr/>
              </a:pPr>
              <a:t>12/2/2012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40E06FCE-3F8C-4E82-9FE2-A233FF1EBC06}" type="slidenum">
              <a:rPr lang="en-US"/>
              <a:pPr>
                <a:defRPr/>
              </a:pPr>
              <a:t>‹#›</a:t>
            </a:fld>
            <a:endParaRPr lang="en-US"/>
          </a:p>
        </p:txBody>
      </p:sp>
    </p:spTree>
    <p:extLst>
      <p:ext uri="{BB962C8B-B14F-4D97-AF65-F5344CB8AC3E}">
        <p14:creationId xmlns:p14="http://schemas.microsoft.com/office/powerpoint/2010/main" val="3738741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BF2DB390-991E-44FA-BA9D-6B19A8575B7B}"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smtClean="0">
                <a:solidFill>
                  <a:srgbClr val="000000"/>
                </a:solidFill>
              </a:rPr>
              <a:t>Quality measures for which disparities related to age, race, ethnicity and income are improving, not changing or worsening. </a:t>
            </a:r>
          </a:p>
          <a:p>
            <a:pPr eaLnBrk="1" hangingPunct="1">
              <a:spcBef>
                <a:spcPct val="0"/>
              </a:spcBef>
              <a:buFontTx/>
              <a:buChar char="•"/>
            </a:pPr>
            <a:r>
              <a:rPr lang="en-US" sz="1800" smtClean="0">
                <a:solidFill>
                  <a:srgbClr val="000000"/>
                </a:solidFill>
              </a:rPr>
              <a:t>Most clinical conditions showed little to no improvement in the rate of health disparities; however, in some areas there were improvements in reducing disparities.</a:t>
            </a:r>
          </a:p>
          <a:p>
            <a:pPr eaLnBrk="1" hangingPunct="1">
              <a:spcBef>
                <a:spcPct val="0"/>
              </a:spcBef>
            </a:pPr>
            <a:endParaRPr lang="en-US" sz="1800" smtClean="0">
              <a:solidFill>
                <a:srgbClr val="000000"/>
              </a:solidFill>
            </a:endParaRPr>
          </a:p>
          <a:p>
            <a:pPr eaLnBrk="1" hangingPunct="1">
              <a:spcBef>
                <a:spcPct val="0"/>
              </a:spcBef>
            </a:pPr>
            <a:endParaRPr lang="en-US" sz="1800" smtClean="0">
              <a:solidFill>
                <a:srgbClr val="000000"/>
              </a:solidFill>
            </a:endParaRPr>
          </a:p>
          <a:p>
            <a:pPr eaLnBrk="1" hangingPunct="1">
              <a:spcBef>
                <a:spcPct val="0"/>
              </a:spcBef>
            </a:pPr>
            <a:r>
              <a:rPr lang="en-US" sz="1800" smtClean="0">
                <a:solidFill>
                  <a:srgbClr val="000000"/>
                </a:solidFill>
              </a:rPr>
              <a:t>Internet Citation:</a:t>
            </a:r>
          </a:p>
          <a:p>
            <a:pPr eaLnBrk="1" hangingPunct="1">
              <a:spcBef>
                <a:spcPct val="0"/>
              </a:spcBef>
            </a:pPr>
            <a:r>
              <a:rPr lang="en-US" sz="1800" smtClean="0">
                <a:solidFill>
                  <a:srgbClr val="000000"/>
                </a:solidFill>
              </a:rPr>
              <a:t>National Advisory Council: Meeting Summary, July 13, 2012. Agency for Healthcare Research and Quality, Rockville, MD. http://www.ahrq.gov/about/nac2012/nac0712/index.html</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2E3F6562-2B46-460B-A32E-93ABDC392FA2}" type="slidenum">
              <a:rPr lang="en-US" sz="1200" smtClean="0"/>
              <a:pPr eaLnBrk="1" hangingPunct="1"/>
              <a:t>12</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01867A83-1336-474E-9E21-6D7F0A6472B1}" type="slidenum">
              <a:rPr lang="en-US" sz="1200" smtClean="0"/>
              <a:pPr eaLnBrk="1" hangingPunct="1"/>
              <a:t>13</a:t>
            </a:fld>
            <a:endParaRPr lang="en-US" sz="1200" smtClean="0"/>
          </a:p>
        </p:txBody>
      </p:sp>
      <p:sp>
        <p:nvSpPr>
          <p:cNvPr id="7577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smtClean="0"/>
              <a:t>HITECH act –mention specifically issues regarding quality measurement and quality improvement in federal legislation</a:t>
            </a:r>
          </a:p>
        </p:txBody>
      </p:sp>
      <p:sp>
        <p:nvSpPr>
          <p:cNvPr id="75781"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algn="r" eaLnBrk="1" hangingPunct="1"/>
            <a:fld id="{7E2BE455-C391-4337-9AED-1BABA03DCFD5}" type="slidenum">
              <a:rPr lang="en-US" sz="1200">
                <a:latin typeface="Calibri" pitchFamily="34" charset="0"/>
                <a:ea typeface="ＭＳ Ｐゴシック" pitchFamily="34" charset="-128"/>
              </a:rPr>
              <a:pPr algn="r" eaLnBrk="1" hangingPunct="1"/>
              <a:t>13</a:t>
            </a:fld>
            <a:endParaRPr lang="en-US" sz="1200">
              <a:latin typeface="Calibri" pitchFamily="34" charset="0"/>
              <a:ea typeface="ＭＳ Ｐゴシック" pitchFamily="34" charset="-128"/>
            </a:endParaRPr>
          </a:p>
        </p:txBody>
      </p:sp>
      <p:sp>
        <p:nvSpPr>
          <p:cNvPr id="75782" name="Date Placeholder 4"/>
          <p:cNvSpPr txBox="1">
            <a:spLocks noGrp="1"/>
          </p:cNvSpPr>
          <p:nvPr/>
        </p:nvSpPr>
        <p:spPr bwMode="auto">
          <a:xfrm>
            <a:off x="3884613"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algn="r" eaLnBrk="1" hangingPunct="1"/>
            <a:fld id="{20E80498-F601-4189-B297-929D85B1F3C8}" type="datetime1">
              <a:rPr lang="en-US" sz="1200">
                <a:latin typeface="Calibri" pitchFamily="34" charset="0"/>
                <a:ea typeface="ＭＳ Ｐゴシック" pitchFamily="34" charset="-128"/>
              </a:rPr>
              <a:pPr algn="r" eaLnBrk="1" hangingPunct="1"/>
              <a:t>12/2/2012</a:t>
            </a:fld>
            <a:endParaRPr lang="en-US" sz="120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D1B4A3D4-BA4B-459B-8326-A5087F044C58}" type="slidenum">
              <a:rPr lang="en-US" sz="1200" smtClean="0"/>
              <a:pPr eaLnBrk="1" hangingPunct="1"/>
              <a:t>14</a:t>
            </a:fld>
            <a:endParaRPr lang="en-US" sz="1200" smtClean="0"/>
          </a:p>
        </p:txBody>
      </p:sp>
      <p:sp>
        <p:nvSpPr>
          <p:cNvPr id="76803" name="Slide Image Placeholder 1"/>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02" tIns="46151" rIns="92302" bIns="46151" numCol="1" anchor="t" anchorCtr="0" compatLnSpc="1">
            <a:prstTxWarp prst="textNoShape">
              <a:avLst/>
            </a:prstTxWarp>
          </a:bodyPr>
          <a:lstStyle/>
          <a:p>
            <a:pPr eaLnBrk="1" hangingPunct="1"/>
            <a:endParaRPr lang="en-US" smtClean="0"/>
          </a:p>
        </p:txBody>
      </p:sp>
      <p:sp>
        <p:nvSpPr>
          <p:cNvPr id="4" name="Date Placeholder 3"/>
          <p:cNvSpPr txBox="1">
            <a:spLocks noGrp="1"/>
          </p:cNvSpPr>
          <p:nvPr/>
        </p:nvSpPr>
        <p:spPr>
          <a:xfrm>
            <a:off x="3884613" y="0"/>
            <a:ext cx="2971800" cy="465138"/>
          </a:xfrm>
          <a:prstGeom prst="rect">
            <a:avLst/>
          </a:prstGeom>
          <a:noFill/>
        </p:spPr>
        <p:txBody>
          <a:bodyPr lIns="92302" tIns="46151" rIns="92302" bIns="46151"/>
          <a:lstStyle/>
          <a:p>
            <a:pPr algn="r" fontAlgn="auto">
              <a:spcBef>
                <a:spcPts val="0"/>
              </a:spcBef>
              <a:spcAft>
                <a:spcPts val="0"/>
              </a:spcAft>
              <a:defRPr/>
            </a:pPr>
            <a:fld id="{0F82E748-43FC-422C-B7CC-E25638806D37}" type="datetime1">
              <a:rPr lang="en-US" sz="1200">
                <a:latin typeface="+mn-lt"/>
              </a:rPr>
              <a:pPr algn="r" fontAlgn="auto">
                <a:spcBef>
                  <a:spcPts val="0"/>
                </a:spcBef>
                <a:spcAft>
                  <a:spcPts val="0"/>
                </a:spcAft>
                <a:defRPr/>
              </a:pPr>
              <a:t>12/2/2012</a:t>
            </a:fld>
            <a:endParaRPr lang="en-US" sz="1200" dirty="0">
              <a:latin typeface="+mn-lt"/>
            </a:endParaRPr>
          </a:p>
        </p:txBody>
      </p:sp>
      <p:sp>
        <p:nvSpPr>
          <p:cNvPr id="5" name="Slide Number Placeholder 4"/>
          <p:cNvSpPr txBox="1">
            <a:spLocks noGrp="1"/>
          </p:cNvSpPr>
          <p:nvPr/>
        </p:nvSpPr>
        <p:spPr>
          <a:xfrm>
            <a:off x="3884613" y="8829675"/>
            <a:ext cx="2971800" cy="465138"/>
          </a:xfrm>
          <a:prstGeom prst="rect">
            <a:avLst/>
          </a:prstGeom>
          <a:noFill/>
        </p:spPr>
        <p:txBody>
          <a:bodyPr lIns="92302" tIns="46151" rIns="92302" bIns="46151" anchor="b"/>
          <a:lstStyle/>
          <a:p>
            <a:pPr algn="r" fontAlgn="auto">
              <a:spcBef>
                <a:spcPts val="0"/>
              </a:spcBef>
              <a:spcAft>
                <a:spcPts val="0"/>
              </a:spcAft>
              <a:defRPr/>
            </a:pPr>
            <a:fld id="{A207A32C-C801-4925-9078-FD352930BF70}" type="slidenum">
              <a:rPr lang="en-US" sz="1200">
                <a:latin typeface="+mn-lt"/>
              </a:rPr>
              <a:pPr algn="r" fontAlgn="auto">
                <a:spcBef>
                  <a:spcPts val="0"/>
                </a:spcBef>
                <a:spcAft>
                  <a:spcPts val="0"/>
                </a:spcAft>
                <a:defRPr/>
              </a:pPr>
              <a:t>14</a:t>
            </a:fld>
            <a:endParaRPr 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solidFill>
                  <a:srgbClr val="056594"/>
                </a:solidFill>
                <a:ea typeface="Calibri" pitchFamily="34" charset="0"/>
                <a:cs typeface="Calibri" pitchFamily="34" charset="0"/>
              </a:rPr>
              <a:t>Continue stakeholder engagement, particularly around the strategic opportunities for improvement identified by the National Quality Forum:</a:t>
            </a:r>
          </a:p>
          <a:p>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D5C87A25-E49F-4562-815E-93444BE2AB8E}" type="slidenum">
              <a:rPr lang="en-US" sz="1200" smtClean="0"/>
              <a:pPr eaLnBrk="1" hangingPunct="1"/>
              <a:t>16</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3C687877-42E2-49B7-957F-7C61A62D17A2}" type="slidenum">
              <a:rPr lang="en-US" sz="1200" smtClean="0"/>
              <a:pPr eaLnBrk="1" hangingPunct="1"/>
              <a:t>17</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Meaningful Use mandated in law to receive incentives</a:t>
            </a:r>
          </a:p>
          <a:p>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FE1034D7-2897-4AF8-B945-457F15B31396}" type="slidenum">
              <a:rPr lang="en-US" sz="1200" smtClean="0"/>
              <a:pPr eaLnBrk="1" hangingPunct="1"/>
              <a:t>18</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Recovery Act specifies the following three</a:t>
            </a:r>
          </a:p>
          <a:p>
            <a:r>
              <a:rPr lang="en-US" smtClean="0"/>
              <a:t>components of Meaningful Use:</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23622007-E148-4A98-BD66-AA3548DA5CA0}" type="slidenum">
              <a:rPr lang="en-US" sz="1200" smtClean="0"/>
              <a:pPr eaLnBrk="1" hangingPunct="1"/>
              <a:t>19</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requirements in </a:t>
            </a:r>
            <a:r>
              <a:rPr lang="en-US" b="1" smtClean="0"/>
              <a:t>Stage 1 are focused on providers capturing patient data and sharing that data either with the patient or with other healthcare professionals. </a:t>
            </a:r>
          </a:p>
          <a:p>
            <a:endParaRPr lang="en-US" b="1" smtClean="0"/>
          </a:p>
          <a:p>
            <a:r>
              <a:rPr lang="en-US" b="1" smtClean="0"/>
              <a:t>Stage 1: </a:t>
            </a:r>
            <a:r>
              <a:rPr lang="en-US" smtClean="0"/>
              <a:t>Focuses on electronically capturing health information in a structured format</a:t>
            </a:r>
          </a:p>
          <a:p>
            <a:r>
              <a:rPr lang="en-US" b="1" smtClean="0"/>
              <a:t>Stage 2: </a:t>
            </a:r>
            <a:r>
              <a:rPr lang="en-US" smtClean="0"/>
              <a:t>Expand exchange of information in the most structured format possible-Health Information Exchange</a:t>
            </a:r>
            <a:endParaRPr lang="en-US" b="1" smtClean="0"/>
          </a:p>
          <a:p>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C3A8BD2C-4759-4F02-A163-BA35C30CF944}" type="slidenum">
              <a:rPr lang="en-US" sz="1200" smtClean="0"/>
              <a:pPr eaLnBrk="1" hangingPunct="1"/>
              <a:t>20</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A255D912-EB24-445D-9A30-F812CE4F0A5B}" type="slidenum">
              <a:rPr lang="en-US" sz="1200" smtClean="0"/>
              <a:pPr eaLnBrk="1" hangingPunct="1"/>
              <a:t>21</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defRPr/>
            </a:pPr>
            <a:r>
              <a:rPr lang="en-US" dirty="0" err="1" smtClean="0"/>
              <a:t>Eps</a:t>
            </a:r>
            <a:r>
              <a:rPr lang="en-US" dirty="0" smtClean="0"/>
              <a:t>:</a:t>
            </a:r>
          </a:p>
          <a:p>
            <a:pPr eaLnBrk="1" hangingPunct="1">
              <a:defRPr/>
            </a:pPr>
            <a:r>
              <a:rPr lang="en-US" sz="2000" dirty="0" smtClean="0">
                <a:cs typeface="Gill Sans" pitchFamily="-106" charset="0"/>
              </a:rPr>
              <a:t>15 core and 5 from 10 menu set</a:t>
            </a:r>
          </a:p>
          <a:p>
            <a:pPr marL="457200" indent="-457200" eaLnBrk="1" hangingPunct="1">
              <a:defRPr/>
            </a:pPr>
            <a:r>
              <a:rPr lang="en-US" sz="2000" dirty="0" smtClean="0">
                <a:cs typeface="Gill Sans" pitchFamily="-106" charset="0"/>
              </a:rPr>
              <a:t>6 clinical quality measures </a:t>
            </a:r>
          </a:p>
          <a:p>
            <a:pPr marL="457200" indent="-457200" eaLnBrk="1" hangingPunct="1">
              <a:defRPr/>
            </a:pPr>
            <a:endParaRPr lang="en-US" sz="2000" dirty="0" smtClean="0">
              <a:cs typeface="Gill Sans" pitchFamily="-106" charset="0"/>
            </a:endParaRPr>
          </a:p>
          <a:p>
            <a:pPr marL="457200" indent="-457200" eaLnBrk="1" hangingPunct="1">
              <a:defRPr/>
            </a:pPr>
            <a:r>
              <a:rPr lang="en-US" sz="2000" dirty="0" smtClean="0">
                <a:cs typeface="Gill Sans" pitchFamily="-106" charset="0"/>
              </a:rPr>
              <a:t>Eligible Hospitals </a:t>
            </a:r>
          </a:p>
          <a:p>
            <a:pPr lvl="2">
              <a:defRPr/>
            </a:pPr>
            <a:r>
              <a:rPr lang="en-US" sz="2000" dirty="0" smtClean="0">
                <a:cs typeface="Gill Sans" pitchFamily="-106" charset="0"/>
              </a:rPr>
              <a:t>14 core and 5 from 10 menu set </a:t>
            </a:r>
          </a:p>
          <a:p>
            <a:pPr lvl="2">
              <a:defRPr/>
            </a:pPr>
            <a:r>
              <a:rPr lang="en-US" sz="2000" dirty="0" smtClean="0">
                <a:cs typeface="Gill Sans" pitchFamily="-106" charset="0"/>
              </a:rPr>
              <a:t>15 clinical quality measures</a:t>
            </a:r>
          </a:p>
          <a:p>
            <a:pPr marL="457200" indent="-457200" eaLnBrk="1" hangingPunct="1">
              <a:defRPr/>
            </a:pPr>
            <a:endParaRPr lang="en-US" sz="2000" dirty="0" smtClean="0">
              <a:cs typeface="Gill Sans" pitchFamily="-106" charset="0"/>
            </a:endParaRPr>
          </a:p>
          <a:p>
            <a:pPr eaLnBrk="1" hangingPunct="1">
              <a:defRPr/>
            </a:pPr>
            <a:endParaRPr lang="en-US" dirty="0" smtClean="0"/>
          </a:p>
          <a:p>
            <a:pPr eaLnBrk="1" hangingPunct="1">
              <a:defRPr/>
            </a:pPr>
            <a:endParaRPr lang="en-US" dirty="0" smtClean="0"/>
          </a:p>
          <a:p>
            <a:pPr eaLnBrk="1" hangingPunct="1">
              <a:defRPr/>
            </a:pPr>
            <a:r>
              <a:rPr lang="en-US" dirty="0" smtClean="0"/>
              <a:t>Medicaid: Adopt, implement, upgrade (AIU)</a:t>
            </a:r>
          </a:p>
          <a:p>
            <a:pPr lvl="1" eaLnBrk="1" hangingPunct="1">
              <a:buFont typeface="Arial" pitchFamily="34" charset="0"/>
              <a:buChar char="–"/>
              <a:defRPr/>
            </a:pPr>
            <a:r>
              <a:rPr lang="en-US" dirty="0" smtClean="0"/>
              <a:t>First participation year only</a:t>
            </a:r>
          </a:p>
          <a:p>
            <a:pPr lvl="1" eaLnBrk="1" hangingPunct="1">
              <a:buFont typeface="Arial" pitchFamily="34" charset="0"/>
              <a:buChar char="–"/>
              <a:defRPr/>
            </a:pPr>
            <a:r>
              <a:rPr lang="en-US" dirty="0" smtClean="0"/>
              <a:t>No EHR reporting period</a:t>
            </a:r>
          </a:p>
          <a:p>
            <a:pPr lvl="1" eaLnBrk="1" hangingPunct="1">
              <a:buFont typeface="Arial" pitchFamily="34" charset="0"/>
              <a:buNone/>
              <a:defRPr/>
            </a:pPr>
            <a:endParaRPr lang="en-US" dirty="0" smtClean="0"/>
          </a:p>
          <a:p>
            <a:pPr lvl="1" eaLnBrk="1" hangingPunct="1">
              <a:buFont typeface="Arial" pitchFamily="34" charset="0"/>
              <a:buNone/>
              <a:defRPr/>
            </a:pPr>
            <a:r>
              <a:rPr lang="en-US" dirty="0" smtClean="0"/>
              <a:t>Medicare:</a:t>
            </a:r>
          </a:p>
          <a:p>
            <a:pPr marL="342900" indent="-342900">
              <a:spcBef>
                <a:spcPct val="20000"/>
              </a:spcBef>
              <a:buFont typeface="Wingdings" pitchFamily="2" charset="2"/>
              <a:buChar char="Ø"/>
              <a:defRPr/>
            </a:pPr>
            <a:r>
              <a:rPr lang="en-US" sz="2400" kern="0" dirty="0" smtClean="0">
                <a:solidFill>
                  <a:srgbClr val="057590"/>
                </a:solidFill>
                <a:latin typeface="Arial Unicode MS"/>
              </a:rPr>
              <a:t>EPs must report on 6 total Clinical Quality Measures (3 core or alternate core, and 3 out of 38 from additional set)</a:t>
            </a:r>
          </a:p>
          <a:p>
            <a:pPr marL="342900" indent="-342900">
              <a:spcBef>
                <a:spcPct val="20000"/>
              </a:spcBef>
              <a:buFont typeface="Wingdings" pitchFamily="2" charset="2"/>
              <a:buChar char="Ø"/>
              <a:defRPr/>
            </a:pPr>
            <a:r>
              <a:rPr lang="en-US" sz="2400" kern="0" dirty="0" smtClean="0">
                <a:solidFill>
                  <a:srgbClr val="057590"/>
                </a:solidFill>
                <a:latin typeface="Arial Unicode MS"/>
              </a:rPr>
              <a:t>Hospitals must report on 15 Clinical Quality Measures </a:t>
            </a:r>
          </a:p>
          <a:p>
            <a:pPr marL="342900" indent="-342900">
              <a:spcBef>
                <a:spcPct val="20000"/>
              </a:spcBef>
              <a:buFont typeface="Wingdings" pitchFamily="2" charset="2"/>
              <a:buChar char="Ø"/>
              <a:defRPr/>
            </a:pPr>
            <a:endParaRPr lang="en-US" sz="2400" kern="0" dirty="0" smtClean="0">
              <a:solidFill>
                <a:srgbClr val="057590"/>
              </a:solidFill>
              <a:latin typeface="Arial Unicode MS"/>
            </a:endParaRPr>
          </a:p>
          <a:p>
            <a:pPr marL="609600" indent="-609600" eaLnBrk="1" hangingPunct="1">
              <a:lnSpc>
                <a:spcPct val="80000"/>
              </a:lnSpc>
              <a:defRPr/>
            </a:pPr>
            <a:r>
              <a:rPr lang="en-US" sz="2800" dirty="0" smtClean="0">
                <a:solidFill>
                  <a:prstClr val="black"/>
                </a:solidFill>
                <a:latin typeface="Arial Narrow" pitchFamily="34" charset="0"/>
              </a:rPr>
              <a:t>Define core set /alternative/ and menu set </a:t>
            </a:r>
          </a:p>
          <a:p>
            <a:pPr marL="609600" indent="-609600" eaLnBrk="1" hangingPunct="1">
              <a:lnSpc>
                <a:spcPct val="80000"/>
              </a:lnSpc>
              <a:defRPr/>
            </a:pPr>
            <a:r>
              <a:rPr lang="en-US" sz="2800" b="1" dirty="0" smtClean="0">
                <a:solidFill>
                  <a:prstClr val="black"/>
                </a:solidFill>
                <a:latin typeface="Arial Narrow" pitchFamily="34" charset="0"/>
              </a:rPr>
              <a:t>Stage 1 MU didn’t include any HIV specific measures, but stage 2 does</a:t>
            </a:r>
          </a:p>
          <a:p>
            <a:pPr marL="609600" indent="-609600" eaLnBrk="1" hangingPunct="1">
              <a:lnSpc>
                <a:spcPct val="80000"/>
              </a:lnSpc>
              <a:defRPr/>
            </a:pPr>
            <a:endParaRPr lang="en-US" sz="2800" dirty="0" smtClean="0">
              <a:solidFill>
                <a:prstClr val="black"/>
              </a:solidFill>
              <a:latin typeface="Arial Narrow" pitchFamily="34" charset="0"/>
            </a:endParaRPr>
          </a:p>
          <a:p>
            <a:pPr marL="342900" indent="-342900">
              <a:spcBef>
                <a:spcPct val="20000"/>
              </a:spcBef>
              <a:buFont typeface="Wingdings" pitchFamily="2" charset="2"/>
              <a:buChar char="Ø"/>
              <a:defRPr/>
            </a:pPr>
            <a:endParaRPr lang="en-US" sz="2400" kern="0" dirty="0" smtClean="0">
              <a:solidFill>
                <a:srgbClr val="057590"/>
              </a:solidFill>
              <a:latin typeface="Arial Unicode MS"/>
            </a:endParaRPr>
          </a:p>
          <a:p>
            <a:pPr lvl="1" eaLnBrk="1" hangingPunct="1">
              <a:buFont typeface="Arial" pitchFamily="34" charset="0"/>
              <a:buNone/>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lvl="1" eaLnBrk="1" hangingPunct="1">
              <a:buFont typeface="Arial" pitchFamily="34" charset="0"/>
              <a:buChar char="–"/>
              <a:defRPr/>
            </a:pPr>
            <a:endParaRPr lang="en-US" dirty="0" smtClean="0"/>
          </a:p>
          <a:p>
            <a:pPr>
              <a:defRPr/>
            </a:pPr>
            <a:endParaRPr 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56540F13-29AD-4D26-AFEC-D9C4C82FD9D7}" type="slidenum">
              <a:rPr lang="en-US" sz="1200" smtClean="0"/>
              <a:pPr eaLnBrk="1" hangingPunct="1"/>
              <a:t>22</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967EA042-B005-4B5D-9580-8696D64291C4}" type="slidenum">
              <a:rPr lang="en-US" sz="1200" smtClean="0"/>
              <a:pPr eaLnBrk="1" hangingPunct="1"/>
              <a:t>3</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hangingPunct="1">
              <a:defRPr/>
            </a:pPr>
            <a:r>
              <a:rPr lang="en-US" dirty="0" smtClean="0"/>
              <a:t>EH’s have 14 objectives that they can report on as well however, for the purposes of this presentation we are provided objectives for EPs. </a:t>
            </a:r>
          </a:p>
          <a:p>
            <a:pPr eaLnBrk="1" hangingPunct="1">
              <a:defRPr/>
            </a:pPr>
            <a:endParaRPr lang="en-US" dirty="0" smtClean="0"/>
          </a:p>
          <a:p>
            <a:pPr eaLnBrk="1" hangingPunct="1">
              <a:defRPr/>
            </a:pPr>
            <a:r>
              <a:rPr lang="en-US" dirty="0" err="1" smtClean="0"/>
              <a:t>Eps</a:t>
            </a:r>
            <a:r>
              <a:rPr lang="en-US" dirty="0" smtClean="0"/>
              <a:t>:</a:t>
            </a:r>
          </a:p>
          <a:p>
            <a:pPr eaLnBrk="1" hangingPunct="1">
              <a:defRPr/>
            </a:pPr>
            <a:r>
              <a:rPr lang="en-US" sz="2000" dirty="0" smtClean="0">
                <a:cs typeface="Gill Sans" pitchFamily="-106" charset="0"/>
              </a:rPr>
              <a:t>15 core and 5 from 10 menu set</a:t>
            </a:r>
          </a:p>
          <a:p>
            <a:pPr marL="457200" indent="-457200" eaLnBrk="1" hangingPunct="1">
              <a:defRPr/>
            </a:pPr>
            <a:r>
              <a:rPr lang="en-US" sz="2000" dirty="0" smtClean="0">
                <a:cs typeface="Gill Sans" pitchFamily="-106" charset="0"/>
              </a:rPr>
              <a:t>6 clinical quality measures </a:t>
            </a:r>
          </a:p>
          <a:p>
            <a:pPr marL="457200" indent="-457200" eaLnBrk="1" hangingPunct="1">
              <a:defRPr/>
            </a:pPr>
            <a:endParaRPr lang="en-US" sz="2000" dirty="0" smtClean="0">
              <a:cs typeface="Gill Sans" pitchFamily="-106" charset="0"/>
            </a:endParaRPr>
          </a:p>
          <a:p>
            <a:pPr marL="457200" indent="-457200" eaLnBrk="1" hangingPunct="1">
              <a:defRPr/>
            </a:pPr>
            <a:r>
              <a:rPr lang="en-US" sz="2000" dirty="0" smtClean="0">
                <a:cs typeface="Gill Sans" pitchFamily="-106" charset="0"/>
              </a:rPr>
              <a:t>Eligible Hospitals </a:t>
            </a:r>
          </a:p>
          <a:p>
            <a:pPr lvl="2">
              <a:defRPr/>
            </a:pPr>
            <a:r>
              <a:rPr lang="en-US" sz="2000" dirty="0" smtClean="0">
                <a:cs typeface="Gill Sans" pitchFamily="-106" charset="0"/>
              </a:rPr>
              <a:t>14 core and 5 from 10 menu set </a:t>
            </a:r>
          </a:p>
          <a:p>
            <a:pPr lvl="2">
              <a:defRPr/>
            </a:pPr>
            <a:r>
              <a:rPr lang="en-US" sz="2000" dirty="0" smtClean="0">
                <a:cs typeface="Gill Sans" pitchFamily="-106" charset="0"/>
              </a:rPr>
              <a:t>15 clinical quality measures</a:t>
            </a:r>
          </a:p>
          <a:p>
            <a:pPr marL="457200" indent="-457200" eaLnBrk="1" hangingPunct="1">
              <a:defRPr/>
            </a:pPr>
            <a:endParaRPr lang="en-US" sz="2000" dirty="0" smtClean="0">
              <a:cs typeface="Gill Sans" pitchFamily="-106" charset="0"/>
            </a:endParaRPr>
          </a:p>
          <a:p>
            <a:pPr eaLnBrk="1" hangingPunct="1">
              <a:defRPr/>
            </a:pPr>
            <a:endParaRPr lang="en-US" dirty="0" smtClean="0"/>
          </a:p>
          <a:p>
            <a:pPr eaLnBrk="1" hangingPunct="1">
              <a:defRPr/>
            </a:pPr>
            <a:endParaRPr lang="en-US" dirty="0" smtClean="0"/>
          </a:p>
          <a:p>
            <a:pPr eaLnBrk="1" hangingPunct="1">
              <a:defRPr/>
            </a:pPr>
            <a:r>
              <a:rPr lang="en-US" dirty="0" smtClean="0"/>
              <a:t>Medicaid: Adopt, implement, upgrade (AIU)</a:t>
            </a:r>
          </a:p>
          <a:p>
            <a:pPr lvl="1" eaLnBrk="1" hangingPunct="1">
              <a:buFont typeface="Arial" pitchFamily="34" charset="0"/>
              <a:buChar char="–"/>
              <a:defRPr/>
            </a:pPr>
            <a:r>
              <a:rPr lang="en-US" dirty="0" smtClean="0"/>
              <a:t>First participation year only</a:t>
            </a:r>
          </a:p>
          <a:p>
            <a:pPr lvl="1" eaLnBrk="1" hangingPunct="1">
              <a:buFont typeface="Arial" pitchFamily="34" charset="0"/>
              <a:buChar char="–"/>
              <a:defRPr/>
            </a:pPr>
            <a:r>
              <a:rPr lang="en-US" dirty="0" smtClean="0"/>
              <a:t>No EHR reporting period</a:t>
            </a:r>
          </a:p>
          <a:p>
            <a:pPr lvl="1" eaLnBrk="1" hangingPunct="1">
              <a:buFont typeface="Arial" pitchFamily="34" charset="0"/>
              <a:buNone/>
              <a:defRPr/>
            </a:pPr>
            <a:endParaRPr lang="en-US" dirty="0" smtClean="0"/>
          </a:p>
          <a:p>
            <a:pPr lvl="1" eaLnBrk="1" hangingPunct="1">
              <a:buFont typeface="Arial" pitchFamily="34" charset="0"/>
              <a:buNone/>
              <a:defRPr/>
            </a:pPr>
            <a:r>
              <a:rPr lang="en-US" dirty="0" smtClean="0"/>
              <a:t>Medicare:</a:t>
            </a:r>
          </a:p>
          <a:p>
            <a:pPr marL="342900" indent="-342900">
              <a:spcBef>
                <a:spcPct val="20000"/>
              </a:spcBef>
              <a:buFont typeface="Wingdings" pitchFamily="2" charset="2"/>
              <a:buChar char="Ø"/>
              <a:defRPr/>
            </a:pPr>
            <a:r>
              <a:rPr lang="en-US" sz="2400" kern="0" dirty="0" smtClean="0">
                <a:solidFill>
                  <a:srgbClr val="057590"/>
                </a:solidFill>
                <a:latin typeface="Arial Unicode MS"/>
              </a:rPr>
              <a:t>EPs must report on 6 total Clinical Quality Measures (3 core or alternate core, and 3 out of 38 from additional set)</a:t>
            </a:r>
          </a:p>
          <a:p>
            <a:pPr marL="342900" indent="-342900">
              <a:spcBef>
                <a:spcPct val="20000"/>
              </a:spcBef>
              <a:buFont typeface="Wingdings" pitchFamily="2" charset="2"/>
              <a:buChar char="Ø"/>
              <a:defRPr/>
            </a:pPr>
            <a:r>
              <a:rPr lang="en-US" sz="2400" kern="0" dirty="0" smtClean="0">
                <a:solidFill>
                  <a:srgbClr val="057590"/>
                </a:solidFill>
                <a:latin typeface="Arial Unicode MS"/>
              </a:rPr>
              <a:t>Hospitals must report on 15 Clinical Quality Measures </a:t>
            </a:r>
          </a:p>
          <a:p>
            <a:pPr marL="342900" indent="-342900">
              <a:spcBef>
                <a:spcPct val="20000"/>
              </a:spcBef>
              <a:buFont typeface="Wingdings" pitchFamily="2" charset="2"/>
              <a:buChar char="Ø"/>
              <a:defRPr/>
            </a:pPr>
            <a:endParaRPr lang="en-US" sz="2400" kern="0" dirty="0" smtClean="0">
              <a:solidFill>
                <a:srgbClr val="057590"/>
              </a:solidFill>
              <a:latin typeface="Arial Unicode MS"/>
            </a:endParaRPr>
          </a:p>
          <a:p>
            <a:pPr marL="609600" indent="-609600" eaLnBrk="1" hangingPunct="1">
              <a:lnSpc>
                <a:spcPct val="80000"/>
              </a:lnSpc>
              <a:defRPr/>
            </a:pPr>
            <a:r>
              <a:rPr lang="en-US" sz="2800" dirty="0" smtClean="0">
                <a:solidFill>
                  <a:prstClr val="black"/>
                </a:solidFill>
                <a:latin typeface="Arial Narrow" pitchFamily="34" charset="0"/>
              </a:rPr>
              <a:t>Define core set /alternative/ and menu set </a:t>
            </a:r>
          </a:p>
          <a:p>
            <a:pPr marL="609600" indent="-609600" eaLnBrk="1" hangingPunct="1">
              <a:lnSpc>
                <a:spcPct val="80000"/>
              </a:lnSpc>
              <a:defRPr/>
            </a:pPr>
            <a:r>
              <a:rPr lang="en-US" sz="2800" b="1" dirty="0" smtClean="0">
                <a:solidFill>
                  <a:prstClr val="black"/>
                </a:solidFill>
                <a:latin typeface="Arial Narrow" pitchFamily="34" charset="0"/>
              </a:rPr>
              <a:t>Stage 1 MU didn’t include any HIV specific measures, but stage 2 does</a:t>
            </a:r>
          </a:p>
          <a:p>
            <a:pPr>
              <a:defRPr/>
            </a:pPr>
            <a:endParaRPr 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2CE09559-3125-40E3-9447-8A218599E7BB}" type="slidenum">
              <a:rPr lang="en-US" sz="1200" smtClean="0"/>
              <a:pPr eaLnBrk="1" hangingPunct="1"/>
              <a:t>23</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Unlike the first stage of the meaningful use incentive program, for which practices mostly had to demonstrate they were capable of performing certain tasks with their electronic health record systems, stage 2 will require practices to actually perform those tasks</a:t>
            </a:r>
          </a:p>
          <a:p>
            <a:endParaRPr lang="en-US" smtClean="0"/>
          </a:p>
          <a:p>
            <a:r>
              <a:rPr lang="en-US" smtClean="0"/>
              <a:t>Stage 2 essentially makes the optional menu items from Stage 1 mandatory, adds a requirement for patient engagement, allows medical groups to attest to Meaningful Use for multiple providers at once, and raises some of the thresholds in meeting mandatory items. For example, Stage 2 requires providers to enter medication orders electronically for at least 60% of their patients, up from 30% in Stage 1.</a:t>
            </a:r>
          </a:p>
          <a:p>
            <a:endParaRPr lang="en-US" smtClean="0"/>
          </a:p>
          <a:p>
            <a:r>
              <a:rPr lang="en-US" smtClean="0"/>
              <a:t>A big focus of stage 2, Loughlin said, is care coordination that is made possible through data exchange.</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7247DD9E-C525-466F-A0A8-FB3AC89D7176}" type="slidenum">
              <a:rPr lang="en-US" sz="1200" smtClean="0"/>
              <a:pPr eaLnBrk="1" hangingPunct="1"/>
              <a:t>25</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AS EXPECTED, THE NEXT STAGE OF MEANINGFUL USE BUILDS ON THE CRITERIA OF THE FIRST STAGE, INCLUDING INCREASING THE THRESHOLD FOR PERFORMANCE OF EXISTING MEASURES AND PUSHING PROVIDERS TO ACTUALLY EXCHANGE INFORMATION IN VARIOUS TRANSACTIONS TO DRIVE CONTINUOUS QUALITY IMPROVEMENT.</a:t>
            </a:r>
          </a:p>
          <a:p>
            <a:endParaRPr lang="en-US" b="1" smtClean="0"/>
          </a:p>
          <a:p>
            <a:r>
              <a:rPr lang="en-US" smtClean="0">
                <a:solidFill>
                  <a:srgbClr val="000000"/>
                </a:solidFill>
              </a:rPr>
              <a:t>Stage 2 also replaces the previous Stage 1 objectives to provide electronic copies of health information or discharge instructions and provide timely access to health information with objectives that allow patients to access their health information online. </a:t>
            </a:r>
            <a:endParaRPr lang="en-US" b="1" smtClean="0">
              <a:solidFill>
                <a:srgbClr val="000000"/>
              </a:solidFill>
            </a:endParaRPr>
          </a:p>
          <a:p>
            <a:endParaRPr lang="en-US" b="1"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Key principle is: just plugging in a computer isn’t going to result in quality…EHRs are necessary but not sufficient. Requires redesign with end goal on patient focused quality improvement but need EHRs and data to drive that quality</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2D5EC42A-DAB6-4AD2-9A17-ADD9452E569C}" type="slidenum">
              <a:rPr lang="en-US" sz="1200" smtClean="0"/>
              <a:pPr eaLnBrk="1" hangingPunct="1"/>
              <a:t>27</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8223578B-6035-4469-A30A-7231A25D9925}" type="slidenum">
              <a:rPr lang="en-US" sz="1200" smtClean="0"/>
              <a:pPr eaLnBrk="1" hangingPunct="1"/>
              <a:t>28</a:t>
            </a:fld>
            <a:endParaRPr lang="en-US" sz="1200" smtClean="0"/>
          </a:p>
        </p:txBody>
      </p:sp>
      <p:sp>
        <p:nvSpPr>
          <p:cNvPr id="8909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smtClean="0"/>
              <a:t>Survey administered summer 2011</a:t>
            </a:r>
          </a:p>
          <a:p>
            <a:pPr eaLnBrk="1" hangingPunct="1">
              <a:lnSpc>
                <a:spcPct val="80000"/>
              </a:lnSpc>
            </a:pPr>
            <a:r>
              <a:rPr lang="en-US" sz="1000" smtClean="0"/>
              <a:t>Response rate 65% (n =222)</a:t>
            </a:r>
          </a:p>
          <a:p>
            <a:pPr eaLnBrk="1" hangingPunct="1">
              <a:lnSpc>
                <a:spcPct val="80000"/>
              </a:lnSpc>
            </a:pPr>
            <a:r>
              <a:rPr lang="en-US" sz="1000" smtClean="0"/>
              <a:t>78% indicated using some form of EHR</a:t>
            </a:r>
          </a:p>
          <a:p>
            <a:pPr eaLnBrk="1" hangingPunct="1">
              <a:lnSpc>
                <a:spcPct val="80000"/>
              </a:lnSpc>
            </a:pPr>
            <a:r>
              <a:rPr lang="en-US" sz="1000" smtClean="0"/>
              <a:t>Top features: pat history &amp; demographics (97%), clinical notes (94%), view lab results (84%).  Less likely: erx (73%), lab ordering (72%), clinical reminders (54%)</a:t>
            </a:r>
          </a:p>
          <a:p>
            <a:pPr eaLnBrk="1" hangingPunct="1">
              <a:lnSpc>
                <a:spcPct val="80000"/>
              </a:lnSpc>
            </a:pPr>
            <a:r>
              <a:rPr lang="en-US" sz="1000" smtClean="0"/>
              <a:t>Top products: ECW (11%), NextGen (10%), Centricity (10%), Epic (9%), Allscripts (5%)</a:t>
            </a:r>
          </a:p>
          <a:p>
            <a:pPr eaLnBrk="1" hangingPunct="1">
              <a:lnSpc>
                <a:spcPct val="80000"/>
              </a:lnSpc>
            </a:pPr>
            <a:endParaRPr lang="en-US" sz="1000" smtClean="0"/>
          </a:p>
          <a:p>
            <a:pPr eaLnBrk="1" hangingPunct="1">
              <a:lnSpc>
                <a:spcPct val="80000"/>
              </a:lnSpc>
            </a:pPr>
            <a:r>
              <a:rPr lang="en-US" sz="1000" smtClean="0"/>
              <a:t>51% report directly from EHR- primary reason is that some lack client level data report generation functions or lack certain required elements of RSR or doesn’t allow movement of data fro one software app to another</a:t>
            </a:r>
          </a:p>
          <a:p>
            <a:pPr eaLnBrk="1" hangingPunct="1">
              <a:lnSpc>
                <a:spcPct val="80000"/>
              </a:lnSpc>
            </a:pPr>
            <a:endParaRPr lang="en-US" sz="1000" smtClean="0"/>
          </a:p>
          <a:p>
            <a:pPr eaLnBrk="1" hangingPunct="1">
              <a:lnSpc>
                <a:spcPct val="80000"/>
              </a:lnSpc>
            </a:pPr>
            <a:r>
              <a:rPr lang="en-US" sz="1000" smtClean="0"/>
              <a:t>64% plan to apply for MU this year. Additional 10% plan to apply by 2014</a:t>
            </a:r>
          </a:p>
          <a:p>
            <a:pPr eaLnBrk="1" hangingPunct="1">
              <a:lnSpc>
                <a:spcPct val="80000"/>
              </a:lnSpc>
            </a:pPr>
            <a:endParaRPr lang="en-US" sz="1000" smtClean="0"/>
          </a:p>
          <a:p>
            <a:pPr eaLnBrk="1" hangingPunct="1">
              <a:lnSpc>
                <a:spcPct val="80000"/>
              </a:lnSpc>
            </a:pPr>
            <a:r>
              <a:rPr lang="en-US" sz="1000" smtClean="0"/>
              <a:t>Biggest challenges: </a:t>
            </a:r>
          </a:p>
          <a:p>
            <a:pPr eaLnBrk="1" hangingPunct="1">
              <a:lnSpc>
                <a:spcPct val="80000"/>
              </a:lnSpc>
            </a:pPr>
            <a:r>
              <a:rPr lang="en-US" sz="1000" smtClean="0"/>
              <a:t>Help using capabilities tht have been turned off</a:t>
            </a:r>
          </a:p>
          <a:p>
            <a:pPr eaLnBrk="1" hangingPunct="1">
              <a:lnSpc>
                <a:spcPct val="80000"/>
              </a:lnSpc>
            </a:pPr>
            <a:r>
              <a:rPr lang="en-US" sz="1000" smtClean="0"/>
              <a:t>Help getting vendors to capture the Ryan White elements in the EHR system</a:t>
            </a:r>
          </a:p>
          <a:p>
            <a:pPr eaLnBrk="1" hangingPunct="1">
              <a:lnSpc>
                <a:spcPct val="80000"/>
              </a:lnSpc>
            </a:pPr>
            <a:r>
              <a:rPr lang="en-US" sz="1000" smtClean="0"/>
              <a:t>TA to meet MU requirements</a:t>
            </a:r>
          </a:p>
          <a:p>
            <a:pPr eaLnBrk="1" hangingPunct="1">
              <a:lnSpc>
                <a:spcPct val="80000"/>
              </a:lnSpc>
            </a:pPr>
            <a:r>
              <a:rPr lang="en-US" sz="1000" smtClean="0"/>
              <a:t>Encourage vendores to generat XML files</a:t>
            </a:r>
          </a:p>
          <a:p>
            <a:pPr eaLnBrk="1" hangingPunct="1">
              <a:lnSpc>
                <a:spcPct val="80000"/>
              </a:lnSpc>
            </a:pPr>
            <a:endParaRPr lang="en-US" sz="1000" smtClean="0"/>
          </a:p>
          <a:p>
            <a:pPr eaLnBrk="1" hangingPunct="1">
              <a:lnSpc>
                <a:spcPct val="80000"/>
              </a:lnSpc>
            </a:pPr>
            <a:endParaRPr lang="en-US" sz="1000" smtClean="0"/>
          </a:p>
          <a:p>
            <a:pPr eaLnBrk="1" hangingPunct="1">
              <a:lnSpc>
                <a:spcPct val="80000"/>
              </a:lnSpc>
            </a:pPr>
            <a:endParaRPr lang="en-US" sz="1000" smtClean="0"/>
          </a:p>
          <a:p>
            <a:pPr eaLnBrk="1" hangingPunct="1">
              <a:lnSpc>
                <a:spcPct val="80000"/>
              </a:lnSpc>
            </a:pPr>
            <a:endParaRPr lang="en-US" sz="1000" smtClean="0"/>
          </a:p>
          <a:p>
            <a:pPr eaLnBrk="1" hangingPunct="1">
              <a:lnSpc>
                <a:spcPct val="80000"/>
              </a:lnSpc>
            </a:pPr>
            <a:endParaRPr lang="en-US" sz="1000" smtClean="0"/>
          </a:p>
          <a:p>
            <a:pPr eaLnBrk="1" hangingPunct="1">
              <a:lnSpc>
                <a:spcPct val="80000"/>
              </a:lnSpc>
            </a:pPr>
            <a:endParaRPr lang="en-US" sz="1000" smtClean="0"/>
          </a:p>
        </p:txBody>
      </p:sp>
      <p:sp>
        <p:nvSpPr>
          <p:cNvPr id="89093"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algn="r" eaLnBrk="1" hangingPunct="1"/>
            <a:fld id="{B7C060EF-A2A8-446D-9269-F5BAF34DB891}" type="slidenum">
              <a:rPr lang="en-US" sz="1200">
                <a:latin typeface="Calibri" pitchFamily="34" charset="0"/>
                <a:ea typeface="ＭＳ Ｐゴシック" pitchFamily="34" charset="-128"/>
              </a:rPr>
              <a:pPr algn="r" eaLnBrk="1" hangingPunct="1"/>
              <a:t>28</a:t>
            </a:fld>
            <a:endParaRPr lang="en-US" sz="120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b="1" dirty="0" smtClean="0"/>
              <a:t>HIV/AIDS CQMs FINALIZED FOR MEDICARE AND MEDICAID EPs BEGINNING WITH CY 2014</a:t>
            </a:r>
          </a:p>
          <a:p>
            <a:pPr marL="609600" indent="-609600" eaLnBrk="1" hangingPunct="1">
              <a:lnSpc>
                <a:spcPct val="80000"/>
              </a:lnSpc>
              <a:defRPr/>
            </a:pPr>
            <a:r>
              <a:rPr lang="en-US" sz="2800" dirty="0" smtClean="0">
                <a:solidFill>
                  <a:prstClr val="black"/>
                </a:solidFill>
                <a:latin typeface="Arial Narrow" pitchFamily="34" charset="0"/>
              </a:rPr>
              <a:t>Stage 1 MU didn’t include any HIV specific measures, but stage 2 does</a:t>
            </a:r>
          </a:p>
          <a:p>
            <a:pPr eaLnBrk="1" hangingPunct="1">
              <a:spcBef>
                <a:spcPct val="20000"/>
              </a:spcBef>
              <a:buFont typeface="Arial" pitchFamily="34" charset="0"/>
              <a:buNone/>
              <a:defRPr/>
            </a:pPr>
            <a:endParaRPr lang="en-US" sz="3200" kern="0" dirty="0" smtClean="0">
              <a:solidFill>
                <a:srgbClr val="057590"/>
              </a:solidFill>
              <a:latin typeface="Arial Unicode MS"/>
            </a:endParaRPr>
          </a:p>
          <a:p>
            <a:pPr eaLnBrk="1" hangingPunct="1">
              <a:spcBef>
                <a:spcPct val="20000"/>
              </a:spcBef>
              <a:buFont typeface="Arial" pitchFamily="34" charset="0"/>
              <a:buNone/>
              <a:defRPr/>
            </a:pPr>
            <a:r>
              <a:rPr lang="en-US" sz="3200" kern="0" dirty="0" smtClean="0">
                <a:solidFill>
                  <a:srgbClr val="057590"/>
                </a:solidFill>
                <a:latin typeface="Arial Unicode MS"/>
              </a:rPr>
              <a:t>(TO GET INCENTIVES- Must report subset of quality measures directly to CMS)</a:t>
            </a:r>
          </a:p>
          <a:p>
            <a:pPr marL="609600" indent="-609600" eaLnBrk="1" hangingPunct="1">
              <a:lnSpc>
                <a:spcPct val="80000"/>
              </a:lnSpc>
              <a:defRPr/>
            </a:pPr>
            <a:endParaRPr lang="en-US" sz="2800" dirty="0" smtClean="0">
              <a:solidFill>
                <a:prstClr val="black"/>
              </a:solidFill>
              <a:latin typeface="Arial Narrow" pitchFamily="34" charset="0"/>
            </a:endParaRPr>
          </a:p>
          <a:p>
            <a:pPr>
              <a:defRPr/>
            </a:pPr>
            <a:endParaRPr lang="en-US" b="1" dirty="0" smtClean="0"/>
          </a:p>
          <a:p>
            <a:pPr>
              <a:defRPr/>
            </a:pPr>
            <a:endParaRPr 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1A3E772D-0828-4928-9CEE-D7E9B8AC46B8}" type="slidenum">
              <a:rPr lang="en-US" sz="1200" smtClean="0"/>
              <a:pPr eaLnBrk="1" hangingPunct="1"/>
              <a:t>29</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3DD6C8DB-8EEA-4415-87CA-C1AB892539ED}" type="slidenum">
              <a:rPr lang="en-US" sz="1200" smtClean="0">
                <a:solidFill>
                  <a:srgbClr val="000000"/>
                </a:solidFill>
              </a:rPr>
              <a:pPr eaLnBrk="1" hangingPunct="1"/>
              <a:t>30</a:t>
            </a:fld>
            <a:endParaRPr lang="en-US" sz="1200" smtClean="0">
              <a:solidFill>
                <a:srgbClr val="000000"/>
              </a:solidFill>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Providers need limited number and types of measures- BURDEN</a:t>
            </a:r>
          </a:p>
          <a:p>
            <a:pPr>
              <a:buFontTx/>
              <a:buChar char="•"/>
            </a:pPr>
            <a:r>
              <a:rPr lang="en-US" smtClean="0"/>
              <a:t>HIT requires that we use the same metrics</a:t>
            </a:r>
          </a:p>
          <a:p>
            <a:pPr>
              <a:buFontTx/>
              <a:buChar char="•"/>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r>
              <a:rPr lang="en-US" sz="1200" smtClean="0">
                <a:solidFill>
                  <a:srgbClr val="000000"/>
                </a:solidFill>
              </a:rPr>
              <a:t>HRSA Scholar Presentation</a:t>
            </a:r>
          </a:p>
        </p:txBody>
      </p:sp>
      <p:sp>
        <p:nvSpPr>
          <p:cNvPr id="92163"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83908F4F-C60B-496F-8E3E-E8048074F5FD}" type="datetime1">
              <a:rPr lang="en-US" sz="1200" smtClean="0">
                <a:solidFill>
                  <a:srgbClr val="000000"/>
                </a:solidFill>
              </a:rPr>
              <a:pPr eaLnBrk="1" hangingPunct="1"/>
              <a:t>12/2/2012</a:t>
            </a:fld>
            <a:endParaRPr lang="en-US" sz="1200" smtClean="0">
              <a:solidFill>
                <a:srgbClr val="000000"/>
              </a:solidFill>
            </a:endParaRPr>
          </a:p>
        </p:txBody>
      </p:sp>
      <p:sp>
        <p:nvSpPr>
          <p:cNvPr id="9216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r>
              <a:rPr lang="en-US" sz="1200" smtClean="0">
                <a:solidFill>
                  <a:srgbClr val="000000"/>
                </a:solidFill>
              </a:rPr>
              <a:t>HRSA Center for Quality</a:t>
            </a:r>
          </a:p>
        </p:txBody>
      </p:sp>
      <p:sp>
        <p:nvSpPr>
          <p:cNvPr id="921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00736E15-E869-48D5-991C-A30ADF493DB8}" type="slidenum">
              <a:rPr lang="en-US" sz="1200" smtClean="0">
                <a:solidFill>
                  <a:srgbClr val="000000"/>
                </a:solidFill>
              </a:rPr>
              <a:pPr eaLnBrk="1" hangingPunct="1"/>
              <a:t>33</a:t>
            </a:fld>
            <a:endParaRPr lang="en-US" sz="1200" smtClean="0">
              <a:solidFill>
                <a:srgbClr val="000000"/>
              </a:solidFill>
            </a:endParaRPr>
          </a:p>
        </p:txBody>
      </p:sp>
      <p:sp>
        <p:nvSpPr>
          <p:cNvPr id="921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Shortage of Health IT Professionals across the U.S. </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B8358CDA-1BC4-4982-AF26-308E792A686F}" type="slidenum">
              <a:rPr lang="en-US" sz="1200" smtClean="0"/>
              <a:pPr eaLnBrk="1" hangingPunct="1"/>
              <a:t>35</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Addresses Yael’s comment regarding…Discuss all 4 ONC programs together</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AFC0FD10-D279-4896-A856-9AF1B4C1BE67}" type="slidenum">
              <a:rPr lang="en-US" sz="1200" smtClean="0"/>
              <a:pPr eaLnBrk="1" hangingPunct="1"/>
              <a:t>36</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Brief introduction to OHITQ</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1F8BDA4F-D493-47E3-B583-FD1DD9B73C38}" type="slidenum">
              <a:rPr lang="en-US" sz="1200" smtClean="0"/>
              <a:pPr eaLnBrk="1" hangingPunct="1"/>
              <a:t>4</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itchFamily="34" charset="0"/>
                <a:cs typeface="Arial" pitchFamily="34" charset="0"/>
              </a:rPr>
              <a:t>The competency exam is now in the field and available for students and HIT professionals to take the exam and validate their knowledge and skills.</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85DA0711-F553-4974-85D0-40FBE47B7142}" type="slidenum">
              <a:rPr lang="en-US" sz="1200" smtClean="0">
                <a:latin typeface="Arial" pitchFamily="34" charset="0"/>
                <a:cs typeface="Arial" pitchFamily="34" charset="0"/>
              </a:rPr>
              <a:pPr eaLnBrk="1" hangingPunct="1"/>
              <a:t>39</a:t>
            </a:fld>
            <a:endParaRPr lang="en-US" sz="1200"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Define HCCN to audience</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2714590C-0483-42A4-AED3-420CDE55DB8D}" type="slidenum">
              <a:rPr lang="en-US" sz="1200" smtClean="0"/>
              <a:pPr eaLnBrk="1" hangingPunct="1"/>
              <a:t>40</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3962A814-EF88-4C0D-A2DC-0BB5E157D7F0}" type="slidenum">
              <a:rPr lang="en-US" sz="1200" smtClean="0"/>
              <a:pPr eaLnBrk="1" hangingPunct="1"/>
              <a:t>42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0A21FE06-4E56-43E5-8D5A-79FE85C5A566}" type="slidenum">
              <a:rPr lang="en-US" sz="1200" smtClean="0"/>
              <a:pPr eaLnBrk="1" hangingPunct="1"/>
              <a:t>44</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txBox="1">
            <a:spLocks noGrp="1"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r>
              <a:rPr lang="en-US" sz="1200">
                <a:solidFill>
                  <a:srgbClr val="000000"/>
                </a:solidFill>
              </a:rPr>
              <a:t>HRSA Scholar Presentation</a:t>
            </a:r>
          </a:p>
        </p:txBody>
      </p:sp>
      <p:sp>
        <p:nvSpPr>
          <p:cNvPr id="99331" name="Rectangle 3"/>
          <p:cNvSpPr txBox="1">
            <a:spLocks noGrp="1" noChangeArrowheads="1"/>
          </p:cNvSpPr>
          <p:nvPr/>
        </p:nvSpPr>
        <p:spPr bwMode="auto">
          <a:xfrm>
            <a:off x="3884613"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algn="r" eaLnBrk="1" hangingPunct="1"/>
            <a:fld id="{724F400D-1BFA-4DD4-B75B-27C7F78BABD7}" type="datetime1">
              <a:rPr lang="en-US" sz="1200">
                <a:solidFill>
                  <a:srgbClr val="000000"/>
                </a:solidFill>
              </a:rPr>
              <a:pPr algn="r" eaLnBrk="1" hangingPunct="1"/>
              <a:t>12/2/2012</a:t>
            </a:fld>
            <a:endParaRPr lang="en-US" sz="1200">
              <a:solidFill>
                <a:srgbClr val="000000"/>
              </a:solidFill>
            </a:endParaRPr>
          </a:p>
        </p:txBody>
      </p:sp>
      <p:sp>
        <p:nvSpPr>
          <p:cNvPr id="99332" name="Rectangle 6"/>
          <p:cNvSpPr txBox="1">
            <a:spLocks noGrp="1" noChangeArrowheads="1"/>
          </p:cNvSpPr>
          <p:nvPr/>
        </p:nvSpPr>
        <p:spPr bwMode="auto">
          <a:xfrm>
            <a:off x="0"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r>
              <a:rPr lang="en-US" sz="1200">
                <a:solidFill>
                  <a:srgbClr val="000000"/>
                </a:solidFill>
              </a:rPr>
              <a:t>HRSA Center for Quality</a:t>
            </a:r>
          </a:p>
        </p:txBody>
      </p:sp>
      <p:sp>
        <p:nvSpPr>
          <p:cNvPr id="99333"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algn="r" eaLnBrk="1" hangingPunct="1"/>
            <a:fld id="{87AFF51F-7F93-477D-83AD-7ED0686C98FB}" type="slidenum">
              <a:rPr lang="en-US" sz="1200">
                <a:solidFill>
                  <a:srgbClr val="000000"/>
                </a:solidFill>
              </a:rPr>
              <a:pPr algn="r" eaLnBrk="1" hangingPunct="1"/>
              <a:t>45</a:t>
            </a:fld>
            <a:endParaRPr lang="en-US" sz="1200">
              <a:solidFill>
                <a:srgbClr val="000000"/>
              </a:solidFill>
            </a:endParaRPr>
          </a:p>
        </p:txBody>
      </p:sp>
      <p:sp>
        <p:nvSpPr>
          <p:cNvPr id="993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defRPr/>
            </a:pPr>
            <a:r>
              <a:rPr lang="en-US" sz="1050" dirty="0" smtClean="0">
                <a:ea typeface="ＭＳ Ｐゴシック" charset="-128"/>
              </a:rPr>
              <a:t>HRSA</a:t>
            </a:r>
            <a:r>
              <a:rPr lang="en-US" altLang="en-US" sz="1050" dirty="0" smtClean="0">
                <a:ea typeface="ＭＳ Ｐゴシック" charset="-128"/>
              </a:rPr>
              <a:t>’</a:t>
            </a:r>
            <a:r>
              <a:rPr lang="en-US" sz="1050" dirty="0" smtClean="0">
                <a:ea typeface="ＭＳ Ｐゴシック" charset="-128"/>
              </a:rPr>
              <a:t>s IT Adoption toolkit- compilation of planning, implementation, evaluation resources to help safety net and all ambulatory care providers </a:t>
            </a:r>
          </a:p>
          <a:p>
            <a:pPr eaLnBrk="1" hangingPunct="1">
              <a:spcBef>
                <a:spcPct val="0"/>
              </a:spcBef>
              <a:defRPr/>
            </a:pPr>
            <a:r>
              <a:rPr lang="en-US" sz="1050" dirty="0" smtClean="0">
                <a:ea typeface="ＭＳ Ｐゴシック" charset="-128"/>
              </a:rPr>
              <a:t>Focus is for staff at all levels include clinicians, financial planners, administrative staff, and system integrators</a:t>
            </a:r>
          </a:p>
          <a:p>
            <a:pPr eaLnBrk="1" hangingPunct="1">
              <a:spcBef>
                <a:spcPct val="0"/>
              </a:spcBef>
              <a:defRPr/>
            </a:pPr>
            <a:r>
              <a:rPr lang="en-US" sz="1050" dirty="0" smtClean="0">
                <a:ea typeface="ＭＳ Ｐゴシック" charset="-128"/>
              </a:rPr>
              <a:t>Includes info on Staffing, financing, system assessment, implementation, change management, opportunities for collaboration, ongoing </a:t>
            </a:r>
            <a:r>
              <a:rPr lang="en-US" sz="1050" dirty="0" err="1" smtClean="0">
                <a:ea typeface="ＭＳ Ｐゴシック" charset="-128"/>
              </a:rPr>
              <a:t>eval</a:t>
            </a:r>
            <a:r>
              <a:rPr lang="en-US" sz="1050" dirty="0" smtClean="0">
                <a:ea typeface="ＭＳ Ｐゴシック" charset="-128"/>
              </a:rPr>
              <a:t>, sustainability</a:t>
            </a:r>
          </a:p>
          <a:p>
            <a:pPr eaLnBrk="1" hangingPunct="1">
              <a:spcBef>
                <a:spcPct val="0"/>
              </a:spcBef>
              <a:defRPr/>
            </a:pPr>
            <a:r>
              <a:rPr lang="en-US" sz="1050" dirty="0" smtClean="0">
                <a:ea typeface="ＭＳ Ｐゴシック" charset="-128"/>
              </a:rPr>
              <a:t>NEW FEATURES: Meaningful use, quality improvement, E-prescribing, privacy an security, PHRs</a:t>
            </a:r>
          </a:p>
          <a:p>
            <a:pPr eaLnBrk="1" hangingPunct="1">
              <a:spcBef>
                <a:spcPct val="0"/>
              </a:spcBef>
              <a:defRPr/>
            </a:pPr>
            <a:endParaRPr lang="en-US" sz="1050" dirty="0" smtClean="0">
              <a:ea typeface="ＭＳ Ｐゴシック" charset="-128"/>
            </a:endParaRPr>
          </a:p>
          <a:p>
            <a:pPr eaLnBrk="1" hangingPunct="1">
              <a:spcBef>
                <a:spcPct val="0"/>
              </a:spcBef>
              <a:defRPr/>
            </a:pPr>
            <a:r>
              <a:rPr lang="en-US" sz="1050" dirty="0" smtClean="0">
                <a:ea typeface="ＭＳ Ｐゴシック" charset="-128"/>
              </a:rPr>
              <a:t>New Modules to meet specific needs:</a:t>
            </a:r>
          </a:p>
          <a:p>
            <a:pPr eaLnBrk="1" hangingPunct="1">
              <a:spcBef>
                <a:spcPct val="0"/>
              </a:spcBef>
              <a:defRPr/>
            </a:pPr>
            <a:r>
              <a:rPr lang="en-US" sz="1050" dirty="0" smtClean="0">
                <a:ea typeface="ＭＳ Ｐゴシック" charset="-128"/>
              </a:rPr>
              <a:t>Oral Health IT</a:t>
            </a:r>
          </a:p>
          <a:p>
            <a:pPr eaLnBrk="1" hangingPunct="1">
              <a:spcBef>
                <a:spcPct val="0"/>
              </a:spcBef>
              <a:defRPr/>
            </a:pPr>
            <a:r>
              <a:rPr lang="en-US" sz="1050" dirty="0" smtClean="0">
                <a:ea typeface="ＭＳ Ｐゴシック" charset="-128"/>
              </a:rPr>
              <a:t>Pediatric Health IT </a:t>
            </a:r>
          </a:p>
          <a:p>
            <a:pPr eaLnBrk="1" hangingPunct="1">
              <a:spcBef>
                <a:spcPct val="0"/>
              </a:spcBef>
              <a:defRPr/>
            </a:pPr>
            <a:r>
              <a:rPr lang="en-US" sz="1050" dirty="0" smtClean="0">
                <a:ea typeface="ＭＳ Ｐゴシック" charset="-128"/>
              </a:rPr>
              <a:t>HIV/AIDS</a:t>
            </a:r>
          </a:p>
          <a:p>
            <a:pPr eaLnBrk="1" hangingPunct="1">
              <a:spcBef>
                <a:spcPct val="0"/>
              </a:spcBef>
              <a:defRPr/>
            </a:pPr>
            <a:endParaRPr lang="en-US" sz="1050" dirty="0" smtClean="0">
              <a:ea typeface="ＭＳ Ｐゴシック" charset="-128"/>
            </a:endParaRPr>
          </a:p>
          <a:p>
            <a:pPr eaLnBrk="1" hangingPunct="1">
              <a:spcBef>
                <a:spcPct val="0"/>
              </a:spcBef>
              <a:defRPr/>
            </a:pPr>
            <a:r>
              <a:rPr lang="en-US" sz="1050" dirty="0" smtClean="0">
                <a:ea typeface="ＭＳ Ｐゴシック" charset="-128"/>
              </a:rPr>
              <a:t>Rural Health Toolkit- new features providing one stop shop on hit for rural providers</a:t>
            </a:r>
            <a:endParaRPr lang="en-US" sz="1050"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CE3D3618-0872-4CE8-AD57-8B782C2AEE04}" type="slidenum">
              <a:rPr lang="en-US" sz="1200" smtClean="0"/>
              <a:pPr eaLnBrk="1" hangingPunct="1"/>
              <a:t>47</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defRPr/>
            </a:pPr>
            <a:r>
              <a:rPr lang="en-US" sz="1050" dirty="0" smtClean="0">
                <a:ea typeface="ＭＳ Ｐゴシック" charset="-128"/>
              </a:rPr>
              <a:t>Every month</a:t>
            </a:r>
          </a:p>
          <a:p>
            <a:pPr eaLnBrk="1" hangingPunct="1">
              <a:spcBef>
                <a:spcPct val="0"/>
              </a:spcBef>
              <a:defRPr/>
            </a:pPr>
            <a:r>
              <a:rPr lang="en-US" sz="1050" dirty="0" smtClean="0">
                <a:ea typeface="ＭＳ Ｐゴシック" charset="-128"/>
              </a:rPr>
              <a:t>Feature topics of relevance to past viewers</a:t>
            </a:r>
          </a:p>
          <a:p>
            <a:pPr eaLnBrk="1" hangingPunct="1">
              <a:spcBef>
                <a:spcPct val="0"/>
              </a:spcBef>
              <a:defRPr/>
            </a:pPr>
            <a:r>
              <a:rPr lang="en-US" sz="1050" dirty="0" smtClean="0">
                <a:ea typeface="ＭＳ Ｐゴシック" charset="-128"/>
              </a:rPr>
              <a:t>Over 8000 viewers in past 6 months</a:t>
            </a:r>
          </a:p>
          <a:p>
            <a:pPr eaLnBrk="1" hangingPunct="1">
              <a:spcBef>
                <a:spcPct val="0"/>
              </a:spcBef>
              <a:defRPr/>
            </a:pPr>
            <a:r>
              <a:rPr lang="en-US" sz="1050" dirty="0" smtClean="0">
                <a:ea typeface="ＭＳ Ｐゴシック" charset="-128"/>
              </a:rPr>
              <a:t>All webinars available for download on website as transcript, full audio, or just 508 compliant slide deck</a:t>
            </a:r>
          </a:p>
          <a:p>
            <a:pPr eaLnBrk="1" hangingPunct="1">
              <a:spcBef>
                <a:spcPct val="0"/>
              </a:spcBef>
              <a:defRPr/>
            </a:pPr>
            <a:r>
              <a:rPr lang="en-US" sz="1050" dirty="0" smtClean="0">
                <a:ea typeface="ＭＳ Ｐゴシック" charset="-128"/>
              </a:rPr>
              <a:t>Features Qs and As asked during call</a:t>
            </a:r>
          </a:p>
          <a:p>
            <a:pPr>
              <a:defRPr/>
            </a:pPr>
            <a:endParaRPr lang="en-US"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66D7E2A5-E4BA-42A6-B81C-ED9076B60652}" type="slidenum">
              <a:rPr lang="en-US" sz="1200" smtClean="0"/>
              <a:pPr eaLnBrk="1" hangingPunct="1"/>
              <a:t>48</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Brand new tool</a:t>
            </a:r>
          </a:p>
          <a:p>
            <a:pPr eaLnBrk="1" hangingPunct="1">
              <a:spcBef>
                <a:spcPct val="0"/>
              </a:spcBef>
            </a:pPr>
            <a:r>
              <a:rPr lang="en-US" smtClean="0">
                <a:ea typeface="ＭＳ Ｐゴシック" pitchFamily="34" charset="-128"/>
              </a:rPr>
              <a:t>Describes what health center networks are, their history, the different types (HCCN, multi site, PCAs, other)</a:t>
            </a:r>
          </a:p>
          <a:p>
            <a:pPr eaLnBrk="1" hangingPunct="1">
              <a:spcBef>
                <a:spcPct val="0"/>
              </a:spcBef>
            </a:pPr>
            <a:r>
              <a:rPr lang="en-US" smtClean="0">
                <a:ea typeface="ＭＳ Ｐゴシック" pitchFamily="34" charset="-128"/>
              </a:rPr>
              <a:t>Includes 25 tables helping to provide information about available networks</a:t>
            </a:r>
          </a:p>
          <a:p>
            <a:pPr eaLnBrk="1" hangingPunct="1">
              <a:spcBef>
                <a:spcPct val="0"/>
              </a:spcBef>
            </a:pPr>
            <a:r>
              <a:rPr lang="en-US" smtClean="0">
                <a:ea typeface="ＭＳ Ｐゴシック" pitchFamily="34" charset="-128"/>
              </a:rPr>
              <a:t>A resource to help identify TA resources</a:t>
            </a:r>
          </a:p>
          <a:p>
            <a:pPr eaLnBrk="1" hangingPunct="1">
              <a:spcBef>
                <a:spcPct val="0"/>
              </a:spcBef>
            </a:pPr>
            <a:r>
              <a:rPr lang="en-US" smtClean="0">
                <a:ea typeface="ＭＳ Ｐゴシック" pitchFamily="34" charset="-128"/>
              </a:rPr>
              <a:t>Includes features such as EHR experience: vendor selection, implementation, needs assessment, ongoing maintenance, meeting MU, data reporting, clinical repository, data warehouse, eRX, PHRs,</a:t>
            </a:r>
          </a:p>
          <a:p>
            <a:pPr eaLnBrk="1" hangingPunct="1">
              <a:spcBef>
                <a:spcPct val="0"/>
              </a:spcBef>
            </a:pPr>
            <a:r>
              <a:rPr lang="en-US" smtClean="0">
                <a:ea typeface="ＭＳ Ｐゴシック" pitchFamily="34" charset="-128"/>
              </a:rPr>
              <a:t>Includes other features like PCMH, ACO, personnel, HR, finance, quality measureemnt and reporting</a:t>
            </a:r>
          </a:p>
          <a:p>
            <a:pPr eaLnBrk="1" hangingPunct="1">
              <a:spcBef>
                <a:spcPct val="0"/>
              </a:spcBef>
            </a:pPr>
            <a:r>
              <a:rPr lang="en-US" smtClean="0">
                <a:ea typeface="ＭＳ Ｐゴシック" pitchFamily="34" charset="-128"/>
              </a:rPr>
              <a:t>Provides examples of how to use guide</a:t>
            </a:r>
          </a:p>
          <a:p>
            <a:pPr eaLnBrk="1" hangingPunct="1">
              <a:spcBef>
                <a:spcPct val="0"/>
              </a:spcBef>
            </a:pPr>
            <a:r>
              <a:rPr lang="en-US" smtClean="0">
                <a:ea typeface="ＭＳ Ｐゴシック" pitchFamily="34" charset="-128"/>
              </a:rPr>
              <a:t>Plans for quarterly updates</a:t>
            </a:r>
          </a:p>
          <a:p>
            <a:pPr eaLnBrk="1" hangingPunct="1">
              <a:spcBef>
                <a:spcPct val="0"/>
              </a:spcBef>
            </a:pPr>
            <a:r>
              <a:rPr lang="en-US" smtClean="0">
                <a:ea typeface="ＭＳ Ｐゴシック" pitchFamily="34" charset="-128"/>
              </a:rPr>
              <a:t>Inclusion of other networks including new rural health IT networks</a:t>
            </a:r>
          </a:p>
          <a:p>
            <a:pPr eaLnBrk="1" hangingPunct="1">
              <a:spcBef>
                <a:spcPct val="0"/>
              </a:spcBef>
            </a:pPr>
            <a:r>
              <a:rPr lang="en-US" smtClean="0">
                <a:ea typeface="ＭＳ Ｐゴシック" pitchFamily="34" charset="-128"/>
              </a:rPr>
              <a:t>Intended as resource guide, not endorsement of any particular model</a:t>
            </a:r>
          </a:p>
          <a:p>
            <a:pPr eaLnBrk="1" hangingPunct="1">
              <a:spcBef>
                <a:spcPct val="0"/>
              </a:spcBef>
            </a:pPr>
            <a:r>
              <a:rPr lang="en-US" smtClean="0">
                <a:ea typeface="ＭＳ Ｐゴシック" pitchFamily="34" charset="-128"/>
              </a:rPr>
              <a:t>Long term goal is to make this online tool for updating by networks themselves</a:t>
            </a:r>
          </a:p>
          <a:p>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76906B53-EFFB-49A6-A637-C4850DA7C3A6}" type="slidenum">
              <a:rPr lang="en-US" sz="1200" smtClean="0"/>
              <a:pPr eaLnBrk="1" hangingPunct="1"/>
              <a:t>49</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Monthly newsletter on quality and health IT</a:t>
            </a:r>
          </a:p>
          <a:p>
            <a:pPr eaLnBrk="1" hangingPunct="1">
              <a:spcBef>
                <a:spcPct val="0"/>
              </a:spcBef>
            </a:pPr>
            <a:r>
              <a:rPr lang="en-US" smtClean="0">
                <a:ea typeface="ＭＳ Ｐゴシック" pitchFamily="34" charset="-128"/>
              </a:rPr>
              <a:t>Distributed to all grantees and project officers</a:t>
            </a:r>
          </a:p>
          <a:p>
            <a:pPr eaLnBrk="1" hangingPunct="1">
              <a:spcBef>
                <a:spcPct val="0"/>
              </a:spcBef>
            </a:pPr>
            <a:r>
              <a:rPr lang="en-US" smtClean="0">
                <a:ea typeface="ＭＳ Ｐゴシック" pitchFamily="34" charset="-128"/>
              </a:rPr>
              <a:t>Includes grantee of month</a:t>
            </a:r>
          </a:p>
          <a:p>
            <a:pPr eaLnBrk="1" hangingPunct="1">
              <a:spcBef>
                <a:spcPct val="0"/>
              </a:spcBef>
            </a:pPr>
            <a:r>
              <a:rPr lang="en-US" smtClean="0">
                <a:ea typeface="ＭＳ Ｐゴシック" pitchFamily="34" charset="-128"/>
              </a:rPr>
              <a:t>Highlights important new announcements,</a:t>
            </a:r>
          </a:p>
          <a:p>
            <a:pPr eaLnBrk="1" hangingPunct="1">
              <a:spcBef>
                <a:spcPct val="0"/>
              </a:spcBef>
            </a:pPr>
            <a:r>
              <a:rPr lang="en-US" smtClean="0">
                <a:ea typeface="ＭＳ Ｐゴシック" pitchFamily="34" charset="-128"/>
              </a:rPr>
              <a:t>Features important stories like ICD-10, health IT workforce programs, updated info on meaningful use</a:t>
            </a:r>
          </a:p>
          <a:p>
            <a:pPr eaLnBrk="1" hangingPunct="1">
              <a:spcBef>
                <a:spcPct val="0"/>
              </a:spcBef>
            </a:pPr>
            <a:r>
              <a:rPr lang="en-US" smtClean="0">
                <a:ea typeface="ＭＳ Ｐゴシック" pitchFamily="34" charset="-128"/>
              </a:rPr>
              <a:t>Provides links to all upcoming training and public education sessions related to health IT</a:t>
            </a:r>
          </a:p>
          <a:p>
            <a:pPr eaLnBrk="1" hangingPunct="1">
              <a:spcBef>
                <a:spcPct val="0"/>
              </a:spcBef>
            </a:pPr>
            <a:r>
              <a:rPr lang="en-US" smtClean="0">
                <a:ea typeface="ＭＳ Ｐゴシック" pitchFamily="34" charset="-128"/>
              </a:rPr>
              <a:t>These are just a few of the highlights from the December issue</a:t>
            </a:r>
          </a:p>
          <a:p>
            <a:pPr eaLnBrk="1" hangingPunct="1">
              <a:spcBef>
                <a:spcPct val="0"/>
              </a:spcBef>
            </a:pPr>
            <a:r>
              <a:rPr lang="en-US" smtClean="0">
                <a:ea typeface="ＭＳ Ｐゴシック" pitchFamily="34" charset="-128"/>
              </a:rPr>
              <a:t>Also includes a </a:t>
            </a:r>
            <a:r>
              <a:rPr lang="en-US" altLang="en-US" smtClean="0">
                <a:ea typeface="ＭＳ Ｐゴシック" pitchFamily="34" charset="-128"/>
              </a:rPr>
              <a:t>“</a:t>
            </a:r>
            <a:r>
              <a:rPr lang="en-US" smtClean="0">
                <a:ea typeface="ＭＳ Ｐゴシック" pitchFamily="34" charset="-128"/>
              </a:rPr>
              <a:t>Meaningful Use Roundup</a:t>
            </a:r>
            <a:r>
              <a:rPr lang="en-US" altLang="en-US" smtClean="0">
                <a:ea typeface="ＭＳ Ｐゴシック" pitchFamily="34" charset="-128"/>
              </a:rPr>
              <a:t>”</a:t>
            </a:r>
            <a:r>
              <a:rPr lang="en-US" smtClean="0">
                <a:ea typeface="ＭＳ Ｐゴシック" pitchFamily="34" charset="-128"/>
              </a:rPr>
              <a:t>, Latest mhealth news, </a:t>
            </a:r>
          </a:p>
          <a:p>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8F982B49-29C8-4D89-9040-099E601AFE36}" type="slidenum">
              <a:rPr lang="en-US" sz="1200" smtClean="0"/>
              <a:pPr eaLnBrk="1" hangingPunct="1"/>
              <a:t>50</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defRPr/>
            </a:pPr>
            <a:r>
              <a:rPr lang="en-US" sz="1050" dirty="0" smtClean="0">
                <a:ea typeface="ＭＳ Ｐゴシック" charset="-128"/>
              </a:rPr>
              <a:t>Highlights specific examples of providers who have successfully implemented health IT to advance quality efforts in safety net settings</a:t>
            </a:r>
          </a:p>
          <a:p>
            <a:pPr eaLnBrk="1" hangingPunct="1">
              <a:spcBef>
                <a:spcPct val="0"/>
              </a:spcBef>
              <a:defRPr/>
            </a:pPr>
            <a:r>
              <a:rPr lang="en-US" sz="1050" dirty="0" smtClean="0">
                <a:ea typeface="ＭＳ Ｐゴシック" charset="-128"/>
              </a:rPr>
              <a:t>Information  helps highlight details of challenges and how they were overcome</a:t>
            </a:r>
          </a:p>
          <a:p>
            <a:pPr eaLnBrk="1" hangingPunct="1">
              <a:spcBef>
                <a:spcPct val="0"/>
              </a:spcBef>
              <a:defRPr/>
            </a:pPr>
            <a:r>
              <a:rPr lang="en-US" sz="1050" dirty="0" smtClean="0">
                <a:ea typeface="ＭＳ Ｐゴシック" charset="-128"/>
              </a:rPr>
              <a:t>Opportunities to use health IT in innovative ways such as consumer engagement and patient outreach</a:t>
            </a:r>
          </a:p>
          <a:p>
            <a:pPr eaLnBrk="1" hangingPunct="1">
              <a:spcBef>
                <a:spcPct val="0"/>
              </a:spcBef>
              <a:defRPr/>
            </a:pPr>
            <a:r>
              <a:rPr lang="en-US" sz="1050" dirty="0" smtClean="0">
                <a:ea typeface="ＭＳ Ｐゴシック" charset="-128"/>
              </a:rPr>
              <a:t>RECs have been using this as a resource to share best practices</a:t>
            </a:r>
          </a:p>
          <a:p>
            <a:pPr eaLnBrk="1" hangingPunct="1">
              <a:spcBef>
                <a:spcPct val="0"/>
              </a:spcBef>
              <a:defRPr/>
            </a:pPr>
            <a:endParaRPr lang="en-US" sz="1050" dirty="0" smtClean="0"/>
          </a:p>
          <a:p>
            <a:pPr eaLnBrk="1" hangingPunct="1">
              <a:spcBef>
                <a:spcPct val="0"/>
              </a:spcBef>
              <a:defRPr/>
            </a:pPr>
            <a:endParaRPr lang="en-US" sz="1050"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2B44B509-B6CC-411A-9474-8F2E1EE972D2}" type="slidenum">
              <a:rPr lang="en-US" sz="1200" smtClean="0"/>
              <a:pPr eaLnBrk="1" hangingPunct="1"/>
              <a:t>51</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E2E3A984-73D5-4A3F-9658-2D8EA9FEAAAA}" type="slidenum">
              <a:rPr lang="en-US" sz="1200" smtClean="0">
                <a:solidFill>
                  <a:srgbClr val="000000"/>
                </a:solidFill>
              </a:rPr>
              <a:pPr eaLnBrk="1" hangingPunct="1"/>
              <a:t>6</a:t>
            </a:fld>
            <a:endParaRPr lang="en-US" sz="1200" smtClean="0">
              <a:solidFill>
                <a:srgbClr val="000000"/>
              </a:solidFill>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 typeface="+mj-lt"/>
              <a:buAutoNum type="arabicPeriod"/>
              <a:defRPr/>
            </a:pPr>
            <a:r>
              <a:rPr lang="en-US" dirty="0" smtClean="0"/>
              <a:t>The HRSA Quality Toolkit provides educational tools and resources useful for implementing Health Care Quality Improvement.  </a:t>
            </a:r>
          </a:p>
          <a:p>
            <a:pPr marL="228600" indent="-228600">
              <a:buFont typeface="+mj-lt"/>
              <a:buAutoNum type="arabicPeriod"/>
              <a:defRPr/>
            </a:pPr>
            <a:endParaRPr lang="en-US" dirty="0" smtClean="0"/>
          </a:p>
          <a:p>
            <a:pPr marL="228600" indent="-228600">
              <a:buFont typeface="+mj-lt"/>
              <a:buAutoNum type="arabicPeriod"/>
              <a:defRPr/>
            </a:pPr>
            <a:r>
              <a:rPr lang="en-US" dirty="0" smtClean="0"/>
              <a:t>Examples target a core set of clinical quality performance measures currently in use by many HRSA grantees.  </a:t>
            </a:r>
          </a:p>
          <a:p>
            <a:pPr marL="228600" indent="-228600">
              <a:buFont typeface="+mj-lt"/>
              <a:buAutoNum type="arabicPeriod"/>
              <a:defRPr/>
            </a:pPr>
            <a:endParaRPr lang="en-US" dirty="0" smtClean="0"/>
          </a:p>
          <a:p>
            <a:pPr marL="228600" indent="-228600">
              <a:buFont typeface="+mj-lt"/>
              <a:buAutoNum type="arabicPeriod"/>
              <a:defRPr/>
            </a:pPr>
            <a:r>
              <a:rPr lang="en-US" dirty="0" smtClean="0"/>
              <a:t>The quality improvement and systems redesign principles shared throughout this toolkit are applicable to other health conditions and measures and can often be implemented in conjunction with an organization’s existing QI program. </a:t>
            </a:r>
          </a:p>
          <a:p>
            <a:pPr marL="228600" indent="-228600">
              <a:buFont typeface="+mj-lt"/>
              <a:buAutoNum type="arabicPeriod"/>
              <a:defRPr/>
            </a:pPr>
            <a:endParaRPr lang="en-US" dirty="0" smtClean="0"/>
          </a:p>
          <a:p>
            <a:pPr marL="228600" indent="-228600">
              <a:buFont typeface="+mj-lt"/>
              <a:buAutoNum type="arabicPeriod"/>
              <a:defRPr/>
            </a:pPr>
            <a:r>
              <a:rPr lang="en-US" dirty="0" smtClean="0"/>
              <a:t>The HRSA Quality Toolkit creates one convenient location to access materials and concepts developed through a variety of HRSA sponsored quality activities. </a:t>
            </a:r>
          </a:p>
          <a:p>
            <a:pPr>
              <a:defRPr/>
            </a:pPr>
            <a:endParaRPr 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03E862FE-2DB6-475E-8893-4FD093E1D55E}" type="slidenum">
              <a:rPr lang="en-US" sz="1200" smtClean="0"/>
              <a:pPr eaLnBrk="1" hangingPunct="1"/>
              <a:t>52</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DA8078A8-884C-4581-8D92-18EF18BA725B}" type="slidenum">
              <a:rPr lang="en-US" sz="1200" smtClean="0"/>
              <a:pPr eaLnBrk="1" hangingPunct="1"/>
              <a:t>53</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414B674B-AD58-44FB-96A6-5E9846A74717}" type="slidenum">
              <a:rPr lang="en-US" sz="1200" smtClean="0"/>
              <a:pPr eaLnBrk="1" hangingPunct="1"/>
              <a:t>54</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08A20772-BB97-4E02-8FB4-66BC1E415817}" type="slidenum">
              <a:rPr lang="en-US" sz="1200" smtClean="0"/>
              <a:pPr eaLnBrk="1" hangingPunct="1"/>
              <a:t>55</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Screenshot of a tool available for download</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45B3F4E3-6EED-41E6-BF1A-97BEDFEE527F}" type="slidenum">
              <a:rPr lang="en-US" sz="1200" smtClean="0"/>
              <a:pPr eaLnBrk="1" hangingPunct="1"/>
              <a:t>56</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spcBef>
                <a:spcPct val="20000"/>
              </a:spcBef>
              <a:defRPr/>
            </a:pPr>
            <a:r>
              <a:rPr lang="en-US" kern="0" dirty="0" smtClean="0">
                <a:solidFill>
                  <a:srgbClr val="057590"/>
                </a:solidFill>
              </a:rPr>
              <a:t>AB CONCLUSION SLIDE</a:t>
            </a:r>
          </a:p>
          <a:p>
            <a:pPr marL="342900" indent="-342900">
              <a:spcBef>
                <a:spcPct val="20000"/>
              </a:spcBef>
              <a:defRPr/>
            </a:pPr>
            <a:r>
              <a:rPr lang="en-US" kern="0" dirty="0" smtClean="0">
                <a:solidFill>
                  <a:srgbClr val="057590"/>
                </a:solidFill>
              </a:rPr>
              <a:t>We envision that by enhancing existing technical assistance</a:t>
            </a:r>
          </a:p>
          <a:p>
            <a:pPr marL="342900" indent="-342900">
              <a:spcBef>
                <a:spcPct val="20000"/>
              </a:spcBef>
              <a:defRPr/>
            </a:pPr>
            <a:r>
              <a:rPr lang="en-US" kern="0" dirty="0" smtClean="0">
                <a:solidFill>
                  <a:srgbClr val="057590"/>
                </a:solidFill>
              </a:rPr>
              <a:t>vehicles and strategically developing new ones,</a:t>
            </a:r>
          </a:p>
          <a:p>
            <a:pPr marL="342900" indent="-342900">
              <a:spcBef>
                <a:spcPct val="20000"/>
              </a:spcBef>
              <a:defRPr/>
            </a:pPr>
            <a:endParaRPr lang="en-US" kern="0" dirty="0" smtClean="0">
              <a:solidFill>
                <a:srgbClr val="057590"/>
              </a:solidFill>
            </a:endParaRPr>
          </a:p>
          <a:p>
            <a:pPr marL="342900" indent="-342900">
              <a:spcBef>
                <a:spcPct val="20000"/>
              </a:spcBef>
              <a:defRPr/>
            </a:pPr>
            <a:r>
              <a:rPr lang="en-US" kern="0" dirty="0" smtClean="0">
                <a:solidFill>
                  <a:srgbClr val="057590"/>
                </a:solidFill>
              </a:rPr>
              <a:t>HRSA has the opportunity to help its grantees:</a:t>
            </a:r>
          </a:p>
          <a:p>
            <a:pPr marL="457200" indent="-457200">
              <a:spcBef>
                <a:spcPct val="20000"/>
              </a:spcBef>
              <a:buFontTx/>
              <a:buAutoNum type="arabicPeriod"/>
              <a:defRPr/>
            </a:pPr>
            <a:r>
              <a:rPr lang="en-US" kern="0" dirty="0" smtClean="0">
                <a:solidFill>
                  <a:srgbClr val="057590"/>
                </a:solidFill>
              </a:rPr>
              <a:t>Develop, support and sustain QI infrastructure</a:t>
            </a:r>
          </a:p>
          <a:p>
            <a:pPr marL="457200" indent="-457200">
              <a:spcBef>
                <a:spcPct val="20000"/>
              </a:spcBef>
              <a:buFontTx/>
              <a:buAutoNum type="arabicPeriod"/>
              <a:defRPr/>
            </a:pPr>
            <a:r>
              <a:rPr lang="en-US" kern="0" dirty="0" smtClean="0">
                <a:solidFill>
                  <a:srgbClr val="057590"/>
                </a:solidFill>
              </a:rPr>
              <a:t>Align QI efforts locally and nationally</a:t>
            </a:r>
          </a:p>
          <a:p>
            <a:pPr marL="457200" indent="-457200">
              <a:spcBef>
                <a:spcPct val="20000"/>
              </a:spcBef>
              <a:buFontTx/>
              <a:buAutoNum type="arabicPeriod"/>
              <a:defRPr/>
            </a:pPr>
            <a:r>
              <a:rPr lang="en-US" kern="0" dirty="0" smtClean="0">
                <a:solidFill>
                  <a:srgbClr val="057590"/>
                </a:solidFill>
              </a:rPr>
              <a:t>Adopt and integrate HIT</a:t>
            </a:r>
          </a:p>
          <a:p>
            <a:pPr marL="342900" indent="-342900">
              <a:spcBef>
                <a:spcPct val="20000"/>
              </a:spcBef>
              <a:defRPr/>
            </a:pPr>
            <a:endParaRPr 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2D4520FC-153D-4FBD-88DA-1F266B66F337}" type="slidenum">
              <a:rPr lang="en-US" sz="1200" smtClean="0">
                <a:solidFill>
                  <a:srgbClr val="000000"/>
                </a:solidFill>
              </a:rPr>
              <a:pPr eaLnBrk="1" hangingPunct="1"/>
              <a:t>57</a:t>
            </a:fld>
            <a:endParaRPr lang="en-US" sz="120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r>
              <a:rPr lang="en-US" sz="1200" smtClean="0">
                <a:solidFill>
                  <a:srgbClr val="000000"/>
                </a:solidFill>
              </a:rPr>
              <a:t>Performance Measure Development Process Presentation</a:t>
            </a:r>
          </a:p>
        </p:txBody>
      </p:sp>
      <p:sp>
        <p:nvSpPr>
          <p:cNvPr id="6963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r>
              <a:rPr lang="en-US" sz="1200" smtClean="0">
                <a:solidFill>
                  <a:srgbClr val="000000"/>
                </a:solidFill>
              </a:rPr>
              <a:t>©NCQA </a:t>
            </a:r>
          </a:p>
        </p:txBody>
      </p:sp>
      <p:sp>
        <p:nvSpPr>
          <p:cNvPr id="6963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BF65A97A-47DE-4A46-8587-3076CBDB851A}" type="slidenum">
              <a:rPr lang="en-US" sz="1200" smtClean="0">
                <a:solidFill>
                  <a:srgbClr val="000000"/>
                </a:solidFill>
              </a:rPr>
              <a:pPr eaLnBrk="1" hangingPunct="1"/>
              <a:t>7</a:t>
            </a:fld>
            <a:endParaRPr lang="en-US" sz="1200" smtClean="0">
              <a:solidFill>
                <a:srgbClr val="000000"/>
              </a:solidFill>
            </a:endParaRPr>
          </a:p>
        </p:txBody>
      </p:sp>
      <p:sp>
        <p:nvSpPr>
          <p:cNvPr id="696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8" name="Rectangle 3"/>
          <p:cNvSpPr>
            <a:spLocks noGrp="1" noChangeArrowheads="1"/>
          </p:cNvSpPr>
          <p:nvPr>
            <p:ph type="body" idx="1"/>
          </p:nvPr>
        </p:nvSpPr>
        <p:spPr bwMode="auto">
          <a:xfrm>
            <a:off x="914400" y="4414838"/>
            <a:ext cx="50292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96" tIns="46148" rIns="92296" bIns="46148"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82BDABEB-4B48-4BE1-9F02-0D020A0B6643}" type="slidenum">
              <a:rPr lang="en-US" sz="1200" smtClean="0"/>
              <a:pPr eaLnBrk="1" hangingPunct="1"/>
              <a:t>8</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D0FC4601-5D17-4F2C-8D31-7460F242B23D}" type="slidenum">
              <a:rPr lang="en-US" sz="1200" smtClean="0">
                <a:solidFill>
                  <a:srgbClr val="000000"/>
                </a:solidFill>
              </a:rPr>
              <a:pPr eaLnBrk="1" hangingPunct="1"/>
              <a:t>9</a:t>
            </a:fld>
            <a:endParaRPr lang="en-US" sz="120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Quality measures that are improving, not changing or worsening, overall and for select populations.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fld id="{D1BD11DA-BBED-4D19-9E33-BC432D74727C}" type="slidenum">
              <a:rPr lang="en-US" sz="1200" smtClean="0"/>
              <a:pPr eaLnBrk="1" hangingPunct="1"/>
              <a:t>11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1143000"/>
            <a:chOff x="0" y="0"/>
            <a:chExt cx="9144000" cy="1143000"/>
          </a:xfrm>
        </p:grpSpPr>
        <p:grpSp>
          <p:nvGrpSpPr>
            <p:cNvPr id="5" name="Group 7"/>
            <p:cNvGrpSpPr>
              <a:grpSpLocks/>
            </p:cNvGrpSpPr>
            <p:nvPr userDrawn="1"/>
          </p:nvGrpSpPr>
          <p:grpSpPr bwMode="auto">
            <a:xfrm>
              <a:off x="0" y="0"/>
              <a:ext cx="9144000" cy="1143000"/>
              <a:chOff x="0" y="0"/>
              <a:chExt cx="9144000" cy="1143000"/>
            </a:xfrm>
          </p:grpSpPr>
          <p:sp>
            <p:nvSpPr>
              <p:cNvPr id="7" name="Rectangle 14"/>
              <p:cNvSpPr>
                <a:spLocks noChangeArrowheads="1"/>
              </p:cNvSpPr>
              <p:nvPr/>
            </p:nvSpPr>
            <p:spPr bwMode="auto">
              <a:xfrm>
                <a:off x="0" y="0"/>
                <a:ext cx="9144000" cy="1066800"/>
              </a:xfrm>
              <a:prstGeom prst="rect">
                <a:avLst/>
              </a:prstGeom>
              <a:solidFill>
                <a:srgbClr val="056594"/>
              </a:solidFill>
              <a:ln w="9525">
                <a:noFill/>
                <a:miter lim="800000"/>
                <a:headEnd/>
                <a:tailEnd/>
              </a:ln>
            </p:spPr>
            <p:txBody>
              <a:bodyPr wrap="none" anchor="ctr"/>
              <a:lstStyle/>
              <a:p>
                <a:pPr>
                  <a:defRPr/>
                </a:pPr>
                <a:endParaRPr lang="en-US" sz="1800"/>
              </a:p>
            </p:txBody>
          </p:sp>
          <p:pic>
            <p:nvPicPr>
              <p:cNvPr id="8" name="Picture 15" descr="Department of Health and Human Services"/>
              <p:cNvPicPr>
                <a:picLocks noChangeAspect="1" noChangeArrowheads="1"/>
              </p:cNvPicPr>
              <p:nvPr/>
            </p:nvPicPr>
            <p:blipFill>
              <a:blip r:embed="rId2">
                <a:extLst>
                  <a:ext uri="{28A0092B-C50C-407E-A947-70E740481C1C}">
                    <a14:useLocalDpi xmlns:a14="http://schemas.microsoft.com/office/drawing/2010/main" val="0"/>
                  </a:ext>
                </a:extLst>
              </a:blip>
              <a:srcRect r="79105"/>
              <a:stretch>
                <a:fillRect/>
              </a:stretch>
            </p:blipFill>
            <p:spPr bwMode="auto">
              <a:xfrm>
                <a:off x="457200" y="123825"/>
                <a:ext cx="919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9"/>
              <p:cNvSpPr>
                <a:spLocks noChangeShapeType="1"/>
              </p:cNvSpPr>
              <p:nvPr/>
            </p:nvSpPr>
            <p:spPr bwMode="auto">
              <a:xfrm>
                <a:off x="0" y="1143000"/>
                <a:ext cx="9144000" cy="0"/>
              </a:xfrm>
              <a:prstGeom prst="line">
                <a:avLst/>
              </a:prstGeom>
              <a:noFill/>
              <a:ln w="279400">
                <a:solidFill>
                  <a:srgbClr val="078ACB"/>
                </a:solidFill>
                <a:round/>
                <a:headEnd/>
                <a:tailEnd/>
              </a:ln>
            </p:spPr>
            <p:txBody>
              <a:bodyPr/>
              <a:lstStyle/>
              <a:p>
                <a:pPr>
                  <a:defRPr/>
                </a:pPr>
                <a:endParaRPr lang="en-US"/>
              </a:p>
            </p:txBody>
          </p:sp>
        </p:grpSp>
        <p:pic>
          <p:nvPicPr>
            <p:cNvPr id="6" name="Picture 30" descr="Health Resources and Services Administr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62800" y="228600"/>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14" name="Rectangle 2"/>
          <p:cNvSpPr>
            <a:spLocks noGrp="1" noChangeArrowheads="1"/>
          </p:cNvSpPr>
          <p:nvPr>
            <p:ph type="ctrTitle"/>
          </p:nvPr>
        </p:nvSpPr>
        <p:spPr>
          <a:xfrm>
            <a:off x="1066800" y="3124200"/>
            <a:ext cx="7010400" cy="990600"/>
          </a:xfrm>
        </p:spPr>
        <p:txBody>
          <a:bodyPr/>
          <a:lstStyle>
            <a:lvl1pPr>
              <a:defRPr>
                <a:solidFill>
                  <a:srgbClr val="056594"/>
                </a:solidFill>
              </a:defRPr>
            </a:lvl1pPr>
          </a:lstStyle>
          <a:p>
            <a:r>
              <a:rPr lang="en-US" smtClean="0"/>
              <a:t>Click to edit Master title style</a:t>
            </a:r>
            <a:endParaRPr lang="en-US"/>
          </a:p>
        </p:txBody>
      </p:sp>
      <p:sp>
        <p:nvSpPr>
          <p:cNvPr id="90115" name="Rectangle 3"/>
          <p:cNvSpPr>
            <a:spLocks noGrp="1" noChangeArrowheads="1"/>
          </p:cNvSpPr>
          <p:nvPr>
            <p:ph type="subTitle" idx="1"/>
          </p:nvPr>
        </p:nvSpPr>
        <p:spPr>
          <a:xfrm>
            <a:off x="1524000" y="4267200"/>
            <a:ext cx="6400800" cy="1752600"/>
          </a:xfrm>
        </p:spPr>
        <p:txBody>
          <a:bodyPr/>
          <a:lstStyle>
            <a:lvl1pPr marL="0" indent="0" algn="ctr">
              <a:buFontTx/>
              <a:buNone/>
              <a:defRPr>
                <a:solidFill>
                  <a:srgbClr val="056594"/>
                </a:solidFill>
              </a:defRPr>
            </a:lvl1pPr>
          </a:lstStyle>
          <a:p>
            <a:r>
              <a:rPr lang="en-US" smtClean="0"/>
              <a:t>Click to edit Master subtitle style</a:t>
            </a:r>
            <a:endParaRPr lang="en-US"/>
          </a:p>
        </p:txBody>
      </p:sp>
    </p:spTree>
    <p:extLst>
      <p:ext uri="{BB962C8B-B14F-4D97-AF65-F5344CB8AC3E}">
        <p14:creationId xmlns:p14="http://schemas.microsoft.com/office/powerpoint/2010/main" val="237138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499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295400"/>
            <a:ext cx="16383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295400"/>
            <a:ext cx="47625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93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170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882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973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89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991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59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64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499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295400"/>
            <a:ext cx="655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1600" y="2484438"/>
            <a:ext cx="65532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8" descr="HHS and HRSA logos on blue background."/>
          <p:cNvGrpSpPr>
            <a:grpSpLocks/>
          </p:cNvGrpSpPr>
          <p:nvPr/>
        </p:nvGrpSpPr>
        <p:grpSpPr bwMode="auto">
          <a:xfrm>
            <a:off x="0" y="0"/>
            <a:ext cx="9144000" cy="990600"/>
            <a:chOff x="0" y="0"/>
            <a:chExt cx="9144000" cy="990600"/>
          </a:xfrm>
        </p:grpSpPr>
        <p:sp>
          <p:nvSpPr>
            <p:cNvPr id="1029" name="Rectangle 31"/>
            <p:cNvSpPr>
              <a:spLocks noChangeArrowheads="1"/>
            </p:cNvSpPr>
            <p:nvPr/>
          </p:nvSpPr>
          <p:spPr bwMode="auto">
            <a:xfrm>
              <a:off x="0" y="0"/>
              <a:ext cx="9144000" cy="914400"/>
            </a:xfrm>
            <a:prstGeom prst="rect">
              <a:avLst/>
            </a:prstGeom>
            <a:solidFill>
              <a:srgbClr val="056594"/>
            </a:solidFill>
            <a:ln w="9525">
              <a:noFill/>
              <a:miter lim="800000"/>
              <a:headEnd/>
              <a:tailEnd/>
            </a:ln>
          </p:spPr>
          <p:txBody>
            <a:bodyPr wrap="none" anchor="ctr"/>
            <a:lstStyle/>
            <a:p>
              <a:pPr>
                <a:defRPr/>
              </a:pPr>
              <a:endParaRPr lang="en-US" sz="1800"/>
            </a:p>
          </p:txBody>
        </p:sp>
        <p:pic>
          <p:nvPicPr>
            <p:cNvPr id="1030" name="Picture 14" descr="Department of Health and Human Services"/>
            <p:cNvPicPr>
              <a:picLocks noChangeAspect="1" noChangeArrowheads="1"/>
            </p:cNvPicPr>
            <p:nvPr/>
          </p:nvPicPr>
          <p:blipFill>
            <a:blip r:embed="rId13">
              <a:extLst>
                <a:ext uri="{28A0092B-C50C-407E-A947-70E740481C1C}">
                  <a14:useLocalDpi xmlns:a14="http://schemas.microsoft.com/office/drawing/2010/main" val="0"/>
                </a:ext>
              </a:extLst>
            </a:blip>
            <a:srcRect r="79105"/>
            <a:stretch>
              <a:fillRect/>
            </a:stretch>
          </p:blipFill>
          <p:spPr bwMode="auto">
            <a:xfrm>
              <a:off x="381000" y="152400"/>
              <a:ext cx="685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33"/>
            <p:cNvSpPr>
              <a:spLocks noChangeShapeType="1"/>
            </p:cNvSpPr>
            <p:nvPr/>
          </p:nvSpPr>
          <p:spPr bwMode="auto">
            <a:xfrm>
              <a:off x="0" y="990600"/>
              <a:ext cx="9144000" cy="0"/>
            </a:xfrm>
            <a:prstGeom prst="line">
              <a:avLst/>
            </a:prstGeom>
            <a:noFill/>
            <a:ln w="228600">
              <a:solidFill>
                <a:srgbClr val="078ACB"/>
              </a:solidFill>
              <a:round/>
              <a:headEnd/>
              <a:tailEnd/>
            </a:ln>
          </p:spPr>
          <p:txBody>
            <a:bodyPr/>
            <a:lstStyle/>
            <a:p>
              <a:pPr>
                <a:defRPr/>
              </a:pPr>
              <a:endParaRPr lang="en-US"/>
            </a:p>
          </p:txBody>
        </p:sp>
        <p:pic>
          <p:nvPicPr>
            <p:cNvPr id="1032" name="Picture 30" descr="Health Resources and Services Administratio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62800" y="220663"/>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ctr" rtl="0" eaLnBrk="0" fontAlgn="base" hangingPunct="0">
        <a:spcBef>
          <a:spcPct val="0"/>
        </a:spcBef>
        <a:spcAft>
          <a:spcPct val="0"/>
        </a:spcAft>
        <a:defRPr sz="3600" b="1">
          <a:solidFill>
            <a:srgbClr val="057590"/>
          </a:solidFill>
          <a:latin typeface="+mj-lt"/>
          <a:ea typeface="+mj-ea"/>
          <a:cs typeface="+mj-cs"/>
        </a:defRPr>
      </a:lvl1pPr>
      <a:lvl2pPr algn="ctr" rtl="0" eaLnBrk="0" fontAlgn="base" hangingPunct="0">
        <a:spcBef>
          <a:spcPct val="0"/>
        </a:spcBef>
        <a:spcAft>
          <a:spcPct val="0"/>
        </a:spcAft>
        <a:defRPr sz="3600" b="1">
          <a:solidFill>
            <a:srgbClr val="057590"/>
          </a:solidFill>
          <a:latin typeface="Arial Unicode MS" pitchFamily="34" charset="-128"/>
        </a:defRPr>
      </a:lvl2pPr>
      <a:lvl3pPr algn="ctr" rtl="0" eaLnBrk="0" fontAlgn="base" hangingPunct="0">
        <a:spcBef>
          <a:spcPct val="0"/>
        </a:spcBef>
        <a:spcAft>
          <a:spcPct val="0"/>
        </a:spcAft>
        <a:defRPr sz="3600" b="1">
          <a:solidFill>
            <a:srgbClr val="057590"/>
          </a:solidFill>
          <a:latin typeface="Arial Unicode MS" pitchFamily="34" charset="-128"/>
        </a:defRPr>
      </a:lvl3pPr>
      <a:lvl4pPr algn="ctr" rtl="0" eaLnBrk="0" fontAlgn="base" hangingPunct="0">
        <a:spcBef>
          <a:spcPct val="0"/>
        </a:spcBef>
        <a:spcAft>
          <a:spcPct val="0"/>
        </a:spcAft>
        <a:defRPr sz="3600" b="1">
          <a:solidFill>
            <a:srgbClr val="057590"/>
          </a:solidFill>
          <a:latin typeface="Arial Unicode MS" pitchFamily="34" charset="-128"/>
        </a:defRPr>
      </a:lvl4pPr>
      <a:lvl5pPr algn="ctr" rtl="0" eaLnBrk="0" fontAlgn="base" hangingPunct="0">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rgbClr val="05759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rgbClr val="057590"/>
          </a:solidFill>
          <a:latin typeface="+mn-lt"/>
        </a:defRPr>
      </a:lvl2pPr>
      <a:lvl3pPr marL="1143000" indent="-228600" algn="l" rtl="0" eaLnBrk="0" fontAlgn="base" hangingPunct="0">
        <a:spcBef>
          <a:spcPct val="20000"/>
        </a:spcBef>
        <a:spcAft>
          <a:spcPct val="0"/>
        </a:spcAft>
        <a:buFont typeface="Arial" pitchFamily="34" charset="0"/>
        <a:buChar char="•"/>
        <a:defRPr sz="2400">
          <a:solidFill>
            <a:srgbClr val="057590"/>
          </a:solidFill>
          <a:latin typeface="+mn-lt"/>
        </a:defRPr>
      </a:lvl3pPr>
      <a:lvl4pPr marL="1600200" indent="-228600" algn="l" rtl="0" eaLnBrk="0" fontAlgn="base" hangingPunct="0">
        <a:spcBef>
          <a:spcPct val="20000"/>
        </a:spcBef>
        <a:spcAft>
          <a:spcPct val="0"/>
        </a:spcAft>
        <a:buFont typeface="Arial" pitchFamily="34" charset="0"/>
        <a:buChar char="•"/>
        <a:defRPr sz="2000">
          <a:solidFill>
            <a:srgbClr val="057590"/>
          </a:solidFill>
          <a:latin typeface="+mn-lt"/>
        </a:defRPr>
      </a:lvl4pPr>
      <a:lvl5pPr marL="2057400" indent="-228600" algn="l" rtl="0" eaLnBrk="0" fontAlgn="base" hangingPunct="0">
        <a:spcBef>
          <a:spcPct val="20000"/>
        </a:spcBef>
        <a:spcAft>
          <a:spcPct val="0"/>
        </a:spcAft>
        <a:buFont typeface="Arial" pitchFamily="34" charset="0"/>
        <a:buChar char="•"/>
        <a:defRPr sz="2000">
          <a:solidFill>
            <a:srgbClr val="057590"/>
          </a:solidFill>
          <a:latin typeface="+mn-lt"/>
        </a:defRPr>
      </a:lvl5pPr>
      <a:lvl6pPr marL="2514600" indent="-228600" algn="l" rtl="0" eaLnBrk="1" fontAlgn="base" hangingPunct="1">
        <a:spcBef>
          <a:spcPct val="20000"/>
        </a:spcBef>
        <a:spcAft>
          <a:spcPct val="0"/>
        </a:spcAft>
        <a:buChar char="»"/>
        <a:defRPr sz="2000">
          <a:solidFill>
            <a:srgbClr val="057590"/>
          </a:solidFill>
          <a:latin typeface="+mn-lt"/>
        </a:defRPr>
      </a:lvl6pPr>
      <a:lvl7pPr marL="2971800" indent="-228600" algn="l" rtl="0" eaLnBrk="1" fontAlgn="base" hangingPunct="1">
        <a:spcBef>
          <a:spcPct val="20000"/>
        </a:spcBef>
        <a:spcAft>
          <a:spcPct val="0"/>
        </a:spcAft>
        <a:buChar char="»"/>
        <a:defRPr sz="2000">
          <a:solidFill>
            <a:srgbClr val="057590"/>
          </a:solidFill>
          <a:latin typeface="+mn-lt"/>
        </a:defRPr>
      </a:lvl7pPr>
      <a:lvl8pPr marL="3429000" indent="-228600" algn="l" rtl="0" eaLnBrk="1" fontAlgn="base" hangingPunct="1">
        <a:spcBef>
          <a:spcPct val="20000"/>
        </a:spcBef>
        <a:spcAft>
          <a:spcPct val="0"/>
        </a:spcAft>
        <a:buChar char="»"/>
        <a:defRPr sz="2000">
          <a:solidFill>
            <a:srgbClr val="057590"/>
          </a:solidFill>
          <a:latin typeface="+mn-lt"/>
        </a:defRPr>
      </a:lvl8pPr>
      <a:lvl9pPr marL="3886200" indent="-228600" algn="l" rtl="0" eaLnBrk="1" fontAlgn="base" hangingPunct="1">
        <a:spcBef>
          <a:spcPct val="20000"/>
        </a:spcBef>
        <a:spcAft>
          <a:spcPct val="0"/>
        </a:spcAft>
        <a:buChar char="»"/>
        <a:defRPr sz="2000">
          <a:solidFill>
            <a:srgbClr val="0575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workingforquality.ahrq.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nc-ntdc.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hrsa.gov/healthit/workforce/index.html"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healthit.hhs.gov/portal/server.pt/community/healthit_hhs_gov__home/1204" TargetMode="External"/><Relationship Id="rId2" Type="http://schemas.openxmlformats.org/officeDocument/2006/relationships/hyperlink" Target="http://www.nachc.com/HealthITJobMine.cf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hrsa.gov/healthit" TargetMode="External"/><Relationship Id="rId2" Type="http://schemas.openxmlformats.org/officeDocument/2006/relationships/hyperlink" Target="http://www.hrsa.gov/quality"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hrsa.gov/healthit/networkguid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www.hrsa.gov/healthit/networkguide/networkguide.pdf" TargetMode="External"/><Relationship Id="rId4" Type="http://schemas.openxmlformats.org/officeDocument/2006/relationships/hyperlink" Target="mailto:healthit@hrs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www.hrsa.gov/healthit/" TargetMode="External"/><Relationship Id="rId2" Type="http://schemas.openxmlformats.org/officeDocument/2006/relationships/hyperlink" Target="mailto:aberrian@hrs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pesgce.com/RyanWhite201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371600"/>
            <a:ext cx="7467600" cy="1981200"/>
          </a:xfrm>
        </p:spPr>
        <p:txBody>
          <a:bodyPr/>
          <a:lstStyle/>
          <a:p>
            <a:pPr eaLnBrk="1" hangingPunct="1"/>
            <a:r>
              <a:rPr lang="en-US" smtClean="0"/>
              <a:t>Integrating Health Information Technology into your Quality Improvement Program </a:t>
            </a:r>
          </a:p>
        </p:txBody>
      </p:sp>
      <p:sp>
        <p:nvSpPr>
          <p:cNvPr id="3075" name="Rectangle 3"/>
          <p:cNvSpPr>
            <a:spLocks noGrp="1" noChangeArrowheads="1"/>
          </p:cNvSpPr>
          <p:nvPr>
            <p:ph type="subTitle" idx="1"/>
          </p:nvPr>
        </p:nvSpPr>
        <p:spPr>
          <a:xfrm>
            <a:off x="1371600" y="5105400"/>
            <a:ext cx="6400800" cy="1143000"/>
          </a:xfrm>
        </p:spPr>
        <p:txBody>
          <a:bodyPr/>
          <a:lstStyle/>
          <a:p>
            <a:pPr eaLnBrk="1" hangingPunct="1">
              <a:lnSpc>
                <a:spcPct val="80000"/>
              </a:lnSpc>
            </a:pPr>
            <a:endParaRPr lang="en-US" sz="2000" b="1" smtClean="0"/>
          </a:p>
          <a:p>
            <a:pPr eaLnBrk="1" hangingPunct="1">
              <a:lnSpc>
                <a:spcPct val="80000"/>
              </a:lnSpc>
            </a:pPr>
            <a:r>
              <a:rPr lang="en-US" sz="2000" b="1" smtClean="0"/>
              <a:t>Department of Health and Human Services</a:t>
            </a:r>
          </a:p>
          <a:p>
            <a:pPr eaLnBrk="1" hangingPunct="1">
              <a:lnSpc>
                <a:spcPct val="80000"/>
              </a:lnSpc>
            </a:pPr>
            <a:r>
              <a:rPr lang="en-US" sz="2000" b="1" smtClean="0"/>
              <a:t>Health Resources and Services Administration</a:t>
            </a:r>
          </a:p>
          <a:p>
            <a:pPr eaLnBrk="1" hangingPunct="1">
              <a:lnSpc>
                <a:spcPct val="80000"/>
              </a:lnSpc>
            </a:pPr>
            <a:r>
              <a:rPr lang="en-US" sz="2000" b="1" smtClean="0"/>
              <a:t>Office of Special Health Affairs</a:t>
            </a:r>
          </a:p>
          <a:p>
            <a:pPr eaLnBrk="1" hangingPunct="1">
              <a:lnSpc>
                <a:spcPct val="80000"/>
              </a:lnSpc>
            </a:pPr>
            <a:r>
              <a:rPr lang="en-US" sz="2000" b="1" smtClean="0"/>
              <a:t>Office of Health Information Technology and Quality </a:t>
            </a:r>
          </a:p>
          <a:p>
            <a:pPr eaLnBrk="1" hangingPunct="1">
              <a:lnSpc>
                <a:spcPct val="80000"/>
              </a:lnSpc>
            </a:pPr>
            <a:endParaRPr lang="en-US" sz="2000" b="1" smtClean="0"/>
          </a:p>
        </p:txBody>
      </p:sp>
      <p:sp>
        <p:nvSpPr>
          <p:cNvPr id="3076" name="TextBox 3"/>
          <p:cNvSpPr txBox="1">
            <a:spLocks noChangeArrowheads="1"/>
          </p:cNvSpPr>
          <p:nvPr/>
        </p:nvSpPr>
        <p:spPr bwMode="auto">
          <a:xfrm>
            <a:off x="304800" y="3276600"/>
            <a:ext cx="8229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algn="ctr" eaLnBrk="1" hangingPunct="1"/>
            <a:r>
              <a:rPr lang="en-US" sz="1800" b="1">
                <a:solidFill>
                  <a:srgbClr val="056594"/>
                </a:solidFill>
              </a:rPr>
              <a:t>Presenters:</a:t>
            </a:r>
          </a:p>
          <a:p>
            <a:pPr algn="ctr" eaLnBrk="1" hangingPunct="1"/>
            <a:r>
              <a:rPr lang="en-US" sz="1800">
                <a:solidFill>
                  <a:srgbClr val="056594"/>
                </a:solidFill>
              </a:rPr>
              <a:t>Girma Alemu, MD, MPH</a:t>
            </a:r>
          </a:p>
          <a:p>
            <a:pPr algn="ctr" eaLnBrk="1" hangingPunct="1"/>
            <a:r>
              <a:rPr lang="en-US" sz="1800">
                <a:solidFill>
                  <a:srgbClr val="056594"/>
                </a:solidFill>
              </a:rPr>
              <a:t>Miryam Gerdine, MPH</a:t>
            </a:r>
          </a:p>
          <a:p>
            <a:pPr algn="ctr" eaLnBrk="1" hangingPunct="1"/>
            <a:r>
              <a:rPr lang="en-US" sz="1800">
                <a:solidFill>
                  <a:srgbClr val="056594"/>
                </a:solidFill>
              </a:rPr>
              <a:t>Natassja Manzanero, MS</a:t>
            </a:r>
          </a:p>
          <a:p>
            <a:pPr algn="ctr" eaLnBrk="1" hangingPunct="1"/>
            <a:endParaRPr lang="en-US" sz="1800">
              <a:solidFill>
                <a:srgbClr val="056594"/>
              </a:solidFill>
            </a:endParaRPr>
          </a:p>
          <a:p>
            <a:pPr algn="ctr" eaLnBrk="1" hangingPunct="1"/>
            <a:r>
              <a:rPr lang="en-US" sz="1800" b="1">
                <a:solidFill>
                  <a:srgbClr val="056594"/>
                </a:solidFill>
              </a:rPr>
              <a:t>Moderator:</a:t>
            </a:r>
          </a:p>
          <a:p>
            <a:pPr algn="ctr" eaLnBrk="1" hangingPunct="1"/>
            <a:r>
              <a:rPr lang="en-US" sz="1800">
                <a:solidFill>
                  <a:srgbClr val="056594"/>
                </a:solidFill>
              </a:rPr>
              <a:t>Amber Berrian, MPH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7391400" cy="914400"/>
          </a:xfrm>
        </p:spPr>
        <p:txBody>
          <a:bodyPr/>
          <a:lstStyle/>
          <a:p>
            <a:pPr eaLnBrk="1" hangingPunct="1"/>
            <a:r>
              <a:rPr lang="en-US" sz="3000" smtClean="0">
                <a:solidFill>
                  <a:srgbClr val="FFFF00"/>
                </a:solidFill>
              </a:rPr>
              <a:t>2011 National Healthcare Quality </a:t>
            </a:r>
            <a:br>
              <a:rPr lang="en-US" sz="3000" smtClean="0">
                <a:solidFill>
                  <a:srgbClr val="FFFF00"/>
                </a:solidFill>
              </a:rPr>
            </a:br>
            <a:r>
              <a:rPr lang="en-US" sz="3000" smtClean="0">
                <a:solidFill>
                  <a:srgbClr val="FFFF00"/>
                </a:solidFill>
              </a:rPr>
              <a:t>and Disparities Reports </a:t>
            </a:r>
          </a:p>
        </p:txBody>
      </p:sp>
      <p:sp>
        <p:nvSpPr>
          <p:cNvPr id="12291" name="Rectangle 3"/>
          <p:cNvSpPr>
            <a:spLocks noGrp="1" noChangeArrowheads="1"/>
          </p:cNvSpPr>
          <p:nvPr>
            <p:ph type="body" idx="1"/>
          </p:nvPr>
        </p:nvSpPr>
        <p:spPr>
          <a:xfrm>
            <a:off x="304800" y="1600200"/>
            <a:ext cx="5867400" cy="4114800"/>
          </a:xfrm>
        </p:spPr>
        <p:txBody>
          <a:bodyPr/>
          <a:lstStyle/>
          <a:p>
            <a:pPr marL="406400" indent="-406400" eaLnBrk="1" hangingPunct="1">
              <a:lnSpc>
                <a:spcPct val="85000"/>
              </a:lnSpc>
              <a:spcBef>
                <a:spcPct val="0"/>
              </a:spcBef>
              <a:buFont typeface="Arial" pitchFamily="34" charset="0"/>
              <a:buNone/>
              <a:defRPr/>
            </a:pPr>
            <a:r>
              <a:rPr lang="en-US" sz="2800" b="1" dirty="0" smtClean="0"/>
              <a:t>Key findings:</a:t>
            </a:r>
          </a:p>
          <a:p>
            <a:pPr marL="406400" indent="-406400" eaLnBrk="1" hangingPunct="1">
              <a:lnSpc>
                <a:spcPct val="85000"/>
              </a:lnSpc>
              <a:spcBef>
                <a:spcPct val="0"/>
              </a:spcBef>
              <a:buFont typeface="Arial" pitchFamily="34" charset="0"/>
              <a:buNone/>
              <a:defRPr/>
            </a:pPr>
            <a:endParaRPr lang="en-US" sz="2800" b="1" dirty="0" smtClean="0"/>
          </a:p>
          <a:p>
            <a:pPr marL="917575" lvl="1" indent="-406400" eaLnBrk="1" hangingPunct="1">
              <a:lnSpc>
                <a:spcPct val="85000"/>
              </a:lnSpc>
              <a:spcBef>
                <a:spcPct val="0"/>
              </a:spcBef>
              <a:defRPr/>
            </a:pPr>
            <a:r>
              <a:rPr lang="en-US" dirty="0" smtClean="0"/>
              <a:t>Quality of care improving slowly overall</a:t>
            </a:r>
          </a:p>
          <a:p>
            <a:pPr marL="917575" lvl="1" indent="-406400" eaLnBrk="1" hangingPunct="1">
              <a:lnSpc>
                <a:spcPct val="85000"/>
              </a:lnSpc>
              <a:spcBef>
                <a:spcPct val="0"/>
              </a:spcBef>
              <a:buFont typeface="Arial" pitchFamily="34" charset="0"/>
              <a:buNone/>
              <a:defRPr/>
            </a:pPr>
            <a:endParaRPr lang="en-US" dirty="0" smtClean="0"/>
          </a:p>
          <a:p>
            <a:pPr marL="917575" lvl="1" indent="-406400" eaLnBrk="1" hangingPunct="1">
              <a:lnSpc>
                <a:spcPct val="85000"/>
              </a:lnSpc>
              <a:spcBef>
                <a:spcPct val="0"/>
              </a:spcBef>
              <a:buFont typeface="Arial" pitchFamily="34" charset="0"/>
              <a:buNone/>
              <a:defRPr/>
            </a:pPr>
            <a:endParaRPr lang="en-US" dirty="0" smtClean="0"/>
          </a:p>
          <a:p>
            <a:pPr marL="917575" lvl="1" indent="-406400" eaLnBrk="1" hangingPunct="1">
              <a:lnSpc>
                <a:spcPct val="85000"/>
              </a:lnSpc>
              <a:spcBef>
                <a:spcPct val="0"/>
              </a:spcBef>
              <a:defRPr/>
            </a:pPr>
            <a:r>
              <a:rPr lang="en-US" dirty="0" smtClean="0"/>
              <a:t>Access not improving for most minority groups</a:t>
            </a:r>
          </a:p>
          <a:p>
            <a:pPr marL="917575" lvl="1" indent="-406400" eaLnBrk="1" hangingPunct="1">
              <a:lnSpc>
                <a:spcPct val="85000"/>
              </a:lnSpc>
              <a:spcBef>
                <a:spcPct val="0"/>
              </a:spcBef>
              <a:defRPr/>
            </a:pPr>
            <a:endParaRPr lang="en-US" dirty="0" smtClean="0"/>
          </a:p>
          <a:p>
            <a:pPr marL="511175" lvl="1" indent="0" eaLnBrk="1" hangingPunct="1">
              <a:lnSpc>
                <a:spcPct val="85000"/>
              </a:lnSpc>
              <a:spcBef>
                <a:spcPct val="0"/>
              </a:spcBef>
              <a:buFont typeface="Arial" pitchFamily="34" charset="0"/>
              <a:buNone/>
              <a:defRPr/>
            </a:pPr>
            <a:endParaRPr lang="en-US" sz="2400" dirty="0" smtClean="0"/>
          </a:p>
          <a:p>
            <a:pPr marL="406400" indent="-406400" eaLnBrk="1" hangingPunct="1">
              <a:lnSpc>
                <a:spcPct val="85000"/>
              </a:lnSpc>
              <a:spcBef>
                <a:spcPct val="0"/>
              </a:spcBef>
              <a:defRPr/>
            </a:pPr>
            <a:endParaRPr lang="en-US" sz="2400" dirty="0" smtClean="0"/>
          </a:p>
        </p:txBody>
      </p:sp>
      <p:sp>
        <p:nvSpPr>
          <p:cNvPr id="7" name="TextBox 6"/>
          <p:cNvSpPr txBox="1"/>
          <p:nvPr/>
        </p:nvSpPr>
        <p:spPr>
          <a:xfrm>
            <a:off x="-762000" y="6096000"/>
            <a:ext cx="9144000" cy="400050"/>
          </a:xfrm>
          <a:prstGeom prst="rect">
            <a:avLst/>
          </a:prstGeom>
          <a:noFill/>
        </p:spPr>
        <p:txBody>
          <a:bodyPr>
            <a:spAutoFit/>
          </a:bodyPr>
          <a:lstStyle/>
          <a:p>
            <a:pPr algn="ctr">
              <a:defRPr/>
            </a:pPr>
            <a:r>
              <a:rPr lang="en-US" dirty="0">
                <a:solidFill>
                  <a:srgbClr val="057590"/>
                </a:solidFill>
                <a:latin typeface="+mj-lt"/>
                <a:cs typeface="ＭＳ Ｐゴシック" charset="-128"/>
              </a:rPr>
              <a:t>www.ahrq.gov/qual/qrdr11.htm</a:t>
            </a:r>
          </a:p>
        </p:txBody>
      </p:sp>
      <p:pic>
        <p:nvPicPr>
          <p:cNvPr id="12293" name="Picture 7" descr="Dispariti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038600"/>
            <a:ext cx="2057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Quality.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219200"/>
            <a:ext cx="2057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152400"/>
            <a:ext cx="7315200" cy="639763"/>
          </a:xfrm>
        </p:spPr>
        <p:txBody>
          <a:bodyPr/>
          <a:lstStyle/>
          <a:p>
            <a:pPr eaLnBrk="1" hangingPunct="1"/>
            <a:r>
              <a:rPr lang="en-US" smtClean="0">
                <a:solidFill>
                  <a:srgbClr val="FFFF00"/>
                </a:solidFill>
              </a:rPr>
              <a:t>Quality is Improving Slowly</a:t>
            </a:r>
          </a:p>
        </p:txBody>
      </p:sp>
      <p:sp>
        <p:nvSpPr>
          <p:cNvPr id="13315" name="Content Placeholder 2"/>
          <p:cNvSpPr>
            <a:spLocks noGrp="1"/>
          </p:cNvSpPr>
          <p:nvPr>
            <p:ph idx="1"/>
          </p:nvPr>
        </p:nvSpPr>
        <p:spPr>
          <a:xfrm>
            <a:off x="4648200" y="1524000"/>
            <a:ext cx="4114800" cy="4724400"/>
          </a:xfrm>
        </p:spPr>
        <p:txBody>
          <a:bodyPr/>
          <a:lstStyle/>
          <a:p>
            <a:pPr eaLnBrk="1" hangingPunct="1"/>
            <a:r>
              <a:rPr lang="en-US" sz="2800" smtClean="0"/>
              <a:t>Nearly 60 percent of health care quality measures tracked showed improvement</a:t>
            </a:r>
          </a:p>
          <a:p>
            <a:pPr eaLnBrk="1" hangingPunct="1"/>
            <a:endParaRPr lang="en-US" sz="2800" smtClean="0"/>
          </a:p>
          <a:p>
            <a:pPr eaLnBrk="1" hangingPunct="1"/>
            <a:r>
              <a:rPr lang="en-US" sz="2800" smtClean="0"/>
              <a:t>However, the median rate of change was 2.5 percent per year</a:t>
            </a:r>
          </a:p>
        </p:txBody>
      </p:sp>
      <p:pic>
        <p:nvPicPr>
          <p:cNvPr id="5122" name="Picture 2"/>
          <p:cNvPicPr>
            <a:picLocks noChangeAspect="1" noChangeArrowheads="1"/>
          </p:cNvPicPr>
          <p:nvPr/>
        </p:nvPicPr>
        <p:blipFill>
          <a:blip r:embed="rId3" cstate="print"/>
          <a:srcRect/>
          <a:stretch>
            <a:fillRect/>
          </a:stretch>
        </p:blipFill>
        <p:spPr bwMode="auto">
          <a:xfrm>
            <a:off x="241748" y="1447800"/>
            <a:ext cx="4330252" cy="490566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p:cNvSpPr txBox="1"/>
          <p:nvPr/>
        </p:nvSpPr>
        <p:spPr>
          <a:xfrm>
            <a:off x="228600" y="6488113"/>
            <a:ext cx="8458200" cy="369887"/>
          </a:xfrm>
          <a:prstGeom prst="rect">
            <a:avLst/>
          </a:prstGeom>
          <a:noFill/>
        </p:spPr>
        <p:txBody>
          <a:bodyPr>
            <a:spAutoFit/>
          </a:bodyPr>
          <a:lstStyle/>
          <a:p>
            <a:pPr algn="ctr">
              <a:defRPr/>
            </a:pPr>
            <a:r>
              <a:rPr lang="en-US" dirty="0">
                <a:solidFill>
                  <a:srgbClr val="057590"/>
                </a:solidFill>
                <a:latin typeface="+mj-lt"/>
              </a:rPr>
              <a:t>AHRQ 2011 National Healthcare Quality and Disparities Reports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90600" y="0"/>
            <a:ext cx="6705600" cy="838200"/>
          </a:xfrm>
        </p:spPr>
        <p:txBody>
          <a:bodyPr/>
          <a:lstStyle/>
          <a:p>
            <a:pPr eaLnBrk="1" hangingPunct="1"/>
            <a:r>
              <a:rPr lang="en-US" sz="3200" smtClean="0">
                <a:solidFill>
                  <a:srgbClr val="FFFF00"/>
                </a:solidFill>
              </a:rPr>
              <a:t>Limited Improvement in </a:t>
            </a:r>
            <a:br>
              <a:rPr lang="en-US" sz="3200" smtClean="0">
                <a:solidFill>
                  <a:srgbClr val="FFFF00"/>
                </a:solidFill>
              </a:rPr>
            </a:br>
            <a:r>
              <a:rPr lang="en-US" sz="3200" smtClean="0">
                <a:solidFill>
                  <a:srgbClr val="FFFF00"/>
                </a:solidFill>
              </a:rPr>
              <a:t>Healthcare Disparities </a:t>
            </a:r>
          </a:p>
        </p:txBody>
      </p:sp>
      <p:sp>
        <p:nvSpPr>
          <p:cNvPr id="14339" name="Content Placeholder 2"/>
          <p:cNvSpPr>
            <a:spLocks noGrp="1"/>
          </p:cNvSpPr>
          <p:nvPr>
            <p:ph idx="1"/>
          </p:nvPr>
        </p:nvSpPr>
        <p:spPr>
          <a:xfrm>
            <a:off x="4876800" y="3048000"/>
            <a:ext cx="4114800" cy="1524000"/>
          </a:xfrm>
        </p:spPr>
        <p:txBody>
          <a:bodyPr/>
          <a:lstStyle/>
          <a:p>
            <a:pPr eaLnBrk="1" hangingPunct="1">
              <a:buFont typeface="Arial" pitchFamily="34" charset="0"/>
              <a:buNone/>
            </a:pPr>
            <a:r>
              <a:rPr lang="en-US" sz="2800" smtClean="0"/>
              <a:t>	In some areas there were improvements in reducing disparities</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4267200" cy="4926013"/>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488113"/>
            <a:ext cx="8686800" cy="369887"/>
          </a:xfrm>
          <a:prstGeom prst="rect">
            <a:avLst/>
          </a:prstGeom>
          <a:noFill/>
        </p:spPr>
        <p:txBody>
          <a:bodyPr>
            <a:spAutoFit/>
          </a:bodyPr>
          <a:lstStyle/>
          <a:p>
            <a:pPr algn="ctr">
              <a:defRPr/>
            </a:pPr>
            <a:r>
              <a:rPr lang="en-US" dirty="0">
                <a:solidFill>
                  <a:srgbClr val="057590"/>
                </a:solidFill>
                <a:latin typeface="+mj-lt"/>
              </a:rPr>
              <a:t>AHRQ 2011 National Healthcare Quality and Disparities Reports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0"/>
            <a:ext cx="8077200" cy="1066800"/>
          </a:xfrm>
        </p:spPr>
        <p:txBody>
          <a:bodyPr/>
          <a:lstStyle/>
          <a:p>
            <a:pPr marL="342900" indent="-342900" eaLnBrk="1" hangingPunct="1">
              <a:lnSpc>
                <a:spcPct val="70000"/>
              </a:lnSpc>
              <a:spcBef>
                <a:spcPct val="20000"/>
              </a:spcBef>
              <a:defRPr/>
            </a:pPr>
            <a:r>
              <a:rPr lang="en-US" dirty="0">
                <a:solidFill>
                  <a:srgbClr val="FFFF00"/>
                </a:solidFill>
                <a:ea typeface="+mn-ea"/>
                <a:cs typeface="Times New Roman" pitchFamily="18" charset="0"/>
              </a:rPr>
              <a:t/>
            </a:r>
            <a:br>
              <a:rPr lang="en-US" dirty="0">
                <a:solidFill>
                  <a:srgbClr val="FFFF00"/>
                </a:solidFill>
                <a:ea typeface="+mn-ea"/>
                <a:cs typeface="Times New Roman" pitchFamily="18" charset="0"/>
              </a:rPr>
            </a:br>
            <a:r>
              <a:rPr lang="en-US" dirty="0" smtClean="0">
                <a:solidFill>
                  <a:srgbClr val="FFFF00"/>
                </a:solidFill>
                <a:ea typeface="+mn-ea"/>
                <a:cs typeface="Calibri" pitchFamily="34" charset="0"/>
              </a:rPr>
              <a:t>Rapidly Evolving Landscape </a:t>
            </a:r>
            <a:r>
              <a:rPr lang="en-US" dirty="0">
                <a:solidFill>
                  <a:srgbClr val="FFFF00"/>
                </a:solidFill>
                <a:ea typeface="+mn-ea"/>
                <a:cs typeface="Calibri" pitchFamily="34" charset="0"/>
              </a:rPr>
              <a:t/>
            </a:r>
            <a:br>
              <a:rPr lang="en-US" dirty="0">
                <a:solidFill>
                  <a:srgbClr val="FFFF00"/>
                </a:solidFill>
                <a:ea typeface="+mn-ea"/>
                <a:cs typeface="Calibri" pitchFamily="34" charset="0"/>
              </a:rPr>
            </a:br>
            <a:endParaRPr lang="en-US" dirty="0" smtClean="0">
              <a:solidFill>
                <a:srgbClr val="FFFF00"/>
              </a:solidFill>
              <a:cs typeface="Calibri" pitchFamily="34" charset="0"/>
            </a:endParaRPr>
          </a:p>
        </p:txBody>
      </p:sp>
      <p:sp>
        <p:nvSpPr>
          <p:cNvPr id="16387" name="Content Placeholder 2"/>
          <p:cNvSpPr>
            <a:spLocks noGrp="1"/>
          </p:cNvSpPr>
          <p:nvPr>
            <p:ph idx="4294967295"/>
          </p:nvPr>
        </p:nvSpPr>
        <p:spPr>
          <a:xfrm>
            <a:off x="411163" y="1371600"/>
            <a:ext cx="8732837" cy="5076825"/>
          </a:xfrm>
        </p:spPr>
        <p:txBody>
          <a:bodyPr/>
          <a:lstStyle/>
          <a:p>
            <a:pPr eaLnBrk="1" hangingPunct="1">
              <a:lnSpc>
                <a:spcPct val="70000"/>
              </a:lnSpc>
              <a:buFontTx/>
              <a:buNone/>
              <a:defRPr/>
            </a:pPr>
            <a:r>
              <a:rPr lang="en-US" sz="700" dirty="0" smtClean="0"/>
              <a:t>  </a:t>
            </a:r>
            <a:r>
              <a:rPr lang="en-US" sz="4000" dirty="0" smtClean="0"/>
              <a:t> </a:t>
            </a:r>
          </a:p>
          <a:p>
            <a:pPr eaLnBrk="1" hangingPunct="1">
              <a:lnSpc>
                <a:spcPct val="70000"/>
              </a:lnSpc>
              <a:defRPr/>
            </a:pPr>
            <a:r>
              <a:rPr lang="en-US" sz="2800" dirty="0" smtClean="0">
                <a:latin typeface="+mj-lt"/>
                <a:cs typeface="Times New Roman" pitchFamily="18" charset="0"/>
              </a:rPr>
              <a:t>Health Information Technology for Economic and Clinical Health Act </a:t>
            </a:r>
          </a:p>
          <a:p>
            <a:pPr eaLnBrk="1" hangingPunct="1">
              <a:lnSpc>
                <a:spcPct val="70000"/>
              </a:lnSpc>
              <a:defRPr/>
            </a:pPr>
            <a:endParaRPr lang="en-US" sz="2800" dirty="0" smtClean="0">
              <a:latin typeface="+mj-lt"/>
              <a:cs typeface="Times New Roman" pitchFamily="18" charset="0"/>
            </a:endParaRPr>
          </a:p>
          <a:p>
            <a:pPr eaLnBrk="1" hangingPunct="1">
              <a:lnSpc>
                <a:spcPct val="70000"/>
              </a:lnSpc>
              <a:defRPr/>
            </a:pPr>
            <a:r>
              <a:rPr lang="en-US" sz="2800" dirty="0" smtClean="0">
                <a:latin typeface="+mj-lt"/>
                <a:cs typeface="Times New Roman" pitchFamily="18" charset="0"/>
              </a:rPr>
              <a:t>Affordable Care Act </a:t>
            </a:r>
          </a:p>
          <a:p>
            <a:pPr eaLnBrk="1" hangingPunct="1">
              <a:lnSpc>
                <a:spcPct val="70000"/>
              </a:lnSpc>
              <a:buFont typeface="Arial" charset="0"/>
              <a:buNone/>
              <a:defRPr/>
            </a:pPr>
            <a:endParaRPr lang="en-US" sz="2800" dirty="0" smtClean="0">
              <a:latin typeface="+mj-lt"/>
              <a:cs typeface="Times New Roman" pitchFamily="18" charset="0"/>
            </a:endParaRPr>
          </a:p>
          <a:p>
            <a:pPr marL="342900" lvl="1" indent="-342900" eaLnBrk="1" hangingPunct="1">
              <a:lnSpc>
                <a:spcPct val="70000"/>
              </a:lnSpc>
              <a:buFont typeface="Arial" charset="0"/>
              <a:buChar char="•"/>
              <a:defRPr/>
            </a:pPr>
            <a:r>
              <a:rPr lang="en-US" dirty="0" smtClean="0">
                <a:latin typeface="+mj-lt"/>
              </a:rPr>
              <a:t>Meaningful Use - EHR Incentive Program </a:t>
            </a:r>
          </a:p>
          <a:p>
            <a:pPr marL="342900" lvl="1" indent="-342900" eaLnBrk="1" hangingPunct="1">
              <a:lnSpc>
                <a:spcPct val="70000"/>
              </a:lnSpc>
              <a:buFont typeface="Arial" charset="0"/>
              <a:buChar char="•"/>
              <a:defRPr/>
            </a:pPr>
            <a:endParaRPr lang="en-US" dirty="0" smtClean="0">
              <a:latin typeface="+mj-lt"/>
            </a:endParaRPr>
          </a:p>
          <a:p>
            <a:pPr marL="342900" lvl="1" indent="-342900" eaLnBrk="1" hangingPunct="1">
              <a:lnSpc>
                <a:spcPct val="70000"/>
              </a:lnSpc>
              <a:buFont typeface="Arial" charset="0"/>
              <a:buChar char="•"/>
              <a:defRPr/>
            </a:pPr>
            <a:r>
              <a:rPr lang="en-US" dirty="0" smtClean="0">
                <a:latin typeface="+mj-lt"/>
              </a:rPr>
              <a:t>National Quality Strategy  </a:t>
            </a:r>
          </a:p>
          <a:p>
            <a:pPr marL="342900" lvl="1" indent="-342900" eaLnBrk="1" hangingPunct="1">
              <a:lnSpc>
                <a:spcPct val="70000"/>
              </a:lnSpc>
              <a:buFont typeface="Arial" charset="0"/>
              <a:buChar char="•"/>
              <a:defRPr/>
            </a:pPr>
            <a:endParaRPr lang="en-US" dirty="0" smtClean="0">
              <a:latin typeface="+mj-lt"/>
            </a:endParaRPr>
          </a:p>
          <a:p>
            <a:pPr marL="342900" lvl="1" indent="-342900" eaLnBrk="1" hangingPunct="1">
              <a:lnSpc>
                <a:spcPct val="70000"/>
              </a:lnSpc>
              <a:buFont typeface="Arial" charset="0"/>
              <a:buChar char="•"/>
              <a:defRPr/>
            </a:pPr>
            <a:r>
              <a:rPr lang="en-US" dirty="0" smtClean="0">
                <a:latin typeface="+mj-lt"/>
              </a:rPr>
              <a:t>HHS contract with the National Quality Forum</a:t>
            </a:r>
          </a:p>
          <a:p>
            <a:pPr lvl="1" eaLnBrk="1" hangingPunct="1">
              <a:lnSpc>
                <a:spcPct val="70000"/>
              </a:lnSpc>
              <a:buFont typeface="Arial" charset="0"/>
              <a:buChar char="•"/>
              <a:defRPr/>
            </a:pPr>
            <a:endParaRPr lang="en-US" sz="4000" dirty="0" smtClean="0">
              <a:latin typeface="Times New Roman" pitchFamily="18" charset="0"/>
              <a:cs typeface="Times New Roman" pitchFamily="18" charset="0"/>
            </a:endParaRPr>
          </a:p>
          <a:p>
            <a:pPr lvl="1" eaLnBrk="1" hangingPunct="1">
              <a:lnSpc>
                <a:spcPct val="70000"/>
              </a:lnSpc>
              <a:buFontTx/>
              <a:buNone/>
              <a:defRPr/>
            </a:pPr>
            <a:r>
              <a:rPr lang="en-US" sz="700" dirty="0" smtClean="0"/>
              <a:t>	</a:t>
            </a:r>
          </a:p>
          <a:p>
            <a:pPr lvl="1" eaLnBrk="1" hangingPunct="1">
              <a:lnSpc>
                <a:spcPct val="70000"/>
              </a:lnSpc>
              <a:buFontTx/>
              <a:buNone/>
              <a:defRPr/>
            </a:pPr>
            <a:endParaRPr lang="en-US" sz="700" dirty="0" smtClean="0"/>
          </a:p>
          <a:p>
            <a:pPr eaLnBrk="1" hangingPunct="1">
              <a:lnSpc>
                <a:spcPct val="70000"/>
              </a:lnSpc>
              <a:buFont typeface="Arial" charset="0"/>
              <a:buChar char="•"/>
              <a:defRPr/>
            </a:pPr>
            <a:endParaRPr lang="en-US" sz="700" dirty="0" smtClean="0"/>
          </a:p>
        </p:txBody>
      </p:sp>
      <p:sp>
        <p:nvSpPr>
          <p:cNvPr id="15364" name="Text Box 4"/>
          <p:cNvSpPr txBox="1">
            <a:spLocks noChangeArrowheads="1"/>
          </p:cNvSpPr>
          <p:nvPr/>
        </p:nvSpPr>
        <p:spPr bwMode="auto">
          <a:xfrm>
            <a:off x="8763000" y="6400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spcBef>
                <a:spcPct val="50000"/>
              </a:spcBef>
            </a:pPr>
            <a:r>
              <a:rPr lang="en-US">
                <a:solidFill>
                  <a:schemeClr val="bg1"/>
                </a:solidFill>
                <a:latin typeface="Calibri" pitchFamily="34" charset="0"/>
                <a:ea typeface="ＭＳ Ｐゴシック" pitchFamily="34" charset="-128"/>
              </a:rPr>
              <a:t>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52400" y="0"/>
            <a:ext cx="8229600" cy="990600"/>
          </a:xfrm>
        </p:spPr>
        <p:txBody>
          <a:bodyPr/>
          <a:lstStyle/>
          <a:p>
            <a:pPr eaLnBrk="1" hangingPunct="1"/>
            <a:r>
              <a:rPr lang="en-US" smtClean="0">
                <a:solidFill>
                  <a:srgbClr val="FFFF00"/>
                </a:solidFill>
                <a:cs typeface="Times New Roman" pitchFamily="18" charset="0"/>
              </a:rPr>
              <a:t>National Quality Strategy</a:t>
            </a:r>
          </a:p>
        </p:txBody>
      </p:sp>
      <p:sp>
        <p:nvSpPr>
          <p:cNvPr id="16387" name="Content Placeholder 2"/>
          <p:cNvSpPr>
            <a:spLocks noGrp="1"/>
          </p:cNvSpPr>
          <p:nvPr>
            <p:ph idx="4294967295"/>
          </p:nvPr>
        </p:nvSpPr>
        <p:spPr>
          <a:xfrm>
            <a:off x="381000" y="1143000"/>
            <a:ext cx="8153400" cy="5334000"/>
          </a:xfrm>
        </p:spPr>
        <p:txBody>
          <a:bodyPr/>
          <a:lstStyle/>
          <a:p>
            <a:pPr eaLnBrk="1" hangingPunct="1"/>
            <a:endParaRPr lang="en-US" sz="2400" b="1" smtClean="0">
              <a:latin typeface="Calibri" pitchFamily="34" charset="0"/>
            </a:endParaRPr>
          </a:p>
          <a:p>
            <a:pPr eaLnBrk="1" hangingPunct="1"/>
            <a:r>
              <a:rPr lang="en-US" sz="2400" smtClean="0">
                <a:ea typeface="Arial Unicode MS" pitchFamily="34" charset="-128"/>
                <a:cs typeface="Arial Unicode MS" pitchFamily="34" charset="-128"/>
              </a:rPr>
              <a:t>Section 3011 of the Affordable Care Act (ACA) requires the establishment of a National Quality Strategy (NQS) </a:t>
            </a:r>
          </a:p>
          <a:p>
            <a:pPr eaLnBrk="1" hangingPunct="1">
              <a:buFont typeface="Arial" pitchFamily="34" charset="0"/>
              <a:buNone/>
            </a:pPr>
            <a:endParaRPr lang="en-US" sz="2400" smtClean="0">
              <a:ea typeface="Arial Unicode MS" pitchFamily="34" charset="-128"/>
              <a:cs typeface="Arial Unicode MS" pitchFamily="34" charset="-128"/>
            </a:endParaRPr>
          </a:p>
          <a:p>
            <a:pPr eaLnBrk="1" hangingPunct="1">
              <a:buFont typeface="Arial" pitchFamily="34" charset="0"/>
              <a:buNone/>
            </a:pPr>
            <a:r>
              <a:rPr lang="en-US" sz="2400" smtClean="0">
                <a:ea typeface="Arial Unicode MS" pitchFamily="34" charset="-128"/>
                <a:cs typeface="Arial Unicode MS" pitchFamily="34" charset="-128"/>
              </a:rPr>
              <a:t>Additional Directions:</a:t>
            </a:r>
          </a:p>
          <a:p>
            <a:pPr eaLnBrk="1" hangingPunct="1"/>
            <a:r>
              <a:rPr lang="en-US" sz="2400" smtClean="0">
                <a:ea typeface="Arial Unicode MS" pitchFamily="34" charset="-128"/>
                <a:cs typeface="Arial Unicode MS" pitchFamily="34" charset="-128"/>
              </a:rPr>
              <a:t>Agency-specific strategic plans to achieve national priorities</a:t>
            </a:r>
          </a:p>
          <a:p>
            <a:pPr eaLnBrk="1" hangingPunct="1"/>
            <a:r>
              <a:rPr lang="en-US" sz="2400" smtClean="0">
                <a:ea typeface="Arial Unicode MS" pitchFamily="34" charset="-128"/>
                <a:cs typeface="Arial Unicode MS" pitchFamily="34" charset="-128"/>
              </a:rPr>
              <a:t>Minimize duplication of efforts and [promote the] utilization of common quality measures </a:t>
            </a:r>
          </a:p>
          <a:p>
            <a:pPr eaLnBrk="1" hangingPunct="1"/>
            <a:r>
              <a:rPr lang="en-US" sz="2400" smtClean="0">
                <a:ea typeface="Arial Unicode MS" pitchFamily="34" charset="-128"/>
                <a:cs typeface="Arial Unicode MS" pitchFamily="34" charset="-128"/>
              </a:rPr>
              <a:t>Inter-agency collaboration</a:t>
            </a:r>
          </a:p>
          <a:p>
            <a:pPr eaLnBrk="1" hangingPunct="1"/>
            <a:r>
              <a:rPr lang="en-US" sz="2400" smtClean="0">
                <a:ea typeface="Arial Unicode MS" pitchFamily="34" charset="-128"/>
                <a:cs typeface="Arial Unicode MS" pitchFamily="34" charset="-128"/>
              </a:rPr>
              <a:t>Measures alignment</a:t>
            </a:r>
          </a:p>
          <a:p>
            <a:pPr eaLnBrk="1" hangingPunct="1"/>
            <a:endParaRPr lang="en-US" sz="2400" b="1"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868363"/>
          </a:xfrm>
        </p:spPr>
        <p:txBody>
          <a:bodyPr>
            <a:normAutofit fontScale="90000"/>
          </a:bodyPr>
          <a:lstStyle/>
          <a:p>
            <a:pPr eaLnBrk="1" hangingPunct="1">
              <a:defRPr/>
            </a:pPr>
            <a:r>
              <a:rPr lang="en-US" sz="4000" dirty="0" smtClean="0">
                <a:solidFill>
                  <a:srgbClr val="FFFF00"/>
                </a:solidFill>
              </a:rPr>
              <a:t>National Quality Strategy</a:t>
            </a:r>
            <a:r>
              <a:rPr lang="en-US" sz="3200" dirty="0" smtClean="0"/>
              <a:t/>
            </a:r>
            <a:br>
              <a:rPr lang="en-US" sz="3200" dirty="0" smtClean="0"/>
            </a:br>
            <a:endParaRPr lang="en-US" sz="3200" dirty="0"/>
          </a:p>
        </p:txBody>
      </p:sp>
      <p:sp>
        <p:nvSpPr>
          <p:cNvPr id="17411" name="Date Placeholder 3"/>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r>
              <a:rPr lang="en-US"/>
              <a:t> </a:t>
            </a:r>
          </a:p>
        </p:txBody>
      </p:sp>
      <p:sp>
        <p:nvSpPr>
          <p:cNvPr id="17412" name="Footer Placeholder 4"/>
          <p:cNvSpPr>
            <a:spLocks noGrp="1"/>
          </p:cNvSpPr>
          <p:nvPr>
            <p:ph type="ftr" sz="quarter" idx="4294967295"/>
          </p:nvPr>
        </p:nvSpPr>
        <p:spPr bwMode="auto">
          <a:xfrm>
            <a:off x="1066800" y="6096000"/>
            <a:ext cx="8458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r>
              <a:rPr lang="en-US"/>
              <a:t> Released April 30, 2012 – </a:t>
            </a:r>
            <a:r>
              <a:rPr lang="en-US">
                <a:hlinkClick r:id="rId2"/>
              </a:rPr>
              <a:t>www.workingforquality.ahrq.gov</a:t>
            </a:r>
            <a:endParaRPr lang="en-US"/>
          </a:p>
          <a:p>
            <a:pPr eaLnBrk="1" hangingPunct="1"/>
            <a:endParaRPr lang="en-US"/>
          </a:p>
          <a:p>
            <a:pPr eaLnBrk="1" hangingPunct="1"/>
            <a:endParaRPr lang="en-US"/>
          </a:p>
        </p:txBody>
      </p:sp>
      <p:sp>
        <p:nvSpPr>
          <p:cNvPr id="17413" name="Slide Number Placeholder 5"/>
          <p:cNvSpPr>
            <a:spLocks noGrp="1"/>
          </p:cNvSpPr>
          <p:nvPr>
            <p:ph type="sldNum" sz="quarter" idx="4294967295"/>
          </p:nvPr>
        </p:nvSpPr>
        <p:spPr bwMode="auto">
          <a:xfrm>
            <a:off x="64770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r>
              <a:rPr lang="en-US"/>
              <a:t/>
            </a:r>
            <a:br>
              <a:rPr lang="en-US"/>
            </a:br>
            <a:endParaRPr lang="en-US"/>
          </a:p>
          <a:p>
            <a:pPr eaLnBrk="1" hangingPunct="1"/>
            <a:r>
              <a:rPr lang="en-US"/>
              <a:t> </a:t>
            </a:r>
          </a:p>
          <a:p>
            <a:pPr eaLnBrk="1" hangingPunct="1"/>
            <a:endParaRPr lang="en-US"/>
          </a:p>
        </p:txBody>
      </p:sp>
      <p:graphicFrame>
        <p:nvGraphicFramePr>
          <p:cNvPr id="9" name="Table 8"/>
          <p:cNvGraphicFramePr>
            <a:graphicFrameLocks noGrp="1"/>
          </p:cNvGraphicFramePr>
          <p:nvPr/>
        </p:nvGraphicFramePr>
        <p:xfrm>
          <a:off x="609600" y="1143000"/>
          <a:ext cx="8077200" cy="4867276"/>
        </p:xfrm>
        <a:graphic>
          <a:graphicData uri="http://schemas.openxmlformats.org/drawingml/2006/table">
            <a:tbl>
              <a:tblPr firstRow="1" bandRow="1">
                <a:tableStyleId>{D7AC3CCA-C797-4891-BE02-D94E43425B78}</a:tableStyleId>
              </a:tblPr>
              <a:tblGrid>
                <a:gridCol w="8077200"/>
              </a:tblGrid>
              <a:tr h="549949">
                <a:tc>
                  <a:txBody>
                    <a:bodyPr/>
                    <a:lstStyle/>
                    <a:p>
                      <a:pPr algn="ctr"/>
                      <a:r>
                        <a:rPr lang="en-US" sz="1800" dirty="0" smtClean="0"/>
                        <a:t>NQS Aims</a:t>
                      </a:r>
                      <a:endParaRPr lang="en-US" sz="1800" dirty="0"/>
                    </a:p>
                  </a:txBody>
                  <a:tcPr marT="45726" marB="45726"/>
                </a:tc>
              </a:tr>
              <a:tr h="1715982">
                <a:tc>
                  <a:txBody>
                    <a:bodyPr/>
                    <a:lstStyle/>
                    <a:p>
                      <a:r>
                        <a:rPr lang="en-US" sz="1400" dirty="0" smtClean="0"/>
                        <a:t>1) </a:t>
                      </a:r>
                      <a:r>
                        <a:rPr lang="en-US" sz="1400" dirty="0" smtClean="0">
                          <a:latin typeface="+mn-lt"/>
                          <a:cs typeface="+mn-cs"/>
                        </a:rPr>
                        <a:t>Improve overall quality by making health care more patient-centered, reliable, accessible and safe</a:t>
                      </a:r>
                      <a:endParaRPr lang="en-US" sz="1400" dirty="0" smtClean="0"/>
                    </a:p>
                    <a:p>
                      <a:r>
                        <a:rPr lang="en-US" sz="1400" dirty="0" smtClean="0"/>
                        <a:t>2) </a:t>
                      </a:r>
                      <a:r>
                        <a:rPr lang="en-US" sz="1400" dirty="0" smtClean="0">
                          <a:latin typeface="+mn-lt"/>
                          <a:cs typeface="+mn-cs"/>
                        </a:rPr>
                        <a:t>Improve population health by supporting proven interventions to address behavioral, social and environmental determinants of health, in addition to delivering higher-quality care.</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 </a:t>
                      </a:r>
                      <a:r>
                        <a:rPr lang="en-US" sz="1400" dirty="0" smtClean="0">
                          <a:latin typeface="+mn-lt"/>
                          <a:ea typeface="+mn-ea"/>
                        </a:rPr>
                        <a:t>Reduce the cost of quality health care for individuals, families, employers and government.</a:t>
                      </a:r>
                    </a:p>
                  </a:txBody>
                  <a:tcPr marT="45726" marB="45726"/>
                </a:tc>
              </a:tr>
              <a:tr h="423368">
                <a:tc>
                  <a:txBody>
                    <a:bodyPr/>
                    <a:lstStyle/>
                    <a:p>
                      <a:pPr algn="ctr"/>
                      <a:r>
                        <a:rPr lang="en-US" sz="1800" b="1" smtClean="0"/>
                        <a:t>NQS Priorities</a:t>
                      </a:r>
                      <a:endParaRPr lang="en-US" sz="1800" b="1" dirty="0"/>
                    </a:p>
                  </a:txBody>
                  <a:tcPr marT="45726" marB="45726"/>
                </a:tc>
              </a:tr>
              <a:tr h="2177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 Making care safer by reducing harm caused in the delivery of care</a:t>
                      </a:r>
                    </a:p>
                    <a:p>
                      <a:r>
                        <a:rPr lang="en-US" sz="1400" dirty="0" smtClean="0"/>
                        <a:t>2) Ensuring that each person and family are engaged as partners in their care</a:t>
                      </a:r>
                    </a:p>
                    <a:p>
                      <a:r>
                        <a:rPr lang="en-US" sz="1400" dirty="0" smtClean="0"/>
                        <a:t>3) Promoting effective communication and coordination of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 Promoting the most effective prevention and treatment practices for the leading causes of mortality, starting with cardiovascular disease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5) Working with communities to promote wide use of best practices to enable healthy living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6) Making quality care more affordable for individuals, families, employers, and governments by developing and spreading new health care delivery models</a:t>
                      </a:r>
                    </a:p>
                  </a:txBody>
                  <a:tcPr marT="45726" marB="45726"/>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7063" y="247650"/>
            <a:ext cx="8056562" cy="1123950"/>
          </a:xfrm>
        </p:spPr>
        <p:txBody>
          <a:bodyPr/>
          <a:lstStyle/>
          <a:p>
            <a:pPr eaLnBrk="1" hangingPunct="1"/>
            <a:r>
              <a:rPr lang="en-US" smtClean="0"/>
              <a:t/>
            </a:r>
            <a:br>
              <a:rPr lang="en-US" smtClean="0"/>
            </a:br>
            <a:endParaRPr lang="en-US" smtClean="0"/>
          </a:p>
        </p:txBody>
      </p:sp>
      <p:sp>
        <p:nvSpPr>
          <p:cNvPr id="9219" name="Rectangle 3"/>
          <p:cNvSpPr>
            <a:spLocks noGrp="1" noChangeArrowheads="1"/>
          </p:cNvSpPr>
          <p:nvPr>
            <p:ph type="body" idx="1"/>
          </p:nvPr>
        </p:nvSpPr>
        <p:spPr>
          <a:xfrm>
            <a:off x="457200" y="152400"/>
            <a:ext cx="8001000" cy="609600"/>
          </a:xfrm>
        </p:spPr>
        <p:txBody>
          <a:bodyPr/>
          <a:lstStyle/>
          <a:p>
            <a:pPr marL="0" indent="0" algn="ctr" eaLnBrk="1" hangingPunct="1">
              <a:buFontTx/>
              <a:buNone/>
              <a:defRPr/>
            </a:pPr>
            <a:r>
              <a:rPr lang="en-US" sz="3600" b="1" dirty="0">
                <a:solidFill>
                  <a:srgbClr val="FFFF00"/>
                </a:solidFill>
                <a:latin typeface="+mj-lt"/>
                <a:ea typeface="+mj-ea"/>
                <a:cs typeface="Calibri" pitchFamily="34" charset="0"/>
              </a:rPr>
              <a:t>Next Steps for </a:t>
            </a:r>
            <a:r>
              <a:rPr lang="en-US" sz="3600" b="1" dirty="0" smtClean="0">
                <a:solidFill>
                  <a:srgbClr val="FFFF00"/>
                </a:solidFill>
                <a:latin typeface="+mj-lt"/>
                <a:ea typeface="+mj-ea"/>
                <a:cs typeface="Calibri" pitchFamily="34" charset="0"/>
              </a:rPr>
              <a:t>NQS</a:t>
            </a:r>
          </a:p>
          <a:p>
            <a:pPr marL="0" indent="0" algn="ctr" eaLnBrk="1" hangingPunct="1">
              <a:buFontTx/>
              <a:buNone/>
              <a:defRPr/>
            </a:pPr>
            <a:endParaRPr lang="en-US" sz="3600" b="1" dirty="0" smtClean="0">
              <a:solidFill>
                <a:srgbClr val="FFFF00"/>
              </a:solidFill>
              <a:latin typeface="Verdana" pitchFamily="34" charset="0"/>
              <a:ea typeface="+mj-ea"/>
              <a:cs typeface="Calibri" pitchFamily="34" charset="0"/>
            </a:endParaRPr>
          </a:p>
          <a:p>
            <a:pPr marL="0" indent="0" algn="ctr" eaLnBrk="1" hangingPunct="1">
              <a:buFontTx/>
              <a:buNone/>
              <a:defRPr/>
            </a:pPr>
            <a:endParaRPr lang="en-US" sz="3600" b="1" dirty="0" smtClean="0">
              <a:solidFill>
                <a:srgbClr val="FFFF00"/>
              </a:solidFill>
              <a:latin typeface="Verdana" pitchFamily="34" charset="0"/>
              <a:cs typeface="Calibri" pitchFamily="34" charset="0"/>
            </a:endParaRPr>
          </a:p>
        </p:txBody>
      </p:sp>
      <p:sp>
        <p:nvSpPr>
          <p:cNvPr id="9220" name="Rectangle 2"/>
          <p:cNvSpPr>
            <a:spLocks noChangeArrowheads="1"/>
          </p:cNvSpPr>
          <p:nvPr/>
        </p:nvSpPr>
        <p:spPr bwMode="auto">
          <a:xfrm>
            <a:off x="228600" y="1219200"/>
            <a:ext cx="8458200" cy="5632450"/>
          </a:xfrm>
          <a:prstGeom prst="rect">
            <a:avLst/>
          </a:prstGeom>
          <a:noFill/>
          <a:ln>
            <a:noFill/>
          </a:ln>
          <a:extLst/>
        </p:spPr>
        <p:txBody>
          <a:bodyPr>
            <a:spAutoFit/>
          </a:bodyPr>
          <a:lstStyle/>
          <a:p>
            <a:pPr marL="342900" indent="-342900">
              <a:buFont typeface="Arial" pitchFamily="34" charset="0"/>
              <a:buChar char="•"/>
              <a:defRPr/>
            </a:pPr>
            <a:r>
              <a:rPr lang="en-US" sz="2400" dirty="0">
                <a:solidFill>
                  <a:srgbClr val="057590"/>
                </a:solidFill>
                <a:cs typeface="Calibri" pitchFamily="34" charset="0"/>
              </a:rPr>
              <a:t>Continue stakeholder engagement</a:t>
            </a:r>
          </a:p>
          <a:p>
            <a:pPr marL="342900" indent="-342900">
              <a:defRPr/>
            </a:pPr>
            <a:endParaRPr lang="en-US" sz="2400" dirty="0">
              <a:solidFill>
                <a:srgbClr val="057590"/>
              </a:solidFill>
              <a:latin typeface="+mn-lt"/>
              <a:cs typeface="Calibri" pitchFamily="34" charset="0"/>
            </a:endParaRPr>
          </a:p>
          <a:p>
            <a:pPr marL="342900" indent="-342900">
              <a:buFont typeface="Arial" pitchFamily="34" charset="0"/>
              <a:buChar char="•"/>
              <a:defRPr/>
            </a:pPr>
            <a:r>
              <a:rPr lang="en-US" sz="2400" dirty="0">
                <a:solidFill>
                  <a:srgbClr val="057590"/>
                </a:solidFill>
                <a:latin typeface="+mn-lt"/>
                <a:cs typeface="Calibri" pitchFamily="34" charset="0"/>
              </a:rPr>
              <a:t>Identify </a:t>
            </a:r>
            <a:r>
              <a:rPr lang="en-US" sz="2400" dirty="0">
                <a:solidFill>
                  <a:srgbClr val="057590"/>
                </a:solidFill>
                <a:latin typeface="+mn-lt"/>
                <a:cs typeface="Calibri" pitchFamily="34" charset="0"/>
              </a:rPr>
              <a:t>a national strategy for data collection, measurement, and </a:t>
            </a:r>
            <a:r>
              <a:rPr lang="en-US" sz="2400" dirty="0">
                <a:solidFill>
                  <a:srgbClr val="057590"/>
                </a:solidFill>
                <a:latin typeface="+mn-lt"/>
                <a:cs typeface="Calibri" pitchFamily="34" charset="0"/>
              </a:rPr>
              <a:t>reporting</a:t>
            </a:r>
          </a:p>
          <a:p>
            <a:pPr>
              <a:defRPr/>
            </a:pPr>
            <a:endParaRPr lang="en-US" sz="2400" dirty="0">
              <a:solidFill>
                <a:srgbClr val="057590"/>
              </a:solidFill>
              <a:latin typeface="+mn-lt"/>
              <a:cs typeface="Calibri" pitchFamily="34" charset="0"/>
            </a:endParaRPr>
          </a:p>
          <a:p>
            <a:pPr marL="342900" indent="-342900">
              <a:buFont typeface="Arial" pitchFamily="34" charset="0"/>
              <a:buChar char="•"/>
              <a:defRPr/>
            </a:pPr>
            <a:r>
              <a:rPr lang="en-US" sz="2400" dirty="0">
                <a:solidFill>
                  <a:srgbClr val="057590"/>
                </a:solidFill>
                <a:latin typeface="+mn-lt"/>
                <a:cs typeface="Calibri" pitchFamily="34" charset="0"/>
              </a:rPr>
              <a:t>Develop organizational infrastructure at the community level that assumes responsibility for improvement efforts</a:t>
            </a:r>
          </a:p>
          <a:p>
            <a:pPr marL="342900" indent="-342900">
              <a:buFont typeface="Arial" pitchFamily="34" charset="0"/>
              <a:buChar char="•"/>
              <a:defRPr/>
            </a:pPr>
            <a:endParaRPr lang="en-US" sz="2400" dirty="0">
              <a:solidFill>
                <a:srgbClr val="057590"/>
              </a:solidFill>
              <a:latin typeface="+mn-lt"/>
              <a:cs typeface="Calibri" pitchFamily="34" charset="0"/>
            </a:endParaRPr>
          </a:p>
          <a:p>
            <a:pPr marL="342900" indent="-342900">
              <a:buFont typeface="Arial" pitchFamily="34" charset="0"/>
              <a:buChar char="•"/>
              <a:defRPr/>
            </a:pPr>
            <a:r>
              <a:rPr lang="en-US" sz="2400" dirty="0">
                <a:solidFill>
                  <a:srgbClr val="057590"/>
                </a:solidFill>
                <a:latin typeface="+mn-lt"/>
                <a:cs typeface="Calibri" pitchFamily="34" charset="0"/>
              </a:rPr>
              <a:t>Reform payment and delivery systems</a:t>
            </a:r>
          </a:p>
          <a:p>
            <a:pPr>
              <a:defRPr/>
            </a:pPr>
            <a:endParaRPr lang="en-US" sz="2400" dirty="0">
              <a:solidFill>
                <a:srgbClr val="057590"/>
              </a:solidFill>
              <a:latin typeface="+mn-lt"/>
              <a:cs typeface="Calibri" pitchFamily="34" charset="0"/>
            </a:endParaRPr>
          </a:p>
          <a:p>
            <a:pPr marL="342900" indent="-342900">
              <a:buFont typeface="Arial" pitchFamily="34" charset="0"/>
              <a:buChar char="•"/>
              <a:defRPr/>
            </a:pPr>
            <a:r>
              <a:rPr lang="en-US" sz="2400" dirty="0">
                <a:solidFill>
                  <a:srgbClr val="057590"/>
                </a:solidFill>
                <a:latin typeface="+mn-lt"/>
                <a:cs typeface="Calibri" pitchFamily="34" charset="0"/>
              </a:rPr>
              <a:t>Continue alignment and streamlining of measurement across HHS programs</a:t>
            </a:r>
          </a:p>
          <a:p>
            <a:pPr>
              <a:defRPr/>
            </a:pPr>
            <a:endParaRPr lang="en-US" sz="2400" dirty="0">
              <a:solidFill>
                <a:srgbClr val="057590"/>
              </a:solidFill>
              <a:latin typeface="+mn-lt"/>
              <a:cs typeface="Calibri" pitchFamily="34" charset="0"/>
            </a:endParaRPr>
          </a:p>
          <a:p>
            <a:pPr marL="342900" indent="-342900">
              <a:buFont typeface="Arial" pitchFamily="34" charset="0"/>
              <a:buChar char="•"/>
              <a:defRPr/>
            </a:pPr>
            <a:r>
              <a:rPr lang="en-US" sz="2400" dirty="0">
                <a:solidFill>
                  <a:srgbClr val="057590"/>
                </a:solidFill>
                <a:latin typeface="+mn-lt"/>
                <a:cs typeface="Calibri" pitchFamily="34" charset="0"/>
              </a:rPr>
              <a:t>Continue alignment of HHS programmatic goals with NQS priorities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Content Placeholder 2"/>
          <p:cNvSpPr>
            <a:spLocks noGrp="1"/>
          </p:cNvSpPr>
          <p:nvPr>
            <p:ph idx="1"/>
          </p:nvPr>
        </p:nvSpPr>
        <p:spPr>
          <a:xfrm>
            <a:off x="609600" y="1447800"/>
            <a:ext cx="7772400" cy="4602163"/>
          </a:xfrm>
        </p:spPr>
        <p:txBody>
          <a:bodyPr/>
          <a:lstStyle/>
          <a:p>
            <a:pPr marL="0" indent="0" algn="ctr" eaLnBrk="1" hangingPunct="1">
              <a:buFontTx/>
              <a:buNone/>
              <a:defRPr/>
            </a:pPr>
            <a:endParaRPr lang="en-US" sz="4400" b="1" dirty="0" smtClean="0">
              <a:solidFill>
                <a:srgbClr val="000000"/>
              </a:solidFill>
              <a:latin typeface="Calibri" pitchFamily="34" charset="0"/>
              <a:ea typeface="+mj-ea"/>
              <a:cs typeface="Calibri" pitchFamily="34" charset="0"/>
            </a:endParaRPr>
          </a:p>
          <a:p>
            <a:pPr marL="0" indent="0" algn="ctr" eaLnBrk="1" hangingPunct="1">
              <a:buFontTx/>
              <a:buNone/>
              <a:defRPr/>
            </a:pPr>
            <a:endParaRPr lang="en-US" sz="4400" b="1" dirty="0" smtClean="0">
              <a:solidFill>
                <a:srgbClr val="000000"/>
              </a:solidFill>
              <a:latin typeface="Calibri" pitchFamily="34" charset="0"/>
              <a:ea typeface="+mj-ea"/>
              <a:cs typeface="Calibri" pitchFamily="34" charset="0"/>
            </a:endParaRPr>
          </a:p>
          <a:p>
            <a:pPr marL="0" indent="0" algn="ctr" eaLnBrk="1" hangingPunct="1">
              <a:buFontTx/>
              <a:buNone/>
              <a:defRPr/>
            </a:pPr>
            <a:r>
              <a:rPr lang="en-US" sz="4400" b="1" dirty="0" smtClean="0">
                <a:latin typeface="Calibri" pitchFamily="34" charset="0"/>
                <a:ea typeface="+mj-ea"/>
                <a:cs typeface="Calibri" pitchFamily="34" charset="0"/>
              </a:rPr>
              <a:t>How </a:t>
            </a:r>
            <a:r>
              <a:rPr lang="en-US" sz="4400" b="1" dirty="0">
                <a:latin typeface="Calibri" pitchFamily="34" charset="0"/>
                <a:ea typeface="+mj-ea"/>
                <a:cs typeface="Calibri" pitchFamily="34" charset="0"/>
              </a:rPr>
              <a:t>does </a:t>
            </a:r>
            <a:r>
              <a:rPr lang="en-US" sz="4400" b="1" dirty="0" smtClean="0">
                <a:latin typeface="Calibri" pitchFamily="34" charset="0"/>
                <a:ea typeface="+mj-ea"/>
                <a:cs typeface="Calibri" pitchFamily="34" charset="0"/>
              </a:rPr>
              <a:t>Health </a:t>
            </a:r>
            <a:r>
              <a:rPr lang="en-US" sz="4400" b="1" dirty="0">
                <a:latin typeface="Calibri" pitchFamily="34" charset="0"/>
                <a:ea typeface="+mj-ea"/>
                <a:cs typeface="Calibri" pitchFamily="34" charset="0"/>
              </a:rPr>
              <a:t>IT </a:t>
            </a:r>
            <a:r>
              <a:rPr lang="en-US" sz="4400" b="1" dirty="0" smtClean="0">
                <a:latin typeface="Calibri" pitchFamily="34" charset="0"/>
                <a:ea typeface="+mj-ea"/>
                <a:cs typeface="Calibri" pitchFamily="34" charset="0"/>
              </a:rPr>
              <a:t>Fit?</a:t>
            </a:r>
            <a:endParaRPr lang="en-US"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0"/>
            <a:ext cx="6705600" cy="838200"/>
          </a:xfrm>
        </p:spPr>
        <p:txBody>
          <a:bodyPr/>
          <a:lstStyle/>
          <a:p>
            <a:r>
              <a:rPr lang="en-US" smtClean="0">
                <a:solidFill>
                  <a:srgbClr val="FFFF00"/>
                </a:solidFill>
              </a:rPr>
              <a:t>What is Meaningful Use?</a:t>
            </a:r>
          </a:p>
        </p:txBody>
      </p:sp>
      <p:sp>
        <p:nvSpPr>
          <p:cNvPr id="20483" name="Content Placeholder 2"/>
          <p:cNvSpPr>
            <a:spLocks noGrp="1"/>
          </p:cNvSpPr>
          <p:nvPr>
            <p:ph idx="1"/>
          </p:nvPr>
        </p:nvSpPr>
        <p:spPr>
          <a:xfrm>
            <a:off x="457200" y="1219200"/>
            <a:ext cx="8153400" cy="5334000"/>
          </a:xfrm>
        </p:spPr>
        <p:txBody>
          <a:bodyPr/>
          <a:lstStyle/>
          <a:p>
            <a:pPr>
              <a:buFont typeface="Arial" pitchFamily="34" charset="0"/>
              <a:buNone/>
            </a:pPr>
            <a:r>
              <a:rPr lang="en-US" sz="2800" smtClean="0"/>
              <a:t>Meaningful Use is using certified EHR</a:t>
            </a:r>
          </a:p>
          <a:p>
            <a:pPr>
              <a:buFont typeface="Arial" pitchFamily="34" charset="0"/>
              <a:buNone/>
            </a:pPr>
            <a:r>
              <a:rPr lang="en-US" sz="2800" smtClean="0"/>
              <a:t>technology to:</a:t>
            </a:r>
          </a:p>
          <a:p>
            <a:pPr>
              <a:buFont typeface="Arial" pitchFamily="34" charset="0"/>
              <a:buNone/>
            </a:pPr>
            <a:endParaRPr lang="en-US" sz="2800" smtClean="0"/>
          </a:p>
          <a:p>
            <a:r>
              <a:rPr lang="en-US" sz="2400" smtClean="0"/>
              <a:t>Improve quality, safety, efficiency, and reduce health disparities</a:t>
            </a:r>
          </a:p>
          <a:p>
            <a:r>
              <a:rPr lang="en-US" sz="2400" smtClean="0"/>
              <a:t>Engage patients and families in their health care</a:t>
            </a:r>
          </a:p>
          <a:p>
            <a:r>
              <a:rPr lang="en-US" sz="2400" smtClean="0"/>
              <a:t>Improve care coordination</a:t>
            </a:r>
          </a:p>
          <a:p>
            <a:r>
              <a:rPr lang="en-US" sz="2400" smtClean="0"/>
              <a:t>Improve population and public health</a:t>
            </a:r>
          </a:p>
          <a:p>
            <a:r>
              <a:rPr lang="en-US" sz="2400" smtClean="0"/>
              <a:t>All the while maintaining privacy and security</a:t>
            </a:r>
          </a:p>
          <a:p>
            <a:pPr>
              <a:buFont typeface="Arial" pitchFamily="34" charset="0"/>
              <a:buNone/>
            </a:pPr>
            <a:endParaRPr lang="en-US" sz="2000" smtClean="0"/>
          </a:p>
          <a:p>
            <a:pPr>
              <a:buFont typeface="Arial" pitchFamily="34" charset="0"/>
              <a:buNone/>
            </a:pPr>
            <a:endParaRPr lang="en-US" sz="1200" smtClean="0">
              <a:solidFill>
                <a:srgbClr val="000000"/>
              </a:solidFill>
              <a:latin typeface="Calibri" pitchFamily="34" charset="0"/>
            </a:endParaRPr>
          </a:p>
          <a:p>
            <a:pPr>
              <a:buFont typeface="Arial" pitchFamily="34" charset="0"/>
              <a:buNone/>
            </a:pPr>
            <a:endParaRPr lang="en-US" sz="1400" smtClean="0">
              <a:solidFill>
                <a:srgbClr val="000000"/>
              </a:solidFill>
              <a:latin typeface="Calibri" pitchFamily="34" charset="0"/>
            </a:endParaRPr>
          </a:p>
          <a:p>
            <a:pPr>
              <a:buFont typeface="Arial" pitchFamily="34" charset="0"/>
              <a:buNone/>
            </a:pPr>
            <a:endParaRPr lang="en-US" sz="1400" smtClean="0">
              <a:solidFill>
                <a:srgbClr val="000000"/>
              </a:solidFill>
              <a:latin typeface="Calibri" pitchFamily="34" charset="0"/>
            </a:endParaRPr>
          </a:p>
          <a:p>
            <a:pPr>
              <a:buFont typeface="Arial" pitchFamily="34" charset="0"/>
              <a:buNone/>
            </a:pPr>
            <a:r>
              <a:rPr lang="en-US" sz="1400" smtClean="0">
                <a:solidFill>
                  <a:srgbClr val="000000"/>
                </a:solidFill>
                <a:latin typeface="Calibri" pitchFamily="34" charset="0"/>
              </a:rPr>
              <a:t>Source: http://www.cms.gov/EHRIncentivePrograms/ </a:t>
            </a:r>
            <a:endParaRPr lang="en-US" sz="1400" smtClean="0"/>
          </a:p>
          <a:p>
            <a:endParaRPr lang="en-US" sz="2000" smtClean="0"/>
          </a:p>
          <a:p>
            <a:endParaRPr lang="en-US" sz="2000" smtClean="0"/>
          </a:p>
          <a:p>
            <a:endParaRPr lang="en-US" smtClean="0"/>
          </a:p>
          <a:p>
            <a:pPr>
              <a:buFont typeface="Arial" pitchFamily="34" charset="0"/>
              <a:buNone/>
            </a:pPr>
            <a:endParaRPr lang="en-US" smtClean="0"/>
          </a:p>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0"/>
            <a:ext cx="7162800" cy="1066800"/>
          </a:xfrm>
        </p:spPr>
        <p:txBody>
          <a:bodyPr/>
          <a:lstStyle/>
          <a:p>
            <a:r>
              <a:rPr lang="en-US" sz="2400" smtClean="0">
                <a:solidFill>
                  <a:srgbClr val="FFFF00"/>
                </a:solidFill>
              </a:rPr>
              <a:t>What are the Three Main Components of Meaningful Use?</a:t>
            </a:r>
          </a:p>
        </p:txBody>
      </p:sp>
      <p:sp>
        <p:nvSpPr>
          <p:cNvPr id="3" name="Content Placeholder 2"/>
          <p:cNvSpPr>
            <a:spLocks noGrp="1"/>
          </p:cNvSpPr>
          <p:nvPr>
            <p:ph idx="1"/>
          </p:nvPr>
        </p:nvSpPr>
        <p:spPr>
          <a:xfrm>
            <a:off x="304800" y="1447800"/>
            <a:ext cx="8458200" cy="5181600"/>
          </a:xfrm>
        </p:spPr>
        <p:txBody>
          <a:bodyPr/>
          <a:lstStyle/>
          <a:p>
            <a:pPr>
              <a:buFont typeface="Arial" pitchFamily="34" charset="0"/>
              <a:buNone/>
              <a:defRPr/>
            </a:pPr>
            <a:endParaRPr lang="en-US" sz="2400" dirty="0" smtClean="0"/>
          </a:p>
          <a:p>
            <a:pPr marL="457200" indent="-457200">
              <a:buFont typeface="Arial" pitchFamily="34" charset="0"/>
              <a:buAutoNum type="arabicParenR"/>
              <a:defRPr/>
            </a:pPr>
            <a:r>
              <a:rPr lang="en-US" sz="2400" dirty="0" smtClean="0"/>
              <a:t>Use of certified EHR in a meaningful manner (e.g., e-prescribing)</a:t>
            </a:r>
          </a:p>
          <a:p>
            <a:pPr marL="457200" indent="-457200">
              <a:buFont typeface="Arial" pitchFamily="34" charset="0"/>
              <a:buAutoNum type="arabicParenR"/>
              <a:defRPr/>
            </a:pPr>
            <a:endParaRPr lang="en-US" sz="2400" dirty="0" smtClean="0"/>
          </a:p>
          <a:p>
            <a:pPr marL="457200" indent="-457200">
              <a:buFont typeface="Arial" pitchFamily="34" charset="0"/>
              <a:buAutoNum type="arabicParenR"/>
              <a:defRPr/>
            </a:pPr>
            <a:r>
              <a:rPr lang="en-US" sz="2400" dirty="0" smtClean="0"/>
              <a:t>Use of certified EHR technology for electronic exchange of health information to improve quality of health care</a:t>
            </a:r>
          </a:p>
          <a:p>
            <a:pPr marL="457200" indent="-457200">
              <a:buFont typeface="Arial" pitchFamily="34" charset="0"/>
              <a:buAutoNum type="arabicParenR"/>
              <a:defRPr/>
            </a:pPr>
            <a:endParaRPr lang="en-US" sz="2400" dirty="0" smtClean="0"/>
          </a:p>
          <a:p>
            <a:pPr marL="457200" indent="-457200">
              <a:buFont typeface="Arial" pitchFamily="34" charset="0"/>
              <a:buAutoNum type="arabicParenR"/>
              <a:defRPr/>
            </a:pPr>
            <a:r>
              <a:rPr lang="en-US" sz="2400" dirty="0" smtClean="0"/>
              <a:t>Use of certified EHR technology to submit clinical quality measures(CQM) and other such measures selected by the Secretary</a:t>
            </a:r>
          </a:p>
          <a:p>
            <a:pPr>
              <a:buFont typeface="Arial" pitchFamily="34" charset="0"/>
              <a:buNone/>
              <a:defRPr/>
            </a:pPr>
            <a:endParaRPr lang="en-US" sz="1400" dirty="0" smtClean="0">
              <a:solidFill>
                <a:srgbClr val="000000"/>
              </a:solidFill>
              <a:latin typeface="Calibri"/>
            </a:endParaRPr>
          </a:p>
          <a:p>
            <a:pPr>
              <a:buFont typeface="Arial" pitchFamily="34" charset="0"/>
              <a:buNone/>
              <a:defRPr/>
            </a:pPr>
            <a:endParaRPr lang="en-US" sz="1400" dirty="0" smtClean="0">
              <a:solidFill>
                <a:srgbClr val="000000"/>
              </a:solidFill>
              <a:latin typeface="Calibri"/>
            </a:endParaRPr>
          </a:p>
          <a:p>
            <a:pPr>
              <a:buFont typeface="Arial" pitchFamily="34" charset="0"/>
              <a:buNone/>
              <a:defRPr/>
            </a:pPr>
            <a:endParaRPr lang="en-US" sz="1400" dirty="0" smtClean="0">
              <a:solidFill>
                <a:srgbClr val="000000"/>
              </a:solidFill>
              <a:latin typeface="Calibri"/>
            </a:endParaRPr>
          </a:p>
          <a:p>
            <a:pPr>
              <a:buFont typeface="Arial" pitchFamily="34" charset="0"/>
              <a:buNone/>
              <a:defRPr/>
            </a:pPr>
            <a:r>
              <a:rPr lang="en-US" sz="1400" dirty="0" smtClean="0">
                <a:solidFill>
                  <a:srgbClr val="000000"/>
                </a:solidFill>
                <a:latin typeface="Calibri"/>
              </a:rPr>
              <a:t>Source:  http://www.cms.gov/EHRIncentivePrograms/ </a:t>
            </a:r>
            <a:endParaRPr lang="en-US" sz="1400" dirty="0" smtClean="0"/>
          </a:p>
          <a:p>
            <a:pPr>
              <a:defRPr/>
            </a:pPr>
            <a:endParaRPr lang="en-US" dirty="0" smtClean="0"/>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90600" y="152400"/>
            <a:ext cx="6553200" cy="609600"/>
          </a:xfrm>
        </p:spPr>
        <p:txBody>
          <a:bodyPr/>
          <a:lstStyle/>
          <a:p>
            <a:r>
              <a:rPr lang="en-US" smtClean="0">
                <a:solidFill>
                  <a:srgbClr val="FFFF00"/>
                </a:solidFill>
              </a:rPr>
              <a:t>Disclosures</a:t>
            </a:r>
          </a:p>
        </p:txBody>
      </p:sp>
      <p:sp>
        <p:nvSpPr>
          <p:cNvPr id="4099" name="Content Placeholder 2"/>
          <p:cNvSpPr>
            <a:spLocks noGrp="1"/>
          </p:cNvSpPr>
          <p:nvPr>
            <p:ph idx="1"/>
          </p:nvPr>
        </p:nvSpPr>
        <p:spPr>
          <a:xfrm>
            <a:off x="762000" y="1905000"/>
            <a:ext cx="7772400" cy="4572000"/>
          </a:xfrm>
        </p:spPr>
        <p:txBody>
          <a:bodyPr/>
          <a:lstStyle/>
          <a:p>
            <a:pPr>
              <a:buFont typeface="Arial" pitchFamily="34" charset="0"/>
              <a:buNone/>
            </a:pPr>
            <a:r>
              <a:rPr lang="en-US" sz="1600" smtClean="0"/>
              <a:t>This continuing education activity is managed and accredited by Professional</a:t>
            </a:r>
          </a:p>
          <a:p>
            <a:pPr>
              <a:buFont typeface="Arial" pitchFamily="34" charset="0"/>
              <a:buNone/>
            </a:pPr>
            <a:r>
              <a:rPr lang="en-US" sz="1600" smtClean="0"/>
              <a:t>Education Service Group (PESG).  The Information presented in this activity</a:t>
            </a:r>
          </a:p>
          <a:p>
            <a:pPr>
              <a:buFont typeface="Arial" pitchFamily="34" charset="0"/>
              <a:buNone/>
            </a:pPr>
            <a:r>
              <a:rPr lang="en-US" sz="1600" smtClean="0"/>
              <a:t>represents the opinion of the author(s) or faculty.  Neither PESG, nor any</a:t>
            </a:r>
          </a:p>
          <a:p>
            <a:pPr>
              <a:buFont typeface="Arial" pitchFamily="34" charset="0"/>
              <a:buNone/>
            </a:pPr>
            <a:r>
              <a:rPr lang="en-US" sz="1600" smtClean="0"/>
              <a:t>accrediting organization endorses any commercial products displayed or</a:t>
            </a:r>
          </a:p>
          <a:p>
            <a:pPr>
              <a:buFont typeface="Arial" pitchFamily="34" charset="0"/>
              <a:buNone/>
            </a:pPr>
            <a:r>
              <a:rPr lang="en-US" sz="1600" smtClean="0"/>
              <a:t>mentioned in conjunction with this activity.</a:t>
            </a:r>
          </a:p>
          <a:p>
            <a:pPr>
              <a:buFont typeface="Arial" pitchFamily="34" charset="0"/>
              <a:buNone/>
            </a:pPr>
            <a:endParaRPr lang="en-US" sz="1600" smtClean="0"/>
          </a:p>
          <a:p>
            <a:pPr>
              <a:buFont typeface="Arial" pitchFamily="34" charset="0"/>
              <a:buNone/>
            </a:pPr>
            <a:r>
              <a:rPr lang="en-US" sz="1600" smtClean="0"/>
              <a:t>Commercial support was not received for this activity. </a:t>
            </a:r>
          </a:p>
          <a:p>
            <a:pPr>
              <a:buFont typeface="Arial" pitchFamily="34" charset="0"/>
              <a:buNone/>
            </a:pPr>
            <a:endParaRPr lang="en-US" sz="1800" smtClean="0"/>
          </a:p>
          <a:p>
            <a:pPr>
              <a:buFont typeface="Arial" pitchFamily="34" charset="0"/>
              <a:buNone/>
            </a:pPr>
            <a:endParaRPr lang="en-US" sz="1600" i="1" smtClean="0"/>
          </a:p>
          <a:p>
            <a:pPr>
              <a:buFont typeface="Arial" pitchFamily="34" charset="0"/>
              <a:buNone/>
            </a:pPr>
            <a:r>
              <a:rPr lang="en-US" sz="1600" b="1" smtClean="0"/>
              <a:t>Girma Alemu, MD, MPH </a:t>
            </a:r>
            <a:r>
              <a:rPr lang="en-US" sz="1600" smtClean="0"/>
              <a:t>has no financial interest or relationships to disclose. </a:t>
            </a:r>
          </a:p>
          <a:p>
            <a:pPr>
              <a:buFont typeface="Arial" pitchFamily="34" charset="0"/>
              <a:buNone/>
            </a:pPr>
            <a:r>
              <a:rPr lang="en-US" sz="1600" b="1" smtClean="0"/>
              <a:t>Miryam Gerdine, MPH</a:t>
            </a:r>
            <a:r>
              <a:rPr lang="en-US" sz="1600" smtClean="0"/>
              <a:t> has no financial interest or relationships to disclose.</a:t>
            </a:r>
          </a:p>
          <a:p>
            <a:pPr>
              <a:buFont typeface="Arial" pitchFamily="34" charset="0"/>
              <a:buNone/>
            </a:pPr>
            <a:r>
              <a:rPr lang="en-US" sz="1600" b="1" smtClean="0"/>
              <a:t>Natassja Manzanero, MS </a:t>
            </a:r>
            <a:r>
              <a:rPr lang="en-US" sz="1600" smtClean="0"/>
              <a:t>has no financial interest or relationships to disclose.</a:t>
            </a:r>
          </a:p>
          <a:p>
            <a:pPr>
              <a:buFont typeface="Arial" pitchFamily="34" charset="0"/>
              <a:buNone/>
            </a:pPr>
            <a:r>
              <a:rPr lang="en-US" sz="1600" b="1" smtClean="0"/>
              <a:t>Amber Berrian, MPH </a:t>
            </a:r>
            <a:r>
              <a:rPr lang="en-US" sz="1600" smtClean="0"/>
              <a:t>has no financial interest or relationships to disclose</a:t>
            </a:r>
            <a:r>
              <a:rPr lang="en-US" sz="1600" i="1" smtClean="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0"/>
            <a:ext cx="6553200" cy="762000"/>
          </a:xfrm>
        </p:spPr>
        <p:txBody>
          <a:bodyPr/>
          <a:lstStyle/>
          <a:p>
            <a:r>
              <a:rPr lang="en-US" smtClean="0">
                <a:solidFill>
                  <a:srgbClr val="FFFF00"/>
                </a:solidFill>
              </a:rPr>
              <a:t>EHR Incentive Program  </a:t>
            </a:r>
          </a:p>
        </p:txBody>
      </p:sp>
      <p:sp>
        <p:nvSpPr>
          <p:cNvPr id="22531" name="Content Placeholder 2"/>
          <p:cNvSpPr>
            <a:spLocks noGrp="1"/>
          </p:cNvSpPr>
          <p:nvPr>
            <p:ph idx="1"/>
          </p:nvPr>
        </p:nvSpPr>
        <p:spPr>
          <a:xfrm>
            <a:off x="609600" y="2057400"/>
            <a:ext cx="7543800" cy="3352800"/>
          </a:xfrm>
        </p:spPr>
        <p:txBody>
          <a:bodyPr/>
          <a:lstStyle/>
          <a:p>
            <a:r>
              <a:rPr lang="en-US" smtClean="0">
                <a:ea typeface="Arial Unicode MS" pitchFamily="34" charset="-128"/>
                <a:cs typeface="Arial Unicode MS" pitchFamily="34" charset="-128"/>
              </a:rPr>
              <a:t>Stage 1 – Structured data collection</a:t>
            </a:r>
          </a:p>
          <a:p>
            <a:endParaRPr lang="en-US" smtClean="0">
              <a:ea typeface="Arial Unicode MS" pitchFamily="34" charset="-128"/>
              <a:cs typeface="Arial Unicode MS" pitchFamily="34" charset="-128"/>
            </a:endParaRPr>
          </a:p>
          <a:p>
            <a:r>
              <a:rPr lang="en-US" smtClean="0">
                <a:ea typeface="Arial Unicode MS" pitchFamily="34" charset="-128"/>
                <a:cs typeface="Arial Unicode MS" pitchFamily="34" charset="-128"/>
              </a:rPr>
              <a:t>Stage 2 – Health information exchange</a:t>
            </a:r>
          </a:p>
          <a:p>
            <a:endParaRPr lang="en-US" smtClean="0">
              <a:ea typeface="Arial Unicode MS" pitchFamily="34" charset="-128"/>
              <a:cs typeface="Arial Unicode MS" pitchFamily="34" charset="-128"/>
            </a:endParaRPr>
          </a:p>
          <a:p>
            <a:r>
              <a:rPr lang="en-US" smtClean="0">
                <a:ea typeface="Arial Unicode MS" pitchFamily="34" charset="-128"/>
                <a:cs typeface="Arial Unicode MS" pitchFamily="34" charset="-128"/>
              </a:rPr>
              <a:t>Stage 3 – Improved health outcomes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0"/>
            <a:ext cx="9144000" cy="685800"/>
          </a:xfrm>
        </p:spPr>
        <p:txBody>
          <a:bodyPr/>
          <a:lstStyle/>
          <a:p>
            <a:pPr eaLnBrk="1" hangingPunct="1"/>
            <a:r>
              <a:rPr lang="en-US" smtClean="0">
                <a:solidFill>
                  <a:srgbClr val="FFFF00"/>
                </a:solidFill>
              </a:rPr>
              <a:t>Who is Eligible?</a:t>
            </a:r>
          </a:p>
        </p:txBody>
      </p:sp>
      <p:sp>
        <p:nvSpPr>
          <p:cNvPr id="23555" name="Content Placeholder 2"/>
          <p:cNvSpPr>
            <a:spLocks noGrp="1"/>
          </p:cNvSpPr>
          <p:nvPr>
            <p:ph idx="1"/>
          </p:nvPr>
        </p:nvSpPr>
        <p:spPr>
          <a:xfrm>
            <a:off x="685800" y="990600"/>
            <a:ext cx="7924800" cy="5867400"/>
          </a:xfrm>
        </p:spPr>
        <p:txBody>
          <a:bodyPr/>
          <a:lstStyle/>
          <a:p>
            <a:pPr eaLnBrk="1" hangingPunct="1">
              <a:buFont typeface="Arial" pitchFamily="34" charset="0"/>
              <a:buNone/>
            </a:pPr>
            <a:endParaRPr lang="en-US" sz="1800" b="1" smtClean="0">
              <a:cs typeface="Arial" pitchFamily="34" charset="0"/>
            </a:endParaRPr>
          </a:p>
          <a:p>
            <a:pPr eaLnBrk="1" hangingPunct="1">
              <a:buFont typeface="Arial" pitchFamily="34" charset="0"/>
              <a:buNone/>
            </a:pPr>
            <a:r>
              <a:rPr lang="en-US" sz="1800" b="1" smtClean="0">
                <a:cs typeface="Arial" pitchFamily="34" charset="0"/>
              </a:rPr>
              <a:t>MEDICARE:</a:t>
            </a:r>
          </a:p>
          <a:p>
            <a:pPr lvl="1" eaLnBrk="1" hangingPunct="1"/>
            <a:r>
              <a:rPr lang="en-US" sz="2000" smtClean="0">
                <a:cs typeface="Arial" pitchFamily="34" charset="0"/>
              </a:rPr>
              <a:t>Physicians </a:t>
            </a:r>
          </a:p>
          <a:p>
            <a:pPr lvl="1" eaLnBrk="1" hangingPunct="1"/>
            <a:r>
              <a:rPr lang="en-US" sz="2000" smtClean="0">
                <a:cs typeface="Arial" pitchFamily="34" charset="0"/>
              </a:rPr>
              <a:t>Podiatrists</a:t>
            </a:r>
          </a:p>
          <a:p>
            <a:pPr lvl="1" eaLnBrk="1" hangingPunct="1"/>
            <a:r>
              <a:rPr lang="en-US" sz="2000" smtClean="0">
                <a:cs typeface="Arial" pitchFamily="34" charset="0"/>
              </a:rPr>
              <a:t>Optometrist</a:t>
            </a:r>
          </a:p>
          <a:p>
            <a:pPr lvl="1" eaLnBrk="1" hangingPunct="1"/>
            <a:r>
              <a:rPr lang="en-US" sz="2000" smtClean="0">
                <a:cs typeface="Arial" pitchFamily="34" charset="0"/>
              </a:rPr>
              <a:t>Chiropractor</a:t>
            </a:r>
          </a:p>
          <a:p>
            <a:pPr lvl="1" eaLnBrk="1" hangingPunct="1"/>
            <a:r>
              <a:rPr lang="en-US" sz="2000" smtClean="0">
                <a:cs typeface="Arial" pitchFamily="34" charset="0"/>
              </a:rPr>
              <a:t>Hospitals / CAHs</a:t>
            </a:r>
            <a:endParaRPr lang="en-US" sz="1800" smtClean="0">
              <a:cs typeface="Arial" pitchFamily="34" charset="0"/>
            </a:endParaRPr>
          </a:p>
          <a:p>
            <a:pPr eaLnBrk="1" hangingPunct="1"/>
            <a:endParaRPr lang="en-US" sz="1800" b="1" smtClean="0">
              <a:cs typeface="Arial" pitchFamily="34" charset="0"/>
            </a:endParaRPr>
          </a:p>
          <a:p>
            <a:pPr eaLnBrk="1" hangingPunct="1">
              <a:buFont typeface="Arial" pitchFamily="34" charset="0"/>
              <a:buNone/>
            </a:pPr>
            <a:r>
              <a:rPr lang="en-US" sz="1800" b="1" smtClean="0">
                <a:cs typeface="Arial" pitchFamily="34" charset="0"/>
              </a:rPr>
              <a:t>MEDICAID:</a:t>
            </a:r>
          </a:p>
          <a:p>
            <a:pPr lvl="1" eaLnBrk="1" hangingPunct="1"/>
            <a:r>
              <a:rPr lang="en-US" sz="2000" smtClean="0">
                <a:cs typeface="Arial" pitchFamily="34" charset="0"/>
              </a:rPr>
              <a:t>Physicians</a:t>
            </a:r>
          </a:p>
          <a:p>
            <a:pPr lvl="1" eaLnBrk="1" hangingPunct="1"/>
            <a:r>
              <a:rPr lang="en-US" sz="2000" smtClean="0">
                <a:cs typeface="Arial" pitchFamily="34" charset="0"/>
              </a:rPr>
              <a:t>Dentists</a:t>
            </a:r>
          </a:p>
          <a:p>
            <a:pPr lvl="1" eaLnBrk="1" hangingPunct="1"/>
            <a:r>
              <a:rPr lang="en-US" sz="2000" smtClean="0">
                <a:cs typeface="Arial" pitchFamily="34" charset="0"/>
              </a:rPr>
              <a:t>Nurse Practitioners </a:t>
            </a:r>
          </a:p>
          <a:p>
            <a:pPr lvl="1" eaLnBrk="1" hangingPunct="1"/>
            <a:r>
              <a:rPr lang="en-US" sz="2000" smtClean="0">
                <a:cs typeface="Arial" pitchFamily="34" charset="0"/>
              </a:rPr>
              <a:t>Certified Nurse Midwives</a:t>
            </a:r>
          </a:p>
          <a:p>
            <a:pPr lvl="1" eaLnBrk="1" hangingPunct="1"/>
            <a:r>
              <a:rPr lang="en-US" sz="2000" smtClean="0">
                <a:cs typeface="Arial" pitchFamily="34" charset="0"/>
              </a:rPr>
              <a:t>Physician Assistants who lead an FQHC or RHC</a:t>
            </a:r>
          </a:p>
          <a:p>
            <a:pPr lvl="1" eaLnBrk="1" hangingPunct="1"/>
            <a:r>
              <a:rPr lang="en-US" sz="2000" smtClean="0">
                <a:cs typeface="Arial" pitchFamily="34" charset="0"/>
              </a:rPr>
              <a:t>Acute Care and Children’s Hospitals</a:t>
            </a:r>
          </a:p>
          <a:p>
            <a:pPr eaLnBrk="1" hangingPunct="1"/>
            <a:endParaRPr lang="en-US" sz="1800" b="1" smtClean="0">
              <a:cs typeface="Arial" pitchFamily="34" charset="0"/>
            </a:endParaRPr>
          </a:p>
          <a:p>
            <a:pPr eaLnBrk="1" hangingPunct="1"/>
            <a:endParaRPr lang="en-US" sz="1800" b="1" smtClean="0">
              <a:cs typeface="Arial" pitchFamily="34" charset="0"/>
            </a:endParaRPr>
          </a:p>
          <a:p>
            <a:pPr eaLnBrk="1" hangingPunct="1"/>
            <a:endParaRPr lang="en-US" sz="1800" b="1" smtClean="0">
              <a:cs typeface="Arial" pitchFamily="34" charset="0"/>
            </a:endParaRPr>
          </a:p>
          <a:p>
            <a:pPr eaLnBrk="1" hangingPunct="1"/>
            <a:endParaRPr lang="en-US" sz="1800" b="1" smtClean="0">
              <a:cs typeface="Arial" pitchFamily="34" charset="0"/>
            </a:endParaRPr>
          </a:p>
          <a:p>
            <a:pPr eaLnBrk="1" hangingPunct="1"/>
            <a:endParaRPr lang="en-US" sz="1800" smtClean="0">
              <a:cs typeface="Arial" pitchFamily="34" charset="0"/>
            </a:endParaRPr>
          </a:p>
        </p:txBody>
      </p:sp>
      <p:sp>
        <p:nvSpPr>
          <p:cNvPr id="23556" name="AutoShape 2" descr="data:image/jpg;base64,/9j/4AAQSkZJRgABAQAAAQABAAD/2wCEAAkGBhQSERQUEhQVFRUVGBcYFBgXFxcXFxgYGBcYGRcYFRoXGyYeFxojGRcUHy8gJCcpLCwsFR4xNTAqNSYsLCkBCQoKDgwOGg8PGiwkHyQpLCkpLCwsKSksLCwsLCkpKSkpLCwsLCwsLCksLCwsLCwsLCwsLCwsLCwpLCwpLCwsKf/AABEIAOIA3wMBIgACEQEDEQH/xAAcAAACAgMBAQAAAAAAAAAAAAAFBgQHAAEDAgj/xABIEAACAAMFBQUEBwUGBAcAAAABAgADEQQFEiExBkFRYXEHEyKBkTKhscEUI0JScrLRYoKS4fAkM1OiwtI0VHPxFRY1Y3STo//EABoBAAMBAQEBAAAAAAAAAAAAAAIDBAEABQb/xAAtEQACAgEDAgYBAwUBAAAAAAAAAQIRAxIhMQRBEyIyUWGBcZGh8AUjM0LxFP/aAAwDAQACEQMRAD8AsykbqACTQAZknIAAVNeGUYIrrth2laTKl2aUSGmgvMprgBoq+ZqfKEIcwdtn2nMzmXZmKSl1YZM/Mn7K8AMzC7Z9p5zS2czaZUzOfxhOIJIqd9TBayIDhFKZ8jQU160+MOUaEth269qJ9SxmMTlQjKnSmQ84dtnO0hmajsrLoA9A3A4WGvUxXNkkqzULFFrSgpXWHW5bqsgFJlTXp5Z6++OaOTLTsF5S5wqhzpWh1H8ucSwIU7DY0lKplZAeya+I8K61hjsFtxrU5HfC6Gsl0jxOnKis7kKqglicgAOJjfeDjCP2x2/DdkxFdVZyuRNCyg+JU4mORhV+2nadaJ9ocSJhlylZgplswDj72elRCR9IPE0OuccXMaDQ5KhT3JUqcVbI6c9YYrj2rn2Wf3kpsLYcJJAaoNDoekKuKO8thUUJHHlHUdwfUWxe2Mq8JRKAq6UDqafxCm4wxAR85dmF4vLt0kI2ETHVHPFScx7o+jqiFvYNbmUj1SPOKN4o443GUjWKN1jjTIyMjYjjjUZSPE+eqCrsqj9pgvxMakWlH9h0emuFg35SY0w6UjIwGNxhpqMpGRkccCIpLtStGK8ZlfsKqqOifzMXYGiiO09D/wCIzgM6lTw3CAjyHLgV1XESQOtMs91YIWayNXfU6/p+sSLvuR2ooKBqAgOcOKvA6AnnE6RZWpnlTKmlKagwSmuxjwyjVrkk3RZDMNCQN2mkMVkuVy2HEABqd56CmUBbrUqagH5Qz3bMJpXWEZcj7FWDCmt0HrDdjBQtQ68M0I898bvu0/RJZYlgWBAzrU/yrBC7EqMsjATtGU91K6ke8RkZPublgktjvctvLylJJz5wk9sZLrIUVJUk1rlny3mGm5xhlr0gB2ms30eWwoQHFRTOtDQ1ilyiuCRQk9mU0yxLs92loOXddoZxNpkRU9YlzJFG9nI7xC5ZuyDhh9yNdGySzPab3QcfssDf3c0g8CKxP2eQAVBBHKGm77QcekT+M75K/wDzxrgrKx3O9ktiSW9rGg4HM7vKPoeS5witRkMq6Qm/+XlmW1bS+iAYRTVhvryhp+mRZGSatkUoOLomiZzMe8fMxBFrj2LTBWgdLJgmc49h+cQxaIGbTbTLY7NMntngHhH3nOSDzMdsdTOu1e1suwyGmOyY6Ey5bvhxncMs6dBFD352pW+0MSZ7Iv8Ahy6Kg5Upn5wvXheM21TmmzSXmOakkk67hXQDhEO0SSpzgtkL3e51mW1m9olq/eJO+u/TOOt33hMkuHku0thQ1U004gZHziDHaQlSBGmUXbsJ2svNHc2v2qUlzRvI3OPmDFr2KYWQE6kR8v7PIVajZUIGe7cDXrlXjTjF4dmu0LTVmWaZm0mhQ8UJoRzIbQ8GHCMktrNi96HeNRuNQsMB1ile0uRS85hOeJZZHmoy90XRWKj7QrMZt5OfsgSwTXgvLnuhN0OqzhbJYFlnvTM90dK0VVBFPu+IEV4x5tksrMAbeATQ5ZgHXzidc94pLd0nKTLIOE0qBiFCrDeCIFaueFfD+H7I9KQmNo9LM1NJhywpWJbS5krxVChdSQTEKwKa5Q1XVagRhcVPx6iAvcJcbEeTeVorJ7ubLmBz4vDkoypmDvglflgmTiKiqqchz3k9Y62zAhAFMWRoN1dNNIY7MuJFJ1oKwyCtk2faNgSyLhUApp0jpe10SbTIaU6UxaGmatuIg53EQL9vaVZJLTppyXcNW6QxwsmUymbddIs5eUGLYCRWlK+W6BUyxzagouNN4rQwYt97raGaeooswk04RFl3qJYOVToBCd0yhJNbuj1c9jmGfRFKAnQ57tYNWC2457ysZVk+zQ5ndlwjnsda0acrs4J35Hw+XCHS5kWbPKqqEhjVwB7IOtYXy9xqVR2/IyWBVSUilMworlv3x070fc9wiYZYEbWUIsUaR57nbs4LMX7vujyZ4+57hEvuozu4KmDqOCz13r7hFTdvt7eGy2dQQCXmvzw+BR5eMxcPdxVPbBduO1yP/h2ynDFLVmNfIxsVTBbtFZ7P3cBL7w6tUjpEi13GJoyyO6JE8vKlSlUIB3ae2SCSVqaU013xMua0YyEdSrGgIyPmDwhUm71FMIp+ViLarC8psMxSOHPmOMG7u2aNqlGZZ6l5YrOlj204TJY1ZOI1ENV/yVQGXacKpww1c/hP2OozjWy+zwExZ93WkY1zwMTiK6NQ0BYZ50rzhiyWrFvBUq/6BbJaMxi3jP0o4PU0PI0OkWJ2Wz6W0gmuKQ4r97CyHPgeXpHPbjZHvZBtEpDInVDMtQVJ0JUqKEb9AdcoVNh5tsW0CcslQtnYGbMLd0tD4WU1qr4gTkBzyhiyJxEvDJTpH0RGERocvKNxhwg33ec0AmSTRSuIgaCuZ+UIt+XeyM09AXlOSz0qSjE+Ika0rnyiwLs8LlW0NVau8HKObXcZTHD9k0YbzzHUesb4Sao1ZGnaK4HjBp1HOOdm1odRD9bNhxM+tsxVcXtJopPFaexzhRvGwGXMKspVxkynXqOIpwiWUXB0z0YzjONo6WabR6iGSw2lR43IA3VMKkoAawx2ULMlqARoKg6wqSHY3ewUsV2raJ2OW7oXpjZCDUAcCCB1hxsFiEpAuJmpvYip9AIB3LKWzISoBdqYqAAUGg5x0td9vTLwjlzinHDayLqMmqWlPYPTbQq6kV4b4qDthtjMj0/ZA6amGi47W02ZaJhNQHEtf3R4vfCp2nWhUdFmIxR8sQ3E6dYKacXQvCk7/DK8ui9aIATlp0ghMl1OIEjpmKQvWqxtImMjVyzHMbiOUOWxGy9qnkVpLQjEuMHEQd6LvEDNJeZB47l5aD2zCEUaVMR8IzBXxVO7TLPfFtXRcf0eSKZu3imEb2OZpyGnlCYt0CzzbPZlbFMnOveMFChUHiIHM0p5xZrZmkdjW7bNzukkhcnWpjXrBayEkeUCp92TCKqQRU8ciDTOC1hPwhyXuTSafB4tlrWXmxoIjC/5X3x6iIW11gacmBCK5/1lCfJ2KnLvX3wUYp8sXJtcIsFb3lnePWFPtUuMWmyy5tSO775SR92bJanX6xJQ/eMebPs9PBFcOvOHE3cJ1maS2joUJ3gkUBHQ5x0klwbF+5873/Yu8Yk5+HCtdFBAzA+9zjtsLc7Na5S1NKgZ7gMyeXSJd7WRkor5OowP+JCUb1K18xHPZS3GROQkUoSzOc9TQDD92lNNM4jbelouhBakx3292S7yYkwOFI1B3ilNekSdiblSWiy1lKApxYsycXItpkBpwjlfMu0TpSTGWWJiFi3dMzK6mlKBswRnDLssB3YPEZwtNt12KJJRhqfIWvWzh5RTjhHv/SsLN5sVnGzy0Qo6OlFFCoKGrGhoKUTUaw1TK6600HEjSFK13viluspfbLF2A9k1NQT9pzpXQAZRzi5vYDp3X8/f6Ha72+qShrRVFeNABX3R3pEW6v7lOgiWYtS2POlyxRtlnwuHGhIgjeFgxqJie0BQ8GG6vOFDb3aFrFZFdJwEx1ARGVWqd5prSkMXZ/bbVPsMqbbAoaYKoAuE4D7LMN2IUIHCGvYXZKsBpmK/tLv/AJH4wB7RLLZpqyFcuJpao7qned0vt+1oBWgOoJhrmyaNwO7n1imO0JpwvETlPioVC64RLNKAcDXzrAyVoJPS7LOsmx9iwyyJfeJMzQszVACigJBrXInOOtt2alSqGXKAocmzJ8845bD2pptlHeVDKwcDLIMCCBTdUN6w2UgNKYxzknyK9llVYqd61gZe64ZRbh8oap93UbGmtDUfpCPtbaSlnmE8CPM5D4w2CuSQLe1m9gZTPZwqqCWLuxJ+82piV2gbLd/ZJopV0XGv7uZpHbYWUJKylO+XTz1hunIMQroQQehjMlOTfyZFuKRQCBJ30fvVUiXMlNiO9CRVWru/SLOvOdW0yJklVR5KtTFmHltStabtCOkV/tDdGD6RIX2ldkX/AE+4w4bNFrQVl1rhVJQP/tywMZPVsohV3p+T11FafEfsHrnud5k6XaplAatRczkcga9Iaycz0jmiBVAGgGXlA++rY6ygJZCtMYJiOYWtc6bzllFePGuEeVlyuW77Eqwz1LTcJBAfOmgJUFhHK23a2ITJTUOjLXwsOXAwsPcosgLyJ0wTycbYmqsw78SnLOGy6bxE6TLmaY1BpwO8esPnFLzRdrgTFvhkQvM3rnHoTJnCCbpvhB7Q9sJtnKSbKgea9ddFHE01zypEztDuRs+kPw94j2s+Zw98UzZ7TfJcPiB5UGGLH2N2inTi0q0y8ExaEU9lgd4jNXszXFrlCr2r2U40mlaYlz5lTQ+eY9YrWWZlakhSR7NSajgd2eR8o+idqdnltlnMs0DDxSzuDUpQ8jofKKVt92NZ55lz1KNwbfzUnJhzELkqH4Zbobbqslrey/V2pGOEZMhYDo1a4udaQ1bNO2Ad4AG+0BpWmdOUB7jvaRKlLVlUADU5RLl7Ro7fVDX7RFB5DfE0nW5bK5Whs73PprCL2dWgi2W2Q2aqxdARoQ5R165rDXZJww69SdTzhTsdpSRe8ycGXupvcy5y70nWhWKsN1CZS1GvjB4w3DKyLJHSWSF4RuPIWMiolKM2buI3jaLXaZ47xQ/cyw2dAozwg5Cgw+sWJstbTIVbPNPhXKUxJyFckau4aD0jzsfca2Syy5asWqzTHY0BLTKE6btILW67lmDTP3GHXYtKgnaFqtd65/rFPbZ2U/8AipWnhMsuAP3a++LJuy82lkSp2a6K51HBX4jgYVdtrBhvGS2ecmZToSo88x74GqDXIw7GvRChGGoBA8z8jDNZJlVHEVB8jSEyTaSpVgTUH3Q23bMxYiNGow/eGfvrARYya3PNlM7xicEyY92ZdaFN2IMahxv3cIHbV7Ni2SCq5PVWU8cJBKt1ApBG9bx7kIxFVabLludyh2whjyxFR+9EuWtMuEHFtNSQpq9hUlWbCFplQgQdVhMHi8xzjletnA8Q3mp6x7ZsOFtxyPyMD3D7CD2iWXubS86lA6Kxb9oDCfgIOdmt0mXZhNceKbmK7k3eusZt7cptT2OUK0d2Eyn+HQMfhTzhtkSgqhQMgAAOQhMYVNsqnn/sxgvs9scoD3rd7TLTZGFCkppjuK78NFNN9CYKTM2A3COVsTxSjwb4qYoi2nsRNWR7ysQmZEA5HXp+sRtlbpMiQi4iw8Z6EschyEFBvPCNXelJdODH3mvzjtTqjaJaiKgvSf8A22bNYVAIVd9ANaecW9LOcVw9iImzKr9ttesTZ700ivpUtVvsFruvZDLD0y3xKkzA06XMUUFMz/3gXZpwloRhBrXpALaC9XYBAaFjhUDKg3n0hcIS2bH5pR3SLLtd6yZWcyYq8q1PoM4VtoNr5U2W8pJWNWUrifICu9RrUbtIV8FAB8dY9WSwvOmLLlirNkKmg4kk8AM4e2TrGluxMNEmGudDrBewXzQ1rELa6xdzanlY1cqQGK6B6AsvUGALO1cs/wCvcImlDU6HQyadyw7328EqQ3dkYqUBOgroOf8A3iDsFaQEmfSBj79w8wOK1oPCTwbOvEYoRiy94O98QQF3HELTCnR5hRTyJg/dF8S6+LvGOrMrKMznvBrUk+sWYOkVNSdEmfq22mkXxYr1RlWhPn0yJJzibi3xWuyt9oxYZ5igLBT8oeLLaVRchVeWdPSKMmDTwTRyauQRYLTko4Kn5Fgok6FO57V4V4qcB8s19UI/hMHpE+BoJOwhaLKJi03/ANZQvX0mJVR/7yXUyWOpXV5fWi4hxwwdlWmmfCIl9yVmdw2tJsv8wgGjU6AcgnSozGIkcOkH9i7cGllN6lh6Mae4iFC8pndOUFQSzAVzpQ5RJ7O7dhnzVJr42r+8FPxhUeR02WFeV3ifJmSm0mIyHlUZHkQaHyiFsveJn2aW7Gr0wTeU2UTLmf51Y+cFlhKunaMSrULOshlE+dNaY9TQOQSSqncWHxMMEvkbLZKxIeWcRgAZWcEFgbNIUMg1JoPPT3GMCOV3+LM/Z8I6RPnNQZRxWyYUwjUb44i01FDqDnHHPcnSjHm1nw14EGPEp9I3avZboY4w6EgKY4rPAoOJ+UQ3vRFQAsK0A69I3Z1xkHdWvCNOJFttfdy3mHcPD13QkTJ5JzNTv674O7Y2+mCUD+03yHzhZaZAMoxraz1MnwKRC00uRQKKLXXP2jE145kxjDo5zYK3BaRZpVrtjCv0eUcPNyKge4esCHMe9uGMm55Uoe3a5uY5EgD/AC0jYq2DldREf6KwwM2bFS7knNps3xMx5Cp9BHCbTFhGuefvJMTbwtBqRXPQ00AG4emZgJbJxSWzDJn8KngN5+XrDunxaVrlySZ8tvRHgFzmxzDhGRooHHmfeYOWXwqBuHvMB7CvjI5U0/i99YIy51ZgG4fKKYLayaTpjdsgGmT5ctd7AMdQBqfcD6xZmyt5LPRmTw4SVddSrA+8EUIisthrX3d4WRP8RJuMdVOE9QR74YOzS8cNunyiaCYCw6qf0iicbg17UKi9zjYrXMRjgwnFQFW9k00rQ1BB0IO8wVueXaFtEx5s1TLYeCUATgOWjHdr6wFsz+P0hgV/EPKIipHe+5FsmBRZJ8uSa+MsmKoppmDTfBC65pxr3jYsOLICi4gtGJHPOkeZD5VjpZzWYvPX+cAME2/QRan0YY2AzpvOv9bo47DEi2zV+89PURzvMuJ8wstazHw/xGnU0pEPYO8ll25zO8KqS5rwQMTlxyhC5HS4L2pA29tnpNoKNNSrS2DS3BKsrDTMajkcoqq09pNtd2ZZvdqSSqBJZCjcKsCSdKmuseR2iW//AJj/APOV/shuhk/iRLoUwCv63LKnSi5AWZUFjoGShHQkE+kVqO0G3/8AMH/65X+2I15bV2m0IEnusxQcQBly8iMq+EA74xwdbGxyxT3LiF4y2YYZitXgwMRLwl+MFd4+EU0lrI0VP4BEqXfs4aNToKfOOUZBeJD5/n2W7d9orkdRE1WxVEVFI2ytSezMXqZaE+dRE2xbY2+bMWXKdC7kKv1SU6nLIDMk8jG6GC8i7FhzrIuIZZjTKCVnl0WkcpEo0XEQzAAEgUBNMyBuBNTSIG0l5dzIeh8TeBeVd/pWAGc7CZedt72fMfcWIHRch8IjkxwUUjoGhdlXBjRyaOjRzMcaeVQEgE0BIBPAE5n0iF2l3os202YS2HdyiAhpuSWzFqHmfcIltCtek9Zk7ktSDy9kU6mvkOcPwRuyXqZVRAmSy1BvPuHDrvMDL5mAsqDJa06LWhgnPnEV4wAtrVenAH4EfOK5+kgjye7uHhLbzXLhvjrYFq555euUc5RpL8v5RK2eSrV518lzg4riILfLDWy06t7Yt0rwjyFPlEu5bz7m9FYcH/K38oD7HTPE0w6uzH1NI422fhtqkcG/K0UL0an3YD9VfA9WcZwckPAuRY3Faq3p+kEhlHnFiCsmZkY73W1XB5iBstolXdNpMUcSPjAjBGt1vrNOuTsTQ76tpXTKkB54rNdhWhAAz1rRnI5VygjbZ4LHTMkn+KnnxgdMmYiTxPpwEKxxt2dmnSo1SPQjyI9w8ks9AR6EeRHqONs3GxGhHpY402DDVsbZXSYXoFbCpXEDUy21K88h5QsyWUMC6sy1zCipPI8BzhiTaWY1SJZWns5YyeQANOELyb7IfhpO2WtZs1B4wibYXhjmiWMwtSacT/KEy9+061yxhmyrUikZYqSgemAD4wm2raafNDvKZVFfZw1anNmJrC3uPi9LssF7aVmMroyoq4u8NCpP3FUZsafCCaW2xKBjmvMYkj6uW9P2QmICp69Ip/6RMeS0wvM7zM1x0GRpTCBrBHZS4Zk1+8K96csIJLEtqKcKa1gHSVsJOUnSLVk2VXHhk2rPQu0qT7vER6QQsVwq1A8p1pkCJ2ItzclRn0iDdoKBQyPi3mh136wesU9sQAzHMZxP4zb4Ln09K7AfaFc0qzWBpo8JDKNa4s8RBy5D3xUd1OWDliS2Fa9WbFTyFBD92zX7jaVZAfCg76fyqCEXrhqf3xFe3LMqk0nUuPgY9PCqivk8XPK5fgkTzUwImj60/h+YP+mCYapgdX69hyX/AFRTJbL8k8XuznNaksCCF1nBImPwlsfM5QNt+4QSUUsczngX1YfrGx9T+EdXl+yVcowIo4AQPvN62kf1uMTbM+dOEC8WK0jqfymDm6gl8mR3k2XddE0IpmvqfCg+NI6yrdJmFu8UgjIEajnXeYCd5gQnhpESyTjrXMxAytSD1utcqzqWeaMO7I1PACmphEvfaGbNmM0mYZQJU4Q5r4cgf2TyEAto9pe+tHhJ7uXVV5toz/IcoGypRmvRCSx9w39aQicm9kVY0luxisU6a4czKUrQGgFd5NR5R1grd9ntaLLRLtnzECgBsBGIa4sRyzqT5wHvWTa1tJEyxzZVVxBcOYXMBq6EVFIdBJKiPK3OTZJWUY0whgu6y2t5QKXe7rTJgFFTWh+1noYEbTXba0KM9lMjFUKKocWEVP2sqDnBWhek5pLrGmFIJbPyLW8nwSJLYSVZmmylz1Aoz7gecQ9q7DbVWW7ypUpcQWvfSTUmpzwsSAaHOOtHaWeESsehLNQoFScgOMe9l0tLqRjsQVTQmZNCtmKjDl4gIJ3xNFlwTpsyQ9fABKmyyQSKlqb6gUqNPOOs1RsJ2awrLlhciw9o8Tv8twgpLvJUljSsLzWw+vzziPMnEwND7oIXxtMcUrGAyKxDAgEUYUzBhJ20MpLQuBVQupJKjDXMUyGWlYYTZ8eRzrHS/uzaZa7OryKd5LpkTTEvBTxgJIKLsrp1zpTf/WUXd2RXSiyDNI8bAhOATRvMn3RT0nYK2GYJbHAK+JmPs8ajjF97H3eLPZ0RPZVQq11IGpPUwqrY+tmHu4HAekeHlotWYAAAljpQAVJ8hn5RIRqwq9qF8fR7um09qdSUv72bn+FW9YNK3QLm4qyi9rr9NpnzpmgmuW/d0QdAoGURrrakh/xD4QNtD1ghYl+qA4ufQAVi1eqjzm7VnW1TMJUKKk0AHEnQRJmWEyO8EzAzuZTqVBJC4J2Kh1AxAA8coh3bMx2uVX7xHmFNPlB68r4sqz5kufKmOR3CB1dlwKHLT0IU1fErBaZ0Ijp5POFGHlsULZMqYLt/wwHF0+MAHfyz0g4z/US/xj4wzFK3J/AEo1Ryk2ikxhuoYi2A1nj974Rz7zxseXzjpc61nDofhGOVtL5NSpN/Bad4TAQFB1NT0gPtHeHc2V2U+I0RSNxfU8qLijb2wjM4j6Rymy1mAIyFlajbhQjMH4inOJmrGpldyZLM4WWpZjoBmYbrv2a7tC81j3lDQIxAWozqwzY9MoOSLHLlklFAJyJAAJG4Gm6MtRqrDkfhGLGu4UsjfAFmXtOFF7+dQUAHevQACmQrE66kWZVpn1jCgqxZjTWmZ0rCrabxAMGNmbyDMy1zpWkEmhdMZwgAAAAHAVA9I6vZZWTNLlmgyJUGnSsRjMiBe95q6GWpqajQkaGpFYxmx5o7WqfKBoAgHJQB6ARwlXvLxYQFJG7AD8uULtonL3gKjCy13cd1Duifdkp3yVjTlr5c4Q8j7FkMEf8AZjxdk3EtchQDh8I5zVJNTmedMunCO1z3d3KANUMVANTWnAe+JqWEsTDoXW4jIo6vKBiseklEnKCIudq7oNXTcPHKCbQFMhXJcBmEV0iwrFYwiYAKClIi2C7wnCCpyFTkOJyEJbsbFUL72SUWxOis3PiOMTEmg6QsXztXY5LtjtMqtTkGxH/LWF6d2vWaWfq1eb5YR6t+kAkypuCW7LOE8CKk7cr3xPZ5APsK0xhzc0X/ACg+sRrZ23zzXurPKTmxLH0FBCNfG0E21TmnTiC7UrQAAAAAADcABDsap2yTLOLjSA0w5wTsjUEsHeW+MQbctJhpoaEecTZYyl/1vrFEPUSy9JzvGSUmYhyOWWnMaHnG3nLgJGhrXjU559eMFbdZsSwBWqPQw6cdEvyDF2iFjFd0F2mVs68mHxjreVqAw0pXkB8KRGKEyX4jPzhcY6G1fYNy1UQmPiby+MGdlLLim+vwgGDU140hiuG2LJOJjuwqMyWP2tNKZRmJrVb4NmnVIdBLXFhIFCImXTKoCpFQDl0MVbtFcj2WbSrGW2ctqnrhP7QgYttmDSY/kzfrCdddg1AvIywN3ujDo34Tu5GKUW8JpGU+ZXgXYemecae9J65GbNFf2z+sdrRuk926aSquWOZbCKcCKmsHuzKVitbk50lN72WFHFHWTaGTNWZa64SRX0hUdmMe6LivKzimdB5iN2GwyGWsxkqN+JQfjFONOY6sx6sTHmkG5WAolqXpd9lagmTEBGjK61pwNTmIm2M3dZwpM6WWGYLOCR0UZCKfCxkBtzQalJKrLkvLbuxBRScGYfdVj8o5y+1Oxqp8M5m5IAPeYqCsbDQWoGizpva8orgsxPDE4HwrER+2e1jKXLkoOYLH3kRXwMeqx12Y7Gy19p94zdbU6DhLCp6UFYB2u+J03+9nTZn45jN7iaRArG6xtguzsrRvFHOSoLAFgoJALHQczSHKz7M2SdKqkwFwQrGXMBGmbss3CQvSNSsEUC0eQ8dbxkLLmuiP3iqaBwKBukRaxhtHe1GpQ8vhE5fsQOrVV5E++JwbNYdj5Fz4GDVR0gJekkawVlTPDAu82yi7LTiJhdgwOS2esF7PJ8LDcRl6fGA0vWDUq1ADFyzibFvyNnyLythPQ+6CKzMXdAcZvpRP0MbsVwzbS/1SGlfaOSjz3+UP2z/Z+JYBbxNTWmm+gEedlzxgnGz0MPTyyNSom3jdyzlKOmJTyOvEHcYQb42KmySSFLy/vUzH4h84tdZ+UcbS+YipxskTopgXOxjobgbj7otufckqZnhwnitB6ilDEc7OSyaceMDoN1MqZrkmbhXpGjdMwe0hUaVIPyg/eG1ctGZZMk1BIq9KVBoaBdfWJezyWq3YxLKqFpjzCAV0pQFjpA1E1uQqTLFhr4gaaihjqlhxLVaRYo2AUZzZhJPAUHqakxOs+wktVoktjXOtTrBaUDbKgIjVIsa9ezpTmD3deJBB8tTC3bdjXSuFsdNwlzf9tPfC9IeoXaRsCJU273XVGHVSPlHDBSMo2wlZriLJiJI4CmsErHsxKnSsSTsLj2gwyrwNMxE7Zi8pZlhHcYhxIGUE7PdMpC9KYZla5w9RQhyYmWy4JssFiAQupB+UDsUWeLqQktUVK0bMEHKgNOMLF87NZEy1UOuoGQdeI5wMoVwFGfuK+KNx5dSDQ5HfGg0BYyj3WNExqsaLR1nUd5RyI6H0iUrZjziPdy4piqdGyyi7bhuWzyrKZjSZcvCpJagOQGZLNU5wMs6x1tYzH0zzXvRV1lnVQa5iOE+7503KXKmP+FGPyi7LltcubLWZLCgajwqCB5CJJvFBrSByf1FtVp/coj/TUnvIpq7uze2PTEqyh+0at/CtfjDddXZQi0M9zMPCmFfTU+cOky9RupEWZe/OIJdTkltf6FsOkxx3r9TtZLoSWBSgA4CkSGtCrAWdfGWsDmvYuaSwXPLTzMJjCU3UUPlKMFcnR3rGWoaR4Qx7mtWPoT5s6yz4Y0vtDqPjGS9BHWWtSOsYaUXeqUnzRwmTPzGLC7Hk8Nq6y/g0IF+H+0z/APqzPzGLC7Glqlq/FL/K0Trkb2HK2DNesGrtXw/1wgVOzgrdBqDuzHwhkuDI8gu0Ck6zjhWDlrc4dTAO0n+1yxwr8YN2v2YA1dxdnT8yGFeucEEuOzuq95IltUZ1QGBNq1g3ZELopVqEChgqBRDOwN3uamyyvLEp9xjomwNi0SVMH4Zj/wCowTseNGGKhHTOCYmePlA21wHSYup2dST7LTlHNkb4iMn9mabrQ2X3pYPwYQ1B6Z1yjp9IG6O1y9zPDj7FS3r2IvMcslql5/elOPgxgBbexW1KaLOkP5uvxEXcz0BMDHmVJMJc2MWNHzttBsxOsc0S5wXEVDDCcQINR8QYgWezFnVD4amlSNP1h17UZ+K3sK+wktemRb/VCoLQRwPWG6ZabQuMoaqYyXTdtkktimHGVIIZmwiuvsgw6LtnZiUVnUrXNSQV813xX9kvVGUAy1rvyB+MO1133ZpSDDIluQBngBzpziGd3uexilFLy0NtlvyTMqJQBFM6DCBlrCbb9rLPLOcwE8gf0ghP2qmhe8FnREaqqSRmSp0C8orq97GcPSH4Oj8WLnL6Jup6zwZKMfsZhtor/wB2GO6tKD3xhvOa+nh98LmyU2XiMuZ4SxqrfL+uMPMrZ7Qho9HB0WDSm0ebm67M3Vg61WErLLuS2R1PEHSGW5bKFen7AMDr6sbGzsq+KgJIGuQOkE7IrB1Zf8NfgIu0xiqiqIXJydydkdY22vkYyMiArOlniTLOnX5xqMjGEijr4/4id/1Jn5zFi9i3s2rrL/KYyMidcjR3tAzglcmjdR8IyMg3wCuQROP9sHU/GD1sPhjIyMfJy7ivbPagpchyjIyNfAK5DIMdt4jIyAY061zjrKjIyBNIk4+EwPMZGQljUUrt/wD+o2j8Q/IsLswRkZF8fSQP1/bPEvIjqIMSTmvSMjIjyclmLgIXG5JIJJAOVY7XiPCYyMj28f8AjPLyesVpmTZZZxcOzzk2ZKknLfGRkKxcMOfYmTvZPSOV2H+5/wCl84yMhws//9k="/>
          <p:cNvSpPr>
            <a:spLocks noChangeAspect="1" noChangeArrowheads="1"/>
          </p:cNvSpPr>
          <p:nvPr/>
        </p:nvSpPr>
        <p:spPr bwMode="auto">
          <a:xfrm>
            <a:off x="80963" y="-1028700"/>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1066800"/>
            <a:ext cx="8382000" cy="914400"/>
          </a:xfrm>
        </p:spPr>
        <p:txBody>
          <a:bodyPr>
            <a:noAutofit/>
          </a:bodyPr>
          <a:lstStyle/>
          <a:p>
            <a:pPr>
              <a:defRPr/>
            </a:pPr>
            <a:r>
              <a:rPr lang="en-US" sz="2400" dirty="0" smtClean="0">
                <a:latin typeface="+mn-lt"/>
                <a:cs typeface="Gill Sans" pitchFamily="-106" charset="0"/>
              </a:rPr>
              <a:t>Basic Overview of Stage 1 </a:t>
            </a:r>
            <a:br>
              <a:rPr lang="en-US" sz="2400" dirty="0" smtClean="0">
                <a:latin typeface="+mn-lt"/>
                <a:cs typeface="Gill Sans" pitchFamily="-106" charset="0"/>
              </a:rPr>
            </a:br>
            <a:r>
              <a:rPr lang="en-US" sz="2000" dirty="0" smtClean="0">
                <a:latin typeface="+mn-lt"/>
                <a:cs typeface="Gill Sans" pitchFamily="-106" charset="0"/>
              </a:rPr>
              <a:t>2011 and 2012</a:t>
            </a:r>
          </a:p>
        </p:txBody>
      </p:sp>
      <p:sp>
        <p:nvSpPr>
          <p:cNvPr id="4099" name="Content Placeholder 2"/>
          <p:cNvSpPr>
            <a:spLocks noGrp="1"/>
          </p:cNvSpPr>
          <p:nvPr>
            <p:ph idx="1"/>
          </p:nvPr>
        </p:nvSpPr>
        <p:spPr>
          <a:xfrm>
            <a:off x="304800" y="1905000"/>
            <a:ext cx="8534400" cy="4648200"/>
          </a:xfrm>
        </p:spPr>
        <p:txBody>
          <a:bodyPr>
            <a:normAutofit lnSpcReduction="10000"/>
          </a:bodyPr>
          <a:lstStyle/>
          <a:p>
            <a:pPr lvl="1">
              <a:defRPr/>
            </a:pPr>
            <a:endParaRPr lang="en-US" sz="2000" dirty="0" smtClean="0">
              <a:cs typeface="Gill Sans" pitchFamily="-106" charset="0"/>
            </a:endParaRPr>
          </a:p>
          <a:p>
            <a:pPr lvl="1">
              <a:defRPr/>
            </a:pPr>
            <a:r>
              <a:rPr lang="en-US" sz="2400" dirty="0" smtClean="0">
                <a:cs typeface="Gill Sans" pitchFamily="-106" charset="0"/>
              </a:rPr>
              <a:t>To meet certain objectives/measures, 80% of all patients must have records in the certified EHR technology</a:t>
            </a:r>
          </a:p>
          <a:p>
            <a:pPr lvl="1">
              <a:defRPr/>
            </a:pPr>
            <a:endParaRPr lang="en-US" sz="2400" dirty="0" smtClean="0">
              <a:cs typeface="Gill Sans" pitchFamily="-106" charset="0"/>
            </a:endParaRPr>
          </a:p>
          <a:p>
            <a:pPr lvl="1">
              <a:defRPr/>
            </a:pPr>
            <a:r>
              <a:rPr lang="en-US" sz="2400" dirty="0" smtClean="0">
                <a:cs typeface="Gill Sans" pitchFamily="-106" charset="0"/>
              </a:rPr>
              <a:t>EPs have to report on 20 of 25 MU objectives </a:t>
            </a:r>
          </a:p>
          <a:p>
            <a:pPr lvl="2">
              <a:buFont typeface="Arial" pitchFamily="34" charset="0"/>
              <a:buNone/>
              <a:defRPr/>
            </a:pPr>
            <a:endParaRPr lang="en-US" dirty="0" smtClean="0">
              <a:cs typeface="Gill Sans" pitchFamily="-106" charset="0"/>
            </a:endParaRPr>
          </a:p>
          <a:p>
            <a:pPr lvl="1">
              <a:defRPr/>
            </a:pPr>
            <a:r>
              <a:rPr lang="en-US" sz="2400" dirty="0" smtClean="0">
                <a:cs typeface="Gill Sans" pitchFamily="-106" charset="0"/>
              </a:rPr>
              <a:t>Eligible hospitals have to report on 19 of 24 MU objectives </a:t>
            </a:r>
          </a:p>
          <a:p>
            <a:pPr lvl="1">
              <a:buFont typeface="Arial" pitchFamily="34" charset="0"/>
              <a:buNone/>
              <a:defRPr/>
            </a:pPr>
            <a:endParaRPr lang="en-US" sz="2400" dirty="0" smtClean="0">
              <a:cs typeface="Gill Sans" pitchFamily="-106" charset="0"/>
            </a:endParaRPr>
          </a:p>
          <a:p>
            <a:pPr lvl="1">
              <a:defRPr/>
            </a:pPr>
            <a:r>
              <a:rPr lang="en-US" sz="2400" dirty="0" smtClean="0">
                <a:cs typeface="Gill Sans" pitchFamily="-106" charset="0"/>
              </a:rPr>
              <a:t>Reporting Period – 90 days for first year; one year subsequently </a:t>
            </a:r>
          </a:p>
          <a:p>
            <a:pPr lvl="1">
              <a:buFont typeface="Arial" pitchFamily="34" charset="0"/>
              <a:buNone/>
              <a:defRPr/>
            </a:pPr>
            <a:endParaRPr lang="en-US" sz="2400" dirty="0" smtClean="0">
              <a:latin typeface="Gill Sans" pitchFamily="-106" charset="0"/>
              <a:cs typeface="Gill Sans" pitchFamily="-106" charset="0"/>
            </a:endParaRPr>
          </a:p>
        </p:txBody>
      </p:sp>
      <p:sp>
        <p:nvSpPr>
          <p:cNvPr id="6" name="TextBox 5"/>
          <p:cNvSpPr txBox="1"/>
          <p:nvPr/>
        </p:nvSpPr>
        <p:spPr>
          <a:xfrm>
            <a:off x="1752600" y="152400"/>
            <a:ext cx="5410200" cy="646113"/>
          </a:xfrm>
          <a:prstGeom prst="rect">
            <a:avLst/>
          </a:prstGeom>
          <a:noFill/>
        </p:spPr>
        <p:txBody>
          <a:bodyPr>
            <a:spAutoFit/>
          </a:bodyPr>
          <a:lstStyle/>
          <a:p>
            <a:pPr algn="ctr">
              <a:defRPr/>
            </a:pPr>
            <a:r>
              <a:rPr lang="en-US" sz="3600" b="1" dirty="0">
                <a:solidFill>
                  <a:srgbClr val="FFFF00"/>
                </a:solidFill>
                <a:latin typeface="+mj-lt"/>
                <a:cs typeface="Gill Sans" pitchFamily="-106" charset="0"/>
              </a:rPr>
              <a:t>Meaningful Use Stage I </a:t>
            </a:r>
            <a:endParaRPr lang="en-US" sz="3600" b="1" dirty="0">
              <a:solidFill>
                <a:srgbClr val="FFFF00"/>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543800" cy="5105400"/>
          </a:xfrm>
        </p:spPr>
        <p:txBody>
          <a:bodyPr>
            <a:normAutofit fontScale="40000" lnSpcReduction="20000"/>
          </a:bodyPr>
          <a:lstStyle/>
          <a:p>
            <a:pPr>
              <a:buFont typeface="Arial" pitchFamily="34" charset="0"/>
              <a:buNone/>
              <a:defRPr/>
            </a:pPr>
            <a:r>
              <a:rPr lang="en-US" sz="4500" dirty="0" smtClean="0"/>
              <a:t>1.    Computerized provider order entry (CPOE)</a:t>
            </a:r>
          </a:p>
          <a:p>
            <a:pPr>
              <a:buFont typeface="Arial" pitchFamily="34" charset="0"/>
              <a:buNone/>
              <a:defRPr/>
            </a:pPr>
            <a:r>
              <a:rPr lang="en-US" sz="4500" dirty="0" smtClean="0"/>
              <a:t>2.    E-Prescribing (</a:t>
            </a:r>
            <a:r>
              <a:rPr lang="en-US" sz="4500" dirty="0" err="1" smtClean="0"/>
              <a:t>eRx</a:t>
            </a:r>
            <a:r>
              <a:rPr lang="en-US" sz="4500" dirty="0" smtClean="0"/>
              <a:t>)</a:t>
            </a:r>
          </a:p>
          <a:p>
            <a:pPr>
              <a:buFont typeface="Arial" pitchFamily="34" charset="0"/>
              <a:buNone/>
              <a:defRPr/>
            </a:pPr>
            <a:r>
              <a:rPr lang="en-US" sz="4500" dirty="0" smtClean="0"/>
              <a:t>3.    Report ambulatory clinical quality measures to CMS/States</a:t>
            </a:r>
          </a:p>
          <a:p>
            <a:pPr>
              <a:buFont typeface="Arial" pitchFamily="34" charset="0"/>
              <a:buNone/>
              <a:defRPr/>
            </a:pPr>
            <a:r>
              <a:rPr lang="en-US" sz="4500" dirty="0" smtClean="0"/>
              <a:t>4.    Implement one clinical decision support rule</a:t>
            </a:r>
          </a:p>
          <a:p>
            <a:pPr>
              <a:buFont typeface="Arial" pitchFamily="34" charset="0"/>
              <a:buAutoNum type="arabicPeriod" startAt="5"/>
              <a:defRPr/>
            </a:pPr>
            <a:r>
              <a:rPr lang="en-US" sz="4500" dirty="0" smtClean="0"/>
              <a:t>  Provide patients with an electronic copy of their health </a:t>
            </a:r>
          </a:p>
          <a:p>
            <a:pPr>
              <a:buFont typeface="Arial" pitchFamily="34" charset="0"/>
              <a:buNone/>
              <a:defRPr/>
            </a:pPr>
            <a:r>
              <a:rPr lang="en-US" sz="4500" dirty="0" smtClean="0"/>
              <a:t>       information, upon request</a:t>
            </a:r>
          </a:p>
          <a:p>
            <a:pPr>
              <a:buFont typeface="Arial" pitchFamily="34" charset="0"/>
              <a:buNone/>
              <a:defRPr/>
            </a:pPr>
            <a:r>
              <a:rPr lang="en-US" sz="4500" dirty="0" smtClean="0"/>
              <a:t>6.    Provide clinical summaries for patients for each office visit</a:t>
            </a:r>
          </a:p>
          <a:p>
            <a:pPr>
              <a:buFont typeface="Arial" pitchFamily="34" charset="0"/>
              <a:buNone/>
              <a:defRPr/>
            </a:pPr>
            <a:r>
              <a:rPr lang="en-US" sz="4500" dirty="0" smtClean="0"/>
              <a:t>7.    Drug-drug and drug-allergy interaction checks</a:t>
            </a:r>
          </a:p>
          <a:p>
            <a:pPr>
              <a:buFont typeface="Arial" pitchFamily="34" charset="0"/>
              <a:buNone/>
              <a:defRPr/>
            </a:pPr>
            <a:r>
              <a:rPr lang="en-US" sz="4500" dirty="0" smtClean="0"/>
              <a:t>8.    Record demographics</a:t>
            </a:r>
          </a:p>
          <a:p>
            <a:pPr>
              <a:buFont typeface="Arial" pitchFamily="34" charset="0"/>
              <a:buAutoNum type="arabicPeriod" startAt="9"/>
              <a:defRPr/>
            </a:pPr>
            <a:r>
              <a:rPr lang="en-US" sz="4500" dirty="0" smtClean="0"/>
              <a:t>  Maintain an up-to-date problem list of current and active  </a:t>
            </a:r>
          </a:p>
          <a:p>
            <a:pPr>
              <a:buFont typeface="Arial" pitchFamily="34" charset="0"/>
              <a:buNone/>
              <a:defRPr/>
            </a:pPr>
            <a:r>
              <a:rPr lang="en-US" sz="4500" dirty="0" smtClean="0"/>
              <a:t>       diagnoses</a:t>
            </a:r>
          </a:p>
          <a:p>
            <a:pPr>
              <a:buFont typeface="Arial" pitchFamily="34" charset="0"/>
              <a:buNone/>
              <a:defRPr/>
            </a:pPr>
            <a:r>
              <a:rPr lang="en-US" sz="4500" dirty="0" smtClean="0"/>
              <a:t>10.  Maintain active medication list</a:t>
            </a:r>
          </a:p>
          <a:p>
            <a:pPr>
              <a:buFont typeface="Arial" pitchFamily="34" charset="0"/>
              <a:buNone/>
              <a:defRPr/>
            </a:pPr>
            <a:r>
              <a:rPr lang="en-US" sz="4500" dirty="0" smtClean="0"/>
              <a:t>11.  Maintain active medication allergy list</a:t>
            </a:r>
          </a:p>
          <a:p>
            <a:pPr>
              <a:buFont typeface="Arial" pitchFamily="34" charset="0"/>
              <a:buNone/>
              <a:defRPr/>
            </a:pPr>
            <a:r>
              <a:rPr lang="en-US" sz="4500" dirty="0" smtClean="0"/>
              <a:t>12.  Record and chart changes in vital signs</a:t>
            </a:r>
          </a:p>
          <a:p>
            <a:pPr>
              <a:buFont typeface="Arial" pitchFamily="34" charset="0"/>
              <a:buNone/>
              <a:defRPr/>
            </a:pPr>
            <a:r>
              <a:rPr lang="en-US" sz="4500" dirty="0" smtClean="0"/>
              <a:t>13.  Record smoking status for patients 13 years or older</a:t>
            </a:r>
          </a:p>
          <a:p>
            <a:pPr>
              <a:buFont typeface="Arial" pitchFamily="34" charset="0"/>
              <a:buAutoNum type="arabicPeriod" startAt="14"/>
              <a:defRPr/>
            </a:pPr>
            <a:r>
              <a:rPr lang="en-US" sz="4500" dirty="0" smtClean="0"/>
              <a:t>  Capability to exchange key clinical information among providers </a:t>
            </a:r>
          </a:p>
          <a:p>
            <a:pPr>
              <a:buFont typeface="Arial" pitchFamily="34" charset="0"/>
              <a:buNone/>
              <a:defRPr/>
            </a:pPr>
            <a:r>
              <a:rPr lang="en-US" sz="4500" dirty="0" smtClean="0"/>
              <a:t>        of care and patient-authorized entities electronically</a:t>
            </a:r>
          </a:p>
          <a:p>
            <a:pPr>
              <a:buFont typeface="Arial" pitchFamily="34" charset="0"/>
              <a:buNone/>
              <a:defRPr/>
            </a:pPr>
            <a:r>
              <a:rPr lang="en-US" sz="4500" dirty="0" smtClean="0"/>
              <a:t>15.   Protect electronic health information </a:t>
            </a:r>
          </a:p>
          <a:p>
            <a:pPr>
              <a:buFont typeface="Arial" pitchFamily="34" charset="0"/>
              <a:buNone/>
              <a:defRPr/>
            </a:pPr>
            <a:endParaRPr lang="en-US" dirty="0"/>
          </a:p>
        </p:txBody>
      </p:sp>
      <p:sp>
        <p:nvSpPr>
          <p:cNvPr id="25603" name="Title 3"/>
          <p:cNvSpPr>
            <a:spLocks noGrp="1"/>
          </p:cNvSpPr>
          <p:nvPr>
            <p:ph type="title"/>
          </p:nvPr>
        </p:nvSpPr>
        <p:spPr>
          <a:xfrm>
            <a:off x="914400" y="0"/>
            <a:ext cx="6553200" cy="838200"/>
          </a:xfrm>
        </p:spPr>
        <p:txBody>
          <a:bodyPr>
            <a:spAutoFit/>
          </a:bodyPr>
          <a:lstStyle/>
          <a:p>
            <a:r>
              <a:rPr lang="en-US" smtClean="0">
                <a:solidFill>
                  <a:srgbClr val="FFFF00"/>
                </a:solidFill>
                <a:ea typeface="Gill Sans"/>
                <a:cs typeface="Gill Sans"/>
              </a:rPr>
              <a:t>Meaningful Use Stage I </a:t>
            </a:r>
            <a:endParaRPr lang="en-US" smtClean="0">
              <a:solidFill>
                <a:srgbClr val="FFFF00"/>
              </a:solidFill>
            </a:endParaRPr>
          </a:p>
        </p:txBody>
      </p:sp>
      <p:sp>
        <p:nvSpPr>
          <p:cNvPr id="25604" name="Rectangle 5"/>
          <p:cNvSpPr>
            <a:spLocks noChangeArrowheads="1"/>
          </p:cNvSpPr>
          <p:nvPr/>
        </p:nvSpPr>
        <p:spPr bwMode="auto">
          <a:xfrm>
            <a:off x="2590800" y="685800"/>
            <a:ext cx="655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p>
          <a:p>
            <a:r>
              <a:rPr lang="fr-FR" sz="2800" b="1">
                <a:solidFill>
                  <a:srgbClr val="057590"/>
                </a:solidFill>
              </a:rPr>
              <a:t>EP – 15 Core Objectives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685800" y="1600200"/>
            <a:ext cx="8001000" cy="4032250"/>
          </a:xfrm>
          <a:prstGeom prst="rect">
            <a:avLst/>
          </a:prstGeom>
          <a:noFill/>
          <a:ln>
            <a:noFill/>
          </a:ln>
          <a:extLst/>
        </p:spPr>
        <p:txBody>
          <a:bodyPr>
            <a:spAutoFit/>
          </a:bodyPr>
          <a:lstStyle/>
          <a:p>
            <a:pPr>
              <a:defRPr/>
            </a:pPr>
            <a:endParaRPr lang="en-US" sz="2400" dirty="0">
              <a:solidFill>
                <a:srgbClr val="057590"/>
              </a:solidFill>
              <a:latin typeface="+mn-lt"/>
            </a:endParaRPr>
          </a:p>
          <a:p>
            <a:pPr marL="285750" indent="-285750">
              <a:buFont typeface="Arial" pitchFamily="34" charset="0"/>
              <a:buChar char="•"/>
              <a:defRPr/>
            </a:pPr>
            <a:r>
              <a:rPr lang="en-US" sz="2400" dirty="0">
                <a:solidFill>
                  <a:srgbClr val="057590"/>
                </a:solidFill>
                <a:latin typeface="+mn-lt"/>
              </a:rPr>
              <a:t>Final Rule for Stage 2 of Meaningful Use published  August 2012</a:t>
            </a:r>
          </a:p>
          <a:p>
            <a:pPr>
              <a:defRPr/>
            </a:pPr>
            <a:endParaRPr lang="en-US" sz="2400" dirty="0">
              <a:solidFill>
                <a:srgbClr val="057590"/>
              </a:solidFill>
              <a:latin typeface="+mn-lt"/>
            </a:endParaRPr>
          </a:p>
          <a:p>
            <a:pPr>
              <a:defRPr/>
            </a:pPr>
            <a:endParaRPr lang="en-US" sz="2400" dirty="0">
              <a:solidFill>
                <a:srgbClr val="057590"/>
              </a:solidFill>
              <a:latin typeface="+mn-lt"/>
            </a:endParaRPr>
          </a:p>
          <a:p>
            <a:pPr marL="285750" indent="-285750">
              <a:buFont typeface="Arial" pitchFamily="34" charset="0"/>
              <a:buChar char="•"/>
              <a:defRPr/>
            </a:pPr>
            <a:r>
              <a:rPr lang="en-US" sz="2400" dirty="0">
                <a:solidFill>
                  <a:srgbClr val="057590"/>
                </a:solidFill>
                <a:latin typeface="+mn-lt"/>
              </a:rPr>
              <a:t>The rule is set to become effective for participants in the program no earlier than 2014</a:t>
            </a:r>
          </a:p>
          <a:p>
            <a:pPr>
              <a:defRPr/>
            </a:pPr>
            <a:endParaRPr lang="en-US" sz="2400" b="1" dirty="0">
              <a:solidFill>
                <a:srgbClr val="056594"/>
              </a:solidFill>
            </a:endParaRPr>
          </a:p>
          <a:p>
            <a:pPr>
              <a:defRPr/>
            </a:pPr>
            <a:endParaRPr lang="en-US" sz="2400" dirty="0"/>
          </a:p>
          <a:p>
            <a:pPr>
              <a:defRPr/>
            </a:pPr>
            <a:endParaRPr lang="en-US" dirty="0"/>
          </a:p>
          <a:p>
            <a:pPr>
              <a:defRPr/>
            </a:pPr>
            <a:endParaRPr lang="en-US" dirty="0"/>
          </a:p>
        </p:txBody>
      </p:sp>
      <p:sp>
        <p:nvSpPr>
          <p:cNvPr id="3" name="TextBox 2"/>
          <p:cNvSpPr txBox="1"/>
          <p:nvPr/>
        </p:nvSpPr>
        <p:spPr>
          <a:xfrm>
            <a:off x="1600200" y="152400"/>
            <a:ext cx="5410200" cy="646113"/>
          </a:xfrm>
          <a:prstGeom prst="rect">
            <a:avLst/>
          </a:prstGeom>
          <a:noFill/>
        </p:spPr>
        <p:txBody>
          <a:bodyPr>
            <a:spAutoFit/>
          </a:bodyPr>
          <a:lstStyle/>
          <a:p>
            <a:pPr algn="ctr">
              <a:defRPr/>
            </a:pPr>
            <a:r>
              <a:rPr lang="en-US" sz="3600" b="1" dirty="0">
                <a:solidFill>
                  <a:srgbClr val="FFFF00"/>
                </a:solidFill>
                <a:latin typeface="+mj-lt"/>
                <a:cs typeface="Gill Sans" pitchFamily="-106" charset="0"/>
              </a:rPr>
              <a:t>Meaningful Use Stage 2 </a:t>
            </a:r>
            <a:endParaRPr lang="en-US" sz="3600" b="1" dirty="0">
              <a:solidFill>
                <a:srgbClr val="FFFF00"/>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p:cNvSpPr>
            <a:spLocks noGrp="1"/>
          </p:cNvSpPr>
          <p:nvPr>
            <p:ph idx="1"/>
          </p:nvPr>
        </p:nvSpPr>
        <p:spPr>
          <a:xfrm>
            <a:off x="762000" y="1295400"/>
            <a:ext cx="7162800" cy="7602538"/>
          </a:xfrm>
        </p:spPr>
        <p:txBody>
          <a:bodyPr>
            <a:spAutoFit/>
          </a:bodyPr>
          <a:lstStyle/>
          <a:p>
            <a:pPr>
              <a:buFont typeface="Arial" pitchFamily="34" charset="0"/>
              <a:buNone/>
            </a:pPr>
            <a:r>
              <a:rPr lang="en-US" smtClean="0"/>
              <a:t>What’s New?</a:t>
            </a:r>
          </a:p>
          <a:p>
            <a:endParaRPr lang="en-US" sz="2400" smtClean="0"/>
          </a:p>
          <a:p>
            <a:r>
              <a:rPr lang="en-US" sz="2400" smtClean="0"/>
              <a:t>Higher thresholds for MU objectives</a:t>
            </a:r>
          </a:p>
          <a:p>
            <a:endParaRPr lang="en-US" sz="2400" smtClean="0"/>
          </a:p>
          <a:p>
            <a:r>
              <a:rPr lang="en-US" sz="2400" smtClean="0"/>
              <a:t>Increased focus on patient engagement</a:t>
            </a:r>
          </a:p>
          <a:p>
            <a:endParaRPr lang="en-US" sz="2400" smtClean="0"/>
          </a:p>
          <a:p>
            <a:r>
              <a:rPr lang="en-US" sz="2400" smtClean="0"/>
              <a:t>Increased emphasis on health information exchange</a:t>
            </a:r>
          </a:p>
          <a:p>
            <a:endParaRPr lang="en-US" sz="2400" smtClean="0"/>
          </a:p>
          <a:p>
            <a:r>
              <a:rPr lang="en-US" sz="2400" smtClean="0"/>
              <a:t>Improved data security and privacy</a:t>
            </a:r>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p:txBody>
      </p:sp>
      <p:sp>
        <p:nvSpPr>
          <p:cNvPr id="27651" name="Title 4"/>
          <p:cNvSpPr>
            <a:spLocks noGrp="1"/>
          </p:cNvSpPr>
          <p:nvPr>
            <p:ph type="title"/>
          </p:nvPr>
        </p:nvSpPr>
        <p:spPr>
          <a:xfrm>
            <a:off x="1066800" y="0"/>
            <a:ext cx="6553200" cy="838200"/>
          </a:xfrm>
        </p:spPr>
        <p:txBody>
          <a:bodyPr>
            <a:spAutoFit/>
          </a:bodyPr>
          <a:lstStyle/>
          <a:p>
            <a:r>
              <a:rPr lang="en-US" smtClean="0">
                <a:solidFill>
                  <a:srgbClr val="FFFF00"/>
                </a:solidFill>
                <a:ea typeface="Gill Sans"/>
                <a:cs typeface="Gill Sans"/>
              </a:rPr>
              <a:t>Meaningful Use Stage 2 </a:t>
            </a:r>
            <a:endParaRPr lang="en-US" smtClean="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0"/>
            <a:ext cx="6400800" cy="838200"/>
          </a:xfrm>
        </p:spPr>
        <p:txBody>
          <a:bodyPr/>
          <a:lstStyle/>
          <a:p>
            <a:r>
              <a:rPr lang="en-US" sz="3200" smtClean="0">
                <a:solidFill>
                  <a:srgbClr val="FFFF00"/>
                </a:solidFill>
              </a:rPr>
              <a:t>New Stage 2 Core Objectives</a:t>
            </a:r>
          </a:p>
        </p:txBody>
      </p:sp>
      <p:sp>
        <p:nvSpPr>
          <p:cNvPr id="27651" name="Rectangle 3"/>
          <p:cNvSpPr>
            <a:spLocks noGrp="1" noChangeArrowheads="1"/>
          </p:cNvSpPr>
          <p:nvPr>
            <p:ph type="body" idx="1"/>
          </p:nvPr>
        </p:nvSpPr>
        <p:spPr>
          <a:xfrm>
            <a:off x="228600" y="1219200"/>
            <a:ext cx="8686800" cy="5029200"/>
          </a:xfrm>
        </p:spPr>
        <p:txBody>
          <a:bodyPr/>
          <a:lstStyle/>
          <a:p>
            <a:pPr>
              <a:lnSpc>
                <a:spcPct val="80000"/>
              </a:lnSpc>
              <a:defRPr/>
            </a:pPr>
            <a:r>
              <a:rPr lang="en-US" sz="2000" dirty="0" smtClean="0"/>
              <a:t>Use secure electronic messaging to communicate with patients on relevant health information (for EPs only) </a:t>
            </a:r>
          </a:p>
          <a:p>
            <a:pPr>
              <a:lnSpc>
                <a:spcPct val="80000"/>
              </a:lnSpc>
              <a:defRPr/>
            </a:pPr>
            <a:endParaRPr lang="en-US" sz="2000" i="1" dirty="0" smtClean="0"/>
          </a:p>
          <a:p>
            <a:pPr>
              <a:lnSpc>
                <a:spcPct val="80000"/>
              </a:lnSpc>
              <a:defRPr/>
            </a:pPr>
            <a:r>
              <a:rPr lang="en-US" sz="2000" dirty="0" smtClean="0"/>
              <a:t>Automatically track medications from order to administration using assistive technologies in conjunction with an electronic medication administration record (</a:t>
            </a:r>
            <a:r>
              <a:rPr lang="en-US" sz="2000" dirty="0" err="1" smtClean="0"/>
              <a:t>eMAR</a:t>
            </a:r>
            <a:r>
              <a:rPr lang="en-US" sz="2000" dirty="0" smtClean="0"/>
              <a:t>) (for Eligible Hospitals/CAHs only)  </a:t>
            </a:r>
          </a:p>
          <a:p>
            <a:pPr>
              <a:lnSpc>
                <a:spcPct val="80000"/>
              </a:lnSpc>
              <a:defRPr/>
            </a:pPr>
            <a:endParaRPr lang="en-US" sz="2000" dirty="0" smtClean="0"/>
          </a:p>
          <a:p>
            <a:pPr>
              <a:lnSpc>
                <a:spcPct val="80000"/>
              </a:lnSpc>
              <a:defRPr/>
            </a:pPr>
            <a:endParaRPr lang="en-US" sz="2000" dirty="0" smtClean="0"/>
          </a:p>
          <a:p>
            <a:pPr marL="0" indent="0">
              <a:lnSpc>
                <a:spcPct val="80000"/>
              </a:lnSpc>
              <a:buFont typeface="Arial" pitchFamily="34" charset="0"/>
              <a:buNone/>
              <a:defRPr/>
            </a:pPr>
            <a:r>
              <a:rPr lang="en-US" sz="2000" b="1" dirty="0" smtClean="0"/>
              <a:t>Stage 2 Patient Access Objectives: </a:t>
            </a:r>
          </a:p>
          <a:p>
            <a:pPr>
              <a:lnSpc>
                <a:spcPct val="80000"/>
              </a:lnSpc>
              <a:defRPr/>
            </a:pPr>
            <a:r>
              <a:rPr lang="en-US" sz="2000" dirty="0" smtClean="0"/>
              <a:t>Provide patients the ability to view online, download and transmit their health information within four business days of the information being available to the EP (for EPs only) </a:t>
            </a:r>
          </a:p>
          <a:p>
            <a:pPr>
              <a:lnSpc>
                <a:spcPct val="80000"/>
              </a:lnSpc>
              <a:defRPr/>
            </a:pPr>
            <a:endParaRPr lang="en-US" sz="2000" dirty="0" smtClean="0"/>
          </a:p>
          <a:p>
            <a:pPr>
              <a:lnSpc>
                <a:spcPct val="80000"/>
              </a:lnSpc>
              <a:defRPr/>
            </a:pPr>
            <a:r>
              <a:rPr lang="en-US" sz="2000" dirty="0" smtClean="0"/>
              <a:t>Provide patients the ability to view online, download and transmit their health information within 36 hours after discharge from the hospital (for Eligible Hospitals/CAHs only) </a:t>
            </a:r>
          </a:p>
          <a:p>
            <a:pPr>
              <a:lnSpc>
                <a:spcPct val="80000"/>
              </a:lnSpc>
              <a:defRPr/>
            </a:pPr>
            <a:endParaRPr lang="en-US" sz="18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EHR supertonic.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219200"/>
            <a:ext cx="3497263" cy="4419600"/>
          </a:xfrm>
        </p:spPr>
      </p:pic>
      <p:sp>
        <p:nvSpPr>
          <p:cNvPr id="29699" name="Title 1"/>
          <p:cNvSpPr>
            <a:spLocks noGrp="1"/>
          </p:cNvSpPr>
          <p:nvPr>
            <p:ph type="title"/>
          </p:nvPr>
        </p:nvSpPr>
        <p:spPr>
          <a:xfrm>
            <a:off x="0" y="5638800"/>
            <a:ext cx="9144000" cy="944563"/>
          </a:xfrm>
        </p:spPr>
        <p:txBody>
          <a:bodyPr/>
          <a:lstStyle/>
          <a:p>
            <a:pPr eaLnBrk="1" hangingPunct="1"/>
            <a:r>
              <a:rPr lang="en-US" smtClean="0">
                <a:latin typeface="Calibri" pitchFamily="34" charset="0"/>
              </a:rPr>
              <a:t>EHRs Do Not Solve All Problems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1066800" y="152400"/>
            <a:ext cx="6553200" cy="685800"/>
          </a:xfrm>
        </p:spPr>
        <p:txBody>
          <a:bodyPr/>
          <a:lstStyle/>
          <a:p>
            <a:pPr eaLnBrk="1" hangingPunct="1"/>
            <a:r>
              <a:rPr lang="en-US" smtClean="0">
                <a:solidFill>
                  <a:srgbClr val="FFFF00"/>
                </a:solidFill>
              </a:rPr>
              <a:t>Ryan White Clinics</a:t>
            </a:r>
          </a:p>
        </p:txBody>
      </p:sp>
      <p:sp>
        <p:nvSpPr>
          <p:cNvPr id="24579" name="Content Placeholder 2"/>
          <p:cNvSpPr>
            <a:spLocks noGrp="1"/>
          </p:cNvSpPr>
          <p:nvPr>
            <p:ph idx="4294967295"/>
          </p:nvPr>
        </p:nvSpPr>
        <p:spPr>
          <a:xfrm>
            <a:off x="228600" y="1600200"/>
            <a:ext cx="8686800" cy="4800600"/>
          </a:xfrm>
        </p:spPr>
        <p:txBody>
          <a:bodyPr/>
          <a:lstStyle/>
          <a:p>
            <a:pPr eaLnBrk="1" hangingPunct="1">
              <a:defRPr/>
            </a:pPr>
            <a:r>
              <a:rPr lang="en-US" sz="2800" dirty="0" smtClean="0">
                <a:latin typeface="+mj-lt"/>
              </a:rPr>
              <a:t>900 clinics providing HIV services</a:t>
            </a:r>
          </a:p>
          <a:p>
            <a:pPr eaLnBrk="1" hangingPunct="1">
              <a:defRPr/>
            </a:pPr>
            <a:endParaRPr lang="en-US" sz="2800" dirty="0" smtClean="0">
              <a:latin typeface="+mj-lt"/>
            </a:endParaRPr>
          </a:p>
          <a:p>
            <a:pPr eaLnBrk="1" hangingPunct="1">
              <a:defRPr/>
            </a:pPr>
            <a:r>
              <a:rPr lang="en-US" sz="2800" dirty="0" smtClean="0">
                <a:latin typeface="+mj-lt"/>
              </a:rPr>
              <a:t>More than 75% use an EHR</a:t>
            </a:r>
          </a:p>
          <a:p>
            <a:pPr eaLnBrk="1" hangingPunct="1">
              <a:defRPr/>
            </a:pPr>
            <a:endParaRPr lang="en-US" sz="2800" dirty="0" smtClean="0">
              <a:latin typeface="+mj-lt"/>
            </a:endParaRPr>
          </a:p>
          <a:p>
            <a:pPr eaLnBrk="1" hangingPunct="1">
              <a:defRPr/>
            </a:pPr>
            <a:r>
              <a:rPr lang="en-US" sz="2800" dirty="0" smtClean="0">
                <a:latin typeface="+mj-lt"/>
              </a:rPr>
              <a:t>Over 50% report directly from EHR</a:t>
            </a:r>
          </a:p>
          <a:p>
            <a:pPr eaLnBrk="1" hangingPunct="1">
              <a:defRPr/>
            </a:pPr>
            <a:endParaRPr lang="en-US" sz="2800" dirty="0" smtClean="0">
              <a:latin typeface="+mj-lt"/>
            </a:endParaRPr>
          </a:p>
          <a:p>
            <a:pPr eaLnBrk="1" hangingPunct="1">
              <a:defRPr/>
            </a:pPr>
            <a:r>
              <a:rPr lang="en-US" sz="2800" dirty="0" smtClean="0">
                <a:latin typeface="+mj-lt"/>
              </a:rPr>
              <a:t>Almost 2/3 of grantees plan to apply for MU this year</a:t>
            </a:r>
          </a:p>
          <a:p>
            <a:pPr lvl="1" eaLnBrk="1" hangingPunct="1">
              <a:buFontTx/>
              <a:buNone/>
              <a:defRPr/>
            </a:pPr>
            <a:r>
              <a:rPr lang="en-US" dirty="0" smtClean="0"/>
              <a:t>   </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28600" y="762000"/>
            <a:ext cx="8915400" cy="10248900"/>
          </a:xfrm>
          <a:prstGeom prst="rect">
            <a:avLst/>
          </a:prstGeom>
          <a:noFill/>
          <a:ln w="9525">
            <a:noFill/>
            <a:miter lim="800000"/>
            <a:headEnd/>
            <a:tailEnd/>
          </a:ln>
        </p:spPr>
        <p:txBody>
          <a:bodyPr>
            <a:spAutoFit/>
          </a:bodyPr>
          <a:lstStyle/>
          <a:p>
            <a:pPr>
              <a:defRPr/>
            </a:pPr>
            <a:endParaRPr lang="en-US" b="1" dirty="0">
              <a:latin typeface="Calibri" pitchFamily="34" charset="0"/>
            </a:endParaRPr>
          </a:p>
          <a:p>
            <a:pPr algn="ctr">
              <a:defRPr/>
            </a:pPr>
            <a:endParaRPr lang="en-US" b="1" dirty="0">
              <a:latin typeface="Calibri" pitchFamily="34" charset="0"/>
            </a:endParaRPr>
          </a:p>
          <a:p>
            <a:pPr>
              <a:defRPr/>
            </a:pPr>
            <a:r>
              <a:rPr lang="en-US" b="1" dirty="0">
                <a:solidFill>
                  <a:srgbClr val="057590"/>
                </a:solidFill>
                <a:latin typeface="+mj-lt"/>
              </a:rPr>
              <a:t>NQF 0403- HIV/AIDS: Medical Visit</a:t>
            </a:r>
          </a:p>
          <a:p>
            <a:pPr>
              <a:defRPr/>
            </a:pPr>
            <a:r>
              <a:rPr lang="en-US" dirty="0">
                <a:solidFill>
                  <a:srgbClr val="057590"/>
                </a:solidFill>
                <a:latin typeface="+mj-lt"/>
              </a:rPr>
              <a:t>Description: Percentage of patients, regardless of age, with a diagnosis of HIV/AIDS with at least two medical visits during the measurement year with a minimum of 60 days between each visit</a:t>
            </a:r>
          </a:p>
          <a:p>
            <a:pPr>
              <a:defRPr/>
            </a:pPr>
            <a:endParaRPr lang="en-US" dirty="0">
              <a:solidFill>
                <a:srgbClr val="057590"/>
              </a:solidFill>
              <a:latin typeface="+mj-lt"/>
            </a:endParaRPr>
          </a:p>
          <a:p>
            <a:pPr>
              <a:defRPr/>
            </a:pPr>
            <a:r>
              <a:rPr lang="en-US" b="1" dirty="0">
                <a:solidFill>
                  <a:srgbClr val="057590"/>
                </a:solidFill>
                <a:latin typeface="+mj-lt"/>
              </a:rPr>
              <a:t>NQF 0405- HIV/AIDS: </a:t>
            </a:r>
            <a:r>
              <a:rPr lang="en-US" b="1" dirty="0" err="1">
                <a:solidFill>
                  <a:srgbClr val="057590"/>
                </a:solidFill>
                <a:latin typeface="+mj-lt"/>
              </a:rPr>
              <a:t>Pneumocystis</a:t>
            </a:r>
            <a:r>
              <a:rPr lang="en-US" b="1" dirty="0">
                <a:solidFill>
                  <a:srgbClr val="057590"/>
                </a:solidFill>
                <a:latin typeface="+mj-lt"/>
              </a:rPr>
              <a:t> </a:t>
            </a:r>
            <a:r>
              <a:rPr lang="en-US" b="1" dirty="0" err="1">
                <a:solidFill>
                  <a:srgbClr val="057590"/>
                </a:solidFill>
                <a:latin typeface="+mj-lt"/>
              </a:rPr>
              <a:t>jiroveci</a:t>
            </a:r>
            <a:r>
              <a:rPr lang="en-US" b="1" dirty="0">
                <a:solidFill>
                  <a:srgbClr val="057590"/>
                </a:solidFill>
                <a:latin typeface="+mj-lt"/>
              </a:rPr>
              <a:t> pneumonia (PCP</a:t>
            </a:r>
            <a:r>
              <a:rPr lang="en-US" dirty="0">
                <a:solidFill>
                  <a:srgbClr val="057590"/>
                </a:solidFill>
                <a:latin typeface="+mj-lt"/>
              </a:rPr>
              <a:t>) </a:t>
            </a:r>
            <a:r>
              <a:rPr lang="en-US" b="1" dirty="0">
                <a:solidFill>
                  <a:srgbClr val="057590"/>
                </a:solidFill>
                <a:latin typeface="+mj-lt"/>
              </a:rPr>
              <a:t>Prophylaxis </a:t>
            </a:r>
          </a:p>
          <a:p>
            <a:pPr>
              <a:defRPr/>
            </a:pPr>
            <a:r>
              <a:rPr lang="en-US" dirty="0">
                <a:solidFill>
                  <a:srgbClr val="057590"/>
                </a:solidFill>
                <a:latin typeface="+mj-lt"/>
              </a:rPr>
              <a:t>Description: Percentage of patients aged 6 weeks and older with a diagnosis of HIV/AIDS who were prescribed </a:t>
            </a:r>
            <a:r>
              <a:rPr lang="en-US" dirty="0" err="1">
                <a:solidFill>
                  <a:srgbClr val="057590"/>
                </a:solidFill>
                <a:latin typeface="+mj-lt"/>
              </a:rPr>
              <a:t>Pneumocystis</a:t>
            </a:r>
            <a:r>
              <a:rPr lang="en-US" dirty="0">
                <a:solidFill>
                  <a:srgbClr val="057590"/>
                </a:solidFill>
                <a:latin typeface="+mj-lt"/>
              </a:rPr>
              <a:t> </a:t>
            </a:r>
            <a:r>
              <a:rPr lang="en-US" dirty="0" err="1">
                <a:solidFill>
                  <a:srgbClr val="057590"/>
                </a:solidFill>
                <a:latin typeface="+mj-lt"/>
              </a:rPr>
              <a:t>jiroveci</a:t>
            </a:r>
            <a:r>
              <a:rPr lang="en-US" dirty="0">
                <a:solidFill>
                  <a:srgbClr val="057590"/>
                </a:solidFill>
                <a:latin typeface="+mj-lt"/>
              </a:rPr>
              <a:t> pneumonia (PCP) prophylaxis</a:t>
            </a:r>
          </a:p>
          <a:p>
            <a:pPr>
              <a:defRPr/>
            </a:pPr>
            <a:endParaRPr lang="en-US" dirty="0">
              <a:solidFill>
                <a:srgbClr val="057590"/>
              </a:solidFill>
              <a:latin typeface="+mj-lt"/>
            </a:endParaRPr>
          </a:p>
          <a:p>
            <a:pPr>
              <a:defRPr/>
            </a:pPr>
            <a:r>
              <a:rPr lang="en-US" b="1" dirty="0">
                <a:solidFill>
                  <a:srgbClr val="057590"/>
                </a:solidFill>
                <a:latin typeface="+mj-lt"/>
              </a:rPr>
              <a:t>TBD (proposed as NQF 0407):  HIV/AIDS: RNA control for Patients with HIV</a:t>
            </a:r>
          </a:p>
          <a:p>
            <a:pPr>
              <a:defRPr/>
            </a:pPr>
            <a:r>
              <a:rPr lang="en-US" dirty="0">
                <a:solidFill>
                  <a:srgbClr val="057590"/>
                </a:solidFill>
                <a:latin typeface="+mj-lt"/>
              </a:rPr>
              <a:t>Description: Percentage of patients aged 13 years and older with a diagnosis of HIV/AIDS, with at least two visits during the measurement year, with at least 60 days between each visit, whose most recent HIV RNA level is &lt;200</a:t>
            </a:r>
          </a:p>
          <a:p>
            <a:pPr>
              <a:defRPr/>
            </a:pPr>
            <a:r>
              <a:rPr lang="en-US" dirty="0">
                <a:solidFill>
                  <a:srgbClr val="057590"/>
                </a:solidFill>
                <a:latin typeface="+mj-lt"/>
              </a:rPr>
              <a:t>copies/</a:t>
            </a:r>
            <a:r>
              <a:rPr lang="en-US" dirty="0" err="1">
                <a:solidFill>
                  <a:srgbClr val="057590"/>
                </a:solidFill>
                <a:latin typeface="+mj-lt"/>
              </a:rPr>
              <a:t>mL.</a:t>
            </a:r>
            <a:endParaRPr lang="en-US" dirty="0">
              <a:solidFill>
                <a:srgbClr val="057590"/>
              </a:solidFill>
              <a:latin typeface="+mj-lt"/>
            </a:endParaRPr>
          </a:p>
          <a:p>
            <a:pPr algn="ctr">
              <a:defRPr/>
            </a:pPr>
            <a:endParaRPr lang="en-US" b="1" dirty="0">
              <a:solidFill>
                <a:srgbClr val="057590"/>
              </a:solidFill>
              <a:latin typeface="+mj-lt"/>
            </a:endParaRPr>
          </a:p>
          <a:p>
            <a:pPr algn="ctr">
              <a:defRPr/>
            </a:pPr>
            <a:r>
              <a:rPr lang="en-US" sz="1800" b="1" dirty="0">
                <a:solidFill>
                  <a:srgbClr val="057590"/>
                </a:solidFill>
                <a:latin typeface="+mj-lt"/>
              </a:rPr>
              <a:t>Finalized for Medicare and Medicaid Eligible Professionals beginning with CY 2014</a:t>
            </a:r>
          </a:p>
          <a:p>
            <a:pPr>
              <a:defRPr/>
            </a:pPr>
            <a:endParaRPr lang="en-US" dirty="0">
              <a:solidFill>
                <a:srgbClr val="057590"/>
              </a:solidFill>
              <a:latin typeface="Calibri" pitchFamily="34" charset="0"/>
            </a:endParaRP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3" name="TextBox 2"/>
          <p:cNvSpPr txBox="1"/>
          <p:nvPr/>
        </p:nvSpPr>
        <p:spPr>
          <a:xfrm>
            <a:off x="304800" y="152400"/>
            <a:ext cx="7924800" cy="892175"/>
          </a:xfrm>
          <a:prstGeom prst="rect">
            <a:avLst/>
          </a:prstGeom>
          <a:noFill/>
        </p:spPr>
        <p:txBody>
          <a:bodyPr>
            <a:spAutoFit/>
          </a:bodyPr>
          <a:lstStyle/>
          <a:p>
            <a:pPr algn="ctr">
              <a:defRPr/>
            </a:pPr>
            <a:r>
              <a:rPr lang="en-US" sz="2800" b="1" dirty="0">
                <a:solidFill>
                  <a:srgbClr val="FFFF00"/>
                </a:solidFill>
                <a:latin typeface="+mj-lt"/>
              </a:rPr>
              <a:t>HIV/AIDS Clinical Quality Measures</a:t>
            </a:r>
          </a:p>
          <a:p>
            <a:pPr algn="ctr">
              <a:defRPr/>
            </a:pPr>
            <a:r>
              <a:rPr lang="en-US" sz="2400" b="1" dirty="0">
                <a:solidFill>
                  <a:srgbClr val="FFFF00"/>
                </a:solidFill>
                <a:latin typeface="+mj-lt"/>
              </a:rPr>
              <a:t>MU STAGE  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0"/>
            <a:ext cx="6553200" cy="838200"/>
          </a:xfrm>
        </p:spPr>
        <p:txBody>
          <a:bodyPr/>
          <a:lstStyle/>
          <a:p>
            <a:r>
              <a:rPr lang="en-US" smtClean="0">
                <a:solidFill>
                  <a:srgbClr val="FFFF00"/>
                </a:solidFill>
              </a:rPr>
              <a:t>Learning Objectives</a:t>
            </a:r>
          </a:p>
        </p:txBody>
      </p:sp>
      <p:sp>
        <p:nvSpPr>
          <p:cNvPr id="5123" name="Content Placeholder 2"/>
          <p:cNvSpPr>
            <a:spLocks noGrp="1"/>
          </p:cNvSpPr>
          <p:nvPr>
            <p:ph idx="1"/>
          </p:nvPr>
        </p:nvSpPr>
        <p:spPr>
          <a:xfrm>
            <a:off x="1143000" y="1371600"/>
            <a:ext cx="6781800" cy="5105400"/>
          </a:xfrm>
        </p:spPr>
        <p:txBody>
          <a:bodyPr/>
          <a:lstStyle/>
          <a:p>
            <a:pPr>
              <a:buFont typeface="Arial" pitchFamily="34" charset="0"/>
              <a:buNone/>
            </a:pPr>
            <a:r>
              <a:rPr lang="en-US" sz="2400" smtClean="0"/>
              <a:t>At the conclusion of this workshop, participants</a:t>
            </a:r>
          </a:p>
          <a:p>
            <a:pPr>
              <a:buFont typeface="Arial" pitchFamily="34" charset="0"/>
              <a:buNone/>
            </a:pPr>
            <a:r>
              <a:rPr lang="en-US" sz="2400" smtClean="0"/>
              <a:t>will be able to:</a:t>
            </a:r>
          </a:p>
          <a:p>
            <a:pPr>
              <a:buFont typeface="Arial" pitchFamily="34" charset="0"/>
              <a:buNone/>
            </a:pPr>
            <a:endParaRPr lang="en-US" sz="1800" smtClean="0"/>
          </a:p>
          <a:p>
            <a:pPr>
              <a:buFont typeface="Arial" pitchFamily="34" charset="0"/>
              <a:buAutoNum type="arabicPeriod"/>
            </a:pPr>
            <a:r>
              <a:rPr lang="en-US" sz="1800" smtClean="0"/>
              <a:t>Describe the National Quality Strategy and HRSA’s quality measurement and alignment strategy</a:t>
            </a:r>
          </a:p>
          <a:p>
            <a:pPr>
              <a:buFont typeface="Arial" pitchFamily="34" charset="0"/>
              <a:buAutoNum type="arabicPeriod"/>
            </a:pPr>
            <a:endParaRPr lang="en-US" sz="1800" smtClean="0"/>
          </a:p>
          <a:p>
            <a:pPr>
              <a:buFont typeface="Arial" pitchFamily="34" charset="0"/>
              <a:buAutoNum type="arabicPeriod"/>
            </a:pPr>
            <a:r>
              <a:rPr lang="en-US" sz="1800" smtClean="0"/>
              <a:t>Understand HRSA’s Health IT workforce development efforts</a:t>
            </a:r>
          </a:p>
          <a:p>
            <a:pPr>
              <a:buFont typeface="Arial" pitchFamily="34" charset="0"/>
              <a:buAutoNum type="arabicPeriod"/>
            </a:pPr>
            <a:endParaRPr lang="en-US" sz="1800" smtClean="0"/>
          </a:p>
          <a:p>
            <a:pPr>
              <a:buFont typeface="Arial" pitchFamily="34" charset="0"/>
              <a:buAutoNum type="arabicPeriod"/>
            </a:pPr>
            <a:r>
              <a:rPr lang="en-US" sz="1800" smtClean="0"/>
              <a:t>Locate HRSA web-based training curricula and quality improvement resources</a:t>
            </a:r>
          </a:p>
          <a:p>
            <a:pPr>
              <a:buFont typeface="Arial" pitchFamily="34" charset="0"/>
              <a:buAutoNum type="arabicPeriod"/>
            </a:pPr>
            <a:endParaRPr lang="en-US" sz="1800" smtClean="0"/>
          </a:p>
          <a:p>
            <a:pPr>
              <a:buFont typeface="Arial" pitchFamily="34" charset="0"/>
              <a:buAutoNum type="arabicPeriod"/>
            </a:pPr>
            <a:endParaRPr lang="en-US" sz="1800" smtClean="0"/>
          </a:p>
          <a:p>
            <a:pPr>
              <a:buFont typeface="Arial" pitchFamily="34" charset="0"/>
              <a:buAutoNum type="arabicPeriod"/>
            </a:pPr>
            <a:endParaRPr lang="en-US" sz="1800" smtClean="0"/>
          </a:p>
          <a:p>
            <a:pPr>
              <a:buFont typeface="Arial" pitchFamily="34" charset="0"/>
              <a:buAutoNum type="arabicPeriod"/>
            </a:pPr>
            <a:endParaRPr lang="en-US" sz="2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8600" y="0"/>
            <a:ext cx="8229600" cy="838200"/>
          </a:xfrm>
        </p:spPr>
        <p:txBody>
          <a:bodyPr rtlCol="0">
            <a:normAutofit fontScale="90000"/>
          </a:bodyPr>
          <a:lstStyle/>
          <a:p>
            <a:pPr eaLnBrk="1" fontAlgn="auto" hangingPunct="1">
              <a:spcAft>
                <a:spcPts val="0"/>
              </a:spcAft>
              <a:defRPr/>
            </a:pPr>
            <a:r>
              <a:rPr lang="en-US" dirty="0" smtClean="0">
                <a:solidFill>
                  <a:srgbClr val="000000"/>
                </a:solidFill>
                <a:latin typeface="Times New Roman" pitchFamily="18" charset="0"/>
                <a:ea typeface="+mn-ea"/>
                <a:cs typeface="Times New Roman" pitchFamily="18" charset="0"/>
              </a:rPr>
              <a:t/>
            </a:r>
            <a:br>
              <a:rPr lang="en-US" dirty="0" smtClean="0">
                <a:solidFill>
                  <a:srgbClr val="000000"/>
                </a:solidFill>
                <a:latin typeface="Times New Roman" pitchFamily="18" charset="0"/>
                <a:ea typeface="+mn-ea"/>
                <a:cs typeface="Times New Roman" pitchFamily="18" charset="0"/>
              </a:rPr>
            </a:br>
            <a:r>
              <a:rPr lang="en-US" sz="4000" dirty="0" smtClean="0">
                <a:solidFill>
                  <a:srgbClr val="FFFF00"/>
                </a:solidFill>
                <a:latin typeface="+mn-lt"/>
                <a:ea typeface="+mn-ea"/>
                <a:cs typeface="Times New Roman" pitchFamily="18" charset="0"/>
              </a:rPr>
              <a:t>HRSA </a:t>
            </a:r>
            <a:r>
              <a:rPr lang="en-US" sz="4000" dirty="0">
                <a:solidFill>
                  <a:srgbClr val="FFFF00"/>
                </a:solidFill>
                <a:latin typeface="+mn-lt"/>
                <a:ea typeface="+mn-ea"/>
                <a:cs typeface="Times New Roman" pitchFamily="18" charset="0"/>
              </a:rPr>
              <a:t>Quality Activities </a:t>
            </a:r>
            <a:r>
              <a:rPr lang="en-US" sz="4000" dirty="0"/>
              <a:t/>
            </a:r>
            <a:br>
              <a:rPr lang="en-US" sz="4000" dirty="0"/>
            </a:br>
            <a:endParaRPr lang="en-US" dirty="0"/>
          </a:p>
        </p:txBody>
      </p:sp>
      <p:sp>
        <p:nvSpPr>
          <p:cNvPr id="32771" name="Rectangle 3"/>
          <p:cNvSpPr>
            <a:spLocks noGrp="1" noChangeArrowheads="1"/>
          </p:cNvSpPr>
          <p:nvPr>
            <p:ph type="body" idx="1"/>
          </p:nvPr>
        </p:nvSpPr>
        <p:spPr>
          <a:xfrm>
            <a:off x="457200" y="1295400"/>
            <a:ext cx="7848600" cy="4648200"/>
          </a:xfrm>
        </p:spPr>
        <p:txBody>
          <a:bodyPr/>
          <a:lstStyle/>
          <a:p>
            <a:pPr marL="0" indent="0" algn="ctr" eaLnBrk="1" hangingPunct="1">
              <a:lnSpc>
                <a:spcPct val="90000"/>
              </a:lnSpc>
              <a:buFont typeface="Arial" pitchFamily="34" charset="0"/>
              <a:buNone/>
            </a:pPr>
            <a:endParaRPr lang="en-US" b="1" smtClean="0"/>
          </a:p>
          <a:p>
            <a:pPr marL="0" indent="0" eaLnBrk="1" hangingPunct="1">
              <a:lnSpc>
                <a:spcPct val="90000"/>
              </a:lnSpc>
              <a:buFont typeface="Arial" pitchFamily="34" charset="0"/>
              <a:buNone/>
            </a:pPr>
            <a:r>
              <a:rPr lang="en-US" smtClean="0"/>
              <a:t>The national movement towards alignment of measures for quality</a:t>
            </a:r>
          </a:p>
          <a:p>
            <a:pPr marL="0" indent="0" eaLnBrk="1" hangingPunct="1">
              <a:lnSpc>
                <a:spcPct val="90000"/>
              </a:lnSpc>
              <a:buFont typeface="Arial" pitchFamily="34" charset="0"/>
              <a:buNone/>
            </a:pPr>
            <a:endParaRPr lang="en-US" smtClean="0"/>
          </a:p>
          <a:p>
            <a:pPr marL="0" indent="0" eaLnBrk="1" hangingPunct="1">
              <a:lnSpc>
                <a:spcPct val="90000"/>
              </a:lnSpc>
              <a:buFont typeface="Arial" pitchFamily="34" charset="0"/>
              <a:buNone/>
            </a:pPr>
            <a:r>
              <a:rPr lang="en-US" smtClean="0"/>
              <a:t>Need for HRSA to actively participate in this effort</a:t>
            </a:r>
          </a:p>
          <a:p>
            <a:pPr marL="0" indent="0" eaLnBrk="1" hangingPunct="1">
              <a:lnSpc>
                <a:spcPct val="90000"/>
              </a:lnSpc>
              <a:buFont typeface="Arial" pitchFamily="34" charset="0"/>
              <a:buNone/>
            </a:pPr>
            <a:endParaRPr lang="en-US" smtClean="0"/>
          </a:p>
          <a:p>
            <a:pPr marL="0" indent="0" eaLnBrk="1" hangingPunct="1">
              <a:lnSpc>
                <a:spcPct val="90000"/>
              </a:lnSpc>
              <a:buFont typeface="Arial" pitchFamily="34" charset="0"/>
              <a:buNone/>
            </a:pPr>
            <a:r>
              <a:rPr lang="en-US" smtClean="0"/>
              <a:t>Ensure inclusion of measures that reflect the safety net population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228600" y="0"/>
            <a:ext cx="8229600" cy="868363"/>
          </a:xfrm>
        </p:spPr>
        <p:txBody>
          <a:bodyPr/>
          <a:lstStyle/>
          <a:p>
            <a:pPr eaLnBrk="1" hangingPunct="1"/>
            <a:r>
              <a:rPr lang="en-US" smtClean="0">
                <a:solidFill>
                  <a:srgbClr val="FFFF00"/>
                </a:solidFill>
              </a:rPr>
              <a:t>HRSA Quality Activities</a:t>
            </a:r>
          </a:p>
        </p:txBody>
      </p:sp>
      <p:sp>
        <p:nvSpPr>
          <p:cNvPr id="4099" name="Content Placeholder 2"/>
          <p:cNvSpPr>
            <a:spLocks noGrp="1"/>
          </p:cNvSpPr>
          <p:nvPr>
            <p:ph idx="4294967295"/>
          </p:nvPr>
        </p:nvSpPr>
        <p:spPr>
          <a:xfrm>
            <a:off x="457200" y="1295400"/>
            <a:ext cx="8229600" cy="5181600"/>
          </a:xfrm>
        </p:spPr>
        <p:txBody>
          <a:bodyPr/>
          <a:lstStyle/>
          <a:p>
            <a:pPr marL="0" indent="0" eaLnBrk="1" hangingPunct="1">
              <a:buFontTx/>
              <a:buNone/>
              <a:defRPr/>
            </a:pPr>
            <a:r>
              <a:rPr lang="en-US" sz="2400" dirty="0" smtClean="0">
                <a:latin typeface="+mj-lt"/>
                <a:cs typeface="Calibri" pitchFamily="34" charset="0"/>
              </a:rPr>
              <a:t>Established a Measures Management Review Board (MMRB) to:</a:t>
            </a:r>
          </a:p>
          <a:p>
            <a:pPr marL="0" indent="0" eaLnBrk="1" hangingPunct="1">
              <a:buFontTx/>
              <a:buNone/>
              <a:defRPr/>
            </a:pPr>
            <a:endParaRPr lang="en-US" sz="2400" dirty="0" smtClean="0">
              <a:latin typeface="+mj-lt"/>
              <a:cs typeface="Calibri" pitchFamily="34" charset="0"/>
            </a:endParaRPr>
          </a:p>
          <a:p>
            <a:pPr lvl="1" eaLnBrk="1" hangingPunct="1">
              <a:defRPr/>
            </a:pPr>
            <a:r>
              <a:rPr lang="en-US" sz="2400" dirty="0" smtClean="0">
                <a:latin typeface="+mj-lt"/>
                <a:cs typeface="Calibri" pitchFamily="34" charset="0"/>
              </a:rPr>
              <a:t>Align with the NQS</a:t>
            </a:r>
          </a:p>
          <a:p>
            <a:pPr lvl="1" eaLnBrk="1" hangingPunct="1">
              <a:defRPr/>
            </a:pPr>
            <a:endParaRPr lang="en-US" sz="2400" dirty="0" smtClean="0">
              <a:latin typeface="+mj-lt"/>
              <a:cs typeface="Calibri" pitchFamily="34" charset="0"/>
            </a:endParaRPr>
          </a:p>
          <a:p>
            <a:pPr lvl="1" eaLnBrk="1" hangingPunct="1">
              <a:defRPr/>
            </a:pPr>
            <a:r>
              <a:rPr lang="en-US" sz="2400" dirty="0" smtClean="0">
                <a:latin typeface="+mj-lt"/>
                <a:cs typeface="Calibri" pitchFamily="34" charset="0"/>
              </a:rPr>
              <a:t>Harmonize HRSA measures with those across the Department</a:t>
            </a:r>
          </a:p>
          <a:p>
            <a:pPr lvl="1" eaLnBrk="1" hangingPunct="1">
              <a:defRPr/>
            </a:pPr>
            <a:endParaRPr lang="en-US" sz="2400" dirty="0" smtClean="0">
              <a:latin typeface="+mj-lt"/>
              <a:cs typeface="Calibri" pitchFamily="34" charset="0"/>
            </a:endParaRPr>
          </a:p>
          <a:p>
            <a:pPr lvl="1" eaLnBrk="1" hangingPunct="1">
              <a:defRPr/>
            </a:pPr>
            <a:r>
              <a:rPr lang="en-US" sz="2400" dirty="0" smtClean="0">
                <a:latin typeface="+mj-lt"/>
                <a:cs typeface="Calibri" pitchFamily="34" charset="0"/>
              </a:rPr>
              <a:t>Attain measure parsimony</a:t>
            </a:r>
          </a:p>
          <a:p>
            <a:pPr lvl="1" eaLnBrk="1" hangingPunct="1">
              <a:defRPr/>
            </a:pPr>
            <a:endParaRPr lang="en-US" sz="2400" dirty="0" smtClean="0">
              <a:latin typeface="+mj-lt"/>
              <a:cs typeface="Calibri" pitchFamily="34" charset="0"/>
            </a:endParaRPr>
          </a:p>
          <a:p>
            <a:pPr lvl="1" eaLnBrk="1" hangingPunct="1">
              <a:defRPr/>
            </a:pPr>
            <a:r>
              <a:rPr lang="en-US" sz="2400" dirty="0" smtClean="0">
                <a:latin typeface="+mj-lt"/>
                <a:cs typeface="Calibri" pitchFamily="34" charset="0"/>
              </a:rPr>
              <a:t>Promote use of nationally recognized measures- National Quality Forum (NQF) endorsed measures</a:t>
            </a:r>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0"/>
            <a:ext cx="8382000" cy="838200"/>
          </a:xfrm>
        </p:spPr>
        <p:txBody>
          <a:bodyPr/>
          <a:lstStyle/>
          <a:p>
            <a:r>
              <a:rPr lang="en-US" sz="2400" smtClean="0">
                <a:solidFill>
                  <a:schemeClr val="tx1"/>
                </a:solidFill>
              </a:rPr>
              <a:t> </a:t>
            </a:r>
            <a:r>
              <a:rPr lang="en-US" sz="3200" smtClean="0">
                <a:solidFill>
                  <a:srgbClr val="FFFF00"/>
                </a:solidFill>
              </a:rPr>
              <a:t>HAB Measures Submitted for </a:t>
            </a:r>
            <a:br>
              <a:rPr lang="en-US" sz="3200" smtClean="0">
                <a:solidFill>
                  <a:srgbClr val="FFFF00"/>
                </a:solidFill>
              </a:rPr>
            </a:br>
            <a:r>
              <a:rPr lang="en-US" sz="3200" smtClean="0">
                <a:solidFill>
                  <a:srgbClr val="FFFF00"/>
                </a:solidFill>
              </a:rPr>
              <a:t>NQF Endorsement</a:t>
            </a:r>
          </a:p>
        </p:txBody>
      </p:sp>
      <p:sp>
        <p:nvSpPr>
          <p:cNvPr id="34819" name="Rectangle 3"/>
          <p:cNvSpPr>
            <a:spLocks noGrp="1" noChangeArrowheads="1"/>
          </p:cNvSpPr>
          <p:nvPr>
            <p:ph type="body" idx="1"/>
          </p:nvPr>
        </p:nvSpPr>
        <p:spPr>
          <a:xfrm>
            <a:off x="228600" y="1295400"/>
            <a:ext cx="8763000" cy="5181600"/>
          </a:xfrm>
        </p:spPr>
        <p:txBody>
          <a:bodyPr/>
          <a:lstStyle/>
          <a:p>
            <a:pPr>
              <a:lnSpc>
                <a:spcPct val="90000"/>
              </a:lnSpc>
              <a:buFontTx/>
              <a:buNone/>
            </a:pPr>
            <a:r>
              <a:rPr lang="en-US" sz="2000" b="1" smtClean="0">
                <a:solidFill>
                  <a:srgbClr val="056594"/>
                </a:solidFill>
              </a:rPr>
              <a:t>Medical visit frequency </a:t>
            </a:r>
          </a:p>
          <a:p>
            <a:pPr>
              <a:lnSpc>
                <a:spcPct val="90000"/>
              </a:lnSpc>
              <a:buFontTx/>
              <a:buNone/>
            </a:pPr>
            <a:r>
              <a:rPr lang="en-US" sz="1600" b="1" smtClean="0">
                <a:solidFill>
                  <a:srgbClr val="056594"/>
                </a:solidFill>
              </a:rPr>
              <a:t>Description: </a:t>
            </a:r>
            <a:r>
              <a:rPr lang="en-US" sz="1600" smtClean="0">
                <a:solidFill>
                  <a:srgbClr val="056594"/>
                </a:solidFill>
              </a:rPr>
              <a:t>Percentage of patients, regardless of age, with a diagnosis of HIV who</a:t>
            </a:r>
          </a:p>
          <a:p>
            <a:pPr>
              <a:lnSpc>
                <a:spcPct val="90000"/>
              </a:lnSpc>
              <a:buFontTx/>
              <a:buNone/>
            </a:pPr>
            <a:r>
              <a:rPr lang="en-US" sz="1600" smtClean="0">
                <a:solidFill>
                  <a:srgbClr val="056594"/>
                </a:solidFill>
              </a:rPr>
              <a:t>had at least one medical visit in each 6-month period of the 24-month</a:t>
            </a:r>
          </a:p>
          <a:p>
            <a:pPr>
              <a:lnSpc>
                <a:spcPct val="90000"/>
              </a:lnSpc>
              <a:buFontTx/>
              <a:buNone/>
            </a:pPr>
            <a:r>
              <a:rPr lang="en-US" sz="1600" smtClean="0">
                <a:solidFill>
                  <a:srgbClr val="056594"/>
                </a:solidFill>
              </a:rPr>
              <a:t>measurement period with a minimum of 60 days between medical visits.</a:t>
            </a:r>
          </a:p>
          <a:p>
            <a:pPr>
              <a:lnSpc>
                <a:spcPct val="90000"/>
              </a:lnSpc>
              <a:buFontTx/>
              <a:buNone/>
            </a:pPr>
            <a:endParaRPr lang="en-US" sz="1800" b="1" smtClean="0">
              <a:solidFill>
                <a:srgbClr val="056594"/>
              </a:solidFill>
            </a:endParaRPr>
          </a:p>
          <a:p>
            <a:pPr>
              <a:lnSpc>
                <a:spcPct val="90000"/>
              </a:lnSpc>
              <a:buFontTx/>
              <a:buNone/>
            </a:pPr>
            <a:r>
              <a:rPr lang="en-US" sz="2000" b="1" smtClean="0">
                <a:solidFill>
                  <a:srgbClr val="056594"/>
                </a:solidFill>
              </a:rPr>
              <a:t>Gap in medical visits</a:t>
            </a:r>
            <a:r>
              <a:rPr lang="en-US" sz="2000" smtClean="0">
                <a:solidFill>
                  <a:srgbClr val="056594"/>
                </a:solidFill>
              </a:rPr>
              <a:t> </a:t>
            </a:r>
          </a:p>
          <a:p>
            <a:pPr>
              <a:lnSpc>
                <a:spcPct val="90000"/>
              </a:lnSpc>
              <a:buFontTx/>
              <a:buNone/>
            </a:pPr>
            <a:r>
              <a:rPr lang="en-US" sz="1600" b="1" smtClean="0">
                <a:solidFill>
                  <a:srgbClr val="056594"/>
                </a:solidFill>
              </a:rPr>
              <a:t>Description:</a:t>
            </a:r>
            <a:r>
              <a:rPr lang="en-US" sz="1600" smtClean="0">
                <a:solidFill>
                  <a:srgbClr val="056594"/>
                </a:solidFill>
              </a:rPr>
              <a:t> Percentage of patients, regardless of age, with a diagnosis of HIV who</a:t>
            </a:r>
          </a:p>
          <a:p>
            <a:pPr>
              <a:lnSpc>
                <a:spcPct val="90000"/>
              </a:lnSpc>
              <a:buFontTx/>
              <a:buNone/>
            </a:pPr>
            <a:r>
              <a:rPr lang="en-US" sz="1600" smtClean="0">
                <a:solidFill>
                  <a:srgbClr val="056594"/>
                </a:solidFill>
              </a:rPr>
              <a:t>did not have a medical visit in the last 6 months of the measurement year.</a:t>
            </a:r>
          </a:p>
          <a:p>
            <a:pPr>
              <a:lnSpc>
                <a:spcPct val="90000"/>
              </a:lnSpc>
              <a:buFontTx/>
              <a:buNone/>
            </a:pPr>
            <a:endParaRPr lang="en-US" sz="1800" smtClean="0">
              <a:solidFill>
                <a:srgbClr val="056594"/>
              </a:solidFill>
            </a:endParaRPr>
          </a:p>
          <a:p>
            <a:pPr>
              <a:lnSpc>
                <a:spcPct val="90000"/>
              </a:lnSpc>
              <a:buFontTx/>
              <a:buNone/>
            </a:pPr>
            <a:r>
              <a:rPr lang="en-US" sz="2000" b="1" smtClean="0">
                <a:solidFill>
                  <a:srgbClr val="056594"/>
                </a:solidFill>
              </a:rPr>
              <a:t>HIV viral load suppression</a:t>
            </a:r>
          </a:p>
          <a:p>
            <a:pPr>
              <a:lnSpc>
                <a:spcPct val="90000"/>
              </a:lnSpc>
              <a:buFontTx/>
              <a:buNone/>
            </a:pPr>
            <a:r>
              <a:rPr lang="en-US" sz="1600" b="1" smtClean="0">
                <a:solidFill>
                  <a:srgbClr val="056594"/>
                </a:solidFill>
              </a:rPr>
              <a:t>Description: </a:t>
            </a:r>
            <a:r>
              <a:rPr lang="en-US" sz="1600" smtClean="0">
                <a:solidFill>
                  <a:srgbClr val="056594"/>
                </a:solidFill>
              </a:rPr>
              <a:t>Percentage of patients, regardless of age, with a diagnosis of HIV with</a:t>
            </a:r>
          </a:p>
          <a:p>
            <a:pPr>
              <a:lnSpc>
                <a:spcPct val="90000"/>
              </a:lnSpc>
              <a:buFontTx/>
              <a:buNone/>
            </a:pPr>
            <a:r>
              <a:rPr lang="en-US" sz="1600" smtClean="0">
                <a:solidFill>
                  <a:srgbClr val="056594"/>
                </a:solidFill>
              </a:rPr>
              <a:t>a HIV viral load less than 200 copies/mL at last HIV viral load test during the </a:t>
            </a:r>
          </a:p>
          <a:p>
            <a:pPr>
              <a:lnSpc>
                <a:spcPct val="90000"/>
              </a:lnSpc>
              <a:buFontTx/>
              <a:buNone/>
            </a:pPr>
            <a:r>
              <a:rPr lang="en-US" sz="1600" smtClean="0">
                <a:solidFill>
                  <a:srgbClr val="056594"/>
                </a:solidFill>
              </a:rPr>
              <a:t>measurement year.</a:t>
            </a:r>
          </a:p>
          <a:p>
            <a:pPr>
              <a:lnSpc>
                <a:spcPct val="90000"/>
              </a:lnSpc>
              <a:buFontTx/>
              <a:buNone/>
            </a:pPr>
            <a:endParaRPr lang="en-US" sz="1600" smtClean="0">
              <a:solidFill>
                <a:srgbClr val="056594"/>
              </a:solidFill>
            </a:endParaRPr>
          </a:p>
          <a:p>
            <a:pPr>
              <a:lnSpc>
                <a:spcPct val="90000"/>
              </a:lnSpc>
              <a:buFontTx/>
              <a:buNone/>
            </a:pPr>
            <a:r>
              <a:rPr lang="en-US" sz="2000" b="1" smtClean="0">
                <a:solidFill>
                  <a:srgbClr val="056594"/>
                </a:solidFill>
              </a:rPr>
              <a:t>Prescription of HIV antiretroviral therapy</a:t>
            </a:r>
          </a:p>
          <a:p>
            <a:pPr>
              <a:lnSpc>
                <a:spcPct val="90000"/>
              </a:lnSpc>
              <a:buFontTx/>
              <a:buNone/>
            </a:pPr>
            <a:r>
              <a:rPr lang="en-US" sz="1600" b="1" smtClean="0">
                <a:solidFill>
                  <a:srgbClr val="056594"/>
                </a:solidFill>
              </a:rPr>
              <a:t>Description: </a:t>
            </a:r>
            <a:r>
              <a:rPr lang="en-US" sz="1600" smtClean="0">
                <a:solidFill>
                  <a:srgbClr val="056594"/>
                </a:solidFill>
              </a:rPr>
              <a:t>Percentage of patients, regardless of age, with a diagnosis of HIV</a:t>
            </a:r>
          </a:p>
          <a:p>
            <a:pPr>
              <a:lnSpc>
                <a:spcPct val="90000"/>
              </a:lnSpc>
              <a:buFontTx/>
              <a:buNone/>
            </a:pPr>
            <a:r>
              <a:rPr lang="en-US" sz="1600" smtClean="0">
                <a:solidFill>
                  <a:srgbClr val="056594"/>
                </a:solidFill>
              </a:rPr>
              <a:t>prescribed antiretroviral therapy for the treatment of HIV infection during the</a:t>
            </a:r>
          </a:p>
          <a:p>
            <a:pPr>
              <a:lnSpc>
                <a:spcPct val="90000"/>
              </a:lnSpc>
              <a:buFontTx/>
              <a:buNone/>
            </a:pPr>
            <a:r>
              <a:rPr lang="en-US" sz="1600" smtClean="0">
                <a:solidFill>
                  <a:srgbClr val="056594"/>
                </a:solidFill>
              </a:rPr>
              <a:t>measurement year.</a:t>
            </a:r>
          </a:p>
          <a:p>
            <a:pPr>
              <a:lnSpc>
                <a:spcPct val="90000"/>
              </a:lnSpc>
              <a:buFontTx/>
              <a:buNone/>
            </a:pPr>
            <a:r>
              <a:rPr lang="en-US" sz="1800" smtClean="0">
                <a:solidFill>
                  <a:schemeClr val="tx1"/>
                </a:solidFill>
                <a:latin typeface="Calibri" pitchFamily="34" charset="0"/>
              </a:rPr>
              <a:t>	</a:t>
            </a:r>
          </a:p>
          <a:p>
            <a:pPr>
              <a:lnSpc>
                <a:spcPct val="90000"/>
              </a:lnSpc>
            </a:pPr>
            <a:endParaRPr lang="en-US" sz="1800" smtClean="0">
              <a:solidFill>
                <a:schemeClr val="tx1"/>
              </a:solidFill>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rrowheads="1"/>
          </p:cNvSpPr>
          <p:nvPr>
            <p:ph type="title"/>
          </p:nvPr>
        </p:nvSpPr>
        <p:spPr>
          <a:xfrm>
            <a:off x="0" y="-228600"/>
            <a:ext cx="8229600" cy="838200"/>
          </a:xfrm>
        </p:spPr>
        <p:txBody>
          <a:bodyPr rtlCol="0">
            <a:normAutofit fontScale="90000"/>
          </a:bodyPr>
          <a:lstStyle/>
          <a:p>
            <a:pPr eaLnBrk="1" fontAlgn="auto" hangingPunct="1">
              <a:spcAft>
                <a:spcPts val="0"/>
              </a:spcAft>
              <a:defRPr/>
            </a:pPr>
            <a:r>
              <a:rPr lang="en-US" sz="3200" dirty="0" smtClean="0"/>
              <a:t/>
            </a:r>
            <a:br>
              <a:rPr lang="en-US" sz="3200" dirty="0" smtClean="0"/>
            </a:br>
            <a:r>
              <a:rPr lang="en-US" sz="3200" dirty="0" smtClean="0"/>
              <a:t/>
            </a:r>
            <a:br>
              <a:rPr lang="en-US" sz="3200" dirty="0" smtClean="0"/>
            </a:br>
            <a:r>
              <a:rPr lang="en-US" dirty="0" smtClean="0">
                <a:solidFill>
                  <a:srgbClr val="FFFF00"/>
                </a:solidFill>
                <a:latin typeface="Verdana" pitchFamily="34" charset="0"/>
              </a:rPr>
              <a:t>Questions </a:t>
            </a:r>
            <a:r>
              <a:rPr lang="en-US" dirty="0">
                <a:solidFill>
                  <a:srgbClr val="FFFF00"/>
                </a:solidFill>
                <a:latin typeface="Verdana" pitchFamily="34" charset="0"/>
              </a:rPr>
              <a:t>for </a:t>
            </a:r>
            <a:r>
              <a:rPr lang="en-US" dirty="0" smtClean="0">
                <a:solidFill>
                  <a:srgbClr val="FFFF00"/>
                </a:solidFill>
                <a:latin typeface="Verdana" pitchFamily="34" charset="0"/>
              </a:rPr>
              <a:t>Discussion</a:t>
            </a:r>
            <a:r>
              <a:rPr lang="en-US" sz="3200" dirty="0"/>
              <a:t/>
            </a:r>
            <a:br>
              <a:rPr lang="en-US" sz="3200" dirty="0"/>
            </a:br>
            <a:endParaRPr lang="en-US" sz="3200" dirty="0"/>
          </a:p>
        </p:txBody>
      </p:sp>
      <p:sp>
        <p:nvSpPr>
          <p:cNvPr id="448515" name="Rectangle 3"/>
          <p:cNvSpPr>
            <a:spLocks noGrp="1" noChangeArrowheads="1"/>
          </p:cNvSpPr>
          <p:nvPr>
            <p:ph type="body" idx="1"/>
          </p:nvPr>
        </p:nvSpPr>
        <p:spPr>
          <a:xfrm>
            <a:off x="457200" y="1752600"/>
            <a:ext cx="5334000" cy="4830763"/>
          </a:xfrm>
        </p:spPr>
        <p:txBody>
          <a:bodyPr rtlCol="0">
            <a:normAutofit fontScale="92500" lnSpcReduction="20000"/>
          </a:bodyPr>
          <a:lstStyle/>
          <a:p>
            <a:pPr eaLnBrk="1" fontAlgn="auto" hangingPunct="1">
              <a:spcAft>
                <a:spcPts val="0"/>
              </a:spcAft>
              <a:buFont typeface="Wingdings" pitchFamily="2" charset="2"/>
              <a:buNone/>
              <a:defRPr/>
            </a:pPr>
            <a:endParaRPr lang="en-US" b="1" dirty="0" smtClean="0"/>
          </a:p>
          <a:p>
            <a:pPr eaLnBrk="1" fontAlgn="auto" hangingPunct="1">
              <a:spcAft>
                <a:spcPts val="0"/>
              </a:spcAft>
              <a:buFont typeface="Wingdings" pitchFamily="2" charset="2"/>
              <a:buNone/>
              <a:defRPr/>
            </a:pPr>
            <a:r>
              <a:rPr lang="en-US" b="1" dirty="0" smtClean="0"/>
              <a:t>What </a:t>
            </a:r>
            <a:r>
              <a:rPr lang="en-US" b="1" dirty="0"/>
              <a:t>insights did you get from this presentation?</a:t>
            </a:r>
          </a:p>
          <a:p>
            <a:pPr eaLnBrk="1" fontAlgn="auto" hangingPunct="1">
              <a:spcAft>
                <a:spcPts val="0"/>
              </a:spcAft>
              <a:buFont typeface="Wingdings" pitchFamily="2" charset="2"/>
              <a:buNone/>
              <a:defRPr/>
            </a:pPr>
            <a:endParaRPr lang="en-US" b="1" dirty="0"/>
          </a:p>
          <a:p>
            <a:pPr eaLnBrk="1" fontAlgn="auto" hangingPunct="1">
              <a:spcAft>
                <a:spcPts val="0"/>
              </a:spcAft>
              <a:buFont typeface="Wingdings" pitchFamily="2" charset="2"/>
              <a:buNone/>
              <a:defRPr/>
            </a:pPr>
            <a:r>
              <a:rPr lang="en-US" b="1" dirty="0"/>
              <a:t>What excites you about this work to improve the quality of care?</a:t>
            </a:r>
          </a:p>
          <a:p>
            <a:pPr eaLnBrk="1" fontAlgn="auto" hangingPunct="1">
              <a:spcAft>
                <a:spcPts val="0"/>
              </a:spcAft>
              <a:buFont typeface="Wingdings" pitchFamily="2" charset="2"/>
              <a:buNone/>
              <a:defRPr/>
            </a:pPr>
            <a:endParaRPr lang="en-US" b="1" dirty="0"/>
          </a:p>
          <a:p>
            <a:pPr eaLnBrk="1" fontAlgn="auto" hangingPunct="1">
              <a:spcAft>
                <a:spcPts val="0"/>
              </a:spcAft>
              <a:buFont typeface="Wingdings" pitchFamily="2" charset="2"/>
              <a:buNone/>
              <a:defRPr/>
            </a:pPr>
            <a:r>
              <a:rPr lang="en-US" b="1" dirty="0"/>
              <a:t>How might you put this information to use in your current work?</a:t>
            </a:r>
          </a:p>
        </p:txBody>
      </p:sp>
      <p:pic>
        <p:nvPicPr>
          <p:cNvPr id="35844" name="Picture 5" descr="MCj00787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52600"/>
            <a:ext cx="1624013"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 y="1295400"/>
            <a:ext cx="7848600" cy="461963"/>
          </a:xfrm>
          <a:prstGeom prst="rect">
            <a:avLst/>
          </a:prstGeom>
          <a:noFill/>
        </p:spPr>
        <p:txBody>
          <a:bodyPr>
            <a:spAutoFit/>
          </a:bodyPr>
          <a:lstStyle/>
          <a:p>
            <a:pPr algn="ctr">
              <a:defRPr/>
            </a:pPr>
            <a:r>
              <a:rPr lang="en-US" sz="2400" b="1" dirty="0">
                <a:solidFill>
                  <a:schemeClr val="tx1">
                    <a:lumMod val="95000"/>
                    <a:lumOff val="5000"/>
                  </a:schemeClr>
                </a:solidFill>
              </a:rPr>
              <a:t>Please discuss with your neighbor for 5 Minutes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381000" y="1295400"/>
            <a:ext cx="8229600" cy="838200"/>
          </a:xfrm>
        </p:spPr>
        <p:txBody>
          <a:bodyPr/>
          <a:lstStyle/>
          <a:p>
            <a:r>
              <a:rPr lang="en-US" smtClean="0"/>
              <a:t/>
            </a:r>
            <a:br>
              <a:rPr lang="en-US" smtClean="0"/>
            </a:br>
            <a:r>
              <a:rPr lang="en-US" smtClean="0"/>
              <a:t/>
            </a:r>
            <a:br>
              <a:rPr lang="en-US" smtClean="0"/>
            </a:br>
            <a:r>
              <a:rPr lang="en-US" smtClean="0"/>
              <a:t>HRSA Health IT Workforce Initiatives</a:t>
            </a:r>
            <a:r>
              <a:rPr lang="en-US" sz="3200" smtClean="0"/>
              <a:t> </a:t>
            </a:r>
          </a:p>
        </p:txBody>
      </p:sp>
      <p:pic>
        <p:nvPicPr>
          <p:cNvPr id="36867" name="Picture 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2971800"/>
            <a:ext cx="3213100" cy="2451100"/>
          </a:xfrm>
          <a:noFill/>
        </p:spPr>
      </p:pic>
      <p:pic>
        <p:nvPicPr>
          <p:cNvPr id="368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71800"/>
            <a:ext cx="28194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971800"/>
            <a:ext cx="303053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0"/>
            <a:ext cx="8915400" cy="838200"/>
          </a:xfrm>
        </p:spPr>
        <p:txBody>
          <a:bodyPr/>
          <a:lstStyle/>
          <a:p>
            <a:r>
              <a:rPr lang="en-US" sz="3200" smtClean="0">
                <a:solidFill>
                  <a:srgbClr val="FFFF00"/>
                </a:solidFill>
              </a:rPr>
              <a:t>Shortage of HIT Professionals </a:t>
            </a:r>
            <a:br>
              <a:rPr lang="en-US" sz="3200" smtClean="0">
                <a:solidFill>
                  <a:srgbClr val="FFFF00"/>
                </a:solidFill>
              </a:rPr>
            </a:br>
            <a:r>
              <a:rPr lang="en-US" sz="3200" smtClean="0">
                <a:solidFill>
                  <a:srgbClr val="FFFF00"/>
                </a:solidFill>
              </a:rPr>
              <a:t>across the U.S. </a:t>
            </a:r>
          </a:p>
        </p:txBody>
      </p:sp>
      <p:sp>
        <p:nvSpPr>
          <p:cNvPr id="37891" name="Rectangle 3"/>
          <p:cNvSpPr>
            <a:spLocks noGrp="1" noChangeArrowheads="1"/>
          </p:cNvSpPr>
          <p:nvPr>
            <p:ph type="body" idx="1"/>
          </p:nvPr>
        </p:nvSpPr>
        <p:spPr>
          <a:xfrm>
            <a:off x="228600" y="1752600"/>
            <a:ext cx="8915400" cy="3916363"/>
          </a:xfrm>
        </p:spPr>
        <p:txBody>
          <a:bodyPr/>
          <a:lstStyle/>
          <a:p>
            <a:r>
              <a:rPr lang="en-US" sz="2800" smtClean="0"/>
              <a:t>There is a great need for health IT professionals.</a:t>
            </a:r>
          </a:p>
          <a:p>
            <a:endParaRPr lang="en-US" sz="2800" smtClean="0"/>
          </a:p>
          <a:p>
            <a:r>
              <a:rPr lang="en-US" sz="2800" smtClean="0"/>
              <a:t>Shortage even more apparent in safety net settings. </a:t>
            </a:r>
          </a:p>
          <a:p>
            <a:endParaRPr lang="en-US" sz="2800" smtClean="0"/>
          </a:p>
          <a:p>
            <a:r>
              <a:rPr lang="en-US" sz="2800" smtClean="0"/>
              <a:t>Health IT can play a critical role in improving care coordination; to assist those living with HIV with the coordination of a wide variety of medical and behavioral health services.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0"/>
            <a:ext cx="6553200" cy="838200"/>
          </a:xfrm>
        </p:spPr>
        <p:txBody>
          <a:bodyPr/>
          <a:lstStyle/>
          <a:p>
            <a:r>
              <a:rPr lang="en-US" sz="3200" smtClean="0">
                <a:solidFill>
                  <a:srgbClr val="FFFF00"/>
                </a:solidFill>
              </a:rPr>
              <a:t>Office of the National Coordinator</a:t>
            </a:r>
          </a:p>
        </p:txBody>
      </p:sp>
      <p:sp>
        <p:nvSpPr>
          <p:cNvPr id="38915" name="Rectangle 3"/>
          <p:cNvSpPr>
            <a:spLocks noGrp="1" noChangeArrowheads="1"/>
          </p:cNvSpPr>
          <p:nvPr>
            <p:ph type="body" idx="1"/>
          </p:nvPr>
        </p:nvSpPr>
        <p:spPr>
          <a:xfrm>
            <a:off x="381000" y="1752600"/>
            <a:ext cx="8763000" cy="4114800"/>
          </a:xfrm>
        </p:spPr>
        <p:txBody>
          <a:bodyPr/>
          <a:lstStyle/>
          <a:p>
            <a:r>
              <a:rPr lang="en-US" sz="2400" smtClean="0"/>
              <a:t>Community College Consortia to Educate Health Information Technology Professionals Program </a:t>
            </a:r>
          </a:p>
          <a:p>
            <a:endParaRPr lang="en-US" sz="2400" smtClean="0"/>
          </a:p>
          <a:p>
            <a:r>
              <a:rPr lang="en-US" sz="2400" smtClean="0"/>
              <a:t>Curriculum Development Centers Program </a:t>
            </a:r>
          </a:p>
          <a:p>
            <a:endParaRPr lang="en-US" sz="2400" smtClean="0"/>
          </a:p>
          <a:p>
            <a:r>
              <a:rPr lang="en-US" sz="2400" smtClean="0"/>
              <a:t>Program of Assistance for University-Based Training</a:t>
            </a:r>
          </a:p>
          <a:p>
            <a:endParaRPr lang="en-US" sz="2400" smtClean="0"/>
          </a:p>
          <a:p>
            <a:r>
              <a:rPr lang="en-US" sz="2400" smtClean="0"/>
              <a:t>Competency Examination Program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219200"/>
            <a:ext cx="8001000" cy="838200"/>
          </a:xfrm>
        </p:spPr>
        <p:txBody>
          <a:bodyPr/>
          <a:lstStyle/>
          <a:p>
            <a:r>
              <a:rPr lang="en-US" sz="3200" smtClean="0"/>
              <a:t>Community College Consortia </a:t>
            </a:r>
          </a:p>
        </p:txBody>
      </p:sp>
      <p:sp>
        <p:nvSpPr>
          <p:cNvPr id="39939" name="Rectangle 3"/>
          <p:cNvSpPr>
            <a:spLocks noGrp="1" noChangeArrowheads="1"/>
          </p:cNvSpPr>
          <p:nvPr>
            <p:ph type="body" idx="1"/>
          </p:nvPr>
        </p:nvSpPr>
        <p:spPr>
          <a:xfrm>
            <a:off x="0" y="2362200"/>
            <a:ext cx="9144000" cy="3916363"/>
          </a:xfrm>
        </p:spPr>
        <p:txBody>
          <a:bodyPr/>
          <a:lstStyle/>
          <a:p>
            <a:endParaRPr lang="en-US" smtClean="0"/>
          </a:p>
          <a:p>
            <a:endParaRPr lang="en-US" smtClean="0"/>
          </a:p>
          <a:p>
            <a:endParaRPr lang="en-US" smtClean="0"/>
          </a:p>
          <a:p>
            <a:endParaRPr lang="en-US" smtClean="0"/>
          </a:p>
          <a:p>
            <a:endParaRPr lang="en-US" smtClean="0"/>
          </a:p>
          <a:p>
            <a:pPr>
              <a:buFont typeface="Arial" pitchFamily="34" charset="0"/>
              <a:buNone/>
            </a:pPr>
            <a:endParaRPr lang="en-US" smtClean="0"/>
          </a:p>
          <a:p>
            <a:pPr algn="ctr">
              <a:buFont typeface="Arial" pitchFamily="34" charset="0"/>
              <a:buNone/>
            </a:pPr>
            <a:r>
              <a:rPr lang="en-US" smtClean="0"/>
              <a:t>	Listing of the 82 Community Colleges </a:t>
            </a:r>
            <a:r>
              <a:rPr lang="en-US" sz="2000" smtClean="0"/>
              <a:t>http://healthit.hhs.gov/portal/server.pt?open=512&amp;mode=2&amp;objID=3603</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1600" y="152400"/>
            <a:ext cx="5867400" cy="646113"/>
          </a:xfrm>
          <a:prstGeom prst="rect">
            <a:avLst/>
          </a:prstGeom>
          <a:noFill/>
        </p:spPr>
        <p:txBody>
          <a:bodyPr>
            <a:spAutoFit/>
          </a:bodyPr>
          <a:lstStyle/>
          <a:p>
            <a:pPr>
              <a:defRPr/>
            </a:pPr>
            <a:r>
              <a:rPr lang="en-US" sz="3600" b="1" dirty="0">
                <a:solidFill>
                  <a:srgbClr val="FFFF00"/>
                </a:solidFill>
                <a:latin typeface="+mj-lt"/>
              </a:rPr>
              <a:t>Training the HIT Workforce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1600" y="1295400"/>
            <a:ext cx="6553200" cy="533400"/>
          </a:xfrm>
        </p:spPr>
        <p:txBody>
          <a:bodyPr/>
          <a:lstStyle/>
          <a:p>
            <a:r>
              <a:rPr lang="en-US" sz="2400" smtClean="0"/>
              <a:t> </a:t>
            </a:r>
            <a:r>
              <a:rPr lang="en-US" sz="2400" smtClean="0">
                <a:hlinkClick r:id="rId2"/>
              </a:rPr>
              <a:t>http://www.onc-ntdc.org</a:t>
            </a:r>
            <a:r>
              <a:rPr lang="en-US" sz="2400" smtClean="0"/>
              <a:t/>
            </a:r>
            <a:br>
              <a:rPr lang="en-US" sz="2400" smtClean="0"/>
            </a:br>
            <a:r>
              <a:rPr lang="en-US" sz="2400" smtClean="0"/>
              <a:t> </a:t>
            </a:r>
          </a:p>
        </p:txBody>
      </p:sp>
      <p:pic>
        <p:nvPicPr>
          <p:cNvPr id="40963"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828800"/>
            <a:ext cx="9144000" cy="5029200"/>
          </a:xfrm>
          <a:noFill/>
        </p:spPr>
      </p:pic>
      <p:sp>
        <p:nvSpPr>
          <p:cNvPr id="4" name="Rectangle 3"/>
          <p:cNvSpPr/>
          <p:nvPr/>
        </p:nvSpPr>
        <p:spPr>
          <a:xfrm>
            <a:off x="914400" y="152400"/>
            <a:ext cx="7315200" cy="646113"/>
          </a:xfrm>
          <a:prstGeom prst="rect">
            <a:avLst/>
          </a:prstGeom>
        </p:spPr>
        <p:txBody>
          <a:bodyPr>
            <a:spAutoFit/>
          </a:bodyPr>
          <a:lstStyle/>
          <a:p>
            <a:pPr>
              <a:defRPr/>
            </a:pPr>
            <a:r>
              <a:rPr lang="en-US" sz="3600" b="1" dirty="0">
                <a:solidFill>
                  <a:srgbClr val="FFFF00"/>
                </a:solidFill>
                <a:latin typeface="+mj-lt"/>
              </a:rPr>
              <a:t>       HIT Training Curriculum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0"/>
            <a:ext cx="6629400" cy="838200"/>
          </a:xfrm>
        </p:spPr>
        <p:txBody>
          <a:bodyPr/>
          <a:lstStyle/>
          <a:p>
            <a:pPr eaLnBrk="1" hangingPunct="1"/>
            <a:r>
              <a:rPr lang="en-US" sz="3200" smtClean="0">
                <a:solidFill>
                  <a:srgbClr val="FFFF00"/>
                </a:solidFill>
              </a:rPr>
              <a:t>Competency </a:t>
            </a:r>
            <a:br>
              <a:rPr lang="en-US" sz="3200" smtClean="0">
                <a:solidFill>
                  <a:srgbClr val="FFFF00"/>
                </a:solidFill>
              </a:rPr>
            </a:br>
            <a:r>
              <a:rPr lang="en-US" sz="3200" smtClean="0">
                <a:solidFill>
                  <a:srgbClr val="FFFF00"/>
                </a:solidFill>
              </a:rPr>
              <a:t>Examination Program</a:t>
            </a:r>
          </a:p>
        </p:txBody>
      </p:sp>
      <p:sp>
        <p:nvSpPr>
          <p:cNvPr id="41987" name="Rectangle 3"/>
          <p:cNvSpPr>
            <a:spLocks noGrp="1" noChangeArrowheads="1"/>
          </p:cNvSpPr>
          <p:nvPr>
            <p:ph idx="1"/>
          </p:nvPr>
        </p:nvSpPr>
        <p:spPr>
          <a:xfrm>
            <a:off x="304800" y="1600200"/>
            <a:ext cx="8534400" cy="4800600"/>
          </a:xfrm>
        </p:spPr>
        <p:txBody>
          <a:bodyPr/>
          <a:lstStyle/>
          <a:p>
            <a:pPr eaLnBrk="1" hangingPunct="1">
              <a:lnSpc>
                <a:spcPct val="90000"/>
              </a:lnSpc>
            </a:pPr>
            <a:r>
              <a:rPr lang="en-US" sz="2200" smtClean="0">
                <a:cs typeface="Arial" pitchFamily="34" charset="0"/>
              </a:rPr>
              <a:t>$6 Million Program</a:t>
            </a:r>
          </a:p>
          <a:p>
            <a:pPr eaLnBrk="1" hangingPunct="1">
              <a:lnSpc>
                <a:spcPct val="90000"/>
              </a:lnSpc>
            </a:pPr>
            <a:endParaRPr lang="en-US" sz="2200" b="1" smtClean="0">
              <a:cs typeface="Arial" pitchFamily="34" charset="0"/>
            </a:endParaRPr>
          </a:p>
          <a:p>
            <a:pPr eaLnBrk="1" hangingPunct="1">
              <a:lnSpc>
                <a:spcPct val="90000"/>
              </a:lnSpc>
            </a:pPr>
            <a:r>
              <a:rPr lang="en-US" sz="2200" smtClean="0">
                <a:cs typeface="Arial" pitchFamily="34" charset="0"/>
              </a:rPr>
              <a:t>Cooperative Agreement Awarded to Northern Virginia Community College</a:t>
            </a:r>
            <a:br>
              <a:rPr lang="en-US" sz="2200" smtClean="0">
                <a:cs typeface="Arial" pitchFamily="34" charset="0"/>
              </a:rPr>
            </a:br>
            <a:endParaRPr lang="en-US" sz="2200" smtClean="0">
              <a:cs typeface="Arial" pitchFamily="34" charset="0"/>
            </a:endParaRPr>
          </a:p>
          <a:p>
            <a:pPr eaLnBrk="1" hangingPunct="1">
              <a:lnSpc>
                <a:spcPct val="90000"/>
              </a:lnSpc>
            </a:pPr>
            <a:r>
              <a:rPr lang="en-US" sz="2200" smtClean="0">
                <a:cs typeface="Arial" pitchFamily="34" charset="0"/>
              </a:rPr>
              <a:t>Competency exams for the six roles that Community College and Curriculum Development Centers are addressing</a:t>
            </a:r>
            <a:br>
              <a:rPr lang="en-US" sz="2200" smtClean="0">
                <a:cs typeface="Arial" pitchFamily="34" charset="0"/>
              </a:rPr>
            </a:br>
            <a:endParaRPr lang="en-US" sz="2200" smtClean="0">
              <a:cs typeface="Arial" pitchFamily="34" charset="0"/>
            </a:endParaRPr>
          </a:p>
          <a:p>
            <a:pPr eaLnBrk="1" hangingPunct="1">
              <a:lnSpc>
                <a:spcPct val="90000"/>
              </a:lnSpc>
            </a:pPr>
            <a:r>
              <a:rPr lang="en-US" sz="2200" smtClean="0">
                <a:cs typeface="Arial" pitchFamily="34" charset="0"/>
              </a:rPr>
              <a:t>Tests for Individuals Completing Non-Degree Training</a:t>
            </a:r>
          </a:p>
          <a:p>
            <a:pPr eaLnBrk="1" hangingPunct="1">
              <a:lnSpc>
                <a:spcPct val="90000"/>
              </a:lnSpc>
              <a:buFont typeface="Arial" pitchFamily="34" charset="0"/>
              <a:buNone/>
            </a:pPr>
            <a:r>
              <a:rPr lang="en-US" sz="2200" smtClean="0">
                <a:solidFill>
                  <a:srgbClr val="C21463"/>
                </a:solidFill>
                <a:cs typeface="Arial" pitchFamily="34" charset="0"/>
              </a:rPr>
              <a:t>	</a:t>
            </a:r>
            <a:r>
              <a:rPr lang="en-US" sz="2200" smtClean="0">
                <a:cs typeface="Arial" pitchFamily="34" charset="0"/>
              </a:rPr>
              <a:t>NOT A CERTIFICATION PROGRAM</a:t>
            </a:r>
            <a:r>
              <a:rPr lang="en-US" smtClean="0">
                <a:solidFill>
                  <a:srgbClr val="C21463"/>
                </a:solidFill>
                <a:cs typeface="Arial" pitchFamily="34" charset="0"/>
              </a:rPr>
              <a:t/>
            </a:r>
            <a:br>
              <a:rPr lang="en-US" smtClean="0">
                <a:solidFill>
                  <a:srgbClr val="C21463"/>
                </a:solidFill>
                <a:cs typeface="Arial" pitchFamily="34" charset="0"/>
              </a:rPr>
            </a:br>
            <a:endParaRPr lang="en-US" smtClean="0">
              <a:solidFill>
                <a:srgbClr val="C21463"/>
              </a:solidFill>
              <a:cs typeface="Arial" pitchFamily="34" charset="0"/>
            </a:endParaRPr>
          </a:p>
          <a:p>
            <a:pPr eaLnBrk="1" hangingPunct="1">
              <a:lnSpc>
                <a:spcPct val="90000"/>
              </a:lnSpc>
            </a:pPr>
            <a:r>
              <a:rPr lang="en-US" sz="2200" smtClean="0">
                <a:cs typeface="Arial" pitchFamily="34" charset="0"/>
              </a:rPr>
              <a:t>First ~ 25,000 examinees take exam free of charge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362075"/>
          </a:xfrm>
        </p:spPr>
        <p:txBody>
          <a:bodyPr rtlCol="0">
            <a:normAutofit/>
          </a:bodyPr>
          <a:lstStyle/>
          <a:p>
            <a:pPr algn="ctr" eaLnBrk="1" fontAlgn="auto" hangingPunct="1">
              <a:spcAft>
                <a:spcPts val="0"/>
              </a:spcAft>
              <a:defRPr/>
            </a:pPr>
            <a:r>
              <a:rPr lang="en-US" sz="7200" dirty="0" smtClean="0">
                <a:solidFill>
                  <a:srgbClr val="056594"/>
                </a:solidFill>
              </a:rPr>
              <a:t>OHITQ</a:t>
            </a:r>
            <a:endParaRPr lang="en-US" sz="7200" dirty="0">
              <a:solidFill>
                <a:srgbClr val="056594"/>
              </a:solidFill>
            </a:endParaRPr>
          </a:p>
        </p:txBody>
      </p:sp>
      <p:pic>
        <p:nvPicPr>
          <p:cNvPr id="6147" name="Picture 6" descr="boring present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4038600"/>
            <a:ext cx="3152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Telehealth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191000"/>
            <a:ext cx="28178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IARC_Quality_Award_200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43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header_telehealth.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3723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develop-skills-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0"/>
            <a:ext cx="3429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 descr="8HSCALN3L35CAKGX977CAM96Z0ACAWMK799CA0Y94GPCA9C350ICA4TEYAXCACP3LDRCAFP3MINCA32MDELCAZK2DXACA4P35APCA6QA084CAB00EE3CAN4TL0HCA3UXGJ8CA3GIHXKCARK0A51CA4OQWJ3.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51213" y="0"/>
            <a:ext cx="26114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8458200" cy="838200"/>
          </a:xfrm>
        </p:spPr>
        <p:txBody>
          <a:bodyPr/>
          <a:lstStyle/>
          <a:p>
            <a:r>
              <a:rPr lang="en-US" smtClean="0">
                <a:solidFill>
                  <a:srgbClr val="FFFF00"/>
                </a:solidFill>
              </a:rPr>
              <a:t>On-site Health IT Staff  </a:t>
            </a:r>
          </a:p>
        </p:txBody>
      </p:sp>
      <p:sp>
        <p:nvSpPr>
          <p:cNvPr id="43011" name="Rectangle 5"/>
          <p:cNvSpPr>
            <a:spLocks noGrp="1" noChangeArrowheads="1"/>
          </p:cNvSpPr>
          <p:nvPr>
            <p:ph type="body" idx="1"/>
          </p:nvPr>
        </p:nvSpPr>
        <p:spPr>
          <a:xfrm>
            <a:off x="0" y="1295400"/>
            <a:ext cx="9144000" cy="5181600"/>
          </a:xfrm>
        </p:spPr>
        <p:txBody>
          <a:bodyPr/>
          <a:lstStyle/>
          <a:p>
            <a:pPr lvl="1"/>
            <a:endParaRPr lang="en-US" sz="2400" smtClean="0"/>
          </a:p>
          <a:p>
            <a:pPr lvl="1"/>
            <a:r>
              <a:rPr lang="en-US" sz="2400" smtClean="0"/>
              <a:t>53% health centers reported having a full-time staff person dedicated to IT/MIS</a:t>
            </a:r>
          </a:p>
          <a:p>
            <a:pPr lvl="1"/>
            <a:r>
              <a:rPr lang="en-US" sz="2400" smtClean="0"/>
              <a:t>33% health centers reported having full-time Director</a:t>
            </a:r>
          </a:p>
          <a:p>
            <a:pPr lvl="1"/>
            <a:r>
              <a:rPr lang="en-US" sz="2400" smtClean="0"/>
              <a:t>22% health centers reported having IT services available through HCCN, contract service, or regional arrangement</a:t>
            </a:r>
          </a:p>
          <a:p>
            <a:pPr lvl="1"/>
            <a:r>
              <a:rPr lang="en-US" sz="2400" smtClean="0"/>
              <a:t>10% health centers reported having a Part-time staff person</a:t>
            </a:r>
          </a:p>
          <a:p>
            <a:pPr lvl="1"/>
            <a:r>
              <a:rPr lang="en-US" sz="2400" smtClean="0"/>
              <a:t>10% health centers reported having NO Staffing</a:t>
            </a:r>
          </a:p>
          <a:p>
            <a:pPr lvl="1"/>
            <a:r>
              <a:rPr lang="en-US" sz="2400" smtClean="0"/>
              <a:t>5% health centers reported having Part-time Director</a:t>
            </a:r>
          </a:p>
        </p:txBody>
      </p:sp>
      <p:sp>
        <p:nvSpPr>
          <p:cNvPr id="43012" name="Rectangle 2"/>
          <p:cNvSpPr>
            <a:spLocks noChangeArrowheads="1"/>
          </p:cNvSpPr>
          <p:nvPr/>
        </p:nvSpPr>
        <p:spPr bwMode="auto">
          <a:xfrm>
            <a:off x="228600" y="59436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1400">
                <a:latin typeface="Arial Unicode MS" pitchFamily="34" charset="-128"/>
              </a:rPr>
              <a:t>Sourc</a:t>
            </a:r>
            <a:r>
              <a:rPr lang="en-US" sz="1400"/>
              <a:t>e: Geiger Gibson / RCHN Community Health Foundation Research Collaborative . Policy  Research Brief  #27 “Results from the 2010-11 Readiness for Meaningful Use of HIT and Patient Centered Medical Home Recognition Survey.” </a:t>
            </a:r>
            <a:r>
              <a:rPr lang="en-US" sz="1400">
                <a:latin typeface="Arial Unicode MS" pitchFamily="34" charset="-128"/>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295400"/>
            <a:ext cx="8229600" cy="609600"/>
          </a:xfrm>
        </p:spPr>
        <p:txBody>
          <a:bodyPr/>
          <a:lstStyle/>
          <a:p>
            <a:r>
              <a:rPr lang="en-US" sz="2800" smtClean="0">
                <a:solidFill>
                  <a:srgbClr val="056594"/>
                </a:solidFill>
                <a:hlinkClick r:id="rId2"/>
              </a:rPr>
              <a:t>http://www.hrsa.gov/healthit/workforce/index.html</a:t>
            </a:r>
            <a:r>
              <a:rPr lang="en-US" sz="2000" smtClean="0"/>
              <a:t/>
            </a:r>
            <a:br>
              <a:rPr lang="en-US" sz="2000" smtClean="0"/>
            </a:br>
            <a:endParaRPr lang="en-US" sz="2000" smtClean="0"/>
          </a:p>
        </p:txBody>
      </p:sp>
      <p:pic>
        <p:nvPicPr>
          <p:cNvPr id="44035" name="Picture 6"/>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133600"/>
            <a:ext cx="6400800" cy="4724400"/>
          </a:xfrm>
          <a:noFill/>
        </p:spPr>
      </p:pic>
      <p:pic>
        <p:nvPicPr>
          <p:cNvPr id="440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590800"/>
            <a:ext cx="2519363" cy="37338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95400" y="152400"/>
            <a:ext cx="5830888" cy="584200"/>
          </a:xfrm>
          <a:prstGeom prst="rect">
            <a:avLst/>
          </a:prstGeom>
        </p:spPr>
        <p:txBody>
          <a:bodyPr wrap="none">
            <a:spAutoFit/>
          </a:bodyPr>
          <a:lstStyle/>
          <a:p>
            <a:pPr>
              <a:defRPr/>
            </a:pPr>
            <a:r>
              <a:rPr lang="en-US" sz="3200" b="1" dirty="0">
                <a:solidFill>
                  <a:srgbClr val="FFFF00"/>
                </a:solidFill>
                <a:latin typeface="+mj-lt"/>
              </a:rPr>
              <a:t>Health IT Workforce Webpage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7543800" cy="838200"/>
          </a:xfrm>
        </p:spPr>
        <p:txBody>
          <a:bodyPr/>
          <a:lstStyle/>
          <a:p>
            <a:r>
              <a:rPr lang="en-US" sz="3200" smtClean="0">
                <a:solidFill>
                  <a:srgbClr val="FFFF00"/>
                </a:solidFill>
              </a:rPr>
              <a:t>Development of HIT Workforce </a:t>
            </a:r>
            <a:br>
              <a:rPr lang="en-US" sz="3200" smtClean="0">
                <a:solidFill>
                  <a:srgbClr val="FFFF00"/>
                </a:solidFill>
              </a:rPr>
            </a:br>
            <a:r>
              <a:rPr lang="en-US" sz="3200" smtClean="0">
                <a:solidFill>
                  <a:srgbClr val="FFFF00"/>
                </a:solidFill>
              </a:rPr>
              <a:t>Training Modules</a:t>
            </a:r>
          </a:p>
        </p:txBody>
      </p:sp>
      <p:sp>
        <p:nvSpPr>
          <p:cNvPr id="45059" name="Rectangle 5"/>
          <p:cNvSpPr>
            <a:spLocks noGrp="1" noChangeArrowheads="1"/>
          </p:cNvSpPr>
          <p:nvPr>
            <p:ph type="body" idx="1"/>
          </p:nvPr>
        </p:nvSpPr>
        <p:spPr>
          <a:xfrm>
            <a:off x="152400" y="1524000"/>
            <a:ext cx="8991600" cy="3962400"/>
          </a:xfrm>
        </p:spPr>
        <p:txBody>
          <a:bodyPr/>
          <a:lstStyle/>
          <a:p>
            <a:r>
              <a:rPr lang="en-US" sz="2600" smtClean="0"/>
              <a:t>Learning Module 1: What is Health Information and Meaningful Use? </a:t>
            </a:r>
          </a:p>
          <a:p>
            <a:endParaRPr lang="en-US" sz="2600" smtClean="0"/>
          </a:p>
          <a:p>
            <a:r>
              <a:rPr lang="en-US" sz="2600" smtClean="0"/>
              <a:t>Learning Module 2: Key Roles in Implementing a Certified EHRs</a:t>
            </a:r>
          </a:p>
          <a:p>
            <a:endParaRPr lang="en-US" sz="2600" smtClean="0"/>
          </a:p>
          <a:p>
            <a:r>
              <a:rPr lang="en-US" sz="2600" smtClean="0"/>
              <a:t>Learning Module 3: Key Roles in Maintaining and Optimizing a Certified EHRs</a:t>
            </a:r>
          </a:p>
          <a:p>
            <a:pPr algn="ctr">
              <a:buFont typeface="Arial" pitchFamily="34" charset="0"/>
              <a:buNone/>
            </a:pPr>
            <a:endParaRPr lang="en-US" sz="2200" smtClean="0"/>
          </a:p>
          <a:p>
            <a:pPr algn="ctr">
              <a:buFont typeface="Arial" pitchFamily="34" charset="0"/>
              <a:buNone/>
            </a:pPr>
            <a:endParaRPr lang="en-US" sz="2200" smtClean="0"/>
          </a:p>
          <a:p>
            <a:pPr algn="ctr">
              <a:buFont typeface="Arial" pitchFamily="34" charset="0"/>
              <a:buNone/>
            </a:pPr>
            <a:r>
              <a:rPr lang="en-US" sz="2000" smtClean="0"/>
              <a:t>The training modules will be publicly available Winter, 2013.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371600"/>
            <a:ext cx="8382000" cy="838200"/>
          </a:xfrm>
        </p:spPr>
        <p:txBody>
          <a:bodyPr/>
          <a:lstStyle/>
          <a:p>
            <a:r>
              <a:rPr lang="en-US" sz="2800" b="0" smtClean="0">
                <a:solidFill>
                  <a:srgbClr val="056594"/>
                </a:solidFill>
                <a:hlinkClick r:id="rId2"/>
              </a:rPr>
              <a:t>http://www.nachc.com/HealthITJobMine.cfm</a:t>
            </a:r>
            <a:r>
              <a:rPr lang="en-US" sz="2800" b="0" smtClean="0">
                <a:solidFill>
                  <a:srgbClr val="056594"/>
                </a:solidFill>
              </a:rPr>
              <a:t/>
            </a:r>
            <a:br>
              <a:rPr lang="en-US" sz="2800" b="0" smtClean="0">
                <a:solidFill>
                  <a:srgbClr val="056594"/>
                </a:solidFill>
              </a:rPr>
            </a:br>
            <a:endParaRPr lang="en-US" sz="2800" b="0" smtClean="0">
              <a:solidFill>
                <a:srgbClr val="056594"/>
              </a:solidFill>
            </a:endParaRPr>
          </a:p>
        </p:txBody>
      </p:sp>
      <p:sp>
        <p:nvSpPr>
          <p:cNvPr id="46083" name="Rectangle 7"/>
          <p:cNvSpPr>
            <a:spLocks noGrp="1" noChangeArrowheads="1"/>
          </p:cNvSpPr>
          <p:nvPr>
            <p:ph type="body" idx="1"/>
          </p:nvPr>
        </p:nvSpPr>
        <p:spPr>
          <a:xfrm>
            <a:off x="0" y="2362200"/>
            <a:ext cx="9144000" cy="3916363"/>
          </a:xfrm>
        </p:spPr>
        <p:txBody>
          <a:bodyPr/>
          <a:lstStyle/>
          <a:p>
            <a:pPr>
              <a:lnSpc>
                <a:spcPct val="80000"/>
              </a:lnSpc>
            </a:pPr>
            <a:r>
              <a:rPr lang="en-US" sz="2000" smtClean="0"/>
              <a:t>The new HIMSS JobMine® is open to all NACHC members and HRSA grantees to post job openings, search resumes, and take advantage of career development services. This new initiative complements an existing one in which </a:t>
            </a:r>
            <a:r>
              <a:rPr lang="en-US" sz="2000" smtClean="0">
                <a:hlinkClick r:id="rId3"/>
              </a:rPr>
              <a:t>ONC</a:t>
            </a:r>
            <a:r>
              <a:rPr lang="en-US" sz="2000" smtClean="0"/>
              <a:t> HIT Workforce Development Program participants post resumes, search for job openings, and use HIMSS’ career development services. </a:t>
            </a:r>
          </a:p>
          <a:p>
            <a:pPr>
              <a:lnSpc>
                <a:spcPct val="80000"/>
              </a:lnSpc>
              <a:buFont typeface="Arial" pitchFamily="34" charset="0"/>
              <a:buNone/>
            </a:pPr>
            <a:endParaRPr lang="en-US" sz="2000" smtClean="0"/>
          </a:p>
          <a:p>
            <a:pPr>
              <a:lnSpc>
                <a:spcPct val="80000"/>
              </a:lnSpc>
            </a:pPr>
            <a:r>
              <a:rPr lang="en-US" sz="2000" smtClean="0"/>
              <a:t>This new partnership will SAVE health centers $330 per job posting and $38 per resume search by offering these services FREE of charge, exclusively for Federally Qualified Community Health Centers. All you need to do is use the special coupons codes during checkout. </a:t>
            </a:r>
            <a:br>
              <a:rPr lang="en-US" sz="2000" smtClean="0"/>
            </a:br>
            <a:r>
              <a:rPr lang="en-US" sz="2000" b="1" smtClean="0"/>
              <a:t/>
            </a:r>
            <a:br>
              <a:rPr lang="en-US" sz="2000" b="1" smtClean="0"/>
            </a:br>
            <a:r>
              <a:rPr lang="en-US" sz="2000" b="1" smtClean="0"/>
              <a:t/>
            </a:r>
            <a:br>
              <a:rPr lang="en-US" sz="2000" b="1" smtClean="0"/>
            </a:br>
            <a:endParaRPr lang="en-US" sz="2000" b="1" smtClean="0"/>
          </a:p>
        </p:txBody>
      </p:sp>
      <p:sp>
        <p:nvSpPr>
          <p:cNvPr id="4" name="TextBox 3"/>
          <p:cNvSpPr txBox="1"/>
          <p:nvPr/>
        </p:nvSpPr>
        <p:spPr>
          <a:xfrm>
            <a:off x="1524000" y="152400"/>
            <a:ext cx="5638800" cy="646113"/>
          </a:xfrm>
          <a:prstGeom prst="rect">
            <a:avLst/>
          </a:prstGeom>
          <a:noFill/>
        </p:spPr>
        <p:txBody>
          <a:bodyPr>
            <a:spAutoFit/>
          </a:bodyPr>
          <a:lstStyle/>
          <a:p>
            <a:pPr algn="ctr">
              <a:defRPr/>
            </a:pPr>
            <a:r>
              <a:rPr lang="en-US" sz="3600" b="1" dirty="0">
                <a:solidFill>
                  <a:srgbClr val="FFFF00"/>
                </a:solidFill>
                <a:latin typeface="+mj-lt"/>
              </a:rPr>
              <a:t>HIMSS </a:t>
            </a:r>
            <a:r>
              <a:rPr lang="en-US" sz="3600" b="1" dirty="0" err="1">
                <a:solidFill>
                  <a:srgbClr val="FFFF00"/>
                </a:solidFill>
                <a:latin typeface="+mj-lt"/>
              </a:rPr>
              <a:t>JobMine</a:t>
            </a:r>
            <a:endParaRPr lang="en-US" sz="3600" b="1" dirty="0">
              <a:solidFill>
                <a:srgbClr val="FFFF00"/>
              </a:solidFill>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90600" y="0"/>
            <a:ext cx="6553200" cy="838200"/>
          </a:xfrm>
        </p:spPr>
        <p:txBody>
          <a:bodyPr/>
          <a:lstStyle/>
          <a:p>
            <a:r>
              <a:rPr lang="en-US" sz="3200" smtClean="0">
                <a:solidFill>
                  <a:srgbClr val="FFFF00"/>
                </a:solidFill>
              </a:rPr>
              <a:t>HRSA HIT Workforce Activities </a:t>
            </a:r>
          </a:p>
        </p:txBody>
      </p:sp>
      <p:sp>
        <p:nvSpPr>
          <p:cNvPr id="47107" name="Rectangle 3"/>
          <p:cNvSpPr>
            <a:spLocks noGrp="1" noChangeArrowheads="1"/>
          </p:cNvSpPr>
          <p:nvPr>
            <p:ph type="body" idx="1"/>
          </p:nvPr>
        </p:nvSpPr>
        <p:spPr>
          <a:xfrm>
            <a:off x="228600" y="1752600"/>
            <a:ext cx="8915400" cy="4800600"/>
          </a:xfrm>
        </p:spPr>
        <p:txBody>
          <a:bodyPr/>
          <a:lstStyle/>
          <a:p>
            <a:r>
              <a:rPr lang="en-US" sz="2800" smtClean="0"/>
              <a:t>Tools and resources to educate public</a:t>
            </a:r>
          </a:p>
          <a:p>
            <a:endParaRPr lang="en-US" sz="2800" smtClean="0"/>
          </a:p>
          <a:p>
            <a:r>
              <a:rPr lang="en-US" sz="2800" smtClean="0"/>
              <a:t>Working with the Public Health Training Centers</a:t>
            </a:r>
          </a:p>
          <a:p>
            <a:endParaRPr lang="en-US" sz="2800" smtClean="0"/>
          </a:p>
          <a:p>
            <a:r>
              <a:rPr lang="en-US" sz="2800" smtClean="0"/>
              <a:t>MOU with the DOL Employment and Training Administration (ETA)  </a:t>
            </a:r>
          </a:p>
          <a:p>
            <a:endParaRPr lang="en-US" sz="2800" smtClean="0"/>
          </a:p>
          <a:p>
            <a:r>
              <a:rPr lang="en-US" sz="2800" smtClean="0"/>
              <a:t>NHSC training on MU and HIT</a:t>
            </a:r>
          </a:p>
          <a:p>
            <a:pPr lvl="1"/>
            <a:endParaRPr lang="en-US" smtClean="0"/>
          </a:p>
          <a:p>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rrowheads="1"/>
          </p:cNvSpPr>
          <p:nvPr>
            <p:ph type="title" idx="4294967295"/>
          </p:nvPr>
        </p:nvSpPr>
        <p:spPr>
          <a:xfrm>
            <a:off x="1143000" y="0"/>
            <a:ext cx="6172200" cy="533400"/>
          </a:xfrm>
        </p:spPr>
        <p:txBody>
          <a:bodyPr rtlCol="0">
            <a:normAutofit fontScale="90000"/>
          </a:bodyPr>
          <a:lstStyle/>
          <a:p>
            <a:pPr eaLnBrk="1" fontAlgn="auto" hangingPunct="1">
              <a:spcAft>
                <a:spcPts val="0"/>
              </a:spcAft>
              <a:defRPr/>
            </a:pPr>
            <a:r>
              <a:rPr lang="en-US" sz="3200" dirty="0" smtClean="0"/>
              <a:t/>
            </a:r>
            <a:br>
              <a:rPr lang="en-US" sz="3200" dirty="0" smtClean="0"/>
            </a:br>
            <a:r>
              <a:rPr lang="en-US" sz="3200" dirty="0" smtClean="0"/>
              <a:t/>
            </a:r>
            <a:br>
              <a:rPr lang="en-US" sz="3200" dirty="0" smtClean="0"/>
            </a:br>
            <a:r>
              <a:rPr lang="en-US" sz="4000" dirty="0" smtClean="0">
                <a:solidFill>
                  <a:srgbClr val="FFFF00"/>
                </a:solidFill>
              </a:rPr>
              <a:t>Questions </a:t>
            </a:r>
            <a:r>
              <a:rPr lang="en-US" sz="4000" dirty="0">
                <a:solidFill>
                  <a:srgbClr val="FFFF00"/>
                </a:solidFill>
              </a:rPr>
              <a:t>for </a:t>
            </a:r>
            <a:r>
              <a:rPr lang="en-US" sz="4000" dirty="0" smtClean="0">
                <a:solidFill>
                  <a:srgbClr val="FFFF00"/>
                </a:solidFill>
              </a:rPr>
              <a:t>Discussion</a:t>
            </a:r>
            <a:r>
              <a:rPr lang="en-US" sz="3200" dirty="0"/>
              <a:t/>
            </a:r>
            <a:br>
              <a:rPr lang="en-US" sz="3200" dirty="0"/>
            </a:br>
            <a:endParaRPr lang="en-US" sz="3200" dirty="0"/>
          </a:p>
        </p:txBody>
      </p:sp>
      <p:sp>
        <p:nvSpPr>
          <p:cNvPr id="48131" name="Rectangle 3"/>
          <p:cNvSpPr>
            <a:spLocks noGrp="1" noChangeArrowheads="1"/>
          </p:cNvSpPr>
          <p:nvPr>
            <p:ph type="body" idx="4294967295"/>
          </p:nvPr>
        </p:nvSpPr>
        <p:spPr>
          <a:xfrm>
            <a:off x="457200" y="1752600"/>
            <a:ext cx="5334000" cy="4830763"/>
          </a:xfrm>
        </p:spPr>
        <p:txBody>
          <a:bodyPr/>
          <a:lstStyle/>
          <a:p>
            <a:pPr eaLnBrk="1" hangingPunct="1">
              <a:lnSpc>
                <a:spcPct val="80000"/>
              </a:lnSpc>
              <a:buFont typeface="Wingdings" pitchFamily="2" charset="2"/>
              <a:buNone/>
            </a:pPr>
            <a:endParaRPr lang="en-US" sz="3000" b="1" smtClean="0"/>
          </a:p>
          <a:p>
            <a:pPr eaLnBrk="1" hangingPunct="1">
              <a:lnSpc>
                <a:spcPct val="80000"/>
              </a:lnSpc>
              <a:buFont typeface="Wingdings" pitchFamily="2" charset="2"/>
              <a:buNone/>
            </a:pPr>
            <a:r>
              <a:rPr lang="en-US" sz="3000" b="1" smtClean="0"/>
              <a:t>What insights did you get from this presentation?</a:t>
            </a:r>
          </a:p>
          <a:p>
            <a:pPr eaLnBrk="1" hangingPunct="1">
              <a:lnSpc>
                <a:spcPct val="80000"/>
              </a:lnSpc>
              <a:buFont typeface="Wingdings" pitchFamily="2" charset="2"/>
              <a:buNone/>
            </a:pPr>
            <a:endParaRPr lang="en-US" sz="3000" b="1" smtClean="0"/>
          </a:p>
          <a:p>
            <a:pPr eaLnBrk="1" hangingPunct="1">
              <a:lnSpc>
                <a:spcPct val="80000"/>
              </a:lnSpc>
              <a:buFont typeface="Wingdings" pitchFamily="2" charset="2"/>
              <a:buNone/>
            </a:pPr>
            <a:r>
              <a:rPr lang="en-US" sz="3000" b="1" smtClean="0"/>
              <a:t>What excites you about this work to improve workforce development?</a:t>
            </a:r>
          </a:p>
          <a:p>
            <a:pPr eaLnBrk="1" hangingPunct="1">
              <a:lnSpc>
                <a:spcPct val="80000"/>
              </a:lnSpc>
              <a:buFont typeface="Wingdings" pitchFamily="2" charset="2"/>
              <a:buNone/>
            </a:pPr>
            <a:endParaRPr lang="en-US" sz="3000" b="1" smtClean="0"/>
          </a:p>
          <a:p>
            <a:pPr eaLnBrk="1" hangingPunct="1">
              <a:lnSpc>
                <a:spcPct val="80000"/>
              </a:lnSpc>
              <a:buFont typeface="Wingdings" pitchFamily="2" charset="2"/>
              <a:buNone/>
            </a:pPr>
            <a:r>
              <a:rPr lang="en-US" sz="3000" b="1" smtClean="0"/>
              <a:t>How might you put this information to use in your current work?</a:t>
            </a:r>
          </a:p>
        </p:txBody>
      </p:sp>
      <p:pic>
        <p:nvPicPr>
          <p:cNvPr id="48132" name="Picture 5" descr="MCj00787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52600"/>
            <a:ext cx="1624013"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5"/>
          <p:cNvSpPr txBox="1">
            <a:spLocks noChangeArrowheads="1"/>
          </p:cNvSpPr>
          <p:nvPr/>
        </p:nvSpPr>
        <p:spPr bwMode="auto">
          <a:xfrm>
            <a:off x="609600" y="12954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algn="ctr" eaLnBrk="1" hangingPunct="1"/>
            <a:r>
              <a:rPr lang="en-US" sz="2400" b="1">
                <a:solidFill>
                  <a:srgbClr val="0D0D0D"/>
                </a:solidFill>
              </a:rPr>
              <a:t>Please discuss with your neighbor for 5 Minutes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1066800" y="2667000"/>
            <a:ext cx="7010400" cy="990600"/>
          </a:xfrm>
        </p:spPr>
        <p:txBody>
          <a:bodyPr/>
          <a:lstStyle/>
          <a:p>
            <a:r>
              <a:rPr lang="en-US" smtClean="0"/>
              <a:t>HRSA Web-Based Training Curricula &amp; Quality Improvement Resources</a:t>
            </a:r>
          </a:p>
        </p:txBody>
      </p:sp>
      <p:sp>
        <p:nvSpPr>
          <p:cNvPr id="49155" name="Rectangle 3"/>
          <p:cNvSpPr>
            <a:spLocks noGrp="1" noChangeArrowheads="1"/>
          </p:cNvSpPr>
          <p:nvPr>
            <p:ph type="subTitle" idx="1"/>
          </p:nvPr>
        </p:nvSpPr>
        <p:spPr>
          <a:xfrm>
            <a:off x="1143000" y="5105400"/>
            <a:ext cx="6400800" cy="1295400"/>
          </a:xfrm>
        </p:spPr>
        <p:txBody>
          <a:bodyPr/>
          <a:lstStyle/>
          <a:p>
            <a:r>
              <a:rPr lang="en-US" sz="2800" smtClean="0">
                <a:hlinkClick r:id="rId2"/>
              </a:rPr>
              <a:t>www.hrsa.gov/quality</a:t>
            </a:r>
            <a:endParaRPr lang="en-US" sz="2800" smtClean="0"/>
          </a:p>
          <a:p>
            <a:r>
              <a:rPr lang="en-US" sz="2800" smtClean="0">
                <a:hlinkClick r:id="rId3"/>
              </a:rPr>
              <a:t>www.hrsa.gov/healthit</a:t>
            </a:r>
            <a:endParaRPr lang="en-US" sz="2800" smtClean="0"/>
          </a:p>
          <a:p>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143000" y="0"/>
            <a:ext cx="6553200" cy="838200"/>
          </a:xfrm>
        </p:spPr>
        <p:txBody>
          <a:bodyPr/>
          <a:lstStyle/>
          <a:p>
            <a:r>
              <a:rPr lang="en-US" smtClean="0">
                <a:solidFill>
                  <a:srgbClr val="FFFF00"/>
                </a:solidFill>
                <a:ea typeface="ＭＳ Ｐゴシック" pitchFamily="34" charset="-128"/>
                <a:cs typeface="Verdana" pitchFamily="34" charset="0"/>
              </a:rPr>
              <a:t>Health IT Toolkits</a:t>
            </a:r>
          </a:p>
        </p:txBody>
      </p:sp>
      <p:sp>
        <p:nvSpPr>
          <p:cNvPr id="50179" name="Content Placeholder 2"/>
          <p:cNvSpPr>
            <a:spLocks noGrp="1"/>
          </p:cNvSpPr>
          <p:nvPr>
            <p:ph idx="1"/>
          </p:nvPr>
        </p:nvSpPr>
        <p:spPr/>
        <p:txBody>
          <a:bodyPr/>
          <a:lstStyle/>
          <a:p>
            <a:pPr>
              <a:buFont typeface="Arial" pitchFamily="34" charset="0"/>
              <a:buNone/>
            </a:pPr>
            <a:r>
              <a:rPr lang="en-US" smtClean="0"/>
              <a:t> </a:t>
            </a:r>
          </a:p>
        </p:txBody>
      </p:sp>
      <p:pic>
        <p:nvPicPr>
          <p:cNvPr id="50180" name="Picture 3" descr="Screen shot 2012-01-20 at 7.42.46 PM.png"/>
          <p:cNvPicPr>
            <a:picLocks noChangeAspect="1"/>
          </p:cNvPicPr>
          <p:nvPr/>
        </p:nvPicPr>
        <p:blipFill>
          <a:blip r:embed="rId3">
            <a:extLst>
              <a:ext uri="{28A0092B-C50C-407E-A947-70E740481C1C}">
                <a14:useLocalDpi xmlns:a14="http://schemas.microsoft.com/office/drawing/2010/main" val="0"/>
              </a:ext>
            </a:extLst>
          </a:blip>
          <a:srcRect l="4762" t="10715" r="1904"/>
          <a:stretch>
            <a:fillRect/>
          </a:stretch>
        </p:blipFill>
        <p:spPr bwMode="auto">
          <a:xfrm>
            <a:off x="457200" y="14478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8229600" cy="868363"/>
          </a:xfrm>
        </p:spPr>
        <p:txBody>
          <a:bodyPr/>
          <a:lstStyle/>
          <a:p>
            <a:r>
              <a:rPr lang="en-US" smtClean="0">
                <a:latin typeface="Verdana" pitchFamily="34" charset="0"/>
                <a:ea typeface="ＭＳ Ｐゴシック" pitchFamily="34" charset="-128"/>
                <a:cs typeface="Verdana" pitchFamily="34" charset="0"/>
              </a:rPr>
              <a:t> </a:t>
            </a:r>
            <a:r>
              <a:rPr lang="en-US" smtClean="0">
                <a:solidFill>
                  <a:srgbClr val="FFFF00"/>
                </a:solidFill>
                <a:latin typeface="Verdana" pitchFamily="34" charset="0"/>
                <a:ea typeface="ＭＳ Ｐゴシック" pitchFamily="34" charset="-128"/>
                <a:cs typeface="Verdana" pitchFamily="34" charset="0"/>
              </a:rPr>
              <a:t>Educational Webinars</a:t>
            </a:r>
            <a:endParaRPr lang="en-US" smtClean="0">
              <a:solidFill>
                <a:srgbClr val="FFFF00"/>
              </a:solidFill>
              <a:ea typeface="ＭＳ Ｐゴシック" pitchFamily="34" charset="-128"/>
              <a:cs typeface="Verdana" pitchFamily="34" charset="0"/>
            </a:endParaRPr>
          </a:p>
        </p:txBody>
      </p:sp>
      <p:sp>
        <p:nvSpPr>
          <p:cNvPr id="51203" name="Content Placeholder 2"/>
          <p:cNvSpPr>
            <a:spLocks noGrp="1"/>
          </p:cNvSpPr>
          <p:nvPr>
            <p:ph sz="half" idx="1"/>
          </p:nvPr>
        </p:nvSpPr>
        <p:spPr/>
        <p:txBody>
          <a:bodyPr/>
          <a:lstStyle/>
          <a:p>
            <a:pPr>
              <a:buFont typeface="Arial" pitchFamily="34" charset="0"/>
              <a:buNone/>
            </a:pPr>
            <a:r>
              <a:rPr lang="en-US" smtClean="0"/>
              <a:t> </a:t>
            </a:r>
          </a:p>
        </p:txBody>
      </p:sp>
      <p:sp>
        <p:nvSpPr>
          <p:cNvPr id="51204" name="Content Placeholder 3"/>
          <p:cNvSpPr>
            <a:spLocks noGrp="1"/>
          </p:cNvSpPr>
          <p:nvPr>
            <p:ph sz="half" idx="2"/>
          </p:nvPr>
        </p:nvSpPr>
        <p:spPr/>
        <p:txBody>
          <a:bodyPr/>
          <a:lstStyle/>
          <a:p>
            <a:pPr>
              <a:buFont typeface="Arial" pitchFamily="34" charset="0"/>
              <a:buNone/>
            </a:pPr>
            <a:r>
              <a:rPr lang="en-US" smtClean="0"/>
              <a:t> </a:t>
            </a:r>
          </a:p>
        </p:txBody>
      </p:sp>
      <p:pic>
        <p:nvPicPr>
          <p:cNvPr id="51205" name="Picture 3"/>
          <p:cNvPicPr>
            <a:picLocks noChangeAspect="1" noChangeArrowheads="1"/>
          </p:cNvPicPr>
          <p:nvPr/>
        </p:nvPicPr>
        <p:blipFill>
          <a:blip r:embed="rId3">
            <a:extLst>
              <a:ext uri="{28A0092B-C50C-407E-A947-70E740481C1C}">
                <a14:useLocalDpi xmlns:a14="http://schemas.microsoft.com/office/drawing/2010/main" val="0"/>
              </a:ext>
            </a:extLst>
          </a:blip>
          <a:srcRect l="12500" t="16667" r="10156" b="3125"/>
          <a:stretch>
            <a:fillRect/>
          </a:stretch>
        </p:blipFill>
        <p:spPr bwMode="auto">
          <a:xfrm>
            <a:off x="457200" y="1143000"/>
            <a:ext cx="8305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229600" cy="487363"/>
          </a:xfrm>
        </p:spPr>
        <p:txBody>
          <a:bodyPr/>
          <a:lstStyle/>
          <a:p>
            <a:r>
              <a:rPr lang="en-US" smtClean="0">
                <a:solidFill>
                  <a:srgbClr val="FFFF00"/>
                </a:solidFill>
                <a:ea typeface="ＭＳ Ｐゴシック" pitchFamily="34" charset="-128"/>
                <a:cs typeface="Verdana" pitchFamily="34" charset="0"/>
              </a:rPr>
              <a:t>Network Guide</a:t>
            </a:r>
          </a:p>
        </p:txBody>
      </p:sp>
      <p:sp>
        <p:nvSpPr>
          <p:cNvPr id="52227" name="Rectangle 5"/>
          <p:cNvSpPr>
            <a:spLocks noChangeArrowheads="1"/>
          </p:cNvSpPr>
          <p:nvPr/>
        </p:nvSpPr>
        <p:spPr bwMode="auto">
          <a:xfrm>
            <a:off x="304800" y="5257800"/>
            <a:ext cx="807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The Guide is available at </a:t>
            </a:r>
            <a:r>
              <a:rPr lang="en-US" sz="1600">
                <a:hlinkClick r:id="rId3"/>
              </a:rPr>
              <a:t>http://www.hrsa.gov/healthit/networkguide</a:t>
            </a:r>
            <a:r>
              <a:rPr lang="en-US" sz="1600"/>
              <a:t> and will be routinely updated to include health center and other networks.</a:t>
            </a:r>
          </a:p>
          <a:p>
            <a:r>
              <a:rPr lang="en-US" sz="1600"/>
              <a:t> </a:t>
            </a:r>
          </a:p>
          <a:p>
            <a:r>
              <a:rPr lang="en-US" sz="1600"/>
              <a:t>Please email </a:t>
            </a:r>
            <a:r>
              <a:rPr lang="en-US" sz="1600">
                <a:hlinkClick r:id="rId4"/>
              </a:rPr>
              <a:t>healthit@hrsa.gov</a:t>
            </a:r>
            <a:r>
              <a:rPr lang="en-US" sz="1600"/>
              <a:t> with any questions and for more information on submitting new or updated information for future releases</a:t>
            </a:r>
          </a:p>
        </p:txBody>
      </p:sp>
      <p:pic>
        <p:nvPicPr>
          <p:cNvPr id="52228" name="Content Placeholder 10" descr="The Network Guide cover image">
            <a:hlinkClick r:id="rId5"/>
          </p:cNvPr>
          <p:cNvPicPr>
            <a:picLocks noGrp="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381000" y="1371600"/>
            <a:ext cx="3429000" cy="3657600"/>
          </a:xfrm>
        </p:spPr>
      </p:pic>
      <p:sp>
        <p:nvSpPr>
          <p:cNvPr id="52229" name="Rectangle 18"/>
          <p:cNvSpPr>
            <a:spLocks noChangeArrowheads="1"/>
          </p:cNvSpPr>
          <p:nvPr/>
        </p:nvSpPr>
        <p:spPr bwMode="auto">
          <a:xfrm>
            <a:off x="4267200" y="1371600"/>
            <a:ext cx="4572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The Network Guide is a directory of Health Center Networks and offers helpful tips to engage directly with potential network partners.  It is a user-friendly resource for grantees of the Health Resources and Services Administration (HRSA), safety net providers, and all health care organizations seeking information and technical assistance with their quality improvement and operational efforts.  The Guide is a collaborative project between HRSA and the National Association of Community Health Centers.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en-US" dirty="0">
                <a:latin typeface="+mn-lt"/>
                <a:cs typeface="Times New Roman" pitchFamily="18" charset="0"/>
              </a:rPr>
              <a:t>Environmental Trends in</a:t>
            </a:r>
            <a:br>
              <a:rPr lang="en-US" dirty="0">
                <a:latin typeface="+mn-lt"/>
                <a:cs typeface="Times New Roman" pitchFamily="18" charset="0"/>
              </a:rPr>
            </a:br>
            <a:r>
              <a:rPr lang="en-US" dirty="0">
                <a:latin typeface="+mn-lt"/>
                <a:cs typeface="Times New Roman" pitchFamily="18" charset="0"/>
              </a:rPr>
              <a:t>Quality Measurement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143000" y="0"/>
            <a:ext cx="6553200" cy="838200"/>
          </a:xfrm>
        </p:spPr>
        <p:txBody>
          <a:bodyPr/>
          <a:lstStyle/>
          <a:p>
            <a:r>
              <a:rPr lang="en-US" smtClean="0">
                <a:solidFill>
                  <a:srgbClr val="FFFF00"/>
                </a:solidFill>
                <a:ea typeface="ＭＳ Ｐゴシック" pitchFamily="34" charset="-128"/>
                <a:cs typeface="Verdana" pitchFamily="34" charset="0"/>
              </a:rPr>
              <a:t>Monthly Newsletter</a:t>
            </a:r>
          </a:p>
        </p:txBody>
      </p:sp>
      <p:sp>
        <p:nvSpPr>
          <p:cNvPr id="53251" name="Content Placeholder 2"/>
          <p:cNvSpPr>
            <a:spLocks noGrp="1"/>
          </p:cNvSpPr>
          <p:nvPr>
            <p:ph sz="half" idx="1"/>
          </p:nvPr>
        </p:nvSpPr>
        <p:spPr/>
        <p:txBody>
          <a:bodyPr/>
          <a:lstStyle/>
          <a:p>
            <a:pPr>
              <a:buFont typeface="Arial" pitchFamily="34" charset="0"/>
              <a:buNone/>
            </a:pPr>
            <a:r>
              <a:rPr lang="en-US" smtClean="0"/>
              <a:t> </a:t>
            </a:r>
          </a:p>
        </p:txBody>
      </p:sp>
      <p:sp>
        <p:nvSpPr>
          <p:cNvPr id="53252" name="Content Placeholder 3"/>
          <p:cNvSpPr>
            <a:spLocks noGrp="1"/>
          </p:cNvSpPr>
          <p:nvPr>
            <p:ph sz="half" idx="2"/>
          </p:nvPr>
        </p:nvSpPr>
        <p:spPr/>
        <p:txBody>
          <a:bodyPr/>
          <a:lstStyle/>
          <a:p>
            <a:pPr>
              <a:buFont typeface="Arial" pitchFamily="34" charset="0"/>
              <a:buNone/>
            </a:pPr>
            <a:r>
              <a:rPr lang="en-US" smtClean="0"/>
              <a:t> </a:t>
            </a:r>
          </a:p>
        </p:txBody>
      </p:sp>
      <p:pic>
        <p:nvPicPr>
          <p:cNvPr id="53253" name="Picture 8"/>
          <p:cNvPicPr>
            <a:picLocks noChangeAspect="1" noChangeArrowheads="1"/>
          </p:cNvPicPr>
          <p:nvPr/>
        </p:nvPicPr>
        <p:blipFill>
          <a:blip r:embed="rId3">
            <a:extLst>
              <a:ext uri="{28A0092B-C50C-407E-A947-70E740481C1C}">
                <a14:useLocalDpi xmlns:a14="http://schemas.microsoft.com/office/drawing/2010/main" val="0"/>
              </a:ext>
            </a:extLst>
          </a:blip>
          <a:srcRect l="2431" t="18681" r="4037" b="6560"/>
          <a:stretch>
            <a:fillRect/>
          </a:stretch>
        </p:blipFill>
        <p:spPr bwMode="auto">
          <a:xfrm>
            <a:off x="228600" y="1066800"/>
            <a:ext cx="8915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8229600" cy="914400"/>
          </a:xfrm>
        </p:spPr>
        <p:txBody>
          <a:bodyPr/>
          <a:lstStyle/>
          <a:p>
            <a:r>
              <a:rPr lang="en-US" smtClean="0">
                <a:solidFill>
                  <a:srgbClr val="FFFF00"/>
                </a:solidFill>
                <a:latin typeface="Verdana" pitchFamily="34" charset="0"/>
                <a:ea typeface="ＭＳ Ｐゴシック" pitchFamily="34" charset="-128"/>
                <a:cs typeface="Verdana" pitchFamily="34" charset="0"/>
              </a:rPr>
              <a:t>     </a:t>
            </a:r>
            <a:r>
              <a:rPr lang="en-US" smtClean="0">
                <a:solidFill>
                  <a:srgbClr val="FFFF00"/>
                </a:solidFill>
                <a:ea typeface="ＭＳ Ｐゴシック" pitchFamily="34" charset="-128"/>
                <a:cs typeface="Verdana" pitchFamily="34" charset="0"/>
              </a:rPr>
              <a:t>Grantee Spotlights</a:t>
            </a:r>
          </a:p>
        </p:txBody>
      </p:sp>
      <p:sp>
        <p:nvSpPr>
          <p:cNvPr id="54275" name="Content Placeholder 2"/>
          <p:cNvSpPr>
            <a:spLocks noGrp="1"/>
          </p:cNvSpPr>
          <p:nvPr>
            <p:ph sz="half" idx="1"/>
          </p:nvPr>
        </p:nvSpPr>
        <p:spPr/>
        <p:txBody>
          <a:bodyPr/>
          <a:lstStyle/>
          <a:p>
            <a:pPr>
              <a:buFont typeface="Arial" pitchFamily="34" charset="0"/>
              <a:buNone/>
            </a:pPr>
            <a:r>
              <a:rPr lang="en-US" smtClean="0"/>
              <a:t> </a:t>
            </a:r>
          </a:p>
        </p:txBody>
      </p:sp>
      <p:sp>
        <p:nvSpPr>
          <p:cNvPr id="54276" name="Content Placeholder 3"/>
          <p:cNvSpPr>
            <a:spLocks noGrp="1"/>
          </p:cNvSpPr>
          <p:nvPr>
            <p:ph sz="half" idx="2"/>
          </p:nvPr>
        </p:nvSpPr>
        <p:spPr/>
        <p:txBody>
          <a:bodyPr/>
          <a:lstStyle/>
          <a:p>
            <a:pPr>
              <a:buFont typeface="Arial" pitchFamily="34" charset="0"/>
              <a:buNone/>
            </a:pPr>
            <a:r>
              <a:rPr lang="en-US" smtClean="0"/>
              <a:t> </a:t>
            </a:r>
          </a:p>
        </p:txBody>
      </p:sp>
      <p:pic>
        <p:nvPicPr>
          <p:cNvPr id="54277" name="Picture 1"/>
          <p:cNvPicPr>
            <a:picLocks noChangeAspect="1" noChangeArrowheads="1"/>
          </p:cNvPicPr>
          <p:nvPr/>
        </p:nvPicPr>
        <p:blipFill>
          <a:blip r:embed="rId3">
            <a:extLst>
              <a:ext uri="{28A0092B-C50C-407E-A947-70E740481C1C}">
                <a14:useLocalDpi xmlns:a14="http://schemas.microsoft.com/office/drawing/2010/main" val="0"/>
              </a:ext>
            </a:extLst>
          </a:blip>
          <a:srcRect l="2344" t="23958" r="3906" b="6250"/>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http://www.cartoonstudio.co.uk/images/kmeters/ABBimpr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705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143000" y="152400"/>
            <a:ext cx="6553200" cy="838200"/>
          </a:xfrm>
          <a:prstGeom prst="rect">
            <a:avLst/>
          </a:prstGeom>
        </p:spPr>
        <p:txBody>
          <a:bodyPr/>
          <a:lstStyle/>
          <a:p>
            <a:pPr algn="ctr" eaLnBrk="0" hangingPunct="0">
              <a:defRPr/>
            </a:pPr>
            <a:r>
              <a:rPr lang="en-US" sz="3600" b="1" kern="0" dirty="0">
                <a:solidFill>
                  <a:srgbClr val="FFFF00"/>
                </a:solidFill>
                <a:latin typeface="+mj-lt"/>
              </a:rPr>
              <a:t>HRSA Quality Toolkit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a:xfrm>
            <a:off x="990600" y="0"/>
            <a:ext cx="6705600" cy="990600"/>
          </a:xfrm>
        </p:spPr>
        <p:txBody>
          <a:bodyPr/>
          <a:lstStyle/>
          <a:p>
            <a:r>
              <a:rPr lang="en-US" smtClean="0">
                <a:solidFill>
                  <a:srgbClr val="FFFF00"/>
                </a:solidFill>
              </a:rPr>
              <a:t>How  is the HRSA </a:t>
            </a:r>
            <a:br>
              <a:rPr lang="en-US" smtClean="0">
                <a:solidFill>
                  <a:srgbClr val="FFFF00"/>
                </a:solidFill>
              </a:rPr>
            </a:br>
            <a:r>
              <a:rPr lang="en-US" smtClean="0">
                <a:solidFill>
                  <a:srgbClr val="FFFF00"/>
                </a:solidFill>
              </a:rPr>
              <a:t>Quality Toolkit Organized? </a:t>
            </a:r>
          </a:p>
        </p:txBody>
      </p:sp>
      <p:sp>
        <p:nvSpPr>
          <p:cNvPr id="56323" name="Content Placeholder 6"/>
          <p:cNvSpPr>
            <a:spLocks noGrp="1"/>
          </p:cNvSpPr>
          <p:nvPr>
            <p:ph idx="1"/>
          </p:nvPr>
        </p:nvSpPr>
        <p:spPr>
          <a:xfrm>
            <a:off x="533400" y="1676400"/>
            <a:ext cx="7924800" cy="4495800"/>
          </a:xfrm>
        </p:spPr>
        <p:txBody>
          <a:bodyPr/>
          <a:lstStyle/>
          <a:p>
            <a:r>
              <a:rPr lang="en-US" smtClean="0"/>
              <a:t>Seven Clinical Quality Measure Modules</a:t>
            </a:r>
          </a:p>
          <a:p>
            <a:pPr lvl="1"/>
            <a:r>
              <a:rPr lang="en-US" smtClean="0"/>
              <a:t>Critical Pathway</a:t>
            </a:r>
          </a:p>
          <a:p>
            <a:pPr lvl="1"/>
            <a:r>
              <a:rPr lang="en-US" smtClean="0"/>
              <a:t>Care Model </a:t>
            </a:r>
          </a:p>
          <a:p>
            <a:pPr lvl="1">
              <a:buFont typeface="Arial" pitchFamily="34" charset="0"/>
              <a:buNone/>
            </a:pPr>
            <a:endParaRPr lang="en-US" smtClean="0"/>
          </a:p>
          <a:p>
            <a:r>
              <a:rPr lang="en-US" smtClean="0"/>
              <a:t>Eight Quality Improvement Modules</a:t>
            </a:r>
          </a:p>
          <a:p>
            <a:endParaRPr lang="en-US" smtClean="0"/>
          </a:p>
          <a:p>
            <a:r>
              <a:rPr lang="en-US" smtClean="0"/>
              <a:t>Embedded Case Studies </a:t>
            </a:r>
          </a:p>
          <a:p>
            <a:pPr lvl="1"/>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0"/>
            <a:ext cx="8229600" cy="868363"/>
          </a:xfrm>
        </p:spPr>
        <p:txBody>
          <a:bodyPr/>
          <a:lstStyle/>
          <a:p>
            <a:r>
              <a:rPr lang="en-US" smtClean="0">
                <a:solidFill>
                  <a:srgbClr val="FFFF00"/>
                </a:solidFill>
              </a:rPr>
              <a:t>HRSA Quality Toolkit</a:t>
            </a:r>
          </a:p>
        </p:txBody>
      </p:sp>
      <p:graphicFrame>
        <p:nvGraphicFramePr>
          <p:cNvPr id="8" name="Table 7"/>
          <p:cNvGraphicFramePr>
            <a:graphicFrameLocks noGrp="1"/>
          </p:cNvGraphicFramePr>
          <p:nvPr/>
        </p:nvGraphicFramePr>
        <p:xfrm>
          <a:off x="1371600" y="1447800"/>
          <a:ext cx="6324600" cy="5121275"/>
        </p:xfrm>
        <a:graphic>
          <a:graphicData uri="http://schemas.openxmlformats.org/drawingml/2006/table">
            <a:tbl>
              <a:tblPr firstRow="1" bandRow="1">
                <a:tableStyleId>{69CF1AB2-1976-4502-BF36-3FF5EA218861}</a:tableStyleId>
              </a:tblPr>
              <a:tblGrid>
                <a:gridCol w="3162300"/>
                <a:gridCol w="3162300"/>
              </a:tblGrid>
              <a:tr h="640159">
                <a:tc>
                  <a:txBody>
                    <a:bodyPr/>
                    <a:lstStyle/>
                    <a:p>
                      <a:r>
                        <a:rPr lang="en-US" sz="1800" b="0" dirty="0" smtClean="0"/>
                        <a:t>Diabetes HbA1c</a:t>
                      </a:r>
                      <a:endParaRPr lang="en-US" sz="1800" b="0" dirty="0"/>
                    </a:p>
                  </a:txBody>
                  <a:tcPr marT="45726" marB="45726"/>
                </a:tc>
                <a:tc>
                  <a:txBody>
                    <a:bodyPr/>
                    <a:lstStyle/>
                    <a:p>
                      <a:r>
                        <a:rPr lang="en-US" sz="1800" b="0" dirty="0" smtClean="0"/>
                        <a:t>Developing</a:t>
                      </a:r>
                      <a:r>
                        <a:rPr lang="en-US" sz="1800" b="0" baseline="0" dirty="0" smtClean="0"/>
                        <a:t> and Implementing a QI Plan</a:t>
                      </a:r>
                      <a:endParaRPr lang="en-US" sz="1800" b="0" dirty="0"/>
                    </a:p>
                  </a:txBody>
                  <a:tcPr marT="45726" marB="45726"/>
                </a:tc>
              </a:tr>
              <a:tr h="365805">
                <a:tc>
                  <a:txBody>
                    <a:bodyPr/>
                    <a:lstStyle/>
                    <a:p>
                      <a:r>
                        <a:rPr lang="en-US" sz="1800" dirty="0" smtClean="0"/>
                        <a:t>Breast Cancer Screening</a:t>
                      </a:r>
                      <a:endParaRPr lang="en-US" sz="1800" dirty="0"/>
                    </a:p>
                  </a:txBody>
                  <a:tcPr marT="45726" marB="45726"/>
                </a:tc>
                <a:tc>
                  <a:txBody>
                    <a:bodyPr/>
                    <a:lstStyle/>
                    <a:p>
                      <a:r>
                        <a:rPr lang="en-US" sz="1800" dirty="0" smtClean="0"/>
                        <a:t>Improvement Teams</a:t>
                      </a:r>
                      <a:endParaRPr lang="en-US" sz="1800" dirty="0"/>
                    </a:p>
                  </a:txBody>
                  <a:tcPr marT="45726" marB="45726"/>
                </a:tc>
              </a:tr>
              <a:tr h="914514">
                <a:tc>
                  <a:txBody>
                    <a:bodyPr/>
                    <a:lstStyle/>
                    <a:p>
                      <a:r>
                        <a:rPr lang="en-US" sz="1800" dirty="0" smtClean="0"/>
                        <a:t>HIV Testing for Pregnant</a:t>
                      </a:r>
                      <a:r>
                        <a:rPr lang="en-US" sz="1800" baseline="0" dirty="0" smtClean="0"/>
                        <a:t> Women</a:t>
                      </a:r>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Readiness</a:t>
                      </a:r>
                      <a:r>
                        <a:rPr lang="en-US" sz="1800" baseline="0" dirty="0" smtClean="0"/>
                        <a:t> Assessment and Developing Project Aims</a:t>
                      </a:r>
                      <a:endParaRPr lang="en-US" sz="1800" dirty="0" smtClean="0"/>
                    </a:p>
                    <a:p>
                      <a:endParaRPr lang="en-US" sz="1800" dirty="0"/>
                    </a:p>
                  </a:txBody>
                  <a:tcPr marT="45726" marB="45726"/>
                </a:tc>
              </a:tr>
              <a:tr h="640159">
                <a:tc>
                  <a:txBody>
                    <a:bodyPr/>
                    <a:lstStyle/>
                    <a:p>
                      <a:r>
                        <a:rPr lang="en-US" sz="1800" dirty="0" smtClean="0"/>
                        <a:t>Prenatal</a:t>
                      </a:r>
                      <a:r>
                        <a:rPr lang="en-US" sz="1800" baseline="0" dirty="0" smtClean="0"/>
                        <a:t> First Trimester Access</a:t>
                      </a:r>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Quality</a:t>
                      </a:r>
                      <a:r>
                        <a:rPr lang="en-US" sz="1800" baseline="0" dirty="0" smtClean="0"/>
                        <a:t> Improvement</a:t>
                      </a:r>
                      <a:endParaRPr lang="en-US" sz="1800" dirty="0" smtClean="0"/>
                    </a:p>
                    <a:p>
                      <a:endParaRPr lang="en-US" sz="1800" dirty="0"/>
                    </a:p>
                  </a:txBody>
                  <a:tcPr marT="45726" marB="45726"/>
                </a:tc>
              </a:tr>
              <a:tr h="914514">
                <a:tc>
                  <a:txBody>
                    <a:bodyPr/>
                    <a:lstStyle/>
                    <a:p>
                      <a:r>
                        <a:rPr lang="en-US" sz="1800" dirty="0" smtClean="0"/>
                        <a:t>Cervical Cancer Screening</a:t>
                      </a:r>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Performance</a:t>
                      </a:r>
                      <a:r>
                        <a:rPr lang="en-US" sz="1800" baseline="0" dirty="0" smtClean="0"/>
                        <a:t> Measurement and Management</a:t>
                      </a:r>
                      <a:endParaRPr lang="en-US" sz="1800" dirty="0" smtClean="0"/>
                    </a:p>
                    <a:p>
                      <a:endParaRPr lang="en-US" sz="1800" dirty="0"/>
                    </a:p>
                  </a:txBody>
                  <a:tcPr marT="45726" marB="45726"/>
                </a:tc>
              </a:tr>
              <a:tr h="365805">
                <a:tc>
                  <a:txBody>
                    <a:bodyPr/>
                    <a:lstStyle/>
                    <a:p>
                      <a:r>
                        <a:rPr lang="en-US" sz="1800" dirty="0" smtClean="0"/>
                        <a:t>Hypertension</a:t>
                      </a:r>
                      <a:r>
                        <a:rPr lang="en-US" sz="1800" baseline="0" dirty="0" smtClean="0"/>
                        <a:t> Screening </a:t>
                      </a:r>
                      <a:endParaRPr lang="en-US" sz="1800" dirty="0"/>
                    </a:p>
                  </a:txBody>
                  <a:tcPr marT="45726" marB="45726"/>
                </a:tc>
                <a:tc>
                  <a:txBody>
                    <a:bodyPr/>
                    <a:lstStyle/>
                    <a:p>
                      <a:r>
                        <a:rPr lang="en-US" sz="1800" dirty="0" smtClean="0"/>
                        <a:t>Testing  for Improvement</a:t>
                      </a:r>
                      <a:endParaRPr lang="en-US" sz="1800" dirty="0"/>
                    </a:p>
                  </a:txBody>
                  <a:tcPr marT="45726" marB="45726"/>
                </a:tc>
              </a:tr>
              <a:tr h="640159">
                <a:tc>
                  <a:txBody>
                    <a:bodyPr/>
                    <a:lstStyle/>
                    <a:p>
                      <a:r>
                        <a:rPr lang="en-US" sz="1800" dirty="0" smtClean="0"/>
                        <a:t>Colorectal Cancer Screening</a:t>
                      </a:r>
                      <a:endParaRPr lang="en-US" sz="1800" dirty="0"/>
                    </a:p>
                  </a:txBody>
                  <a:tcPr marT="45726" marB="45726"/>
                </a:tc>
                <a:tc>
                  <a:txBody>
                    <a:bodyPr/>
                    <a:lstStyle/>
                    <a:p>
                      <a:r>
                        <a:rPr lang="en-US" sz="1800" dirty="0" smtClean="0"/>
                        <a:t>Managing Data for Performance</a:t>
                      </a:r>
                      <a:r>
                        <a:rPr lang="en-US" sz="1800" baseline="0" dirty="0" smtClean="0"/>
                        <a:t> Improvement </a:t>
                      </a:r>
                      <a:endParaRPr lang="en-US" sz="1800" dirty="0"/>
                    </a:p>
                  </a:txBody>
                  <a:tcPr marT="45726" marB="45726"/>
                </a:tc>
              </a:tr>
              <a:tr h="640159">
                <a:tc>
                  <a:txBody>
                    <a:bodyPr/>
                    <a:lstStyle/>
                    <a:p>
                      <a:endParaRPr lang="en-US" sz="1800" dirty="0"/>
                    </a:p>
                  </a:txBody>
                  <a:tcPr marT="45726" marB="45726"/>
                </a:tc>
                <a:tc>
                  <a:txBody>
                    <a:bodyPr/>
                    <a:lstStyle/>
                    <a:p>
                      <a:r>
                        <a:rPr lang="en-US" sz="1800" dirty="0" smtClean="0"/>
                        <a:t>Redesigning</a:t>
                      </a:r>
                      <a:r>
                        <a:rPr lang="en-US" sz="1800" baseline="0" dirty="0" smtClean="0"/>
                        <a:t> a System of Care to Promote QI</a:t>
                      </a:r>
                      <a:endParaRPr lang="en-US" sz="1800" dirty="0"/>
                    </a:p>
                  </a:txBody>
                  <a:tcPr marT="45726" marB="45726"/>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pPr eaLnBrk="1" hangingPunct="1">
              <a:defRPr/>
            </a:pPr>
            <a:r>
              <a:rPr lang="en-US" dirty="0" smtClean="0"/>
              <a:t/>
            </a:r>
            <a:br>
              <a:rPr lang="en-US" dirty="0" smtClean="0"/>
            </a:br>
            <a:endParaRPr lang="en-US" dirty="0"/>
          </a:p>
        </p:txBody>
      </p:sp>
      <p:pic>
        <p:nvPicPr>
          <p:cNvPr id="593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295400"/>
            <a:ext cx="8153400" cy="53340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85800" y="0"/>
            <a:ext cx="7543800" cy="762000"/>
          </a:xfrm>
        </p:spPr>
        <p:txBody>
          <a:bodyPr/>
          <a:lstStyle/>
          <a:p>
            <a:r>
              <a:rPr lang="en-US" smtClean="0">
                <a:solidFill>
                  <a:srgbClr val="FFFF00"/>
                </a:solidFill>
              </a:rPr>
              <a:t>Opportunities </a:t>
            </a:r>
          </a:p>
        </p:txBody>
      </p:sp>
      <p:pic>
        <p:nvPicPr>
          <p:cNvPr id="60419" name="Picture 3" descr="http://www.cartoonstudio.co.uk/images/kmeters/ABBsuc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0"/>
            <a:ext cx="55149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4"/>
          <p:cNvSpPr txBox="1">
            <a:spLocks noChangeArrowheads="1"/>
          </p:cNvSpPr>
          <p:nvPr/>
        </p:nvSpPr>
        <p:spPr bwMode="auto">
          <a:xfrm>
            <a:off x="3048000" y="2362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endParaRPr lang="en-US" sz="1800"/>
          </a:p>
        </p:txBody>
      </p:sp>
      <p:sp>
        <p:nvSpPr>
          <p:cNvPr id="60421" name="TextBox 6"/>
          <p:cNvSpPr txBox="1">
            <a:spLocks noChangeArrowheads="1"/>
          </p:cNvSpPr>
          <p:nvPr/>
        </p:nvSpPr>
        <p:spPr bwMode="auto">
          <a:xfrm>
            <a:off x="5486400" y="2286000"/>
            <a:ext cx="609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endParaRPr lang="en-US" sz="1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xfrm>
            <a:off x="1143000" y="0"/>
            <a:ext cx="6553200" cy="838200"/>
          </a:xfrm>
        </p:spPr>
        <p:txBody>
          <a:bodyPr/>
          <a:lstStyle/>
          <a:p>
            <a:r>
              <a:rPr lang="en-US" smtClean="0">
                <a:solidFill>
                  <a:srgbClr val="FFFF00"/>
                </a:solidFill>
              </a:rPr>
              <a:t>Questions</a:t>
            </a:r>
          </a:p>
        </p:txBody>
      </p:sp>
      <p:pic>
        <p:nvPicPr>
          <p:cNvPr id="61443" name="Picture 5" descr="MCj007871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16224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143000" y="0"/>
            <a:ext cx="6553200" cy="838200"/>
          </a:xfrm>
        </p:spPr>
        <p:txBody>
          <a:bodyPr/>
          <a:lstStyle/>
          <a:p>
            <a:r>
              <a:rPr lang="en-US" smtClean="0">
                <a:solidFill>
                  <a:srgbClr val="FFFF00"/>
                </a:solidFill>
              </a:rPr>
              <a:t>Contact Information </a:t>
            </a:r>
          </a:p>
        </p:txBody>
      </p:sp>
      <p:sp>
        <p:nvSpPr>
          <p:cNvPr id="62467" name="Content Placeholder 2"/>
          <p:cNvSpPr>
            <a:spLocks noGrp="1"/>
          </p:cNvSpPr>
          <p:nvPr>
            <p:ph idx="1"/>
          </p:nvPr>
        </p:nvSpPr>
        <p:spPr/>
        <p:txBody>
          <a:bodyPr/>
          <a:lstStyle/>
          <a:p>
            <a:pPr algn="ctr">
              <a:buFont typeface="Arial" pitchFamily="34" charset="0"/>
              <a:buNone/>
            </a:pPr>
            <a:r>
              <a:rPr lang="en-US" sz="3600" smtClean="0"/>
              <a:t>Amber Berrian</a:t>
            </a:r>
          </a:p>
          <a:p>
            <a:pPr algn="ctr">
              <a:buFont typeface="Arial" pitchFamily="34" charset="0"/>
              <a:buNone/>
            </a:pPr>
            <a:r>
              <a:rPr lang="en-US" sz="3600" smtClean="0">
                <a:hlinkClick r:id="rId2"/>
              </a:rPr>
              <a:t>aberrian@hrsa.gov</a:t>
            </a:r>
            <a:endParaRPr lang="en-US" sz="3600" smtClean="0"/>
          </a:p>
          <a:p>
            <a:pPr algn="ctr">
              <a:buFont typeface="Arial" pitchFamily="34" charset="0"/>
              <a:buNone/>
            </a:pPr>
            <a:r>
              <a:rPr lang="en-US" sz="3600" smtClean="0"/>
              <a:t>301-443-0845</a:t>
            </a:r>
          </a:p>
          <a:p>
            <a:pPr algn="ctr">
              <a:buFont typeface="Arial" pitchFamily="34" charset="0"/>
              <a:buNone/>
            </a:pPr>
            <a:endParaRPr lang="en-US" smtClean="0">
              <a:hlinkClick r:id="rId3"/>
            </a:endParaRPr>
          </a:p>
          <a:p>
            <a:pPr algn="ctr">
              <a:buFont typeface="Arial" pitchFamily="34" charset="0"/>
              <a:buNone/>
            </a:pPr>
            <a:endParaRPr lang="en-US" smtClean="0">
              <a:hlinkClick r:id="rId3"/>
            </a:endParaRPr>
          </a:p>
          <a:p>
            <a:pPr algn="ctr">
              <a:buFont typeface="Arial" pitchFamily="34" charset="0"/>
              <a:buNone/>
            </a:pPr>
            <a:r>
              <a:rPr lang="en-US" smtClean="0">
                <a:hlinkClick r:id="rId3"/>
              </a:rPr>
              <a:t>http://www.hrsa.gov/healthit/</a:t>
            </a:r>
            <a:endParaRPr lang="en-US" smtClean="0"/>
          </a:p>
          <a:p>
            <a:pPr algn="ctr">
              <a:buFont typeface="Arial" pitchFamily="34" charset="0"/>
              <a:buNone/>
            </a:pPr>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152400"/>
            <a:ext cx="7793038" cy="685800"/>
          </a:xfrm>
        </p:spPr>
        <p:txBody>
          <a:bodyPr/>
          <a:lstStyle/>
          <a:p>
            <a:pPr eaLnBrk="1" hangingPunct="1"/>
            <a:r>
              <a:rPr lang="en-US" smtClean="0">
                <a:solidFill>
                  <a:srgbClr val="FFFF00"/>
                </a:solidFill>
              </a:rPr>
              <a:t/>
            </a:r>
            <a:br>
              <a:rPr lang="en-US" smtClean="0">
                <a:solidFill>
                  <a:srgbClr val="FFFF00"/>
                </a:solidFill>
              </a:rPr>
            </a:br>
            <a:r>
              <a:rPr lang="en-US" smtClean="0">
                <a:solidFill>
                  <a:srgbClr val="FFFF00"/>
                </a:solidFill>
              </a:rPr>
              <a:t>Quality Healthcare</a:t>
            </a:r>
            <a:br>
              <a:rPr lang="en-US" smtClean="0">
                <a:solidFill>
                  <a:srgbClr val="FFFF00"/>
                </a:solidFill>
              </a:rPr>
            </a:br>
            <a:endParaRPr lang="en-US" smtClean="0">
              <a:solidFill>
                <a:srgbClr val="FFFF00"/>
              </a:solidFill>
            </a:endParaRPr>
          </a:p>
        </p:txBody>
      </p:sp>
      <p:sp>
        <p:nvSpPr>
          <p:cNvPr id="427011" name="Rectangle 3"/>
          <p:cNvSpPr>
            <a:spLocks noGrp="1" noChangeArrowheads="1"/>
          </p:cNvSpPr>
          <p:nvPr>
            <p:ph type="body" idx="1"/>
          </p:nvPr>
        </p:nvSpPr>
        <p:spPr>
          <a:xfrm>
            <a:off x="457200" y="1676400"/>
            <a:ext cx="8153400" cy="4114800"/>
          </a:xfrm>
        </p:spPr>
        <p:txBody>
          <a:bodyPr rtlCol="0">
            <a:normAutofit lnSpcReduction="10000"/>
          </a:bodyPr>
          <a:lstStyle/>
          <a:p>
            <a:pPr marL="609600" indent="-609600" eaLnBrk="1" fontAlgn="auto" hangingPunct="1">
              <a:lnSpc>
                <a:spcPct val="90000"/>
              </a:lnSpc>
              <a:spcAft>
                <a:spcPts val="0"/>
              </a:spcAft>
              <a:buClr>
                <a:srgbClr val="CC0000"/>
              </a:buClr>
              <a:buFont typeface="Wingdings" pitchFamily="2" charset="2"/>
              <a:buNone/>
              <a:defRPr/>
            </a:pPr>
            <a:r>
              <a:rPr lang="en-US" altLang="en-US" sz="2000" dirty="0">
                <a:solidFill>
                  <a:srgbClr val="056594"/>
                </a:solidFill>
                <a:latin typeface="+mj-lt"/>
                <a:cs typeface="Arial" charset="0"/>
              </a:rPr>
              <a:t>Quality healthcare is the provision of appropriate services </a:t>
            </a:r>
            <a:r>
              <a:rPr lang="en-US" altLang="en-US" sz="2000" dirty="0" smtClean="0">
                <a:solidFill>
                  <a:srgbClr val="056594"/>
                </a:solidFill>
                <a:latin typeface="+mj-lt"/>
                <a:cs typeface="Arial" charset="0"/>
              </a:rPr>
              <a:t>to</a:t>
            </a:r>
          </a:p>
          <a:p>
            <a:pPr marL="609600" indent="-609600" eaLnBrk="1" fontAlgn="auto" hangingPunct="1">
              <a:lnSpc>
                <a:spcPct val="90000"/>
              </a:lnSpc>
              <a:spcAft>
                <a:spcPts val="0"/>
              </a:spcAft>
              <a:buClr>
                <a:srgbClr val="CC0000"/>
              </a:buClr>
              <a:buFont typeface="Wingdings" pitchFamily="2" charset="2"/>
              <a:buNone/>
              <a:defRPr/>
            </a:pPr>
            <a:r>
              <a:rPr lang="en-US" altLang="en-US" sz="2000" dirty="0" smtClean="0">
                <a:solidFill>
                  <a:srgbClr val="056594"/>
                </a:solidFill>
                <a:latin typeface="+mj-lt"/>
                <a:cs typeface="Arial" charset="0"/>
              </a:rPr>
              <a:t>individuals </a:t>
            </a:r>
            <a:r>
              <a:rPr lang="en-US" altLang="en-US" sz="2000" dirty="0">
                <a:solidFill>
                  <a:srgbClr val="056594"/>
                </a:solidFill>
                <a:latin typeface="+mj-lt"/>
                <a:cs typeface="Arial" charset="0"/>
              </a:rPr>
              <a:t>and populations, that are consistent with current </a:t>
            </a:r>
            <a:endParaRPr lang="en-US" altLang="en-US" sz="2000" dirty="0" smtClean="0">
              <a:solidFill>
                <a:srgbClr val="056594"/>
              </a:solidFill>
              <a:latin typeface="+mj-lt"/>
              <a:cs typeface="Arial" charset="0"/>
            </a:endParaRPr>
          </a:p>
          <a:p>
            <a:pPr marL="609600" indent="-609600" eaLnBrk="1" fontAlgn="auto" hangingPunct="1">
              <a:lnSpc>
                <a:spcPct val="90000"/>
              </a:lnSpc>
              <a:spcAft>
                <a:spcPts val="0"/>
              </a:spcAft>
              <a:buClr>
                <a:srgbClr val="CC0000"/>
              </a:buClr>
              <a:buFont typeface="Wingdings" pitchFamily="2" charset="2"/>
              <a:buNone/>
              <a:defRPr/>
            </a:pPr>
            <a:r>
              <a:rPr lang="en-US" altLang="en-US" sz="2000" dirty="0" smtClean="0">
                <a:solidFill>
                  <a:srgbClr val="056594"/>
                </a:solidFill>
                <a:latin typeface="+mj-lt"/>
                <a:cs typeface="Arial" charset="0"/>
              </a:rPr>
              <a:t>professional </a:t>
            </a:r>
            <a:r>
              <a:rPr lang="en-US" altLang="en-US" sz="2000" dirty="0">
                <a:solidFill>
                  <a:srgbClr val="056594"/>
                </a:solidFill>
                <a:latin typeface="+mj-lt"/>
                <a:cs typeface="Arial" charset="0"/>
              </a:rPr>
              <a:t>knowledge, in a technically competent manner, with good </a:t>
            </a:r>
            <a:endParaRPr lang="en-US" altLang="en-US" sz="2000" dirty="0" smtClean="0">
              <a:solidFill>
                <a:srgbClr val="056594"/>
              </a:solidFill>
              <a:latin typeface="+mj-lt"/>
              <a:cs typeface="Arial" charset="0"/>
            </a:endParaRPr>
          </a:p>
          <a:p>
            <a:pPr marL="609600" indent="-609600" eaLnBrk="1" fontAlgn="auto" hangingPunct="1">
              <a:lnSpc>
                <a:spcPct val="90000"/>
              </a:lnSpc>
              <a:spcAft>
                <a:spcPts val="0"/>
              </a:spcAft>
              <a:buClr>
                <a:srgbClr val="CC0000"/>
              </a:buClr>
              <a:buFont typeface="Wingdings" pitchFamily="2" charset="2"/>
              <a:buNone/>
              <a:defRPr/>
            </a:pPr>
            <a:r>
              <a:rPr lang="en-US" altLang="en-US" sz="2000" dirty="0" smtClean="0">
                <a:solidFill>
                  <a:srgbClr val="056594"/>
                </a:solidFill>
                <a:latin typeface="+mj-lt"/>
                <a:cs typeface="Arial" charset="0"/>
              </a:rPr>
              <a:t>communication</a:t>
            </a:r>
            <a:r>
              <a:rPr lang="en-US" altLang="en-US" sz="2000" dirty="0">
                <a:solidFill>
                  <a:srgbClr val="056594"/>
                </a:solidFill>
                <a:latin typeface="+mj-lt"/>
                <a:cs typeface="Arial" charset="0"/>
              </a:rPr>
              <a:t>, shared decision-making and cultural sensitivity. </a:t>
            </a:r>
            <a:endParaRPr lang="en-US" altLang="en-US" sz="2000" dirty="0" smtClean="0">
              <a:solidFill>
                <a:srgbClr val="056594"/>
              </a:solidFill>
              <a:latin typeface="+mj-lt"/>
              <a:cs typeface="Arial" charset="0"/>
            </a:endParaRPr>
          </a:p>
          <a:p>
            <a:pPr marL="609600" indent="-609600" eaLnBrk="1" fontAlgn="auto" hangingPunct="1">
              <a:lnSpc>
                <a:spcPct val="90000"/>
              </a:lnSpc>
              <a:spcAft>
                <a:spcPts val="0"/>
              </a:spcAft>
              <a:buClr>
                <a:srgbClr val="CC0000"/>
              </a:buClr>
              <a:buFont typeface="Wingdings" pitchFamily="2" charset="2"/>
              <a:buNone/>
              <a:defRPr/>
            </a:pPr>
            <a:endParaRPr lang="en-US" altLang="en-US" sz="2000" dirty="0">
              <a:solidFill>
                <a:srgbClr val="056594"/>
              </a:solidFill>
              <a:latin typeface="+mj-lt"/>
              <a:cs typeface="Arial" charset="0"/>
            </a:endParaRPr>
          </a:p>
          <a:p>
            <a:pPr marL="609600" indent="-609600" eaLnBrk="1" fontAlgn="auto" hangingPunct="1">
              <a:lnSpc>
                <a:spcPct val="90000"/>
              </a:lnSpc>
              <a:spcAft>
                <a:spcPts val="0"/>
              </a:spcAft>
              <a:buClr>
                <a:srgbClr val="CC0000"/>
              </a:buClr>
              <a:buFont typeface="Wingdings" pitchFamily="2" charset="2"/>
              <a:buNone/>
              <a:defRPr/>
            </a:pPr>
            <a:endParaRPr lang="en-US" altLang="en-US" sz="2000" dirty="0" smtClean="0">
              <a:solidFill>
                <a:srgbClr val="056594"/>
              </a:solidFill>
              <a:latin typeface="+mj-lt"/>
              <a:cs typeface="Arial" charset="0"/>
            </a:endParaRPr>
          </a:p>
          <a:p>
            <a:pPr marL="609600" indent="-609600" eaLnBrk="1" fontAlgn="auto" hangingPunct="1">
              <a:lnSpc>
                <a:spcPct val="90000"/>
              </a:lnSpc>
              <a:spcAft>
                <a:spcPts val="0"/>
              </a:spcAft>
              <a:buClr>
                <a:srgbClr val="CC0000"/>
              </a:buClr>
              <a:buFont typeface="Wingdings" pitchFamily="2" charset="2"/>
              <a:buNone/>
              <a:defRPr/>
            </a:pPr>
            <a:r>
              <a:rPr lang="en-US" altLang="en-US" sz="2000" dirty="0" smtClean="0">
                <a:solidFill>
                  <a:srgbClr val="056594"/>
                </a:solidFill>
                <a:latin typeface="+mj-lt"/>
                <a:cs typeface="Arial" charset="0"/>
              </a:rPr>
              <a:t>Quality </a:t>
            </a:r>
            <a:r>
              <a:rPr lang="en-US" altLang="en-US" sz="2000" dirty="0">
                <a:solidFill>
                  <a:srgbClr val="056594"/>
                </a:solidFill>
                <a:latin typeface="+mj-lt"/>
                <a:cs typeface="Arial" charset="0"/>
              </a:rPr>
              <a:t>healthcare is evidence-based; increases the likelihood </a:t>
            </a:r>
            <a:r>
              <a:rPr lang="en-US" altLang="en-US" sz="2000" dirty="0" smtClean="0">
                <a:solidFill>
                  <a:srgbClr val="056594"/>
                </a:solidFill>
                <a:latin typeface="+mj-lt"/>
                <a:cs typeface="Arial" charset="0"/>
              </a:rPr>
              <a:t>of</a:t>
            </a:r>
          </a:p>
          <a:p>
            <a:pPr marL="609600" indent="-609600" eaLnBrk="1" fontAlgn="auto" hangingPunct="1">
              <a:lnSpc>
                <a:spcPct val="90000"/>
              </a:lnSpc>
              <a:spcAft>
                <a:spcPts val="0"/>
              </a:spcAft>
              <a:buClr>
                <a:srgbClr val="CC0000"/>
              </a:buClr>
              <a:buFont typeface="Wingdings" pitchFamily="2" charset="2"/>
              <a:buNone/>
              <a:defRPr/>
            </a:pPr>
            <a:r>
              <a:rPr lang="en-US" altLang="en-US" sz="2000" dirty="0" smtClean="0">
                <a:solidFill>
                  <a:srgbClr val="056594"/>
                </a:solidFill>
                <a:latin typeface="+mj-lt"/>
                <a:cs typeface="Arial" charset="0"/>
              </a:rPr>
              <a:t>desired </a:t>
            </a:r>
            <a:r>
              <a:rPr lang="en-US" altLang="en-US" sz="2000" dirty="0">
                <a:solidFill>
                  <a:srgbClr val="056594"/>
                </a:solidFill>
                <a:latin typeface="+mj-lt"/>
                <a:cs typeface="Arial" charset="0"/>
              </a:rPr>
              <a:t>health outcomes; and addresses six aims: safe, </a:t>
            </a:r>
            <a:r>
              <a:rPr lang="en-US" altLang="en-US" sz="2000" dirty="0" smtClean="0">
                <a:solidFill>
                  <a:srgbClr val="056594"/>
                </a:solidFill>
                <a:latin typeface="+mj-lt"/>
                <a:cs typeface="Arial" charset="0"/>
              </a:rPr>
              <a:t>effective,</a:t>
            </a:r>
          </a:p>
          <a:p>
            <a:pPr marL="609600" indent="-609600" eaLnBrk="1" fontAlgn="auto" hangingPunct="1">
              <a:lnSpc>
                <a:spcPct val="90000"/>
              </a:lnSpc>
              <a:spcAft>
                <a:spcPts val="0"/>
              </a:spcAft>
              <a:buClr>
                <a:srgbClr val="CC0000"/>
              </a:buClr>
              <a:buFont typeface="Wingdings" pitchFamily="2" charset="2"/>
              <a:buNone/>
              <a:defRPr/>
            </a:pPr>
            <a:r>
              <a:rPr lang="en-US" altLang="en-US" sz="2000" dirty="0" smtClean="0">
                <a:solidFill>
                  <a:srgbClr val="056594"/>
                </a:solidFill>
                <a:latin typeface="+mj-lt"/>
                <a:cs typeface="Arial" charset="0"/>
              </a:rPr>
              <a:t>patient-centered</a:t>
            </a:r>
            <a:r>
              <a:rPr lang="en-US" altLang="en-US" sz="2000" dirty="0">
                <a:solidFill>
                  <a:srgbClr val="056594"/>
                </a:solidFill>
                <a:latin typeface="+mj-lt"/>
                <a:cs typeface="Arial" charset="0"/>
              </a:rPr>
              <a:t>, timely, efficient, and equitable – using a </a:t>
            </a:r>
            <a:r>
              <a:rPr lang="en-US" altLang="en-US" sz="2000" dirty="0" smtClean="0">
                <a:solidFill>
                  <a:srgbClr val="056594"/>
                </a:solidFill>
                <a:latin typeface="+mj-lt"/>
                <a:cs typeface="Arial" charset="0"/>
              </a:rPr>
              <a:t>systems</a:t>
            </a:r>
          </a:p>
          <a:p>
            <a:pPr marL="609600" indent="-609600" eaLnBrk="1" fontAlgn="auto" hangingPunct="1">
              <a:lnSpc>
                <a:spcPct val="90000"/>
              </a:lnSpc>
              <a:spcAft>
                <a:spcPts val="0"/>
              </a:spcAft>
              <a:buClr>
                <a:srgbClr val="CC0000"/>
              </a:buClr>
              <a:buFont typeface="Wingdings" pitchFamily="2" charset="2"/>
              <a:buNone/>
              <a:defRPr/>
            </a:pPr>
            <a:r>
              <a:rPr lang="en-US" altLang="en-US" sz="2000" dirty="0" smtClean="0">
                <a:solidFill>
                  <a:srgbClr val="056594"/>
                </a:solidFill>
                <a:latin typeface="+mj-lt"/>
                <a:cs typeface="Arial" charset="0"/>
              </a:rPr>
              <a:t>approach </a:t>
            </a:r>
            <a:r>
              <a:rPr lang="en-US" altLang="en-US" sz="2000" dirty="0">
                <a:solidFill>
                  <a:srgbClr val="056594"/>
                </a:solidFill>
                <a:latin typeface="+mj-lt"/>
                <a:cs typeface="Arial" charset="0"/>
              </a:rPr>
              <a:t>to continuously improve clinical, operational, and </a:t>
            </a:r>
            <a:r>
              <a:rPr lang="en-US" altLang="en-US" sz="2000" dirty="0" smtClean="0">
                <a:solidFill>
                  <a:srgbClr val="056594"/>
                </a:solidFill>
                <a:latin typeface="+mj-lt"/>
                <a:cs typeface="Arial" charset="0"/>
              </a:rPr>
              <a:t>financial</a:t>
            </a:r>
          </a:p>
          <a:p>
            <a:pPr marL="609600" indent="-609600" eaLnBrk="1" fontAlgn="auto" hangingPunct="1">
              <a:lnSpc>
                <a:spcPct val="90000"/>
              </a:lnSpc>
              <a:spcAft>
                <a:spcPts val="0"/>
              </a:spcAft>
              <a:buClr>
                <a:srgbClr val="CC0000"/>
              </a:buClr>
              <a:buFont typeface="Wingdings" pitchFamily="2" charset="2"/>
              <a:buNone/>
              <a:defRPr/>
            </a:pPr>
            <a:r>
              <a:rPr lang="en-US" altLang="en-US" sz="2000" dirty="0" smtClean="0">
                <a:solidFill>
                  <a:srgbClr val="056594"/>
                </a:solidFill>
                <a:latin typeface="+mj-lt"/>
                <a:cs typeface="Arial" charset="0"/>
              </a:rPr>
              <a:t>domains</a:t>
            </a:r>
            <a:r>
              <a:rPr lang="en-US" altLang="en-US" sz="2000" dirty="0">
                <a:solidFill>
                  <a:srgbClr val="056594"/>
                </a:solidFill>
                <a:latin typeface="+mj-lt"/>
                <a:cs typeface="Arial" charset="0"/>
              </a:rPr>
              <a:t>.</a:t>
            </a:r>
          </a:p>
          <a:p>
            <a:pPr marL="609600" indent="-609600" eaLnBrk="1" fontAlgn="auto" hangingPunct="1">
              <a:lnSpc>
                <a:spcPct val="90000"/>
              </a:lnSpc>
              <a:spcAft>
                <a:spcPts val="0"/>
              </a:spcAft>
              <a:buClr>
                <a:srgbClr val="CC0000"/>
              </a:buClr>
              <a:buFont typeface="Wingdings" pitchFamily="2" charset="2"/>
              <a:buNone/>
              <a:defRPr/>
            </a:pPr>
            <a:endParaRPr lang="en-US" altLang="en-US" sz="2000" dirty="0">
              <a:solidFill>
                <a:srgbClr val="056594"/>
              </a:solidFill>
              <a:latin typeface="+mj-lt"/>
              <a:cs typeface="Arial" charset="0"/>
            </a:endParaRPr>
          </a:p>
          <a:p>
            <a:pPr marL="609600" indent="-609600" eaLnBrk="1" fontAlgn="auto" hangingPunct="1">
              <a:lnSpc>
                <a:spcPct val="90000"/>
              </a:lnSpc>
              <a:spcAft>
                <a:spcPts val="0"/>
              </a:spcAft>
              <a:buClr>
                <a:srgbClr val="CC0000"/>
              </a:buClr>
              <a:buFont typeface="Wingdings" pitchFamily="2" charset="2"/>
              <a:buNone/>
              <a:defRPr/>
            </a:pPr>
            <a:r>
              <a:rPr lang="en-US" altLang="en-US" sz="2000" dirty="0">
                <a:solidFill>
                  <a:srgbClr val="056594"/>
                </a:solidFill>
                <a:latin typeface="+mj-lt"/>
                <a:cs typeface="Arial" charset="0"/>
              </a:rPr>
              <a:t>					</a:t>
            </a:r>
            <a:endParaRPr lang="en-US" altLang="en-US" sz="1600" dirty="0">
              <a:solidFill>
                <a:srgbClr val="056594"/>
              </a:solidFill>
              <a:latin typeface="+mj-lt"/>
              <a:cs typeface="Arial" charset="0"/>
            </a:endParaRPr>
          </a:p>
        </p:txBody>
      </p:sp>
      <p:sp>
        <p:nvSpPr>
          <p:cNvPr id="8196" name="Text Box 4"/>
          <p:cNvSpPr txBox="1">
            <a:spLocks noChangeArrowheads="1"/>
          </p:cNvSpPr>
          <p:nvPr/>
        </p:nvSpPr>
        <p:spPr bwMode="auto">
          <a:xfrm>
            <a:off x="517525" y="21907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pprplGoth Bd BT" pitchFamily="34" charset="0"/>
              </a:defRPr>
            </a:lvl1pPr>
            <a:lvl2pPr marL="742950" indent="-285750" eaLnBrk="0" hangingPunct="0">
              <a:defRPr sz="2000">
                <a:solidFill>
                  <a:schemeClr val="tx1"/>
                </a:solidFill>
                <a:latin typeface="CopprplGoth Bd BT" pitchFamily="34" charset="0"/>
              </a:defRPr>
            </a:lvl2pPr>
            <a:lvl3pPr marL="1143000" indent="-228600" eaLnBrk="0" hangingPunct="0">
              <a:defRPr sz="2000">
                <a:solidFill>
                  <a:schemeClr val="tx1"/>
                </a:solidFill>
                <a:latin typeface="CopprplGoth Bd BT" pitchFamily="34" charset="0"/>
              </a:defRPr>
            </a:lvl3pPr>
            <a:lvl4pPr marL="1600200" indent="-228600" eaLnBrk="0" hangingPunct="0">
              <a:defRPr sz="2000">
                <a:solidFill>
                  <a:schemeClr val="tx1"/>
                </a:solidFill>
                <a:latin typeface="CopprplGoth Bd BT" pitchFamily="34" charset="0"/>
              </a:defRPr>
            </a:lvl4pPr>
            <a:lvl5pPr marL="2057400" indent="-228600" eaLnBrk="0" hangingPunct="0">
              <a:defRPr sz="2000">
                <a:solidFill>
                  <a:schemeClr val="tx1"/>
                </a:solidFill>
                <a:latin typeface="CopprplGoth Bd BT" pitchFamily="34" charset="0"/>
              </a:defRPr>
            </a:lvl5pPr>
            <a:lvl6pPr marL="2514600" indent="-228600" eaLnBrk="0" fontAlgn="base" hangingPunct="0">
              <a:spcBef>
                <a:spcPct val="0"/>
              </a:spcBef>
              <a:spcAft>
                <a:spcPct val="0"/>
              </a:spcAft>
              <a:defRPr sz="2000">
                <a:solidFill>
                  <a:schemeClr val="tx1"/>
                </a:solidFill>
                <a:latin typeface="CopprplGoth Bd BT" pitchFamily="34" charset="0"/>
              </a:defRPr>
            </a:lvl6pPr>
            <a:lvl7pPr marL="2971800" indent="-228600" eaLnBrk="0" fontAlgn="base" hangingPunct="0">
              <a:spcBef>
                <a:spcPct val="0"/>
              </a:spcBef>
              <a:spcAft>
                <a:spcPct val="0"/>
              </a:spcAft>
              <a:defRPr sz="2000">
                <a:solidFill>
                  <a:schemeClr val="tx1"/>
                </a:solidFill>
                <a:latin typeface="CopprplGoth Bd BT" pitchFamily="34" charset="0"/>
              </a:defRPr>
            </a:lvl7pPr>
            <a:lvl8pPr marL="3429000" indent="-228600" eaLnBrk="0" fontAlgn="base" hangingPunct="0">
              <a:spcBef>
                <a:spcPct val="0"/>
              </a:spcBef>
              <a:spcAft>
                <a:spcPct val="0"/>
              </a:spcAft>
              <a:defRPr sz="2000">
                <a:solidFill>
                  <a:schemeClr val="tx1"/>
                </a:solidFill>
                <a:latin typeface="CopprplGoth Bd BT" pitchFamily="34" charset="0"/>
              </a:defRPr>
            </a:lvl8pPr>
            <a:lvl9pPr marL="3886200" indent="-228600" eaLnBrk="0" fontAlgn="base" hangingPunct="0">
              <a:spcBef>
                <a:spcPct val="0"/>
              </a:spcBef>
              <a:spcAft>
                <a:spcPct val="0"/>
              </a:spcAft>
              <a:defRPr sz="2000">
                <a:solidFill>
                  <a:schemeClr val="tx1"/>
                </a:solidFill>
                <a:latin typeface="CopprplGoth Bd BT" pitchFamily="34" charset="0"/>
              </a:defRPr>
            </a:lvl9pPr>
          </a:lstStyle>
          <a:p>
            <a:pPr eaLnBrk="1" hangingPunct="1"/>
            <a:endParaRPr lang="en-US">
              <a:solidFill>
                <a:srgbClr val="000000"/>
              </a:solidFill>
              <a:latin typeface="Calibri" pitchFamily="34" charset="0"/>
            </a:endParaRPr>
          </a:p>
        </p:txBody>
      </p:sp>
      <p:sp>
        <p:nvSpPr>
          <p:cNvPr id="427026" name="Text Box 18"/>
          <p:cNvSpPr txBox="1">
            <a:spLocks noChangeArrowheads="1"/>
          </p:cNvSpPr>
          <p:nvPr/>
        </p:nvSpPr>
        <p:spPr bwMode="auto">
          <a:xfrm>
            <a:off x="0" y="5791200"/>
            <a:ext cx="8839200" cy="55403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000" dirty="0">
                <a:solidFill>
                  <a:prstClr val="black"/>
                </a:solidFill>
                <a:latin typeface="+mn-lt"/>
              </a:rPr>
              <a:t>Based on definitions of quality from:</a:t>
            </a:r>
          </a:p>
          <a:p>
            <a:pPr fontAlgn="auto">
              <a:spcBef>
                <a:spcPts val="0"/>
              </a:spcBef>
              <a:spcAft>
                <a:spcPts val="0"/>
              </a:spcAft>
              <a:defRPr/>
            </a:pPr>
            <a:r>
              <a:rPr lang="en-US" sz="1000" dirty="0">
                <a:solidFill>
                  <a:prstClr val="black"/>
                </a:solidFill>
                <a:latin typeface="+mn-lt"/>
              </a:rPr>
              <a:t>Institute of Medicine (IOM). Medicare: A Strategy for Quality Assurance: Washington, DC; National Academy Press, 1990.</a:t>
            </a:r>
          </a:p>
          <a:p>
            <a:pPr fontAlgn="auto">
              <a:spcBef>
                <a:spcPts val="0"/>
              </a:spcBef>
              <a:spcAft>
                <a:spcPts val="0"/>
              </a:spcAft>
              <a:defRPr/>
            </a:pPr>
            <a:r>
              <a:rPr lang="en-US" sz="1000" dirty="0">
                <a:solidFill>
                  <a:prstClr val="black"/>
                </a:solidFill>
                <a:latin typeface="+mn-lt"/>
              </a:rPr>
              <a:t>IOM. Crossing the Quality Chasm: A New Health System for the 21</a:t>
            </a:r>
            <a:r>
              <a:rPr lang="en-US" sz="1000" baseline="30000" dirty="0">
                <a:solidFill>
                  <a:prstClr val="black"/>
                </a:solidFill>
                <a:latin typeface="+mn-lt"/>
              </a:rPr>
              <a:t>st</a:t>
            </a:r>
            <a:r>
              <a:rPr lang="en-US" sz="1000" dirty="0">
                <a:solidFill>
                  <a:prstClr val="black"/>
                </a:solidFill>
                <a:latin typeface="+mn-lt"/>
              </a:rPr>
              <a:t> Century; Washington, DC; National Academy Press, 2001.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14400" y="0"/>
            <a:ext cx="6553200" cy="838200"/>
          </a:xfrm>
        </p:spPr>
        <p:txBody>
          <a:bodyPr/>
          <a:lstStyle/>
          <a:p>
            <a:pPr eaLnBrk="1" hangingPunct="1"/>
            <a:r>
              <a:rPr lang="en-US" smtClean="0">
                <a:solidFill>
                  <a:srgbClr val="FFFF00"/>
                </a:solidFill>
              </a:rPr>
              <a:t>Obtaining CME / CE Credit </a:t>
            </a:r>
          </a:p>
        </p:txBody>
      </p:sp>
      <p:sp>
        <p:nvSpPr>
          <p:cNvPr id="63491" name="Rectangle 3"/>
          <p:cNvSpPr>
            <a:spLocks noGrp="1" noChangeArrowheads="1"/>
          </p:cNvSpPr>
          <p:nvPr>
            <p:ph type="body" idx="1"/>
          </p:nvPr>
        </p:nvSpPr>
        <p:spPr>
          <a:xfrm>
            <a:off x="838200" y="1905000"/>
            <a:ext cx="7467600" cy="3916363"/>
          </a:xfrm>
        </p:spPr>
        <p:txBody>
          <a:bodyPr/>
          <a:lstStyle/>
          <a:p>
            <a:pPr eaLnBrk="1" hangingPunct="1">
              <a:buFontTx/>
              <a:buNone/>
            </a:pPr>
            <a:r>
              <a:rPr lang="en-US" smtClean="0"/>
              <a:t>If you would like to receive continuing</a:t>
            </a:r>
          </a:p>
          <a:p>
            <a:pPr eaLnBrk="1" hangingPunct="1">
              <a:buFontTx/>
              <a:buNone/>
            </a:pPr>
            <a:r>
              <a:rPr lang="en-US" smtClean="0"/>
              <a:t>education credit for this activity, please</a:t>
            </a:r>
          </a:p>
          <a:p>
            <a:pPr eaLnBrk="1" hangingPunct="1">
              <a:buFontTx/>
              <a:buNone/>
            </a:pPr>
            <a:r>
              <a:rPr lang="en-US" smtClean="0"/>
              <a:t>visit:</a:t>
            </a:r>
          </a:p>
          <a:p>
            <a:pPr algn="ctr" eaLnBrk="1" hangingPunct="1">
              <a:buFontTx/>
              <a:buNone/>
            </a:pPr>
            <a:endParaRPr lang="en-US" smtClean="0"/>
          </a:p>
          <a:p>
            <a:pPr algn="ctr" eaLnBrk="1" hangingPunct="1">
              <a:buFontTx/>
              <a:buNone/>
            </a:pPr>
            <a:r>
              <a:rPr lang="en-US" smtClean="0">
                <a:hlinkClick r:id="rId2"/>
              </a:rPr>
              <a:t>http://www.pesgce.com/RyanWhite2012</a:t>
            </a:r>
            <a:endParaRPr lang="en-US" smtClean="0"/>
          </a:p>
          <a:p>
            <a:pPr algn="ctr" eaLnBrk="1" hangingPunct="1">
              <a:buFontTx/>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685800" y="1524000"/>
            <a:ext cx="7924800" cy="4495800"/>
          </a:xfrm>
        </p:spPr>
        <p:txBody>
          <a:bodyPr/>
          <a:lstStyle/>
          <a:p>
            <a:pPr eaLnBrk="1" hangingPunct="1">
              <a:spcBef>
                <a:spcPct val="50000"/>
              </a:spcBef>
            </a:pPr>
            <a:r>
              <a:rPr lang="en-US" sz="2400" smtClean="0"/>
              <a:t>Quality can be measured</a:t>
            </a:r>
          </a:p>
          <a:p>
            <a:pPr eaLnBrk="1" hangingPunct="1">
              <a:spcBef>
                <a:spcPct val="50000"/>
              </a:spcBef>
            </a:pPr>
            <a:endParaRPr lang="en-US" sz="2400" smtClean="0"/>
          </a:p>
          <a:p>
            <a:pPr eaLnBrk="1" hangingPunct="1">
              <a:spcBef>
                <a:spcPct val="50000"/>
              </a:spcBef>
            </a:pPr>
            <a:r>
              <a:rPr lang="en-US" sz="2400" smtClean="0"/>
              <a:t>Health care systems must be accountable for quality</a:t>
            </a:r>
          </a:p>
          <a:p>
            <a:pPr eaLnBrk="1" hangingPunct="1">
              <a:spcBef>
                <a:spcPct val="50000"/>
              </a:spcBef>
            </a:pPr>
            <a:endParaRPr lang="en-US" sz="2400" smtClean="0"/>
          </a:p>
          <a:p>
            <a:pPr eaLnBrk="1" hangingPunct="1">
              <a:spcBef>
                <a:spcPct val="50000"/>
              </a:spcBef>
            </a:pPr>
            <a:r>
              <a:rPr lang="en-US" sz="2400" smtClean="0"/>
              <a:t>Measurement AND accountability drive improvement</a:t>
            </a:r>
          </a:p>
          <a:p>
            <a:pPr eaLnBrk="1" hangingPunct="1">
              <a:spcBef>
                <a:spcPct val="50000"/>
              </a:spcBef>
            </a:pPr>
            <a:endParaRPr lang="en-US" sz="2400" smtClean="0"/>
          </a:p>
          <a:p>
            <a:pPr eaLnBrk="1" hangingPunct="1">
              <a:spcBef>
                <a:spcPct val="50000"/>
              </a:spcBef>
            </a:pPr>
            <a:r>
              <a:rPr lang="en-US" sz="2400" smtClean="0"/>
              <a:t>Consumers want and use information about health care quality</a:t>
            </a:r>
          </a:p>
        </p:txBody>
      </p:sp>
      <p:sp>
        <p:nvSpPr>
          <p:cNvPr id="9219" name="Rectangle 3"/>
          <p:cNvSpPr>
            <a:spLocks noGrp="1" noChangeArrowheads="1"/>
          </p:cNvSpPr>
          <p:nvPr>
            <p:ph type="title"/>
          </p:nvPr>
        </p:nvSpPr>
        <p:spPr>
          <a:xfrm>
            <a:off x="0" y="0"/>
            <a:ext cx="9144000" cy="838200"/>
          </a:xfrm>
        </p:spPr>
        <p:txBody>
          <a:bodyPr/>
          <a:lstStyle/>
          <a:p>
            <a:pPr eaLnBrk="1" hangingPunct="1"/>
            <a:r>
              <a:rPr lang="en-US" sz="3200" smtClean="0">
                <a:solidFill>
                  <a:srgbClr val="FFFF00"/>
                </a:solidFill>
              </a:rPr>
              <a:t>What Do We Know About </a:t>
            </a:r>
            <a:br>
              <a:rPr lang="en-US" sz="3200" smtClean="0">
                <a:solidFill>
                  <a:srgbClr val="FFFF00"/>
                </a:solidFill>
              </a:rPr>
            </a:br>
            <a:r>
              <a:rPr lang="en-US" sz="3200" smtClean="0">
                <a:solidFill>
                  <a:srgbClr val="FFFF00"/>
                </a:solidFill>
              </a:rPr>
              <a:t>Healthcare Quality?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990600" y="457200"/>
            <a:ext cx="7391400" cy="8809038"/>
          </a:xfrm>
          <a:prstGeom prst="rect">
            <a:avLst/>
          </a:prstGeom>
          <a:noFill/>
          <a:ln w="9525">
            <a:noFill/>
            <a:miter lim="800000"/>
            <a:headEnd/>
            <a:tailEnd/>
          </a:ln>
        </p:spPr>
        <p:txBody>
          <a:bodyPr>
            <a:spAutoFit/>
          </a:bodyPr>
          <a:lstStyle/>
          <a:p>
            <a:pPr>
              <a:lnSpc>
                <a:spcPct val="90000"/>
              </a:lnSpc>
              <a:defRPr/>
            </a:pPr>
            <a:endParaRPr lang="en-US" sz="3200" b="1" dirty="0">
              <a:solidFill>
                <a:srgbClr val="000000"/>
              </a:solidFill>
              <a:cs typeface="Arial" pitchFamily="34" charset="0"/>
            </a:endParaRPr>
          </a:p>
          <a:p>
            <a:pPr>
              <a:lnSpc>
                <a:spcPct val="90000"/>
              </a:lnSpc>
              <a:defRPr/>
            </a:pPr>
            <a:endParaRPr lang="en-US" sz="3200" b="1" dirty="0">
              <a:solidFill>
                <a:srgbClr val="000000"/>
              </a:solidFill>
              <a:cs typeface="Arial" pitchFamily="34" charset="0"/>
            </a:endParaRPr>
          </a:p>
          <a:p>
            <a:pPr>
              <a:lnSpc>
                <a:spcPct val="90000"/>
              </a:lnSpc>
              <a:defRPr/>
            </a:pPr>
            <a:endParaRPr lang="en-US" sz="3200" b="1" dirty="0">
              <a:solidFill>
                <a:srgbClr val="000000"/>
              </a:solidFill>
              <a:cs typeface="Arial" pitchFamily="34" charset="0"/>
            </a:endParaRPr>
          </a:p>
          <a:p>
            <a:pPr>
              <a:lnSpc>
                <a:spcPct val="90000"/>
              </a:lnSpc>
              <a:defRPr/>
            </a:pPr>
            <a:endParaRPr lang="en-US" sz="3200" b="1" dirty="0">
              <a:solidFill>
                <a:srgbClr val="000000"/>
              </a:solidFill>
              <a:cs typeface="Arial" pitchFamily="34" charset="0"/>
            </a:endParaRPr>
          </a:p>
          <a:p>
            <a:pPr>
              <a:lnSpc>
                <a:spcPct val="90000"/>
              </a:lnSpc>
              <a:defRPr/>
            </a:pPr>
            <a:endParaRPr lang="en-US" sz="3200" b="1" dirty="0">
              <a:solidFill>
                <a:srgbClr val="000000"/>
              </a:solidFill>
              <a:cs typeface="Arial" pitchFamily="34" charset="0"/>
            </a:endParaRPr>
          </a:p>
          <a:p>
            <a:pPr>
              <a:lnSpc>
                <a:spcPct val="90000"/>
              </a:lnSpc>
              <a:defRPr/>
            </a:pPr>
            <a:r>
              <a:rPr lang="en-US" sz="3200" b="1" dirty="0">
                <a:solidFill>
                  <a:srgbClr val="057590"/>
                </a:solidFill>
                <a:latin typeface="+mj-lt"/>
                <a:cs typeface="Arial" pitchFamily="34" charset="0"/>
              </a:rPr>
              <a:t>“The only way to know whether the quality of care is improving is to measure performance.” </a:t>
            </a:r>
            <a:r>
              <a:rPr lang="en-US" sz="3200" b="1" baseline="30000" dirty="0">
                <a:solidFill>
                  <a:srgbClr val="057590"/>
                </a:solidFill>
                <a:latin typeface="+mj-lt"/>
                <a:cs typeface="Arial" pitchFamily="34" charset="0"/>
              </a:rPr>
              <a:t>                        </a:t>
            </a:r>
          </a:p>
          <a:p>
            <a:pPr>
              <a:lnSpc>
                <a:spcPct val="90000"/>
              </a:lnSpc>
              <a:defRPr/>
            </a:pPr>
            <a:endParaRPr lang="en-US" dirty="0">
              <a:solidFill>
                <a:srgbClr val="000000"/>
              </a:solidFill>
              <a:latin typeface="Times New Roman" pitchFamily="18" charset="0"/>
              <a:cs typeface="Times New Roman" pitchFamily="18" charset="0"/>
            </a:endParaRPr>
          </a:p>
          <a:p>
            <a:pPr>
              <a:lnSpc>
                <a:spcPct val="90000"/>
              </a:lnSpc>
              <a:defRPr/>
            </a:pPr>
            <a:endParaRPr lang="en-US" dirty="0">
              <a:solidFill>
                <a:srgbClr val="000000"/>
              </a:solidFill>
              <a:latin typeface="Times New Roman" pitchFamily="18" charset="0"/>
              <a:cs typeface="Times New Roman" pitchFamily="18" charset="0"/>
            </a:endParaRPr>
          </a:p>
          <a:p>
            <a:pPr>
              <a:lnSpc>
                <a:spcPct val="90000"/>
              </a:lnSpc>
              <a:defRPr/>
            </a:pPr>
            <a:endParaRPr lang="en-US" dirty="0">
              <a:solidFill>
                <a:srgbClr val="000000"/>
              </a:solidFill>
              <a:latin typeface="Times New Roman" pitchFamily="18" charset="0"/>
              <a:cs typeface="Times New Roman" pitchFamily="18" charset="0"/>
            </a:endParaRPr>
          </a:p>
          <a:p>
            <a:pPr>
              <a:lnSpc>
                <a:spcPct val="90000"/>
              </a:lnSpc>
              <a:defRPr/>
            </a:pPr>
            <a:endParaRPr lang="en-US" dirty="0">
              <a:solidFill>
                <a:srgbClr val="000000"/>
              </a:solidFill>
              <a:latin typeface="Times New Roman" pitchFamily="18" charset="0"/>
              <a:cs typeface="Times New Roman" pitchFamily="18" charset="0"/>
            </a:endParaRPr>
          </a:p>
          <a:p>
            <a:pPr>
              <a:lnSpc>
                <a:spcPct val="90000"/>
              </a:lnSpc>
              <a:defRPr/>
            </a:pPr>
            <a:endParaRPr lang="en-US" dirty="0">
              <a:solidFill>
                <a:srgbClr val="000000"/>
              </a:solidFill>
              <a:latin typeface="Times New Roman" pitchFamily="18" charset="0"/>
              <a:cs typeface="Times New Roman" pitchFamily="18" charset="0"/>
            </a:endParaRPr>
          </a:p>
          <a:p>
            <a:pPr>
              <a:lnSpc>
                <a:spcPct val="90000"/>
              </a:lnSpc>
              <a:defRPr/>
            </a:pPr>
            <a:endParaRPr lang="en-US" dirty="0">
              <a:solidFill>
                <a:srgbClr val="000000"/>
              </a:solidFill>
              <a:latin typeface="Times New Roman" pitchFamily="18" charset="0"/>
              <a:cs typeface="Times New Roman" pitchFamily="18" charset="0"/>
            </a:endParaRPr>
          </a:p>
          <a:p>
            <a:pPr>
              <a:lnSpc>
                <a:spcPct val="90000"/>
              </a:lnSpc>
              <a:defRPr/>
            </a:pPr>
            <a:endParaRPr lang="en-US" i="1" dirty="0">
              <a:solidFill>
                <a:srgbClr val="000000"/>
              </a:solidFill>
              <a:latin typeface="Times New Roman" pitchFamily="18" charset="0"/>
              <a:cs typeface="Times New Roman" pitchFamily="18" charset="0"/>
            </a:endParaRPr>
          </a:p>
          <a:p>
            <a:pPr>
              <a:lnSpc>
                <a:spcPct val="90000"/>
              </a:lnSpc>
              <a:defRPr/>
            </a:pPr>
            <a:r>
              <a:rPr lang="en-US" i="1" dirty="0">
                <a:solidFill>
                  <a:srgbClr val="056594"/>
                </a:solidFill>
                <a:latin typeface="Times New Roman" pitchFamily="18" charset="0"/>
                <a:cs typeface="Times New Roman" pitchFamily="18" charset="0"/>
              </a:rPr>
              <a:t>Institute of Medicine</a:t>
            </a:r>
          </a:p>
          <a:p>
            <a:pPr>
              <a:lnSpc>
                <a:spcPct val="90000"/>
              </a:lnSpc>
              <a:defRPr/>
            </a:pPr>
            <a:endParaRPr lang="en-US" sz="3200" b="1" baseline="30000" dirty="0">
              <a:solidFill>
                <a:srgbClr val="000000"/>
              </a:solidFill>
              <a:latin typeface="Times New Roman" pitchFamily="18" charset="0"/>
              <a:cs typeface="Arial" pitchFamily="34" charset="0"/>
            </a:endParaRPr>
          </a:p>
          <a:p>
            <a:pPr>
              <a:lnSpc>
                <a:spcPct val="90000"/>
              </a:lnSpc>
              <a:defRPr/>
            </a:pPr>
            <a:endParaRPr lang="en-US" sz="3200" b="1" baseline="30000" dirty="0">
              <a:solidFill>
                <a:srgbClr val="000000"/>
              </a:solidFill>
              <a:latin typeface="Times New Roman" pitchFamily="18" charset="0"/>
              <a:cs typeface="Arial" pitchFamily="34" charset="0"/>
            </a:endParaRPr>
          </a:p>
          <a:p>
            <a:pPr>
              <a:lnSpc>
                <a:spcPct val="90000"/>
              </a:lnSpc>
              <a:defRPr/>
            </a:pPr>
            <a:endParaRPr lang="en-US" sz="3200" b="1" baseline="30000" dirty="0">
              <a:solidFill>
                <a:srgbClr val="000000"/>
              </a:solidFill>
              <a:latin typeface="Times New Roman" pitchFamily="18" charset="0"/>
              <a:cs typeface="Arial" pitchFamily="34" charset="0"/>
            </a:endParaRPr>
          </a:p>
          <a:p>
            <a:pPr>
              <a:lnSpc>
                <a:spcPct val="90000"/>
              </a:lnSpc>
              <a:defRPr/>
            </a:pPr>
            <a:endParaRPr lang="en-US" sz="3200" b="1" baseline="30000" dirty="0">
              <a:solidFill>
                <a:srgbClr val="000000"/>
              </a:solidFill>
              <a:latin typeface="Times New Roman" pitchFamily="18" charset="0"/>
              <a:cs typeface="Arial" pitchFamily="34" charset="0"/>
            </a:endParaRPr>
          </a:p>
          <a:p>
            <a:pPr>
              <a:lnSpc>
                <a:spcPct val="90000"/>
              </a:lnSpc>
              <a:defRPr/>
            </a:pPr>
            <a:endParaRPr lang="en-US" sz="3200" b="1" baseline="30000" dirty="0">
              <a:solidFill>
                <a:srgbClr val="000000"/>
              </a:solidFill>
              <a:latin typeface="Times New Roman" pitchFamily="18" charset="0"/>
              <a:cs typeface="Arial" pitchFamily="34" charset="0"/>
            </a:endParaRPr>
          </a:p>
          <a:p>
            <a:pPr>
              <a:lnSpc>
                <a:spcPct val="90000"/>
              </a:lnSpc>
              <a:defRPr/>
            </a:pPr>
            <a:endParaRPr lang="en-US" sz="3200" b="1" baseline="30000" dirty="0">
              <a:solidFill>
                <a:srgbClr val="000000"/>
              </a:solidFill>
              <a:latin typeface="Times New Roman" pitchFamily="18" charset="0"/>
              <a:cs typeface="Arial" pitchFamily="34" charset="0"/>
            </a:endParaRPr>
          </a:p>
          <a:p>
            <a:pPr>
              <a:lnSpc>
                <a:spcPct val="90000"/>
              </a:lnSpc>
              <a:defRPr/>
            </a:pPr>
            <a:endParaRPr lang="en-US" sz="3200" b="1" baseline="30000" dirty="0">
              <a:solidFill>
                <a:srgbClr val="000000"/>
              </a:solidFill>
              <a:latin typeface="Times New Roman" pitchFamily="18" charset="0"/>
              <a:cs typeface="Arial" pitchFamily="34" charset="0"/>
            </a:endParaRPr>
          </a:p>
          <a:p>
            <a:pPr>
              <a:lnSpc>
                <a:spcPct val="90000"/>
              </a:lnSpc>
              <a:defRPr/>
            </a:pPr>
            <a:endParaRPr lang="en-US" sz="3200" b="1" baseline="30000" dirty="0">
              <a:solidFill>
                <a:srgbClr val="000000"/>
              </a:solidFill>
              <a:latin typeface="Times New Roman" pitchFamily="18" charset="0"/>
              <a:cs typeface="Arial" pitchFamily="34" charset="0"/>
            </a:endParaRPr>
          </a:p>
          <a:p>
            <a:pPr>
              <a:lnSpc>
                <a:spcPct val="90000"/>
              </a:lnSpc>
              <a:defRPr/>
            </a:pPr>
            <a:endParaRPr lang="en-US" sz="3200" b="1" baseline="30000" dirty="0">
              <a:solidFill>
                <a:srgbClr val="000000"/>
              </a:solidFill>
              <a:latin typeface="Times New Roman" pitchFamily="18" charset="0"/>
              <a:cs typeface="Arial" pitchFamily="34" charset="0"/>
            </a:endParaRPr>
          </a:p>
          <a:p>
            <a:pPr>
              <a:lnSpc>
                <a:spcPct val="90000"/>
              </a:lnSpc>
              <a:defRPr/>
            </a:pPr>
            <a:endParaRPr lang="en-US" sz="3200" b="1" baseline="30000" dirty="0">
              <a:solidFill>
                <a:srgbClr val="000000"/>
              </a:solidFill>
              <a:latin typeface="Times New Roman" pitchFamily="18" charset="0"/>
              <a:cs typeface="Arial" pitchFamily="34" charset="0"/>
            </a:endParaRPr>
          </a:p>
        </p:txBody>
      </p:sp>
      <p:sp>
        <p:nvSpPr>
          <p:cNvPr id="10243" name="Rectangle 3"/>
          <p:cNvSpPr>
            <a:spLocks noChangeArrowheads="1"/>
          </p:cNvSpPr>
          <p:nvPr/>
        </p:nvSpPr>
        <p:spPr bwMode="auto">
          <a:xfrm>
            <a:off x="838200" y="2438400"/>
            <a:ext cx="6781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en-US">
              <a:solidFill>
                <a:srgbClr val="0000CC"/>
              </a:solidFill>
              <a:latin typeface="Calibri" pitchFamily="34" charset="0"/>
            </a:endParaRPr>
          </a:p>
          <a:p>
            <a:pPr>
              <a:lnSpc>
                <a:spcPct val="90000"/>
              </a:lnSpc>
            </a:pPr>
            <a:endParaRPr lang="en-US">
              <a:solidFill>
                <a:srgbClr val="0000CC"/>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011613" y="1790700"/>
            <a:ext cx="4879975" cy="1925638"/>
          </a:xfrm>
        </p:spPr>
        <p:txBody>
          <a:bodyPr/>
          <a:lstStyle/>
          <a:p>
            <a:pPr algn="ctr" eaLnBrk="1" hangingPunct="1">
              <a:buFont typeface="Wingdings 2" pitchFamily="18" charset="2"/>
              <a:buNone/>
            </a:pPr>
            <a:r>
              <a:rPr lang="en-US" b="1" i="1" smtClean="0"/>
              <a:t>“</a:t>
            </a:r>
            <a:r>
              <a:rPr lang="en-US" b="1" i="1" smtClean="0">
                <a:latin typeface="Calibri" pitchFamily="34" charset="0"/>
              </a:rPr>
              <a:t>If you cannot measure it, </a:t>
            </a:r>
            <a:br>
              <a:rPr lang="en-US" b="1" i="1" smtClean="0">
                <a:latin typeface="Calibri" pitchFamily="34" charset="0"/>
              </a:rPr>
            </a:br>
            <a:r>
              <a:rPr lang="en-US" b="1" i="1" smtClean="0">
                <a:latin typeface="Calibri" pitchFamily="34" charset="0"/>
              </a:rPr>
              <a:t>you cannot improve it.”</a:t>
            </a:r>
          </a:p>
          <a:p>
            <a:pPr algn="r" eaLnBrk="1" hangingPunct="1">
              <a:buFont typeface="Wingdings 2" pitchFamily="18" charset="2"/>
              <a:buNone/>
            </a:pPr>
            <a:r>
              <a:rPr lang="en-US" sz="1800" smtClean="0">
                <a:latin typeface="Calibri" pitchFamily="34" charset="0"/>
              </a:rPr>
              <a:t>Lord Kelvin (1824-1907)</a:t>
            </a:r>
          </a:p>
        </p:txBody>
      </p:sp>
      <p:pic>
        <p:nvPicPr>
          <p:cNvPr id="13316" name="Picture 2" descr="The Lord Kelvin"/>
          <p:cNvPicPr>
            <a:picLocks noChangeAspect="1" noChangeArrowheads="1"/>
          </p:cNvPicPr>
          <p:nvPr/>
        </p:nvPicPr>
        <p:blipFill>
          <a:blip r:embed="rId3" cstate="print"/>
          <a:srcRect/>
          <a:stretch>
            <a:fillRect/>
          </a:stretch>
        </p:blipFill>
        <p:spPr bwMode="auto">
          <a:xfrm>
            <a:off x="346824" y="1828800"/>
            <a:ext cx="3305175" cy="4313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p:cNvSpPr txBox="1">
            <a:spLocks/>
          </p:cNvSpPr>
          <p:nvPr/>
        </p:nvSpPr>
        <p:spPr bwMode="auto">
          <a:xfrm>
            <a:off x="3686175" y="3716338"/>
            <a:ext cx="5076825" cy="2435225"/>
          </a:xfrm>
          <a:prstGeom prst="rect">
            <a:avLst/>
          </a:prstGeom>
          <a:noFill/>
          <a:ln w="9525">
            <a:noFill/>
            <a:miter lim="800000"/>
            <a:headEnd/>
            <a:tailEnd/>
          </a:ln>
        </p:spPr>
        <p:txBody>
          <a:bodyPr lIns="35717" tIns="35717" rIns="35717" bIns="35717"/>
          <a:lstStyle/>
          <a:p>
            <a:pPr marL="60325" indent="-15875" algn="ctr" eaLnBrk="0" hangingPunct="0">
              <a:lnSpc>
                <a:spcPct val="90000"/>
              </a:lnSpc>
              <a:spcBef>
                <a:spcPts val="2000"/>
              </a:spcBef>
              <a:buClr>
                <a:srgbClr val="ECB941"/>
              </a:buClr>
              <a:buSzPct val="138000"/>
              <a:buFont typeface="Wingdings 2" pitchFamily="18" charset="2"/>
              <a:buNone/>
              <a:defRPr/>
            </a:pPr>
            <a:endParaRPr lang="en-US" sz="1600" kern="0" dirty="0">
              <a:solidFill>
                <a:srgbClr val="FFC000"/>
              </a:solidFill>
              <a:latin typeface="Arial"/>
              <a:cs typeface="Franklin Gothic Book"/>
              <a:sym typeface="Helvetica" charset="0"/>
            </a:endParaRPr>
          </a:p>
        </p:txBody>
      </p:sp>
      <p:sp>
        <p:nvSpPr>
          <p:cNvPr id="12" name="Rectangle 2"/>
          <p:cNvSpPr txBox="1">
            <a:spLocks noChangeArrowheads="1"/>
          </p:cNvSpPr>
          <p:nvPr/>
        </p:nvSpPr>
        <p:spPr bwMode="auto">
          <a:xfrm>
            <a:off x="593725" y="473075"/>
            <a:ext cx="8153400" cy="822325"/>
          </a:xfrm>
          <a:prstGeom prst="rect">
            <a:avLst/>
          </a:prstGeom>
          <a:noFill/>
          <a:ln w="9525">
            <a:noFill/>
            <a:miter lim="800000"/>
            <a:headEnd/>
            <a:tailEnd/>
          </a:ln>
        </p:spPr>
        <p:txBody>
          <a:bodyPr anchor="b"/>
          <a:lstStyle/>
          <a:p>
            <a:pPr>
              <a:lnSpc>
                <a:spcPct val="80000"/>
              </a:lnSpc>
              <a:defRPr/>
            </a:pPr>
            <a:endParaRPr lang="en-US" sz="2400" kern="0" dirty="0">
              <a:solidFill>
                <a:srgbClr val="0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RSAWhiteAccessibleVers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HRSAWhiteAccessibleVersion</Template>
  <TotalTime>6965</TotalTime>
  <Words>4168</Words>
  <Application>Microsoft Office PowerPoint</Application>
  <PresentationFormat>On-screen Show (4:3)</PresentationFormat>
  <Paragraphs>720</Paragraphs>
  <Slides>60</Slides>
  <Notes>45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CopprplGoth Bd BT</vt:lpstr>
      <vt:lpstr>Arial</vt:lpstr>
      <vt:lpstr>Arial Unicode MS</vt:lpstr>
      <vt:lpstr>Calibri</vt:lpstr>
      <vt:lpstr>Times New Roman</vt:lpstr>
      <vt:lpstr>Wingdings</vt:lpstr>
      <vt:lpstr>Wingdings 2</vt:lpstr>
      <vt:lpstr>Franklin Gothic Book</vt:lpstr>
      <vt:lpstr>Helvetica</vt:lpstr>
      <vt:lpstr>ＭＳ Ｐゴシック</vt:lpstr>
      <vt:lpstr>Verdana</vt:lpstr>
      <vt:lpstr>Gill Sans</vt:lpstr>
      <vt:lpstr>Arial Narrow</vt:lpstr>
      <vt:lpstr>HRSAWhiteAccessibleVersion</vt:lpstr>
      <vt:lpstr>Integrating Health Information Technology into your Quality Improvement Program </vt:lpstr>
      <vt:lpstr>Disclosures</vt:lpstr>
      <vt:lpstr>Learning Objectives</vt:lpstr>
      <vt:lpstr>OHITQ</vt:lpstr>
      <vt:lpstr>Environmental Trends in Quality Measurement</vt:lpstr>
      <vt:lpstr> Quality Healthcare </vt:lpstr>
      <vt:lpstr>What Do We Know About  Healthcare Quality?</vt:lpstr>
      <vt:lpstr>PowerPoint Presentation</vt:lpstr>
      <vt:lpstr>PowerPoint Presentation</vt:lpstr>
      <vt:lpstr>2011 National Healthcare Quality  and Disparities Reports </vt:lpstr>
      <vt:lpstr>Quality is Improving Slowly</vt:lpstr>
      <vt:lpstr>Limited Improvement in  Healthcare Disparities </vt:lpstr>
      <vt:lpstr> Rapidly Evolving Landscape  </vt:lpstr>
      <vt:lpstr>National Quality Strategy</vt:lpstr>
      <vt:lpstr>National Quality Strategy </vt:lpstr>
      <vt:lpstr> </vt:lpstr>
      <vt:lpstr>PowerPoint Presentation</vt:lpstr>
      <vt:lpstr>What is Meaningful Use?</vt:lpstr>
      <vt:lpstr>What are the Three Main Components of Meaningful Use?</vt:lpstr>
      <vt:lpstr>EHR Incentive Program  </vt:lpstr>
      <vt:lpstr>Who is Eligible?</vt:lpstr>
      <vt:lpstr>Basic Overview of Stage 1  2011 and 2012</vt:lpstr>
      <vt:lpstr>Meaningful Use Stage I </vt:lpstr>
      <vt:lpstr>PowerPoint Presentation</vt:lpstr>
      <vt:lpstr>Meaningful Use Stage 2 </vt:lpstr>
      <vt:lpstr>New Stage 2 Core Objectives</vt:lpstr>
      <vt:lpstr>EHRs Do Not Solve All Problems</vt:lpstr>
      <vt:lpstr>Ryan White Clinics</vt:lpstr>
      <vt:lpstr>PowerPoint Presentation</vt:lpstr>
      <vt:lpstr> HRSA Quality Activities  </vt:lpstr>
      <vt:lpstr>HRSA Quality Activities</vt:lpstr>
      <vt:lpstr> HAB Measures Submitted for  NQF Endorsement</vt:lpstr>
      <vt:lpstr>  Questions for Discussion </vt:lpstr>
      <vt:lpstr>  HRSA Health IT Workforce Initiatives </vt:lpstr>
      <vt:lpstr>Shortage of HIT Professionals  across the U.S. </vt:lpstr>
      <vt:lpstr>Office of the National Coordinator</vt:lpstr>
      <vt:lpstr>Community College Consortia </vt:lpstr>
      <vt:lpstr> http://www.onc-ntdc.org  </vt:lpstr>
      <vt:lpstr>Competency  Examination Program</vt:lpstr>
      <vt:lpstr>On-site Health IT Staff  </vt:lpstr>
      <vt:lpstr>http://www.hrsa.gov/healthit/workforce/index.html </vt:lpstr>
      <vt:lpstr>Development of HIT Workforce  Training Modules</vt:lpstr>
      <vt:lpstr>http://www.nachc.com/HealthITJobMine.cfm </vt:lpstr>
      <vt:lpstr>HRSA HIT Workforce Activities </vt:lpstr>
      <vt:lpstr>  Questions for Discussion </vt:lpstr>
      <vt:lpstr>HRSA Web-Based Training Curricula &amp; Quality Improvement Resources</vt:lpstr>
      <vt:lpstr>Health IT Toolkits</vt:lpstr>
      <vt:lpstr> Educational Webinars</vt:lpstr>
      <vt:lpstr>Network Guide</vt:lpstr>
      <vt:lpstr>Monthly Newsletter</vt:lpstr>
      <vt:lpstr>     Grantee Spotlights</vt:lpstr>
      <vt:lpstr>PowerPoint Presentation</vt:lpstr>
      <vt:lpstr>How  is the HRSA  Quality Toolkit Organized? </vt:lpstr>
      <vt:lpstr>HRSA Quality Toolkit</vt:lpstr>
      <vt:lpstr>PowerPoint Presentation</vt:lpstr>
      <vt:lpstr> </vt:lpstr>
      <vt:lpstr>Opportunities </vt:lpstr>
      <vt:lpstr>Questions</vt:lpstr>
      <vt:lpstr>Contact Information </vt:lpstr>
      <vt:lpstr>Obtaining CME / CE Credit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HRSA</dc:creator>
  <cp:lastModifiedBy>Nicole Mandel</cp:lastModifiedBy>
  <cp:revision>57</cp:revision>
  <dcterms:created xsi:type="dcterms:W3CDTF">2010-04-14T16:22:53Z</dcterms:created>
  <dcterms:modified xsi:type="dcterms:W3CDTF">2012-12-02T18:41:15Z</dcterms:modified>
</cp:coreProperties>
</file>