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18" r:id="rId1"/>
    <p:sldMasterId id="2147484442" r:id="rId2"/>
    <p:sldMasterId id="2147484454" r:id="rId3"/>
    <p:sldMasterId id="2147484220" r:id="rId4"/>
  </p:sldMasterIdLst>
  <p:notesMasterIdLst>
    <p:notesMasterId r:id="rId58"/>
  </p:notesMasterIdLst>
  <p:handoutMasterIdLst>
    <p:handoutMasterId r:id="rId59"/>
  </p:handoutMasterIdLst>
  <p:sldIdLst>
    <p:sldId id="259" r:id="rId5"/>
    <p:sldId id="267" r:id="rId6"/>
    <p:sldId id="260" r:id="rId7"/>
    <p:sldId id="263" r:id="rId8"/>
    <p:sldId id="264" r:id="rId9"/>
    <p:sldId id="265" r:id="rId10"/>
    <p:sldId id="266" r:id="rId11"/>
    <p:sldId id="280" r:id="rId12"/>
    <p:sldId id="281" r:id="rId13"/>
    <p:sldId id="282" r:id="rId14"/>
    <p:sldId id="283" r:id="rId15"/>
    <p:sldId id="284" r:id="rId16"/>
    <p:sldId id="345" r:id="rId17"/>
    <p:sldId id="348" r:id="rId18"/>
    <p:sldId id="329" r:id="rId19"/>
    <p:sldId id="324" r:id="rId20"/>
    <p:sldId id="355" r:id="rId21"/>
    <p:sldId id="356" r:id="rId22"/>
    <p:sldId id="357" r:id="rId23"/>
    <p:sldId id="358" r:id="rId24"/>
    <p:sldId id="326" r:id="rId25"/>
    <p:sldId id="351" r:id="rId26"/>
    <p:sldId id="335" r:id="rId27"/>
    <p:sldId id="352" r:id="rId28"/>
    <p:sldId id="353" r:id="rId29"/>
    <p:sldId id="268" r:id="rId30"/>
    <p:sldId id="269" r:id="rId31"/>
    <p:sldId id="270" r:id="rId32"/>
    <p:sldId id="271" r:id="rId33"/>
    <p:sldId id="272" r:id="rId34"/>
    <p:sldId id="274" r:id="rId35"/>
    <p:sldId id="275" r:id="rId36"/>
    <p:sldId id="278" r:id="rId37"/>
    <p:sldId id="292" r:id="rId38"/>
    <p:sldId id="293" r:id="rId39"/>
    <p:sldId id="294" r:id="rId40"/>
    <p:sldId id="295" r:id="rId41"/>
    <p:sldId id="296" r:id="rId42"/>
    <p:sldId id="298" r:id="rId43"/>
    <p:sldId id="299" r:id="rId44"/>
    <p:sldId id="301" r:id="rId45"/>
    <p:sldId id="300" r:id="rId46"/>
    <p:sldId id="307" r:id="rId47"/>
    <p:sldId id="309" r:id="rId48"/>
    <p:sldId id="310" r:id="rId49"/>
    <p:sldId id="346" r:id="rId50"/>
    <p:sldId id="338" r:id="rId51"/>
    <p:sldId id="320" r:id="rId52"/>
    <p:sldId id="322" r:id="rId53"/>
    <p:sldId id="321" r:id="rId54"/>
    <p:sldId id="336" r:id="rId55"/>
    <p:sldId id="318" r:id="rId56"/>
    <p:sldId id="354" r:id="rId57"/>
  </p:sldIdLst>
  <p:sldSz cx="9144000" cy="6858000" type="screen4x3"/>
  <p:notesSz cx="7010400" cy="9296400"/>
  <p:custDataLst>
    <p:tags r:id="rId60"/>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9A8"/>
    <a:srgbClr val="345692"/>
    <a:srgbClr val="E6B759"/>
    <a:srgbClr val="2D86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6596" autoAdjust="0"/>
  </p:normalViewPr>
  <p:slideViewPr>
    <p:cSldViewPr snapToObjects="1" showGuides="1">
      <p:cViewPr>
        <p:scale>
          <a:sx n="60" d="100"/>
          <a:sy n="60" d="100"/>
        </p:scale>
        <p:origin x="-72" y="-72"/>
      </p:cViewPr>
      <p:guideLst>
        <p:guide orient="horz" pos="3744"/>
        <p:guide pos="56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7A6CA-DC0B-422F-9535-7F4BBC9A5B09}" type="doc">
      <dgm:prSet loTypeId="urn:microsoft.com/office/officeart/2005/8/layout/radial4" loCatId="relationship" qsTypeId="urn:microsoft.com/office/officeart/2005/8/quickstyle/3d1" qsCatId="3D" csTypeId="urn:microsoft.com/office/officeart/2005/8/colors/accent2_2" csCatId="accent2" phldr="1"/>
      <dgm:spPr/>
      <dgm:t>
        <a:bodyPr/>
        <a:lstStyle/>
        <a:p>
          <a:endParaRPr lang="en-US"/>
        </a:p>
      </dgm:t>
    </dgm:pt>
    <dgm:pt modelId="{F1F9E4B2-F433-4B29-87F2-3862A48D9FAD}">
      <dgm:prSet phldrT="[Text]"/>
      <dgm:spPr/>
      <dgm:t>
        <a:bodyPr/>
        <a:lstStyle/>
        <a:p>
          <a:r>
            <a:rPr lang="en-US" dirty="0" smtClean="0"/>
            <a:t>Clinical Care </a:t>
          </a:r>
          <a:endParaRPr lang="en-US" dirty="0"/>
        </a:p>
      </dgm:t>
    </dgm:pt>
    <dgm:pt modelId="{3A51140B-A812-41E4-869B-8A55683B84D1}" type="parTrans" cxnId="{54CE4E4D-7E96-43C9-AEE4-D02256F0175D}">
      <dgm:prSet/>
      <dgm:spPr/>
      <dgm:t>
        <a:bodyPr/>
        <a:lstStyle/>
        <a:p>
          <a:endParaRPr lang="en-US"/>
        </a:p>
      </dgm:t>
    </dgm:pt>
    <dgm:pt modelId="{4EF804D1-AA74-4F18-AAC2-C2A557F86778}" type="sibTrans" cxnId="{54CE4E4D-7E96-43C9-AEE4-D02256F0175D}">
      <dgm:prSet/>
      <dgm:spPr/>
      <dgm:t>
        <a:bodyPr/>
        <a:lstStyle/>
        <a:p>
          <a:endParaRPr lang="en-US"/>
        </a:p>
      </dgm:t>
    </dgm:pt>
    <dgm:pt modelId="{C3A88BD5-B0E4-482A-B68A-65DB0CD4CCAB}">
      <dgm:prSet phldrT="[Text]"/>
      <dgm:spPr/>
      <dgm:t>
        <a:bodyPr/>
        <a:lstStyle/>
        <a:p>
          <a:r>
            <a:rPr lang="en-US" dirty="0" smtClean="0"/>
            <a:t>Medical Care and Treatment</a:t>
          </a:r>
          <a:endParaRPr lang="en-US" dirty="0"/>
        </a:p>
      </dgm:t>
    </dgm:pt>
    <dgm:pt modelId="{EE619F57-44DA-4F04-8D73-0652B50B3F33}" type="parTrans" cxnId="{E31247B2-088B-430C-A403-B7FDCD878DB4}">
      <dgm:prSet/>
      <dgm:spPr/>
      <dgm:t>
        <a:bodyPr/>
        <a:lstStyle/>
        <a:p>
          <a:endParaRPr lang="en-US"/>
        </a:p>
      </dgm:t>
    </dgm:pt>
    <dgm:pt modelId="{B35EE281-7270-4739-AC1A-496995539DAE}" type="sibTrans" cxnId="{E31247B2-088B-430C-A403-B7FDCD878DB4}">
      <dgm:prSet/>
      <dgm:spPr/>
      <dgm:t>
        <a:bodyPr/>
        <a:lstStyle/>
        <a:p>
          <a:endParaRPr lang="en-US"/>
        </a:p>
      </dgm:t>
    </dgm:pt>
    <dgm:pt modelId="{1F44DF22-3536-4494-BB49-F79D34DABB2C}">
      <dgm:prSet phldrT="[Text]"/>
      <dgm:spPr/>
      <dgm:t>
        <a:bodyPr/>
        <a:lstStyle/>
        <a:p>
          <a:r>
            <a:rPr lang="en-US" dirty="0" smtClean="0"/>
            <a:t>Laboratory Screening</a:t>
          </a:r>
          <a:endParaRPr lang="en-US" dirty="0"/>
        </a:p>
      </dgm:t>
    </dgm:pt>
    <dgm:pt modelId="{4E3DB798-4007-42E1-881C-6D69D117C99B}" type="parTrans" cxnId="{CD1132F0-4B96-4C6B-B91A-B5055331BFD5}">
      <dgm:prSet/>
      <dgm:spPr/>
      <dgm:t>
        <a:bodyPr/>
        <a:lstStyle/>
        <a:p>
          <a:endParaRPr lang="en-US"/>
        </a:p>
      </dgm:t>
    </dgm:pt>
    <dgm:pt modelId="{81A9656B-54FD-435D-A240-8D61912FFA44}" type="sibTrans" cxnId="{CD1132F0-4B96-4C6B-B91A-B5055331BFD5}">
      <dgm:prSet/>
      <dgm:spPr/>
      <dgm:t>
        <a:bodyPr/>
        <a:lstStyle/>
        <a:p>
          <a:endParaRPr lang="en-US"/>
        </a:p>
      </dgm:t>
    </dgm:pt>
    <dgm:pt modelId="{D04A2386-89BE-4BDC-B8FC-092684757095}">
      <dgm:prSet phldrT="[Text]"/>
      <dgm:spPr/>
      <dgm:t>
        <a:bodyPr/>
        <a:lstStyle/>
        <a:p>
          <a:r>
            <a:rPr lang="en-US" dirty="0" smtClean="0"/>
            <a:t>Counseling, mental health and substance use assessment</a:t>
          </a:r>
          <a:endParaRPr lang="en-US" dirty="0"/>
        </a:p>
      </dgm:t>
    </dgm:pt>
    <dgm:pt modelId="{DE7F7A71-EA70-4310-99DB-848A3F42FBB5}" type="parTrans" cxnId="{91F23D9D-D817-4BC5-A45E-BA4A53E9763E}">
      <dgm:prSet/>
      <dgm:spPr/>
      <dgm:t>
        <a:bodyPr/>
        <a:lstStyle/>
        <a:p>
          <a:endParaRPr lang="en-US"/>
        </a:p>
      </dgm:t>
    </dgm:pt>
    <dgm:pt modelId="{16917143-6C25-4B0E-A834-A39F5CE73A1B}" type="sibTrans" cxnId="{91F23D9D-D817-4BC5-A45E-BA4A53E9763E}">
      <dgm:prSet/>
      <dgm:spPr/>
      <dgm:t>
        <a:bodyPr/>
        <a:lstStyle/>
        <a:p>
          <a:endParaRPr lang="en-US"/>
        </a:p>
      </dgm:t>
    </dgm:pt>
    <dgm:pt modelId="{59BF5242-DD02-4974-8639-E6274DCD3D30}" type="pres">
      <dgm:prSet presAssocID="{A757A6CA-DC0B-422F-9535-7F4BBC9A5B09}" presName="cycle" presStyleCnt="0">
        <dgm:presLayoutVars>
          <dgm:chMax val="1"/>
          <dgm:dir/>
          <dgm:animLvl val="ctr"/>
          <dgm:resizeHandles val="exact"/>
        </dgm:presLayoutVars>
      </dgm:prSet>
      <dgm:spPr/>
      <dgm:t>
        <a:bodyPr/>
        <a:lstStyle/>
        <a:p>
          <a:endParaRPr lang="en-US"/>
        </a:p>
      </dgm:t>
    </dgm:pt>
    <dgm:pt modelId="{4D717F3D-DECA-494D-9A6E-A01B566BE0F2}" type="pres">
      <dgm:prSet presAssocID="{F1F9E4B2-F433-4B29-87F2-3862A48D9FAD}" presName="centerShape" presStyleLbl="node0" presStyleIdx="0" presStyleCnt="1"/>
      <dgm:spPr/>
      <dgm:t>
        <a:bodyPr/>
        <a:lstStyle/>
        <a:p>
          <a:endParaRPr lang="en-US"/>
        </a:p>
      </dgm:t>
    </dgm:pt>
    <dgm:pt modelId="{81802B9B-2EAB-4B39-9716-6E83F32DD407}" type="pres">
      <dgm:prSet presAssocID="{EE619F57-44DA-4F04-8D73-0652B50B3F33}" presName="parTrans" presStyleLbl="bgSibTrans2D1" presStyleIdx="0" presStyleCnt="3"/>
      <dgm:spPr/>
      <dgm:t>
        <a:bodyPr/>
        <a:lstStyle/>
        <a:p>
          <a:endParaRPr lang="en-US"/>
        </a:p>
      </dgm:t>
    </dgm:pt>
    <dgm:pt modelId="{1CC58B65-EF77-47BE-AB3D-FB410DDE6DCB}" type="pres">
      <dgm:prSet presAssocID="{C3A88BD5-B0E4-482A-B68A-65DB0CD4CCAB}" presName="node" presStyleLbl="node1" presStyleIdx="0" presStyleCnt="3">
        <dgm:presLayoutVars>
          <dgm:bulletEnabled val="1"/>
        </dgm:presLayoutVars>
      </dgm:prSet>
      <dgm:spPr/>
      <dgm:t>
        <a:bodyPr/>
        <a:lstStyle/>
        <a:p>
          <a:endParaRPr lang="en-US"/>
        </a:p>
      </dgm:t>
    </dgm:pt>
    <dgm:pt modelId="{7595AA2F-2E11-4618-8EF8-1C9B2A90402A}" type="pres">
      <dgm:prSet presAssocID="{4E3DB798-4007-42E1-881C-6D69D117C99B}" presName="parTrans" presStyleLbl="bgSibTrans2D1" presStyleIdx="1" presStyleCnt="3"/>
      <dgm:spPr/>
      <dgm:t>
        <a:bodyPr/>
        <a:lstStyle/>
        <a:p>
          <a:endParaRPr lang="en-US"/>
        </a:p>
      </dgm:t>
    </dgm:pt>
    <dgm:pt modelId="{05DB7CCF-3B56-4A42-B05E-B9798316F7F9}" type="pres">
      <dgm:prSet presAssocID="{1F44DF22-3536-4494-BB49-F79D34DABB2C}" presName="node" presStyleLbl="node1" presStyleIdx="1" presStyleCnt="3">
        <dgm:presLayoutVars>
          <dgm:bulletEnabled val="1"/>
        </dgm:presLayoutVars>
      </dgm:prSet>
      <dgm:spPr/>
      <dgm:t>
        <a:bodyPr/>
        <a:lstStyle/>
        <a:p>
          <a:endParaRPr lang="en-US"/>
        </a:p>
      </dgm:t>
    </dgm:pt>
    <dgm:pt modelId="{D3190590-2333-4A9F-87B3-F88E6E07F43E}" type="pres">
      <dgm:prSet presAssocID="{DE7F7A71-EA70-4310-99DB-848A3F42FBB5}" presName="parTrans" presStyleLbl="bgSibTrans2D1" presStyleIdx="2" presStyleCnt="3"/>
      <dgm:spPr/>
      <dgm:t>
        <a:bodyPr/>
        <a:lstStyle/>
        <a:p>
          <a:endParaRPr lang="en-US"/>
        </a:p>
      </dgm:t>
    </dgm:pt>
    <dgm:pt modelId="{162E09FB-407B-4B79-82DB-CB5368EF9074}" type="pres">
      <dgm:prSet presAssocID="{D04A2386-89BE-4BDC-B8FC-092684757095}" presName="node" presStyleLbl="node1" presStyleIdx="2" presStyleCnt="3">
        <dgm:presLayoutVars>
          <dgm:bulletEnabled val="1"/>
        </dgm:presLayoutVars>
      </dgm:prSet>
      <dgm:spPr/>
      <dgm:t>
        <a:bodyPr/>
        <a:lstStyle/>
        <a:p>
          <a:endParaRPr lang="en-US"/>
        </a:p>
      </dgm:t>
    </dgm:pt>
  </dgm:ptLst>
  <dgm:cxnLst>
    <dgm:cxn modelId="{0CB298C1-2707-4C9C-A087-F8261525A929}" type="presOf" srcId="{F1F9E4B2-F433-4B29-87F2-3862A48D9FAD}" destId="{4D717F3D-DECA-494D-9A6E-A01B566BE0F2}" srcOrd="0" destOrd="0" presId="urn:microsoft.com/office/officeart/2005/8/layout/radial4"/>
    <dgm:cxn modelId="{D2D554F2-CF31-43CE-ACE6-69EC92DEEB55}" type="presOf" srcId="{D04A2386-89BE-4BDC-B8FC-092684757095}" destId="{162E09FB-407B-4B79-82DB-CB5368EF9074}" srcOrd="0" destOrd="0" presId="urn:microsoft.com/office/officeart/2005/8/layout/radial4"/>
    <dgm:cxn modelId="{FB57EADE-2C58-46E9-BD66-E96B1442B3E2}" type="presOf" srcId="{A757A6CA-DC0B-422F-9535-7F4BBC9A5B09}" destId="{59BF5242-DD02-4974-8639-E6274DCD3D30}" srcOrd="0" destOrd="0" presId="urn:microsoft.com/office/officeart/2005/8/layout/radial4"/>
    <dgm:cxn modelId="{91F23D9D-D817-4BC5-A45E-BA4A53E9763E}" srcId="{F1F9E4B2-F433-4B29-87F2-3862A48D9FAD}" destId="{D04A2386-89BE-4BDC-B8FC-092684757095}" srcOrd="2" destOrd="0" parTransId="{DE7F7A71-EA70-4310-99DB-848A3F42FBB5}" sibTransId="{16917143-6C25-4B0E-A834-A39F5CE73A1B}"/>
    <dgm:cxn modelId="{89EF9929-25E8-4F32-8F76-4C764AD9037C}" type="presOf" srcId="{4E3DB798-4007-42E1-881C-6D69D117C99B}" destId="{7595AA2F-2E11-4618-8EF8-1C9B2A90402A}" srcOrd="0" destOrd="0" presId="urn:microsoft.com/office/officeart/2005/8/layout/radial4"/>
    <dgm:cxn modelId="{CD1132F0-4B96-4C6B-B91A-B5055331BFD5}" srcId="{F1F9E4B2-F433-4B29-87F2-3862A48D9FAD}" destId="{1F44DF22-3536-4494-BB49-F79D34DABB2C}" srcOrd="1" destOrd="0" parTransId="{4E3DB798-4007-42E1-881C-6D69D117C99B}" sibTransId="{81A9656B-54FD-435D-A240-8D61912FFA44}"/>
    <dgm:cxn modelId="{9CEA9729-FA8E-45A4-9D79-B592EEFFAEF4}" type="presOf" srcId="{1F44DF22-3536-4494-BB49-F79D34DABB2C}" destId="{05DB7CCF-3B56-4A42-B05E-B9798316F7F9}" srcOrd="0" destOrd="0" presId="urn:microsoft.com/office/officeart/2005/8/layout/radial4"/>
    <dgm:cxn modelId="{54CE4E4D-7E96-43C9-AEE4-D02256F0175D}" srcId="{A757A6CA-DC0B-422F-9535-7F4BBC9A5B09}" destId="{F1F9E4B2-F433-4B29-87F2-3862A48D9FAD}" srcOrd="0" destOrd="0" parTransId="{3A51140B-A812-41E4-869B-8A55683B84D1}" sibTransId="{4EF804D1-AA74-4F18-AAC2-C2A557F86778}"/>
    <dgm:cxn modelId="{82C3CB00-2710-42EF-A1AE-0ABD35B64E5D}" type="presOf" srcId="{C3A88BD5-B0E4-482A-B68A-65DB0CD4CCAB}" destId="{1CC58B65-EF77-47BE-AB3D-FB410DDE6DCB}" srcOrd="0" destOrd="0" presId="urn:microsoft.com/office/officeart/2005/8/layout/radial4"/>
    <dgm:cxn modelId="{7FF74370-1FEC-4A80-AC81-929CD59FEFB5}" type="presOf" srcId="{DE7F7A71-EA70-4310-99DB-848A3F42FBB5}" destId="{D3190590-2333-4A9F-87B3-F88E6E07F43E}" srcOrd="0" destOrd="0" presId="urn:microsoft.com/office/officeart/2005/8/layout/radial4"/>
    <dgm:cxn modelId="{07E3CF93-3217-4ECC-8D5A-3943ED6D0CA9}" type="presOf" srcId="{EE619F57-44DA-4F04-8D73-0652B50B3F33}" destId="{81802B9B-2EAB-4B39-9716-6E83F32DD407}" srcOrd="0" destOrd="0" presId="urn:microsoft.com/office/officeart/2005/8/layout/radial4"/>
    <dgm:cxn modelId="{E31247B2-088B-430C-A403-B7FDCD878DB4}" srcId="{F1F9E4B2-F433-4B29-87F2-3862A48D9FAD}" destId="{C3A88BD5-B0E4-482A-B68A-65DB0CD4CCAB}" srcOrd="0" destOrd="0" parTransId="{EE619F57-44DA-4F04-8D73-0652B50B3F33}" sibTransId="{B35EE281-7270-4739-AC1A-496995539DAE}"/>
    <dgm:cxn modelId="{F37D2121-4218-4EB0-8D7D-936A3077A855}" type="presParOf" srcId="{59BF5242-DD02-4974-8639-E6274DCD3D30}" destId="{4D717F3D-DECA-494D-9A6E-A01B566BE0F2}" srcOrd="0" destOrd="0" presId="urn:microsoft.com/office/officeart/2005/8/layout/radial4"/>
    <dgm:cxn modelId="{27A65DC2-E356-42DC-B0C3-AA36F896AF06}" type="presParOf" srcId="{59BF5242-DD02-4974-8639-E6274DCD3D30}" destId="{81802B9B-2EAB-4B39-9716-6E83F32DD407}" srcOrd="1" destOrd="0" presId="urn:microsoft.com/office/officeart/2005/8/layout/radial4"/>
    <dgm:cxn modelId="{CF2BC4E4-7EFB-4D34-AE8B-9905625C07F9}" type="presParOf" srcId="{59BF5242-DD02-4974-8639-E6274DCD3D30}" destId="{1CC58B65-EF77-47BE-AB3D-FB410DDE6DCB}" srcOrd="2" destOrd="0" presId="urn:microsoft.com/office/officeart/2005/8/layout/radial4"/>
    <dgm:cxn modelId="{7744DE6A-08C9-4053-A1B6-A97767A4C083}" type="presParOf" srcId="{59BF5242-DD02-4974-8639-E6274DCD3D30}" destId="{7595AA2F-2E11-4618-8EF8-1C9B2A90402A}" srcOrd="3" destOrd="0" presId="urn:microsoft.com/office/officeart/2005/8/layout/radial4"/>
    <dgm:cxn modelId="{1BDBEA4A-6BA9-48EC-8BE8-DAB83422218C}" type="presParOf" srcId="{59BF5242-DD02-4974-8639-E6274DCD3D30}" destId="{05DB7CCF-3B56-4A42-B05E-B9798316F7F9}" srcOrd="4" destOrd="0" presId="urn:microsoft.com/office/officeart/2005/8/layout/radial4"/>
    <dgm:cxn modelId="{82690952-0182-4BB5-A5D4-3D14A78F43E7}" type="presParOf" srcId="{59BF5242-DD02-4974-8639-E6274DCD3D30}" destId="{D3190590-2333-4A9F-87B3-F88E6E07F43E}" srcOrd="5" destOrd="0" presId="urn:microsoft.com/office/officeart/2005/8/layout/radial4"/>
    <dgm:cxn modelId="{40C49064-5B3E-4949-B03F-710DEE0DAD6F}" type="presParOf" srcId="{59BF5242-DD02-4974-8639-E6274DCD3D30}" destId="{162E09FB-407B-4B79-82DB-CB5368EF9074}"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E7FC77-E8A8-431B-A029-E110515A3DFC}" type="doc">
      <dgm:prSet loTypeId="urn:microsoft.com/office/officeart/2005/8/layout/hList1" loCatId="list" qsTypeId="urn:microsoft.com/office/officeart/2005/8/quickstyle/3d1" qsCatId="3D" csTypeId="urn:microsoft.com/office/officeart/2005/8/colors/accent2_2" csCatId="accent2" phldr="1"/>
      <dgm:spPr/>
      <dgm:t>
        <a:bodyPr/>
        <a:lstStyle/>
        <a:p>
          <a:endParaRPr lang="en-US"/>
        </a:p>
      </dgm:t>
    </dgm:pt>
    <dgm:pt modelId="{635C430C-8079-4E01-A459-AFA8B854C47C}">
      <dgm:prSet phldrT="[Text]"/>
      <dgm:spPr/>
      <dgm:t>
        <a:bodyPr/>
        <a:lstStyle/>
        <a:p>
          <a:r>
            <a:rPr lang="en-US" dirty="0" smtClean="0"/>
            <a:t>Care</a:t>
          </a:r>
          <a:endParaRPr lang="en-US" dirty="0"/>
        </a:p>
      </dgm:t>
    </dgm:pt>
    <dgm:pt modelId="{D4F6FADD-F25F-419E-9434-22AC284D5F6B}" type="parTrans" cxnId="{DEEA889F-0EB2-4D81-BE4C-00B993DEA27A}">
      <dgm:prSet/>
      <dgm:spPr/>
      <dgm:t>
        <a:bodyPr/>
        <a:lstStyle/>
        <a:p>
          <a:endParaRPr lang="en-US"/>
        </a:p>
      </dgm:t>
    </dgm:pt>
    <dgm:pt modelId="{1A5C6E43-993A-4837-B36D-202A5BB72358}" type="sibTrans" cxnId="{DEEA889F-0EB2-4D81-BE4C-00B993DEA27A}">
      <dgm:prSet/>
      <dgm:spPr/>
      <dgm:t>
        <a:bodyPr/>
        <a:lstStyle/>
        <a:p>
          <a:endParaRPr lang="en-US"/>
        </a:p>
      </dgm:t>
    </dgm:pt>
    <dgm:pt modelId="{334767E6-CE72-4514-A839-BC677A42D9FA}">
      <dgm:prSet phldrT="[Text]"/>
      <dgm:spPr/>
      <dgm:t>
        <a:bodyPr/>
        <a:lstStyle/>
        <a:p>
          <a:r>
            <a:rPr lang="en-US" dirty="0" smtClean="0"/>
            <a:t>ARV?</a:t>
          </a:r>
          <a:endParaRPr lang="en-US" dirty="0"/>
        </a:p>
      </dgm:t>
    </dgm:pt>
    <dgm:pt modelId="{69E8F36F-A4B8-422D-B1C7-2C524FED3020}" type="parTrans" cxnId="{C74E1735-F61B-468B-AEC2-A30CED7AEEF5}">
      <dgm:prSet/>
      <dgm:spPr/>
      <dgm:t>
        <a:bodyPr/>
        <a:lstStyle/>
        <a:p>
          <a:endParaRPr lang="en-US"/>
        </a:p>
      </dgm:t>
    </dgm:pt>
    <dgm:pt modelId="{B6C58108-0794-4C0B-BE57-FB100B4528EA}" type="sibTrans" cxnId="{C74E1735-F61B-468B-AEC2-A30CED7AEEF5}">
      <dgm:prSet/>
      <dgm:spPr/>
      <dgm:t>
        <a:bodyPr/>
        <a:lstStyle/>
        <a:p>
          <a:endParaRPr lang="en-US"/>
        </a:p>
      </dgm:t>
    </dgm:pt>
    <dgm:pt modelId="{C50E0B1D-C948-4263-B3E1-1871A536F992}">
      <dgm:prSet phldrT="[Text]"/>
      <dgm:spPr/>
      <dgm:t>
        <a:bodyPr/>
        <a:lstStyle/>
        <a:p>
          <a:r>
            <a:rPr lang="en-US" dirty="0" smtClean="0"/>
            <a:t>CD4?</a:t>
          </a:r>
          <a:endParaRPr lang="en-US" dirty="0"/>
        </a:p>
      </dgm:t>
    </dgm:pt>
    <dgm:pt modelId="{E9CAD9D5-18BE-4F54-A54D-CEEC4F4F72B1}" type="parTrans" cxnId="{DBDE6F36-4EF3-4C90-B667-C7C078EF2154}">
      <dgm:prSet/>
      <dgm:spPr/>
      <dgm:t>
        <a:bodyPr/>
        <a:lstStyle/>
        <a:p>
          <a:endParaRPr lang="en-US"/>
        </a:p>
      </dgm:t>
    </dgm:pt>
    <dgm:pt modelId="{92585D25-508D-4A2D-AA4D-DF50519DA0C0}" type="sibTrans" cxnId="{DBDE6F36-4EF3-4C90-B667-C7C078EF2154}">
      <dgm:prSet/>
      <dgm:spPr/>
      <dgm:t>
        <a:bodyPr/>
        <a:lstStyle/>
        <a:p>
          <a:endParaRPr lang="en-US"/>
        </a:p>
      </dgm:t>
    </dgm:pt>
    <dgm:pt modelId="{0F708B27-22BA-405A-B937-92E85DCEBD58}">
      <dgm:prSet phldrT="[Text]"/>
      <dgm:spPr/>
      <dgm:t>
        <a:bodyPr/>
        <a:lstStyle/>
        <a:p>
          <a:r>
            <a:rPr lang="en-US" dirty="0" smtClean="0"/>
            <a:t>Screening</a:t>
          </a:r>
          <a:endParaRPr lang="en-US" dirty="0"/>
        </a:p>
      </dgm:t>
    </dgm:pt>
    <dgm:pt modelId="{24DA3342-6A68-45CB-A610-0790FADD42A2}" type="parTrans" cxnId="{D1796200-32E3-40C0-8AF3-52F860EBB85D}">
      <dgm:prSet/>
      <dgm:spPr/>
      <dgm:t>
        <a:bodyPr/>
        <a:lstStyle/>
        <a:p>
          <a:endParaRPr lang="en-US"/>
        </a:p>
      </dgm:t>
    </dgm:pt>
    <dgm:pt modelId="{2DC621C4-C2FA-4D67-AA6E-3C38BCDD5B28}" type="sibTrans" cxnId="{D1796200-32E3-40C0-8AF3-52F860EBB85D}">
      <dgm:prSet/>
      <dgm:spPr/>
      <dgm:t>
        <a:bodyPr/>
        <a:lstStyle/>
        <a:p>
          <a:endParaRPr lang="en-US"/>
        </a:p>
      </dgm:t>
    </dgm:pt>
    <dgm:pt modelId="{FF07FD81-C282-46D8-8E07-E6B92B38CDC1}">
      <dgm:prSet phldrT="[Text]"/>
      <dgm:spPr/>
      <dgm:t>
        <a:bodyPr/>
        <a:lstStyle/>
        <a:p>
          <a:r>
            <a:rPr lang="en-US" dirty="0" smtClean="0"/>
            <a:t>Pap?</a:t>
          </a:r>
          <a:endParaRPr lang="en-US" dirty="0"/>
        </a:p>
      </dgm:t>
    </dgm:pt>
    <dgm:pt modelId="{D447CE32-5065-4899-90DE-BD6D7B08DABB}" type="parTrans" cxnId="{44152107-939D-4C5E-9281-1723ACC9C3C7}">
      <dgm:prSet/>
      <dgm:spPr/>
      <dgm:t>
        <a:bodyPr/>
        <a:lstStyle/>
        <a:p>
          <a:endParaRPr lang="en-US"/>
        </a:p>
      </dgm:t>
    </dgm:pt>
    <dgm:pt modelId="{A3114D1B-3EA9-4F83-A9CD-535456BB919F}" type="sibTrans" cxnId="{44152107-939D-4C5E-9281-1723ACC9C3C7}">
      <dgm:prSet/>
      <dgm:spPr/>
      <dgm:t>
        <a:bodyPr/>
        <a:lstStyle/>
        <a:p>
          <a:endParaRPr lang="en-US"/>
        </a:p>
      </dgm:t>
    </dgm:pt>
    <dgm:pt modelId="{FD6C48BD-DA4D-4CD4-B51F-00615F929790}">
      <dgm:prSet phldrT="[Text]"/>
      <dgm:spPr/>
      <dgm:t>
        <a:bodyPr/>
        <a:lstStyle/>
        <a:p>
          <a:r>
            <a:rPr lang="en-US" dirty="0" err="1" smtClean="0"/>
            <a:t>Hep</a:t>
          </a:r>
          <a:r>
            <a:rPr lang="en-US" dirty="0" smtClean="0"/>
            <a:t> C?</a:t>
          </a:r>
          <a:endParaRPr lang="en-US" dirty="0"/>
        </a:p>
      </dgm:t>
    </dgm:pt>
    <dgm:pt modelId="{78B34998-AB19-4069-B330-052DA10B851B}" type="parTrans" cxnId="{2E49BB91-7309-4FE1-9976-53A29E372FF0}">
      <dgm:prSet/>
      <dgm:spPr/>
      <dgm:t>
        <a:bodyPr/>
        <a:lstStyle/>
        <a:p>
          <a:endParaRPr lang="en-US"/>
        </a:p>
      </dgm:t>
    </dgm:pt>
    <dgm:pt modelId="{B690F635-D100-44BA-ABA8-5FE0B063060E}" type="sibTrans" cxnId="{2E49BB91-7309-4FE1-9976-53A29E372FF0}">
      <dgm:prSet/>
      <dgm:spPr/>
      <dgm:t>
        <a:bodyPr/>
        <a:lstStyle/>
        <a:p>
          <a:endParaRPr lang="en-US"/>
        </a:p>
      </dgm:t>
    </dgm:pt>
    <dgm:pt modelId="{4C065E50-633E-4487-B555-A4F70C67B608}">
      <dgm:prSet phldrT="[Text]"/>
      <dgm:spPr/>
      <dgm:t>
        <a:bodyPr/>
        <a:lstStyle/>
        <a:p>
          <a:r>
            <a:rPr lang="en-US" dirty="0" smtClean="0"/>
            <a:t>Counseling</a:t>
          </a:r>
          <a:endParaRPr lang="en-US" dirty="0"/>
        </a:p>
      </dgm:t>
    </dgm:pt>
    <dgm:pt modelId="{4CE6E6AD-2665-419E-A271-067D68A00DD9}" type="parTrans" cxnId="{083AAAE8-7BAD-4647-9D3B-40C07E03FB93}">
      <dgm:prSet/>
      <dgm:spPr/>
      <dgm:t>
        <a:bodyPr/>
        <a:lstStyle/>
        <a:p>
          <a:endParaRPr lang="en-US"/>
        </a:p>
      </dgm:t>
    </dgm:pt>
    <dgm:pt modelId="{8ACD14B6-8C88-4219-A20E-11B3752DD718}" type="sibTrans" cxnId="{083AAAE8-7BAD-4647-9D3B-40C07E03FB93}">
      <dgm:prSet/>
      <dgm:spPr/>
      <dgm:t>
        <a:bodyPr/>
        <a:lstStyle/>
        <a:p>
          <a:endParaRPr lang="en-US"/>
        </a:p>
      </dgm:t>
    </dgm:pt>
    <dgm:pt modelId="{25E677D7-CA24-49E0-84D6-ADA84B7A9C40}">
      <dgm:prSet phldrT="[Text]"/>
      <dgm:spPr/>
      <dgm:t>
        <a:bodyPr/>
        <a:lstStyle/>
        <a:p>
          <a:r>
            <a:rPr lang="en-US" dirty="0" smtClean="0"/>
            <a:t>Adherence?</a:t>
          </a:r>
          <a:endParaRPr lang="en-US" dirty="0"/>
        </a:p>
      </dgm:t>
    </dgm:pt>
    <dgm:pt modelId="{1D34D29F-37E9-4D61-93F8-2DA9F761A1D3}" type="parTrans" cxnId="{B4C35E2E-7618-4D1F-ACB9-1D10F07A8EC0}">
      <dgm:prSet/>
      <dgm:spPr/>
      <dgm:t>
        <a:bodyPr/>
        <a:lstStyle/>
        <a:p>
          <a:endParaRPr lang="en-US"/>
        </a:p>
      </dgm:t>
    </dgm:pt>
    <dgm:pt modelId="{6BF5C4D0-2A35-4F79-AD6B-562DB7FF685B}" type="sibTrans" cxnId="{B4C35E2E-7618-4D1F-ACB9-1D10F07A8EC0}">
      <dgm:prSet/>
      <dgm:spPr/>
      <dgm:t>
        <a:bodyPr/>
        <a:lstStyle/>
        <a:p>
          <a:endParaRPr lang="en-US"/>
        </a:p>
      </dgm:t>
    </dgm:pt>
    <dgm:pt modelId="{541126C4-D320-40CC-A161-F95771988798}">
      <dgm:prSet phldrT="[Text]"/>
      <dgm:spPr/>
      <dgm:t>
        <a:bodyPr/>
        <a:lstStyle/>
        <a:p>
          <a:r>
            <a:rPr lang="en-US" dirty="0" smtClean="0"/>
            <a:t>Substance Use?</a:t>
          </a:r>
          <a:endParaRPr lang="en-US" dirty="0"/>
        </a:p>
      </dgm:t>
    </dgm:pt>
    <dgm:pt modelId="{6E78091E-3F0A-40B2-8385-C6CEE79DE6F6}" type="parTrans" cxnId="{5CBAB1AD-D97A-4BC7-8DFA-D8E655259F91}">
      <dgm:prSet/>
      <dgm:spPr/>
      <dgm:t>
        <a:bodyPr/>
        <a:lstStyle/>
        <a:p>
          <a:endParaRPr lang="en-US"/>
        </a:p>
      </dgm:t>
    </dgm:pt>
    <dgm:pt modelId="{90A013C0-6309-4130-BCAD-38105C6978A4}" type="sibTrans" cxnId="{5CBAB1AD-D97A-4BC7-8DFA-D8E655259F91}">
      <dgm:prSet/>
      <dgm:spPr/>
      <dgm:t>
        <a:bodyPr/>
        <a:lstStyle/>
        <a:p>
          <a:endParaRPr lang="en-US"/>
        </a:p>
      </dgm:t>
    </dgm:pt>
    <dgm:pt modelId="{AA6C2E7D-5A9C-4040-99DB-CDC2DD9094E5}">
      <dgm:prSet phldrT="[Text]"/>
      <dgm:spPr/>
      <dgm:t>
        <a:bodyPr/>
        <a:lstStyle/>
        <a:p>
          <a:r>
            <a:rPr lang="en-US" dirty="0" smtClean="0"/>
            <a:t>Visits?</a:t>
          </a:r>
          <a:endParaRPr lang="en-US" dirty="0"/>
        </a:p>
      </dgm:t>
    </dgm:pt>
    <dgm:pt modelId="{C5C4F1DA-1C32-42B1-8FA7-7DA1EBE41E2E}" type="parTrans" cxnId="{E63F64D7-A711-44C4-A06B-915A8BD53112}">
      <dgm:prSet/>
      <dgm:spPr/>
    </dgm:pt>
    <dgm:pt modelId="{DAF19DA9-0475-411B-9777-11C508EDC78E}" type="sibTrans" cxnId="{E63F64D7-A711-44C4-A06B-915A8BD53112}">
      <dgm:prSet/>
      <dgm:spPr/>
    </dgm:pt>
    <dgm:pt modelId="{8B8C4285-17D1-4B03-A482-C393098FFC52}">
      <dgm:prSet phldrT="[Text]"/>
      <dgm:spPr/>
      <dgm:t>
        <a:bodyPr/>
        <a:lstStyle/>
        <a:p>
          <a:r>
            <a:rPr lang="en-US" dirty="0" smtClean="0"/>
            <a:t>PCP?</a:t>
          </a:r>
          <a:endParaRPr lang="en-US" dirty="0"/>
        </a:p>
      </dgm:t>
    </dgm:pt>
    <dgm:pt modelId="{AAD296B7-BF12-45C4-9EA6-E5F31E40A6A4}" type="parTrans" cxnId="{B296E74B-266F-4478-BBF6-3AFF66929C83}">
      <dgm:prSet/>
      <dgm:spPr/>
    </dgm:pt>
    <dgm:pt modelId="{7A18ACF7-FEC7-49B2-B76C-33183E8931C6}" type="sibTrans" cxnId="{B296E74B-266F-4478-BBF6-3AFF66929C83}">
      <dgm:prSet/>
      <dgm:spPr/>
    </dgm:pt>
    <dgm:pt modelId="{26A2099C-977A-4C18-B0A5-054E3BC7EF20}">
      <dgm:prSet phldrT="[Text]"/>
      <dgm:spPr/>
      <dgm:t>
        <a:bodyPr/>
        <a:lstStyle/>
        <a:p>
          <a:r>
            <a:rPr lang="en-US" dirty="0" smtClean="0"/>
            <a:t>Oral?</a:t>
          </a:r>
          <a:endParaRPr lang="en-US" dirty="0"/>
        </a:p>
      </dgm:t>
    </dgm:pt>
    <dgm:pt modelId="{1615B349-E405-4DE3-A88A-A0B0CA1DE2A5}" type="parTrans" cxnId="{A2F1147A-DA90-442D-85CB-0669DD0F5971}">
      <dgm:prSet/>
      <dgm:spPr/>
    </dgm:pt>
    <dgm:pt modelId="{CD984403-CE9D-48A7-9089-8FDEFC2F4EAE}" type="sibTrans" cxnId="{A2F1147A-DA90-442D-85CB-0669DD0F5971}">
      <dgm:prSet/>
      <dgm:spPr/>
    </dgm:pt>
    <dgm:pt modelId="{270F770C-9C5D-4D4B-BCAD-5CAD644F6CC4}">
      <dgm:prSet phldrT="[Text]"/>
      <dgm:spPr/>
      <dgm:t>
        <a:bodyPr/>
        <a:lstStyle/>
        <a:p>
          <a:r>
            <a:rPr lang="en-US" dirty="0" smtClean="0"/>
            <a:t>Vaccines?</a:t>
          </a:r>
          <a:endParaRPr lang="en-US" dirty="0"/>
        </a:p>
      </dgm:t>
    </dgm:pt>
    <dgm:pt modelId="{0F1337AA-80CC-4A76-96CC-023B83334254}" type="parTrans" cxnId="{7675FA31-A7BD-4946-9E20-72991E060404}">
      <dgm:prSet/>
      <dgm:spPr/>
    </dgm:pt>
    <dgm:pt modelId="{37025D81-9A82-42CE-8CA6-4558E2B6CCE2}" type="sibTrans" cxnId="{7675FA31-A7BD-4946-9E20-72991E060404}">
      <dgm:prSet/>
      <dgm:spPr/>
    </dgm:pt>
    <dgm:pt modelId="{8FAB3245-4B81-4CCF-9F04-E1C371200A8E}">
      <dgm:prSet phldrT="[Text]"/>
      <dgm:spPr/>
      <dgm:t>
        <a:bodyPr/>
        <a:lstStyle/>
        <a:p>
          <a:r>
            <a:rPr lang="en-US" dirty="0" smtClean="0"/>
            <a:t>Lipids?</a:t>
          </a:r>
          <a:endParaRPr lang="en-US" dirty="0"/>
        </a:p>
      </dgm:t>
    </dgm:pt>
    <dgm:pt modelId="{8EE86118-DE4A-4DCD-A380-94497BC212FA}" type="parTrans" cxnId="{5DFB52C9-3378-410F-A3B8-6BC577429C8E}">
      <dgm:prSet/>
      <dgm:spPr/>
    </dgm:pt>
    <dgm:pt modelId="{4053BD04-DD00-4C8E-BEEF-BDD848777C66}" type="sibTrans" cxnId="{5DFB52C9-3378-410F-A3B8-6BC577429C8E}">
      <dgm:prSet/>
      <dgm:spPr/>
    </dgm:pt>
    <dgm:pt modelId="{5E6AF6E7-02F8-49AC-8E9A-FB417BC31613}">
      <dgm:prSet phldrT="[Text]"/>
      <dgm:spPr/>
      <dgm:t>
        <a:bodyPr/>
        <a:lstStyle/>
        <a:p>
          <a:r>
            <a:rPr lang="en-US" dirty="0" smtClean="0"/>
            <a:t>TB?</a:t>
          </a:r>
          <a:endParaRPr lang="en-US" dirty="0"/>
        </a:p>
      </dgm:t>
    </dgm:pt>
    <dgm:pt modelId="{A9C2DFCB-73FC-4CEB-83D7-45CC542A128E}" type="parTrans" cxnId="{6EB110CE-F14A-4F4A-B212-43BDC51108D8}">
      <dgm:prSet/>
      <dgm:spPr/>
    </dgm:pt>
    <dgm:pt modelId="{DE8D26B8-CA2E-46FF-8D24-EE1E09801A00}" type="sibTrans" cxnId="{6EB110CE-F14A-4F4A-B212-43BDC51108D8}">
      <dgm:prSet/>
      <dgm:spPr/>
    </dgm:pt>
    <dgm:pt modelId="{114735F2-B531-4C03-A7DE-E7040B5617DC}">
      <dgm:prSet phldrT="[Text]"/>
      <dgm:spPr/>
      <dgm:t>
        <a:bodyPr/>
        <a:lstStyle/>
        <a:p>
          <a:r>
            <a:rPr lang="en-US" dirty="0" smtClean="0"/>
            <a:t>Syphilis?</a:t>
          </a:r>
          <a:endParaRPr lang="en-US" dirty="0"/>
        </a:p>
      </dgm:t>
    </dgm:pt>
    <dgm:pt modelId="{DE7DACA6-A1B1-4CF2-866D-712B3707B332}" type="parTrans" cxnId="{A4C47A09-D258-4B43-8CF7-CB5394617014}">
      <dgm:prSet/>
      <dgm:spPr/>
    </dgm:pt>
    <dgm:pt modelId="{9D74CFDC-2442-48F2-942F-516EAB48AA49}" type="sibTrans" cxnId="{A4C47A09-D258-4B43-8CF7-CB5394617014}">
      <dgm:prSet/>
      <dgm:spPr/>
    </dgm:pt>
    <dgm:pt modelId="{27411A25-8CED-49E9-9B53-B7EBAEB131E5}">
      <dgm:prSet phldrT="[Text]"/>
      <dgm:spPr/>
      <dgm:t>
        <a:bodyPr/>
        <a:lstStyle/>
        <a:p>
          <a:r>
            <a:rPr lang="en-US" dirty="0" err="1" smtClean="0"/>
            <a:t>Hep</a:t>
          </a:r>
          <a:r>
            <a:rPr lang="en-US" dirty="0" smtClean="0"/>
            <a:t> B?</a:t>
          </a:r>
          <a:endParaRPr lang="en-US" dirty="0"/>
        </a:p>
      </dgm:t>
    </dgm:pt>
    <dgm:pt modelId="{D0E0158D-42F2-404B-993A-6478A1397BA5}" type="parTrans" cxnId="{E3D8D918-B674-411C-8877-78708891A2AA}">
      <dgm:prSet/>
      <dgm:spPr/>
    </dgm:pt>
    <dgm:pt modelId="{3DBD3338-84D3-4059-858E-36F8A92A580E}" type="sibTrans" cxnId="{E3D8D918-B674-411C-8877-78708891A2AA}">
      <dgm:prSet/>
      <dgm:spPr/>
    </dgm:pt>
    <dgm:pt modelId="{32BB3A2B-5AEA-429C-AFD6-4219F0984752}">
      <dgm:prSet phldrT="[Text]"/>
      <dgm:spPr/>
      <dgm:t>
        <a:bodyPr/>
        <a:lstStyle/>
        <a:p>
          <a:r>
            <a:rPr lang="en-US" dirty="0" smtClean="0"/>
            <a:t>Risk?</a:t>
          </a:r>
          <a:endParaRPr lang="en-US" dirty="0"/>
        </a:p>
      </dgm:t>
    </dgm:pt>
    <dgm:pt modelId="{7498F475-AB5E-4FB2-BA44-621547DD82B6}" type="parTrans" cxnId="{4851DA1F-02F8-4D1D-AB80-83E0ADAFF0C7}">
      <dgm:prSet/>
      <dgm:spPr/>
    </dgm:pt>
    <dgm:pt modelId="{C7AD2592-8520-40D3-A390-48CF99486BDC}" type="sibTrans" cxnId="{4851DA1F-02F8-4D1D-AB80-83E0ADAFF0C7}">
      <dgm:prSet/>
      <dgm:spPr/>
    </dgm:pt>
    <dgm:pt modelId="{5EF9EED3-3819-41F7-AA01-16F390F5A8F7}">
      <dgm:prSet phldrT="[Text]"/>
      <dgm:spPr/>
      <dgm:t>
        <a:bodyPr/>
        <a:lstStyle/>
        <a:p>
          <a:r>
            <a:rPr lang="en-US" dirty="0" smtClean="0"/>
            <a:t>Alcohol?</a:t>
          </a:r>
          <a:endParaRPr lang="en-US" dirty="0"/>
        </a:p>
      </dgm:t>
    </dgm:pt>
    <dgm:pt modelId="{CCE77E3D-6D67-4DD5-89BB-C6B0752F2FAC}" type="parTrans" cxnId="{FF59F05E-3BC5-4E8B-BEE1-F59D84BA10AA}">
      <dgm:prSet/>
      <dgm:spPr/>
    </dgm:pt>
    <dgm:pt modelId="{1F65C205-3275-419E-9787-3D4446C553B9}" type="sibTrans" cxnId="{FF59F05E-3BC5-4E8B-BEE1-F59D84BA10AA}">
      <dgm:prSet/>
      <dgm:spPr/>
    </dgm:pt>
    <dgm:pt modelId="{44C83E75-7AB5-4BA3-B2BF-0148ECA9101F}">
      <dgm:prSet phldrT="[Text]"/>
      <dgm:spPr/>
      <dgm:t>
        <a:bodyPr/>
        <a:lstStyle/>
        <a:p>
          <a:r>
            <a:rPr lang="en-US" dirty="0" smtClean="0"/>
            <a:t>Tobacco?</a:t>
          </a:r>
          <a:endParaRPr lang="en-US" dirty="0"/>
        </a:p>
      </dgm:t>
    </dgm:pt>
    <dgm:pt modelId="{92AC7AF4-F111-41AD-9277-DF96409D9D69}" type="parTrans" cxnId="{7F879498-F40E-440C-B83B-A5EE274901B2}">
      <dgm:prSet/>
      <dgm:spPr/>
    </dgm:pt>
    <dgm:pt modelId="{90B7DB9E-E4B1-40D3-B362-B71F6F90B062}" type="sibTrans" cxnId="{7F879498-F40E-440C-B83B-A5EE274901B2}">
      <dgm:prSet/>
      <dgm:spPr/>
    </dgm:pt>
    <dgm:pt modelId="{D48C1357-A0A2-4CAB-B3EA-7F7F00B8EDE2}" type="pres">
      <dgm:prSet presAssocID="{59E7FC77-E8A8-431B-A029-E110515A3DFC}" presName="Name0" presStyleCnt="0">
        <dgm:presLayoutVars>
          <dgm:dir/>
          <dgm:animLvl val="lvl"/>
          <dgm:resizeHandles val="exact"/>
        </dgm:presLayoutVars>
      </dgm:prSet>
      <dgm:spPr/>
      <dgm:t>
        <a:bodyPr/>
        <a:lstStyle/>
        <a:p>
          <a:endParaRPr lang="en-US"/>
        </a:p>
      </dgm:t>
    </dgm:pt>
    <dgm:pt modelId="{C1955D3F-DBD7-4F20-B444-F6DAEFF31243}" type="pres">
      <dgm:prSet presAssocID="{635C430C-8079-4E01-A459-AFA8B854C47C}" presName="composite" presStyleCnt="0"/>
      <dgm:spPr/>
    </dgm:pt>
    <dgm:pt modelId="{516E1EE3-D9B2-402E-86A5-BBB24B661EF6}" type="pres">
      <dgm:prSet presAssocID="{635C430C-8079-4E01-A459-AFA8B854C47C}" presName="parTx" presStyleLbl="alignNode1" presStyleIdx="0" presStyleCnt="3">
        <dgm:presLayoutVars>
          <dgm:chMax val="0"/>
          <dgm:chPref val="0"/>
          <dgm:bulletEnabled val="1"/>
        </dgm:presLayoutVars>
      </dgm:prSet>
      <dgm:spPr/>
      <dgm:t>
        <a:bodyPr/>
        <a:lstStyle/>
        <a:p>
          <a:endParaRPr lang="en-US"/>
        </a:p>
      </dgm:t>
    </dgm:pt>
    <dgm:pt modelId="{57470374-87BC-40B5-BEA4-68DAD9B89A4D}" type="pres">
      <dgm:prSet presAssocID="{635C430C-8079-4E01-A459-AFA8B854C47C}" presName="desTx" presStyleLbl="alignAccFollowNode1" presStyleIdx="0" presStyleCnt="3">
        <dgm:presLayoutVars>
          <dgm:bulletEnabled val="1"/>
        </dgm:presLayoutVars>
      </dgm:prSet>
      <dgm:spPr/>
      <dgm:t>
        <a:bodyPr/>
        <a:lstStyle/>
        <a:p>
          <a:endParaRPr lang="en-US"/>
        </a:p>
      </dgm:t>
    </dgm:pt>
    <dgm:pt modelId="{29E81EB4-7070-4ECD-B6FD-9020CAA60F8A}" type="pres">
      <dgm:prSet presAssocID="{1A5C6E43-993A-4837-B36D-202A5BB72358}" presName="space" presStyleCnt="0"/>
      <dgm:spPr/>
    </dgm:pt>
    <dgm:pt modelId="{8D3D7A32-2627-4917-8BC5-2180637FE266}" type="pres">
      <dgm:prSet presAssocID="{0F708B27-22BA-405A-B937-92E85DCEBD58}" presName="composite" presStyleCnt="0"/>
      <dgm:spPr/>
    </dgm:pt>
    <dgm:pt modelId="{1CF4262C-0B37-460D-9230-2CC0CB7B640A}" type="pres">
      <dgm:prSet presAssocID="{0F708B27-22BA-405A-B937-92E85DCEBD58}" presName="parTx" presStyleLbl="alignNode1" presStyleIdx="1" presStyleCnt="3">
        <dgm:presLayoutVars>
          <dgm:chMax val="0"/>
          <dgm:chPref val="0"/>
          <dgm:bulletEnabled val="1"/>
        </dgm:presLayoutVars>
      </dgm:prSet>
      <dgm:spPr/>
      <dgm:t>
        <a:bodyPr/>
        <a:lstStyle/>
        <a:p>
          <a:endParaRPr lang="en-US"/>
        </a:p>
      </dgm:t>
    </dgm:pt>
    <dgm:pt modelId="{531E2A47-0D0E-4228-9531-AD2F98273166}" type="pres">
      <dgm:prSet presAssocID="{0F708B27-22BA-405A-B937-92E85DCEBD58}" presName="desTx" presStyleLbl="alignAccFollowNode1" presStyleIdx="1" presStyleCnt="3">
        <dgm:presLayoutVars>
          <dgm:bulletEnabled val="1"/>
        </dgm:presLayoutVars>
      </dgm:prSet>
      <dgm:spPr/>
      <dgm:t>
        <a:bodyPr/>
        <a:lstStyle/>
        <a:p>
          <a:endParaRPr lang="en-US"/>
        </a:p>
      </dgm:t>
    </dgm:pt>
    <dgm:pt modelId="{0177C578-3BD2-457E-9B05-59C42BCE5ECC}" type="pres">
      <dgm:prSet presAssocID="{2DC621C4-C2FA-4D67-AA6E-3C38BCDD5B28}" presName="space" presStyleCnt="0"/>
      <dgm:spPr/>
    </dgm:pt>
    <dgm:pt modelId="{89FC05B3-7F5D-48FE-8DFD-A992CD82F84F}" type="pres">
      <dgm:prSet presAssocID="{4C065E50-633E-4487-B555-A4F70C67B608}" presName="composite" presStyleCnt="0"/>
      <dgm:spPr/>
    </dgm:pt>
    <dgm:pt modelId="{ECE5B94C-E3A1-4FBA-8886-AC08BB60F87C}" type="pres">
      <dgm:prSet presAssocID="{4C065E50-633E-4487-B555-A4F70C67B608}" presName="parTx" presStyleLbl="alignNode1" presStyleIdx="2" presStyleCnt="3">
        <dgm:presLayoutVars>
          <dgm:chMax val="0"/>
          <dgm:chPref val="0"/>
          <dgm:bulletEnabled val="1"/>
        </dgm:presLayoutVars>
      </dgm:prSet>
      <dgm:spPr/>
      <dgm:t>
        <a:bodyPr/>
        <a:lstStyle/>
        <a:p>
          <a:endParaRPr lang="en-US"/>
        </a:p>
      </dgm:t>
    </dgm:pt>
    <dgm:pt modelId="{A7FAB1F9-91BD-4AD7-8531-45C09039FBDE}" type="pres">
      <dgm:prSet presAssocID="{4C065E50-633E-4487-B555-A4F70C67B608}" presName="desTx" presStyleLbl="alignAccFollowNode1" presStyleIdx="2" presStyleCnt="3">
        <dgm:presLayoutVars>
          <dgm:bulletEnabled val="1"/>
        </dgm:presLayoutVars>
      </dgm:prSet>
      <dgm:spPr/>
      <dgm:t>
        <a:bodyPr/>
        <a:lstStyle/>
        <a:p>
          <a:endParaRPr lang="en-US"/>
        </a:p>
      </dgm:t>
    </dgm:pt>
  </dgm:ptLst>
  <dgm:cxnLst>
    <dgm:cxn modelId="{CE06C09C-FB5A-4FB8-8A43-6DDFA2F7D43D}" type="presOf" srcId="{25E677D7-CA24-49E0-84D6-ADA84B7A9C40}" destId="{A7FAB1F9-91BD-4AD7-8531-45C09039FBDE}" srcOrd="0" destOrd="0" presId="urn:microsoft.com/office/officeart/2005/8/layout/hList1"/>
    <dgm:cxn modelId="{1E4B83D9-A78C-4D1D-9AE3-07DB80D0FD24}" type="presOf" srcId="{541126C4-D320-40CC-A161-F95771988798}" destId="{A7FAB1F9-91BD-4AD7-8531-45C09039FBDE}" srcOrd="0" destOrd="4" presId="urn:microsoft.com/office/officeart/2005/8/layout/hList1"/>
    <dgm:cxn modelId="{5DFB52C9-3378-410F-A3B8-6BC577429C8E}" srcId="{0F708B27-22BA-405A-B937-92E85DCEBD58}" destId="{8FAB3245-4B81-4CCF-9F04-E1C371200A8E}" srcOrd="2" destOrd="0" parTransId="{8EE86118-DE4A-4DCD-A380-94497BC212FA}" sibTransId="{4053BD04-DD00-4C8E-BEEF-BDD848777C66}"/>
    <dgm:cxn modelId="{462E3089-6B8F-4E4D-BDD2-6829BA95A3B4}" type="presOf" srcId="{5E6AF6E7-02F8-49AC-8E9A-FB417BC31613}" destId="{531E2A47-0D0E-4228-9531-AD2F98273166}" srcOrd="0" destOrd="3" presId="urn:microsoft.com/office/officeart/2005/8/layout/hList1"/>
    <dgm:cxn modelId="{E63F64D7-A711-44C4-A06B-915A8BD53112}" srcId="{635C430C-8079-4E01-A459-AFA8B854C47C}" destId="{AA6C2E7D-5A9C-4040-99DB-CDC2DD9094E5}" srcOrd="1" destOrd="0" parTransId="{C5C4F1DA-1C32-42B1-8FA7-7DA1EBE41E2E}" sibTransId="{DAF19DA9-0475-411B-9777-11C508EDC78E}"/>
    <dgm:cxn modelId="{0A960F72-09B7-4003-AF2F-BCFE81D4F3ED}" type="presOf" srcId="{59E7FC77-E8A8-431B-A029-E110515A3DFC}" destId="{D48C1357-A0A2-4CAB-B3EA-7F7F00B8EDE2}" srcOrd="0" destOrd="0" presId="urn:microsoft.com/office/officeart/2005/8/layout/hList1"/>
    <dgm:cxn modelId="{D1796200-32E3-40C0-8AF3-52F860EBB85D}" srcId="{59E7FC77-E8A8-431B-A029-E110515A3DFC}" destId="{0F708B27-22BA-405A-B937-92E85DCEBD58}" srcOrd="1" destOrd="0" parTransId="{24DA3342-6A68-45CB-A610-0790FADD42A2}" sibTransId="{2DC621C4-C2FA-4D67-AA6E-3C38BCDD5B28}"/>
    <dgm:cxn modelId="{083AAAE8-7BAD-4647-9D3B-40C07E03FB93}" srcId="{59E7FC77-E8A8-431B-A029-E110515A3DFC}" destId="{4C065E50-633E-4487-B555-A4F70C67B608}" srcOrd="2" destOrd="0" parTransId="{4CE6E6AD-2665-419E-A271-067D68A00DD9}" sibTransId="{8ACD14B6-8C88-4219-A20E-11B3752DD718}"/>
    <dgm:cxn modelId="{7F879498-F40E-440C-B83B-A5EE274901B2}" srcId="{4C065E50-633E-4487-B555-A4F70C67B608}" destId="{44C83E75-7AB5-4BA3-B2BF-0148ECA9101F}" srcOrd="3" destOrd="0" parTransId="{92AC7AF4-F111-41AD-9277-DF96409D9D69}" sibTransId="{90B7DB9E-E4B1-40D3-B362-B71F6F90B062}"/>
    <dgm:cxn modelId="{39D5415D-3FC3-4CE4-B5AF-F32D5C09A7B0}" type="presOf" srcId="{8B8C4285-17D1-4B03-A482-C393098FFC52}" destId="{57470374-87BC-40B5-BEA4-68DAD9B89A4D}" srcOrd="0" destOrd="3" presId="urn:microsoft.com/office/officeart/2005/8/layout/hList1"/>
    <dgm:cxn modelId="{4213A600-574F-4143-9741-682D27309824}" type="presOf" srcId="{44C83E75-7AB5-4BA3-B2BF-0148ECA9101F}" destId="{A7FAB1F9-91BD-4AD7-8531-45C09039FBDE}" srcOrd="0" destOrd="3" presId="urn:microsoft.com/office/officeart/2005/8/layout/hList1"/>
    <dgm:cxn modelId="{DBDE6F36-4EF3-4C90-B667-C7C078EF2154}" srcId="{635C430C-8079-4E01-A459-AFA8B854C47C}" destId="{C50E0B1D-C948-4263-B3E1-1871A536F992}" srcOrd="2" destOrd="0" parTransId="{E9CAD9D5-18BE-4F54-A54D-CEEC4F4F72B1}" sibTransId="{92585D25-508D-4A2D-AA4D-DF50519DA0C0}"/>
    <dgm:cxn modelId="{A4C47A09-D258-4B43-8CF7-CB5394617014}" srcId="{0F708B27-22BA-405A-B937-92E85DCEBD58}" destId="{114735F2-B531-4C03-A7DE-E7040B5617DC}" srcOrd="4" destOrd="0" parTransId="{DE7DACA6-A1B1-4CF2-866D-712B3707B332}" sibTransId="{9D74CFDC-2442-48F2-942F-516EAB48AA49}"/>
    <dgm:cxn modelId="{6014F4A1-8DB1-44FA-A3E8-4AD25083E5C4}" type="presOf" srcId="{FF07FD81-C282-46D8-8E07-E6B92B38CDC1}" destId="{531E2A47-0D0E-4228-9531-AD2F98273166}" srcOrd="0" destOrd="0" presId="urn:microsoft.com/office/officeart/2005/8/layout/hList1"/>
    <dgm:cxn modelId="{E3D8D918-B674-411C-8877-78708891A2AA}" srcId="{0F708B27-22BA-405A-B937-92E85DCEBD58}" destId="{27411A25-8CED-49E9-9B53-B7EBAEB131E5}" srcOrd="5" destOrd="0" parTransId="{D0E0158D-42F2-404B-993A-6478A1397BA5}" sibTransId="{3DBD3338-84D3-4059-858E-36F8A92A580E}"/>
    <dgm:cxn modelId="{A2F1147A-DA90-442D-85CB-0669DD0F5971}" srcId="{635C430C-8079-4E01-A459-AFA8B854C47C}" destId="{26A2099C-977A-4C18-B0A5-054E3BC7EF20}" srcOrd="4" destOrd="0" parTransId="{1615B349-E405-4DE3-A88A-A0B0CA1DE2A5}" sibTransId="{CD984403-CE9D-48A7-9089-8FDEFC2F4EAE}"/>
    <dgm:cxn modelId="{F8D9566C-DCA7-4043-B495-0E043DC78DC3}" type="presOf" srcId="{114735F2-B531-4C03-A7DE-E7040B5617DC}" destId="{531E2A47-0D0E-4228-9531-AD2F98273166}" srcOrd="0" destOrd="4" presId="urn:microsoft.com/office/officeart/2005/8/layout/hList1"/>
    <dgm:cxn modelId="{1C7C00EA-50DC-4080-B95D-4C2D53F31D7F}" type="presOf" srcId="{270F770C-9C5D-4D4B-BCAD-5CAD644F6CC4}" destId="{57470374-87BC-40B5-BEA4-68DAD9B89A4D}" srcOrd="0" destOrd="5" presId="urn:microsoft.com/office/officeart/2005/8/layout/hList1"/>
    <dgm:cxn modelId="{8E98F265-00D8-4969-A5FA-4ACBB9EFDF5E}" type="presOf" srcId="{334767E6-CE72-4514-A839-BC677A42D9FA}" destId="{57470374-87BC-40B5-BEA4-68DAD9B89A4D}" srcOrd="0" destOrd="0" presId="urn:microsoft.com/office/officeart/2005/8/layout/hList1"/>
    <dgm:cxn modelId="{7675FA31-A7BD-4946-9E20-72991E060404}" srcId="{635C430C-8079-4E01-A459-AFA8B854C47C}" destId="{270F770C-9C5D-4D4B-BCAD-5CAD644F6CC4}" srcOrd="5" destOrd="0" parTransId="{0F1337AA-80CC-4A76-96CC-023B83334254}" sibTransId="{37025D81-9A82-42CE-8CA6-4558E2B6CCE2}"/>
    <dgm:cxn modelId="{D8BE193E-0268-46F8-AE06-168416BA7642}" type="presOf" srcId="{635C430C-8079-4E01-A459-AFA8B854C47C}" destId="{516E1EE3-D9B2-402E-86A5-BBB24B661EF6}" srcOrd="0" destOrd="0" presId="urn:microsoft.com/office/officeart/2005/8/layout/hList1"/>
    <dgm:cxn modelId="{44152107-939D-4C5E-9281-1723ACC9C3C7}" srcId="{0F708B27-22BA-405A-B937-92E85DCEBD58}" destId="{FF07FD81-C282-46D8-8E07-E6B92B38CDC1}" srcOrd="0" destOrd="0" parTransId="{D447CE32-5065-4899-90DE-BD6D7B08DABB}" sibTransId="{A3114D1B-3EA9-4F83-A9CD-535456BB919F}"/>
    <dgm:cxn modelId="{C74E1735-F61B-468B-AEC2-A30CED7AEEF5}" srcId="{635C430C-8079-4E01-A459-AFA8B854C47C}" destId="{334767E6-CE72-4514-A839-BC677A42D9FA}" srcOrd="0" destOrd="0" parTransId="{69E8F36F-A4B8-422D-B1C7-2C524FED3020}" sibTransId="{B6C58108-0794-4C0B-BE57-FB100B4528EA}"/>
    <dgm:cxn modelId="{AB1B31D8-4DE0-4ECA-8993-ABA36C9D6306}" type="presOf" srcId="{26A2099C-977A-4C18-B0A5-054E3BC7EF20}" destId="{57470374-87BC-40B5-BEA4-68DAD9B89A4D}" srcOrd="0" destOrd="4" presId="urn:microsoft.com/office/officeart/2005/8/layout/hList1"/>
    <dgm:cxn modelId="{5CBAB1AD-D97A-4BC7-8DFA-D8E655259F91}" srcId="{4C065E50-633E-4487-B555-A4F70C67B608}" destId="{541126C4-D320-40CC-A161-F95771988798}" srcOrd="4" destOrd="0" parTransId="{6E78091E-3F0A-40B2-8385-C6CEE79DE6F6}" sibTransId="{90A013C0-6309-4130-BCAD-38105C6978A4}"/>
    <dgm:cxn modelId="{4851DA1F-02F8-4D1D-AB80-83E0ADAFF0C7}" srcId="{4C065E50-633E-4487-B555-A4F70C67B608}" destId="{32BB3A2B-5AEA-429C-AFD6-4219F0984752}" srcOrd="1" destOrd="0" parTransId="{7498F475-AB5E-4FB2-BA44-621547DD82B6}" sibTransId="{C7AD2592-8520-40D3-A390-48CF99486BDC}"/>
    <dgm:cxn modelId="{B296E74B-266F-4478-BBF6-3AFF66929C83}" srcId="{635C430C-8079-4E01-A459-AFA8B854C47C}" destId="{8B8C4285-17D1-4B03-A482-C393098FFC52}" srcOrd="3" destOrd="0" parTransId="{AAD296B7-BF12-45C4-9EA6-E5F31E40A6A4}" sibTransId="{7A18ACF7-FEC7-49B2-B76C-33183E8931C6}"/>
    <dgm:cxn modelId="{FF59F05E-3BC5-4E8B-BEE1-F59D84BA10AA}" srcId="{4C065E50-633E-4487-B555-A4F70C67B608}" destId="{5EF9EED3-3819-41F7-AA01-16F390F5A8F7}" srcOrd="2" destOrd="0" parTransId="{CCE77E3D-6D67-4DD5-89BB-C6B0752F2FAC}" sibTransId="{1F65C205-3275-419E-9787-3D4446C553B9}"/>
    <dgm:cxn modelId="{CD87B58C-6F9D-470B-BC57-52569C4B3FB0}" type="presOf" srcId="{0F708B27-22BA-405A-B937-92E85DCEBD58}" destId="{1CF4262C-0B37-460D-9230-2CC0CB7B640A}" srcOrd="0" destOrd="0" presId="urn:microsoft.com/office/officeart/2005/8/layout/hList1"/>
    <dgm:cxn modelId="{FD3AA76E-C05F-42A7-9B4B-17442D629BBD}" type="presOf" srcId="{5EF9EED3-3819-41F7-AA01-16F390F5A8F7}" destId="{A7FAB1F9-91BD-4AD7-8531-45C09039FBDE}" srcOrd="0" destOrd="2" presId="urn:microsoft.com/office/officeart/2005/8/layout/hList1"/>
    <dgm:cxn modelId="{DEEA889F-0EB2-4D81-BE4C-00B993DEA27A}" srcId="{59E7FC77-E8A8-431B-A029-E110515A3DFC}" destId="{635C430C-8079-4E01-A459-AFA8B854C47C}" srcOrd="0" destOrd="0" parTransId="{D4F6FADD-F25F-419E-9434-22AC284D5F6B}" sibTransId="{1A5C6E43-993A-4837-B36D-202A5BB72358}"/>
    <dgm:cxn modelId="{B4C35E2E-7618-4D1F-ACB9-1D10F07A8EC0}" srcId="{4C065E50-633E-4487-B555-A4F70C67B608}" destId="{25E677D7-CA24-49E0-84D6-ADA84B7A9C40}" srcOrd="0" destOrd="0" parTransId="{1D34D29F-37E9-4D61-93F8-2DA9F761A1D3}" sibTransId="{6BF5C4D0-2A35-4F79-AD6B-562DB7FF685B}"/>
    <dgm:cxn modelId="{50297EF6-D64A-4B32-81A7-7631FF996DBE}" type="presOf" srcId="{AA6C2E7D-5A9C-4040-99DB-CDC2DD9094E5}" destId="{57470374-87BC-40B5-BEA4-68DAD9B89A4D}" srcOrd="0" destOrd="1" presId="urn:microsoft.com/office/officeart/2005/8/layout/hList1"/>
    <dgm:cxn modelId="{69BD8A6F-2DAD-4C53-BE98-3702C0294F80}" type="presOf" srcId="{4C065E50-633E-4487-B555-A4F70C67B608}" destId="{ECE5B94C-E3A1-4FBA-8886-AC08BB60F87C}" srcOrd="0" destOrd="0" presId="urn:microsoft.com/office/officeart/2005/8/layout/hList1"/>
    <dgm:cxn modelId="{6EB110CE-F14A-4F4A-B212-43BDC51108D8}" srcId="{0F708B27-22BA-405A-B937-92E85DCEBD58}" destId="{5E6AF6E7-02F8-49AC-8E9A-FB417BC31613}" srcOrd="3" destOrd="0" parTransId="{A9C2DFCB-73FC-4CEB-83D7-45CC542A128E}" sibTransId="{DE8D26B8-CA2E-46FF-8D24-EE1E09801A00}"/>
    <dgm:cxn modelId="{C6934DED-90AA-4FCB-8A36-E4B77912E8B7}" type="presOf" srcId="{C50E0B1D-C948-4263-B3E1-1871A536F992}" destId="{57470374-87BC-40B5-BEA4-68DAD9B89A4D}" srcOrd="0" destOrd="2" presId="urn:microsoft.com/office/officeart/2005/8/layout/hList1"/>
    <dgm:cxn modelId="{C7C20C88-E718-417B-83B3-B048FE192CA6}" type="presOf" srcId="{8FAB3245-4B81-4CCF-9F04-E1C371200A8E}" destId="{531E2A47-0D0E-4228-9531-AD2F98273166}" srcOrd="0" destOrd="2" presId="urn:microsoft.com/office/officeart/2005/8/layout/hList1"/>
    <dgm:cxn modelId="{1EB3A735-6F2E-4362-94BE-BB64492AF163}" type="presOf" srcId="{32BB3A2B-5AEA-429C-AFD6-4219F0984752}" destId="{A7FAB1F9-91BD-4AD7-8531-45C09039FBDE}" srcOrd="0" destOrd="1" presId="urn:microsoft.com/office/officeart/2005/8/layout/hList1"/>
    <dgm:cxn modelId="{2E49BB91-7309-4FE1-9976-53A29E372FF0}" srcId="{0F708B27-22BA-405A-B937-92E85DCEBD58}" destId="{FD6C48BD-DA4D-4CD4-B51F-00615F929790}" srcOrd="1" destOrd="0" parTransId="{78B34998-AB19-4069-B330-052DA10B851B}" sibTransId="{B690F635-D100-44BA-ABA8-5FE0B063060E}"/>
    <dgm:cxn modelId="{834A4665-6FF7-4C5E-A142-3D76EF288ACA}" type="presOf" srcId="{27411A25-8CED-49E9-9B53-B7EBAEB131E5}" destId="{531E2A47-0D0E-4228-9531-AD2F98273166}" srcOrd="0" destOrd="5" presId="urn:microsoft.com/office/officeart/2005/8/layout/hList1"/>
    <dgm:cxn modelId="{D0545C38-7B73-49E4-AE86-BE84B3DB14B2}" type="presOf" srcId="{FD6C48BD-DA4D-4CD4-B51F-00615F929790}" destId="{531E2A47-0D0E-4228-9531-AD2F98273166}" srcOrd="0" destOrd="1" presId="urn:microsoft.com/office/officeart/2005/8/layout/hList1"/>
    <dgm:cxn modelId="{64FE1A10-CEE1-4300-9CEC-CEA616327BF8}" type="presParOf" srcId="{D48C1357-A0A2-4CAB-B3EA-7F7F00B8EDE2}" destId="{C1955D3F-DBD7-4F20-B444-F6DAEFF31243}" srcOrd="0" destOrd="0" presId="urn:microsoft.com/office/officeart/2005/8/layout/hList1"/>
    <dgm:cxn modelId="{D162A9BF-6CB2-49E8-BA0A-3F221BABE073}" type="presParOf" srcId="{C1955D3F-DBD7-4F20-B444-F6DAEFF31243}" destId="{516E1EE3-D9B2-402E-86A5-BBB24B661EF6}" srcOrd="0" destOrd="0" presId="urn:microsoft.com/office/officeart/2005/8/layout/hList1"/>
    <dgm:cxn modelId="{6352FD55-8A9D-4060-A903-7875FC1CD914}" type="presParOf" srcId="{C1955D3F-DBD7-4F20-B444-F6DAEFF31243}" destId="{57470374-87BC-40B5-BEA4-68DAD9B89A4D}" srcOrd="1" destOrd="0" presId="urn:microsoft.com/office/officeart/2005/8/layout/hList1"/>
    <dgm:cxn modelId="{7F061B0E-670F-40F7-91CC-9FC2F3D57F10}" type="presParOf" srcId="{D48C1357-A0A2-4CAB-B3EA-7F7F00B8EDE2}" destId="{29E81EB4-7070-4ECD-B6FD-9020CAA60F8A}" srcOrd="1" destOrd="0" presId="urn:microsoft.com/office/officeart/2005/8/layout/hList1"/>
    <dgm:cxn modelId="{99B9EBAD-4D12-4303-87B3-5EF92EAF1C07}" type="presParOf" srcId="{D48C1357-A0A2-4CAB-B3EA-7F7F00B8EDE2}" destId="{8D3D7A32-2627-4917-8BC5-2180637FE266}" srcOrd="2" destOrd="0" presId="urn:microsoft.com/office/officeart/2005/8/layout/hList1"/>
    <dgm:cxn modelId="{4D4ED28E-D4CA-4730-872A-6369C352135F}" type="presParOf" srcId="{8D3D7A32-2627-4917-8BC5-2180637FE266}" destId="{1CF4262C-0B37-460D-9230-2CC0CB7B640A}" srcOrd="0" destOrd="0" presId="urn:microsoft.com/office/officeart/2005/8/layout/hList1"/>
    <dgm:cxn modelId="{5CED9D91-B4EC-484F-A76C-70ABB03102E6}" type="presParOf" srcId="{8D3D7A32-2627-4917-8BC5-2180637FE266}" destId="{531E2A47-0D0E-4228-9531-AD2F98273166}" srcOrd="1" destOrd="0" presId="urn:microsoft.com/office/officeart/2005/8/layout/hList1"/>
    <dgm:cxn modelId="{32CDFAB4-906F-4917-8387-276A6375CEFB}" type="presParOf" srcId="{D48C1357-A0A2-4CAB-B3EA-7F7F00B8EDE2}" destId="{0177C578-3BD2-457E-9B05-59C42BCE5ECC}" srcOrd="3" destOrd="0" presId="urn:microsoft.com/office/officeart/2005/8/layout/hList1"/>
    <dgm:cxn modelId="{3CC93B05-1572-4441-8B23-21C7C2405671}" type="presParOf" srcId="{D48C1357-A0A2-4CAB-B3EA-7F7F00B8EDE2}" destId="{89FC05B3-7F5D-48FE-8DFD-A992CD82F84F}" srcOrd="4" destOrd="0" presId="urn:microsoft.com/office/officeart/2005/8/layout/hList1"/>
    <dgm:cxn modelId="{372ECA51-CD52-4A88-AEC2-485C937FA79A}" type="presParOf" srcId="{89FC05B3-7F5D-48FE-8DFD-A992CD82F84F}" destId="{ECE5B94C-E3A1-4FBA-8886-AC08BB60F87C}" srcOrd="0" destOrd="0" presId="urn:microsoft.com/office/officeart/2005/8/layout/hList1"/>
    <dgm:cxn modelId="{640D862B-174E-4EBE-8AF6-F219E19B393F}" type="presParOf" srcId="{89FC05B3-7F5D-48FE-8DFD-A992CD82F84F}" destId="{A7FAB1F9-91BD-4AD7-8531-45C09039FBD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0CC70C-5D45-41C1-9E3B-2143A1B7E31A}" type="doc">
      <dgm:prSet loTypeId="urn:microsoft.com/office/officeart/2005/8/layout/vList6" loCatId="process" qsTypeId="urn:microsoft.com/office/officeart/2005/8/quickstyle/simple5" qsCatId="simple" csTypeId="urn:microsoft.com/office/officeart/2005/8/colors/accent2_2" csCatId="accent2" phldr="1"/>
      <dgm:spPr/>
      <dgm:t>
        <a:bodyPr/>
        <a:lstStyle/>
        <a:p>
          <a:endParaRPr lang="en-US"/>
        </a:p>
      </dgm:t>
    </dgm:pt>
    <dgm:pt modelId="{33BBE126-D725-4B50-8097-65ACBE60E9EF}">
      <dgm:prSet/>
      <dgm:spPr>
        <a:solidFill>
          <a:srgbClr val="FF0000"/>
        </a:solidFill>
      </dgm:spPr>
      <dgm:t>
        <a:bodyPr/>
        <a:lstStyle/>
        <a:p>
          <a:pPr rtl="0"/>
          <a:r>
            <a:rPr lang="en-US" dirty="0" smtClean="0"/>
            <a:t>Look at the data</a:t>
          </a:r>
          <a:endParaRPr lang="en-US" dirty="0"/>
        </a:p>
      </dgm:t>
    </dgm:pt>
    <dgm:pt modelId="{FEF6A802-CB15-40E8-B07B-4987D5A228E7}" type="parTrans" cxnId="{1835089D-48C5-4EB3-8BD4-0D892D9219DE}">
      <dgm:prSet/>
      <dgm:spPr/>
      <dgm:t>
        <a:bodyPr/>
        <a:lstStyle/>
        <a:p>
          <a:endParaRPr lang="en-US"/>
        </a:p>
      </dgm:t>
    </dgm:pt>
    <dgm:pt modelId="{496576B5-59F2-4C4E-B059-2B8EAF77CA7D}" type="sibTrans" cxnId="{1835089D-48C5-4EB3-8BD4-0D892D9219DE}">
      <dgm:prSet/>
      <dgm:spPr/>
      <dgm:t>
        <a:bodyPr/>
        <a:lstStyle/>
        <a:p>
          <a:endParaRPr lang="en-US"/>
        </a:p>
      </dgm:t>
    </dgm:pt>
    <dgm:pt modelId="{7084AB97-56FE-4F83-BF85-9445241EA0C7}">
      <dgm:prSet custT="1"/>
      <dgm:spPr/>
      <dgm:t>
        <a:bodyPr/>
        <a:lstStyle/>
        <a:p>
          <a:pPr rtl="0"/>
          <a:r>
            <a:rPr lang="en-US" sz="2000" dirty="0" smtClean="0"/>
            <a:t>Doing well, or not?</a:t>
          </a:r>
          <a:endParaRPr lang="en-US" sz="2000" dirty="0"/>
        </a:p>
      </dgm:t>
    </dgm:pt>
    <dgm:pt modelId="{1018B9B7-A73D-4BE4-9929-2E52C309193B}" type="parTrans" cxnId="{FD1E93C4-28E8-4CF5-929B-0D49E24EC720}">
      <dgm:prSet/>
      <dgm:spPr/>
      <dgm:t>
        <a:bodyPr/>
        <a:lstStyle/>
        <a:p>
          <a:endParaRPr lang="en-US"/>
        </a:p>
      </dgm:t>
    </dgm:pt>
    <dgm:pt modelId="{1BAD1069-FEB3-4538-9E31-3D1A1E6E1F3A}" type="sibTrans" cxnId="{FD1E93C4-28E8-4CF5-929B-0D49E24EC720}">
      <dgm:prSet/>
      <dgm:spPr/>
      <dgm:t>
        <a:bodyPr/>
        <a:lstStyle/>
        <a:p>
          <a:endParaRPr lang="en-US"/>
        </a:p>
      </dgm:t>
    </dgm:pt>
    <dgm:pt modelId="{13805718-2A3A-439B-A4C3-3F58B6FC4187}">
      <dgm:prSet custT="1"/>
      <dgm:spPr/>
      <dgm:t>
        <a:bodyPr/>
        <a:lstStyle/>
        <a:p>
          <a:pPr rtl="0"/>
          <a:r>
            <a:rPr lang="en-US" sz="2000" dirty="0" smtClean="0"/>
            <a:t>Performance stable, or a trend?</a:t>
          </a:r>
          <a:endParaRPr lang="en-US" sz="2000" dirty="0"/>
        </a:p>
      </dgm:t>
    </dgm:pt>
    <dgm:pt modelId="{C3B22C45-6BD7-4616-936E-B5AA5B5B1E8A}" type="parTrans" cxnId="{92F3B3DF-57BF-4EE4-8878-8A4F98331DAD}">
      <dgm:prSet/>
      <dgm:spPr/>
      <dgm:t>
        <a:bodyPr/>
        <a:lstStyle/>
        <a:p>
          <a:endParaRPr lang="en-US"/>
        </a:p>
      </dgm:t>
    </dgm:pt>
    <dgm:pt modelId="{AF883439-9341-4EF7-9621-FF52DF95F877}" type="sibTrans" cxnId="{92F3B3DF-57BF-4EE4-8878-8A4F98331DAD}">
      <dgm:prSet/>
      <dgm:spPr/>
      <dgm:t>
        <a:bodyPr/>
        <a:lstStyle/>
        <a:p>
          <a:endParaRPr lang="en-US"/>
        </a:p>
      </dgm:t>
    </dgm:pt>
    <dgm:pt modelId="{FE7E379D-0AF5-4772-8484-CB0A4A52A03A}">
      <dgm:prSet custT="1"/>
      <dgm:spPr/>
      <dgm:t>
        <a:bodyPr/>
        <a:lstStyle/>
        <a:p>
          <a:pPr rtl="0"/>
          <a:r>
            <a:rPr lang="en-US" sz="2000" dirty="0" smtClean="0"/>
            <a:t>Compared to other grantees?</a:t>
          </a:r>
          <a:endParaRPr lang="en-US" sz="2000" dirty="0"/>
        </a:p>
      </dgm:t>
    </dgm:pt>
    <dgm:pt modelId="{D963C2CC-AEBB-4824-9983-ABD2CF046823}" type="parTrans" cxnId="{7A96DBD6-A5AE-4031-85EE-F5DFBBFE11AE}">
      <dgm:prSet/>
      <dgm:spPr/>
      <dgm:t>
        <a:bodyPr/>
        <a:lstStyle/>
        <a:p>
          <a:endParaRPr lang="en-US"/>
        </a:p>
      </dgm:t>
    </dgm:pt>
    <dgm:pt modelId="{7446E87E-2316-481B-8FC8-D6521999F84E}" type="sibTrans" cxnId="{7A96DBD6-A5AE-4031-85EE-F5DFBBFE11AE}">
      <dgm:prSet/>
      <dgm:spPr/>
      <dgm:t>
        <a:bodyPr/>
        <a:lstStyle/>
        <a:p>
          <a:endParaRPr lang="en-US"/>
        </a:p>
      </dgm:t>
    </dgm:pt>
    <dgm:pt modelId="{2F5F9096-FC97-4EF9-9D9E-EA09A3EB0A19}">
      <dgm:prSet/>
      <dgm:spPr>
        <a:solidFill>
          <a:srgbClr val="FF0000"/>
        </a:solidFill>
      </dgm:spPr>
      <dgm:t>
        <a:bodyPr/>
        <a:lstStyle/>
        <a:p>
          <a:pPr rtl="0"/>
          <a:r>
            <a:rPr lang="en-US" dirty="0" smtClean="0"/>
            <a:t>Decide how to act on the data</a:t>
          </a:r>
          <a:endParaRPr lang="en-US" dirty="0"/>
        </a:p>
      </dgm:t>
    </dgm:pt>
    <dgm:pt modelId="{3FB8E64F-AA0D-4299-BA24-EE7F1544B8C9}" type="parTrans" cxnId="{142A8758-C6FE-4337-9AD2-F4263B4F992A}">
      <dgm:prSet/>
      <dgm:spPr/>
      <dgm:t>
        <a:bodyPr/>
        <a:lstStyle/>
        <a:p>
          <a:endParaRPr lang="en-US"/>
        </a:p>
      </dgm:t>
    </dgm:pt>
    <dgm:pt modelId="{64A5CF34-832E-46E8-A1BF-4CAB7B180564}" type="sibTrans" cxnId="{142A8758-C6FE-4337-9AD2-F4263B4F992A}">
      <dgm:prSet/>
      <dgm:spPr/>
      <dgm:t>
        <a:bodyPr/>
        <a:lstStyle/>
        <a:p>
          <a:endParaRPr lang="en-US"/>
        </a:p>
      </dgm:t>
    </dgm:pt>
    <dgm:pt modelId="{FB6DDD9A-97B7-445E-97E4-E322AEF33974}">
      <dgm:prSet custT="1"/>
      <dgm:spPr/>
      <dgm:t>
        <a:bodyPr/>
        <a:lstStyle/>
        <a:p>
          <a:pPr rtl="0"/>
          <a:r>
            <a:rPr lang="en-US" sz="2000" dirty="0" smtClean="0"/>
            <a:t>Which areas need improvement?</a:t>
          </a:r>
          <a:endParaRPr lang="en-US" sz="2000" dirty="0"/>
        </a:p>
      </dgm:t>
    </dgm:pt>
    <dgm:pt modelId="{0546DA65-0358-4A33-A42F-6CB658979808}" type="parTrans" cxnId="{73F7955E-45B2-4AEF-9D2C-4CADDB8C534E}">
      <dgm:prSet/>
      <dgm:spPr/>
      <dgm:t>
        <a:bodyPr/>
        <a:lstStyle/>
        <a:p>
          <a:endParaRPr lang="en-US"/>
        </a:p>
      </dgm:t>
    </dgm:pt>
    <dgm:pt modelId="{47EBF40B-26A1-4042-B0F1-544AC8A17258}" type="sibTrans" cxnId="{73F7955E-45B2-4AEF-9D2C-4CADDB8C534E}">
      <dgm:prSet/>
      <dgm:spPr/>
      <dgm:t>
        <a:bodyPr/>
        <a:lstStyle/>
        <a:p>
          <a:endParaRPr lang="en-US"/>
        </a:p>
      </dgm:t>
    </dgm:pt>
    <dgm:pt modelId="{B012E8C3-F275-4D8F-839D-9D3D6A7EF8BA}">
      <dgm:prSet/>
      <dgm:spPr>
        <a:solidFill>
          <a:srgbClr val="FF0000"/>
        </a:solidFill>
      </dgm:spPr>
      <dgm:t>
        <a:bodyPr/>
        <a:lstStyle/>
        <a:p>
          <a:pPr rtl="0"/>
          <a:r>
            <a:rPr lang="en-US" dirty="0" smtClean="0"/>
            <a:t>Begin improvement work</a:t>
          </a:r>
          <a:endParaRPr lang="en-US" dirty="0"/>
        </a:p>
      </dgm:t>
    </dgm:pt>
    <dgm:pt modelId="{32CF0672-3FCC-4919-AF84-D908310C0B1B}" type="parTrans" cxnId="{EEB1AD54-CFED-48E7-B6E3-F3170D3D31DA}">
      <dgm:prSet/>
      <dgm:spPr/>
      <dgm:t>
        <a:bodyPr/>
        <a:lstStyle/>
        <a:p>
          <a:endParaRPr lang="en-US"/>
        </a:p>
      </dgm:t>
    </dgm:pt>
    <dgm:pt modelId="{4B1FC1A0-7977-4C88-86B2-D5ADDC6982B1}" type="sibTrans" cxnId="{EEB1AD54-CFED-48E7-B6E3-F3170D3D31DA}">
      <dgm:prSet/>
      <dgm:spPr/>
      <dgm:t>
        <a:bodyPr/>
        <a:lstStyle/>
        <a:p>
          <a:endParaRPr lang="en-US"/>
        </a:p>
      </dgm:t>
    </dgm:pt>
    <dgm:pt modelId="{D17CA483-D17D-4122-A6BC-FCA5F8CFCC2C}">
      <dgm:prSet custT="1"/>
      <dgm:spPr/>
      <dgm:t>
        <a:bodyPr/>
        <a:lstStyle/>
        <a:p>
          <a:pPr rtl="0"/>
          <a:r>
            <a:rPr lang="en-US" sz="2000" dirty="0" smtClean="0"/>
            <a:t>Identify project team</a:t>
          </a:r>
          <a:endParaRPr lang="en-US" sz="2000" dirty="0"/>
        </a:p>
      </dgm:t>
    </dgm:pt>
    <dgm:pt modelId="{51A093B7-E27F-4FF9-AE54-ECA24E745227}" type="parTrans" cxnId="{01BB339A-2033-40E2-8BA5-FBA12CBF704A}">
      <dgm:prSet/>
      <dgm:spPr/>
      <dgm:t>
        <a:bodyPr/>
        <a:lstStyle/>
        <a:p>
          <a:endParaRPr lang="en-US"/>
        </a:p>
      </dgm:t>
    </dgm:pt>
    <dgm:pt modelId="{2260E541-4811-4FC2-9C45-4E49A5BDB5E9}" type="sibTrans" cxnId="{01BB339A-2033-40E2-8BA5-FBA12CBF704A}">
      <dgm:prSet/>
      <dgm:spPr/>
      <dgm:t>
        <a:bodyPr/>
        <a:lstStyle/>
        <a:p>
          <a:endParaRPr lang="en-US"/>
        </a:p>
      </dgm:t>
    </dgm:pt>
    <dgm:pt modelId="{38C089D7-2AD1-4D3C-93BD-6D3C48C40629}">
      <dgm:prSet custT="1"/>
      <dgm:spPr/>
      <dgm:t>
        <a:bodyPr/>
        <a:lstStyle/>
        <a:p>
          <a:pPr rtl="0"/>
          <a:r>
            <a:rPr lang="en-US" sz="2000" dirty="0" smtClean="0"/>
            <a:t>What are our priorities for improvement?</a:t>
          </a:r>
          <a:endParaRPr lang="en-US" sz="2000" dirty="0"/>
        </a:p>
      </dgm:t>
    </dgm:pt>
    <dgm:pt modelId="{D5771FAE-6397-41B8-9910-A6F9125D09B0}" type="parTrans" cxnId="{E21A22FB-B5D5-4D97-BB4B-42D11A1160DA}">
      <dgm:prSet/>
      <dgm:spPr/>
      <dgm:t>
        <a:bodyPr/>
        <a:lstStyle/>
        <a:p>
          <a:endParaRPr lang="en-US"/>
        </a:p>
      </dgm:t>
    </dgm:pt>
    <dgm:pt modelId="{7E7E0CF3-F289-403A-9B65-46C19BAB3E25}" type="sibTrans" cxnId="{E21A22FB-B5D5-4D97-BB4B-42D11A1160DA}">
      <dgm:prSet/>
      <dgm:spPr/>
      <dgm:t>
        <a:bodyPr/>
        <a:lstStyle/>
        <a:p>
          <a:endParaRPr lang="en-US"/>
        </a:p>
      </dgm:t>
    </dgm:pt>
    <dgm:pt modelId="{DEF19488-CB29-44BE-A016-6763DB4A9E90}">
      <dgm:prSet custT="1"/>
      <dgm:spPr/>
      <dgm:t>
        <a:bodyPr/>
        <a:lstStyle/>
        <a:p>
          <a:pPr rtl="0"/>
          <a:r>
            <a:rPr lang="en-US" sz="2000" dirty="0" smtClean="0"/>
            <a:t>Define improvement goa</a:t>
          </a:r>
          <a:r>
            <a:rPr lang="en-US" sz="2400" dirty="0" smtClean="0"/>
            <a:t>l</a:t>
          </a:r>
          <a:endParaRPr lang="en-US" sz="2400" dirty="0"/>
        </a:p>
      </dgm:t>
    </dgm:pt>
    <dgm:pt modelId="{DE31920D-52BA-4BD8-B728-76CCD4DE22D7}" type="parTrans" cxnId="{C9A97078-9259-484C-98D7-974303798408}">
      <dgm:prSet/>
      <dgm:spPr/>
      <dgm:t>
        <a:bodyPr/>
        <a:lstStyle/>
        <a:p>
          <a:endParaRPr lang="en-US"/>
        </a:p>
      </dgm:t>
    </dgm:pt>
    <dgm:pt modelId="{9C6998D2-183A-491D-A899-10EF082E0475}" type="sibTrans" cxnId="{C9A97078-9259-484C-98D7-974303798408}">
      <dgm:prSet/>
      <dgm:spPr/>
      <dgm:t>
        <a:bodyPr/>
        <a:lstStyle/>
        <a:p>
          <a:endParaRPr lang="en-US"/>
        </a:p>
      </dgm:t>
    </dgm:pt>
    <dgm:pt modelId="{310FDFB7-7E0D-4815-A70F-8437A38D8D12}" type="pres">
      <dgm:prSet presAssocID="{6D0CC70C-5D45-41C1-9E3B-2143A1B7E31A}" presName="Name0" presStyleCnt="0">
        <dgm:presLayoutVars>
          <dgm:dir/>
          <dgm:animLvl val="lvl"/>
          <dgm:resizeHandles/>
        </dgm:presLayoutVars>
      </dgm:prSet>
      <dgm:spPr/>
      <dgm:t>
        <a:bodyPr/>
        <a:lstStyle/>
        <a:p>
          <a:endParaRPr lang="en-US"/>
        </a:p>
      </dgm:t>
    </dgm:pt>
    <dgm:pt modelId="{3A409CF5-D902-47D8-9951-F829C20BA58B}" type="pres">
      <dgm:prSet presAssocID="{33BBE126-D725-4B50-8097-65ACBE60E9EF}" presName="linNode" presStyleCnt="0"/>
      <dgm:spPr/>
    </dgm:pt>
    <dgm:pt modelId="{EBCC29D2-6A9A-429F-A2B3-8520B2DA4923}" type="pres">
      <dgm:prSet presAssocID="{33BBE126-D725-4B50-8097-65ACBE60E9EF}" presName="parentShp" presStyleLbl="node1" presStyleIdx="0" presStyleCnt="3">
        <dgm:presLayoutVars>
          <dgm:bulletEnabled val="1"/>
        </dgm:presLayoutVars>
      </dgm:prSet>
      <dgm:spPr/>
      <dgm:t>
        <a:bodyPr/>
        <a:lstStyle/>
        <a:p>
          <a:endParaRPr lang="en-US"/>
        </a:p>
      </dgm:t>
    </dgm:pt>
    <dgm:pt modelId="{9F1CD616-7B21-42EE-A66F-6E531288536C}" type="pres">
      <dgm:prSet presAssocID="{33BBE126-D725-4B50-8097-65ACBE60E9EF}" presName="childShp" presStyleLbl="bgAccFollowNode1" presStyleIdx="0" presStyleCnt="3">
        <dgm:presLayoutVars>
          <dgm:bulletEnabled val="1"/>
        </dgm:presLayoutVars>
      </dgm:prSet>
      <dgm:spPr/>
      <dgm:t>
        <a:bodyPr/>
        <a:lstStyle/>
        <a:p>
          <a:endParaRPr lang="en-US"/>
        </a:p>
      </dgm:t>
    </dgm:pt>
    <dgm:pt modelId="{38638782-86B0-4786-9BF5-F183DDB295B3}" type="pres">
      <dgm:prSet presAssocID="{496576B5-59F2-4C4E-B059-2B8EAF77CA7D}" presName="spacing" presStyleCnt="0"/>
      <dgm:spPr/>
    </dgm:pt>
    <dgm:pt modelId="{8625308F-5656-437C-81AD-6C07D955AD01}" type="pres">
      <dgm:prSet presAssocID="{2F5F9096-FC97-4EF9-9D9E-EA09A3EB0A19}" presName="linNode" presStyleCnt="0"/>
      <dgm:spPr/>
    </dgm:pt>
    <dgm:pt modelId="{C6B95392-9192-467E-B941-5621E97754D5}" type="pres">
      <dgm:prSet presAssocID="{2F5F9096-FC97-4EF9-9D9E-EA09A3EB0A19}" presName="parentShp" presStyleLbl="node1" presStyleIdx="1" presStyleCnt="3">
        <dgm:presLayoutVars>
          <dgm:bulletEnabled val="1"/>
        </dgm:presLayoutVars>
      </dgm:prSet>
      <dgm:spPr/>
      <dgm:t>
        <a:bodyPr/>
        <a:lstStyle/>
        <a:p>
          <a:endParaRPr lang="en-US"/>
        </a:p>
      </dgm:t>
    </dgm:pt>
    <dgm:pt modelId="{C3CD0776-514A-4093-A59F-0AE68BB7F97E}" type="pres">
      <dgm:prSet presAssocID="{2F5F9096-FC97-4EF9-9D9E-EA09A3EB0A19}" presName="childShp" presStyleLbl="bgAccFollowNode1" presStyleIdx="1" presStyleCnt="3">
        <dgm:presLayoutVars>
          <dgm:bulletEnabled val="1"/>
        </dgm:presLayoutVars>
      </dgm:prSet>
      <dgm:spPr/>
      <dgm:t>
        <a:bodyPr/>
        <a:lstStyle/>
        <a:p>
          <a:endParaRPr lang="en-US"/>
        </a:p>
      </dgm:t>
    </dgm:pt>
    <dgm:pt modelId="{4CAFF504-F71B-46E8-A8CF-79FE4621268A}" type="pres">
      <dgm:prSet presAssocID="{64A5CF34-832E-46E8-A1BF-4CAB7B180564}" presName="spacing" presStyleCnt="0"/>
      <dgm:spPr/>
    </dgm:pt>
    <dgm:pt modelId="{F24528FD-27FB-4791-823E-02C8FF338918}" type="pres">
      <dgm:prSet presAssocID="{B012E8C3-F275-4D8F-839D-9D3D6A7EF8BA}" presName="linNode" presStyleCnt="0"/>
      <dgm:spPr/>
    </dgm:pt>
    <dgm:pt modelId="{DED20ABB-528D-4FA3-9CE4-A8067EAED563}" type="pres">
      <dgm:prSet presAssocID="{B012E8C3-F275-4D8F-839D-9D3D6A7EF8BA}" presName="parentShp" presStyleLbl="node1" presStyleIdx="2" presStyleCnt="3">
        <dgm:presLayoutVars>
          <dgm:bulletEnabled val="1"/>
        </dgm:presLayoutVars>
      </dgm:prSet>
      <dgm:spPr/>
      <dgm:t>
        <a:bodyPr/>
        <a:lstStyle/>
        <a:p>
          <a:endParaRPr lang="en-US"/>
        </a:p>
      </dgm:t>
    </dgm:pt>
    <dgm:pt modelId="{B1643E71-2BC0-49C1-9EF6-EF5EE7B8A731}" type="pres">
      <dgm:prSet presAssocID="{B012E8C3-F275-4D8F-839D-9D3D6A7EF8BA}" presName="childShp" presStyleLbl="bgAccFollowNode1" presStyleIdx="2" presStyleCnt="3">
        <dgm:presLayoutVars>
          <dgm:bulletEnabled val="1"/>
        </dgm:presLayoutVars>
      </dgm:prSet>
      <dgm:spPr/>
      <dgm:t>
        <a:bodyPr/>
        <a:lstStyle/>
        <a:p>
          <a:endParaRPr lang="en-US"/>
        </a:p>
      </dgm:t>
    </dgm:pt>
  </dgm:ptLst>
  <dgm:cxnLst>
    <dgm:cxn modelId="{7A96DBD6-A5AE-4031-85EE-F5DFBBFE11AE}" srcId="{33BBE126-D725-4B50-8097-65ACBE60E9EF}" destId="{FE7E379D-0AF5-4772-8484-CB0A4A52A03A}" srcOrd="2" destOrd="0" parTransId="{D963C2CC-AEBB-4824-9983-ABD2CF046823}" sibTransId="{7446E87E-2316-481B-8FC8-D6521999F84E}"/>
    <dgm:cxn modelId="{3B2939FD-B16E-4875-814F-E342199D3509}" type="presOf" srcId="{33BBE126-D725-4B50-8097-65ACBE60E9EF}" destId="{EBCC29D2-6A9A-429F-A2B3-8520B2DA4923}" srcOrd="0" destOrd="0" presId="urn:microsoft.com/office/officeart/2005/8/layout/vList6"/>
    <dgm:cxn modelId="{FAC4FF60-3F45-4D40-A4D7-6DFDB2F994FB}" type="presOf" srcId="{6D0CC70C-5D45-41C1-9E3B-2143A1B7E31A}" destId="{310FDFB7-7E0D-4815-A70F-8437A38D8D12}" srcOrd="0" destOrd="0" presId="urn:microsoft.com/office/officeart/2005/8/layout/vList6"/>
    <dgm:cxn modelId="{EEB1AD54-CFED-48E7-B6E3-F3170D3D31DA}" srcId="{6D0CC70C-5D45-41C1-9E3B-2143A1B7E31A}" destId="{B012E8C3-F275-4D8F-839D-9D3D6A7EF8BA}" srcOrd="2" destOrd="0" parTransId="{32CF0672-3FCC-4919-AF84-D908310C0B1B}" sibTransId="{4B1FC1A0-7977-4C88-86B2-D5ADDC6982B1}"/>
    <dgm:cxn modelId="{92F3B3DF-57BF-4EE4-8878-8A4F98331DAD}" srcId="{33BBE126-D725-4B50-8097-65ACBE60E9EF}" destId="{13805718-2A3A-439B-A4C3-3F58B6FC4187}" srcOrd="1" destOrd="0" parTransId="{C3B22C45-6BD7-4616-936E-B5AA5B5B1E8A}" sibTransId="{AF883439-9341-4EF7-9621-FF52DF95F877}"/>
    <dgm:cxn modelId="{DB0C5C8C-4691-41C0-AA22-C1C4093917DD}" type="presOf" srcId="{2F5F9096-FC97-4EF9-9D9E-EA09A3EB0A19}" destId="{C6B95392-9192-467E-B941-5621E97754D5}" srcOrd="0" destOrd="0" presId="urn:microsoft.com/office/officeart/2005/8/layout/vList6"/>
    <dgm:cxn modelId="{01BB339A-2033-40E2-8BA5-FBA12CBF704A}" srcId="{B012E8C3-F275-4D8F-839D-9D3D6A7EF8BA}" destId="{D17CA483-D17D-4122-A6BC-FCA5F8CFCC2C}" srcOrd="0" destOrd="0" parTransId="{51A093B7-E27F-4FF9-AE54-ECA24E745227}" sibTransId="{2260E541-4811-4FC2-9C45-4E49A5BDB5E9}"/>
    <dgm:cxn modelId="{FD1E93C4-28E8-4CF5-929B-0D49E24EC720}" srcId="{33BBE126-D725-4B50-8097-65ACBE60E9EF}" destId="{7084AB97-56FE-4F83-BF85-9445241EA0C7}" srcOrd="0" destOrd="0" parTransId="{1018B9B7-A73D-4BE4-9929-2E52C309193B}" sibTransId="{1BAD1069-FEB3-4538-9E31-3D1A1E6E1F3A}"/>
    <dgm:cxn modelId="{C45173FA-059F-455A-B571-FBF18273DEEA}" type="presOf" srcId="{7084AB97-56FE-4F83-BF85-9445241EA0C7}" destId="{9F1CD616-7B21-42EE-A66F-6E531288536C}" srcOrd="0" destOrd="0" presId="urn:microsoft.com/office/officeart/2005/8/layout/vList6"/>
    <dgm:cxn modelId="{C52E5C08-5EC8-4B14-ADE4-59A77ECD8680}" type="presOf" srcId="{FB6DDD9A-97B7-445E-97E4-E322AEF33974}" destId="{C3CD0776-514A-4093-A59F-0AE68BB7F97E}" srcOrd="0" destOrd="0" presId="urn:microsoft.com/office/officeart/2005/8/layout/vList6"/>
    <dgm:cxn modelId="{E21A22FB-B5D5-4D97-BB4B-42D11A1160DA}" srcId="{2F5F9096-FC97-4EF9-9D9E-EA09A3EB0A19}" destId="{38C089D7-2AD1-4D3C-93BD-6D3C48C40629}" srcOrd="1" destOrd="0" parTransId="{D5771FAE-6397-41B8-9910-A6F9125D09B0}" sibTransId="{7E7E0CF3-F289-403A-9B65-46C19BAB3E25}"/>
    <dgm:cxn modelId="{7D424D8F-A811-43BF-86F9-FBC18290ACBC}" type="presOf" srcId="{13805718-2A3A-439B-A4C3-3F58B6FC4187}" destId="{9F1CD616-7B21-42EE-A66F-6E531288536C}" srcOrd="0" destOrd="1" presId="urn:microsoft.com/office/officeart/2005/8/layout/vList6"/>
    <dgm:cxn modelId="{DB308B67-2FF1-4041-AD21-CD3C12C2219A}" type="presOf" srcId="{38C089D7-2AD1-4D3C-93BD-6D3C48C40629}" destId="{C3CD0776-514A-4093-A59F-0AE68BB7F97E}" srcOrd="0" destOrd="1" presId="urn:microsoft.com/office/officeart/2005/8/layout/vList6"/>
    <dgm:cxn modelId="{8E323CB8-639B-44CB-BD18-FC252E55822D}" type="presOf" srcId="{DEF19488-CB29-44BE-A016-6763DB4A9E90}" destId="{B1643E71-2BC0-49C1-9EF6-EF5EE7B8A731}" srcOrd="0" destOrd="1" presId="urn:microsoft.com/office/officeart/2005/8/layout/vList6"/>
    <dgm:cxn modelId="{1835089D-48C5-4EB3-8BD4-0D892D9219DE}" srcId="{6D0CC70C-5D45-41C1-9E3B-2143A1B7E31A}" destId="{33BBE126-D725-4B50-8097-65ACBE60E9EF}" srcOrd="0" destOrd="0" parTransId="{FEF6A802-CB15-40E8-B07B-4987D5A228E7}" sibTransId="{496576B5-59F2-4C4E-B059-2B8EAF77CA7D}"/>
    <dgm:cxn modelId="{73F7955E-45B2-4AEF-9D2C-4CADDB8C534E}" srcId="{2F5F9096-FC97-4EF9-9D9E-EA09A3EB0A19}" destId="{FB6DDD9A-97B7-445E-97E4-E322AEF33974}" srcOrd="0" destOrd="0" parTransId="{0546DA65-0358-4A33-A42F-6CB658979808}" sibTransId="{47EBF40B-26A1-4042-B0F1-544AC8A17258}"/>
    <dgm:cxn modelId="{73C1C616-9C9A-4F31-A52B-3954F36FF975}" type="presOf" srcId="{FE7E379D-0AF5-4772-8484-CB0A4A52A03A}" destId="{9F1CD616-7B21-42EE-A66F-6E531288536C}" srcOrd="0" destOrd="2" presId="urn:microsoft.com/office/officeart/2005/8/layout/vList6"/>
    <dgm:cxn modelId="{B0B7AD1C-C687-4EF8-AE72-B5A85CC8A6A7}" type="presOf" srcId="{D17CA483-D17D-4122-A6BC-FCA5F8CFCC2C}" destId="{B1643E71-2BC0-49C1-9EF6-EF5EE7B8A731}" srcOrd="0" destOrd="0" presId="urn:microsoft.com/office/officeart/2005/8/layout/vList6"/>
    <dgm:cxn modelId="{C9A97078-9259-484C-98D7-974303798408}" srcId="{B012E8C3-F275-4D8F-839D-9D3D6A7EF8BA}" destId="{DEF19488-CB29-44BE-A016-6763DB4A9E90}" srcOrd="1" destOrd="0" parTransId="{DE31920D-52BA-4BD8-B728-76CCD4DE22D7}" sibTransId="{9C6998D2-183A-491D-A899-10EF082E0475}"/>
    <dgm:cxn modelId="{142A8758-C6FE-4337-9AD2-F4263B4F992A}" srcId="{6D0CC70C-5D45-41C1-9E3B-2143A1B7E31A}" destId="{2F5F9096-FC97-4EF9-9D9E-EA09A3EB0A19}" srcOrd="1" destOrd="0" parTransId="{3FB8E64F-AA0D-4299-BA24-EE7F1544B8C9}" sibTransId="{64A5CF34-832E-46E8-A1BF-4CAB7B180564}"/>
    <dgm:cxn modelId="{3D781C3F-67CF-4317-9A68-74D60942BFD0}" type="presOf" srcId="{B012E8C3-F275-4D8F-839D-9D3D6A7EF8BA}" destId="{DED20ABB-528D-4FA3-9CE4-A8067EAED563}" srcOrd="0" destOrd="0" presId="urn:microsoft.com/office/officeart/2005/8/layout/vList6"/>
    <dgm:cxn modelId="{C032EA07-0461-44C4-8221-3026EA9EB752}" type="presParOf" srcId="{310FDFB7-7E0D-4815-A70F-8437A38D8D12}" destId="{3A409CF5-D902-47D8-9951-F829C20BA58B}" srcOrd="0" destOrd="0" presId="urn:microsoft.com/office/officeart/2005/8/layout/vList6"/>
    <dgm:cxn modelId="{E942CF81-FF07-4923-A0D9-A171EA8ED751}" type="presParOf" srcId="{3A409CF5-D902-47D8-9951-F829C20BA58B}" destId="{EBCC29D2-6A9A-429F-A2B3-8520B2DA4923}" srcOrd="0" destOrd="0" presId="urn:microsoft.com/office/officeart/2005/8/layout/vList6"/>
    <dgm:cxn modelId="{6E59C65F-FB35-4EBD-8959-F41157BCDC0B}" type="presParOf" srcId="{3A409CF5-D902-47D8-9951-F829C20BA58B}" destId="{9F1CD616-7B21-42EE-A66F-6E531288536C}" srcOrd="1" destOrd="0" presId="urn:microsoft.com/office/officeart/2005/8/layout/vList6"/>
    <dgm:cxn modelId="{6963FB41-21A9-4ACD-ACB2-7929DB03492A}" type="presParOf" srcId="{310FDFB7-7E0D-4815-A70F-8437A38D8D12}" destId="{38638782-86B0-4786-9BF5-F183DDB295B3}" srcOrd="1" destOrd="0" presId="urn:microsoft.com/office/officeart/2005/8/layout/vList6"/>
    <dgm:cxn modelId="{54315CA6-88DC-44FE-9AC9-F768E58B0982}" type="presParOf" srcId="{310FDFB7-7E0D-4815-A70F-8437A38D8D12}" destId="{8625308F-5656-437C-81AD-6C07D955AD01}" srcOrd="2" destOrd="0" presId="urn:microsoft.com/office/officeart/2005/8/layout/vList6"/>
    <dgm:cxn modelId="{9CB8A409-095C-4A20-B30E-4D2D1719CC55}" type="presParOf" srcId="{8625308F-5656-437C-81AD-6C07D955AD01}" destId="{C6B95392-9192-467E-B941-5621E97754D5}" srcOrd="0" destOrd="0" presId="urn:microsoft.com/office/officeart/2005/8/layout/vList6"/>
    <dgm:cxn modelId="{7093881F-39BA-4DC5-9450-4DEC2B8137EA}" type="presParOf" srcId="{8625308F-5656-437C-81AD-6C07D955AD01}" destId="{C3CD0776-514A-4093-A59F-0AE68BB7F97E}" srcOrd="1" destOrd="0" presId="urn:microsoft.com/office/officeart/2005/8/layout/vList6"/>
    <dgm:cxn modelId="{EDA0F102-DDF1-466B-BCC9-E4BD9D779B2A}" type="presParOf" srcId="{310FDFB7-7E0D-4815-A70F-8437A38D8D12}" destId="{4CAFF504-F71B-46E8-A8CF-79FE4621268A}" srcOrd="3" destOrd="0" presId="urn:microsoft.com/office/officeart/2005/8/layout/vList6"/>
    <dgm:cxn modelId="{017E9359-1D85-48AE-B84D-1B62F7D664EB}" type="presParOf" srcId="{310FDFB7-7E0D-4815-A70F-8437A38D8D12}" destId="{F24528FD-27FB-4791-823E-02C8FF338918}" srcOrd="4" destOrd="0" presId="urn:microsoft.com/office/officeart/2005/8/layout/vList6"/>
    <dgm:cxn modelId="{D9989B8C-EDCE-4829-90B4-D4017D943F98}" type="presParOf" srcId="{F24528FD-27FB-4791-823E-02C8FF338918}" destId="{DED20ABB-528D-4FA3-9CE4-A8067EAED563}" srcOrd="0" destOrd="0" presId="urn:microsoft.com/office/officeart/2005/8/layout/vList6"/>
    <dgm:cxn modelId="{94A7F923-B88C-44C2-972D-1BC8E3CBBBCD}" type="presParOf" srcId="{F24528FD-27FB-4791-823E-02C8FF338918}" destId="{B1643E71-2BC0-49C1-9EF6-EF5EE7B8A73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17F3D-DECA-494D-9A6E-A01B566BE0F2}">
      <dsp:nvSpPr>
        <dsp:cNvPr id="0" name=""/>
        <dsp:cNvSpPr/>
      </dsp:nvSpPr>
      <dsp:spPr>
        <a:xfrm>
          <a:off x="2930172" y="2277483"/>
          <a:ext cx="1912055" cy="1912055"/>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Clinical Care </a:t>
          </a:r>
          <a:endParaRPr lang="en-US" sz="3500" kern="1200" dirty="0"/>
        </a:p>
      </dsp:txBody>
      <dsp:txXfrm>
        <a:off x="3210186" y="2557497"/>
        <a:ext cx="1352027" cy="1352027"/>
      </dsp:txXfrm>
    </dsp:sp>
    <dsp:sp modelId="{81802B9B-2EAB-4B39-9716-6E83F32DD407}">
      <dsp:nvSpPr>
        <dsp:cNvPr id="0" name=""/>
        <dsp:cNvSpPr/>
      </dsp:nvSpPr>
      <dsp:spPr>
        <a:xfrm rot="12900000">
          <a:off x="1701439" y="1943887"/>
          <a:ext cx="1464221" cy="544935"/>
        </a:xfrm>
        <a:prstGeom prst="lef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CC58B65-EF77-47BE-AB3D-FB410DDE6DCB}">
      <dsp:nvSpPr>
        <dsp:cNvPr id="0" name=""/>
        <dsp:cNvSpPr/>
      </dsp:nvSpPr>
      <dsp:spPr>
        <a:xfrm>
          <a:off x="925613" y="1069852"/>
          <a:ext cx="1816453" cy="1453162"/>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Medical Care and Treatment</a:t>
          </a:r>
          <a:endParaRPr lang="en-US" sz="2200" kern="1200" dirty="0"/>
        </a:p>
      </dsp:txBody>
      <dsp:txXfrm>
        <a:off x="968175" y="1112414"/>
        <a:ext cx="1731329" cy="1368038"/>
      </dsp:txXfrm>
    </dsp:sp>
    <dsp:sp modelId="{7595AA2F-2E11-4618-8EF8-1C9B2A90402A}">
      <dsp:nvSpPr>
        <dsp:cNvPr id="0" name=""/>
        <dsp:cNvSpPr/>
      </dsp:nvSpPr>
      <dsp:spPr>
        <a:xfrm rot="16200000">
          <a:off x="3154089" y="1187685"/>
          <a:ext cx="1464221" cy="544935"/>
        </a:xfrm>
        <a:prstGeom prst="lef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5DB7CCF-3B56-4A42-B05E-B9798316F7F9}">
      <dsp:nvSpPr>
        <dsp:cNvPr id="0" name=""/>
        <dsp:cNvSpPr/>
      </dsp:nvSpPr>
      <dsp:spPr>
        <a:xfrm>
          <a:off x="2977973" y="1461"/>
          <a:ext cx="1816453" cy="1453162"/>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Laboratory Screening</a:t>
          </a:r>
          <a:endParaRPr lang="en-US" sz="2200" kern="1200" dirty="0"/>
        </a:p>
      </dsp:txBody>
      <dsp:txXfrm>
        <a:off x="3020535" y="44023"/>
        <a:ext cx="1731329" cy="1368038"/>
      </dsp:txXfrm>
    </dsp:sp>
    <dsp:sp modelId="{D3190590-2333-4A9F-87B3-F88E6E07F43E}">
      <dsp:nvSpPr>
        <dsp:cNvPr id="0" name=""/>
        <dsp:cNvSpPr/>
      </dsp:nvSpPr>
      <dsp:spPr>
        <a:xfrm rot="19500000">
          <a:off x="4606739" y="1943887"/>
          <a:ext cx="1464221" cy="544935"/>
        </a:xfrm>
        <a:prstGeom prst="lef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62E09FB-407B-4B79-82DB-CB5368EF9074}">
      <dsp:nvSpPr>
        <dsp:cNvPr id="0" name=""/>
        <dsp:cNvSpPr/>
      </dsp:nvSpPr>
      <dsp:spPr>
        <a:xfrm>
          <a:off x="5030332" y="1069852"/>
          <a:ext cx="1816453" cy="1453162"/>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Counseling, mental health and substance use assessment</a:t>
          </a:r>
          <a:endParaRPr lang="en-US" sz="2200" kern="1200" dirty="0"/>
        </a:p>
      </dsp:txBody>
      <dsp:txXfrm>
        <a:off x="5072894" y="1112414"/>
        <a:ext cx="1731329" cy="1368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E1EE3-D9B2-402E-86A5-BBB24B661EF6}">
      <dsp:nvSpPr>
        <dsp:cNvPr id="0" name=""/>
        <dsp:cNvSpPr/>
      </dsp:nvSpPr>
      <dsp:spPr>
        <a:xfrm>
          <a:off x="2428" y="205207"/>
          <a:ext cx="2368153" cy="83520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smtClean="0"/>
            <a:t>Care</a:t>
          </a:r>
          <a:endParaRPr lang="en-US" sz="2900" kern="1200" dirty="0"/>
        </a:p>
      </dsp:txBody>
      <dsp:txXfrm>
        <a:off x="2428" y="205207"/>
        <a:ext cx="2368153" cy="835200"/>
      </dsp:txXfrm>
    </dsp:sp>
    <dsp:sp modelId="{57470374-87BC-40B5-BEA4-68DAD9B89A4D}">
      <dsp:nvSpPr>
        <dsp:cNvPr id="0" name=""/>
        <dsp:cNvSpPr/>
      </dsp:nvSpPr>
      <dsp:spPr>
        <a:xfrm>
          <a:off x="2428" y="1040407"/>
          <a:ext cx="2368153" cy="2945385"/>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ARV?</a:t>
          </a:r>
          <a:endParaRPr lang="en-US" sz="2900" kern="1200" dirty="0"/>
        </a:p>
        <a:p>
          <a:pPr marL="285750" lvl="1" indent="-285750" algn="l" defTabSz="1289050">
            <a:lnSpc>
              <a:spcPct val="90000"/>
            </a:lnSpc>
            <a:spcBef>
              <a:spcPct val="0"/>
            </a:spcBef>
            <a:spcAft>
              <a:spcPct val="15000"/>
            </a:spcAft>
            <a:buChar char="••"/>
          </a:pPr>
          <a:r>
            <a:rPr lang="en-US" sz="2900" kern="1200" dirty="0" smtClean="0"/>
            <a:t>Visits?</a:t>
          </a:r>
          <a:endParaRPr lang="en-US" sz="2900" kern="1200" dirty="0"/>
        </a:p>
        <a:p>
          <a:pPr marL="285750" lvl="1" indent="-285750" algn="l" defTabSz="1289050">
            <a:lnSpc>
              <a:spcPct val="90000"/>
            </a:lnSpc>
            <a:spcBef>
              <a:spcPct val="0"/>
            </a:spcBef>
            <a:spcAft>
              <a:spcPct val="15000"/>
            </a:spcAft>
            <a:buChar char="••"/>
          </a:pPr>
          <a:r>
            <a:rPr lang="en-US" sz="2900" kern="1200" dirty="0" smtClean="0"/>
            <a:t>CD4?</a:t>
          </a:r>
          <a:endParaRPr lang="en-US" sz="2900" kern="1200" dirty="0"/>
        </a:p>
        <a:p>
          <a:pPr marL="285750" lvl="1" indent="-285750" algn="l" defTabSz="1289050">
            <a:lnSpc>
              <a:spcPct val="90000"/>
            </a:lnSpc>
            <a:spcBef>
              <a:spcPct val="0"/>
            </a:spcBef>
            <a:spcAft>
              <a:spcPct val="15000"/>
            </a:spcAft>
            <a:buChar char="••"/>
          </a:pPr>
          <a:r>
            <a:rPr lang="en-US" sz="2900" kern="1200" dirty="0" smtClean="0"/>
            <a:t>PCP?</a:t>
          </a:r>
          <a:endParaRPr lang="en-US" sz="2900" kern="1200" dirty="0"/>
        </a:p>
        <a:p>
          <a:pPr marL="285750" lvl="1" indent="-285750" algn="l" defTabSz="1289050">
            <a:lnSpc>
              <a:spcPct val="90000"/>
            </a:lnSpc>
            <a:spcBef>
              <a:spcPct val="0"/>
            </a:spcBef>
            <a:spcAft>
              <a:spcPct val="15000"/>
            </a:spcAft>
            <a:buChar char="••"/>
          </a:pPr>
          <a:r>
            <a:rPr lang="en-US" sz="2900" kern="1200" dirty="0" smtClean="0"/>
            <a:t>Oral?</a:t>
          </a:r>
          <a:endParaRPr lang="en-US" sz="2900" kern="1200" dirty="0"/>
        </a:p>
        <a:p>
          <a:pPr marL="285750" lvl="1" indent="-285750" algn="l" defTabSz="1289050">
            <a:lnSpc>
              <a:spcPct val="90000"/>
            </a:lnSpc>
            <a:spcBef>
              <a:spcPct val="0"/>
            </a:spcBef>
            <a:spcAft>
              <a:spcPct val="15000"/>
            </a:spcAft>
            <a:buChar char="••"/>
          </a:pPr>
          <a:r>
            <a:rPr lang="en-US" sz="2900" kern="1200" dirty="0" smtClean="0"/>
            <a:t>Vaccines?</a:t>
          </a:r>
          <a:endParaRPr lang="en-US" sz="2900" kern="1200" dirty="0"/>
        </a:p>
      </dsp:txBody>
      <dsp:txXfrm>
        <a:off x="2428" y="1040407"/>
        <a:ext cx="2368153" cy="2945385"/>
      </dsp:txXfrm>
    </dsp:sp>
    <dsp:sp modelId="{1CF4262C-0B37-460D-9230-2CC0CB7B640A}">
      <dsp:nvSpPr>
        <dsp:cNvPr id="0" name=""/>
        <dsp:cNvSpPr/>
      </dsp:nvSpPr>
      <dsp:spPr>
        <a:xfrm>
          <a:off x="2702123" y="205207"/>
          <a:ext cx="2368153" cy="83520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smtClean="0"/>
            <a:t>Screening</a:t>
          </a:r>
          <a:endParaRPr lang="en-US" sz="2900" kern="1200" dirty="0"/>
        </a:p>
      </dsp:txBody>
      <dsp:txXfrm>
        <a:off x="2702123" y="205207"/>
        <a:ext cx="2368153" cy="835200"/>
      </dsp:txXfrm>
    </dsp:sp>
    <dsp:sp modelId="{531E2A47-0D0E-4228-9531-AD2F98273166}">
      <dsp:nvSpPr>
        <dsp:cNvPr id="0" name=""/>
        <dsp:cNvSpPr/>
      </dsp:nvSpPr>
      <dsp:spPr>
        <a:xfrm>
          <a:off x="2702123" y="1040407"/>
          <a:ext cx="2368153" cy="2945385"/>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Pap?</a:t>
          </a:r>
          <a:endParaRPr lang="en-US" sz="2900" kern="1200" dirty="0"/>
        </a:p>
        <a:p>
          <a:pPr marL="285750" lvl="1" indent="-285750" algn="l" defTabSz="1289050">
            <a:lnSpc>
              <a:spcPct val="90000"/>
            </a:lnSpc>
            <a:spcBef>
              <a:spcPct val="0"/>
            </a:spcBef>
            <a:spcAft>
              <a:spcPct val="15000"/>
            </a:spcAft>
            <a:buChar char="••"/>
          </a:pPr>
          <a:r>
            <a:rPr lang="en-US" sz="2900" kern="1200" dirty="0" err="1" smtClean="0"/>
            <a:t>Hep</a:t>
          </a:r>
          <a:r>
            <a:rPr lang="en-US" sz="2900" kern="1200" dirty="0" smtClean="0"/>
            <a:t> C?</a:t>
          </a:r>
          <a:endParaRPr lang="en-US" sz="2900" kern="1200" dirty="0"/>
        </a:p>
        <a:p>
          <a:pPr marL="285750" lvl="1" indent="-285750" algn="l" defTabSz="1289050">
            <a:lnSpc>
              <a:spcPct val="90000"/>
            </a:lnSpc>
            <a:spcBef>
              <a:spcPct val="0"/>
            </a:spcBef>
            <a:spcAft>
              <a:spcPct val="15000"/>
            </a:spcAft>
            <a:buChar char="••"/>
          </a:pPr>
          <a:r>
            <a:rPr lang="en-US" sz="2900" kern="1200" dirty="0" smtClean="0"/>
            <a:t>Lipids?</a:t>
          </a:r>
          <a:endParaRPr lang="en-US" sz="2900" kern="1200" dirty="0"/>
        </a:p>
        <a:p>
          <a:pPr marL="285750" lvl="1" indent="-285750" algn="l" defTabSz="1289050">
            <a:lnSpc>
              <a:spcPct val="90000"/>
            </a:lnSpc>
            <a:spcBef>
              <a:spcPct val="0"/>
            </a:spcBef>
            <a:spcAft>
              <a:spcPct val="15000"/>
            </a:spcAft>
            <a:buChar char="••"/>
          </a:pPr>
          <a:r>
            <a:rPr lang="en-US" sz="2900" kern="1200" dirty="0" smtClean="0"/>
            <a:t>TB?</a:t>
          </a:r>
          <a:endParaRPr lang="en-US" sz="2900" kern="1200" dirty="0"/>
        </a:p>
        <a:p>
          <a:pPr marL="285750" lvl="1" indent="-285750" algn="l" defTabSz="1289050">
            <a:lnSpc>
              <a:spcPct val="90000"/>
            </a:lnSpc>
            <a:spcBef>
              <a:spcPct val="0"/>
            </a:spcBef>
            <a:spcAft>
              <a:spcPct val="15000"/>
            </a:spcAft>
            <a:buChar char="••"/>
          </a:pPr>
          <a:r>
            <a:rPr lang="en-US" sz="2900" kern="1200" dirty="0" smtClean="0"/>
            <a:t>Syphilis?</a:t>
          </a:r>
          <a:endParaRPr lang="en-US" sz="2900" kern="1200" dirty="0"/>
        </a:p>
        <a:p>
          <a:pPr marL="285750" lvl="1" indent="-285750" algn="l" defTabSz="1289050">
            <a:lnSpc>
              <a:spcPct val="90000"/>
            </a:lnSpc>
            <a:spcBef>
              <a:spcPct val="0"/>
            </a:spcBef>
            <a:spcAft>
              <a:spcPct val="15000"/>
            </a:spcAft>
            <a:buChar char="••"/>
          </a:pPr>
          <a:r>
            <a:rPr lang="en-US" sz="2900" kern="1200" dirty="0" err="1" smtClean="0"/>
            <a:t>Hep</a:t>
          </a:r>
          <a:r>
            <a:rPr lang="en-US" sz="2900" kern="1200" dirty="0" smtClean="0"/>
            <a:t> B?</a:t>
          </a:r>
          <a:endParaRPr lang="en-US" sz="2900" kern="1200" dirty="0"/>
        </a:p>
      </dsp:txBody>
      <dsp:txXfrm>
        <a:off x="2702123" y="1040407"/>
        <a:ext cx="2368153" cy="2945385"/>
      </dsp:txXfrm>
    </dsp:sp>
    <dsp:sp modelId="{ECE5B94C-E3A1-4FBA-8886-AC08BB60F87C}">
      <dsp:nvSpPr>
        <dsp:cNvPr id="0" name=""/>
        <dsp:cNvSpPr/>
      </dsp:nvSpPr>
      <dsp:spPr>
        <a:xfrm>
          <a:off x="5401818" y="205207"/>
          <a:ext cx="2368153" cy="83520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smtClean="0"/>
            <a:t>Counseling</a:t>
          </a:r>
          <a:endParaRPr lang="en-US" sz="2900" kern="1200" dirty="0"/>
        </a:p>
      </dsp:txBody>
      <dsp:txXfrm>
        <a:off x="5401818" y="205207"/>
        <a:ext cx="2368153" cy="835200"/>
      </dsp:txXfrm>
    </dsp:sp>
    <dsp:sp modelId="{A7FAB1F9-91BD-4AD7-8531-45C09039FBDE}">
      <dsp:nvSpPr>
        <dsp:cNvPr id="0" name=""/>
        <dsp:cNvSpPr/>
      </dsp:nvSpPr>
      <dsp:spPr>
        <a:xfrm>
          <a:off x="5401818" y="1040407"/>
          <a:ext cx="2368153" cy="2945385"/>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Adherence?</a:t>
          </a:r>
          <a:endParaRPr lang="en-US" sz="2900" kern="1200" dirty="0"/>
        </a:p>
        <a:p>
          <a:pPr marL="285750" lvl="1" indent="-285750" algn="l" defTabSz="1289050">
            <a:lnSpc>
              <a:spcPct val="90000"/>
            </a:lnSpc>
            <a:spcBef>
              <a:spcPct val="0"/>
            </a:spcBef>
            <a:spcAft>
              <a:spcPct val="15000"/>
            </a:spcAft>
            <a:buChar char="••"/>
          </a:pPr>
          <a:r>
            <a:rPr lang="en-US" sz="2900" kern="1200" dirty="0" smtClean="0"/>
            <a:t>Risk?</a:t>
          </a:r>
          <a:endParaRPr lang="en-US" sz="2900" kern="1200" dirty="0"/>
        </a:p>
        <a:p>
          <a:pPr marL="285750" lvl="1" indent="-285750" algn="l" defTabSz="1289050">
            <a:lnSpc>
              <a:spcPct val="90000"/>
            </a:lnSpc>
            <a:spcBef>
              <a:spcPct val="0"/>
            </a:spcBef>
            <a:spcAft>
              <a:spcPct val="15000"/>
            </a:spcAft>
            <a:buChar char="••"/>
          </a:pPr>
          <a:r>
            <a:rPr lang="en-US" sz="2900" kern="1200" dirty="0" smtClean="0"/>
            <a:t>Alcohol?</a:t>
          </a:r>
          <a:endParaRPr lang="en-US" sz="2900" kern="1200" dirty="0"/>
        </a:p>
        <a:p>
          <a:pPr marL="285750" lvl="1" indent="-285750" algn="l" defTabSz="1289050">
            <a:lnSpc>
              <a:spcPct val="90000"/>
            </a:lnSpc>
            <a:spcBef>
              <a:spcPct val="0"/>
            </a:spcBef>
            <a:spcAft>
              <a:spcPct val="15000"/>
            </a:spcAft>
            <a:buChar char="••"/>
          </a:pPr>
          <a:r>
            <a:rPr lang="en-US" sz="2900" kern="1200" dirty="0" smtClean="0"/>
            <a:t>Tobacco?</a:t>
          </a:r>
          <a:endParaRPr lang="en-US" sz="2900" kern="1200" dirty="0"/>
        </a:p>
        <a:p>
          <a:pPr marL="285750" lvl="1" indent="-285750" algn="l" defTabSz="1289050">
            <a:lnSpc>
              <a:spcPct val="90000"/>
            </a:lnSpc>
            <a:spcBef>
              <a:spcPct val="0"/>
            </a:spcBef>
            <a:spcAft>
              <a:spcPct val="15000"/>
            </a:spcAft>
            <a:buChar char="••"/>
          </a:pPr>
          <a:r>
            <a:rPr lang="en-US" sz="2900" kern="1200" dirty="0" smtClean="0"/>
            <a:t>Substance Use?</a:t>
          </a:r>
          <a:endParaRPr lang="en-US" sz="2900" kern="1200" dirty="0"/>
        </a:p>
      </dsp:txBody>
      <dsp:txXfrm>
        <a:off x="5401818" y="1040407"/>
        <a:ext cx="2368153" cy="2945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CD616-7B21-42EE-A66F-6E531288536C}">
      <dsp:nvSpPr>
        <dsp:cNvPr id="0" name=""/>
        <dsp:cNvSpPr/>
      </dsp:nvSpPr>
      <dsp:spPr>
        <a:xfrm>
          <a:off x="3108960" y="0"/>
          <a:ext cx="4663440" cy="1190625"/>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Doing well, or not?</a:t>
          </a:r>
          <a:endParaRPr lang="en-US" sz="2000" kern="1200" dirty="0"/>
        </a:p>
        <a:p>
          <a:pPr marL="228600" lvl="1" indent="-228600" algn="l" defTabSz="889000" rtl="0">
            <a:lnSpc>
              <a:spcPct val="90000"/>
            </a:lnSpc>
            <a:spcBef>
              <a:spcPct val="0"/>
            </a:spcBef>
            <a:spcAft>
              <a:spcPct val="15000"/>
            </a:spcAft>
            <a:buChar char="••"/>
          </a:pPr>
          <a:r>
            <a:rPr lang="en-US" sz="2000" kern="1200" dirty="0" smtClean="0"/>
            <a:t>Performance stable, or a trend?</a:t>
          </a:r>
          <a:endParaRPr lang="en-US" sz="2000" kern="1200" dirty="0"/>
        </a:p>
        <a:p>
          <a:pPr marL="228600" lvl="1" indent="-228600" algn="l" defTabSz="889000" rtl="0">
            <a:lnSpc>
              <a:spcPct val="90000"/>
            </a:lnSpc>
            <a:spcBef>
              <a:spcPct val="0"/>
            </a:spcBef>
            <a:spcAft>
              <a:spcPct val="15000"/>
            </a:spcAft>
            <a:buChar char="••"/>
          </a:pPr>
          <a:r>
            <a:rPr lang="en-US" sz="2000" kern="1200" dirty="0" smtClean="0"/>
            <a:t>Compared to other grantees?</a:t>
          </a:r>
          <a:endParaRPr lang="en-US" sz="2000" kern="1200" dirty="0"/>
        </a:p>
      </dsp:txBody>
      <dsp:txXfrm>
        <a:off x="3108960" y="148828"/>
        <a:ext cx="4216956" cy="892969"/>
      </dsp:txXfrm>
    </dsp:sp>
    <dsp:sp modelId="{EBCC29D2-6A9A-429F-A2B3-8520B2DA4923}">
      <dsp:nvSpPr>
        <dsp:cNvPr id="0" name=""/>
        <dsp:cNvSpPr/>
      </dsp:nvSpPr>
      <dsp:spPr>
        <a:xfrm>
          <a:off x="0" y="0"/>
          <a:ext cx="3108960" cy="1190625"/>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kern="1200" dirty="0" smtClean="0"/>
            <a:t>Look at the data</a:t>
          </a:r>
          <a:endParaRPr lang="en-US" sz="2900" kern="1200" dirty="0"/>
        </a:p>
      </dsp:txBody>
      <dsp:txXfrm>
        <a:off x="58122" y="58122"/>
        <a:ext cx="2992716" cy="1074381"/>
      </dsp:txXfrm>
    </dsp:sp>
    <dsp:sp modelId="{C3CD0776-514A-4093-A59F-0AE68BB7F97E}">
      <dsp:nvSpPr>
        <dsp:cNvPr id="0" name=""/>
        <dsp:cNvSpPr/>
      </dsp:nvSpPr>
      <dsp:spPr>
        <a:xfrm>
          <a:off x="3108960" y="1309687"/>
          <a:ext cx="4663440" cy="1190625"/>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Which areas need improvement?</a:t>
          </a:r>
          <a:endParaRPr lang="en-US" sz="2000" kern="1200" dirty="0"/>
        </a:p>
        <a:p>
          <a:pPr marL="228600" lvl="1" indent="-228600" algn="l" defTabSz="889000" rtl="0">
            <a:lnSpc>
              <a:spcPct val="90000"/>
            </a:lnSpc>
            <a:spcBef>
              <a:spcPct val="0"/>
            </a:spcBef>
            <a:spcAft>
              <a:spcPct val="15000"/>
            </a:spcAft>
            <a:buChar char="••"/>
          </a:pPr>
          <a:r>
            <a:rPr lang="en-US" sz="2000" kern="1200" dirty="0" smtClean="0"/>
            <a:t>What are our priorities for improvement?</a:t>
          </a:r>
          <a:endParaRPr lang="en-US" sz="2000" kern="1200" dirty="0"/>
        </a:p>
      </dsp:txBody>
      <dsp:txXfrm>
        <a:off x="3108960" y="1458515"/>
        <a:ext cx="4216956" cy="892969"/>
      </dsp:txXfrm>
    </dsp:sp>
    <dsp:sp modelId="{C6B95392-9192-467E-B941-5621E97754D5}">
      <dsp:nvSpPr>
        <dsp:cNvPr id="0" name=""/>
        <dsp:cNvSpPr/>
      </dsp:nvSpPr>
      <dsp:spPr>
        <a:xfrm>
          <a:off x="0" y="1309687"/>
          <a:ext cx="3108960" cy="1190625"/>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kern="1200" dirty="0" smtClean="0"/>
            <a:t>Decide how to act on the data</a:t>
          </a:r>
          <a:endParaRPr lang="en-US" sz="2900" kern="1200" dirty="0"/>
        </a:p>
      </dsp:txBody>
      <dsp:txXfrm>
        <a:off x="58122" y="1367809"/>
        <a:ext cx="2992716" cy="1074381"/>
      </dsp:txXfrm>
    </dsp:sp>
    <dsp:sp modelId="{B1643E71-2BC0-49C1-9EF6-EF5EE7B8A731}">
      <dsp:nvSpPr>
        <dsp:cNvPr id="0" name=""/>
        <dsp:cNvSpPr/>
      </dsp:nvSpPr>
      <dsp:spPr>
        <a:xfrm>
          <a:off x="3108960" y="2619374"/>
          <a:ext cx="4663440" cy="1190625"/>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Identify project team</a:t>
          </a:r>
          <a:endParaRPr lang="en-US" sz="2000" kern="1200" dirty="0"/>
        </a:p>
        <a:p>
          <a:pPr marL="228600" lvl="1" indent="-228600" algn="l" defTabSz="889000" rtl="0">
            <a:lnSpc>
              <a:spcPct val="90000"/>
            </a:lnSpc>
            <a:spcBef>
              <a:spcPct val="0"/>
            </a:spcBef>
            <a:spcAft>
              <a:spcPct val="15000"/>
            </a:spcAft>
            <a:buChar char="••"/>
          </a:pPr>
          <a:r>
            <a:rPr lang="en-US" sz="2000" kern="1200" dirty="0" smtClean="0"/>
            <a:t>Define improvement goa</a:t>
          </a:r>
          <a:r>
            <a:rPr lang="en-US" sz="2400" kern="1200" dirty="0" smtClean="0"/>
            <a:t>l</a:t>
          </a:r>
          <a:endParaRPr lang="en-US" sz="2400" kern="1200" dirty="0"/>
        </a:p>
      </dsp:txBody>
      <dsp:txXfrm>
        <a:off x="3108960" y="2768202"/>
        <a:ext cx="4216956" cy="892969"/>
      </dsp:txXfrm>
    </dsp:sp>
    <dsp:sp modelId="{DED20ABB-528D-4FA3-9CE4-A8067EAED563}">
      <dsp:nvSpPr>
        <dsp:cNvPr id="0" name=""/>
        <dsp:cNvSpPr/>
      </dsp:nvSpPr>
      <dsp:spPr>
        <a:xfrm>
          <a:off x="0" y="2619374"/>
          <a:ext cx="3108960" cy="1190625"/>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kern="1200" dirty="0" smtClean="0"/>
            <a:t>Begin improvement work</a:t>
          </a:r>
          <a:endParaRPr lang="en-US" sz="2900" kern="1200" dirty="0"/>
        </a:p>
      </dsp:txBody>
      <dsp:txXfrm>
        <a:off x="58122" y="2677496"/>
        <a:ext cx="2992716" cy="107438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465138" eaLnBrk="0" hangingPunct="0">
              <a:defRPr sz="1200">
                <a:latin typeface="Arial" charset="0"/>
                <a:ea typeface="+mn-ea"/>
                <a:cs typeface="+mn-cs"/>
              </a:defRPr>
            </a:lvl1pPr>
          </a:lstStyle>
          <a:p>
            <a:pPr>
              <a:defRPr/>
            </a:pPr>
            <a:endParaRPr lang="en-US"/>
          </a:p>
        </p:txBody>
      </p:sp>
      <p:sp>
        <p:nvSpPr>
          <p:cNvPr id="1177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465138" eaLnBrk="0" hangingPunct="0">
              <a:defRPr sz="1200"/>
            </a:lvl1pPr>
          </a:lstStyle>
          <a:p>
            <a:pPr>
              <a:defRPr/>
            </a:pPr>
            <a:fld id="{CD835F69-B1EB-44E8-B61B-FF96FD03486E}" type="datetime1">
              <a:rPr lang="en-US"/>
              <a:pPr>
                <a:defRPr/>
              </a:pPr>
              <a:t>12/2/2012</a:t>
            </a:fld>
            <a:endParaRPr lang="en-US"/>
          </a:p>
        </p:txBody>
      </p:sp>
      <p:sp>
        <p:nvSpPr>
          <p:cNvPr id="1177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465138" eaLnBrk="0" hangingPunct="0">
              <a:defRPr sz="1200">
                <a:latin typeface="Arial" charset="0"/>
                <a:ea typeface="+mn-ea"/>
                <a:cs typeface="+mn-cs"/>
              </a:defRPr>
            </a:lvl1pPr>
          </a:lstStyle>
          <a:p>
            <a:pPr>
              <a:defRPr/>
            </a:pPr>
            <a:endParaRPr lang="en-US"/>
          </a:p>
        </p:txBody>
      </p:sp>
      <p:sp>
        <p:nvSpPr>
          <p:cNvPr id="1177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465138" eaLnBrk="0" hangingPunct="0">
              <a:defRPr sz="1200"/>
            </a:lvl1pPr>
          </a:lstStyle>
          <a:p>
            <a:pPr>
              <a:defRPr/>
            </a:pPr>
            <a:fld id="{E46C49EB-242B-4700-921B-C5901219047A}" type="slidenum">
              <a:rPr lang="en-US"/>
              <a:pPr>
                <a:defRPr/>
              </a:pPr>
              <a:t>‹#›</a:t>
            </a:fld>
            <a:endParaRPr lang="en-US"/>
          </a:p>
        </p:txBody>
      </p:sp>
    </p:spTree>
    <p:extLst>
      <p:ext uri="{BB962C8B-B14F-4D97-AF65-F5344CB8AC3E}">
        <p14:creationId xmlns:p14="http://schemas.microsoft.com/office/powerpoint/2010/main" val="3773859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465138">
              <a:defRPr sz="1200">
                <a:latin typeface="Calibri" charset="0"/>
                <a:ea typeface="+mn-ea"/>
                <a:cs typeface="+mn-cs"/>
              </a:defRPr>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465138">
              <a:defRPr sz="1200">
                <a:latin typeface="Calibri" pitchFamily="34" charset="0"/>
              </a:defRPr>
            </a:lvl1pPr>
          </a:lstStyle>
          <a:p>
            <a:pPr>
              <a:defRPr/>
            </a:pPr>
            <a:fld id="{AC992140-1797-42A3-9E0B-40600BD482B3}" type="datetime1">
              <a:rPr lang="en-US"/>
              <a:pPr>
                <a:defRPr/>
              </a:pPr>
              <a:t>12/2/2012</a:t>
            </a:fld>
            <a:endParaRPr lang="en-US"/>
          </a:p>
        </p:txBody>
      </p:sp>
      <p:sp>
        <p:nvSpPr>
          <p:cNvPr id="4" name="Slide Image Placeholder 3"/>
          <p:cNvSpPr>
            <a:spLocks noGrp="1" noRot="1" noChangeAspect="1"/>
          </p:cNvSpPr>
          <p:nvPr>
            <p:ph type="sldImg" idx="2"/>
          </p:nvPr>
        </p:nvSpPr>
        <p:spPr bwMode="auto">
          <a:xfrm>
            <a:off x="1181100" y="696913"/>
            <a:ext cx="4648200" cy="3486150"/>
          </a:xfrm>
          <a:prstGeom prst="rect">
            <a:avLst/>
          </a:prstGeom>
          <a:noFill/>
          <a:ln w="12700">
            <a:solidFill>
              <a:srgbClr val="000000"/>
            </a:solidFill>
            <a:miter lim="800000"/>
            <a:headEnd/>
            <a:tailEnd/>
          </a:ln>
        </p:spPr>
        <p:txBody>
          <a:bodyPr vert="horz" wrap="square" lIns="93177" tIns="46589" rIns="93177" bIns="46589"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465138">
              <a:defRPr sz="1200">
                <a:latin typeface="Calibri" charset="0"/>
                <a:ea typeface="+mn-ea"/>
                <a:cs typeface="+mn-cs"/>
              </a:defRPr>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465138">
              <a:defRPr sz="1200">
                <a:latin typeface="Calibri" pitchFamily="34" charset="0"/>
              </a:defRPr>
            </a:lvl1pPr>
          </a:lstStyle>
          <a:p>
            <a:pPr>
              <a:defRPr/>
            </a:pPr>
            <a:fld id="{D28EDA16-E6BB-4247-A784-77D253CDE273}" type="slidenum">
              <a:rPr lang="en-US"/>
              <a:pPr>
                <a:defRPr/>
              </a:pPr>
              <a:t>‹#›</a:t>
            </a:fld>
            <a:endParaRPr lang="en-US"/>
          </a:p>
        </p:txBody>
      </p:sp>
    </p:spTree>
    <p:extLst>
      <p:ext uri="{BB962C8B-B14F-4D97-AF65-F5344CB8AC3E}">
        <p14:creationId xmlns:p14="http://schemas.microsoft.com/office/powerpoint/2010/main" val="38924385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Geneva"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i="1" smtClean="0">
              <a:ea typeface="ＭＳ Ｐゴシック" pitchFamily="34" charset="-128"/>
              <a:cs typeface="Geneva" pitchFamily="2"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80B3E60-3948-47C4-AB3A-3D0DF2C3B9E4}" type="slidenum">
              <a:rPr lang="en-US" smtClean="0">
                <a:latin typeface="Calibri" pitchFamily="34" charset="0"/>
              </a:rPr>
              <a:pPr eaLnBrk="1" hangingPunct="1"/>
              <a:t>1</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BEF4EF4-0923-43E5-B39F-1F5FAB38EECA}" type="slidenum">
              <a:rPr lang="en-US" smtClean="0">
                <a:latin typeface="Calibri" pitchFamily="34" charset="0"/>
              </a:rPr>
              <a:pPr eaLnBrk="1" hangingPunct="1"/>
              <a:t>10</a:t>
            </a:fld>
            <a:endParaRPr lang="en-US" smtClean="0">
              <a:latin typeface="Calibri" pitchFamily="34" charset="0"/>
            </a:endParaRPr>
          </a:p>
        </p:txBody>
      </p:sp>
      <p:sp>
        <p:nvSpPr>
          <p:cNvPr id="71683"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Here are some examples of outcomes.</a:t>
            </a:r>
          </a:p>
          <a:p>
            <a:r>
              <a:rPr lang="en-US" smtClean="0">
                <a:ea typeface="ＭＳ Ｐゴシック" pitchFamily="34" charset="-128"/>
                <a:cs typeface="Geneva" pitchFamily="2" charset="0"/>
              </a:rPr>
              <a:t>The most important – and most commonly used – outcomes relate to a patient</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s health status.  What is their viral load?  How long have they lived with HIV? How do they describe their own quality of life?  How often are they hospitalized?</a:t>
            </a:r>
          </a:p>
          <a:p>
            <a:r>
              <a:rPr lang="en-US" smtClean="0">
                <a:ea typeface="ＭＳ Ｐゴシック" pitchFamily="34" charset="-128"/>
                <a:cs typeface="Geneva" pitchFamily="2" charset="0"/>
              </a:rPr>
              <a:t>Patient satisfaction is also an outcome.  What is their experience with care?</a:t>
            </a:r>
          </a:p>
          <a:p>
            <a:r>
              <a:rPr lang="en-US" smtClean="0">
                <a:ea typeface="ＭＳ Ｐゴシック" pitchFamily="34" charset="-128"/>
                <a:cs typeface="Geneva" pitchFamily="2" charset="0"/>
              </a:rPr>
              <a:t>Because we are concerned with care for both individuals and populations, we are also interested in public health outcomes:  are people staying in care?  Do they have access to the care and services they need?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22EE2C6-71FE-4AFD-8EE7-165D79EFB07F}" type="slidenum">
              <a:rPr lang="en-US" smtClean="0">
                <a:latin typeface="Calibri" pitchFamily="34" charset="0"/>
              </a:rPr>
              <a:pPr eaLnBrk="1" hangingPunct="1"/>
              <a:t>11</a:t>
            </a:fld>
            <a:endParaRPr lang="en-US" smtClean="0">
              <a:latin typeface="Calibri" pitchFamily="34" charset="0"/>
            </a:endParaRPr>
          </a:p>
        </p:txBody>
      </p:sp>
      <p:sp>
        <p:nvSpPr>
          <p:cNvPr id="72707"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Clearly, the universe of things that can be measured is vast.  How do we begin to select a manageable number of areas to track?</a:t>
            </a:r>
          </a:p>
          <a:p>
            <a:endParaRPr lang="en-US" smtClean="0">
              <a:ea typeface="ＭＳ Ｐゴシック" pitchFamily="34" charset="-128"/>
              <a:cs typeface="Geneva" pitchFamily="2" charset="0"/>
            </a:endParaRPr>
          </a:p>
          <a:p>
            <a:r>
              <a:rPr lang="en-US" smtClean="0">
                <a:ea typeface="ＭＳ Ｐゴシック" pitchFamily="34" charset="-128"/>
                <a:cs typeface="Geneva" pitchFamily="2" charset="0"/>
              </a:rPr>
              <a:t>There are four main criteria to use in selecting sound indicators.  The first two are:</a:t>
            </a:r>
          </a:p>
          <a:p>
            <a:pPr>
              <a:buFontTx/>
              <a:buChar char="•"/>
            </a:pPr>
            <a:r>
              <a:rPr lang="en-US" smtClean="0">
                <a:ea typeface="ＭＳ Ｐゴシック" pitchFamily="34" charset="-128"/>
                <a:cs typeface="Geneva" pitchFamily="2" charset="0"/>
              </a:rPr>
              <a:t>Relevance.  Are you looking at something that matters to your program?</a:t>
            </a:r>
          </a:p>
          <a:p>
            <a:pPr>
              <a:buFontTx/>
              <a:buChar char="•"/>
            </a:pPr>
            <a:r>
              <a:rPr lang="en-US" smtClean="0">
                <a:ea typeface="ＭＳ Ｐゴシック" pitchFamily="34" charset="-128"/>
                <a:cs typeface="Geneva" pitchFamily="2" charset="0"/>
              </a:rPr>
              <a:t>Measurability.  Can you actually measure this aspect of care, given the resources you have?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B25241C-33E0-44B4-A3C0-4C9D134541B1}" type="slidenum">
              <a:rPr lang="en-US" smtClean="0">
                <a:latin typeface="Calibri" pitchFamily="34" charset="0"/>
              </a:rPr>
              <a:pPr eaLnBrk="1" hangingPunct="1"/>
              <a:t>12</a:t>
            </a:fld>
            <a:endParaRPr lang="en-US" smtClean="0">
              <a:latin typeface="Calibri" pitchFamily="34" charset="0"/>
            </a:endParaRPr>
          </a:p>
        </p:txBody>
      </p:sp>
      <p:sp>
        <p:nvSpPr>
          <p:cNvPr id="73731"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The next two criteria are:</a:t>
            </a:r>
          </a:p>
          <a:p>
            <a:pPr>
              <a:buFontTx/>
              <a:buChar char="•"/>
            </a:pPr>
            <a:r>
              <a:rPr lang="en-US" smtClean="0">
                <a:ea typeface="ＭＳ Ｐゴシック" pitchFamily="34" charset="-128"/>
                <a:cs typeface="Geneva" pitchFamily="2" charset="0"/>
              </a:rPr>
              <a:t>Accuracy.  How valid is this indicator?  Does it really reflect current professional knowledge?  Does it build on accepted guidelines for HIV care?  If it deals with an aspect of care not yet covered by a guideline, has there been consensus by professionals and peers? And lastly,</a:t>
            </a:r>
          </a:p>
          <a:p>
            <a:pPr>
              <a:buFontTx/>
              <a:buChar char="•"/>
            </a:pPr>
            <a:r>
              <a:rPr lang="en-US" smtClean="0">
                <a:ea typeface="ＭＳ Ｐゴシック" pitchFamily="34" charset="-128"/>
                <a:cs typeface="Geneva" pitchFamily="2" charset="0"/>
              </a:rPr>
              <a:t>Improvability: the ultimate goal is to improve the quality of care.  As you select indicators, focus first on those that will help you improve.  </a:t>
            </a:r>
          </a:p>
          <a:p>
            <a:r>
              <a:rPr lang="en-US" smtClean="0">
                <a:ea typeface="ＭＳ Ｐゴシック" pitchFamily="34" charset="-128"/>
                <a:cs typeface="Geneva" pitchFamily="2" charset="0"/>
              </a:rPr>
              <a:t>If you answer "no" to any of these questions, the indicator—while still relevant to patient care—is probably either too difficult to measure or less than critical to patient care. On the other hand, if you answer "yes" to all of the questions, you have most likely found a viable indicator that will give you the most benefit for your measurement resources.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cs typeface="Geneva" pitchFamily="2"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87F0B85-81A8-49C6-9289-6B266BA725DD}" type="slidenum">
              <a:rPr lang="en-US" smtClean="0">
                <a:latin typeface="Calibri" pitchFamily="34" charset="0"/>
              </a:rPr>
              <a:pPr eaLnBrk="1" hangingPunct="1"/>
              <a:t>14</a:t>
            </a:fld>
            <a:endParaRPr 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mtClean="0">
                <a:ea typeface="ＭＳ Ｐゴシック" pitchFamily="34" charset="-128"/>
                <a:cs typeface="Geneva" pitchFamily="2" charset="0"/>
              </a:rPr>
              <a:t>	</a:t>
            </a:r>
          </a:p>
          <a:p>
            <a:pPr>
              <a:lnSpc>
                <a:spcPct val="90000"/>
              </a:lnSpc>
            </a:pPr>
            <a:r>
              <a:rPr lang="en-US" smtClean="0">
                <a:ea typeface="ＭＳ Ｐゴシック" pitchFamily="34" charset="-128"/>
                <a:cs typeface="Geneva" pitchFamily="2" charset="0"/>
              </a:rPr>
              <a:t>	</a:t>
            </a:r>
          </a:p>
          <a:p>
            <a:pPr eaLnBrk="1" hangingPunct="1"/>
            <a:r>
              <a:rPr lang="en-US" smtClean="0">
                <a:ea typeface="ＭＳ Ｐゴシック" pitchFamily="34" charset="-128"/>
                <a:cs typeface="Geneva" pitchFamily="2" charset="0"/>
              </a:rPr>
              <a:t>Based on review of the literature, of a number of quality improvement programs, and on comments from HIV care providers across the country, the Bureau has identified three aspects of clinical care for persons with HIV and AIDS, and has developed measures for each of these.  The key aspects of care are:</a:t>
            </a:r>
          </a:p>
          <a:p>
            <a:pPr eaLnBrk="1" hangingPunct="1"/>
            <a:endParaRPr lang="en-US" smtClean="0">
              <a:ea typeface="ＭＳ Ｐゴシック" pitchFamily="34" charset="-128"/>
              <a:cs typeface="Geneva" pitchFamily="2" charset="0"/>
            </a:endParaRPr>
          </a:p>
          <a:p>
            <a:pPr lvl="1" eaLnBrk="1" hangingPunct="1">
              <a:buFontTx/>
              <a:buChar char="•"/>
            </a:pPr>
            <a:r>
              <a:rPr lang="en-US" sz="2000" smtClean="0">
                <a:ea typeface="ＭＳ Ｐゴシック" pitchFamily="34" charset="-128"/>
                <a:cs typeface="ＭＳ Ｐゴシック" pitchFamily="34" charset="-128"/>
              </a:rPr>
              <a:t>Medical care and treatment</a:t>
            </a:r>
          </a:p>
          <a:p>
            <a:pPr lvl="1" eaLnBrk="1" hangingPunct="1">
              <a:buFontTx/>
              <a:buChar char="•"/>
            </a:pPr>
            <a:r>
              <a:rPr lang="en-US" sz="2000" smtClean="0">
                <a:ea typeface="ＭＳ Ｐゴシック" pitchFamily="34" charset="-128"/>
                <a:cs typeface="ＭＳ Ｐゴシック" pitchFamily="34" charset="-128"/>
              </a:rPr>
              <a:t>Laboratory screening</a:t>
            </a:r>
          </a:p>
          <a:p>
            <a:pPr lvl="1" eaLnBrk="1" hangingPunct="1">
              <a:buFontTx/>
              <a:buChar char="•"/>
            </a:pPr>
            <a:r>
              <a:rPr lang="en-US" sz="2000" smtClean="0">
                <a:ea typeface="ＭＳ Ｐゴシック" pitchFamily="34" charset="-128"/>
                <a:cs typeface="ＭＳ Ｐゴシック" pitchFamily="34" charset="-128"/>
              </a:rPr>
              <a:t>Counseling, mental health and substance use assessment</a:t>
            </a:r>
          </a:p>
          <a:p>
            <a:pPr lvl="1" eaLnBrk="1" hangingPunct="1"/>
            <a:endParaRPr lang="en-US" sz="2000" smtClean="0">
              <a:ea typeface="ＭＳ Ｐゴシック" pitchFamily="34" charset="-128"/>
              <a:cs typeface="ＭＳ Ｐゴシック" pitchFamily="34" charset="-128"/>
            </a:endParaRPr>
          </a:p>
          <a:p>
            <a:pPr eaLnBrk="1" hangingPunct="1"/>
            <a:r>
              <a:rPr lang="en-US" sz="2000" smtClean="0">
                <a:ea typeface="ＭＳ Ｐゴシック" pitchFamily="34" charset="-128"/>
                <a:cs typeface="Geneva" pitchFamily="2" charset="0"/>
              </a:rPr>
              <a:t>Refer to handout that shows list of all HAB PMs</a:t>
            </a:r>
          </a:p>
          <a:p>
            <a:pPr lvl="1" eaLnBrk="1" hangingPunct="1">
              <a:buFontTx/>
              <a:buChar char="•"/>
            </a:pPr>
            <a:endParaRPr lang="en-US" smtClean="0">
              <a:ea typeface="ＭＳ Ｐゴシック" pitchFamily="34" charset="-128"/>
              <a:cs typeface="ＭＳ Ｐゴシック" pitchFamily="34"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FC0C35A-993B-43B3-94E1-2172A8D19D5B}" type="slidenum">
              <a:rPr lang="en-US" smtClean="0">
                <a:latin typeface="Calibri" pitchFamily="34" charset="0"/>
              </a:rPr>
              <a:pPr eaLnBrk="1" hangingPunct="1"/>
              <a:t>15</a:t>
            </a:fld>
            <a:endParaRPr 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Data is a valuable tool for anyone managing a program.  The HIV/AIDS Bureau has identified the core clinical performance measures and expects Ryan White Program-funded sites to use the measures as just such a tool.  YOU DO NOT NEED TO REPORT YOUR PROGRAM</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S DATA TO THE BUREAU.  Instead, make use of the measures for your own quality improvement work.  </a:t>
            </a:r>
          </a:p>
          <a:p>
            <a:endParaRPr lang="en-US" smtClean="0">
              <a:ea typeface="ＭＳ Ｐゴシック" pitchFamily="34" charset="-128"/>
              <a:cs typeface="Geneva" pitchFamily="2" charset="0"/>
            </a:endParaRPr>
          </a:p>
          <a:p>
            <a:r>
              <a:rPr lang="en-US" smtClean="0">
                <a:ea typeface="ＭＳ Ｐゴシック" pitchFamily="34" charset="-128"/>
                <a:cs typeface="Geneva" pitchFamily="2" charset="0"/>
              </a:rPr>
              <a:t>You might use the data to, for example:</a:t>
            </a:r>
          </a:p>
          <a:p>
            <a:pPr>
              <a:buFontTx/>
              <a:buChar char="•"/>
            </a:pPr>
            <a:r>
              <a:rPr lang="en-US" sz="800" smtClean="0">
                <a:ea typeface="ＭＳ Ｐゴシック" pitchFamily="34" charset="-128"/>
                <a:cs typeface="Geneva" pitchFamily="2" charset="0"/>
              </a:rPr>
              <a:t>Track and trend data on performance to monitor quality of care provided.  What is your program doing well? Is your performance getting better, worse, or staying the same?</a:t>
            </a:r>
          </a:p>
          <a:p>
            <a:pPr>
              <a:buFontTx/>
              <a:buChar char="•"/>
            </a:pPr>
            <a:endParaRPr lang="en-US" sz="800" smtClean="0">
              <a:ea typeface="ＭＳ Ｐゴシック" pitchFamily="34" charset="-128"/>
              <a:cs typeface="Geneva" pitchFamily="2" charset="0"/>
            </a:endParaRPr>
          </a:p>
          <a:p>
            <a:pPr>
              <a:buFontTx/>
              <a:buChar char="•"/>
            </a:pPr>
            <a:r>
              <a:rPr lang="en-US" sz="800" smtClean="0">
                <a:ea typeface="ＭＳ Ｐゴシック" pitchFamily="34" charset="-128"/>
                <a:cs typeface="Geneva" pitchFamily="2" charset="0"/>
              </a:rPr>
              <a:t>Identify areas for improvement.  Do the data show clinical performance levels that are too low?  Or a downward trend?   </a:t>
            </a:r>
          </a:p>
          <a:p>
            <a:pPr>
              <a:buFontTx/>
              <a:buChar char="•"/>
            </a:pPr>
            <a:endParaRPr lang="en-US" sz="800" smtClean="0">
              <a:ea typeface="ＭＳ Ｐゴシック" pitchFamily="34" charset="-128"/>
              <a:cs typeface="Geneva" pitchFamily="2" charset="0"/>
            </a:endParaRPr>
          </a:p>
          <a:p>
            <a:pPr>
              <a:buFontTx/>
              <a:buChar char="•"/>
            </a:pPr>
            <a:r>
              <a:rPr lang="en-US" sz="800" smtClean="0">
                <a:ea typeface="ＭＳ Ｐゴシック" pitchFamily="34" charset="-128"/>
                <a:cs typeface="Geneva" pitchFamily="2" charset="0"/>
              </a:rPr>
              <a:t>Strengthen your program</a:t>
            </a:r>
            <a:r>
              <a:rPr lang="ja-JP" altLang="en-US" sz="800" smtClean="0">
                <a:ea typeface="ＭＳ Ｐゴシック" pitchFamily="34" charset="-128"/>
                <a:cs typeface="Geneva" pitchFamily="2" charset="0"/>
              </a:rPr>
              <a:t>’</a:t>
            </a:r>
            <a:r>
              <a:rPr lang="en-US" altLang="ja-JP" sz="800" smtClean="0">
                <a:ea typeface="ＭＳ Ｐゴシック" pitchFamily="34" charset="-128"/>
                <a:cs typeface="Geneva" pitchFamily="2" charset="0"/>
              </a:rPr>
              <a:t>s quality management plan.  </a:t>
            </a:r>
          </a:p>
          <a:p>
            <a:pPr>
              <a:buFontTx/>
              <a:buChar char="•"/>
            </a:pPr>
            <a:endParaRPr lang="en-US" sz="800" smtClean="0">
              <a:ea typeface="ＭＳ Ｐゴシック" pitchFamily="34" charset="-128"/>
              <a:cs typeface="Geneva" pitchFamily="2" charset="0"/>
            </a:endParaRPr>
          </a:p>
          <a:p>
            <a:pPr>
              <a:buFontTx/>
              <a:buChar char="•"/>
            </a:pPr>
            <a:r>
              <a:rPr lang="en-US" sz="800" smtClean="0">
                <a:ea typeface="ＭＳ Ｐゴシック" pitchFamily="34" charset="-128"/>
                <a:cs typeface="Geneva" pitchFamily="2" charset="0"/>
              </a:rPr>
              <a:t>HAB released the PMM in 2012 to collect data for applying for national endorsement for a subset of HAB measures. Reports are generated that allow the user to compare performance regionally (PHS regions) and nationally</a:t>
            </a:r>
          </a:p>
          <a:p>
            <a:pPr>
              <a:buFontTx/>
              <a:buChar char="•"/>
            </a:pPr>
            <a:endParaRPr lang="en-US" sz="800" smtClean="0">
              <a:ea typeface="ＭＳ Ｐゴシック" pitchFamily="34" charset="-128"/>
              <a:cs typeface="Geneva" pitchFamily="2" charset="0"/>
            </a:endParaRPr>
          </a:p>
          <a:p>
            <a:pPr>
              <a:buFontTx/>
              <a:buChar char="•"/>
            </a:pPr>
            <a:r>
              <a:rPr lang="en-US" sz="800" smtClean="0">
                <a:ea typeface="ＭＳ Ｐゴシック" pitchFamily="34" charset="-128"/>
                <a:cs typeface="Geneva" pitchFamily="2" charset="0"/>
              </a:rPr>
              <a:t>Example of report is on next slide</a:t>
            </a:r>
            <a:endParaRPr lang="en-US" smtClean="0">
              <a:ea typeface="ＭＳ Ｐゴシック" pitchFamily="34" charset="-128"/>
              <a:cs typeface="Geneva" pitchFamily="2"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73D83A7-9C71-495F-A48E-DAB88C6A3A2D}" type="slidenum">
              <a:rPr lang="en-US" smtClean="0">
                <a:latin typeface="Calibri" pitchFamily="34" charset="0"/>
              </a:rPr>
              <a:pPr eaLnBrk="1" hangingPunct="1"/>
              <a:t>16</a:t>
            </a:fld>
            <a:endParaRPr 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cs typeface="Geneva" pitchFamily="2"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F3D1C6B-E09C-4D07-BF5E-F7D9B0B1C1DF}" type="slidenum">
              <a:rPr lang="en-US" smtClean="0">
                <a:latin typeface="Calibri" pitchFamily="34" charset="0"/>
              </a:rPr>
              <a:pPr eaLnBrk="1" hangingPunct="1"/>
              <a:t>17</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i="1" smtClean="0">
              <a:ea typeface="ＭＳ Ｐゴシック" pitchFamily="34" charset="-128"/>
              <a:cs typeface="Geneva" pitchFamily="2"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4F4CE04-7814-4D9F-9582-08F4781A4AB5}" type="slidenum">
              <a:rPr lang="en-US" smtClean="0">
                <a:latin typeface="Calibri" pitchFamily="34" charset="0"/>
              </a:rPr>
              <a:pPr eaLnBrk="1" hangingPunct="1"/>
              <a:t>18</a:t>
            </a:fld>
            <a:endParaRPr 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i="1" smtClean="0">
              <a:ea typeface="ＭＳ Ｐゴシック" pitchFamily="34" charset="-128"/>
              <a:cs typeface="Geneva" pitchFamily="2"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C998254-BD6B-4276-BBE2-557215BDE881}" type="slidenum">
              <a:rPr lang="en-US" smtClean="0">
                <a:latin typeface="Calibri" pitchFamily="34" charset="0"/>
              </a:rPr>
              <a:pPr eaLnBrk="1" hangingPunct="1"/>
              <a:t>20</a:t>
            </a:fld>
            <a:endParaRPr 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And the measures make sense at and across levels of care.  In fact, the Bureau hopes that these measures will help to align the work of the different Ryan White Program Parts, so that – whatever the funding entity or type of program – the importance of key components of HIV care is emphasized.</a:t>
            </a:r>
          </a:p>
          <a:p>
            <a:endParaRPr lang="en-US" smtClean="0">
              <a:ea typeface="ＭＳ Ｐゴシック" pitchFamily="34" charset="-128"/>
              <a:cs typeface="Geneva" pitchFamily="2" charset="0"/>
            </a:endParaRPr>
          </a:p>
          <a:p>
            <a:r>
              <a:rPr lang="en-US" smtClean="0">
                <a:ea typeface="ＭＳ Ｐゴシック" pitchFamily="34" charset="-128"/>
                <a:cs typeface="Geneva" pitchFamily="2" charset="0"/>
              </a:rPr>
              <a:t>The measures also can be used either at the provider or system level:</a:t>
            </a:r>
          </a:p>
          <a:p>
            <a:pPr>
              <a:buFontTx/>
              <a:buChar char="•"/>
            </a:pPr>
            <a:r>
              <a:rPr lang="en-US" smtClean="0">
                <a:ea typeface="ＭＳ Ｐゴシック" pitchFamily="34" charset="-128"/>
                <a:cs typeface="Geneva" pitchFamily="2" charset="0"/>
              </a:rPr>
              <a:t>The measures can be rolled up to look at issues from a system perspective, such as with Part A and B Programs. </a:t>
            </a:r>
          </a:p>
          <a:p>
            <a:pPr>
              <a:buFontTx/>
              <a:buChar char="•"/>
            </a:pPr>
            <a:r>
              <a:rPr lang="en-US" smtClean="0">
                <a:ea typeface="ＭＳ Ｐゴシック" pitchFamily="34" charset="-128"/>
                <a:cs typeface="Geneva" pitchFamily="2" charset="0"/>
              </a:rPr>
              <a:t>Programs can also work with their subcontractors, vendors or sub-grantees to implement the performance measures at the provider level. </a:t>
            </a:r>
          </a:p>
          <a:p>
            <a:endParaRPr lang="en-US" smtClean="0">
              <a:ea typeface="ＭＳ Ｐゴシック" pitchFamily="34" charset="-128"/>
              <a:cs typeface="Geneva" pitchFamily="2" charset="0"/>
            </a:endParaRPr>
          </a:p>
          <a:p>
            <a:r>
              <a:rPr lang="en-US" smtClean="0">
                <a:ea typeface="ＭＳ Ｐゴシック" pitchFamily="34" charset="-128"/>
                <a:cs typeface="Geneva" pitchFamily="2" charset="0"/>
              </a:rPr>
              <a:t>And, at the discrete program level, as we</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ve discussed, the core clinical performance measures can play a role in a program</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s quality management plan.</a:t>
            </a:r>
            <a:endParaRPr lang="en-US" smtClean="0">
              <a:ea typeface="ＭＳ Ｐゴシック" pitchFamily="34" charset="-128"/>
              <a:cs typeface="Geneva" pitchFamily="2"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1179908-4F57-42A8-A40C-1E8B73724349}" type="slidenum">
              <a:rPr lang="en-US" smtClean="0">
                <a:latin typeface="Calibri" pitchFamily="34" charset="0"/>
              </a:rPr>
              <a:pPr eaLnBrk="1" hangingPunct="1"/>
              <a:t>21</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9C5B857-48CE-4CE5-8A2D-F81FFB68E9A7}" type="slidenum">
              <a:rPr lang="en-US" smtClean="0">
                <a:latin typeface="Calibri" pitchFamily="34" charset="0"/>
              </a:rPr>
              <a:pPr eaLnBrk="1" hangingPunct="1"/>
              <a:t>2</a:t>
            </a:fld>
            <a:endParaRPr lang="en-US" smtClean="0">
              <a:latin typeface="Calibri" pitchFamily="34" charset="0"/>
            </a:endParaRPr>
          </a:p>
        </p:txBody>
      </p:sp>
      <p:sp>
        <p:nvSpPr>
          <p:cNvPr id="63491"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3366FF"/>
              </a:solidFill>
              <a:ea typeface="ＭＳ Ｐゴシック" pitchFamily="34" charset="-128"/>
              <a:cs typeface="Geneva" pitchFamily="2" charset="0"/>
            </a:endParaRPr>
          </a:p>
          <a:p>
            <a:r>
              <a:rPr lang="en-US" smtClean="0">
                <a:solidFill>
                  <a:srgbClr val="3366FF"/>
                </a:solidFill>
                <a:ea typeface="ＭＳ Ｐゴシック" pitchFamily="34" charset="-128"/>
                <a:cs typeface="Geneva" pitchFamily="2" charset="0"/>
              </a:rPr>
              <a:t>In this session, we will learn about the basics of performance measurement, including a brief discussion on how to define indicators. We are going to learn about how you can effectively and efficiently collect quality data.  We are going to show you how to sample records for performance reviews by establishing review eligibility criteria, identifying minimal sample sizes and selecting a random sample. Next you will learn how to design a data collection plan that takes into account selecting key indicators, designing an effective collection tool, assigning abstractors, and conducting a pilot test before you begin.  We will discuss  appropriate ways to go about actually collecting your data and validating your results.  We</a:t>
            </a:r>
            <a:r>
              <a:rPr lang="ja-JP" altLang="en-US" smtClean="0">
                <a:solidFill>
                  <a:srgbClr val="3366FF"/>
                </a:solidFill>
                <a:ea typeface="ＭＳ Ｐゴシック" pitchFamily="34" charset="-128"/>
                <a:cs typeface="Geneva" pitchFamily="2" charset="0"/>
              </a:rPr>
              <a:t>’</a:t>
            </a:r>
            <a:r>
              <a:rPr lang="en-US" altLang="ja-JP" smtClean="0">
                <a:solidFill>
                  <a:srgbClr val="3366FF"/>
                </a:solidFill>
                <a:ea typeface="ＭＳ Ｐゴシック" pitchFamily="34" charset="-128"/>
                <a:cs typeface="Geneva" pitchFamily="2" charset="0"/>
              </a:rPr>
              <a:t>d like to make this session as interactive as possible and we welcome your participation, questions, ideas, and thoughts.</a:t>
            </a:r>
            <a:endParaRPr lang="en-US" smtClean="0">
              <a:solidFill>
                <a:srgbClr val="3366FF"/>
              </a:solidFill>
              <a:ea typeface="ＭＳ Ｐゴシック" pitchFamily="34" charset="-128"/>
              <a:cs typeface="Geneva" pitchFamily="2"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BE02D4A-CC80-44E7-9CC3-06FCA4D65FFD}" type="slidenum">
              <a:rPr lang="en-US" smtClean="0">
                <a:latin typeface="Calibri" pitchFamily="34" charset="0"/>
              </a:rPr>
              <a:pPr eaLnBrk="1" hangingPunct="1"/>
              <a:t>22</a:t>
            </a:fld>
            <a:endParaRPr lang="en-US" smtClean="0">
              <a:latin typeface="Calibri" pitchFamily="34" charset="0"/>
            </a:endParaRPr>
          </a:p>
        </p:txBody>
      </p:sp>
      <p:sp>
        <p:nvSpPr>
          <p:cNvPr id="81923"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cs typeface="Geneva" pitchFamily="2"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We</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ve discussed how different types of organizations can use the measures in different ways.  Now we</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re going to talk about how an organization might choose exactly which measures to use.</a:t>
            </a:r>
          </a:p>
          <a:p>
            <a:endParaRPr lang="en-US" smtClean="0">
              <a:ea typeface="ＭＳ Ｐゴシック" pitchFamily="34" charset="-128"/>
              <a:cs typeface="Geneva" pitchFamily="2" charset="0"/>
            </a:endParaRPr>
          </a:p>
          <a:p>
            <a:r>
              <a:rPr lang="en-US" smtClean="0">
                <a:ea typeface="ＭＳ Ｐゴシック" pitchFamily="34" charset="-128"/>
                <a:cs typeface="Geneva" pitchFamily="2" charset="0"/>
              </a:rPr>
              <a:t>The Core Clinical Measures provide a menu of choices.  We all know that HIV/AIDS care is multi-factorial.  In the best care, lots of things should happen, lots of elements of care should be looked at.  Here are some of the elements of care covered by the measures.  But if we used them all, would we be overwhelmed with measurement work?  Swimming in data?  How do we make best use of the measures?</a:t>
            </a:r>
          </a:p>
          <a:p>
            <a:endParaRPr lang="en-US" b="1" i="1" smtClean="0">
              <a:ea typeface="ＭＳ Ｐゴシック" pitchFamily="34" charset="-128"/>
              <a:cs typeface="Geneva" pitchFamily="2" charset="0"/>
            </a:endParaRPr>
          </a:p>
          <a:p>
            <a:r>
              <a:rPr lang="en-US" b="1" i="1" smtClean="0">
                <a:ea typeface="ＭＳ Ｐゴシック" pitchFamily="34" charset="-128"/>
                <a:cs typeface="Geneva" pitchFamily="2" charset="0"/>
              </a:rPr>
              <a:t>Added “?” after tobacco</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5B86877-633A-42BF-9A5A-442E95714862}" type="slidenum">
              <a:rPr lang="en-US" smtClean="0">
                <a:latin typeface="Calibri" pitchFamily="34" charset="0"/>
              </a:rPr>
              <a:pPr eaLnBrk="1" hangingPunct="1"/>
              <a:t>23</a:t>
            </a:fld>
            <a:endParaRPr lang="en-US"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ea typeface="ＭＳ Ｐゴシック" pitchFamily="34" charset="-128"/>
                <a:cs typeface="Geneva" pitchFamily="2" charset="0"/>
              </a:rPr>
              <a:t>Examples of Influencing factors include funding priorities, NHAS, state priorities, etc. </a:t>
            </a:r>
          </a:p>
        </p:txBody>
      </p:sp>
      <p:sp>
        <p:nvSpPr>
          <p:cNvPr id="83972"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848E6F8E-641D-4CB6-8B24-F0FBD7A21ED5}" type="slidenum">
              <a:rPr lang="en-US" sz="1200">
                <a:latin typeface="Calibri" pitchFamily="34" charset="0"/>
              </a:rPr>
              <a:pPr algn="r" eaLnBrk="1" hangingPunct="1"/>
              <a:t>24</a:t>
            </a:fld>
            <a:endParaRPr lang="en-US"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ea typeface="ＭＳ Ｐゴシック" pitchFamily="34" charset="-128"/>
                <a:cs typeface="Geneva" pitchFamily="2" charset="0"/>
              </a:rPr>
              <a:t>INSERT BENJAMIN</a:t>
            </a:r>
            <a:r>
              <a:rPr lang="en-US" altLang="en-US" smtClean="0">
                <a:ea typeface="ＭＳ Ｐゴシック" pitchFamily="34" charset="-128"/>
                <a:cs typeface="Geneva" pitchFamily="2" charset="0"/>
              </a:rPr>
              <a:t>’</a:t>
            </a:r>
            <a:r>
              <a:rPr lang="en-US" smtClean="0">
                <a:ea typeface="ＭＳ Ｐゴシック" pitchFamily="34" charset="-128"/>
                <a:cs typeface="Geneva" pitchFamily="2" charset="0"/>
              </a:rPr>
              <a:t>S INFO HERE TO DISCUSS HOW THEY SELECTED THE MEASURES AND WHICH ONES THEY USED</a:t>
            </a:r>
          </a:p>
        </p:txBody>
      </p:sp>
      <p:sp>
        <p:nvSpPr>
          <p:cNvPr id="84996"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00BC5A14-7CF0-4192-B474-8C1D8290DC87}" type="slidenum">
              <a:rPr lang="en-US" sz="1200">
                <a:latin typeface="Calibri" pitchFamily="34" charset="0"/>
              </a:rPr>
              <a:pPr algn="r" eaLnBrk="1" hangingPunct="1"/>
              <a:t>25</a:t>
            </a:fld>
            <a:endParaRPr lang="en-US"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D87BACF-72E7-4A98-A43F-2B0AA73D18A6}" type="slidenum">
              <a:rPr lang="en-US" smtClean="0">
                <a:latin typeface="Calibri" pitchFamily="34" charset="0"/>
              </a:rPr>
              <a:pPr eaLnBrk="1" hangingPunct="1"/>
              <a:t>26</a:t>
            </a:fld>
            <a:endParaRPr lang="en-US" smtClean="0">
              <a:latin typeface="Calibri" pitchFamily="34" charset="0"/>
            </a:endParaRPr>
          </a:p>
        </p:txBody>
      </p:sp>
      <p:sp>
        <p:nvSpPr>
          <p:cNvPr id="86019"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It has been our experience that data collection within most organizations is not optimal. We will help you improve and refine your data collection efforts. </a:t>
            </a:r>
          </a:p>
          <a:p>
            <a:r>
              <a:rPr lang="en-US" smtClean="0">
                <a:ea typeface="ＭＳ Ｐゴシック" pitchFamily="34" charset="-128"/>
                <a:cs typeface="Geneva" pitchFamily="2" charset="0"/>
              </a:rPr>
              <a:t>This key question focuses on how to collect data that are valid and useful, in a way that doesn</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t over-stretch your HIV program</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s resources. </a:t>
            </a:r>
            <a:endParaRPr lang="en-US" smtClean="0">
              <a:ea typeface="ＭＳ Ｐゴシック" pitchFamily="34" charset="-128"/>
              <a:cs typeface="Geneva" pitchFamily="2"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17CBFB1-5B2B-43E8-ABA3-F19338D6EEC3}" type="slidenum">
              <a:rPr lang="en-US" smtClean="0">
                <a:latin typeface="Calibri" pitchFamily="34" charset="0"/>
              </a:rPr>
              <a:pPr eaLnBrk="1" hangingPunct="1"/>
              <a:t>27</a:t>
            </a:fld>
            <a:endParaRPr lang="en-US" smtClean="0">
              <a:latin typeface="Calibri" pitchFamily="34" charset="0"/>
            </a:endParaRPr>
          </a:p>
        </p:txBody>
      </p:sp>
      <p:sp>
        <p:nvSpPr>
          <p:cNvPr id="87043"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To start, you need to define your eligibility criteria for the measurement population. </a:t>
            </a:r>
          </a:p>
          <a:p>
            <a:endParaRPr lang="en-US" smtClean="0">
              <a:ea typeface="ＭＳ Ｐゴシック" pitchFamily="34" charset="-128"/>
              <a:cs typeface="Geneva" pitchFamily="2" charset="0"/>
            </a:endParaRPr>
          </a:p>
          <a:p>
            <a:r>
              <a:rPr lang="en-US" smtClean="0">
                <a:ea typeface="ＭＳ Ｐゴシック" pitchFamily="34" charset="-128"/>
                <a:cs typeface="Geneva" pitchFamily="2" charset="0"/>
              </a:rPr>
              <a:t>The measurement population consists of those patients who are eligible for measurement based on pre-established criteria. Defining a population requires identifying both which records should be reviewed and which should not. The key point here is to select the focus of your data collection efforts. </a:t>
            </a:r>
          </a:p>
          <a:p>
            <a:r>
              <a:rPr lang="en-US" smtClean="0">
                <a:ea typeface="ＭＳ Ｐゴシック" pitchFamily="34" charset="-128"/>
                <a:cs typeface="Geneva" pitchFamily="2" charset="0"/>
              </a:rPr>
              <a:t>Consider the following criteria to define your measurement population:</a:t>
            </a:r>
          </a:p>
          <a:p>
            <a:r>
              <a:rPr lang="en-US" smtClean="0">
                <a:ea typeface="ＭＳ Ｐゴシック" pitchFamily="34" charset="-128"/>
                <a:cs typeface="Geneva" pitchFamily="2" charset="0"/>
              </a:rPr>
              <a:t>- Location: What facilities within the care system will be included?</a:t>
            </a:r>
          </a:p>
          <a:p>
            <a:r>
              <a:rPr lang="en-US" smtClean="0">
                <a:ea typeface="ＭＳ Ｐゴシック" pitchFamily="34" charset="-128"/>
                <a:cs typeface="Geneva" pitchFamily="2" charset="0"/>
              </a:rPr>
              <a:t>- Gender: Does the indicator apply exclusively to men or women, or to both?</a:t>
            </a:r>
          </a:p>
          <a:p>
            <a:r>
              <a:rPr lang="en-US" smtClean="0">
                <a:ea typeface="ＭＳ Ｐゴシック" pitchFamily="34" charset="-128"/>
                <a:cs typeface="Geneva" pitchFamily="2" charset="0"/>
              </a:rPr>
              <a:t>- Age: Are there particular age limits?</a:t>
            </a:r>
          </a:p>
          <a:p>
            <a:r>
              <a:rPr lang="en-US" smtClean="0">
                <a:ea typeface="ＭＳ Ｐゴシック" pitchFamily="34" charset="-128"/>
                <a:cs typeface="Geneva" pitchFamily="2" charset="0"/>
              </a:rPr>
              <a:t>- Patient condition: Is a confirmed diagnosis required, or simply symptoms or signs? Do certain conditions make the patient ineligible?</a:t>
            </a:r>
          </a:p>
          <a:p>
            <a:r>
              <a:rPr lang="en-US" smtClean="0">
                <a:ea typeface="ＭＳ Ｐゴシック" pitchFamily="34" charset="-128"/>
                <a:cs typeface="Geneva" pitchFamily="2" charset="0"/>
              </a:rPr>
              <a:t>- Active treatment status: How many visits are required for eligibility? Must the patient currently be in treatment? Must the treatment have occurred within a certain time frame?</a:t>
            </a:r>
          </a:p>
          <a:p>
            <a:endParaRPr lang="en-US" smtClean="0">
              <a:ea typeface="ＭＳ Ｐゴシック" pitchFamily="34" charset="-128"/>
              <a:cs typeface="Geneva" pitchFamily="2" charset="0"/>
            </a:endParaRPr>
          </a:p>
          <a:p>
            <a:r>
              <a:rPr lang="en-US" smtClean="0">
                <a:ea typeface="ＭＳ Ｐゴシック" pitchFamily="34" charset="-128"/>
                <a:cs typeface="Geneva" pitchFamily="2" charset="0"/>
              </a:rPr>
              <a:t>When you are finished addressing these questions, you will have a list of eligibility criteria.</a:t>
            </a:r>
          </a:p>
          <a:p>
            <a:endParaRPr lang="en-US" smtClean="0">
              <a:ea typeface="ＭＳ Ｐゴシック" pitchFamily="34" charset="-128"/>
              <a:cs typeface="Geneva" pitchFamily="2"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9486DE9-5B60-4E76-8BB9-24B718288EF9}" type="slidenum">
              <a:rPr lang="en-US" smtClean="0">
                <a:latin typeface="Calibri" pitchFamily="34" charset="0"/>
              </a:rPr>
              <a:pPr eaLnBrk="1" hangingPunct="1"/>
              <a:t>28</a:t>
            </a:fld>
            <a:endParaRPr lang="en-US" smtClean="0">
              <a:latin typeface="Calibri" pitchFamily="34" charset="0"/>
            </a:endParaRPr>
          </a:p>
        </p:txBody>
      </p:sp>
      <p:sp>
        <p:nvSpPr>
          <p:cNvPr id="88067"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HIV ambulatory care sites that participate in the National HIVQUAL Project, a national capacity building initiative by the New York State Department of Health, define the eligibility for records to be included in the measurement population as follows. </a:t>
            </a:r>
          </a:p>
          <a:p>
            <a:r>
              <a:rPr lang="en-US" smtClean="0">
                <a:ea typeface="ＭＳ Ｐゴシック" pitchFamily="34" charset="-128"/>
                <a:cs typeface="Geneva" pitchFamily="2" charset="0"/>
              </a:rPr>
              <a:t>HIV+ patients, who have had at least 2 primary care visits in last 12 months; with at least 1 primary care visit in the period January through June and at least 1 primary care visit in the period July through December.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3F09226-A7CC-4D54-B75E-347212B1012E}" type="slidenum">
              <a:rPr lang="en-US" smtClean="0">
                <a:latin typeface="Calibri" pitchFamily="34" charset="0"/>
              </a:rPr>
              <a:pPr eaLnBrk="1" hangingPunct="1"/>
              <a:t>29</a:t>
            </a:fld>
            <a:endParaRPr lang="en-US" smtClean="0">
              <a:latin typeface="Calibri" pitchFamily="34" charset="0"/>
            </a:endParaRPr>
          </a:p>
        </p:txBody>
      </p:sp>
      <p:sp>
        <p:nvSpPr>
          <p:cNvPr id="89091"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The data you need for quality improvement are not the same as the data that drive a peer-reviewed study of a randomized clinical trial.  You don</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t need to count every chart. In fact, the sample size is one of the biggest differences between collecting data for quality improvement versus conducting research. For the purpose of quality improvement, simple sampling techniques work quite well.</a:t>
            </a:r>
          </a:p>
          <a:p>
            <a:endParaRPr lang="en-US" smtClean="0">
              <a:ea typeface="ＭＳ Ｐゴシック" pitchFamily="34" charset="-128"/>
              <a:cs typeface="Geneva" pitchFamily="2" charset="0"/>
            </a:endParaRPr>
          </a:p>
          <a:p>
            <a:r>
              <a:rPr lang="en-US" smtClean="0">
                <a:ea typeface="ＭＳ Ｐゴシック" pitchFamily="34" charset="-128"/>
                <a:cs typeface="Geneva" pitchFamily="2" charset="0"/>
              </a:rPr>
              <a:t>Keep in mind that in most cases, a straightforward sample will do just fine.</a:t>
            </a:r>
          </a:p>
          <a:p>
            <a:endParaRPr lang="en-US" smtClean="0">
              <a:ea typeface="ＭＳ Ｐゴシック" pitchFamily="34" charset="-128"/>
              <a:cs typeface="Geneva" pitchFamily="2"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3202987-1623-493B-9191-82C93CA2B5B5}" type="slidenum">
              <a:rPr lang="en-US" smtClean="0">
                <a:latin typeface="Calibri" pitchFamily="34" charset="0"/>
              </a:rPr>
              <a:pPr eaLnBrk="1" hangingPunct="1"/>
              <a:t>30</a:t>
            </a:fld>
            <a:endParaRPr lang="en-US" smtClean="0">
              <a:latin typeface="Calibri" pitchFamily="34" charset="0"/>
            </a:endParaRPr>
          </a:p>
        </p:txBody>
      </p:sp>
      <p:sp>
        <p:nvSpPr>
          <p:cNvPr id="90115"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The Table here shows the HIVQUAL Sample Size Table to help you decide what sample size you need. The table indicates the minimum total number of records to review based on eligible cases.  The maximum number of records to be reviewed is 107 though it depends on the facility</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s case load.  The Table also includes an additional column that indicates the number of charts to be pulled in preparation for a review, allowing for over sampling. </a:t>
            </a:r>
          </a:p>
          <a:p>
            <a:r>
              <a:rPr lang="en-US" smtClean="0">
                <a:ea typeface="ＭＳ Ｐゴシック" pitchFamily="34" charset="-128"/>
                <a:cs typeface="Geneva" pitchFamily="2" charset="0"/>
              </a:rPr>
              <a:t>For example, for a clinic with 212 eligible patients, you should review at minimum 75 records and pull 23 more records (a total of 98) based on the HIVQUAL Sample Size Table. </a:t>
            </a:r>
          </a:p>
          <a:p>
            <a:r>
              <a:rPr lang="en-US" smtClean="0">
                <a:ea typeface="ＭＳ Ｐゴシック" pitchFamily="34" charset="-128"/>
                <a:cs typeface="Geneva" pitchFamily="2" charset="0"/>
              </a:rPr>
              <a:t>This chart is based on a 90% confidence interval with an error width of 16% when using the minimum number of records.</a:t>
            </a:r>
          </a:p>
          <a:p>
            <a:endParaRPr lang="en-US" smtClean="0">
              <a:ea typeface="ＭＳ Ｐゴシック" pitchFamily="34" charset="-128"/>
              <a:cs typeface="Geneva" pitchFamily="2" charset="0"/>
            </a:endParaRPr>
          </a:p>
          <a:p>
            <a:r>
              <a:rPr lang="en-US" smtClean="0">
                <a:ea typeface="ＭＳ Ｐゴシック" pitchFamily="34" charset="-128"/>
                <a:cs typeface="Geneva" pitchFamily="2" charset="0"/>
              </a:rPr>
              <a:t>If you were to apply this table to a network, consortia, regional or state level, you can apply the sample size table to each clinic/agency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BAA8837-93DE-4E6F-BF6F-80454B8E94AC}" type="slidenum">
              <a:rPr lang="en-US" smtClean="0">
                <a:latin typeface="Calibri" pitchFamily="34" charset="0"/>
              </a:rPr>
              <a:pPr eaLnBrk="1" hangingPunct="1"/>
              <a:t>31</a:t>
            </a:fld>
            <a:endParaRPr lang="en-US" smtClean="0">
              <a:latin typeface="Calibri" pitchFamily="34" charset="0"/>
            </a:endParaRPr>
          </a:p>
        </p:txBody>
      </p:sp>
      <p:sp>
        <p:nvSpPr>
          <p:cNvPr id="91139"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3838" indent="-223838"/>
            <a:r>
              <a:rPr lang="en-US" smtClean="0">
                <a:ea typeface="ＭＳ Ｐゴシック" pitchFamily="34" charset="-128"/>
                <a:cs typeface="Geneva" pitchFamily="2" charset="0"/>
              </a:rPr>
              <a:t>What are the steps to construct your sample size? We suggest that you take the following steps: </a:t>
            </a:r>
          </a:p>
          <a:p>
            <a:pPr marL="223838" indent="-223838"/>
            <a:r>
              <a:rPr lang="en-US" smtClean="0">
                <a:ea typeface="ＭＳ Ｐゴシック" pitchFamily="34" charset="-128"/>
                <a:cs typeface="Geneva" pitchFamily="2" charset="0"/>
              </a:rPr>
              <a:t>First, identify your eligible patients, your measurement population, by reviewing all records for eligibility. </a:t>
            </a:r>
          </a:p>
          <a:p>
            <a:pPr marL="223838" indent="-223838"/>
            <a:r>
              <a:rPr lang="en-US" smtClean="0">
                <a:ea typeface="ＭＳ Ｐゴシック" pitchFamily="34" charset="-128"/>
                <a:cs typeface="Geneva" pitchFamily="2" charset="0"/>
              </a:rPr>
              <a:t>The example provided here is based on the HIVQUAL Sample Instructions and was already mentioned in an earlier slide. </a:t>
            </a:r>
          </a:p>
          <a:p>
            <a:pPr marL="223838" indent="-223838"/>
            <a:r>
              <a:rPr lang="en-US" smtClean="0">
                <a:ea typeface="ＭＳ Ｐゴシック" pitchFamily="34" charset="-128"/>
                <a:cs typeface="Geneva" pitchFamily="2" charset="0"/>
              </a:rPr>
              <a:t>Please be aware, that HIVQUAL suggests that patients who died prior to the end of the review period are still eligible if the above conditions are met.</a:t>
            </a:r>
          </a:p>
          <a:p>
            <a:pPr marL="223838" indent="-223838"/>
            <a:r>
              <a:rPr lang="en-US" smtClean="0">
                <a:ea typeface="ＭＳ Ｐゴシック" pitchFamily="34" charset="-128"/>
                <a:cs typeface="Geneva" pitchFamily="2" charset="0"/>
              </a:rPr>
              <a:t>At the end of this step you should have a list of all records that are eligible based on your criteria.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cs typeface="Geneva" pitchFamily="2"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6D35C90-C628-497C-B2CF-EBB863D314DF}" type="slidenum">
              <a:rPr lang="en-US" smtClean="0">
                <a:latin typeface="Calibri" pitchFamily="34" charset="0"/>
              </a:rPr>
              <a:pPr eaLnBrk="1" hangingPunct="1"/>
              <a:t>3</a:t>
            </a:fld>
            <a:endParaRPr 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84DB0B5-E39E-4E19-BF46-2CAF113D69F5}" type="slidenum">
              <a:rPr lang="en-US" smtClean="0">
                <a:latin typeface="Calibri" pitchFamily="34" charset="0"/>
              </a:rPr>
              <a:pPr eaLnBrk="1" hangingPunct="1"/>
              <a:t>32</a:t>
            </a:fld>
            <a:endParaRPr lang="en-US" smtClean="0">
              <a:latin typeface="Calibri" pitchFamily="34" charset="0"/>
            </a:endParaRPr>
          </a:p>
        </p:txBody>
      </p:sp>
      <p:sp>
        <p:nvSpPr>
          <p:cNvPr id="92163"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3838" indent="-223838"/>
            <a:r>
              <a:rPr lang="en-US" smtClean="0">
                <a:ea typeface="ＭＳ Ｐゴシック" pitchFamily="34" charset="-128"/>
                <a:cs typeface="Geneva" pitchFamily="2" charset="0"/>
              </a:rPr>
              <a:t>The next step determines the number of male and female records that are eligible. </a:t>
            </a:r>
          </a:p>
          <a:p>
            <a:pPr marL="223838" indent="-223838"/>
            <a:endParaRPr lang="en-US" smtClean="0">
              <a:ea typeface="ＭＳ Ｐゴシック" pitchFamily="34" charset="-128"/>
              <a:cs typeface="Geneva" pitchFamily="2" charset="0"/>
            </a:endParaRPr>
          </a:p>
          <a:p>
            <a:pPr marL="223838" indent="-223838"/>
            <a:r>
              <a:rPr lang="en-US" smtClean="0">
                <a:ea typeface="ＭＳ Ｐゴシック" pitchFamily="34" charset="-128"/>
                <a:cs typeface="Geneva" pitchFamily="2" charset="0"/>
              </a:rPr>
              <a:t>First, the eligible patient caseload should be divided into one list only for males and one list for females. </a:t>
            </a:r>
          </a:p>
          <a:p>
            <a:pPr marL="223838" indent="-223838"/>
            <a:endParaRPr lang="en-US" smtClean="0">
              <a:ea typeface="ＭＳ Ｐゴシック" pitchFamily="34" charset="-128"/>
              <a:cs typeface="Geneva" pitchFamily="2" charset="0"/>
            </a:endParaRPr>
          </a:p>
          <a:p>
            <a:pPr marL="223838" indent="-223838"/>
            <a:r>
              <a:rPr lang="en-US" smtClean="0">
                <a:ea typeface="ＭＳ Ｐゴシック" pitchFamily="34" charset="-128"/>
                <a:cs typeface="Geneva" pitchFamily="2" charset="0"/>
              </a:rPr>
              <a:t>Then, count and document the number of eligible male and female records. The total eligible population is the sum of the two lists. </a:t>
            </a:r>
          </a:p>
          <a:p>
            <a:pPr marL="223838" indent="-223838"/>
            <a:endParaRPr lang="en-US" smtClean="0">
              <a:ea typeface="ＭＳ Ｐゴシック" pitchFamily="34" charset="-128"/>
              <a:cs typeface="Geneva" pitchFamily="2" charset="0"/>
            </a:endParaRPr>
          </a:p>
          <a:p>
            <a:pPr marL="223838" indent="-223838"/>
            <a:r>
              <a:rPr lang="en-US" smtClean="0">
                <a:ea typeface="ＭＳ Ｐゴシック" pitchFamily="34" charset="-128"/>
                <a:cs typeface="Geneva" pitchFamily="2" charset="0"/>
              </a:rPr>
              <a:t>Lastly, each list should be sorted sequentially, either alphabetically, by medical record or client number.  Use of an Excel spreadsheet may facilitate this activity.</a:t>
            </a:r>
            <a:endParaRPr lang="en-US" sz="1400" smtClean="0">
              <a:ea typeface="ＭＳ Ｐゴシック" pitchFamily="34" charset="-128"/>
              <a:cs typeface="Geneva" pitchFamily="2" charset="0"/>
            </a:endParaRPr>
          </a:p>
          <a:p>
            <a:pPr marL="223838" indent="-223838"/>
            <a:endParaRPr lang="en-US" smtClean="0">
              <a:ea typeface="ＭＳ Ｐゴシック" pitchFamily="34" charset="-128"/>
              <a:cs typeface="Geneva" pitchFamily="2"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47591B4-44AF-4C7A-9EB3-BCD784F46740}" type="slidenum">
              <a:rPr lang="en-US" smtClean="0">
                <a:latin typeface="Calibri" pitchFamily="34" charset="0"/>
              </a:rPr>
              <a:pPr eaLnBrk="1" hangingPunct="1"/>
              <a:t>33</a:t>
            </a:fld>
            <a:endParaRPr lang="en-US" smtClean="0">
              <a:latin typeface="Calibri" pitchFamily="34" charset="0"/>
            </a:endParaRPr>
          </a:p>
        </p:txBody>
      </p:sp>
      <p:sp>
        <p:nvSpPr>
          <p:cNvPr id="93187"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3838" indent="-223838"/>
            <a:r>
              <a:rPr lang="en-US" smtClean="0">
                <a:ea typeface="ＭＳ Ｐゴシック" pitchFamily="34" charset="-128"/>
                <a:cs typeface="Geneva" pitchFamily="2" charset="0"/>
              </a:rPr>
              <a:t>In the next step you select which records are to be reviewed. Charts must be selected randomly. You can</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t just pick out the records that you know are </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good.</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  </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Random selection</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 means that each record has an equal chance of being included in the sample. The easiest way to select records randomly is to find a random number table and pull each record in the random sequence. </a:t>
            </a:r>
            <a:endParaRPr lang="en-US" altLang="ja-JP" b="1" smtClean="0">
              <a:ea typeface="ＭＳ Ｐゴシック" pitchFamily="34" charset="-128"/>
              <a:cs typeface="Geneva" pitchFamily="2" charset="0"/>
            </a:endParaRPr>
          </a:p>
          <a:p>
            <a:pPr marL="223838" indent="-223838"/>
            <a:endParaRPr lang="en-US" b="1" smtClean="0">
              <a:ea typeface="ＭＳ Ｐゴシック" pitchFamily="34" charset="-128"/>
              <a:cs typeface="Geneva" pitchFamily="2" charset="0"/>
            </a:endParaRPr>
          </a:p>
          <a:p>
            <a:pPr marL="223838" indent="-223838"/>
            <a:r>
              <a:rPr lang="en-US" smtClean="0">
                <a:ea typeface="ＭＳ Ｐゴシック" pitchFamily="34" charset="-128"/>
                <a:cs typeface="Geneva" pitchFamily="2" charset="0"/>
              </a:rPr>
              <a:t>If you use random number tables, you should </a:t>
            </a:r>
          </a:p>
          <a:p>
            <a:pPr marL="673100" lvl="1" indent="-223838"/>
            <a:r>
              <a:rPr lang="en-US" smtClean="0">
                <a:ea typeface="ＭＳ Ｐゴシック" pitchFamily="34" charset="-128"/>
                <a:cs typeface="ＭＳ Ｐゴシック" pitchFamily="34" charset="-128"/>
              </a:rPr>
              <a:t>1. Obtain a random number set equal to the number of females needed and a random number set equal to the number of males needed.</a:t>
            </a:r>
          </a:p>
          <a:p>
            <a:pPr marL="673100" lvl="1" indent="-223838"/>
            <a:r>
              <a:rPr lang="en-US" smtClean="0">
                <a:ea typeface="ＭＳ Ｐゴシック" pitchFamily="34" charset="-128"/>
                <a:cs typeface="ＭＳ Ｐゴシック" pitchFamily="34" charset="-128"/>
              </a:rPr>
              <a:t>3. Apply the random number sets to the lists of eligible males and females using the sequence you created when numbering your lists. </a:t>
            </a:r>
          </a:p>
          <a:p>
            <a:pPr marL="223838" indent="-223838"/>
            <a:endParaRPr lang="en-US" smtClean="0">
              <a:solidFill>
                <a:srgbClr val="000000"/>
              </a:solidFill>
              <a:latin typeface="Times New Roman" pitchFamily="18" charset="0"/>
              <a:ea typeface="ＭＳ Ｐゴシック" pitchFamily="34" charset="-128"/>
              <a:cs typeface="Geneva" pitchFamily="2" charset="0"/>
            </a:endParaRPr>
          </a:p>
          <a:p>
            <a:pPr marL="223838" indent="-223838"/>
            <a:endParaRPr lang="en-US" smtClean="0">
              <a:solidFill>
                <a:srgbClr val="000000"/>
              </a:solidFill>
              <a:latin typeface="Times New Roman" pitchFamily="18" charset="0"/>
              <a:ea typeface="ＭＳ Ｐゴシック" pitchFamily="34" charset="-128"/>
              <a:cs typeface="Geneva" pitchFamily="2" charset="0"/>
            </a:endParaRPr>
          </a:p>
          <a:p>
            <a:pPr marL="223838" indent="-223838"/>
            <a:endParaRPr lang="en-US" smtClean="0">
              <a:solidFill>
                <a:srgbClr val="000000"/>
              </a:solidFill>
              <a:latin typeface="Times New Roman" pitchFamily="18" charset="0"/>
              <a:ea typeface="ＭＳ Ｐゴシック" pitchFamily="34" charset="-128"/>
              <a:cs typeface="Geneva" pitchFamily="2"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08DEC1F-82E4-415A-B62F-222FEFF38634}" type="slidenum">
              <a:rPr lang="en-US" smtClean="0">
                <a:latin typeface="Calibri" pitchFamily="34" charset="0"/>
              </a:rPr>
              <a:pPr eaLnBrk="1" hangingPunct="1"/>
              <a:t>34</a:t>
            </a:fld>
            <a:endParaRPr lang="en-US" smtClean="0">
              <a:latin typeface="Calibri" pitchFamily="34" charset="0"/>
            </a:endParaRPr>
          </a:p>
        </p:txBody>
      </p:sp>
      <p:sp>
        <p:nvSpPr>
          <p:cNvPr id="94211"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One thing to keep in mind is to keep your data collection forms simple. </a:t>
            </a:r>
          </a:p>
          <a:p>
            <a:endParaRPr lang="en-US" smtClean="0">
              <a:ea typeface="ＭＳ Ｐゴシック" pitchFamily="34" charset="-128"/>
              <a:cs typeface="Geneva" pitchFamily="2" charset="0"/>
            </a:endParaRPr>
          </a:p>
          <a:p>
            <a:r>
              <a:rPr lang="en-US" smtClean="0">
                <a:ea typeface="ＭＳ Ｐゴシック" pitchFamily="34" charset="-128"/>
                <a:cs typeface="Geneva" pitchFamily="2" charset="0"/>
              </a:rPr>
              <a:t>You do, however, need to be able to go back and double-check your results, so having one data collection form for each record you review is useful.</a:t>
            </a:r>
          </a:p>
          <a:p>
            <a:endParaRPr lang="en-US" smtClean="0">
              <a:ea typeface="ＭＳ Ｐゴシック" pitchFamily="34" charset="-128"/>
              <a:cs typeface="Geneva" pitchFamily="2" charset="0"/>
            </a:endParaRPr>
          </a:p>
          <a:p>
            <a:r>
              <a:rPr lang="en-US" smtClean="0">
                <a:ea typeface="ＭＳ Ｐゴシック" pitchFamily="34" charset="-128"/>
                <a:cs typeface="Geneva" pitchFamily="2" charset="0"/>
              </a:rPr>
              <a:t>Use computers if they help but don</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t feel like you must.  Use simple tools that help you accomplish the job easily.</a:t>
            </a:r>
            <a:endParaRPr lang="en-US" smtClean="0">
              <a:ea typeface="ＭＳ Ｐゴシック" pitchFamily="34" charset="-128"/>
              <a:cs typeface="Geneva" pitchFamily="2"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A9D07A0-CA52-4E71-BB3C-1743A104771A}" type="slidenum">
              <a:rPr lang="en-US" smtClean="0">
                <a:latin typeface="Calibri" pitchFamily="34" charset="0"/>
              </a:rPr>
              <a:pPr eaLnBrk="1" hangingPunct="1"/>
              <a:t>35</a:t>
            </a:fld>
            <a:endParaRPr lang="en-US" smtClean="0">
              <a:latin typeface="Calibri" pitchFamily="34" charset="0"/>
            </a:endParaRPr>
          </a:p>
        </p:txBody>
      </p:sp>
      <p:sp>
        <p:nvSpPr>
          <p:cNvPr id="95235"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Here is an example of a Data Collection Form, developed by the HIVQUAL Project. </a:t>
            </a:r>
          </a:p>
          <a:p>
            <a:endParaRPr lang="en-US" smtClean="0">
              <a:ea typeface="ＭＳ Ｐゴシック" pitchFamily="34" charset="-128"/>
              <a:cs typeface="Geneva" pitchFamily="2" charset="0"/>
            </a:endParaRPr>
          </a:p>
          <a:p>
            <a:r>
              <a:rPr lang="en-US" smtClean="0">
                <a:ea typeface="ＭＳ Ｐゴシック" pitchFamily="34" charset="-128"/>
                <a:cs typeface="Geneva" pitchFamily="2" charset="0"/>
              </a:rPr>
              <a:t>You can visit the National HIVQUAL Project </a:t>
            </a:r>
            <a:r>
              <a:rPr lang="en-US" smtClean="0">
                <a:solidFill>
                  <a:srgbClr val="FF0000"/>
                </a:solidFill>
                <a:ea typeface="ＭＳ Ｐゴシック" pitchFamily="34" charset="-128"/>
                <a:cs typeface="Geneva" pitchFamily="2" charset="0"/>
              </a:rPr>
              <a:t>at www.hivqual.org</a:t>
            </a:r>
            <a:r>
              <a:rPr lang="en-US" smtClean="0">
                <a:ea typeface="ＭＳ Ｐゴシック" pitchFamily="34" charset="-128"/>
                <a:cs typeface="Geneva" pitchFamily="2" charset="0"/>
              </a:rPr>
              <a:t> for adult care, pediatric care and case management data collection forms. </a:t>
            </a:r>
          </a:p>
          <a:p>
            <a:endParaRPr lang="en-US" smtClean="0">
              <a:ea typeface="ＭＳ Ｐゴシック" pitchFamily="34" charset="-128"/>
              <a:cs typeface="Geneva" pitchFamily="2"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B5B92B3-0B18-430D-A00B-7627734CC2C2}" type="slidenum">
              <a:rPr lang="en-US" smtClean="0">
                <a:latin typeface="Calibri" pitchFamily="34" charset="0"/>
              </a:rPr>
              <a:pPr eaLnBrk="1" hangingPunct="1"/>
              <a:t>36</a:t>
            </a:fld>
            <a:endParaRPr lang="en-US" smtClean="0">
              <a:latin typeface="Calibri" pitchFamily="34" charset="0"/>
            </a:endParaRPr>
          </a:p>
        </p:txBody>
      </p:sp>
      <p:sp>
        <p:nvSpPr>
          <p:cNvPr id="96259"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The quality committee might decide who will routinely and accurately measure the selected indicators. A staff person or a team can be assigned with this task. At minimum, the designated person or team should receive a brief training to review the measurement process and to fully understand each indicator on which data are collected. </a:t>
            </a:r>
          </a:p>
          <a:p>
            <a:endParaRPr lang="en-US" smtClean="0">
              <a:ea typeface="ＭＳ Ｐゴシック" pitchFamily="34" charset="-128"/>
              <a:cs typeface="Geneva" pitchFamily="2" charset="0"/>
            </a:endParaRPr>
          </a:p>
          <a:p>
            <a:r>
              <a:rPr lang="en-US" smtClean="0">
                <a:ea typeface="ＭＳ Ｐゴシック" pitchFamily="34" charset="-128"/>
                <a:cs typeface="Geneva" pitchFamily="2" charset="0"/>
              </a:rPr>
              <a:t>Keep in mind, you should establish clear timeframes for data collection and assign a representative to report the data (and potential data collection barriers) at the next quality management committee meeting.</a:t>
            </a:r>
          </a:p>
          <a:p>
            <a:endParaRPr lang="en-US" smtClean="0">
              <a:ea typeface="ＭＳ Ｐゴシック" pitchFamily="34" charset="-128"/>
              <a:cs typeface="Geneva" pitchFamily="2"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FAF259C-1015-48FE-A504-A6E99065A7E3}" type="slidenum">
              <a:rPr lang="en-US" smtClean="0">
                <a:latin typeface="Calibri" pitchFamily="34" charset="0"/>
              </a:rPr>
              <a:pPr eaLnBrk="1" hangingPunct="1"/>
              <a:t>37</a:t>
            </a:fld>
            <a:endParaRPr lang="en-US" smtClean="0">
              <a:latin typeface="Calibri" pitchFamily="34" charset="0"/>
            </a:endParaRPr>
          </a:p>
        </p:txBody>
      </p:sp>
      <p:sp>
        <p:nvSpPr>
          <p:cNvPr id="97283"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Help the people who will be collecting the data understand what they are supposed to do, and why.  You</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ll get better results, and more people will trust that the data you collect are valid.  </a:t>
            </a:r>
          </a:p>
          <a:p>
            <a:endParaRPr lang="en-US" smtClean="0">
              <a:ea typeface="ＭＳ Ｐゴシック" pitchFamily="34" charset="-128"/>
              <a:cs typeface="Geneva" pitchFamily="2" charset="0"/>
            </a:endParaRPr>
          </a:p>
          <a:p>
            <a:r>
              <a:rPr lang="en-US" smtClean="0">
                <a:ea typeface="ＭＳ Ｐゴシック" pitchFamily="34" charset="-128"/>
                <a:cs typeface="Geneva" pitchFamily="2" charset="0"/>
              </a:rPr>
              <a:t>Run a brief training session in person with each of the people charged with helping to collect the data.</a:t>
            </a:r>
          </a:p>
          <a:p>
            <a:r>
              <a:rPr lang="en-US" smtClean="0">
                <a:ea typeface="ＭＳ Ｐゴシック" pitchFamily="34" charset="-128"/>
                <a:cs typeface="Geneva" pitchFamily="2" charset="0"/>
              </a:rPr>
              <a:t>Talk about how data will be used so that everyone understands the end goal.</a:t>
            </a:r>
          </a:p>
          <a:p>
            <a:r>
              <a:rPr lang="en-US" smtClean="0">
                <a:ea typeface="ＭＳ Ｐゴシック" pitchFamily="34" charset="-128"/>
                <a:cs typeface="Geneva" pitchFamily="2" charset="0"/>
              </a:rPr>
              <a:t>Also, remember to set aside plenty of time for Q &amp; A.  It is important for everyone to have a clear understanding.</a:t>
            </a:r>
          </a:p>
          <a:p>
            <a:endParaRPr lang="en-US" smtClean="0">
              <a:ea typeface="ＭＳ Ｐゴシック" pitchFamily="34" charset="-128"/>
              <a:cs typeface="Geneva" pitchFamily="2"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5F33048-9471-443A-B899-2701294601AC}" type="slidenum">
              <a:rPr lang="en-US" smtClean="0">
                <a:latin typeface="Calibri" pitchFamily="34" charset="0"/>
              </a:rPr>
              <a:pPr eaLnBrk="1" hangingPunct="1"/>
              <a:t>38</a:t>
            </a:fld>
            <a:endParaRPr lang="en-US" smtClean="0">
              <a:latin typeface="Calibri" pitchFamily="34" charset="0"/>
            </a:endParaRPr>
          </a:p>
        </p:txBody>
      </p:sp>
      <p:sp>
        <p:nvSpPr>
          <p:cNvPr id="98307"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 Don</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t forget to test your system first with a small pilot.  It is better to discover that your collection form was unclear after 2 charts than after 50.    </a:t>
            </a:r>
          </a:p>
          <a:p>
            <a:endParaRPr lang="en-US" smtClean="0">
              <a:ea typeface="ＭＳ Ｐゴシック" pitchFamily="34" charset="-128"/>
              <a:cs typeface="Geneva" pitchFamily="2" charset="0"/>
            </a:endParaRPr>
          </a:p>
          <a:p>
            <a:r>
              <a:rPr lang="en-US" smtClean="0">
                <a:ea typeface="ＭＳ Ｐゴシック" pitchFamily="34" charset="-128"/>
                <a:cs typeface="Geneva" pitchFamily="2" charset="0"/>
              </a:rPr>
              <a:t>First, do a pilot test, just 2-3 records, and talk to the abstractors to see what they are finding. </a:t>
            </a:r>
          </a:p>
          <a:p>
            <a:r>
              <a:rPr lang="en-US" smtClean="0">
                <a:ea typeface="ＭＳ Ｐゴシック" pitchFamily="34" charset="-128"/>
                <a:cs typeface="Geneva" pitchFamily="2" charset="0"/>
              </a:rPr>
              <a:t>Next, check for accuracy along the performance measurement process and then routinely meet with abstractors to discuss the results and their observations on the collection process.</a:t>
            </a:r>
          </a:p>
          <a:p>
            <a:r>
              <a:rPr lang="en-US" smtClean="0">
                <a:ea typeface="ＭＳ Ｐゴシック" pitchFamily="34" charset="-128"/>
                <a:cs typeface="Geneva" pitchFamily="2" charset="0"/>
              </a:rPr>
              <a:t>Finally, revise your collection tools and plans accordingly to adjust for any corrections to your methodology.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8F52741-EC78-43A0-9901-D09EF6D10734}" type="slidenum">
              <a:rPr lang="en-US" smtClean="0">
                <a:latin typeface="Calibri" pitchFamily="34" charset="0"/>
              </a:rPr>
              <a:pPr eaLnBrk="1" hangingPunct="1"/>
              <a:t>39</a:t>
            </a:fld>
            <a:endParaRPr lang="en-US" smtClean="0">
              <a:latin typeface="Calibri" pitchFamily="34" charset="0"/>
            </a:endParaRPr>
          </a:p>
        </p:txBody>
      </p:sp>
      <p:sp>
        <p:nvSpPr>
          <p:cNvPr id="99331"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In summary, </a:t>
            </a:r>
          </a:p>
          <a:p>
            <a:r>
              <a:rPr lang="en-US" smtClean="0">
                <a:ea typeface="ＭＳ Ｐゴシック" pitchFamily="34" charset="-128"/>
                <a:cs typeface="Geneva" pitchFamily="2" charset="0"/>
              </a:rPr>
              <a:t>To get valid and useful data, without stressing out your entire HIV care program, be sure to follow these steps.</a:t>
            </a:r>
          </a:p>
          <a:p>
            <a:r>
              <a:rPr lang="en-US" smtClean="0">
                <a:ea typeface="ＭＳ Ｐゴシック" pitchFamily="34" charset="-128"/>
                <a:cs typeface="Geneva" pitchFamily="2" charset="0"/>
              </a:rPr>
              <a:t>First, select a representative sample as outlined by the HIVQUAL chart.  You will want to be clear on what information you want and then design simple data collection forms in order to collect your information.  It is imperative that you train your staff and listen to their feedback.  Remember to have one person as a dedicated contact in case anyone on the team has questions.  Most importantly, do it! Nothing will get done if you do not take action.  Finally, validate, again, using a sample of what you</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ve collected. </a:t>
            </a:r>
          </a:p>
          <a:p>
            <a:endParaRPr lang="en-US" smtClean="0">
              <a:ea typeface="ＭＳ Ｐゴシック" pitchFamily="34" charset="-128"/>
              <a:cs typeface="Geneva" pitchFamily="2" charset="0"/>
            </a:endParaRPr>
          </a:p>
          <a:p>
            <a:pPr>
              <a:buFontTx/>
              <a:buChar char="•"/>
            </a:pPr>
            <a:endParaRPr lang="en-US" smtClean="0">
              <a:ea typeface="ＭＳ Ｐゴシック" pitchFamily="34" charset="-128"/>
              <a:cs typeface="Geneva" pitchFamily="2"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cs typeface="Geneva" pitchFamily="2" charset="0"/>
            </a:endParaRPr>
          </a:p>
          <a:p>
            <a:endParaRPr lang="en-US" smtClean="0">
              <a:ea typeface="ＭＳ Ｐゴシック" pitchFamily="34" charset="-128"/>
              <a:cs typeface="Geneva" pitchFamily="2"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324C05F-B46E-449B-A3F5-EA2ACBBF59D7}" type="slidenum">
              <a:rPr lang="en-US" smtClean="0">
                <a:latin typeface="Calibri" pitchFamily="34" charset="0"/>
              </a:rPr>
              <a:pPr eaLnBrk="1" hangingPunct="1"/>
              <a:t>40</a:t>
            </a:fld>
            <a:endParaRPr lang="en-US" smtClean="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The Gantt chart is a tool you can use to develop a time-line for any sort of work plan. This resource takes you to a site that allows you to download a free Excel Gantt chart. It can be edited for any purpose. </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D89F856-5B56-44B0-904B-43D51C696DCF}" type="slidenum">
              <a:rPr lang="en-US" smtClean="0">
                <a:latin typeface="Calibri" pitchFamily="34" charset="0"/>
              </a:rPr>
              <a:pPr eaLnBrk="1" hangingPunct="1"/>
              <a:t>41</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374752F-A23D-4132-992A-62262DAEF41A}" type="slidenum">
              <a:rPr lang="en-US" smtClean="0">
                <a:latin typeface="Calibri" pitchFamily="34" charset="0"/>
              </a:rPr>
              <a:pPr eaLnBrk="1" hangingPunct="1"/>
              <a:t>4</a:t>
            </a:fld>
            <a:endParaRPr lang="en-US" smtClean="0">
              <a:latin typeface="Calibri" pitchFamily="34" charset="0"/>
            </a:endParaRPr>
          </a:p>
        </p:txBody>
      </p:sp>
      <p:sp>
        <p:nvSpPr>
          <p:cNvPr id="65539"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Let</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s begin our exploration of this question with another question.</a:t>
            </a:r>
          </a:p>
          <a:p>
            <a:r>
              <a:rPr lang="en-US" smtClean="0">
                <a:ea typeface="ＭＳ Ｐゴシック" pitchFamily="34" charset="-128"/>
                <a:cs typeface="Geneva" pitchFamily="2" charset="0"/>
              </a:rPr>
              <a:t>Do you know how many people were estimated to be living with HIV in the United States in the year 2007?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INSERT INFO FROM BENJAMIN ABOUT HOW THEY APPROACHED DATA COLLECTION, WHO DID THE DATA COLLECTION, HOW THEY VALIDATED DATA, ETC.</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6F0E832-DB51-4D1C-8642-6FD73592558A}" type="slidenum">
              <a:rPr lang="en-US" smtClean="0">
                <a:latin typeface="Calibri" pitchFamily="34" charset="0"/>
              </a:rPr>
              <a:pPr eaLnBrk="1" hangingPunct="1"/>
              <a:t>42</a:t>
            </a:fld>
            <a:endParaRPr lang="en-US" smtClean="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900A0E2-DEAA-4DDE-9172-8FF0B28D7BF2}" type="slidenum">
              <a:rPr lang="en-US" smtClean="0">
                <a:latin typeface="Calibri" pitchFamily="34" charset="0"/>
              </a:rPr>
              <a:pPr eaLnBrk="1" hangingPunct="1"/>
              <a:t>43</a:t>
            </a:fld>
            <a:endParaRPr lang="en-US" smtClean="0">
              <a:latin typeface="Calibri" pitchFamily="34" charset="0"/>
            </a:endParaRPr>
          </a:p>
        </p:txBody>
      </p:sp>
      <p:sp>
        <p:nvSpPr>
          <p:cNvPr id="103427"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Think about your most recent experience in data collection.  How would you rate each of the following on a scale of 1 ("It makes me shudder even to think about it") to 5 ("It all worked really well")?  Turn to the person next to you and share your experience</a:t>
            </a:r>
          </a:p>
          <a:p>
            <a:endParaRPr lang="en-US" smtClean="0">
              <a:ea typeface="ＭＳ Ｐゴシック" pitchFamily="34" charset="-128"/>
              <a:cs typeface="Geneva" pitchFamily="2" charset="0"/>
            </a:endParaRPr>
          </a:p>
          <a:p>
            <a:r>
              <a:rPr lang="en-US" smtClean="0">
                <a:ea typeface="ＭＳ Ｐゴシック" pitchFamily="34" charset="-128"/>
                <a:cs typeface="Geneva" pitchFamily="2" charset="0"/>
              </a:rPr>
              <a:t>What worked or didn</a:t>
            </a:r>
            <a:r>
              <a:rPr lang="en-US" altLang="en-US" smtClean="0">
                <a:ea typeface="ＭＳ Ｐゴシック" pitchFamily="34" charset="-128"/>
                <a:cs typeface="Geneva" pitchFamily="2" charset="0"/>
              </a:rPr>
              <a:t>’</a:t>
            </a:r>
            <a:r>
              <a:rPr lang="en-US" smtClean="0">
                <a:ea typeface="ＭＳ Ｐゴシック" pitchFamily="34" charset="-128"/>
                <a:cs typeface="Geneva" pitchFamily="2" charset="0"/>
              </a:rPr>
              <a:t>t</a:t>
            </a:r>
          </a:p>
          <a:p>
            <a:r>
              <a:rPr lang="en-US" smtClean="0">
                <a:ea typeface="ＭＳ Ｐゴシック" pitchFamily="34" charset="-128"/>
                <a:cs typeface="Geneva" pitchFamily="2" charset="0"/>
              </a:rPr>
              <a:t>What did you learn from the experience---what would you do differently or the same</a:t>
            </a:r>
          </a:p>
          <a:p>
            <a:endParaRPr lang="en-US" smtClean="0">
              <a:ea typeface="ＭＳ Ｐゴシック" pitchFamily="34" charset="-128"/>
              <a:cs typeface="Geneva" pitchFamily="2"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13B7F4F-BD10-466C-BE66-20405EE251E3}" type="slidenum">
              <a:rPr lang="en-US" smtClean="0">
                <a:latin typeface="Calibri" pitchFamily="34" charset="0"/>
              </a:rPr>
              <a:pPr eaLnBrk="1" hangingPunct="1"/>
              <a:t>44</a:t>
            </a:fld>
            <a:endParaRPr lang="en-US" smtClean="0">
              <a:latin typeface="Calibri" pitchFamily="34" charset="0"/>
            </a:endParaRPr>
          </a:p>
        </p:txBody>
      </p:sp>
      <p:sp>
        <p:nvSpPr>
          <p:cNvPr id="104451"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Let</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s take about 10 minutes to talk about what</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s worked for data collection in different organizations. Listen to people when they describe their strategies. They may have practical ideas that are adaptable to your organization. </a:t>
            </a:r>
            <a:endParaRPr lang="en-US" smtClean="0">
              <a:ea typeface="ＭＳ Ｐゴシック" pitchFamily="34" charset="-128"/>
              <a:cs typeface="Geneva" pitchFamily="2"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Ask everyone to review the dashboard and answer the questions</a:t>
            </a:r>
          </a:p>
          <a:p>
            <a:r>
              <a:rPr lang="en-US" smtClean="0">
                <a:ea typeface="ＭＳ Ｐゴシック" pitchFamily="34" charset="-128"/>
                <a:cs typeface="Geneva" pitchFamily="2" charset="0"/>
              </a:rPr>
              <a:t>If time allows, use small groups to discuss which QI project they would select and why. Allow time for a few people to report out.</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FF9BF7B-EC05-4150-BAFA-A8BCBD60F475}" type="slidenum">
              <a:rPr lang="en-US" smtClean="0">
                <a:latin typeface="Calibri" pitchFamily="34" charset="0"/>
              </a:rPr>
              <a:pPr eaLnBrk="1" hangingPunct="1"/>
              <a:t>45</a:t>
            </a:fld>
            <a:endParaRPr lang="en-US" smtClean="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cs typeface="Geneva" pitchFamily="2" charset="0"/>
            </a:endParaRPr>
          </a:p>
          <a:p>
            <a:pPr lvl="1"/>
            <a:r>
              <a:rPr lang="en-US" smtClean="0">
                <a:ea typeface="ＭＳ Ｐゴシック" pitchFamily="34" charset="-128"/>
                <a:cs typeface="ＭＳ Ｐゴシック" pitchFamily="34" charset="-128"/>
              </a:rPr>
              <a:t>ASK BENJAMIN TO TALK ABOUT WHAT THEIR DATA SHOWED AND HOW THEY USED IT TO SELECT QI PROJECTS</a:t>
            </a:r>
          </a:p>
          <a:p>
            <a:pPr lvl="1"/>
            <a:endParaRPr lang="en-US" smtClean="0">
              <a:ea typeface="ＭＳ Ｐゴシック" pitchFamily="34" charset="-128"/>
              <a:cs typeface="ＭＳ Ｐゴシック" pitchFamily="34" charset="-128"/>
            </a:endParaRPr>
          </a:p>
          <a:p>
            <a:pPr lvl="1"/>
            <a:endParaRPr lang="en-US" smtClean="0">
              <a:ea typeface="ＭＳ Ｐゴシック" pitchFamily="34" charset="-128"/>
              <a:cs typeface="ＭＳ Ｐゴシック" pitchFamily="34" charset="-128"/>
            </a:endParaRPr>
          </a:p>
          <a:p>
            <a:endParaRPr lang="en-US" smtClean="0">
              <a:ea typeface="ＭＳ Ｐゴシック" pitchFamily="34" charset="-128"/>
              <a:cs typeface="Geneva" pitchFamily="2" charset="0"/>
            </a:endParaRPr>
          </a:p>
        </p:txBody>
      </p:sp>
      <p:sp>
        <p:nvSpPr>
          <p:cNvPr id="10650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D95E3E4-D9E2-415D-A191-639B7D116FA7}" type="slidenum">
              <a:rPr lang="en-US" sz="1200"/>
              <a:pPr algn="r" eaLnBrk="1" hangingPunct="1"/>
              <a:t>46</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i="1" smtClean="0">
              <a:ea typeface="ＭＳ Ｐゴシック" pitchFamily="34" charset="-128"/>
              <a:cs typeface="Geneva" pitchFamily="2"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7B98D82-7918-410A-A1D8-52E7436B8BF3}" type="slidenum">
              <a:rPr lang="en-US" smtClean="0">
                <a:latin typeface="Calibri" pitchFamily="34" charset="0"/>
              </a:rPr>
              <a:pPr eaLnBrk="1" hangingPunct="1"/>
              <a:t>47</a:t>
            </a:fld>
            <a:endParaRPr lang="en-US" smtClean="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085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There are many publications available to help your organization in its quality improvement work.</a:t>
            </a:r>
          </a:p>
          <a:p>
            <a:endParaRPr lang="en-US" b="1" i="1" smtClean="0">
              <a:ea typeface="ＭＳ Ｐゴシック" pitchFamily="34" charset="-128"/>
              <a:cs typeface="Geneva" pitchFamily="2" charset="0"/>
            </a:endParaRPr>
          </a:p>
          <a:p>
            <a:r>
              <a:rPr lang="ja-JP" altLang="en-US" i="1" smtClean="0">
                <a:ea typeface="ＭＳ Ｐゴシック" pitchFamily="34" charset="-128"/>
                <a:cs typeface="Geneva" pitchFamily="2" charset="0"/>
              </a:rPr>
              <a:t>“</a:t>
            </a:r>
            <a:r>
              <a:rPr lang="en-US" altLang="ja-JP" i="1" smtClean="0">
                <a:ea typeface="ＭＳ Ｐゴシック" pitchFamily="34" charset="-128"/>
                <a:cs typeface="Geneva" pitchFamily="2" charset="0"/>
              </a:rPr>
              <a:t>Measuring Clinical Performance:  A Guide for HIV Health Care Providers</a:t>
            </a:r>
            <a:r>
              <a:rPr lang="ja-JP" altLang="en-US" i="1" smtClean="0">
                <a:ea typeface="ＭＳ Ｐゴシック" pitchFamily="34" charset="-128"/>
                <a:cs typeface="Geneva" pitchFamily="2" charset="0"/>
              </a:rPr>
              <a:t>”</a:t>
            </a:r>
            <a:r>
              <a:rPr lang="en-US" altLang="ja-JP" i="1" smtClean="0">
                <a:ea typeface="ＭＳ Ｐゴシック" pitchFamily="34" charset="-128"/>
                <a:cs typeface="Geneva" pitchFamily="2" charset="0"/>
              </a:rPr>
              <a:t> </a:t>
            </a:r>
            <a:r>
              <a:rPr lang="en-US" altLang="ja-JP" b="1" i="1" smtClean="0">
                <a:ea typeface="ＭＳ Ｐゴシック" pitchFamily="34" charset="-128"/>
                <a:cs typeface="Geneva" pitchFamily="2" charset="0"/>
              </a:rPr>
              <a:t> </a:t>
            </a:r>
            <a:r>
              <a:rPr lang="en-US" altLang="ja-JP" smtClean="0">
                <a:ea typeface="ＭＳ Ｐゴシック" pitchFamily="34" charset="-128"/>
                <a:cs typeface="Geneva" pitchFamily="2" charset="0"/>
              </a:rPr>
              <a:t>is a publication we will mention often during </a:t>
            </a:r>
            <a:r>
              <a:rPr lang="en-US" altLang="ja-JP" i="1" smtClean="0">
                <a:ea typeface="ＭＳ Ｐゴシック" pitchFamily="34" charset="-128"/>
                <a:cs typeface="Geneva" pitchFamily="2" charset="0"/>
              </a:rPr>
              <a:t>The Quality Academy</a:t>
            </a:r>
            <a:r>
              <a:rPr lang="en-US" altLang="ja-JP" smtClean="0">
                <a:ea typeface="ＭＳ Ｐゴシック" pitchFamily="34" charset="-128"/>
                <a:cs typeface="Geneva" pitchFamily="2" charset="0"/>
              </a:rPr>
              <a:t>.  The New York State Department of Health AIDS Institute developed this guide that includes a step-by-step process for measuring clinical performance with the goal of improving quality of care.  This guide, and other quality improvement resources can be downloaded when clicking on the documents on your screen. </a:t>
            </a:r>
          </a:p>
          <a:p>
            <a:endParaRPr lang="en-US" smtClean="0">
              <a:ea typeface="ＭＳ Ｐゴシック" pitchFamily="34" charset="-128"/>
              <a:cs typeface="Geneva" pitchFamily="2" charset="0"/>
            </a:endParaRPr>
          </a:p>
          <a:p>
            <a:r>
              <a:rPr lang="en-US" smtClean="0">
                <a:ea typeface="ＭＳ Ｐゴシック" pitchFamily="34" charset="-128"/>
                <a:cs typeface="Geneva" pitchFamily="2" charset="0"/>
              </a:rPr>
              <a:t>On the right is a set of guideline-based quality indicators that were created by the NQC</a:t>
            </a:r>
          </a:p>
          <a:p>
            <a:endParaRPr lang="en-US" smtClean="0">
              <a:ea typeface="ＭＳ Ｐゴシック" pitchFamily="34" charset="-128"/>
              <a:cs typeface="Geneva" pitchFamily="2"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2863" defTabSz="914400">
              <a:spcBef>
                <a:spcPts val="438"/>
              </a:spcBef>
            </a:pPr>
            <a:r>
              <a:rPr lang="en-US" smtClean="0">
                <a:solidFill>
                  <a:srgbClr val="000000"/>
                </a:solidFill>
                <a:ea typeface="ＭＳ Ｐゴシック" pitchFamily="34" charset="-128"/>
                <a:cs typeface="Arial" pitchFamily="34" charset="0"/>
                <a:sym typeface="Arial" pitchFamily="34" charset="0"/>
              </a:rPr>
              <a:t>On your left you see the </a:t>
            </a:r>
            <a:r>
              <a:rPr lang="en-US" i="1" smtClean="0">
                <a:solidFill>
                  <a:srgbClr val="000000"/>
                </a:solidFill>
                <a:ea typeface="ＭＳ Ｐゴシック" pitchFamily="34" charset="-128"/>
                <a:cs typeface="Arial" pitchFamily="34" charset="0"/>
                <a:sym typeface="Arial" pitchFamily="34" charset="0"/>
              </a:rPr>
              <a:t>HIVQUAL Workbook</a:t>
            </a:r>
            <a:r>
              <a:rPr lang="en-US" smtClean="0">
                <a:solidFill>
                  <a:srgbClr val="000000"/>
                </a:solidFill>
                <a:ea typeface="ＭＳ Ｐゴシック" pitchFamily="34" charset="-128"/>
                <a:cs typeface="Arial" pitchFamily="34" charset="0"/>
                <a:sym typeface="Arial" pitchFamily="34" charset="0"/>
              </a:rPr>
              <a:t>, a comprehensive guide to quality improvement in HIV care developed in the 8 years of the HIVQUAL Project</a:t>
            </a:r>
            <a:r>
              <a:rPr lang="ja-JP" altLang="en-US" smtClean="0">
                <a:solidFill>
                  <a:srgbClr val="000000"/>
                </a:solidFill>
                <a:ea typeface="ＭＳ Ｐゴシック" pitchFamily="34" charset="-128"/>
                <a:cs typeface="Arial" pitchFamily="34" charset="0"/>
                <a:sym typeface="Arial" pitchFamily="34" charset="0"/>
              </a:rPr>
              <a:t>’</a:t>
            </a:r>
            <a:r>
              <a:rPr lang="en-US" altLang="ja-JP" smtClean="0">
                <a:solidFill>
                  <a:srgbClr val="000000"/>
                </a:solidFill>
                <a:ea typeface="ＭＳ Ｐゴシック" pitchFamily="34" charset="-128"/>
                <a:cs typeface="Arial" pitchFamily="34" charset="0"/>
                <a:sym typeface="Arial" pitchFamily="34" charset="0"/>
              </a:rPr>
              <a:t>s work. The guide covers both organizational infrastructure and specific quality activities, with many practical examples, tips, and tools for success. If you want to learn more about quality improvement in HIV care, study this detailed book and its chapters.</a:t>
            </a:r>
            <a:endParaRPr lang="en-US" altLang="ja-JP" sz="2300" smtClean="0">
              <a:latin typeface="Lucida Grande" pitchFamily="2" charset="0"/>
              <a:ea typeface="ＭＳ Ｐゴシック" pitchFamily="34" charset="-128"/>
              <a:cs typeface="Geneva" pitchFamily="2" charset="0"/>
              <a:sym typeface="Lucida Grande" pitchFamily="2" charset="0"/>
            </a:endParaRPr>
          </a:p>
          <a:p>
            <a:pPr marL="42863" defTabSz="914400">
              <a:spcBef>
                <a:spcPts val="438"/>
              </a:spcBef>
            </a:pPr>
            <a:r>
              <a:rPr lang="en-US" smtClean="0">
                <a:solidFill>
                  <a:srgbClr val="000000"/>
                </a:solidFill>
                <a:ea typeface="ＭＳ Ｐゴシック" pitchFamily="34" charset="-128"/>
                <a:cs typeface="Arial" pitchFamily="34" charset="0"/>
                <a:sym typeface="Arial" pitchFamily="34" charset="0"/>
              </a:rPr>
              <a:t>On the right is a screenshot of the HIVQUAL data collection software, called HIVQUAL3. This software gives HIV programs and services an easy way to collect data on performance on the HIVQUAL quality-of-care indicators and to submit reports to the HIVQUAL staff to be aggregated into national program reports.  It also includes adult, pediatric and case management indicators.  While it is quite useful, please be reminded that it is not an electronic medical record.</a:t>
            </a:r>
          </a:p>
          <a:p>
            <a:pPr marL="42863" defTabSz="914400">
              <a:spcBef>
                <a:spcPts val="438"/>
              </a:spcBef>
            </a:pPr>
            <a:endParaRPr lang="en-US" smtClean="0">
              <a:solidFill>
                <a:srgbClr val="000000"/>
              </a:solidFill>
              <a:ea typeface="ＭＳ Ｐゴシック" pitchFamily="34" charset="-128"/>
              <a:cs typeface="Arial" pitchFamily="34" charset="0"/>
              <a:sym typeface="Arial" pitchFamily="34" charset="0"/>
            </a:endParaRPr>
          </a:p>
          <a:p>
            <a:pPr marL="42863" defTabSz="914400"/>
            <a:r>
              <a:rPr lang="en-US" smtClean="0">
                <a:ea typeface="ＭＳ Ｐゴシック" pitchFamily="34" charset="-128"/>
                <a:cs typeface="Geneva" pitchFamily="2" charset="0"/>
              </a:rPr>
              <a:t>A second, valuable New York State Department of Health AIDS Institute publication is </a:t>
            </a:r>
            <a:r>
              <a:rPr lang="ja-JP" altLang="en-US" smtClean="0">
                <a:ea typeface="ＭＳ Ｐゴシック" pitchFamily="34" charset="-128"/>
                <a:cs typeface="Geneva" pitchFamily="2" charset="0"/>
              </a:rPr>
              <a:t>“</a:t>
            </a:r>
            <a:r>
              <a:rPr lang="en-US" altLang="ja-JP" i="1" smtClean="0">
                <a:ea typeface="ＭＳ Ｐゴシック" pitchFamily="34" charset="-128"/>
                <a:cs typeface="Geneva" pitchFamily="2" charset="0"/>
              </a:rPr>
              <a:t>Patient Satisfaction Survey for HIV Ambulatory Care</a:t>
            </a:r>
            <a:r>
              <a:rPr lang="en-US" altLang="ja-JP" smtClean="0">
                <a:ea typeface="ＭＳ Ｐゴシック" pitchFamily="34" charset="-128"/>
                <a:cs typeface="Geneva" pitchFamily="2" charset="0"/>
              </a:rPr>
              <a:t>.</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  Patient satisfaction is an important element of the quality of care, but good surveys are difficult to develop.  This is believed to be the first HIV-specific validated satisfaction survey with 5 modules, including case management, women</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s health, substance use, etc. This tool is also available in Spanish. </a:t>
            </a:r>
          </a:p>
          <a:p>
            <a:pPr marL="42863" defTabSz="914400"/>
            <a:endParaRPr lang="en-US" smtClean="0">
              <a:ea typeface="ＭＳ Ｐゴシック" pitchFamily="34" charset="-128"/>
              <a:cs typeface="Geneva" pitchFamily="2"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5759249-9E93-4F8F-A2E6-DCA4662C5D8C}" type="slidenum">
              <a:rPr lang="en-US" smtClean="0">
                <a:latin typeface="Calibri" pitchFamily="34" charset="0"/>
              </a:rPr>
              <a:pPr eaLnBrk="1" hangingPunct="1"/>
              <a:t>49</a:t>
            </a:fld>
            <a:endParaRPr lang="en-US" smtClean="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
          <p:cNvSpPr>
            <a:spLocks noGrp="1" noRot="1" noChangeAspect="1" noChangeArrowheads="1" noTextEdit="1"/>
          </p:cNvSpPr>
          <p:nvPr>
            <p:ph type="sldImg"/>
          </p:nvPr>
        </p:nvSpPr>
        <p:spPr>
          <a:xfrm>
            <a:off x="1181100" y="698500"/>
            <a:ext cx="4648200" cy="3486150"/>
          </a:xfrm>
          <a:solidFill>
            <a:srgbClr val="FFFFFF"/>
          </a:solidFill>
        </p:spPr>
      </p:sp>
      <p:sp>
        <p:nvSpPr>
          <p:cNvPr id="110595" name="Rectangle 2"/>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lstStyle/>
          <a:p>
            <a:pPr marL="42863" defTabSz="914400">
              <a:spcBef>
                <a:spcPts val="438"/>
              </a:spcBef>
            </a:pPr>
            <a:r>
              <a:rPr lang="en-US" smtClean="0">
                <a:solidFill>
                  <a:srgbClr val="000000"/>
                </a:solidFill>
                <a:ea typeface="ＭＳ Ｐゴシック" pitchFamily="34" charset="-128"/>
                <a:cs typeface="Arial" pitchFamily="34" charset="0"/>
                <a:sym typeface="Arial" pitchFamily="34" charset="0"/>
              </a:rPr>
              <a:t>The Quality Academy provides a series of tutorials focused on performance measurement</a:t>
            </a:r>
          </a:p>
          <a:p>
            <a:pPr marL="42863" defTabSz="914400">
              <a:spcBef>
                <a:spcPts val="438"/>
              </a:spcBef>
            </a:pPr>
            <a:endParaRPr lang="en-US" smtClean="0">
              <a:solidFill>
                <a:srgbClr val="000000"/>
              </a:solidFill>
              <a:ea typeface="ＭＳ Ｐゴシック" pitchFamily="34" charset="-128"/>
              <a:cs typeface="Arial" pitchFamily="34" charset="0"/>
              <a:sym typeface="Arial" pitchFamily="34" charset="0"/>
            </a:endParaRPr>
          </a:p>
          <a:p>
            <a:pPr marL="42863" defTabSz="914400">
              <a:spcBef>
                <a:spcPts val="438"/>
              </a:spcBef>
            </a:pPr>
            <a:r>
              <a:rPr lang="en-US" smtClean="0">
                <a:solidFill>
                  <a:srgbClr val="000000"/>
                </a:solidFill>
                <a:ea typeface="ＭＳ Ｐゴシック" pitchFamily="34" charset="-128"/>
                <a:cs typeface="Arial" pitchFamily="34" charset="0"/>
                <a:sym typeface="Arial" pitchFamily="34" charset="0"/>
              </a:rPr>
              <a:t>ASK BENJAMIN TO IDENTIFY SPECIFIC RESOURCES THAT HE FOUND PARTICULARLY HELPFUL</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cs typeface="Geneva" pitchFamily="2"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E4059BC-A6D2-4619-9C29-5764757FB760}" type="slidenum">
              <a:rPr lang="en-US" smtClean="0">
                <a:latin typeface="Calibri" pitchFamily="34" charset="0"/>
              </a:rPr>
              <a:pPr eaLnBrk="1" hangingPunct="1"/>
              <a:t>52</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5FEDD38-488D-43BE-9ED7-835ECCD6EC58}" type="slidenum">
              <a:rPr lang="en-US" smtClean="0">
                <a:latin typeface="Calibri" pitchFamily="34" charset="0"/>
              </a:rPr>
              <a:pPr eaLnBrk="1" hangingPunct="1"/>
              <a:t>5</a:t>
            </a:fld>
            <a:endParaRPr lang="en-US" smtClean="0">
              <a:latin typeface="Calibri" pitchFamily="34" charset="0"/>
            </a:endParaRPr>
          </a:p>
        </p:txBody>
      </p:sp>
      <p:sp>
        <p:nvSpPr>
          <p:cNvPr id="66563"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In 2007, roughly1.3 million people in the United States were living with HIV.</a:t>
            </a:r>
          </a:p>
          <a:p>
            <a:r>
              <a:rPr lang="en-US" smtClean="0">
                <a:ea typeface="ＭＳ Ｐゴシック" pitchFamily="34" charset="-128"/>
                <a:cs typeface="Geneva" pitchFamily="2" charset="0"/>
              </a:rPr>
              <a:t>Let</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s think a bit about this number and what it means. 1.3 million is a measure. </a:t>
            </a:r>
          </a:p>
          <a:p>
            <a:r>
              <a:rPr lang="en-US" smtClean="0">
                <a:ea typeface="ＭＳ Ｐゴシック" pitchFamily="34" charset="-128"/>
                <a:cs typeface="Geneva" pitchFamily="2" charset="0"/>
              </a:rPr>
              <a:t>With this measure we can:</a:t>
            </a:r>
          </a:p>
          <a:p>
            <a:pPr>
              <a:buFontTx/>
              <a:buChar char="•"/>
            </a:pPr>
            <a:r>
              <a:rPr lang="en-US" smtClean="0">
                <a:ea typeface="ＭＳ Ｐゴシック" pitchFamily="34" charset="-128"/>
                <a:cs typeface="Geneva" pitchFamily="2" charset="0"/>
              </a:rPr>
              <a:t>Estimate resources that will be needed to care for these people</a:t>
            </a:r>
          </a:p>
          <a:p>
            <a:pPr>
              <a:buFontTx/>
              <a:buChar char="•"/>
            </a:pPr>
            <a:r>
              <a:rPr lang="en-US" smtClean="0">
                <a:ea typeface="ＭＳ Ｐゴシック" pitchFamily="34" charset="-128"/>
                <a:cs typeface="Geneva" pitchFamily="2" charset="0"/>
              </a:rPr>
              <a:t>Predict the number of cases of AIDS we can expect</a:t>
            </a:r>
          </a:p>
          <a:p>
            <a:pPr>
              <a:buFontTx/>
              <a:buChar char="•"/>
            </a:pPr>
            <a:r>
              <a:rPr lang="en-US" smtClean="0">
                <a:ea typeface="ＭＳ Ｐゴシック" pitchFamily="34" charset="-128"/>
                <a:cs typeface="Geneva" pitchFamily="2" charset="0"/>
              </a:rPr>
              <a:t>Evaluate, when we repeat the measure in 2008, whether the epidemic is getting worse or better</a:t>
            </a:r>
          </a:p>
          <a:p>
            <a:r>
              <a:rPr lang="en-US" smtClean="0">
                <a:ea typeface="ＭＳ Ｐゴシック" pitchFamily="34" charset="-128"/>
                <a:cs typeface="Geneva" pitchFamily="2" charset="0"/>
              </a:rPr>
              <a:t>Having this measure gives us a lot more power in our work in HIV care than we would have if we just had the </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gut instinct</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 that – hey, there</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s a lot of HIV in the United States.</a:t>
            </a:r>
          </a:p>
          <a:p>
            <a:endParaRPr lang="en-US" smtClean="0">
              <a:ea typeface="ＭＳ Ｐゴシック" pitchFamily="34" charset="-128"/>
              <a:cs typeface="Geneva" pitchFamily="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0498B3F-AEF0-478A-9913-76D51013F488}" type="slidenum">
              <a:rPr lang="en-US" smtClean="0">
                <a:latin typeface="Calibri" pitchFamily="34" charset="0"/>
              </a:rPr>
              <a:pPr eaLnBrk="1" hangingPunct="1"/>
              <a:t>6</a:t>
            </a:fld>
            <a:endParaRPr lang="en-US" smtClean="0">
              <a:latin typeface="Calibri" pitchFamily="34" charset="0"/>
            </a:endParaRPr>
          </a:p>
        </p:txBody>
      </p:sp>
      <p:sp>
        <p:nvSpPr>
          <p:cNvPr id="67587"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You can</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t improve what you can</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t measure.</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 Measurement gives us power.  And, it enables us to see if we are improving.</a:t>
            </a:r>
            <a:endParaRPr lang="en-US" smtClean="0">
              <a:ea typeface="ＭＳ Ｐゴシック" pitchFamily="34" charset="-128"/>
              <a:cs typeface="Geneva" pitchFamily="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7BBCCBC-744D-466C-8313-A44822905861}" type="slidenum">
              <a:rPr lang="en-US" smtClean="0">
                <a:latin typeface="Calibri" pitchFamily="34" charset="0"/>
              </a:rPr>
              <a:pPr eaLnBrk="1" hangingPunct="1"/>
              <a:t>7</a:t>
            </a:fld>
            <a:endParaRPr lang="en-US" smtClean="0">
              <a:latin typeface="Calibri" pitchFamily="34" charset="0"/>
            </a:endParaRPr>
          </a:p>
        </p:txBody>
      </p:sp>
      <p:sp>
        <p:nvSpPr>
          <p:cNvPr id="68611"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You can actually think of measurement and quality improvement as ying and yang.  Performance measurement enables quality improvement, and the desire to improve quality informs performance measurement.  The two are dependent on each other.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0972BB-0C64-45EB-93CD-142808EC37D2}" type="slidenum">
              <a:rPr lang="en-US" smtClean="0">
                <a:latin typeface="Calibri" pitchFamily="34" charset="0"/>
              </a:rPr>
              <a:pPr eaLnBrk="1" hangingPunct="1"/>
              <a:t>8</a:t>
            </a:fld>
            <a:endParaRPr lang="en-US" smtClean="0">
              <a:latin typeface="Calibri" pitchFamily="34" charset="0"/>
            </a:endParaRPr>
          </a:p>
        </p:txBody>
      </p:sp>
      <p:sp>
        <p:nvSpPr>
          <p:cNvPr id="69635"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Quality is defined as </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the degree to which health services for individuals and populations increase the likelihood of desired health outcomes and are consistent with current professional knowledge.</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 </a:t>
            </a:r>
          </a:p>
          <a:p>
            <a:r>
              <a:rPr lang="en-US" smtClean="0">
                <a:ea typeface="ＭＳ Ｐゴシック" pitchFamily="34" charset="-128"/>
                <a:cs typeface="Geneva" pitchFamily="2" charset="0"/>
              </a:rPr>
              <a:t>An indicator is a way of measuring whether care and services you provide, as well as the activities you perform, are linked to improved health outcomes for clients. </a:t>
            </a:r>
          </a:p>
          <a:p>
            <a:r>
              <a:rPr lang="en-US" smtClean="0">
                <a:ea typeface="ＭＳ Ｐゴシック" pitchFamily="34" charset="-128"/>
                <a:cs typeface="Geneva" pitchFamily="2" charset="0"/>
              </a:rPr>
              <a:t>An indicator takes one aspect of HIV care, and provides a way of assessing how often this specific aspect of care is properly provided.</a:t>
            </a:r>
          </a:p>
          <a:p>
            <a:r>
              <a:rPr lang="en-US" smtClean="0">
                <a:ea typeface="ＭＳ Ｐゴシック" pitchFamily="34" charset="-128"/>
                <a:cs typeface="Geneva" pitchFamily="2" charset="0"/>
              </a:rPr>
              <a:t>By defining what </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properly provided</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 means (this is where the </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current professional knowledge</a:t>
            </a:r>
            <a:r>
              <a:rPr lang="ja-JP" altLang="en-US" smtClean="0">
                <a:ea typeface="ＭＳ Ｐゴシック" pitchFamily="34" charset="-128"/>
                <a:cs typeface="Geneva" pitchFamily="2" charset="0"/>
              </a:rPr>
              <a:t>”</a:t>
            </a:r>
            <a:r>
              <a:rPr lang="en-US" altLang="ja-JP" smtClean="0">
                <a:ea typeface="ＭＳ Ｐゴシック" pitchFamily="34" charset="-128"/>
                <a:cs typeface="Geneva" pitchFamily="2" charset="0"/>
              </a:rPr>
              <a:t> comes in), indicators enable you to learn about the level of quality in the care your HIV program provides.</a:t>
            </a:r>
            <a:endParaRPr lang="en-US" smtClean="0">
              <a:ea typeface="ＭＳ Ｐゴシック" pitchFamily="34" charset="-128"/>
              <a:cs typeface="Geneva" pitchFamily="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a:solidFill>
                  <a:schemeClr val="tx1"/>
                </a:solidFill>
                <a:latin typeface="Arial" pitchFamily="34" charset="0"/>
                <a:ea typeface="ＭＳ Ｐゴシック" pitchFamily="34" charset="-128"/>
              </a:defRPr>
            </a:lvl1pPr>
            <a:lvl2pPr marL="742950" indent="-285750" defTabSz="465138" eaLnBrk="0" hangingPunct="0">
              <a:defRPr>
                <a:solidFill>
                  <a:schemeClr val="tx1"/>
                </a:solidFill>
                <a:latin typeface="Arial" pitchFamily="34" charset="0"/>
                <a:ea typeface="ＭＳ Ｐゴシック" pitchFamily="34" charset="-128"/>
              </a:defRPr>
            </a:lvl2pPr>
            <a:lvl3pPr marL="1143000" indent="-228600" defTabSz="465138" eaLnBrk="0" hangingPunct="0">
              <a:defRPr>
                <a:solidFill>
                  <a:schemeClr val="tx1"/>
                </a:solidFill>
                <a:latin typeface="Arial" pitchFamily="34" charset="0"/>
                <a:ea typeface="ＭＳ Ｐゴシック" pitchFamily="34" charset="-128"/>
              </a:defRPr>
            </a:lvl3pPr>
            <a:lvl4pPr marL="1600200" indent="-228600" defTabSz="465138" eaLnBrk="0" hangingPunct="0">
              <a:defRPr>
                <a:solidFill>
                  <a:schemeClr val="tx1"/>
                </a:solidFill>
                <a:latin typeface="Arial" pitchFamily="34" charset="0"/>
                <a:ea typeface="ＭＳ Ｐゴシック" pitchFamily="34" charset="-128"/>
              </a:defRPr>
            </a:lvl4pPr>
            <a:lvl5pPr marL="2057400" indent="-228600" defTabSz="465138" eaLnBrk="0" hangingPunct="0">
              <a:defRPr>
                <a:solidFill>
                  <a:schemeClr val="tx1"/>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4635E38-71ED-4284-8BC1-0739751AD049}" type="slidenum">
              <a:rPr lang="en-US" smtClean="0">
                <a:latin typeface="Calibri" pitchFamily="34" charset="0"/>
              </a:rPr>
              <a:pPr eaLnBrk="1" hangingPunct="1"/>
              <a:t>9</a:t>
            </a:fld>
            <a:endParaRPr lang="en-US" smtClean="0">
              <a:latin typeface="Calibri" pitchFamily="34" charset="0"/>
            </a:endParaRPr>
          </a:p>
        </p:txBody>
      </p:sp>
      <p:sp>
        <p:nvSpPr>
          <p:cNvPr id="70659" name="Rectangle 2"/>
          <p:cNvSpPr>
            <a:spLocks noRo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cs typeface="Geneva" pitchFamily="2" charset="0"/>
              </a:rPr>
              <a:t>In some cases, indicators look at outcomes - the results of care.  An outcome indicator could look at, for example, the CD4 levels of patients on antiretroviral therapy.  The patients viral load is a result or outcome of the therapy.</a:t>
            </a:r>
          </a:p>
          <a:p>
            <a:r>
              <a:rPr lang="en-US" smtClean="0">
                <a:ea typeface="ＭＳ Ｐゴシック" pitchFamily="34" charset="-128"/>
                <a:cs typeface="Geneva" pitchFamily="2" charset="0"/>
              </a:rPr>
              <a:t>In other cases, indicators look at processes:  the actions that are taken.  A process indicator for antiretroviral therapy could look at, for example, whether patients were assessed for their adherence to antiretroviral treatment.  This process of treatment adherence assessment is a critical piece to optimizing antiretroviral therapy.</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1058863" y="1057275"/>
            <a:ext cx="184150" cy="579438"/>
          </a:xfrm>
          <a:prstGeom prst="rect">
            <a:avLst/>
          </a:prstGeom>
          <a:noFill/>
          <a:ln w="9525">
            <a:noFill/>
            <a:miter lim="800000"/>
            <a:headEnd/>
            <a:tailEnd/>
          </a:ln>
          <a:effectLst/>
        </p:spPr>
        <p:txBody>
          <a:bodyPr wrap="none">
            <a:spAutoFit/>
          </a:bodyPr>
          <a:lstStyle/>
          <a:p>
            <a:pPr eaLnBrk="0" hangingPunct="0">
              <a:defRPr/>
            </a:pPr>
            <a:endParaRPr lang="en-US" sz="3200">
              <a:solidFill>
                <a:srgbClr val="FF0000"/>
              </a:solidFill>
              <a:effectLst>
                <a:outerShdw blurRad="38100" dist="38100" dir="2700000" algn="tl">
                  <a:srgbClr val="DDDDDD"/>
                </a:outerShdw>
              </a:effectLst>
              <a:latin typeface="Tahoma" charset="0"/>
              <a:ea typeface="+mn-ea"/>
            </a:endParaRPr>
          </a:p>
        </p:txBody>
      </p:sp>
      <p:pic>
        <p:nvPicPr>
          <p:cNvPr id="6" name="Picture 7" descr="NQC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35814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NewRyanLogo2H_low.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8475" y="6019800"/>
            <a:ext cx="2057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Rectangle 3"/>
          <p:cNvSpPr>
            <a:spLocks noGrp="1" noChangeArrowheads="1"/>
          </p:cNvSpPr>
          <p:nvPr>
            <p:ph type="ctrTitle"/>
          </p:nvPr>
        </p:nvSpPr>
        <p:spPr>
          <a:xfrm>
            <a:off x="1071563" y="2339975"/>
            <a:ext cx="7315200" cy="1470025"/>
          </a:xfrm>
        </p:spPr>
        <p:txBody>
          <a:bodyPr/>
          <a:lstStyle>
            <a:lvl1pPr>
              <a:defRPr/>
            </a:lvl1pPr>
          </a:lstStyle>
          <a:p>
            <a:r>
              <a:rPr lang="en-US"/>
              <a:t>Click to edit Master title style</a:t>
            </a:r>
          </a:p>
        </p:txBody>
      </p:sp>
      <p:sp>
        <p:nvSpPr>
          <p:cNvPr id="125956" name="Rectangle 4"/>
          <p:cNvSpPr>
            <a:spLocks noGrp="1" noChangeArrowheads="1"/>
          </p:cNvSpPr>
          <p:nvPr>
            <p:ph type="subTitle" idx="1"/>
          </p:nvPr>
        </p:nvSpPr>
        <p:spPr>
          <a:xfrm>
            <a:off x="1527175"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60843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470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5204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334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0655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9D80D47-F6EA-427C-B826-E628F15E80C7}"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298699-A494-4128-B4DF-1F58FED87386}" type="slidenum">
              <a:rPr lang="en-US"/>
              <a:pPr>
                <a:defRPr/>
              </a:pPr>
              <a:t>‹#›</a:t>
            </a:fld>
            <a:endParaRPr lang="en-US"/>
          </a:p>
        </p:txBody>
      </p:sp>
    </p:spTree>
    <p:extLst>
      <p:ext uri="{BB962C8B-B14F-4D97-AF65-F5344CB8AC3E}">
        <p14:creationId xmlns:p14="http://schemas.microsoft.com/office/powerpoint/2010/main" val="311060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2B1812-95EC-4063-AA7C-8E5CC631E976}"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22A21A-9DC6-423B-8E0F-F6CBE893511B}" type="slidenum">
              <a:rPr lang="en-US"/>
              <a:pPr>
                <a:defRPr/>
              </a:pPr>
              <a:t>‹#›</a:t>
            </a:fld>
            <a:endParaRPr lang="en-US"/>
          </a:p>
        </p:txBody>
      </p:sp>
    </p:spTree>
    <p:extLst>
      <p:ext uri="{BB962C8B-B14F-4D97-AF65-F5344CB8AC3E}">
        <p14:creationId xmlns:p14="http://schemas.microsoft.com/office/powerpoint/2010/main" val="2352249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F79196B-8CA5-47EC-86C2-4ECA6DAEFC56}"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024297-901D-4002-B591-502662AC17F5}" type="slidenum">
              <a:rPr lang="en-US"/>
              <a:pPr>
                <a:defRPr/>
              </a:pPr>
              <a:t>‹#›</a:t>
            </a:fld>
            <a:endParaRPr lang="en-US"/>
          </a:p>
        </p:txBody>
      </p:sp>
    </p:spTree>
    <p:extLst>
      <p:ext uri="{BB962C8B-B14F-4D97-AF65-F5344CB8AC3E}">
        <p14:creationId xmlns:p14="http://schemas.microsoft.com/office/powerpoint/2010/main" val="1483467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0C3CB13-5928-4AD5-A7DA-CFED0261A0B1}"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495DCF-73D7-4A9F-B61D-9284C52E92DB}" type="slidenum">
              <a:rPr lang="en-US"/>
              <a:pPr>
                <a:defRPr/>
              </a:pPr>
              <a:t>‹#›</a:t>
            </a:fld>
            <a:endParaRPr lang="en-US"/>
          </a:p>
        </p:txBody>
      </p:sp>
    </p:spTree>
    <p:extLst>
      <p:ext uri="{BB962C8B-B14F-4D97-AF65-F5344CB8AC3E}">
        <p14:creationId xmlns:p14="http://schemas.microsoft.com/office/powerpoint/2010/main" val="842307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2BBA9DD-F4FF-4440-ABD7-C723E65FFAE2}" type="datetimeFigureOut">
              <a:rPr lang="en-US"/>
              <a:pPr>
                <a:defRPr/>
              </a:pPr>
              <a:t>12/2/2012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C3A1DA6-0E4B-4F05-B96E-CF8F96D23E2D}" type="slidenum">
              <a:rPr lang="en-US"/>
              <a:pPr>
                <a:defRPr/>
              </a:pPr>
              <a:t>‹#›</a:t>
            </a:fld>
            <a:endParaRPr lang="en-US"/>
          </a:p>
        </p:txBody>
      </p:sp>
    </p:spTree>
    <p:extLst>
      <p:ext uri="{BB962C8B-B14F-4D97-AF65-F5344CB8AC3E}">
        <p14:creationId xmlns:p14="http://schemas.microsoft.com/office/powerpoint/2010/main" val="28938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E934AD-7554-45FC-B7D1-BBE733445E03}" type="datetimeFigureOut">
              <a:rPr lang="en-US"/>
              <a:pPr>
                <a:defRPr/>
              </a:pPr>
              <a:t>12/2/2012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3A6FE58-AF2F-4879-8B52-09F95EAB8071}" type="slidenum">
              <a:rPr lang="en-US"/>
              <a:pPr>
                <a:defRPr/>
              </a:pPr>
              <a:t>‹#›</a:t>
            </a:fld>
            <a:endParaRPr lang="en-US"/>
          </a:p>
        </p:txBody>
      </p:sp>
    </p:spTree>
    <p:extLst>
      <p:ext uri="{BB962C8B-B14F-4D97-AF65-F5344CB8AC3E}">
        <p14:creationId xmlns:p14="http://schemas.microsoft.com/office/powerpoint/2010/main" val="139746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20CA0E-551E-41C6-8C64-81EB492BE9C7}" type="datetimeFigureOut">
              <a:rPr lang="en-US"/>
              <a:pPr>
                <a:defRPr/>
              </a:pPr>
              <a:t>12/2/2012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B358EF5-F6CC-48C4-846D-1CA0F9006989}" type="slidenum">
              <a:rPr lang="en-US"/>
              <a:pPr>
                <a:defRPr/>
              </a:pPr>
              <a:t>‹#›</a:t>
            </a:fld>
            <a:endParaRPr lang="en-US"/>
          </a:p>
        </p:txBody>
      </p:sp>
    </p:spTree>
    <p:extLst>
      <p:ext uri="{BB962C8B-B14F-4D97-AF65-F5344CB8AC3E}">
        <p14:creationId xmlns:p14="http://schemas.microsoft.com/office/powerpoint/2010/main" val="221926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5111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C5DE0C-69ED-4FDE-8D35-F4A6079125E9}"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8B9437-4AD0-4957-9251-BC3649EBD0B0}" type="slidenum">
              <a:rPr lang="en-US"/>
              <a:pPr>
                <a:defRPr/>
              </a:pPr>
              <a:t>‹#›</a:t>
            </a:fld>
            <a:endParaRPr lang="en-US"/>
          </a:p>
        </p:txBody>
      </p:sp>
    </p:spTree>
    <p:extLst>
      <p:ext uri="{BB962C8B-B14F-4D97-AF65-F5344CB8AC3E}">
        <p14:creationId xmlns:p14="http://schemas.microsoft.com/office/powerpoint/2010/main" val="4184377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ADE60A-ECE8-4912-9BE6-12948B0C17DC}"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316F1A-197D-4D12-8AD7-84CCFF9EEE77}" type="slidenum">
              <a:rPr lang="en-US"/>
              <a:pPr>
                <a:defRPr/>
              </a:pPr>
              <a:t>‹#›</a:t>
            </a:fld>
            <a:endParaRPr lang="en-US"/>
          </a:p>
        </p:txBody>
      </p:sp>
    </p:spTree>
    <p:extLst>
      <p:ext uri="{BB962C8B-B14F-4D97-AF65-F5344CB8AC3E}">
        <p14:creationId xmlns:p14="http://schemas.microsoft.com/office/powerpoint/2010/main" val="2279565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6BE052-2255-478D-A611-5CBFFF352E5F}"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D9DBEF-EAF9-409B-AA95-DF3A20CF5063}" type="slidenum">
              <a:rPr lang="en-US"/>
              <a:pPr>
                <a:defRPr/>
              </a:pPr>
              <a:t>‹#›</a:t>
            </a:fld>
            <a:endParaRPr lang="en-US"/>
          </a:p>
        </p:txBody>
      </p:sp>
    </p:spTree>
    <p:extLst>
      <p:ext uri="{BB962C8B-B14F-4D97-AF65-F5344CB8AC3E}">
        <p14:creationId xmlns:p14="http://schemas.microsoft.com/office/powerpoint/2010/main" val="1467342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C5DCFD-A6F4-4863-A07D-CC6993F3D50C}"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1B1646-AD99-4010-B320-D76D4A745019}" type="slidenum">
              <a:rPr lang="en-US"/>
              <a:pPr>
                <a:defRPr/>
              </a:pPr>
              <a:t>‹#›</a:t>
            </a:fld>
            <a:endParaRPr lang="en-US"/>
          </a:p>
        </p:txBody>
      </p:sp>
    </p:spTree>
    <p:extLst>
      <p:ext uri="{BB962C8B-B14F-4D97-AF65-F5344CB8AC3E}">
        <p14:creationId xmlns:p14="http://schemas.microsoft.com/office/powerpoint/2010/main" val="426377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8A702AF-A3E9-4048-829A-37F8AA7A6C08}"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D057E4-CDE6-4726-8D14-CB00777330A1}" type="slidenum">
              <a:rPr lang="en-US"/>
              <a:pPr>
                <a:defRPr/>
              </a:pPr>
              <a:t>‹#›</a:t>
            </a:fld>
            <a:endParaRPr lang="en-US"/>
          </a:p>
        </p:txBody>
      </p:sp>
    </p:spTree>
    <p:extLst>
      <p:ext uri="{BB962C8B-B14F-4D97-AF65-F5344CB8AC3E}">
        <p14:creationId xmlns:p14="http://schemas.microsoft.com/office/powerpoint/2010/main" val="2762885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3B97C7-A192-4E9C-9793-9BE6B5B8CD3F}"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8F7933-5168-40B3-A7BB-6665CB7AC997}" type="slidenum">
              <a:rPr lang="en-US"/>
              <a:pPr>
                <a:defRPr/>
              </a:pPr>
              <a:t>‹#›</a:t>
            </a:fld>
            <a:endParaRPr lang="en-US"/>
          </a:p>
        </p:txBody>
      </p:sp>
    </p:spTree>
    <p:extLst>
      <p:ext uri="{BB962C8B-B14F-4D97-AF65-F5344CB8AC3E}">
        <p14:creationId xmlns:p14="http://schemas.microsoft.com/office/powerpoint/2010/main" val="4199097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D8F44EF-97DA-4772-8FEC-0755EEA3668B}"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9B857B-14D4-4981-9559-304ACF357339}" type="slidenum">
              <a:rPr lang="en-US"/>
              <a:pPr>
                <a:defRPr/>
              </a:pPr>
              <a:t>‹#›</a:t>
            </a:fld>
            <a:endParaRPr lang="en-US"/>
          </a:p>
        </p:txBody>
      </p:sp>
    </p:spTree>
    <p:extLst>
      <p:ext uri="{BB962C8B-B14F-4D97-AF65-F5344CB8AC3E}">
        <p14:creationId xmlns:p14="http://schemas.microsoft.com/office/powerpoint/2010/main" val="115436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74BD8A8-92F5-4B98-A0E9-2E401C26B716}"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6A2726-491A-4A2A-A46D-3665A2A0D0BD}" type="slidenum">
              <a:rPr lang="en-US"/>
              <a:pPr>
                <a:defRPr/>
              </a:pPr>
              <a:t>‹#›</a:t>
            </a:fld>
            <a:endParaRPr lang="en-US"/>
          </a:p>
        </p:txBody>
      </p:sp>
    </p:spTree>
    <p:extLst>
      <p:ext uri="{BB962C8B-B14F-4D97-AF65-F5344CB8AC3E}">
        <p14:creationId xmlns:p14="http://schemas.microsoft.com/office/powerpoint/2010/main" val="1613771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F1F0B-1C68-4FAB-849A-28BBA56FEB6A}" type="datetimeFigureOut">
              <a:rPr lang="en-US"/>
              <a:pPr>
                <a:defRPr/>
              </a:pPr>
              <a:t>12/2/2012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DFBBBF0-8748-4BEB-BD9B-8FF96CB5F3C0}" type="slidenum">
              <a:rPr lang="en-US"/>
              <a:pPr>
                <a:defRPr/>
              </a:pPr>
              <a:t>‹#›</a:t>
            </a:fld>
            <a:endParaRPr lang="en-US"/>
          </a:p>
        </p:txBody>
      </p:sp>
    </p:spTree>
    <p:extLst>
      <p:ext uri="{BB962C8B-B14F-4D97-AF65-F5344CB8AC3E}">
        <p14:creationId xmlns:p14="http://schemas.microsoft.com/office/powerpoint/2010/main" val="1444675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B45E1C5-A3C1-4A13-A8BC-001995A62AAD}" type="datetimeFigureOut">
              <a:rPr lang="en-US"/>
              <a:pPr>
                <a:defRPr/>
              </a:pPr>
              <a:t>12/2/2012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D742F00-5A5F-40B7-A79D-561834E888DB}" type="slidenum">
              <a:rPr lang="en-US"/>
              <a:pPr>
                <a:defRPr/>
              </a:pPr>
              <a:t>‹#›</a:t>
            </a:fld>
            <a:endParaRPr lang="en-US"/>
          </a:p>
        </p:txBody>
      </p:sp>
    </p:spTree>
    <p:extLst>
      <p:ext uri="{BB962C8B-B14F-4D97-AF65-F5344CB8AC3E}">
        <p14:creationId xmlns:p14="http://schemas.microsoft.com/office/powerpoint/2010/main" val="121657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2685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B9E0B-2487-4B67-811E-2689FB726BDF}" type="datetimeFigureOut">
              <a:rPr lang="en-US"/>
              <a:pPr>
                <a:defRPr/>
              </a:pPr>
              <a:t>12/2/2012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54094F-2E6F-4FC1-91D2-BC80F9244B19}" type="slidenum">
              <a:rPr lang="en-US"/>
              <a:pPr>
                <a:defRPr/>
              </a:pPr>
              <a:t>‹#›</a:t>
            </a:fld>
            <a:endParaRPr lang="en-US"/>
          </a:p>
        </p:txBody>
      </p:sp>
    </p:spTree>
    <p:extLst>
      <p:ext uri="{BB962C8B-B14F-4D97-AF65-F5344CB8AC3E}">
        <p14:creationId xmlns:p14="http://schemas.microsoft.com/office/powerpoint/2010/main" val="1728137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7469B7-C71E-46F7-8C1F-A5ED986D17C7}"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513FDB-E449-4809-86AE-1AD76DC50273}" type="slidenum">
              <a:rPr lang="en-US"/>
              <a:pPr>
                <a:defRPr/>
              </a:pPr>
              <a:t>‹#›</a:t>
            </a:fld>
            <a:endParaRPr lang="en-US"/>
          </a:p>
        </p:txBody>
      </p:sp>
    </p:spTree>
    <p:extLst>
      <p:ext uri="{BB962C8B-B14F-4D97-AF65-F5344CB8AC3E}">
        <p14:creationId xmlns:p14="http://schemas.microsoft.com/office/powerpoint/2010/main" val="1420364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0F3856-4957-4F96-BF19-E8BF27599F38}"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EE7FD0-B19C-4236-B7A5-71FB4EE1BAE0}" type="slidenum">
              <a:rPr lang="en-US"/>
              <a:pPr>
                <a:defRPr/>
              </a:pPr>
              <a:t>‹#›</a:t>
            </a:fld>
            <a:endParaRPr lang="en-US"/>
          </a:p>
        </p:txBody>
      </p:sp>
    </p:spTree>
    <p:extLst>
      <p:ext uri="{BB962C8B-B14F-4D97-AF65-F5344CB8AC3E}">
        <p14:creationId xmlns:p14="http://schemas.microsoft.com/office/powerpoint/2010/main" val="1230031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D0DE93-0A45-4ED8-80C0-5098B750B45A}"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008617-8866-4B5B-90E3-2777E294B880}" type="slidenum">
              <a:rPr lang="en-US"/>
              <a:pPr>
                <a:defRPr/>
              </a:pPr>
              <a:t>‹#›</a:t>
            </a:fld>
            <a:endParaRPr lang="en-US"/>
          </a:p>
        </p:txBody>
      </p:sp>
    </p:spTree>
    <p:extLst>
      <p:ext uri="{BB962C8B-B14F-4D97-AF65-F5344CB8AC3E}">
        <p14:creationId xmlns:p14="http://schemas.microsoft.com/office/powerpoint/2010/main" val="15336903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058863" y="1057275"/>
            <a:ext cx="184150" cy="579438"/>
          </a:xfrm>
          <a:prstGeom prst="rect">
            <a:avLst/>
          </a:prstGeom>
          <a:noFill/>
          <a:ln w="9525">
            <a:noFill/>
            <a:miter lim="800000"/>
            <a:headEnd/>
            <a:tailEnd/>
          </a:ln>
          <a:effectLst/>
        </p:spPr>
        <p:txBody>
          <a:bodyPr wrap="none">
            <a:spAutoFit/>
          </a:bodyPr>
          <a:lstStyle/>
          <a:p>
            <a:pPr eaLnBrk="0" hangingPunct="0">
              <a:defRPr/>
            </a:pPr>
            <a:endParaRPr lang="en-US" sz="3200">
              <a:solidFill>
                <a:srgbClr val="FF0000"/>
              </a:solidFill>
              <a:effectLst>
                <a:outerShdw blurRad="38100" dist="38100" dir="2700000" algn="tl">
                  <a:srgbClr val="DDDDDD"/>
                </a:outerShdw>
              </a:effectLst>
              <a:latin typeface="Tahoma" charset="0"/>
              <a:ea typeface="+mn-ea"/>
            </a:endParaRPr>
          </a:p>
        </p:txBody>
      </p:sp>
      <p:pic>
        <p:nvPicPr>
          <p:cNvPr id="6" name="Picture 7" descr="NQC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35814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5" name="Rectangle 3"/>
          <p:cNvSpPr>
            <a:spLocks noGrp="1" noChangeArrowheads="1"/>
          </p:cNvSpPr>
          <p:nvPr>
            <p:ph type="ctrTitle"/>
          </p:nvPr>
        </p:nvSpPr>
        <p:spPr>
          <a:xfrm>
            <a:off x="1071563" y="2339975"/>
            <a:ext cx="7315200" cy="1470025"/>
          </a:xfrm>
        </p:spPr>
        <p:txBody>
          <a:bodyPr/>
          <a:lstStyle>
            <a:lvl1pPr>
              <a:defRPr/>
            </a:lvl1pPr>
          </a:lstStyle>
          <a:p>
            <a:r>
              <a:rPr lang="en-US"/>
              <a:t>Click to edit Master title style</a:t>
            </a:r>
          </a:p>
        </p:txBody>
      </p:sp>
      <p:sp>
        <p:nvSpPr>
          <p:cNvPr id="141316" name="Rectangle 4"/>
          <p:cNvSpPr>
            <a:spLocks noGrp="1" noChangeArrowheads="1"/>
          </p:cNvSpPr>
          <p:nvPr>
            <p:ph type="subTitle" idx="1"/>
          </p:nvPr>
        </p:nvSpPr>
        <p:spPr>
          <a:xfrm>
            <a:off x="1527175"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555997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6935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18363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4736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1860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237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31693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034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83908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27574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23968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334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7490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184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359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84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7316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424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762000" y="533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762000" y="1676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ChangeArrowheads="1"/>
          </p:cNvSpPr>
          <p:nvPr/>
        </p:nvSpPr>
        <p:spPr bwMode="auto">
          <a:xfrm>
            <a:off x="4513263" y="6294438"/>
            <a:ext cx="373062" cy="304800"/>
          </a:xfrm>
          <a:prstGeom prst="rect">
            <a:avLst/>
          </a:prstGeom>
          <a:noFill/>
          <a:ln w="9525">
            <a:noFill/>
            <a:miter lim="800000"/>
            <a:headEnd/>
            <a:tailEnd/>
          </a:ln>
        </p:spPr>
        <p:txBody>
          <a:bodyPr wrap="none">
            <a:spAutoFit/>
          </a:bodyPr>
          <a:lstStyle/>
          <a:p>
            <a:pPr algn="r" eaLnBrk="0" hangingPunct="0">
              <a:defRPr/>
            </a:pPr>
            <a:fld id="{B6976AB5-3EC7-4496-B846-01BC4A3B6938}" type="slidenum">
              <a:rPr lang="en-US" sz="1400">
                <a:solidFill>
                  <a:schemeClr val="bg1"/>
                </a:solidFill>
                <a:latin typeface="Garamond" pitchFamily="18" charset="0"/>
              </a:rPr>
              <a:pPr algn="r" eaLnBrk="0" hangingPunct="0">
                <a:defRPr/>
              </a:pPr>
              <a:t>‹#›</a:t>
            </a:fld>
            <a:endParaRPr lang="en-US" sz="1400">
              <a:solidFill>
                <a:schemeClr val="bg1"/>
              </a:solidFill>
              <a:latin typeface="Garamond" pitchFamily="18" charset="0"/>
            </a:endParaRPr>
          </a:p>
        </p:txBody>
      </p:sp>
      <p:pic>
        <p:nvPicPr>
          <p:cNvPr id="1030" name="Picture 13" descr="NewRyanLogo2H_low.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09600" y="6019800"/>
            <a:ext cx="2057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1" r:id="rId1"/>
    <p:sldLayoutId id="2147484559" r:id="rId2"/>
    <p:sldLayoutId id="2147484560" r:id="rId3"/>
    <p:sldLayoutId id="2147484561" r:id="rId4"/>
    <p:sldLayoutId id="2147484562" r:id="rId5"/>
    <p:sldLayoutId id="2147484563" r:id="rId6"/>
    <p:sldLayoutId id="2147484564" r:id="rId7"/>
    <p:sldLayoutId id="2147484565" r:id="rId8"/>
    <p:sldLayoutId id="2147484566" r:id="rId9"/>
    <p:sldLayoutId id="2147484567" r:id="rId10"/>
    <p:sldLayoutId id="2147484568" r:id="rId11"/>
    <p:sldLayoutId id="2147484569" r:id="rId12"/>
  </p:sldLayoutIdLst>
  <p:timing>
    <p:tnLst>
      <p:par>
        <p:cTn id="1" dur="indefinite" restart="never" nodeType="tmRoot"/>
      </p:par>
    </p:tnLst>
  </p:timing>
  <p:txStyles>
    <p:titleStyle>
      <a:lvl1pPr algn="ctr"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latin typeface="Garamond"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latin typeface="Garamond"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latin typeface="Garamond"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latin typeface="Garamond" charset="0"/>
          <a:ea typeface="ＭＳ Ｐゴシック" charset="-128"/>
          <a:cs typeface="ＭＳ Ｐゴシック" charset="-128"/>
        </a:defRPr>
      </a:lvl5pPr>
      <a:lvl6pPr marL="457200" algn="ctr" rtl="0" fontAlgn="base">
        <a:spcBef>
          <a:spcPct val="0"/>
        </a:spcBef>
        <a:spcAft>
          <a:spcPct val="0"/>
        </a:spcAft>
        <a:defRPr sz="3200">
          <a:solidFill>
            <a:schemeClr val="tx2"/>
          </a:solidFill>
          <a:latin typeface="Garamond" charset="0"/>
        </a:defRPr>
      </a:lvl6pPr>
      <a:lvl7pPr marL="914400" algn="ctr" rtl="0" fontAlgn="base">
        <a:spcBef>
          <a:spcPct val="0"/>
        </a:spcBef>
        <a:spcAft>
          <a:spcPct val="0"/>
        </a:spcAft>
        <a:defRPr sz="3200">
          <a:solidFill>
            <a:schemeClr val="tx2"/>
          </a:solidFill>
          <a:latin typeface="Garamond" charset="0"/>
        </a:defRPr>
      </a:lvl7pPr>
      <a:lvl8pPr marL="1371600" algn="ctr" rtl="0" fontAlgn="base">
        <a:spcBef>
          <a:spcPct val="0"/>
        </a:spcBef>
        <a:spcAft>
          <a:spcPct val="0"/>
        </a:spcAft>
        <a:defRPr sz="3200">
          <a:solidFill>
            <a:schemeClr val="tx2"/>
          </a:solidFill>
          <a:latin typeface="Garamond" charset="0"/>
        </a:defRPr>
      </a:lvl8pPr>
      <a:lvl9pPr marL="1828800" algn="ctr" rtl="0" fontAlgn="base">
        <a:spcBef>
          <a:spcPct val="0"/>
        </a:spcBef>
        <a:spcAft>
          <a:spcPct val="0"/>
        </a:spcAft>
        <a:defRPr sz="3200">
          <a:solidFill>
            <a:schemeClr val="tx2"/>
          </a:solidFill>
          <a:latin typeface="Garamond" charset="0"/>
        </a:defRPr>
      </a:lvl9pPr>
    </p:titleStyle>
    <p:bodyStyle>
      <a:lvl1pPr marL="342900" indent="-342900" algn="l" rtl="0" eaLnBrk="0" fontAlgn="base" hangingPunct="0">
        <a:spcBef>
          <a:spcPct val="20000"/>
        </a:spcBef>
        <a:spcAft>
          <a:spcPct val="0"/>
        </a:spcAft>
        <a:buClr>
          <a:schemeClr val="hlink"/>
        </a:buClr>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hlink"/>
        </a:buClr>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hlink"/>
        </a:buClr>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Char char="•"/>
        <a:defRPr>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Char char="•"/>
        <a:defRPr>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Char char="•"/>
        <a:defRPr>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Char char="•"/>
        <a:defRPr>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0D0BB99-1025-4AF7-AAF6-922D9239ED8C}" type="datetimeFigureOut">
              <a:rPr lang="en-US"/>
              <a:pPr>
                <a:defRPr/>
              </a:pPr>
              <a:t>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7200111-3EB8-4025-886A-D61C2EB178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70" r:id="rId1"/>
    <p:sldLayoutId id="2147484571" r:id="rId2"/>
    <p:sldLayoutId id="2147484572" r:id="rId3"/>
    <p:sldLayoutId id="2147484573" r:id="rId4"/>
    <p:sldLayoutId id="2147484574" r:id="rId5"/>
    <p:sldLayoutId id="2147484575" r:id="rId6"/>
    <p:sldLayoutId id="2147484576" r:id="rId7"/>
    <p:sldLayoutId id="2147484577" r:id="rId8"/>
    <p:sldLayoutId id="2147484578" r:id="rId9"/>
    <p:sldLayoutId id="2147484579" r:id="rId10"/>
    <p:sldLayoutId id="21474845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A5D9468-03DA-4CB3-B0AA-DB89A21F861B}" type="datetimeFigureOut">
              <a:rPr lang="en-US"/>
              <a:pPr>
                <a:defRPr/>
              </a:pPr>
              <a:t>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5AC8FD1-3645-4406-9216-1DC9DA2AD4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762000" y="533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762000" y="1676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5"/>
          <p:cNvSpPr>
            <a:spLocks noChangeArrowheads="1"/>
          </p:cNvSpPr>
          <p:nvPr/>
        </p:nvSpPr>
        <p:spPr bwMode="auto">
          <a:xfrm>
            <a:off x="4437063" y="6294438"/>
            <a:ext cx="373062" cy="304800"/>
          </a:xfrm>
          <a:prstGeom prst="rect">
            <a:avLst/>
          </a:prstGeom>
          <a:noFill/>
          <a:ln w="9525">
            <a:noFill/>
            <a:miter lim="800000"/>
            <a:headEnd/>
            <a:tailEnd/>
          </a:ln>
        </p:spPr>
        <p:txBody>
          <a:bodyPr wrap="none">
            <a:spAutoFit/>
          </a:bodyPr>
          <a:lstStyle/>
          <a:p>
            <a:pPr algn="r" eaLnBrk="0" hangingPunct="0">
              <a:defRPr/>
            </a:pPr>
            <a:fld id="{97A7D5FF-3560-4230-81E7-68E3B02E5B7F}" type="slidenum">
              <a:rPr lang="en-US" sz="1400">
                <a:solidFill>
                  <a:schemeClr val="bg1"/>
                </a:solidFill>
                <a:latin typeface="Garamond" pitchFamily="18" charset="0"/>
              </a:rPr>
              <a:pPr algn="r" eaLnBrk="0" hangingPunct="0">
                <a:defRPr/>
              </a:pPr>
              <a:t>‹#›</a:t>
            </a:fld>
            <a:endParaRPr lang="en-US" sz="1400">
              <a:solidFill>
                <a:schemeClr val="bg1"/>
              </a:solidFill>
              <a:latin typeface="Garamond" pitchFamily="18" charset="0"/>
            </a:endParaRPr>
          </a:p>
        </p:txBody>
      </p:sp>
    </p:spTree>
  </p:cSld>
  <p:clrMap bg1="lt1" tx1="dk1" bg2="lt2" tx2="dk2" accent1="accent1" accent2="accent2" accent3="accent3" accent4="accent4" accent5="accent5" accent6="accent6" hlink="hlink" folHlink="folHlink"/>
  <p:sldLayoutIdLst>
    <p:sldLayoutId id="2147484602" r:id="rId1"/>
    <p:sldLayoutId id="2147484591" r:id="rId2"/>
    <p:sldLayoutId id="2147484592" r:id="rId3"/>
    <p:sldLayoutId id="2147484593" r:id="rId4"/>
    <p:sldLayoutId id="2147484594" r:id="rId5"/>
    <p:sldLayoutId id="2147484595" r:id="rId6"/>
    <p:sldLayoutId id="2147484596" r:id="rId7"/>
    <p:sldLayoutId id="2147484597" r:id="rId8"/>
    <p:sldLayoutId id="2147484598" r:id="rId9"/>
    <p:sldLayoutId id="2147484599" r:id="rId10"/>
    <p:sldLayoutId id="2147484600" r:id="rId11"/>
  </p:sldLayoutIdLst>
  <p:timing>
    <p:tnLst>
      <p:par>
        <p:cTn id="1" dur="indefinite" restart="never" nodeType="tmRoot"/>
      </p:par>
    </p:tnLst>
  </p:timing>
  <p:txStyles>
    <p:titleStyle>
      <a:lvl1pPr algn="ctr"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latin typeface="Garamond"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latin typeface="Garamond"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latin typeface="Garamond"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latin typeface="Garamond" charset="0"/>
          <a:ea typeface="ＭＳ Ｐゴシック" charset="-128"/>
          <a:cs typeface="ＭＳ Ｐゴシック" charset="-128"/>
        </a:defRPr>
      </a:lvl5pPr>
      <a:lvl6pPr marL="457200" algn="ctr" rtl="0" fontAlgn="base">
        <a:spcBef>
          <a:spcPct val="0"/>
        </a:spcBef>
        <a:spcAft>
          <a:spcPct val="0"/>
        </a:spcAft>
        <a:defRPr sz="3200">
          <a:solidFill>
            <a:schemeClr val="tx2"/>
          </a:solidFill>
          <a:latin typeface="Garamond" charset="0"/>
        </a:defRPr>
      </a:lvl6pPr>
      <a:lvl7pPr marL="914400" algn="ctr" rtl="0" fontAlgn="base">
        <a:spcBef>
          <a:spcPct val="0"/>
        </a:spcBef>
        <a:spcAft>
          <a:spcPct val="0"/>
        </a:spcAft>
        <a:defRPr sz="3200">
          <a:solidFill>
            <a:schemeClr val="tx2"/>
          </a:solidFill>
          <a:latin typeface="Garamond" charset="0"/>
        </a:defRPr>
      </a:lvl7pPr>
      <a:lvl8pPr marL="1371600" algn="ctr" rtl="0" fontAlgn="base">
        <a:spcBef>
          <a:spcPct val="0"/>
        </a:spcBef>
        <a:spcAft>
          <a:spcPct val="0"/>
        </a:spcAft>
        <a:defRPr sz="3200">
          <a:solidFill>
            <a:schemeClr val="tx2"/>
          </a:solidFill>
          <a:latin typeface="Garamond" charset="0"/>
        </a:defRPr>
      </a:lvl8pPr>
      <a:lvl9pPr marL="1828800" algn="ctr" rtl="0" fontAlgn="base">
        <a:spcBef>
          <a:spcPct val="0"/>
        </a:spcBef>
        <a:spcAft>
          <a:spcPct val="0"/>
        </a:spcAft>
        <a:defRPr sz="3200">
          <a:solidFill>
            <a:schemeClr val="tx2"/>
          </a:solidFill>
          <a:latin typeface="Garamond" charset="0"/>
        </a:defRPr>
      </a:lvl9pPr>
    </p:titleStyle>
    <p:bodyStyle>
      <a:lvl1pPr marL="342900" indent="-342900" algn="l" rtl="0" eaLnBrk="0" fontAlgn="base" hangingPunct="0">
        <a:spcBef>
          <a:spcPct val="20000"/>
        </a:spcBef>
        <a:spcAft>
          <a:spcPct val="0"/>
        </a:spcAft>
        <a:buClr>
          <a:schemeClr val="tx1"/>
        </a:buClr>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128"/>
        </a:defRPr>
      </a:lvl5pPr>
      <a:lvl6pPr marL="2514600" indent="-228600" algn="l" rtl="0" fontAlgn="base">
        <a:spcBef>
          <a:spcPct val="20000"/>
        </a:spcBef>
        <a:spcAft>
          <a:spcPct val="0"/>
        </a:spcAft>
        <a:buClr>
          <a:schemeClr val="tx1"/>
        </a:buClr>
        <a:buChar char="•"/>
        <a:defRPr>
          <a:solidFill>
            <a:schemeClr val="tx1"/>
          </a:solidFill>
          <a:latin typeface="+mn-lt"/>
          <a:ea typeface="ＭＳ Ｐゴシック" charset="-128"/>
        </a:defRPr>
      </a:lvl6pPr>
      <a:lvl7pPr marL="2971800" indent="-228600" algn="l" rtl="0" fontAlgn="base">
        <a:spcBef>
          <a:spcPct val="20000"/>
        </a:spcBef>
        <a:spcAft>
          <a:spcPct val="0"/>
        </a:spcAft>
        <a:buClr>
          <a:schemeClr val="tx1"/>
        </a:buClr>
        <a:buChar char="•"/>
        <a:defRPr>
          <a:solidFill>
            <a:schemeClr val="tx1"/>
          </a:solidFill>
          <a:latin typeface="+mn-lt"/>
          <a:ea typeface="ＭＳ Ｐゴシック" charset="-128"/>
        </a:defRPr>
      </a:lvl7pPr>
      <a:lvl8pPr marL="3429000" indent="-228600" algn="l" rtl="0" fontAlgn="base">
        <a:spcBef>
          <a:spcPct val="20000"/>
        </a:spcBef>
        <a:spcAft>
          <a:spcPct val="0"/>
        </a:spcAft>
        <a:buClr>
          <a:schemeClr val="tx1"/>
        </a:buClr>
        <a:buChar char="•"/>
        <a:defRPr>
          <a:solidFill>
            <a:schemeClr val="tx1"/>
          </a:solidFill>
          <a:latin typeface="+mn-lt"/>
          <a:ea typeface="ＭＳ Ｐゴシック" charset="-128"/>
        </a:defRPr>
      </a:lvl8pPr>
      <a:lvl9pPr marL="3886200" indent="-228600" algn="l" rtl="0" fontAlgn="base">
        <a:spcBef>
          <a:spcPct val="20000"/>
        </a:spcBef>
        <a:spcAft>
          <a:spcPct val="0"/>
        </a:spcAft>
        <a:buClr>
          <a:schemeClr val="tx1"/>
        </a:buClr>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hyperlink" Target="http://www.hab.hrsa.gov/deliverhivaidscare/habperformmeasures.html" TargetMode="External"/><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hyperlink" Target="http://blog.aids.gov/2012/08/secretary-sebelius-approves-indicators-for-monitoring-hhs-funded-hiv-services.html" TargetMode="External"/><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40.xml"/><Relationship Id="rId5" Type="http://schemas.openxmlformats.org/officeDocument/2006/relationships/image" Target="../media/image14.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40.xml"/><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hyperlink" Target="http://www.vertex42.com/ExcelTemplates/excel-gantt-chart.html" TargetMode="External"/><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tags" Target="../tags/tag48.xml"/><Relationship Id="rId50" Type="http://schemas.openxmlformats.org/officeDocument/2006/relationships/image" Target="../media/image21.emf"/><Relationship Id="rId7" Type="http://schemas.openxmlformats.org/officeDocument/2006/relationships/tags" Target="../tags/tag8.xml"/><Relationship Id="rId2" Type="http://schemas.openxmlformats.org/officeDocument/2006/relationships/tags" Target="../tags/tag3.xml"/><Relationship Id="rId16" Type="http://schemas.openxmlformats.org/officeDocument/2006/relationships/tags" Target="../tags/tag17.xml"/><Relationship Id="rId29" Type="http://schemas.openxmlformats.org/officeDocument/2006/relationships/tags" Target="../tags/tag30.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notesSlide" Target="../notesSlides/notesSlide41.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tags" Target="../tags/tag45.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slideLayout" Target="../slideLayouts/slideLayout40.xml"/><Relationship Id="rId8" Type="http://schemas.openxmlformats.org/officeDocument/2006/relationships/tags" Target="../tags/tag9.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20" Type="http://schemas.openxmlformats.org/officeDocument/2006/relationships/tags" Target="../tags/tag21.xml"/><Relationship Id="rId41" Type="http://schemas.openxmlformats.org/officeDocument/2006/relationships/tags" Target="../tags/tag42.xml"/><Relationship Id="rId1" Type="http://schemas.openxmlformats.org/officeDocument/2006/relationships/tags" Target="../tags/tag2.xml"/><Relationship Id="rId6" Type="http://schemas.openxmlformats.org/officeDocument/2006/relationships/tags" Target="../tags/tag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4.xml"/><Relationship Id="rId1" Type="http://schemas.openxmlformats.org/officeDocument/2006/relationships/slideLayout" Target="../slideLayouts/slideLayout4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40.xml"/><Relationship Id="rId4" Type="http://schemas.openxmlformats.org/officeDocument/2006/relationships/hyperlink" Target="http://hab.hrsa.gov/deliverhivaidscare/habperformmeasures.html"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7.xml"/><Relationship Id="rId1" Type="http://schemas.openxmlformats.org/officeDocument/2006/relationships/tags" Target="../tags/tag49.xml"/><Relationship Id="rId5" Type="http://schemas.openxmlformats.org/officeDocument/2006/relationships/image" Target="../media/image24.png"/><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35.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0.xml"/><Relationship Id="rId1" Type="http://schemas.openxmlformats.org/officeDocument/2006/relationships/tags" Target="../tags/tag50.xml"/><Relationship Id="rId4" Type="http://schemas.openxmlformats.org/officeDocument/2006/relationships/hyperlink" Target="mailto:mmatosky@hrsa.gov"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381000" y="304800"/>
            <a:ext cx="7010400" cy="1981200"/>
          </a:xfrm>
        </p:spPr>
        <p:txBody>
          <a:bodyPr/>
          <a:lstStyle/>
          <a:p>
            <a:pPr eaLnBrk="1" hangingPunct="1"/>
            <a:r>
              <a:rPr lang="en-US" smtClean="0">
                <a:solidFill>
                  <a:srgbClr val="FFFFFF"/>
                </a:solidFill>
                <a:ea typeface="ＭＳ Ｐゴシック" pitchFamily="34" charset="-128"/>
              </a:rPr>
              <a:t>An Introduction to Performance Measurement for Quality Improvement</a:t>
            </a:r>
          </a:p>
        </p:txBody>
      </p:sp>
      <p:sp>
        <p:nvSpPr>
          <p:cNvPr id="7171" name="Text Placeholder 2"/>
          <p:cNvSpPr>
            <a:spLocks noGrp="1"/>
          </p:cNvSpPr>
          <p:nvPr>
            <p:ph type="body" sz="half" idx="4294967295"/>
          </p:nvPr>
        </p:nvSpPr>
        <p:spPr>
          <a:xfrm>
            <a:off x="3733800" y="4572000"/>
            <a:ext cx="4648200" cy="1219200"/>
          </a:xfrm>
        </p:spPr>
        <p:txBody>
          <a:bodyPr/>
          <a:lstStyle/>
          <a:p>
            <a:pPr marL="0" indent="0" eaLnBrk="1" hangingPunct="1">
              <a:lnSpc>
                <a:spcPct val="90000"/>
              </a:lnSpc>
              <a:buFontTx/>
              <a:buNone/>
            </a:pPr>
            <a:r>
              <a:rPr lang="en-US" sz="1800" b="1" smtClean="0">
                <a:latin typeface="Arial" pitchFamily="34" charset="0"/>
                <a:ea typeface="ＭＳ Ｐゴシック" pitchFamily="34" charset="-128"/>
              </a:rPr>
              <a:t>Lori DeLorenzo and Marlene Matosky </a:t>
            </a:r>
          </a:p>
          <a:p>
            <a:pPr marL="0" indent="0" eaLnBrk="1" hangingPunct="1">
              <a:lnSpc>
                <a:spcPct val="90000"/>
              </a:lnSpc>
              <a:buFontTx/>
              <a:buNone/>
            </a:pPr>
            <a:r>
              <a:rPr lang="en-US" sz="1800" b="1" smtClean="0">
                <a:latin typeface="Arial" pitchFamily="34" charset="0"/>
                <a:ea typeface="ＭＳ Ｐゴシック" pitchFamily="34" charset="-128"/>
              </a:rPr>
              <a:t>Wednesday, November 28,</a:t>
            </a:r>
            <a:r>
              <a:rPr lang="en-US" sz="1800" smtClean="0">
                <a:latin typeface="Arial" pitchFamily="34" charset="0"/>
                <a:ea typeface="ＭＳ Ｐゴシック" pitchFamily="34" charset="-128"/>
              </a:rPr>
              <a:t> </a:t>
            </a:r>
            <a:r>
              <a:rPr lang="en-US" sz="1800" b="1" smtClean="0">
                <a:latin typeface="Arial" pitchFamily="34" charset="0"/>
                <a:ea typeface="ＭＳ Ｐゴシック" pitchFamily="34" charset="-128"/>
              </a:rPr>
              <a:t>3:30-5:00 pm</a:t>
            </a:r>
          </a:p>
          <a:p>
            <a:pPr marL="0" indent="0" eaLnBrk="1" hangingPunct="1">
              <a:lnSpc>
                <a:spcPct val="90000"/>
              </a:lnSpc>
              <a:buFontTx/>
              <a:buNone/>
            </a:pPr>
            <a:r>
              <a:rPr lang="en-US" sz="1800" b="1" smtClean="0">
                <a:solidFill>
                  <a:srgbClr val="3366FF"/>
                </a:solidFill>
                <a:latin typeface="Arial" pitchFamily="34" charset="0"/>
                <a:ea typeface="ＭＳ Ｐゴシック" pitchFamily="34" charset="-128"/>
              </a:rPr>
              <a:t>Virginia C</a:t>
            </a:r>
          </a:p>
          <a:p>
            <a:pPr marL="0" indent="0" eaLnBrk="1" hangingPunct="1">
              <a:lnSpc>
                <a:spcPct val="90000"/>
              </a:lnSpc>
              <a:buFontTx/>
              <a:buNone/>
            </a:pPr>
            <a:r>
              <a:rPr lang="en-US" sz="1800" b="1" smtClean="0">
                <a:solidFill>
                  <a:srgbClr val="3366FF"/>
                </a:solidFill>
                <a:latin typeface="Arial" pitchFamily="34" charset="0"/>
                <a:ea typeface="ＭＳ Ｐゴシック" pitchFamily="34" charset="-128"/>
              </a:rPr>
              <a:t>RWA-0239</a:t>
            </a:r>
          </a:p>
        </p:txBody>
      </p:sp>
      <p:pic>
        <p:nvPicPr>
          <p:cNvPr id="7172" name="Picture 17" descr="NQC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35814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52600"/>
            <a:ext cx="29448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74" name="Text Box 6"/>
          <p:cNvSpPr txBox="1">
            <a:spLocks noChangeArrowheads="1"/>
          </p:cNvSpPr>
          <p:nvPr/>
        </p:nvSpPr>
        <p:spPr bwMode="auto">
          <a:xfrm>
            <a:off x="3733800" y="1752600"/>
            <a:ext cx="4953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en-US" sz="2800" b="1">
                <a:solidFill>
                  <a:srgbClr val="FF3300"/>
                </a:solidFill>
              </a:rPr>
              <a:t>Introduction to Quality</a:t>
            </a:r>
          </a:p>
          <a:p>
            <a:pPr defTabSz="914400" eaLnBrk="1" hangingPunct="1"/>
            <a:r>
              <a:rPr lang="en-US" sz="2800" b="1">
                <a:solidFill>
                  <a:srgbClr val="FF3300"/>
                </a:solidFill>
              </a:rPr>
              <a:t>Session 201</a:t>
            </a:r>
          </a:p>
          <a:p>
            <a:pPr defTabSz="914400" eaLnBrk="1" hangingPunct="1"/>
            <a:r>
              <a:rPr lang="en-US" sz="2800" b="1">
                <a:solidFill>
                  <a:srgbClr val="FF3300"/>
                </a:solidFill>
              </a:rPr>
              <a:t>Performance Measurement for Quality Improvement – How to Get Started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457200" y="13716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87" name="Rectangle 2"/>
          <p:cNvSpPr>
            <a:spLocks noGrp="1" noChangeArrowheads="1"/>
          </p:cNvSpPr>
          <p:nvPr>
            <p:ph type="title" idx="4294967295"/>
          </p:nvPr>
        </p:nvSpPr>
        <p:spPr>
          <a:xfrm>
            <a:off x="889000" y="706438"/>
            <a:ext cx="7340600" cy="508000"/>
          </a:xfrm>
        </p:spPr>
        <p:txBody>
          <a:bodyPr/>
          <a:lstStyle/>
          <a:p>
            <a:pPr eaLnBrk="1" hangingPunct="1"/>
            <a:r>
              <a:rPr lang="en-US" smtClean="0">
                <a:solidFill>
                  <a:schemeClr val="tx1"/>
                </a:solidFill>
                <a:ea typeface="ＭＳ Ｐゴシック" pitchFamily="34" charset="-128"/>
              </a:rPr>
              <a:t>Examples of Outcomes Include:</a:t>
            </a:r>
          </a:p>
        </p:txBody>
      </p:sp>
      <p:sp>
        <p:nvSpPr>
          <p:cNvPr id="352259" name="Rectangle 3"/>
          <p:cNvSpPr>
            <a:spLocks noGrp="1" noChangeArrowheads="1"/>
          </p:cNvSpPr>
          <p:nvPr>
            <p:ph type="body" idx="4294967295"/>
          </p:nvPr>
        </p:nvSpPr>
        <p:spPr>
          <a:xfrm>
            <a:off x="419100" y="1371600"/>
            <a:ext cx="8229600" cy="4648200"/>
          </a:xfrm>
        </p:spPr>
        <p:txBody>
          <a:bodyPr/>
          <a:lstStyle/>
          <a:p>
            <a:pPr eaLnBrk="1" hangingPunct="1">
              <a:spcAft>
                <a:spcPct val="25000"/>
              </a:spcAft>
              <a:buClr>
                <a:srgbClr val="FF2929"/>
              </a:buClr>
            </a:pPr>
            <a:r>
              <a:rPr lang="en-US" smtClean="0">
                <a:ea typeface="ＭＳ Ｐゴシック" pitchFamily="34" charset="-128"/>
              </a:rPr>
              <a:t>Patient Health Status</a:t>
            </a:r>
          </a:p>
          <a:p>
            <a:pPr lvl="2" eaLnBrk="1" hangingPunct="1">
              <a:spcBef>
                <a:spcPct val="0"/>
              </a:spcBef>
              <a:buClr>
                <a:srgbClr val="FF2929"/>
              </a:buClr>
            </a:pPr>
            <a:r>
              <a:rPr lang="en-US" sz="2400" smtClean="0">
                <a:ea typeface="ＭＳ Ｐゴシック" pitchFamily="34" charset="-128"/>
              </a:rPr>
              <a:t>Intermediate outcomes like immune &amp; virological status</a:t>
            </a:r>
          </a:p>
          <a:p>
            <a:pPr lvl="2" eaLnBrk="1" hangingPunct="1">
              <a:spcBef>
                <a:spcPct val="0"/>
              </a:spcBef>
              <a:buClr>
                <a:srgbClr val="FF2929"/>
              </a:buClr>
            </a:pPr>
            <a:r>
              <a:rPr lang="en-US" sz="2400" smtClean="0">
                <a:ea typeface="ＭＳ Ｐゴシック" pitchFamily="34" charset="-128"/>
              </a:rPr>
              <a:t>Disability</a:t>
            </a:r>
          </a:p>
          <a:p>
            <a:pPr lvl="2" eaLnBrk="1" hangingPunct="1">
              <a:spcBef>
                <a:spcPct val="0"/>
              </a:spcBef>
              <a:buClr>
                <a:srgbClr val="FF2929"/>
              </a:buClr>
            </a:pPr>
            <a:r>
              <a:rPr lang="en-US" sz="2400" smtClean="0">
                <a:ea typeface="ＭＳ Ｐゴシック" pitchFamily="34" charset="-128"/>
              </a:rPr>
              <a:t>The patient</a:t>
            </a:r>
            <a:r>
              <a:rPr lang="ja-JP" altLang="en-US" sz="2400" smtClean="0">
                <a:ea typeface="ＭＳ Ｐゴシック" pitchFamily="34" charset="-128"/>
              </a:rPr>
              <a:t>’</a:t>
            </a:r>
            <a:r>
              <a:rPr lang="en-US" altLang="ja-JP" sz="2400" smtClean="0">
                <a:ea typeface="ＭＳ Ｐゴシック" pitchFamily="34" charset="-128"/>
              </a:rPr>
              <a:t>s own sense of his/her quality of life</a:t>
            </a:r>
          </a:p>
          <a:p>
            <a:pPr lvl="2" eaLnBrk="1" hangingPunct="1">
              <a:spcBef>
                <a:spcPct val="0"/>
              </a:spcBef>
              <a:buClr>
                <a:srgbClr val="FF2929"/>
              </a:buClr>
            </a:pPr>
            <a:r>
              <a:rPr lang="en-US" sz="2400" smtClean="0">
                <a:ea typeface="ＭＳ Ｐゴシック" pitchFamily="34" charset="-128"/>
              </a:rPr>
              <a:t>Hospital and ER visits</a:t>
            </a:r>
          </a:p>
          <a:p>
            <a:pPr eaLnBrk="1" hangingPunct="1">
              <a:spcAft>
                <a:spcPct val="25000"/>
              </a:spcAft>
              <a:buClr>
                <a:srgbClr val="FF2929"/>
              </a:buClr>
            </a:pPr>
            <a:r>
              <a:rPr lang="en-US" smtClean="0">
                <a:ea typeface="ＭＳ Ｐゴシック" pitchFamily="34" charset="-128"/>
              </a:rPr>
              <a:t>Patient Satisfaction</a:t>
            </a:r>
          </a:p>
          <a:p>
            <a:pPr eaLnBrk="1" hangingPunct="1">
              <a:spcAft>
                <a:spcPct val="25000"/>
              </a:spcAft>
              <a:buClr>
                <a:srgbClr val="FF2929"/>
              </a:buClr>
            </a:pPr>
            <a:r>
              <a:rPr lang="en-US" smtClean="0">
                <a:ea typeface="ＭＳ Ｐゴシック" pitchFamily="34" charset="-128"/>
              </a:rPr>
              <a:t>Public Health Outcomes</a:t>
            </a:r>
          </a:p>
          <a:p>
            <a:pPr lvl="2" eaLnBrk="1" hangingPunct="1">
              <a:spcBef>
                <a:spcPct val="0"/>
              </a:spcBef>
              <a:buClr>
                <a:srgbClr val="FF2929"/>
              </a:buClr>
            </a:pPr>
            <a:r>
              <a:rPr lang="en-US" sz="2400" smtClean="0">
                <a:ea typeface="ＭＳ Ｐゴシック" pitchFamily="34" charset="-128"/>
              </a:rPr>
              <a:t>Retention in Care</a:t>
            </a:r>
          </a:p>
          <a:p>
            <a:pPr lvl="2" eaLnBrk="1" hangingPunct="1">
              <a:spcBef>
                <a:spcPct val="0"/>
              </a:spcBef>
              <a:buClr>
                <a:srgbClr val="FF2929"/>
              </a:buClr>
            </a:pPr>
            <a:r>
              <a:rPr lang="en-US" sz="2400" smtClean="0">
                <a:ea typeface="ＭＳ Ｐゴシック" pitchFamily="34" charset="-128"/>
              </a:rPr>
              <a:t>Access to Care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22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22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22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22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5225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5225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522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457200" y="1524000"/>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11" name="Rectangle 2"/>
          <p:cNvSpPr>
            <a:spLocks noGrp="1" noChangeArrowheads="1"/>
          </p:cNvSpPr>
          <p:nvPr>
            <p:ph type="title" idx="4294967295"/>
          </p:nvPr>
        </p:nvSpPr>
        <p:spPr>
          <a:xfrm>
            <a:off x="514350" y="706438"/>
            <a:ext cx="8077200" cy="406400"/>
          </a:xfrm>
        </p:spPr>
        <p:txBody>
          <a:bodyPr/>
          <a:lstStyle/>
          <a:p>
            <a:pPr eaLnBrk="1" hangingPunct="1"/>
            <a:r>
              <a:rPr lang="en-US" smtClean="0">
                <a:solidFill>
                  <a:schemeClr val="tx1"/>
                </a:solidFill>
                <a:ea typeface="ＭＳ Ｐゴシック" pitchFamily="34" charset="-128"/>
                <a:cs typeface="Times New Roman" pitchFamily="18" charset="0"/>
              </a:rPr>
              <a:t>What Makes a Good Measure?</a:t>
            </a:r>
          </a:p>
        </p:txBody>
      </p:sp>
      <p:sp>
        <p:nvSpPr>
          <p:cNvPr id="357379" name="Rectangle 3"/>
          <p:cNvSpPr>
            <a:spLocks noGrp="1" noChangeArrowheads="1"/>
          </p:cNvSpPr>
          <p:nvPr>
            <p:ph type="body" idx="4294967295"/>
          </p:nvPr>
        </p:nvSpPr>
        <p:spPr>
          <a:xfrm>
            <a:off x="590550" y="1524000"/>
            <a:ext cx="7932738" cy="4044950"/>
          </a:xfrm>
        </p:spPr>
        <p:txBody>
          <a:bodyPr/>
          <a:lstStyle/>
          <a:p>
            <a:pPr eaLnBrk="1" hangingPunct="1">
              <a:spcBef>
                <a:spcPct val="0"/>
              </a:spcBef>
              <a:spcAft>
                <a:spcPct val="25000"/>
              </a:spcAft>
              <a:buClr>
                <a:srgbClr val="FF2929"/>
              </a:buClr>
            </a:pPr>
            <a:r>
              <a:rPr lang="en-US" smtClean="0">
                <a:ea typeface="ＭＳ Ｐゴシック" pitchFamily="34" charset="-128"/>
              </a:rPr>
              <a:t>Relevance</a:t>
            </a:r>
          </a:p>
          <a:p>
            <a:pPr lvl="1" eaLnBrk="1" hangingPunct="1">
              <a:spcBef>
                <a:spcPct val="0"/>
              </a:spcBef>
              <a:spcAft>
                <a:spcPct val="25000"/>
              </a:spcAft>
              <a:buClr>
                <a:srgbClr val="FF2929"/>
              </a:buClr>
            </a:pPr>
            <a:r>
              <a:rPr lang="en-US" smtClean="0">
                <a:ea typeface="ＭＳ Ｐゴシック" pitchFamily="34" charset="-128"/>
              </a:rPr>
              <a:t>Does the measure affect a lot of people or programs?</a:t>
            </a:r>
          </a:p>
          <a:p>
            <a:pPr lvl="1" eaLnBrk="1" hangingPunct="1">
              <a:spcBef>
                <a:spcPct val="0"/>
              </a:spcBef>
              <a:spcAft>
                <a:spcPct val="25000"/>
              </a:spcAft>
              <a:buClr>
                <a:srgbClr val="FF2929"/>
              </a:buClr>
            </a:pPr>
            <a:r>
              <a:rPr lang="en-US" smtClean="0">
                <a:ea typeface="ＭＳ Ｐゴシック" pitchFamily="34" charset="-128"/>
              </a:rPr>
              <a:t>Does the measure have a great impact on the programs or patients/clients in your EMA, State, network or clinic?</a:t>
            </a:r>
          </a:p>
          <a:p>
            <a:pPr eaLnBrk="1" hangingPunct="1">
              <a:spcBef>
                <a:spcPct val="0"/>
              </a:spcBef>
              <a:spcAft>
                <a:spcPct val="25000"/>
              </a:spcAft>
              <a:buClr>
                <a:srgbClr val="FF2929"/>
              </a:buClr>
            </a:pPr>
            <a:endParaRPr lang="en-US" smtClean="0">
              <a:ea typeface="ＭＳ Ｐゴシック" pitchFamily="34" charset="-128"/>
            </a:endParaRPr>
          </a:p>
          <a:p>
            <a:pPr eaLnBrk="1" hangingPunct="1">
              <a:spcBef>
                <a:spcPct val="0"/>
              </a:spcBef>
              <a:spcAft>
                <a:spcPct val="25000"/>
              </a:spcAft>
              <a:buClr>
                <a:srgbClr val="FF2929"/>
              </a:buClr>
            </a:pPr>
            <a:r>
              <a:rPr lang="en-US" smtClean="0">
                <a:ea typeface="ＭＳ Ｐゴシック" pitchFamily="34" charset="-128"/>
              </a:rPr>
              <a:t>Measurability</a:t>
            </a:r>
          </a:p>
          <a:p>
            <a:pPr lvl="1" eaLnBrk="1" hangingPunct="1">
              <a:spcBef>
                <a:spcPct val="0"/>
              </a:spcBef>
              <a:spcAft>
                <a:spcPct val="25000"/>
              </a:spcAft>
              <a:buClr>
                <a:srgbClr val="FF2929"/>
              </a:buClr>
            </a:pPr>
            <a:r>
              <a:rPr lang="en-US" smtClean="0">
                <a:ea typeface="ＭＳ Ｐゴシック" pitchFamily="34" charset="-128"/>
              </a:rPr>
              <a:t>Can it realistically and efficiently be measured given finite resources?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73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73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737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73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457200" y="175260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35" name="Rectangle 2"/>
          <p:cNvSpPr>
            <a:spLocks noGrp="1" noChangeArrowheads="1"/>
          </p:cNvSpPr>
          <p:nvPr>
            <p:ph type="title" idx="4294967295"/>
          </p:nvPr>
        </p:nvSpPr>
        <p:spPr>
          <a:xfrm>
            <a:off x="514350" y="533400"/>
            <a:ext cx="8077200" cy="685800"/>
          </a:xfrm>
        </p:spPr>
        <p:txBody>
          <a:bodyPr/>
          <a:lstStyle/>
          <a:p>
            <a:pPr eaLnBrk="1" hangingPunct="1"/>
            <a:r>
              <a:rPr lang="en-US" smtClean="0">
                <a:solidFill>
                  <a:schemeClr val="tx1"/>
                </a:solidFill>
                <a:ea typeface="ＭＳ Ｐゴシック" pitchFamily="34" charset="-128"/>
                <a:cs typeface="Times New Roman" pitchFamily="18" charset="0"/>
              </a:rPr>
              <a:t>What Makes a Good Measure?</a:t>
            </a:r>
            <a:endParaRPr lang="en-US" sz="2000" smtClean="0">
              <a:solidFill>
                <a:schemeClr val="tx1"/>
              </a:solidFill>
              <a:ea typeface="ＭＳ Ｐゴシック" pitchFamily="34" charset="-128"/>
              <a:cs typeface="Times New Roman" pitchFamily="18" charset="0"/>
            </a:endParaRPr>
          </a:p>
        </p:txBody>
      </p:sp>
      <p:sp>
        <p:nvSpPr>
          <p:cNvPr id="358403" name="Rectangle 3"/>
          <p:cNvSpPr>
            <a:spLocks noGrp="1" noChangeArrowheads="1"/>
          </p:cNvSpPr>
          <p:nvPr>
            <p:ph type="body" idx="4294967295"/>
          </p:nvPr>
        </p:nvSpPr>
        <p:spPr>
          <a:xfrm>
            <a:off x="495300" y="1600200"/>
            <a:ext cx="8077200" cy="4191000"/>
          </a:xfrm>
        </p:spPr>
        <p:txBody>
          <a:bodyPr/>
          <a:lstStyle/>
          <a:p>
            <a:pPr eaLnBrk="1" hangingPunct="1">
              <a:spcBef>
                <a:spcPct val="0"/>
              </a:spcBef>
              <a:spcAft>
                <a:spcPct val="25000"/>
              </a:spcAft>
              <a:buClr>
                <a:srgbClr val="FF2929"/>
              </a:buClr>
            </a:pPr>
            <a:r>
              <a:rPr lang="en-US" smtClean="0">
                <a:ea typeface="ＭＳ Ｐゴシック" pitchFamily="34" charset="-128"/>
              </a:rPr>
              <a:t>Accuracy</a:t>
            </a:r>
          </a:p>
          <a:p>
            <a:pPr lvl="1" eaLnBrk="1" hangingPunct="1">
              <a:spcBef>
                <a:spcPct val="0"/>
              </a:spcBef>
              <a:spcAft>
                <a:spcPct val="25000"/>
              </a:spcAft>
              <a:buClr>
                <a:srgbClr val="FF2929"/>
              </a:buClr>
            </a:pPr>
            <a:r>
              <a:rPr lang="en-US" smtClean="0">
                <a:ea typeface="ＭＳ Ｐゴシック" pitchFamily="34" charset="-128"/>
              </a:rPr>
              <a:t>Is the measure based on accepted guidelines or developed through formal group-decision making methods?</a:t>
            </a:r>
          </a:p>
          <a:p>
            <a:pPr eaLnBrk="1" hangingPunct="1">
              <a:spcBef>
                <a:spcPct val="0"/>
              </a:spcBef>
              <a:spcAft>
                <a:spcPct val="25000"/>
              </a:spcAft>
              <a:buClr>
                <a:srgbClr val="FF2929"/>
              </a:buClr>
            </a:pPr>
            <a:endParaRPr lang="en-US" smtClean="0">
              <a:ea typeface="ＭＳ Ｐゴシック" pitchFamily="34" charset="-128"/>
            </a:endParaRPr>
          </a:p>
          <a:p>
            <a:pPr eaLnBrk="1" hangingPunct="1">
              <a:spcBef>
                <a:spcPct val="0"/>
              </a:spcBef>
              <a:spcAft>
                <a:spcPct val="25000"/>
              </a:spcAft>
              <a:buClr>
                <a:srgbClr val="FF2929"/>
              </a:buClr>
            </a:pPr>
            <a:r>
              <a:rPr lang="en-US" smtClean="0">
                <a:ea typeface="ＭＳ Ｐゴシック" pitchFamily="34" charset="-128"/>
              </a:rPr>
              <a:t>Improvability</a:t>
            </a:r>
          </a:p>
          <a:p>
            <a:pPr lvl="1" eaLnBrk="1" hangingPunct="1">
              <a:spcBef>
                <a:spcPct val="0"/>
              </a:spcBef>
              <a:spcAft>
                <a:spcPct val="25000"/>
              </a:spcAft>
              <a:buClr>
                <a:srgbClr val="FF2929"/>
              </a:buClr>
            </a:pPr>
            <a:r>
              <a:rPr lang="en-US" smtClean="0">
                <a:ea typeface="ＭＳ Ｐゴシック" pitchFamily="34" charset="-128"/>
              </a:rPr>
              <a:t>Can the performance rate associated with the measure realistically be improved given the limitations of your services and population?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r>
              <a:rPr lang="en-US" smtClean="0">
                <a:ea typeface="ＭＳ Ｐゴシック" pitchFamily="34" charset="-128"/>
              </a:rPr>
              <a:t>Range of Performance Measures Available</a:t>
            </a:r>
          </a:p>
        </p:txBody>
      </p:sp>
      <p:sp>
        <p:nvSpPr>
          <p:cNvPr id="19459" name="Content Placeholder 3"/>
          <p:cNvSpPr>
            <a:spLocks noGrp="1"/>
          </p:cNvSpPr>
          <p:nvPr>
            <p:ph idx="1"/>
          </p:nvPr>
        </p:nvSpPr>
        <p:spPr/>
        <p:txBody>
          <a:bodyPr/>
          <a:lstStyle/>
          <a:p>
            <a:r>
              <a:rPr lang="en-US" smtClean="0">
                <a:ea typeface="ＭＳ Ｐゴシック" pitchFamily="34" charset="-128"/>
              </a:rPr>
              <a:t>HRSA HIV/AIDS Bureau (HAB)</a:t>
            </a:r>
          </a:p>
          <a:p>
            <a:r>
              <a:rPr lang="en-US" smtClean="0">
                <a:ea typeface="ＭＳ Ｐゴシック" pitchFamily="34" charset="-128"/>
              </a:rPr>
              <a:t>HHS HIV Measures </a:t>
            </a:r>
          </a:p>
          <a:p>
            <a:r>
              <a:rPr lang="en-US" smtClean="0">
                <a:ea typeface="ＭＳ Ｐゴシック" pitchFamily="34" charset="-128"/>
              </a:rPr>
              <a:t>National Quality Forum (NQF)</a:t>
            </a:r>
          </a:p>
          <a:p>
            <a:r>
              <a:rPr lang="en-US" smtClean="0">
                <a:ea typeface="ＭＳ Ｐゴシック" pitchFamily="34" charset="-128"/>
              </a:rPr>
              <a:t>National Quality Center (NQC)</a:t>
            </a:r>
          </a:p>
          <a:p>
            <a:r>
              <a:rPr lang="en-US" smtClean="0">
                <a:ea typeface="ＭＳ Ｐゴシック" pitchFamily="34" charset="-128"/>
              </a:rPr>
              <a:t>In+care Campaign</a:t>
            </a:r>
          </a:p>
          <a:p>
            <a:r>
              <a:rPr lang="en-US" smtClean="0">
                <a:ea typeface="ＭＳ Ｐゴシック" pitchFamily="34" charset="-128"/>
              </a:rPr>
              <a:t>HIVQUAL</a:t>
            </a: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ea typeface="ＭＳ Ｐゴシック" pitchFamily="34" charset="-128"/>
              </a:rPr>
              <a:t>HAB Performance Measures</a:t>
            </a:r>
            <a:r>
              <a:rPr lang="en-US" smtClean="0">
                <a:latin typeface="Arial" pitchFamily="34" charset="0"/>
                <a:ea typeface="ＭＳ Ｐゴシック" pitchFamily="34" charset="-128"/>
              </a:rPr>
              <a:t/>
            </a:r>
            <a:br>
              <a:rPr lang="en-US" smtClean="0">
                <a:latin typeface="Arial" pitchFamily="34" charset="0"/>
                <a:ea typeface="ＭＳ Ｐゴシック" pitchFamily="34" charset="-128"/>
              </a:rPr>
            </a:br>
            <a:r>
              <a:rPr lang="en-US" sz="2800" i="1" smtClean="0">
                <a:latin typeface="Arial" pitchFamily="34" charset="0"/>
                <a:ea typeface="ＭＳ Ｐゴシック" pitchFamily="34" charset="-128"/>
              </a:rPr>
              <a:t> </a:t>
            </a:r>
            <a:r>
              <a:rPr lang="en-US" sz="2800" i="1" smtClean="0">
                <a:ea typeface="ＭＳ Ｐゴシック" pitchFamily="34" charset="-128"/>
                <a:hlinkClick r:id="rId3"/>
              </a:rPr>
              <a:t>www.hab.hrsa.gov/deliverhivaidscare/habperformmeasures.html</a:t>
            </a:r>
            <a:r>
              <a:rPr lang="en-US" sz="2800" i="1" smtClean="0">
                <a:ea typeface="ＭＳ Ｐゴシック" pitchFamily="34" charset="-128"/>
              </a:rPr>
              <a:t> </a:t>
            </a:r>
            <a:endParaRPr lang="en-US" sz="2800" smtClean="0">
              <a:ea typeface="ＭＳ Ｐゴシック" pitchFamily="34" charset="-128"/>
            </a:endParaRPr>
          </a:p>
        </p:txBody>
      </p:sp>
      <p:sp>
        <p:nvSpPr>
          <p:cNvPr id="19459" name="Content Placeholder 1"/>
          <p:cNvSpPr>
            <a:spLocks noGrp="1"/>
          </p:cNvSpPr>
          <p:nvPr>
            <p:ph idx="1"/>
          </p:nvPr>
        </p:nvSpPr>
        <p:spPr/>
        <p:txBody>
          <a:bodyPr/>
          <a:lstStyle/>
          <a:p>
            <a:pPr>
              <a:defRPr/>
            </a:pPr>
            <a:r>
              <a:rPr lang="en-US" dirty="0" smtClean="0">
                <a:latin typeface="+mj-lt"/>
                <a:ea typeface="ＭＳ Ｐゴシック" pitchFamily="34" charset="-128"/>
              </a:rPr>
              <a:t>Clinical (Groups 1-3)</a:t>
            </a:r>
          </a:p>
          <a:p>
            <a:pPr>
              <a:defRPr/>
            </a:pPr>
            <a:r>
              <a:rPr lang="en-US" dirty="0" smtClean="0">
                <a:latin typeface="+mj-lt"/>
                <a:ea typeface="ＭＳ Ｐゴシック" pitchFamily="34" charset="-128"/>
              </a:rPr>
              <a:t>Medical Case Management</a:t>
            </a:r>
          </a:p>
          <a:p>
            <a:pPr>
              <a:defRPr/>
            </a:pPr>
            <a:r>
              <a:rPr lang="en-US" dirty="0">
                <a:ea typeface="ＭＳ Ｐゴシック" pitchFamily="34" charset="-128"/>
              </a:rPr>
              <a:t>Pediatrics</a:t>
            </a:r>
          </a:p>
          <a:p>
            <a:pPr>
              <a:defRPr/>
            </a:pPr>
            <a:r>
              <a:rPr lang="en-US" dirty="0" smtClean="0">
                <a:latin typeface="+mj-lt"/>
                <a:ea typeface="ＭＳ Ｐゴシック" pitchFamily="34" charset="-128"/>
              </a:rPr>
              <a:t>Oral Health</a:t>
            </a:r>
          </a:p>
          <a:p>
            <a:pPr>
              <a:defRPr/>
            </a:pPr>
            <a:r>
              <a:rPr lang="en-US" dirty="0" smtClean="0">
                <a:latin typeface="+mj-lt"/>
                <a:ea typeface="ＭＳ Ｐゴシック" pitchFamily="34" charset="-128"/>
              </a:rPr>
              <a:t>ADAP</a:t>
            </a:r>
          </a:p>
          <a:p>
            <a:pPr>
              <a:defRPr/>
            </a:pPr>
            <a:r>
              <a:rPr lang="en-US" dirty="0" smtClean="0">
                <a:latin typeface="+mj-lt"/>
                <a:ea typeface="ＭＳ Ｐゴシック" pitchFamily="34" charset="-128"/>
              </a:rPr>
              <a:t>Systems-level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685800"/>
            <a:ext cx="7772400" cy="762000"/>
          </a:xfrm>
        </p:spPr>
        <p:txBody>
          <a:bodyPr/>
          <a:lstStyle/>
          <a:p>
            <a:pPr eaLnBrk="1" hangingPunct="1"/>
            <a:r>
              <a:rPr lang="en-US" smtClean="0">
                <a:ea typeface="ＭＳ Ｐゴシック" pitchFamily="34" charset="-128"/>
              </a:rPr>
              <a:t>HAB Clinical Performance Measures </a:t>
            </a:r>
            <a:br>
              <a:rPr lang="en-US" smtClean="0">
                <a:ea typeface="ＭＳ Ｐゴシック" pitchFamily="34" charset="-128"/>
              </a:rPr>
            </a:br>
            <a:r>
              <a:rPr lang="en-US" smtClean="0">
                <a:ea typeface="ＭＳ Ｐゴシック" pitchFamily="34" charset="-128"/>
              </a:rPr>
              <a:t>Address 3 Aspects of Care</a:t>
            </a:r>
          </a:p>
        </p:txBody>
      </p:sp>
      <p:graphicFrame>
        <p:nvGraphicFramePr>
          <p:cNvPr id="6" name="Content Placeholder 5"/>
          <p:cNvGraphicFramePr>
            <a:graphicFrameLocks noGrp="1"/>
          </p:cNvGraphicFramePr>
          <p:nvPr>
            <p:ph idx="1"/>
          </p:nvPr>
        </p:nvGraphicFramePr>
        <p:xfrm>
          <a:off x="768350" y="1709737"/>
          <a:ext cx="7772400" cy="419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533400"/>
            <a:ext cx="8153400" cy="762000"/>
          </a:xfrm>
        </p:spPr>
        <p:txBody>
          <a:bodyPr/>
          <a:lstStyle/>
          <a:p>
            <a:pPr eaLnBrk="1" hangingPunct="1"/>
            <a:r>
              <a:rPr lang="en-US" sz="2800" smtClean="0">
                <a:ea typeface="ＭＳ Ｐゴシック" pitchFamily="34" charset="-128"/>
              </a:rPr>
              <a:t>HAB Does Not </a:t>
            </a:r>
            <a:r>
              <a:rPr lang="en-US" sz="2800" i="1" smtClean="0">
                <a:ea typeface="ＭＳ Ｐゴシック" pitchFamily="34" charset="-128"/>
              </a:rPr>
              <a:t>Require</a:t>
            </a:r>
            <a:r>
              <a:rPr lang="en-US" sz="2800" smtClean="0">
                <a:ea typeface="ＭＳ Ｐゴシック" pitchFamily="34" charset="-128"/>
              </a:rPr>
              <a:t> Grantees to Use These Measures</a:t>
            </a:r>
          </a:p>
        </p:txBody>
      </p:sp>
      <p:sp>
        <p:nvSpPr>
          <p:cNvPr id="22531" name="Content Placeholder 2"/>
          <p:cNvSpPr>
            <a:spLocks noGrp="1"/>
          </p:cNvSpPr>
          <p:nvPr>
            <p:ph idx="1"/>
          </p:nvPr>
        </p:nvSpPr>
        <p:spPr>
          <a:xfrm>
            <a:off x="533400" y="1524000"/>
            <a:ext cx="8305800" cy="3810000"/>
          </a:xfrm>
        </p:spPr>
        <p:txBody>
          <a:bodyPr/>
          <a:lstStyle/>
          <a:p>
            <a:pPr eaLnBrk="1" hangingPunct="1">
              <a:buFontTx/>
              <a:buNone/>
            </a:pPr>
            <a:r>
              <a:rPr lang="en-US" smtClean="0">
                <a:ea typeface="ＭＳ Ｐゴシック" pitchFamily="34" charset="-128"/>
              </a:rPr>
              <a:t>But it strongly urges you to use the measures to:</a:t>
            </a:r>
          </a:p>
          <a:p>
            <a:pPr eaLnBrk="1" hangingPunct="1"/>
            <a:r>
              <a:rPr lang="en-US" smtClean="0">
                <a:ea typeface="ＭＳ Ｐゴシック" pitchFamily="34" charset="-128"/>
              </a:rPr>
              <a:t>Track and trend performance </a:t>
            </a:r>
          </a:p>
          <a:p>
            <a:pPr eaLnBrk="1" hangingPunct="1"/>
            <a:r>
              <a:rPr lang="en-US" smtClean="0">
                <a:ea typeface="ＭＳ Ｐゴシック" pitchFamily="34" charset="-128"/>
              </a:rPr>
              <a:t>Identify areas for improvement </a:t>
            </a:r>
          </a:p>
          <a:p>
            <a:pPr eaLnBrk="1" hangingPunct="1"/>
            <a:r>
              <a:rPr lang="en-US" smtClean="0">
                <a:ea typeface="ＭＳ Ｐゴシック" pitchFamily="34" charset="-128"/>
              </a:rPr>
              <a:t>Strengthen quality management plans</a:t>
            </a:r>
          </a:p>
          <a:p>
            <a:pPr eaLnBrk="1" hangingPunct="1"/>
            <a:endParaRPr lang="en-US" smtClean="0">
              <a:ea typeface="ＭＳ Ｐゴシック"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3"/>
          <p:cNvSpPr>
            <a:spLocks noGrp="1"/>
          </p:cNvSpPr>
          <p:nvPr>
            <p:ph idx="4294967295"/>
          </p:nvPr>
        </p:nvSpPr>
        <p:spPr>
          <a:xfrm>
            <a:off x="466725" y="4743450"/>
            <a:ext cx="7772400" cy="838200"/>
          </a:xfrm>
        </p:spPr>
        <p:txBody>
          <a:bodyPr/>
          <a:lstStyle/>
          <a:p>
            <a:pPr marL="0" indent="0">
              <a:buFontTx/>
              <a:buNone/>
            </a:pPr>
            <a:r>
              <a:rPr lang="en-US" sz="2400" smtClean="0">
                <a:ea typeface="ＭＳ Ｐゴシック" pitchFamily="34" charset="-128"/>
                <a:hlinkClick r:id="rId3"/>
              </a:rPr>
              <a:t>http://blog.aids.gov/2012/08/secretary-sebelius-approves-indicators-for-monitoring-hhs-funded-hiv-services.html</a:t>
            </a:r>
            <a:r>
              <a:rPr lang="en-US" sz="2400" smtClean="0">
                <a:ea typeface="ＭＳ Ｐゴシック" pitchFamily="34" charset="-128"/>
              </a:rPr>
              <a:t> </a:t>
            </a:r>
          </a:p>
        </p:txBody>
      </p:sp>
      <p:pic>
        <p:nvPicPr>
          <p:cNvPr id="107522" name="Picture 2"/>
          <p:cNvPicPr>
            <a:picLocks noChangeAspect="1" noChangeArrowheads="1"/>
          </p:cNvPicPr>
          <p:nvPr/>
        </p:nvPicPr>
        <p:blipFill rotWithShape="1">
          <a:blip r:embed="rId4">
            <a:extLst/>
          </a:blip>
          <a:srcRect l="13325" t="8985" r="15299" b="6250"/>
          <a:stretch/>
        </p:blipFill>
        <p:spPr bwMode="auto">
          <a:xfrm>
            <a:off x="1257300" y="457200"/>
            <a:ext cx="6191250" cy="4133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533400"/>
          <a:ext cx="8686800" cy="5359400"/>
        </p:xfrm>
        <a:graphic>
          <a:graphicData uri="http://schemas.openxmlformats.org/drawingml/2006/table">
            <a:tbl>
              <a:tblPr>
                <a:tableStyleId>{5940675A-B579-460E-94D1-54222C63F5DA}</a:tableStyleId>
              </a:tblPr>
              <a:tblGrid>
                <a:gridCol w="1447801"/>
                <a:gridCol w="3619500"/>
                <a:gridCol w="3619500"/>
              </a:tblGrid>
              <a:tr h="303672">
                <a:tc>
                  <a:txBody>
                    <a:bodyPr/>
                    <a:lstStyle/>
                    <a:p>
                      <a:r>
                        <a:rPr lang="en-US" sz="1800" dirty="0" smtClean="0"/>
                        <a:t>Measure</a:t>
                      </a:r>
                      <a:endParaRPr lang="en-US" sz="1800" dirty="0"/>
                    </a:p>
                  </a:txBody>
                  <a:tcPr marL="29308" marR="29308" marT="14656" marB="14656" anchor="ctr"/>
                </a:tc>
                <a:tc>
                  <a:txBody>
                    <a:bodyPr/>
                    <a:lstStyle/>
                    <a:p>
                      <a:r>
                        <a:rPr lang="en-US" sz="1800" dirty="0"/>
                        <a:t>Numerator</a:t>
                      </a:r>
                    </a:p>
                  </a:txBody>
                  <a:tcPr marL="29308" marR="29308" marT="14656" marB="14656" anchor="ctr"/>
                </a:tc>
                <a:tc>
                  <a:txBody>
                    <a:bodyPr/>
                    <a:lstStyle/>
                    <a:p>
                      <a:r>
                        <a:rPr lang="en-US" sz="1800"/>
                        <a:t>Denominator</a:t>
                      </a:r>
                    </a:p>
                  </a:txBody>
                  <a:tcPr marL="29308" marR="29308" marT="14656" marB="14656" anchor="ctr"/>
                </a:tc>
              </a:tr>
              <a:tr h="578032">
                <a:tc>
                  <a:txBody>
                    <a:bodyPr/>
                    <a:lstStyle/>
                    <a:p>
                      <a:r>
                        <a:rPr lang="en-US" sz="1800"/>
                        <a:t>HIV Positivity</a:t>
                      </a:r>
                    </a:p>
                  </a:txBody>
                  <a:tcPr marL="29308" marR="29308" marT="14656" marB="14656" anchor="ctr"/>
                </a:tc>
                <a:tc>
                  <a:txBody>
                    <a:bodyPr/>
                    <a:lstStyle/>
                    <a:p>
                      <a:r>
                        <a:rPr lang="en-US" sz="1800" dirty="0"/>
                        <a:t>Number of HIV positive tests in the 12-month measurement period</a:t>
                      </a:r>
                    </a:p>
                  </a:txBody>
                  <a:tcPr marL="29308" marR="29308" marT="14656" marB="14656" anchor="ctr"/>
                </a:tc>
                <a:tc>
                  <a:txBody>
                    <a:bodyPr/>
                    <a:lstStyle/>
                    <a:p>
                      <a:r>
                        <a:rPr lang="en-US" sz="1800" dirty="0"/>
                        <a:t>Number of HIV tests conducted in the 12-month measurement period</a:t>
                      </a:r>
                    </a:p>
                  </a:txBody>
                  <a:tcPr marL="29308" marR="29308" marT="14656" marB="14656" anchor="ctr"/>
                </a:tc>
              </a:tr>
              <a:tr h="1126752">
                <a:tc>
                  <a:txBody>
                    <a:bodyPr/>
                    <a:lstStyle/>
                    <a:p>
                      <a:r>
                        <a:rPr lang="en-US" sz="1800"/>
                        <a:t>Late HIV Diagnosis</a:t>
                      </a:r>
                    </a:p>
                  </a:txBody>
                  <a:tcPr marL="29308" marR="29308" marT="14656" marB="14656" anchor="ctr"/>
                </a:tc>
                <a:tc>
                  <a:txBody>
                    <a:bodyPr/>
                    <a:lstStyle/>
                    <a:p>
                      <a:r>
                        <a:rPr lang="en-US" sz="1800" dirty="0"/>
                        <a:t>Number of persons with a diagnosis of Stage 3 HIV infection (AIDS) within 3 months of diagnosis of HIV infection in the 12-month measurement period</a:t>
                      </a:r>
                    </a:p>
                  </a:txBody>
                  <a:tcPr marL="29308" marR="29308" marT="14656" marB="14656" anchor="ctr"/>
                </a:tc>
                <a:tc>
                  <a:txBody>
                    <a:bodyPr/>
                    <a:lstStyle/>
                    <a:p>
                      <a:r>
                        <a:rPr lang="en-US" sz="1800" dirty="0"/>
                        <a:t>Number of persons with an HIV diagnosis in the 12-month measurement period</a:t>
                      </a:r>
                    </a:p>
                  </a:txBody>
                  <a:tcPr marL="29308" marR="29308" marT="14656" marB="14656" anchor="ctr"/>
                </a:tc>
              </a:tr>
              <a:tr h="852392">
                <a:tc>
                  <a:txBody>
                    <a:bodyPr/>
                    <a:lstStyle/>
                    <a:p>
                      <a:r>
                        <a:rPr lang="en-US" sz="1800"/>
                        <a:t>Linkage to HIV Medical Care</a:t>
                      </a:r>
                    </a:p>
                  </a:txBody>
                  <a:tcPr marL="29308" marR="29308" marT="14656" marB="14656" anchor="ctr"/>
                </a:tc>
                <a:tc>
                  <a:txBody>
                    <a:bodyPr/>
                    <a:lstStyle/>
                    <a:p>
                      <a:r>
                        <a:rPr lang="en-US" sz="1800"/>
                        <a:t>Number of persons who attended a routine HIV medical care visit within 3 months of HIV diagnosis</a:t>
                      </a:r>
                    </a:p>
                  </a:txBody>
                  <a:tcPr marL="29308" marR="29308" marT="14656" marB="14656" anchor="ctr"/>
                </a:tc>
                <a:tc>
                  <a:txBody>
                    <a:bodyPr/>
                    <a:lstStyle/>
                    <a:p>
                      <a:r>
                        <a:rPr lang="en-US" sz="1800" dirty="0"/>
                        <a:t>Number of persons with an HIV diagnosis in 12-month measurement period</a:t>
                      </a:r>
                    </a:p>
                  </a:txBody>
                  <a:tcPr marL="29308" marR="29308" marT="14656" marB="14656" anchor="ctr"/>
                </a:tc>
              </a:tr>
              <a:tr h="2498552">
                <a:tc>
                  <a:txBody>
                    <a:bodyPr/>
                    <a:lstStyle/>
                    <a:p>
                      <a:r>
                        <a:rPr lang="en-US" sz="1800"/>
                        <a:t>Retention in HIV Medical Care</a:t>
                      </a:r>
                    </a:p>
                  </a:txBody>
                  <a:tcPr marL="29308" marR="29308" marT="14656" marB="14656" anchor="ctr"/>
                </a:tc>
                <a:tc>
                  <a:txBody>
                    <a:bodyPr/>
                    <a:lstStyle/>
                    <a:p>
                      <a:r>
                        <a:rPr lang="en-US" sz="1800" dirty="0"/>
                        <a:t>Number of persons with an HIV diagnosis who had at least one HIV medical care visit in each 6 month period of the 24 month measurement period, with a minimum of 60 days between the first medical visit in the prior 6 month period and the last medical visit in the subsequent 6 month period</a:t>
                      </a:r>
                    </a:p>
                  </a:txBody>
                  <a:tcPr marL="29308" marR="29308" marT="14656" marB="14656" anchor="ctr"/>
                </a:tc>
                <a:tc>
                  <a:txBody>
                    <a:bodyPr/>
                    <a:lstStyle/>
                    <a:p>
                      <a:r>
                        <a:rPr lang="en-US" sz="1800" dirty="0"/>
                        <a:t>Number of persons with an HIV diagnosis with at least one HIV medical care visit in the first 6 months of the 24‐month measurement period</a:t>
                      </a:r>
                    </a:p>
                  </a:txBody>
                  <a:tcPr marL="29308" marR="29308" marT="14656" marB="14656" anchor="ctr"/>
                </a:tc>
              </a:tr>
            </a:tbl>
          </a:graphicData>
        </a:graphic>
      </p:graphicFrame>
      <p:sp>
        <p:nvSpPr>
          <p:cNvPr id="24604" name="Rectangle 1"/>
          <p:cNvSpPr>
            <a:spLocks noChangeArrowheads="1"/>
          </p:cNvSpPr>
          <p:nvPr/>
        </p:nvSpPr>
        <p:spPr bwMode="auto">
          <a:xfrm>
            <a:off x="3402013" y="150653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952500"/>
          <a:ext cx="8686800" cy="4506913"/>
        </p:xfrm>
        <a:graphic>
          <a:graphicData uri="http://schemas.openxmlformats.org/drawingml/2006/table">
            <a:tbl>
              <a:tblPr>
                <a:tableStyleId>{5940675A-B579-460E-94D1-54222C63F5DA}</a:tableStyleId>
              </a:tblPr>
              <a:tblGrid>
                <a:gridCol w="1447801"/>
                <a:gridCol w="3619500"/>
                <a:gridCol w="3619500"/>
              </a:tblGrid>
              <a:tr h="303666">
                <a:tc>
                  <a:txBody>
                    <a:bodyPr/>
                    <a:lstStyle/>
                    <a:p>
                      <a:r>
                        <a:rPr lang="en-US" sz="1800" dirty="0" smtClean="0"/>
                        <a:t>Measure</a:t>
                      </a:r>
                      <a:endParaRPr lang="en-US" sz="1800" dirty="0"/>
                    </a:p>
                  </a:txBody>
                  <a:tcPr marL="29308" marR="29308" marT="14656" marB="14656" anchor="ctr"/>
                </a:tc>
                <a:tc>
                  <a:txBody>
                    <a:bodyPr/>
                    <a:lstStyle/>
                    <a:p>
                      <a:r>
                        <a:rPr lang="en-US" sz="1800" dirty="0"/>
                        <a:t>Numerator</a:t>
                      </a:r>
                    </a:p>
                  </a:txBody>
                  <a:tcPr marL="29308" marR="29308" marT="14656" marB="14656" anchor="ctr"/>
                </a:tc>
                <a:tc>
                  <a:txBody>
                    <a:bodyPr/>
                    <a:lstStyle/>
                    <a:p>
                      <a:r>
                        <a:rPr lang="en-US" sz="1800"/>
                        <a:t>Denominator</a:t>
                      </a:r>
                    </a:p>
                  </a:txBody>
                  <a:tcPr marL="29308" marR="29308" marT="14656" marB="14656" anchor="ctr"/>
                </a:tc>
              </a:tr>
              <a:tr h="1401082">
                <a:tc>
                  <a:txBody>
                    <a:bodyPr/>
                    <a:lstStyle/>
                    <a:p>
                      <a:r>
                        <a:rPr lang="en-US" sz="1800" dirty="0"/>
                        <a:t>Antiretroviral Therapy </a:t>
                      </a:r>
                      <a:endParaRPr lang="en-US" sz="1800" dirty="0" smtClean="0"/>
                    </a:p>
                    <a:p>
                      <a:r>
                        <a:rPr lang="en-US" sz="1800" dirty="0" smtClean="0"/>
                        <a:t>(</a:t>
                      </a:r>
                      <a:r>
                        <a:rPr lang="en-US" sz="1800" dirty="0"/>
                        <a:t>ART) Among Persons in HIV Medical Care</a:t>
                      </a:r>
                    </a:p>
                  </a:txBody>
                  <a:tcPr marL="29308" marR="29308" marT="14656" marB="14656" anchor="ctr"/>
                </a:tc>
                <a:tc>
                  <a:txBody>
                    <a:bodyPr/>
                    <a:lstStyle/>
                    <a:p>
                      <a:r>
                        <a:rPr lang="en-US" sz="1800" dirty="0"/>
                        <a:t>Number of persons with an HIV diagnosis who are prescribed ART in the 12-month measurement period</a:t>
                      </a:r>
                    </a:p>
                  </a:txBody>
                  <a:tcPr marL="29308" marR="29308" marT="14656" marB="14656" anchor="ctr"/>
                </a:tc>
                <a:tc>
                  <a:txBody>
                    <a:bodyPr/>
                    <a:lstStyle/>
                    <a:p>
                      <a:r>
                        <a:rPr lang="en-US" sz="1800" dirty="0"/>
                        <a:t>Number of persons with an HIV diagnosis and who had at least one HIV medical care visit in the 12-month measurement period</a:t>
                      </a:r>
                    </a:p>
                  </a:txBody>
                  <a:tcPr marL="29308" marR="29308" marT="14656" marB="14656" anchor="ctr"/>
                </a:tc>
              </a:tr>
              <a:tr h="1675437">
                <a:tc>
                  <a:txBody>
                    <a:bodyPr/>
                    <a:lstStyle/>
                    <a:p>
                      <a:r>
                        <a:rPr lang="en-US" sz="1800" dirty="0"/>
                        <a:t>Viral Load Suppression Among Persons </a:t>
                      </a:r>
                      <a:r>
                        <a:rPr lang="en-US" sz="1800" dirty="0" smtClean="0"/>
                        <a:t>in</a:t>
                      </a:r>
                    </a:p>
                    <a:p>
                      <a:r>
                        <a:rPr lang="en-US" sz="1800" dirty="0" smtClean="0"/>
                        <a:t> </a:t>
                      </a:r>
                      <a:r>
                        <a:rPr lang="en-US" sz="1800" dirty="0"/>
                        <a:t>HIV Medical Care</a:t>
                      </a:r>
                    </a:p>
                  </a:txBody>
                  <a:tcPr marL="29308" marR="29308" marT="14656" marB="14656" anchor="ctr"/>
                </a:tc>
                <a:tc>
                  <a:txBody>
                    <a:bodyPr/>
                    <a:lstStyle/>
                    <a:p>
                      <a:r>
                        <a:rPr lang="en-US" sz="1800" dirty="0"/>
                        <a:t>Number of persons with an HIV diagnosis with a viral load &lt;200 copies/mL at last test in the 12–month measurement period</a:t>
                      </a:r>
                    </a:p>
                  </a:txBody>
                  <a:tcPr marL="29308" marR="29308" marT="14656" marB="14656" anchor="ctr"/>
                </a:tc>
                <a:tc>
                  <a:txBody>
                    <a:bodyPr/>
                    <a:lstStyle/>
                    <a:p>
                      <a:r>
                        <a:rPr lang="en-US" sz="1800" dirty="0"/>
                        <a:t>Number of persons with an HIV diagnosis and who had at least one HIV medical care visit in the 12-month measurement period</a:t>
                      </a:r>
                    </a:p>
                  </a:txBody>
                  <a:tcPr marL="29308" marR="29308" marT="14656" marB="14656" anchor="ctr"/>
                </a:tc>
              </a:tr>
              <a:tr h="1126728">
                <a:tc>
                  <a:txBody>
                    <a:bodyPr/>
                    <a:lstStyle/>
                    <a:p>
                      <a:r>
                        <a:rPr lang="en-US" sz="1800"/>
                        <a:t>Housing Status</a:t>
                      </a:r>
                    </a:p>
                  </a:txBody>
                  <a:tcPr marL="29308" marR="29308" marT="14656" marB="14656" anchor="ctr"/>
                </a:tc>
                <a:tc>
                  <a:txBody>
                    <a:bodyPr/>
                    <a:lstStyle/>
                    <a:p>
                      <a:r>
                        <a:rPr lang="en-US" sz="1800"/>
                        <a:t>Number of persons with an HIV diagnosis who were homeless or unstably housed in the 12-month measurement period</a:t>
                      </a:r>
                    </a:p>
                  </a:txBody>
                  <a:tcPr marL="29308" marR="29308" marT="14656" marB="14656" anchor="ctr"/>
                </a:tc>
                <a:tc>
                  <a:txBody>
                    <a:bodyPr/>
                    <a:lstStyle/>
                    <a:p>
                      <a:r>
                        <a:rPr lang="en-US" sz="1800" dirty="0"/>
                        <a:t>Number of persons with an HIV diagnosis receiving HIV services in the last 12 months</a:t>
                      </a:r>
                    </a:p>
                  </a:txBody>
                  <a:tcPr marL="29308" marR="29308" marT="14656" marB="14656"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762000" y="1295400"/>
            <a:ext cx="792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95" name="Rectangle 2"/>
          <p:cNvSpPr>
            <a:spLocks noGrp="1" noChangeArrowheads="1"/>
          </p:cNvSpPr>
          <p:nvPr>
            <p:ph type="title" idx="4294967295"/>
          </p:nvPr>
        </p:nvSpPr>
        <p:spPr>
          <a:xfrm>
            <a:off x="476250" y="554038"/>
            <a:ext cx="8229600" cy="508000"/>
          </a:xfrm>
        </p:spPr>
        <p:txBody>
          <a:bodyPr/>
          <a:lstStyle/>
          <a:p>
            <a:pPr eaLnBrk="1" hangingPunct="1"/>
            <a:r>
              <a:rPr lang="en-US" smtClean="0">
                <a:solidFill>
                  <a:schemeClr val="tx1"/>
                </a:solidFill>
                <a:ea typeface="ＭＳ Ｐゴシック" pitchFamily="34" charset="-128"/>
              </a:rPr>
              <a:t>Learning Objectives</a:t>
            </a:r>
          </a:p>
        </p:txBody>
      </p:sp>
      <p:sp>
        <p:nvSpPr>
          <p:cNvPr id="305155" name="Rectangle 3"/>
          <p:cNvSpPr>
            <a:spLocks noGrp="1" noChangeArrowheads="1"/>
          </p:cNvSpPr>
          <p:nvPr>
            <p:ph type="body" idx="4294967295"/>
          </p:nvPr>
        </p:nvSpPr>
        <p:spPr>
          <a:xfrm>
            <a:off x="419100" y="1295400"/>
            <a:ext cx="8229600" cy="4495800"/>
          </a:xfrm>
        </p:spPr>
        <p:txBody>
          <a:bodyPr/>
          <a:lstStyle/>
          <a:p>
            <a:pPr marL="346075" indent="-346075" eaLnBrk="1" hangingPunct="1">
              <a:buClr>
                <a:srgbClr val="FF2929"/>
              </a:buClr>
            </a:pPr>
            <a:r>
              <a:rPr lang="en-US" sz="2400" smtClean="0">
                <a:ea typeface="ＭＳ Ｐゴシック" pitchFamily="34" charset="-128"/>
              </a:rPr>
              <a:t>Understand the balance of performance measurement and quality improvement activities </a:t>
            </a:r>
          </a:p>
          <a:p>
            <a:pPr marL="346075" indent="-346075" eaLnBrk="1" hangingPunct="1">
              <a:buClr>
                <a:srgbClr val="FF2929"/>
              </a:buClr>
            </a:pPr>
            <a:r>
              <a:rPr lang="en-US" sz="2400" smtClean="0">
                <a:ea typeface="ＭＳ Ｐゴシック" pitchFamily="34" charset="-128"/>
              </a:rPr>
              <a:t>Identify and implement key performance measurement steps</a:t>
            </a:r>
          </a:p>
          <a:p>
            <a:pPr marL="346075" indent="-346075" eaLnBrk="1" hangingPunct="1">
              <a:buClr>
                <a:srgbClr val="FF2929"/>
              </a:buClr>
            </a:pPr>
            <a:r>
              <a:rPr lang="en-US" sz="2400" smtClean="0">
                <a:ea typeface="ＭＳ Ｐゴシック" pitchFamily="34" charset="-128"/>
              </a:rPr>
              <a:t>Understand the purpose, definitions, and expectations of the quality measures released by HAB</a:t>
            </a:r>
          </a:p>
          <a:p>
            <a:pPr marL="346075" indent="-346075" eaLnBrk="1" hangingPunct="1">
              <a:buClr>
                <a:srgbClr val="FF2929"/>
              </a:buClr>
            </a:pPr>
            <a:r>
              <a:rPr lang="en-US" sz="2400" smtClean="0">
                <a:ea typeface="ＭＳ Ｐゴシック" pitchFamily="34" charset="-128"/>
              </a:rPr>
              <a:t>Learn how to access existing resources on performance measurement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51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51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5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a typeface="ＭＳ Ｐゴシック" pitchFamily="34" charset="-128"/>
              </a:rPr>
              <a:t>HRSA/CDC Measures</a:t>
            </a:r>
            <a:br>
              <a:rPr lang="en-US" smtClean="0">
                <a:ea typeface="ＭＳ Ｐゴシック" pitchFamily="34" charset="-128"/>
              </a:rPr>
            </a:br>
            <a:r>
              <a:rPr lang="en-US" smtClean="0">
                <a:ea typeface="ＭＳ Ｐゴシック" pitchFamily="34" charset="-128"/>
              </a:rPr>
              <a:t>Found Suitable for NQF Endorsement </a:t>
            </a:r>
          </a:p>
        </p:txBody>
      </p:sp>
      <p:sp>
        <p:nvSpPr>
          <p:cNvPr id="26627" name="Content Placeholder 2"/>
          <p:cNvSpPr>
            <a:spLocks noGrp="1"/>
          </p:cNvSpPr>
          <p:nvPr>
            <p:ph idx="1"/>
          </p:nvPr>
        </p:nvSpPr>
        <p:spPr/>
        <p:txBody>
          <a:bodyPr/>
          <a:lstStyle/>
          <a:p>
            <a:r>
              <a:rPr lang="en-US" smtClean="0">
                <a:ea typeface="ＭＳ Ｐゴシック" pitchFamily="34" charset="-128"/>
              </a:rPr>
              <a:t>Medical visit frequency</a:t>
            </a:r>
          </a:p>
          <a:p>
            <a:r>
              <a:rPr lang="en-US" smtClean="0">
                <a:ea typeface="ＭＳ Ｐゴシック" pitchFamily="34" charset="-128"/>
              </a:rPr>
              <a:t>Gap in medical care</a:t>
            </a:r>
          </a:p>
          <a:p>
            <a:r>
              <a:rPr lang="en-US" smtClean="0">
                <a:ea typeface="ＭＳ Ｐゴシック" pitchFamily="34" charset="-128"/>
              </a:rPr>
              <a:t>Prescribed HIV antiretroviral therapy</a:t>
            </a:r>
          </a:p>
          <a:p>
            <a:r>
              <a:rPr lang="en-US" smtClean="0">
                <a:ea typeface="ＭＳ Ｐゴシック" pitchFamily="34" charset="-128"/>
              </a:rPr>
              <a:t>Viral load suppression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685800"/>
            <a:ext cx="8077200" cy="762000"/>
          </a:xfrm>
        </p:spPr>
        <p:txBody>
          <a:bodyPr/>
          <a:lstStyle/>
          <a:p>
            <a:pPr eaLnBrk="1" hangingPunct="1"/>
            <a:r>
              <a:rPr lang="en-US" smtClean="0">
                <a:solidFill>
                  <a:srgbClr val="FF0000"/>
                </a:solidFill>
                <a:ea typeface="ＭＳ Ｐゴシック" pitchFamily="34" charset="-128"/>
              </a:rPr>
              <a:t>These </a:t>
            </a:r>
            <a:r>
              <a:rPr lang="en-US" smtClean="0">
                <a:ea typeface="ＭＳ Ｐゴシック" pitchFamily="34" charset="-128"/>
              </a:rPr>
              <a:t>Measures Are Useful at </a:t>
            </a:r>
            <a:br>
              <a:rPr lang="en-US" smtClean="0">
                <a:ea typeface="ＭＳ Ｐゴシック" pitchFamily="34" charset="-128"/>
              </a:rPr>
            </a:br>
            <a:r>
              <a:rPr lang="en-US" smtClean="0">
                <a:ea typeface="ＭＳ Ｐゴシック" pitchFamily="34" charset="-128"/>
              </a:rPr>
              <a:t>Many Levels of HIV Care</a:t>
            </a:r>
          </a:p>
        </p:txBody>
      </p:sp>
      <p:sp>
        <p:nvSpPr>
          <p:cNvPr id="27651" name="Content Placeholder 2"/>
          <p:cNvSpPr>
            <a:spLocks noGrp="1"/>
          </p:cNvSpPr>
          <p:nvPr>
            <p:ph idx="1"/>
          </p:nvPr>
        </p:nvSpPr>
        <p:spPr>
          <a:xfrm>
            <a:off x="762000" y="1828800"/>
            <a:ext cx="7772400" cy="4038600"/>
          </a:xfrm>
        </p:spPr>
        <p:txBody>
          <a:bodyPr/>
          <a:lstStyle/>
          <a:p>
            <a:pPr eaLnBrk="1" hangingPunct="1"/>
            <a:r>
              <a:rPr lang="en-US" smtClean="0">
                <a:ea typeface="ＭＳ Ｐゴシック" pitchFamily="34" charset="-128"/>
              </a:rPr>
              <a:t>To align the work on the different Ryan White Program Parts</a:t>
            </a:r>
          </a:p>
          <a:p>
            <a:pPr eaLnBrk="1" hangingPunct="1"/>
            <a:r>
              <a:rPr lang="en-US" smtClean="0">
                <a:ea typeface="ＭＳ Ｐゴシック" pitchFamily="34" charset="-128"/>
              </a:rPr>
              <a:t>At the system level</a:t>
            </a:r>
          </a:p>
          <a:p>
            <a:pPr eaLnBrk="1" hangingPunct="1"/>
            <a:r>
              <a:rPr lang="en-US" smtClean="0">
                <a:ea typeface="ＭＳ Ｐゴシック" pitchFamily="34" charset="-128"/>
              </a:rPr>
              <a:t>At the provider level</a:t>
            </a:r>
          </a:p>
          <a:p>
            <a:pPr eaLnBrk="1" hangingPunct="1"/>
            <a:r>
              <a:rPr lang="en-US" smtClean="0">
                <a:ea typeface="ＭＳ Ｐゴシック" pitchFamily="34" charset="-128"/>
              </a:rPr>
              <a:t>Within a program</a:t>
            </a:r>
            <a:r>
              <a:rPr lang="ja-JP" altLang="en-US" smtClean="0">
                <a:ea typeface="ＭＳ Ｐゴシック" pitchFamily="34" charset="-128"/>
              </a:rPr>
              <a:t>’</a:t>
            </a:r>
            <a:r>
              <a:rPr lang="en-US" altLang="ja-JP" smtClean="0">
                <a:ea typeface="ＭＳ Ｐゴシック" pitchFamily="34" charset="-128"/>
              </a:rPr>
              <a:t>s quality management plan</a:t>
            </a:r>
          </a:p>
          <a:p>
            <a:pPr eaLnBrk="1" hangingPunct="1"/>
            <a:endParaRPr lang="en-US" smtClean="0">
              <a:ea typeface="ＭＳ Ｐゴシック"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stethescope_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65532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idx="4294967295"/>
          </p:nvPr>
        </p:nvSpPr>
        <p:spPr>
          <a:xfrm>
            <a:off x="0" y="604838"/>
            <a:ext cx="8229600" cy="508000"/>
          </a:xfrm>
        </p:spPr>
        <p:txBody>
          <a:bodyPr/>
          <a:lstStyle/>
          <a:p>
            <a:pPr eaLnBrk="1" hangingPunct="1"/>
            <a:r>
              <a:rPr lang="en-US" smtClean="0">
                <a:solidFill>
                  <a:schemeClr val="tx1"/>
                </a:solidFill>
                <a:ea typeface="ＭＳ Ｐゴシック" pitchFamily="34" charset="-128"/>
              </a:rPr>
              <a:t>Key Question</a:t>
            </a:r>
          </a:p>
        </p:txBody>
      </p:sp>
      <p:sp>
        <p:nvSpPr>
          <p:cNvPr id="166915" name="Rectangle 3"/>
          <p:cNvSpPr>
            <a:spLocks noGrp="1" noChangeArrowheads="1"/>
          </p:cNvSpPr>
          <p:nvPr>
            <p:ph type="body" idx="4294967295"/>
          </p:nvPr>
        </p:nvSpPr>
        <p:spPr>
          <a:xfrm>
            <a:off x="1676400" y="2311400"/>
            <a:ext cx="5613400" cy="1693863"/>
          </a:xfrm>
        </p:spPr>
        <p:txBody>
          <a:bodyPr/>
          <a:lstStyle/>
          <a:p>
            <a:pPr marL="0" indent="0" eaLnBrk="1" hangingPunct="1">
              <a:buFontTx/>
              <a:buNone/>
            </a:pPr>
            <a:r>
              <a:rPr lang="en-US" smtClean="0">
                <a:solidFill>
                  <a:srgbClr val="001933"/>
                </a:solidFill>
                <a:ea typeface="ＭＳ Ｐゴシック" pitchFamily="34" charset="-128"/>
              </a:rPr>
              <a:t>What should we be measuring to assess and improve the quality of our HIV care and services?</a:t>
            </a:r>
          </a:p>
          <a:p>
            <a:pPr marL="0" indent="0" eaLnBrk="1" hangingPunct="1">
              <a:buFontTx/>
              <a:buNone/>
            </a:pPr>
            <a:endParaRPr 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ea typeface="ＭＳ Ｐゴシック" pitchFamily="34" charset="-128"/>
              </a:rPr>
              <a:t>The Measures Provide a Menu of Choices</a:t>
            </a:r>
          </a:p>
        </p:txBody>
      </p:sp>
      <p:graphicFrame>
        <p:nvGraphicFramePr>
          <p:cNvPr id="4" name="Content Placeholder 3"/>
          <p:cNvGraphicFramePr>
            <a:graphicFrameLocks noGrp="1"/>
          </p:cNvGraphicFramePr>
          <p:nvPr>
            <p:ph idx="1"/>
          </p:nvPr>
        </p:nvGraphicFramePr>
        <p:xfrm>
          <a:off x="762000" y="1447800"/>
          <a:ext cx="7772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lstStyle/>
          <a:p>
            <a:r>
              <a:rPr lang="en-US" sz="4000" smtClean="0">
                <a:ea typeface="ＭＳ Ｐゴシック" pitchFamily="34" charset="-128"/>
              </a:rPr>
              <a:t>Selecting &amp; Prioritizing Measures</a:t>
            </a:r>
          </a:p>
        </p:txBody>
      </p:sp>
      <p:sp>
        <p:nvSpPr>
          <p:cNvPr id="30723" name="Text Placeholder 1"/>
          <p:cNvSpPr>
            <a:spLocks noGrp="1"/>
          </p:cNvSpPr>
          <p:nvPr>
            <p:ph type="body" idx="1"/>
          </p:nvPr>
        </p:nvSpPr>
        <p:spPr>
          <a:xfrm>
            <a:off x="1371600" y="1216025"/>
            <a:ext cx="6477000" cy="639763"/>
          </a:xfrm>
        </p:spPr>
        <p:txBody>
          <a:bodyPr/>
          <a:lstStyle/>
          <a:p>
            <a:pPr algn="ctr"/>
            <a:r>
              <a:rPr lang="en-US" sz="3200" smtClean="0">
                <a:ea typeface="ＭＳ Ｐゴシック" pitchFamily="34" charset="-128"/>
              </a:rPr>
              <a:t>Consider the following:</a:t>
            </a:r>
          </a:p>
        </p:txBody>
      </p:sp>
      <p:sp>
        <p:nvSpPr>
          <p:cNvPr id="36867" name="Content Placeholder 4"/>
          <p:cNvSpPr>
            <a:spLocks noGrp="1"/>
          </p:cNvSpPr>
          <p:nvPr>
            <p:ph sz="half" idx="2"/>
          </p:nvPr>
        </p:nvSpPr>
        <p:spPr/>
        <p:txBody>
          <a:bodyPr>
            <a:noAutofit/>
          </a:bodyPr>
          <a:lstStyle/>
          <a:p>
            <a:pPr lvl="1">
              <a:defRPr/>
            </a:pPr>
            <a:r>
              <a:rPr lang="en-US" sz="2800" dirty="0" smtClean="0">
                <a:latin typeface="+mj-lt"/>
              </a:rPr>
              <a:t>Epidemic</a:t>
            </a:r>
            <a:endParaRPr lang="en-US" sz="2800" dirty="0">
              <a:latin typeface="+mj-lt"/>
            </a:endParaRPr>
          </a:p>
          <a:p>
            <a:pPr lvl="2">
              <a:defRPr/>
            </a:pPr>
            <a:r>
              <a:rPr lang="en-US" sz="2400" dirty="0">
                <a:latin typeface="+mj-lt"/>
              </a:rPr>
              <a:t>Primary modes of transmission</a:t>
            </a:r>
          </a:p>
          <a:p>
            <a:pPr lvl="2">
              <a:defRPr/>
            </a:pPr>
            <a:r>
              <a:rPr lang="en-US" sz="2400" dirty="0">
                <a:latin typeface="+mj-lt"/>
              </a:rPr>
              <a:t>Change in trends</a:t>
            </a:r>
          </a:p>
          <a:p>
            <a:pPr lvl="2">
              <a:defRPr/>
            </a:pPr>
            <a:r>
              <a:rPr lang="en-US" sz="2400" dirty="0">
                <a:latin typeface="+mj-lt"/>
              </a:rPr>
              <a:t>Subpopulations </a:t>
            </a:r>
            <a:r>
              <a:rPr lang="en-US" sz="2400" dirty="0" smtClean="0">
                <a:latin typeface="+mj-lt"/>
              </a:rPr>
              <a:t>affected</a:t>
            </a:r>
            <a:endParaRPr lang="en-US" sz="2400" dirty="0">
              <a:latin typeface="+mj-lt"/>
            </a:endParaRPr>
          </a:p>
        </p:txBody>
      </p:sp>
      <p:sp>
        <p:nvSpPr>
          <p:cNvPr id="30725" name="Content Placeholder 3"/>
          <p:cNvSpPr>
            <a:spLocks noGrp="1"/>
          </p:cNvSpPr>
          <p:nvPr>
            <p:ph sz="quarter" idx="4"/>
          </p:nvPr>
        </p:nvSpPr>
        <p:spPr/>
        <p:txBody>
          <a:bodyPr/>
          <a:lstStyle/>
          <a:p>
            <a:pPr lvl="1"/>
            <a:r>
              <a:rPr lang="en-US" sz="2800" smtClean="0">
                <a:ea typeface="ＭＳ Ｐゴシック" pitchFamily="34" charset="-128"/>
              </a:rPr>
              <a:t>Population served</a:t>
            </a:r>
          </a:p>
          <a:p>
            <a:pPr lvl="2"/>
            <a:r>
              <a:rPr lang="en-US" sz="2400" smtClean="0">
                <a:ea typeface="ＭＳ Ｐゴシック" pitchFamily="34" charset="-128"/>
              </a:rPr>
              <a:t>Race/ethnicity</a:t>
            </a:r>
          </a:p>
          <a:p>
            <a:pPr lvl="2"/>
            <a:r>
              <a:rPr lang="en-US" sz="2400" smtClean="0">
                <a:ea typeface="ＭＳ Ｐゴシック" pitchFamily="34" charset="-128"/>
              </a:rPr>
              <a:t>Gender</a:t>
            </a:r>
          </a:p>
          <a:p>
            <a:pPr lvl="2"/>
            <a:r>
              <a:rPr lang="en-US" sz="2400" smtClean="0">
                <a:ea typeface="ＭＳ Ｐゴシック" pitchFamily="34" charset="-128"/>
              </a:rPr>
              <a:t>Age</a:t>
            </a:r>
          </a:p>
          <a:p>
            <a:pPr lvl="2"/>
            <a:r>
              <a:rPr lang="en-US" sz="2400" smtClean="0">
                <a:ea typeface="ＭＳ Ｐゴシック" pitchFamily="34" charset="-128"/>
              </a:rPr>
              <a:t>Risk factors</a:t>
            </a:r>
          </a:p>
          <a:p>
            <a:pPr lvl="2"/>
            <a:r>
              <a:rPr lang="en-US" sz="2400" smtClean="0">
                <a:ea typeface="ＭＳ Ｐゴシック" pitchFamily="34" charset="-128"/>
              </a:rPr>
              <a:t>Culture</a:t>
            </a:r>
          </a:p>
          <a:p>
            <a:pPr lvl="1"/>
            <a:r>
              <a:rPr lang="en-US" sz="2800" smtClean="0">
                <a:ea typeface="ＭＳ Ｐゴシック" pitchFamily="34" charset="-128"/>
              </a:rPr>
              <a:t>Influencing Factors</a:t>
            </a: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666750" y="533400"/>
            <a:ext cx="7772400" cy="762000"/>
          </a:xfrm>
        </p:spPr>
        <p:txBody>
          <a:bodyPr/>
          <a:lstStyle/>
          <a:p>
            <a:r>
              <a:rPr lang="en-US" smtClean="0">
                <a:ea typeface="ＭＳ Ｐゴシック" pitchFamily="34" charset="-128"/>
              </a:rPr>
              <a:t>Balanced Measures</a:t>
            </a:r>
          </a:p>
        </p:txBody>
      </p:sp>
      <p:sp>
        <p:nvSpPr>
          <p:cNvPr id="27651" name="Content Placeholder 2"/>
          <p:cNvSpPr>
            <a:spLocks noGrp="1"/>
          </p:cNvSpPr>
          <p:nvPr>
            <p:ph idx="4294967295"/>
          </p:nvPr>
        </p:nvSpPr>
        <p:spPr>
          <a:xfrm>
            <a:off x="419100" y="1676400"/>
            <a:ext cx="8153400" cy="3916363"/>
          </a:xfrm>
        </p:spPr>
        <p:txBody>
          <a:bodyPr/>
          <a:lstStyle/>
          <a:p>
            <a:pPr>
              <a:defRPr/>
            </a:pPr>
            <a:r>
              <a:rPr lang="en-US" dirty="0" smtClean="0">
                <a:latin typeface="+mj-lt"/>
                <a:ea typeface="ＭＳ Ｐゴシック" pitchFamily="34" charset="-128"/>
              </a:rPr>
              <a:t>1 or 2 measures are not sufficient</a:t>
            </a:r>
          </a:p>
          <a:p>
            <a:pPr>
              <a:defRPr/>
            </a:pPr>
            <a:r>
              <a:rPr lang="en-US" dirty="0" smtClean="0">
                <a:latin typeface="+mj-lt"/>
                <a:ea typeface="ＭＳ Ｐゴシック" pitchFamily="34" charset="-128"/>
              </a:rPr>
              <a:t>Consider the purpose of the measures</a:t>
            </a:r>
          </a:p>
          <a:p>
            <a:pPr lvl="1">
              <a:defRPr/>
            </a:pPr>
            <a:r>
              <a:rPr lang="en-US" dirty="0" smtClean="0">
                <a:latin typeface="+mj-lt"/>
                <a:ea typeface="ＭＳ Ｐゴシック" pitchFamily="34" charset="-128"/>
              </a:rPr>
              <a:t>Primary focus of your program will impact the set of measures selected</a:t>
            </a:r>
          </a:p>
          <a:p>
            <a:pPr lvl="2">
              <a:defRPr/>
            </a:pPr>
            <a:r>
              <a:rPr lang="en-US" sz="2400" dirty="0" smtClean="0">
                <a:latin typeface="+mj-lt"/>
                <a:ea typeface="ＭＳ Ｐゴシック" pitchFamily="34" charset="-128"/>
              </a:rPr>
              <a:t>Process vs. outcome</a:t>
            </a:r>
          </a:p>
          <a:p>
            <a:pPr lvl="2">
              <a:defRPr/>
            </a:pPr>
            <a:r>
              <a:rPr lang="en-US" sz="2400" dirty="0" smtClean="0">
                <a:latin typeface="+mj-lt"/>
                <a:ea typeface="ＭＳ Ｐゴシック" pitchFamily="34" charset="-128"/>
              </a:rPr>
              <a:t>State or region-focus vs. stand alone clinic</a:t>
            </a:r>
          </a:p>
          <a:p>
            <a:pPr lvl="2">
              <a:defRPr/>
            </a:pPr>
            <a:r>
              <a:rPr lang="en-US" sz="2400" dirty="0" smtClean="0">
                <a:latin typeface="+mj-lt"/>
                <a:ea typeface="ＭＳ Ｐゴシック" pitchFamily="34" charset="-128"/>
              </a:rPr>
              <a:t>Support services program vs. clinical program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stethescope_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73914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Grp="1" noChangeArrowheads="1"/>
          </p:cNvSpPr>
          <p:nvPr>
            <p:ph type="title" idx="4294967295"/>
          </p:nvPr>
        </p:nvSpPr>
        <p:spPr>
          <a:xfrm>
            <a:off x="876300" y="604838"/>
            <a:ext cx="7340600" cy="508000"/>
          </a:xfrm>
        </p:spPr>
        <p:txBody>
          <a:bodyPr/>
          <a:lstStyle/>
          <a:p>
            <a:pPr eaLnBrk="1" hangingPunct="1"/>
            <a:r>
              <a:rPr lang="en-US" smtClean="0">
                <a:solidFill>
                  <a:schemeClr val="tx1"/>
                </a:solidFill>
                <a:ea typeface="ＭＳ Ｐゴシック" pitchFamily="34" charset="-128"/>
              </a:rPr>
              <a:t>Key Question</a:t>
            </a:r>
          </a:p>
        </p:txBody>
      </p:sp>
      <p:sp>
        <p:nvSpPr>
          <p:cNvPr id="166915" name="Rectangle 3"/>
          <p:cNvSpPr>
            <a:spLocks noGrp="1" noChangeArrowheads="1"/>
          </p:cNvSpPr>
          <p:nvPr>
            <p:ph type="body" idx="4294967295"/>
          </p:nvPr>
        </p:nvSpPr>
        <p:spPr>
          <a:xfrm>
            <a:off x="971550" y="2381250"/>
            <a:ext cx="7053263" cy="3035300"/>
          </a:xfrm>
        </p:spPr>
        <p:txBody>
          <a:bodyPr/>
          <a:lstStyle/>
          <a:p>
            <a:pPr marL="0" indent="0" eaLnBrk="1" hangingPunct="1">
              <a:buFontTx/>
              <a:buNone/>
            </a:pPr>
            <a:r>
              <a:rPr lang="en-US" sz="3200" smtClean="0">
                <a:ea typeface="ＭＳ Ｐゴシック" pitchFamily="34" charset="-128"/>
              </a:rPr>
              <a:t>Once you have identified the measures you will use, how do you go about collecting effectively valid and useful performance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ChangeArrowheads="1"/>
          </p:cNvSpPr>
          <p:nvPr/>
        </p:nvSpPr>
        <p:spPr bwMode="auto">
          <a:xfrm>
            <a:off x="457200" y="1905000"/>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795" name="Rectangle 2"/>
          <p:cNvSpPr>
            <a:spLocks noGrp="1" noChangeArrowheads="1"/>
          </p:cNvSpPr>
          <p:nvPr>
            <p:ph type="title" idx="4294967295"/>
          </p:nvPr>
        </p:nvSpPr>
        <p:spPr>
          <a:xfrm>
            <a:off x="438150" y="381000"/>
            <a:ext cx="8229600" cy="1143000"/>
          </a:xfrm>
        </p:spPr>
        <p:txBody>
          <a:bodyPr/>
          <a:lstStyle/>
          <a:p>
            <a:pPr eaLnBrk="1" hangingPunct="1"/>
            <a:r>
              <a:rPr lang="en-US" smtClean="0">
                <a:solidFill>
                  <a:schemeClr val="tx1"/>
                </a:solidFill>
                <a:ea typeface="ＭＳ Ｐゴシック" pitchFamily="34" charset="-128"/>
              </a:rPr>
              <a:t>Develop Criteria to Define </a:t>
            </a:r>
            <a:br>
              <a:rPr lang="en-US" smtClean="0">
                <a:solidFill>
                  <a:schemeClr val="tx1"/>
                </a:solidFill>
                <a:ea typeface="ＭＳ Ｐゴシック" pitchFamily="34" charset="-128"/>
              </a:rPr>
            </a:br>
            <a:r>
              <a:rPr lang="en-US" smtClean="0">
                <a:solidFill>
                  <a:schemeClr val="tx1"/>
                </a:solidFill>
                <a:ea typeface="ＭＳ Ｐゴシック" pitchFamily="34" charset="-128"/>
              </a:rPr>
              <a:t>Your Measurement Population</a:t>
            </a:r>
          </a:p>
        </p:txBody>
      </p:sp>
      <p:sp>
        <p:nvSpPr>
          <p:cNvPr id="248835" name="Rectangle 3"/>
          <p:cNvSpPr>
            <a:spLocks noGrp="1" noChangeArrowheads="1"/>
          </p:cNvSpPr>
          <p:nvPr>
            <p:ph type="body" idx="4294967295"/>
          </p:nvPr>
        </p:nvSpPr>
        <p:spPr>
          <a:xfrm>
            <a:off x="571500" y="1981200"/>
            <a:ext cx="7772400" cy="4191000"/>
          </a:xfrm>
        </p:spPr>
        <p:txBody>
          <a:bodyPr/>
          <a:lstStyle/>
          <a:p>
            <a:pPr eaLnBrk="1" hangingPunct="1">
              <a:buClr>
                <a:srgbClr val="FF2929"/>
              </a:buClr>
            </a:pPr>
            <a:r>
              <a:rPr lang="en-US" smtClean="0">
                <a:ea typeface="ＭＳ Ｐゴシック" pitchFamily="34" charset="-128"/>
              </a:rPr>
              <a:t>Location: all sites, or only some?</a:t>
            </a:r>
          </a:p>
          <a:p>
            <a:pPr eaLnBrk="1" hangingPunct="1">
              <a:buClr>
                <a:srgbClr val="FF2929"/>
              </a:buClr>
            </a:pPr>
            <a:r>
              <a:rPr lang="en-US" smtClean="0">
                <a:ea typeface="ＭＳ Ｐゴシック" pitchFamily="34" charset="-128"/>
              </a:rPr>
              <a:t>Gender: men, women, or both?</a:t>
            </a:r>
          </a:p>
          <a:p>
            <a:pPr eaLnBrk="1" hangingPunct="1">
              <a:buClr>
                <a:srgbClr val="FF2929"/>
              </a:buClr>
            </a:pPr>
            <a:r>
              <a:rPr lang="en-US" smtClean="0">
                <a:ea typeface="ＭＳ Ｐゴシック" pitchFamily="34" charset="-128"/>
              </a:rPr>
              <a:t>Age: any limits?</a:t>
            </a:r>
          </a:p>
          <a:p>
            <a:pPr eaLnBrk="1" hangingPunct="1">
              <a:buClr>
                <a:srgbClr val="FF2929"/>
              </a:buClr>
            </a:pPr>
            <a:r>
              <a:rPr lang="en-US" smtClean="0">
                <a:ea typeface="ＭＳ Ｐゴシック" pitchFamily="34" charset="-128"/>
              </a:rPr>
              <a:t>Client conditions: all HIV-infected clients, or only those with a specific diagnosis?</a:t>
            </a:r>
          </a:p>
          <a:p>
            <a:pPr eaLnBrk="1" hangingPunct="1">
              <a:buClr>
                <a:srgbClr val="FF2929"/>
              </a:buClr>
            </a:pPr>
            <a:r>
              <a:rPr lang="en-US" smtClean="0">
                <a:ea typeface="ＭＳ Ｐゴシック" pitchFamily="34" charset="-128"/>
              </a:rPr>
              <a:t>Treatment status?</a:t>
            </a:r>
          </a:p>
          <a:p>
            <a:pPr eaLnBrk="1" hangingPunct="1">
              <a:buClr>
                <a:srgbClr val="FF2929"/>
              </a:buClr>
            </a:pPr>
            <a:r>
              <a:rPr lang="en-US" smtClean="0">
                <a:ea typeface="ＭＳ Ｐゴシック" pitchFamily="34" charset="-128"/>
              </a:rPr>
              <a:t>Exclusions?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8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88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88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88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88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6"/>
          <p:cNvSpPr>
            <a:spLocks noChangeArrowheads="1"/>
          </p:cNvSpPr>
          <p:nvPr/>
        </p:nvSpPr>
        <p:spPr bwMode="auto">
          <a:xfrm>
            <a:off x="3505200" y="1676400"/>
            <a:ext cx="5181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19" name="Rectangle 2"/>
          <p:cNvSpPr>
            <a:spLocks noGrp="1" noChangeArrowheads="1"/>
          </p:cNvSpPr>
          <p:nvPr>
            <p:ph type="title" idx="4294967295"/>
          </p:nvPr>
        </p:nvSpPr>
        <p:spPr>
          <a:xfrm>
            <a:off x="0" y="604838"/>
            <a:ext cx="8686800" cy="660400"/>
          </a:xfrm>
        </p:spPr>
        <p:txBody>
          <a:bodyPr/>
          <a:lstStyle/>
          <a:p>
            <a:pPr eaLnBrk="1" hangingPunct="1"/>
            <a:r>
              <a:rPr lang="en-US" smtClean="0">
                <a:solidFill>
                  <a:schemeClr val="tx1"/>
                </a:solidFill>
                <a:ea typeface="ＭＳ Ｐゴシック" pitchFamily="34" charset="-128"/>
              </a:rPr>
              <a:t>Example: Eligibility Definition by HIVQUAL US</a:t>
            </a:r>
          </a:p>
        </p:txBody>
      </p:sp>
      <p:sp>
        <p:nvSpPr>
          <p:cNvPr id="247811" name="Rectangle 3"/>
          <p:cNvSpPr>
            <a:spLocks noGrp="1" noChangeArrowheads="1"/>
          </p:cNvSpPr>
          <p:nvPr>
            <p:ph type="body" idx="4294967295"/>
          </p:nvPr>
        </p:nvSpPr>
        <p:spPr>
          <a:xfrm>
            <a:off x="4191000" y="1676400"/>
            <a:ext cx="4678363" cy="3529013"/>
          </a:xfrm>
        </p:spPr>
        <p:txBody>
          <a:bodyPr/>
          <a:lstStyle/>
          <a:p>
            <a:pPr marL="0" indent="0" eaLnBrk="1" hangingPunct="1">
              <a:lnSpc>
                <a:spcPct val="160000"/>
              </a:lnSpc>
              <a:buFontTx/>
              <a:buNone/>
            </a:pPr>
            <a:r>
              <a:rPr lang="en-US" sz="2400" smtClean="0">
                <a:ea typeface="ＭＳ Ｐゴシック" pitchFamily="34" charset="-128"/>
              </a:rPr>
              <a:t>HIV+ patients who have had at least 2 HIV primary care visits in the last 12 months; at least 1 visit in the period January through June, and at least 1 visit in the period July through December</a:t>
            </a:r>
          </a:p>
        </p:txBody>
      </p:sp>
      <p:pic>
        <p:nvPicPr>
          <p:cNvPr id="34821" name="Picture 7" descr="d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90700"/>
            <a:ext cx="2306638"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ChangeArrowheads="1"/>
          </p:cNvSpPr>
          <p:nvPr/>
        </p:nvSpPr>
        <p:spPr bwMode="auto">
          <a:xfrm>
            <a:off x="3657600" y="1447800"/>
            <a:ext cx="5029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843" name="Rectangle 2"/>
          <p:cNvSpPr>
            <a:spLocks noGrp="1" noChangeArrowheads="1"/>
          </p:cNvSpPr>
          <p:nvPr>
            <p:ph type="title" idx="4294967295"/>
          </p:nvPr>
        </p:nvSpPr>
        <p:spPr>
          <a:xfrm>
            <a:off x="571500" y="787400"/>
            <a:ext cx="8001000" cy="508000"/>
          </a:xfrm>
        </p:spPr>
        <p:txBody>
          <a:bodyPr/>
          <a:lstStyle/>
          <a:p>
            <a:pPr eaLnBrk="1" hangingPunct="1"/>
            <a:r>
              <a:rPr lang="ja-JP" altLang="en-US" smtClean="0">
                <a:solidFill>
                  <a:schemeClr val="tx1"/>
                </a:solidFill>
                <a:ea typeface="ＭＳ Ｐゴシック" pitchFamily="34" charset="-128"/>
              </a:rPr>
              <a:t>“</a:t>
            </a:r>
            <a:r>
              <a:rPr lang="en-US" altLang="ja-JP" smtClean="0">
                <a:solidFill>
                  <a:schemeClr val="tx1"/>
                </a:solidFill>
                <a:ea typeface="ＭＳ Ｐゴシック" pitchFamily="34" charset="-128"/>
              </a:rPr>
              <a:t>Just Enough</a:t>
            </a:r>
            <a:r>
              <a:rPr lang="ja-JP" altLang="en-US" smtClean="0">
                <a:solidFill>
                  <a:schemeClr val="tx1"/>
                </a:solidFill>
                <a:ea typeface="ＭＳ Ｐゴシック" pitchFamily="34" charset="-128"/>
              </a:rPr>
              <a:t>”</a:t>
            </a:r>
            <a:r>
              <a:rPr lang="en-US" altLang="ja-JP" smtClean="0">
                <a:solidFill>
                  <a:schemeClr val="tx1"/>
                </a:solidFill>
                <a:ea typeface="ＭＳ Ｐゴシック" pitchFamily="34" charset="-128"/>
              </a:rPr>
              <a:t> Data: Not 100% and Not Maximal Power</a:t>
            </a:r>
            <a:endParaRPr lang="en-US" smtClean="0">
              <a:solidFill>
                <a:schemeClr val="tx1"/>
              </a:solidFill>
              <a:ea typeface="ＭＳ Ｐゴシック" pitchFamily="34" charset="-128"/>
            </a:endParaRPr>
          </a:p>
        </p:txBody>
      </p:sp>
      <p:sp>
        <p:nvSpPr>
          <p:cNvPr id="237571" name="Rectangle 3"/>
          <p:cNvSpPr>
            <a:spLocks noGrp="1" noChangeArrowheads="1"/>
          </p:cNvSpPr>
          <p:nvPr>
            <p:ph type="body" idx="4294967295"/>
          </p:nvPr>
        </p:nvSpPr>
        <p:spPr>
          <a:xfrm>
            <a:off x="819150" y="2100263"/>
            <a:ext cx="7267575" cy="2327275"/>
          </a:xfrm>
        </p:spPr>
        <p:txBody>
          <a:bodyPr/>
          <a:lstStyle/>
          <a:p>
            <a:pPr eaLnBrk="1" hangingPunct="1">
              <a:buClr>
                <a:srgbClr val="FF2929"/>
              </a:buClr>
            </a:pPr>
            <a:r>
              <a:rPr lang="en-US" smtClean="0">
                <a:ea typeface="ＭＳ Ｐゴシック" pitchFamily="34" charset="-128"/>
              </a:rPr>
              <a:t>The goal is to improve care, not prove a new theorem</a:t>
            </a:r>
          </a:p>
          <a:p>
            <a:pPr eaLnBrk="1" hangingPunct="1">
              <a:buClr>
                <a:srgbClr val="FF2929"/>
              </a:buClr>
            </a:pPr>
            <a:r>
              <a:rPr lang="en-US" smtClean="0">
                <a:ea typeface="ＭＳ Ｐゴシック" pitchFamily="34" charset="-128"/>
              </a:rPr>
              <a:t>In most cases, a straightforward sample will do just fine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75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idx="4294967295"/>
          </p:nvPr>
        </p:nvSpPr>
        <p:spPr>
          <a:xfrm>
            <a:off x="955675" y="484188"/>
            <a:ext cx="8188325" cy="1133475"/>
          </a:xfrm>
        </p:spPr>
        <p:txBody>
          <a:bodyPr/>
          <a:lstStyle/>
          <a:p>
            <a:pPr eaLnBrk="1" hangingPunct="1"/>
            <a:r>
              <a:rPr lang="en-US" smtClean="0">
                <a:solidFill>
                  <a:schemeClr val="tx1"/>
                </a:solidFill>
                <a:ea typeface="ＭＳ Ｐゴシック" pitchFamily="34" charset="-128"/>
              </a:rPr>
              <a:t>Key Question</a:t>
            </a:r>
          </a:p>
        </p:txBody>
      </p:sp>
      <p:pic>
        <p:nvPicPr>
          <p:cNvPr id="9219" name="Picture 4" descr="chart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2119313"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5"/>
          <p:cNvSpPr>
            <a:spLocks noChangeArrowheads="1"/>
          </p:cNvSpPr>
          <p:nvPr/>
        </p:nvSpPr>
        <p:spPr bwMode="auto">
          <a:xfrm>
            <a:off x="3733800" y="1981200"/>
            <a:ext cx="4953000" cy="2057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spcBef>
                <a:spcPct val="20000"/>
              </a:spcBef>
              <a:buClr>
                <a:schemeClr val="hlink"/>
              </a:buClr>
            </a:pPr>
            <a:r>
              <a:rPr lang="en-US" sz="2800">
                <a:latin typeface="Garamond" pitchFamily="18" charset="0"/>
              </a:rPr>
              <a:t>Why is measurement so important to quality, and how does measurement support quality improvement?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5"/>
          <p:cNvSpPr>
            <a:spLocks noChangeArrowheads="1"/>
          </p:cNvSpPr>
          <p:nvPr/>
        </p:nvSpPr>
        <p:spPr bwMode="auto">
          <a:xfrm>
            <a:off x="457200" y="1371600"/>
            <a:ext cx="4800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67" name="Rectangle 5"/>
          <p:cNvSpPr>
            <a:spLocks noGrp="1" noChangeArrowheads="1"/>
          </p:cNvSpPr>
          <p:nvPr>
            <p:ph type="title" idx="4294967295"/>
          </p:nvPr>
        </p:nvSpPr>
        <p:spPr>
          <a:xfrm>
            <a:off x="438150" y="685800"/>
            <a:ext cx="8229600" cy="508000"/>
          </a:xfrm>
        </p:spPr>
        <p:txBody>
          <a:bodyPr/>
          <a:lstStyle/>
          <a:p>
            <a:pPr eaLnBrk="1" hangingPunct="1"/>
            <a:r>
              <a:rPr lang="en-US" smtClean="0">
                <a:solidFill>
                  <a:schemeClr val="tx1"/>
                </a:solidFill>
                <a:ea typeface="ＭＳ Ｐゴシック" pitchFamily="34" charset="-128"/>
              </a:rPr>
              <a:t>The HIVQUAL Sample Size Table</a:t>
            </a:r>
          </a:p>
        </p:txBody>
      </p:sp>
      <p:sp>
        <p:nvSpPr>
          <p:cNvPr id="250889" name="Rectangle 9"/>
          <p:cNvSpPr>
            <a:spLocks noGrp="1" noChangeArrowheads="1"/>
          </p:cNvSpPr>
          <p:nvPr>
            <p:ph type="body" sz="half" idx="4294967295"/>
          </p:nvPr>
        </p:nvSpPr>
        <p:spPr>
          <a:xfrm>
            <a:off x="571500" y="1828800"/>
            <a:ext cx="4102100" cy="2962275"/>
          </a:xfrm>
        </p:spPr>
        <p:txBody>
          <a:bodyPr/>
          <a:lstStyle/>
          <a:p>
            <a:pPr marL="0" indent="0" eaLnBrk="1" hangingPunct="1">
              <a:buFontTx/>
              <a:buNone/>
            </a:pPr>
            <a:r>
              <a:rPr lang="en-US" smtClean="0">
                <a:ea typeface="ＭＳ Ｐゴシック" pitchFamily="34" charset="-128"/>
              </a:rPr>
              <a:t>The HIVQUAL Sample Size Table indicates: </a:t>
            </a:r>
          </a:p>
          <a:p>
            <a:pPr lvl="1" eaLnBrk="1" hangingPunct="1">
              <a:buClr>
                <a:srgbClr val="FF2929"/>
              </a:buClr>
            </a:pPr>
            <a:r>
              <a:rPr lang="en-US" smtClean="0">
                <a:ea typeface="ＭＳ Ｐゴシック" pitchFamily="34" charset="-128"/>
              </a:rPr>
              <a:t>The minimum number of records to be reviewed  </a:t>
            </a:r>
          </a:p>
        </p:txBody>
      </p:sp>
      <p:pic>
        <p:nvPicPr>
          <p:cNvPr id="25089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95400"/>
            <a:ext cx="24860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96" name="Rectangle 16"/>
          <p:cNvSpPr>
            <a:spLocks noChangeArrowheads="1"/>
          </p:cNvSpPr>
          <p:nvPr/>
        </p:nvSpPr>
        <p:spPr bwMode="auto">
          <a:xfrm>
            <a:off x="5867400" y="4267200"/>
            <a:ext cx="1066800" cy="228600"/>
          </a:xfrm>
          <a:prstGeom prst="rect">
            <a:avLst/>
          </a:prstGeom>
          <a:gradFill rotWithShape="1">
            <a:gsLst>
              <a:gs pos="0">
                <a:srgbClr val="FF0000">
                  <a:alpha val="17998"/>
                </a:srgbClr>
              </a:gs>
              <a:gs pos="100000">
                <a:srgbClr val="FF6565">
                  <a:alpha val="17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0897" name="Rectangle 17"/>
          <p:cNvSpPr>
            <a:spLocks noChangeArrowheads="1"/>
          </p:cNvSpPr>
          <p:nvPr/>
        </p:nvSpPr>
        <p:spPr bwMode="auto">
          <a:xfrm>
            <a:off x="6934200" y="4267200"/>
            <a:ext cx="609600" cy="228600"/>
          </a:xfrm>
          <a:prstGeom prst="rect">
            <a:avLst/>
          </a:prstGeom>
          <a:gradFill rotWithShape="1">
            <a:gsLst>
              <a:gs pos="0">
                <a:srgbClr val="FF0000">
                  <a:alpha val="17998"/>
                </a:srgbClr>
              </a:gs>
              <a:gs pos="100000">
                <a:srgbClr val="FF6565">
                  <a:alpha val="17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0898" name="Rectangle 18"/>
          <p:cNvSpPr>
            <a:spLocks noChangeArrowheads="1"/>
          </p:cNvSpPr>
          <p:nvPr/>
        </p:nvSpPr>
        <p:spPr bwMode="auto">
          <a:xfrm>
            <a:off x="7543800" y="4267200"/>
            <a:ext cx="762000" cy="228600"/>
          </a:xfrm>
          <a:prstGeom prst="rect">
            <a:avLst/>
          </a:prstGeom>
          <a:gradFill rotWithShape="1">
            <a:gsLst>
              <a:gs pos="0">
                <a:srgbClr val="FF0000">
                  <a:alpha val="17998"/>
                </a:srgbClr>
              </a:gs>
              <a:gs pos="100000">
                <a:srgbClr val="FF6565">
                  <a:alpha val="17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0893"/>
                                        </p:tgtEl>
                                        <p:attrNameLst>
                                          <p:attrName>style.visibility</p:attrName>
                                        </p:attrNameLst>
                                      </p:cBhvr>
                                      <p:to>
                                        <p:strVal val="visible"/>
                                      </p:to>
                                    </p:set>
                                    <p:animEffect transition="in" filter="dissolve">
                                      <p:cBhvr>
                                        <p:cTn id="7" dur="500"/>
                                        <p:tgtEl>
                                          <p:spTgt spid="250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50889">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50889">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089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5089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0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96" grpId="0" animBg="1"/>
      <p:bldP spid="250897" grpId="0" animBg="1"/>
      <p:bldP spid="25089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9"/>
          <p:cNvSpPr>
            <a:spLocks noChangeArrowheads="1"/>
          </p:cNvSpPr>
          <p:nvPr/>
        </p:nvSpPr>
        <p:spPr bwMode="auto">
          <a:xfrm>
            <a:off x="457200" y="1219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7891" name="Rectangle 2"/>
          <p:cNvSpPr>
            <a:spLocks noGrp="1" noChangeArrowheads="1"/>
          </p:cNvSpPr>
          <p:nvPr>
            <p:ph type="title" idx="4294967295"/>
          </p:nvPr>
        </p:nvSpPr>
        <p:spPr>
          <a:xfrm>
            <a:off x="895350" y="655638"/>
            <a:ext cx="7340600" cy="508000"/>
          </a:xfrm>
        </p:spPr>
        <p:txBody>
          <a:bodyPr/>
          <a:lstStyle/>
          <a:p>
            <a:pPr eaLnBrk="1" hangingPunct="1"/>
            <a:r>
              <a:rPr lang="en-US" smtClean="0">
                <a:solidFill>
                  <a:schemeClr val="tx1"/>
                </a:solidFill>
                <a:ea typeface="ＭＳ Ｐゴシック" pitchFamily="34" charset="-128"/>
              </a:rPr>
              <a:t>Construct Your Sample Size</a:t>
            </a:r>
          </a:p>
        </p:txBody>
      </p:sp>
      <p:sp>
        <p:nvSpPr>
          <p:cNvPr id="252931" name="Rectangle 3"/>
          <p:cNvSpPr>
            <a:spLocks noGrp="1" noChangeArrowheads="1"/>
          </p:cNvSpPr>
          <p:nvPr>
            <p:ph type="body" idx="4294967295"/>
          </p:nvPr>
        </p:nvSpPr>
        <p:spPr>
          <a:xfrm>
            <a:off x="609600" y="1371600"/>
            <a:ext cx="7772400" cy="4343400"/>
          </a:xfrm>
        </p:spPr>
        <p:txBody>
          <a:bodyPr/>
          <a:lstStyle/>
          <a:p>
            <a:pPr marL="406400" indent="-406400" eaLnBrk="1" hangingPunct="1">
              <a:buClr>
                <a:srgbClr val="FF2929"/>
              </a:buClr>
              <a:buFontTx/>
              <a:buAutoNum type="arabicPeriod"/>
            </a:pPr>
            <a:r>
              <a:rPr lang="en-US" sz="3200" smtClean="0">
                <a:ea typeface="ＭＳ Ｐゴシック" pitchFamily="34" charset="-128"/>
              </a:rPr>
              <a:t>Identify eligible patients</a:t>
            </a:r>
          </a:p>
          <a:p>
            <a:pPr marL="406400" indent="-406400" eaLnBrk="1" hangingPunct="1">
              <a:buClr>
                <a:srgbClr val="FF2929"/>
              </a:buClr>
            </a:pPr>
            <a:r>
              <a:rPr lang="en-US" smtClean="0">
                <a:ea typeface="ＭＳ Ｐゴシック" pitchFamily="34" charset="-128"/>
              </a:rPr>
              <a:t>Review all records for eligibility.  Eligibility for review is defined as all HIV+ patients who meet the following visit criteria:</a:t>
            </a:r>
          </a:p>
          <a:p>
            <a:pPr marL="1485900" lvl="1" indent="-381000" eaLnBrk="1" hangingPunct="1">
              <a:buClr>
                <a:srgbClr val="FF2929"/>
              </a:buClr>
            </a:pPr>
            <a:r>
              <a:rPr lang="en-US" sz="2200" smtClean="0">
                <a:ea typeface="ＭＳ Ｐゴシック" pitchFamily="34" charset="-128"/>
              </a:rPr>
              <a:t>At least two medical visits during the study period; one in each half of the year (i.e., study period = 1/1/2011 through 12/31/2011) </a:t>
            </a:r>
          </a:p>
          <a:p>
            <a:pPr marL="1485900" lvl="1" indent="-381000" eaLnBrk="1" hangingPunct="1">
              <a:buClr>
                <a:srgbClr val="FF2929"/>
              </a:buClr>
            </a:pPr>
            <a:r>
              <a:rPr lang="en-US" sz="2200" smtClean="0">
                <a:ea typeface="ＭＳ Ｐゴシック" pitchFamily="34" charset="-128"/>
              </a:rPr>
              <a:t>Patients who died prior to the end of the review period are still eligible if the above conditions are met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29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29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29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ChangeArrowheads="1"/>
          </p:cNvSpPr>
          <p:nvPr/>
        </p:nvSpPr>
        <p:spPr bwMode="auto">
          <a:xfrm>
            <a:off x="457200" y="15240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15" name="Rectangle 2"/>
          <p:cNvSpPr>
            <a:spLocks noGrp="1" noChangeArrowheads="1"/>
          </p:cNvSpPr>
          <p:nvPr>
            <p:ph type="title" idx="4294967295"/>
          </p:nvPr>
        </p:nvSpPr>
        <p:spPr>
          <a:xfrm>
            <a:off x="869950" y="731838"/>
            <a:ext cx="7340600" cy="508000"/>
          </a:xfrm>
        </p:spPr>
        <p:txBody>
          <a:bodyPr/>
          <a:lstStyle/>
          <a:p>
            <a:pPr eaLnBrk="1" hangingPunct="1"/>
            <a:r>
              <a:rPr lang="en-US" smtClean="0">
                <a:solidFill>
                  <a:schemeClr val="tx1"/>
                </a:solidFill>
                <a:ea typeface="ＭＳ Ｐゴシック" pitchFamily="34" charset="-128"/>
              </a:rPr>
              <a:t>Construct Your Sample Size</a:t>
            </a:r>
          </a:p>
        </p:txBody>
      </p:sp>
      <p:sp>
        <p:nvSpPr>
          <p:cNvPr id="310275" name="Rectangle 3"/>
          <p:cNvSpPr>
            <a:spLocks noGrp="1" noChangeArrowheads="1"/>
          </p:cNvSpPr>
          <p:nvPr>
            <p:ph type="body" idx="4294967295"/>
          </p:nvPr>
        </p:nvSpPr>
        <p:spPr>
          <a:xfrm>
            <a:off x="781050" y="1524000"/>
            <a:ext cx="7620000" cy="1143000"/>
          </a:xfrm>
        </p:spPr>
        <p:txBody>
          <a:bodyPr/>
          <a:lstStyle/>
          <a:p>
            <a:pPr eaLnBrk="1" hangingPunct="1">
              <a:buClr>
                <a:srgbClr val="FF2929"/>
              </a:buClr>
              <a:buFontTx/>
              <a:buAutoNum type="arabicPeriod" startAt="2"/>
            </a:pPr>
            <a:r>
              <a:rPr lang="en-US" sz="3200" smtClean="0">
                <a:ea typeface="ＭＳ Ｐゴシック" pitchFamily="34" charset="-128"/>
              </a:rPr>
              <a:t>Identify the number of eligible records</a:t>
            </a:r>
          </a:p>
          <a:p>
            <a:pPr eaLnBrk="1" hangingPunct="1">
              <a:buClr>
                <a:srgbClr val="FF2929"/>
              </a:buClr>
            </a:pPr>
            <a:r>
              <a:rPr lang="en-US" sz="3200" smtClean="0">
                <a:ea typeface="ＭＳ Ｐゴシック" pitchFamily="34" charset="-128"/>
              </a:rPr>
              <a:t>Count the number of eligible records </a:t>
            </a:r>
          </a:p>
          <a:p>
            <a:pPr eaLnBrk="1" hangingPunct="1">
              <a:buClr>
                <a:srgbClr val="FF2929"/>
              </a:buClr>
            </a:pPr>
            <a:r>
              <a:rPr lang="en-US" sz="3200" smtClean="0">
                <a:ea typeface="ＭＳ Ｐゴシック" pitchFamily="34" charset="-128"/>
              </a:rPr>
              <a:t>Sequentially order the list, either alphabetically, by medical record, or client number</a:t>
            </a:r>
          </a:p>
          <a:p>
            <a:pPr eaLnBrk="1" hangingPunct="1">
              <a:buClr>
                <a:srgbClr val="FF2929"/>
              </a:buClr>
              <a:buFontTx/>
              <a:buAutoNum type="arabicPeriod" startAt="2"/>
            </a:pPr>
            <a:endParaRPr lang="en-US" sz="320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0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0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ChangeArrowheads="1"/>
          </p:cNvSpPr>
          <p:nvPr/>
        </p:nvSpPr>
        <p:spPr bwMode="auto">
          <a:xfrm>
            <a:off x="457200" y="15240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9939" name="Rectangle 2"/>
          <p:cNvSpPr>
            <a:spLocks noGrp="1" noChangeArrowheads="1"/>
          </p:cNvSpPr>
          <p:nvPr>
            <p:ph type="title" idx="4294967295"/>
          </p:nvPr>
        </p:nvSpPr>
        <p:spPr>
          <a:xfrm>
            <a:off x="850900" y="706438"/>
            <a:ext cx="7340600" cy="508000"/>
          </a:xfrm>
        </p:spPr>
        <p:txBody>
          <a:bodyPr/>
          <a:lstStyle/>
          <a:p>
            <a:pPr eaLnBrk="1" hangingPunct="1"/>
            <a:r>
              <a:rPr lang="en-US" smtClean="0">
                <a:solidFill>
                  <a:schemeClr val="tx1"/>
                </a:solidFill>
                <a:ea typeface="ＭＳ Ｐゴシック" pitchFamily="34" charset="-128"/>
              </a:rPr>
              <a:t>Construct Your Sample Size</a:t>
            </a:r>
            <a:endParaRPr lang="en-US" sz="2400" smtClean="0">
              <a:solidFill>
                <a:schemeClr val="tx1"/>
              </a:solidFill>
              <a:ea typeface="ＭＳ Ｐゴシック" pitchFamily="34" charset="-128"/>
            </a:endParaRPr>
          </a:p>
        </p:txBody>
      </p:sp>
      <p:sp>
        <p:nvSpPr>
          <p:cNvPr id="318467" name="Rectangle 3"/>
          <p:cNvSpPr>
            <a:spLocks noGrp="1" noChangeArrowheads="1"/>
          </p:cNvSpPr>
          <p:nvPr>
            <p:ph type="body" idx="4294967295"/>
          </p:nvPr>
        </p:nvSpPr>
        <p:spPr>
          <a:xfrm>
            <a:off x="419100" y="1676400"/>
            <a:ext cx="8229600" cy="3733800"/>
          </a:xfrm>
        </p:spPr>
        <p:txBody>
          <a:bodyPr/>
          <a:lstStyle/>
          <a:p>
            <a:pPr marL="457200" indent="-457200" eaLnBrk="1" hangingPunct="1">
              <a:buClr>
                <a:srgbClr val="FF2929"/>
              </a:buClr>
              <a:buFontTx/>
              <a:buNone/>
              <a:defRPr/>
            </a:pPr>
            <a:r>
              <a:rPr lang="en-US" sz="3200" dirty="0" smtClean="0">
                <a:solidFill>
                  <a:schemeClr val="hlink"/>
                </a:solidFill>
                <a:ea typeface="ＭＳ Ｐゴシック" pitchFamily="34" charset="-128"/>
              </a:rPr>
              <a:t>3</a:t>
            </a:r>
            <a:r>
              <a:rPr lang="en-US" sz="3200" dirty="0" smtClean="0">
                <a:ea typeface="ＭＳ Ｐゴシック" pitchFamily="34" charset="-128"/>
              </a:rPr>
              <a:t>. Select charts randomly for review</a:t>
            </a:r>
            <a:r>
              <a:rPr lang="en-US" sz="3200" b="1" dirty="0" smtClean="0">
                <a:ea typeface="ＭＳ Ｐゴシック" pitchFamily="34" charset="-128"/>
              </a:rPr>
              <a:t> </a:t>
            </a:r>
          </a:p>
          <a:p>
            <a:pPr marL="971550" indent="-457200" eaLnBrk="1" hangingPunct="1">
              <a:buClr>
                <a:srgbClr val="FF2929"/>
              </a:buClr>
              <a:defRPr/>
            </a:pPr>
            <a:r>
              <a:rPr lang="en-US" dirty="0" smtClean="0">
                <a:ea typeface="ＭＳ Ｐゴシック" pitchFamily="34" charset="-128"/>
              </a:rPr>
              <a:t>Apply the random number sets to the lists of eligible patients using the sequence you created when numbering your lists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8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84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9"/>
          <p:cNvSpPr>
            <a:spLocks noChangeArrowheads="1"/>
          </p:cNvSpPr>
          <p:nvPr/>
        </p:nvSpPr>
        <p:spPr bwMode="auto">
          <a:xfrm>
            <a:off x="457200" y="2819400"/>
            <a:ext cx="822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63" name="Rectangle 2"/>
          <p:cNvSpPr>
            <a:spLocks noGrp="1" noChangeArrowheads="1"/>
          </p:cNvSpPr>
          <p:nvPr>
            <p:ph type="title" idx="4294967295"/>
          </p:nvPr>
        </p:nvSpPr>
        <p:spPr>
          <a:xfrm>
            <a:off x="889000" y="554038"/>
            <a:ext cx="7340600" cy="609600"/>
          </a:xfrm>
        </p:spPr>
        <p:txBody>
          <a:bodyPr/>
          <a:lstStyle/>
          <a:p>
            <a:pPr eaLnBrk="1" hangingPunct="1"/>
            <a:r>
              <a:rPr lang="en-US" smtClean="0">
                <a:solidFill>
                  <a:schemeClr val="tx1"/>
                </a:solidFill>
                <a:ea typeface="ＭＳ Ｐゴシック" pitchFamily="34" charset="-128"/>
              </a:rPr>
              <a:t>Develop Simple Data Collection Forms </a:t>
            </a:r>
          </a:p>
        </p:txBody>
      </p:sp>
      <p:sp>
        <p:nvSpPr>
          <p:cNvPr id="266243" name="Rectangle 3"/>
          <p:cNvSpPr>
            <a:spLocks noGrp="1" noChangeArrowheads="1"/>
          </p:cNvSpPr>
          <p:nvPr>
            <p:ph type="body" idx="4294967295"/>
          </p:nvPr>
        </p:nvSpPr>
        <p:spPr>
          <a:xfrm>
            <a:off x="1009650" y="3155950"/>
            <a:ext cx="7267575" cy="2616200"/>
          </a:xfrm>
        </p:spPr>
        <p:txBody>
          <a:bodyPr/>
          <a:lstStyle/>
          <a:p>
            <a:pPr eaLnBrk="1" hangingPunct="1">
              <a:buFontTx/>
              <a:buNone/>
            </a:pPr>
            <a:r>
              <a:rPr lang="en-US" sz="2400" smtClean="0">
                <a:ea typeface="ＭＳ Ｐゴシック" pitchFamily="34" charset="-128"/>
              </a:rPr>
              <a:t>For example:  </a:t>
            </a:r>
          </a:p>
          <a:p>
            <a:pPr eaLnBrk="1" hangingPunct="1">
              <a:buClr>
                <a:srgbClr val="FF2929"/>
              </a:buClr>
            </a:pPr>
            <a:r>
              <a:rPr lang="en-US" sz="2400" smtClean="0">
                <a:ea typeface="ＭＳ Ｐゴシック" pitchFamily="34" charset="-128"/>
              </a:rPr>
              <a:t>List all indicator questions on one page with </a:t>
            </a:r>
            <a:r>
              <a:rPr lang="ja-JP" altLang="en-US" sz="2400" smtClean="0">
                <a:ea typeface="ＭＳ Ｐゴシック" pitchFamily="34" charset="-128"/>
              </a:rPr>
              <a:t>“</a:t>
            </a:r>
            <a:r>
              <a:rPr lang="en-US" altLang="ja-JP" sz="2400" smtClean="0">
                <a:ea typeface="ＭＳ Ｐゴシック" pitchFamily="34" charset="-128"/>
              </a:rPr>
              <a:t>yes</a:t>
            </a:r>
            <a:r>
              <a:rPr lang="ja-JP" altLang="en-US" sz="2400" smtClean="0">
                <a:ea typeface="ＭＳ Ｐゴシック" pitchFamily="34" charset="-128"/>
              </a:rPr>
              <a:t>”</a:t>
            </a:r>
            <a:r>
              <a:rPr lang="en-US" altLang="ja-JP" sz="2400" smtClean="0">
                <a:ea typeface="ＭＳ Ｐゴシック" pitchFamily="34" charset="-128"/>
              </a:rPr>
              <a:t> or </a:t>
            </a:r>
            <a:r>
              <a:rPr lang="ja-JP" altLang="en-US" sz="2400" smtClean="0">
                <a:ea typeface="ＭＳ Ｐゴシック" pitchFamily="34" charset="-128"/>
              </a:rPr>
              <a:t>“</a:t>
            </a:r>
            <a:r>
              <a:rPr lang="en-US" altLang="ja-JP" sz="2400" smtClean="0">
                <a:ea typeface="ＭＳ Ｐゴシック" pitchFamily="34" charset="-128"/>
              </a:rPr>
              <a:t>no</a:t>
            </a:r>
            <a:r>
              <a:rPr lang="ja-JP" altLang="en-US" sz="2400" smtClean="0">
                <a:ea typeface="ＭＳ Ｐゴシック" pitchFamily="34" charset="-128"/>
              </a:rPr>
              <a:t>”</a:t>
            </a:r>
            <a:r>
              <a:rPr lang="en-US" altLang="ja-JP" sz="2400" smtClean="0">
                <a:ea typeface="ＭＳ Ｐゴシック" pitchFamily="34" charset="-128"/>
              </a:rPr>
              <a:t> boxes to be checked</a:t>
            </a:r>
          </a:p>
          <a:p>
            <a:pPr eaLnBrk="1" hangingPunct="1">
              <a:buClr>
                <a:srgbClr val="FF2929"/>
              </a:buClr>
            </a:pPr>
            <a:r>
              <a:rPr lang="en-US" sz="2400" smtClean="0">
                <a:ea typeface="ＭＳ Ｐゴシック" pitchFamily="34" charset="-128"/>
              </a:rPr>
              <a:t>Copy one page for each record you are reviewing</a:t>
            </a:r>
          </a:p>
          <a:p>
            <a:pPr eaLnBrk="1" hangingPunct="1">
              <a:buClr>
                <a:srgbClr val="FF2929"/>
              </a:buClr>
            </a:pPr>
            <a:r>
              <a:rPr lang="en-US" sz="2400" smtClean="0">
                <a:ea typeface="ＭＳ Ｐゴシック" pitchFamily="34" charset="-128"/>
              </a:rPr>
              <a:t>Computer systems can be useful, but remember, they are a tool, not a goal</a:t>
            </a:r>
          </a:p>
          <a:p>
            <a:pPr lvl="1" eaLnBrk="1" hangingPunct="1"/>
            <a:endParaRPr lang="en-US" smtClean="0">
              <a:ea typeface="ＭＳ Ｐゴシック" pitchFamily="34" charset="-128"/>
            </a:endParaRPr>
          </a:p>
        </p:txBody>
      </p:sp>
      <p:pic>
        <p:nvPicPr>
          <p:cNvPr id="266246" name="Picture 6" descr="yes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658938"/>
            <a:ext cx="1390650"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47" name="Picture 7" descr="missionstat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574800"/>
            <a:ext cx="11049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48" name="Picture 8" descr="compu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4013" y="1498600"/>
            <a:ext cx="144938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4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4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9"/>
          <p:cNvSpPr>
            <a:spLocks noChangeArrowheads="1"/>
          </p:cNvSpPr>
          <p:nvPr/>
        </p:nvSpPr>
        <p:spPr bwMode="auto">
          <a:xfrm>
            <a:off x="457200" y="1371600"/>
            <a:ext cx="4419600" cy="3733800"/>
          </a:xfrm>
          <a:prstGeom prst="rect">
            <a:avLst/>
          </a:prstGeom>
          <a:solidFill>
            <a:srgbClr val="DDEA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987" name="Rectangle 2"/>
          <p:cNvSpPr>
            <a:spLocks noGrp="1" noChangeArrowheads="1"/>
          </p:cNvSpPr>
          <p:nvPr>
            <p:ph type="title" idx="4294967295"/>
          </p:nvPr>
        </p:nvSpPr>
        <p:spPr>
          <a:xfrm>
            <a:off x="974725" y="706438"/>
            <a:ext cx="7197725" cy="508000"/>
          </a:xfrm>
        </p:spPr>
        <p:txBody>
          <a:bodyPr/>
          <a:lstStyle/>
          <a:p>
            <a:pPr eaLnBrk="1" hangingPunct="1"/>
            <a:r>
              <a:rPr lang="en-US" smtClean="0">
                <a:solidFill>
                  <a:schemeClr val="tx1"/>
                </a:solidFill>
                <a:ea typeface="ＭＳ Ｐゴシック" pitchFamily="34" charset="-128"/>
              </a:rPr>
              <a:t>Example of Data Collection Forms</a:t>
            </a:r>
          </a:p>
        </p:txBody>
      </p:sp>
      <p:sp>
        <p:nvSpPr>
          <p:cNvPr id="322563" name="Rectangle 3"/>
          <p:cNvSpPr>
            <a:spLocks noGrp="1" noChangeArrowheads="1"/>
          </p:cNvSpPr>
          <p:nvPr>
            <p:ph type="body" idx="4294967295"/>
          </p:nvPr>
        </p:nvSpPr>
        <p:spPr>
          <a:xfrm>
            <a:off x="758825" y="1657350"/>
            <a:ext cx="3814763" cy="3276600"/>
          </a:xfrm>
        </p:spPr>
        <p:txBody>
          <a:bodyPr/>
          <a:lstStyle/>
          <a:p>
            <a:pPr marL="0" indent="0" eaLnBrk="1" hangingPunct="1">
              <a:buFontTx/>
              <a:buNone/>
            </a:pPr>
            <a:r>
              <a:rPr lang="en-US" sz="3000" smtClean="0">
                <a:ea typeface="ＭＳ Ｐゴシック" pitchFamily="34" charset="-128"/>
              </a:rPr>
              <a:t>Visit the eHIVQUAL website for chart abstraction tools</a:t>
            </a:r>
          </a:p>
          <a:p>
            <a:pPr marL="0" indent="0" eaLnBrk="1" hangingPunct="1">
              <a:buFontTx/>
              <a:buNone/>
            </a:pPr>
            <a:endParaRPr lang="en-US" sz="3000" smtClean="0">
              <a:ea typeface="ＭＳ Ｐゴシック" pitchFamily="34" charset="-128"/>
            </a:endParaRPr>
          </a:p>
          <a:p>
            <a:pPr marL="0" indent="0" eaLnBrk="1" hangingPunct="1">
              <a:buFontTx/>
              <a:buNone/>
            </a:pPr>
            <a:r>
              <a:rPr lang="en-US" i="1" smtClean="0">
                <a:ea typeface="ＭＳ Ｐゴシック" pitchFamily="34" charset="-128"/>
              </a:rPr>
              <a:t>https://www.ehivqual.org</a:t>
            </a:r>
          </a:p>
          <a:p>
            <a:pPr marL="0" indent="0" eaLnBrk="1" hangingPunct="1">
              <a:buFontTx/>
              <a:buNone/>
            </a:pPr>
            <a:endParaRPr lang="en-US" sz="3000" smtClean="0">
              <a:ea typeface="ＭＳ Ｐゴシック" pitchFamily="34" charset="-128"/>
            </a:endParaRPr>
          </a:p>
        </p:txBody>
      </p:sp>
      <p:pic>
        <p:nvPicPr>
          <p:cNvPr id="322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3505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2564"/>
                                        </p:tgtEl>
                                        <p:attrNameLst>
                                          <p:attrName>style.visibility</p:attrName>
                                        </p:attrNameLst>
                                      </p:cBhvr>
                                      <p:to>
                                        <p:strVal val="visible"/>
                                      </p:to>
                                    </p:set>
                                    <p:animEffect transition="in" filter="dissolve">
                                      <p:cBhvr>
                                        <p:cTn id="7" dur="500"/>
                                        <p:tgtEl>
                                          <p:spTgt spid="322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2256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22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95300" y="554038"/>
            <a:ext cx="8077200" cy="660400"/>
          </a:xfrm>
        </p:spPr>
        <p:txBody>
          <a:bodyPr/>
          <a:lstStyle/>
          <a:p>
            <a:pPr eaLnBrk="1" hangingPunct="1"/>
            <a:r>
              <a:rPr lang="en-US" smtClean="0">
                <a:solidFill>
                  <a:schemeClr val="tx1"/>
                </a:solidFill>
                <a:ea typeface="ＭＳ Ｐゴシック" pitchFamily="34" charset="-128"/>
              </a:rPr>
              <a:t>Establish Accountability for Data Collection</a:t>
            </a:r>
          </a:p>
        </p:txBody>
      </p:sp>
      <p:pic>
        <p:nvPicPr>
          <p:cNvPr id="338952" name="Picture 8" descr="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25600"/>
            <a:ext cx="1576388"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81200"/>
            <a:ext cx="3657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429000"/>
            <a:ext cx="25654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8952"/>
                                        </p:tgtEl>
                                        <p:attrNameLst>
                                          <p:attrName>style.visibility</p:attrName>
                                        </p:attrNameLst>
                                      </p:cBhvr>
                                      <p:to>
                                        <p:strVal val="visible"/>
                                      </p:to>
                                    </p:set>
                                    <p:animEffect transition="in" filter="dissolve">
                                      <p:cBhvr>
                                        <p:cTn id="7" dur="500"/>
                                        <p:tgtEl>
                                          <p:spTgt spid="338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9"/>
          <p:cNvSpPr>
            <a:spLocks noChangeArrowheads="1"/>
          </p:cNvSpPr>
          <p:nvPr/>
        </p:nvSpPr>
        <p:spPr bwMode="auto">
          <a:xfrm>
            <a:off x="4348163" y="1828800"/>
            <a:ext cx="39576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35" name="Rectangle 2"/>
          <p:cNvSpPr>
            <a:spLocks noGrp="1" noChangeArrowheads="1"/>
          </p:cNvSpPr>
          <p:nvPr>
            <p:ph type="title" idx="4294967295"/>
          </p:nvPr>
        </p:nvSpPr>
        <p:spPr>
          <a:xfrm>
            <a:off x="811213" y="706438"/>
            <a:ext cx="7475537" cy="508000"/>
          </a:xfrm>
        </p:spPr>
        <p:txBody>
          <a:bodyPr/>
          <a:lstStyle/>
          <a:p>
            <a:pPr eaLnBrk="1" hangingPunct="1"/>
            <a:r>
              <a:rPr lang="en-US" smtClean="0">
                <a:solidFill>
                  <a:schemeClr val="tx1"/>
                </a:solidFill>
                <a:ea typeface="ＭＳ Ｐゴシック" pitchFamily="34" charset="-128"/>
              </a:rPr>
              <a:t>Train Your Abstractors</a:t>
            </a:r>
          </a:p>
        </p:txBody>
      </p:sp>
      <p:sp>
        <p:nvSpPr>
          <p:cNvPr id="268291" name="Rectangle 3"/>
          <p:cNvSpPr>
            <a:spLocks noGrp="1" noChangeArrowheads="1"/>
          </p:cNvSpPr>
          <p:nvPr>
            <p:ph type="body" idx="4294967295"/>
          </p:nvPr>
        </p:nvSpPr>
        <p:spPr>
          <a:xfrm>
            <a:off x="3946525" y="2057400"/>
            <a:ext cx="4397375" cy="2895600"/>
          </a:xfrm>
        </p:spPr>
        <p:txBody>
          <a:bodyPr/>
          <a:lstStyle/>
          <a:p>
            <a:pPr eaLnBrk="1" hangingPunct="1">
              <a:buClr>
                <a:srgbClr val="FF2929"/>
              </a:buClr>
            </a:pPr>
            <a:r>
              <a:rPr lang="en-US" smtClean="0">
                <a:ea typeface="ＭＳ Ｐゴシック" pitchFamily="34" charset="-128"/>
              </a:rPr>
              <a:t>Run a brief training session in person</a:t>
            </a:r>
          </a:p>
          <a:p>
            <a:pPr eaLnBrk="1" hangingPunct="1">
              <a:buClr>
                <a:srgbClr val="FF2929"/>
              </a:buClr>
            </a:pPr>
            <a:r>
              <a:rPr lang="en-US" smtClean="0">
                <a:ea typeface="ＭＳ Ｐゴシック" pitchFamily="34" charset="-128"/>
              </a:rPr>
              <a:t>Talk about how data will be used</a:t>
            </a:r>
          </a:p>
          <a:p>
            <a:pPr eaLnBrk="1" hangingPunct="1">
              <a:buClr>
                <a:srgbClr val="FF2929"/>
              </a:buClr>
            </a:pPr>
            <a:r>
              <a:rPr lang="en-US" smtClean="0">
                <a:ea typeface="ＭＳ Ｐゴシック" pitchFamily="34" charset="-128"/>
              </a:rPr>
              <a:t>Have lots of time for Q&amp;A</a:t>
            </a: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828800"/>
            <a:ext cx="262255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8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8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ChangeArrowheads="1"/>
          </p:cNvSpPr>
          <p:nvPr/>
        </p:nvSpPr>
        <p:spPr bwMode="auto">
          <a:xfrm>
            <a:off x="457200" y="1676400"/>
            <a:ext cx="7848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59" name="Rectangle 2"/>
          <p:cNvSpPr>
            <a:spLocks noGrp="1" noChangeArrowheads="1"/>
          </p:cNvSpPr>
          <p:nvPr>
            <p:ph type="title" idx="4294967295"/>
          </p:nvPr>
        </p:nvSpPr>
        <p:spPr>
          <a:xfrm>
            <a:off x="990600" y="706438"/>
            <a:ext cx="7124700" cy="508000"/>
          </a:xfrm>
        </p:spPr>
        <p:txBody>
          <a:bodyPr/>
          <a:lstStyle/>
          <a:p>
            <a:pPr eaLnBrk="1" hangingPunct="1"/>
            <a:r>
              <a:rPr lang="en-US" smtClean="0">
                <a:solidFill>
                  <a:schemeClr val="tx1"/>
                </a:solidFill>
                <a:ea typeface="ＭＳ Ｐゴシック" pitchFamily="34" charset="-128"/>
              </a:rPr>
              <a:t>Run a Pilot</a:t>
            </a:r>
          </a:p>
        </p:txBody>
      </p:sp>
      <p:sp>
        <p:nvSpPr>
          <p:cNvPr id="269315" name="Rectangle 3"/>
          <p:cNvSpPr>
            <a:spLocks noGrp="1" noChangeArrowheads="1"/>
          </p:cNvSpPr>
          <p:nvPr>
            <p:ph type="body" idx="4294967295"/>
          </p:nvPr>
        </p:nvSpPr>
        <p:spPr>
          <a:xfrm>
            <a:off x="781050" y="1447800"/>
            <a:ext cx="7543800" cy="4648200"/>
          </a:xfrm>
        </p:spPr>
        <p:txBody>
          <a:bodyPr/>
          <a:lstStyle/>
          <a:p>
            <a:pPr eaLnBrk="1" hangingPunct="1">
              <a:buClr>
                <a:srgbClr val="FF2929"/>
              </a:buClr>
            </a:pPr>
            <a:r>
              <a:rPr lang="en-US" smtClean="0">
                <a:ea typeface="ＭＳ Ｐゴシック" pitchFamily="34" charset="-128"/>
              </a:rPr>
              <a:t>Select 2-3 records in the sample</a:t>
            </a:r>
          </a:p>
          <a:p>
            <a:pPr eaLnBrk="1" hangingPunct="1">
              <a:buClr>
                <a:srgbClr val="FF2929"/>
              </a:buClr>
            </a:pPr>
            <a:r>
              <a:rPr lang="en-US" smtClean="0">
                <a:ea typeface="ＭＳ Ｐゴシック" pitchFamily="34" charset="-128"/>
              </a:rPr>
              <a:t>Ask abstractors to collect the requested information</a:t>
            </a:r>
          </a:p>
          <a:p>
            <a:pPr eaLnBrk="1" hangingPunct="1">
              <a:buClr>
                <a:srgbClr val="FF2929"/>
              </a:buClr>
            </a:pPr>
            <a:r>
              <a:rPr lang="en-US" smtClean="0">
                <a:ea typeface="ＭＳ Ｐゴシック" pitchFamily="34" charset="-128"/>
              </a:rPr>
              <a:t>Check for accuracy</a:t>
            </a:r>
          </a:p>
          <a:p>
            <a:pPr eaLnBrk="1" hangingPunct="1">
              <a:buClr>
                <a:srgbClr val="FF2929"/>
              </a:buClr>
            </a:pPr>
            <a:r>
              <a:rPr lang="en-US" smtClean="0">
                <a:ea typeface="ＭＳ Ｐゴシック" pitchFamily="34" charset="-128"/>
              </a:rPr>
              <a:t>Routinely meet with abstractors to discuss</a:t>
            </a:r>
          </a:p>
          <a:p>
            <a:pPr eaLnBrk="1" hangingPunct="1">
              <a:buClr>
                <a:srgbClr val="FF2929"/>
              </a:buClr>
            </a:pPr>
            <a:r>
              <a:rPr lang="en-US" smtClean="0">
                <a:ea typeface="ＭＳ Ｐゴシック" pitchFamily="34" charset="-128"/>
              </a:rPr>
              <a:t>Revise collection tools and plans accordingly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9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9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9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9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457200" y="13716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6083" name="Rectangle 2"/>
          <p:cNvSpPr>
            <a:spLocks noGrp="1" noChangeArrowheads="1"/>
          </p:cNvSpPr>
          <p:nvPr>
            <p:ph type="title" idx="4294967295"/>
          </p:nvPr>
        </p:nvSpPr>
        <p:spPr>
          <a:xfrm>
            <a:off x="400050" y="533400"/>
            <a:ext cx="8229600" cy="681038"/>
          </a:xfrm>
        </p:spPr>
        <p:txBody>
          <a:bodyPr/>
          <a:lstStyle/>
          <a:p>
            <a:pPr eaLnBrk="1" hangingPunct="1"/>
            <a:r>
              <a:rPr lang="en-US" smtClean="0">
                <a:solidFill>
                  <a:schemeClr val="tx1"/>
                </a:solidFill>
                <a:ea typeface="ＭＳ Ｐゴシック" pitchFamily="34" charset="-128"/>
              </a:rPr>
              <a:t>Key Points</a:t>
            </a:r>
          </a:p>
        </p:txBody>
      </p:sp>
      <p:sp>
        <p:nvSpPr>
          <p:cNvPr id="194563" name="Rectangle 3"/>
          <p:cNvSpPr>
            <a:spLocks noGrp="1" noChangeArrowheads="1"/>
          </p:cNvSpPr>
          <p:nvPr>
            <p:ph type="body" idx="4294967295"/>
          </p:nvPr>
        </p:nvSpPr>
        <p:spPr>
          <a:xfrm>
            <a:off x="723900" y="1214438"/>
            <a:ext cx="7696200" cy="4424362"/>
          </a:xfrm>
        </p:spPr>
        <p:txBody>
          <a:bodyPr/>
          <a:lstStyle/>
          <a:p>
            <a:pPr eaLnBrk="1" hangingPunct="1">
              <a:buFontTx/>
              <a:buNone/>
            </a:pPr>
            <a:r>
              <a:rPr lang="en-US" smtClean="0">
                <a:ea typeface="ＭＳ Ｐゴシック" pitchFamily="34" charset="-128"/>
              </a:rPr>
              <a:t>Successful data collection involves:</a:t>
            </a:r>
          </a:p>
          <a:p>
            <a:pPr lvl="1" eaLnBrk="1" hangingPunct="1">
              <a:buClr>
                <a:srgbClr val="FF2929"/>
              </a:buClr>
            </a:pPr>
            <a:r>
              <a:rPr lang="en-US" sz="2600" smtClean="0">
                <a:ea typeface="ＭＳ Ｐゴシック" pitchFamily="34" charset="-128"/>
              </a:rPr>
              <a:t>A representative sample of records</a:t>
            </a:r>
          </a:p>
          <a:p>
            <a:pPr lvl="1" eaLnBrk="1" hangingPunct="1">
              <a:buClr>
                <a:srgbClr val="FF2929"/>
              </a:buClr>
            </a:pPr>
            <a:r>
              <a:rPr lang="en-US" sz="2600" smtClean="0">
                <a:ea typeface="ＭＳ Ｐゴシック" pitchFamily="34" charset="-128"/>
              </a:rPr>
              <a:t>A comprehensive plan, including</a:t>
            </a:r>
          </a:p>
          <a:p>
            <a:pPr lvl="2" eaLnBrk="1" hangingPunct="1">
              <a:buClr>
                <a:srgbClr val="FF2929"/>
              </a:buClr>
            </a:pPr>
            <a:r>
              <a:rPr lang="en-US" sz="2400" smtClean="0">
                <a:ea typeface="ＭＳ Ｐゴシック" pitchFamily="34" charset="-128"/>
              </a:rPr>
              <a:t>Clear questions to be answered</a:t>
            </a:r>
          </a:p>
          <a:p>
            <a:pPr lvl="2" eaLnBrk="1" hangingPunct="1">
              <a:buClr>
                <a:srgbClr val="FF2929"/>
              </a:buClr>
            </a:pPr>
            <a:r>
              <a:rPr lang="en-US" sz="2400" smtClean="0">
                <a:ea typeface="ＭＳ Ｐゴシック" pitchFamily="34" charset="-128"/>
              </a:rPr>
              <a:t>Simple forms to be used</a:t>
            </a:r>
          </a:p>
          <a:p>
            <a:pPr lvl="2" eaLnBrk="1" hangingPunct="1">
              <a:buClr>
                <a:srgbClr val="FF2929"/>
              </a:buClr>
            </a:pPr>
            <a:r>
              <a:rPr lang="en-US" sz="2400" smtClean="0">
                <a:ea typeface="ＭＳ Ｐゴシック" pitchFamily="34" charset="-128"/>
              </a:rPr>
              <a:t>Well-trained and engaged staff</a:t>
            </a:r>
          </a:p>
          <a:p>
            <a:pPr lvl="1" eaLnBrk="1" hangingPunct="1">
              <a:buClr>
                <a:srgbClr val="FF2929"/>
              </a:buClr>
            </a:pPr>
            <a:r>
              <a:rPr lang="en-US" sz="2600" smtClean="0">
                <a:ea typeface="ＭＳ Ｐゴシック" pitchFamily="34" charset="-128"/>
              </a:rPr>
              <a:t>Action!</a:t>
            </a:r>
          </a:p>
          <a:p>
            <a:pPr lvl="1" eaLnBrk="1" hangingPunct="1">
              <a:buClr>
                <a:srgbClr val="FF2929"/>
              </a:buClr>
            </a:pPr>
            <a:r>
              <a:rPr lang="en-US" sz="2600" smtClean="0">
                <a:ea typeface="ＭＳ Ｐゴシック" pitchFamily="34" charset="-128"/>
              </a:rPr>
              <a:t>Validation of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45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456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45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889000" y="706438"/>
            <a:ext cx="7340600" cy="508000"/>
          </a:xfrm>
        </p:spPr>
        <p:txBody>
          <a:bodyPr/>
          <a:lstStyle/>
          <a:p>
            <a:pPr eaLnBrk="1" hangingPunct="1"/>
            <a:r>
              <a:rPr lang="en-US" smtClean="0">
                <a:solidFill>
                  <a:schemeClr val="tx1"/>
                </a:solidFill>
                <a:ea typeface="ＭＳ Ｐゴシック" pitchFamily="34" charset="-128"/>
              </a:rPr>
              <a:t>Pop Quiz</a:t>
            </a:r>
          </a:p>
        </p:txBody>
      </p:sp>
      <p:sp>
        <p:nvSpPr>
          <p:cNvPr id="10243" name="Text Box 14"/>
          <p:cNvSpPr txBox="1">
            <a:spLocks noChangeArrowheads="1"/>
          </p:cNvSpPr>
          <p:nvPr/>
        </p:nvSpPr>
        <p:spPr bwMode="auto">
          <a:xfrm>
            <a:off x="1143000" y="1905000"/>
            <a:ext cx="685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sz="2200"/>
              <a:t>How many people were estimated to be living with HIV in the United States in the year 2007?</a:t>
            </a:r>
          </a:p>
        </p:txBody>
      </p:sp>
      <p:sp>
        <p:nvSpPr>
          <p:cNvPr id="419855" name="Text Box 15"/>
          <p:cNvSpPr txBox="1">
            <a:spLocks noChangeArrowheads="1"/>
          </p:cNvSpPr>
          <p:nvPr/>
        </p:nvSpPr>
        <p:spPr bwMode="auto">
          <a:xfrm>
            <a:off x="1600200" y="3048000"/>
            <a:ext cx="1828800" cy="366713"/>
          </a:xfrm>
          <a:prstGeom prst="rect">
            <a:avLst/>
          </a:prstGeom>
          <a:solidFill>
            <a:schemeClr val="folHlink"/>
          </a:solidFill>
          <a:ln w="19050">
            <a:noFill/>
            <a:miter lim="800000"/>
            <a:headEnd/>
            <a:tailEnd/>
          </a:ln>
          <a:effectLst/>
        </p:spPr>
        <p:txBody>
          <a:bodyPr>
            <a:spAutoFit/>
          </a:bodyPr>
          <a:lstStyle/>
          <a:p>
            <a:pPr algn="ctr">
              <a:spcBef>
                <a:spcPct val="50000"/>
              </a:spcBef>
              <a:defRPr/>
            </a:pPr>
            <a:r>
              <a:rPr lang="en-US" dirty="0">
                <a:solidFill>
                  <a:schemeClr val="bg1">
                    <a:lumMod val="95000"/>
                  </a:schemeClr>
                </a:solidFill>
                <a:latin typeface="Arial" charset="0"/>
                <a:ea typeface="Geneva" charset="0"/>
                <a:cs typeface="Geneva" charset="0"/>
              </a:rPr>
              <a:t>18,000</a:t>
            </a:r>
          </a:p>
        </p:txBody>
      </p:sp>
      <p:sp>
        <p:nvSpPr>
          <p:cNvPr id="419856" name="Text Box 16"/>
          <p:cNvSpPr txBox="1">
            <a:spLocks noChangeArrowheads="1"/>
          </p:cNvSpPr>
          <p:nvPr/>
        </p:nvSpPr>
        <p:spPr bwMode="auto">
          <a:xfrm>
            <a:off x="1600200" y="3886200"/>
            <a:ext cx="1828800" cy="366713"/>
          </a:xfrm>
          <a:prstGeom prst="rect">
            <a:avLst/>
          </a:prstGeom>
          <a:solidFill>
            <a:schemeClr val="folHlink"/>
          </a:solidFill>
          <a:ln w="19050">
            <a:noFill/>
            <a:miter lim="800000"/>
            <a:headEnd/>
            <a:tailEnd/>
          </a:ln>
          <a:effectLst/>
        </p:spPr>
        <p:txBody>
          <a:bodyPr>
            <a:spAutoFit/>
          </a:bodyPr>
          <a:lstStyle/>
          <a:p>
            <a:pPr algn="ctr">
              <a:spcBef>
                <a:spcPct val="50000"/>
              </a:spcBef>
              <a:defRPr/>
            </a:pPr>
            <a:r>
              <a:rPr lang="en-US" dirty="0">
                <a:solidFill>
                  <a:schemeClr val="bg1">
                    <a:lumMod val="95000"/>
                  </a:schemeClr>
                </a:solidFill>
                <a:latin typeface="Arial" charset="0"/>
                <a:ea typeface="Geneva" charset="0"/>
                <a:cs typeface="Geneva" charset="0"/>
              </a:rPr>
              <a:t>929,000</a:t>
            </a:r>
          </a:p>
        </p:txBody>
      </p:sp>
      <p:sp>
        <p:nvSpPr>
          <p:cNvPr id="419857" name="Text Box 17"/>
          <p:cNvSpPr txBox="1">
            <a:spLocks noChangeArrowheads="1"/>
          </p:cNvSpPr>
          <p:nvPr/>
        </p:nvSpPr>
        <p:spPr bwMode="auto">
          <a:xfrm>
            <a:off x="5562600" y="3048000"/>
            <a:ext cx="1676400" cy="366713"/>
          </a:xfrm>
          <a:prstGeom prst="rect">
            <a:avLst/>
          </a:prstGeom>
          <a:solidFill>
            <a:schemeClr val="folHlink"/>
          </a:solidFill>
          <a:ln w="19050">
            <a:noFill/>
            <a:miter lim="800000"/>
            <a:headEnd/>
            <a:tailEnd/>
          </a:ln>
          <a:effectLst/>
        </p:spPr>
        <p:txBody>
          <a:bodyPr>
            <a:spAutoFit/>
          </a:bodyPr>
          <a:lstStyle/>
          <a:p>
            <a:pPr algn="ctr">
              <a:spcBef>
                <a:spcPct val="50000"/>
              </a:spcBef>
              <a:defRPr/>
            </a:pPr>
            <a:r>
              <a:rPr lang="en-US" dirty="0">
                <a:solidFill>
                  <a:schemeClr val="bg1">
                    <a:lumMod val="95000"/>
                  </a:schemeClr>
                </a:solidFill>
                <a:latin typeface="Arial" charset="0"/>
                <a:ea typeface="Geneva" charset="0"/>
                <a:cs typeface="Geneva" charset="0"/>
              </a:rPr>
              <a:t>43,000</a:t>
            </a:r>
          </a:p>
        </p:txBody>
      </p:sp>
      <p:sp>
        <p:nvSpPr>
          <p:cNvPr id="419858" name="Text Box 18"/>
          <p:cNvSpPr txBox="1">
            <a:spLocks noChangeArrowheads="1"/>
          </p:cNvSpPr>
          <p:nvPr/>
        </p:nvSpPr>
        <p:spPr bwMode="auto">
          <a:xfrm>
            <a:off x="5562600" y="3886200"/>
            <a:ext cx="1676400" cy="366713"/>
          </a:xfrm>
          <a:prstGeom prst="rect">
            <a:avLst/>
          </a:prstGeom>
          <a:solidFill>
            <a:schemeClr val="folHlink"/>
          </a:solidFill>
          <a:ln w="19050">
            <a:noFill/>
            <a:miter lim="800000"/>
            <a:headEnd/>
            <a:tailEnd/>
          </a:ln>
          <a:effectLst/>
        </p:spPr>
        <p:txBody>
          <a:bodyPr>
            <a:spAutoFit/>
          </a:bodyPr>
          <a:lstStyle/>
          <a:p>
            <a:pPr algn="ctr">
              <a:spcBef>
                <a:spcPct val="50000"/>
              </a:spcBef>
              <a:defRPr/>
            </a:pPr>
            <a:r>
              <a:rPr lang="en-US" dirty="0">
                <a:solidFill>
                  <a:schemeClr val="bg1">
                    <a:lumMod val="95000"/>
                  </a:schemeClr>
                </a:solidFill>
                <a:latin typeface="Arial" charset="0"/>
                <a:ea typeface="Geneva" charset="0"/>
                <a:cs typeface="Geneva" charset="0"/>
              </a:rPr>
              <a:t>1,200,000</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533400" y="533400"/>
            <a:ext cx="8077200" cy="914400"/>
          </a:xfrm>
        </p:spPr>
        <p:txBody>
          <a:bodyPr/>
          <a:lstStyle/>
          <a:p>
            <a:pPr eaLnBrk="1" hangingPunct="1"/>
            <a:r>
              <a:rPr lang="en-US" smtClean="0">
                <a:solidFill>
                  <a:schemeClr val="tx1"/>
                </a:solidFill>
                <a:ea typeface="ＭＳ Ｐゴシック" pitchFamily="34" charset="-128"/>
              </a:rPr>
              <a:t>Develop Your Own Work Plan for </a:t>
            </a:r>
            <a:br>
              <a:rPr lang="en-US" smtClean="0">
                <a:solidFill>
                  <a:schemeClr val="tx1"/>
                </a:solidFill>
                <a:ea typeface="ＭＳ Ｐゴシック" pitchFamily="34" charset="-128"/>
              </a:rPr>
            </a:br>
            <a:r>
              <a:rPr lang="en-US" smtClean="0">
                <a:solidFill>
                  <a:schemeClr val="tx1"/>
                </a:solidFill>
                <a:ea typeface="ＭＳ Ｐゴシック" pitchFamily="34" charset="-128"/>
              </a:rPr>
              <a:t>Data Collection</a:t>
            </a:r>
          </a:p>
        </p:txBody>
      </p:sp>
      <p:sp>
        <p:nvSpPr>
          <p:cNvPr id="47107" name="Content Placeholder 2"/>
          <p:cNvSpPr>
            <a:spLocks noGrp="1"/>
          </p:cNvSpPr>
          <p:nvPr>
            <p:ph idx="4294967295"/>
          </p:nvPr>
        </p:nvSpPr>
        <p:spPr>
          <a:xfrm>
            <a:off x="666750" y="1676400"/>
            <a:ext cx="7772400" cy="3794125"/>
          </a:xfrm>
        </p:spPr>
        <p:txBody>
          <a:bodyPr/>
          <a:lstStyle/>
          <a:p>
            <a:pPr eaLnBrk="1" hangingPunct="1">
              <a:buClr>
                <a:srgbClr val="FF2929"/>
              </a:buClr>
            </a:pPr>
            <a:r>
              <a:rPr lang="en-US" smtClean="0">
                <a:ea typeface="ＭＳ Ｐゴシック" pitchFamily="34" charset="-128"/>
              </a:rPr>
              <a:t>Do you have measures identified and defined?</a:t>
            </a:r>
          </a:p>
          <a:p>
            <a:pPr eaLnBrk="1" hangingPunct="1">
              <a:buClr>
                <a:srgbClr val="FF2929"/>
              </a:buClr>
            </a:pPr>
            <a:r>
              <a:rPr lang="en-US" smtClean="0">
                <a:ea typeface="ＭＳ Ｐゴシック" pitchFamily="34" charset="-128"/>
              </a:rPr>
              <a:t>Have you determined your sample size?</a:t>
            </a:r>
          </a:p>
          <a:p>
            <a:pPr eaLnBrk="1" hangingPunct="1">
              <a:buClr>
                <a:srgbClr val="FF2929"/>
              </a:buClr>
            </a:pPr>
            <a:r>
              <a:rPr lang="en-US" smtClean="0">
                <a:ea typeface="ＭＳ Ｐゴシック" pitchFamily="34" charset="-128"/>
              </a:rPr>
              <a:t>Do you have a random number list of records?</a:t>
            </a:r>
          </a:p>
          <a:p>
            <a:pPr lvl="1" eaLnBrk="1" hangingPunct="1">
              <a:buClr>
                <a:srgbClr val="FF2929"/>
              </a:buClr>
            </a:pPr>
            <a:r>
              <a:rPr lang="en-US" smtClean="0">
                <a:ea typeface="ＭＳ Ｐゴシック" pitchFamily="34" charset="-128"/>
              </a:rPr>
              <a:t>www.randomizer.org</a:t>
            </a:r>
          </a:p>
          <a:p>
            <a:pPr eaLnBrk="1" hangingPunct="1">
              <a:buClr>
                <a:srgbClr val="FF2929"/>
              </a:buClr>
            </a:pPr>
            <a:r>
              <a:rPr lang="en-US" smtClean="0">
                <a:ea typeface="ＭＳ Ｐゴシック" pitchFamily="34" charset="-128"/>
              </a:rPr>
              <a:t>Where will you get your data from?</a:t>
            </a:r>
          </a:p>
          <a:p>
            <a:pPr eaLnBrk="1" hangingPunct="1">
              <a:buClr>
                <a:srgbClr val="FF2929"/>
              </a:buClr>
            </a:pPr>
            <a:r>
              <a:rPr lang="en-US" smtClean="0">
                <a:ea typeface="ＭＳ Ｐゴシック" pitchFamily="34" charset="-128"/>
              </a:rPr>
              <a:t>Who will be responsible for overseeing the process?</a:t>
            </a:r>
          </a:p>
          <a:p>
            <a:pPr eaLnBrk="1" hangingPunct="1">
              <a:buClr>
                <a:srgbClr val="FF2929"/>
              </a:buClr>
            </a:pPr>
            <a:r>
              <a:rPr lang="en-US" smtClean="0">
                <a:ea typeface="ＭＳ Ｐゴシック" pitchFamily="34" charset="-128"/>
              </a:rPr>
              <a:t>Who will be assigned to collect the different elements of data?</a:t>
            </a:r>
          </a:p>
          <a:p>
            <a:pPr eaLnBrk="1" hangingPunct="1">
              <a:buFontTx/>
              <a:buNone/>
            </a:pPr>
            <a:endParaRPr lang="en-US" smtClean="0">
              <a:ea typeface="ＭＳ Ｐゴシック" pitchFamily="3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869950" y="706438"/>
            <a:ext cx="7340600" cy="508000"/>
          </a:xfrm>
        </p:spPr>
        <p:txBody>
          <a:bodyPr/>
          <a:lstStyle/>
          <a:p>
            <a:pPr eaLnBrk="1" hangingPunct="1"/>
            <a:r>
              <a:rPr lang="en-US" smtClean="0">
                <a:solidFill>
                  <a:schemeClr val="tx1"/>
                </a:solidFill>
                <a:ea typeface="ＭＳ Ｐゴシック" pitchFamily="34" charset="-128"/>
              </a:rPr>
              <a:t>Data Collection Plan</a:t>
            </a:r>
          </a:p>
        </p:txBody>
      </p:sp>
      <p:sp>
        <p:nvSpPr>
          <p:cNvPr id="48131" name="Content Placeholder 2"/>
          <p:cNvSpPr>
            <a:spLocks noGrp="1"/>
          </p:cNvSpPr>
          <p:nvPr>
            <p:ph idx="4294967295"/>
          </p:nvPr>
        </p:nvSpPr>
        <p:spPr>
          <a:xfrm>
            <a:off x="457200" y="1447800"/>
            <a:ext cx="8001000" cy="4495800"/>
          </a:xfrm>
        </p:spPr>
        <p:txBody>
          <a:bodyPr/>
          <a:lstStyle/>
          <a:p>
            <a:pPr eaLnBrk="1" hangingPunct="1">
              <a:buClr>
                <a:srgbClr val="FF2929"/>
              </a:buClr>
            </a:pPr>
            <a:r>
              <a:rPr lang="en-US" smtClean="0">
                <a:ea typeface="ＭＳ Ｐゴシック" pitchFamily="34" charset="-128"/>
              </a:rPr>
              <a:t>Do you have a data collection tool? </a:t>
            </a:r>
          </a:p>
          <a:p>
            <a:pPr eaLnBrk="1" hangingPunct="1">
              <a:buClr>
                <a:srgbClr val="FF2929"/>
              </a:buClr>
            </a:pPr>
            <a:r>
              <a:rPr lang="en-US" smtClean="0">
                <a:ea typeface="ＭＳ Ｐゴシック" pitchFamily="34" charset="-128"/>
              </a:rPr>
              <a:t>Do you have computer capability to collect data? </a:t>
            </a:r>
          </a:p>
          <a:p>
            <a:pPr eaLnBrk="1" hangingPunct="1">
              <a:buClr>
                <a:srgbClr val="FF2929"/>
              </a:buClr>
            </a:pPr>
            <a:r>
              <a:rPr lang="en-US" smtClean="0">
                <a:ea typeface="ＭＳ Ｐゴシック" pitchFamily="34" charset="-128"/>
              </a:rPr>
              <a:t>When will you train the data collectors?</a:t>
            </a:r>
          </a:p>
          <a:p>
            <a:pPr eaLnBrk="1" hangingPunct="1">
              <a:buClr>
                <a:srgbClr val="FF2929"/>
              </a:buClr>
            </a:pPr>
            <a:r>
              <a:rPr lang="en-US" smtClean="0">
                <a:ea typeface="ＭＳ Ｐゴシック" pitchFamily="34" charset="-128"/>
              </a:rPr>
              <a:t>When will you start data collection?</a:t>
            </a:r>
          </a:p>
          <a:p>
            <a:pPr eaLnBrk="1" hangingPunct="1">
              <a:buClr>
                <a:srgbClr val="FF2929"/>
              </a:buClr>
            </a:pPr>
            <a:r>
              <a:rPr lang="en-US" smtClean="0">
                <a:ea typeface="ＭＳ Ｐゴシック" pitchFamily="34" charset="-128"/>
              </a:rPr>
              <a:t>Who’</a:t>
            </a:r>
            <a:r>
              <a:rPr lang="en-US" altLang="ja-JP" smtClean="0">
                <a:ea typeface="ＭＳ Ｐゴシック" pitchFamily="34" charset="-128"/>
              </a:rPr>
              <a:t>s going to validate the data?</a:t>
            </a:r>
          </a:p>
          <a:p>
            <a:pPr eaLnBrk="1" hangingPunct="1">
              <a:buClr>
                <a:srgbClr val="FF2929"/>
              </a:buClr>
            </a:pPr>
            <a:r>
              <a:rPr lang="en-US" smtClean="0">
                <a:ea typeface="ＭＳ Ｐゴシック" pitchFamily="34" charset="-128"/>
              </a:rPr>
              <a:t>Resource: Free: Gantt-chart_L.xls at </a:t>
            </a:r>
            <a:r>
              <a:rPr lang="en-US" smtClean="0">
                <a:ea typeface="ＭＳ Ｐゴシック" pitchFamily="34" charset="-128"/>
                <a:hlinkClick r:id="rId3"/>
              </a:rPr>
              <a:t>http://www.vertex42.com/ExcelTemplates/excel-gantt-chart.html</a:t>
            </a:r>
            <a:endParaRPr lang="en-US" smtClean="0">
              <a:ea typeface="ＭＳ Ｐゴシック" pitchFamily="34" charset="-128"/>
            </a:endParaRPr>
          </a:p>
          <a:p>
            <a:pPr eaLnBrk="1" hangingPunct="1">
              <a:buClr>
                <a:srgbClr val="FF2929"/>
              </a:buClr>
            </a:pPr>
            <a:endParaRPr lang="en-US" smtClean="0">
              <a:ea typeface="ＭＳ Ｐゴシック"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7"/>
          <p:cNvSpPr>
            <a:spLocks noChangeArrowheads="1"/>
          </p:cNvSpPr>
          <p:nvPr/>
        </p:nvSpPr>
        <p:spPr bwMode="auto">
          <a:xfrm>
            <a:off x="457200" y="2368550"/>
            <a:ext cx="48768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79" name="mmprod_title"/>
          <p:cNvSpPr>
            <a:spLocks noGrp="1" noChangeArrowheads="1"/>
          </p:cNvSpPr>
          <p:nvPr>
            <p:ph type="title" idx="4294967295"/>
            <p:custDataLst>
              <p:tags r:id="rId2"/>
            </p:custDataLst>
          </p:nvPr>
        </p:nvSpPr>
        <p:spPr>
          <a:xfrm>
            <a:off x="438150" y="452438"/>
            <a:ext cx="8229600" cy="1300162"/>
          </a:xfrm>
        </p:spPr>
        <p:txBody>
          <a:bodyPr lIns="0" tIns="0" rIns="0" bIns="0"/>
          <a:lstStyle/>
          <a:p>
            <a:pPr eaLnBrk="1" hangingPunct="1"/>
            <a:r>
              <a:rPr lang="en-US" sz="2800" smtClean="0">
                <a:solidFill>
                  <a:schemeClr val="tx1"/>
                </a:solidFill>
                <a:ea typeface="ＭＳ Ｐゴシック" pitchFamily="34" charset="-128"/>
              </a:rPr>
              <a:t>How would you rate each of the following on a scale of 1 ("It makes me shudder even to think about it") to 5 ("It all worked really well")?</a:t>
            </a:r>
          </a:p>
        </p:txBody>
      </p:sp>
      <p:grpSp>
        <p:nvGrpSpPr>
          <p:cNvPr id="50180" name="mpdd_likert_item20737"/>
          <p:cNvGrpSpPr>
            <a:grpSpLocks/>
          </p:cNvGrpSpPr>
          <p:nvPr>
            <p:custDataLst>
              <p:tags r:id="rId3"/>
            </p:custDataLst>
          </p:nvPr>
        </p:nvGrpSpPr>
        <p:grpSpPr bwMode="auto">
          <a:xfrm>
            <a:off x="762000" y="2562225"/>
            <a:ext cx="7397750" cy="304800"/>
            <a:chOff x="480" y="1882"/>
            <a:chExt cx="4660" cy="192"/>
          </a:xfrm>
        </p:grpSpPr>
        <p:sp>
          <p:nvSpPr>
            <p:cNvPr id="50218" name="mmprod_likert_text20737"/>
            <p:cNvSpPr txBox="1">
              <a:spLocks noChangeArrowheads="1"/>
            </p:cNvSpPr>
            <p:nvPr>
              <p:custDataLst>
                <p:tags r:id="rId41"/>
              </p:custDataLst>
            </p:nvPr>
          </p:nvSpPr>
          <p:spPr bwMode="auto">
            <a:xfrm>
              <a:off x="480" y="1882"/>
              <a:ext cx="293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000">
                  <a:latin typeface="Garamond" pitchFamily="18" charset="0"/>
                </a:rPr>
                <a:t>The time it took</a:t>
              </a:r>
            </a:p>
          </p:txBody>
        </p:sp>
        <p:grpSp>
          <p:nvGrpSpPr>
            <p:cNvPr id="50219" name="mpdd_likert_responses20737"/>
            <p:cNvGrpSpPr>
              <a:grpSpLocks/>
            </p:cNvGrpSpPr>
            <p:nvPr>
              <p:custDataLst>
                <p:tags r:id="rId42"/>
              </p:custDataLst>
            </p:nvPr>
          </p:nvGrpSpPr>
          <p:grpSpPr bwMode="auto">
            <a:xfrm>
              <a:off x="3662" y="1928"/>
              <a:ext cx="1478" cy="128"/>
              <a:chOff x="3662" y="1928"/>
              <a:chExt cx="1478" cy="128"/>
            </a:xfrm>
          </p:grpSpPr>
          <p:pic>
            <p:nvPicPr>
              <p:cNvPr id="50220" name="mmprod_answer_input20737_1" descr="radio1"/>
              <p:cNvPicPr>
                <a:picLocks noChangeAspect="1" noChangeArrowheads="1"/>
              </p:cNvPicPr>
              <p:nvPr>
                <p:custDataLst>
                  <p:tags r:id="rId43"/>
                </p:custDataLst>
              </p:nvPr>
            </p:nvPicPr>
            <p:blipFill>
              <a:blip r:embed="rId50">
                <a:extLst>
                  <a:ext uri="{28A0092B-C50C-407E-A947-70E740481C1C}">
                    <a14:useLocalDpi xmlns:a14="http://schemas.microsoft.com/office/drawing/2010/main" val="0"/>
                  </a:ext>
                </a:extLst>
              </a:blip>
              <a:srcRect/>
              <a:stretch>
                <a:fillRect/>
              </a:stretch>
            </p:blipFill>
            <p:spPr bwMode="auto">
              <a:xfrm>
                <a:off x="3662" y="1928"/>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1" name="mmprod_answer_input20737_2" descr="radio1"/>
              <p:cNvPicPr>
                <a:picLocks noChangeAspect="1" noChangeArrowheads="1"/>
              </p:cNvPicPr>
              <p:nvPr>
                <p:custDataLst>
                  <p:tags r:id="rId44"/>
                </p:custDataLst>
              </p:nvPr>
            </p:nvPicPr>
            <p:blipFill>
              <a:blip r:embed="rId50">
                <a:extLst>
                  <a:ext uri="{28A0092B-C50C-407E-A947-70E740481C1C}">
                    <a14:useLocalDpi xmlns:a14="http://schemas.microsoft.com/office/drawing/2010/main" val="0"/>
                  </a:ext>
                </a:extLst>
              </a:blip>
              <a:srcRect/>
              <a:stretch>
                <a:fillRect/>
              </a:stretch>
            </p:blipFill>
            <p:spPr bwMode="auto">
              <a:xfrm>
                <a:off x="4000" y="1928"/>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2" name="mmprod_answer_input20737_3" descr="radio1"/>
              <p:cNvPicPr>
                <a:picLocks noChangeAspect="1" noChangeArrowheads="1"/>
              </p:cNvPicPr>
              <p:nvPr>
                <p:custDataLst>
                  <p:tags r:id="rId45"/>
                </p:custDataLst>
              </p:nvPr>
            </p:nvPicPr>
            <p:blipFill>
              <a:blip r:embed="rId50">
                <a:extLst>
                  <a:ext uri="{28A0092B-C50C-407E-A947-70E740481C1C}">
                    <a14:useLocalDpi xmlns:a14="http://schemas.microsoft.com/office/drawing/2010/main" val="0"/>
                  </a:ext>
                </a:extLst>
              </a:blip>
              <a:srcRect/>
              <a:stretch>
                <a:fillRect/>
              </a:stretch>
            </p:blipFill>
            <p:spPr bwMode="auto">
              <a:xfrm>
                <a:off x="4337" y="1928"/>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3" name="mmprod_answer_input20737_4" descr="radio1"/>
              <p:cNvPicPr>
                <a:picLocks noChangeAspect="1" noChangeArrowheads="1"/>
              </p:cNvPicPr>
              <p:nvPr>
                <p:custDataLst>
                  <p:tags r:id="rId46"/>
                </p:custDataLst>
              </p:nvPr>
            </p:nvPicPr>
            <p:blipFill>
              <a:blip r:embed="rId50">
                <a:extLst>
                  <a:ext uri="{28A0092B-C50C-407E-A947-70E740481C1C}">
                    <a14:useLocalDpi xmlns:a14="http://schemas.microsoft.com/office/drawing/2010/main" val="0"/>
                  </a:ext>
                </a:extLst>
              </a:blip>
              <a:srcRect/>
              <a:stretch>
                <a:fillRect/>
              </a:stretch>
            </p:blipFill>
            <p:spPr bwMode="auto">
              <a:xfrm>
                <a:off x="4674" y="1928"/>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4" name="mmprod_answer_input20737_5" descr="radio1"/>
              <p:cNvPicPr>
                <a:picLocks noChangeAspect="1" noChangeArrowheads="1"/>
              </p:cNvPicPr>
              <p:nvPr>
                <p:custDataLst>
                  <p:tags r:id="rId47"/>
                </p:custDataLst>
              </p:nvPr>
            </p:nvPicPr>
            <p:blipFill>
              <a:blip r:embed="rId50">
                <a:extLst>
                  <a:ext uri="{28A0092B-C50C-407E-A947-70E740481C1C}">
                    <a14:useLocalDpi xmlns:a14="http://schemas.microsoft.com/office/drawing/2010/main" val="0"/>
                  </a:ext>
                </a:extLst>
              </a:blip>
              <a:srcRect/>
              <a:stretch>
                <a:fillRect/>
              </a:stretch>
            </p:blipFill>
            <p:spPr bwMode="auto">
              <a:xfrm>
                <a:off x="5011" y="1928"/>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0181" name="mpdd_likert_item20738"/>
          <p:cNvGrpSpPr>
            <a:grpSpLocks/>
          </p:cNvGrpSpPr>
          <p:nvPr>
            <p:custDataLst>
              <p:tags r:id="rId4"/>
            </p:custDataLst>
          </p:nvPr>
        </p:nvGrpSpPr>
        <p:grpSpPr bwMode="auto">
          <a:xfrm>
            <a:off x="762000" y="3040063"/>
            <a:ext cx="7397750" cy="304800"/>
            <a:chOff x="480" y="2183"/>
            <a:chExt cx="4660" cy="192"/>
          </a:xfrm>
        </p:grpSpPr>
        <p:sp>
          <p:nvSpPr>
            <p:cNvPr id="50211" name="mmprod_likert_text20738"/>
            <p:cNvSpPr txBox="1">
              <a:spLocks noChangeArrowheads="1"/>
            </p:cNvSpPr>
            <p:nvPr>
              <p:custDataLst>
                <p:tags r:id="rId34"/>
              </p:custDataLst>
            </p:nvPr>
          </p:nvSpPr>
          <p:spPr bwMode="auto">
            <a:xfrm>
              <a:off x="480" y="2183"/>
              <a:ext cx="293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000">
                  <a:latin typeface="Garamond" pitchFamily="18" charset="0"/>
                </a:rPr>
                <a:t>The money it cost</a:t>
              </a:r>
            </a:p>
          </p:txBody>
        </p:sp>
        <p:grpSp>
          <p:nvGrpSpPr>
            <p:cNvPr id="50212" name="mpdd_likert_responses20738"/>
            <p:cNvGrpSpPr>
              <a:grpSpLocks/>
            </p:cNvGrpSpPr>
            <p:nvPr>
              <p:custDataLst>
                <p:tags r:id="rId35"/>
              </p:custDataLst>
            </p:nvPr>
          </p:nvGrpSpPr>
          <p:grpSpPr bwMode="auto">
            <a:xfrm>
              <a:off x="3662" y="2232"/>
              <a:ext cx="1478" cy="128"/>
              <a:chOff x="3662" y="2232"/>
              <a:chExt cx="1478" cy="128"/>
            </a:xfrm>
          </p:grpSpPr>
          <p:pic>
            <p:nvPicPr>
              <p:cNvPr id="50213" name="mmprod_answer_input20738_1" descr="radio1"/>
              <p:cNvPicPr>
                <a:picLocks noChangeAspect="1" noChangeArrowheads="1"/>
              </p:cNvPicPr>
              <p:nvPr>
                <p:custDataLst>
                  <p:tags r:id="rId36"/>
                </p:custDataLst>
              </p:nvPr>
            </p:nvPicPr>
            <p:blipFill>
              <a:blip r:embed="rId50">
                <a:extLst>
                  <a:ext uri="{28A0092B-C50C-407E-A947-70E740481C1C}">
                    <a14:useLocalDpi xmlns:a14="http://schemas.microsoft.com/office/drawing/2010/main" val="0"/>
                  </a:ext>
                </a:extLst>
              </a:blip>
              <a:srcRect/>
              <a:stretch>
                <a:fillRect/>
              </a:stretch>
            </p:blipFill>
            <p:spPr bwMode="auto">
              <a:xfrm>
                <a:off x="3662" y="2232"/>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4" name="mmprod_answer_input20738_2" descr="radio1"/>
              <p:cNvPicPr>
                <a:picLocks noChangeAspect="1" noChangeArrowheads="1"/>
              </p:cNvPicPr>
              <p:nvPr>
                <p:custDataLst>
                  <p:tags r:id="rId37"/>
                </p:custDataLst>
              </p:nvPr>
            </p:nvPicPr>
            <p:blipFill>
              <a:blip r:embed="rId50">
                <a:extLst>
                  <a:ext uri="{28A0092B-C50C-407E-A947-70E740481C1C}">
                    <a14:useLocalDpi xmlns:a14="http://schemas.microsoft.com/office/drawing/2010/main" val="0"/>
                  </a:ext>
                </a:extLst>
              </a:blip>
              <a:srcRect/>
              <a:stretch>
                <a:fillRect/>
              </a:stretch>
            </p:blipFill>
            <p:spPr bwMode="auto">
              <a:xfrm>
                <a:off x="4000" y="2232"/>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5" name="mmprod_answer_input20738_3" descr="radio1"/>
              <p:cNvPicPr>
                <a:picLocks noChangeAspect="1" noChangeArrowheads="1"/>
              </p:cNvPicPr>
              <p:nvPr>
                <p:custDataLst>
                  <p:tags r:id="rId38"/>
                </p:custDataLst>
              </p:nvPr>
            </p:nvPicPr>
            <p:blipFill>
              <a:blip r:embed="rId50">
                <a:extLst>
                  <a:ext uri="{28A0092B-C50C-407E-A947-70E740481C1C}">
                    <a14:useLocalDpi xmlns:a14="http://schemas.microsoft.com/office/drawing/2010/main" val="0"/>
                  </a:ext>
                </a:extLst>
              </a:blip>
              <a:srcRect/>
              <a:stretch>
                <a:fillRect/>
              </a:stretch>
            </p:blipFill>
            <p:spPr bwMode="auto">
              <a:xfrm>
                <a:off x="4337" y="2232"/>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6" name="mmprod_answer_input20738_4" descr="radio1"/>
              <p:cNvPicPr>
                <a:picLocks noChangeAspect="1" noChangeArrowheads="1"/>
              </p:cNvPicPr>
              <p:nvPr>
                <p:custDataLst>
                  <p:tags r:id="rId39"/>
                </p:custDataLst>
              </p:nvPr>
            </p:nvPicPr>
            <p:blipFill>
              <a:blip r:embed="rId50">
                <a:extLst>
                  <a:ext uri="{28A0092B-C50C-407E-A947-70E740481C1C}">
                    <a14:useLocalDpi xmlns:a14="http://schemas.microsoft.com/office/drawing/2010/main" val="0"/>
                  </a:ext>
                </a:extLst>
              </a:blip>
              <a:srcRect/>
              <a:stretch>
                <a:fillRect/>
              </a:stretch>
            </p:blipFill>
            <p:spPr bwMode="auto">
              <a:xfrm>
                <a:off x="4674" y="2232"/>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7" name="mmprod_answer_input20738_5" descr="radio1"/>
              <p:cNvPicPr>
                <a:picLocks noChangeAspect="1" noChangeArrowheads="1"/>
              </p:cNvPicPr>
              <p:nvPr>
                <p:custDataLst>
                  <p:tags r:id="rId40"/>
                </p:custDataLst>
              </p:nvPr>
            </p:nvPicPr>
            <p:blipFill>
              <a:blip r:embed="rId50">
                <a:extLst>
                  <a:ext uri="{28A0092B-C50C-407E-A947-70E740481C1C}">
                    <a14:useLocalDpi xmlns:a14="http://schemas.microsoft.com/office/drawing/2010/main" val="0"/>
                  </a:ext>
                </a:extLst>
              </a:blip>
              <a:srcRect/>
              <a:stretch>
                <a:fillRect/>
              </a:stretch>
            </p:blipFill>
            <p:spPr bwMode="auto">
              <a:xfrm>
                <a:off x="5011" y="2232"/>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0182" name="mpdd_likert_item20739"/>
          <p:cNvGrpSpPr>
            <a:grpSpLocks/>
          </p:cNvGrpSpPr>
          <p:nvPr>
            <p:custDataLst>
              <p:tags r:id="rId5"/>
            </p:custDataLst>
          </p:nvPr>
        </p:nvGrpSpPr>
        <p:grpSpPr bwMode="auto">
          <a:xfrm>
            <a:off x="762000" y="3517900"/>
            <a:ext cx="7397750" cy="304800"/>
            <a:chOff x="480" y="2484"/>
            <a:chExt cx="4660" cy="192"/>
          </a:xfrm>
        </p:grpSpPr>
        <p:sp>
          <p:nvSpPr>
            <p:cNvPr id="50204" name="mmprod_likert_text20739"/>
            <p:cNvSpPr txBox="1">
              <a:spLocks noChangeArrowheads="1"/>
            </p:cNvSpPr>
            <p:nvPr>
              <p:custDataLst>
                <p:tags r:id="rId27"/>
              </p:custDataLst>
            </p:nvPr>
          </p:nvSpPr>
          <p:spPr bwMode="auto">
            <a:xfrm>
              <a:off x="480" y="2484"/>
              <a:ext cx="293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000">
                  <a:latin typeface="Garamond" pitchFamily="18" charset="0"/>
                </a:rPr>
                <a:t>How my colleagues and I felt about it</a:t>
              </a:r>
            </a:p>
          </p:txBody>
        </p:sp>
        <p:grpSp>
          <p:nvGrpSpPr>
            <p:cNvPr id="50205" name="mpdd_likert_responses20739"/>
            <p:cNvGrpSpPr>
              <a:grpSpLocks/>
            </p:cNvGrpSpPr>
            <p:nvPr>
              <p:custDataLst>
                <p:tags r:id="rId28"/>
              </p:custDataLst>
            </p:nvPr>
          </p:nvGrpSpPr>
          <p:grpSpPr bwMode="auto">
            <a:xfrm>
              <a:off x="3662" y="2528"/>
              <a:ext cx="1478" cy="128"/>
              <a:chOff x="3662" y="2528"/>
              <a:chExt cx="1478" cy="128"/>
            </a:xfrm>
          </p:grpSpPr>
          <p:pic>
            <p:nvPicPr>
              <p:cNvPr id="50206" name="mmprod_answer_input20739_1" descr="radio1"/>
              <p:cNvPicPr>
                <a:picLocks noChangeAspect="1" noChangeArrowheads="1"/>
              </p:cNvPicPr>
              <p:nvPr>
                <p:custDataLst>
                  <p:tags r:id="rId29"/>
                </p:custDataLst>
              </p:nvPr>
            </p:nvPicPr>
            <p:blipFill>
              <a:blip r:embed="rId50">
                <a:extLst>
                  <a:ext uri="{28A0092B-C50C-407E-A947-70E740481C1C}">
                    <a14:useLocalDpi xmlns:a14="http://schemas.microsoft.com/office/drawing/2010/main" val="0"/>
                  </a:ext>
                </a:extLst>
              </a:blip>
              <a:srcRect/>
              <a:stretch>
                <a:fillRect/>
              </a:stretch>
            </p:blipFill>
            <p:spPr bwMode="auto">
              <a:xfrm>
                <a:off x="3662" y="2528"/>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7" name="mmprod_answer_input20739_2" descr="radio1"/>
              <p:cNvPicPr>
                <a:picLocks noChangeAspect="1" noChangeArrowheads="1"/>
              </p:cNvPicPr>
              <p:nvPr>
                <p:custDataLst>
                  <p:tags r:id="rId30"/>
                </p:custDataLst>
              </p:nvPr>
            </p:nvPicPr>
            <p:blipFill>
              <a:blip r:embed="rId50">
                <a:extLst>
                  <a:ext uri="{28A0092B-C50C-407E-A947-70E740481C1C}">
                    <a14:useLocalDpi xmlns:a14="http://schemas.microsoft.com/office/drawing/2010/main" val="0"/>
                  </a:ext>
                </a:extLst>
              </a:blip>
              <a:srcRect/>
              <a:stretch>
                <a:fillRect/>
              </a:stretch>
            </p:blipFill>
            <p:spPr bwMode="auto">
              <a:xfrm>
                <a:off x="4000" y="2528"/>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8" name="mmprod_answer_input20739_3" descr="radio1"/>
              <p:cNvPicPr>
                <a:picLocks noChangeAspect="1" noChangeArrowheads="1"/>
              </p:cNvPicPr>
              <p:nvPr>
                <p:custDataLst>
                  <p:tags r:id="rId31"/>
                </p:custDataLst>
              </p:nvPr>
            </p:nvPicPr>
            <p:blipFill>
              <a:blip r:embed="rId50">
                <a:extLst>
                  <a:ext uri="{28A0092B-C50C-407E-A947-70E740481C1C}">
                    <a14:useLocalDpi xmlns:a14="http://schemas.microsoft.com/office/drawing/2010/main" val="0"/>
                  </a:ext>
                </a:extLst>
              </a:blip>
              <a:srcRect/>
              <a:stretch>
                <a:fillRect/>
              </a:stretch>
            </p:blipFill>
            <p:spPr bwMode="auto">
              <a:xfrm>
                <a:off x="4337" y="2528"/>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9" name="mmprod_answer_input20739_4" descr="radio1"/>
              <p:cNvPicPr>
                <a:picLocks noChangeAspect="1" noChangeArrowheads="1"/>
              </p:cNvPicPr>
              <p:nvPr>
                <p:custDataLst>
                  <p:tags r:id="rId32"/>
                </p:custDataLst>
              </p:nvPr>
            </p:nvPicPr>
            <p:blipFill>
              <a:blip r:embed="rId50">
                <a:extLst>
                  <a:ext uri="{28A0092B-C50C-407E-A947-70E740481C1C}">
                    <a14:useLocalDpi xmlns:a14="http://schemas.microsoft.com/office/drawing/2010/main" val="0"/>
                  </a:ext>
                </a:extLst>
              </a:blip>
              <a:srcRect/>
              <a:stretch>
                <a:fillRect/>
              </a:stretch>
            </p:blipFill>
            <p:spPr bwMode="auto">
              <a:xfrm>
                <a:off x="4674" y="2528"/>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0" name="mmprod_answer_input20739_5" descr="radio1"/>
              <p:cNvPicPr>
                <a:picLocks noChangeAspect="1" noChangeArrowheads="1"/>
              </p:cNvPicPr>
              <p:nvPr>
                <p:custDataLst>
                  <p:tags r:id="rId33"/>
                </p:custDataLst>
              </p:nvPr>
            </p:nvPicPr>
            <p:blipFill>
              <a:blip r:embed="rId50">
                <a:extLst>
                  <a:ext uri="{28A0092B-C50C-407E-A947-70E740481C1C}">
                    <a14:useLocalDpi xmlns:a14="http://schemas.microsoft.com/office/drawing/2010/main" val="0"/>
                  </a:ext>
                </a:extLst>
              </a:blip>
              <a:srcRect/>
              <a:stretch>
                <a:fillRect/>
              </a:stretch>
            </p:blipFill>
            <p:spPr bwMode="auto">
              <a:xfrm>
                <a:off x="5011" y="2528"/>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0183" name="mpdd_likert_item20740"/>
          <p:cNvGrpSpPr>
            <a:grpSpLocks/>
          </p:cNvGrpSpPr>
          <p:nvPr>
            <p:custDataLst>
              <p:tags r:id="rId6"/>
            </p:custDataLst>
          </p:nvPr>
        </p:nvGrpSpPr>
        <p:grpSpPr bwMode="auto">
          <a:xfrm>
            <a:off x="762000" y="3995738"/>
            <a:ext cx="7397750" cy="304800"/>
            <a:chOff x="480" y="2785"/>
            <a:chExt cx="4660" cy="192"/>
          </a:xfrm>
        </p:grpSpPr>
        <p:sp>
          <p:nvSpPr>
            <p:cNvPr id="50197" name="mmprod_likert_text20740"/>
            <p:cNvSpPr txBox="1">
              <a:spLocks noChangeArrowheads="1"/>
            </p:cNvSpPr>
            <p:nvPr>
              <p:custDataLst>
                <p:tags r:id="rId20"/>
              </p:custDataLst>
            </p:nvPr>
          </p:nvSpPr>
          <p:spPr bwMode="auto">
            <a:xfrm>
              <a:off x="480" y="2785"/>
              <a:ext cx="293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000">
                  <a:latin typeface="Garamond" pitchFamily="18" charset="0"/>
                </a:rPr>
                <a:t>The accuracy of the results</a:t>
              </a:r>
            </a:p>
          </p:txBody>
        </p:sp>
        <p:grpSp>
          <p:nvGrpSpPr>
            <p:cNvPr id="50198" name="mpdd_likert_responses20740"/>
            <p:cNvGrpSpPr>
              <a:grpSpLocks/>
            </p:cNvGrpSpPr>
            <p:nvPr>
              <p:custDataLst>
                <p:tags r:id="rId21"/>
              </p:custDataLst>
            </p:nvPr>
          </p:nvGrpSpPr>
          <p:grpSpPr bwMode="auto">
            <a:xfrm>
              <a:off x="3662" y="2832"/>
              <a:ext cx="1478" cy="128"/>
              <a:chOff x="3662" y="2832"/>
              <a:chExt cx="1478" cy="128"/>
            </a:xfrm>
          </p:grpSpPr>
          <p:pic>
            <p:nvPicPr>
              <p:cNvPr id="50199" name="mmprod_answer_input20740_1" descr="radio1"/>
              <p:cNvPicPr>
                <a:picLocks noChangeAspect="1" noChangeArrowheads="1"/>
              </p:cNvPicPr>
              <p:nvPr>
                <p:custDataLst>
                  <p:tags r:id="rId22"/>
                </p:custDataLst>
              </p:nvPr>
            </p:nvPicPr>
            <p:blipFill>
              <a:blip r:embed="rId50">
                <a:extLst>
                  <a:ext uri="{28A0092B-C50C-407E-A947-70E740481C1C}">
                    <a14:useLocalDpi xmlns:a14="http://schemas.microsoft.com/office/drawing/2010/main" val="0"/>
                  </a:ext>
                </a:extLst>
              </a:blip>
              <a:srcRect/>
              <a:stretch>
                <a:fillRect/>
              </a:stretch>
            </p:blipFill>
            <p:spPr bwMode="auto">
              <a:xfrm>
                <a:off x="3662" y="2832"/>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0" name="mmprod_answer_input20740_2" descr="radio1"/>
              <p:cNvPicPr>
                <a:picLocks noChangeAspect="1" noChangeArrowheads="1"/>
              </p:cNvPicPr>
              <p:nvPr>
                <p:custDataLst>
                  <p:tags r:id="rId23"/>
                </p:custDataLst>
              </p:nvPr>
            </p:nvPicPr>
            <p:blipFill>
              <a:blip r:embed="rId50">
                <a:extLst>
                  <a:ext uri="{28A0092B-C50C-407E-A947-70E740481C1C}">
                    <a14:useLocalDpi xmlns:a14="http://schemas.microsoft.com/office/drawing/2010/main" val="0"/>
                  </a:ext>
                </a:extLst>
              </a:blip>
              <a:srcRect/>
              <a:stretch>
                <a:fillRect/>
              </a:stretch>
            </p:blipFill>
            <p:spPr bwMode="auto">
              <a:xfrm>
                <a:off x="4000" y="2832"/>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1" name="mmprod_answer_input20740_3" descr="radio1"/>
              <p:cNvPicPr>
                <a:picLocks noChangeAspect="1" noChangeArrowheads="1"/>
              </p:cNvPicPr>
              <p:nvPr>
                <p:custDataLst>
                  <p:tags r:id="rId24"/>
                </p:custDataLst>
              </p:nvPr>
            </p:nvPicPr>
            <p:blipFill>
              <a:blip r:embed="rId50">
                <a:extLst>
                  <a:ext uri="{28A0092B-C50C-407E-A947-70E740481C1C}">
                    <a14:useLocalDpi xmlns:a14="http://schemas.microsoft.com/office/drawing/2010/main" val="0"/>
                  </a:ext>
                </a:extLst>
              </a:blip>
              <a:srcRect/>
              <a:stretch>
                <a:fillRect/>
              </a:stretch>
            </p:blipFill>
            <p:spPr bwMode="auto">
              <a:xfrm>
                <a:off x="4337" y="2832"/>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2" name="mmprod_answer_input20740_4" descr="radio1"/>
              <p:cNvPicPr>
                <a:picLocks noChangeAspect="1" noChangeArrowheads="1"/>
              </p:cNvPicPr>
              <p:nvPr>
                <p:custDataLst>
                  <p:tags r:id="rId25"/>
                </p:custDataLst>
              </p:nvPr>
            </p:nvPicPr>
            <p:blipFill>
              <a:blip r:embed="rId50">
                <a:extLst>
                  <a:ext uri="{28A0092B-C50C-407E-A947-70E740481C1C}">
                    <a14:useLocalDpi xmlns:a14="http://schemas.microsoft.com/office/drawing/2010/main" val="0"/>
                  </a:ext>
                </a:extLst>
              </a:blip>
              <a:srcRect/>
              <a:stretch>
                <a:fillRect/>
              </a:stretch>
            </p:blipFill>
            <p:spPr bwMode="auto">
              <a:xfrm>
                <a:off x="4674" y="2832"/>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3" name="mmprod_answer_input20740_5" descr="radio1"/>
              <p:cNvPicPr>
                <a:picLocks noChangeAspect="1" noChangeArrowheads="1"/>
              </p:cNvPicPr>
              <p:nvPr>
                <p:custDataLst>
                  <p:tags r:id="rId26"/>
                </p:custDataLst>
              </p:nvPr>
            </p:nvPicPr>
            <p:blipFill>
              <a:blip r:embed="rId50">
                <a:extLst>
                  <a:ext uri="{28A0092B-C50C-407E-A947-70E740481C1C}">
                    <a14:useLocalDpi xmlns:a14="http://schemas.microsoft.com/office/drawing/2010/main" val="0"/>
                  </a:ext>
                </a:extLst>
              </a:blip>
              <a:srcRect/>
              <a:stretch>
                <a:fillRect/>
              </a:stretch>
            </p:blipFill>
            <p:spPr bwMode="auto">
              <a:xfrm>
                <a:off x="5011" y="2832"/>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0184" name="mpdd_likert_item20741"/>
          <p:cNvGrpSpPr>
            <a:grpSpLocks/>
          </p:cNvGrpSpPr>
          <p:nvPr>
            <p:custDataLst>
              <p:tags r:id="rId7"/>
            </p:custDataLst>
          </p:nvPr>
        </p:nvGrpSpPr>
        <p:grpSpPr bwMode="auto">
          <a:xfrm>
            <a:off x="762000" y="4473575"/>
            <a:ext cx="7397750" cy="609600"/>
            <a:chOff x="480" y="3086"/>
            <a:chExt cx="4660" cy="384"/>
          </a:xfrm>
        </p:grpSpPr>
        <p:sp>
          <p:nvSpPr>
            <p:cNvPr id="50190" name="mmprod_likert_text20741"/>
            <p:cNvSpPr txBox="1">
              <a:spLocks noChangeArrowheads="1"/>
            </p:cNvSpPr>
            <p:nvPr>
              <p:custDataLst>
                <p:tags r:id="rId13"/>
              </p:custDataLst>
            </p:nvPr>
          </p:nvSpPr>
          <p:spPr bwMode="auto">
            <a:xfrm>
              <a:off x="480" y="3086"/>
              <a:ext cx="293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000">
                  <a:latin typeface="Garamond" pitchFamily="18" charset="0"/>
                </a:rPr>
                <a:t>The usefulness of the information the data gave us</a:t>
              </a:r>
            </a:p>
          </p:txBody>
        </p:sp>
        <p:grpSp>
          <p:nvGrpSpPr>
            <p:cNvPr id="50191" name="mpdd_likert_responses20741"/>
            <p:cNvGrpSpPr>
              <a:grpSpLocks/>
            </p:cNvGrpSpPr>
            <p:nvPr>
              <p:custDataLst>
                <p:tags r:id="rId14"/>
              </p:custDataLst>
            </p:nvPr>
          </p:nvGrpSpPr>
          <p:grpSpPr bwMode="auto">
            <a:xfrm>
              <a:off x="3662" y="3136"/>
              <a:ext cx="1478" cy="128"/>
              <a:chOff x="3662" y="3136"/>
              <a:chExt cx="1478" cy="128"/>
            </a:xfrm>
          </p:grpSpPr>
          <p:pic>
            <p:nvPicPr>
              <p:cNvPr id="50192" name="mmprod_answer_input20741_1" descr="radio1"/>
              <p:cNvPicPr>
                <a:picLocks noChangeAspect="1" noChangeArrowheads="1"/>
              </p:cNvPicPr>
              <p:nvPr>
                <p:custDataLst>
                  <p:tags r:id="rId15"/>
                </p:custDataLst>
              </p:nvPr>
            </p:nvPicPr>
            <p:blipFill>
              <a:blip r:embed="rId50">
                <a:extLst>
                  <a:ext uri="{28A0092B-C50C-407E-A947-70E740481C1C}">
                    <a14:useLocalDpi xmlns:a14="http://schemas.microsoft.com/office/drawing/2010/main" val="0"/>
                  </a:ext>
                </a:extLst>
              </a:blip>
              <a:srcRect/>
              <a:stretch>
                <a:fillRect/>
              </a:stretch>
            </p:blipFill>
            <p:spPr bwMode="auto">
              <a:xfrm>
                <a:off x="3662" y="3136"/>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3" name="mmprod_answer_input20741_2" descr="radio1"/>
              <p:cNvPicPr>
                <a:picLocks noChangeAspect="1" noChangeArrowheads="1"/>
              </p:cNvPicPr>
              <p:nvPr>
                <p:custDataLst>
                  <p:tags r:id="rId16"/>
                </p:custDataLst>
              </p:nvPr>
            </p:nvPicPr>
            <p:blipFill>
              <a:blip r:embed="rId50">
                <a:extLst>
                  <a:ext uri="{28A0092B-C50C-407E-A947-70E740481C1C}">
                    <a14:useLocalDpi xmlns:a14="http://schemas.microsoft.com/office/drawing/2010/main" val="0"/>
                  </a:ext>
                </a:extLst>
              </a:blip>
              <a:srcRect/>
              <a:stretch>
                <a:fillRect/>
              </a:stretch>
            </p:blipFill>
            <p:spPr bwMode="auto">
              <a:xfrm>
                <a:off x="4000" y="3136"/>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4" name="mmprod_answer_input20741_3" descr="radio1"/>
              <p:cNvPicPr>
                <a:picLocks noChangeAspect="1" noChangeArrowheads="1"/>
              </p:cNvPicPr>
              <p:nvPr>
                <p:custDataLst>
                  <p:tags r:id="rId17"/>
                </p:custDataLst>
              </p:nvPr>
            </p:nvPicPr>
            <p:blipFill>
              <a:blip r:embed="rId50">
                <a:extLst>
                  <a:ext uri="{28A0092B-C50C-407E-A947-70E740481C1C}">
                    <a14:useLocalDpi xmlns:a14="http://schemas.microsoft.com/office/drawing/2010/main" val="0"/>
                  </a:ext>
                </a:extLst>
              </a:blip>
              <a:srcRect/>
              <a:stretch>
                <a:fillRect/>
              </a:stretch>
            </p:blipFill>
            <p:spPr bwMode="auto">
              <a:xfrm>
                <a:off x="4337" y="3136"/>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5" name="mmprod_answer_input20741_4" descr="radio1"/>
              <p:cNvPicPr>
                <a:picLocks noChangeAspect="1" noChangeArrowheads="1"/>
              </p:cNvPicPr>
              <p:nvPr>
                <p:custDataLst>
                  <p:tags r:id="rId18"/>
                </p:custDataLst>
              </p:nvPr>
            </p:nvPicPr>
            <p:blipFill>
              <a:blip r:embed="rId50">
                <a:extLst>
                  <a:ext uri="{28A0092B-C50C-407E-A947-70E740481C1C}">
                    <a14:useLocalDpi xmlns:a14="http://schemas.microsoft.com/office/drawing/2010/main" val="0"/>
                  </a:ext>
                </a:extLst>
              </a:blip>
              <a:srcRect/>
              <a:stretch>
                <a:fillRect/>
              </a:stretch>
            </p:blipFill>
            <p:spPr bwMode="auto">
              <a:xfrm>
                <a:off x="4674" y="3136"/>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6" name="mmprod_answer_input20741_5" descr="radio1"/>
              <p:cNvPicPr>
                <a:picLocks noChangeAspect="1" noChangeArrowheads="1"/>
              </p:cNvPicPr>
              <p:nvPr>
                <p:custDataLst>
                  <p:tags r:id="rId19"/>
                </p:custDataLst>
              </p:nvPr>
            </p:nvPicPr>
            <p:blipFill>
              <a:blip r:embed="rId50">
                <a:extLst>
                  <a:ext uri="{28A0092B-C50C-407E-A947-70E740481C1C}">
                    <a14:useLocalDpi xmlns:a14="http://schemas.microsoft.com/office/drawing/2010/main" val="0"/>
                  </a:ext>
                </a:extLst>
              </a:blip>
              <a:srcRect/>
              <a:stretch>
                <a:fillRect/>
              </a:stretch>
            </p:blipFill>
            <p:spPr bwMode="auto">
              <a:xfrm>
                <a:off x="5011" y="3136"/>
                <a:ext cx="12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0185" name="mmprod_scaletext_20732"/>
          <p:cNvSpPr txBox="1">
            <a:spLocks noChangeArrowheads="1"/>
          </p:cNvSpPr>
          <p:nvPr>
            <p:custDataLst>
              <p:tags r:id="rId8"/>
            </p:custDataLst>
          </p:nvPr>
        </p:nvSpPr>
        <p:spPr bwMode="auto">
          <a:xfrm rot="-2700000">
            <a:off x="5487988" y="1222375"/>
            <a:ext cx="23320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600">
                <a:latin typeface="Verdana" pitchFamily="34" charset="0"/>
              </a:rPr>
              <a:t>1</a:t>
            </a:r>
          </a:p>
        </p:txBody>
      </p:sp>
      <p:sp>
        <p:nvSpPr>
          <p:cNvPr id="50186" name="mmprod_scaletext_20733"/>
          <p:cNvSpPr txBox="1">
            <a:spLocks noChangeArrowheads="1"/>
          </p:cNvSpPr>
          <p:nvPr>
            <p:custDataLst>
              <p:tags r:id="rId9"/>
            </p:custDataLst>
          </p:nvPr>
        </p:nvSpPr>
        <p:spPr bwMode="auto">
          <a:xfrm rot="-2700000">
            <a:off x="6022975" y="1222375"/>
            <a:ext cx="23304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600">
                <a:latin typeface="Verdana" pitchFamily="34" charset="0"/>
              </a:rPr>
              <a:t>2</a:t>
            </a:r>
          </a:p>
        </p:txBody>
      </p:sp>
      <p:sp>
        <p:nvSpPr>
          <p:cNvPr id="50187" name="mmprod_scaletext_20734"/>
          <p:cNvSpPr txBox="1">
            <a:spLocks noChangeArrowheads="1"/>
          </p:cNvSpPr>
          <p:nvPr>
            <p:custDataLst>
              <p:tags r:id="rId10"/>
            </p:custDataLst>
          </p:nvPr>
        </p:nvSpPr>
        <p:spPr bwMode="auto">
          <a:xfrm rot="-2700000">
            <a:off x="6557963" y="1222375"/>
            <a:ext cx="23320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600">
                <a:latin typeface="Verdana" pitchFamily="34" charset="0"/>
              </a:rPr>
              <a:t>3</a:t>
            </a:r>
          </a:p>
        </p:txBody>
      </p:sp>
      <p:sp>
        <p:nvSpPr>
          <p:cNvPr id="50188" name="mmprod_scaletext_20735"/>
          <p:cNvSpPr txBox="1">
            <a:spLocks noChangeArrowheads="1"/>
          </p:cNvSpPr>
          <p:nvPr>
            <p:custDataLst>
              <p:tags r:id="rId11"/>
            </p:custDataLst>
          </p:nvPr>
        </p:nvSpPr>
        <p:spPr bwMode="auto">
          <a:xfrm rot="-2700000">
            <a:off x="7092950" y="1222375"/>
            <a:ext cx="23320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600">
                <a:latin typeface="Verdana" pitchFamily="34" charset="0"/>
              </a:rPr>
              <a:t>4</a:t>
            </a:r>
          </a:p>
        </p:txBody>
      </p:sp>
      <p:sp>
        <p:nvSpPr>
          <p:cNvPr id="50189" name="mmprod_scaletext_20736"/>
          <p:cNvSpPr txBox="1">
            <a:spLocks noChangeArrowheads="1"/>
          </p:cNvSpPr>
          <p:nvPr>
            <p:custDataLst>
              <p:tags r:id="rId12"/>
            </p:custDataLst>
          </p:nvPr>
        </p:nvSpPr>
        <p:spPr bwMode="auto">
          <a:xfrm rot="-2700000">
            <a:off x="7629525" y="1222375"/>
            <a:ext cx="23320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600">
                <a:latin typeface="Verdana" pitchFamily="34" charset="0"/>
              </a:rPr>
              <a:t>5</a:t>
            </a: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304800"/>
            <a:ext cx="8001000" cy="1143000"/>
          </a:xfrm>
        </p:spPr>
        <p:txBody>
          <a:bodyPr/>
          <a:lstStyle/>
          <a:p>
            <a:pPr eaLnBrk="1" hangingPunct="1"/>
            <a:r>
              <a:rPr lang="en-US" smtClean="0">
                <a:solidFill>
                  <a:schemeClr val="tx1"/>
                </a:solidFill>
                <a:ea typeface="ＭＳ Ｐゴシック" pitchFamily="34" charset="-128"/>
              </a:rPr>
              <a:t>Key Practical Strategies for Data Collection:</a:t>
            </a:r>
          </a:p>
        </p:txBody>
      </p:sp>
      <p:sp>
        <p:nvSpPr>
          <p:cNvPr id="360451" name="Rectangle 3"/>
          <p:cNvSpPr>
            <a:spLocks noGrp="1" noChangeArrowheads="1"/>
          </p:cNvSpPr>
          <p:nvPr>
            <p:ph type="body" idx="4294967295"/>
          </p:nvPr>
        </p:nvSpPr>
        <p:spPr>
          <a:xfrm>
            <a:off x="1874838" y="1746250"/>
            <a:ext cx="7269162" cy="3952875"/>
          </a:xfrm>
        </p:spPr>
        <p:txBody>
          <a:bodyPr/>
          <a:lstStyle/>
          <a:p>
            <a:pPr eaLnBrk="1" hangingPunct="1">
              <a:buClr>
                <a:srgbClr val="FF2929"/>
              </a:buClr>
            </a:pPr>
            <a:r>
              <a:rPr lang="en-US" sz="3500" smtClean="0">
                <a:ea typeface="ＭＳ Ｐゴシック" pitchFamily="34" charset="-128"/>
              </a:rPr>
              <a:t> What has worked for you?</a:t>
            </a:r>
          </a:p>
          <a:p>
            <a:pPr eaLnBrk="1" hangingPunct="1">
              <a:buClr>
                <a:srgbClr val="FF2929"/>
              </a:buClr>
            </a:pPr>
            <a:endParaRPr lang="en-US" sz="3500" smtClean="0">
              <a:ea typeface="ＭＳ Ｐゴシック" pitchFamily="34" charset="-128"/>
            </a:endParaRPr>
          </a:p>
          <a:p>
            <a:pPr eaLnBrk="1" hangingPunct="1">
              <a:buClr>
                <a:srgbClr val="FF2929"/>
              </a:buClr>
            </a:pPr>
            <a:endParaRPr lang="en-US" sz="350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685800" y="228600"/>
            <a:ext cx="7772400" cy="1066800"/>
          </a:xfrm>
        </p:spPr>
        <p:txBody>
          <a:bodyPr/>
          <a:lstStyle/>
          <a:p>
            <a:pPr eaLnBrk="1" hangingPunct="1"/>
            <a:r>
              <a:rPr lang="en-US" smtClean="0">
                <a:solidFill>
                  <a:schemeClr val="tx1"/>
                </a:solidFill>
                <a:ea typeface="ＭＳ Ｐゴシック" pitchFamily="34" charset="-128"/>
              </a:rPr>
              <a:t>Reviewing Data—Answer these ?</a:t>
            </a:r>
          </a:p>
        </p:txBody>
      </p:sp>
      <p:sp>
        <p:nvSpPr>
          <p:cNvPr id="52227" name="Content Placeholder 2"/>
          <p:cNvSpPr>
            <a:spLocks noGrp="1"/>
          </p:cNvSpPr>
          <p:nvPr>
            <p:ph idx="4294967295"/>
          </p:nvPr>
        </p:nvSpPr>
        <p:spPr>
          <a:xfrm>
            <a:off x="0" y="1295400"/>
            <a:ext cx="8229600" cy="4267200"/>
          </a:xfrm>
        </p:spPr>
        <p:txBody>
          <a:bodyPr/>
          <a:lstStyle/>
          <a:p>
            <a:pPr lvl="1" eaLnBrk="1" hangingPunct="1">
              <a:buClr>
                <a:srgbClr val="FF2929"/>
              </a:buClr>
            </a:pPr>
            <a:r>
              <a:rPr lang="en-US" sz="2500" smtClean="0">
                <a:ea typeface="ＭＳ Ｐゴシック" pitchFamily="34" charset="-128"/>
              </a:rPr>
              <a:t>What screening measure had the lowest score? Highest score?</a:t>
            </a:r>
          </a:p>
          <a:p>
            <a:pPr lvl="1" eaLnBrk="1" hangingPunct="1">
              <a:buClr>
                <a:srgbClr val="FF2929"/>
              </a:buClr>
            </a:pPr>
            <a:r>
              <a:rPr lang="en-US" sz="2500" smtClean="0">
                <a:ea typeface="ＭＳ Ｐゴシック" pitchFamily="34" charset="-128"/>
              </a:rPr>
              <a:t>What screening measure may not meet the improvability criteria?</a:t>
            </a:r>
          </a:p>
          <a:p>
            <a:pPr lvl="1" eaLnBrk="1" hangingPunct="1">
              <a:buClr>
                <a:srgbClr val="FF2929"/>
              </a:buClr>
            </a:pPr>
            <a:r>
              <a:rPr lang="en-US" sz="2500" smtClean="0">
                <a:ea typeface="ＭＳ Ｐゴシック" pitchFamily="34" charset="-128"/>
              </a:rPr>
              <a:t>What screening measure as the most relevance for your program?</a:t>
            </a:r>
          </a:p>
          <a:p>
            <a:pPr lvl="1" eaLnBrk="1" hangingPunct="1">
              <a:buClr>
                <a:srgbClr val="FF2929"/>
              </a:buClr>
            </a:pPr>
            <a:r>
              <a:rPr lang="en-US" sz="2500" smtClean="0">
                <a:ea typeface="ＭＳ Ｐゴシック" pitchFamily="34" charset="-128"/>
              </a:rPr>
              <a:t>What trend is appearing when looking at data over time?</a:t>
            </a:r>
          </a:p>
          <a:p>
            <a:pPr lvl="1" eaLnBrk="1" hangingPunct="1">
              <a:buClr>
                <a:srgbClr val="FF2929"/>
              </a:buClr>
            </a:pPr>
            <a:r>
              <a:rPr lang="en-US" sz="2500" smtClean="0">
                <a:ea typeface="ＭＳ Ｐゴシック" pitchFamily="34" charset="-128"/>
              </a:rPr>
              <a:t>What area would you select for a QI project?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476250" y="304800"/>
            <a:ext cx="8153400" cy="1828800"/>
          </a:xfrm>
        </p:spPr>
        <p:txBody>
          <a:bodyPr/>
          <a:lstStyle/>
          <a:p>
            <a:r>
              <a:rPr lang="en-US" smtClean="0">
                <a:solidFill>
                  <a:srgbClr val="000000"/>
                </a:solidFill>
                <a:latin typeface="Arial" pitchFamily="34" charset="0"/>
                <a:ea typeface="ＭＳ Ｐゴシック" pitchFamily="34" charset="-128"/>
              </a:rPr>
              <a:t>Use the Data to Guide your Improvement </a:t>
            </a:r>
            <a:r>
              <a:rPr lang="en-US" smtClean="0">
                <a:solidFill>
                  <a:schemeClr val="tx1"/>
                </a:solidFill>
                <a:latin typeface="Arial" pitchFamily="34" charset="0"/>
                <a:ea typeface="ＭＳ Ｐゴシック" pitchFamily="34" charset="-128"/>
              </a:rPr>
              <a:t>Work</a:t>
            </a:r>
          </a:p>
        </p:txBody>
      </p:sp>
      <p:graphicFrame>
        <p:nvGraphicFramePr>
          <p:cNvPr id="6" name="Content Placeholder 5"/>
          <p:cNvGraphicFramePr>
            <a:graphicFrameLocks noGrp="1"/>
          </p:cNvGraphicFramePr>
          <p:nvPr>
            <p:ph idx="4294967295"/>
          </p:nvPr>
        </p:nvGraphicFramePr>
        <p:xfrm>
          <a:off x="476250" y="1828800"/>
          <a:ext cx="77724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p:cNvPicPr>
            <a:picLocks noChangeAspect="1" noChangeArrowheads="1"/>
          </p:cNvPicPr>
          <p:nvPr/>
        </p:nvPicPr>
        <p:blipFill>
          <a:blip r:embed="rId3">
            <a:extLst>
              <a:ext uri="{28A0092B-C50C-407E-A947-70E740481C1C}">
                <a14:useLocalDpi xmlns:a14="http://schemas.microsoft.com/office/drawing/2010/main" val="0"/>
              </a:ext>
            </a:extLst>
          </a:blip>
          <a:srcRect l="8054" t="8594" r="8931" b="5859"/>
          <a:stretch>
            <a:fillRect/>
          </a:stretch>
        </p:blipFill>
        <p:spPr bwMode="auto">
          <a:xfrm>
            <a:off x="933450" y="933450"/>
            <a:ext cx="72009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3"/>
          <p:cNvSpPr txBox="1">
            <a:spLocks noChangeArrowheads="1"/>
          </p:cNvSpPr>
          <p:nvPr/>
        </p:nvSpPr>
        <p:spPr bwMode="auto">
          <a:xfrm>
            <a:off x="933450" y="5486400"/>
            <a:ext cx="74485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hlinkClick r:id="rId4"/>
              </a:rPr>
              <a:t>http://hab.hrsa.gov/deliverhivaidscare/habperformmeasures.html</a:t>
            </a:r>
            <a:r>
              <a:rPr lang="en-US"/>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533400"/>
            <a:ext cx="8305800" cy="762000"/>
          </a:xfrm>
        </p:spPr>
        <p:txBody>
          <a:bodyPr/>
          <a:lstStyle/>
          <a:p>
            <a:pPr eaLnBrk="1" hangingPunct="1"/>
            <a:r>
              <a:rPr lang="en-US" smtClean="0">
                <a:ea typeface="ＭＳ Ｐゴシック" pitchFamily="34" charset="-128"/>
              </a:rPr>
              <a:t>Performance Measurement Resources</a:t>
            </a:r>
          </a:p>
        </p:txBody>
      </p:sp>
      <p:pic>
        <p:nvPicPr>
          <p:cNvPr id="55299"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296988" y="1524000"/>
            <a:ext cx="3103562" cy="4113213"/>
          </a:xfrm>
          <a:noFill/>
        </p:spPr>
      </p:pic>
      <p:pic>
        <p:nvPicPr>
          <p:cNvPr id="5530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524000"/>
            <a:ext cx="25908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533400"/>
            <a:ext cx="8229600" cy="762000"/>
          </a:xfrm>
        </p:spPr>
        <p:txBody>
          <a:bodyPr/>
          <a:lstStyle/>
          <a:p>
            <a:pPr eaLnBrk="1" hangingPunct="1"/>
            <a:r>
              <a:rPr lang="en-US" smtClean="0">
                <a:ea typeface="ＭＳ Ｐゴシック" pitchFamily="34" charset="-128"/>
              </a:rPr>
              <a:t>Performance Measurement Resources</a:t>
            </a:r>
          </a:p>
        </p:txBody>
      </p:sp>
      <p:pic>
        <p:nvPicPr>
          <p:cNvPr id="56323"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2271"/>
          <a:stretch>
            <a:fillRect/>
          </a:stretch>
        </p:blipFill>
        <p:spPr>
          <a:xfrm>
            <a:off x="1327150" y="1676400"/>
            <a:ext cx="2882900" cy="3810000"/>
          </a:xfrm>
          <a:noFill/>
        </p:spPr>
      </p:pic>
      <p:pic>
        <p:nvPicPr>
          <p:cNvPr id="56324" name="Picture 6" descr="0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950" y="1676400"/>
            <a:ext cx="27876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914400" y="1600200"/>
            <a:ext cx="7315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67" name="Rectangle 2"/>
          <p:cNvSpPr>
            <a:spLocks noGrp="1" noChangeArrowheads="1"/>
          </p:cNvSpPr>
          <p:nvPr>
            <p:ph type="title" idx="4294967295"/>
          </p:nvPr>
        </p:nvSpPr>
        <p:spPr>
          <a:xfrm>
            <a:off x="869950" y="706438"/>
            <a:ext cx="7340600" cy="508000"/>
          </a:xfrm>
        </p:spPr>
        <p:txBody>
          <a:bodyPr/>
          <a:lstStyle/>
          <a:p>
            <a:pPr eaLnBrk="1" hangingPunct="1"/>
            <a:r>
              <a:rPr lang="en-US" smtClean="0">
                <a:solidFill>
                  <a:schemeClr val="tx1"/>
                </a:solidFill>
                <a:ea typeface="ＭＳ Ｐゴシック" pitchFamily="34" charset="-128"/>
              </a:rPr>
              <a:t>Answer:  About 1,200,000</a:t>
            </a:r>
          </a:p>
        </p:txBody>
      </p:sp>
      <p:sp>
        <p:nvSpPr>
          <p:cNvPr id="421893" name="Text Box 5"/>
          <p:cNvSpPr txBox="1">
            <a:spLocks noChangeArrowheads="1"/>
          </p:cNvSpPr>
          <p:nvPr/>
        </p:nvSpPr>
        <p:spPr bwMode="auto">
          <a:xfrm>
            <a:off x="457200" y="1676400"/>
            <a:ext cx="7467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buClr>
                <a:schemeClr val="bg1"/>
              </a:buClr>
              <a:buFontTx/>
              <a:buChar char="•"/>
            </a:pPr>
            <a:r>
              <a:rPr lang="en-US" sz="2800">
                <a:latin typeface="Garamond" pitchFamily="18" charset="0"/>
              </a:rPr>
              <a:t>This is a measure</a:t>
            </a:r>
          </a:p>
          <a:p>
            <a:pPr eaLnBrk="1" hangingPunct="1">
              <a:spcBef>
                <a:spcPct val="50000"/>
              </a:spcBef>
            </a:pPr>
            <a:r>
              <a:rPr lang="en-US" sz="2800">
                <a:latin typeface="Garamond" pitchFamily="18" charset="0"/>
              </a:rPr>
              <a:t>  What can we do with this measure?</a:t>
            </a:r>
          </a:p>
          <a:p>
            <a:pPr lvl="1" eaLnBrk="1" hangingPunct="1">
              <a:spcBef>
                <a:spcPct val="50000"/>
              </a:spcBef>
              <a:buClr>
                <a:schemeClr val="hlink"/>
              </a:buClr>
              <a:buFontTx/>
              <a:buChar char="•"/>
            </a:pPr>
            <a:r>
              <a:rPr lang="en-US" sz="2800">
                <a:latin typeface="Garamond" pitchFamily="18" charset="0"/>
              </a:rPr>
              <a:t>  Estimate resources</a:t>
            </a:r>
          </a:p>
          <a:p>
            <a:pPr lvl="1" eaLnBrk="1" hangingPunct="1">
              <a:spcBef>
                <a:spcPct val="50000"/>
              </a:spcBef>
              <a:buClr>
                <a:schemeClr val="hlink"/>
              </a:buClr>
              <a:buFontTx/>
              <a:buChar char="•"/>
            </a:pPr>
            <a:r>
              <a:rPr lang="en-US" sz="2800">
                <a:latin typeface="Garamond" pitchFamily="18" charset="0"/>
              </a:rPr>
              <a:t>  Make predictions</a:t>
            </a:r>
          </a:p>
          <a:p>
            <a:pPr lvl="1" eaLnBrk="1" hangingPunct="1">
              <a:spcBef>
                <a:spcPct val="50000"/>
              </a:spcBef>
              <a:buClr>
                <a:schemeClr val="hlink"/>
              </a:buClr>
              <a:buFontTx/>
              <a:buChar char="•"/>
            </a:pPr>
            <a:r>
              <a:rPr lang="en-US" sz="2800">
                <a:latin typeface="Garamond" pitchFamily="18" charset="0"/>
              </a:rPr>
              <a:t>  Epidemic getting better?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18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189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189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2189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218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title" idx="4294967295"/>
          </p:nvPr>
        </p:nvSpPr>
        <p:spPr>
          <a:xfrm>
            <a:off x="1371600" y="457200"/>
            <a:ext cx="7772400" cy="762000"/>
          </a:xfrm>
        </p:spPr>
        <p:txBody>
          <a:bodyPr rIns="132080"/>
          <a:lstStyle/>
          <a:p>
            <a:pPr eaLnBrk="1" hangingPunct="1"/>
            <a:r>
              <a:rPr lang="en-US" smtClean="0">
                <a:ea typeface="ＭＳ Ｐゴシック" pitchFamily="34" charset="-128"/>
              </a:rPr>
              <a:t>Quality Academy</a:t>
            </a:r>
          </a:p>
        </p:txBody>
      </p:sp>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828800"/>
            <a:ext cx="80343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ea typeface="ＭＳ Ｐゴシック" pitchFamily="34" charset="-128"/>
              </a:rPr>
              <a:t>Aha Moment and Action Planning</a:t>
            </a:r>
          </a:p>
        </p:txBody>
      </p:sp>
      <p:sp>
        <p:nvSpPr>
          <p:cNvPr id="58371" name="Rectangle 3"/>
          <p:cNvSpPr>
            <a:spLocks noGrp="1" noChangeArrowheads="1"/>
          </p:cNvSpPr>
          <p:nvPr>
            <p:ph idx="1"/>
          </p:nvPr>
        </p:nvSpPr>
        <p:spPr/>
        <p:txBody>
          <a:bodyPr/>
          <a:lstStyle/>
          <a:p>
            <a:r>
              <a:rPr lang="en-US" sz="2400" smtClean="0">
                <a:ea typeface="ＭＳ Ｐゴシック" pitchFamily="34" charset="-128"/>
              </a:rPr>
              <a:t>What have you learned from this workshop?</a:t>
            </a:r>
          </a:p>
          <a:p>
            <a:r>
              <a:rPr lang="en-US" sz="2400" smtClean="0">
                <a:ea typeface="ＭＳ Ｐゴシック" pitchFamily="34" charset="-128"/>
              </a:rPr>
              <a:t>What will you do differently in response to this workshop?</a:t>
            </a:r>
          </a:p>
          <a:p>
            <a:endParaRPr lang="en-US" sz="2400" smtClean="0">
              <a:ea typeface="ＭＳ Ｐゴシック" pitchFamily="34" charset="-128"/>
            </a:endParaRPr>
          </a:p>
          <a:p>
            <a:r>
              <a:rPr lang="en-US" sz="2400" smtClean="0">
                <a:ea typeface="ＭＳ Ｐゴシック" pitchFamily="34" charset="-128"/>
              </a:rPr>
              <a:t>Complete the Action Planning Form on your chair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ctrTitle" idx="4294967295"/>
          </p:nvPr>
        </p:nvSpPr>
        <p:spPr>
          <a:xfrm>
            <a:off x="762000" y="1371600"/>
            <a:ext cx="7696200" cy="3581400"/>
          </a:xfrm>
        </p:spPr>
        <p:txBody>
          <a:bodyPr/>
          <a:lstStyle/>
          <a:p>
            <a:pPr eaLnBrk="1" hangingPunct="1"/>
            <a:r>
              <a:rPr lang="en-US" sz="2800" smtClean="0">
                <a:ea typeface="ＭＳ Ｐゴシック" pitchFamily="34" charset="-128"/>
              </a:rPr>
              <a:t>Marlene Matosky, MPH, RN</a:t>
            </a:r>
            <a:br>
              <a:rPr lang="en-US" sz="2800" smtClean="0">
                <a:ea typeface="ＭＳ Ｐゴシック" pitchFamily="34" charset="-128"/>
              </a:rPr>
            </a:br>
            <a:r>
              <a:rPr lang="en-US" sz="2800" smtClean="0">
                <a:ea typeface="ＭＳ Ｐゴシック" pitchFamily="34" charset="-128"/>
              </a:rPr>
              <a:t>Nurse Consultant/Quality Advisor</a:t>
            </a:r>
            <a:br>
              <a:rPr lang="en-US" sz="2800" smtClean="0">
                <a:ea typeface="ＭＳ Ｐゴシック" pitchFamily="34" charset="-128"/>
              </a:rPr>
            </a:br>
            <a:r>
              <a:rPr lang="en-US" sz="2800" smtClean="0">
                <a:ea typeface="ＭＳ Ｐゴシック" pitchFamily="34" charset="-128"/>
              </a:rPr>
              <a:t>HRSA HIV/AIDS Bureau</a:t>
            </a:r>
            <a:br>
              <a:rPr lang="en-US" sz="2800" smtClean="0">
                <a:ea typeface="ＭＳ Ｐゴシック" pitchFamily="34" charset="-128"/>
              </a:rPr>
            </a:br>
            <a:r>
              <a:rPr lang="en-US" sz="2800" smtClean="0">
                <a:ea typeface="ＭＳ Ｐゴシック" pitchFamily="34" charset="-128"/>
                <a:hlinkClick r:id="rId4"/>
              </a:rPr>
              <a:t>mmatosky@hrsa.gov</a:t>
            </a:r>
            <a:r>
              <a:rPr lang="en-US" sz="2800" smtClean="0">
                <a:ea typeface="ＭＳ Ｐゴシック" pitchFamily="34" charset="-128"/>
              </a:rPr>
              <a:t> </a:t>
            </a:r>
            <a:br>
              <a:rPr lang="en-US" sz="2800" smtClean="0">
                <a:ea typeface="ＭＳ Ｐゴシック" pitchFamily="34" charset="-128"/>
              </a:rPr>
            </a:br>
            <a:r>
              <a:rPr lang="en-US" sz="2800" smtClean="0">
                <a:ea typeface="ＭＳ Ｐゴシック" pitchFamily="34" charset="-128"/>
              </a:rPr>
              <a:t>301-443-0798</a:t>
            </a:r>
            <a:br>
              <a:rPr lang="en-US" sz="2800" smtClean="0">
                <a:ea typeface="ＭＳ Ｐゴシック" pitchFamily="34" charset="-128"/>
              </a:rPr>
            </a:br>
            <a:r>
              <a:rPr lang="en-US" sz="2800" smtClean="0">
                <a:ea typeface="ＭＳ Ｐゴシック" pitchFamily="34" charset="-128"/>
              </a:rPr>
              <a:t/>
            </a:r>
            <a:br>
              <a:rPr lang="en-US" sz="2800" smtClean="0">
                <a:ea typeface="ＭＳ Ｐゴシック" pitchFamily="34" charset="-128"/>
              </a:rPr>
            </a:br>
            <a:r>
              <a:rPr lang="en-US" sz="2800" smtClean="0">
                <a:ea typeface="ＭＳ Ｐゴシック" pitchFamily="34" charset="-128"/>
              </a:rPr>
              <a:t>Lori DeLorenzo, RN, MSN</a:t>
            </a:r>
            <a:br>
              <a:rPr lang="en-US" sz="2800" smtClean="0">
                <a:ea typeface="ＭＳ Ｐゴシック" pitchFamily="34" charset="-128"/>
              </a:rPr>
            </a:br>
            <a:r>
              <a:rPr lang="en-US" sz="2800" smtClean="0">
                <a:ea typeface="ＭＳ Ｐゴシック" pitchFamily="34" charset="-128"/>
              </a:rPr>
              <a:t>NQC Consultant</a:t>
            </a:r>
            <a:br>
              <a:rPr lang="en-US" sz="2800" smtClean="0">
                <a:ea typeface="ＭＳ Ｐゴシック" pitchFamily="34" charset="-128"/>
              </a:rPr>
            </a:br>
            <a:r>
              <a:rPr lang="en-US" sz="2800" smtClean="0">
                <a:ea typeface="ＭＳ Ｐゴシック" pitchFamily="34" charset="-128"/>
              </a:rPr>
              <a:t>National Quality Center (NQC)</a:t>
            </a:r>
          </a:p>
        </p:txBody>
      </p:sp>
    </p:spTree>
    <p:custDataLst>
      <p:tags r:id="rId1"/>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750" y="2357438"/>
            <a:ext cx="7067550" cy="2308225"/>
          </a:xfrm>
          <a:prstGeom prst="rect">
            <a:avLst/>
          </a:prstGeom>
        </p:spPr>
        <p:txBody>
          <a:bodyPr>
            <a:spAutoFit/>
          </a:bodyPr>
          <a:lstStyle/>
          <a:p>
            <a:pPr algn="ctr">
              <a:defRPr/>
            </a:pPr>
            <a:r>
              <a:rPr lang="en-US" sz="3600" dirty="0">
                <a:effectLst>
                  <a:outerShdw blurRad="38100" dist="38100" dir="2700000" algn="tl">
                    <a:srgbClr val="DDDDDD"/>
                  </a:outerShdw>
                </a:effectLst>
                <a:latin typeface="+mj-lt"/>
                <a:ea typeface="ＭＳ Ｐゴシック" charset="0"/>
                <a:cs typeface="ＭＳ Ｐゴシック" charset="0"/>
              </a:rPr>
              <a:t>National Quality Center</a:t>
            </a:r>
          </a:p>
          <a:p>
            <a:pPr algn="ctr">
              <a:defRPr/>
            </a:pPr>
            <a:r>
              <a:rPr lang="en-US" sz="3600" dirty="0">
                <a:effectLst>
                  <a:outerShdw blurRad="38100" dist="38100" dir="2700000" algn="tl">
                    <a:srgbClr val="DDDDDD"/>
                  </a:outerShdw>
                </a:effectLst>
                <a:latin typeface="+mj-lt"/>
                <a:ea typeface="ＭＳ Ｐゴシック" charset="0"/>
                <a:cs typeface="ＭＳ Ｐゴシック" charset="0"/>
              </a:rPr>
              <a:t>212-417-4730</a:t>
            </a:r>
          </a:p>
          <a:p>
            <a:pPr algn="ctr">
              <a:defRPr/>
            </a:pPr>
            <a:r>
              <a:rPr lang="en-US" sz="3600" dirty="0">
                <a:effectLst>
                  <a:outerShdw blurRad="38100" dist="38100" dir="2700000" algn="tl">
                    <a:srgbClr val="DDDDDD"/>
                  </a:outerShdw>
                </a:effectLst>
                <a:latin typeface="+mj-lt"/>
                <a:ea typeface="ＭＳ Ｐゴシック" charset="0"/>
                <a:cs typeface="ＭＳ Ｐゴシック" charset="0"/>
              </a:rPr>
              <a:t>NationalQualityCenter.org</a:t>
            </a:r>
          </a:p>
          <a:p>
            <a:pPr algn="ctr">
              <a:defRPr/>
            </a:pPr>
            <a:r>
              <a:rPr lang="en-US" sz="3600" dirty="0">
                <a:effectLst>
                  <a:outerShdw blurRad="38100" dist="38100" dir="2700000" algn="tl">
                    <a:srgbClr val="DDDDDD"/>
                  </a:outerShdw>
                </a:effectLst>
                <a:latin typeface="+mj-lt"/>
                <a:ea typeface="ＭＳ Ｐゴシック" charset="0"/>
                <a:cs typeface="ＭＳ Ｐゴシック" charset="0"/>
              </a:rPr>
              <a:t>Info@NationalQualityCenter.org</a:t>
            </a:r>
            <a:endParaRPr lang="en-US" sz="3600" dirty="0">
              <a:latin typeface="+mj-lt"/>
              <a:ea typeface="ＭＳ Ｐゴシック" charset="0"/>
              <a:cs typeface="ＭＳ Ｐゴシック"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test_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7696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idx="4294967295"/>
          </p:nvPr>
        </p:nvSpPr>
        <p:spPr>
          <a:xfrm>
            <a:off x="438150" y="706438"/>
            <a:ext cx="8153400" cy="508000"/>
          </a:xfrm>
        </p:spPr>
        <p:txBody>
          <a:bodyPr/>
          <a:lstStyle/>
          <a:p>
            <a:pPr eaLnBrk="1" hangingPunct="1"/>
            <a:r>
              <a:rPr lang="en-US" smtClean="0">
                <a:solidFill>
                  <a:schemeClr val="tx1"/>
                </a:solidFill>
                <a:ea typeface="ＭＳ Ｐゴシック" pitchFamily="34" charset="-128"/>
              </a:rPr>
              <a:t>Why Measure?</a:t>
            </a:r>
          </a:p>
        </p:txBody>
      </p:sp>
      <p:sp>
        <p:nvSpPr>
          <p:cNvPr id="12292" name="Rectangle 3"/>
          <p:cNvSpPr>
            <a:spLocks noGrp="1" noChangeArrowheads="1"/>
          </p:cNvSpPr>
          <p:nvPr>
            <p:ph type="body" idx="4294967295"/>
          </p:nvPr>
        </p:nvSpPr>
        <p:spPr>
          <a:xfrm>
            <a:off x="533400" y="1447800"/>
            <a:ext cx="8153400" cy="3962400"/>
          </a:xfrm>
        </p:spPr>
        <p:txBody>
          <a:bodyPr/>
          <a:lstStyle/>
          <a:p>
            <a:pPr algn="ctr" eaLnBrk="1" hangingPunct="1">
              <a:buFontTx/>
              <a:buNone/>
            </a:pPr>
            <a:r>
              <a:rPr lang="en-US" smtClean="0">
                <a:ea typeface="ＭＳ Ｐゴシック" pitchFamily="34" charset="-128"/>
              </a:rPr>
              <a:t>It</a:t>
            </a:r>
            <a:r>
              <a:rPr lang="ja-JP" altLang="en-US" smtClean="0">
                <a:ea typeface="ＭＳ Ｐゴシック" pitchFamily="34" charset="-128"/>
              </a:rPr>
              <a:t>’</a:t>
            </a:r>
            <a:r>
              <a:rPr lang="en-US" altLang="ja-JP" smtClean="0">
                <a:ea typeface="ＭＳ Ｐゴシック" pitchFamily="34" charset="-128"/>
              </a:rPr>
              <a:t>s very simple:</a:t>
            </a:r>
          </a:p>
          <a:p>
            <a:pPr eaLnBrk="1" hangingPunct="1">
              <a:buFontTx/>
              <a:buNone/>
            </a:pPr>
            <a:endParaRPr lang="en-US" smtClean="0">
              <a:ea typeface="ＭＳ Ｐゴシック" pitchFamily="34" charset="-128"/>
            </a:endParaRPr>
          </a:p>
          <a:p>
            <a:pPr algn="ctr" eaLnBrk="1" hangingPunct="1">
              <a:buFontTx/>
              <a:buNone/>
            </a:pPr>
            <a:r>
              <a:rPr lang="ja-JP" altLang="en-US" smtClean="0">
                <a:ea typeface="ＭＳ Ｐゴシック" pitchFamily="34" charset="-128"/>
              </a:rPr>
              <a:t>“</a:t>
            </a:r>
            <a:r>
              <a:rPr lang="en-US" altLang="ja-JP" smtClean="0">
                <a:ea typeface="ＭＳ Ｐゴシック" pitchFamily="34" charset="-128"/>
              </a:rPr>
              <a:t>You can’t  improve what you can’t measure!</a:t>
            </a:r>
            <a:r>
              <a:rPr lang="ja-JP" altLang="en-US" smtClean="0">
                <a:ea typeface="ＭＳ Ｐゴシック" pitchFamily="34" charset="-128"/>
              </a:rPr>
              <a:t>”</a:t>
            </a: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81000" y="381000"/>
            <a:ext cx="8305800" cy="914400"/>
          </a:xfrm>
        </p:spPr>
        <p:txBody>
          <a:bodyPr/>
          <a:lstStyle/>
          <a:p>
            <a:pPr eaLnBrk="1" hangingPunct="1"/>
            <a:r>
              <a:rPr lang="en-US" sz="2800" smtClean="0">
                <a:solidFill>
                  <a:schemeClr val="tx1"/>
                </a:solidFill>
                <a:ea typeface="ＭＳ Ｐゴシック" pitchFamily="34" charset="-128"/>
              </a:rPr>
              <a:t>Measurement and Quality Improvement are Interlinked</a:t>
            </a:r>
          </a:p>
        </p:txBody>
      </p:sp>
      <p:pic>
        <p:nvPicPr>
          <p:cNvPr id="351235" name="Picture 3"/>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362200" y="1676400"/>
            <a:ext cx="4318000" cy="3881438"/>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1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4114800" y="12954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339" name="Rectangle 2"/>
          <p:cNvSpPr>
            <a:spLocks noGrp="1" noChangeArrowheads="1"/>
          </p:cNvSpPr>
          <p:nvPr>
            <p:ph type="title"/>
          </p:nvPr>
        </p:nvSpPr>
        <p:spPr/>
        <p:txBody>
          <a:bodyPr/>
          <a:lstStyle/>
          <a:p>
            <a:pPr eaLnBrk="1" hangingPunct="1"/>
            <a:r>
              <a:rPr lang="en-US" smtClean="0">
                <a:solidFill>
                  <a:schemeClr val="tx1"/>
                </a:solidFill>
                <a:ea typeface="ＭＳ Ｐゴシック" pitchFamily="34" charset="-128"/>
              </a:rPr>
              <a:t>What is a Quality Measure?</a:t>
            </a:r>
          </a:p>
        </p:txBody>
      </p:sp>
      <p:sp>
        <p:nvSpPr>
          <p:cNvPr id="350211" name="Rectangle 3"/>
          <p:cNvSpPr>
            <a:spLocks noGrp="1" noChangeArrowheads="1"/>
          </p:cNvSpPr>
          <p:nvPr>
            <p:ph idx="1"/>
          </p:nvPr>
        </p:nvSpPr>
        <p:spPr/>
        <p:txBody>
          <a:bodyPr/>
          <a:lstStyle/>
          <a:p>
            <a:pPr marL="0" indent="0" eaLnBrk="1" hangingPunct="1">
              <a:lnSpc>
                <a:spcPct val="90000"/>
              </a:lnSpc>
              <a:buFontTx/>
              <a:buNone/>
            </a:pPr>
            <a:r>
              <a:rPr lang="en-US" smtClean="0">
                <a:ea typeface="ＭＳ Ｐゴシック" pitchFamily="34" charset="-128"/>
              </a:rPr>
              <a:t>A quality measure is a tool to assess specific aspects of care and services that are linked to better health outcomes while being consistent with current professional knowledge and meeting client needs.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819150" y="706438"/>
            <a:ext cx="7340600" cy="508000"/>
          </a:xfrm>
        </p:spPr>
        <p:txBody>
          <a:bodyPr/>
          <a:lstStyle/>
          <a:p>
            <a:pPr eaLnBrk="1" hangingPunct="1"/>
            <a:r>
              <a:rPr lang="en-US" smtClean="0">
                <a:solidFill>
                  <a:schemeClr val="tx1"/>
                </a:solidFill>
                <a:ea typeface="ＭＳ Ｐゴシック" pitchFamily="34" charset="-128"/>
              </a:rPr>
              <a:t>Measures Can Be Both…</a:t>
            </a:r>
          </a:p>
        </p:txBody>
      </p:sp>
      <p:sp>
        <p:nvSpPr>
          <p:cNvPr id="365571" name="Rectangle 3"/>
          <p:cNvSpPr>
            <a:spLocks noGrp="1" noChangeArrowheads="1"/>
          </p:cNvSpPr>
          <p:nvPr>
            <p:ph type="body" idx="4294967295"/>
          </p:nvPr>
        </p:nvSpPr>
        <p:spPr>
          <a:xfrm>
            <a:off x="533400" y="1447800"/>
            <a:ext cx="8001000" cy="4343400"/>
          </a:xfrm>
        </p:spPr>
        <p:txBody>
          <a:bodyPr/>
          <a:lstStyle/>
          <a:p>
            <a:pPr eaLnBrk="1" hangingPunct="1">
              <a:buClr>
                <a:srgbClr val="FF2929"/>
              </a:buClr>
            </a:pPr>
            <a:r>
              <a:rPr lang="en-US" smtClean="0">
                <a:ea typeface="ＭＳ Ｐゴシック" pitchFamily="34" charset="-128"/>
              </a:rPr>
              <a:t>Outcomes</a:t>
            </a:r>
          </a:p>
          <a:p>
            <a:pPr lvl="1" eaLnBrk="1" hangingPunct="1">
              <a:buClr>
                <a:srgbClr val="FF2929"/>
              </a:buClr>
            </a:pPr>
            <a:r>
              <a:rPr lang="en-US" smtClean="0">
                <a:ea typeface="ＭＳ Ｐゴシック" pitchFamily="34" charset="-128"/>
              </a:rPr>
              <a:t>The end result</a:t>
            </a:r>
          </a:p>
          <a:p>
            <a:pPr lvl="1" eaLnBrk="1" hangingPunct="1">
              <a:buClr>
                <a:srgbClr val="FF2929"/>
              </a:buClr>
            </a:pPr>
            <a:r>
              <a:rPr lang="en-US" smtClean="0">
                <a:ea typeface="ＭＳ Ｐゴシック" pitchFamily="34" charset="-128"/>
              </a:rPr>
              <a:t>The effect on the individual or the population</a:t>
            </a:r>
          </a:p>
          <a:p>
            <a:pPr eaLnBrk="1" hangingPunct="1">
              <a:buClr>
                <a:srgbClr val="FF2929"/>
              </a:buClr>
            </a:pPr>
            <a:r>
              <a:rPr lang="en-US" smtClean="0">
                <a:ea typeface="ＭＳ Ｐゴシック" pitchFamily="34" charset="-128"/>
              </a:rPr>
              <a:t>Processes</a:t>
            </a:r>
          </a:p>
          <a:p>
            <a:pPr lvl="1" eaLnBrk="1" hangingPunct="1">
              <a:buClr>
                <a:srgbClr val="FF2929"/>
              </a:buClr>
            </a:pPr>
            <a:r>
              <a:rPr lang="en-US" smtClean="0">
                <a:ea typeface="ＭＳ Ｐゴシック" pitchFamily="34" charset="-128"/>
              </a:rPr>
              <a:t>The actions taken to produce the outcome</a:t>
            </a:r>
          </a:p>
          <a:p>
            <a:pPr lvl="1" eaLnBrk="1" hangingPunct="1">
              <a:buClr>
                <a:srgbClr val="FF2929"/>
              </a:buClr>
            </a:pPr>
            <a:r>
              <a:rPr lang="en-US" smtClean="0">
                <a:ea typeface="ＭＳ Ｐゴシック" pitchFamily="34" charset="-128"/>
              </a:rPr>
              <a:t>The procedures for achieving the best outcomes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55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557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6557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6557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55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Garamond&amp;quot; IsBold=&amp;quot;0&amp;quot; IsItalic=&amp;quot;0&amp;quot; IsUnderline=&amp;quot;0&amp;quot; FontSize=&amp;quot;32&amp;quot;/&amp;gt;&amp;lt;Answer FontName=&amp;quot;Garamond&amp;quot; IsBold=&amp;quot;0&amp;quot; IsItalic=&amp;quot;0&amp;quot; IsUnderline=&amp;quot;0&amp;quot; FontSize=&amp;quot;32&amp;quot;/&amp;gt;&amp;lt;Button FontName=&amp;quot;Garamond&amp;quot; IsBold=&amp;quot;0&amp;quot; IsItalic=&amp;quot;0&amp;quot; IsUnderline=&amp;quot;0&amp;quot; FontSize=&amp;quot;14&amp;quot;/&amp;gt;&amp;lt;Message FontName=&amp;quot;Garamond&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
  <p:tag name="MMPROD_NEXTUNIQUEID" val="10012"/>
  <p:tag name="MMPROD_UIDATA" val="&lt;database version=&quot;7.0&quot;&gt;&lt;object type=&quot;1&quot; unique_id=&quot;10001&quot;&gt;&lt;object type=&quot;2&quot; unique_id=&quot;31256&quot;&gt;&lt;object type=&quot;3&quot; unique_id=&quot;31257&quot;&gt;&lt;property id=&quot;20148&quot; value=&quot;5&quot;/&gt;&lt;property id=&quot;20300&quot; value=&quot;Slide 1 - &amp;quot;An Introduction to Performance Measurement for Quality Improvement&amp;quot;&quot;/&gt;&lt;property id=&quot;20307&quot; value=&quot;259&quot;/&gt;&lt;/object&gt;&lt;object type=&quot;3&quot; unique_id=&quot;31258&quot;&gt;&lt;property id=&quot;20148&quot; value=&quot;5&quot;/&gt;&lt;property id=&quot;20300&quot; value=&quot;Slide 2 - &amp;quot;Learning Objectives&amp;quot;&quot;/&gt;&lt;property id=&quot;20307&quot; value=&quot;267&quot;/&gt;&lt;/object&gt;&lt;object type=&quot;3&quot; unique_id=&quot;31259&quot;&gt;&lt;property id=&quot;20148&quot; value=&quot;5&quot;/&gt;&lt;property id=&quot;20300&quot; value=&quot;Slide 3 - &amp;quot;Agenda&amp;quot;&quot;/&gt;&lt;property id=&quot;20307&quot; value=&quot;315&quot;/&gt;&lt;/object&gt;&lt;object type=&quot;3&quot; unique_id=&quot;31261&quot;&gt;&lt;property id=&quot;20148&quot; value=&quot;5&quot;/&gt;&lt;property id=&quot;20300&quot; value=&quot;Slide 4 - &amp;quot;Key Question&amp;quot;&quot;/&gt;&lt;property id=&quot;20307&quot; value=&quot;260&quot;/&gt;&lt;/object&gt;&lt;object type=&quot;3&quot; unique_id=&quot;31262&quot;&gt;&lt;property id=&quot;20148&quot; value=&quot;5&quot;/&gt;&lt;property id=&quot;20300&quot; value=&quot;Slide 5 - &amp;quot;Pop Quiz&amp;quot;&quot;/&gt;&lt;property id=&quot;20307&quot; value=&quot;263&quot;/&gt;&lt;/object&gt;&lt;object type=&quot;3&quot; unique_id=&quot;31263&quot;&gt;&lt;property id=&quot;20148&quot; value=&quot;5&quot;/&gt;&lt;property id=&quot;20300&quot; value=&quot;Slide 6 - &amp;quot;Answer:  About 1,200,000&amp;quot;&quot;/&gt;&lt;property id=&quot;20307&quot; value=&quot;264&quot;/&gt;&lt;/object&gt;&lt;object type=&quot;3&quot; unique_id=&quot;31264&quot;&gt;&lt;property id=&quot;20148&quot; value=&quot;5&quot;/&gt;&lt;property id=&quot;20300&quot; value=&quot;Slide 7 - &amp;quot;Why Measure?&amp;quot;&quot;/&gt;&lt;property id=&quot;20307&quot; value=&quot;265&quot;/&gt;&lt;/object&gt;&lt;object type=&quot;3&quot; unique_id=&quot;31265&quot;&gt;&lt;property id=&quot;20148&quot; value=&quot;5&quot;/&gt;&lt;property id=&quot;20300&quot; value=&quot;Slide 8 - &amp;quot;Measurement and Quality Improvement are Interlinked&amp;quot;&quot;/&gt;&lt;property id=&quot;20307&quot; value=&quot;266&quot;/&gt;&lt;/object&gt;&lt;object type=&quot;3&quot; unique_id=&quot;31267&quot;&gt;&lt;property id=&quot;20148&quot; value=&quot;5&quot;/&gt;&lt;property id=&quot;20300&quot; value=&quot;Slide 9 - &amp;quot;What is a Quality Indicator?&amp;quot;&quot;/&gt;&lt;property id=&quot;20307&quot; value=&quot;280&quot;/&gt;&lt;/object&gt;&lt;object type=&quot;3&quot; unique_id=&quot;31268&quot;&gt;&lt;property id=&quot;20148&quot; value=&quot;5&quot;/&gt;&lt;property id=&quot;20300&quot; value=&quot;Slide 10 - &amp;quot;Indicators Measure Both…&amp;quot;&quot;/&gt;&lt;property id=&quot;20307&quot; value=&quot;281&quot;/&gt;&lt;/object&gt;&lt;object type=&quot;3&quot; unique_id=&quot;31269&quot;&gt;&lt;property id=&quot;20148&quot; value=&quot;5&quot;/&gt;&lt;property id=&quot;20300&quot; value=&quot;Slide 11 - &amp;quot;Examples of Outcomes Include:&amp;quot;&quot;/&gt;&lt;property id=&quot;20307&quot; value=&quot;282&quot;/&gt;&lt;/object&gt;&lt;object type=&quot;3&quot; unique_id=&quot;31270&quot;&gt;&lt;property id=&quot;20148&quot; value=&quot;5&quot;/&gt;&lt;property id=&quot;20300&quot; value=&quot;Slide 12 - &amp;quot;What Makes a Good Indicator?&amp;quot;&quot;/&gt;&lt;property id=&quot;20307&quot; value=&quot;283&quot;/&gt;&lt;/object&gt;&lt;object type=&quot;3&quot; unique_id=&quot;31271&quot;&gt;&lt;property id=&quot;20148&quot; value=&quot;5&quot;/&gt;&lt;property id=&quot;20300&quot; value=&quot;Slide 13 - &amp;quot;What Makes a Good Indicator?&amp;quot;&quot;/&gt;&lt;property id=&quot;20307&quot; value=&quot;284&quot;/&gt;&lt;/object&gt;&lt;object type=&quot;3&quot; unique_id=&quot;31275&quot;&gt;&lt;property id=&quot;20148&quot; value=&quot;5&quot;/&gt;&lt;property id=&quot;20300&quot; value=&quot;Slide 24 - &amp;quot;Key Question&amp;quot;&quot;/&gt;&lt;property id=&quot;20307&quot; value=&quot;268&quot;/&gt;&lt;/object&gt;&lt;object type=&quot;3&quot; unique_id=&quot;31276&quot;&gt;&lt;property id=&quot;20148&quot; value=&quot;5&quot;/&gt;&lt;property id=&quot;20300&quot; value=&quot;Slide 25 - &amp;quot;Develop Criteria to Define Your Measurement Population&amp;quot;&quot;/&gt;&lt;property id=&quot;20307&quot; value=&quot;269&quot;/&gt;&lt;/object&gt;&lt;object type=&quot;3&quot; unique_id=&quot;31277&quot;&gt;&lt;property id=&quot;20148&quot; value=&quot;5&quot;/&gt;&lt;property id=&quot;20300&quot; value=&quot;Slide 26 - &amp;quot;Example: Eligibility Definition by HIVQUAL US&amp;quot;&quot;/&gt;&lt;property id=&quot;20307&quot; value=&quot;270&quot;/&gt;&lt;/object&gt;&lt;object type=&quot;3&quot; unique_id=&quot;31278&quot;&gt;&lt;property id=&quot;20148&quot; value=&quot;5&quot;/&gt;&lt;property id=&quot;20300&quot; value=&quot;Slide 27 - &amp;quot;“Just Enough” Data: Not 100% and Not Maximal Power&amp;quot;&quot;/&gt;&lt;property id=&quot;20307&quot; value=&quot;271&quot;/&gt;&lt;/object&gt;&lt;object type=&quot;3&quot; unique_id=&quot;31279&quot;&gt;&lt;property id=&quot;20148&quot; value=&quot;5&quot;/&gt;&lt;property id=&quot;20300&quot; value=&quot;Slide 28 - &amp;quot;The HIVQUAL Sample Size Table&amp;quot;&quot;/&gt;&lt;property id=&quot;20307&quot; value=&quot;272&quot;/&gt;&lt;/object&gt;&lt;object type=&quot;3&quot; unique_id=&quot;31280&quot;&gt;&lt;property id=&quot;20148&quot; value=&quot;5&quot;/&gt;&lt;property id=&quot;20300&quot; value=&quot;Slide 29 - &amp;quot;Construct Your Sample Size&amp;quot;&quot;/&gt;&lt;property id=&quot;20307&quot; value=&quot;274&quot;/&gt;&lt;/object&gt;&lt;object type=&quot;3&quot; unique_id=&quot;31281&quot;&gt;&lt;property id=&quot;20148&quot; value=&quot;5&quot;/&gt;&lt;property id=&quot;20300&quot; value=&quot;Slide 30 - &amp;quot;Construct Your Sample Size&amp;quot;&quot;/&gt;&lt;property id=&quot;20307&quot; value=&quot;275&quot;/&gt;&lt;/object&gt;&lt;object type=&quot;3&quot; unique_id=&quot;31284&quot;&gt;&lt;property id=&quot;20148&quot; value=&quot;5&quot;/&gt;&lt;property id=&quot;20300&quot; value=&quot;Slide 31 - &amp;quot;Construct Your Sample Size&amp;quot;&quot;/&gt;&lt;property id=&quot;20307&quot; value=&quot;278&quot;/&gt;&lt;/object&gt;&lt;object type=&quot;3&quot; unique_id=&quot;31288&quot;&gt;&lt;property id=&quot;20148&quot; value=&quot;5&quot;/&gt;&lt;property id=&quot;20300&quot; value=&quot;Slide 32 - &amp;quot;Develop Simple Data Collection Forms &amp;quot;&quot;/&gt;&lt;property id=&quot;20307&quot; value=&quot;292&quot;/&gt;&lt;/object&gt;&lt;object type=&quot;3&quot; unique_id=&quot;31289&quot;&gt;&lt;property id=&quot;20148&quot; value=&quot;5&quot;/&gt;&lt;property id=&quot;20300&quot; value=&quot;Slide 33 - &amp;quot;Example of Data Collection Forms&amp;quot;&quot;/&gt;&lt;property id=&quot;20307&quot; value=&quot;293&quot;/&gt;&lt;/object&gt;&lt;object type=&quot;3&quot; unique_id=&quot;31290&quot;&gt;&lt;property id=&quot;20148&quot; value=&quot;5&quot;/&gt;&lt;property id=&quot;20300&quot; value=&quot;Slide 34 - &amp;quot;Establish Accountability for Data Collection&amp;quot;&quot;/&gt;&lt;property id=&quot;20307&quot; value=&quot;294&quot;/&gt;&lt;/object&gt;&lt;object type=&quot;3&quot; unique_id=&quot;31291&quot;&gt;&lt;property id=&quot;20148&quot; value=&quot;5&quot;/&gt;&lt;property id=&quot;20300&quot; value=&quot;Slide 35 - &amp;quot;Train Your Abstractors&amp;quot;&quot;/&gt;&lt;property id=&quot;20307&quot; value=&quot;295&quot;/&gt;&lt;/object&gt;&lt;object type=&quot;3&quot; unique_id=&quot;31292&quot;&gt;&lt;property id=&quot;20148&quot; value=&quot;5&quot;/&gt;&lt;property id=&quot;20300&quot; value=&quot;Slide 36 - &amp;quot;Run a Pilot&amp;quot;&quot;/&gt;&lt;property id=&quot;20307&quot; value=&quot;296&quot;/&gt;&lt;/object&gt;&lt;object type=&quot;3&quot; unique_id=&quot;31294&quot;&gt;&lt;property id=&quot;20148&quot; value=&quot;5&quot;/&gt;&lt;property id=&quot;20300&quot; value=&quot;Slide 37 - &amp;quot;Key Points&amp;quot;&quot;/&gt;&lt;property id=&quot;20307&quot; value=&quot;298&quot;/&gt;&lt;/object&gt;&lt;object type=&quot;3&quot; unique_id=&quot;31295&quot;&gt;&lt;property id=&quot;20148&quot; value=&quot;5&quot;/&gt;&lt;property id=&quot;20300&quot; value=&quot;Slide 38 - &amp;quot;Develop Your Own Work Plan for Data Collection&amp;quot;&quot;/&gt;&lt;property id=&quot;20307&quot; value=&quot;299&quot;/&gt;&lt;/object&gt;&lt;object type=&quot;3&quot; unique_id=&quot;31296&quot;&gt;&lt;property id=&quot;20148&quot; value=&quot;5&quot;/&gt;&lt;property id=&quot;20300&quot; value=&quot;Slide 39 - &amp;quot;Data Collection Plan&amp;quot;&quot;/&gt;&lt;property id=&quot;20307&quot; value=&quot;301&quot;/&gt;&lt;/object&gt;&lt;object type=&quot;3&quot; unique_id=&quot;31297&quot;&gt;&lt;property id=&quot;20148&quot; value=&quot;5&quot;/&gt;&lt;property id=&quot;20300&quot; value=&quot;Slide 40&quot;/&gt;&lt;property id=&quot;20307&quot; value=&quot;300&quot;/&gt;&lt;/object&gt;&lt;object type=&quot;3&quot; unique_id=&quot;31303&quot;&gt;&lt;property id=&quot;20148&quot; value=&quot;5&quot;/&gt;&lt;property id=&quot;20300&quot; value=&quot;Slide 41 - &amp;quot;How would you rate each of the following on a scale of 1 (&amp;quot;It makes me shudder even to think about it&amp;quot;) to 5 (&amp;quot;It &quot;/&gt;&lt;property id=&quot;20307&quot; value=&quot;307&quot;/&gt;&lt;/object&gt;&lt;object type=&quot;3&quot; unique_id=&quot;31304&quot;&gt;&lt;property id=&quot;20148&quot; value=&quot;5&quot;/&gt;&lt;property id=&quot;20300&quot; value=&quot;Slide 42 - &amp;quot;Key Practical Strategies for Data Collection:&amp;quot;&quot;/&gt;&lt;property id=&quot;20307&quot; value=&quot;309&quot;/&gt;&lt;/object&gt;&lt;object type=&quot;3&quot; unique_id=&quot;31305&quot;&gt;&lt;property id=&quot;20148&quot; value=&quot;5&quot;/&gt;&lt;property id=&quot;20300&quot; value=&quot;Slide 43 - &amp;quot;Reviewing Data—Answer these ?&amp;quot;&quot;/&gt;&lt;property id=&quot;20307&quot; value=&quot;310&quot;/&gt;&lt;/object&gt;&lt;object type=&quot;3&quot; unique_id=&quot;34668&quot;&gt;&lt;property id=&quot;20148&quot; value=&quot;5&quot;/&gt;&lt;property id=&quot;20300&quot; value=&quot;Slide 45 - &amp;quot;Performance Measurement Resources&amp;quot;&quot;/&gt;&lt;property id=&quot;20307&quot; value=&quot;320&quot;/&gt;&lt;/object&gt;&lt;object type=&quot;3&quot; unique_id=&quot;34669&quot;&gt;&lt;property id=&quot;20148&quot; value=&quot;5&quot;/&gt;&lt;property id=&quot;20300&quot; value=&quot;Slide 48 - &amp;quot;Quality Academy&amp;quot;&quot;/&gt;&lt;property id=&quot;20307&quot; value=&quot;321&quot;/&gt;&lt;/object&gt;&lt;object type=&quot;3&quot; unique_id=&quot;34671&quot;&gt;&lt;property id=&quot;20148&quot; value=&quot;5&quot;/&gt;&lt;property id=&quot;20300&quot; value=&quot;Slide 50 - &amp;quot;Lori DeLorenzo, RN, MSN&amp;#x0D;&amp;#x0A;NQC Consultant&amp;#x0D;&amp;#x0A;National Quality Center (NQC)&amp;#x0D;&amp;#x0A;&amp;quot;&quot;/&gt;&lt;property id=&quot;20307&quot; value=&quot;318&quot;/&gt;&lt;/object&gt;&lt;object type=&quot;3&quot; unique_id=&quot;34832&quot;&gt;&lt;property id=&quot;20148&quot; value=&quot;5&quot;/&gt;&lt;property id=&quot;20300&quot; value=&quot;Slide 46 - &amp;quot;Performance Measurement Resources&amp;quot;&quot;/&gt;&lt;property id=&quot;20307&quot; value=&quot;322&quot;/&gt;&lt;/object&gt;&lt;object type=&quot;3&quot; unique_id=&quot;39821&quot;&gt;&lt;property id=&quot;20148&quot; value=&quot;5&quot;/&gt;&lt;property id=&quot;20300&quot; value=&quot;Slide 16 - &amp;quot;HAB Core Clinical Performance Measures Address 3 Aspects of Care&amp;quot;&quot;/&gt;&lt;property id=&quot;20307&quot; value=&quot;329&quot;/&gt;&lt;/object&gt;&lt;object type=&quot;3&quot; unique_id=&quot;39825&quot;&gt;&lt;property id=&quot;20148&quot; value=&quot;5&quot;/&gt;&lt;property id=&quot;20300&quot; value=&quot;Slide 17 - &amp;quot;HAB Does Not Require Grantees to Use These Indicators&amp;quot;&quot;/&gt;&lt;property id=&quot;20307&quot; value=&quot;324&quot;/&gt;&lt;/object&gt;&lt;object type=&quot;3&quot; unique_id=&quot;39827&quot;&gt;&lt;property id=&quot;20148&quot; value=&quot;5&quot;/&gt;&lt;property id=&quot;20300&quot; value=&quot;Slide 19 - &amp;quot;These Measures Are Useful at Many Levels of HIV Care&amp;quot;&quot;/&gt;&lt;property id=&quot;20307&quot; value=&quot;326&quot;/&gt;&lt;/object&gt;&lt;object type=&quot;3&quot; unique_id=&quot;39829&quot;&gt;&lt;property id=&quot;20148&quot; value=&quot;5&quot;/&gt;&lt;property id=&quot;20300&quot; value=&quot;Slide 21 - &amp;quot;The Measures Provide a Menu of Choices&amp;quot;&quot;/&gt;&lt;property id=&quot;20307&quot; value=&quot;335&quot;/&gt;&lt;/object&gt;&lt;object type=&quot;3&quot; unique_id=&quot;39830&quot;&gt;&lt;property id=&quot;20148&quot; value=&quot;5&quot;/&gt;&lt;property id=&quot;20300&quot; value=&quot;Slide 49 - &amp;quot;Aha Moment and Action Planning&amp;quot;&quot;/&gt;&lt;property id=&quot;20307&quot; value=&quot;336&quot;/&gt;&lt;/object&gt;&lt;object type=&quot;3&quot; unique_id=&quot;39832&quot;&gt;&lt;property id=&quot;20148&quot; value=&quot;5&quot;/&gt;&lt;property id=&quot;20300&quot; value=&quot;Slide 14 - &amp;quot;Range of Performance Measures Available&amp;quot;&quot;/&gt;&lt;property id=&quot;20307&quot; value=&quot;345&quot;/&gt;&lt;/object&gt;&lt;object type=&quot;3&quot; unique_id=&quot;39833&quot;&gt;&lt;property id=&quot;20148&quot; value=&quot;5&quot;/&gt;&lt;property id=&quot;20300&quot; value=&quot;Slide 15 - &amp;quot;HAB Performance Measures&amp;#x0D;&amp;#x0A; www.hab.hrsa.gov/deliverhivaidscare/habperformmeasures.html&amp;quot;&quot;/&gt;&lt;property id=&quot;20307&quot; value=&quot;348&quot;/&gt;&lt;/object&gt;&lt;object type=&quot;3&quot; unique_id=&quot;39834&quot;&gt;&lt;property id=&quot;20148&quot; value=&quot;5&quot;/&gt;&lt;property id=&quot;20300&quot; value=&quot;Slide 18&quot;/&gt;&lt;property id=&quot;20307&quot; value=&quot;350&quot;/&gt;&lt;/object&gt;&lt;object type=&quot;3&quot; unique_id=&quot;39835&quot;&gt;&lt;property id=&quot;20148&quot; value=&quot;5&quot;/&gt;&lt;property id=&quot;20300&quot; value=&quot;Slide 20 - &amp;quot;Key Question&amp;quot;&quot;/&gt;&lt;property id=&quot;20307&quot; value=&quot;351&quot;/&gt;&lt;/object&gt;&lt;object type=&quot;3&quot; unique_id=&quot;39836&quot;&gt;&lt;property id=&quot;20148&quot; value=&quot;5&quot;/&gt;&lt;property id=&quot;20300&quot; value=&quot;Slide 22 - &amp;quot;Selecting &amp;amp; Prioritizing Measures&amp;quot;&quot;/&gt;&lt;property id=&quot;20307&quot; value=&quot;352&quot;/&gt;&lt;/object&gt;&lt;object type=&quot;3&quot; unique_id=&quot;39837&quot;&gt;&lt;property id=&quot;20148&quot; value=&quot;5&quot;/&gt;&lt;property id=&quot;20300&quot; value=&quot;Slide 23 - &amp;quot;Balanced Measures&amp;quot;&quot;/&gt;&lt;property id=&quot;20307&quot; value=&quot;353&quot;/&gt;&lt;/object&gt;&lt;object type=&quot;3&quot; unique_id=&quot;39838&quot;&gt;&lt;property id=&quot;20148&quot; value=&quot;5&quot;/&gt;&lt;property id=&quot;20300&quot; value=&quot;Slide 44 - &amp;quot;Use the Data to Guide your Improvement Work&amp;quot;&quot;/&gt;&lt;property id=&quot;20307&quot; value=&quot;346&quot;/&gt;&lt;/object&gt;&lt;object type=&quot;3&quot; unique_id=&quot;39839&quot;&gt;&lt;property id=&quot;20148&quot; value=&quot;5&quot;/&gt;&lt;property id=&quot;20300&quot; value=&quot;Slide 47&quot;/&gt;&lt;property id=&quot;20307&quot; value=&quot;338&quot;/&gt;&lt;/object&gt;&lt;/object&gt;&lt;object type=&quot;8&quot; unique_id=&quot;3136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MMPROD_ID" val="20733"/>
  <p:tag name="MMPROD_ABSOLUTEPOSITIONID" val="6012"/>
  <p:tag name="MMPROD_LASTVALUES" val="&lt;ChangeData&gt;&lt;Text&gt;&lt;![CDATA[2]]&gt;&lt;/Text&gt;&lt;FontSize&gt;&lt;![CDATA[16]]&gt;&lt;/FontSize&gt;&lt;Left&gt;&lt;![CDATA[474.25]]&gt;&lt;/Left&gt;&lt;Top&gt;&lt;![CDATA[153.5]]&gt;&lt;/Top&gt;&lt;/ChangeData&gt;"/>
</p:tagLst>
</file>

<file path=ppt/tags/tag11.xml><?xml version="1.0" encoding="utf-8"?>
<p:tagLst xmlns:a="http://schemas.openxmlformats.org/drawingml/2006/main" xmlns:r="http://schemas.openxmlformats.org/officeDocument/2006/relationships" xmlns:p="http://schemas.openxmlformats.org/presentationml/2006/main">
  <p:tag name="MMPROD_ID" val="20734"/>
  <p:tag name="MMPROD_ABSOLUTEPOSITIONID" val="6013"/>
  <p:tag name="MMPROD_LASTVALUES" val="&lt;ChangeData&gt;&lt;Text&gt;&lt;![CDATA[3]]&gt;&lt;/Text&gt;&lt;FontSize&gt;&lt;![CDATA[16]]&gt;&lt;/FontSize&gt;&lt;Left&gt;&lt;![CDATA[516.375]]&gt;&lt;/Left&gt;&lt;Top&gt;&lt;![CDATA[153.5]]&gt;&lt;/Top&gt;&lt;/ChangeData&gt;"/>
</p:tagLst>
</file>

<file path=ppt/tags/tag12.xml><?xml version="1.0" encoding="utf-8"?>
<p:tagLst xmlns:a="http://schemas.openxmlformats.org/drawingml/2006/main" xmlns:r="http://schemas.openxmlformats.org/officeDocument/2006/relationships" xmlns:p="http://schemas.openxmlformats.org/presentationml/2006/main">
  <p:tag name="MMPROD_ID" val="20735"/>
  <p:tag name="MMPROD_ABSOLUTEPOSITIONID" val="6014"/>
  <p:tag name="MMPROD_LASTVALUES" val="&lt;ChangeData&gt;&lt;Text&gt;&lt;![CDATA[4]]&gt;&lt;/Text&gt;&lt;FontSize&gt;&lt;![CDATA[16]]&gt;&lt;/FontSize&gt;&lt;Left&gt;&lt;![CDATA[558.5]]&gt;&lt;/Left&gt;&lt;Top&gt;&lt;![CDATA[153.5]]&gt;&lt;/Top&gt;&lt;/ChangeData&gt;"/>
</p:tagLst>
</file>

<file path=ppt/tags/tag13.xml><?xml version="1.0" encoding="utf-8"?>
<p:tagLst xmlns:a="http://schemas.openxmlformats.org/drawingml/2006/main" xmlns:r="http://schemas.openxmlformats.org/officeDocument/2006/relationships" xmlns:p="http://schemas.openxmlformats.org/presentationml/2006/main">
  <p:tag name="MMPROD_ID" val="20736"/>
  <p:tag name="MMPROD_ABSOLUTEPOSITIONID" val="6015"/>
  <p:tag name="MMPROD_LASTVALUES" val="&lt;ChangeData&gt;&lt;Text&gt;&lt;![CDATA[5]]&gt;&lt;/Text&gt;&lt;FontSize&gt;&lt;![CDATA[16]]&gt;&lt;/FontSize&gt;&lt;Left&gt;&lt;![CDATA[600.75]]&gt;&lt;/Left&gt;&lt;Top&gt;&lt;![CDATA[153.5]]&gt;&lt;/Top&gt;&lt;/ChangeData&gt;"/>
</p:tagLst>
</file>

<file path=ppt/tags/tag14.xml><?xml version="1.0" encoding="utf-8"?>
<p:tagLst xmlns:a="http://schemas.openxmlformats.org/drawingml/2006/main" xmlns:r="http://schemas.openxmlformats.org/officeDocument/2006/relationships" xmlns:p="http://schemas.openxmlformats.org/presentationml/2006/main">
  <p:tag name="MMPROD_ABSOLUTEPOSITIONID" val="5095"/>
  <p:tag name="MMPROD_CONTROLTYPE" val="6"/>
  <p:tag name="MMPROD_LASTVALUES" val="&lt;ChangeData&gt;&lt;Text&gt;&lt;![CDATA[The usefulness of the information the data gave us]]&gt;&lt;/Text&gt;&lt;FontSize&gt;&lt;![CDATA[20]]&gt;&lt;/FontSize&gt;&lt;Left&gt;&lt;![CDATA[60]]&gt;&lt;/Left&gt;&lt;Top&gt;&lt;![CDATA[385.75]]&gt;&lt;/Top&gt;&lt;/ChangeData&gt;"/>
</p:tagLst>
</file>

<file path=ppt/tags/tag15.xml><?xml version="1.0" encoding="utf-8"?>
<p:tagLst xmlns:a="http://schemas.openxmlformats.org/drawingml/2006/main" xmlns:r="http://schemas.openxmlformats.org/officeDocument/2006/relationships" xmlns:p="http://schemas.openxmlformats.org/presentationml/2006/main">
  <p:tag name="MMPROD_ABSOLUTEPOSITIONID" val="4095"/>
</p:tagLst>
</file>

<file path=ppt/tags/tag16.xml><?xml version="1.0" encoding="utf-8"?>
<p:tagLst xmlns:a="http://schemas.openxmlformats.org/drawingml/2006/main" xmlns:r="http://schemas.openxmlformats.org/officeDocument/2006/relationships" xmlns:p="http://schemas.openxmlformats.org/presentationml/2006/main">
  <p:tag name="MMPROD_ABSOLUTEPOSITIONID" val="5015"/>
  <p:tag name="MMPROD_CONTROLTYPE" val="1"/>
  <p:tag name="MMPROD_SCALEOPERATION" val="1"/>
</p:tagLst>
</file>

<file path=ppt/tags/tag17.xml><?xml version="1.0" encoding="utf-8"?>
<p:tagLst xmlns:a="http://schemas.openxmlformats.org/drawingml/2006/main" xmlns:r="http://schemas.openxmlformats.org/officeDocument/2006/relationships" xmlns:p="http://schemas.openxmlformats.org/presentationml/2006/main">
  <p:tag name="MMPROD_ABSOLUTEPOSITIONID" val="5025"/>
  <p:tag name="MMPROD_CONTROLTYPE" val="1"/>
  <p:tag name="MMPROD_SCALEOPERATION" val="1"/>
</p:tagLst>
</file>

<file path=ppt/tags/tag18.xml><?xml version="1.0" encoding="utf-8"?>
<p:tagLst xmlns:a="http://schemas.openxmlformats.org/drawingml/2006/main" xmlns:r="http://schemas.openxmlformats.org/officeDocument/2006/relationships" xmlns:p="http://schemas.openxmlformats.org/presentationml/2006/main">
  <p:tag name="MMPROD_ABSOLUTEPOSITIONID" val="5035"/>
  <p:tag name="MMPROD_CONTROLTYPE" val="1"/>
  <p:tag name="MMPROD_SCALEOPERATION" val="1"/>
</p:tagLst>
</file>

<file path=ppt/tags/tag19.xml><?xml version="1.0" encoding="utf-8"?>
<p:tagLst xmlns:a="http://schemas.openxmlformats.org/drawingml/2006/main" xmlns:r="http://schemas.openxmlformats.org/officeDocument/2006/relationships" xmlns:p="http://schemas.openxmlformats.org/presentationml/2006/main">
  <p:tag name="MMPROD_ABSOLUTEPOSITIONID" val="5045"/>
  <p:tag name="MMPROD_CONTROLTYPE" val="1"/>
  <p:tag name="MMPROD_SCALEOPERATION" val="1"/>
</p:tagLst>
</file>

<file path=ppt/tags/tag2.xml><?xml version="1.0" encoding="utf-8"?>
<p:tagLst xmlns:a="http://schemas.openxmlformats.org/drawingml/2006/main" xmlns:r="http://schemas.openxmlformats.org/officeDocument/2006/relationships" xmlns:p="http://schemas.openxmlformats.org/presentationml/2006/main">
  <p:tag name="MMPROD_LASTVALUES" val="&lt;ChangeData&gt;&lt;SlideID&gt;&lt;![CDATA[393]]&gt;&lt;/SlideID&gt;&lt;/ChangeData&gt;"/>
  <p:tag name="MMPROD_PASSDATA" val="&lt;object type=&quot;10050&quot; unique_id=&quot;20729&quot;&gt;&lt;property id=&quot;10020&quot; value=&quot;2&quot;/&gt;&lt;property id=&quot;10191&quot; value=&quot;-1&quot;/&gt;&lt;/object&gt;"/>
  <p:tag name="MMPROD_FAILDATA" val="&lt;object type=&quot;10051&quot; unique_id=&quot;20730&quot;&gt;&lt;property id=&quot;10020&quot; value=&quot;2&quot;/&gt;&lt;property id=&quot;10191&quot; value=&quot;-1&quot;/&gt;&lt;/object&gt;"/>
  <p:tag name="MMPROD_ID" val="20727"/>
  <p:tag name="MMPROD_TYPE" val="10010"/>
  <p:tag name="MMPROD_DATA" val="&lt;property id=&quot;10025&quot; value=&quot;300&quot;/&gt;&lt;property id=&quot;10026&quot; value=&quot;10&quot;/&gt;&lt;property id=&quot;10027&quot; value=&quot;Interaction20727&quot;/&gt;&lt;property id=&quot;10070&quot; value=&quot;Rating Scale (Likert)&quot;/&gt;&lt;property id=&quot;10098&quot; value=&quot;Rating Scale (Likert)&quot;/&gt;&lt;property id=&quot;10100&quot; value=&quot;0&quot;/&gt;&lt;property id=&quot;10108&quot; value=&quot;0&quot;/&gt;&lt;property id=&quot;10109&quot; value=&quot;0&quot;/&gt;&lt;property id=&quot;10110&quot; value=&quot;0&quot;/&gt;&lt;property id=&quot;10111&quot; value=&quot;1&quot;/&gt;&lt;property id=&quot;10112&quot; value=&quot;1&quot;/&gt;&lt;property id=&quot;10115&quot; value=&quot;0&quot;/&gt;&lt;property id=&quot;10120&quot; value=&quot;0&quot;/&gt;&lt;property id=&quot;10131&quot; value=&quot;1&quot;/&gt;&lt;property id=&quot;10132&quot; value=&quot;1&quot;/&gt;&lt;property id=&quot;10159&quot; value=&quot;1&quot;/&gt;&lt;property id=&quot;10178&quot; value=&quot;1&quot;/&gt;&lt;property id=&quot;10182&quot; value=&quot;1&quot;/&gt;"/>
  <p:tag name="MMPROD_COLLECTIONCONTAINERID" val="20000"/>
  <p:tag name="MMPROD_DATAEXT" val="&lt;object type=&quot;10044&quot; unique_id=&quot;20728&quot;&gt;&lt;object type=&quot;10025&quot; unique_id=&quot;20732&quot;&gt;&lt;property id=&quot;10064&quot; value=&quot;1&quot;/&gt;&lt;property id=&quot;10181&quot; value=&quot;1&quot;/&gt;&lt;property id=&quot;10199&quot; value=&quot;0&quot;/&gt;&lt;/object&gt;&lt;object type=&quot;10025&quot; unique_id=&quot;20733&quot;&gt;&lt;property id=&quot;10064&quot; value=&quot;2&quot;/&gt;&lt;property id=&quot;10181&quot; value=&quot;1&quot;/&gt;&lt;property id=&quot;10199&quot; value=&quot;0&quot;/&gt;&lt;/object&gt;&lt;object type=&quot;10025&quot; unique_id=&quot;20734&quot;&gt;&lt;property id=&quot;10064&quot; value=&quot;3&quot;/&gt;&lt;property id=&quot;10181&quot; value=&quot;1&quot;/&gt;&lt;property id=&quot;10199&quot; value=&quot;0&quot;/&gt;&lt;/object&gt;&lt;object type=&quot;10025&quot; unique_id=&quot;20735&quot;&gt;&lt;property id=&quot;10064&quot; value=&quot;4&quot;/&gt;&lt;property id=&quot;10181&quot; value=&quot;1&quot;/&gt;&lt;property id=&quot;10199&quot; value=&quot;0&quot;/&gt;&lt;/object&gt;&lt;object type=&quot;10025&quot; unique_id=&quot;20736&quot;&gt;&lt;property id=&quot;10064&quot; value=&quot;5&quot;/&gt;&lt;property id=&quot;10181&quot; value=&quot;1&quot;/&gt;&lt;property id=&quot;10199&quot; value=&quot;0&quot;/&gt;&lt;/object&gt;&lt;/object&gt;"/>
  <p:tag name="MMPROD_RESPONSECOUNT" val="5"/>
  <p:tag name="MMPROD_PARENTID" val="20744"/>
  <p:tag name="MMPROD_ITEMCOUNT" val="5"/>
</p:tagLst>
</file>

<file path=ppt/tags/tag20.xml><?xml version="1.0" encoding="utf-8"?>
<p:tagLst xmlns:a="http://schemas.openxmlformats.org/drawingml/2006/main" xmlns:r="http://schemas.openxmlformats.org/officeDocument/2006/relationships" xmlns:p="http://schemas.openxmlformats.org/presentationml/2006/main">
  <p:tag name="MMPROD_ABSOLUTEPOSITIONID" val="5055"/>
  <p:tag name="MMPROD_CONTROLTYPE" val="1"/>
  <p:tag name="MMPROD_SCALEOPERATION" val="1"/>
</p:tagLst>
</file>

<file path=ppt/tags/tag21.xml><?xml version="1.0" encoding="utf-8"?>
<p:tagLst xmlns:a="http://schemas.openxmlformats.org/drawingml/2006/main" xmlns:r="http://schemas.openxmlformats.org/officeDocument/2006/relationships" xmlns:p="http://schemas.openxmlformats.org/presentationml/2006/main">
  <p:tag name="MMPROD_ABSOLUTEPOSITIONID" val="5094"/>
  <p:tag name="MMPROD_CONTROLTYPE" val="6"/>
  <p:tag name="MMPROD_LASTVALUES" val="&lt;ChangeData&gt;&lt;Text&gt;&lt;![CDATA[The accuracy of the results]]&gt;&lt;/Text&gt;&lt;FontSize&gt;&lt;![CDATA[20]]&gt;&lt;/FontSize&gt;&lt;Left&gt;&lt;![CDATA[60]]&gt;&lt;/Left&gt;&lt;Top&gt;&lt;![CDATA[348.125]]&gt;&lt;/Top&gt;&lt;/ChangeData&gt;"/>
</p:tagLst>
</file>

<file path=ppt/tags/tag22.xml><?xml version="1.0" encoding="utf-8"?>
<p:tagLst xmlns:a="http://schemas.openxmlformats.org/drawingml/2006/main" xmlns:r="http://schemas.openxmlformats.org/officeDocument/2006/relationships" xmlns:p="http://schemas.openxmlformats.org/presentationml/2006/main">
  <p:tag name="MMPROD_ABSOLUTEPOSITIONID" val="4094"/>
</p:tagLst>
</file>

<file path=ppt/tags/tag23.xml><?xml version="1.0" encoding="utf-8"?>
<p:tagLst xmlns:a="http://schemas.openxmlformats.org/drawingml/2006/main" xmlns:r="http://schemas.openxmlformats.org/officeDocument/2006/relationships" xmlns:p="http://schemas.openxmlformats.org/presentationml/2006/main">
  <p:tag name="MMPROD_ABSOLUTEPOSITIONID" val="5014"/>
  <p:tag name="MMPROD_CONTROLTYPE" val="1"/>
  <p:tag name="MMPROD_SCALEOPERATION" val="1"/>
</p:tagLst>
</file>

<file path=ppt/tags/tag24.xml><?xml version="1.0" encoding="utf-8"?>
<p:tagLst xmlns:a="http://schemas.openxmlformats.org/drawingml/2006/main" xmlns:r="http://schemas.openxmlformats.org/officeDocument/2006/relationships" xmlns:p="http://schemas.openxmlformats.org/presentationml/2006/main">
  <p:tag name="MMPROD_ABSOLUTEPOSITIONID" val="5024"/>
  <p:tag name="MMPROD_CONTROLTYPE" val="1"/>
  <p:tag name="MMPROD_SCALEOPERATION" val="1"/>
</p:tagLst>
</file>

<file path=ppt/tags/tag25.xml><?xml version="1.0" encoding="utf-8"?>
<p:tagLst xmlns:a="http://schemas.openxmlformats.org/drawingml/2006/main" xmlns:r="http://schemas.openxmlformats.org/officeDocument/2006/relationships" xmlns:p="http://schemas.openxmlformats.org/presentationml/2006/main">
  <p:tag name="MMPROD_ABSOLUTEPOSITIONID" val="5034"/>
  <p:tag name="MMPROD_CONTROLTYPE" val="1"/>
  <p:tag name="MMPROD_SCALEOPERATION" val="1"/>
</p:tagLst>
</file>

<file path=ppt/tags/tag26.xml><?xml version="1.0" encoding="utf-8"?>
<p:tagLst xmlns:a="http://schemas.openxmlformats.org/drawingml/2006/main" xmlns:r="http://schemas.openxmlformats.org/officeDocument/2006/relationships" xmlns:p="http://schemas.openxmlformats.org/presentationml/2006/main">
  <p:tag name="MMPROD_ABSOLUTEPOSITIONID" val="5044"/>
  <p:tag name="MMPROD_CONTROLTYPE" val="1"/>
  <p:tag name="MMPROD_SCALEOPERATION" val="1"/>
</p:tagLst>
</file>

<file path=ppt/tags/tag27.xml><?xml version="1.0" encoding="utf-8"?>
<p:tagLst xmlns:a="http://schemas.openxmlformats.org/drawingml/2006/main" xmlns:r="http://schemas.openxmlformats.org/officeDocument/2006/relationships" xmlns:p="http://schemas.openxmlformats.org/presentationml/2006/main">
  <p:tag name="MMPROD_ABSOLUTEPOSITIONID" val="5054"/>
  <p:tag name="MMPROD_CONTROLTYPE" val="1"/>
  <p:tag name="MMPROD_SCALEOPERATION" val="1"/>
</p:tagLst>
</file>

<file path=ppt/tags/tag28.xml><?xml version="1.0" encoding="utf-8"?>
<p:tagLst xmlns:a="http://schemas.openxmlformats.org/drawingml/2006/main" xmlns:r="http://schemas.openxmlformats.org/officeDocument/2006/relationships" xmlns:p="http://schemas.openxmlformats.org/presentationml/2006/main">
  <p:tag name="MMPROD_ABSOLUTEPOSITIONID" val="5093"/>
  <p:tag name="MMPROD_CONTROLTYPE" val="6"/>
  <p:tag name="MMPROD_LASTVALUES" val="&lt;ChangeData&gt;&lt;Text&gt;&lt;![CDATA[How my colleagues and I felt about it]]&gt;&lt;/Text&gt;&lt;FontSize&gt;&lt;![CDATA[20]]&gt;&lt;/FontSize&gt;&lt;Left&gt;&lt;![CDATA[60]]&gt;&lt;/Left&gt;&lt;Top&gt;&lt;![CDATA[310.5]]&gt;&lt;/Top&gt;&lt;/ChangeData&gt;"/>
</p:tagLst>
</file>

<file path=ppt/tags/tag29.xml><?xml version="1.0" encoding="utf-8"?>
<p:tagLst xmlns:a="http://schemas.openxmlformats.org/drawingml/2006/main" xmlns:r="http://schemas.openxmlformats.org/officeDocument/2006/relationships" xmlns:p="http://schemas.openxmlformats.org/presentationml/2006/main">
  <p:tag name="MMPROD_ABSOLUTEPOSITIONID" val="4093"/>
</p:tagLst>
</file>

<file path=ppt/tags/tag3.xml><?xml version="1.0" encoding="utf-8"?>
<p:tagLst xmlns:a="http://schemas.openxmlformats.org/drawingml/2006/main" xmlns:r="http://schemas.openxmlformats.org/officeDocument/2006/relationships" xmlns:p="http://schemas.openxmlformats.org/presentationml/2006/main">
  <p:tag name="MMPROD_ID" val="20727"/>
  <p:tag name="MMPROD_ABSOLUTEPOSITIONID" val="100"/>
  <p:tag name="MMPROD_LASTVALUES" val="&lt;ChangeData&gt;&lt;Text&gt;&lt;![CDATA[How would you rate each of the following on a scale of 1 (&amp;quot;It makes me shudder even to think about it&amp;quot;) to 5 (&amp;quot;It all worked really well&amp;quot;)?]]&gt;&lt;/Text&gt;&lt;FontSize&gt;&lt;![CDATA[22]]&gt;&lt;/FontSize&gt;&lt;Left&gt;&lt;![CDATA[0]]&gt;&lt;/Left&gt;&lt;Top&gt;&lt;![CDATA[0]]&gt;&lt;/Top&gt;&lt;/ChangeData&gt;"/>
</p:tagLst>
</file>

<file path=ppt/tags/tag30.xml><?xml version="1.0" encoding="utf-8"?>
<p:tagLst xmlns:a="http://schemas.openxmlformats.org/drawingml/2006/main" xmlns:r="http://schemas.openxmlformats.org/officeDocument/2006/relationships" xmlns:p="http://schemas.openxmlformats.org/presentationml/2006/main">
  <p:tag name="MMPROD_ABSOLUTEPOSITIONID" val="5013"/>
  <p:tag name="MMPROD_CONTROLTYPE" val="1"/>
  <p:tag name="MMPROD_SCALEOPERATION" val="1"/>
</p:tagLst>
</file>

<file path=ppt/tags/tag31.xml><?xml version="1.0" encoding="utf-8"?>
<p:tagLst xmlns:a="http://schemas.openxmlformats.org/drawingml/2006/main" xmlns:r="http://schemas.openxmlformats.org/officeDocument/2006/relationships" xmlns:p="http://schemas.openxmlformats.org/presentationml/2006/main">
  <p:tag name="MMPROD_ABSOLUTEPOSITIONID" val="5023"/>
  <p:tag name="MMPROD_CONTROLTYPE" val="1"/>
  <p:tag name="MMPROD_SCALEOPERATION" val="1"/>
</p:tagLst>
</file>

<file path=ppt/tags/tag32.xml><?xml version="1.0" encoding="utf-8"?>
<p:tagLst xmlns:a="http://schemas.openxmlformats.org/drawingml/2006/main" xmlns:r="http://schemas.openxmlformats.org/officeDocument/2006/relationships" xmlns:p="http://schemas.openxmlformats.org/presentationml/2006/main">
  <p:tag name="MMPROD_ABSOLUTEPOSITIONID" val="5033"/>
  <p:tag name="MMPROD_CONTROLTYPE" val="1"/>
  <p:tag name="MMPROD_SCALEOPERATION" val="1"/>
</p:tagLst>
</file>

<file path=ppt/tags/tag33.xml><?xml version="1.0" encoding="utf-8"?>
<p:tagLst xmlns:a="http://schemas.openxmlformats.org/drawingml/2006/main" xmlns:r="http://schemas.openxmlformats.org/officeDocument/2006/relationships" xmlns:p="http://schemas.openxmlformats.org/presentationml/2006/main">
  <p:tag name="MMPROD_ABSOLUTEPOSITIONID" val="5043"/>
  <p:tag name="MMPROD_CONTROLTYPE" val="1"/>
  <p:tag name="MMPROD_SCALEOPERATION" val="1"/>
</p:tagLst>
</file>

<file path=ppt/tags/tag34.xml><?xml version="1.0" encoding="utf-8"?>
<p:tagLst xmlns:a="http://schemas.openxmlformats.org/drawingml/2006/main" xmlns:r="http://schemas.openxmlformats.org/officeDocument/2006/relationships" xmlns:p="http://schemas.openxmlformats.org/presentationml/2006/main">
  <p:tag name="MMPROD_ABSOLUTEPOSITIONID" val="5053"/>
  <p:tag name="MMPROD_CONTROLTYPE" val="1"/>
  <p:tag name="MMPROD_SCALEOPERATION" val="1"/>
</p:tagLst>
</file>

<file path=ppt/tags/tag35.xml><?xml version="1.0" encoding="utf-8"?>
<p:tagLst xmlns:a="http://schemas.openxmlformats.org/drawingml/2006/main" xmlns:r="http://schemas.openxmlformats.org/officeDocument/2006/relationships" xmlns:p="http://schemas.openxmlformats.org/presentationml/2006/main">
  <p:tag name="MMPROD_ABSOLUTEPOSITIONID" val="5092"/>
  <p:tag name="MMPROD_CONTROLTYPE" val="6"/>
  <p:tag name="MMPROD_LASTVALUES" val="&lt;ChangeData&gt;&lt;Text&gt;&lt;![CDATA[The money it cost]]&gt;&lt;/Text&gt;&lt;FontSize&gt;&lt;![CDATA[20]]&gt;&lt;/FontSize&gt;&lt;Left&gt;&lt;![CDATA[60]]&gt;&lt;/Left&gt;&lt;Top&gt;&lt;![CDATA[272.875]]&gt;&lt;/Top&gt;&lt;/ChangeData&gt;"/>
</p:tagLst>
</file>

<file path=ppt/tags/tag36.xml><?xml version="1.0" encoding="utf-8"?>
<p:tagLst xmlns:a="http://schemas.openxmlformats.org/drawingml/2006/main" xmlns:r="http://schemas.openxmlformats.org/officeDocument/2006/relationships" xmlns:p="http://schemas.openxmlformats.org/presentationml/2006/main">
  <p:tag name="MMPROD_ABSOLUTEPOSITIONID" val="4092"/>
</p:tagLst>
</file>

<file path=ppt/tags/tag37.xml><?xml version="1.0" encoding="utf-8"?>
<p:tagLst xmlns:a="http://schemas.openxmlformats.org/drawingml/2006/main" xmlns:r="http://schemas.openxmlformats.org/officeDocument/2006/relationships" xmlns:p="http://schemas.openxmlformats.org/presentationml/2006/main">
  <p:tag name="MMPROD_ABSOLUTEPOSITIONID" val="5012"/>
  <p:tag name="MMPROD_CONTROLTYPE" val="1"/>
  <p:tag name="MMPROD_SCALEOPERATION" val="1"/>
</p:tagLst>
</file>

<file path=ppt/tags/tag38.xml><?xml version="1.0" encoding="utf-8"?>
<p:tagLst xmlns:a="http://schemas.openxmlformats.org/drawingml/2006/main" xmlns:r="http://schemas.openxmlformats.org/officeDocument/2006/relationships" xmlns:p="http://schemas.openxmlformats.org/presentationml/2006/main">
  <p:tag name="MMPROD_ABSOLUTEPOSITIONID" val="5022"/>
  <p:tag name="MMPROD_CONTROLTYPE" val="1"/>
  <p:tag name="MMPROD_SCALEOPERATION" val="1"/>
</p:tagLst>
</file>

<file path=ppt/tags/tag39.xml><?xml version="1.0" encoding="utf-8"?>
<p:tagLst xmlns:a="http://schemas.openxmlformats.org/drawingml/2006/main" xmlns:r="http://schemas.openxmlformats.org/officeDocument/2006/relationships" xmlns:p="http://schemas.openxmlformats.org/presentationml/2006/main">
  <p:tag name="MMPROD_ABSOLUTEPOSITIONID" val="5032"/>
  <p:tag name="MMPROD_CONTROLTYPE" val="1"/>
  <p:tag name="MMPROD_SCALEOPERATION" val="1"/>
</p:tagLst>
</file>

<file path=ppt/tags/tag4.xml><?xml version="1.0" encoding="utf-8"?>
<p:tagLst xmlns:a="http://schemas.openxmlformats.org/drawingml/2006/main" xmlns:r="http://schemas.openxmlformats.org/officeDocument/2006/relationships" xmlns:p="http://schemas.openxmlformats.org/presentationml/2006/main">
  <p:tag name="MMPROD_ABSOLUTEPOSITIONID" val="4081"/>
  <p:tag name="MMPROD_ID" val="20737"/>
  <p:tag name="MMPROD_TYPE" val="10027"/>
  <p:tag name="MMPROD_DATA" val="&lt;property id=&quot;10041&quot; value=&quot;0&quot;/&gt;&lt;property id=&quot;10180&quot; value=&quot;Interaction20737&quot;/&gt;"/>
  <p:tag name="MMPROD_COLLECTIONCONTAINERID" val="20731"/>
  <p:tag name="MMPROD_PARENTID" val="20727"/>
</p:tagLst>
</file>

<file path=ppt/tags/tag40.xml><?xml version="1.0" encoding="utf-8"?>
<p:tagLst xmlns:a="http://schemas.openxmlformats.org/drawingml/2006/main" xmlns:r="http://schemas.openxmlformats.org/officeDocument/2006/relationships" xmlns:p="http://schemas.openxmlformats.org/presentationml/2006/main">
  <p:tag name="MMPROD_ABSOLUTEPOSITIONID" val="5042"/>
  <p:tag name="MMPROD_CONTROLTYPE" val="1"/>
  <p:tag name="MMPROD_SCALEOPERATION" val="1"/>
</p:tagLst>
</file>

<file path=ppt/tags/tag41.xml><?xml version="1.0" encoding="utf-8"?>
<p:tagLst xmlns:a="http://schemas.openxmlformats.org/drawingml/2006/main" xmlns:r="http://schemas.openxmlformats.org/officeDocument/2006/relationships" xmlns:p="http://schemas.openxmlformats.org/presentationml/2006/main">
  <p:tag name="MMPROD_ABSOLUTEPOSITIONID" val="5052"/>
  <p:tag name="MMPROD_CONTROLTYPE" val="1"/>
  <p:tag name="MMPROD_SCALEOPERATION" val="1"/>
</p:tagLst>
</file>

<file path=ppt/tags/tag42.xml><?xml version="1.0" encoding="utf-8"?>
<p:tagLst xmlns:a="http://schemas.openxmlformats.org/drawingml/2006/main" xmlns:r="http://schemas.openxmlformats.org/officeDocument/2006/relationships" xmlns:p="http://schemas.openxmlformats.org/presentationml/2006/main">
  <p:tag name="MMPROD_ABSOLUTEPOSITIONID" val="5091"/>
  <p:tag name="MMPROD_CONTROLTYPE" val="6"/>
  <p:tag name="MMPROD_LASTVALUES" val="&lt;ChangeData&gt;&lt;Text&gt;&lt;![CDATA[The time it took]]&gt;&lt;/Text&gt;&lt;FontSize&gt;&lt;![CDATA[20]]&gt;&lt;/FontSize&gt;&lt;Left&gt;&lt;![CDATA[60]]&gt;&lt;/Left&gt;&lt;Top&gt;&lt;![CDATA[235.25]]&gt;&lt;/Top&gt;&lt;/ChangeData&gt;"/>
</p:tagLst>
</file>

<file path=ppt/tags/tag43.xml><?xml version="1.0" encoding="utf-8"?>
<p:tagLst xmlns:a="http://schemas.openxmlformats.org/drawingml/2006/main" xmlns:r="http://schemas.openxmlformats.org/officeDocument/2006/relationships" xmlns:p="http://schemas.openxmlformats.org/presentationml/2006/main">
  <p:tag name="MMPROD_ABSOLUTEPOSITIONID" val="4091"/>
</p:tagLst>
</file>

<file path=ppt/tags/tag44.xml><?xml version="1.0" encoding="utf-8"?>
<p:tagLst xmlns:a="http://schemas.openxmlformats.org/drawingml/2006/main" xmlns:r="http://schemas.openxmlformats.org/officeDocument/2006/relationships" xmlns:p="http://schemas.openxmlformats.org/presentationml/2006/main">
  <p:tag name="MMPROD_ABSOLUTEPOSITIONID" val="5011"/>
  <p:tag name="MMPROD_CONTROLTYPE" val="1"/>
  <p:tag name="MMPROD_SCALEOPERATION" val="1"/>
</p:tagLst>
</file>

<file path=ppt/tags/tag45.xml><?xml version="1.0" encoding="utf-8"?>
<p:tagLst xmlns:a="http://schemas.openxmlformats.org/drawingml/2006/main" xmlns:r="http://schemas.openxmlformats.org/officeDocument/2006/relationships" xmlns:p="http://schemas.openxmlformats.org/presentationml/2006/main">
  <p:tag name="MMPROD_ABSOLUTEPOSITIONID" val="5021"/>
  <p:tag name="MMPROD_CONTROLTYPE" val="1"/>
  <p:tag name="MMPROD_SCALEOPERATION" val="1"/>
</p:tagLst>
</file>

<file path=ppt/tags/tag46.xml><?xml version="1.0" encoding="utf-8"?>
<p:tagLst xmlns:a="http://schemas.openxmlformats.org/drawingml/2006/main" xmlns:r="http://schemas.openxmlformats.org/officeDocument/2006/relationships" xmlns:p="http://schemas.openxmlformats.org/presentationml/2006/main">
  <p:tag name="MMPROD_ABSOLUTEPOSITIONID" val="5031"/>
  <p:tag name="MMPROD_CONTROLTYPE" val="1"/>
  <p:tag name="MMPROD_SCALEOPERATION" val="1"/>
</p:tagLst>
</file>

<file path=ppt/tags/tag47.xml><?xml version="1.0" encoding="utf-8"?>
<p:tagLst xmlns:a="http://schemas.openxmlformats.org/drawingml/2006/main" xmlns:r="http://schemas.openxmlformats.org/officeDocument/2006/relationships" xmlns:p="http://schemas.openxmlformats.org/presentationml/2006/main">
  <p:tag name="MMPROD_ABSOLUTEPOSITIONID" val="5041"/>
  <p:tag name="MMPROD_CONTROLTYPE" val="1"/>
  <p:tag name="MMPROD_SCALEOPERATION" val="1"/>
</p:tagLst>
</file>

<file path=ppt/tags/tag48.xml><?xml version="1.0" encoding="utf-8"?>
<p:tagLst xmlns:a="http://schemas.openxmlformats.org/drawingml/2006/main" xmlns:r="http://schemas.openxmlformats.org/officeDocument/2006/relationships" xmlns:p="http://schemas.openxmlformats.org/presentationml/2006/main">
  <p:tag name="MMPROD_ABSOLUTEPOSITIONID" val="5051"/>
  <p:tag name="MMPROD_CONTROLTYPE" val="1"/>
  <p:tag name="MMPROD_SCALEOPERATION" val="1"/>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MMPROD_ABSOLUTEPOSITIONID" val="4082"/>
  <p:tag name="MMPROD_ID" val="20738"/>
  <p:tag name="MMPROD_TYPE" val="10027"/>
  <p:tag name="MMPROD_DATA" val="&lt;property id=&quot;10041&quot; value=&quot;0&quot;/&gt;&lt;property id=&quot;10180&quot; value=&quot;Interaction20738&quot;/&gt;"/>
  <p:tag name="MMPROD_COLLECTIONCONTAINERID" val="20731"/>
  <p:tag name="MMPROD_PARENTID" val="20727"/>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MMPROD_ABSOLUTEPOSITIONID" val="4083"/>
  <p:tag name="MMPROD_ID" val="20739"/>
  <p:tag name="MMPROD_TYPE" val="10027"/>
  <p:tag name="MMPROD_DATA" val="&lt;property id=&quot;10041&quot; value=&quot;0&quot;/&gt;&lt;property id=&quot;10180&quot; value=&quot;Interaction20739&quot;/&gt;"/>
  <p:tag name="MMPROD_COLLECTIONCONTAINERID" val="20731"/>
  <p:tag name="MMPROD_PARENTID" val="20727"/>
</p:tagLst>
</file>

<file path=ppt/tags/tag7.xml><?xml version="1.0" encoding="utf-8"?>
<p:tagLst xmlns:a="http://schemas.openxmlformats.org/drawingml/2006/main" xmlns:r="http://schemas.openxmlformats.org/officeDocument/2006/relationships" xmlns:p="http://schemas.openxmlformats.org/presentationml/2006/main">
  <p:tag name="MMPROD_ABSOLUTEPOSITIONID" val="4084"/>
  <p:tag name="MMPROD_ID" val="20740"/>
  <p:tag name="MMPROD_TYPE" val="10027"/>
  <p:tag name="MMPROD_DATA" val="&lt;property id=&quot;10041&quot; value=&quot;0&quot;/&gt;&lt;property id=&quot;10180&quot; value=&quot;Interaction20740&quot;/&gt;"/>
  <p:tag name="MMPROD_COLLECTIONCONTAINERID" val="20731"/>
  <p:tag name="MMPROD_PARENTID" val="20727"/>
</p:tagLst>
</file>

<file path=ppt/tags/tag8.xml><?xml version="1.0" encoding="utf-8"?>
<p:tagLst xmlns:a="http://schemas.openxmlformats.org/drawingml/2006/main" xmlns:r="http://schemas.openxmlformats.org/officeDocument/2006/relationships" xmlns:p="http://schemas.openxmlformats.org/presentationml/2006/main">
  <p:tag name="MMPROD_ABSOLUTEPOSITIONID" val="4085"/>
  <p:tag name="MMPROD_ID" val="20741"/>
  <p:tag name="MMPROD_TYPE" val="10027"/>
  <p:tag name="MMPROD_DATA" val="&lt;property id=&quot;10041&quot; value=&quot;0&quot;/&gt;&lt;property id=&quot;10180&quot; value=&quot;Interaction20741&quot;/&gt;"/>
  <p:tag name="MMPROD_COLLECTIONCONTAINERID" val="20731"/>
  <p:tag name="MMPROD_PARENTID" val="20727"/>
</p:tagLst>
</file>

<file path=ppt/tags/tag9.xml><?xml version="1.0" encoding="utf-8"?>
<p:tagLst xmlns:a="http://schemas.openxmlformats.org/drawingml/2006/main" xmlns:r="http://schemas.openxmlformats.org/officeDocument/2006/relationships" xmlns:p="http://schemas.openxmlformats.org/presentationml/2006/main">
  <p:tag name="MMPROD_ID" val="20732"/>
  <p:tag name="MMPROD_ABSOLUTEPOSITIONID" val="6011"/>
  <p:tag name="MMPROD_LASTVALUES" val="&lt;ChangeData&gt;&lt;Text&gt;&lt;![CDATA[1]]&gt;&lt;/Text&gt;&lt;FontSize&gt;&lt;![CDATA[16]]&gt;&lt;/FontSize&gt;&lt;Left&gt;&lt;![CDATA[432.125]]&gt;&lt;/Left&gt;&lt;Top&gt;&lt;![CDATA[153.5]]&gt;&lt;/Top&gt;&lt;/ChangeData&gt;"/>
</p:tagLst>
</file>

<file path=ppt/theme/theme1.xml><?xml version="1.0" encoding="utf-8"?>
<a:theme xmlns:a="http://schemas.openxmlformats.org/drawingml/2006/main" name="NQC_PPT_Template">
  <a:themeElements>
    <a:clrScheme name="NQC_PPT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E1821"/>
      </a:hlink>
      <a:folHlink>
        <a:srgbClr val="E4AF7F"/>
      </a:folHlink>
    </a:clrScheme>
    <a:fontScheme name="NQC_PPT_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QC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QC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QC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QC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QC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QC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QC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QC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QC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QC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QC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QC_PPT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E1821"/>
        </a:hlink>
        <a:folHlink>
          <a:srgbClr val="E4AF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NQC_PPT_Template">
  <a:themeElements>
    <a:clrScheme name="1_NQC_PPT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E1821"/>
      </a:hlink>
      <a:folHlink>
        <a:srgbClr val="E4AF7F"/>
      </a:folHlink>
    </a:clrScheme>
    <a:fontScheme name="1_NQC_PPT_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QC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QC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QC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QC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QC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QC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QC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QC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QC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QC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QC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QC_PPT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E1821"/>
        </a:hlink>
        <a:folHlink>
          <a:srgbClr val="E4AF7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2880</TotalTime>
  <Words>5388</Words>
  <Application>Microsoft Office PowerPoint</Application>
  <PresentationFormat>On-screen Show (4:3)</PresentationFormat>
  <Paragraphs>492</Paragraphs>
  <Slides>53</Slides>
  <Notes>49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53</vt:i4>
      </vt:variant>
    </vt:vector>
  </HeadingPairs>
  <TitlesOfParts>
    <vt:vector size="66" baseType="lpstr">
      <vt:lpstr>Arial</vt:lpstr>
      <vt:lpstr>ＭＳ Ｐゴシック</vt:lpstr>
      <vt:lpstr>Garamond</vt:lpstr>
      <vt:lpstr>Calibri</vt:lpstr>
      <vt:lpstr>Geneva</vt:lpstr>
      <vt:lpstr>Tahoma</vt:lpstr>
      <vt:lpstr>Times New Roman</vt:lpstr>
      <vt:lpstr>Verdana</vt:lpstr>
      <vt:lpstr>Lucida Grande</vt:lpstr>
      <vt:lpstr>NQC_PPT_Template</vt:lpstr>
      <vt:lpstr>1_Custom Design</vt:lpstr>
      <vt:lpstr>2_Custom Design</vt:lpstr>
      <vt:lpstr>1_NQC_PPT_Template</vt:lpstr>
      <vt:lpstr>An Introduction to Performance Measurement for Quality Improvement</vt:lpstr>
      <vt:lpstr>Learning Objectives</vt:lpstr>
      <vt:lpstr>Key Question</vt:lpstr>
      <vt:lpstr>Pop Quiz</vt:lpstr>
      <vt:lpstr>Answer:  About 1,200,000</vt:lpstr>
      <vt:lpstr>Why Measure?</vt:lpstr>
      <vt:lpstr>Measurement and Quality Improvement are Interlinked</vt:lpstr>
      <vt:lpstr>What is a Quality Measure?</vt:lpstr>
      <vt:lpstr>Measures Can Be Both…</vt:lpstr>
      <vt:lpstr>Examples of Outcomes Include:</vt:lpstr>
      <vt:lpstr>What Makes a Good Measure?</vt:lpstr>
      <vt:lpstr>What Makes a Good Measure?</vt:lpstr>
      <vt:lpstr>Range of Performance Measures Available</vt:lpstr>
      <vt:lpstr>HAB Performance Measures  www.hab.hrsa.gov/deliverhivaidscare/habperformmeasures.html </vt:lpstr>
      <vt:lpstr>HAB Clinical Performance Measures  Address 3 Aspects of Care</vt:lpstr>
      <vt:lpstr>HAB Does Not Require Grantees to Use These Measures</vt:lpstr>
      <vt:lpstr>PowerPoint Presentation</vt:lpstr>
      <vt:lpstr>PowerPoint Presentation</vt:lpstr>
      <vt:lpstr>PowerPoint Presentation</vt:lpstr>
      <vt:lpstr>HRSA/CDC Measures Found Suitable for NQF Endorsement </vt:lpstr>
      <vt:lpstr>These Measures Are Useful at  Many Levels of HIV Care</vt:lpstr>
      <vt:lpstr>Key Question</vt:lpstr>
      <vt:lpstr>The Measures Provide a Menu of Choices</vt:lpstr>
      <vt:lpstr>Selecting &amp; Prioritizing Measures</vt:lpstr>
      <vt:lpstr>Balanced Measures</vt:lpstr>
      <vt:lpstr>Key Question</vt:lpstr>
      <vt:lpstr>Develop Criteria to Define  Your Measurement Population</vt:lpstr>
      <vt:lpstr>Example: Eligibility Definition by HIVQUAL US</vt:lpstr>
      <vt:lpstr>“Just Enough” Data: Not 100% and Not Maximal Power</vt:lpstr>
      <vt:lpstr>The HIVQUAL Sample Size Table</vt:lpstr>
      <vt:lpstr>Construct Your Sample Size</vt:lpstr>
      <vt:lpstr>Construct Your Sample Size</vt:lpstr>
      <vt:lpstr>Construct Your Sample Size</vt:lpstr>
      <vt:lpstr>Develop Simple Data Collection Forms </vt:lpstr>
      <vt:lpstr>Example of Data Collection Forms</vt:lpstr>
      <vt:lpstr>Establish Accountability for Data Collection</vt:lpstr>
      <vt:lpstr>Train Your Abstractors</vt:lpstr>
      <vt:lpstr>Run a Pilot</vt:lpstr>
      <vt:lpstr>Key Points</vt:lpstr>
      <vt:lpstr>Develop Your Own Work Plan for  Data Collection</vt:lpstr>
      <vt:lpstr>Data Collection Plan</vt:lpstr>
      <vt:lpstr>PowerPoint Presentation</vt:lpstr>
      <vt:lpstr>How would you rate each of the following on a scale of 1 ("It makes me shudder even to think about it") to 5 ("It all worked really well")?</vt:lpstr>
      <vt:lpstr>Key Practical Strategies for Data Collection:</vt:lpstr>
      <vt:lpstr>Reviewing Data—Answer these ?</vt:lpstr>
      <vt:lpstr>Use the Data to Guide your Improvement Work</vt:lpstr>
      <vt:lpstr>PowerPoint Presentation</vt:lpstr>
      <vt:lpstr>Performance Measurement Resources</vt:lpstr>
      <vt:lpstr>Performance Measurement Resources</vt:lpstr>
      <vt:lpstr>Quality Academy</vt:lpstr>
      <vt:lpstr>Aha Moment and Action Planning</vt:lpstr>
      <vt:lpstr>Marlene Matosky, MPH, RN Nurse Consultant/Quality Advisor HRSA HIV/AIDS Bureau mmatosky@hrsa.gov  301-443-0798  Lori DeLorenzo, RN, MSN NQC Consultant National Quality Center (NQC)</vt:lpstr>
      <vt:lpstr>PowerPoint Presentation</vt:lpstr>
    </vt:vector>
  </TitlesOfParts>
  <Company>Breckenridge Design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Nancy Zimler</dc:creator>
  <cp:lastModifiedBy>Nicole Mandel</cp:lastModifiedBy>
  <cp:revision>88</cp:revision>
  <cp:lastPrinted>2010-05-14T19:43:42Z</cp:lastPrinted>
  <dcterms:created xsi:type="dcterms:W3CDTF">2010-07-31T10:44:19Z</dcterms:created>
  <dcterms:modified xsi:type="dcterms:W3CDTF">2012-12-02T18:43:39Z</dcterms:modified>
</cp:coreProperties>
</file>