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51"/>
  </p:notesMasterIdLst>
  <p:handoutMasterIdLst>
    <p:handoutMasterId r:id="rId52"/>
  </p:handoutMasterIdLst>
  <p:sldIdLst>
    <p:sldId id="305" r:id="rId3"/>
    <p:sldId id="260" r:id="rId4"/>
    <p:sldId id="306" r:id="rId5"/>
    <p:sldId id="300" r:id="rId6"/>
    <p:sldId id="262" r:id="rId7"/>
    <p:sldId id="264" r:id="rId8"/>
    <p:sldId id="265" r:id="rId9"/>
    <p:sldId id="266" r:id="rId10"/>
    <p:sldId id="310" r:id="rId11"/>
    <p:sldId id="320" r:id="rId12"/>
    <p:sldId id="334" r:id="rId13"/>
    <p:sldId id="308" r:id="rId14"/>
    <p:sldId id="309" r:id="rId15"/>
    <p:sldId id="313" r:id="rId16"/>
    <p:sldId id="302" r:id="rId17"/>
    <p:sldId id="319" r:id="rId18"/>
    <p:sldId id="312" r:id="rId19"/>
    <p:sldId id="314" r:id="rId20"/>
    <p:sldId id="315" r:id="rId21"/>
    <p:sldId id="317" r:id="rId22"/>
    <p:sldId id="318" r:id="rId23"/>
    <p:sldId id="321" r:id="rId24"/>
    <p:sldId id="322" r:id="rId25"/>
    <p:sldId id="323" r:id="rId26"/>
    <p:sldId id="324" r:id="rId27"/>
    <p:sldId id="332" r:id="rId28"/>
    <p:sldId id="325" r:id="rId29"/>
    <p:sldId id="333" r:id="rId30"/>
    <p:sldId id="327" r:id="rId31"/>
    <p:sldId id="328" r:id="rId32"/>
    <p:sldId id="329" r:id="rId33"/>
    <p:sldId id="330" r:id="rId34"/>
    <p:sldId id="331" r:id="rId35"/>
    <p:sldId id="326" r:id="rId36"/>
    <p:sldId id="335" r:id="rId37"/>
    <p:sldId id="336" r:id="rId38"/>
    <p:sldId id="337" r:id="rId39"/>
    <p:sldId id="338" r:id="rId40"/>
    <p:sldId id="271" r:id="rId41"/>
    <p:sldId id="272" r:id="rId42"/>
    <p:sldId id="339" r:id="rId43"/>
    <p:sldId id="294" r:id="rId44"/>
    <p:sldId id="296" r:id="rId45"/>
    <p:sldId id="297" r:id="rId46"/>
    <p:sldId id="298" r:id="rId47"/>
    <p:sldId id="299" r:id="rId48"/>
    <p:sldId id="340" r:id="rId49"/>
    <p:sldId id="341"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garet O'Brien-Strain" initials="MOS" lastIdx="20" clrIdx="0"/>
  <p:cmAuthor id="1" name="Jeffrey Tran" initials="JT" lastIdx="23" clrIdx="1"/>
  <p:cmAuthor id="2" name="Elizabeth Coombs"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096"/>
    <a:srgbClr val="C0504D"/>
    <a:srgbClr val="6D91C5"/>
    <a:srgbClr val="AA72D4"/>
    <a:srgbClr val="500000"/>
    <a:srgbClr val="ACC0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31" autoAdjust="0"/>
    <p:restoredTop sz="82847" autoAdjust="0"/>
  </p:normalViewPr>
  <p:slideViewPr>
    <p:cSldViewPr snapToGrid="0">
      <p:cViewPr varScale="1">
        <p:scale>
          <a:sx n="97" d="100"/>
          <a:sy n="97" d="100"/>
        </p:scale>
        <p:origin x="-203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80" d="100"/>
          <a:sy n="80" d="100"/>
        </p:scale>
        <p:origin x="-188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OLORES\Active\Projects\HRSA_NTTA\Data_Quality\2011\2011_Completeness_with_2010_Comparison.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555370945604274E-2"/>
          <c:y val="0.10129865016872888"/>
          <c:w val="0.87945014327337512"/>
          <c:h val="0.74992782152230963"/>
        </c:manualLayout>
      </c:layout>
      <c:barChart>
        <c:barDir val="col"/>
        <c:grouping val="clustered"/>
        <c:varyColors val="0"/>
        <c:ser>
          <c:idx val="2"/>
          <c:order val="0"/>
          <c:tx>
            <c:strRef>
              <c:f>Average_Rates!$B$1</c:f>
              <c:strCache>
                <c:ptCount val="1"/>
                <c:pt idx="0">
                  <c:v>2009</c:v>
                </c:pt>
              </c:strCache>
            </c:strRef>
          </c:tx>
          <c:spPr>
            <a:solidFill>
              <a:srgbClr val="C00000"/>
            </a:solidFill>
          </c:spPr>
          <c:invertIfNegative val="0"/>
          <c:cat>
            <c:strRef>
              <c:f>Average_Rates!$A$2:$A$3</c:f>
              <c:strCache>
                <c:ptCount val="2"/>
                <c:pt idx="0">
                  <c:v>Missing Rate</c:v>
                </c:pt>
                <c:pt idx="1">
                  <c:v>Unknown Rate</c:v>
                </c:pt>
              </c:strCache>
            </c:strRef>
          </c:cat>
          <c:val>
            <c:numRef>
              <c:f>Average_Rates!$B$2:$B$3</c:f>
              <c:numCache>
                <c:formatCode>0.0%</c:formatCode>
                <c:ptCount val="2"/>
                <c:pt idx="0">
                  <c:v>6.3312880243273806E-2</c:v>
                </c:pt>
                <c:pt idx="1">
                  <c:v>7.7465376991274093E-2</c:v>
                </c:pt>
              </c:numCache>
            </c:numRef>
          </c:val>
        </c:ser>
        <c:ser>
          <c:idx val="0"/>
          <c:order val="1"/>
          <c:tx>
            <c:strRef>
              <c:f>Average_Rates!$C$1</c:f>
              <c:strCache>
                <c:ptCount val="1"/>
                <c:pt idx="0">
                  <c:v>2010</c:v>
                </c:pt>
              </c:strCache>
            </c:strRef>
          </c:tx>
          <c:spPr>
            <a:solidFill>
              <a:srgbClr val="92D050"/>
            </a:solidFill>
          </c:spPr>
          <c:invertIfNegative val="0"/>
          <c:cat>
            <c:strRef>
              <c:f>Average_Rates!$A$2:$A$3</c:f>
              <c:strCache>
                <c:ptCount val="2"/>
                <c:pt idx="0">
                  <c:v>Missing Rate</c:v>
                </c:pt>
                <c:pt idx="1">
                  <c:v>Unknown Rate</c:v>
                </c:pt>
              </c:strCache>
            </c:strRef>
          </c:cat>
          <c:val>
            <c:numRef>
              <c:f>Average_Rates!$C$2:$C$3</c:f>
              <c:numCache>
                <c:formatCode>0.0%</c:formatCode>
                <c:ptCount val="2"/>
                <c:pt idx="0">
                  <c:v>3.1313061715362051E-2</c:v>
                </c:pt>
                <c:pt idx="1">
                  <c:v>7.1496272125985305E-2</c:v>
                </c:pt>
              </c:numCache>
            </c:numRef>
          </c:val>
        </c:ser>
        <c:ser>
          <c:idx val="1"/>
          <c:order val="2"/>
          <c:tx>
            <c:strRef>
              <c:f>Average_Rates!$D$1</c:f>
              <c:strCache>
                <c:ptCount val="1"/>
                <c:pt idx="0">
                  <c:v>2011</c:v>
                </c:pt>
              </c:strCache>
            </c:strRef>
          </c:tx>
          <c:spPr>
            <a:solidFill>
              <a:srgbClr val="92D050"/>
            </a:solidFill>
          </c:spPr>
          <c:invertIfNegative val="0"/>
          <c:dPt>
            <c:idx val="0"/>
            <c:invertIfNegative val="0"/>
            <c:bubble3D val="0"/>
            <c:spPr>
              <a:solidFill>
                <a:srgbClr val="3C6096"/>
              </a:solidFill>
            </c:spPr>
          </c:dPt>
          <c:dPt>
            <c:idx val="1"/>
            <c:invertIfNegative val="0"/>
            <c:bubble3D val="0"/>
            <c:spPr>
              <a:solidFill>
                <a:srgbClr val="3C6096"/>
              </a:solidFill>
            </c:spPr>
          </c:dPt>
          <c:cat>
            <c:strRef>
              <c:f>Average_Rates!$A$2:$A$3</c:f>
              <c:strCache>
                <c:ptCount val="2"/>
                <c:pt idx="0">
                  <c:v>Missing Rate</c:v>
                </c:pt>
                <c:pt idx="1">
                  <c:v>Unknown Rate</c:v>
                </c:pt>
              </c:strCache>
            </c:strRef>
          </c:cat>
          <c:val>
            <c:numRef>
              <c:f>Average_Rates!$D$2:$D$3</c:f>
              <c:numCache>
                <c:formatCode>0.0%</c:formatCode>
                <c:ptCount val="2"/>
                <c:pt idx="0">
                  <c:v>2.6534992219399759E-2</c:v>
                </c:pt>
                <c:pt idx="1">
                  <c:v>4.5608313221461097E-2</c:v>
                </c:pt>
              </c:numCache>
            </c:numRef>
          </c:val>
        </c:ser>
        <c:dLbls>
          <c:showLegendKey val="0"/>
          <c:showVal val="1"/>
          <c:showCatName val="0"/>
          <c:showSerName val="0"/>
          <c:showPercent val="0"/>
          <c:showBubbleSize val="0"/>
        </c:dLbls>
        <c:gapWidth val="150"/>
        <c:overlap val="-25"/>
        <c:axId val="101942400"/>
        <c:axId val="101943936"/>
      </c:barChart>
      <c:catAx>
        <c:axId val="101942400"/>
        <c:scaling>
          <c:orientation val="minMax"/>
        </c:scaling>
        <c:delete val="1"/>
        <c:axPos val="b"/>
        <c:numFmt formatCode="General" sourceLinked="1"/>
        <c:majorTickMark val="none"/>
        <c:minorTickMark val="none"/>
        <c:tickLblPos val="nextTo"/>
        <c:crossAx val="101943936"/>
        <c:crosses val="autoZero"/>
        <c:auto val="1"/>
        <c:lblAlgn val="ctr"/>
        <c:lblOffset val="100"/>
        <c:noMultiLvlLbl val="0"/>
      </c:catAx>
      <c:valAx>
        <c:axId val="101943936"/>
        <c:scaling>
          <c:orientation val="minMax"/>
        </c:scaling>
        <c:delete val="1"/>
        <c:axPos val="l"/>
        <c:numFmt formatCode="0.0%" sourceLinked="1"/>
        <c:majorTickMark val="none"/>
        <c:minorTickMark val="none"/>
        <c:tickLblPos val="nextTo"/>
        <c:crossAx val="101942400"/>
        <c:crosses val="autoZero"/>
        <c:crossBetween val="between"/>
      </c:valAx>
    </c:plotArea>
    <c:plotVisOnly val="1"/>
    <c:dispBlanksAs val="gap"/>
    <c:showDLblsOverMax val="0"/>
  </c:chart>
  <c:txPr>
    <a:bodyPr/>
    <a:lstStyle/>
    <a:p>
      <a:pPr>
        <a:defRPr sz="20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31673405689153"/>
          <c:y val="0.16265323452215533"/>
          <c:w val="0.8086021848620274"/>
          <c:h val="0.73574957542071939"/>
        </c:manualLayout>
      </c:layout>
      <c:barChart>
        <c:barDir val="col"/>
        <c:grouping val="clustered"/>
        <c:varyColors val="0"/>
        <c:ser>
          <c:idx val="2"/>
          <c:order val="0"/>
          <c:tx>
            <c:strRef>
              <c:f>Average_Rates!$D$23</c:f>
              <c:strCache>
                <c:ptCount val="1"/>
                <c:pt idx="0">
                  <c:v>2011</c:v>
                </c:pt>
              </c:strCache>
            </c:strRef>
          </c:tx>
          <c:spPr>
            <a:solidFill>
              <a:schemeClr val="tx2"/>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Average_Rates!$A$24:$A$26</c:f>
              <c:strCache>
                <c:ptCount val="3"/>
                <c:pt idx="0">
                  <c:v>Demo</c:v>
                </c:pt>
                <c:pt idx="1">
                  <c:v>Client Services</c:v>
                </c:pt>
                <c:pt idx="2">
                  <c:v>Clinical</c:v>
                </c:pt>
              </c:strCache>
            </c:strRef>
          </c:cat>
          <c:val>
            <c:numRef>
              <c:f>Average_Rates!$D$24:$D$26</c:f>
              <c:numCache>
                <c:formatCode>0.0%</c:formatCode>
                <c:ptCount val="3"/>
                <c:pt idx="0">
                  <c:v>0.99691987471632204</c:v>
                </c:pt>
                <c:pt idx="1">
                  <c:v>0.98435866832733199</c:v>
                </c:pt>
                <c:pt idx="2">
                  <c:v>0.93889718347897466</c:v>
                </c:pt>
              </c:numCache>
            </c:numRef>
          </c:val>
        </c:ser>
        <c:dLbls>
          <c:showLegendKey val="0"/>
          <c:showVal val="1"/>
          <c:showCatName val="0"/>
          <c:showSerName val="0"/>
          <c:showPercent val="0"/>
          <c:showBubbleSize val="0"/>
        </c:dLbls>
        <c:gapWidth val="150"/>
        <c:overlap val="-25"/>
        <c:axId val="42112896"/>
        <c:axId val="100582144"/>
      </c:barChart>
      <c:catAx>
        <c:axId val="42112896"/>
        <c:scaling>
          <c:orientation val="minMax"/>
        </c:scaling>
        <c:delete val="0"/>
        <c:axPos val="b"/>
        <c:numFmt formatCode="General" sourceLinked="1"/>
        <c:majorTickMark val="none"/>
        <c:minorTickMark val="none"/>
        <c:tickLblPos val="nextTo"/>
        <c:crossAx val="100582144"/>
        <c:crosses val="autoZero"/>
        <c:auto val="1"/>
        <c:lblAlgn val="ctr"/>
        <c:lblOffset val="100"/>
        <c:noMultiLvlLbl val="0"/>
      </c:catAx>
      <c:valAx>
        <c:axId val="100582144"/>
        <c:scaling>
          <c:orientation val="minMax"/>
          <c:max val="1"/>
          <c:min val="0"/>
        </c:scaling>
        <c:delete val="0"/>
        <c:axPos val="l"/>
        <c:numFmt formatCode="0%" sourceLinked="0"/>
        <c:majorTickMark val="out"/>
        <c:minorTickMark val="none"/>
        <c:tickLblPos val="nextTo"/>
        <c:crossAx val="42112896"/>
        <c:crosses val="autoZero"/>
        <c:crossBetween val="between"/>
      </c:valAx>
    </c:plotArea>
    <c:plotVisOnly val="1"/>
    <c:dispBlanksAs val="gap"/>
    <c:showDLblsOverMax val="0"/>
  </c:chart>
  <c:txPr>
    <a:bodyPr/>
    <a:lstStyle/>
    <a:p>
      <a:pPr>
        <a:defRPr sz="20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Percentage of Providers with a Completeness Rate of </a:t>
            </a:r>
          </a:p>
          <a:p>
            <a:pPr>
              <a:defRPr sz="1800"/>
            </a:pPr>
            <a:r>
              <a:rPr lang="en-US" sz="1800"/>
              <a:t>Less than 75 Percent</a:t>
            </a:r>
          </a:p>
        </c:rich>
      </c:tx>
      <c:layout/>
      <c:overlay val="1"/>
    </c:title>
    <c:autoTitleDeleted val="0"/>
    <c:plotArea>
      <c:layout/>
      <c:barChart>
        <c:barDir val="col"/>
        <c:grouping val="clustered"/>
        <c:varyColors val="0"/>
        <c:ser>
          <c:idx val="2"/>
          <c:order val="0"/>
          <c:tx>
            <c:strRef>
              <c:f>Less_than_75!$B$1</c:f>
              <c:strCache>
                <c:ptCount val="1"/>
                <c:pt idx="0">
                  <c:v>2009</c:v>
                </c:pt>
              </c:strCache>
            </c:strRef>
          </c:tx>
          <c:spPr>
            <a:solidFill>
              <a:srgbClr val="C00000"/>
            </a:solidFill>
          </c:spPr>
          <c:invertIfNegative val="0"/>
          <c:cat>
            <c:strRef>
              <c:f>Less_than_75!$A$3:$A$4</c:f>
              <c:strCache>
                <c:ptCount val="2"/>
                <c:pt idx="0">
                  <c:v>Viral Load Test Results</c:v>
                </c:pt>
                <c:pt idx="1">
                  <c:v>CD4 Test Results</c:v>
                </c:pt>
              </c:strCache>
            </c:strRef>
          </c:cat>
          <c:val>
            <c:numRef>
              <c:f>Less_than_75!$B$3:$B$4</c:f>
              <c:numCache>
                <c:formatCode>0%</c:formatCode>
                <c:ptCount val="2"/>
                <c:pt idx="0">
                  <c:v>0.32963374028856823</c:v>
                </c:pt>
                <c:pt idx="1">
                  <c:v>0.28412874583795783</c:v>
                </c:pt>
              </c:numCache>
            </c:numRef>
          </c:val>
        </c:ser>
        <c:ser>
          <c:idx val="0"/>
          <c:order val="1"/>
          <c:tx>
            <c:strRef>
              <c:f>Less_than_75!$C$1</c:f>
              <c:strCache>
                <c:ptCount val="1"/>
                <c:pt idx="0">
                  <c:v>2010</c:v>
                </c:pt>
              </c:strCache>
            </c:strRef>
          </c:tx>
          <c:spPr>
            <a:solidFill>
              <a:srgbClr val="92D050"/>
            </a:solidFill>
          </c:spPr>
          <c:invertIfNegative val="0"/>
          <c:cat>
            <c:strRef>
              <c:f>Less_than_75!$A$3:$A$4</c:f>
              <c:strCache>
                <c:ptCount val="2"/>
                <c:pt idx="0">
                  <c:v>Viral Load Test Results</c:v>
                </c:pt>
                <c:pt idx="1">
                  <c:v>CD4 Test Results</c:v>
                </c:pt>
              </c:strCache>
            </c:strRef>
          </c:cat>
          <c:val>
            <c:numRef>
              <c:f>Less_than_75!$C$3:$C$4</c:f>
              <c:numCache>
                <c:formatCode>0%</c:formatCode>
                <c:ptCount val="2"/>
                <c:pt idx="0">
                  <c:v>0.29445073612684031</c:v>
                </c:pt>
                <c:pt idx="1">
                  <c:v>0.25254813137032844</c:v>
                </c:pt>
              </c:numCache>
            </c:numRef>
          </c:val>
        </c:ser>
        <c:ser>
          <c:idx val="1"/>
          <c:order val="2"/>
          <c:tx>
            <c:strRef>
              <c:f>Less_than_75!$D$1</c:f>
              <c:strCache>
                <c:ptCount val="1"/>
                <c:pt idx="0">
                  <c:v>2011</c:v>
                </c:pt>
              </c:strCache>
            </c:strRef>
          </c:tx>
          <c:spPr>
            <a:solidFill>
              <a:srgbClr val="3C6096"/>
            </a:solidFill>
          </c:spPr>
          <c:invertIfNegative val="0"/>
          <c:cat>
            <c:strRef>
              <c:f>Less_than_75!$A$3:$A$4</c:f>
              <c:strCache>
                <c:ptCount val="2"/>
                <c:pt idx="0">
                  <c:v>Viral Load Test Results</c:v>
                </c:pt>
                <c:pt idx="1">
                  <c:v>CD4 Test Results</c:v>
                </c:pt>
              </c:strCache>
            </c:strRef>
          </c:cat>
          <c:val>
            <c:numRef>
              <c:f>Less_than_75!$D$3:$D$4</c:f>
              <c:numCache>
                <c:formatCode>0%</c:formatCode>
                <c:ptCount val="2"/>
                <c:pt idx="0">
                  <c:v>0.25961538461538464</c:v>
                </c:pt>
                <c:pt idx="1">
                  <c:v>0.21033653846153846</c:v>
                </c:pt>
              </c:numCache>
            </c:numRef>
          </c:val>
        </c:ser>
        <c:dLbls>
          <c:showLegendKey val="0"/>
          <c:showVal val="1"/>
          <c:showCatName val="0"/>
          <c:showSerName val="0"/>
          <c:showPercent val="0"/>
          <c:showBubbleSize val="0"/>
        </c:dLbls>
        <c:gapWidth val="150"/>
        <c:overlap val="-25"/>
        <c:axId val="103125760"/>
        <c:axId val="103127296"/>
      </c:barChart>
      <c:catAx>
        <c:axId val="103125760"/>
        <c:scaling>
          <c:orientation val="minMax"/>
        </c:scaling>
        <c:delete val="0"/>
        <c:axPos val="b"/>
        <c:majorTickMark val="none"/>
        <c:minorTickMark val="none"/>
        <c:tickLblPos val="nextTo"/>
        <c:crossAx val="103127296"/>
        <c:crosses val="autoZero"/>
        <c:auto val="1"/>
        <c:lblAlgn val="ctr"/>
        <c:lblOffset val="100"/>
        <c:noMultiLvlLbl val="0"/>
      </c:catAx>
      <c:valAx>
        <c:axId val="103127296"/>
        <c:scaling>
          <c:orientation val="minMax"/>
        </c:scaling>
        <c:delete val="1"/>
        <c:axPos val="l"/>
        <c:numFmt formatCode="0%" sourceLinked="1"/>
        <c:majorTickMark val="none"/>
        <c:minorTickMark val="none"/>
        <c:tickLblPos val="nextTo"/>
        <c:crossAx val="103125760"/>
        <c:crosses val="autoZero"/>
        <c:crossBetween val="between"/>
      </c:valAx>
    </c:plotArea>
    <c:legend>
      <c:legendPos val="t"/>
      <c:layout>
        <c:manualLayout>
          <c:xMode val="edge"/>
          <c:yMode val="edge"/>
          <c:x val="0.31662799650043738"/>
          <c:y val="0.11696813092161931"/>
          <c:w val="0.3689660542432196"/>
          <c:h val="0.11742605817683642"/>
        </c:manualLayout>
      </c:layout>
      <c:overlay val="0"/>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0.11009</cdr:x>
      <cdr:y>0.87143</cdr:y>
    </cdr:from>
    <cdr:to>
      <cdr:x>0.46789</cdr:x>
      <cdr:y>0.95714</cdr:y>
    </cdr:to>
    <cdr:sp macro="" textlink="">
      <cdr:nvSpPr>
        <cdr:cNvPr id="2" name="TextBox 1"/>
        <cdr:cNvSpPr txBox="1"/>
      </cdr:nvSpPr>
      <cdr:spPr>
        <a:xfrm xmlns:a="http://schemas.openxmlformats.org/drawingml/2006/main">
          <a:off x="914400" y="4648200"/>
          <a:ext cx="29718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smtClean="0"/>
            <a:t>  2009      2010     2011     </a:t>
          </a:r>
          <a:endParaRPr lang="en-US" sz="2000" dirty="0"/>
        </a:p>
      </cdr:txBody>
    </cdr:sp>
  </cdr:relSizeAnchor>
  <cdr:relSizeAnchor xmlns:cdr="http://schemas.openxmlformats.org/drawingml/2006/chartDrawing">
    <cdr:from>
      <cdr:x>0.54128</cdr:x>
      <cdr:y>0.87143</cdr:y>
    </cdr:from>
    <cdr:to>
      <cdr:x>0.89908</cdr:x>
      <cdr:y>0.95714</cdr:y>
    </cdr:to>
    <cdr:sp macro="" textlink="">
      <cdr:nvSpPr>
        <cdr:cNvPr id="4" name="TextBox 1"/>
        <cdr:cNvSpPr txBox="1"/>
      </cdr:nvSpPr>
      <cdr:spPr>
        <a:xfrm xmlns:a="http://schemas.openxmlformats.org/drawingml/2006/main">
          <a:off x="4495800" y="4648200"/>
          <a:ext cx="2971800" cy="457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smtClean="0"/>
            <a:t>  2009      2010     2011     </a:t>
          </a:r>
          <a:endParaRPr lang="en-US" sz="2000" dirty="0"/>
        </a:p>
      </cdr:txBody>
    </cdr:sp>
  </cdr:relSizeAnchor>
</c:userShapes>
</file>

<file path=ppt/drawings/drawing2.xml><?xml version="1.0" encoding="utf-8"?>
<c:userShapes xmlns:c="http://schemas.openxmlformats.org/drawingml/2006/chart">
  <cdr:relSizeAnchor xmlns:cdr="http://schemas.openxmlformats.org/drawingml/2006/chartDrawing">
    <cdr:from>
      <cdr:x>0.06306</cdr:x>
      <cdr:y>0.01471</cdr:y>
    </cdr:from>
    <cdr:to>
      <cdr:x>0.92793</cdr:x>
      <cdr:y>0.10294</cdr:y>
    </cdr:to>
    <cdr:sp macro="" textlink="">
      <cdr:nvSpPr>
        <cdr:cNvPr id="2" name="TextBox 1"/>
        <cdr:cNvSpPr txBox="1"/>
      </cdr:nvSpPr>
      <cdr:spPr>
        <a:xfrm xmlns:a="http://schemas.openxmlformats.org/drawingml/2006/main">
          <a:off x="533400" y="76200"/>
          <a:ext cx="73152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Average Completeness Rates, 2011</a:t>
          </a:r>
          <a:endParaRPr lang="en-US" sz="2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43B1426-0CD3-4E1A-8F98-F9BD56E70D5A}" type="datetimeFigureOut">
              <a:rPr lang="en-US" smtClean="0"/>
              <a:pPr/>
              <a:t>11/9/2012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E377DC6-7289-4F31-B72F-A8D4C30C5923}" type="slidenum">
              <a:rPr lang="en-US" smtClean="0"/>
              <a:pPr/>
              <a:t>‹#›</a:t>
            </a:fld>
            <a:endParaRPr lang="en-US" dirty="0"/>
          </a:p>
        </p:txBody>
      </p:sp>
    </p:spTree>
    <p:extLst>
      <p:ext uri="{BB962C8B-B14F-4D97-AF65-F5344CB8AC3E}">
        <p14:creationId xmlns:p14="http://schemas.microsoft.com/office/powerpoint/2010/main" val="58004723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2011 Annual Ryan White HIV/AIDS Program Regional Data Training</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499182F-BB21-4E1E-A74E-EA23CDB2CF0B}" type="datetimeFigureOut">
              <a:rPr lang="en-US" smtClean="0"/>
              <a:pPr/>
              <a:t>11/9/2012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49495D8-C4BC-467B-A17A-6460D1970E75}" type="slidenum">
              <a:rPr lang="en-US" smtClean="0"/>
              <a:pPr/>
              <a:t>‹#›</a:t>
            </a:fld>
            <a:endParaRPr lang="en-US" dirty="0"/>
          </a:p>
        </p:txBody>
      </p:sp>
    </p:spTree>
    <p:extLst>
      <p:ext uri="{BB962C8B-B14F-4D97-AF65-F5344CB8AC3E}">
        <p14:creationId xmlns:p14="http://schemas.microsoft.com/office/powerpoint/2010/main" val="2442488840"/>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today’s presentation:  RSR Data:</a:t>
            </a:r>
            <a:r>
              <a:rPr lang="en-US" baseline="0" dirty="0" smtClean="0"/>
              <a:t>  Are they complete?, Are they right?, Do they reflect your program?  </a:t>
            </a:r>
          </a:p>
          <a:p>
            <a:endParaRPr lang="en-US" baseline="0" dirty="0" smtClean="0"/>
          </a:p>
          <a:p>
            <a:r>
              <a:rPr lang="en-US" dirty="0" smtClean="0"/>
              <a:t>Grantees and providers are continuing to improve their RSR submissions!  In 2010, all grantees and providers submitted their required reports.  During this presentation, we’d like to show you how these data look.  We’ll go over the importance of data quality and how we can work together to improve data quality.  </a:t>
            </a:r>
            <a:endParaRPr lang="en-US" strike="sngStrike" dirty="0" smtClean="0"/>
          </a:p>
          <a:p>
            <a:endParaRPr lang="en-US" dirty="0" smtClean="0"/>
          </a:p>
          <a:p>
            <a:r>
              <a:rPr lang="en-US" dirty="0" smtClean="0"/>
              <a:t>My name is Ellie</a:t>
            </a:r>
            <a:r>
              <a:rPr lang="en-US" baseline="0" dirty="0" smtClean="0"/>
              <a:t> Coombs</a:t>
            </a:r>
            <a:r>
              <a:rPr lang="en-US" dirty="0" smtClean="0"/>
              <a:t>, and I am part of the DART team.  Along with SAIC and WRMA/CSR, we provide TA for the RSR.  </a:t>
            </a:r>
          </a:p>
          <a:p>
            <a:endParaRPr lang="en-US" dirty="0"/>
          </a:p>
        </p:txBody>
      </p:sp>
      <p:sp>
        <p:nvSpPr>
          <p:cNvPr id="5" name="Date Placeholder 4"/>
          <p:cNvSpPr>
            <a:spLocks noGrp="1"/>
          </p:cNvSpPr>
          <p:nvPr>
            <p:ph type="dt" idx="11"/>
          </p:nvPr>
        </p:nvSpPr>
        <p:spPr/>
        <p:txBody>
          <a:bodyPr/>
          <a:lstStyle/>
          <a:p>
            <a:pPr>
              <a:defRPr/>
            </a:pPr>
            <a:fld id="{9B6115FB-09E7-4800-AE63-D88BEB3F563A}" type="datetime1">
              <a:rPr lang="en-US" smtClean="0">
                <a:solidFill>
                  <a:prstClr val="black"/>
                </a:solidFill>
              </a:rPr>
              <a:pPr>
                <a:defRPr/>
              </a:pPr>
              <a:t>11/9/2012</a:t>
            </a:fld>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2A043814-4AA9-40A8-9AD7-E29DAC7209DB}"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2473154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endParaRPr lang="en-US" dirty="0" smtClean="0"/>
          </a:p>
          <a:p>
            <a:endParaRPr lang="en-US" dirty="0"/>
          </a:p>
        </p:txBody>
      </p:sp>
      <p:sp>
        <p:nvSpPr>
          <p:cNvPr id="5" name="Date Placeholder 4"/>
          <p:cNvSpPr>
            <a:spLocks noGrp="1"/>
          </p:cNvSpPr>
          <p:nvPr>
            <p:ph type="dt" idx="11"/>
          </p:nvPr>
        </p:nvSpPr>
        <p:spPr/>
        <p:txBody>
          <a:bodyPr/>
          <a:lstStyle/>
          <a:p>
            <a:fld id="{7D0530A4-7C5B-45AA-932F-C835F2B12A15}" type="datetime1">
              <a:rPr lang="en-US" smtClean="0"/>
              <a:pPr/>
              <a:t>11/9/2012</a:t>
            </a:fld>
            <a:endParaRPr lang="en-US" dirty="0"/>
          </a:p>
        </p:txBody>
      </p:sp>
      <p:sp>
        <p:nvSpPr>
          <p:cNvPr id="6" name="Slide Number Placeholder 5"/>
          <p:cNvSpPr>
            <a:spLocks noGrp="1"/>
          </p:cNvSpPr>
          <p:nvPr>
            <p:ph type="sldNum" sz="quarter" idx="12"/>
          </p:nvPr>
        </p:nvSpPr>
        <p:spPr/>
        <p:txBody>
          <a:bodyPr/>
          <a:lstStyle/>
          <a:p>
            <a:fld id="{049495D8-C4BC-467B-A17A-6460D1970E75}" type="slidenum">
              <a:rPr lang="en-US" smtClean="0"/>
              <a:pPr/>
              <a:t>10</a:t>
            </a:fld>
            <a:endParaRPr lang="en-US" dirty="0"/>
          </a:p>
        </p:txBody>
      </p:sp>
    </p:spTree>
    <p:extLst>
      <p:ext uri="{BB962C8B-B14F-4D97-AF65-F5344CB8AC3E}">
        <p14:creationId xmlns:p14="http://schemas.microsoft.com/office/powerpoint/2010/main" val="926381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does complete data mean exactly?  For one, complete data means that a value is reported for each required client.  Also, there should be a reasonable level of “unknown” data.  For example, you may have a large Hispanic population that does not self-report race.  Some level of Unknown is unavoidable for this reason – and therefore, acceptable.  However, look at your Unknown data carefully.  What if you have a large share of “uknowns” for pregnancy status?  Knowing this information is essential for providing quality care – therefore, you’ll want to work out a strategy for capturing these data.</a:t>
            </a:r>
          </a:p>
          <a:p>
            <a:endParaRPr lang="en-US" baseline="0" dirty="0" smtClean="0"/>
          </a:p>
          <a:p>
            <a:r>
              <a:rPr lang="en-US" baseline="0" dirty="0" smtClean="0"/>
              <a:t>For each data element, HAB uses four indicators of data completeness:  </a:t>
            </a:r>
          </a:p>
          <a:p>
            <a:pPr marL="174708" indent="-174708">
              <a:buFont typeface="Arial" pitchFamily="34" charset="0"/>
              <a:buChar char="•"/>
            </a:pPr>
            <a:r>
              <a:rPr lang="en-US" dirty="0" smtClean="0"/>
              <a:t>T</a:t>
            </a:r>
            <a:r>
              <a:rPr lang="en-US" baseline="0" dirty="0" smtClean="0"/>
              <a:t>he percentage of required clients that have a known value reported, </a:t>
            </a:r>
          </a:p>
          <a:p>
            <a:pPr marL="174708" indent="-174708">
              <a:buFont typeface="Arial" pitchFamily="34" charset="0"/>
              <a:buChar char="•"/>
            </a:pPr>
            <a:r>
              <a:rPr lang="en-US" dirty="0" smtClean="0"/>
              <a:t>The percentage of required clients that have an </a:t>
            </a:r>
            <a:r>
              <a:rPr lang="en-US" baseline="0" dirty="0" smtClean="0"/>
              <a:t>“unknown” value reported, </a:t>
            </a:r>
          </a:p>
          <a:p>
            <a:pPr marL="174708" indent="-174708">
              <a:buFont typeface="Arial" pitchFamily="34" charset="0"/>
              <a:buChar char="•"/>
            </a:pPr>
            <a:r>
              <a:rPr lang="en-US" dirty="0" smtClean="0"/>
              <a:t>A</a:t>
            </a:r>
            <a:r>
              <a:rPr lang="en-US" baseline="0" dirty="0" smtClean="0"/>
              <a:t>nd, </a:t>
            </a:r>
            <a:r>
              <a:rPr lang="en-US" dirty="0" smtClean="0"/>
              <a:t>the percentage of required clients that have </a:t>
            </a:r>
            <a:r>
              <a:rPr lang="en-US" baseline="0" dirty="0" smtClean="0"/>
              <a:t>nothing reported at all.  We call these missing data.  </a:t>
            </a:r>
          </a:p>
          <a:p>
            <a:pPr marL="174708" indent="-174708">
              <a:buFont typeface="Arial" pitchFamily="34" charset="0"/>
              <a:buChar char="•"/>
            </a:pPr>
            <a:r>
              <a:rPr lang="en-US" baseline="0" dirty="0" smtClean="0"/>
              <a:t>In addition, we also look at the percentage of clients with </a:t>
            </a:r>
            <a:r>
              <a:rPr lang="en-US" i="1" baseline="0" dirty="0" smtClean="0"/>
              <a:t>either</a:t>
            </a:r>
            <a:r>
              <a:rPr lang="en-US" baseline="0" dirty="0" smtClean="0"/>
              <a:t> a known value or an “unknown” value reported.</a:t>
            </a:r>
            <a:r>
              <a:rPr lang="en-US" dirty="0" smtClean="0"/>
              <a:t>  </a:t>
            </a:r>
            <a:r>
              <a:rPr lang="en-US" baseline="0" dirty="0" smtClean="0"/>
              <a:t>Although,</a:t>
            </a:r>
            <a:r>
              <a:rPr lang="en-US" dirty="0" smtClean="0"/>
              <a:t> as we mentioned before, “unknown” values are not ideal, but they are valid responses in the RSR.  We call these complete data. </a:t>
            </a:r>
            <a:endParaRPr lang="en-US" baseline="0" dirty="0" smtClean="0"/>
          </a:p>
          <a:p>
            <a:endParaRPr lang="en-US" baseline="0" dirty="0" smtClean="0"/>
          </a:p>
          <a:p>
            <a:r>
              <a:rPr lang="en-US" baseline="0" dirty="0" smtClean="0"/>
              <a:t>Therefore, for each data element, a provider has a Known Rate, an “Unknown” Rate, a Missing Rate, and a Completeness Rate.</a:t>
            </a:r>
          </a:p>
          <a:p>
            <a:endParaRPr lang="en-US" baseline="0" dirty="0" smtClean="0"/>
          </a:p>
          <a:p>
            <a:endParaRPr lang="en-US" baseline="0" dirty="0" smtClean="0"/>
          </a:p>
          <a:p>
            <a:endParaRPr lang="en-US" baseline="0" dirty="0" smtClean="0"/>
          </a:p>
          <a:p>
            <a:endParaRPr lang="en-US" dirty="0" smtClean="0"/>
          </a:p>
          <a:p>
            <a:endParaRPr lang="en-US" dirty="0" smtClean="0"/>
          </a:p>
          <a:p>
            <a:endParaRPr lang="en-US" dirty="0"/>
          </a:p>
        </p:txBody>
      </p:sp>
      <p:sp>
        <p:nvSpPr>
          <p:cNvPr id="5" name="Date Placeholder 4"/>
          <p:cNvSpPr>
            <a:spLocks noGrp="1"/>
          </p:cNvSpPr>
          <p:nvPr>
            <p:ph type="dt" idx="11"/>
          </p:nvPr>
        </p:nvSpPr>
        <p:spPr/>
        <p:txBody>
          <a:bodyPr/>
          <a:lstStyle/>
          <a:p>
            <a:fld id="{CC1C0927-4131-4E03-9400-4F1239EB9E83}" type="datetime1">
              <a:rPr lang="en-US" smtClean="0"/>
              <a:pPr/>
              <a:t>11/9/2012</a:t>
            </a:fld>
            <a:endParaRPr lang="en-US" dirty="0"/>
          </a:p>
        </p:txBody>
      </p:sp>
      <p:sp>
        <p:nvSpPr>
          <p:cNvPr id="6" name="Slide Number Placeholder 5"/>
          <p:cNvSpPr>
            <a:spLocks noGrp="1"/>
          </p:cNvSpPr>
          <p:nvPr>
            <p:ph type="sldNum" sz="quarter" idx="12"/>
          </p:nvPr>
        </p:nvSpPr>
        <p:spPr/>
        <p:txBody>
          <a:bodyPr/>
          <a:lstStyle/>
          <a:p>
            <a:fld id="{049495D8-C4BC-467B-A17A-6460D1970E75}" type="slidenum">
              <a:rPr lang="en-US" smtClean="0"/>
              <a:pPr/>
              <a:t>11</a:t>
            </a:fld>
            <a:endParaRPr lang="en-US" dirty="0"/>
          </a:p>
        </p:txBody>
      </p:sp>
    </p:spTree>
    <p:extLst>
      <p:ext uri="{BB962C8B-B14F-4D97-AF65-F5344CB8AC3E}">
        <p14:creationId xmlns:p14="http://schemas.microsoft.com/office/powerpoint/2010/main" val="2401480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Data</a:t>
            </a:r>
            <a:r>
              <a:rPr lang="en-US" baseline="0" dirty="0" smtClean="0"/>
              <a:t> completeness is a key aspect of data quality – so, let’s look at some related indicators.  </a:t>
            </a:r>
            <a:r>
              <a:rPr lang="en-US" dirty="0" smtClean="0"/>
              <a:t>In 2009, about</a:t>
            </a:r>
            <a:r>
              <a:rPr lang="en-US" baseline="0" dirty="0" smtClean="0"/>
              <a:t> 6 percent of required data in the RSR was missing.  This dropped to less than 3 percent in 2011.  Some of this decrease may have resulted from our fine tuning of requirement conditions – just like you, we are learning as we go and working to improve things.  </a:t>
            </a:r>
          </a:p>
          <a:p>
            <a:pPr eaLnBrk="1" hangingPunct="1"/>
            <a:endParaRPr lang="en-US" baseline="0" dirty="0" smtClean="0"/>
          </a:p>
          <a:p>
            <a:pPr eaLnBrk="1" hangingPunct="1"/>
            <a:r>
              <a:rPr lang="en-US" baseline="0" dirty="0" smtClean="0"/>
              <a:t>We see the same trend with “unknown” data – which dropped from about 8 percent to 5 percent.</a:t>
            </a:r>
          </a:p>
          <a:p>
            <a:pPr eaLnBrk="1" hangingPunct="1"/>
            <a:endParaRPr lang="en-US" dirty="0"/>
          </a:p>
          <a:p>
            <a:pPr eaLnBrk="1" hangingPunct="1"/>
            <a:r>
              <a:rPr lang="en-US" baseline="0" dirty="0" smtClean="0"/>
              <a:t>Thi</a:t>
            </a:r>
            <a:r>
              <a:rPr lang="en-US" dirty="0" smtClean="0"/>
              <a:t>s is good news!</a:t>
            </a:r>
            <a:endParaRPr lang="en-US" baseline="0" dirty="0" smtClean="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4EC09C9-523A-4734-800F-FD6530D98F7E}" type="slidenum">
              <a:rPr lang="en-US" smtClean="0"/>
              <a:pPr>
                <a:defRPr/>
              </a:pPr>
              <a:t>12</a:t>
            </a:fld>
            <a:endParaRPr lang="en-US" dirty="0"/>
          </a:p>
        </p:txBody>
      </p:sp>
    </p:spTree>
    <p:extLst>
      <p:ext uri="{BB962C8B-B14F-4D97-AF65-F5344CB8AC3E}">
        <p14:creationId xmlns:p14="http://schemas.microsoft.com/office/powerpoint/2010/main" val="3878476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Here we see the 2011 completeness rates for demographic data, client services, and clinical data.</a:t>
            </a:r>
            <a:r>
              <a:rPr lang="en-US" sz="1200" kern="1200" baseline="0" dirty="0" smtClean="0">
                <a:solidFill>
                  <a:schemeClr val="tx1"/>
                </a:solidFill>
                <a:effectLst/>
                <a:latin typeface="+mn-lt"/>
                <a:ea typeface="+mn-ea"/>
                <a:cs typeface="+mn-cs"/>
              </a:rPr>
              <a:t>  </a:t>
            </a:r>
          </a:p>
          <a:p>
            <a:pPr lvl="0"/>
            <a:endParaRPr lang="en-US" sz="12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Overall, clinical data remain the most difficult to capture, with the lowest Completeness Rates.  In 2011, close to 100 percent of required demographic data were complete</a:t>
            </a:r>
            <a:r>
              <a:rPr lang="en-US" sz="1200" kern="1200" baseline="0" dirty="0" smtClean="0">
                <a:solidFill>
                  <a:schemeClr val="tx1"/>
                </a:solidFill>
                <a:effectLst/>
                <a:latin typeface="+mn-lt"/>
                <a:ea typeface="+mn-ea"/>
                <a:cs typeface="+mn-cs"/>
              </a:rPr>
              <a:t>, whereas about 94 percent of clinical data were complete.  That said, clinical completeness is improving, about a percentage point a year.</a:t>
            </a:r>
            <a:endParaRPr lang="en-US" sz="1200" kern="1200" dirty="0" smtClean="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4EC09C9-523A-4734-800F-FD6530D98F7E}" type="slidenum">
              <a:rPr lang="en-US" smtClean="0"/>
              <a:pPr>
                <a:defRPr/>
              </a:pPr>
              <a:t>13</a:t>
            </a:fld>
            <a:endParaRPr lang="en-US" dirty="0"/>
          </a:p>
        </p:txBody>
      </p:sp>
    </p:spTree>
    <p:extLst>
      <p:ext uri="{BB962C8B-B14F-4D97-AF65-F5344CB8AC3E}">
        <p14:creationId xmlns:p14="http://schemas.microsoft.com/office/powerpoint/2010/main" val="3878476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Here we see the 2011 completeness rates for demographic data, client services, and clinical data.</a:t>
            </a:r>
            <a:r>
              <a:rPr lang="en-US" sz="1200" kern="1200" baseline="0" dirty="0" smtClean="0">
                <a:solidFill>
                  <a:schemeClr val="tx1"/>
                </a:solidFill>
                <a:effectLst/>
                <a:latin typeface="+mn-lt"/>
                <a:ea typeface="+mn-ea"/>
                <a:cs typeface="+mn-cs"/>
              </a:rPr>
              <a:t>  </a:t>
            </a:r>
          </a:p>
          <a:p>
            <a:pPr lvl="0"/>
            <a:endParaRPr lang="en-US" sz="12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Overall, clinical data remain the most difficult to capture, with the lowest Completeness Rates.  In 2011, close to 100 percent of required demographic data were complete</a:t>
            </a:r>
            <a:r>
              <a:rPr lang="en-US" sz="1200" kern="1200" baseline="0" dirty="0" smtClean="0">
                <a:solidFill>
                  <a:schemeClr val="tx1"/>
                </a:solidFill>
                <a:effectLst/>
                <a:latin typeface="+mn-lt"/>
                <a:ea typeface="+mn-ea"/>
                <a:cs typeface="+mn-cs"/>
              </a:rPr>
              <a:t>, whereas about 94 percent of clinical data were complete.  That said, clinical completeness is improving, about a percentage point a year.</a:t>
            </a:r>
            <a:endParaRPr lang="en-US" sz="1200" kern="1200" dirty="0" smtClean="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4EC09C9-523A-4734-800F-FD6530D98F7E}" type="slidenum">
              <a:rPr lang="en-US" smtClean="0"/>
              <a:pPr>
                <a:defRPr/>
              </a:pPr>
              <a:t>14</a:t>
            </a:fld>
            <a:endParaRPr lang="en-US" dirty="0"/>
          </a:p>
        </p:txBody>
      </p:sp>
    </p:spTree>
    <p:extLst>
      <p:ext uri="{BB962C8B-B14F-4D97-AF65-F5344CB8AC3E}">
        <p14:creationId xmlns:p14="http://schemas.microsoft.com/office/powerpoint/2010/main" val="3878476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endParaRPr lang="en-US" dirty="0" smtClean="0"/>
          </a:p>
          <a:p>
            <a:endParaRPr lang="en-US" dirty="0"/>
          </a:p>
        </p:txBody>
      </p:sp>
      <p:sp>
        <p:nvSpPr>
          <p:cNvPr id="5" name="Date Placeholder 4"/>
          <p:cNvSpPr>
            <a:spLocks noGrp="1"/>
          </p:cNvSpPr>
          <p:nvPr>
            <p:ph type="dt" idx="11"/>
          </p:nvPr>
        </p:nvSpPr>
        <p:spPr/>
        <p:txBody>
          <a:bodyPr/>
          <a:lstStyle/>
          <a:p>
            <a:fld id="{7D0530A4-7C5B-45AA-932F-C835F2B12A15}" type="datetime1">
              <a:rPr lang="en-US" smtClean="0"/>
              <a:pPr/>
              <a:t>11/9/2012</a:t>
            </a:fld>
            <a:endParaRPr lang="en-US" dirty="0"/>
          </a:p>
        </p:txBody>
      </p:sp>
      <p:sp>
        <p:nvSpPr>
          <p:cNvPr id="6" name="Slide Number Placeholder 5"/>
          <p:cNvSpPr>
            <a:spLocks noGrp="1"/>
          </p:cNvSpPr>
          <p:nvPr>
            <p:ph type="sldNum" sz="quarter" idx="12"/>
          </p:nvPr>
        </p:nvSpPr>
        <p:spPr/>
        <p:txBody>
          <a:bodyPr/>
          <a:lstStyle/>
          <a:p>
            <a:fld id="{049495D8-C4BC-467B-A17A-6460D1970E75}" type="slidenum">
              <a:rPr lang="en-US" smtClean="0"/>
              <a:pPr/>
              <a:t>15</a:t>
            </a:fld>
            <a:endParaRPr lang="en-US" dirty="0"/>
          </a:p>
        </p:txBody>
      </p:sp>
    </p:spTree>
    <p:extLst>
      <p:ext uri="{BB962C8B-B14F-4D97-AF65-F5344CB8AC3E}">
        <p14:creationId xmlns:p14="http://schemas.microsoft.com/office/powerpoint/2010/main" val="926381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endParaRPr lang="en-US" dirty="0" smtClean="0"/>
          </a:p>
          <a:p>
            <a:endParaRPr lang="en-US" dirty="0"/>
          </a:p>
        </p:txBody>
      </p:sp>
      <p:sp>
        <p:nvSpPr>
          <p:cNvPr id="5" name="Date Placeholder 4"/>
          <p:cNvSpPr>
            <a:spLocks noGrp="1"/>
          </p:cNvSpPr>
          <p:nvPr>
            <p:ph type="dt" idx="11"/>
          </p:nvPr>
        </p:nvSpPr>
        <p:spPr/>
        <p:txBody>
          <a:bodyPr/>
          <a:lstStyle/>
          <a:p>
            <a:fld id="{7D0530A4-7C5B-45AA-932F-C835F2B12A15}" type="datetime1">
              <a:rPr lang="en-US" smtClean="0"/>
              <a:pPr/>
              <a:t>11/9/2012</a:t>
            </a:fld>
            <a:endParaRPr lang="en-US" dirty="0"/>
          </a:p>
        </p:txBody>
      </p:sp>
      <p:sp>
        <p:nvSpPr>
          <p:cNvPr id="6" name="Slide Number Placeholder 5"/>
          <p:cNvSpPr>
            <a:spLocks noGrp="1"/>
          </p:cNvSpPr>
          <p:nvPr>
            <p:ph type="sldNum" sz="quarter" idx="12"/>
          </p:nvPr>
        </p:nvSpPr>
        <p:spPr/>
        <p:txBody>
          <a:bodyPr/>
          <a:lstStyle/>
          <a:p>
            <a:fld id="{049495D8-C4BC-467B-A17A-6460D1970E75}" type="slidenum">
              <a:rPr lang="en-US" smtClean="0"/>
              <a:pPr/>
              <a:t>16</a:t>
            </a:fld>
            <a:endParaRPr lang="en-US" dirty="0"/>
          </a:p>
        </p:txBody>
      </p:sp>
    </p:spTree>
    <p:extLst>
      <p:ext uri="{BB962C8B-B14F-4D97-AF65-F5344CB8AC3E}">
        <p14:creationId xmlns:p14="http://schemas.microsoft.com/office/powerpoint/2010/main" val="926381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endParaRPr lang="en-US" dirty="0" smtClean="0"/>
          </a:p>
        </p:txBody>
      </p:sp>
      <p:sp>
        <p:nvSpPr>
          <p:cNvPr id="5" name="Date Placeholder 4"/>
          <p:cNvSpPr>
            <a:spLocks noGrp="1"/>
          </p:cNvSpPr>
          <p:nvPr>
            <p:ph type="dt" idx="11"/>
          </p:nvPr>
        </p:nvSpPr>
        <p:spPr/>
        <p:txBody>
          <a:bodyPr/>
          <a:lstStyle/>
          <a:p>
            <a:fld id="{913D935D-EB4C-4B50-898D-A91CDCD32B2B}" type="datetime1">
              <a:rPr lang="en-US" smtClean="0"/>
              <a:pPr/>
              <a:t>11/9/2012</a:t>
            </a:fld>
            <a:endParaRPr lang="en-US" dirty="0"/>
          </a:p>
        </p:txBody>
      </p:sp>
      <p:sp>
        <p:nvSpPr>
          <p:cNvPr id="6" name="Slide Number Placeholder 5"/>
          <p:cNvSpPr>
            <a:spLocks noGrp="1"/>
          </p:cNvSpPr>
          <p:nvPr>
            <p:ph type="sldNum" sz="quarter" idx="12"/>
          </p:nvPr>
        </p:nvSpPr>
        <p:spPr/>
        <p:txBody>
          <a:bodyPr/>
          <a:lstStyle/>
          <a:p>
            <a:fld id="{049495D8-C4BC-467B-A17A-6460D1970E75}" type="slidenum">
              <a:rPr lang="en-US" smtClean="0"/>
              <a:pPr/>
              <a:t>17</a:t>
            </a:fld>
            <a:endParaRPr lang="en-US" dirty="0"/>
          </a:p>
        </p:txBody>
      </p:sp>
    </p:spTree>
    <p:extLst>
      <p:ext uri="{BB962C8B-B14F-4D97-AF65-F5344CB8AC3E}">
        <p14:creationId xmlns:p14="http://schemas.microsoft.com/office/powerpoint/2010/main" val="130670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endParaRPr lang="en-US" dirty="0" smtClean="0"/>
          </a:p>
        </p:txBody>
      </p:sp>
      <p:sp>
        <p:nvSpPr>
          <p:cNvPr id="5" name="Date Placeholder 4"/>
          <p:cNvSpPr>
            <a:spLocks noGrp="1"/>
          </p:cNvSpPr>
          <p:nvPr>
            <p:ph type="dt" idx="11"/>
          </p:nvPr>
        </p:nvSpPr>
        <p:spPr/>
        <p:txBody>
          <a:bodyPr/>
          <a:lstStyle/>
          <a:p>
            <a:fld id="{913D935D-EB4C-4B50-898D-A91CDCD32B2B}" type="datetime1">
              <a:rPr lang="en-US" smtClean="0"/>
              <a:pPr/>
              <a:t>11/9/2012</a:t>
            </a:fld>
            <a:endParaRPr lang="en-US" dirty="0"/>
          </a:p>
        </p:txBody>
      </p:sp>
      <p:sp>
        <p:nvSpPr>
          <p:cNvPr id="6" name="Slide Number Placeholder 5"/>
          <p:cNvSpPr>
            <a:spLocks noGrp="1"/>
          </p:cNvSpPr>
          <p:nvPr>
            <p:ph type="sldNum" sz="quarter" idx="12"/>
          </p:nvPr>
        </p:nvSpPr>
        <p:spPr/>
        <p:txBody>
          <a:bodyPr/>
          <a:lstStyle/>
          <a:p>
            <a:fld id="{049495D8-C4BC-467B-A17A-6460D1970E75}" type="slidenum">
              <a:rPr lang="en-US" smtClean="0"/>
              <a:pPr/>
              <a:t>18</a:t>
            </a:fld>
            <a:endParaRPr lang="en-US" dirty="0"/>
          </a:p>
        </p:txBody>
      </p:sp>
    </p:spTree>
    <p:extLst>
      <p:ext uri="{BB962C8B-B14F-4D97-AF65-F5344CB8AC3E}">
        <p14:creationId xmlns:p14="http://schemas.microsoft.com/office/powerpoint/2010/main" val="130670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From the beginning of the RSR reporting, some grantees and providers have expressed concern that they can’t check the XML file that they are submitting, that it seems like a black box to them.  </a:t>
            </a:r>
            <a:endParaRPr lang="en-US" dirty="0"/>
          </a:p>
          <a:p>
            <a:r>
              <a:rPr lang="en-US" dirty="0" smtClean="0"/>
              <a:t>We are actively encouraging RSR-Ready </a:t>
            </a:r>
            <a:r>
              <a:rPr lang="en-US" dirty="0"/>
              <a:t>S</a:t>
            </a:r>
            <a:r>
              <a:rPr lang="en-US" dirty="0" smtClean="0"/>
              <a:t>ystems to add ways for providers to check their data, and in fact, adding such checks will become a requirement to keep the label of RSR-Ready.  </a:t>
            </a:r>
          </a:p>
          <a:p>
            <a:r>
              <a:rPr lang="en-US" dirty="0" smtClean="0"/>
              <a:t>And, not everyone knows, but T-REX has long included an ability to essentially “reverse” the XML.  T-REX’s basic function is to convert from an Access database into XML, but it also allows you to go the other way.  In other words, if you have an XML file from another system, you can use T-REX to convert that file into Access.  </a:t>
            </a:r>
          </a:p>
          <a:p>
            <a:r>
              <a:rPr lang="en-US" dirty="0" smtClean="0"/>
              <a:t>X-ERT builds on this aspect of T-REX, converting from Access to a flat file that can be moved into Excel.    By “flat file”, I mean a single table that has one row per client.</a:t>
            </a:r>
          </a:p>
          <a:p>
            <a:endParaRPr lang="en-US" dirty="0"/>
          </a:p>
          <a:p>
            <a:r>
              <a:rPr lang="en-US" dirty="0" smtClean="0"/>
              <a:t>Before I go on, an important note about software requirements:  For both the conversion from XML to Access and the use of the X-ERT in Access and Excel, Access and Excel 2007 or more recent is required.   We had some early tester try it in Access 2003 and they had trouble importing the XML into T-REX.</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B7CB641E-9B3D-4912-87BC-2E76FDEFE2D7}" type="slidenum">
              <a:rPr lang="en-US" smtClean="0"/>
              <a:pPr eaLnBrk="1" hangingPunct="1"/>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dirty="0" smtClean="0"/>
              <a:t>First, I’ll present why data quality is so important.  Then, we’d like to congratulate</a:t>
            </a:r>
            <a:r>
              <a:rPr lang="en-US" baseline="0" dirty="0" smtClean="0"/>
              <a:t> you because </a:t>
            </a:r>
            <a:r>
              <a:rPr lang="en-US" dirty="0" smtClean="0"/>
              <a:t>data quality improved between the 2009 and 2010 reporting</a:t>
            </a:r>
            <a:r>
              <a:rPr lang="en-US" baseline="0" dirty="0" smtClean="0"/>
              <a:t> years</a:t>
            </a:r>
            <a:r>
              <a:rPr lang="en-US" dirty="0" smtClean="0"/>
              <a:t>.  However, there are still some remaining data</a:t>
            </a:r>
            <a:r>
              <a:rPr lang="en-US" baseline="0" dirty="0" smtClean="0"/>
              <a:t> quality issues, such as </a:t>
            </a:r>
            <a:r>
              <a:rPr lang="en-US" dirty="0" smtClean="0"/>
              <a:t>missing data</a:t>
            </a:r>
            <a:r>
              <a:rPr lang="en-US" baseline="0" dirty="0" smtClean="0"/>
              <a:t>, </a:t>
            </a:r>
            <a:r>
              <a:rPr lang="en-US" dirty="0" smtClean="0"/>
              <a:t>inconsistencies between the RSR and the RDR,</a:t>
            </a:r>
            <a:r>
              <a:rPr lang="en-US" baseline="0" dirty="0" smtClean="0"/>
              <a:t> and </a:t>
            </a:r>
            <a:r>
              <a:rPr lang="en-US" dirty="0" smtClean="0"/>
              <a:t>internal inconsistencies within the RSR.</a:t>
            </a:r>
            <a:r>
              <a:rPr lang="en-US" baseline="0" dirty="0" smtClean="0"/>
              <a:t>  During this presentation, w</a:t>
            </a:r>
            <a:r>
              <a:rPr lang="en-US" dirty="0" smtClean="0"/>
              <a:t>e’ll go over reasons why they may occur and how we can work together to improve data quality as</a:t>
            </a:r>
            <a:r>
              <a:rPr lang="en-US" baseline="0" dirty="0" smtClean="0"/>
              <a:t> we move to reporting 2011 data and capturing 2012 data</a:t>
            </a:r>
            <a:r>
              <a:rPr lang="en-US" dirty="0" smtClean="0"/>
              <a:t>.</a:t>
            </a:r>
          </a:p>
          <a:p>
            <a:pPr eaLnBrk="1" hangingPunct="1">
              <a:lnSpc>
                <a:spcPct val="90000"/>
              </a:lnSpc>
            </a:pPr>
            <a:endParaRPr lang="en-US" dirty="0" smtClean="0"/>
          </a:p>
          <a:p>
            <a:pPr eaLnBrk="1" hangingPunct="1">
              <a:lnSpc>
                <a:spcPct val="90000"/>
              </a:lnSpc>
            </a:pPr>
            <a:r>
              <a:rPr lang="en-US" dirty="0" smtClean="0"/>
              <a:t>Finally, we’ll end the session with tools to help you assess your</a:t>
            </a:r>
            <a:r>
              <a:rPr lang="en-US" baseline="0" dirty="0" smtClean="0"/>
              <a:t> data quality.  Some of these tools can only be used after you have submitted your data.  Often, at this point, it’s too late for you to go back and fix your data before the submission deadline.  Therefore, the primary purpose of these tools is to help you improve your data quality before the next submission period.  Other tools allow you to “take your temperature” throughout the reporting period.  The goal is for you to periodically check your data, identify issues, and fix problems well before the submission deadline. This will not only improve the quality of your data, but also make the submission period much more relaxing.</a:t>
            </a:r>
            <a:endParaRPr lang="en-US" dirty="0" smtClean="0"/>
          </a:p>
        </p:txBody>
      </p:sp>
      <p:sp>
        <p:nvSpPr>
          <p:cNvPr id="5" name="Date Placeholder 4"/>
          <p:cNvSpPr>
            <a:spLocks noGrp="1"/>
          </p:cNvSpPr>
          <p:nvPr>
            <p:ph type="dt" idx="11"/>
          </p:nvPr>
        </p:nvSpPr>
        <p:spPr/>
        <p:txBody>
          <a:bodyPr/>
          <a:lstStyle/>
          <a:p>
            <a:fld id="{913D935D-EB4C-4B50-898D-A91CDCD32B2B}" type="datetime1">
              <a:rPr lang="en-US" smtClean="0"/>
              <a:pPr/>
              <a:t>11/9/2012</a:t>
            </a:fld>
            <a:endParaRPr lang="en-US" dirty="0"/>
          </a:p>
        </p:txBody>
      </p:sp>
      <p:sp>
        <p:nvSpPr>
          <p:cNvPr id="6" name="Slide Number Placeholder 5"/>
          <p:cNvSpPr>
            <a:spLocks noGrp="1"/>
          </p:cNvSpPr>
          <p:nvPr>
            <p:ph type="sldNum" sz="quarter" idx="12"/>
          </p:nvPr>
        </p:nvSpPr>
        <p:spPr/>
        <p:txBody>
          <a:bodyPr/>
          <a:lstStyle/>
          <a:p>
            <a:fld id="{049495D8-C4BC-467B-A17A-6460D1970E75}" type="slidenum">
              <a:rPr lang="en-US" smtClean="0"/>
              <a:pPr/>
              <a:t>2</a:t>
            </a:fld>
            <a:endParaRPr lang="en-US" dirty="0"/>
          </a:p>
        </p:txBody>
      </p:sp>
    </p:spTree>
    <p:extLst>
      <p:ext uri="{BB962C8B-B14F-4D97-AF65-F5344CB8AC3E}">
        <p14:creationId xmlns:p14="http://schemas.microsoft.com/office/powerpoint/2010/main" val="130670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key aspect of X-ERT is an Excel template that uses this flat file to automatically generate reports that are comparable to those in the RSR system.  These include counts that should match the Upload Confirmation Report; validation checks that map to the errors, warnings and alerts in the RSR system; and completeness rates similar to the completeness reports.   In a few cases, we’ve added on information, but matching these elements of the RSR system is really the central purpose of X-ERT.</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B7CB641E-9B3D-4912-87BC-2E76FDEFE2D7}" type="slidenum">
              <a:rPr lang="en-US" smtClean="0"/>
              <a:pPr eaLnBrk="1" hangingPunct="1"/>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B7CB641E-9B3D-4912-87BC-2E76FDEFE2D7}" type="slidenum">
              <a:rPr lang="en-US" smtClean="0"/>
              <a:pPr eaLnBrk="1" hangingPunct="1"/>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B7CB641E-9B3D-4912-87BC-2E76FDEFE2D7}" type="slidenum">
              <a:rPr lang="en-US" smtClean="0"/>
              <a:pPr eaLnBrk="1" hangingPunct="1"/>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B7CB641E-9B3D-4912-87BC-2E76FDEFE2D7}" type="slidenum">
              <a:rPr lang="en-US" smtClean="0"/>
              <a:pPr eaLnBrk="1" hangingPunct="1"/>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B7CB641E-9B3D-4912-87BC-2E76FDEFE2D7}" type="slidenum">
              <a:rPr lang="en-US" smtClean="0"/>
              <a:pPr eaLnBrk="1" hangingPunct="1"/>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B7CB641E-9B3D-4912-87BC-2E76FDEFE2D7}" type="slidenum">
              <a:rPr lang="en-US" smtClean="0"/>
              <a:pPr eaLnBrk="1" hangingPunct="1"/>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CC1C0927-4131-4E03-9400-4F1239EB9E83}" type="datetime1">
              <a:rPr lang="en-US" smtClean="0"/>
              <a:pPr/>
              <a:t>11/9/2012</a:t>
            </a:fld>
            <a:endParaRPr lang="en-US" dirty="0"/>
          </a:p>
        </p:txBody>
      </p:sp>
      <p:sp>
        <p:nvSpPr>
          <p:cNvPr id="6" name="Slide Number Placeholder 5"/>
          <p:cNvSpPr>
            <a:spLocks noGrp="1"/>
          </p:cNvSpPr>
          <p:nvPr>
            <p:ph type="sldNum" sz="quarter" idx="12"/>
          </p:nvPr>
        </p:nvSpPr>
        <p:spPr/>
        <p:txBody>
          <a:bodyPr/>
          <a:lstStyle/>
          <a:p>
            <a:fld id="{049495D8-C4BC-467B-A17A-6460D1970E75}" type="slidenum">
              <a:rPr lang="en-US" smtClean="0"/>
              <a:pPr/>
              <a:t>26</a:t>
            </a:fld>
            <a:endParaRPr lang="en-US" dirty="0"/>
          </a:p>
        </p:txBody>
      </p:sp>
    </p:spTree>
    <p:extLst>
      <p:ext uri="{BB962C8B-B14F-4D97-AF65-F5344CB8AC3E}">
        <p14:creationId xmlns:p14="http://schemas.microsoft.com/office/powerpoint/2010/main" val="2401480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CC1C0927-4131-4E03-9400-4F1239EB9E83}" type="datetime1">
              <a:rPr lang="en-US" smtClean="0"/>
              <a:pPr/>
              <a:t>11/9/2012</a:t>
            </a:fld>
            <a:endParaRPr lang="en-US" dirty="0"/>
          </a:p>
        </p:txBody>
      </p:sp>
      <p:sp>
        <p:nvSpPr>
          <p:cNvPr id="6" name="Slide Number Placeholder 5"/>
          <p:cNvSpPr>
            <a:spLocks noGrp="1"/>
          </p:cNvSpPr>
          <p:nvPr>
            <p:ph type="sldNum" sz="quarter" idx="12"/>
          </p:nvPr>
        </p:nvSpPr>
        <p:spPr/>
        <p:txBody>
          <a:bodyPr/>
          <a:lstStyle/>
          <a:p>
            <a:fld id="{049495D8-C4BC-467B-A17A-6460D1970E75}" type="slidenum">
              <a:rPr lang="en-US" smtClean="0"/>
              <a:pPr/>
              <a:t>27</a:t>
            </a:fld>
            <a:endParaRPr lang="en-US" dirty="0"/>
          </a:p>
        </p:txBody>
      </p:sp>
    </p:spTree>
    <p:extLst>
      <p:ext uri="{BB962C8B-B14F-4D97-AF65-F5344CB8AC3E}">
        <p14:creationId xmlns:p14="http://schemas.microsoft.com/office/powerpoint/2010/main" val="2401480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CC1C0927-4131-4E03-9400-4F1239EB9E83}" type="datetime1">
              <a:rPr lang="en-US" smtClean="0"/>
              <a:pPr/>
              <a:t>11/9/2012</a:t>
            </a:fld>
            <a:endParaRPr lang="en-US" dirty="0"/>
          </a:p>
        </p:txBody>
      </p:sp>
      <p:sp>
        <p:nvSpPr>
          <p:cNvPr id="6" name="Slide Number Placeholder 5"/>
          <p:cNvSpPr>
            <a:spLocks noGrp="1"/>
          </p:cNvSpPr>
          <p:nvPr>
            <p:ph type="sldNum" sz="quarter" idx="12"/>
          </p:nvPr>
        </p:nvSpPr>
        <p:spPr/>
        <p:txBody>
          <a:bodyPr/>
          <a:lstStyle/>
          <a:p>
            <a:fld id="{049495D8-C4BC-467B-A17A-6460D1970E75}" type="slidenum">
              <a:rPr lang="en-US" smtClean="0"/>
              <a:pPr/>
              <a:t>28</a:t>
            </a:fld>
            <a:endParaRPr lang="en-US" dirty="0"/>
          </a:p>
        </p:txBody>
      </p:sp>
    </p:spTree>
    <p:extLst>
      <p:ext uri="{BB962C8B-B14F-4D97-AF65-F5344CB8AC3E}">
        <p14:creationId xmlns:p14="http://schemas.microsoft.com/office/powerpoint/2010/main" val="24014807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One way</a:t>
            </a:r>
            <a:r>
              <a:rPr lang="en-US" baseline="0" dirty="0" smtClean="0"/>
              <a:t> to answer this question is to calculate the Group 1 performance measures using your client-level data.  These measures are presented on the slide (describe measures).</a:t>
            </a:r>
            <a:endParaRPr lang="en-US" dirty="0" smtClean="0"/>
          </a:p>
          <a:p>
            <a:endParaRPr lang="en-US" dirty="0"/>
          </a:p>
        </p:txBody>
      </p:sp>
      <p:sp>
        <p:nvSpPr>
          <p:cNvPr id="5" name="Date Placeholder 4"/>
          <p:cNvSpPr>
            <a:spLocks noGrp="1"/>
          </p:cNvSpPr>
          <p:nvPr>
            <p:ph type="dt" idx="11"/>
          </p:nvPr>
        </p:nvSpPr>
        <p:spPr/>
        <p:txBody>
          <a:bodyPr/>
          <a:lstStyle/>
          <a:p>
            <a:fld id="{6B14B10F-70FB-4592-ABB3-88C83A9DA0FC}" type="datetime1">
              <a:rPr lang="en-US" smtClean="0"/>
              <a:pPr/>
              <a:t>11/9/2012</a:t>
            </a:fld>
            <a:endParaRPr lang="en-US" dirty="0"/>
          </a:p>
        </p:txBody>
      </p:sp>
      <p:sp>
        <p:nvSpPr>
          <p:cNvPr id="6" name="Slide Number Placeholder 5"/>
          <p:cNvSpPr>
            <a:spLocks noGrp="1"/>
          </p:cNvSpPr>
          <p:nvPr>
            <p:ph type="sldNum" sz="quarter" idx="12"/>
          </p:nvPr>
        </p:nvSpPr>
        <p:spPr/>
        <p:txBody>
          <a:bodyPr/>
          <a:lstStyle/>
          <a:p>
            <a:fld id="{049495D8-C4BC-467B-A17A-6460D1970E75}" type="slidenum">
              <a:rPr lang="en-US" smtClean="0"/>
              <a:pPr/>
              <a:t>29</a:t>
            </a:fld>
            <a:endParaRPr lang="en-US" dirty="0"/>
          </a:p>
        </p:txBody>
      </p:sp>
    </p:spTree>
    <p:extLst>
      <p:ext uri="{BB962C8B-B14F-4D97-AF65-F5344CB8AC3E}">
        <p14:creationId xmlns:p14="http://schemas.microsoft.com/office/powerpoint/2010/main" val="3620635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you to walk away</a:t>
            </a:r>
            <a:r>
              <a:rPr lang="en-US" baseline="0" dirty="0" smtClean="0"/>
              <a:t> from this presentation knowing why data quality is so important.  We also want you to learn about strategies for improving data quality without making you feel overwhelmed.  We’ll focus on those aspects of data worth tackling and the tools we offer for checking and improving data quality. </a:t>
            </a:r>
            <a:endParaRPr lang="en-US" dirty="0"/>
          </a:p>
        </p:txBody>
      </p:sp>
      <p:sp>
        <p:nvSpPr>
          <p:cNvPr id="5" name="Date Placeholder 4"/>
          <p:cNvSpPr>
            <a:spLocks noGrp="1"/>
          </p:cNvSpPr>
          <p:nvPr>
            <p:ph type="dt" idx="11"/>
          </p:nvPr>
        </p:nvSpPr>
        <p:spPr/>
        <p:txBody>
          <a:bodyPr/>
          <a:lstStyle/>
          <a:p>
            <a:fld id="{1818F0CD-165A-4AD6-9DFE-3372E51B5547}" type="datetime1">
              <a:rPr lang="en-US" smtClean="0"/>
              <a:t>11/9/2012</a:t>
            </a:fld>
            <a:endParaRPr lang="en-US" dirty="0"/>
          </a:p>
        </p:txBody>
      </p:sp>
      <p:sp>
        <p:nvSpPr>
          <p:cNvPr id="6" name="Slide Number Placeholder 5"/>
          <p:cNvSpPr>
            <a:spLocks noGrp="1"/>
          </p:cNvSpPr>
          <p:nvPr>
            <p:ph type="sldNum" sz="quarter" idx="12"/>
          </p:nvPr>
        </p:nvSpPr>
        <p:spPr/>
        <p:txBody>
          <a:bodyPr/>
          <a:lstStyle/>
          <a:p>
            <a:fld id="{049495D8-C4BC-467B-A17A-6460D1970E75}" type="slidenum">
              <a:rPr lang="en-US" smtClean="0"/>
              <a:pPr/>
              <a:t>3</a:t>
            </a:fld>
            <a:endParaRPr lang="en-US" dirty="0"/>
          </a:p>
        </p:txBody>
      </p:sp>
    </p:spTree>
    <p:extLst>
      <p:ext uri="{BB962C8B-B14F-4D97-AF65-F5344CB8AC3E}">
        <p14:creationId xmlns:p14="http://schemas.microsoft.com/office/powerpoint/2010/main" val="16315202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dirty="0" smtClean="0"/>
              <a:t>This slide contains the client-level data elements necessary</a:t>
            </a:r>
            <a:r>
              <a:rPr lang="en-US" baseline="0" dirty="0" smtClean="0"/>
              <a:t> to calculate the measures.  </a:t>
            </a:r>
            <a:endParaRPr lang="en-US" dirty="0" smtClean="0"/>
          </a:p>
        </p:txBody>
      </p:sp>
      <p:sp>
        <p:nvSpPr>
          <p:cNvPr id="5" name="Date Placeholder 4"/>
          <p:cNvSpPr>
            <a:spLocks noGrp="1"/>
          </p:cNvSpPr>
          <p:nvPr>
            <p:ph type="dt" idx="11"/>
          </p:nvPr>
        </p:nvSpPr>
        <p:spPr/>
        <p:txBody>
          <a:bodyPr/>
          <a:lstStyle/>
          <a:p>
            <a:fld id="{E62F715D-7AD3-45E2-97D8-71FA68ABF7B9}" type="datetime1">
              <a:rPr lang="en-US" smtClean="0"/>
              <a:pPr/>
              <a:t>11/9/2012</a:t>
            </a:fld>
            <a:endParaRPr lang="en-US" dirty="0"/>
          </a:p>
        </p:txBody>
      </p:sp>
      <p:sp>
        <p:nvSpPr>
          <p:cNvPr id="6" name="Slide Number Placeholder 5"/>
          <p:cNvSpPr>
            <a:spLocks noGrp="1"/>
          </p:cNvSpPr>
          <p:nvPr>
            <p:ph type="sldNum" sz="quarter" idx="12"/>
          </p:nvPr>
        </p:nvSpPr>
        <p:spPr/>
        <p:txBody>
          <a:bodyPr/>
          <a:lstStyle/>
          <a:p>
            <a:fld id="{049495D8-C4BC-467B-A17A-6460D1970E75}" type="slidenum">
              <a:rPr lang="en-US" smtClean="0"/>
              <a:pPr/>
              <a:t>30</a:t>
            </a:fld>
            <a:endParaRPr lang="en-US" dirty="0"/>
          </a:p>
        </p:txBody>
      </p:sp>
    </p:spTree>
    <p:extLst>
      <p:ext uri="{BB962C8B-B14F-4D97-AF65-F5344CB8AC3E}">
        <p14:creationId xmlns:p14="http://schemas.microsoft.com/office/powerpoint/2010/main" val="606187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For example, to calculate the ARV measure, you use the total number of HIV positive pregnant women as the denominator, based on items #12, #7, and #64. As the numerator, you’d use the # of clients that were prescribed ARV (item #66).</a:t>
            </a:r>
            <a:endParaRPr lang="en-US" dirty="0" smtClean="0"/>
          </a:p>
          <a:p>
            <a:endParaRPr lang="en-US" dirty="0"/>
          </a:p>
        </p:txBody>
      </p:sp>
      <p:sp>
        <p:nvSpPr>
          <p:cNvPr id="5" name="Date Placeholder 4"/>
          <p:cNvSpPr>
            <a:spLocks noGrp="1"/>
          </p:cNvSpPr>
          <p:nvPr>
            <p:ph type="dt" idx="11"/>
          </p:nvPr>
        </p:nvSpPr>
        <p:spPr/>
        <p:txBody>
          <a:bodyPr/>
          <a:lstStyle/>
          <a:p>
            <a:fld id="{156529D0-3748-4574-B367-9D837D061E39}" type="datetime1">
              <a:rPr lang="en-US" smtClean="0"/>
              <a:pPr/>
              <a:t>11/9/2012</a:t>
            </a:fld>
            <a:endParaRPr lang="en-US" dirty="0"/>
          </a:p>
        </p:txBody>
      </p:sp>
      <p:sp>
        <p:nvSpPr>
          <p:cNvPr id="6" name="Slide Number Placeholder 5"/>
          <p:cNvSpPr>
            <a:spLocks noGrp="1"/>
          </p:cNvSpPr>
          <p:nvPr>
            <p:ph type="sldNum" sz="quarter" idx="12"/>
          </p:nvPr>
        </p:nvSpPr>
        <p:spPr/>
        <p:txBody>
          <a:bodyPr/>
          <a:lstStyle/>
          <a:p>
            <a:fld id="{049495D8-C4BC-467B-A17A-6460D1970E75}" type="slidenum">
              <a:rPr lang="en-US" smtClean="0"/>
              <a:pPr/>
              <a:t>31</a:t>
            </a:fld>
            <a:endParaRPr lang="en-US" dirty="0"/>
          </a:p>
        </p:txBody>
      </p:sp>
    </p:spTree>
    <p:extLst>
      <p:ext uri="{BB962C8B-B14F-4D97-AF65-F5344CB8AC3E}">
        <p14:creationId xmlns:p14="http://schemas.microsoft.com/office/powerpoint/2010/main" val="2470216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dirty="0" smtClean="0"/>
              <a:t>Now, let’s look at an example.</a:t>
            </a:r>
            <a:r>
              <a:rPr lang="en-US" baseline="0" dirty="0" smtClean="0"/>
              <a:t>  Say you report 100 clients.  50 of those are female, as indicated by item #7, and 47 of those females are HIV positive, as indicated by item #12.  Of those 47 women, 13 are pregnant – item #64.  Therefore, 13 is the denominator in the calculation.  Of those 13 clients, 11 are on ARV (#66).  Your percentage is 11 over 13 or 85%. </a:t>
            </a:r>
          </a:p>
          <a:p>
            <a:pPr eaLnBrk="1" hangingPunct="1">
              <a:lnSpc>
                <a:spcPct val="90000"/>
              </a:lnSpc>
            </a:pPr>
            <a:endParaRPr lang="en-US" baseline="0" dirty="0" smtClean="0"/>
          </a:p>
          <a:p>
            <a:pPr eaLnBrk="1" hangingPunct="1">
              <a:lnSpc>
                <a:spcPct val="90000"/>
              </a:lnSpc>
            </a:pPr>
            <a:r>
              <a:rPr lang="en-US" baseline="0" dirty="0" smtClean="0"/>
              <a:t>You can see by this example that Unknown values can seriously limit the meaningfulness of the performance measures.  If you have a high share of women with an Unknown pregnancy status, these women are not captured in the denominator of the performance measure calculation.  Therefore, your final calculation is favorably biased.</a:t>
            </a:r>
          </a:p>
          <a:p>
            <a:pPr eaLnBrk="1" hangingPunct="1">
              <a:lnSpc>
                <a:spcPct val="90000"/>
              </a:lnSpc>
            </a:pPr>
            <a:endParaRPr lang="en-US" baseline="0" dirty="0" smtClean="0"/>
          </a:p>
          <a:p>
            <a:pPr eaLnBrk="1" hangingPunct="1">
              <a:lnSpc>
                <a:spcPct val="90000"/>
              </a:lnSpc>
            </a:pPr>
            <a:r>
              <a:rPr lang="en-US" baseline="0" dirty="0" smtClean="0"/>
              <a:t>Calculating the performance measures with RSR data does have some limitations.  For example, you cannot capture some of the exclusions – such as whether the client was in her first trimester and newly enrolled in care during the last three months of the measurement year.</a:t>
            </a:r>
          </a:p>
          <a:p>
            <a:pPr eaLnBrk="1" hangingPunct="1">
              <a:lnSpc>
                <a:spcPct val="90000"/>
              </a:lnSpc>
            </a:pPr>
            <a:endParaRPr lang="en-US" baseline="0" dirty="0" smtClean="0"/>
          </a:p>
          <a:p>
            <a:pPr eaLnBrk="1" hangingPunct="1">
              <a:lnSpc>
                <a:spcPct val="90000"/>
              </a:lnSpc>
            </a:pPr>
            <a:r>
              <a:rPr lang="en-US" baseline="0" dirty="0" smtClean="0"/>
              <a:t>Also, every item is not required for all clients – the items you must report depend on the services that client receives.  It is possible you want to calculate measures for all you clients – not the ones with the related services.    </a:t>
            </a:r>
            <a:endParaRPr lang="en-US" dirty="0" smtClean="0"/>
          </a:p>
          <a:p>
            <a:endParaRPr lang="en-US" dirty="0"/>
          </a:p>
        </p:txBody>
      </p:sp>
      <p:sp>
        <p:nvSpPr>
          <p:cNvPr id="5" name="Date Placeholder 4"/>
          <p:cNvSpPr>
            <a:spLocks noGrp="1"/>
          </p:cNvSpPr>
          <p:nvPr>
            <p:ph type="dt" idx="11"/>
          </p:nvPr>
        </p:nvSpPr>
        <p:spPr/>
        <p:txBody>
          <a:bodyPr/>
          <a:lstStyle/>
          <a:p>
            <a:fld id="{0F2C9BB7-A779-4D9F-9CC8-ABA2F0E2CAAF}" type="datetime1">
              <a:rPr lang="en-US" smtClean="0"/>
              <a:pPr/>
              <a:t>11/9/2012</a:t>
            </a:fld>
            <a:endParaRPr lang="en-US" dirty="0"/>
          </a:p>
        </p:txBody>
      </p:sp>
      <p:sp>
        <p:nvSpPr>
          <p:cNvPr id="6" name="Slide Number Placeholder 5"/>
          <p:cNvSpPr>
            <a:spLocks noGrp="1"/>
          </p:cNvSpPr>
          <p:nvPr>
            <p:ph type="sldNum" sz="quarter" idx="12"/>
          </p:nvPr>
        </p:nvSpPr>
        <p:spPr/>
        <p:txBody>
          <a:bodyPr/>
          <a:lstStyle/>
          <a:p>
            <a:fld id="{049495D8-C4BC-467B-A17A-6460D1970E75}" type="slidenum">
              <a:rPr lang="en-US" smtClean="0"/>
              <a:pPr/>
              <a:t>32</a:t>
            </a:fld>
            <a:endParaRPr lang="en-US" dirty="0"/>
          </a:p>
        </p:txBody>
      </p:sp>
    </p:spTree>
    <p:extLst>
      <p:ext uri="{BB962C8B-B14F-4D97-AF65-F5344CB8AC3E}">
        <p14:creationId xmlns:p14="http://schemas.microsoft.com/office/powerpoint/2010/main" val="42626682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Once you have calculated your performance measures, you can ask yourself if any of these numbers</a:t>
            </a:r>
            <a:r>
              <a:rPr lang="en-US" baseline="0" dirty="0" smtClean="0"/>
              <a:t> seems strange to you – too high or too low.  If so, you might be seeing a data quality issue.  Check to see if your data system is capturing all the necessary data.  Or maybe the problem lies with reporting; you have the data in your system, but you are not extracting it correctly.  Finally, you can work with us to fix those problems for better data quality in the future.</a:t>
            </a:r>
            <a:endParaRPr lang="en-US" dirty="0" smtClean="0"/>
          </a:p>
          <a:p>
            <a:endParaRPr lang="en-US" dirty="0"/>
          </a:p>
        </p:txBody>
      </p:sp>
      <p:sp>
        <p:nvSpPr>
          <p:cNvPr id="5" name="Date Placeholder 4"/>
          <p:cNvSpPr>
            <a:spLocks noGrp="1"/>
          </p:cNvSpPr>
          <p:nvPr>
            <p:ph type="dt" idx="11"/>
          </p:nvPr>
        </p:nvSpPr>
        <p:spPr/>
        <p:txBody>
          <a:bodyPr/>
          <a:lstStyle/>
          <a:p>
            <a:fld id="{DD860266-CEC3-4895-9058-C355969FE4E0}" type="datetime1">
              <a:rPr lang="en-US" smtClean="0"/>
              <a:pPr/>
              <a:t>11/9/2012</a:t>
            </a:fld>
            <a:endParaRPr lang="en-US" dirty="0"/>
          </a:p>
        </p:txBody>
      </p:sp>
      <p:sp>
        <p:nvSpPr>
          <p:cNvPr id="6" name="Slide Number Placeholder 5"/>
          <p:cNvSpPr>
            <a:spLocks noGrp="1"/>
          </p:cNvSpPr>
          <p:nvPr>
            <p:ph type="sldNum" sz="quarter" idx="12"/>
          </p:nvPr>
        </p:nvSpPr>
        <p:spPr/>
        <p:txBody>
          <a:bodyPr/>
          <a:lstStyle/>
          <a:p>
            <a:fld id="{049495D8-C4BC-467B-A17A-6460D1970E75}" type="slidenum">
              <a:rPr lang="en-US" smtClean="0"/>
              <a:pPr/>
              <a:t>33</a:t>
            </a:fld>
            <a:endParaRPr lang="en-US" dirty="0"/>
          </a:p>
        </p:txBody>
      </p:sp>
    </p:spTree>
    <p:extLst>
      <p:ext uri="{BB962C8B-B14F-4D97-AF65-F5344CB8AC3E}">
        <p14:creationId xmlns:p14="http://schemas.microsoft.com/office/powerpoint/2010/main" val="27263933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endParaRPr lang="en-US" dirty="0" smtClean="0"/>
          </a:p>
        </p:txBody>
      </p:sp>
      <p:sp>
        <p:nvSpPr>
          <p:cNvPr id="5" name="Date Placeholder 4"/>
          <p:cNvSpPr>
            <a:spLocks noGrp="1"/>
          </p:cNvSpPr>
          <p:nvPr>
            <p:ph type="dt" idx="11"/>
          </p:nvPr>
        </p:nvSpPr>
        <p:spPr/>
        <p:txBody>
          <a:bodyPr/>
          <a:lstStyle/>
          <a:p>
            <a:fld id="{913D935D-EB4C-4B50-898D-A91CDCD32B2B}" type="datetime1">
              <a:rPr lang="en-US" smtClean="0"/>
              <a:pPr/>
              <a:t>11/9/2012</a:t>
            </a:fld>
            <a:endParaRPr lang="en-US" dirty="0"/>
          </a:p>
        </p:txBody>
      </p:sp>
      <p:sp>
        <p:nvSpPr>
          <p:cNvPr id="6" name="Slide Number Placeholder 5"/>
          <p:cNvSpPr>
            <a:spLocks noGrp="1"/>
          </p:cNvSpPr>
          <p:nvPr>
            <p:ph type="sldNum" sz="quarter" idx="12"/>
          </p:nvPr>
        </p:nvSpPr>
        <p:spPr/>
        <p:txBody>
          <a:bodyPr/>
          <a:lstStyle/>
          <a:p>
            <a:fld id="{049495D8-C4BC-467B-A17A-6460D1970E75}" type="slidenum">
              <a:rPr lang="en-US" smtClean="0"/>
              <a:pPr/>
              <a:t>34</a:t>
            </a:fld>
            <a:endParaRPr lang="en-US" dirty="0"/>
          </a:p>
        </p:txBody>
      </p:sp>
    </p:spTree>
    <p:extLst>
      <p:ext uri="{BB962C8B-B14F-4D97-AF65-F5344CB8AC3E}">
        <p14:creationId xmlns:p14="http://schemas.microsoft.com/office/powerpoint/2010/main" val="1306701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endParaRPr lang="en-US" dirty="0" smtClean="0"/>
          </a:p>
        </p:txBody>
      </p:sp>
      <p:sp>
        <p:nvSpPr>
          <p:cNvPr id="5" name="Date Placeholder 4"/>
          <p:cNvSpPr>
            <a:spLocks noGrp="1"/>
          </p:cNvSpPr>
          <p:nvPr>
            <p:ph type="dt" idx="11"/>
          </p:nvPr>
        </p:nvSpPr>
        <p:spPr/>
        <p:txBody>
          <a:bodyPr/>
          <a:lstStyle/>
          <a:p>
            <a:fld id="{913D935D-EB4C-4B50-898D-A91CDCD32B2B}" type="datetime1">
              <a:rPr lang="en-US" smtClean="0"/>
              <a:pPr/>
              <a:t>11/9/2012</a:t>
            </a:fld>
            <a:endParaRPr lang="en-US" dirty="0"/>
          </a:p>
        </p:txBody>
      </p:sp>
      <p:sp>
        <p:nvSpPr>
          <p:cNvPr id="6" name="Slide Number Placeholder 5"/>
          <p:cNvSpPr>
            <a:spLocks noGrp="1"/>
          </p:cNvSpPr>
          <p:nvPr>
            <p:ph type="sldNum" sz="quarter" idx="12"/>
          </p:nvPr>
        </p:nvSpPr>
        <p:spPr/>
        <p:txBody>
          <a:bodyPr/>
          <a:lstStyle/>
          <a:p>
            <a:fld id="{049495D8-C4BC-467B-A17A-6460D1970E75}" type="slidenum">
              <a:rPr lang="en-US" smtClean="0"/>
              <a:pPr/>
              <a:t>35</a:t>
            </a:fld>
            <a:endParaRPr lang="en-US" dirty="0"/>
          </a:p>
        </p:txBody>
      </p:sp>
    </p:spTree>
    <p:extLst>
      <p:ext uri="{BB962C8B-B14F-4D97-AF65-F5344CB8AC3E}">
        <p14:creationId xmlns:p14="http://schemas.microsoft.com/office/powerpoint/2010/main" val="1306701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endParaRPr lang="en-US" dirty="0" smtClean="0"/>
          </a:p>
        </p:txBody>
      </p:sp>
      <p:sp>
        <p:nvSpPr>
          <p:cNvPr id="5" name="Date Placeholder 4"/>
          <p:cNvSpPr>
            <a:spLocks noGrp="1"/>
          </p:cNvSpPr>
          <p:nvPr>
            <p:ph type="dt" idx="11"/>
          </p:nvPr>
        </p:nvSpPr>
        <p:spPr/>
        <p:txBody>
          <a:bodyPr/>
          <a:lstStyle/>
          <a:p>
            <a:fld id="{913D935D-EB4C-4B50-898D-A91CDCD32B2B}" type="datetime1">
              <a:rPr lang="en-US" smtClean="0"/>
              <a:pPr/>
              <a:t>11/9/2012</a:t>
            </a:fld>
            <a:endParaRPr lang="en-US" dirty="0"/>
          </a:p>
        </p:txBody>
      </p:sp>
      <p:sp>
        <p:nvSpPr>
          <p:cNvPr id="6" name="Slide Number Placeholder 5"/>
          <p:cNvSpPr>
            <a:spLocks noGrp="1"/>
          </p:cNvSpPr>
          <p:nvPr>
            <p:ph type="sldNum" sz="quarter" idx="12"/>
          </p:nvPr>
        </p:nvSpPr>
        <p:spPr/>
        <p:txBody>
          <a:bodyPr/>
          <a:lstStyle/>
          <a:p>
            <a:fld id="{049495D8-C4BC-467B-A17A-6460D1970E75}" type="slidenum">
              <a:rPr lang="en-US" smtClean="0"/>
              <a:pPr/>
              <a:t>36</a:t>
            </a:fld>
            <a:endParaRPr lang="en-US" dirty="0"/>
          </a:p>
        </p:txBody>
      </p:sp>
    </p:spTree>
    <p:extLst>
      <p:ext uri="{BB962C8B-B14F-4D97-AF65-F5344CB8AC3E}">
        <p14:creationId xmlns:p14="http://schemas.microsoft.com/office/powerpoint/2010/main" val="1306701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endParaRPr lang="en-US" dirty="0" smtClean="0"/>
          </a:p>
        </p:txBody>
      </p:sp>
      <p:sp>
        <p:nvSpPr>
          <p:cNvPr id="5" name="Date Placeholder 4"/>
          <p:cNvSpPr>
            <a:spLocks noGrp="1"/>
          </p:cNvSpPr>
          <p:nvPr>
            <p:ph type="dt" idx="11"/>
          </p:nvPr>
        </p:nvSpPr>
        <p:spPr/>
        <p:txBody>
          <a:bodyPr/>
          <a:lstStyle/>
          <a:p>
            <a:fld id="{913D935D-EB4C-4B50-898D-A91CDCD32B2B}" type="datetime1">
              <a:rPr lang="en-US" smtClean="0"/>
              <a:pPr/>
              <a:t>11/9/2012</a:t>
            </a:fld>
            <a:endParaRPr lang="en-US" dirty="0"/>
          </a:p>
        </p:txBody>
      </p:sp>
      <p:sp>
        <p:nvSpPr>
          <p:cNvPr id="6" name="Slide Number Placeholder 5"/>
          <p:cNvSpPr>
            <a:spLocks noGrp="1"/>
          </p:cNvSpPr>
          <p:nvPr>
            <p:ph type="sldNum" sz="quarter" idx="12"/>
          </p:nvPr>
        </p:nvSpPr>
        <p:spPr/>
        <p:txBody>
          <a:bodyPr/>
          <a:lstStyle/>
          <a:p>
            <a:fld id="{049495D8-C4BC-467B-A17A-6460D1970E75}" type="slidenum">
              <a:rPr lang="en-US" smtClean="0"/>
              <a:pPr/>
              <a:t>37</a:t>
            </a:fld>
            <a:endParaRPr lang="en-US" dirty="0"/>
          </a:p>
        </p:txBody>
      </p:sp>
    </p:spTree>
    <p:extLst>
      <p:ext uri="{BB962C8B-B14F-4D97-AF65-F5344CB8AC3E}">
        <p14:creationId xmlns:p14="http://schemas.microsoft.com/office/powerpoint/2010/main" val="1306701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endParaRPr lang="en-US" dirty="0" smtClean="0"/>
          </a:p>
        </p:txBody>
      </p:sp>
      <p:sp>
        <p:nvSpPr>
          <p:cNvPr id="5" name="Date Placeholder 4"/>
          <p:cNvSpPr>
            <a:spLocks noGrp="1"/>
          </p:cNvSpPr>
          <p:nvPr>
            <p:ph type="dt" idx="11"/>
          </p:nvPr>
        </p:nvSpPr>
        <p:spPr/>
        <p:txBody>
          <a:bodyPr/>
          <a:lstStyle/>
          <a:p>
            <a:fld id="{913D935D-EB4C-4B50-898D-A91CDCD32B2B}" type="datetime1">
              <a:rPr lang="en-US" smtClean="0"/>
              <a:pPr/>
              <a:t>11/9/2012</a:t>
            </a:fld>
            <a:endParaRPr lang="en-US" dirty="0"/>
          </a:p>
        </p:txBody>
      </p:sp>
      <p:sp>
        <p:nvSpPr>
          <p:cNvPr id="6" name="Slide Number Placeholder 5"/>
          <p:cNvSpPr>
            <a:spLocks noGrp="1"/>
          </p:cNvSpPr>
          <p:nvPr>
            <p:ph type="sldNum" sz="quarter" idx="12"/>
          </p:nvPr>
        </p:nvSpPr>
        <p:spPr/>
        <p:txBody>
          <a:bodyPr/>
          <a:lstStyle/>
          <a:p>
            <a:fld id="{049495D8-C4BC-467B-A17A-6460D1970E75}" type="slidenum">
              <a:rPr lang="en-US" smtClean="0"/>
              <a:pPr/>
              <a:t>38</a:t>
            </a:fld>
            <a:endParaRPr lang="en-US" dirty="0"/>
          </a:p>
        </p:txBody>
      </p:sp>
    </p:spTree>
    <p:extLst>
      <p:ext uri="{BB962C8B-B14F-4D97-AF65-F5344CB8AC3E}">
        <p14:creationId xmlns:p14="http://schemas.microsoft.com/office/powerpoint/2010/main" val="1306701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 at an example.</a:t>
            </a:r>
          </a:p>
          <a:p>
            <a:endParaRPr lang="en-US" dirty="0" smtClean="0"/>
          </a:p>
          <a:p>
            <a:r>
              <a:rPr lang="en-US" dirty="0" smtClean="0"/>
              <a:t>Say you reported 1,000 unduplicated clients.  22 of these clients are transgender.  Therefore, the number of required clients for data element #8 (transgender</a:t>
            </a:r>
            <a:r>
              <a:rPr lang="en-US" baseline="0" dirty="0" smtClean="0"/>
              <a:t> subgroup</a:t>
            </a:r>
            <a:r>
              <a:rPr lang="en-US" dirty="0" smtClean="0"/>
              <a:t>) is 22.  </a:t>
            </a:r>
          </a:p>
          <a:p>
            <a:endParaRPr lang="en-US" dirty="0" smtClean="0"/>
          </a:p>
          <a:p>
            <a:endParaRPr lang="en-US" dirty="0"/>
          </a:p>
        </p:txBody>
      </p:sp>
      <p:sp>
        <p:nvSpPr>
          <p:cNvPr id="5" name="Date Placeholder 4"/>
          <p:cNvSpPr>
            <a:spLocks noGrp="1"/>
          </p:cNvSpPr>
          <p:nvPr>
            <p:ph type="dt" idx="11"/>
          </p:nvPr>
        </p:nvSpPr>
        <p:spPr/>
        <p:txBody>
          <a:bodyPr/>
          <a:lstStyle/>
          <a:p>
            <a:fld id="{B7257647-B3C6-494E-A6D5-C9D7AF505495}" type="datetime1">
              <a:rPr lang="en-US" smtClean="0"/>
              <a:pPr/>
              <a:t>11/9/2012</a:t>
            </a:fld>
            <a:endParaRPr lang="en-US" dirty="0"/>
          </a:p>
        </p:txBody>
      </p:sp>
      <p:sp>
        <p:nvSpPr>
          <p:cNvPr id="6" name="Slide Number Placeholder 5"/>
          <p:cNvSpPr>
            <a:spLocks noGrp="1"/>
          </p:cNvSpPr>
          <p:nvPr>
            <p:ph type="sldNum" sz="quarter" idx="12"/>
          </p:nvPr>
        </p:nvSpPr>
        <p:spPr/>
        <p:txBody>
          <a:bodyPr/>
          <a:lstStyle/>
          <a:p>
            <a:fld id="{049495D8-C4BC-467B-A17A-6460D1970E75}" type="slidenum">
              <a:rPr lang="en-US" smtClean="0"/>
              <a:pPr/>
              <a:t>39</a:t>
            </a:fld>
            <a:endParaRPr lang="en-US" dirty="0"/>
          </a:p>
        </p:txBody>
      </p:sp>
    </p:spTree>
    <p:extLst>
      <p:ext uri="{BB962C8B-B14F-4D97-AF65-F5344CB8AC3E}">
        <p14:creationId xmlns:p14="http://schemas.microsoft.com/office/powerpoint/2010/main" val="2873304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difference between quality of</a:t>
            </a:r>
            <a:r>
              <a:rPr lang="en-US" baseline="0" dirty="0" smtClean="0"/>
              <a:t> data and quality of care?</a:t>
            </a:r>
          </a:p>
          <a:p>
            <a:endParaRPr lang="en-US" dirty="0" smtClean="0"/>
          </a:p>
          <a:p>
            <a:r>
              <a:rPr lang="en-US" dirty="0" smtClean="0"/>
              <a:t>High</a:t>
            </a:r>
            <a:r>
              <a:rPr lang="en-US" baseline="0" dirty="0" smtClean="0"/>
              <a:t> q</a:t>
            </a:r>
            <a:r>
              <a:rPr lang="en-US" dirty="0" smtClean="0"/>
              <a:t>uality data are data that accurately reflect the services you deliver.</a:t>
            </a:r>
          </a:p>
          <a:p>
            <a:endParaRPr lang="en-US" dirty="0" smtClean="0"/>
          </a:p>
          <a:p>
            <a:r>
              <a:rPr lang="en-US" dirty="0" smtClean="0"/>
              <a:t>Quality of care compares the services that were actually delivered to an external measure of quality. </a:t>
            </a:r>
          </a:p>
          <a:p>
            <a:endParaRPr lang="en-US" dirty="0" smtClean="0"/>
          </a:p>
          <a:p>
            <a:r>
              <a:rPr lang="en-US" dirty="0" smtClean="0"/>
              <a:t>Let’s look at some examples:  The HAB performance measure on CD4 tests requires at least 2 tests spread out during the year.</a:t>
            </a:r>
          </a:p>
          <a:p>
            <a:endParaRPr lang="en-US" dirty="0" smtClean="0"/>
          </a:p>
          <a:p>
            <a:r>
              <a:rPr lang="en-US" dirty="0" smtClean="0"/>
              <a:t>If you only capture data on CD4 tests that are done at your agency’s onsite lab, and half of the CD4 tests are sent to an outside lab, you will not count, nor report on, the tests that went to the outside lab.</a:t>
            </a:r>
            <a:r>
              <a:rPr lang="en-US" baseline="0" dirty="0" smtClean="0"/>
              <a:t>  </a:t>
            </a:r>
            <a:r>
              <a:rPr lang="en-US" dirty="0"/>
              <a:t>If you have 100 patients and half of the patients’ tests are not in your report, it will look like you did not do CD4 tests half of the time.  Your best possible score would be 50%.  You wouldn’t know if it was the quality of care or the quality of data.  </a:t>
            </a:r>
            <a:endParaRPr lang="en-US" dirty="0" smtClean="0"/>
          </a:p>
          <a:p>
            <a:endParaRPr lang="en-US" dirty="0" smtClean="0"/>
          </a:p>
          <a:p>
            <a:r>
              <a:rPr lang="en-US" dirty="0" smtClean="0"/>
              <a:t>If you capture data on all of the CD4 tests done by your agency, your very best possible score could be 100%.  If it falls below that, you have an opportunity for improvement in the quality of your care.  </a:t>
            </a:r>
          </a:p>
          <a:p>
            <a:endParaRPr lang="en-US" dirty="0" smtClean="0"/>
          </a:p>
          <a:p>
            <a:r>
              <a:rPr lang="en-US" dirty="0" smtClean="0"/>
              <a:t>If you don’t know if you have quality data, you don’t know where to focus your improvement.  </a:t>
            </a:r>
          </a:p>
          <a:p>
            <a:r>
              <a:rPr lang="en-US" dirty="0" smtClean="0"/>
              <a:t>Good quality data can help you improve quality of care, poor quality data cannot.</a:t>
            </a:r>
          </a:p>
          <a:p>
            <a:endParaRPr lang="en-US" dirty="0" smtClean="0"/>
          </a:p>
          <a:p>
            <a:r>
              <a:rPr lang="en-US" dirty="0" smtClean="0"/>
              <a:t>Check out the Seven Essential Steps in Data Flow, posted on TARGET, for the process on identifying, collecting and validating your data and then using data to assess and inform program activities.</a:t>
            </a:r>
          </a:p>
          <a:p>
            <a:endParaRPr lang="en-US" dirty="0" smtClean="0"/>
          </a:p>
        </p:txBody>
      </p:sp>
      <p:sp>
        <p:nvSpPr>
          <p:cNvPr id="5" name="Date Placeholder 4"/>
          <p:cNvSpPr>
            <a:spLocks noGrp="1"/>
          </p:cNvSpPr>
          <p:nvPr>
            <p:ph type="dt" idx="11"/>
          </p:nvPr>
        </p:nvSpPr>
        <p:spPr/>
        <p:txBody>
          <a:bodyPr/>
          <a:lstStyle/>
          <a:p>
            <a:fld id="{417B4004-298D-4EBB-A6B2-7FF1576E46C3}" type="datetime1">
              <a:rPr lang="en-US" smtClean="0"/>
              <a:pPr/>
              <a:t>11/9/2012</a:t>
            </a:fld>
            <a:endParaRPr lang="en-US" dirty="0"/>
          </a:p>
        </p:txBody>
      </p:sp>
      <p:sp>
        <p:nvSpPr>
          <p:cNvPr id="6" name="Slide Number Placeholder 5"/>
          <p:cNvSpPr>
            <a:spLocks noGrp="1"/>
          </p:cNvSpPr>
          <p:nvPr>
            <p:ph type="sldNum" sz="quarter" idx="12"/>
          </p:nvPr>
        </p:nvSpPr>
        <p:spPr/>
        <p:txBody>
          <a:bodyPr/>
          <a:lstStyle/>
          <a:p>
            <a:fld id="{049495D8-C4BC-467B-A17A-6460D1970E75}" type="slidenum">
              <a:rPr lang="en-US" smtClean="0"/>
              <a:pPr/>
              <a:t>4</a:t>
            </a:fld>
            <a:endParaRPr lang="en-US" dirty="0"/>
          </a:p>
        </p:txBody>
      </p:sp>
    </p:spTree>
    <p:extLst>
      <p:ext uri="{BB962C8B-B14F-4D97-AF65-F5344CB8AC3E}">
        <p14:creationId xmlns:p14="http://schemas.microsoft.com/office/powerpoint/2010/main" val="14282924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Therefore, your Known Rate is 15/22 = 68%;</a:t>
            </a:r>
            <a:r>
              <a:rPr lang="en-US" baseline="0" dirty="0" smtClean="0"/>
              <a:t> your Unknown Rate is 3/22 = 14%; your Missing Rate is 4/22 = 18%.  Notice that these three rates add up to 100%.</a:t>
            </a:r>
          </a:p>
          <a:p>
            <a:endParaRPr lang="en-US" dirty="0" smtClean="0"/>
          </a:p>
          <a:p>
            <a:r>
              <a:rPr lang="en-US" dirty="0" smtClean="0"/>
              <a:t>A Completeness Rate is the sum of the Known Rate and Unknown Rate</a:t>
            </a:r>
            <a:r>
              <a:rPr lang="en-US" baseline="0" dirty="0" smtClean="0"/>
              <a:t> – in this case, 82%.</a:t>
            </a:r>
            <a:endParaRPr lang="en-US" dirty="0" smtClean="0"/>
          </a:p>
          <a:p>
            <a:endParaRPr lang="en-US" dirty="0" smtClean="0"/>
          </a:p>
          <a:p>
            <a:endParaRPr lang="en-US" dirty="0" smtClean="0"/>
          </a:p>
          <a:p>
            <a:endParaRPr lang="en-US" dirty="0"/>
          </a:p>
        </p:txBody>
      </p:sp>
      <p:sp>
        <p:nvSpPr>
          <p:cNvPr id="5" name="Date Placeholder 4"/>
          <p:cNvSpPr>
            <a:spLocks noGrp="1"/>
          </p:cNvSpPr>
          <p:nvPr>
            <p:ph type="dt" idx="11"/>
          </p:nvPr>
        </p:nvSpPr>
        <p:spPr/>
        <p:txBody>
          <a:bodyPr/>
          <a:lstStyle/>
          <a:p>
            <a:fld id="{AE4FAC71-E4D0-4D4C-BC6F-13E9B5039DF9}" type="datetime1">
              <a:rPr lang="en-US" smtClean="0"/>
              <a:pPr/>
              <a:t>11/9/2012</a:t>
            </a:fld>
            <a:endParaRPr lang="en-US" dirty="0"/>
          </a:p>
        </p:txBody>
      </p:sp>
      <p:sp>
        <p:nvSpPr>
          <p:cNvPr id="6" name="Slide Number Placeholder 5"/>
          <p:cNvSpPr>
            <a:spLocks noGrp="1"/>
          </p:cNvSpPr>
          <p:nvPr>
            <p:ph type="sldNum" sz="quarter" idx="12"/>
          </p:nvPr>
        </p:nvSpPr>
        <p:spPr/>
        <p:txBody>
          <a:bodyPr/>
          <a:lstStyle/>
          <a:p>
            <a:fld id="{049495D8-C4BC-467B-A17A-6460D1970E75}" type="slidenum">
              <a:rPr lang="en-US" smtClean="0"/>
              <a:pPr/>
              <a:t>40</a:t>
            </a:fld>
            <a:endParaRPr lang="en-US" dirty="0"/>
          </a:p>
        </p:txBody>
      </p:sp>
    </p:spTree>
    <p:extLst>
      <p:ext uri="{BB962C8B-B14F-4D97-AF65-F5344CB8AC3E}">
        <p14:creationId xmlns:p14="http://schemas.microsoft.com/office/powerpoint/2010/main" val="8023559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The first column contains the names of the elements. (1) The second column</a:t>
            </a:r>
            <a:r>
              <a:rPr lang="en-US" baseline="0" dirty="0" smtClean="0"/>
              <a:t> </a:t>
            </a:r>
            <a:r>
              <a:rPr lang="en-US" dirty="0" smtClean="0"/>
              <a:t>shows the number of records submitted with a service</a:t>
            </a:r>
            <a:r>
              <a:rPr lang="en-US" baseline="0" dirty="0" smtClean="0"/>
              <a:t> and a </a:t>
            </a:r>
            <a:r>
              <a:rPr lang="en-US" dirty="0" smtClean="0"/>
              <a:t>unique </a:t>
            </a:r>
            <a:r>
              <a:rPr lang="en-US" dirty="0" err="1" smtClean="0"/>
              <a:t>eUCI</a:t>
            </a:r>
            <a:r>
              <a:rPr lang="en-US" dirty="0" smtClean="0"/>
              <a:t>. (2) And</a:t>
            </a:r>
            <a:r>
              <a:rPr lang="en-US" baseline="0" dirty="0" smtClean="0"/>
              <a:t> t</a:t>
            </a:r>
            <a:r>
              <a:rPr lang="en-US" dirty="0" smtClean="0"/>
              <a:t>he third column contains the number of clients</a:t>
            </a:r>
            <a:r>
              <a:rPr lang="en-US" baseline="0" dirty="0" smtClean="0"/>
              <a:t> required to have a value reported for each data element. The numbers are different for each element b/c reporting on some elements depends on the services a client has received and other client characteristics.</a:t>
            </a:r>
            <a:r>
              <a:rPr lang="en-US" dirty="0" smtClean="0"/>
              <a:t> For example, you need to report a gender,</a:t>
            </a:r>
            <a:r>
              <a:rPr lang="en-US" baseline="0" dirty="0" smtClean="0"/>
              <a:t> ethnicity and birth year for all clients. But you only need to report AIDS diagnosis year for clients with a certain service and diagnosed with AIDS. </a:t>
            </a:r>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The number reported in this third column is the denominator in the completeness calculations corresponding to the data element in the same row. </a:t>
            </a:r>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a:p>
            <a:pPr marL="0" indent="0">
              <a:buFont typeface="Arial" pitchFamily="34" charset="0"/>
              <a:buNone/>
            </a:pPr>
            <a:r>
              <a:rPr lang="en-US" baseline="0" dirty="0" smtClean="0"/>
              <a:t>The following columns are the (3) number and percentage of required clients that have a known value reported,(4)  the number and</a:t>
            </a:r>
            <a:r>
              <a:rPr lang="en-US" dirty="0" smtClean="0"/>
              <a:t> percentage of required clients that have an </a:t>
            </a:r>
            <a:r>
              <a:rPr lang="en-US" baseline="0" dirty="0" smtClean="0"/>
              <a:t>“unknown” value reported, and (5) the number and percentage </a:t>
            </a:r>
            <a:r>
              <a:rPr lang="en-US" dirty="0" smtClean="0"/>
              <a:t>of required clients that have </a:t>
            </a:r>
            <a:r>
              <a:rPr lang="en-US" baseline="0" dirty="0" smtClean="0"/>
              <a:t>nothing reported at all.  </a:t>
            </a:r>
            <a:endParaRPr lang="en-US" dirty="0" smtClean="0"/>
          </a:p>
        </p:txBody>
      </p:sp>
      <p:sp>
        <p:nvSpPr>
          <p:cNvPr id="26629"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4DEABB-AB51-44D9-9E2B-F6D038C41BF3}" type="slidenum">
              <a:rPr lang="en-US">
                <a:cs typeface="Arial" charset="0"/>
              </a:rPr>
              <a:pPr fontAlgn="base">
                <a:spcBef>
                  <a:spcPct val="0"/>
                </a:spcBef>
                <a:spcAft>
                  <a:spcPct val="0"/>
                </a:spcAft>
                <a:defRPr/>
              </a:pPr>
              <a:t>41</a:t>
            </a:fld>
            <a:endParaRPr lang="en-US">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F162E1A4-9F82-44B0-90A3-F70046D56085}" type="datetime1">
              <a:rPr lang="en-US" smtClean="0"/>
              <a:pPr/>
              <a:t>11/9/2012</a:t>
            </a:fld>
            <a:endParaRPr lang="en-US" dirty="0"/>
          </a:p>
        </p:txBody>
      </p:sp>
      <p:sp>
        <p:nvSpPr>
          <p:cNvPr id="6" name="Slide Number Placeholder 5"/>
          <p:cNvSpPr>
            <a:spLocks noGrp="1"/>
          </p:cNvSpPr>
          <p:nvPr>
            <p:ph type="sldNum" sz="quarter" idx="12"/>
          </p:nvPr>
        </p:nvSpPr>
        <p:spPr/>
        <p:txBody>
          <a:bodyPr/>
          <a:lstStyle/>
          <a:p>
            <a:fld id="{049495D8-C4BC-467B-A17A-6460D1970E75}" type="slidenum">
              <a:rPr lang="en-US" smtClean="0"/>
              <a:pPr/>
              <a:t>42</a:t>
            </a:fld>
            <a:endParaRPr lang="en-US" dirty="0"/>
          </a:p>
        </p:txBody>
      </p:sp>
    </p:spTree>
    <p:extLst>
      <p:ext uri="{BB962C8B-B14F-4D97-AF65-F5344CB8AC3E}">
        <p14:creationId xmlns:p14="http://schemas.microsoft.com/office/powerpoint/2010/main" val="10502246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 I’d</a:t>
            </a:r>
            <a:r>
              <a:rPr lang="en-US" baseline="0" dirty="0" smtClean="0"/>
              <a:t> like to wrap up the presentation with some final slides. </a:t>
            </a:r>
            <a:endParaRPr lang="en-US" dirty="0" smtClean="0"/>
          </a:p>
          <a:p>
            <a:endParaRPr lang="en-US" dirty="0"/>
          </a:p>
        </p:txBody>
      </p:sp>
      <p:sp>
        <p:nvSpPr>
          <p:cNvPr id="5" name="Date Placeholder 4"/>
          <p:cNvSpPr>
            <a:spLocks noGrp="1"/>
          </p:cNvSpPr>
          <p:nvPr>
            <p:ph type="dt" idx="11"/>
          </p:nvPr>
        </p:nvSpPr>
        <p:spPr/>
        <p:txBody>
          <a:bodyPr/>
          <a:lstStyle/>
          <a:p>
            <a:fld id="{7652BFDD-3C63-4FF4-852F-20B44F6241D3}" type="datetime1">
              <a:rPr lang="en-US" smtClean="0"/>
              <a:pPr/>
              <a:t>11/9/2012</a:t>
            </a:fld>
            <a:endParaRPr lang="en-US" dirty="0"/>
          </a:p>
        </p:txBody>
      </p:sp>
      <p:sp>
        <p:nvSpPr>
          <p:cNvPr id="6" name="Slide Number Placeholder 5"/>
          <p:cNvSpPr>
            <a:spLocks noGrp="1"/>
          </p:cNvSpPr>
          <p:nvPr>
            <p:ph type="sldNum" sz="quarter" idx="12"/>
          </p:nvPr>
        </p:nvSpPr>
        <p:spPr/>
        <p:txBody>
          <a:bodyPr/>
          <a:lstStyle/>
          <a:p>
            <a:fld id="{049495D8-C4BC-467B-A17A-6460D1970E75}" type="slidenum">
              <a:rPr lang="en-US" smtClean="0"/>
              <a:pPr/>
              <a:t>43</a:t>
            </a:fld>
            <a:endParaRPr lang="en-US" dirty="0"/>
          </a:p>
        </p:txBody>
      </p:sp>
    </p:spTree>
    <p:extLst>
      <p:ext uri="{BB962C8B-B14F-4D97-AF65-F5344CB8AC3E}">
        <p14:creationId xmlns:p14="http://schemas.microsoft.com/office/powerpoint/2010/main" val="12175382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endParaRPr lang="en-US" baseline="0" dirty="0" smtClean="0"/>
          </a:p>
          <a:p>
            <a:endParaRPr lang="en-US" dirty="0"/>
          </a:p>
        </p:txBody>
      </p:sp>
      <p:sp>
        <p:nvSpPr>
          <p:cNvPr id="5" name="Date Placeholder 4"/>
          <p:cNvSpPr>
            <a:spLocks noGrp="1"/>
          </p:cNvSpPr>
          <p:nvPr>
            <p:ph type="dt" idx="11"/>
          </p:nvPr>
        </p:nvSpPr>
        <p:spPr/>
        <p:txBody>
          <a:bodyPr/>
          <a:lstStyle/>
          <a:p>
            <a:fld id="{41387F9A-1FF4-487A-8BBD-F474226EFA88}" type="datetime1">
              <a:rPr lang="en-US" smtClean="0"/>
              <a:pPr/>
              <a:t>11/9/2012</a:t>
            </a:fld>
            <a:endParaRPr lang="en-US" dirty="0"/>
          </a:p>
        </p:txBody>
      </p:sp>
      <p:sp>
        <p:nvSpPr>
          <p:cNvPr id="6" name="Slide Number Placeholder 5"/>
          <p:cNvSpPr>
            <a:spLocks noGrp="1"/>
          </p:cNvSpPr>
          <p:nvPr>
            <p:ph type="sldNum" sz="quarter" idx="12"/>
          </p:nvPr>
        </p:nvSpPr>
        <p:spPr/>
        <p:txBody>
          <a:bodyPr/>
          <a:lstStyle/>
          <a:p>
            <a:fld id="{049495D8-C4BC-467B-A17A-6460D1970E75}" type="slidenum">
              <a:rPr lang="en-US" smtClean="0"/>
              <a:pPr/>
              <a:t>44</a:t>
            </a:fld>
            <a:endParaRPr lang="en-US" dirty="0"/>
          </a:p>
        </p:txBody>
      </p:sp>
    </p:spTree>
    <p:extLst>
      <p:ext uri="{BB962C8B-B14F-4D97-AF65-F5344CB8AC3E}">
        <p14:creationId xmlns:p14="http://schemas.microsoft.com/office/powerpoint/2010/main" val="14496946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If you identify a problem, you’ll need to contact the relevant provider. And depending on the problem, you may want to work with us, your provider, IT staff and vendor to fix issues such as incorrect filters on data extraction or problems with data merging.  Finally, stay informed on upcoming system upgrades that incorporate logic checks.</a:t>
            </a:r>
            <a:endParaRPr lang="en-US" dirty="0" smtClean="0"/>
          </a:p>
          <a:p>
            <a:endParaRPr lang="en-US" dirty="0"/>
          </a:p>
        </p:txBody>
      </p:sp>
      <p:sp>
        <p:nvSpPr>
          <p:cNvPr id="5" name="Date Placeholder 4"/>
          <p:cNvSpPr>
            <a:spLocks noGrp="1"/>
          </p:cNvSpPr>
          <p:nvPr>
            <p:ph type="dt" idx="11"/>
          </p:nvPr>
        </p:nvSpPr>
        <p:spPr/>
        <p:txBody>
          <a:bodyPr/>
          <a:lstStyle/>
          <a:p>
            <a:fld id="{59DC4830-1CB9-4C14-9CC4-43C152FBC92B}" type="datetime1">
              <a:rPr lang="en-US" smtClean="0"/>
              <a:pPr/>
              <a:t>11/9/2012</a:t>
            </a:fld>
            <a:endParaRPr lang="en-US" dirty="0"/>
          </a:p>
        </p:txBody>
      </p:sp>
      <p:sp>
        <p:nvSpPr>
          <p:cNvPr id="6" name="Slide Number Placeholder 5"/>
          <p:cNvSpPr>
            <a:spLocks noGrp="1"/>
          </p:cNvSpPr>
          <p:nvPr>
            <p:ph type="sldNum" sz="quarter" idx="12"/>
          </p:nvPr>
        </p:nvSpPr>
        <p:spPr/>
        <p:txBody>
          <a:bodyPr/>
          <a:lstStyle/>
          <a:p>
            <a:fld id="{049495D8-C4BC-467B-A17A-6460D1970E75}" type="slidenum">
              <a:rPr lang="en-US" smtClean="0"/>
              <a:pPr/>
              <a:t>45</a:t>
            </a:fld>
            <a:endParaRPr lang="en-US" dirty="0"/>
          </a:p>
        </p:txBody>
      </p:sp>
    </p:spTree>
    <p:extLst>
      <p:ext uri="{BB962C8B-B14F-4D97-AF65-F5344CB8AC3E}">
        <p14:creationId xmlns:p14="http://schemas.microsoft.com/office/powerpoint/2010/main" val="30457552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endParaRPr lang="en-US" dirty="0" smtClean="0"/>
          </a:p>
        </p:txBody>
      </p:sp>
      <p:sp>
        <p:nvSpPr>
          <p:cNvPr id="5" name="Date Placeholder 4"/>
          <p:cNvSpPr>
            <a:spLocks noGrp="1"/>
          </p:cNvSpPr>
          <p:nvPr>
            <p:ph type="dt" idx="11"/>
          </p:nvPr>
        </p:nvSpPr>
        <p:spPr/>
        <p:txBody>
          <a:bodyPr/>
          <a:lstStyle/>
          <a:p>
            <a:fld id="{5878F647-E4AB-4CD5-91DE-FC078CFE2AF1}" type="datetime1">
              <a:rPr lang="en-US" smtClean="0"/>
              <a:pPr/>
              <a:t>11/9/2012</a:t>
            </a:fld>
            <a:endParaRPr lang="en-US" dirty="0"/>
          </a:p>
        </p:txBody>
      </p:sp>
      <p:sp>
        <p:nvSpPr>
          <p:cNvPr id="6" name="Slide Number Placeholder 5"/>
          <p:cNvSpPr>
            <a:spLocks noGrp="1"/>
          </p:cNvSpPr>
          <p:nvPr>
            <p:ph type="sldNum" sz="quarter" idx="12"/>
          </p:nvPr>
        </p:nvSpPr>
        <p:spPr/>
        <p:txBody>
          <a:bodyPr/>
          <a:lstStyle/>
          <a:p>
            <a:fld id="{049495D8-C4BC-467B-A17A-6460D1970E75}" type="slidenum">
              <a:rPr lang="en-US" smtClean="0"/>
              <a:pPr/>
              <a:t>46</a:t>
            </a:fld>
            <a:endParaRPr lang="en-US" dirty="0"/>
          </a:p>
        </p:txBody>
      </p:sp>
    </p:spTree>
    <p:extLst>
      <p:ext uri="{BB962C8B-B14F-4D97-AF65-F5344CB8AC3E}">
        <p14:creationId xmlns:p14="http://schemas.microsoft.com/office/powerpoint/2010/main" val="1137089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know, the RSR is only</a:t>
            </a:r>
            <a:r>
              <a:rPr lang="en-US" baseline="0" dirty="0" smtClean="0"/>
              <a:t> in its third year.  During 2009 and 2010, we kept the training wheels on by maintaining the RDR while you were figuring out how to submit the RSR and then how to submit quality RSR data.  During this time, HAB used the RDR data to report information about the program to the public.  In 2011, the RDR is no more.  This means two things.  First, you only have to submit one report.  Second, that report is all the more important.  In 2011, RSR data will be used to report information about the program to Congress, the HIV community, and the public at large. It is essential that these RSR data accurately reflect your program activities.</a:t>
            </a:r>
            <a:endParaRPr lang="en-US" dirty="0" smtClean="0"/>
          </a:p>
          <a:p>
            <a:endParaRPr lang="en-US" dirty="0"/>
          </a:p>
        </p:txBody>
      </p:sp>
      <p:sp>
        <p:nvSpPr>
          <p:cNvPr id="5" name="Date Placeholder 4"/>
          <p:cNvSpPr>
            <a:spLocks noGrp="1"/>
          </p:cNvSpPr>
          <p:nvPr>
            <p:ph type="dt" idx="11"/>
          </p:nvPr>
        </p:nvSpPr>
        <p:spPr/>
        <p:txBody>
          <a:bodyPr/>
          <a:lstStyle/>
          <a:p>
            <a:fld id="{872596AD-8CD1-4BF2-B8E2-E39347E0BBFD}" type="datetime1">
              <a:rPr lang="en-US" smtClean="0"/>
              <a:pPr/>
              <a:t>11/9/2012</a:t>
            </a:fld>
            <a:endParaRPr lang="en-US" dirty="0"/>
          </a:p>
        </p:txBody>
      </p:sp>
      <p:sp>
        <p:nvSpPr>
          <p:cNvPr id="6" name="Slide Number Placeholder 5"/>
          <p:cNvSpPr>
            <a:spLocks noGrp="1"/>
          </p:cNvSpPr>
          <p:nvPr>
            <p:ph type="sldNum" sz="quarter" idx="12"/>
          </p:nvPr>
        </p:nvSpPr>
        <p:spPr/>
        <p:txBody>
          <a:bodyPr/>
          <a:lstStyle/>
          <a:p>
            <a:fld id="{049495D8-C4BC-467B-A17A-6460D1970E75}" type="slidenum">
              <a:rPr lang="en-US" smtClean="0"/>
              <a:pPr/>
              <a:t>5</a:t>
            </a:fld>
            <a:endParaRPr lang="en-US" dirty="0"/>
          </a:p>
        </p:txBody>
      </p:sp>
    </p:spTree>
    <p:extLst>
      <p:ext uri="{BB962C8B-B14F-4D97-AF65-F5344CB8AC3E}">
        <p14:creationId xmlns:p14="http://schemas.microsoft.com/office/powerpoint/2010/main" val="1657433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To illustrate the importance</a:t>
            </a:r>
            <a:r>
              <a:rPr lang="en-US" baseline="0" dirty="0" smtClean="0"/>
              <a:t> of data quality, here is a representation of your program – a masterpiece!  </a:t>
            </a:r>
            <a:endParaRPr lang="en-US" dirty="0" smtClean="0"/>
          </a:p>
          <a:p>
            <a:endParaRPr lang="en-US" dirty="0"/>
          </a:p>
        </p:txBody>
      </p:sp>
      <p:sp>
        <p:nvSpPr>
          <p:cNvPr id="5" name="Date Placeholder 4"/>
          <p:cNvSpPr>
            <a:spLocks noGrp="1"/>
          </p:cNvSpPr>
          <p:nvPr>
            <p:ph type="dt" idx="11"/>
          </p:nvPr>
        </p:nvSpPr>
        <p:spPr/>
        <p:txBody>
          <a:bodyPr/>
          <a:lstStyle/>
          <a:p>
            <a:fld id="{9BB61320-7BE1-4F69-8ABB-5A35BD7D04C1}" type="datetime1">
              <a:rPr lang="en-US" smtClean="0"/>
              <a:pPr/>
              <a:t>11/9/2012</a:t>
            </a:fld>
            <a:endParaRPr lang="en-US" dirty="0"/>
          </a:p>
        </p:txBody>
      </p:sp>
      <p:sp>
        <p:nvSpPr>
          <p:cNvPr id="6" name="Slide Number Placeholder 5"/>
          <p:cNvSpPr>
            <a:spLocks noGrp="1"/>
          </p:cNvSpPr>
          <p:nvPr>
            <p:ph type="sldNum" sz="quarter" idx="12"/>
          </p:nvPr>
        </p:nvSpPr>
        <p:spPr/>
        <p:txBody>
          <a:bodyPr/>
          <a:lstStyle/>
          <a:p>
            <a:fld id="{049495D8-C4BC-467B-A17A-6460D1970E75}" type="slidenum">
              <a:rPr lang="en-US" smtClean="0"/>
              <a:pPr/>
              <a:t>6</a:t>
            </a:fld>
            <a:endParaRPr lang="en-US" dirty="0"/>
          </a:p>
        </p:txBody>
      </p:sp>
    </p:spTree>
    <p:extLst>
      <p:ext uri="{BB962C8B-B14F-4D97-AF65-F5344CB8AC3E}">
        <p14:creationId xmlns:p14="http://schemas.microsoft.com/office/powerpoint/2010/main" val="3297101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Here’s your program through</a:t>
            </a:r>
            <a:r>
              <a:rPr lang="en-US" baseline="0" dirty="0" smtClean="0"/>
              <a:t> the lens of the RSR.  It only</a:t>
            </a:r>
            <a:r>
              <a:rPr lang="en-US" dirty="0" smtClean="0"/>
              <a:t> covers the funded patients, so it may lack some color. </a:t>
            </a:r>
            <a:endParaRPr lang="en-US" dirty="0"/>
          </a:p>
        </p:txBody>
      </p:sp>
      <p:sp>
        <p:nvSpPr>
          <p:cNvPr id="5" name="Date Placeholder 4"/>
          <p:cNvSpPr>
            <a:spLocks noGrp="1"/>
          </p:cNvSpPr>
          <p:nvPr>
            <p:ph type="dt" idx="11"/>
          </p:nvPr>
        </p:nvSpPr>
        <p:spPr/>
        <p:txBody>
          <a:bodyPr/>
          <a:lstStyle/>
          <a:p>
            <a:fld id="{E602ED88-63A6-4461-8A5A-66ADBFEF7F3A}" type="datetime1">
              <a:rPr lang="en-US" smtClean="0"/>
              <a:pPr/>
              <a:t>11/9/2012</a:t>
            </a:fld>
            <a:endParaRPr lang="en-US" dirty="0"/>
          </a:p>
        </p:txBody>
      </p:sp>
      <p:sp>
        <p:nvSpPr>
          <p:cNvPr id="6" name="Slide Number Placeholder 5"/>
          <p:cNvSpPr>
            <a:spLocks noGrp="1"/>
          </p:cNvSpPr>
          <p:nvPr>
            <p:ph type="sldNum" sz="quarter" idx="12"/>
          </p:nvPr>
        </p:nvSpPr>
        <p:spPr/>
        <p:txBody>
          <a:bodyPr/>
          <a:lstStyle/>
          <a:p>
            <a:fld id="{049495D8-C4BC-467B-A17A-6460D1970E75}" type="slidenum">
              <a:rPr lang="en-US" smtClean="0"/>
              <a:pPr/>
              <a:t>7</a:t>
            </a:fld>
            <a:endParaRPr lang="en-US" dirty="0"/>
          </a:p>
        </p:txBody>
      </p:sp>
    </p:spTree>
    <p:extLst>
      <p:ext uri="{BB962C8B-B14F-4D97-AF65-F5344CB8AC3E}">
        <p14:creationId xmlns:p14="http://schemas.microsoft.com/office/powerpoint/2010/main" val="3837062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And finally, here’s your program through the lens</a:t>
            </a:r>
            <a:r>
              <a:rPr lang="en-US" baseline="0" dirty="0" smtClean="0"/>
              <a:t> of the RSR with poor data quality. The data do</a:t>
            </a:r>
            <a:r>
              <a:rPr lang="en-US" dirty="0" smtClean="0"/>
              <a:t> </a:t>
            </a:r>
            <a:r>
              <a:rPr lang="en-US" baseline="0" dirty="0" smtClean="0"/>
              <a:t>not reflect its true quality.</a:t>
            </a:r>
            <a:endParaRPr lang="en-US" dirty="0" smtClean="0"/>
          </a:p>
          <a:p>
            <a:endParaRPr lang="en-US" dirty="0"/>
          </a:p>
        </p:txBody>
      </p:sp>
      <p:sp>
        <p:nvSpPr>
          <p:cNvPr id="5" name="Date Placeholder 4"/>
          <p:cNvSpPr>
            <a:spLocks noGrp="1"/>
          </p:cNvSpPr>
          <p:nvPr>
            <p:ph type="dt" idx="11"/>
          </p:nvPr>
        </p:nvSpPr>
        <p:spPr/>
        <p:txBody>
          <a:bodyPr/>
          <a:lstStyle/>
          <a:p>
            <a:fld id="{C9A8A007-CE87-4A0C-BDF3-12B4F44C186A}" type="datetime1">
              <a:rPr lang="en-US" smtClean="0"/>
              <a:pPr/>
              <a:t>11/9/2012</a:t>
            </a:fld>
            <a:endParaRPr lang="en-US" dirty="0"/>
          </a:p>
        </p:txBody>
      </p:sp>
      <p:sp>
        <p:nvSpPr>
          <p:cNvPr id="6" name="Slide Number Placeholder 5"/>
          <p:cNvSpPr>
            <a:spLocks noGrp="1"/>
          </p:cNvSpPr>
          <p:nvPr>
            <p:ph type="sldNum" sz="quarter" idx="12"/>
          </p:nvPr>
        </p:nvSpPr>
        <p:spPr/>
        <p:txBody>
          <a:bodyPr/>
          <a:lstStyle/>
          <a:p>
            <a:fld id="{049495D8-C4BC-467B-A17A-6460D1970E75}" type="slidenum">
              <a:rPr lang="en-US" smtClean="0"/>
              <a:pPr/>
              <a:t>8</a:t>
            </a:fld>
            <a:endParaRPr lang="en-US" dirty="0"/>
          </a:p>
        </p:txBody>
      </p:sp>
    </p:spTree>
    <p:extLst>
      <p:ext uri="{BB962C8B-B14F-4D97-AF65-F5344CB8AC3E}">
        <p14:creationId xmlns:p14="http://schemas.microsoft.com/office/powerpoint/2010/main" val="1739394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endParaRPr lang="en-US" dirty="0" smtClean="0"/>
          </a:p>
        </p:txBody>
      </p:sp>
      <p:sp>
        <p:nvSpPr>
          <p:cNvPr id="5" name="Date Placeholder 4"/>
          <p:cNvSpPr>
            <a:spLocks noGrp="1"/>
          </p:cNvSpPr>
          <p:nvPr>
            <p:ph type="dt" idx="11"/>
          </p:nvPr>
        </p:nvSpPr>
        <p:spPr/>
        <p:txBody>
          <a:bodyPr/>
          <a:lstStyle/>
          <a:p>
            <a:fld id="{913D935D-EB4C-4B50-898D-A91CDCD32B2B}" type="datetime1">
              <a:rPr lang="en-US" smtClean="0"/>
              <a:pPr/>
              <a:t>11/9/2012</a:t>
            </a:fld>
            <a:endParaRPr lang="en-US" dirty="0"/>
          </a:p>
        </p:txBody>
      </p:sp>
      <p:sp>
        <p:nvSpPr>
          <p:cNvPr id="6" name="Slide Number Placeholder 5"/>
          <p:cNvSpPr>
            <a:spLocks noGrp="1"/>
          </p:cNvSpPr>
          <p:nvPr>
            <p:ph type="sldNum" sz="quarter" idx="12"/>
          </p:nvPr>
        </p:nvSpPr>
        <p:spPr/>
        <p:txBody>
          <a:bodyPr/>
          <a:lstStyle/>
          <a:p>
            <a:fld id="{049495D8-C4BC-467B-A17A-6460D1970E75}" type="slidenum">
              <a:rPr lang="en-US" smtClean="0"/>
              <a:pPr/>
              <a:t>9</a:t>
            </a:fld>
            <a:endParaRPr lang="en-US" dirty="0"/>
          </a:p>
        </p:txBody>
      </p:sp>
    </p:spTree>
    <p:extLst>
      <p:ext uri="{BB962C8B-B14F-4D97-AF65-F5344CB8AC3E}">
        <p14:creationId xmlns:p14="http://schemas.microsoft.com/office/powerpoint/2010/main" val="130670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97058" name="Picture 2" descr="ba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25" y="0"/>
            <a:ext cx="428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97059" name="Line 3"/>
          <p:cNvSpPr>
            <a:spLocks noChangeShapeType="1"/>
          </p:cNvSpPr>
          <p:nvPr userDrawn="1"/>
        </p:nvSpPr>
        <p:spPr bwMode="auto">
          <a:xfrm>
            <a:off x="-1" y="6400800"/>
            <a:ext cx="91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dirty="0">
              <a:solidFill>
                <a:srgbClr val="000000"/>
              </a:solidFill>
              <a:latin typeface="Times" pitchFamily="18" charset="0"/>
            </a:endParaRPr>
          </a:p>
        </p:txBody>
      </p:sp>
      <p:sp>
        <p:nvSpPr>
          <p:cNvPr id="20" name="Text Placeholder 2"/>
          <p:cNvSpPr>
            <a:spLocks noGrp="1"/>
          </p:cNvSpPr>
          <p:nvPr>
            <p:ph type="body" idx="1" hasCustomPrompt="1"/>
          </p:nvPr>
        </p:nvSpPr>
        <p:spPr>
          <a:xfrm>
            <a:off x="757016" y="1382617"/>
            <a:ext cx="7964487" cy="1360583"/>
          </a:xfrm>
        </p:spPr>
        <p:txBody>
          <a:bodyPr anchor="b"/>
          <a:lstStyle>
            <a:lvl1pPr marL="0" indent="0" algn="ctr">
              <a:buNone/>
              <a:defRPr sz="2000" cap="all" baseline="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title style</a:t>
            </a:r>
          </a:p>
        </p:txBody>
      </p:sp>
      <p:sp>
        <p:nvSpPr>
          <p:cNvPr id="4" name="TextBox 3"/>
          <p:cNvSpPr txBox="1"/>
          <p:nvPr userDrawn="1"/>
        </p:nvSpPr>
        <p:spPr>
          <a:xfrm>
            <a:off x="590550" y="185098"/>
            <a:ext cx="5638800" cy="523220"/>
          </a:xfrm>
          <a:prstGeom prst="rect">
            <a:avLst/>
          </a:prstGeom>
          <a:noFill/>
        </p:spPr>
        <p:txBody>
          <a:bodyPr wrap="square" rtlCol="0">
            <a:spAutoFit/>
          </a:bodyPr>
          <a:lstStyle/>
          <a:p>
            <a:r>
              <a:rPr lang="en-US" sz="1400" b="1" cap="all" dirty="0" smtClean="0">
                <a:solidFill>
                  <a:srgbClr val="6D91C5"/>
                </a:solidFill>
                <a:latin typeface="Arial" pitchFamily="34" charset="0"/>
                <a:cs typeface="Arial" pitchFamily="34" charset="0"/>
              </a:rPr>
              <a:t>2011 Annual </a:t>
            </a:r>
            <a:r>
              <a:rPr lang="en-US" sz="1400" b="1" cap="all" baseline="0" dirty="0" smtClean="0">
                <a:solidFill>
                  <a:srgbClr val="6D91C5"/>
                </a:solidFill>
                <a:latin typeface="Arial" pitchFamily="34" charset="0"/>
                <a:cs typeface="Arial" pitchFamily="34" charset="0"/>
              </a:rPr>
              <a:t>Ryan White HIV/AIDS Program</a:t>
            </a:r>
          </a:p>
          <a:p>
            <a:r>
              <a:rPr lang="en-US" sz="1400" b="1" cap="all" baseline="0" dirty="0" smtClean="0">
                <a:solidFill>
                  <a:srgbClr val="6D91C5"/>
                </a:solidFill>
                <a:latin typeface="Arial" pitchFamily="34" charset="0"/>
                <a:cs typeface="Arial" pitchFamily="34" charset="0"/>
              </a:rPr>
              <a:t>Regional Data Training</a:t>
            </a:r>
            <a:endParaRPr lang="en-US" sz="1400" b="1" cap="all" dirty="0">
              <a:solidFill>
                <a:srgbClr val="6D91C5"/>
              </a:solidFill>
              <a:latin typeface="Arial" pitchFamily="34" charset="0"/>
              <a:cs typeface="Arial" pitchFamily="34" charset="0"/>
            </a:endParaRPr>
          </a:p>
        </p:txBody>
      </p:sp>
      <p:sp>
        <p:nvSpPr>
          <p:cNvPr id="5" name="Rectangle 4"/>
          <p:cNvSpPr/>
          <p:nvPr userDrawn="1"/>
        </p:nvSpPr>
        <p:spPr bwMode="auto">
          <a:xfrm>
            <a:off x="7486650" y="5810250"/>
            <a:ext cx="1333500" cy="828675"/>
          </a:xfrm>
          <a:prstGeom prst="rect">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grpSp>
        <p:nvGrpSpPr>
          <p:cNvPr id="14" name="Group 13"/>
          <p:cNvGrpSpPr/>
          <p:nvPr userDrawn="1"/>
        </p:nvGrpSpPr>
        <p:grpSpPr>
          <a:xfrm>
            <a:off x="215233" y="226280"/>
            <a:ext cx="434274" cy="423021"/>
            <a:chOff x="215233" y="226280"/>
            <a:chExt cx="434274" cy="423021"/>
          </a:xfrm>
        </p:grpSpPr>
        <p:sp>
          <p:nvSpPr>
            <p:cNvPr id="24" name="Rectangle 23"/>
            <p:cNvSpPr/>
            <p:nvPr userDrawn="1"/>
          </p:nvSpPr>
          <p:spPr bwMode="auto">
            <a:xfrm>
              <a:off x="215233" y="230522"/>
              <a:ext cx="338017" cy="41877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pic>
          <p:nvPicPr>
            <p:cNvPr id="25" name="Picture 2" descr="ba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020" r="59302" b="92354"/>
            <a:stretch/>
          </p:blipFill>
          <p:spPr bwMode="auto">
            <a:xfrm>
              <a:off x="416918" y="226280"/>
              <a:ext cx="232589" cy="42302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Picture Placeholder 2"/>
          <p:cNvSpPr>
            <a:spLocks noGrp="1"/>
          </p:cNvSpPr>
          <p:nvPr>
            <p:ph type="pic" sz="quarter" idx="10" hasCustomPrompt="1"/>
          </p:nvPr>
        </p:nvSpPr>
        <p:spPr>
          <a:xfrm>
            <a:off x="7547071" y="5861050"/>
            <a:ext cx="1211262" cy="727075"/>
          </a:xfrm>
        </p:spPr>
        <p:txBody>
          <a:bodyPr anchor="ctr"/>
          <a:lstStyle>
            <a:lvl1pPr marL="0" indent="0" algn="ctr">
              <a:buNone/>
              <a:defRPr sz="1000"/>
            </a:lvl1pPr>
          </a:lstStyle>
          <a:p>
            <a:r>
              <a:rPr lang="en-US" dirty="0" smtClean="0"/>
              <a:t>Insert Logo</a:t>
            </a:r>
            <a:endParaRPr lang="en-US" dirty="0"/>
          </a:p>
        </p:txBody>
      </p:sp>
      <p:sp>
        <p:nvSpPr>
          <p:cNvPr id="6" name="Title 5"/>
          <p:cNvSpPr>
            <a:spLocks noGrp="1"/>
          </p:cNvSpPr>
          <p:nvPr>
            <p:ph type="title"/>
          </p:nvPr>
        </p:nvSpPr>
        <p:spPr>
          <a:xfrm>
            <a:off x="629222" y="2941504"/>
            <a:ext cx="8220075" cy="183981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lang="en-US" sz="4000" cap="all" dirty="0"/>
            </a:lvl1pPr>
          </a:lstStyle>
          <a:p>
            <a:pPr lvl="0" algn="ctr"/>
            <a:r>
              <a:rPr lang="en-US" dirty="0" smtClean="0"/>
              <a:t>Click to edit Master title style</a:t>
            </a:r>
            <a:endParaRPr lang="en-US" dirty="0"/>
          </a:p>
        </p:txBody>
      </p:sp>
    </p:spTree>
    <p:extLst>
      <p:ext uri="{BB962C8B-B14F-4D97-AF65-F5344CB8AC3E}">
        <p14:creationId xmlns:p14="http://schemas.microsoft.com/office/powerpoint/2010/main" val="16356527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6" name="Picture 2" descr="bar"/>
          <p:cNvPicPr>
            <a:picLocks noChangeAspect="1" noChangeArrowheads="1"/>
          </p:cNvPicPr>
          <p:nvPr userDrawn="1"/>
        </p:nvPicPr>
        <p:blipFill>
          <a:blip r:embed="rId2" cstate="print"/>
          <a:srcRect/>
          <a:stretch>
            <a:fillRect/>
          </a:stretch>
        </p:blipFill>
        <p:spPr bwMode="auto">
          <a:xfrm>
            <a:off x="-9525" y="0"/>
            <a:ext cx="428625" cy="6858000"/>
          </a:xfrm>
          <a:prstGeom prst="rect">
            <a:avLst/>
          </a:prstGeom>
          <a:noFill/>
          <a:ln w="9525">
            <a:noFill/>
            <a:miter lim="800000"/>
            <a:headEnd/>
            <a:tailEnd/>
          </a:ln>
        </p:spPr>
      </p:pic>
      <p:sp>
        <p:nvSpPr>
          <p:cNvPr id="7" name="Line 3"/>
          <p:cNvSpPr>
            <a:spLocks noChangeShapeType="1"/>
          </p:cNvSpPr>
          <p:nvPr userDrawn="1"/>
        </p:nvSpPr>
        <p:spPr bwMode="auto">
          <a:xfrm>
            <a:off x="0" y="6400800"/>
            <a:ext cx="9144000" cy="0"/>
          </a:xfrm>
          <a:prstGeom prst="line">
            <a:avLst/>
          </a:prstGeom>
          <a:noFill/>
          <a:ln w="50800">
            <a:solidFill>
              <a:schemeClr val="tx2"/>
            </a:solidFill>
            <a:round/>
            <a:headEnd/>
            <a:tailEnd/>
          </a:ln>
          <a:effectLst/>
          <a:extLst/>
        </p:spPr>
        <p:txBody>
          <a:bodyPr/>
          <a:lstStyle/>
          <a:p>
            <a:pPr eaLnBrk="0" fontAlgn="base" hangingPunct="0">
              <a:spcBef>
                <a:spcPct val="0"/>
              </a:spcBef>
              <a:spcAft>
                <a:spcPct val="0"/>
              </a:spcAft>
              <a:defRPr/>
            </a:pPr>
            <a:endParaRPr lang="en-US" sz="2400" dirty="0">
              <a:solidFill>
                <a:srgbClr val="000000"/>
              </a:solidFill>
              <a:latin typeface="Times" pitchFamily="18" charset="0"/>
              <a:cs typeface="Arial" charset="0"/>
            </a:endParaRPr>
          </a:p>
        </p:txBody>
      </p:sp>
      <p:sp>
        <p:nvSpPr>
          <p:cNvPr id="8" name="TextBox 3"/>
          <p:cNvSpPr txBox="1"/>
          <p:nvPr userDrawn="1"/>
        </p:nvSpPr>
        <p:spPr>
          <a:xfrm>
            <a:off x="590550" y="185738"/>
            <a:ext cx="5638800" cy="522287"/>
          </a:xfrm>
          <a:prstGeom prst="rect">
            <a:avLst/>
          </a:prstGeom>
          <a:noFill/>
        </p:spPr>
        <p:txBody>
          <a:bodyPr>
            <a:spAutoFit/>
          </a:bodyPr>
          <a:lstStyle/>
          <a:p>
            <a:pPr>
              <a:defRPr/>
            </a:pPr>
            <a:r>
              <a:rPr lang="en-US" sz="1400" b="1" cap="all" dirty="0">
                <a:solidFill>
                  <a:srgbClr val="6D91C5"/>
                </a:solidFill>
                <a:latin typeface="Arial" pitchFamily="34" charset="0"/>
                <a:cs typeface="Arial" pitchFamily="34" charset="0"/>
              </a:rPr>
              <a:t>2011 Annual Ryan White HIV/AIDS Program</a:t>
            </a:r>
          </a:p>
          <a:p>
            <a:pPr>
              <a:defRPr/>
            </a:pPr>
            <a:r>
              <a:rPr lang="en-US" sz="1400" b="1" cap="all" dirty="0">
                <a:solidFill>
                  <a:srgbClr val="6D91C5"/>
                </a:solidFill>
                <a:latin typeface="Arial" pitchFamily="34" charset="0"/>
                <a:cs typeface="Arial" pitchFamily="34" charset="0"/>
              </a:rPr>
              <a:t>Regional Data Training</a:t>
            </a:r>
          </a:p>
        </p:txBody>
      </p:sp>
      <p:sp>
        <p:nvSpPr>
          <p:cNvPr id="9" name="Rectangle 4"/>
          <p:cNvSpPr/>
          <p:nvPr userDrawn="1"/>
        </p:nvSpPr>
        <p:spPr bwMode="auto">
          <a:xfrm>
            <a:off x="6853238" y="5810250"/>
            <a:ext cx="1966912" cy="828675"/>
          </a:xfrm>
          <a:prstGeom prst="rect">
            <a:avLst/>
          </a:prstGeom>
          <a:solidFill>
            <a:schemeClr val="bg1"/>
          </a:solidFill>
          <a:ln w="19050" cap="flat" cmpd="sng" algn="ctr">
            <a:noFill/>
            <a:prstDash val="solid"/>
            <a:round/>
            <a:headEnd type="none" w="med" len="med"/>
            <a:tailEnd type="none" w="med" len="med"/>
          </a:ln>
          <a:effectLst/>
          <a:extLst/>
        </p:spPr>
        <p:txBody>
          <a:bodyPr/>
          <a:lstStyle/>
          <a:p>
            <a:pPr eaLnBrk="0" fontAlgn="base" hangingPunct="0">
              <a:spcBef>
                <a:spcPct val="0"/>
              </a:spcBef>
              <a:spcAft>
                <a:spcPct val="0"/>
              </a:spcAft>
              <a:defRPr/>
            </a:pPr>
            <a:endParaRPr lang="en-US" sz="2400" dirty="0">
              <a:solidFill>
                <a:srgbClr val="000000"/>
              </a:solidFill>
              <a:latin typeface="Times" pitchFamily="18" charset="0"/>
              <a:cs typeface="Arial" charset="0"/>
            </a:endParaRPr>
          </a:p>
        </p:txBody>
      </p:sp>
      <p:grpSp>
        <p:nvGrpSpPr>
          <p:cNvPr id="10" name="Group 13"/>
          <p:cNvGrpSpPr>
            <a:grpSpLocks/>
          </p:cNvGrpSpPr>
          <p:nvPr userDrawn="1"/>
        </p:nvGrpSpPr>
        <p:grpSpPr bwMode="auto">
          <a:xfrm>
            <a:off x="215900" y="227013"/>
            <a:ext cx="433388" cy="422275"/>
            <a:chOff x="215233" y="226280"/>
            <a:chExt cx="434274" cy="423021"/>
          </a:xfrm>
        </p:grpSpPr>
        <p:sp>
          <p:nvSpPr>
            <p:cNvPr id="11" name="Rectangle 23"/>
            <p:cNvSpPr/>
            <p:nvPr userDrawn="1"/>
          </p:nvSpPr>
          <p:spPr bwMode="auto">
            <a:xfrm>
              <a:off x="215233" y="231050"/>
              <a:ext cx="337238" cy="418251"/>
            </a:xfrm>
            <a:prstGeom prst="rect">
              <a:avLst/>
            </a:prstGeom>
            <a:solidFill>
              <a:schemeClr val="bg1"/>
            </a:solidFill>
            <a:ln w="9525" cap="flat" cmpd="sng" algn="ctr">
              <a:noFill/>
              <a:prstDash val="solid"/>
              <a:round/>
              <a:headEnd type="none" w="med" len="med"/>
              <a:tailEnd type="none" w="med" len="med"/>
            </a:ln>
            <a:effectLst/>
            <a:extLst/>
          </p:spPr>
          <p:txBody>
            <a:bodyPr/>
            <a:lstStyle/>
            <a:p>
              <a:pPr eaLnBrk="0" fontAlgn="base" hangingPunct="0">
                <a:spcBef>
                  <a:spcPct val="0"/>
                </a:spcBef>
                <a:spcAft>
                  <a:spcPct val="0"/>
                </a:spcAft>
                <a:defRPr/>
              </a:pPr>
              <a:endParaRPr lang="en-US" sz="2400" dirty="0">
                <a:solidFill>
                  <a:srgbClr val="000000"/>
                </a:solidFill>
                <a:latin typeface="Times" pitchFamily="18" charset="0"/>
                <a:cs typeface="Arial" charset="0"/>
              </a:endParaRPr>
            </a:p>
          </p:txBody>
        </p:sp>
        <p:pic>
          <p:nvPicPr>
            <p:cNvPr id="12" name="Picture 2" descr="bar"/>
            <p:cNvPicPr>
              <a:picLocks noChangeAspect="1" noChangeArrowheads="1"/>
            </p:cNvPicPr>
            <p:nvPr userDrawn="1"/>
          </p:nvPicPr>
          <p:blipFill>
            <a:blip r:embed="rId2" cstate="print"/>
            <a:srcRect t="3020" r="59302" b="92354"/>
            <a:stretch>
              <a:fillRect/>
            </a:stretch>
          </p:blipFill>
          <p:spPr bwMode="auto">
            <a:xfrm>
              <a:off x="416918" y="226280"/>
              <a:ext cx="232589" cy="423021"/>
            </a:xfrm>
            <a:prstGeom prst="rect">
              <a:avLst/>
            </a:prstGeom>
            <a:noFill/>
            <a:ln w="9525">
              <a:noFill/>
              <a:miter lim="800000"/>
              <a:headEnd/>
              <a:tailEnd/>
            </a:ln>
          </p:spPr>
        </p:pic>
      </p:grpSp>
      <p:sp>
        <p:nvSpPr>
          <p:cNvPr id="19" name="Title 1"/>
          <p:cNvSpPr>
            <a:spLocks noGrp="1"/>
          </p:cNvSpPr>
          <p:nvPr>
            <p:ph type="title"/>
          </p:nvPr>
        </p:nvSpPr>
        <p:spPr>
          <a:xfrm>
            <a:off x="758297" y="2957690"/>
            <a:ext cx="7964487" cy="1817510"/>
          </a:xfrm>
        </p:spPr>
        <p:txBody>
          <a:bodyPr/>
          <a:lstStyle>
            <a:lvl1pPr algn="ctr">
              <a:defRPr sz="4000" b="1" cap="all"/>
            </a:lvl1pPr>
          </a:lstStyle>
          <a:p>
            <a:r>
              <a:rPr lang="en-US" dirty="0" smtClean="0"/>
              <a:t>Click to edit Master title style</a:t>
            </a:r>
            <a:endParaRPr lang="en-US" dirty="0"/>
          </a:p>
        </p:txBody>
      </p:sp>
      <p:sp>
        <p:nvSpPr>
          <p:cNvPr id="20" name="Text Placeholder 2"/>
          <p:cNvSpPr>
            <a:spLocks noGrp="1"/>
          </p:cNvSpPr>
          <p:nvPr>
            <p:ph type="body" idx="1"/>
          </p:nvPr>
        </p:nvSpPr>
        <p:spPr>
          <a:xfrm>
            <a:off x="758297" y="1371600"/>
            <a:ext cx="7964487" cy="1382889"/>
          </a:xfrm>
        </p:spPr>
        <p:txBody>
          <a:bodyPr anchor="b"/>
          <a:lstStyle>
            <a:lvl1pPr marL="0" indent="0" algn="ctr">
              <a:buNone/>
              <a:defRPr sz="2000" cap="all" baseline="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17" name="Picture Placeholder 2"/>
          <p:cNvSpPr>
            <a:spLocks noGrp="1"/>
          </p:cNvSpPr>
          <p:nvPr>
            <p:ph type="pic" sz="quarter" idx="11"/>
          </p:nvPr>
        </p:nvSpPr>
        <p:spPr>
          <a:xfrm>
            <a:off x="6919109" y="5861050"/>
            <a:ext cx="880833" cy="727075"/>
          </a:xfrm>
        </p:spPr>
        <p:txBody>
          <a:bodyPr anchor="ctr"/>
          <a:lstStyle>
            <a:lvl1pPr marL="0" indent="0" algn="ctr">
              <a:buNone/>
              <a:defRPr sz="1000"/>
            </a:lvl1pPr>
          </a:lstStyle>
          <a:p>
            <a:pPr lvl="0"/>
            <a:r>
              <a:rPr lang="en-US" noProof="0" dirty="0" smtClean="0"/>
              <a:t>Click icon to add picture</a:t>
            </a:r>
            <a:endParaRPr lang="en-US" noProof="0" dirty="0"/>
          </a:p>
        </p:txBody>
      </p:sp>
      <p:sp>
        <p:nvSpPr>
          <p:cNvPr id="18" name="Picture Placeholder 2"/>
          <p:cNvSpPr>
            <a:spLocks noGrp="1"/>
          </p:cNvSpPr>
          <p:nvPr>
            <p:ph type="pic" sz="quarter" idx="12"/>
          </p:nvPr>
        </p:nvSpPr>
        <p:spPr>
          <a:xfrm>
            <a:off x="7877577" y="5861050"/>
            <a:ext cx="880833" cy="727075"/>
          </a:xfrm>
        </p:spPr>
        <p:txBody>
          <a:bodyPr anchor="ctr"/>
          <a:lstStyle>
            <a:lvl1pPr marL="0" indent="0" algn="ctr">
              <a:buNone/>
              <a:defRPr sz="1000"/>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3944466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7" name="Picture 2" descr="bar"/>
          <p:cNvPicPr>
            <a:picLocks noChangeAspect="1" noChangeArrowheads="1"/>
          </p:cNvPicPr>
          <p:nvPr userDrawn="1"/>
        </p:nvPicPr>
        <p:blipFill>
          <a:blip r:embed="rId2" cstate="print"/>
          <a:srcRect/>
          <a:stretch>
            <a:fillRect/>
          </a:stretch>
        </p:blipFill>
        <p:spPr bwMode="auto">
          <a:xfrm>
            <a:off x="-9525" y="0"/>
            <a:ext cx="428625" cy="6858000"/>
          </a:xfrm>
          <a:prstGeom prst="rect">
            <a:avLst/>
          </a:prstGeom>
          <a:noFill/>
          <a:ln w="9525">
            <a:noFill/>
            <a:miter lim="800000"/>
            <a:headEnd/>
            <a:tailEnd/>
          </a:ln>
        </p:spPr>
      </p:pic>
      <p:sp>
        <p:nvSpPr>
          <p:cNvPr id="8" name="Line 3"/>
          <p:cNvSpPr>
            <a:spLocks noChangeShapeType="1"/>
          </p:cNvSpPr>
          <p:nvPr userDrawn="1"/>
        </p:nvSpPr>
        <p:spPr bwMode="auto">
          <a:xfrm>
            <a:off x="0" y="6400800"/>
            <a:ext cx="9144000" cy="0"/>
          </a:xfrm>
          <a:prstGeom prst="line">
            <a:avLst/>
          </a:prstGeom>
          <a:noFill/>
          <a:ln w="50800">
            <a:solidFill>
              <a:schemeClr val="tx2"/>
            </a:solidFill>
            <a:round/>
            <a:headEnd/>
            <a:tailEnd/>
          </a:ln>
          <a:effectLst/>
          <a:extLst/>
        </p:spPr>
        <p:txBody>
          <a:bodyPr/>
          <a:lstStyle/>
          <a:p>
            <a:pPr eaLnBrk="0" fontAlgn="base" hangingPunct="0">
              <a:spcBef>
                <a:spcPct val="0"/>
              </a:spcBef>
              <a:spcAft>
                <a:spcPct val="0"/>
              </a:spcAft>
              <a:defRPr/>
            </a:pPr>
            <a:endParaRPr lang="en-US" sz="2400" dirty="0">
              <a:solidFill>
                <a:srgbClr val="000000"/>
              </a:solidFill>
              <a:latin typeface="Times" pitchFamily="18" charset="0"/>
              <a:cs typeface="Arial" charset="0"/>
            </a:endParaRPr>
          </a:p>
        </p:txBody>
      </p:sp>
      <p:sp>
        <p:nvSpPr>
          <p:cNvPr id="9" name="TextBox 3"/>
          <p:cNvSpPr txBox="1"/>
          <p:nvPr userDrawn="1"/>
        </p:nvSpPr>
        <p:spPr>
          <a:xfrm>
            <a:off x="590550" y="185738"/>
            <a:ext cx="5638800" cy="307777"/>
          </a:xfrm>
          <a:prstGeom prst="rect">
            <a:avLst/>
          </a:prstGeom>
          <a:noFill/>
        </p:spPr>
        <p:txBody>
          <a:bodyPr>
            <a:spAutoFit/>
          </a:bodyPr>
          <a:lstStyle/>
          <a:p>
            <a:pPr>
              <a:defRPr/>
            </a:pPr>
            <a:r>
              <a:rPr lang="en-US" sz="1400" b="1" cap="all" dirty="0" smtClean="0">
                <a:solidFill>
                  <a:srgbClr val="6D91C5"/>
                </a:solidFill>
                <a:latin typeface="Arial" pitchFamily="34" charset="0"/>
                <a:cs typeface="Arial" pitchFamily="34" charset="0"/>
              </a:rPr>
              <a:t>2012 All Grantee Meeting</a:t>
            </a:r>
            <a:endParaRPr lang="en-US" sz="1400" b="1" cap="all" dirty="0">
              <a:solidFill>
                <a:srgbClr val="6D91C5"/>
              </a:solidFill>
              <a:latin typeface="Arial" pitchFamily="34" charset="0"/>
              <a:cs typeface="Arial" pitchFamily="34" charset="0"/>
            </a:endParaRPr>
          </a:p>
        </p:txBody>
      </p:sp>
      <p:sp>
        <p:nvSpPr>
          <p:cNvPr id="10" name="Rectangle 4"/>
          <p:cNvSpPr/>
          <p:nvPr userDrawn="1"/>
        </p:nvSpPr>
        <p:spPr bwMode="auto">
          <a:xfrm>
            <a:off x="5915025" y="5810250"/>
            <a:ext cx="2905125" cy="828675"/>
          </a:xfrm>
          <a:prstGeom prst="rect">
            <a:avLst/>
          </a:prstGeom>
          <a:solidFill>
            <a:schemeClr val="bg1"/>
          </a:solidFill>
          <a:ln w="19050" cap="flat" cmpd="sng" algn="ctr">
            <a:noFill/>
            <a:prstDash val="solid"/>
            <a:round/>
            <a:headEnd type="none" w="med" len="med"/>
            <a:tailEnd type="none" w="med" len="med"/>
          </a:ln>
          <a:effectLst/>
          <a:extLst/>
        </p:spPr>
        <p:txBody>
          <a:bodyPr/>
          <a:lstStyle/>
          <a:p>
            <a:pPr eaLnBrk="0" fontAlgn="base" hangingPunct="0">
              <a:spcBef>
                <a:spcPct val="0"/>
              </a:spcBef>
              <a:spcAft>
                <a:spcPct val="0"/>
              </a:spcAft>
              <a:defRPr/>
            </a:pPr>
            <a:endParaRPr lang="en-US" sz="2400" dirty="0">
              <a:solidFill>
                <a:srgbClr val="000000"/>
              </a:solidFill>
              <a:latin typeface="Times" pitchFamily="18" charset="0"/>
              <a:cs typeface="Arial" charset="0"/>
            </a:endParaRPr>
          </a:p>
        </p:txBody>
      </p:sp>
      <p:grpSp>
        <p:nvGrpSpPr>
          <p:cNvPr id="11" name="Group 13"/>
          <p:cNvGrpSpPr>
            <a:grpSpLocks/>
          </p:cNvGrpSpPr>
          <p:nvPr userDrawn="1"/>
        </p:nvGrpSpPr>
        <p:grpSpPr bwMode="auto">
          <a:xfrm>
            <a:off x="215900" y="227013"/>
            <a:ext cx="433388" cy="422275"/>
            <a:chOff x="215233" y="226280"/>
            <a:chExt cx="434274" cy="423021"/>
          </a:xfrm>
        </p:grpSpPr>
        <p:sp>
          <p:nvSpPr>
            <p:cNvPr id="12" name="Rectangle 23"/>
            <p:cNvSpPr/>
            <p:nvPr userDrawn="1"/>
          </p:nvSpPr>
          <p:spPr bwMode="auto">
            <a:xfrm>
              <a:off x="215233" y="231050"/>
              <a:ext cx="337238" cy="418251"/>
            </a:xfrm>
            <a:prstGeom prst="rect">
              <a:avLst/>
            </a:prstGeom>
            <a:solidFill>
              <a:schemeClr val="bg1"/>
            </a:solidFill>
            <a:ln w="9525" cap="flat" cmpd="sng" algn="ctr">
              <a:noFill/>
              <a:prstDash val="solid"/>
              <a:round/>
              <a:headEnd type="none" w="med" len="med"/>
              <a:tailEnd type="none" w="med" len="med"/>
            </a:ln>
            <a:effectLst/>
            <a:extLst/>
          </p:spPr>
          <p:txBody>
            <a:bodyPr/>
            <a:lstStyle/>
            <a:p>
              <a:pPr eaLnBrk="0" fontAlgn="base" hangingPunct="0">
                <a:spcBef>
                  <a:spcPct val="0"/>
                </a:spcBef>
                <a:spcAft>
                  <a:spcPct val="0"/>
                </a:spcAft>
                <a:defRPr/>
              </a:pPr>
              <a:endParaRPr lang="en-US" sz="2400" dirty="0">
                <a:solidFill>
                  <a:srgbClr val="000000"/>
                </a:solidFill>
                <a:latin typeface="Times" pitchFamily="18" charset="0"/>
                <a:cs typeface="Arial" charset="0"/>
              </a:endParaRPr>
            </a:p>
          </p:txBody>
        </p:sp>
        <p:pic>
          <p:nvPicPr>
            <p:cNvPr id="13" name="Picture 2" descr="bar"/>
            <p:cNvPicPr>
              <a:picLocks noChangeAspect="1" noChangeArrowheads="1"/>
            </p:cNvPicPr>
            <p:nvPr userDrawn="1"/>
          </p:nvPicPr>
          <p:blipFill>
            <a:blip r:embed="rId2" cstate="print"/>
            <a:srcRect t="3020" r="59302" b="92354"/>
            <a:stretch>
              <a:fillRect/>
            </a:stretch>
          </p:blipFill>
          <p:spPr bwMode="auto">
            <a:xfrm>
              <a:off x="416918" y="226280"/>
              <a:ext cx="232589" cy="423021"/>
            </a:xfrm>
            <a:prstGeom prst="rect">
              <a:avLst/>
            </a:prstGeom>
            <a:noFill/>
            <a:ln w="9525">
              <a:noFill/>
              <a:miter lim="800000"/>
              <a:headEnd/>
              <a:tailEnd/>
            </a:ln>
          </p:spPr>
        </p:pic>
      </p:grpSp>
      <p:sp>
        <p:nvSpPr>
          <p:cNvPr id="19" name="Title 1"/>
          <p:cNvSpPr>
            <a:spLocks noGrp="1"/>
          </p:cNvSpPr>
          <p:nvPr>
            <p:ph type="title"/>
          </p:nvPr>
        </p:nvSpPr>
        <p:spPr>
          <a:xfrm>
            <a:off x="758297" y="2957690"/>
            <a:ext cx="7964487" cy="1817510"/>
          </a:xfrm>
        </p:spPr>
        <p:txBody>
          <a:bodyPr/>
          <a:lstStyle>
            <a:lvl1pPr algn="ctr">
              <a:defRPr sz="4000" b="1" cap="all"/>
            </a:lvl1pPr>
          </a:lstStyle>
          <a:p>
            <a:r>
              <a:rPr lang="en-US" dirty="0" smtClean="0"/>
              <a:t>Click to edit Master title style</a:t>
            </a:r>
            <a:endParaRPr lang="en-US" dirty="0"/>
          </a:p>
        </p:txBody>
      </p:sp>
      <p:sp>
        <p:nvSpPr>
          <p:cNvPr id="20" name="Text Placeholder 2"/>
          <p:cNvSpPr>
            <a:spLocks noGrp="1"/>
          </p:cNvSpPr>
          <p:nvPr>
            <p:ph type="body" idx="1"/>
          </p:nvPr>
        </p:nvSpPr>
        <p:spPr>
          <a:xfrm>
            <a:off x="758297" y="1371600"/>
            <a:ext cx="7964487" cy="1382889"/>
          </a:xfrm>
        </p:spPr>
        <p:txBody>
          <a:bodyPr anchor="b"/>
          <a:lstStyle>
            <a:lvl1pPr marL="0" indent="0" algn="ctr">
              <a:buNone/>
              <a:defRPr sz="2000" cap="all" baseline="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15" name="Picture Placeholder 2"/>
          <p:cNvSpPr>
            <a:spLocks noGrp="1"/>
          </p:cNvSpPr>
          <p:nvPr>
            <p:ph type="pic" sz="quarter" idx="10"/>
          </p:nvPr>
        </p:nvSpPr>
        <p:spPr>
          <a:xfrm>
            <a:off x="5971659" y="5861050"/>
            <a:ext cx="880833" cy="727075"/>
          </a:xfrm>
        </p:spPr>
        <p:txBody>
          <a:bodyPr anchor="ctr"/>
          <a:lstStyle>
            <a:lvl1pPr marL="0" indent="0" algn="ctr">
              <a:buNone/>
              <a:defRPr sz="1000"/>
            </a:lvl1pPr>
          </a:lstStyle>
          <a:p>
            <a:pPr lvl="0"/>
            <a:r>
              <a:rPr lang="en-US" noProof="0" dirty="0" smtClean="0"/>
              <a:t>Click icon to add picture</a:t>
            </a:r>
            <a:endParaRPr lang="en-US" noProof="0" dirty="0"/>
          </a:p>
        </p:txBody>
      </p:sp>
      <p:sp>
        <p:nvSpPr>
          <p:cNvPr id="17" name="Picture Placeholder 2"/>
          <p:cNvSpPr>
            <a:spLocks noGrp="1"/>
          </p:cNvSpPr>
          <p:nvPr>
            <p:ph type="pic" sz="quarter" idx="11"/>
          </p:nvPr>
        </p:nvSpPr>
        <p:spPr>
          <a:xfrm>
            <a:off x="6930126" y="5861050"/>
            <a:ext cx="880833" cy="727075"/>
          </a:xfrm>
        </p:spPr>
        <p:txBody>
          <a:bodyPr anchor="ctr"/>
          <a:lstStyle>
            <a:lvl1pPr marL="0" indent="0" algn="ctr">
              <a:buNone/>
              <a:defRPr sz="1000"/>
            </a:lvl1pPr>
          </a:lstStyle>
          <a:p>
            <a:pPr lvl="0"/>
            <a:r>
              <a:rPr lang="en-US" noProof="0" dirty="0" smtClean="0"/>
              <a:t>Click icon to add picture</a:t>
            </a:r>
            <a:endParaRPr lang="en-US" noProof="0" dirty="0"/>
          </a:p>
        </p:txBody>
      </p:sp>
      <p:sp>
        <p:nvSpPr>
          <p:cNvPr id="18" name="Picture Placeholder 2"/>
          <p:cNvSpPr>
            <a:spLocks noGrp="1"/>
          </p:cNvSpPr>
          <p:nvPr>
            <p:ph type="pic" sz="quarter" idx="12"/>
          </p:nvPr>
        </p:nvSpPr>
        <p:spPr>
          <a:xfrm>
            <a:off x="7888594" y="5861050"/>
            <a:ext cx="880833" cy="727075"/>
          </a:xfrm>
        </p:spPr>
        <p:txBody>
          <a:bodyPr anchor="ctr"/>
          <a:lstStyle>
            <a:lvl1pPr marL="0" indent="0" algn="ctr">
              <a:buNone/>
              <a:defRPr sz="1000"/>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38537310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324" y="349956"/>
            <a:ext cx="8220075" cy="1117600"/>
          </a:xfrm>
        </p:spPr>
        <p:txBody>
          <a:bodyPr/>
          <a:lstStyle>
            <a:lvl1pPr>
              <a:defRPr sz="3600"/>
            </a:lvl1pPr>
          </a:lstStyle>
          <a:p>
            <a:r>
              <a:rPr lang="en-US" dirty="0" smtClean="0"/>
              <a:t>Click to edit Master title style</a:t>
            </a:r>
            <a:endParaRPr lang="en-US" dirty="0"/>
          </a:p>
        </p:txBody>
      </p:sp>
      <p:sp>
        <p:nvSpPr>
          <p:cNvPr id="7" name="Content Placeholder 6"/>
          <p:cNvSpPr>
            <a:spLocks noGrp="1"/>
          </p:cNvSpPr>
          <p:nvPr>
            <p:ph sz="quarter" idx="12"/>
          </p:nvPr>
        </p:nvSpPr>
        <p:spPr>
          <a:xfrm>
            <a:off x="722313" y="1693863"/>
            <a:ext cx="7891462" cy="4278312"/>
          </a:xfrm>
        </p:spPr>
        <p:txBody>
          <a:bodyPr/>
          <a:lstStyle>
            <a:lvl1pPr>
              <a:spcBef>
                <a:spcPts val="1200"/>
              </a:spcBef>
              <a:defRPr sz="2800"/>
            </a:lvl1pPr>
            <a:lvl2pPr>
              <a:spcBef>
                <a:spcPts val="1200"/>
              </a:spcBef>
              <a:defRPr sz="2600"/>
            </a:lvl2pPr>
            <a:lvl3pPr>
              <a:spcBef>
                <a:spcPts val="1200"/>
              </a:spcBef>
              <a:defRPr sz="2400"/>
            </a:lvl3pPr>
            <a:lvl4pPr>
              <a:spcBef>
                <a:spcPts val="1200"/>
              </a:spcBef>
              <a:defRPr sz="2400"/>
            </a:lvl4pPr>
            <a:lvl5pPr>
              <a:spcBef>
                <a:spcPts val="1200"/>
              </a:spcBef>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3"/>
          </p:nvPr>
        </p:nvSpPr>
        <p:spPr>
          <a:xfrm>
            <a:off x="0" y="6540500"/>
            <a:ext cx="406400" cy="292100"/>
          </a:xfrm>
        </p:spPr>
        <p:txBody>
          <a:bodyPr/>
          <a:lstStyle>
            <a:lvl1pPr algn="ctr" eaLnBrk="1" fontAlgn="auto" hangingPunct="1">
              <a:spcBef>
                <a:spcPts val="0"/>
              </a:spcBef>
              <a:spcAft>
                <a:spcPts val="0"/>
              </a:spcAft>
              <a:defRPr sz="1100"/>
            </a:lvl1pPr>
          </a:lstStyle>
          <a:p>
            <a:pPr>
              <a:defRPr/>
            </a:pPr>
            <a:fld id="{9FB3813B-59FC-46C2-A1F9-3A70C3584352}" type="slidenum">
              <a:rPr lang="en-US"/>
              <a:pPr>
                <a:defRPr/>
              </a:pPr>
              <a:t>‹#›</a:t>
            </a:fld>
            <a:endParaRPr lang="en-US" dirty="0"/>
          </a:p>
        </p:txBody>
      </p:sp>
    </p:spTree>
    <p:extLst>
      <p:ext uri="{BB962C8B-B14F-4D97-AF65-F5344CB8AC3E}">
        <p14:creationId xmlns:p14="http://schemas.microsoft.com/office/powerpoint/2010/main" val="413679718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324" y="349955"/>
            <a:ext cx="8220075" cy="1106311"/>
          </a:xfrm>
        </p:spPr>
        <p:txBody>
          <a:bodyPr/>
          <a:lstStyle>
            <a:lvl1pPr>
              <a:defRPr sz="3600"/>
            </a:lvl1pPr>
          </a:lstStyle>
          <a:p>
            <a:r>
              <a:rPr lang="en-US" dirty="0" smtClean="0"/>
              <a:t>Click to edit Master title style</a:t>
            </a:r>
            <a:endParaRPr lang="en-US" dirty="0"/>
          </a:p>
        </p:txBody>
      </p:sp>
      <p:sp>
        <p:nvSpPr>
          <p:cNvPr id="7" name="Content Placeholder 6"/>
          <p:cNvSpPr>
            <a:spLocks noGrp="1"/>
          </p:cNvSpPr>
          <p:nvPr>
            <p:ph sz="quarter" idx="12"/>
          </p:nvPr>
        </p:nvSpPr>
        <p:spPr>
          <a:xfrm>
            <a:off x="722313" y="1693863"/>
            <a:ext cx="7891462" cy="4278312"/>
          </a:xfrm>
        </p:spPr>
        <p:txBody>
          <a:bodyPr/>
          <a:lstStyle>
            <a:lvl1pPr>
              <a:spcBef>
                <a:spcPts val="1200"/>
              </a:spcBef>
              <a:defRPr sz="2800"/>
            </a:lvl1pPr>
            <a:lvl2pPr>
              <a:spcBef>
                <a:spcPts val="1200"/>
              </a:spcBef>
              <a:defRPr sz="2600"/>
            </a:lvl2pPr>
            <a:lvl3pPr>
              <a:spcBef>
                <a:spcPts val="1200"/>
              </a:spcBef>
              <a:defRPr sz="2400"/>
            </a:lvl3pPr>
            <a:lvl4pPr>
              <a:spcBef>
                <a:spcPts val="1200"/>
              </a:spcBef>
              <a:defRPr sz="2400"/>
            </a:lvl4pPr>
            <a:lvl5pPr>
              <a:spcBef>
                <a:spcPts val="1200"/>
              </a:spcBef>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3"/>
          </p:nvPr>
        </p:nvSpPr>
        <p:spPr>
          <a:xfrm>
            <a:off x="0" y="6540500"/>
            <a:ext cx="406400" cy="292100"/>
          </a:xfrm>
        </p:spPr>
        <p:txBody>
          <a:bodyPr/>
          <a:lstStyle>
            <a:lvl1pPr algn="ctr" eaLnBrk="1" fontAlgn="auto" hangingPunct="1">
              <a:spcBef>
                <a:spcPts val="0"/>
              </a:spcBef>
              <a:spcAft>
                <a:spcPts val="0"/>
              </a:spcAft>
              <a:defRPr sz="1100"/>
            </a:lvl1pPr>
          </a:lstStyle>
          <a:p>
            <a:pPr>
              <a:defRPr/>
            </a:pPr>
            <a:fld id="{92AAC4E6-3934-4A65-8E78-72FA90B75F30}" type="slidenum">
              <a:rPr lang="en-US"/>
              <a:pPr>
                <a:defRPr/>
              </a:pPr>
              <a:t>‹#›</a:t>
            </a:fld>
            <a:endParaRPr lang="en-US" dirty="0"/>
          </a:p>
        </p:txBody>
      </p:sp>
    </p:spTree>
    <p:extLst>
      <p:ext uri="{BB962C8B-B14F-4D97-AF65-F5344CB8AC3E}">
        <p14:creationId xmlns:p14="http://schemas.microsoft.com/office/powerpoint/2010/main" val="31577118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p:spPr>
        <p:txBody>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sz="half" idx="1"/>
          </p:nvPr>
        </p:nvSpPr>
        <p:spPr>
          <a:xfrm>
            <a:off x="699910" y="1703388"/>
            <a:ext cx="3973689" cy="4267200"/>
          </a:xfrm>
          <a:noFill/>
          <a:ln>
            <a:noFill/>
          </a:ln>
          <a:effectLst/>
          <a:extLst/>
        </p:spPr>
        <p:txBody>
          <a:bodyPr/>
          <a:lstStyle>
            <a:lvl1pPr>
              <a:defRPr lang="en-US" sz="2800" noProof="0" dirty="0" smtClean="0"/>
            </a:lvl1pPr>
            <a:lvl2pPr>
              <a:defRPr lang="en-US" sz="2600" noProof="0" dirty="0" smtClean="0"/>
            </a:lvl2pPr>
            <a:lvl3pPr>
              <a:defRPr lang="en-US" noProof="0" dirty="0" smtClean="0"/>
            </a:lvl3pPr>
            <a:lvl4pPr>
              <a:defRPr lang="en-US" sz="2400" noProof="0" dirty="0" smtClean="0"/>
            </a:lvl4pPr>
            <a:lvl5pPr>
              <a:defRPr lang="en-US" sz="2400" noProof="0" dirty="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Content Placeholder 3"/>
          <p:cNvSpPr>
            <a:spLocks noGrp="1"/>
          </p:cNvSpPr>
          <p:nvPr>
            <p:ph sz="half" idx="2"/>
          </p:nvPr>
        </p:nvSpPr>
        <p:spPr>
          <a:xfrm>
            <a:off x="4826000" y="1703388"/>
            <a:ext cx="4057650" cy="4267200"/>
          </a:xfrm>
          <a:noFill/>
          <a:ln>
            <a:noFill/>
          </a:ln>
          <a:effectLst/>
          <a:extLst/>
        </p:spPr>
        <p:txBody>
          <a:bodyPr/>
          <a:lstStyle>
            <a:lvl1pPr>
              <a:defRPr kumimoji="0" lang="en-US" b="0" i="0" u="none" strike="noStrike" kern="0" cap="none" spc="0" normalizeH="0" baseline="0" noProof="0" dirty="0" smtClean="0">
                <a:ln>
                  <a:noFill/>
                </a:ln>
                <a:solidFill>
                  <a:srgbClr val="000000"/>
                </a:solidFill>
                <a:effectLst/>
                <a:uLnTx/>
                <a:uFillTx/>
              </a:defRPr>
            </a:lvl1pPr>
            <a:lvl2pPr>
              <a:defRPr kumimoji="0" lang="en-US" b="0" i="0" u="none" strike="noStrike" kern="0" cap="none" spc="0" normalizeH="0" baseline="0" noProof="0" dirty="0" smtClean="0">
                <a:ln>
                  <a:noFill/>
                </a:ln>
                <a:solidFill>
                  <a:srgbClr val="000000"/>
                </a:solidFill>
                <a:effectLst/>
                <a:uLnTx/>
                <a:uFillTx/>
              </a:defRPr>
            </a:lvl2pPr>
            <a:lvl3pPr>
              <a:defRPr kumimoji="0" lang="en-US" b="0" i="0" u="none" strike="noStrike" kern="0" cap="none" spc="0" normalizeH="0" baseline="0" noProof="0" dirty="0" smtClean="0">
                <a:ln>
                  <a:noFill/>
                </a:ln>
                <a:solidFill>
                  <a:srgbClr val="000000"/>
                </a:solidFill>
                <a:effectLst/>
                <a:uLnTx/>
                <a:uFillTx/>
              </a:defRPr>
            </a:lvl3pPr>
            <a:lvl4pPr>
              <a:defRPr kumimoji="0" lang="en-US" b="0" i="0" u="none" strike="noStrike" kern="0" cap="none" spc="0" normalizeH="0" baseline="0" noProof="0" dirty="0" smtClean="0">
                <a:ln>
                  <a:noFill/>
                </a:ln>
                <a:solidFill>
                  <a:srgbClr val="000000"/>
                </a:solidFill>
                <a:effectLst/>
                <a:uLnTx/>
                <a:uFillTx/>
              </a:defRPr>
            </a:lvl4pPr>
            <a:lvl5pPr>
              <a:defRPr kumimoji="0" lang="en-US" b="0" i="0" u="none" strike="noStrike" kern="0" cap="none" spc="0" normalizeH="0" baseline="0" noProof="0" dirty="0">
                <a:ln>
                  <a:noFill/>
                </a:ln>
                <a:solidFill>
                  <a:srgbClr val="000000"/>
                </a:solidFill>
                <a:effectLst/>
                <a:uLnTx/>
                <a:uFillTx/>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5" name="Slide Number Placeholder 4"/>
          <p:cNvSpPr>
            <a:spLocks noGrp="1"/>
          </p:cNvSpPr>
          <p:nvPr>
            <p:ph type="sldNum" sz="quarter" idx="10"/>
          </p:nvPr>
        </p:nvSpPr>
        <p:spPr/>
        <p:txBody>
          <a:bodyPr/>
          <a:lstStyle>
            <a:lvl1pPr eaLnBrk="1" fontAlgn="auto" hangingPunct="1">
              <a:spcBef>
                <a:spcPts val="0"/>
              </a:spcBef>
              <a:spcAft>
                <a:spcPts val="0"/>
              </a:spcAft>
              <a:defRPr/>
            </a:lvl1pPr>
          </a:lstStyle>
          <a:p>
            <a:pPr>
              <a:defRPr/>
            </a:pPr>
            <a:fld id="{F37CA22B-60F0-4B44-8A66-6A73675226DF}" type="slidenum">
              <a:rPr lang="en-US"/>
              <a:pPr>
                <a:defRPr/>
              </a:pPr>
              <a:t>‹#›</a:t>
            </a:fld>
            <a:endParaRPr lang="en-US" dirty="0"/>
          </a:p>
        </p:txBody>
      </p:sp>
    </p:spTree>
    <p:extLst>
      <p:ext uri="{BB962C8B-B14F-4D97-AF65-F5344CB8AC3E}">
        <p14:creationId xmlns:p14="http://schemas.microsoft.com/office/powerpoint/2010/main" val="1477200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1" fontAlgn="auto" hangingPunct="1">
              <a:spcBef>
                <a:spcPts val="0"/>
              </a:spcBef>
              <a:spcAft>
                <a:spcPts val="0"/>
              </a:spcAft>
              <a:defRPr/>
            </a:lvl1pPr>
          </a:lstStyle>
          <a:p>
            <a:pPr>
              <a:defRPr/>
            </a:pPr>
            <a:fld id="{07D7B4FF-1E98-4FD2-82AB-68E686D37F65}" type="slidenum">
              <a:rPr lang="en-US"/>
              <a:pPr>
                <a:defRPr/>
              </a:pPr>
              <a:t>‹#›</a:t>
            </a:fld>
            <a:endParaRPr lang="en-US" dirty="0"/>
          </a:p>
        </p:txBody>
      </p:sp>
    </p:spTree>
    <p:extLst>
      <p:ext uri="{BB962C8B-B14F-4D97-AF65-F5344CB8AC3E}">
        <p14:creationId xmlns:p14="http://schemas.microsoft.com/office/powerpoint/2010/main" val="35165288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197058" name="Picture 2" descr="ba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25" y="0"/>
            <a:ext cx="428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97059" name="Line 3"/>
          <p:cNvSpPr>
            <a:spLocks noChangeShapeType="1"/>
          </p:cNvSpPr>
          <p:nvPr userDrawn="1"/>
        </p:nvSpPr>
        <p:spPr bwMode="auto">
          <a:xfrm>
            <a:off x="-1" y="6400800"/>
            <a:ext cx="91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dirty="0">
              <a:solidFill>
                <a:srgbClr val="000000"/>
              </a:solidFill>
              <a:latin typeface="Times" pitchFamily="18" charset="0"/>
            </a:endParaRPr>
          </a:p>
        </p:txBody>
      </p:sp>
      <p:sp>
        <p:nvSpPr>
          <p:cNvPr id="19" name="Title 1"/>
          <p:cNvSpPr>
            <a:spLocks noGrp="1"/>
          </p:cNvSpPr>
          <p:nvPr>
            <p:ph type="title"/>
          </p:nvPr>
        </p:nvSpPr>
        <p:spPr>
          <a:xfrm>
            <a:off x="758297" y="2957690"/>
            <a:ext cx="7964487" cy="1817510"/>
          </a:xfrm>
        </p:spPr>
        <p:txBody>
          <a:bodyPr/>
          <a:lstStyle>
            <a:lvl1pPr algn="ctr">
              <a:defRPr sz="4000" b="1" cap="all"/>
            </a:lvl1pPr>
          </a:lstStyle>
          <a:p>
            <a:r>
              <a:rPr lang="en-US" dirty="0" smtClean="0"/>
              <a:t>Click to edit Master title style</a:t>
            </a:r>
            <a:endParaRPr lang="en-US" dirty="0"/>
          </a:p>
        </p:txBody>
      </p:sp>
      <p:sp>
        <p:nvSpPr>
          <p:cNvPr id="20" name="Text Placeholder 2"/>
          <p:cNvSpPr>
            <a:spLocks noGrp="1"/>
          </p:cNvSpPr>
          <p:nvPr>
            <p:ph type="body" idx="1" hasCustomPrompt="1"/>
          </p:nvPr>
        </p:nvSpPr>
        <p:spPr>
          <a:xfrm>
            <a:off x="758297" y="1371600"/>
            <a:ext cx="7964487" cy="1382889"/>
          </a:xfrm>
        </p:spPr>
        <p:txBody>
          <a:bodyPr anchor="b"/>
          <a:lstStyle>
            <a:lvl1pPr marL="0" indent="0" algn="ctr">
              <a:buNone/>
              <a:defRPr sz="2000" cap="all" baseline="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title style</a:t>
            </a:r>
          </a:p>
        </p:txBody>
      </p:sp>
      <p:sp>
        <p:nvSpPr>
          <p:cNvPr id="4" name="TextBox 3"/>
          <p:cNvSpPr txBox="1"/>
          <p:nvPr userDrawn="1"/>
        </p:nvSpPr>
        <p:spPr>
          <a:xfrm>
            <a:off x="590550" y="185098"/>
            <a:ext cx="5638800" cy="523220"/>
          </a:xfrm>
          <a:prstGeom prst="rect">
            <a:avLst/>
          </a:prstGeom>
          <a:noFill/>
        </p:spPr>
        <p:txBody>
          <a:bodyPr wrap="square" rtlCol="0">
            <a:spAutoFit/>
          </a:bodyPr>
          <a:lstStyle/>
          <a:p>
            <a:r>
              <a:rPr lang="en-US" sz="1400" b="1" cap="all" dirty="0" smtClean="0">
                <a:solidFill>
                  <a:srgbClr val="6D91C5"/>
                </a:solidFill>
                <a:latin typeface="Arial" pitchFamily="34" charset="0"/>
                <a:cs typeface="Arial" pitchFamily="34" charset="0"/>
              </a:rPr>
              <a:t>2011 Annual </a:t>
            </a:r>
            <a:r>
              <a:rPr lang="en-US" sz="1400" b="1" cap="all" baseline="0" dirty="0" smtClean="0">
                <a:solidFill>
                  <a:srgbClr val="6D91C5"/>
                </a:solidFill>
                <a:latin typeface="Arial" pitchFamily="34" charset="0"/>
                <a:cs typeface="Arial" pitchFamily="34" charset="0"/>
              </a:rPr>
              <a:t>Ryan White HIV/AIDS Program</a:t>
            </a:r>
          </a:p>
          <a:p>
            <a:r>
              <a:rPr lang="en-US" sz="1400" b="1" cap="all" baseline="0" dirty="0" smtClean="0">
                <a:solidFill>
                  <a:srgbClr val="6D91C5"/>
                </a:solidFill>
                <a:latin typeface="Arial" pitchFamily="34" charset="0"/>
                <a:cs typeface="Arial" pitchFamily="34" charset="0"/>
              </a:rPr>
              <a:t>Regional Data Training</a:t>
            </a:r>
            <a:endParaRPr lang="en-US" sz="1400" b="1" cap="all" dirty="0">
              <a:solidFill>
                <a:srgbClr val="6D91C5"/>
              </a:solidFill>
              <a:latin typeface="Arial" pitchFamily="34" charset="0"/>
              <a:cs typeface="Arial" pitchFamily="34" charset="0"/>
            </a:endParaRPr>
          </a:p>
        </p:txBody>
      </p:sp>
      <p:sp>
        <p:nvSpPr>
          <p:cNvPr id="5" name="Rectangle 4"/>
          <p:cNvSpPr/>
          <p:nvPr userDrawn="1"/>
        </p:nvSpPr>
        <p:spPr bwMode="auto">
          <a:xfrm>
            <a:off x="6852492" y="5810250"/>
            <a:ext cx="1967657" cy="828675"/>
          </a:xfrm>
          <a:prstGeom prst="rect">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grpSp>
        <p:nvGrpSpPr>
          <p:cNvPr id="14" name="Group 13"/>
          <p:cNvGrpSpPr/>
          <p:nvPr userDrawn="1"/>
        </p:nvGrpSpPr>
        <p:grpSpPr>
          <a:xfrm>
            <a:off x="215233" y="226280"/>
            <a:ext cx="434274" cy="423021"/>
            <a:chOff x="215233" y="226280"/>
            <a:chExt cx="434274" cy="423021"/>
          </a:xfrm>
        </p:grpSpPr>
        <p:sp>
          <p:nvSpPr>
            <p:cNvPr id="24" name="Rectangle 23"/>
            <p:cNvSpPr/>
            <p:nvPr userDrawn="1"/>
          </p:nvSpPr>
          <p:spPr bwMode="auto">
            <a:xfrm>
              <a:off x="215233" y="230522"/>
              <a:ext cx="338017" cy="41877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pic>
          <p:nvPicPr>
            <p:cNvPr id="25" name="Picture 2" descr="ba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020" r="59302" b="92354"/>
            <a:stretch/>
          </p:blipFill>
          <p:spPr bwMode="auto">
            <a:xfrm>
              <a:off x="416918" y="226280"/>
              <a:ext cx="232589" cy="423021"/>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Picture Placeholder 2"/>
          <p:cNvSpPr>
            <a:spLocks noGrp="1"/>
          </p:cNvSpPr>
          <p:nvPr>
            <p:ph type="pic" sz="quarter" idx="11" hasCustomPrompt="1"/>
          </p:nvPr>
        </p:nvSpPr>
        <p:spPr>
          <a:xfrm>
            <a:off x="6919109" y="5861050"/>
            <a:ext cx="880833" cy="727075"/>
          </a:xfrm>
        </p:spPr>
        <p:txBody>
          <a:bodyPr anchor="ctr"/>
          <a:lstStyle>
            <a:lvl1pPr marL="0" indent="0" algn="ctr">
              <a:buNone/>
              <a:defRPr sz="1000"/>
            </a:lvl1pPr>
          </a:lstStyle>
          <a:p>
            <a:r>
              <a:rPr lang="en-US" dirty="0" smtClean="0"/>
              <a:t>Insert Logo</a:t>
            </a:r>
            <a:endParaRPr lang="en-US" dirty="0"/>
          </a:p>
        </p:txBody>
      </p:sp>
      <p:sp>
        <p:nvSpPr>
          <p:cNvPr id="18" name="Picture Placeholder 2"/>
          <p:cNvSpPr>
            <a:spLocks noGrp="1"/>
          </p:cNvSpPr>
          <p:nvPr>
            <p:ph type="pic" sz="quarter" idx="12" hasCustomPrompt="1"/>
          </p:nvPr>
        </p:nvSpPr>
        <p:spPr>
          <a:xfrm>
            <a:off x="7877577" y="5861050"/>
            <a:ext cx="880833" cy="727075"/>
          </a:xfrm>
        </p:spPr>
        <p:txBody>
          <a:bodyPr anchor="ctr"/>
          <a:lstStyle>
            <a:lvl1pPr marL="0" indent="0" algn="ctr">
              <a:buNone/>
              <a:defRPr sz="1000"/>
            </a:lvl1pPr>
          </a:lstStyle>
          <a:p>
            <a:r>
              <a:rPr lang="en-US" dirty="0" smtClean="0"/>
              <a:t>Insert Logo</a:t>
            </a:r>
            <a:endParaRPr lang="en-US" dirty="0"/>
          </a:p>
        </p:txBody>
      </p:sp>
    </p:spTree>
    <p:extLst>
      <p:ext uri="{BB962C8B-B14F-4D97-AF65-F5344CB8AC3E}">
        <p14:creationId xmlns:p14="http://schemas.microsoft.com/office/powerpoint/2010/main" val="37023727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197058" name="Picture 2" descr="ba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25" y="0"/>
            <a:ext cx="428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97059" name="Line 3"/>
          <p:cNvSpPr>
            <a:spLocks noChangeShapeType="1"/>
          </p:cNvSpPr>
          <p:nvPr userDrawn="1"/>
        </p:nvSpPr>
        <p:spPr bwMode="auto">
          <a:xfrm>
            <a:off x="-1" y="6400800"/>
            <a:ext cx="91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dirty="0">
              <a:solidFill>
                <a:srgbClr val="000000"/>
              </a:solidFill>
              <a:latin typeface="Times" pitchFamily="18" charset="0"/>
            </a:endParaRPr>
          </a:p>
        </p:txBody>
      </p:sp>
      <p:sp>
        <p:nvSpPr>
          <p:cNvPr id="19" name="Title 1"/>
          <p:cNvSpPr>
            <a:spLocks noGrp="1"/>
          </p:cNvSpPr>
          <p:nvPr>
            <p:ph type="title"/>
          </p:nvPr>
        </p:nvSpPr>
        <p:spPr>
          <a:xfrm>
            <a:off x="758297" y="2957690"/>
            <a:ext cx="7964487" cy="1817510"/>
          </a:xfrm>
        </p:spPr>
        <p:txBody>
          <a:bodyPr/>
          <a:lstStyle>
            <a:lvl1pPr algn="ctr">
              <a:defRPr sz="4000" b="1" cap="all"/>
            </a:lvl1pPr>
          </a:lstStyle>
          <a:p>
            <a:r>
              <a:rPr lang="en-US" dirty="0" smtClean="0"/>
              <a:t>Click to edit Master title style</a:t>
            </a:r>
            <a:endParaRPr lang="en-US" dirty="0"/>
          </a:p>
        </p:txBody>
      </p:sp>
      <p:sp>
        <p:nvSpPr>
          <p:cNvPr id="20" name="Text Placeholder 2"/>
          <p:cNvSpPr>
            <a:spLocks noGrp="1"/>
          </p:cNvSpPr>
          <p:nvPr>
            <p:ph type="body" idx="1" hasCustomPrompt="1"/>
          </p:nvPr>
        </p:nvSpPr>
        <p:spPr>
          <a:xfrm>
            <a:off x="758297" y="1371600"/>
            <a:ext cx="7964487" cy="1382889"/>
          </a:xfrm>
        </p:spPr>
        <p:txBody>
          <a:bodyPr anchor="b"/>
          <a:lstStyle>
            <a:lvl1pPr marL="0" indent="0" algn="ctr">
              <a:buNone/>
              <a:defRPr sz="2000" cap="all" baseline="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title style</a:t>
            </a:r>
          </a:p>
        </p:txBody>
      </p:sp>
      <p:sp>
        <p:nvSpPr>
          <p:cNvPr id="4" name="TextBox 3"/>
          <p:cNvSpPr txBox="1"/>
          <p:nvPr userDrawn="1"/>
        </p:nvSpPr>
        <p:spPr>
          <a:xfrm>
            <a:off x="590550" y="185098"/>
            <a:ext cx="5638800" cy="523220"/>
          </a:xfrm>
          <a:prstGeom prst="rect">
            <a:avLst/>
          </a:prstGeom>
          <a:noFill/>
        </p:spPr>
        <p:txBody>
          <a:bodyPr wrap="square" rtlCol="0">
            <a:spAutoFit/>
          </a:bodyPr>
          <a:lstStyle/>
          <a:p>
            <a:r>
              <a:rPr lang="en-US" sz="1400" b="1" cap="all" dirty="0" smtClean="0">
                <a:solidFill>
                  <a:srgbClr val="6D91C5"/>
                </a:solidFill>
                <a:latin typeface="Arial" pitchFamily="34" charset="0"/>
                <a:cs typeface="Arial" pitchFamily="34" charset="0"/>
              </a:rPr>
              <a:t>2011 Annual </a:t>
            </a:r>
            <a:r>
              <a:rPr lang="en-US" sz="1400" b="1" cap="all" baseline="0" dirty="0" smtClean="0">
                <a:solidFill>
                  <a:srgbClr val="6D91C5"/>
                </a:solidFill>
                <a:latin typeface="Arial" pitchFamily="34" charset="0"/>
                <a:cs typeface="Arial" pitchFamily="34" charset="0"/>
              </a:rPr>
              <a:t>Ryan White HIV/AIDS Program</a:t>
            </a:r>
          </a:p>
          <a:p>
            <a:r>
              <a:rPr lang="en-US" sz="1400" b="1" cap="all" baseline="0" dirty="0" smtClean="0">
                <a:solidFill>
                  <a:srgbClr val="6D91C5"/>
                </a:solidFill>
                <a:latin typeface="Arial" pitchFamily="34" charset="0"/>
                <a:cs typeface="Arial" pitchFamily="34" charset="0"/>
              </a:rPr>
              <a:t>Regional Data Training</a:t>
            </a:r>
            <a:endParaRPr lang="en-US" sz="1400" b="1" cap="all" dirty="0">
              <a:solidFill>
                <a:srgbClr val="6D91C5"/>
              </a:solidFill>
              <a:latin typeface="Arial" pitchFamily="34" charset="0"/>
              <a:cs typeface="Arial" pitchFamily="34" charset="0"/>
            </a:endParaRPr>
          </a:p>
        </p:txBody>
      </p:sp>
      <p:sp>
        <p:nvSpPr>
          <p:cNvPr id="5" name="Rectangle 4"/>
          <p:cNvSpPr/>
          <p:nvPr userDrawn="1"/>
        </p:nvSpPr>
        <p:spPr bwMode="auto">
          <a:xfrm>
            <a:off x="5915378" y="5810250"/>
            <a:ext cx="2904772" cy="828675"/>
          </a:xfrm>
          <a:prstGeom prst="rect">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grpSp>
        <p:nvGrpSpPr>
          <p:cNvPr id="14" name="Group 13"/>
          <p:cNvGrpSpPr/>
          <p:nvPr userDrawn="1"/>
        </p:nvGrpSpPr>
        <p:grpSpPr>
          <a:xfrm>
            <a:off x="215233" y="226280"/>
            <a:ext cx="434274" cy="423021"/>
            <a:chOff x="215233" y="226280"/>
            <a:chExt cx="434274" cy="423021"/>
          </a:xfrm>
        </p:grpSpPr>
        <p:sp>
          <p:nvSpPr>
            <p:cNvPr id="24" name="Rectangle 23"/>
            <p:cNvSpPr/>
            <p:nvPr userDrawn="1"/>
          </p:nvSpPr>
          <p:spPr bwMode="auto">
            <a:xfrm>
              <a:off x="215233" y="230522"/>
              <a:ext cx="338017" cy="41877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pic>
          <p:nvPicPr>
            <p:cNvPr id="25" name="Picture 2" descr="ba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020" r="59302" b="92354"/>
            <a:stretch/>
          </p:blipFill>
          <p:spPr bwMode="auto">
            <a:xfrm>
              <a:off x="416918" y="226280"/>
              <a:ext cx="232589" cy="423021"/>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Picture Placeholder 2"/>
          <p:cNvSpPr>
            <a:spLocks noGrp="1"/>
          </p:cNvSpPr>
          <p:nvPr>
            <p:ph type="pic" sz="quarter" idx="10" hasCustomPrompt="1"/>
          </p:nvPr>
        </p:nvSpPr>
        <p:spPr>
          <a:xfrm>
            <a:off x="5971659" y="5861050"/>
            <a:ext cx="880833" cy="727075"/>
          </a:xfrm>
        </p:spPr>
        <p:txBody>
          <a:bodyPr anchor="ctr"/>
          <a:lstStyle>
            <a:lvl1pPr marL="0" indent="0" algn="ctr">
              <a:buNone/>
              <a:defRPr sz="1000"/>
            </a:lvl1pPr>
          </a:lstStyle>
          <a:p>
            <a:r>
              <a:rPr lang="en-US" dirty="0" smtClean="0"/>
              <a:t>Insert Logo</a:t>
            </a:r>
            <a:endParaRPr lang="en-US" dirty="0"/>
          </a:p>
        </p:txBody>
      </p:sp>
      <p:sp>
        <p:nvSpPr>
          <p:cNvPr id="17" name="Picture Placeholder 2"/>
          <p:cNvSpPr>
            <a:spLocks noGrp="1"/>
          </p:cNvSpPr>
          <p:nvPr>
            <p:ph type="pic" sz="quarter" idx="11" hasCustomPrompt="1"/>
          </p:nvPr>
        </p:nvSpPr>
        <p:spPr>
          <a:xfrm>
            <a:off x="6930126" y="5861050"/>
            <a:ext cx="880833" cy="727075"/>
          </a:xfrm>
        </p:spPr>
        <p:txBody>
          <a:bodyPr anchor="ctr"/>
          <a:lstStyle>
            <a:lvl1pPr marL="0" indent="0" algn="ctr">
              <a:buNone/>
              <a:defRPr sz="1000"/>
            </a:lvl1pPr>
          </a:lstStyle>
          <a:p>
            <a:r>
              <a:rPr lang="en-US" dirty="0" smtClean="0"/>
              <a:t>Insert Logo</a:t>
            </a:r>
            <a:endParaRPr lang="en-US" dirty="0"/>
          </a:p>
        </p:txBody>
      </p:sp>
      <p:sp>
        <p:nvSpPr>
          <p:cNvPr id="18" name="Picture Placeholder 2"/>
          <p:cNvSpPr>
            <a:spLocks noGrp="1"/>
          </p:cNvSpPr>
          <p:nvPr>
            <p:ph type="pic" sz="quarter" idx="12" hasCustomPrompt="1"/>
          </p:nvPr>
        </p:nvSpPr>
        <p:spPr>
          <a:xfrm>
            <a:off x="7888594" y="5861050"/>
            <a:ext cx="880833" cy="727075"/>
          </a:xfrm>
        </p:spPr>
        <p:txBody>
          <a:bodyPr anchor="ctr"/>
          <a:lstStyle>
            <a:lvl1pPr marL="0" indent="0" algn="ctr">
              <a:buNone/>
              <a:defRPr sz="1000"/>
            </a:lvl1pPr>
          </a:lstStyle>
          <a:p>
            <a:r>
              <a:rPr lang="en-US" dirty="0" smtClean="0"/>
              <a:t>Insert Logo</a:t>
            </a:r>
            <a:endParaRPr lang="en-US" dirty="0"/>
          </a:p>
        </p:txBody>
      </p:sp>
    </p:spTree>
    <p:extLst>
      <p:ext uri="{BB962C8B-B14F-4D97-AF65-F5344CB8AC3E}">
        <p14:creationId xmlns:p14="http://schemas.microsoft.com/office/powerpoint/2010/main" val="41497122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324" y="349956"/>
            <a:ext cx="8220075" cy="1117600"/>
          </a:xfrm>
        </p:spPr>
        <p:txBody>
          <a:bodyPr/>
          <a:lstStyle>
            <a:lvl1pPr>
              <a:defRPr sz="3600"/>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a:xfrm>
            <a:off x="0" y="6540500"/>
            <a:ext cx="406400" cy="292100"/>
          </a:xfrm>
        </p:spPr>
        <p:txBody>
          <a:bodyPr/>
          <a:lstStyle>
            <a:lvl1pPr algn="ctr">
              <a:defRPr sz="1100"/>
            </a:lvl1pPr>
          </a:lstStyle>
          <a:p>
            <a:fld id="{ED70ED62-8382-46EA-8C46-9504A750DDBC}" type="slidenum">
              <a:rPr lang="en-US" smtClean="0">
                <a:solidFill>
                  <a:srgbClr val="FFFFFF"/>
                </a:solidFill>
              </a:rPr>
              <a:pPr/>
              <a:t>‹#›</a:t>
            </a:fld>
            <a:endParaRPr lang="en-US" dirty="0">
              <a:solidFill>
                <a:srgbClr val="FFFFFF"/>
              </a:solidFill>
            </a:endParaRPr>
          </a:p>
        </p:txBody>
      </p:sp>
      <p:sp>
        <p:nvSpPr>
          <p:cNvPr id="7" name="Content Placeholder 6"/>
          <p:cNvSpPr>
            <a:spLocks noGrp="1"/>
          </p:cNvSpPr>
          <p:nvPr>
            <p:ph sz="quarter" idx="12"/>
          </p:nvPr>
        </p:nvSpPr>
        <p:spPr>
          <a:xfrm>
            <a:off x="722313" y="1693863"/>
            <a:ext cx="7891462" cy="4278312"/>
          </a:xfrm>
        </p:spPr>
        <p:txBody>
          <a:bodyPr/>
          <a:lstStyle>
            <a:lvl1pPr>
              <a:spcBef>
                <a:spcPts val="1200"/>
              </a:spcBef>
              <a:defRPr sz="2800"/>
            </a:lvl1pPr>
            <a:lvl2pPr>
              <a:spcBef>
                <a:spcPts val="1200"/>
              </a:spcBef>
              <a:defRPr sz="2600"/>
            </a:lvl2pPr>
            <a:lvl3pPr>
              <a:spcBef>
                <a:spcPts val="1200"/>
              </a:spcBef>
              <a:defRPr sz="2400"/>
            </a:lvl3pPr>
            <a:lvl4pPr>
              <a:spcBef>
                <a:spcPts val="1200"/>
              </a:spcBef>
              <a:defRPr sz="2400"/>
            </a:lvl4pPr>
            <a:lvl5pPr>
              <a:spcBef>
                <a:spcPts val="1200"/>
              </a:spcBef>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959044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324" y="349955"/>
            <a:ext cx="8220075" cy="1106311"/>
          </a:xfrm>
        </p:spPr>
        <p:txBody>
          <a:bodyPr/>
          <a:lstStyle>
            <a:lvl1pPr>
              <a:defRPr sz="3600"/>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a:xfrm>
            <a:off x="0" y="6540500"/>
            <a:ext cx="406400" cy="292100"/>
          </a:xfrm>
        </p:spPr>
        <p:txBody>
          <a:bodyPr/>
          <a:lstStyle>
            <a:lvl1pPr algn="ctr">
              <a:defRPr sz="1100"/>
            </a:lvl1pPr>
          </a:lstStyle>
          <a:p>
            <a:fld id="{ED70ED62-8382-46EA-8C46-9504A750DDBC}" type="slidenum">
              <a:rPr lang="en-US" smtClean="0">
                <a:solidFill>
                  <a:srgbClr val="FFFFFF"/>
                </a:solidFill>
              </a:rPr>
              <a:pPr/>
              <a:t>‹#›</a:t>
            </a:fld>
            <a:endParaRPr lang="en-US" dirty="0">
              <a:solidFill>
                <a:srgbClr val="FFFFFF"/>
              </a:solidFill>
            </a:endParaRPr>
          </a:p>
        </p:txBody>
      </p:sp>
      <p:sp>
        <p:nvSpPr>
          <p:cNvPr id="7" name="Content Placeholder 6"/>
          <p:cNvSpPr>
            <a:spLocks noGrp="1"/>
          </p:cNvSpPr>
          <p:nvPr>
            <p:ph sz="quarter" idx="12"/>
          </p:nvPr>
        </p:nvSpPr>
        <p:spPr>
          <a:xfrm>
            <a:off x="722313" y="1693863"/>
            <a:ext cx="7891462" cy="4278312"/>
          </a:xfrm>
        </p:spPr>
        <p:txBody>
          <a:bodyPr/>
          <a:lstStyle>
            <a:lvl1pPr>
              <a:spcBef>
                <a:spcPts val="1200"/>
              </a:spcBef>
              <a:defRPr sz="2800"/>
            </a:lvl1pPr>
            <a:lvl2pPr>
              <a:spcBef>
                <a:spcPts val="1200"/>
              </a:spcBef>
              <a:defRPr sz="2600"/>
            </a:lvl2pPr>
            <a:lvl3pPr>
              <a:spcBef>
                <a:spcPts val="1200"/>
              </a:spcBef>
              <a:defRPr sz="2400"/>
            </a:lvl3pPr>
            <a:lvl4pPr>
              <a:spcBef>
                <a:spcPts val="1200"/>
              </a:spcBef>
              <a:defRPr sz="2400"/>
            </a:lvl4pPr>
            <a:lvl5pPr>
              <a:spcBef>
                <a:spcPts val="1200"/>
              </a:spcBef>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393371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sz="half" idx="1"/>
          </p:nvPr>
        </p:nvSpPr>
        <p:spPr>
          <a:xfrm>
            <a:off x="699910" y="1703388"/>
            <a:ext cx="3973689" cy="42672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lang="en-US" sz="2800" noProof="0" dirty="0" smtClean="0"/>
            </a:lvl1pPr>
            <a:lvl2pPr>
              <a:defRPr lang="en-US" sz="2600" noProof="0" dirty="0" smtClean="0"/>
            </a:lvl2pPr>
            <a:lvl3pPr>
              <a:defRPr lang="en-US" noProof="0" dirty="0" smtClean="0"/>
            </a:lvl3pPr>
            <a:lvl4pPr>
              <a:defRPr lang="en-US" sz="2400" noProof="0" dirty="0" smtClean="0"/>
            </a:lvl4pPr>
            <a:lvl5pPr>
              <a:defRPr lang="en-US" sz="2400" noProof="0" dirty="0"/>
            </a:lvl5pPr>
          </a:lstStyle>
          <a:p>
            <a:pPr lvl="0">
              <a:spcBef>
                <a:spcPts val="1200"/>
              </a:spcBef>
            </a:pPr>
            <a:r>
              <a:rPr kumimoji="0" lang="en-US" sz="32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Click to edit Master text styles</a:t>
            </a:r>
          </a:p>
          <a:p>
            <a:pPr lvl="1"/>
            <a:r>
              <a:rPr kumimoji="0" lang="en-US" sz="2800" b="0" i="0" u="none" strike="noStrike" kern="0" cap="none" spc="0" normalizeH="0" baseline="0" noProof="0" dirty="0" smtClean="0">
                <a:ln>
                  <a:noFill/>
                </a:ln>
                <a:solidFill>
                  <a:srgbClr val="000000"/>
                </a:solidFill>
                <a:effectLst/>
                <a:uLnTx/>
                <a:uFillTx/>
                <a:latin typeface="Arial" pitchFamily="34" charset="0"/>
                <a:cs typeface="Arial" pitchFamily="34" charset="0"/>
              </a:rPr>
              <a:t>Second level</a:t>
            </a:r>
          </a:p>
          <a:p>
            <a:pPr lvl="2"/>
            <a:r>
              <a:rPr kumimoji="0" lang="en-US" sz="2400" b="0" i="0" u="none" strike="noStrike" kern="0" cap="none" spc="0" normalizeH="0" baseline="0" noProof="0" dirty="0" smtClean="0">
                <a:ln>
                  <a:noFill/>
                </a:ln>
                <a:solidFill>
                  <a:srgbClr val="000000"/>
                </a:solidFill>
                <a:effectLst/>
                <a:uLnTx/>
                <a:uFillTx/>
                <a:latin typeface="Arial" pitchFamily="34" charset="0"/>
                <a:cs typeface="Arial" pitchFamily="34" charset="0"/>
              </a:rPr>
              <a:t>Third level</a:t>
            </a:r>
          </a:p>
          <a:p>
            <a:pPr lvl="3"/>
            <a:r>
              <a:rPr kumimoji="0" lang="en-US" sz="2000" b="0" i="0" u="none" strike="noStrike" kern="0" cap="none" spc="0" normalizeH="0" baseline="0" noProof="0" dirty="0" smtClean="0">
                <a:ln>
                  <a:noFill/>
                </a:ln>
                <a:solidFill>
                  <a:srgbClr val="000000"/>
                </a:solidFill>
                <a:effectLst/>
                <a:uLnTx/>
                <a:uFillTx/>
                <a:latin typeface="Arial" charset="0"/>
              </a:rPr>
              <a:t>Fourth level</a:t>
            </a:r>
          </a:p>
          <a:p>
            <a:pPr lvl="4"/>
            <a:r>
              <a:rPr kumimoji="0" lang="en-US" sz="1800" b="0" i="0" u="none" strike="noStrike" kern="0" cap="none" spc="0" normalizeH="0" baseline="0" noProof="0" dirty="0" smtClean="0">
                <a:ln>
                  <a:noFill/>
                </a:ln>
                <a:solidFill>
                  <a:srgbClr val="000000"/>
                </a:solidFill>
                <a:effectLst/>
                <a:uLnTx/>
                <a:uFillTx/>
                <a:latin typeface="Arial" charset="0"/>
              </a:rPr>
              <a:t>Fifth level</a:t>
            </a:r>
            <a:endParaRPr kumimoji="0" lang="en-US" sz="1800" b="0" i="0" u="none" strike="noStrike" kern="0" cap="none" spc="0" normalizeH="0" baseline="0" noProof="0" dirty="0">
              <a:ln>
                <a:noFill/>
              </a:ln>
              <a:solidFill>
                <a:srgbClr val="000000"/>
              </a:solidFill>
              <a:effectLst/>
              <a:uLnTx/>
              <a:uFillTx/>
              <a:latin typeface="Arial" charset="0"/>
            </a:endParaRPr>
          </a:p>
        </p:txBody>
      </p:sp>
      <p:sp>
        <p:nvSpPr>
          <p:cNvPr id="4" name="Content Placeholder 3"/>
          <p:cNvSpPr>
            <a:spLocks noGrp="1"/>
          </p:cNvSpPr>
          <p:nvPr>
            <p:ph sz="half" idx="2"/>
          </p:nvPr>
        </p:nvSpPr>
        <p:spPr>
          <a:xfrm>
            <a:off x="4826000" y="1703388"/>
            <a:ext cx="4057650" cy="42672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lang="en-US" b="0" i="0" u="none" strike="noStrike" kern="0" cap="none" spc="0" normalizeH="0" baseline="0" noProof="0" dirty="0" smtClean="0">
                <a:ln>
                  <a:noFill/>
                </a:ln>
                <a:solidFill>
                  <a:srgbClr val="000000"/>
                </a:solidFill>
                <a:effectLst/>
                <a:uLnTx/>
                <a:uFillTx/>
              </a:defRPr>
            </a:lvl1pPr>
            <a:lvl2pPr>
              <a:defRPr kumimoji="0" lang="en-US" b="0" i="0" u="none" strike="noStrike" kern="0" cap="none" spc="0" normalizeH="0" baseline="0" noProof="0" dirty="0" smtClean="0">
                <a:ln>
                  <a:noFill/>
                </a:ln>
                <a:solidFill>
                  <a:srgbClr val="000000"/>
                </a:solidFill>
                <a:effectLst/>
                <a:uLnTx/>
                <a:uFillTx/>
              </a:defRPr>
            </a:lvl2pPr>
            <a:lvl3pPr>
              <a:defRPr kumimoji="0" lang="en-US" b="0" i="0" u="none" strike="noStrike" kern="0" cap="none" spc="0" normalizeH="0" baseline="0" noProof="0" dirty="0" smtClean="0">
                <a:ln>
                  <a:noFill/>
                </a:ln>
                <a:solidFill>
                  <a:srgbClr val="000000"/>
                </a:solidFill>
                <a:effectLst/>
                <a:uLnTx/>
                <a:uFillTx/>
              </a:defRPr>
            </a:lvl3pPr>
            <a:lvl4pPr>
              <a:defRPr kumimoji="0" lang="en-US" b="0" i="0" u="none" strike="noStrike" kern="0" cap="none" spc="0" normalizeH="0" baseline="0" noProof="0" dirty="0" smtClean="0">
                <a:ln>
                  <a:noFill/>
                </a:ln>
                <a:solidFill>
                  <a:srgbClr val="000000"/>
                </a:solidFill>
                <a:effectLst/>
                <a:uLnTx/>
                <a:uFillTx/>
              </a:defRPr>
            </a:lvl4pPr>
            <a:lvl5pPr>
              <a:defRPr kumimoji="0" lang="en-US" b="0" i="0" u="none" strike="noStrike" kern="0" cap="none" spc="0" normalizeH="0" baseline="0" noProof="0" dirty="0">
                <a:ln>
                  <a:noFill/>
                </a:ln>
                <a:solidFill>
                  <a:srgbClr val="000000"/>
                </a:solidFill>
                <a:effectLst/>
                <a:uLnTx/>
                <a:uFillTx/>
              </a:defRPr>
            </a:lvl5pPr>
          </a:lstStyle>
          <a:p>
            <a:pPr lvl="0">
              <a:spcBef>
                <a:spcPts val="1200"/>
              </a:spcBef>
            </a:pPr>
            <a:r>
              <a:rPr kumimoji="0" lang="en-US" sz="3200" b="0"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Click to edit Master text styles</a:t>
            </a:r>
          </a:p>
          <a:p>
            <a:pPr lvl="1"/>
            <a:r>
              <a:rPr kumimoji="0" lang="en-US" sz="2800" b="0" i="0" u="none" strike="noStrike" kern="0" cap="none" spc="0" normalizeH="0" baseline="0" noProof="0" dirty="0" smtClean="0">
                <a:ln>
                  <a:noFill/>
                </a:ln>
                <a:solidFill>
                  <a:srgbClr val="000000"/>
                </a:solidFill>
                <a:effectLst/>
                <a:uLnTx/>
                <a:uFillTx/>
                <a:latin typeface="Arial" pitchFamily="34" charset="0"/>
                <a:cs typeface="Arial" pitchFamily="34" charset="0"/>
              </a:rPr>
              <a:t>Second level</a:t>
            </a:r>
          </a:p>
          <a:p>
            <a:pPr lvl="2"/>
            <a:r>
              <a:rPr kumimoji="0" lang="en-US" sz="2400" b="0" i="0" u="none" strike="noStrike" kern="0" cap="none" spc="0" normalizeH="0" baseline="0" noProof="0" dirty="0" smtClean="0">
                <a:ln>
                  <a:noFill/>
                </a:ln>
                <a:solidFill>
                  <a:srgbClr val="000000"/>
                </a:solidFill>
                <a:effectLst/>
                <a:uLnTx/>
                <a:uFillTx/>
                <a:latin typeface="Arial" pitchFamily="34" charset="0"/>
                <a:cs typeface="Arial" pitchFamily="34" charset="0"/>
              </a:rPr>
              <a:t>Third level</a:t>
            </a:r>
          </a:p>
          <a:p>
            <a:pPr lvl="3"/>
            <a:r>
              <a:rPr kumimoji="0" lang="en-US" sz="2000" b="0" i="0" u="none" strike="noStrike" kern="0" cap="none" spc="0" normalizeH="0" baseline="0" noProof="0" dirty="0" smtClean="0">
                <a:ln>
                  <a:noFill/>
                </a:ln>
                <a:solidFill>
                  <a:srgbClr val="000000"/>
                </a:solidFill>
                <a:effectLst/>
                <a:uLnTx/>
                <a:uFillTx/>
                <a:latin typeface="Arial" charset="0"/>
              </a:rPr>
              <a:t>Fourth level</a:t>
            </a:r>
          </a:p>
          <a:p>
            <a:pPr lvl="4"/>
            <a:r>
              <a:rPr kumimoji="0" lang="en-US" sz="1800" b="0" i="0" u="none" strike="noStrike" kern="0" cap="none" spc="0" normalizeH="0" baseline="0" noProof="0" dirty="0" smtClean="0">
                <a:ln>
                  <a:noFill/>
                </a:ln>
                <a:solidFill>
                  <a:srgbClr val="000000"/>
                </a:solidFill>
                <a:effectLst/>
                <a:uLnTx/>
                <a:uFillTx/>
                <a:latin typeface="Arial" charset="0"/>
              </a:rPr>
              <a:t>Fifth level</a:t>
            </a:r>
            <a:endParaRPr kumimoji="0" lang="en-US" sz="1800" b="0" i="0" u="none" strike="noStrike" kern="0" cap="none" spc="0" normalizeH="0" baseline="0" noProof="0" dirty="0">
              <a:ln>
                <a:noFill/>
              </a:ln>
              <a:solidFill>
                <a:srgbClr val="000000"/>
              </a:solidFill>
              <a:effectLst/>
              <a:uLnTx/>
              <a:uFillTx/>
              <a:latin typeface="Arial" charset="0"/>
            </a:endParaRPr>
          </a:p>
        </p:txBody>
      </p:sp>
      <p:sp>
        <p:nvSpPr>
          <p:cNvPr id="5" name="Slide Number Placeholder 4"/>
          <p:cNvSpPr>
            <a:spLocks noGrp="1"/>
          </p:cNvSpPr>
          <p:nvPr>
            <p:ph type="sldNum" sz="quarter" idx="10"/>
          </p:nvPr>
        </p:nvSpPr>
        <p:spPr/>
        <p:txBody>
          <a:bodyPr/>
          <a:lstStyle>
            <a:lvl1pPr>
              <a:defRPr/>
            </a:lvl1pPr>
          </a:lstStyle>
          <a:p>
            <a:fld id="{FB44DBF8-7FE8-4D7C-84B6-AC3B1AE7EE8F}"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88382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FB37034-F134-4554-85D9-074569C3AC7D}"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6768978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CADAE"/>
                </a:solidFill>
              </a:defRPr>
            </a:lvl1pPr>
          </a:lstStyle>
          <a:p>
            <a:r>
              <a:rPr lang="en-US" dirty="0" smtClean="0"/>
              <a:t>Click to edit Master title style</a:t>
            </a:r>
            <a:endParaRPr lang="en-US" dirty="0"/>
          </a:p>
        </p:txBody>
      </p:sp>
      <p:sp>
        <p:nvSpPr>
          <p:cNvPr id="4" name="Date Placeholder 2"/>
          <p:cNvSpPr>
            <a:spLocks noGrp="1"/>
          </p:cNvSpPr>
          <p:nvPr>
            <p:ph type="dt" sz="half" idx="10"/>
          </p:nvPr>
        </p:nvSpPr>
        <p:spPr>
          <a:xfrm>
            <a:off x="5791200" y="6405563"/>
            <a:ext cx="3044825" cy="365125"/>
          </a:xfrm>
          <a:prstGeom prst="rect">
            <a:avLst/>
          </a:prstGeom>
        </p:spPr>
        <p:txBody>
          <a:bodyPr/>
          <a:lstStyle>
            <a:lvl1pPr>
              <a:defRPr/>
            </a:lvl1pPr>
          </a:lstStyle>
          <a:p>
            <a:pPr>
              <a:defRPr/>
            </a:pPr>
            <a:endParaRPr lang="en-US"/>
          </a:p>
        </p:txBody>
      </p:sp>
      <p:sp>
        <p:nvSpPr>
          <p:cNvPr id="5" name="Footer Placeholder 3"/>
          <p:cNvSpPr>
            <a:spLocks noGrp="1"/>
          </p:cNvSpPr>
          <p:nvPr>
            <p:ph type="ftr" sz="quarter" idx="11"/>
          </p:nvPr>
        </p:nvSpPr>
        <p:spPr>
          <a:xfrm>
            <a:off x="304800" y="6248400"/>
            <a:ext cx="3581400" cy="528638"/>
          </a:xfrm>
          <a:prstGeom prst="rect">
            <a:avLst/>
          </a:prstGeom>
        </p:spPr>
        <p:txBody>
          <a:bodyPr/>
          <a:lstStyle>
            <a:lvl1pPr>
              <a:defRPr/>
            </a:lvl1pPr>
          </a:lstStyle>
          <a:p>
            <a:pPr>
              <a:defRPr/>
            </a:pPr>
            <a:endParaRPr lang="en-US"/>
          </a:p>
        </p:txBody>
      </p:sp>
      <p:sp>
        <p:nvSpPr>
          <p:cNvPr id="6" name="Slide Number Placeholder 4"/>
          <p:cNvSpPr>
            <a:spLocks noGrp="1"/>
          </p:cNvSpPr>
          <p:nvPr>
            <p:ph type="sldNum" sz="quarter" idx="12"/>
          </p:nvPr>
        </p:nvSpPr>
        <p:spPr>
          <a:xfrm>
            <a:off x="152400" y="6338888"/>
            <a:ext cx="457200" cy="441325"/>
          </a:xfrm>
          <a:prstGeom prst="rect">
            <a:avLst/>
          </a:prstGeom>
        </p:spPr>
        <p:txBody>
          <a:bodyPr/>
          <a:lstStyle>
            <a:lvl1pPr fontAlgn="auto">
              <a:spcBef>
                <a:spcPts val="0"/>
              </a:spcBef>
              <a:spcAft>
                <a:spcPts val="0"/>
              </a:spcAft>
              <a:defRPr>
                <a:solidFill>
                  <a:schemeClr val="bg1"/>
                </a:solidFill>
                <a:latin typeface="+mn-lt"/>
                <a:cs typeface="+mn-cs"/>
              </a:defRPr>
            </a:lvl1pPr>
          </a:lstStyle>
          <a:p>
            <a:pPr>
              <a:defRPr/>
            </a:pPr>
            <a:fld id="{3E16DD0E-6CC1-4F49-AAA2-F70D13B886B3}" type="slidenum">
              <a:rPr lang="en-US"/>
              <a:pPr>
                <a:defRPr/>
              </a:pPr>
              <a:t>‹#›</a:t>
            </a:fld>
            <a:endParaRPr lang="en-US" dirty="0"/>
          </a:p>
        </p:txBody>
      </p:sp>
    </p:spTree>
    <p:extLst>
      <p:ext uri="{BB962C8B-B14F-4D97-AF65-F5344CB8AC3E}">
        <p14:creationId xmlns:p14="http://schemas.microsoft.com/office/powerpoint/2010/main" val="6529202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2" descr="bar"/>
          <p:cNvPicPr>
            <a:picLocks noChangeAspect="1" noChangeArrowheads="1"/>
          </p:cNvPicPr>
          <p:nvPr userDrawn="1"/>
        </p:nvPicPr>
        <p:blipFill>
          <a:blip r:embed="rId2" cstate="print"/>
          <a:srcRect/>
          <a:stretch>
            <a:fillRect/>
          </a:stretch>
        </p:blipFill>
        <p:spPr bwMode="auto">
          <a:xfrm>
            <a:off x="-9525" y="0"/>
            <a:ext cx="428625" cy="6858000"/>
          </a:xfrm>
          <a:prstGeom prst="rect">
            <a:avLst/>
          </a:prstGeom>
          <a:noFill/>
          <a:ln w="9525">
            <a:noFill/>
            <a:miter lim="800000"/>
            <a:headEnd/>
            <a:tailEnd/>
          </a:ln>
        </p:spPr>
      </p:pic>
      <p:sp>
        <p:nvSpPr>
          <p:cNvPr id="7" name="Line 3"/>
          <p:cNvSpPr>
            <a:spLocks noChangeShapeType="1"/>
          </p:cNvSpPr>
          <p:nvPr userDrawn="1"/>
        </p:nvSpPr>
        <p:spPr bwMode="auto">
          <a:xfrm>
            <a:off x="0" y="6400800"/>
            <a:ext cx="9144000" cy="0"/>
          </a:xfrm>
          <a:prstGeom prst="line">
            <a:avLst/>
          </a:prstGeom>
          <a:noFill/>
          <a:ln w="50800">
            <a:solidFill>
              <a:schemeClr val="tx2"/>
            </a:solidFill>
            <a:round/>
            <a:headEnd/>
            <a:tailEnd/>
          </a:ln>
          <a:effectLst/>
          <a:extLst/>
        </p:spPr>
        <p:txBody>
          <a:bodyPr/>
          <a:lstStyle/>
          <a:p>
            <a:pPr eaLnBrk="0" fontAlgn="base" hangingPunct="0">
              <a:spcBef>
                <a:spcPct val="0"/>
              </a:spcBef>
              <a:spcAft>
                <a:spcPct val="0"/>
              </a:spcAft>
              <a:defRPr/>
            </a:pPr>
            <a:endParaRPr lang="en-US" sz="2400" dirty="0">
              <a:solidFill>
                <a:srgbClr val="000000"/>
              </a:solidFill>
              <a:latin typeface="Times" pitchFamily="18" charset="0"/>
              <a:cs typeface="Arial" charset="0"/>
            </a:endParaRPr>
          </a:p>
        </p:txBody>
      </p:sp>
      <p:sp>
        <p:nvSpPr>
          <p:cNvPr id="8" name="TextBox 3"/>
          <p:cNvSpPr txBox="1"/>
          <p:nvPr userDrawn="1"/>
        </p:nvSpPr>
        <p:spPr>
          <a:xfrm>
            <a:off x="590550" y="185738"/>
            <a:ext cx="5638800" cy="522287"/>
          </a:xfrm>
          <a:prstGeom prst="rect">
            <a:avLst/>
          </a:prstGeom>
          <a:noFill/>
        </p:spPr>
        <p:txBody>
          <a:bodyPr>
            <a:spAutoFit/>
          </a:bodyPr>
          <a:lstStyle/>
          <a:p>
            <a:pPr>
              <a:defRPr/>
            </a:pPr>
            <a:r>
              <a:rPr lang="en-US" sz="1400" b="1" cap="all" dirty="0">
                <a:solidFill>
                  <a:srgbClr val="6D91C5"/>
                </a:solidFill>
                <a:latin typeface="Arial" pitchFamily="34" charset="0"/>
                <a:cs typeface="Arial" pitchFamily="34" charset="0"/>
              </a:rPr>
              <a:t>2011 Annual Ryan White HIV/AIDS Program</a:t>
            </a:r>
          </a:p>
          <a:p>
            <a:pPr>
              <a:defRPr/>
            </a:pPr>
            <a:r>
              <a:rPr lang="en-US" sz="1400" b="1" cap="all" dirty="0">
                <a:solidFill>
                  <a:srgbClr val="6D91C5"/>
                </a:solidFill>
                <a:latin typeface="Arial" pitchFamily="34" charset="0"/>
                <a:cs typeface="Arial" pitchFamily="34" charset="0"/>
              </a:rPr>
              <a:t>Regional Data Training</a:t>
            </a:r>
          </a:p>
        </p:txBody>
      </p:sp>
      <p:sp>
        <p:nvSpPr>
          <p:cNvPr id="9" name="Rectangle 4"/>
          <p:cNvSpPr/>
          <p:nvPr userDrawn="1"/>
        </p:nvSpPr>
        <p:spPr bwMode="auto">
          <a:xfrm>
            <a:off x="7486650" y="5810250"/>
            <a:ext cx="1333500" cy="828675"/>
          </a:xfrm>
          <a:prstGeom prst="rect">
            <a:avLst/>
          </a:prstGeom>
          <a:solidFill>
            <a:schemeClr val="bg1"/>
          </a:solidFill>
          <a:ln w="19050" cap="flat" cmpd="sng" algn="ctr">
            <a:noFill/>
            <a:prstDash val="solid"/>
            <a:round/>
            <a:headEnd type="none" w="med" len="med"/>
            <a:tailEnd type="none" w="med" len="med"/>
          </a:ln>
          <a:effectLst/>
          <a:extLst/>
        </p:spPr>
        <p:txBody>
          <a:bodyPr/>
          <a:lstStyle/>
          <a:p>
            <a:pPr eaLnBrk="0" fontAlgn="base" hangingPunct="0">
              <a:spcBef>
                <a:spcPct val="0"/>
              </a:spcBef>
              <a:spcAft>
                <a:spcPct val="0"/>
              </a:spcAft>
              <a:defRPr/>
            </a:pPr>
            <a:endParaRPr lang="en-US" sz="2400" dirty="0">
              <a:solidFill>
                <a:srgbClr val="000000"/>
              </a:solidFill>
              <a:latin typeface="Times" pitchFamily="18" charset="0"/>
              <a:cs typeface="Arial" charset="0"/>
            </a:endParaRPr>
          </a:p>
        </p:txBody>
      </p:sp>
      <p:grpSp>
        <p:nvGrpSpPr>
          <p:cNvPr id="10" name="Group 13"/>
          <p:cNvGrpSpPr>
            <a:grpSpLocks/>
          </p:cNvGrpSpPr>
          <p:nvPr userDrawn="1"/>
        </p:nvGrpSpPr>
        <p:grpSpPr bwMode="auto">
          <a:xfrm>
            <a:off x="215900" y="227013"/>
            <a:ext cx="433388" cy="422275"/>
            <a:chOff x="215233" y="226280"/>
            <a:chExt cx="434274" cy="423021"/>
          </a:xfrm>
        </p:grpSpPr>
        <p:sp>
          <p:nvSpPr>
            <p:cNvPr id="11" name="Rectangle 23"/>
            <p:cNvSpPr/>
            <p:nvPr userDrawn="1"/>
          </p:nvSpPr>
          <p:spPr bwMode="auto">
            <a:xfrm>
              <a:off x="215233" y="231050"/>
              <a:ext cx="337238" cy="418251"/>
            </a:xfrm>
            <a:prstGeom prst="rect">
              <a:avLst/>
            </a:prstGeom>
            <a:solidFill>
              <a:schemeClr val="bg1"/>
            </a:solidFill>
            <a:ln w="9525" cap="flat" cmpd="sng" algn="ctr">
              <a:noFill/>
              <a:prstDash val="solid"/>
              <a:round/>
              <a:headEnd type="none" w="med" len="med"/>
              <a:tailEnd type="none" w="med" len="med"/>
            </a:ln>
            <a:effectLst/>
            <a:extLst/>
          </p:spPr>
          <p:txBody>
            <a:bodyPr/>
            <a:lstStyle/>
            <a:p>
              <a:pPr eaLnBrk="0" fontAlgn="base" hangingPunct="0">
                <a:spcBef>
                  <a:spcPct val="0"/>
                </a:spcBef>
                <a:spcAft>
                  <a:spcPct val="0"/>
                </a:spcAft>
                <a:defRPr/>
              </a:pPr>
              <a:endParaRPr lang="en-US" sz="2400" dirty="0">
                <a:solidFill>
                  <a:srgbClr val="000000"/>
                </a:solidFill>
                <a:latin typeface="Times" pitchFamily="18" charset="0"/>
                <a:cs typeface="Arial" charset="0"/>
              </a:endParaRPr>
            </a:p>
          </p:txBody>
        </p:sp>
        <p:pic>
          <p:nvPicPr>
            <p:cNvPr id="12" name="Picture 2" descr="bar"/>
            <p:cNvPicPr>
              <a:picLocks noChangeAspect="1" noChangeArrowheads="1"/>
            </p:cNvPicPr>
            <p:nvPr userDrawn="1"/>
          </p:nvPicPr>
          <p:blipFill>
            <a:blip r:embed="rId2" cstate="print"/>
            <a:srcRect t="3020" r="59302" b="92354"/>
            <a:stretch>
              <a:fillRect/>
            </a:stretch>
          </p:blipFill>
          <p:spPr bwMode="auto">
            <a:xfrm>
              <a:off x="416918" y="226280"/>
              <a:ext cx="232589" cy="423021"/>
            </a:xfrm>
            <a:prstGeom prst="rect">
              <a:avLst/>
            </a:prstGeom>
            <a:noFill/>
            <a:ln w="9525">
              <a:noFill/>
              <a:miter lim="800000"/>
              <a:headEnd/>
              <a:tailEnd/>
            </a:ln>
          </p:spPr>
        </p:pic>
      </p:grpSp>
      <p:sp>
        <p:nvSpPr>
          <p:cNvPr id="20" name="Text Placeholder 2"/>
          <p:cNvSpPr>
            <a:spLocks noGrp="1"/>
          </p:cNvSpPr>
          <p:nvPr>
            <p:ph type="body" idx="1"/>
          </p:nvPr>
        </p:nvSpPr>
        <p:spPr>
          <a:xfrm>
            <a:off x="757016" y="1382617"/>
            <a:ext cx="7964487" cy="1360583"/>
          </a:xfrm>
        </p:spPr>
        <p:txBody>
          <a:bodyPr anchor="b"/>
          <a:lstStyle>
            <a:lvl1pPr marL="0" indent="0" algn="ctr">
              <a:buNone/>
              <a:defRPr sz="2000" cap="all" baseline="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3" name="Picture Placeholder 2"/>
          <p:cNvSpPr>
            <a:spLocks noGrp="1"/>
          </p:cNvSpPr>
          <p:nvPr>
            <p:ph type="pic" sz="quarter" idx="10"/>
          </p:nvPr>
        </p:nvSpPr>
        <p:spPr>
          <a:xfrm>
            <a:off x="7547071" y="5861050"/>
            <a:ext cx="1211262" cy="727075"/>
          </a:xfrm>
        </p:spPr>
        <p:txBody>
          <a:bodyPr anchor="ctr"/>
          <a:lstStyle>
            <a:lvl1pPr marL="0" indent="0" algn="ctr">
              <a:buNone/>
              <a:defRPr sz="1000"/>
            </a:lvl1pPr>
          </a:lstStyle>
          <a:p>
            <a:pPr lvl="0"/>
            <a:r>
              <a:rPr lang="en-US" noProof="0" dirty="0" smtClean="0"/>
              <a:t>Click icon to add picture</a:t>
            </a:r>
            <a:endParaRPr lang="en-US" noProof="0" dirty="0"/>
          </a:p>
        </p:txBody>
      </p:sp>
      <p:sp>
        <p:nvSpPr>
          <p:cNvPr id="6" name="Title 5"/>
          <p:cNvSpPr>
            <a:spLocks noGrp="1"/>
          </p:cNvSpPr>
          <p:nvPr>
            <p:ph type="title"/>
          </p:nvPr>
        </p:nvSpPr>
        <p:spPr>
          <a:xfrm>
            <a:off x="629222" y="2941504"/>
            <a:ext cx="8220075" cy="1839817"/>
          </a:xfrm>
          <a:noFill/>
          <a:ln>
            <a:noFill/>
          </a:ln>
          <a:effectLst/>
          <a:extLst/>
        </p:spPr>
        <p:txBody>
          <a:bodyPr/>
          <a:lstStyle>
            <a:lvl1pPr>
              <a:defRPr lang="en-US" sz="4000" cap="all" dirty="0"/>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952851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96034" name="Picture 2" descr="ba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1289" y="0"/>
            <a:ext cx="428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96035" name="Rectangle 3"/>
          <p:cNvSpPr>
            <a:spLocks noGrp="1" noChangeArrowheads="1"/>
          </p:cNvSpPr>
          <p:nvPr>
            <p:ph type="title"/>
          </p:nvPr>
        </p:nvSpPr>
        <p:spPr bwMode="auto">
          <a:xfrm>
            <a:off x="695324" y="349955"/>
            <a:ext cx="8220075" cy="110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196036" name="Rectangle 4"/>
          <p:cNvSpPr>
            <a:spLocks noGrp="1" noChangeArrowheads="1"/>
          </p:cNvSpPr>
          <p:nvPr>
            <p:ph type="body" idx="1"/>
          </p:nvPr>
        </p:nvSpPr>
        <p:spPr bwMode="auto">
          <a:xfrm>
            <a:off x="731838" y="1919110"/>
            <a:ext cx="7883525" cy="4425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96037" name="Rectangle 5"/>
          <p:cNvSpPr>
            <a:spLocks noGrp="1" noChangeArrowheads="1"/>
          </p:cNvSpPr>
          <p:nvPr>
            <p:ph type="sldNum" sz="quarter" idx="4"/>
          </p:nvPr>
        </p:nvSpPr>
        <p:spPr bwMode="auto">
          <a:xfrm>
            <a:off x="0" y="6540500"/>
            <a:ext cx="417689"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solidFill>
                  <a:schemeClr val="bg1"/>
                </a:solidFill>
                <a:latin typeface="Arial" charset="0"/>
              </a:defRPr>
            </a:lvl1pPr>
          </a:lstStyle>
          <a:p>
            <a:pPr eaLnBrk="0" fontAlgn="base" hangingPunct="0">
              <a:spcBef>
                <a:spcPct val="0"/>
              </a:spcBef>
              <a:spcAft>
                <a:spcPct val="0"/>
              </a:spcAft>
            </a:pPr>
            <a:fld id="{E571FE36-8DB1-4E0E-9AA3-C28730DE2C66}" type="slidenum">
              <a:rPr lang="en-US" smtClean="0">
                <a:solidFill>
                  <a:srgbClr val="FFFFFF"/>
                </a:solidFill>
              </a:rPr>
              <a:pPr eaLnBrk="0" fontAlgn="base" hangingPunct="0">
                <a:spcBef>
                  <a:spcPct val="0"/>
                </a:spcBef>
                <a:spcAft>
                  <a:spcPct val="0"/>
                </a:spcAft>
              </a:pPr>
              <a:t>‹#›</a:t>
            </a:fld>
            <a:endParaRPr lang="en-US" dirty="0">
              <a:solidFill>
                <a:srgbClr val="FFFFFF"/>
              </a:solidFill>
            </a:endParaRPr>
          </a:p>
        </p:txBody>
      </p:sp>
      <p:grpSp>
        <p:nvGrpSpPr>
          <p:cNvPr id="5" name="Group 4"/>
          <p:cNvGrpSpPr/>
          <p:nvPr userDrawn="1"/>
        </p:nvGrpSpPr>
        <p:grpSpPr>
          <a:xfrm>
            <a:off x="215233" y="304799"/>
            <a:ext cx="434274" cy="1117601"/>
            <a:chOff x="215233" y="276226"/>
            <a:chExt cx="434274" cy="814907"/>
          </a:xfrm>
        </p:grpSpPr>
        <p:sp>
          <p:nvSpPr>
            <p:cNvPr id="7" name="Rectangle 6"/>
            <p:cNvSpPr/>
            <p:nvPr userDrawn="1"/>
          </p:nvSpPr>
          <p:spPr bwMode="auto">
            <a:xfrm>
              <a:off x="215233" y="290514"/>
              <a:ext cx="218915" cy="80061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pic>
          <p:nvPicPr>
            <p:cNvPr id="10" name="Picture 2" descr="bar"/>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t="3020" r="59302" b="88074"/>
            <a:stretch/>
          </p:blipFill>
          <p:spPr bwMode="auto">
            <a:xfrm>
              <a:off x="416918" y="276226"/>
              <a:ext cx="232589" cy="814388"/>
            </a:xfrm>
            <a:prstGeom prst="rect">
              <a:avLst/>
            </a:prstGeom>
            <a:noFill/>
            <a:extLst>
              <a:ext uri="{909E8E84-426E-40DD-AFC4-6F175D3DCCD1}">
                <a14:hiddenFill xmlns:a14="http://schemas.microsoft.com/office/drawing/2010/main">
                  <a:solidFill>
                    <a:srgbClr val="FFFFFF"/>
                  </a:solidFill>
                </a14:hiddenFill>
              </a:ext>
            </a:extLst>
          </p:spPr>
        </p:pic>
      </p:grpSp>
      <p:sp>
        <p:nvSpPr>
          <p:cNvPr id="1196038" name="Line 6"/>
          <p:cNvSpPr>
            <a:spLocks noChangeShapeType="1"/>
          </p:cNvSpPr>
          <p:nvPr userDrawn="1"/>
        </p:nvSpPr>
        <p:spPr bwMode="auto">
          <a:xfrm>
            <a:off x="0" y="310094"/>
            <a:ext cx="9144000" cy="7620"/>
          </a:xfrm>
          <a:prstGeom prst="line">
            <a:avLst/>
          </a:prstGeom>
          <a:noFill/>
          <a:ln w="50800">
            <a:solidFill>
              <a:srgbClr val="3C60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dirty="0">
              <a:solidFill>
                <a:srgbClr val="000000"/>
              </a:solidFill>
              <a:latin typeface="Times" pitchFamily="18" charset="0"/>
            </a:endParaRPr>
          </a:p>
        </p:txBody>
      </p:sp>
    </p:spTree>
    <p:extLst>
      <p:ext uri="{BB962C8B-B14F-4D97-AF65-F5344CB8AC3E}">
        <p14:creationId xmlns:p14="http://schemas.microsoft.com/office/powerpoint/2010/main" val="1146363464"/>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4" r:id="rId3"/>
    <p:sldLayoutId id="2147483662" r:id="rId4"/>
    <p:sldLayoutId id="2147483673" r:id="rId5"/>
    <p:sldLayoutId id="2147483664" r:id="rId6"/>
    <p:sldLayoutId id="2147483667" r:id="rId7"/>
    <p:sldLayoutId id="2147483684" r:id="rId8"/>
  </p:sldLayoutIdLst>
  <p:timing>
    <p:tnLst>
      <p:par>
        <p:cTn id="1" dur="indefinite" restart="never" nodeType="tmRoot"/>
      </p:par>
    </p:tnLst>
  </p:timing>
  <p:hf hdr="0" ftr="0" dt="0"/>
  <p:txStyles>
    <p:titleStyle>
      <a:lvl1pPr algn="l" rtl="0" fontAlgn="base">
        <a:lnSpc>
          <a:spcPts val="3700"/>
        </a:lnSpc>
        <a:spcBef>
          <a:spcPct val="0"/>
        </a:spcBef>
        <a:spcAft>
          <a:spcPct val="0"/>
        </a:spcAft>
        <a:defRPr lang="en-US" sz="3600" b="1" smtClean="0">
          <a:solidFill>
            <a:schemeClr val="tx2"/>
          </a:solidFill>
          <a:latin typeface="Arial" pitchFamily="34" charset="0"/>
          <a:ea typeface="+mj-ea"/>
          <a:cs typeface="Arial" pitchFamily="34" charset="0"/>
        </a:defRPr>
      </a:lvl1pPr>
      <a:lvl2pPr algn="ctr" rtl="0" fontAlgn="base">
        <a:spcBef>
          <a:spcPct val="0"/>
        </a:spcBef>
        <a:spcAft>
          <a:spcPct val="0"/>
        </a:spcAft>
        <a:defRPr sz="3000" b="1">
          <a:solidFill>
            <a:schemeClr val="tx2"/>
          </a:solidFill>
          <a:latin typeface="Arial Narrow" pitchFamily="34" charset="0"/>
        </a:defRPr>
      </a:lvl2pPr>
      <a:lvl3pPr algn="ctr" rtl="0" fontAlgn="base">
        <a:spcBef>
          <a:spcPct val="0"/>
        </a:spcBef>
        <a:spcAft>
          <a:spcPct val="0"/>
        </a:spcAft>
        <a:defRPr sz="3000" b="1">
          <a:solidFill>
            <a:schemeClr val="tx2"/>
          </a:solidFill>
          <a:latin typeface="Arial Narrow" pitchFamily="34" charset="0"/>
        </a:defRPr>
      </a:lvl3pPr>
      <a:lvl4pPr algn="ctr" rtl="0" fontAlgn="base">
        <a:spcBef>
          <a:spcPct val="0"/>
        </a:spcBef>
        <a:spcAft>
          <a:spcPct val="0"/>
        </a:spcAft>
        <a:defRPr sz="3000" b="1">
          <a:solidFill>
            <a:schemeClr val="tx2"/>
          </a:solidFill>
          <a:latin typeface="Arial Narrow" pitchFamily="34" charset="0"/>
        </a:defRPr>
      </a:lvl4pPr>
      <a:lvl5pPr algn="ctr" rtl="0" fontAlgn="base">
        <a:spcBef>
          <a:spcPct val="0"/>
        </a:spcBef>
        <a:spcAft>
          <a:spcPct val="0"/>
        </a:spcAft>
        <a:defRPr sz="3000" b="1">
          <a:solidFill>
            <a:schemeClr val="tx2"/>
          </a:solidFill>
          <a:latin typeface="Arial Narrow" pitchFamily="34" charset="0"/>
        </a:defRPr>
      </a:lvl5pPr>
      <a:lvl6pPr marL="457200" algn="ctr" rtl="0" fontAlgn="base">
        <a:spcBef>
          <a:spcPct val="0"/>
        </a:spcBef>
        <a:spcAft>
          <a:spcPct val="0"/>
        </a:spcAft>
        <a:defRPr sz="3000" b="1">
          <a:solidFill>
            <a:schemeClr val="tx2"/>
          </a:solidFill>
          <a:latin typeface="Arial Narrow" pitchFamily="34" charset="0"/>
        </a:defRPr>
      </a:lvl6pPr>
      <a:lvl7pPr marL="914400" algn="ctr" rtl="0" fontAlgn="base">
        <a:spcBef>
          <a:spcPct val="0"/>
        </a:spcBef>
        <a:spcAft>
          <a:spcPct val="0"/>
        </a:spcAft>
        <a:defRPr sz="3000" b="1">
          <a:solidFill>
            <a:schemeClr val="tx2"/>
          </a:solidFill>
          <a:latin typeface="Arial Narrow" pitchFamily="34" charset="0"/>
        </a:defRPr>
      </a:lvl7pPr>
      <a:lvl8pPr marL="1371600" algn="ctr" rtl="0" fontAlgn="base">
        <a:spcBef>
          <a:spcPct val="0"/>
        </a:spcBef>
        <a:spcAft>
          <a:spcPct val="0"/>
        </a:spcAft>
        <a:defRPr sz="3000" b="1">
          <a:solidFill>
            <a:schemeClr val="tx2"/>
          </a:solidFill>
          <a:latin typeface="Arial Narrow" pitchFamily="34" charset="0"/>
        </a:defRPr>
      </a:lvl8pPr>
      <a:lvl9pPr marL="1828800" algn="ctr" rtl="0" fontAlgn="base">
        <a:spcBef>
          <a:spcPct val="0"/>
        </a:spcBef>
        <a:spcAft>
          <a:spcPct val="0"/>
        </a:spcAft>
        <a:defRPr sz="3000" b="1">
          <a:solidFill>
            <a:schemeClr val="tx2"/>
          </a:solidFill>
          <a:latin typeface="Arial Narrow" pitchFamily="34" charset="0"/>
        </a:defRPr>
      </a:lvl9pPr>
    </p:titleStyle>
    <p:bodyStyle>
      <a:lvl1pPr marL="342900" indent="-342900" algn="l" rtl="0" fontAlgn="base">
        <a:spcBef>
          <a:spcPct val="50000"/>
        </a:spcBef>
        <a:spcAft>
          <a:spcPct val="0"/>
        </a:spcAft>
        <a:buClr>
          <a:srgbClr val="6D91C5"/>
        </a:buClr>
        <a:buFont typeface="Wingdings" pitchFamily="2" charset="2"/>
        <a:buChar char="§"/>
        <a:defRPr lang="en-US" sz="3200" dirty="0" smtClean="0">
          <a:solidFill>
            <a:schemeClr val="tx1"/>
          </a:solidFill>
          <a:latin typeface="Arial" pitchFamily="34" charset="0"/>
          <a:ea typeface="+mn-ea"/>
          <a:cs typeface="Arial" pitchFamily="34" charset="0"/>
        </a:defRPr>
      </a:lvl1pPr>
      <a:lvl2pPr marL="800100" indent="-328613" algn="l" rtl="0" fontAlgn="base">
        <a:spcBef>
          <a:spcPts val="1200"/>
        </a:spcBef>
        <a:spcAft>
          <a:spcPct val="0"/>
        </a:spcAft>
        <a:buClr>
          <a:srgbClr val="3C6096"/>
        </a:buClr>
        <a:buFont typeface="Arial" charset="0"/>
        <a:buChar char="–"/>
        <a:defRPr lang="en-US" sz="2800" dirty="0" smtClean="0">
          <a:solidFill>
            <a:schemeClr val="tx1"/>
          </a:solidFill>
          <a:latin typeface="Arial" pitchFamily="34" charset="0"/>
          <a:cs typeface="Arial" pitchFamily="34" charset="0"/>
        </a:defRPr>
      </a:lvl2pPr>
      <a:lvl3pPr marL="1200150" indent="-290513" algn="l" rtl="0" fontAlgn="base">
        <a:spcBef>
          <a:spcPts val="1200"/>
        </a:spcBef>
        <a:spcAft>
          <a:spcPct val="0"/>
        </a:spcAft>
        <a:buClrTx/>
        <a:buSzPct val="125000"/>
        <a:buFont typeface="Arial" pitchFamily="34" charset="0"/>
        <a:buChar char="•"/>
        <a:defRPr lang="en-US" sz="2400" dirty="0" smtClean="0">
          <a:solidFill>
            <a:schemeClr val="tx1"/>
          </a:solidFill>
          <a:latin typeface="Arial" pitchFamily="34" charset="0"/>
          <a:cs typeface="Arial" pitchFamily="34" charset="0"/>
        </a:defRPr>
      </a:lvl3pPr>
      <a:lvl4pPr marL="1485900" indent="-179388" algn="l" rtl="0" fontAlgn="base">
        <a:spcBef>
          <a:spcPts val="1200"/>
        </a:spcBef>
        <a:spcAft>
          <a:spcPct val="0"/>
        </a:spcAft>
        <a:buClrTx/>
        <a:buFont typeface="Arial" pitchFamily="34" charset="0"/>
        <a:buChar char="̶"/>
        <a:defRPr sz="2000">
          <a:solidFill>
            <a:schemeClr val="tx1"/>
          </a:solidFill>
          <a:latin typeface="Arial" charset="0"/>
        </a:defRPr>
      </a:lvl4pPr>
      <a:lvl5pPr marL="1885950" indent="-190500" algn="l" rtl="0" fontAlgn="base">
        <a:spcBef>
          <a:spcPts val="1200"/>
        </a:spcBef>
        <a:spcAft>
          <a:spcPct val="0"/>
        </a:spcAft>
        <a:buClrTx/>
        <a:buFont typeface="Wingdings" pitchFamily="2" charset="2"/>
        <a:buChar char="§"/>
        <a:defRPr sz="1800">
          <a:solidFill>
            <a:schemeClr val="tx1"/>
          </a:solidFill>
          <a:latin typeface="Arial" charset="0"/>
        </a:defRPr>
      </a:lvl5pPr>
      <a:lvl6pPr marL="2551113" indent="-398463" algn="l" rtl="0" fontAlgn="base">
        <a:spcBef>
          <a:spcPct val="25000"/>
        </a:spcBef>
        <a:spcAft>
          <a:spcPct val="0"/>
        </a:spcAft>
        <a:buClr>
          <a:schemeClr val="accent2"/>
        </a:buClr>
        <a:buFont typeface="Wingdings" pitchFamily="2" charset="2"/>
        <a:buChar char="n"/>
        <a:defRPr sz="2800">
          <a:solidFill>
            <a:schemeClr val="tx1"/>
          </a:solidFill>
          <a:latin typeface="Arial" charset="0"/>
        </a:defRPr>
      </a:lvl6pPr>
      <a:lvl7pPr marL="3008313" indent="-398463" algn="l" rtl="0" fontAlgn="base">
        <a:spcBef>
          <a:spcPct val="25000"/>
        </a:spcBef>
        <a:spcAft>
          <a:spcPct val="0"/>
        </a:spcAft>
        <a:buClr>
          <a:schemeClr val="accent2"/>
        </a:buClr>
        <a:buFont typeface="Wingdings" pitchFamily="2" charset="2"/>
        <a:buChar char="n"/>
        <a:defRPr sz="2800">
          <a:solidFill>
            <a:schemeClr val="tx1"/>
          </a:solidFill>
          <a:latin typeface="Arial" charset="0"/>
        </a:defRPr>
      </a:lvl7pPr>
      <a:lvl8pPr marL="3465513" indent="-398463" algn="l" rtl="0" fontAlgn="base">
        <a:spcBef>
          <a:spcPct val="25000"/>
        </a:spcBef>
        <a:spcAft>
          <a:spcPct val="0"/>
        </a:spcAft>
        <a:buClr>
          <a:schemeClr val="accent2"/>
        </a:buClr>
        <a:buFont typeface="Wingdings" pitchFamily="2" charset="2"/>
        <a:buChar char="n"/>
        <a:defRPr sz="2800">
          <a:solidFill>
            <a:schemeClr val="tx1"/>
          </a:solidFill>
          <a:latin typeface="Arial" charset="0"/>
        </a:defRPr>
      </a:lvl8pPr>
      <a:lvl9pPr marL="3922713" indent="-398463" algn="l" rtl="0" fontAlgn="base">
        <a:spcBef>
          <a:spcPct val="25000"/>
        </a:spcBef>
        <a:spcAft>
          <a:spcPct val="0"/>
        </a:spcAft>
        <a:buClr>
          <a:schemeClr val="accent2"/>
        </a:buClr>
        <a:buFont typeface="Wingdings" pitchFamily="2" charset="2"/>
        <a:buChar char="n"/>
        <a:defRPr sz="28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ar"/>
          <p:cNvPicPr>
            <a:picLocks noChangeAspect="1" noChangeArrowheads="1"/>
          </p:cNvPicPr>
          <p:nvPr userDrawn="1"/>
        </p:nvPicPr>
        <p:blipFill>
          <a:blip r:embed="rId9" cstate="print"/>
          <a:srcRect/>
          <a:stretch>
            <a:fillRect/>
          </a:stretch>
        </p:blipFill>
        <p:spPr bwMode="auto">
          <a:xfrm>
            <a:off x="-11113" y="0"/>
            <a:ext cx="428626"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695325" y="349250"/>
            <a:ext cx="8220075" cy="11064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731838" y="1919288"/>
            <a:ext cx="7883525" cy="4424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96037" name="Rectangle 5"/>
          <p:cNvSpPr>
            <a:spLocks noGrp="1" noChangeArrowheads="1"/>
          </p:cNvSpPr>
          <p:nvPr>
            <p:ph type="sldNum" sz="quarter" idx="4"/>
          </p:nvPr>
        </p:nvSpPr>
        <p:spPr bwMode="auto">
          <a:xfrm>
            <a:off x="0" y="6540500"/>
            <a:ext cx="417513" cy="2921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0" hangingPunct="0">
              <a:defRPr sz="1200">
                <a:solidFill>
                  <a:srgbClr val="FFFFFF"/>
                </a:solidFill>
                <a:latin typeface="Arial" charset="0"/>
                <a:cs typeface="+mn-cs"/>
              </a:defRPr>
            </a:lvl1pPr>
          </a:lstStyle>
          <a:p>
            <a:pPr fontAlgn="base">
              <a:spcBef>
                <a:spcPct val="0"/>
              </a:spcBef>
              <a:spcAft>
                <a:spcPct val="0"/>
              </a:spcAft>
              <a:defRPr/>
            </a:pPr>
            <a:fld id="{E8925AF5-7514-4D2F-83F3-5750D550E167}" type="slidenum">
              <a:rPr lang="en-US"/>
              <a:pPr fontAlgn="base">
                <a:spcBef>
                  <a:spcPct val="0"/>
                </a:spcBef>
                <a:spcAft>
                  <a:spcPct val="0"/>
                </a:spcAft>
                <a:defRPr/>
              </a:pPr>
              <a:t>‹#›</a:t>
            </a:fld>
            <a:endParaRPr lang="en-US" dirty="0"/>
          </a:p>
        </p:txBody>
      </p:sp>
      <p:grpSp>
        <p:nvGrpSpPr>
          <p:cNvPr id="1030" name="Group 4"/>
          <p:cNvGrpSpPr>
            <a:grpSpLocks/>
          </p:cNvGrpSpPr>
          <p:nvPr userDrawn="1"/>
        </p:nvGrpSpPr>
        <p:grpSpPr bwMode="auto">
          <a:xfrm>
            <a:off x="215900" y="304800"/>
            <a:ext cx="433388" cy="1117600"/>
            <a:chOff x="215233" y="276226"/>
            <a:chExt cx="434274" cy="814907"/>
          </a:xfrm>
        </p:grpSpPr>
        <p:sp>
          <p:nvSpPr>
            <p:cNvPr id="7" name="Rectangle 6"/>
            <p:cNvSpPr/>
            <p:nvPr userDrawn="1"/>
          </p:nvSpPr>
          <p:spPr bwMode="auto">
            <a:xfrm>
              <a:off x="215233" y="290116"/>
              <a:ext cx="219523" cy="801017"/>
            </a:xfrm>
            <a:prstGeom prst="rect">
              <a:avLst/>
            </a:prstGeom>
            <a:solidFill>
              <a:schemeClr val="bg1"/>
            </a:solidFill>
            <a:ln w="9525" cap="flat" cmpd="sng" algn="ctr">
              <a:noFill/>
              <a:prstDash val="solid"/>
              <a:round/>
              <a:headEnd type="none" w="med" len="med"/>
              <a:tailEnd type="none" w="med" len="med"/>
            </a:ln>
            <a:effectLst/>
            <a:extLst/>
          </p:spPr>
          <p:txBody>
            <a:bodyPr/>
            <a:lstStyle/>
            <a:p>
              <a:pPr eaLnBrk="0" fontAlgn="base" hangingPunct="0">
                <a:spcBef>
                  <a:spcPct val="0"/>
                </a:spcBef>
                <a:spcAft>
                  <a:spcPct val="0"/>
                </a:spcAft>
                <a:defRPr/>
              </a:pPr>
              <a:endParaRPr lang="en-US" sz="2400" dirty="0">
                <a:solidFill>
                  <a:srgbClr val="000000"/>
                </a:solidFill>
                <a:latin typeface="Times" pitchFamily="18" charset="0"/>
                <a:cs typeface="Arial" charset="0"/>
              </a:endParaRPr>
            </a:p>
          </p:txBody>
        </p:sp>
        <p:pic>
          <p:nvPicPr>
            <p:cNvPr id="1033" name="Picture 2" descr="bar"/>
            <p:cNvPicPr>
              <a:picLocks noChangeAspect="1" noChangeArrowheads="1"/>
            </p:cNvPicPr>
            <p:nvPr userDrawn="1"/>
          </p:nvPicPr>
          <p:blipFill>
            <a:blip r:embed="rId9" cstate="print"/>
            <a:srcRect t="3020" r="59302" b="88074"/>
            <a:stretch>
              <a:fillRect/>
            </a:stretch>
          </p:blipFill>
          <p:spPr bwMode="auto">
            <a:xfrm>
              <a:off x="416918" y="276226"/>
              <a:ext cx="232589" cy="814388"/>
            </a:xfrm>
            <a:prstGeom prst="rect">
              <a:avLst/>
            </a:prstGeom>
            <a:noFill/>
            <a:ln w="9525">
              <a:noFill/>
              <a:miter lim="800000"/>
              <a:headEnd/>
              <a:tailEnd/>
            </a:ln>
          </p:spPr>
        </p:pic>
      </p:grpSp>
      <p:sp>
        <p:nvSpPr>
          <p:cNvPr id="1196038" name="Line 6"/>
          <p:cNvSpPr>
            <a:spLocks noChangeShapeType="1"/>
          </p:cNvSpPr>
          <p:nvPr userDrawn="1"/>
        </p:nvSpPr>
        <p:spPr bwMode="auto">
          <a:xfrm>
            <a:off x="0" y="309563"/>
            <a:ext cx="9144000" cy="7937"/>
          </a:xfrm>
          <a:prstGeom prst="line">
            <a:avLst/>
          </a:prstGeom>
          <a:noFill/>
          <a:ln w="50800">
            <a:solidFill>
              <a:srgbClr val="3C6096"/>
            </a:solidFill>
            <a:round/>
            <a:headEnd/>
            <a:tailEnd/>
          </a:ln>
          <a:effectLst/>
          <a:extLst/>
        </p:spPr>
        <p:txBody>
          <a:bodyPr/>
          <a:lstStyle/>
          <a:p>
            <a:pPr eaLnBrk="0" fontAlgn="base" hangingPunct="0">
              <a:spcBef>
                <a:spcPct val="0"/>
              </a:spcBef>
              <a:spcAft>
                <a:spcPct val="0"/>
              </a:spcAft>
              <a:defRPr/>
            </a:pPr>
            <a:endParaRPr lang="en-US" sz="2400" dirty="0">
              <a:solidFill>
                <a:srgbClr val="000000"/>
              </a:solidFill>
              <a:latin typeface="Times" pitchFamily="18" charset="0"/>
              <a:cs typeface="Arial" charset="0"/>
            </a:endParaRPr>
          </a:p>
        </p:txBody>
      </p:sp>
    </p:spTree>
    <p:extLst>
      <p:ext uri="{BB962C8B-B14F-4D97-AF65-F5344CB8AC3E}">
        <p14:creationId xmlns:p14="http://schemas.microsoft.com/office/powerpoint/2010/main" val="292313230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iming>
    <p:tnLst>
      <p:par>
        <p:cTn id="1" dur="indefinite" restart="never" nodeType="tmRoot"/>
      </p:par>
    </p:tnLst>
  </p:timing>
  <p:hf hdr="0" ftr="0" dt="0"/>
  <p:txStyles>
    <p:titleStyle>
      <a:lvl1pPr algn="l" rtl="0" eaLnBrk="0" fontAlgn="base" hangingPunct="0">
        <a:lnSpc>
          <a:spcPts val="3700"/>
        </a:lnSpc>
        <a:spcBef>
          <a:spcPct val="0"/>
        </a:spcBef>
        <a:spcAft>
          <a:spcPct val="0"/>
        </a:spcAft>
        <a:defRPr lang="en-US" sz="3600" b="1">
          <a:solidFill>
            <a:schemeClr val="tx2"/>
          </a:solidFill>
          <a:latin typeface="Arial" pitchFamily="34" charset="0"/>
          <a:ea typeface="+mj-ea"/>
          <a:cs typeface="Arial" pitchFamily="34" charset="0"/>
        </a:defRPr>
      </a:lvl1pPr>
      <a:lvl2pPr algn="l" rtl="0" eaLnBrk="0" fontAlgn="base" hangingPunct="0">
        <a:lnSpc>
          <a:spcPts val="3700"/>
        </a:lnSpc>
        <a:spcBef>
          <a:spcPct val="0"/>
        </a:spcBef>
        <a:spcAft>
          <a:spcPct val="0"/>
        </a:spcAft>
        <a:defRPr sz="3600" b="1">
          <a:solidFill>
            <a:schemeClr val="tx2"/>
          </a:solidFill>
          <a:latin typeface="Arial" charset="0"/>
          <a:cs typeface="Arial" charset="0"/>
        </a:defRPr>
      </a:lvl2pPr>
      <a:lvl3pPr algn="l" rtl="0" eaLnBrk="0" fontAlgn="base" hangingPunct="0">
        <a:lnSpc>
          <a:spcPts val="3700"/>
        </a:lnSpc>
        <a:spcBef>
          <a:spcPct val="0"/>
        </a:spcBef>
        <a:spcAft>
          <a:spcPct val="0"/>
        </a:spcAft>
        <a:defRPr sz="3600" b="1">
          <a:solidFill>
            <a:schemeClr val="tx2"/>
          </a:solidFill>
          <a:latin typeface="Arial" charset="0"/>
          <a:cs typeface="Arial" charset="0"/>
        </a:defRPr>
      </a:lvl3pPr>
      <a:lvl4pPr algn="l" rtl="0" eaLnBrk="0" fontAlgn="base" hangingPunct="0">
        <a:lnSpc>
          <a:spcPts val="3700"/>
        </a:lnSpc>
        <a:spcBef>
          <a:spcPct val="0"/>
        </a:spcBef>
        <a:spcAft>
          <a:spcPct val="0"/>
        </a:spcAft>
        <a:defRPr sz="3600" b="1">
          <a:solidFill>
            <a:schemeClr val="tx2"/>
          </a:solidFill>
          <a:latin typeface="Arial" charset="0"/>
          <a:cs typeface="Arial" charset="0"/>
        </a:defRPr>
      </a:lvl4pPr>
      <a:lvl5pPr algn="l" rtl="0" eaLnBrk="0" fontAlgn="base" hangingPunct="0">
        <a:lnSpc>
          <a:spcPts val="3700"/>
        </a:lnSpc>
        <a:spcBef>
          <a:spcPct val="0"/>
        </a:spcBef>
        <a:spcAft>
          <a:spcPct val="0"/>
        </a:spcAft>
        <a:defRPr sz="3600" b="1">
          <a:solidFill>
            <a:schemeClr val="tx2"/>
          </a:solidFill>
          <a:latin typeface="Arial" charset="0"/>
          <a:cs typeface="Arial" charset="0"/>
        </a:defRPr>
      </a:lvl5pPr>
      <a:lvl6pPr marL="457200" algn="ctr" rtl="0" fontAlgn="base">
        <a:spcBef>
          <a:spcPct val="0"/>
        </a:spcBef>
        <a:spcAft>
          <a:spcPct val="0"/>
        </a:spcAft>
        <a:defRPr sz="3000" b="1">
          <a:solidFill>
            <a:schemeClr val="tx2"/>
          </a:solidFill>
          <a:latin typeface="Arial Narrow" pitchFamily="34" charset="0"/>
        </a:defRPr>
      </a:lvl6pPr>
      <a:lvl7pPr marL="914400" algn="ctr" rtl="0" fontAlgn="base">
        <a:spcBef>
          <a:spcPct val="0"/>
        </a:spcBef>
        <a:spcAft>
          <a:spcPct val="0"/>
        </a:spcAft>
        <a:defRPr sz="3000" b="1">
          <a:solidFill>
            <a:schemeClr val="tx2"/>
          </a:solidFill>
          <a:latin typeface="Arial Narrow" pitchFamily="34" charset="0"/>
        </a:defRPr>
      </a:lvl7pPr>
      <a:lvl8pPr marL="1371600" algn="ctr" rtl="0" fontAlgn="base">
        <a:spcBef>
          <a:spcPct val="0"/>
        </a:spcBef>
        <a:spcAft>
          <a:spcPct val="0"/>
        </a:spcAft>
        <a:defRPr sz="3000" b="1">
          <a:solidFill>
            <a:schemeClr val="tx2"/>
          </a:solidFill>
          <a:latin typeface="Arial Narrow" pitchFamily="34" charset="0"/>
        </a:defRPr>
      </a:lvl8pPr>
      <a:lvl9pPr marL="1828800" algn="ctr" rtl="0" fontAlgn="base">
        <a:spcBef>
          <a:spcPct val="0"/>
        </a:spcBef>
        <a:spcAft>
          <a:spcPct val="0"/>
        </a:spcAft>
        <a:defRPr sz="3000" b="1">
          <a:solidFill>
            <a:schemeClr val="tx2"/>
          </a:solidFill>
          <a:latin typeface="Arial Narrow" pitchFamily="34" charset="0"/>
        </a:defRPr>
      </a:lvl9pPr>
    </p:titleStyle>
    <p:bodyStyle>
      <a:lvl1pPr marL="342900" indent="-342900" algn="l" rtl="0" eaLnBrk="0" fontAlgn="base" hangingPunct="0">
        <a:spcBef>
          <a:spcPct val="50000"/>
        </a:spcBef>
        <a:spcAft>
          <a:spcPct val="0"/>
        </a:spcAft>
        <a:buClr>
          <a:srgbClr val="6D91C5"/>
        </a:buClr>
        <a:buFont typeface="Wingdings" pitchFamily="2" charset="2"/>
        <a:buChar char="§"/>
        <a:defRPr lang="en-US" sz="3200" dirty="0">
          <a:solidFill>
            <a:schemeClr val="tx1"/>
          </a:solidFill>
          <a:latin typeface="Arial" pitchFamily="34" charset="0"/>
          <a:ea typeface="+mn-ea"/>
          <a:cs typeface="Arial" pitchFamily="34" charset="0"/>
        </a:defRPr>
      </a:lvl1pPr>
      <a:lvl2pPr marL="800100" indent="-328613" algn="l" rtl="0" eaLnBrk="0" fontAlgn="base" hangingPunct="0">
        <a:spcBef>
          <a:spcPts val="1200"/>
        </a:spcBef>
        <a:spcAft>
          <a:spcPct val="0"/>
        </a:spcAft>
        <a:buClr>
          <a:srgbClr val="3C6096"/>
        </a:buClr>
        <a:buFont typeface="Arial" charset="0"/>
        <a:buChar char="–"/>
        <a:defRPr lang="en-US" sz="2800" dirty="0">
          <a:solidFill>
            <a:schemeClr val="tx1"/>
          </a:solidFill>
          <a:latin typeface="Arial" pitchFamily="34" charset="0"/>
          <a:cs typeface="Arial" pitchFamily="34" charset="0"/>
        </a:defRPr>
      </a:lvl2pPr>
      <a:lvl3pPr marL="1200150" indent="-290513" algn="l" rtl="0" eaLnBrk="0" fontAlgn="base" hangingPunct="0">
        <a:spcBef>
          <a:spcPts val="1200"/>
        </a:spcBef>
        <a:spcAft>
          <a:spcPct val="0"/>
        </a:spcAft>
        <a:buSzPct val="125000"/>
        <a:buFont typeface="Arial" charset="0"/>
        <a:buChar char="•"/>
        <a:defRPr lang="en-US" sz="2400" dirty="0">
          <a:solidFill>
            <a:schemeClr val="tx1"/>
          </a:solidFill>
          <a:latin typeface="Arial" pitchFamily="34" charset="0"/>
          <a:cs typeface="Arial" pitchFamily="34" charset="0"/>
        </a:defRPr>
      </a:lvl3pPr>
      <a:lvl4pPr marL="1485900" indent="-179388" algn="l" rtl="0" eaLnBrk="0" fontAlgn="base" hangingPunct="0">
        <a:spcBef>
          <a:spcPts val="1200"/>
        </a:spcBef>
        <a:spcAft>
          <a:spcPct val="0"/>
        </a:spcAft>
        <a:buFont typeface="Arial" charset="0"/>
        <a:buChar char="̶"/>
        <a:defRPr sz="2000">
          <a:solidFill>
            <a:schemeClr val="tx1"/>
          </a:solidFill>
          <a:latin typeface="Arial" charset="0"/>
          <a:cs typeface="Arial" charset="0"/>
        </a:defRPr>
      </a:lvl4pPr>
      <a:lvl5pPr marL="1885950" indent="-190500" algn="l" rtl="0" eaLnBrk="0" fontAlgn="base" hangingPunct="0">
        <a:spcBef>
          <a:spcPts val="1200"/>
        </a:spcBef>
        <a:spcAft>
          <a:spcPct val="0"/>
        </a:spcAft>
        <a:buFont typeface="Wingdings" pitchFamily="2" charset="2"/>
        <a:buChar char="§"/>
        <a:defRPr>
          <a:solidFill>
            <a:schemeClr val="tx1"/>
          </a:solidFill>
          <a:latin typeface="Arial" charset="0"/>
          <a:cs typeface="Arial" charset="0"/>
        </a:defRPr>
      </a:lvl5pPr>
      <a:lvl6pPr marL="2551113" indent="-398463" algn="l" rtl="0" fontAlgn="base">
        <a:spcBef>
          <a:spcPct val="25000"/>
        </a:spcBef>
        <a:spcAft>
          <a:spcPct val="0"/>
        </a:spcAft>
        <a:buClr>
          <a:schemeClr val="accent2"/>
        </a:buClr>
        <a:buFont typeface="Wingdings" pitchFamily="2" charset="2"/>
        <a:buChar char="n"/>
        <a:defRPr sz="2800">
          <a:solidFill>
            <a:schemeClr val="tx1"/>
          </a:solidFill>
          <a:latin typeface="Arial" charset="0"/>
        </a:defRPr>
      </a:lvl6pPr>
      <a:lvl7pPr marL="3008313" indent="-398463" algn="l" rtl="0" fontAlgn="base">
        <a:spcBef>
          <a:spcPct val="25000"/>
        </a:spcBef>
        <a:spcAft>
          <a:spcPct val="0"/>
        </a:spcAft>
        <a:buClr>
          <a:schemeClr val="accent2"/>
        </a:buClr>
        <a:buFont typeface="Wingdings" pitchFamily="2" charset="2"/>
        <a:buChar char="n"/>
        <a:defRPr sz="2800">
          <a:solidFill>
            <a:schemeClr val="tx1"/>
          </a:solidFill>
          <a:latin typeface="Arial" charset="0"/>
        </a:defRPr>
      </a:lvl7pPr>
      <a:lvl8pPr marL="3465513" indent="-398463" algn="l" rtl="0" fontAlgn="base">
        <a:spcBef>
          <a:spcPct val="25000"/>
        </a:spcBef>
        <a:spcAft>
          <a:spcPct val="0"/>
        </a:spcAft>
        <a:buClr>
          <a:schemeClr val="accent2"/>
        </a:buClr>
        <a:buFont typeface="Wingdings" pitchFamily="2" charset="2"/>
        <a:buChar char="n"/>
        <a:defRPr sz="2800">
          <a:solidFill>
            <a:schemeClr val="tx1"/>
          </a:solidFill>
          <a:latin typeface="Arial" charset="0"/>
        </a:defRPr>
      </a:lvl8pPr>
      <a:lvl9pPr marL="3922713" indent="-398463" algn="l" rtl="0" fontAlgn="base">
        <a:spcBef>
          <a:spcPct val="25000"/>
        </a:spcBef>
        <a:spcAft>
          <a:spcPct val="0"/>
        </a:spcAft>
        <a:buClr>
          <a:schemeClr val="accent2"/>
        </a:buClr>
        <a:buFont typeface="Wingdings" pitchFamily="2" charset="2"/>
        <a:buChar char="n"/>
        <a:defRPr sz="28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mailto:Data.TA@caiglobal.org"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hyperlink" Target="http://www.pesgce.com/RyanWhite2012"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30506" y="2220271"/>
            <a:ext cx="8813494" cy="2405880"/>
          </a:xfrm>
        </p:spPr>
        <p:txBody>
          <a:bodyPr/>
          <a:lstStyle/>
          <a:p>
            <a:pPr>
              <a:lnSpc>
                <a:spcPct val="100000"/>
              </a:lnSpc>
              <a:spcAft>
                <a:spcPts val="600"/>
              </a:spcAft>
            </a:pPr>
            <a:r>
              <a:rPr lang="en-US" sz="3400" dirty="0" smtClean="0">
                <a:solidFill>
                  <a:srgbClr val="002060"/>
                </a:solidFill>
              </a:rPr>
              <a:t>The Grantee Toolbox:  </a:t>
            </a:r>
            <a:br>
              <a:rPr lang="en-US" sz="3400" dirty="0" smtClean="0">
                <a:solidFill>
                  <a:srgbClr val="002060"/>
                </a:solidFill>
              </a:rPr>
            </a:br>
            <a:r>
              <a:rPr lang="en-US" sz="3400" b="0" dirty="0" smtClean="0">
                <a:solidFill>
                  <a:srgbClr val="002060"/>
                </a:solidFill>
              </a:rPr>
              <a:t>RSR Data Quality - 101</a:t>
            </a:r>
            <a:endParaRPr lang="en-US" sz="3400" b="0" dirty="0"/>
          </a:p>
        </p:txBody>
      </p:sp>
      <p:pic>
        <p:nvPicPr>
          <p:cNvPr id="1026" name="Picture 2" descr="C:\Users\ecoombs\Desktop\Logos\Ab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8844" y="5927154"/>
            <a:ext cx="1400175" cy="6762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coombs\Desktop\Logos\Miss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5606" y="5898322"/>
            <a:ext cx="1740848" cy="705107"/>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4"/>
          <p:cNvSpPr>
            <a:spLocks noGrp="1"/>
          </p:cNvSpPr>
          <p:nvPr>
            <p:ph type="pic" sz="quarter" idx="12"/>
          </p:nvPr>
        </p:nvSpPr>
        <p:spPr/>
      </p:sp>
      <p:pic>
        <p:nvPicPr>
          <p:cNvPr id="6" name="Picture 2" descr="\\DOLORES\Active\Projects\HRSA_NTTA\CAI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0285" y="6054863"/>
            <a:ext cx="1070573" cy="392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816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How we define data quality</a:t>
            </a:r>
            <a:endParaRPr lang="en-US" sz="4000" dirty="0"/>
          </a:p>
        </p:txBody>
      </p:sp>
      <p:sp>
        <p:nvSpPr>
          <p:cNvPr id="3" name="Slide Number Placeholder 2"/>
          <p:cNvSpPr>
            <a:spLocks noGrp="1"/>
          </p:cNvSpPr>
          <p:nvPr>
            <p:ph type="sldNum" sz="quarter" idx="10"/>
          </p:nvPr>
        </p:nvSpPr>
        <p:spPr/>
        <p:txBody>
          <a:bodyPr/>
          <a:lstStyle/>
          <a:p>
            <a:fld id="{ED70ED62-8382-46EA-8C46-9504A750DDBC}" type="slidenum">
              <a:rPr lang="en-US" smtClean="0">
                <a:solidFill>
                  <a:srgbClr val="FFFFFF"/>
                </a:solidFill>
              </a:rPr>
              <a:pPr/>
              <a:t>10</a:t>
            </a:fld>
            <a:endParaRPr lang="en-US" dirty="0">
              <a:solidFill>
                <a:srgbClr val="FFFFFF"/>
              </a:solidFill>
            </a:endParaRPr>
          </a:p>
        </p:txBody>
      </p:sp>
      <p:sp>
        <p:nvSpPr>
          <p:cNvPr id="5" name="Rectangle 3"/>
          <p:cNvSpPr>
            <a:spLocks noGrp="1" noChangeArrowheads="1"/>
          </p:cNvSpPr>
          <p:nvPr>
            <p:ph sz="quarter" idx="12"/>
          </p:nvPr>
        </p:nvSpPr>
        <p:spPr>
          <a:xfrm>
            <a:off x="722312" y="1693863"/>
            <a:ext cx="8298857" cy="4837566"/>
          </a:xfrm>
          <a:noFill/>
        </p:spPr>
        <p:txBody>
          <a:bodyPr>
            <a:normAutofit/>
          </a:bodyPr>
          <a:lstStyle/>
          <a:p>
            <a:pPr>
              <a:spcBef>
                <a:spcPts val="600"/>
              </a:spcBef>
              <a:spcAft>
                <a:spcPts val="600"/>
              </a:spcAft>
            </a:pPr>
            <a:r>
              <a:rPr lang="en-US" sz="3600" dirty="0" smtClean="0"/>
              <a:t>Are data complete? </a:t>
            </a:r>
          </a:p>
          <a:p>
            <a:pPr>
              <a:spcBef>
                <a:spcPts val="600"/>
              </a:spcBef>
              <a:spcAft>
                <a:spcPts val="600"/>
              </a:spcAft>
            </a:pPr>
            <a:r>
              <a:rPr lang="en-US" sz="3600" dirty="0" smtClean="0"/>
              <a:t>Do data pass the giggle test? (</a:t>
            </a:r>
            <a:r>
              <a:rPr lang="en-US" sz="3600" i="1" dirty="0" smtClean="0"/>
              <a:t>not so funny when issues prevent submission</a:t>
            </a:r>
            <a:r>
              <a:rPr lang="en-US" sz="3600" dirty="0" smtClean="0"/>
              <a:t>)</a:t>
            </a:r>
          </a:p>
          <a:p>
            <a:pPr>
              <a:spcBef>
                <a:spcPts val="600"/>
              </a:spcBef>
              <a:spcAft>
                <a:spcPts val="600"/>
              </a:spcAft>
            </a:pPr>
            <a:r>
              <a:rPr lang="en-US" sz="3600" dirty="0" smtClean="0"/>
              <a:t>Do data meet reporting requirements?</a:t>
            </a:r>
          </a:p>
          <a:p>
            <a:pPr>
              <a:spcBef>
                <a:spcPts val="600"/>
              </a:spcBef>
              <a:spcAft>
                <a:spcPts val="600"/>
              </a:spcAft>
            </a:pPr>
            <a:endParaRPr lang="en-US" sz="3200" dirty="0" smtClean="0"/>
          </a:p>
          <a:p>
            <a:pPr marL="1009650" lvl="1" indent="-609600">
              <a:spcBef>
                <a:spcPts val="600"/>
              </a:spcBef>
              <a:spcAft>
                <a:spcPts val="600"/>
              </a:spcAft>
            </a:pPr>
            <a:endParaRPr lang="en-US" dirty="0" smtClean="0"/>
          </a:p>
        </p:txBody>
      </p:sp>
    </p:spTree>
    <p:extLst>
      <p:ext uri="{BB962C8B-B14F-4D97-AF65-F5344CB8AC3E}">
        <p14:creationId xmlns:p14="http://schemas.microsoft.com/office/powerpoint/2010/main" val="1226727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Completeness</a:t>
            </a:r>
            <a:endParaRPr lang="en-US" dirty="0"/>
          </a:p>
        </p:txBody>
      </p:sp>
      <p:sp>
        <p:nvSpPr>
          <p:cNvPr id="3" name="Slide Number Placeholder 2"/>
          <p:cNvSpPr>
            <a:spLocks noGrp="1"/>
          </p:cNvSpPr>
          <p:nvPr>
            <p:ph type="sldNum" sz="quarter" idx="10"/>
          </p:nvPr>
        </p:nvSpPr>
        <p:spPr/>
        <p:txBody>
          <a:bodyPr/>
          <a:lstStyle/>
          <a:p>
            <a:fld id="{ED70ED62-8382-46EA-8C46-9504A750DDBC}" type="slidenum">
              <a:rPr lang="en-US" smtClean="0">
                <a:solidFill>
                  <a:srgbClr val="FFFFFF"/>
                </a:solidFill>
              </a:rPr>
              <a:pPr/>
              <a:t>11</a:t>
            </a:fld>
            <a:endParaRPr lang="en-US" dirty="0">
              <a:solidFill>
                <a:srgbClr val="FFFFFF"/>
              </a:solidFill>
            </a:endParaRPr>
          </a:p>
        </p:txBody>
      </p:sp>
      <p:sp>
        <p:nvSpPr>
          <p:cNvPr id="5" name="Rectangle 3"/>
          <p:cNvSpPr>
            <a:spLocks noGrp="1" noChangeArrowheads="1"/>
          </p:cNvSpPr>
          <p:nvPr>
            <p:ph sz="quarter" idx="12"/>
          </p:nvPr>
        </p:nvSpPr>
        <p:spPr>
          <a:xfrm>
            <a:off x="722313" y="1310186"/>
            <a:ext cx="7891462" cy="5308978"/>
          </a:xfrm>
        </p:spPr>
        <p:txBody>
          <a:bodyPr>
            <a:normAutofit fontScale="85000" lnSpcReduction="20000"/>
          </a:bodyPr>
          <a:lstStyle/>
          <a:p>
            <a:pPr>
              <a:spcBef>
                <a:spcPts val="600"/>
              </a:spcBef>
              <a:spcAft>
                <a:spcPts val="1200"/>
              </a:spcAft>
            </a:pPr>
            <a:r>
              <a:rPr lang="en-US" sz="3600" dirty="0" smtClean="0"/>
              <a:t>What does it mean to have complete data?</a:t>
            </a:r>
          </a:p>
          <a:p>
            <a:pPr lvl="1">
              <a:spcBef>
                <a:spcPts val="600"/>
              </a:spcBef>
              <a:spcAft>
                <a:spcPts val="1200"/>
              </a:spcAft>
            </a:pPr>
            <a:r>
              <a:rPr lang="en-US" dirty="0" smtClean="0"/>
              <a:t>No missing values</a:t>
            </a:r>
          </a:p>
          <a:p>
            <a:pPr lvl="1">
              <a:spcBef>
                <a:spcPts val="600"/>
              </a:spcBef>
              <a:spcAft>
                <a:spcPts val="1200"/>
              </a:spcAft>
            </a:pPr>
            <a:r>
              <a:rPr lang="en-US" dirty="0" smtClean="0"/>
              <a:t>Reasonable amount of “unknown” values</a:t>
            </a:r>
          </a:p>
          <a:p>
            <a:pPr>
              <a:spcBef>
                <a:spcPts val="600"/>
              </a:spcBef>
              <a:spcAft>
                <a:spcPts val="1200"/>
              </a:spcAft>
            </a:pPr>
            <a:r>
              <a:rPr lang="en-US" sz="3600" dirty="0" smtClean="0"/>
              <a:t>Measures of completeness – percentage of clients with:</a:t>
            </a:r>
          </a:p>
          <a:p>
            <a:pPr lvl="1">
              <a:spcBef>
                <a:spcPts val="600"/>
              </a:spcBef>
              <a:spcAft>
                <a:spcPts val="1200"/>
              </a:spcAft>
            </a:pPr>
            <a:r>
              <a:rPr lang="en-US" dirty="0"/>
              <a:t>A known value reported</a:t>
            </a:r>
          </a:p>
          <a:p>
            <a:pPr lvl="1">
              <a:spcBef>
                <a:spcPts val="600"/>
              </a:spcBef>
              <a:spcAft>
                <a:spcPts val="1200"/>
              </a:spcAft>
            </a:pPr>
            <a:r>
              <a:rPr lang="en-US" dirty="0"/>
              <a:t>An </a:t>
            </a:r>
            <a:r>
              <a:rPr lang="en-US" dirty="0" smtClean="0"/>
              <a:t>“unknown” </a:t>
            </a:r>
            <a:r>
              <a:rPr lang="en-US" dirty="0"/>
              <a:t>value reported</a:t>
            </a:r>
          </a:p>
          <a:p>
            <a:pPr lvl="1">
              <a:spcBef>
                <a:spcPts val="600"/>
              </a:spcBef>
              <a:spcAft>
                <a:spcPts val="1200"/>
              </a:spcAft>
            </a:pPr>
            <a:r>
              <a:rPr lang="en-US" dirty="0"/>
              <a:t>Nothing reported (missing</a:t>
            </a:r>
            <a:r>
              <a:rPr lang="en-US" dirty="0" smtClean="0"/>
              <a:t>)</a:t>
            </a:r>
          </a:p>
          <a:p>
            <a:pPr lvl="1">
              <a:spcBef>
                <a:spcPts val="600"/>
              </a:spcBef>
              <a:spcAft>
                <a:spcPts val="1200"/>
              </a:spcAft>
            </a:pPr>
            <a:r>
              <a:rPr lang="en-US" dirty="0" smtClean="0"/>
              <a:t>A known or “unknown” value reported (complete)</a:t>
            </a:r>
            <a:endParaRPr lang="en-US" dirty="0"/>
          </a:p>
          <a:p>
            <a:pPr>
              <a:spcBef>
                <a:spcPts val="600"/>
              </a:spcBef>
              <a:spcAft>
                <a:spcPts val="1200"/>
              </a:spcAft>
            </a:pPr>
            <a:endParaRPr lang="en-US" sz="3600" dirty="0" smtClean="0"/>
          </a:p>
          <a:p>
            <a:pPr>
              <a:spcBef>
                <a:spcPct val="0"/>
              </a:spcBef>
              <a:spcAft>
                <a:spcPct val="30000"/>
              </a:spcAft>
            </a:pPr>
            <a:endParaRPr lang="en-US" sz="3600" dirty="0" smtClean="0"/>
          </a:p>
        </p:txBody>
      </p:sp>
    </p:spTree>
    <p:extLst>
      <p:ext uri="{BB962C8B-B14F-4D97-AF65-F5344CB8AC3E}">
        <p14:creationId xmlns:p14="http://schemas.microsoft.com/office/powerpoint/2010/main" val="104977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512A5E8-5340-4306-833F-06FA1BC774AA}" type="slidenum">
              <a:rPr lang="en-US"/>
              <a:pPr>
                <a:defRPr/>
              </a:pPr>
              <a:t>12</a:t>
            </a:fld>
            <a:endParaRPr lang="en-US" dirty="0"/>
          </a:p>
        </p:txBody>
      </p:sp>
      <p:sp>
        <p:nvSpPr>
          <p:cNvPr id="12" name="Title 1"/>
          <p:cNvSpPr>
            <a:spLocks noGrp="1"/>
          </p:cNvSpPr>
          <p:nvPr>
            <p:ph type="title"/>
          </p:nvPr>
        </p:nvSpPr>
        <p:spPr>
          <a:xfrm>
            <a:off x="1044660" y="388368"/>
            <a:ext cx="8534400" cy="758825"/>
          </a:xfrm>
        </p:spPr>
        <p:txBody>
          <a:bodyPr/>
          <a:lstStyle/>
          <a:p>
            <a:pPr eaLnBrk="1" hangingPunct="1"/>
            <a:r>
              <a:rPr lang="en-US" dirty="0">
                <a:solidFill>
                  <a:schemeClr val="tx2"/>
                </a:solidFill>
              </a:rPr>
              <a:t>Data completeness is improving!</a:t>
            </a:r>
          </a:p>
        </p:txBody>
      </p:sp>
      <p:graphicFrame>
        <p:nvGraphicFramePr>
          <p:cNvPr id="9" name="Chart 8"/>
          <p:cNvGraphicFramePr/>
          <p:nvPr>
            <p:extLst>
              <p:ext uri="{D42A27DB-BD31-4B8C-83A1-F6EECF244321}">
                <p14:modId xmlns:p14="http://schemas.microsoft.com/office/powerpoint/2010/main" val="3637576768"/>
              </p:ext>
            </p:extLst>
          </p:nvPr>
        </p:nvGraphicFramePr>
        <p:xfrm>
          <a:off x="457199" y="990600"/>
          <a:ext cx="8495071" cy="546919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914400" y="1066800"/>
            <a:ext cx="7467600" cy="523220"/>
          </a:xfrm>
          <a:prstGeom prst="rect">
            <a:avLst/>
          </a:prstGeom>
          <a:noFill/>
        </p:spPr>
        <p:txBody>
          <a:bodyPr wrap="square" rtlCol="0">
            <a:spAutoFit/>
          </a:bodyPr>
          <a:lstStyle/>
          <a:p>
            <a:r>
              <a:rPr lang="en-US" sz="2800" dirty="0" smtClean="0"/>
              <a:t>       Missing Rates</a:t>
            </a:r>
            <a:r>
              <a:rPr lang="en-US" sz="2800" dirty="0"/>
              <a:t> </a:t>
            </a:r>
            <a:r>
              <a:rPr lang="en-US" sz="2800" dirty="0" smtClean="0"/>
              <a:t>                Unknown Rates</a:t>
            </a:r>
            <a:endParaRPr lang="en-US" sz="2800" dirty="0"/>
          </a:p>
        </p:txBody>
      </p:sp>
    </p:spTree>
    <p:extLst>
      <p:ext uri="{BB962C8B-B14F-4D97-AF65-F5344CB8AC3E}">
        <p14:creationId xmlns:p14="http://schemas.microsoft.com/office/powerpoint/2010/main" val="661571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512A5E8-5340-4306-833F-06FA1BC774AA}" type="slidenum">
              <a:rPr lang="en-US"/>
              <a:pPr>
                <a:defRPr/>
              </a:pPr>
              <a:t>13</a:t>
            </a:fld>
            <a:endParaRPr lang="en-US" dirty="0"/>
          </a:p>
        </p:txBody>
      </p:sp>
      <p:sp>
        <p:nvSpPr>
          <p:cNvPr id="12" name="Title 1"/>
          <p:cNvSpPr>
            <a:spLocks noGrp="1"/>
          </p:cNvSpPr>
          <p:nvPr>
            <p:ph type="title"/>
          </p:nvPr>
        </p:nvSpPr>
        <p:spPr>
          <a:xfrm>
            <a:off x="565344" y="299880"/>
            <a:ext cx="8763000" cy="758825"/>
          </a:xfrm>
        </p:spPr>
        <p:txBody>
          <a:bodyPr/>
          <a:lstStyle/>
          <a:p>
            <a:pPr eaLnBrk="1" hangingPunct="1"/>
            <a:r>
              <a:rPr lang="en-US" dirty="0">
                <a:solidFill>
                  <a:schemeClr val="tx2"/>
                </a:solidFill>
              </a:rPr>
              <a:t>Clinical data remain difficult to capture</a:t>
            </a:r>
          </a:p>
        </p:txBody>
      </p:sp>
      <p:graphicFrame>
        <p:nvGraphicFramePr>
          <p:cNvPr id="5" name="Chart 4"/>
          <p:cNvGraphicFramePr/>
          <p:nvPr>
            <p:extLst>
              <p:ext uri="{D42A27DB-BD31-4B8C-83A1-F6EECF244321}">
                <p14:modId xmlns:p14="http://schemas.microsoft.com/office/powerpoint/2010/main" val="2075941986"/>
              </p:ext>
            </p:extLst>
          </p:nvPr>
        </p:nvGraphicFramePr>
        <p:xfrm>
          <a:off x="457200" y="838200"/>
          <a:ext cx="84582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p:cNvSpPr/>
          <p:nvPr/>
        </p:nvSpPr>
        <p:spPr>
          <a:xfrm>
            <a:off x="5867400" y="1573479"/>
            <a:ext cx="2286000" cy="4903521"/>
          </a:xfrm>
          <a:prstGeom prst="ellipse">
            <a:avLst/>
          </a:prstGeom>
          <a:noFill/>
          <a:ln w="25400"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131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512A5E8-5340-4306-833F-06FA1BC774AA}" type="slidenum">
              <a:rPr lang="en-US"/>
              <a:pPr>
                <a:defRPr/>
              </a:pPr>
              <a:t>14</a:t>
            </a:fld>
            <a:endParaRPr lang="en-US" dirty="0"/>
          </a:p>
        </p:txBody>
      </p:sp>
      <p:sp>
        <p:nvSpPr>
          <p:cNvPr id="12" name="Title 1"/>
          <p:cNvSpPr>
            <a:spLocks noGrp="1"/>
          </p:cNvSpPr>
          <p:nvPr>
            <p:ph type="title"/>
          </p:nvPr>
        </p:nvSpPr>
        <p:spPr>
          <a:xfrm>
            <a:off x="565344" y="299880"/>
            <a:ext cx="8763000" cy="758825"/>
          </a:xfrm>
        </p:spPr>
        <p:txBody>
          <a:bodyPr/>
          <a:lstStyle/>
          <a:p>
            <a:pPr eaLnBrk="1" hangingPunct="1"/>
            <a:r>
              <a:rPr lang="en-US" dirty="0" smtClean="0">
                <a:solidFill>
                  <a:schemeClr val="tx2"/>
                </a:solidFill>
              </a:rPr>
              <a:t>Some providers continue to struggle</a:t>
            </a:r>
            <a:endParaRPr lang="en-US" dirty="0">
              <a:solidFill>
                <a:schemeClr val="tx2"/>
              </a:solidFill>
            </a:endParaRPr>
          </a:p>
        </p:txBody>
      </p:sp>
      <p:graphicFrame>
        <p:nvGraphicFramePr>
          <p:cNvPr id="7" name="Chart 6"/>
          <p:cNvGraphicFramePr>
            <a:graphicFrameLocks/>
          </p:cNvGraphicFramePr>
          <p:nvPr>
            <p:extLst>
              <p:ext uri="{D42A27DB-BD31-4B8C-83A1-F6EECF244321}">
                <p14:modId xmlns:p14="http://schemas.microsoft.com/office/powerpoint/2010/main" val="600387836"/>
              </p:ext>
            </p:extLst>
          </p:nvPr>
        </p:nvGraphicFramePr>
        <p:xfrm>
          <a:off x="619431" y="1076632"/>
          <a:ext cx="8111614" cy="54421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5858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that don’t pass the giggle test</a:t>
            </a:r>
            <a:endParaRPr lang="en-US" dirty="0"/>
          </a:p>
        </p:txBody>
      </p:sp>
      <p:sp>
        <p:nvSpPr>
          <p:cNvPr id="3" name="Slide Number Placeholder 2"/>
          <p:cNvSpPr>
            <a:spLocks noGrp="1"/>
          </p:cNvSpPr>
          <p:nvPr>
            <p:ph type="sldNum" sz="quarter" idx="10"/>
          </p:nvPr>
        </p:nvSpPr>
        <p:spPr/>
        <p:txBody>
          <a:bodyPr/>
          <a:lstStyle/>
          <a:p>
            <a:fld id="{ED70ED62-8382-46EA-8C46-9504A750DDBC}" type="slidenum">
              <a:rPr lang="en-US" smtClean="0">
                <a:solidFill>
                  <a:srgbClr val="FFFFFF"/>
                </a:solidFill>
              </a:rPr>
              <a:pPr/>
              <a:t>15</a:t>
            </a:fld>
            <a:endParaRPr lang="en-US" dirty="0">
              <a:solidFill>
                <a:srgbClr val="FFFFFF"/>
              </a:solidFill>
            </a:endParaRPr>
          </a:p>
        </p:txBody>
      </p:sp>
      <p:sp>
        <p:nvSpPr>
          <p:cNvPr id="5" name="Rectangle 3"/>
          <p:cNvSpPr>
            <a:spLocks noGrp="1" noChangeArrowheads="1"/>
          </p:cNvSpPr>
          <p:nvPr>
            <p:ph sz="quarter" idx="12"/>
          </p:nvPr>
        </p:nvSpPr>
        <p:spPr>
          <a:xfrm>
            <a:off x="722312" y="1693863"/>
            <a:ext cx="8298857" cy="4837566"/>
          </a:xfrm>
          <a:noFill/>
        </p:spPr>
        <p:txBody>
          <a:bodyPr>
            <a:normAutofit/>
          </a:bodyPr>
          <a:lstStyle/>
          <a:p>
            <a:pPr>
              <a:spcBef>
                <a:spcPts val="600"/>
              </a:spcBef>
              <a:spcAft>
                <a:spcPts val="600"/>
              </a:spcAft>
            </a:pPr>
            <a:r>
              <a:rPr lang="en-US" dirty="0"/>
              <a:t>S</a:t>
            </a:r>
            <a:r>
              <a:rPr lang="en-US" dirty="0" smtClean="0"/>
              <a:t>ervices before birth year</a:t>
            </a:r>
          </a:p>
          <a:p>
            <a:pPr>
              <a:spcBef>
                <a:spcPts val="600"/>
              </a:spcBef>
              <a:spcAft>
                <a:spcPts val="600"/>
              </a:spcAft>
            </a:pPr>
            <a:r>
              <a:rPr lang="en-US" dirty="0" smtClean="0"/>
              <a:t>Services after death date</a:t>
            </a:r>
          </a:p>
          <a:p>
            <a:pPr>
              <a:spcBef>
                <a:spcPts val="600"/>
              </a:spcBef>
              <a:spcAft>
                <a:spcPts val="600"/>
              </a:spcAft>
            </a:pPr>
            <a:r>
              <a:rPr lang="en-US" dirty="0" smtClean="0"/>
              <a:t> AIDS diagnosis year without CDC-defined AIDS</a:t>
            </a:r>
          </a:p>
          <a:p>
            <a:pPr>
              <a:spcBef>
                <a:spcPts val="600"/>
              </a:spcBef>
              <a:spcAft>
                <a:spcPts val="600"/>
              </a:spcAft>
            </a:pPr>
            <a:r>
              <a:rPr lang="en-US" dirty="0" smtClean="0"/>
              <a:t>Transgender subgroup without transgender</a:t>
            </a:r>
          </a:p>
          <a:p>
            <a:pPr>
              <a:spcBef>
                <a:spcPts val="600"/>
              </a:spcBef>
              <a:spcAft>
                <a:spcPts val="600"/>
              </a:spcAft>
            </a:pPr>
            <a:r>
              <a:rPr lang="en-US" dirty="0" smtClean="0"/>
              <a:t>Service dates come before the “first” service date</a:t>
            </a:r>
          </a:p>
        </p:txBody>
      </p:sp>
    </p:spTree>
    <p:extLst>
      <p:ext uri="{BB962C8B-B14F-4D97-AF65-F5344CB8AC3E}">
        <p14:creationId xmlns:p14="http://schemas.microsoft.com/office/powerpoint/2010/main" val="2553158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that don’t meet reporting requirements</a:t>
            </a:r>
            <a:endParaRPr lang="en-US" dirty="0"/>
          </a:p>
        </p:txBody>
      </p:sp>
      <p:sp>
        <p:nvSpPr>
          <p:cNvPr id="3" name="Slide Number Placeholder 2"/>
          <p:cNvSpPr>
            <a:spLocks noGrp="1"/>
          </p:cNvSpPr>
          <p:nvPr>
            <p:ph type="sldNum" sz="quarter" idx="10"/>
          </p:nvPr>
        </p:nvSpPr>
        <p:spPr/>
        <p:txBody>
          <a:bodyPr/>
          <a:lstStyle/>
          <a:p>
            <a:fld id="{ED70ED62-8382-46EA-8C46-9504A750DDBC}" type="slidenum">
              <a:rPr lang="en-US" smtClean="0">
                <a:solidFill>
                  <a:srgbClr val="FFFFFF"/>
                </a:solidFill>
              </a:rPr>
              <a:pPr/>
              <a:t>16</a:t>
            </a:fld>
            <a:endParaRPr lang="en-US" dirty="0">
              <a:solidFill>
                <a:srgbClr val="FFFFFF"/>
              </a:solidFill>
            </a:endParaRPr>
          </a:p>
        </p:txBody>
      </p:sp>
      <p:sp>
        <p:nvSpPr>
          <p:cNvPr id="5" name="Rectangle 3"/>
          <p:cNvSpPr>
            <a:spLocks noGrp="1" noChangeArrowheads="1"/>
          </p:cNvSpPr>
          <p:nvPr>
            <p:ph sz="quarter" idx="12"/>
          </p:nvPr>
        </p:nvSpPr>
        <p:spPr>
          <a:xfrm>
            <a:off x="722312" y="1693863"/>
            <a:ext cx="8298857" cy="4837566"/>
          </a:xfrm>
          <a:noFill/>
        </p:spPr>
        <p:txBody>
          <a:bodyPr>
            <a:normAutofit/>
          </a:bodyPr>
          <a:lstStyle/>
          <a:p>
            <a:pPr>
              <a:spcBef>
                <a:spcPts val="600"/>
              </a:spcBef>
              <a:spcAft>
                <a:spcPts val="600"/>
              </a:spcAft>
            </a:pPr>
            <a:r>
              <a:rPr lang="en-US" dirty="0" smtClean="0"/>
              <a:t>Unfunded services or clients reported </a:t>
            </a:r>
          </a:p>
          <a:p>
            <a:pPr>
              <a:spcBef>
                <a:spcPts val="600"/>
              </a:spcBef>
              <a:spcAft>
                <a:spcPts val="600"/>
              </a:spcAft>
            </a:pPr>
            <a:r>
              <a:rPr lang="en-US" dirty="0"/>
              <a:t>Services outside of the reporting period</a:t>
            </a:r>
          </a:p>
          <a:p>
            <a:pPr>
              <a:spcBef>
                <a:spcPts val="600"/>
              </a:spcBef>
              <a:spcAft>
                <a:spcPts val="600"/>
              </a:spcAft>
            </a:pPr>
            <a:r>
              <a:rPr lang="en-US" dirty="0" smtClean="0"/>
              <a:t>Is it a program issue or data quality issue?</a:t>
            </a:r>
          </a:p>
          <a:p>
            <a:pPr lvl="1">
              <a:spcBef>
                <a:spcPts val="600"/>
              </a:spcBef>
              <a:spcAft>
                <a:spcPts val="600"/>
              </a:spcAft>
            </a:pPr>
            <a:r>
              <a:rPr lang="en-US" dirty="0" smtClean="0"/>
              <a:t>Services reported without a funded contract</a:t>
            </a:r>
          </a:p>
          <a:p>
            <a:pPr lvl="1">
              <a:spcBef>
                <a:spcPts val="600"/>
              </a:spcBef>
              <a:spcAft>
                <a:spcPts val="600"/>
              </a:spcAft>
            </a:pPr>
            <a:r>
              <a:rPr lang="en-US" dirty="0" smtClean="0"/>
              <a:t>Core medical services provided to HIV-negative clients</a:t>
            </a:r>
          </a:p>
          <a:p>
            <a:pPr marL="1009650" lvl="1" indent="-609600">
              <a:spcBef>
                <a:spcPts val="600"/>
              </a:spcBef>
              <a:spcAft>
                <a:spcPts val="600"/>
              </a:spcAft>
            </a:pPr>
            <a:endParaRPr lang="en-US" dirty="0" smtClean="0"/>
          </a:p>
        </p:txBody>
      </p:sp>
    </p:spTree>
    <p:extLst>
      <p:ext uri="{BB962C8B-B14F-4D97-AF65-F5344CB8AC3E}">
        <p14:creationId xmlns:p14="http://schemas.microsoft.com/office/powerpoint/2010/main" val="2294602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Today’s Presentation</a:t>
            </a:r>
            <a:endParaRPr lang="en-US" dirty="0"/>
          </a:p>
        </p:txBody>
      </p:sp>
      <p:sp>
        <p:nvSpPr>
          <p:cNvPr id="3" name="Slide Number Placeholder 2"/>
          <p:cNvSpPr>
            <a:spLocks noGrp="1"/>
          </p:cNvSpPr>
          <p:nvPr>
            <p:ph type="sldNum" sz="quarter" idx="10"/>
          </p:nvPr>
        </p:nvSpPr>
        <p:spPr/>
        <p:txBody>
          <a:bodyPr/>
          <a:lstStyle/>
          <a:p>
            <a:fld id="{ED70ED62-8382-46EA-8C46-9504A750DDBC}" type="slidenum">
              <a:rPr lang="en-US" smtClean="0"/>
              <a:pPr/>
              <a:t>17</a:t>
            </a:fld>
            <a:endParaRPr lang="en-US" dirty="0"/>
          </a:p>
        </p:txBody>
      </p:sp>
      <p:sp>
        <p:nvSpPr>
          <p:cNvPr id="7" name="Content Placeholder 6"/>
          <p:cNvSpPr>
            <a:spLocks noGrp="1"/>
          </p:cNvSpPr>
          <p:nvPr>
            <p:ph sz="quarter" idx="12"/>
          </p:nvPr>
        </p:nvSpPr>
        <p:spPr>
          <a:xfrm>
            <a:off x="708665" y="1637124"/>
            <a:ext cx="7891462" cy="4794497"/>
          </a:xfrm>
        </p:spPr>
        <p:txBody>
          <a:bodyPr/>
          <a:lstStyle/>
          <a:p>
            <a:r>
              <a:rPr lang="en-US" dirty="0" smtClean="0">
                <a:solidFill>
                  <a:schemeClr val="bg1">
                    <a:lumMod val="75000"/>
                  </a:schemeClr>
                </a:solidFill>
              </a:rPr>
              <a:t>The Importance of Data Quality</a:t>
            </a:r>
            <a:endParaRPr lang="en-US" dirty="0">
              <a:solidFill>
                <a:schemeClr val="bg1">
                  <a:lumMod val="75000"/>
                </a:schemeClr>
              </a:solidFill>
            </a:endParaRPr>
          </a:p>
          <a:p>
            <a:r>
              <a:rPr lang="en-US" dirty="0" smtClean="0">
                <a:solidFill>
                  <a:schemeClr val="bg1">
                    <a:lumMod val="75000"/>
                  </a:schemeClr>
                </a:solidFill>
              </a:rPr>
              <a:t>Data Quality Improvements and Remaining Issues</a:t>
            </a:r>
            <a:endParaRPr lang="en-US" dirty="0">
              <a:solidFill>
                <a:schemeClr val="bg1">
                  <a:lumMod val="75000"/>
                </a:schemeClr>
              </a:solidFill>
            </a:endParaRPr>
          </a:p>
          <a:p>
            <a:r>
              <a:rPr lang="en-US" dirty="0" smtClean="0"/>
              <a:t>Tools to Help You Assess 2012 Data Quality </a:t>
            </a:r>
          </a:p>
          <a:p>
            <a:pPr lvl="1"/>
            <a:r>
              <a:rPr lang="en-US" dirty="0" smtClean="0"/>
              <a:t>Right Now!</a:t>
            </a:r>
          </a:p>
          <a:p>
            <a:pPr lvl="1"/>
            <a:r>
              <a:rPr lang="en-US" dirty="0" smtClean="0">
                <a:solidFill>
                  <a:schemeClr val="bg1">
                    <a:lumMod val="75000"/>
                  </a:schemeClr>
                </a:solidFill>
              </a:rPr>
              <a:t>At Upload (Starting January 7, 2013)</a:t>
            </a:r>
          </a:p>
        </p:txBody>
      </p:sp>
    </p:spTree>
    <p:extLst>
      <p:ext uri="{BB962C8B-B14F-4D97-AF65-F5344CB8AC3E}">
        <p14:creationId xmlns:p14="http://schemas.microsoft.com/office/powerpoint/2010/main" val="2989747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reviewing your 2012 data now!</a:t>
            </a:r>
            <a:endParaRPr lang="en-US" dirty="0"/>
          </a:p>
        </p:txBody>
      </p:sp>
      <p:sp>
        <p:nvSpPr>
          <p:cNvPr id="3" name="Slide Number Placeholder 2"/>
          <p:cNvSpPr>
            <a:spLocks noGrp="1"/>
          </p:cNvSpPr>
          <p:nvPr>
            <p:ph type="sldNum" sz="quarter" idx="10"/>
          </p:nvPr>
        </p:nvSpPr>
        <p:spPr/>
        <p:txBody>
          <a:bodyPr/>
          <a:lstStyle/>
          <a:p>
            <a:fld id="{ED70ED62-8382-46EA-8C46-9504A750DDBC}" type="slidenum">
              <a:rPr lang="en-US" smtClean="0"/>
              <a:pPr/>
              <a:t>18</a:t>
            </a:fld>
            <a:endParaRPr lang="en-US" dirty="0"/>
          </a:p>
        </p:txBody>
      </p:sp>
      <p:sp>
        <p:nvSpPr>
          <p:cNvPr id="7" name="Content Placeholder 6"/>
          <p:cNvSpPr>
            <a:spLocks noGrp="1"/>
          </p:cNvSpPr>
          <p:nvPr>
            <p:ph sz="quarter" idx="12"/>
          </p:nvPr>
        </p:nvSpPr>
        <p:spPr>
          <a:xfrm>
            <a:off x="708665" y="1637124"/>
            <a:ext cx="7891462" cy="4794497"/>
          </a:xfrm>
        </p:spPr>
        <p:txBody>
          <a:bodyPr/>
          <a:lstStyle/>
          <a:p>
            <a:r>
              <a:rPr lang="en-US" dirty="0" smtClean="0"/>
              <a:t>X-ERT</a:t>
            </a:r>
          </a:p>
          <a:p>
            <a:r>
              <a:rPr lang="en-US" dirty="0" smtClean="0"/>
              <a:t>Reports within your data management system</a:t>
            </a:r>
          </a:p>
          <a:p>
            <a:pPr lvl="1"/>
            <a:r>
              <a:rPr lang="en-US" dirty="0" smtClean="0"/>
              <a:t>Canned reports</a:t>
            </a:r>
          </a:p>
          <a:p>
            <a:pPr lvl="1"/>
            <a:r>
              <a:rPr lang="en-US" dirty="0" smtClean="0"/>
              <a:t>Customized reports</a:t>
            </a:r>
          </a:p>
          <a:p>
            <a:pPr lvl="1"/>
            <a:r>
              <a:rPr lang="en-US" dirty="0" smtClean="0"/>
              <a:t>Performance measures</a:t>
            </a:r>
          </a:p>
        </p:txBody>
      </p:sp>
    </p:spTree>
    <p:extLst>
      <p:ext uri="{BB962C8B-B14F-4D97-AF65-F5344CB8AC3E}">
        <p14:creationId xmlns:p14="http://schemas.microsoft.com/office/powerpoint/2010/main" val="38190821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09600" y="432620"/>
            <a:ext cx="8534400" cy="758825"/>
          </a:xfrm>
        </p:spPr>
        <p:txBody>
          <a:bodyPr/>
          <a:lstStyle/>
          <a:p>
            <a:pPr eaLnBrk="1" hangingPunct="1"/>
            <a:r>
              <a:rPr lang="en-US" dirty="0" smtClean="0"/>
              <a:t>Why X-ERT?</a:t>
            </a:r>
          </a:p>
        </p:txBody>
      </p:sp>
      <p:sp>
        <p:nvSpPr>
          <p:cNvPr id="3" name="Content Placeholder 2"/>
          <p:cNvSpPr>
            <a:spLocks noGrp="1"/>
          </p:cNvSpPr>
          <p:nvPr>
            <p:ph sz="quarter" idx="4294967295"/>
          </p:nvPr>
        </p:nvSpPr>
        <p:spPr>
          <a:xfrm>
            <a:off x="766916" y="1219200"/>
            <a:ext cx="8042122" cy="4562168"/>
          </a:xfrm>
          <a:prstGeom prst="rect">
            <a:avLst/>
          </a:prstGeom>
        </p:spPr>
        <p:txBody>
          <a:bodyPr>
            <a:noAutofit/>
          </a:bodyPr>
          <a:lstStyle/>
          <a:p>
            <a:pPr eaLnBrk="1" fontAlgn="auto" hangingPunct="1">
              <a:spcBef>
                <a:spcPts val="0"/>
              </a:spcBef>
              <a:spcAft>
                <a:spcPts val="1800"/>
              </a:spcAft>
              <a:defRPr/>
            </a:pPr>
            <a:r>
              <a:rPr lang="en-US" sz="2800" dirty="0" smtClean="0"/>
              <a:t>Many providers perceive the XML file as a black box</a:t>
            </a:r>
          </a:p>
          <a:p>
            <a:pPr eaLnBrk="1" fontAlgn="auto" hangingPunct="1">
              <a:spcBef>
                <a:spcPts val="0"/>
              </a:spcBef>
              <a:spcAft>
                <a:spcPts val="1800"/>
              </a:spcAft>
              <a:defRPr/>
            </a:pPr>
            <a:r>
              <a:rPr lang="en-US" sz="2800" dirty="0" smtClean="0"/>
              <a:t>T-REX already includes the ability to convert the client-level data file from XML to Access </a:t>
            </a:r>
          </a:p>
          <a:p>
            <a:pPr eaLnBrk="1" fontAlgn="auto" hangingPunct="1">
              <a:spcBef>
                <a:spcPts val="0"/>
              </a:spcBef>
              <a:spcAft>
                <a:spcPts val="1200"/>
              </a:spcAft>
              <a:defRPr/>
            </a:pPr>
            <a:r>
              <a:rPr lang="en-US" sz="2800" dirty="0" smtClean="0"/>
              <a:t>X-ERT builds on this ability, converting from Access to a flat Excel file</a:t>
            </a:r>
          </a:p>
          <a:p>
            <a:pPr marL="0" indent="0" eaLnBrk="1" fontAlgn="auto" hangingPunct="1">
              <a:spcBef>
                <a:spcPts val="0"/>
              </a:spcBef>
              <a:spcAft>
                <a:spcPts val="1200"/>
              </a:spcAft>
              <a:buNone/>
              <a:defRPr/>
            </a:pPr>
            <a:endParaRPr lang="en-US" sz="3200" dirty="0" smtClean="0"/>
          </a:p>
        </p:txBody>
      </p:sp>
      <p:sp>
        <p:nvSpPr>
          <p:cNvPr id="4" name="Rectangle 3"/>
          <p:cNvSpPr/>
          <p:nvPr/>
        </p:nvSpPr>
        <p:spPr>
          <a:xfrm>
            <a:off x="0" y="6353294"/>
            <a:ext cx="396262" cy="369332"/>
          </a:xfrm>
          <a:prstGeom prst="rect">
            <a:avLst/>
          </a:prstGeom>
        </p:spPr>
        <p:txBody>
          <a:bodyPr wrap="none">
            <a:spAutoFit/>
          </a:bodyPr>
          <a:lstStyle/>
          <a:p>
            <a:fld id="{ED70ED62-8382-46EA-8C46-9504A750DDBC}" type="slidenum">
              <a:rPr lang="en-US">
                <a:solidFill>
                  <a:schemeClr val="bg1"/>
                </a:solidFill>
              </a:rPr>
              <a:pPr/>
              <a:t>19</a:t>
            </a:fld>
            <a:endParaRPr lang="en-US" dirty="0">
              <a:solidFill>
                <a:schemeClr val="bg1"/>
              </a:solidFill>
            </a:endParaRPr>
          </a:p>
        </p:txBody>
      </p:sp>
    </p:spTree>
    <p:extLst>
      <p:ext uri="{BB962C8B-B14F-4D97-AF65-F5344CB8AC3E}">
        <p14:creationId xmlns:p14="http://schemas.microsoft.com/office/powerpoint/2010/main" val="1083664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Today’s Presentation</a:t>
            </a:r>
            <a:endParaRPr lang="en-US" dirty="0"/>
          </a:p>
        </p:txBody>
      </p:sp>
      <p:sp>
        <p:nvSpPr>
          <p:cNvPr id="3" name="Slide Number Placeholder 2"/>
          <p:cNvSpPr>
            <a:spLocks noGrp="1"/>
          </p:cNvSpPr>
          <p:nvPr>
            <p:ph type="sldNum" sz="quarter" idx="10"/>
          </p:nvPr>
        </p:nvSpPr>
        <p:spPr/>
        <p:txBody>
          <a:bodyPr/>
          <a:lstStyle/>
          <a:p>
            <a:fld id="{ED70ED62-8382-46EA-8C46-9504A750DDBC}" type="slidenum">
              <a:rPr lang="en-US" smtClean="0"/>
              <a:pPr/>
              <a:t>2</a:t>
            </a:fld>
            <a:endParaRPr lang="en-US" dirty="0"/>
          </a:p>
        </p:txBody>
      </p:sp>
      <p:sp>
        <p:nvSpPr>
          <p:cNvPr id="7" name="Content Placeholder 6"/>
          <p:cNvSpPr>
            <a:spLocks noGrp="1"/>
          </p:cNvSpPr>
          <p:nvPr>
            <p:ph sz="quarter" idx="12"/>
          </p:nvPr>
        </p:nvSpPr>
        <p:spPr>
          <a:xfrm>
            <a:off x="708665" y="1637124"/>
            <a:ext cx="7891462" cy="4794497"/>
          </a:xfrm>
        </p:spPr>
        <p:txBody>
          <a:bodyPr/>
          <a:lstStyle/>
          <a:p>
            <a:r>
              <a:rPr lang="en-US" dirty="0" smtClean="0"/>
              <a:t>The Importance of Data Quality</a:t>
            </a:r>
            <a:endParaRPr lang="en-US" dirty="0"/>
          </a:p>
          <a:p>
            <a:r>
              <a:rPr lang="en-US" dirty="0" smtClean="0"/>
              <a:t>Data Quality Improvements and Remaining Issues</a:t>
            </a:r>
            <a:endParaRPr lang="en-US" dirty="0"/>
          </a:p>
          <a:p>
            <a:r>
              <a:rPr lang="en-US" dirty="0" smtClean="0"/>
              <a:t>Tools to Help You Assess Data Quality </a:t>
            </a:r>
          </a:p>
          <a:p>
            <a:pPr lvl="1"/>
            <a:r>
              <a:rPr lang="en-US" dirty="0" smtClean="0"/>
              <a:t>Right Now!</a:t>
            </a:r>
          </a:p>
          <a:p>
            <a:pPr lvl="1"/>
            <a:r>
              <a:rPr lang="en-US" dirty="0" smtClean="0"/>
              <a:t>At Upload (Starting January 7, 2013)</a:t>
            </a:r>
          </a:p>
        </p:txBody>
      </p:sp>
    </p:spTree>
    <p:extLst>
      <p:ext uri="{BB962C8B-B14F-4D97-AF65-F5344CB8AC3E}">
        <p14:creationId xmlns:p14="http://schemas.microsoft.com/office/powerpoint/2010/main" val="353773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42252" y="566055"/>
            <a:ext cx="8534400" cy="758825"/>
          </a:xfrm>
        </p:spPr>
        <p:txBody>
          <a:bodyPr/>
          <a:lstStyle/>
          <a:p>
            <a:pPr eaLnBrk="1" hangingPunct="1"/>
            <a:r>
              <a:rPr lang="en-US" sz="3200" dirty="0" smtClean="0"/>
              <a:t>X-ERT matches reports in the RSR Web System </a:t>
            </a:r>
          </a:p>
        </p:txBody>
      </p:sp>
      <p:sp>
        <p:nvSpPr>
          <p:cNvPr id="3" name="Content Placeholder 2"/>
          <p:cNvSpPr>
            <a:spLocks noGrp="1"/>
          </p:cNvSpPr>
          <p:nvPr>
            <p:ph sz="quarter" idx="4294967295"/>
          </p:nvPr>
        </p:nvSpPr>
        <p:spPr>
          <a:xfrm>
            <a:off x="566052" y="1219200"/>
            <a:ext cx="8504238" cy="4953000"/>
          </a:xfrm>
          <a:prstGeom prst="rect">
            <a:avLst/>
          </a:prstGeom>
        </p:spPr>
        <p:txBody>
          <a:bodyPr>
            <a:noAutofit/>
          </a:bodyPr>
          <a:lstStyle/>
          <a:p>
            <a:pPr marL="0" indent="0" eaLnBrk="1" fontAlgn="auto" hangingPunct="1">
              <a:spcBef>
                <a:spcPts val="0"/>
              </a:spcBef>
              <a:spcAft>
                <a:spcPts val="1200"/>
              </a:spcAft>
              <a:buNone/>
              <a:defRPr/>
            </a:pPr>
            <a:endParaRPr lang="en-US" sz="3200" dirty="0" smtClean="0"/>
          </a:p>
          <a:p>
            <a:pPr eaLnBrk="1" fontAlgn="auto" hangingPunct="1">
              <a:spcBef>
                <a:spcPts val="0"/>
              </a:spcBef>
              <a:spcAft>
                <a:spcPts val="1200"/>
              </a:spcAft>
              <a:defRPr/>
            </a:pPr>
            <a:r>
              <a:rPr lang="en-US" sz="3200" dirty="0" smtClean="0"/>
              <a:t>Upload Confirmation Report, split into three pieces: </a:t>
            </a:r>
          </a:p>
          <a:p>
            <a:pPr lvl="1" eaLnBrk="1" fontAlgn="auto" hangingPunct="1">
              <a:spcBef>
                <a:spcPts val="0"/>
              </a:spcBef>
              <a:spcAft>
                <a:spcPts val="0"/>
              </a:spcAft>
              <a:defRPr/>
            </a:pPr>
            <a:r>
              <a:rPr lang="en-US" dirty="0" smtClean="0"/>
              <a:t>Client demographics</a:t>
            </a:r>
          </a:p>
          <a:p>
            <a:pPr lvl="1" eaLnBrk="1" fontAlgn="auto" hangingPunct="1">
              <a:spcBef>
                <a:spcPts val="0"/>
              </a:spcBef>
              <a:spcAft>
                <a:spcPts val="0"/>
              </a:spcAft>
              <a:defRPr/>
            </a:pPr>
            <a:r>
              <a:rPr lang="en-US" dirty="0" smtClean="0"/>
              <a:t>Services</a:t>
            </a:r>
          </a:p>
          <a:p>
            <a:pPr lvl="1" eaLnBrk="1" fontAlgn="auto" hangingPunct="1">
              <a:spcBef>
                <a:spcPts val="0"/>
              </a:spcBef>
              <a:spcAft>
                <a:spcPts val="1200"/>
              </a:spcAft>
              <a:defRPr/>
            </a:pPr>
            <a:r>
              <a:rPr lang="en-US" dirty="0" smtClean="0"/>
              <a:t>Clinical data</a:t>
            </a:r>
          </a:p>
          <a:p>
            <a:pPr eaLnBrk="1" fontAlgn="auto" hangingPunct="1">
              <a:spcBef>
                <a:spcPts val="0"/>
              </a:spcBef>
              <a:spcAft>
                <a:spcPts val="1200"/>
              </a:spcAft>
              <a:defRPr/>
            </a:pPr>
            <a:r>
              <a:rPr lang="en-US" sz="3200" dirty="0" smtClean="0"/>
              <a:t>Validation checks </a:t>
            </a:r>
          </a:p>
          <a:p>
            <a:pPr eaLnBrk="1" fontAlgn="auto" hangingPunct="1">
              <a:spcBef>
                <a:spcPts val="0"/>
              </a:spcBef>
              <a:spcAft>
                <a:spcPts val="1200"/>
              </a:spcAft>
              <a:defRPr/>
            </a:pPr>
            <a:r>
              <a:rPr lang="en-US" sz="3200" dirty="0" smtClean="0"/>
              <a:t>Completeness Report</a:t>
            </a:r>
            <a:endParaRPr lang="en-US" dirty="0"/>
          </a:p>
        </p:txBody>
      </p:sp>
      <p:sp>
        <p:nvSpPr>
          <p:cNvPr id="4" name="Rectangle 3"/>
          <p:cNvSpPr/>
          <p:nvPr/>
        </p:nvSpPr>
        <p:spPr>
          <a:xfrm>
            <a:off x="0" y="6322814"/>
            <a:ext cx="396262" cy="369332"/>
          </a:xfrm>
          <a:prstGeom prst="rect">
            <a:avLst/>
          </a:prstGeom>
        </p:spPr>
        <p:txBody>
          <a:bodyPr wrap="none">
            <a:spAutoFit/>
          </a:bodyPr>
          <a:lstStyle/>
          <a:p>
            <a:fld id="{ED70ED62-8382-46EA-8C46-9504A750DDBC}" type="slidenum">
              <a:rPr lang="en-US">
                <a:solidFill>
                  <a:schemeClr val="bg1"/>
                </a:solidFill>
              </a:rPr>
              <a:pPr/>
              <a:t>20</a:t>
            </a:fld>
            <a:endParaRPr lang="en-US" dirty="0">
              <a:solidFill>
                <a:schemeClr val="bg1"/>
              </a:solidFill>
            </a:endParaRPr>
          </a:p>
        </p:txBody>
      </p:sp>
    </p:spTree>
    <p:extLst>
      <p:ext uri="{BB962C8B-B14F-4D97-AF65-F5344CB8AC3E}">
        <p14:creationId xmlns:p14="http://schemas.microsoft.com/office/powerpoint/2010/main" val="984329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42252" y="457200"/>
            <a:ext cx="8534400" cy="758825"/>
          </a:xfrm>
        </p:spPr>
        <p:txBody>
          <a:bodyPr/>
          <a:lstStyle/>
          <a:p>
            <a:pPr eaLnBrk="1" hangingPunct="1"/>
            <a:r>
              <a:rPr lang="en-US" sz="4000" dirty="0" smtClean="0"/>
              <a:t>How to use X-ERT</a:t>
            </a:r>
          </a:p>
        </p:txBody>
      </p:sp>
      <p:sp>
        <p:nvSpPr>
          <p:cNvPr id="3" name="Content Placeholder 2"/>
          <p:cNvSpPr>
            <a:spLocks noGrp="1"/>
          </p:cNvSpPr>
          <p:nvPr>
            <p:ph sz="quarter" idx="4294967295"/>
          </p:nvPr>
        </p:nvSpPr>
        <p:spPr>
          <a:xfrm>
            <a:off x="544281" y="1219200"/>
            <a:ext cx="8504238" cy="4953000"/>
          </a:xfrm>
          <a:prstGeom prst="rect">
            <a:avLst/>
          </a:prstGeom>
        </p:spPr>
        <p:txBody>
          <a:bodyPr>
            <a:noAutofit/>
          </a:bodyPr>
          <a:lstStyle/>
          <a:p>
            <a:pPr marL="0" indent="0" eaLnBrk="1" fontAlgn="auto" hangingPunct="1">
              <a:spcBef>
                <a:spcPts val="0"/>
              </a:spcBef>
              <a:spcAft>
                <a:spcPts val="1200"/>
              </a:spcAft>
              <a:buNone/>
              <a:defRPr/>
            </a:pPr>
            <a:endParaRPr lang="en-US" sz="3200" dirty="0" smtClean="0"/>
          </a:p>
          <a:p>
            <a:pPr eaLnBrk="1" fontAlgn="auto" hangingPunct="1">
              <a:spcBef>
                <a:spcPts val="0"/>
              </a:spcBef>
              <a:spcAft>
                <a:spcPts val="1200"/>
              </a:spcAft>
              <a:defRPr/>
            </a:pPr>
            <a:r>
              <a:rPr lang="en-US" sz="3200" dirty="0" smtClean="0"/>
              <a:t>Create your client-level XML file</a:t>
            </a:r>
          </a:p>
          <a:p>
            <a:pPr eaLnBrk="1" fontAlgn="auto" hangingPunct="1">
              <a:spcBef>
                <a:spcPts val="0"/>
              </a:spcBef>
              <a:spcAft>
                <a:spcPts val="1200"/>
              </a:spcAft>
              <a:defRPr/>
            </a:pPr>
            <a:r>
              <a:rPr lang="en-US" dirty="0" smtClean="0"/>
              <a:t>Upload the file into T-REX</a:t>
            </a:r>
          </a:p>
          <a:p>
            <a:pPr eaLnBrk="1" fontAlgn="auto" hangingPunct="1">
              <a:spcBef>
                <a:spcPts val="0"/>
              </a:spcBef>
              <a:spcAft>
                <a:spcPts val="1200"/>
              </a:spcAft>
              <a:defRPr/>
            </a:pPr>
            <a:r>
              <a:rPr lang="en-US" dirty="0" smtClean="0"/>
              <a:t>Use the “X-ERT Form” in T-REX to create a flat file in Excel</a:t>
            </a:r>
          </a:p>
          <a:p>
            <a:pPr eaLnBrk="1" fontAlgn="auto" hangingPunct="1">
              <a:spcBef>
                <a:spcPts val="0"/>
              </a:spcBef>
              <a:spcAft>
                <a:spcPts val="1200"/>
              </a:spcAft>
              <a:defRPr/>
            </a:pPr>
            <a:r>
              <a:rPr lang="en-US" dirty="0" smtClean="0"/>
              <a:t>Copy the flat file into an Excel template to check your data  </a:t>
            </a:r>
            <a:endParaRPr lang="en-US" dirty="0"/>
          </a:p>
        </p:txBody>
      </p:sp>
      <p:sp>
        <p:nvSpPr>
          <p:cNvPr id="4" name="Rectangle 3"/>
          <p:cNvSpPr/>
          <p:nvPr/>
        </p:nvSpPr>
        <p:spPr>
          <a:xfrm>
            <a:off x="-15251" y="6488668"/>
            <a:ext cx="396262" cy="369332"/>
          </a:xfrm>
          <a:prstGeom prst="rect">
            <a:avLst/>
          </a:prstGeom>
        </p:spPr>
        <p:txBody>
          <a:bodyPr wrap="none">
            <a:spAutoFit/>
          </a:bodyPr>
          <a:lstStyle/>
          <a:p>
            <a:fld id="{ED70ED62-8382-46EA-8C46-9504A750DDBC}" type="slidenum">
              <a:rPr lang="en-US">
                <a:solidFill>
                  <a:schemeClr val="bg1"/>
                </a:solidFill>
              </a:rPr>
              <a:pPr/>
              <a:t>21</a:t>
            </a:fld>
            <a:endParaRPr lang="en-US" dirty="0">
              <a:solidFill>
                <a:schemeClr val="bg1"/>
              </a:solidFill>
            </a:endParaRPr>
          </a:p>
        </p:txBody>
      </p:sp>
    </p:spTree>
    <p:extLst>
      <p:ext uri="{BB962C8B-B14F-4D97-AF65-F5344CB8AC3E}">
        <p14:creationId xmlns:p14="http://schemas.microsoft.com/office/powerpoint/2010/main" val="23812191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42252" y="457200"/>
            <a:ext cx="8534400" cy="758825"/>
          </a:xfrm>
        </p:spPr>
        <p:txBody>
          <a:bodyPr/>
          <a:lstStyle/>
          <a:p>
            <a:pPr eaLnBrk="1" hangingPunct="1"/>
            <a:r>
              <a:rPr lang="en-US" sz="3200" dirty="0" smtClean="0"/>
              <a:t>Counts tab mimics Confirmation Report</a:t>
            </a:r>
          </a:p>
        </p:txBody>
      </p:sp>
      <p:pic>
        <p:nvPicPr>
          <p:cNvPr id="5" name="Content Placeholder 4"/>
          <p:cNvPicPr>
            <a:picLocks noGrp="1"/>
          </p:cNvPicPr>
          <p:nvPr>
            <p:ph sz="quarter" idx="4294967295"/>
          </p:nvPr>
        </p:nvPicPr>
        <p:blipFill>
          <a:blip r:embed="rId3">
            <a:extLst>
              <a:ext uri="{28A0092B-C50C-407E-A947-70E740481C1C}">
                <a14:useLocalDpi xmlns:a14="http://schemas.microsoft.com/office/drawing/2010/main" val="0"/>
              </a:ext>
            </a:extLst>
          </a:blip>
          <a:stretch>
            <a:fillRect/>
          </a:stretch>
        </p:blipFill>
        <p:spPr bwMode="auto">
          <a:xfrm>
            <a:off x="1371600" y="1219200"/>
            <a:ext cx="6187440" cy="5532120"/>
          </a:xfrm>
          <a:prstGeom prst="rect">
            <a:avLst/>
          </a:prstGeom>
          <a:noFill/>
          <a:ln w="9525" cmpd="sng">
            <a:solidFill>
              <a:srgbClr val="000000"/>
            </a:solidFill>
            <a:miter lim="800000"/>
            <a:headEnd/>
            <a:tailEnd/>
          </a:ln>
          <a:effectLst/>
        </p:spPr>
      </p:pic>
      <p:sp>
        <p:nvSpPr>
          <p:cNvPr id="4" name="Rectangle 3"/>
          <p:cNvSpPr/>
          <p:nvPr/>
        </p:nvSpPr>
        <p:spPr>
          <a:xfrm>
            <a:off x="0" y="6353294"/>
            <a:ext cx="396262" cy="369332"/>
          </a:xfrm>
          <a:prstGeom prst="rect">
            <a:avLst/>
          </a:prstGeom>
        </p:spPr>
        <p:txBody>
          <a:bodyPr wrap="none">
            <a:spAutoFit/>
          </a:bodyPr>
          <a:lstStyle/>
          <a:p>
            <a:fld id="{ED70ED62-8382-46EA-8C46-9504A750DDBC}" type="slidenum">
              <a:rPr lang="en-US">
                <a:solidFill>
                  <a:schemeClr val="bg1"/>
                </a:solidFill>
              </a:rPr>
              <a:pPr/>
              <a:t>22</a:t>
            </a:fld>
            <a:endParaRPr lang="en-US" dirty="0">
              <a:solidFill>
                <a:schemeClr val="bg1"/>
              </a:solidFill>
            </a:endParaRPr>
          </a:p>
        </p:txBody>
      </p:sp>
    </p:spTree>
    <p:extLst>
      <p:ext uri="{BB962C8B-B14F-4D97-AF65-F5344CB8AC3E}">
        <p14:creationId xmlns:p14="http://schemas.microsoft.com/office/powerpoint/2010/main" val="15295573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42252" y="457200"/>
            <a:ext cx="8534400" cy="758825"/>
          </a:xfrm>
        </p:spPr>
        <p:txBody>
          <a:bodyPr/>
          <a:lstStyle/>
          <a:p>
            <a:pPr eaLnBrk="1" hangingPunct="1"/>
            <a:r>
              <a:rPr lang="en-US" sz="3200" dirty="0" smtClean="0"/>
              <a:t>Validation Checks tab mimics Validation Report</a:t>
            </a:r>
          </a:p>
        </p:txBody>
      </p:sp>
      <p:pic>
        <p:nvPicPr>
          <p:cNvPr id="6" name="Picture 5"/>
          <p:cNvPicPr/>
          <p:nvPr/>
        </p:nvPicPr>
        <p:blipFill rotWithShape="1">
          <a:blip r:embed="rId3">
            <a:extLst>
              <a:ext uri="{28A0092B-C50C-407E-A947-70E740481C1C}">
                <a14:useLocalDpi xmlns:a14="http://schemas.microsoft.com/office/drawing/2010/main" val="0"/>
              </a:ext>
            </a:extLst>
          </a:blip>
          <a:srcRect l="60150" t="27778" r="8026" b="4871"/>
          <a:stretch/>
        </p:blipFill>
        <p:spPr bwMode="auto">
          <a:xfrm>
            <a:off x="1021080" y="1322070"/>
            <a:ext cx="7589520" cy="501777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0" y="6353294"/>
            <a:ext cx="396262" cy="369332"/>
          </a:xfrm>
          <a:prstGeom prst="rect">
            <a:avLst/>
          </a:prstGeom>
        </p:spPr>
        <p:txBody>
          <a:bodyPr wrap="none">
            <a:spAutoFit/>
          </a:bodyPr>
          <a:lstStyle/>
          <a:p>
            <a:fld id="{ED70ED62-8382-46EA-8C46-9504A750DDBC}" type="slidenum">
              <a:rPr lang="en-US">
                <a:solidFill>
                  <a:schemeClr val="bg1"/>
                </a:solidFill>
              </a:rPr>
              <a:pPr/>
              <a:t>23</a:t>
            </a:fld>
            <a:endParaRPr lang="en-US" dirty="0">
              <a:solidFill>
                <a:schemeClr val="bg1"/>
              </a:solidFill>
            </a:endParaRPr>
          </a:p>
        </p:txBody>
      </p:sp>
    </p:spTree>
    <p:extLst>
      <p:ext uri="{BB962C8B-B14F-4D97-AF65-F5344CB8AC3E}">
        <p14:creationId xmlns:p14="http://schemas.microsoft.com/office/powerpoint/2010/main" val="2924871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42252" y="457200"/>
            <a:ext cx="8534400" cy="758825"/>
          </a:xfrm>
        </p:spPr>
        <p:txBody>
          <a:bodyPr/>
          <a:lstStyle/>
          <a:p>
            <a:pPr eaLnBrk="1" hangingPunct="1"/>
            <a:r>
              <a:rPr lang="en-US" sz="3200" dirty="0" smtClean="0"/>
              <a:t>Missing Validations tab mimics Validation Report</a:t>
            </a:r>
          </a:p>
        </p:txBody>
      </p:sp>
      <p:sp>
        <p:nvSpPr>
          <p:cNvPr id="7" name="Rectangle 6"/>
          <p:cNvSpPr/>
          <p:nvPr/>
        </p:nvSpPr>
        <p:spPr>
          <a:xfrm>
            <a:off x="0" y="6353294"/>
            <a:ext cx="396262" cy="369332"/>
          </a:xfrm>
          <a:prstGeom prst="rect">
            <a:avLst/>
          </a:prstGeom>
        </p:spPr>
        <p:txBody>
          <a:bodyPr wrap="none">
            <a:spAutoFit/>
          </a:bodyPr>
          <a:lstStyle/>
          <a:p>
            <a:fld id="{ED70ED62-8382-46EA-8C46-9504A750DDBC}" type="slidenum">
              <a:rPr lang="en-US">
                <a:solidFill>
                  <a:schemeClr val="bg1"/>
                </a:solidFill>
              </a:rPr>
              <a:pPr/>
              <a:t>24</a:t>
            </a:fld>
            <a:endParaRPr lang="en-US" dirty="0">
              <a:solidFill>
                <a:schemeClr val="bg1"/>
              </a:solidFill>
            </a:endParaRPr>
          </a:p>
        </p:txBody>
      </p:sp>
      <p:pic>
        <p:nvPicPr>
          <p:cNvPr id="5" name="Picture 4"/>
          <p:cNvPicPr/>
          <p:nvPr/>
        </p:nvPicPr>
        <p:blipFill rotWithShape="1">
          <a:blip r:embed="rId3"/>
          <a:srcRect l="59866" t="27778" r="9330" b="6746"/>
          <a:stretch/>
        </p:blipFill>
        <p:spPr bwMode="auto">
          <a:xfrm>
            <a:off x="1188720" y="1388744"/>
            <a:ext cx="7071360" cy="52406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54268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42252" y="457200"/>
            <a:ext cx="8534400" cy="758825"/>
          </a:xfrm>
        </p:spPr>
        <p:txBody>
          <a:bodyPr/>
          <a:lstStyle/>
          <a:p>
            <a:pPr eaLnBrk="1" hangingPunct="1"/>
            <a:r>
              <a:rPr lang="en-US" sz="3200" dirty="0" smtClean="0"/>
              <a:t>Completeness tab mimics Completeness Report</a:t>
            </a:r>
          </a:p>
        </p:txBody>
      </p:sp>
      <p:sp>
        <p:nvSpPr>
          <p:cNvPr id="7" name="Rectangle 6"/>
          <p:cNvSpPr/>
          <p:nvPr/>
        </p:nvSpPr>
        <p:spPr>
          <a:xfrm>
            <a:off x="0" y="6353294"/>
            <a:ext cx="396262" cy="369332"/>
          </a:xfrm>
          <a:prstGeom prst="rect">
            <a:avLst/>
          </a:prstGeom>
        </p:spPr>
        <p:txBody>
          <a:bodyPr wrap="none">
            <a:spAutoFit/>
          </a:bodyPr>
          <a:lstStyle/>
          <a:p>
            <a:fld id="{ED70ED62-8382-46EA-8C46-9504A750DDBC}" type="slidenum">
              <a:rPr lang="en-US">
                <a:solidFill>
                  <a:schemeClr val="bg1"/>
                </a:solidFill>
              </a:rPr>
              <a:pPr/>
              <a:t>25</a:t>
            </a:fld>
            <a:endParaRPr lang="en-US" dirty="0">
              <a:solidFill>
                <a:schemeClr val="bg1"/>
              </a:solidFill>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935480" y="1463039"/>
            <a:ext cx="5798820" cy="5234305"/>
          </a:xfrm>
          <a:prstGeom prst="rect">
            <a:avLst/>
          </a:prstGeom>
          <a:noFill/>
          <a:ln>
            <a:noFill/>
          </a:ln>
        </p:spPr>
      </p:pic>
    </p:spTree>
    <p:extLst>
      <p:ext uri="{BB962C8B-B14F-4D97-AF65-F5344CB8AC3E}">
        <p14:creationId xmlns:p14="http://schemas.microsoft.com/office/powerpoint/2010/main" val="25233763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 within your data management system</a:t>
            </a:r>
            <a:endParaRPr lang="en-US" dirty="0"/>
          </a:p>
        </p:txBody>
      </p:sp>
      <p:sp>
        <p:nvSpPr>
          <p:cNvPr id="3" name="Slide Number Placeholder 2"/>
          <p:cNvSpPr>
            <a:spLocks noGrp="1"/>
          </p:cNvSpPr>
          <p:nvPr>
            <p:ph type="sldNum" sz="quarter" idx="10"/>
          </p:nvPr>
        </p:nvSpPr>
        <p:spPr/>
        <p:txBody>
          <a:bodyPr/>
          <a:lstStyle/>
          <a:p>
            <a:fld id="{ED70ED62-8382-46EA-8C46-9504A750DDBC}" type="slidenum">
              <a:rPr lang="en-US" smtClean="0">
                <a:solidFill>
                  <a:srgbClr val="FFFFFF"/>
                </a:solidFill>
              </a:rPr>
              <a:pPr/>
              <a:t>26</a:t>
            </a:fld>
            <a:endParaRPr lang="en-US" dirty="0">
              <a:solidFill>
                <a:srgbClr val="FFFFFF"/>
              </a:solidFill>
            </a:endParaRPr>
          </a:p>
        </p:txBody>
      </p:sp>
      <p:sp>
        <p:nvSpPr>
          <p:cNvPr id="5" name="Rectangle 3"/>
          <p:cNvSpPr>
            <a:spLocks noGrp="1" noChangeArrowheads="1"/>
          </p:cNvSpPr>
          <p:nvPr>
            <p:ph sz="quarter" idx="12"/>
          </p:nvPr>
        </p:nvSpPr>
        <p:spPr>
          <a:xfrm>
            <a:off x="722313" y="1569266"/>
            <a:ext cx="7891462" cy="5308978"/>
          </a:xfrm>
        </p:spPr>
        <p:txBody>
          <a:bodyPr>
            <a:normAutofit/>
          </a:bodyPr>
          <a:lstStyle/>
          <a:p>
            <a:pPr>
              <a:spcBef>
                <a:spcPts val="600"/>
              </a:spcBef>
              <a:spcAft>
                <a:spcPts val="1200"/>
              </a:spcAft>
            </a:pPr>
            <a:r>
              <a:rPr lang="en-US" sz="3200" dirty="0" smtClean="0"/>
              <a:t>Canned reports</a:t>
            </a:r>
          </a:p>
          <a:p>
            <a:pPr>
              <a:spcBef>
                <a:spcPts val="600"/>
              </a:spcBef>
              <a:spcAft>
                <a:spcPts val="1200"/>
              </a:spcAft>
            </a:pPr>
            <a:r>
              <a:rPr lang="en-US" sz="3200" dirty="0" smtClean="0"/>
              <a:t>Customized reports</a:t>
            </a:r>
          </a:p>
          <a:p>
            <a:pPr>
              <a:spcBef>
                <a:spcPts val="600"/>
              </a:spcBef>
              <a:spcAft>
                <a:spcPts val="1200"/>
              </a:spcAft>
            </a:pPr>
            <a:r>
              <a:rPr lang="en-US" sz="3200" dirty="0" smtClean="0"/>
              <a:t>Performance measures (canned or customized)</a:t>
            </a:r>
          </a:p>
          <a:p>
            <a:pPr>
              <a:spcBef>
                <a:spcPts val="600"/>
              </a:spcBef>
              <a:spcAft>
                <a:spcPts val="1200"/>
              </a:spcAft>
            </a:pPr>
            <a:endParaRPr lang="en-US" sz="3600" dirty="0" smtClean="0"/>
          </a:p>
          <a:p>
            <a:pPr>
              <a:spcBef>
                <a:spcPct val="0"/>
              </a:spcBef>
              <a:spcAft>
                <a:spcPct val="30000"/>
              </a:spcAft>
            </a:pPr>
            <a:endParaRPr lang="en-US" sz="3600" dirty="0" smtClean="0"/>
          </a:p>
        </p:txBody>
      </p:sp>
    </p:spTree>
    <p:extLst>
      <p:ext uri="{BB962C8B-B14F-4D97-AF65-F5344CB8AC3E}">
        <p14:creationId xmlns:p14="http://schemas.microsoft.com/office/powerpoint/2010/main" val="318314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Canned reports</a:t>
            </a:r>
            <a:endParaRPr lang="en-US" dirty="0"/>
          </a:p>
        </p:txBody>
      </p:sp>
      <p:sp>
        <p:nvSpPr>
          <p:cNvPr id="3" name="Slide Number Placeholder 2"/>
          <p:cNvSpPr>
            <a:spLocks noGrp="1"/>
          </p:cNvSpPr>
          <p:nvPr>
            <p:ph type="sldNum" sz="quarter" idx="10"/>
          </p:nvPr>
        </p:nvSpPr>
        <p:spPr/>
        <p:txBody>
          <a:bodyPr/>
          <a:lstStyle/>
          <a:p>
            <a:fld id="{ED70ED62-8382-46EA-8C46-9504A750DDBC}" type="slidenum">
              <a:rPr lang="en-US" smtClean="0">
                <a:solidFill>
                  <a:srgbClr val="FFFFFF"/>
                </a:solidFill>
              </a:rPr>
              <a:pPr/>
              <a:t>27</a:t>
            </a:fld>
            <a:endParaRPr lang="en-US" dirty="0">
              <a:solidFill>
                <a:srgbClr val="FFFFFF"/>
              </a:solidFill>
            </a:endParaRPr>
          </a:p>
        </p:txBody>
      </p:sp>
      <p:sp>
        <p:nvSpPr>
          <p:cNvPr id="5" name="Rectangle 3"/>
          <p:cNvSpPr>
            <a:spLocks noGrp="1" noChangeArrowheads="1"/>
          </p:cNvSpPr>
          <p:nvPr>
            <p:ph sz="quarter" idx="12"/>
          </p:nvPr>
        </p:nvSpPr>
        <p:spPr>
          <a:xfrm>
            <a:off x="722313" y="1508306"/>
            <a:ext cx="7891462" cy="5308978"/>
          </a:xfrm>
        </p:spPr>
        <p:txBody>
          <a:bodyPr>
            <a:normAutofit/>
          </a:bodyPr>
          <a:lstStyle/>
          <a:p>
            <a:pPr>
              <a:spcBef>
                <a:spcPts val="600"/>
              </a:spcBef>
              <a:spcAft>
                <a:spcPts val="1200"/>
              </a:spcAft>
            </a:pPr>
            <a:r>
              <a:rPr lang="en-US" dirty="0" err="1" smtClean="0"/>
              <a:t>CAREWare</a:t>
            </a:r>
            <a:r>
              <a:rPr lang="en-US" dirty="0" smtClean="0"/>
              <a:t> Summary Report and Client Viewer</a:t>
            </a:r>
          </a:p>
          <a:p>
            <a:pPr>
              <a:spcBef>
                <a:spcPts val="600"/>
              </a:spcBef>
              <a:spcAft>
                <a:spcPts val="1200"/>
              </a:spcAft>
            </a:pPr>
            <a:r>
              <a:rPr lang="en-US" dirty="0" smtClean="0"/>
              <a:t>More examples from RSR-Ready Systems</a:t>
            </a:r>
          </a:p>
          <a:p>
            <a:pPr>
              <a:spcBef>
                <a:spcPts val="600"/>
              </a:spcBef>
              <a:spcAft>
                <a:spcPts val="1200"/>
              </a:spcAft>
            </a:pPr>
            <a:endParaRPr lang="en-US" sz="3600" dirty="0" smtClean="0"/>
          </a:p>
          <a:p>
            <a:pPr>
              <a:spcBef>
                <a:spcPct val="0"/>
              </a:spcBef>
              <a:spcAft>
                <a:spcPct val="30000"/>
              </a:spcAft>
            </a:pPr>
            <a:endParaRPr lang="en-US" sz="3600" dirty="0" smtClean="0"/>
          </a:p>
        </p:txBody>
      </p:sp>
    </p:spTree>
    <p:extLst>
      <p:ext uri="{BB962C8B-B14F-4D97-AF65-F5344CB8AC3E}">
        <p14:creationId xmlns:p14="http://schemas.microsoft.com/office/powerpoint/2010/main" val="169287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Customized reports</a:t>
            </a:r>
            <a:endParaRPr lang="en-US" dirty="0"/>
          </a:p>
        </p:txBody>
      </p:sp>
      <p:sp>
        <p:nvSpPr>
          <p:cNvPr id="3" name="Slide Number Placeholder 2"/>
          <p:cNvSpPr>
            <a:spLocks noGrp="1"/>
          </p:cNvSpPr>
          <p:nvPr>
            <p:ph type="sldNum" sz="quarter" idx="10"/>
          </p:nvPr>
        </p:nvSpPr>
        <p:spPr/>
        <p:txBody>
          <a:bodyPr/>
          <a:lstStyle/>
          <a:p>
            <a:fld id="{ED70ED62-8382-46EA-8C46-9504A750DDBC}" type="slidenum">
              <a:rPr lang="en-US" smtClean="0">
                <a:solidFill>
                  <a:srgbClr val="FFFFFF"/>
                </a:solidFill>
              </a:rPr>
              <a:pPr/>
              <a:t>28</a:t>
            </a:fld>
            <a:endParaRPr lang="en-US" dirty="0">
              <a:solidFill>
                <a:srgbClr val="FFFFFF"/>
              </a:solidFill>
            </a:endParaRPr>
          </a:p>
        </p:txBody>
      </p:sp>
      <p:sp>
        <p:nvSpPr>
          <p:cNvPr id="5" name="Rectangle 3"/>
          <p:cNvSpPr>
            <a:spLocks noGrp="1" noChangeArrowheads="1"/>
          </p:cNvSpPr>
          <p:nvPr>
            <p:ph sz="quarter" idx="12"/>
          </p:nvPr>
        </p:nvSpPr>
        <p:spPr>
          <a:xfrm>
            <a:off x="722313" y="1508306"/>
            <a:ext cx="7891462" cy="5308978"/>
          </a:xfrm>
        </p:spPr>
        <p:txBody>
          <a:bodyPr>
            <a:normAutofit lnSpcReduction="10000"/>
          </a:bodyPr>
          <a:lstStyle/>
          <a:p>
            <a:pPr>
              <a:spcBef>
                <a:spcPts val="600"/>
              </a:spcBef>
              <a:spcAft>
                <a:spcPts val="1200"/>
              </a:spcAft>
            </a:pPr>
            <a:r>
              <a:rPr lang="en-US" dirty="0" smtClean="0"/>
              <a:t>Are you worried about a particular data item for a particular population?</a:t>
            </a:r>
          </a:p>
          <a:p>
            <a:pPr lvl="1">
              <a:spcBef>
                <a:spcPts val="600"/>
              </a:spcBef>
              <a:spcAft>
                <a:spcPts val="1200"/>
              </a:spcAft>
            </a:pPr>
            <a:r>
              <a:rPr lang="en-US" dirty="0" smtClean="0"/>
              <a:t>Clients with OAC without viral load</a:t>
            </a:r>
          </a:p>
          <a:p>
            <a:pPr lvl="1">
              <a:spcBef>
                <a:spcPts val="600"/>
              </a:spcBef>
              <a:spcAft>
                <a:spcPts val="1200"/>
              </a:spcAft>
            </a:pPr>
            <a:r>
              <a:rPr lang="en-US" dirty="0" smtClean="0"/>
              <a:t>Age of indeterminate babies</a:t>
            </a:r>
          </a:p>
          <a:p>
            <a:pPr lvl="1">
              <a:spcBef>
                <a:spcPts val="600"/>
              </a:spcBef>
              <a:spcAft>
                <a:spcPts val="1200"/>
              </a:spcAft>
            </a:pPr>
            <a:r>
              <a:rPr lang="en-US" dirty="0" smtClean="0"/>
              <a:t>Clients with “unknown” medical insurance status</a:t>
            </a:r>
          </a:p>
          <a:p>
            <a:pPr>
              <a:spcBef>
                <a:spcPts val="600"/>
              </a:spcBef>
              <a:spcAft>
                <a:spcPts val="1200"/>
              </a:spcAft>
            </a:pPr>
            <a:r>
              <a:rPr lang="en-US" dirty="0" smtClean="0"/>
              <a:t>Contact your internal IT staff person and vendor representative</a:t>
            </a:r>
          </a:p>
          <a:p>
            <a:pPr>
              <a:spcBef>
                <a:spcPts val="600"/>
              </a:spcBef>
              <a:spcAft>
                <a:spcPts val="1200"/>
              </a:spcAft>
            </a:pPr>
            <a:r>
              <a:rPr lang="en-US" dirty="0" smtClean="0"/>
              <a:t>Customized reports can help you deal with quality of care issues too!</a:t>
            </a:r>
            <a:endParaRPr lang="en-US" dirty="0"/>
          </a:p>
          <a:p>
            <a:pPr>
              <a:spcBef>
                <a:spcPts val="600"/>
              </a:spcBef>
              <a:spcAft>
                <a:spcPts val="1200"/>
              </a:spcAft>
            </a:pPr>
            <a:endParaRPr lang="en-US" sz="3600" dirty="0" smtClean="0"/>
          </a:p>
          <a:p>
            <a:pPr>
              <a:spcBef>
                <a:spcPct val="0"/>
              </a:spcBef>
              <a:spcAft>
                <a:spcPct val="30000"/>
              </a:spcAft>
            </a:pPr>
            <a:endParaRPr lang="en-US" sz="3600" dirty="0" smtClean="0"/>
          </a:p>
        </p:txBody>
      </p:sp>
    </p:spTree>
    <p:extLst>
      <p:ext uri="{BB962C8B-B14F-4D97-AF65-F5344CB8AC3E}">
        <p14:creationId xmlns:p14="http://schemas.microsoft.com/office/powerpoint/2010/main" val="181907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1 Performance Measures </a:t>
            </a:r>
            <a:endParaRPr lang="en-US" dirty="0"/>
          </a:p>
        </p:txBody>
      </p:sp>
      <p:sp>
        <p:nvSpPr>
          <p:cNvPr id="3" name="Slide Number Placeholder 2"/>
          <p:cNvSpPr>
            <a:spLocks noGrp="1"/>
          </p:cNvSpPr>
          <p:nvPr>
            <p:ph type="sldNum" sz="quarter" idx="10"/>
          </p:nvPr>
        </p:nvSpPr>
        <p:spPr/>
        <p:txBody>
          <a:bodyPr/>
          <a:lstStyle/>
          <a:p>
            <a:fld id="{ED70ED62-8382-46EA-8C46-9504A750DDBC}" type="slidenum">
              <a:rPr lang="en-US" smtClean="0">
                <a:solidFill>
                  <a:srgbClr val="FFFFFF"/>
                </a:solidFill>
              </a:rPr>
              <a:pPr/>
              <a:t>29</a:t>
            </a:fld>
            <a:endParaRPr lang="en-US" dirty="0">
              <a:solidFill>
                <a:srgbClr val="FFFF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12848172"/>
              </p:ext>
            </p:extLst>
          </p:nvPr>
        </p:nvGraphicFramePr>
        <p:xfrm>
          <a:off x="685800" y="1645920"/>
          <a:ext cx="8229601" cy="4376003"/>
        </p:xfrm>
        <a:graphic>
          <a:graphicData uri="http://schemas.openxmlformats.org/drawingml/2006/table">
            <a:tbl>
              <a:tblPr firstRow="1" bandRow="1">
                <a:tableStyleId>{5C22544A-7EE6-4342-B048-85BDC9FD1C3A}</a:tableStyleId>
              </a:tblPr>
              <a:tblGrid>
                <a:gridCol w="2160271"/>
                <a:gridCol w="6069330"/>
              </a:tblGrid>
              <a:tr h="395532">
                <a:tc>
                  <a:txBody>
                    <a:bodyPr/>
                    <a:lstStyle/>
                    <a:p>
                      <a:r>
                        <a:rPr lang="en-US" sz="2000" dirty="0" smtClean="0"/>
                        <a:t>Measure</a:t>
                      </a:r>
                      <a:endParaRPr lang="en-US" sz="2000" dirty="0"/>
                    </a:p>
                  </a:txBody>
                  <a:tcPr>
                    <a:solidFill>
                      <a:schemeClr val="tx2">
                        <a:lumMod val="75000"/>
                      </a:schemeClr>
                    </a:solidFill>
                  </a:tcPr>
                </a:tc>
                <a:tc>
                  <a:txBody>
                    <a:bodyPr/>
                    <a:lstStyle/>
                    <a:p>
                      <a:r>
                        <a:rPr lang="en-US" sz="2000" dirty="0" smtClean="0"/>
                        <a:t>Description</a:t>
                      </a:r>
                      <a:endParaRPr lang="en-US" sz="2000" dirty="0"/>
                    </a:p>
                  </a:txBody>
                  <a:tcPr>
                    <a:solidFill>
                      <a:schemeClr val="tx2">
                        <a:lumMod val="75000"/>
                      </a:schemeClr>
                    </a:solidFill>
                  </a:tcPr>
                </a:tc>
              </a:tr>
              <a:tr h="682699">
                <a:tc>
                  <a:txBody>
                    <a:bodyPr/>
                    <a:lstStyle/>
                    <a:p>
                      <a:r>
                        <a:rPr lang="en-US" sz="2000" dirty="0" smtClean="0"/>
                        <a:t>ARV therapy for pregnant women</a:t>
                      </a:r>
                      <a:endParaRPr lang="en-US" sz="2000" dirty="0"/>
                    </a:p>
                  </a:txBody>
                  <a:tcPr>
                    <a:solidFill>
                      <a:schemeClr val="tx2">
                        <a:lumMod val="40000"/>
                        <a:lumOff val="60000"/>
                      </a:schemeClr>
                    </a:solidFill>
                  </a:tcPr>
                </a:tc>
                <a:tc>
                  <a:txBody>
                    <a:bodyPr/>
                    <a:lstStyle/>
                    <a:p>
                      <a:r>
                        <a:rPr lang="en-US" sz="2000" b="0" i="0" u="none" strike="noStrike" kern="1200" baseline="0" dirty="0" smtClean="0">
                          <a:solidFill>
                            <a:schemeClr val="dk1"/>
                          </a:solidFill>
                          <a:latin typeface="+mn-lt"/>
                          <a:ea typeface="+mn-ea"/>
                          <a:cs typeface="+mn-cs"/>
                        </a:rPr>
                        <a:t>% of pregnant women with HIV infection who are prescribed antiretroviral therapy 	</a:t>
                      </a:r>
                    </a:p>
                  </a:txBody>
                  <a:tcPr>
                    <a:solidFill>
                      <a:schemeClr val="tx2">
                        <a:lumMod val="40000"/>
                        <a:lumOff val="60000"/>
                      </a:schemeClr>
                    </a:solidFill>
                  </a:tcPr>
                </a:tc>
              </a:tr>
              <a:tr h="682699">
                <a:tc>
                  <a:txBody>
                    <a:bodyPr/>
                    <a:lstStyle/>
                    <a:p>
                      <a:r>
                        <a:rPr lang="en-US" sz="2000" dirty="0" smtClean="0"/>
                        <a:t>CD4 T-cell count</a:t>
                      </a:r>
                      <a:endParaRPr lang="en-US" sz="2000" dirty="0"/>
                    </a:p>
                  </a:txBody>
                  <a:tcPr>
                    <a:solidFill>
                      <a:schemeClr val="tx2">
                        <a:lumMod val="20000"/>
                        <a:lumOff val="80000"/>
                      </a:schemeClr>
                    </a:solidFill>
                  </a:tcPr>
                </a:tc>
                <a:tc>
                  <a:txBody>
                    <a:bodyPr/>
                    <a:lstStyle/>
                    <a:p>
                      <a:r>
                        <a:rPr lang="en-US" sz="2000" b="0" i="0" u="none" strike="noStrike" kern="1200" baseline="0" dirty="0" smtClean="0">
                          <a:solidFill>
                            <a:schemeClr val="dk1"/>
                          </a:solidFill>
                          <a:latin typeface="+mn-lt"/>
                          <a:ea typeface="+mn-ea"/>
                          <a:cs typeface="+mn-cs"/>
                        </a:rPr>
                        <a:t>% of clients with HIV infection who had 2 or more CD4 T-cell counts performed in the measurement year 	</a:t>
                      </a:r>
                    </a:p>
                  </a:txBody>
                  <a:tcPr>
                    <a:solidFill>
                      <a:schemeClr val="tx2">
                        <a:lumMod val="20000"/>
                        <a:lumOff val="80000"/>
                      </a:schemeClr>
                    </a:solidFill>
                  </a:tcPr>
                </a:tc>
              </a:tr>
              <a:tr h="682699">
                <a:tc>
                  <a:txBody>
                    <a:bodyPr/>
                    <a:lstStyle/>
                    <a:p>
                      <a:r>
                        <a:rPr lang="en-US" sz="2000" dirty="0" smtClean="0"/>
                        <a:t>HAART</a:t>
                      </a:r>
                      <a:endParaRPr lang="en-US" sz="2000" dirty="0"/>
                    </a:p>
                  </a:txBody>
                  <a:tcPr>
                    <a:solidFill>
                      <a:schemeClr val="tx2">
                        <a:lumMod val="40000"/>
                        <a:lumOff val="60000"/>
                      </a:schemeClr>
                    </a:solidFill>
                  </a:tcPr>
                </a:tc>
                <a:tc>
                  <a:txBody>
                    <a:bodyPr/>
                    <a:lstStyle/>
                    <a:p>
                      <a:r>
                        <a:rPr lang="en-US" sz="2000" b="0" i="0" u="none" strike="noStrike" kern="1200" baseline="0" dirty="0" smtClean="0">
                          <a:solidFill>
                            <a:schemeClr val="dk1"/>
                          </a:solidFill>
                          <a:latin typeface="+mn-lt"/>
                          <a:ea typeface="+mn-ea"/>
                          <a:cs typeface="+mn-cs"/>
                        </a:rPr>
                        <a:t>% of clients with AIDS who are prescribed HAART 	</a:t>
                      </a:r>
                    </a:p>
                  </a:txBody>
                  <a:tcPr>
                    <a:solidFill>
                      <a:schemeClr val="tx2">
                        <a:lumMod val="40000"/>
                        <a:lumOff val="60000"/>
                      </a:schemeClr>
                    </a:solidFill>
                  </a:tcPr>
                </a:tc>
              </a:tr>
              <a:tr h="975285">
                <a:tc>
                  <a:txBody>
                    <a:bodyPr/>
                    <a:lstStyle/>
                    <a:p>
                      <a:r>
                        <a:rPr lang="en-US" sz="2000" dirty="0" smtClean="0"/>
                        <a:t>Medical visits</a:t>
                      </a:r>
                      <a:endParaRPr lang="en-US" sz="2000" dirty="0"/>
                    </a:p>
                  </a:txBody>
                  <a:tcPr>
                    <a:solidFill>
                      <a:schemeClr val="tx2">
                        <a:lumMod val="20000"/>
                        <a:lumOff val="80000"/>
                      </a:schemeClr>
                    </a:solidFill>
                  </a:tcPr>
                </a:tc>
                <a:tc>
                  <a:txBody>
                    <a:bodyPr/>
                    <a:lstStyle/>
                    <a:p>
                      <a:r>
                        <a:rPr lang="en-US" sz="2000" b="0" i="0" u="none" strike="noStrike" kern="1200" baseline="0" dirty="0" smtClean="0">
                          <a:solidFill>
                            <a:schemeClr val="dk1"/>
                          </a:solidFill>
                          <a:latin typeface="+mn-lt"/>
                          <a:ea typeface="+mn-ea"/>
                          <a:cs typeface="+mn-cs"/>
                        </a:rPr>
                        <a:t>% of clients with HIV infection who had two or more medical visits in an HIV care setting in the measurement year</a:t>
                      </a:r>
                    </a:p>
                  </a:txBody>
                  <a:tcPr>
                    <a:solidFill>
                      <a:schemeClr val="tx2">
                        <a:lumMod val="20000"/>
                        <a:lumOff val="80000"/>
                      </a:schemeClr>
                    </a:solidFill>
                  </a:tcPr>
                </a:tc>
              </a:tr>
              <a:tr h="919699">
                <a:tc>
                  <a:txBody>
                    <a:bodyPr/>
                    <a:lstStyle/>
                    <a:p>
                      <a:r>
                        <a:rPr lang="en-US" sz="2000" dirty="0" smtClean="0"/>
                        <a:t>PCP prophylaxis</a:t>
                      </a:r>
                      <a:endParaRPr lang="en-US" sz="2000" dirty="0"/>
                    </a:p>
                  </a:txBody>
                  <a:tcPr>
                    <a:solidFill>
                      <a:schemeClr val="tx2">
                        <a:lumMod val="40000"/>
                        <a:lumOff val="60000"/>
                      </a:schemeClr>
                    </a:solidFill>
                  </a:tcPr>
                </a:tc>
                <a:tc>
                  <a:txBody>
                    <a:bodyPr/>
                    <a:lstStyle/>
                    <a:p>
                      <a:r>
                        <a:rPr lang="en-US" sz="2000" b="0" i="0" u="none" strike="noStrike" kern="1200" baseline="0" dirty="0" smtClean="0">
                          <a:solidFill>
                            <a:schemeClr val="dk1"/>
                          </a:solidFill>
                          <a:latin typeface="+mn-lt"/>
                          <a:ea typeface="+mn-ea"/>
                          <a:cs typeface="+mn-cs"/>
                        </a:rPr>
                        <a:t>% of clients with HIV infection and a CD4 T-cell count below 200 cells/mm</a:t>
                      </a:r>
                      <a:r>
                        <a:rPr lang="en-US" sz="2000" b="0" i="0" u="none" strike="noStrike" kern="1200" baseline="30000" dirty="0" smtClean="0">
                          <a:solidFill>
                            <a:schemeClr val="dk1"/>
                          </a:solidFill>
                          <a:latin typeface="+mn-lt"/>
                          <a:ea typeface="+mn-ea"/>
                          <a:cs typeface="+mn-cs"/>
                        </a:rPr>
                        <a:t>3 </a:t>
                      </a:r>
                      <a:r>
                        <a:rPr lang="en-US" sz="2000" b="0" i="0" u="none" strike="noStrike" kern="1200" baseline="0" dirty="0" smtClean="0">
                          <a:solidFill>
                            <a:schemeClr val="dk1"/>
                          </a:solidFill>
                          <a:latin typeface="+mn-lt"/>
                          <a:ea typeface="+mn-ea"/>
                          <a:cs typeface="+mn-cs"/>
                        </a:rPr>
                        <a:t>who were prescribed PCP prophylaxis 	</a:t>
                      </a:r>
                    </a:p>
                  </a:txBody>
                  <a:tcPr>
                    <a:solidFill>
                      <a:schemeClr val="tx2">
                        <a:lumMod val="40000"/>
                        <a:lumOff val="60000"/>
                      </a:schemeClr>
                    </a:solidFill>
                  </a:tcPr>
                </a:tc>
              </a:tr>
            </a:tbl>
          </a:graphicData>
        </a:graphic>
      </p:graphicFrame>
    </p:spTree>
    <p:extLst>
      <p:ext uri="{BB962C8B-B14F-4D97-AF65-F5344CB8AC3E}">
        <p14:creationId xmlns:p14="http://schemas.microsoft.com/office/powerpoint/2010/main" val="221956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Slide Number Placeholder 2"/>
          <p:cNvSpPr>
            <a:spLocks noGrp="1"/>
          </p:cNvSpPr>
          <p:nvPr>
            <p:ph type="sldNum" sz="quarter" idx="10"/>
          </p:nvPr>
        </p:nvSpPr>
        <p:spPr/>
        <p:txBody>
          <a:bodyPr/>
          <a:lstStyle/>
          <a:p>
            <a:fld id="{ED70ED62-8382-46EA-8C46-9504A750DDBC}" type="slidenum">
              <a:rPr lang="en-US" smtClean="0">
                <a:solidFill>
                  <a:srgbClr val="FFFFFF"/>
                </a:solidFill>
              </a:rPr>
              <a:pPr/>
              <a:t>3</a:t>
            </a:fld>
            <a:endParaRPr lang="en-US" dirty="0">
              <a:solidFill>
                <a:srgbClr val="FFFFFF"/>
              </a:solidFill>
            </a:endParaRPr>
          </a:p>
        </p:txBody>
      </p:sp>
      <p:sp>
        <p:nvSpPr>
          <p:cNvPr id="4" name="Content Placeholder 3"/>
          <p:cNvSpPr>
            <a:spLocks noGrp="1"/>
          </p:cNvSpPr>
          <p:nvPr>
            <p:ph sz="quarter" idx="12"/>
          </p:nvPr>
        </p:nvSpPr>
        <p:spPr/>
        <p:txBody>
          <a:bodyPr/>
          <a:lstStyle/>
          <a:p>
            <a:r>
              <a:rPr lang="en-US" dirty="0" smtClean="0"/>
              <a:t>Why are we concerned about data quality? </a:t>
            </a:r>
          </a:p>
          <a:p>
            <a:r>
              <a:rPr lang="en-US" dirty="0" smtClean="0"/>
              <a:t>What aspects of data quality deserve the most attention?</a:t>
            </a:r>
          </a:p>
          <a:p>
            <a:r>
              <a:rPr lang="en-US" dirty="0" smtClean="0"/>
              <a:t>How can we improve data quality in the future? </a:t>
            </a:r>
            <a:br>
              <a:rPr lang="en-US" dirty="0" smtClean="0"/>
            </a:br>
            <a:endParaRPr lang="en-US" dirty="0" smtClean="0"/>
          </a:p>
          <a:p>
            <a:endParaRPr lang="en-US" dirty="0" smtClean="0"/>
          </a:p>
        </p:txBody>
      </p:sp>
    </p:spTree>
    <p:extLst>
      <p:ext uri="{BB962C8B-B14F-4D97-AF65-F5344CB8AC3E}">
        <p14:creationId xmlns:p14="http://schemas.microsoft.com/office/powerpoint/2010/main" val="6049900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RSR data items </a:t>
            </a:r>
            <a:r>
              <a:rPr lang="en-US" dirty="0"/>
              <a:t>u</a:t>
            </a:r>
            <a:r>
              <a:rPr lang="en-US" dirty="0" smtClean="0"/>
              <a:t>sed to calculate </a:t>
            </a:r>
            <a:r>
              <a:rPr lang="en-US" dirty="0"/>
              <a:t>m</a:t>
            </a:r>
            <a:r>
              <a:rPr lang="en-US" dirty="0" smtClean="0"/>
              <a:t>easures</a:t>
            </a:r>
            <a:endParaRPr lang="en-US" dirty="0"/>
          </a:p>
        </p:txBody>
      </p:sp>
      <p:sp>
        <p:nvSpPr>
          <p:cNvPr id="3" name="Slide Number Placeholder 2"/>
          <p:cNvSpPr>
            <a:spLocks noGrp="1"/>
          </p:cNvSpPr>
          <p:nvPr>
            <p:ph type="sldNum" sz="quarter" idx="10"/>
          </p:nvPr>
        </p:nvSpPr>
        <p:spPr/>
        <p:txBody>
          <a:bodyPr/>
          <a:lstStyle/>
          <a:p>
            <a:fld id="{ED70ED62-8382-46EA-8C46-9504A750DDBC}" type="slidenum">
              <a:rPr lang="en-US" smtClean="0">
                <a:solidFill>
                  <a:srgbClr val="FFFFFF"/>
                </a:solidFill>
              </a:rPr>
              <a:pPr/>
              <a:t>30</a:t>
            </a:fld>
            <a:endParaRPr lang="en-US" dirty="0">
              <a:solidFill>
                <a:srgbClr val="FFFFFF"/>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079500193"/>
              </p:ext>
            </p:extLst>
          </p:nvPr>
        </p:nvGraphicFramePr>
        <p:xfrm>
          <a:off x="685800" y="1645920"/>
          <a:ext cx="8229602" cy="4766944"/>
        </p:xfrm>
        <a:graphic>
          <a:graphicData uri="http://schemas.openxmlformats.org/drawingml/2006/table">
            <a:tbl>
              <a:tblPr firstRow="1" bandRow="1">
                <a:tableStyleId>{5C22544A-7EE6-4342-B048-85BDC9FD1C3A}</a:tableStyleId>
              </a:tblPr>
              <a:tblGrid>
                <a:gridCol w="2133601"/>
                <a:gridCol w="2598760"/>
                <a:gridCol w="3497241"/>
              </a:tblGrid>
              <a:tr h="395532">
                <a:tc>
                  <a:txBody>
                    <a:bodyPr/>
                    <a:lstStyle/>
                    <a:p>
                      <a:r>
                        <a:rPr lang="en-US" sz="2000" dirty="0" smtClean="0"/>
                        <a:t>Measure</a:t>
                      </a:r>
                      <a:endParaRPr lang="en-US" sz="2000" dirty="0"/>
                    </a:p>
                  </a:txBody>
                  <a:tcPr>
                    <a:solidFill>
                      <a:schemeClr val="tx2">
                        <a:lumMod val="75000"/>
                      </a:schemeClr>
                    </a:solidFill>
                  </a:tcPr>
                </a:tc>
                <a:tc>
                  <a:txBody>
                    <a:bodyPr/>
                    <a:lstStyle/>
                    <a:p>
                      <a:r>
                        <a:rPr lang="en-US" sz="2000" dirty="0" smtClean="0"/>
                        <a:t>Denominator</a:t>
                      </a:r>
                      <a:endParaRPr lang="en-US" sz="2000" dirty="0"/>
                    </a:p>
                  </a:txBody>
                  <a:tcPr>
                    <a:solidFill>
                      <a:schemeClr val="tx2">
                        <a:lumMod val="75000"/>
                      </a:schemeClr>
                    </a:solidFill>
                  </a:tcPr>
                </a:tc>
                <a:tc>
                  <a:txBody>
                    <a:bodyPr/>
                    <a:lstStyle/>
                    <a:p>
                      <a:r>
                        <a:rPr lang="en-US" sz="2000" dirty="0" smtClean="0"/>
                        <a:t>Numerator</a:t>
                      </a:r>
                      <a:endParaRPr lang="en-US" sz="2000" dirty="0"/>
                    </a:p>
                  </a:txBody>
                  <a:tcPr>
                    <a:solidFill>
                      <a:schemeClr val="tx2">
                        <a:lumMod val="75000"/>
                      </a:schemeClr>
                    </a:solidFill>
                  </a:tcPr>
                </a:tc>
              </a:tr>
              <a:tr h="682699">
                <a:tc>
                  <a:txBody>
                    <a:bodyPr/>
                    <a:lstStyle/>
                    <a:p>
                      <a:r>
                        <a:rPr lang="en-US" sz="2000" dirty="0" smtClean="0"/>
                        <a:t>ARV therapy for pregnant women</a:t>
                      </a:r>
                      <a:endParaRPr lang="en-US" sz="2000" dirty="0"/>
                    </a:p>
                  </a:txBody>
                  <a:tcPr>
                    <a:solidFill>
                      <a:schemeClr val="tx2">
                        <a:lumMod val="40000"/>
                        <a:lumOff val="60000"/>
                      </a:schemeClr>
                    </a:solidFill>
                  </a:tcPr>
                </a:tc>
                <a:tc>
                  <a:txBody>
                    <a:bodyPr/>
                    <a:lstStyle/>
                    <a:p>
                      <a:r>
                        <a:rPr lang="en-US" sz="2000" dirty="0" smtClean="0"/>
                        <a:t>HIV/AIDS status</a:t>
                      </a:r>
                      <a:r>
                        <a:rPr lang="en-US" sz="2000" baseline="0" dirty="0" smtClean="0"/>
                        <a:t> (#12)</a:t>
                      </a:r>
                      <a:endParaRPr lang="en-US" sz="2000" dirty="0" smtClean="0"/>
                    </a:p>
                    <a:p>
                      <a:r>
                        <a:rPr lang="en-US" sz="2000" dirty="0" smtClean="0"/>
                        <a:t>Current</a:t>
                      </a:r>
                      <a:r>
                        <a:rPr lang="en-US" sz="2000" baseline="0" dirty="0" smtClean="0"/>
                        <a:t> gender (#7)</a:t>
                      </a:r>
                    </a:p>
                    <a:p>
                      <a:r>
                        <a:rPr lang="en-US" sz="2000" dirty="0" smtClean="0"/>
                        <a:t>Pregnant</a:t>
                      </a:r>
                      <a:r>
                        <a:rPr lang="en-US" sz="2000" baseline="0" dirty="0" smtClean="0"/>
                        <a:t> (#64)</a:t>
                      </a:r>
                      <a:endParaRPr lang="en-US" sz="2000" dirty="0"/>
                    </a:p>
                  </a:txBody>
                  <a:tcPr>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Prescribed</a:t>
                      </a:r>
                      <a:r>
                        <a:rPr lang="en-US" sz="2000" baseline="0" dirty="0" smtClean="0"/>
                        <a:t> ARV (#66)</a:t>
                      </a:r>
                      <a:endParaRPr lang="en-US" sz="2000" dirty="0" smtClean="0"/>
                    </a:p>
                    <a:p>
                      <a:endParaRPr lang="en-US" sz="2000" dirty="0"/>
                    </a:p>
                  </a:txBody>
                  <a:tcPr>
                    <a:solidFill>
                      <a:schemeClr val="tx2">
                        <a:lumMod val="40000"/>
                        <a:lumOff val="60000"/>
                      </a:schemeClr>
                    </a:solidFill>
                  </a:tcPr>
                </a:tc>
              </a:tr>
              <a:tr h="682699">
                <a:tc>
                  <a:txBody>
                    <a:bodyPr/>
                    <a:lstStyle/>
                    <a:p>
                      <a:r>
                        <a:rPr lang="en-US" sz="2000" dirty="0" smtClean="0"/>
                        <a:t>CD4 T-cell count</a:t>
                      </a:r>
                      <a:endParaRPr lang="en-US" sz="2000" dirty="0"/>
                    </a:p>
                  </a:txBody>
                  <a:tcPr>
                    <a:solidFill>
                      <a:schemeClr val="tx2">
                        <a:lumMod val="20000"/>
                        <a:lumOff val="80000"/>
                      </a:schemeClr>
                    </a:solidFill>
                  </a:tcPr>
                </a:tc>
                <a:tc>
                  <a:txBody>
                    <a:bodyPr/>
                    <a:lstStyle/>
                    <a:p>
                      <a:r>
                        <a:rPr lang="en-US" sz="2000" dirty="0" smtClean="0"/>
                        <a:t>HIV/AIDS status</a:t>
                      </a:r>
                      <a:r>
                        <a:rPr lang="en-US" sz="2000" baseline="0" dirty="0" smtClean="0"/>
                        <a:t> (#12)</a:t>
                      </a:r>
                      <a:endParaRPr lang="en-US" sz="2000" dirty="0" smtClean="0"/>
                    </a:p>
                  </a:txBody>
                  <a:tcPr>
                    <a:solidFill>
                      <a:schemeClr val="tx2">
                        <a:lumMod val="20000"/>
                        <a:lumOff val="80000"/>
                      </a:schemeClr>
                    </a:solidFill>
                  </a:tcPr>
                </a:tc>
                <a:tc>
                  <a:txBody>
                    <a:bodyPr/>
                    <a:lstStyle/>
                    <a:p>
                      <a:r>
                        <a:rPr lang="en-US" sz="2000" dirty="0" smtClean="0"/>
                        <a:t>Value and test date of CD4</a:t>
                      </a:r>
                      <a:r>
                        <a:rPr lang="en-US" sz="2000" baseline="0" dirty="0" smtClean="0"/>
                        <a:t> cell counts (#49)</a:t>
                      </a:r>
                      <a:endParaRPr lang="en-US" sz="2000" dirty="0"/>
                    </a:p>
                  </a:txBody>
                  <a:tcPr>
                    <a:solidFill>
                      <a:schemeClr val="tx2">
                        <a:lumMod val="20000"/>
                        <a:lumOff val="80000"/>
                      </a:schemeClr>
                    </a:solidFill>
                  </a:tcPr>
                </a:tc>
              </a:tr>
              <a:tr h="682699">
                <a:tc>
                  <a:txBody>
                    <a:bodyPr/>
                    <a:lstStyle/>
                    <a:p>
                      <a:r>
                        <a:rPr lang="en-US" sz="2000" dirty="0" smtClean="0"/>
                        <a:t>HAART</a:t>
                      </a:r>
                      <a:endParaRPr lang="en-US" sz="2000" dirty="0"/>
                    </a:p>
                  </a:txBody>
                  <a:tcPr>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HIV/AIDS status (#12)</a:t>
                      </a:r>
                    </a:p>
                  </a:txBody>
                  <a:tcPr>
                    <a:solidFill>
                      <a:schemeClr val="tx2">
                        <a:lumMod val="40000"/>
                        <a:lumOff val="60000"/>
                      </a:schemeClr>
                    </a:solidFill>
                  </a:tcPr>
                </a:tc>
                <a:tc>
                  <a:txBody>
                    <a:bodyPr/>
                    <a:lstStyle/>
                    <a:p>
                      <a:r>
                        <a:rPr lang="en-US" sz="2000" dirty="0" smtClean="0"/>
                        <a:t>Prescribed</a:t>
                      </a:r>
                      <a:r>
                        <a:rPr lang="en-US" sz="2000" baseline="0" dirty="0" smtClean="0"/>
                        <a:t> HAART (#52)</a:t>
                      </a:r>
                      <a:endParaRPr lang="en-US" sz="2000" dirty="0"/>
                    </a:p>
                  </a:txBody>
                  <a:tcPr>
                    <a:solidFill>
                      <a:schemeClr val="tx2">
                        <a:lumMod val="40000"/>
                        <a:lumOff val="60000"/>
                      </a:schemeClr>
                    </a:solidFill>
                  </a:tcPr>
                </a:tc>
              </a:tr>
              <a:tr h="975285">
                <a:tc>
                  <a:txBody>
                    <a:bodyPr/>
                    <a:lstStyle/>
                    <a:p>
                      <a:r>
                        <a:rPr lang="en-US" sz="2000" dirty="0" smtClean="0"/>
                        <a:t>Medical visits</a:t>
                      </a:r>
                      <a:endParaRPr lang="en-US" sz="2000" dirty="0"/>
                    </a:p>
                  </a:txBody>
                  <a:tcPr>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HIV/AIDS status (#12)</a:t>
                      </a:r>
                    </a:p>
                  </a:txBody>
                  <a:tcPr>
                    <a:solidFill>
                      <a:schemeClr val="tx2">
                        <a:lumMod val="20000"/>
                        <a:lumOff val="80000"/>
                      </a:schemeClr>
                    </a:solidFill>
                  </a:tcPr>
                </a:tc>
                <a:tc>
                  <a:txBody>
                    <a:bodyPr/>
                    <a:lstStyle/>
                    <a:p>
                      <a:r>
                        <a:rPr lang="en-US" sz="2000" dirty="0" smtClean="0"/>
                        <a:t>Outpatient/ambulatory care visit</a:t>
                      </a:r>
                      <a:r>
                        <a:rPr lang="en-US" sz="2000" baseline="0" dirty="0" smtClean="0"/>
                        <a:t> dates (#48)</a:t>
                      </a:r>
                      <a:endParaRPr lang="en-US" sz="2000" dirty="0"/>
                    </a:p>
                  </a:txBody>
                  <a:tcPr>
                    <a:solidFill>
                      <a:schemeClr val="tx2">
                        <a:lumMod val="20000"/>
                        <a:lumOff val="80000"/>
                      </a:schemeClr>
                    </a:solidFill>
                  </a:tcPr>
                </a:tc>
              </a:tr>
              <a:tr h="975285">
                <a:tc>
                  <a:txBody>
                    <a:bodyPr/>
                    <a:lstStyle/>
                    <a:p>
                      <a:r>
                        <a:rPr lang="en-US" sz="2000" dirty="0" smtClean="0"/>
                        <a:t>PCP prophylaxis</a:t>
                      </a:r>
                      <a:endParaRPr lang="en-US" sz="2000" dirty="0"/>
                    </a:p>
                  </a:txBody>
                  <a:tcPr>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HIV/AIDS status (#12)</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Value and test date of CD4</a:t>
                      </a:r>
                      <a:r>
                        <a:rPr lang="en-US" sz="2000" baseline="0" dirty="0" smtClean="0"/>
                        <a:t> cell counts (#49)</a:t>
                      </a:r>
                      <a:endParaRPr lang="en-US" sz="2000" dirty="0" smtClean="0"/>
                    </a:p>
                  </a:txBody>
                  <a:tcPr>
                    <a:solidFill>
                      <a:schemeClr val="tx2">
                        <a:lumMod val="40000"/>
                        <a:lumOff val="60000"/>
                      </a:schemeClr>
                    </a:solidFill>
                  </a:tcPr>
                </a:tc>
                <a:tc>
                  <a:txBody>
                    <a:bodyPr/>
                    <a:lstStyle/>
                    <a:p>
                      <a:r>
                        <a:rPr lang="en-US" sz="2000" dirty="0" smtClean="0"/>
                        <a:t>PCP prophylaxis (#51)</a:t>
                      </a:r>
                      <a:endParaRPr lang="en-US" sz="2000" dirty="0"/>
                    </a:p>
                  </a:txBody>
                  <a:tcPr>
                    <a:solidFill>
                      <a:schemeClr val="tx2">
                        <a:lumMod val="40000"/>
                        <a:lumOff val="60000"/>
                      </a:schemeClr>
                    </a:solidFill>
                  </a:tcPr>
                </a:tc>
              </a:tr>
            </a:tbl>
          </a:graphicData>
        </a:graphic>
      </p:graphicFrame>
    </p:spTree>
    <p:extLst>
      <p:ext uri="{BB962C8B-B14F-4D97-AF65-F5344CB8AC3E}">
        <p14:creationId xmlns:p14="http://schemas.microsoft.com/office/powerpoint/2010/main" val="35563208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RSR data items </a:t>
            </a:r>
            <a:r>
              <a:rPr lang="en-US" dirty="0"/>
              <a:t>u</a:t>
            </a:r>
            <a:r>
              <a:rPr lang="en-US" dirty="0" smtClean="0"/>
              <a:t>sed to calculate </a:t>
            </a:r>
            <a:r>
              <a:rPr lang="en-US" dirty="0"/>
              <a:t>m</a:t>
            </a:r>
            <a:r>
              <a:rPr lang="en-US" dirty="0" smtClean="0"/>
              <a:t>easures</a:t>
            </a:r>
            <a:endParaRPr lang="en-US" dirty="0"/>
          </a:p>
        </p:txBody>
      </p:sp>
      <p:sp>
        <p:nvSpPr>
          <p:cNvPr id="3" name="Slide Number Placeholder 2"/>
          <p:cNvSpPr>
            <a:spLocks noGrp="1"/>
          </p:cNvSpPr>
          <p:nvPr>
            <p:ph type="sldNum" sz="quarter" idx="10"/>
          </p:nvPr>
        </p:nvSpPr>
        <p:spPr/>
        <p:txBody>
          <a:bodyPr/>
          <a:lstStyle/>
          <a:p>
            <a:fld id="{ED70ED62-8382-46EA-8C46-9504A750DDBC}" type="slidenum">
              <a:rPr lang="en-US" smtClean="0">
                <a:solidFill>
                  <a:srgbClr val="FFFFFF"/>
                </a:solidFill>
              </a:rPr>
              <a:pPr/>
              <a:t>31</a:t>
            </a:fld>
            <a:endParaRPr lang="en-US" dirty="0">
              <a:solidFill>
                <a:srgbClr val="FFFF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951587165"/>
              </p:ext>
            </p:extLst>
          </p:nvPr>
        </p:nvGraphicFramePr>
        <p:xfrm>
          <a:off x="685800" y="1645920"/>
          <a:ext cx="8229602" cy="4766944"/>
        </p:xfrm>
        <a:graphic>
          <a:graphicData uri="http://schemas.openxmlformats.org/drawingml/2006/table">
            <a:tbl>
              <a:tblPr firstRow="1" bandRow="1">
                <a:tableStyleId>{5C22544A-7EE6-4342-B048-85BDC9FD1C3A}</a:tableStyleId>
              </a:tblPr>
              <a:tblGrid>
                <a:gridCol w="2133601"/>
                <a:gridCol w="2602861"/>
                <a:gridCol w="3493140"/>
              </a:tblGrid>
              <a:tr h="395532">
                <a:tc>
                  <a:txBody>
                    <a:bodyPr/>
                    <a:lstStyle/>
                    <a:p>
                      <a:r>
                        <a:rPr lang="en-US" sz="2000" dirty="0" smtClean="0">
                          <a:solidFill>
                            <a:schemeClr val="bg1"/>
                          </a:solidFill>
                        </a:rPr>
                        <a:t>Measure</a:t>
                      </a:r>
                      <a:endParaRPr lang="en-US" sz="2000" dirty="0">
                        <a:solidFill>
                          <a:schemeClr val="bg1"/>
                        </a:solidFill>
                      </a:endParaRPr>
                    </a:p>
                  </a:txBody>
                  <a:tcPr>
                    <a:solidFill>
                      <a:schemeClr val="tx2">
                        <a:lumMod val="75000"/>
                      </a:schemeClr>
                    </a:solidFill>
                  </a:tcPr>
                </a:tc>
                <a:tc>
                  <a:txBody>
                    <a:bodyPr/>
                    <a:lstStyle/>
                    <a:p>
                      <a:r>
                        <a:rPr lang="en-US" sz="2000" dirty="0" smtClean="0">
                          <a:solidFill>
                            <a:schemeClr val="bg1"/>
                          </a:solidFill>
                        </a:rPr>
                        <a:t>Denominator</a:t>
                      </a:r>
                      <a:endParaRPr lang="en-US" sz="2000" dirty="0">
                        <a:solidFill>
                          <a:schemeClr val="bg1"/>
                        </a:solidFill>
                      </a:endParaRPr>
                    </a:p>
                  </a:txBody>
                  <a:tcPr>
                    <a:solidFill>
                      <a:schemeClr val="tx2">
                        <a:lumMod val="75000"/>
                      </a:schemeClr>
                    </a:solidFill>
                  </a:tcPr>
                </a:tc>
                <a:tc>
                  <a:txBody>
                    <a:bodyPr/>
                    <a:lstStyle/>
                    <a:p>
                      <a:r>
                        <a:rPr lang="en-US" sz="2000" dirty="0" smtClean="0">
                          <a:solidFill>
                            <a:schemeClr val="bg1"/>
                          </a:solidFill>
                        </a:rPr>
                        <a:t>Numerator</a:t>
                      </a:r>
                      <a:endParaRPr lang="en-US" sz="2000" dirty="0">
                        <a:solidFill>
                          <a:schemeClr val="bg1"/>
                        </a:solidFill>
                      </a:endParaRPr>
                    </a:p>
                  </a:txBody>
                  <a:tcPr>
                    <a:solidFill>
                      <a:schemeClr val="tx2">
                        <a:lumMod val="75000"/>
                      </a:schemeClr>
                    </a:solidFill>
                  </a:tcPr>
                </a:tc>
              </a:tr>
              <a:tr h="682699">
                <a:tc>
                  <a:txBody>
                    <a:bodyPr/>
                    <a:lstStyle/>
                    <a:p>
                      <a:r>
                        <a:rPr lang="en-US" sz="2000" dirty="0" smtClean="0">
                          <a:solidFill>
                            <a:schemeClr val="tx1"/>
                          </a:solidFill>
                        </a:rPr>
                        <a:t>ARV therapy for pregnant women</a:t>
                      </a:r>
                      <a:endParaRPr lang="en-US" sz="2000" dirty="0">
                        <a:solidFill>
                          <a:schemeClr val="tx1"/>
                        </a:solidFill>
                      </a:endParaRPr>
                    </a:p>
                  </a:txBody>
                  <a:tcPr>
                    <a:solidFill>
                      <a:schemeClr val="tx2">
                        <a:lumMod val="40000"/>
                        <a:lumOff val="60000"/>
                      </a:schemeClr>
                    </a:solidFill>
                  </a:tcPr>
                </a:tc>
                <a:tc>
                  <a:txBody>
                    <a:bodyPr/>
                    <a:lstStyle/>
                    <a:p>
                      <a:r>
                        <a:rPr lang="en-US" sz="2000" dirty="0" smtClean="0">
                          <a:solidFill>
                            <a:schemeClr val="tx1"/>
                          </a:solidFill>
                        </a:rPr>
                        <a:t>HIV/AIDS status</a:t>
                      </a:r>
                      <a:r>
                        <a:rPr lang="en-US" sz="2000" baseline="0" dirty="0" smtClean="0">
                          <a:solidFill>
                            <a:schemeClr val="tx1"/>
                          </a:solidFill>
                        </a:rPr>
                        <a:t> (#12)</a:t>
                      </a:r>
                      <a:endParaRPr lang="en-US" sz="2000" dirty="0" smtClean="0">
                        <a:solidFill>
                          <a:schemeClr val="tx1"/>
                        </a:solidFill>
                      </a:endParaRPr>
                    </a:p>
                    <a:p>
                      <a:r>
                        <a:rPr lang="en-US" sz="2000" dirty="0" smtClean="0">
                          <a:solidFill>
                            <a:schemeClr val="tx1"/>
                          </a:solidFill>
                        </a:rPr>
                        <a:t>Current</a:t>
                      </a:r>
                      <a:r>
                        <a:rPr lang="en-US" sz="2000" baseline="0" dirty="0" smtClean="0">
                          <a:solidFill>
                            <a:schemeClr val="tx1"/>
                          </a:solidFill>
                        </a:rPr>
                        <a:t> gender (#7)</a:t>
                      </a:r>
                    </a:p>
                    <a:p>
                      <a:r>
                        <a:rPr lang="en-US" sz="2000" dirty="0" smtClean="0">
                          <a:solidFill>
                            <a:schemeClr val="tx1"/>
                          </a:solidFill>
                        </a:rPr>
                        <a:t>Pregnant</a:t>
                      </a:r>
                      <a:r>
                        <a:rPr lang="en-US" sz="2000" baseline="0" dirty="0" smtClean="0">
                          <a:solidFill>
                            <a:schemeClr val="tx1"/>
                          </a:solidFill>
                        </a:rPr>
                        <a:t> (#64)</a:t>
                      </a:r>
                      <a:endParaRPr lang="en-US" sz="2000" dirty="0">
                        <a:solidFill>
                          <a:schemeClr val="tx1"/>
                        </a:solidFill>
                      </a:endParaRPr>
                    </a:p>
                  </a:txBody>
                  <a:tcPr>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Prescribed</a:t>
                      </a:r>
                      <a:r>
                        <a:rPr lang="en-US" sz="2000" baseline="0" dirty="0" smtClean="0">
                          <a:solidFill>
                            <a:schemeClr val="tx1"/>
                          </a:solidFill>
                        </a:rPr>
                        <a:t> ARV (#66)</a:t>
                      </a:r>
                      <a:endParaRPr lang="en-US" sz="2000" dirty="0" smtClean="0">
                        <a:solidFill>
                          <a:schemeClr val="tx1"/>
                        </a:solidFill>
                      </a:endParaRPr>
                    </a:p>
                    <a:p>
                      <a:endParaRPr lang="en-US" sz="2000" dirty="0">
                        <a:solidFill>
                          <a:schemeClr val="tx1"/>
                        </a:solidFill>
                      </a:endParaRPr>
                    </a:p>
                  </a:txBody>
                  <a:tcPr>
                    <a:solidFill>
                      <a:schemeClr val="tx2">
                        <a:lumMod val="40000"/>
                        <a:lumOff val="60000"/>
                      </a:schemeClr>
                    </a:solidFill>
                  </a:tcPr>
                </a:tc>
              </a:tr>
              <a:tr h="682699">
                <a:tc>
                  <a:txBody>
                    <a:bodyPr/>
                    <a:lstStyle/>
                    <a:p>
                      <a:r>
                        <a:rPr lang="en-US" sz="2000" dirty="0" smtClean="0">
                          <a:solidFill>
                            <a:schemeClr val="bg1">
                              <a:lumMod val="50000"/>
                            </a:schemeClr>
                          </a:solidFill>
                        </a:rPr>
                        <a:t>CD4 T-cell count</a:t>
                      </a:r>
                      <a:endParaRPr lang="en-US" sz="2000" dirty="0">
                        <a:solidFill>
                          <a:schemeClr val="bg1">
                            <a:lumMod val="50000"/>
                          </a:schemeClr>
                        </a:solidFill>
                      </a:endParaRPr>
                    </a:p>
                  </a:txBody>
                  <a:tcPr>
                    <a:solidFill>
                      <a:schemeClr val="tx2">
                        <a:lumMod val="20000"/>
                        <a:lumOff val="80000"/>
                      </a:schemeClr>
                    </a:solidFill>
                  </a:tcPr>
                </a:tc>
                <a:tc>
                  <a:txBody>
                    <a:bodyPr/>
                    <a:lstStyle/>
                    <a:p>
                      <a:r>
                        <a:rPr lang="en-US" sz="2000" dirty="0" smtClean="0">
                          <a:solidFill>
                            <a:schemeClr val="bg1">
                              <a:lumMod val="50000"/>
                            </a:schemeClr>
                          </a:solidFill>
                        </a:rPr>
                        <a:t>HIV/AIDS status</a:t>
                      </a:r>
                      <a:r>
                        <a:rPr lang="en-US" sz="2000" baseline="0" dirty="0" smtClean="0">
                          <a:solidFill>
                            <a:schemeClr val="bg1">
                              <a:lumMod val="50000"/>
                            </a:schemeClr>
                          </a:solidFill>
                        </a:rPr>
                        <a:t> (#12)</a:t>
                      </a:r>
                      <a:endParaRPr lang="en-US" sz="2000" dirty="0" smtClean="0">
                        <a:solidFill>
                          <a:schemeClr val="bg1">
                            <a:lumMod val="50000"/>
                          </a:schemeClr>
                        </a:solidFill>
                      </a:endParaRPr>
                    </a:p>
                  </a:txBody>
                  <a:tcPr>
                    <a:solidFill>
                      <a:schemeClr val="tx2">
                        <a:lumMod val="20000"/>
                        <a:lumOff val="80000"/>
                      </a:schemeClr>
                    </a:solidFill>
                  </a:tcPr>
                </a:tc>
                <a:tc>
                  <a:txBody>
                    <a:bodyPr/>
                    <a:lstStyle/>
                    <a:p>
                      <a:r>
                        <a:rPr lang="en-US" sz="2000" dirty="0" smtClean="0">
                          <a:solidFill>
                            <a:schemeClr val="bg1">
                              <a:lumMod val="50000"/>
                            </a:schemeClr>
                          </a:solidFill>
                        </a:rPr>
                        <a:t>Value and test date of CD4</a:t>
                      </a:r>
                      <a:r>
                        <a:rPr lang="en-US" sz="2000" baseline="0" dirty="0" smtClean="0">
                          <a:solidFill>
                            <a:schemeClr val="bg1">
                              <a:lumMod val="50000"/>
                            </a:schemeClr>
                          </a:solidFill>
                        </a:rPr>
                        <a:t> cell counts (#49)</a:t>
                      </a:r>
                      <a:endParaRPr lang="en-US" sz="2000" dirty="0">
                        <a:solidFill>
                          <a:schemeClr val="bg1">
                            <a:lumMod val="50000"/>
                          </a:schemeClr>
                        </a:solidFill>
                      </a:endParaRPr>
                    </a:p>
                  </a:txBody>
                  <a:tcPr>
                    <a:solidFill>
                      <a:schemeClr val="tx2">
                        <a:lumMod val="20000"/>
                        <a:lumOff val="80000"/>
                      </a:schemeClr>
                    </a:solidFill>
                  </a:tcPr>
                </a:tc>
              </a:tr>
              <a:tr h="682699">
                <a:tc>
                  <a:txBody>
                    <a:bodyPr/>
                    <a:lstStyle/>
                    <a:p>
                      <a:r>
                        <a:rPr lang="en-US" sz="2000" dirty="0" smtClean="0">
                          <a:solidFill>
                            <a:schemeClr val="bg1">
                              <a:lumMod val="50000"/>
                            </a:schemeClr>
                          </a:solidFill>
                        </a:rPr>
                        <a:t>HAART</a:t>
                      </a:r>
                      <a:endParaRPr lang="en-US" sz="2000" dirty="0">
                        <a:solidFill>
                          <a:schemeClr val="bg1">
                            <a:lumMod val="50000"/>
                          </a:schemeClr>
                        </a:solidFill>
                      </a:endParaRPr>
                    </a:p>
                  </a:txBody>
                  <a:tcPr>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lumMod val="50000"/>
                            </a:schemeClr>
                          </a:solidFill>
                        </a:rPr>
                        <a:t>HIV/AIDS status (#12)</a:t>
                      </a:r>
                    </a:p>
                  </a:txBody>
                  <a:tcPr>
                    <a:solidFill>
                      <a:schemeClr val="tx2">
                        <a:lumMod val="40000"/>
                        <a:lumOff val="60000"/>
                      </a:schemeClr>
                    </a:solidFill>
                  </a:tcPr>
                </a:tc>
                <a:tc>
                  <a:txBody>
                    <a:bodyPr/>
                    <a:lstStyle/>
                    <a:p>
                      <a:r>
                        <a:rPr lang="en-US" sz="2000" dirty="0" smtClean="0">
                          <a:solidFill>
                            <a:schemeClr val="bg1">
                              <a:lumMod val="50000"/>
                            </a:schemeClr>
                          </a:solidFill>
                        </a:rPr>
                        <a:t>Prescribed</a:t>
                      </a:r>
                      <a:r>
                        <a:rPr lang="en-US" sz="2000" baseline="0" dirty="0" smtClean="0">
                          <a:solidFill>
                            <a:schemeClr val="bg1">
                              <a:lumMod val="50000"/>
                            </a:schemeClr>
                          </a:solidFill>
                        </a:rPr>
                        <a:t> HAART (#52)</a:t>
                      </a:r>
                      <a:endParaRPr lang="en-US" sz="2000" dirty="0">
                        <a:solidFill>
                          <a:schemeClr val="bg1">
                            <a:lumMod val="50000"/>
                          </a:schemeClr>
                        </a:solidFill>
                      </a:endParaRPr>
                    </a:p>
                  </a:txBody>
                  <a:tcPr>
                    <a:solidFill>
                      <a:schemeClr val="tx2">
                        <a:lumMod val="40000"/>
                        <a:lumOff val="60000"/>
                      </a:schemeClr>
                    </a:solidFill>
                  </a:tcPr>
                </a:tc>
              </a:tr>
              <a:tr h="975285">
                <a:tc>
                  <a:txBody>
                    <a:bodyPr/>
                    <a:lstStyle/>
                    <a:p>
                      <a:r>
                        <a:rPr lang="en-US" sz="2000" dirty="0" smtClean="0">
                          <a:solidFill>
                            <a:schemeClr val="bg1">
                              <a:lumMod val="50000"/>
                            </a:schemeClr>
                          </a:solidFill>
                        </a:rPr>
                        <a:t>Medical visits</a:t>
                      </a:r>
                      <a:endParaRPr lang="en-US" sz="2000" dirty="0">
                        <a:solidFill>
                          <a:schemeClr val="bg1">
                            <a:lumMod val="50000"/>
                          </a:schemeClr>
                        </a:solidFill>
                      </a:endParaRPr>
                    </a:p>
                  </a:txBody>
                  <a:tcPr>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lumMod val="50000"/>
                            </a:schemeClr>
                          </a:solidFill>
                        </a:rPr>
                        <a:t>HIV/AIDS status (#12)</a:t>
                      </a:r>
                    </a:p>
                  </a:txBody>
                  <a:tcPr>
                    <a:solidFill>
                      <a:schemeClr val="tx2">
                        <a:lumMod val="20000"/>
                        <a:lumOff val="80000"/>
                      </a:schemeClr>
                    </a:solidFill>
                  </a:tcPr>
                </a:tc>
                <a:tc>
                  <a:txBody>
                    <a:bodyPr/>
                    <a:lstStyle/>
                    <a:p>
                      <a:r>
                        <a:rPr lang="en-US" sz="2000" dirty="0" smtClean="0">
                          <a:solidFill>
                            <a:schemeClr val="bg1">
                              <a:lumMod val="50000"/>
                            </a:schemeClr>
                          </a:solidFill>
                        </a:rPr>
                        <a:t>Outpatient/ambulatory care visit</a:t>
                      </a:r>
                      <a:r>
                        <a:rPr lang="en-US" sz="2000" baseline="0" dirty="0" smtClean="0">
                          <a:solidFill>
                            <a:schemeClr val="bg1">
                              <a:lumMod val="50000"/>
                            </a:schemeClr>
                          </a:solidFill>
                        </a:rPr>
                        <a:t> dates (#48)</a:t>
                      </a:r>
                      <a:endParaRPr lang="en-US" sz="2000" dirty="0">
                        <a:solidFill>
                          <a:schemeClr val="bg1">
                            <a:lumMod val="50000"/>
                          </a:schemeClr>
                        </a:solidFill>
                      </a:endParaRPr>
                    </a:p>
                  </a:txBody>
                  <a:tcPr>
                    <a:solidFill>
                      <a:schemeClr val="tx2">
                        <a:lumMod val="20000"/>
                        <a:lumOff val="80000"/>
                      </a:schemeClr>
                    </a:solidFill>
                  </a:tcPr>
                </a:tc>
              </a:tr>
              <a:tr h="975285">
                <a:tc>
                  <a:txBody>
                    <a:bodyPr/>
                    <a:lstStyle/>
                    <a:p>
                      <a:r>
                        <a:rPr lang="en-US" sz="2000" dirty="0" smtClean="0">
                          <a:solidFill>
                            <a:schemeClr val="bg1">
                              <a:lumMod val="50000"/>
                            </a:schemeClr>
                          </a:solidFill>
                        </a:rPr>
                        <a:t>PCP prophylaxis</a:t>
                      </a:r>
                      <a:endParaRPr lang="en-US" sz="2000" dirty="0">
                        <a:solidFill>
                          <a:schemeClr val="bg1">
                            <a:lumMod val="50000"/>
                          </a:schemeClr>
                        </a:solidFill>
                      </a:endParaRPr>
                    </a:p>
                  </a:txBody>
                  <a:tcPr>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lumMod val="50000"/>
                            </a:schemeClr>
                          </a:solidFill>
                        </a:rPr>
                        <a:t>HIV/AIDS status (#12)</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lumMod val="50000"/>
                            </a:schemeClr>
                          </a:solidFill>
                        </a:rPr>
                        <a:t>Value and test date of CD4</a:t>
                      </a:r>
                      <a:r>
                        <a:rPr lang="en-US" sz="2000" baseline="0" dirty="0" smtClean="0">
                          <a:solidFill>
                            <a:schemeClr val="bg1">
                              <a:lumMod val="50000"/>
                            </a:schemeClr>
                          </a:solidFill>
                        </a:rPr>
                        <a:t> cell counts (#49)</a:t>
                      </a:r>
                      <a:endParaRPr lang="en-US" sz="2000" dirty="0" smtClean="0">
                        <a:solidFill>
                          <a:schemeClr val="bg1">
                            <a:lumMod val="50000"/>
                          </a:schemeClr>
                        </a:solidFill>
                      </a:endParaRPr>
                    </a:p>
                  </a:txBody>
                  <a:tcPr>
                    <a:solidFill>
                      <a:schemeClr val="tx2">
                        <a:lumMod val="40000"/>
                        <a:lumOff val="60000"/>
                      </a:schemeClr>
                    </a:solidFill>
                  </a:tcPr>
                </a:tc>
                <a:tc>
                  <a:txBody>
                    <a:bodyPr/>
                    <a:lstStyle/>
                    <a:p>
                      <a:r>
                        <a:rPr lang="en-US" sz="2000" dirty="0" smtClean="0">
                          <a:solidFill>
                            <a:schemeClr val="bg1">
                              <a:lumMod val="50000"/>
                            </a:schemeClr>
                          </a:solidFill>
                        </a:rPr>
                        <a:t>PCP prophylaxis (#51)</a:t>
                      </a:r>
                      <a:endParaRPr lang="en-US" sz="2000" dirty="0">
                        <a:solidFill>
                          <a:schemeClr val="bg1">
                            <a:lumMod val="50000"/>
                          </a:schemeClr>
                        </a:solidFill>
                      </a:endParaRPr>
                    </a:p>
                  </a:txBody>
                  <a:tcPr>
                    <a:solidFill>
                      <a:schemeClr val="tx2">
                        <a:lumMod val="40000"/>
                        <a:lumOff val="60000"/>
                      </a:schemeClr>
                    </a:solidFill>
                  </a:tcPr>
                </a:tc>
              </a:tr>
            </a:tbl>
          </a:graphicData>
        </a:graphic>
      </p:graphicFrame>
    </p:spTree>
    <p:extLst>
      <p:ext uri="{BB962C8B-B14F-4D97-AF65-F5344CB8AC3E}">
        <p14:creationId xmlns:p14="http://schemas.microsoft.com/office/powerpoint/2010/main" val="22710702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ARV Therapy for Pregnant Women</a:t>
            </a:r>
            <a:endParaRPr lang="en-US" dirty="0"/>
          </a:p>
        </p:txBody>
      </p:sp>
      <p:sp>
        <p:nvSpPr>
          <p:cNvPr id="3" name="Slide Number Placeholder 2"/>
          <p:cNvSpPr>
            <a:spLocks noGrp="1"/>
          </p:cNvSpPr>
          <p:nvPr>
            <p:ph type="sldNum" sz="quarter" idx="10"/>
          </p:nvPr>
        </p:nvSpPr>
        <p:spPr/>
        <p:txBody>
          <a:bodyPr/>
          <a:lstStyle/>
          <a:p>
            <a:fld id="{ED70ED62-8382-46EA-8C46-9504A750DDBC}" type="slidenum">
              <a:rPr lang="en-US" smtClean="0">
                <a:solidFill>
                  <a:srgbClr val="FFFFFF"/>
                </a:solidFill>
              </a:rPr>
              <a:pPr/>
              <a:t>32</a:t>
            </a:fld>
            <a:endParaRPr lang="en-US" dirty="0">
              <a:solidFill>
                <a:srgbClr val="FFFFFF"/>
              </a:solidFill>
            </a:endParaRPr>
          </a:p>
        </p:txBody>
      </p:sp>
      <p:sp>
        <p:nvSpPr>
          <p:cNvPr id="5" name="Rectangle 3"/>
          <p:cNvSpPr>
            <a:spLocks noGrp="1" noChangeArrowheads="1"/>
          </p:cNvSpPr>
          <p:nvPr>
            <p:ph sz="quarter" idx="12"/>
          </p:nvPr>
        </p:nvSpPr>
        <p:spPr>
          <a:xfrm>
            <a:off x="566671" y="1751527"/>
            <a:ext cx="8409904" cy="4285042"/>
          </a:xfrm>
          <a:noFill/>
        </p:spPr>
        <p:txBody>
          <a:bodyPr>
            <a:normAutofit/>
          </a:bodyPr>
          <a:lstStyle/>
          <a:p>
            <a:pPr marL="609600" indent="-609600">
              <a:spcBef>
                <a:spcPts val="600"/>
              </a:spcBef>
              <a:spcAft>
                <a:spcPts val="600"/>
              </a:spcAft>
            </a:pPr>
            <a:r>
              <a:rPr lang="en-US" sz="2600" dirty="0" smtClean="0"/>
              <a:t>100 reported clients</a:t>
            </a:r>
          </a:p>
          <a:p>
            <a:pPr marL="609600" indent="-609600">
              <a:spcBef>
                <a:spcPts val="600"/>
              </a:spcBef>
              <a:spcAft>
                <a:spcPts val="600"/>
              </a:spcAft>
            </a:pPr>
            <a:r>
              <a:rPr lang="en-US" sz="2600" dirty="0" smtClean="0"/>
              <a:t>47 female (#7) with HIV (#12)</a:t>
            </a:r>
          </a:p>
          <a:p>
            <a:pPr marL="609600" indent="-609600">
              <a:spcBef>
                <a:spcPts val="600"/>
              </a:spcBef>
              <a:spcAft>
                <a:spcPts val="600"/>
              </a:spcAft>
            </a:pPr>
            <a:r>
              <a:rPr lang="en-US" sz="2600" b="1" dirty="0" smtClean="0"/>
              <a:t>Denominator: </a:t>
            </a:r>
            <a:r>
              <a:rPr lang="en-US" sz="2600" dirty="0" smtClean="0"/>
              <a:t>13 pregnant (#64)</a:t>
            </a:r>
          </a:p>
          <a:p>
            <a:pPr marL="609600" indent="-609600">
              <a:spcBef>
                <a:spcPts val="600"/>
              </a:spcBef>
              <a:spcAft>
                <a:spcPts val="600"/>
              </a:spcAft>
            </a:pPr>
            <a:r>
              <a:rPr lang="en-US" sz="2600" b="1" dirty="0" smtClean="0"/>
              <a:t>Numerator:   </a:t>
            </a:r>
            <a:r>
              <a:rPr lang="en-US" sz="2600" dirty="0" smtClean="0"/>
              <a:t>11 pregnant (#64) and on ARV (#66)</a:t>
            </a:r>
          </a:p>
          <a:p>
            <a:pPr marL="609600" indent="-609600">
              <a:spcBef>
                <a:spcPts val="600"/>
              </a:spcBef>
              <a:spcAft>
                <a:spcPts val="600"/>
              </a:spcAft>
            </a:pPr>
            <a:r>
              <a:rPr lang="en-US" sz="2600" b="1" dirty="0" smtClean="0"/>
              <a:t>Percentage:  </a:t>
            </a:r>
            <a:r>
              <a:rPr lang="en-US" sz="2600" i="1" dirty="0" smtClean="0"/>
              <a:t>11/13 = 85%</a:t>
            </a:r>
          </a:p>
          <a:p>
            <a:pPr marL="609600" indent="-609600">
              <a:spcBef>
                <a:spcPts val="600"/>
              </a:spcBef>
              <a:spcAft>
                <a:spcPts val="600"/>
              </a:spcAft>
            </a:pPr>
            <a:endParaRPr lang="en-US" dirty="0" smtClean="0"/>
          </a:p>
          <a:p>
            <a:pPr marL="609600" indent="-609600">
              <a:spcBef>
                <a:spcPts val="600"/>
              </a:spcBef>
              <a:spcAft>
                <a:spcPts val="600"/>
              </a:spcAft>
            </a:pPr>
            <a:endParaRPr lang="en-US" dirty="0" smtClean="0"/>
          </a:p>
          <a:p>
            <a:pPr marL="1009650" lvl="1" indent="-609600">
              <a:spcBef>
                <a:spcPts val="600"/>
              </a:spcBef>
              <a:spcAft>
                <a:spcPts val="600"/>
              </a:spcAft>
            </a:pPr>
            <a:endParaRPr lang="en-US" dirty="0" smtClean="0"/>
          </a:p>
        </p:txBody>
      </p:sp>
    </p:spTree>
    <p:extLst>
      <p:ext uri="{BB962C8B-B14F-4D97-AF65-F5344CB8AC3E}">
        <p14:creationId xmlns:p14="http://schemas.microsoft.com/office/powerpoint/2010/main" val="262587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the Following Questions</a:t>
            </a:r>
            <a:endParaRPr lang="en-US" dirty="0"/>
          </a:p>
        </p:txBody>
      </p:sp>
      <p:sp>
        <p:nvSpPr>
          <p:cNvPr id="3" name="Slide Number Placeholder 2"/>
          <p:cNvSpPr>
            <a:spLocks noGrp="1"/>
          </p:cNvSpPr>
          <p:nvPr>
            <p:ph type="sldNum" sz="quarter" idx="10"/>
          </p:nvPr>
        </p:nvSpPr>
        <p:spPr/>
        <p:txBody>
          <a:bodyPr/>
          <a:lstStyle/>
          <a:p>
            <a:fld id="{ED70ED62-8382-46EA-8C46-9504A750DDBC}" type="slidenum">
              <a:rPr lang="en-US" smtClean="0">
                <a:solidFill>
                  <a:srgbClr val="FFFFFF"/>
                </a:solidFill>
              </a:rPr>
              <a:pPr/>
              <a:t>33</a:t>
            </a:fld>
            <a:endParaRPr lang="en-US" dirty="0">
              <a:solidFill>
                <a:srgbClr val="FFFFFF"/>
              </a:solidFill>
            </a:endParaRPr>
          </a:p>
        </p:txBody>
      </p:sp>
      <p:sp>
        <p:nvSpPr>
          <p:cNvPr id="5" name="Rectangle 3"/>
          <p:cNvSpPr>
            <a:spLocks noGrp="1" noChangeArrowheads="1"/>
          </p:cNvSpPr>
          <p:nvPr>
            <p:ph sz="quarter" idx="12"/>
          </p:nvPr>
        </p:nvSpPr>
        <p:spPr>
          <a:noFill/>
        </p:spPr>
        <p:txBody>
          <a:bodyPr>
            <a:normAutofit lnSpcReduction="10000"/>
          </a:bodyPr>
          <a:lstStyle/>
          <a:p>
            <a:pPr marL="609600" indent="-609600">
              <a:spcBef>
                <a:spcPts val="600"/>
              </a:spcBef>
              <a:spcAft>
                <a:spcPts val="600"/>
              </a:spcAft>
            </a:pPr>
            <a:r>
              <a:rPr lang="en-US" dirty="0" smtClean="0"/>
              <a:t>Which percentages are lower or higher than expected?</a:t>
            </a:r>
          </a:p>
          <a:p>
            <a:pPr marL="609600" indent="-609600">
              <a:spcBef>
                <a:spcPts val="600"/>
              </a:spcBef>
              <a:spcAft>
                <a:spcPts val="600"/>
              </a:spcAft>
            </a:pPr>
            <a:r>
              <a:rPr lang="en-US" dirty="0" smtClean="0"/>
              <a:t>Why?</a:t>
            </a:r>
          </a:p>
          <a:p>
            <a:pPr marL="1009650" lvl="1" indent="-609600">
              <a:spcBef>
                <a:spcPts val="600"/>
              </a:spcBef>
              <a:spcAft>
                <a:spcPts val="600"/>
              </a:spcAft>
            </a:pPr>
            <a:r>
              <a:rPr lang="en-US" dirty="0" smtClean="0"/>
              <a:t>Is my data system not </a:t>
            </a:r>
            <a:r>
              <a:rPr lang="en-US" b="1" dirty="0" smtClean="0"/>
              <a:t>capturing</a:t>
            </a:r>
            <a:r>
              <a:rPr lang="en-US" dirty="0" smtClean="0"/>
              <a:t> the data necessary to properly reflect my program?</a:t>
            </a:r>
          </a:p>
          <a:p>
            <a:pPr marL="1009650" lvl="1" indent="-609600">
              <a:spcBef>
                <a:spcPts val="600"/>
              </a:spcBef>
              <a:spcAft>
                <a:spcPts val="600"/>
              </a:spcAft>
            </a:pPr>
            <a:r>
              <a:rPr lang="en-US" dirty="0" smtClean="0"/>
              <a:t>Is my data system not </a:t>
            </a:r>
            <a:r>
              <a:rPr lang="en-US" b="1" dirty="0" smtClean="0"/>
              <a:t>reporting</a:t>
            </a:r>
            <a:r>
              <a:rPr lang="en-US" i="1" dirty="0" smtClean="0"/>
              <a:t> </a:t>
            </a:r>
            <a:r>
              <a:rPr lang="en-US" dirty="0" smtClean="0"/>
              <a:t>the data necessary to properly reflect my program?</a:t>
            </a:r>
          </a:p>
          <a:p>
            <a:pPr marL="609600" indent="-609600">
              <a:spcBef>
                <a:spcPts val="600"/>
              </a:spcBef>
              <a:spcAft>
                <a:spcPts val="600"/>
              </a:spcAft>
            </a:pPr>
            <a:r>
              <a:rPr lang="en-US" dirty="0" smtClean="0"/>
              <a:t>How can I improve my system to better capture and report data?</a:t>
            </a:r>
          </a:p>
          <a:p>
            <a:pPr marL="1009650" lvl="1" indent="-609600">
              <a:spcBef>
                <a:spcPts val="600"/>
              </a:spcBef>
              <a:spcAft>
                <a:spcPts val="600"/>
              </a:spcAft>
            </a:pPr>
            <a:endParaRPr lang="en-US" dirty="0" smtClean="0"/>
          </a:p>
        </p:txBody>
      </p:sp>
    </p:spTree>
    <p:extLst>
      <p:ext uri="{BB962C8B-B14F-4D97-AF65-F5344CB8AC3E}">
        <p14:creationId xmlns:p14="http://schemas.microsoft.com/office/powerpoint/2010/main" val="395613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Today’s Presentation</a:t>
            </a:r>
            <a:endParaRPr lang="en-US" dirty="0"/>
          </a:p>
        </p:txBody>
      </p:sp>
      <p:sp>
        <p:nvSpPr>
          <p:cNvPr id="3" name="Slide Number Placeholder 2"/>
          <p:cNvSpPr>
            <a:spLocks noGrp="1"/>
          </p:cNvSpPr>
          <p:nvPr>
            <p:ph type="sldNum" sz="quarter" idx="10"/>
          </p:nvPr>
        </p:nvSpPr>
        <p:spPr/>
        <p:txBody>
          <a:bodyPr/>
          <a:lstStyle/>
          <a:p>
            <a:fld id="{ED70ED62-8382-46EA-8C46-9504A750DDBC}" type="slidenum">
              <a:rPr lang="en-US" smtClean="0"/>
              <a:pPr/>
              <a:t>34</a:t>
            </a:fld>
            <a:endParaRPr lang="en-US" dirty="0"/>
          </a:p>
        </p:txBody>
      </p:sp>
      <p:sp>
        <p:nvSpPr>
          <p:cNvPr id="7" name="Content Placeholder 6"/>
          <p:cNvSpPr>
            <a:spLocks noGrp="1"/>
          </p:cNvSpPr>
          <p:nvPr>
            <p:ph sz="quarter" idx="12"/>
          </p:nvPr>
        </p:nvSpPr>
        <p:spPr>
          <a:xfrm>
            <a:off x="708665" y="1637124"/>
            <a:ext cx="7891462" cy="4794497"/>
          </a:xfrm>
        </p:spPr>
        <p:txBody>
          <a:bodyPr/>
          <a:lstStyle/>
          <a:p>
            <a:r>
              <a:rPr lang="en-US" dirty="0" smtClean="0">
                <a:solidFill>
                  <a:schemeClr val="bg1">
                    <a:lumMod val="75000"/>
                  </a:schemeClr>
                </a:solidFill>
              </a:rPr>
              <a:t>The Importance of Data Quality</a:t>
            </a:r>
            <a:endParaRPr lang="en-US" dirty="0">
              <a:solidFill>
                <a:schemeClr val="bg1">
                  <a:lumMod val="75000"/>
                </a:schemeClr>
              </a:solidFill>
            </a:endParaRPr>
          </a:p>
          <a:p>
            <a:r>
              <a:rPr lang="en-US" dirty="0" smtClean="0">
                <a:solidFill>
                  <a:schemeClr val="bg1">
                    <a:lumMod val="75000"/>
                  </a:schemeClr>
                </a:solidFill>
              </a:rPr>
              <a:t>Data Quality Improvements and Remaining Issues</a:t>
            </a:r>
            <a:endParaRPr lang="en-US" dirty="0">
              <a:solidFill>
                <a:schemeClr val="bg1">
                  <a:lumMod val="75000"/>
                </a:schemeClr>
              </a:solidFill>
            </a:endParaRPr>
          </a:p>
          <a:p>
            <a:r>
              <a:rPr lang="en-US" dirty="0" smtClean="0"/>
              <a:t>Tools to Help You Assess 2012 Data Quality </a:t>
            </a:r>
          </a:p>
          <a:p>
            <a:pPr lvl="1"/>
            <a:r>
              <a:rPr lang="en-US" dirty="0" smtClean="0">
                <a:solidFill>
                  <a:schemeClr val="bg1">
                    <a:lumMod val="75000"/>
                  </a:schemeClr>
                </a:solidFill>
              </a:rPr>
              <a:t>Right Now!</a:t>
            </a:r>
          </a:p>
          <a:p>
            <a:pPr lvl="1"/>
            <a:r>
              <a:rPr lang="en-US" dirty="0" smtClean="0"/>
              <a:t>At Upload (Starting January 7, 2013)</a:t>
            </a:r>
          </a:p>
        </p:txBody>
      </p:sp>
    </p:spTree>
    <p:extLst>
      <p:ext uri="{BB962C8B-B14F-4D97-AF65-F5344CB8AC3E}">
        <p14:creationId xmlns:p14="http://schemas.microsoft.com/office/powerpoint/2010/main" val="15931566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 early!</a:t>
            </a:r>
            <a:endParaRPr lang="en-US" dirty="0"/>
          </a:p>
        </p:txBody>
      </p:sp>
      <p:sp>
        <p:nvSpPr>
          <p:cNvPr id="3" name="Slide Number Placeholder 2"/>
          <p:cNvSpPr>
            <a:spLocks noGrp="1"/>
          </p:cNvSpPr>
          <p:nvPr>
            <p:ph type="sldNum" sz="quarter" idx="10"/>
          </p:nvPr>
        </p:nvSpPr>
        <p:spPr/>
        <p:txBody>
          <a:bodyPr/>
          <a:lstStyle/>
          <a:p>
            <a:fld id="{ED70ED62-8382-46EA-8C46-9504A750DDBC}" type="slidenum">
              <a:rPr lang="en-US" smtClean="0"/>
              <a:pPr/>
              <a:t>35</a:t>
            </a:fld>
            <a:endParaRPr lang="en-US" dirty="0"/>
          </a:p>
        </p:txBody>
      </p:sp>
      <p:sp>
        <p:nvSpPr>
          <p:cNvPr id="7" name="Content Placeholder 6"/>
          <p:cNvSpPr>
            <a:spLocks noGrp="1"/>
          </p:cNvSpPr>
          <p:nvPr>
            <p:ph sz="quarter" idx="12"/>
          </p:nvPr>
        </p:nvSpPr>
        <p:spPr>
          <a:xfrm>
            <a:off x="708665" y="1439004"/>
            <a:ext cx="7891462" cy="4794497"/>
          </a:xfrm>
        </p:spPr>
        <p:txBody>
          <a:bodyPr/>
          <a:lstStyle/>
          <a:p>
            <a:pPr>
              <a:spcBef>
                <a:spcPts val="1800"/>
              </a:spcBef>
            </a:pPr>
            <a:r>
              <a:rPr lang="en-US" dirty="0" smtClean="0"/>
              <a:t>Tools within the RSR Web System</a:t>
            </a:r>
          </a:p>
          <a:p>
            <a:pPr lvl="1">
              <a:spcBef>
                <a:spcPts val="1800"/>
              </a:spcBef>
            </a:pPr>
            <a:r>
              <a:rPr lang="en-US" sz="2400" dirty="0" smtClean="0"/>
              <a:t>Confirmation Report (within minutes)</a:t>
            </a:r>
          </a:p>
          <a:p>
            <a:pPr lvl="1">
              <a:spcBef>
                <a:spcPts val="1800"/>
              </a:spcBef>
            </a:pPr>
            <a:r>
              <a:rPr lang="en-US" sz="2400" dirty="0" smtClean="0"/>
              <a:t>Validation Report (within minutes)</a:t>
            </a:r>
          </a:p>
          <a:p>
            <a:pPr lvl="1">
              <a:spcBef>
                <a:spcPts val="1800"/>
              </a:spcBef>
            </a:pPr>
            <a:r>
              <a:rPr lang="en-US" sz="2400" dirty="0" smtClean="0"/>
              <a:t>Completeness Report (within days)</a:t>
            </a:r>
          </a:p>
          <a:p>
            <a:pPr>
              <a:spcBef>
                <a:spcPts val="1800"/>
              </a:spcBef>
            </a:pPr>
            <a:r>
              <a:rPr lang="en-US" dirty="0" smtClean="0"/>
              <a:t>Use these tools to review your data</a:t>
            </a:r>
          </a:p>
          <a:p>
            <a:pPr>
              <a:spcBef>
                <a:spcPts val="1800"/>
              </a:spcBef>
            </a:pPr>
            <a:r>
              <a:rPr lang="en-US" dirty="0" smtClean="0"/>
              <a:t>Fix issues and re-upload before the submission deadline </a:t>
            </a:r>
          </a:p>
          <a:p>
            <a:pPr>
              <a:spcBef>
                <a:spcPts val="1800"/>
              </a:spcBef>
            </a:pPr>
            <a:r>
              <a:rPr lang="en-US" dirty="0" smtClean="0"/>
              <a:t>It’s that easy!</a:t>
            </a:r>
          </a:p>
        </p:txBody>
      </p:sp>
    </p:spTree>
    <p:extLst>
      <p:ext uri="{BB962C8B-B14F-4D97-AF65-F5344CB8AC3E}">
        <p14:creationId xmlns:p14="http://schemas.microsoft.com/office/powerpoint/2010/main" val="10869503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Confirmation Reports</a:t>
            </a:r>
            <a:endParaRPr lang="en-US" dirty="0"/>
          </a:p>
        </p:txBody>
      </p:sp>
      <p:sp>
        <p:nvSpPr>
          <p:cNvPr id="3" name="Slide Number Placeholder 2"/>
          <p:cNvSpPr>
            <a:spLocks noGrp="1"/>
          </p:cNvSpPr>
          <p:nvPr>
            <p:ph type="sldNum" sz="quarter" idx="10"/>
          </p:nvPr>
        </p:nvSpPr>
        <p:spPr/>
        <p:txBody>
          <a:bodyPr/>
          <a:lstStyle/>
          <a:p>
            <a:fld id="{ED70ED62-8382-46EA-8C46-9504A750DDBC}" type="slidenum">
              <a:rPr lang="en-US" smtClean="0"/>
              <a:pPr/>
              <a:t>36</a:t>
            </a:fld>
            <a:endParaRPr lang="en-US" dirty="0"/>
          </a:p>
        </p:txBody>
      </p:sp>
      <p:sp>
        <p:nvSpPr>
          <p:cNvPr id="7" name="Content Placeholder 6"/>
          <p:cNvSpPr>
            <a:spLocks noGrp="1"/>
          </p:cNvSpPr>
          <p:nvPr>
            <p:ph sz="quarter" idx="12"/>
          </p:nvPr>
        </p:nvSpPr>
        <p:spPr>
          <a:xfrm>
            <a:off x="708665" y="1637124"/>
            <a:ext cx="7891462" cy="4794497"/>
          </a:xfrm>
        </p:spPr>
        <p:txBody>
          <a:bodyPr/>
          <a:lstStyle/>
          <a:p>
            <a:pPr>
              <a:spcBef>
                <a:spcPts val="2400"/>
              </a:spcBef>
            </a:pPr>
            <a:r>
              <a:rPr lang="en-US" sz="3200" dirty="0" smtClean="0"/>
              <a:t>Presents number and share of clients with each response option</a:t>
            </a:r>
          </a:p>
          <a:p>
            <a:pPr>
              <a:spcBef>
                <a:spcPts val="2400"/>
              </a:spcBef>
            </a:pPr>
            <a:r>
              <a:rPr lang="en-US" sz="3200" dirty="0" smtClean="0"/>
              <a:t>Summarizes all data reported (not just required clients)</a:t>
            </a:r>
          </a:p>
          <a:p>
            <a:pPr>
              <a:spcBef>
                <a:spcPts val="2400"/>
              </a:spcBef>
            </a:pPr>
            <a:r>
              <a:rPr lang="en-US" sz="3200" dirty="0" smtClean="0"/>
              <a:t>Aggregates all files submitted for the provider</a:t>
            </a:r>
          </a:p>
          <a:p>
            <a:pPr>
              <a:spcBef>
                <a:spcPts val="2400"/>
              </a:spcBef>
            </a:pPr>
            <a:r>
              <a:rPr lang="en-US" sz="3200" dirty="0" smtClean="0"/>
              <a:t>What it doesn’t tell you:  missing data for required clients</a:t>
            </a:r>
          </a:p>
        </p:txBody>
      </p:sp>
    </p:spTree>
    <p:extLst>
      <p:ext uri="{BB962C8B-B14F-4D97-AF65-F5344CB8AC3E}">
        <p14:creationId xmlns:p14="http://schemas.microsoft.com/office/powerpoint/2010/main" val="30628936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Report</a:t>
            </a:r>
            <a:endParaRPr lang="en-US" dirty="0"/>
          </a:p>
        </p:txBody>
      </p:sp>
      <p:sp>
        <p:nvSpPr>
          <p:cNvPr id="3" name="Slide Number Placeholder 2"/>
          <p:cNvSpPr>
            <a:spLocks noGrp="1"/>
          </p:cNvSpPr>
          <p:nvPr>
            <p:ph type="sldNum" sz="quarter" idx="10"/>
          </p:nvPr>
        </p:nvSpPr>
        <p:spPr/>
        <p:txBody>
          <a:bodyPr/>
          <a:lstStyle/>
          <a:p>
            <a:fld id="{ED70ED62-8382-46EA-8C46-9504A750DDBC}" type="slidenum">
              <a:rPr lang="en-US" smtClean="0"/>
              <a:pPr/>
              <a:t>37</a:t>
            </a:fld>
            <a:endParaRPr lang="en-US" dirty="0"/>
          </a:p>
        </p:txBody>
      </p:sp>
      <p:sp>
        <p:nvSpPr>
          <p:cNvPr id="7" name="Content Placeholder 6"/>
          <p:cNvSpPr>
            <a:spLocks noGrp="1"/>
          </p:cNvSpPr>
          <p:nvPr>
            <p:ph sz="quarter" idx="12"/>
          </p:nvPr>
        </p:nvSpPr>
        <p:spPr>
          <a:xfrm>
            <a:off x="708665" y="1637124"/>
            <a:ext cx="7891462" cy="4794497"/>
          </a:xfrm>
        </p:spPr>
        <p:txBody>
          <a:bodyPr/>
          <a:lstStyle/>
          <a:p>
            <a:pPr>
              <a:spcBef>
                <a:spcPts val="2400"/>
              </a:spcBef>
            </a:pPr>
            <a:r>
              <a:rPr lang="en-US" sz="3200" dirty="0" smtClean="0"/>
              <a:t>Three types of data issues:</a:t>
            </a:r>
          </a:p>
          <a:p>
            <a:pPr lvl="1">
              <a:spcBef>
                <a:spcPts val="2400"/>
              </a:spcBef>
            </a:pPr>
            <a:r>
              <a:rPr lang="en-US" sz="3000" dirty="0" smtClean="0"/>
              <a:t>Error:  can’t submit</a:t>
            </a:r>
          </a:p>
          <a:p>
            <a:pPr lvl="1">
              <a:spcBef>
                <a:spcPts val="2400"/>
              </a:spcBef>
            </a:pPr>
            <a:r>
              <a:rPr lang="en-US" sz="3000" dirty="0" smtClean="0"/>
              <a:t>Warning:  add a comment</a:t>
            </a:r>
          </a:p>
          <a:p>
            <a:pPr lvl="1">
              <a:spcBef>
                <a:spcPts val="2400"/>
              </a:spcBef>
            </a:pPr>
            <a:r>
              <a:rPr lang="en-US" sz="3000" dirty="0" smtClean="0"/>
              <a:t>Alert:  flag, go back and check your data</a:t>
            </a:r>
          </a:p>
          <a:p>
            <a:pPr>
              <a:spcBef>
                <a:spcPts val="2400"/>
              </a:spcBef>
            </a:pPr>
            <a:r>
              <a:rPr lang="en-US" sz="3200" dirty="0" smtClean="0"/>
              <a:t>Many new validations in 2012, including missing and unknown data</a:t>
            </a:r>
          </a:p>
        </p:txBody>
      </p:sp>
    </p:spTree>
    <p:extLst>
      <p:ext uri="{BB962C8B-B14F-4D97-AF65-F5344CB8AC3E}">
        <p14:creationId xmlns:p14="http://schemas.microsoft.com/office/powerpoint/2010/main" val="25801212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Completeness Report</a:t>
            </a:r>
            <a:endParaRPr lang="en-US" dirty="0"/>
          </a:p>
        </p:txBody>
      </p:sp>
      <p:sp>
        <p:nvSpPr>
          <p:cNvPr id="3" name="Slide Number Placeholder 2"/>
          <p:cNvSpPr>
            <a:spLocks noGrp="1"/>
          </p:cNvSpPr>
          <p:nvPr>
            <p:ph type="sldNum" sz="quarter" idx="10"/>
          </p:nvPr>
        </p:nvSpPr>
        <p:spPr/>
        <p:txBody>
          <a:bodyPr/>
          <a:lstStyle/>
          <a:p>
            <a:fld id="{ED70ED62-8382-46EA-8C46-9504A750DDBC}" type="slidenum">
              <a:rPr lang="en-US" smtClean="0"/>
              <a:pPr/>
              <a:t>38</a:t>
            </a:fld>
            <a:endParaRPr lang="en-US" dirty="0"/>
          </a:p>
        </p:txBody>
      </p:sp>
      <p:sp>
        <p:nvSpPr>
          <p:cNvPr id="7" name="Content Placeholder 6"/>
          <p:cNvSpPr>
            <a:spLocks noGrp="1"/>
          </p:cNvSpPr>
          <p:nvPr>
            <p:ph sz="quarter" idx="12"/>
          </p:nvPr>
        </p:nvSpPr>
        <p:spPr>
          <a:xfrm>
            <a:off x="708665" y="1637124"/>
            <a:ext cx="7891462" cy="4794497"/>
          </a:xfrm>
        </p:spPr>
        <p:txBody>
          <a:bodyPr/>
          <a:lstStyle/>
          <a:p>
            <a:pPr>
              <a:spcBef>
                <a:spcPts val="2400"/>
              </a:spcBef>
            </a:pPr>
            <a:r>
              <a:rPr lang="en-US" i="1" dirty="0" smtClean="0"/>
              <a:t>New for 2012!  </a:t>
            </a:r>
            <a:r>
              <a:rPr lang="en-US" dirty="0" smtClean="0"/>
              <a:t>Completeness Report will be available several days after upload</a:t>
            </a:r>
          </a:p>
          <a:p>
            <a:pPr>
              <a:spcBef>
                <a:spcPts val="2400"/>
              </a:spcBef>
            </a:pPr>
            <a:r>
              <a:rPr lang="en-US" dirty="0" smtClean="0"/>
              <a:t>Create a report for one or multiple providers</a:t>
            </a:r>
          </a:p>
          <a:p>
            <a:pPr>
              <a:spcBef>
                <a:spcPts val="2400"/>
              </a:spcBef>
            </a:pPr>
            <a:r>
              <a:rPr lang="en-US" dirty="0" smtClean="0"/>
              <a:t>For each data item, it presents the percent of required clients with</a:t>
            </a:r>
          </a:p>
          <a:p>
            <a:pPr lvl="1">
              <a:spcBef>
                <a:spcPts val="2400"/>
              </a:spcBef>
            </a:pPr>
            <a:r>
              <a:rPr lang="en-US" sz="2400" dirty="0" smtClean="0"/>
              <a:t>An “unknown” response</a:t>
            </a:r>
          </a:p>
          <a:p>
            <a:pPr lvl="1">
              <a:spcBef>
                <a:spcPts val="2400"/>
              </a:spcBef>
            </a:pPr>
            <a:r>
              <a:rPr lang="en-US" sz="2400" dirty="0" smtClean="0"/>
              <a:t>A known response</a:t>
            </a:r>
          </a:p>
          <a:p>
            <a:pPr lvl="1">
              <a:spcBef>
                <a:spcPts val="2400"/>
              </a:spcBef>
            </a:pPr>
            <a:r>
              <a:rPr lang="en-US" sz="2400" dirty="0" smtClean="0"/>
              <a:t>No response (missing)</a:t>
            </a:r>
          </a:p>
        </p:txBody>
      </p:sp>
    </p:spTree>
    <p:extLst>
      <p:ext uri="{BB962C8B-B14F-4D97-AF65-F5344CB8AC3E}">
        <p14:creationId xmlns:p14="http://schemas.microsoft.com/office/powerpoint/2010/main" val="20948072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Provider Reports…</a:t>
            </a:r>
            <a:endParaRPr lang="en-US" dirty="0"/>
          </a:p>
        </p:txBody>
      </p:sp>
      <p:sp>
        <p:nvSpPr>
          <p:cNvPr id="3" name="Slide Number Placeholder 2"/>
          <p:cNvSpPr>
            <a:spLocks noGrp="1"/>
          </p:cNvSpPr>
          <p:nvPr>
            <p:ph type="sldNum" sz="quarter" idx="10"/>
          </p:nvPr>
        </p:nvSpPr>
        <p:spPr/>
        <p:txBody>
          <a:bodyPr/>
          <a:lstStyle/>
          <a:p>
            <a:fld id="{ED70ED62-8382-46EA-8C46-9504A750DDBC}" type="slidenum">
              <a:rPr lang="en-US" smtClean="0">
                <a:solidFill>
                  <a:srgbClr val="FFFFFF"/>
                </a:solidFill>
              </a:rPr>
              <a:pPr/>
              <a:t>39</a:t>
            </a:fld>
            <a:endParaRPr lang="en-US" dirty="0">
              <a:solidFill>
                <a:srgbClr val="FFFFFF"/>
              </a:solidFill>
            </a:endParaRPr>
          </a:p>
        </p:txBody>
      </p:sp>
      <p:sp>
        <p:nvSpPr>
          <p:cNvPr id="5" name="Rectangle 3"/>
          <p:cNvSpPr>
            <a:spLocks noGrp="1" noChangeArrowheads="1"/>
          </p:cNvSpPr>
          <p:nvPr>
            <p:ph sz="quarter" idx="12"/>
          </p:nvPr>
        </p:nvSpPr>
        <p:spPr>
          <a:xfrm>
            <a:off x="722313" y="1693863"/>
            <a:ext cx="7891462" cy="3697003"/>
          </a:xfrm>
        </p:spPr>
        <p:txBody>
          <a:bodyPr>
            <a:normAutofit/>
          </a:bodyPr>
          <a:lstStyle/>
          <a:p>
            <a:pPr>
              <a:spcBef>
                <a:spcPts val="0"/>
              </a:spcBef>
              <a:spcAft>
                <a:spcPts val="600"/>
              </a:spcAft>
            </a:pPr>
            <a:r>
              <a:rPr lang="en-US" sz="3000" dirty="0" smtClean="0"/>
              <a:t>1,000 eUCIs</a:t>
            </a:r>
          </a:p>
          <a:p>
            <a:pPr>
              <a:spcBef>
                <a:spcPts val="0"/>
              </a:spcBef>
              <a:spcAft>
                <a:spcPts val="600"/>
              </a:spcAft>
            </a:pPr>
            <a:r>
              <a:rPr lang="en-US" sz="3000" dirty="0" smtClean="0"/>
              <a:t>Item #7 (Gender):  22 transgender clients</a:t>
            </a:r>
          </a:p>
          <a:p>
            <a:pPr>
              <a:spcBef>
                <a:spcPts val="0"/>
              </a:spcBef>
              <a:spcAft>
                <a:spcPts val="600"/>
              </a:spcAft>
            </a:pPr>
            <a:r>
              <a:rPr lang="en-US" sz="3000" dirty="0" smtClean="0"/>
              <a:t>Item #8 (Transgender subgroup):</a:t>
            </a:r>
          </a:p>
          <a:p>
            <a:pPr marL="0" indent="0">
              <a:spcBef>
                <a:spcPct val="0"/>
              </a:spcBef>
              <a:spcAft>
                <a:spcPct val="30000"/>
              </a:spcAft>
              <a:buNone/>
            </a:pPr>
            <a:endParaRPr lang="en-US" sz="3600" dirty="0" smtClean="0"/>
          </a:p>
        </p:txBody>
      </p:sp>
      <p:graphicFrame>
        <p:nvGraphicFramePr>
          <p:cNvPr id="6" name="Table 5"/>
          <p:cNvGraphicFramePr>
            <a:graphicFrameLocks noGrp="1"/>
          </p:cNvGraphicFramePr>
          <p:nvPr>
            <p:extLst>
              <p:ext uri="{D42A27DB-BD31-4B8C-83A1-F6EECF244321}">
                <p14:modId xmlns:p14="http://schemas.microsoft.com/office/powerpoint/2010/main" val="3301477487"/>
              </p:ext>
            </p:extLst>
          </p:nvPr>
        </p:nvGraphicFramePr>
        <p:xfrm>
          <a:off x="1769660" y="3576851"/>
          <a:ext cx="6096000" cy="1645920"/>
        </p:xfrm>
        <a:graphic>
          <a:graphicData uri="http://schemas.openxmlformats.org/drawingml/2006/table">
            <a:tbl>
              <a:tblPr firstRow="1" bandRow="1">
                <a:tableStyleId>{2D5ABB26-0587-4C30-8999-92F81FD0307C}</a:tableStyleId>
              </a:tblPr>
              <a:tblGrid>
                <a:gridCol w="3048000"/>
                <a:gridCol w="3048000"/>
              </a:tblGrid>
              <a:tr h="370840">
                <a:tc>
                  <a:txBody>
                    <a:bodyPr/>
                    <a:lstStyle/>
                    <a:p>
                      <a:r>
                        <a:rPr lang="en-US" sz="3000" baseline="0" dirty="0" smtClean="0">
                          <a:latin typeface="Arial" pitchFamily="34" charset="0"/>
                        </a:rPr>
                        <a:t>-Male to Female:</a:t>
                      </a:r>
                      <a:endParaRPr lang="en-US" sz="3000" baseline="0" dirty="0">
                        <a:latin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000" baseline="0" dirty="0" smtClean="0">
                          <a:latin typeface="Arial" pitchFamily="34" charset="0"/>
                        </a:rPr>
                        <a:t>5</a:t>
                      </a:r>
                      <a:endParaRPr lang="en-US" sz="3000" baseline="0" dirty="0">
                        <a:latin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3000" baseline="0" dirty="0" smtClean="0">
                          <a:latin typeface="Arial" pitchFamily="34" charset="0"/>
                        </a:rPr>
                        <a:t>-Female to Male: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000" baseline="0" dirty="0" smtClean="0">
                          <a:latin typeface="Arial" pitchFamily="34" charset="0"/>
                        </a:rPr>
                        <a:t>10</a:t>
                      </a:r>
                      <a:endParaRPr lang="en-US" sz="3000" baseline="0" dirty="0">
                        <a:latin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3000" baseline="0" dirty="0" smtClean="0">
                          <a:latin typeface="Arial" pitchFamily="34" charset="0"/>
                        </a:rPr>
                        <a:t>-Unknown: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000" baseline="0" dirty="0" smtClean="0">
                          <a:latin typeface="Arial" pitchFamily="34" charset="0"/>
                        </a:rPr>
                        <a:t>3</a:t>
                      </a:r>
                      <a:endParaRPr lang="en-US" sz="3000" baseline="0" dirty="0">
                        <a:latin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78765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029200" y="1744921"/>
            <a:ext cx="3931920" cy="3931920"/>
            <a:chOff x="3543300" y="1946208"/>
            <a:chExt cx="2116183" cy="2339942"/>
          </a:xfrm>
          <a:solidFill>
            <a:srgbClr val="C0504D"/>
          </a:solidFill>
        </p:grpSpPr>
        <p:sp>
          <p:nvSpPr>
            <p:cNvPr id="11" name="Oval 10"/>
            <p:cNvSpPr/>
            <p:nvPr/>
          </p:nvSpPr>
          <p:spPr>
            <a:xfrm>
              <a:off x="3543300" y="1946208"/>
              <a:ext cx="2116183" cy="2339942"/>
            </a:xfrm>
            <a:prstGeom prst="ellipse">
              <a:avLst/>
            </a:prstGeom>
            <a:grp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3" name="TextBox 12"/>
            <p:cNvSpPr txBox="1"/>
            <p:nvPr/>
          </p:nvSpPr>
          <p:spPr>
            <a:xfrm>
              <a:off x="3561242" y="2428757"/>
              <a:ext cx="2019719" cy="1618541"/>
            </a:xfrm>
            <a:prstGeom prst="rect">
              <a:avLst/>
            </a:prstGeom>
            <a:noFill/>
          </p:spPr>
          <p:txBody>
            <a:bodyPr wrap="square" rtlCol="0" anchor="ctr">
              <a:normAutofit/>
            </a:bodyPr>
            <a:lstStyle/>
            <a:p>
              <a:pPr algn="ctr">
                <a:lnSpc>
                  <a:spcPct val="80000"/>
                </a:lnSpc>
              </a:pPr>
              <a:r>
                <a:rPr lang="en-US" sz="3500" b="1" spc="60" dirty="0" smtClean="0">
                  <a:solidFill>
                    <a:schemeClr val="bg1"/>
                  </a:solidFill>
                  <a:effectLst>
                    <a:outerShdw blurRad="50800" dist="25400" dir="5400000" algn="t" rotWithShape="0">
                      <a:prstClr val="black">
                        <a:alpha val="15000"/>
                      </a:prstClr>
                    </a:outerShdw>
                  </a:effectLst>
                  <a:latin typeface="Bookman Old Style" pitchFamily="18" charset="0"/>
                </a:rPr>
                <a:t>Quality of Care</a:t>
              </a:r>
            </a:p>
            <a:p>
              <a:pPr algn="ctr">
                <a:lnSpc>
                  <a:spcPct val="80000"/>
                </a:lnSpc>
              </a:pPr>
              <a:r>
                <a:rPr lang="en-US" sz="2800" b="1" spc="60" dirty="0" smtClean="0">
                  <a:solidFill>
                    <a:schemeClr val="bg1"/>
                  </a:solidFill>
                  <a:effectLst>
                    <a:outerShdw blurRad="50800" dist="25400" dir="5400000" algn="t" rotWithShape="0">
                      <a:prstClr val="black">
                        <a:alpha val="15000"/>
                      </a:prstClr>
                    </a:outerShdw>
                  </a:effectLst>
                  <a:latin typeface="Bookman Old Style" pitchFamily="18" charset="0"/>
                </a:rPr>
                <a:t>=</a:t>
              </a:r>
            </a:p>
            <a:p>
              <a:pPr algn="ctr">
                <a:lnSpc>
                  <a:spcPct val="80000"/>
                </a:lnSpc>
              </a:pPr>
              <a:r>
                <a:rPr lang="en-US" sz="2400" b="1" spc="60" dirty="0" smtClean="0">
                  <a:solidFill>
                    <a:schemeClr val="bg1"/>
                  </a:solidFill>
                  <a:effectLst>
                    <a:outerShdw blurRad="50800" dist="25400" dir="5400000" algn="t" rotWithShape="0">
                      <a:prstClr val="black">
                        <a:alpha val="15000"/>
                      </a:prstClr>
                    </a:outerShdw>
                  </a:effectLst>
                  <a:latin typeface="Arial" pitchFamily="34" charset="0"/>
                </a:rPr>
                <a:t>What your program is doing compared to what it should be doing </a:t>
              </a:r>
              <a:endParaRPr lang="en-US" sz="2400" b="1" spc="60" dirty="0">
                <a:solidFill>
                  <a:schemeClr val="bg1"/>
                </a:solidFill>
                <a:effectLst>
                  <a:outerShdw blurRad="50800" dist="25400" dir="5400000" algn="t" rotWithShape="0">
                    <a:prstClr val="black">
                      <a:alpha val="15000"/>
                    </a:prstClr>
                  </a:outerShdw>
                </a:effectLst>
                <a:latin typeface="Arial" pitchFamily="34" charset="0"/>
              </a:endParaRPr>
            </a:p>
          </p:txBody>
        </p:sp>
      </p:grpSp>
      <p:sp>
        <p:nvSpPr>
          <p:cNvPr id="4" name="Title 3"/>
          <p:cNvSpPr>
            <a:spLocks noGrp="1"/>
          </p:cNvSpPr>
          <p:nvPr>
            <p:ph type="title"/>
          </p:nvPr>
        </p:nvSpPr>
        <p:spPr/>
        <p:txBody>
          <a:bodyPr/>
          <a:lstStyle/>
          <a:p>
            <a:r>
              <a:rPr lang="en-US" dirty="0" smtClean="0"/>
              <a:t>Quality of Data Versus Quality of Care</a:t>
            </a:r>
            <a:endParaRPr lang="en-US" dirty="0"/>
          </a:p>
        </p:txBody>
      </p:sp>
      <p:sp>
        <p:nvSpPr>
          <p:cNvPr id="21" name="Slide Number Placeholder 20"/>
          <p:cNvSpPr>
            <a:spLocks noGrp="1"/>
          </p:cNvSpPr>
          <p:nvPr>
            <p:ph type="sldNum" sz="quarter" idx="10"/>
          </p:nvPr>
        </p:nvSpPr>
        <p:spPr/>
        <p:txBody>
          <a:bodyPr/>
          <a:lstStyle/>
          <a:p>
            <a:fld id="{ED70ED62-8382-46EA-8C46-9504A750DDBC}" type="slidenum">
              <a:rPr lang="en-US" smtClean="0">
                <a:solidFill>
                  <a:srgbClr val="FFFFFF"/>
                </a:solidFill>
              </a:rPr>
              <a:pPr/>
              <a:t>4</a:t>
            </a:fld>
            <a:endParaRPr lang="en-US" dirty="0">
              <a:solidFill>
                <a:srgbClr val="FFFFFF"/>
              </a:solidFill>
            </a:endParaRPr>
          </a:p>
        </p:txBody>
      </p:sp>
      <p:grpSp>
        <p:nvGrpSpPr>
          <p:cNvPr id="5" name="Group 4"/>
          <p:cNvGrpSpPr/>
          <p:nvPr/>
        </p:nvGrpSpPr>
        <p:grpSpPr>
          <a:xfrm>
            <a:off x="640080" y="1833579"/>
            <a:ext cx="3931920" cy="3931919"/>
            <a:chOff x="3543300" y="1946208"/>
            <a:chExt cx="2116183" cy="2397956"/>
          </a:xfrm>
        </p:grpSpPr>
        <p:sp>
          <p:nvSpPr>
            <p:cNvPr id="6" name="Oval 5"/>
            <p:cNvSpPr/>
            <p:nvPr/>
          </p:nvSpPr>
          <p:spPr>
            <a:xfrm>
              <a:off x="3543300" y="1946208"/>
              <a:ext cx="2116183" cy="2397956"/>
            </a:xfrm>
            <a:prstGeom prst="ellipse">
              <a:avLst/>
            </a:prstGeom>
            <a:solidFill>
              <a:srgbClr val="3C6096"/>
            </a:soli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9" name="TextBox 8"/>
            <p:cNvSpPr txBox="1"/>
            <p:nvPr/>
          </p:nvSpPr>
          <p:spPr>
            <a:xfrm>
              <a:off x="3561243" y="2428757"/>
              <a:ext cx="2019719" cy="1371600"/>
            </a:xfrm>
            <a:prstGeom prst="rect">
              <a:avLst/>
            </a:prstGeom>
            <a:noFill/>
          </p:spPr>
          <p:txBody>
            <a:bodyPr wrap="square" rtlCol="0" anchor="ctr">
              <a:normAutofit/>
            </a:bodyPr>
            <a:lstStyle/>
            <a:p>
              <a:pPr algn="ctr">
                <a:lnSpc>
                  <a:spcPct val="80000"/>
                </a:lnSpc>
              </a:pPr>
              <a:r>
                <a:rPr lang="en-US" sz="3500" b="1" spc="60" dirty="0" smtClean="0">
                  <a:solidFill>
                    <a:schemeClr val="bg1"/>
                  </a:solidFill>
                  <a:effectLst>
                    <a:outerShdw blurRad="50800" dist="25400" dir="5400000" algn="t" rotWithShape="0">
                      <a:prstClr val="black">
                        <a:alpha val="15000"/>
                      </a:prstClr>
                    </a:outerShdw>
                  </a:effectLst>
                  <a:latin typeface="Bookman Old Style" pitchFamily="18" charset="0"/>
                </a:rPr>
                <a:t>Quality of Data</a:t>
              </a:r>
            </a:p>
            <a:p>
              <a:pPr algn="ctr">
                <a:lnSpc>
                  <a:spcPct val="80000"/>
                </a:lnSpc>
              </a:pPr>
              <a:r>
                <a:rPr lang="en-US" sz="2800" b="1" spc="60" dirty="0" smtClean="0">
                  <a:solidFill>
                    <a:schemeClr val="bg1"/>
                  </a:solidFill>
                  <a:effectLst>
                    <a:outerShdw blurRad="50800" dist="25400" dir="5400000" algn="t" rotWithShape="0">
                      <a:prstClr val="black">
                        <a:alpha val="15000"/>
                      </a:prstClr>
                    </a:outerShdw>
                  </a:effectLst>
                  <a:latin typeface="Bookman Old Style" pitchFamily="18" charset="0"/>
                </a:rPr>
                <a:t>=</a:t>
              </a:r>
            </a:p>
            <a:p>
              <a:pPr algn="ctr">
                <a:lnSpc>
                  <a:spcPct val="80000"/>
                </a:lnSpc>
              </a:pPr>
              <a:r>
                <a:rPr lang="en-US" sz="2400" b="1" spc="60" dirty="0" smtClean="0">
                  <a:solidFill>
                    <a:schemeClr val="bg1"/>
                  </a:solidFill>
                  <a:effectLst>
                    <a:outerShdw blurRad="50800" dist="25400" dir="5400000" algn="t" rotWithShape="0">
                      <a:prstClr val="black">
                        <a:alpha val="15000"/>
                      </a:prstClr>
                    </a:outerShdw>
                  </a:effectLst>
                  <a:latin typeface="Arial" pitchFamily="34" charset="0"/>
                </a:rPr>
                <a:t>Accuracy of your </a:t>
              </a:r>
            </a:p>
            <a:p>
              <a:pPr algn="ctr">
                <a:lnSpc>
                  <a:spcPct val="80000"/>
                </a:lnSpc>
              </a:pPr>
              <a:r>
                <a:rPr lang="en-US" sz="2400" b="1" spc="60" dirty="0" smtClean="0">
                  <a:solidFill>
                    <a:schemeClr val="bg1"/>
                  </a:solidFill>
                  <a:effectLst>
                    <a:outerShdw blurRad="50800" dist="25400" dir="5400000" algn="t" rotWithShape="0">
                      <a:prstClr val="black">
                        <a:alpha val="15000"/>
                      </a:prstClr>
                    </a:outerShdw>
                  </a:effectLst>
                  <a:latin typeface="Arial" pitchFamily="34" charset="0"/>
                </a:rPr>
                <a:t>data</a:t>
              </a:r>
              <a:endParaRPr lang="en-US" sz="2400" b="1" spc="60" dirty="0">
                <a:solidFill>
                  <a:schemeClr val="bg1"/>
                </a:solidFill>
                <a:effectLst>
                  <a:outerShdw blurRad="50800" dist="25400" dir="5400000" algn="t" rotWithShape="0">
                    <a:prstClr val="black">
                      <a:alpha val="15000"/>
                    </a:prstClr>
                  </a:outerShdw>
                </a:effectLst>
                <a:latin typeface="Arial" pitchFamily="34" charset="0"/>
              </a:endParaRPr>
            </a:p>
          </p:txBody>
        </p:sp>
      </p:grpSp>
    </p:spTree>
    <p:extLst>
      <p:ext uri="{BB962C8B-B14F-4D97-AF65-F5344CB8AC3E}">
        <p14:creationId xmlns:p14="http://schemas.microsoft.com/office/powerpoint/2010/main" val="1089120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Rates for Transgender Subgroup</a:t>
            </a:r>
            <a:endParaRPr lang="en-US" dirty="0"/>
          </a:p>
        </p:txBody>
      </p:sp>
      <p:sp>
        <p:nvSpPr>
          <p:cNvPr id="3" name="Slide Number Placeholder 2"/>
          <p:cNvSpPr>
            <a:spLocks noGrp="1"/>
          </p:cNvSpPr>
          <p:nvPr>
            <p:ph type="sldNum" sz="quarter" idx="10"/>
          </p:nvPr>
        </p:nvSpPr>
        <p:spPr/>
        <p:txBody>
          <a:bodyPr/>
          <a:lstStyle/>
          <a:p>
            <a:fld id="{ED70ED62-8382-46EA-8C46-9504A750DDBC}" type="slidenum">
              <a:rPr lang="en-US" smtClean="0">
                <a:solidFill>
                  <a:srgbClr val="FFFFFF"/>
                </a:solidFill>
              </a:rPr>
              <a:pPr/>
              <a:t>40</a:t>
            </a:fld>
            <a:endParaRPr lang="en-US" dirty="0">
              <a:solidFill>
                <a:srgbClr val="FFFFFF"/>
              </a:solidFill>
            </a:endParaRPr>
          </a:p>
        </p:txBody>
      </p:sp>
      <p:sp>
        <p:nvSpPr>
          <p:cNvPr id="4" name="Content Placeholder 3"/>
          <p:cNvSpPr>
            <a:spLocks noGrp="1"/>
          </p:cNvSpPr>
          <p:nvPr>
            <p:ph sz="quarter" idx="12"/>
          </p:nvPr>
        </p:nvSpPr>
        <p:spPr/>
        <p:txBody>
          <a:bodyPr/>
          <a:lstStyle/>
          <a:p>
            <a:pPr marL="0" indent="0">
              <a:spcBef>
                <a:spcPts val="0"/>
              </a:spcBef>
              <a:spcAft>
                <a:spcPts val="600"/>
              </a:spcAft>
              <a:buNone/>
            </a:pPr>
            <a:r>
              <a:rPr lang="en-US" dirty="0" smtClean="0"/>
              <a:t>Item #7 (Gender):  22 transgender clients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14913348"/>
              </p:ext>
            </p:extLst>
          </p:nvPr>
        </p:nvGraphicFramePr>
        <p:xfrm>
          <a:off x="1066800" y="2412242"/>
          <a:ext cx="7315200" cy="3413760"/>
        </p:xfrm>
        <a:graphic>
          <a:graphicData uri="http://schemas.openxmlformats.org/drawingml/2006/table">
            <a:tbl>
              <a:tblPr firstRow="1" bandRow="1">
                <a:tableStyleId>{5C22544A-7EE6-4342-B048-85BDC9FD1C3A}</a:tableStyleId>
              </a:tblPr>
              <a:tblGrid>
                <a:gridCol w="3252152"/>
                <a:gridCol w="1420675"/>
                <a:gridCol w="2642373"/>
              </a:tblGrid>
              <a:tr h="370840">
                <a:tc>
                  <a:txBody>
                    <a:bodyPr/>
                    <a:lstStyle/>
                    <a:p>
                      <a:r>
                        <a:rPr lang="en-US" sz="2600" b="0" dirty="0" smtClean="0">
                          <a:solidFill>
                            <a:schemeClr val="tx1"/>
                          </a:solidFill>
                          <a:latin typeface="Arial" pitchFamily="34" charset="0"/>
                        </a:rPr>
                        <a:t>Known</a:t>
                      </a:r>
                      <a:r>
                        <a:rPr lang="en-US" sz="2600" b="0" baseline="0" dirty="0" smtClean="0">
                          <a:solidFill>
                            <a:schemeClr val="tx1"/>
                          </a:solidFill>
                          <a:latin typeface="Arial" pitchFamily="34" charset="0"/>
                        </a:rPr>
                        <a:t> Rate</a:t>
                      </a:r>
                      <a:endParaRPr lang="en-US" sz="2600" b="0" dirty="0">
                        <a:solidFill>
                          <a:schemeClr val="tx1"/>
                        </a:solidFill>
                        <a:latin typeface="Arial" pitchFamily="34" charset="0"/>
                      </a:endParaRPr>
                    </a:p>
                  </a:txBody>
                  <a:tcPr>
                    <a:solidFill>
                      <a:schemeClr val="bg1"/>
                    </a:solidFill>
                  </a:tcPr>
                </a:tc>
                <a:tc>
                  <a:txBody>
                    <a:bodyPr/>
                    <a:lstStyle/>
                    <a:p>
                      <a:pPr algn="r"/>
                      <a:r>
                        <a:rPr lang="en-US" sz="2600" b="0" dirty="0" smtClean="0">
                          <a:solidFill>
                            <a:schemeClr val="tx1"/>
                          </a:solidFill>
                          <a:latin typeface="Arial" pitchFamily="34" charset="0"/>
                        </a:rPr>
                        <a:t>15/22=</a:t>
                      </a:r>
                      <a:endParaRPr lang="en-US" sz="2600" b="0" dirty="0">
                        <a:solidFill>
                          <a:schemeClr val="tx1"/>
                        </a:solidFill>
                        <a:latin typeface="Arial" pitchFamily="34" charset="0"/>
                      </a:endParaRPr>
                    </a:p>
                  </a:txBody>
                  <a:tcPr>
                    <a:solidFill>
                      <a:schemeClr val="bg1"/>
                    </a:solidFill>
                  </a:tcPr>
                </a:tc>
                <a:tc>
                  <a:txBody>
                    <a:bodyPr/>
                    <a:lstStyle/>
                    <a:p>
                      <a:r>
                        <a:rPr lang="en-US" sz="2600" b="0" dirty="0" smtClean="0">
                          <a:solidFill>
                            <a:schemeClr val="tx1"/>
                          </a:solidFill>
                          <a:latin typeface="Arial" pitchFamily="34" charset="0"/>
                        </a:rPr>
                        <a:t>  68%</a:t>
                      </a:r>
                      <a:endParaRPr lang="en-US" sz="2600" b="0" dirty="0">
                        <a:solidFill>
                          <a:schemeClr val="tx1"/>
                        </a:solidFill>
                        <a:latin typeface="Arial" pitchFamily="34" charset="0"/>
                      </a:endParaRPr>
                    </a:p>
                  </a:txBody>
                  <a:tcPr>
                    <a:solidFill>
                      <a:schemeClr val="bg1"/>
                    </a:solidFill>
                  </a:tcPr>
                </a:tc>
              </a:tr>
              <a:tr h="370840">
                <a:tc>
                  <a:txBody>
                    <a:bodyPr/>
                    <a:lstStyle/>
                    <a:p>
                      <a:r>
                        <a:rPr lang="en-US" sz="2600" dirty="0" smtClean="0">
                          <a:latin typeface="Arial" pitchFamily="34" charset="0"/>
                        </a:rPr>
                        <a:t>Unknown Rate</a:t>
                      </a:r>
                      <a:endParaRPr lang="en-US" sz="2600" dirty="0">
                        <a:latin typeface="Arial" pitchFamily="34" charset="0"/>
                      </a:endParaRPr>
                    </a:p>
                  </a:txBody>
                  <a:tcPr>
                    <a:solidFill>
                      <a:schemeClr val="bg1"/>
                    </a:solidFill>
                  </a:tcPr>
                </a:tc>
                <a:tc>
                  <a:txBody>
                    <a:bodyPr/>
                    <a:lstStyle/>
                    <a:p>
                      <a:pPr algn="r"/>
                      <a:r>
                        <a:rPr lang="en-US" sz="2600" dirty="0" smtClean="0">
                          <a:latin typeface="Arial" pitchFamily="34" charset="0"/>
                        </a:rPr>
                        <a:t>3/22=</a:t>
                      </a:r>
                      <a:endParaRPr lang="en-US" sz="2600" dirty="0">
                        <a:latin typeface="Arial" pitchFamily="34" charset="0"/>
                      </a:endParaRPr>
                    </a:p>
                  </a:txBody>
                  <a:tcPr>
                    <a:solidFill>
                      <a:schemeClr val="bg1"/>
                    </a:solidFill>
                  </a:tcPr>
                </a:tc>
                <a:tc>
                  <a:txBody>
                    <a:bodyPr/>
                    <a:lstStyle/>
                    <a:p>
                      <a:r>
                        <a:rPr lang="en-US" sz="2600" dirty="0" smtClean="0">
                          <a:latin typeface="Arial" pitchFamily="34" charset="0"/>
                        </a:rPr>
                        <a:t>  14%</a:t>
                      </a:r>
                      <a:endParaRPr lang="en-US" sz="2600" dirty="0">
                        <a:latin typeface="Arial" pitchFamily="34" charset="0"/>
                      </a:endParaRPr>
                    </a:p>
                  </a:txBody>
                  <a:tcPr>
                    <a:solidFill>
                      <a:schemeClr val="bg1"/>
                    </a:solidFill>
                  </a:tcPr>
                </a:tc>
              </a:tr>
              <a:tr h="370840">
                <a:tc>
                  <a:txBody>
                    <a:bodyPr/>
                    <a:lstStyle/>
                    <a:p>
                      <a:r>
                        <a:rPr lang="en-US" sz="2600" dirty="0" smtClean="0">
                          <a:latin typeface="Arial" pitchFamily="34" charset="0"/>
                        </a:rPr>
                        <a:t>Missing</a:t>
                      </a:r>
                      <a:r>
                        <a:rPr lang="en-US" sz="2600" baseline="0" dirty="0" smtClean="0">
                          <a:latin typeface="Arial" pitchFamily="34" charset="0"/>
                        </a:rPr>
                        <a:t> Rate</a:t>
                      </a:r>
                      <a:endParaRPr lang="en-US" sz="2600" dirty="0">
                        <a:latin typeface="Arial" pitchFamily="34" charset="0"/>
                      </a:endParaRPr>
                    </a:p>
                  </a:txBody>
                  <a:tcPr>
                    <a:solidFill>
                      <a:schemeClr val="bg1"/>
                    </a:solidFill>
                  </a:tcPr>
                </a:tc>
                <a:tc>
                  <a:txBody>
                    <a:bodyPr/>
                    <a:lstStyle/>
                    <a:p>
                      <a:pPr algn="r"/>
                      <a:r>
                        <a:rPr lang="en-US" sz="2600" dirty="0" smtClean="0">
                          <a:latin typeface="Arial" pitchFamily="34" charset="0"/>
                        </a:rPr>
                        <a:t>4/22=</a:t>
                      </a:r>
                      <a:endParaRPr lang="en-US" sz="2600" dirty="0">
                        <a:latin typeface="Arial" pitchFamily="34" charset="0"/>
                      </a:endParaRPr>
                    </a:p>
                  </a:txBody>
                  <a:tcPr>
                    <a:solidFill>
                      <a:schemeClr val="bg1"/>
                    </a:solidFill>
                  </a:tcPr>
                </a:tc>
                <a:tc>
                  <a:txBody>
                    <a:bodyPr/>
                    <a:lstStyle/>
                    <a:p>
                      <a:r>
                        <a:rPr lang="en-US" sz="2600" dirty="0" smtClean="0">
                          <a:latin typeface="Arial" pitchFamily="34" charset="0"/>
                        </a:rPr>
                        <a:t>  18%</a:t>
                      </a:r>
                      <a:endParaRPr lang="en-US" sz="2600" dirty="0">
                        <a:latin typeface="Arial" pitchFamily="34" charset="0"/>
                      </a:endParaRPr>
                    </a:p>
                  </a:txBody>
                  <a:tcPr>
                    <a:solidFill>
                      <a:schemeClr val="bg1"/>
                    </a:solidFill>
                  </a:tcPr>
                </a:tc>
              </a:tr>
              <a:tr h="370840">
                <a:tc>
                  <a:txBody>
                    <a:bodyPr/>
                    <a:lstStyle/>
                    <a:p>
                      <a:r>
                        <a:rPr lang="en-US" sz="2600" b="1" i="1" dirty="0" smtClean="0">
                          <a:latin typeface="Arial" pitchFamily="34" charset="0"/>
                        </a:rPr>
                        <a:t>Total</a:t>
                      </a:r>
                      <a:endParaRPr lang="en-US" sz="2600" b="1" i="1" dirty="0">
                        <a:latin typeface="Arial" pitchFamily="34" charset="0"/>
                      </a:endParaRPr>
                    </a:p>
                  </a:txBody>
                  <a:tcPr>
                    <a:solidFill>
                      <a:schemeClr val="tx2">
                        <a:lumMod val="20000"/>
                        <a:lumOff val="80000"/>
                      </a:schemeClr>
                    </a:solidFill>
                  </a:tcPr>
                </a:tc>
                <a:tc>
                  <a:txBody>
                    <a:bodyPr/>
                    <a:lstStyle/>
                    <a:p>
                      <a:pPr algn="r"/>
                      <a:endParaRPr lang="en-US" sz="2600" b="1" i="1" dirty="0">
                        <a:latin typeface="Arial" pitchFamily="34" charset="0"/>
                      </a:endParaRPr>
                    </a:p>
                  </a:txBody>
                  <a:tcPr>
                    <a:solidFill>
                      <a:schemeClr val="tx2">
                        <a:lumMod val="20000"/>
                        <a:lumOff val="80000"/>
                      </a:schemeClr>
                    </a:solidFill>
                  </a:tcPr>
                </a:tc>
                <a:tc>
                  <a:txBody>
                    <a:bodyPr/>
                    <a:lstStyle/>
                    <a:p>
                      <a:pPr>
                        <a:spcAft>
                          <a:spcPts val="1200"/>
                        </a:spcAft>
                      </a:pPr>
                      <a:r>
                        <a:rPr lang="en-US" sz="2600" b="1" i="1" dirty="0" smtClean="0">
                          <a:latin typeface="Arial" pitchFamily="34" charset="0"/>
                        </a:rPr>
                        <a:t>100%</a:t>
                      </a:r>
                      <a:endParaRPr lang="en-US" sz="2600" b="1" i="1" dirty="0">
                        <a:latin typeface="Arial" pitchFamily="34" charset="0"/>
                      </a:endParaRPr>
                    </a:p>
                  </a:txBody>
                  <a:tcPr>
                    <a:solidFill>
                      <a:schemeClr val="tx2">
                        <a:lumMod val="20000"/>
                        <a:lumOff val="80000"/>
                      </a:schemeClr>
                    </a:solidFill>
                  </a:tcPr>
                </a:tc>
              </a:tr>
              <a:tr h="370840">
                <a:tc>
                  <a:txBody>
                    <a:bodyPr/>
                    <a:lstStyle/>
                    <a:p>
                      <a:r>
                        <a:rPr lang="en-US" sz="2600" dirty="0" smtClean="0">
                          <a:latin typeface="Arial" pitchFamily="34" charset="0"/>
                        </a:rPr>
                        <a:t>Known</a:t>
                      </a:r>
                      <a:r>
                        <a:rPr lang="en-US" sz="2600" baseline="0" dirty="0" smtClean="0">
                          <a:latin typeface="Arial" pitchFamily="34" charset="0"/>
                        </a:rPr>
                        <a:t> Rate</a:t>
                      </a:r>
                      <a:endParaRPr lang="en-US" sz="2600" dirty="0">
                        <a:latin typeface="Arial" pitchFamily="34" charset="0"/>
                      </a:endParaRPr>
                    </a:p>
                  </a:txBody>
                  <a:tcPr>
                    <a:solidFill>
                      <a:schemeClr val="bg1"/>
                    </a:solidFill>
                  </a:tcPr>
                </a:tc>
                <a:tc>
                  <a:txBody>
                    <a:bodyPr/>
                    <a:lstStyle/>
                    <a:p>
                      <a:pPr algn="r"/>
                      <a:r>
                        <a:rPr lang="en-US" sz="2600" dirty="0" smtClean="0">
                          <a:latin typeface="Arial" pitchFamily="34" charset="0"/>
                        </a:rPr>
                        <a:t>15/22=</a:t>
                      </a:r>
                      <a:endParaRPr lang="en-US" sz="2600" dirty="0">
                        <a:latin typeface="Arial" pitchFamily="34" charset="0"/>
                      </a:endParaRPr>
                    </a:p>
                  </a:txBody>
                  <a:tcPr>
                    <a:solidFill>
                      <a:schemeClr val="bg1"/>
                    </a:solidFill>
                  </a:tcPr>
                </a:tc>
                <a:tc>
                  <a:txBody>
                    <a:bodyPr/>
                    <a:lstStyle/>
                    <a:p>
                      <a:r>
                        <a:rPr lang="en-US" sz="2600" dirty="0" smtClean="0">
                          <a:latin typeface="Arial" pitchFamily="34" charset="0"/>
                        </a:rPr>
                        <a:t>  68%</a:t>
                      </a:r>
                      <a:endParaRPr lang="en-US" sz="2600" dirty="0">
                        <a:latin typeface="Arial" pitchFamily="34" charset="0"/>
                      </a:endParaRPr>
                    </a:p>
                  </a:txBody>
                  <a:tcPr>
                    <a:solidFill>
                      <a:schemeClr val="bg1"/>
                    </a:solidFill>
                  </a:tcPr>
                </a:tc>
              </a:tr>
              <a:tr h="370840">
                <a:tc>
                  <a:txBody>
                    <a:bodyPr/>
                    <a:lstStyle/>
                    <a:p>
                      <a:r>
                        <a:rPr lang="en-US" sz="2600" dirty="0" smtClean="0">
                          <a:latin typeface="Arial" pitchFamily="34" charset="0"/>
                        </a:rPr>
                        <a:t>Unknown Rate</a:t>
                      </a:r>
                      <a:endParaRPr lang="en-US" sz="2600" dirty="0">
                        <a:latin typeface="Arial" pitchFamily="34" charset="0"/>
                      </a:endParaRPr>
                    </a:p>
                  </a:txBody>
                  <a:tcPr>
                    <a:solidFill>
                      <a:schemeClr val="bg1"/>
                    </a:solidFill>
                  </a:tcPr>
                </a:tc>
                <a:tc>
                  <a:txBody>
                    <a:bodyPr/>
                    <a:lstStyle/>
                    <a:p>
                      <a:pPr algn="r"/>
                      <a:r>
                        <a:rPr lang="en-US" sz="2600" dirty="0" smtClean="0">
                          <a:latin typeface="Arial" pitchFamily="34" charset="0"/>
                        </a:rPr>
                        <a:t>3/22=</a:t>
                      </a:r>
                      <a:endParaRPr lang="en-US" sz="2600" dirty="0">
                        <a:latin typeface="Arial" pitchFamily="34" charset="0"/>
                      </a:endParaRPr>
                    </a:p>
                  </a:txBody>
                  <a:tcPr>
                    <a:solidFill>
                      <a:schemeClr val="bg1"/>
                    </a:solidFill>
                  </a:tcPr>
                </a:tc>
                <a:tc>
                  <a:txBody>
                    <a:bodyPr/>
                    <a:lstStyle/>
                    <a:p>
                      <a:r>
                        <a:rPr lang="en-US" sz="2600" dirty="0" smtClean="0">
                          <a:latin typeface="Arial" pitchFamily="34" charset="0"/>
                        </a:rPr>
                        <a:t>  14%</a:t>
                      </a:r>
                      <a:endParaRPr lang="en-US" sz="2600" dirty="0">
                        <a:latin typeface="Arial" pitchFamily="34" charset="0"/>
                      </a:endParaRPr>
                    </a:p>
                  </a:txBody>
                  <a:tcPr>
                    <a:solidFill>
                      <a:schemeClr val="bg1"/>
                    </a:solidFill>
                  </a:tcPr>
                </a:tc>
              </a:tr>
              <a:tr h="370840">
                <a:tc>
                  <a:txBody>
                    <a:bodyPr/>
                    <a:lstStyle/>
                    <a:p>
                      <a:r>
                        <a:rPr lang="en-US" sz="2600" b="1" i="1" dirty="0" smtClean="0">
                          <a:latin typeface="Arial" pitchFamily="34" charset="0"/>
                        </a:rPr>
                        <a:t>Completeness Rate</a:t>
                      </a:r>
                      <a:endParaRPr lang="en-US" sz="2600" b="1" i="1" dirty="0">
                        <a:latin typeface="Arial" pitchFamily="34" charset="0"/>
                      </a:endParaRPr>
                    </a:p>
                  </a:txBody>
                  <a:tcPr>
                    <a:solidFill>
                      <a:schemeClr val="tx2">
                        <a:lumMod val="20000"/>
                        <a:lumOff val="80000"/>
                      </a:schemeClr>
                    </a:solidFill>
                  </a:tcPr>
                </a:tc>
                <a:tc>
                  <a:txBody>
                    <a:bodyPr/>
                    <a:lstStyle/>
                    <a:p>
                      <a:pPr algn="r"/>
                      <a:endParaRPr lang="en-US" sz="2600" b="1" i="1" dirty="0">
                        <a:latin typeface="Arial" pitchFamily="34" charset="0"/>
                      </a:endParaRPr>
                    </a:p>
                  </a:txBody>
                  <a:tcPr>
                    <a:solidFill>
                      <a:schemeClr val="tx2">
                        <a:lumMod val="20000"/>
                        <a:lumOff val="80000"/>
                      </a:schemeClr>
                    </a:solidFill>
                  </a:tcPr>
                </a:tc>
                <a:tc>
                  <a:txBody>
                    <a:bodyPr/>
                    <a:lstStyle/>
                    <a:p>
                      <a:r>
                        <a:rPr lang="en-US" sz="2600" b="1" i="1" dirty="0" smtClean="0">
                          <a:latin typeface="Arial" pitchFamily="34" charset="0"/>
                        </a:rPr>
                        <a:t>  82%</a:t>
                      </a:r>
                      <a:endParaRPr lang="en-US" sz="2600" b="1" i="1" dirty="0">
                        <a:latin typeface="Arial" pitchFamily="34" charset="0"/>
                      </a:endParaRPr>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42604788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1"/>
          <p:cNvSpPr>
            <a:spLocks noGrp="1"/>
          </p:cNvSpPr>
          <p:nvPr>
            <p:ph type="sldNum" sz="quarter" idx="10"/>
          </p:nvPr>
        </p:nvSpPr>
        <p:spPr>
          <a:noFill/>
          <a:ln>
            <a:miter lim="800000"/>
            <a:headEnd/>
            <a:tailEnd/>
          </a:ln>
        </p:spPr>
        <p:txBody>
          <a:bodyPr/>
          <a:lstStyle/>
          <a:p>
            <a:pPr fontAlgn="base">
              <a:spcBef>
                <a:spcPct val="0"/>
              </a:spcBef>
              <a:spcAft>
                <a:spcPct val="0"/>
              </a:spcAft>
            </a:pPr>
            <a:fld id="{B467E74B-E21C-40C9-A710-3D86BFCD5B77}" type="slidenum">
              <a:rPr lang="en-US" smtClean="0">
                <a:cs typeface="Arial" charset="0"/>
              </a:rPr>
              <a:pPr fontAlgn="base">
                <a:spcBef>
                  <a:spcPct val="0"/>
                </a:spcBef>
                <a:spcAft>
                  <a:spcPct val="0"/>
                </a:spcAft>
              </a:pPr>
              <a:t>41</a:t>
            </a:fld>
            <a:endParaRPr lang="en-US" smtClean="0">
              <a:cs typeface="Arial" charset="0"/>
            </a:endParaRPr>
          </a:p>
        </p:txBody>
      </p:sp>
      <p:pic>
        <p:nvPicPr>
          <p:cNvPr id="6" name="Picture 3"/>
          <p:cNvPicPr>
            <a:picLocks noChangeAspect="1" noChangeArrowheads="1"/>
          </p:cNvPicPr>
          <p:nvPr/>
        </p:nvPicPr>
        <p:blipFill>
          <a:blip r:embed="rId3"/>
          <a:srcRect/>
          <a:stretch>
            <a:fillRect/>
          </a:stretch>
        </p:blipFill>
        <p:spPr bwMode="auto">
          <a:xfrm>
            <a:off x="2066925" y="341313"/>
            <a:ext cx="4867275" cy="6227763"/>
          </a:xfrm>
          <a:prstGeom prst="rect">
            <a:avLst/>
          </a:prstGeom>
          <a:noFill/>
          <a:ln w="9525">
            <a:solidFill>
              <a:schemeClr val="tx1"/>
            </a:solidFill>
            <a:miter lim="800000"/>
            <a:headEnd/>
            <a:tailEnd/>
          </a:ln>
        </p:spPr>
      </p:pic>
      <p:sp>
        <p:nvSpPr>
          <p:cNvPr id="5" name="TextBox 17"/>
          <p:cNvSpPr txBox="1">
            <a:spLocks noChangeArrowheads="1"/>
          </p:cNvSpPr>
          <p:nvPr/>
        </p:nvSpPr>
        <p:spPr bwMode="auto">
          <a:xfrm>
            <a:off x="701040" y="341313"/>
            <a:ext cx="1836738" cy="954107"/>
          </a:xfrm>
          <a:prstGeom prst="rect">
            <a:avLst/>
          </a:prstGeom>
          <a:noFill/>
          <a:ln w="9525">
            <a:noFill/>
            <a:miter lim="800000"/>
            <a:headEnd/>
            <a:tailEnd/>
          </a:ln>
        </p:spPr>
        <p:txBody>
          <a:bodyPr wrap="square">
            <a:spAutoFit/>
          </a:bodyPr>
          <a:lstStyle>
            <a:defPPr>
              <a:defRPr lang="en-US"/>
            </a:defPPr>
            <a:lvl1pPr>
              <a:defRPr sz="2800">
                <a:solidFill>
                  <a:srgbClr val="61898A"/>
                </a:solidFill>
              </a:defRPr>
            </a:lvl1pPr>
          </a:lstStyle>
          <a:p>
            <a:r>
              <a:rPr lang="en-US" b="1" dirty="0">
                <a:solidFill>
                  <a:srgbClr val="3C6096"/>
                </a:solidFill>
              </a:rPr>
              <a:t>Report Columns </a:t>
            </a:r>
          </a:p>
        </p:txBody>
      </p:sp>
      <p:pic>
        <p:nvPicPr>
          <p:cNvPr id="7" name="Picture 3"/>
          <p:cNvPicPr>
            <a:picLocks noChangeAspect="1" noChangeArrowheads="1"/>
          </p:cNvPicPr>
          <p:nvPr/>
        </p:nvPicPr>
        <p:blipFill rotWithShape="1">
          <a:blip r:embed="rId3"/>
          <a:srcRect t="5213" b="62411"/>
          <a:stretch/>
        </p:blipFill>
        <p:spPr bwMode="auto">
          <a:xfrm>
            <a:off x="337828" y="1630680"/>
            <a:ext cx="8325467" cy="3448834"/>
          </a:xfrm>
          <a:prstGeom prst="rect">
            <a:avLst/>
          </a:prstGeom>
          <a:noFill/>
          <a:ln w="9525">
            <a:solidFill>
              <a:schemeClr val="tx1"/>
            </a:solidFill>
            <a:miter lim="800000"/>
            <a:headEnd/>
            <a:tailEnd/>
          </a:ln>
        </p:spPr>
      </p:pic>
      <p:sp>
        <p:nvSpPr>
          <p:cNvPr id="8" name="Oval 7"/>
          <p:cNvSpPr/>
          <p:nvPr/>
        </p:nvSpPr>
        <p:spPr>
          <a:xfrm>
            <a:off x="7162800" y="3048000"/>
            <a:ext cx="1371600" cy="1302092"/>
          </a:xfrm>
          <a:prstGeom prst="ellipse">
            <a:avLst/>
          </a:prstGeom>
          <a:noFill/>
          <a:ln w="254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124200" y="3124200"/>
            <a:ext cx="1099571" cy="1041674"/>
          </a:xfrm>
          <a:prstGeom prst="ellipse">
            <a:avLst/>
          </a:prstGeom>
          <a:noFill/>
          <a:ln w="254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886200" y="3124200"/>
            <a:ext cx="1099571" cy="1041674"/>
          </a:xfrm>
          <a:prstGeom prst="ellipse">
            <a:avLst/>
          </a:prstGeom>
          <a:noFill/>
          <a:ln w="254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800600" y="3054692"/>
            <a:ext cx="1371600" cy="1302092"/>
          </a:xfrm>
          <a:prstGeom prst="ellipse">
            <a:avLst/>
          </a:prstGeom>
          <a:noFill/>
          <a:ln w="254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943600" y="3054692"/>
            <a:ext cx="1371600" cy="1302092"/>
          </a:xfrm>
          <a:prstGeom prst="ellipse">
            <a:avLst/>
          </a:prstGeom>
          <a:noFill/>
          <a:ln w="254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642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after submission if I have data quality issues?</a:t>
            </a:r>
            <a:endParaRPr lang="en-US" dirty="0"/>
          </a:p>
        </p:txBody>
      </p:sp>
      <p:sp>
        <p:nvSpPr>
          <p:cNvPr id="3" name="Slide Number Placeholder 2"/>
          <p:cNvSpPr>
            <a:spLocks noGrp="1"/>
          </p:cNvSpPr>
          <p:nvPr>
            <p:ph type="sldNum" sz="quarter" idx="10"/>
          </p:nvPr>
        </p:nvSpPr>
        <p:spPr/>
        <p:txBody>
          <a:bodyPr/>
          <a:lstStyle/>
          <a:p>
            <a:fld id="{ED70ED62-8382-46EA-8C46-9504A750DDBC}" type="slidenum">
              <a:rPr lang="en-US" smtClean="0">
                <a:solidFill>
                  <a:srgbClr val="FFFFFF"/>
                </a:solidFill>
              </a:rPr>
              <a:pPr/>
              <a:t>42</a:t>
            </a:fld>
            <a:endParaRPr lang="en-US" dirty="0">
              <a:solidFill>
                <a:srgbClr val="FFFFFF"/>
              </a:solidFill>
            </a:endParaRPr>
          </a:p>
        </p:txBody>
      </p:sp>
      <p:sp>
        <p:nvSpPr>
          <p:cNvPr id="5" name="Content Placeholder 2"/>
          <p:cNvSpPr>
            <a:spLocks noGrp="1"/>
          </p:cNvSpPr>
          <p:nvPr>
            <p:ph sz="quarter" idx="12"/>
          </p:nvPr>
        </p:nvSpPr>
        <p:spPr/>
        <p:txBody>
          <a:bodyPr>
            <a:normAutofit/>
          </a:bodyPr>
          <a:lstStyle/>
          <a:p>
            <a:pPr>
              <a:spcBef>
                <a:spcPts val="1200"/>
              </a:spcBef>
            </a:pPr>
            <a:r>
              <a:rPr lang="en-US" dirty="0" smtClean="0"/>
              <a:t>We may contact you</a:t>
            </a:r>
          </a:p>
          <a:p>
            <a:pPr lvl="1"/>
            <a:r>
              <a:rPr lang="en-US" sz="2400" dirty="0" smtClean="0"/>
              <a:t>We are streamlining our outreach</a:t>
            </a:r>
          </a:p>
          <a:p>
            <a:pPr lvl="1"/>
            <a:r>
              <a:rPr lang="en-US" sz="2400" dirty="0" smtClean="0"/>
              <a:t>We may involve your Project Officer</a:t>
            </a:r>
          </a:p>
          <a:p>
            <a:r>
              <a:rPr lang="en-US" dirty="0" smtClean="0"/>
              <a:t>Outreach is not punitive; we want to help you</a:t>
            </a:r>
          </a:p>
          <a:p>
            <a:pPr lvl="1"/>
            <a:r>
              <a:rPr lang="en-US" sz="2400" dirty="0" smtClean="0"/>
              <a:t>Identify the source of the problem</a:t>
            </a:r>
          </a:p>
          <a:p>
            <a:pPr lvl="1"/>
            <a:r>
              <a:rPr lang="en-US" sz="2400" dirty="0" smtClean="0"/>
              <a:t>Develop and implement a fix</a:t>
            </a:r>
          </a:p>
        </p:txBody>
      </p:sp>
    </p:spTree>
    <p:extLst>
      <p:ext uri="{BB962C8B-B14F-4D97-AF65-F5344CB8AC3E}">
        <p14:creationId xmlns:p14="http://schemas.microsoft.com/office/powerpoint/2010/main" val="8539073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FB37034-F134-4554-85D9-074569C3AC7D}" type="slidenum">
              <a:rPr lang="en-US" smtClean="0">
                <a:solidFill>
                  <a:srgbClr val="FFFFFF"/>
                </a:solidFill>
              </a:rPr>
              <a:pPr/>
              <a:t>43</a:t>
            </a:fld>
            <a:endParaRPr lang="en-US" dirty="0">
              <a:solidFill>
                <a:srgbClr val="FFFFFF"/>
              </a:solidFill>
            </a:endParaRPr>
          </a:p>
        </p:txBody>
      </p:sp>
      <p:sp>
        <p:nvSpPr>
          <p:cNvPr id="3" name="Rectangle 6"/>
          <p:cNvSpPr txBox="1">
            <a:spLocks noChangeArrowheads="1"/>
          </p:cNvSpPr>
          <p:nvPr/>
        </p:nvSpPr>
        <p:spPr>
          <a:xfrm>
            <a:off x="685800" y="2649039"/>
            <a:ext cx="7772400" cy="1470025"/>
          </a:xfrm>
          <a:prstGeom prst="rect">
            <a:avLst/>
          </a:prstGeom>
        </p:spPr>
        <p:txBody>
          <a:bodyPr>
            <a:normAutofit/>
          </a:bodyPr>
          <a:lstStyle>
            <a:lvl1pPr algn="l" rtl="0" fontAlgn="base">
              <a:lnSpc>
                <a:spcPts val="3700"/>
              </a:lnSpc>
              <a:spcBef>
                <a:spcPct val="0"/>
              </a:spcBef>
              <a:spcAft>
                <a:spcPct val="0"/>
              </a:spcAft>
              <a:defRPr lang="en-US" sz="3600" b="1" smtClean="0">
                <a:solidFill>
                  <a:schemeClr val="tx2"/>
                </a:solidFill>
                <a:latin typeface="Arial" pitchFamily="34" charset="0"/>
                <a:ea typeface="+mj-ea"/>
                <a:cs typeface="Arial" pitchFamily="34" charset="0"/>
              </a:defRPr>
            </a:lvl1pPr>
            <a:lvl2pPr algn="ctr" rtl="0" fontAlgn="base">
              <a:spcBef>
                <a:spcPct val="0"/>
              </a:spcBef>
              <a:spcAft>
                <a:spcPct val="0"/>
              </a:spcAft>
              <a:defRPr sz="3000" b="1">
                <a:solidFill>
                  <a:schemeClr val="tx2"/>
                </a:solidFill>
                <a:latin typeface="Arial Narrow" pitchFamily="34" charset="0"/>
              </a:defRPr>
            </a:lvl2pPr>
            <a:lvl3pPr algn="ctr" rtl="0" fontAlgn="base">
              <a:spcBef>
                <a:spcPct val="0"/>
              </a:spcBef>
              <a:spcAft>
                <a:spcPct val="0"/>
              </a:spcAft>
              <a:defRPr sz="3000" b="1">
                <a:solidFill>
                  <a:schemeClr val="tx2"/>
                </a:solidFill>
                <a:latin typeface="Arial Narrow" pitchFamily="34" charset="0"/>
              </a:defRPr>
            </a:lvl3pPr>
            <a:lvl4pPr algn="ctr" rtl="0" fontAlgn="base">
              <a:spcBef>
                <a:spcPct val="0"/>
              </a:spcBef>
              <a:spcAft>
                <a:spcPct val="0"/>
              </a:spcAft>
              <a:defRPr sz="3000" b="1">
                <a:solidFill>
                  <a:schemeClr val="tx2"/>
                </a:solidFill>
                <a:latin typeface="Arial Narrow" pitchFamily="34" charset="0"/>
              </a:defRPr>
            </a:lvl4pPr>
            <a:lvl5pPr algn="ctr" rtl="0" fontAlgn="base">
              <a:spcBef>
                <a:spcPct val="0"/>
              </a:spcBef>
              <a:spcAft>
                <a:spcPct val="0"/>
              </a:spcAft>
              <a:defRPr sz="3000" b="1">
                <a:solidFill>
                  <a:schemeClr val="tx2"/>
                </a:solidFill>
                <a:latin typeface="Arial Narrow" pitchFamily="34" charset="0"/>
              </a:defRPr>
            </a:lvl5pPr>
            <a:lvl6pPr marL="457200" algn="ctr" rtl="0" fontAlgn="base">
              <a:spcBef>
                <a:spcPct val="0"/>
              </a:spcBef>
              <a:spcAft>
                <a:spcPct val="0"/>
              </a:spcAft>
              <a:defRPr sz="3000" b="1">
                <a:solidFill>
                  <a:schemeClr val="tx2"/>
                </a:solidFill>
                <a:latin typeface="Arial Narrow" pitchFamily="34" charset="0"/>
              </a:defRPr>
            </a:lvl6pPr>
            <a:lvl7pPr marL="914400" algn="ctr" rtl="0" fontAlgn="base">
              <a:spcBef>
                <a:spcPct val="0"/>
              </a:spcBef>
              <a:spcAft>
                <a:spcPct val="0"/>
              </a:spcAft>
              <a:defRPr sz="3000" b="1">
                <a:solidFill>
                  <a:schemeClr val="tx2"/>
                </a:solidFill>
                <a:latin typeface="Arial Narrow" pitchFamily="34" charset="0"/>
              </a:defRPr>
            </a:lvl7pPr>
            <a:lvl8pPr marL="1371600" algn="ctr" rtl="0" fontAlgn="base">
              <a:spcBef>
                <a:spcPct val="0"/>
              </a:spcBef>
              <a:spcAft>
                <a:spcPct val="0"/>
              </a:spcAft>
              <a:defRPr sz="3000" b="1">
                <a:solidFill>
                  <a:schemeClr val="tx2"/>
                </a:solidFill>
                <a:latin typeface="Arial Narrow" pitchFamily="34" charset="0"/>
              </a:defRPr>
            </a:lvl8pPr>
            <a:lvl9pPr marL="1828800" algn="ctr" rtl="0" fontAlgn="base">
              <a:spcBef>
                <a:spcPct val="0"/>
              </a:spcBef>
              <a:spcAft>
                <a:spcPct val="0"/>
              </a:spcAft>
              <a:defRPr sz="3000" b="1">
                <a:solidFill>
                  <a:schemeClr val="tx2"/>
                </a:solidFill>
                <a:latin typeface="Arial Narrow" pitchFamily="34" charset="0"/>
              </a:defRPr>
            </a:lvl9pPr>
          </a:lstStyle>
          <a:p>
            <a:pPr algn="ctr"/>
            <a:r>
              <a:rPr lang="en-US" sz="4000" dirty="0" smtClean="0"/>
              <a:t>Summary of Ways to Improve Your Data Quality</a:t>
            </a:r>
            <a:endParaRPr lang="en-US" sz="4000" dirty="0">
              <a:solidFill>
                <a:srgbClr val="00B050"/>
              </a:solidFill>
            </a:endParaRPr>
          </a:p>
        </p:txBody>
      </p:sp>
      <p:cxnSp>
        <p:nvCxnSpPr>
          <p:cNvPr id="5" name="Straight Connector 4"/>
          <p:cNvCxnSpPr/>
          <p:nvPr/>
        </p:nvCxnSpPr>
        <p:spPr bwMode="auto">
          <a:xfrm>
            <a:off x="1296537" y="3697950"/>
            <a:ext cx="6591869"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454504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Problems</a:t>
            </a:r>
            <a:endParaRPr lang="en-US" dirty="0"/>
          </a:p>
        </p:txBody>
      </p:sp>
      <p:sp>
        <p:nvSpPr>
          <p:cNvPr id="3" name="Slide Number Placeholder 2"/>
          <p:cNvSpPr>
            <a:spLocks noGrp="1"/>
          </p:cNvSpPr>
          <p:nvPr>
            <p:ph type="sldNum" sz="quarter" idx="10"/>
          </p:nvPr>
        </p:nvSpPr>
        <p:spPr/>
        <p:txBody>
          <a:bodyPr/>
          <a:lstStyle/>
          <a:p>
            <a:fld id="{ED70ED62-8382-46EA-8C46-9504A750DDBC}" type="slidenum">
              <a:rPr lang="en-US" smtClean="0">
                <a:solidFill>
                  <a:srgbClr val="FFFFFF"/>
                </a:solidFill>
              </a:rPr>
              <a:pPr/>
              <a:t>44</a:t>
            </a:fld>
            <a:endParaRPr lang="en-US" dirty="0">
              <a:solidFill>
                <a:srgbClr val="FFFFFF"/>
              </a:solidFill>
            </a:endParaRPr>
          </a:p>
        </p:txBody>
      </p:sp>
      <p:sp>
        <p:nvSpPr>
          <p:cNvPr id="5" name="Rectangle 3"/>
          <p:cNvSpPr>
            <a:spLocks noGrp="1" noChangeArrowheads="1"/>
          </p:cNvSpPr>
          <p:nvPr>
            <p:ph sz="quarter" idx="12"/>
          </p:nvPr>
        </p:nvSpPr>
        <p:spPr>
          <a:noFill/>
        </p:spPr>
        <p:txBody>
          <a:bodyPr>
            <a:normAutofit/>
          </a:bodyPr>
          <a:lstStyle/>
          <a:p>
            <a:pPr marL="609600" indent="-609600">
              <a:spcBef>
                <a:spcPts val="0"/>
              </a:spcBef>
              <a:spcAft>
                <a:spcPts val="600"/>
              </a:spcAft>
              <a:buClrTx/>
              <a:buFont typeface="+mj-lt"/>
              <a:buAutoNum type="arabicPeriod"/>
            </a:pPr>
            <a:r>
              <a:rPr lang="en-US" dirty="0" smtClean="0"/>
              <a:t>Use T-REX and the X-ERT form </a:t>
            </a:r>
          </a:p>
          <a:p>
            <a:pPr marL="609600" indent="-609600">
              <a:spcBef>
                <a:spcPts val="0"/>
              </a:spcBef>
              <a:spcAft>
                <a:spcPts val="600"/>
              </a:spcAft>
              <a:buClrTx/>
              <a:buFont typeface="+mj-lt"/>
              <a:buAutoNum type="arabicPeriod"/>
            </a:pPr>
            <a:r>
              <a:rPr lang="en-US" dirty="0" smtClean="0"/>
              <a:t>Run canned and customized reports in your data management system</a:t>
            </a:r>
          </a:p>
          <a:p>
            <a:pPr marL="609600" indent="-609600">
              <a:spcBef>
                <a:spcPts val="0"/>
              </a:spcBef>
              <a:spcAft>
                <a:spcPts val="600"/>
              </a:spcAft>
              <a:buClrTx/>
              <a:buFont typeface="+mj-lt"/>
              <a:buAutoNum type="arabicPeriod"/>
            </a:pPr>
            <a:r>
              <a:rPr lang="en-US" dirty="0" smtClean="0"/>
              <a:t>Calculate your Group 1 performance measures</a:t>
            </a:r>
          </a:p>
          <a:p>
            <a:pPr marL="609600" indent="-609600">
              <a:spcBef>
                <a:spcPts val="0"/>
              </a:spcBef>
              <a:spcAft>
                <a:spcPts val="600"/>
              </a:spcAft>
              <a:buClrTx/>
              <a:buFont typeface="+mj-lt"/>
              <a:buAutoNum type="arabicPeriod"/>
            </a:pPr>
            <a:r>
              <a:rPr lang="en-US" dirty="0" smtClean="0"/>
              <a:t>Upload early to check out your Confirmation Report, Validation Report and Completeness Report</a:t>
            </a:r>
          </a:p>
        </p:txBody>
      </p:sp>
    </p:spTree>
    <p:extLst>
      <p:ext uri="{BB962C8B-B14F-4D97-AF65-F5344CB8AC3E}">
        <p14:creationId xmlns:p14="http://schemas.microsoft.com/office/powerpoint/2010/main" val="40858848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D70ED62-8382-46EA-8C46-9504A750DDBC}" type="slidenum">
              <a:rPr lang="en-US" smtClean="0">
                <a:solidFill>
                  <a:srgbClr val="FFFFFF"/>
                </a:solidFill>
              </a:rPr>
              <a:pPr/>
              <a:t>45</a:t>
            </a:fld>
            <a:endParaRPr lang="en-US" dirty="0">
              <a:solidFill>
                <a:srgbClr val="FFFFFF"/>
              </a:solidFill>
            </a:endParaRPr>
          </a:p>
        </p:txBody>
      </p:sp>
      <p:sp>
        <p:nvSpPr>
          <p:cNvPr id="5" name="Rectangle 6"/>
          <p:cNvSpPr>
            <a:spLocks noGrp="1" noChangeArrowheads="1"/>
          </p:cNvSpPr>
          <p:nvPr>
            <p:ph type="title"/>
          </p:nvPr>
        </p:nvSpPr>
        <p:spPr/>
        <p:txBody>
          <a:bodyPr>
            <a:noAutofit/>
          </a:bodyPr>
          <a:lstStyle/>
          <a:p>
            <a:pPr eaLnBrk="1" hangingPunct="1"/>
            <a:r>
              <a:rPr lang="en-US" sz="3600" dirty="0" smtClean="0"/>
              <a:t>Investigate and Fix Problems</a:t>
            </a:r>
          </a:p>
        </p:txBody>
      </p:sp>
      <p:sp>
        <p:nvSpPr>
          <p:cNvPr id="6" name="Rectangle 3"/>
          <p:cNvSpPr>
            <a:spLocks noGrp="1" noChangeArrowheads="1"/>
          </p:cNvSpPr>
          <p:nvPr>
            <p:ph sz="quarter" idx="12"/>
          </p:nvPr>
        </p:nvSpPr>
        <p:spPr>
          <a:xfrm>
            <a:off x="695018" y="1147953"/>
            <a:ext cx="7891462" cy="4278312"/>
          </a:xfrm>
          <a:noFill/>
        </p:spPr>
        <p:txBody>
          <a:bodyPr>
            <a:normAutofit/>
          </a:bodyPr>
          <a:lstStyle/>
          <a:p>
            <a:pPr marL="609600" indent="-609600">
              <a:spcBef>
                <a:spcPts val="0"/>
              </a:spcBef>
              <a:spcAft>
                <a:spcPts val="600"/>
              </a:spcAft>
            </a:pPr>
            <a:endParaRPr lang="en-US" dirty="0" smtClean="0"/>
          </a:p>
          <a:p>
            <a:pPr marL="609600" indent="-609600">
              <a:spcAft>
                <a:spcPts val="600"/>
              </a:spcAft>
            </a:pPr>
            <a:r>
              <a:rPr lang="en-US" sz="3200" dirty="0" smtClean="0"/>
              <a:t>Contact your providers and IT staff</a:t>
            </a:r>
          </a:p>
          <a:p>
            <a:pPr marL="609600" indent="-609600">
              <a:spcAft>
                <a:spcPts val="600"/>
              </a:spcAft>
            </a:pPr>
            <a:r>
              <a:rPr lang="en-US" sz="3200" dirty="0" smtClean="0"/>
              <a:t>Contact the DART Team: </a:t>
            </a:r>
            <a:r>
              <a:rPr lang="en-US" sz="3200" u="sng" dirty="0">
                <a:solidFill>
                  <a:srgbClr val="00B0F0"/>
                </a:solidFill>
                <a:hlinkClick r:id="rId3"/>
              </a:rPr>
              <a:t>Data.TA@caiglobal.org</a:t>
            </a:r>
            <a:endParaRPr lang="en-US" sz="3200" u="sng" dirty="0">
              <a:solidFill>
                <a:srgbClr val="00B0F0"/>
              </a:solidFill>
            </a:endParaRPr>
          </a:p>
          <a:p>
            <a:pPr marL="609600" indent="-609600">
              <a:spcBef>
                <a:spcPts val="0"/>
              </a:spcBef>
              <a:spcAft>
                <a:spcPts val="600"/>
              </a:spcAft>
            </a:pPr>
            <a:endParaRPr lang="en-US" sz="3200" dirty="0" smtClean="0"/>
          </a:p>
          <a:p>
            <a:pPr marL="609600" indent="-609600">
              <a:spcBef>
                <a:spcPts val="0"/>
              </a:spcBef>
              <a:spcAft>
                <a:spcPts val="600"/>
              </a:spcAft>
            </a:pPr>
            <a:endParaRPr lang="en-US" dirty="0" smtClean="0"/>
          </a:p>
        </p:txBody>
      </p:sp>
    </p:spTree>
    <p:extLst>
      <p:ext uri="{BB962C8B-B14F-4D97-AF65-F5344CB8AC3E}">
        <p14:creationId xmlns:p14="http://schemas.microsoft.com/office/powerpoint/2010/main" val="37628463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More</a:t>
            </a:r>
            <a:endParaRPr lang="en-US" dirty="0"/>
          </a:p>
        </p:txBody>
      </p:sp>
      <p:sp>
        <p:nvSpPr>
          <p:cNvPr id="3" name="Slide Number Placeholder 2"/>
          <p:cNvSpPr>
            <a:spLocks noGrp="1"/>
          </p:cNvSpPr>
          <p:nvPr>
            <p:ph type="sldNum" sz="quarter" idx="10"/>
          </p:nvPr>
        </p:nvSpPr>
        <p:spPr/>
        <p:txBody>
          <a:bodyPr/>
          <a:lstStyle/>
          <a:p>
            <a:fld id="{ED70ED62-8382-46EA-8C46-9504A750DDBC}" type="slidenum">
              <a:rPr lang="en-US" smtClean="0">
                <a:solidFill>
                  <a:srgbClr val="FFFFFF"/>
                </a:solidFill>
              </a:rPr>
              <a:pPr/>
              <a:t>46</a:t>
            </a:fld>
            <a:endParaRPr lang="en-US" dirty="0">
              <a:solidFill>
                <a:srgbClr val="FFFFFF"/>
              </a:solidFill>
            </a:endParaRPr>
          </a:p>
        </p:txBody>
      </p:sp>
      <p:sp>
        <p:nvSpPr>
          <p:cNvPr id="5" name="Rectangle 3"/>
          <p:cNvSpPr>
            <a:spLocks noGrp="1" noChangeArrowheads="1"/>
          </p:cNvSpPr>
          <p:nvPr>
            <p:ph sz="quarter" idx="12"/>
          </p:nvPr>
        </p:nvSpPr>
        <p:spPr>
          <a:noFill/>
        </p:spPr>
        <p:txBody>
          <a:bodyPr>
            <a:normAutofit/>
          </a:bodyPr>
          <a:lstStyle/>
          <a:p>
            <a:pPr marL="609600" indent="-609600">
              <a:spcBef>
                <a:spcPts val="600"/>
              </a:spcBef>
              <a:spcAft>
                <a:spcPts val="600"/>
              </a:spcAft>
            </a:pPr>
            <a:r>
              <a:rPr lang="en-US" dirty="0" smtClean="0"/>
              <a:t>Other RSR-related sessions at the AGM</a:t>
            </a:r>
          </a:p>
          <a:p>
            <a:pPr marL="609600" indent="-609600">
              <a:spcBef>
                <a:spcPts val="600"/>
              </a:spcBef>
              <a:spcAft>
                <a:spcPts val="600"/>
              </a:spcAft>
            </a:pPr>
            <a:r>
              <a:rPr lang="en-US" dirty="0"/>
              <a:t>Visit us at the Federal Village</a:t>
            </a:r>
          </a:p>
          <a:p>
            <a:pPr marL="609600" indent="-609600">
              <a:spcBef>
                <a:spcPts val="600"/>
              </a:spcBef>
              <a:spcAft>
                <a:spcPts val="600"/>
              </a:spcAft>
            </a:pPr>
            <a:r>
              <a:rPr lang="en-US" dirty="0" smtClean="0"/>
              <a:t>Webcasts until the reporting deadline</a:t>
            </a:r>
          </a:p>
          <a:p>
            <a:pPr marL="609600" indent="-609600">
              <a:spcBef>
                <a:spcPts val="600"/>
              </a:spcBef>
              <a:spcAft>
                <a:spcPts val="600"/>
              </a:spcAft>
            </a:pPr>
            <a:r>
              <a:rPr lang="en-US" dirty="0" smtClean="0"/>
              <a:t>TARGET Center Website</a:t>
            </a:r>
          </a:p>
        </p:txBody>
      </p:sp>
    </p:spTree>
    <p:extLst>
      <p:ext uri="{BB962C8B-B14F-4D97-AF65-F5344CB8AC3E}">
        <p14:creationId xmlns:p14="http://schemas.microsoft.com/office/powerpoint/2010/main" val="3107358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	</a:t>
            </a:r>
            <a:endParaRPr lang="en-US" dirty="0"/>
          </a:p>
        </p:txBody>
      </p:sp>
      <p:sp>
        <p:nvSpPr>
          <p:cNvPr id="3" name="Slide Number Placeholder 2"/>
          <p:cNvSpPr>
            <a:spLocks noGrp="1"/>
          </p:cNvSpPr>
          <p:nvPr>
            <p:ph type="sldNum" sz="quarter" idx="10"/>
          </p:nvPr>
        </p:nvSpPr>
        <p:spPr/>
        <p:txBody>
          <a:bodyPr/>
          <a:lstStyle/>
          <a:p>
            <a:fld id="{ED70ED62-8382-46EA-8C46-9504A750DDBC}" type="slidenum">
              <a:rPr lang="en-US" smtClean="0">
                <a:solidFill>
                  <a:srgbClr val="FFFFFF"/>
                </a:solidFill>
              </a:rPr>
              <a:pPr/>
              <a:t>47</a:t>
            </a:fld>
            <a:endParaRPr lang="en-US" dirty="0">
              <a:solidFill>
                <a:srgbClr val="FFFFFF"/>
              </a:solidFill>
            </a:endParaRPr>
          </a:p>
        </p:txBody>
      </p:sp>
      <p:sp>
        <p:nvSpPr>
          <p:cNvPr id="4" name="Content Placeholder 3"/>
          <p:cNvSpPr>
            <a:spLocks noGrp="1"/>
          </p:cNvSpPr>
          <p:nvPr>
            <p:ph sz="quarter" idx="12"/>
          </p:nvPr>
        </p:nvSpPr>
        <p:spPr/>
        <p:txBody>
          <a:bodyPr/>
          <a:lstStyle/>
          <a:p>
            <a:r>
              <a:rPr lang="en-US" dirty="0" smtClean="0"/>
              <a:t>This continuing education activity is managed and accredited by Professional Education Service Group.  The information presented in this activity represents the opinion of the author(s) or faculty.  Neither PESG, nor any accrediting organization endorses any commercial products displayed or mentioned in conjunction with this activity.  </a:t>
            </a:r>
            <a:endParaRPr lang="en-US" dirty="0"/>
          </a:p>
          <a:p>
            <a:r>
              <a:rPr lang="en-US" dirty="0" smtClean="0"/>
              <a:t>Commercial Support was not received for this activity</a:t>
            </a:r>
            <a:r>
              <a:rPr lang="en-US" dirty="0"/>
              <a:t>.</a:t>
            </a:r>
          </a:p>
        </p:txBody>
      </p:sp>
    </p:spTree>
    <p:extLst>
      <p:ext uri="{BB962C8B-B14F-4D97-AF65-F5344CB8AC3E}">
        <p14:creationId xmlns:p14="http://schemas.microsoft.com/office/powerpoint/2010/main" val="19263610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Obtaining CME/CE Credit</a:t>
            </a:r>
            <a:endParaRPr lang="en-US" dirty="0"/>
          </a:p>
        </p:txBody>
      </p:sp>
      <p:sp>
        <p:nvSpPr>
          <p:cNvPr id="3" name="Slide Number Placeholder 2"/>
          <p:cNvSpPr>
            <a:spLocks noGrp="1"/>
          </p:cNvSpPr>
          <p:nvPr>
            <p:ph type="sldNum" sz="quarter" idx="10"/>
          </p:nvPr>
        </p:nvSpPr>
        <p:spPr/>
        <p:txBody>
          <a:bodyPr/>
          <a:lstStyle/>
          <a:p>
            <a:fld id="{ED70ED62-8382-46EA-8C46-9504A750DDBC}" type="slidenum">
              <a:rPr lang="en-US" smtClean="0">
                <a:solidFill>
                  <a:srgbClr val="FFFFFF"/>
                </a:solidFill>
              </a:rPr>
              <a:pPr/>
              <a:t>48</a:t>
            </a:fld>
            <a:endParaRPr lang="en-US" dirty="0">
              <a:solidFill>
                <a:srgbClr val="FFFFFF"/>
              </a:solidFill>
            </a:endParaRPr>
          </a:p>
        </p:txBody>
      </p:sp>
      <p:sp>
        <p:nvSpPr>
          <p:cNvPr id="4" name="Content Placeholder 3"/>
          <p:cNvSpPr>
            <a:spLocks noGrp="1"/>
          </p:cNvSpPr>
          <p:nvPr>
            <p:ph sz="quarter" idx="12"/>
          </p:nvPr>
        </p:nvSpPr>
        <p:spPr/>
        <p:txBody>
          <a:bodyPr/>
          <a:lstStyle/>
          <a:p>
            <a:r>
              <a:rPr lang="en-US" dirty="0"/>
              <a:t>If you would like to receive continuing </a:t>
            </a:r>
            <a:r>
              <a:rPr lang="en-US" dirty="0" smtClean="0"/>
              <a:t>education credit </a:t>
            </a:r>
            <a:r>
              <a:rPr lang="en-US" dirty="0"/>
              <a:t>for this activity, please visit</a:t>
            </a:r>
            <a:r>
              <a:rPr lang="en-US" dirty="0" smtClean="0"/>
              <a:t>:</a:t>
            </a:r>
          </a:p>
          <a:p>
            <a:pPr marL="0" indent="0">
              <a:buNone/>
            </a:pPr>
            <a:r>
              <a:rPr lang="en-US" dirty="0" smtClean="0">
                <a:hlinkClick r:id="rId2"/>
              </a:rPr>
              <a:t>http://www.pesgce.com/RyanWhite2012</a:t>
            </a:r>
            <a:r>
              <a:rPr lang="en-US" dirty="0" smtClean="0"/>
              <a:t> </a:t>
            </a:r>
            <a:endParaRPr lang="en-US" dirty="0"/>
          </a:p>
          <a:p>
            <a:endParaRPr lang="en-US" dirty="0"/>
          </a:p>
        </p:txBody>
      </p:sp>
    </p:spTree>
    <p:extLst>
      <p:ext uri="{BB962C8B-B14F-4D97-AF65-F5344CB8AC3E}">
        <p14:creationId xmlns:p14="http://schemas.microsoft.com/office/powerpoint/2010/main" val="1081849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RSR Data Count! </a:t>
            </a:r>
            <a:endParaRPr lang="en-US" dirty="0"/>
          </a:p>
        </p:txBody>
      </p:sp>
      <p:sp>
        <p:nvSpPr>
          <p:cNvPr id="3" name="Slide Number Placeholder 2"/>
          <p:cNvSpPr>
            <a:spLocks noGrp="1"/>
          </p:cNvSpPr>
          <p:nvPr>
            <p:ph type="sldNum" sz="quarter" idx="10"/>
          </p:nvPr>
        </p:nvSpPr>
        <p:spPr/>
        <p:txBody>
          <a:bodyPr/>
          <a:lstStyle/>
          <a:p>
            <a:fld id="{ED70ED62-8382-46EA-8C46-9504A750DDBC}" type="slidenum">
              <a:rPr lang="en-US" smtClean="0">
                <a:solidFill>
                  <a:srgbClr val="FFFFFF"/>
                </a:solidFill>
              </a:rPr>
              <a:pPr/>
              <a:t>5</a:t>
            </a:fld>
            <a:endParaRPr lang="en-US" dirty="0">
              <a:solidFill>
                <a:srgbClr val="FFFFFF"/>
              </a:solidFill>
            </a:endParaRPr>
          </a:p>
        </p:txBody>
      </p:sp>
      <p:sp>
        <p:nvSpPr>
          <p:cNvPr id="5" name="Rectangle 5"/>
          <p:cNvSpPr>
            <a:spLocks noGrp="1"/>
          </p:cNvSpPr>
          <p:nvPr>
            <p:ph sz="quarter" idx="12"/>
          </p:nvPr>
        </p:nvSpPr>
        <p:spPr/>
        <p:txBody>
          <a:bodyPr>
            <a:normAutofit/>
          </a:bodyPr>
          <a:lstStyle/>
          <a:p>
            <a:pPr eaLnBrk="1" hangingPunct="1"/>
            <a:r>
              <a:rPr lang="en-US" dirty="0" smtClean="0"/>
              <a:t>RSR data will be used to publically report information about the Ryan White Program</a:t>
            </a:r>
          </a:p>
          <a:p>
            <a:pPr lvl="1"/>
            <a:r>
              <a:rPr lang="en-US" dirty="0" smtClean="0"/>
              <a:t>Congress</a:t>
            </a:r>
          </a:p>
          <a:p>
            <a:pPr lvl="1"/>
            <a:r>
              <a:rPr lang="en-US" dirty="0" smtClean="0"/>
              <a:t>HIV/AIDS community</a:t>
            </a:r>
          </a:p>
          <a:p>
            <a:pPr lvl="1"/>
            <a:r>
              <a:rPr lang="en-US" dirty="0" smtClean="0"/>
              <a:t>The public</a:t>
            </a:r>
          </a:p>
          <a:p>
            <a:r>
              <a:rPr lang="en-US" dirty="0" smtClean="0"/>
              <a:t>RSR data should accurately reflect your program activities</a:t>
            </a:r>
          </a:p>
          <a:p>
            <a:pPr marL="742950" lvl="1" indent="-285750" eaLnBrk="1" hangingPunct="1">
              <a:buNone/>
            </a:pPr>
            <a:endParaRPr lang="en-US" dirty="0" smtClean="0"/>
          </a:p>
        </p:txBody>
      </p:sp>
    </p:spTree>
    <p:extLst>
      <p:ext uri="{BB962C8B-B14F-4D97-AF65-F5344CB8AC3E}">
        <p14:creationId xmlns:p14="http://schemas.microsoft.com/office/powerpoint/2010/main" val="2735257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FB37034-F134-4554-85D9-074569C3AC7D}" type="slidenum">
              <a:rPr lang="en-US" smtClean="0">
                <a:solidFill>
                  <a:srgbClr val="FFFFFF"/>
                </a:solidFill>
              </a:rPr>
              <a:pPr/>
              <a:t>6</a:t>
            </a:fld>
            <a:endParaRPr lang="en-US" dirty="0">
              <a:solidFill>
                <a:srgbClr val="FFFFFF"/>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317" y="1135625"/>
            <a:ext cx="6120578" cy="4070184"/>
          </a:xfrm>
          <a:prstGeom prst="rect">
            <a:avLst/>
          </a:prstGeom>
        </p:spPr>
      </p:pic>
    </p:spTree>
    <p:extLst>
      <p:ext uri="{BB962C8B-B14F-4D97-AF65-F5344CB8AC3E}">
        <p14:creationId xmlns:p14="http://schemas.microsoft.com/office/powerpoint/2010/main" val="1443656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FB37034-F134-4554-85D9-074569C3AC7D}" type="slidenum">
              <a:rPr lang="en-US" smtClean="0">
                <a:solidFill>
                  <a:srgbClr val="FFFFFF"/>
                </a:solidFill>
              </a:rPr>
              <a:pPr/>
              <a:t>7</a:t>
            </a:fld>
            <a:endParaRPr lang="en-US" dirty="0">
              <a:solidFill>
                <a:srgbClr val="FFFFFF"/>
              </a:solidFill>
            </a:endParaRP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308918" y="1076631"/>
            <a:ext cx="7034981" cy="4689987"/>
          </a:xfrm>
          <a:prstGeom prst="rect">
            <a:avLst/>
          </a:prstGeom>
        </p:spPr>
      </p:pic>
    </p:spTree>
    <p:extLst>
      <p:ext uri="{BB962C8B-B14F-4D97-AF65-F5344CB8AC3E}">
        <p14:creationId xmlns:p14="http://schemas.microsoft.com/office/powerpoint/2010/main" val="1341533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FB37034-F134-4554-85D9-074569C3AC7D}" type="slidenum">
              <a:rPr lang="en-US" smtClean="0">
                <a:solidFill>
                  <a:srgbClr val="FFFFFF"/>
                </a:solidFill>
              </a:rPr>
              <a:pPr/>
              <a:t>8</a:t>
            </a:fld>
            <a:endParaRPr lang="en-US" dirty="0">
              <a:solidFill>
                <a:srgbClr val="FFFFFF"/>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976" y="736736"/>
            <a:ext cx="8352024" cy="5295356"/>
          </a:xfrm>
          <a:prstGeom prst="rect">
            <a:avLst/>
          </a:prstGeom>
        </p:spPr>
      </p:pic>
    </p:spTree>
    <p:extLst>
      <p:ext uri="{BB962C8B-B14F-4D97-AF65-F5344CB8AC3E}">
        <p14:creationId xmlns:p14="http://schemas.microsoft.com/office/powerpoint/2010/main" val="285085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Today’s Presentation</a:t>
            </a:r>
            <a:endParaRPr lang="en-US" dirty="0"/>
          </a:p>
        </p:txBody>
      </p:sp>
      <p:sp>
        <p:nvSpPr>
          <p:cNvPr id="3" name="Slide Number Placeholder 2"/>
          <p:cNvSpPr>
            <a:spLocks noGrp="1"/>
          </p:cNvSpPr>
          <p:nvPr>
            <p:ph type="sldNum" sz="quarter" idx="10"/>
          </p:nvPr>
        </p:nvSpPr>
        <p:spPr/>
        <p:txBody>
          <a:bodyPr/>
          <a:lstStyle/>
          <a:p>
            <a:fld id="{ED70ED62-8382-46EA-8C46-9504A750DDBC}" type="slidenum">
              <a:rPr lang="en-US" smtClean="0"/>
              <a:pPr/>
              <a:t>9</a:t>
            </a:fld>
            <a:endParaRPr lang="en-US" dirty="0"/>
          </a:p>
        </p:txBody>
      </p:sp>
      <p:sp>
        <p:nvSpPr>
          <p:cNvPr id="7" name="Content Placeholder 6"/>
          <p:cNvSpPr>
            <a:spLocks noGrp="1"/>
          </p:cNvSpPr>
          <p:nvPr>
            <p:ph sz="quarter" idx="12"/>
          </p:nvPr>
        </p:nvSpPr>
        <p:spPr>
          <a:xfrm>
            <a:off x="708665" y="1637124"/>
            <a:ext cx="7891462" cy="4794497"/>
          </a:xfrm>
        </p:spPr>
        <p:txBody>
          <a:bodyPr/>
          <a:lstStyle/>
          <a:p>
            <a:r>
              <a:rPr lang="en-US" dirty="0" smtClean="0">
                <a:solidFill>
                  <a:schemeClr val="bg1">
                    <a:lumMod val="75000"/>
                  </a:schemeClr>
                </a:solidFill>
              </a:rPr>
              <a:t>The Importance of Data Quality</a:t>
            </a:r>
            <a:endParaRPr lang="en-US" dirty="0">
              <a:solidFill>
                <a:schemeClr val="bg1">
                  <a:lumMod val="75000"/>
                </a:schemeClr>
              </a:solidFill>
            </a:endParaRPr>
          </a:p>
          <a:p>
            <a:r>
              <a:rPr lang="en-US" dirty="0" smtClean="0"/>
              <a:t>Data Quality Improvements and Remaining Issues</a:t>
            </a:r>
            <a:endParaRPr lang="en-US" dirty="0"/>
          </a:p>
          <a:p>
            <a:r>
              <a:rPr lang="en-US" dirty="0" smtClean="0">
                <a:solidFill>
                  <a:schemeClr val="bg1">
                    <a:lumMod val="75000"/>
                  </a:schemeClr>
                </a:solidFill>
              </a:rPr>
              <a:t>Tools to Help You Assess Data Quality </a:t>
            </a:r>
          </a:p>
          <a:p>
            <a:pPr lvl="1"/>
            <a:r>
              <a:rPr lang="en-US" dirty="0" smtClean="0">
                <a:solidFill>
                  <a:schemeClr val="bg1">
                    <a:lumMod val="75000"/>
                  </a:schemeClr>
                </a:solidFill>
              </a:rPr>
              <a:t>Right Now!</a:t>
            </a:r>
          </a:p>
          <a:p>
            <a:pPr lvl="1"/>
            <a:r>
              <a:rPr lang="en-US" dirty="0" smtClean="0">
                <a:solidFill>
                  <a:schemeClr val="bg1">
                    <a:lumMod val="75000"/>
                  </a:schemeClr>
                </a:solidFill>
              </a:rPr>
              <a:t>At Upload (Starting January 7, 2013)</a:t>
            </a:r>
          </a:p>
        </p:txBody>
      </p:sp>
    </p:spTree>
    <p:extLst>
      <p:ext uri="{BB962C8B-B14F-4D97-AF65-F5344CB8AC3E}">
        <p14:creationId xmlns:p14="http://schemas.microsoft.com/office/powerpoint/2010/main" val="13960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rofile">
  <a:themeElements>
    <a:clrScheme name="1_Profile 2">
      <a:dk1>
        <a:srgbClr val="000000"/>
      </a:dk1>
      <a:lt1>
        <a:srgbClr val="FFFFFF"/>
      </a:lt1>
      <a:dk2>
        <a:srgbClr val="3C6096"/>
      </a:dk2>
      <a:lt2>
        <a:srgbClr val="B2B2B2"/>
      </a:lt2>
      <a:accent1>
        <a:srgbClr val="FF5050"/>
      </a:accent1>
      <a:accent2>
        <a:srgbClr val="FFCC66"/>
      </a:accent2>
      <a:accent3>
        <a:srgbClr val="FFFFFF"/>
      </a:accent3>
      <a:accent4>
        <a:srgbClr val="000000"/>
      </a:accent4>
      <a:accent5>
        <a:srgbClr val="FFB3B3"/>
      </a:accent5>
      <a:accent6>
        <a:srgbClr val="E7B95C"/>
      </a:accent6>
      <a:hlink>
        <a:srgbClr val="4C78B8"/>
      </a:hlink>
      <a:folHlink>
        <a:srgbClr val="339933"/>
      </a:folHlink>
    </a:clrScheme>
    <a:fontScheme name="1_Profil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Profile 1">
        <a:dk1>
          <a:srgbClr val="000000"/>
        </a:dk1>
        <a:lt1>
          <a:srgbClr val="FFFFFF"/>
        </a:lt1>
        <a:dk2>
          <a:srgbClr val="003366"/>
        </a:dk2>
        <a:lt2>
          <a:srgbClr val="FFFFCC"/>
        </a:lt2>
        <a:accent1>
          <a:srgbClr val="FF5050"/>
        </a:accent1>
        <a:accent2>
          <a:srgbClr val="FFFF66"/>
        </a:accent2>
        <a:accent3>
          <a:srgbClr val="AAADB8"/>
        </a:accent3>
        <a:accent4>
          <a:srgbClr val="DADADA"/>
        </a:accent4>
        <a:accent5>
          <a:srgbClr val="FFB3B3"/>
        </a:accent5>
        <a:accent6>
          <a:srgbClr val="E7E75C"/>
        </a:accent6>
        <a:hlink>
          <a:srgbClr val="6699FF"/>
        </a:hlink>
        <a:folHlink>
          <a:srgbClr val="00CC00"/>
        </a:folHlink>
      </a:clrScheme>
      <a:clrMap bg1="dk2" tx1="lt1" bg2="dk1" tx2="lt2" accent1="accent1" accent2="accent2" accent3="accent3" accent4="accent4" accent5="accent5" accent6="accent6" hlink="hlink" folHlink="folHlink"/>
    </a:extraClrScheme>
    <a:extraClrScheme>
      <a:clrScheme name="1_Profile 2">
        <a:dk1>
          <a:srgbClr val="000000"/>
        </a:dk1>
        <a:lt1>
          <a:srgbClr val="FFFFFF"/>
        </a:lt1>
        <a:dk2>
          <a:srgbClr val="3C6096"/>
        </a:dk2>
        <a:lt2>
          <a:srgbClr val="B2B2B2"/>
        </a:lt2>
        <a:accent1>
          <a:srgbClr val="FF5050"/>
        </a:accent1>
        <a:accent2>
          <a:srgbClr val="FFCC66"/>
        </a:accent2>
        <a:accent3>
          <a:srgbClr val="FFFFFF"/>
        </a:accent3>
        <a:accent4>
          <a:srgbClr val="000000"/>
        </a:accent4>
        <a:accent5>
          <a:srgbClr val="FFB3B3"/>
        </a:accent5>
        <a:accent6>
          <a:srgbClr val="E7B95C"/>
        </a:accent6>
        <a:hlink>
          <a:srgbClr val="4C78B8"/>
        </a:hlink>
        <a:folHlink>
          <a:srgbClr val="3399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Profile">
  <a:themeElements>
    <a:clrScheme name="1_Profile 2">
      <a:dk1>
        <a:srgbClr val="000000"/>
      </a:dk1>
      <a:lt1>
        <a:srgbClr val="FFFFFF"/>
      </a:lt1>
      <a:dk2>
        <a:srgbClr val="3C6096"/>
      </a:dk2>
      <a:lt2>
        <a:srgbClr val="B2B2B2"/>
      </a:lt2>
      <a:accent1>
        <a:srgbClr val="FF5050"/>
      </a:accent1>
      <a:accent2>
        <a:srgbClr val="FFCC66"/>
      </a:accent2>
      <a:accent3>
        <a:srgbClr val="FFFFFF"/>
      </a:accent3>
      <a:accent4>
        <a:srgbClr val="000000"/>
      </a:accent4>
      <a:accent5>
        <a:srgbClr val="FFB3B3"/>
      </a:accent5>
      <a:accent6>
        <a:srgbClr val="E7B95C"/>
      </a:accent6>
      <a:hlink>
        <a:srgbClr val="4C78B8"/>
      </a:hlink>
      <a:folHlink>
        <a:srgbClr val="339933"/>
      </a:folHlink>
    </a:clrScheme>
    <a:fontScheme name="1_Profil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Profile 1">
        <a:dk1>
          <a:srgbClr val="000000"/>
        </a:dk1>
        <a:lt1>
          <a:srgbClr val="FFFFFF"/>
        </a:lt1>
        <a:dk2>
          <a:srgbClr val="003366"/>
        </a:dk2>
        <a:lt2>
          <a:srgbClr val="FFFFCC"/>
        </a:lt2>
        <a:accent1>
          <a:srgbClr val="FF5050"/>
        </a:accent1>
        <a:accent2>
          <a:srgbClr val="FFFF66"/>
        </a:accent2>
        <a:accent3>
          <a:srgbClr val="AAADB8"/>
        </a:accent3>
        <a:accent4>
          <a:srgbClr val="DADADA"/>
        </a:accent4>
        <a:accent5>
          <a:srgbClr val="FFB3B3"/>
        </a:accent5>
        <a:accent6>
          <a:srgbClr val="E7E75C"/>
        </a:accent6>
        <a:hlink>
          <a:srgbClr val="6699FF"/>
        </a:hlink>
        <a:folHlink>
          <a:srgbClr val="00CC00"/>
        </a:folHlink>
      </a:clrScheme>
      <a:clrMap bg1="dk2" tx1="lt1" bg2="dk1" tx2="lt2" accent1="accent1" accent2="accent2" accent3="accent3" accent4="accent4" accent5="accent5" accent6="accent6" hlink="hlink" folHlink="folHlink"/>
    </a:extraClrScheme>
    <a:extraClrScheme>
      <a:clrScheme name="1_Profile 2">
        <a:dk1>
          <a:srgbClr val="000000"/>
        </a:dk1>
        <a:lt1>
          <a:srgbClr val="FFFFFF"/>
        </a:lt1>
        <a:dk2>
          <a:srgbClr val="3C6096"/>
        </a:dk2>
        <a:lt2>
          <a:srgbClr val="B2B2B2"/>
        </a:lt2>
        <a:accent1>
          <a:srgbClr val="FF5050"/>
        </a:accent1>
        <a:accent2>
          <a:srgbClr val="FFCC66"/>
        </a:accent2>
        <a:accent3>
          <a:srgbClr val="FFFFFF"/>
        </a:accent3>
        <a:accent4>
          <a:srgbClr val="000000"/>
        </a:accent4>
        <a:accent5>
          <a:srgbClr val="FFB3B3"/>
        </a:accent5>
        <a:accent6>
          <a:srgbClr val="E7B95C"/>
        </a:accent6>
        <a:hlink>
          <a:srgbClr val="4C78B8"/>
        </a:hlink>
        <a:folHlink>
          <a:srgbClr val="3399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2925</TotalTime>
  <Words>4086</Words>
  <Application>Microsoft Office PowerPoint</Application>
  <PresentationFormat>On-screen Show (4:3)</PresentationFormat>
  <Paragraphs>490</Paragraphs>
  <Slides>48</Slides>
  <Notes>46</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1_Profile</vt:lpstr>
      <vt:lpstr>2_Profile</vt:lpstr>
      <vt:lpstr>The Grantee Toolbox:   RSR Data Quality - 101</vt:lpstr>
      <vt:lpstr>Outline of Today’s Presentation</vt:lpstr>
      <vt:lpstr>Learning Objectives</vt:lpstr>
      <vt:lpstr>Quality of Data Versus Quality of Care</vt:lpstr>
      <vt:lpstr>RSR Data Count! </vt:lpstr>
      <vt:lpstr>PowerPoint Presentation</vt:lpstr>
      <vt:lpstr>PowerPoint Presentation</vt:lpstr>
      <vt:lpstr>PowerPoint Presentation</vt:lpstr>
      <vt:lpstr>Outline of Today’s Presentation</vt:lpstr>
      <vt:lpstr>How we define data quality</vt:lpstr>
      <vt:lpstr>Evaluating Completeness</vt:lpstr>
      <vt:lpstr>Data completeness is improving!</vt:lpstr>
      <vt:lpstr>Clinical data remain difficult to capture</vt:lpstr>
      <vt:lpstr>Some providers continue to struggle</vt:lpstr>
      <vt:lpstr>Data that don’t pass the giggle test</vt:lpstr>
      <vt:lpstr>Data that don’t meet reporting requirements</vt:lpstr>
      <vt:lpstr>Outline of Today’s Presentation</vt:lpstr>
      <vt:lpstr>Start reviewing your 2012 data now!</vt:lpstr>
      <vt:lpstr>Why X-ERT?</vt:lpstr>
      <vt:lpstr>X-ERT matches reports in the RSR Web System </vt:lpstr>
      <vt:lpstr>How to use X-ERT</vt:lpstr>
      <vt:lpstr>Counts tab mimics Confirmation Report</vt:lpstr>
      <vt:lpstr>Validation Checks tab mimics Validation Report</vt:lpstr>
      <vt:lpstr>Missing Validations tab mimics Validation Report</vt:lpstr>
      <vt:lpstr>Completeness tab mimics Completeness Report</vt:lpstr>
      <vt:lpstr>Reports within your data management system</vt:lpstr>
      <vt:lpstr>Canned reports</vt:lpstr>
      <vt:lpstr>Customized reports</vt:lpstr>
      <vt:lpstr>Group 1 Performance Measures </vt:lpstr>
      <vt:lpstr>RSR data items used to calculate measures</vt:lpstr>
      <vt:lpstr>RSR data items used to calculate measures</vt:lpstr>
      <vt:lpstr>Example: ARV Therapy for Pregnant Women</vt:lpstr>
      <vt:lpstr>Answer the Following Questions</vt:lpstr>
      <vt:lpstr>Outline of Today’s Presentation</vt:lpstr>
      <vt:lpstr>Upload early!</vt:lpstr>
      <vt:lpstr>Confirmation Reports</vt:lpstr>
      <vt:lpstr>Validation Report</vt:lpstr>
      <vt:lpstr>Completeness Report</vt:lpstr>
      <vt:lpstr>A Provider Reports…</vt:lpstr>
      <vt:lpstr>Rates for Transgender Subgroup</vt:lpstr>
      <vt:lpstr>PowerPoint Presentation</vt:lpstr>
      <vt:lpstr>What happens after submission if I have data quality issues?</vt:lpstr>
      <vt:lpstr>PowerPoint Presentation</vt:lpstr>
      <vt:lpstr>Identify Problems</vt:lpstr>
      <vt:lpstr>Investigate and Fix Problems</vt:lpstr>
      <vt:lpstr>Learn More</vt:lpstr>
      <vt:lpstr>Disclosures </vt:lpstr>
      <vt:lpstr>Obtaining CME/CE Credit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Option 1</dc:title>
  <dc:creator>Jackson Hittle, Maria</dc:creator>
  <cp:lastModifiedBy>Annie Gibson</cp:lastModifiedBy>
  <cp:revision>218</cp:revision>
  <cp:lastPrinted>2012-11-05T20:36:40Z</cp:lastPrinted>
  <dcterms:created xsi:type="dcterms:W3CDTF">2011-10-21T21:26:12Z</dcterms:created>
  <dcterms:modified xsi:type="dcterms:W3CDTF">2012-11-10T00:16:17Z</dcterms:modified>
</cp:coreProperties>
</file>