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0" r:id="rId3"/>
    <p:sldId id="288" r:id="rId4"/>
    <p:sldId id="257" r:id="rId5"/>
    <p:sldId id="258" r:id="rId6"/>
    <p:sldId id="259" r:id="rId7"/>
    <p:sldId id="260" r:id="rId8"/>
    <p:sldId id="281" r:id="rId9"/>
    <p:sldId id="289" r:id="rId10"/>
    <p:sldId id="278" r:id="rId11"/>
    <p:sldId id="282" r:id="rId12"/>
    <p:sldId id="283" r:id="rId13"/>
    <p:sldId id="261" r:id="rId14"/>
    <p:sldId id="262" r:id="rId15"/>
    <p:sldId id="293" r:id="rId16"/>
    <p:sldId id="291" r:id="rId17"/>
    <p:sldId id="292" r:id="rId18"/>
    <p:sldId id="280" r:id="rId19"/>
    <p:sldId id="268" r:id="rId20"/>
    <p:sldId id="263" r:id="rId21"/>
    <p:sldId id="266" r:id="rId22"/>
    <p:sldId id="267" r:id="rId23"/>
    <p:sldId id="264" r:id="rId24"/>
    <p:sldId id="279" r:id="rId25"/>
    <p:sldId id="265" r:id="rId26"/>
    <p:sldId id="269" r:id="rId27"/>
    <p:sldId id="270" r:id="rId28"/>
    <p:sldId id="271" r:id="rId29"/>
    <p:sldId id="273" r:id="rId30"/>
    <p:sldId id="272" r:id="rId31"/>
    <p:sldId id="295" r:id="rId32"/>
    <p:sldId id="275" r:id="rId33"/>
    <p:sldId id="284" r:id="rId34"/>
    <p:sldId id="285" r:id="rId35"/>
    <p:sldId id="286" r:id="rId36"/>
    <p:sldId id="287" r:id="rId37"/>
    <p:sldId id="276" r:id="rId38"/>
    <p:sldId id="277" r:id="rId39"/>
    <p:sldId id="29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5" autoAdjust="0"/>
  </p:normalViewPr>
  <p:slideViewPr>
    <p:cSldViewPr>
      <p:cViewPr varScale="1">
        <p:scale>
          <a:sx n="111" d="100"/>
          <a:sy n="111" d="100"/>
        </p:scale>
        <p:origin x="-1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3E191A-5691-4B98-8A52-A3025CA2670C}" type="datetimeFigureOut">
              <a:rPr lang="en-US"/>
              <a:pPr>
                <a:defRPr/>
              </a:pPr>
              <a:t>10/15/2012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016024-768B-4B8E-9972-44CF387A3517}" type="slidenum">
              <a:rPr lang="en-US"/>
              <a:pPr>
                <a:defRPr/>
              </a:pPr>
              <a:t>‹#›</a:t>
            </a:fld>
            <a:endParaRPr lang="en-US"/>
          </a:p>
        </p:txBody>
      </p:sp>
    </p:spTree>
    <p:extLst>
      <p:ext uri="{BB962C8B-B14F-4D97-AF65-F5344CB8AC3E}">
        <p14:creationId xmlns:p14="http://schemas.microsoft.com/office/powerpoint/2010/main" val="3989767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smtClean="0"/>
              <a:t>UTMC- weekly testing clinic</a:t>
            </a:r>
          </a:p>
          <a:p>
            <a:pPr lvl="1" eaLnBrk="1" hangingPunct="1">
              <a:spcBef>
                <a:spcPct val="0"/>
              </a:spcBef>
            </a:pPr>
            <a:r>
              <a:rPr lang="en-US" smtClean="0"/>
              <a:t>UTMC- pediatric clinic</a:t>
            </a:r>
          </a:p>
          <a:p>
            <a:pPr lvl="1" eaLnBrk="1" hangingPunct="1">
              <a:spcBef>
                <a:spcPct val="0"/>
              </a:spcBef>
            </a:pPr>
            <a:r>
              <a:rPr lang="en-US" smtClean="0"/>
              <a:t>Adolescent Medicine clinic</a:t>
            </a:r>
          </a:p>
          <a:p>
            <a:pPr lvl="2" eaLnBrk="1" hangingPunct="1">
              <a:spcBef>
                <a:spcPct val="0"/>
              </a:spcBef>
            </a:pPr>
            <a:r>
              <a:rPr lang="en-US" smtClean="0"/>
              <a:t>Juvenile detention center</a:t>
            </a:r>
          </a:p>
          <a:p>
            <a:pPr lvl="2" eaLnBrk="1" hangingPunct="1">
              <a:spcBef>
                <a:spcPct val="0"/>
              </a:spcBef>
            </a:pPr>
            <a:r>
              <a:rPr lang="en-US" smtClean="0"/>
              <a:t>Youth treatment center</a:t>
            </a:r>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BAE64A-E647-4D66-BF09-7D25E47E585B}"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016024-768B-4B8E-9972-44CF387A3517}" type="slidenum">
              <a:rPr lang="en-US" smtClean="0"/>
              <a:pPr>
                <a:defRPr/>
              </a:pPr>
              <a:t>23</a:t>
            </a:fld>
            <a:endParaRPr lang="en-US"/>
          </a:p>
        </p:txBody>
      </p:sp>
    </p:spTree>
    <p:extLst>
      <p:ext uri="{BB962C8B-B14F-4D97-AF65-F5344CB8AC3E}">
        <p14:creationId xmlns:p14="http://schemas.microsoft.com/office/powerpoint/2010/main" val="110123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Barriers in detail!! Removing lab coats, how table was first set up and </a:t>
            </a:r>
            <a:r>
              <a:rPr lang="en-US" baseline="0" dirty="0" err="1" smtClean="0"/>
              <a:t>ppwk</a:t>
            </a:r>
            <a:r>
              <a:rPr lang="en-US" baseline="0" dirty="0" smtClean="0"/>
              <a:t>, how the whole room is set up…..</a:t>
            </a:r>
            <a:endParaRPr lang="en-US" dirty="0"/>
          </a:p>
        </p:txBody>
      </p:sp>
      <p:sp>
        <p:nvSpPr>
          <p:cNvPr id="4" name="Slide Number Placeholder 3"/>
          <p:cNvSpPr>
            <a:spLocks noGrp="1"/>
          </p:cNvSpPr>
          <p:nvPr>
            <p:ph type="sldNum" sz="quarter" idx="10"/>
          </p:nvPr>
        </p:nvSpPr>
        <p:spPr/>
        <p:txBody>
          <a:bodyPr/>
          <a:lstStyle/>
          <a:p>
            <a:pPr>
              <a:defRPr/>
            </a:pPr>
            <a:fld id="{C2016024-768B-4B8E-9972-44CF387A3517}" type="slidenum">
              <a:rPr lang="en-US" smtClean="0"/>
              <a:pPr>
                <a:defRPr/>
              </a:pPr>
              <a:t>24</a:t>
            </a:fld>
            <a:endParaRPr lang="en-US"/>
          </a:p>
        </p:txBody>
      </p:sp>
    </p:spTree>
    <p:extLst>
      <p:ext uri="{BB962C8B-B14F-4D97-AF65-F5344CB8AC3E}">
        <p14:creationId xmlns:p14="http://schemas.microsoft.com/office/powerpoint/2010/main" val="40018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Ethical issues faced when taking this site on.</a:t>
            </a:r>
          </a:p>
          <a:p>
            <a:pPr eaLnBrk="1" hangingPunct="1"/>
            <a:r>
              <a:rPr lang="en-US" dirty="0" smtClean="0"/>
              <a:t>Discuss stigma of CO perception of HIV</a:t>
            </a:r>
          </a:p>
          <a:p>
            <a:pPr eaLnBrk="1" hangingPunct="1">
              <a:spcBef>
                <a:spcPct val="0"/>
              </a:spcBef>
            </a:pPr>
            <a:endParaRPr lang="en-US"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0B93F-9B73-47C5-A705-EC4FD7FC6173}"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barriers to testing (meeting with Dr. Boehm and staff) </a:t>
            </a:r>
            <a:endParaRPr lang="en-US" dirty="0"/>
          </a:p>
        </p:txBody>
      </p:sp>
      <p:sp>
        <p:nvSpPr>
          <p:cNvPr id="4" name="Slide Number Placeholder 3"/>
          <p:cNvSpPr>
            <a:spLocks noGrp="1"/>
          </p:cNvSpPr>
          <p:nvPr>
            <p:ph type="sldNum" sz="quarter" idx="10"/>
          </p:nvPr>
        </p:nvSpPr>
        <p:spPr/>
        <p:txBody>
          <a:bodyPr/>
          <a:lstStyle/>
          <a:p>
            <a:pPr>
              <a:defRPr/>
            </a:pPr>
            <a:fld id="{C2016024-768B-4B8E-9972-44CF387A3517}" type="slidenum">
              <a:rPr lang="en-US" smtClean="0"/>
              <a:pPr>
                <a:defRPr/>
              </a:pPr>
              <a:t>26</a:t>
            </a:fld>
            <a:endParaRPr lang="en-US"/>
          </a:p>
        </p:txBody>
      </p:sp>
    </p:spTree>
    <p:extLst>
      <p:ext uri="{BB962C8B-B14F-4D97-AF65-F5344CB8AC3E}">
        <p14:creationId xmlns:p14="http://schemas.microsoft.com/office/powerpoint/2010/main" val="50733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Synod, TASC, Polly Fox, Student prevention </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18925-D633-4459-BEC1-5F833F4DB238}"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 opt in </a:t>
            </a:r>
            <a:r>
              <a:rPr lang="en-US" dirty="0" err="1" smtClean="0"/>
              <a:t>vs</a:t>
            </a:r>
            <a:r>
              <a:rPr lang="en-US" dirty="0" smtClean="0"/>
              <a:t> opt out testing</a:t>
            </a:r>
          </a:p>
          <a:p>
            <a:pPr eaLnBrk="1" hangingPunct="1">
              <a:spcBef>
                <a:spcPct val="0"/>
              </a:spcBef>
            </a:pPr>
            <a:r>
              <a:rPr lang="en-US" dirty="0" smtClean="0"/>
              <a:t>Discuss barriers and stigmas heard during</a:t>
            </a:r>
            <a:r>
              <a:rPr lang="en-US" baseline="0" dirty="0" smtClean="0"/>
              <a:t> the HIV Testing training</a:t>
            </a:r>
            <a:endParaRPr 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A4CEB2-F458-4829-8BDC-26158D3D24D1}"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Poor economic times=</a:t>
            </a:r>
            <a:r>
              <a:rPr lang="en-US" baseline="0" dirty="0" smtClean="0"/>
              <a:t> less individuals with health insurance</a:t>
            </a:r>
            <a:endParaRPr lang="en-US" dirty="0" smtClean="0"/>
          </a:p>
          <a:p>
            <a:pPr eaLnBrk="1" hangingPunct="1">
              <a:spcBef>
                <a:spcPct val="0"/>
              </a:spcBef>
            </a:pPr>
            <a:r>
              <a:rPr lang="en-US" dirty="0" smtClean="0"/>
              <a:t>Talk </a:t>
            </a:r>
            <a:r>
              <a:rPr lang="en-US" dirty="0" smtClean="0"/>
              <a:t>about two cases of HIV missed, syphilis case missed</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2346C6-10E4-4081-88C5-B93711989C01}"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a:t>
            </a:r>
            <a:r>
              <a:rPr lang="en-US" baseline="0" dirty="0" smtClean="0"/>
              <a:t> if the PT does not feel comfortable than they might not be honest about their number of partners, contraception, STD symptoms, or sexual practices. </a:t>
            </a:r>
            <a:endParaRPr lang="en-US" dirty="0"/>
          </a:p>
        </p:txBody>
      </p:sp>
      <p:sp>
        <p:nvSpPr>
          <p:cNvPr id="4" name="Slide Number Placeholder 3"/>
          <p:cNvSpPr>
            <a:spLocks noGrp="1"/>
          </p:cNvSpPr>
          <p:nvPr>
            <p:ph type="sldNum" sz="quarter" idx="10"/>
          </p:nvPr>
        </p:nvSpPr>
        <p:spPr/>
        <p:txBody>
          <a:bodyPr/>
          <a:lstStyle/>
          <a:p>
            <a:pPr>
              <a:defRPr/>
            </a:pPr>
            <a:fld id="{C2016024-768B-4B8E-9972-44CF387A3517}" type="slidenum">
              <a:rPr lang="en-US" smtClean="0"/>
              <a:pPr>
                <a:defRPr/>
              </a:pPr>
              <a:t>33</a:t>
            </a:fld>
            <a:endParaRPr lang="en-US"/>
          </a:p>
        </p:txBody>
      </p:sp>
    </p:spTree>
    <p:extLst>
      <p:ext uri="{BB962C8B-B14F-4D97-AF65-F5344CB8AC3E}">
        <p14:creationId xmlns:p14="http://schemas.microsoft.com/office/powerpoint/2010/main" val="169340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Sexual health history sheet</a:t>
            </a:r>
          </a:p>
          <a:p>
            <a:r>
              <a:rPr lang="en-US" dirty="0" smtClean="0"/>
              <a:t>Really</a:t>
            </a:r>
            <a:r>
              <a:rPr lang="en-US" baseline="0" dirty="0" smtClean="0"/>
              <a:t> talk about how yes or no questions will NOT work when gathering sexual health</a:t>
            </a:r>
          </a:p>
          <a:p>
            <a:r>
              <a:rPr lang="en-US" baseline="0" dirty="0" smtClean="0"/>
              <a:t>Maintaining neutral questions to not appear </a:t>
            </a:r>
            <a:r>
              <a:rPr lang="en-US" baseline="0" dirty="0" err="1" smtClean="0"/>
              <a:t>judgey</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2016024-768B-4B8E-9972-44CF387A3517}" type="slidenum">
              <a:rPr lang="en-US" smtClean="0"/>
              <a:pPr>
                <a:defRPr/>
              </a:pPr>
              <a:t>34</a:t>
            </a:fld>
            <a:endParaRPr lang="en-US"/>
          </a:p>
        </p:txBody>
      </p:sp>
    </p:spTree>
    <p:extLst>
      <p:ext uri="{BB962C8B-B14F-4D97-AF65-F5344CB8AC3E}">
        <p14:creationId xmlns:p14="http://schemas.microsoft.com/office/powerpoint/2010/main" val="84274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Media- radio, facebook</a:t>
            </a:r>
          </a:p>
          <a:p>
            <a:pPr eaLnBrk="1" hangingPunct="1">
              <a:spcBef>
                <a:spcPct val="0"/>
              </a:spcBef>
            </a:pPr>
            <a:r>
              <a:rPr lang="en-US" smtClean="0"/>
              <a:t>New poster design- dorms, medical center, JFS, web, college paper</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A6FBF2-E835-49AE-950C-679BFFD75801}"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Getting by in from staff and volunteers- resistance to change</a:t>
            </a:r>
          </a:p>
          <a:p>
            <a:pPr eaLnBrk="1" hangingPunct="1">
              <a:spcBef>
                <a:spcPct val="0"/>
              </a:spcBef>
            </a:pPr>
            <a:r>
              <a:rPr lang="en-US" smtClean="0"/>
              <a:t>Stigma in the medical setting- ER, OP clinics, JFS</a:t>
            </a:r>
          </a:p>
          <a:p>
            <a:pPr eaLnBrk="1" hangingPunct="1">
              <a:spcBef>
                <a:spcPct val="0"/>
              </a:spcBef>
            </a:pPr>
            <a:r>
              <a:rPr lang="en-US" smtClean="0"/>
              <a:t>	discuss med students not aware that we test for HIV in the ruppert…across the street from where they have classes.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C53551-1FA7-4129-B57A-2CCA426473DB}"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 exercise </a:t>
            </a:r>
          </a:p>
          <a:p>
            <a:endParaRPr lang="en-US" dirty="0"/>
          </a:p>
        </p:txBody>
      </p:sp>
      <p:sp>
        <p:nvSpPr>
          <p:cNvPr id="4" name="Slide Number Placeholder 3"/>
          <p:cNvSpPr>
            <a:spLocks noGrp="1"/>
          </p:cNvSpPr>
          <p:nvPr>
            <p:ph type="sldNum" sz="quarter" idx="10"/>
          </p:nvPr>
        </p:nvSpPr>
        <p:spPr/>
        <p:txBody>
          <a:bodyPr/>
          <a:lstStyle/>
          <a:p>
            <a:pPr>
              <a:defRPr/>
            </a:pPr>
            <a:fld id="{C2016024-768B-4B8E-9972-44CF387A3517}" type="slidenum">
              <a:rPr lang="en-US" smtClean="0"/>
              <a:pPr>
                <a:defRPr/>
              </a:pPr>
              <a:t>8</a:t>
            </a:fld>
            <a:endParaRPr lang="en-US"/>
          </a:p>
        </p:txBody>
      </p:sp>
    </p:spTree>
    <p:extLst>
      <p:ext uri="{BB962C8B-B14F-4D97-AF65-F5344CB8AC3E}">
        <p14:creationId xmlns:p14="http://schemas.microsoft.com/office/powerpoint/2010/main" val="304100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address sexual orientation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2016024-768B-4B8E-9972-44CF387A3517}" type="slidenum">
              <a:rPr lang="en-US" smtClean="0"/>
              <a:pPr>
                <a:defRPr/>
              </a:pPr>
              <a:t>11</a:t>
            </a:fld>
            <a:endParaRPr lang="en-US"/>
          </a:p>
        </p:txBody>
      </p:sp>
    </p:spTree>
    <p:extLst>
      <p:ext uri="{BB962C8B-B14F-4D97-AF65-F5344CB8AC3E}">
        <p14:creationId xmlns:p14="http://schemas.microsoft.com/office/powerpoint/2010/main" val="413739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Talk about the community response to Anns death</a:t>
            </a:r>
          </a:p>
          <a:p>
            <a:pPr eaLnBrk="1" hangingPunct="1">
              <a:spcBef>
                <a:spcPct val="0"/>
              </a:spcBef>
            </a:pPr>
            <a:r>
              <a:rPr lang="en-US" smtClean="0"/>
              <a:t>Questions from other agencies about the testing programs ability to maintain</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C6765-4BD0-467C-BB7D-F7D6224A60D2}"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Explain CCC</a:t>
            </a:r>
          </a:p>
          <a:p>
            <a:pPr eaLnBrk="1" hangingPunct="1">
              <a:spcBef>
                <a:spcPct val="0"/>
              </a:spcBef>
            </a:pPr>
            <a:r>
              <a:rPr lang="en-US" smtClean="0"/>
              <a:t>JFS, CCNO</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A5836-2201-4037-9F85-FC30F1366792}"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Review ruppert numbers historically</a:t>
            </a:r>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8D4965-A37D-49F1-8F18-7E20AED99EB4}"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Average number tested</a:t>
            </a:r>
          </a:p>
          <a:p>
            <a:pPr eaLnBrk="1" hangingPunct="1">
              <a:spcBef>
                <a:spcPct val="0"/>
              </a:spcBef>
            </a:pPr>
            <a:r>
              <a:rPr lang="en-US" dirty="0" smtClean="0"/>
              <a:t>Richard Meeker story</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403976-74B2-4BD8-8C4B-60D247B9BDFA}"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fld id="{A9948BE9-EE25-4A16-AD32-1B62EF50B49F}" type="datetimeFigureOut">
              <a:rPr lang="en-US" smtClean="0"/>
              <a:pPr>
                <a:defRPr/>
              </a:pPr>
              <a:t>10/15/2012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E6BFEB43-A0B8-4E74-BDB2-892A5948FBE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0F062F2-860B-49AB-A3D9-54508FA0B89C}" type="datetimeFigureOut">
              <a:rPr lang="en-US" smtClean="0"/>
              <a:pPr>
                <a:defRPr/>
              </a:pPr>
              <a:t>10/15/2012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6EE93AD-C453-462A-A156-E2EB68D6B2B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CE659690-27FD-45FF-91FA-0CA71274B498}" type="datetimeFigureOut">
              <a:rPr lang="en-US" smtClean="0"/>
              <a:pPr>
                <a:defRPr/>
              </a:pPr>
              <a:t>10/15/2012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4773F90C-CF01-440C-9207-0236045CA91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FB990D0-C529-477B-9D96-270F634278A8}" type="datetimeFigureOut">
              <a:rPr lang="en-US" smtClean="0"/>
              <a:pPr>
                <a:defRPr/>
              </a:pPr>
              <a:t>10/15/2012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596A3AC-7563-45CC-9060-B4804A79E75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7D6D466C-C7BE-49FD-9C52-C95CC90C6ABF}" type="datetimeFigureOut">
              <a:rPr lang="en-US" smtClean="0"/>
              <a:pPr>
                <a:defRPr/>
              </a:pPr>
              <a:t>10/15/2012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A885FDC2-A5C4-412D-82CD-79DE4E639E1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FFAC9F7-9CCC-4625-8484-41DE2DE6E9AF}" type="datetimeFigureOut">
              <a:rPr lang="en-US" smtClean="0"/>
              <a:pPr>
                <a:defRPr/>
              </a:pPr>
              <a:t>10/15/2012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B7E9EA0-17FB-4639-B0C1-122CF114901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185AA43A-9C0C-4325-9AE2-8F71E067DCD5}" type="datetimeFigureOut">
              <a:rPr lang="en-US" smtClean="0"/>
              <a:pPr>
                <a:defRPr/>
              </a:pPr>
              <a:t>10/15/2012</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4E4913C1-EA1E-403C-AF65-9895F349F92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1C038A8D-BDE7-4053-AB15-B8A0B19EEC0F}" type="datetimeFigureOut">
              <a:rPr lang="en-US" smtClean="0"/>
              <a:pPr>
                <a:defRPr/>
              </a:pPr>
              <a:t>10/15/2012</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98B1C694-7BE6-44BC-8CAE-96A94FC24E5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1DC1D1A8-9F57-49BE-8F1C-AD62FB361715}" type="datetimeFigureOut">
              <a:rPr lang="en-US" smtClean="0"/>
              <a:pPr>
                <a:defRPr/>
              </a:pPr>
              <a:t>10/15/2012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A10D81F3-38B8-459B-A4E7-41669E30C5E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FDAC74C-0294-4778-B98B-93AE286846CB}" type="datetimeFigureOut">
              <a:rPr lang="en-US" smtClean="0"/>
              <a:pPr>
                <a:defRPr/>
              </a:pPr>
              <a:t>10/15/2012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97768B1-7541-4424-90E9-F9C5AF1638A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4530BF0C-76A0-4208-AC2B-B2596A5E80F1}" type="datetimeFigureOut">
              <a:rPr lang="en-US" smtClean="0"/>
              <a:pPr>
                <a:defRPr/>
              </a:pPr>
              <a:t>10/15/2012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FA47E0D6-E2F0-4D2F-B70B-D93DA74CA25A}"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870ED439-2FE1-4858-B1BA-6F8AC63CC3FD}" type="datetimeFigureOut">
              <a:rPr lang="en-US" smtClean="0"/>
              <a:pPr>
                <a:defRPr/>
              </a:pPr>
              <a:t>10/15/2012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25F3317D-1964-4A38-BAAF-63C8F686B01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Danielle.vanfleet@utoledo.edu" TargetMode="External"/><Relationship Id="rId2" Type="http://schemas.openxmlformats.org/officeDocument/2006/relationships/hyperlink" Target="mailto:Michelle.Coutcher@utoledo.edu"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pesgce.com/RyanWhite201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sz="4000" dirty="0" smtClean="0"/>
              <a:t>Increasing HIV Testing: Overcoming Stigmas and Building Allies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b="1" dirty="0" smtClean="0"/>
              <a:t>Michelle Coutcher MSW, LISW</a:t>
            </a:r>
          </a:p>
          <a:p>
            <a:pPr eaLnBrk="1" fontAlgn="auto" hangingPunct="1">
              <a:spcAft>
                <a:spcPts val="0"/>
              </a:spcAft>
              <a:buFont typeface="Arial" pitchFamily="34" charset="0"/>
              <a:buNone/>
              <a:defRPr/>
            </a:pPr>
            <a:r>
              <a:rPr lang="en-US" b="1" dirty="0" smtClean="0"/>
              <a:t>Danielle Marie Van Fleet, MSW, LSW</a:t>
            </a:r>
          </a:p>
          <a:p>
            <a:pPr eaLnBrk="1" fontAlgn="auto" hangingPunct="1">
              <a:spcAft>
                <a:spcPts val="0"/>
              </a:spcAft>
              <a:buFont typeface="Arial" pitchFamily="34" charset="0"/>
              <a:buNone/>
              <a:defRPr/>
            </a:pPr>
            <a:endParaRPr lang="en-US" b="1" dirty="0"/>
          </a:p>
        </p:txBody>
      </p:sp>
      <p:pic>
        <p:nvPicPr>
          <p:cNvPr id="5" name="Picture 4" descr="HIV-AIDS-ribbon.jpg"/>
          <p:cNvPicPr>
            <a:picLocks noChangeAspect="1"/>
          </p:cNvPicPr>
          <p:nvPr/>
        </p:nvPicPr>
        <p:blipFill>
          <a:blip r:embed="rId2" cstate="print"/>
          <a:stretch>
            <a:fillRect/>
          </a:stretch>
        </p:blipFill>
        <p:spPr>
          <a:xfrm>
            <a:off x="4419600" y="4572000"/>
            <a:ext cx="3048000" cy="2019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r>
              <a:rPr lang="en-US" smtClean="0"/>
              <a:t>Reducing HIV testing Stigma</a:t>
            </a:r>
          </a:p>
        </p:txBody>
      </p:sp>
      <p:sp>
        <p:nvSpPr>
          <p:cNvPr id="48130" name="Rectangle 3"/>
          <p:cNvSpPr>
            <a:spLocks noGrp="1"/>
          </p:cNvSpPr>
          <p:nvPr>
            <p:ph idx="1"/>
          </p:nvPr>
        </p:nvSpPr>
        <p:spPr/>
        <p:txBody>
          <a:bodyPr/>
          <a:lstStyle/>
          <a:p>
            <a:pPr eaLnBrk="1" hangingPunct="1"/>
            <a:r>
              <a:rPr lang="en-US" smtClean="0"/>
              <a:t>Providing HIV education to community partners.</a:t>
            </a:r>
          </a:p>
          <a:p>
            <a:pPr eaLnBrk="1" hangingPunct="1"/>
            <a:r>
              <a:rPr lang="en-US" smtClean="0"/>
              <a:t>Normalize HIV testing as a standard of medical care.</a:t>
            </a:r>
          </a:p>
          <a:p>
            <a:pPr eaLnBrk="1" hangingPunct="1"/>
            <a:r>
              <a:rPr lang="en-US" smtClean="0"/>
              <a:t>Provide HIV testing to all persons, i.e. not singling out persons whom are viewed as high risk. </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Testing Staff</a:t>
            </a:r>
            <a:endParaRPr lang="en-US" dirty="0"/>
          </a:p>
        </p:txBody>
      </p:sp>
      <p:sp>
        <p:nvSpPr>
          <p:cNvPr id="3" name="Content Placeholder 2"/>
          <p:cNvSpPr>
            <a:spLocks noGrp="1"/>
          </p:cNvSpPr>
          <p:nvPr>
            <p:ph idx="1"/>
          </p:nvPr>
        </p:nvSpPr>
        <p:spPr/>
        <p:txBody>
          <a:bodyPr/>
          <a:lstStyle/>
          <a:p>
            <a:r>
              <a:rPr lang="en-US" dirty="0" smtClean="0"/>
              <a:t>Our testing staff in composed of mainly volunteers whom have been recruited in various avenues.  The volunteers and staff are multicultural, multi disciplinary and ethnically diverse.  This is important for not only testing but also to have these volunteers pass along the testing information and HIV education within their own peer circle this increasing awareness and decreasing stigma. </a:t>
            </a:r>
          </a:p>
        </p:txBody>
      </p:sp>
    </p:spTree>
    <p:extLst>
      <p:ext uri="{BB962C8B-B14F-4D97-AF65-F5344CB8AC3E}">
        <p14:creationId xmlns:p14="http://schemas.microsoft.com/office/powerpoint/2010/main" val="290327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ersity-wordle.png"/>
          <p:cNvPicPr>
            <a:picLocks noChangeAspect="1"/>
          </p:cNvPicPr>
          <p:nvPr/>
        </p:nvPicPr>
        <p:blipFill>
          <a:blip r:embed="rId2" cstate="print"/>
          <a:stretch>
            <a:fillRect/>
          </a:stretch>
        </p:blipFill>
        <p:spPr>
          <a:xfrm>
            <a:off x="914400" y="1371600"/>
            <a:ext cx="5486400" cy="1956190"/>
          </a:xfrm>
          <a:prstGeom prst="rect">
            <a:avLst/>
          </a:prstGeom>
        </p:spPr>
      </p:pic>
      <p:sp>
        <p:nvSpPr>
          <p:cNvPr id="2" name="Title 1"/>
          <p:cNvSpPr>
            <a:spLocks noGrp="1"/>
          </p:cNvSpPr>
          <p:nvPr>
            <p:ph type="title"/>
          </p:nvPr>
        </p:nvSpPr>
        <p:spPr/>
        <p:txBody>
          <a:bodyPr/>
          <a:lstStyle/>
          <a:p>
            <a:r>
              <a:rPr lang="en-US" dirty="0" smtClean="0"/>
              <a:t>Diverse Testing Staff</a:t>
            </a:r>
            <a:endParaRPr lang="en-US" dirty="0"/>
          </a:p>
        </p:txBody>
      </p:sp>
      <p:sp>
        <p:nvSpPr>
          <p:cNvPr id="3" name="Content Placeholder 2"/>
          <p:cNvSpPr>
            <a:spLocks noGrp="1"/>
          </p:cNvSpPr>
          <p:nvPr>
            <p:ph idx="1"/>
          </p:nvPr>
        </p:nvSpPr>
        <p:spPr>
          <a:xfrm>
            <a:off x="457200" y="3048000"/>
            <a:ext cx="7239000" cy="3648384"/>
          </a:xfrm>
        </p:spPr>
        <p:txBody>
          <a:bodyPr/>
          <a:lstStyle/>
          <a:p>
            <a:r>
              <a:rPr lang="en-US" dirty="0" smtClean="0"/>
              <a:t>Medical Students</a:t>
            </a:r>
          </a:p>
          <a:p>
            <a:r>
              <a:rPr lang="en-US" dirty="0" smtClean="0"/>
              <a:t>HIV + Patients</a:t>
            </a:r>
          </a:p>
          <a:p>
            <a:r>
              <a:rPr lang="en-US" dirty="0" smtClean="0"/>
              <a:t>Previous Volunteers</a:t>
            </a:r>
          </a:p>
          <a:p>
            <a:r>
              <a:rPr lang="en-US" dirty="0" smtClean="0"/>
              <a:t>College Students</a:t>
            </a:r>
          </a:p>
          <a:p>
            <a:r>
              <a:rPr lang="en-US" dirty="0" smtClean="0"/>
              <a:t>Retirees</a:t>
            </a:r>
          </a:p>
          <a:p>
            <a:r>
              <a:rPr lang="en-US" dirty="0" smtClean="0"/>
              <a:t>Infectious Disease Staff</a:t>
            </a:r>
          </a:p>
          <a:p>
            <a:r>
              <a:rPr lang="en-US" dirty="0" smtClean="0"/>
              <a:t>Other local agency staff</a:t>
            </a:r>
          </a:p>
        </p:txBody>
      </p:sp>
    </p:spTree>
    <p:extLst>
      <p:ext uri="{BB962C8B-B14F-4D97-AF65-F5344CB8AC3E}">
        <p14:creationId xmlns:p14="http://schemas.microsoft.com/office/powerpoint/2010/main" val="2084225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Allies </a:t>
            </a:r>
          </a:p>
        </p:txBody>
      </p:sp>
      <p:sp>
        <p:nvSpPr>
          <p:cNvPr id="22530" name="Content Placeholder 2"/>
          <p:cNvSpPr>
            <a:spLocks noGrp="1"/>
          </p:cNvSpPr>
          <p:nvPr>
            <p:ph idx="1"/>
          </p:nvPr>
        </p:nvSpPr>
        <p:spPr/>
        <p:txBody>
          <a:bodyPr/>
          <a:lstStyle/>
          <a:p>
            <a:pPr eaLnBrk="1" hangingPunct="1"/>
            <a:endParaRPr lang="en-US" dirty="0" smtClean="0"/>
          </a:p>
          <a:p>
            <a:pPr eaLnBrk="1" hangingPunct="1"/>
            <a:r>
              <a:rPr lang="en-US" sz="4800" dirty="0" smtClean="0"/>
              <a:t>Who are they?</a:t>
            </a:r>
          </a:p>
          <a:p>
            <a:pPr eaLnBrk="1" hangingPunct="1"/>
            <a:endParaRPr lang="en-US" dirty="0" smtClean="0"/>
          </a:p>
          <a:p>
            <a:pPr eaLnBrk="1" hangingPunct="1"/>
            <a:r>
              <a:rPr lang="en-US" sz="4800" dirty="0" smtClean="0"/>
              <a:t>How can you use them to reach your goal?</a:t>
            </a:r>
          </a:p>
          <a:p>
            <a:pPr eaLnBrk="1" hangingPunct="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Our Allies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Medical Students</a:t>
            </a:r>
          </a:p>
          <a:p>
            <a:pPr eaLnBrk="1" fontAlgn="auto" hangingPunct="1">
              <a:spcAft>
                <a:spcPts val="0"/>
              </a:spcAft>
              <a:buFont typeface="Arial" pitchFamily="34" charset="0"/>
              <a:buChar char="•"/>
              <a:defRPr/>
            </a:pPr>
            <a:r>
              <a:rPr lang="en-US" dirty="0" smtClean="0"/>
              <a:t>Nurses</a:t>
            </a:r>
          </a:p>
          <a:p>
            <a:pPr eaLnBrk="1" fontAlgn="auto" hangingPunct="1">
              <a:spcAft>
                <a:spcPts val="0"/>
              </a:spcAft>
              <a:buFont typeface="Arial" pitchFamily="34" charset="0"/>
              <a:buChar char="•"/>
              <a:defRPr/>
            </a:pPr>
            <a:r>
              <a:rPr lang="en-US" dirty="0" smtClean="0"/>
              <a:t>Social workers</a:t>
            </a:r>
          </a:p>
          <a:p>
            <a:pPr eaLnBrk="1" fontAlgn="auto" hangingPunct="1">
              <a:spcAft>
                <a:spcPts val="0"/>
              </a:spcAft>
              <a:buFont typeface="Arial" pitchFamily="34" charset="0"/>
              <a:buChar char="•"/>
              <a:defRPr/>
            </a:pPr>
            <a:r>
              <a:rPr lang="en-US" dirty="0" smtClean="0"/>
              <a:t>Churches/ Pastors</a:t>
            </a:r>
          </a:p>
          <a:p>
            <a:pPr eaLnBrk="1" fontAlgn="auto" hangingPunct="1">
              <a:spcAft>
                <a:spcPts val="0"/>
              </a:spcAft>
              <a:buFont typeface="Arial" pitchFamily="34" charset="0"/>
              <a:buChar char="•"/>
              <a:defRPr/>
            </a:pPr>
            <a:r>
              <a:rPr lang="en-US" dirty="0" smtClean="0"/>
              <a:t>Hospital administrators</a:t>
            </a:r>
          </a:p>
          <a:p>
            <a:pPr eaLnBrk="1" fontAlgn="auto" hangingPunct="1">
              <a:spcAft>
                <a:spcPts val="0"/>
              </a:spcAft>
              <a:buFont typeface="Arial" pitchFamily="34" charset="0"/>
              <a:buChar char="•"/>
              <a:defRPr/>
            </a:pPr>
            <a:r>
              <a:rPr lang="en-US" dirty="0" smtClean="0"/>
              <a:t>College professors </a:t>
            </a:r>
          </a:p>
          <a:p>
            <a:pPr eaLnBrk="1" fontAlgn="auto" hangingPunct="1">
              <a:spcAft>
                <a:spcPts val="0"/>
              </a:spcAft>
              <a:buFont typeface="Arial" pitchFamily="34" charset="0"/>
              <a:buChar char="•"/>
              <a:defRPr/>
            </a:pPr>
            <a:r>
              <a:rPr lang="en-US" dirty="0" smtClean="0"/>
              <a:t>Volunteers</a:t>
            </a:r>
          </a:p>
          <a:p>
            <a:pPr eaLnBrk="1" fontAlgn="auto" hangingPunct="1">
              <a:spcAft>
                <a:spcPts val="0"/>
              </a:spcAft>
              <a:buFont typeface="Arial" pitchFamily="34" charset="0"/>
              <a:buChar char="•"/>
              <a:defRPr/>
            </a:pPr>
            <a:r>
              <a:rPr lang="en-US" dirty="0" smtClean="0"/>
              <a:t>Other community agencies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Toledo Pride</a:t>
            </a:r>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85731284"/>
              </p:ext>
            </p:extLst>
          </p:nvPr>
        </p:nvGraphicFramePr>
        <p:xfrm>
          <a:off x="533400" y="2286000"/>
          <a:ext cx="7315200" cy="2743200"/>
        </p:xfrm>
        <a:graphic>
          <a:graphicData uri="http://schemas.openxmlformats.org/presentationml/2006/ole">
            <mc:AlternateContent xmlns:mc="http://schemas.openxmlformats.org/markup-compatibility/2006">
              <mc:Choice xmlns:v="urn:schemas-microsoft-com:vml" Requires="v">
                <p:oleObj spid="_x0000_s2060" name="Acrobat Document" r:id="rId3" imgW="65836800" imgH="24688800" progId="AcroExch.Document.7">
                  <p:embed/>
                </p:oleObj>
              </mc:Choice>
              <mc:Fallback>
                <p:oleObj name="Acrobat Document" r:id="rId3" imgW="65836800" imgH="24688800" progId="AcroExch.Document.7">
                  <p:embed/>
                  <p:pic>
                    <p:nvPicPr>
                      <p:cNvPr id="0" name=""/>
                      <p:cNvPicPr/>
                      <p:nvPr/>
                    </p:nvPicPr>
                    <p:blipFill>
                      <a:blip r:embed="rId4"/>
                      <a:stretch>
                        <a:fillRect/>
                      </a:stretch>
                    </p:blipFill>
                    <p:spPr>
                      <a:xfrm>
                        <a:off x="533400" y="2286000"/>
                        <a:ext cx="7315200" cy="2743200"/>
                      </a:xfrm>
                      <a:prstGeom prst="rect">
                        <a:avLst/>
                      </a:prstGeom>
                    </p:spPr>
                  </p:pic>
                </p:oleObj>
              </mc:Fallback>
            </mc:AlternateContent>
          </a:graphicData>
        </a:graphic>
      </p:graphicFrame>
    </p:spTree>
    <p:extLst>
      <p:ext uri="{BB962C8B-B14F-4D97-AF65-F5344CB8AC3E}">
        <p14:creationId xmlns:p14="http://schemas.microsoft.com/office/powerpoint/2010/main" val="180910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33400" y="914400"/>
            <a:ext cx="7239000" cy="4684713"/>
          </a:xfrm>
        </p:spPr>
      </p:pic>
    </p:spTree>
    <p:extLst>
      <p:ext uri="{BB962C8B-B14F-4D97-AF65-F5344CB8AC3E}">
        <p14:creationId xmlns:p14="http://schemas.microsoft.com/office/powerpoint/2010/main" val="313746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59706330"/>
              </p:ext>
            </p:extLst>
          </p:nvPr>
        </p:nvGraphicFramePr>
        <p:xfrm>
          <a:off x="1371600" y="304800"/>
          <a:ext cx="4733670" cy="6126480"/>
        </p:xfrm>
        <a:graphic>
          <a:graphicData uri="http://schemas.openxmlformats.org/presentationml/2006/ole">
            <mc:AlternateContent xmlns:mc="http://schemas.openxmlformats.org/markup-compatibility/2006">
              <mc:Choice xmlns:v="urn:schemas-microsoft-com:vml" Requires="v">
                <p:oleObj spid="_x0000_s3082"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371600" y="304800"/>
                        <a:ext cx="4733670" cy="6126480"/>
                      </a:xfrm>
                      <a:prstGeom prst="rect">
                        <a:avLst/>
                      </a:prstGeom>
                    </p:spPr>
                  </p:pic>
                </p:oleObj>
              </mc:Fallback>
            </mc:AlternateContent>
          </a:graphicData>
        </a:graphic>
      </p:graphicFrame>
    </p:spTree>
    <p:extLst>
      <p:ext uri="{BB962C8B-B14F-4D97-AF65-F5344CB8AC3E}">
        <p14:creationId xmlns:p14="http://schemas.microsoft.com/office/powerpoint/2010/main" val="393673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US" smtClean="0"/>
              <a:t>Building Community Allies</a:t>
            </a:r>
          </a:p>
        </p:txBody>
      </p:sp>
      <p:sp>
        <p:nvSpPr>
          <p:cNvPr id="24578" name="Rectangle 3"/>
          <p:cNvSpPr>
            <a:spLocks noGrp="1"/>
          </p:cNvSpPr>
          <p:nvPr>
            <p:ph idx="1"/>
          </p:nvPr>
        </p:nvSpPr>
        <p:spPr/>
        <p:txBody>
          <a:bodyPr/>
          <a:lstStyle/>
          <a:p>
            <a:pPr eaLnBrk="1" hangingPunct="1"/>
            <a:r>
              <a:rPr lang="en-US" smtClean="0"/>
              <a:t>Continuous education and promotion of the cause. </a:t>
            </a:r>
          </a:p>
          <a:p>
            <a:pPr eaLnBrk="1" hangingPunct="1"/>
            <a:r>
              <a:rPr lang="en-US" smtClean="0"/>
              <a:t>Have a flexible schedule in order to meet community partners on their time.</a:t>
            </a:r>
          </a:p>
          <a:p>
            <a:pPr eaLnBrk="1" hangingPunct="1"/>
            <a:r>
              <a:rPr lang="en-US" smtClean="0"/>
              <a:t>Every encounter is an opportunity to educate and debunkify myths. </a:t>
            </a:r>
          </a:p>
          <a:p>
            <a:pPr eaLnBrk="1" hangingPunct="1"/>
            <a:r>
              <a:rPr lang="en-US" smtClean="0"/>
              <a:t>Keeping an open mind with working within a challenging situation. </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Change…..</a:t>
            </a:r>
          </a:p>
        </p:txBody>
      </p:sp>
      <p:sp>
        <p:nvSpPr>
          <p:cNvPr id="25602" name="Content Placeholder 2"/>
          <p:cNvSpPr>
            <a:spLocks noGrp="1"/>
          </p:cNvSpPr>
          <p:nvPr>
            <p:ph idx="1"/>
          </p:nvPr>
        </p:nvSpPr>
        <p:spPr/>
        <p:txBody>
          <a:bodyPr/>
          <a:lstStyle/>
          <a:p>
            <a:pPr eaLnBrk="1" hangingPunct="1"/>
            <a:r>
              <a:rPr lang="en-US" smtClean="0"/>
              <a:t>Our community was forced to change when we lost our pioneer in the field…</a:t>
            </a:r>
          </a:p>
          <a:p>
            <a:pPr eaLnBrk="1" hangingPunct="1">
              <a:buFont typeface="Arial" charset="0"/>
              <a:buNone/>
            </a:pPr>
            <a:r>
              <a:rPr lang="en-US" smtClean="0"/>
              <a:t>		</a:t>
            </a:r>
            <a:r>
              <a:rPr lang="en-US" sz="4000" smtClean="0"/>
              <a:t>Mrs. Ann Wayson Locher</a:t>
            </a:r>
          </a:p>
          <a:p>
            <a:pPr eaLnBrk="1" hangingPunct="1"/>
            <a:endParaRPr lang="en-US" smtClean="0"/>
          </a:p>
          <a:p>
            <a:pPr eaLnBrk="1" hangingPunct="1"/>
            <a:r>
              <a:rPr lang="en-US" smtClean="0"/>
              <a:t>Leadership changed with in our program.</a:t>
            </a:r>
          </a:p>
          <a:p>
            <a:pPr eaLnBrk="1" hangingPunct="1"/>
            <a:r>
              <a:rPr lang="en-US" smtClean="0"/>
              <a:t>Funding changes were soon to follow.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Disclosures</a:t>
            </a:r>
            <a:endParaRPr lang="en-US" sz="4400" dirty="0"/>
          </a:p>
        </p:txBody>
      </p:sp>
      <p:sp>
        <p:nvSpPr>
          <p:cNvPr id="3" name="Content Placeholder 2"/>
          <p:cNvSpPr>
            <a:spLocks noGrp="1"/>
          </p:cNvSpPr>
          <p:nvPr>
            <p:ph idx="1"/>
          </p:nvPr>
        </p:nvSpPr>
        <p:spPr/>
        <p:txBody>
          <a:bodyPr>
            <a:normAutofit/>
          </a:bodyPr>
          <a:lstStyle/>
          <a:p>
            <a:pPr marL="0" indent="0">
              <a:buNone/>
            </a:pPr>
            <a:r>
              <a:rPr lang="en-US" sz="2000" dirty="0" smtClean="0"/>
              <a:t>This continuing education activity is managed and accredited by Professional Education Services Group. The information in this activity represents the opinion of the author(s) or faculty.  Neither PESG, nor any accrediting organization endorses any commercial products displayed or mentioned in conjunction with this activity.</a:t>
            </a:r>
          </a:p>
          <a:p>
            <a:pPr marL="0" indent="0">
              <a:buNone/>
            </a:pPr>
            <a:endParaRPr lang="en-US" sz="1800" dirty="0"/>
          </a:p>
          <a:p>
            <a:pPr marL="0" indent="0">
              <a:buNone/>
            </a:pPr>
            <a:r>
              <a:rPr lang="en-US" sz="1800" dirty="0" smtClean="0"/>
              <a:t>Commercial support was not received for this activity.</a:t>
            </a:r>
          </a:p>
          <a:p>
            <a:pPr marL="0" indent="0">
              <a:buNone/>
            </a:pPr>
            <a:endParaRPr lang="en-US" sz="1800" dirty="0"/>
          </a:p>
          <a:p>
            <a:pPr marL="0" indent="0">
              <a:buNone/>
            </a:pPr>
            <a:r>
              <a:rPr lang="en-US" sz="1800" dirty="0" smtClean="0"/>
              <a:t>Michelle Coutcher, MSW, LISW</a:t>
            </a:r>
          </a:p>
          <a:p>
            <a:pPr marL="0" indent="0">
              <a:buNone/>
            </a:pPr>
            <a:r>
              <a:rPr lang="en-US" sz="1800" dirty="0" smtClean="0"/>
              <a:t>	Has no financial interest or relationships to disclose.</a:t>
            </a:r>
          </a:p>
          <a:p>
            <a:pPr marL="0" indent="0">
              <a:buNone/>
            </a:pPr>
            <a:endParaRPr lang="en-US" sz="1800" dirty="0" smtClean="0"/>
          </a:p>
          <a:p>
            <a:pPr marL="0" indent="0">
              <a:buNone/>
            </a:pPr>
            <a:r>
              <a:rPr lang="en-US" sz="1800" dirty="0" smtClean="0"/>
              <a:t>Danielle Marie Van Fleet, MSW, LSW</a:t>
            </a:r>
          </a:p>
          <a:p>
            <a:pPr marL="0" indent="0">
              <a:buNone/>
            </a:pPr>
            <a:r>
              <a:rPr lang="en-US" sz="1800" dirty="0" smtClean="0"/>
              <a:t>	Has </a:t>
            </a:r>
            <a:r>
              <a:rPr lang="en-US" sz="1800" dirty="0"/>
              <a:t>no financial interest or relationships to disclose.</a:t>
            </a:r>
          </a:p>
          <a:p>
            <a:pPr marL="0" indent="0">
              <a:buNone/>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4118"/>
            <a:ext cx="190499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8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Change</a:t>
            </a:r>
          </a:p>
        </p:txBody>
      </p:sp>
      <p:sp>
        <p:nvSpPr>
          <p:cNvPr id="27650" name="Content Placeholder 2"/>
          <p:cNvSpPr>
            <a:spLocks noGrp="1"/>
          </p:cNvSpPr>
          <p:nvPr>
            <p:ph idx="1"/>
          </p:nvPr>
        </p:nvSpPr>
        <p:spPr/>
        <p:txBody>
          <a:bodyPr/>
          <a:lstStyle/>
          <a:p>
            <a:pPr eaLnBrk="1" hangingPunct="1"/>
            <a:r>
              <a:rPr lang="en-US" dirty="0" smtClean="0"/>
              <a:t>Moving forward with the change.</a:t>
            </a:r>
          </a:p>
          <a:p>
            <a:pPr lvl="1" eaLnBrk="1" hangingPunct="1"/>
            <a:r>
              <a:rPr lang="en-US" dirty="0" smtClean="0"/>
              <a:t>Reduced our hours at the UTMC site and added a site at UT main campus.</a:t>
            </a:r>
          </a:p>
          <a:p>
            <a:pPr lvl="1" eaLnBrk="1" hangingPunct="1"/>
            <a:r>
              <a:rPr lang="en-US" dirty="0" smtClean="0"/>
              <a:t>Train medical students to assist at Community Care Clinic.</a:t>
            </a:r>
          </a:p>
          <a:p>
            <a:pPr lvl="1" eaLnBrk="1" hangingPunct="1"/>
            <a:r>
              <a:rPr lang="en-US" dirty="0" smtClean="0"/>
              <a:t>Assist other agencies with existing sites.</a:t>
            </a:r>
          </a:p>
          <a:p>
            <a:pPr lvl="1" eaLnBrk="1" hangingPunct="1"/>
            <a:r>
              <a:rPr lang="en-US" dirty="0" smtClean="0"/>
              <a:t>Continue to work on implementation of testing in the emergency room.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UTMC</a:t>
            </a:r>
          </a:p>
        </p:txBody>
      </p:sp>
      <p:sp>
        <p:nvSpPr>
          <p:cNvPr id="29698" name="Content Placeholder 2"/>
          <p:cNvSpPr>
            <a:spLocks noGrp="1"/>
          </p:cNvSpPr>
          <p:nvPr>
            <p:ph idx="1"/>
          </p:nvPr>
        </p:nvSpPr>
        <p:spPr/>
        <p:txBody>
          <a:bodyPr/>
          <a:lstStyle/>
          <a:p>
            <a:pPr eaLnBrk="1" hangingPunct="1"/>
            <a:r>
              <a:rPr lang="en-US" smtClean="0"/>
              <a:t>Ruppert health center, reduced to once monthly.</a:t>
            </a:r>
          </a:p>
          <a:p>
            <a:pPr eaLnBrk="1" hangingPunct="1"/>
            <a:r>
              <a:rPr lang="en-US" smtClean="0"/>
              <a:t>We added a monthly site at our main campus location in an effort to reach our college students.</a:t>
            </a:r>
          </a:p>
          <a:p>
            <a:pPr eaLnBrk="1" hangingPunct="1"/>
            <a:r>
              <a:rPr lang="en-US" smtClean="0"/>
              <a:t>Posted test site information around campus and had it also added to campus email.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Job &amp; Family Services</a:t>
            </a:r>
          </a:p>
        </p:txBody>
      </p:sp>
      <p:sp>
        <p:nvSpPr>
          <p:cNvPr id="31746" name="Content Placeholder 2"/>
          <p:cNvSpPr>
            <a:spLocks noGrp="1"/>
          </p:cNvSpPr>
          <p:nvPr>
            <p:ph idx="1"/>
          </p:nvPr>
        </p:nvSpPr>
        <p:spPr/>
        <p:txBody>
          <a:bodyPr/>
          <a:lstStyle/>
          <a:p>
            <a:pPr eaLnBrk="1" hangingPunct="1"/>
            <a:r>
              <a:rPr lang="en-US" smtClean="0"/>
              <a:t>This was a site that another agency had established but when they  had funding cuts they were unable to maintain.</a:t>
            </a:r>
          </a:p>
          <a:p>
            <a:pPr eaLnBrk="1" hangingPunct="1"/>
            <a:r>
              <a:rPr lang="en-US" smtClean="0"/>
              <a:t>Twice a week for 2 ½ hours we provide testing and education.  </a:t>
            </a:r>
          </a:p>
          <a:p>
            <a:pPr eaLnBrk="1" hangingPunct="1"/>
            <a:r>
              <a:rPr lang="en-US" smtClean="0"/>
              <a:t>This site also gives us an opportunity to build trust with in the community and network with other providers.</a:t>
            </a: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normAutofit fontScale="90000"/>
          </a:bodyPr>
          <a:lstStyle/>
          <a:p>
            <a:pPr eaLnBrk="1" hangingPunct="1"/>
            <a:r>
              <a:rPr lang="en-US" sz="4000" smtClean="0"/>
              <a:t>Community Care Clinic</a:t>
            </a:r>
            <a:br>
              <a:rPr lang="en-US" sz="4000" smtClean="0"/>
            </a:br>
            <a:r>
              <a:rPr lang="en-US" sz="4000" smtClean="0"/>
              <a:t>Back Ground</a:t>
            </a:r>
          </a:p>
        </p:txBody>
      </p:sp>
      <p:sp>
        <p:nvSpPr>
          <p:cNvPr id="33794" name="Rectangle 4"/>
          <p:cNvSpPr>
            <a:spLocks noGrp="1"/>
          </p:cNvSpPr>
          <p:nvPr>
            <p:ph idx="1"/>
          </p:nvPr>
        </p:nvSpPr>
        <p:spPr/>
        <p:txBody>
          <a:bodyPr/>
          <a:lstStyle/>
          <a:p>
            <a:pPr eaLnBrk="1" hangingPunct="1">
              <a:lnSpc>
                <a:spcPct val="90000"/>
              </a:lnSpc>
            </a:pPr>
            <a:r>
              <a:rPr lang="en-US" smtClean="0"/>
              <a:t>This is a family centered free clinic for people whom have no health insurance.</a:t>
            </a:r>
          </a:p>
          <a:p>
            <a:pPr eaLnBrk="1" hangingPunct="1">
              <a:lnSpc>
                <a:spcPct val="90000"/>
              </a:lnSpc>
            </a:pPr>
            <a:r>
              <a:rPr lang="en-US" smtClean="0"/>
              <a:t>When this testing site was established it was to be a 6 month trial, however we have been testing at this clinic for 2 years. </a:t>
            </a:r>
          </a:p>
          <a:p>
            <a:pPr eaLnBrk="1" hangingPunct="1">
              <a:lnSpc>
                <a:spcPct val="90000"/>
              </a:lnSpc>
            </a:pPr>
            <a:r>
              <a:rPr lang="en-US" smtClean="0"/>
              <a:t>We test 2 times a month for a total of 6 hours a month.</a:t>
            </a:r>
          </a:p>
          <a:p>
            <a:pPr eaLnBrk="1" hangingPunct="1">
              <a:lnSpc>
                <a:spcPct val="90000"/>
              </a:lnSpc>
            </a:pPr>
            <a:r>
              <a:rPr lang="en-US" smtClean="0"/>
              <a:t>This clinic is ran by UTMC Medical students and local physicians. </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normAutofit fontScale="90000"/>
          </a:bodyPr>
          <a:lstStyle/>
          <a:p>
            <a:pPr eaLnBrk="1" hangingPunct="1"/>
            <a:r>
              <a:rPr lang="en-US" sz="4000" smtClean="0"/>
              <a:t>Community Care Clinic</a:t>
            </a:r>
            <a:br>
              <a:rPr lang="en-US" sz="4000" smtClean="0"/>
            </a:br>
            <a:r>
              <a:rPr lang="en-US" sz="4000" smtClean="0"/>
              <a:t>Evolution </a:t>
            </a:r>
          </a:p>
        </p:txBody>
      </p:sp>
      <p:sp>
        <p:nvSpPr>
          <p:cNvPr id="34818" name="Rectangle 3"/>
          <p:cNvSpPr>
            <a:spLocks noGrp="1"/>
          </p:cNvSpPr>
          <p:nvPr>
            <p:ph idx="1"/>
          </p:nvPr>
        </p:nvSpPr>
        <p:spPr/>
        <p:txBody>
          <a:bodyPr/>
          <a:lstStyle/>
          <a:p>
            <a:pPr eaLnBrk="1" hangingPunct="1"/>
            <a:r>
              <a:rPr lang="en-US" smtClean="0"/>
              <a:t>Normalizing the testing environment by having the medical students not wear their white lab coats and moving the location for testing registration. </a:t>
            </a:r>
          </a:p>
          <a:p>
            <a:pPr eaLnBrk="1" hangingPunct="1"/>
            <a:r>
              <a:rPr lang="en-US" smtClean="0"/>
              <a:t>Medical triage paper work now includes HIV testing for every person who comes in for medical care.</a:t>
            </a:r>
          </a:p>
          <a:p>
            <a:pPr eaLnBrk="1" hangingPunct="1"/>
            <a:r>
              <a:rPr lang="en-US" smtClean="0"/>
              <a:t>Continue to train medical students.</a:t>
            </a:r>
          </a:p>
          <a:p>
            <a:pPr eaLnBrk="1" hangingPunct="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Corrections Center of Northwest Ohio</a:t>
            </a:r>
            <a:endParaRPr lang="en-US" dirty="0"/>
          </a:p>
        </p:txBody>
      </p:sp>
      <p:sp>
        <p:nvSpPr>
          <p:cNvPr id="35842" name="Content Placeholder 2"/>
          <p:cNvSpPr>
            <a:spLocks noGrp="1"/>
          </p:cNvSpPr>
          <p:nvPr>
            <p:ph idx="1"/>
          </p:nvPr>
        </p:nvSpPr>
        <p:spPr/>
        <p:txBody>
          <a:bodyPr/>
          <a:lstStyle/>
          <a:p>
            <a:pPr eaLnBrk="1" hangingPunct="1"/>
            <a:r>
              <a:rPr lang="en-US" smtClean="0"/>
              <a:t>This is a site that was also previously established and funding cuts prohibited the previous agency from continuing.    </a:t>
            </a:r>
          </a:p>
          <a:p>
            <a:pPr eaLnBrk="1" hangingPunct="1"/>
            <a:r>
              <a:rPr lang="en-US" smtClean="0"/>
              <a:t>We test twice monthly for six hours, this assists us with building trust with in the community while decreasing the stigma associated with HIV testing.</a:t>
            </a:r>
          </a:p>
          <a:p>
            <a:pPr eaLnBrk="1" hangingPunct="1"/>
            <a:r>
              <a:rPr lang="en-US" smtClean="0"/>
              <a:t>Gives us the opportunity to educate corrections staff about HIV.</a:t>
            </a:r>
          </a:p>
          <a:p>
            <a:pPr eaLnBrk="1" hangingPunct="1">
              <a:buFont typeface="Arial" charset="0"/>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Adolescent Medicine</a:t>
            </a:r>
          </a:p>
        </p:txBody>
      </p:sp>
      <p:sp>
        <p:nvSpPr>
          <p:cNvPr id="37890" name="Content Placeholder 2"/>
          <p:cNvSpPr>
            <a:spLocks noGrp="1"/>
          </p:cNvSpPr>
          <p:nvPr>
            <p:ph idx="1"/>
          </p:nvPr>
        </p:nvSpPr>
        <p:spPr/>
        <p:txBody>
          <a:bodyPr/>
          <a:lstStyle/>
          <a:p>
            <a:pPr eaLnBrk="1" hangingPunct="1"/>
            <a:r>
              <a:rPr lang="en-US" smtClean="0"/>
              <a:t>Physicians office that serves high risk youth.</a:t>
            </a:r>
          </a:p>
          <a:p>
            <a:pPr eaLnBrk="1" hangingPunct="1"/>
            <a:r>
              <a:rPr lang="en-US" smtClean="0"/>
              <a:t>Staff also provide medical care for the Juvenile Detention Centers in our area.</a:t>
            </a:r>
          </a:p>
          <a:p>
            <a:pPr eaLnBrk="1" hangingPunct="1"/>
            <a:r>
              <a:rPr lang="en-US" smtClean="0"/>
              <a:t>Lost funding for testing therefore testing has ceased within the detention centers. </a:t>
            </a:r>
          </a:p>
          <a:p>
            <a:pPr eaLnBrk="1" hangingPunct="1"/>
            <a:r>
              <a:rPr lang="en-US" smtClean="0"/>
              <a:t>Compromise of the institutions…</a:t>
            </a:r>
          </a:p>
          <a:p>
            <a:pPr eaLnBrk="1" hangingPunct="1">
              <a:buFont typeface="Arial" charset="0"/>
              <a:buNone/>
            </a:pPr>
            <a:r>
              <a:rPr lang="en-US" smtClean="0"/>
              <a:t>		criminal –vs- medical.</a:t>
            </a:r>
          </a:p>
        </p:txBody>
      </p:sp>
      <p:pic>
        <p:nvPicPr>
          <p:cNvPr id="4" name="Picture 3" descr="Psychology.jpg"/>
          <p:cNvPicPr>
            <a:picLocks noChangeAspect="1"/>
          </p:cNvPicPr>
          <p:nvPr/>
        </p:nvPicPr>
        <p:blipFill>
          <a:blip r:embed="rId3" cstate="print"/>
          <a:stretch>
            <a:fillRect/>
          </a:stretch>
        </p:blipFill>
        <p:spPr>
          <a:xfrm>
            <a:off x="1600200" y="4873209"/>
            <a:ext cx="4819650" cy="183239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Additional New sites</a:t>
            </a:r>
          </a:p>
        </p:txBody>
      </p:sp>
      <p:sp>
        <p:nvSpPr>
          <p:cNvPr id="38914" name="Content Placeholder 2"/>
          <p:cNvSpPr>
            <a:spLocks noGrp="1"/>
          </p:cNvSpPr>
          <p:nvPr>
            <p:ph idx="1"/>
          </p:nvPr>
        </p:nvSpPr>
        <p:spPr/>
        <p:txBody>
          <a:bodyPr/>
          <a:lstStyle/>
          <a:p>
            <a:pPr eaLnBrk="1" hangingPunct="1"/>
            <a:r>
              <a:rPr lang="en-US" sz="4400" dirty="0" smtClean="0"/>
              <a:t>Owens Community College</a:t>
            </a:r>
          </a:p>
          <a:p>
            <a:pPr eaLnBrk="1" hangingPunct="1"/>
            <a:r>
              <a:rPr lang="en-US" sz="4400" dirty="0" smtClean="0"/>
              <a:t>Church outreach </a:t>
            </a:r>
            <a:r>
              <a:rPr lang="en-US" sz="4400" dirty="0" smtClean="0"/>
              <a:t>program, Synod of the Covenant.</a:t>
            </a:r>
            <a:endParaRPr lang="en-US" sz="4400" dirty="0" smtClean="0"/>
          </a:p>
          <a:p>
            <a:pPr eaLnBrk="1" hangingPunct="1"/>
            <a:r>
              <a:rPr lang="en-US" sz="4400" dirty="0" smtClean="0"/>
              <a:t>Outreach to schools, drug treatment centers, student organizations.</a:t>
            </a:r>
          </a:p>
          <a:p>
            <a:pPr eaLnBrk="1" hangingPunct="1"/>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533400" y="381000"/>
            <a:ext cx="8229600" cy="1143000"/>
          </a:xfrm>
        </p:spPr>
        <p:txBody>
          <a:bodyPr/>
          <a:lstStyle/>
          <a:p>
            <a:pPr eaLnBrk="1" hangingPunct="1"/>
            <a:r>
              <a:rPr lang="en-US" smtClean="0"/>
              <a:t>Emergency Room Testing</a:t>
            </a:r>
          </a:p>
        </p:txBody>
      </p:sp>
      <p:sp>
        <p:nvSpPr>
          <p:cNvPr id="40962" name="Content Placeholder 2"/>
          <p:cNvSpPr>
            <a:spLocks noGrp="1"/>
          </p:cNvSpPr>
          <p:nvPr>
            <p:ph idx="1"/>
          </p:nvPr>
        </p:nvSpPr>
        <p:spPr/>
        <p:txBody>
          <a:bodyPr>
            <a:normAutofit fontScale="92500"/>
          </a:bodyPr>
          <a:lstStyle/>
          <a:p>
            <a:pPr eaLnBrk="1" hangingPunct="1"/>
            <a:r>
              <a:rPr lang="en-US" sz="3600" dirty="0" smtClean="0"/>
              <a:t>Started this more than seven years ago.</a:t>
            </a:r>
          </a:p>
          <a:p>
            <a:pPr eaLnBrk="1" hangingPunct="1"/>
            <a:r>
              <a:rPr lang="en-US" sz="3600" dirty="0" err="1" smtClean="0"/>
              <a:t>Physicans</a:t>
            </a:r>
            <a:r>
              <a:rPr lang="en-US" sz="3600" dirty="0" smtClean="0"/>
              <a:t> were resistant because of the time involved in testing a patient.  Consent process, pre &amp; post test counseling.</a:t>
            </a:r>
          </a:p>
          <a:p>
            <a:pPr eaLnBrk="1" hangingPunct="1"/>
            <a:r>
              <a:rPr lang="en-US" sz="3600" dirty="0" smtClean="0"/>
              <a:t>Ohio moved to an opt-out state in </a:t>
            </a:r>
            <a:r>
              <a:rPr lang="en-US" sz="3600" dirty="0" smtClean="0"/>
              <a:t>October, 2009.</a:t>
            </a:r>
            <a:endParaRPr lang="en-US" sz="3600" dirty="0" smtClean="0"/>
          </a:p>
          <a:p>
            <a:pPr eaLnBrk="1" hangingPunct="1"/>
            <a:r>
              <a:rPr lang="en-US" sz="3600" dirty="0" smtClean="0"/>
              <a:t>How did that change our numbers?</a:t>
            </a:r>
          </a:p>
          <a:p>
            <a:pPr eaLnBrk="1" hangingPunct="1"/>
            <a:endParaRPr lang="en-US" dirty="0" smtClean="0"/>
          </a:p>
          <a:p>
            <a:pPr eaLnBrk="1" hangingPunct="1"/>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Emergency Room Testing</a:t>
            </a:r>
          </a:p>
        </p:txBody>
      </p:sp>
      <p:sp>
        <p:nvSpPr>
          <p:cNvPr id="43010" name="Content Placeholder 2"/>
          <p:cNvSpPr>
            <a:spLocks noGrp="1"/>
          </p:cNvSpPr>
          <p:nvPr>
            <p:ph idx="1"/>
          </p:nvPr>
        </p:nvSpPr>
        <p:spPr/>
        <p:txBody>
          <a:bodyPr/>
          <a:lstStyle/>
          <a:p>
            <a:pPr eaLnBrk="1" hangingPunct="1"/>
            <a:r>
              <a:rPr lang="en-US" sz="4400" dirty="0" smtClean="0"/>
              <a:t>Why is testing in the Emergency Room important?</a:t>
            </a:r>
          </a:p>
          <a:p>
            <a:pPr eaLnBrk="1" hangingPunct="1">
              <a:buFont typeface="Arial" charset="0"/>
              <a:buNone/>
            </a:pPr>
            <a:r>
              <a:rPr lang="en-US" dirty="0" smtClean="0"/>
              <a:t>		Poor economic times</a:t>
            </a:r>
          </a:p>
          <a:p>
            <a:pPr eaLnBrk="1" hangingPunct="1">
              <a:buFont typeface="Arial" charset="0"/>
              <a:buNone/>
            </a:pPr>
            <a:r>
              <a:rPr lang="en-US" dirty="0" smtClean="0"/>
              <a:t>		</a:t>
            </a:r>
            <a:r>
              <a:rPr lang="en-US" dirty="0" smtClean="0"/>
              <a:t>Captive </a:t>
            </a:r>
            <a:r>
              <a:rPr lang="en-US" dirty="0" smtClean="0"/>
              <a:t>audience</a:t>
            </a:r>
          </a:p>
          <a:p>
            <a:pPr eaLnBrk="1" hangingPunct="1">
              <a:buFont typeface="Arial" charset="0"/>
              <a:buNone/>
            </a:pPr>
            <a:r>
              <a:rPr lang="en-US" dirty="0" smtClean="0"/>
              <a:t>		</a:t>
            </a:r>
            <a:r>
              <a:rPr lang="en-US" dirty="0" smtClean="0"/>
              <a:t>Frequently </a:t>
            </a:r>
            <a:r>
              <a:rPr lang="en-US" dirty="0" smtClean="0"/>
              <a:t>screen for other STD’s</a:t>
            </a:r>
          </a:p>
          <a:p>
            <a:pPr eaLnBrk="1" hangingPunct="1"/>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At the conclusion of this activity, the participant will be able to:</a:t>
            </a:r>
          </a:p>
          <a:p>
            <a:pPr marL="0" indent="0">
              <a:buNone/>
            </a:pPr>
            <a:endParaRPr lang="en-US" dirty="0"/>
          </a:p>
          <a:p>
            <a:pPr marL="514350" indent="-514350">
              <a:buFont typeface="+mj-lt"/>
              <a:buAutoNum type="arabicPeriod"/>
            </a:pPr>
            <a:r>
              <a:rPr lang="en-US" sz="2800" dirty="0" smtClean="0"/>
              <a:t>Describe </a:t>
            </a:r>
            <a:r>
              <a:rPr lang="en-US" sz="2800" dirty="0" smtClean="0"/>
              <a:t>strategies for overcoming stigmas and barriers surrounding HIV testing.</a:t>
            </a:r>
          </a:p>
          <a:p>
            <a:pPr marL="514350" indent="-514350">
              <a:buFont typeface="+mj-lt"/>
              <a:buAutoNum type="arabicPeriod"/>
            </a:pPr>
            <a:r>
              <a:rPr lang="en-US" sz="2800" dirty="0" smtClean="0"/>
              <a:t>Identify building blocks for creating and strengthening community relationship and collaboration to reach at-risk populations.  </a:t>
            </a:r>
          </a:p>
          <a:p>
            <a:pPr marL="514350" indent="-514350">
              <a:buFont typeface="+mj-lt"/>
              <a:buAutoNum type="arabicPeriod"/>
            </a:pPr>
            <a:r>
              <a:rPr lang="en-US" sz="2800" dirty="0" smtClean="0"/>
              <a:t>Practice obtaining a sexual history. </a:t>
            </a:r>
            <a:endParaRPr lang="en-US" sz="2800" dirty="0"/>
          </a:p>
        </p:txBody>
      </p:sp>
    </p:spTree>
    <p:extLst>
      <p:ext uri="{BB962C8B-B14F-4D97-AF65-F5344CB8AC3E}">
        <p14:creationId xmlns:p14="http://schemas.microsoft.com/office/powerpoint/2010/main" val="9722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Emergency Room Testing</a:t>
            </a:r>
          </a:p>
        </p:txBody>
      </p:sp>
      <p:sp>
        <p:nvSpPr>
          <p:cNvPr id="45058" name="Content Placeholder 2"/>
          <p:cNvSpPr>
            <a:spLocks noGrp="1"/>
          </p:cNvSpPr>
          <p:nvPr>
            <p:ph idx="1"/>
          </p:nvPr>
        </p:nvSpPr>
        <p:spPr/>
        <p:txBody>
          <a:bodyPr/>
          <a:lstStyle/>
          <a:p>
            <a:pPr eaLnBrk="1" hangingPunct="1"/>
            <a:r>
              <a:rPr lang="en-US" sz="4000" dirty="0" smtClean="0"/>
              <a:t>The evolution of the testing program at UTMC.</a:t>
            </a:r>
          </a:p>
          <a:p>
            <a:pPr lvl="1" eaLnBrk="1" hangingPunct="1"/>
            <a:r>
              <a:rPr lang="en-US" sz="4000" dirty="0" smtClean="0"/>
              <a:t>Physician by in</a:t>
            </a:r>
          </a:p>
          <a:p>
            <a:pPr lvl="1" eaLnBrk="1" hangingPunct="1"/>
            <a:r>
              <a:rPr lang="en-US" sz="4000" dirty="0" smtClean="0"/>
              <a:t>SANE nurses trained</a:t>
            </a:r>
          </a:p>
          <a:p>
            <a:pPr lvl="1" eaLnBrk="1" hangingPunct="1"/>
            <a:r>
              <a:rPr lang="en-US" sz="4000" dirty="0" smtClean="0"/>
              <a:t>Lab </a:t>
            </a:r>
            <a:r>
              <a:rPr lang="en-US" sz="4000" dirty="0" smtClean="0"/>
              <a:t>–</a:t>
            </a:r>
            <a:r>
              <a:rPr lang="en-US" sz="4000" dirty="0" err="1" smtClean="0"/>
              <a:t>vs</a:t>
            </a:r>
            <a:r>
              <a:rPr lang="en-US" sz="4000" dirty="0" smtClean="0"/>
              <a:t>- </a:t>
            </a:r>
            <a:r>
              <a:rPr lang="en-US" sz="4000" dirty="0" err="1" smtClean="0"/>
              <a:t>ora</a:t>
            </a:r>
            <a:r>
              <a:rPr lang="en-US" sz="4000" dirty="0" smtClean="0"/>
              <a:t>-quick………</a:t>
            </a:r>
          </a:p>
          <a:p>
            <a:pPr lvl="1" eaLnBrk="1" hangingPunct="1"/>
            <a:endParaRPr lang="en-US" dirty="0" smtClean="0"/>
          </a:p>
          <a:p>
            <a:pPr lvl="1" eaLnBrk="1" hangingPunct="1"/>
            <a:endParaRPr lang="en-US" dirty="0" smtClean="0"/>
          </a:p>
          <a:p>
            <a:pPr lvl="1" eaLnBrk="1" hangingPunct="1"/>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Room Testing</a:t>
            </a:r>
          </a:p>
        </p:txBody>
      </p:sp>
      <p:sp>
        <p:nvSpPr>
          <p:cNvPr id="3" name="Content Placeholder 2"/>
          <p:cNvSpPr>
            <a:spLocks noGrp="1"/>
          </p:cNvSpPr>
          <p:nvPr>
            <p:ph idx="1"/>
          </p:nvPr>
        </p:nvSpPr>
        <p:spPr/>
        <p:txBody>
          <a:bodyPr/>
          <a:lstStyle/>
          <a:p>
            <a:r>
              <a:rPr lang="en-US" dirty="0"/>
              <a:t>Testing to date</a:t>
            </a:r>
            <a:r>
              <a:rPr lang="en-US" dirty="0" smtClean="0"/>
              <a:t>:</a:t>
            </a:r>
          </a:p>
          <a:p>
            <a:pPr lvl="1">
              <a:buFont typeface="Arial" pitchFamily="34" charset="0"/>
              <a:buChar char="–"/>
              <a:defRPr/>
            </a:pPr>
            <a:r>
              <a:rPr lang="en-US" dirty="0"/>
              <a:t>August</a:t>
            </a:r>
          </a:p>
          <a:p>
            <a:pPr lvl="1">
              <a:buFont typeface="Arial" pitchFamily="34" charset="0"/>
              <a:buChar char="–"/>
              <a:defRPr/>
            </a:pPr>
            <a:r>
              <a:rPr lang="en-US" dirty="0"/>
              <a:t>September</a:t>
            </a:r>
          </a:p>
          <a:p>
            <a:pPr lvl="1">
              <a:buFont typeface="Arial" pitchFamily="34" charset="0"/>
              <a:buChar char="–"/>
              <a:defRPr/>
            </a:pPr>
            <a:r>
              <a:rPr lang="en-US" dirty="0"/>
              <a:t>November </a:t>
            </a:r>
            <a:r>
              <a:rPr lang="en-US" dirty="0" smtClean="0"/>
              <a:t>xxx</a:t>
            </a:r>
          </a:p>
          <a:p>
            <a:pPr lvl="1">
              <a:defRPr/>
            </a:pPr>
            <a:endParaRPr lang="en-US" dirty="0"/>
          </a:p>
          <a:p>
            <a:pPr lvl="1">
              <a:defRPr/>
            </a:pPr>
            <a:r>
              <a:rPr lang="en-US" sz="2800" dirty="0">
                <a:solidFill>
                  <a:schemeClr val="tx1"/>
                </a:solidFill>
              </a:rPr>
              <a:t>What did it take to get to this point</a:t>
            </a:r>
            <a:r>
              <a:rPr lang="en-US" sz="2800" dirty="0" smtClean="0">
                <a:solidFill>
                  <a:schemeClr val="tx1"/>
                </a:solidFill>
              </a:rPr>
              <a:t>.</a:t>
            </a:r>
          </a:p>
          <a:p>
            <a:pPr lvl="2">
              <a:defRPr/>
            </a:pPr>
            <a:r>
              <a:rPr lang="en-US" dirty="0">
                <a:solidFill>
                  <a:schemeClr val="bg1">
                    <a:lumMod val="50000"/>
                  </a:schemeClr>
                </a:solidFill>
              </a:rPr>
              <a:t>Building allies</a:t>
            </a:r>
          </a:p>
          <a:p>
            <a:pPr lvl="2">
              <a:defRPr/>
            </a:pPr>
            <a:r>
              <a:rPr lang="en-US" dirty="0" smtClean="0">
                <a:solidFill>
                  <a:schemeClr val="bg1">
                    <a:lumMod val="50000"/>
                  </a:schemeClr>
                </a:solidFill>
              </a:rPr>
              <a:t>Funding</a:t>
            </a:r>
            <a:endParaRPr lang="en-US" dirty="0">
              <a:solidFill>
                <a:schemeClr val="bg1">
                  <a:lumMod val="50000"/>
                </a:schemeClr>
              </a:solidFill>
            </a:endParaRPr>
          </a:p>
          <a:p>
            <a:pPr lvl="2">
              <a:defRPr/>
            </a:pPr>
            <a:r>
              <a:rPr lang="en-US" dirty="0" smtClean="0">
                <a:solidFill>
                  <a:schemeClr val="bg1">
                    <a:lumMod val="50000"/>
                  </a:schemeClr>
                </a:solidFill>
              </a:rPr>
              <a:t>Don’t </a:t>
            </a:r>
            <a:r>
              <a:rPr lang="en-US" dirty="0">
                <a:solidFill>
                  <a:schemeClr val="bg1">
                    <a:lumMod val="50000"/>
                  </a:schemeClr>
                </a:solidFill>
              </a:rPr>
              <a:t>take no for an answer,….and persistence, persistence, persistence! </a:t>
            </a:r>
          </a:p>
          <a:p>
            <a:pPr lvl="2">
              <a:defRPr/>
            </a:pPr>
            <a:endParaRPr lang="en-US" sz="2500" dirty="0">
              <a:solidFill>
                <a:schemeClr val="tx1"/>
              </a:solidFill>
            </a:endParaRPr>
          </a:p>
          <a:p>
            <a:pPr marL="292608" lvl="1" indent="0">
              <a:buNone/>
              <a:defRPr/>
            </a:pPr>
            <a:endParaRPr lang="en-US" dirty="0" smtClean="0"/>
          </a:p>
          <a:p>
            <a:pPr marL="292608" lvl="1" indent="0">
              <a:buNone/>
              <a:defRPr/>
            </a:pPr>
            <a:endParaRPr lang="en-US" dirty="0" smtClean="0"/>
          </a:p>
          <a:p>
            <a:pPr marL="292608" lvl="1" indent="0">
              <a:buNone/>
              <a:defRPr/>
            </a:pPr>
            <a:endParaRPr lang="en-US" dirty="0" smtClean="0"/>
          </a:p>
          <a:p>
            <a:pPr marL="292608" lvl="1" indent="0">
              <a:buNone/>
              <a:defRPr/>
            </a:pPr>
            <a:endParaRPr lang="en-US" dirty="0" smtClean="0"/>
          </a:p>
          <a:p>
            <a:pPr lvl="1">
              <a:buFont typeface="Arial" pitchFamily="34" charset="0"/>
              <a:buChar char="–"/>
              <a:defRPr/>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691310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Projects in the Works</a:t>
            </a:r>
          </a:p>
        </p:txBody>
      </p:sp>
      <p:sp>
        <p:nvSpPr>
          <p:cNvPr id="47106" name="Content Placeholder 2"/>
          <p:cNvSpPr>
            <a:spLocks noGrp="1"/>
          </p:cNvSpPr>
          <p:nvPr>
            <p:ph idx="1"/>
          </p:nvPr>
        </p:nvSpPr>
        <p:spPr/>
        <p:txBody>
          <a:bodyPr/>
          <a:lstStyle/>
          <a:p>
            <a:pPr eaLnBrk="1" hangingPunct="1"/>
            <a:r>
              <a:rPr lang="en-US" smtClean="0"/>
              <a:t>Second Chance outreach project</a:t>
            </a:r>
          </a:p>
          <a:p>
            <a:pPr eaLnBrk="1" hangingPunct="1"/>
            <a:r>
              <a:rPr lang="en-US" smtClean="0"/>
              <a:t>Student Wellness Center</a:t>
            </a:r>
          </a:p>
          <a:p>
            <a:pPr eaLnBrk="1" hangingPunct="1"/>
            <a:r>
              <a:rPr lang="en-US" smtClean="0"/>
              <a:t>UTMC Pediatric Center</a:t>
            </a:r>
          </a:p>
          <a:p>
            <a:pPr eaLnBrk="1" hangingPunct="1"/>
            <a:r>
              <a:rPr lang="en-US" smtClean="0"/>
              <a:t>UTMC Family Medicine</a:t>
            </a:r>
          </a:p>
          <a:p>
            <a:pPr eaLnBrk="1" hangingPunct="1"/>
            <a:r>
              <a:rPr lang="en-US" smtClean="0"/>
              <a:t>Reformed Catholic Church</a:t>
            </a:r>
          </a:p>
          <a:p>
            <a:pPr eaLnBrk="1" hangingPunct="1"/>
            <a:r>
              <a:rPr lang="en-US" smtClean="0"/>
              <a:t>Read for Literacy</a:t>
            </a:r>
          </a:p>
        </p:txBody>
      </p:sp>
      <p:pic>
        <p:nvPicPr>
          <p:cNvPr id="4" name="Picture 3" descr="untitled.png"/>
          <p:cNvPicPr>
            <a:picLocks noChangeAspect="1"/>
          </p:cNvPicPr>
          <p:nvPr/>
        </p:nvPicPr>
        <p:blipFill>
          <a:blip r:embed="rId2" cstate="print"/>
          <a:stretch>
            <a:fillRect/>
          </a:stretch>
        </p:blipFill>
        <p:spPr>
          <a:xfrm>
            <a:off x="4495800" y="4114800"/>
            <a:ext cx="3276600" cy="24574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Stigma and Sexual Health </a:t>
            </a:r>
            <a:endParaRPr lang="en-US" dirty="0"/>
          </a:p>
        </p:txBody>
      </p:sp>
      <p:sp>
        <p:nvSpPr>
          <p:cNvPr id="3" name="Content Placeholder 2"/>
          <p:cNvSpPr>
            <a:spLocks noGrp="1"/>
          </p:cNvSpPr>
          <p:nvPr>
            <p:ph idx="1"/>
          </p:nvPr>
        </p:nvSpPr>
        <p:spPr/>
        <p:txBody>
          <a:bodyPr/>
          <a:lstStyle/>
          <a:p>
            <a:r>
              <a:rPr lang="en-US" dirty="0" smtClean="0"/>
              <a:t>HIV was first diagnosed as GRID (Gay Related-Immune Deficiency) in 1981.  Unfortunately, the stigma's surrounding HIV has not decreased over the past 30+ years. Stigma is a barrier to care, if the patient is HIV + and fears his/her diagnoses and/or lifestyle will be judged than that patient will not be honest with the health care provider thus resulting in possible missed teachable moments. </a:t>
            </a:r>
            <a:endParaRPr lang="en-US" dirty="0"/>
          </a:p>
        </p:txBody>
      </p:sp>
    </p:spTree>
    <p:extLst>
      <p:ext uri="{BB962C8B-B14F-4D97-AF65-F5344CB8AC3E}">
        <p14:creationId xmlns:p14="http://schemas.microsoft.com/office/powerpoint/2010/main" val="3299493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Health History </a:t>
            </a:r>
            <a:endParaRPr lang="en-US" dirty="0"/>
          </a:p>
        </p:txBody>
      </p:sp>
      <p:sp>
        <p:nvSpPr>
          <p:cNvPr id="3" name="Content Placeholder 2"/>
          <p:cNvSpPr>
            <a:spLocks noGrp="1"/>
          </p:cNvSpPr>
          <p:nvPr>
            <p:ph idx="1"/>
          </p:nvPr>
        </p:nvSpPr>
        <p:spPr/>
        <p:txBody>
          <a:bodyPr/>
          <a:lstStyle/>
          <a:p>
            <a:r>
              <a:rPr lang="en-US" sz="2800" dirty="0" smtClean="0"/>
              <a:t>When gathering a sexual health history remember the importance of checking your own beliefs and values at the door.  </a:t>
            </a:r>
            <a:endParaRPr lang="en-US" sz="2800" dirty="0"/>
          </a:p>
          <a:p>
            <a:r>
              <a:rPr lang="en-US" sz="2800" dirty="0" smtClean="0"/>
              <a:t>Remember not everyone has sex like you do</a:t>
            </a:r>
          </a:p>
          <a:p>
            <a:r>
              <a:rPr lang="en-US" sz="2800" dirty="0" smtClean="0"/>
              <a:t>Keep the flow of questions light and open ended. Yes or no questions are NOT going to give you all the desired results. </a:t>
            </a:r>
          </a:p>
          <a:p>
            <a:r>
              <a:rPr lang="en-US" sz="2800" dirty="0" smtClean="0"/>
              <a:t>Maintain eye contact, try to not write while the patient is speaking. </a:t>
            </a:r>
            <a:endParaRPr lang="en-US" sz="2800" dirty="0"/>
          </a:p>
        </p:txBody>
      </p:sp>
    </p:spTree>
    <p:extLst>
      <p:ext uri="{BB962C8B-B14F-4D97-AF65-F5344CB8AC3E}">
        <p14:creationId xmlns:p14="http://schemas.microsoft.com/office/powerpoint/2010/main" val="88255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dirty="0" smtClean="0"/>
              <a:t>These sites were not built over night, it took persistence and dedication to the cause.  Many times we felt as if we had hit a brick wall with the stigmas and barriers however in the end it has paid off! </a:t>
            </a:r>
          </a:p>
          <a:p>
            <a:r>
              <a:rPr lang="en-US" dirty="0" smtClean="0"/>
              <a:t>We are grateful to our allies who helped to get our foot in the door and who worked tirelessly beside us in the fight to increase HIV testing and awareness. </a:t>
            </a:r>
            <a:endParaRPr lang="en-US" dirty="0"/>
          </a:p>
          <a:p>
            <a:endParaRPr lang="en-US" dirty="0" smtClean="0"/>
          </a:p>
        </p:txBody>
      </p:sp>
    </p:spTree>
    <p:extLst>
      <p:ext uri="{BB962C8B-B14F-4D97-AF65-F5344CB8AC3E}">
        <p14:creationId xmlns:p14="http://schemas.microsoft.com/office/powerpoint/2010/main" val="231390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dirty="0"/>
              <a:t>When building your own testing sites we cannot stress enough the importance of maintaining an open mind, try to not feel defeated, maintain focus on the desired results, and progress happens in stages. </a:t>
            </a:r>
            <a:endParaRPr lang="en-US" dirty="0" smtClean="0"/>
          </a:p>
          <a:p>
            <a:r>
              <a:rPr lang="en-US" dirty="0" smtClean="0"/>
              <a:t>Understand your own bias and have a plan in place to ensure the patient best interest is the primary focus. </a:t>
            </a:r>
            <a:endParaRPr lang="en-US" dirty="0"/>
          </a:p>
          <a:p>
            <a:endParaRPr lang="en-US" dirty="0"/>
          </a:p>
        </p:txBody>
      </p:sp>
      <p:pic>
        <p:nvPicPr>
          <p:cNvPr id="4" name="Picture 3" descr="keeping-focus2.jpg"/>
          <p:cNvPicPr>
            <a:picLocks noChangeAspect="1"/>
          </p:cNvPicPr>
          <p:nvPr/>
        </p:nvPicPr>
        <p:blipFill>
          <a:blip r:embed="rId2" cstate="print"/>
          <a:stretch>
            <a:fillRect/>
          </a:stretch>
        </p:blipFill>
        <p:spPr>
          <a:xfrm>
            <a:off x="4724400" y="4571999"/>
            <a:ext cx="3124200" cy="2079119"/>
          </a:xfrm>
          <a:prstGeom prst="rect">
            <a:avLst/>
          </a:prstGeom>
        </p:spPr>
      </p:pic>
    </p:spTree>
    <p:extLst>
      <p:ext uri="{BB962C8B-B14F-4D97-AF65-F5344CB8AC3E}">
        <p14:creationId xmlns:p14="http://schemas.microsoft.com/office/powerpoint/2010/main" val="3964562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mark.jpg"/>
          <p:cNvPicPr>
            <a:picLocks noChangeAspect="1"/>
          </p:cNvPicPr>
          <p:nvPr/>
        </p:nvPicPr>
        <p:blipFill>
          <a:blip r:embed="rId2" cstate="print"/>
          <a:stretch>
            <a:fillRect/>
          </a:stretch>
        </p:blipFill>
        <p:spPr>
          <a:xfrm>
            <a:off x="838200" y="381000"/>
            <a:ext cx="6083300" cy="6083300"/>
          </a:xfrm>
          <a:prstGeom prst="rect">
            <a:avLst/>
          </a:prstGeom>
        </p:spPr>
      </p:pic>
      <p:sp>
        <p:nvSpPr>
          <p:cNvPr id="49153" name="Title 1"/>
          <p:cNvSpPr>
            <a:spLocks noGrp="1"/>
          </p:cNvSpPr>
          <p:nvPr>
            <p:ph type="title"/>
          </p:nvPr>
        </p:nvSpPr>
        <p:spPr/>
        <p:txBody>
          <a:bodyPr/>
          <a:lstStyle/>
          <a:p>
            <a:pPr eaLnBrk="1" hangingPunct="1"/>
            <a:endParaRPr lang="en-US" smtClean="0"/>
          </a:p>
        </p:txBody>
      </p:sp>
      <p:sp>
        <p:nvSpPr>
          <p:cNvPr id="49154" name="Content Placeholder 2"/>
          <p:cNvSpPr>
            <a:spLocks noGrp="1"/>
          </p:cNvSpPr>
          <p:nvPr>
            <p:ph idx="1"/>
          </p:nvPr>
        </p:nvSpPr>
        <p:spPr/>
        <p:txBody>
          <a:bodyPr/>
          <a:lstStyle/>
          <a:p>
            <a:pPr algn="ctr" eaLnBrk="1" hangingPunct="1">
              <a:buFont typeface="Arial" charset="0"/>
              <a:buNone/>
            </a:pPr>
            <a:endParaRPr lang="en-US" sz="6600" dirty="0" smtClean="0"/>
          </a:p>
          <a:p>
            <a:pPr algn="ctr" eaLnBrk="1" hangingPunct="1">
              <a:buFont typeface="Arial" charset="0"/>
              <a:buNone/>
            </a:pPr>
            <a:r>
              <a:rPr lang="en-US" sz="6600" dirty="0" smtClean="0"/>
              <a:t>Questions????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2"/>
          <p:cNvSpPr>
            <a:spLocks noGrp="1"/>
          </p:cNvSpPr>
          <p:nvPr>
            <p:ph type="subTitle" idx="1"/>
          </p:nvPr>
        </p:nvSpPr>
        <p:spPr>
          <a:xfrm>
            <a:off x="1981200" y="914400"/>
            <a:ext cx="7162800" cy="4724400"/>
          </a:xfrm>
        </p:spPr>
        <p:txBody>
          <a:bodyPr>
            <a:normAutofit lnSpcReduction="10000"/>
          </a:bodyPr>
          <a:lstStyle/>
          <a:p>
            <a:pPr eaLnBrk="1" hangingPunct="1">
              <a:lnSpc>
                <a:spcPct val="90000"/>
              </a:lnSpc>
            </a:pPr>
            <a:r>
              <a:rPr lang="en-US" sz="3400" dirty="0" smtClean="0">
                <a:solidFill>
                  <a:schemeClr val="tx1"/>
                </a:solidFill>
              </a:rPr>
              <a:t>Michelle Coutcher, MSW, LISW</a:t>
            </a:r>
          </a:p>
          <a:p>
            <a:pPr eaLnBrk="1" hangingPunct="1">
              <a:lnSpc>
                <a:spcPct val="90000"/>
              </a:lnSpc>
            </a:pPr>
            <a:r>
              <a:rPr lang="en-US" sz="3400" dirty="0" smtClean="0">
                <a:solidFill>
                  <a:schemeClr val="tx1"/>
                </a:solidFill>
              </a:rPr>
              <a:t>UTMC HIV Testing Program Coordinator</a:t>
            </a:r>
          </a:p>
          <a:p>
            <a:pPr eaLnBrk="1" hangingPunct="1">
              <a:lnSpc>
                <a:spcPct val="90000"/>
              </a:lnSpc>
            </a:pPr>
            <a:r>
              <a:rPr lang="en-US" sz="3400" dirty="0" smtClean="0">
                <a:solidFill>
                  <a:srgbClr val="898989"/>
                </a:solidFill>
                <a:hlinkClick r:id="rId2"/>
              </a:rPr>
              <a:t>Michelle.Coutcher@utoledo.edu</a:t>
            </a:r>
            <a:endParaRPr lang="en-US" sz="3400" dirty="0" smtClean="0">
              <a:solidFill>
                <a:srgbClr val="898989"/>
              </a:solidFill>
            </a:endParaRPr>
          </a:p>
          <a:p>
            <a:pPr eaLnBrk="1" hangingPunct="1">
              <a:lnSpc>
                <a:spcPct val="90000"/>
              </a:lnSpc>
            </a:pPr>
            <a:r>
              <a:rPr lang="en-US" sz="3400" dirty="0" smtClean="0">
                <a:solidFill>
                  <a:schemeClr val="tx1"/>
                </a:solidFill>
              </a:rPr>
              <a:t>419-383-4368</a:t>
            </a:r>
          </a:p>
          <a:p>
            <a:pPr eaLnBrk="1" hangingPunct="1">
              <a:lnSpc>
                <a:spcPct val="90000"/>
              </a:lnSpc>
            </a:pPr>
            <a:r>
              <a:rPr lang="en-US" sz="3400" dirty="0" smtClean="0">
                <a:solidFill>
                  <a:schemeClr val="tx1"/>
                </a:solidFill>
              </a:rPr>
              <a:t>Danielle Marie Van Fleet, MSW, LSW</a:t>
            </a:r>
          </a:p>
          <a:p>
            <a:pPr eaLnBrk="1" hangingPunct="1">
              <a:lnSpc>
                <a:spcPct val="90000"/>
              </a:lnSpc>
            </a:pPr>
            <a:r>
              <a:rPr lang="en-US" sz="3400" dirty="0" smtClean="0">
                <a:solidFill>
                  <a:schemeClr val="tx1"/>
                </a:solidFill>
              </a:rPr>
              <a:t>UTMC Ryan White Social Worker</a:t>
            </a:r>
          </a:p>
          <a:p>
            <a:pPr eaLnBrk="1" hangingPunct="1">
              <a:lnSpc>
                <a:spcPct val="90000"/>
              </a:lnSpc>
            </a:pPr>
            <a:r>
              <a:rPr lang="en-US" sz="3400" dirty="0" smtClean="0">
                <a:solidFill>
                  <a:srgbClr val="898989"/>
                </a:solidFill>
                <a:hlinkClick r:id="rId3"/>
              </a:rPr>
              <a:t>Danielle.vanfleet@utoledo.edu</a:t>
            </a:r>
            <a:endParaRPr lang="en-US" sz="3400" dirty="0" smtClean="0">
              <a:solidFill>
                <a:srgbClr val="898989"/>
              </a:solidFill>
            </a:endParaRPr>
          </a:p>
          <a:p>
            <a:pPr eaLnBrk="1" hangingPunct="1">
              <a:lnSpc>
                <a:spcPct val="90000"/>
              </a:lnSpc>
            </a:pPr>
            <a:r>
              <a:rPr lang="en-US" sz="3400" dirty="0" smtClean="0">
                <a:solidFill>
                  <a:schemeClr val="tx1"/>
                </a:solidFill>
              </a:rPr>
              <a:t>419-383-6057</a:t>
            </a:r>
          </a:p>
          <a:p>
            <a:pPr eaLnBrk="1" hangingPunct="1">
              <a:lnSpc>
                <a:spcPct val="90000"/>
              </a:lnSpc>
            </a:pPr>
            <a:endParaRPr lang="en-US" sz="3400" dirty="0" smtClean="0">
              <a:solidFill>
                <a:srgbClr val="898989"/>
              </a:solidFill>
            </a:endParaRPr>
          </a:p>
          <a:p>
            <a:pPr eaLnBrk="1" hangingPunct="1">
              <a:lnSpc>
                <a:spcPct val="90000"/>
              </a:lnSpc>
            </a:pPr>
            <a:endParaRPr lang="en-US" sz="3400" dirty="0" smtClean="0">
              <a:solidFill>
                <a:srgbClr val="898989"/>
              </a:solidFill>
            </a:endParaRPr>
          </a:p>
          <a:p>
            <a:pPr eaLnBrk="1" hangingPunct="1">
              <a:lnSpc>
                <a:spcPct val="90000"/>
              </a:lnSpc>
            </a:pPr>
            <a:endParaRPr lang="en-US" sz="2800" dirty="0" smtClean="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762000"/>
            <a:ext cx="6629400" cy="5541963"/>
          </a:xfrm>
        </p:spPr>
        <p:style>
          <a:lnRef idx="0">
            <a:scrgbClr r="0" g="0" b="0"/>
          </a:lnRef>
          <a:fillRef idx="1002">
            <a:schemeClr val="dk2"/>
          </a:fillRef>
          <a:effectRef idx="0">
            <a:scrgbClr r="0" g="0" b="0"/>
          </a:effectRef>
          <a:fontRef idx="major"/>
        </p:style>
        <p:txBody>
          <a:bodyPr/>
          <a:lstStyle/>
          <a:p>
            <a:endParaRPr lang="en-US" dirty="0" smtClean="0"/>
          </a:p>
          <a:p>
            <a:pPr marL="0" indent="0">
              <a:buNone/>
            </a:pPr>
            <a:endParaRPr lang="en-US" sz="4400" dirty="0" smtClean="0"/>
          </a:p>
          <a:p>
            <a:pPr marL="0" indent="0">
              <a:buNone/>
            </a:pPr>
            <a:r>
              <a:rPr lang="en-US" sz="4400" dirty="0" smtClean="0"/>
              <a:t>Obtaining CME/CE Credit</a:t>
            </a:r>
          </a:p>
          <a:p>
            <a:pPr marL="0" indent="0">
              <a:buNone/>
            </a:pPr>
            <a:endParaRPr lang="en-US" dirty="0"/>
          </a:p>
          <a:p>
            <a:pPr marL="0" indent="0">
              <a:buNone/>
            </a:pPr>
            <a:r>
              <a:rPr lang="en-US" dirty="0" smtClean="0"/>
              <a:t>If you would like to receive continuing education credit for this activity, please visit:</a:t>
            </a:r>
          </a:p>
          <a:p>
            <a:pPr marL="0" indent="0">
              <a:buNone/>
            </a:pPr>
            <a:r>
              <a:rPr lang="en-US" dirty="0" smtClean="0">
                <a:hlinkClick r:id="rId2"/>
              </a:rPr>
              <a:t>http://www.pesgce.com/RyanWhite2012</a:t>
            </a:r>
            <a:r>
              <a:rPr lang="en-US" dirty="0" smtClean="0"/>
              <a:t> </a:t>
            </a:r>
            <a:endParaRPr lang="en-US" dirty="0"/>
          </a:p>
        </p:txBody>
      </p:sp>
    </p:spTree>
    <p:extLst>
      <p:ext uri="{BB962C8B-B14F-4D97-AF65-F5344CB8AC3E}">
        <p14:creationId xmlns:p14="http://schemas.microsoft.com/office/powerpoint/2010/main" val="258006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dirty="0" smtClean="0"/>
              <a:t>Testing 	</a:t>
            </a:r>
          </a:p>
        </p:txBody>
      </p:sp>
      <p:sp>
        <p:nvSpPr>
          <p:cNvPr id="15362" name="Content Placeholder 2"/>
          <p:cNvSpPr>
            <a:spLocks noGrp="1"/>
          </p:cNvSpPr>
          <p:nvPr>
            <p:ph idx="1"/>
          </p:nvPr>
        </p:nvSpPr>
        <p:spPr>
          <a:xfrm>
            <a:off x="457200" y="1609416"/>
            <a:ext cx="7239000" cy="3038784"/>
          </a:xfrm>
        </p:spPr>
        <p:txBody>
          <a:bodyPr/>
          <a:lstStyle/>
          <a:p>
            <a:pPr eaLnBrk="1" hangingPunct="1"/>
            <a:r>
              <a:rPr lang="en-US" dirty="0" smtClean="0"/>
              <a:t>Funded CTS testing site since </a:t>
            </a:r>
            <a:r>
              <a:rPr lang="en-US" dirty="0" smtClean="0"/>
              <a:t>1985</a:t>
            </a:r>
            <a:endParaRPr lang="en-US" dirty="0" smtClean="0"/>
          </a:p>
          <a:p>
            <a:pPr eaLnBrk="1" hangingPunct="1"/>
            <a:r>
              <a:rPr lang="en-US" dirty="0" smtClean="0"/>
              <a:t>In  </a:t>
            </a:r>
            <a:r>
              <a:rPr lang="en-US" dirty="0" smtClean="0">
                <a:solidFill>
                  <a:srgbClr val="FF0000"/>
                </a:solidFill>
              </a:rPr>
              <a:t>2010</a:t>
            </a:r>
            <a:r>
              <a:rPr lang="en-US" dirty="0" smtClean="0"/>
              <a:t> our test site did </a:t>
            </a:r>
            <a:r>
              <a:rPr lang="en-US" dirty="0" smtClean="0">
                <a:solidFill>
                  <a:srgbClr val="FF0000"/>
                </a:solidFill>
              </a:rPr>
              <a:t>593</a:t>
            </a:r>
            <a:r>
              <a:rPr lang="en-US" dirty="0" smtClean="0"/>
              <a:t> </a:t>
            </a:r>
            <a:r>
              <a:rPr lang="en-US" dirty="0" smtClean="0"/>
              <a:t>tests and had </a:t>
            </a:r>
            <a:r>
              <a:rPr lang="en-US" dirty="0" smtClean="0">
                <a:solidFill>
                  <a:srgbClr val="FF0000"/>
                </a:solidFill>
              </a:rPr>
              <a:t>6</a:t>
            </a:r>
            <a:r>
              <a:rPr lang="en-US" dirty="0" smtClean="0"/>
              <a:t> </a:t>
            </a:r>
            <a:r>
              <a:rPr lang="en-US" dirty="0" smtClean="0"/>
              <a:t>sites.</a:t>
            </a:r>
          </a:p>
          <a:p>
            <a:pPr lvl="1" eaLnBrk="1" hangingPunct="1"/>
            <a:r>
              <a:rPr lang="en-US" dirty="0" smtClean="0"/>
              <a:t>Medical settings</a:t>
            </a:r>
          </a:p>
          <a:p>
            <a:pPr lvl="1" eaLnBrk="1" hangingPunct="1"/>
            <a:r>
              <a:rPr lang="en-US" dirty="0" smtClean="0"/>
              <a:t>Youth detention centers</a:t>
            </a:r>
          </a:p>
          <a:p>
            <a:pPr lvl="1" eaLnBrk="1" hangingPunct="1"/>
            <a:r>
              <a:rPr lang="en-US" dirty="0" smtClean="0"/>
              <a:t>Mobile outreach clinic</a:t>
            </a:r>
          </a:p>
          <a:p>
            <a:pPr lvl="1" eaLnBrk="1" hangingPunct="1"/>
            <a:endParaRPr lang="en-US" dirty="0" smtClean="0"/>
          </a:p>
          <a:p>
            <a:pPr lvl="1" eaLnBrk="1" hangingPunct="1"/>
            <a:endParaRPr lang="en-US" dirty="0" smtClean="0"/>
          </a:p>
        </p:txBody>
      </p:sp>
      <p:pic>
        <p:nvPicPr>
          <p:cNvPr id="4" name="Picture 3" descr="OraQuick-In-Home-HIV.jpg"/>
          <p:cNvPicPr>
            <a:picLocks noChangeAspect="1"/>
          </p:cNvPicPr>
          <p:nvPr/>
        </p:nvPicPr>
        <p:blipFill>
          <a:blip r:embed="rId3" cstate="print"/>
          <a:stretch>
            <a:fillRect/>
          </a:stretch>
        </p:blipFill>
        <p:spPr>
          <a:xfrm>
            <a:off x="4038600" y="4191000"/>
            <a:ext cx="3619500" cy="23812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Testing </a:t>
            </a:r>
            <a:br>
              <a:rPr lang="en-US" dirty="0" smtClean="0"/>
            </a:b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Numbers Tested</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r>
              <a:rPr lang="en-US" dirty="0" smtClean="0"/>
              <a:t>2010- 593</a:t>
            </a:r>
            <a:endParaRPr lang="en-US" dirty="0" smtClean="0"/>
          </a:p>
          <a:p>
            <a:pPr lvl="1" eaLnBrk="1" fontAlgn="auto" hangingPunct="1">
              <a:spcAft>
                <a:spcPts val="0"/>
              </a:spcAft>
              <a:buFont typeface="Arial" pitchFamily="34" charset="0"/>
              <a:buChar char="–"/>
              <a:defRPr/>
            </a:pPr>
            <a:r>
              <a:rPr lang="en-US" dirty="0" smtClean="0"/>
              <a:t>2011- 1225</a:t>
            </a:r>
          </a:p>
          <a:p>
            <a:pPr lvl="1" eaLnBrk="1" fontAlgn="auto" hangingPunct="1">
              <a:spcAft>
                <a:spcPts val="0"/>
              </a:spcAft>
              <a:buFont typeface="Arial" pitchFamily="34" charset="0"/>
              <a:buChar char="–"/>
              <a:defRPr/>
            </a:pPr>
            <a:r>
              <a:rPr lang="en-US" dirty="0" smtClean="0"/>
              <a:t>2012- 1482 to date</a:t>
            </a:r>
            <a:endParaRPr lang="en-US" dirty="0" smtClean="0"/>
          </a:p>
          <a:p>
            <a:pPr lvl="1" eaLnBrk="1" fontAlgn="auto" hangingPunct="1">
              <a:spcAft>
                <a:spcPts val="0"/>
              </a:spcAft>
              <a:buFont typeface="Arial" pitchFamily="34" charset="0"/>
              <a:buChar char="–"/>
              <a:defRPr/>
            </a:pPr>
            <a:endParaRPr lang="en-US" dirty="0"/>
          </a:p>
          <a:p>
            <a:pPr lvl="1" eaLnBrk="1" fontAlgn="auto" hangingPunct="1">
              <a:spcAft>
                <a:spcPts val="0"/>
              </a:spcAft>
              <a:buFont typeface="Arial" pitchFamily="34" charset="0"/>
              <a:buNone/>
              <a:defRPr/>
            </a:pPr>
            <a:r>
              <a:rPr lang="en-US" dirty="0" smtClean="0"/>
              <a:t>Evaluation of the program and plans for change begin….</a:t>
            </a:r>
          </a:p>
          <a:p>
            <a:pPr lvl="1" eaLnBrk="1" fontAlgn="auto" hangingPunct="1">
              <a:spcAft>
                <a:spcPts val="0"/>
              </a:spcAft>
              <a:buFont typeface="Arial" pitchFamily="34" charset="0"/>
              <a:buNone/>
              <a:defRPr/>
            </a:pPr>
            <a:r>
              <a:rPr lang="en-US"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Planning for Change</a:t>
            </a:r>
          </a:p>
        </p:txBody>
      </p:sp>
      <p:sp>
        <p:nvSpPr>
          <p:cNvPr id="18434" name="Content Placeholder 2"/>
          <p:cNvSpPr>
            <a:spLocks noGrp="1"/>
          </p:cNvSpPr>
          <p:nvPr>
            <p:ph idx="1"/>
          </p:nvPr>
        </p:nvSpPr>
        <p:spPr/>
        <p:txBody>
          <a:bodyPr/>
          <a:lstStyle/>
          <a:p>
            <a:pPr eaLnBrk="1" hangingPunct="1"/>
            <a:r>
              <a:rPr lang="en-US" smtClean="0"/>
              <a:t>Our audience is not being reached, how can we reach them? </a:t>
            </a:r>
          </a:p>
          <a:p>
            <a:pPr eaLnBrk="1" hangingPunct="1"/>
            <a:r>
              <a:rPr lang="en-US" smtClean="0"/>
              <a:t>Talk to others that have a successful program and find out what they are doing!!</a:t>
            </a:r>
          </a:p>
          <a:p>
            <a:pPr lvl="1" eaLnBrk="1" hangingPunct="1"/>
            <a:r>
              <a:rPr lang="en-US" smtClean="0"/>
              <a:t>Media</a:t>
            </a:r>
          </a:p>
          <a:p>
            <a:pPr lvl="1" eaLnBrk="1" hangingPunct="1"/>
            <a:r>
              <a:rPr lang="en-US" smtClean="0"/>
              <a:t>Advertise at venues that they frequent</a:t>
            </a:r>
          </a:p>
          <a:p>
            <a:pPr lvl="1" eaLnBrk="1" hangingPunct="1"/>
            <a:r>
              <a:rPr lang="en-US" smtClean="0"/>
              <a:t>Focus groups</a:t>
            </a:r>
          </a:p>
          <a:p>
            <a:pPr lvl="1" eaLnBrk="1" hangingPunct="1"/>
            <a:r>
              <a:rPr lang="en-US" smtClean="0"/>
              <a:t>Bring the testing to them </a:t>
            </a:r>
          </a:p>
          <a:p>
            <a:pPr lvl="1"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Planning Continued</a:t>
            </a:r>
          </a:p>
        </p:txBody>
      </p:sp>
      <p:sp>
        <p:nvSpPr>
          <p:cNvPr id="20482" name="Content Placeholder 2"/>
          <p:cNvSpPr>
            <a:spLocks noGrp="1"/>
          </p:cNvSpPr>
          <p:nvPr>
            <p:ph idx="1"/>
          </p:nvPr>
        </p:nvSpPr>
        <p:spPr/>
        <p:txBody>
          <a:bodyPr/>
          <a:lstStyle/>
          <a:p>
            <a:pPr eaLnBrk="1" hangingPunct="1"/>
            <a:r>
              <a:rPr lang="en-US" dirty="0" smtClean="0"/>
              <a:t>Getting buy in from staff and volunteers.</a:t>
            </a:r>
          </a:p>
          <a:p>
            <a:pPr eaLnBrk="1" hangingPunct="1">
              <a:buFont typeface="Arial" charset="0"/>
              <a:buNone/>
            </a:pPr>
            <a:endParaRPr lang="en-US" dirty="0" smtClean="0"/>
          </a:p>
          <a:p>
            <a:pPr eaLnBrk="1" hangingPunct="1"/>
            <a:r>
              <a:rPr lang="en-US" dirty="0" smtClean="0"/>
              <a:t>Building community support in a difficult economy.</a:t>
            </a:r>
          </a:p>
          <a:p>
            <a:pPr eaLnBrk="1" hangingPunct="1"/>
            <a:endParaRPr lang="en-US" dirty="0" smtClean="0"/>
          </a:p>
          <a:p>
            <a:pPr eaLnBrk="1" hangingPunct="1"/>
            <a:r>
              <a:rPr lang="en-US" dirty="0" smtClean="0"/>
              <a:t>Overcoming stigma and building allies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dirty="0" smtClean="0"/>
              <a:t>Stigma and Myths</a:t>
            </a:r>
          </a:p>
        </p:txBody>
      </p:sp>
      <p:sp>
        <p:nvSpPr>
          <p:cNvPr id="51203" name="Rectangle 3"/>
          <p:cNvSpPr>
            <a:spLocks noGrp="1"/>
          </p:cNvSpPr>
          <p:nvPr>
            <p:ph idx="1"/>
          </p:nvPr>
        </p:nvSpPr>
        <p:spPr/>
        <p:txBody>
          <a:bodyPr/>
          <a:lstStyle/>
          <a:p>
            <a:r>
              <a:rPr lang="en-US" dirty="0" smtClean="0"/>
              <a:t>There are still many myths surrounding HIV and the transmission of HIV.  Some people believe that HIV can be transmitted by swimming in a pool with someone who looks “Gay” or is “known” to have HIV.  Some patients report that they have “special” plates, utensils, and cups in a “special” drawer at their families homes.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and stigma continued</a:t>
            </a:r>
            <a:endParaRPr lang="en-US" dirty="0"/>
          </a:p>
        </p:txBody>
      </p:sp>
      <p:pic>
        <p:nvPicPr>
          <p:cNvPr id="5" name="Content Placeholder 4" descr="stigmachart.gif"/>
          <p:cNvPicPr>
            <a:picLocks noGrp="1" noChangeAspect="1"/>
          </p:cNvPicPr>
          <p:nvPr>
            <p:ph idx="1"/>
          </p:nvPr>
        </p:nvPicPr>
        <p:blipFill>
          <a:blip r:embed="rId2" cstate="print"/>
          <a:stretch>
            <a:fillRect/>
          </a:stretch>
        </p:blipFill>
        <p:spPr>
          <a:xfrm>
            <a:off x="973764" y="1609725"/>
            <a:ext cx="6205871" cy="484663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1">
      <a:dk1>
        <a:sysClr val="windowText" lastClr="000000"/>
      </a:dk1>
      <a:lt1>
        <a:sysClr val="window" lastClr="FFFFFF"/>
      </a:lt1>
      <a:dk2>
        <a:srgbClr val="FF000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1713</Words>
  <Application>Microsoft Office PowerPoint</Application>
  <PresentationFormat>On-screen Show (4:3)</PresentationFormat>
  <Paragraphs>247</Paragraphs>
  <Slides>39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Opulent</vt:lpstr>
      <vt:lpstr>Adobe Acrobat Document</vt:lpstr>
      <vt:lpstr>Increasing HIV Testing: Overcoming Stigmas and Building Allies</vt:lpstr>
      <vt:lpstr>Disclosures</vt:lpstr>
      <vt:lpstr>Learning Objectives</vt:lpstr>
      <vt:lpstr>Testing  </vt:lpstr>
      <vt:lpstr>Testing  </vt:lpstr>
      <vt:lpstr>Planning for Change</vt:lpstr>
      <vt:lpstr>Planning Continued</vt:lpstr>
      <vt:lpstr>Stigma and Myths</vt:lpstr>
      <vt:lpstr>Myths and stigma continued</vt:lpstr>
      <vt:lpstr>Reducing HIV testing Stigma</vt:lpstr>
      <vt:lpstr>Diverse Testing Staff</vt:lpstr>
      <vt:lpstr>Diverse Testing Staff</vt:lpstr>
      <vt:lpstr>Allies </vt:lpstr>
      <vt:lpstr>Our Allies</vt:lpstr>
      <vt:lpstr>Toledo Pride</vt:lpstr>
      <vt:lpstr>PowerPoint Presentation</vt:lpstr>
      <vt:lpstr>PowerPoint Presentation</vt:lpstr>
      <vt:lpstr>Building Community Allies</vt:lpstr>
      <vt:lpstr>Change…..</vt:lpstr>
      <vt:lpstr>Change</vt:lpstr>
      <vt:lpstr>UTMC</vt:lpstr>
      <vt:lpstr>Job &amp; Family Services</vt:lpstr>
      <vt:lpstr>Community Care Clinic Back Ground</vt:lpstr>
      <vt:lpstr>Community Care Clinic Evolution </vt:lpstr>
      <vt:lpstr>Corrections Center of Northwest Ohio</vt:lpstr>
      <vt:lpstr>Adolescent Medicine</vt:lpstr>
      <vt:lpstr>Additional New sites</vt:lpstr>
      <vt:lpstr>Emergency Room Testing</vt:lpstr>
      <vt:lpstr>Emergency Room Testing</vt:lpstr>
      <vt:lpstr>Emergency Room Testing</vt:lpstr>
      <vt:lpstr>Emergency Room Testing</vt:lpstr>
      <vt:lpstr>Projects in the Works</vt:lpstr>
      <vt:lpstr>Stigma and Sexual Health </vt:lpstr>
      <vt:lpstr>Sexual Health History </vt:lpstr>
      <vt:lpstr>Wrap Up</vt:lpstr>
      <vt:lpstr>Wrap Up</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Mom</dc:creator>
  <cp:lastModifiedBy>Coutcher, Michelle</cp:lastModifiedBy>
  <cp:revision>54</cp:revision>
  <dcterms:created xsi:type="dcterms:W3CDTF">2012-10-10T15:01:25Z</dcterms:created>
  <dcterms:modified xsi:type="dcterms:W3CDTF">2012-10-15T19:12:18Z</dcterms:modified>
</cp:coreProperties>
</file>