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4" r:id="rId1"/>
    <p:sldMasterId id="2147484050" r:id="rId2"/>
  </p:sldMasterIdLst>
  <p:notesMasterIdLst>
    <p:notesMasterId r:id="rId100"/>
  </p:notesMasterIdLst>
  <p:sldIdLst>
    <p:sldId id="256" r:id="rId3"/>
    <p:sldId id="383" r:id="rId4"/>
    <p:sldId id="385" r:id="rId5"/>
    <p:sldId id="257" r:id="rId6"/>
    <p:sldId id="258" r:id="rId7"/>
    <p:sldId id="364" r:id="rId8"/>
    <p:sldId id="365" r:id="rId9"/>
    <p:sldId id="324" r:id="rId10"/>
    <p:sldId id="394" r:id="rId11"/>
    <p:sldId id="511" r:id="rId12"/>
    <p:sldId id="512" r:id="rId13"/>
    <p:sldId id="523" r:id="rId14"/>
    <p:sldId id="513" r:id="rId15"/>
    <p:sldId id="516" r:id="rId16"/>
    <p:sldId id="517" r:id="rId17"/>
    <p:sldId id="518" r:id="rId18"/>
    <p:sldId id="519" r:id="rId19"/>
    <p:sldId id="520" r:id="rId20"/>
    <p:sldId id="521" r:id="rId21"/>
    <p:sldId id="524" r:id="rId22"/>
    <p:sldId id="396" r:id="rId23"/>
    <p:sldId id="397" r:id="rId24"/>
    <p:sldId id="398" r:id="rId25"/>
    <p:sldId id="399" r:id="rId26"/>
    <p:sldId id="400" r:id="rId27"/>
    <p:sldId id="401" r:id="rId28"/>
    <p:sldId id="402" r:id="rId29"/>
    <p:sldId id="403" r:id="rId30"/>
    <p:sldId id="404" r:id="rId31"/>
    <p:sldId id="405" r:id="rId32"/>
    <p:sldId id="522" r:id="rId33"/>
    <p:sldId id="449" r:id="rId34"/>
    <p:sldId id="446" r:id="rId35"/>
    <p:sldId id="447" r:id="rId36"/>
    <p:sldId id="448" r:id="rId37"/>
    <p:sldId id="458" r:id="rId38"/>
    <p:sldId id="408" r:id="rId39"/>
    <p:sldId id="410" r:id="rId40"/>
    <p:sldId id="412" r:id="rId41"/>
    <p:sldId id="411" r:id="rId42"/>
    <p:sldId id="407" r:id="rId43"/>
    <p:sldId id="459" r:id="rId44"/>
    <p:sldId id="495" r:id="rId45"/>
    <p:sldId id="387" r:id="rId46"/>
    <p:sldId id="466" r:id="rId47"/>
    <p:sldId id="467" r:id="rId48"/>
    <p:sldId id="468" r:id="rId49"/>
    <p:sldId id="388" r:id="rId50"/>
    <p:sldId id="483" r:id="rId51"/>
    <p:sldId id="414" r:id="rId52"/>
    <p:sldId id="419" r:id="rId53"/>
    <p:sldId id="423" r:id="rId54"/>
    <p:sldId id="450" r:id="rId55"/>
    <p:sldId id="493" r:id="rId56"/>
    <p:sldId id="494" r:id="rId57"/>
    <p:sldId id="430" r:id="rId58"/>
    <p:sldId id="427" r:id="rId59"/>
    <p:sldId id="461" r:id="rId60"/>
    <p:sldId id="428" r:id="rId61"/>
    <p:sldId id="506" r:id="rId62"/>
    <p:sldId id="484" r:id="rId63"/>
    <p:sldId id="485" r:id="rId64"/>
    <p:sldId id="489" r:id="rId65"/>
    <p:sldId id="442" r:id="rId66"/>
    <p:sldId id="367" r:id="rId67"/>
    <p:sldId id="337" r:id="rId68"/>
    <p:sldId id="505" r:id="rId69"/>
    <p:sldId id="349" r:id="rId70"/>
    <p:sldId id="350" r:id="rId71"/>
    <p:sldId id="351" r:id="rId72"/>
    <p:sldId id="431" r:id="rId73"/>
    <p:sldId id="463" r:id="rId74"/>
    <p:sldId id="444" r:id="rId75"/>
    <p:sldId id="355" r:id="rId76"/>
    <p:sldId id="487" r:id="rId77"/>
    <p:sldId id="488" r:id="rId78"/>
    <p:sldId id="508" r:id="rId79"/>
    <p:sldId id="439" r:id="rId80"/>
    <p:sldId id="509" r:id="rId81"/>
    <p:sldId id="281" r:id="rId82"/>
    <p:sldId id="479" r:id="rId83"/>
    <p:sldId id="480" r:id="rId84"/>
    <p:sldId id="477" r:id="rId85"/>
    <p:sldId id="510" r:id="rId86"/>
    <p:sldId id="498" r:id="rId87"/>
    <p:sldId id="424" r:id="rId88"/>
    <p:sldId id="475" r:id="rId89"/>
    <p:sldId id="476" r:id="rId90"/>
    <p:sldId id="377" r:id="rId91"/>
    <p:sldId id="378" r:id="rId92"/>
    <p:sldId id="379" r:id="rId93"/>
    <p:sldId id="380" r:id="rId94"/>
    <p:sldId id="381" r:id="rId95"/>
    <p:sldId id="262" r:id="rId96"/>
    <p:sldId id="370" r:id="rId97"/>
    <p:sldId id="295" r:id="rId98"/>
    <p:sldId id="369" r:id="rId9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833D79"/>
    <a:srgbClr val="07245D"/>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50" autoAdjust="0"/>
    <p:restoredTop sz="94676" autoAdjust="0"/>
  </p:normalViewPr>
  <p:slideViewPr>
    <p:cSldViewPr>
      <p:cViewPr>
        <p:scale>
          <a:sx n="100" d="100"/>
          <a:sy n="100" d="100"/>
        </p:scale>
        <p:origin x="-893"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stacked"/>
        <c:varyColors val="0"/>
        <c:ser>
          <c:idx val="0"/>
          <c:order val="0"/>
          <c:invertIfNegative val="0"/>
          <c:val>
            <c:numRef>
              <c:f>Sheet1!$A$1:$B$1</c:f>
              <c:numCache>
                <c:formatCode>General</c:formatCode>
                <c:ptCount val="2"/>
                <c:pt idx="0">
                  <c:v>25</c:v>
                </c:pt>
                <c:pt idx="1">
                  <c:v>56</c:v>
                </c:pt>
              </c:numCache>
            </c:numRef>
          </c:val>
        </c:ser>
        <c:ser>
          <c:idx val="1"/>
          <c:order val="1"/>
          <c:invertIfNegative val="0"/>
          <c:val>
            <c:numRef>
              <c:f>Sheet1!$A$2:$B$2</c:f>
              <c:numCache>
                <c:formatCode>General</c:formatCode>
                <c:ptCount val="2"/>
                <c:pt idx="0">
                  <c:v>75</c:v>
                </c:pt>
                <c:pt idx="1">
                  <c:v>44</c:v>
                </c:pt>
              </c:numCache>
            </c:numRef>
          </c:val>
        </c:ser>
        <c:dLbls>
          <c:showLegendKey val="0"/>
          <c:showVal val="0"/>
          <c:showCatName val="0"/>
          <c:showSerName val="0"/>
          <c:showPercent val="0"/>
          <c:showBubbleSize val="0"/>
        </c:dLbls>
        <c:gapWidth val="150"/>
        <c:overlap val="100"/>
        <c:axId val="226655616"/>
        <c:axId val="226657408"/>
      </c:barChart>
      <c:catAx>
        <c:axId val="226655616"/>
        <c:scaling>
          <c:orientation val="minMax"/>
        </c:scaling>
        <c:delete val="1"/>
        <c:axPos val="b"/>
        <c:majorTickMark val="out"/>
        <c:minorTickMark val="none"/>
        <c:tickLblPos val="none"/>
        <c:crossAx val="226657408"/>
        <c:crosses val="autoZero"/>
        <c:auto val="1"/>
        <c:lblAlgn val="ctr"/>
        <c:lblOffset val="100"/>
        <c:noMultiLvlLbl val="0"/>
      </c:catAx>
      <c:valAx>
        <c:axId val="226657408"/>
        <c:scaling>
          <c:orientation val="minMax"/>
        </c:scaling>
        <c:delete val="1"/>
        <c:axPos val="l"/>
        <c:numFmt formatCode="General" sourceLinked="1"/>
        <c:majorTickMark val="out"/>
        <c:minorTickMark val="none"/>
        <c:tickLblPos val="none"/>
        <c:crossAx val="226655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D5960-E84B-424D-A0AD-CA9A45FB9F55}" type="doc">
      <dgm:prSet loTypeId="urn:microsoft.com/office/officeart/2005/8/layout/venn1" loCatId="relationship" qsTypeId="urn:microsoft.com/office/officeart/2005/8/quickstyle/3d6" qsCatId="3D" csTypeId="urn:microsoft.com/office/officeart/2005/8/colors/colorful5" csCatId="colorful" phldr="1"/>
      <dgm:spPr/>
    </dgm:pt>
    <dgm:pt modelId="{3280934C-D4BE-4878-B084-86D203A3A094}">
      <dgm:prSet phldrT="[Text]"/>
      <dgm:spPr/>
      <dgm:t>
        <a:bodyPr/>
        <a:lstStyle/>
        <a:p>
          <a:r>
            <a:rPr lang="en-US" dirty="0" smtClean="0"/>
            <a:t>National HIV/AIDS Strategy – 15 Federal Departments        (July 2010)</a:t>
          </a:r>
          <a:endParaRPr lang="en-US" dirty="0"/>
        </a:p>
      </dgm:t>
    </dgm:pt>
    <dgm:pt modelId="{2F839E8F-8A4D-40B5-AE8A-1DF921EF18A3}" type="parTrans" cxnId="{43FAAE48-6C59-46C8-BDD9-7649067B4F66}">
      <dgm:prSet/>
      <dgm:spPr/>
      <dgm:t>
        <a:bodyPr/>
        <a:lstStyle/>
        <a:p>
          <a:endParaRPr lang="en-US"/>
        </a:p>
      </dgm:t>
    </dgm:pt>
    <dgm:pt modelId="{A5FFFF04-D140-440C-ACC5-E7808AAB4C64}" type="sibTrans" cxnId="{43FAAE48-6C59-46C8-BDD9-7649067B4F66}">
      <dgm:prSet/>
      <dgm:spPr/>
      <dgm:t>
        <a:bodyPr/>
        <a:lstStyle/>
        <a:p>
          <a:endParaRPr lang="en-US"/>
        </a:p>
      </dgm:t>
    </dgm:pt>
    <dgm:pt modelId="{4A97D8A5-A39F-4EA8-9F29-299A36C16A41}">
      <dgm:prSet phldrT="[Text]"/>
      <dgm:spPr/>
      <dgm:t>
        <a:bodyPr/>
        <a:lstStyle/>
        <a:p>
          <a:r>
            <a:rPr lang="en-US" dirty="0" smtClean="0"/>
            <a:t>Affordable Care Act           (Election Results?)</a:t>
          </a:r>
          <a:endParaRPr lang="en-US" dirty="0"/>
        </a:p>
      </dgm:t>
    </dgm:pt>
    <dgm:pt modelId="{B366B3BA-425F-42AA-AE9D-C6E3596A655A}" type="parTrans" cxnId="{E085146B-FECF-4CA7-AC9F-B7568193E35C}">
      <dgm:prSet/>
      <dgm:spPr/>
      <dgm:t>
        <a:bodyPr/>
        <a:lstStyle/>
        <a:p>
          <a:endParaRPr lang="en-US"/>
        </a:p>
      </dgm:t>
    </dgm:pt>
    <dgm:pt modelId="{CDC4048C-48D9-46C0-AA25-7E8620ED4772}" type="sibTrans" cxnId="{E085146B-FECF-4CA7-AC9F-B7568193E35C}">
      <dgm:prSet/>
      <dgm:spPr/>
      <dgm:t>
        <a:bodyPr/>
        <a:lstStyle/>
        <a:p>
          <a:endParaRPr lang="en-US"/>
        </a:p>
      </dgm:t>
    </dgm:pt>
    <dgm:pt modelId="{072ABE36-0297-4AAD-90A1-2EC5C29EDF23}">
      <dgm:prSet phldrT="[Text]"/>
      <dgm:spPr/>
      <dgm:t>
        <a:bodyPr/>
        <a:lstStyle/>
        <a:p>
          <a:r>
            <a:rPr lang="en-US" dirty="0" smtClean="0"/>
            <a:t>Ryan White      (September 2013?)</a:t>
          </a:r>
          <a:endParaRPr lang="en-US" dirty="0"/>
        </a:p>
      </dgm:t>
    </dgm:pt>
    <dgm:pt modelId="{BFE0C336-4D79-4B93-8929-D143A0CF6485}" type="parTrans" cxnId="{04010F3D-773E-4680-98FC-36102D15A63A}">
      <dgm:prSet/>
      <dgm:spPr/>
      <dgm:t>
        <a:bodyPr/>
        <a:lstStyle/>
        <a:p>
          <a:endParaRPr lang="en-US"/>
        </a:p>
      </dgm:t>
    </dgm:pt>
    <dgm:pt modelId="{16F8FC32-2665-48EF-B28C-84EA1AA94AB8}" type="sibTrans" cxnId="{04010F3D-773E-4680-98FC-36102D15A63A}">
      <dgm:prSet/>
      <dgm:spPr/>
      <dgm:t>
        <a:bodyPr/>
        <a:lstStyle/>
        <a:p>
          <a:endParaRPr lang="en-US"/>
        </a:p>
      </dgm:t>
    </dgm:pt>
    <dgm:pt modelId="{4C905F63-C6EF-492C-A1DD-2A51966A0B93}" type="pres">
      <dgm:prSet presAssocID="{28ED5960-E84B-424D-A0AD-CA9A45FB9F55}" presName="compositeShape" presStyleCnt="0">
        <dgm:presLayoutVars>
          <dgm:chMax val="7"/>
          <dgm:dir/>
          <dgm:resizeHandles val="exact"/>
        </dgm:presLayoutVars>
      </dgm:prSet>
      <dgm:spPr/>
    </dgm:pt>
    <dgm:pt modelId="{7A3F4E6F-FED0-46C0-A0E9-3F4A70F64BEF}" type="pres">
      <dgm:prSet presAssocID="{3280934C-D4BE-4878-B084-86D203A3A094}" presName="circ1" presStyleLbl="vennNode1" presStyleIdx="0" presStyleCnt="3" custLinFactNeighborX="34300" custLinFactNeighborY="-26238"/>
      <dgm:spPr/>
      <dgm:t>
        <a:bodyPr/>
        <a:lstStyle/>
        <a:p>
          <a:endParaRPr lang="en-US"/>
        </a:p>
      </dgm:t>
    </dgm:pt>
    <dgm:pt modelId="{0E66D3C7-80BF-43B6-AA39-4203D6FA6022}" type="pres">
      <dgm:prSet presAssocID="{3280934C-D4BE-4878-B084-86D203A3A094}" presName="circ1Tx" presStyleLbl="revTx" presStyleIdx="0" presStyleCnt="0">
        <dgm:presLayoutVars>
          <dgm:chMax val="0"/>
          <dgm:chPref val="0"/>
          <dgm:bulletEnabled val="1"/>
        </dgm:presLayoutVars>
      </dgm:prSet>
      <dgm:spPr/>
      <dgm:t>
        <a:bodyPr/>
        <a:lstStyle/>
        <a:p>
          <a:endParaRPr lang="en-US"/>
        </a:p>
      </dgm:t>
    </dgm:pt>
    <dgm:pt modelId="{70E7F862-F031-480B-A81F-33410940E649}" type="pres">
      <dgm:prSet presAssocID="{4A97D8A5-A39F-4EA8-9F29-299A36C16A41}" presName="circ2" presStyleLbl="vennNode1" presStyleIdx="1" presStyleCnt="3" custLinFactNeighborX="-23523" custLinFactNeighborY="15127"/>
      <dgm:spPr/>
      <dgm:t>
        <a:bodyPr/>
        <a:lstStyle/>
        <a:p>
          <a:endParaRPr lang="en-US"/>
        </a:p>
      </dgm:t>
    </dgm:pt>
    <dgm:pt modelId="{C540270C-F824-46C0-9195-7C04FC94B584}" type="pres">
      <dgm:prSet presAssocID="{4A97D8A5-A39F-4EA8-9F29-299A36C16A41}" presName="circ2Tx" presStyleLbl="revTx" presStyleIdx="0" presStyleCnt="0">
        <dgm:presLayoutVars>
          <dgm:chMax val="0"/>
          <dgm:chPref val="0"/>
          <dgm:bulletEnabled val="1"/>
        </dgm:presLayoutVars>
      </dgm:prSet>
      <dgm:spPr/>
      <dgm:t>
        <a:bodyPr/>
        <a:lstStyle/>
        <a:p>
          <a:endParaRPr lang="en-US"/>
        </a:p>
      </dgm:t>
    </dgm:pt>
    <dgm:pt modelId="{3CBF73FA-5470-44E2-8938-BFC4D19EC952}" type="pres">
      <dgm:prSet presAssocID="{072ABE36-0297-4AAD-90A1-2EC5C29EDF23}" presName="circ3" presStyleLbl="vennNode1" presStyleIdx="2" presStyleCnt="3" custLinFactNeighborX="17243" custLinFactNeighborY="-52506"/>
      <dgm:spPr/>
      <dgm:t>
        <a:bodyPr/>
        <a:lstStyle/>
        <a:p>
          <a:endParaRPr lang="en-US"/>
        </a:p>
      </dgm:t>
    </dgm:pt>
    <dgm:pt modelId="{37F59E54-523E-4822-BA84-2581189B14E2}" type="pres">
      <dgm:prSet presAssocID="{072ABE36-0297-4AAD-90A1-2EC5C29EDF23}" presName="circ3Tx" presStyleLbl="revTx" presStyleIdx="0" presStyleCnt="0">
        <dgm:presLayoutVars>
          <dgm:chMax val="0"/>
          <dgm:chPref val="0"/>
          <dgm:bulletEnabled val="1"/>
        </dgm:presLayoutVars>
      </dgm:prSet>
      <dgm:spPr/>
      <dgm:t>
        <a:bodyPr/>
        <a:lstStyle/>
        <a:p>
          <a:endParaRPr lang="en-US"/>
        </a:p>
      </dgm:t>
    </dgm:pt>
  </dgm:ptLst>
  <dgm:cxnLst>
    <dgm:cxn modelId="{91E25C0D-7D8E-4498-B501-D6A35BADA533}" type="presOf" srcId="{072ABE36-0297-4AAD-90A1-2EC5C29EDF23}" destId="{37F59E54-523E-4822-BA84-2581189B14E2}" srcOrd="1" destOrd="0" presId="urn:microsoft.com/office/officeart/2005/8/layout/venn1"/>
    <dgm:cxn modelId="{E085146B-FECF-4CA7-AC9F-B7568193E35C}" srcId="{28ED5960-E84B-424D-A0AD-CA9A45FB9F55}" destId="{4A97D8A5-A39F-4EA8-9F29-299A36C16A41}" srcOrd="1" destOrd="0" parTransId="{B366B3BA-425F-42AA-AE9D-C6E3596A655A}" sibTransId="{CDC4048C-48D9-46C0-AA25-7E8620ED4772}"/>
    <dgm:cxn modelId="{D941DBC5-DC2B-4CC2-AD11-C9A3A675B2C7}" type="presOf" srcId="{4A97D8A5-A39F-4EA8-9F29-299A36C16A41}" destId="{C540270C-F824-46C0-9195-7C04FC94B584}" srcOrd="1" destOrd="0" presId="urn:microsoft.com/office/officeart/2005/8/layout/venn1"/>
    <dgm:cxn modelId="{43FAAE48-6C59-46C8-BDD9-7649067B4F66}" srcId="{28ED5960-E84B-424D-A0AD-CA9A45FB9F55}" destId="{3280934C-D4BE-4878-B084-86D203A3A094}" srcOrd="0" destOrd="0" parTransId="{2F839E8F-8A4D-40B5-AE8A-1DF921EF18A3}" sibTransId="{A5FFFF04-D140-440C-ACC5-E7808AAB4C64}"/>
    <dgm:cxn modelId="{7186BE69-3243-4E04-BE23-13401112F04C}" type="presOf" srcId="{072ABE36-0297-4AAD-90A1-2EC5C29EDF23}" destId="{3CBF73FA-5470-44E2-8938-BFC4D19EC952}" srcOrd="0" destOrd="0" presId="urn:microsoft.com/office/officeart/2005/8/layout/venn1"/>
    <dgm:cxn modelId="{CBEAC58C-739F-49C0-A99B-B90D24FAAA93}" type="presOf" srcId="{3280934C-D4BE-4878-B084-86D203A3A094}" destId="{7A3F4E6F-FED0-46C0-A0E9-3F4A70F64BEF}" srcOrd="0" destOrd="0" presId="urn:microsoft.com/office/officeart/2005/8/layout/venn1"/>
    <dgm:cxn modelId="{04010F3D-773E-4680-98FC-36102D15A63A}" srcId="{28ED5960-E84B-424D-A0AD-CA9A45FB9F55}" destId="{072ABE36-0297-4AAD-90A1-2EC5C29EDF23}" srcOrd="2" destOrd="0" parTransId="{BFE0C336-4D79-4B93-8929-D143A0CF6485}" sibTransId="{16F8FC32-2665-48EF-B28C-84EA1AA94AB8}"/>
    <dgm:cxn modelId="{6DC7FEB3-760D-4AB7-BA2A-D9CBFF760D5F}" type="presOf" srcId="{28ED5960-E84B-424D-A0AD-CA9A45FB9F55}" destId="{4C905F63-C6EF-492C-A1DD-2A51966A0B93}" srcOrd="0" destOrd="0" presId="urn:microsoft.com/office/officeart/2005/8/layout/venn1"/>
    <dgm:cxn modelId="{F223576A-BF2D-450D-85A1-C54B225AF1E2}" type="presOf" srcId="{3280934C-D4BE-4878-B084-86D203A3A094}" destId="{0E66D3C7-80BF-43B6-AA39-4203D6FA6022}" srcOrd="1" destOrd="0" presId="urn:microsoft.com/office/officeart/2005/8/layout/venn1"/>
    <dgm:cxn modelId="{9800EBF7-5697-41FF-BF5B-A3F193932FB7}" type="presOf" srcId="{4A97D8A5-A39F-4EA8-9F29-299A36C16A41}" destId="{70E7F862-F031-480B-A81F-33410940E649}" srcOrd="0" destOrd="0" presId="urn:microsoft.com/office/officeart/2005/8/layout/venn1"/>
    <dgm:cxn modelId="{9A9298B0-5BB0-48A8-8FCA-3F66075DA117}" type="presParOf" srcId="{4C905F63-C6EF-492C-A1DD-2A51966A0B93}" destId="{7A3F4E6F-FED0-46C0-A0E9-3F4A70F64BEF}" srcOrd="0" destOrd="0" presId="urn:microsoft.com/office/officeart/2005/8/layout/venn1"/>
    <dgm:cxn modelId="{F4C1EDE0-7638-46AD-95B8-43012302F2CD}" type="presParOf" srcId="{4C905F63-C6EF-492C-A1DD-2A51966A0B93}" destId="{0E66D3C7-80BF-43B6-AA39-4203D6FA6022}" srcOrd="1" destOrd="0" presId="urn:microsoft.com/office/officeart/2005/8/layout/venn1"/>
    <dgm:cxn modelId="{B4AA7A90-9145-423A-A53D-AD0CE42311AE}" type="presParOf" srcId="{4C905F63-C6EF-492C-A1DD-2A51966A0B93}" destId="{70E7F862-F031-480B-A81F-33410940E649}" srcOrd="2" destOrd="0" presId="urn:microsoft.com/office/officeart/2005/8/layout/venn1"/>
    <dgm:cxn modelId="{CA906D25-B89C-443A-902A-462DC92C907B}" type="presParOf" srcId="{4C905F63-C6EF-492C-A1DD-2A51966A0B93}" destId="{C540270C-F824-46C0-9195-7C04FC94B584}" srcOrd="3" destOrd="0" presId="urn:microsoft.com/office/officeart/2005/8/layout/venn1"/>
    <dgm:cxn modelId="{39578AB2-5535-4904-B784-891AC27B270E}" type="presParOf" srcId="{4C905F63-C6EF-492C-A1DD-2A51966A0B93}" destId="{3CBF73FA-5470-44E2-8938-BFC4D19EC952}" srcOrd="4" destOrd="0" presId="urn:microsoft.com/office/officeart/2005/8/layout/venn1"/>
    <dgm:cxn modelId="{0D45A88F-BD2F-42D0-A0A9-559D7FFF899C}" type="presParOf" srcId="{4C905F63-C6EF-492C-A1DD-2A51966A0B93}" destId="{37F59E54-523E-4822-BA84-2581189B14E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B6CA11-487D-4207-98DF-10811A80E115}" type="doc">
      <dgm:prSet loTypeId="urn:microsoft.com/office/officeart/2005/8/layout/default#4" loCatId="list" qsTypeId="urn:microsoft.com/office/officeart/2005/8/quickstyle/simple1#10" qsCatId="simple" csTypeId="urn:microsoft.com/office/officeart/2005/8/colors/accent1_2#10" csCatId="accent1" phldr="1"/>
      <dgm:spPr/>
      <dgm:t>
        <a:bodyPr/>
        <a:lstStyle/>
        <a:p>
          <a:endParaRPr lang="en-US"/>
        </a:p>
      </dgm:t>
    </dgm:pt>
    <dgm:pt modelId="{C2FE8953-3156-45E3-846E-F5B5DF26A90B}">
      <dgm:prSet phldrT="[Text]"/>
      <dgm:spPr/>
      <dgm:t>
        <a:bodyPr/>
        <a:lstStyle/>
        <a:p>
          <a:r>
            <a:rPr lang="en-US" dirty="0" err="1" smtClean="0"/>
            <a:t>PrEP</a:t>
          </a:r>
          <a:endParaRPr lang="en-US" dirty="0"/>
        </a:p>
      </dgm:t>
    </dgm:pt>
    <dgm:pt modelId="{F2C04EA3-5403-4715-B904-0D11C9552172}" type="parTrans" cxnId="{B581DFE7-0F8B-4663-A8BE-DEBD2D637F7A}">
      <dgm:prSet/>
      <dgm:spPr/>
      <dgm:t>
        <a:bodyPr/>
        <a:lstStyle/>
        <a:p>
          <a:endParaRPr lang="en-US"/>
        </a:p>
      </dgm:t>
    </dgm:pt>
    <dgm:pt modelId="{704FD253-12F7-4DF2-B246-8E18917EDB16}" type="sibTrans" cxnId="{B581DFE7-0F8B-4663-A8BE-DEBD2D637F7A}">
      <dgm:prSet/>
      <dgm:spPr/>
      <dgm:t>
        <a:bodyPr/>
        <a:lstStyle/>
        <a:p>
          <a:endParaRPr lang="en-US"/>
        </a:p>
      </dgm:t>
    </dgm:pt>
    <dgm:pt modelId="{70B711DA-8B58-4A90-A0AF-8503564987CB}">
      <dgm:prSet phldrT="[Text]"/>
      <dgm:spPr/>
      <dgm:t>
        <a:bodyPr/>
        <a:lstStyle/>
        <a:p>
          <a:r>
            <a:rPr lang="en-US" dirty="0" smtClean="0"/>
            <a:t>HIV Testing</a:t>
          </a:r>
          <a:endParaRPr lang="en-US" dirty="0"/>
        </a:p>
      </dgm:t>
    </dgm:pt>
    <dgm:pt modelId="{A8B528D0-A076-4D04-B838-ADE975D2D012}" type="parTrans" cxnId="{F92BD6FD-C414-43EE-9F49-B310C2FA8BB9}">
      <dgm:prSet/>
      <dgm:spPr/>
      <dgm:t>
        <a:bodyPr/>
        <a:lstStyle/>
        <a:p>
          <a:endParaRPr lang="en-US"/>
        </a:p>
      </dgm:t>
    </dgm:pt>
    <dgm:pt modelId="{263644FA-537B-41B7-B10E-E11BFDA23641}" type="sibTrans" cxnId="{F92BD6FD-C414-43EE-9F49-B310C2FA8BB9}">
      <dgm:prSet/>
      <dgm:spPr/>
      <dgm:t>
        <a:bodyPr/>
        <a:lstStyle/>
        <a:p>
          <a:endParaRPr lang="en-US"/>
        </a:p>
      </dgm:t>
    </dgm:pt>
    <dgm:pt modelId="{62F2F8A5-F4D3-4F7F-9243-D54FD024A33F}">
      <dgm:prSet phldrT="[Text]"/>
      <dgm:spPr/>
      <dgm:t>
        <a:bodyPr/>
        <a:lstStyle/>
        <a:p>
          <a:r>
            <a:rPr lang="en-US" dirty="0" smtClean="0"/>
            <a:t>Stigma</a:t>
          </a:r>
          <a:endParaRPr lang="en-US" dirty="0"/>
        </a:p>
      </dgm:t>
    </dgm:pt>
    <dgm:pt modelId="{D9F12886-EF5B-4195-9F10-91966655ACE5}" type="parTrans" cxnId="{5454667B-3FE6-4589-8EA1-2F4115782E99}">
      <dgm:prSet/>
      <dgm:spPr/>
      <dgm:t>
        <a:bodyPr/>
        <a:lstStyle/>
        <a:p>
          <a:endParaRPr lang="en-US"/>
        </a:p>
      </dgm:t>
    </dgm:pt>
    <dgm:pt modelId="{1969C224-CAB7-4168-8577-58C53D4D3585}" type="sibTrans" cxnId="{5454667B-3FE6-4589-8EA1-2F4115782E99}">
      <dgm:prSet/>
      <dgm:spPr/>
      <dgm:t>
        <a:bodyPr/>
        <a:lstStyle/>
        <a:p>
          <a:endParaRPr lang="en-US"/>
        </a:p>
      </dgm:t>
    </dgm:pt>
    <dgm:pt modelId="{195A17FE-1D24-48B5-A8CB-569DF644F813}">
      <dgm:prSet phldrT="[Text]"/>
      <dgm:spPr/>
      <dgm:t>
        <a:bodyPr/>
        <a:lstStyle/>
        <a:p>
          <a:r>
            <a:rPr lang="en-US" dirty="0" smtClean="0"/>
            <a:t>Treatment</a:t>
          </a:r>
          <a:endParaRPr lang="en-US" dirty="0"/>
        </a:p>
      </dgm:t>
    </dgm:pt>
    <dgm:pt modelId="{78A301D2-7A1F-404B-B7F6-D7F8F51BF9C5}" type="parTrans" cxnId="{3808B5BC-58CA-4736-8D95-3CEA9B743D57}">
      <dgm:prSet/>
      <dgm:spPr/>
      <dgm:t>
        <a:bodyPr/>
        <a:lstStyle/>
        <a:p>
          <a:endParaRPr lang="en-US"/>
        </a:p>
      </dgm:t>
    </dgm:pt>
    <dgm:pt modelId="{EE5CA1E4-92B8-439C-90EB-4F48B260878D}" type="sibTrans" cxnId="{3808B5BC-58CA-4736-8D95-3CEA9B743D57}">
      <dgm:prSet/>
      <dgm:spPr/>
      <dgm:t>
        <a:bodyPr/>
        <a:lstStyle/>
        <a:p>
          <a:endParaRPr lang="en-US"/>
        </a:p>
      </dgm:t>
    </dgm:pt>
    <dgm:pt modelId="{AA6613CC-F569-4288-9BB0-7FA57B44E01A}">
      <dgm:prSet phldrT="[Text]"/>
      <dgm:spPr/>
      <dgm:t>
        <a:bodyPr/>
        <a:lstStyle/>
        <a:p>
          <a:r>
            <a:rPr lang="en-US" dirty="0" smtClean="0"/>
            <a:t>Sexual Health Curriculum</a:t>
          </a:r>
          <a:endParaRPr lang="en-US" dirty="0"/>
        </a:p>
      </dgm:t>
    </dgm:pt>
    <dgm:pt modelId="{6FC3FBEE-D084-4658-8F3C-D1FA3F865F8A}" type="parTrans" cxnId="{DEB68434-8CC8-44E1-AB15-9E792051B447}">
      <dgm:prSet/>
      <dgm:spPr/>
      <dgm:t>
        <a:bodyPr/>
        <a:lstStyle/>
        <a:p>
          <a:endParaRPr lang="en-US"/>
        </a:p>
      </dgm:t>
    </dgm:pt>
    <dgm:pt modelId="{B5F5AE85-5F31-43EF-8694-29BB6034D6C6}" type="sibTrans" cxnId="{DEB68434-8CC8-44E1-AB15-9E792051B447}">
      <dgm:prSet/>
      <dgm:spPr/>
      <dgm:t>
        <a:bodyPr/>
        <a:lstStyle/>
        <a:p>
          <a:endParaRPr lang="en-US"/>
        </a:p>
      </dgm:t>
    </dgm:pt>
    <dgm:pt modelId="{0FD4D28D-1752-4345-B0FD-4E1F902E81A9}">
      <dgm:prSet phldrT="[Text]"/>
      <dgm:spPr/>
      <dgm:t>
        <a:bodyPr/>
        <a:lstStyle/>
        <a:p>
          <a:r>
            <a:rPr lang="en-US" dirty="0" smtClean="0"/>
            <a:t>Screening</a:t>
          </a:r>
          <a:endParaRPr lang="en-US" dirty="0"/>
        </a:p>
      </dgm:t>
    </dgm:pt>
    <dgm:pt modelId="{07A6F3C0-9F83-4FF1-AF3C-2FD1C334D16B}" type="parTrans" cxnId="{20CAEC95-A805-4171-B7BA-257348B0487F}">
      <dgm:prSet/>
      <dgm:spPr/>
      <dgm:t>
        <a:bodyPr/>
        <a:lstStyle/>
        <a:p>
          <a:endParaRPr lang="en-US"/>
        </a:p>
      </dgm:t>
    </dgm:pt>
    <dgm:pt modelId="{F8CCF151-C6F6-4F82-9A3E-7EAE91360014}" type="sibTrans" cxnId="{20CAEC95-A805-4171-B7BA-257348B0487F}">
      <dgm:prSet/>
      <dgm:spPr/>
      <dgm:t>
        <a:bodyPr/>
        <a:lstStyle/>
        <a:p>
          <a:endParaRPr lang="en-US"/>
        </a:p>
      </dgm:t>
    </dgm:pt>
    <dgm:pt modelId="{D838BA16-F10A-44BA-AA36-6F48DF39C6DB}">
      <dgm:prSet phldrT="[Text]"/>
      <dgm:spPr/>
      <dgm:t>
        <a:bodyPr/>
        <a:lstStyle/>
        <a:p>
          <a:r>
            <a:rPr lang="en-US" dirty="0" smtClean="0"/>
            <a:t>Policy – Opt-out Testing in ERs and TX Centers</a:t>
          </a:r>
          <a:endParaRPr lang="en-US" dirty="0"/>
        </a:p>
      </dgm:t>
    </dgm:pt>
    <dgm:pt modelId="{27426604-4AFB-440C-990F-54F61FD86B93}" type="parTrans" cxnId="{58F345F2-D731-4928-BEE3-77C9AF54AF57}">
      <dgm:prSet/>
      <dgm:spPr/>
      <dgm:t>
        <a:bodyPr/>
        <a:lstStyle/>
        <a:p>
          <a:endParaRPr lang="en-US"/>
        </a:p>
      </dgm:t>
    </dgm:pt>
    <dgm:pt modelId="{996E1053-A433-4B9A-B2CF-A06663891416}" type="sibTrans" cxnId="{58F345F2-D731-4928-BEE3-77C9AF54AF57}">
      <dgm:prSet/>
      <dgm:spPr/>
      <dgm:t>
        <a:bodyPr/>
        <a:lstStyle/>
        <a:p>
          <a:endParaRPr lang="en-US"/>
        </a:p>
      </dgm:t>
    </dgm:pt>
    <dgm:pt modelId="{278FA230-D08B-4597-A32D-B17964E20307}">
      <dgm:prSet phldrT="[Text]"/>
      <dgm:spPr/>
      <dgm:t>
        <a:bodyPr/>
        <a:lstStyle/>
        <a:p>
          <a:r>
            <a:rPr lang="en-US" dirty="0" smtClean="0"/>
            <a:t>Linkage to Care</a:t>
          </a:r>
          <a:endParaRPr lang="en-US" dirty="0"/>
        </a:p>
      </dgm:t>
    </dgm:pt>
    <dgm:pt modelId="{DFD92EF5-1D21-49D8-AAA7-12940742F55B}" type="parTrans" cxnId="{266A3E9D-F84A-482D-BBE3-2047854C94B1}">
      <dgm:prSet/>
      <dgm:spPr/>
      <dgm:t>
        <a:bodyPr/>
        <a:lstStyle/>
        <a:p>
          <a:endParaRPr lang="en-US"/>
        </a:p>
      </dgm:t>
    </dgm:pt>
    <dgm:pt modelId="{A8649DCA-C00E-42C1-BE63-69DDA1408B76}" type="sibTrans" cxnId="{266A3E9D-F84A-482D-BBE3-2047854C94B1}">
      <dgm:prSet/>
      <dgm:spPr/>
      <dgm:t>
        <a:bodyPr/>
        <a:lstStyle/>
        <a:p>
          <a:endParaRPr lang="en-US"/>
        </a:p>
      </dgm:t>
    </dgm:pt>
    <dgm:pt modelId="{5854A988-B899-4345-B1A9-290C97010733}" type="pres">
      <dgm:prSet presAssocID="{46B6CA11-487D-4207-98DF-10811A80E115}" presName="diagram" presStyleCnt="0">
        <dgm:presLayoutVars>
          <dgm:dir/>
          <dgm:resizeHandles val="exact"/>
        </dgm:presLayoutVars>
      </dgm:prSet>
      <dgm:spPr/>
      <dgm:t>
        <a:bodyPr/>
        <a:lstStyle/>
        <a:p>
          <a:endParaRPr lang="en-US"/>
        </a:p>
      </dgm:t>
    </dgm:pt>
    <dgm:pt modelId="{16359568-F40C-40D1-9347-27251900714D}" type="pres">
      <dgm:prSet presAssocID="{C2FE8953-3156-45E3-846E-F5B5DF26A90B}" presName="node" presStyleLbl="node1" presStyleIdx="0" presStyleCnt="8">
        <dgm:presLayoutVars>
          <dgm:bulletEnabled val="1"/>
        </dgm:presLayoutVars>
      </dgm:prSet>
      <dgm:spPr/>
      <dgm:t>
        <a:bodyPr/>
        <a:lstStyle/>
        <a:p>
          <a:endParaRPr lang="en-US"/>
        </a:p>
      </dgm:t>
    </dgm:pt>
    <dgm:pt modelId="{A42E3E95-4CB2-40F7-8B18-3092A3749F65}" type="pres">
      <dgm:prSet presAssocID="{704FD253-12F7-4DF2-B246-8E18917EDB16}" presName="sibTrans" presStyleCnt="0"/>
      <dgm:spPr/>
    </dgm:pt>
    <dgm:pt modelId="{2359FB3E-E9F7-4E5B-B588-19DEBE681056}" type="pres">
      <dgm:prSet presAssocID="{70B711DA-8B58-4A90-A0AF-8503564987CB}" presName="node" presStyleLbl="node1" presStyleIdx="1" presStyleCnt="8">
        <dgm:presLayoutVars>
          <dgm:bulletEnabled val="1"/>
        </dgm:presLayoutVars>
      </dgm:prSet>
      <dgm:spPr/>
      <dgm:t>
        <a:bodyPr/>
        <a:lstStyle/>
        <a:p>
          <a:endParaRPr lang="en-US"/>
        </a:p>
      </dgm:t>
    </dgm:pt>
    <dgm:pt modelId="{F9046E60-BFD1-4E19-9D42-BDA8A04FF8B5}" type="pres">
      <dgm:prSet presAssocID="{263644FA-537B-41B7-B10E-E11BFDA23641}" presName="sibTrans" presStyleCnt="0"/>
      <dgm:spPr/>
    </dgm:pt>
    <dgm:pt modelId="{1596172A-9D9B-4062-9FEA-64C1EA7738A0}" type="pres">
      <dgm:prSet presAssocID="{62F2F8A5-F4D3-4F7F-9243-D54FD024A33F}" presName="node" presStyleLbl="node1" presStyleIdx="2" presStyleCnt="8">
        <dgm:presLayoutVars>
          <dgm:bulletEnabled val="1"/>
        </dgm:presLayoutVars>
      </dgm:prSet>
      <dgm:spPr/>
      <dgm:t>
        <a:bodyPr/>
        <a:lstStyle/>
        <a:p>
          <a:endParaRPr lang="en-US"/>
        </a:p>
      </dgm:t>
    </dgm:pt>
    <dgm:pt modelId="{FFAD32F1-320D-47EE-91A8-38C44171ED86}" type="pres">
      <dgm:prSet presAssocID="{1969C224-CAB7-4168-8577-58C53D4D3585}" presName="sibTrans" presStyleCnt="0"/>
      <dgm:spPr/>
    </dgm:pt>
    <dgm:pt modelId="{AF4745D8-269C-4952-BC13-1EBD88A94A39}" type="pres">
      <dgm:prSet presAssocID="{195A17FE-1D24-48B5-A8CB-569DF644F813}" presName="node" presStyleLbl="node1" presStyleIdx="3" presStyleCnt="8">
        <dgm:presLayoutVars>
          <dgm:bulletEnabled val="1"/>
        </dgm:presLayoutVars>
      </dgm:prSet>
      <dgm:spPr/>
      <dgm:t>
        <a:bodyPr/>
        <a:lstStyle/>
        <a:p>
          <a:endParaRPr lang="en-US"/>
        </a:p>
      </dgm:t>
    </dgm:pt>
    <dgm:pt modelId="{F170DFB1-DAC0-439F-BDA8-CB24C56D34D3}" type="pres">
      <dgm:prSet presAssocID="{EE5CA1E4-92B8-439C-90EB-4F48B260878D}" presName="sibTrans" presStyleCnt="0"/>
      <dgm:spPr/>
    </dgm:pt>
    <dgm:pt modelId="{3C589704-E399-482F-AE2C-1CAB8CCDF1C7}" type="pres">
      <dgm:prSet presAssocID="{AA6613CC-F569-4288-9BB0-7FA57B44E01A}" presName="node" presStyleLbl="node1" presStyleIdx="4" presStyleCnt="8">
        <dgm:presLayoutVars>
          <dgm:bulletEnabled val="1"/>
        </dgm:presLayoutVars>
      </dgm:prSet>
      <dgm:spPr/>
      <dgm:t>
        <a:bodyPr/>
        <a:lstStyle/>
        <a:p>
          <a:endParaRPr lang="en-US"/>
        </a:p>
      </dgm:t>
    </dgm:pt>
    <dgm:pt modelId="{D6E875F9-3431-416F-8737-AA7A29E1774C}" type="pres">
      <dgm:prSet presAssocID="{B5F5AE85-5F31-43EF-8694-29BB6034D6C6}" presName="sibTrans" presStyleCnt="0"/>
      <dgm:spPr/>
    </dgm:pt>
    <dgm:pt modelId="{F657DD82-BE56-4C1A-B24F-F73152A2F138}" type="pres">
      <dgm:prSet presAssocID="{0FD4D28D-1752-4345-B0FD-4E1F902E81A9}" presName="node" presStyleLbl="node1" presStyleIdx="5" presStyleCnt="8">
        <dgm:presLayoutVars>
          <dgm:bulletEnabled val="1"/>
        </dgm:presLayoutVars>
      </dgm:prSet>
      <dgm:spPr/>
      <dgm:t>
        <a:bodyPr/>
        <a:lstStyle/>
        <a:p>
          <a:endParaRPr lang="en-US"/>
        </a:p>
      </dgm:t>
    </dgm:pt>
    <dgm:pt modelId="{76891CCF-5809-4B9D-9620-871230D190B0}" type="pres">
      <dgm:prSet presAssocID="{F8CCF151-C6F6-4F82-9A3E-7EAE91360014}" presName="sibTrans" presStyleCnt="0"/>
      <dgm:spPr/>
    </dgm:pt>
    <dgm:pt modelId="{0D8DCAE1-4AC7-4CBF-95AB-8A25DB28D736}" type="pres">
      <dgm:prSet presAssocID="{D838BA16-F10A-44BA-AA36-6F48DF39C6DB}" presName="node" presStyleLbl="node1" presStyleIdx="6" presStyleCnt="8">
        <dgm:presLayoutVars>
          <dgm:bulletEnabled val="1"/>
        </dgm:presLayoutVars>
      </dgm:prSet>
      <dgm:spPr/>
      <dgm:t>
        <a:bodyPr/>
        <a:lstStyle/>
        <a:p>
          <a:endParaRPr lang="en-US"/>
        </a:p>
      </dgm:t>
    </dgm:pt>
    <dgm:pt modelId="{BF933486-60A0-45CF-9610-D57D246EB6A8}" type="pres">
      <dgm:prSet presAssocID="{996E1053-A433-4B9A-B2CF-A06663891416}" presName="sibTrans" presStyleCnt="0"/>
      <dgm:spPr/>
    </dgm:pt>
    <dgm:pt modelId="{511756D6-9736-4BF3-85F8-4665CFED18FA}" type="pres">
      <dgm:prSet presAssocID="{278FA230-D08B-4597-A32D-B17964E20307}" presName="node" presStyleLbl="node1" presStyleIdx="7" presStyleCnt="8">
        <dgm:presLayoutVars>
          <dgm:bulletEnabled val="1"/>
        </dgm:presLayoutVars>
      </dgm:prSet>
      <dgm:spPr/>
      <dgm:t>
        <a:bodyPr/>
        <a:lstStyle/>
        <a:p>
          <a:endParaRPr lang="en-US"/>
        </a:p>
      </dgm:t>
    </dgm:pt>
  </dgm:ptLst>
  <dgm:cxnLst>
    <dgm:cxn modelId="{49E8F6EB-3249-4045-97CF-916A8D874697}" type="presOf" srcId="{195A17FE-1D24-48B5-A8CB-569DF644F813}" destId="{AF4745D8-269C-4952-BC13-1EBD88A94A39}" srcOrd="0" destOrd="0" presId="urn:microsoft.com/office/officeart/2005/8/layout/default#4"/>
    <dgm:cxn modelId="{2CA067DF-C6CE-4870-B05F-E11F7D4A309B}" type="presOf" srcId="{46B6CA11-487D-4207-98DF-10811A80E115}" destId="{5854A988-B899-4345-B1A9-290C97010733}" srcOrd="0" destOrd="0" presId="urn:microsoft.com/office/officeart/2005/8/layout/default#4"/>
    <dgm:cxn modelId="{2081E7D0-7565-41C0-8103-91EE0BF8D325}" type="presOf" srcId="{278FA230-D08B-4597-A32D-B17964E20307}" destId="{511756D6-9736-4BF3-85F8-4665CFED18FA}" srcOrd="0" destOrd="0" presId="urn:microsoft.com/office/officeart/2005/8/layout/default#4"/>
    <dgm:cxn modelId="{9503A462-E837-4360-B753-8EDBF0595E31}" type="presOf" srcId="{0FD4D28D-1752-4345-B0FD-4E1F902E81A9}" destId="{F657DD82-BE56-4C1A-B24F-F73152A2F138}" srcOrd="0" destOrd="0" presId="urn:microsoft.com/office/officeart/2005/8/layout/default#4"/>
    <dgm:cxn modelId="{3808B5BC-58CA-4736-8D95-3CEA9B743D57}" srcId="{46B6CA11-487D-4207-98DF-10811A80E115}" destId="{195A17FE-1D24-48B5-A8CB-569DF644F813}" srcOrd="3" destOrd="0" parTransId="{78A301D2-7A1F-404B-B7F6-D7F8F51BF9C5}" sibTransId="{EE5CA1E4-92B8-439C-90EB-4F48B260878D}"/>
    <dgm:cxn modelId="{5454667B-3FE6-4589-8EA1-2F4115782E99}" srcId="{46B6CA11-487D-4207-98DF-10811A80E115}" destId="{62F2F8A5-F4D3-4F7F-9243-D54FD024A33F}" srcOrd="2" destOrd="0" parTransId="{D9F12886-EF5B-4195-9F10-91966655ACE5}" sibTransId="{1969C224-CAB7-4168-8577-58C53D4D3585}"/>
    <dgm:cxn modelId="{B581DFE7-0F8B-4663-A8BE-DEBD2D637F7A}" srcId="{46B6CA11-487D-4207-98DF-10811A80E115}" destId="{C2FE8953-3156-45E3-846E-F5B5DF26A90B}" srcOrd="0" destOrd="0" parTransId="{F2C04EA3-5403-4715-B904-0D11C9552172}" sibTransId="{704FD253-12F7-4DF2-B246-8E18917EDB16}"/>
    <dgm:cxn modelId="{20CAEC95-A805-4171-B7BA-257348B0487F}" srcId="{46B6CA11-487D-4207-98DF-10811A80E115}" destId="{0FD4D28D-1752-4345-B0FD-4E1F902E81A9}" srcOrd="5" destOrd="0" parTransId="{07A6F3C0-9F83-4FF1-AF3C-2FD1C334D16B}" sibTransId="{F8CCF151-C6F6-4F82-9A3E-7EAE91360014}"/>
    <dgm:cxn modelId="{9557399C-FB6F-458C-8083-A0C5E8084A45}" type="presOf" srcId="{AA6613CC-F569-4288-9BB0-7FA57B44E01A}" destId="{3C589704-E399-482F-AE2C-1CAB8CCDF1C7}" srcOrd="0" destOrd="0" presId="urn:microsoft.com/office/officeart/2005/8/layout/default#4"/>
    <dgm:cxn modelId="{082609CE-90F8-4C11-A945-D171CDA7ED09}" type="presOf" srcId="{C2FE8953-3156-45E3-846E-F5B5DF26A90B}" destId="{16359568-F40C-40D1-9347-27251900714D}" srcOrd="0" destOrd="0" presId="urn:microsoft.com/office/officeart/2005/8/layout/default#4"/>
    <dgm:cxn modelId="{266A3E9D-F84A-482D-BBE3-2047854C94B1}" srcId="{46B6CA11-487D-4207-98DF-10811A80E115}" destId="{278FA230-D08B-4597-A32D-B17964E20307}" srcOrd="7" destOrd="0" parTransId="{DFD92EF5-1D21-49D8-AAA7-12940742F55B}" sibTransId="{A8649DCA-C00E-42C1-BE63-69DDA1408B76}"/>
    <dgm:cxn modelId="{F92BD6FD-C414-43EE-9F49-B310C2FA8BB9}" srcId="{46B6CA11-487D-4207-98DF-10811A80E115}" destId="{70B711DA-8B58-4A90-A0AF-8503564987CB}" srcOrd="1" destOrd="0" parTransId="{A8B528D0-A076-4D04-B838-ADE975D2D012}" sibTransId="{263644FA-537B-41B7-B10E-E11BFDA23641}"/>
    <dgm:cxn modelId="{FF1B3B0D-FB38-49E1-9A2F-4B04707E58A6}" type="presOf" srcId="{70B711DA-8B58-4A90-A0AF-8503564987CB}" destId="{2359FB3E-E9F7-4E5B-B588-19DEBE681056}" srcOrd="0" destOrd="0" presId="urn:microsoft.com/office/officeart/2005/8/layout/default#4"/>
    <dgm:cxn modelId="{58F345F2-D731-4928-BEE3-77C9AF54AF57}" srcId="{46B6CA11-487D-4207-98DF-10811A80E115}" destId="{D838BA16-F10A-44BA-AA36-6F48DF39C6DB}" srcOrd="6" destOrd="0" parTransId="{27426604-4AFB-440C-990F-54F61FD86B93}" sibTransId="{996E1053-A433-4B9A-B2CF-A06663891416}"/>
    <dgm:cxn modelId="{F9675A1A-029D-41F6-9D70-A1A80484D0AE}" type="presOf" srcId="{D838BA16-F10A-44BA-AA36-6F48DF39C6DB}" destId="{0D8DCAE1-4AC7-4CBF-95AB-8A25DB28D736}" srcOrd="0" destOrd="0" presId="urn:microsoft.com/office/officeart/2005/8/layout/default#4"/>
    <dgm:cxn modelId="{DEB68434-8CC8-44E1-AB15-9E792051B447}" srcId="{46B6CA11-487D-4207-98DF-10811A80E115}" destId="{AA6613CC-F569-4288-9BB0-7FA57B44E01A}" srcOrd="4" destOrd="0" parTransId="{6FC3FBEE-D084-4658-8F3C-D1FA3F865F8A}" sibTransId="{B5F5AE85-5F31-43EF-8694-29BB6034D6C6}"/>
    <dgm:cxn modelId="{8EA3E97A-8C86-4570-9C48-04A02E5E7C71}" type="presOf" srcId="{62F2F8A5-F4D3-4F7F-9243-D54FD024A33F}" destId="{1596172A-9D9B-4062-9FEA-64C1EA7738A0}" srcOrd="0" destOrd="0" presId="urn:microsoft.com/office/officeart/2005/8/layout/default#4"/>
    <dgm:cxn modelId="{C847124F-5E69-47A6-9D68-01DD383DF0BF}" type="presParOf" srcId="{5854A988-B899-4345-B1A9-290C97010733}" destId="{16359568-F40C-40D1-9347-27251900714D}" srcOrd="0" destOrd="0" presId="urn:microsoft.com/office/officeart/2005/8/layout/default#4"/>
    <dgm:cxn modelId="{E298A57D-333C-4E5D-972A-94B145209B64}" type="presParOf" srcId="{5854A988-B899-4345-B1A9-290C97010733}" destId="{A42E3E95-4CB2-40F7-8B18-3092A3749F65}" srcOrd="1" destOrd="0" presId="urn:microsoft.com/office/officeart/2005/8/layout/default#4"/>
    <dgm:cxn modelId="{A664ACDA-265F-49D2-BB1F-9CBA56CA5FD0}" type="presParOf" srcId="{5854A988-B899-4345-B1A9-290C97010733}" destId="{2359FB3E-E9F7-4E5B-B588-19DEBE681056}" srcOrd="2" destOrd="0" presId="urn:microsoft.com/office/officeart/2005/8/layout/default#4"/>
    <dgm:cxn modelId="{1A9093DA-FDCA-4D1A-8C04-634ABA517813}" type="presParOf" srcId="{5854A988-B899-4345-B1A9-290C97010733}" destId="{F9046E60-BFD1-4E19-9D42-BDA8A04FF8B5}" srcOrd="3" destOrd="0" presId="urn:microsoft.com/office/officeart/2005/8/layout/default#4"/>
    <dgm:cxn modelId="{936A791E-E425-4ABD-B638-3634E44BED0D}" type="presParOf" srcId="{5854A988-B899-4345-B1A9-290C97010733}" destId="{1596172A-9D9B-4062-9FEA-64C1EA7738A0}" srcOrd="4" destOrd="0" presId="urn:microsoft.com/office/officeart/2005/8/layout/default#4"/>
    <dgm:cxn modelId="{34E012BC-13C4-457F-97A6-39FB2CA0E442}" type="presParOf" srcId="{5854A988-B899-4345-B1A9-290C97010733}" destId="{FFAD32F1-320D-47EE-91A8-38C44171ED86}" srcOrd="5" destOrd="0" presId="urn:microsoft.com/office/officeart/2005/8/layout/default#4"/>
    <dgm:cxn modelId="{5F3F3A38-BD56-4295-A06A-294879DA96E2}" type="presParOf" srcId="{5854A988-B899-4345-B1A9-290C97010733}" destId="{AF4745D8-269C-4952-BC13-1EBD88A94A39}" srcOrd="6" destOrd="0" presId="urn:microsoft.com/office/officeart/2005/8/layout/default#4"/>
    <dgm:cxn modelId="{D5A9772C-FC49-4AD3-B81B-779CE2D59439}" type="presParOf" srcId="{5854A988-B899-4345-B1A9-290C97010733}" destId="{F170DFB1-DAC0-439F-BDA8-CB24C56D34D3}" srcOrd="7" destOrd="0" presId="urn:microsoft.com/office/officeart/2005/8/layout/default#4"/>
    <dgm:cxn modelId="{880A7EA3-4559-43DF-8E7F-C4BFDFED7525}" type="presParOf" srcId="{5854A988-B899-4345-B1A9-290C97010733}" destId="{3C589704-E399-482F-AE2C-1CAB8CCDF1C7}" srcOrd="8" destOrd="0" presId="urn:microsoft.com/office/officeart/2005/8/layout/default#4"/>
    <dgm:cxn modelId="{E03877D6-A80E-4914-B540-2ED8B67E787C}" type="presParOf" srcId="{5854A988-B899-4345-B1A9-290C97010733}" destId="{D6E875F9-3431-416F-8737-AA7A29E1774C}" srcOrd="9" destOrd="0" presId="urn:microsoft.com/office/officeart/2005/8/layout/default#4"/>
    <dgm:cxn modelId="{C2B579A4-603A-4F31-A5E4-4AB300F96C2D}" type="presParOf" srcId="{5854A988-B899-4345-B1A9-290C97010733}" destId="{F657DD82-BE56-4C1A-B24F-F73152A2F138}" srcOrd="10" destOrd="0" presId="urn:microsoft.com/office/officeart/2005/8/layout/default#4"/>
    <dgm:cxn modelId="{F1EEDA8D-CD08-4E47-A43B-0AE29502A782}" type="presParOf" srcId="{5854A988-B899-4345-B1A9-290C97010733}" destId="{76891CCF-5809-4B9D-9620-871230D190B0}" srcOrd="11" destOrd="0" presId="urn:microsoft.com/office/officeart/2005/8/layout/default#4"/>
    <dgm:cxn modelId="{4992087D-B31C-4CB5-8FAA-F1D7DE8C3604}" type="presParOf" srcId="{5854A988-B899-4345-B1A9-290C97010733}" destId="{0D8DCAE1-4AC7-4CBF-95AB-8A25DB28D736}" srcOrd="12" destOrd="0" presId="urn:microsoft.com/office/officeart/2005/8/layout/default#4"/>
    <dgm:cxn modelId="{393DB142-23D5-4E79-B2D3-1E0CB0657DAD}" type="presParOf" srcId="{5854A988-B899-4345-B1A9-290C97010733}" destId="{BF933486-60A0-45CF-9610-D57D246EB6A8}" srcOrd="13" destOrd="0" presId="urn:microsoft.com/office/officeart/2005/8/layout/default#4"/>
    <dgm:cxn modelId="{24EBAF31-BECE-467E-8BBC-A767B09710C8}" type="presParOf" srcId="{5854A988-B899-4345-B1A9-290C97010733}" destId="{511756D6-9736-4BF3-85F8-4665CFED18FA}" srcOrd="14"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66DD8F-5772-486F-A516-701FD88273F1}" type="doc">
      <dgm:prSet loTypeId="urn:microsoft.com/office/officeart/2005/8/layout/pyramid1" loCatId="pyramid" qsTypeId="urn:microsoft.com/office/officeart/2005/8/quickstyle/3d5" qsCatId="3D" csTypeId="urn:microsoft.com/office/officeart/2005/8/colors/accent1_4" csCatId="accent1" phldr="1"/>
      <dgm:spPr/>
    </dgm:pt>
    <dgm:pt modelId="{96619C7A-9EBE-4840-8D25-9F7FA1CE7DF3}">
      <dgm:prSet phldrT="[Text]"/>
      <dgm:spPr/>
      <dgm:t>
        <a:bodyPr/>
        <a:lstStyle/>
        <a:p>
          <a:r>
            <a:rPr lang="en-US" b="1" dirty="0" smtClean="0">
              <a:solidFill>
                <a:schemeClr val="bg1"/>
              </a:solidFill>
            </a:rPr>
            <a:t>Medicare – 1,500</a:t>
          </a:r>
          <a:endParaRPr lang="en-US" b="1" dirty="0">
            <a:solidFill>
              <a:schemeClr val="bg1"/>
            </a:solidFill>
          </a:endParaRPr>
        </a:p>
      </dgm:t>
    </dgm:pt>
    <dgm:pt modelId="{3ECD5149-ABC9-4B24-97E7-35C59234313F}" type="parTrans" cxnId="{D9755908-A462-4BCA-A23C-34879C5A8883}">
      <dgm:prSet/>
      <dgm:spPr/>
      <dgm:t>
        <a:bodyPr/>
        <a:lstStyle/>
        <a:p>
          <a:endParaRPr lang="en-US"/>
        </a:p>
      </dgm:t>
    </dgm:pt>
    <dgm:pt modelId="{21387142-0A17-4369-84D4-7814AC66BD3C}" type="sibTrans" cxnId="{D9755908-A462-4BCA-A23C-34879C5A8883}">
      <dgm:prSet/>
      <dgm:spPr/>
      <dgm:t>
        <a:bodyPr/>
        <a:lstStyle/>
        <a:p>
          <a:endParaRPr lang="en-US"/>
        </a:p>
      </dgm:t>
    </dgm:pt>
    <dgm:pt modelId="{57E6D75C-E896-4159-8183-9F4B6B68617E}">
      <dgm:prSet phldrT="[Text]"/>
      <dgm:spPr/>
      <dgm:t>
        <a:bodyPr/>
        <a:lstStyle/>
        <a:p>
          <a:r>
            <a:rPr lang="en-US" b="1" dirty="0" smtClean="0">
              <a:solidFill>
                <a:schemeClr val="bg1"/>
              </a:solidFill>
            </a:rPr>
            <a:t>Insurance Continuation – 2,300</a:t>
          </a:r>
          <a:endParaRPr lang="en-US" b="1" dirty="0">
            <a:solidFill>
              <a:schemeClr val="bg1"/>
            </a:solidFill>
          </a:endParaRPr>
        </a:p>
      </dgm:t>
    </dgm:pt>
    <dgm:pt modelId="{CE033B03-FD7D-4F79-87A9-53D4A6BF9F8B}" type="parTrans" cxnId="{69E6EAAE-BFA6-4856-A30A-CCDC023586BF}">
      <dgm:prSet/>
      <dgm:spPr/>
      <dgm:t>
        <a:bodyPr/>
        <a:lstStyle/>
        <a:p>
          <a:endParaRPr lang="en-US"/>
        </a:p>
      </dgm:t>
    </dgm:pt>
    <dgm:pt modelId="{457DF6C9-B422-4D84-B586-8283BA05C169}" type="sibTrans" cxnId="{69E6EAAE-BFA6-4856-A30A-CCDC023586BF}">
      <dgm:prSet/>
      <dgm:spPr/>
      <dgm:t>
        <a:bodyPr/>
        <a:lstStyle/>
        <a:p>
          <a:endParaRPr lang="en-US"/>
        </a:p>
      </dgm:t>
    </dgm:pt>
    <dgm:pt modelId="{BCEAC90F-7B8B-4291-B428-FB5B052A1D86}">
      <dgm:prSet phldrT="[Text]"/>
      <dgm:spPr/>
      <dgm:t>
        <a:bodyPr/>
        <a:lstStyle/>
        <a:p>
          <a:r>
            <a:rPr lang="en-US" b="1" dirty="0" smtClean="0">
              <a:solidFill>
                <a:schemeClr val="bg1"/>
              </a:solidFill>
            </a:rPr>
            <a:t>Medicaid – 3,800</a:t>
          </a:r>
          <a:endParaRPr lang="en-US" b="1" dirty="0">
            <a:solidFill>
              <a:schemeClr val="bg1"/>
            </a:solidFill>
          </a:endParaRPr>
        </a:p>
      </dgm:t>
    </dgm:pt>
    <dgm:pt modelId="{B9B6A2E4-0F31-4F2C-A9D9-05E6D12728D4}" type="parTrans" cxnId="{62E10EA7-E4E2-462C-B686-5B653F5E5401}">
      <dgm:prSet/>
      <dgm:spPr/>
      <dgm:t>
        <a:bodyPr/>
        <a:lstStyle/>
        <a:p>
          <a:endParaRPr lang="en-US"/>
        </a:p>
      </dgm:t>
    </dgm:pt>
    <dgm:pt modelId="{26EB775B-20DB-430F-8801-8FDCA812A4DA}" type="sibTrans" cxnId="{62E10EA7-E4E2-462C-B686-5B653F5E5401}">
      <dgm:prSet/>
      <dgm:spPr/>
      <dgm:t>
        <a:bodyPr/>
        <a:lstStyle/>
        <a:p>
          <a:endParaRPr lang="en-US"/>
        </a:p>
      </dgm:t>
    </dgm:pt>
    <dgm:pt modelId="{83C56DA0-93E4-4750-B7A5-5D1E35D0AF29}">
      <dgm:prSet phldrT="[Text]"/>
      <dgm:spPr/>
      <dgm:t>
        <a:bodyPr/>
        <a:lstStyle/>
        <a:p>
          <a:r>
            <a:rPr lang="en-US" b="1" dirty="0" smtClean="0">
              <a:solidFill>
                <a:schemeClr val="bg1"/>
              </a:solidFill>
            </a:rPr>
            <a:t>Employer/Private Coverage - Unknown</a:t>
          </a:r>
          <a:endParaRPr lang="en-US" b="1" dirty="0">
            <a:solidFill>
              <a:schemeClr val="bg1"/>
            </a:solidFill>
          </a:endParaRPr>
        </a:p>
      </dgm:t>
    </dgm:pt>
    <dgm:pt modelId="{C8F5BD13-537E-44E8-ACDA-7D6184672EE4}" type="parTrans" cxnId="{B8AE90A1-3AF3-4C59-8C35-4F98DA5FB9F2}">
      <dgm:prSet/>
      <dgm:spPr/>
      <dgm:t>
        <a:bodyPr/>
        <a:lstStyle/>
        <a:p>
          <a:endParaRPr lang="en-US"/>
        </a:p>
      </dgm:t>
    </dgm:pt>
    <dgm:pt modelId="{ACF2027D-A2B8-4632-9B8A-A0409558B357}" type="sibTrans" cxnId="{B8AE90A1-3AF3-4C59-8C35-4F98DA5FB9F2}">
      <dgm:prSet/>
      <dgm:spPr/>
      <dgm:t>
        <a:bodyPr/>
        <a:lstStyle/>
        <a:p>
          <a:endParaRPr lang="en-US"/>
        </a:p>
      </dgm:t>
    </dgm:pt>
    <dgm:pt modelId="{712D4383-E320-481B-ABC0-C8029452E882}">
      <dgm:prSet phldrT="[Text]"/>
      <dgm:spPr/>
      <dgm:t>
        <a:bodyPr/>
        <a:lstStyle/>
        <a:p>
          <a:r>
            <a:rPr lang="en-US" b="1" dirty="0" smtClean="0">
              <a:solidFill>
                <a:schemeClr val="bg1"/>
              </a:solidFill>
            </a:rPr>
            <a:t>Unknown</a:t>
          </a:r>
          <a:endParaRPr lang="en-US" b="1" dirty="0">
            <a:solidFill>
              <a:schemeClr val="bg1"/>
            </a:solidFill>
          </a:endParaRPr>
        </a:p>
      </dgm:t>
    </dgm:pt>
    <dgm:pt modelId="{14A65CDF-5135-4473-9363-9A9A091F0D4A}" type="parTrans" cxnId="{69367C6D-9336-4849-9234-0E95B3E86D95}">
      <dgm:prSet/>
      <dgm:spPr/>
      <dgm:t>
        <a:bodyPr/>
        <a:lstStyle/>
        <a:p>
          <a:endParaRPr lang="en-US"/>
        </a:p>
      </dgm:t>
    </dgm:pt>
    <dgm:pt modelId="{3D01C3A8-4C29-420C-9161-9CA9E2674FC7}" type="sibTrans" cxnId="{69367C6D-9336-4849-9234-0E95B3E86D95}">
      <dgm:prSet/>
      <dgm:spPr/>
      <dgm:t>
        <a:bodyPr/>
        <a:lstStyle/>
        <a:p>
          <a:endParaRPr lang="en-US"/>
        </a:p>
      </dgm:t>
    </dgm:pt>
    <dgm:pt modelId="{08071EBC-745F-4449-B961-42860FA8CEDE}">
      <dgm:prSet phldrT="[Text]"/>
      <dgm:spPr/>
      <dgm:t>
        <a:bodyPr/>
        <a:lstStyle/>
        <a:p>
          <a:r>
            <a:rPr lang="en-US" b="1" dirty="0" smtClean="0">
              <a:solidFill>
                <a:schemeClr val="bg1"/>
              </a:solidFill>
            </a:rPr>
            <a:t>ADAP – 1,200</a:t>
          </a:r>
          <a:endParaRPr lang="en-US" b="1" dirty="0">
            <a:solidFill>
              <a:schemeClr val="bg1"/>
            </a:solidFill>
          </a:endParaRPr>
        </a:p>
      </dgm:t>
    </dgm:pt>
    <dgm:pt modelId="{C081FC25-FD72-4D1C-B4F4-7A14B7E90875}" type="parTrans" cxnId="{3FC8AC12-DA9A-4D36-A923-DFB2A7F737FA}">
      <dgm:prSet/>
      <dgm:spPr/>
      <dgm:t>
        <a:bodyPr/>
        <a:lstStyle/>
        <a:p>
          <a:endParaRPr lang="en-US"/>
        </a:p>
      </dgm:t>
    </dgm:pt>
    <dgm:pt modelId="{1BC9CEB3-3C7A-480F-95A4-F345FB63F1AA}" type="sibTrans" cxnId="{3FC8AC12-DA9A-4D36-A923-DFB2A7F737FA}">
      <dgm:prSet/>
      <dgm:spPr/>
      <dgm:t>
        <a:bodyPr/>
        <a:lstStyle/>
        <a:p>
          <a:endParaRPr lang="en-US"/>
        </a:p>
      </dgm:t>
    </dgm:pt>
    <dgm:pt modelId="{3918F3F9-ED5D-4542-95C3-F2AB55627587}" type="pres">
      <dgm:prSet presAssocID="{2466DD8F-5772-486F-A516-701FD88273F1}" presName="Name0" presStyleCnt="0">
        <dgm:presLayoutVars>
          <dgm:dir/>
          <dgm:animLvl val="lvl"/>
          <dgm:resizeHandles val="exact"/>
        </dgm:presLayoutVars>
      </dgm:prSet>
      <dgm:spPr/>
    </dgm:pt>
    <dgm:pt modelId="{A2238D81-6F41-415A-A5EA-F5EA0788B3F1}" type="pres">
      <dgm:prSet presAssocID="{712D4383-E320-481B-ABC0-C8029452E882}" presName="Name8" presStyleCnt="0"/>
      <dgm:spPr/>
    </dgm:pt>
    <dgm:pt modelId="{026E6177-FAA3-42C4-9C22-4781FFC95F0E}" type="pres">
      <dgm:prSet presAssocID="{712D4383-E320-481B-ABC0-C8029452E882}" presName="level" presStyleLbl="node1" presStyleIdx="0" presStyleCnt="6">
        <dgm:presLayoutVars>
          <dgm:chMax val="1"/>
          <dgm:bulletEnabled val="1"/>
        </dgm:presLayoutVars>
      </dgm:prSet>
      <dgm:spPr/>
      <dgm:t>
        <a:bodyPr/>
        <a:lstStyle/>
        <a:p>
          <a:endParaRPr lang="en-US"/>
        </a:p>
      </dgm:t>
    </dgm:pt>
    <dgm:pt modelId="{4AB12229-E610-43E6-A8B2-59131AC142F3}" type="pres">
      <dgm:prSet presAssocID="{712D4383-E320-481B-ABC0-C8029452E882}" presName="levelTx" presStyleLbl="revTx" presStyleIdx="0" presStyleCnt="0">
        <dgm:presLayoutVars>
          <dgm:chMax val="1"/>
          <dgm:bulletEnabled val="1"/>
        </dgm:presLayoutVars>
      </dgm:prSet>
      <dgm:spPr/>
      <dgm:t>
        <a:bodyPr/>
        <a:lstStyle/>
        <a:p>
          <a:endParaRPr lang="en-US"/>
        </a:p>
      </dgm:t>
    </dgm:pt>
    <dgm:pt modelId="{CE309653-29A0-4EC4-B67E-2396F0762FEB}" type="pres">
      <dgm:prSet presAssocID="{83C56DA0-93E4-4750-B7A5-5D1E35D0AF29}" presName="Name8" presStyleCnt="0"/>
      <dgm:spPr/>
    </dgm:pt>
    <dgm:pt modelId="{542B7CC9-2801-4C72-AE5E-CDE9998573E6}" type="pres">
      <dgm:prSet presAssocID="{83C56DA0-93E4-4750-B7A5-5D1E35D0AF29}" presName="level" presStyleLbl="node1" presStyleIdx="1" presStyleCnt="6">
        <dgm:presLayoutVars>
          <dgm:chMax val="1"/>
          <dgm:bulletEnabled val="1"/>
        </dgm:presLayoutVars>
      </dgm:prSet>
      <dgm:spPr/>
      <dgm:t>
        <a:bodyPr/>
        <a:lstStyle/>
        <a:p>
          <a:endParaRPr lang="en-US"/>
        </a:p>
      </dgm:t>
    </dgm:pt>
    <dgm:pt modelId="{D468F1A7-62B2-47B8-9867-1557B5D91E78}" type="pres">
      <dgm:prSet presAssocID="{83C56DA0-93E4-4750-B7A5-5D1E35D0AF29}" presName="levelTx" presStyleLbl="revTx" presStyleIdx="0" presStyleCnt="0">
        <dgm:presLayoutVars>
          <dgm:chMax val="1"/>
          <dgm:bulletEnabled val="1"/>
        </dgm:presLayoutVars>
      </dgm:prSet>
      <dgm:spPr/>
      <dgm:t>
        <a:bodyPr/>
        <a:lstStyle/>
        <a:p>
          <a:endParaRPr lang="en-US"/>
        </a:p>
      </dgm:t>
    </dgm:pt>
    <dgm:pt modelId="{BC1D4FF9-3D5D-4BB2-9F16-5C786D0133DA}" type="pres">
      <dgm:prSet presAssocID="{08071EBC-745F-4449-B961-42860FA8CEDE}" presName="Name8" presStyleCnt="0"/>
      <dgm:spPr/>
    </dgm:pt>
    <dgm:pt modelId="{C582C927-0863-4EC0-86FC-373021E0D816}" type="pres">
      <dgm:prSet presAssocID="{08071EBC-745F-4449-B961-42860FA8CEDE}" presName="level" presStyleLbl="node1" presStyleIdx="2" presStyleCnt="6">
        <dgm:presLayoutVars>
          <dgm:chMax val="1"/>
          <dgm:bulletEnabled val="1"/>
        </dgm:presLayoutVars>
      </dgm:prSet>
      <dgm:spPr/>
      <dgm:t>
        <a:bodyPr/>
        <a:lstStyle/>
        <a:p>
          <a:endParaRPr lang="en-US"/>
        </a:p>
      </dgm:t>
    </dgm:pt>
    <dgm:pt modelId="{E88A9062-F85D-492B-9CAB-98C83488612C}" type="pres">
      <dgm:prSet presAssocID="{08071EBC-745F-4449-B961-42860FA8CEDE}" presName="levelTx" presStyleLbl="revTx" presStyleIdx="0" presStyleCnt="0">
        <dgm:presLayoutVars>
          <dgm:chMax val="1"/>
          <dgm:bulletEnabled val="1"/>
        </dgm:presLayoutVars>
      </dgm:prSet>
      <dgm:spPr/>
      <dgm:t>
        <a:bodyPr/>
        <a:lstStyle/>
        <a:p>
          <a:endParaRPr lang="en-US"/>
        </a:p>
      </dgm:t>
    </dgm:pt>
    <dgm:pt modelId="{744D8FF9-6111-4183-BF18-3CA0195CE2B9}" type="pres">
      <dgm:prSet presAssocID="{96619C7A-9EBE-4840-8D25-9F7FA1CE7DF3}" presName="Name8" presStyleCnt="0"/>
      <dgm:spPr/>
    </dgm:pt>
    <dgm:pt modelId="{B759BA0A-3914-4264-AA1A-D44901588BCF}" type="pres">
      <dgm:prSet presAssocID="{96619C7A-9EBE-4840-8D25-9F7FA1CE7DF3}" presName="level" presStyleLbl="node1" presStyleIdx="3" presStyleCnt="6">
        <dgm:presLayoutVars>
          <dgm:chMax val="1"/>
          <dgm:bulletEnabled val="1"/>
        </dgm:presLayoutVars>
      </dgm:prSet>
      <dgm:spPr/>
      <dgm:t>
        <a:bodyPr/>
        <a:lstStyle/>
        <a:p>
          <a:endParaRPr lang="en-US"/>
        </a:p>
      </dgm:t>
    </dgm:pt>
    <dgm:pt modelId="{282CDC46-32A4-4AAD-96E0-1501CFE9A97B}" type="pres">
      <dgm:prSet presAssocID="{96619C7A-9EBE-4840-8D25-9F7FA1CE7DF3}" presName="levelTx" presStyleLbl="revTx" presStyleIdx="0" presStyleCnt="0">
        <dgm:presLayoutVars>
          <dgm:chMax val="1"/>
          <dgm:bulletEnabled val="1"/>
        </dgm:presLayoutVars>
      </dgm:prSet>
      <dgm:spPr/>
      <dgm:t>
        <a:bodyPr/>
        <a:lstStyle/>
        <a:p>
          <a:endParaRPr lang="en-US"/>
        </a:p>
      </dgm:t>
    </dgm:pt>
    <dgm:pt modelId="{3258492A-4CF2-40EF-A321-8B8BC2346CFC}" type="pres">
      <dgm:prSet presAssocID="{57E6D75C-E896-4159-8183-9F4B6B68617E}" presName="Name8" presStyleCnt="0"/>
      <dgm:spPr/>
    </dgm:pt>
    <dgm:pt modelId="{58D74968-381A-40A1-BF43-9753FA304D3A}" type="pres">
      <dgm:prSet presAssocID="{57E6D75C-E896-4159-8183-9F4B6B68617E}" presName="level" presStyleLbl="node1" presStyleIdx="4" presStyleCnt="6">
        <dgm:presLayoutVars>
          <dgm:chMax val="1"/>
          <dgm:bulletEnabled val="1"/>
        </dgm:presLayoutVars>
      </dgm:prSet>
      <dgm:spPr/>
      <dgm:t>
        <a:bodyPr/>
        <a:lstStyle/>
        <a:p>
          <a:endParaRPr lang="en-US"/>
        </a:p>
      </dgm:t>
    </dgm:pt>
    <dgm:pt modelId="{4A7E96C7-0534-4497-9229-539A911A3F93}" type="pres">
      <dgm:prSet presAssocID="{57E6D75C-E896-4159-8183-9F4B6B68617E}" presName="levelTx" presStyleLbl="revTx" presStyleIdx="0" presStyleCnt="0">
        <dgm:presLayoutVars>
          <dgm:chMax val="1"/>
          <dgm:bulletEnabled val="1"/>
        </dgm:presLayoutVars>
      </dgm:prSet>
      <dgm:spPr/>
      <dgm:t>
        <a:bodyPr/>
        <a:lstStyle/>
        <a:p>
          <a:endParaRPr lang="en-US"/>
        </a:p>
      </dgm:t>
    </dgm:pt>
    <dgm:pt modelId="{B8248E04-C5A4-4C65-AE70-D8D777D14C75}" type="pres">
      <dgm:prSet presAssocID="{BCEAC90F-7B8B-4291-B428-FB5B052A1D86}" presName="Name8" presStyleCnt="0"/>
      <dgm:spPr/>
    </dgm:pt>
    <dgm:pt modelId="{84F8066F-2C08-447B-8655-93C9953C10A6}" type="pres">
      <dgm:prSet presAssocID="{BCEAC90F-7B8B-4291-B428-FB5B052A1D86}" presName="level" presStyleLbl="node1" presStyleIdx="5" presStyleCnt="6">
        <dgm:presLayoutVars>
          <dgm:chMax val="1"/>
          <dgm:bulletEnabled val="1"/>
        </dgm:presLayoutVars>
      </dgm:prSet>
      <dgm:spPr/>
      <dgm:t>
        <a:bodyPr/>
        <a:lstStyle/>
        <a:p>
          <a:endParaRPr lang="en-US"/>
        </a:p>
      </dgm:t>
    </dgm:pt>
    <dgm:pt modelId="{89BBAC50-EB03-48E2-B8BE-1D09BA961306}" type="pres">
      <dgm:prSet presAssocID="{BCEAC90F-7B8B-4291-B428-FB5B052A1D86}" presName="levelTx" presStyleLbl="revTx" presStyleIdx="0" presStyleCnt="0">
        <dgm:presLayoutVars>
          <dgm:chMax val="1"/>
          <dgm:bulletEnabled val="1"/>
        </dgm:presLayoutVars>
      </dgm:prSet>
      <dgm:spPr/>
      <dgm:t>
        <a:bodyPr/>
        <a:lstStyle/>
        <a:p>
          <a:endParaRPr lang="en-US"/>
        </a:p>
      </dgm:t>
    </dgm:pt>
  </dgm:ptLst>
  <dgm:cxnLst>
    <dgm:cxn modelId="{D7F236BE-78B4-4AFD-B2D9-FCD8BE2A62B4}" type="presOf" srcId="{83C56DA0-93E4-4750-B7A5-5D1E35D0AF29}" destId="{542B7CC9-2801-4C72-AE5E-CDE9998573E6}" srcOrd="0" destOrd="0" presId="urn:microsoft.com/office/officeart/2005/8/layout/pyramid1"/>
    <dgm:cxn modelId="{3D22B3B9-F612-4660-AE29-99DBA0638D40}" type="presOf" srcId="{712D4383-E320-481B-ABC0-C8029452E882}" destId="{026E6177-FAA3-42C4-9C22-4781FFC95F0E}" srcOrd="0" destOrd="0" presId="urn:microsoft.com/office/officeart/2005/8/layout/pyramid1"/>
    <dgm:cxn modelId="{34ED2B49-F2F0-470D-8BC7-F39ECB64D323}" type="presOf" srcId="{96619C7A-9EBE-4840-8D25-9F7FA1CE7DF3}" destId="{B759BA0A-3914-4264-AA1A-D44901588BCF}" srcOrd="0" destOrd="0" presId="urn:microsoft.com/office/officeart/2005/8/layout/pyramid1"/>
    <dgm:cxn modelId="{D9755908-A462-4BCA-A23C-34879C5A8883}" srcId="{2466DD8F-5772-486F-A516-701FD88273F1}" destId="{96619C7A-9EBE-4840-8D25-9F7FA1CE7DF3}" srcOrd="3" destOrd="0" parTransId="{3ECD5149-ABC9-4B24-97E7-35C59234313F}" sibTransId="{21387142-0A17-4369-84D4-7814AC66BD3C}"/>
    <dgm:cxn modelId="{0981D21C-41A8-48DE-ACD5-FA159A3F0664}" type="presOf" srcId="{57E6D75C-E896-4159-8183-9F4B6B68617E}" destId="{58D74968-381A-40A1-BF43-9753FA304D3A}" srcOrd="0" destOrd="0" presId="urn:microsoft.com/office/officeart/2005/8/layout/pyramid1"/>
    <dgm:cxn modelId="{3FC8AC12-DA9A-4D36-A923-DFB2A7F737FA}" srcId="{2466DD8F-5772-486F-A516-701FD88273F1}" destId="{08071EBC-745F-4449-B961-42860FA8CEDE}" srcOrd="2" destOrd="0" parTransId="{C081FC25-FD72-4D1C-B4F4-7A14B7E90875}" sibTransId="{1BC9CEB3-3C7A-480F-95A4-F345FB63F1AA}"/>
    <dgm:cxn modelId="{69367C6D-9336-4849-9234-0E95B3E86D95}" srcId="{2466DD8F-5772-486F-A516-701FD88273F1}" destId="{712D4383-E320-481B-ABC0-C8029452E882}" srcOrd="0" destOrd="0" parTransId="{14A65CDF-5135-4473-9363-9A9A091F0D4A}" sibTransId="{3D01C3A8-4C29-420C-9161-9CA9E2674FC7}"/>
    <dgm:cxn modelId="{ACF34796-E6A7-400D-B25A-F113823FFED5}" type="presOf" srcId="{96619C7A-9EBE-4840-8D25-9F7FA1CE7DF3}" destId="{282CDC46-32A4-4AAD-96E0-1501CFE9A97B}" srcOrd="1" destOrd="0" presId="urn:microsoft.com/office/officeart/2005/8/layout/pyramid1"/>
    <dgm:cxn modelId="{C6D3BF28-35F9-4B1F-A805-9E822F9307D4}" type="presOf" srcId="{BCEAC90F-7B8B-4291-B428-FB5B052A1D86}" destId="{89BBAC50-EB03-48E2-B8BE-1D09BA961306}" srcOrd="1" destOrd="0" presId="urn:microsoft.com/office/officeart/2005/8/layout/pyramid1"/>
    <dgm:cxn modelId="{12FA26B5-6B4E-4C47-81A0-69A11497798D}" type="presOf" srcId="{83C56DA0-93E4-4750-B7A5-5D1E35D0AF29}" destId="{D468F1A7-62B2-47B8-9867-1557B5D91E78}" srcOrd="1" destOrd="0" presId="urn:microsoft.com/office/officeart/2005/8/layout/pyramid1"/>
    <dgm:cxn modelId="{8218FBF0-2257-4808-88A8-342C23163FCD}" type="presOf" srcId="{57E6D75C-E896-4159-8183-9F4B6B68617E}" destId="{4A7E96C7-0534-4497-9229-539A911A3F93}" srcOrd="1" destOrd="0" presId="urn:microsoft.com/office/officeart/2005/8/layout/pyramid1"/>
    <dgm:cxn modelId="{691E19A9-BD60-48D4-951E-533EE48AC6C3}" type="presOf" srcId="{BCEAC90F-7B8B-4291-B428-FB5B052A1D86}" destId="{84F8066F-2C08-447B-8655-93C9953C10A6}" srcOrd="0" destOrd="0" presId="urn:microsoft.com/office/officeart/2005/8/layout/pyramid1"/>
    <dgm:cxn modelId="{2C10AFDA-0433-46C6-9D1C-FF2C1F6872AD}" type="presOf" srcId="{08071EBC-745F-4449-B961-42860FA8CEDE}" destId="{E88A9062-F85D-492B-9CAB-98C83488612C}" srcOrd="1" destOrd="0" presId="urn:microsoft.com/office/officeart/2005/8/layout/pyramid1"/>
    <dgm:cxn modelId="{B8AE90A1-3AF3-4C59-8C35-4F98DA5FB9F2}" srcId="{2466DD8F-5772-486F-A516-701FD88273F1}" destId="{83C56DA0-93E4-4750-B7A5-5D1E35D0AF29}" srcOrd="1" destOrd="0" parTransId="{C8F5BD13-537E-44E8-ACDA-7D6184672EE4}" sibTransId="{ACF2027D-A2B8-4632-9B8A-A0409558B357}"/>
    <dgm:cxn modelId="{62E10EA7-E4E2-462C-B686-5B653F5E5401}" srcId="{2466DD8F-5772-486F-A516-701FD88273F1}" destId="{BCEAC90F-7B8B-4291-B428-FB5B052A1D86}" srcOrd="5" destOrd="0" parTransId="{B9B6A2E4-0F31-4F2C-A9D9-05E6D12728D4}" sibTransId="{26EB775B-20DB-430F-8801-8FDCA812A4DA}"/>
    <dgm:cxn modelId="{5511D392-60A3-4DC9-9219-CADDE4ED7AAC}" type="presOf" srcId="{08071EBC-745F-4449-B961-42860FA8CEDE}" destId="{C582C927-0863-4EC0-86FC-373021E0D816}" srcOrd="0" destOrd="0" presId="urn:microsoft.com/office/officeart/2005/8/layout/pyramid1"/>
    <dgm:cxn modelId="{69E6EAAE-BFA6-4856-A30A-CCDC023586BF}" srcId="{2466DD8F-5772-486F-A516-701FD88273F1}" destId="{57E6D75C-E896-4159-8183-9F4B6B68617E}" srcOrd="4" destOrd="0" parTransId="{CE033B03-FD7D-4F79-87A9-53D4A6BF9F8B}" sibTransId="{457DF6C9-B422-4D84-B586-8283BA05C169}"/>
    <dgm:cxn modelId="{CD1FB4FB-1694-404D-9593-32B62C0283AD}" type="presOf" srcId="{712D4383-E320-481B-ABC0-C8029452E882}" destId="{4AB12229-E610-43E6-A8B2-59131AC142F3}" srcOrd="1" destOrd="0" presId="urn:microsoft.com/office/officeart/2005/8/layout/pyramid1"/>
    <dgm:cxn modelId="{9C559991-F45C-4C62-834C-CCCB50CF0FAB}" type="presOf" srcId="{2466DD8F-5772-486F-A516-701FD88273F1}" destId="{3918F3F9-ED5D-4542-95C3-F2AB55627587}" srcOrd="0" destOrd="0" presId="urn:microsoft.com/office/officeart/2005/8/layout/pyramid1"/>
    <dgm:cxn modelId="{E2F9A694-93B4-46E5-BFFB-0C10D8445186}" type="presParOf" srcId="{3918F3F9-ED5D-4542-95C3-F2AB55627587}" destId="{A2238D81-6F41-415A-A5EA-F5EA0788B3F1}" srcOrd="0" destOrd="0" presId="urn:microsoft.com/office/officeart/2005/8/layout/pyramid1"/>
    <dgm:cxn modelId="{4AF2163F-9529-4ED5-8FB6-C87941681FF8}" type="presParOf" srcId="{A2238D81-6F41-415A-A5EA-F5EA0788B3F1}" destId="{026E6177-FAA3-42C4-9C22-4781FFC95F0E}" srcOrd="0" destOrd="0" presId="urn:microsoft.com/office/officeart/2005/8/layout/pyramid1"/>
    <dgm:cxn modelId="{8CEEA95D-3704-4FF9-9AC8-1357B92AA360}" type="presParOf" srcId="{A2238D81-6F41-415A-A5EA-F5EA0788B3F1}" destId="{4AB12229-E610-43E6-A8B2-59131AC142F3}" srcOrd="1" destOrd="0" presId="urn:microsoft.com/office/officeart/2005/8/layout/pyramid1"/>
    <dgm:cxn modelId="{DBAE26A2-5891-438E-B897-ACEAE05D3D6D}" type="presParOf" srcId="{3918F3F9-ED5D-4542-95C3-F2AB55627587}" destId="{CE309653-29A0-4EC4-B67E-2396F0762FEB}" srcOrd="1" destOrd="0" presId="urn:microsoft.com/office/officeart/2005/8/layout/pyramid1"/>
    <dgm:cxn modelId="{8DBCACB4-A9F4-482D-8E4D-B2C15F16D6A6}" type="presParOf" srcId="{CE309653-29A0-4EC4-B67E-2396F0762FEB}" destId="{542B7CC9-2801-4C72-AE5E-CDE9998573E6}" srcOrd="0" destOrd="0" presId="urn:microsoft.com/office/officeart/2005/8/layout/pyramid1"/>
    <dgm:cxn modelId="{6D56E593-E605-4124-B29D-9C6F954C069F}" type="presParOf" srcId="{CE309653-29A0-4EC4-B67E-2396F0762FEB}" destId="{D468F1A7-62B2-47B8-9867-1557B5D91E78}" srcOrd="1" destOrd="0" presId="urn:microsoft.com/office/officeart/2005/8/layout/pyramid1"/>
    <dgm:cxn modelId="{11EB0FAE-7728-415F-A308-DBE3120CD7D9}" type="presParOf" srcId="{3918F3F9-ED5D-4542-95C3-F2AB55627587}" destId="{BC1D4FF9-3D5D-4BB2-9F16-5C786D0133DA}" srcOrd="2" destOrd="0" presId="urn:microsoft.com/office/officeart/2005/8/layout/pyramid1"/>
    <dgm:cxn modelId="{2113A92F-8419-480E-8DB7-02B315C6FFD6}" type="presParOf" srcId="{BC1D4FF9-3D5D-4BB2-9F16-5C786D0133DA}" destId="{C582C927-0863-4EC0-86FC-373021E0D816}" srcOrd="0" destOrd="0" presId="urn:microsoft.com/office/officeart/2005/8/layout/pyramid1"/>
    <dgm:cxn modelId="{F357D34C-81E0-430F-94F5-ED0074B30A83}" type="presParOf" srcId="{BC1D4FF9-3D5D-4BB2-9F16-5C786D0133DA}" destId="{E88A9062-F85D-492B-9CAB-98C83488612C}" srcOrd="1" destOrd="0" presId="urn:microsoft.com/office/officeart/2005/8/layout/pyramid1"/>
    <dgm:cxn modelId="{426442F2-2364-4853-AF8B-A7EDB3C2F2F7}" type="presParOf" srcId="{3918F3F9-ED5D-4542-95C3-F2AB55627587}" destId="{744D8FF9-6111-4183-BF18-3CA0195CE2B9}" srcOrd="3" destOrd="0" presId="urn:microsoft.com/office/officeart/2005/8/layout/pyramid1"/>
    <dgm:cxn modelId="{80367B87-B51A-4386-8817-BBA680113D23}" type="presParOf" srcId="{744D8FF9-6111-4183-BF18-3CA0195CE2B9}" destId="{B759BA0A-3914-4264-AA1A-D44901588BCF}" srcOrd="0" destOrd="0" presId="urn:microsoft.com/office/officeart/2005/8/layout/pyramid1"/>
    <dgm:cxn modelId="{E1437CC1-B1AF-42DA-83B4-A5262AF2C06A}" type="presParOf" srcId="{744D8FF9-6111-4183-BF18-3CA0195CE2B9}" destId="{282CDC46-32A4-4AAD-96E0-1501CFE9A97B}" srcOrd="1" destOrd="0" presId="urn:microsoft.com/office/officeart/2005/8/layout/pyramid1"/>
    <dgm:cxn modelId="{698E54FC-771C-4FDC-9121-4537E7E5EEC1}" type="presParOf" srcId="{3918F3F9-ED5D-4542-95C3-F2AB55627587}" destId="{3258492A-4CF2-40EF-A321-8B8BC2346CFC}" srcOrd="4" destOrd="0" presId="urn:microsoft.com/office/officeart/2005/8/layout/pyramid1"/>
    <dgm:cxn modelId="{8116D533-1981-4001-9FFF-2C35A8CEF285}" type="presParOf" srcId="{3258492A-4CF2-40EF-A321-8B8BC2346CFC}" destId="{58D74968-381A-40A1-BF43-9753FA304D3A}" srcOrd="0" destOrd="0" presId="urn:microsoft.com/office/officeart/2005/8/layout/pyramid1"/>
    <dgm:cxn modelId="{BC9B6085-FFED-47BF-A841-BBF57BBCDC2F}" type="presParOf" srcId="{3258492A-4CF2-40EF-A321-8B8BC2346CFC}" destId="{4A7E96C7-0534-4497-9229-539A911A3F93}" srcOrd="1" destOrd="0" presId="urn:microsoft.com/office/officeart/2005/8/layout/pyramid1"/>
    <dgm:cxn modelId="{BF9157C9-7D35-45D7-9DED-895382116320}" type="presParOf" srcId="{3918F3F9-ED5D-4542-95C3-F2AB55627587}" destId="{B8248E04-C5A4-4C65-AE70-D8D777D14C75}" srcOrd="5" destOrd="0" presId="urn:microsoft.com/office/officeart/2005/8/layout/pyramid1"/>
    <dgm:cxn modelId="{940DDAD4-1F70-4C9D-AD9D-DEEBAAF1AC99}" type="presParOf" srcId="{B8248E04-C5A4-4C65-AE70-D8D777D14C75}" destId="{84F8066F-2C08-447B-8655-93C9953C10A6}" srcOrd="0" destOrd="0" presId="urn:microsoft.com/office/officeart/2005/8/layout/pyramid1"/>
    <dgm:cxn modelId="{652ECC37-95F0-403C-9636-A30C217F6601}" type="presParOf" srcId="{B8248E04-C5A4-4C65-AE70-D8D777D14C75}" destId="{89BBAC50-EB03-48E2-B8BE-1D09BA96130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42ED9E-A102-4EE9-9B00-644E79533561}" type="doc">
      <dgm:prSet loTypeId="urn:microsoft.com/office/officeart/2005/8/layout/rings+Icon" loCatId="relationship" qsTypeId="urn:microsoft.com/office/officeart/2005/8/quickstyle/simple1#12" qsCatId="simple" csTypeId="urn:microsoft.com/office/officeart/2005/8/colors/accent1_2#12" csCatId="accent1" phldr="1"/>
      <dgm:spPr/>
    </dgm:pt>
    <dgm:pt modelId="{C8B48FED-E2BB-4979-9CF7-09136E2313B4}">
      <dgm:prSet phldrT="[Text]"/>
      <dgm:spPr/>
      <dgm:t>
        <a:bodyPr/>
        <a:lstStyle/>
        <a:p>
          <a:pPr algn="l"/>
          <a:r>
            <a:rPr lang="en-US" dirty="0" smtClean="0"/>
            <a:t>AOD only</a:t>
          </a:r>
          <a:endParaRPr lang="en-US" dirty="0"/>
        </a:p>
      </dgm:t>
    </dgm:pt>
    <dgm:pt modelId="{0DBAECB3-9D5D-43CC-9CEF-48F9EE48CDA3}" type="parTrans" cxnId="{CAA8F872-98FE-4DE0-9426-9334636E6B10}">
      <dgm:prSet/>
      <dgm:spPr/>
      <dgm:t>
        <a:bodyPr/>
        <a:lstStyle/>
        <a:p>
          <a:pPr algn="l"/>
          <a:endParaRPr lang="en-US"/>
        </a:p>
      </dgm:t>
    </dgm:pt>
    <dgm:pt modelId="{0F6AFCC8-4FD8-4F3B-AF0B-ED93D9196F66}" type="sibTrans" cxnId="{CAA8F872-98FE-4DE0-9426-9334636E6B10}">
      <dgm:prSet/>
      <dgm:spPr/>
      <dgm:t>
        <a:bodyPr/>
        <a:lstStyle/>
        <a:p>
          <a:pPr algn="l"/>
          <a:endParaRPr lang="en-US"/>
        </a:p>
      </dgm:t>
    </dgm:pt>
    <dgm:pt modelId="{0CDE8729-9F68-4B75-A48B-C5C6505525DB}">
      <dgm:prSet phldrT="[Text]"/>
      <dgm:spPr>
        <a:solidFill>
          <a:schemeClr val="accent6">
            <a:lumMod val="75000"/>
            <a:alpha val="50000"/>
          </a:schemeClr>
        </a:solidFill>
      </dgm:spPr>
      <dgm:t>
        <a:bodyPr/>
        <a:lstStyle/>
        <a:p>
          <a:pPr algn="l"/>
          <a:r>
            <a:rPr lang="en-US" dirty="0" smtClean="0"/>
            <a:t>SMI only</a:t>
          </a:r>
          <a:endParaRPr lang="en-US" dirty="0"/>
        </a:p>
      </dgm:t>
    </dgm:pt>
    <dgm:pt modelId="{3AE69F10-54EA-4EE7-8285-16507B8BE187}" type="parTrans" cxnId="{7555F0BC-367E-4552-9A8A-59F117A1312A}">
      <dgm:prSet/>
      <dgm:spPr/>
      <dgm:t>
        <a:bodyPr/>
        <a:lstStyle/>
        <a:p>
          <a:pPr algn="l"/>
          <a:endParaRPr lang="en-US"/>
        </a:p>
      </dgm:t>
    </dgm:pt>
    <dgm:pt modelId="{D56DF36A-D988-4ED2-8F28-4819F84C9A5A}" type="sibTrans" cxnId="{7555F0BC-367E-4552-9A8A-59F117A1312A}">
      <dgm:prSet/>
      <dgm:spPr/>
      <dgm:t>
        <a:bodyPr/>
        <a:lstStyle/>
        <a:p>
          <a:pPr algn="l"/>
          <a:endParaRPr lang="en-US"/>
        </a:p>
      </dgm:t>
    </dgm:pt>
    <dgm:pt modelId="{14B01667-8A42-4956-8C70-D4F5B6D7160D}">
      <dgm:prSet phldrT="[Text]"/>
      <dgm:spPr>
        <a:solidFill>
          <a:srgbClr val="FFFF00">
            <a:alpha val="50000"/>
          </a:srgbClr>
        </a:solidFill>
      </dgm:spPr>
      <dgm:t>
        <a:bodyPr/>
        <a:lstStyle/>
        <a:p>
          <a:pPr algn="l"/>
          <a:r>
            <a:rPr lang="en-US" dirty="0" smtClean="0"/>
            <a:t>LTC only</a:t>
          </a:r>
          <a:endParaRPr lang="en-US" dirty="0"/>
        </a:p>
      </dgm:t>
    </dgm:pt>
    <dgm:pt modelId="{3E6C25F7-4836-4A3E-AE08-337258945B13}" type="parTrans" cxnId="{61F4B8C6-8396-40B3-A236-1DCDCD3F2BF5}">
      <dgm:prSet/>
      <dgm:spPr/>
      <dgm:t>
        <a:bodyPr/>
        <a:lstStyle/>
        <a:p>
          <a:pPr algn="l"/>
          <a:endParaRPr lang="en-US"/>
        </a:p>
      </dgm:t>
    </dgm:pt>
    <dgm:pt modelId="{A41A2F44-57C0-4DCC-AB74-04340A433E8F}" type="sibTrans" cxnId="{61F4B8C6-8396-40B3-A236-1DCDCD3F2BF5}">
      <dgm:prSet/>
      <dgm:spPr/>
      <dgm:t>
        <a:bodyPr/>
        <a:lstStyle/>
        <a:p>
          <a:pPr algn="l"/>
          <a:endParaRPr lang="en-US"/>
        </a:p>
      </dgm:t>
    </dgm:pt>
    <dgm:pt modelId="{36346E65-2C5D-4149-8710-2F17EE36191A}">
      <dgm:prSet phldrT="[Text]"/>
      <dgm:spPr>
        <a:solidFill>
          <a:schemeClr val="accent3">
            <a:lumMod val="75000"/>
            <a:alpha val="50000"/>
          </a:schemeClr>
        </a:solidFill>
      </dgm:spPr>
      <dgm:t>
        <a:bodyPr/>
        <a:lstStyle/>
        <a:p>
          <a:pPr algn="l"/>
          <a:r>
            <a:rPr lang="en-US" dirty="0" smtClean="0"/>
            <a:t>DD only</a:t>
          </a:r>
          <a:endParaRPr lang="en-US" dirty="0"/>
        </a:p>
      </dgm:t>
    </dgm:pt>
    <dgm:pt modelId="{5EBC4253-4D24-4364-B391-CDB29D8C9533}" type="parTrans" cxnId="{FA6E4E29-6131-4BF9-A97A-008D284F5AA0}">
      <dgm:prSet/>
      <dgm:spPr/>
      <dgm:t>
        <a:bodyPr/>
        <a:lstStyle/>
        <a:p>
          <a:pPr algn="l"/>
          <a:endParaRPr lang="en-US"/>
        </a:p>
      </dgm:t>
    </dgm:pt>
    <dgm:pt modelId="{AD5F4AB9-5573-4C8F-B027-1EE051415B70}" type="sibTrans" cxnId="{FA6E4E29-6131-4BF9-A97A-008D284F5AA0}">
      <dgm:prSet/>
      <dgm:spPr/>
      <dgm:t>
        <a:bodyPr/>
        <a:lstStyle/>
        <a:p>
          <a:pPr algn="l"/>
          <a:endParaRPr lang="en-US"/>
        </a:p>
      </dgm:t>
    </dgm:pt>
    <dgm:pt modelId="{B4DF976F-6961-4EC3-9771-021C24EE0D31}" type="pres">
      <dgm:prSet presAssocID="{ED42ED9E-A102-4EE9-9B00-644E79533561}" presName="Name0" presStyleCnt="0">
        <dgm:presLayoutVars>
          <dgm:chMax val="7"/>
          <dgm:dir/>
          <dgm:resizeHandles val="exact"/>
        </dgm:presLayoutVars>
      </dgm:prSet>
      <dgm:spPr/>
    </dgm:pt>
    <dgm:pt modelId="{C501D332-3E14-4E81-8B68-41F348D0965D}" type="pres">
      <dgm:prSet presAssocID="{ED42ED9E-A102-4EE9-9B00-644E79533561}" presName="ellipse1" presStyleLbl="vennNode1" presStyleIdx="0" presStyleCnt="4" custScaleX="102093" custScaleY="107681" custLinFactNeighborX="-16083" custLinFactNeighborY="-2620">
        <dgm:presLayoutVars>
          <dgm:bulletEnabled val="1"/>
        </dgm:presLayoutVars>
      </dgm:prSet>
      <dgm:spPr/>
      <dgm:t>
        <a:bodyPr/>
        <a:lstStyle/>
        <a:p>
          <a:endParaRPr lang="en-US"/>
        </a:p>
      </dgm:t>
    </dgm:pt>
    <dgm:pt modelId="{F5651257-B6E7-469F-BB12-656FBD7BFB74}" type="pres">
      <dgm:prSet presAssocID="{ED42ED9E-A102-4EE9-9B00-644E79533561}" presName="ellipse2" presStyleLbl="vennNode1" presStyleIdx="1" presStyleCnt="4" custScaleX="107706" custScaleY="112709" custLinFactNeighborX="-84374" custLinFactNeighborY="-2953">
        <dgm:presLayoutVars>
          <dgm:bulletEnabled val="1"/>
        </dgm:presLayoutVars>
      </dgm:prSet>
      <dgm:spPr/>
      <dgm:t>
        <a:bodyPr/>
        <a:lstStyle/>
        <a:p>
          <a:endParaRPr lang="en-US"/>
        </a:p>
      </dgm:t>
    </dgm:pt>
    <dgm:pt modelId="{0F55E576-7B12-4778-ACD0-947BC4050AA5}" type="pres">
      <dgm:prSet presAssocID="{ED42ED9E-A102-4EE9-9B00-644E79533561}" presName="ellipse3" presStyleLbl="vennNode1" presStyleIdx="2" presStyleCnt="4" custLinFactNeighborX="-51415" custLinFactNeighborY="32129">
        <dgm:presLayoutVars>
          <dgm:bulletEnabled val="1"/>
        </dgm:presLayoutVars>
      </dgm:prSet>
      <dgm:spPr/>
      <dgm:t>
        <a:bodyPr/>
        <a:lstStyle/>
        <a:p>
          <a:endParaRPr lang="en-US"/>
        </a:p>
      </dgm:t>
    </dgm:pt>
    <dgm:pt modelId="{697FBC99-F68A-4283-8115-19635D39D2A7}" type="pres">
      <dgm:prSet presAssocID="{ED42ED9E-A102-4EE9-9B00-644E79533561}" presName="ellipse4" presStyleLbl="vennNode1" presStyleIdx="3" presStyleCnt="4" custScaleX="57512" custScaleY="51550" custLinFactX="-19315" custLinFactNeighborX="-100000" custLinFactNeighborY="29852">
        <dgm:presLayoutVars>
          <dgm:bulletEnabled val="1"/>
        </dgm:presLayoutVars>
      </dgm:prSet>
      <dgm:spPr/>
      <dgm:t>
        <a:bodyPr/>
        <a:lstStyle/>
        <a:p>
          <a:endParaRPr lang="en-US"/>
        </a:p>
      </dgm:t>
    </dgm:pt>
  </dgm:ptLst>
  <dgm:cxnLst>
    <dgm:cxn modelId="{0244F60D-7DA3-4015-894D-DC8D46512D32}" type="presOf" srcId="{0CDE8729-9F68-4B75-A48B-C5C6505525DB}" destId="{F5651257-B6E7-469F-BB12-656FBD7BFB74}" srcOrd="0" destOrd="0" presId="urn:microsoft.com/office/officeart/2005/8/layout/rings+Icon"/>
    <dgm:cxn modelId="{7555F0BC-367E-4552-9A8A-59F117A1312A}" srcId="{ED42ED9E-A102-4EE9-9B00-644E79533561}" destId="{0CDE8729-9F68-4B75-A48B-C5C6505525DB}" srcOrd="1" destOrd="0" parTransId="{3AE69F10-54EA-4EE7-8285-16507B8BE187}" sibTransId="{D56DF36A-D988-4ED2-8F28-4819F84C9A5A}"/>
    <dgm:cxn modelId="{FA6E4E29-6131-4BF9-A97A-008D284F5AA0}" srcId="{ED42ED9E-A102-4EE9-9B00-644E79533561}" destId="{36346E65-2C5D-4149-8710-2F17EE36191A}" srcOrd="3" destOrd="0" parTransId="{5EBC4253-4D24-4364-B391-CDB29D8C9533}" sibTransId="{AD5F4AB9-5573-4C8F-B027-1EE051415B70}"/>
    <dgm:cxn modelId="{60081F2A-9F39-4A55-B677-9A415E95753F}" type="presOf" srcId="{C8B48FED-E2BB-4979-9CF7-09136E2313B4}" destId="{C501D332-3E14-4E81-8B68-41F348D0965D}" srcOrd="0" destOrd="0" presId="urn:microsoft.com/office/officeart/2005/8/layout/rings+Icon"/>
    <dgm:cxn modelId="{B4FBC054-4774-4C96-8332-BE2F30FC33A6}" type="presOf" srcId="{ED42ED9E-A102-4EE9-9B00-644E79533561}" destId="{B4DF976F-6961-4EC3-9771-021C24EE0D31}" srcOrd="0" destOrd="0" presId="urn:microsoft.com/office/officeart/2005/8/layout/rings+Icon"/>
    <dgm:cxn modelId="{CAA8F872-98FE-4DE0-9426-9334636E6B10}" srcId="{ED42ED9E-A102-4EE9-9B00-644E79533561}" destId="{C8B48FED-E2BB-4979-9CF7-09136E2313B4}" srcOrd="0" destOrd="0" parTransId="{0DBAECB3-9D5D-43CC-9CEF-48F9EE48CDA3}" sibTransId="{0F6AFCC8-4FD8-4F3B-AF0B-ED93D9196F66}"/>
    <dgm:cxn modelId="{61F4B8C6-8396-40B3-A236-1DCDCD3F2BF5}" srcId="{ED42ED9E-A102-4EE9-9B00-644E79533561}" destId="{14B01667-8A42-4956-8C70-D4F5B6D7160D}" srcOrd="2" destOrd="0" parTransId="{3E6C25F7-4836-4A3E-AE08-337258945B13}" sibTransId="{A41A2F44-57C0-4DCC-AB74-04340A433E8F}"/>
    <dgm:cxn modelId="{10B6FD7F-D781-4C3B-91F4-FE934754905F}" type="presOf" srcId="{14B01667-8A42-4956-8C70-D4F5B6D7160D}" destId="{0F55E576-7B12-4778-ACD0-947BC4050AA5}" srcOrd="0" destOrd="0" presId="urn:microsoft.com/office/officeart/2005/8/layout/rings+Icon"/>
    <dgm:cxn modelId="{F5A78553-2483-485C-ACA5-12B1759986B3}" type="presOf" srcId="{36346E65-2C5D-4149-8710-2F17EE36191A}" destId="{697FBC99-F68A-4283-8115-19635D39D2A7}" srcOrd="0" destOrd="0" presId="urn:microsoft.com/office/officeart/2005/8/layout/rings+Icon"/>
    <dgm:cxn modelId="{DD78B42D-A03F-47C1-980A-25723753C18E}" type="presParOf" srcId="{B4DF976F-6961-4EC3-9771-021C24EE0D31}" destId="{C501D332-3E14-4E81-8B68-41F348D0965D}" srcOrd="0" destOrd="0" presId="urn:microsoft.com/office/officeart/2005/8/layout/rings+Icon"/>
    <dgm:cxn modelId="{1CF4DAC7-A593-47E1-A6DA-0ADA3029B698}" type="presParOf" srcId="{B4DF976F-6961-4EC3-9771-021C24EE0D31}" destId="{F5651257-B6E7-469F-BB12-656FBD7BFB74}" srcOrd="1" destOrd="0" presId="urn:microsoft.com/office/officeart/2005/8/layout/rings+Icon"/>
    <dgm:cxn modelId="{A0493EE5-ED7F-4629-A4AC-6D466FD29EE5}" type="presParOf" srcId="{B4DF976F-6961-4EC3-9771-021C24EE0D31}" destId="{0F55E576-7B12-4778-ACD0-947BC4050AA5}" srcOrd="2" destOrd="0" presId="urn:microsoft.com/office/officeart/2005/8/layout/rings+Icon"/>
    <dgm:cxn modelId="{17E490B6-2519-4CD1-B61B-6687A2632173}" type="presParOf" srcId="{B4DF976F-6961-4EC3-9771-021C24EE0D31}" destId="{697FBC99-F68A-4283-8115-19635D39D2A7}"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F4E6F-FED0-46C0-A0E9-3F4A70F64BEF}">
      <dsp:nvSpPr>
        <dsp:cNvPr id="0" name=""/>
        <dsp:cNvSpPr/>
      </dsp:nvSpPr>
      <dsp:spPr>
        <a:xfrm>
          <a:off x="4114815" y="0"/>
          <a:ext cx="3154680" cy="3154680"/>
        </a:xfrm>
        <a:prstGeom prst="ellipse">
          <a:avLst/>
        </a:prstGeom>
        <a:solidFill>
          <a:schemeClr val="accent5">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National HIV/AIDS Strategy – 15 Federal Departments        (July 2010)</a:t>
          </a:r>
          <a:endParaRPr lang="en-US" sz="2100" kern="1200" dirty="0"/>
        </a:p>
      </dsp:txBody>
      <dsp:txXfrm>
        <a:off x="4535439" y="552069"/>
        <a:ext cx="2313432" cy="1419606"/>
      </dsp:txXfrm>
    </dsp:sp>
    <dsp:sp modelId="{70E7F862-F031-480B-A81F-33410940E649}">
      <dsp:nvSpPr>
        <dsp:cNvPr id="0" name=""/>
        <dsp:cNvSpPr/>
      </dsp:nvSpPr>
      <dsp:spPr>
        <a:xfrm>
          <a:off x="3428998" y="2103120"/>
          <a:ext cx="3154680" cy="3154680"/>
        </a:xfrm>
        <a:prstGeom prst="ellipse">
          <a:avLst/>
        </a:prstGeom>
        <a:solidFill>
          <a:schemeClr val="accent5">
            <a:alpha val="50000"/>
            <a:hueOff val="-10690861"/>
            <a:satOff val="-12406"/>
            <a:lumOff val="-2833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Affordable Care Act           (Election Results?)</a:t>
          </a:r>
          <a:endParaRPr lang="en-US" sz="2100" kern="1200" dirty="0"/>
        </a:p>
      </dsp:txBody>
      <dsp:txXfrm>
        <a:off x="4393804" y="2918078"/>
        <a:ext cx="1892808" cy="1735074"/>
      </dsp:txXfrm>
    </dsp:sp>
    <dsp:sp modelId="{3CBF73FA-5470-44E2-8938-BFC4D19EC952}">
      <dsp:nvSpPr>
        <dsp:cNvPr id="0" name=""/>
        <dsp:cNvSpPr/>
      </dsp:nvSpPr>
      <dsp:spPr>
        <a:xfrm>
          <a:off x="2438407" y="381001"/>
          <a:ext cx="3154680" cy="3154680"/>
        </a:xfrm>
        <a:prstGeom prst="ellipse">
          <a:avLst/>
        </a:prstGeom>
        <a:solidFill>
          <a:schemeClr val="accent5">
            <a:alpha val="50000"/>
            <a:hueOff val="-21381722"/>
            <a:satOff val="-24813"/>
            <a:lumOff val="-56666"/>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Ryan White      (September 2013?)</a:t>
          </a:r>
          <a:endParaRPr lang="en-US" sz="2100" kern="1200" dirty="0"/>
        </a:p>
      </dsp:txBody>
      <dsp:txXfrm>
        <a:off x="2735473" y="1195960"/>
        <a:ext cx="1892808" cy="1735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59568-F40C-40D1-9347-27251900714D}">
      <dsp:nvSpPr>
        <dsp:cNvPr id="0" name=""/>
        <dsp:cNvSpPr/>
      </dsp:nvSpPr>
      <dsp:spPr>
        <a:xfrm>
          <a:off x="318566" y="322"/>
          <a:ext cx="1269503" cy="7617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PrEP</a:t>
          </a:r>
          <a:endParaRPr lang="en-US" sz="1400" kern="1200" dirty="0"/>
        </a:p>
      </dsp:txBody>
      <dsp:txXfrm>
        <a:off x="318566" y="322"/>
        <a:ext cx="1269503" cy="761702"/>
      </dsp:txXfrm>
    </dsp:sp>
    <dsp:sp modelId="{2359FB3E-E9F7-4E5B-B588-19DEBE681056}">
      <dsp:nvSpPr>
        <dsp:cNvPr id="0" name=""/>
        <dsp:cNvSpPr/>
      </dsp:nvSpPr>
      <dsp:spPr>
        <a:xfrm>
          <a:off x="1715020" y="322"/>
          <a:ext cx="1269503" cy="7617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HIV Testing</a:t>
          </a:r>
          <a:endParaRPr lang="en-US" sz="1400" kern="1200" dirty="0"/>
        </a:p>
      </dsp:txBody>
      <dsp:txXfrm>
        <a:off x="1715020" y="322"/>
        <a:ext cx="1269503" cy="761702"/>
      </dsp:txXfrm>
    </dsp:sp>
    <dsp:sp modelId="{1596172A-9D9B-4062-9FEA-64C1EA7738A0}">
      <dsp:nvSpPr>
        <dsp:cNvPr id="0" name=""/>
        <dsp:cNvSpPr/>
      </dsp:nvSpPr>
      <dsp:spPr>
        <a:xfrm>
          <a:off x="3111475" y="322"/>
          <a:ext cx="1269503" cy="7617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Stigma</a:t>
          </a:r>
          <a:endParaRPr lang="en-US" sz="1400" kern="1200" dirty="0"/>
        </a:p>
      </dsp:txBody>
      <dsp:txXfrm>
        <a:off x="3111475" y="322"/>
        <a:ext cx="1269503" cy="761702"/>
      </dsp:txXfrm>
    </dsp:sp>
    <dsp:sp modelId="{AF4745D8-269C-4952-BC13-1EBD88A94A39}">
      <dsp:nvSpPr>
        <dsp:cNvPr id="0" name=""/>
        <dsp:cNvSpPr/>
      </dsp:nvSpPr>
      <dsp:spPr>
        <a:xfrm>
          <a:off x="4507929" y="322"/>
          <a:ext cx="1269503" cy="7617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Treatment</a:t>
          </a:r>
          <a:endParaRPr lang="en-US" sz="1400" kern="1200" dirty="0"/>
        </a:p>
      </dsp:txBody>
      <dsp:txXfrm>
        <a:off x="4507929" y="322"/>
        <a:ext cx="1269503" cy="761702"/>
      </dsp:txXfrm>
    </dsp:sp>
    <dsp:sp modelId="{3C589704-E399-482F-AE2C-1CAB8CCDF1C7}">
      <dsp:nvSpPr>
        <dsp:cNvPr id="0" name=""/>
        <dsp:cNvSpPr/>
      </dsp:nvSpPr>
      <dsp:spPr>
        <a:xfrm>
          <a:off x="318566" y="888975"/>
          <a:ext cx="1269503" cy="7617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Sexual Health Curriculum</a:t>
          </a:r>
          <a:endParaRPr lang="en-US" sz="1400" kern="1200" dirty="0"/>
        </a:p>
      </dsp:txBody>
      <dsp:txXfrm>
        <a:off x="318566" y="888975"/>
        <a:ext cx="1269503" cy="761702"/>
      </dsp:txXfrm>
    </dsp:sp>
    <dsp:sp modelId="{F657DD82-BE56-4C1A-B24F-F73152A2F138}">
      <dsp:nvSpPr>
        <dsp:cNvPr id="0" name=""/>
        <dsp:cNvSpPr/>
      </dsp:nvSpPr>
      <dsp:spPr>
        <a:xfrm>
          <a:off x="1715020" y="888975"/>
          <a:ext cx="1269503" cy="7617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Screening</a:t>
          </a:r>
          <a:endParaRPr lang="en-US" sz="1400" kern="1200" dirty="0"/>
        </a:p>
      </dsp:txBody>
      <dsp:txXfrm>
        <a:off x="1715020" y="888975"/>
        <a:ext cx="1269503" cy="761702"/>
      </dsp:txXfrm>
    </dsp:sp>
    <dsp:sp modelId="{0D8DCAE1-4AC7-4CBF-95AB-8A25DB28D736}">
      <dsp:nvSpPr>
        <dsp:cNvPr id="0" name=""/>
        <dsp:cNvSpPr/>
      </dsp:nvSpPr>
      <dsp:spPr>
        <a:xfrm>
          <a:off x="3111475" y="888975"/>
          <a:ext cx="1269503" cy="7617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Policy – Opt-out Testing in ERs and TX Centers</a:t>
          </a:r>
          <a:endParaRPr lang="en-US" sz="1400" kern="1200" dirty="0"/>
        </a:p>
      </dsp:txBody>
      <dsp:txXfrm>
        <a:off x="3111475" y="888975"/>
        <a:ext cx="1269503" cy="761702"/>
      </dsp:txXfrm>
    </dsp:sp>
    <dsp:sp modelId="{511756D6-9736-4BF3-85F8-4665CFED18FA}">
      <dsp:nvSpPr>
        <dsp:cNvPr id="0" name=""/>
        <dsp:cNvSpPr/>
      </dsp:nvSpPr>
      <dsp:spPr>
        <a:xfrm>
          <a:off x="4507929" y="888975"/>
          <a:ext cx="1269503" cy="7617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Linkage to Care</a:t>
          </a:r>
          <a:endParaRPr lang="en-US" sz="1400" kern="1200" dirty="0"/>
        </a:p>
      </dsp:txBody>
      <dsp:txXfrm>
        <a:off x="4507929" y="888975"/>
        <a:ext cx="1269503" cy="761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E6177-FAA3-42C4-9C22-4781FFC95F0E}">
      <dsp:nvSpPr>
        <dsp:cNvPr id="0" name=""/>
        <dsp:cNvSpPr/>
      </dsp:nvSpPr>
      <dsp:spPr>
        <a:xfrm>
          <a:off x="3409817" y="0"/>
          <a:ext cx="1363927" cy="697970"/>
        </a:xfrm>
        <a:prstGeom prst="trapezoid">
          <a:avLst>
            <a:gd name="adj" fmla="val 97707"/>
          </a:avLst>
        </a:prstGeom>
        <a:solidFill>
          <a:schemeClr val="accent1">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Unknown</a:t>
          </a:r>
          <a:endParaRPr lang="en-US" sz="1500" b="1" kern="1200" dirty="0">
            <a:solidFill>
              <a:schemeClr val="bg1"/>
            </a:solidFill>
          </a:endParaRPr>
        </a:p>
      </dsp:txBody>
      <dsp:txXfrm>
        <a:off x="3409817" y="0"/>
        <a:ext cx="1363927" cy="697970"/>
      </dsp:txXfrm>
    </dsp:sp>
    <dsp:sp modelId="{542B7CC9-2801-4C72-AE5E-CDE9998573E6}">
      <dsp:nvSpPr>
        <dsp:cNvPr id="0" name=""/>
        <dsp:cNvSpPr/>
      </dsp:nvSpPr>
      <dsp:spPr>
        <a:xfrm>
          <a:off x="2727854" y="697970"/>
          <a:ext cx="2727854" cy="697970"/>
        </a:xfrm>
        <a:prstGeom prst="trapezoid">
          <a:avLst>
            <a:gd name="adj" fmla="val 97707"/>
          </a:avLst>
        </a:prstGeom>
        <a:solidFill>
          <a:schemeClr val="accent1">
            <a:shade val="50000"/>
            <a:hueOff val="72605"/>
            <a:satOff val="-12711"/>
            <a:lumOff val="1618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Employer/Private Coverage - Unknown</a:t>
          </a:r>
          <a:endParaRPr lang="en-US" sz="1500" b="1" kern="1200" dirty="0">
            <a:solidFill>
              <a:schemeClr val="bg1"/>
            </a:solidFill>
          </a:endParaRPr>
        </a:p>
      </dsp:txBody>
      <dsp:txXfrm>
        <a:off x="3205228" y="697970"/>
        <a:ext cx="1773105" cy="697970"/>
      </dsp:txXfrm>
    </dsp:sp>
    <dsp:sp modelId="{C582C927-0863-4EC0-86FC-373021E0D816}">
      <dsp:nvSpPr>
        <dsp:cNvPr id="0" name=""/>
        <dsp:cNvSpPr/>
      </dsp:nvSpPr>
      <dsp:spPr>
        <a:xfrm>
          <a:off x="2045890" y="1395941"/>
          <a:ext cx="4091781" cy="697970"/>
        </a:xfrm>
        <a:prstGeom prst="trapezoid">
          <a:avLst>
            <a:gd name="adj" fmla="val 97707"/>
          </a:avLst>
        </a:prstGeom>
        <a:solidFill>
          <a:schemeClr val="accent1">
            <a:shade val="50000"/>
            <a:hueOff val="145210"/>
            <a:satOff val="-25423"/>
            <a:lumOff val="3237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ADAP – 1,200</a:t>
          </a:r>
          <a:endParaRPr lang="en-US" sz="1500" b="1" kern="1200" dirty="0">
            <a:solidFill>
              <a:schemeClr val="bg1"/>
            </a:solidFill>
          </a:endParaRPr>
        </a:p>
      </dsp:txBody>
      <dsp:txXfrm>
        <a:off x="2761952" y="1395941"/>
        <a:ext cx="2659657" cy="697970"/>
      </dsp:txXfrm>
    </dsp:sp>
    <dsp:sp modelId="{B759BA0A-3914-4264-AA1A-D44901588BCF}">
      <dsp:nvSpPr>
        <dsp:cNvPr id="0" name=""/>
        <dsp:cNvSpPr/>
      </dsp:nvSpPr>
      <dsp:spPr>
        <a:xfrm>
          <a:off x="1363927" y="2093912"/>
          <a:ext cx="5455708" cy="697970"/>
        </a:xfrm>
        <a:prstGeom prst="trapezoid">
          <a:avLst>
            <a:gd name="adj" fmla="val 97707"/>
          </a:avLst>
        </a:prstGeom>
        <a:solidFill>
          <a:schemeClr val="accent1">
            <a:shade val="50000"/>
            <a:hueOff val="217815"/>
            <a:satOff val="-38134"/>
            <a:lumOff val="4856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Medicare – 1,500</a:t>
          </a:r>
          <a:endParaRPr lang="en-US" sz="1500" b="1" kern="1200" dirty="0">
            <a:solidFill>
              <a:schemeClr val="bg1"/>
            </a:solidFill>
          </a:endParaRPr>
        </a:p>
      </dsp:txBody>
      <dsp:txXfrm>
        <a:off x="2318676" y="2093912"/>
        <a:ext cx="3546210" cy="697970"/>
      </dsp:txXfrm>
    </dsp:sp>
    <dsp:sp modelId="{58D74968-381A-40A1-BF43-9753FA304D3A}">
      <dsp:nvSpPr>
        <dsp:cNvPr id="0" name=""/>
        <dsp:cNvSpPr/>
      </dsp:nvSpPr>
      <dsp:spPr>
        <a:xfrm>
          <a:off x="681963" y="2791883"/>
          <a:ext cx="6819635" cy="697970"/>
        </a:xfrm>
        <a:prstGeom prst="trapezoid">
          <a:avLst>
            <a:gd name="adj" fmla="val 97707"/>
          </a:avLst>
        </a:prstGeom>
        <a:solidFill>
          <a:schemeClr val="accent1">
            <a:shade val="50000"/>
            <a:hueOff val="145210"/>
            <a:satOff val="-25423"/>
            <a:lumOff val="3237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Insurance Continuation – 2,300</a:t>
          </a:r>
          <a:endParaRPr lang="en-US" sz="1500" b="1" kern="1200" dirty="0">
            <a:solidFill>
              <a:schemeClr val="bg1"/>
            </a:solidFill>
          </a:endParaRPr>
        </a:p>
      </dsp:txBody>
      <dsp:txXfrm>
        <a:off x="1875399" y="2791883"/>
        <a:ext cx="4432763" cy="697970"/>
      </dsp:txXfrm>
    </dsp:sp>
    <dsp:sp modelId="{84F8066F-2C08-447B-8655-93C9953C10A6}">
      <dsp:nvSpPr>
        <dsp:cNvPr id="0" name=""/>
        <dsp:cNvSpPr/>
      </dsp:nvSpPr>
      <dsp:spPr>
        <a:xfrm>
          <a:off x="0" y="3489854"/>
          <a:ext cx="8183562" cy="697970"/>
        </a:xfrm>
        <a:prstGeom prst="trapezoid">
          <a:avLst>
            <a:gd name="adj" fmla="val 97707"/>
          </a:avLst>
        </a:prstGeom>
        <a:solidFill>
          <a:schemeClr val="accent1">
            <a:shade val="50000"/>
            <a:hueOff val="72605"/>
            <a:satOff val="-12711"/>
            <a:lumOff val="1618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Medicaid – 3,800</a:t>
          </a:r>
          <a:endParaRPr lang="en-US" sz="1500" b="1" kern="1200" dirty="0">
            <a:solidFill>
              <a:schemeClr val="bg1"/>
            </a:solidFill>
          </a:endParaRPr>
        </a:p>
      </dsp:txBody>
      <dsp:txXfrm>
        <a:off x="1432123" y="3489854"/>
        <a:ext cx="5319315" cy="697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1D332-3E14-4E81-8B68-41F348D0965D}">
      <dsp:nvSpPr>
        <dsp:cNvPr id="0" name=""/>
        <dsp:cNvSpPr/>
      </dsp:nvSpPr>
      <dsp:spPr>
        <a:xfrm>
          <a:off x="1578264" y="-106848"/>
          <a:ext cx="2139712" cy="22571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AOD only</a:t>
          </a:r>
          <a:endParaRPr lang="en-US" sz="2100" kern="1200" dirty="0"/>
        </a:p>
      </dsp:txBody>
      <dsp:txXfrm>
        <a:off x="1891618" y="223697"/>
        <a:ext cx="1513004" cy="1596014"/>
      </dsp:txXfrm>
    </dsp:sp>
    <dsp:sp modelId="{F5651257-B6E7-469F-BB12-656FBD7BFB74}">
      <dsp:nvSpPr>
        <dsp:cNvPr id="0" name=""/>
        <dsp:cNvSpPr/>
      </dsp:nvSpPr>
      <dsp:spPr>
        <a:xfrm>
          <a:off x="1166475" y="1176541"/>
          <a:ext cx="2257352" cy="2362496"/>
        </a:xfrm>
        <a:prstGeom prst="ellipse">
          <a:avLst/>
        </a:prstGeom>
        <a:solidFill>
          <a:schemeClr val="accent6">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SMI only</a:t>
          </a:r>
          <a:endParaRPr lang="en-US" sz="2100" kern="1200" dirty="0"/>
        </a:p>
      </dsp:txBody>
      <dsp:txXfrm>
        <a:off x="1497057" y="1522521"/>
        <a:ext cx="1596188" cy="1670536"/>
      </dsp:txXfrm>
    </dsp:sp>
    <dsp:sp modelId="{0F55E576-7B12-4778-ACD0-947BC4050AA5}">
      <dsp:nvSpPr>
        <dsp:cNvPr id="0" name=""/>
        <dsp:cNvSpPr/>
      </dsp:nvSpPr>
      <dsp:spPr>
        <a:xfrm>
          <a:off x="3015770" y="647108"/>
          <a:ext cx="2095846" cy="2096102"/>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LTC only</a:t>
          </a:r>
          <a:endParaRPr lang="en-US" sz="2100" kern="1200" dirty="0"/>
        </a:p>
      </dsp:txBody>
      <dsp:txXfrm>
        <a:off x="3322700" y="954075"/>
        <a:ext cx="1481986" cy="1482168"/>
      </dsp:txXfrm>
    </dsp:sp>
    <dsp:sp modelId="{697FBC99-F68A-4283-8115-19635D39D2A7}">
      <dsp:nvSpPr>
        <dsp:cNvPr id="0" name=""/>
        <dsp:cNvSpPr/>
      </dsp:nvSpPr>
      <dsp:spPr>
        <a:xfrm>
          <a:off x="3116238" y="2413546"/>
          <a:ext cx="1205363" cy="1080540"/>
        </a:xfrm>
        <a:prstGeom prst="ellipse">
          <a:avLst/>
        </a:prstGeom>
        <a:solidFill>
          <a:schemeClr val="accent3">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DD only</a:t>
          </a:r>
          <a:endParaRPr lang="en-US" sz="2100" kern="1200" dirty="0"/>
        </a:p>
      </dsp:txBody>
      <dsp:txXfrm>
        <a:off x="3292759" y="2571787"/>
        <a:ext cx="852321" cy="76405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D9F4177-7E81-436E-BF7B-152E70D2FC7C}" type="datetimeFigureOut">
              <a:rPr lang="en-US"/>
              <a:pPr>
                <a:defRPr/>
              </a:pPr>
              <a:t>10/31/2012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5F9709D-B17B-418A-B40B-25682AB7C286}" type="slidenum">
              <a:rPr lang="en-US"/>
              <a:pPr>
                <a:defRPr/>
              </a:pPr>
              <a:t>‹#›</a:t>
            </a:fld>
            <a:endParaRPr lang="en-US"/>
          </a:p>
        </p:txBody>
      </p:sp>
    </p:spTree>
    <p:extLst>
      <p:ext uri="{BB962C8B-B14F-4D97-AF65-F5344CB8AC3E}">
        <p14:creationId xmlns:p14="http://schemas.microsoft.com/office/powerpoint/2010/main" val="28907293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p:spPr>
      </p:sp>
      <p:sp>
        <p:nvSpPr>
          <p:cNvPr id="235522" name="Notes Placeholder 2"/>
          <p:cNvSpPr>
            <a:spLocks noGrp="1"/>
          </p:cNvSpPr>
          <p:nvPr>
            <p:ph type="body" idx="1"/>
          </p:nvPr>
        </p:nvSpPr>
        <p:spPr bwMode="auto">
          <a:noFill/>
        </p:spPr>
        <p:txBody>
          <a:bodyPr wrap="square" lIns="91417" tIns="45710" rIns="91417" bIns="45710" numCol="1" anchor="t" anchorCtr="0" compatLnSpc="1">
            <a:prstTxWarp prst="textNoShape">
              <a:avLst/>
            </a:prstTxWarp>
          </a:bodyPr>
          <a:lstStyle/>
          <a:p>
            <a:pPr marL="0" lvl="1" defTabSz="863600" eaLnBrk="1" hangingPunct="1">
              <a:spcBef>
                <a:spcPct val="0"/>
              </a:spcBef>
            </a:pPr>
            <a:endParaRPr lang="en-US" sz="1000" smtClean="0">
              <a:solidFill>
                <a:srgbClr val="C00000"/>
              </a:solidFill>
              <a:ea typeface="ＭＳ Ｐゴシック" pitchFamily="34" charset="-128"/>
              <a:cs typeface="Times New Roman" pitchFamily="18" charset="0"/>
            </a:endParaRPr>
          </a:p>
        </p:txBody>
      </p:sp>
      <p:sp>
        <p:nvSpPr>
          <p:cNvPr id="235523" name="Slide Number Placeholder 3"/>
          <p:cNvSpPr txBox="1">
            <a:spLocks noGrp="1"/>
          </p:cNvSpPr>
          <p:nvPr/>
        </p:nvSpPr>
        <p:spPr bwMode="auto">
          <a:xfrm>
            <a:off x="3886200" y="8685213"/>
            <a:ext cx="2970213" cy="457200"/>
          </a:xfrm>
          <a:prstGeom prst="rect">
            <a:avLst/>
          </a:prstGeom>
          <a:noFill/>
          <a:ln w="9525">
            <a:noFill/>
            <a:miter lim="800000"/>
            <a:headEnd/>
            <a:tailEnd/>
          </a:ln>
        </p:spPr>
        <p:txBody>
          <a:bodyPr lIns="91417" tIns="45710" rIns="91417" bIns="45710" anchor="b"/>
          <a:lstStyle/>
          <a:p>
            <a:pPr algn="r" defTabSz="950913"/>
            <a:fld id="{006AF49B-F099-416E-8C1C-EBB332A143C9}" type="slidenum">
              <a:rPr lang="en-US" sz="1100">
                <a:latin typeface="Calibri" pitchFamily="34" charset="0"/>
                <a:ea typeface="ＭＳ Ｐゴシック" pitchFamily="34" charset="-128"/>
              </a:rPr>
              <a:pPr algn="r" defTabSz="950913"/>
              <a:t>21</a:t>
            </a:fld>
            <a:endParaRPr lang="en-US" sz="110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People with Medicare will not be eligible for Medicaid Expansion.  </a:t>
            </a:r>
          </a:p>
          <a:p>
            <a:pPr eaLnBrk="1" hangingPunct="1">
              <a:spcBef>
                <a:spcPct val="0"/>
              </a:spcBef>
            </a:pPr>
            <a:endParaRPr lang="en-US" smtClean="0"/>
          </a:p>
          <a:p>
            <a:pPr eaLnBrk="1" hangingPunct="1">
              <a:spcBef>
                <a:spcPct val="0"/>
              </a:spcBef>
            </a:pPr>
            <a:r>
              <a:rPr lang="en-US" smtClean="0"/>
              <a:t>(Add a bar across first 3 buckets “Section 2703 of the ACA: Health Homes”</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B121E6-AD95-46A1-8B97-C23CA26E6F2E}" type="slidenum">
              <a:rPr lang="en-US">
                <a:cs typeface="Arial" charset="0"/>
              </a:rPr>
              <a:pPr fontAlgn="base">
                <a:spcBef>
                  <a:spcPct val="0"/>
                </a:spcBef>
                <a:spcAft>
                  <a:spcPct val="0"/>
                </a:spcAft>
                <a:defRPr/>
              </a:pPr>
              <a:t>40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ea typeface="ＭＳ Ｐゴシック" pitchFamily="34" charset="-128"/>
                <a:cs typeface="Arial" charset="0"/>
              </a:rPr>
              <a:t>Medicaid is a state-administered health insurance program funded by both the federal and state governments. It is a means-tested program, meaning that strict income eligibility limits—and in many states, asset limits as well—apply. It is also an entitlement program (as opposed to a discretionary program), which means that federal financing for Medicaid is not capped. Individuals who are eligible for coverage cannot be turned away. </a:t>
            </a:r>
          </a:p>
          <a:p>
            <a:pPr eaLnBrk="1" hangingPunct="1">
              <a:spcBef>
                <a:spcPct val="0"/>
              </a:spcBef>
            </a:pPr>
            <a:endParaRPr lang="en-US" smtClean="0">
              <a:latin typeface="Arial" charset="0"/>
              <a:ea typeface="ＭＳ Ｐゴシック" pitchFamily="34" charset="-128"/>
              <a:cs typeface="Arial" charset="0"/>
            </a:endParaRPr>
          </a:p>
          <a:p>
            <a:pPr eaLnBrk="1" hangingPunct="1">
              <a:spcBef>
                <a:spcPct val="0"/>
              </a:spcBef>
            </a:pPr>
            <a:r>
              <a:rPr lang="en-US" smtClean="0">
                <a:latin typeface="Arial" charset="0"/>
                <a:ea typeface="ＭＳ Ｐゴシック" pitchFamily="34" charset="-128"/>
                <a:cs typeface="Arial" charset="0"/>
              </a:rPr>
              <a:t>Medicaid has provided an important safety net in the current economic crisis, as many people lose health insurance when they lose their jobs. In June 2009, the program covered nearly 47 million Americans.</a:t>
            </a:r>
          </a:p>
          <a:p>
            <a:pPr eaLnBrk="1" hangingPunct="1">
              <a:spcBef>
                <a:spcPct val="0"/>
              </a:spcBef>
            </a:pPr>
            <a:endParaRPr lang="en-US" smtClean="0">
              <a:latin typeface="Arial" charset="0"/>
              <a:ea typeface="ＭＳ Ｐゴシック" pitchFamily="34" charset="-128"/>
              <a:cs typeface="Arial" charset="0"/>
            </a:endParaRPr>
          </a:p>
        </p:txBody>
      </p:sp>
      <p:sp>
        <p:nvSpPr>
          <p:cNvPr id="174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fontAlgn="base">
              <a:spcBef>
                <a:spcPct val="0"/>
              </a:spcBef>
              <a:spcAft>
                <a:spcPct val="0"/>
              </a:spcAft>
            </a:pPr>
            <a:fld id="{E3DA112A-F9E5-411B-9451-D90AA9A7F601}" type="slidenum">
              <a:rPr lang="en-US" smtClean="0">
                <a:latin typeface="Arial" charset="0"/>
                <a:ea typeface="ＭＳ Ｐゴシック" pitchFamily="34" charset="-128"/>
                <a:cs typeface="Arial" charset="0"/>
              </a:rPr>
              <a:pPr defTabSz="911225" fontAlgn="base">
                <a:spcBef>
                  <a:spcPct val="0"/>
                </a:spcBef>
                <a:spcAft>
                  <a:spcPct val="0"/>
                </a:spcAft>
              </a:pPr>
              <a:t>48</a:t>
            </a:fld>
            <a:endParaRPr lang="en-US" smtClean="0">
              <a:latin typeface="Arial" charset="0"/>
              <a:ea typeface="ＭＳ Ｐゴシック" pitchFamily="34" charset="-128"/>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05" tIns="45702" rIns="91405" bIns="45702" anchor="b"/>
          <a:lstStyle/>
          <a:p>
            <a:pPr algn="r" defTabSz="930275"/>
            <a:fld id="{613827AA-1361-44F9-8D01-797C1D143727}" type="slidenum">
              <a:rPr lang="en-US" sz="2400">
                <a:solidFill>
                  <a:srgbClr val="000000"/>
                </a:solidFill>
                <a:ea typeface="ＭＳ Ｐゴシック" pitchFamily="34" charset="-128"/>
              </a:rPr>
              <a:pPr algn="r" defTabSz="930275"/>
              <a:t>51</a:t>
            </a:fld>
            <a:endParaRPr lang="en-US" sz="2400">
              <a:solidFill>
                <a:srgbClr val="000000"/>
              </a:solidFill>
              <a:ea typeface="ＭＳ Ｐゴシック" pitchFamily="34" charset="-128"/>
            </a:endParaRPr>
          </a:p>
        </p:txBody>
      </p:sp>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lIns="91387" tIns="45694" rIns="91387" bIns="45694" numCol="1" anchor="t" anchorCtr="0" compatLnSpc="1">
            <a:prstTxWarp prst="textNoShape">
              <a:avLst/>
            </a:prstTxWarp>
          </a:bodyPr>
          <a:lstStyle/>
          <a:p>
            <a:pPr eaLnBrk="1" hangingPunct="1">
              <a:spcBef>
                <a:spcPct val="0"/>
              </a:spcBef>
            </a:pPr>
            <a:r>
              <a:rPr lang="en-US" sz="900" smtClean="0">
                <a:latin typeface="Arial" charset="0"/>
                <a:ea typeface="ＭＳ Ｐゴシック" pitchFamily="34" charset="-128"/>
                <a:cs typeface="Arial" charset="0"/>
              </a:rPr>
              <a:t>The federal government and states share costs of the Medicaid program. The Federal Medical Assistance Percentage (FMAP) is the share of a state’s Medicaid expenditures for services paid by the federal government. It varies from state to state and is determined by a formula that compares the state’s average per capita income to the national average. By law, the FMAP cannot be lower than 50% (a dollar-for-dollar match) or higher than 83%.</a:t>
            </a:r>
          </a:p>
          <a:p>
            <a:pPr eaLnBrk="1" hangingPunct="1">
              <a:spcBef>
                <a:spcPct val="0"/>
              </a:spcBef>
            </a:pPr>
            <a:endParaRPr lang="en-US" sz="900" smtClean="0">
              <a:latin typeface="Arial" charset="0"/>
              <a:ea typeface="ＭＳ Ｐゴシック" pitchFamily="34" charset="-128"/>
              <a:cs typeface="Arial" charset="0"/>
            </a:endParaRPr>
          </a:p>
          <a:p>
            <a:pPr eaLnBrk="1" hangingPunct="1">
              <a:spcBef>
                <a:spcPct val="0"/>
              </a:spcBef>
            </a:pPr>
            <a:r>
              <a:rPr lang="en-US" sz="900" smtClean="0">
                <a:latin typeface="Arial" charset="0"/>
                <a:ea typeface="ＭＳ Ｐゴシック" pitchFamily="34" charset="-128"/>
                <a:cs typeface="Arial" charset="0"/>
              </a:rPr>
              <a:t>The healthcare reform law sets the federal matching rate at 100% for all newly eligible beneficiaries for 2014-2016. The rate is gradually reduced for this group until 2019 and thereafter, when the matching rate will be 90% for newly eligible beneficiaries. The new healthcare reform law does not change the matching rate for already eligible beneficiaries. Importantly, states that choose to expand early will be subject to the regular FMAP rate and not the rates put in place by ARRA. The healthcare reform law also provides some additional federal support to “expansion” states (those covering parents and childless adults at least up to 100 percent of the FPL on the date of enactment of the law) for the cost of covering childless adults who are already eligible for Medicaid as of December 1, 2009. States meeting these criteria can receive a phased-in increase in their federal matching rate for childless adults that by 2019 will equal the enhanced matching rate available for newly eligible adults.</a:t>
            </a:r>
          </a:p>
          <a:p>
            <a:pPr eaLnBrk="1" hangingPunct="1">
              <a:spcBef>
                <a:spcPct val="0"/>
              </a:spcBef>
            </a:pPr>
            <a:endParaRPr lang="en-US" sz="900" smtClean="0">
              <a:latin typeface="Arial" charset="0"/>
              <a:ea typeface="ＭＳ Ｐゴシック" pitchFamily="34" charset="-128"/>
              <a:cs typeface="Arial" charset="0"/>
            </a:endParaRPr>
          </a:p>
          <a:p>
            <a:pPr eaLnBrk="1" hangingPunct="1">
              <a:spcBef>
                <a:spcPct val="0"/>
              </a:spcBef>
            </a:pPr>
            <a:r>
              <a:rPr lang="en-US" sz="900" smtClean="0">
                <a:latin typeface="Arial" charset="0"/>
                <a:ea typeface="ＭＳ Ｐゴシック" pitchFamily="34" charset="-128"/>
                <a:cs typeface="Arial" charset="0"/>
              </a:rPr>
              <a:t>Under both pre- and post-reform law, beneficiaries also carry some of the cost of Medicaid through cost sharing, premiums, and enrollment fees, though federal law limits the cost-sharing provisions states can impose. For instance, most cost sharing must be nominal, and federal law imposes caps on copayments for care. Some beneficiaries and services cannot be subject to cost sharing without a waiver, including: pregnant women, most children under 18, and hospital or nursing home patients expected to contribute most of their income to their care, emergency services, family planning services, and hospice care. Premiums are generally prohibited, except for certain groups including infants and pregnant women with income over 150% FPL, families receiving extended transitional medical assistance, certain people who are disabled and working, and individuals who qualify for Medicaid due to high out-of-pocket medical expenses. </a:t>
            </a:r>
          </a:p>
          <a:p>
            <a:pPr eaLnBrk="1" hangingPunct="1">
              <a:spcBef>
                <a:spcPct val="0"/>
              </a:spcBef>
            </a:pPr>
            <a:endParaRPr lang="en-US" sz="900" smtClean="0">
              <a:latin typeface="Arial" charset="0"/>
              <a:ea typeface="ＭＳ Ｐゴシック" pitchFamily="34" charset="-128"/>
              <a:cs typeface="Arial" charset="0"/>
            </a:endParaRPr>
          </a:p>
          <a:p>
            <a:pPr eaLnBrk="1" hangingPunct="1">
              <a:spcBef>
                <a:spcPct val="0"/>
              </a:spcBef>
            </a:pPr>
            <a:r>
              <a:rPr lang="en-US" sz="900" smtClean="0">
                <a:latin typeface="Arial" charset="0"/>
                <a:ea typeface="ＭＳ Ｐゴシック" pitchFamily="34" charset="-128"/>
                <a:cs typeface="Arial" charset="0"/>
              </a:rPr>
              <a:t>Under the healthcare reform law, states will be eligible for an increased FMAP rate if they cover prevention services (eg, immunizations and smoking cessation programs) with no cost sharing.</a:t>
            </a:r>
          </a:p>
        </p:txBody>
      </p:sp>
      <p:sp>
        <p:nvSpPr>
          <p:cNvPr id="183300" name="Slide Number Placeholder 3"/>
          <p:cNvSpPr txBox="1">
            <a:spLocks noGrp="1"/>
          </p:cNvSpPr>
          <p:nvPr/>
        </p:nvSpPr>
        <p:spPr bwMode="auto">
          <a:xfrm>
            <a:off x="3884613" y="8686800"/>
            <a:ext cx="2971800" cy="455613"/>
          </a:xfrm>
          <a:prstGeom prst="rect">
            <a:avLst/>
          </a:prstGeom>
          <a:noFill/>
          <a:ln w="9525">
            <a:noFill/>
            <a:miter lim="800000"/>
            <a:headEnd/>
            <a:tailEnd/>
          </a:ln>
        </p:spPr>
        <p:txBody>
          <a:bodyPr lIns="91387" tIns="45694" rIns="91387" bIns="45694" anchor="b"/>
          <a:lstStyle/>
          <a:p>
            <a:pPr algn="r" defTabSz="927100"/>
            <a:fld id="{7DA0381B-1A99-4B19-928B-9A2DECB0F2C4}" type="slidenum">
              <a:rPr lang="en-US" sz="2400">
                <a:solidFill>
                  <a:srgbClr val="000000"/>
                </a:solidFill>
                <a:ea typeface="ＭＳ Ｐゴシック" pitchFamily="34" charset="-128"/>
              </a:rPr>
              <a:pPr algn="r" defTabSz="927100"/>
              <a:t>51</a:t>
            </a:fld>
            <a:endParaRPr lang="en-US" sz="2400">
              <a:solidFill>
                <a:srgbClr val="000000"/>
              </a:solidFill>
              <a:ea typeface="ＭＳ Ｐゴシック" pitchFamily="34" charset="-128"/>
            </a:endParaRPr>
          </a:p>
        </p:txBody>
      </p:sp>
      <p:sp>
        <p:nvSpPr>
          <p:cNvPr id="183301"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fontAlgn="base">
              <a:spcBef>
                <a:spcPct val="0"/>
              </a:spcBef>
              <a:spcAft>
                <a:spcPct val="0"/>
              </a:spcAft>
            </a:pPr>
            <a:fld id="{D93A609F-9EB6-4DBD-9B3F-5634FF9AC00F}" type="slidenum">
              <a:rPr lang="en-US" smtClean="0">
                <a:solidFill>
                  <a:srgbClr val="000000"/>
                </a:solidFill>
                <a:latin typeface="Arial" charset="0"/>
                <a:ea typeface="ＭＳ Ｐゴシック" pitchFamily="34" charset="-128"/>
                <a:cs typeface="Arial" charset="0"/>
              </a:rPr>
              <a:pPr defTabSz="911225" fontAlgn="base">
                <a:spcBef>
                  <a:spcPct val="0"/>
                </a:spcBef>
                <a:spcAft>
                  <a:spcPct val="0"/>
                </a:spcAft>
              </a:pPr>
              <a:t>51</a:t>
            </a:fld>
            <a:endParaRPr lang="en-US" smtClean="0">
              <a:solidFill>
                <a:srgbClr val="000000"/>
              </a:solidFill>
              <a:latin typeface="Arial" charset="0"/>
              <a:ea typeface="ＭＳ Ｐゴシック" pitchFamily="34" charset="-128"/>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76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Language for #1</a:t>
            </a:r>
          </a:p>
          <a:p>
            <a:pPr eaLnBrk="1" hangingPunct="1">
              <a:spcBef>
                <a:spcPct val="0"/>
              </a:spcBef>
            </a:pPr>
            <a:r>
              <a:rPr lang="en-US" smtClean="0"/>
              <a:t>Newly eligible adults – or – adults in new expansion group??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17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Language for #1</a:t>
            </a:r>
          </a:p>
          <a:p>
            <a:pPr eaLnBrk="1" hangingPunct="1">
              <a:spcBef>
                <a:spcPct val="0"/>
              </a:spcBef>
            </a:pPr>
            <a:r>
              <a:rPr lang="en-US" smtClean="0"/>
              <a:t>Newly eligible adults – or – adults in new expansion group??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p:cNvSpPr>
          <p:nvPr>
            <p:ph type="sldImg"/>
          </p:nvPr>
        </p:nvSpPr>
        <p:spPr bwMode="auto">
          <a:noFill/>
          <a:ln>
            <a:solidFill>
              <a:srgbClr val="000000"/>
            </a:solidFill>
            <a:miter lim="800000"/>
            <a:headEnd/>
            <a:tailEnd/>
          </a:ln>
        </p:spPr>
      </p:sp>
      <p:sp>
        <p:nvSpPr>
          <p:cNvPr id="211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People with Medicare will not be eligible for Medicaid Expansion.  </a:t>
            </a:r>
          </a:p>
          <a:p>
            <a:pPr eaLnBrk="1" hangingPunct="1">
              <a:spcBef>
                <a:spcPct val="0"/>
              </a:spcBef>
            </a:pPr>
            <a:endParaRPr lang="en-US" smtClean="0"/>
          </a:p>
          <a:p>
            <a:pPr eaLnBrk="1" hangingPunct="1">
              <a:spcBef>
                <a:spcPct val="0"/>
              </a:spcBef>
            </a:pPr>
            <a:r>
              <a:rPr lang="en-US" smtClean="0"/>
              <a:t>(Add a bar across first 3 buckets “Section 2703 of the ACA: Health Homes”</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00BB35-9F19-402C-AEA1-DA079DA071CB}" type="slidenum">
              <a:rPr lang="en-US">
                <a:cs typeface="Arial" charset="0"/>
              </a:rPr>
              <a:pPr fontAlgn="base">
                <a:spcBef>
                  <a:spcPct val="0"/>
                </a:spcBef>
                <a:spcAft>
                  <a:spcPct val="0"/>
                </a:spcAft>
                <a:defRPr/>
              </a:pPr>
              <a:t>64</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p:cNvSpPr>
          <p:nvPr>
            <p:ph type="sldImg"/>
          </p:nvPr>
        </p:nvSpPr>
        <p:spPr bwMode="auto">
          <a:noFill/>
          <a:ln>
            <a:solidFill>
              <a:srgbClr val="000000"/>
            </a:solidFill>
            <a:miter lim="800000"/>
            <a:headEnd/>
            <a:tailEnd/>
          </a:ln>
        </p:spPr>
      </p:sp>
      <p:sp>
        <p:nvSpPr>
          <p:cNvPr id="214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People with Medicare will not be eligible for Medicaid Expansion.  </a:t>
            </a:r>
          </a:p>
          <a:p>
            <a:pPr eaLnBrk="1" hangingPunct="1">
              <a:spcBef>
                <a:spcPct val="0"/>
              </a:spcBef>
            </a:pPr>
            <a:endParaRPr lang="en-US" smtClean="0"/>
          </a:p>
          <a:p>
            <a:pPr eaLnBrk="1" hangingPunct="1">
              <a:spcBef>
                <a:spcPct val="0"/>
              </a:spcBef>
            </a:pPr>
            <a:r>
              <a:rPr lang="en-US" smtClean="0"/>
              <a:t>(Add a bar across first 3 buckets “Section 2703 of the ACA: Health Homes”</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AFEA5A-2441-4BD4-AB51-FCF2D03DA074}" type="slidenum">
              <a:rPr lang="en-US">
                <a:cs typeface="Arial" charset="0"/>
              </a:rPr>
              <a:pPr fontAlgn="base">
                <a:spcBef>
                  <a:spcPct val="0"/>
                </a:spcBef>
                <a:spcAft>
                  <a:spcPct val="0"/>
                </a:spcAft>
                <a:defRPr/>
              </a:pPr>
              <a:t>65</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p:cNvSpPr>
          <p:nvPr>
            <p:ph type="sldImg"/>
          </p:nvPr>
        </p:nvSpPr>
        <p:spPr bwMode="auto">
          <a:noFill/>
          <a:ln>
            <a:solidFill>
              <a:srgbClr val="000000"/>
            </a:solidFill>
            <a:miter lim="800000"/>
            <a:headEnd/>
            <a:tailEnd/>
          </a:ln>
        </p:spPr>
      </p:sp>
      <p:sp>
        <p:nvSpPr>
          <p:cNvPr id="230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Coordination of care federal contract language that “assures the enrollee and providers have access to and take into consideration, all required information on the enrollee’s conditions and treatments to ensure that the enrollee receives appropriate health care services” (42 CFR 438.208)</a:t>
            </a:r>
          </a:p>
          <a:p>
            <a:pPr eaLnBrk="1" hangingPunct="1"/>
            <a:endParaRPr lang="en-US" smtClean="0"/>
          </a:p>
          <a:p>
            <a:pPr eaLnBrk="1" hangingPunct="1"/>
            <a:r>
              <a:rPr lang="en-US" smtClean="0"/>
              <a:t>Health home defined:</a:t>
            </a:r>
          </a:p>
          <a:p>
            <a:pPr eaLnBrk="1" hangingPunct="1"/>
            <a:r>
              <a:rPr lang="en-US" smtClean="0"/>
              <a:t>Development and use of interdisciplinary team</a:t>
            </a:r>
          </a:p>
          <a:p>
            <a:pPr eaLnBrk="1" hangingPunct="1"/>
            <a:r>
              <a:rPr lang="en-US" smtClean="0"/>
              <a:t>Full breadth of clinical and social service expertise</a:t>
            </a:r>
          </a:p>
          <a:p>
            <a:pPr eaLnBrk="1" hangingPunct="1"/>
            <a:r>
              <a:rPr lang="en-US" smtClean="0"/>
              <a:t>Includes providers from local communities that authorize services, mental health, long-term services and supports, CD and medical services</a:t>
            </a:r>
          </a:p>
        </p:txBody>
      </p:sp>
      <p:sp>
        <p:nvSpPr>
          <p:cNvPr id="4" name="Slide Number Placeholder 3"/>
          <p:cNvSpPr>
            <a:spLocks noGrp="1"/>
          </p:cNvSpPr>
          <p:nvPr>
            <p:ph type="sldNum" sz="quarter" idx="5"/>
          </p:nvPr>
        </p:nvSpPr>
        <p:spPr/>
        <p:txBody>
          <a:bodyPr/>
          <a:lstStyle/>
          <a:p>
            <a:pPr>
              <a:defRPr/>
            </a:pPr>
            <a:fld id="{7D39838F-B6B7-49B6-9631-AFED94D4B6BA}" type="slidenum">
              <a:rPr lang="en-US" smtClean="0"/>
              <a:pPr>
                <a:defRPr/>
              </a:pPr>
              <a:t>74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This venn diagram shows that the needs and services for individuals who are dually eligible for both Medicare and Medicaid and meet high cost/high risk medical indicators have a significant overlap with services provided through the department of social and health services.  Approximately 40% of this population meets the high cost/high risk medical criteria.</a:t>
            </a:r>
          </a:p>
          <a:p>
            <a:pPr eaLnBrk="1" hangingPunct="1"/>
            <a:endParaRPr lang="en-US" smtClean="0"/>
          </a:p>
          <a:p>
            <a:pPr eaLnBrk="1" hangingPunct="1"/>
            <a:r>
              <a:rPr lang="en-US" smtClean="0"/>
              <a:t>The yellow circle represents long term services and supports (80%)</a:t>
            </a:r>
          </a:p>
          <a:p>
            <a:pPr eaLnBrk="1" hangingPunct="1"/>
            <a:r>
              <a:rPr lang="en-US" smtClean="0"/>
              <a:t>The green represents services under the division of developmental disabilities (less than 10%)</a:t>
            </a:r>
          </a:p>
          <a:p>
            <a:pPr eaLnBrk="1" hangingPunct="1"/>
            <a:r>
              <a:rPr lang="en-US" smtClean="0"/>
              <a:t>The orange are individuals who have an indicator of a serious mental illness (30%)</a:t>
            </a:r>
          </a:p>
          <a:p>
            <a:pPr eaLnBrk="1" hangingPunct="1"/>
            <a:r>
              <a:rPr lang="en-US" smtClean="0"/>
              <a:t>The purple are individuals who have an indicator of chemical or substance abuse (less than 10%)</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D3BB112C-9F34-42B9-8161-58C8FE98DA57}" type="slidenum">
              <a:rPr lang="en-US" smtClean="0"/>
              <a:pPr>
                <a:defRPr/>
              </a:pPr>
              <a:t>75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p:cNvSpPr>
          <p:nvPr>
            <p:ph type="sldImg"/>
          </p:nvPr>
        </p:nvSpPr>
        <p:spPr bwMode="auto">
          <a:noFill/>
          <a:ln>
            <a:solidFill>
              <a:srgbClr val="000000"/>
            </a:solidFill>
            <a:miter lim="800000"/>
            <a:headEnd/>
            <a:tailEnd/>
          </a:ln>
        </p:spPr>
      </p:sp>
      <p:sp>
        <p:nvSpPr>
          <p:cNvPr id="2426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This is a similar venn diagram for individuals who receive services only from Medicaid.  A smaller proportion of this population (20%) meets the high cost/high risk criteria and just about 70% only receive medical services through the state, not other social services.  But for 30% of the population they do have overlapping needs and services.</a:t>
            </a:r>
          </a:p>
        </p:txBody>
      </p:sp>
      <p:sp>
        <p:nvSpPr>
          <p:cNvPr id="4" name="Slide Number Placeholder 3"/>
          <p:cNvSpPr>
            <a:spLocks noGrp="1"/>
          </p:cNvSpPr>
          <p:nvPr>
            <p:ph type="sldNum" sz="quarter" idx="5"/>
          </p:nvPr>
        </p:nvSpPr>
        <p:spPr/>
        <p:txBody>
          <a:bodyPr/>
          <a:lstStyle/>
          <a:p>
            <a:pPr>
              <a:defRPr/>
            </a:pPr>
            <a:fld id="{26A28194-3688-4F71-B5D2-785A0BAD49B4}" type="slidenum">
              <a:rPr lang="en-US" smtClean="0"/>
              <a:pPr>
                <a:defRPr/>
              </a:pPr>
              <a:t>76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hangingPunct="1">
              <a:defRPr/>
            </a:pPr>
            <a:r>
              <a:rPr lang="en-US" b="1" dirty="0" smtClean="0"/>
              <a:t>Sources:</a:t>
            </a:r>
            <a:r>
              <a:rPr lang="en-US" dirty="0" smtClean="0"/>
              <a:t> </a:t>
            </a:r>
          </a:p>
          <a:p>
            <a:pPr eaLnBrk="1" hangingPunct="1">
              <a:defRPr/>
            </a:pPr>
            <a:r>
              <a:rPr lang="en-US" dirty="0" smtClean="0"/>
              <a:t>Number of </a:t>
            </a:r>
            <a:r>
              <a:rPr lang="en-US" b="1" dirty="0" smtClean="0"/>
              <a:t>HIV-positive persons </a:t>
            </a:r>
            <a:r>
              <a:rPr lang="en-US" dirty="0" smtClean="0"/>
              <a:t>from surveillance program prevalence estimate; mid point of range with a low of 11,500 and high of 12,700 </a:t>
            </a:r>
          </a:p>
          <a:p>
            <a:pPr eaLnBrk="1" hangingPunct="1">
              <a:defRPr/>
            </a:pPr>
            <a:endParaRPr lang="en-US" dirty="0" smtClean="0"/>
          </a:p>
          <a:p>
            <a:pPr eaLnBrk="1" hangingPunct="1">
              <a:defRPr/>
            </a:pPr>
            <a:r>
              <a:rPr lang="en-US" b="1" dirty="0" smtClean="0"/>
              <a:t>Number of diagnoses </a:t>
            </a:r>
            <a:r>
              <a:rPr lang="en-US" dirty="0" smtClean="0"/>
              <a:t>from eHARS; October 2010 Quarterly, people living with HIV as of December 31, 2009 </a:t>
            </a:r>
          </a:p>
          <a:p>
            <a:pPr eaLnBrk="1" hangingPunct="1">
              <a:defRPr/>
            </a:pPr>
            <a:endParaRPr lang="en-US" dirty="0" smtClean="0"/>
          </a:p>
          <a:p>
            <a:pPr eaLnBrk="1" hangingPunct="1">
              <a:defRPr/>
            </a:pPr>
            <a:r>
              <a:rPr lang="en-US" b="1" dirty="0" smtClean="0"/>
              <a:t>Linked to care </a:t>
            </a:r>
            <a:r>
              <a:rPr lang="en-US" dirty="0" smtClean="0"/>
              <a:t>is</a:t>
            </a:r>
            <a:r>
              <a:rPr lang="en-US" b="1" dirty="0" smtClean="0"/>
              <a:t> </a:t>
            </a:r>
            <a:r>
              <a:rPr lang="en-US" dirty="0" smtClean="0"/>
              <a:t>from Washington surveillance data, including case reports and lab reports. This figure is from work done for Category C grant; 90% of people linked to care within 3 months after diagnosis. Linked to Care based on 2009 Washington diagnoses. It is not possible for us to know about linkage to care for all persons living with HIV in Washington, as some were initially diagnosed out of state, and we do not have initial linkage to care information on them.</a:t>
            </a:r>
          </a:p>
          <a:p>
            <a:pPr eaLnBrk="1" hangingPunct="1">
              <a:defRPr/>
            </a:pPr>
            <a:endParaRPr lang="en-US" dirty="0" smtClean="0"/>
          </a:p>
          <a:p>
            <a:pPr eaLnBrk="1" hangingPunct="1">
              <a:defRPr/>
            </a:pPr>
            <a:r>
              <a:rPr lang="en-US" b="1" dirty="0" smtClean="0"/>
              <a:t>Retained in Care </a:t>
            </a:r>
            <a:r>
              <a:rPr lang="en-US" dirty="0" smtClean="0"/>
              <a:t>is from the Medical Monitoring Project (MMP) medical record abstraction. It means the presence of an HIV-related lab test (any HIV viral load or CD4) during the previous 12 months.  </a:t>
            </a:r>
          </a:p>
          <a:p>
            <a:pPr eaLnBrk="1" hangingPunct="1">
              <a:defRPr/>
            </a:pPr>
            <a:endParaRPr lang="en-US" dirty="0" smtClean="0"/>
          </a:p>
          <a:p>
            <a:pPr eaLnBrk="1" hangingPunct="1">
              <a:defRPr/>
            </a:pPr>
            <a:r>
              <a:rPr lang="en-US" b="1" dirty="0" smtClean="0"/>
              <a:t>On ART past 12 months </a:t>
            </a:r>
            <a:r>
              <a:rPr lang="en-US" dirty="0" smtClean="0"/>
              <a:t>is based on data from the MMP medical record abstraction. </a:t>
            </a:r>
          </a:p>
          <a:p>
            <a:pPr eaLnBrk="1" hangingPunct="1">
              <a:defRPr/>
            </a:pPr>
            <a:endParaRPr lang="en-US" dirty="0" smtClean="0"/>
          </a:p>
          <a:p>
            <a:pPr eaLnBrk="1" hangingPunct="1">
              <a:defRPr/>
            </a:pPr>
            <a:r>
              <a:rPr lang="en-US" b="1" dirty="0" smtClean="0"/>
              <a:t>Suppressed Viral Load </a:t>
            </a:r>
            <a:r>
              <a:rPr lang="en-US" dirty="0" smtClean="0"/>
              <a:t>is from MMP medical record abstraction, and is based on the most recent viral load during the previous 12 months.</a:t>
            </a:r>
          </a:p>
          <a:p>
            <a:pPr eaLnBrk="1" hangingPunct="1">
              <a:defRPr/>
            </a:pPr>
            <a:endParaRPr lang="en-US" b="1" dirty="0" smtClean="0"/>
          </a:p>
        </p:txBody>
      </p:sp>
      <p:sp>
        <p:nvSpPr>
          <p:cNvPr id="4" name="Slide Number Placeholder 3"/>
          <p:cNvSpPr>
            <a:spLocks noGrp="1"/>
          </p:cNvSpPr>
          <p:nvPr>
            <p:ph type="sldNum" sz="quarter" idx="5"/>
          </p:nvPr>
        </p:nvSpPr>
        <p:spPr/>
        <p:txBody>
          <a:bodyPr/>
          <a:lstStyle/>
          <a:p>
            <a:pPr>
              <a:defRPr/>
            </a:pPr>
            <a:fld id="{57E49719-530D-4A7A-B373-0041931C3160}" type="slidenum">
              <a:rPr lang="en-US" smtClean="0"/>
              <a:pPr>
                <a:defRPr/>
              </a:pPr>
              <a:t>22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p:cNvSpPr>
          <p:nvPr>
            <p:ph type="sldImg"/>
          </p:nvPr>
        </p:nvSpPr>
        <p:spPr bwMode="auto">
          <a:noFill/>
          <a:ln>
            <a:solidFill>
              <a:srgbClr val="000000"/>
            </a:solidFill>
            <a:miter lim="800000"/>
            <a:headEnd/>
            <a:tailEnd/>
          </a:ln>
        </p:spPr>
      </p:sp>
      <p:sp>
        <p:nvSpPr>
          <p:cNvPr id="247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0C61EB-5441-4DEE-9E7B-B421E9BB24D9}" type="slidenum">
              <a:rPr lang="en-US">
                <a:cs typeface="Arial" charset="0"/>
              </a:rPr>
              <a:pPr fontAlgn="base">
                <a:spcBef>
                  <a:spcPct val="0"/>
                </a:spcBef>
                <a:spcAft>
                  <a:spcPct val="0"/>
                </a:spcAft>
                <a:defRPr/>
              </a:pPr>
              <a:t>78</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xfrm>
            <a:off x="1143000" y="684213"/>
            <a:ext cx="4573588" cy="3430587"/>
          </a:xfrm>
          <a:noFill/>
          <a:ln>
            <a:solidFill>
              <a:srgbClr val="000000"/>
            </a:solidFill>
            <a:miter lim="800000"/>
            <a:headEnd/>
            <a:tailEnd/>
          </a:ln>
        </p:spPr>
      </p:sp>
      <p:sp>
        <p:nvSpPr>
          <p:cNvPr id="262146" name="Notes Placeholder 2"/>
          <p:cNvSpPr>
            <a:spLocks noGrp="1"/>
          </p:cNvSpPr>
          <p:nvPr>
            <p:ph type="body" idx="1"/>
          </p:nvPr>
        </p:nvSpPr>
        <p:spPr bwMode="auto">
          <a:noFill/>
        </p:spPr>
        <p:txBody>
          <a:bodyPr wrap="square" lIns="91426" tIns="45714" rIns="91426" bIns="45714" numCol="1" anchor="t" anchorCtr="0" compatLnSpc="1">
            <a:prstTxWarp prst="textNoShape">
              <a:avLst/>
            </a:prstTxWarp>
          </a:bodyPr>
          <a:lstStyle/>
          <a:p>
            <a:pPr marL="708025" lvl="2" eaLnBrk="1" hangingPunct="1">
              <a:lnSpc>
                <a:spcPct val="90000"/>
              </a:lnSpc>
              <a:spcBef>
                <a:spcPct val="0"/>
              </a:spcBef>
              <a:spcAft>
                <a:spcPts val="588"/>
              </a:spcAft>
              <a:buClr>
                <a:srgbClr val="9BBB59"/>
              </a:buClr>
              <a:buSzPct val="95000"/>
            </a:pPr>
            <a:endParaRPr lang="en-US" smtClean="0"/>
          </a:p>
          <a:p>
            <a:pPr eaLnBrk="1" hangingPunct="1">
              <a:lnSpc>
                <a:spcPct val="90000"/>
              </a:lnSpc>
              <a:spcBef>
                <a:spcPct val="0"/>
              </a:spcBef>
            </a:pPr>
            <a:endParaRPr lang="en-US" smtClean="0"/>
          </a:p>
          <a:p>
            <a:pPr eaLnBrk="1" hangingPunct="1">
              <a:lnSpc>
                <a:spcPct val="90000"/>
              </a:lnSpc>
              <a:spcBef>
                <a:spcPct val="0"/>
              </a:spcBef>
            </a:pPr>
            <a:endParaRPr lang="en-US" smtClean="0"/>
          </a:p>
        </p:txBody>
      </p:sp>
      <p:sp>
        <p:nvSpPr>
          <p:cNvPr id="262147" name="Slide Number Placeholder 3"/>
          <p:cNvSpPr txBox="1">
            <a:spLocks noGrp="1"/>
          </p:cNvSpPr>
          <p:nvPr/>
        </p:nvSpPr>
        <p:spPr bwMode="auto">
          <a:xfrm>
            <a:off x="3884613" y="8683625"/>
            <a:ext cx="2971800" cy="458788"/>
          </a:xfrm>
          <a:prstGeom prst="rect">
            <a:avLst/>
          </a:prstGeom>
          <a:noFill/>
          <a:ln w="9525">
            <a:noFill/>
            <a:miter lim="800000"/>
            <a:headEnd/>
            <a:tailEnd/>
          </a:ln>
        </p:spPr>
        <p:txBody>
          <a:bodyPr lIns="91426" tIns="45714" rIns="91426" bIns="45714" anchor="b"/>
          <a:lstStyle/>
          <a:p>
            <a:pPr algn="r" defTabSz="927100"/>
            <a:fld id="{90B5AEA3-6AD4-422E-BAA2-E21000545D47}" type="slidenum">
              <a:rPr lang="en-US" sz="1200">
                <a:latin typeface="Calibri" pitchFamily="34" charset="0"/>
                <a:ea typeface="ＭＳ Ｐゴシック" pitchFamily="34" charset="-128"/>
              </a:rPr>
              <a:pPr algn="r" defTabSz="927100"/>
              <a:t>82</a:t>
            </a:fld>
            <a:endParaRPr lang="en-US" sz="1200">
              <a:latin typeface="Calibri"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3" tIns="45707" rIns="91413" bIns="45707" anchor="b"/>
          <a:lstStyle/>
          <a:p>
            <a:pPr algn="r" defTabSz="930275"/>
            <a:fld id="{C19935E5-F69C-423E-B49F-5BE0399A9865}" type="slidenum">
              <a:rPr lang="en-US" sz="2400">
                <a:ea typeface="ＭＳ Ｐゴシック" pitchFamily="34" charset="-128"/>
              </a:rPr>
              <a:pPr algn="r" defTabSz="930275"/>
              <a:t>89</a:t>
            </a:fld>
            <a:endParaRPr lang="en-US" sz="2400">
              <a:ea typeface="ＭＳ Ｐゴシック" pitchFamily="34" charset="-128"/>
            </a:endParaRPr>
          </a:p>
        </p:txBody>
      </p:sp>
      <p:sp>
        <p:nvSpPr>
          <p:cNvPr id="271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1363" name="Rectangle 3"/>
          <p:cNvSpPr>
            <a:spLocks noGrp="1" noChangeArrowheads="1"/>
          </p:cNvSpPr>
          <p:nvPr>
            <p:ph type="body" idx="1"/>
          </p:nvPr>
        </p:nvSpPr>
        <p:spPr bwMode="auto">
          <a:noFill/>
        </p:spPr>
        <p:txBody>
          <a:bodyPr wrap="square" lIns="91394" tIns="45698" rIns="91394" bIns="45698" numCol="1" anchor="t" anchorCtr="0" compatLnSpc="1">
            <a:prstTxWarp prst="textNoShape">
              <a:avLst/>
            </a:prstTxWarp>
          </a:bodyPr>
          <a:lstStyle/>
          <a:p>
            <a:pPr eaLnBrk="1" hangingPunct="1">
              <a:spcBef>
                <a:spcPct val="0"/>
              </a:spcBef>
            </a:pPr>
            <a:r>
              <a:rPr lang="en-US" smtClean="0">
                <a:latin typeface="Arial" charset="0"/>
                <a:ea typeface="ＭＳ Ｐゴシック" pitchFamily="34" charset="-128"/>
                <a:cs typeface="Arial" charset="0"/>
              </a:rPr>
              <a:t>Sylvia is a 41-year-old single woman with no children. Sylvia, who is unemployed and uninsured, was denied when she applied for SSI disability, because she is HIV symptomatic, but does not qualify as disabled. She currently receives healthcare from a Ryan White public health clinic and ADAP.</a:t>
            </a:r>
          </a:p>
          <a:p>
            <a:pPr eaLnBrk="1" hangingPunct="1">
              <a:spcBef>
                <a:spcPct val="0"/>
              </a:spcBef>
            </a:pPr>
            <a:endParaRPr lang="en-US" smtClean="0">
              <a:latin typeface="Arial" charset="0"/>
              <a:ea typeface="ＭＳ Ｐゴシック" pitchFamily="34" charset="-128"/>
              <a:cs typeface="Arial" charset="0"/>
            </a:endParaRPr>
          </a:p>
          <a:p>
            <a:pPr eaLnBrk="1" hangingPunct="1">
              <a:spcBef>
                <a:spcPct val="0"/>
              </a:spcBef>
            </a:pPr>
            <a:r>
              <a:rPr lang="en-US" smtClean="0">
                <a:latin typeface="Arial" charset="0"/>
                <a:ea typeface="ＭＳ Ｐゴシック" pitchFamily="34" charset="-128"/>
                <a:cs typeface="Arial" charset="0"/>
              </a:rPr>
              <a:t>After healthcare reform implementation, Sylvia would automatically be eligible for Medicaid, since her income is less than 133% of the federal poverty level, and there will no longer be a requirement to be disabled before receiving benefits. She will still need help from the Ryan White program, though, since Medicaid will not cover all of the care and support services she needs.</a:t>
            </a:r>
          </a:p>
        </p:txBody>
      </p:sp>
      <p:sp>
        <p:nvSpPr>
          <p:cNvPr id="271364"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fontAlgn="base">
              <a:spcBef>
                <a:spcPct val="0"/>
              </a:spcBef>
              <a:spcAft>
                <a:spcPct val="0"/>
              </a:spcAft>
            </a:pPr>
            <a:fld id="{907AC77F-3363-4F88-87FB-6568B69F0236}" type="slidenum">
              <a:rPr lang="en-US" smtClean="0">
                <a:latin typeface="Arial" charset="0"/>
                <a:ea typeface="ＭＳ Ｐゴシック" pitchFamily="34" charset="-128"/>
                <a:cs typeface="Arial" charset="0"/>
              </a:rPr>
              <a:pPr defTabSz="911225" fontAlgn="base">
                <a:spcBef>
                  <a:spcPct val="0"/>
                </a:spcBef>
                <a:spcAft>
                  <a:spcPct val="0"/>
                </a:spcAft>
              </a:pPr>
              <a:t>89</a:t>
            </a:fld>
            <a:endParaRPr lang="en-US" smtClean="0">
              <a:latin typeface="Arial" charset="0"/>
              <a:ea typeface="ＭＳ Ｐゴシック" pitchFamily="34" charset="-128"/>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3" tIns="45707" rIns="91413" bIns="45707" anchor="b"/>
          <a:lstStyle/>
          <a:p>
            <a:pPr algn="r" defTabSz="930275"/>
            <a:fld id="{96098234-B098-4648-B3B7-B824FEECF586}" type="slidenum">
              <a:rPr lang="en-US" sz="2400">
                <a:ea typeface="ＭＳ Ｐゴシック" pitchFamily="34" charset="-128"/>
              </a:rPr>
              <a:pPr algn="r" defTabSz="930275"/>
              <a:t>90</a:t>
            </a:fld>
            <a:endParaRPr lang="en-US" sz="2400">
              <a:ea typeface="ＭＳ Ｐゴシック" pitchFamily="34" charset="-128"/>
            </a:endParaRPr>
          </a:p>
        </p:txBody>
      </p:sp>
      <p:sp>
        <p:nvSpPr>
          <p:cNvPr id="273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3411" name="Rectangle 3"/>
          <p:cNvSpPr>
            <a:spLocks noGrp="1" noChangeArrowheads="1"/>
          </p:cNvSpPr>
          <p:nvPr>
            <p:ph type="body" idx="1"/>
          </p:nvPr>
        </p:nvSpPr>
        <p:spPr bwMode="auto">
          <a:noFill/>
        </p:spPr>
        <p:txBody>
          <a:bodyPr wrap="square" lIns="91394" tIns="45698" rIns="91394" bIns="45698" numCol="1" anchor="t" anchorCtr="0" compatLnSpc="1">
            <a:prstTxWarp prst="textNoShape">
              <a:avLst/>
            </a:prstTxWarp>
          </a:bodyPr>
          <a:lstStyle/>
          <a:p>
            <a:pPr eaLnBrk="1" hangingPunct="1">
              <a:spcBef>
                <a:spcPct val="0"/>
              </a:spcBef>
            </a:pPr>
            <a:r>
              <a:rPr lang="en-US" smtClean="0">
                <a:latin typeface="Arial" charset="0"/>
                <a:ea typeface="ＭＳ Ｐゴシック" pitchFamily="34" charset="-128"/>
                <a:cs typeface="Arial" charset="0"/>
              </a:rPr>
              <a:t>Sylvia is a 41-year-old single woman with no children. Sylvia, who is unemployed and uninsured, was denied when she applied for SSI disability, because she is HIV symptomatic, but does not qualify as disabled. She currently receives healthcare from a Ryan White public health clinic and ADAP.</a:t>
            </a:r>
          </a:p>
          <a:p>
            <a:pPr eaLnBrk="1" hangingPunct="1">
              <a:spcBef>
                <a:spcPct val="0"/>
              </a:spcBef>
            </a:pPr>
            <a:endParaRPr lang="en-US" smtClean="0">
              <a:latin typeface="Arial" charset="0"/>
              <a:ea typeface="ＭＳ Ｐゴシック" pitchFamily="34" charset="-128"/>
              <a:cs typeface="Arial" charset="0"/>
            </a:endParaRPr>
          </a:p>
          <a:p>
            <a:pPr eaLnBrk="1" hangingPunct="1">
              <a:spcBef>
                <a:spcPct val="0"/>
              </a:spcBef>
            </a:pPr>
            <a:r>
              <a:rPr lang="en-US" smtClean="0">
                <a:latin typeface="Arial" charset="0"/>
                <a:ea typeface="ＭＳ Ｐゴシック" pitchFamily="34" charset="-128"/>
                <a:cs typeface="Arial" charset="0"/>
              </a:rPr>
              <a:t>After healthcare reform implementation, Sylvia would automatically be eligible for Medicaid, since her income is less than 133% of the federal poverty level, and there will no longer be a requirement to be disabled before receiving benefits. She will still need help from the Ryan White program, though, since Medicaid will not cover all of the care and support services she needs.</a:t>
            </a:r>
          </a:p>
        </p:txBody>
      </p:sp>
      <p:sp>
        <p:nvSpPr>
          <p:cNvPr id="273412" name="Slide Number Placeholder 4"/>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1225"/>
            <a:fld id="{B68BB072-BA55-45D8-820A-3CCD4D812CA3}" type="slidenum">
              <a:rPr lang="en-US" sz="1200">
                <a:ea typeface="ＭＳ Ｐゴシック" pitchFamily="34" charset="-128"/>
              </a:rPr>
              <a:pPr algn="r" defTabSz="911225"/>
              <a:t>90</a:t>
            </a:fld>
            <a:endParaRPr lang="en-US" sz="120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3" tIns="45707" rIns="91413" bIns="45707" anchor="b"/>
          <a:lstStyle/>
          <a:p>
            <a:pPr algn="r" defTabSz="930275"/>
            <a:fld id="{3B3ED3FB-5B03-42EA-B836-94E1738755C9}" type="slidenum">
              <a:rPr lang="en-US" sz="2400">
                <a:ea typeface="ＭＳ Ｐゴシック" pitchFamily="34" charset="-128"/>
              </a:rPr>
              <a:pPr algn="r" defTabSz="930275"/>
              <a:t>91</a:t>
            </a:fld>
            <a:endParaRPr lang="en-US" sz="2400">
              <a:ea typeface="ＭＳ Ｐゴシック" pitchFamily="34" charset="-128"/>
            </a:endParaRPr>
          </a:p>
        </p:txBody>
      </p:sp>
      <p:sp>
        <p:nvSpPr>
          <p:cNvPr id="275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5459" name="Rectangle 3"/>
          <p:cNvSpPr>
            <a:spLocks noGrp="1" noChangeArrowheads="1"/>
          </p:cNvSpPr>
          <p:nvPr>
            <p:ph type="body" idx="1"/>
          </p:nvPr>
        </p:nvSpPr>
        <p:spPr bwMode="auto">
          <a:noFill/>
        </p:spPr>
        <p:txBody>
          <a:bodyPr wrap="square" lIns="91394" tIns="45698" rIns="91394" bIns="45698" numCol="1" anchor="t" anchorCtr="0" compatLnSpc="1">
            <a:prstTxWarp prst="textNoShape">
              <a:avLst/>
            </a:prstTxWarp>
          </a:bodyPr>
          <a:lstStyle/>
          <a:p>
            <a:pPr defTabSz="892175" eaLnBrk="1" hangingPunct="1">
              <a:spcBef>
                <a:spcPct val="0"/>
              </a:spcBef>
            </a:pPr>
            <a:r>
              <a:rPr lang="en-US" smtClean="0">
                <a:latin typeface="Arial" charset="0"/>
                <a:ea typeface="ＭＳ Ｐゴシック" pitchFamily="34" charset="-128"/>
                <a:cs typeface="Arial" charset="0"/>
              </a:rPr>
              <a:t>Glen is 29 and nondisabled. His income is less than 133% of FPL. As a nondisabled, childless adult, he is not eligible under current Medicaid law, but will be eligible under the healthcare reform law starting in 2014 or earlier if his state chooses early expansion. As a newly eligible beneficiary, Glen will receive the benchmark benefit package, the details of which have not yet been finalized, but which will include mental health benefits. Coverage for Glen will be paid for entirely by the federal government for 2014-2016.</a:t>
            </a:r>
          </a:p>
          <a:p>
            <a:pPr defTabSz="892175" eaLnBrk="1" hangingPunct="1">
              <a:spcBef>
                <a:spcPct val="0"/>
              </a:spcBef>
            </a:pPr>
            <a:endParaRPr lang="en-US" smtClean="0">
              <a:latin typeface="Arial" charset="0"/>
              <a:ea typeface="ＭＳ Ｐゴシック" pitchFamily="34" charset="-128"/>
              <a:cs typeface="Arial" charset="0"/>
            </a:endParaRPr>
          </a:p>
        </p:txBody>
      </p:sp>
      <p:sp>
        <p:nvSpPr>
          <p:cNvPr id="275460"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fontAlgn="base">
              <a:spcBef>
                <a:spcPct val="0"/>
              </a:spcBef>
              <a:spcAft>
                <a:spcPct val="0"/>
              </a:spcAft>
            </a:pPr>
            <a:fld id="{4E4B5776-53FF-4A72-98A8-DE56361255AB}" type="slidenum">
              <a:rPr lang="en-US" smtClean="0">
                <a:latin typeface="Arial" charset="0"/>
                <a:ea typeface="ＭＳ Ｐゴシック" pitchFamily="34" charset="-128"/>
                <a:cs typeface="Arial" charset="0"/>
              </a:rPr>
              <a:pPr defTabSz="911225" fontAlgn="base">
                <a:spcBef>
                  <a:spcPct val="0"/>
                </a:spcBef>
                <a:spcAft>
                  <a:spcPct val="0"/>
                </a:spcAft>
              </a:pPr>
              <a:t>91</a:t>
            </a:fld>
            <a:endParaRPr lang="en-US" smtClean="0">
              <a:latin typeface="Arial" charset="0"/>
              <a:ea typeface="ＭＳ Ｐゴシック" pitchFamily="34" charset="-128"/>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05" tIns="45703" rIns="91405" bIns="45703" anchor="b"/>
          <a:lstStyle/>
          <a:p>
            <a:pPr algn="r" defTabSz="928688"/>
            <a:fld id="{A405BEEC-31E4-48F1-9793-B059392EF47F}" type="slidenum">
              <a:rPr lang="en-US" sz="2400">
                <a:solidFill>
                  <a:srgbClr val="000000"/>
                </a:solidFill>
                <a:ea typeface="ＭＳ Ｐゴシック" pitchFamily="34" charset="-128"/>
              </a:rPr>
              <a:pPr algn="r" defTabSz="928688"/>
              <a:t>92</a:t>
            </a:fld>
            <a:endParaRPr lang="en-US" sz="2400">
              <a:solidFill>
                <a:srgbClr val="000000"/>
              </a:solidFill>
              <a:ea typeface="ＭＳ Ｐゴシック" pitchFamily="34" charset="-128"/>
            </a:endParaRPr>
          </a:p>
        </p:txBody>
      </p:sp>
      <p:sp>
        <p:nvSpPr>
          <p:cNvPr id="277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7507" name="Rectangle 3"/>
          <p:cNvSpPr>
            <a:spLocks noGrp="1" noChangeArrowheads="1"/>
          </p:cNvSpPr>
          <p:nvPr>
            <p:ph type="body" idx="1"/>
          </p:nvPr>
        </p:nvSpPr>
        <p:spPr bwMode="auto">
          <a:noFill/>
        </p:spPr>
        <p:txBody>
          <a:bodyPr wrap="square" lIns="91387" tIns="45693" rIns="91387" bIns="45693" numCol="1" anchor="t" anchorCtr="0" compatLnSpc="1">
            <a:prstTxWarp prst="textNoShape">
              <a:avLst/>
            </a:prstTxWarp>
          </a:bodyPr>
          <a:lstStyle/>
          <a:p>
            <a:pPr eaLnBrk="1" hangingPunct="1">
              <a:spcBef>
                <a:spcPct val="0"/>
              </a:spcBef>
            </a:pPr>
            <a:r>
              <a:rPr lang="en-US" smtClean="0">
                <a:latin typeface="Arial" charset="0"/>
                <a:ea typeface="ＭＳ Ｐゴシック" pitchFamily="34" charset="-128"/>
                <a:cs typeface="Arial" charset="0"/>
              </a:rPr>
              <a:t>Marie is a 51-year-old divorced mother with a 12-year-old child named Sam. Marie and Sam are undocumented immigrants. Marie works part time, earning $15,000 dollars a year, but is uninsured. Even though she has AIDS and is demonstrably disabled, because of her immigration status, she is currently ineligible for Medicaid, and receives healthcare from a Ryan White Program public health clinic and an ADAP.</a:t>
            </a:r>
          </a:p>
          <a:p>
            <a:pPr eaLnBrk="1" hangingPunct="1">
              <a:spcBef>
                <a:spcPct val="0"/>
              </a:spcBef>
            </a:pPr>
            <a:endParaRPr lang="en-US" smtClean="0">
              <a:latin typeface="Arial" charset="0"/>
              <a:ea typeface="ＭＳ Ｐゴシック" pitchFamily="34" charset="-128"/>
              <a:cs typeface="Arial" charset="0"/>
            </a:endParaRPr>
          </a:p>
          <a:p>
            <a:pPr eaLnBrk="1" hangingPunct="1">
              <a:spcBef>
                <a:spcPct val="0"/>
              </a:spcBef>
            </a:pPr>
            <a:r>
              <a:rPr lang="en-US" smtClean="0">
                <a:latin typeface="Arial" charset="0"/>
                <a:ea typeface="ＭＳ Ｐゴシック" pitchFamily="34" charset="-128"/>
                <a:cs typeface="Arial" charset="0"/>
              </a:rPr>
              <a:t>After healthcare reform is implemented, Marie and Sam will still be ineligible for Medicaid/CHIP, as well as for private insurance coverage subsidies and protections, because healthcare reform does not include provisions for undocumented immigrants. Therefore, Marie will still need to rely on the Ryan White Program for care and support services.</a:t>
            </a:r>
          </a:p>
        </p:txBody>
      </p:sp>
      <p:sp>
        <p:nvSpPr>
          <p:cNvPr id="277508"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9638" fontAlgn="base">
              <a:spcBef>
                <a:spcPct val="0"/>
              </a:spcBef>
              <a:spcAft>
                <a:spcPct val="0"/>
              </a:spcAft>
            </a:pPr>
            <a:fld id="{DF949C9E-7860-4F15-B133-A9263A2C32FA}" type="slidenum">
              <a:rPr lang="en-US" smtClean="0">
                <a:solidFill>
                  <a:srgbClr val="000000"/>
                </a:solidFill>
                <a:latin typeface="Arial" charset="0"/>
                <a:ea typeface="ＭＳ Ｐゴシック" pitchFamily="34" charset="-128"/>
                <a:cs typeface="Arial" charset="0"/>
              </a:rPr>
              <a:pPr defTabSz="909638" fontAlgn="base">
                <a:spcBef>
                  <a:spcPct val="0"/>
                </a:spcBef>
                <a:spcAft>
                  <a:spcPct val="0"/>
                </a:spcAft>
              </a:pPr>
              <a:t>92</a:t>
            </a:fld>
            <a:endParaRPr lang="en-US" smtClean="0">
              <a:solidFill>
                <a:srgbClr val="000000"/>
              </a:solidFill>
              <a:latin typeface="Arial" charset="0"/>
              <a:ea typeface="ＭＳ Ｐゴシック" pitchFamily="34" charset="-128"/>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3" tIns="45707" rIns="91413" bIns="45707" anchor="b"/>
          <a:lstStyle/>
          <a:p>
            <a:pPr algn="r" defTabSz="930275"/>
            <a:fld id="{E6919582-B085-48F3-AE49-37D61360374A}" type="slidenum">
              <a:rPr lang="en-US" sz="2400">
                <a:ea typeface="ＭＳ Ｐゴシック" pitchFamily="34" charset="-128"/>
              </a:rPr>
              <a:pPr algn="r" defTabSz="930275"/>
              <a:t>93</a:t>
            </a:fld>
            <a:endParaRPr lang="en-US" sz="2400">
              <a:ea typeface="ＭＳ Ｐゴシック" pitchFamily="34" charset="-128"/>
            </a:endParaRPr>
          </a:p>
        </p:txBody>
      </p:sp>
      <p:sp>
        <p:nvSpPr>
          <p:cNvPr id="279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9555" name="Rectangle 3"/>
          <p:cNvSpPr>
            <a:spLocks noGrp="1" noChangeArrowheads="1"/>
          </p:cNvSpPr>
          <p:nvPr>
            <p:ph type="body" idx="1"/>
          </p:nvPr>
        </p:nvSpPr>
        <p:spPr bwMode="auto">
          <a:noFill/>
        </p:spPr>
        <p:txBody>
          <a:bodyPr wrap="square" lIns="91394" tIns="45698" rIns="91394" bIns="45698" numCol="1" anchor="t" anchorCtr="0" compatLnSpc="1">
            <a:prstTxWarp prst="textNoShape">
              <a:avLst/>
            </a:prstTxWarp>
          </a:bodyPr>
          <a:lstStyle/>
          <a:p>
            <a:pPr eaLnBrk="1" hangingPunct="1">
              <a:spcBef>
                <a:spcPct val="0"/>
              </a:spcBef>
            </a:pPr>
            <a:r>
              <a:rPr lang="en-US" smtClean="0">
                <a:latin typeface="Arial" charset="0"/>
                <a:ea typeface="ＭＳ Ｐゴシック" pitchFamily="34" charset="-128"/>
                <a:cs typeface="Arial" charset="0"/>
              </a:rPr>
              <a:t>Joe was eligible for Medicaid in his state at the time the healthcare reform law went into effect, but was not enrolled in the program. Outreach efforts to enroll newly eligible beneficiaries succeeded in getting Joe enrolled, but Joe will not receive the benchmark benefits package that the new law mandates for newly eligible beneficiaries. He is entitled to the benefits in place in his state at the time the healthcare reform law was enacted. His state does not currently cover diagnostic, screening, and preventative services. As an already eligible beneficiary, Joe will remain ineligible for these diagnostic services that </a:t>
            </a:r>
            <a:r>
              <a:rPr lang="en-US" i="1" smtClean="0">
                <a:latin typeface="Arial" charset="0"/>
                <a:ea typeface="ＭＳ Ｐゴシック" pitchFamily="34" charset="-128"/>
                <a:cs typeface="Arial" charset="0"/>
              </a:rPr>
              <a:t>are </a:t>
            </a:r>
            <a:r>
              <a:rPr lang="en-US" smtClean="0">
                <a:latin typeface="Arial" charset="0"/>
                <a:ea typeface="ＭＳ Ｐゴシック" pitchFamily="34" charset="-128"/>
                <a:cs typeface="Arial" charset="0"/>
              </a:rPr>
              <a:t>available to newly eligible beneficiaries. In addition, the new FMAP matching rate does not apply to Joe. </a:t>
            </a:r>
          </a:p>
          <a:p>
            <a:pPr eaLnBrk="1" hangingPunct="1">
              <a:spcBef>
                <a:spcPct val="0"/>
              </a:spcBef>
            </a:pPr>
            <a:endParaRPr lang="en-US" smtClean="0">
              <a:latin typeface="Arial" charset="0"/>
              <a:ea typeface="ＭＳ Ｐゴシック" pitchFamily="34" charset="-128"/>
              <a:cs typeface="Arial" charset="0"/>
            </a:endParaRPr>
          </a:p>
          <a:p>
            <a:pPr eaLnBrk="1" hangingPunct="1">
              <a:spcBef>
                <a:spcPct val="0"/>
              </a:spcBef>
            </a:pPr>
            <a:endParaRPr lang="en-US" smtClean="0">
              <a:latin typeface="Arial" charset="0"/>
              <a:ea typeface="ＭＳ Ｐゴシック" pitchFamily="34" charset="-128"/>
              <a:cs typeface="Arial" charset="0"/>
            </a:endParaRPr>
          </a:p>
          <a:p>
            <a:pPr eaLnBrk="1" hangingPunct="1">
              <a:spcBef>
                <a:spcPct val="0"/>
              </a:spcBef>
            </a:pPr>
            <a:endParaRPr lang="en-US" smtClean="0">
              <a:latin typeface="Arial" charset="0"/>
              <a:ea typeface="ＭＳ Ｐゴシック" pitchFamily="34" charset="-128"/>
              <a:cs typeface="Arial" charset="0"/>
            </a:endParaRPr>
          </a:p>
          <a:p>
            <a:pPr eaLnBrk="1" hangingPunct="1">
              <a:spcBef>
                <a:spcPct val="0"/>
              </a:spcBef>
            </a:pPr>
            <a:endParaRPr lang="en-US" smtClean="0">
              <a:latin typeface="Arial" charset="0"/>
              <a:ea typeface="ＭＳ Ｐゴシック" pitchFamily="34" charset="-128"/>
              <a:cs typeface="Arial" charset="0"/>
            </a:endParaRPr>
          </a:p>
          <a:p>
            <a:pPr algn="r" eaLnBrk="1" hangingPunct="1">
              <a:spcBef>
                <a:spcPct val="0"/>
              </a:spcBef>
            </a:pPr>
            <a:endParaRPr lang="en-US" smtClean="0">
              <a:latin typeface="Arial" charset="0"/>
              <a:ea typeface="ＭＳ Ｐゴシック" pitchFamily="34" charset="-128"/>
              <a:cs typeface="Arial" charset="0"/>
            </a:endParaRPr>
          </a:p>
        </p:txBody>
      </p:sp>
      <p:sp>
        <p:nvSpPr>
          <p:cNvPr id="279556"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fontAlgn="base">
              <a:spcBef>
                <a:spcPct val="0"/>
              </a:spcBef>
              <a:spcAft>
                <a:spcPct val="0"/>
              </a:spcAft>
            </a:pPr>
            <a:fld id="{14484358-58DB-4987-BDAE-03CB7B15048D}" type="slidenum">
              <a:rPr lang="en-US" smtClean="0">
                <a:latin typeface="Arial" charset="0"/>
                <a:ea typeface="ＭＳ Ｐゴシック" pitchFamily="34" charset="-128"/>
                <a:cs typeface="Arial" charset="0"/>
              </a:rPr>
              <a:pPr defTabSz="911225" fontAlgn="base">
                <a:spcBef>
                  <a:spcPct val="0"/>
                </a:spcBef>
                <a:spcAft>
                  <a:spcPct val="0"/>
                </a:spcAft>
              </a:pPr>
              <a:t>93</a:t>
            </a:fld>
            <a:endParaRPr lang="en-US" smtClean="0">
              <a:latin typeface="Arial" charset="0"/>
              <a:ea typeface="ＭＳ Ｐゴシック" pitchFamily="34" charset="-128"/>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138242" name="Rectangle 3"/>
          <p:cNvSpPr>
            <a:spLocks noGrp="1" noChangeArrowheads="1"/>
          </p:cNvSpPr>
          <p:nvPr>
            <p:ph type="body" idx="1"/>
          </p:nvPr>
        </p:nvSpPr>
        <p:spPr bwMode="auto">
          <a:xfrm>
            <a:off x="687388" y="4344988"/>
            <a:ext cx="4875212" cy="3511550"/>
          </a:xfrm>
          <a:noFill/>
        </p:spPr>
        <p:txBody>
          <a:bodyPr wrap="square" lIns="91411" tIns="45706" rIns="91411" bIns="45706" numCol="1" anchor="t" anchorCtr="0" compatLnSpc="1">
            <a:prstTxWarp prst="textNoShape">
              <a:avLst/>
            </a:prstTxWarp>
          </a:bodyPr>
          <a:lstStyle/>
          <a:p>
            <a:pPr eaLnBrk="1" hangingPunct="1">
              <a:spcBef>
                <a:spcPct val="0"/>
              </a:spcBef>
            </a:pPr>
            <a:r>
              <a:rPr lang="en-US" sz="1300" smtClean="0">
                <a:ea typeface="ＭＳ Ｐゴシック" pitchFamily="34" charset="-128"/>
              </a:rPr>
              <a:t>It is estimated that sexual transmission accounts for 32,000 of the 40,000 new infections each year.</a:t>
            </a:r>
          </a:p>
          <a:p>
            <a:pPr eaLnBrk="1" hangingPunct="1">
              <a:spcBef>
                <a:spcPct val="0"/>
              </a:spcBef>
            </a:pPr>
            <a:endParaRPr lang="en-US" sz="1300" smtClean="0">
              <a:ea typeface="ＭＳ Ｐゴシック" pitchFamily="34" charset="-128"/>
            </a:endParaRPr>
          </a:p>
          <a:p>
            <a:pPr eaLnBrk="1" hangingPunct="1">
              <a:spcBef>
                <a:spcPct val="0"/>
              </a:spcBef>
              <a:buFontTx/>
              <a:buChar char="•"/>
            </a:pPr>
            <a:r>
              <a:rPr lang="en-US" sz="1300" smtClean="0">
                <a:ea typeface="ＭＳ Ｐゴシック" pitchFamily="34" charset="-128"/>
              </a:rPr>
              <a:t>25% of people who are unaware that they are infected account for at least 54%, and potentially as much as 70%, of the new sexually transmitted infections each year.  The transmission rate among those who don’t know they are infected is 3.5 times higher than for people who know about their HIV infection.</a:t>
            </a:r>
          </a:p>
          <a:p>
            <a:pPr eaLnBrk="1" hangingPunct="1">
              <a:spcBef>
                <a:spcPct val="0"/>
              </a:spcBef>
            </a:pPr>
            <a:endParaRPr lang="en-US" sz="1300" smtClean="0">
              <a:ea typeface="ＭＳ Ｐゴシック" pitchFamily="34" charset="-128"/>
            </a:endParaRPr>
          </a:p>
          <a:p>
            <a:pPr eaLnBrk="1" hangingPunct="1">
              <a:spcBef>
                <a:spcPct val="0"/>
              </a:spcBef>
            </a:pPr>
            <a:r>
              <a:rPr lang="en-US" sz="1300" smtClean="0">
                <a:ea typeface="ＭＳ Ｐゴシック" pitchFamily="34" charset="-128"/>
              </a:rPr>
              <a:t>The importance of getting these individuals tested and into care that includes both treatment and prevention interventions is critical.</a:t>
            </a:r>
          </a:p>
          <a:p>
            <a:pPr eaLnBrk="1" hangingPunct="1">
              <a:spcBef>
                <a:spcPct val="0"/>
              </a:spcBef>
            </a:pPr>
            <a:endParaRPr lang="en-US" sz="130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lIns="91417" tIns="45710" rIns="91417" bIns="45710" numCol="1" anchor="t" anchorCtr="0" compatLnSpc="1">
            <a:prstTxWarp prst="textNoShape">
              <a:avLst/>
            </a:prstTxWarp>
          </a:bodyPr>
          <a:lstStyle/>
          <a:p>
            <a:pPr marL="0" lvl="1" defTabSz="863600" eaLnBrk="1" hangingPunct="1">
              <a:spcBef>
                <a:spcPct val="0"/>
              </a:spcBef>
            </a:pPr>
            <a:endParaRPr lang="en-US" sz="1000" smtClean="0">
              <a:solidFill>
                <a:srgbClr val="C00000"/>
              </a:solidFill>
              <a:ea typeface="ＭＳ Ｐゴシック" pitchFamily="34" charset="-128"/>
              <a:cs typeface="Times New Roman" pitchFamily="18" charset="0"/>
            </a:endParaRPr>
          </a:p>
        </p:txBody>
      </p:sp>
      <p:sp>
        <p:nvSpPr>
          <p:cNvPr id="140291" name="Slide Number Placeholder 3"/>
          <p:cNvSpPr txBox="1">
            <a:spLocks noGrp="1"/>
          </p:cNvSpPr>
          <p:nvPr/>
        </p:nvSpPr>
        <p:spPr bwMode="auto">
          <a:xfrm>
            <a:off x="3886200" y="8685213"/>
            <a:ext cx="2970213" cy="457200"/>
          </a:xfrm>
          <a:prstGeom prst="rect">
            <a:avLst/>
          </a:prstGeom>
          <a:noFill/>
          <a:ln w="9525">
            <a:noFill/>
            <a:miter lim="800000"/>
            <a:headEnd/>
            <a:tailEnd/>
          </a:ln>
        </p:spPr>
        <p:txBody>
          <a:bodyPr lIns="91417" tIns="45710" rIns="91417" bIns="45710" anchor="b"/>
          <a:lstStyle/>
          <a:p>
            <a:pPr algn="r" defTabSz="950913"/>
            <a:fld id="{A59D47BC-1BA3-4B44-860E-3B2F713432F2}" type="slidenum">
              <a:rPr lang="en-US" sz="1100">
                <a:latin typeface="Calibri" pitchFamily="34" charset="0"/>
                <a:ea typeface="ＭＳ Ｐゴシック" pitchFamily="34" charset="-128"/>
              </a:rPr>
              <a:pPr algn="r" defTabSz="950913"/>
              <a:t>25</a:t>
            </a:fld>
            <a:endParaRPr lang="en-US" sz="110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lIns="91417" tIns="45710" rIns="91417" bIns="45710" numCol="1" anchor="t" anchorCtr="0" compatLnSpc="1">
            <a:prstTxWarp prst="textNoShape">
              <a:avLst/>
            </a:prstTxWarp>
          </a:bodyPr>
          <a:lstStyle/>
          <a:p>
            <a:pPr defTabSz="863600" eaLnBrk="1" hangingPunct="1">
              <a:spcBef>
                <a:spcPct val="0"/>
              </a:spcBef>
            </a:pPr>
            <a:endParaRPr lang="en-US" sz="1000" smtClean="0">
              <a:ea typeface="ＭＳ Ｐゴシック" pitchFamily="34" charset="-128"/>
            </a:endParaRPr>
          </a:p>
        </p:txBody>
      </p:sp>
      <p:sp>
        <p:nvSpPr>
          <p:cNvPr id="142339" name="Slide Number Placeholder 3"/>
          <p:cNvSpPr txBox="1">
            <a:spLocks noGrp="1"/>
          </p:cNvSpPr>
          <p:nvPr/>
        </p:nvSpPr>
        <p:spPr bwMode="auto">
          <a:xfrm>
            <a:off x="3886200" y="8685213"/>
            <a:ext cx="2970213" cy="457200"/>
          </a:xfrm>
          <a:prstGeom prst="rect">
            <a:avLst/>
          </a:prstGeom>
          <a:noFill/>
          <a:ln w="9525">
            <a:noFill/>
            <a:miter lim="800000"/>
            <a:headEnd/>
            <a:tailEnd/>
          </a:ln>
        </p:spPr>
        <p:txBody>
          <a:bodyPr lIns="91417" tIns="45710" rIns="91417" bIns="45710" anchor="b"/>
          <a:lstStyle/>
          <a:p>
            <a:pPr algn="r" defTabSz="950913"/>
            <a:fld id="{22CC3358-0725-47D1-BB46-09A05888837E}" type="slidenum">
              <a:rPr lang="en-US" sz="1100">
                <a:latin typeface="Calibri" pitchFamily="34" charset="0"/>
                <a:ea typeface="ＭＳ Ｐゴシック" pitchFamily="34" charset="-128"/>
              </a:rPr>
              <a:pPr algn="r" defTabSz="950913"/>
              <a:t>26</a:t>
            </a:fld>
            <a:endParaRPr lang="en-US" sz="1100">
              <a:latin typeface="Calibri"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2C886-AA40-4DB1-8AF1-E758557EF507}" type="slidenum">
              <a:rPr lang="en-US">
                <a:cs typeface="Arial" charset="0"/>
              </a:rPr>
              <a:pPr fontAlgn="base">
                <a:spcBef>
                  <a:spcPct val="0"/>
                </a:spcBef>
                <a:spcAft>
                  <a:spcPct val="0"/>
                </a:spcAft>
                <a:defRPr/>
              </a:pPr>
              <a:t>28</a:t>
            </a:fld>
            <a:endParaRPr lang="en-US">
              <a:cs typeface="Arial" charset="0"/>
            </a:endParaRPr>
          </a:p>
        </p:txBody>
      </p:sp>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3D7029-314D-4C94-858B-FA0ED8EA773E}" type="slidenum">
              <a:rPr lang="en-US">
                <a:cs typeface="Arial" charset="0"/>
              </a:rPr>
              <a:pPr fontAlgn="base">
                <a:spcBef>
                  <a:spcPct val="0"/>
                </a:spcBef>
                <a:spcAft>
                  <a:spcPct val="0"/>
                </a:spcAft>
                <a:defRPr/>
              </a:pPr>
              <a:t>29</a:t>
            </a:fld>
            <a:endParaRPr lang="en-US">
              <a:cs typeface="Arial" charset="0"/>
            </a:endParaRPr>
          </a:p>
        </p:txBody>
      </p:sp>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301534-8C2E-43E9-95D5-42D365CE8A52}" type="slidenum">
              <a:rPr lang="en-US">
                <a:cs typeface="Arial" charset="0"/>
              </a:rPr>
              <a:pPr fontAlgn="base">
                <a:spcBef>
                  <a:spcPct val="0"/>
                </a:spcBef>
                <a:spcAft>
                  <a:spcPct val="0"/>
                </a:spcAft>
                <a:defRPr/>
              </a:pPr>
              <a:t>30</a:t>
            </a:fld>
            <a:endParaRPr lang="en-US">
              <a:cs typeface="Arial" charset="0"/>
            </a:endParaRPr>
          </a:p>
        </p:txBody>
      </p:sp>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bwMode="auto">
          <a:noFill/>
          <a:ln>
            <a:solidFill>
              <a:srgbClr val="000000"/>
            </a:solidFill>
            <a:miter lim="800000"/>
            <a:headEnd/>
            <a:tailEnd/>
          </a:ln>
        </p:spPr>
      </p:sp>
      <p:sp>
        <p:nvSpPr>
          <p:cNvPr id="151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People with Medicare will not be eligible for Medicaid Expansion.  </a:t>
            </a:r>
          </a:p>
          <a:p>
            <a:pPr eaLnBrk="1" hangingPunct="1">
              <a:spcBef>
                <a:spcPct val="0"/>
              </a:spcBef>
            </a:pPr>
            <a:endParaRPr lang="en-US" smtClean="0"/>
          </a:p>
          <a:p>
            <a:pPr eaLnBrk="1" hangingPunct="1">
              <a:spcBef>
                <a:spcPct val="0"/>
              </a:spcBef>
            </a:pPr>
            <a:r>
              <a:rPr lang="en-US" smtClean="0"/>
              <a:t>(Add a bar across first 3 buckets “Section 2703 of the ACA: Health Homes”</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FFA439-BDC5-4B3A-A8BC-F3D3CFA31CA9}" type="slidenum">
              <a:rPr lang="en-US">
                <a:cs typeface="Arial" charset="0"/>
              </a:rPr>
              <a:pPr fontAlgn="base">
                <a:spcBef>
                  <a:spcPct val="0"/>
                </a:spcBef>
                <a:spcAft>
                  <a:spcPct val="0"/>
                </a:spcAft>
                <a:defRPr/>
              </a:pPr>
              <a:t>32</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smtClean="0"/>
            </a:lvl1pPr>
            <a:extLst/>
          </a:lstStyle>
          <a:p>
            <a:pPr>
              <a:defRPr/>
            </a:pPr>
            <a:fld id="{C616FA9F-47A1-44A9-8DFC-9918A51EEEA7}" type="datetime1">
              <a:rPr lang="en-US"/>
              <a:pPr>
                <a:defRPr/>
              </a:pPr>
              <a:t>10/31/2012</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DCAA6C3D-08C2-42B3-B837-21564AD9DF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A9B150FB-D319-4301-B63E-C63A222468E5}" type="datetime1">
              <a:rPr lang="en-US"/>
              <a:pPr>
                <a:defRPr/>
              </a:pPr>
              <a:t>10/31/2012</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4791AAF-B691-4731-AEC0-184E06269D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6DA570E-471C-47E4-9396-EFC2FFC20A32}" type="datetime1">
              <a:rPr lang="en-US"/>
              <a:pPr>
                <a:defRPr/>
              </a:pPr>
              <a:t>10/31/2012</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6A578CB-E148-44AA-BF41-4A92CAB79A7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24"/>
          <p:cNvSpPr>
            <a:spLocks noGrp="1"/>
          </p:cNvSpPr>
          <p:nvPr>
            <p:ph type="dt" sz="half" idx="10"/>
          </p:nvPr>
        </p:nvSpPr>
        <p:spPr/>
        <p:txBody>
          <a:bodyPr/>
          <a:lstStyle>
            <a:lvl1pPr>
              <a:defRPr/>
            </a:lvl1pPr>
          </a:lstStyle>
          <a:p>
            <a:pPr>
              <a:defRPr/>
            </a:pPr>
            <a:fld id="{398EC121-4B4F-4198-A921-F959BB643D94}" type="datetime1">
              <a:rPr lang="en-US"/>
              <a:pPr>
                <a:defRPr/>
              </a:pPr>
              <a:t>10/31/2012</a:t>
            </a:fld>
            <a:endParaRPr lang="en-US"/>
          </a:p>
        </p:txBody>
      </p:sp>
      <p:sp>
        <p:nvSpPr>
          <p:cNvPr id="3" name="Footer Placeholder 17"/>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1FE69769-B86E-4B40-8CAC-2B62FA4ACEE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870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0903"/>
            <a:ext cx="3810000" cy="41150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0903"/>
            <a:ext cx="3810000" cy="4115097"/>
          </a:xfr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wrap="square" lIns="91440" tIns="45720" rIns="91440" bIns="45720" numCol="1" anchor="t" anchorCtr="0" compatLnSpc="1">
            <a:prstTxWarp prst="textNoShape">
              <a:avLst/>
            </a:prstTxWarp>
          </a:bodyPr>
          <a:lstStyle>
            <a:lvl1pPr>
              <a:defRPr>
                <a:latin typeface="Arial" charset="0"/>
              </a:defRPr>
            </a:lvl1pPr>
          </a:lstStyle>
          <a:p>
            <a:pPr>
              <a:defRPr/>
            </a:pPr>
            <a:endParaRPr lang="en-US"/>
          </a:p>
        </p:txBody>
      </p:sp>
      <p:sp>
        <p:nvSpPr>
          <p:cNvPr id="6" name="Slide Number Placeholder 5"/>
          <p:cNvSpPr>
            <a:spLocks noGrp="1"/>
          </p:cNvSpPr>
          <p:nvPr>
            <p:ph type="sldNum" sz="quarter" idx="11"/>
          </p:nvPr>
        </p:nvSpPr>
        <p:spPr>
          <a:xfrm>
            <a:off x="6858000" y="6248400"/>
            <a:ext cx="2133600" cy="457200"/>
          </a:xfrm>
        </p:spPr>
        <p:txBody>
          <a:bodyPr wrap="square" lIns="91440" tIns="45720" rIns="91440" bIns="45720" numCol="1" anchor="t" anchorCtr="0" compatLnSpc="1">
            <a:prstTxWarp prst="textNoShape">
              <a:avLst/>
            </a:prstTxWarp>
          </a:bodyPr>
          <a:lstStyle>
            <a:lvl1pPr>
              <a:defRPr>
                <a:latin typeface="Arial" charset="0"/>
              </a:defRPr>
            </a:lvl1pPr>
          </a:lstStyle>
          <a:p>
            <a:pPr>
              <a:defRPr/>
            </a:pPr>
            <a:fld id="{16B89BC6-B275-4835-8DA0-290D2C59DAF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24"/>
          <p:cNvSpPr>
            <a:spLocks noGrp="1"/>
          </p:cNvSpPr>
          <p:nvPr>
            <p:ph type="dt" sz="half" idx="10"/>
          </p:nvPr>
        </p:nvSpPr>
        <p:spPr/>
        <p:txBody>
          <a:bodyPr/>
          <a:lstStyle>
            <a:lvl1pPr>
              <a:defRPr/>
            </a:lvl1pPr>
          </a:lstStyle>
          <a:p>
            <a:pPr>
              <a:defRPr/>
            </a:pPr>
            <a:fld id="{B8B2FC4C-BD48-421F-A9D3-9A62F46BD7A6}" type="datetime1">
              <a:rPr lang="en-US"/>
              <a:pPr>
                <a:defRPr/>
              </a:pPr>
              <a:t>10/31/2012</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9236512-B652-4BB6-A149-A22D38A7E48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933B45EB-A23A-4CAE-ACA2-CA82EFC7F85F}" type="datetime1">
              <a:rPr lang="en-US"/>
              <a:pPr>
                <a:defRPr/>
              </a:pPr>
              <a:t>10/31/2012</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AA6D188-DFB9-4CBC-AC87-DD833553B05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24"/>
          <p:cNvSpPr>
            <a:spLocks noGrp="1"/>
          </p:cNvSpPr>
          <p:nvPr>
            <p:ph type="dt" sz="half" idx="10"/>
          </p:nvPr>
        </p:nvSpPr>
        <p:spPr/>
        <p:txBody>
          <a:bodyPr/>
          <a:lstStyle>
            <a:lvl1pPr>
              <a:defRPr/>
            </a:lvl1pPr>
          </a:lstStyle>
          <a:p>
            <a:pPr>
              <a:defRPr/>
            </a:pPr>
            <a:fld id="{2D5043CB-CAC2-4B87-A205-4C3D56506D38}" type="datetime1">
              <a:rPr lang="en-US"/>
              <a:pPr>
                <a:defRPr/>
              </a:pPr>
              <a:t>10/31/2012</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D211EC1-3FC2-4097-9701-A62BF75DECF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530225"/>
            <a:ext cx="4014787" cy="418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0425" y="530225"/>
            <a:ext cx="4016375" cy="418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fld id="{3C4D3BB6-4C8E-47AC-8FB8-29F76D4169E5}" type="datetime1">
              <a:rPr lang="en-US"/>
              <a:pPr>
                <a:defRPr/>
              </a:pPr>
              <a:t>10/31/2012</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FD4373D6-334E-441C-B0C2-E4D59D71FEB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4"/>
          <p:cNvSpPr>
            <a:spLocks noGrp="1"/>
          </p:cNvSpPr>
          <p:nvPr>
            <p:ph type="dt" sz="half" idx="10"/>
          </p:nvPr>
        </p:nvSpPr>
        <p:spPr/>
        <p:txBody>
          <a:bodyPr/>
          <a:lstStyle>
            <a:lvl1pPr>
              <a:defRPr/>
            </a:lvl1pPr>
          </a:lstStyle>
          <a:p>
            <a:pPr>
              <a:defRPr/>
            </a:pPr>
            <a:fld id="{FA08A46A-2351-4A70-B013-10F9A8A9E5DC}" type="datetime1">
              <a:rPr lang="en-US"/>
              <a:pPr>
                <a:defRPr/>
              </a:pPr>
              <a:t>10/31/2012</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671553AE-E229-4A64-8807-18B77E6428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F2E674E9-5529-4306-8D53-C14D5CB70C04}" type="datetime1">
              <a:rPr lang="en-US"/>
              <a:pPr>
                <a:defRPr/>
              </a:pPr>
              <a:t>10/31/2012</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7A9C634-2E8A-4A55-A8FE-5BFF8D48143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4"/>
          <p:cNvSpPr>
            <a:spLocks noGrp="1"/>
          </p:cNvSpPr>
          <p:nvPr>
            <p:ph type="dt" sz="half" idx="10"/>
          </p:nvPr>
        </p:nvSpPr>
        <p:spPr/>
        <p:txBody>
          <a:bodyPr/>
          <a:lstStyle>
            <a:lvl1pPr>
              <a:defRPr/>
            </a:lvl1pPr>
          </a:lstStyle>
          <a:p>
            <a:pPr>
              <a:defRPr/>
            </a:pPr>
            <a:fld id="{0753ADC0-DA7D-4D80-AD52-763792BEEB0C}" type="datetime1">
              <a:rPr lang="en-US"/>
              <a:pPr>
                <a:defRPr/>
              </a:pPr>
              <a:t>10/31/2012</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D5236E4-8CD3-4AEE-82AC-60824815B74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4"/>
          <p:cNvSpPr>
            <a:spLocks noGrp="1"/>
          </p:cNvSpPr>
          <p:nvPr>
            <p:ph type="dt" sz="half" idx="10"/>
          </p:nvPr>
        </p:nvSpPr>
        <p:spPr/>
        <p:txBody>
          <a:bodyPr/>
          <a:lstStyle>
            <a:lvl1pPr>
              <a:defRPr/>
            </a:lvl1pPr>
          </a:lstStyle>
          <a:p>
            <a:pPr>
              <a:defRPr/>
            </a:pPr>
            <a:fld id="{492C6D7E-645A-4F5B-8DDD-27A173764867}" type="datetime1">
              <a:rPr lang="en-US"/>
              <a:pPr>
                <a:defRPr/>
              </a:pPr>
              <a:t>10/31/2012</a:t>
            </a:fld>
            <a:endParaRPr lang="en-US"/>
          </a:p>
        </p:txBody>
      </p:sp>
      <p:sp>
        <p:nvSpPr>
          <p:cNvPr id="3" name="Footer Placeholder 17"/>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E011CCA6-67FC-453B-909D-7B2EABB7098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4"/>
          <p:cNvSpPr>
            <a:spLocks noGrp="1"/>
          </p:cNvSpPr>
          <p:nvPr>
            <p:ph type="dt" sz="half" idx="10"/>
          </p:nvPr>
        </p:nvSpPr>
        <p:spPr/>
        <p:txBody>
          <a:bodyPr/>
          <a:lstStyle>
            <a:lvl1pPr>
              <a:defRPr/>
            </a:lvl1pPr>
          </a:lstStyle>
          <a:p>
            <a:pPr>
              <a:defRPr/>
            </a:pPr>
            <a:fld id="{0D53B71D-9449-411C-8EFB-B6DF24102C56}" type="datetime1">
              <a:rPr lang="en-US"/>
              <a:pPr>
                <a:defRPr/>
              </a:pPr>
              <a:t>10/31/2012</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4A595A2C-DB0D-42D9-8048-91599829FE5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4"/>
          <p:cNvSpPr>
            <a:spLocks noGrp="1"/>
          </p:cNvSpPr>
          <p:nvPr>
            <p:ph type="dt" sz="half" idx="10"/>
          </p:nvPr>
        </p:nvSpPr>
        <p:spPr/>
        <p:txBody>
          <a:bodyPr/>
          <a:lstStyle>
            <a:lvl1pPr>
              <a:defRPr/>
            </a:lvl1pPr>
          </a:lstStyle>
          <a:p>
            <a:pPr>
              <a:defRPr/>
            </a:pPr>
            <a:fld id="{FD3C19EC-36C4-4F0F-97AC-DDF799DCD0EE}" type="datetime1">
              <a:rPr lang="en-US"/>
              <a:pPr>
                <a:defRPr/>
              </a:pPr>
              <a:t>10/31/2012</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84BEB7F1-8432-45D1-B7CB-F5B124E01E7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F0D8B300-22C5-4C24-9086-3D4A9D512605}" type="datetime1">
              <a:rPr lang="en-US"/>
              <a:pPr>
                <a:defRPr/>
              </a:pPr>
              <a:t>10/31/2012</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3449652-D1BC-442D-8A98-6877CC29D45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530225"/>
            <a:ext cx="2044700" cy="55070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530225"/>
            <a:ext cx="5986462" cy="5507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D50EAAC7-B303-4BEC-9217-24A221183887}" type="datetime1">
              <a:rPr lang="en-US"/>
              <a:pPr>
                <a:defRPr/>
              </a:pPr>
              <a:t>10/31/2012</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AA54A0D-4DB9-488B-A60F-396165AA69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
        <p:nvSpPr>
          <p:cNvPr id="4" name="Date Placeholder 24"/>
          <p:cNvSpPr>
            <a:spLocks noGrp="1"/>
          </p:cNvSpPr>
          <p:nvPr>
            <p:ph type="dt" sz="half" idx="10"/>
          </p:nvPr>
        </p:nvSpPr>
        <p:spPr/>
        <p:txBody>
          <a:bodyPr/>
          <a:lstStyle>
            <a:lvl1pPr>
              <a:defRPr/>
            </a:lvl1pPr>
          </a:lstStyle>
          <a:p>
            <a:pPr>
              <a:defRPr/>
            </a:pPr>
            <a:fld id="{895F021F-3014-4661-85A4-F8B26026DE2E}" type="datetime1">
              <a:rPr lang="en-US"/>
              <a:pPr>
                <a:defRPr/>
              </a:pPr>
              <a:t>10/31/2012</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7375FBD-3C6D-4569-85EF-C541E6EF48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extLst/>
          </a:lstStyle>
          <a:p>
            <a:pPr>
              <a:defRPr/>
            </a:pPr>
            <a:fld id="{A676D281-D670-4048-AD2D-87065003EC26}" type="datetime1">
              <a:rPr lang="en-US"/>
              <a:pPr>
                <a:defRPr/>
              </a:pPr>
              <a:t>10/31/2012</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62EBF2DF-B955-4533-BE64-5991E14D273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FD676093-BC51-4A70-9252-E8C16F25FFF1}" type="datetime1">
              <a:rPr lang="en-US"/>
              <a:pPr>
                <a:defRPr/>
              </a:pPr>
              <a:t>10/31/2012</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F5832563-5B18-4C99-BE89-9B3F22BDA9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151AF613-F7EA-4F98-BF55-264ACEAB8F53}" type="datetime1">
              <a:rPr lang="en-US"/>
              <a:pPr>
                <a:defRPr/>
              </a:pPr>
              <a:t>10/31/2012</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935D53A2-C1E2-4CAC-AF4F-21D7CE0299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8F168481-CB20-4C43-8E29-8FADBFC203C4}" type="datetime1">
              <a:rPr lang="en-US"/>
              <a:pPr>
                <a:defRPr/>
              </a:pPr>
              <a:t>10/31/2012</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FE72698-6864-44A2-B442-2C83717DF1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smtClean="0"/>
            </a:lvl1pPr>
            <a:extLst/>
          </a:lstStyle>
          <a:p>
            <a:pPr>
              <a:defRPr/>
            </a:pPr>
            <a:fld id="{7FB3A777-B860-4896-B712-922818410ED6}" type="datetime1">
              <a:rPr lang="en-US"/>
              <a:pPr>
                <a:defRPr/>
              </a:pPr>
              <a:t>10/31/2012</a:t>
            </a:fld>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E0E98859-70B3-4DE0-85D7-C4A1FC68CE5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6A8F776C-833D-452F-80A8-43E339E1EC8E}" type="datetime1">
              <a:rPr lang="en-US"/>
              <a:pPr>
                <a:defRPr/>
              </a:pPr>
              <a:t>10/31/2012</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355E6E9C-64BD-4344-97A8-94FE5B1326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 Single Corner Rectangle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smtClean="0"/>
            </a:lvl1pPr>
            <a:extLst/>
          </a:lstStyle>
          <a:p>
            <a:pPr>
              <a:defRPr/>
            </a:pPr>
            <a:fld id="{44A642C6-46CB-4C6C-B966-1FF76735F6E8}" type="datetime1">
              <a:rPr lang="en-US"/>
              <a:pPr>
                <a:defRPr/>
              </a:pPr>
              <a:t>10/31/2012</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B47359C1-6919-4CC8-AB34-6B295F64BC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357C04A8-23AE-434F-BF4F-A021446F0F67}" type="datetime1">
              <a:rPr lang="en-US"/>
              <a:pPr>
                <a:defRPr/>
              </a:pPr>
              <a:t>10/31/2012</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2D38963C-9BAD-4BD9-903D-19958C1B6F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4" r:id="rId1"/>
    <p:sldLayoutId id="2147484071" r:id="rId2"/>
    <p:sldLayoutId id="2147484085" r:id="rId3"/>
    <p:sldLayoutId id="2147484070" r:id="rId4"/>
    <p:sldLayoutId id="2147484069" r:id="rId5"/>
    <p:sldLayoutId id="2147484068" r:id="rId6"/>
    <p:sldLayoutId id="2147484086" r:id="rId7"/>
    <p:sldLayoutId id="2147484067" r:id="rId8"/>
    <p:sldLayoutId id="2147484087" r:id="rId9"/>
    <p:sldLayoutId id="2147484066" r:id="rId10"/>
    <p:sldLayoutId id="2147484065" r:id="rId11"/>
    <p:sldLayoutId id="2147484064" r:id="rId12"/>
    <p:sldLayoutId id="2147484088" r:id="rId13"/>
    <p:sldLayoutId id="2147484089" r:id="rId14"/>
  </p:sldLayoutIdLst>
  <p:hf hdr="0" ftr="0" dt="0"/>
  <p:txStyles>
    <p:titleStyle>
      <a:lvl1pPr algn="l" rtl="0" eaLnBrk="0" fontAlgn="base" hangingPunct="0">
        <a:spcBef>
          <a:spcPct val="0"/>
        </a:spcBef>
        <a:spcAft>
          <a:spcPct val="0"/>
        </a:spcAft>
        <a:defRPr sz="3600" b="1" kern="1200">
          <a:solidFill>
            <a:srgbClr val="C0575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C0575E"/>
          </a:solidFill>
          <a:latin typeface="Calibri" pitchFamily="34" charset="0"/>
        </a:defRPr>
      </a:lvl2pPr>
      <a:lvl3pPr algn="l" rtl="0" eaLnBrk="0" fontAlgn="base" hangingPunct="0">
        <a:spcBef>
          <a:spcPct val="0"/>
        </a:spcBef>
        <a:spcAft>
          <a:spcPct val="0"/>
        </a:spcAft>
        <a:defRPr sz="3600" b="1">
          <a:solidFill>
            <a:srgbClr val="C0575E"/>
          </a:solidFill>
          <a:latin typeface="Calibri" pitchFamily="34" charset="0"/>
        </a:defRPr>
      </a:lvl3pPr>
      <a:lvl4pPr algn="l" rtl="0" eaLnBrk="0" fontAlgn="base" hangingPunct="0">
        <a:spcBef>
          <a:spcPct val="0"/>
        </a:spcBef>
        <a:spcAft>
          <a:spcPct val="0"/>
        </a:spcAft>
        <a:defRPr sz="3600" b="1">
          <a:solidFill>
            <a:srgbClr val="C0575E"/>
          </a:solidFill>
          <a:latin typeface="Calibri" pitchFamily="34" charset="0"/>
        </a:defRPr>
      </a:lvl4pPr>
      <a:lvl5pPr algn="l" rtl="0" eaLnBrk="0" fontAlgn="base" hangingPunct="0">
        <a:spcBef>
          <a:spcPct val="0"/>
        </a:spcBef>
        <a:spcAft>
          <a:spcPct val="0"/>
        </a:spcAft>
        <a:defRPr sz="3600" b="1">
          <a:solidFill>
            <a:srgbClr val="C0575E"/>
          </a:solidFill>
          <a:latin typeface="Calibri" pitchFamily="34" charset="0"/>
        </a:defRPr>
      </a:lvl5pPr>
      <a:lvl6pPr marL="457200" algn="l" rtl="0" fontAlgn="base">
        <a:spcBef>
          <a:spcPct val="0"/>
        </a:spcBef>
        <a:spcAft>
          <a:spcPct val="0"/>
        </a:spcAft>
        <a:defRPr sz="3600" b="1">
          <a:solidFill>
            <a:srgbClr val="C0575E"/>
          </a:solidFill>
          <a:latin typeface="Calibri" pitchFamily="34" charset="0"/>
        </a:defRPr>
      </a:lvl6pPr>
      <a:lvl7pPr marL="914400" algn="l" rtl="0" fontAlgn="base">
        <a:spcBef>
          <a:spcPct val="0"/>
        </a:spcBef>
        <a:spcAft>
          <a:spcPct val="0"/>
        </a:spcAft>
        <a:defRPr sz="3600" b="1">
          <a:solidFill>
            <a:srgbClr val="C0575E"/>
          </a:solidFill>
          <a:latin typeface="Calibri" pitchFamily="34" charset="0"/>
        </a:defRPr>
      </a:lvl7pPr>
      <a:lvl8pPr marL="1371600" algn="l" rtl="0" fontAlgn="base">
        <a:spcBef>
          <a:spcPct val="0"/>
        </a:spcBef>
        <a:spcAft>
          <a:spcPct val="0"/>
        </a:spcAft>
        <a:defRPr sz="3600" b="1">
          <a:solidFill>
            <a:srgbClr val="C0575E"/>
          </a:solidFill>
          <a:latin typeface="Calibri" pitchFamily="34" charset="0"/>
        </a:defRPr>
      </a:lvl8pPr>
      <a:lvl9pPr marL="1828800" algn="l" rtl="0" fontAlgn="base">
        <a:spcBef>
          <a:spcPct val="0"/>
        </a:spcBef>
        <a:spcAft>
          <a:spcPct val="0"/>
        </a:spcAft>
        <a:defRPr sz="3600" b="1">
          <a:solidFill>
            <a:srgbClr val="C0575E"/>
          </a:solidFill>
          <a:latin typeface="Calibri"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757575"/>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757575"/>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637383"/>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6390" name="Title Placeholder 12"/>
          <p:cNvSpPr>
            <a:spLocks noGrp="1"/>
          </p:cNvSpPr>
          <p:nvPr>
            <p:ph type="title"/>
          </p:nvPr>
        </p:nvSpPr>
        <p:spPr bwMode="auto">
          <a:xfrm>
            <a:off x="503238" y="4986338"/>
            <a:ext cx="8183562" cy="1050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639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CA976353-4846-4A48-B8C7-F2A61F6736C9}" type="datetime1">
              <a:rPr lang="en-US"/>
              <a:pPr>
                <a:defRPr/>
              </a:pPr>
              <a:t>10/31/2012</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4BB69C2E-BC8F-4E8E-A750-B1DB8FFE83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3" r:id="rId1"/>
    <p:sldLayoutId id="2147484082" r:id="rId2"/>
    <p:sldLayoutId id="2147484081" r:id="rId3"/>
    <p:sldLayoutId id="2147484080" r:id="rId4"/>
    <p:sldLayoutId id="2147484079" r:id="rId5"/>
    <p:sldLayoutId id="2147484078" r:id="rId6"/>
    <p:sldLayoutId id="2147484077" r:id="rId7"/>
    <p:sldLayoutId id="2147484076" r:id="rId8"/>
    <p:sldLayoutId id="2147484075" r:id="rId9"/>
    <p:sldLayoutId id="2147484074" r:id="rId10"/>
    <p:sldLayoutId id="2147484073" r:id="rId11"/>
    <p:sldLayoutId id="2147484072" r:id="rId12"/>
  </p:sldLayoutIdLst>
  <p:hf hdr="0" ftr="0" dt="0"/>
  <p:txStyles>
    <p:titleStyle>
      <a:lvl1pPr algn="l" rtl="0" eaLnBrk="0" fontAlgn="base" hangingPunct="0">
        <a:spcBef>
          <a:spcPct val="0"/>
        </a:spcBef>
        <a:spcAft>
          <a:spcPct val="0"/>
        </a:spcAft>
        <a:defRPr sz="3600" b="1">
          <a:solidFill>
            <a:srgbClr val="C0575E"/>
          </a:solidFill>
          <a:latin typeface="+mj-lt"/>
          <a:ea typeface="+mj-ea"/>
          <a:cs typeface="+mj-cs"/>
        </a:defRPr>
      </a:lvl1pPr>
      <a:lvl2pPr algn="l" rtl="0" eaLnBrk="0" fontAlgn="base" hangingPunct="0">
        <a:spcBef>
          <a:spcPct val="0"/>
        </a:spcBef>
        <a:spcAft>
          <a:spcPct val="0"/>
        </a:spcAft>
        <a:defRPr sz="3600" b="1">
          <a:solidFill>
            <a:srgbClr val="C0575E"/>
          </a:solidFill>
          <a:latin typeface="Calibri" pitchFamily="34" charset="0"/>
          <a:cs typeface="Arial" charset="0"/>
        </a:defRPr>
      </a:lvl2pPr>
      <a:lvl3pPr algn="l" rtl="0" eaLnBrk="0" fontAlgn="base" hangingPunct="0">
        <a:spcBef>
          <a:spcPct val="0"/>
        </a:spcBef>
        <a:spcAft>
          <a:spcPct val="0"/>
        </a:spcAft>
        <a:defRPr sz="3600" b="1">
          <a:solidFill>
            <a:srgbClr val="C0575E"/>
          </a:solidFill>
          <a:latin typeface="Calibri" pitchFamily="34" charset="0"/>
          <a:cs typeface="Arial" charset="0"/>
        </a:defRPr>
      </a:lvl3pPr>
      <a:lvl4pPr algn="l" rtl="0" eaLnBrk="0" fontAlgn="base" hangingPunct="0">
        <a:spcBef>
          <a:spcPct val="0"/>
        </a:spcBef>
        <a:spcAft>
          <a:spcPct val="0"/>
        </a:spcAft>
        <a:defRPr sz="3600" b="1">
          <a:solidFill>
            <a:srgbClr val="C0575E"/>
          </a:solidFill>
          <a:latin typeface="Calibri" pitchFamily="34" charset="0"/>
          <a:cs typeface="Arial" charset="0"/>
        </a:defRPr>
      </a:lvl4pPr>
      <a:lvl5pPr algn="l" rtl="0" eaLnBrk="0" fontAlgn="base" hangingPunct="0">
        <a:spcBef>
          <a:spcPct val="0"/>
        </a:spcBef>
        <a:spcAft>
          <a:spcPct val="0"/>
        </a:spcAft>
        <a:defRPr sz="3600" b="1">
          <a:solidFill>
            <a:srgbClr val="C0575E"/>
          </a:solidFill>
          <a:latin typeface="Calibri" pitchFamily="34" charset="0"/>
          <a:cs typeface="Arial" charset="0"/>
        </a:defRPr>
      </a:lvl5pPr>
      <a:lvl6pPr marL="457200" algn="l" rtl="0" fontAlgn="base">
        <a:spcBef>
          <a:spcPct val="0"/>
        </a:spcBef>
        <a:spcAft>
          <a:spcPct val="0"/>
        </a:spcAft>
        <a:defRPr sz="3600" b="1">
          <a:solidFill>
            <a:srgbClr val="C0575E"/>
          </a:solidFill>
          <a:latin typeface="Calibri" pitchFamily="34" charset="0"/>
          <a:cs typeface="Arial" charset="0"/>
        </a:defRPr>
      </a:lvl6pPr>
      <a:lvl7pPr marL="914400" algn="l" rtl="0" fontAlgn="base">
        <a:spcBef>
          <a:spcPct val="0"/>
        </a:spcBef>
        <a:spcAft>
          <a:spcPct val="0"/>
        </a:spcAft>
        <a:defRPr sz="3600" b="1">
          <a:solidFill>
            <a:srgbClr val="C0575E"/>
          </a:solidFill>
          <a:latin typeface="Calibri" pitchFamily="34" charset="0"/>
          <a:cs typeface="Arial" charset="0"/>
        </a:defRPr>
      </a:lvl7pPr>
      <a:lvl8pPr marL="1371600" algn="l" rtl="0" fontAlgn="base">
        <a:spcBef>
          <a:spcPct val="0"/>
        </a:spcBef>
        <a:spcAft>
          <a:spcPct val="0"/>
        </a:spcAft>
        <a:defRPr sz="3600" b="1">
          <a:solidFill>
            <a:srgbClr val="C0575E"/>
          </a:solidFill>
          <a:latin typeface="Calibri" pitchFamily="34" charset="0"/>
          <a:cs typeface="Arial" charset="0"/>
        </a:defRPr>
      </a:lvl8pPr>
      <a:lvl9pPr marL="1828800" algn="l" rtl="0" fontAlgn="base">
        <a:spcBef>
          <a:spcPct val="0"/>
        </a:spcBef>
        <a:spcAft>
          <a:spcPct val="0"/>
        </a:spcAft>
        <a:defRPr sz="3600" b="1">
          <a:solidFill>
            <a:srgbClr val="C0575E"/>
          </a:solidFill>
          <a:latin typeface="Calibri" pitchFamily="34" charset="0"/>
          <a:cs typeface="Arial" charset="0"/>
        </a:defRPr>
      </a:lvl9pPr>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a:solidFill>
            <a:schemeClr val="tx1"/>
          </a:solidFill>
          <a:latin typeface="+mn-lt"/>
          <a:cs typeface="+mn-cs"/>
        </a:defRPr>
      </a:lvl2pPr>
      <a:lvl3pPr marL="785813" indent="-182563" algn="l" rtl="0" eaLnBrk="0" fontAlgn="base" hangingPunct="0">
        <a:spcBef>
          <a:spcPts val="250"/>
        </a:spcBef>
        <a:spcAft>
          <a:spcPct val="0"/>
        </a:spcAft>
        <a:buClr>
          <a:srgbClr val="757575"/>
        </a:buClr>
        <a:buSzPct val="100000"/>
        <a:buFont typeface="Wingdings 2" pitchFamily="18" charset="2"/>
        <a:buChar char=""/>
        <a:defRPr sz="2200">
          <a:solidFill>
            <a:schemeClr val="tx1"/>
          </a:solidFill>
          <a:latin typeface="+mn-lt"/>
          <a:cs typeface="+mn-cs"/>
        </a:defRPr>
      </a:lvl3pPr>
      <a:lvl4pPr marL="1023938" indent="-182563" algn="l" rtl="0" eaLnBrk="0" fontAlgn="base" hangingPunct="0">
        <a:spcBef>
          <a:spcPts val="225"/>
        </a:spcBef>
        <a:spcAft>
          <a:spcPct val="0"/>
        </a:spcAft>
        <a:buClr>
          <a:srgbClr val="757575"/>
        </a:buClr>
        <a:buSzPct val="112000"/>
        <a:buFont typeface="Verdana" pitchFamily="34" charset="0"/>
        <a:buChar char="◦"/>
        <a:defRPr sz="1900">
          <a:solidFill>
            <a:schemeClr val="tx1"/>
          </a:solidFill>
          <a:latin typeface="+mn-lt"/>
          <a:cs typeface="+mn-cs"/>
        </a:defRPr>
      </a:lvl4pPr>
      <a:lvl5pPr marL="1279525" indent="-182563" algn="l" rtl="0" eaLnBrk="0" fontAlgn="base" hangingPunct="0">
        <a:spcBef>
          <a:spcPts val="250"/>
        </a:spcBef>
        <a:spcAft>
          <a:spcPct val="0"/>
        </a:spcAft>
        <a:buClr>
          <a:srgbClr val="637383"/>
        </a:buClr>
        <a:buSzPct val="100000"/>
        <a:buFont typeface="Wingdings 2" pitchFamily="18" charset="2"/>
        <a:buChar char=""/>
        <a:defRPr>
          <a:solidFill>
            <a:schemeClr val="tx1"/>
          </a:solidFill>
          <a:latin typeface="+mn-lt"/>
          <a:cs typeface="+mn-cs"/>
        </a:defRPr>
      </a:lvl5pPr>
      <a:lvl6pPr marL="1736725" indent="-182563" algn="l" rtl="0" fontAlgn="base">
        <a:spcBef>
          <a:spcPts val="250"/>
        </a:spcBef>
        <a:spcAft>
          <a:spcPct val="0"/>
        </a:spcAft>
        <a:buClr>
          <a:srgbClr val="637383"/>
        </a:buClr>
        <a:buSzPct val="100000"/>
        <a:buFont typeface="Wingdings 2" pitchFamily="18" charset="2"/>
        <a:buChar char=""/>
        <a:defRPr>
          <a:solidFill>
            <a:schemeClr val="tx1"/>
          </a:solidFill>
          <a:latin typeface="+mn-lt"/>
          <a:cs typeface="+mn-cs"/>
        </a:defRPr>
      </a:lvl6pPr>
      <a:lvl7pPr marL="2193925" indent="-182563" algn="l" rtl="0" fontAlgn="base">
        <a:spcBef>
          <a:spcPts val="250"/>
        </a:spcBef>
        <a:spcAft>
          <a:spcPct val="0"/>
        </a:spcAft>
        <a:buClr>
          <a:srgbClr val="637383"/>
        </a:buClr>
        <a:buSzPct val="100000"/>
        <a:buFont typeface="Wingdings 2" pitchFamily="18" charset="2"/>
        <a:buChar char=""/>
        <a:defRPr>
          <a:solidFill>
            <a:schemeClr val="tx1"/>
          </a:solidFill>
          <a:latin typeface="+mn-lt"/>
          <a:cs typeface="+mn-cs"/>
        </a:defRPr>
      </a:lvl7pPr>
      <a:lvl8pPr marL="2651125" indent="-182563" algn="l" rtl="0" fontAlgn="base">
        <a:spcBef>
          <a:spcPts val="250"/>
        </a:spcBef>
        <a:spcAft>
          <a:spcPct val="0"/>
        </a:spcAft>
        <a:buClr>
          <a:srgbClr val="637383"/>
        </a:buClr>
        <a:buSzPct val="100000"/>
        <a:buFont typeface="Wingdings 2" pitchFamily="18" charset="2"/>
        <a:buChar char=""/>
        <a:defRPr>
          <a:solidFill>
            <a:schemeClr val="tx1"/>
          </a:solidFill>
          <a:latin typeface="+mn-lt"/>
          <a:cs typeface="+mn-cs"/>
        </a:defRPr>
      </a:lvl8pPr>
      <a:lvl9pPr marL="3108325" indent="-182563" algn="l" rtl="0" fontAlgn="base">
        <a:spcBef>
          <a:spcPts val="250"/>
        </a:spcBef>
        <a:spcAft>
          <a:spcPct val="0"/>
        </a:spcAft>
        <a:buClr>
          <a:srgbClr val="637383"/>
        </a:buClr>
        <a:buSzPct val="100000"/>
        <a:buFont typeface="Wingdings 2" pitchFamily="18"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Microsoft_Excel_97-2003_Worksheet1.xls"/></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1.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hyperlink" Target="http://www.ncsl.org/issues-research/health/high-risk-pools-for-health-coverage.aspx" TargetMode="External"/><Relationship Id="rId2" Type="http://schemas.openxmlformats.org/officeDocument/2006/relationships/image" Target="../media/image33.png"/><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hyperlink" Target="http://www.healthcare.gov/law/features/choices/pre-existing-condition-insurance-plan/index.html" TargetMode="External"/><Relationship Id="rId2" Type="http://schemas.openxmlformats.org/officeDocument/2006/relationships/image" Target="../media/image34.png"/><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5.jpe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http://www.statehealthfacts.org/" TargetMode="External"/><Relationship Id="rId2" Type="http://schemas.openxmlformats.org/officeDocument/2006/relationships/hyperlink" Target="http://www.medicaid.gov/" TargetMode="External"/><Relationship Id="rId1" Type="http://schemas.openxmlformats.org/officeDocument/2006/relationships/slideLayout" Target="../slideLayouts/slideLayout16.xml"/><Relationship Id="rId4" Type="http://schemas.openxmlformats.org/officeDocument/2006/relationships/hyperlink" Target="http://www.kff.org/hivaids/index.cf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41.pn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2" Type="http://schemas.openxmlformats.org/officeDocument/2006/relationships/hyperlink" Target="http://edocket.access.gpo.gov/2010/pdf/2010-28319.pdf" TargetMode="Externa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2.pn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kimc@llaa.org" TargetMode="Externa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8" Type="http://schemas.openxmlformats.org/officeDocument/2006/relationships/hyperlink" Target="http://www.iconarchive.com/show/gis-gps-map-icons-by-icons-land/Hospital-icon.html" TargetMode="External"/><Relationship Id="rId3" Type="http://schemas.openxmlformats.org/officeDocument/2006/relationships/hyperlink" Target="http://www.iconarchive.com/show/pretty-office-2-icons-by-custom-icon-design/Briefcase-icon.html" TargetMode="External"/><Relationship Id="rId7" Type="http://schemas.openxmlformats.org/officeDocument/2006/relationships/image" Target="../media/image53.emf"/><Relationship Id="rId2" Type="http://schemas.openxmlformats.org/officeDocument/2006/relationships/image" Target="../media/image50.jpeg"/><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hyperlink" Target="http://www.iconarchive.com/show/oxygen-icons-by-oxygen-icons.org/Devices-computer-laptop-icon.html" TargetMode="External"/><Relationship Id="rId10" Type="http://schemas.openxmlformats.org/officeDocument/2006/relationships/image" Target="../media/image55.jpeg"/><Relationship Id="rId4" Type="http://schemas.openxmlformats.org/officeDocument/2006/relationships/image" Target="../media/image51.png"/><Relationship Id="rId9" Type="http://schemas.openxmlformats.org/officeDocument/2006/relationships/image" Target="../media/image5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1.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image" Target="../media/image57.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6.xml"/><Relationship Id="rId1" Type="http://schemas.openxmlformats.org/officeDocument/2006/relationships/vmlDrawing" Target="../drawings/vmlDrawing3.vml"/><Relationship Id="rId4" Type="http://schemas.openxmlformats.org/officeDocument/2006/relationships/image" Target="../media/image58.emf"/></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9.png"/><Relationship Id="rId1" Type="http://schemas.openxmlformats.org/officeDocument/2006/relationships/slideLayout" Target="../slideLayouts/slideLayout21.xml"/><Relationship Id="rId4" Type="http://schemas.openxmlformats.org/officeDocument/2006/relationships/image" Target="../media/image19.jpe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0.png"/><Relationship Id="rId1" Type="http://schemas.openxmlformats.org/officeDocument/2006/relationships/slideLayout" Target="../slideLayouts/slideLayout21.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6.xml"/><Relationship Id="rId5" Type="http://schemas.openxmlformats.org/officeDocument/2006/relationships/image" Target="../media/image9.jpe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1.png"/><Relationship Id="rId1" Type="http://schemas.openxmlformats.org/officeDocument/2006/relationships/slideLayout" Target="../slideLayouts/slideLayout21.xml"/><Relationship Id="rId4" Type="http://schemas.openxmlformats.org/officeDocument/2006/relationships/image" Target="../media/image19.jpeg"/></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6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5.png"/><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6.png"/><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69.gif"/><Relationship Id="rId4" Type="http://schemas.openxmlformats.org/officeDocument/2006/relationships/image" Target="../media/image68.png"/></Relationships>
</file>

<file path=ppt/slides/_rels/slide8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0.png"/><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6.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76.png"/></Relationships>
</file>

<file path=ppt/slides/_rels/slide9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tatehealthfacts.org/" TargetMode="External"/><Relationship Id="rId7" Type="http://schemas.openxmlformats.org/officeDocument/2006/relationships/hyperlink" Target="http://www.taepusa.org/" TargetMode="External"/><Relationship Id="rId2" Type="http://schemas.openxmlformats.org/officeDocument/2006/relationships/hyperlink" Target="http://taepusa.org/" TargetMode="External"/><Relationship Id="rId1" Type="http://schemas.openxmlformats.org/officeDocument/2006/relationships/slideLayout" Target="../slideLayouts/slideLayout21.xml"/><Relationship Id="rId6" Type="http://schemas.openxmlformats.org/officeDocument/2006/relationships/hyperlink" Target="http://www.hrsa.gov/" TargetMode="External"/><Relationship Id="rId5" Type="http://schemas.openxmlformats.org/officeDocument/2006/relationships/hyperlink" Target="http://www.urban.org/health_policy" TargetMode="External"/><Relationship Id="rId4" Type="http://schemas.openxmlformats.org/officeDocument/2006/relationships/hyperlink" Target="http://healthreform.kff.org/"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www.healthcare.gov/" TargetMode="External"/><Relationship Id="rId3" Type="http://schemas.openxmlformats.org/officeDocument/2006/relationships/hyperlink" Target="http://www.doseofchange.org/" TargetMode="External"/><Relationship Id="rId7" Type="http://schemas.openxmlformats.org/officeDocument/2006/relationships/hyperlink" Target="http://www.communitycatalyst.org/" TargetMode="External"/><Relationship Id="rId2" Type="http://schemas.openxmlformats.org/officeDocument/2006/relationships/hyperlink" Target="http://www.aidsunited.org/" TargetMode="External"/><Relationship Id="rId1" Type="http://schemas.openxmlformats.org/officeDocument/2006/relationships/slideLayout" Target="../slideLayouts/slideLayout21.xml"/><Relationship Id="rId6" Type="http://schemas.openxmlformats.org/officeDocument/2006/relationships/hyperlink" Target="http://www.familiesusa.org/" TargetMode="External"/><Relationship Id="rId5" Type="http://schemas.openxmlformats.org/officeDocument/2006/relationships/hyperlink" Target="http://www.kff.org/" TargetMode="External"/><Relationship Id="rId4" Type="http://schemas.openxmlformats.org/officeDocument/2006/relationships/hyperlink" Target="http://www.hivma.org/"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1237" y="1638301"/>
            <a:ext cx="6477000" cy="1638300"/>
          </a:xfrm>
        </p:spPr>
        <p:txBody>
          <a:bodyPr>
            <a:noAutofit/>
          </a:bodyPr>
          <a:lstStyle/>
          <a:p>
            <a:pPr algn="l" eaLnBrk="1" fontAlgn="auto" hangingPunct="1">
              <a:spcAft>
                <a:spcPts val="0"/>
              </a:spcAft>
              <a:defRPr/>
            </a:pPr>
            <a:r>
              <a:rPr lang="en-US" sz="3200" dirty="0" smtClean="0">
                <a:solidFill>
                  <a:schemeClr val="accent2"/>
                </a:solidFill>
                <a:cs typeface="Calibri" pitchFamily="34" charset="0"/>
              </a:rPr>
              <a:t>Guidance to Integrating Affordable Care Act, National HIV/AIDS Strategy, and Ryan White</a:t>
            </a:r>
            <a:endParaRPr lang="en-US" sz="3200" dirty="0">
              <a:solidFill>
                <a:schemeClr val="accent2"/>
              </a:solidFill>
              <a:cs typeface="Calibri" pitchFamily="34" charset="0"/>
            </a:endParaRPr>
          </a:p>
        </p:txBody>
      </p:sp>
      <p:pic>
        <p:nvPicPr>
          <p:cNvPr id="37891" name="Picture 3"/>
          <p:cNvPicPr>
            <a:picLocks noChangeAspect="1"/>
          </p:cNvPicPr>
          <p:nvPr/>
        </p:nvPicPr>
        <p:blipFill>
          <a:blip r:embed="rId2" cstate="print"/>
          <a:srcRect/>
          <a:stretch>
            <a:fillRect/>
          </a:stretch>
        </p:blipFill>
        <p:spPr bwMode="auto">
          <a:xfrm>
            <a:off x="5803900" y="3740150"/>
            <a:ext cx="2000250" cy="912813"/>
          </a:xfrm>
          <a:prstGeom prst="rect">
            <a:avLst/>
          </a:prstGeom>
          <a:noFill/>
          <a:ln w="9525">
            <a:noFill/>
            <a:miter lim="800000"/>
            <a:headEnd/>
            <a:tailEnd/>
          </a:ln>
        </p:spPr>
      </p:pic>
      <p:sp>
        <p:nvSpPr>
          <p:cNvPr id="37892" name="TextBox 2"/>
          <p:cNvSpPr txBox="1">
            <a:spLocks noChangeArrowheads="1"/>
          </p:cNvSpPr>
          <p:nvPr/>
        </p:nvSpPr>
        <p:spPr bwMode="auto">
          <a:xfrm>
            <a:off x="2187575" y="4168775"/>
            <a:ext cx="238125" cy="369888"/>
          </a:xfrm>
          <a:prstGeom prst="rect">
            <a:avLst/>
          </a:prstGeom>
          <a:noFill/>
          <a:ln w="9525">
            <a:noFill/>
            <a:miter lim="800000"/>
            <a:headEnd/>
            <a:tailEnd/>
          </a:ln>
        </p:spPr>
        <p:txBody>
          <a:bodyPr wrap="none">
            <a:spAutoFit/>
          </a:bodyPr>
          <a:lstStyle/>
          <a:p>
            <a:r>
              <a:rPr lang="en-US">
                <a:latin typeface="Calibri" pitchFamily="34" charset="0"/>
              </a:rPr>
              <a:t> </a:t>
            </a:r>
          </a:p>
        </p:txBody>
      </p:sp>
      <p:sp>
        <p:nvSpPr>
          <p:cNvPr id="3" name="TextBox 2"/>
          <p:cNvSpPr txBox="1"/>
          <p:nvPr/>
        </p:nvSpPr>
        <p:spPr>
          <a:xfrm>
            <a:off x="685800" y="3684588"/>
            <a:ext cx="4560888" cy="1061829"/>
          </a:xfrm>
          <a:prstGeom prst="rect">
            <a:avLst/>
          </a:prstGeom>
          <a:noFill/>
        </p:spPr>
        <p:txBody>
          <a:bodyPr>
            <a:spAutoFit/>
          </a:bodyPr>
          <a:lstStyle/>
          <a:p>
            <a:pPr>
              <a:defRPr/>
            </a:pPr>
            <a:r>
              <a:rPr lang="en-US" b="1" dirty="0">
                <a:solidFill>
                  <a:srgbClr val="C00000"/>
                </a:solidFill>
                <a:effectLst>
                  <a:outerShdw blurRad="38100" dist="38100" dir="2700000" algn="tl">
                    <a:srgbClr val="000000">
                      <a:alpha val="43137"/>
                    </a:srgbClr>
                  </a:outerShdw>
                </a:effectLst>
                <a:latin typeface="+mj-lt"/>
              </a:rPr>
              <a:t>Presented by:</a:t>
            </a:r>
          </a:p>
          <a:p>
            <a:pPr>
              <a:defRPr/>
            </a:pPr>
            <a:endParaRPr lang="en-US" sz="1500" b="1" dirty="0">
              <a:latin typeface="+mj-lt"/>
            </a:endParaRPr>
          </a:p>
          <a:p>
            <a:pPr>
              <a:defRPr/>
            </a:pPr>
            <a:r>
              <a:rPr lang="en-US" sz="1500" b="1" dirty="0">
                <a:latin typeface="+mj-lt"/>
              </a:rPr>
              <a:t>Randy Russell, LASW - CEO</a:t>
            </a:r>
          </a:p>
          <a:p>
            <a:pPr>
              <a:defRPr/>
            </a:pPr>
            <a:endParaRPr lang="en-US" sz="1500" b="1" dirty="0">
              <a:latin typeface="+mj-lt"/>
            </a:endParaRPr>
          </a:p>
        </p:txBody>
      </p:sp>
      <p:pic>
        <p:nvPicPr>
          <p:cNvPr id="132098" name="Picture 2" descr="http://2.bp.blogspot.com/-uC4XW0P4gO0/T5SOqUp1ZQI/AAAAAAAAAZI/uDsBYTTmoq4/s1600/zero.jpg"/>
          <p:cNvPicPr>
            <a:picLocks noChangeAspect="1" noChangeArrowheads="1"/>
          </p:cNvPicPr>
          <p:nvPr/>
        </p:nvPicPr>
        <p:blipFill>
          <a:blip r:embed="rId3" cstate="print">
            <a:extLst/>
          </a:blip>
          <a:srcRect/>
          <a:stretch>
            <a:fillRect/>
          </a:stretch>
        </p:blipFill>
        <p:spPr bwMode="auto">
          <a:xfrm>
            <a:off x="685800" y="1371600"/>
            <a:ext cx="1447800" cy="14161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pic>
      <p:sp>
        <p:nvSpPr>
          <p:cNvPr id="5" name="TextBox 4"/>
          <p:cNvSpPr txBox="1"/>
          <p:nvPr/>
        </p:nvSpPr>
        <p:spPr>
          <a:xfrm>
            <a:off x="6599751" y="4652562"/>
            <a:ext cx="1265090" cy="246221"/>
          </a:xfrm>
          <a:prstGeom prst="rect">
            <a:avLst/>
          </a:prstGeom>
          <a:solidFill>
            <a:schemeClr val="accent1"/>
          </a:solidFill>
          <a:effectLst>
            <a:innerShdw blurRad="63500" dist="50800">
              <a:prstClr val="black">
                <a:alpha val="50000"/>
              </a:prstClr>
            </a:innerShdw>
          </a:effectLst>
        </p:spPr>
        <p:txBody>
          <a:bodyPr wrap="none">
            <a:spAutoFit/>
          </a:bodyPr>
          <a:lstStyle/>
          <a:p>
            <a:pPr>
              <a:defRPr/>
            </a:pPr>
            <a:r>
              <a:rPr lang="en-US" sz="1000" b="1" dirty="0">
                <a:solidFill>
                  <a:schemeClr val="bg1"/>
                </a:solidFill>
                <a:latin typeface="+mj-lt"/>
              </a:rPr>
              <a:t>Seattle, Washington</a:t>
            </a:r>
          </a:p>
        </p:txBody>
      </p:sp>
      <p:pic>
        <p:nvPicPr>
          <p:cNvPr id="299010" name="Picture 1" descr="2012RyanLogos without Clinic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344" y="584200"/>
            <a:ext cx="3331029"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CAA6D188-DFB9-4CBC-AC87-DD833553B05E}" type="slidenum">
              <a:rPr lang="en-US" smtClean="0"/>
              <a:pPr>
                <a:defRPr/>
              </a:pPr>
              <a:t>10</a:t>
            </a:fld>
            <a:endParaRPr lang="en-US"/>
          </a:p>
        </p:txBody>
      </p:sp>
      <p:pic>
        <p:nvPicPr>
          <p:cNvPr id="301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8712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65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CAA6D188-DFB9-4CBC-AC87-DD833553B05E}" type="slidenum">
              <a:rPr lang="en-US" smtClean="0"/>
              <a:pPr>
                <a:defRPr/>
              </a:pPr>
              <a:t>11</a:t>
            </a:fld>
            <a:endParaRPr lang="en-US"/>
          </a:p>
        </p:txBody>
      </p:sp>
      <p:pic>
        <p:nvPicPr>
          <p:cNvPr id="302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2683"/>
            <a:ext cx="8762999" cy="658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67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562" cy="1050925"/>
          </a:xfrm>
        </p:spPr>
        <p:txBody>
          <a:bodyPr/>
          <a:lstStyle/>
          <a:p>
            <a:r>
              <a:rPr lang="en-US" dirty="0" smtClean="0"/>
              <a:t>National HIV/AIDS Strategy</a:t>
            </a:r>
            <a:endParaRPr lang="en-US" dirty="0"/>
          </a:p>
        </p:txBody>
      </p:sp>
      <p:sp>
        <p:nvSpPr>
          <p:cNvPr id="3" name="Content Placeholder 2"/>
          <p:cNvSpPr>
            <a:spLocks noGrp="1"/>
          </p:cNvSpPr>
          <p:nvPr>
            <p:ph idx="1"/>
          </p:nvPr>
        </p:nvSpPr>
        <p:spPr>
          <a:xfrm>
            <a:off x="457200" y="1676400"/>
            <a:ext cx="8183562" cy="4187825"/>
          </a:xfrm>
        </p:spPr>
        <p:txBody>
          <a:bodyPr/>
          <a:lstStyle/>
          <a:p>
            <a:r>
              <a:rPr lang="en-US" dirty="0" smtClean="0"/>
              <a:t>Next seven slides outline the Goals and Action Steps at a high level of the strategy.</a:t>
            </a:r>
          </a:p>
          <a:p>
            <a:r>
              <a:rPr lang="en-US" dirty="0" smtClean="0"/>
              <a:t>What is happening in your state?</a:t>
            </a:r>
          </a:p>
          <a:p>
            <a:r>
              <a:rPr lang="en-US" dirty="0" smtClean="0"/>
              <a:t>Are you at the table?</a:t>
            </a:r>
          </a:p>
          <a:p>
            <a:r>
              <a:rPr lang="en-US" dirty="0" smtClean="0"/>
              <a:t>How do I find out if there is a table?</a:t>
            </a:r>
            <a:endParaRPr lang="en-US" dirty="0"/>
          </a:p>
        </p:txBody>
      </p:sp>
      <p:sp>
        <p:nvSpPr>
          <p:cNvPr id="4" name="Slide Number Placeholder 3"/>
          <p:cNvSpPr>
            <a:spLocks noGrp="1"/>
          </p:cNvSpPr>
          <p:nvPr>
            <p:ph type="sldNum" sz="quarter" idx="12"/>
          </p:nvPr>
        </p:nvSpPr>
        <p:spPr/>
        <p:txBody>
          <a:bodyPr/>
          <a:lstStyle/>
          <a:p>
            <a:pPr>
              <a:defRPr/>
            </a:pPr>
            <a:fld id="{CAA6D188-DFB9-4CBC-AC87-DD833553B05E}" type="slidenum">
              <a:rPr lang="en-US" smtClean="0"/>
              <a:pPr>
                <a:defRPr/>
              </a:pPr>
              <a:t>12</a:t>
            </a:fld>
            <a:endParaRPr lang="en-US"/>
          </a:p>
        </p:txBody>
      </p:sp>
    </p:spTree>
    <p:extLst>
      <p:ext uri="{BB962C8B-B14F-4D97-AF65-F5344CB8AC3E}">
        <p14:creationId xmlns:p14="http://schemas.microsoft.com/office/powerpoint/2010/main" val="160805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562" cy="1050925"/>
          </a:xfrm>
        </p:spPr>
        <p:txBody>
          <a:bodyPr/>
          <a:lstStyle/>
          <a:p>
            <a:r>
              <a:rPr lang="en-US" dirty="0" smtClean="0">
                <a:solidFill>
                  <a:schemeClr val="tx1"/>
                </a:solidFill>
              </a:rPr>
              <a:t>Goals of the National HIV/AIDS Strategy</a:t>
            </a:r>
            <a:endParaRPr lang="en-US" dirty="0">
              <a:solidFill>
                <a:schemeClr val="tx1"/>
              </a:solidFill>
            </a:endParaRPr>
          </a:p>
        </p:txBody>
      </p:sp>
      <p:sp>
        <p:nvSpPr>
          <p:cNvPr id="3" name="Content Placeholder 2"/>
          <p:cNvSpPr>
            <a:spLocks noGrp="1"/>
          </p:cNvSpPr>
          <p:nvPr>
            <p:ph idx="1"/>
          </p:nvPr>
        </p:nvSpPr>
        <p:spPr>
          <a:xfrm>
            <a:off x="457200" y="1676400"/>
            <a:ext cx="8183562" cy="4187825"/>
          </a:xfrm>
        </p:spPr>
        <p:txBody>
          <a:bodyPr/>
          <a:lstStyle/>
          <a:p>
            <a:pPr marL="0" indent="0">
              <a:buNone/>
            </a:pPr>
            <a:r>
              <a:rPr lang="en-US" sz="2000" b="1" dirty="0" smtClean="0">
                <a:solidFill>
                  <a:schemeClr val="accent1"/>
                </a:solidFill>
              </a:rPr>
              <a:t>I. Reducing </a:t>
            </a:r>
            <a:r>
              <a:rPr lang="en-US" sz="2000" b="1" dirty="0">
                <a:solidFill>
                  <a:schemeClr val="accent1"/>
                </a:solidFill>
              </a:rPr>
              <a:t>New HIV infections </a:t>
            </a:r>
            <a:endParaRPr lang="en-US" sz="2000" dirty="0">
              <a:solidFill>
                <a:schemeClr val="accent1"/>
              </a:solidFill>
            </a:endParaRPr>
          </a:p>
          <a:p>
            <a:r>
              <a:rPr lang="en-US" sz="2000" dirty="0" smtClean="0"/>
              <a:t>By </a:t>
            </a:r>
            <a:r>
              <a:rPr lang="en-US" sz="2000" dirty="0"/>
              <a:t>2015, lower the annual number of new infections by 25% (from 56,300 to 42,225). </a:t>
            </a:r>
          </a:p>
          <a:p>
            <a:r>
              <a:rPr lang="en-US" sz="2000" dirty="0" smtClean="0"/>
              <a:t>Reduce </a:t>
            </a:r>
            <a:r>
              <a:rPr lang="en-US" sz="2000" dirty="0"/>
              <a:t>the HIV transmission rate, which is a measure of annual transmissions in relation to the number of people living with HIV, by 30% (from 5 persons infected per 100 people with HIV to 3.5 persons infected per 100 people with HIV). </a:t>
            </a:r>
          </a:p>
          <a:p>
            <a:r>
              <a:rPr lang="en-US" sz="2000" dirty="0" smtClean="0"/>
              <a:t>By </a:t>
            </a:r>
            <a:r>
              <a:rPr lang="en-US" sz="2000" dirty="0"/>
              <a:t>2015, increase from 79% to 90% the percentage of people living with HIV who know their </a:t>
            </a:r>
            <a:r>
              <a:rPr lang="en-US" sz="2000" dirty="0" err="1"/>
              <a:t>serostatus</a:t>
            </a:r>
            <a:r>
              <a:rPr lang="en-US" sz="2000" dirty="0"/>
              <a:t> (from 948,000 to 1,080,000 people). </a:t>
            </a:r>
          </a:p>
          <a:p>
            <a:endParaRPr lang="en-US" sz="2000" dirty="0"/>
          </a:p>
        </p:txBody>
      </p:sp>
      <p:sp>
        <p:nvSpPr>
          <p:cNvPr id="4" name="Slide Number Placeholder 3"/>
          <p:cNvSpPr>
            <a:spLocks noGrp="1"/>
          </p:cNvSpPr>
          <p:nvPr>
            <p:ph type="sldNum" sz="quarter" idx="12"/>
          </p:nvPr>
        </p:nvSpPr>
        <p:spPr/>
        <p:txBody>
          <a:bodyPr/>
          <a:lstStyle/>
          <a:p>
            <a:pPr>
              <a:defRPr/>
            </a:pPr>
            <a:fld id="{CAA6D188-DFB9-4CBC-AC87-DD833553B05E}" type="slidenum">
              <a:rPr lang="en-US" smtClean="0"/>
              <a:pPr>
                <a:defRPr/>
              </a:pPr>
              <a:t>13</a:t>
            </a:fld>
            <a:endParaRPr lang="en-US"/>
          </a:p>
        </p:txBody>
      </p:sp>
    </p:spTree>
    <p:extLst>
      <p:ext uri="{BB962C8B-B14F-4D97-AF65-F5344CB8AC3E}">
        <p14:creationId xmlns:p14="http://schemas.microsoft.com/office/powerpoint/2010/main" val="259867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562" cy="1050925"/>
          </a:xfrm>
        </p:spPr>
        <p:txBody>
          <a:bodyPr/>
          <a:lstStyle/>
          <a:p>
            <a:r>
              <a:rPr lang="en-US" dirty="0" smtClean="0">
                <a:solidFill>
                  <a:schemeClr val="tx1"/>
                </a:solidFill>
              </a:rPr>
              <a:t>Goals of the National HIV/AIDS Strategy</a:t>
            </a:r>
            <a:endParaRPr lang="en-US" dirty="0">
              <a:solidFill>
                <a:schemeClr val="tx1"/>
              </a:solidFill>
            </a:endParaRPr>
          </a:p>
        </p:txBody>
      </p:sp>
      <p:sp>
        <p:nvSpPr>
          <p:cNvPr id="3" name="Content Placeholder 2"/>
          <p:cNvSpPr>
            <a:spLocks noGrp="1"/>
          </p:cNvSpPr>
          <p:nvPr>
            <p:ph idx="1"/>
          </p:nvPr>
        </p:nvSpPr>
        <p:spPr>
          <a:xfrm>
            <a:off x="457200" y="1676400"/>
            <a:ext cx="8183562" cy="4187825"/>
          </a:xfrm>
        </p:spPr>
        <p:txBody>
          <a:bodyPr/>
          <a:lstStyle/>
          <a:p>
            <a:pPr marL="0" indent="0">
              <a:buNone/>
            </a:pPr>
            <a:r>
              <a:rPr lang="en-US" sz="2000" b="1" dirty="0" smtClean="0">
                <a:solidFill>
                  <a:schemeClr val="accent1"/>
                </a:solidFill>
              </a:rPr>
              <a:t>II. Increasing Access to Care and Improving Health Outcomes for People</a:t>
            </a:r>
          </a:p>
          <a:p>
            <a:pPr marL="0" indent="0">
              <a:buNone/>
            </a:pPr>
            <a:r>
              <a:rPr lang="en-US" sz="2000" b="1" dirty="0" smtClean="0">
                <a:solidFill>
                  <a:schemeClr val="accent1"/>
                </a:solidFill>
              </a:rPr>
              <a:t>     Living with HIV</a:t>
            </a:r>
            <a:endParaRPr lang="en-US" sz="2000" dirty="0">
              <a:solidFill>
                <a:schemeClr val="accent1"/>
              </a:solidFill>
            </a:endParaRPr>
          </a:p>
          <a:p>
            <a:r>
              <a:rPr lang="en-US" sz="2000" dirty="0" smtClean="0"/>
              <a:t>By </a:t>
            </a:r>
            <a:r>
              <a:rPr lang="en-US" sz="2000" dirty="0"/>
              <a:t>2015, increase the proportion of newly diagnosed patients linked to clinical care within three months of their HIV diagnosis from 65% to 85% (from 26,824 to 35,078 people). </a:t>
            </a:r>
          </a:p>
          <a:p>
            <a:r>
              <a:rPr lang="en-US" sz="2000" dirty="0" smtClean="0"/>
              <a:t>By </a:t>
            </a:r>
            <a:r>
              <a:rPr lang="en-US" sz="2000" dirty="0"/>
              <a:t>2015, increase the proportion of Ryan White HIV/AIDS Program clients who are in continuous care (at least 2 visits for routine HIV medical care in 12 months at least 3 months apart) from 73% to 80% (or 237,924 people in continuous care to 260,739 people in continuous care). </a:t>
            </a:r>
          </a:p>
          <a:p>
            <a:r>
              <a:rPr lang="en-US" sz="2000" dirty="0" smtClean="0"/>
              <a:t>By </a:t>
            </a:r>
            <a:r>
              <a:rPr lang="en-US" sz="2000" dirty="0"/>
              <a:t>2015, increase the number of Ryan White clients with permanent housing from 82% to 86% (from 434,000 to 455,800 people). (This serves as a measurable proxy of our efforts to expand access to HUD and other housing supports to all needy people living with HIV.) </a:t>
            </a:r>
          </a:p>
          <a:p>
            <a:endParaRPr lang="en-US" sz="2000" dirty="0"/>
          </a:p>
        </p:txBody>
      </p:sp>
      <p:sp>
        <p:nvSpPr>
          <p:cNvPr id="4" name="Slide Number Placeholder 3"/>
          <p:cNvSpPr>
            <a:spLocks noGrp="1"/>
          </p:cNvSpPr>
          <p:nvPr>
            <p:ph type="sldNum" sz="quarter" idx="12"/>
          </p:nvPr>
        </p:nvSpPr>
        <p:spPr/>
        <p:txBody>
          <a:bodyPr/>
          <a:lstStyle/>
          <a:p>
            <a:pPr>
              <a:defRPr/>
            </a:pPr>
            <a:fld id="{CAA6D188-DFB9-4CBC-AC87-DD833553B05E}" type="slidenum">
              <a:rPr lang="en-US" smtClean="0"/>
              <a:pPr>
                <a:defRPr/>
              </a:pPr>
              <a:t>14</a:t>
            </a:fld>
            <a:endParaRPr lang="en-US"/>
          </a:p>
        </p:txBody>
      </p:sp>
    </p:spTree>
    <p:extLst>
      <p:ext uri="{BB962C8B-B14F-4D97-AF65-F5344CB8AC3E}">
        <p14:creationId xmlns:p14="http://schemas.microsoft.com/office/powerpoint/2010/main" val="1878913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562" cy="1050925"/>
          </a:xfrm>
        </p:spPr>
        <p:txBody>
          <a:bodyPr/>
          <a:lstStyle/>
          <a:p>
            <a:r>
              <a:rPr lang="en-US" dirty="0" smtClean="0">
                <a:solidFill>
                  <a:schemeClr val="tx1"/>
                </a:solidFill>
              </a:rPr>
              <a:t>Goals of the National HIV/AIDS Strategy</a:t>
            </a:r>
            <a:endParaRPr lang="en-US" dirty="0">
              <a:solidFill>
                <a:schemeClr val="tx1"/>
              </a:solidFill>
            </a:endParaRPr>
          </a:p>
        </p:txBody>
      </p:sp>
      <p:sp>
        <p:nvSpPr>
          <p:cNvPr id="3" name="Content Placeholder 2"/>
          <p:cNvSpPr>
            <a:spLocks noGrp="1"/>
          </p:cNvSpPr>
          <p:nvPr>
            <p:ph idx="1"/>
          </p:nvPr>
        </p:nvSpPr>
        <p:spPr>
          <a:xfrm>
            <a:off x="457200" y="1676400"/>
            <a:ext cx="8183562" cy="4187825"/>
          </a:xfrm>
        </p:spPr>
        <p:txBody>
          <a:bodyPr/>
          <a:lstStyle/>
          <a:p>
            <a:pPr marL="0" indent="0">
              <a:buNone/>
            </a:pPr>
            <a:r>
              <a:rPr lang="en-US" sz="2000" b="1" dirty="0" smtClean="0">
                <a:solidFill>
                  <a:schemeClr val="accent1"/>
                </a:solidFill>
              </a:rPr>
              <a:t>III. Reducing </a:t>
            </a:r>
            <a:r>
              <a:rPr lang="en-US" sz="2000" b="1" dirty="0">
                <a:solidFill>
                  <a:schemeClr val="accent1"/>
                </a:solidFill>
              </a:rPr>
              <a:t>HIV-Related Health Disparities </a:t>
            </a:r>
            <a:endParaRPr lang="en-US" sz="2000" dirty="0">
              <a:solidFill>
                <a:schemeClr val="accent1"/>
              </a:solidFill>
            </a:endParaRPr>
          </a:p>
          <a:p>
            <a:r>
              <a:rPr lang="en-US" sz="2000" dirty="0" smtClean="0"/>
              <a:t>Improve </a:t>
            </a:r>
            <a:r>
              <a:rPr lang="en-US" sz="2000" dirty="0"/>
              <a:t>access to prevention and care services for all Americans. </a:t>
            </a:r>
          </a:p>
          <a:p>
            <a:r>
              <a:rPr lang="en-US" sz="2000" dirty="0" smtClean="0"/>
              <a:t>By </a:t>
            </a:r>
            <a:r>
              <a:rPr lang="en-US" sz="2000" dirty="0"/>
              <a:t>2015, increase the proportion of HIV diagnosed gay and bisexual men with undetectable viral load by 20%. </a:t>
            </a:r>
          </a:p>
          <a:p>
            <a:r>
              <a:rPr lang="en-US" sz="2000" dirty="0" smtClean="0"/>
              <a:t>By </a:t>
            </a:r>
            <a:r>
              <a:rPr lang="en-US" sz="2000" dirty="0"/>
              <a:t>2015, increase the proportion of HIV diagnosed Blacks with undetectable viral load by 20%. </a:t>
            </a:r>
          </a:p>
          <a:p>
            <a:r>
              <a:rPr lang="en-US" sz="2000" dirty="0" smtClean="0"/>
              <a:t>By </a:t>
            </a:r>
            <a:r>
              <a:rPr lang="en-US" sz="2000" dirty="0"/>
              <a:t>2015, increase the proportion of HIV diagnosed Latinos with undetectable viral load by 20%. </a:t>
            </a:r>
          </a:p>
          <a:p>
            <a:endParaRPr lang="en-US" sz="2000" dirty="0"/>
          </a:p>
        </p:txBody>
      </p:sp>
      <p:sp>
        <p:nvSpPr>
          <p:cNvPr id="4" name="Slide Number Placeholder 3"/>
          <p:cNvSpPr>
            <a:spLocks noGrp="1"/>
          </p:cNvSpPr>
          <p:nvPr>
            <p:ph type="sldNum" sz="quarter" idx="12"/>
          </p:nvPr>
        </p:nvSpPr>
        <p:spPr/>
        <p:txBody>
          <a:bodyPr/>
          <a:lstStyle/>
          <a:p>
            <a:pPr>
              <a:defRPr/>
            </a:pPr>
            <a:fld id="{CAA6D188-DFB9-4CBC-AC87-DD833553B05E}" type="slidenum">
              <a:rPr lang="en-US" smtClean="0"/>
              <a:pPr>
                <a:defRPr/>
              </a:pPr>
              <a:t>15</a:t>
            </a:fld>
            <a:endParaRPr lang="en-US"/>
          </a:p>
        </p:txBody>
      </p:sp>
    </p:spTree>
    <p:extLst>
      <p:ext uri="{BB962C8B-B14F-4D97-AF65-F5344CB8AC3E}">
        <p14:creationId xmlns:p14="http://schemas.microsoft.com/office/powerpoint/2010/main" val="1878913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562" cy="1050925"/>
          </a:xfrm>
        </p:spPr>
        <p:txBody>
          <a:bodyPr/>
          <a:lstStyle/>
          <a:p>
            <a:r>
              <a:rPr lang="en-US" dirty="0" smtClean="0">
                <a:solidFill>
                  <a:schemeClr val="tx1"/>
                </a:solidFill>
              </a:rPr>
              <a:t>Action Steps of the National HIV/AIDS Strategy</a:t>
            </a:r>
            <a:endParaRPr lang="en-US" dirty="0">
              <a:solidFill>
                <a:schemeClr val="tx1"/>
              </a:solidFill>
            </a:endParaRPr>
          </a:p>
        </p:txBody>
      </p:sp>
      <p:sp>
        <p:nvSpPr>
          <p:cNvPr id="3" name="Content Placeholder 2"/>
          <p:cNvSpPr>
            <a:spLocks noGrp="1"/>
          </p:cNvSpPr>
          <p:nvPr>
            <p:ph idx="1"/>
          </p:nvPr>
        </p:nvSpPr>
        <p:spPr>
          <a:xfrm>
            <a:off x="457200" y="1676400"/>
            <a:ext cx="8183562" cy="4187825"/>
          </a:xfrm>
        </p:spPr>
        <p:txBody>
          <a:bodyPr/>
          <a:lstStyle/>
          <a:p>
            <a:pPr marL="0" indent="0">
              <a:buNone/>
            </a:pPr>
            <a:r>
              <a:rPr lang="en-US" sz="2000" b="1" dirty="0" smtClean="0">
                <a:solidFill>
                  <a:schemeClr val="accent1"/>
                </a:solidFill>
              </a:rPr>
              <a:t>Reduce New infections</a:t>
            </a:r>
            <a:endParaRPr lang="en-US" sz="2000" dirty="0">
              <a:solidFill>
                <a:schemeClr val="accent1"/>
              </a:solidFill>
            </a:endParaRPr>
          </a:p>
          <a:p>
            <a:r>
              <a:rPr lang="en-US" sz="2000" dirty="0" smtClean="0"/>
              <a:t>Intensify </a:t>
            </a:r>
            <a:r>
              <a:rPr lang="en-US" sz="2000" dirty="0"/>
              <a:t>HIV prevention efforts in the communities where HIV is most heavily concentrated </a:t>
            </a:r>
          </a:p>
          <a:p>
            <a:r>
              <a:rPr lang="en-US" sz="2000" dirty="0" smtClean="0"/>
              <a:t>Expand </a:t>
            </a:r>
            <a:r>
              <a:rPr lang="en-US" sz="2000" dirty="0"/>
              <a:t>targeted efforts to prevent HIV infection using a combination of effective, evidence-based approaches </a:t>
            </a:r>
          </a:p>
          <a:p>
            <a:r>
              <a:rPr lang="en-US" sz="2000" dirty="0" smtClean="0"/>
              <a:t>Educate </a:t>
            </a:r>
            <a:r>
              <a:rPr lang="en-US" sz="2000" dirty="0"/>
              <a:t>all Americans about the threat of HIV and how to prevent it </a:t>
            </a:r>
          </a:p>
          <a:p>
            <a:endParaRPr lang="en-US" sz="2000" dirty="0"/>
          </a:p>
        </p:txBody>
      </p:sp>
      <p:sp>
        <p:nvSpPr>
          <p:cNvPr id="4" name="Slide Number Placeholder 3"/>
          <p:cNvSpPr>
            <a:spLocks noGrp="1"/>
          </p:cNvSpPr>
          <p:nvPr>
            <p:ph type="sldNum" sz="quarter" idx="12"/>
          </p:nvPr>
        </p:nvSpPr>
        <p:spPr/>
        <p:txBody>
          <a:bodyPr/>
          <a:lstStyle/>
          <a:p>
            <a:pPr>
              <a:defRPr/>
            </a:pPr>
            <a:fld id="{CAA6D188-DFB9-4CBC-AC87-DD833553B05E}" type="slidenum">
              <a:rPr lang="en-US" smtClean="0"/>
              <a:pPr>
                <a:defRPr/>
              </a:pPr>
              <a:t>16</a:t>
            </a:fld>
            <a:endParaRPr lang="en-US"/>
          </a:p>
        </p:txBody>
      </p:sp>
    </p:spTree>
    <p:extLst>
      <p:ext uri="{BB962C8B-B14F-4D97-AF65-F5344CB8AC3E}">
        <p14:creationId xmlns:p14="http://schemas.microsoft.com/office/powerpoint/2010/main" val="1069198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562" cy="1050925"/>
          </a:xfrm>
        </p:spPr>
        <p:txBody>
          <a:bodyPr/>
          <a:lstStyle/>
          <a:p>
            <a:r>
              <a:rPr lang="en-US" dirty="0" smtClean="0">
                <a:solidFill>
                  <a:schemeClr val="tx1"/>
                </a:solidFill>
              </a:rPr>
              <a:t>Action Steps of the National HIV/AIDS Strategy</a:t>
            </a:r>
            <a:endParaRPr lang="en-US" dirty="0">
              <a:solidFill>
                <a:schemeClr val="tx1"/>
              </a:solidFill>
            </a:endParaRPr>
          </a:p>
        </p:txBody>
      </p:sp>
      <p:sp>
        <p:nvSpPr>
          <p:cNvPr id="3" name="Content Placeholder 2"/>
          <p:cNvSpPr>
            <a:spLocks noGrp="1"/>
          </p:cNvSpPr>
          <p:nvPr>
            <p:ph idx="1"/>
          </p:nvPr>
        </p:nvSpPr>
        <p:spPr>
          <a:xfrm>
            <a:off x="457200" y="1676400"/>
            <a:ext cx="8183562" cy="4187825"/>
          </a:xfrm>
        </p:spPr>
        <p:txBody>
          <a:bodyPr/>
          <a:lstStyle/>
          <a:p>
            <a:pPr marL="0" indent="0">
              <a:buNone/>
            </a:pPr>
            <a:r>
              <a:rPr lang="en-US" sz="2000" b="1" dirty="0" smtClean="0">
                <a:solidFill>
                  <a:schemeClr val="accent1"/>
                </a:solidFill>
              </a:rPr>
              <a:t>Increase Access to Care and Improve Health Outcomes for People Living with HIV</a:t>
            </a:r>
            <a:endParaRPr lang="en-US" sz="2000" dirty="0">
              <a:solidFill>
                <a:schemeClr val="accent1"/>
              </a:solidFill>
            </a:endParaRPr>
          </a:p>
          <a:p>
            <a:r>
              <a:rPr lang="en-US" sz="2000" dirty="0" smtClean="0"/>
              <a:t>Establish </a:t>
            </a:r>
            <a:r>
              <a:rPr lang="en-US" sz="2000" dirty="0"/>
              <a:t>a seamless system to immediately link people to continuous and coordinated quality care when they learn they are infected with HIV </a:t>
            </a:r>
          </a:p>
          <a:p>
            <a:r>
              <a:rPr lang="en-US" sz="2000" dirty="0" smtClean="0"/>
              <a:t>Take </a:t>
            </a:r>
            <a:r>
              <a:rPr lang="en-US" sz="2000" dirty="0"/>
              <a:t>deliberate steps to increase the number and diversity of available providers of clinical care and related services for people living with HIV </a:t>
            </a:r>
          </a:p>
          <a:p>
            <a:r>
              <a:rPr lang="en-US" sz="2000" dirty="0" smtClean="0"/>
              <a:t>Support </a:t>
            </a:r>
            <a:r>
              <a:rPr lang="en-US" sz="2000" dirty="0"/>
              <a:t>people living with HIV with co-occurring health conditions and those who have challenges meeting their basic needs, such as housing </a:t>
            </a:r>
          </a:p>
          <a:p>
            <a:endParaRPr lang="en-US" sz="2000" dirty="0"/>
          </a:p>
        </p:txBody>
      </p:sp>
      <p:sp>
        <p:nvSpPr>
          <p:cNvPr id="4" name="Slide Number Placeholder 3"/>
          <p:cNvSpPr>
            <a:spLocks noGrp="1"/>
          </p:cNvSpPr>
          <p:nvPr>
            <p:ph type="sldNum" sz="quarter" idx="12"/>
          </p:nvPr>
        </p:nvSpPr>
        <p:spPr/>
        <p:txBody>
          <a:bodyPr/>
          <a:lstStyle/>
          <a:p>
            <a:pPr>
              <a:defRPr/>
            </a:pPr>
            <a:fld id="{CAA6D188-DFB9-4CBC-AC87-DD833553B05E}" type="slidenum">
              <a:rPr lang="en-US" smtClean="0"/>
              <a:pPr>
                <a:defRPr/>
              </a:pPr>
              <a:t>17</a:t>
            </a:fld>
            <a:endParaRPr lang="en-US"/>
          </a:p>
        </p:txBody>
      </p:sp>
    </p:spTree>
    <p:extLst>
      <p:ext uri="{BB962C8B-B14F-4D97-AF65-F5344CB8AC3E}">
        <p14:creationId xmlns:p14="http://schemas.microsoft.com/office/powerpoint/2010/main" val="1069198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562" cy="1050925"/>
          </a:xfrm>
        </p:spPr>
        <p:txBody>
          <a:bodyPr/>
          <a:lstStyle/>
          <a:p>
            <a:r>
              <a:rPr lang="en-US" dirty="0" smtClean="0">
                <a:solidFill>
                  <a:schemeClr val="tx1"/>
                </a:solidFill>
              </a:rPr>
              <a:t>Action Steps  of the National HIV/AIDS Strategy</a:t>
            </a:r>
            <a:endParaRPr lang="en-US" dirty="0">
              <a:solidFill>
                <a:schemeClr val="tx1"/>
              </a:solidFill>
            </a:endParaRPr>
          </a:p>
        </p:txBody>
      </p:sp>
      <p:sp>
        <p:nvSpPr>
          <p:cNvPr id="3" name="Content Placeholder 2"/>
          <p:cNvSpPr>
            <a:spLocks noGrp="1"/>
          </p:cNvSpPr>
          <p:nvPr>
            <p:ph idx="1"/>
          </p:nvPr>
        </p:nvSpPr>
        <p:spPr>
          <a:xfrm>
            <a:off x="457200" y="1676400"/>
            <a:ext cx="8183562" cy="4187825"/>
          </a:xfrm>
        </p:spPr>
        <p:txBody>
          <a:bodyPr/>
          <a:lstStyle/>
          <a:p>
            <a:pPr marL="0" indent="0">
              <a:buNone/>
            </a:pPr>
            <a:r>
              <a:rPr lang="en-US" sz="2000" b="1" dirty="0" smtClean="0">
                <a:solidFill>
                  <a:schemeClr val="accent1"/>
                </a:solidFill>
              </a:rPr>
              <a:t>Reduce HIV-Related Disparities and Health Inequities</a:t>
            </a:r>
            <a:endParaRPr lang="en-US" sz="2000" dirty="0">
              <a:solidFill>
                <a:schemeClr val="accent1"/>
              </a:solidFill>
            </a:endParaRPr>
          </a:p>
          <a:p>
            <a:r>
              <a:rPr lang="en-US" sz="2000" dirty="0" smtClean="0"/>
              <a:t>Reduce </a:t>
            </a:r>
            <a:r>
              <a:rPr lang="en-US" sz="2000" dirty="0"/>
              <a:t>HIV-related mortality in communities at high risk for HIV infection </a:t>
            </a:r>
          </a:p>
          <a:p>
            <a:r>
              <a:rPr lang="en-US" sz="2000" dirty="0" smtClean="0"/>
              <a:t>Adopt </a:t>
            </a:r>
            <a:r>
              <a:rPr lang="en-US" sz="2000" dirty="0"/>
              <a:t>community-level approaches to reduce HIV infection in high-risk communities </a:t>
            </a:r>
          </a:p>
          <a:p>
            <a:r>
              <a:rPr lang="en-US" sz="2000" dirty="0" smtClean="0"/>
              <a:t>Reduce </a:t>
            </a:r>
            <a:r>
              <a:rPr lang="en-US" sz="2000" dirty="0"/>
              <a:t>stigma and discrimination against people living with HIV </a:t>
            </a:r>
          </a:p>
          <a:p>
            <a:endParaRPr lang="en-US" sz="2000" dirty="0"/>
          </a:p>
        </p:txBody>
      </p:sp>
      <p:sp>
        <p:nvSpPr>
          <p:cNvPr id="4" name="Slide Number Placeholder 3"/>
          <p:cNvSpPr>
            <a:spLocks noGrp="1"/>
          </p:cNvSpPr>
          <p:nvPr>
            <p:ph type="sldNum" sz="quarter" idx="12"/>
          </p:nvPr>
        </p:nvSpPr>
        <p:spPr/>
        <p:txBody>
          <a:bodyPr/>
          <a:lstStyle/>
          <a:p>
            <a:pPr>
              <a:defRPr/>
            </a:pPr>
            <a:fld id="{CAA6D188-DFB9-4CBC-AC87-DD833553B05E}" type="slidenum">
              <a:rPr lang="en-US" smtClean="0"/>
              <a:pPr>
                <a:defRPr/>
              </a:pPr>
              <a:t>18</a:t>
            </a:fld>
            <a:endParaRPr lang="en-US"/>
          </a:p>
        </p:txBody>
      </p:sp>
    </p:spTree>
    <p:extLst>
      <p:ext uri="{BB962C8B-B14F-4D97-AF65-F5344CB8AC3E}">
        <p14:creationId xmlns:p14="http://schemas.microsoft.com/office/powerpoint/2010/main" val="1069198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562" cy="1050925"/>
          </a:xfrm>
        </p:spPr>
        <p:txBody>
          <a:bodyPr/>
          <a:lstStyle/>
          <a:p>
            <a:r>
              <a:rPr lang="en-US" dirty="0" smtClean="0">
                <a:solidFill>
                  <a:schemeClr val="tx1"/>
                </a:solidFill>
              </a:rPr>
              <a:t>Action Steps of the National HIV/AIDS Strategy</a:t>
            </a:r>
            <a:endParaRPr lang="en-US" dirty="0">
              <a:solidFill>
                <a:schemeClr val="tx1"/>
              </a:solidFill>
            </a:endParaRPr>
          </a:p>
        </p:txBody>
      </p:sp>
      <p:sp>
        <p:nvSpPr>
          <p:cNvPr id="3" name="Content Placeholder 2"/>
          <p:cNvSpPr>
            <a:spLocks noGrp="1"/>
          </p:cNvSpPr>
          <p:nvPr>
            <p:ph idx="1"/>
          </p:nvPr>
        </p:nvSpPr>
        <p:spPr>
          <a:xfrm>
            <a:off x="457200" y="1676400"/>
            <a:ext cx="8183562" cy="4187825"/>
          </a:xfrm>
        </p:spPr>
        <p:txBody>
          <a:bodyPr/>
          <a:lstStyle/>
          <a:p>
            <a:pPr marL="0" indent="0">
              <a:buNone/>
            </a:pPr>
            <a:r>
              <a:rPr lang="en-US" sz="2000" b="1" dirty="0" smtClean="0">
                <a:solidFill>
                  <a:schemeClr val="accent1"/>
                </a:solidFill>
              </a:rPr>
              <a:t>Achieve a More Coordinated National Response to the HIV Epidemic</a:t>
            </a:r>
            <a:endParaRPr lang="en-US" sz="2000" dirty="0">
              <a:solidFill>
                <a:schemeClr val="accent1"/>
              </a:solidFill>
            </a:endParaRPr>
          </a:p>
          <a:p>
            <a:r>
              <a:rPr lang="en-US" sz="2000" dirty="0" smtClean="0"/>
              <a:t>Increase </a:t>
            </a:r>
            <a:r>
              <a:rPr lang="en-US" sz="2000" dirty="0"/>
              <a:t>the coordination of HIV programs across the Federal government and between Federal agencies and state, territorial, tribal, and local governments </a:t>
            </a:r>
          </a:p>
          <a:p>
            <a:r>
              <a:rPr lang="en-US" sz="2000" dirty="0" smtClean="0"/>
              <a:t>Develop </a:t>
            </a:r>
            <a:r>
              <a:rPr lang="en-US" sz="2000" dirty="0"/>
              <a:t>improved mechanisms to monitor and report on progress toward achieving national goals </a:t>
            </a:r>
          </a:p>
          <a:p>
            <a:endParaRPr lang="en-US" sz="2000" dirty="0"/>
          </a:p>
        </p:txBody>
      </p:sp>
      <p:sp>
        <p:nvSpPr>
          <p:cNvPr id="4" name="Slide Number Placeholder 3"/>
          <p:cNvSpPr>
            <a:spLocks noGrp="1"/>
          </p:cNvSpPr>
          <p:nvPr>
            <p:ph type="sldNum" sz="quarter" idx="12"/>
          </p:nvPr>
        </p:nvSpPr>
        <p:spPr/>
        <p:txBody>
          <a:bodyPr/>
          <a:lstStyle/>
          <a:p>
            <a:pPr>
              <a:defRPr/>
            </a:pPr>
            <a:fld id="{CAA6D188-DFB9-4CBC-AC87-DD833553B05E}" type="slidenum">
              <a:rPr lang="en-US" smtClean="0"/>
              <a:pPr>
                <a:defRPr/>
              </a:pPr>
              <a:t>19</a:t>
            </a:fld>
            <a:endParaRPr lang="en-US"/>
          </a:p>
        </p:txBody>
      </p:sp>
    </p:spTree>
    <p:extLst>
      <p:ext uri="{BB962C8B-B14F-4D97-AF65-F5344CB8AC3E}">
        <p14:creationId xmlns:p14="http://schemas.microsoft.com/office/powerpoint/2010/main" val="106919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533400"/>
            <a:ext cx="8183563" cy="1050925"/>
          </a:xfrm>
        </p:spPr>
        <p:txBody>
          <a:bodyPr/>
          <a:lstStyle/>
          <a:p>
            <a:pPr eaLnBrk="1" hangingPunct="1"/>
            <a:r>
              <a:rPr lang="en-US" sz="4400" dirty="0" smtClean="0">
                <a:solidFill>
                  <a:schemeClr val="tx1"/>
                </a:solidFill>
              </a:rPr>
              <a:t>Section I </a:t>
            </a:r>
            <a:r>
              <a:rPr lang="en-US" sz="4400" dirty="0" smtClean="0">
                <a:solidFill>
                  <a:schemeClr val="tx1"/>
                </a:solidFill>
              </a:rPr>
              <a:t>– </a:t>
            </a:r>
            <a:r>
              <a:rPr lang="en-US" sz="4400" dirty="0" smtClean="0">
                <a:solidFill>
                  <a:schemeClr val="tx1"/>
                </a:solidFill>
              </a:rPr>
              <a:t>Setting the Stage</a:t>
            </a:r>
            <a:endParaRPr lang="en-US" sz="4400" dirty="0" smtClean="0">
              <a:solidFill>
                <a:schemeClr val="tx1"/>
              </a:solidFill>
            </a:endParaRPr>
          </a:p>
        </p:txBody>
      </p:sp>
      <p:sp>
        <p:nvSpPr>
          <p:cNvPr id="38914" name="Content Placeholder 2"/>
          <p:cNvSpPr>
            <a:spLocks noGrp="1"/>
          </p:cNvSpPr>
          <p:nvPr>
            <p:ph idx="1"/>
          </p:nvPr>
        </p:nvSpPr>
        <p:spPr>
          <a:xfrm>
            <a:off x="457200" y="1981200"/>
            <a:ext cx="8183563" cy="4187825"/>
          </a:xfrm>
        </p:spPr>
        <p:txBody>
          <a:bodyPr/>
          <a:lstStyle/>
          <a:p>
            <a:pPr eaLnBrk="1" hangingPunct="1"/>
            <a:r>
              <a:rPr lang="en-US" dirty="0" smtClean="0"/>
              <a:t>Ryan White</a:t>
            </a:r>
          </a:p>
          <a:p>
            <a:pPr lvl="1" eaLnBrk="1" hangingPunct="1"/>
            <a:r>
              <a:rPr lang="en-US" dirty="0" smtClean="0"/>
              <a:t>Assume the audience is very familiar</a:t>
            </a:r>
          </a:p>
          <a:p>
            <a:pPr eaLnBrk="1" hangingPunct="1"/>
            <a:r>
              <a:rPr lang="en-US" dirty="0" smtClean="0"/>
              <a:t>National HIV/AIDS Strategy</a:t>
            </a:r>
          </a:p>
          <a:p>
            <a:pPr lvl="1" eaLnBrk="1" hangingPunct="1"/>
            <a:r>
              <a:rPr lang="en-US" dirty="0" smtClean="0"/>
              <a:t>Specific elements of the strategy will be key focus</a:t>
            </a:r>
          </a:p>
          <a:p>
            <a:pPr eaLnBrk="1" hangingPunct="1"/>
            <a:r>
              <a:rPr lang="en-US" dirty="0" smtClean="0"/>
              <a:t>Affordable Care Act</a:t>
            </a:r>
          </a:p>
          <a:p>
            <a:pPr lvl="1" eaLnBrk="1" hangingPunct="1"/>
            <a:r>
              <a:rPr lang="en-US" dirty="0" smtClean="0"/>
              <a:t>Big Picture, some state-specific examples/outcomes</a:t>
            </a:r>
          </a:p>
          <a:p>
            <a:pPr lvl="1" eaLnBrk="1" hangingPunct="1"/>
            <a:r>
              <a:rPr lang="en-US" dirty="0" smtClean="0"/>
              <a:t>Options to notice as your state prepares</a:t>
            </a:r>
          </a:p>
        </p:txBody>
      </p:sp>
      <p:sp>
        <p:nvSpPr>
          <p:cNvPr id="4" name="Slide Number Placeholder 3"/>
          <p:cNvSpPr>
            <a:spLocks noGrp="1"/>
          </p:cNvSpPr>
          <p:nvPr>
            <p:ph type="sldNum" sz="quarter" idx="12"/>
          </p:nvPr>
        </p:nvSpPr>
        <p:spPr/>
        <p:txBody>
          <a:bodyPr/>
          <a:lstStyle/>
          <a:p>
            <a:pPr>
              <a:defRPr/>
            </a:pPr>
            <a:fld id="{79F4C8D2-0935-41CC-8393-ECE2398FBC4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562" cy="1050925"/>
          </a:xfrm>
        </p:spPr>
        <p:txBody>
          <a:bodyPr/>
          <a:lstStyle/>
          <a:p>
            <a:r>
              <a:rPr lang="en-US" dirty="0" smtClean="0"/>
              <a:t>What do we do now?</a:t>
            </a:r>
            <a:endParaRPr lang="en-US" dirty="0"/>
          </a:p>
        </p:txBody>
      </p:sp>
      <p:sp>
        <p:nvSpPr>
          <p:cNvPr id="3" name="Content Placeholder 2"/>
          <p:cNvSpPr>
            <a:spLocks noGrp="1"/>
          </p:cNvSpPr>
          <p:nvPr>
            <p:ph idx="1"/>
          </p:nvPr>
        </p:nvSpPr>
        <p:spPr>
          <a:xfrm>
            <a:off x="533400" y="1676400"/>
            <a:ext cx="8183562" cy="4187825"/>
          </a:xfrm>
        </p:spPr>
        <p:txBody>
          <a:bodyPr/>
          <a:lstStyle/>
          <a:p>
            <a:r>
              <a:rPr lang="en-US" dirty="0" smtClean="0"/>
              <a:t>Is your state forming a state-level response to the National HIV/AIDS Strategy?</a:t>
            </a:r>
          </a:p>
          <a:p>
            <a:r>
              <a:rPr lang="en-US" dirty="0" smtClean="0"/>
              <a:t>Are you involved in Ryan White groups where everyone waited for the election?  Or you live in a state that has said flat no to Medicaid Expansion?</a:t>
            </a:r>
          </a:p>
          <a:p>
            <a:r>
              <a:rPr lang="en-US" dirty="0" smtClean="0"/>
              <a:t>What alternatives are there?</a:t>
            </a:r>
          </a:p>
          <a:p>
            <a:r>
              <a:rPr lang="en-US" dirty="0" smtClean="0"/>
              <a:t>Where an how do we get the metrics?</a:t>
            </a:r>
            <a:endParaRPr lang="en-US" dirty="0"/>
          </a:p>
        </p:txBody>
      </p:sp>
      <p:sp>
        <p:nvSpPr>
          <p:cNvPr id="4" name="Slide Number Placeholder 3"/>
          <p:cNvSpPr>
            <a:spLocks noGrp="1"/>
          </p:cNvSpPr>
          <p:nvPr>
            <p:ph type="sldNum" sz="quarter" idx="12"/>
          </p:nvPr>
        </p:nvSpPr>
        <p:spPr/>
        <p:txBody>
          <a:bodyPr/>
          <a:lstStyle/>
          <a:p>
            <a:pPr>
              <a:defRPr/>
            </a:pPr>
            <a:fld id="{CAA6D188-DFB9-4CBC-AC87-DD833553B05E}" type="slidenum">
              <a:rPr lang="en-US" smtClean="0"/>
              <a:pPr>
                <a:defRPr/>
              </a:pPr>
              <a:t>20</a:t>
            </a:fld>
            <a:endParaRPr lang="en-US"/>
          </a:p>
        </p:txBody>
      </p:sp>
    </p:spTree>
    <p:extLst>
      <p:ext uri="{BB962C8B-B14F-4D97-AF65-F5344CB8AC3E}">
        <p14:creationId xmlns:p14="http://schemas.microsoft.com/office/powerpoint/2010/main" val="148342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Title 1"/>
          <p:cNvSpPr txBox="1">
            <a:spLocks/>
          </p:cNvSpPr>
          <p:nvPr/>
        </p:nvSpPr>
        <p:spPr bwMode="auto">
          <a:xfrm>
            <a:off x="609600" y="436563"/>
            <a:ext cx="8027988" cy="990600"/>
          </a:xfrm>
          <a:prstGeom prst="rect">
            <a:avLst/>
          </a:prstGeom>
          <a:noFill/>
          <a:ln>
            <a:noFill/>
          </a:ln>
          <a:extLst/>
        </p:spPr>
        <p:txBody>
          <a:bodyPr anchor="ct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auto">
              <a:spcBef>
                <a:spcPct val="10000"/>
              </a:spcBef>
              <a:spcAft>
                <a:spcPct val="10000"/>
              </a:spcAft>
              <a:defRPr/>
            </a:pPr>
            <a:r>
              <a:rPr lang="en-US" sz="2200" b="1" dirty="0" smtClean="0">
                <a:latin typeface="+mn-lt"/>
                <a:cs typeface="+mn-cs"/>
              </a:rPr>
              <a:t>HIV </a:t>
            </a:r>
            <a:r>
              <a:rPr lang="en-US" sz="2200" b="1" dirty="0">
                <a:latin typeface="+mn-lt"/>
                <a:cs typeface="+mn-cs"/>
              </a:rPr>
              <a:t>TREATMENT AS PREVENTION – WHERE ARE WE NOW</a:t>
            </a:r>
            <a:r>
              <a:rPr lang="en-US" sz="2200" b="1" dirty="0" smtClean="0">
                <a:latin typeface="+mn-lt"/>
                <a:cs typeface="+mn-cs"/>
              </a:rPr>
              <a:t>?</a:t>
            </a:r>
          </a:p>
          <a:p>
            <a:pPr algn="ctr" fontAlgn="auto">
              <a:spcBef>
                <a:spcPct val="10000"/>
              </a:spcBef>
              <a:spcAft>
                <a:spcPct val="10000"/>
              </a:spcAft>
              <a:defRPr/>
            </a:pPr>
            <a:r>
              <a:rPr lang="en-US" sz="2200" b="1" dirty="0" smtClean="0">
                <a:latin typeface="+mn-lt"/>
                <a:cs typeface="+mn-cs"/>
              </a:rPr>
              <a:t>United States</a:t>
            </a:r>
            <a:endParaRPr lang="en-US" sz="2200" b="1" dirty="0">
              <a:latin typeface="+mn-lt"/>
              <a:cs typeface="+mn-cs"/>
            </a:endParaRPr>
          </a:p>
        </p:txBody>
      </p:sp>
      <p:graphicFrame>
        <p:nvGraphicFramePr>
          <p:cNvPr id="132143" name="Object 47"/>
          <p:cNvGraphicFramePr>
            <a:graphicFrameLocks/>
          </p:cNvGraphicFramePr>
          <p:nvPr/>
        </p:nvGraphicFramePr>
        <p:xfrm>
          <a:off x="609600" y="1450975"/>
          <a:ext cx="8199438" cy="4735513"/>
        </p:xfrm>
        <a:graphic>
          <a:graphicData uri="http://schemas.openxmlformats.org/presentationml/2006/ole">
            <mc:AlternateContent xmlns:mc="http://schemas.openxmlformats.org/markup-compatibility/2006">
              <mc:Choice xmlns:v="urn:schemas-microsoft-com:vml" Requires="v">
                <p:oleObj spid="_x0000_s132159" name="Worksheet" r:id="rId4" imgW="7277100" imgH="4438560" progId="Excel.Sheet.8">
                  <p:embed/>
                </p:oleObj>
              </mc:Choice>
              <mc:Fallback>
                <p:oleObj name="Worksheet" r:id="rId4" imgW="7277100" imgH="4438560" progId="Excel.Sheet.8">
                  <p:embed/>
                  <p:pic>
                    <p:nvPicPr>
                      <p:cNvPr id="0" name="Picture 4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50975"/>
                        <a:ext cx="8199438" cy="473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166688" y="6613525"/>
            <a:ext cx="464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000" b="1" dirty="0">
                <a:solidFill>
                  <a:schemeClr val="tx1"/>
                </a:solidFill>
              </a:rPr>
              <a:t>(Gardner, et.al., CID, 2011)</a:t>
            </a:r>
          </a:p>
        </p:txBody>
      </p:sp>
      <p:sp>
        <p:nvSpPr>
          <p:cNvPr id="5" name="Oval 4"/>
          <p:cNvSpPr/>
          <p:nvPr/>
        </p:nvSpPr>
        <p:spPr>
          <a:xfrm>
            <a:off x="7364413" y="2667000"/>
            <a:ext cx="1273175" cy="11493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100"/>
              </a:lnSpc>
              <a:defRPr/>
            </a:pPr>
            <a:r>
              <a:rPr lang="en-US" b="1" dirty="0" smtClean="0">
                <a:solidFill>
                  <a:srgbClr val="C00000"/>
                </a:solidFill>
                <a:effectLst>
                  <a:outerShdw blurRad="38100" dist="38100" dir="2700000" algn="tl">
                    <a:srgbClr val="000000">
                      <a:alpha val="43137"/>
                    </a:srgbClr>
                  </a:outerShdw>
                </a:effectLst>
              </a:rPr>
              <a:t>~19% of PLWH are virally suppressed</a:t>
            </a:r>
            <a:endParaRPr lang="en-US" b="1" dirty="0">
              <a:solidFill>
                <a:srgbClr val="C0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AC87FD36-0563-4C81-B96E-C06F4D27C48C}"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idx="4294967295"/>
          </p:nvPr>
        </p:nvSpPr>
        <p:spPr>
          <a:xfrm>
            <a:off x="919163" y="1066800"/>
            <a:ext cx="8224837" cy="685800"/>
          </a:xfrm>
        </p:spPr>
        <p:txBody>
          <a:bodyPr/>
          <a:lstStyle/>
          <a:p>
            <a:pPr eaLnBrk="1" hangingPunct="1"/>
            <a:r>
              <a:rPr lang="en-US" sz="2000" smtClean="0">
                <a:solidFill>
                  <a:schemeClr val="tx2"/>
                </a:solidFill>
              </a:rPr>
              <a:t>Modified Care Cascade - Estimate of Viral Load Suppression in WA (10/10)</a:t>
            </a:r>
          </a:p>
        </p:txBody>
      </p:sp>
      <p:pic>
        <p:nvPicPr>
          <p:cNvPr id="254978" name="Picture 2"/>
          <p:cNvPicPr>
            <a:picLocks noGrp="1" noChangeAspect="1" noChangeArrowheads="1"/>
          </p:cNvPicPr>
          <p:nvPr>
            <p:ph idx="4294967295"/>
          </p:nvPr>
        </p:nvPicPr>
        <p:blipFill>
          <a:blip r:embed="rId3" cstate="print"/>
          <a:srcRect/>
          <a:stretch>
            <a:fillRect/>
          </a:stretch>
        </p:blipFill>
        <p:spPr>
          <a:xfrm>
            <a:off x="1219200" y="1676400"/>
            <a:ext cx="6900862" cy="4157663"/>
          </a:xfrm>
        </p:spPr>
      </p:pic>
      <p:pic>
        <p:nvPicPr>
          <p:cNvPr id="254979" name="Content Placeholder 6" descr="dohcolorsmall.tiff"/>
          <p:cNvPicPr>
            <a:picLocks noChangeAspect="1"/>
          </p:cNvPicPr>
          <p:nvPr/>
        </p:nvPicPr>
        <p:blipFill>
          <a:blip r:embed="rId4" cstate="print"/>
          <a:srcRect/>
          <a:stretch>
            <a:fillRect/>
          </a:stretch>
        </p:blipFill>
        <p:spPr bwMode="auto">
          <a:xfrm>
            <a:off x="609600" y="5818188"/>
            <a:ext cx="1219200" cy="533400"/>
          </a:xfrm>
          <a:prstGeom prst="rect">
            <a:avLst/>
          </a:prstGeom>
          <a:noFill/>
          <a:ln w="9525">
            <a:noFill/>
            <a:miter lim="800000"/>
            <a:headEnd/>
            <a:tailEnd/>
          </a:ln>
        </p:spPr>
      </p:pic>
      <p:pic>
        <p:nvPicPr>
          <p:cNvPr id="254980" name="Picture 5" descr="wa_color.jpg"/>
          <p:cNvPicPr>
            <a:picLocks noChangeAspect="1"/>
          </p:cNvPicPr>
          <p:nvPr/>
        </p:nvPicPr>
        <p:blipFill>
          <a:blip r:embed="rId5" cstate="print"/>
          <a:srcRect/>
          <a:stretch>
            <a:fillRect/>
          </a:stretch>
        </p:blipFill>
        <p:spPr bwMode="auto">
          <a:xfrm>
            <a:off x="7027863" y="5981700"/>
            <a:ext cx="1687512" cy="457200"/>
          </a:xfrm>
          <a:prstGeom prst="rect">
            <a:avLst/>
          </a:prstGeom>
          <a:noFill/>
          <a:ln w="9525">
            <a:noFill/>
            <a:miter lim="800000"/>
            <a:headEnd/>
            <a:tailEnd/>
          </a:ln>
        </p:spPr>
      </p:pic>
      <p:pic>
        <p:nvPicPr>
          <p:cNvPr id="254981" name="Picture 7" descr="MMP logo"/>
          <p:cNvPicPr>
            <a:picLocks noChangeAspect="1" noChangeArrowheads="1"/>
          </p:cNvPicPr>
          <p:nvPr/>
        </p:nvPicPr>
        <p:blipFill>
          <a:blip r:embed="rId6" cstate="print"/>
          <a:srcRect/>
          <a:stretch>
            <a:fillRect/>
          </a:stretch>
        </p:blipFill>
        <p:spPr bwMode="auto">
          <a:xfrm>
            <a:off x="3813175" y="5818188"/>
            <a:ext cx="1371600" cy="685800"/>
          </a:xfrm>
          <a:prstGeom prst="rect">
            <a:avLst/>
          </a:prstGeom>
          <a:noFill/>
          <a:ln w="9525">
            <a:noFill/>
            <a:miter lim="800000"/>
            <a:headEnd/>
            <a:tailEnd/>
          </a:ln>
        </p:spPr>
      </p:pic>
      <p:sp>
        <p:nvSpPr>
          <p:cNvPr id="7" name="Title 1"/>
          <p:cNvSpPr txBox="1">
            <a:spLocks/>
          </p:cNvSpPr>
          <p:nvPr/>
        </p:nvSpPr>
        <p:spPr bwMode="auto">
          <a:xfrm>
            <a:off x="609600" y="484188"/>
            <a:ext cx="8001000" cy="704850"/>
          </a:xfrm>
          <a:prstGeom prst="rect">
            <a:avLst/>
          </a:prstGeom>
          <a:noFill/>
          <a:ln>
            <a:noFill/>
          </a:ln>
          <a:extLst/>
        </p:spPr>
        <p:txBody>
          <a:bodyPr anchor="ct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auto">
              <a:spcBef>
                <a:spcPct val="10000"/>
              </a:spcBef>
              <a:spcAft>
                <a:spcPct val="10000"/>
              </a:spcAft>
              <a:defRPr/>
            </a:pPr>
            <a:r>
              <a:rPr lang="en-US" sz="2200" b="1" dirty="0" smtClean="0">
                <a:latin typeface="+mn-lt"/>
                <a:cs typeface="+mn-cs"/>
              </a:rPr>
              <a:t>HIV </a:t>
            </a:r>
            <a:r>
              <a:rPr lang="en-US" sz="2200" b="1" dirty="0">
                <a:latin typeface="+mn-lt"/>
                <a:cs typeface="+mn-cs"/>
              </a:rPr>
              <a:t>TREATMENT AS PREVENTION – WHERE ARE WE NOW</a:t>
            </a:r>
            <a:r>
              <a:rPr lang="en-US" sz="2200" b="1" dirty="0" smtClean="0">
                <a:latin typeface="+mn-lt"/>
                <a:cs typeface="+mn-cs"/>
              </a:rPr>
              <a:t>?</a:t>
            </a:r>
          </a:p>
          <a:p>
            <a:pPr algn="ctr" fontAlgn="auto">
              <a:spcBef>
                <a:spcPct val="10000"/>
              </a:spcBef>
              <a:spcAft>
                <a:spcPct val="10000"/>
              </a:spcAft>
              <a:defRPr/>
            </a:pPr>
            <a:r>
              <a:rPr lang="en-US" sz="2200" b="1" dirty="0" smtClean="0">
                <a:latin typeface="+mn-lt"/>
                <a:cs typeface="+mn-cs"/>
              </a:rPr>
              <a:t>Washington State</a:t>
            </a:r>
            <a:endParaRPr lang="en-US" sz="2200" b="1" dirty="0">
              <a:latin typeface="+mn-lt"/>
              <a:cs typeface="+mn-cs"/>
            </a:endParaRPr>
          </a:p>
        </p:txBody>
      </p:sp>
      <p:pic>
        <p:nvPicPr>
          <p:cNvPr id="254983" name="Picture 5" descr="http://1.bp.blogspot.com/-FavYXwlb6j0/TbDKY3F_afI/AAAAAAAAALw/hgKaAy_ClVA/s1600/washington_state_seal.gif"/>
          <p:cNvPicPr>
            <a:picLocks noChangeAspect="1" noChangeArrowheads="1"/>
          </p:cNvPicPr>
          <p:nvPr/>
        </p:nvPicPr>
        <p:blipFill>
          <a:blip r:embed="rId7" cstate="print"/>
          <a:srcRect/>
          <a:stretch>
            <a:fillRect/>
          </a:stretch>
        </p:blipFill>
        <p:spPr bwMode="auto">
          <a:xfrm>
            <a:off x="8382000" y="152400"/>
            <a:ext cx="668338" cy="661988"/>
          </a:xfrm>
          <a:prstGeom prst="rect">
            <a:avLst/>
          </a:prstGeom>
          <a:noFill/>
          <a:ln w="9525">
            <a:noFill/>
            <a:miter lim="800000"/>
            <a:headEnd/>
            <a:tailEnd/>
          </a:ln>
        </p:spPr>
      </p:pic>
      <p:pic>
        <p:nvPicPr>
          <p:cNvPr id="254984" name="Picture 2" descr="http://cdblog.centraldesktop.com/Workspace%20Toolkit.jpg"/>
          <p:cNvPicPr>
            <a:picLocks noChangeAspect="1" noChangeArrowheads="1"/>
          </p:cNvPicPr>
          <p:nvPr/>
        </p:nvPicPr>
        <p:blipFill>
          <a:blip r:embed="rId8" cstate="print"/>
          <a:srcRect/>
          <a:stretch>
            <a:fillRect/>
          </a:stretch>
        </p:blipFill>
        <p:spPr bwMode="auto">
          <a:xfrm>
            <a:off x="8272463" y="804863"/>
            <a:ext cx="795337"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7272DCE-06D8-45E1-AE45-378CDA187594}" type="slidenum">
              <a:rPr lang="en-US" smtClean="0"/>
              <a:pPr>
                <a:defRPr/>
              </a:pPr>
              <a:t>23</a:t>
            </a:fld>
            <a:endParaRPr lang="en-US"/>
          </a:p>
        </p:txBody>
      </p:sp>
      <p:sp>
        <p:nvSpPr>
          <p:cNvPr id="136194" name="Title 3"/>
          <p:cNvSpPr>
            <a:spLocks noGrp="1"/>
          </p:cNvSpPr>
          <p:nvPr>
            <p:ph type="title" idx="4294967295"/>
          </p:nvPr>
        </p:nvSpPr>
        <p:spPr>
          <a:xfrm>
            <a:off x="609600" y="166688"/>
            <a:ext cx="7543800" cy="990600"/>
          </a:xfrm>
        </p:spPr>
        <p:txBody>
          <a:bodyPr/>
          <a:lstStyle/>
          <a:p>
            <a:pPr algn="ctr" eaLnBrk="1" hangingPunct="1">
              <a:spcBef>
                <a:spcPct val="10000"/>
              </a:spcBef>
              <a:spcAft>
                <a:spcPct val="10000"/>
              </a:spcAft>
            </a:pPr>
            <a:r>
              <a:rPr lang="en-US" sz="2200" smtClean="0">
                <a:solidFill>
                  <a:schemeClr val="tx1"/>
                </a:solidFill>
              </a:rPr>
              <a:t>HIV TREATMENT AS PREVENTION – WHERE ARE WE NOW?</a:t>
            </a:r>
            <a:br>
              <a:rPr lang="en-US" sz="2200" smtClean="0">
                <a:solidFill>
                  <a:schemeClr val="tx1"/>
                </a:solidFill>
              </a:rPr>
            </a:br>
            <a:r>
              <a:rPr lang="en-US" sz="2200" smtClean="0">
                <a:solidFill>
                  <a:schemeClr val="tx1"/>
                </a:solidFill>
              </a:rPr>
              <a:t>(Seattle Metro)</a:t>
            </a:r>
          </a:p>
        </p:txBody>
      </p:sp>
      <p:pic>
        <p:nvPicPr>
          <p:cNvPr id="136195" name="Picture 2"/>
          <p:cNvPicPr>
            <a:picLocks noChangeAspect="1" noChangeArrowheads="1"/>
          </p:cNvPicPr>
          <p:nvPr/>
        </p:nvPicPr>
        <p:blipFill>
          <a:blip r:embed="rId2" cstate="print"/>
          <a:srcRect/>
          <a:stretch>
            <a:fillRect/>
          </a:stretch>
        </p:blipFill>
        <p:spPr bwMode="auto">
          <a:xfrm>
            <a:off x="1116013" y="1371600"/>
            <a:ext cx="6477000" cy="4330700"/>
          </a:xfrm>
          <a:prstGeom prst="rect">
            <a:avLst/>
          </a:prstGeom>
          <a:noFill/>
          <a:ln w="9525">
            <a:noFill/>
            <a:miter lim="800000"/>
            <a:headEnd/>
            <a:tailEnd/>
          </a:ln>
        </p:spPr>
      </p:pic>
      <p:sp>
        <p:nvSpPr>
          <p:cNvPr id="136196" name="TextBox 2"/>
          <p:cNvSpPr txBox="1">
            <a:spLocks noChangeArrowheads="1"/>
          </p:cNvSpPr>
          <p:nvPr/>
        </p:nvSpPr>
        <p:spPr bwMode="auto">
          <a:xfrm>
            <a:off x="762000" y="5943600"/>
            <a:ext cx="7620000" cy="554038"/>
          </a:xfrm>
          <a:prstGeom prst="rect">
            <a:avLst/>
          </a:prstGeom>
          <a:noFill/>
          <a:ln w="9525">
            <a:noFill/>
            <a:miter lim="800000"/>
            <a:headEnd/>
            <a:tailEnd/>
          </a:ln>
        </p:spPr>
        <p:txBody>
          <a:bodyPr>
            <a:spAutoFit/>
          </a:bodyPr>
          <a:lstStyle/>
          <a:p>
            <a:r>
              <a:rPr lang="en-US" sz="1000"/>
              <a:t>King County Public Health, (2011). </a:t>
            </a:r>
            <a:r>
              <a:rPr lang="en-US" sz="1000" i="1"/>
              <a:t>Washington State/Seattle-King County HIV/AIDS Epidemiology Report</a:t>
            </a:r>
            <a:r>
              <a:rPr lang="en-US" sz="1000"/>
              <a:t>. Retrieved from website: http://www.kingcounty.gov/healthservices/health/communicable/hiv/epi/~/media/health/publichealth/documents/hiv/2ndHalf2011EpiReport.ashx</a:t>
            </a:r>
          </a:p>
        </p:txBody>
      </p:sp>
      <p:pic>
        <p:nvPicPr>
          <p:cNvPr id="136197" name="Picture 5" descr="http://1.bp.blogspot.com/-FavYXwlb6j0/TbDKY3F_afI/AAAAAAAAALw/hgKaAy_ClVA/s1600/washington_state_seal.gif"/>
          <p:cNvPicPr>
            <a:picLocks noChangeAspect="1" noChangeArrowheads="1"/>
          </p:cNvPicPr>
          <p:nvPr/>
        </p:nvPicPr>
        <p:blipFill>
          <a:blip r:embed="rId3" cstate="print"/>
          <a:srcRect/>
          <a:stretch>
            <a:fillRect/>
          </a:stretch>
        </p:blipFill>
        <p:spPr bwMode="auto">
          <a:xfrm>
            <a:off x="8382000" y="152400"/>
            <a:ext cx="668338" cy="661988"/>
          </a:xfrm>
          <a:prstGeom prst="rect">
            <a:avLst/>
          </a:prstGeom>
          <a:noFill/>
          <a:ln w="9525">
            <a:noFill/>
            <a:miter lim="800000"/>
            <a:headEnd/>
            <a:tailEnd/>
          </a:ln>
        </p:spPr>
      </p:pic>
      <p:pic>
        <p:nvPicPr>
          <p:cNvPr id="136198" name="Picture 2" descr="http://cdblog.centraldesktop.com/Workspace%20Toolkit.jpg"/>
          <p:cNvPicPr>
            <a:picLocks noChangeAspect="1" noChangeArrowheads="1"/>
          </p:cNvPicPr>
          <p:nvPr/>
        </p:nvPicPr>
        <p:blipFill>
          <a:blip r:embed="rId4" cstate="print"/>
          <a:srcRect/>
          <a:stretch>
            <a:fillRect/>
          </a:stretch>
        </p:blipFill>
        <p:spPr bwMode="auto">
          <a:xfrm>
            <a:off x="8272463" y="1166813"/>
            <a:ext cx="795337"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nvGraphicFramePr>
        <p:xfrm>
          <a:off x="821795" y="1066800"/>
          <a:ext cx="6404505" cy="3783013"/>
        </p:xfrm>
        <a:graphic>
          <a:graphicData uri="http://schemas.openxmlformats.org/drawingml/2006/chart">
            <c:chart xmlns:c="http://schemas.openxmlformats.org/drawingml/2006/chart" xmlns:r="http://schemas.openxmlformats.org/officeDocument/2006/relationships" r:id="rId3"/>
          </a:graphicData>
        </a:graphic>
      </p:graphicFrame>
      <p:sp>
        <p:nvSpPr>
          <p:cNvPr id="27650" name="Text Box 5"/>
          <p:cNvSpPr txBox="1">
            <a:spLocks noChangeArrowheads="1"/>
          </p:cNvSpPr>
          <p:nvPr/>
        </p:nvSpPr>
        <p:spPr bwMode="auto">
          <a:xfrm>
            <a:off x="569913" y="4043363"/>
            <a:ext cx="1287462" cy="644525"/>
          </a:xfrm>
          <a:prstGeom prst="rect">
            <a:avLst/>
          </a:prstGeom>
          <a:noFill/>
          <a:ln w="9525">
            <a:noFill/>
            <a:miter lim="800000"/>
            <a:headEnd/>
            <a:tailEnd/>
          </a:ln>
        </p:spPr>
        <p:txBody>
          <a:bodyPr>
            <a:spAutoFit/>
          </a:bodyPr>
          <a:lstStyle/>
          <a:p>
            <a:pPr algn="ctr" eaLnBrk="0" hangingPunct="0">
              <a:lnSpc>
                <a:spcPct val="75000"/>
              </a:lnSpc>
              <a:spcBef>
                <a:spcPct val="50000"/>
              </a:spcBef>
              <a:defRPr/>
            </a:pPr>
            <a:r>
              <a:rPr lang="en-US" sz="1600">
                <a:latin typeface="+mn-lt"/>
                <a:ea typeface="ＭＳ Ｐゴシック" pitchFamily="34" charset="-128"/>
              </a:rPr>
              <a:t>~25% Unaware of Infection</a:t>
            </a:r>
          </a:p>
        </p:txBody>
      </p:sp>
      <p:sp>
        <p:nvSpPr>
          <p:cNvPr id="27651" name="Text Box 6"/>
          <p:cNvSpPr txBox="1">
            <a:spLocks noChangeArrowheads="1"/>
          </p:cNvSpPr>
          <p:nvPr/>
        </p:nvSpPr>
        <p:spPr bwMode="auto">
          <a:xfrm>
            <a:off x="827088" y="2501900"/>
            <a:ext cx="1030287" cy="644525"/>
          </a:xfrm>
          <a:prstGeom prst="rect">
            <a:avLst/>
          </a:prstGeom>
          <a:noFill/>
          <a:ln w="9525">
            <a:noFill/>
            <a:miter lim="800000"/>
            <a:headEnd/>
            <a:tailEnd/>
          </a:ln>
        </p:spPr>
        <p:txBody>
          <a:bodyPr>
            <a:spAutoFit/>
          </a:bodyPr>
          <a:lstStyle/>
          <a:p>
            <a:pPr algn="ctr" eaLnBrk="0" hangingPunct="0">
              <a:lnSpc>
                <a:spcPct val="75000"/>
              </a:lnSpc>
              <a:spcBef>
                <a:spcPct val="50000"/>
              </a:spcBef>
              <a:defRPr/>
            </a:pPr>
            <a:r>
              <a:rPr lang="en-US" sz="1600">
                <a:latin typeface="+mn-lt"/>
                <a:ea typeface="ＭＳ Ｐゴシック" pitchFamily="34" charset="-128"/>
              </a:rPr>
              <a:t>~75% Aware of Infection</a:t>
            </a:r>
          </a:p>
        </p:txBody>
      </p:sp>
      <p:sp>
        <p:nvSpPr>
          <p:cNvPr id="27652" name="Text Box 7"/>
          <p:cNvSpPr txBox="1">
            <a:spLocks noChangeArrowheads="1"/>
          </p:cNvSpPr>
          <p:nvPr/>
        </p:nvSpPr>
        <p:spPr bwMode="auto">
          <a:xfrm>
            <a:off x="1463675" y="4849813"/>
            <a:ext cx="2560638" cy="560387"/>
          </a:xfrm>
          <a:prstGeom prst="rect">
            <a:avLst/>
          </a:prstGeom>
          <a:noFill/>
          <a:ln w="9525">
            <a:solidFill>
              <a:schemeClr val="tx1"/>
            </a:solidFill>
            <a:miter lim="800000"/>
            <a:headEnd/>
            <a:tailEnd/>
          </a:ln>
        </p:spPr>
        <p:txBody>
          <a:bodyPr>
            <a:spAutoFit/>
          </a:bodyPr>
          <a:lstStyle/>
          <a:p>
            <a:pPr eaLnBrk="0" hangingPunct="0">
              <a:lnSpc>
                <a:spcPct val="95000"/>
              </a:lnSpc>
              <a:spcBef>
                <a:spcPct val="40000"/>
              </a:spcBef>
              <a:defRPr/>
            </a:pPr>
            <a:r>
              <a:rPr lang="en-US" sz="1600">
                <a:latin typeface="+mn-lt"/>
                <a:ea typeface="ＭＳ Ｐゴシック" pitchFamily="34" charset="-128"/>
              </a:rPr>
              <a:t>People Living with HIV/AIDS: 1,039,000-1,185,000</a:t>
            </a:r>
          </a:p>
        </p:txBody>
      </p:sp>
      <p:sp>
        <p:nvSpPr>
          <p:cNvPr id="27653" name="Line 8"/>
          <p:cNvSpPr>
            <a:spLocks noChangeShapeType="1"/>
          </p:cNvSpPr>
          <p:nvPr/>
        </p:nvSpPr>
        <p:spPr bwMode="auto">
          <a:xfrm>
            <a:off x="3206750" y="2270125"/>
            <a:ext cx="1603375" cy="231775"/>
          </a:xfrm>
          <a:prstGeom prst="line">
            <a:avLst/>
          </a:prstGeom>
          <a:noFill/>
          <a:ln w="38100">
            <a:solidFill>
              <a:schemeClr val="tx1"/>
            </a:solidFill>
            <a:round/>
            <a:headEnd/>
            <a:tailEnd type="triangle" w="med" len="med"/>
          </a:ln>
        </p:spPr>
        <p:txBody>
          <a:bodyPr>
            <a:spAutoFit/>
          </a:bodyPr>
          <a:lstStyle/>
          <a:p>
            <a:pPr>
              <a:defRPr/>
            </a:pPr>
            <a:endParaRPr lang="en-US">
              <a:latin typeface="+mn-lt"/>
            </a:endParaRPr>
          </a:p>
        </p:txBody>
      </p:sp>
      <p:sp>
        <p:nvSpPr>
          <p:cNvPr id="27654" name="Line 9"/>
          <p:cNvSpPr>
            <a:spLocks noChangeShapeType="1"/>
          </p:cNvSpPr>
          <p:nvPr/>
        </p:nvSpPr>
        <p:spPr bwMode="auto">
          <a:xfrm flipV="1">
            <a:off x="3236913" y="4251325"/>
            <a:ext cx="1512887" cy="114300"/>
          </a:xfrm>
          <a:prstGeom prst="line">
            <a:avLst/>
          </a:prstGeom>
          <a:noFill/>
          <a:ln w="38100">
            <a:solidFill>
              <a:schemeClr val="tx1"/>
            </a:solidFill>
            <a:round/>
            <a:headEnd/>
            <a:tailEnd type="triangle" w="med" len="med"/>
          </a:ln>
        </p:spPr>
        <p:txBody>
          <a:bodyPr>
            <a:spAutoFit/>
          </a:bodyPr>
          <a:lstStyle/>
          <a:p>
            <a:pPr>
              <a:defRPr/>
            </a:pPr>
            <a:endParaRPr lang="en-US">
              <a:latin typeface="+mn-lt"/>
            </a:endParaRPr>
          </a:p>
        </p:txBody>
      </p:sp>
      <p:sp>
        <p:nvSpPr>
          <p:cNvPr id="27655" name="Text Box 10"/>
          <p:cNvSpPr txBox="1">
            <a:spLocks noChangeArrowheads="1"/>
          </p:cNvSpPr>
          <p:nvPr/>
        </p:nvSpPr>
        <p:spPr bwMode="auto">
          <a:xfrm>
            <a:off x="4810125" y="4849813"/>
            <a:ext cx="2255838" cy="611187"/>
          </a:xfrm>
          <a:prstGeom prst="rect">
            <a:avLst/>
          </a:prstGeom>
          <a:noFill/>
          <a:ln w="9525">
            <a:solidFill>
              <a:schemeClr val="tx1"/>
            </a:solidFill>
            <a:miter lim="800000"/>
            <a:headEnd/>
            <a:tailEnd/>
          </a:ln>
        </p:spPr>
        <p:txBody>
          <a:bodyPr/>
          <a:lstStyle/>
          <a:p>
            <a:pPr eaLnBrk="0" hangingPunct="0">
              <a:lnSpc>
                <a:spcPct val="95000"/>
              </a:lnSpc>
              <a:spcBef>
                <a:spcPct val="40000"/>
              </a:spcBef>
              <a:defRPr/>
            </a:pPr>
            <a:r>
              <a:rPr lang="en-US" sz="1600" dirty="0">
                <a:latin typeface="+mn-lt"/>
                <a:ea typeface="ＭＳ Ｐゴシック" pitchFamily="34" charset="-128"/>
              </a:rPr>
              <a:t>New Sexual Infections Each Year: ~32,000</a:t>
            </a:r>
          </a:p>
        </p:txBody>
      </p:sp>
      <p:sp>
        <p:nvSpPr>
          <p:cNvPr id="27656" name="Text Box 11"/>
          <p:cNvSpPr txBox="1">
            <a:spLocks noChangeArrowheads="1"/>
          </p:cNvSpPr>
          <p:nvPr/>
        </p:nvSpPr>
        <p:spPr bwMode="auto">
          <a:xfrm>
            <a:off x="3236913" y="1793875"/>
            <a:ext cx="1573212" cy="276225"/>
          </a:xfrm>
          <a:prstGeom prst="rect">
            <a:avLst/>
          </a:prstGeom>
          <a:noFill/>
          <a:ln w="9525">
            <a:noFill/>
            <a:miter lim="800000"/>
            <a:headEnd/>
            <a:tailEnd/>
          </a:ln>
        </p:spPr>
        <p:txBody>
          <a:bodyPr>
            <a:spAutoFit/>
          </a:bodyPr>
          <a:lstStyle/>
          <a:p>
            <a:pPr eaLnBrk="0" hangingPunct="0">
              <a:lnSpc>
                <a:spcPct val="75000"/>
              </a:lnSpc>
              <a:spcBef>
                <a:spcPct val="50000"/>
              </a:spcBef>
              <a:defRPr/>
            </a:pPr>
            <a:r>
              <a:rPr lang="en-US" sz="1600">
                <a:latin typeface="+mn-lt"/>
                <a:ea typeface="ＭＳ Ｐゴシック" pitchFamily="34" charset="-128"/>
              </a:rPr>
              <a:t>Accounting for:</a:t>
            </a:r>
          </a:p>
        </p:txBody>
      </p:sp>
      <p:sp>
        <p:nvSpPr>
          <p:cNvPr id="27657" name="Text Box 12"/>
          <p:cNvSpPr txBox="1">
            <a:spLocks noChangeArrowheads="1"/>
          </p:cNvSpPr>
          <p:nvPr/>
        </p:nvSpPr>
        <p:spPr bwMode="auto">
          <a:xfrm>
            <a:off x="6192838" y="3659188"/>
            <a:ext cx="1274762" cy="766762"/>
          </a:xfrm>
          <a:prstGeom prst="rect">
            <a:avLst/>
          </a:prstGeom>
          <a:noFill/>
          <a:ln w="9525">
            <a:noFill/>
            <a:miter lim="800000"/>
            <a:headEnd/>
            <a:tailEnd/>
          </a:ln>
        </p:spPr>
        <p:txBody>
          <a:bodyPr>
            <a:spAutoFit/>
          </a:bodyPr>
          <a:lstStyle/>
          <a:p>
            <a:pPr algn="ctr" eaLnBrk="0" hangingPunct="0">
              <a:lnSpc>
                <a:spcPct val="75000"/>
              </a:lnSpc>
              <a:spcBef>
                <a:spcPct val="50000"/>
              </a:spcBef>
              <a:defRPr/>
            </a:pPr>
            <a:r>
              <a:rPr lang="en-US" sz="1600">
                <a:latin typeface="+mn-lt"/>
                <a:ea typeface="ＭＳ Ｐゴシック" pitchFamily="34" charset="-128"/>
              </a:rPr>
              <a:t>~54% of</a:t>
            </a:r>
          </a:p>
          <a:p>
            <a:pPr algn="ctr" eaLnBrk="0" hangingPunct="0">
              <a:lnSpc>
                <a:spcPct val="75000"/>
              </a:lnSpc>
              <a:spcBef>
                <a:spcPct val="50000"/>
              </a:spcBef>
              <a:defRPr/>
            </a:pPr>
            <a:r>
              <a:rPr lang="en-US" sz="1600">
                <a:latin typeface="+mn-lt"/>
                <a:ea typeface="ＭＳ Ｐゴシック" pitchFamily="34" charset="-128"/>
              </a:rPr>
              <a:t> New Infections</a:t>
            </a:r>
          </a:p>
        </p:txBody>
      </p:sp>
      <p:sp>
        <p:nvSpPr>
          <p:cNvPr id="27658" name="Text Box 13"/>
          <p:cNvSpPr txBox="1">
            <a:spLocks noChangeArrowheads="1"/>
          </p:cNvSpPr>
          <p:nvPr/>
        </p:nvSpPr>
        <p:spPr bwMode="auto">
          <a:xfrm>
            <a:off x="6192838" y="2039938"/>
            <a:ext cx="1203325" cy="644525"/>
          </a:xfrm>
          <a:prstGeom prst="rect">
            <a:avLst/>
          </a:prstGeom>
          <a:noFill/>
          <a:ln w="9525">
            <a:noFill/>
            <a:miter lim="800000"/>
            <a:headEnd/>
            <a:tailEnd/>
          </a:ln>
        </p:spPr>
        <p:txBody>
          <a:bodyPr>
            <a:spAutoFit/>
          </a:bodyPr>
          <a:lstStyle/>
          <a:p>
            <a:pPr algn="ctr" eaLnBrk="0" hangingPunct="0">
              <a:lnSpc>
                <a:spcPct val="75000"/>
              </a:lnSpc>
              <a:spcBef>
                <a:spcPct val="50000"/>
              </a:spcBef>
              <a:defRPr/>
            </a:pPr>
            <a:r>
              <a:rPr lang="en-US" sz="1600">
                <a:latin typeface="+mn-lt"/>
                <a:ea typeface="ＭＳ Ｐゴシック" pitchFamily="34" charset="-128"/>
              </a:rPr>
              <a:t>~46% of New Infections</a:t>
            </a:r>
          </a:p>
        </p:txBody>
      </p:sp>
      <p:sp>
        <p:nvSpPr>
          <p:cNvPr id="27659" name="Text Box 14"/>
          <p:cNvSpPr txBox="1">
            <a:spLocks noChangeArrowheads="1"/>
          </p:cNvSpPr>
          <p:nvPr/>
        </p:nvSpPr>
        <p:spPr bwMode="auto">
          <a:xfrm>
            <a:off x="1214438" y="5951538"/>
            <a:ext cx="6934200" cy="428625"/>
          </a:xfrm>
          <a:prstGeom prst="rect">
            <a:avLst/>
          </a:prstGeom>
          <a:noFill/>
          <a:ln w="9525">
            <a:noFill/>
            <a:miter lim="800000"/>
            <a:headEnd/>
            <a:tailEnd/>
          </a:ln>
        </p:spPr>
        <p:txBody>
          <a:bodyPr>
            <a:spAutoFit/>
          </a:bodyPr>
          <a:lstStyle/>
          <a:p>
            <a:pPr eaLnBrk="0" hangingPunct="0">
              <a:defRPr/>
            </a:pPr>
            <a:r>
              <a:rPr lang="en-US" sz="1100" dirty="0">
                <a:latin typeface="+mn-lt"/>
                <a:ea typeface="ＭＳ Ｐゴシック" pitchFamily="34" charset="-128"/>
              </a:rPr>
              <a:t>Marks, G., </a:t>
            </a:r>
            <a:r>
              <a:rPr lang="en-US" sz="1100" dirty="0" err="1">
                <a:latin typeface="+mn-lt"/>
                <a:ea typeface="ＭＳ Ｐゴシック" pitchFamily="34" charset="-128"/>
              </a:rPr>
              <a:t>Crepaz</a:t>
            </a:r>
            <a:r>
              <a:rPr lang="en-US" sz="1100" dirty="0">
                <a:latin typeface="+mn-lt"/>
                <a:ea typeface="ＭＳ Ｐゴシック" pitchFamily="34" charset="-128"/>
              </a:rPr>
              <a:t>, N., Janssen, R.S., </a:t>
            </a:r>
            <a:r>
              <a:rPr lang="en-US" sz="1100" i="1" dirty="0">
                <a:latin typeface="+mn-lt"/>
                <a:ea typeface="ＭＳ Ｐゴシック" pitchFamily="34" charset="-128"/>
              </a:rPr>
              <a:t>Estimating sexual transmission of HIV from persons aware and unaware that they are infected with the virus in the USA, </a:t>
            </a:r>
            <a:r>
              <a:rPr lang="en-US" sz="1100" dirty="0">
                <a:latin typeface="+mn-lt"/>
                <a:ea typeface="ＭＳ Ｐゴシック" pitchFamily="34" charset="-128"/>
              </a:rPr>
              <a:t>AIDS 2006, 20:1447-50.</a:t>
            </a:r>
          </a:p>
        </p:txBody>
      </p:sp>
      <p:sp>
        <p:nvSpPr>
          <p:cNvPr id="97296" name="Rectangle 16"/>
          <p:cNvSpPr>
            <a:spLocks noGrp="1"/>
          </p:cNvSpPr>
          <p:nvPr>
            <p:ph type="title"/>
          </p:nvPr>
        </p:nvSpPr>
        <p:spPr>
          <a:xfrm>
            <a:off x="604838" y="914400"/>
            <a:ext cx="8153400" cy="990600"/>
          </a:xfrm>
        </p:spPr>
        <p:txBody>
          <a:bodyPr>
            <a:normAutofit fontScale="90000"/>
          </a:bodyPr>
          <a:lstStyle/>
          <a:p>
            <a:pPr algn="ctr" eaLnBrk="1" fontAlgn="auto" hangingPunct="1">
              <a:spcAft>
                <a:spcPts val="0"/>
              </a:spcAft>
              <a:defRPr/>
            </a:pPr>
            <a:r>
              <a:rPr lang="en-US" sz="3200" dirty="0" smtClean="0">
                <a:solidFill>
                  <a:schemeClr val="tx1"/>
                </a:solidFill>
                <a:latin typeface="+mn-lt"/>
                <a:ea typeface="ＭＳ Ｐゴシック" pitchFamily="34" charset="-128"/>
              </a:rPr>
              <a:t>Awareness of </a:t>
            </a:r>
            <a:r>
              <a:rPr lang="en-US" sz="3200" dirty="0" err="1" smtClean="0">
                <a:solidFill>
                  <a:schemeClr val="tx1"/>
                </a:solidFill>
                <a:latin typeface="+mn-lt"/>
                <a:ea typeface="ＭＳ Ｐゴシック" pitchFamily="34" charset="-128"/>
              </a:rPr>
              <a:t>Serostatus</a:t>
            </a:r>
            <a:r>
              <a:rPr lang="en-US" sz="3200" dirty="0" smtClean="0">
                <a:solidFill>
                  <a:schemeClr val="tx1"/>
                </a:solidFill>
                <a:latin typeface="+mn-lt"/>
                <a:ea typeface="ＭＳ Ｐゴシック" pitchFamily="34" charset="-128"/>
              </a:rPr>
              <a:t> Among People with HIV: Estimates of Transmission</a:t>
            </a:r>
            <a:br>
              <a:rPr lang="en-US" sz="3200" dirty="0" smtClean="0">
                <a:solidFill>
                  <a:schemeClr val="tx1"/>
                </a:solidFill>
                <a:latin typeface="+mn-lt"/>
                <a:ea typeface="ＭＳ Ｐゴシック" pitchFamily="34" charset="-128"/>
              </a:rPr>
            </a:br>
            <a:endParaRPr lang="en-US" sz="3200" dirty="0" smtClean="0">
              <a:solidFill>
                <a:schemeClr val="tx1"/>
              </a:solidFill>
              <a:latin typeface="+mn-lt"/>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74923327-1FCB-4C81-A20A-DB07DF2D8737}" type="slidenum">
              <a:rPr lang="en-US" smtClean="0"/>
              <a:pPr>
                <a:defRPr/>
              </a:pPr>
              <a:t>24</a:t>
            </a:fld>
            <a:endParaRPr lang="en-US"/>
          </a:p>
        </p:txBody>
      </p:sp>
      <p:pic>
        <p:nvPicPr>
          <p:cNvPr id="137230" name="Picture 2" descr="http://cdblog.centraldesktop.com/Workspace%20Toolkit.jpg"/>
          <p:cNvPicPr>
            <a:picLocks noChangeAspect="1" noChangeArrowheads="1"/>
          </p:cNvPicPr>
          <p:nvPr/>
        </p:nvPicPr>
        <p:blipFill>
          <a:blip r:embed="rId4" cstate="print"/>
          <a:srcRect/>
          <a:stretch>
            <a:fillRect/>
          </a:stretch>
        </p:blipFill>
        <p:spPr bwMode="auto">
          <a:xfrm>
            <a:off x="8272463" y="1166813"/>
            <a:ext cx="795337" cy="60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B4A8BEB-58C6-43E9-B9A5-B50186704666}" type="slidenum">
              <a:rPr lang="en-US" smtClean="0"/>
              <a:pPr>
                <a:defRPr/>
              </a:pPr>
              <a:t>25</a:t>
            </a:fld>
            <a:endParaRPr lang="en-US"/>
          </a:p>
        </p:txBody>
      </p:sp>
      <p:sp>
        <p:nvSpPr>
          <p:cNvPr id="131074" name="Content Placeholder 2"/>
          <p:cNvSpPr>
            <a:spLocks noGrp="1"/>
          </p:cNvSpPr>
          <p:nvPr>
            <p:ph idx="4294967295"/>
          </p:nvPr>
        </p:nvSpPr>
        <p:spPr>
          <a:xfrm>
            <a:off x="606425" y="1447800"/>
            <a:ext cx="8537575" cy="4495800"/>
          </a:xfrm>
        </p:spPr>
        <p:txBody>
          <a:bodyPr>
            <a:normAutofit lnSpcReduction="10000"/>
          </a:bodyPr>
          <a:lstStyle/>
          <a:p>
            <a:pPr marL="265176" indent="-265176" eaLnBrk="1" fontAlgn="auto" hangingPunct="1">
              <a:spcBef>
                <a:spcPct val="10000"/>
              </a:spcBef>
              <a:spcAft>
                <a:spcPct val="10000"/>
              </a:spcAft>
              <a:buClr>
                <a:srgbClr val="845C50"/>
              </a:buClr>
              <a:buFont typeface="Wingdings 2"/>
              <a:buChar char=""/>
              <a:defRPr/>
            </a:pPr>
            <a:r>
              <a:rPr lang="en-US" sz="2200" dirty="0" smtClean="0">
                <a:ea typeface="ＭＳ Ｐゴシック" pitchFamily="34" charset="-128"/>
                <a:cs typeface="Times New Roman" pitchFamily="18" charset="0"/>
              </a:rPr>
              <a:t>HIV Prevention Trials Network 052 Study (HPTN 052)</a:t>
            </a:r>
          </a:p>
          <a:p>
            <a:pPr marL="548640" lvl="1" indent="-201168" eaLnBrk="1" fontAlgn="auto" hangingPunct="1">
              <a:spcBef>
                <a:spcPct val="10000"/>
              </a:spcBef>
              <a:spcAft>
                <a:spcPct val="10000"/>
              </a:spcAft>
              <a:buClr>
                <a:srgbClr val="845C50"/>
              </a:buClr>
              <a:buFont typeface="Verdana"/>
              <a:buChar char="◦"/>
              <a:defRPr/>
            </a:pPr>
            <a:r>
              <a:rPr lang="en-US" sz="2200" dirty="0" smtClean="0">
                <a:ea typeface="ＭＳ Ｐゴシック" pitchFamily="34" charset="-128"/>
                <a:cs typeface="Times New Roman" pitchFamily="18" charset="0"/>
              </a:rPr>
              <a:t>Released </a:t>
            </a:r>
            <a:r>
              <a:rPr lang="en-US" sz="2200" i="1" dirty="0" smtClean="0">
                <a:ea typeface="ＭＳ Ｐゴシック" pitchFamily="34" charset="-128"/>
                <a:cs typeface="Times New Roman" pitchFamily="18" charset="0"/>
              </a:rPr>
              <a:t>NEJM </a:t>
            </a:r>
            <a:r>
              <a:rPr lang="en-US" sz="2200" dirty="0" smtClean="0">
                <a:ea typeface="ＭＳ Ｐゴシック" pitchFamily="34" charset="-128"/>
                <a:cs typeface="Times New Roman" pitchFamily="18" charset="0"/>
              </a:rPr>
              <a:t>in August 2011</a:t>
            </a:r>
          </a:p>
          <a:p>
            <a:pPr marL="548640" lvl="1" indent="-201168" eaLnBrk="1" fontAlgn="auto" hangingPunct="1">
              <a:spcBef>
                <a:spcPct val="10000"/>
              </a:spcBef>
              <a:spcAft>
                <a:spcPct val="10000"/>
              </a:spcAft>
              <a:buClr>
                <a:srgbClr val="845C50"/>
              </a:buClr>
              <a:buFont typeface="Verdana"/>
              <a:buChar char="◦"/>
              <a:defRPr/>
            </a:pPr>
            <a:r>
              <a:rPr lang="en-US" sz="2200" dirty="0" smtClean="0">
                <a:ea typeface="ＭＳ Ｐゴシック" pitchFamily="34" charset="-128"/>
                <a:cs typeface="Times New Roman" pitchFamily="18" charset="0"/>
              </a:rPr>
              <a:t>“Breakthrough of the Year” (</a:t>
            </a:r>
            <a:r>
              <a:rPr lang="en-US" sz="2200" i="1" dirty="0" smtClean="0">
                <a:ea typeface="ＭＳ Ｐゴシック" pitchFamily="34" charset="-128"/>
                <a:cs typeface="Times New Roman" pitchFamily="18" charset="0"/>
              </a:rPr>
              <a:t>Science, 2011</a:t>
            </a:r>
            <a:r>
              <a:rPr lang="en-US" sz="2200" dirty="0" smtClean="0">
                <a:ea typeface="ＭＳ Ｐゴシック" pitchFamily="34" charset="-128"/>
                <a:cs typeface="Times New Roman" pitchFamily="18" charset="0"/>
              </a:rPr>
              <a:t>)</a:t>
            </a:r>
          </a:p>
          <a:p>
            <a:pPr marL="548640" lvl="1" indent="-201168" eaLnBrk="1" fontAlgn="auto" hangingPunct="1">
              <a:spcBef>
                <a:spcPct val="10000"/>
              </a:spcBef>
              <a:spcAft>
                <a:spcPct val="10000"/>
              </a:spcAft>
              <a:buClr>
                <a:srgbClr val="845C50"/>
              </a:buClr>
              <a:buFont typeface="Verdana"/>
              <a:buChar char="◦"/>
              <a:defRPr/>
            </a:pPr>
            <a:r>
              <a:rPr lang="en-US" sz="2200" dirty="0" smtClean="0">
                <a:ea typeface="ＭＳ Ｐゴシック" pitchFamily="34" charset="-128"/>
                <a:cs typeface="Times New Roman" pitchFamily="18" charset="0"/>
              </a:rPr>
              <a:t>First randomized clinical trial to demonstrate the prevention benefits of ART</a:t>
            </a:r>
          </a:p>
          <a:p>
            <a:pPr marL="786384" lvl="2" indent="-182880" eaLnBrk="1" fontAlgn="auto" hangingPunct="1">
              <a:spcBef>
                <a:spcPct val="10000"/>
              </a:spcBef>
              <a:spcAft>
                <a:spcPct val="10000"/>
              </a:spcAft>
              <a:buClr>
                <a:srgbClr val="845C50"/>
              </a:buClr>
              <a:buFont typeface="Wingdings 2"/>
              <a:buChar char=""/>
              <a:defRPr/>
            </a:pPr>
            <a:r>
              <a:rPr lang="en-US" dirty="0" smtClean="0">
                <a:ea typeface="ＭＳ Ｐゴシック" pitchFamily="34" charset="-128"/>
                <a:cs typeface="Times New Roman" pitchFamily="18" charset="0"/>
              </a:rPr>
              <a:t>“Providing early ART to an HIV infected person </a:t>
            </a:r>
            <a:r>
              <a:rPr lang="en-US" b="1" dirty="0" smtClean="0">
                <a:ea typeface="ＭＳ Ｐゴシック" pitchFamily="34" charset="-128"/>
                <a:cs typeface="Times New Roman" pitchFamily="18" charset="0"/>
              </a:rPr>
              <a:t>can reduce the risk </a:t>
            </a:r>
            <a:r>
              <a:rPr lang="en-US" dirty="0" smtClean="0">
                <a:ea typeface="ＭＳ Ｐゴシック" pitchFamily="34" charset="-128"/>
                <a:cs typeface="Times New Roman" pitchFamily="18" charset="0"/>
              </a:rPr>
              <a:t>of sexual transmission of HIV to an uninfected person</a:t>
            </a:r>
            <a:r>
              <a:rPr lang="en-US" b="1" dirty="0" smtClean="0">
                <a:ea typeface="ＭＳ Ｐゴシック" pitchFamily="34" charset="-128"/>
                <a:cs typeface="Times New Roman" pitchFamily="18" charset="0"/>
              </a:rPr>
              <a:t> by 96%</a:t>
            </a:r>
            <a:r>
              <a:rPr lang="en-US" dirty="0" smtClean="0">
                <a:ea typeface="ＭＳ Ｐゴシック" pitchFamily="34" charset="-128"/>
                <a:cs typeface="Times New Roman" pitchFamily="18" charset="0"/>
              </a:rPr>
              <a:t>.”</a:t>
            </a:r>
          </a:p>
          <a:p>
            <a:pPr marL="548640" lvl="1" indent="-201168" eaLnBrk="1" fontAlgn="auto" hangingPunct="1">
              <a:spcBef>
                <a:spcPct val="10000"/>
              </a:spcBef>
              <a:spcAft>
                <a:spcPct val="10000"/>
              </a:spcAft>
              <a:buClr>
                <a:srgbClr val="845C50"/>
              </a:buClr>
              <a:buFont typeface="Verdana"/>
              <a:buChar char="◦"/>
              <a:defRPr/>
            </a:pPr>
            <a:r>
              <a:rPr lang="en-US" sz="2200" dirty="0" smtClean="0">
                <a:ea typeface="ＭＳ Ｐゴシック" pitchFamily="34" charset="-128"/>
                <a:cs typeface="Times New Roman" pitchFamily="18" charset="0"/>
              </a:rPr>
              <a:t>Also demonstrated positive impact on clinical outcomes for HIV infected partners</a:t>
            </a:r>
          </a:p>
          <a:p>
            <a:pPr marL="786384" lvl="2" indent="-182880" eaLnBrk="1" fontAlgn="auto" hangingPunct="1">
              <a:spcBef>
                <a:spcPct val="10000"/>
              </a:spcBef>
              <a:spcAft>
                <a:spcPct val="10000"/>
              </a:spcAft>
              <a:buClr>
                <a:srgbClr val="845C50"/>
              </a:buClr>
              <a:buFont typeface="Wingdings 2"/>
              <a:buChar char=""/>
              <a:defRPr/>
            </a:pPr>
            <a:r>
              <a:rPr lang="en-US" dirty="0" smtClean="0">
                <a:ea typeface="ＭＳ Ｐゴシック" pitchFamily="34" charset="-128"/>
                <a:cs typeface="Times New Roman" pitchFamily="18" charset="0"/>
              </a:rPr>
              <a:t>41% lower risk of adverse outcomes compared to participants for whom treatment was delayed</a:t>
            </a:r>
          </a:p>
        </p:txBody>
      </p:sp>
      <p:sp>
        <p:nvSpPr>
          <p:cNvPr id="29699" name="Title 1"/>
          <p:cNvSpPr txBox="1">
            <a:spLocks/>
          </p:cNvSpPr>
          <p:nvPr/>
        </p:nvSpPr>
        <p:spPr bwMode="auto">
          <a:xfrm>
            <a:off x="609600" y="457200"/>
            <a:ext cx="7696200" cy="914400"/>
          </a:xfrm>
          <a:prstGeom prst="rect">
            <a:avLst/>
          </a:prstGeom>
          <a:noFill/>
          <a:ln w="9525">
            <a:noFill/>
            <a:miter lim="800000"/>
            <a:headEnd/>
            <a:tailEnd/>
          </a:ln>
        </p:spPr>
        <p:txBody>
          <a:bodyPr anchor="ctr"/>
          <a:lstStyle/>
          <a:p>
            <a:pPr marL="342900" indent="-342900" eaLnBrk="0" hangingPunct="0">
              <a:spcBef>
                <a:spcPct val="10000"/>
              </a:spcBef>
              <a:spcAft>
                <a:spcPct val="10000"/>
              </a:spcAft>
              <a:defRPr/>
            </a:pPr>
            <a:r>
              <a:rPr lang="en-US" sz="3400" b="1" dirty="0" smtClean="0">
                <a:latin typeface="+mn-lt"/>
                <a:ea typeface="ＭＳ Ｐゴシック" pitchFamily="34" charset="-128"/>
              </a:rPr>
              <a:t>HIV </a:t>
            </a:r>
            <a:r>
              <a:rPr lang="en-US" sz="3400" b="1" dirty="0">
                <a:latin typeface="+mn-lt"/>
                <a:ea typeface="ＭＳ Ｐゴシック" pitchFamily="34" charset="-128"/>
              </a:rPr>
              <a:t>TREATMENT AS PREVENTION</a:t>
            </a:r>
          </a:p>
        </p:txBody>
      </p:sp>
      <p:sp>
        <p:nvSpPr>
          <p:cNvPr id="29700" name="TextBox 6"/>
          <p:cNvSpPr txBox="1">
            <a:spLocks noChangeArrowheads="1"/>
          </p:cNvSpPr>
          <p:nvPr/>
        </p:nvSpPr>
        <p:spPr bwMode="auto">
          <a:xfrm>
            <a:off x="3429000" y="5715000"/>
            <a:ext cx="5334000" cy="641350"/>
          </a:xfrm>
          <a:prstGeom prst="rect">
            <a:avLst/>
          </a:prstGeom>
          <a:solidFill>
            <a:schemeClr val="bg1">
              <a:lumMod val="50000"/>
            </a:schemeClr>
          </a:solidFill>
          <a:ln w="9525">
            <a:noFill/>
            <a:miter lim="800000"/>
            <a:headEnd/>
            <a:tailEnd/>
          </a:ln>
        </p:spPr>
        <p:txBody>
          <a:bodyPr>
            <a:spAutoFit/>
          </a:bodyPr>
          <a:lstStyle/>
          <a:p>
            <a:pPr>
              <a:defRPr/>
            </a:pPr>
            <a:r>
              <a:rPr lang="en-US" b="1" dirty="0">
                <a:solidFill>
                  <a:srgbClr val="C00000"/>
                </a:solidFill>
                <a:latin typeface="+mj-lt"/>
              </a:rPr>
              <a:t>Essential strategy, BUT not a silver bullet:  drug resistance and acute HIV infection are real concerns</a:t>
            </a:r>
          </a:p>
        </p:txBody>
      </p:sp>
      <p:sp>
        <p:nvSpPr>
          <p:cNvPr id="8" name="Rectangle 7"/>
          <p:cNvSpPr/>
          <p:nvPr/>
        </p:nvSpPr>
        <p:spPr>
          <a:xfrm>
            <a:off x="4800600" y="6591300"/>
            <a:ext cx="464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000" b="1" dirty="0">
                <a:solidFill>
                  <a:schemeClr val="tx1"/>
                </a:solidFill>
                <a:latin typeface="+mj-lt"/>
              </a:rPr>
              <a:t>(HPTN Press Release, 2011)</a:t>
            </a:r>
          </a:p>
        </p:txBody>
      </p:sp>
      <p:pic>
        <p:nvPicPr>
          <p:cNvPr id="139270" name="Picture 3" descr="C:\Users\tabithaj\AppData\Local\Microsoft\Windows\Temporary Internet Files\Content.IE5\00KM5T18\MP900316404[1].jpg"/>
          <p:cNvPicPr>
            <a:picLocks noChangeAspect="1" noChangeArrowheads="1"/>
          </p:cNvPicPr>
          <p:nvPr/>
        </p:nvPicPr>
        <p:blipFill>
          <a:blip r:embed="rId3" cstate="print"/>
          <a:srcRect/>
          <a:stretch>
            <a:fillRect/>
          </a:stretch>
        </p:blipFill>
        <p:spPr bwMode="auto">
          <a:xfrm>
            <a:off x="7124700" y="1524000"/>
            <a:ext cx="1303338"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Title 1"/>
          <p:cNvSpPr txBox="1">
            <a:spLocks/>
          </p:cNvSpPr>
          <p:nvPr/>
        </p:nvSpPr>
        <p:spPr bwMode="auto">
          <a:xfrm>
            <a:off x="457200" y="457200"/>
            <a:ext cx="8305800" cy="838200"/>
          </a:xfrm>
          <a:prstGeom prst="rect">
            <a:avLst/>
          </a:prstGeom>
          <a:noFill/>
          <a:ln>
            <a:noFill/>
          </a:ln>
          <a:extLst/>
        </p:spPr>
        <p:txBody>
          <a:bodyPr anchor="ct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auto">
              <a:spcBef>
                <a:spcPct val="10000"/>
              </a:spcBef>
              <a:spcAft>
                <a:spcPct val="10000"/>
              </a:spcAft>
              <a:defRPr/>
            </a:pPr>
            <a:r>
              <a:rPr lang="en-US" sz="2200" b="1" dirty="0" smtClean="0">
                <a:latin typeface="+mn-lt"/>
                <a:cs typeface="+mn-cs"/>
              </a:rPr>
              <a:t>HIV </a:t>
            </a:r>
            <a:r>
              <a:rPr lang="en-US" sz="2200" b="1" dirty="0">
                <a:latin typeface="+mn-lt"/>
                <a:cs typeface="+mn-cs"/>
              </a:rPr>
              <a:t>TREATMENT AS PREVENTION – HOW DO WE GET THERE?</a:t>
            </a:r>
          </a:p>
        </p:txBody>
      </p:sp>
      <p:grpSp>
        <p:nvGrpSpPr>
          <p:cNvPr id="141314" name="Group 42"/>
          <p:cNvGrpSpPr>
            <a:grpSpLocks/>
          </p:cNvGrpSpPr>
          <p:nvPr/>
        </p:nvGrpSpPr>
        <p:grpSpPr bwMode="auto">
          <a:xfrm>
            <a:off x="762000" y="1257300"/>
            <a:ext cx="7620000" cy="2438400"/>
            <a:chOff x="914400" y="2743200"/>
            <a:chExt cx="7620000" cy="2438400"/>
          </a:xfrm>
        </p:grpSpPr>
        <p:grpSp>
          <p:nvGrpSpPr>
            <p:cNvPr id="141328" name="Group 19"/>
            <p:cNvGrpSpPr>
              <a:grpSpLocks/>
            </p:cNvGrpSpPr>
            <p:nvPr/>
          </p:nvGrpSpPr>
          <p:grpSpPr bwMode="auto">
            <a:xfrm>
              <a:off x="914400" y="2743200"/>
              <a:ext cx="7620000" cy="2438400"/>
              <a:chOff x="914400" y="2743200"/>
              <a:chExt cx="7620000" cy="2438400"/>
            </a:xfrm>
          </p:grpSpPr>
          <p:grpSp>
            <p:nvGrpSpPr>
              <p:cNvPr id="141339" name="Group 16"/>
              <p:cNvGrpSpPr>
                <a:grpSpLocks/>
              </p:cNvGrpSpPr>
              <p:nvPr/>
            </p:nvGrpSpPr>
            <p:grpSpPr bwMode="auto">
              <a:xfrm>
                <a:off x="914400" y="4495800"/>
                <a:ext cx="7620000" cy="685800"/>
                <a:chOff x="914400" y="4495800"/>
                <a:chExt cx="7620000" cy="685800"/>
              </a:xfrm>
            </p:grpSpPr>
            <p:sp>
              <p:nvSpPr>
                <p:cNvPr id="7" name="Rectangle 6"/>
                <p:cNvSpPr/>
                <p:nvPr/>
              </p:nvSpPr>
              <p:spPr>
                <a:xfrm>
                  <a:off x="914400" y="4495800"/>
                  <a:ext cx="1219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effectLst>
                        <a:outerShdw blurRad="38100" dist="38100" dir="2700000" algn="tl">
                          <a:srgbClr val="000000">
                            <a:alpha val="43137"/>
                          </a:srgbClr>
                        </a:outerShdw>
                      </a:effectLst>
                    </a:rPr>
                    <a:t>HIV Diagnosis</a:t>
                  </a:r>
                </a:p>
              </p:txBody>
            </p:sp>
            <p:sp>
              <p:nvSpPr>
                <p:cNvPr id="10" name="Rectangle 9"/>
                <p:cNvSpPr/>
                <p:nvPr/>
              </p:nvSpPr>
              <p:spPr>
                <a:xfrm>
                  <a:off x="2514600" y="4495800"/>
                  <a:ext cx="1219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effectLst>
                        <a:outerShdw blurRad="38100" dist="38100" dir="2700000" algn="tl">
                          <a:srgbClr val="000000">
                            <a:alpha val="43137"/>
                          </a:srgbClr>
                        </a:outerShdw>
                      </a:effectLst>
                    </a:rPr>
                    <a:t>Linkage to Care</a:t>
                  </a:r>
                </a:p>
              </p:txBody>
            </p:sp>
            <p:sp>
              <p:nvSpPr>
                <p:cNvPr id="11" name="Rectangle 10"/>
                <p:cNvSpPr/>
                <p:nvPr/>
              </p:nvSpPr>
              <p:spPr>
                <a:xfrm>
                  <a:off x="4114800" y="4495800"/>
                  <a:ext cx="1219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effectLst>
                        <a:outerShdw blurRad="38100" dist="38100" dir="2700000" algn="tl">
                          <a:srgbClr val="000000">
                            <a:alpha val="43137"/>
                          </a:srgbClr>
                        </a:outerShdw>
                      </a:effectLst>
                    </a:rPr>
                    <a:t>ART Receipt</a:t>
                  </a:r>
                </a:p>
              </p:txBody>
            </p:sp>
            <p:sp>
              <p:nvSpPr>
                <p:cNvPr id="13" name="Rectangle 12"/>
                <p:cNvSpPr/>
                <p:nvPr/>
              </p:nvSpPr>
              <p:spPr>
                <a:xfrm>
                  <a:off x="5715000" y="4495800"/>
                  <a:ext cx="1219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effectLst>
                        <a:outerShdw blurRad="38100" dist="38100" dir="2700000" algn="tl">
                          <a:srgbClr val="000000">
                            <a:alpha val="43137"/>
                          </a:srgbClr>
                        </a:outerShdw>
                      </a:effectLst>
                    </a:rPr>
                    <a:t>ART Adherence</a:t>
                  </a:r>
                </a:p>
              </p:txBody>
            </p:sp>
            <p:sp>
              <p:nvSpPr>
                <p:cNvPr id="14" name="Rectangle 13"/>
                <p:cNvSpPr/>
                <p:nvPr/>
              </p:nvSpPr>
              <p:spPr>
                <a:xfrm>
                  <a:off x="7315200" y="4495800"/>
                  <a:ext cx="1219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effectLst>
                        <a:outerShdw blurRad="38100" dist="38100" dir="2700000" algn="tl">
                          <a:srgbClr val="000000">
                            <a:alpha val="43137"/>
                          </a:srgbClr>
                        </a:outerShdw>
                      </a:effectLst>
                    </a:rPr>
                    <a:t>Outcomes</a:t>
                  </a:r>
                </a:p>
              </p:txBody>
            </p:sp>
          </p:grpSp>
          <p:grpSp>
            <p:nvGrpSpPr>
              <p:cNvPr id="141340" name="Group 18"/>
              <p:cNvGrpSpPr>
                <a:grpSpLocks/>
              </p:cNvGrpSpPr>
              <p:nvPr/>
            </p:nvGrpSpPr>
            <p:grpSpPr bwMode="auto">
              <a:xfrm>
                <a:off x="4572000" y="2743200"/>
                <a:ext cx="1828800" cy="1262330"/>
                <a:chOff x="4572000" y="2743200"/>
                <a:chExt cx="1828800" cy="1262330"/>
              </a:xfrm>
            </p:grpSpPr>
            <p:sp>
              <p:nvSpPr>
                <p:cNvPr id="12" name="Rectangle 11"/>
                <p:cNvSpPr/>
                <p:nvPr/>
              </p:nvSpPr>
              <p:spPr>
                <a:xfrm>
                  <a:off x="4572000" y="3471863"/>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effectLst>
                        <a:outerShdw blurRad="38100" dist="38100" dir="2700000" algn="tl">
                          <a:srgbClr val="000000">
                            <a:alpha val="43137"/>
                          </a:srgbClr>
                        </a:outerShdw>
                      </a:effectLst>
                    </a:rPr>
                    <a:t>Retention in Care</a:t>
                  </a:r>
                </a:p>
              </p:txBody>
            </p:sp>
            <p:sp>
              <p:nvSpPr>
                <p:cNvPr id="18" name="Rectangle 17"/>
                <p:cNvSpPr/>
                <p:nvPr/>
              </p:nvSpPr>
              <p:spPr>
                <a:xfrm>
                  <a:off x="4572000" y="274320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effectLst>
                        <a:outerShdw blurRad="38100" dist="38100" dir="2700000" algn="tl">
                          <a:srgbClr val="000000">
                            <a:alpha val="43137"/>
                          </a:srgbClr>
                        </a:outerShdw>
                      </a:effectLst>
                    </a:rPr>
                    <a:t>Re-engagement in Care</a:t>
                  </a:r>
                </a:p>
              </p:txBody>
            </p:sp>
          </p:grpSp>
        </p:grpSp>
        <p:cxnSp>
          <p:nvCxnSpPr>
            <p:cNvPr id="22" name="Straight Arrow Connector 21"/>
            <p:cNvCxnSpPr>
              <a:stCxn id="7" idx="3"/>
              <a:endCxn id="10" idx="1"/>
            </p:cNvCxnSpPr>
            <p:nvPr/>
          </p:nvCxnSpPr>
          <p:spPr>
            <a:xfrm>
              <a:off x="2133600" y="4838700"/>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733800" y="4857750"/>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34000" y="4835525"/>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34200" y="4826000"/>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0"/>
              <a:endCxn id="12" idx="1"/>
            </p:cNvCxnSpPr>
            <p:nvPr/>
          </p:nvCxnSpPr>
          <p:spPr>
            <a:xfrm rot="5400000" flipH="1" flipV="1">
              <a:off x="3469481" y="3393282"/>
              <a:ext cx="757237" cy="1447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3"/>
              <a:endCxn id="14" idx="0"/>
            </p:cNvCxnSpPr>
            <p:nvPr/>
          </p:nvCxnSpPr>
          <p:spPr>
            <a:xfrm>
              <a:off x="6400800" y="3738563"/>
              <a:ext cx="1524000" cy="75723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1" idx="0"/>
            </p:cNvCxnSpPr>
            <p:nvPr/>
          </p:nvCxnSpPr>
          <p:spPr>
            <a:xfrm rot="5400000" flipH="1" flipV="1">
              <a:off x="4495801" y="4267200"/>
              <a:ext cx="457200" cy="3175"/>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6026944" y="4266406"/>
              <a:ext cx="4572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0" name="Curved Down Arrow 39"/>
            <p:cNvSpPr/>
            <p:nvPr/>
          </p:nvSpPr>
          <p:spPr>
            <a:xfrm rot="16200000">
              <a:off x="3924300" y="3009900"/>
              <a:ext cx="838200"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2" name="Curved Down Arrow 41"/>
            <p:cNvSpPr/>
            <p:nvPr/>
          </p:nvSpPr>
          <p:spPr>
            <a:xfrm rot="5400000">
              <a:off x="6172200" y="3048000"/>
              <a:ext cx="914400"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141315" name="TextBox 43"/>
          <p:cNvSpPr txBox="1">
            <a:spLocks noChangeArrowheads="1"/>
          </p:cNvSpPr>
          <p:nvPr/>
        </p:nvSpPr>
        <p:spPr bwMode="auto">
          <a:xfrm>
            <a:off x="1827213" y="946150"/>
            <a:ext cx="5486400" cy="381000"/>
          </a:xfrm>
          <a:prstGeom prst="rect">
            <a:avLst/>
          </a:prstGeom>
          <a:noFill/>
          <a:ln w="9525">
            <a:noFill/>
            <a:miter lim="800000"/>
            <a:headEnd/>
            <a:tailEnd/>
          </a:ln>
        </p:spPr>
        <p:txBody>
          <a:bodyPr>
            <a:spAutoFit/>
          </a:bodyPr>
          <a:lstStyle/>
          <a:p>
            <a:pPr algn="ctr"/>
            <a:r>
              <a:rPr lang="en-US" b="1">
                <a:latin typeface="Calibri" pitchFamily="34" charset="0"/>
              </a:rPr>
              <a:t>Engagement in Care</a:t>
            </a:r>
          </a:p>
        </p:txBody>
      </p:sp>
      <p:grpSp>
        <p:nvGrpSpPr>
          <p:cNvPr id="6" name="Group 52"/>
          <p:cNvGrpSpPr>
            <a:grpSpLocks/>
          </p:cNvGrpSpPr>
          <p:nvPr/>
        </p:nvGrpSpPr>
        <p:grpSpPr bwMode="auto">
          <a:xfrm>
            <a:off x="762000" y="3886200"/>
            <a:ext cx="6019800" cy="1905000"/>
            <a:chOff x="762000" y="4495800"/>
            <a:chExt cx="6019800" cy="1905000"/>
          </a:xfrm>
        </p:grpSpPr>
        <p:sp>
          <p:nvSpPr>
            <p:cNvPr id="46" name="Rectangle 45"/>
            <p:cNvSpPr/>
            <p:nvPr/>
          </p:nvSpPr>
          <p:spPr>
            <a:xfrm>
              <a:off x="762000" y="4495800"/>
              <a:ext cx="1219200" cy="19050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effectLst>
                    <a:outerShdw blurRad="38100" dist="38100" dir="2700000" algn="tl">
                      <a:srgbClr val="000000">
                        <a:alpha val="43137"/>
                      </a:srgbClr>
                    </a:outerShdw>
                  </a:effectLst>
                </a:rPr>
                <a:t>Diagnose HIV-positive persons who do not know their status.</a:t>
              </a:r>
            </a:p>
            <a:p>
              <a:pPr algn="ctr" fontAlgn="auto">
                <a:spcBef>
                  <a:spcPts val="0"/>
                </a:spcBef>
                <a:spcAft>
                  <a:spcPts val="0"/>
                </a:spcAft>
                <a:defRPr/>
              </a:pPr>
              <a:endParaRPr lang="en-US" sz="1400" b="1" dirty="0">
                <a:effectLst>
                  <a:outerShdw blurRad="38100" dist="38100" dir="2700000" algn="tl">
                    <a:srgbClr val="000000">
                      <a:alpha val="43137"/>
                    </a:srgbClr>
                  </a:outerShdw>
                </a:effectLst>
              </a:endParaRPr>
            </a:p>
            <a:p>
              <a:pPr algn="ctr" fontAlgn="auto">
                <a:spcBef>
                  <a:spcPts val="0"/>
                </a:spcBef>
                <a:spcAft>
                  <a:spcPts val="0"/>
                </a:spcAft>
                <a:defRPr/>
              </a:pPr>
              <a:r>
                <a:rPr lang="en-US" sz="1200" b="1" dirty="0">
                  <a:effectLst>
                    <a:outerShdw blurRad="38100" dist="38100" dir="2700000" algn="tl">
                      <a:srgbClr val="000000">
                        <a:alpha val="43137"/>
                      </a:srgbClr>
                    </a:outerShdw>
                  </a:effectLst>
                </a:rPr>
                <a:t>(Prevention)</a:t>
              </a:r>
            </a:p>
          </p:txBody>
        </p:sp>
        <p:sp>
          <p:nvSpPr>
            <p:cNvPr id="47" name="Rectangle 46"/>
            <p:cNvSpPr/>
            <p:nvPr/>
          </p:nvSpPr>
          <p:spPr>
            <a:xfrm>
              <a:off x="2362200" y="4495800"/>
              <a:ext cx="1219200" cy="19050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effectLst>
                    <a:outerShdw blurRad="38100" dist="38100" dir="2700000" algn="tl">
                      <a:srgbClr val="000000">
                        <a:alpha val="43137"/>
                      </a:srgbClr>
                    </a:outerShdw>
                  </a:effectLst>
                </a:rPr>
                <a:t>Ensure newly diagnosed HIV-positive persons are linked to care.</a:t>
              </a:r>
            </a:p>
            <a:p>
              <a:pPr algn="ctr" fontAlgn="auto">
                <a:spcBef>
                  <a:spcPts val="0"/>
                </a:spcBef>
                <a:spcAft>
                  <a:spcPts val="0"/>
                </a:spcAft>
                <a:defRPr/>
              </a:pPr>
              <a:endParaRPr lang="en-US" sz="1400" b="1" dirty="0">
                <a:effectLst>
                  <a:outerShdw blurRad="38100" dist="38100" dir="2700000" algn="tl">
                    <a:srgbClr val="000000">
                      <a:alpha val="43137"/>
                    </a:srgbClr>
                  </a:outerShdw>
                </a:effectLst>
              </a:endParaRPr>
            </a:p>
            <a:p>
              <a:pPr algn="ctr" fontAlgn="auto">
                <a:spcBef>
                  <a:spcPts val="0"/>
                </a:spcBef>
                <a:spcAft>
                  <a:spcPts val="0"/>
                </a:spcAft>
                <a:defRPr/>
              </a:pPr>
              <a:r>
                <a:rPr lang="en-US" sz="1200" b="1" dirty="0">
                  <a:effectLst>
                    <a:outerShdw blurRad="38100" dist="38100" dir="2700000" algn="tl">
                      <a:srgbClr val="000000">
                        <a:alpha val="43137"/>
                      </a:srgbClr>
                    </a:outerShdw>
                  </a:effectLst>
                </a:rPr>
                <a:t>(Prevention and Client Services)</a:t>
              </a:r>
            </a:p>
          </p:txBody>
        </p:sp>
        <p:sp>
          <p:nvSpPr>
            <p:cNvPr id="48" name="Rectangle 47"/>
            <p:cNvSpPr/>
            <p:nvPr/>
          </p:nvSpPr>
          <p:spPr>
            <a:xfrm>
              <a:off x="3962400" y="4495800"/>
              <a:ext cx="1219200" cy="19050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effectLst>
                    <a:outerShdw blurRad="38100" dist="38100" dir="2700000" algn="tl">
                      <a:srgbClr val="000000">
                        <a:alpha val="43137"/>
                      </a:srgbClr>
                    </a:outerShdw>
                  </a:effectLst>
                </a:rPr>
                <a:t>Ensure HIV-positive persons receive ART.</a:t>
              </a:r>
            </a:p>
            <a:p>
              <a:pPr algn="ctr" fontAlgn="auto">
                <a:spcBef>
                  <a:spcPts val="0"/>
                </a:spcBef>
                <a:spcAft>
                  <a:spcPts val="0"/>
                </a:spcAft>
                <a:defRPr/>
              </a:pPr>
              <a:endParaRPr lang="en-US" sz="1400" b="1" dirty="0">
                <a:effectLst>
                  <a:outerShdw blurRad="38100" dist="38100" dir="2700000" algn="tl">
                    <a:srgbClr val="000000">
                      <a:alpha val="43137"/>
                    </a:srgbClr>
                  </a:outerShdw>
                </a:effectLst>
              </a:endParaRPr>
            </a:p>
            <a:p>
              <a:pPr algn="ctr" fontAlgn="auto">
                <a:spcBef>
                  <a:spcPts val="0"/>
                </a:spcBef>
                <a:spcAft>
                  <a:spcPts val="0"/>
                </a:spcAft>
                <a:defRPr/>
              </a:pPr>
              <a:endParaRPr lang="en-US" sz="1200" b="1" dirty="0">
                <a:effectLst>
                  <a:outerShdw blurRad="38100" dist="38100" dir="2700000" algn="tl">
                    <a:srgbClr val="000000">
                      <a:alpha val="43137"/>
                    </a:srgbClr>
                  </a:outerShdw>
                </a:effectLst>
              </a:endParaRPr>
            </a:p>
            <a:p>
              <a:pPr algn="ctr" fontAlgn="auto">
                <a:spcBef>
                  <a:spcPts val="0"/>
                </a:spcBef>
                <a:spcAft>
                  <a:spcPts val="0"/>
                </a:spcAft>
                <a:defRPr/>
              </a:pPr>
              <a:endParaRPr lang="en-US" sz="1200" b="1" dirty="0">
                <a:effectLst>
                  <a:outerShdw blurRad="38100" dist="38100" dir="2700000" algn="tl">
                    <a:srgbClr val="000000">
                      <a:alpha val="43137"/>
                    </a:srgbClr>
                  </a:outerShdw>
                </a:effectLst>
              </a:endParaRPr>
            </a:p>
            <a:p>
              <a:pPr algn="ctr" fontAlgn="auto">
                <a:spcBef>
                  <a:spcPts val="0"/>
                </a:spcBef>
                <a:spcAft>
                  <a:spcPts val="0"/>
                </a:spcAft>
                <a:defRPr/>
              </a:pPr>
              <a:r>
                <a:rPr lang="en-US" sz="1200" b="1" dirty="0">
                  <a:effectLst>
                    <a:outerShdw blurRad="38100" dist="38100" dir="2700000" algn="tl">
                      <a:srgbClr val="000000">
                        <a:alpha val="43137"/>
                      </a:srgbClr>
                    </a:outerShdw>
                  </a:effectLst>
                </a:rPr>
                <a:t>(Client Services)</a:t>
              </a:r>
            </a:p>
            <a:p>
              <a:pPr algn="ctr" fontAlgn="auto">
                <a:spcBef>
                  <a:spcPts val="0"/>
                </a:spcBef>
                <a:spcAft>
                  <a:spcPts val="0"/>
                </a:spcAft>
                <a:defRPr/>
              </a:pPr>
              <a:endParaRPr lang="en-US" sz="1400" b="1" dirty="0">
                <a:effectLst>
                  <a:outerShdw blurRad="38100" dist="38100" dir="2700000" algn="tl">
                    <a:srgbClr val="000000">
                      <a:alpha val="43137"/>
                    </a:srgbClr>
                  </a:outerShdw>
                </a:effectLst>
              </a:endParaRPr>
            </a:p>
          </p:txBody>
        </p:sp>
        <p:sp>
          <p:nvSpPr>
            <p:cNvPr id="49" name="Rectangle 48"/>
            <p:cNvSpPr/>
            <p:nvPr/>
          </p:nvSpPr>
          <p:spPr>
            <a:xfrm>
              <a:off x="5562600" y="4495800"/>
              <a:ext cx="1219200" cy="19050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effectLst>
                    <a:outerShdw blurRad="38100" dist="38100" dir="2700000" algn="tl">
                      <a:srgbClr val="000000">
                        <a:alpha val="43137"/>
                      </a:srgbClr>
                    </a:outerShdw>
                  </a:effectLst>
                </a:rPr>
                <a:t>Ensure HIV-positive persons are ART adherent.</a:t>
              </a:r>
            </a:p>
            <a:p>
              <a:pPr algn="ctr" fontAlgn="auto">
                <a:spcBef>
                  <a:spcPts val="0"/>
                </a:spcBef>
                <a:spcAft>
                  <a:spcPts val="0"/>
                </a:spcAft>
                <a:defRPr/>
              </a:pPr>
              <a:endParaRPr lang="en-US" sz="1400" b="1" dirty="0">
                <a:effectLst>
                  <a:outerShdw blurRad="38100" dist="38100" dir="2700000" algn="tl">
                    <a:srgbClr val="000000">
                      <a:alpha val="43137"/>
                    </a:srgbClr>
                  </a:outerShdw>
                </a:effectLst>
              </a:endParaRPr>
            </a:p>
            <a:p>
              <a:pPr algn="ctr" fontAlgn="auto">
                <a:spcBef>
                  <a:spcPts val="0"/>
                </a:spcBef>
                <a:spcAft>
                  <a:spcPts val="0"/>
                </a:spcAft>
                <a:defRPr/>
              </a:pPr>
              <a:r>
                <a:rPr lang="en-US" sz="1200" b="1" dirty="0">
                  <a:effectLst>
                    <a:outerShdw blurRad="38100" dist="38100" dir="2700000" algn="tl">
                      <a:srgbClr val="000000">
                        <a:alpha val="43137"/>
                      </a:srgbClr>
                    </a:outerShdw>
                  </a:effectLst>
                </a:rPr>
                <a:t>(Client Services)</a:t>
              </a:r>
            </a:p>
          </p:txBody>
        </p:sp>
      </p:grpSp>
      <p:sp>
        <p:nvSpPr>
          <p:cNvPr id="52" name="Rectangle 51"/>
          <p:cNvSpPr/>
          <p:nvPr/>
        </p:nvSpPr>
        <p:spPr>
          <a:xfrm>
            <a:off x="304800" y="6591300"/>
            <a:ext cx="464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000" b="1" dirty="0">
                <a:solidFill>
                  <a:schemeClr val="tx1"/>
                </a:solidFill>
              </a:rPr>
              <a:t>(CID, 2001: 52 (</a:t>
            </a:r>
            <a:r>
              <a:rPr lang="en-US" sz="1000" b="1" dirty="0" err="1">
                <a:solidFill>
                  <a:schemeClr val="tx1"/>
                </a:solidFill>
              </a:rPr>
              <a:t>Suppl</a:t>
            </a:r>
            <a:r>
              <a:rPr lang="en-US" sz="1000" b="1" dirty="0">
                <a:solidFill>
                  <a:schemeClr val="tx1"/>
                </a:solidFill>
              </a:rPr>
              <a:t> 2))</a:t>
            </a:r>
          </a:p>
        </p:txBody>
      </p:sp>
      <p:grpSp>
        <p:nvGrpSpPr>
          <p:cNvPr id="8" name="Group 57"/>
          <p:cNvGrpSpPr>
            <a:grpSpLocks/>
          </p:cNvGrpSpPr>
          <p:nvPr/>
        </p:nvGrpSpPr>
        <p:grpSpPr bwMode="auto">
          <a:xfrm>
            <a:off x="6858000" y="1327150"/>
            <a:ext cx="2133600" cy="4495800"/>
            <a:chOff x="6858000" y="1905000"/>
            <a:chExt cx="2133600" cy="4495800"/>
          </a:xfrm>
        </p:grpSpPr>
        <p:sp>
          <p:nvSpPr>
            <p:cNvPr id="50" name="Rectangle 49"/>
            <p:cNvSpPr/>
            <p:nvPr/>
          </p:nvSpPr>
          <p:spPr>
            <a:xfrm>
              <a:off x="7162800" y="4495800"/>
              <a:ext cx="1219200" cy="1905000"/>
            </a:xfrm>
            <a:prstGeom prst="rect">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effectLst>
                    <a:outerShdw blurRad="38100" dist="38100" dir="2700000" algn="tl">
                      <a:srgbClr val="000000">
                        <a:alpha val="43137"/>
                      </a:srgbClr>
                    </a:outerShdw>
                  </a:effectLst>
                </a:rPr>
                <a:t>INDIVIDUAL AND POPULATION LEVEL VIRAL SUPPRESSION</a:t>
              </a:r>
            </a:p>
            <a:p>
              <a:pPr algn="ctr" fontAlgn="auto">
                <a:spcBef>
                  <a:spcPts val="0"/>
                </a:spcBef>
                <a:spcAft>
                  <a:spcPts val="0"/>
                </a:spcAft>
                <a:defRPr/>
              </a:pPr>
              <a:endParaRPr lang="en-US" sz="800" b="1" dirty="0">
                <a:effectLst>
                  <a:outerShdw blurRad="38100" dist="38100" dir="2700000" algn="tl">
                    <a:srgbClr val="000000">
                      <a:alpha val="43137"/>
                    </a:srgbClr>
                  </a:outerShdw>
                </a:effectLst>
              </a:endParaRPr>
            </a:p>
            <a:p>
              <a:pPr algn="ctr" fontAlgn="auto">
                <a:spcBef>
                  <a:spcPts val="0"/>
                </a:spcBef>
                <a:spcAft>
                  <a:spcPts val="0"/>
                </a:spcAft>
                <a:defRPr/>
              </a:pPr>
              <a:r>
                <a:rPr lang="en-US" sz="1000" b="1" dirty="0">
                  <a:effectLst>
                    <a:outerShdw blurRad="38100" dist="38100" dir="2700000" algn="tl">
                      <a:srgbClr val="000000">
                        <a:alpha val="43137"/>
                      </a:srgbClr>
                    </a:outerShdw>
                  </a:effectLst>
                </a:rPr>
                <a:t>POSITIVE INDIVIDUAL LEVEL CLINICAL OUTCOMES </a:t>
              </a:r>
            </a:p>
            <a:p>
              <a:pPr algn="ctr" fontAlgn="auto">
                <a:spcBef>
                  <a:spcPts val="0"/>
                </a:spcBef>
                <a:spcAft>
                  <a:spcPts val="0"/>
                </a:spcAft>
                <a:defRPr/>
              </a:pPr>
              <a:endParaRPr lang="en-US" sz="800" b="1" dirty="0">
                <a:effectLst>
                  <a:outerShdw blurRad="38100" dist="38100" dir="2700000" algn="tl">
                    <a:srgbClr val="000000">
                      <a:alpha val="43137"/>
                    </a:srgbClr>
                  </a:outerShdw>
                </a:effectLst>
              </a:endParaRPr>
            </a:p>
            <a:p>
              <a:pPr algn="ctr" fontAlgn="auto">
                <a:spcBef>
                  <a:spcPts val="0"/>
                </a:spcBef>
                <a:spcAft>
                  <a:spcPts val="0"/>
                </a:spcAft>
                <a:defRPr/>
              </a:pPr>
              <a:r>
                <a:rPr lang="en-US" sz="1000" b="1" dirty="0">
                  <a:effectLst>
                    <a:outerShdw blurRad="38100" dist="38100" dir="2700000" algn="tl">
                      <a:srgbClr val="000000">
                        <a:alpha val="43137"/>
                      </a:srgbClr>
                    </a:outerShdw>
                  </a:effectLst>
                </a:rPr>
                <a:t>REDUCED HIV TRANSMISSION</a:t>
              </a:r>
            </a:p>
          </p:txBody>
        </p:sp>
        <p:grpSp>
          <p:nvGrpSpPr>
            <p:cNvPr id="141321" name="Group 56"/>
            <p:cNvGrpSpPr>
              <a:grpSpLocks/>
            </p:cNvGrpSpPr>
            <p:nvPr/>
          </p:nvGrpSpPr>
          <p:grpSpPr bwMode="auto">
            <a:xfrm>
              <a:off x="6858000" y="1905000"/>
              <a:ext cx="2133600" cy="3581400"/>
              <a:chOff x="6858000" y="1905000"/>
              <a:chExt cx="2133600" cy="3581400"/>
            </a:xfrm>
          </p:grpSpPr>
          <p:sp>
            <p:nvSpPr>
              <p:cNvPr id="56" name="Curved Down Arrow 55"/>
              <p:cNvSpPr/>
              <p:nvPr/>
            </p:nvSpPr>
            <p:spPr>
              <a:xfrm rot="5400000">
                <a:off x="7239000" y="3733800"/>
                <a:ext cx="2895600" cy="609600"/>
              </a:xfrm>
              <a:prstGeom prst="curvedDownArrow">
                <a:avLst/>
              </a:prstGeom>
              <a:solidFill>
                <a:srgbClr val="C00000"/>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4" name="Explosion 1 53"/>
              <p:cNvSpPr/>
              <p:nvPr/>
            </p:nvSpPr>
            <p:spPr>
              <a:xfrm>
                <a:off x="6858000" y="1905000"/>
                <a:ext cx="1828800" cy="1371600"/>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effectLst>
                      <a:outerShdw blurRad="38100" dist="38100" dir="2700000" algn="tl">
                        <a:srgbClr val="000000">
                          <a:alpha val="43137"/>
                        </a:srgbClr>
                      </a:outerShdw>
                    </a:effectLst>
                  </a:rPr>
                  <a:t>THIS IS WHAT WE WANT!</a:t>
                </a:r>
              </a:p>
            </p:txBody>
          </p:sp>
        </p:grpSp>
      </p:grpSp>
      <p:sp>
        <p:nvSpPr>
          <p:cNvPr id="2" name="Slide Number Placeholder 1"/>
          <p:cNvSpPr>
            <a:spLocks noGrp="1"/>
          </p:cNvSpPr>
          <p:nvPr>
            <p:ph type="sldNum" sz="quarter" idx="12"/>
          </p:nvPr>
        </p:nvSpPr>
        <p:spPr/>
        <p:txBody>
          <a:bodyPr/>
          <a:lstStyle/>
          <a:p>
            <a:pPr>
              <a:defRPr/>
            </a:pPr>
            <a:fld id="{FEDBAA3D-0332-4DC3-A9E1-43CE077AF59A}"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3"/>
          <p:cNvSpPr>
            <a:spLocks noGrp="1"/>
          </p:cNvSpPr>
          <p:nvPr>
            <p:ph type="title"/>
          </p:nvPr>
        </p:nvSpPr>
        <p:spPr>
          <a:xfrm>
            <a:off x="457200" y="381000"/>
            <a:ext cx="8183563" cy="1050925"/>
          </a:xfrm>
        </p:spPr>
        <p:txBody>
          <a:bodyPr/>
          <a:lstStyle/>
          <a:p>
            <a:pPr eaLnBrk="1" hangingPunct="1"/>
            <a:r>
              <a:rPr lang="en-US" smtClean="0">
                <a:solidFill>
                  <a:schemeClr val="tx1"/>
                </a:solidFill>
              </a:rPr>
              <a:t>What is Combination Prevention?</a:t>
            </a:r>
          </a:p>
        </p:txBody>
      </p:sp>
      <p:sp>
        <p:nvSpPr>
          <p:cNvPr id="143362" name="Content Placeholder 4"/>
          <p:cNvSpPr>
            <a:spLocks noGrp="1"/>
          </p:cNvSpPr>
          <p:nvPr>
            <p:ph idx="1"/>
          </p:nvPr>
        </p:nvSpPr>
        <p:spPr>
          <a:xfrm>
            <a:off x="457200" y="1371600"/>
            <a:ext cx="8183563" cy="2590800"/>
          </a:xfrm>
        </p:spPr>
        <p:txBody>
          <a:bodyPr/>
          <a:lstStyle/>
          <a:p>
            <a:pPr marL="265113" lvl="1" indent="-265113" eaLnBrk="1" hangingPunct="1">
              <a:buSzPct val="80000"/>
              <a:buFont typeface="Wingdings 2" pitchFamily="18" charset="2"/>
              <a:buChar char=""/>
            </a:pPr>
            <a:r>
              <a:rPr lang="en-US" smtClean="0"/>
              <a:t>Combination prevention includes: treatment with antiretroviral drugs, condom distribution, knowledge transfer, use of PREP or nPEP, school-based education, screening, testing, and diagnosing  </a:t>
            </a:r>
          </a:p>
          <a:p>
            <a:pPr marL="265113" lvl="1" indent="-265113" eaLnBrk="1" hangingPunct="1">
              <a:buSzPct val="80000"/>
              <a:buFont typeface="Wingdings 2" pitchFamily="18" charset="2"/>
              <a:buChar char=""/>
            </a:pPr>
            <a:r>
              <a:rPr lang="en-US" smtClean="0"/>
              <a:t>Medicaid covers some of the above elements and if positioned correctly, can prevention HIV transmission</a:t>
            </a:r>
          </a:p>
          <a:p>
            <a:pPr marL="0" indent="0" eaLnBrk="1" hangingPunct="1">
              <a:buFont typeface="Wingdings 2" pitchFamily="18" charset="2"/>
              <a:buNone/>
            </a:pPr>
            <a:endParaRPr lang="en-US" smtClean="0"/>
          </a:p>
        </p:txBody>
      </p:sp>
      <p:sp>
        <p:nvSpPr>
          <p:cNvPr id="2" name="Slide Number Placeholder 1"/>
          <p:cNvSpPr>
            <a:spLocks noGrp="1"/>
          </p:cNvSpPr>
          <p:nvPr>
            <p:ph type="sldNum" sz="quarter" idx="12"/>
          </p:nvPr>
        </p:nvSpPr>
        <p:spPr/>
        <p:txBody>
          <a:bodyPr/>
          <a:lstStyle/>
          <a:p>
            <a:pPr>
              <a:defRPr/>
            </a:pPr>
            <a:fld id="{E6F19BE0-BFF5-4993-ACAF-4B6A2440DE04}" type="slidenum">
              <a:rPr lang="en-US" smtClean="0"/>
              <a:pPr>
                <a:defRPr/>
              </a:pPr>
              <a:t>27</a:t>
            </a:fld>
            <a:endParaRPr lang="en-US"/>
          </a:p>
        </p:txBody>
      </p:sp>
      <p:graphicFrame>
        <p:nvGraphicFramePr>
          <p:cNvPr id="3" name="Diagram 2"/>
          <p:cNvGraphicFramePr/>
          <p:nvPr/>
        </p:nvGraphicFramePr>
        <p:xfrm>
          <a:off x="1524000" y="3810000"/>
          <a:ext cx="6096000" cy="165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 descr="RW graph.png"/>
          <p:cNvPicPr>
            <a:picLocks noChangeAspect="1"/>
          </p:cNvPicPr>
          <p:nvPr/>
        </p:nvPicPr>
        <p:blipFill>
          <a:blip r:embed="rId3" cstate="print"/>
          <a:srcRect/>
          <a:stretch>
            <a:fillRect/>
          </a:stretch>
        </p:blipFill>
        <p:spPr bwMode="auto">
          <a:xfrm>
            <a:off x="685800" y="1585913"/>
            <a:ext cx="8242300" cy="4535487"/>
          </a:xfrm>
          <a:prstGeom prst="rect">
            <a:avLst/>
          </a:prstGeom>
          <a:noFill/>
          <a:ln w="9525">
            <a:noFill/>
            <a:miter lim="800000"/>
            <a:headEnd/>
            <a:tailEnd/>
          </a:ln>
        </p:spPr>
      </p:pic>
      <p:sp>
        <p:nvSpPr>
          <p:cNvPr id="3" name="Title 1"/>
          <p:cNvSpPr txBox="1">
            <a:spLocks/>
          </p:cNvSpPr>
          <p:nvPr/>
        </p:nvSpPr>
        <p:spPr bwMode="auto">
          <a:xfrm>
            <a:off x="450850" y="381000"/>
            <a:ext cx="8007350" cy="954088"/>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a:lstStyle/>
          <a:p>
            <a:pPr algn="ctr" fontAlgn="auto">
              <a:spcBef>
                <a:spcPts val="0"/>
              </a:spcBef>
              <a:spcAft>
                <a:spcPts val="0"/>
              </a:spcAft>
              <a:defRPr/>
            </a:pPr>
            <a:r>
              <a:rPr lang="en-US" sz="2800" b="1" dirty="0">
                <a:solidFill>
                  <a:schemeClr val="tx1"/>
                </a:solidFill>
                <a:latin typeface="+mj-lt"/>
                <a:ea typeface="+mj-ea"/>
                <a:cs typeface="+mj-cs"/>
              </a:rPr>
              <a:t>Ryan White Funding is Not Enough to </a:t>
            </a:r>
          </a:p>
          <a:p>
            <a:pPr algn="ctr" fontAlgn="auto">
              <a:spcBef>
                <a:spcPts val="0"/>
              </a:spcBef>
              <a:spcAft>
                <a:spcPts val="0"/>
              </a:spcAft>
              <a:defRPr/>
            </a:pPr>
            <a:r>
              <a:rPr lang="en-US" sz="2800" b="1" dirty="0">
                <a:solidFill>
                  <a:schemeClr val="tx1"/>
                </a:solidFill>
                <a:latin typeface="+mj-lt"/>
                <a:ea typeface="+mj-ea"/>
                <a:cs typeface="+mj-cs"/>
              </a:rPr>
              <a:t>Meet Increased Need</a:t>
            </a:r>
          </a:p>
        </p:txBody>
      </p:sp>
      <p:sp>
        <p:nvSpPr>
          <p:cNvPr id="40966" name="TextBox 3"/>
          <p:cNvSpPr txBox="1">
            <a:spLocks noChangeArrowheads="1"/>
          </p:cNvSpPr>
          <p:nvPr/>
        </p:nvSpPr>
        <p:spPr bwMode="auto">
          <a:xfrm>
            <a:off x="1600200" y="1563688"/>
            <a:ext cx="6251575" cy="708025"/>
          </a:xfrm>
          <a:prstGeom prst="rect">
            <a:avLst/>
          </a:prstGeom>
          <a:noFill/>
          <a:ln w="9525">
            <a:noFill/>
            <a:miter lim="800000"/>
            <a:headEnd/>
            <a:tailEnd/>
          </a:ln>
        </p:spPr>
        <p:txBody>
          <a:bodyPr>
            <a:spAutoFit/>
          </a:bodyPr>
          <a:lstStyle/>
          <a:p>
            <a:pPr>
              <a:defRPr/>
            </a:pPr>
            <a:r>
              <a:rPr lang="en-US" sz="2000" b="1" dirty="0">
                <a:latin typeface="+mj-lt"/>
                <a:ea typeface="ＭＳ Ｐゴシック" pitchFamily="34" charset="-128"/>
              </a:rPr>
              <a:t>Number of People Living with AIDS in the US </a:t>
            </a:r>
            <a:br>
              <a:rPr lang="en-US" sz="2000" b="1" dirty="0">
                <a:latin typeface="+mj-lt"/>
                <a:ea typeface="ＭＳ Ｐゴシック" pitchFamily="34" charset="-128"/>
              </a:rPr>
            </a:br>
            <a:r>
              <a:rPr lang="en-US" sz="2000" b="1" dirty="0">
                <a:latin typeface="+mj-lt"/>
                <a:ea typeface="ＭＳ Ｐゴシック" pitchFamily="34" charset="-128"/>
              </a:rPr>
              <a:t>vs. Ryan White Funding (adjusted for inflation)</a:t>
            </a:r>
          </a:p>
        </p:txBody>
      </p:sp>
      <p:sp>
        <p:nvSpPr>
          <p:cNvPr id="2" name="Slide Number Placeholder 1"/>
          <p:cNvSpPr>
            <a:spLocks noGrp="1"/>
          </p:cNvSpPr>
          <p:nvPr>
            <p:ph type="sldNum" sz="quarter" idx="12"/>
          </p:nvPr>
        </p:nvSpPr>
        <p:spPr/>
        <p:txBody>
          <a:bodyPr/>
          <a:lstStyle/>
          <a:p>
            <a:pPr>
              <a:defRPr/>
            </a:pPr>
            <a:fld id="{6D3968CA-0329-4AD3-BDDE-CFA35C2D7427}"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660BCF1-06C0-4329-9914-7183251C5E41}" type="slidenum">
              <a:rPr lang="en-US" smtClean="0"/>
              <a:pPr>
                <a:defRPr/>
              </a:pPr>
              <a:t>29</a:t>
            </a:fld>
            <a:endParaRPr lang="en-US"/>
          </a:p>
        </p:txBody>
      </p:sp>
      <p:sp>
        <p:nvSpPr>
          <p:cNvPr id="2" name="Title 1"/>
          <p:cNvSpPr>
            <a:spLocks noGrp="1"/>
          </p:cNvSpPr>
          <p:nvPr>
            <p:ph type="title" idx="4294967295"/>
          </p:nvPr>
        </p:nvSpPr>
        <p:spPr>
          <a:xfrm>
            <a:off x="664942" y="493713"/>
            <a:ext cx="7518621" cy="1050925"/>
          </a:xfrm>
          <a:noFill/>
        </p:spPr>
        <p:style>
          <a:lnRef idx="0">
            <a:schemeClr val="accent3"/>
          </a:lnRef>
          <a:fillRef idx="3">
            <a:schemeClr val="accent3"/>
          </a:fillRef>
          <a:effectRef idx="3">
            <a:schemeClr val="accent3"/>
          </a:effectRef>
          <a:fontRef idx="minor">
            <a:schemeClr val="lt1"/>
          </a:fontRef>
        </p:style>
        <p:txBody>
          <a:bodyPr>
            <a:normAutofit fontScale="90000"/>
          </a:bodyPr>
          <a:lstStyle>
            <a:lvl1pPr eaLnBrk="0" hangingPunct="0">
              <a:defRPr sz="2400" b="1">
                <a:solidFill>
                  <a:schemeClr val="tx1"/>
                </a:solidFill>
                <a:latin typeface="Arial" pitchFamily="34" charset="0"/>
                <a:ea typeface="MS PGothic" pitchFamily="34" charset="-128"/>
              </a:defRPr>
            </a:lvl1pPr>
            <a:lvl2pPr marL="37931725" indent="-37474525" eaLnBrk="0" hangingPunct="0">
              <a:defRPr sz="2400" b="1">
                <a:solidFill>
                  <a:schemeClr val="tx1"/>
                </a:solidFill>
                <a:latin typeface="Arial" pitchFamily="34" charset="0"/>
                <a:ea typeface="MS PGothic" pitchFamily="34" charset="-128"/>
              </a:defRPr>
            </a:lvl2pPr>
            <a:lvl3pPr eaLnBrk="0" hangingPunct="0">
              <a:defRPr sz="2400" b="1">
                <a:solidFill>
                  <a:schemeClr val="tx1"/>
                </a:solidFill>
                <a:latin typeface="Arial" pitchFamily="34" charset="0"/>
                <a:ea typeface="MS PGothic" pitchFamily="34" charset="-128"/>
              </a:defRPr>
            </a:lvl3pPr>
            <a:lvl4pPr eaLnBrk="0" hangingPunct="0">
              <a:defRPr sz="2400" b="1">
                <a:solidFill>
                  <a:schemeClr val="tx1"/>
                </a:solidFill>
                <a:latin typeface="Arial" pitchFamily="34" charset="0"/>
                <a:ea typeface="MS PGothic" pitchFamily="34" charset="-128"/>
              </a:defRPr>
            </a:lvl4pPr>
            <a:lvl5pPr eaLnBrk="0" hangingPunct="0">
              <a:defRPr sz="2400" b="1">
                <a:solidFill>
                  <a:schemeClr val="tx1"/>
                </a:solidFill>
                <a:latin typeface="Arial" pitchFamily="34" charset="0"/>
                <a:ea typeface="MS PGothic" pitchFamily="34" charset="-128"/>
              </a:defRPr>
            </a:lvl5pPr>
            <a:lvl6pPr marL="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914400" eaLnBrk="0" fontAlgn="base" hangingPunct="0">
              <a:spcBef>
                <a:spcPct val="0"/>
              </a:spcBef>
              <a:spcAft>
                <a:spcPct val="0"/>
              </a:spcAft>
              <a:defRPr sz="2400" b="1">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b="1">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fontAlgn="auto" hangingPunct="1">
              <a:spcAft>
                <a:spcPts val="0"/>
              </a:spcAft>
              <a:defRPr/>
            </a:pPr>
            <a:r>
              <a:rPr lang="en-US" sz="3600" dirty="0" smtClean="0">
                <a:latin typeface="+mj-lt"/>
              </a:rPr>
              <a:t>What Does Health Care Reform Mean </a:t>
            </a:r>
            <a:br>
              <a:rPr lang="en-US" sz="3600" dirty="0" smtClean="0">
                <a:latin typeface="+mj-lt"/>
              </a:rPr>
            </a:br>
            <a:r>
              <a:rPr lang="en-US" sz="3600" dirty="0" smtClean="0">
                <a:latin typeface="+mj-lt"/>
              </a:rPr>
              <a:t>for Ryan White Clients?</a:t>
            </a:r>
          </a:p>
        </p:txBody>
      </p:sp>
      <p:pic>
        <p:nvPicPr>
          <p:cNvPr id="146437" name="Content Placeholder 3" descr="C:\Documents and Settings\akillelea\Local Settings\Temporary Internet Files\Content.IE5\WM90I5TJ\MC900431561[1].png"/>
          <p:cNvPicPr>
            <a:picLocks noGrp="1"/>
          </p:cNvPicPr>
          <p:nvPr>
            <p:ph idx="4294967295"/>
          </p:nvPr>
        </p:nvPicPr>
        <p:blipFill>
          <a:blip r:embed="rId3" cstate="print"/>
          <a:srcRect/>
          <a:stretch>
            <a:fillRect/>
          </a:stretch>
        </p:blipFill>
        <p:spPr>
          <a:xfrm>
            <a:off x="3367088" y="1593850"/>
            <a:ext cx="2286000" cy="2286000"/>
          </a:xfrm>
        </p:spPr>
      </p:pic>
      <p:sp>
        <p:nvSpPr>
          <p:cNvPr id="36870" name="TextBox 4"/>
          <p:cNvSpPr txBox="1">
            <a:spLocks noChangeArrowheads="1"/>
          </p:cNvSpPr>
          <p:nvPr/>
        </p:nvSpPr>
        <p:spPr bwMode="auto">
          <a:xfrm>
            <a:off x="560388" y="2519363"/>
            <a:ext cx="2951162" cy="368300"/>
          </a:xfrm>
          <a:prstGeom prst="rect">
            <a:avLst/>
          </a:prstGeom>
          <a:noFill/>
          <a:ln w="9525">
            <a:noFill/>
            <a:miter lim="800000"/>
            <a:headEnd/>
            <a:tailEnd/>
          </a:ln>
        </p:spPr>
        <p:txBody>
          <a:bodyPr>
            <a:spAutoFit/>
          </a:bodyPr>
          <a:lstStyle/>
          <a:p>
            <a:pPr algn="ctr">
              <a:defRPr/>
            </a:pPr>
            <a:r>
              <a:rPr lang="en-US" b="1" dirty="0">
                <a:latin typeface="+mj-lt"/>
                <a:ea typeface="ＭＳ Ｐゴシック" pitchFamily="34" charset="-128"/>
              </a:rPr>
              <a:t>Ryan White Program</a:t>
            </a:r>
          </a:p>
        </p:txBody>
      </p:sp>
      <p:sp>
        <p:nvSpPr>
          <p:cNvPr id="36871" name="TextBox 5"/>
          <p:cNvSpPr txBox="1">
            <a:spLocks noChangeArrowheads="1"/>
          </p:cNvSpPr>
          <p:nvPr/>
        </p:nvSpPr>
        <p:spPr bwMode="auto">
          <a:xfrm>
            <a:off x="6175375" y="2387600"/>
            <a:ext cx="3176588" cy="1370013"/>
          </a:xfrm>
          <a:prstGeom prst="rect">
            <a:avLst/>
          </a:prstGeom>
          <a:noFill/>
          <a:ln w="9525">
            <a:noFill/>
            <a:miter lim="800000"/>
            <a:headEnd/>
            <a:tailEnd/>
          </a:ln>
        </p:spPr>
        <p:txBody>
          <a:bodyPr>
            <a:spAutoFit/>
          </a:bodyPr>
          <a:lstStyle/>
          <a:p>
            <a:pPr algn="ctr">
              <a:defRPr/>
            </a:pPr>
            <a:r>
              <a:rPr lang="en-US" b="1" dirty="0">
                <a:latin typeface="+mj-lt"/>
                <a:ea typeface="ＭＳ Ｐゴシック" pitchFamily="34" charset="-128"/>
              </a:rPr>
              <a:t>Medicaid</a:t>
            </a:r>
          </a:p>
          <a:p>
            <a:pPr>
              <a:buFont typeface="Wingdings" pitchFamily="2" charset="2"/>
              <a:buChar char="Ø"/>
              <a:defRPr/>
            </a:pPr>
            <a:r>
              <a:rPr lang="en-US" sz="1500" dirty="0">
                <a:latin typeface="+mj-lt"/>
                <a:ea typeface="ＭＳ Ｐゴシック" pitchFamily="34" charset="-128"/>
              </a:rPr>
              <a:t>  Expands to most   </a:t>
            </a:r>
          </a:p>
          <a:p>
            <a:pPr>
              <a:spcAft>
                <a:spcPts val="600"/>
              </a:spcAft>
              <a:defRPr/>
            </a:pPr>
            <a:r>
              <a:rPr lang="en-US" sz="1500" dirty="0">
                <a:latin typeface="+mj-lt"/>
                <a:ea typeface="ＭＳ Ｐゴシック" pitchFamily="34" charset="-128"/>
              </a:rPr>
              <a:t>     people up to 133% FPL</a:t>
            </a:r>
          </a:p>
          <a:p>
            <a:pPr>
              <a:buFont typeface="Wingdings" pitchFamily="2" charset="2"/>
              <a:buChar char="Ø"/>
              <a:defRPr/>
            </a:pPr>
            <a:r>
              <a:rPr lang="en-US" sz="1500" dirty="0">
                <a:latin typeface="+mj-lt"/>
                <a:ea typeface="ＭＳ Ｐゴシック" pitchFamily="34" charset="-128"/>
              </a:rPr>
              <a:t>  Eliminates disability </a:t>
            </a:r>
          </a:p>
          <a:p>
            <a:pPr>
              <a:defRPr/>
            </a:pPr>
            <a:r>
              <a:rPr lang="en-US" sz="1500" dirty="0">
                <a:latin typeface="+mj-lt"/>
                <a:ea typeface="ＭＳ Ｐゴシック" pitchFamily="34" charset="-128"/>
              </a:rPr>
              <a:t>     requirement</a:t>
            </a:r>
          </a:p>
        </p:txBody>
      </p:sp>
      <p:sp>
        <p:nvSpPr>
          <p:cNvPr id="36872" name="TextBox 6"/>
          <p:cNvSpPr txBox="1">
            <a:spLocks noChangeArrowheads="1"/>
          </p:cNvSpPr>
          <p:nvPr/>
        </p:nvSpPr>
        <p:spPr bwMode="auto">
          <a:xfrm>
            <a:off x="6186488" y="4019550"/>
            <a:ext cx="2790825" cy="2292350"/>
          </a:xfrm>
          <a:prstGeom prst="rect">
            <a:avLst/>
          </a:prstGeom>
          <a:noFill/>
          <a:ln w="9525">
            <a:noFill/>
            <a:miter lim="800000"/>
            <a:headEnd/>
            <a:tailEnd/>
          </a:ln>
        </p:spPr>
        <p:txBody>
          <a:bodyPr>
            <a:spAutoFit/>
          </a:bodyPr>
          <a:lstStyle/>
          <a:p>
            <a:pPr algn="ctr">
              <a:defRPr/>
            </a:pPr>
            <a:r>
              <a:rPr lang="en-US" b="1" dirty="0">
                <a:latin typeface="+mj-lt"/>
                <a:ea typeface="ＭＳ Ｐゴシック" pitchFamily="34" charset="-128"/>
              </a:rPr>
              <a:t>Private Insurance</a:t>
            </a:r>
          </a:p>
          <a:p>
            <a:pPr>
              <a:buFont typeface="Wingdings" pitchFamily="2" charset="2"/>
              <a:buChar char="Ø"/>
              <a:defRPr/>
            </a:pPr>
            <a:r>
              <a:rPr lang="en-US" sz="1500" dirty="0">
                <a:latin typeface="+mj-lt"/>
                <a:ea typeface="ＭＳ Ｐゴシック" pitchFamily="34" charset="-128"/>
              </a:rPr>
              <a:t>  Subsidies to purchase  </a:t>
            </a:r>
          </a:p>
          <a:p>
            <a:pPr>
              <a:defRPr/>
            </a:pPr>
            <a:r>
              <a:rPr lang="en-US" sz="1500" dirty="0">
                <a:latin typeface="+mj-lt"/>
                <a:ea typeface="ＭＳ Ｐゴシック" pitchFamily="34" charset="-128"/>
              </a:rPr>
              <a:t>     insurance for people </a:t>
            </a:r>
          </a:p>
          <a:p>
            <a:pPr>
              <a:defRPr/>
            </a:pPr>
            <a:r>
              <a:rPr lang="en-US" sz="1500" dirty="0">
                <a:latin typeface="+mj-lt"/>
                <a:ea typeface="ＭＳ Ｐゴシック" pitchFamily="34" charset="-128"/>
              </a:rPr>
              <a:t>     with income up to </a:t>
            </a:r>
          </a:p>
          <a:p>
            <a:pPr>
              <a:spcAft>
                <a:spcPts val="600"/>
              </a:spcAft>
              <a:defRPr/>
            </a:pPr>
            <a:r>
              <a:rPr lang="en-US" sz="1500" dirty="0">
                <a:latin typeface="+mj-lt"/>
                <a:ea typeface="ＭＳ Ｐゴシック" pitchFamily="34" charset="-128"/>
              </a:rPr>
              <a:t>     400% FPL</a:t>
            </a:r>
          </a:p>
          <a:p>
            <a:pPr>
              <a:buFont typeface="Wingdings" pitchFamily="2" charset="2"/>
              <a:buChar char="Ø"/>
              <a:defRPr/>
            </a:pPr>
            <a:r>
              <a:rPr lang="en-US" sz="1500" dirty="0">
                <a:latin typeface="+mj-lt"/>
                <a:ea typeface="ＭＳ Ｐゴシック" pitchFamily="34" charset="-128"/>
              </a:rPr>
              <a:t>  Elimination of pre-</a:t>
            </a:r>
          </a:p>
          <a:p>
            <a:pPr>
              <a:defRPr/>
            </a:pPr>
            <a:r>
              <a:rPr lang="en-US" sz="1500" dirty="0">
                <a:latin typeface="+mj-lt"/>
                <a:ea typeface="ＭＳ Ｐゴシック" pitchFamily="34" charset="-128"/>
              </a:rPr>
              <a:t>     existing condition </a:t>
            </a:r>
          </a:p>
          <a:p>
            <a:pPr>
              <a:defRPr/>
            </a:pPr>
            <a:r>
              <a:rPr lang="en-US" sz="1500" dirty="0">
                <a:latin typeface="+mj-lt"/>
                <a:ea typeface="ＭＳ Ｐゴシック" pitchFamily="34" charset="-128"/>
              </a:rPr>
              <a:t>     exclusions</a:t>
            </a:r>
          </a:p>
          <a:p>
            <a:pPr>
              <a:buFont typeface="Wingdings" pitchFamily="2" charset="2"/>
              <a:buChar char="Ø"/>
              <a:defRPr/>
            </a:pPr>
            <a:endParaRPr lang="en-US" sz="1500" dirty="0">
              <a:latin typeface="+mj-lt"/>
              <a:ea typeface="ＭＳ Ｐゴシック" pitchFamily="34" charset="-128"/>
            </a:endParaRPr>
          </a:p>
        </p:txBody>
      </p:sp>
      <p:sp>
        <p:nvSpPr>
          <p:cNvPr id="36873" name="TextBox 7"/>
          <p:cNvSpPr txBox="1">
            <a:spLocks noChangeArrowheads="1"/>
          </p:cNvSpPr>
          <p:nvPr/>
        </p:nvSpPr>
        <p:spPr bwMode="auto">
          <a:xfrm>
            <a:off x="3124200" y="3557588"/>
            <a:ext cx="3432175" cy="400050"/>
          </a:xfrm>
          <a:prstGeom prst="rect">
            <a:avLst/>
          </a:prstGeom>
          <a:noFill/>
          <a:ln w="9525">
            <a:noFill/>
            <a:miter lim="800000"/>
            <a:headEnd/>
            <a:tailEnd/>
          </a:ln>
        </p:spPr>
        <p:txBody>
          <a:bodyPr>
            <a:spAutoFit/>
          </a:bodyPr>
          <a:lstStyle/>
          <a:p>
            <a:pPr>
              <a:defRPr/>
            </a:pPr>
            <a:r>
              <a:rPr lang="en-US" sz="2000" b="1" dirty="0">
                <a:effectLst>
                  <a:outerShdw blurRad="38100" dist="38100" dir="2700000" algn="tl">
                    <a:srgbClr val="000000">
                      <a:alpha val="43137"/>
                    </a:srgbClr>
                  </a:outerShdw>
                </a:effectLst>
                <a:latin typeface="+mj-lt"/>
                <a:ea typeface="ＭＳ Ｐゴシック" pitchFamily="34" charset="-128"/>
              </a:rPr>
              <a:t>Health Care Reform</a:t>
            </a:r>
          </a:p>
        </p:txBody>
      </p:sp>
      <p:sp>
        <p:nvSpPr>
          <p:cNvPr id="36874" name="TextBox 8"/>
          <p:cNvSpPr txBox="1">
            <a:spLocks noChangeArrowheads="1"/>
          </p:cNvSpPr>
          <p:nvPr/>
        </p:nvSpPr>
        <p:spPr bwMode="auto">
          <a:xfrm>
            <a:off x="6691313" y="1562100"/>
            <a:ext cx="1781175" cy="584200"/>
          </a:xfrm>
          <a:prstGeom prst="rect">
            <a:avLst/>
          </a:prstGeom>
          <a:noFill/>
          <a:ln w="9525">
            <a:noFill/>
            <a:miter lim="800000"/>
            <a:headEnd/>
            <a:tailEnd/>
          </a:ln>
        </p:spPr>
        <p:txBody>
          <a:bodyPr>
            <a:spAutoFit/>
          </a:bodyPr>
          <a:lstStyle/>
          <a:p>
            <a:pPr algn="ctr">
              <a:defRPr/>
            </a:pPr>
            <a:r>
              <a:rPr lang="en-US" sz="3200" b="1" dirty="0">
                <a:latin typeface="+mj-lt"/>
                <a:ea typeface="ＭＳ Ｐゴシック" pitchFamily="34" charset="-128"/>
              </a:rPr>
              <a:t>2014</a:t>
            </a:r>
          </a:p>
        </p:txBody>
      </p:sp>
      <p:sp>
        <p:nvSpPr>
          <p:cNvPr id="36875" name="TextBox 9"/>
          <p:cNvSpPr txBox="1">
            <a:spLocks noChangeArrowheads="1"/>
          </p:cNvSpPr>
          <p:nvPr/>
        </p:nvSpPr>
        <p:spPr bwMode="auto">
          <a:xfrm>
            <a:off x="785813" y="1608138"/>
            <a:ext cx="1781175" cy="585787"/>
          </a:xfrm>
          <a:prstGeom prst="rect">
            <a:avLst/>
          </a:prstGeom>
          <a:noFill/>
          <a:ln w="9525">
            <a:noFill/>
            <a:miter lim="800000"/>
            <a:headEnd/>
            <a:tailEnd/>
          </a:ln>
        </p:spPr>
        <p:txBody>
          <a:bodyPr>
            <a:spAutoFit/>
          </a:bodyPr>
          <a:lstStyle/>
          <a:p>
            <a:pPr algn="ctr">
              <a:defRPr/>
            </a:pPr>
            <a:r>
              <a:rPr lang="en-US" sz="3200" b="1" dirty="0">
                <a:latin typeface="+mj-lt"/>
                <a:ea typeface="ＭＳ Ｐゴシック" pitchFamily="34" charset="-128"/>
              </a:rPr>
              <a:t>2008</a:t>
            </a:r>
          </a:p>
        </p:txBody>
      </p:sp>
      <p:sp>
        <p:nvSpPr>
          <p:cNvPr id="36876" name="TextBox 10"/>
          <p:cNvSpPr txBox="1">
            <a:spLocks noChangeArrowheads="1"/>
          </p:cNvSpPr>
          <p:nvPr/>
        </p:nvSpPr>
        <p:spPr bwMode="auto">
          <a:xfrm>
            <a:off x="665163" y="3124200"/>
            <a:ext cx="2743200" cy="2708275"/>
          </a:xfrm>
          <a:prstGeom prst="rect">
            <a:avLst/>
          </a:prstGeom>
          <a:noFill/>
          <a:ln w="9525">
            <a:noFill/>
            <a:miter lim="800000"/>
            <a:headEnd/>
            <a:tailEnd/>
          </a:ln>
        </p:spPr>
        <p:txBody>
          <a:bodyPr>
            <a:spAutoFit/>
          </a:bodyPr>
          <a:lstStyle/>
          <a:p>
            <a:pPr>
              <a:buFont typeface="Wingdings" pitchFamily="2" charset="2"/>
              <a:buChar char="Ø"/>
              <a:defRPr/>
            </a:pPr>
            <a:r>
              <a:rPr lang="en-US" sz="1500" dirty="0">
                <a:latin typeface="+mj-lt"/>
                <a:ea typeface="ＭＳ Ｐゴシック" pitchFamily="34" charset="-128"/>
              </a:rPr>
              <a:t>  30% were uninsured</a:t>
            </a:r>
          </a:p>
          <a:p>
            <a:pPr>
              <a:buFont typeface="Wingdings" pitchFamily="2" charset="2"/>
              <a:buChar char="Ø"/>
              <a:defRPr/>
            </a:pPr>
            <a:r>
              <a:rPr lang="en-US" sz="1500" dirty="0">
                <a:latin typeface="+mj-lt"/>
                <a:ea typeface="ＭＳ Ｐゴシック" pitchFamily="34" charset="-128"/>
              </a:rPr>
              <a:t>  68% had incomes at </a:t>
            </a:r>
          </a:p>
          <a:p>
            <a:pPr>
              <a:defRPr/>
            </a:pPr>
            <a:r>
              <a:rPr lang="en-US" sz="1500" dirty="0">
                <a:latin typeface="+mj-lt"/>
                <a:ea typeface="ＭＳ Ｐゴシック" pitchFamily="34" charset="-128"/>
              </a:rPr>
              <a:t>     or below 100% FPL  </a:t>
            </a:r>
          </a:p>
          <a:p>
            <a:pPr>
              <a:buFont typeface="Wingdings" pitchFamily="2" charset="2"/>
              <a:buChar char="Ø"/>
              <a:defRPr/>
            </a:pPr>
            <a:r>
              <a:rPr lang="en-US" sz="1500" dirty="0">
                <a:latin typeface="+mj-lt"/>
                <a:ea typeface="ＭＳ Ｐゴシック" pitchFamily="34" charset="-128"/>
              </a:rPr>
              <a:t>  22% had incomes </a:t>
            </a:r>
          </a:p>
          <a:p>
            <a:pPr>
              <a:defRPr/>
            </a:pPr>
            <a:r>
              <a:rPr lang="en-US" sz="1500" dirty="0">
                <a:latin typeface="+mj-lt"/>
                <a:ea typeface="ＭＳ Ｐゴシック" pitchFamily="34" charset="-128"/>
              </a:rPr>
              <a:t>     between 101% and </a:t>
            </a:r>
          </a:p>
          <a:p>
            <a:pPr>
              <a:spcAft>
                <a:spcPts val="600"/>
              </a:spcAft>
              <a:defRPr/>
            </a:pPr>
            <a:r>
              <a:rPr lang="en-US" sz="1500" dirty="0">
                <a:latin typeface="+mj-lt"/>
                <a:ea typeface="ＭＳ Ｐゴシック" pitchFamily="34" charset="-128"/>
              </a:rPr>
              <a:t>     200% FPL</a:t>
            </a:r>
          </a:p>
          <a:p>
            <a:pPr>
              <a:buFont typeface="Wingdings" pitchFamily="2" charset="2"/>
              <a:buChar char="Ø"/>
              <a:defRPr/>
            </a:pPr>
            <a:r>
              <a:rPr lang="en-US" sz="1500" dirty="0">
                <a:latin typeface="+mj-lt"/>
                <a:ea typeface="ＭＳ Ｐゴシック" pitchFamily="34" charset="-128"/>
              </a:rPr>
              <a:t>  34% were insured </a:t>
            </a:r>
          </a:p>
          <a:p>
            <a:pPr>
              <a:defRPr/>
            </a:pPr>
            <a:r>
              <a:rPr lang="en-US" sz="1500" dirty="0">
                <a:latin typeface="+mj-lt"/>
                <a:ea typeface="ＭＳ Ｐゴシック" pitchFamily="34" charset="-128"/>
              </a:rPr>
              <a:t>     through Medicaid</a:t>
            </a:r>
          </a:p>
          <a:p>
            <a:pPr>
              <a:buFont typeface="Wingdings" pitchFamily="2" charset="2"/>
              <a:buChar char="Ø"/>
              <a:defRPr/>
            </a:pPr>
            <a:r>
              <a:rPr lang="en-US" sz="1500" dirty="0">
                <a:latin typeface="+mj-lt"/>
                <a:ea typeface="ＭＳ Ｐゴシック" pitchFamily="34" charset="-128"/>
              </a:rPr>
              <a:t>  12% had private</a:t>
            </a:r>
          </a:p>
          <a:p>
            <a:pPr>
              <a:defRPr/>
            </a:pPr>
            <a:r>
              <a:rPr lang="en-US" sz="1500" dirty="0">
                <a:latin typeface="+mj-lt"/>
                <a:ea typeface="ＭＳ Ｐゴシック" pitchFamily="34" charset="-128"/>
              </a:rPr>
              <a:t>      insurance</a:t>
            </a:r>
          </a:p>
          <a:p>
            <a:pPr>
              <a:buFont typeface="Wingdings" pitchFamily="2" charset="2"/>
              <a:buChar char="Ø"/>
              <a:defRPr/>
            </a:pPr>
            <a:endParaRPr lang="en-US" sz="1500" dirty="0">
              <a:latin typeface="+mj-lt"/>
              <a:ea typeface="ＭＳ Ｐゴシック" pitchFamily="34" charset="-12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62000" y="152400"/>
            <a:ext cx="8183562" cy="1050925"/>
          </a:xfrm>
        </p:spPr>
        <p:txBody>
          <a:bodyPr/>
          <a:lstStyle/>
          <a:p>
            <a:pPr eaLnBrk="1" hangingPunct="1"/>
            <a:r>
              <a:rPr lang="en-US" sz="4400" dirty="0" smtClean="0">
                <a:solidFill>
                  <a:schemeClr val="tx1"/>
                </a:solidFill>
              </a:rPr>
              <a:t>Section I – </a:t>
            </a:r>
            <a:r>
              <a:rPr lang="en-US" sz="4400" dirty="0" smtClean="0">
                <a:solidFill>
                  <a:schemeClr val="tx1"/>
                </a:solidFill>
              </a:rPr>
              <a:t>Setting the Stage</a:t>
            </a:r>
            <a:endParaRPr lang="en-US" sz="4400" dirty="0" smtClean="0">
              <a:solidFill>
                <a:schemeClr val="tx1"/>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71891283"/>
              </p:ext>
            </p:extLst>
          </p:nvPr>
        </p:nvGraphicFramePr>
        <p:xfrm>
          <a:off x="-228600" y="990600"/>
          <a:ext cx="9220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29A3985-4036-4B8F-97A5-7FB6B2A9969C}"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3AA8E76-F0D6-481F-84A8-1F4EB5CE6E4E}" type="slidenum">
              <a:rPr lang="en-US" smtClean="0"/>
              <a:pPr>
                <a:defRPr/>
              </a:pPr>
              <a:t>30</a:t>
            </a:fld>
            <a:endParaRPr lang="en-US"/>
          </a:p>
        </p:txBody>
      </p:sp>
      <p:sp>
        <p:nvSpPr>
          <p:cNvPr id="2" name="Title 1"/>
          <p:cNvSpPr>
            <a:spLocks noGrp="1"/>
          </p:cNvSpPr>
          <p:nvPr>
            <p:ph type="title" idx="4294967295"/>
          </p:nvPr>
        </p:nvSpPr>
        <p:spPr>
          <a:xfrm>
            <a:off x="609600" y="609600"/>
            <a:ext cx="7086600" cy="1066800"/>
          </a:xfrm>
          <a:noFill/>
        </p:spPr>
        <p:style>
          <a:lnRef idx="0">
            <a:schemeClr val="accent3"/>
          </a:lnRef>
          <a:fillRef idx="3">
            <a:schemeClr val="accent3"/>
          </a:fillRef>
          <a:effectRef idx="3">
            <a:schemeClr val="accent3"/>
          </a:effectRef>
          <a:fontRef idx="minor">
            <a:schemeClr val="lt1"/>
          </a:fontRef>
        </p:style>
        <p:txBody>
          <a:bodyPr>
            <a:normAutofit fontScale="90000"/>
          </a:bodyPr>
          <a:lstStyle>
            <a:lvl1pPr eaLnBrk="0" hangingPunct="0">
              <a:defRPr sz="2400" b="1">
                <a:solidFill>
                  <a:schemeClr val="tx1"/>
                </a:solidFill>
                <a:latin typeface="Arial" pitchFamily="34" charset="0"/>
                <a:ea typeface="MS PGothic" pitchFamily="34" charset="-128"/>
              </a:defRPr>
            </a:lvl1pPr>
            <a:lvl2pPr marL="37931725" indent="-37474525" eaLnBrk="0" hangingPunct="0">
              <a:defRPr sz="2400" b="1">
                <a:solidFill>
                  <a:schemeClr val="tx1"/>
                </a:solidFill>
                <a:latin typeface="Arial" pitchFamily="34" charset="0"/>
                <a:ea typeface="MS PGothic" pitchFamily="34" charset="-128"/>
              </a:defRPr>
            </a:lvl2pPr>
            <a:lvl3pPr eaLnBrk="0" hangingPunct="0">
              <a:defRPr sz="2400" b="1">
                <a:solidFill>
                  <a:schemeClr val="tx1"/>
                </a:solidFill>
                <a:latin typeface="Arial" pitchFamily="34" charset="0"/>
                <a:ea typeface="MS PGothic" pitchFamily="34" charset="-128"/>
              </a:defRPr>
            </a:lvl3pPr>
            <a:lvl4pPr eaLnBrk="0" hangingPunct="0">
              <a:defRPr sz="2400" b="1">
                <a:solidFill>
                  <a:schemeClr val="tx1"/>
                </a:solidFill>
                <a:latin typeface="Arial" pitchFamily="34" charset="0"/>
                <a:ea typeface="MS PGothic" pitchFamily="34" charset="-128"/>
              </a:defRPr>
            </a:lvl4pPr>
            <a:lvl5pPr eaLnBrk="0" hangingPunct="0">
              <a:defRPr sz="2400" b="1">
                <a:solidFill>
                  <a:schemeClr val="tx1"/>
                </a:solidFill>
                <a:latin typeface="Arial" pitchFamily="34" charset="0"/>
                <a:ea typeface="MS PGothic" pitchFamily="34" charset="-128"/>
              </a:defRPr>
            </a:lvl5pPr>
            <a:lvl6pPr marL="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914400" eaLnBrk="0" fontAlgn="base" hangingPunct="0">
              <a:spcBef>
                <a:spcPct val="0"/>
              </a:spcBef>
              <a:spcAft>
                <a:spcPct val="0"/>
              </a:spcAft>
              <a:defRPr sz="2400" b="1">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b="1">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fontAlgn="auto" hangingPunct="1">
              <a:spcAft>
                <a:spcPts val="0"/>
              </a:spcAft>
              <a:defRPr/>
            </a:pPr>
            <a:r>
              <a:rPr lang="en-US" sz="3600" dirty="0" smtClean="0">
                <a:latin typeface="+mj-lt"/>
              </a:rPr>
              <a:t>What Does Health Care Reform Mean for Ryan White Providers?</a:t>
            </a:r>
            <a:endParaRPr lang="en-US" sz="2800" dirty="0" smtClean="0">
              <a:latin typeface="+mj-lt"/>
            </a:endParaRPr>
          </a:p>
        </p:txBody>
      </p:sp>
      <p:pic>
        <p:nvPicPr>
          <p:cNvPr id="148485" name="Picture 3" descr="Reimbursement.bmp"/>
          <p:cNvPicPr>
            <a:picLocks noChangeAspect="1"/>
          </p:cNvPicPr>
          <p:nvPr/>
        </p:nvPicPr>
        <p:blipFill>
          <a:blip r:embed="rId3" cstate="print"/>
          <a:srcRect/>
          <a:stretch>
            <a:fillRect/>
          </a:stretch>
        </p:blipFill>
        <p:spPr bwMode="auto">
          <a:xfrm>
            <a:off x="533400" y="1814513"/>
            <a:ext cx="1185863" cy="1209675"/>
          </a:xfrm>
          <a:prstGeom prst="rect">
            <a:avLst/>
          </a:prstGeom>
          <a:noFill/>
          <a:ln w="9525">
            <a:noFill/>
            <a:miter lim="800000"/>
            <a:headEnd/>
            <a:tailEnd/>
          </a:ln>
        </p:spPr>
      </p:pic>
      <p:sp>
        <p:nvSpPr>
          <p:cNvPr id="38918" name="TextBox 5"/>
          <p:cNvSpPr txBox="1">
            <a:spLocks noChangeArrowheads="1"/>
          </p:cNvSpPr>
          <p:nvPr/>
        </p:nvSpPr>
        <p:spPr bwMode="auto">
          <a:xfrm>
            <a:off x="990600" y="3024188"/>
            <a:ext cx="7561263" cy="2786062"/>
          </a:xfrm>
          <a:prstGeom prst="rect">
            <a:avLst/>
          </a:prstGeom>
          <a:noFill/>
          <a:ln w="9525">
            <a:noFill/>
            <a:miter lim="800000"/>
            <a:headEnd/>
            <a:tailEnd/>
          </a:ln>
        </p:spPr>
        <p:txBody>
          <a:bodyPr>
            <a:spAutoFit/>
          </a:bodyPr>
          <a:lstStyle/>
          <a:p>
            <a:pPr>
              <a:spcAft>
                <a:spcPts val="600"/>
              </a:spcAft>
              <a:buFont typeface="Wingdings" pitchFamily="2" charset="2"/>
              <a:buChar char="Ø"/>
              <a:defRPr/>
            </a:pPr>
            <a:r>
              <a:rPr lang="en-US" sz="2000" dirty="0">
                <a:latin typeface="+mj-lt"/>
                <a:ea typeface="ＭＳ Ｐゴシック" pitchFamily="34" charset="-128"/>
              </a:rPr>
              <a:t> Greatest challenges </a:t>
            </a:r>
          </a:p>
          <a:p>
            <a:pPr lvl="1">
              <a:buSzPct val="125000"/>
              <a:buFont typeface="Arial" charset="0"/>
              <a:buChar char="•"/>
              <a:defRPr/>
            </a:pPr>
            <a:r>
              <a:rPr lang="en-US" sz="2000" dirty="0">
                <a:latin typeface="+mj-lt"/>
                <a:ea typeface="ＭＳ Ｐゴシック" pitchFamily="34" charset="-128"/>
              </a:rPr>
              <a:t>  Medicaid’s provider reimbursement rates</a:t>
            </a:r>
          </a:p>
          <a:p>
            <a:pPr lvl="1">
              <a:spcAft>
                <a:spcPts val="600"/>
              </a:spcAft>
              <a:buSzPct val="125000"/>
              <a:buFont typeface="Arial" charset="0"/>
              <a:buChar char="•"/>
              <a:defRPr/>
            </a:pPr>
            <a:r>
              <a:rPr lang="en-US" sz="2000" dirty="0">
                <a:latin typeface="+mj-lt"/>
                <a:ea typeface="ＭＳ Ｐゴシック" pitchFamily="34" charset="-128"/>
              </a:rPr>
              <a:t>  New reimbursement systems</a:t>
            </a:r>
          </a:p>
          <a:p>
            <a:pPr>
              <a:spcAft>
                <a:spcPts val="600"/>
              </a:spcAft>
              <a:buFont typeface="Wingdings" pitchFamily="2" charset="2"/>
              <a:buChar char="Ø"/>
              <a:defRPr/>
            </a:pPr>
            <a:r>
              <a:rPr lang="en-US" sz="2000" dirty="0">
                <a:latin typeface="+mj-lt"/>
                <a:ea typeface="ＭＳ Ｐゴシック" pitchFamily="34" charset="-128"/>
              </a:rPr>
              <a:t> Greatest opportunities </a:t>
            </a:r>
          </a:p>
          <a:p>
            <a:pPr lvl="1">
              <a:buSzPct val="125000"/>
              <a:buFont typeface="Arial" charset="0"/>
              <a:buChar char="•"/>
              <a:defRPr/>
            </a:pPr>
            <a:r>
              <a:rPr lang="en-US" sz="2000" dirty="0">
                <a:latin typeface="+mj-lt"/>
                <a:ea typeface="ＭＳ Ｐゴシック" pitchFamily="34" charset="-128"/>
              </a:rPr>
              <a:t>  Relief to an increasingly underfunded Ryan White Program</a:t>
            </a:r>
          </a:p>
          <a:p>
            <a:pPr lvl="1">
              <a:buSzPct val="125000"/>
              <a:buFont typeface="Arial" charset="0"/>
              <a:buChar char="•"/>
              <a:defRPr/>
            </a:pPr>
            <a:r>
              <a:rPr lang="en-US" sz="2000" dirty="0">
                <a:latin typeface="+mj-lt"/>
                <a:ea typeface="ＭＳ Ｐゴシック" pitchFamily="34" charset="-128"/>
              </a:rPr>
              <a:t>  New investments in community-based care</a:t>
            </a:r>
          </a:p>
          <a:p>
            <a:pPr lvl="1">
              <a:buSzPct val="125000"/>
              <a:buFont typeface="Arial" charset="0"/>
              <a:buChar char="•"/>
              <a:defRPr/>
            </a:pPr>
            <a:r>
              <a:rPr lang="en-US" sz="2000" dirty="0">
                <a:latin typeface="+mj-lt"/>
                <a:ea typeface="ＭＳ Ｐゴシック" pitchFamily="34" charset="-128"/>
              </a:rPr>
              <a:t>  Potential for new reimbursement systems and funding </a:t>
            </a:r>
          </a:p>
          <a:p>
            <a:pPr lvl="1">
              <a:buSzPct val="125000"/>
              <a:defRPr/>
            </a:pPr>
            <a:r>
              <a:rPr lang="en-US" sz="2000" dirty="0">
                <a:latin typeface="+mj-lt"/>
                <a:ea typeface="ＭＳ Ｐゴシック" pitchFamily="34" charset="-128"/>
              </a:rPr>
              <a:t>   streams for Ryan White providers (RWPs)</a:t>
            </a:r>
            <a:endParaRPr lang="en-US" sz="2400" dirty="0">
              <a:latin typeface="+mj-lt"/>
              <a:ea typeface="ＭＳ Ｐゴシック" pitchFamily="34" charset="-128"/>
            </a:endParaRPr>
          </a:p>
        </p:txBody>
      </p:sp>
      <p:sp>
        <p:nvSpPr>
          <p:cNvPr id="38919" name="TextBox 6"/>
          <p:cNvSpPr txBox="1">
            <a:spLocks noChangeArrowheads="1"/>
          </p:cNvSpPr>
          <p:nvPr/>
        </p:nvSpPr>
        <p:spPr bwMode="auto">
          <a:xfrm>
            <a:off x="1395413" y="1868488"/>
            <a:ext cx="7275512" cy="769937"/>
          </a:xfrm>
          <a:prstGeom prst="rect">
            <a:avLst/>
          </a:prstGeom>
          <a:noFill/>
          <a:ln w="9525">
            <a:noFill/>
            <a:miter lim="800000"/>
            <a:headEnd/>
            <a:tailEnd/>
          </a:ln>
        </p:spPr>
        <p:txBody>
          <a:bodyPr>
            <a:spAutoFit/>
          </a:bodyPr>
          <a:lstStyle/>
          <a:p>
            <a:pPr algn="ctr">
              <a:defRPr/>
            </a:pPr>
            <a:r>
              <a:rPr lang="en-US" sz="2200" b="1" i="1" dirty="0">
                <a:latin typeface="+mj-lt"/>
                <a:ea typeface="ＭＳ Ｐゴシック" pitchFamily="34" charset="-128"/>
              </a:rPr>
              <a:t>Starting in 2014, the Role for Ryan White Will Change Because Most People Will Have Insurance Coverage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38807" y="672662"/>
            <a:ext cx="5181600" cy="2743200"/>
          </a:xfrm>
        </p:spPr>
        <p:txBody>
          <a:bodyPr/>
          <a:lstStyle/>
          <a:p>
            <a:pPr marL="0" indent="0" eaLnBrk="1" hangingPunct="1">
              <a:buFont typeface="Wingdings 2" pitchFamily="18" charset="2"/>
              <a:buNone/>
              <a:defRPr/>
            </a:pPr>
            <a:r>
              <a:rPr lang="en-US" sz="3500" b="1" dirty="0" smtClean="0"/>
              <a:t>Don’t be afraid to ask</a:t>
            </a:r>
          </a:p>
          <a:p>
            <a:pPr marL="0" indent="0" eaLnBrk="1" hangingPunct="1">
              <a:buFont typeface="Wingdings 2" pitchFamily="18" charset="2"/>
              <a:buNone/>
              <a:defRPr/>
            </a:pPr>
            <a:r>
              <a:rPr lang="en-US" sz="3500" b="1" dirty="0"/>
              <a:t>l</a:t>
            </a:r>
            <a:r>
              <a:rPr lang="en-US" sz="3500" b="1" dirty="0" smtClean="0"/>
              <a:t>ots of questions in ACA forums, both at USCA and back home…</a:t>
            </a:r>
          </a:p>
          <a:p>
            <a:pPr marL="0" indent="0" eaLnBrk="1" hangingPunct="1">
              <a:buFont typeface="Wingdings 2" pitchFamily="18" charset="2"/>
              <a:buNone/>
              <a:defRPr/>
            </a:pPr>
            <a:endParaRPr lang="en-US" dirty="0"/>
          </a:p>
          <a:p>
            <a:pPr marL="0" indent="0" eaLnBrk="1" hangingPunct="1">
              <a:buFont typeface="Wingdings 2" pitchFamily="18" charset="2"/>
              <a:buNone/>
              <a:defRPr/>
            </a:pPr>
            <a:r>
              <a:rPr lang="en-US" sz="2400" dirty="0" smtClean="0"/>
              <a:t>The path is often unclear to everyone involved in implementation, </a:t>
            </a:r>
          </a:p>
          <a:p>
            <a:pPr marL="0" indent="0" eaLnBrk="1" hangingPunct="1">
              <a:buFont typeface="Wingdings 2" pitchFamily="18" charset="2"/>
              <a:buNone/>
              <a:defRPr/>
            </a:pPr>
            <a:r>
              <a:rPr lang="en-US" sz="2400" dirty="0"/>
              <a:t>i</a:t>
            </a:r>
            <a:r>
              <a:rPr lang="en-US" sz="2400" dirty="0" smtClean="0"/>
              <a:t>ncluding federal, state, and local agencies </a:t>
            </a:r>
            <a:r>
              <a:rPr lang="en-US" sz="2400" b="1" dirty="0" smtClean="0"/>
              <a:t>and</a:t>
            </a:r>
            <a:r>
              <a:rPr lang="en-US" sz="2400" dirty="0" smtClean="0"/>
              <a:t> their employees</a:t>
            </a:r>
          </a:p>
          <a:p>
            <a:pPr marL="0" indent="0" eaLnBrk="1" hangingPunct="1">
              <a:buFont typeface="Wingdings 2" pitchFamily="18" charset="2"/>
              <a:buNone/>
              <a:defRPr/>
            </a:pPr>
            <a:r>
              <a:rPr lang="en-US" b="1" dirty="0" smtClean="0">
                <a:effectLst>
                  <a:outerShdw blurRad="38100" dist="38100" dir="2700000" algn="tl">
                    <a:srgbClr val="000000">
                      <a:alpha val="43137"/>
                    </a:srgbClr>
                  </a:outerShdw>
                </a:effectLst>
              </a:rPr>
              <a:t>We are all learning together!</a:t>
            </a:r>
          </a:p>
        </p:txBody>
      </p:sp>
      <p:sp>
        <p:nvSpPr>
          <p:cNvPr id="4" name="Slide Number Placeholder 3"/>
          <p:cNvSpPr>
            <a:spLocks noGrp="1"/>
          </p:cNvSpPr>
          <p:nvPr>
            <p:ph type="sldNum" sz="quarter" idx="12"/>
          </p:nvPr>
        </p:nvSpPr>
        <p:spPr/>
        <p:txBody>
          <a:bodyPr/>
          <a:lstStyle/>
          <a:p>
            <a:pPr>
              <a:defRPr/>
            </a:pPr>
            <a:fld id="{8FBF0B2C-4F7F-4914-B7F4-A7776E91AF41}" type="slidenum">
              <a:rPr lang="en-US" smtClean="0"/>
              <a:pPr>
                <a:defRPr/>
              </a:pPr>
              <a:t>31</a:t>
            </a:fld>
            <a:endParaRPr lang="en-US"/>
          </a:p>
        </p:txBody>
      </p:sp>
      <p:pic>
        <p:nvPicPr>
          <p:cNvPr id="47107" name="Picture 2"/>
          <p:cNvPicPr>
            <a:picLocks noChangeAspect="1" noChangeArrowheads="1"/>
          </p:cNvPicPr>
          <p:nvPr/>
        </p:nvPicPr>
        <p:blipFill>
          <a:blip r:embed="rId2" cstate="print"/>
          <a:srcRect/>
          <a:stretch>
            <a:fillRect/>
          </a:stretch>
        </p:blipFill>
        <p:spPr bwMode="auto">
          <a:xfrm>
            <a:off x="5638800" y="1949450"/>
            <a:ext cx="2709862" cy="3613149"/>
          </a:xfrm>
          <a:prstGeom prst="rect">
            <a:avLst/>
          </a:prstGeom>
          <a:noFill/>
          <a:ln w="9525">
            <a:noFill/>
            <a:miter lim="800000"/>
            <a:headEnd/>
            <a:tailEnd/>
          </a:ln>
        </p:spPr>
      </p:pic>
    </p:spTree>
    <p:extLst>
      <p:ext uri="{BB962C8B-B14F-4D97-AF65-F5344CB8AC3E}">
        <p14:creationId xmlns:p14="http://schemas.microsoft.com/office/powerpoint/2010/main" val="505746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32750" cy="669925"/>
          </a:xfrm>
          <a:solidFill>
            <a:srgbClr val="FFC000"/>
          </a:solidFill>
        </p:spPr>
        <p:txBody>
          <a:bodyPr>
            <a:normAutofit/>
          </a:bodyPr>
          <a:lstStyle/>
          <a:p>
            <a:pPr algn="ctr" eaLnBrk="1" hangingPunct="1">
              <a:defRPr/>
            </a:pPr>
            <a:r>
              <a:rPr lang="en-US" sz="3200" b="0" dirty="0" smtClean="0">
                <a:solidFill>
                  <a:schemeClr val="tx1"/>
                </a:solidFill>
                <a:effectLst>
                  <a:outerShdw blurRad="38100" dist="38100" dir="2700000" algn="tl">
                    <a:srgbClr val="FFFFFF"/>
                  </a:outerShdw>
                </a:effectLst>
              </a:rPr>
              <a:t>Four Buckets of the New Coverage Continuum</a:t>
            </a:r>
          </a:p>
        </p:txBody>
      </p:sp>
      <p:sp>
        <p:nvSpPr>
          <p:cNvPr id="150530" name="Content Placeholder 2"/>
          <p:cNvSpPr>
            <a:spLocks noGrp="1"/>
          </p:cNvSpPr>
          <p:nvPr>
            <p:ph idx="1"/>
          </p:nvPr>
        </p:nvSpPr>
        <p:spPr>
          <a:xfrm>
            <a:off x="460375" y="1417638"/>
            <a:ext cx="8183563" cy="1706562"/>
          </a:xfrm>
        </p:spPr>
        <p:txBody>
          <a:bodyPr/>
          <a:lstStyle/>
          <a:p>
            <a:pPr eaLnBrk="1" hangingPunct="1"/>
            <a:r>
              <a:rPr lang="en-US" sz="2000" smtClean="0"/>
              <a:t>Existing Medicaid – Currently Covered</a:t>
            </a:r>
          </a:p>
          <a:p>
            <a:pPr eaLnBrk="1" hangingPunct="1"/>
            <a:r>
              <a:rPr lang="en-US" sz="2000" smtClean="0"/>
              <a:t>Medicaid Expansion – childless adults and parents up to 138% FPL </a:t>
            </a:r>
          </a:p>
          <a:p>
            <a:pPr eaLnBrk="1" hangingPunct="1"/>
            <a:r>
              <a:rPr lang="en-US" sz="2000" smtClean="0"/>
              <a:t>Duals (Medicaid &amp; Medicare Eligible) – Poor, sick, disabled, aging</a:t>
            </a:r>
          </a:p>
          <a:p>
            <a:pPr eaLnBrk="1" hangingPunct="1"/>
            <a:r>
              <a:rPr lang="en-US" sz="2000" smtClean="0"/>
              <a:t>Health Benefit Exchange – 138% - 400% FPL</a:t>
            </a:r>
          </a:p>
        </p:txBody>
      </p:sp>
      <p:sp>
        <p:nvSpPr>
          <p:cNvPr id="3" name="Slide Number Placeholder 2"/>
          <p:cNvSpPr>
            <a:spLocks noGrp="1"/>
          </p:cNvSpPr>
          <p:nvPr>
            <p:ph type="sldNum" sz="quarter" idx="12"/>
          </p:nvPr>
        </p:nvSpPr>
        <p:spPr/>
        <p:txBody>
          <a:bodyPr/>
          <a:lstStyle/>
          <a:p>
            <a:pPr>
              <a:defRPr/>
            </a:pPr>
            <a:fld id="{BBF6021B-54EF-46A6-87FA-2FFDC770BDC9}" type="slidenum">
              <a:rPr lang="en-US" smtClean="0"/>
              <a:pPr>
                <a:defRPr/>
              </a:pPr>
              <a:t>32</a:t>
            </a:fld>
            <a:endParaRPr lang="en-US"/>
          </a:p>
        </p:txBody>
      </p:sp>
      <p:pic>
        <p:nvPicPr>
          <p:cNvPr id="150532" name="Picture 2"/>
          <p:cNvPicPr>
            <a:picLocks noChangeAspect="1" noChangeArrowheads="1"/>
          </p:cNvPicPr>
          <p:nvPr/>
        </p:nvPicPr>
        <p:blipFill>
          <a:blip r:embed="rId3" cstate="print"/>
          <a:srcRect/>
          <a:stretch>
            <a:fillRect/>
          </a:stretch>
        </p:blipFill>
        <p:spPr bwMode="auto">
          <a:xfrm>
            <a:off x="762000" y="3573463"/>
            <a:ext cx="1752600" cy="1824037"/>
          </a:xfrm>
          <a:prstGeom prst="rect">
            <a:avLst/>
          </a:prstGeom>
          <a:noFill/>
          <a:ln w="9525">
            <a:noFill/>
            <a:miter lim="800000"/>
            <a:headEnd/>
            <a:tailEnd/>
          </a:ln>
        </p:spPr>
      </p:pic>
      <p:pic>
        <p:nvPicPr>
          <p:cNvPr id="150533" name="Picture 3"/>
          <p:cNvPicPr>
            <a:picLocks noChangeAspect="1" noChangeArrowheads="1"/>
          </p:cNvPicPr>
          <p:nvPr/>
        </p:nvPicPr>
        <p:blipFill>
          <a:blip r:embed="rId4" cstate="print"/>
          <a:srcRect/>
          <a:stretch>
            <a:fillRect/>
          </a:stretch>
        </p:blipFill>
        <p:spPr bwMode="auto">
          <a:xfrm>
            <a:off x="2743200" y="3567113"/>
            <a:ext cx="1808163" cy="1825625"/>
          </a:xfrm>
          <a:prstGeom prst="rect">
            <a:avLst/>
          </a:prstGeom>
          <a:noFill/>
          <a:ln w="9525">
            <a:noFill/>
            <a:miter lim="800000"/>
            <a:headEnd/>
            <a:tailEnd/>
          </a:ln>
        </p:spPr>
      </p:pic>
      <p:pic>
        <p:nvPicPr>
          <p:cNvPr id="150534" name="Picture 2"/>
          <p:cNvPicPr>
            <a:picLocks noChangeAspect="1" noChangeArrowheads="1"/>
          </p:cNvPicPr>
          <p:nvPr/>
        </p:nvPicPr>
        <p:blipFill>
          <a:blip r:embed="rId5" cstate="print"/>
          <a:srcRect/>
          <a:stretch>
            <a:fillRect/>
          </a:stretch>
        </p:blipFill>
        <p:spPr bwMode="auto">
          <a:xfrm>
            <a:off x="4838700" y="3573463"/>
            <a:ext cx="1768475" cy="1824037"/>
          </a:xfrm>
          <a:prstGeom prst="rect">
            <a:avLst/>
          </a:prstGeom>
          <a:noFill/>
          <a:ln w="9525">
            <a:noFill/>
            <a:miter lim="800000"/>
            <a:headEnd/>
            <a:tailEnd/>
          </a:ln>
        </p:spPr>
      </p:pic>
      <p:pic>
        <p:nvPicPr>
          <p:cNvPr id="150535" name="Picture 3"/>
          <p:cNvPicPr>
            <a:picLocks noChangeAspect="1" noChangeArrowheads="1"/>
          </p:cNvPicPr>
          <p:nvPr/>
        </p:nvPicPr>
        <p:blipFill>
          <a:blip r:embed="rId6" cstate="print"/>
          <a:srcRect/>
          <a:stretch>
            <a:fillRect/>
          </a:stretch>
        </p:blipFill>
        <p:spPr bwMode="auto">
          <a:xfrm>
            <a:off x="6781800" y="3594100"/>
            <a:ext cx="1784350" cy="1825625"/>
          </a:xfrm>
          <a:prstGeom prst="rect">
            <a:avLst/>
          </a:prstGeom>
          <a:noFill/>
          <a:ln w="9525">
            <a:noFill/>
            <a:miter lim="800000"/>
            <a:headEnd/>
            <a:tailEnd/>
          </a:ln>
        </p:spPr>
      </p:pic>
      <p:cxnSp>
        <p:nvCxnSpPr>
          <p:cNvPr id="18" name="Straight Connector 17"/>
          <p:cNvCxnSpPr/>
          <p:nvPr/>
        </p:nvCxnSpPr>
        <p:spPr>
          <a:xfrm flipH="1">
            <a:off x="3671888" y="5397500"/>
            <a:ext cx="0" cy="24447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734050" y="5397500"/>
            <a:ext cx="0" cy="24606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638300" y="5391150"/>
            <a:ext cx="0" cy="24606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8300" y="5637213"/>
            <a:ext cx="40957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0540" name="TextBox 22"/>
          <p:cNvSpPr txBox="1">
            <a:spLocks noChangeArrowheads="1"/>
          </p:cNvSpPr>
          <p:nvPr/>
        </p:nvSpPr>
        <p:spPr bwMode="auto">
          <a:xfrm>
            <a:off x="762000" y="5651500"/>
            <a:ext cx="5424488" cy="307975"/>
          </a:xfrm>
          <a:prstGeom prst="rect">
            <a:avLst/>
          </a:prstGeom>
          <a:noFill/>
          <a:ln w="9525">
            <a:noFill/>
            <a:miter lim="800000"/>
            <a:headEnd/>
            <a:tailEnd/>
          </a:ln>
        </p:spPr>
        <p:txBody>
          <a:bodyPr wrap="none">
            <a:spAutoFit/>
          </a:bodyPr>
          <a:lstStyle/>
          <a:p>
            <a:pPr algn="ctr"/>
            <a:r>
              <a:rPr lang="en-US" sz="1400" b="1"/>
              <a:t>Eligible for Health Home Services under Section 2703 of ACA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6276975"/>
            <a:ext cx="8534400" cy="554038"/>
          </a:xfrm>
          <a:prstGeom prst="rect">
            <a:avLst/>
          </a:prstGeom>
          <a:noFill/>
        </p:spPr>
        <p:txBody>
          <a:bodyPr>
            <a:spAutoFit/>
          </a:bodyPr>
          <a:lstStyle/>
          <a:p>
            <a:pPr>
              <a:defRPr/>
            </a:pPr>
            <a:r>
              <a:rPr lang="en-US" sz="1000" dirty="0">
                <a:latin typeface="+mn-lt"/>
              </a:rPr>
              <a:t>The Henry J. Kaiser Family Foundation, (2012). </a:t>
            </a:r>
            <a:r>
              <a:rPr lang="en-US" sz="1000" i="1" dirty="0">
                <a:latin typeface="+mn-lt"/>
              </a:rPr>
              <a:t>How the ACA changes pathways to insurance coverage for people with HIV</a:t>
            </a:r>
            <a:r>
              <a:rPr lang="en-US" sz="1000" dirty="0">
                <a:latin typeface="+mn-lt"/>
              </a:rPr>
              <a:t>. Retrieved from website: http://healthreform.kff.org/notes-on-health-insurance-and-reform/2012/september/how-the-aca-changes-pathways-to-insurance-coverage-for-people-with-hiv.aspx?CFID=567585223&amp;CFTOKEN=74185225&amp;jsessionid=6030aa207ae092ba6d8019601b655963616b</a:t>
            </a:r>
          </a:p>
        </p:txBody>
      </p:sp>
      <p:pic>
        <p:nvPicPr>
          <p:cNvPr id="152578" name="Picture 2"/>
          <p:cNvPicPr>
            <a:picLocks noChangeAspect="1" noChangeArrowheads="1"/>
          </p:cNvPicPr>
          <p:nvPr/>
        </p:nvPicPr>
        <p:blipFill>
          <a:blip r:embed="rId2" cstate="print"/>
          <a:srcRect/>
          <a:stretch>
            <a:fillRect/>
          </a:stretch>
        </p:blipFill>
        <p:spPr bwMode="auto">
          <a:xfrm>
            <a:off x="914400" y="381000"/>
            <a:ext cx="7010400" cy="57451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07DF9E46-B398-4EB7-8498-EF3D65C2460B}"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3"/>
          <p:cNvPicPr>
            <a:picLocks noChangeAspect="1" noChangeArrowheads="1"/>
          </p:cNvPicPr>
          <p:nvPr/>
        </p:nvPicPr>
        <p:blipFill>
          <a:blip r:embed="rId2" cstate="print"/>
          <a:srcRect l="24146" t="28719" r="44553" b="20171"/>
          <a:stretch>
            <a:fillRect/>
          </a:stretch>
        </p:blipFill>
        <p:spPr bwMode="auto">
          <a:xfrm>
            <a:off x="762000" y="381000"/>
            <a:ext cx="7467600" cy="6019800"/>
          </a:xfrm>
          <a:prstGeom prst="rect">
            <a:avLst/>
          </a:prstGeom>
          <a:noFill/>
          <a:ln w="9525">
            <a:noFill/>
            <a:miter lim="800000"/>
            <a:headEnd/>
            <a:tailEnd/>
          </a:ln>
        </p:spPr>
      </p:pic>
      <p:sp>
        <p:nvSpPr>
          <p:cNvPr id="6" name="TextBox 5"/>
          <p:cNvSpPr txBox="1"/>
          <p:nvPr/>
        </p:nvSpPr>
        <p:spPr>
          <a:xfrm>
            <a:off x="381000" y="6276975"/>
            <a:ext cx="8534400" cy="554038"/>
          </a:xfrm>
          <a:prstGeom prst="rect">
            <a:avLst/>
          </a:prstGeom>
          <a:noFill/>
        </p:spPr>
        <p:txBody>
          <a:bodyPr>
            <a:spAutoFit/>
          </a:bodyPr>
          <a:lstStyle/>
          <a:p>
            <a:pPr>
              <a:defRPr/>
            </a:pPr>
            <a:r>
              <a:rPr lang="en-US" sz="1000" dirty="0">
                <a:latin typeface="+mn-lt"/>
              </a:rPr>
              <a:t>The Henry J. Kaiser Family Foundation, (2012). </a:t>
            </a:r>
            <a:r>
              <a:rPr lang="en-US" sz="1000" i="1" dirty="0">
                <a:latin typeface="+mn-lt"/>
              </a:rPr>
              <a:t>How the ACA changes pathways to insurance coverage for people with HIV</a:t>
            </a:r>
            <a:r>
              <a:rPr lang="en-US" sz="1000" dirty="0">
                <a:latin typeface="+mn-lt"/>
              </a:rPr>
              <a:t>. Retrieved from website: http://healthreform.kff.org/notes-on-health-insurance-and-reform/2012/september/how-the-aca-changes-pathways-to-insurance-coverage-for-people-with-hiv.aspx?CFID=567585223&amp;CFTOKEN=74185225&amp;jsessionid=6030aa207ae092ba6d8019601b655963616b</a:t>
            </a:r>
          </a:p>
        </p:txBody>
      </p:sp>
      <p:sp>
        <p:nvSpPr>
          <p:cNvPr id="2" name="Slide Number Placeholder 1"/>
          <p:cNvSpPr>
            <a:spLocks noGrp="1"/>
          </p:cNvSpPr>
          <p:nvPr>
            <p:ph type="sldNum" sz="quarter" idx="12"/>
          </p:nvPr>
        </p:nvSpPr>
        <p:spPr/>
        <p:txBody>
          <a:bodyPr/>
          <a:lstStyle/>
          <a:p>
            <a:pPr>
              <a:defRPr/>
            </a:pPr>
            <a:fld id="{B31E580A-A864-4367-8A53-4B7205E629A3}"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5CEB8AF-0381-4D26-94FA-0239278450BB}" type="slidenum">
              <a:rPr lang="en-US" smtClean="0"/>
              <a:pPr>
                <a:defRPr/>
              </a:pPr>
              <a:t>35</a:t>
            </a:fld>
            <a:endParaRPr lang="en-US"/>
          </a:p>
        </p:txBody>
      </p:sp>
      <p:pic>
        <p:nvPicPr>
          <p:cNvPr id="154626" name="Content Placeholder 3"/>
          <p:cNvPicPr>
            <a:picLocks noGrp="1"/>
          </p:cNvPicPr>
          <p:nvPr>
            <p:ph idx="4294967295"/>
          </p:nvPr>
        </p:nvPicPr>
        <p:blipFill>
          <a:blip r:embed="rId2" cstate="print"/>
          <a:srcRect l="24893" t="25812" r="44124" b="21198"/>
          <a:stretch>
            <a:fillRect/>
          </a:stretch>
        </p:blipFill>
        <p:spPr>
          <a:xfrm>
            <a:off x="571500" y="381000"/>
            <a:ext cx="8153400" cy="6019800"/>
          </a:xfrm>
        </p:spPr>
      </p:pic>
      <p:sp>
        <p:nvSpPr>
          <p:cNvPr id="4" name="TextBox 3"/>
          <p:cNvSpPr txBox="1"/>
          <p:nvPr/>
        </p:nvSpPr>
        <p:spPr>
          <a:xfrm>
            <a:off x="381000" y="6276975"/>
            <a:ext cx="8534400" cy="554038"/>
          </a:xfrm>
          <a:prstGeom prst="rect">
            <a:avLst/>
          </a:prstGeom>
          <a:noFill/>
        </p:spPr>
        <p:txBody>
          <a:bodyPr>
            <a:spAutoFit/>
          </a:bodyPr>
          <a:lstStyle/>
          <a:p>
            <a:pPr>
              <a:defRPr/>
            </a:pPr>
            <a:r>
              <a:rPr lang="en-US" sz="1000" dirty="0">
                <a:latin typeface="+mn-lt"/>
              </a:rPr>
              <a:t>The Henry J. Kaiser Family Foundation, (2012). </a:t>
            </a:r>
            <a:r>
              <a:rPr lang="en-US" sz="1000" i="1" dirty="0">
                <a:latin typeface="+mn-lt"/>
              </a:rPr>
              <a:t>How the ACA changes pathways to insurance coverage for people with HIV</a:t>
            </a:r>
            <a:r>
              <a:rPr lang="en-US" sz="1000" dirty="0">
                <a:latin typeface="+mn-lt"/>
              </a:rPr>
              <a:t>. Retrieved from website: http://healthreform.kff.org/notes-on-health-insurance-and-reform/2012/september/how-the-aca-changes-pathways-to-insurance-coverage-for-people-with-hiv.aspx?CFID=567585223&amp;CFTOKEN=74185225&amp;jsessionid=6030aa207ae092ba6d8019601b655963616b</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A40105-1B77-4C25-B352-55FCFF517C4F}" type="slidenum">
              <a:rPr lang="en-US" smtClean="0"/>
              <a:pPr>
                <a:defRPr/>
              </a:pPr>
              <a:t>36</a:t>
            </a:fld>
            <a:endParaRPr lang="en-US"/>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082446234"/>
              </p:ext>
            </p:extLst>
          </p:nvPr>
        </p:nvGraphicFramePr>
        <p:xfrm>
          <a:off x="671513" y="1905000"/>
          <a:ext cx="7848600" cy="3962400"/>
        </p:xfrm>
        <a:graphic>
          <a:graphicData uri="http://schemas.openxmlformats.org/drawingml/2006/table">
            <a:tbl>
              <a:tblPr firstRow="1" bandRow="1">
                <a:tableStyleId>{5C22544A-7EE6-4342-B048-85BDC9FD1C3A}</a:tableStyleId>
              </a:tblPr>
              <a:tblGrid>
                <a:gridCol w="1962150"/>
                <a:gridCol w="1962150"/>
                <a:gridCol w="1962150"/>
                <a:gridCol w="1962150"/>
              </a:tblGrid>
              <a:tr h="990600">
                <a:tc>
                  <a:txBody>
                    <a:bodyPr/>
                    <a:lstStyle/>
                    <a:p>
                      <a:endParaRPr lang="en-US" dirty="0">
                        <a:latin typeface="+mj-lt"/>
                      </a:endParaRPr>
                    </a:p>
                  </a:txBody>
                  <a:tcPr anchor="ctr"/>
                </a:tc>
                <a:tc>
                  <a:txBody>
                    <a:bodyPr/>
                    <a:lstStyle/>
                    <a:p>
                      <a:pPr algn="ctr"/>
                      <a:r>
                        <a:rPr lang="en-US" sz="2000" dirty="0" smtClean="0">
                          <a:latin typeface="+mj-lt"/>
                        </a:rPr>
                        <a:t>Medicaid</a:t>
                      </a:r>
                    </a:p>
                    <a:p>
                      <a:pPr algn="ctr"/>
                      <a:r>
                        <a:rPr lang="en-US" sz="1400" dirty="0" smtClean="0">
                          <a:latin typeface="+mj-lt"/>
                        </a:rPr>
                        <a:t>(Adults)</a:t>
                      </a:r>
                      <a:endParaRPr lang="en-US" sz="1400" dirty="0">
                        <a:latin typeface="+mj-lt"/>
                      </a:endParaRPr>
                    </a:p>
                  </a:txBody>
                  <a:tcPr anchor="ctr"/>
                </a:tc>
                <a:tc gridSpan="2">
                  <a:txBody>
                    <a:bodyPr/>
                    <a:lstStyle/>
                    <a:p>
                      <a:pPr algn="ctr"/>
                      <a:r>
                        <a:rPr lang="en-US" sz="2000" dirty="0" smtClean="0">
                          <a:latin typeface="+mj-lt"/>
                        </a:rPr>
                        <a:t>Exchange</a:t>
                      </a:r>
                      <a:endParaRPr lang="en-US" sz="2000" dirty="0">
                        <a:latin typeface="+mj-lt"/>
                      </a:endParaRPr>
                    </a:p>
                  </a:txBody>
                  <a:tcPr anchor="ctr"/>
                </a:tc>
                <a:tc hMerge="1">
                  <a:txBody>
                    <a:bodyPr/>
                    <a:lstStyle/>
                    <a:p>
                      <a:endParaRPr lang="en-US" dirty="0"/>
                    </a:p>
                  </a:txBody>
                  <a:tcPr/>
                </a:tc>
              </a:tr>
              <a:tr h="990600">
                <a:tc>
                  <a:txBody>
                    <a:bodyPr/>
                    <a:lstStyle/>
                    <a:p>
                      <a:r>
                        <a:rPr lang="en-US" b="1" dirty="0" smtClean="0">
                          <a:latin typeface="+mj-lt"/>
                        </a:rPr>
                        <a:t>Income</a:t>
                      </a:r>
                      <a:endParaRPr lang="en-US" b="1" dirty="0">
                        <a:latin typeface="+mj-lt"/>
                      </a:endParaRPr>
                    </a:p>
                  </a:txBody>
                  <a:tcPr anchor="ctr"/>
                </a:tc>
                <a:tc>
                  <a:txBody>
                    <a:bodyPr/>
                    <a:lstStyle/>
                    <a:p>
                      <a:pPr algn="ctr" fontAlgn="b"/>
                      <a:r>
                        <a:rPr lang="en-US" sz="1800" b="0" i="0" u="none" strike="noStrike" dirty="0" smtClean="0">
                          <a:solidFill>
                            <a:srgbClr val="000000"/>
                          </a:solidFill>
                          <a:latin typeface="+mj-lt"/>
                        </a:rPr>
                        <a:t>≤138% FPL</a:t>
                      </a:r>
                      <a:endParaRPr lang="en-US" sz="1800" b="0" i="0" u="none" strike="noStrike" dirty="0">
                        <a:solidFill>
                          <a:srgbClr val="000000"/>
                        </a:solidFill>
                        <a:latin typeface="+mj-lt"/>
                      </a:endParaRPr>
                    </a:p>
                  </a:txBody>
                  <a:tcPr marL="9525" marR="9525" marT="9525" marB="0" anchor="ctr"/>
                </a:tc>
                <a:tc>
                  <a:txBody>
                    <a:bodyPr/>
                    <a:lstStyle/>
                    <a:p>
                      <a:pPr algn="ctr" fontAlgn="b"/>
                      <a:r>
                        <a:rPr lang="en-US" sz="1800" b="0" i="0" u="none" strike="noStrike" dirty="0">
                          <a:solidFill>
                            <a:srgbClr val="000000"/>
                          </a:solidFill>
                          <a:latin typeface="+mj-lt"/>
                        </a:rPr>
                        <a:t>139-250% FPL</a:t>
                      </a:r>
                    </a:p>
                  </a:txBody>
                  <a:tcPr marL="9525" marR="9525" marT="9525" marB="0" anchor="ctr"/>
                </a:tc>
                <a:tc>
                  <a:txBody>
                    <a:bodyPr/>
                    <a:lstStyle/>
                    <a:p>
                      <a:pPr algn="ctr" fontAlgn="b"/>
                      <a:r>
                        <a:rPr lang="en-US" sz="1800" b="0" i="0" u="none" strike="noStrike" dirty="0">
                          <a:solidFill>
                            <a:srgbClr val="000000"/>
                          </a:solidFill>
                          <a:latin typeface="+mj-lt"/>
                        </a:rPr>
                        <a:t>251-400% FPL</a:t>
                      </a:r>
                    </a:p>
                  </a:txBody>
                  <a:tcPr marL="9525" marR="9525" marT="9525" marB="0" anchor="ctr"/>
                </a:tc>
              </a:tr>
              <a:tr h="990600">
                <a:tc>
                  <a:txBody>
                    <a:bodyPr/>
                    <a:lstStyle/>
                    <a:p>
                      <a:r>
                        <a:rPr lang="en-US" b="1" dirty="0" smtClean="0">
                          <a:latin typeface="+mj-lt"/>
                        </a:rPr>
                        <a:t>Premiums</a:t>
                      </a:r>
                      <a:endParaRPr lang="en-US" b="1" dirty="0">
                        <a:latin typeface="+mj-lt"/>
                      </a:endParaRPr>
                    </a:p>
                  </a:txBody>
                  <a:tcPr anchor="ctr"/>
                </a:tc>
                <a:tc>
                  <a:txBody>
                    <a:bodyPr/>
                    <a:lstStyle/>
                    <a:p>
                      <a:pPr algn="ctr" fontAlgn="b"/>
                      <a:r>
                        <a:rPr lang="en-US" sz="1800" b="0" i="0" u="none" strike="noStrike" dirty="0">
                          <a:solidFill>
                            <a:srgbClr val="000000"/>
                          </a:solidFill>
                          <a:latin typeface="+mj-lt"/>
                        </a:rPr>
                        <a:t>None</a:t>
                      </a:r>
                    </a:p>
                  </a:txBody>
                  <a:tcPr marL="9525" marR="9525" marT="9525" marB="0" anchor="ctr"/>
                </a:tc>
                <a:tc>
                  <a:txBody>
                    <a:bodyPr/>
                    <a:lstStyle/>
                    <a:p>
                      <a:pPr algn="ctr" fontAlgn="b"/>
                      <a:r>
                        <a:rPr lang="en-US" sz="1800" b="0" i="0" u="none" strike="noStrike" dirty="0" smtClean="0">
                          <a:solidFill>
                            <a:srgbClr val="000000"/>
                          </a:solidFill>
                          <a:latin typeface="+mj-lt"/>
                        </a:rPr>
                        <a:t>Limited to 3.00-8.05</a:t>
                      </a:r>
                      <a:r>
                        <a:rPr lang="en-US" sz="1800" b="0" i="0" u="none" strike="noStrike" dirty="0">
                          <a:solidFill>
                            <a:srgbClr val="000000"/>
                          </a:solidFill>
                          <a:latin typeface="+mj-lt"/>
                        </a:rPr>
                        <a:t>% of Income</a:t>
                      </a:r>
                    </a:p>
                  </a:txBody>
                  <a:tcPr marL="9525" marR="9525" marT="9525" marB="0" anchor="ctr"/>
                </a:tc>
                <a:tc>
                  <a:txBody>
                    <a:bodyPr/>
                    <a:lstStyle/>
                    <a:p>
                      <a:pPr algn="ctr" fontAlgn="b"/>
                      <a:r>
                        <a:rPr lang="en-US" sz="1800" b="0" i="0" u="none" strike="noStrike" dirty="0" smtClean="0">
                          <a:solidFill>
                            <a:srgbClr val="000000"/>
                          </a:solidFill>
                          <a:latin typeface="+mj-lt"/>
                        </a:rPr>
                        <a:t>Limited to 8.05-9.50% </a:t>
                      </a:r>
                      <a:r>
                        <a:rPr lang="en-US" sz="1800" b="0" i="0" u="none" strike="noStrike" dirty="0">
                          <a:solidFill>
                            <a:srgbClr val="000000"/>
                          </a:solidFill>
                          <a:latin typeface="+mj-lt"/>
                        </a:rPr>
                        <a:t>of Income</a:t>
                      </a:r>
                    </a:p>
                  </a:txBody>
                  <a:tcPr marL="9525" marR="9525" marT="9525" marB="0" anchor="ctr"/>
                </a:tc>
              </a:tr>
              <a:tr h="990600">
                <a:tc>
                  <a:txBody>
                    <a:bodyPr/>
                    <a:lstStyle/>
                    <a:p>
                      <a:r>
                        <a:rPr lang="en-US" b="1" dirty="0" smtClean="0">
                          <a:latin typeface="+mj-lt"/>
                        </a:rPr>
                        <a:t>Cost Sharing</a:t>
                      </a:r>
                      <a:endParaRPr lang="en-US" b="1" dirty="0">
                        <a:latin typeface="+mj-lt"/>
                      </a:endParaRPr>
                    </a:p>
                  </a:txBody>
                  <a:tcPr anchor="ctr"/>
                </a:tc>
                <a:tc>
                  <a:txBody>
                    <a:bodyPr/>
                    <a:lstStyle/>
                    <a:p>
                      <a:pPr algn="ctr" fontAlgn="b"/>
                      <a:r>
                        <a:rPr lang="en-US" sz="1800" b="0" i="0" u="none" strike="noStrike" dirty="0">
                          <a:solidFill>
                            <a:srgbClr val="000000"/>
                          </a:solidFill>
                          <a:latin typeface="+mj-lt"/>
                        </a:rPr>
                        <a:t>Limited to nominal </a:t>
                      </a:r>
                      <a:r>
                        <a:rPr lang="en-US" sz="1800" b="0" i="0" u="none" strike="noStrike" dirty="0" smtClean="0">
                          <a:solidFill>
                            <a:srgbClr val="000000"/>
                          </a:solidFill>
                          <a:latin typeface="+mj-lt"/>
                        </a:rPr>
                        <a:t>amounts for most services</a:t>
                      </a:r>
                      <a:endParaRPr lang="en-US" sz="1800" b="0" i="0" u="none" strike="noStrike" dirty="0">
                        <a:solidFill>
                          <a:srgbClr val="000000"/>
                        </a:solidFill>
                        <a:latin typeface="+mj-lt"/>
                      </a:endParaRPr>
                    </a:p>
                  </a:txBody>
                  <a:tcPr marL="9525" marR="9525" marT="9525" marB="0" anchor="ctr"/>
                </a:tc>
                <a:tc>
                  <a:txBody>
                    <a:bodyPr/>
                    <a:lstStyle/>
                    <a:p>
                      <a:pPr algn="ctr" fontAlgn="b"/>
                      <a:r>
                        <a:rPr lang="en-US" sz="1800" b="0" i="0" u="none" strike="noStrike" dirty="0" smtClean="0">
                          <a:solidFill>
                            <a:srgbClr val="000000"/>
                          </a:solidFill>
                          <a:latin typeface="+mj-lt"/>
                        </a:rPr>
                        <a:t>Credits</a:t>
                      </a:r>
                      <a:r>
                        <a:rPr lang="en-US" sz="1800" b="0" i="0" u="none" strike="noStrike" baseline="0" dirty="0" smtClean="0">
                          <a:solidFill>
                            <a:srgbClr val="000000"/>
                          </a:solidFill>
                          <a:latin typeface="+mj-lt"/>
                        </a:rPr>
                        <a:t> b</a:t>
                      </a:r>
                      <a:r>
                        <a:rPr lang="en-US" sz="1800" b="0" i="0" u="none" strike="noStrike" dirty="0" smtClean="0">
                          <a:solidFill>
                            <a:srgbClr val="000000"/>
                          </a:solidFill>
                          <a:latin typeface="+mj-lt"/>
                        </a:rPr>
                        <a:t>ased </a:t>
                      </a:r>
                      <a:r>
                        <a:rPr lang="en-US" sz="1800" b="0" i="0" u="none" strike="noStrike" dirty="0">
                          <a:solidFill>
                            <a:srgbClr val="000000"/>
                          </a:solidFill>
                          <a:latin typeface="+mj-lt"/>
                        </a:rPr>
                        <a:t>on sliding scale</a:t>
                      </a:r>
                    </a:p>
                  </a:txBody>
                  <a:tcPr marL="9525" marR="9525" marT="9525" marB="0" anchor="ctr"/>
                </a:tc>
                <a:tc>
                  <a:txBody>
                    <a:bodyPr/>
                    <a:lstStyle/>
                    <a:p>
                      <a:pPr algn="ctr" fontAlgn="b"/>
                      <a:r>
                        <a:rPr lang="en-US" sz="1800" b="0" i="0" u="none" strike="noStrike" dirty="0">
                          <a:solidFill>
                            <a:srgbClr val="000000"/>
                          </a:solidFill>
                          <a:latin typeface="+mj-lt"/>
                        </a:rPr>
                        <a:t>None</a:t>
                      </a:r>
                    </a:p>
                  </a:txBody>
                  <a:tcPr marL="9525" marR="9525" marT="9525" marB="0" anchor="ctr"/>
                </a:tc>
              </a:tr>
            </a:tbl>
          </a:graphicData>
        </a:graphic>
      </p:graphicFrame>
      <p:sp>
        <p:nvSpPr>
          <p:cNvPr id="155676" name="TextBox 5"/>
          <p:cNvSpPr txBox="1">
            <a:spLocks noChangeArrowheads="1"/>
          </p:cNvSpPr>
          <p:nvPr/>
        </p:nvSpPr>
        <p:spPr bwMode="auto">
          <a:xfrm>
            <a:off x="76200" y="6248400"/>
            <a:ext cx="8229600" cy="277813"/>
          </a:xfrm>
          <a:prstGeom prst="rect">
            <a:avLst/>
          </a:prstGeom>
          <a:noFill/>
          <a:ln w="9525">
            <a:noFill/>
            <a:miter lim="800000"/>
            <a:headEnd/>
            <a:tailEnd/>
          </a:ln>
        </p:spPr>
        <p:txBody>
          <a:bodyPr>
            <a:spAutoFit/>
          </a:bodyPr>
          <a:lstStyle/>
          <a:p>
            <a:pPr>
              <a:buClr>
                <a:srgbClr val="000000"/>
              </a:buClr>
              <a:buFont typeface="Tahoma" pitchFamily="34" charset="0"/>
              <a:buNone/>
            </a:pPr>
            <a:r>
              <a:rPr lang="en-US" sz="1200">
                <a:solidFill>
                  <a:srgbClr val="000000"/>
                </a:solidFill>
                <a:latin typeface="Tahoma" pitchFamily="34" charset="0"/>
                <a:ea typeface="ＭＳ Ｐゴシック" pitchFamily="34" charset="-128"/>
                <a:sym typeface="Tahoma" pitchFamily="34" charset="0"/>
              </a:rPr>
              <a:t> </a:t>
            </a:r>
          </a:p>
        </p:txBody>
      </p:sp>
      <p:sp>
        <p:nvSpPr>
          <p:cNvPr id="35870" name="Rectangle 6"/>
          <p:cNvSpPr>
            <a:spLocks noChangeArrowheads="1"/>
          </p:cNvSpPr>
          <p:nvPr/>
        </p:nvSpPr>
        <p:spPr bwMode="auto">
          <a:xfrm>
            <a:off x="328613" y="6065838"/>
            <a:ext cx="8534400" cy="461962"/>
          </a:xfrm>
          <a:prstGeom prst="rect">
            <a:avLst/>
          </a:prstGeom>
          <a:noFill/>
          <a:ln w="9525">
            <a:noFill/>
            <a:miter lim="800000"/>
            <a:headEnd/>
            <a:tailEnd/>
          </a:ln>
        </p:spPr>
        <p:txBody>
          <a:bodyPr>
            <a:spAutoFit/>
          </a:bodyPr>
          <a:lstStyle/>
          <a:p>
            <a:pPr>
              <a:buClr>
                <a:srgbClr val="000000"/>
              </a:buClr>
              <a:buFont typeface="Tahoma" pitchFamily="34" charset="0"/>
              <a:buNone/>
              <a:defRPr/>
            </a:pPr>
            <a:r>
              <a:rPr lang="en-US" sz="1200" dirty="0">
                <a:solidFill>
                  <a:srgbClr val="000000"/>
                </a:solidFill>
                <a:latin typeface="+mj-lt"/>
                <a:sym typeface="Tahoma" pitchFamily="34" charset="0"/>
              </a:rPr>
              <a:t>Source: “Determining Income for Adults Applying for Medicaid and Exchange Coverage Subsidies: How Income Measured With a Prior Tax Return Compares to Current Income at Enrollment”, Focus on Health Reform, the Kaiser Family Foundation, March 2011.</a:t>
            </a:r>
          </a:p>
        </p:txBody>
      </p:sp>
      <p:sp>
        <p:nvSpPr>
          <p:cNvPr id="2" name="Title 1"/>
          <p:cNvSpPr txBox="1">
            <a:spLocks/>
          </p:cNvSpPr>
          <p:nvPr/>
        </p:nvSpPr>
        <p:spPr bwMode="auto">
          <a:xfrm>
            <a:off x="480580" y="533400"/>
            <a:ext cx="8229600" cy="1142999"/>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a:lstStyle>
            <a:lvl1pPr eaLnBrk="0" hangingPunct="0">
              <a:defRPr sz="2400" b="1">
                <a:solidFill>
                  <a:schemeClr val="tx1"/>
                </a:solidFill>
                <a:latin typeface="Arial" pitchFamily="34" charset="0"/>
                <a:ea typeface="MS PGothic" pitchFamily="34" charset="-128"/>
              </a:defRPr>
            </a:lvl1pPr>
            <a:lvl2pPr marL="37931725" indent="-37474525" eaLnBrk="0" hangingPunct="0">
              <a:defRPr sz="2400" b="1">
                <a:solidFill>
                  <a:schemeClr val="tx1"/>
                </a:solidFill>
                <a:latin typeface="Arial" pitchFamily="34" charset="0"/>
                <a:ea typeface="MS PGothic" pitchFamily="34" charset="-128"/>
              </a:defRPr>
            </a:lvl2pPr>
            <a:lvl3pPr eaLnBrk="0" hangingPunct="0">
              <a:defRPr sz="2400" b="1">
                <a:solidFill>
                  <a:schemeClr val="tx1"/>
                </a:solidFill>
                <a:latin typeface="Arial" pitchFamily="34" charset="0"/>
                <a:ea typeface="MS PGothic" pitchFamily="34" charset="-128"/>
              </a:defRPr>
            </a:lvl3pPr>
            <a:lvl4pPr eaLnBrk="0" hangingPunct="0">
              <a:defRPr sz="2400" b="1">
                <a:solidFill>
                  <a:schemeClr val="tx1"/>
                </a:solidFill>
                <a:latin typeface="Arial" pitchFamily="34" charset="0"/>
                <a:ea typeface="MS PGothic" pitchFamily="34" charset="-128"/>
              </a:defRPr>
            </a:lvl4pPr>
            <a:lvl5pPr eaLnBrk="0" hangingPunct="0">
              <a:defRPr sz="2400" b="1">
                <a:solidFill>
                  <a:schemeClr val="tx1"/>
                </a:solidFill>
                <a:latin typeface="Arial" pitchFamily="34" charset="0"/>
                <a:ea typeface="MS PGothic" pitchFamily="34" charset="-128"/>
              </a:defRPr>
            </a:lvl5pPr>
            <a:lvl6pPr marL="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914400" eaLnBrk="0" fontAlgn="base" hangingPunct="0">
              <a:spcBef>
                <a:spcPct val="0"/>
              </a:spcBef>
              <a:spcAft>
                <a:spcPct val="0"/>
              </a:spcAft>
              <a:defRPr sz="2400" b="1">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b="1">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fontAlgn="auto" hangingPunct="1">
              <a:spcBef>
                <a:spcPts val="0"/>
              </a:spcBef>
              <a:spcAft>
                <a:spcPts val="0"/>
              </a:spcAft>
              <a:defRPr/>
            </a:pPr>
            <a:r>
              <a:rPr lang="en-US" dirty="0">
                <a:latin typeface="+mj-lt"/>
              </a:rPr>
              <a:t>Medicaid vs. Subsidized Exchange Coverage: Differences in Eligibility and Benefits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479425" y="452438"/>
            <a:ext cx="8185150" cy="919162"/>
          </a:xfrm>
        </p:spPr>
        <p:txBody>
          <a:bodyPr/>
          <a:lstStyle/>
          <a:p>
            <a:pPr eaLnBrk="1" hangingPunct="1"/>
            <a:r>
              <a:rPr lang="en-US" sz="4400" smtClean="0">
                <a:solidFill>
                  <a:schemeClr val="tx1"/>
                </a:solidFill>
              </a:rPr>
              <a:t>High Risk Insurance Pools</a:t>
            </a:r>
          </a:p>
        </p:txBody>
      </p:sp>
      <p:sp>
        <p:nvSpPr>
          <p:cNvPr id="4" name="Slide Number Placeholder 3"/>
          <p:cNvSpPr>
            <a:spLocks noGrp="1"/>
          </p:cNvSpPr>
          <p:nvPr>
            <p:ph type="sldNum" sz="quarter" idx="12"/>
          </p:nvPr>
        </p:nvSpPr>
        <p:spPr/>
        <p:txBody>
          <a:bodyPr/>
          <a:lstStyle/>
          <a:p>
            <a:pPr>
              <a:defRPr/>
            </a:pPr>
            <a:fld id="{BF0A25E8-D811-41CE-A80A-555F5D1A00FE}" type="slidenum">
              <a:rPr lang="en-US" smtClean="0"/>
              <a:pPr>
                <a:defRPr/>
              </a:pPr>
              <a:t>37</a:t>
            </a:fld>
            <a:endParaRPr lang="en-US"/>
          </a:p>
        </p:txBody>
      </p:sp>
      <p:pic>
        <p:nvPicPr>
          <p:cNvPr id="156675" name="Picture 2"/>
          <p:cNvPicPr>
            <a:picLocks noChangeAspect="1" noChangeArrowheads="1"/>
          </p:cNvPicPr>
          <p:nvPr/>
        </p:nvPicPr>
        <p:blipFill>
          <a:blip r:embed="rId2" cstate="print"/>
          <a:srcRect/>
          <a:stretch>
            <a:fillRect/>
          </a:stretch>
        </p:blipFill>
        <p:spPr bwMode="auto">
          <a:xfrm>
            <a:off x="842963" y="1371600"/>
            <a:ext cx="7458075" cy="4438650"/>
          </a:xfrm>
          <a:prstGeom prst="rect">
            <a:avLst/>
          </a:prstGeom>
          <a:noFill/>
          <a:ln w="9525">
            <a:noFill/>
            <a:miter lim="800000"/>
            <a:headEnd/>
            <a:tailEnd/>
          </a:ln>
        </p:spPr>
      </p:pic>
      <p:sp>
        <p:nvSpPr>
          <p:cNvPr id="156676" name="Rectangle 6"/>
          <p:cNvSpPr>
            <a:spLocks noChangeArrowheads="1"/>
          </p:cNvSpPr>
          <p:nvPr/>
        </p:nvSpPr>
        <p:spPr bwMode="auto">
          <a:xfrm>
            <a:off x="842963" y="6096000"/>
            <a:ext cx="6629400" cy="246063"/>
          </a:xfrm>
          <a:prstGeom prst="rect">
            <a:avLst/>
          </a:prstGeom>
          <a:noFill/>
          <a:ln w="9525">
            <a:noFill/>
            <a:miter lim="800000"/>
            <a:headEnd/>
            <a:tailEnd/>
          </a:ln>
        </p:spPr>
        <p:txBody>
          <a:bodyPr>
            <a:spAutoFit/>
          </a:bodyPr>
          <a:lstStyle/>
          <a:p>
            <a:r>
              <a:rPr lang="en-US" sz="1000">
                <a:hlinkClick r:id="rId3"/>
              </a:rPr>
              <a:t>http://www.ncsl.org/issues-research/health/high-risk-pools-for-health-coverage.aspx</a:t>
            </a:r>
            <a:r>
              <a:rPr lang="en-US" sz="1000"/>
              <a:t> </a:t>
            </a:r>
          </a:p>
        </p:txBody>
      </p:sp>
      <p:pic>
        <p:nvPicPr>
          <p:cNvPr id="156677" name="Picture 2" descr="http://cdblog.centraldesktop.com/Workspace%20Toolkit.jpg"/>
          <p:cNvPicPr>
            <a:picLocks noChangeAspect="1" noChangeArrowheads="1"/>
          </p:cNvPicPr>
          <p:nvPr/>
        </p:nvPicPr>
        <p:blipFill>
          <a:blip r:embed="rId4" cstate="print"/>
          <a:srcRect/>
          <a:stretch>
            <a:fillRect/>
          </a:stretch>
        </p:blipFill>
        <p:spPr bwMode="auto">
          <a:xfrm>
            <a:off x="8153400" y="228600"/>
            <a:ext cx="79533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479425" y="452438"/>
            <a:ext cx="8185150" cy="919162"/>
          </a:xfrm>
        </p:spPr>
        <p:txBody>
          <a:bodyPr/>
          <a:lstStyle/>
          <a:p>
            <a:pPr eaLnBrk="1" hangingPunct="1"/>
            <a:r>
              <a:rPr lang="en-US" smtClean="0">
                <a:solidFill>
                  <a:schemeClr val="tx1"/>
                </a:solidFill>
              </a:rPr>
              <a:t>Pre-Existing Condition Insurance Plans</a:t>
            </a:r>
          </a:p>
        </p:txBody>
      </p:sp>
      <p:sp>
        <p:nvSpPr>
          <p:cNvPr id="4" name="Slide Number Placeholder 3"/>
          <p:cNvSpPr>
            <a:spLocks noGrp="1"/>
          </p:cNvSpPr>
          <p:nvPr>
            <p:ph type="sldNum" sz="quarter" idx="12"/>
          </p:nvPr>
        </p:nvSpPr>
        <p:spPr/>
        <p:txBody>
          <a:bodyPr/>
          <a:lstStyle/>
          <a:p>
            <a:pPr>
              <a:defRPr/>
            </a:pPr>
            <a:fld id="{60D202F6-A5BB-41BE-B226-9E9A65EBA091}" type="slidenum">
              <a:rPr lang="en-US" smtClean="0"/>
              <a:pPr>
                <a:defRPr/>
              </a:pPr>
              <a:t>38</a:t>
            </a:fld>
            <a:endParaRPr lang="en-US"/>
          </a:p>
        </p:txBody>
      </p:sp>
      <p:pic>
        <p:nvPicPr>
          <p:cNvPr id="157699" name="Picture 2"/>
          <p:cNvPicPr>
            <a:picLocks noChangeAspect="1" noChangeArrowheads="1"/>
          </p:cNvPicPr>
          <p:nvPr/>
        </p:nvPicPr>
        <p:blipFill>
          <a:blip r:embed="rId2" cstate="print"/>
          <a:srcRect/>
          <a:stretch>
            <a:fillRect/>
          </a:stretch>
        </p:blipFill>
        <p:spPr bwMode="auto">
          <a:xfrm>
            <a:off x="1033463" y="1295400"/>
            <a:ext cx="6981825" cy="4667250"/>
          </a:xfrm>
          <a:prstGeom prst="rect">
            <a:avLst/>
          </a:prstGeom>
          <a:noFill/>
          <a:ln w="9525">
            <a:noFill/>
            <a:miter lim="800000"/>
            <a:headEnd/>
            <a:tailEnd/>
          </a:ln>
        </p:spPr>
      </p:pic>
      <p:sp>
        <p:nvSpPr>
          <p:cNvPr id="157700" name="Rectangle 2"/>
          <p:cNvSpPr>
            <a:spLocks noChangeArrowheads="1"/>
          </p:cNvSpPr>
          <p:nvPr/>
        </p:nvSpPr>
        <p:spPr bwMode="auto">
          <a:xfrm>
            <a:off x="609600" y="6007100"/>
            <a:ext cx="8305800" cy="246063"/>
          </a:xfrm>
          <a:prstGeom prst="rect">
            <a:avLst/>
          </a:prstGeom>
          <a:noFill/>
          <a:ln w="9525">
            <a:noFill/>
            <a:miter lim="800000"/>
            <a:headEnd/>
            <a:tailEnd/>
          </a:ln>
        </p:spPr>
        <p:txBody>
          <a:bodyPr>
            <a:spAutoFit/>
          </a:bodyPr>
          <a:lstStyle/>
          <a:p>
            <a:r>
              <a:rPr lang="en-US" sz="1000">
                <a:hlinkClick r:id="rId3"/>
              </a:rPr>
              <a:t>http://www.healthcare.gov/law/features/choices/pre-existing-condition-insurance-plan/index.html</a:t>
            </a:r>
            <a:r>
              <a:rPr lang="en-US" sz="1000"/>
              <a:t> </a:t>
            </a:r>
          </a:p>
        </p:txBody>
      </p:sp>
      <p:pic>
        <p:nvPicPr>
          <p:cNvPr id="157701" name="Picture 2" descr="http://cdblog.centraldesktop.com/Workspace%20Toolkit.jpg"/>
          <p:cNvPicPr>
            <a:picLocks noChangeAspect="1" noChangeArrowheads="1"/>
          </p:cNvPicPr>
          <p:nvPr/>
        </p:nvPicPr>
        <p:blipFill>
          <a:blip r:embed="rId4" cstate="print"/>
          <a:srcRect/>
          <a:stretch>
            <a:fillRect/>
          </a:stretch>
        </p:blipFill>
        <p:spPr bwMode="auto">
          <a:xfrm>
            <a:off x="8153400" y="228600"/>
            <a:ext cx="79533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563" cy="1050925"/>
          </a:xfrm>
        </p:spPr>
        <p:txBody>
          <a:bodyPr>
            <a:normAutofit fontScale="90000"/>
          </a:bodyPr>
          <a:lstStyle/>
          <a:p>
            <a:pPr eaLnBrk="1" hangingPunct="1">
              <a:defRPr/>
            </a:pPr>
            <a:r>
              <a:rPr lang="en-US" dirty="0" smtClean="0">
                <a:solidFill>
                  <a:schemeClr val="tx1"/>
                </a:solidFill>
              </a:rPr>
              <a:t>Washington State’s Starting Place</a:t>
            </a:r>
            <a:r>
              <a:rPr lang="en-US" dirty="0">
                <a:solidFill>
                  <a:schemeClr val="tx1"/>
                </a:solidFill>
              </a:rPr>
              <a:t> </a:t>
            </a:r>
            <a:r>
              <a:rPr lang="en-US" dirty="0" smtClean="0">
                <a:solidFill>
                  <a:schemeClr val="tx1"/>
                </a:solidFill>
              </a:rPr>
              <a:t>(HIV/AIDS)</a:t>
            </a:r>
            <a:endParaRPr lang="en-US" dirty="0">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14000972"/>
              </p:ext>
            </p:extLst>
          </p:nvPr>
        </p:nvGraphicFramePr>
        <p:xfrm>
          <a:off x="457200" y="1828800"/>
          <a:ext cx="818356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511434F6-8D2F-4811-BB9B-FD231CEC84F8}" type="slidenum">
              <a:rPr lang="en-US" smtClean="0"/>
              <a:pPr>
                <a:defRPr/>
              </a:pPr>
              <a:t>39</a:t>
            </a:fld>
            <a:endParaRPr lang="en-US"/>
          </a:p>
        </p:txBody>
      </p:sp>
      <p:pic>
        <p:nvPicPr>
          <p:cNvPr id="158724" name="Picture 5" descr="http://1.bp.blogspot.com/-FavYXwlb6j0/TbDKY3F_afI/AAAAAAAAALw/hgKaAy_ClVA/s1600/washington_state_seal.gif"/>
          <p:cNvPicPr>
            <a:picLocks noChangeAspect="1" noChangeArrowheads="1"/>
          </p:cNvPicPr>
          <p:nvPr/>
        </p:nvPicPr>
        <p:blipFill>
          <a:blip r:embed="rId7" cstate="print"/>
          <a:srcRect/>
          <a:stretch>
            <a:fillRect/>
          </a:stretch>
        </p:blipFill>
        <p:spPr bwMode="auto">
          <a:xfrm>
            <a:off x="8382000" y="176213"/>
            <a:ext cx="668338" cy="661987"/>
          </a:xfrm>
          <a:prstGeom prst="rect">
            <a:avLst/>
          </a:prstGeom>
          <a:noFill/>
          <a:ln w="9525">
            <a:noFill/>
            <a:miter lim="800000"/>
            <a:headEnd/>
            <a:tailEnd/>
          </a:ln>
        </p:spPr>
      </p:pic>
      <p:sp>
        <p:nvSpPr>
          <p:cNvPr id="8" name="TextBox 7"/>
          <p:cNvSpPr txBox="1"/>
          <p:nvPr/>
        </p:nvSpPr>
        <p:spPr>
          <a:xfrm>
            <a:off x="533400" y="2743200"/>
            <a:ext cx="1447800" cy="1384300"/>
          </a:xfrm>
          <a:prstGeom prst="rect">
            <a:avLst/>
          </a:prstGeom>
          <a:solidFill>
            <a:schemeClr val="bg2">
              <a:lumMod val="75000"/>
            </a:schemeClr>
          </a:solidFill>
        </p:spPr>
        <p:txBody>
          <a:bodyPr>
            <a:spAutoFit/>
          </a:bodyPr>
          <a:lstStyle/>
          <a:p>
            <a:pPr>
              <a:defRPr/>
            </a:pPr>
            <a:r>
              <a:rPr lang="en-US" sz="1400" dirty="0"/>
              <a:t>High Risk Pool,</a:t>
            </a:r>
          </a:p>
          <a:p>
            <a:pPr>
              <a:defRPr/>
            </a:pPr>
            <a:r>
              <a:rPr lang="en-US" sz="1400" dirty="0"/>
              <a:t>Pre-existing Condition Insurance,</a:t>
            </a:r>
          </a:p>
          <a:p>
            <a:pPr>
              <a:defRPr/>
            </a:pPr>
            <a:r>
              <a:rPr lang="en-US" sz="1400" dirty="0"/>
              <a:t>COBRA, Private plans</a:t>
            </a:r>
          </a:p>
        </p:txBody>
      </p:sp>
      <p:cxnSp>
        <p:nvCxnSpPr>
          <p:cNvPr id="10" name="Straight Arrow Connector 9"/>
          <p:cNvCxnSpPr>
            <a:stCxn id="8" idx="3"/>
          </p:cNvCxnSpPr>
          <p:nvPr/>
        </p:nvCxnSpPr>
        <p:spPr>
          <a:xfrm>
            <a:off x="1981200" y="3435350"/>
            <a:ext cx="457200" cy="12842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6324600" y="1752600"/>
            <a:ext cx="1905000" cy="2032000"/>
          </a:xfrm>
          <a:prstGeom prst="rect">
            <a:avLst/>
          </a:prstGeom>
          <a:solidFill>
            <a:schemeClr val="bg2">
              <a:lumMod val="75000"/>
            </a:schemeClr>
          </a:solidFill>
        </p:spPr>
        <p:txBody>
          <a:bodyPr>
            <a:spAutoFit/>
          </a:bodyPr>
          <a:lstStyle/>
          <a:p>
            <a:pPr>
              <a:defRPr/>
            </a:pPr>
            <a:r>
              <a:rPr lang="en-US" sz="1400" dirty="0"/>
              <a:t>What % are below 138%?</a:t>
            </a:r>
          </a:p>
          <a:p>
            <a:pPr>
              <a:defRPr/>
            </a:pPr>
            <a:endParaRPr lang="en-US" sz="1400" dirty="0"/>
          </a:p>
          <a:p>
            <a:pPr>
              <a:defRPr/>
            </a:pPr>
            <a:r>
              <a:rPr lang="en-US" sz="1400" dirty="0"/>
              <a:t>Moving from this model to January 1, 2014 means what?</a:t>
            </a:r>
          </a:p>
          <a:p>
            <a:pPr>
              <a:defRPr/>
            </a:pPr>
            <a:endParaRPr lang="en-US" sz="1400" dirty="0"/>
          </a:p>
          <a:p>
            <a:pPr>
              <a:defRPr/>
            </a:pPr>
            <a:r>
              <a:rPr lang="en-US" sz="1400" dirty="0"/>
              <a:t>Who is in charge of planning the shift?</a:t>
            </a:r>
          </a:p>
        </p:txBody>
      </p:sp>
      <p:pic>
        <p:nvPicPr>
          <p:cNvPr id="158728" name="Picture 2" descr="http://cdblog.centraldesktop.com/Workspace%20Toolkit.jpg"/>
          <p:cNvPicPr>
            <a:picLocks noChangeAspect="1" noChangeArrowheads="1"/>
          </p:cNvPicPr>
          <p:nvPr/>
        </p:nvPicPr>
        <p:blipFill>
          <a:blip r:embed="rId8" cstate="print"/>
          <a:srcRect/>
          <a:stretch>
            <a:fillRect/>
          </a:stretch>
        </p:blipFill>
        <p:spPr bwMode="auto">
          <a:xfrm>
            <a:off x="8272463" y="1166813"/>
            <a:ext cx="795337"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09600" y="457200"/>
            <a:ext cx="8183563" cy="1050925"/>
          </a:xfrm>
        </p:spPr>
        <p:txBody>
          <a:bodyPr/>
          <a:lstStyle/>
          <a:p>
            <a:pPr eaLnBrk="1" hangingPunct="1"/>
            <a:r>
              <a:rPr lang="en-US" sz="4500" dirty="0" smtClean="0">
                <a:solidFill>
                  <a:schemeClr val="accent2"/>
                </a:solidFill>
                <a:cs typeface="Calibri" pitchFamily="34" charset="0"/>
              </a:rPr>
              <a:t>Setting the Stage</a:t>
            </a:r>
            <a:endParaRPr lang="en-US" sz="4500" dirty="0" smtClean="0">
              <a:solidFill>
                <a:schemeClr val="accent2"/>
              </a:solidFill>
              <a:cs typeface="Calibri" pitchFamily="34" charset="0"/>
            </a:endParaRPr>
          </a:p>
        </p:txBody>
      </p:sp>
      <p:sp>
        <p:nvSpPr>
          <p:cNvPr id="16386" name="Content Placeholder 2"/>
          <p:cNvSpPr>
            <a:spLocks noGrp="1"/>
          </p:cNvSpPr>
          <p:nvPr>
            <p:ph idx="1"/>
          </p:nvPr>
        </p:nvSpPr>
        <p:spPr>
          <a:xfrm>
            <a:off x="533400" y="1676400"/>
            <a:ext cx="8183563" cy="4187825"/>
          </a:xfrm>
        </p:spPr>
        <p:txBody>
          <a:bodyPr/>
          <a:lstStyle/>
          <a:p>
            <a:pPr eaLnBrk="1" hangingPunct="1">
              <a:defRPr/>
            </a:pPr>
            <a:r>
              <a:rPr lang="en-US" sz="2600" b="1" dirty="0" smtClean="0"/>
              <a:t>Who is Here &amp; What is knowledge level?</a:t>
            </a:r>
          </a:p>
          <a:p>
            <a:pPr lvl="1" eaLnBrk="1" hangingPunct="1">
              <a:defRPr/>
            </a:pPr>
            <a:endParaRPr lang="en-US" dirty="0"/>
          </a:p>
          <a:p>
            <a:pPr marL="0" indent="0" eaLnBrk="1" hangingPunct="1">
              <a:buFont typeface="Wingdings 2" pitchFamily="18" charset="2"/>
              <a:buNone/>
              <a:defRPr/>
            </a:pPr>
            <a:endParaRPr lang="en-US" sz="2600" dirty="0" smtClean="0"/>
          </a:p>
        </p:txBody>
      </p:sp>
      <p:sp>
        <p:nvSpPr>
          <p:cNvPr id="3" name="Slide Number Placeholder 2"/>
          <p:cNvSpPr>
            <a:spLocks noGrp="1"/>
          </p:cNvSpPr>
          <p:nvPr>
            <p:ph type="sldNum" sz="quarter" idx="12"/>
          </p:nvPr>
        </p:nvSpPr>
        <p:spPr/>
        <p:txBody>
          <a:bodyPr/>
          <a:lstStyle/>
          <a:p>
            <a:pPr>
              <a:defRPr/>
            </a:pPr>
            <a:fld id="{8D1653A2-B836-4A49-A57B-C0259A0BD9E9}" type="slidenum">
              <a:rPr lang="en-US" smtClean="0"/>
              <a:pPr>
                <a:defRPr/>
              </a:pPr>
              <a:t>4</a:t>
            </a:fld>
            <a:endParaRPr lang="en-US"/>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32750" cy="669925"/>
          </a:xfrm>
          <a:solidFill>
            <a:srgbClr val="FFC000"/>
          </a:solidFill>
        </p:spPr>
        <p:txBody>
          <a:bodyPr>
            <a:normAutofit/>
          </a:bodyPr>
          <a:lstStyle/>
          <a:p>
            <a:pPr algn="ctr" eaLnBrk="1" hangingPunct="1">
              <a:defRPr/>
            </a:pPr>
            <a:r>
              <a:rPr lang="en-US" sz="3200" b="0" dirty="0" smtClean="0">
                <a:solidFill>
                  <a:schemeClr val="tx1"/>
                </a:solidFill>
                <a:effectLst>
                  <a:outerShdw blurRad="38100" dist="38100" dir="2700000" algn="tl">
                    <a:srgbClr val="FFFFFF"/>
                  </a:outerShdw>
                </a:effectLst>
              </a:rPr>
              <a:t>Four Buckets of the New Coverage Continuum</a:t>
            </a:r>
          </a:p>
        </p:txBody>
      </p:sp>
      <p:sp>
        <p:nvSpPr>
          <p:cNvPr id="159746" name="Content Placeholder 2"/>
          <p:cNvSpPr>
            <a:spLocks noGrp="1"/>
          </p:cNvSpPr>
          <p:nvPr>
            <p:ph idx="1"/>
          </p:nvPr>
        </p:nvSpPr>
        <p:spPr>
          <a:xfrm>
            <a:off x="460375" y="1417638"/>
            <a:ext cx="8183563" cy="1706562"/>
          </a:xfrm>
        </p:spPr>
        <p:txBody>
          <a:bodyPr/>
          <a:lstStyle/>
          <a:p>
            <a:pPr eaLnBrk="1" hangingPunct="1"/>
            <a:r>
              <a:rPr lang="en-US" sz="2000" smtClean="0"/>
              <a:t>Existing Medicaid – Currently Covered</a:t>
            </a:r>
          </a:p>
          <a:p>
            <a:pPr eaLnBrk="1" hangingPunct="1"/>
            <a:r>
              <a:rPr lang="en-US" sz="2000" smtClean="0"/>
              <a:t>Medicaid Expansion – up to 138% FPL </a:t>
            </a:r>
          </a:p>
          <a:p>
            <a:pPr eaLnBrk="1" hangingPunct="1"/>
            <a:r>
              <a:rPr lang="en-US" sz="2000" smtClean="0"/>
              <a:t>Duals (Medicaid &amp; Medicare Eligible) – Poor, sick, disabled, aging</a:t>
            </a:r>
          </a:p>
          <a:p>
            <a:pPr eaLnBrk="1" hangingPunct="1"/>
            <a:r>
              <a:rPr lang="en-US" sz="2000" smtClean="0"/>
              <a:t>Health Benefit Exchange – 138% - 400% FPL</a:t>
            </a:r>
          </a:p>
        </p:txBody>
      </p:sp>
      <p:sp>
        <p:nvSpPr>
          <p:cNvPr id="3" name="Slide Number Placeholder 2"/>
          <p:cNvSpPr>
            <a:spLocks noGrp="1"/>
          </p:cNvSpPr>
          <p:nvPr>
            <p:ph type="sldNum" sz="quarter" idx="12"/>
          </p:nvPr>
        </p:nvSpPr>
        <p:spPr/>
        <p:txBody>
          <a:bodyPr/>
          <a:lstStyle/>
          <a:p>
            <a:pPr>
              <a:defRPr/>
            </a:pPr>
            <a:fld id="{E2F9D74C-073E-440B-9870-684F2827210B}" type="slidenum">
              <a:rPr lang="en-US" smtClean="0"/>
              <a:pPr>
                <a:defRPr/>
              </a:pPr>
              <a:t>40</a:t>
            </a:fld>
            <a:endParaRPr lang="en-US"/>
          </a:p>
        </p:txBody>
      </p:sp>
      <p:pic>
        <p:nvPicPr>
          <p:cNvPr id="159748" name="Picture 2"/>
          <p:cNvPicPr>
            <a:picLocks noChangeAspect="1" noChangeArrowheads="1"/>
          </p:cNvPicPr>
          <p:nvPr/>
        </p:nvPicPr>
        <p:blipFill>
          <a:blip r:embed="rId3" cstate="print"/>
          <a:srcRect/>
          <a:stretch>
            <a:fillRect/>
          </a:stretch>
        </p:blipFill>
        <p:spPr bwMode="auto">
          <a:xfrm>
            <a:off x="762000" y="3573463"/>
            <a:ext cx="1752600" cy="1824037"/>
          </a:xfrm>
          <a:prstGeom prst="rect">
            <a:avLst/>
          </a:prstGeom>
          <a:noFill/>
          <a:ln w="9525">
            <a:noFill/>
            <a:miter lim="800000"/>
            <a:headEnd/>
            <a:tailEnd/>
          </a:ln>
        </p:spPr>
      </p:pic>
      <p:pic>
        <p:nvPicPr>
          <p:cNvPr id="159749" name="Picture 3"/>
          <p:cNvPicPr>
            <a:picLocks noChangeAspect="1" noChangeArrowheads="1"/>
          </p:cNvPicPr>
          <p:nvPr/>
        </p:nvPicPr>
        <p:blipFill>
          <a:blip r:embed="rId4" cstate="print"/>
          <a:srcRect/>
          <a:stretch>
            <a:fillRect/>
          </a:stretch>
        </p:blipFill>
        <p:spPr bwMode="auto">
          <a:xfrm>
            <a:off x="2743200" y="3567113"/>
            <a:ext cx="1808163" cy="1825625"/>
          </a:xfrm>
          <a:prstGeom prst="rect">
            <a:avLst/>
          </a:prstGeom>
          <a:noFill/>
          <a:ln w="9525">
            <a:noFill/>
            <a:miter lim="800000"/>
            <a:headEnd/>
            <a:tailEnd/>
          </a:ln>
        </p:spPr>
      </p:pic>
      <p:pic>
        <p:nvPicPr>
          <p:cNvPr id="159750" name="Picture 2"/>
          <p:cNvPicPr>
            <a:picLocks noChangeAspect="1" noChangeArrowheads="1"/>
          </p:cNvPicPr>
          <p:nvPr/>
        </p:nvPicPr>
        <p:blipFill>
          <a:blip r:embed="rId5" cstate="print"/>
          <a:srcRect/>
          <a:stretch>
            <a:fillRect/>
          </a:stretch>
        </p:blipFill>
        <p:spPr bwMode="auto">
          <a:xfrm>
            <a:off x="4838700" y="3573463"/>
            <a:ext cx="1768475" cy="1824037"/>
          </a:xfrm>
          <a:prstGeom prst="rect">
            <a:avLst/>
          </a:prstGeom>
          <a:noFill/>
          <a:ln w="9525">
            <a:noFill/>
            <a:miter lim="800000"/>
            <a:headEnd/>
            <a:tailEnd/>
          </a:ln>
        </p:spPr>
      </p:pic>
      <p:pic>
        <p:nvPicPr>
          <p:cNvPr id="159751" name="Picture 3"/>
          <p:cNvPicPr>
            <a:picLocks noChangeAspect="1" noChangeArrowheads="1"/>
          </p:cNvPicPr>
          <p:nvPr/>
        </p:nvPicPr>
        <p:blipFill>
          <a:blip r:embed="rId6" cstate="print"/>
          <a:srcRect/>
          <a:stretch>
            <a:fillRect/>
          </a:stretch>
        </p:blipFill>
        <p:spPr bwMode="auto">
          <a:xfrm>
            <a:off x="6781800" y="3594100"/>
            <a:ext cx="1784350" cy="1825625"/>
          </a:xfrm>
          <a:prstGeom prst="rect">
            <a:avLst/>
          </a:prstGeom>
          <a:noFill/>
          <a:ln w="9525">
            <a:noFill/>
            <a:miter lim="800000"/>
            <a:headEnd/>
            <a:tailEnd/>
          </a:ln>
        </p:spPr>
      </p:pic>
      <p:cxnSp>
        <p:nvCxnSpPr>
          <p:cNvPr id="18" name="Straight Connector 17"/>
          <p:cNvCxnSpPr/>
          <p:nvPr/>
        </p:nvCxnSpPr>
        <p:spPr>
          <a:xfrm flipH="1">
            <a:off x="3671888" y="5397500"/>
            <a:ext cx="0" cy="24447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734050" y="5397500"/>
            <a:ext cx="0" cy="24606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638300" y="5391150"/>
            <a:ext cx="0" cy="24606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8300" y="5637213"/>
            <a:ext cx="40957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9756" name="TextBox 22"/>
          <p:cNvSpPr txBox="1">
            <a:spLocks noChangeArrowheads="1"/>
          </p:cNvSpPr>
          <p:nvPr/>
        </p:nvSpPr>
        <p:spPr bwMode="auto">
          <a:xfrm>
            <a:off x="762000" y="5651500"/>
            <a:ext cx="5424488" cy="307975"/>
          </a:xfrm>
          <a:prstGeom prst="rect">
            <a:avLst/>
          </a:prstGeom>
          <a:noFill/>
          <a:ln w="9525">
            <a:noFill/>
            <a:miter lim="800000"/>
            <a:headEnd/>
            <a:tailEnd/>
          </a:ln>
        </p:spPr>
        <p:txBody>
          <a:bodyPr wrap="none">
            <a:spAutoFit/>
          </a:bodyPr>
          <a:lstStyle/>
          <a:p>
            <a:pPr algn="ctr"/>
            <a:r>
              <a:rPr lang="en-US" sz="1400" b="1"/>
              <a:t>Eligible for Health Home Services under Section 2703 of ACA </a:t>
            </a:r>
          </a:p>
        </p:txBody>
      </p:sp>
      <p:pic>
        <p:nvPicPr>
          <p:cNvPr id="159757" name="Picture 2" descr="http://cdblog.centraldesktop.com/Workspace%20Toolkit.jpg"/>
          <p:cNvPicPr>
            <a:picLocks noChangeAspect="1" noChangeArrowheads="1"/>
          </p:cNvPicPr>
          <p:nvPr/>
        </p:nvPicPr>
        <p:blipFill>
          <a:blip r:embed="rId7" cstate="print"/>
          <a:srcRect/>
          <a:stretch>
            <a:fillRect/>
          </a:stretch>
        </p:blipFill>
        <p:spPr bwMode="auto">
          <a:xfrm>
            <a:off x="8272463" y="1166813"/>
            <a:ext cx="795337"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0033BDC-1607-4DC1-9BD2-47CC19ABEDC4}" type="slidenum">
              <a:rPr lang="en-US" smtClean="0"/>
              <a:pPr>
                <a:defRPr/>
              </a:pPr>
              <a:t>41</a:t>
            </a:fld>
            <a:endParaRPr lang="en-US"/>
          </a:p>
        </p:txBody>
      </p:sp>
      <p:sp>
        <p:nvSpPr>
          <p:cNvPr id="113667" name="Rectangle 3"/>
          <p:cNvSpPr>
            <a:spLocks noGrp="1"/>
          </p:cNvSpPr>
          <p:nvPr>
            <p:ph type="body" idx="4294967295"/>
          </p:nvPr>
        </p:nvSpPr>
        <p:spPr>
          <a:xfrm>
            <a:off x="609600" y="931863"/>
            <a:ext cx="7573963" cy="4187825"/>
          </a:xfrm>
        </p:spPr>
        <p:txBody>
          <a:bodyPr/>
          <a:lstStyle/>
          <a:p>
            <a:pPr marL="0" indent="0" eaLnBrk="1" hangingPunct="1">
              <a:buFont typeface="Wingdings 2" pitchFamily="18" charset="2"/>
              <a:buNone/>
              <a:defRPr/>
            </a:pPr>
            <a:r>
              <a:rPr lang="en-US" sz="3000" b="1" dirty="0" smtClean="0"/>
              <a:t>Transitions for </a:t>
            </a:r>
            <a:r>
              <a:rPr lang="en-US" sz="3000" b="1" u="sng" dirty="0" smtClean="0"/>
              <a:t>Your</a:t>
            </a:r>
            <a:r>
              <a:rPr lang="en-US" sz="3000" b="1" dirty="0" smtClean="0"/>
              <a:t> State</a:t>
            </a:r>
            <a:endParaRPr lang="en-US" sz="2600" dirty="0" smtClean="0"/>
          </a:p>
          <a:p>
            <a:pPr lvl="1" eaLnBrk="1" hangingPunct="1">
              <a:buFont typeface="Arial" pitchFamily="34" charset="0"/>
              <a:buChar char="•"/>
              <a:defRPr/>
            </a:pPr>
            <a:r>
              <a:rPr lang="en-US" sz="2600" dirty="0" smtClean="0"/>
              <a:t>Plan to avoid disruptions</a:t>
            </a:r>
            <a:endParaRPr lang="en-US" sz="2600" dirty="0"/>
          </a:p>
          <a:p>
            <a:pPr marL="1200150" lvl="2" indent="-285750" eaLnBrk="1" hangingPunct="1">
              <a:buFont typeface="Arial" pitchFamily="34" charset="0"/>
              <a:buChar char="•"/>
              <a:defRPr/>
            </a:pPr>
            <a:r>
              <a:rPr lang="en-US" sz="2600" dirty="0" smtClean="0"/>
              <a:t>map </a:t>
            </a:r>
            <a:r>
              <a:rPr lang="en-US" sz="2600" dirty="0"/>
              <a:t>how people are </a:t>
            </a:r>
            <a:r>
              <a:rPr lang="en-US" sz="2600" dirty="0" smtClean="0"/>
              <a:t>currently covered</a:t>
            </a:r>
            <a:endParaRPr lang="en-US" sz="2600" dirty="0"/>
          </a:p>
          <a:p>
            <a:pPr marL="1200150" lvl="2" indent="-285750" eaLnBrk="1" hangingPunct="1">
              <a:buFont typeface="Arial" pitchFamily="34" charset="0"/>
              <a:buChar char="•"/>
              <a:defRPr/>
            </a:pPr>
            <a:r>
              <a:rPr lang="en-US" sz="2600" dirty="0"/>
              <a:t>imagine how they will be </a:t>
            </a:r>
            <a:r>
              <a:rPr lang="en-US" sz="2600" dirty="0" smtClean="0"/>
              <a:t>covered in the future</a:t>
            </a:r>
            <a:endParaRPr lang="en-US" sz="2600" dirty="0"/>
          </a:p>
          <a:p>
            <a:pPr marL="1200150" lvl="2" indent="-285750" eaLnBrk="1" hangingPunct="1">
              <a:buFont typeface="Arial" pitchFamily="34" charset="0"/>
              <a:buChar char="•"/>
              <a:defRPr/>
            </a:pPr>
            <a:r>
              <a:rPr lang="en-US" sz="2600" dirty="0"/>
              <a:t>plan for the transition to new coverage </a:t>
            </a:r>
            <a:r>
              <a:rPr lang="en-US" sz="2600" dirty="0" smtClean="0"/>
              <a:t>options</a:t>
            </a:r>
          </a:p>
          <a:p>
            <a:pPr marL="742950" lvl="1" indent="-285750" eaLnBrk="1" hangingPunct="1">
              <a:buFont typeface="Arial" pitchFamily="34" charset="0"/>
              <a:buChar char="•"/>
              <a:defRPr/>
            </a:pPr>
            <a:r>
              <a:rPr lang="en-US" sz="2600" dirty="0" smtClean="0"/>
              <a:t>Some </a:t>
            </a:r>
            <a:r>
              <a:rPr lang="en-US" sz="2600" dirty="0"/>
              <a:t>clients will not face the same transitions</a:t>
            </a:r>
          </a:p>
          <a:p>
            <a:pPr marL="1200150" lvl="2" indent="-285750" eaLnBrk="1" hangingPunct="1">
              <a:buFont typeface="Arial" pitchFamily="34" charset="0"/>
              <a:buChar char="•"/>
              <a:defRPr/>
            </a:pPr>
            <a:r>
              <a:rPr lang="en-US" sz="2600" dirty="0"/>
              <a:t>Medicare</a:t>
            </a:r>
          </a:p>
          <a:p>
            <a:pPr marL="1200150" lvl="2" indent="-285750" eaLnBrk="1" hangingPunct="1">
              <a:buFont typeface="Arial" pitchFamily="34" charset="0"/>
              <a:buChar char="•"/>
              <a:defRPr/>
            </a:pPr>
            <a:r>
              <a:rPr lang="en-US" sz="2600" dirty="0" smtClean="0"/>
              <a:t>Employer-Sponsored or “Group” Insurance</a:t>
            </a:r>
          </a:p>
          <a:p>
            <a:pPr marL="914400" lvl="2" indent="0" eaLnBrk="1" hangingPunct="1">
              <a:buFont typeface="Wingdings 2" pitchFamily="18" charset="2"/>
              <a:buNone/>
              <a:defRPr/>
            </a:pPr>
            <a:endParaRPr lang="en-US" sz="2600" dirty="0"/>
          </a:p>
          <a:p>
            <a:pPr marL="914400" lvl="2" indent="0" eaLnBrk="1" hangingPunct="1">
              <a:buFont typeface="Wingdings 2" pitchFamily="18" charset="2"/>
              <a:buNone/>
              <a:defRPr/>
            </a:pPr>
            <a:r>
              <a:rPr lang="en-US" sz="2600" b="1" dirty="0" smtClean="0"/>
              <a:t> </a:t>
            </a:r>
            <a:endParaRPr lang="en-US" sz="2600" dirty="0" smtClean="0"/>
          </a:p>
        </p:txBody>
      </p:sp>
      <p:pic>
        <p:nvPicPr>
          <p:cNvPr id="161795" name="Picture 2" descr="http://blog.timesunion.com/opinion/files/2011/07/0721_WVquestionindependent.jpg"/>
          <p:cNvPicPr>
            <a:picLocks noChangeAspect="1" noChangeArrowheads="1"/>
          </p:cNvPicPr>
          <p:nvPr/>
        </p:nvPicPr>
        <p:blipFill>
          <a:blip r:embed="rId2" cstate="print"/>
          <a:srcRect/>
          <a:stretch>
            <a:fillRect/>
          </a:stretch>
        </p:blipFill>
        <p:spPr bwMode="auto">
          <a:xfrm>
            <a:off x="5410200" y="228600"/>
            <a:ext cx="1600200" cy="1600200"/>
          </a:xfrm>
          <a:prstGeom prst="rect">
            <a:avLst/>
          </a:prstGeom>
          <a:noFill/>
          <a:ln w="9525">
            <a:noFill/>
            <a:miter lim="800000"/>
            <a:headEnd/>
            <a:tailEnd/>
          </a:ln>
        </p:spPr>
      </p:pic>
      <p:sp>
        <p:nvSpPr>
          <p:cNvPr id="2" name="TextBox 1"/>
          <p:cNvSpPr txBox="1"/>
          <p:nvPr/>
        </p:nvSpPr>
        <p:spPr>
          <a:xfrm>
            <a:off x="928688" y="5486400"/>
            <a:ext cx="7391400" cy="769938"/>
          </a:xfrm>
          <a:prstGeom prst="rect">
            <a:avLst/>
          </a:prstGeom>
          <a:solidFill>
            <a:schemeClr val="tx1">
              <a:lumMod val="95000"/>
              <a:lumOff val="5000"/>
            </a:schemeClr>
          </a:solidFill>
          <a:ln>
            <a:noFill/>
          </a:ln>
        </p:spPr>
        <p:txBody>
          <a:bodyPr>
            <a:spAutoFit/>
          </a:bodyPr>
          <a:lstStyle/>
          <a:p>
            <a:pPr marL="0" lvl="2" algn="ctr">
              <a:defRPr/>
            </a:pPr>
            <a:r>
              <a:rPr lang="en-US" sz="2600" b="1" dirty="0">
                <a:solidFill>
                  <a:schemeClr val="bg1"/>
                </a:solidFill>
                <a:latin typeface="+mj-lt"/>
              </a:rPr>
              <a:t>Goal is to have seamless, continuous coverage</a:t>
            </a:r>
          </a:p>
          <a:p>
            <a:pPr algn="ctr">
              <a:defRPr/>
            </a:pPr>
            <a:endParaRPr lang="en-US" dirty="0">
              <a:solidFill>
                <a:schemeClr val="bg1">
                  <a:lumMod val="75000"/>
                </a:schemeClr>
              </a:solidFill>
              <a:latin typeface="+mj-lt"/>
            </a:endParaRPr>
          </a:p>
        </p:txBody>
      </p:sp>
      <p:pic>
        <p:nvPicPr>
          <p:cNvPr id="161797" name="Picture 2" descr="http://cdblog.centraldesktop.com/Workspace%20Toolkit.jpg"/>
          <p:cNvPicPr>
            <a:picLocks noChangeAspect="1" noChangeArrowheads="1"/>
          </p:cNvPicPr>
          <p:nvPr/>
        </p:nvPicPr>
        <p:blipFill>
          <a:blip r:embed="rId3" cstate="print"/>
          <a:srcRect/>
          <a:stretch>
            <a:fillRect/>
          </a:stretch>
        </p:blipFill>
        <p:spPr bwMode="auto">
          <a:xfrm>
            <a:off x="8153400" y="228600"/>
            <a:ext cx="79533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Number Placeholder 10"/>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lnSpc>
                <a:spcPct val="80000"/>
              </a:lnSpc>
              <a:spcBef>
                <a:spcPct val="0"/>
              </a:spcBef>
              <a:spcAft>
                <a:spcPct val="0"/>
              </a:spcAft>
            </a:pPr>
            <a:fld id="{1F8E0ABF-60B5-4AC7-B951-475FDAA43157}" type="slidenum">
              <a:rPr lang="en-US" sz="1200" smtClean="0">
                <a:solidFill>
                  <a:srgbClr val="FFFFFF"/>
                </a:solidFill>
                <a:latin typeface="Tw Cen MT" pitchFamily="34" charset="0"/>
                <a:ea typeface="ＭＳ Ｐゴシック" pitchFamily="34" charset="-128"/>
              </a:rPr>
              <a:pPr fontAlgn="base">
                <a:lnSpc>
                  <a:spcPct val="80000"/>
                </a:lnSpc>
                <a:spcBef>
                  <a:spcPct val="0"/>
                </a:spcBef>
                <a:spcAft>
                  <a:spcPct val="0"/>
                </a:spcAft>
              </a:pPr>
              <a:t>42</a:t>
            </a:fld>
            <a:endParaRPr lang="en-US" sz="1200" smtClean="0">
              <a:solidFill>
                <a:srgbClr val="FFFFFF"/>
              </a:solidFill>
              <a:latin typeface="Tw Cen MT" pitchFamily="34" charset="0"/>
              <a:ea typeface="ＭＳ Ｐゴシック" pitchFamily="34" charset="-128"/>
            </a:endParaRPr>
          </a:p>
        </p:txBody>
      </p:sp>
      <p:sp>
        <p:nvSpPr>
          <p:cNvPr id="162818" name="Content Placeholder 9"/>
          <p:cNvSpPr>
            <a:spLocks noGrp="1"/>
          </p:cNvSpPr>
          <p:nvPr>
            <p:ph idx="4294967295"/>
          </p:nvPr>
        </p:nvSpPr>
        <p:spPr>
          <a:xfrm>
            <a:off x="6200775" y="1219200"/>
            <a:ext cx="2506663" cy="4525963"/>
          </a:xfrm>
        </p:spPr>
        <p:txBody>
          <a:bodyPr/>
          <a:lstStyle/>
          <a:p>
            <a:pPr eaLnBrk="1" hangingPunct="1">
              <a:lnSpc>
                <a:spcPct val="80000"/>
              </a:lnSpc>
            </a:pPr>
            <a:r>
              <a:rPr lang="en-US" sz="1500" smtClean="0">
                <a:ea typeface="ＭＳ Ｐゴシック" pitchFamily="34" charset="-128"/>
              </a:rPr>
              <a:t>Who is in charge of reform readiness and overall National HIV/AIDS Strategy at the state level?</a:t>
            </a:r>
          </a:p>
          <a:p>
            <a:pPr eaLnBrk="1" hangingPunct="1">
              <a:lnSpc>
                <a:spcPct val="80000"/>
              </a:lnSpc>
            </a:pPr>
            <a:r>
              <a:rPr lang="en-US" sz="1500" smtClean="0">
                <a:ea typeface="ＭＳ Ｐゴシック" pitchFamily="34" charset="-128"/>
              </a:rPr>
              <a:t>State-level connections required for Medicaid, public health, corrections, education, housing, etc. – State AIDS Director’s do not have authority over Medicaid or other critical areas – how are partnerships going to be formed?  </a:t>
            </a:r>
          </a:p>
          <a:p>
            <a:pPr eaLnBrk="1" hangingPunct="1">
              <a:lnSpc>
                <a:spcPct val="80000"/>
              </a:lnSpc>
            </a:pPr>
            <a:r>
              <a:rPr lang="en-US" sz="1500" smtClean="0">
                <a:ea typeface="ＭＳ Ｐゴシック" pitchFamily="34" charset="-128"/>
              </a:rPr>
              <a:t>A new way of doing business – those states already underway with reform have not yet prioritized chronic, communicable disease.</a:t>
            </a:r>
          </a:p>
        </p:txBody>
      </p:sp>
      <p:sp>
        <p:nvSpPr>
          <p:cNvPr id="26629" name="Title 5"/>
          <p:cNvSpPr>
            <a:spLocks noGrp="1"/>
          </p:cNvSpPr>
          <p:nvPr>
            <p:ph type="title" idx="4294967295"/>
          </p:nvPr>
        </p:nvSpPr>
        <p:spPr>
          <a:xfrm>
            <a:off x="2057400" y="533400"/>
            <a:ext cx="3505200" cy="609600"/>
          </a:xfrm>
        </p:spPr>
        <p:txBody>
          <a:bodyPr>
            <a:normAutofit/>
          </a:bodyPr>
          <a:lstStyle/>
          <a:p>
            <a:pPr eaLnBrk="1" hangingPunct="1">
              <a:defRPr/>
            </a:pPr>
            <a:r>
              <a:rPr lang="en-US" sz="3200" dirty="0" smtClean="0">
                <a:solidFill>
                  <a:srgbClr val="000000"/>
                </a:solidFill>
                <a:effectLst>
                  <a:outerShdw blurRad="38100" dist="38100" dir="2700000" algn="tl">
                    <a:srgbClr val="FFFFFF"/>
                  </a:outerShdw>
                </a:effectLst>
                <a:ea typeface="ＭＳ Ｐゴシック" pitchFamily="34" charset="-128"/>
              </a:rPr>
              <a:t>State-Level Control</a:t>
            </a:r>
          </a:p>
        </p:txBody>
      </p:sp>
      <p:pic>
        <p:nvPicPr>
          <p:cNvPr id="162820" name="Picture 7" descr="Manymasters.pdf"/>
          <p:cNvPicPr>
            <a:picLocks noChangeAspect="1"/>
          </p:cNvPicPr>
          <p:nvPr/>
        </p:nvPicPr>
        <p:blipFill>
          <a:blip r:embed="rId2" cstate="print"/>
          <a:srcRect/>
          <a:stretch>
            <a:fillRect/>
          </a:stretch>
        </p:blipFill>
        <p:spPr bwMode="auto">
          <a:xfrm>
            <a:off x="304800" y="1143000"/>
            <a:ext cx="5918200" cy="5353050"/>
          </a:xfrm>
          <a:prstGeom prst="rect">
            <a:avLst/>
          </a:prstGeom>
          <a:noFill/>
          <a:ln w="9525">
            <a:noFill/>
            <a:miter lim="800000"/>
            <a:headEnd/>
            <a:tailEnd/>
          </a:ln>
        </p:spPr>
      </p:pic>
      <p:pic>
        <p:nvPicPr>
          <p:cNvPr id="162821" name="Picture 2" descr="http://cdblog.centraldesktop.com/Workspace%20Toolkit.jpg"/>
          <p:cNvPicPr>
            <a:picLocks noChangeAspect="1" noChangeArrowheads="1"/>
          </p:cNvPicPr>
          <p:nvPr/>
        </p:nvPicPr>
        <p:blipFill>
          <a:blip r:embed="rId3" cstate="print"/>
          <a:srcRect/>
          <a:stretch>
            <a:fillRect/>
          </a:stretch>
        </p:blipFill>
        <p:spPr bwMode="auto">
          <a:xfrm>
            <a:off x="8153400" y="228600"/>
            <a:ext cx="79533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DBBD986-4210-4788-8437-A40E9C09359E}" type="slidenum">
              <a:rPr lang="en-US" smtClean="0"/>
              <a:pPr>
                <a:defRPr/>
              </a:pPr>
              <a:t>43</a:t>
            </a:fld>
            <a:endParaRPr lang="en-US"/>
          </a:p>
        </p:txBody>
      </p:sp>
      <p:pic>
        <p:nvPicPr>
          <p:cNvPr id="163842" name="Picture 2" descr="http://www.telesalesmagic.com/wp-content/uploads/2010/06/questions_v2-324x322.jpg"/>
          <p:cNvPicPr>
            <a:picLocks noChangeAspect="1" noChangeArrowheads="1"/>
          </p:cNvPicPr>
          <p:nvPr/>
        </p:nvPicPr>
        <p:blipFill>
          <a:blip r:embed="rId2" cstate="print"/>
          <a:srcRect/>
          <a:stretch>
            <a:fillRect/>
          </a:stretch>
        </p:blipFill>
        <p:spPr bwMode="auto">
          <a:xfrm>
            <a:off x="2286000" y="1143000"/>
            <a:ext cx="4572000"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a:xfrm>
            <a:off x="457200" y="533400"/>
            <a:ext cx="8183563" cy="1050925"/>
          </a:xfrm>
        </p:spPr>
        <p:txBody>
          <a:bodyPr/>
          <a:lstStyle/>
          <a:p>
            <a:pPr eaLnBrk="1" hangingPunct="1"/>
            <a:r>
              <a:rPr lang="en-US" sz="4400" smtClean="0">
                <a:solidFill>
                  <a:schemeClr val="tx1"/>
                </a:solidFill>
              </a:rPr>
              <a:t>Section III - Medicaid</a:t>
            </a:r>
          </a:p>
        </p:txBody>
      </p:sp>
      <p:sp>
        <p:nvSpPr>
          <p:cNvPr id="4" name="Slide Number Placeholder 3"/>
          <p:cNvSpPr>
            <a:spLocks noGrp="1"/>
          </p:cNvSpPr>
          <p:nvPr>
            <p:ph type="sldNum" sz="quarter" idx="12"/>
          </p:nvPr>
        </p:nvSpPr>
        <p:spPr/>
        <p:txBody>
          <a:bodyPr/>
          <a:lstStyle/>
          <a:p>
            <a:pPr>
              <a:defRPr/>
            </a:pPr>
            <a:fld id="{41D98343-06E5-46D5-9D32-4AABACF814B0}" type="slidenum">
              <a:rPr lang="en-US" smtClean="0"/>
              <a:pPr>
                <a:defRPr/>
              </a:pPr>
              <a:t>44</a:t>
            </a:fld>
            <a:endParaRPr lang="en-US"/>
          </a:p>
        </p:txBody>
      </p:sp>
      <p:pic>
        <p:nvPicPr>
          <p:cNvPr id="164867" name="Picture 2" descr="Medicaid.gov - Keeping America Healthy"/>
          <p:cNvPicPr>
            <a:picLocks noChangeAspect="1" noChangeArrowheads="1"/>
          </p:cNvPicPr>
          <p:nvPr/>
        </p:nvPicPr>
        <p:blipFill>
          <a:blip r:embed="rId2" cstate="print"/>
          <a:srcRect/>
          <a:stretch>
            <a:fillRect/>
          </a:stretch>
        </p:blipFill>
        <p:spPr bwMode="auto">
          <a:xfrm>
            <a:off x="1143000" y="2438400"/>
            <a:ext cx="721677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a:xfrm>
            <a:off x="533400" y="609600"/>
            <a:ext cx="8183563" cy="1050925"/>
          </a:xfrm>
        </p:spPr>
        <p:txBody>
          <a:bodyPr/>
          <a:lstStyle/>
          <a:p>
            <a:pPr eaLnBrk="1" hangingPunct="1"/>
            <a:r>
              <a:rPr lang="en-US" dirty="0" smtClean="0">
                <a:solidFill>
                  <a:schemeClr val="accent1"/>
                </a:solidFill>
              </a:rPr>
              <a:t>Section III: Standard Medicaid	</a:t>
            </a:r>
          </a:p>
        </p:txBody>
      </p:sp>
      <p:sp>
        <p:nvSpPr>
          <p:cNvPr id="3" name="Content Placeholder 2"/>
          <p:cNvSpPr>
            <a:spLocks noGrp="1"/>
          </p:cNvSpPr>
          <p:nvPr>
            <p:ph idx="1"/>
          </p:nvPr>
        </p:nvSpPr>
        <p:spPr>
          <a:xfrm>
            <a:off x="533400" y="1828800"/>
            <a:ext cx="8183563" cy="4187825"/>
          </a:xfrm>
        </p:spPr>
        <p:txBody>
          <a:bodyPr>
            <a:normAutofit lnSpcReduction="10000"/>
          </a:bodyPr>
          <a:lstStyle/>
          <a:p>
            <a:pPr lvl="1" eaLnBrk="1" hangingPunct="1">
              <a:lnSpc>
                <a:spcPct val="80000"/>
              </a:lnSpc>
              <a:defRPr/>
            </a:pPr>
            <a:r>
              <a:rPr lang="en-US" sz="2200" dirty="0" smtClean="0"/>
              <a:t>Original intent</a:t>
            </a:r>
            <a:endParaRPr lang="en-US" sz="1900" dirty="0" smtClean="0"/>
          </a:p>
          <a:p>
            <a:pPr lvl="1" eaLnBrk="1" hangingPunct="1">
              <a:lnSpc>
                <a:spcPct val="80000"/>
              </a:lnSpc>
              <a:defRPr/>
            </a:pPr>
            <a:r>
              <a:rPr lang="en-US" sz="2200" dirty="0" smtClean="0"/>
              <a:t>Current federal guidance – </a:t>
            </a:r>
            <a:r>
              <a:rPr lang="en-US" sz="2200" dirty="0" smtClean="0">
                <a:hlinkClick r:id="rId2"/>
              </a:rPr>
              <a:t>www.medicaid.gov</a:t>
            </a:r>
            <a:r>
              <a:rPr lang="en-US" sz="2200" dirty="0" smtClean="0"/>
              <a:t> </a:t>
            </a:r>
            <a:endParaRPr lang="en-US" sz="1900" dirty="0" smtClean="0"/>
          </a:p>
          <a:p>
            <a:pPr lvl="1" eaLnBrk="1" hangingPunct="1">
              <a:lnSpc>
                <a:spcPct val="80000"/>
              </a:lnSpc>
              <a:defRPr/>
            </a:pPr>
            <a:r>
              <a:rPr lang="en-US" sz="2200" dirty="0" smtClean="0"/>
              <a:t>SPA – State Plan Amendment, what’s that?</a:t>
            </a:r>
            <a:endParaRPr lang="en-US" sz="1900" dirty="0" smtClean="0"/>
          </a:p>
          <a:p>
            <a:pPr lvl="1" eaLnBrk="1" hangingPunct="1">
              <a:lnSpc>
                <a:spcPct val="80000"/>
              </a:lnSpc>
              <a:defRPr/>
            </a:pPr>
            <a:r>
              <a:rPr lang="en-US" sz="2200" dirty="0" smtClean="0"/>
              <a:t>State Plan – what’s that?</a:t>
            </a:r>
            <a:endParaRPr lang="en-US" sz="1900" dirty="0" smtClean="0"/>
          </a:p>
          <a:p>
            <a:pPr lvl="1" eaLnBrk="1" hangingPunct="1">
              <a:lnSpc>
                <a:spcPct val="80000"/>
              </a:lnSpc>
              <a:defRPr/>
            </a:pPr>
            <a:r>
              <a:rPr lang="en-US" sz="2200" dirty="0" smtClean="0"/>
              <a:t>How do we find our state’s plan and/or amendments (SPA)?</a:t>
            </a:r>
            <a:endParaRPr lang="en-US" sz="1900" dirty="0" smtClean="0"/>
          </a:p>
          <a:p>
            <a:pPr lvl="1" eaLnBrk="1" hangingPunct="1">
              <a:lnSpc>
                <a:spcPct val="80000"/>
              </a:lnSpc>
              <a:defRPr/>
            </a:pPr>
            <a:r>
              <a:rPr lang="en-US" sz="2200" dirty="0" smtClean="0"/>
              <a:t>How do we find out where our state is with Standard Medicaid Pharmacy benefits, formulary status, and % share of our state’s expenses?</a:t>
            </a:r>
          </a:p>
          <a:p>
            <a:pPr lvl="2" eaLnBrk="1" hangingPunct="1">
              <a:lnSpc>
                <a:spcPct val="80000"/>
              </a:lnSpc>
              <a:defRPr/>
            </a:pPr>
            <a:r>
              <a:rPr lang="en-US" sz="1900" dirty="0" smtClean="0">
                <a:hlinkClick r:id="rId3"/>
              </a:rPr>
              <a:t>www.statehealthfacts.org</a:t>
            </a:r>
            <a:endParaRPr lang="en-US" sz="1900" dirty="0" smtClean="0"/>
          </a:p>
          <a:p>
            <a:pPr lvl="2" eaLnBrk="1" hangingPunct="1">
              <a:lnSpc>
                <a:spcPct val="80000"/>
              </a:lnSpc>
              <a:defRPr/>
            </a:pPr>
            <a:r>
              <a:rPr lang="en-US" sz="1900" dirty="0" smtClean="0">
                <a:hlinkClick r:id="rId4"/>
              </a:rPr>
              <a:t>www.kff.org/hivaids/index.cfm</a:t>
            </a:r>
            <a:r>
              <a:rPr lang="en-US" sz="1900" dirty="0" smtClean="0"/>
              <a:t> </a:t>
            </a:r>
          </a:p>
          <a:p>
            <a:pPr lvl="1" eaLnBrk="1" hangingPunct="1">
              <a:lnSpc>
                <a:spcPct val="80000"/>
              </a:lnSpc>
              <a:defRPr/>
            </a:pPr>
            <a:r>
              <a:rPr lang="en-US" sz="2200" dirty="0" smtClean="0"/>
              <a:t>How do we find the various eligibility levels of the different standard Medicaid population?</a:t>
            </a:r>
            <a:endParaRPr lang="en-US" sz="1900" dirty="0" smtClean="0"/>
          </a:p>
          <a:p>
            <a:pPr lvl="1" eaLnBrk="1" hangingPunct="1">
              <a:lnSpc>
                <a:spcPct val="80000"/>
              </a:lnSpc>
              <a:defRPr/>
            </a:pPr>
            <a:r>
              <a:rPr lang="en-US" sz="2200" dirty="0" smtClean="0"/>
              <a:t>What is FMAP and how do we find it?</a:t>
            </a:r>
            <a:endParaRPr lang="en-US" sz="1900" dirty="0" smtClean="0"/>
          </a:p>
          <a:p>
            <a:pPr lvl="2" eaLnBrk="1" hangingPunct="1">
              <a:lnSpc>
                <a:spcPct val="80000"/>
              </a:lnSpc>
              <a:defRPr/>
            </a:pPr>
            <a:r>
              <a:rPr lang="en-US" dirty="0" smtClean="0"/>
              <a:t>US map of FMAPs </a:t>
            </a:r>
            <a:endParaRPr lang="en-US" sz="1900" dirty="0" smtClean="0"/>
          </a:p>
          <a:p>
            <a:pPr lvl="1" eaLnBrk="1" hangingPunct="1">
              <a:lnSpc>
                <a:spcPct val="80000"/>
              </a:lnSpc>
              <a:defRPr/>
            </a:pPr>
            <a:r>
              <a:rPr lang="en-US" sz="2200" dirty="0" smtClean="0"/>
              <a:t>What is Medicaid Managed Care?</a:t>
            </a:r>
            <a:endParaRPr lang="en-US" sz="1900" dirty="0" smtClean="0"/>
          </a:p>
          <a:p>
            <a:pPr eaLnBrk="1" hangingPunct="1">
              <a:lnSpc>
                <a:spcPct val="80000"/>
              </a:lnSpc>
              <a:defRPr/>
            </a:pPr>
            <a:endParaRPr lang="en-US" sz="2600" dirty="0" smtClean="0"/>
          </a:p>
        </p:txBody>
      </p:sp>
      <p:sp>
        <p:nvSpPr>
          <p:cNvPr id="4" name="Slide Number Placeholder 3"/>
          <p:cNvSpPr>
            <a:spLocks noGrp="1"/>
          </p:cNvSpPr>
          <p:nvPr>
            <p:ph type="sldNum" sz="quarter" idx="12"/>
          </p:nvPr>
        </p:nvSpPr>
        <p:spPr/>
        <p:txBody>
          <a:bodyPr/>
          <a:lstStyle/>
          <a:p>
            <a:pPr>
              <a:defRPr/>
            </a:pPr>
            <a:fld id="{CB661491-150E-4AF3-9421-2B486B34357C}"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a:xfrm>
            <a:off x="457200" y="381000"/>
            <a:ext cx="8183563" cy="1050925"/>
          </a:xfrm>
        </p:spPr>
        <p:txBody>
          <a:bodyPr/>
          <a:lstStyle/>
          <a:p>
            <a:pPr eaLnBrk="1" hangingPunct="1"/>
            <a:r>
              <a:rPr lang="en-US" smtClean="0">
                <a:solidFill>
                  <a:schemeClr val="accent1"/>
                </a:solidFill>
              </a:rPr>
              <a:t>Medicaid Managed Care</a:t>
            </a:r>
          </a:p>
        </p:txBody>
      </p:sp>
      <p:sp>
        <p:nvSpPr>
          <p:cNvPr id="166914" name="Content Placeholder 2"/>
          <p:cNvSpPr>
            <a:spLocks noGrp="1"/>
          </p:cNvSpPr>
          <p:nvPr>
            <p:ph idx="1"/>
          </p:nvPr>
        </p:nvSpPr>
        <p:spPr>
          <a:xfrm>
            <a:off x="381000" y="1676400"/>
            <a:ext cx="7848600" cy="3429000"/>
          </a:xfrm>
        </p:spPr>
        <p:txBody>
          <a:bodyPr/>
          <a:lstStyle/>
          <a:p>
            <a:pPr eaLnBrk="1" hangingPunct="1"/>
            <a:r>
              <a:rPr lang="en-US" sz="2500" b="1" smtClean="0"/>
              <a:t>Medicaid Managed Care</a:t>
            </a:r>
            <a:r>
              <a:rPr lang="en-US" sz="2500" smtClean="0"/>
              <a:t> provides for the delivery of Medicaid health benefits and additional services in the United Stated through an arrangement between a state Medicaid agency and Managed Care Organizations that accept a set payment – “capitation” – for these services.</a:t>
            </a:r>
          </a:p>
        </p:txBody>
      </p:sp>
      <p:sp>
        <p:nvSpPr>
          <p:cNvPr id="4" name="Slide Number Placeholder 3"/>
          <p:cNvSpPr>
            <a:spLocks noGrp="1"/>
          </p:cNvSpPr>
          <p:nvPr>
            <p:ph type="sldNum" sz="quarter" idx="12"/>
          </p:nvPr>
        </p:nvSpPr>
        <p:spPr/>
        <p:txBody>
          <a:bodyPr/>
          <a:lstStyle/>
          <a:p>
            <a:pPr>
              <a:defRPr/>
            </a:pPr>
            <a:fld id="{8ABC9A7F-8182-42E5-8789-669E37AA58CE}"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a:xfrm>
            <a:off x="457200" y="304800"/>
            <a:ext cx="8183563" cy="1050925"/>
          </a:xfrm>
        </p:spPr>
        <p:txBody>
          <a:bodyPr/>
          <a:lstStyle/>
          <a:p>
            <a:pPr eaLnBrk="1" hangingPunct="1"/>
            <a:r>
              <a:rPr lang="en-US" smtClean="0">
                <a:solidFill>
                  <a:schemeClr val="accent1"/>
                </a:solidFill>
              </a:rPr>
              <a:t>Managed Care Organizations (MCOs)</a:t>
            </a:r>
          </a:p>
        </p:txBody>
      </p:sp>
      <p:sp>
        <p:nvSpPr>
          <p:cNvPr id="167938" name="Content Placeholder 2"/>
          <p:cNvSpPr>
            <a:spLocks noGrp="1"/>
          </p:cNvSpPr>
          <p:nvPr>
            <p:ph idx="1"/>
          </p:nvPr>
        </p:nvSpPr>
        <p:spPr>
          <a:xfrm>
            <a:off x="381000" y="1524000"/>
            <a:ext cx="8183563" cy="4187825"/>
          </a:xfrm>
        </p:spPr>
        <p:txBody>
          <a:bodyPr/>
          <a:lstStyle/>
          <a:p>
            <a:pPr eaLnBrk="1" hangingPunct="1"/>
            <a:r>
              <a:rPr lang="en-US" sz="2500" smtClean="0"/>
              <a:t>An </a:t>
            </a:r>
            <a:r>
              <a:rPr lang="en-US" sz="2500" b="1" smtClean="0"/>
              <a:t>MCO (Managed Care Organization) </a:t>
            </a:r>
            <a:r>
              <a:rPr lang="en-US" sz="2500" smtClean="0"/>
              <a:t>health plan is a group of doctors and other health care providers who work together to provide health care for their members. The doctors and other health care providers agree to follow certain rules about how they provide services. When you enroll in an MCO, you select a primary care doctor who is part of that MCO to do your checkups, provide basic care, and make referrals. If you need to see a specialist, you see a specialist who is part of your MCO.</a:t>
            </a:r>
          </a:p>
        </p:txBody>
      </p:sp>
      <p:sp>
        <p:nvSpPr>
          <p:cNvPr id="4" name="Slide Number Placeholder 3"/>
          <p:cNvSpPr>
            <a:spLocks noGrp="1"/>
          </p:cNvSpPr>
          <p:nvPr>
            <p:ph type="sldNum" sz="quarter" idx="12"/>
          </p:nvPr>
        </p:nvSpPr>
        <p:spPr/>
        <p:txBody>
          <a:bodyPr/>
          <a:lstStyle/>
          <a:p>
            <a:pPr>
              <a:defRPr/>
            </a:pPr>
            <a:fld id="{E176307B-91E7-4B4A-A5DE-E3643B30D079}"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612775" y="228600"/>
            <a:ext cx="8153400" cy="990600"/>
          </a:xfrm>
        </p:spPr>
        <p:txBody>
          <a:bodyPr/>
          <a:lstStyle/>
          <a:p>
            <a:pPr eaLnBrk="1" hangingPunct="1"/>
            <a:r>
              <a:rPr lang="en-US" smtClean="0">
                <a:solidFill>
                  <a:srgbClr val="000000"/>
                </a:solidFill>
                <a:ea typeface="ＭＳ Ｐゴシック" pitchFamily="34" charset="-128"/>
              </a:rPr>
              <a:t>What Is Medicaid?</a:t>
            </a:r>
          </a:p>
        </p:txBody>
      </p:sp>
      <p:sp>
        <p:nvSpPr>
          <p:cNvPr id="173058" name="Rectangle 3"/>
          <p:cNvSpPr>
            <a:spLocks noGrp="1" noChangeArrowheads="1"/>
          </p:cNvSpPr>
          <p:nvPr>
            <p:ph idx="1"/>
          </p:nvPr>
        </p:nvSpPr>
        <p:spPr>
          <a:xfrm>
            <a:off x="533400" y="1674813"/>
            <a:ext cx="8229600" cy="2895600"/>
          </a:xfrm>
        </p:spPr>
        <p:txBody>
          <a:bodyPr/>
          <a:lstStyle/>
          <a:p>
            <a:pPr eaLnBrk="1" hangingPunct="1">
              <a:lnSpc>
                <a:spcPct val="80000"/>
              </a:lnSpc>
            </a:pPr>
            <a:r>
              <a:rPr lang="en-US" sz="2400" smtClean="0">
                <a:ea typeface="ＭＳ Ｐゴシック" pitchFamily="34" charset="-128"/>
              </a:rPr>
              <a:t>State-administered and funded by both federal and state governments</a:t>
            </a:r>
          </a:p>
          <a:p>
            <a:pPr eaLnBrk="1" hangingPunct="1">
              <a:lnSpc>
                <a:spcPct val="80000"/>
              </a:lnSpc>
            </a:pPr>
            <a:r>
              <a:rPr lang="en-US" sz="2400" smtClean="0">
                <a:ea typeface="ＭＳ Ｐゴシック" pitchFamily="34" charset="-128"/>
              </a:rPr>
              <a:t>Means-tested entitlement program </a:t>
            </a:r>
          </a:p>
          <a:p>
            <a:pPr lvl="1" eaLnBrk="1" hangingPunct="1">
              <a:lnSpc>
                <a:spcPct val="80000"/>
              </a:lnSpc>
            </a:pPr>
            <a:r>
              <a:rPr lang="en-US" sz="2000" smtClean="0">
                <a:ea typeface="ＭＳ Ｐゴシック" pitchFamily="34" charset="-128"/>
              </a:rPr>
              <a:t>Means tested: strict income requirements</a:t>
            </a:r>
          </a:p>
          <a:p>
            <a:pPr lvl="1" eaLnBrk="1" hangingPunct="1">
              <a:lnSpc>
                <a:spcPct val="80000"/>
              </a:lnSpc>
            </a:pPr>
            <a:r>
              <a:rPr lang="en-US" sz="2000" smtClean="0">
                <a:ea typeface="ＭＳ Ｐゴシック" pitchFamily="34" charset="-128"/>
              </a:rPr>
              <a:t>Entitlement: funding and enrollment are uncapped</a:t>
            </a:r>
          </a:p>
          <a:p>
            <a:pPr eaLnBrk="1" hangingPunct="1">
              <a:lnSpc>
                <a:spcPct val="80000"/>
              </a:lnSpc>
            </a:pPr>
            <a:r>
              <a:rPr lang="en-US" sz="2400" smtClean="0">
                <a:ea typeface="ＭＳ Ｐゴシック" pitchFamily="34" charset="-128"/>
              </a:rPr>
              <a:t>Largest funder of health services for the nation’s poorest residents</a:t>
            </a:r>
          </a:p>
        </p:txBody>
      </p:sp>
      <p:sp>
        <p:nvSpPr>
          <p:cNvPr id="173059" name="Slide Number Placeholder 20"/>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lnSpc>
                <a:spcPct val="80000"/>
              </a:lnSpc>
              <a:spcBef>
                <a:spcPct val="0"/>
              </a:spcBef>
              <a:spcAft>
                <a:spcPct val="0"/>
              </a:spcAft>
            </a:pPr>
            <a:fld id="{93B3C25A-7994-45F9-A4F9-F5CCEE29E75B}" type="slidenum">
              <a:rPr lang="en-US" sz="1200" smtClean="0">
                <a:solidFill>
                  <a:srgbClr val="FFFFFF"/>
                </a:solidFill>
                <a:latin typeface="Tw Cen MT" pitchFamily="34" charset="0"/>
                <a:ea typeface="ＭＳ Ｐゴシック" pitchFamily="34" charset="-128"/>
              </a:rPr>
              <a:pPr fontAlgn="base">
                <a:lnSpc>
                  <a:spcPct val="80000"/>
                </a:lnSpc>
                <a:spcBef>
                  <a:spcPct val="0"/>
                </a:spcBef>
                <a:spcAft>
                  <a:spcPct val="0"/>
                </a:spcAft>
              </a:pPr>
              <a:t>48</a:t>
            </a:fld>
            <a:endParaRPr lang="en-US" sz="1200" smtClean="0">
              <a:solidFill>
                <a:srgbClr val="FFFFFF"/>
              </a:solidFill>
              <a:latin typeface="Tw Cen MT" pitchFamily="34" charset="0"/>
              <a:ea typeface="ＭＳ Ｐゴシック" pitchFamily="34" charset="-128"/>
            </a:endParaRPr>
          </a:p>
        </p:txBody>
      </p:sp>
      <p:pic>
        <p:nvPicPr>
          <p:cNvPr id="173060" name="Picture 4" descr="Basics icons.png"/>
          <p:cNvPicPr preferRelativeResize="0">
            <a:picLocks noChangeAspect="1"/>
          </p:cNvPicPr>
          <p:nvPr/>
        </p:nvPicPr>
        <p:blipFill>
          <a:blip r:embed="rId3" cstate="print"/>
          <a:srcRect/>
          <a:stretch>
            <a:fillRect/>
          </a:stretch>
        </p:blipFill>
        <p:spPr bwMode="auto">
          <a:xfrm>
            <a:off x="7143750" y="614363"/>
            <a:ext cx="1300163" cy="1060450"/>
          </a:xfrm>
          <a:prstGeom prst="rect">
            <a:avLst/>
          </a:prstGeom>
          <a:noFill/>
          <a:ln w="9525">
            <a:noFill/>
            <a:miter lim="800000"/>
            <a:headEnd/>
            <a:tailEnd/>
          </a:ln>
        </p:spPr>
      </p:pic>
      <p:grpSp>
        <p:nvGrpSpPr>
          <p:cNvPr id="173061" name="Group 5"/>
          <p:cNvGrpSpPr>
            <a:grpSpLocks/>
          </p:cNvGrpSpPr>
          <p:nvPr/>
        </p:nvGrpSpPr>
        <p:grpSpPr bwMode="auto">
          <a:xfrm>
            <a:off x="735013" y="3735388"/>
            <a:ext cx="7464425" cy="2401887"/>
            <a:chOff x="772633" y="1650677"/>
            <a:chExt cx="7906001" cy="2544006"/>
          </a:xfrm>
        </p:grpSpPr>
        <p:pic>
          <p:nvPicPr>
            <p:cNvPr id="173063" name="Picture 6" descr="US map.png"/>
            <p:cNvPicPr>
              <a:picLocks noChangeAspect="1"/>
            </p:cNvPicPr>
            <p:nvPr/>
          </p:nvPicPr>
          <p:blipFill>
            <a:blip r:embed="rId4" cstate="print"/>
            <a:srcRect/>
            <a:stretch>
              <a:fillRect/>
            </a:stretch>
          </p:blipFill>
          <p:spPr bwMode="auto">
            <a:xfrm>
              <a:off x="5166005" y="2625246"/>
              <a:ext cx="2200135" cy="1109978"/>
            </a:xfrm>
            <a:prstGeom prst="rect">
              <a:avLst/>
            </a:prstGeom>
            <a:noFill/>
            <a:ln w="9525">
              <a:noFill/>
              <a:miter lim="800000"/>
              <a:headEnd/>
              <a:tailEnd/>
            </a:ln>
          </p:spPr>
        </p:pic>
        <p:grpSp>
          <p:nvGrpSpPr>
            <p:cNvPr id="173064" name="Group 15"/>
            <p:cNvGrpSpPr>
              <a:grpSpLocks/>
            </p:cNvGrpSpPr>
            <p:nvPr/>
          </p:nvGrpSpPr>
          <p:grpSpPr bwMode="auto">
            <a:xfrm>
              <a:off x="772633" y="1943987"/>
              <a:ext cx="2721935" cy="2250696"/>
              <a:chOff x="457200" y="1768549"/>
              <a:chExt cx="3343275" cy="2764465"/>
            </a:xfrm>
          </p:grpSpPr>
          <p:sp>
            <p:nvSpPr>
              <p:cNvPr id="18" name="Rounded Rectangle 3"/>
              <p:cNvSpPr/>
              <p:nvPr/>
            </p:nvSpPr>
            <p:spPr>
              <a:xfrm>
                <a:off x="457200" y="1827531"/>
                <a:ext cx="3343608" cy="2573306"/>
              </a:xfrm>
              <a:prstGeom prst="roundRect">
                <a:avLst>
                  <a:gd name="adj" fmla="val 759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3075" name="Picture 1" descr="US map.png"/>
              <p:cNvPicPr>
                <a:picLocks noChangeAspect="1"/>
              </p:cNvPicPr>
              <p:nvPr/>
            </p:nvPicPr>
            <p:blipFill>
              <a:blip r:embed="rId4" cstate="print"/>
              <a:srcRect/>
              <a:stretch>
                <a:fillRect/>
              </a:stretch>
            </p:blipFill>
            <p:spPr bwMode="auto">
              <a:xfrm>
                <a:off x="499730" y="2228645"/>
                <a:ext cx="3231700" cy="1630407"/>
              </a:xfrm>
              <a:prstGeom prst="rect">
                <a:avLst/>
              </a:prstGeom>
              <a:noFill/>
              <a:ln w="9525">
                <a:noFill/>
                <a:miter lim="800000"/>
                <a:headEnd/>
                <a:tailEnd/>
              </a:ln>
            </p:spPr>
          </p:pic>
          <p:pic>
            <p:nvPicPr>
              <p:cNvPr id="173076" name="Picture 2" descr="US Capitol dome.png"/>
              <p:cNvPicPr>
                <a:picLocks noChangeAspect="1"/>
              </p:cNvPicPr>
              <p:nvPr/>
            </p:nvPicPr>
            <p:blipFill>
              <a:blip r:embed="rId5" cstate="print"/>
              <a:srcRect/>
              <a:stretch>
                <a:fillRect/>
              </a:stretch>
            </p:blipFill>
            <p:spPr bwMode="auto">
              <a:xfrm>
                <a:off x="1148316" y="1768549"/>
                <a:ext cx="2043300" cy="2764465"/>
              </a:xfrm>
              <a:prstGeom prst="rect">
                <a:avLst/>
              </a:prstGeom>
              <a:noFill/>
              <a:ln w="9525">
                <a:noFill/>
                <a:miter lim="800000"/>
                <a:headEnd/>
                <a:tailEnd/>
              </a:ln>
            </p:spPr>
          </p:pic>
        </p:grpSp>
        <p:sp>
          <p:nvSpPr>
            <p:cNvPr id="9" name="Freeform 8"/>
            <p:cNvSpPr/>
            <p:nvPr/>
          </p:nvSpPr>
          <p:spPr>
            <a:xfrm>
              <a:off x="3583954" y="3199275"/>
              <a:ext cx="1498138" cy="228675"/>
            </a:xfrm>
            <a:custGeom>
              <a:avLst/>
              <a:gdLst>
                <a:gd name="connsiteX0" fmla="*/ 0 w 2083981"/>
                <a:gd name="connsiteY0" fmla="*/ 0 h 0"/>
                <a:gd name="connsiteX1" fmla="*/ 2083981 w 2083981"/>
                <a:gd name="connsiteY1" fmla="*/ 0 h 0"/>
              </a:gdLst>
              <a:ahLst/>
              <a:cxnLst>
                <a:cxn ang="0">
                  <a:pos x="connsiteX0" y="connsiteY0"/>
                </a:cxn>
                <a:cxn ang="0">
                  <a:pos x="connsiteX1" y="connsiteY1"/>
                </a:cxn>
              </a:cxnLst>
              <a:rect l="l" t="t" r="r" b="b"/>
              <a:pathLst>
                <a:path w="2083981">
                  <a:moveTo>
                    <a:pt x="0" y="0"/>
                  </a:moveTo>
                  <a:lnTo>
                    <a:pt x="2083981" y="0"/>
                  </a:lnTo>
                </a:path>
              </a:pathLst>
            </a:custGeom>
            <a:ln w="63500" cap="rnd">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TextBox 9"/>
            <p:cNvSpPr txBox="1"/>
            <p:nvPr/>
          </p:nvSpPr>
          <p:spPr>
            <a:xfrm>
              <a:off x="5453685" y="1650677"/>
              <a:ext cx="1725129" cy="586819"/>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pPr algn="ctr" fontAlgn="auto">
                <a:spcBef>
                  <a:spcPts val="0"/>
                </a:spcBef>
                <a:spcAft>
                  <a:spcPts val="0"/>
                </a:spcAft>
                <a:defRPr/>
              </a:pPr>
              <a:r>
                <a:rPr lang="en-US" sz="3000" dirty="0">
                  <a:solidFill>
                    <a:schemeClr val="accent1">
                      <a:lumMod val="25000"/>
                    </a:schemeClr>
                  </a:solidFill>
                </a:rPr>
                <a:t>Medicaid</a:t>
              </a:r>
            </a:p>
          </p:txBody>
        </p:sp>
        <p:sp>
          <p:nvSpPr>
            <p:cNvPr id="11" name="TextBox 10"/>
            <p:cNvSpPr txBox="1"/>
            <p:nvPr/>
          </p:nvSpPr>
          <p:spPr>
            <a:xfrm>
              <a:off x="3619264" y="2145018"/>
              <a:ext cx="1257696" cy="10761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fontAlgn="auto">
                <a:spcBef>
                  <a:spcPts val="0"/>
                </a:spcBef>
                <a:spcAft>
                  <a:spcPts val="0"/>
                </a:spcAft>
                <a:defRPr/>
              </a:pPr>
              <a:r>
                <a:rPr lang="en-US" sz="2000" dirty="0">
                  <a:solidFill>
                    <a:srgbClr val="000000"/>
                  </a:solidFill>
                </a:rPr>
                <a:t>State and</a:t>
              </a:r>
              <a:br>
                <a:rPr lang="en-US" sz="2000" dirty="0">
                  <a:solidFill>
                    <a:srgbClr val="000000"/>
                  </a:solidFill>
                </a:rPr>
              </a:br>
              <a:r>
                <a:rPr lang="en-US" sz="2000" dirty="0">
                  <a:solidFill>
                    <a:srgbClr val="000000"/>
                  </a:solidFill>
                </a:rPr>
                <a:t>federally</a:t>
              </a:r>
              <a:br>
                <a:rPr lang="en-US" sz="2000" dirty="0">
                  <a:solidFill>
                    <a:srgbClr val="000000"/>
                  </a:solidFill>
                </a:rPr>
              </a:br>
              <a:r>
                <a:rPr lang="en-US" sz="2000" dirty="0">
                  <a:solidFill>
                    <a:srgbClr val="000000"/>
                  </a:solidFill>
                </a:rPr>
                <a:t>funded</a:t>
              </a:r>
            </a:p>
          </p:txBody>
        </p:sp>
        <p:sp>
          <p:nvSpPr>
            <p:cNvPr id="12" name="TextBox 11"/>
            <p:cNvSpPr txBox="1"/>
            <p:nvPr/>
          </p:nvSpPr>
          <p:spPr>
            <a:xfrm>
              <a:off x="4036254" y="3227860"/>
              <a:ext cx="536371" cy="4001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fontAlgn="auto">
                <a:spcBef>
                  <a:spcPts val="0"/>
                </a:spcBef>
                <a:spcAft>
                  <a:spcPts val="0"/>
                </a:spcAft>
                <a:defRPr/>
              </a:pPr>
              <a:r>
                <a:rPr lang="en-US" sz="2000" b="1" dirty="0">
                  <a:solidFill>
                    <a:schemeClr val="accent1">
                      <a:lumMod val="50000"/>
                    </a:schemeClr>
                  </a:solidFill>
                </a:rPr>
                <a:t>$$$</a:t>
              </a:r>
            </a:p>
          </p:txBody>
        </p:sp>
        <p:grpSp>
          <p:nvGrpSpPr>
            <p:cNvPr id="173069" name="Group 13"/>
            <p:cNvGrpSpPr>
              <a:grpSpLocks/>
            </p:cNvGrpSpPr>
            <p:nvPr/>
          </p:nvGrpSpPr>
          <p:grpSpPr bwMode="auto">
            <a:xfrm rot="5400000">
              <a:off x="5951560" y="2204961"/>
              <a:ext cx="665041" cy="1048519"/>
              <a:chOff x="5520897" y="2307892"/>
              <a:chExt cx="665041" cy="1048519"/>
            </a:xfrm>
          </p:grpSpPr>
          <p:sp>
            <p:nvSpPr>
              <p:cNvPr id="15" name="Freeform 8"/>
              <p:cNvSpPr/>
              <p:nvPr/>
            </p:nvSpPr>
            <p:spPr>
              <a:xfrm>
                <a:off x="5521429" y="2850425"/>
                <a:ext cx="617085" cy="218584"/>
              </a:xfrm>
              <a:custGeom>
                <a:avLst/>
                <a:gdLst>
                  <a:gd name="connsiteX0" fmla="*/ 0 w 2083981"/>
                  <a:gd name="connsiteY0" fmla="*/ 0 h 0"/>
                  <a:gd name="connsiteX1" fmla="*/ 2083981 w 2083981"/>
                  <a:gd name="connsiteY1" fmla="*/ 0 h 0"/>
                </a:gdLst>
                <a:ahLst/>
                <a:cxnLst>
                  <a:cxn ang="0">
                    <a:pos x="connsiteX0" y="connsiteY0"/>
                  </a:cxn>
                  <a:cxn ang="0">
                    <a:pos x="connsiteX1" y="connsiteY1"/>
                  </a:cxn>
                </a:cxnLst>
                <a:rect l="l" t="t" r="r" b="b"/>
                <a:pathLst>
                  <a:path w="2083981">
                    <a:moveTo>
                      <a:pt x="0" y="0"/>
                    </a:moveTo>
                    <a:lnTo>
                      <a:pt x="2083981" y="0"/>
                    </a:lnTo>
                  </a:path>
                </a:pathLst>
              </a:custGeom>
              <a:ln w="63500" cap="rnd">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 name="Freeform 15"/>
              <p:cNvSpPr/>
              <p:nvPr/>
            </p:nvSpPr>
            <p:spPr>
              <a:xfrm rot="20334624">
                <a:off x="5568509" y="2307329"/>
                <a:ext cx="617085" cy="218584"/>
              </a:xfrm>
              <a:custGeom>
                <a:avLst/>
                <a:gdLst>
                  <a:gd name="connsiteX0" fmla="*/ 0 w 2083981"/>
                  <a:gd name="connsiteY0" fmla="*/ 0 h 0"/>
                  <a:gd name="connsiteX1" fmla="*/ 2083981 w 2083981"/>
                  <a:gd name="connsiteY1" fmla="*/ 0 h 0"/>
                </a:gdLst>
                <a:ahLst/>
                <a:cxnLst>
                  <a:cxn ang="0">
                    <a:pos x="connsiteX0" y="connsiteY0"/>
                  </a:cxn>
                  <a:cxn ang="0">
                    <a:pos x="connsiteX1" y="connsiteY1"/>
                  </a:cxn>
                </a:cxnLst>
                <a:rect l="l" t="t" r="r" b="b"/>
                <a:pathLst>
                  <a:path w="2083981">
                    <a:moveTo>
                      <a:pt x="0" y="0"/>
                    </a:moveTo>
                    <a:lnTo>
                      <a:pt x="2083981" y="0"/>
                    </a:lnTo>
                  </a:path>
                </a:pathLst>
              </a:custGeom>
              <a:ln w="63500" cap="rnd">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 name="Freeform 16"/>
              <p:cNvSpPr/>
              <p:nvPr/>
            </p:nvSpPr>
            <p:spPr>
              <a:xfrm rot="1265376" flipV="1">
                <a:off x="5539924" y="3137947"/>
                <a:ext cx="617086" cy="218584"/>
              </a:xfrm>
              <a:custGeom>
                <a:avLst/>
                <a:gdLst>
                  <a:gd name="connsiteX0" fmla="*/ 0 w 2083981"/>
                  <a:gd name="connsiteY0" fmla="*/ 0 h 0"/>
                  <a:gd name="connsiteX1" fmla="*/ 2083981 w 2083981"/>
                  <a:gd name="connsiteY1" fmla="*/ 0 h 0"/>
                </a:gdLst>
                <a:ahLst/>
                <a:cxnLst>
                  <a:cxn ang="0">
                    <a:pos x="connsiteX0" y="connsiteY0"/>
                  </a:cxn>
                  <a:cxn ang="0">
                    <a:pos x="connsiteX1" y="connsiteY1"/>
                  </a:cxn>
                </a:cxnLst>
                <a:rect l="l" t="t" r="r" b="b"/>
                <a:pathLst>
                  <a:path w="2083981">
                    <a:moveTo>
                      <a:pt x="0" y="0"/>
                    </a:moveTo>
                    <a:lnTo>
                      <a:pt x="2083981" y="0"/>
                    </a:lnTo>
                  </a:path>
                </a:pathLst>
              </a:custGeom>
              <a:ln w="63500" cap="rnd">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14" name="TextBox 13"/>
            <p:cNvSpPr txBox="1"/>
            <p:nvPr/>
          </p:nvSpPr>
          <p:spPr>
            <a:xfrm>
              <a:off x="7214123" y="3427950"/>
              <a:ext cx="1464511" cy="6843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n-US" dirty="0">
                  <a:solidFill>
                    <a:srgbClr val="000000"/>
                  </a:solidFill>
                </a:rPr>
                <a:t>Administered</a:t>
              </a:r>
              <a:br>
                <a:rPr lang="en-US" dirty="0">
                  <a:solidFill>
                    <a:srgbClr val="000000"/>
                  </a:solidFill>
                </a:rPr>
              </a:br>
              <a:r>
                <a:rPr lang="en-US" dirty="0">
                  <a:solidFill>
                    <a:srgbClr val="000000"/>
                  </a:solidFill>
                </a:rPr>
                <a:t>by states</a:t>
              </a:r>
            </a:p>
          </p:txBody>
        </p:sp>
      </p:grpSp>
      <p:sp>
        <p:nvSpPr>
          <p:cNvPr id="173062" name="Rectangle 21"/>
          <p:cNvSpPr>
            <a:spLocks noChangeArrowheads="1"/>
          </p:cNvSpPr>
          <p:nvPr/>
        </p:nvSpPr>
        <p:spPr bwMode="auto">
          <a:xfrm>
            <a:off x="877888" y="6297613"/>
            <a:ext cx="6865937" cy="276225"/>
          </a:xfrm>
          <a:prstGeom prst="rect">
            <a:avLst/>
          </a:prstGeom>
          <a:noFill/>
          <a:ln w="9525">
            <a:noFill/>
            <a:miter lim="800000"/>
            <a:headEnd/>
            <a:tailEnd/>
          </a:ln>
        </p:spPr>
        <p:txBody>
          <a:bodyPr wrap="none">
            <a:spAutoFit/>
          </a:bodyPr>
          <a:lstStyle/>
          <a:p>
            <a:pPr algn="ctr"/>
            <a:r>
              <a:rPr lang="en-US" sz="1200">
                <a:latin typeface="Calibri" pitchFamily="34" charset="0"/>
              </a:rPr>
              <a:t>Centers for Medicare and Medicaid Services. Medicaid Overview. www.cms.gov/MedicaidGenInfo.</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hape - Wyoming"/>
          <p:cNvSpPr>
            <a:spLocks noChangeAspect="1"/>
          </p:cNvSpPr>
          <p:nvPr/>
        </p:nvSpPr>
        <p:spPr bwMode="auto">
          <a:xfrm>
            <a:off x="2814638" y="2292350"/>
            <a:ext cx="896937"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rgbClr val="FFFFFF"/>
          </a:solidFill>
          <a:ln w="3175">
            <a:solidFill>
              <a:schemeClr val="tx1"/>
            </a:solidFill>
            <a:prstDash val="solid"/>
            <a:round/>
            <a:headEnd/>
            <a:tailEnd/>
          </a:ln>
        </p:spPr>
        <p:txBody>
          <a:bodyPr/>
          <a:lstStyle/>
          <a:p>
            <a:endParaRPr lang="en-US"/>
          </a:p>
        </p:txBody>
      </p:sp>
      <p:sp>
        <p:nvSpPr>
          <p:cNvPr id="176130" name="Shape - Wisconsin"/>
          <p:cNvSpPr>
            <a:spLocks noChangeAspect="1"/>
          </p:cNvSpPr>
          <p:nvPr/>
        </p:nvSpPr>
        <p:spPr bwMode="auto">
          <a:xfrm>
            <a:off x="5002213" y="1981200"/>
            <a:ext cx="654050" cy="752475"/>
          </a:xfrm>
          <a:custGeom>
            <a:avLst/>
            <a:gdLst>
              <a:gd name="T0" fmla="*/ 2147483647 w 415"/>
              <a:gd name="T1" fmla="*/ 2147483647 h 484"/>
              <a:gd name="T2" fmla="*/ 2147483647 w 415"/>
              <a:gd name="T3" fmla="*/ 2147483647 h 484"/>
              <a:gd name="T4" fmla="*/ 2147483647 w 415"/>
              <a:gd name="T5" fmla="*/ 2147483647 h 484"/>
              <a:gd name="T6" fmla="*/ 2147483647 w 415"/>
              <a:gd name="T7" fmla="*/ 0 h 484"/>
              <a:gd name="T8" fmla="*/ 2147483647 w 415"/>
              <a:gd name="T9" fmla="*/ 2147483647 h 484"/>
              <a:gd name="T10" fmla="*/ 2147483647 w 415"/>
              <a:gd name="T11" fmla="*/ 2147483647 h 484"/>
              <a:gd name="T12" fmla="*/ 2147483647 w 415"/>
              <a:gd name="T13" fmla="*/ 2147483647 h 484"/>
              <a:gd name="T14" fmla="*/ 2147483647 w 415"/>
              <a:gd name="T15" fmla="*/ 2147483647 h 484"/>
              <a:gd name="T16" fmla="*/ 2147483647 w 415"/>
              <a:gd name="T17" fmla="*/ 2147483647 h 484"/>
              <a:gd name="T18" fmla="*/ 2147483647 w 415"/>
              <a:gd name="T19" fmla="*/ 2147483647 h 484"/>
              <a:gd name="T20" fmla="*/ 2147483647 w 415"/>
              <a:gd name="T21" fmla="*/ 2147483647 h 484"/>
              <a:gd name="T22" fmla="*/ 2147483647 w 415"/>
              <a:gd name="T23" fmla="*/ 2147483647 h 484"/>
              <a:gd name="T24" fmla="*/ 2147483647 w 415"/>
              <a:gd name="T25" fmla="*/ 2147483647 h 484"/>
              <a:gd name="T26" fmla="*/ 2147483647 w 415"/>
              <a:gd name="T27" fmla="*/ 2147483647 h 484"/>
              <a:gd name="T28" fmla="*/ 2147483647 w 415"/>
              <a:gd name="T29" fmla="*/ 2147483647 h 484"/>
              <a:gd name="T30" fmla="*/ 2147483647 w 415"/>
              <a:gd name="T31" fmla="*/ 2147483647 h 484"/>
              <a:gd name="T32" fmla="*/ 2147483647 w 415"/>
              <a:gd name="T33" fmla="*/ 2147483647 h 484"/>
              <a:gd name="T34" fmla="*/ 2147483647 w 415"/>
              <a:gd name="T35" fmla="*/ 2147483647 h 484"/>
              <a:gd name="T36" fmla="*/ 2147483647 w 415"/>
              <a:gd name="T37" fmla="*/ 2147483647 h 484"/>
              <a:gd name="T38" fmla="*/ 2147483647 w 415"/>
              <a:gd name="T39" fmla="*/ 2147483647 h 484"/>
              <a:gd name="T40" fmla="*/ 2147483647 w 415"/>
              <a:gd name="T41" fmla="*/ 2147483647 h 484"/>
              <a:gd name="T42" fmla="*/ 2147483647 w 415"/>
              <a:gd name="T43" fmla="*/ 2147483647 h 484"/>
              <a:gd name="T44" fmla="*/ 2147483647 w 415"/>
              <a:gd name="T45" fmla="*/ 2147483647 h 484"/>
              <a:gd name="T46" fmla="*/ 2147483647 w 415"/>
              <a:gd name="T47" fmla="*/ 2147483647 h 484"/>
              <a:gd name="T48" fmla="*/ 2147483647 w 415"/>
              <a:gd name="T49" fmla="*/ 2147483647 h 484"/>
              <a:gd name="T50" fmla="*/ 2147483647 w 415"/>
              <a:gd name="T51" fmla="*/ 2147483647 h 484"/>
              <a:gd name="T52" fmla="*/ 2147483647 w 415"/>
              <a:gd name="T53" fmla="*/ 2147483647 h 484"/>
              <a:gd name="T54" fmla="*/ 2147483647 w 415"/>
              <a:gd name="T55" fmla="*/ 2147483647 h 484"/>
              <a:gd name="T56" fmla="*/ 2147483647 w 415"/>
              <a:gd name="T57" fmla="*/ 2147483647 h 484"/>
              <a:gd name="T58" fmla="*/ 2147483647 w 415"/>
              <a:gd name="T59" fmla="*/ 2147483647 h 484"/>
              <a:gd name="T60" fmla="*/ 2147483647 w 415"/>
              <a:gd name="T61" fmla="*/ 2147483647 h 484"/>
              <a:gd name="T62" fmla="*/ 2147483647 w 415"/>
              <a:gd name="T63" fmla="*/ 2147483647 h 484"/>
              <a:gd name="T64" fmla="*/ 2147483647 w 415"/>
              <a:gd name="T65" fmla="*/ 2147483647 h 484"/>
              <a:gd name="T66" fmla="*/ 0 w 415"/>
              <a:gd name="T67" fmla="*/ 2147483647 h 484"/>
              <a:gd name="T68" fmla="*/ 2147483647 w 415"/>
              <a:gd name="T69" fmla="*/ 2147483647 h 484"/>
              <a:gd name="T70" fmla="*/ 2147483647 w 415"/>
              <a:gd name="T71" fmla="*/ 2147483647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rgbClr val="78A6DC"/>
          </a:solidFill>
          <a:ln w="3175">
            <a:solidFill>
              <a:schemeClr val="tx1"/>
            </a:solidFill>
            <a:prstDash val="solid"/>
            <a:round/>
            <a:headEnd/>
            <a:tailEnd/>
          </a:ln>
        </p:spPr>
        <p:txBody>
          <a:bodyPr/>
          <a:lstStyle/>
          <a:p>
            <a:endParaRPr lang="en-US"/>
          </a:p>
        </p:txBody>
      </p:sp>
      <p:sp>
        <p:nvSpPr>
          <p:cNvPr id="176131" name="Shape - West Virginia"/>
          <p:cNvSpPr>
            <a:spLocks noChangeAspect="1"/>
          </p:cNvSpPr>
          <p:nvPr/>
        </p:nvSpPr>
        <p:spPr bwMode="auto">
          <a:xfrm>
            <a:off x="6372225" y="2833688"/>
            <a:ext cx="550863" cy="566737"/>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rgbClr val="003466"/>
          </a:solidFill>
          <a:ln w="3175">
            <a:solidFill>
              <a:schemeClr val="bg2"/>
            </a:solidFill>
            <a:prstDash val="solid"/>
            <a:round/>
            <a:headEnd/>
            <a:tailEnd/>
          </a:ln>
        </p:spPr>
        <p:txBody>
          <a:bodyPr/>
          <a:lstStyle/>
          <a:p>
            <a:endParaRPr lang="en-US"/>
          </a:p>
        </p:txBody>
      </p:sp>
      <p:sp>
        <p:nvSpPr>
          <p:cNvPr id="176132" name="Shape - Washington"/>
          <p:cNvSpPr>
            <a:spLocks noChangeAspect="1"/>
          </p:cNvSpPr>
          <p:nvPr/>
        </p:nvSpPr>
        <p:spPr bwMode="auto">
          <a:xfrm>
            <a:off x="1490663" y="1441450"/>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rgbClr val="FFFFFF"/>
          </a:solidFill>
          <a:ln w="3175">
            <a:solidFill>
              <a:schemeClr val="tx1"/>
            </a:solidFill>
            <a:prstDash val="solid"/>
            <a:round/>
            <a:headEnd/>
            <a:tailEnd/>
          </a:ln>
        </p:spPr>
        <p:txBody>
          <a:bodyPr/>
          <a:lstStyle/>
          <a:p>
            <a:endParaRPr lang="en-US"/>
          </a:p>
        </p:txBody>
      </p:sp>
      <p:grpSp>
        <p:nvGrpSpPr>
          <p:cNvPr id="3" name="Shape - Virginia"/>
          <p:cNvGrpSpPr>
            <a:grpSpLocks/>
          </p:cNvGrpSpPr>
          <p:nvPr/>
        </p:nvGrpSpPr>
        <p:grpSpPr bwMode="auto">
          <a:xfrm>
            <a:off x="6303962" y="2952750"/>
            <a:ext cx="1009650" cy="596900"/>
            <a:chOff x="3911" y="1540"/>
            <a:chExt cx="636" cy="376"/>
          </a:xfrm>
          <a:solidFill>
            <a:srgbClr val="FFFFFF"/>
          </a:solidFill>
        </p:grpSpPr>
        <p:sp>
          <p:nvSpPr>
            <p:cNvPr id="30"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grpFill/>
            <a:ln w="3175">
              <a:solidFill>
                <a:schemeClr val="tx1"/>
              </a:solidFill>
              <a:prstDash val="solid"/>
              <a:round/>
              <a:headEnd/>
              <a:tailEnd/>
            </a:ln>
          </p:spPr>
          <p:txBody>
            <a:bodyPr/>
            <a:lstStyle/>
            <a:p>
              <a:pPr algn="ctr" eaLnBrk="0" hangingPunct="0">
                <a:defRPr/>
              </a:pPr>
              <a:endParaRPr lang="en-US" sz="1200" b="1">
                <a:solidFill>
                  <a:srgbClr val="000000"/>
                </a:solidFill>
              </a:endParaRPr>
            </a:p>
          </p:txBody>
        </p:sp>
        <p:sp>
          <p:nvSpPr>
            <p:cNvPr id="31"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grpFill/>
            <a:ln w="3175">
              <a:solidFill>
                <a:schemeClr val="tx1"/>
              </a:solidFill>
              <a:prstDash val="solid"/>
              <a:round/>
              <a:headEnd/>
              <a:tailEnd/>
            </a:ln>
          </p:spPr>
          <p:txBody>
            <a:bodyPr/>
            <a:lstStyle/>
            <a:p>
              <a:pPr algn="ctr" eaLnBrk="0" hangingPunct="0">
                <a:defRPr/>
              </a:pPr>
              <a:endParaRPr lang="en-US" sz="1200" b="1">
                <a:solidFill>
                  <a:srgbClr val="000000"/>
                </a:solidFill>
              </a:endParaRPr>
            </a:p>
          </p:txBody>
        </p:sp>
      </p:grpSp>
      <p:sp>
        <p:nvSpPr>
          <p:cNvPr id="176134" name="Shape - Vermont"/>
          <p:cNvSpPr>
            <a:spLocks noChangeAspect="1"/>
          </p:cNvSpPr>
          <p:nvPr/>
        </p:nvSpPr>
        <p:spPr bwMode="auto">
          <a:xfrm>
            <a:off x="7199313" y="1887538"/>
            <a:ext cx="220662" cy="401637"/>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rgbClr val="CCD6E0"/>
          </a:solidFill>
          <a:ln w="3175">
            <a:solidFill>
              <a:schemeClr val="tx1"/>
            </a:solidFill>
            <a:prstDash val="solid"/>
            <a:round/>
            <a:headEnd/>
            <a:tailEnd/>
          </a:ln>
        </p:spPr>
        <p:txBody>
          <a:bodyPr/>
          <a:lstStyle/>
          <a:p>
            <a:endParaRPr lang="en-US"/>
          </a:p>
        </p:txBody>
      </p:sp>
      <p:sp>
        <p:nvSpPr>
          <p:cNvPr id="176135" name="Shape - Utah"/>
          <p:cNvSpPr>
            <a:spLocks noChangeAspect="1"/>
          </p:cNvSpPr>
          <p:nvPr/>
        </p:nvSpPr>
        <p:spPr bwMode="auto">
          <a:xfrm>
            <a:off x="2378075" y="2725738"/>
            <a:ext cx="693738"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rgbClr val="003466"/>
          </a:solidFill>
          <a:ln w="3175">
            <a:solidFill>
              <a:schemeClr val="bg2"/>
            </a:solidFill>
            <a:prstDash val="solid"/>
            <a:round/>
            <a:headEnd/>
            <a:tailEnd/>
          </a:ln>
        </p:spPr>
        <p:txBody>
          <a:bodyPr/>
          <a:lstStyle/>
          <a:p>
            <a:endParaRPr lang="en-US"/>
          </a:p>
        </p:txBody>
      </p:sp>
      <p:sp>
        <p:nvSpPr>
          <p:cNvPr id="176136" name="Shape - Texas"/>
          <p:cNvSpPr>
            <a:spLocks noChangeAspect="1"/>
          </p:cNvSpPr>
          <p:nvPr/>
        </p:nvSpPr>
        <p:spPr bwMode="auto">
          <a:xfrm>
            <a:off x="3252788" y="3732213"/>
            <a:ext cx="1816100" cy="1662112"/>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rgbClr val="CCD6E0"/>
          </a:solidFill>
          <a:ln w="3175">
            <a:solidFill>
              <a:schemeClr val="tx1"/>
            </a:solidFill>
            <a:prstDash val="solid"/>
            <a:round/>
            <a:headEnd/>
            <a:tailEnd/>
          </a:ln>
        </p:spPr>
        <p:txBody>
          <a:bodyPr/>
          <a:lstStyle/>
          <a:p>
            <a:endParaRPr lang="en-US"/>
          </a:p>
        </p:txBody>
      </p:sp>
      <p:sp>
        <p:nvSpPr>
          <p:cNvPr id="176137" name="Shape - Tennessee"/>
          <p:cNvSpPr>
            <a:spLocks noChangeAspect="1"/>
          </p:cNvSpPr>
          <p:nvPr/>
        </p:nvSpPr>
        <p:spPr bwMode="auto">
          <a:xfrm>
            <a:off x="5445125" y="3502025"/>
            <a:ext cx="1100138"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rgbClr val="78A6DC"/>
          </a:solidFill>
          <a:ln w="3175">
            <a:solidFill>
              <a:schemeClr val="tx1"/>
            </a:solidFill>
            <a:prstDash val="solid"/>
            <a:round/>
            <a:headEnd/>
            <a:tailEnd/>
          </a:ln>
        </p:spPr>
        <p:txBody>
          <a:bodyPr/>
          <a:lstStyle/>
          <a:p>
            <a:endParaRPr lang="en-US"/>
          </a:p>
        </p:txBody>
      </p:sp>
      <p:sp>
        <p:nvSpPr>
          <p:cNvPr id="176138" name="Shape - South Dakota"/>
          <p:cNvSpPr>
            <a:spLocks noChangeAspect="1"/>
          </p:cNvSpPr>
          <p:nvPr/>
        </p:nvSpPr>
        <p:spPr bwMode="auto">
          <a:xfrm>
            <a:off x="3683000" y="2197100"/>
            <a:ext cx="920750"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rgbClr val="CCD6E0"/>
          </a:solidFill>
          <a:ln w="3175">
            <a:solidFill>
              <a:schemeClr val="tx1"/>
            </a:solidFill>
            <a:prstDash val="solid"/>
            <a:round/>
            <a:headEnd/>
            <a:tailEnd/>
          </a:ln>
        </p:spPr>
        <p:txBody>
          <a:bodyPr/>
          <a:lstStyle/>
          <a:p>
            <a:endParaRPr lang="en-US"/>
          </a:p>
        </p:txBody>
      </p:sp>
      <p:sp>
        <p:nvSpPr>
          <p:cNvPr id="176139" name="Shape - South Carolina"/>
          <p:cNvSpPr>
            <a:spLocks noChangeAspect="1"/>
          </p:cNvSpPr>
          <p:nvPr/>
        </p:nvSpPr>
        <p:spPr bwMode="auto">
          <a:xfrm>
            <a:off x="6386513" y="3694113"/>
            <a:ext cx="646112" cy="503237"/>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rgbClr val="003466"/>
          </a:solidFill>
          <a:ln w="3175">
            <a:solidFill>
              <a:schemeClr val="bg2"/>
            </a:solidFill>
            <a:prstDash val="solid"/>
            <a:round/>
            <a:headEnd/>
            <a:tailEnd/>
          </a:ln>
        </p:spPr>
        <p:txBody>
          <a:bodyPr/>
          <a:lstStyle/>
          <a:p>
            <a:endParaRPr lang="en-US"/>
          </a:p>
        </p:txBody>
      </p:sp>
      <p:sp>
        <p:nvSpPr>
          <p:cNvPr id="176140" name="Shape - Rhode Island"/>
          <p:cNvSpPr>
            <a:spLocks noChangeAspect="1"/>
          </p:cNvSpPr>
          <p:nvPr/>
        </p:nvSpPr>
        <p:spPr bwMode="auto">
          <a:xfrm>
            <a:off x="7510463" y="2339975"/>
            <a:ext cx="120650"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rgbClr val="CCD6E0"/>
          </a:solidFill>
          <a:ln w="3175">
            <a:solidFill>
              <a:schemeClr val="tx1"/>
            </a:solidFill>
            <a:prstDash val="solid"/>
            <a:round/>
            <a:headEnd/>
            <a:tailEnd/>
          </a:ln>
        </p:spPr>
        <p:txBody>
          <a:bodyPr/>
          <a:lstStyle/>
          <a:p>
            <a:endParaRPr lang="en-US"/>
          </a:p>
        </p:txBody>
      </p:sp>
      <p:sp>
        <p:nvSpPr>
          <p:cNvPr id="176141" name="Shape - Pennsylvania"/>
          <p:cNvSpPr>
            <a:spLocks noChangeAspect="1"/>
          </p:cNvSpPr>
          <p:nvPr/>
        </p:nvSpPr>
        <p:spPr bwMode="auto">
          <a:xfrm>
            <a:off x="6494463" y="2470150"/>
            <a:ext cx="746125" cy="482600"/>
          </a:xfrm>
          <a:custGeom>
            <a:avLst/>
            <a:gdLst>
              <a:gd name="T0" fmla="*/ 2147483647 w 473"/>
              <a:gd name="T1" fmla="*/ 2147483647 h 310"/>
              <a:gd name="T2" fmla="*/ 0 w 473"/>
              <a:gd name="T3" fmla="*/ 2147483647 h 310"/>
              <a:gd name="T4" fmla="*/ 2147483647 w 473"/>
              <a:gd name="T5" fmla="*/ 2147483647 h 310"/>
              <a:gd name="T6" fmla="*/ 2147483647 w 473"/>
              <a:gd name="T7" fmla="*/ 2147483647 h 310"/>
              <a:gd name="T8" fmla="*/ 2147483647 w 473"/>
              <a:gd name="T9" fmla="*/ 2147483647 h 310"/>
              <a:gd name="T10" fmla="*/ 2147483647 w 473"/>
              <a:gd name="T11" fmla="*/ 2147483647 h 310"/>
              <a:gd name="T12" fmla="*/ 2147483647 w 473"/>
              <a:gd name="T13" fmla="*/ 2147483647 h 310"/>
              <a:gd name="T14" fmla="*/ 2147483647 w 473"/>
              <a:gd name="T15" fmla="*/ 2147483647 h 310"/>
              <a:gd name="T16" fmla="*/ 2147483647 w 473"/>
              <a:gd name="T17" fmla="*/ 2147483647 h 310"/>
              <a:gd name="T18" fmla="*/ 2147483647 w 473"/>
              <a:gd name="T19" fmla="*/ 2147483647 h 310"/>
              <a:gd name="T20" fmla="*/ 2147483647 w 473"/>
              <a:gd name="T21" fmla="*/ 2147483647 h 310"/>
              <a:gd name="T22" fmla="*/ 2147483647 w 473"/>
              <a:gd name="T23" fmla="*/ 2147483647 h 310"/>
              <a:gd name="T24" fmla="*/ 2147483647 w 473"/>
              <a:gd name="T25" fmla="*/ 0 h 310"/>
              <a:gd name="T26" fmla="*/ 2147483647 w 473"/>
              <a:gd name="T27" fmla="*/ 2147483647 h 310"/>
              <a:gd name="T28" fmla="*/ 2147483647 w 473"/>
              <a:gd name="T29" fmla="*/ 2147483647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rgbClr val="CCD6E0"/>
          </a:solidFill>
          <a:ln w="3175">
            <a:solidFill>
              <a:schemeClr val="tx1"/>
            </a:solidFill>
            <a:prstDash val="solid"/>
            <a:round/>
            <a:headEnd/>
            <a:tailEnd/>
          </a:ln>
        </p:spPr>
        <p:txBody>
          <a:bodyPr/>
          <a:lstStyle/>
          <a:p>
            <a:endParaRPr lang="en-US"/>
          </a:p>
        </p:txBody>
      </p:sp>
      <p:sp>
        <p:nvSpPr>
          <p:cNvPr id="176142" name="Shape - Oregon"/>
          <p:cNvSpPr>
            <a:spLocks noChangeAspect="1"/>
          </p:cNvSpPr>
          <p:nvPr/>
        </p:nvSpPr>
        <p:spPr bwMode="auto">
          <a:xfrm>
            <a:off x="1290638" y="1878013"/>
            <a:ext cx="1044575" cy="784225"/>
          </a:xfrm>
          <a:custGeom>
            <a:avLst/>
            <a:gdLst>
              <a:gd name="T0" fmla="*/ 2147483647 w 662"/>
              <a:gd name="T1" fmla="*/ 0 h 505"/>
              <a:gd name="T2" fmla="*/ 2147483647 w 662"/>
              <a:gd name="T3" fmla="*/ 2147483647 h 505"/>
              <a:gd name="T4" fmla="*/ 2147483647 w 662"/>
              <a:gd name="T5" fmla="*/ 2147483647 h 505"/>
              <a:gd name="T6" fmla="*/ 2147483647 w 662"/>
              <a:gd name="T7" fmla="*/ 2147483647 h 505"/>
              <a:gd name="T8" fmla="*/ 2147483647 w 662"/>
              <a:gd name="T9" fmla="*/ 2147483647 h 505"/>
              <a:gd name="T10" fmla="*/ 2147483647 w 662"/>
              <a:gd name="T11" fmla="*/ 2147483647 h 505"/>
              <a:gd name="T12" fmla="*/ 2147483647 w 662"/>
              <a:gd name="T13" fmla="*/ 2147483647 h 505"/>
              <a:gd name="T14" fmla="*/ 2147483647 w 662"/>
              <a:gd name="T15" fmla="*/ 2147483647 h 505"/>
              <a:gd name="T16" fmla="*/ 2147483647 w 662"/>
              <a:gd name="T17" fmla="*/ 2147483647 h 505"/>
              <a:gd name="T18" fmla="*/ 0 w 662"/>
              <a:gd name="T19" fmla="*/ 2147483647 h 505"/>
              <a:gd name="T20" fmla="*/ 0 w 662"/>
              <a:gd name="T21" fmla="*/ 2147483647 h 505"/>
              <a:gd name="T22" fmla="*/ 2147483647 w 662"/>
              <a:gd name="T23" fmla="*/ 2147483647 h 505"/>
              <a:gd name="T24" fmla="*/ 2147483647 w 662"/>
              <a:gd name="T25" fmla="*/ 2147483647 h 505"/>
              <a:gd name="T26" fmla="*/ 2147483647 w 662"/>
              <a:gd name="T27" fmla="*/ 2147483647 h 505"/>
              <a:gd name="T28" fmla="*/ 2147483647 w 662"/>
              <a:gd name="T29" fmla="*/ 2147483647 h 505"/>
              <a:gd name="T30" fmla="*/ 2147483647 w 662"/>
              <a:gd name="T31" fmla="*/ 2147483647 h 505"/>
              <a:gd name="T32" fmla="*/ 2147483647 w 662"/>
              <a:gd name="T33" fmla="*/ 2147483647 h 505"/>
              <a:gd name="T34" fmla="*/ 2147483647 w 662"/>
              <a:gd name="T35" fmla="*/ 2147483647 h 505"/>
              <a:gd name="T36" fmla="*/ 2147483647 w 662"/>
              <a:gd name="T37" fmla="*/ 2147483647 h 505"/>
              <a:gd name="T38" fmla="*/ 2147483647 w 662"/>
              <a:gd name="T39" fmla="*/ 2147483647 h 505"/>
              <a:gd name="T40" fmla="*/ 2147483647 w 662"/>
              <a:gd name="T41" fmla="*/ 2147483647 h 505"/>
              <a:gd name="T42" fmla="*/ 2147483647 w 662"/>
              <a:gd name="T43" fmla="*/ 2147483647 h 505"/>
              <a:gd name="T44" fmla="*/ 2147483647 w 662"/>
              <a:gd name="T45" fmla="*/ 2147483647 h 505"/>
              <a:gd name="T46" fmla="*/ 2147483647 w 662"/>
              <a:gd name="T47" fmla="*/ 2147483647 h 505"/>
              <a:gd name="T48" fmla="*/ 2147483647 w 662"/>
              <a:gd name="T49" fmla="*/ 2147483647 h 505"/>
              <a:gd name="T50" fmla="*/ 2147483647 w 662"/>
              <a:gd name="T51" fmla="*/ 2147483647 h 505"/>
              <a:gd name="T52" fmla="*/ 2147483647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rgbClr val="78A6DC"/>
          </a:solidFill>
          <a:ln w="3175">
            <a:solidFill>
              <a:schemeClr val="tx1"/>
            </a:solidFill>
            <a:prstDash val="solid"/>
            <a:round/>
            <a:headEnd/>
            <a:tailEnd/>
          </a:ln>
        </p:spPr>
        <p:txBody>
          <a:bodyPr/>
          <a:lstStyle/>
          <a:p>
            <a:endParaRPr lang="en-US"/>
          </a:p>
        </p:txBody>
      </p:sp>
      <p:sp>
        <p:nvSpPr>
          <p:cNvPr id="176143" name="Shape - Oklahoma"/>
          <p:cNvSpPr>
            <a:spLocks noChangeAspect="1"/>
          </p:cNvSpPr>
          <p:nvPr/>
        </p:nvSpPr>
        <p:spPr bwMode="auto">
          <a:xfrm>
            <a:off x="3779838" y="3636963"/>
            <a:ext cx="1125537" cy="534987"/>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rgbClr val="78A6DC"/>
          </a:solidFill>
          <a:ln w="3175">
            <a:solidFill>
              <a:schemeClr val="tx1"/>
            </a:solidFill>
            <a:prstDash val="solid"/>
            <a:round/>
            <a:headEnd/>
            <a:tailEnd/>
          </a:ln>
        </p:spPr>
        <p:txBody>
          <a:bodyPr/>
          <a:lstStyle/>
          <a:p>
            <a:endParaRPr lang="en-US"/>
          </a:p>
        </p:txBody>
      </p:sp>
      <p:sp>
        <p:nvSpPr>
          <p:cNvPr id="176144" name="Shape - Ohio"/>
          <p:cNvSpPr>
            <a:spLocks noChangeAspect="1"/>
          </p:cNvSpPr>
          <p:nvPr/>
        </p:nvSpPr>
        <p:spPr bwMode="auto">
          <a:xfrm>
            <a:off x="5989638" y="2603500"/>
            <a:ext cx="547687" cy="619125"/>
          </a:xfrm>
          <a:custGeom>
            <a:avLst/>
            <a:gdLst>
              <a:gd name="T0" fmla="*/ 0 w 345"/>
              <a:gd name="T1" fmla="*/ 2147483647 h 398"/>
              <a:gd name="T2" fmla="*/ 2147483647 w 345"/>
              <a:gd name="T3" fmla="*/ 2147483647 h 398"/>
              <a:gd name="T4" fmla="*/ 2147483647 w 345"/>
              <a:gd name="T5" fmla="*/ 2147483647 h 398"/>
              <a:gd name="T6" fmla="*/ 2147483647 w 345"/>
              <a:gd name="T7" fmla="*/ 2147483647 h 398"/>
              <a:gd name="T8" fmla="*/ 2147483647 w 345"/>
              <a:gd name="T9" fmla="*/ 2147483647 h 398"/>
              <a:gd name="T10" fmla="*/ 2147483647 w 345"/>
              <a:gd name="T11" fmla="*/ 0 h 398"/>
              <a:gd name="T12" fmla="*/ 2147483647 w 345"/>
              <a:gd name="T13" fmla="*/ 2147483647 h 398"/>
              <a:gd name="T14" fmla="*/ 2147483647 w 345"/>
              <a:gd name="T15" fmla="*/ 2147483647 h 398"/>
              <a:gd name="T16" fmla="*/ 2147483647 w 345"/>
              <a:gd name="T17" fmla="*/ 2147483647 h 398"/>
              <a:gd name="T18" fmla="*/ 2147483647 w 345"/>
              <a:gd name="T19" fmla="*/ 2147483647 h 398"/>
              <a:gd name="T20" fmla="*/ 2147483647 w 345"/>
              <a:gd name="T21" fmla="*/ 2147483647 h 398"/>
              <a:gd name="T22" fmla="*/ 2147483647 w 345"/>
              <a:gd name="T23" fmla="*/ 2147483647 h 398"/>
              <a:gd name="T24" fmla="*/ 2147483647 w 345"/>
              <a:gd name="T25" fmla="*/ 2147483647 h 398"/>
              <a:gd name="T26" fmla="*/ 2147483647 w 345"/>
              <a:gd name="T27" fmla="*/ 2147483647 h 398"/>
              <a:gd name="T28" fmla="*/ 2147483647 w 345"/>
              <a:gd name="T29" fmla="*/ 2147483647 h 398"/>
              <a:gd name="T30" fmla="*/ 2147483647 w 345"/>
              <a:gd name="T31" fmla="*/ 2147483647 h 398"/>
              <a:gd name="T32" fmla="*/ 2147483647 w 345"/>
              <a:gd name="T33" fmla="*/ 2147483647 h 398"/>
              <a:gd name="T34" fmla="*/ 2147483647 w 345"/>
              <a:gd name="T35" fmla="*/ 2147483647 h 398"/>
              <a:gd name="T36" fmla="*/ 0 w 345"/>
              <a:gd name="T37" fmla="*/ 2147483647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rgbClr val="78A6DC"/>
          </a:solidFill>
          <a:ln w="3175">
            <a:solidFill>
              <a:schemeClr val="tx1"/>
            </a:solidFill>
            <a:prstDash val="solid"/>
            <a:round/>
            <a:headEnd/>
            <a:tailEnd/>
          </a:ln>
        </p:spPr>
        <p:txBody>
          <a:bodyPr/>
          <a:lstStyle/>
          <a:p>
            <a:endParaRPr lang="en-US"/>
          </a:p>
        </p:txBody>
      </p:sp>
      <p:sp>
        <p:nvSpPr>
          <p:cNvPr id="176145" name="Shape - North Dakota"/>
          <p:cNvSpPr>
            <a:spLocks noChangeAspect="1"/>
          </p:cNvSpPr>
          <p:nvPr/>
        </p:nvSpPr>
        <p:spPr bwMode="auto">
          <a:xfrm>
            <a:off x="3713163" y="1711325"/>
            <a:ext cx="876300" cy="506413"/>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rgbClr val="CCD6E0"/>
          </a:solidFill>
          <a:ln w="3175">
            <a:solidFill>
              <a:schemeClr val="tx1"/>
            </a:solidFill>
            <a:prstDash val="solid"/>
            <a:round/>
            <a:headEnd/>
            <a:tailEnd/>
          </a:ln>
        </p:spPr>
        <p:txBody>
          <a:bodyPr/>
          <a:lstStyle/>
          <a:p>
            <a:endParaRPr lang="en-US"/>
          </a:p>
        </p:txBody>
      </p:sp>
      <p:sp>
        <p:nvSpPr>
          <p:cNvPr id="176146" name="Shape - North Carolina"/>
          <p:cNvSpPr>
            <a:spLocks noChangeAspect="1"/>
          </p:cNvSpPr>
          <p:nvPr/>
        </p:nvSpPr>
        <p:spPr bwMode="auto">
          <a:xfrm>
            <a:off x="6257925" y="3348038"/>
            <a:ext cx="1112838"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rgbClr val="78A6DC"/>
          </a:solidFill>
          <a:ln w="3175">
            <a:solidFill>
              <a:schemeClr val="tx1"/>
            </a:solidFill>
            <a:prstDash val="solid"/>
            <a:round/>
            <a:headEnd/>
            <a:tailEnd/>
          </a:ln>
        </p:spPr>
        <p:txBody>
          <a:bodyPr/>
          <a:lstStyle/>
          <a:p>
            <a:endParaRPr lang="en-US"/>
          </a:p>
        </p:txBody>
      </p:sp>
      <p:grpSp>
        <p:nvGrpSpPr>
          <p:cNvPr id="4" name="Shape - New York"/>
          <p:cNvGrpSpPr>
            <a:grpSpLocks/>
          </p:cNvGrpSpPr>
          <p:nvPr/>
        </p:nvGrpSpPr>
        <p:grpSpPr bwMode="auto">
          <a:xfrm>
            <a:off x="6557962" y="1924050"/>
            <a:ext cx="1044575" cy="700087"/>
            <a:chOff x="4071" y="893"/>
            <a:chExt cx="658" cy="440"/>
          </a:xfrm>
          <a:solidFill>
            <a:srgbClr val="FFFFFF"/>
          </a:solidFill>
        </p:grpSpPr>
        <p:sp>
          <p:nvSpPr>
            <p:cNvPr id="46"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grpFill/>
            <a:ln w="3175">
              <a:solidFill>
                <a:schemeClr val="tx1"/>
              </a:solidFill>
              <a:prstDash val="solid"/>
              <a:round/>
              <a:headEnd/>
              <a:tailEnd/>
            </a:ln>
          </p:spPr>
          <p:txBody>
            <a:bodyPr/>
            <a:lstStyle/>
            <a:p>
              <a:pPr algn="ctr" eaLnBrk="0" hangingPunct="0">
                <a:defRPr/>
              </a:pPr>
              <a:endParaRPr lang="en-US" sz="1200" b="1">
                <a:solidFill>
                  <a:srgbClr val="000000"/>
                </a:solidFill>
              </a:endParaRPr>
            </a:p>
          </p:txBody>
        </p:sp>
        <p:sp>
          <p:nvSpPr>
            <p:cNvPr id="47"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grpFill/>
            <a:ln w="3175">
              <a:solidFill>
                <a:schemeClr val="tx1"/>
              </a:solidFill>
              <a:prstDash val="solid"/>
              <a:round/>
              <a:headEnd/>
              <a:tailEnd/>
            </a:ln>
          </p:spPr>
          <p:txBody>
            <a:bodyPr/>
            <a:lstStyle/>
            <a:p>
              <a:pPr algn="ctr" eaLnBrk="0" hangingPunct="0">
                <a:defRPr/>
              </a:pPr>
              <a:endParaRPr lang="en-US" sz="1200" b="1">
                <a:solidFill>
                  <a:srgbClr val="000000"/>
                </a:solidFill>
              </a:endParaRPr>
            </a:p>
          </p:txBody>
        </p:sp>
      </p:grpSp>
      <p:sp>
        <p:nvSpPr>
          <p:cNvPr id="176148" name="Shape - New Mexico"/>
          <p:cNvSpPr>
            <a:spLocks noChangeAspect="1"/>
          </p:cNvSpPr>
          <p:nvPr/>
        </p:nvSpPr>
        <p:spPr bwMode="auto">
          <a:xfrm>
            <a:off x="2895600" y="3603625"/>
            <a:ext cx="898525" cy="877888"/>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rgbClr val="003466"/>
          </a:solidFill>
          <a:ln w="3175">
            <a:solidFill>
              <a:schemeClr val="bg2"/>
            </a:solidFill>
            <a:prstDash val="solid"/>
            <a:round/>
            <a:headEnd/>
            <a:tailEnd/>
          </a:ln>
        </p:spPr>
        <p:txBody>
          <a:bodyPr/>
          <a:lstStyle/>
          <a:p>
            <a:endParaRPr lang="en-US"/>
          </a:p>
        </p:txBody>
      </p:sp>
      <p:sp>
        <p:nvSpPr>
          <p:cNvPr id="176149" name="Shape - New Jersey"/>
          <p:cNvSpPr>
            <a:spLocks noChangeAspect="1"/>
          </p:cNvSpPr>
          <p:nvPr/>
        </p:nvSpPr>
        <p:spPr bwMode="auto">
          <a:xfrm>
            <a:off x="7170738" y="2525713"/>
            <a:ext cx="196850" cy="385762"/>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rgbClr val="FFFFFF"/>
          </a:solidFill>
          <a:ln w="3175">
            <a:solidFill>
              <a:schemeClr val="tx1"/>
            </a:solidFill>
            <a:prstDash val="solid"/>
            <a:round/>
            <a:headEnd/>
            <a:tailEnd/>
          </a:ln>
        </p:spPr>
        <p:txBody>
          <a:bodyPr/>
          <a:lstStyle/>
          <a:p>
            <a:endParaRPr lang="en-US"/>
          </a:p>
        </p:txBody>
      </p:sp>
      <p:sp>
        <p:nvSpPr>
          <p:cNvPr id="176150" name="Shape - New Hampshire"/>
          <p:cNvSpPr>
            <a:spLocks noChangeAspect="1"/>
          </p:cNvSpPr>
          <p:nvPr/>
        </p:nvSpPr>
        <p:spPr bwMode="auto">
          <a:xfrm>
            <a:off x="7361238" y="1811338"/>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rgbClr val="FFFFFF"/>
          </a:solidFill>
          <a:ln w="3175">
            <a:solidFill>
              <a:schemeClr val="tx1"/>
            </a:solidFill>
            <a:prstDash val="solid"/>
            <a:round/>
            <a:headEnd/>
            <a:tailEnd/>
          </a:ln>
        </p:spPr>
        <p:txBody>
          <a:bodyPr/>
          <a:lstStyle/>
          <a:p>
            <a:endParaRPr lang="en-US"/>
          </a:p>
        </p:txBody>
      </p:sp>
      <p:sp>
        <p:nvSpPr>
          <p:cNvPr id="176151" name="Shape - Nevada"/>
          <p:cNvSpPr>
            <a:spLocks noChangeAspect="1"/>
          </p:cNvSpPr>
          <p:nvPr/>
        </p:nvSpPr>
        <p:spPr bwMode="auto">
          <a:xfrm>
            <a:off x="1687513" y="2589213"/>
            <a:ext cx="831850" cy="1239837"/>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rgbClr val="CCD6E0"/>
          </a:solidFill>
          <a:ln w="3175">
            <a:solidFill>
              <a:schemeClr val="tx1"/>
            </a:solidFill>
            <a:prstDash val="solid"/>
            <a:round/>
            <a:headEnd/>
            <a:tailEnd/>
          </a:ln>
        </p:spPr>
        <p:txBody>
          <a:bodyPr/>
          <a:lstStyle/>
          <a:p>
            <a:endParaRPr lang="en-US"/>
          </a:p>
        </p:txBody>
      </p:sp>
      <p:sp>
        <p:nvSpPr>
          <p:cNvPr id="176152" name="Shape - Nebraska"/>
          <p:cNvSpPr>
            <a:spLocks noChangeAspect="1"/>
          </p:cNvSpPr>
          <p:nvPr/>
        </p:nvSpPr>
        <p:spPr bwMode="auto">
          <a:xfrm>
            <a:off x="3675063" y="2690813"/>
            <a:ext cx="1095375" cy="487362"/>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rgbClr val="CCD6E0"/>
          </a:solidFill>
          <a:ln w="3175">
            <a:solidFill>
              <a:schemeClr val="tx1"/>
            </a:solidFill>
            <a:prstDash val="solid"/>
            <a:round/>
            <a:headEnd/>
            <a:tailEnd/>
          </a:ln>
        </p:spPr>
        <p:txBody>
          <a:bodyPr/>
          <a:lstStyle/>
          <a:p>
            <a:endParaRPr lang="en-US"/>
          </a:p>
        </p:txBody>
      </p:sp>
      <p:sp>
        <p:nvSpPr>
          <p:cNvPr id="176153" name="Shape - Montana"/>
          <p:cNvSpPr>
            <a:spLocks noChangeAspect="1"/>
          </p:cNvSpPr>
          <p:nvPr/>
        </p:nvSpPr>
        <p:spPr bwMode="auto">
          <a:xfrm>
            <a:off x="2400300" y="1584325"/>
            <a:ext cx="1306513"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rgbClr val="78A6DC"/>
          </a:solidFill>
          <a:ln w="3175">
            <a:solidFill>
              <a:schemeClr val="tx1"/>
            </a:solidFill>
            <a:prstDash val="solid"/>
            <a:round/>
            <a:headEnd/>
            <a:tailEnd/>
          </a:ln>
        </p:spPr>
        <p:txBody>
          <a:bodyPr/>
          <a:lstStyle/>
          <a:p>
            <a:endParaRPr lang="en-US"/>
          </a:p>
        </p:txBody>
      </p:sp>
      <p:sp>
        <p:nvSpPr>
          <p:cNvPr id="176154" name="Shape - Missouri"/>
          <p:cNvSpPr>
            <a:spLocks noChangeAspect="1"/>
          </p:cNvSpPr>
          <p:nvPr/>
        </p:nvSpPr>
        <p:spPr bwMode="auto">
          <a:xfrm>
            <a:off x="4714875" y="3041650"/>
            <a:ext cx="863600" cy="701675"/>
          </a:xfrm>
          <a:custGeom>
            <a:avLst/>
            <a:gdLst>
              <a:gd name="T0" fmla="*/ 0 w 548"/>
              <a:gd name="T1" fmla="*/ 2147483647 h 451"/>
              <a:gd name="T2" fmla="*/ 2147483647 w 548"/>
              <a:gd name="T3" fmla="*/ 0 h 451"/>
              <a:gd name="T4" fmla="*/ 2147483647 w 548"/>
              <a:gd name="T5" fmla="*/ 0 h 451"/>
              <a:gd name="T6" fmla="*/ 2147483647 w 548"/>
              <a:gd name="T7" fmla="*/ 2147483647 h 451"/>
              <a:gd name="T8" fmla="*/ 2147483647 w 548"/>
              <a:gd name="T9" fmla="*/ 2147483647 h 451"/>
              <a:gd name="T10" fmla="*/ 2147483647 w 548"/>
              <a:gd name="T11" fmla="*/ 2147483647 h 451"/>
              <a:gd name="T12" fmla="*/ 2147483647 w 548"/>
              <a:gd name="T13" fmla="*/ 2147483647 h 451"/>
              <a:gd name="T14" fmla="*/ 2147483647 w 548"/>
              <a:gd name="T15" fmla="*/ 2147483647 h 451"/>
              <a:gd name="T16" fmla="*/ 2147483647 w 548"/>
              <a:gd name="T17" fmla="*/ 2147483647 h 451"/>
              <a:gd name="T18" fmla="*/ 2147483647 w 548"/>
              <a:gd name="T19" fmla="*/ 2147483647 h 451"/>
              <a:gd name="T20" fmla="*/ 2147483647 w 548"/>
              <a:gd name="T21" fmla="*/ 2147483647 h 451"/>
              <a:gd name="T22" fmla="*/ 2147483647 w 548"/>
              <a:gd name="T23" fmla="*/ 2147483647 h 451"/>
              <a:gd name="T24" fmla="*/ 2147483647 w 548"/>
              <a:gd name="T25" fmla="*/ 2147483647 h 451"/>
              <a:gd name="T26" fmla="*/ 2147483647 w 548"/>
              <a:gd name="T27" fmla="*/ 2147483647 h 451"/>
              <a:gd name="T28" fmla="*/ 2147483647 w 548"/>
              <a:gd name="T29" fmla="*/ 2147483647 h 451"/>
              <a:gd name="T30" fmla="*/ 2147483647 w 548"/>
              <a:gd name="T31" fmla="*/ 2147483647 h 451"/>
              <a:gd name="T32" fmla="*/ 2147483647 w 548"/>
              <a:gd name="T33" fmla="*/ 2147483647 h 451"/>
              <a:gd name="T34" fmla="*/ 2147483647 w 548"/>
              <a:gd name="T35" fmla="*/ 2147483647 h 451"/>
              <a:gd name="T36" fmla="*/ 2147483647 w 548"/>
              <a:gd name="T37" fmla="*/ 2147483647 h 451"/>
              <a:gd name="T38" fmla="*/ 2147483647 w 548"/>
              <a:gd name="T39" fmla="*/ 2147483647 h 451"/>
              <a:gd name="T40" fmla="*/ 2147483647 w 548"/>
              <a:gd name="T41" fmla="*/ 2147483647 h 451"/>
              <a:gd name="T42" fmla="*/ 2147483647 w 548"/>
              <a:gd name="T43" fmla="*/ 2147483647 h 451"/>
              <a:gd name="T44" fmla="*/ 2147483647 w 548"/>
              <a:gd name="T45" fmla="*/ 2147483647 h 451"/>
              <a:gd name="T46" fmla="*/ 2147483647 w 548"/>
              <a:gd name="T47" fmla="*/ 2147483647 h 451"/>
              <a:gd name="T48" fmla="*/ 2147483647 w 548"/>
              <a:gd name="T49" fmla="*/ 2147483647 h 451"/>
              <a:gd name="T50" fmla="*/ 0 w 548"/>
              <a:gd name="T51" fmla="*/ 2147483647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rgbClr val="78A6DC"/>
          </a:solidFill>
          <a:ln w="3175">
            <a:solidFill>
              <a:schemeClr val="tx1"/>
            </a:solidFill>
            <a:prstDash val="solid"/>
            <a:round/>
            <a:headEnd/>
            <a:tailEnd/>
          </a:ln>
        </p:spPr>
        <p:txBody>
          <a:bodyPr/>
          <a:lstStyle/>
          <a:p>
            <a:endParaRPr lang="en-US"/>
          </a:p>
        </p:txBody>
      </p:sp>
      <p:sp>
        <p:nvSpPr>
          <p:cNvPr id="176155" name="Shape - Mississippi"/>
          <p:cNvSpPr>
            <a:spLocks noChangeAspect="1"/>
          </p:cNvSpPr>
          <p:nvPr/>
        </p:nvSpPr>
        <p:spPr bwMode="auto">
          <a:xfrm>
            <a:off x="5330825" y="3875088"/>
            <a:ext cx="450850"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rgbClr val="003466"/>
          </a:solidFill>
          <a:ln w="3175">
            <a:solidFill>
              <a:schemeClr val="bg2"/>
            </a:solidFill>
            <a:prstDash val="solid"/>
            <a:round/>
            <a:headEnd/>
            <a:tailEnd/>
          </a:ln>
        </p:spPr>
        <p:txBody>
          <a:bodyPr/>
          <a:lstStyle/>
          <a:p>
            <a:endParaRPr lang="en-US"/>
          </a:p>
        </p:txBody>
      </p:sp>
      <p:sp>
        <p:nvSpPr>
          <p:cNvPr id="176156" name="Shape - Minnesota"/>
          <p:cNvSpPr>
            <a:spLocks noChangeAspect="1"/>
          </p:cNvSpPr>
          <p:nvPr/>
        </p:nvSpPr>
        <p:spPr bwMode="auto">
          <a:xfrm>
            <a:off x="4446588" y="1649413"/>
            <a:ext cx="857250" cy="957262"/>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rgbClr val="FFFFFF"/>
          </a:solidFill>
          <a:ln w="3175">
            <a:solidFill>
              <a:schemeClr val="tx1"/>
            </a:solidFill>
            <a:prstDash val="solid"/>
            <a:round/>
            <a:headEnd/>
            <a:tailEnd/>
          </a:ln>
        </p:spPr>
        <p:txBody>
          <a:bodyPr/>
          <a:lstStyle/>
          <a:p>
            <a:endParaRPr lang="en-US"/>
          </a:p>
        </p:txBody>
      </p:sp>
      <p:grpSp>
        <p:nvGrpSpPr>
          <p:cNvPr id="29" name="Shape - Michigan"/>
          <p:cNvGrpSpPr>
            <a:grpSpLocks/>
          </p:cNvGrpSpPr>
          <p:nvPr/>
        </p:nvGrpSpPr>
        <p:grpSpPr bwMode="auto">
          <a:xfrm>
            <a:off x="5259387" y="1873250"/>
            <a:ext cx="990600" cy="882650"/>
            <a:chOff x="3254" y="860"/>
            <a:chExt cx="623" cy="557"/>
          </a:xfrm>
          <a:solidFill>
            <a:srgbClr val="78A6DC"/>
          </a:solidFill>
        </p:grpSpPr>
        <p:sp>
          <p:nvSpPr>
            <p:cNvPr id="58"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grpFill/>
            <a:ln w="3175">
              <a:solidFill>
                <a:schemeClr val="tx1"/>
              </a:solidFill>
              <a:prstDash val="solid"/>
              <a:round/>
              <a:headEnd/>
              <a:tailEnd/>
            </a:ln>
          </p:spPr>
          <p:txBody>
            <a:bodyPr/>
            <a:lstStyle/>
            <a:p>
              <a:pPr algn="ctr" eaLnBrk="0" hangingPunct="0">
                <a:defRPr/>
              </a:pPr>
              <a:endParaRPr lang="en-US" sz="1200" b="1">
                <a:solidFill>
                  <a:srgbClr val="000000"/>
                </a:solidFill>
              </a:endParaRPr>
            </a:p>
          </p:txBody>
        </p:sp>
        <p:sp>
          <p:nvSpPr>
            <p:cNvPr id="59"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grpFill/>
            <a:ln w="3175">
              <a:solidFill>
                <a:schemeClr val="tx1"/>
              </a:solidFill>
              <a:prstDash val="solid"/>
              <a:round/>
              <a:headEnd/>
              <a:tailEnd/>
            </a:ln>
          </p:spPr>
          <p:txBody>
            <a:bodyPr/>
            <a:lstStyle/>
            <a:p>
              <a:pPr algn="ctr" eaLnBrk="0" hangingPunct="0">
                <a:defRPr/>
              </a:pPr>
              <a:endParaRPr lang="en-US" sz="1200" b="1">
                <a:solidFill>
                  <a:srgbClr val="000000"/>
                </a:solidFill>
              </a:endParaRPr>
            </a:p>
          </p:txBody>
        </p:sp>
      </p:grpSp>
      <p:sp>
        <p:nvSpPr>
          <p:cNvPr id="176158" name="Shape - Massachusetts"/>
          <p:cNvSpPr>
            <a:spLocks noChangeAspect="1"/>
          </p:cNvSpPr>
          <p:nvPr/>
        </p:nvSpPr>
        <p:spPr bwMode="auto">
          <a:xfrm>
            <a:off x="7305675" y="2197100"/>
            <a:ext cx="468313" cy="211138"/>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rgbClr val="FFFFFF"/>
          </a:solidFill>
          <a:ln w="3175">
            <a:solidFill>
              <a:schemeClr val="tx1"/>
            </a:solidFill>
            <a:prstDash val="solid"/>
            <a:round/>
            <a:headEnd/>
            <a:tailEnd/>
          </a:ln>
        </p:spPr>
        <p:txBody>
          <a:bodyPr/>
          <a:lstStyle/>
          <a:p>
            <a:endParaRPr lang="en-US"/>
          </a:p>
        </p:txBody>
      </p:sp>
      <p:sp>
        <p:nvSpPr>
          <p:cNvPr id="176159" name="Shape - Maryland"/>
          <p:cNvSpPr>
            <a:spLocks noChangeAspect="1"/>
          </p:cNvSpPr>
          <p:nvPr/>
        </p:nvSpPr>
        <p:spPr bwMode="auto">
          <a:xfrm>
            <a:off x="6678613" y="2854325"/>
            <a:ext cx="635000" cy="258763"/>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rgbClr val="FFFFFF"/>
          </a:solidFill>
          <a:ln w="3175">
            <a:solidFill>
              <a:schemeClr val="tx1"/>
            </a:solidFill>
            <a:prstDash val="solid"/>
            <a:round/>
            <a:headEnd/>
            <a:tailEnd/>
          </a:ln>
        </p:spPr>
        <p:txBody>
          <a:bodyPr/>
          <a:lstStyle/>
          <a:p>
            <a:endParaRPr lang="en-US"/>
          </a:p>
        </p:txBody>
      </p:sp>
      <p:sp>
        <p:nvSpPr>
          <p:cNvPr id="176160" name="Shape - Maine"/>
          <p:cNvSpPr>
            <a:spLocks noChangeAspect="1"/>
          </p:cNvSpPr>
          <p:nvPr/>
        </p:nvSpPr>
        <p:spPr bwMode="auto">
          <a:xfrm>
            <a:off x="7415213" y="1371600"/>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rgbClr val="78A6DC"/>
          </a:solidFill>
          <a:ln w="3175">
            <a:solidFill>
              <a:schemeClr val="tx1"/>
            </a:solidFill>
            <a:prstDash val="solid"/>
            <a:round/>
            <a:headEnd/>
            <a:tailEnd/>
          </a:ln>
        </p:spPr>
        <p:txBody>
          <a:bodyPr/>
          <a:lstStyle/>
          <a:p>
            <a:endParaRPr lang="en-US"/>
          </a:p>
        </p:txBody>
      </p:sp>
      <p:sp>
        <p:nvSpPr>
          <p:cNvPr id="176161" name="Shape - Louisiana"/>
          <p:cNvSpPr>
            <a:spLocks noChangeAspect="1"/>
          </p:cNvSpPr>
          <p:nvPr/>
        </p:nvSpPr>
        <p:spPr bwMode="auto">
          <a:xfrm>
            <a:off x="4973638" y="4225925"/>
            <a:ext cx="773112"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rgbClr val="78A6DC"/>
          </a:solidFill>
          <a:ln w="3175">
            <a:solidFill>
              <a:schemeClr val="tx1"/>
            </a:solidFill>
            <a:prstDash val="solid"/>
            <a:round/>
            <a:headEnd/>
            <a:tailEnd/>
          </a:ln>
        </p:spPr>
        <p:txBody>
          <a:bodyPr/>
          <a:lstStyle/>
          <a:p>
            <a:endParaRPr lang="en-US"/>
          </a:p>
        </p:txBody>
      </p:sp>
      <p:sp>
        <p:nvSpPr>
          <p:cNvPr id="176162" name="Shape - Kentucky"/>
          <p:cNvSpPr>
            <a:spLocks noChangeAspect="1"/>
          </p:cNvSpPr>
          <p:nvPr/>
        </p:nvSpPr>
        <p:spPr bwMode="auto">
          <a:xfrm>
            <a:off x="5507038" y="3162300"/>
            <a:ext cx="957262" cy="525463"/>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rgbClr val="003466"/>
          </a:solidFill>
          <a:ln w="3175">
            <a:solidFill>
              <a:schemeClr val="bg2"/>
            </a:solidFill>
            <a:prstDash val="solid"/>
            <a:round/>
            <a:headEnd/>
            <a:tailEnd/>
          </a:ln>
        </p:spPr>
        <p:txBody>
          <a:bodyPr/>
          <a:lstStyle/>
          <a:p>
            <a:endParaRPr lang="en-US"/>
          </a:p>
        </p:txBody>
      </p:sp>
      <p:sp>
        <p:nvSpPr>
          <p:cNvPr id="176163" name="Shape - Kansas"/>
          <p:cNvSpPr>
            <a:spLocks noChangeAspect="1"/>
          </p:cNvSpPr>
          <p:nvPr/>
        </p:nvSpPr>
        <p:spPr bwMode="auto">
          <a:xfrm>
            <a:off x="3906838" y="3163888"/>
            <a:ext cx="966787"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rgbClr val="CCD6E0"/>
          </a:solidFill>
          <a:ln w="3175">
            <a:solidFill>
              <a:schemeClr val="tx1"/>
            </a:solidFill>
            <a:prstDash val="solid"/>
            <a:round/>
            <a:headEnd/>
            <a:tailEnd/>
          </a:ln>
        </p:spPr>
        <p:txBody>
          <a:bodyPr/>
          <a:lstStyle/>
          <a:p>
            <a:endParaRPr lang="en-US"/>
          </a:p>
        </p:txBody>
      </p:sp>
      <p:sp>
        <p:nvSpPr>
          <p:cNvPr id="176164" name="Shape - Iowa"/>
          <p:cNvSpPr>
            <a:spLocks noChangeAspect="1"/>
          </p:cNvSpPr>
          <p:nvPr/>
        </p:nvSpPr>
        <p:spPr bwMode="auto">
          <a:xfrm>
            <a:off x="4589463" y="2578100"/>
            <a:ext cx="758825" cy="487363"/>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rgbClr val="78A6DC"/>
          </a:solidFill>
          <a:ln w="3175">
            <a:solidFill>
              <a:schemeClr val="tx1"/>
            </a:solidFill>
            <a:prstDash val="solid"/>
            <a:round/>
            <a:headEnd/>
            <a:tailEnd/>
          </a:ln>
        </p:spPr>
        <p:txBody>
          <a:bodyPr/>
          <a:lstStyle/>
          <a:p>
            <a:endParaRPr lang="en-US"/>
          </a:p>
        </p:txBody>
      </p:sp>
      <p:sp>
        <p:nvSpPr>
          <p:cNvPr id="176165" name="Shape - Indiana"/>
          <p:cNvSpPr>
            <a:spLocks noChangeAspect="1"/>
          </p:cNvSpPr>
          <p:nvPr/>
        </p:nvSpPr>
        <p:spPr bwMode="auto">
          <a:xfrm>
            <a:off x="5662613" y="2743200"/>
            <a:ext cx="422275" cy="687388"/>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rgbClr val="003466"/>
          </a:solidFill>
          <a:ln w="3175">
            <a:solidFill>
              <a:schemeClr val="bg2"/>
            </a:solidFill>
            <a:prstDash val="solid"/>
            <a:round/>
            <a:headEnd/>
            <a:tailEnd/>
          </a:ln>
        </p:spPr>
        <p:txBody>
          <a:bodyPr/>
          <a:lstStyle/>
          <a:p>
            <a:endParaRPr lang="en-US"/>
          </a:p>
        </p:txBody>
      </p:sp>
      <p:sp>
        <p:nvSpPr>
          <p:cNvPr id="176166" name="Shape - Illinois"/>
          <p:cNvSpPr>
            <a:spLocks noChangeAspect="1"/>
          </p:cNvSpPr>
          <p:nvPr/>
        </p:nvSpPr>
        <p:spPr bwMode="auto">
          <a:xfrm>
            <a:off x="5200650" y="2681288"/>
            <a:ext cx="547688" cy="887412"/>
          </a:xfrm>
          <a:custGeom>
            <a:avLst/>
            <a:gdLst>
              <a:gd name="T0" fmla="*/ 2147483647 w 346"/>
              <a:gd name="T1" fmla="*/ 2147483647 h 571"/>
              <a:gd name="T2" fmla="*/ 2147483647 w 346"/>
              <a:gd name="T3" fmla="*/ 0 h 571"/>
              <a:gd name="T4" fmla="*/ 2147483647 w 346"/>
              <a:gd name="T5" fmla="*/ 2147483647 h 571"/>
              <a:gd name="T6" fmla="*/ 2147483647 w 346"/>
              <a:gd name="T7" fmla="*/ 2147483647 h 571"/>
              <a:gd name="T8" fmla="*/ 2147483647 w 346"/>
              <a:gd name="T9" fmla="*/ 2147483647 h 571"/>
              <a:gd name="T10" fmla="*/ 2147483647 w 346"/>
              <a:gd name="T11" fmla="*/ 2147483647 h 571"/>
              <a:gd name="T12" fmla="*/ 2147483647 w 346"/>
              <a:gd name="T13" fmla="*/ 2147483647 h 571"/>
              <a:gd name="T14" fmla="*/ 2147483647 w 346"/>
              <a:gd name="T15" fmla="*/ 2147483647 h 571"/>
              <a:gd name="T16" fmla="*/ 2147483647 w 346"/>
              <a:gd name="T17" fmla="*/ 2147483647 h 571"/>
              <a:gd name="T18" fmla="*/ 2147483647 w 346"/>
              <a:gd name="T19" fmla="*/ 2147483647 h 571"/>
              <a:gd name="T20" fmla="*/ 2147483647 w 346"/>
              <a:gd name="T21" fmla="*/ 2147483647 h 571"/>
              <a:gd name="T22" fmla="*/ 2147483647 w 346"/>
              <a:gd name="T23" fmla="*/ 2147483647 h 571"/>
              <a:gd name="T24" fmla="*/ 2147483647 w 346"/>
              <a:gd name="T25" fmla="*/ 2147483647 h 571"/>
              <a:gd name="T26" fmla="*/ 2147483647 w 346"/>
              <a:gd name="T27" fmla="*/ 2147483647 h 571"/>
              <a:gd name="T28" fmla="*/ 2147483647 w 346"/>
              <a:gd name="T29" fmla="*/ 2147483647 h 571"/>
              <a:gd name="T30" fmla="*/ 2147483647 w 346"/>
              <a:gd name="T31" fmla="*/ 2147483647 h 571"/>
              <a:gd name="T32" fmla="*/ 2147483647 w 346"/>
              <a:gd name="T33" fmla="*/ 2147483647 h 571"/>
              <a:gd name="T34" fmla="*/ 0 w 346"/>
              <a:gd name="T35" fmla="*/ 2147483647 h 571"/>
              <a:gd name="T36" fmla="*/ 2147483647 w 346"/>
              <a:gd name="T37" fmla="*/ 2147483647 h 571"/>
              <a:gd name="T38" fmla="*/ 2147483647 w 346"/>
              <a:gd name="T39" fmla="*/ 2147483647 h 571"/>
              <a:gd name="T40" fmla="*/ 2147483647 w 346"/>
              <a:gd name="T41" fmla="*/ 2147483647 h 571"/>
              <a:gd name="T42" fmla="*/ 2147483647 w 346"/>
              <a:gd name="T43" fmla="*/ 2147483647 h 571"/>
              <a:gd name="T44" fmla="*/ 2147483647 w 346"/>
              <a:gd name="T45" fmla="*/ 2147483647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rgbClr val="FFFFFF"/>
          </a:solidFill>
          <a:ln w="3175">
            <a:solidFill>
              <a:schemeClr val="tx1"/>
            </a:solidFill>
            <a:prstDash val="solid"/>
            <a:round/>
            <a:headEnd/>
            <a:tailEnd/>
          </a:ln>
        </p:spPr>
        <p:txBody>
          <a:bodyPr/>
          <a:lstStyle/>
          <a:p>
            <a:endParaRPr lang="en-US"/>
          </a:p>
        </p:txBody>
      </p:sp>
      <p:sp>
        <p:nvSpPr>
          <p:cNvPr id="176167" name="Shape - Idaho"/>
          <p:cNvSpPr>
            <a:spLocks noChangeAspect="1"/>
          </p:cNvSpPr>
          <p:nvPr/>
        </p:nvSpPr>
        <p:spPr bwMode="auto">
          <a:xfrm>
            <a:off x="2144713" y="1573213"/>
            <a:ext cx="750887"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rgbClr val="003466"/>
          </a:solidFill>
          <a:ln w="3175">
            <a:solidFill>
              <a:schemeClr val="bg2"/>
            </a:solidFill>
            <a:prstDash val="solid"/>
            <a:round/>
            <a:headEnd/>
            <a:tailEnd/>
          </a:ln>
        </p:spPr>
        <p:txBody>
          <a:bodyPr/>
          <a:lstStyle/>
          <a:p>
            <a:endParaRPr lang="en-US"/>
          </a:p>
        </p:txBody>
      </p:sp>
      <p:grpSp>
        <p:nvGrpSpPr>
          <p:cNvPr id="45" name="Shape - Hawaii"/>
          <p:cNvGrpSpPr/>
          <p:nvPr/>
        </p:nvGrpSpPr>
        <p:grpSpPr>
          <a:xfrm>
            <a:off x="2322512" y="4875212"/>
            <a:ext cx="622300" cy="477838"/>
            <a:chOff x="2322512" y="5000625"/>
            <a:chExt cx="622300" cy="477838"/>
          </a:xfrm>
          <a:solidFill>
            <a:srgbClr val="FFFFFF"/>
          </a:solidFill>
        </p:grpSpPr>
        <p:sp>
          <p:nvSpPr>
            <p:cNvPr id="71" name="Freeform 4"/>
            <p:cNvSpPr>
              <a:spLocks noChangeAspect="1"/>
            </p:cNvSpPr>
            <p:nvPr/>
          </p:nvSpPr>
          <p:spPr bwMode="auto">
            <a:xfrm>
              <a:off x="2322512" y="5060535"/>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grpFill/>
            <a:ln w="3175">
              <a:solidFill>
                <a:schemeClr val="tx1"/>
              </a:solidFill>
              <a:prstDash val="solid"/>
              <a:round/>
              <a:headEnd/>
              <a:tailEnd/>
            </a:ln>
          </p:spPr>
          <p:txBody>
            <a:bodyPr/>
            <a:lstStyle/>
            <a:p>
              <a:pPr algn="ctr" eaLnBrk="0" hangingPunct="0">
                <a:defRPr/>
              </a:pPr>
              <a:endParaRPr lang="en-US" sz="1200" b="1">
                <a:solidFill>
                  <a:srgbClr val="000000"/>
                </a:solidFill>
              </a:endParaRPr>
            </a:p>
          </p:txBody>
        </p:sp>
        <p:sp>
          <p:nvSpPr>
            <p:cNvPr id="72" name="Freeform 5"/>
            <p:cNvSpPr>
              <a:spLocks noChangeAspect="1"/>
            </p:cNvSpPr>
            <p:nvPr/>
          </p:nvSpPr>
          <p:spPr bwMode="auto">
            <a:xfrm>
              <a:off x="2390531" y="5000625"/>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grpFill/>
            <a:ln w="3175">
              <a:solidFill>
                <a:schemeClr val="tx1"/>
              </a:solidFill>
              <a:prstDash val="solid"/>
              <a:round/>
              <a:headEnd/>
              <a:tailEnd/>
            </a:ln>
          </p:spPr>
          <p:txBody>
            <a:bodyPr/>
            <a:lstStyle/>
            <a:p>
              <a:pPr algn="ctr" eaLnBrk="0" hangingPunct="0">
                <a:defRPr/>
              </a:pPr>
              <a:endParaRPr lang="en-US" sz="1200" b="1">
                <a:solidFill>
                  <a:srgbClr val="000000"/>
                </a:solidFill>
              </a:endParaRPr>
            </a:p>
          </p:txBody>
        </p:sp>
        <p:sp>
          <p:nvSpPr>
            <p:cNvPr id="73" name="Freeform 6"/>
            <p:cNvSpPr>
              <a:spLocks noChangeAspect="1"/>
            </p:cNvSpPr>
            <p:nvPr/>
          </p:nvSpPr>
          <p:spPr bwMode="auto">
            <a:xfrm>
              <a:off x="2474469" y="5060535"/>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grpFill/>
            <a:ln w="3175">
              <a:solidFill>
                <a:schemeClr val="tx1"/>
              </a:solidFill>
              <a:prstDash val="solid"/>
              <a:round/>
              <a:headEnd/>
              <a:tailEnd/>
            </a:ln>
          </p:spPr>
          <p:txBody>
            <a:bodyPr/>
            <a:lstStyle/>
            <a:p>
              <a:pPr algn="ctr" eaLnBrk="0" hangingPunct="0">
                <a:defRPr/>
              </a:pPr>
              <a:endParaRPr lang="en-US" sz="1200" b="1">
                <a:solidFill>
                  <a:srgbClr val="000000"/>
                </a:solidFill>
              </a:endParaRPr>
            </a:p>
          </p:txBody>
        </p:sp>
        <p:sp>
          <p:nvSpPr>
            <p:cNvPr id="74" name="Freeform 7"/>
            <p:cNvSpPr>
              <a:spLocks noChangeAspect="1"/>
            </p:cNvSpPr>
            <p:nvPr/>
          </p:nvSpPr>
          <p:spPr bwMode="auto">
            <a:xfrm>
              <a:off x="2611954" y="5134882"/>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grpFill/>
            <a:ln w="3175">
              <a:solidFill>
                <a:schemeClr val="tx1"/>
              </a:solidFill>
              <a:prstDash val="solid"/>
              <a:round/>
              <a:headEnd/>
              <a:tailEnd/>
            </a:ln>
          </p:spPr>
          <p:txBody>
            <a:bodyPr/>
            <a:lstStyle/>
            <a:p>
              <a:pPr algn="ctr" eaLnBrk="0" hangingPunct="0">
                <a:defRPr/>
              </a:pPr>
              <a:endParaRPr lang="en-US" sz="1200" b="1">
                <a:solidFill>
                  <a:srgbClr val="000000"/>
                </a:solidFill>
              </a:endParaRPr>
            </a:p>
          </p:txBody>
        </p:sp>
        <p:sp>
          <p:nvSpPr>
            <p:cNvPr id="75" name="Freeform 8"/>
            <p:cNvSpPr>
              <a:spLocks noChangeAspect="1"/>
            </p:cNvSpPr>
            <p:nvPr/>
          </p:nvSpPr>
          <p:spPr bwMode="auto">
            <a:xfrm>
              <a:off x="2643069" y="5208506"/>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grpFill/>
            <a:ln w="3175">
              <a:solidFill>
                <a:schemeClr val="tx1"/>
              </a:solidFill>
              <a:prstDash val="solid"/>
              <a:round/>
              <a:headEnd/>
              <a:tailEnd/>
            </a:ln>
          </p:spPr>
          <p:txBody>
            <a:bodyPr/>
            <a:lstStyle/>
            <a:p>
              <a:pPr algn="ctr" eaLnBrk="0" hangingPunct="0">
                <a:defRPr/>
              </a:pPr>
              <a:endParaRPr lang="en-US" sz="1200" b="1">
                <a:solidFill>
                  <a:srgbClr val="000000"/>
                </a:solidFill>
              </a:endParaRPr>
            </a:p>
          </p:txBody>
        </p:sp>
        <p:sp>
          <p:nvSpPr>
            <p:cNvPr id="76" name="Freeform 9"/>
            <p:cNvSpPr>
              <a:spLocks noChangeAspect="1"/>
            </p:cNvSpPr>
            <p:nvPr/>
          </p:nvSpPr>
          <p:spPr bwMode="auto">
            <a:xfrm>
              <a:off x="2690103" y="5248928"/>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grpFill/>
            <a:ln w="3175">
              <a:solidFill>
                <a:schemeClr val="tx1"/>
              </a:solidFill>
              <a:prstDash val="solid"/>
              <a:round/>
              <a:headEnd/>
              <a:tailEnd/>
            </a:ln>
          </p:spPr>
          <p:txBody>
            <a:bodyPr/>
            <a:lstStyle/>
            <a:p>
              <a:pPr algn="ctr" eaLnBrk="0" hangingPunct="0">
                <a:defRPr/>
              </a:pPr>
              <a:endParaRPr lang="en-US" sz="1200" b="1">
                <a:solidFill>
                  <a:srgbClr val="000000"/>
                </a:solidFill>
              </a:endParaRPr>
            </a:p>
          </p:txBody>
        </p:sp>
        <p:sp>
          <p:nvSpPr>
            <p:cNvPr id="77" name="Freeform"/>
            <p:cNvSpPr>
              <a:spLocks noChangeAspect="1"/>
            </p:cNvSpPr>
            <p:nvPr/>
          </p:nvSpPr>
          <p:spPr bwMode="auto">
            <a:xfrm>
              <a:off x="2764634" y="5266251"/>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grpFill/>
            <a:ln w="3175">
              <a:solidFill>
                <a:schemeClr val="tx1"/>
              </a:solidFill>
              <a:prstDash val="solid"/>
              <a:round/>
              <a:headEnd/>
              <a:tailEnd/>
            </a:ln>
          </p:spPr>
          <p:txBody>
            <a:bodyPr/>
            <a:lstStyle/>
            <a:p>
              <a:pPr algn="ctr" eaLnBrk="0" hangingPunct="0">
                <a:defRPr/>
              </a:pPr>
              <a:endParaRPr lang="en-US" sz="1200" b="1">
                <a:solidFill>
                  <a:srgbClr val="000000"/>
                </a:solidFill>
              </a:endParaRPr>
            </a:p>
          </p:txBody>
        </p:sp>
        <p:sp>
          <p:nvSpPr>
            <p:cNvPr id="78" name="Freeform"/>
            <p:cNvSpPr>
              <a:spLocks noChangeAspect="1"/>
            </p:cNvSpPr>
            <p:nvPr/>
          </p:nvSpPr>
          <p:spPr bwMode="auto">
            <a:xfrm>
              <a:off x="2700957" y="5167363"/>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grpFill/>
            <a:ln w="3175">
              <a:solidFill>
                <a:schemeClr val="tx1"/>
              </a:solidFill>
              <a:prstDash val="solid"/>
              <a:round/>
              <a:headEnd/>
              <a:tailEnd/>
            </a:ln>
          </p:spPr>
          <p:txBody>
            <a:bodyPr/>
            <a:lstStyle/>
            <a:p>
              <a:pPr algn="ctr" eaLnBrk="0" hangingPunct="0">
                <a:defRPr/>
              </a:pPr>
              <a:endParaRPr lang="en-US" sz="1200" b="1">
                <a:solidFill>
                  <a:srgbClr val="000000"/>
                </a:solidFill>
              </a:endParaRPr>
            </a:p>
          </p:txBody>
        </p:sp>
      </p:grpSp>
      <p:sp>
        <p:nvSpPr>
          <p:cNvPr id="176169" name="Shape - Georgia"/>
          <p:cNvSpPr>
            <a:spLocks noChangeAspect="1"/>
          </p:cNvSpPr>
          <p:nvPr/>
        </p:nvSpPr>
        <p:spPr bwMode="auto">
          <a:xfrm>
            <a:off x="6088063" y="3792538"/>
            <a:ext cx="708025" cy="722312"/>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rgbClr val="78A6DC"/>
          </a:solidFill>
          <a:ln w="3175">
            <a:solidFill>
              <a:schemeClr val="tx1"/>
            </a:solidFill>
            <a:prstDash val="solid"/>
            <a:round/>
            <a:headEnd/>
            <a:tailEnd/>
          </a:ln>
        </p:spPr>
        <p:txBody>
          <a:bodyPr/>
          <a:lstStyle/>
          <a:p>
            <a:endParaRPr lang="en-US"/>
          </a:p>
        </p:txBody>
      </p:sp>
      <p:sp>
        <p:nvSpPr>
          <p:cNvPr id="176170" name="Shape - Florida"/>
          <p:cNvSpPr>
            <a:spLocks noChangeAspect="1"/>
          </p:cNvSpPr>
          <p:nvPr/>
        </p:nvSpPr>
        <p:spPr bwMode="auto">
          <a:xfrm>
            <a:off x="5927725" y="4411663"/>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rgbClr val="CCD6E0"/>
          </a:solidFill>
          <a:ln w="3175">
            <a:solidFill>
              <a:schemeClr val="tx1"/>
            </a:solidFill>
            <a:prstDash val="solid"/>
            <a:round/>
            <a:headEnd/>
            <a:tailEnd/>
          </a:ln>
        </p:spPr>
        <p:txBody>
          <a:bodyPr/>
          <a:lstStyle/>
          <a:p>
            <a:endParaRPr lang="en-US"/>
          </a:p>
        </p:txBody>
      </p:sp>
      <p:sp>
        <p:nvSpPr>
          <p:cNvPr id="176171" name="Shape - Delaware"/>
          <p:cNvSpPr>
            <a:spLocks noChangeAspect="1"/>
          </p:cNvSpPr>
          <p:nvPr/>
        </p:nvSpPr>
        <p:spPr bwMode="auto">
          <a:xfrm>
            <a:off x="7156450" y="2841625"/>
            <a:ext cx="153988"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rgbClr val="CCD6E0"/>
          </a:solidFill>
          <a:ln w="3175">
            <a:solidFill>
              <a:schemeClr val="tx1"/>
            </a:solidFill>
            <a:prstDash val="solid"/>
            <a:round/>
            <a:headEnd/>
            <a:tailEnd/>
          </a:ln>
        </p:spPr>
        <p:txBody>
          <a:bodyPr/>
          <a:lstStyle/>
          <a:p>
            <a:endParaRPr lang="en-US"/>
          </a:p>
        </p:txBody>
      </p:sp>
      <p:sp>
        <p:nvSpPr>
          <p:cNvPr id="176172" name="Shape - Connecticut"/>
          <p:cNvSpPr>
            <a:spLocks noChangeAspect="1"/>
          </p:cNvSpPr>
          <p:nvPr/>
        </p:nvSpPr>
        <p:spPr bwMode="auto">
          <a:xfrm>
            <a:off x="7321550" y="2354263"/>
            <a:ext cx="242888" cy="185737"/>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rgbClr val="FFFFFF"/>
          </a:solidFill>
          <a:ln w="3175">
            <a:solidFill>
              <a:schemeClr val="tx1"/>
            </a:solidFill>
            <a:prstDash val="solid"/>
            <a:round/>
            <a:headEnd/>
            <a:tailEnd/>
          </a:ln>
        </p:spPr>
        <p:txBody>
          <a:bodyPr/>
          <a:lstStyle/>
          <a:p>
            <a:endParaRPr lang="en-US"/>
          </a:p>
        </p:txBody>
      </p:sp>
      <p:sp>
        <p:nvSpPr>
          <p:cNvPr id="176173" name="Shape - Colorado"/>
          <p:cNvSpPr>
            <a:spLocks noChangeAspect="1"/>
          </p:cNvSpPr>
          <p:nvPr/>
        </p:nvSpPr>
        <p:spPr bwMode="auto">
          <a:xfrm>
            <a:off x="2998788" y="2965450"/>
            <a:ext cx="928687"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rgbClr val="FFFFFF"/>
          </a:solidFill>
          <a:ln w="3175">
            <a:solidFill>
              <a:schemeClr val="tx1"/>
            </a:solidFill>
            <a:prstDash val="solid"/>
            <a:round/>
            <a:headEnd/>
            <a:tailEnd/>
          </a:ln>
        </p:spPr>
        <p:txBody>
          <a:bodyPr/>
          <a:lstStyle/>
          <a:p>
            <a:endParaRPr lang="en-US"/>
          </a:p>
        </p:txBody>
      </p:sp>
      <p:sp>
        <p:nvSpPr>
          <p:cNvPr id="176174" name="Shape - California"/>
          <p:cNvSpPr>
            <a:spLocks noChangeAspect="1"/>
          </p:cNvSpPr>
          <p:nvPr/>
        </p:nvSpPr>
        <p:spPr bwMode="auto">
          <a:xfrm>
            <a:off x="1208088" y="2487613"/>
            <a:ext cx="1098550"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rgbClr val="FFFFFF"/>
          </a:solidFill>
          <a:ln w="3175">
            <a:solidFill>
              <a:schemeClr val="tx1"/>
            </a:solidFill>
            <a:prstDash val="solid"/>
            <a:round/>
            <a:headEnd/>
            <a:tailEnd/>
          </a:ln>
        </p:spPr>
        <p:txBody>
          <a:bodyPr/>
          <a:lstStyle/>
          <a:p>
            <a:endParaRPr lang="en-US"/>
          </a:p>
        </p:txBody>
      </p:sp>
      <p:sp>
        <p:nvSpPr>
          <p:cNvPr id="176175" name="Shape - Arkansas"/>
          <p:cNvSpPr>
            <a:spLocks noChangeAspect="1"/>
          </p:cNvSpPr>
          <p:nvPr/>
        </p:nvSpPr>
        <p:spPr bwMode="auto">
          <a:xfrm>
            <a:off x="4881563" y="3663950"/>
            <a:ext cx="633412" cy="582613"/>
          </a:xfrm>
          <a:custGeom>
            <a:avLst/>
            <a:gdLst>
              <a:gd name="T0" fmla="*/ 0 w 401"/>
              <a:gd name="T1" fmla="*/ 2147483647 h 374"/>
              <a:gd name="T2" fmla="*/ 2147483647 w 401"/>
              <a:gd name="T3" fmla="*/ 2147483647 h 374"/>
              <a:gd name="T4" fmla="*/ 2147483647 w 401"/>
              <a:gd name="T5" fmla="*/ 0 h 374"/>
              <a:gd name="T6" fmla="*/ 2147483647 w 401"/>
              <a:gd name="T7" fmla="*/ 2147483647 h 374"/>
              <a:gd name="T8" fmla="*/ 2147483647 w 401"/>
              <a:gd name="T9" fmla="*/ 2147483647 h 374"/>
              <a:gd name="T10" fmla="*/ 2147483647 w 401"/>
              <a:gd name="T11" fmla="*/ 2147483647 h 374"/>
              <a:gd name="T12" fmla="*/ 2147483647 w 401"/>
              <a:gd name="T13" fmla="*/ 2147483647 h 374"/>
              <a:gd name="T14" fmla="*/ 2147483647 w 401"/>
              <a:gd name="T15" fmla="*/ 2147483647 h 374"/>
              <a:gd name="T16" fmla="*/ 2147483647 w 401"/>
              <a:gd name="T17" fmla="*/ 2147483647 h 374"/>
              <a:gd name="T18" fmla="*/ 2147483647 w 401"/>
              <a:gd name="T19" fmla="*/ 2147483647 h 374"/>
              <a:gd name="T20" fmla="*/ 2147483647 w 401"/>
              <a:gd name="T21" fmla="*/ 2147483647 h 374"/>
              <a:gd name="T22" fmla="*/ 2147483647 w 401"/>
              <a:gd name="T23" fmla="*/ 2147483647 h 374"/>
              <a:gd name="T24" fmla="*/ 2147483647 w 401"/>
              <a:gd name="T25" fmla="*/ 2147483647 h 374"/>
              <a:gd name="T26" fmla="*/ 2147483647 w 401"/>
              <a:gd name="T27" fmla="*/ 2147483647 h 374"/>
              <a:gd name="T28" fmla="*/ 2147483647 w 401"/>
              <a:gd name="T29" fmla="*/ 2147483647 h 374"/>
              <a:gd name="T30" fmla="*/ 0 w 401"/>
              <a:gd name="T31" fmla="*/ 2147483647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rgbClr val="003466"/>
          </a:solidFill>
          <a:ln w="3175">
            <a:solidFill>
              <a:schemeClr val="bg2"/>
            </a:solidFill>
            <a:prstDash val="solid"/>
            <a:round/>
            <a:headEnd/>
            <a:tailEnd/>
          </a:ln>
        </p:spPr>
        <p:txBody>
          <a:bodyPr/>
          <a:lstStyle/>
          <a:p>
            <a:endParaRPr lang="en-US"/>
          </a:p>
        </p:txBody>
      </p:sp>
      <p:sp>
        <p:nvSpPr>
          <p:cNvPr id="176176" name="Shape - Arizona"/>
          <p:cNvSpPr>
            <a:spLocks noChangeAspect="1"/>
          </p:cNvSpPr>
          <p:nvPr/>
        </p:nvSpPr>
        <p:spPr bwMode="auto">
          <a:xfrm>
            <a:off x="2160588" y="3538538"/>
            <a:ext cx="844550"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rgbClr val="003466"/>
          </a:solidFill>
          <a:ln w="3175">
            <a:solidFill>
              <a:schemeClr val="bg2"/>
            </a:solidFill>
            <a:prstDash val="solid"/>
            <a:round/>
            <a:headEnd/>
            <a:tailEnd/>
          </a:ln>
        </p:spPr>
        <p:txBody>
          <a:bodyPr/>
          <a:lstStyle/>
          <a:p>
            <a:endParaRPr lang="en-US"/>
          </a:p>
        </p:txBody>
      </p:sp>
      <p:sp>
        <p:nvSpPr>
          <p:cNvPr id="176177" name="Shape - Alaska"/>
          <p:cNvSpPr>
            <a:spLocks noChangeAspect="1"/>
          </p:cNvSpPr>
          <p:nvPr/>
        </p:nvSpPr>
        <p:spPr bwMode="auto">
          <a:xfrm>
            <a:off x="914400" y="4465638"/>
            <a:ext cx="1617663" cy="1576387"/>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rgbClr val="FFFFFF"/>
          </a:solidFill>
          <a:ln w="3175">
            <a:solidFill>
              <a:schemeClr val="tx1"/>
            </a:solidFill>
            <a:prstDash val="solid"/>
            <a:round/>
            <a:headEnd/>
            <a:tailEnd/>
          </a:ln>
        </p:spPr>
        <p:txBody>
          <a:bodyPr/>
          <a:lstStyle/>
          <a:p>
            <a:endParaRPr lang="en-US"/>
          </a:p>
        </p:txBody>
      </p:sp>
      <p:sp>
        <p:nvSpPr>
          <p:cNvPr id="176178" name="Shape - Alabama"/>
          <p:cNvSpPr>
            <a:spLocks noChangeAspect="1"/>
          </p:cNvSpPr>
          <p:nvPr/>
        </p:nvSpPr>
        <p:spPr bwMode="auto">
          <a:xfrm>
            <a:off x="5759450" y="3829050"/>
            <a:ext cx="509588" cy="785813"/>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rgbClr val="003466"/>
          </a:solidFill>
          <a:ln w="3175">
            <a:solidFill>
              <a:schemeClr val="bg2"/>
            </a:solidFill>
            <a:prstDash val="solid"/>
            <a:round/>
            <a:headEnd/>
            <a:tailEnd/>
          </a:ln>
        </p:spPr>
        <p:txBody>
          <a:bodyPr/>
          <a:lstStyle/>
          <a:p>
            <a:endParaRPr lang="en-US"/>
          </a:p>
        </p:txBody>
      </p:sp>
      <p:sp>
        <p:nvSpPr>
          <p:cNvPr id="176179" name="Shape - District of Columbia (star)"/>
          <p:cNvSpPr>
            <a:spLocks noChangeArrowheads="1"/>
          </p:cNvSpPr>
          <p:nvPr/>
        </p:nvSpPr>
        <p:spPr bwMode="auto">
          <a:xfrm>
            <a:off x="6954838" y="2946400"/>
            <a:ext cx="207962" cy="198438"/>
          </a:xfrm>
          <a:custGeom>
            <a:avLst/>
            <a:gdLst>
              <a:gd name="T0" fmla="*/ 0 w 207962"/>
              <a:gd name="T1" fmla="*/ 75796 h 198438"/>
              <a:gd name="T2" fmla="*/ 79435 w 207962"/>
              <a:gd name="T3" fmla="*/ 75797 h 198438"/>
              <a:gd name="T4" fmla="*/ 103981 w 207962"/>
              <a:gd name="T5" fmla="*/ 0 h 198438"/>
              <a:gd name="T6" fmla="*/ 128527 w 207962"/>
              <a:gd name="T7" fmla="*/ 75797 h 198438"/>
              <a:gd name="T8" fmla="*/ 207962 w 207962"/>
              <a:gd name="T9" fmla="*/ 75796 h 198438"/>
              <a:gd name="T10" fmla="*/ 143697 w 207962"/>
              <a:gd name="T11" fmla="*/ 122641 h 198438"/>
              <a:gd name="T12" fmla="*/ 168245 w 207962"/>
              <a:gd name="T13" fmla="*/ 198437 h 198438"/>
              <a:gd name="T14" fmla="*/ 103981 w 207962"/>
              <a:gd name="T15" fmla="*/ 151592 h 198438"/>
              <a:gd name="T16" fmla="*/ 39717 w 207962"/>
              <a:gd name="T17" fmla="*/ 198437 h 198438"/>
              <a:gd name="T18" fmla="*/ 64265 w 207962"/>
              <a:gd name="T19" fmla="*/ 122641 h 198438"/>
              <a:gd name="T20" fmla="*/ 0 w 207962"/>
              <a:gd name="T21" fmla="*/ 75796 h 1984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7962"/>
              <a:gd name="T34" fmla="*/ 0 h 198438"/>
              <a:gd name="T35" fmla="*/ 207962 w 207962"/>
              <a:gd name="T36" fmla="*/ 198438 h 1984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7962" h="198438">
                <a:moveTo>
                  <a:pt x="0" y="75796"/>
                </a:moveTo>
                <a:lnTo>
                  <a:pt x="79435" y="75797"/>
                </a:lnTo>
                <a:lnTo>
                  <a:pt x="103981" y="0"/>
                </a:lnTo>
                <a:lnTo>
                  <a:pt x="128527" y="75797"/>
                </a:lnTo>
                <a:lnTo>
                  <a:pt x="207962" y="75796"/>
                </a:lnTo>
                <a:lnTo>
                  <a:pt x="143697" y="122641"/>
                </a:lnTo>
                <a:lnTo>
                  <a:pt x="168245" y="198437"/>
                </a:lnTo>
                <a:lnTo>
                  <a:pt x="103981" y="151592"/>
                </a:lnTo>
                <a:lnTo>
                  <a:pt x="39717" y="198437"/>
                </a:lnTo>
                <a:lnTo>
                  <a:pt x="64265" y="122641"/>
                </a:lnTo>
                <a:lnTo>
                  <a:pt x="0" y="75796"/>
                </a:lnTo>
                <a:close/>
              </a:path>
            </a:pathLst>
          </a:custGeom>
          <a:solidFill>
            <a:srgbClr val="003466"/>
          </a:solidFill>
          <a:ln w="3175">
            <a:solidFill>
              <a:srgbClr val="B3B3B3"/>
            </a:solidFill>
            <a:miter lim="800000"/>
            <a:headEnd/>
            <a:tailEnd/>
          </a:ln>
        </p:spPr>
        <p:txBody>
          <a:bodyPr wrap="none" anchor="ctr"/>
          <a:lstStyle/>
          <a:p>
            <a:endParaRPr lang="en-US"/>
          </a:p>
        </p:txBody>
      </p:sp>
      <p:sp>
        <p:nvSpPr>
          <p:cNvPr id="176180" name="Text - Wyoming"/>
          <p:cNvSpPr txBox="1">
            <a:spLocks noChangeArrowheads="1"/>
          </p:cNvSpPr>
          <p:nvPr/>
        </p:nvSpPr>
        <p:spPr bwMode="auto">
          <a:xfrm>
            <a:off x="2936875" y="2514600"/>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WY</a:t>
            </a:r>
          </a:p>
        </p:txBody>
      </p:sp>
      <p:sp>
        <p:nvSpPr>
          <p:cNvPr id="176181" name="Text - Wisconsin"/>
          <p:cNvSpPr txBox="1">
            <a:spLocks noChangeArrowheads="1"/>
          </p:cNvSpPr>
          <p:nvPr/>
        </p:nvSpPr>
        <p:spPr bwMode="auto">
          <a:xfrm>
            <a:off x="4978400" y="2228850"/>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WI</a:t>
            </a:r>
          </a:p>
        </p:txBody>
      </p:sp>
      <p:sp>
        <p:nvSpPr>
          <p:cNvPr id="176182" name="Text - West Virginia"/>
          <p:cNvSpPr txBox="1">
            <a:spLocks noChangeArrowheads="1"/>
          </p:cNvSpPr>
          <p:nvPr/>
        </p:nvSpPr>
        <p:spPr bwMode="auto">
          <a:xfrm>
            <a:off x="6213475" y="3109913"/>
            <a:ext cx="693738"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FFFFFF"/>
              </a:buClr>
              <a:buFont typeface="Tahoma" pitchFamily="34" charset="0"/>
              <a:buNone/>
            </a:pPr>
            <a:r>
              <a:rPr lang="en-US" sz="1200" b="1">
                <a:solidFill>
                  <a:srgbClr val="FFFFFF"/>
                </a:solidFill>
                <a:latin typeface="Tahoma" pitchFamily="34" charset="0"/>
                <a:cs typeface="Times New Roman" pitchFamily="18" charset="0"/>
                <a:sym typeface="Tahoma" pitchFamily="34" charset="0"/>
              </a:rPr>
              <a:t>WV</a:t>
            </a:r>
          </a:p>
        </p:txBody>
      </p:sp>
      <p:sp>
        <p:nvSpPr>
          <p:cNvPr id="176183" name="Text - Washington"/>
          <p:cNvSpPr txBox="1">
            <a:spLocks noChangeArrowheads="1"/>
          </p:cNvSpPr>
          <p:nvPr/>
        </p:nvSpPr>
        <p:spPr bwMode="auto">
          <a:xfrm>
            <a:off x="1636713" y="1611313"/>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WA</a:t>
            </a:r>
          </a:p>
        </p:txBody>
      </p:sp>
      <p:sp>
        <p:nvSpPr>
          <p:cNvPr id="176184" name="Text - Virginia"/>
          <p:cNvSpPr txBox="1">
            <a:spLocks noChangeArrowheads="1"/>
          </p:cNvSpPr>
          <p:nvPr/>
        </p:nvSpPr>
        <p:spPr bwMode="auto">
          <a:xfrm>
            <a:off x="6616700" y="3152775"/>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VA</a:t>
            </a:r>
          </a:p>
        </p:txBody>
      </p:sp>
      <p:sp>
        <p:nvSpPr>
          <p:cNvPr id="176185" name="Text - Vermont"/>
          <p:cNvSpPr txBox="1">
            <a:spLocks noChangeArrowheads="1"/>
          </p:cNvSpPr>
          <p:nvPr/>
        </p:nvSpPr>
        <p:spPr bwMode="auto">
          <a:xfrm>
            <a:off x="6567488" y="1627188"/>
            <a:ext cx="936625"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VT</a:t>
            </a:r>
          </a:p>
        </p:txBody>
      </p:sp>
      <p:sp>
        <p:nvSpPr>
          <p:cNvPr id="176186" name="Text - Utah"/>
          <p:cNvSpPr txBox="1">
            <a:spLocks noChangeArrowheads="1"/>
          </p:cNvSpPr>
          <p:nvPr/>
        </p:nvSpPr>
        <p:spPr bwMode="auto">
          <a:xfrm>
            <a:off x="2374900" y="3095625"/>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FFFFFF"/>
              </a:buClr>
              <a:buFont typeface="Tahoma" pitchFamily="34" charset="0"/>
              <a:buNone/>
            </a:pPr>
            <a:r>
              <a:rPr lang="en-US" sz="1200" b="1">
                <a:solidFill>
                  <a:srgbClr val="FFFFFF"/>
                </a:solidFill>
                <a:latin typeface="Tahoma" pitchFamily="34" charset="0"/>
                <a:cs typeface="Times New Roman" pitchFamily="18" charset="0"/>
                <a:sym typeface="Tahoma" pitchFamily="34" charset="0"/>
              </a:rPr>
              <a:t> UT</a:t>
            </a:r>
          </a:p>
        </p:txBody>
      </p:sp>
      <p:sp>
        <p:nvSpPr>
          <p:cNvPr id="176187" name="Text - Texas"/>
          <p:cNvSpPr txBox="1">
            <a:spLocks noChangeArrowheads="1"/>
          </p:cNvSpPr>
          <p:nvPr/>
        </p:nvSpPr>
        <p:spPr bwMode="auto">
          <a:xfrm>
            <a:off x="3979863" y="4379913"/>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TX</a:t>
            </a:r>
          </a:p>
        </p:txBody>
      </p:sp>
      <p:sp>
        <p:nvSpPr>
          <p:cNvPr id="176188" name="Text - Tennessee"/>
          <p:cNvSpPr txBox="1">
            <a:spLocks noChangeArrowheads="1"/>
          </p:cNvSpPr>
          <p:nvPr/>
        </p:nvSpPr>
        <p:spPr bwMode="auto">
          <a:xfrm>
            <a:off x="5599113" y="3606800"/>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TN</a:t>
            </a:r>
          </a:p>
        </p:txBody>
      </p:sp>
      <p:sp>
        <p:nvSpPr>
          <p:cNvPr id="176189" name="Text - South Dakota"/>
          <p:cNvSpPr txBox="1">
            <a:spLocks noChangeArrowheads="1"/>
          </p:cNvSpPr>
          <p:nvPr/>
        </p:nvSpPr>
        <p:spPr bwMode="auto">
          <a:xfrm>
            <a:off x="3802063" y="2328863"/>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SD</a:t>
            </a:r>
          </a:p>
        </p:txBody>
      </p:sp>
      <p:sp>
        <p:nvSpPr>
          <p:cNvPr id="176190" name="Text - South Carolina"/>
          <p:cNvSpPr txBox="1">
            <a:spLocks noChangeArrowheads="1"/>
          </p:cNvSpPr>
          <p:nvPr/>
        </p:nvSpPr>
        <p:spPr bwMode="auto">
          <a:xfrm>
            <a:off x="6413500" y="3749675"/>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FFFFFF"/>
              </a:buClr>
              <a:buFont typeface="Tahoma" pitchFamily="34" charset="0"/>
              <a:buNone/>
            </a:pPr>
            <a:r>
              <a:rPr lang="en-US" sz="1200" b="1">
                <a:solidFill>
                  <a:srgbClr val="FFFFFF"/>
                </a:solidFill>
                <a:latin typeface="Tahoma" pitchFamily="34" charset="0"/>
                <a:cs typeface="Times New Roman" pitchFamily="18" charset="0"/>
                <a:sym typeface="Tahoma" pitchFamily="34" charset="0"/>
              </a:rPr>
              <a:t> SC</a:t>
            </a:r>
          </a:p>
        </p:txBody>
      </p:sp>
      <p:sp>
        <p:nvSpPr>
          <p:cNvPr id="176191" name="Text - Rhode Island"/>
          <p:cNvSpPr txBox="1">
            <a:spLocks noChangeArrowheads="1"/>
          </p:cNvSpPr>
          <p:nvPr/>
        </p:nvSpPr>
        <p:spPr bwMode="auto">
          <a:xfrm>
            <a:off x="7543800" y="2389188"/>
            <a:ext cx="936625"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RI</a:t>
            </a:r>
          </a:p>
        </p:txBody>
      </p:sp>
      <p:sp>
        <p:nvSpPr>
          <p:cNvPr id="176192" name="Text - Pennsylvania"/>
          <p:cNvSpPr txBox="1">
            <a:spLocks noChangeArrowheads="1"/>
          </p:cNvSpPr>
          <p:nvPr/>
        </p:nvSpPr>
        <p:spPr bwMode="auto">
          <a:xfrm>
            <a:off x="6469063" y="2590800"/>
            <a:ext cx="835025"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PA</a:t>
            </a:r>
          </a:p>
        </p:txBody>
      </p:sp>
      <p:sp>
        <p:nvSpPr>
          <p:cNvPr id="176193" name="Text - Oregon"/>
          <p:cNvSpPr txBox="1">
            <a:spLocks noChangeArrowheads="1"/>
          </p:cNvSpPr>
          <p:nvPr/>
        </p:nvSpPr>
        <p:spPr bwMode="auto">
          <a:xfrm>
            <a:off x="1195388" y="2055813"/>
            <a:ext cx="1219200" cy="350837"/>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000" b="1">
                <a:solidFill>
                  <a:srgbClr val="000000"/>
                </a:solidFill>
                <a:latin typeface="Tahoma" pitchFamily="34" charset="0"/>
                <a:cs typeface="Times New Roman" pitchFamily="18" charset="0"/>
                <a:sym typeface="Tahoma" pitchFamily="34" charset="0"/>
              </a:rPr>
              <a:t/>
            </a:r>
            <a:br>
              <a:rPr lang="en-US" sz="1000" b="1">
                <a:solidFill>
                  <a:srgbClr val="000000"/>
                </a:solidFill>
                <a:latin typeface="Tahoma" pitchFamily="34" charset="0"/>
                <a:cs typeface="Times New Roman" pitchFamily="18" charset="0"/>
                <a:sym typeface="Tahoma" pitchFamily="34" charset="0"/>
              </a:rPr>
            </a:br>
            <a:r>
              <a:rPr lang="en-US" sz="1000" b="1">
                <a:solidFill>
                  <a:srgbClr val="000000"/>
                </a:solidFill>
                <a:latin typeface="Tahoma" pitchFamily="34" charset="0"/>
                <a:cs typeface="Times New Roman" pitchFamily="18" charset="0"/>
                <a:sym typeface="Tahoma" pitchFamily="34" charset="0"/>
              </a:rPr>
              <a:t> OR</a:t>
            </a:r>
          </a:p>
        </p:txBody>
      </p:sp>
      <p:sp>
        <p:nvSpPr>
          <p:cNvPr id="176194" name="Text - Oklahoma"/>
          <p:cNvSpPr txBox="1">
            <a:spLocks noChangeArrowheads="1"/>
          </p:cNvSpPr>
          <p:nvPr/>
        </p:nvSpPr>
        <p:spPr bwMode="auto">
          <a:xfrm>
            <a:off x="4160838" y="3760788"/>
            <a:ext cx="693737"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OK</a:t>
            </a:r>
          </a:p>
        </p:txBody>
      </p:sp>
      <p:sp>
        <p:nvSpPr>
          <p:cNvPr id="176195" name="Text - Ohio"/>
          <p:cNvSpPr txBox="1">
            <a:spLocks noChangeArrowheads="1"/>
          </p:cNvSpPr>
          <p:nvPr/>
        </p:nvSpPr>
        <p:spPr bwMode="auto">
          <a:xfrm>
            <a:off x="5897563" y="2806700"/>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OH</a:t>
            </a:r>
          </a:p>
        </p:txBody>
      </p:sp>
      <p:sp>
        <p:nvSpPr>
          <p:cNvPr id="176196" name="Text - North Dakota"/>
          <p:cNvSpPr txBox="1">
            <a:spLocks noChangeArrowheads="1"/>
          </p:cNvSpPr>
          <p:nvPr/>
        </p:nvSpPr>
        <p:spPr bwMode="auto">
          <a:xfrm>
            <a:off x="3779838" y="1831975"/>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ND</a:t>
            </a:r>
          </a:p>
        </p:txBody>
      </p:sp>
      <p:sp>
        <p:nvSpPr>
          <p:cNvPr id="176197" name="Text - North Carolina"/>
          <p:cNvSpPr txBox="1">
            <a:spLocks noChangeArrowheads="1"/>
          </p:cNvSpPr>
          <p:nvPr/>
        </p:nvSpPr>
        <p:spPr bwMode="auto">
          <a:xfrm>
            <a:off x="6577013" y="3455988"/>
            <a:ext cx="693737"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NC</a:t>
            </a:r>
          </a:p>
        </p:txBody>
      </p:sp>
      <p:sp>
        <p:nvSpPr>
          <p:cNvPr id="176198" name="Text - New York"/>
          <p:cNvSpPr txBox="1">
            <a:spLocks noChangeArrowheads="1"/>
          </p:cNvSpPr>
          <p:nvPr/>
        </p:nvSpPr>
        <p:spPr bwMode="auto">
          <a:xfrm>
            <a:off x="6713538" y="2205038"/>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NY</a:t>
            </a:r>
          </a:p>
        </p:txBody>
      </p:sp>
      <p:sp>
        <p:nvSpPr>
          <p:cNvPr id="176199" name="Text - New Mexico"/>
          <p:cNvSpPr txBox="1">
            <a:spLocks noChangeArrowheads="1"/>
          </p:cNvSpPr>
          <p:nvPr/>
        </p:nvSpPr>
        <p:spPr bwMode="auto">
          <a:xfrm>
            <a:off x="3009900" y="3870325"/>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FFFFFF"/>
              </a:buClr>
              <a:buFont typeface="Tahoma" pitchFamily="34" charset="0"/>
              <a:buNone/>
            </a:pPr>
            <a:r>
              <a:rPr lang="en-US" sz="1200" b="1">
                <a:solidFill>
                  <a:srgbClr val="FFFFFF"/>
                </a:solidFill>
                <a:latin typeface="Tahoma" pitchFamily="34" charset="0"/>
                <a:cs typeface="Times New Roman" pitchFamily="18" charset="0"/>
                <a:sym typeface="Tahoma" pitchFamily="34" charset="0"/>
              </a:rPr>
              <a:t> NM</a:t>
            </a:r>
          </a:p>
        </p:txBody>
      </p:sp>
      <p:sp>
        <p:nvSpPr>
          <p:cNvPr id="176200" name="Text - New Jersey"/>
          <p:cNvSpPr txBox="1">
            <a:spLocks noChangeArrowheads="1"/>
          </p:cNvSpPr>
          <p:nvPr/>
        </p:nvSpPr>
        <p:spPr bwMode="auto">
          <a:xfrm>
            <a:off x="7315200" y="2693988"/>
            <a:ext cx="777875"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NJ</a:t>
            </a:r>
          </a:p>
        </p:txBody>
      </p:sp>
      <p:sp>
        <p:nvSpPr>
          <p:cNvPr id="176201" name="Text - New Hampshire"/>
          <p:cNvSpPr txBox="1">
            <a:spLocks noChangeArrowheads="1"/>
          </p:cNvSpPr>
          <p:nvPr/>
        </p:nvSpPr>
        <p:spPr bwMode="auto">
          <a:xfrm>
            <a:off x="7521575" y="1774825"/>
            <a:ext cx="936625" cy="403225"/>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a:r>
            <a:br>
              <a:rPr lang="en-US" sz="1200" b="1">
                <a:solidFill>
                  <a:srgbClr val="000000"/>
                </a:solidFill>
                <a:latin typeface="Tahoma" pitchFamily="34" charset="0"/>
                <a:cs typeface="Times New Roman" pitchFamily="18" charset="0"/>
                <a:sym typeface="Tahoma" pitchFamily="34" charset="0"/>
              </a:rPr>
            </a:br>
            <a:r>
              <a:rPr lang="en-US" sz="1200" b="1">
                <a:solidFill>
                  <a:srgbClr val="000000"/>
                </a:solidFill>
                <a:latin typeface="Tahoma" pitchFamily="34" charset="0"/>
                <a:cs typeface="Times New Roman" pitchFamily="18" charset="0"/>
                <a:sym typeface="Tahoma" pitchFamily="34" charset="0"/>
              </a:rPr>
              <a:t>NH</a:t>
            </a:r>
          </a:p>
        </p:txBody>
      </p:sp>
      <p:sp>
        <p:nvSpPr>
          <p:cNvPr id="176202" name="Text - Nevada"/>
          <p:cNvSpPr txBox="1">
            <a:spLocks noChangeArrowheads="1"/>
          </p:cNvSpPr>
          <p:nvPr/>
        </p:nvSpPr>
        <p:spPr bwMode="auto">
          <a:xfrm>
            <a:off x="1503363" y="2965450"/>
            <a:ext cx="121920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NV</a:t>
            </a:r>
          </a:p>
        </p:txBody>
      </p:sp>
      <p:sp>
        <p:nvSpPr>
          <p:cNvPr id="176203" name="Text - Nebraska"/>
          <p:cNvSpPr txBox="1">
            <a:spLocks noChangeArrowheads="1"/>
          </p:cNvSpPr>
          <p:nvPr/>
        </p:nvSpPr>
        <p:spPr bwMode="auto">
          <a:xfrm>
            <a:off x="3854450" y="2790825"/>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NE</a:t>
            </a:r>
          </a:p>
        </p:txBody>
      </p:sp>
      <p:sp>
        <p:nvSpPr>
          <p:cNvPr id="176204" name="Text - Montana"/>
          <p:cNvSpPr txBox="1">
            <a:spLocks noChangeArrowheads="1"/>
          </p:cNvSpPr>
          <p:nvPr/>
        </p:nvSpPr>
        <p:spPr bwMode="auto">
          <a:xfrm>
            <a:off x="2790825" y="1803400"/>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MT</a:t>
            </a:r>
          </a:p>
        </p:txBody>
      </p:sp>
      <p:sp>
        <p:nvSpPr>
          <p:cNvPr id="176205" name="Text - Missouri"/>
          <p:cNvSpPr txBox="1">
            <a:spLocks noChangeArrowheads="1"/>
          </p:cNvSpPr>
          <p:nvPr/>
        </p:nvSpPr>
        <p:spPr bwMode="auto">
          <a:xfrm>
            <a:off x="4808538" y="3303588"/>
            <a:ext cx="693737"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MO</a:t>
            </a:r>
          </a:p>
        </p:txBody>
      </p:sp>
      <p:sp>
        <p:nvSpPr>
          <p:cNvPr id="176206" name="Text - Mississippi"/>
          <p:cNvSpPr txBox="1">
            <a:spLocks noChangeArrowheads="1"/>
          </p:cNvSpPr>
          <p:nvPr/>
        </p:nvSpPr>
        <p:spPr bwMode="auto">
          <a:xfrm>
            <a:off x="5183188" y="4079875"/>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FFFFFF"/>
              </a:buClr>
              <a:buFont typeface="Tahoma" pitchFamily="34" charset="0"/>
              <a:buNone/>
            </a:pPr>
            <a:r>
              <a:rPr lang="en-US" sz="1200" b="1">
                <a:solidFill>
                  <a:srgbClr val="FFFFFF"/>
                </a:solidFill>
                <a:latin typeface="Tahoma" pitchFamily="34" charset="0"/>
                <a:cs typeface="Times New Roman" pitchFamily="18" charset="0"/>
                <a:sym typeface="Tahoma" pitchFamily="34" charset="0"/>
              </a:rPr>
              <a:t> MS</a:t>
            </a:r>
          </a:p>
        </p:txBody>
      </p:sp>
      <p:sp>
        <p:nvSpPr>
          <p:cNvPr id="176207" name="Text - Minnesota"/>
          <p:cNvSpPr txBox="1">
            <a:spLocks noChangeArrowheads="1"/>
          </p:cNvSpPr>
          <p:nvPr/>
        </p:nvSpPr>
        <p:spPr bwMode="auto">
          <a:xfrm>
            <a:off x="4200525" y="1879600"/>
            <a:ext cx="1219200" cy="403225"/>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a:r>
            <a:br>
              <a:rPr lang="en-US" sz="1200" b="1">
                <a:solidFill>
                  <a:srgbClr val="000000"/>
                </a:solidFill>
                <a:latin typeface="Tahoma" pitchFamily="34" charset="0"/>
                <a:cs typeface="Times New Roman" pitchFamily="18" charset="0"/>
                <a:sym typeface="Tahoma" pitchFamily="34" charset="0"/>
              </a:rPr>
            </a:br>
            <a:r>
              <a:rPr lang="en-US" sz="1200" b="1">
                <a:solidFill>
                  <a:srgbClr val="000000"/>
                </a:solidFill>
                <a:latin typeface="Tahoma" pitchFamily="34" charset="0"/>
                <a:cs typeface="Times New Roman" pitchFamily="18" charset="0"/>
                <a:sym typeface="Tahoma" pitchFamily="34" charset="0"/>
              </a:rPr>
              <a:t> MN</a:t>
            </a:r>
          </a:p>
        </p:txBody>
      </p:sp>
      <p:sp>
        <p:nvSpPr>
          <p:cNvPr id="176208" name="Text - Michigan"/>
          <p:cNvSpPr txBox="1">
            <a:spLocks noChangeArrowheads="1"/>
          </p:cNvSpPr>
          <p:nvPr/>
        </p:nvSpPr>
        <p:spPr bwMode="auto">
          <a:xfrm>
            <a:off x="5641975" y="2379663"/>
            <a:ext cx="693738"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MI</a:t>
            </a:r>
          </a:p>
        </p:txBody>
      </p:sp>
      <p:sp>
        <p:nvSpPr>
          <p:cNvPr id="176209" name="Text - Massachusetts"/>
          <p:cNvSpPr txBox="1">
            <a:spLocks noChangeArrowheads="1"/>
          </p:cNvSpPr>
          <p:nvPr/>
        </p:nvSpPr>
        <p:spPr bwMode="auto">
          <a:xfrm>
            <a:off x="7696200" y="2155825"/>
            <a:ext cx="936625"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MA</a:t>
            </a:r>
          </a:p>
        </p:txBody>
      </p:sp>
      <p:sp>
        <p:nvSpPr>
          <p:cNvPr id="176210" name="Text - Maryland"/>
          <p:cNvSpPr txBox="1">
            <a:spLocks noChangeArrowheads="1"/>
          </p:cNvSpPr>
          <p:nvPr/>
        </p:nvSpPr>
        <p:spPr bwMode="auto">
          <a:xfrm>
            <a:off x="7329488" y="2998788"/>
            <a:ext cx="671512"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MD</a:t>
            </a:r>
          </a:p>
        </p:txBody>
      </p:sp>
      <p:sp>
        <p:nvSpPr>
          <p:cNvPr id="176211" name="Text - Maine"/>
          <p:cNvSpPr txBox="1">
            <a:spLocks noChangeArrowheads="1"/>
          </p:cNvSpPr>
          <p:nvPr/>
        </p:nvSpPr>
        <p:spPr bwMode="auto">
          <a:xfrm>
            <a:off x="7162800" y="1470025"/>
            <a:ext cx="936625" cy="403225"/>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a:r>
            <a:br>
              <a:rPr lang="en-US" sz="1200" b="1">
                <a:solidFill>
                  <a:srgbClr val="000000"/>
                </a:solidFill>
                <a:latin typeface="Tahoma" pitchFamily="34" charset="0"/>
                <a:cs typeface="Times New Roman" pitchFamily="18" charset="0"/>
                <a:sym typeface="Tahoma" pitchFamily="34" charset="0"/>
              </a:rPr>
            </a:br>
            <a:r>
              <a:rPr lang="en-US" sz="1200" b="1">
                <a:solidFill>
                  <a:srgbClr val="000000"/>
                </a:solidFill>
                <a:latin typeface="Tahoma" pitchFamily="34" charset="0"/>
                <a:cs typeface="Times New Roman" pitchFamily="18" charset="0"/>
                <a:sym typeface="Tahoma" pitchFamily="34" charset="0"/>
              </a:rPr>
              <a:t>ME</a:t>
            </a:r>
          </a:p>
        </p:txBody>
      </p:sp>
      <p:sp>
        <p:nvSpPr>
          <p:cNvPr id="176212" name="Text - Louisiana"/>
          <p:cNvSpPr txBox="1">
            <a:spLocks noChangeArrowheads="1"/>
          </p:cNvSpPr>
          <p:nvPr/>
        </p:nvSpPr>
        <p:spPr bwMode="auto">
          <a:xfrm>
            <a:off x="4837113" y="4256088"/>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LA</a:t>
            </a:r>
          </a:p>
        </p:txBody>
      </p:sp>
      <p:sp>
        <p:nvSpPr>
          <p:cNvPr id="176213" name="Text - Kentucky"/>
          <p:cNvSpPr txBox="1">
            <a:spLocks noChangeArrowheads="1"/>
          </p:cNvSpPr>
          <p:nvPr/>
        </p:nvSpPr>
        <p:spPr bwMode="auto">
          <a:xfrm>
            <a:off x="5776913" y="3316288"/>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FFFFFF"/>
              </a:buClr>
              <a:buFont typeface="Tahoma" pitchFamily="34" charset="0"/>
              <a:buNone/>
            </a:pPr>
            <a:r>
              <a:rPr lang="en-US" sz="1200" b="1">
                <a:solidFill>
                  <a:srgbClr val="FFFFFF"/>
                </a:solidFill>
                <a:latin typeface="Tahoma" pitchFamily="34" charset="0"/>
                <a:cs typeface="Times New Roman" pitchFamily="18" charset="0"/>
                <a:sym typeface="Tahoma" pitchFamily="34" charset="0"/>
              </a:rPr>
              <a:t> KY</a:t>
            </a:r>
          </a:p>
        </p:txBody>
      </p:sp>
      <p:sp>
        <p:nvSpPr>
          <p:cNvPr id="176214" name="Text - Kansas"/>
          <p:cNvSpPr txBox="1">
            <a:spLocks noChangeArrowheads="1"/>
          </p:cNvSpPr>
          <p:nvPr/>
        </p:nvSpPr>
        <p:spPr bwMode="auto">
          <a:xfrm>
            <a:off x="4022725" y="3282950"/>
            <a:ext cx="693738"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KS</a:t>
            </a:r>
          </a:p>
        </p:txBody>
      </p:sp>
      <p:sp>
        <p:nvSpPr>
          <p:cNvPr id="176215" name="Text - Iowa"/>
          <p:cNvSpPr txBox="1">
            <a:spLocks noChangeArrowheads="1"/>
          </p:cNvSpPr>
          <p:nvPr/>
        </p:nvSpPr>
        <p:spPr bwMode="auto">
          <a:xfrm>
            <a:off x="4594225" y="2690813"/>
            <a:ext cx="693738"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IA</a:t>
            </a:r>
          </a:p>
        </p:txBody>
      </p:sp>
      <p:sp>
        <p:nvSpPr>
          <p:cNvPr id="176216" name="Text - Indiana"/>
          <p:cNvSpPr txBox="1">
            <a:spLocks noChangeArrowheads="1"/>
          </p:cNvSpPr>
          <p:nvPr/>
        </p:nvSpPr>
        <p:spPr bwMode="auto">
          <a:xfrm>
            <a:off x="5518150" y="2933700"/>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FFFFFF"/>
              </a:buClr>
              <a:buFont typeface="Tahoma" pitchFamily="34" charset="0"/>
              <a:buNone/>
            </a:pPr>
            <a:r>
              <a:rPr lang="en-US" sz="1200" b="1">
                <a:solidFill>
                  <a:srgbClr val="FFFFFF"/>
                </a:solidFill>
                <a:latin typeface="Tahoma" pitchFamily="34" charset="0"/>
                <a:cs typeface="Times New Roman" pitchFamily="18" charset="0"/>
                <a:sym typeface="Tahoma" pitchFamily="34" charset="0"/>
              </a:rPr>
              <a:t> IN</a:t>
            </a:r>
          </a:p>
        </p:txBody>
      </p:sp>
      <p:sp>
        <p:nvSpPr>
          <p:cNvPr id="176217" name="Text - Illinois"/>
          <p:cNvSpPr txBox="1">
            <a:spLocks noChangeArrowheads="1"/>
          </p:cNvSpPr>
          <p:nvPr/>
        </p:nvSpPr>
        <p:spPr bwMode="auto">
          <a:xfrm>
            <a:off x="5118100" y="2946400"/>
            <a:ext cx="693738"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IL</a:t>
            </a:r>
          </a:p>
        </p:txBody>
      </p:sp>
      <p:sp>
        <p:nvSpPr>
          <p:cNvPr id="176218" name="Text - Idaho"/>
          <p:cNvSpPr txBox="1">
            <a:spLocks noChangeArrowheads="1"/>
          </p:cNvSpPr>
          <p:nvPr/>
        </p:nvSpPr>
        <p:spPr bwMode="auto">
          <a:xfrm>
            <a:off x="2195513" y="2351088"/>
            <a:ext cx="693737"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FFFFFF"/>
              </a:buClr>
              <a:buFont typeface="Tahoma" pitchFamily="34" charset="0"/>
              <a:buNone/>
            </a:pPr>
            <a:r>
              <a:rPr lang="en-US" sz="1200" b="1">
                <a:solidFill>
                  <a:srgbClr val="FFFFFF"/>
                </a:solidFill>
                <a:latin typeface="Tahoma" pitchFamily="34" charset="0"/>
                <a:cs typeface="Times New Roman" pitchFamily="18" charset="0"/>
                <a:sym typeface="Tahoma" pitchFamily="34" charset="0"/>
              </a:rPr>
              <a:t>ID</a:t>
            </a:r>
          </a:p>
        </p:txBody>
      </p:sp>
      <p:sp>
        <p:nvSpPr>
          <p:cNvPr id="176219" name="Text - Hawaii"/>
          <p:cNvSpPr txBox="1">
            <a:spLocks noChangeArrowheads="1"/>
          </p:cNvSpPr>
          <p:nvPr/>
        </p:nvSpPr>
        <p:spPr bwMode="auto">
          <a:xfrm>
            <a:off x="2819400" y="5208588"/>
            <a:ext cx="936625"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HI</a:t>
            </a:r>
          </a:p>
        </p:txBody>
      </p:sp>
      <p:sp>
        <p:nvSpPr>
          <p:cNvPr id="176220" name="Text - Georgia"/>
          <p:cNvSpPr txBox="1">
            <a:spLocks noChangeArrowheads="1"/>
          </p:cNvSpPr>
          <p:nvPr/>
        </p:nvSpPr>
        <p:spPr bwMode="auto">
          <a:xfrm>
            <a:off x="6118225" y="4054475"/>
            <a:ext cx="693738"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GA</a:t>
            </a:r>
          </a:p>
        </p:txBody>
      </p:sp>
      <p:sp>
        <p:nvSpPr>
          <p:cNvPr id="176221" name="Text - Florida"/>
          <p:cNvSpPr txBox="1">
            <a:spLocks noChangeArrowheads="1"/>
          </p:cNvSpPr>
          <p:nvPr/>
        </p:nvSpPr>
        <p:spPr bwMode="auto">
          <a:xfrm>
            <a:off x="6529388" y="4643438"/>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FL</a:t>
            </a:r>
          </a:p>
        </p:txBody>
      </p:sp>
      <p:sp>
        <p:nvSpPr>
          <p:cNvPr id="176222" name="Text - District of Columbia"/>
          <p:cNvSpPr txBox="1">
            <a:spLocks noChangeArrowheads="1"/>
          </p:cNvSpPr>
          <p:nvPr/>
        </p:nvSpPr>
        <p:spPr bwMode="auto">
          <a:xfrm>
            <a:off x="7086600" y="3205163"/>
            <a:ext cx="952500" cy="274637"/>
          </a:xfrm>
          <a:prstGeom prst="rect">
            <a:avLst/>
          </a:prstGeom>
          <a:noFill/>
          <a:ln w="9525">
            <a:noFill/>
            <a:miter lim="800000"/>
            <a:headEnd/>
            <a:tailEnd/>
          </a:ln>
        </p:spPr>
        <p:txBody>
          <a:bodyPr lIns="91429" tIns="45714" rIns="91429" bIns="45714">
            <a:spAutoFit/>
          </a:bodyPr>
          <a:lstStyle/>
          <a:p>
            <a:pPr algn="ctr">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DC  </a:t>
            </a:r>
          </a:p>
        </p:txBody>
      </p:sp>
      <p:sp>
        <p:nvSpPr>
          <p:cNvPr id="176223" name="Text - Delaware"/>
          <p:cNvSpPr txBox="1">
            <a:spLocks noChangeArrowheads="1"/>
          </p:cNvSpPr>
          <p:nvPr/>
        </p:nvSpPr>
        <p:spPr bwMode="auto">
          <a:xfrm>
            <a:off x="7162800" y="2846388"/>
            <a:ext cx="936625"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DE</a:t>
            </a:r>
          </a:p>
        </p:txBody>
      </p:sp>
      <p:sp>
        <p:nvSpPr>
          <p:cNvPr id="176224" name="Text - Connecticut"/>
          <p:cNvSpPr txBox="1">
            <a:spLocks noChangeArrowheads="1"/>
          </p:cNvSpPr>
          <p:nvPr/>
        </p:nvSpPr>
        <p:spPr bwMode="auto">
          <a:xfrm>
            <a:off x="7391400" y="2541588"/>
            <a:ext cx="746125"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CT</a:t>
            </a:r>
          </a:p>
        </p:txBody>
      </p:sp>
      <p:sp>
        <p:nvSpPr>
          <p:cNvPr id="176225" name="Text - Colorado"/>
          <p:cNvSpPr txBox="1">
            <a:spLocks noChangeArrowheads="1"/>
          </p:cNvSpPr>
          <p:nvPr/>
        </p:nvSpPr>
        <p:spPr bwMode="auto">
          <a:xfrm>
            <a:off x="2862263" y="3073400"/>
            <a:ext cx="1219200" cy="403225"/>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a:r>
            <a:br>
              <a:rPr lang="en-US" sz="1200" b="1">
                <a:solidFill>
                  <a:srgbClr val="000000"/>
                </a:solidFill>
                <a:latin typeface="Tahoma" pitchFamily="34" charset="0"/>
                <a:cs typeface="Times New Roman" pitchFamily="18" charset="0"/>
                <a:sym typeface="Tahoma" pitchFamily="34" charset="0"/>
              </a:rPr>
            </a:br>
            <a:r>
              <a:rPr lang="en-US" sz="1200" b="1">
                <a:solidFill>
                  <a:srgbClr val="000000"/>
                </a:solidFill>
                <a:latin typeface="Tahoma" pitchFamily="34" charset="0"/>
                <a:cs typeface="Times New Roman" pitchFamily="18" charset="0"/>
                <a:sym typeface="Tahoma" pitchFamily="34" charset="0"/>
              </a:rPr>
              <a:t> CO</a:t>
            </a:r>
          </a:p>
        </p:txBody>
      </p:sp>
      <p:sp>
        <p:nvSpPr>
          <p:cNvPr id="176226" name="Text - California"/>
          <p:cNvSpPr txBox="1">
            <a:spLocks noChangeArrowheads="1"/>
          </p:cNvSpPr>
          <p:nvPr/>
        </p:nvSpPr>
        <p:spPr bwMode="auto">
          <a:xfrm>
            <a:off x="1058863" y="3203575"/>
            <a:ext cx="1219200" cy="350838"/>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000" b="1">
                <a:solidFill>
                  <a:srgbClr val="000000"/>
                </a:solidFill>
                <a:latin typeface="Tahoma" pitchFamily="34" charset="0"/>
                <a:cs typeface="Times New Roman" pitchFamily="18" charset="0"/>
                <a:sym typeface="Tahoma" pitchFamily="34" charset="0"/>
              </a:rPr>
              <a:t/>
            </a:r>
            <a:br>
              <a:rPr lang="en-US" sz="1000" b="1">
                <a:solidFill>
                  <a:srgbClr val="000000"/>
                </a:solidFill>
                <a:latin typeface="Tahoma" pitchFamily="34" charset="0"/>
                <a:cs typeface="Times New Roman" pitchFamily="18" charset="0"/>
                <a:sym typeface="Tahoma" pitchFamily="34" charset="0"/>
              </a:rPr>
            </a:br>
            <a:r>
              <a:rPr lang="en-US" sz="1000" b="1">
                <a:solidFill>
                  <a:srgbClr val="000000"/>
                </a:solidFill>
                <a:latin typeface="Tahoma" pitchFamily="34" charset="0"/>
                <a:cs typeface="Times New Roman" pitchFamily="18" charset="0"/>
                <a:sym typeface="Tahoma" pitchFamily="34" charset="0"/>
              </a:rPr>
              <a:t> CA</a:t>
            </a:r>
          </a:p>
        </p:txBody>
      </p:sp>
      <p:sp>
        <p:nvSpPr>
          <p:cNvPr id="176227" name="Text - Arkansas"/>
          <p:cNvSpPr txBox="1">
            <a:spLocks noChangeArrowheads="1"/>
          </p:cNvSpPr>
          <p:nvPr/>
        </p:nvSpPr>
        <p:spPr bwMode="auto">
          <a:xfrm>
            <a:off x="4811713" y="3773488"/>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FFFFFF"/>
              </a:buClr>
              <a:buFont typeface="Tahoma" pitchFamily="34" charset="0"/>
              <a:buNone/>
            </a:pPr>
            <a:r>
              <a:rPr lang="en-US" sz="1200" b="1">
                <a:solidFill>
                  <a:srgbClr val="FFFFFF"/>
                </a:solidFill>
                <a:latin typeface="Tahoma" pitchFamily="34" charset="0"/>
                <a:cs typeface="Times New Roman" pitchFamily="18" charset="0"/>
                <a:sym typeface="Tahoma" pitchFamily="34" charset="0"/>
              </a:rPr>
              <a:t> AR</a:t>
            </a:r>
          </a:p>
        </p:txBody>
      </p:sp>
      <p:sp>
        <p:nvSpPr>
          <p:cNvPr id="176228" name="Text - Arizona"/>
          <p:cNvSpPr txBox="1">
            <a:spLocks noChangeArrowheads="1"/>
          </p:cNvSpPr>
          <p:nvPr/>
        </p:nvSpPr>
        <p:spPr bwMode="auto">
          <a:xfrm>
            <a:off x="2024063" y="3698875"/>
            <a:ext cx="1219200" cy="403225"/>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FFFFFF"/>
              </a:buClr>
              <a:buFont typeface="Tahoma" pitchFamily="34" charset="0"/>
              <a:buNone/>
            </a:pPr>
            <a:r>
              <a:rPr lang="en-US" sz="1200" b="1">
                <a:solidFill>
                  <a:srgbClr val="FFFFFF"/>
                </a:solidFill>
                <a:latin typeface="Tahoma" pitchFamily="34" charset="0"/>
                <a:cs typeface="Times New Roman" pitchFamily="18" charset="0"/>
                <a:sym typeface="Tahoma" pitchFamily="34" charset="0"/>
              </a:rPr>
              <a:t/>
            </a:r>
            <a:br>
              <a:rPr lang="en-US" sz="1200" b="1">
                <a:solidFill>
                  <a:srgbClr val="FFFFFF"/>
                </a:solidFill>
                <a:latin typeface="Tahoma" pitchFamily="34" charset="0"/>
                <a:cs typeface="Times New Roman" pitchFamily="18" charset="0"/>
                <a:sym typeface="Tahoma" pitchFamily="34" charset="0"/>
              </a:rPr>
            </a:br>
            <a:r>
              <a:rPr lang="en-US" sz="1200" b="1">
                <a:solidFill>
                  <a:srgbClr val="FFFFFF"/>
                </a:solidFill>
                <a:latin typeface="Tahoma" pitchFamily="34" charset="0"/>
                <a:cs typeface="Times New Roman" pitchFamily="18" charset="0"/>
                <a:sym typeface="Tahoma" pitchFamily="34" charset="0"/>
              </a:rPr>
              <a:t>AZ</a:t>
            </a:r>
          </a:p>
        </p:txBody>
      </p:sp>
      <p:sp>
        <p:nvSpPr>
          <p:cNvPr id="176229" name="Text - Alaska"/>
          <p:cNvSpPr txBox="1">
            <a:spLocks noChangeArrowheads="1"/>
          </p:cNvSpPr>
          <p:nvPr/>
        </p:nvSpPr>
        <p:spPr bwMode="auto">
          <a:xfrm>
            <a:off x="1082675" y="4708525"/>
            <a:ext cx="1219200" cy="403225"/>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000000"/>
              </a:buClr>
              <a:buFont typeface="Tahoma" pitchFamily="34" charset="0"/>
              <a:buNone/>
            </a:pPr>
            <a:r>
              <a:rPr lang="en-US" sz="1200" b="1">
                <a:solidFill>
                  <a:srgbClr val="000000"/>
                </a:solidFill>
                <a:latin typeface="Tahoma" pitchFamily="34" charset="0"/>
                <a:cs typeface="Times New Roman" pitchFamily="18" charset="0"/>
                <a:sym typeface="Tahoma" pitchFamily="34" charset="0"/>
              </a:rPr>
              <a:t/>
            </a:r>
            <a:br>
              <a:rPr lang="en-US" sz="1200" b="1">
                <a:solidFill>
                  <a:srgbClr val="000000"/>
                </a:solidFill>
                <a:latin typeface="Tahoma" pitchFamily="34" charset="0"/>
                <a:cs typeface="Times New Roman" pitchFamily="18" charset="0"/>
                <a:sym typeface="Tahoma" pitchFamily="34" charset="0"/>
              </a:rPr>
            </a:br>
            <a:r>
              <a:rPr lang="en-US" sz="1200" b="1">
                <a:solidFill>
                  <a:srgbClr val="000000"/>
                </a:solidFill>
                <a:latin typeface="Tahoma" pitchFamily="34" charset="0"/>
                <a:cs typeface="Times New Roman" pitchFamily="18" charset="0"/>
                <a:sym typeface="Tahoma" pitchFamily="34" charset="0"/>
              </a:rPr>
              <a:t>AK</a:t>
            </a:r>
          </a:p>
        </p:txBody>
      </p:sp>
      <p:sp>
        <p:nvSpPr>
          <p:cNvPr id="176230" name="Text - Alabama"/>
          <p:cNvSpPr txBox="1">
            <a:spLocks noChangeArrowheads="1"/>
          </p:cNvSpPr>
          <p:nvPr/>
        </p:nvSpPr>
        <p:spPr bwMode="auto">
          <a:xfrm>
            <a:off x="5599113" y="4067175"/>
            <a:ext cx="692150" cy="247650"/>
          </a:xfrm>
          <a:prstGeom prst="rect">
            <a:avLst/>
          </a:prstGeom>
          <a:noFill/>
          <a:ln w="9525">
            <a:noFill/>
            <a:miter lim="800000"/>
            <a:headEnd/>
            <a:tailEnd/>
          </a:ln>
        </p:spPr>
        <p:txBody>
          <a:bodyPr lIns="91429" tIns="45714" rIns="91429" bIns="45714">
            <a:spAutoFit/>
          </a:bodyPr>
          <a:lstStyle/>
          <a:p>
            <a:pPr algn="ctr">
              <a:lnSpc>
                <a:spcPct val="85000"/>
              </a:lnSpc>
              <a:spcBef>
                <a:spcPct val="50000"/>
              </a:spcBef>
              <a:buClr>
                <a:srgbClr val="FFFFFF"/>
              </a:buClr>
              <a:buFont typeface="Tahoma" pitchFamily="34" charset="0"/>
              <a:buNone/>
            </a:pPr>
            <a:r>
              <a:rPr lang="en-US" sz="1200" b="1">
                <a:solidFill>
                  <a:srgbClr val="FFFFFF"/>
                </a:solidFill>
                <a:latin typeface="Tahoma" pitchFamily="34" charset="0"/>
                <a:cs typeface="Times New Roman" pitchFamily="18" charset="0"/>
                <a:sym typeface="Tahoma" pitchFamily="34" charset="0"/>
              </a:rPr>
              <a:t> AL</a:t>
            </a:r>
          </a:p>
        </p:txBody>
      </p:sp>
      <p:sp>
        <p:nvSpPr>
          <p:cNvPr id="176231" name="Line - Vermont"/>
          <p:cNvSpPr>
            <a:spLocks noChangeShapeType="1"/>
          </p:cNvSpPr>
          <p:nvPr/>
        </p:nvSpPr>
        <p:spPr bwMode="auto">
          <a:xfrm>
            <a:off x="7070725" y="1801813"/>
            <a:ext cx="207963" cy="133350"/>
          </a:xfrm>
          <a:prstGeom prst="line">
            <a:avLst/>
          </a:prstGeom>
          <a:noFill/>
          <a:ln w="9525">
            <a:solidFill>
              <a:schemeClr val="tx1"/>
            </a:solidFill>
            <a:round/>
            <a:headEnd/>
            <a:tailEnd/>
          </a:ln>
        </p:spPr>
        <p:txBody>
          <a:bodyPr/>
          <a:lstStyle/>
          <a:p>
            <a:endParaRPr lang="en-US"/>
          </a:p>
        </p:txBody>
      </p:sp>
      <p:sp>
        <p:nvSpPr>
          <p:cNvPr id="176232" name="Line - Rhode Island"/>
          <p:cNvSpPr>
            <a:spLocks noChangeShapeType="1"/>
          </p:cNvSpPr>
          <p:nvPr/>
        </p:nvSpPr>
        <p:spPr bwMode="auto">
          <a:xfrm>
            <a:off x="7581900" y="2409825"/>
            <a:ext cx="277813" cy="66675"/>
          </a:xfrm>
          <a:prstGeom prst="line">
            <a:avLst/>
          </a:prstGeom>
          <a:noFill/>
          <a:ln w="9525">
            <a:solidFill>
              <a:schemeClr val="tx1"/>
            </a:solidFill>
            <a:round/>
            <a:headEnd/>
            <a:tailEnd/>
          </a:ln>
        </p:spPr>
        <p:txBody>
          <a:bodyPr/>
          <a:lstStyle/>
          <a:p>
            <a:endParaRPr lang="en-US"/>
          </a:p>
        </p:txBody>
      </p:sp>
      <p:sp>
        <p:nvSpPr>
          <p:cNvPr id="176233" name="Line - New Jersey"/>
          <p:cNvSpPr>
            <a:spLocks noChangeShapeType="1"/>
          </p:cNvSpPr>
          <p:nvPr/>
        </p:nvSpPr>
        <p:spPr bwMode="auto">
          <a:xfrm flipV="1">
            <a:off x="7296150" y="2779713"/>
            <a:ext cx="263525" cy="0"/>
          </a:xfrm>
          <a:prstGeom prst="line">
            <a:avLst/>
          </a:prstGeom>
          <a:noFill/>
          <a:ln w="9525">
            <a:solidFill>
              <a:schemeClr val="tx1"/>
            </a:solidFill>
            <a:round/>
            <a:headEnd/>
            <a:tailEnd/>
          </a:ln>
        </p:spPr>
        <p:txBody>
          <a:bodyPr/>
          <a:lstStyle/>
          <a:p>
            <a:endParaRPr lang="en-US"/>
          </a:p>
        </p:txBody>
      </p:sp>
      <p:sp>
        <p:nvSpPr>
          <p:cNvPr id="176234" name="Line - New Hampshire"/>
          <p:cNvSpPr>
            <a:spLocks noChangeShapeType="1"/>
          </p:cNvSpPr>
          <p:nvPr/>
        </p:nvSpPr>
        <p:spPr bwMode="auto">
          <a:xfrm flipV="1">
            <a:off x="7443788" y="2073275"/>
            <a:ext cx="360362" cy="66675"/>
          </a:xfrm>
          <a:prstGeom prst="line">
            <a:avLst/>
          </a:prstGeom>
          <a:noFill/>
          <a:ln w="9525">
            <a:solidFill>
              <a:schemeClr val="tx1"/>
            </a:solidFill>
            <a:round/>
            <a:headEnd/>
            <a:tailEnd/>
          </a:ln>
        </p:spPr>
        <p:txBody>
          <a:bodyPr/>
          <a:lstStyle/>
          <a:p>
            <a:endParaRPr lang="en-US"/>
          </a:p>
        </p:txBody>
      </p:sp>
      <p:sp>
        <p:nvSpPr>
          <p:cNvPr id="176235" name="Line - Massachusetts"/>
          <p:cNvSpPr>
            <a:spLocks noChangeShapeType="1"/>
          </p:cNvSpPr>
          <p:nvPr/>
        </p:nvSpPr>
        <p:spPr bwMode="auto">
          <a:xfrm flipV="1">
            <a:off x="7581900" y="2300288"/>
            <a:ext cx="415925" cy="0"/>
          </a:xfrm>
          <a:prstGeom prst="line">
            <a:avLst/>
          </a:prstGeom>
          <a:noFill/>
          <a:ln w="9525">
            <a:solidFill>
              <a:schemeClr val="tx1"/>
            </a:solidFill>
            <a:round/>
            <a:headEnd/>
            <a:tailEnd/>
          </a:ln>
        </p:spPr>
        <p:txBody>
          <a:bodyPr/>
          <a:lstStyle/>
          <a:p>
            <a:endParaRPr lang="en-US"/>
          </a:p>
        </p:txBody>
      </p:sp>
      <p:sp>
        <p:nvSpPr>
          <p:cNvPr id="176236" name="Line - Maryland"/>
          <p:cNvSpPr>
            <a:spLocks noChangeShapeType="1"/>
          </p:cNvSpPr>
          <p:nvPr/>
        </p:nvSpPr>
        <p:spPr bwMode="auto">
          <a:xfrm>
            <a:off x="7086600" y="2917825"/>
            <a:ext cx="431800" cy="152400"/>
          </a:xfrm>
          <a:prstGeom prst="line">
            <a:avLst/>
          </a:prstGeom>
          <a:noFill/>
          <a:ln w="9525">
            <a:solidFill>
              <a:schemeClr val="tx1"/>
            </a:solidFill>
            <a:round/>
            <a:headEnd/>
            <a:tailEnd/>
          </a:ln>
        </p:spPr>
        <p:txBody>
          <a:bodyPr/>
          <a:lstStyle/>
          <a:p>
            <a:endParaRPr lang="en-US"/>
          </a:p>
        </p:txBody>
      </p:sp>
      <p:sp>
        <p:nvSpPr>
          <p:cNvPr id="176237" name="Line - Hawaii"/>
          <p:cNvSpPr>
            <a:spLocks noChangeShapeType="1"/>
          </p:cNvSpPr>
          <p:nvPr/>
        </p:nvSpPr>
        <p:spPr bwMode="auto">
          <a:xfrm flipH="1" flipV="1">
            <a:off x="2836863" y="5226050"/>
            <a:ext cx="268287" cy="66675"/>
          </a:xfrm>
          <a:prstGeom prst="line">
            <a:avLst/>
          </a:prstGeom>
          <a:noFill/>
          <a:ln w="9525">
            <a:solidFill>
              <a:schemeClr val="tx1"/>
            </a:solidFill>
            <a:round/>
            <a:headEnd/>
            <a:tailEnd/>
          </a:ln>
        </p:spPr>
        <p:txBody>
          <a:bodyPr/>
          <a:lstStyle/>
          <a:p>
            <a:endParaRPr lang="en-US"/>
          </a:p>
        </p:txBody>
      </p:sp>
      <p:sp>
        <p:nvSpPr>
          <p:cNvPr id="176238" name="Line - District of Columbia"/>
          <p:cNvSpPr>
            <a:spLocks noChangeShapeType="1"/>
          </p:cNvSpPr>
          <p:nvPr/>
        </p:nvSpPr>
        <p:spPr bwMode="auto">
          <a:xfrm flipH="1" flipV="1">
            <a:off x="7026275" y="3051175"/>
            <a:ext cx="441325" cy="247650"/>
          </a:xfrm>
          <a:prstGeom prst="line">
            <a:avLst/>
          </a:prstGeom>
          <a:noFill/>
          <a:ln w="9525">
            <a:solidFill>
              <a:schemeClr val="tx1"/>
            </a:solidFill>
            <a:round/>
            <a:headEnd/>
            <a:tailEnd/>
          </a:ln>
        </p:spPr>
        <p:txBody>
          <a:bodyPr/>
          <a:lstStyle/>
          <a:p>
            <a:endParaRPr lang="en-US"/>
          </a:p>
        </p:txBody>
      </p:sp>
      <p:sp>
        <p:nvSpPr>
          <p:cNvPr id="176239" name="Line - Delaware"/>
          <p:cNvSpPr>
            <a:spLocks noChangeShapeType="1"/>
          </p:cNvSpPr>
          <p:nvPr/>
        </p:nvSpPr>
        <p:spPr bwMode="auto">
          <a:xfrm flipV="1">
            <a:off x="7248525" y="2946400"/>
            <a:ext cx="263525" cy="0"/>
          </a:xfrm>
          <a:prstGeom prst="line">
            <a:avLst/>
          </a:prstGeom>
          <a:noFill/>
          <a:ln w="9525">
            <a:solidFill>
              <a:schemeClr val="tx1"/>
            </a:solidFill>
            <a:round/>
            <a:headEnd/>
            <a:tailEnd/>
          </a:ln>
        </p:spPr>
        <p:txBody>
          <a:bodyPr/>
          <a:lstStyle/>
          <a:p>
            <a:endParaRPr lang="en-US"/>
          </a:p>
        </p:txBody>
      </p:sp>
      <p:sp>
        <p:nvSpPr>
          <p:cNvPr id="176240" name="Line - Connecticut"/>
          <p:cNvSpPr>
            <a:spLocks noChangeShapeType="1"/>
          </p:cNvSpPr>
          <p:nvPr/>
        </p:nvSpPr>
        <p:spPr bwMode="auto">
          <a:xfrm>
            <a:off x="7434263" y="2447925"/>
            <a:ext cx="217487" cy="95250"/>
          </a:xfrm>
          <a:prstGeom prst="line">
            <a:avLst/>
          </a:prstGeom>
          <a:noFill/>
          <a:ln w="9525">
            <a:solidFill>
              <a:schemeClr val="tx1"/>
            </a:solidFill>
            <a:round/>
            <a:headEnd/>
            <a:tailEnd/>
          </a:ln>
        </p:spPr>
        <p:txBody>
          <a:bodyPr/>
          <a:lstStyle/>
          <a:p>
            <a:endParaRPr lang="en-US"/>
          </a:p>
        </p:txBody>
      </p:sp>
      <p:sp>
        <p:nvSpPr>
          <p:cNvPr id="176241" name="Notes and Sources Box"/>
          <p:cNvSpPr txBox="1">
            <a:spLocks noChangeArrowheads="1"/>
          </p:cNvSpPr>
          <p:nvPr/>
        </p:nvSpPr>
        <p:spPr bwMode="auto">
          <a:xfrm>
            <a:off x="0" y="6249988"/>
            <a:ext cx="8382000" cy="595312"/>
          </a:xfrm>
          <a:prstGeom prst="rect">
            <a:avLst/>
          </a:prstGeom>
          <a:noFill/>
          <a:ln w="9525">
            <a:noFill/>
            <a:miter lim="800000"/>
            <a:headEnd/>
            <a:tailEnd/>
          </a:ln>
        </p:spPr>
        <p:txBody>
          <a:bodyPr lIns="91429" tIns="45714" rIns="91429" bIns="45714">
            <a:spAutoFit/>
          </a:bodyPr>
          <a:lstStyle/>
          <a:p>
            <a:pPr>
              <a:buClr>
                <a:srgbClr val="000000"/>
              </a:buClr>
              <a:buFont typeface="Tahoma" pitchFamily="34" charset="0"/>
              <a:buNone/>
            </a:pPr>
            <a:r>
              <a:rPr lang="en-US" sz="1100">
                <a:solidFill>
                  <a:srgbClr val="000000"/>
                </a:solidFill>
                <a:latin typeface="Tahoma" pitchFamily="34" charset="0"/>
                <a:cs typeface="Times New Roman" pitchFamily="18" charset="0"/>
                <a:sym typeface="Tahoma" pitchFamily="34" charset="0"/>
              </a:rPr>
              <a:t>NOTE: Rates are rounded to nearest percent.  These rates will be in effect Oct. 1, 2011 – Sept. 30, 2012.</a:t>
            </a:r>
          </a:p>
          <a:p>
            <a:pPr>
              <a:buClr>
                <a:srgbClr val="000000"/>
              </a:buClr>
              <a:buFont typeface="Tahoma" pitchFamily="34" charset="0"/>
              <a:buNone/>
            </a:pPr>
            <a:r>
              <a:rPr lang="en-US" sz="1100">
                <a:solidFill>
                  <a:srgbClr val="000000"/>
                </a:solidFill>
                <a:latin typeface="Tahoma" pitchFamily="34" charset="0"/>
                <a:cs typeface="Times New Roman" pitchFamily="18" charset="0"/>
                <a:sym typeface="Tahoma" pitchFamily="34" charset="0"/>
              </a:rPr>
              <a:t>SOURCE:  Federal Register,, Nov, 10,  2010 (Vol. 75, No. 217), pp. 69082-69083. </a:t>
            </a:r>
          </a:p>
          <a:p>
            <a:pPr>
              <a:buClr>
                <a:srgbClr val="000000"/>
              </a:buClr>
              <a:buFont typeface="Tahoma" pitchFamily="34" charset="0"/>
              <a:buNone/>
            </a:pPr>
            <a:r>
              <a:rPr lang="en-US" sz="1100">
                <a:solidFill>
                  <a:srgbClr val="000000"/>
                </a:solidFill>
                <a:latin typeface="Tahoma" pitchFamily="34" charset="0"/>
                <a:cs typeface="Times New Roman" pitchFamily="18" charset="0"/>
                <a:sym typeface="Tahoma" pitchFamily="34" charset="0"/>
                <a:hlinkClick r:id="rId2"/>
              </a:rPr>
              <a:t>http://edocket.access.gpo.gov/2010/pdf/2010-28319.pdf</a:t>
            </a:r>
            <a:r>
              <a:rPr lang="en-US" sz="1100">
                <a:solidFill>
                  <a:srgbClr val="000000"/>
                </a:solidFill>
                <a:latin typeface="Tahoma" pitchFamily="34" charset="0"/>
                <a:cs typeface="Times New Roman" pitchFamily="18" charset="0"/>
                <a:sym typeface="Tahoma" pitchFamily="34" charset="0"/>
              </a:rPr>
              <a:t> </a:t>
            </a:r>
          </a:p>
        </p:txBody>
      </p:sp>
      <p:grpSp>
        <p:nvGrpSpPr>
          <p:cNvPr id="176242" name="Group 144"/>
          <p:cNvGrpSpPr>
            <a:grpSpLocks/>
          </p:cNvGrpSpPr>
          <p:nvPr/>
        </p:nvGrpSpPr>
        <p:grpSpPr bwMode="auto">
          <a:xfrm>
            <a:off x="4800600" y="5842000"/>
            <a:ext cx="4038600" cy="274638"/>
            <a:chOff x="3024" y="3680"/>
            <a:chExt cx="2544" cy="173"/>
          </a:xfrm>
        </p:grpSpPr>
        <p:sp>
          <p:nvSpPr>
            <p:cNvPr id="176254" name="Legend 4 text"/>
            <p:cNvSpPr txBox="1">
              <a:spLocks noChangeArrowheads="1"/>
            </p:cNvSpPr>
            <p:nvPr/>
          </p:nvSpPr>
          <p:spPr bwMode="auto">
            <a:xfrm>
              <a:off x="3119" y="3680"/>
              <a:ext cx="2449" cy="173"/>
            </a:xfrm>
            <a:prstGeom prst="rect">
              <a:avLst/>
            </a:prstGeom>
            <a:noFill/>
            <a:ln w="9525">
              <a:noFill/>
              <a:miter lim="800000"/>
              <a:headEnd/>
              <a:tailEnd/>
            </a:ln>
          </p:spPr>
          <p:txBody>
            <a:bodyPr lIns="91429" tIns="45714" rIns="91429" bIns="45714">
              <a:spAutoFit/>
            </a:bodyPr>
            <a:lstStyle/>
            <a:p>
              <a:pPr>
                <a:buClr>
                  <a:srgbClr val="000000"/>
                </a:buClr>
                <a:buFont typeface="Tahoma" pitchFamily="34" charset="0"/>
                <a:buNone/>
              </a:pPr>
              <a:r>
                <a:rPr lang="en-US" sz="1200" b="1">
                  <a:solidFill>
                    <a:srgbClr val="000000"/>
                  </a:solidFill>
                  <a:latin typeface="Tahoma" pitchFamily="34" charset="0"/>
                  <a:sym typeface="Tahoma" pitchFamily="34" charset="0"/>
                </a:rPr>
                <a:t>67 – 74 percent    (12 states including DC)</a:t>
              </a:r>
            </a:p>
          </p:txBody>
        </p:sp>
        <p:sp>
          <p:nvSpPr>
            <p:cNvPr id="176255" name="Legend 4 color"/>
            <p:cNvSpPr>
              <a:spLocks noChangeArrowheads="1"/>
            </p:cNvSpPr>
            <p:nvPr/>
          </p:nvSpPr>
          <p:spPr bwMode="auto">
            <a:xfrm>
              <a:off x="3024" y="3726"/>
              <a:ext cx="116" cy="91"/>
            </a:xfrm>
            <a:prstGeom prst="rect">
              <a:avLst/>
            </a:prstGeom>
            <a:solidFill>
              <a:srgbClr val="003466"/>
            </a:solidFill>
            <a:ln w="9525">
              <a:solidFill>
                <a:schemeClr val="tx1"/>
              </a:solidFill>
              <a:miter lim="800000"/>
              <a:headEnd/>
              <a:tailEnd/>
            </a:ln>
          </p:spPr>
          <p:txBody>
            <a:bodyPr wrap="none" anchor="ctr"/>
            <a:lstStyle/>
            <a:p>
              <a:pPr algn="ctr">
                <a:buClr>
                  <a:srgbClr val="000000"/>
                </a:buClr>
                <a:buFont typeface="Tahoma" pitchFamily="34" charset="0"/>
                <a:buNone/>
              </a:pPr>
              <a:endParaRPr lang="en-US" sz="1200" b="1">
                <a:solidFill>
                  <a:srgbClr val="000000"/>
                </a:solidFill>
                <a:latin typeface="Tahoma" pitchFamily="34" charset="0"/>
                <a:sym typeface="Tahoma" pitchFamily="34" charset="0"/>
              </a:endParaRPr>
            </a:p>
          </p:txBody>
        </p:sp>
      </p:grpSp>
      <p:grpSp>
        <p:nvGrpSpPr>
          <p:cNvPr id="176243" name="Group 143"/>
          <p:cNvGrpSpPr>
            <a:grpSpLocks/>
          </p:cNvGrpSpPr>
          <p:nvPr/>
        </p:nvGrpSpPr>
        <p:grpSpPr bwMode="auto">
          <a:xfrm>
            <a:off x="4800600" y="5661025"/>
            <a:ext cx="3200400" cy="274638"/>
            <a:chOff x="3024" y="3566"/>
            <a:chExt cx="2016" cy="173"/>
          </a:xfrm>
        </p:grpSpPr>
        <p:sp>
          <p:nvSpPr>
            <p:cNvPr id="176252" name="Legend 3 text"/>
            <p:cNvSpPr txBox="1">
              <a:spLocks noChangeArrowheads="1"/>
            </p:cNvSpPr>
            <p:nvPr/>
          </p:nvSpPr>
          <p:spPr bwMode="auto">
            <a:xfrm>
              <a:off x="3120" y="3566"/>
              <a:ext cx="1920" cy="173"/>
            </a:xfrm>
            <a:prstGeom prst="rect">
              <a:avLst/>
            </a:prstGeom>
            <a:noFill/>
            <a:ln w="9525">
              <a:noFill/>
              <a:miter lim="800000"/>
              <a:headEnd/>
              <a:tailEnd/>
            </a:ln>
          </p:spPr>
          <p:txBody>
            <a:bodyPr lIns="91429" tIns="45714" rIns="91429" bIns="45714">
              <a:spAutoFit/>
            </a:bodyPr>
            <a:lstStyle/>
            <a:p>
              <a:pPr>
                <a:buClr>
                  <a:srgbClr val="000000"/>
                </a:buClr>
                <a:buFont typeface="Tahoma" pitchFamily="34" charset="0"/>
                <a:buNone/>
              </a:pPr>
              <a:r>
                <a:rPr lang="en-US" sz="1200" b="1">
                  <a:solidFill>
                    <a:srgbClr val="000000"/>
                  </a:solidFill>
                  <a:latin typeface="Tahoma" pitchFamily="34" charset="0"/>
                  <a:sym typeface="Tahoma" pitchFamily="34" charset="0"/>
                </a:rPr>
                <a:t>60 – 66 percent    (13 states)</a:t>
              </a:r>
            </a:p>
          </p:txBody>
        </p:sp>
        <p:sp>
          <p:nvSpPr>
            <p:cNvPr id="176253" name="Legend 3 color"/>
            <p:cNvSpPr>
              <a:spLocks noChangeArrowheads="1"/>
            </p:cNvSpPr>
            <p:nvPr/>
          </p:nvSpPr>
          <p:spPr bwMode="auto">
            <a:xfrm>
              <a:off x="3024" y="3611"/>
              <a:ext cx="118" cy="90"/>
            </a:xfrm>
            <a:prstGeom prst="rect">
              <a:avLst/>
            </a:prstGeom>
            <a:solidFill>
              <a:srgbClr val="78A6DC"/>
            </a:solidFill>
            <a:ln w="9525">
              <a:solidFill>
                <a:schemeClr val="tx1"/>
              </a:solidFill>
              <a:miter lim="800000"/>
              <a:headEnd/>
              <a:tailEnd/>
            </a:ln>
          </p:spPr>
          <p:txBody>
            <a:bodyPr wrap="none" anchor="ctr"/>
            <a:lstStyle/>
            <a:p>
              <a:pPr algn="ctr">
                <a:buClr>
                  <a:srgbClr val="000000"/>
                </a:buClr>
                <a:buFont typeface="Tahoma" pitchFamily="34" charset="0"/>
                <a:buNone/>
              </a:pPr>
              <a:endParaRPr lang="en-US" sz="1200" b="1">
                <a:solidFill>
                  <a:srgbClr val="000000"/>
                </a:solidFill>
                <a:latin typeface="Tahoma" pitchFamily="34" charset="0"/>
                <a:sym typeface="Tahoma" pitchFamily="34" charset="0"/>
              </a:endParaRPr>
            </a:p>
          </p:txBody>
        </p:sp>
      </p:grpSp>
      <p:grpSp>
        <p:nvGrpSpPr>
          <p:cNvPr id="176244" name="Group 142"/>
          <p:cNvGrpSpPr>
            <a:grpSpLocks/>
          </p:cNvGrpSpPr>
          <p:nvPr/>
        </p:nvGrpSpPr>
        <p:grpSpPr bwMode="auto">
          <a:xfrm>
            <a:off x="4800600" y="5457825"/>
            <a:ext cx="3200400" cy="274638"/>
            <a:chOff x="3024" y="3438"/>
            <a:chExt cx="2016" cy="173"/>
          </a:xfrm>
        </p:grpSpPr>
        <p:sp>
          <p:nvSpPr>
            <p:cNvPr id="176250" name="Legend 2 text"/>
            <p:cNvSpPr txBox="1">
              <a:spLocks noChangeArrowheads="1"/>
            </p:cNvSpPr>
            <p:nvPr/>
          </p:nvSpPr>
          <p:spPr bwMode="auto">
            <a:xfrm>
              <a:off x="3120" y="3438"/>
              <a:ext cx="1920" cy="173"/>
            </a:xfrm>
            <a:prstGeom prst="rect">
              <a:avLst/>
            </a:prstGeom>
            <a:noFill/>
            <a:ln w="9525">
              <a:noFill/>
              <a:miter lim="800000"/>
              <a:headEnd/>
              <a:tailEnd/>
            </a:ln>
          </p:spPr>
          <p:txBody>
            <a:bodyPr lIns="91429" tIns="45714" rIns="91429" bIns="45714">
              <a:spAutoFit/>
            </a:bodyPr>
            <a:lstStyle/>
            <a:p>
              <a:pPr>
                <a:buClr>
                  <a:srgbClr val="000000"/>
                </a:buClr>
                <a:buFont typeface="Tahoma" pitchFamily="34" charset="0"/>
                <a:buNone/>
              </a:pPr>
              <a:r>
                <a:rPr lang="en-US" sz="1200" b="1">
                  <a:solidFill>
                    <a:srgbClr val="000000"/>
                  </a:solidFill>
                  <a:latin typeface="Tahoma" pitchFamily="34" charset="0"/>
                  <a:sym typeface="Tahoma" pitchFamily="34" charset="0"/>
                </a:rPr>
                <a:t>51 – 59 percent    (11 states)</a:t>
              </a:r>
            </a:p>
          </p:txBody>
        </p:sp>
        <p:sp>
          <p:nvSpPr>
            <p:cNvPr id="176251" name="Legend 2 color"/>
            <p:cNvSpPr>
              <a:spLocks noChangeArrowheads="1"/>
            </p:cNvSpPr>
            <p:nvPr/>
          </p:nvSpPr>
          <p:spPr bwMode="auto">
            <a:xfrm>
              <a:off x="3024" y="3482"/>
              <a:ext cx="118" cy="91"/>
            </a:xfrm>
            <a:prstGeom prst="rect">
              <a:avLst/>
            </a:prstGeom>
            <a:solidFill>
              <a:srgbClr val="CCD6E0"/>
            </a:solidFill>
            <a:ln w="9525">
              <a:solidFill>
                <a:schemeClr val="tx1"/>
              </a:solidFill>
              <a:miter lim="800000"/>
              <a:headEnd/>
              <a:tailEnd/>
            </a:ln>
          </p:spPr>
          <p:txBody>
            <a:bodyPr wrap="none" anchor="ctr"/>
            <a:lstStyle/>
            <a:p>
              <a:pPr algn="ctr">
                <a:buClr>
                  <a:srgbClr val="000000"/>
                </a:buClr>
                <a:buFont typeface="Tahoma" pitchFamily="34" charset="0"/>
                <a:buNone/>
              </a:pPr>
              <a:endParaRPr lang="en-US" sz="1200" b="1">
                <a:solidFill>
                  <a:srgbClr val="000000"/>
                </a:solidFill>
                <a:latin typeface="Tahoma" pitchFamily="34" charset="0"/>
                <a:sym typeface="Tahoma" pitchFamily="34" charset="0"/>
              </a:endParaRPr>
            </a:p>
          </p:txBody>
        </p:sp>
      </p:grpSp>
      <p:grpSp>
        <p:nvGrpSpPr>
          <p:cNvPr id="176245" name="Group 141"/>
          <p:cNvGrpSpPr>
            <a:grpSpLocks/>
          </p:cNvGrpSpPr>
          <p:nvPr/>
        </p:nvGrpSpPr>
        <p:grpSpPr bwMode="auto">
          <a:xfrm>
            <a:off x="4800600" y="5280025"/>
            <a:ext cx="3200400" cy="274638"/>
            <a:chOff x="3024" y="3326"/>
            <a:chExt cx="2016" cy="173"/>
          </a:xfrm>
        </p:grpSpPr>
        <p:sp>
          <p:nvSpPr>
            <p:cNvPr id="176248" name="Legend 1 text"/>
            <p:cNvSpPr txBox="1">
              <a:spLocks noChangeArrowheads="1"/>
            </p:cNvSpPr>
            <p:nvPr/>
          </p:nvSpPr>
          <p:spPr bwMode="auto">
            <a:xfrm>
              <a:off x="3120" y="3326"/>
              <a:ext cx="1920" cy="173"/>
            </a:xfrm>
            <a:prstGeom prst="rect">
              <a:avLst/>
            </a:prstGeom>
            <a:noFill/>
            <a:ln w="9525">
              <a:noFill/>
              <a:miter lim="800000"/>
              <a:headEnd/>
              <a:tailEnd/>
            </a:ln>
          </p:spPr>
          <p:txBody>
            <a:bodyPr lIns="91429" tIns="45714" rIns="91429" bIns="45714">
              <a:spAutoFit/>
            </a:bodyPr>
            <a:lstStyle/>
            <a:p>
              <a:pPr>
                <a:buClr>
                  <a:srgbClr val="000000"/>
                </a:buClr>
                <a:buFont typeface="Tahoma" pitchFamily="34" charset="0"/>
                <a:buNone/>
              </a:pPr>
              <a:r>
                <a:rPr lang="en-US" sz="1200" b="1">
                  <a:solidFill>
                    <a:srgbClr val="000000"/>
                  </a:solidFill>
                  <a:latin typeface="Tahoma" pitchFamily="34" charset="0"/>
                  <a:sym typeface="Tahoma" pitchFamily="34" charset="0"/>
                </a:rPr>
                <a:t>50 percent	(15 states)</a:t>
              </a:r>
            </a:p>
          </p:txBody>
        </p:sp>
        <p:sp>
          <p:nvSpPr>
            <p:cNvPr id="176249" name="Legend 1 color"/>
            <p:cNvSpPr>
              <a:spLocks noChangeArrowheads="1"/>
            </p:cNvSpPr>
            <p:nvPr/>
          </p:nvSpPr>
          <p:spPr bwMode="auto">
            <a:xfrm>
              <a:off x="3024" y="3368"/>
              <a:ext cx="118" cy="90"/>
            </a:xfrm>
            <a:prstGeom prst="rect">
              <a:avLst/>
            </a:prstGeom>
            <a:solidFill>
              <a:srgbClr val="FFFFFF"/>
            </a:solidFill>
            <a:ln w="9525">
              <a:solidFill>
                <a:schemeClr val="tx1"/>
              </a:solidFill>
              <a:miter lim="800000"/>
              <a:headEnd/>
              <a:tailEnd/>
            </a:ln>
          </p:spPr>
          <p:txBody>
            <a:bodyPr wrap="none" anchor="ctr"/>
            <a:lstStyle/>
            <a:p>
              <a:pPr algn="ctr">
                <a:buClr>
                  <a:srgbClr val="000000"/>
                </a:buClr>
                <a:buFont typeface="Tahoma" pitchFamily="34" charset="0"/>
                <a:buNone/>
              </a:pPr>
              <a:endParaRPr lang="en-US" sz="1200" b="1">
                <a:solidFill>
                  <a:srgbClr val="000000"/>
                </a:solidFill>
                <a:latin typeface="Tahoma" pitchFamily="34" charset="0"/>
                <a:sym typeface="Tahoma" pitchFamily="34" charset="0"/>
              </a:endParaRPr>
            </a:p>
          </p:txBody>
        </p:sp>
      </p:grpSp>
      <p:sp>
        <p:nvSpPr>
          <p:cNvPr id="176246" name="Title"/>
          <p:cNvSpPr txBox="1">
            <a:spLocks noChangeArrowheads="1"/>
          </p:cNvSpPr>
          <p:nvPr/>
        </p:nvSpPr>
        <p:spPr bwMode="auto">
          <a:xfrm>
            <a:off x="0" y="123825"/>
            <a:ext cx="9144000" cy="685800"/>
          </a:xfrm>
          <a:prstGeom prst="rect">
            <a:avLst/>
          </a:prstGeom>
          <a:noFill/>
          <a:ln w="9525">
            <a:noFill/>
            <a:miter lim="800000"/>
            <a:headEnd/>
            <a:tailEnd/>
          </a:ln>
        </p:spPr>
        <p:txBody>
          <a:bodyPr lIns="91429" tIns="45714" rIns="91429" bIns="45714"/>
          <a:lstStyle/>
          <a:p>
            <a:pPr algn="ctr">
              <a:buClr>
                <a:srgbClr val="000000"/>
              </a:buClr>
              <a:buFont typeface="Tahoma" pitchFamily="34" charset="0"/>
              <a:buNone/>
            </a:pPr>
            <a:r>
              <a:rPr lang="en-US" sz="2800" b="1">
                <a:solidFill>
                  <a:srgbClr val="000000"/>
                </a:solidFill>
                <a:latin typeface="Tahoma" pitchFamily="34" charset="0"/>
                <a:sym typeface="Tahoma" pitchFamily="34" charset="0"/>
              </a:rPr>
              <a:t>Statutory Federal Medical Assistance Percentages (FMAP), FY 2012</a:t>
            </a:r>
          </a:p>
        </p:txBody>
      </p:sp>
      <p:sp>
        <p:nvSpPr>
          <p:cNvPr id="176247" name="Picture 7" descr="kfflogo-color1"/>
          <p:cNvSpPr>
            <a:spLocks noChangeAspect="1" noChangeArrowheads="1"/>
          </p:cNvSpPr>
          <p:nvPr/>
        </p:nvSpPr>
        <p:spPr bwMode="auto">
          <a:xfrm>
            <a:off x="8615363" y="6280150"/>
            <a:ext cx="457200" cy="458788"/>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609600"/>
            <a:ext cx="8183563" cy="1050925"/>
          </a:xfrm>
        </p:spPr>
        <p:txBody>
          <a:bodyPr/>
          <a:lstStyle/>
          <a:p>
            <a:pPr eaLnBrk="1" hangingPunct="1"/>
            <a:r>
              <a:rPr lang="en-US" sz="4500" dirty="0" smtClean="0">
                <a:solidFill>
                  <a:schemeClr val="accent1"/>
                </a:solidFill>
              </a:rPr>
              <a:t>Your </a:t>
            </a:r>
            <a:r>
              <a:rPr lang="en-US" sz="4500" dirty="0" smtClean="0">
                <a:solidFill>
                  <a:schemeClr val="accent1"/>
                </a:solidFill>
              </a:rPr>
              <a:t>Presenter…</a:t>
            </a:r>
            <a:endParaRPr lang="en-US" sz="4500" dirty="0" smtClean="0">
              <a:solidFill>
                <a:schemeClr val="accent1"/>
              </a:solidFill>
            </a:endParaRPr>
          </a:p>
        </p:txBody>
      </p:sp>
      <p:sp>
        <p:nvSpPr>
          <p:cNvPr id="41986" name="Content Placeholder 2"/>
          <p:cNvSpPr>
            <a:spLocks noGrp="1"/>
          </p:cNvSpPr>
          <p:nvPr>
            <p:ph idx="1"/>
          </p:nvPr>
        </p:nvSpPr>
        <p:spPr>
          <a:xfrm>
            <a:off x="533400" y="1981200"/>
            <a:ext cx="8183563" cy="4187825"/>
          </a:xfrm>
        </p:spPr>
        <p:txBody>
          <a:bodyPr/>
          <a:lstStyle/>
          <a:p>
            <a:pPr eaLnBrk="1" hangingPunct="1"/>
            <a:r>
              <a:rPr lang="en-US" sz="2500" dirty="0" smtClean="0"/>
              <a:t>Randy Russell, LASW - CEO, Lifelong AIDS </a:t>
            </a:r>
            <a:r>
              <a:rPr lang="en-US" sz="2500" dirty="0" smtClean="0"/>
              <a:t>Alliance</a:t>
            </a:r>
            <a:endParaRPr lang="en-US" sz="2500" dirty="0" smtClean="0"/>
          </a:p>
        </p:txBody>
      </p:sp>
      <p:sp>
        <p:nvSpPr>
          <p:cNvPr id="3" name="Slide Number Placeholder 2"/>
          <p:cNvSpPr>
            <a:spLocks noGrp="1"/>
          </p:cNvSpPr>
          <p:nvPr>
            <p:ph type="sldNum" sz="quarter" idx="12"/>
          </p:nvPr>
        </p:nvSpPr>
        <p:spPr/>
        <p:txBody>
          <a:bodyPr/>
          <a:lstStyle/>
          <a:p>
            <a:pPr>
              <a:defRPr/>
            </a:pPr>
            <a:fld id="{E8B87255-FB5A-40F1-BACB-01EFC344A463}" type="slidenum">
              <a:rPr lang="en-US" smtClean="0"/>
              <a:pPr>
                <a:defRPr/>
              </a:pPr>
              <a:t>5</a:t>
            </a:fld>
            <a:endParaRPr lang="en-US"/>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C0F5E3E-8131-4FE8-96E8-73800519780B}" type="slidenum">
              <a:rPr lang="en-US" smtClean="0"/>
              <a:pPr>
                <a:defRPr/>
              </a:pPr>
              <a:t>50</a:t>
            </a:fld>
            <a:endParaRPr lang="en-US"/>
          </a:p>
        </p:txBody>
      </p:sp>
      <p:sp>
        <p:nvSpPr>
          <p:cNvPr id="177154" name="Rectangle 2"/>
          <p:cNvSpPr>
            <a:spLocks noGrp="1"/>
          </p:cNvSpPr>
          <p:nvPr>
            <p:ph type="title" idx="4294967295"/>
          </p:nvPr>
        </p:nvSpPr>
        <p:spPr>
          <a:xfrm>
            <a:off x="960438" y="4986338"/>
            <a:ext cx="8183562" cy="1050925"/>
          </a:xfrm>
        </p:spPr>
        <p:txBody>
          <a:bodyPr/>
          <a:lstStyle/>
          <a:p>
            <a:pPr eaLnBrk="1" hangingPunct="1"/>
            <a:r>
              <a:rPr lang="en-US" sz="1500" smtClean="0">
                <a:solidFill>
                  <a:schemeClr val="tx1"/>
                </a:solidFill>
              </a:rPr>
              <a:t>This map represents state and finds that currently, about half of states cover routine screening under their Medicaid programs. The CDC recommends routine HIV screening for all patients between the ages of 13 and 64, but routine screening is currently an optional Medicaid benefit, which states may choose to cover.  </a:t>
            </a:r>
          </a:p>
        </p:txBody>
      </p:sp>
      <p:pic>
        <p:nvPicPr>
          <p:cNvPr id="177155" name="Picture 2"/>
          <p:cNvPicPr>
            <a:picLocks noChangeAspect="1" noChangeArrowheads="1"/>
          </p:cNvPicPr>
          <p:nvPr/>
        </p:nvPicPr>
        <p:blipFill>
          <a:blip r:embed="rId2" cstate="print"/>
          <a:srcRect/>
          <a:stretch>
            <a:fillRect/>
          </a:stretch>
        </p:blipFill>
        <p:spPr bwMode="auto">
          <a:xfrm>
            <a:off x="1516063" y="914400"/>
            <a:ext cx="5962650" cy="4164013"/>
          </a:xfrm>
          <a:prstGeom prst="rect">
            <a:avLst/>
          </a:prstGeom>
          <a:noFill/>
          <a:ln w="9525">
            <a:noFill/>
            <a:miter lim="800000"/>
            <a:headEnd/>
            <a:tailEnd/>
          </a:ln>
        </p:spPr>
      </p:pic>
      <p:sp>
        <p:nvSpPr>
          <p:cNvPr id="177156" name="TextBox 1"/>
          <p:cNvSpPr txBox="1">
            <a:spLocks noChangeArrowheads="1"/>
          </p:cNvSpPr>
          <p:nvPr/>
        </p:nvSpPr>
        <p:spPr bwMode="auto">
          <a:xfrm>
            <a:off x="533400" y="6172200"/>
            <a:ext cx="8153400" cy="400050"/>
          </a:xfrm>
          <a:prstGeom prst="rect">
            <a:avLst/>
          </a:prstGeom>
          <a:noFill/>
          <a:ln w="9525">
            <a:noFill/>
            <a:miter lim="800000"/>
            <a:headEnd/>
            <a:tailEnd/>
          </a:ln>
        </p:spPr>
        <p:txBody>
          <a:bodyPr>
            <a:spAutoFit/>
          </a:bodyPr>
          <a:lstStyle/>
          <a:p>
            <a:r>
              <a:rPr lang="en-US" sz="1000"/>
              <a:t>The Henry J. Kaiser Family Foundation, (2012). </a:t>
            </a:r>
            <a:r>
              <a:rPr lang="en-US" sz="1000" i="1"/>
              <a:t>HIV/AIDS Policy Fact Sheet: State Medicaid Coverage of Routine HIV Screening</a:t>
            </a:r>
            <a:r>
              <a:rPr lang="en-US" sz="1000"/>
              <a:t>. Retrieved from website: http://www.kff.org/hivaids/upload/8286.pdf</a:t>
            </a:r>
          </a:p>
        </p:txBody>
      </p:sp>
      <p:sp>
        <p:nvSpPr>
          <p:cNvPr id="3" name="TextBox 2"/>
          <p:cNvSpPr txBox="1"/>
          <p:nvPr/>
        </p:nvSpPr>
        <p:spPr>
          <a:xfrm>
            <a:off x="1309688" y="304800"/>
            <a:ext cx="6169025" cy="477838"/>
          </a:xfrm>
          <a:prstGeom prst="rect">
            <a:avLst/>
          </a:prstGeom>
          <a:noFill/>
        </p:spPr>
        <p:txBody>
          <a:bodyPr wrap="none">
            <a:spAutoFit/>
          </a:bodyPr>
          <a:lstStyle/>
          <a:p>
            <a:pPr>
              <a:defRPr/>
            </a:pPr>
            <a:r>
              <a:rPr lang="en-US" sz="2500" b="1" dirty="0">
                <a:latin typeface="+mj-lt"/>
              </a:rPr>
              <a:t>Medicaid Coverage of Routine HIV Screening </a:t>
            </a:r>
          </a:p>
        </p:txBody>
      </p:sp>
      <p:pic>
        <p:nvPicPr>
          <p:cNvPr id="177158" name="Picture 2" descr="http://cdblog.centraldesktop.com/Workspace%20Toolkit.jpg"/>
          <p:cNvPicPr>
            <a:picLocks noChangeAspect="1" noChangeArrowheads="1"/>
          </p:cNvPicPr>
          <p:nvPr/>
        </p:nvPicPr>
        <p:blipFill>
          <a:blip r:embed="rId3" cstate="print"/>
          <a:srcRect/>
          <a:stretch>
            <a:fillRect/>
          </a:stretch>
        </p:blipFill>
        <p:spPr bwMode="auto">
          <a:xfrm>
            <a:off x="8153400" y="228600"/>
            <a:ext cx="79533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a:spLocks noChangeArrowheads="1"/>
          </p:cNvSpPr>
          <p:nvPr/>
        </p:nvSpPr>
        <p:spPr bwMode="auto">
          <a:xfrm>
            <a:off x="609600" y="1524000"/>
            <a:ext cx="8001000" cy="4267200"/>
          </a:xfrm>
          <a:prstGeom prst="roundRect">
            <a:avLst>
              <a:gd name="adj" fmla="val 3523"/>
            </a:avLst>
          </a:prstGeom>
          <a:solidFill>
            <a:srgbClr val="7EC4CA"/>
          </a:solidFill>
          <a:ln w="38100">
            <a:solidFill>
              <a:schemeClr val="bg1"/>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en-US" dirty="0">
              <a:solidFill>
                <a:srgbClr val="FFFFFF"/>
              </a:solidFill>
              <a:latin typeface="+mn-lt"/>
              <a:cs typeface="+mn-cs"/>
            </a:endParaRPr>
          </a:p>
        </p:txBody>
      </p:sp>
      <p:graphicFrame>
        <p:nvGraphicFramePr>
          <p:cNvPr id="42" name="Table 41"/>
          <p:cNvGraphicFramePr>
            <a:graphicFrameLocks noGrp="1"/>
          </p:cNvGraphicFramePr>
          <p:nvPr/>
        </p:nvGraphicFramePr>
        <p:xfrm>
          <a:off x="4343400" y="1619250"/>
          <a:ext cx="1600200" cy="3825875"/>
        </p:xfrm>
        <a:graphic>
          <a:graphicData uri="http://schemas.openxmlformats.org/drawingml/2006/table">
            <a:tbl>
              <a:tblPr firstRow="1">
                <a:tableStyleId>{5C22544A-7EE6-4342-B048-85BDC9FD1C3A}</a:tableStyleId>
              </a:tblPr>
              <a:tblGrid>
                <a:gridCol w="1600200"/>
              </a:tblGrid>
              <a:tr h="645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accent1">
                            <a:lumMod val="25000"/>
                          </a:schemeClr>
                        </a:solidFill>
                      </a:endParaRPr>
                    </a:p>
                  </a:txBody>
                  <a:tcPr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1641794">
                <a:tc>
                  <a:txBody>
                    <a:bodyPr/>
                    <a:lstStyle/>
                    <a:p>
                      <a:pPr algn="ctr"/>
                      <a:endParaRPr lang="en-US" sz="1800" b="0" dirty="0"/>
                    </a:p>
                  </a:txBody>
                  <a:tcPr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516594">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50515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516594">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bl>
          </a:graphicData>
        </a:graphic>
      </p:graphicFrame>
      <p:sp>
        <p:nvSpPr>
          <p:cNvPr id="182288" name="Title 1"/>
          <p:cNvSpPr>
            <a:spLocks noGrp="1"/>
          </p:cNvSpPr>
          <p:nvPr>
            <p:ph type="title"/>
          </p:nvPr>
        </p:nvSpPr>
        <p:spPr>
          <a:xfrm>
            <a:off x="612775" y="228600"/>
            <a:ext cx="8153400" cy="990600"/>
          </a:xfrm>
        </p:spPr>
        <p:txBody>
          <a:bodyPr/>
          <a:lstStyle/>
          <a:p>
            <a:pPr eaLnBrk="1" hangingPunct="1"/>
            <a:r>
              <a:rPr lang="en-US" smtClean="0">
                <a:solidFill>
                  <a:srgbClr val="000000"/>
                </a:solidFill>
                <a:ea typeface="ＭＳ Ｐゴシック" pitchFamily="34" charset="-128"/>
              </a:rPr>
              <a:t>Who Pays for Medicaid?</a:t>
            </a:r>
          </a:p>
        </p:txBody>
      </p:sp>
      <p:sp>
        <p:nvSpPr>
          <p:cNvPr id="182289" name="Content Placeholder 39"/>
          <p:cNvSpPr>
            <a:spLocks noGrp="1"/>
          </p:cNvSpPr>
          <p:nvPr>
            <p:ph idx="1"/>
          </p:nvPr>
        </p:nvSpPr>
        <p:spPr>
          <a:xfrm>
            <a:off x="612775" y="1600200"/>
            <a:ext cx="8153400" cy="4495800"/>
          </a:xfrm>
        </p:spPr>
        <p:txBody>
          <a:bodyPr/>
          <a:lstStyle/>
          <a:p>
            <a:pPr eaLnBrk="1" hangingPunct="1"/>
            <a:endParaRPr lang="en-US" smtClean="0">
              <a:ea typeface="ＭＳ Ｐゴシック" pitchFamily="34" charset="-128"/>
            </a:endParaRPr>
          </a:p>
        </p:txBody>
      </p:sp>
      <p:sp>
        <p:nvSpPr>
          <p:cNvPr id="182290" name="Slide Number Placeholder 39"/>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lnSpc>
                <a:spcPct val="80000"/>
              </a:lnSpc>
              <a:spcBef>
                <a:spcPct val="0"/>
              </a:spcBef>
              <a:spcAft>
                <a:spcPct val="0"/>
              </a:spcAft>
            </a:pPr>
            <a:fld id="{B075B10B-D263-4F9A-8D52-76013352142A}" type="slidenum">
              <a:rPr lang="en-US" sz="1200" smtClean="0">
                <a:solidFill>
                  <a:srgbClr val="FFFFFF"/>
                </a:solidFill>
                <a:latin typeface="Tw Cen MT" pitchFamily="34" charset="0"/>
                <a:ea typeface="ＭＳ Ｐゴシック" pitchFamily="34" charset="-128"/>
              </a:rPr>
              <a:pPr fontAlgn="base">
                <a:lnSpc>
                  <a:spcPct val="80000"/>
                </a:lnSpc>
                <a:spcBef>
                  <a:spcPct val="0"/>
                </a:spcBef>
                <a:spcAft>
                  <a:spcPct val="0"/>
                </a:spcAft>
              </a:pPr>
              <a:t>51</a:t>
            </a:fld>
            <a:endParaRPr lang="en-US" sz="1200" smtClean="0">
              <a:solidFill>
                <a:srgbClr val="FFFFFF"/>
              </a:solidFill>
              <a:latin typeface="Tw Cen MT" pitchFamily="34" charset="0"/>
              <a:ea typeface="ＭＳ Ｐゴシック" pitchFamily="34" charset="-128"/>
            </a:endParaRPr>
          </a:p>
        </p:txBody>
      </p:sp>
      <p:graphicFrame>
        <p:nvGraphicFramePr>
          <p:cNvPr id="19" name="Table 18"/>
          <p:cNvGraphicFramePr>
            <a:graphicFrameLocks noGrp="1"/>
          </p:cNvGraphicFramePr>
          <p:nvPr/>
        </p:nvGraphicFramePr>
        <p:xfrm>
          <a:off x="1343025" y="1619250"/>
          <a:ext cx="3048000" cy="3844926"/>
        </p:xfrm>
        <a:graphic>
          <a:graphicData uri="http://schemas.openxmlformats.org/drawingml/2006/table">
            <a:tbl>
              <a:tblPr firstRow="1">
                <a:tableStyleId>{5C22544A-7EE6-4342-B048-85BDC9FD1C3A}</a:tableStyleId>
              </a:tblPr>
              <a:tblGrid>
                <a:gridCol w="3048000"/>
              </a:tblGrid>
              <a:tr h="645458">
                <a:tc>
                  <a:txBody>
                    <a:bodyPr/>
                    <a:lstStyle/>
                    <a:p>
                      <a:pPr>
                        <a:lnSpc>
                          <a:spcPct val="100000"/>
                        </a:lnSpc>
                      </a:pPr>
                      <a:r>
                        <a:rPr lang="en-US" sz="2000" dirty="0" smtClean="0">
                          <a:solidFill>
                            <a:srgbClr val="000000"/>
                          </a:solidFill>
                        </a:rPr>
                        <a:t>Already eligible</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641832">
                <a:tc>
                  <a:txBody>
                    <a:bodyPr/>
                    <a:lstStyle/>
                    <a:p>
                      <a:pPr marL="746125" marR="0" lvl="1" indent="0" algn="l" defTabSz="914400" rtl="0" eaLnBrk="1" fontAlgn="auto" latinLnBrk="0" hangingPunct="1">
                        <a:lnSpc>
                          <a:spcPct val="80000"/>
                        </a:lnSpc>
                        <a:spcBef>
                          <a:spcPts val="0"/>
                        </a:spcBef>
                        <a:spcAft>
                          <a:spcPts val="0"/>
                        </a:spcAft>
                        <a:buClrTx/>
                        <a:buSzTx/>
                        <a:buFontTx/>
                        <a:buNone/>
                        <a:tabLst/>
                        <a:defRPr/>
                      </a:pPr>
                      <a:r>
                        <a:rPr lang="en-US" sz="1800" dirty="0" smtClean="0"/>
                        <a:t>Federal government and states share costs based on Federal Medical Assistance Percentage (FMAP), which varies by state</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3337">
                <a:tc>
                  <a:txBody>
                    <a:bodyPr/>
                    <a:lstStyle/>
                    <a:p>
                      <a:pPr marL="0" lvl="1" indent="0" algn="ctr">
                        <a:lnSpc>
                          <a:spcPct val="80000"/>
                        </a:lnSpc>
                      </a:pPr>
                      <a:r>
                        <a:rPr lang="en-US" sz="1800" dirty="0" smtClean="0"/>
                        <a:t>No change</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85">
                <a:tc>
                  <a:txBody>
                    <a:bodyPr/>
                    <a:lstStyle/>
                    <a:p>
                      <a:pPr marL="0" marR="0" lvl="1" indent="0" algn="ctr" defTabSz="914400" rtl="0" eaLnBrk="1" fontAlgn="auto" latinLnBrk="0" hangingPunct="1">
                        <a:lnSpc>
                          <a:spcPct val="80000"/>
                        </a:lnSpc>
                        <a:spcBef>
                          <a:spcPts val="0"/>
                        </a:spcBef>
                        <a:spcAft>
                          <a:spcPts val="0"/>
                        </a:spcAft>
                        <a:buClrTx/>
                        <a:buSzTx/>
                        <a:buFontTx/>
                        <a:buNone/>
                        <a:tabLst/>
                        <a:defRPr/>
                      </a:pPr>
                      <a:r>
                        <a:rPr lang="en-US" sz="1800" dirty="0" smtClean="0"/>
                        <a:t>No change</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214">
                <a:tc>
                  <a:txBody>
                    <a:bodyPr/>
                    <a:lstStyle/>
                    <a:p>
                      <a:pPr marL="0" lvl="1" indent="0" algn="ctr">
                        <a:lnSpc>
                          <a:spcPct val="80000"/>
                        </a:lnSpc>
                      </a:pPr>
                      <a:r>
                        <a:rPr lang="en-US" sz="1800" dirty="0" smtClean="0"/>
                        <a:t>No change</a:t>
                      </a: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1" name="Table 20"/>
          <p:cNvGraphicFramePr>
            <a:graphicFrameLocks noGrp="1"/>
          </p:cNvGraphicFramePr>
          <p:nvPr/>
        </p:nvGraphicFramePr>
        <p:xfrm>
          <a:off x="5813425" y="1619250"/>
          <a:ext cx="2540000" cy="3879533"/>
        </p:xfrm>
        <a:graphic>
          <a:graphicData uri="http://schemas.openxmlformats.org/drawingml/2006/table">
            <a:tbl>
              <a:tblPr/>
              <a:tblGrid>
                <a:gridCol w="2540000"/>
              </a:tblGrid>
              <a:tr h="631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201C1A"/>
                          </a:solidFill>
                          <a:effectLst/>
                          <a:latin typeface="Arial Narrow" pitchFamily="34" charset="0"/>
                          <a:ea typeface="ＭＳ Ｐゴシック" pitchFamily="34" charset="-128"/>
                          <a:cs typeface="Arial" charset="0"/>
                        </a:rPr>
                        <a:t>Newly eligible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4FF"/>
                    </a:solidFill>
                  </a:tcPr>
                </a:tc>
              </a:tr>
              <a:tr h="1658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pitchFamily="34" charset="-128"/>
                          <a:cs typeface="Arial" charset="0"/>
                        </a:rPr>
                        <a:t>Current FMAP rates if states chose to expand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BEB"/>
                    </a:solidFill>
                  </a:tcPr>
                </a:tc>
              </a:tr>
              <a:tr h="504825">
                <a:tc>
                  <a:txBody>
                    <a:bodyPr/>
                    <a:lstStyle/>
                    <a:p>
                      <a:pPr marL="0" marR="0" lvl="2"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ea typeface="ＭＳ Ｐゴシック" pitchFamily="34" charset="-128"/>
                          <a:cs typeface="Arial" charset="0"/>
                        </a:rPr>
                        <a:t>100% FMAP (fed gov’t)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BEB"/>
                    </a:solidFill>
                  </a:tcPr>
                </a:tc>
              </a:tr>
              <a:tr h="574675">
                <a:tc>
                  <a:txBody>
                    <a:bodyPr/>
                    <a:lstStyle/>
                    <a:p>
                      <a:pPr marL="0" marR="0" lvl="2"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ea typeface="ＭＳ Ｐゴシック" pitchFamily="34" charset="-128"/>
                          <a:cs typeface="Arial" charset="0"/>
                        </a:rPr>
                        <a:t>Gradual reduction in</a:t>
                      </a:r>
                      <a:br>
                        <a:rPr kumimoji="0" lang="en-US" sz="1600" b="0" i="0" u="none" strike="noStrike" cap="none" normalizeH="0" baseline="0" smtClean="0">
                          <a:ln>
                            <a:noFill/>
                          </a:ln>
                          <a:solidFill>
                            <a:srgbClr val="000000"/>
                          </a:solidFill>
                          <a:effectLst/>
                          <a:latin typeface="Arial Narrow" pitchFamily="34" charset="0"/>
                          <a:ea typeface="ＭＳ Ｐゴシック" pitchFamily="34" charset="-128"/>
                          <a:cs typeface="Arial" charset="0"/>
                        </a:rPr>
                      </a:br>
                      <a:r>
                        <a:rPr kumimoji="0" lang="en-US" sz="1600" b="0" i="0" u="none" strike="noStrike" cap="none" normalizeH="0" baseline="0" smtClean="0">
                          <a:ln>
                            <a:noFill/>
                          </a:ln>
                          <a:solidFill>
                            <a:srgbClr val="000000"/>
                          </a:solidFill>
                          <a:effectLst/>
                          <a:latin typeface="Arial Narrow" pitchFamily="34" charset="0"/>
                          <a:ea typeface="ＭＳ Ｐゴシック" pitchFamily="34" charset="-128"/>
                          <a:cs typeface="Arial" charset="0"/>
                        </a:rPr>
                        <a:t>FMAP to 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BEB"/>
                    </a:solidFill>
                  </a:tcPr>
                </a:tc>
              </a:tr>
              <a:tr h="504825">
                <a:tc>
                  <a:txBody>
                    <a:bodyPr/>
                    <a:lstStyle/>
                    <a:p>
                      <a:pPr marL="0" marR="0" lvl="2"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Narrow" pitchFamily="34" charset="0"/>
                          <a:ea typeface="ＭＳ Ｐゴシック" pitchFamily="34" charset="-128"/>
                          <a:cs typeface="Arial" charset="0"/>
                        </a:rPr>
                        <a:t>90% (fed gov’t)*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BEB"/>
                    </a:solidFill>
                  </a:tcPr>
                </a:tc>
              </a:tr>
            </a:tbl>
          </a:graphicData>
        </a:graphic>
      </p:graphicFrame>
      <p:pic>
        <p:nvPicPr>
          <p:cNvPr id="182319" name="Picture 21" descr="candidates.png"/>
          <p:cNvPicPr>
            <a:picLocks noChangeAspect="1"/>
          </p:cNvPicPr>
          <p:nvPr/>
        </p:nvPicPr>
        <p:blipFill>
          <a:blip r:embed="rId3" cstate="print"/>
          <a:srcRect/>
          <a:stretch>
            <a:fillRect/>
          </a:stretch>
        </p:blipFill>
        <p:spPr bwMode="auto">
          <a:xfrm>
            <a:off x="3683000" y="1770063"/>
            <a:ext cx="498475" cy="520700"/>
          </a:xfrm>
          <a:prstGeom prst="rect">
            <a:avLst/>
          </a:prstGeom>
          <a:noFill/>
          <a:ln w="9525">
            <a:noFill/>
            <a:miter lim="800000"/>
            <a:headEnd/>
            <a:tailEnd/>
          </a:ln>
        </p:spPr>
      </p:pic>
      <p:pic>
        <p:nvPicPr>
          <p:cNvPr id="182320" name="Picture 22" descr="candidates.png"/>
          <p:cNvPicPr>
            <a:picLocks noChangeAspect="1"/>
          </p:cNvPicPr>
          <p:nvPr/>
        </p:nvPicPr>
        <p:blipFill>
          <a:blip r:embed="rId4" cstate="print"/>
          <a:srcRect l="57722"/>
          <a:stretch>
            <a:fillRect/>
          </a:stretch>
        </p:blipFill>
        <p:spPr bwMode="auto">
          <a:xfrm>
            <a:off x="7667625" y="1814513"/>
            <a:ext cx="531813" cy="538162"/>
          </a:xfrm>
          <a:prstGeom prst="rect">
            <a:avLst/>
          </a:prstGeom>
          <a:noFill/>
          <a:ln w="9525">
            <a:noFill/>
            <a:miter lim="800000"/>
            <a:headEnd/>
            <a:tailEnd/>
          </a:ln>
        </p:spPr>
      </p:pic>
      <p:grpSp>
        <p:nvGrpSpPr>
          <p:cNvPr id="182321" name="Group 15"/>
          <p:cNvGrpSpPr>
            <a:grpSpLocks/>
          </p:cNvGrpSpPr>
          <p:nvPr/>
        </p:nvGrpSpPr>
        <p:grpSpPr bwMode="auto">
          <a:xfrm>
            <a:off x="1419225" y="2457450"/>
            <a:ext cx="682625" cy="563563"/>
            <a:chOff x="457200" y="1768549"/>
            <a:chExt cx="3343275" cy="2764465"/>
          </a:xfrm>
        </p:grpSpPr>
        <p:sp>
          <p:nvSpPr>
            <p:cNvPr id="15" name="Rounded Rectangle 3"/>
            <p:cNvSpPr/>
            <p:nvPr/>
          </p:nvSpPr>
          <p:spPr>
            <a:xfrm>
              <a:off x="457200" y="1830847"/>
              <a:ext cx="3343275" cy="2569782"/>
            </a:xfrm>
            <a:prstGeom prst="roundRect">
              <a:avLst>
                <a:gd name="adj" fmla="val 759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182350" name="Picture 1" descr="US map.png"/>
            <p:cNvPicPr>
              <a:picLocks noChangeAspect="1"/>
            </p:cNvPicPr>
            <p:nvPr/>
          </p:nvPicPr>
          <p:blipFill>
            <a:blip r:embed="rId5" cstate="print"/>
            <a:srcRect/>
            <a:stretch>
              <a:fillRect/>
            </a:stretch>
          </p:blipFill>
          <p:spPr bwMode="auto">
            <a:xfrm>
              <a:off x="499730" y="2228645"/>
              <a:ext cx="3231700" cy="1630407"/>
            </a:xfrm>
            <a:prstGeom prst="rect">
              <a:avLst/>
            </a:prstGeom>
            <a:noFill/>
            <a:ln w="9525">
              <a:noFill/>
              <a:miter lim="800000"/>
              <a:headEnd/>
              <a:tailEnd/>
            </a:ln>
          </p:spPr>
        </p:pic>
        <p:pic>
          <p:nvPicPr>
            <p:cNvPr id="182351" name="Picture 2" descr="US Capitol dome.png"/>
            <p:cNvPicPr>
              <a:picLocks noChangeAspect="1"/>
            </p:cNvPicPr>
            <p:nvPr/>
          </p:nvPicPr>
          <p:blipFill>
            <a:blip r:embed="rId6" cstate="print"/>
            <a:srcRect/>
            <a:stretch>
              <a:fillRect/>
            </a:stretch>
          </p:blipFill>
          <p:spPr bwMode="auto">
            <a:xfrm>
              <a:off x="1148316" y="1768549"/>
              <a:ext cx="2043300" cy="2764465"/>
            </a:xfrm>
            <a:prstGeom prst="rect">
              <a:avLst/>
            </a:prstGeom>
            <a:noFill/>
            <a:ln w="9525">
              <a:noFill/>
              <a:miter lim="800000"/>
              <a:headEnd/>
              <a:tailEnd/>
            </a:ln>
          </p:spPr>
        </p:pic>
      </p:grpSp>
      <p:grpSp>
        <p:nvGrpSpPr>
          <p:cNvPr id="182322" name="Group 33"/>
          <p:cNvGrpSpPr>
            <a:grpSpLocks/>
          </p:cNvGrpSpPr>
          <p:nvPr/>
        </p:nvGrpSpPr>
        <p:grpSpPr bwMode="auto">
          <a:xfrm>
            <a:off x="4219575" y="2916238"/>
            <a:ext cx="1773238" cy="307975"/>
            <a:chOff x="3486873" y="3558046"/>
            <a:chExt cx="1772856" cy="307777"/>
          </a:xfrm>
        </p:grpSpPr>
        <p:sp>
          <p:nvSpPr>
            <p:cNvPr id="25" name="TextBox 24"/>
            <p:cNvSpPr txBox="1"/>
            <p:nvPr/>
          </p:nvSpPr>
          <p:spPr>
            <a:xfrm>
              <a:off x="3570993" y="3558046"/>
              <a:ext cx="1599855" cy="307777"/>
            </a:xfrm>
            <a:prstGeom prst="rect">
              <a:avLst/>
            </a:prstGeom>
            <a:solidFill>
              <a:schemeClr val="accent1">
                <a:lumMod val="75000"/>
              </a:schemeClr>
            </a:solidFill>
          </p:spPr>
          <p:txBody>
            <a:bodyPr anchor="ctr">
              <a:spAutoFit/>
            </a:bodyPr>
            <a:lstStyle/>
            <a:p>
              <a:pPr algn="ctr" fontAlgn="auto">
                <a:spcBef>
                  <a:spcPts val="0"/>
                </a:spcBef>
                <a:spcAft>
                  <a:spcPts val="0"/>
                </a:spcAft>
                <a:defRPr/>
              </a:pPr>
              <a:r>
                <a:rPr lang="en-US" sz="1400" b="1" dirty="0">
                  <a:solidFill>
                    <a:srgbClr val="FFFFFF"/>
                  </a:solidFill>
                  <a:latin typeface="Arial Narrow" pitchFamily="34" charset="0"/>
                  <a:cs typeface="Arial" pitchFamily="34" charset="0"/>
                </a:rPr>
                <a:t>Present - 2013</a:t>
              </a:r>
            </a:p>
          </p:txBody>
        </p:sp>
        <p:sp>
          <p:nvSpPr>
            <p:cNvPr id="28" name="Oval 27"/>
            <p:cNvSpPr/>
            <p:nvPr/>
          </p:nvSpPr>
          <p:spPr>
            <a:xfrm>
              <a:off x="3486873" y="3623091"/>
              <a:ext cx="182524" cy="184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1" name="Oval 30"/>
            <p:cNvSpPr/>
            <p:nvPr/>
          </p:nvSpPr>
          <p:spPr>
            <a:xfrm>
              <a:off x="5077205" y="3623091"/>
              <a:ext cx="182524" cy="184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grpSp>
        <p:nvGrpSpPr>
          <p:cNvPr id="182323" name="Group 34"/>
          <p:cNvGrpSpPr>
            <a:grpSpLocks/>
          </p:cNvGrpSpPr>
          <p:nvPr/>
        </p:nvGrpSpPr>
        <p:grpSpPr bwMode="auto">
          <a:xfrm>
            <a:off x="4219575" y="4019550"/>
            <a:ext cx="1773238" cy="306388"/>
            <a:chOff x="3486873" y="4780901"/>
            <a:chExt cx="1772856" cy="307777"/>
          </a:xfrm>
        </p:grpSpPr>
        <p:sp>
          <p:nvSpPr>
            <p:cNvPr id="26" name="TextBox 25"/>
            <p:cNvSpPr txBox="1"/>
            <p:nvPr/>
          </p:nvSpPr>
          <p:spPr>
            <a:xfrm>
              <a:off x="3570993" y="4780901"/>
              <a:ext cx="1599855" cy="307777"/>
            </a:xfrm>
            <a:prstGeom prst="rect">
              <a:avLst/>
            </a:prstGeom>
            <a:solidFill>
              <a:schemeClr val="accent1">
                <a:lumMod val="75000"/>
              </a:schemeClr>
            </a:solidFill>
          </p:spPr>
          <p:txBody>
            <a:bodyPr anchor="ctr">
              <a:spAutoFit/>
            </a:bodyPr>
            <a:lstStyle/>
            <a:p>
              <a:pPr algn="ctr" fontAlgn="auto">
                <a:spcBef>
                  <a:spcPts val="0"/>
                </a:spcBef>
                <a:spcAft>
                  <a:spcPts val="0"/>
                </a:spcAft>
                <a:defRPr/>
              </a:pPr>
              <a:r>
                <a:rPr lang="en-US" sz="1400" b="1" dirty="0">
                  <a:solidFill>
                    <a:srgbClr val="FFFFFF"/>
                  </a:solidFill>
                  <a:latin typeface="Arial Narrow" pitchFamily="34" charset="0"/>
                  <a:cs typeface="Arial" pitchFamily="34" charset="0"/>
                </a:rPr>
                <a:t>2014 - 2016</a:t>
              </a:r>
            </a:p>
          </p:txBody>
        </p:sp>
        <p:sp>
          <p:nvSpPr>
            <p:cNvPr id="29" name="Oval 28"/>
            <p:cNvSpPr/>
            <p:nvPr/>
          </p:nvSpPr>
          <p:spPr>
            <a:xfrm>
              <a:off x="3486873" y="4839905"/>
              <a:ext cx="182524" cy="1833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2" name="Oval 31"/>
            <p:cNvSpPr/>
            <p:nvPr/>
          </p:nvSpPr>
          <p:spPr>
            <a:xfrm>
              <a:off x="5077205" y="4839905"/>
              <a:ext cx="182524" cy="1833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grpSp>
        <p:nvGrpSpPr>
          <p:cNvPr id="182324" name="Group 35"/>
          <p:cNvGrpSpPr>
            <a:grpSpLocks/>
          </p:cNvGrpSpPr>
          <p:nvPr/>
        </p:nvGrpSpPr>
        <p:grpSpPr bwMode="auto">
          <a:xfrm>
            <a:off x="4219575" y="4537075"/>
            <a:ext cx="1773238" cy="306388"/>
            <a:chOff x="3486873" y="5244385"/>
            <a:chExt cx="1772856" cy="307777"/>
          </a:xfrm>
        </p:grpSpPr>
        <p:sp>
          <p:nvSpPr>
            <p:cNvPr id="27" name="TextBox 26"/>
            <p:cNvSpPr txBox="1"/>
            <p:nvPr/>
          </p:nvSpPr>
          <p:spPr>
            <a:xfrm>
              <a:off x="3570993" y="5244385"/>
              <a:ext cx="1599855" cy="307777"/>
            </a:xfrm>
            <a:prstGeom prst="rect">
              <a:avLst/>
            </a:prstGeom>
            <a:solidFill>
              <a:schemeClr val="accent1">
                <a:lumMod val="75000"/>
              </a:schemeClr>
            </a:solidFill>
          </p:spPr>
          <p:txBody>
            <a:bodyPr anchor="ctr">
              <a:spAutoFit/>
            </a:bodyPr>
            <a:lstStyle/>
            <a:p>
              <a:pPr algn="ctr" fontAlgn="auto">
                <a:spcBef>
                  <a:spcPts val="0"/>
                </a:spcBef>
                <a:spcAft>
                  <a:spcPts val="0"/>
                </a:spcAft>
                <a:defRPr/>
              </a:pPr>
              <a:r>
                <a:rPr lang="en-US" sz="1400" b="1" dirty="0">
                  <a:solidFill>
                    <a:srgbClr val="FFFFFF"/>
                  </a:solidFill>
                  <a:latin typeface="Arial Narrow" pitchFamily="34" charset="0"/>
                  <a:cs typeface="Arial" pitchFamily="34" charset="0"/>
                </a:rPr>
                <a:t>2017 - 2018</a:t>
              </a:r>
            </a:p>
          </p:txBody>
        </p:sp>
        <p:sp>
          <p:nvSpPr>
            <p:cNvPr id="30" name="Oval 29"/>
            <p:cNvSpPr/>
            <p:nvPr/>
          </p:nvSpPr>
          <p:spPr>
            <a:xfrm>
              <a:off x="3486873" y="5298605"/>
              <a:ext cx="182524" cy="1833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3" name="Oval 32"/>
            <p:cNvSpPr/>
            <p:nvPr/>
          </p:nvSpPr>
          <p:spPr>
            <a:xfrm>
              <a:off x="5077205" y="5298605"/>
              <a:ext cx="182524" cy="1833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pic>
        <p:nvPicPr>
          <p:cNvPr id="182325" name="Picture 36" descr="Who pays _reqs icons.png"/>
          <p:cNvPicPr>
            <a:picLocks noChangeAspect="1"/>
          </p:cNvPicPr>
          <p:nvPr/>
        </p:nvPicPr>
        <p:blipFill>
          <a:blip r:embed="rId7" cstate="print"/>
          <a:srcRect/>
          <a:stretch>
            <a:fillRect/>
          </a:stretch>
        </p:blipFill>
        <p:spPr bwMode="auto">
          <a:xfrm>
            <a:off x="7215188" y="488950"/>
            <a:ext cx="1449387" cy="1035050"/>
          </a:xfrm>
          <a:prstGeom prst="rect">
            <a:avLst/>
          </a:prstGeom>
          <a:noFill/>
          <a:ln w="9525">
            <a:noFill/>
            <a:miter lim="800000"/>
            <a:headEnd/>
            <a:tailEnd/>
          </a:ln>
        </p:spPr>
      </p:pic>
      <p:sp>
        <p:nvSpPr>
          <p:cNvPr id="182326" name="Rectangle 33"/>
          <p:cNvSpPr>
            <a:spLocks noChangeArrowheads="1"/>
          </p:cNvSpPr>
          <p:nvPr/>
        </p:nvSpPr>
        <p:spPr bwMode="auto">
          <a:xfrm>
            <a:off x="390525" y="6350000"/>
            <a:ext cx="8023225" cy="230188"/>
          </a:xfrm>
          <a:prstGeom prst="rect">
            <a:avLst/>
          </a:prstGeom>
          <a:noFill/>
          <a:ln w="9525">
            <a:noFill/>
            <a:miter lim="800000"/>
            <a:headEnd/>
            <a:tailEnd/>
          </a:ln>
        </p:spPr>
        <p:txBody>
          <a:bodyPr wrap="none">
            <a:spAutoFit/>
          </a:bodyPr>
          <a:lstStyle/>
          <a:p>
            <a:r>
              <a:rPr lang="en-US" sz="900">
                <a:latin typeface="Calibri" pitchFamily="34" charset="0"/>
              </a:rPr>
              <a:t>Kaiser Family Foundation. 2010. Focus on Health Reform: Medicaid and Children’s Health Insurance Program. Provisions in the New Health Reform Law.</a:t>
            </a:r>
          </a:p>
        </p:txBody>
      </p:sp>
      <p:sp>
        <p:nvSpPr>
          <p:cNvPr id="182327" name="Rectangle 35"/>
          <p:cNvSpPr>
            <a:spLocks noChangeArrowheads="1"/>
          </p:cNvSpPr>
          <p:nvPr/>
        </p:nvSpPr>
        <p:spPr bwMode="auto">
          <a:xfrm>
            <a:off x="1270000" y="5562600"/>
            <a:ext cx="7112000" cy="228600"/>
          </a:xfrm>
          <a:prstGeom prst="rect">
            <a:avLst/>
          </a:prstGeom>
          <a:noFill/>
          <a:ln w="9525">
            <a:noFill/>
            <a:miter lim="800000"/>
            <a:headEnd/>
            <a:tailEnd/>
          </a:ln>
        </p:spPr>
        <p:txBody>
          <a:bodyPr tIns="0" bIns="0"/>
          <a:lstStyle/>
          <a:p>
            <a:pPr marL="169863" indent="-169863" algn="ctr">
              <a:lnSpc>
                <a:spcPts val="1400"/>
              </a:lnSpc>
              <a:buClr>
                <a:srgbClr val="333399"/>
              </a:buClr>
              <a:buFont typeface="Arial" charset="0"/>
              <a:buNone/>
            </a:pPr>
            <a:r>
              <a:rPr lang="en-US" sz="1600" b="1">
                <a:latin typeface="Calibri" pitchFamily="34" charset="0"/>
              </a:rPr>
              <a:t>Beneficiaries in both groups have some cost sharing under Medicaid</a:t>
            </a:r>
          </a:p>
          <a:p>
            <a:pPr marL="169863" indent="-169863" algn="ctr">
              <a:lnSpc>
                <a:spcPts val="1400"/>
              </a:lnSpc>
              <a:buClr>
                <a:srgbClr val="333399"/>
              </a:buClr>
            </a:pPr>
            <a:endParaRPr lang="en-US" sz="1600" b="1">
              <a:latin typeface="Calibri" pitchFamily="34" charset="0"/>
            </a:endParaRPr>
          </a:p>
        </p:txBody>
      </p:sp>
      <p:grpSp>
        <p:nvGrpSpPr>
          <p:cNvPr id="182328" name="Group 35"/>
          <p:cNvGrpSpPr>
            <a:grpSpLocks/>
          </p:cNvGrpSpPr>
          <p:nvPr/>
        </p:nvGrpSpPr>
        <p:grpSpPr bwMode="auto">
          <a:xfrm>
            <a:off x="4219575" y="5072063"/>
            <a:ext cx="1773238" cy="306387"/>
            <a:chOff x="3486873" y="5244385"/>
            <a:chExt cx="1772856" cy="307777"/>
          </a:xfrm>
        </p:grpSpPr>
        <p:sp>
          <p:nvSpPr>
            <p:cNvPr id="37" name="TextBox 36"/>
            <p:cNvSpPr txBox="1"/>
            <p:nvPr/>
          </p:nvSpPr>
          <p:spPr>
            <a:xfrm>
              <a:off x="3570993" y="5244385"/>
              <a:ext cx="1599855" cy="307777"/>
            </a:xfrm>
            <a:prstGeom prst="rect">
              <a:avLst/>
            </a:prstGeom>
            <a:solidFill>
              <a:schemeClr val="accent1">
                <a:lumMod val="75000"/>
              </a:schemeClr>
            </a:solidFill>
          </p:spPr>
          <p:txBody>
            <a:bodyPr anchor="ctr">
              <a:spAutoFit/>
            </a:bodyPr>
            <a:lstStyle/>
            <a:p>
              <a:pPr algn="ctr" fontAlgn="auto">
                <a:spcBef>
                  <a:spcPts val="0"/>
                </a:spcBef>
                <a:spcAft>
                  <a:spcPts val="0"/>
                </a:spcAft>
                <a:defRPr/>
              </a:pPr>
              <a:r>
                <a:rPr lang="en-US" sz="1400" b="1" dirty="0">
                  <a:solidFill>
                    <a:srgbClr val="FFFFFF"/>
                  </a:solidFill>
                  <a:latin typeface="Arial Narrow" pitchFamily="34" charset="0"/>
                  <a:cs typeface="Arial" pitchFamily="34" charset="0"/>
                </a:rPr>
                <a:t>2019 +</a:t>
              </a:r>
            </a:p>
          </p:txBody>
        </p:sp>
        <p:sp>
          <p:nvSpPr>
            <p:cNvPr id="38" name="Oval 37"/>
            <p:cNvSpPr/>
            <p:nvPr/>
          </p:nvSpPr>
          <p:spPr>
            <a:xfrm>
              <a:off x="3486873" y="5298605"/>
              <a:ext cx="182524" cy="1833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9" name="Oval 38"/>
            <p:cNvSpPr/>
            <p:nvPr/>
          </p:nvSpPr>
          <p:spPr>
            <a:xfrm>
              <a:off x="5077205" y="5298605"/>
              <a:ext cx="182524" cy="1833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grpSp>
        <p:nvGrpSpPr>
          <p:cNvPr id="182329" name="Group 48"/>
          <p:cNvGrpSpPr>
            <a:grpSpLocks/>
          </p:cNvGrpSpPr>
          <p:nvPr/>
        </p:nvGrpSpPr>
        <p:grpSpPr bwMode="auto">
          <a:xfrm>
            <a:off x="739775" y="1608138"/>
            <a:ext cx="555625" cy="4106862"/>
            <a:chOff x="541516" y="1809345"/>
            <a:chExt cx="630529" cy="4627779"/>
          </a:xfrm>
        </p:grpSpPr>
        <p:sp>
          <p:nvSpPr>
            <p:cNvPr id="41" name="Rectangle 35"/>
            <p:cNvSpPr>
              <a:spLocks noChangeArrowheads="1"/>
            </p:cNvSpPr>
            <p:nvPr/>
          </p:nvSpPr>
          <p:spPr bwMode="auto">
            <a:xfrm rot="5400000">
              <a:off x="-378433" y="4888447"/>
              <a:ext cx="2468626" cy="628728"/>
            </a:xfrm>
            <a:prstGeom prst="rect">
              <a:avLst/>
            </a:prstGeom>
            <a:solidFill>
              <a:schemeClr val="accent2">
                <a:lumMod val="75000"/>
              </a:schemeClr>
            </a:solidFill>
            <a:ln w="9525">
              <a:noFill/>
              <a:miter lim="800000"/>
              <a:headEnd/>
              <a:tailEnd/>
            </a:ln>
          </p:spPr>
          <p:txBody>
            <a:bodyPr anchor="ctr">
              <a:normAutofit/>
            </a:bodyPr>
            <a:lstStyle/>
            <a:p>
              <a:pPr algn="r" fontAlgn="auto">
                <a:spcBef>
                  <a:spcPts val="0"/>
                </a:spcBef>
                <a:spcAft>
                  <a:spcPts val="0"/>
                </a:spcAft>
                <a:defRPr/>
              </a:pPr>
              <a:r>
                <a:rPr lang="en-US" sz="1600" b="1" dirty="0">
                  <a:solidFill>
                    <a:srgbClr val="FFFFFF"/>
                  </a:solidFill>
                  <a:latin typeface="+mn-lt"/>
                  <a:cs typeface="Arial" pitchFamily="34" charset="0"/>
                </a:rPr>
                <a:t>BENEFICIARIES</a:t>
              </a:r>
            </a:p>
          </p:txBody>
        </p:sp>
        <p:sp>
          <p:nvSpPr>
            <p:cNvPr id="182333" name="Rectangle 35"/>
            <p:cNvSpPr>
              <a:spLocks noChangeArrowheads="1"/>
            </p:cNvSpPr>
            <p:nvPr/>
          </p:nvSpPr>
          <p:spPr bwMode="auto">
            <a:xfrm rot="5400000">
              <a:off x="-297213" y="2649506"/>
              <a:ext cx="2309419" cy="629097"/>
            </a:xfrm>
            <a:prstGeom prst="rect">
              <a:avLst/>
            </a:prstGeom>
            <a:solidFill>
              <a:schemeClr val="accent1"/>
            </a:solidFill>
            <a:ln w="9525">
              <a:noFill/>
              <a:miter lim="800000"/>
              <a:headEnd/>
              <a:tailEnd/>
            </a:ln>
          </p:spPr>
          <p:txBody>
            <a:bodyPr anchor="ctr"/>
            <a:lstStyle/>
            <a:p>
              <a:r>
                <a:rPr lang="en-US" sz="1600" b="1">
                  <a:solidFill>
                    <a:srgbClr val="FFFFFF"/>
                  </a:solidFill>
                  <a:latin typeface="Calibri" pitchFamily="34" charset="0"/>
                </a:rPr>
                <a:t>GOVERNMENT</a:t>
              </a:r>
            </a:p>
          </p:txBody>
        </p:sp>
        <p:grpSp>
          <p:nvGrpSpPr>
            <p:cNvPr id="182334" name="Group 46"/>
            <p:cNvGrpSpPr>
              <a:grpSpLocks/>
            </p:cNvGrpSpPr>
            <p:nvPr/>
          </p:nvGrpSpPr>
          <p:grpSpPr bwMode="auto">
            <a:xfrm rot="5400000">
              <a:off x="609854" y="3900640"/>
              <a:ext cx="475837" cy="475598"/>
              <a:chOff x="4711621" y="1270357"/>
              <a:chExt cx="539468" cy="539197"/>
            </a:xfrm>
          </p:grpSpPr>
          <p:sp>
            <p:nvSpPr>
              <p:cNvPr id="45" name="Rectangle 44"/>
              <p:cNvSpPr/>
              <p:nvPr/>
            </p:nvSpPr>
            <p:spPr>
              <a:xfrm>
                <a:off x="4908346" y="1270356"/>
                <a:ext cx="146021" cy="5391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srgbClr val="0065A4">
                      <a:lumMod val="50000"/>
                    </a:srgbClr>
                  </a:solidFill>
                </a:endParaRPr>
              </a:p>
            </p:txBody>
          </p:sp>
          <p:sp>
            <p:nvSpPr>
              <p:cNvPr id="46" name="Rectangle 45"/>
              <p:cNvSpPr/>
              <p:nvPr/>
            </p:nvSpPr>
            <p:spPr>
              <a:xfrm rot="16200000">
                <a:off x="4907829" y="1270221"/>
                <a:ext cx="147054" cy="53946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srgbClr val="0065A4">
                      <a:lumMod val="50000"/>
                    </a:srgbClr>
                  </a:solidFill>
                </a:endParaRPr>
              </a:p>
            </p:txBody>
          </p:sp>
        </p:grpSp>
      </p:grpSp>
      <p:sp>
        <p:nvSpPr>
          <p:cNvPr id="182330" name="Rectangle 35"/>
          <p:cNvSpPr>
            <a:spLocks noChangeArrowheads="1"/>
          </p:cNvSpPr>
          <p:nvPr/>
        </p:nvSpPr>
        <p:spPr bwMode="auto">
          <a:xfrm>
            <a:off x="609600" y="5867400"/>
            <a:ext cx="8153400" cy="381000"/>
          </a:xfrm>
          <a:prstGeom prst="rect">
            <a:avLst/>
          </a:prstGeom>
          <a:noFill/>
          <a:ln w="9525">
            <a:noFill/>
            <a:miter lim="800000"/>
            <a:headEnd/>
            <a:tailEnd/>
          </a:ln>
        </p:spPr>
        <p:txBody>
          <a:bodyPr tIns="0" bIns="0"/>
          <a:lstStyle/>
          <a:p>
            <a:pPr marL="58738" indent="-58738">
              <a:lnSpc>
                <a:spcPts val="1400"/>
              </a:lnSpc>
              <a:buClr>
                <a:srgbClr val="333399"/>
              </a:buClr>
            </a:pPr>
            <a:r>
              <a:rPr lang="en-US" sz="1200" b="1" i="1">
                <a:solidFill>
                  <a:srgbClr val="333399"/>
                </a:solidFill>
                <a:latin typeface="Calibri" pitchFamily="34" charset="0"/>
              </a:rPr>
              <a:t>*Under the healthcare reform law, states will be eligible for an increased FMAP rate if they provide  prevention services (eg, immunizations and smoking cessation programs) with no cost sharing (free to beneficiary)</a:t>
            </a:r>
          </a:p>
          <a:p>
            <a:pPr marL="58738" indent="-58738">
              <a:lnSpc>
                <a:spcPts val="1400"/>
              </a:lnSpc>
              <a:buClr>
                <a:srgbClr val="333399"/>
              </a:buClr>
            </a:pPr>
            <a:endParaRPr lang="en-US" sz="1200" b="1" i="1">
              <a:solidFill>
                <a:srgbClr val="333399"/>
              </a:solidFill>
              <a:latin typeface="Calibri" pitchFamily="34" charset="0"/>
            </a:endParaRPr>
          </a:p>
        </p:txBody>
      </p:sp>
      <p:pic>
        <p:nvPicPr>
          <p:cNvPr id="182331" name="Picture 2" descr="http://cdblog.centraldesktop.com/Workspace%20Toolkit.jpg"/>
          <p:cNvPicPr>
            <a:picLocks noChangeAspect="1" noChangeArrowheads="1"/>
          </p:cNvPicPr>
          <p:nvPr/>
        </p:nvPicPr>
        <p:blipFill>
          <a:blip r:embed="rId8" cstate="print"/>
          <a:srcRect/>
          <a:stretch>
            <a:fillRect/>
          </a:stretch>
        </p:blipFill>
        <p:spPr bwMode="auto">
          <a:xfrm>
            <a:off x="8153400" y="228600"/>
            <a:ext cx="79533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nvPr>
        </p:nvSpPr>
        <p:spPr>
          <a:xfrm>
            <a:off x="457200" y="533400"/>
            <a:ext cx="8183563" cy="1050925"/>
          </a:xfrm>
        </p:spPr>
        <p:txBody>
          <a:bodyPr/>
          <a:lstStyle/>
          <a:p>
            <a:pPr eaLnBrk="1" hangingPunct="1"/>
            <a:r>
              <a:rPr lang="en-US" sz="4400" smtClean="0">
                <a:solidFill>
                  <a:schemeClr val="tx1"/>
                </a:solidFill>
              </a:rPr>
              <a:t>Section IV – Medicaid Expansion</a:t>
            </a:r>
          </a:p>
        </p:txBody>
      </p:sp>
      <p:sp>
        <p:nvSpPr>
          <p:cNvPr id="4" name="Slide Number Placeholder 3"/>
          <p:cNvSpPr>
            <a:spLocks noGrp="1"/>
          </p:cNvSpPr>
          <p:nvPr>
            <p:ph type="sldNum" sz="quarter" idx="12"/>
          </p:nvPr>
        </p:nvSpPr>
        <p:spPr/>
        <p:txBody>
          <a:bodyPr/>
          <a:lstStyle/>
          <a:p>
            <a:pPr>
              <a:defRPr/>
            </a:pPr>
            <a:fld id="{685E2F3C-8991-48E3-A852-B4AE165801BF}" type="slidenum">
              <a:rPr lang="en-US" smtClean="0"/>
              <a:pPr>
                <a:defRPr/>
              </a:pPr>
              <a:t>52</a:t>
            </a:fld>
            <a:endParaRPr lang="en-US"/>
          </a:p>
        </p:txBody>
      </p:sp>
      <p:pic>
        <p:nvPicPr>
          <p:cNvPr id="189443" name="Picture 2" descr="Medicaid.gov - Keeping America Healthy"/>
          <p:cNvPicPr>
            <a:picLocks noChangeAspect="1" noChangeArrowheads="1"/>
          </p:cNvPicPr>
          <p:nvPr/>
        </p:nvPicPr>
        <p:blipFill>
          <a:blip r:embed="rId2" cstate="print"/>
          <a:srcRect/>
          <a:stretch>
            <a:fillRect/>
          </a:stretch>
        </p:blipFill>
        <p:spPr bwMode="auto">
          <a:xfrm>
            <a:off x="1143000" y="2438400"/>
            <a:ext cx="721677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31163" cy="1050925"/>
          </a:xfrm>
          <a:solidFill>
            <a:schemeClr val="tx2">
              <a:lumMod val="90000"/>
              <a:lumOff val="10000"/>
            </a:schemeClr>
          </a:solidFill>
        </p:spPr>
        <p:txBody>
          <a:bodyPr>
            <a:normAutofit fontScale="90000"/>
          </a:bodyPr>
          <a:lstStyle/>
          <a:p>
            <a:pPr eaLnBrk="1" fontAlgn="auto" hangingPunct="1">
              <a:spcAft>
                <a:spcPts val="0"/>
              </a:spcAft>
              <a:defRPr/>
            </a:pPr>
            <a:r>
              <a:rPr lang="en-US" dirty="0" smtClean="0">
                <a:solidFill>
                  <a:schemeClr val="bg1"/>
                </a:solidFill>
              </a:rPr>
              <a:t>Part I: How Does Medicaid Expansion </a:t>
            </a:r>
            <a:br>
              <a:rPr lang="en-US" dirty="0" smtClean="0">
                <a:solidFill>
                  <a:schemeClr val="bg1"/>
                </a:solidFill>
              </a:rPr>
            </a:br>
            <a:r>
              <a:rPr lang="en-US" dirty="0" smtClean="0">
                <a:solidFill>
                  <a:schemeClr val="bg1"/>
                </a:solidFill>
              </a:rPr>
              <a:t>Prevent the Transmission of HIV?</a:t>
            </a:r>
            <a:endParaRPr lang="en-US" dirty="0">
              <a:solidFill>
                <a:schemeClr val="bg1"/>
              </a:solidFill>
            </a:endParaRPr>
          </a:p>
        </p:txBody>
      </p:sp>
      <p:sp>
        <p:nvSpPr>
          <p:cNvPr id="3" name="Content Placeholder 2"/>
          <p:cNvSpPr>
            <a:spLocks noGrp="1"/>
          </p:cNvSpPr>
          <p:nvPr>
            <p:ph idx="1"/>
          </p:nvPr>
        </p:nvSpPr>
        <p:spPr>
          <a:xfrm>
            <a:off x="533400" y="1905000"/>
            <a:ext cx="8183563" cy="4187825"/>
          </a:xfrm>
        </p:spPr>
        <p:txBody>
          <a:bodyPr>
            <a:normAutofit fontScale="92500"/>
          </a:bodyPr>
          <a:lstStyle/>
          <a:p>
            <a:pPr marL="265176" indent="-265176" eaLnBrk="1" fontAlgn="auto" hangingPunct="1">
              <a:spcAft>
                <a:spcPts val="0"/>
              </a:spcAft>
              <a:buFont typeface="Wingdings 2"/>
              <a:buChar char=""/>
              <a:defRPr/>
            </a:pPr>
            <a:r>
              <a:rPr lang="en-US" dirty="0" smtClean="0"/>
              <a:t>Treatment is Prevention</a:t>
            </a:r>
          </a:p>
          <a:p>
            <a:pPr marL="548640" lvl="1" indent="-201168" eaLnBrk="1" fontAlgn="auto" hangingPunct="1">
              <a:spcAft>
                <a:spcPts val="0"/>
              </a:spcAft>
              <a:buFont typeface="Verdana"/>
              <a:buChar char="◦"/>
              <a:defRPr/>
            </a:pPr>
            <a:r>
              <a:rPr lang="en-US" dirty="0" smtClean="0"/>
              <a:t>Supportive services</a:t>
            </a:r>
          </a:p>
          <a:p>
            <a:pPr marL="548640" lvl="1" indent="-201168" eaLnBrk="1" fontAlgn="auto" hangingPunct="1">
              <a:spcAft>
                <a:spcPts val="0"/>
              </a:spcAft>
              <a:buFont typeface="Verdana"/>
              <a:buChar char="◦"/>
              <a:defRPr/>
            </a:pPr>
            <a:r>
              <a:rPr lang="en-US" dirty="0"/>
              <a:t>Clinical Trial HIV/Prevention Trials Network 052 (known as HPTN 052) demonstrated that if a person was virally suppressed to undetectable levels of HIV in the bloodstream, they are 96% less able to transmit the disease to their partner.  That news means clearly treatment is prevention.  So “getting to zero” or “no new infections” are part of the plan.  So tracking throughout the presentation how the elements of prevention (see below) can also be highlighted.</a:t>
            </a:r>
            <a:endParaRPr lang="en-US" dirty="0" smtClean="0"/>
          </a:p>
          <a:p>
            <a:pPr marL="265176" indent="-265176" eaLnBrk="1" fontAlgn="auto" hangingPunct="1">
              <a:spcAft>
                <a:spcPts val="0"/>
              </a:spcAft>
              <a:buFont typeface="Wingdings 2"/>
              <a:buChar char=""/>
              <a:defRPr/>
            </a:pPr>
            <a:r>
              <a:rPr lang="en-US" dirty="0"/>
              <a:t>Outcomes of Expanding Medicaid to Prevent </a:t>
            </a:r>
            <a:r>
              <a:rPr lang="en-US" dirty="0" smtClean="0"/>
              <a:t>HIV</a:t>
            </a:r>
          </a:p>
          <a:p>
            <a:pPr marL="548640" lvl="1" indent="-201168" eaLnBrk="1" fontAlgn="auto" hangingPunct="1">
              <a:spcAft>
                <a:spcPts val="0"/>
              </a:spcAft>
              <a:buFont typeface="Verdana"/>
              <a:buChar char="◦"/>
              <a:defRPr/>
            </a:pPr>
            <a:endParaRPr lang="en-US" dirty="0" smtClean="0"/>
          </a:p>
          <a:p>
            <a:pPr marL="548640" lvl="1" indent="-201168" eaLnBrk="1" fontAlgn="auto" hangingPunct="1">
              <a:spcAft>
                <a:spcPts val="0"/>
              </a:spcAft>
              <a:buFont typeface="Verdana"/>
              <a:buChar char="◦"/>
              <a:defRPr/>
            </a:pPr>
            <a:endParaRPr lang="en-US" dirty="0"/>
          </a:p>
        </p:txBody>
      </p:sp>
      <p:sp>
        <p:nvSpPr>
          <p:cNvPr id="4" name="Slide Number Placeholder 3"/>
          <p:cNvSpPr>
            <a:spLocks noGrp="1"/>
          </p:cNvSpPr>
          <p:nvPr>
            <p:ph type="sldNum" sz="quarter" idx="12"/>
          </p:nvPr>
        </p:nvSpPr>
        <p:spPr/>
        <p:txBody>
          <a:bodyPr/>
          <a:lstStyle/>
          <a:p>
            <a:pPr>
              <a:defRPr/>
            </a:pPr>
            <a:fld id="{852DE480-3935-4F9C-BB0B-C8CD32B3E7AF}"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3"/>
          <p:cNvSpPr>
            <a:spLocks noGrp="1" noChangeArrowheads="1"/>
          </p:cNvSpPr>
          <p:nvPr>
            <p:ph type="sldNum" sz="quarter" idx="12"/>
          </p:nvPr>
        </p:nvSpPr>
        <p:spPr>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F75CE19-74A2-454F-8571-6E35DB248FA6}" type="slidenum">
              <a:rPr lang="en-US" smtClean="0">
                <a:solidFill>
                  <a:srgbClr val="000000"/>
                </a:solidFill>
              </a:rPr>
              <a:pPr fontAlgn="base">
                <a:spcBef>
                  <a:spcPct val="0"/>
                </a:spcBef>
                <a:spcAft>
                  <a:spcPct val="0"/>
                </a:spcAft>
                <a:defRPr/>
              </a:pPr>
              <a:t>54</a:t>
            </a:fld>
            <a:endParaRPr lang="en-US" smtClean="0">
              <a:solidFill>
                <a:srgbClr val="000000"/>
              </a:solidFill>
            </a:endParaRPr>
          </a:p>
        </p:txBody>
      </p:sp>
      <p:sp>
        <p:nvSpPr>
          <p:cNvPr id="191490" name="Rectangle 30"/>
          <p:cNvSpPr>
            <a:spLocks noChangeArrowheads="1"/>
          </p:cNvSpPr>
          <p:nvPr/>
        </p:nvSpPr>
        <p:spPr bwMode="auto">
          <a:xfrm>
            <a:off x="5410200" y="1905000"/>
            <a:ext cx="3581400" cy="2057400"/>
          </a:xfrm>
          <a:prstGeom prst="rect">
            <a:avLst/>
          </a:prstGeom>
          <a:solidFill>
            <a:srgbClr val="FFEEA7"/>
          </a:solidFill>
          <a:ln w="38100">
            <a:solidFill>
              <a:srgbClr val="FF9900"/>
            </a:solidFill>
            <a:miter lim="800000"/>
            <a:headEnd/>
            <a:tailEnd/>
          </a:ln>
        </p:spPr>
        <p:txBody>
          <a:bodyPr wrap="none" anchor="ctr"/>
          <a:lstStyle/>
          <a:p>
            <a:pPr algn="ctr"/>
            <a:endParaRPr lang="en-US">
              <a:solidFill>
                <a:srgbClr val="000000"/>
              </a:solidFill>
            </a:endParaRPr>
          </a:p>
        </p:txBody>
      </p:sp>
      <p:sp>
        <p:nvSpPr>
          <p:cNvPr id="191491" name="Rectangle 22"/>
          <p:cNvSpPr>
            <a:spLocks noChangeArrowheads="1"/>
          </p:cNvSpPr>
          <p:nvPr/>
        </p:nvSpPr>
        <p:spPr bwMode="auto">
          <a:xfrm>
            <a:off x="304800" y="1524000"/>
            <a:ext cx="4953000" cy="4419600"/>
          </a:xfrm>
          <a:prstGeom prst="rect">
            <a:avLst/>
          </a:prstGeom>
          <a:solidFill>
            <a:srgbClr val="FFEEA7"/>
          </a:solidFill>
          <a:ln w="38100">
            <a:solidFill>
              <a:srgbClr val="FF9900"/>
            </a:solidFill>
            <a:miter lim="800000"/>
            <a:headEnd/>
            <a:tailEnd/>
          </a:ln>
        </p:spPr>
        <p:txBody>
          <a:bodyPr wrap="none" anchor="ctr"/>
          <a:lstStyle/>
          <a:p>
            <a:pPr algn="ctr"/>
            <a:endParaRPr lang="en-US">
              <a:solidFill>
                <a:srgbClr val="000000"/>
              </a:solidFill>
            </a:endParaRPr>
          </a:p>
        </p:txBody>
      </p:sp>
      <p:sp>
        <p:nvSpPr>
          <p:cNvPr id="191492" name="Rectangle 2"/>
          <p:cNvSpPr>
            <a:spLocks noGrp="1" noChangeArrowheads="1"/>
          </p:cNvSpPr>
          <p:nvPr>
            <p:ph type="title"/>
          </p:nvPr>
        </p:nvSpPr>
        <p:spPr>
          <a:xfrm>
            <a:off x="304800" y="457200"/>
            <a:ext cx="8229600" cy="1143000"/>
          </a:xfrm>
        </p:spPr>
        <p:txBody>
          <a:bodyPr anchor="t"/>
          <a:lstStyle/>
          <a:p>
            <a:pPr eaLnBrk="1" hangingPunct="1"/>
            <a:r>
              <a:rPr lang="en-US" dirty="0" smtClean="0">
                <a:solidFill>
                  <a:schemeClr val="bg1"/>
                </a:solidFill>
              </a:rPr>
              <a:t>  Overview of the Supreme Court Decision</a:t>
            </a:r>
          </a:p>
        </p:txBody>
      </p:sp>
      <p:sp>
        <p:nvSpPr>
          <p:cNvPr id="191493" name="Text Box 19"/>
          <p:cNvSpPr txBox="1">
            <a:spLocks noChangeArrowheads="1"/>
          </p:cNvSpPr>
          <p:nvPr/>
        </p:nvSpPr>
        <p:spPr bwMode="auto">
          <a:xfrm>
            <a:off x="5562600" y="1981200"/>
            <a:ext cx="3187700" cy="1900238"/>
          </a:xfrm>
          <a:prstGeom prst="rect">
            <a:avLst/>
          </a:prstGeom>
          <a:noFill/>
          <a:ln w="9525">
            <a:noFill/>
            <a:miter lim="800000"/>
            <a:headEnd/>
            <a:tailEnd/>
          </a:ln>
        </p:spPr>
        <p:txBody>
          <a:bodyPr lIns="0" rIns="0">
            <a:spAutoFit/>
          </a:bodyPr>
          <a:lstStyle/>
          <a:p>
            <a:pPr>
              <a:spcBef>
                <a:spcPct val="50000"/>
              </a:spcBef>
            </a:pPr>
            <a:r>
              <a:rPr lang="en-US" sz="1400">
                <a:solidFill>
                  <a:srgbClr val="000000"/>
                </a:solidFill>
                <a:latin typeface="Calibri" pitchFamily="34" charset="0"/>
                <a:ea typeface="ＭＳ Ｐゴシック" pitchFamily="34" charset="-128"/>
              </a:rPr>
              <a:t>“The Affordable Care Act’s requirement that certain individuals pay</a:t>
            </a:r>
            <a:r>
              <a:rPr lang="en-US" sz="1400" b="1">
                <a:solidFill>
                  <a:srgbClr val="000000"/>
                </a:solidFill>
                <a:latin typeface="Calibri" pitchFamily="34" charset="0"/>
                <a:ea typeface="ＭＳ Ｐゴシック" pitchFamily="34" charset="-128"/>
              </a:rPr>
              <a:t> a financial penalty for not obtaining health insurance may reasonably be characterized as a tax.  </a:t>
            </a:r>
            <a:r>
              <a:rPr lang="en-US" sz="1400">
                <a:solidFill>
                  <a:srgbClr val="000000"/>
                </a:solidFill>
                <a:latin typeface="Calibri" pitchFamily="34" charset="0"/>
                <a:ea typeface="ＭＳ Ｐゴシック" pitchFamily="34" charset="-128"/>
              </a:rPr>
              <a:t>Because the Constitution permits such a tax, it is not our role to forbid it, or to pass upon its wisdom or fairness.”</a:t>
            </a:r>
          </a:p>
          <a:p>
            <a:pPr>
              <a:spcBef>
                <a:spcPct val="50000"/>
              </a:spcBef>
            </a:pPr>
            <a:r>
              <a:rPr lang="en-US" sz="1400" i="1">
                <a:solidFill>
                  <a:srgbClr val="000000"/>
                </a:solidFill>
                <a:latin typeface="Calibri" pitchFamily="34" charset="0"/>
                <a:ea typeface="ＭＳ Ｐゴシック" pitchFamily="34" charset="-128"/>
              </a:rPr>
              <a:t>– Chief Justice Roberts in Majority Opinion</a:t>
            </a:r>
          </a:p>
        </p:txBody>
      </p:sp>
      <p:sp>
        <p:nvSpPr>
          <p:cNvPr id="191494" name="Rectangle 25"/>
          <p:cNvSpPr>
            <a:spLocks noChangeArrowheads="1"/>
          </p:cNvSpPr>
          <p:nvPr/>
        </p:nvSpPr>
        <p:spPr bwMode="auto">
          <a:xfrm>
            <a:off x="5410200" y="4191000"/>
            <a:ext cx="3581400" cy="1524000"/>
          </a:xfrm>
          <a:prstGeom prst="rect">
            <a:avLst/>
          </a:prstGeom>
          <a:solidFill>
            <a:srgbClr val="FFEEA7"/>
          </a:solidFill>
          <a:ln w="38100">
            <a:solidFill>
              <a:srgbClr val="FF9900"/>
            </a:solidFill>
            <a:miter lim="800000"/>
            <a:headEnd/>
            <a:tailEnd/>
          </a:ln>
        </p:spPr>
        <p:txBody>
          <a:bodyPr wrap="none" anchor="ctr"/>
          <a:lstStyle/>
          <a:p>
            <a:pPr algn="ctr"/>
            <a:endParaRPr lang="en-US">
              <a:solidFill>
                <a:srgbClr val="000000"/>
              </a:solidFill>
            </a:endParaRPr>
          </a:p>
        </p:txBody>
      </p:sp>
      <p:sp>
        <p:nvSpPr>
          <p:cNvPr id="191495" name="Text Box 27"/>
          <p:cNvSpPr txBox="1">
            <a:spLocks noChangeArrowheads="1"/>
          </p:cNvSpPr>
          <p:nvPr/>
        </p:nvSpPr>
        <p:spPr bwMode="auto">
          <a:xfrm>
            <a:off x="457200" y="1828800"/>
            <a:ext cx="4572000" cy="366713"/>
          </a:xfrm>
          <a:prstGeom prst="rect">
            <a:avLst/>
          </a:prstGeom>
          <a:noFill/>
          <a:ln w="9525">
            <a:noFill/>
            <a:miter lim="800000"/>
            <a:headEnd/>
            <a:tailEnd/>
          </a:ln>
        </p:spPr>
        <p:txBody>
          <a:bodyPr>
            <a:spAutoFit/>
          </a:bodyPr>
          <a:lstStyle/>
          <a:p>
            <a:pPr algn="ctr">
              <a:spcBef>
                <a:spcPct val="50000"/>
              </a:spcBef>
            </a:pPr>
            <a:endParaRPr lang="en-US" b="1">
              <a:solidFill>
                <a:srgbClr val="000000"/>
              </a:solidFill>
            </a:endParaRPr>
          </a:p>
        </p:txBody>
      </p:sp>
      <p:sp>
        <p:nvSpPr>
          <p:cNvPr id="191496" name="Text Box 29"/>
          <p:cNvSpPr txBox="1">
            <a:spLocks noChangeArrowheads="1"/>
          </p:cNvSpPr>
          <p:nvPr/>
        </p:nvSpPr>
        <p:spPr bwMode="auto">
          <a:xfrm>
            <a:off x="457200" y="1676400"/>
            <a:ext cx="4648200" cy="4511675"/>
          </a:xfrm>
          <a:prstGeom prst="rect">
            <a:avLst/>
          </a:prstGeom>
          <a:noFill/>
          <a:ln w="9525">
            <a:noFill/>
            <a:miter lim="800000"/>
            <a:headEnd/>
            <a:tailEnd/>
          </a:ln>
        </p:spPr>
        <p:txBody>
          <a:bodyPr>
            <a:spAutoFit/>
          </a:bodyPr>
          <a:lstStyle/>
          <a:p>
            <a:pPr marL="228600" indent="-228600"/>
            <a:r>
              <a:rPr lang="en-US" sz="2000" b="1">
                <a:solidFill>
                  <a:srgbClr val="000000"/>
                </a:solidFill>
                <a:latin typeface="Calibri" pitchFamily="34" charset="0"/>
              </a:rPr>
              <a:t>A divided Supreme Court ruled that:</a:t>
            </a:r>
          </a:p>
          <a:p>
            <a:pPr marL="228600" indent="-228600"/>
            <a:endParaRPr lang="en-US" sz="2000" b="1">
              <a:solidFill>
                <a:srgbClr val="000000"/>
              </a:solidFill>
              <a:latin typeface="Calibri" pitchFamily="34" charset="0"/>
            </a:endParaRPr>
          </a:p>
          <a:p>
            <a:pPr marL="228600" indent="-228600">
              <a:buClr>
                <a:srgbClr val="333399"/>
              </a:buClr>
              <a:buFont typeface="Wingdings" pitchFamily="2" charset="2"/>
              <a:buChar char="§"/>
            </a:pPr>
            <a:r>
              <a:rPr lang="en-US" sz="2000" b="1">
                <a:solidFill>
                  <a:srgbClr val="000000"/>
                </a:solidFill>
                <a:latin typeface="Calibri" pitchFamily="34" charset="0"/>
              </a:rPr>
              <a:t>The Affordable Care Act (ACA) requirement for individuals to have insurance or pay a tax penalty is constitutional. </a:t>
            </a:r>
          </a:p>
          <a:p>
            <a:pPr marL="228600" indent="-228600">
              <a:buClr>
                <a:srgbClr val="333399"/>
              </a:buClr>
              <a:buFont typeface="Wingdings" pitchFamily="2" charset="2"/>
              <a:buChar char="§"/>
            </a:pPr>
            <a:endParaRPr lang="en-US" sz="2000" b="1">
              <a:solidFill>
                <a:srgbClr val="000000"/>
              </a:solidFill>
              <a:latin typeface="Calibri" pitchFamily="34" charset="0"/>
            </a:endParaRPr>
          </a:p>
          <a:p>
            <a:pPr marL="228600" indent="-228600">
              <a:buClr>
                <a:srgbClr val="3333CC"/>
              </a:buClr>
              <a:buFont typeface="Wingdings" pitchFamily="2" charset="2"/>
              <a:buChar char="§"/>
            </a:pPr>
            <a:endParaRPr lang="en-US" sz="2000" b="1">
              <a:solidFill>
                <a:srgbClr val="000000"/>
              </a:solidFill>
              <a:latin typeface="Calibri" pitchFamily="34" charset="0"/>
            </a:endParaRPr>
          </a:p>
          <a:p>
            <a:pPr marL="228600" indent="-228600">
              <a:buClr>
                <a:srgbClr val="333399"/>
              </a:buClr>
              <a:buFont typeface="Wingdings" pitchFamily="2" charset="2"/>
              <a:buChar char="§"/>
            </a:pPr>
            <a:r>
              <a:rPr lang="en-US" sz="2000" b="1">
                <a:solidFill>
                  <a:srgbClr val="000000"/>
                </a:solidFill>
                <a:latin typeface="Calibri" pitchFamily="34" charset="0"/>
              </a:rPr>
              <a:t>States can choose not to expand Medicaid to cover all state residents under 133% FPL, without risking federal funding for their entire Medicaid program.</a:t>
            </a:r>
          </a:p>
          <a:p>
            <a:pPr marL="228600" indent="-228600">
              <a:spcBef>
                <a:spcPct val="50000"/>
              </a:spcBef>
            </a:pPr>
            <a:endParaRPr lang="en-US" sz="2000" b="1">
              <a:solidFill>
                <a:srgbClr val="000000"/>
              </a:solidFill>
              <a:latin typeface="Calibri" pitchFamily="34" charset="0"/>
            </a:endParaRPr>
          </a:p>
        </p:txBody>
      </p:sp>
      <p:sp>
        <p:nvSpPr>
          <p:cNvPr id="191497" name="Text Box 18"/>
          <p:cNvSpPr txBox="1">
            <a:spLocks noChangeArrowheads="1"/>
          </p:cNvSpPr>
          <p:nvPr/>
        </p:nvSpPr>
        <p:spPr bwMode="auto">
          <a:xfrm>
            <a:off x="5562600" y="4267200"/>
            <a:ext cx="3238500" cy="1262063"/>
          </a:xfrm>
          <a:prstGeom prst="rect">
            <a:avLst/>
          </a:prstGeom>
          <a:noFill/>
          <a:ln w="9525">
            <a:noFill/>
            <a:miter lim="800000"/>
            <a:headEnd/>
            <a:tailEnd/>
          </a:ln>
        </p:spPr>
        <p:txBody>
          <a:bodyPr lIns="0" rIns="0">
            <a:spAutoFit/>
          </a:bodyPr>
          <a:lstStyle/>
          <a:p>
            <a:pPr>
              <a:spcBef>
                <a:spcPct val="50000"/>
              </a:spcBef>
            </a:pPr>
            <a:r>
              <a:rPr lang="en-US" sz="1400">
                <a:solidFill>
                  <a:srgbClr val="000000"/>
                </a:solidFill>
                <a:latin typeface="Calibri" pitchFamily="34" charset="0"/>
                <a:ea typeface="ＭＳ Ｐゴシック" pitchFamily="34" charset="-128"/>
              </a:rPr>
              <a:t>“In this case, the financial ‘inducement’ Congress has chosen is</a:t>
            </a:r>
            <a:r>
              <a:rPr lang="en-US" sz="1400" b="1">
                <a:solidFill>
                  <a:srgbClr val="000000"/>
                </a:solidFill>
                <a:latin typeface="Calibri" pitchFamily="34" charset="0"/>
                <a:ea typeface="ＭＳ Ｐゴシック" pitchFamily="34" charset="-128"/>
              </a:rPr>
              <a:t> much more than ‘relatively mild encouragement’—it is a gun to the head</a:t>
            </a:r>
            <a:r>
              <a:rPr lang="en-US" sz="1400">
                <a:solidFill>
                  <a:srgbClr val="000000"/>
                </a:solidFill>
                <a:latin typeface="Calibri" pitchFamily="34" charset="0"/>
                <a:ea typeface="ＭＳ Ｐゴシック" pitchFamily="34" charset="-128"/>
              </a:rPr>
              <a:t>.”</a:t>
            </a:r>
          </a:p>
          <a:p>
            <a:pPr>
              <a:spcBef>
                <a:spcPct val="50000"/>
              </a:spcBef>
            </a:pPr>
            <a:r>
              <a:rPr lang="en-US" sz="1400" i="1">
                <a:solidFill>
                  <a:srgbClr val="000000"/>
                </a:solidFill>
                <a:latin typeface="Calibri" pitchFamily="34" charset="0"/>
                <a:ea typeface="ＭＳ Ｐゴシック" pitchFamily="34" charset="-128"/>
              </a:rPr>
              <a:t>– Chief Justice Roberts in Majority Opinion</a:t>
            </a:r>
            <a:endParaRPr lang="en-US" sz="1400">
              <a:solidFill>
                <a:srgbClr val="000000"/>
              </a:solidFill>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12"/>
          </p:nvPr>
        </p:nvSpPr>
        <p:spPr>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5AA9C12-5A04-4711-9BA7-61CF208797CB}" type="slidenum">
              <a:rPr lang="en-US" smtClean="0">
                <a:solidFill>
                  <a:srgbClr val="000000"/>
                </a:solidFill>
              </a:rPr>
              <a:pPr fontAlgn="base">
                <a:spcBef>
                  <a:spcPct val="0"/>
                </a:spcBef>
                <a:spcAft>
                  <a:spcPct val="0"/>
                </a:spcAft>
                <a:defRPr/>
              </a:pPr>
              <a:t>55</a:t>
            </a:fld>
            <a:endParaRPr lang="en-US" smtClean="0">
              <a:solidFill>
                <a:srgbClr val="000000"/>
              </a:solidFill>
            </a:endParaRPr>
          </a:p>
        </p:txBody>
      </p:sp>
      <p:sp>
        <p:nvSpPr>
          <p:cNvPr id="192514" name="Rectangle 3"/>
          <p:cNvSpPr>
            <a:spLocks noChangeArrowheads="1"/>
          </p:cNvSpPr>
          <p:nvPr/>
        </p:nvSpPr>
        <p:spPr bwMode="auto">
          <a:xfrm>
            <a:off x="0" y="1828800"/>
            <a:ext cx="9144000" cy="762000"/>
          </a:xfrm>
          <a:prstGeom prst="rect">
            <a:avLst/>
          </a:prstGeom>
          <a:solidFill>
            <a:schemeClr val="accent2"/>
          </a:solidFill>
          <a:ln w="9525">
            <a:noFill/>
            <a:miter lim="800000"/>
            <a:headEnd/>
            <a:tailEnd/>
          </a:ln>
        </p:spPr>
        <p:txBody>
          <a:bodyPr wrap="none" anchor="ctr"/>
          <a:lstStyle/>
          <a:p>
            <a:pPr algn="ctr"/>
            <a:endParaRPr lang="en-US">
              <a:solidFill>
                <a:srgbClr val="000000"/>
              </a:solidFill>
            </a:endParaRPr>
          </a:p>
        </p:txBody>
      </p:sp>
      <p:sp>
        <p:nvSpPr>
          <p:cNvPr id="192515" name="Rectangle 4"/>
          <p:cNvSpPr>
            <a:spLocks noGrp="1" noChangeArrowheads="1"/>
          </p:cNvSpPr>
          <p:nvPr>
            <p:ph type="title"/>
          </p:nvPr>
        </p:nvSpPr>
        <p:spPr>
          <a:xfrm>
            <a:off x="381000" y="717550"/>
            <a:ext cx="8229600" cy="1143000"/>
          </a:xfrm>
        </p:spPr>
        <p:txBody>
          <a:bodyPr anchor="t"/>
          <a:lstStyle/>
          <a:p>
            <a:pPr eaLnBrk="1" hangingPunct="1"/>
            <a:r>
              <a:rPr lang="en-US" smtClean="0">
                <a:solidFill>
                  <a:srgbClr val="C00000"/>
                </a:solidFill>
              </a:rPr>
              <a:t>The Decision’s Implications for Medicaid</a:t>
            </a:r>
          </a:p>
        </p:txBody>
      </p:sp>
      <p:sp>
        <p:nvSpPr>
          <p:cNvPr id="192516" name="Text Box 7"/>
          <p:cNvSpPr txBox="1">
            <a:spLocks noChangeArrowheads="1"/>
          </p:cNvSpPr>
          <p:nvPr/>
        </p:nvSpPr>
        <p:spPr bwMode="auto">
          <a:xfrm>
            <a:off x="1143000" y="2057400"/>
            <a:ext cx="4572000" cy="366713"/>
          </a:xfrm>
          <a:prstGeom prst="rect">
            <a:avLst/>
          </a:prstGeom>
          <a:noFill/>
          <a:ln w="9525">
            <a:noFill/>
            <a:miter lim="800000"/>
            <a:headEnd/>
            <a:tailEnd/>
          </a:ln>
        </p:spPr>
        <p:txBody>
          <a:bodyPr>
            <a:spAutoFit/>
          </a:bodyPr>
          <a:lstStyle/>
          <a:p>
            <a:pPr algn="ctr">
              <a:spcBef>
                <a:spcPct val="50000"/>
              </a:spcBef>
            </a:pPr>
            <a:endParaRPr lang="en-US" b="1">
              <a:solidFill>
                <a:srgbClr val="000000"/>
              </a:solidFill>
            </a:endParaRPr>
          </a:p>
        </p:txBody>
      </p:sp>
      <p:sp>
        <p:nvSpPr>
          <p:cNvPr id="192517" name="Text Box 8"/>
          <p:cNvSpPr txBox="1">
            <a:spLocks noChangeArrowheads="1"/>
          </p:cNvSpPr>
          <p:nvPr/>
        </p:nvSpPr>
        <p:spPr bwMode="auto">
          <a:xfrm>
            <a:off x="2895600" y="1981200"/>
            <a:ext cx="5257800" cy="854075"/>
          </a:xfrm>
          <a:prstGeom prst="rect">
            <a:avLst/>
          </a:prstGeom>
          <a:noFill/>
          <a:ln w="9525">
            <a:noFill/>
            <a:miter lim="800000"/>
            <a:headEnd/>
            <a:tailEnd/>
          </a:ln>
        </p:spPr>
        <p:txBody>
          <a:bodyPr>
            <a:spAutoFit/>
          </a:bodyPr>
          <a:lstStyle/>
          <a:p>
            <a:pPr marL="228600" indent="-228600"/>
            <a:r>
              <a:rPr lang="en-US" sz="2000" b="1">
                <a:solidFill>
                  <a:schemeClr val="bg1"/>
                </a:solidFill>
                <a:latin typeface="Calibri" pitchFamily="34" charset="0"/>
              </a:rPr>
              <a:t>States May Opt Out of Medicaid Expansion</a:t>
            </a:r>
          </a:p>
          <a:p>
            <a:pPr marL="228600" indent="-228600">
              <a:spcBef>
                <a:spcPct val="50000"/>
              </a:spcBef>
            </a:pPr>
            <a:endParaRPr lang="en-US" sz="2000" b="1">
              <a:solidFill>
                <a:schemeClr val="bg1"/>
              </a:solidFill>
              <a:latin typeface="Calibri" pitchFamily="34" charset="0"/>
            </a:endParaRPr>
          </a:p>
        </p:txBody>
      </p:sp>
      <p:graphicFrame>
        <p:nvGraphicFramePr>
          <p:cNvPr id="555104" name="Group 96"/>
          <p:cNvGraphicFramePr>
            <a:graphicFrameLocks noGrp="1"/>
          </p:cNvGraphicFramePr>
          <p:nvPr>
            <p:ph idx="1"/>
          </p:nvPr>
        </p:nvGraphicFramePr>
        <p:xfrm>
          <a:off x="2819400" y="3124200"/>
          <a:ext cx="6324600" cy="2621194"/>
        </p:xfrm>
        <a:graphic>
          <a:graphicData uri="http://schemas.openxmlformats.org/drawingml/2006/table">
            <a:tbl>
              <a:tblPr/>
              <a:tblGrid>
                <a:gridCol w="6324600"/>
              </a:tblGrid>
              <a:tr h="609526">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Calibri" pitchFamily="34" charset="0"/>
                      </a:endParaRPr>
                    </a:p>
                  </a:txBody>
                  <a:tcPr marT="45714" marB="45714" anchor="ctr" anchorCtr="1" horzOverflow="overflow">
                    <a:lnL cap="flat">
                      <a:noFill/>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011437">
                <a:tc>
                  <a:txBody>
                    <a:bodyPr/>
                    <a:lstStyle/>
                    <a:p>
                      <a:pPr marL="457200" marR="0" lvl="0" indent="-457200" algn="l" defTabSz="914400" rtl="0" eaLnBrk="0" fontAlgn="base" latinLnBrk="0" hangingPunct="0">
                        <a:lnSpc>
                          <a:spcPct val="100000"/>
                        </a:lnSpc>
                        <a:spcBef>
                          <a:spcPct val="20000"/>
                        </a:spcBef>
                        <a:spcAft>
                          <a:spcPct val="0"/>
                        </a:spcAft>
                        <a:buClr>
                          <a:schemeClr val="tx2"/>
                        </a:buClr>
                        <a:buSzTx/>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rPr>
                        <a:t>Simplification and Streamlining</a:t>
                      </a:r>
                    </a:p>
                    <a:p>
                      <a:pPr marL="457200" marR="0" lvl="0" indent="-457200" algn="l" defTabSz="914400" rtl="0" eaLnBrk="0" fontAlgn="base" latinLnBrk="0" hangingPunct="0">
                        <a:lnSpc>
                          <a:spcPct val="100000"/>
                        </a:lnSpc>
                        <a:spcBef>
                          <a:spcPct val="20000"/>
                        </a:spcBef>
                        <a:spcAft>
                          <a:spcPct val="0"/>
                        </a:spcAft>
                        <a:buClr>
                          <a:schemeClr val="tx2"/>
                        </a:buClr>
                        <a:buSzTx/>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rPr>
                        <a:t>Children’s Expansion</a:t>
                      </a:r>
                    </a:p>
                    <a:p>
                      <a:pPr marL="457200" marR="0" lvl="0" indent="-457200" algn="l" defTabSz="914400" rtl="0" eaLnBrk="0" fontAlgn="base" latinLnBrk="0" hangingPunct="0">
                        <a:lnSpc>
                          <a:spcPct val="100000"/>
                        </a:lnSpc>
                        <a:spcBef>
                          <a:spcPct val="20000"/>
                        </a:spcBef>
                        <a:spcAft>
                          <a:spcPct val="0"/>
                        </a:spcAft>
                        <a:buClr>
                          <a:schemeClr val="tx2"/>
                        </a:buClr>
                        <a:buSzTx/>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rPr>
                        <a:t>Maintenance of Effort</a:t>
                      </a:r>
                    </a:p>
                    <a:p>
                      <a:pPr marL="457200" marR="0" lvl="0" indent="-457200" algn="l" defTabSz="914400" rtl="0" eaLnBrk="0" fontAlgn="base" latinLnBrk="0" hangingPunct="0">
                        <a:lnSpc>
                          <a:spcPct val="100000"/>
                        </a:lnSpc>
                        <a:spcBef>
                          <a:spcPct val="20000"/>
                        </a:spcBef>
                        <a:spcAft>
                          <a:spcPct val="0"/>
                        </a:spcAft>
                        <a:buClr>
                          <a:schemeClr val="tx2"/>
                        </a:buClr>
                        <a:buSzTx/>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rPr>
                        <a:t>Drug Rebates in Medicaid Managed Care</a:t>
                      </a:r>
                    </a:p>
                    <a:p>
                      <a:pPr marL="457200" marR="0" lvl="0" indent="-457200" algn="l" defTabSz="914400" rtl="0" eaLnBrk="0" fontAlgn="base" latinLnBrk="0" hangingPunct="0">
                        <a:lnSpc>
                          <a:spcPct val="100000"/>
                        </a:lnSpc>
                        <a:spcBef>
                          <a:spcPct val="20000"/>
                        </a:spcBef>
                        <a:spcAft>
                          <a:spcPct val="0"/>
                        </a:spcAft>
                        <a:buClr>
                          <a:schemeClr val="tx2"/>
                        </a:buClr>
                        <a:buSzTx/>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rPr>
                        <a:t>DSH Payment Reductions</a:t>
                      </a:r>
                    </a:p>
                    <a:p>
                      <a:pPr marL="457200" marR="0" lvl="0" indent="-457200" algn="l" defTabSz="914400" rtl="0" eaLnBrk="0" fontAlgn="base" latinLnBrk="0" hangingPunct="0">
                        <a:lnSpc>
                          <a:spcPct val="100000"/>
                        </a:lnSpc>
                        <a:spcBef>
                          <a:spcPct val="20000"/>
                        </a:spcBef>
                        <a:spcAft>
                          <a:spcPct val="0"/>
                        </a:spcAft>
                        <a:buClr>
                          <a:schemeClr val="tx2"/>
                        </a:buClr>
                        <a:buSzTx/>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rPr>
                        <a:t>Delivery System Reform</a:t>
                      </a:r>
                    </a:p>
                  </a:txBody>
                  <a:tcPr marT="45714" marB="45714" horzOverflow="overflow">
                    <a:lnL cap="flat">
                      <a:noFill/>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solidFill>
                      <a:srgbClr val="FFEEA7">
                        <a:alpha val="50000"/>
                      </a:srgbClr>
                    </a:solidFill>
                  </a:tcPr>
                </a:tc>
              </a:tr>
            </a:tbl>
          </a:graphicData>
        </a:graphic>
      </p:graphicFrame>
      <p:sp>
        <p:nvSpPr>
          <p:cNvPr id="192522" name="Line 86"/>
          <p:cNvSpPr>
            <a:spLocks noChangeShapeType="1"/>
          </p:cNvSpPr>
          <p:nvPr/>
        </p:nvSpPr>
        <p:spPr bwMode="auto">
          <a:xfrm>
            <a:off x="1828800" y="2590800"/>
            <a:ext cx="0" cy="838200"/>
          </a:xfrm>
          <a:prstGeom prst="line">
            <a:avLst/>
          </a:prstGeom>
          <a:noFill/>
          <a:ln w="38100">
            <a:solidFill>
              <a:srgbClr val="FF9900"/>
            </a:solidFill>
            <a:prstDash val="dash"/>
            <a:round/>
            <a:headEnd/>
            <a:tailEnd/>
          </a:ln>
        </p:spPr>
        <p:txBody>
          <a:bodyPr/>
          <a:lstStyle/>
          <a:p>
            <a:endParaRPr lang="en-US"/>
          </a:p>
        </p:txBody>
      </p:sp>
      <p:sp>
        <p:nvSpPr>
          <p:cNvPr id="192523" name="Line 87"/>
          <p:cNvSpPr>
            <a:spLocks noChangeShapeType="1"/>
          </p:cNvSpPr>
          <p:nvPr/>
        </p:nvSpPr>
        <p:spPr bwMode="auto">
          <a:xfrm>
            <a:off x="1828800" y="3505200"/>
            <a:ext cx="838200" cy="0"/>
          </a:xfrm>
          <a:prstGeom prst="line">
            <a:avLst/>
          </a:prstGeom>
          <a:noFill/>
          <a:ln w="38100">
            <a:solidFill>
              <a:srgbClr val="FF9900"/>
            </a:solidFill>
            <a:prstDash val="dash"/>
            <a:round/>
            <a:headEnd/>
            <a:tailEnd type="triangle" w="med" len="med"/>
          </a:ln>
        </p:spPr>
        <p:txBody>
          <a:bodyPr/>
          <a:lstStyle/>
          <a:p>
            <a:endParaRPr lang="en-US"/>
          </a:p>
        </p:txBody>
      </p:sp>
      <p:sp>
        <p:nvSpPr>
          <p:cNvPr id="192524" name="Text Box 93"/>
          <p:cNvSpPr txBox="1">
            <a:spLocks noChangeArrowheads="1"/>
          </p:cNvSpPr>
          <p:nvPr/>
        </p:nvSpPr>
        <p:spPr bwMode="auto">
          <a:xfrm>
            <a:off x="2895600" y="3200400"/>
            <a:ext cx="5715000" cy="396875"/>
          </a:xfrm>
          <a:prstGeom prst="rect">
            <a:avLst/>
          </a:prstGeom>
          <a:noFill/>
          <a:ln w="9525">
            <a:noFill/>
            <a:miter lim="800000"/>
            <a:headEnd/>
            <a:tailEnd/>
          </a:ln>
        </p:spPr>
        <p:txBody>
          <a:bodyPr>
            <a:spAutoFit/>
          </a:bodyPr>
          <a:lstStyle/>
          <a:p>
            <a:pPr eaLnBrk="0" hangingPunct="0">
              <a:spcBef>
                <a:spcPct val="20000"/>
              </a:spcBef>
              <a:buClr>
                <a:srgbClr val="3333CC"/>
              </a:buClr>
              <a:buSzPct val="60000"/>
              <a:buFont typeface="Wingdings" pitchFamily="2" charset="2"/>
              <a:buNone/>
            </a:pPr>
            <a:r>
              <a:rPr lang="en-US" sz="2000" b="1">
                <a:solidFill>
                  <a:schemeClr val="bg1"/>
                </a:solidFill>
                <a:latin typeface="Calibri" pitchFamily="34" charset="0"/>
              </a:rPr>
              <a:t>The Balance of ACA Medicaid Provisions Stand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528638" y="563563"/>
            <a:ext cx="8334375" cy="1019175"/>
          </a:xfrm>
          <a:extLst/>
        </p:spPr>
        <p:txBody>
          <a:bodyPr anchor="t">
            <a:normAutofit/>
          </a:bodyPr>
          <a:lstStyle/>
          <a:p>
            <a:pPr eaLnBrk="1" fontAlgn="auto" hangingPunct="1">
              <a:spcAft>
                <a:spcPts val="0"/>
              </a:spcAft>
              <a:defRPr/>
            </a:pPr>
            <a:r>
              <a:rPr lang="en-US" sz="2600" dirty="0" smtClean="0">
                <a:solidFill>
                  <a:schemeClr val="tx1"/>
                </a:solidFill>
                <a:latin typeface="+mn-lt"/>
              </a:rPr>
              <a:t>Medicaid Modernization</a:t>
            </a:r>
            <a:r>
              <a:rPr lang="en-US" sz="2600" dirty="0" smtClean="0">
                <a:solidFill>
                  <a:srgbClr val="FF0000"/>
                </a:solidFill>
                <a:latin typeface="+mn-lt"/>
              </a:rPr>
              <a:t>*</a:t>
            </a:r>
            <a:r>
              <a:rPr lang="en-US" sz="2600" dirty="0" smtClean="0">
                <a:solidFill>
                  <a:schemeClr val="tx1"/>
                </a:solidFill>
                <a:latin typeface="+mn-lt"/>
              </a:rPr>
              <a:t>: Making Coverage Accessible</a:t>
            </a:r>
          </a:p>
        </p:txBody>
      </p:sp>
      <p:sp>
        <p:nvSpPr>
          <p:cNvPr id="193538" name="Rectangle 3"/>
          <p:cNvSpPr>
            <a:spLocks noGrp="1" noChangeArrowheads="1"/>
          </p:cNvSpPr>
          <p:nvPr>
            <p:ph idx="1"/>
          </p:nvPr>
        </p:nvSpPr>
        <p:spPr>
          <a:xfrm>
            <a:off x="514350" y="1695450"/>
            <a:ext cx="8229600" cy="954088"/>
          </a:xfrm>
        </p:spPr>
        <p:txBody>
          <a:bodyPr lIns="91440" tIns="45720"/>
          <a:lstStyle/>
          <a:p>
            <a:pPr eaLnBrk="1" hangingPunct="1"/>
            <a:r>
              <a:rPr lang="en-US" sz="1500" smtClean="0"/>
              <a:t>Change from a complicated net income test to modified adjusted gross income (MAGI)</a:t>
            </a:r>
          </a:p>
          <a:p>
            <a:pPr eaLnBrk="1" hangingPunct="1"/>
            <a:r>
              <a:rPr lang="en-US" sz="1500" smtClean="0"/>
              <a:t>Alignment across all subsidy programs: Medicaid, CHIP and premium tax credits/cost sharing reductions</a:t>
            </a:r>
          </a:p>
        </p:txBody>
      </p:sp>
      <p:sp>
        <p:nvSpPr>
          <p:cNvPr id="2" name="Slide Number Placeholder 1"/>
          <p:cNvSpPr>
            <a:spLocks noGrp="1"/>
          </p:cNvSpPr>
          <p:nvPr>
            <p:ph type="sldNum" sz="quarter" idx="12"/>
          </p:nvPr>
        </p:nvSpPr>
        <p:spPr/>
        <p:txBody>
          <a:bodyPr/>
          <a:lstStyle/>
          <a:p>
            <a:pPr>
              <a:defRPr/>
            </a:pPr>
            <a:fld id="{9338BB40-B466-4F1C-AC64-A1F3B95E1CC3}" type="slidenum">
              <a:rPr lang="en-US" smtClean="0"/>
              <a:pPr>
                <a:defRPr/>
              </a:pPr>
              <a:t>56</a:t>
            </a:fld>
            <a:endParaRPr lang="en-US"/>
          </a:p>
        </p:txBody>
      </p:sp>
      <p:grpSp>
        <p:nvGrpSpPr>
          <p:cNvPr id="193540" name="Group 6"/>
          <p:cNvGrpSpPr>
            <a:grpSpLocks/>
          </p:cNvGrpSpPr>
          <p:nvPr/>
        </p:nvGrpSpPr>
        <p:grpSpPr bwMode="auto">
          <a:xfrm>
            <a:off x="257175" y="1400175"/>
            <a:ext cx="8486775" cy="366713"/>
            <a:chOff x="144" y="990"/>
            <a:chExt cx="5346" cy="231"/>
          </a:xfrm>
        </p:grpSpPr>
        <p:sp>
          <p:nvSpPr>
            <p:cNvPr id="193556" name="Rectangle 5"/>
            <p:cNvSpPr>
              <a:spLocks noChangeArrowheads="1"/>
            </p:cNvSpPr>
            <p:nvPr/>
          </p:nvSpPr>
          <p:spPr bwMode="auto">
            <a:xfrm>
              <a:off x="174" y="1014"/>
              <a:ext cx="5316" cy="180"/>
            </a:xfrm>
            <a:prstGeom prst="rect">
              <a:avLst/>
            </a:prstGeom>
            <a:solidFill>
              <a:srgbClr val="336699">
                <a:alpha val="30196"/>
              </a:srgbClr>
            </a:solidFill>
            <a:ln w="9525">
              <a:noFill/>
              <a:miter lim="800000"/>
              <a:headEnd/>
              <a:tailEnd/>
            </a:ln>
          </p:spPr>
          <p:txBody>
            <a:bodyPr wrap="none" anchor="ctr"/>
            <a:lstStyle/>
            <a:p>
              <a:endParaRPr lang="en-US">
                <a:latin typeface="Calibri" pitchFamily="34" charset="0"/>
              </a:endParaRPr>
            </a:p>
          </p:txBody>
        </p:sp>
        <p:sp>
          <p:nvSpPr>
            <p:cNvPr id="48150" name="Text Box 4"/>
            <p:cNvSpPr txBox="1">
              <a:spLocks noChangeArrowheads="1"/>
            </p:cNvSpPr>
            <p:nvPr/>
          </p:nvSpPr>
          <p:spPr bwMode="auto">
            <a:xfrm>
              <a:off x="144" y="990"/>
              <a:ext cx="5088" cy="231"/>
            </a:xfrm>
            <a:prstGeom prst="rect">
              <a:avLst/>
            </a:prstGeom>
            <a:noFill/>
            <a:ln>
              <a:noFill/>
            </a:ln>
            <a:extLst/>
          </p:spPr>
          <p:txBody>
            <a:bodyPr>
              <a:spAutoFit/>
            </a:bodyPr>
            <a:lstStyle>
              <a:lvl1pPr eaLnBrk="0" hangingPunct="0">
                <a:defRPr sz="2400">
                  <a:solidFill>
                    <a:schemeClr val="tx1"/>
                  </a:solidFill>
                  <a:latin typeface="Calibri" pitchFamily="34" charset="0"/>
                  <a:ea typeface="ＭＳ Ｐゴシック" charset="-128"/>
                </a:defRPr>
              </a:lvl1pPr>
              <a:lvl2pPr marL="37931725" indent="-37474525" eaLnBrk="0" hangingPunct="0">
                <a:defRPr sz="2400">
                  <a:solidFill>
                    <a:schemeClr val="tx1"/>
                  </a:solidFill>
                  <a:latin typeface="Calibri" pitchFamily="34" charset="0"/>
                  <a:ea typeface="ＭＳ Ｐゴシック" charset="-128"/>
                </a:defRPr>
              </a:lvl2pPr>
              <a:lvl3pPr eaLnBrk="0" hangingPunct="0">
                <a:defRPr sz="2400">
                  <a:solidFill>
                    <a:schemeClr val="tx1"/>
                  </a:solidFill>
                  <a:latin typeface="Calibri" pitchFamily="34" charset="0"/>
                  <a:ea typeface="ＭＳ Ｐゴシック" charset="-128"/>
                </a:defRPr>
              </a:lvl3pPr>
              <a:lvl4pPr eaLnBrk="0" hangingPunct="0">
                <a:defRPr sz="2400">
                  <a:solidFill>
                    <a:schemeClr val="tx1"/>
                  </a:solidFill>
                  <a:latin typeface="Calibri" pitchFamily="34" charset="0"/>
                  <a:ea typeface="ＭＳ Ｐゴシック" charset="-128"/>
                </a:defRPr>
              </a:lvl4pPr>
              <a:lvl5pPr eaLnBrk="0" hangingPunct="0">
                <a:defRPr sz="2400">
                  <a:solidFill>
                    <a:schemeClr val="tx1"/>
                  </a:solidFill>
                  <a:latin typeface="Calibri" pitchFamily="34" charset="0"/>
                  <a:ea typeface="ＭＳ Ｐゴシック" charset="-128"/>
                </a:defRPr>
              </a:lvl5pPr>
              <a:lvl6pPr marL="457200" eaLnBrk="0" fontAlgn="base" hangingPunct="0">
                <a:spcBef>
                  <a:spcPct val="0"/>
                </a:spcBef>
                <a:spcAft>
                  <a:spcPct val="0"/>
                </a:spcAft>
                <a:defRPr sz="2400">
                  <a:solidFill>
                    <a:schemeClr val="tx1"/>
                  </a:solidFill>
                  <a:latin typeface="Calibri" pitchFamily="34" charset="0"/>
                  <a:ea typeface="ＭＳ Ｐゴシック" charset="-128"/>
                </a:defRPr>
              </a:lvl6pPr>
              <a:lvl7pPr marL="914400" eaLnBrk="0" fontAlgn="base" hangingPunct="0">
                <a:spcBef>
                  <a:spcPct val="0"/>
                </a:spcBef>
                <a:spcAft>
                  <a:spcPct val="0"/>
                </a:spcAft>
                <a:defRPr sz="2400">
                  <a:solidFill>
                    <a:schemeClr val="tx1"/>
                  </a:solidFill>
                  <a:latin typeface="Calibri" pitchFamily="34" charset="0"/>
                  <a:ea typeface="ＭＳ Ｐゴシック" charset="-128"/>
                </a:defRPr>
              </a:lvl7pPr>
              <a:lvl8pPr marL="1371600" eaLnBrk="0" fontAlgn="base" hangingPunct="0">
                <a:spcBef>
                  <a:spcPct val="0"/>
                </a:spcBef>
                <a:spcAft>
                  <a:spcPct val="0"/>
                </a:spcAft>
                <a:defRPr sz="2400">
                  <a:solidFill>
                    <a:schemeClr val="tx1"/>
                  </a:solidFill>
                  <a:latin typeface="Calibri" pitchFamily="34" charset="0"/>
                  <a:ea typeface="ＭＳ Ｐゴシック" charset="-128"/>
                </a:defRPr>
              </a:lvl8pPr>
              <a:lvl9pPr marL="18288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fontAlgn="auto" hangingPunct="1">
                <a:spcBef>
                  <a:spcPct val="50000"/>
                </a:spcBef>
                <a:spcAft>
                  <a:spcPts val="0"/>
                </a:spcAft>
                <a:defRPr/>
              </a:pPr>
              <a:r>
                <a:rPr lang="en-US" sz="1800">
                  <a:latin typeface="+mn-lt"/>
                  <a:cs typeface="+mn-cs"/>
                </a:rPr>
                <a:t>New Income Counting Rules</a:t>
              </a:r>
            </a:p>
          </p:txBody>
        </p:sp>
      </p:grpSp>
      <p:grpSp>
        <p:nvGrpSpPr>
          <p:cNvPr id="193541" name="Group 7"/>
          <p:cNvGrpSpPr>
            <a:grpSpLocks/>
          </p:cNvGrpSpPr>
          <p:nvPr/>
        </p:nvGrpSpPr>
        <p:grpSpPr bwMode="auto">
          <a:xfrm>
            <a:off x="257175" y="2619375"/>
            <a:ext cx="8486775" cy="366713"/>
            <a:chOff x="144" y="990"/>
            <a:chExt cx="5346" cy="231"/>
          </a:xfrm>
        </p:grpSpPr>
        <p:sp>
          <p:nvSpPr>
            <p:cNvPr id="193554" name="Rectangle 8"/>
            <p:cNvSpPr>
              <a:spLocks noChangeArrowheads="1"/>
            </p:cNvSpPr>
            <p:nvPr/>
          </p:nvSpPr>
          <p:spPr bwMode="auto">
            <a:xfrm>
              <a:off x="174" y="1014"/>
              <a:ext cx="5316" cy="180"/>
            </a:xfrm>
            <a:prstGeom prst="rect">
              <a:avLst/>
            </a:prstGeom>
            <a:solidFill>
              <a:srgbClr val="336699">
                <a:alpha val="30196"/>
              </a:srgbClr>
            </a:solidFill>
            <a:ln w="9525">
              <a:noFill/>
              <a:miter lim="800000"/>
              <a:headEnd/>
              <a:tailEnd/>
            </a:ln>
          </p:spPr>
          <p:txBody>
            <a:bodyPr wrap="none" anchor="ctr"/>
            <a:lstStyle/>
            <a:p>
              <a:endParaRPr lang="en-US">
                <a:latin typeface="Calibri" pitchFamily="34" charset="0"/>
              </a:endParaRPr>
            </a:p>
          </p:txBody>
        </p:sp>
        <p:sp>
          <p:nvSpPr>
            <p:cNvPr id="48148" name="Text Box 9"/>
            <p:cNvSpPr txBox="1">
              <a:spLocks noChangeArrowheads="1"/>
            </p:cNvSpPr>
            <p:nvPr/>
          </p:nvSpPr>
          <p:spPr bwMode="auto">
            <a:xfrm>
              <a:off x="144" y="990"/>
              <a:ext cx="5088" cy="231"/>
            </a:xfrm>
            <a:prstGeom prst="rect">
              <a:avLst/>
            </a:prstGeom>
            <a:noFill/>
            <a:ln>
              <a:noFill/>
            </a:ln>
            <a:extLst/>
          </p:spPr>
          <p:txBody>
            <a:bodyPr>
              <a:spAutoFit/>
            </a:bodyPr>
            <a:lstStyle>
              <a:lvl1pPr eaLnBrk="0" hangingPunct="0">
                <a:defRPr sz="2400">
                  <a:solidFill>
                    <a:schemeClr val="tx1"/>
                  </a:solidFill>
                  <a:latin typeface="Calibri" pitchFamily="34" charset="0"/>
                  <a:ea typeface="ＭＳ Ｐゴシック" charset="-128"/>
                </a:defRPr>
              </a:lvl1pPr>
              <a:lvl2pPr marL="37931725" indent="-37474525" eaLnBrk="0" hangingPunct="0">
                <a:defRPr sz="2400">
                  <a:solidFill>
                    <a:schemeClr val="tx1"/>
                  </a:solidFill>
                  <a:latin typeface="Calibri" pitchFamily="34" charset="0"/>
                  <a:ea typeface="ＭＳ Ｐゴシック" charset="-128"/>
                </a:defRPr>
              </a:lvl2pPr>
              <a:lvl3pPr eaLnBrk="0" hangingPunct="0">
                <a:defRPr sz="2400">
                  <a:solidFill>
                    <a:schemeClr val="tx1"/>
                  </a:solidFill>
                  <a:latin typeface="Calibri" pitchFamily="34" charset="0"/>
                  <a:ea typeface="ＭＳ Ｐゴシック" charset="-128"/>
                </a:defRPr>
              </a:lvl3pPr>
              <a:lvl4pPr eaLnBrk="0" hangingPunct="0">
                <a:defRPr sz="2400">
                  <a:solidFill>
                    <a:schemeClr val="tx1"/>
                  </a:solidFill>
                  <a:latin typeface="Calibri" pitchFamily="34" charset="0"/>
                  <a:ea typeface="ＭＳ Ｐゴシック" charset="-128"/>
                </a:defRPr>
              </a:lvl4pPr>
              <a:lvl5pPr eaLnBrk="0" hangingPunct="0">
                <a:defRPr sz="2400">
                  <a:solidFill>
                    <a:schemeClr val="tx1"/>
                  </a:solidFill>
                  <a:latin typeface="Calibri" pitchFamily="34" charset="0"/>
                  <a:ea typeface="ＭＳ Ｐゴシック" charset="-128"/>
                </a:defRPr>
              </a:lvl5pPr>
              <a:lvl6pPr marL="457200" eaLnBrk="0" fontAlgn="base" hangingPunct="0">
                <a:spcBef>
                  <a:spcPct val="0"/>
                </a:spcBef>
                <a:spcAft>
                  <a:spcPct val="0"/>
                </a:spcAft>
                <a:defRPr sz="2400">
                  <a:solidFill>
                    <a:schemeClr val="tx1"/>
                  </a:solidFill>
                  <a:latin typeface="Calibri" pitchFamily="34" charset="0"/>
                  <a:ea typeface="ＭＳ Ｐゴシック" charset="-128"/>
                </a:defRPr>
              </a:lvl6pPr>
              <a:lvl7pPr marL="914400" eaLnBrk="0" fontAlgn="base" hangingPunct="0">
                <a:spcBef>
                  <a:spcPct val="0"/>
                </a:spcBef>
                <a:spcAft>
                  <a:spcPct val="0"/>
                </a:spcAft>
                <a:defRPr sz="2400">
                  <a:solidFill>
                    <a:schemeClr val="tx1"/>
                  </a:solidFill>
                  <a:latin typeface="Calibri" pitchFamily="34" charset="0"/>
                  <a:ea typeface="ＭＳ Ｐゴシック" charset="-128"/>
                </a:defRPr>
              </a:lvl7pPr>
              <a:lvl8pPr marL="1371600" eaLnBrk="0" fontAlgn="base" hangingPunct="0">
                <a:spcBef>
                  <a:spcPct val="0"/>
                </a:spcBef>
                <a:spcAft>
                  <a:spcPct val="0"/>
                </a:spcAft>
                <a:defRPr sz="2400">
                  <a:solidFill>
                    <a:schemeClr val="tx1"/>
                  </a:solidFill>
                  <a:latin typeface="Calibri" pitchFamily="34" charset="0"/>
                  <a:ea typeface="ＭＳ Ｐゴシック" charset="-128"/>
                </a:defRPr>
              </a:lvl8pPr>
              <a:lvl9pPr marL="18288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fontAlgn="auto" hangingPunct="1">
                <a:spcBef>
                  <a:spcPct val="50000"/>
                </a:spcBef>
                <a:spcAft>
                  <a:spcPts val="0"/>
                </a:spcAft>
                <a:defRPr/>
              </a:pPr>
              <a:r>
                <a:rPr lang="en-US" sz="1800">
                  <a:latin typeface="+mn-lt"/>
                  <a:cs typeface="+mn-cs"/>
                </a:rPr>
                <a:t>One Health Insurance Application Process</a:t>
              </a:r>
            </a:p>
          </p:txBody>
        </p:sp>
      </p:grpSp>
      <p:sp>
        <p:nvSpPr>
          <p:cNvPr id="193542" name="Rectangle 10"/>
          <p:cNvSpPr>
            <a:spLocks noChangeArrowheads="1"/>
          </p:cNvSpPr>
          <p:nvPr/>
        </p:nvSpPr>
        <p:spPr bwMode="auto">
          <a:xfrm>
            <a:off x="514350" y="2981325"/>
            <a:ext cx="8229600" cy="4778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n"/>
            </a:pPr>
            <a:r>
              <a:rPr lang="en-US" sz="1500">
                <a:latin typeface="Calibri" pitchFamily="34" charset="0"/>
              </a:rPr>
              <a:t>Simple process for everyone, regardless of individuals’ income or whether they are eligible for Medicaid, CHIP, or premium tax credits/cost sharing reductions </a:t>
            </a:r>
          </a:p>
        </p:txBody>
      </p:sp>
      <p:grpSp>
        <p:nvGrpSpPr>
          <p:cNvPr id="193543" name="Group 20"/>
          <p:cNvGrpSpPr>
            <a:grpSpLocks/>
          </p:cNvGrpSpPr>
          <p:nvPr/>
        </p:nvGrpSpPr>
        <p:grpSpPr bwMode="auto">
          <a:xfrm>
            <a:off x="257175" y="3562350"/>
            <a:ext cx="8486775" cy="839788"/>
            <a:chOff x="198" y="2352"/>
            <a:chExt cx="5346" cy="529"/>
          </a:xfrm>
        </p:grpSpPr>
        <p:grpSp>
          <p:nvGrpSpPr>
            <p:cNvPr id="193550" name="Group 11"/>
            <p:cNvGrpSpPr>
              <a:grpSpLocks/>
            </p:cNvGrpSpPr>
            <p:nvPr/>
          </p:nvGrpSpPr>
          <p:grpSpPr bwMode="auto">
            <a:xfrm>
              <a:off x="198" y="2352"/>
              <a:ext cx="5346" cy="231"/>
              <a:chOff x="144" y="990"/>
              <a:chExt cx="5346" cy="231"/>
            </a:xfrm>
          </p:grpSpPr>
          <p:sp>
            <p:nvSpPr>
              <p:cNvPr id="193552" name="Rectangle 12"/>
              <p:cNvSpPr>
                <a:spLocks noChangeArrowheads="1"/>
              </p:cNvSpPr>
              <p:nvPr/>
            </p:nvSpPr>
            <p:spPr bwMode="auto">
              <a:xfrm>
                <a:off x="174" y="1014"/>
                <a:ext cx="5316" cy="180"/>
              </a:xfrm>
              <a:prstGeom prst="rect">
                <a:avLst/>
              </a:prstGeom>
              <a:solidFill>
                <a:srgbClr val="336699">
                  <a:alpha val="30196"/>
                </a:srgbClr>
              </a:solidFill>
              <a:ln w="9525">
                <a:noFill/>
                <a:miter lim="800000"/>
                <a:headEnd/>
                <a:tailEnd/>
              </a:ln>
            </p:spPr>
            <p:txBody>
              <a:bodyPr wrap="none" anchor="ctr"/>
              <a:lstStyle/>
              <a:p>
                <a:endParaRPr lang="en-US">
                  <a:latin typeface="Calibri" pitchFamily="34" charset="0"/>
                </a:endParaRPr>
              </a:p>
            </p:txBody>
          </p:sp>
          <p:sp>
            <p:nvSpPr>
              <p:cNvPr id="48146" name="Text Box 13"/>
              <p:cNvSpPr txBox="1">
                <a:spLocks noChangeArrowheads="1"/>
              </p:cNvSpPr>
              <p:nvPr/>
            </p:nvSpPr>
            <p:spPr bwMode="auto">
              <a:xfrm>
                <a:off x="144" y="990"/>
                <a:ext cx="5088" cy="231"/>
              </a:xfrm>
              <a:prstGeom prst="rect">
                <a:avLst/>
              </a:prstGeom>
              <a:noFill/>
              <a:ln>
                <a:noFill/>
              </a:ln>
              <a:extLst/>
            </p:spPr>
            <p:txBody>
              <a:bodyPr>
                <a:spAutoFit/>
              </a:bodyPr>
              <a:lstStyle>
                <a:lvl1pPr eaLnBrk="0" hangingPunct="0">
                  <a:defRPr sz="2400">
                    <a:solidFill>
                      <a:schemeClr val="tx1"/>
                    </a:solidFill>
                    <a:latin typeface="Calibri" pitchFamily="34" charset="0"/>
                    <a:ea typeface="ＭＳ Ｐゴシック" charset="-128"/>
                  </a:defRPr>
                </a:lvl1pPr>
                <a:lvl2pPr marL="37931725" indent="-37474525" eaLnBrk="0" hangingPunct="0">
                  <a:defRPr sz="2400">
                    <a:solidFill>
                      <a:schemeClr val="tx1"/>
                    </a:solidFill>
                    <a:latin typeface="Calibri" pitchFamily="34" charset="0"/>
                    <a:ea typeface="ＭＳ Ｐゴシック" charset="-128"/>
                  </a:defRPr>
                </a:lvl2pPr>
                <a:lvl3pPr eaLnBrk="0" hangingPunct="0">
                  <a:defRPr sz="2400">
                    <a:solidFill>
                      <a:schemeClr val="tx1"/>
                    </a:solidFill>
                    <a:latin typeface="Calibri" pitchFamily="34" charset="0"/>
                    <a:ea typeface="ＭＳ Ｐゴシック" charset="-128"/>
                  </a:defRPr>
                </a:lvl3pPr>
                <a:lvl4pPr eaLnBrk="0" hangingPunct="0">
                  <a:defRPr sz="2400">
                    <a:solidFill>
                      <a:schemeClr val="tx1"/>
                    </a:solidFill>
                    <a:latin typeface="Calibri" pitchFamily="34" charset="0"/>
                    <a:ea typeface="ＭＳ Ｐゴシック" charset="-128"/>
                  </a:defRPr>
                </a:lvl4pPr>
                <a:lvl5pPr eaLnBrk="0" hangingPunct="0">
                  <a:defRPr sz="2400">
                    <a:solidFill>
                      <a:schemeClr val="tx1"/>
                    </a:solidFill>
                    <a:latin typeface="Calibri" pitchFamily="34" charset="0"/>
                    <a:ea typeface="ＭＳ Ｐゴシック" charset="-128"/>
                  </a:defRPr>
                </a:lvl5pPr>
                <a:lvl6pPr marL="457200" eaLnBrk="0" fontAlgn="base" hangingPunct="0">
                  <a:spcBef>
                    <a:spcPct val="0"/>
                  </a:spcBef>
                  <a:spcAft>
                    <a:spcPct val="0"/>
                  </a:spcAft>
                  <a:defRPr sz="2400">
                    <a:solidFill>
                      <a:schemeClr val="tx1"/>
                    </a:solidFill>
                    <a:latin typeface="Calibri" pitchFamily="34" charset="0"/>
                    <a:ea typeface="ＭＳ Ｐゴシック" charset="-128"/>
                  </a:defRPr>
                </a:lvl6pPr>
                <a:lvl7pPr marL="914400" eaLnBrk="0" fontAlgn="base" hangingPunct="0">
                  <a:spcBef>
                    <a:spcPct val="0"/>
                  </a:spcBef>
                  <a:spcAft>
                    <a:spcPct val="0"/>
                  </a:spcAft>
                  <a:defRPr sz="2400">
                    <a:solidFill>
                      <a:schemeClr val="tx1"/>
                    </a:solidFill>
                    <a:latin typeface="Calibri" pitchFamily="34" charset="0"/>
                    <a:ea typeface="ＭＳ Ｐゴシック" charset="-128"/>
                  </a:defRPr>
                </a:lvl7pPr>
                <a:lvl8pPr marL="1371600" eaLnBrk="0" fontAlgn="base" hangingPunct="0">
                  <a:spcBef>
                    <a:spcPct val="0"/>
                  </a:spcBef>
                  <a:spcAft>
                    <a:spcPct val="0"/>
                  </a:spcAft>
                  <a:defRPr sz="2400">
                    <a:solidFill>
                      <a:schemeClr val="tx1"/>
                    </a:solidFill>
                    <a:latin typeface="Calibri" pitchFamily="34" charset="0"/>
                    <a:ea typeface="ＭＳ Ｐゴシック" charset="-128"/>
                  </a:defRPr>
                </a:lvl8pPr>
                <a:lvl9pPr marL="18288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fontAlgn="auto" hangingPunct="1">
                  <a:spcBef>
                    <a:spcPct val="50000"/>
                  </a:spcBef>
                  <a:spcAft>
                    <a:spcPts val="0"/>
                  </a:spcAft>
                  <a:defRPr/>
                </a:pPr>
                <a:r>
                  <a:rPr lang="en-US" sz="1800">
                    <a:latin typeface="+mn-lt"/>
                    <a:cs typeface="+mn-cs"/>
                  </a:rPr>
                  <a:t>Simplified and Web-Based Enrollment Pathway</a:t>
                </a:r>
              </a:p>
            </p:txBody>
          </p:sp>
        </p:grpSp>
        <p:sp>
          <p:nvSpPr>
            <p:cNvPr id="193551" name="Rectangle 14"/>
            <p:cNvSpPr>
              <a:spLocks noChangeArrowheads="1"/>
            </p:cNvSpPr>
            <p:nvPr/>
          </p:nvSpPr>
          <p:spPr bwMode="auto">
            <a:xfrm>
              <a:off x="360" y="2580"/>
              <a:ext cx="5184" cy="301"/>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n"/>
              </a:pPr>
              <a:r>
                <a:rPr lang="en-US" sz="1500">
                  <a:latin typeface="Calibri" pitchFamily="34" charset="0"/>
                </a:rPr>
                <a:t>Eliminates paper-driven process</a:t>
              </a:r>
            </a:p>
            <a:p>
              <a:pPr marL="342900" indent="-342900" eaLnBrk="0" hangingPunct="0">
                <a:spcBef>
                  <a:spcPct val="20000"/>
                </a:spcBef>
                <a:buClr>
                  <a:schemeClr val="folHlink"/>
                </a:buClr>
                <a:buSzPct val="60000"/>
                <a:buFont typeface="Wingdings" pitchFamily="2" charset="2"/>
                <a:buChar char="n"/>
              </a:pPr>
              <a:r>
                <a:rPr lang="en-US" sz="1500">
                  <a:latin typeface="Calibri" pitchFamily="34" charset="0"/>
                </a:rPr>
                <a:t>Verification of applicants’ attestation of eligibility using electronic data sources</a:t>
              </a:r>
            </a:p>
            <a:p>
              <a:pPr marL="342900" indent="-342900" eaLnBrk="0" hangingPunct="0">
                <a:spcBef>
                  <a:spcPct val="20000"/>
                </a:spcBef>
                <a:buClr>
                  <a:schemeClr val="folHlink"/>
                </a:buClr>
                <a:buSzPct val="60000"/>
                <a:buFont typeface="Wingdings" pitchFamily="2" charset="2"/>
                <a:buChar char="n"/>
              </a:pPr>
              <a:r>
                <a:rPr lang="en-US" sz="1500">
                  <a:latin typeface="Calibri" pitchFamily="34" charset="0"/>
                </a:rPr>
                <a:t>Real or near real time eligibility decisions</a:t>
              </a:r>
            </a:p>
          </p:txBody>
        </p:sp>
      </p:grpSp>
      <p:grpSp>
        <p:nvGrpSpPr>
          <p:cNvPr id="193544" name="Group 21"/>
          <p:cNvGrpSpPr>
            <a:grpSpLocks/>
          </p:cNvGrpSpPr>
          <p:nvPr/>
        </p:nvGrpSpPr>
        <p:grpSpPr bwMode="auto">
          <a:xfrm>
            <a:off x="257175" y="4943475"/>
            <a:ext cx="8486775" cy="839788"/>
            <a:chOff x="168" y="3222"/>
            <a:chExt cx="5346" cy="529"/>
          </a:xfrm>
        </p:grpSpPr>
        <p:grpSp>
          <p:nvGrpSpPr>
            <p:cNvPr id="193546" name="Group 15"/>
            <p:cNvGrpSpPr>
              <a:grpSpLocks/>
            </p:cNvGrpSpPr>
            <p:nvPr/>
          </p:nvGrpSpPr>
          <p:grpSpPr bwMode="auto">
            <a:xfrm>
              <a:off x="168" y="3222"/>
              <a:ext cx="5346" cy="231"/>
              <a:chOff x="144" y="990"/>
              <a:chExt cx="5346" cy="231"/>
            </a:xfrm>
          </p:grpSpPr>
          <p:sp>
            <p:nvSpPr>
              <p:cNvPr id="193548" name="Rectangle 16"/>
              <p:cNvSpPr>
                <a:spLocks noChangeArrowheads="1"/>
              </p:cNvSpPr>
              <p:nvPr/>
            </p:nvSpPr>
            <p:spPr bwMode="auto">
              <a:xfrm>
                <a:off x="174" y="1014"/>
                <a:ext cx="5316" cy="180"/>
              </a:xfrm>
              <a:prstGeom prst="rect">
                <a:avLst/>
              </a:prstGeom>
              <a:solidFill>
                <a:srgbClr val="336699">
                  <a:alpha val="30196"/>
                </a:srgbClr>
              </a:solidFill>
              <a:ln w="9525">
                <a:noFill/>
                <a:miter lim="800000"/>
                <a:headEnd/>
                <a:tailEnd/>
              </a:ln>
            </p:spPr>
            <p:txBody>
              <a:bodyPr wrap="none" anchor="ctr"/>
              <a:lstStyle/>
              <a:p>
                <a:endParaRPr lang="en-US">
                  <a:latin typeface="Calibri" pitchFamily="34" charset="0"/>
                </a:endParaRPr>
              </a:p>
            </p:txBody>
          </p:sp>
          <p:sp>
            <p:nvSpPr>
              <p:cNvPr id="48142" name="Text Box 17"/>
              <p:cNvSpPr txBox="1">
                <a:spLocks noChangeArrowheads="1"/>
              </p:cNvSpPr>
              <p:nvPr/>
            </p:nvSpPr>
            <p:spPr bwMode="auto">
              <a:xfrm>
                <a:off x="144" y="990"/>
                <a:ext cx="5088" cy="231"/>
              </a:xfrm>
              <a:prstGeom prst="rect">
                <a:avLst/>
              </a:prstGeom>
              <a:noFill/>
              <a:ln>
                <a:noFill/>
              </a:ln>
              <a:extLst/>
            </p:spPr>
            <p:txBody>
              <a:bodyPr>
                <a:spAutoFit/>
              </a:bodyPr>
              <a:lstStyle>
                <a:lvl1pPr eaLnBrk="0" hangingPunct="0">
                  <a:defRPr sz="2400">
                    <a:solidFill>
                      <a:schemeClr val="tx1"/>
                    </a:solidFill>
                    <a:latin typeface="Calibri" pitchFamily="34" charset="0"/>
                    <a:ea typeface="ＭＳ Ｐゴシック" charset="-128"/>
                  </a:defRPr>
                </a:lvl1pPr>
                <a:lvl2pPr marL="37931725" indent="-37474525" eaLnBrk="0" hangingPunct="0">
                  <a:defRPr sz="2400">
                    <a:solidFill>
                      <a:schemeClr val="tx1"/>
                    </a:solidFill>
                    <a:latin typeface="Calibri" pitchFamily="34" charset="0"/>
                    <a:ea typeface="ＭＳ Ｐゴシック" charset="-128"/>
                  </a:defRPr>
                </a:lvl2pPr>
                <a:lvl3pPr eaLnBrk="0" hangingPunct="0">
                  <a:defRPr sz="2400">
                    <a:solidFill>
                      <a:schemeClr val="tx1"/>
                    </a:solidFill>
                    <a:latin typeface="Calibri" pitchFamily="34" charset="0"/>
                    <a:ea typeface="ＭＳ Ｐゴシック" charset="-128"/>
                  </a:defRPr>
                </a:lvl3pPr>
                <a:lvl4pPr eaLnBrk="0" hangingPunct="0">
                  <a:defRPr sz="2400">
                    <a:solidFill>
                      <a:schemeClr val="tx1"/>
                    </a:solidFill>
                    <a:latin typeface="Calibri" pitchFamily="34" charset="0"/>
                    <a:ea typeface="ＭＳ Ｐゴシック" charset="-128"/>
                  </a:defRPr>
                </a:lvl4pPr>
                <a:lvl5pPr eaLnBrk="0" hangingPunct="0">
                  <a:defRPr sz="2400">
                    <a:solidFill>
                      <a:schemeClr val="tx1"/>
                    </a:solidFill>
                    <a:latin typeface="Calibri" pitchFamily="34" charset="0"/>
                    <a:ea typeface="ＭＳ Ｐゴシック" charset="-128"/>
                  </a:defRPr>
                </a:lvl5pPr>
                <a:lvl6pPr marL="457200" eaLnBrk="0" fontAlgn="base" hangingPunct="0">
                  <a:spcBef>
                    <a:spcPct val="0"/>
                  </a:spcBef>
                  <a:spcAft>
                    <a:spcPct val="0"/>
                  </a:spcAft>
                  <a:defRPr sz="2400">
                    <a:solidFill>
                      <a:schemeClr val="tx1"/>
                    </a:solidFill>
                    <a:latin typeface="Calibri" pitchFamily="34" charset="0"/>
                    <a:ea typeface="ＭＳ Ｐゴシック" charset="-128"/>
                  </a:defRPr>
                </a:lvl6pPr>
                <a:lvl7pPr marL="914400" eaLnBrk="0" fontAlgn="base" hangingPunct="0">
                  <a:spcBef>
                    <a:spcPct val="0"/>
                  </a:spcBef>
                  <a:spcAft>
                    <a:spcPct val="0"/>
                  </a:spcAft>
                  <a:defRPr sz="2400">
                    <a:solidFill>
                      <a:schemeClr val="tx1"/>
                    </a:solidFill>
                    <a:latin typeface="Calibri" pitchFamily="34" charset="0"/>
                    <a:ea typeface="ＭＳ Ｐゴシック" charset="-128"/>
                  </a:defRPr>
                </a:lvl7pPr>
                <a:lvl8pPr marL="1371600" eaLnBrk="0" fontAlgn="base" hangingPunct="0">
                  <a:spcBef>
                    <a:spcPct val="0"/>
                  </a:spcBef>
                  <a:spcAft>
                    <a:spcPct val="0"/>
                  </a:spcAft>
                  <a:defRPr sz="2400">
                    <a:solidFill>
                      <a:schemeClr val="tx1"/>
                    </a:solidFill>
                    <a:latin typeface="Calibri" pitchFamily="34" charset="0"/>
                    <a:ea typeface="ＭＳ Ｐゴシック" charset="-128"/>
                  </a:defRPr>
                </a:lvl8pPr>
                <a:lvl9pPr marL="18288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fontAlgn="auto" hangingPunct="1">
                  <a:spcBef>
                    <a:spcPct val="50000"/>
                  </a:spcBef>
                  <a:spcAft>
                    <a:spcPts val="0"/>
                  </a:spcAft>
                  <a:defRPr/>
                </a:pPr>
                <a:r>
                  <a:rPr lang="en-US" sz="1800">
                    <a:latin typeface="+mn-lt"/>
                    <a:cs typeface="+mn-cs"/>
                  </a:rPr>
                  <a:t>Administrative Renewal to Keep Individuals Covered and Reduce Churning</a:t>
                </a:r>
              </a:p>
            </p:txBody>
          </p:sp>
        </p:grpSp>
        <p:sp>
          <p:nvSpPr>
            <p:cNvPr id="193547" name="Rectangle 18"/>
            <p:cNvSpPr>
              <a:spLocks noChangeArrowheads="1"/>
            </p:cNvSpPr>
            <p:nvPr/>
          </p:nvSpPr>
          <p:spPr bwMode="auto">
            <a:xfrm>
              <a:off x="330" y="3450"/>
              <a:ext cx="5184" cy="301"/>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n"/>
              </a:pPr>
              <a:r>
                <a:rPr lang="en-US" sz="1500">
                  <a:latin typeface="Calibri" pitchFamily="34" charset="0"/>
                </a:rPr>
                <a:t>Exchange/Medicaid agency verifies eligibility up-front and sends notice </a:t>
              </a:r>
            </a:p>
            <a:p>
              <a:pPr marL="342900" indent="-342900" eaLnBrk="0" hangingPunct="0">
                <a:spcBef>
                  <a:spcPct val="20000"/>
                </a:spcBef>
                <a:buClr>
                  <a:schemeClr val="folHlink"/>
                </a:buClr>
                <a:buSzPct val="60000"/>
                <a:buFont typeface="Wingdings" pitchFamily="2" charset="2"/>
                <a:buChar char="n"/>
              </a:pPr>
              <a:r>
                <a:rPr lang="en-US" sz="1500">
                  <a:latin typeface="Calibri" pitchFamily="34" charset="0"/>
                </a:rPr>
                <a:t>Coverage is automatically renewed for another 12 months if all information is correct</a:t>
              </a:r>
            </a:p>
          </p:txBody>
        </p:sp>
      </p:grpSp>
      <p:sp>
        <p:nvSpPr>
          <p:cNvPr id="48138" name="Text Box 22"/>
          <p:cNvSpPr txBox="1">
            <a:spLocks noChangeArrowheads="1"/>
          </p:cNvSpPr>
          <p:nvPr/>
        </p:nvSpPr>
        <p:spPr bwMode="auto">
          <a:xfrm>
            <a:off x="1244600" y="5991225"/>
            <a:ext cx="7200900" cy="366713"/>
          </a:xfrm>
          <a:prstGeom prst="rect">
            <a:avLst/>
          </a:prstGeom>
          <a:noFill/>
          <a:ln>
            <a:noFill/>
          </a:ln>
          <a:extLst/>
        </p:spPr>
        <p:txBody>
          <a:bodyPr>
            <a:spAutoFit/>
          </a:bodyPr>
          <a:lstStyle>
            <a:lvl1pPr eaLnBrk="0" hangingPunct="0">
              <a:defRPr sz="2400">
                <a:solidFill>
                  <a:schemeClr val="tx1"/>
                </a:solidFill>
                <a:latin typeface="Calibri" pitchFamily="34" charset="0"/>
                <a:ea typeface="ＭＳ Ｐゴシック" charset="-128"/>
              </a:defRPr>
            </a:lvl1pPr>
            <a:lvl2pPr marL="37931725" indent="-37474525" eaLnBrk="0" hangingPunct="0">
              <a:defRPr sz="2400">
                <a:solidFill>
                  <a:schemeClr val="tx1"/>
                </a:solidFill>
                <a:latin typeface="Calibri" pitchFamily="34" charset="0"/>
                <a:ea typeface="ＭＳ Ｐゴシック" charset="-128"/>
              </a:defRPr>
            </a:lvl2pPr>
            <a:lvl3pPr eaLnBrk="0" hangingPunct="0">
              <a:defRPr sz="2400">
                <a:solidFill>
                  <a:schemeClr val="tx1"/>
                </a:solidFill>
                <a:latin typeface="Calibri" pitchFamily="34" charset="0"/>
                <a:ea typeface="ＭＳ Ｐゴシック" charset="-128"/>
              </a:defRPr>
            </a:lvl3pPr>
            <a:lvl4pPr eaLnBrk="0" hangingPunct="0">
              <a:defRPr sz="2400">
                <a:solidFill>
                  <a:schemeClr val="tx1"/>
                </a:solidFill>
                <a:latin typeface="Calibri" pitchFamily="34" charset="0"/>
                <a:ea typeface="ＭＳ Ｐゴシック" charset="-128"/>
              </a:defRPr>
            </a:lvl4pPr>
            <a:lvl5pPr eaLnBrk="0" hangingPunct="0">
              <a:defRPr sz="2400">
                <a:solidFill>
                  <a:schemeClr val="tx1"/>
                </a:solidFill>
                <a:latin typeface="Calibri" pitchFamily="34" charset="0"/>
                <a:ea typeface="ＭＳ Ｐゴシック" charset="-128"/>
              </a:defRPr>
            </a:lvl5pPr>
            <a:lvl6pPr marL="457200" eaLnBrk="0" fontAlgn="base" hangingPunct="0">
              <a:spcBef>
                <a:spcPct val="0"/>
              </a:spcBef>
              <a:spcAft>
                <a:spcPct val="0"/>
              </a:spcAft>
              <a:defRPr sz="2400">
                <a:solidFill>
                  <a:schemeClr val="tx1"/>
                </a:solidFill>
                <a:latin typeface="Calibri" pitchFamily="34" charset="0"/>
                <a:ea typeface="ＭＳ Ｐゴシック" charset="-128"/>
              </a:defRPr>
            </a:lvl6pPr>
            <a:lvl7pPr marL="914400" eaLnBrk="0" fontAlgn="base" hangingPunct="0">
              <a:spcBef>
                <a:spcPct val="0"/>
              </a:spcBef>
              <a:spcAft>
                <a:spcPct val="0"/>
              </a:spcAft>
              <a:defRPr sz="2400">
                <a:solidFill>
                  <a:schemeClr val="tx1"/>
                </a:solidFill>
                <a:latin typeface="Calibri" pitchFamily="34" charset="0"/>
                <a:ea typeface="ＭＳ Ｐゴシック" charset="-128"/>
              </a:defRPr>
            </a:lvl7pPr>
            <a:lvl8pPr marL="1371600" eaLnBrk="0" fontAlgn="base" hangingPunct="0">
              <a:spcBef>
                <a:spcPct val="0"/>
              </a:spcBef>
              <a:spcAft>
                <a:spcPct val="0"/>
              </a:spcAft>
              <a:defRPr sz="2400">
                <a:solidFill>
                  <a:schemeClr val="tx1"/>
                </a:solidFill>
                <a:latin typeface="Calibri" pitchFamily="34" charset="0"/>
                <a:ea typeface="ＭＳ Ｐゴシック" charset="-128"/>
              </a:defRPr>
            </a:lvl8pPr>
            <a:lvl9pPr marL="18288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fontAlgn="auto" hangingPunct="1">
              <a:spcBef>
                <a:spcPct val="50000"/>
              </a:spcBef>
              <a:spcAft>
                <a:spcPts val="0"/>
              </a:spcAft>
              <a:defRPr/>
            </a:pPr>
            <a:r>
              <a:rPr lang="en-US" sz="1800" b="1" dirty="0">
                <a:solidFill>
                  <a:srgbClr val="FF0000"/>
                </a:solidFill>
                <a:latin typeface="+mn-lt"/>
                <a:cs typeface="+mn-cs"/>
              </a:rPr>
              <a:t>*Required regardless of expansion decision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a:xfrm>
            <a:off x="533400" y="685800"/>
            <a:ext cx="8229600" cy="1143000"/>
          </a:xfrm>
        </p:spPr>
        <p:txBody>
          <a:bodyPr anchor="t"/>
          <a:lstStyle/>
          <a:p>
            <a:pPr eaLnBrk="1" hangingPunct="1"/>
            <a:r>
              <a:rPr lang="en-US" sz="3200" smtClean="0">
                <a:solidFill>
                  <a:schemeClr val="tx1"/>
                </a:solidFill>
              </a:rPr>
              <a:t>New Adults Receive Medicaid Benchmark </a:t>
            </a:r>
          </a:p>
        </p:txBody>
      </p:sp>
      <p:sp>
        <p:nvSpPr>
          <p:cNvPr id="194562" name="Rectangle 7"/>
          <p:cNvSpPr>
            <a:spLocks noGrp="1" noChangeArrowheads="1"/>
          </p:cNvSpPr>
          <p:nvPr>
            <p:ph idx="1"/>
          </p:nvPr>
        </p:nvSpPr>
        <p:spPr>
          <a:xfrm>
            <a:off x="533400" y="1524000"/>
            <a:ext cx="8734425" cy="1725613"/>
          </a:xfrm>
        </p:spPr>
        <p:txBody>
          <a:bodyPr lIns="91440" tIns="45720"/>
          <a:lstStyle/>
          <a:p>
            <a:pPr eaLnBrk="1" hangingPunct="1"/>
            <a:r>
              <a:rPr lang="en-US" sz="2000" b="1" u="sng" smtClean="0"/>
              <a:t>The Medicaid Benchmark must:</a:t>
            </a:r>
          </a:p>
          <a:p>
            <a:pPr lvl="1" eaLnBrk="1" hangingPunct="1"/>
            <a:r>
              <a:rPr lang="en-US" sz="2000" smtClean="0"/>
              <a:t>Cover all 10 essential health benefits (EHBs)</a:t>
            </a:r>
          </a:p>
          <a:p>
            <a:pPr lvl="1" eaLnBrk="1" hangingPunct="1"/>
            <a:r>
              <a:rPr lang="en-US" sz="2000" smtClean="0"/>
              <a:t>Meet mental health parity</a:t>
            </a:r>
          </a:p>
          <a:p>
            <a:pPr lvl="1" eaLnBrk="1" hangingPunct="1"/>
            <a:r>
              <a:rPr lang="en-US" sz="2000" smtClean="0"/>
              <a:t>Cover non-emergency medical transportation </a:t>
            </a:r>
          </a:p>
          <a:p>
            <a:pPr lvl="1" eaLnBrk="1" hangingPunct="1"/>
            <a:r>
              <a:rPr lang="en-US" sz="2000" smtClean="0"/>
              <a:t>Cover Early Periodic Screening, Diagnosis and Treatment (EPSDT)</a:t>
            </a:r>
          </a:p>
          <a:p>
            <a:pPr lvl="1" eaLnBrk="1" hangingPunct="1">
              <a:buFont typeface="Wingdings" pitchFamily="2" charset="2"/>
              <a:buNone/>
            </a:pPr>
            <a:endParaRPr lang="en-US" sz="2000" smtClean="0"/>
          </a:p>
          <a:p>
            <a:pPr eaLnBrk="1" hangingPunct="1"/>
            <a:r>
              <a:rPr lang="en-US" sz="2000" b="1" u="sng" smtClean="0"/>
              <a:t>The Medicaid Benchmark may</a:t>
            </a:r>
            <a:r>
              <a:rPr lang="en-US" sz="2000" smtClean="0"/>
              <a:t>:</a:t>
            </a:r>
          </a:p>
          <a:p>
            <a:pPr lvl="1" eaLnBrk="1" hangingPunct="1"/>
            <a:r>
              <a:rPr lang="en-US" sz="2000" smtClean="0"/>
              <a:t>Align with existing Medicaid benefit package</a:t>
            </a:r>
          </a:p>
          <a:p>
            <a:pPr lvl="1" eaLnBrk="1" hangingPunct="1"/>
            <a:r>
              <a:rPr lang="en-US" sz="2000" smtClean="0"/>
              <a:t>Differ for different eligibility groups</a:t>
            </a:r>
          </a:p>
          <a:p>
            <a:pPr lvl="1" eaLnBrk="1" hangingPunct="1"/>
            <a:r>
              <a:rPr lang="en-US" sz="2000" smtClean="0"/>
              <a:t>Be different for: (1) healthy adults, and (2) medically frail adults</a:t>
            </a:r>
          </a:p>
        </p:txBody>
      </p:sp>
      <p:sp>
        <p:nvSpPr>
          <p:cNvPr id="2" name="Slide Number Placeholder 1"/>
          <p:cNvSpPr>
            <a:spLocks noGrp="1"/>
          </p:cNvSpPr>
          <p:nvPr>
            <p:ph type="sldNum" sz="quarter" idx="12"/>
          </p:nvPr>
        </p:nvSpPr>
        <p:spPr/>
        <p:txBody>
          <a:bodyPr/>
          <a:lstStyle/>
          <a:p>
            <a:pPr>
              <a:defRPr/>
            </a:pPr>
            <a:fld id="{568BDF77-9D32-4A0A-803E-C1535B3CF730}"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2"/>
          <p:cNvSpPr>
            <a:spLocks noGrp="1"/>
          </p:cNvSpPr>
          <p:nvPr>
            <p:ph type="title"/>
          </p:nvPr>
        </p:nvSpPr>
        <p:spPr>
          <a:xfrm>
            <a:off x="533400" y="533400"/>
            <a:ext cx="8183563" cy="609600"/>
          </a:xfrm>
        </p:spPr>
        <p:txBody>
          <a:bodyPr/>
          <a:lstStyle/>
          <a:p>
            <a:pPr eaLnBrk="1" hangingPunct="1"/>
            <a:r>
              <a:rPr lang="en-US" smtClean="0">
                <a:solidFill>
                  <a:schemeClr val="tx1"/>
                </a:solidFill>
              </a:rPr>
              <a:t>10 Categorical Essential Health Benefits</a:t>
            </a:r>
          </a:p>
        </p:txBody>
      </p:sp>
      <p:sp>
        <p:nvSpPr>
          <p:cNvPr id="2" name="Slide Number Placeholder 1"/>
          <p:cNvSpPr>
            <a:spLocks noGrp="1"/>
          </p:cNvSpPr>
          <p:nvPr>
            <p:ph type="sldNum" sz="quarter" idx="12"/>
          </p:nvPr>
        </p:nvSpPr>
        <p:spPr/>
        <p:txBody>
          <a:bodyPr/>
          <a:lstStyle/>
          <a:p>
            <a:pPr>
              <a:defRPr/>
            </a:pPr>
            <a:fld id="{43BB7400-51E1-4C13-98A5-84F53E13B58A}" type="slidenum">
              <a:rPr lang="en-US" smtClean="0"/>
              <a:pPr>
                <a:defRPr/>
              </a:pPr>
              <a:t>58</a:t>
            </a:fld>
            <a:endParaRPr lang="en-US"/>
          </a:p>
        </p:txBody>
      </p:sp>
      <p:pic>
        <p:nvPicPr>
          <p:cNvPr id="195587" name="Picture 6" descr="1"/>
          <p:cNvPicPr>
            <a:picLocks noChangeAspect="1" noChangeArrowheads="1"/>
          </p:cNvPicPr>
          <p:nvPr/>
        </p:nvPicPr>
        <p:blipFill>
          <a:blip r:embed="rId2" cstate="print"/>
          <a:srcRect/>
          <a:stretch>
            <a:fillRect/>
          </a:stretch>
        </p:blipFill>
        <p:spPr bwMode="auto">
          <a:xfrm>
            <a:off x="533400" y="1219200"/>
            <a:ext cx="8077200" cy="5221288"/>
          </a:xfrm>
          <a:prstGeom prst="rect">
            <a:avLst/>
          </a:prstGeom>
          <a:noFill/>
          <a:ln w="9525">
            <a:noFill/>
            <a:miter lim="800000"/>
            <a:headEnd/>
            <a:tailEnd/>
          </a:ln>
        </p:spPr>
      </p:pic>
      <p:sp>
        <p:nvSpPr>
          <p:cNvPr id="195588" name="Rectangle 8"/>
          <p:cNvSpPr>
            <a:spLocks noChangeArrowheads="1"/>
          </p:cNvSpPr>
          <p:nvPr/>
        </p:nvSpPr>
        <p:spPr bwMode="auto">
          <a:xfrm>
            <a:off x="533400" y="6308725"/>
            <a:ext cx="8077200" cy="396875"/>
          </a:xfrm>
          <a:prstGeom prst="rect">
            <a:avLst/>
          </a:prstGeom>
          <a:noFill/>
          <a:ln w="9525">
            <a:noFill/>
            <a:miter lim="800000"/>
            <a:headEnd/>
            <a:tailEnd/>
          </a:ln>
        </p:spPr>
        <p:txBody>
          <a:bodyPr>
            <a:spAutoFit/>
          </a:bodyPr>
          <a:lstStyle/>
          <a:p>
            <a:r>
              <a:rPr lang="ja-JP" altLang="en-US" sz="1000">
                <a:ea typeface="ＭＳ Ｐゴシック" pitchFamily="34" charset="-128"/>
              </a:rPr>
              <a:t>“</a:t>
            </a:r>
            <a:r>
              <a:rPr lang="en-US" altLang="ja-JP" sz="1000">
                <a:ea typeface="ＭＳ Ｐゴシック" pitchFamily="34" charset="-128"/>
              </a:rPr>
              <a:t>Health Policy Brief: Essential Health Benefits," </a:t>
            </a:r>
            <a:r>
              <a:rPr lang="en-US" altLang="ja-JP" sz="1000" i="1">
                <a:ea typeface="ＭＳ Ｐゴシック" pitchFamily="34" charset="-128"/>
              </a:rPr>
              <a:t>Health Affairs</a:t>
            </a:r>
            <a:r>
              <a:rPr lang="en-US" altLang="ja-JP" sz="1000">
                <a:ea typeface="ＭＳ Ｐゴシック" pitchFamily="34" charset="-128"/>
              </a:rPr>
              <a:t>, April 25, 2012.</a:t>
            </a:r>
            <a:br>
              <a:rPr lang="en-US" altLang="ja-JP" sz="1000">
                <a:ea typeface="ＭＳ Ｐゴシック" pitchFamily="34" charset="-128"/>
              </a:rPr>
            </a:br>
            <a:r>
              <a:rPr lang="en-US" altLang="ja-JP" sz="1000">
                <a:ea typeface="ＭＳ Ｐゴシック" pitchFamily="34" charset="-128"/>
              </a:rPr>
              <a:t> http://www.healthaffairs.org/healthpolicybriefs/</a:t>
            </a:r>
            <a:endParaRPr lang="en-US" sz="10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ChangeArrowheads="1"/>
          </p:cNvSpPr>
          <p:nvPr/>
        </p:nvSpPr>
        <p:spPr bwMode="auto">
          <a:xfrm>
            <a:off x="533400" y="492125"/>
            <a:ext cx="8677275" cy="1143000"/>
          </a:xfrm>
          <a:prstGeom prst="rect">
            <a:avLst/>
          </a:prstGeom>
          <a:noFill/>
          <a:ln w="9525">
            <a:noFill/>
            <a:miter lim="800000"/>
            <a:headEnd/>
            <a:tailEnd/>
          </a:ln>
        </p:spPr>
        <p:txBody>
          <a:bodyPr/>
          <a:lstStyle/>
          <a:p>
            <a:pPr eaLnBrk="0" hangingPunct="0"/>
            <a:r>
              <a:rPr lang="en-US" sz="3600" b="1">
                <a:solidFill>
                  <a:schemeClr val="accent1"/>
                </a:solidFill>
                <a:latin typeface="Calibri" pitchFamily="34" charset="0"/>
              </a:rPr>
              <a:t>Fiscal Implications of Expanding Medicaid</a:t>
            </a:r>
          </a:p>
        </p:txBody>
      </p:sp>
      <p:sp>
        <p:nvSpPr>
          <p:cNvPr id="196610" name="Rectangle 9"/>
          <p:cNvSpPr>
            <a:spLocks noGrp="1" noChangeArrowheads="1"/>
          </p:cNvSpPr>
          <p:nvPr>
            <p:ph idx="1"/>
          </p:nvPr>
        </p:nvSpPr>
        <p:spPr>
          <a:xfrm>
            <a:off x="381000" y="1063625"/>
            <a:ext cx="8382000" cy="4554538"/>
          </a:xfrm>
        </p:spPr>
        <p:txBody>
          <a:bodyPr lIns="91440" tIns="45720"/>
          <a:lstStyle/>
          <a:p>
            <a:pPr eaLnBrk="1" hangingPunct="1"/>
            <a:r>
              <a:rPr lang="en-US" sz="2000" b="1" smtClean="0"/>
              <a:t>The cost of covering newly eligible adults with the benchmark package of benefits, considering:</a:t>
            </a:r>
          </a:p>
          <a:p>
            <a:pPr lvl="1" eaLnBrk="1" hangingPunct="1"/>
            <a:r>
              <a:rPr lang="en-US" sz="1800" smtClean="0"/>
              <a:t>Number of newly eligible who enroll -- no means-tested program ever achieves 100% take-up</a:t>
            </a:r>
          </a:p>
          <a:p>
            <a:pPr lvl="1" eaLnBrk="1" hangingPunct="1"/>
            <a:r>
              <a:rPr lang="en-US" sz="1800" smtClean="0"/>
              <a:t>Per member per year costs of newly eligible -- newly eligible persons tend to be lower-risk  </a:t>
            </a:r>
          </a:p>
          <a:p>
            <a:pPr lvl="1" eaLnBrk="1" hangingPunct="1"/>
            <a:r>
              <a:rPr lang="en-US" sz="1800" smtClean="0"/>
              <a:t>Fully federally funded from 2014-2016, with federal funding decreasing to 90% of costs in 2020 and remains at 90% thereafter </a:t>
            </a:r>
            <a:endParaRPr lang="en-US" sz="2000" b="1" smtClean="0"/>
          </a:p>
          <a:p>
            <a:pPr eaLnBrk="1" hangingPunct="1"/>
            <a:r>
              <a:rPr lang="en-US" sz="2000" b="1" smtClean="0"/>
              <a:t>The potential State savings from current Medicaid and state/locally-funded services, and additional State revenues, including:</a:t>
            </a:r>
          </a:p>
          <a:p>
            <a:pPr lvl="1" eaLnBrk="1" hangingPunct="1"/>
            <a:r>
              <a:rPr lang="en-US" sz="1800" smtClean="0"/>
              <a:t>Current Medicaid populations move to new adult group with enhanced federal match </a:t>
            </a:r>
          </a:p>
          <a:p>
            <a:pPr lvl="1" eaLnBrk="1" hangingPunct="1"/>
            <a:r>
              <a:rPr lang="en-US" sz="1800" smtClean="0"/>
              <a:t>Costs of State-funded programs for the uninsured (e.g. mental health/substance abuse programs) will go down as population gains Medicaid coverage</a:t>
            </a:r>
          </a:p>
          <a:p>
            <a:pPr lvl="1" eaLnBrk="1" hangingPunct="1"/>
            <a:r>
              <a:rPr lang="en-US" sz="1800" smtClean="0"/>
              <a:t>State revenue increases from provider/insurer assessments &amp; general business taxes on new Medicaid revenue</a:t>
            </a:r>
            <a:endParaRPr lang="en-US" sz="1000" smtClean="0"/>
          </a:p>
          <a:p>
            <a:pPr lvl="1" eaLnBrk="1" hangingPunct="1"/>
            <a:endParaRPr lang="en-US" sz="1800" smtClean="0"/>
          </a:p>
        </p:txBody>
      </p:sp>
      <p:sp>
        <p:nvSpPr>
          <p:cNvPr id="2" name="Slide Number Placeholder 1"/>
          <p:cNvSpPr>
            <a:spLocks noGrp="1"/>
          </p:cNvSpPr>
          <p:nvPr>
            <p:ph type="sldNum" sz="quarter" idx="12"/>
          </p:nvPr>
        </p:nvSpPr>
        <p:spPr/>
        <p:txBody>
          <a:bodyPr/>
          <a:lstStyle/>
          <a:p>
            <a:pPr>
              <a:defRPr/>
            </a:pPr>
            <a:fld id="{AB9122C3-1892-4D04-BB61-C76EEF55BF03}"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tx1">
              <a:lumMod val="75000"/>
              <a:lumOff val="25000"/>
            </a:schemeClr>
          </a:solidFill>
        </p:spPr>
        <p:txBody>
          <a:bodyPr>
            <a:normAutofit/>
          </a:bodyPr>
          <a:lstStyle/>
          <a:p>
            <a:pPr eaLnBrk="1" fontAlgn="auto" hangingPunct="1">
              <a:spcAft>
                <a:spcPts val="0"/>
              </a:spcAft>
              <a:defRPr/>
            </a:pPr>
            <a:r>
              <a:rPr lang="en-US" dirty="0" smtClean="0">
                <a:solidFill>
                  <a:srgbClr val="FFC000"/>
                </a:solidFill>
                <a:effectLst>
                  <a:outerShdw blurRad="38100" dist="38100" dir="2700000" algn="tl">
                    <a:srgbClr val="000000">
                      <a:alpha val="43137"/>
                    </a:srgbClr>
                  </a:outerShdw>
                </a:effectLst>
              </a:rPr>
              <a:t>This Slide Deck is Your Toolkit</a:t>
            </a:r>
            <a:endParaRPr lang="en-US" dirty="0">
              <a:solidFill>
                <a:srgbClr val="FFC000"/>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838200" y="3962400"/>
            <a:ext cx="7772400" cy="1371600"/>
          </a:xfrm>
        </p:spPr>
        <p:txBody>
          <a:bodyPr>
            <a:normAutofit fontScale="77500" lnSpcReduction="20000"/>
          </a:bodyPr>
          <a:lstStyle/>
          <a:p>
            <a:pPr eaLnBrk="1" fontAlgn="auto" hangingPunct="1">
              <a:spcAft>
                <a:spcPts val="0"/>
              </a:spcAft>
              <a:buFont typeface="Wingdings 2"/>
              <a:buNone/>
              <a:defRPr/>
            </a:pPr>
            <a:r>
              <a:rPr lang="en-US" b="1" dirty="0" smtClean="0"/>
              <a:t>Please provide your email address and a copy of this presentation will be sent to you following the conference.</a:t>
            </a:r>
          </a:p>
          <a:p>
            <a:pPr eaLnBrk="1" fontAlgn="auto" hangingPunct="1">
              <a:spcAft>
                <a:spcPts val="0"/>
              </a:spcAft>
              <a:buFont typeface="Wingdings 2"/>
              <a:buNone/>
              <a:defRPr/>
            </a:pPr>
            <a:endParaRPr lang="en-US" b="1" dirty="0"/>
          </a:p>
          <a:p>
            <a:pPr eaLnBrk="1" fontAlgn="auto" hangingPunct="1">
              <a:spcAft>
                <a:spcPts val="0"/>
              </a:spcAft>
              <a:buFont typeface="Wingdings 2"/>
              <a:buNone/>
              <a:defRPr/>
            </a:pPr>
            <a:r>
              <a:rPr lang="en-US" b="1" dirty="0" smtClean="0"/>
              <a:t>You may also request a copy by emailing </a:t>
            </a:r>
            <a:r>
              <a:rPr lang="en-US" b="1" dirty="0" smtClean="0">
                <a:solidFill>
                  <a:schemeClr val="accent2"/>
                </a:solidFill>
                <a:hlinkClick r:id="rId2"/>
              </a:rPr>
              <a:t>kimc@llaa.org</a:t>
            </a:r>
            <a:r>
              <a:rPr lang="en-US" b="1" dirty="0" smtClean="0"/>
              <a:t>.  </a:t>
            </a:r>
            <a:endParaRPr lang="en-US" b="1" dirty="0"/>
          </a:p>
        </p:txBody>
      </p:sp>
      <p:sp>
        <p:nvSpPr>
          <p:cNvPr id="2" name="Slide Number Placeholder 1"/>
          <p:cNvSpPr>
            <a:spLocks noGrp="1"/>
          </p:cNvSpPr>
          <p:nvPr>
            <p:ph type="sldNum" sz="quarter" idx="12"/>
          </p:nvPr>
        </p:nvSpPr>
        <p:spPr/>
        <p:txBody>
          <a:bodyPr/>
          <a:lstStyle/>
          <a:p>
            <a:pPr>
              <a:defRPr/>
            </a:pPr>
            <a:fld id="{0B8A56E5-B313-49C9-A0F8-67AC8DC8B038}" type="slidenum">
              <a:rPr lang="en-US" smtClean="0"/>
              <a:pPr>
                <a:defRPr/>
              </a:pPr>
              <a:t>6</a:t>
            </a:fld>
            <a:endParaRPr lang="en-US"/>
          </a:p>
        </p:txBody>
      </p:sp>
      <p:pic>
        <p:nvPicPr>
          <p:cNvPr id="43012" name="Picture 2" descr="http://cdblog.centraldesktop.com/Workspace%20Toolkit.jpg"/>
          <p:cNvPicPr>
            <a:picLocks noChangeAspect="1" noChangeArrowheads="1"/>
          </p:cNvPicPr>
          <p:nvPr/>
        </p:nvPicPr>
        <p:blipFill>
          <a:blip r:embed="rId3" cstate="print"/>
          <a:srcRect/>
          <a:stretch>
            <a:fillRect/>
          </a:stretch>
        </p:blipFill>
        <p:spPr bwMode="auto">
          <a:xfrm>
            <a:off x="990600" y="652463"/>
            <a:ext cx="2971800"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ChangeArrowheads="1"/>
          </p:cNvSpPr>
          <p:nvPr/>
        </p:nvSpPr>
        <p:spPr bwMode="auto">
          <a:xfrm>
            <a:off x="533400" y="492125"/>
            <a:ext cx="8677275" cy="1143000"/>
          </a:xfrm>
          <a:prstGeom prst="rect">
            <a:avLst/>
          </a:prstGeom>
          <a:noFill/>
          <a:ln w="9525">
            <a:noFill/>
            <a:miter lim="800000"/>
            <a:headEnd/>
            <a:tailEnd/>
          </a:ln>
        </p:spPr>
        <p:txBody>
          <a:bodyPr/>
          <a:lstStyle/>
          <a:p>
            <a:pPr eaLnBrk="0" hangingPunct="0"/>
            <a:r>
              <a:rPr lang="en-US" sz="3600" b="1">
                <a:solidFill>
                  <a:schemeClr val="accent1"/>
                </a:solidFill>
                <a:latin typeface="Calibri" pitchFamily="34" charset="0"/>
              </a:rPr>
              <a:t>Fiscal Implications of Expanding Medicaid</a:t>
            </a:r>
          </a:p>
        </p:txBody>
      </p:sp>
      <p:sp>
        <p:nvSpPr>
          <p:cNvPr id="200706" name="Rectangle 9"/>
          <p:cNvSpPr>
            <a:spLocks noGrp="1" noChangeArrowheads="1"/>
          </p:cNvSpPr>
          <p:nvPr>
            <p:ph idx="1"/>
          </p:nvPr>
        </p:nvSpPr>
        <p:spPr>
          <a:xfrm>
            <a:off x="381000" y="1266825"/>
            <a:ext cx="8382000" cy="4554538"/>
          </a:xfrm>
        </p:spPr>
        <p:txBody>
          <a:bodyPr lIns="91440" tIns="45720"/>
          <a:lstStyle/>
          <a:p>
            <a:pPr eaLnBrk="1" hangingPunct="1"/>
            <a:r>
              <a:rPr lang="en-US" sz="2400" b="1" smtClean="0"/>
              <a:t>The broader economic value of additional health care dollars to the health care system and the State economy, including:</a:t>
            </a:r>
          </a:p>
          <a:p>
            <a:pPr lvl="1" eaLnBrk="1" hangingPunct="1"/>
            <a:r>
              <a:rPr lang="en-US" sz="2000" smtClean="0"/>
              <a:t>Reduced number of uninsured (increased access to care, fewer medical bankruptcies)</a:t>
            </a:r>
          </a:p>
          <a:p>
            <a:pPr lvl="1" eaLnBrk="1" hangingPunct="1"/>
            <a:r>
              <a:rPr lang="en-US" sz="2000" smtClean="0"/>
              <a:t>Increased revenue for providers</a:t>
            </a:r>
          </a:p>
          <a:p>
            <a:pPr lvl="1" eaLnBrk="1" hangingPunct="1"/>
            <a:r>
              <a:rPr lang="en-US" sz="2000" smtClean="0"/>
              <a:t>Increased employment in the health care sector</a:t>
            </a:r>
          </a:p>
          <a:p>
            <a:pPr lvl="1" eaLnBrk="1" hangingPunct="1"/>
            <a:endParaRPr lang="en-US" sz="2000" smtClean="0"/>
          </a:p>
        </p:txBody>
      </p:sp>
      <p:sp>
        <p:nvSpPr>
          <p:cNvPr id="2" name="Slide Number Placeholder 1"/>
          <p:cNvSpPr>
            <a:spLocks noGrp="1"/>
          </p:cNvSpPr>
          <p:nvPr>
            <p:ph type="sldNum" sz="quarter" idx="12"/>
          </p:nvPr>
        </p:nvSpPr>
        <p:spPr/>
        <p:txBody>
          <a:bodyPr/>
          <a:lstStyle/>
          <a:p>
            <a:pPr>
              <a:defRPr/>
            </a:pPr>
            <a:fld id="{641B6C6A-83C6-4248-BF04-AC28C47C5853}"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1BAFA8A-F926-46D5-A8D8-9E20FD67D95C}" type="slidenum">
              <a:rPr lang="en-US" smtClean="0"/>
              <a:pPr>
                <a:defRPr/>
              </a:pPr>
              <a:t>61</a:t>
            </a:fld>
            <a:endParaRPr lang="en-US"/>
          </a:p>
        </p:txBody>
      </p:sp>
      <p:pic>
        <p:nvPicPr>
          <p:cNvPr id="198658" name="Picture 3"/>
          <p:cNvPicPr>
            <a:picLocks noChangeAspect="1" noChangeArrowheads="1"/>
          </p:cNvPicPr>
          <p:nvPr/>
        </p:nvPicPr>
        <p:blipFill>
          <a:blip r:embed="rId2" cstate="print"/>
          <a:srcRect/>
          <a:stretch>
            <a:fillRect/>
          </a:stretch>
        </p:blipFill>
        <p:spPr bwMode="auto">
          <a:xfrm>
            <a:off x="1676400" y="152400"/>
            <a:ext cx="5715000" cy="6319838"/>
          </a:xfrm>
          <a:prstGeom prst="rect">
            <a:avLst/>
          </a:prstGeom>
          <a:noFill/>
          <a:ln w="9525">
            <a:noFill/>
            <a:miter lim="800000"/>
            <a:headEnd/>
            <a:tailEnd/>
          </a:ln>
        </p:spPr>
      </p:pic>
      <p:pic>
        <p:nvPicPr>
          <p:cNvPr id="198659" name="Picture 2" descr="http://cdblog.centraldesktop.com/Workspace%20Toolkit.jpg"/>
          <p:cNvPicPr>
            <a:picLocks noChangeAspect="1" noChangeArrowheads="1"/>
          </p:cNvPicPr>
          <p:nvPr/>
        </p:nvPicPr>
        <p:blipFill>
          <a:blip r:embed="rId3" cstate="print"/>
          <a:srcRect/>
          <a:stretch>
            <a:fillRect/>
          </a:stretch>
        </p:blipFill>
        <p:spPr bwMode="auto">
          <a:xfrm>
            <a:off x="8153400" y="152400"/>
            <a:ext cx="795337"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ChangeArrowheads="1"/>
          </p:cNvSpPr>
          <p:nvPr/>
        </p:nvSpPr>
        <p:spPr bwMode="auto">
          <a:xfrm>
            <a:off x="885825" y="531813"/>
            <a:ext cx="8077200" cy="1143000"/>
          </a:xfrm>
          <a:prstGeom prst="rect">
            <a:avLst/>
          </a:prstGeom>
          <a:noFill/>
          <a:ln w="9525">
            <a:noFill/>
            <a:miter lim="800000"/>
            <a:headEnd/>
            <a:tailEnd/>
          </a:ln>
        </p:spPr>
        <p:txBody>
          <a:bodyPr/>
          <a:lstStyle/>
          <a:p>
            <a:pPr eaLnBrk="0" hangingPunct="0"/>
            <a:r>
              <a:rPr lang="en-US" sz="4000" b="1">
                <a:solidFill>
                  <a:schemeClr val="accent1"/>
                </a:solidFill>
                <a:latin typeface="Calibri" pitchFamily="34" charset="0"/>
              </a:rPr>
              <a:t>Costs of Not Expanding Medicaid</a:t>
            </a:r>
          </a:p>
        </p:txBody>
      </p:sp>
      <p:sp>
        <p:nvSpPr>
          <p:cNvPr id="199682" name="Line 3"/>
          <p:cNvSpPr>
            <a:spLocks noChangeShapeType="1"/>
          </p:cNvSpPr>
          <p:nvPr/>
        </p:nvSpPr>
        <p:spPr bwMode="auto">
          <a:xfrm>
            <a:off x="4552950" y="1400175"/>
            <a:ext cx="0" cy="4686300"/>
          </a:xfrm>
          <a:prstGeom prst="line">
            <a:avLst/>
          </a:prstGeom>
          <a:noFill/>
          <a:ln w="38100">
            <a:solidFill>
              <a:srgbClr val="336699"/>
            </a:solidFill>
            <a:round/>
            <a:headEnd/>
            <a:tailEnd/>
          </a:ln>
        </p:spPr>
        <p:txBody>
          <a:bodyPr/>
          <a:lstStyle/>
          <a:p>
            <a:endParaRPr lang="en-US"/>
          </a:p>
        </p:txBody>
      </p:sp>
      <p:sp>
        <p:nvSpPr>
          <p:cNvPr id="199683" name="Line 4"/>
          <p:cNvSpPr>
            <a:spLocks noChangeShapeType="1"/>
          </p:cNvSpPr>
          <p:nvPr/>
        </p:nvSpPr>
        <p:spPr bwMode="auto">
          <a:xfrm>
            <a:off x="219075" y="3581400"/>
            <a:ext cx="8439150" cy="0"/>
          </a:xfrm>
          <a:prstGeom prst="line">
            <a:avLst/>
          </a:prstGeom>
          <a:noFill/>
          <a:ln w="38100">
            <a:solidFill>
              <a:srgbClr val="336699"/>
            </a:solidFill>
            <a:round/>
            <a:headEnd/>
            <a:tailEnd/>
          </a:ln>
        </p:spPr>
        <p:txBody>
          <a:bodyPr/>
          <a:lstStyle/>
          <a:p>
            <a:endParaRPr lang="en-US"/>
          </a:p>
        </p:txBody>
      </p:sp>
      <p:pic>
        <p:nvPicPr>
          <p:cNvPr id="199684" name="Picture 8" descr="canstock0278235"/>
          <p:cNvPicPr>
            <a:picLocks noChangeAspect="1" noChangeArrowheads="1"/>
          </p:cNvPicPr>
          <p:nvPr/>
        </p:nvPicPr>
        <p:blipFill>
          <a:blip r:embed="rId2" cstate="print"/>
          <a:srcRect/>
          <a:stretch>
            <a:fillRect/>
          </a:stretch>
        </p:blipFill>
        <p:spPr bwMode="auto">
          <a:xfrm>
            <a:off x="244475" y="1541463"/>
            <a:ext cx="760413" cy="760412"/>
          </a:xfrm>
          <a:prstGeom prst="rect">
            <a:avLst/>
          </a:prstGeom>
          <a:noFill/>
          <a:ln w="9525">
            <a:noFill/>
            <a:miter lim="800000"/>
            <a:headEnd/>
            <a:tailEnd/>
          </a:ln>
        </p:spPr>
      </p:pic>
      <p:sp>
        <p:nvSpPr>
          <p:cNvPr id="199685" name="Oval 6"/>
          <p:cNvSpPr>
            <a:spLocks noChangeArrowheads="1"/>
          </p:cNvSpPr>
          <p:nvPr/>
        </p:nvSpPr>
        <p:spPr bwMode="auto">
          <a:xfrm>
            <a:off x="114300" y="1390650"/>
            <a:ext cx="1028700" cy="1095375"/>
          </a:xfrm>
          <a:prstGeom prst="ellipse">
            <a:avLst/>
          </a:prstGeom>
          <a:noFill/>
          <a:ln w="63500">
            <a:solidFill>
              <a:srgbClr val="336699"/>
            </a:solidFill>
            <a:round/>
            <a:headEnd/>
            <a:tailEnd/>
          </a:ln>
        </p:spPr>
        <p:txBody>
          <a:bodyPr wrap="none" anchor="ctr"/>
          <a:lstStyle/>
          <a:p>
            <a:endParaRPr lang="en-US">
              <a:latin typeface="Calibri" pitchFamily="34" charset="0"/>
            </a:endParaRPr>
          </a:p>
        </p:txBody>
      </p:sp>
      <p:sp>
        <p:nvSpPr>
          <p:cNvPr id="199686" name="Oval 7"/>
          <p:cNvSpPr>
            <a:spLocks noChangeArrowheads="1"/>
          </p:cNvSpPr>
          <p:nvPr/>
        </p:nvSpPr>
        <p:spPr bwMode="auto">
          <a:xfrm>
            <a:off x="7934325" y="1390650"/>
            <a:ext cx="1028700" cy="1095375"/>
          </a:xfrm>
          <a:prstGeom prst="ellipse">
            <a:avLst/>
          </a:prstGeom>
          <a:noFill/>
          <a:ln w="63500">
            <a:solidFill>
              <a:srgbClr val="336699"/>
            </a:solidFill>
            <a:round/>
            <a:headEnd/>
            <a:tailEnd/>
          </a:ln>
        </p:spPr>
        <p:txBody>
          <a:bodyPr wrap="none" anchor="ctr"/>
          <a:lstStyle/>
          <a:p>
            <a:endParaRPr lang="en-US">
              <a:latin typeface="Calibri" pitchFamily="34" charset="0"/>
            </a:endParaRPr>
          </a:p>
        </p:txBody>
      </p:sp>
      <p:sp>
        <p:nvSpPr>
          <p:cNvPr id="199687" name="Oval 8"/>
          <p:cNvSpPr>
            <a:spLocks noChangeArrowheads="1"/>
          </p:cNvSpPr>
          <p:nvPr/>
        </p:nvSpPr>
        <p:spPr bwMode="auto">
          <a:xfrm>
            <a:off x="7934325" y="4972050"/>
            <a:ext cx="1028700" cy="1095375"/>
          </a:xfrm>
          <a:prstGeom prst="ellipse">
            <a:avLst/>
          </a:prstGeom>
          <a:noFill/>
          <a:ln w="63500">
            <a:solidFill>
              <a:srgbClr val="336699"/>
            </a:solidFill>
            <a:round/>
            <a:headEnd/>
            <a:tailEnd/>
          </a:ln>
        </p:spPr>
        <p:txBody>
          <a:bodyPr wrap="none" anchor="ctr"/>
          <a:lstStyle/>
          <a:p>
            <a:endParaRPr lang="en-US">
              <a:latin typeface="Calibri" pitchFamily="34" charset="0"/>
            </a:endParaRPr>
          </a:p>
        </p:txBody>
      </p:sp>
      <p:sp>
        <p:nvSpPr>
          <p:cNvPr id="199688" name="Oval 9"/>
          <p:cNvSpPr>
            <a:spLocks noChangeArrowheads="1"/>
          </p:cNvSpPr>
          <p:nvPr/>
        </p:nvSpPr>
        <p:spPr bwMode="auto">
          <a:xfrm>
            <a:off x="114300" y="4972050"/>
            <a:ext cx="1028700" cy="1095375"/>
          </a:xfrm>
          <a:prstGeom prst="ellipse">
            <a:avLst/>
          </a:prstGeom>
          <a:noFill/>
          <a:ln w="63500">
            <a:solidFill>
              <a:srgbClr val="336699"/>
            </a:solidFill>
            <a:round/>
            <a:headEnd/>
            <a:tailEnd/>
          </a:ln>
        </p:spPr>
        <p:txBody>
          <a:bodyPr wrap="none" anchor="ctr"/>
          <a:lstStyle/>
          <a:p>
            <a:endParaRPr lang="en-US">
              <a:latin typeface="Calibri" pitchFamily="34" charset="0"/>
            </a:endParaRPr>
          </a:p>
        </p:txBody>
      </p:sp>
      <p:pic>
        <p:nvPicPr>
          <p:cNvPr id="199689" name="Picture 10" descr="Briefcase icon">
            <a:hlinkClick r:id="rId3"/>
          </p:cNvPr>
          <p:cNvPicPr>
            <a:picLocks noChangeAspect="1" noChangeArrowheads="1"/>
          </p:cNvPicPr>
          <p:nvPr/>
        </p:nvPicPr>
        <p:blipFill>
          <a:blip r:embed="rId4" cstate="print"/>
          <a:srcRect/>
          <a:stretch>
            <a:fillRect/>
          </a:stretch>
        </p:blipFill>
        <p:spPr bwMode="auto">
          <a:xfrm>
            <a:off x="257175" y="5162550"/>
            <a:ext cx="752475" cy="752475"/>
          </a:xfrm>
          <a:prstGeom prst="rect">
            <a:avLst/>
          </a:prstGeom>
          <a:noFill/>
          <a:ln w="9525">
            <a:noFill/>
            <a:miter lim="800000"/>
            <a:headEnd/>
            <a:tailEnd/>
          </a:ln>
        </p:spPr>
      </p:pic>
      <p:pic>
        <p:nvPicPr>
          <p:cNvPr id="199690" name="Picture 11" descr="Devices computer laptop icon">
            <a:hlinkClick r:id="rId5"/>
          </p:cNvPr>
          <p:cNvPicPr>
            <a:picLocks noChangeAspect="1" noChangeArrowheads="1"/>
          </p:cNvPicPr>
          <p:nvPr/>
        </p:nvPicPr>
        <p:blipFill>
          <a:blip r:embed="rId6" cstate="print"/>
          <a:srcRect/>
          <a:stretch>
            <a:fillRect/>
          </a:stretch>
        </p:blipFill>
        <p:spPr bwMode="auto">
          <a:xfrm>
            <a:off x="8105775" y="5143500"/>
            <a:ext cx="723900" cy="723900"/>
          </a:xfrm>
          <a:prstGeom prst="rect">
            <a:avLst/>
          </a:prstGeom>
          <a:noFill/>
          <a:ln w="9525">
            <a:noFill/>
            <a:miter lim="800000"/>
            <a:headEnd/>
            <a:tailEnd/>
          </a:ln>
        </p:spPr>
      </p:pic>
      <p:pic>
        <p:nvPicPr>
          <p:cNvPr id="199691" name="Picture 12"/>
          <p:cNvPicPr>
            <a:picLocks noChangeAspect="1" noChangeArrowheads="1"/>
          </p:cNvPicPr>
          <p:nvPr/>
        </p:nvPicPr>
        <p:blipFill>
          <a:blip r:embed="rId7" cstate="print"/>
          <a:srcRect/>
          <a:stretch>
            <a:fillRect/>
          </a:stretch>
        </p:blipFill>
        <p:spPr bwMode="auto">
          <a:xfrm rot="-5400000">
            <a:off x="8326438" y="5280025"/>
            <a:ext cx="280987" cy="239713"/>
          </a:xfrm>
          <a:prstGeom prst="rect">
            <a:avLst/>
          </a:prstGeom>
          <a:noFill/>
          <a:ln w="9525">
            <a:noFill/>
            <a:miter lim="800000"/>
            <a:headEnd/>
            <a:tailEnd/>
          </a:ln>
        </p:spPr>
      </p:pic>
      <p:sp>
        <p:nvSpPr>
          <p:cNvPr id="199692" name="Text Box 13"/>
          <p:cNvSpPr txBox="1">
            <a:spLocks noChangeArrowheads="1"/>
          </p:cNvSpPr>
          <p:nvPr/>
        </p:nvSpPr>
        <p:spPr bwMode="auto">
          <a:xfrm>
            <a:off x="1381125" y="1495425"/>
            <a:ext cx="2781300" cy="366713"/>
          </a:xfrm>
          <a:prstGeom prst="rect">
            <a:avLst/>
          </a:prstGeom>
          <a:noFill/>
          <a:ln w="9525">
            <a:noFill/>
            <a:miter lim="800000"/>
            <a:headEnd/>
            <a:tailEnd/>
          </a:ln>
        </p:spPr>
        <p:txBody>
          <a:bodyPr>
            <a:spAutoFit/>
          </a:bodyPr>
          <a:lstStyle/>
          <a:p>
            <a:pPr>
              <a:spcBef>
                <a:spcPct val="50000"/>
              </a:spcBef>
            </a:pPr>
            <a:r>
              <a:rPr lang="en-US" b="1" u="sng">
                <a:latin typeface="Calibri" pitchFamily="34" charset="0"/>
                <a:ea typeface="ＭＳ Ｐゴシック" pitchFamily="34" charset="-128"/>
              </a:rPr>
              <a:t>Consumers</a:t>
            </a:r>
          </a:p>
        </p:txBody>
      </p:sp>
      <p:sp>
        <p:nvSpPr>
          <p:cNvPr id="199693" name="Text Box 14"/>
          <p:cNvSpPr txBox="1">
            <a:spLocks noChangeArrowheads="1"/>
          </p:cNvSpPr>
          <p:nvPr/>
        </p:nvSpPr>
        <p:spPr bwMode="auto">
          <a:xfrm>
            <a:off x="1362075" y="1866900"/>
            <a:ext cx="2962275" cy="1692275"/>
          </a:xfrm>
          <a:prstGeom prst="rect">
            <a:avLst/>
          </a:prstGeom>
          <a:noFill/>
          <a:ln w="9525">
            <a:noFill/>
            <a:miter lim="800000"/>
            <a:headEnd/>
            <a:tailEnd/>
          </a:ln>
        </p:spPr>
        <p:txBody>
          <a:bodyPr>
            <a:spAutoFit/>
          </a:bodyPr>
          <a:lstStyle/>
          <a:p>
            <a:pPr>
              <a:spcBef>
                <a:spcPct val="50000"/>
              </a:spcBef>
            </a:pPr>
            <a:r>
              <a:rPr lang="en-US" sz="1500">
                <a:latin typeface="Calibri" pitchFamily="34" charset="0"/>
                <a:ea typeface="ＭＳ Ｐゴシック" pitchFamily="34" charset="-128"/>
              </a:rPr>
              <a:t>Individuals whose incomes are too high for Medicaid but too low for Premium Tax Credits (less than 100% of the FPL) will have no coverage options and no tax subsidies for purchasing health insurance</a:t>
            </a:r>
          </a:p>
        </p:txBody>
      </p:sp>
      <p:sp>
        <p:nvSpPr>
          <p:cNvPr id="199694" name="Text Box 15"/>
          <p:cNvSpPr txBox="1">
            <a:spLocks noChangeArrowheads="1"/>
          </p:cNvSpPr>
          <p:nvPr/>
        </p:nvSpPr>
        <p:spPr bwMode="auto">
          <a:xfrm>
            <a:off x="4743450" y="1495425"/>
            <a:ext cx="2781300" cy="366713"/>
          </a:xfrm>
          <a:prstGeom prst="rect">
            <a:avLst/>
          </a:prstGeom>
          <a:noFill/>
          <a:ln w="9525">
            <a:noFill/>
            <a:miter lim="800000"/>
            <a:headEnd/>
            <a:tailEnd/>
          </a:ln>
        </p:spPr>
        <p:txBody>
          <a:bodyPr>
            <a:spAutoFit/>
          </a:bodyPr>
          <a:lstStyle/>
          <a:p>
            <a:pPr>
              <a:spcBef>
                <a:spcPct val="50000"/>
              </a:spcBef>
            </a:pPr>
            <a:r>
              <a:rPr lang="en-US" b="1" u="sng">
                <a:latin typeface="Calibri" pitchFamily="34" charset="0"/>
                <a:ea typeface="ＭＳ Ｐゴシック" pitchFamily="34" charset="-128"/>
              </a:rPr>
              <a:t>Providers</a:t>
            </a:r>
          </a:p>
        </p:txBody>
      </p:sp>
      <p:sp>
        <p:nvSpPr>
          <p:cNvPr id="199695" name="Text Box 16"/>
          <p:cNvSpPr txBox="1">
            <a:spLocks noChangeArrowheads="1"/>
          </p:cNvSpPr>
          <p:nvPr/>
        </p:nvSpPr>
        <p:spPr bwMode="auto">
          <a:xfrm>
            <a:off x="4733925" y="1866900"/>
            <a:ext cx="3162300" cy="1235075"/>
          </a:xfrm>
          <a:prstGeom prst="rect">
            <a:avLst/>
          </a:prstGeom>
          <a:noFill/>
          <a:ln w="9525">
            <a:noFill/>
            <a:miter lim="800000"/>
            <a:headEnd/>
            <a:tailEnd/>
          </a:ln>
        </p:spPr>
        <p:txBody>
          <a:bodyPr>
            <a:spAutoFit/>
          </a:bodyPr>
          <a:lstStyle/>
          <a:p>
            <a:pPr>
              <a:spcBef>
                <a:spcPct val="50000"/>
              </a:spcBef>
            </a:pPr>
            <a:r>
              <a:rPr lang="en-US" sz="1500">
                <a:latin typeface="Calibri" pitchFamily="34" charset="0"/>
                <a:ea typeface="ＭＳ Ｐゴシック" pitchFamily="34" charset="-128"/>
              </a:rPr>
              <a:t>Hospitals will face not only the continued costs of providing uncompensated care, but also a reduction in federal disproportionate share hospital (DSH) funding </a:t>
            </a:r>
          </a:p>
        </p:txBody>
      </p:sp>
      <p:pic>
        <p:nvPicPr>
          <p:cNvPr id="199696" name="Picture 17" descr="Hospital icon">
            <a:hlinkClick r:id="rId8"/>
          </p:cNvPr>
          <p:cNvPicPr>
            <a:picLocks noChangeAspect="1" noChangeArrowheads="1"/>
          </p:cNvPicPr>
          <p:nvPr/>
        </p:nvPicPr>
        <p:blipFill>
          <a:blip r:embed="rId9" cstate="print"/>
          <a:srcRect/>
          <a:stretch>
            <a:fillRect/>
          </a:stretch>
        </p:blipFill>
        <p:spPr bwMode="auto">
          <a:xfrm>
            <a:off x="8058150" y="1524000"/>
            <a:ext cx="800100" cy="800100"/>
          </a:xfrm>
          <a:prstGeom prst="rect">
            <a:avLst/>
          </a:prstGeom>
          <a:noFill/>
          <a:ln w="9525">
            <a:noFill/>
            <a:miter lim="800000"/>
            <a:headEnd/>
            <a:tailEnd/>
          </a:ln>
        </p:spPr>
      </p:pic>
      <p:sp>
        <p:nvSpPr>
          <p:cNvPr id="199697" name="Text Box 18"/>
          <p:cNvSpPr txBox="1">
            <a:spLocks noChangeArrowheads="1"/>
          </p:cNvSpPr>
          <p:nvPr/>
        </p:nvSpPr>
        <p:spPr bwMode="auto">
          <a:xfrm>
            <a:off x="1390650" y="3714750"/>
            <a:ext cx="2781300" cy="366713"/>
          </a:xfrm>
          <a:prstGeom prst="rect">
            <a:avLst/>
          </a:prstGeom>
          <a:noFill/>
          <a:ln w="9525">
            <a:noFill/>
            <a:miter lim="800000"/>
            <a:headEnd/>
            <a:tailEnd/>
          </a:ln>
        </p:spPr>
        <p:txBody>
          <a:bodyPr>
            <a:spAutoFit/>
          </a:bodyPr>
          <a:lstStyle/>
          <a:p>
            <a:pPr>
              <a:spcBef>
                <a:spcPct val="50000"/>
              </a:spcBef>
            </a:pPr>
            <a:r>
              <a:rPr lang="en-US" b="1" u="sng">
                <a:latin typeface="Calibri" pitchFamily="34" charset="0"/>
                <a:ea typeface="ＭＳ Ｐゴシック" pitchFamily="34" charset="-128"/>
              </a:rPr>
              <a:t>Employers</a:t>
            </a:r>
          </a:p>
        </p:txBody>
      </p:sp>
      <p:sp>
        <p:nvSpPr>
          <p:cNvPr id="199698" name="Text Box 19"/>
          <p:cNvSpPr txBox="1">
            <a:spLocks noChangeArrowheads="1"/>
          </p:cNvSpPr>
          <p:nvPr/>
        </p:nvSpPr>
        <p:spPr bwMode="auto">
          <a:xfrm>
            <a:off x="1371600" y="4086225"/>
            <a:ext cx="2962275" cy="1920875"/>
          </a:xfrm>
          <a:prstGeom prst="rect">
            <a:avLst/>
          </a:prstGeom>
          <a:noFill/>
          <a:ln w="9525">
            <a:noFill/>
            <a:miter lim="800000"/>
            <a:headEnd/>
            <a:tailEnd/>
          </a:ln>
        </p:spPr>
        <p:txBody>
          <a:bodyPr>
            <a:spAutoFit/>
          </a:bodyPr>
          <a:lstStyle/>
          <a:p>
            <a:pPr>
              <a:spcBef>
                <a:spcPct val="50000"/>
              </a:spcBef>
            </a:pPr>
            <a:r>
              <a:rPr lang="en-US" sz="1500">
                <a:latin typeface="Calibri" pitchFamily="34" charset="0"/>
                <a:ea typeface="ＭＳ Ｐゴシック" pitchFamily="34" charset="-128"/>
              </a:rPr>
              <a:t>Employers will face new coverage obligations for individuals with incomes between 100% and 138% of the FPL; additionally, large employers will face a penalty if full-time employees in this income bracket obtain a premium tax credit through the Exchange</a:t>
            </a:r>
          </a:p>
        </p:txBody>
      </p:sp>
      <p:sp>
        <p:nvSpPr>
          <p:cNvPr id="199699" name="Text Box 20"/>
          <p:cNvSpPr txBox="1">
            <a:spLocks noChangeArrowheads="1"/>
          </p:cNvSpPr>
          <p:nvPr/>
        </p:nvSpPr>
        <p:spPr bwMode="auto">
          <a:xfrm>
            <a:off x="4743450" y="3714750"/>
            <a:ext cx="2781300" cy="366713"/>
          </a:xfrm>
          <a:prstGeom prst="rect">
            <a:avLst/>
          </a:prstGeom>
          <a:noFill/>
          <a:ln w="9525">
            <a:noFill/>
            <a:miter lim="800000"/>
            <a:headEnd/>
            <a:tailEnd/>
          </a:ln>
        </p:spPr>
        <p:txBody>
          <a:bodyPr>
            <a:spAutoFit/>
          </a:bodyPr>
          <a:lstStyle/>
          <a:p>
            <a:pPr>
              <a:spcBef>
                <a:spcPct val="50000"/>
              </a:spcBef>
            </a:pPr>
            <a:r>
              <a:rPr lang="en-US" b="1" u="sng">
                <a:latin typeface="Calibri" pitchFamily="34" charset="0"/>
                <a:ea typeface="ＭＳ Ｐゴシック" pitchFamily="34" charset="-128"/>
              </a:rPr>
              <a:t>Exchange</a:t>
            </a:r>
          </a:p>
        </p:txBody>
      </p:sp>
      <p:sp>
        <p:nvSpPr>
          <p:cNvPr id="199700" name="Text Box 21"/>
          <p:cNvSpPr txBox="1">
            <a:spLocks noChangeArrowheads="1"/>
          </p:cNvSpPr>
          <p:nvPr/>
        </p:nvSpPr>
        <p:spPr bwMode="auto">
          <a:xfrm>
            <a:off x="4791075" y="4076700"/>
            <a:ext cx="3190875" cy="1920875"/>
          </a:xfrm>
          <a:prstGeom prst="rect">
            <a:avLst/>
          </a:prstGeom>
          <a:noFill/>
          <a:ln w="9525">
            <a:noFill/>
            <a:miter lim="800000"/>
            <a:headEnd/>
            <a:tailEnd/>
          </a:ln>
        </p:spPr>
        <p:txBody>
          <a:bodyPr>
            <a:spAutoFit/>
          </a:bodyPr>
          <a:lstStyle/>
          <a:p>
            <a:pPr>
              <a:spcBef>
                <a:spcPct val="50000"/>
              </a:spcBef>
            </a:pPr>
            <a:r>
              <a:rPr lang="en-US" sz="1500">
                <a:latin typeface="Calibri" pitchFamily="34" charset="0"/>
                <a:ea typeface="ＭＳ Ｐゴシック" pitchFamily="34" charset="-128"/>
              </a:rPr>
              <a:t>Interfacing between State Medicaid programs and the Exchange will become very complex administratively, with many “hand-offs” and eligibility determinations conducted against a patchwork of existing state Medicaid categories with variable income levels </a:t>
            </a:r>
          </a:p>
        </p:txBody>
      </p:sp>
      <p:sp>
        <p:nvSpPr>
          <p:cNvPr id="2" name="Slide Number Placeholder 1"/>
          <p:cNvSpPr>
            <a:spLocks noGrp="1"/>
          </p:cNvSpPr>
          <p:nvPr>
            <p:ph type="sldNum" sz="quarter" idx="12"/>
          </p:nvPr>
        </p:nvSpPr>
        <p:spPr/>
        <p:txBody>
          <a:bodyPr/>
          <a:lstStyle/>
          <a:p>
            <a:pPr>
              <a:defRPr/>
            </a:pPr>
            <a:fld id="{382B1E43-D682-4BF5-B167-BA9C93A437F8}" type="slidenum">
              <a:rPr lang="en-US" smtClean="0"/>
              <a:pPr>
                <a:defRPr/>
              </a:pPr>
              <a:t>62</a:t>
            </a:fld>
            <a:endParaRPr lang="en-US"/>
          </a:p>
        </p:txBody>
      </p:sp>
      <p:pic>
        <p:nvPicPr>
          <p:cNvPr id="199702" name="Picture 2" descr="http://cdblog.centraldesktop.com/Workspace%20Toolkit.jpg"/>
          <p:cNvPicPr>
            <a:picLocks noChangeAspect="1" noChangeArrowheads="1"/>
          </p:cNvPicPr>
          <p:nvPr/>
        </p:nvPicPr>
        <p:blipFill>
          <a:blip r:embed="rId10" cstate="print"/>
          <a:srcRect/>
          <a:stretch>
            <a:fillRect/>
          </a:stretch>
        </p:blipFill>
        <p:spPr bwMode="auto">
          <a:xfrm>
            <a:off x="8281988" y="15875"/>
            <a:ext cx="796925"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a:xfrm>
            <a:off x="533400" y="609600"/>
            <a:ext cx="8183563" cy="1050925"/>
          </a:xfrm>
        </p:spPr>
        <p:txBody>
          <a:bodyPr/>
          <a:lstStyle/>
          <a:p>
            <a:pPr eaLnBrk="1" hangingPunct="1"/>
            <a:r>
              <a:rPr lang="en-US" smtClean="0">
                <a:solidFill>
                  <a:schemeClr val="accent1"/>
                </a:solidFill>
              </a:rPr>
              <a:t>Section IV: Medicaid Expansion (cont.)</a:t>
            </a:r>
          </a:p>
        </p:txBody>
      </p:sp>
      <p:sp>
        <p:nvSpPr>
          <p:cNvPr id="203778" name="Content Placeholder 2"/>
          <p:cNvSpPr>
            <a:spLocks noGrp="1"/>
          </p:cNvSpPr>
          <p:nvPr>
            <p:ph idx="1"/>
          </p:nvPr>
        </p:nvSpPr>
        <p:spPr>
          <a:xfrm>
            <a:off x="533400" y="1828800"/>
            <a:ext cx="8183563" cy="4187825"/>
          </a:xfrm>
        </p:spPr>
        <p:txBody>
          <a:bodyPr/>
          <a:lstStyle/>
          <a:p>
            <a:pPr lvl="1" eaLnBrk="1" hangingPunct="1">
              <a:buFont typeface="Arial" charset="0"/>
              <a:buChar char="•"/>
            </a:pPr>
            <a:r>
              <a:rPr lang="en-US" dirty="0" smtClean="0"/>
              <a:t>Section 2703 – Health Homes – why they fit?</a:t>
            </a:r>
            <a:endParaRPr lang="en-US" sz="2000" dirty="0" smtClean="0"/>
          </a:p>
          <a:p>
            <a:pPr lvl="2" eaLnBrk="1" hangingPunct="1"/>
            <a:r>
              <a:rPr lang="en-US" sz="2400" dirty="0" smtClean="0"/>
              <a:t>Basic outline</a:t>
            </a:r>
            <a:endParaRPr lang="en-US" sz="2000" dirty="0" smtClean="0"/>
          </a:p>
          <a:p>
            <a:pPr lvl="2" eaLnBrk="1" hangingPunct="1"/>
            <a:r>
              <a:rPr lang="en-US" sz="2400" dirty="0" smtClean="0"/>
              <a:t>90/10 Federal match</a:t>
            </a:r>
            <a:endParaRPr lang="en-US" sz="2000" dirty="0" smtClean="0"/>
          </a:p>
          <a:p>
            <a:pPr lvl="2" eaLnBrk="1" hangingPunct="1"/>
            <a:r>
              <a:rPr lang="en-US" sz="2400" dirty="0" smtClean="0"/>
              <a:t>How it fits in the Standard Medicaid and Medicaid Expansion buckets</a:t>
            </a:r>
            <a:endParaRPr lang="en-US" sz="2000" dirty="0" smtClean="0"/>
          </a:p>
          <a:p>
            <a:pPr lvl="3" eaLnBrk="1" hangingPunct="1"/>
            <a:r>
              <a:rPr lang="en-US" sz="2000" dirty="0" smtClean="0"/>
              <a:t>Dual </a:t>
            </a:r>
            <a:r>
              <a:rPr lang="en-US" sz="2000" dirty="0" err="1" smtClean="0"/>
              <a:t>Eligibles</a:t>
            </a:r>
            <a:endParaRPr lang="en-US" sz="1800" dirty="0" smtClean="0"/>
          </a:p>
          <a:p>
            <a:pPr lvl="2" eaLnBrk="1" hangingPunct="1"/>
            <a:r>
              <a:rPr lang="en-US" sz="2400" dirty="0" smtClean="0"/>
              <a:t>What Options are there?</a:t>
            </a:r>
            <a:endParaRPr lang="en-US" sz="2000" dirty="0" smtClean="0"/>
          </a:p>
          <a:p>
            <a:pPr lvl="3" eaLnBrk="1" hangingPunct="1"/>
            <a:r>
              <a:rPr lang="en-US" sz="2000" dirty="0" smtClean="0"/>
              <a:t>States can design their own programs (NY, CA, WA programs)</a:t>
            </a:r>
            <a:endParaRPr lang="en-US" sz="1800" dirty="0" smtClean="0"/>
          </a:p>
          <a:p>
            <a:pPr marL="0" indent="0" eaLnBrk="1" hangingPunct="1">
              <a:buFont typeface="Wingdings 2" pitchFamily="18" charset="2"/>
              <a:buNone/>
            </a:pPr>
            <a:endParaRPr lang="en-US" dirty="0" smtClean="0"/>
          </a:p>
        </p:txBody>
      </p:sp>
      <p:sp>
        <p:nvSpPr>
          <p:cNvPr id="3" name="Slide Number Placeholder 2"/>
          <p:cNvSpPr>
            <a:spLocks noGrp="1"/>
          </p:cNvSpPr>
          <p:nvPr>
            <p:ph type="sldNum" sz="quarter" idx="12"/>
          </p:nvPr>
        </p:nvSpPr>
        <p:spPr/>
        <p:txBody>
          <a:bodyPr/>
          <a:lstStyle/>
          <a:p>
            <a:pPr>
              <a:defRPr/>
            </a:pPr>
            <a:fld id="{17799016-879A-47E4-A275-BF7853539C7D}"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32750" cy="669925"/>
          </a:xfrm>
          <a:solidFill>
            <a:srgbClr val="FFC000"/>
          </a:solidFill>
        </p:spPr>
        <p:txBody>
          <a:bodyPr>
            <a:normAutofit/>
          </a:bodyPr>
          <a:lstStyle/>
          <a:p>
            <a:pPr algn="ctr" eaLnBrk="1" hangingPunct="1">
              <a:defRPr/>
            </a:pPr>
            <a:r>
              <a:rPr lang="en-US" sz="3200" b="0" dirty="0" smtClean="0">
                <a:solidFill>
                  <a:schemeClr val="tx1"/>
                </a:solidFill>
                <a:effectLst>
                  <a:outerShdw blurRad="38100" dist="38100" dir="2700000" algn="tl">
                    <a:srgbClr val="FFFFFF"/>
                  </a:outerShdw>
                </a:effectLst>
              </a:rPr>
              <a:t>Four Buckets of the New Coverage Continuum</a:t>
            </a:r>
          </a:p>
        </p:txBody>
      </p:sp>
      <p:sp>
        <p:nvSpPr>
          <p:cNvPr id="210946" name="Content Placeholder 2"/>
          <p:cNvSpPr>
            <a:spLocks noGrp="1"/>
          </p:cNvSpPr>
          <p:nvPr>
            <p:ph idx="1"/>
          </p:nvPr>
        </p:nvSpPr>
        <p:spPr>
          <a:xfrm>
            <a:off x="460375" y="1417638"/>
            <a:ext cx="8183563" cy="1706562"/>
          </a:xfrm>
        </p:spPr>
        <p:txBody>
          <a:bodyPr/>
          <a:lstStyle/>
          <a:p>
            <a:pPr eaLnBrk="1" hangingPunct="1"/>
            <a:r>
              <a:rPr lang="en-US" sz="2000" smtClean="0"/>
              <a:t>Existing Medicaid – Currently Covered</a:t>
            </a:r>
          </a:p>
          <a:p>
            <a:pPr eaLnBrk="1" hangingPunct="1"/>
            <a:r>
              <a:rPr lang="en-US" sz="2000" smtClean="0"/>
              <a:t>Medicaid Expansion – up to 138% FPL </a:t>
            </a:r>
          </a:p>
          <a:p>
            <a:pPr eaLnBrk="1" hangingPunct="1"/>
            <a:r>
              <a:rPr lang="en-US" sz="2000" smtClean="0"/>
              <a:t>Duals (Medicaid &amp; Medicare Eligible) – Poor, sick, disabled, aging</a:t>
            </a:r>
          </a:p>
          <a:p>
            <a:pPr eaLnBrk="1" hangingPunct="1"/>
            <a:r>
              <a:rPr lang="en-US" sz="2000" smtClean="0"/>
              <a:t>Health Benefit Exchange – 138% - 400% FPL</a:t>
            </a:r>
          </a:p>
        </p:txBody>
      </p:sp>
      <p:sp>
        <p:nvSpPr>
          <p:cNvPr id="3" name="Slide Number Placeholder 2"/>
          <p:cNvSpPr>
            <a:spLocks noGrp="1"/>
          </p:cNvSpPr>
          <p:nvPr>
            <p:ph type="sldNum" sz="quarter" idx="12"/>
          </p:nvPr>
        </p:nvSpPr>
        <p:spPr/>
        <p:txBody>
          <a:bodyPr/>
          <a:lstStyle/>
          <a:p>
            <a:pPr>
              <a:defRPr/>
            </a:pPr>
            <a:fld id="{D5C46FE5-1987-43FA-A83E-F78E6950F636}" type="slidenum">
              <a:rPr lang="en-US" smtClean="0"/>
              <a:pPr>
                <a:defRPr/>
              </a:pPr>
              <a:t>64</a:t>
            </a:fld>
            <a:endParaRPr lang="en-US"/>
          </a:p>
        </p:txBody>
      </p:sp>
      <p:pic>
        <p:nvPicPr>
          <p:cNvPr id="210948" name="Picture 2"/>
          <p:cNvPicPr>
            <a:picLocks noChangeAspect="1" noChangeArrowheads="1"/>
          </p:cNvPicPr>
          <p:nvPr/>
        </p:nvPicPr>
        <p:blipFill>
          <a:blip r:embed="rId3" cstate="print"/>
          <a:srcRect/>
          <a:stretch>
            <a:fillRect/>
          </a:stretch>
        </p:blipFill>
        <p:spPr bwMode="auto">
          <a:xfrm>
            <a:off x="762000" y="3573463"/>
            <a:ext cx="1752600" cy="1824037"/>
          </a:xfrm>
          <a:prstGeom prst="rect">
            <a:avLst/>
          </a:prstGeom>
          <a:noFill/>
          <a:ln w="9525">
            <a:noFill/>
            <a:miter lim="800000"/>
            <a:headEnd/>
            <a:tailEnd/>
          </a:ln>
        </p:spPr>
      </p:pic>
      <p:pic>
        <p:nvPicPr>
          <p:cNvPr id="210949" name="Picture 3"/>
          <p:cNvPicPr>
            <a:picLocks noChangeAspect="1" noChangeArrowheads="1"/>
          </p:cNvPicPr>
          <p:nvPr/>
        </p:nvPicPr>
        <p:blipFill>
          <a:blip r:embed="rId4" cstate="print"/>
          <a:srcRect/>
          <a:stretch>
            <a:fillRect/>
          </a:stretch>
        </p:blipFill>
        <p:spPr bwMode="auto">
          <a:xfrm>
            <a:off x="2743200" y="3567113"/>
            <a:ext cx="1808163" cy="1825625"/>
          </a:xfrm>
          <a:prstGeom prst="rect">
            <a:avLst/>
          </a:prstGeom>
          <a:noFill/>
          <a:ln w="9525">
            <a:noFill/>
            <a:miter lim="800000"/>
            <a:headEnd/>
            <a:tailEnd/>
          </a:ln>
        </p:spPr>
      </p:pic>
      <p:pic>
        <p:nvPicPr>
          <p:cNvPr id="210950" name="Picture 2"/>
          <p:cNvPicPr>
            <a:picLocks noChangeAspect="1" noChangeArrowheads="1"/>
          </p:cNvPicPr>
          <p:nvPr/>
        </p:nvPicPr>
        <p:blipFill>
          <a:blip r:embed="rId5" cstate="print"/>
          <a:srcRect/>
          <a:stretch>
            <a:fillRect/>
          </a:stretch>
        </p:blipFill>
        <p:spPr bwMode="auto">
          <a:xfrm>
            <a:off x="4838700" y="3573463"/>
            <a:ext cx="1768475" cy="1824037"/>
          </a:xfrm>
          <a:prstGeom prst="rect">
            <a:avLst/>
          </a:prstGeom>
          <a:noFill/>
          <a:ln w="9525">
            <a:noFill/>
            <a:miter lim="800000"/>
            <a:headEnd/>
            <a:tailEnd/>
          </a:ln>
        </p:spPr>
      </p:pic>
      <p:pic>
        <p:nvPicPr>
          <p:cNvPr id="210951" name="Picture 3"/>
          <p:cNvPicPr>
            <a:picLocks noChangeAspect="1" noChangeArrowheads="1"/>
          </p:cNvPicPr>
          <p:nvPr/>
        </p:nvPicPr>
        <p:blipFill>
          <a:blip r:embed="rId6" cstate="print"/>
          <a:srcRect/>
          <a:stretch>
            <a:fillRect/>
          </a:stretch>
        </p:blipFill>
        <p:spPr bwMode="auto">
          <a:xfrm>
            <a:off x="6781800" y="3594100"/>
            <a:ext cx="1784350" cy="1825625"/>
          </a:xfrm>
          <a:prstGeom prst="rect">
            <a:avLst/>
          </a:prstGeom>
          <a:noFill/>
          <a:ln w="9525">
            <a:noFill/>
            <a:miter lim="800000"/>
            <a:headEnd/>
            <a:tailEnd/>
          </a:ln>
        </p:spPr>
      </p:pic>
      <p:cxnSp>
        <p:nvCxnSpPr>
          <p:cNvPr id="18" name="Straight Connector 17"/>
          <p:cNvCxnSpPr/>
          <p:nvPr/>
        </p:nvCxnSpPr>
        <p:spPr>
          <a:xfrm flipH="1">
            <a:off x="3671888" y="5397500"/>
            <a:ext cx="0" cy="24447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734050" y="5397500"/>
            <a:ext cx="0" cy="24606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638300" y="5391150"/>
            <a:ext cx="0" cy="24606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8300" y="5637213"/>
            <a:ext cx="40957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0956" name="TextBox 22"/>
          <p:cNvSpPr txBox="1">
            <a:spLocks noChangeArrowheads="1"/>
          </p:cNvSpPr>
          <p:nvPr/>
        </p:nvSpPr>
        <p:spPr bwMode="auto">
          <a:xfrm>
            <a:off x="762000" y="5651500"/>
            <a:ext cx="5424488" cy="307975"/>
          </a:xfrm>
          <a:prstGeom prst="rect">
            <a:avLst/>
          </a:prstGeom>
          <a:noFill/>
          <a:ln w="9525">
            <a:noFill/>
            <a:miter lim="800000"/>
            <a:headEnd/>
            <a:tailEnd/>
          </a:ln>
        </p:spPr>
        <p:txBody>
          <a:bodyPr wrap="none">
            <a:spAutoFit/>
          </a:bodyPr>
          <a:lstStyle/>
          <a:p>
            <a:pPr algn="ctr"/>
            <a:r>
              <a:rPr lang="en-US" sz="1400" b="1"/>
              <a:t>Eligible for Health Home Services under Section 2703 of ACA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413" y="415925"/>
            <a:ext cx="5310187" cy="574675"/>
          </a:xfrm>
          <a:solidFill>
            <a:srgbClr val="C00000"/>
          </a:solidFill>
        </p:spPr>
        <p:txBody>
          <a:bodyPr>
            <a:normAutofit fontScale="90000"/>
          </a:bodyPr>
          <a:lstStyle/>
          <a:p>
            <a:pPr algn="ctr" eaLnBrk="1" hangingPunct="1">
              <a:defRPr/>
            </a:pPr>
            <a:r>
              <a:rPr lang="en-US" sz="3200" dirty="0" smtClean="0">
                <a:solidFill>
                  <a:schemeClr val="bg1"/>
                </a:solidFill>
              </a:rPr>
              <a:t>Part I: Four Buckets - WA State</a:t>
            </a:r>
          </a:p>
        </p:txBody>
      </p:sp>
      <p:sp>
        <p:nvSpPr>
          <p:cNvPr id="33794" name="Content Placeholder 2"/>
          <p:cNvSpPr>
            <a:spLocks noGrp="1"/>
          </p:cNvSpPr>
          <p:nvPr>
            <p:ph idx="1"/>
          </p:nvPr>
        </p:nvSpPr>
        <p:spPr>
          <a:xfrm>
            <a:off x="2314575" y="1544638"/>
            <a:ext cx="2471738" cy="1281112"/>
          </a:xfrm>
        </p:spPr>
        <p:txBody>
          <a:bodyPr/>
          <a:lstStyle/>
          <a:p>
            <a:pPr marL="0" indent="0" eaLnBrk="1" hangingPunct="1">
              <a:buFont typeface="Wingdings 2" pitchFamily="18" charset="2"/>
              <a:buNone/>
              <a:defRPr/>
            </a:pPr>
            <a:r>
              <a:rPr lang="en-US" sz="1500" dirty="0" smtClean="0"/>
              <a:t>Existing Medicaid</a:t>
            </a:r>
          </a:p>
          <a:p>
            <a:pPr eaLnBrk="1" hangingPunct="1">
              <a:defRPr/>
            </a:pPr>
            <a:r>
              <a:rPr lang="en-US" sz="1500" dirty="0" smtClean="0"/>
              <a:t>1.2M lives</a:t>
            </a:r>
          </a:p>
          <a:p>
            <a:pPr eaLnBrk="1" hangingPunct="1">
              <a:defRPr/>
            </a:pPr>
            <a:r>
              <a:rPr lang="en-US" sz="1500" dirty="0" smtClean="0"/>
              <a:t>“Woodwork” effect</a:t>
            </a:r>
          </a:p>
          <a:p>
            <a:pPr eaLnBrk="1" hangingPunct="1">
              <a:defRPr/>
            </a:pPr>
            <a:r>
              <a:rPr lang="en-US" sz="1500" dirty="0" smtClean="0"/>
              <a:t>Patchwork of eligibility</a:t>
            </a:r>
          </a:p>
        </p:txBody>
      </p:sp>
      <p:sp>
        <p:nvSpPr>
          <p:cNvPr id="7" name="Slide Number Placeholder 6"/>
          <p:cNvSpPr>
            <a:spLocks noGrp="1"/>
          </p:cNvSpPr>
          <p:nvPr>
            <p:ph type="sldNum" sz="quarter" idx="12"/>
          </p:nvPr>
        </p:nvSpPr>
        <p:spPr/>
        <p:txBody>
          <a:bodyPr/>
          <a:lstStyle/>
          <a:p>
            <a:pPr>
              <a:defRPr/>
            </a:pPr>
            <a:fld id="{3A4452AE-3052-4DBC-9F27-DEFEEC7EE566}" type="slidenum">
              <a:rPr lang="en-US" smtClean="0"/>
              <a:pPr>
                <a:defRPr/>
              </a:pPr>
              <a:t>65</a:t>
            </a:fld>
            <a:endParaRPr lang="en-US"/>
          </a:p>
        </p:txBody>
      </p:sp>
      <p:pic>
        <p:nvPicPr>
          <p:cNvPr id="212996" name="Picture 2"/>
          <p:cNvPicPr>
            <a:picLocks noChangeAspect="1" noChangeArrowheads="1"/>
          </p:cNvPicPr>
          <p:nvPr/>
        </p:nvPicPr>
        <p:blipFill>
          <a:blip r:embed="rId3" cstate="print"/>
          <a:srcRect/>
          <a:stretch>
            <a:fillRect/>
          </a:stretch>
        </p:blipFill>
        <p:spPr bwMode="auto">
          <a:xfrm>
            <a:off x="838200" y="1541463"/>
            <a:ext cx="1431925" cy="1490662"/>
          </a:xfrm>
          <a:prstGeom prst="rect">
            <a:avLst/>
          </a:prstGeom>
          <a:noFill/>
          <a:ln w="9525">
            <a:noFill/>
            <a:miter lim="800000"/>
            <a:headEnd/>
            <a:tailEnd/>
          </a:ln>
        </p:spPr>
      </p:pic>
      <p:pic>
        <p:nvPicPr>
          <p:cNvPr id="212997" name="Picture 3"/>
          <p:cNvPicPr>
            <a:picLocks noChangeAspect="1" noChangeArrowheads="1"/>
          </p:cNvPicPr>
          <p:nvPr/>
        </p:nvPicPr>
        <p:blipFill>
          <a:blip r:embed="rId4" cstate="print"/>
          <a:srcRect/>
          <a:stretch>
            <a:fillRect/>
          </a:stretch>
        </p:blipFill>
        <p:spPr bwMode="auto">
          <a:xfrm>
            <a:off x="4862513" y="1541463"/>
            <a:ext cx="1511300" cy="1525587"/>
          </a:xfrm>
          <a:prstGeom prst="rect">
            <a:avLst/>
          </a:prstGeom>
          <a:noFill/>
          <a:ln w="9525">
            <a:noFill/>
            <a:miter lim="800000"/>
            <a:headEnd/>
            <a:tailEnd/>
          </a:ln>
        </p:spPr>
      </p:pic>
      <p:pic>
        <p:nvPicPr>
          <p:cNvPr id="212998" name="Picture 4"/>
          <p:cNvPicPr>
            <a:picLocks noChangeAspect="1" noChangeArrowheads="1"/>
          </p:cNvPicPr>
          <p:nvPr/>
        </p:nvPicPr>
        <p:blipFill>
          <a:blip r:embed="rId5" cstate="print"/>
          <a:srcRect/>
          <a:stretch>
            <a:fillRect/>
          </a:stretch>
        </p:blipFill>
        <p:spPr bwMode="auto">
          <a:xfrm>
            <a:off x="838200" y="4343400"/>
            <a:ext cx="1476375" cy="1524000"/>
          </a:xfrm>
          <a:prstGeom prst="rect">
            <a:avLst/>
          </a:prstGeom>
          <a:noFill/>
          <a:ln w="9525">
            <a:noFill/>
            <a:miter lim="800000"/>
            <a:headEnd/>
            <a:tailEnd/>
          </a:ln>
        </p:spPr>
      </p:pic>
      <p:pic>
        <p:nvPicPr>
          <p:cNvPr id="212999" name="Picture 5"/>
          <p:cNvPicPr>
            <a:picLocks noChangeAspect="1" noChangeArrowheads="1"/>
          </p:cNvPicPr>
          <p:nvPr/>
        </p:nvPicPr>
        <p:blipFill>
          <a:blip r:embed="rId6" cstate="print"/>
          <a:srcRect/>
          <a:stretch>
            <a:fillRect/>
          </a:stretch>
        </p:blipFill>
        <p:spPr bwMode="auto">
          <a:xfrm>
            <a:off x="5011738" y="4471988"/>
            <a:ext cx="1362075" cy="1395412"/>
          </a:xfrm>
          <a:prstGeom prst="rect">
            <a:avLst/>
          </a:prstGeom>
          <a:noFill/>
          <a:ln w="9525">
            <a:noFill/>
            <a:miter lim="800000"/>
            <a:headEnd/>
            <a:tailEnd/>
          </a:ln>
        </p:spPr>
      </p:pic>
      <p:pic>
        <p:nvPicPr>
          <p:cNvPr id="213000" name="Picture 5" descr="http://1.bp.blogspot.com/-FavYXwlb6j0/TbDKY3F_afI/AAAAAAAAALw/hgKaAy_ClVA/s1600/washington_state_seal.gif"/>
          <p:cNvPicPr>
            <a:picLocks noChangeAspect="1" noChangeArrowheads="1"/>
          </p:cNvPicPr>
          <p:nvPr/>
        </p:nvPicPr>
        <p:blipFill>
          <a:blip r:embed="rId7" cstate="print"/>
          <a:srcRect/>
          <a:stretch>
            <a:fillRect/>
          </a:stretch>
        </p:blipFill>
        <p:spPr bwMode="auto">
          <a:xfrm>
            <a:off x="8382000" y="152400"/>
            <a:ext cx="668338" cy="661988"/>
          </a:xfrm>
          <a:prstGeom prst="rect">
            <a:avLst/>
          </a:prstGeom>
          <a:noFill/>
          <a:ln w="9525">
            <a:noFill/>
            <a:miter lim="800000"/>
            <a:headEnd/>
            <a:tailEnd/>
          </a:ln>
        </p:spPr>
      </p:pic>
      <p:sp>
        <p:nvSpPr>
          <p:cNvPr id="3" name="TextBox 2"/>
          <p:cNvSpPr txBox="1"/>
          <p:nvPr/>
        </p:nvSpPr>
        <p:spPr>
          <a:xfrm>
            <a:off x="6629400" y="1558925"/>
            <a:ext cx="2085975" cy="1477963"/>
          </a:xfrm>
          <a:prstGeom prst="rect">
            <a:avLst/>
          </a:prstGeom>
          <a:noFill/>
        </p:spPr>
        <p:txBody>
          <a:bodyPr>
            <a:spAutoFit/>
          </a:bodyPr>
          <a:lstStyle/>
          <a:p>
            <a:pPr>
              <a:defRPr/>
            </a:pPr>
            <a:r>
              <a:rPr lang="en-US" sz="1500" dirty="0">
                <a:latin typeface="+mj-lt"/>
              </a:rPr>
              <a:t>Medicaid Expansion</a:t>
            </a:r>
          </a:p>
          <a:p>
            <a:pPr marL="285750" indent="-285750">
              <a:buClr>
                <a:schemeClr val="accent1"/>
              </a:buClr>
              <a:buSzPct val="125000"/>
              <a:buFont typeface="Arial" pitchFamily="34" charset="0"/>
              <a:buChar char="•"/>
              <a:defRPr/>
            </a:pPr>
            <a:r>
              <a:rPr lang="en-US" sz="1500" dirty="0">
                <a:latin typeface="+mj-lt"/>
              </a:rPr>
              <a:t>500K to become eligible</a:t>
            </a:r>
          </a:p>
          <a:p>
            <a:pPr marL="285750" indent="-285750">
              <a:buClr>
                <a:schemeClr val="accent1"/>
              </a:buClr>
              <a:buSzPct val="125000"/>
              <a:buFont typeface="Arial" pitchFamily="34" charset="0"/>
              <a:buChar char="•"/>
              <a:defRPr/>
            </a:pPr>
            <a:r>
              <a:rPr lang="en-US" sz="1500" dirty="0">
                <a:latin typeface="+mj-lt"/>
              </a:rPr>
              <a:t>250K/500K anticipated to enroll </a:t>
            </a:r>
          </a:p>
          <a:p>
            <a:pPr>
              <a:defRPr/>
            </a:pPr>
            <a:endParaRPr lang="en-US" sz="1500" dirty="0">
              <a:latin typeface="+mj-lt"/>
            </a:endParaRPr>
          </a:p>
        </p:txBody>
      </p:sp>
      <p:sp>
        <p:nvSpPr>
          <p:cNvPr id="5" name="TextBox 4"/>
          <p:cNvSpPr txBox="1"/>
          <p:nvPr/>
        </p:nvSpPr>
        <p:spPr>
          <a:xfrm>
            <a:off x="2590800" y="4471988"/>
            <a:ext cx="2057400" cy="1477962"/>
          </a:xfrm>
          <a:prstGeom prst="rect">
            <a:avLst/>
          </a:prstGeom>
          <a:noFill/>
        </p:spPr>
        <p:txBody>
          <a:bodyPr>
            <a:spAutoFit/>
          </a:bodyPr>
          <a:lstStyle/>
          <a:p>
            <a:pPr>
              <a:defRPr/>
            </a:pPr>
            <a:r>
              <a:rPr lang="en-US" sz="1500" dirty="0">
                <a:latin typeface="+mj-lt"/>
              </a:rPr>
              <a:t>Duals</a:t>
            </a:r>
          </a:p>
          <a:p>
            <a:pPr marL="285750" indent="-285750">
              <a:buClr>
                <a:srgbClr val="C00000"/>
              </a:buClr>
              <a:buSzPct val="125000"/>
              <a:buFont typeface="Arial" pitchFamily="34" charset="0"/>
              <a:buChar char="•"/>
              <a:defRPr/>
            </a:pPr>
            <a:r>
              <a:rPr lang="en-US" sz="1500" dirty="0">
                <a:latin typeface="+mj-lt"/>
              </a:rPr>
              <a:t>Medicare &amp; Medicaid eligible</a:t>
            </a:r>
          </a:p>
          <a:p>
            <a:pPr marL="285750" indent="-285750">
              <a:buClr>
                <a:schemeClr val="accent1"/>
              </a:buClr>
              <a:buSzPct val="125000"/>
              <a:buFont typeface="Arial" pitchFamily="34" charset="0"/>
              <a:buChar char="•"/>
              <a:defRPr/>
            </a:pPr>
            <a:r>
              <a:rPr lang="en-US" sz="1500" dirty="0">
                <a:latin typeface="+mj-lt"/>
              </a:rPr>
              <a:t>115K </a:t>
            </a:r>
          </a:p>
          <a:p>
            <a:pPr marL="285750" indent="-285750">
              <a:buClr>
                <a:schemeClr val="accent1"/>
              </a:buClr>
              <a:buSzPct val="125000"/>
              <a:buFont typeface="Arial" pitchFamily="34" charset="0"/>
              <a:buChar char="•"/>
              <a:defRPr/>
            </a:pPr>
            <a:r>
              <a:rPr lang="en-US" sz="1500" dirty="0">
                <a:latin typeface="+mj-lt"/>
              </a:rPr>
              <a:t>CMMI demonstration state</a:t>
            </a:r>
          </a:p>
        </p:txBody>
      </p:sp>
      <p:sp>
        <p:nvSpPr>
          <p:cNvPr id="6" name="TextBox 5"/>
          <p:cNvSpPr txBox="1"/>
          <p:nvPr/>
        </p:nvSpPr>
        <p:spPr>
          <a:xfrm>
            <a:off x="6567488" y="4230688"/>
            <a:ext cx="2087562" cy="1708150"/>
          </a:xfrm>
          <a:prstGeom prst="rect">
            <a:avLst/>
          </a:prstGeom>
          <a:noFill/>
        </p:spPr>
        <p:txBody>
          <a:bodyPr>
            <a:spAutoFit/>
          </a:bodyPr>
          <a:lstStyle/>
          <a:p>
            <a:pPr>
              <a:defRPr/>
            </a:pPr>
            <a:r>
              <a:rPr lang="en-US" sz="1500" dirty="0">
                <a:latin typeface="+mj-lt"/>
              </a:rPr>
              <a:t>Health Benefits Exchange</a:t>
            </a:r>
          </a:p>
          <a:p>
            <a:pPr marL="285750" indent="-285750">
              <a:buClr>
                <a:srgbClr val="C00000"/>
              </a:buClr>
              <a:buSzPct val="125000"/>
              <a:buFont typeface="Arial" pitchFamily="34" charset="0"/>
              <a:buChar char="•"/>
              <a:defRPr/>
            </a:pPr>
            <a:r>
              <a:rPr lang="en-US" sz="1500" dirty="0">
                <a:latin typeface="+mj-lt"/>
              </a:rPr>
              <a:t>Officially formed 3/2012</a:t>
            </a:r>
          </a:p>
          <a:p>
            <a:pPr marL="285750" indent="-285750">
              <a:buClr>
                <a:srgbClr val="C00000"/>
              </a:buClr>
              <a:buSzPct val="125000"/>
              <a:buFont typeface="Arial" pitchFamily="34" charset="0"/>
              <a:buChar char="•"/>
              <a:defRPr/>
            </a:pPr>
            <a:r>
              <a:rPr lang="en-US" sz="1500" dirty="0">
                <a:latin typeface="+mj-lt"/>
              </a:rPr>
              <a:t>Board appointed and exchange formation underway</a:t>
            </a:r>
          </a:p>
        </p:txBody>
      </p:sp>
      <p:pic>
        <p:nvPicPr>
          <p:cNvPr id="213004" name="Picture 6"/>
          <p:cNvPicPr>
            <a:picLocks noChangeAspect="1" noChangeArrowheads="1"/>
          </p:cNvPicPr>
          <p:nvPr/>
        </p:nvPicPr>
        <p:blipFill>
          <a:blip r:embed="rId8" cstate="print"/>
          <a:srcRect/>
          <a:stretch>
            <a:fillRect/>
          </a:stretch>
        </p:blipFill>
        <p:spPr bwMode="auto">
          <a:xfrm>
            <a:off x="1036638" y="3735388"/>
            <a:ext cx="10795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7115243-8883-4C14-B461-D68E6944E816}" type="slidenum">
              <a:rPr lang="en-US" smtClean="0"/>
              <a:pPr>
                <a:defRPr/>
              </a:pPr>
              <a:t>66</a:t>
            </a:fld>
            <a:endParaRPr lang="en-US"/>
          </a:p>
        </p:txBody>
      </p:sp>
      <p:graphicFrame>
        <p:nvGraphicFramePr>
          <p:cNvPr id="127146" name="Object 170"/>
          <p:cNvGraphicFramePr>
            <a:graphicFrameLocks noGrp="1" noChangeAspect="1"/>
          </p:cNvGraphicFramePr>
          <p:nvPr>
            <p:ph idx="4294967295"/>
          </p:nvPr>
        </p:nvGraphicFramePr>
        <p:xfrm>
          <a:off x="430213" y="1285875"/>
          <a:ext cx="8713787" cy="4800600"/>
        </p:xfrm>
        <a:graphic>
          <a:graphicData uri="http://schemas.openxmlformats.org/presentationml/2006/ole">
            <mc:AlternateContent xmlns:mc="http://schemas.openxmlformats.org/markup-compatibility/2006">
              <mc:Choice xmlns:v="urn:schemas-microsoft-com:vml" Requires="v">
                <p:oleObj spid="_x0000_s127162" name="Chart" r:id="rId3" imgW="8229600" imgH="4524285" progId="MSGraph.Chart.8">
                  <p:embed followColorScheme="full"/>
                </p:oleObj>
              </mc:Choice>
              <mc:Fallback>
                <p:oleObj name="Chart" r:id="rId3" imgW="8229600" imgH="4524285" progId="MSGraph.Chart.8">
                  <p:embed followColorScheme="full"/>
                  <p:pic>
                    <p:nvPicPr>
                      <p:cNvPr id="0" name="Picture 17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3" y="1285875"/>
                        <a:ext cx="871378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7148" name="Rectangle 3"/>
          <p:cNvSpPr>
            <a:spLocks noGrp="1" noChangeArrowheads="1"/>
          </p:cNvSpPr>
          <p:nvPr>
            <p:ph type="title" idx="4294967295"/>
          </p:nvPr>
        </p:nvSpPr>
        <p:spPr>
          <a:xfrm>
            <a:off x="523875" y="484188"/>
            <a:ext cx="8620125" cy="990600"/>
          </a:xfrm>
        </p:spPr>
        <p:txBody>
          <a:bodyPr anchor="t"/>
          <a:lstStyle/>
          <a:p>
            <a:pPr eaLnBrk="1" hangingPunct="1"/>
            <a:r>
              <a:rPr lang="en-US" sz="2600" smtClean="0">
                <a:solidFill>
                  <a:schemeClr val="tx1"/>
                </a:solidFill>
              </a:rPr>
              <a:t>Post Implementation of the Affordable Care Act (ACA):</a:t>
            </a:r>
            <a:br>
              <a:rPr lang="en-US" sz="2600" smtClean="0">
                <a:solidFill>
                  <a:schemeClr val="tx1"/>
                </a:solidFill>
              </a:rPr>
            </a:br>
            <a:r>
              <a:rPr lang="en-US" sz="2600" smtClean="0">
                <a:solidFill>
                  <a:schemeClr val="tx1"/>
                </a:solidFill>
              </a:rPr>
              <a:t>Subsidized Coverage Landscape in Washington</a:t>
            </a:r>
          </a:p>
        </p:txBody>
      </p:sp>
      <p:sp>
        <p:nvSpPr>
          <p:cNvPr id="127149" name="Text Box 4"/>
          <p:cNvSpPr txBox="1">
            <a:spLocks noChangeArrowheads="1"/>
          </p:cNvSpPr>
          <p:nvPr/>
        </p:nvSpPr>
        <p:spPr bwMode="auto">
          <a:xfrm>
            <a:off x="5210175" y="4171950"/>
            <a:ext cx="552450" cy="946150"/>
          </a:xfrm>
          <a:prstGeom prst="rect">
            <a:avLst/>
          </a:prstGeom>
          <a:noFill/>
          <a:ln w="9525">
            <a:noFill/>
            <a:miter lim="800000"/>
            <a:headEnd/>
            <a:tailEnd/>
          </a:ln>
        </p:spPr>
        <p:txBody>
          <a:bodyPr>
            <a:spAutoFit/>
          </a:bodyPr>
          <a:lstStyle/>
          <a:p>
            <a:pPr>
              <a:spcBef>
                <a:spcPct val="50000"/>
              </a:spcBef>
            </a:pPr>
            <a:r>
              <a:rPr lang="en-US" sz="2800" b="1">
                <a:solidFill>
                  <a:srgbClr val="99CCFF"/>
                </a:solidFill>
                <a:latin typeface="Calibri" pitchFamily="34" charset="0"/>
                <a:ea typeface="ＭＳ Ｐゴシック" pitchFamily="34" charset="-128"/>
              </a:rPr>
              <a:t>344</a:t>
            </a:r>
          </a:p>
        </p:txBody>
      </p:sp>
      <p:sp>
        <p:nvSpPr>
          <p:cNvPr id="127150" name="Text Box 5"/>
          <p:cNvSpPr txBox="1">
            <a:spLocks noChangeArrowheads="1"/>
          </p:cNvSpPr>
          <p:nvPr/>
        </p:nvSpPr>
        <p:spPr bwMode="auto">
          <a:xfrm rot="-5400000">
            <a:off x="-390525" y="3390900"/>
            <a:ext cx="2181225" cy="320675"/>
          </a:xfrm>
          <a:prstGeom prst="rect">
            <a:avLst/>
          </a:prstGeom>
          <a:noFill/>
          <a:ln w="9525">
            <a:noFill/>
            <a:miter lim="800000"/>
            <a:headEnd/>
            <a:tailEnd/>
          </a:ln>
        </p:spPr>
        <p:txBody>
          <a:bodyPr>
            <a:spAutoFit/>
          </a:bodyPr>
          <a:lstStyle/>
          <a:p>
            <a:pPr>
              <a:spcBef>
                <a:spcPct val="50000"/>
              </a:spcBef>
            </a:pPr>
            <a:r>
              <a:rPr lang="en-US" sz="1500">
                <a:latin typeface="Calibri" pitchFamily="34" charset="0"/>
                <a:ea typeface="ＭＳ Ｐゴシック" pitchFamily="34" charset="-128"/>
              </a:rPr>
              <a:t>Individuals (in thousands)</a:t>
            </a:r>
          </a:p>
        </p:txBody>
      </p:sp>
      <p:sp>
        <p:nvSpPr>
          <p:cNvPr id="127151" name="Text Box 6"/>
          <p:cNvSpPr txBox="1">
            <a:spLocks noChangeArrowheads="1"/>
          </p:cNvSpPr>
          <p:nvPr/>
        </p:nvSpPr>
        <p:spPr bwMode="auto">
          <a:xfrm>
            <a:off x="700088" y="6200775"/>
            <a:ext cx="7772400" cy="638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900">
                <a:latin typeface="Calibri" pitchFamily="34" charset="0"/>
                <a:ea typeface="ＭＳ Ｐゴシック" pitchFamily="34" charset="-128"/>
              </a:rPr>
              <a:t>Note:  Analysis forecast assumes full take up rate and the ACA was in effect in 2011. **Includes individuals who have access to other coverage (e.g., employer sponsored insurance). Sources: The ACA Medicaid Expansion in Washington, Health Policy Center, Urban Institute (May 2012); The ACA Basic Health Program in Washington State, Health Policy Center, Urban Institute (May 2012) ;  Milliman Market Analysis; ‘and Washington Health Care Authority for Medicaid/CHIP enrollment.</a:t>
            </a:r>
          </a:p>
        </p:txBody>
      </p:sp>
      <p:sp>
        <p:nvSpPr>
          <p:cNvPr id="127152" name="Text Box 7"/>
          <p:cNvSpPr txBox="1">
            <a:spLocks noChangeArrowheads="1"/>
          </p:cNvSpPr>
          <p:nvPr/>
        </p:nvSpPr>
        <p:spPr bwMode="auto">
          <a:xfrm>
            <a:off x="1477963" y="5656263"/>
            <a:ext cx="968375" cy="274637"/>
          </a:xfrm>
          <a:prstGeom prst="rect">
            <a:avLst/>
          </a:prstGeom>
          <a:noFill/>
          <a:ln w="9525">
            <a:noFill/>
            <a:miter lim="800000"/>
            <a:headEnd/>
            <a:tailEnd/>
          </a:ln>
        </p:spPr>
        <p:txBody>
          <a:bodyPr>
            <a:spAutoFit/>
          </a:bodyPr>
          <a:lstStyle/>
          <a:p>
            <a:r>
              <a:rPr lang="en-US" sz="1200">
                <a:latin typeface="Calibri" pitchFamily="34" charset="0"/>
                <a:ea typeface="ＭＳ Ｐゴシック" pitchFamily="34" charset="-128"/>
              </a:rPr>
              <a:t>2012</a:t>
            </a:r>
          </a:p>
        </p:txBody>
      </p:sp>
      <p:sp>
        <p:nvSpPr>
          <p:cNvPr id="127153" name="Text Box 8"/>
          <p:cNvSpPr txBox="1">
            <a:spLocks noChangeArrowheads="1"/>
          </p:cNvSpPr>
          <p:nvPr/>
        </p:nvSpPr>
        <p:spPr bwMode="auto">
          <a:xfrm>
            <a:off x="1847850" y="1466850"/>
            <a:ext cx="1190625" cy="428625"/>
          </a:xfrm>
          <a:prstGeom prst="rect">
            <a:avLst/>
          </a:prstGeom>
          <a:noFill/>
          <a:ln w="9525">
            <a:noFill/>
            <a:miter lim="800000"/>
            <a:headEnd/>
            <a:tailEnd/>
          </a:ln>
        </p:spPr>
        <p:txBody>
          <a:bodyPr>
            <a:spAutoFit/>
          </a:bodyPr>
          <a:lstStyle/>
          <a:p>
            <a:pPr>
              <a:spcBef>
                <a:spcPct val="50000"/>
              </a:spcBef>
            </a:pPr>
            <a:r>
              <a:rPr lang="en-US" sz="1100" b="1">
                <a:latin typeface="Calibri" pitchFamily="34" charset="0"/>
                <a:ea typeface="ＭＳ Ｐゴシック" pitchFamily="34" charset="-128"/>
              </a:rPr>
              <a:t>1.16 million </a:t>
            </a:r>
            <a:r>
              <a:rPr lang="en-US" sz="1100">
                <a:latin typeface="Calibri" pitchFamily="34" charset="0"/>
                <a:ea typeface="ＭＳ Ｐゴシック" pitchFamily="34" charset="-128"/>
              </a:rPr>
              <a:t/>
            </a:r>
            <a:br>
              <a:rPr lang="en-US" sz="1100">
                <a:latin typeface="Calibri" pitchFamily="34" charset="0"/>
                <a:ea typeface="ＭＳ Ｐゴシック" pitchFamily="34" charset="-128"/>
              </a:rPr>
            </a:br>
            <a:r>
              <a:rPr lang="en-US" sz="1100">
                <a:latin typeface="Calibri" pitchFamily="34" charset="0"/>
                <a:ea typeface="ＭＳ Ｐゴシック" pitchFamily="34" charset="-128"/>
              </a:rPr>
              <a:t>current enrollees</a:t>
            </a:r>
          </a:p>
        </p:txBody>
      </p:sp>
      <p:sp>
        <p:nvSpPr>
          <p:cNvPr id="127154" name="AutoShape 9"/>
          <p:cNvSpPr>
            <a:spLocks/>
          </p:cNvSpPr>
          <p:nvPr/>
        </p:nvSpPr>
        <p:spPr bwMode="auto">
          <a:xfrm rot="-5400000">
            <a:off x="1814513" y="5033962"/>
            <a:ext cx="171450" cy="1076325"/>
          </a:xfrm>
          <a:prstGeom prst="leftBrace">
            <a:avLst>
              <a:gd name="adj1" fmla="val 52315"/>
              <a:gd name="adj2" fmla="val 50000"/>
            </a:avLst>
          </a:prstGeom>
          <a:noFill/>
          <a:ln w="19050">
            <a:solidFill>
              <a:srgbClr val="336699"/>
            </a:solidFill>
            <a:round/>
            <a:headEnd/>
            <a:tailEnd/>
          </a:ln>
        </p:spPr>
        <p:txBody>
          <a:bodyPr wrap="none" anchor="ctr"/>
          <a:lstStyle/>
          <a:p>
            <a:endParaRPr lang="en-US">
              <a:latin typeface="Calibri" pitchFamily="34" charset="0"/>
            </a:endParaRPr>
          </a:p>
        </p:txBody>
      </p:sp>
      <p:sp>
        <p:nvSpPr>
          <p:cNvPr id="127155" name="AutoShape 10"/>
          <p:cNvSpPr>
            <a:spLocks/>
          </p:cNvSpPr>
          <p:nvPr/>
        </p:nvSpPr>
        <p:spPr bwMode="auto">
          <a:xfrm rot="-5400000">
            <a:off x="4286250" y="4086225"/>
            <a:ext cx="190500" cy="3600450"/>
          </a:xfrm>
          <a:prstGeom prst="leftBrace">
            <a:avLst>
              <a:gd name="adj1" fmla="val 157500"/>
              <a:gd name="adj2" fmla="val 50000"/>
            </a:avLst>
          </a:prstGeom>
          <a:noFill/>
          <a:ln w="19050">
            <a:solidFill>
              <a:srgbClr val="336699"/>
            </a:solidFill>
            <a:round/>
            <a:headEnd/>
            <a:tailEnd/>
          </a:ln>
        </p:spPr>
        <p:txBody>
          <a:bodyPr wrap="none" anchor="ctr"/>
          <a:lstStyle/>
          <a:p>
            <a:endParaRPr lang="en-US">
              <a:latin typeface="Calibri" pitchFamily="34" charset="0"/>
            </a:endParaRPr>
          </a:p>
        </p:txBody>
      </p:sp>
      <p:sp>
        <p:nvSpPr>
          <p:cNvPr id="127156" name="Text Box 11"/>
          <p:cNvSpPr txBox="1">
            <a:spLocks noChangeArrowheads="1"/>
          </p:cNvSpPr>
          <p:nvPr/>
        </p:nvSpPr>
        <p:spPr bwMode="auto">
          <a:xfrm>
            <a:off x="4097338" y="5970588"/>
            <a:ext cx="596900" cy="274637"/>
          </a:xfrm>
          <a:prstGeom prst="rect">
            <a:avLst/>
          </a:prstGeom>
          <a:noFill/>
          <a:ln w="9525">
            <a:noFill/>
            <a:miter lim="800000"/>
            <a:headEnd/>
            <a:tailEnd/>
          </a:ln>
        </p:spPr>
        <p:txBody>
          <a:bodyPr>
            <a:spAutoFit/>
          </a:bodyPr>
          <a:lstStyle/>
          <a:p>
            <a:r>
              <a:rPr lang="en-US" sz="1200">
                <a:latin typeface="Calibri" pitchFamily="34" charset="0"/>
                <a:ea typeface="ＭＳ Ｐゴシック" pitchFamily="34" charset="-128"/>
              </a:rPr>
              <a:t>2014</a:t>
            </a:r>
          </a:p>
        </p:txBody>
      </p:sp>
      <p:sp>
        <p:nvSpPr>
          <p:cNvPr id="127157" name="Text Box 12"/>
          <p:cNvSpPr txBox="1">
            <a:spLocks noChangeArrowheads="1"/>
          </p:cNvSpPr>
          <p:nvPr/>
        </p:nvSpPr>
        <p:spPr bwMode="auto">
          <a:xfrm>
            <a:off x="2857500" y="2676525"/>
            <a:ext cx="1323975" cy="596900"/>
          </a:xfrm>
          <a:prstGeom prst="rect">
            <a:avLst/>
          </a:prstGeom>
          <a:noFill/>
          <a:ln w="9525">
            <a:noFill/>
            <a:miter lim="800000"/>
            <a:headEnd/>
            <a:tailEnd/>
          </a:ln>
        </p:spPr>
        <p:txBody>
          <a:bodyPr>
            <a:spAutoFit/>
          </a:bodyPr>
          <a:lstStyle/>
          <a:p>
            <a:pPr>
              <a:spcBef>
                <a:spcPct val="50000"/>
              </a:spcBef>
            </a:pPr>
            <a:r>
              <a:rPr lang="en-US" sz="1100" b="1">
                <a:latin typeface="Calibri" pitchFamily="34" charset="0"/>
                <a:ea typeface="ＭＳ Ｐゴシック" pitchFamily="34" charset="-128"/>
              </a:rPr>
              <a:t>545,000</a:t>
            </a:r>
            <a:r>
              <a:rPr lang="en-US" sz="1100">
                <a:latin typeface="Calibri" pitchFamily="34" charset="0"/>
                <a:ea typeface="ＭＳ Ｐゴシック" pitchFamily="34" charset="-128"/>
              </a:rPr>
              <a:t/>
            </a:r>
            <a:br>
              <a:rPr lang="en-US" sz="1100">
                <a:latin typeface="Calibri" pitchFamily="34" charset="0"/>
                <a:ea typeface="ＭＳ Ｐゴシック" pitchFamily="34" charset="-128"/>
              </a:rPr>
            </a:br>
            <a:r>
              <a:rPr lang="en-US" sz="1100">
                <a:latin typeface="Calibri" pitchFamily="34" charset="0"/>
                <a:ea typeface="ＭＳ Ｐゴシック" pitchFamily="34" charset="-128"/>
              </a:rPr>
              <a:t>currently eligible but not enrolled**</a:t>
            </a:r>
          </a:p>
        </p:txBody>
      </p:sp>
      <p:sp>
        <p:nvSpPr>
          <p:cNvPr id="127158" name="Text Box 13"/>
          <p:cNvSpPr txBox="1">
            <a:spLocks noChangeArrowheads="1"/>
          </p:cNvSpPr>
          <p:nvPr/>
        </p:nvSpPr>
        <p:spPr bwMode="auto">
          <a:xfrm>
            <a:off x="4010025" y="2981325"/>
            <a:ext cx="1323975" cy="428625"/>
          </a:xfrm>
          <a:prstGeom prst="rect">
            <a:avLst/>
          </a:prstGeom>
          <a:noFill/>
          <a:ln w="9525">
            <a:noFill/>
            <a:miter lim="800000"/>
            <a:headEnd/>
            <a:tailEnd/>
          </a:ln>
        </p:spPr>
        <p:txBody>
          <a:bodyPr>
            <a:spAutoFit/>
          </a:bodyPr>
          <a:lstStyle/>
          <a:p>
            <a:pPr>
              <a:spcBef>
                <a:spcPct val="50000"/>
              </a:spcBef>
            </a:pPr>
            <a:r>
              <a:rPr lang="en-US" sz="1100" b="1">
                <a:latin typeface="Calibri" pitchFamily="34" charset="0"/>
                <a:ea typeface="ＭＳ Ｐゴシック" pitchFamily="34" charset="-128"/>
              </a:rPr>
              <a:t>494,000</a:t>
            </a:r>
            <a:r>
              <a:rPr lang="en-US" sz="1100">
                <a:latin typeface="Calibri" pitchFamily="34" charset="0"/>
                <a:ea typeface="ＭＳ Ｐゴシック" pitchFamily="34" charset="-128"/>
              </a:rPr>
              <a:t> </a:t>
            </a:r>
            <a:br>
              <a:rPr lang="en-US" sz="1100">
                <a:latin typeface="Calibri" pitchFamily="34" charset="0"/>
                <a:ea typeface="ＭＳ Ｐゴシック" pitchFamily="34" charset="-128"/>
              </a:rPr>
            </a:br>
            <a:r>
              <a:rPr lang="en-US" sz="1100">
                <a:latin typeface="Calibri" pitchFamily="34" charset="0"/>
                <a:ea typeface="ＭＳ Ｐゴシック" pitchFamily="34" charset="-128"/>
              </a:rPr>
              <a:t>newly eligible</a:t>
            </a:r>
          </a:p>
        </p:txBody>
      </p:sp>
      <p:sp>
        <p:nvSpPr>
          <p:cNvPr id="127159" name="Text Box 14"/>
          <p:cNvSpPr txBox="1">
            <a:spLocks noChangeArrowheads="1"/>
          </p:cNvSpPr>
          <p:nvPr/>
        </p:nvSpPr>
        <p:spPr bwMode="auto">
          <a:xfrm>
            <a:off x="5067300" y="2847975"/>
            <a:ext cx="1552575" cy="428625"/>
          </a:xfrm>
          <a:prstGeom prst="rect">
            <a:avLst/>
          </a:prstGeom>
          <a:noFill/>
          <a:ln w="9525">
            <a:noFill/>
            <a:miter lim="800000"/>
            <a:headEnd/>
            <a:tailEnd/>
          </a:ln>
        </p:spPr>
        <p:txBody>
          <a:bodyPr>
            <a:spAutoFit/>
          </a:bodyPr>
          <a:lstStyle/>
          <a:p>
            <a:pPr>
              <a:spcBef>
                <a:spcPct val="50000"/>
              </a:spcBef>
            </a:pPr>
            <a:r>
              <a:rPr lang="en-US" sz="1100" b="1">
                <a:latin typeface="Calibri" pitchFamily="34" charset="0"/>
                <a:ea typeface="ＭＳ Ｐゴシック" pitchFamily="34" charset="-128"/>
              </a:rPr>
              <a:t>532,000</a:t>
            </a:r>
            <a:r>
              <a:rPr lang="en-US" sz="1100">
                <a:latin typeface="Calibri" pitchFamily="34" charset="0"/>
                <a:ea typeface="ＭＳ Ｐゴシック" pitchFamily="34" charset="-128"/>
              </a:rPr>
              <a:t> </a:t>
            </a:r>
            <a:br>
              <a:rPr lang="en-US" sz="1100">
                <a:latin typeface="Calibri" pitchFamily="34" charset="0"/>
                <a:ea typeface="ＭＳ Ｐゴシック" pitchFamily="34" charset="-128"/>
              </a:rPr>
            </a:br>
            <a:r>
              <a:rPr lang="en-US" sz="1100">
                <a:latin typeface="Calibri" pitchFamily="34" charset="0"/>
                <a:ea typeface="ＭＳ Ｐゴシック" pitchFamily="34" charset="-128"/>
              </a:rPr>
              <a:t>eligible for subsidies</a:t>
            </a:r>
          </a:p>
        </p:txBody>
      </p:sp>
      <p:pic>
        <p:nvPicPr>
          <p:cNvPr id="127160" name="Picture 5" descr="http://1.bp.blogspot.com/-FavYXwlb6j0/TbDKY3F_afI/AAAAAAAAALw/hgKaAy_ClVA/s1600/washington_state_seal.gif"/>
          <p:cNvPicPr>
            <a:picLocks noChangeAspect="1" noChangeArrowheads="1"/>
          </p:cNvPicPr>
          <p:nvPr/>
        </p:nvPicPr>
        <p:blipFill>
          <a:blip r:embed="rId5" cstate="print"/>
          <a:srcRect/>
          <a:stretch>
            <a:fillRect/>
          </a:stretch>
        </p:blipFill>
        <p:spPr bwMode="auto">
          <a:xfrm>
            <a:off x="8382000" y="152400"/>
            <a:ext cx="668338" cy="66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987" name="Object 3"/>
          <p:cNvGraphicFramePr>
            <a:graphicFrameLocks noGrp="1" noChangeAspect="1"/>
          </p:cNvGraphicFramePr>
          <p:nvPr>
            <p:ph idx="1"/>
          </p:nvPr>
        </p:nvGraphicFramePr>
        <p:xfrm>
          <a:off x="228600" y="1066800"/>
          <a:ext cx="8610600" cy="5019675"/>
        </p:xfrm>
        <a:graphic>
          <a:graphicData uri="http://schemas.openxmlformats.org/presentationml/2006/ole">
            <mc:AlternateContent xmlns:mc="http://schemas.openxmlformats.org/markup-compatibility/2006">
              <mc:Choice xmlns:v="urn:schemas-microsoft-com:vml" Requires="v">
                <p:oleObj spid="_x0000_s298003" name="Chart" r:id="rId3" imgW="8839200" imgH="5152957" progId="Excel.Chart.8">
                  <p:embed/>
                </p:oleObj>
              </mc:Choice>
              <mc:Fallback>
                <p:oleObj name="Chart" r:id="rId3" imgW="8839200" imgH="5152957" progId="Excel.Char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610600" cy="501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5" name="Picture 2"/>
          <p:cNvPicPr>
            <a:picLocks noChangeAspect="1" noChangeArrowheads="1"/>
          </p:cNvPicPr>
          <p:nvPr/>
        </p:nvPicPr>
        <p:blipFill>
          <a:blip r:embed="rId2" cstate="print"/>
          <a:srcRect/>
          <a:stretch>
            <a:fillRect/>
          </a:stretch>
        </p:blipFill>
        <p:spPr bwMode="auto">
          <a:xfrm>
            <a:off x="366713" y="914400"/>
            <a:ext cx="8378825" cy="5105400"/>
          </a:xfrm>
          <a:prstGeom prst="rect">
            <a:avLst/>
          </a:prstGeom>
          <a:noFill/>
          <a:ln w="9525">
            <a:noFill/>
            <a:miter lim="800000"/>
            <a:headEnd/>
            <a:tailEnd/>
          </a:ln>
        </p:spPr>
      </p:pic>
      <p:pic>
        <p:nvPicPr>
          <p:cNvPr id="216066" name="Picture 5" descr="http://1.bp.blogspot.com/-FavYXwlb6j0/TbDKY3F_afI/AAAAAAAAALw/hgKaAy_ClVA/s1600/washington_state_seal.gif"/>
          <p:cNvPicPr>
            <a:picLocks noChangeAspect="1" noChangeArrowheads="1"/>
          </p:cNvPicPr>
          <p:nvPr/>
        </p:nvPicPr>
        <p:blipFill>
          <a:blip r:embed="rId3" cstate="print"/>
          <a:srcRect/>
          <a:stretch>
            <a:fillRect/>
          </a:stretch>
        </p:blipFill>
        <p:spPr bwMode="auto">
          <a:xfrm>
            <a:off x="8382000" y="152400"/>
            <a:ext cx="668338" cy="66198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9E8376AF-7BC5-4222-955C-A9EFD1BED09D}" type="slidenum">
              <a:rPr lang="en-US" smtClean="0"/>
              <a:pPr>
                <a:defRPr/>
              </a:pPr>
              <a:t>68</a:t>
            </a:fld>
            <a:endParaRPr lang="en-US"/>
          </a:p>
        </p:txBody>
      </p:sp>
      <p:pic>
        <p:nvPicPr>
          <p:cNvPr id="216068" name="Picture 2" descr="http://cdblog.centraldesktop.com/Workspace%20Toolkit.jpg"/>
          <p:cNvPicPr>
            <a:picLocks noChangeAspect="1" noChangeArrowheads="1"/>
          </p:cNvPicPr>
          <p:nvPr/>
        </p:nvPicPr>
        <p:blipFill>
          <a:blip r:embed="rId4" cstate="print"/>
          <a:srcRect/>
          <a:stretch>
            <a:fillRect/>
          </a:stretch>
        </p:blipFill>
        <p:spPr bwMode="auto">
          <a:xfrm>
            <a:off x="8272463" y="1166813"/>
            <a:ext cx="795337"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89" name="Picture 2"/>
          <p:cNvPicPr>
            <a:picLocks noChangeAspect="1" noChangeArrowheads="1"/>
          </p:cNvPicPr>
          <p:nvPr/>
        </p:nvPicPr>
        <p:blipFill>
          <a:blip r:embed="rId2" cstate="print"/>
          <a:srcRect/>
          <a:stretch>
            <a:fillRect/>
          </a:stretch>
        </p:blipFill>
        <p:spPr bwMode="auto">
          <a:xfrm>
            <a:off x="381000" y="1143000"/>
            <a:ext cx="8316913" cy="4338638"/>
          </a:xfrm>
          <a:prstGeom prst="rect">
            <a:avLst/>
          </a:prstGeom>
          <a:noFill/>
          <a:ln w="9525">
            <a:noFill/>
            <a:miter lim="800000"/>
            <a:headEnd/>
            <a:tailEnd/>
          </a:ln>
        </p:spPr>
      </p:pic>
      <p:pic>
        <p:nvPicPr>
          <p:cNvPr id="217090" name="Picture 5" descr="http://1.bp.blogspot.com/-FavYXwlb6j0/TbDKY3F_afI/AAAAAAAAALw/hgKaAy_ClVA/s1600/washington_state_seal.gif"/>
          <p:cNvPicPr>
            <a:picLocks noChangeAspect="1" noChangeArrowheads="1"/>
          </p:cNvPicPr>
          <p:nvPr/>
        </p:nvPicPr>
        <p:blipFill>
          <a:blip r:embed="rId3" cstate="print"/>
          <a:srcRect/>
          <a:stretch>
            <a:fillRect/>
          </a:stretch>
        </p:blipFill>
        <p:spPr bwMode="auto">
          <a:xfrm>
            <a:off x="8382000" y="152400"/>
            <a:ext cx="668338" cy="66198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3C79580E-D344-43CA-B162-CDEFD242BE99}" type="slidenum">
              <a:rPr lang="en-US" smtClean="0"/>
              <a:pPr>
                <a:defRPr/>
              </a:pPr>
              <a:t>69</a:t>
            </a:fld>
            <a:endParaRPr lang="en-US" dirty="0"/>
          </a:p>
        </p:txBody>
      </p:sp>
      <p:pic>
        <p:nvPicPr>
          <p:cNvPr id="217092" name="Picture 2" descr="http://cdblog.centraldesktop.com/Workspace%20Toolkit.jpg"/>
          <p:cNvPicPr>
            <a:picLocks noChangeAspect="1" noChangeArrowheads="1"/>
          </p:cNvPicPr>
          <p:nvPr/>
        </p:nvPicPr>
        <p:blipFill>
          <a:blip r:embed="rId4" cstate="print"/>
          <a:srcRect/>
          <a:stretch>
            <a:fillRect/>
          </a:stretch>
        </p:blipFill>
        <p:spPr bwMode="auto">
          <a:xfrm>
            <a:off x="8272463" y="1166813"/>
            <a:ext cx="795337"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5" descr="http://1.bp.blogspot.com/-FavYXwlb6j0/TbDKY3F_afI/AAAAAAAAALw/hgKaAy_ClVA/s1600/washington_state_seal.gif"/>
          <p:cNvPicPr>
            <a:picLocks noGrp="1" noChangeAspect="1" noChangeArrowheads="1"/>
          </p:cNvPicPr>
          <p:nvPr>
            <p:ph idx="1"/>
          </p:nvPr>
        </p:nvPicPr>
        <p:blipFill>
          <a:blip r:embed="rId2" cstate="print"/>
          <a:srcRect/>
          <a:stretch>
            <a:fillRect/>
          </a:stretch>
        </p:blipFill>
        <p:spPr>
          <a:xfrm>
            <a:off x="1422400" y="3352800"/>
            <a:ext cx="839788" cy="831850"/>
          </a:xfrm>
        </p:spPr>
      </p:pic>
      <p:sp>
        <p:nvSpPr>
          <p:cNvPr id="2" name="Slide Number Placeholder 1"/>
          <p:cNvSpPr>
            <a:spLocks noGrp="1"/>
          </p:cNvSpPr>
          <p:nvPr>
            <p:ph type="sldNum" sz="quarter" idx="12"/>
          </p:nvPr>
        </p:nvSpPr>
        <p:spPr/>
        <p:txBody>
          <a:bodyPr/>
          <a:lstStyle/>
          <a:p>
            <a:pPr>
              <a:defRPr/>
            </a:pPr>
            <a:fld id="{539FAB02-5EA7-42B7-8FB9-36637CBEDDB8}" type="slidenum">
              <a:rPr lang="en-US" smtClean="0"/>
              <a:pPr>
                <a:defRPr/>
              </a:pPr>
              <a:t>7</a:t>
            </a:fld>
            <a:endParaRPr lang="en-US"/>
          </a:p>
        </p:txBody>
      </p:sp>
      <p:sp>
        <p:nvSpPr>
          <p:cNvPr id="5" name="Title 1"/>
          <p:cNvSpPr txBox="1">
            <a:spLocks/>
          </p:cNvSpPr>
          <p:nvPr/>
        </p:nvSpPr>
        <p:spPr>
          <a:xfrm>
            <a:off x="2305050" y="762000"/>
            <a:ext cx="4114800" cy="746125"/>
          </a:xfrm>
          <a:prstGeom prst="rect">
            <a:avLst/>
          </a:prstGeom>
          <a:solidFill>
            <a:srgbClr val="FFC000"/>
          </a:solidFill>
        </p:spPr>
        <p:txBody>
          <a:bodyPr anchor="b">
            <a:normAutofit/>
          </a:bodyPr>
          <a:lstStyle>
            <a:lvl1pPr algn="l" rtl="0" fontAlgn="base">
              <a:spcBef>
                <a:spcPct val="0"/>
              </a:spcBef>
              <a:spcAft>
                <a:spcPct val="0"/>
              </a:spcAft>
              <a:defRPr sz="3600" b="1" kern="1200">
                <a:solidFill>
                  <a:srgbClr val="C0575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C0575E"/>
                </a:solidFill>
                <a:latin typeface="Calibri" pitchFamily="34" charset="0"/>
              </a:defRPr>
            </a:lvl2pPr>
            <a:lvl3pPr algn="l" rtl="0" fontAlgn="base">
              <a:spcBef>
                <a:spcPct val="0"/>
              </a:spcBef>
              <a:spcAft>
                <a:spcPct val="0"/>
              </a:spcAft>
              <a:defRPr sz="3600" b="1">
                <a:solidFill>
                  <a:srgbClr val="C0575E"/>
                </a:solidFill>
                <a:latin typeface="Calibri" pitchFamily="34" charset="0"/>
              </a:defRPr>
            </a:lvl3pPr>
            <a:lvl4pPr algn="l" rtl="0" fontAlgn="base">
              <a:spcBef>
                <a:spcPct val="0"/>
              </a:spcBef>
              <a:spcAft>
                <a:spcPct val="0"/>
              </a:spcAft>
              <a:defRPr sz="3600" b="1">
                <a:solidFill>
                  <a:srgbClr val="C0575E"/>
                </a:solidFill>
                <a:latin typeface="Calibri" pitchFamily="34" charset="0"/>
              </a:defRPr>
            </a:lvl4pPr>
            <a:lvl5pPr algn="l" rtl="0" fontAlgn="base">
              <a:spcBef>
                <a:spcPct val="0"/>
              </a:spcBef>
              <a:spcAft>
                <a:spcPct val="0"/>
              </a:spcAft>
              <a:defRPr sz="3600" b="1">
                <a:solidFill>
                  <a:srgbClr val="C0575E"/>
                </a:solidFill>
                <a:latin typeface="Calibri" pitchFamily="34" charset="0"/>
              </a:defRPr>
            </a:lvl5pPr>
            <a:lvl6pPr marL="457200" algn="l" rtl="0" fontAlgn="base">
              <a:spcBef>
                <a:spcPct val="0"/>
              </a:spcBef>
              <a:spcAft>
                <a:spcPct val="0"/>
              </a:spcAft>
              <a:defRPr sz="3600" b="1">
                <a:solidFill>
                  <a:srgbClr val="C0575E"/>
                </a:solidFill>
                <a:latin typeface="Calibri" pitchFamily="34" charset="0"/>
              </a:defRPr>
            </a:lvl6pPr>
            <a:lvl7pPr marL="914400" algn="l" rtl="0" fontAlgn="base">
              <a:spcBef>
                <a:spcPct val="0"/>
              </a:spcBef>
              <a:spcAft>
                <a:spcPct val="0"/>
              </a:spcAft>
              <a:defRPr sz="3600" b="1">
                <a:solidFill>
                  <a:srgbClr val="C0575E"/>
                </a:solidFill>
                <a:latin typeface="Calibri" pitchFamily="34" charset="0"/>
              </a:defRPr>
            </a:lvl7pPr>
            <a:lvl8pPr marL="1371600" algn="l" rtl="0" fontAlgn="base">
              <a:spcBef>
                <a:spcPct val="0"/>
              </a:spcBef>
              <a:spcAft>
                <a:spcPct val="0"/>
              </a:spcAft>
              <a:defRPr sz="3600" b="1">
                <a:solidFill>
                  <a:srgbClr val="C0575E"/>
                </a:solidFill>
                <a:latin typeface="Calibri" pitchFamily="34" charset="0"/>
              </a:defRPr>
            </a:lvl8pPr>
            <a:lvl9pPr marL="1828800" algn="l" rtl="0" fontAlgn="base">
              <a:spcBef>
                <a:spcPct val="0"/>
              </a:spcBef>
              <a:spcAft>
                <a:spcPct val="0"/>
              </a:spcAft>
              <a:defRPr sz="3600" b="1">
                <a:solidFill>
                  <a:srgbClr val="C0575E"/>
                </a:solidFill>
                <a:latin typeface="Calibri" pitchFamily="34" charset="0"/>
              </a:defRPr>
            </a:lvl9pPr>
            <a:extLst/>
          </a:lstStyle>
          <a:p>
            <a:pPr algn="ctr">
              <a:defRPr/>
            </a:pPr>
            <a:r>
              <a:rPr lang="en-US" dirty="0" smtClean="0">
                <a:solidFill>
                  <a:schemeClr val="tx1"/>
                </a:solidFill>
              </a:rPr>
              <a:t>Slide Deck Legend</a:t>
            </a:r>
            <a:endParaRPr lang="en-US" dirty="0">
              <a:solidFill>
                <a:schemeClr val="tx1"/>
              </a:solidFill>
            </a:endParaRPr>
          </a:p>
        </p:txBody>
      </p:sp>
      <p:sp>
        <p:nvSpPr>
          <p:cNvPr id="6" name="Title 1"/>
          <p:cNvSpPr txBox="1">
            <a:spLocks/>
          </p:cNvSpPr>
          <p:nvPr/>
        </p:nvSpPr>
        <p:spPr>
          <a:xfrm>
            <a:off x="3505200" y="2130425"/>
            <a:ext cx="3619500" cy="990600"/>
          </a:xfrm>
          <a:prstGeom prst="rect">
            <a:avLst/>
          </a:prstGeom>
        </p:spPr>
        <p:txBody>
          <a:bodyPr anchor="ctr"/>
          <a:lstStyle>
            <a:lvl1pPr algn="l" rtl="0" fontAlgn="base">
              <a:spcBef>
                <a:spcPct val="0"/>
              </a:spcBef>
              <a:spcAft>
                <a:spcPct val="0"/>
              </a:spcAft>
              <a:defRPr sz="3600" b="1" kern="1200">
                <a:solidFill>
                  <a:srgbClr val="C0575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C0575E"/>
                </a:solidFill>
                <a:latin typeface="Calibri" pitchFamily="34" charset="0"/>
              </a:defRPr>
            </a:lvl2pPr>
            <a:lvl3pPr algn="l" rtl="0" fontAlgn="base">
              <a:spcBef>
                <a:spcPct val="0"/>
              </a:spcBef>
              <a:spcAft>
                <a:spcPct val="0"/>
              </a:spcAft>
              <a:defRPr sz="3600" b="1">
                <a:solidFill>
                  <a:srgbClr val="C0575E"/>
                </a:solidFill>
                <a:latin typeface="Calibri" pitchFamily="34" charset="0"/>
              </a:defRPr>
            </a:lvl3pPr>
            <a:lvl4pPr algn="l" rtl="0" fontAlgn="base">
              <a:spcBef>
                <a:spcPct val="0"/>
              </a:spcBef>
              <a:spcAft>
                <a:spcPct val="0"/>
              </a:spcAft>
              <a:defRPr sz="3600" b="1">
                <a:solidFill>
                  <a:srgbClr val="C0575E"/>
                </a:solidFill>
                <a:latin typeface="Calibri" pitchFamily="34" charset="0"/>
              </a:defRPr>
            </a:lvl4pPr>
            <a:lvl5pPr algn="l" rtl="0" fontAlgn="base">
              <a:spcBef>
                <a:spcPct val="0"/>
              </a:spcBef>
              <a:spcAft>
                <a:spcPct val="0"/>
              </a:spcAft>
              <a:defRPr sz="3600" b="1">
                <a:solidFill>
                  <a:srgbClr val="C0575E"/>
                </a:solidFill>
                <a:latin typeface="Calibri" pitchFamily="34" charset="0"/>
              </a:defRPr>
            </a:lvl5pPr>
            <a:lvl6pPr marL="457200" algn="l" rtl="0" fontAlgn="base">
              <a:spcBef>
                <a:spcPct val="0"/>
              </a:spcBef>
              <a:spcAft>
                <a:spcPct val="0"/>
              </a:spcAft>
              <a:defRPr sz="3600" b="1">
                <a:solidFill>
                  <a:srgbClr val="C0575E"/>
                </a:solidFill>
                <a:latin typeface="Calibri" pitchFamily="34" charset="0"/>
              </a:defRPr>
            </a:lvl6pPr>
            <a:lvl7pPr marL="914400" algn="l" rtl="0" fontAlgn="base">
              <a:spcBef>
                <a:spcPct val="0"/>
              </a:spcBef>
              <a:spcAft>
                <a:spcPct val="0"/>
              </a:spcAft>
              <a:defRPr sz="3600" b="1">
                <a:solidFill>
                  <a:srgbClr val="C0575E"/>
                </a:solidFill>
                <a:latin typeface="Calibri" pitchFamily="34" charset="0"/>
              </a:defRPr>
            </a:lvl7pPr>
            <a:lvl8pPr marL="1371600" algn="l" rtl="0" fontAlgn="base">
              <a:spcBef>
                <a:spcPct val="0"/>
              </a:spcBef>
              <a:spcAft>
                <a:spcPct val="0"/>
              </a:spcAft>
              <a:defRPr sz="3600" b="1">
                <a:solidFill>
                  <a:srgbClr val="C0575E"/>
                </a:solidFill>
                <a:latin typeface="Calibri" pitchFamily="34" charset="0"/>
              </a:defRPr>
            </a:lvl8pPr>
            <a:lvl9pPr marL="1828800" algn="l" rtl="0" fontAlgn="base">
              <a:spcBef>
                <a:spcPct val="0"/>
              </a:spcBef>
              <a:spcAft>
                <a:spcPct val="0"/>
              </a:spcAft>
              <a:defRPr sz="3600" b="1">
                <a:solidFill>
                  <a:srgbClr val="C0575E"/>
                </a:solidFill>
                <a:latin typeface="Calibri" pitchFamily="34" charset="0"/>
              </a:defRPr>
            </a:lvl9pPr>
            <a:extLst/>
          </a:lstStyle>
          <a:p>
            <a:pPr>
              <a:defRPr/>
            </a:pPr>
            <a:r>
              <a:rPr lang="en-US" sz="2000" dirty="0" smtClean="0"/>
              <a:t>Case studies or references that can be used for your own </a:t>
            </a:r>
          </a:p>
          <a:p>
            <a:pPr>
              <a:defRPr/>
            </a:pPr>
            <a:r>
              <a:rPr lang="en-US" sz="2000" dirty="0" smtClean="0"/>
              <a:t>state-specific toolkit</a:t>
            </a:r>
            <a:endParaRPr lang="en-US" sz="2000" dirty="0"/>
          </a:p>
          <a:p>
            <a:pPr>
              <a:defRPr/>
            </a:pPr>
            <a:endParaRPr lang="en-US" sz="2000" dirty="0"/>
          </a:p>
        </p:txBody>
      </p:sp>
      <p:sp>
        <p:nvSpPr>
          <p:cNvPr id="7" name="Title 1"/>
          <p:cNvSpPr txBox="1">
            <a:spLocks/>
          </p:cNvSpPr>
          <p:nvPr/>
        </p:nvSpPr>
        <p:spPr>
          <a:xfrm>
            <a:off x="3505200" y="3352800"/>
            <a:ext cx="3505200" cy="746125"/>
          </a:xfrm>
          <a:prstGeom prst="rect">
            <a:avLst/>
          </a:prstGeom>
        </p:spPr>
        <p:txBody>
          <a:bodyPr anchor="b">
            <a:normAutofit fontScale="55000" lnSpcReduction="20000"/>
          </a:bodyPr>
          <a:lstStyle>
            <a:lvl1pPr algn="l" rtl="0" fontAlgn="base">
              <a:spcBef>
                <a:spcPct val="0"/>
              </a:spcBef>
              <a:spcAft>
                <a:spcPct val="0"/>
              </a:spcAft>
              <a:defRPr sz="3600" b="1" kern="1200">
                <a:solidFill>
                  <a:srgbClr val="C0575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C0575E"/>
                </a:solidFill>
                <a:latin typeface="Calibri" pitchFamily="34" charset="0"/>
              </a:defRPr>
            </a:lvl2pPr>
            <a:lvl3pPr algn="l" rtl="0" fontAlgn="base">
              <a:spcBef>
                <a:spcPct val="0"/>
              </a:spcBef>
              <a:spcAft>
                <a:spcPct val="0"/>
              </a:spcAft>
              <a:defRPr sz="3600" b="1">
                <a:solidFill>
                  <a:srgbClr val="C0575E"/>
                </a:solidFill>
                <a:latin typeface="Calibri" pitchFamily="34" charset="0"/>
              </a:defRPr>
            </a:lvl3pPr>
            <a:lvl4pPr algn="l" rtl="0" fontAlgn="base">
              <a:spcBef>
                <a:spcPct val="0"/>
              </a:spcBef>
              <a:spcAft>
                <a:spcPct val="0"/>
              </a:spcAft>
              <a:defRPr sz="3600" b="1">
                <a:solidFill>
                  <a:srgbClr val="C0575E"/>
                </a:solidFill>
                <a:latin typeface="Calibri" pitchFamily="34" charset="0"/>
              </a:defRPr>
            </a:lvl4pPr>
            <a:lvl5pPr algn="l" rtl="0" fontAlgn="base">
              <a:spcBef>
                <a:spcPct val="0"/>
              </a:spcBef>
              <a:spcAft>
                <a:spcPct val="0"/>
              </a:spcAft>
              <a:defRPr sz="3600" b="1">
                <a:solidFill>
                  <a:srgbClr val="C0575E"/>
                </a:solidFill>
                <a:latin typeface="Calibri" pitchFamily="34" charset="0"/>
              </a:defRPr>
            </a:lvl5pPr>
            <a:lvl6pPr marL="457200" algn="l" rtl="0" fontAlgn="base">
              <a:spcBef>
                <a:spcPct val="0"/>
              </a:spcBef>
              <a:spcAft>
                <a:spcPct val="0"/>
              </a:spcAft>
              <a:defRPr sz="3600" b="1">
                <a:solidFill>
                  <a:srgbClr val="C0575E"/>
                </a:solidFill>
                <a:latin typeface="Calibri" pitchFamily="34" charset="0"/>
              </a:defRPr>
            </a:lvl6pPr>
            <a:lvl7pPr marL="914400" algn="l" rtl="0" fontAlgn="base">
              <a:spcBef>
                <a:spcPct val="0"/>
              </a:spcBef>
              <a:spcAft>
                <a:spcPct val="0"/>
              </a:spcAft>
              <a:defRPr sz="3600" b="1">
                <a:solidFill>
                  <a:srgbClr val="C0575E"/>
                </a:solidFill>
                <a:latin typeface="Calibri" pitchFamily="34" charset="0"/>
              </a:defRPr>
            </a:lvl7pPr>
            <a:lvl8pPr marL="1371600" algn="l" rtl="0" fontAlgn="base">
              <a:spcBef>
                <a:spcPct val="0"/>
              </a:spcBef>
              <a:spcAft>
                <a:spcPct val="0"/>
              </a:spcAft>
              <a:defRPr sz="3600" b="1">
                <a:solidFill>
                  <a:srgbClr val="C0575E"/>
                </a:solidFill>
                <a:latin typeface="Calibri" pitchFamily="34" charset="0"/>
              </a:defRPr>
            </a:lvl8pPr>
            <a:lvl9pPr marL="1828800" algn="l" rtl="0" fontAlgn="base">
              <a:spcBef>
                <a:spcPct val="0"/>
              </a:spcBef>
              <a:spcAft>
                <a:spcPct val="0"/>
              </a:spcAft>
              <a:defRPr sz="3600" b="1">
                <a:solidFill>
                  <a:srgbClr val="C0575E"/>
                </a:solidFill>
                <a:latin typeface="Calibri" pitchFamily="34" charset="0"/>
              </a:defRPr>
            </a:lvl9pPr>
            <a:extLst/>
          </a:lstStyle>
          <a:p>
            <a:pPr>
              <a:lnSpc>
                <a:spcPct val="120000"/>
              </a:lnSpc>
              <a:defRPr/>
            </a:pPr>
            <a:r>
              <a:rPr lang="en-US" dirty="0" smtClean="0"/>
              <a:t>Case studies or references that are Washington State-specific</a:t>
            </a:r>
            <a:endParaRPr lang="en-US" dirty="0"/>
          </a:p>
        </p:txBody>
      </p:sp>
      <p:pic>
        <p:nvPicPr>
          <p:cNvPr id="44038" name="Picture 2" descr="http://cdblog.centraldesktop.com/Workspace%20Toolkit.jpg"/>
          <p:cNvPicPr>
            <a:picLocks noChangeAspect="1" noChangeArrowheads="1"/>
          </p:cNvPicPr>
          <p:nvPr/>
        </p:nvPicPr>
        <p:blipFill>
          <a:blip r:embed="rId3" cstate="print"/>
          <a:srcRect/>
          <a:stretch>
            <a:fillRect/>
          </a:stretch>
        </p:blipFill>
        <p:spPr bwMode="auto">
          <a:xfrm>
            <a:off x="1295400" y="2095500"/>
            <a:ext cx="1093788" cy="838200"/>
          </a:xfrm>
          <a:prstGeom prst="rect">
            <a:avLst/>
          </a:prstGeom>
          <a:noFill/>
          <a:ln w="9525">
            <a:noFill/>
            <a:miter lim="800000"/>
            <a:headEnd/>
            <a:tailEnd/>
          </a:ln>
        </p:spPr>
      </p:pic>
      <p:pic>
        <p:nvPicPr>
          <p:cNvPr id="44039" name="Picture 6" descr="C:\Users\tabithaj\AppData\Local\Microsoft\Windows\Temporary Internet Files\Content.IE5\238SACX5\MC900432537[1].png"/>
          <p:cNvPicPr>
            <a:picLocks noChangeAspect="1" noChangeArrowheads="1"/>
          </p:cNvPicPr>
          <p:nvPr/>
        </p:nvPicPr>
        <p:blipFill>
          <a:blip r:embed="rId4" cstate="print"/>
          <a:srcRect/>
          <a:stretch>
            <a:fillRect/>
          </a:stretch>
        </p:blipFill>
        <p:spPr bwMode="auto">
          <a:xfrm>
            <a:off x="8229600" y="144463"/>
            <a:ext cx="687388" cy="688975"/>
          </a:xfrm>
          <a:prstGeom prst="rect">
            <a:avLst/>
          </a:prstGeom>
          <a:noFill/>
          <a:ln w="9525">
            <a:noFill/>
            <a:miter lim="800000"/>
            <a:headEnd/>
            <a:tailEnd/>
          </a:ln>
        </p:spPr>
      </p:pic>
      <p:pic>
        <p:nvPicPr>
          <p:cNvPr id="44040" name="Picture 8" descr="https://b05948613b-custmedia.vresp.com/fd002e2c18/Equal%20Sign.jpg"/>
          <p:cNvPicPr>
            <a:picLocks noChangeAspect="1" noChangeArrowheads="1"/>
          </p:cNvPicPr>
          <p:nvPr/>
        </p:nvPicPr>
        <p:blipFill>
          <a:blip r:embed="rId5" cstate="print"/>
          <a:srcRect/>
          <a:stretch>
            <a:fillRect/>
          </a:stretch>
        </p:blipFill>
        <p:spPr bwMode="auto">
          <a:xfrm>
            <a:off x="2743200" y="2301875"/>
            <a:ext cx="390525" cy="323850"/>
          </a:xfrm>
          <a:prstGeom prst="rect">
            <a:avLst/>
          </a:prstGeom>
          <a:noFill/>
          <a:ln w="9525">
            <a:noFill/>
            <a:miter lim="800000"/>
            <a:headEnd/>
            <a:tailEnd/>
          </a:ln>
        </p:spPr>
      </p:pic>
      <p:pic>
        <p:nvPicPr>
          <p:cNvPr id="44041" name="Picture 12" descr="https://b05948613b-custmedia.vresp.com/fd002e2c18/Equal%20Sign.jpg"/>
          <p:cNvPicPr>
            <a:picLocks noChangeAspect="1" noChangeArrowheads="1"/>
          </p:cNvPicPr>
          <p:nvPr/>
        </p:nvPicPr>
        <p:blipFill>
          <a:blip r:embed="rId5" cstate="print"/>
          <a:srcRect/>
          <a:stretch>
            <a:fillRect/>
          </a:stretch>
        </p:blipFill>
        <p:spPr bwMode="auto">
          <a:xfrm>
            <a:off x="2743200" y="3565525"/>
            <a:ext cx="385763" cy="32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Picture 2"/>
          <p:cNvPicPr>
            <a:picLocks noChangeAspect="1" noChangeArrowheads="1"/>
          </p:cNvPicPr>
          <p:nvPr/>
        </p:nvPicPr>
        <p:blipFill>
          <a:blip r:embed="rId2" cstate="print"/>
          <a:srcRect/>
          <a:stretch>
            <a:fillRect/>
          </a:stretch>
        </p:blipFill>
        <p:spPr bwMode="auto">
          <a:xfrm>
            <a:off x="381000" y="1066800"/>
            <a:ext cx="8386763" cy="4657725"/>
          </a:xfrm>
          <a:prstGeom prst="rect">
            <a:avLst/>
          </a:prstGeom>
          <a:noFill/>
          <a:ln w="9525">
            <a:noFill/>
            <a:miter lim="800000"/>
            <a:headEnd/>
            <a:tailEnd/>
          </a:ln>
        </p:spPr>
      </p:pic>
      <p:pic>
        <p:nvPicPr>
          <p:cNvPr id="218114" name="Picture 5" descr="http://1.bp.blogspot.com/-FavYXwlb6j0/TbDKY3F_afI/AAAAAAAAALw/hgKaAy_ClVA/s1600/washington_state_seal.gif"/>
          <p:cNvPicPr>
            <a:picLocks noChangeAspect="1" noChangeArrowheads="1"/>
          </p:cNvPicPr>
          <p:nvPr/>
        </p:nvPicPr>
        <p:blipFill>
          <a:blip r:embed="rId3" cstate="print"/>
          <a:srcRect/>
          <a:stretch>
            <a:fillRect/>
          </a:stretch>
        </p:blipFill>
        <p:spPr bwMode="auto">
          <a:xfrm>
            <a:off x="8382000" y="152400"/>
            <a:ext cx="668338" cy="66198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23B026-FB43-487B-90E6-F14272C66E04}" type="slidenum">
              <a:rPr lang="en-US" smtClean="0"/>
              <a:pPr>
                <a:defRPr/>
              </a:pPr>
              <a:t>70</a:t>
            </a:fld>
            <a:endParaRPr lang="en-US"/>
          </a:p>
        </p:txBody>
      </p:sp>
      <p:pic>
        <p:nvPicPr>
          <p:cNvPr id="218116" name="Picture 2" descr="http://cdblog.centraldesktop.com/Workspace%20Toolkit.jpg"/>
          <p:cNvPicPr>
            <a:picLocks noChangeAspect="1" noChangeArrowheads="1"/>
          </p:cNvPicPr>
          <p:nvPr/>
        </p:nvPicPr>
        <p:blipFill>
          <a:blip r:embed="rId4" cstate="print"/>
          <a:srcRect/>
          <a:stretch>
            <a:fillRect/>
          </a:stretch>
        </p:blipFill>
        <p:spPr bwMode="auto">
          <a:xfrm>
            <a:off x="8272463" y="1166813"/>
            <a:ext cx="795337"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183563" cy="1050925"/>
          </a:xfrm>
        </p:spPr>
        <p:txBody>
          <a:bodyPr>
            <a:normAutofit/>
          </a:bodyPr>
          <a:lstStyle/>
          <a:p>
            <a:pPr eaLnBrk="1" hangingPunct="1">
              <a:defRPr/>
            </a:pPr>
            <a:r>
              <a:rPr lang="en-US" sz="4400" dirty="0" smtClean="0">
                <a:solidFill>
                  <a:schemeClr val="tx1"/>
                </a:solidFill>
              </a:rPr>
              <a:t>Section V – Health Homes</a:t>
            </a:r>
            <a:endParaRPr lang="en-US" sz="4400" dirty="0">
              <a:solidFill>
                <a:schemeClr val="tx1"/>
              </a:solidFill>
            </a:endParaRPr>
          </a:p>
        </p:txBody>
      </p:sp>
      <p:sp>
        <p:nvSpPr>
          <p:cNvPr id="4" name="Slide Number Placeholder 3"/>
          <p:cNvSpPr>
            <a:spLocks noGrp="1"/>
          </p:cNvSpPr>
          <p:nvPr>
            <p:ph type="sldNum" sz="quarter" idx="12"/>
          </p:nvPr>
        </p:nvSpPr>
        <p:spPr/>
        <p:txBody>
          <a:bodyPr/>
          <a:lstStyle/>
          <a:p>
            <a:pPr>
              <a:defRPr/>
            </a:pPr>
            <a:fld id="{CC62CAE4-0B90-4540-BFF1-096E925FD75C}" type="slidenum">
              <a:rPr lang="en-US" smtClean="0"/>
              <a:pPr>
                <a:defRPr/>
              </a:pPr>
              <a:t>71</a:t>
            </a:fld>
            <a:endParaRPr lang="en-US"/>
          </a:p>
        </p:txBody>
      </p:sp>
      <p:pic>
        <p:nvPicPr>
          <p:cNvPr id="226307" name="Picture 2" descr="Medicaid.gov - Keeping America Healthy"/>
          <p:cNvPicPr>
            <a:picLocks noChangeAspect="1" noChangeArrowheads="1"/>
          </p:cNvPicPr>
          <p:nvPr/>
        </p:nvPicPr>
        <p:blipFill>
          <a:blip r:embed="rId2" cstate="print"/>
          <a:srcRect/>
          <a:stretch>
            <a:fillRect/>
          </a:stretch>
        </p:blipFill>
        <p:spPr bwMode="auto">
          <a:xfrm>
            <a:off x="1143000" y="2438400"/>
            <a:ext cx="721677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3C0EFC6-B7CB-4FCC-8E11-0CF9347FB0A0}" type="slidenum">
              <a:rPr lang="en-US"/>
              <a:pPr>
                <a:defRPr/>
              </a:pPr>
              <a:t>72</a:t>
            </a:fld>
            <a:endParaRPr lang="en-US"/>
          </a:p>
        </p:txBody>
      </p:sp>
      <p:sp>
        <p:nvSpPr>
          <p:cNvPr id="227330" name="Rectangle 3"/>
          <p:cNvSpPr>
            <a:spLocks noGrp="1"/>
          </p:cNvSpPr>
          <p:nvPr>
            <p:ph type="body" idx="4294967295"/>
          </p:nvPr>
        </p:nvSpPr>
        <p:spPr>
          <a:xfrm>
            <a:off x="533400" y="1905000"/>
            <a:ext cx="7650163" cy="4187825"/>
          </a:xfrm>
        </p:spPr>
        <p:txBody>
          <a:bodyPr/>
          <a:lstStyle/>
          <a:p>
            <a:pPr marL="0" indent="0" eaLnBrk="1" hangingPunct="1">
              <a:lnSpc>
                <a:spcPct val="90000"/>
              </a:lnSpc>
              <a:buFont typeface="Wingdings 2" pitchFamily="18" charset="2"/>
              <a:buNone/>
            </a:pPr>
            <a:r>
              <a:rPr lang="en-US" i="1" smtClean="0"/>
              <a:t>“The goal in building ‘health homes’ will be to expand the traditional medical home models to build linkages to other community and social supports, and to enhance coordination of medical and behavioral health care, in keeping with the needs of persons with multiple chronic illnesses.”</a:t>
            </a:r>
          </a:p>
          <a:p>
            <a:pPr marL="0" indent="0" eaLnBrk="1" hangingPunct="1">
              <a:lnSpc>
                <a:spcPct val="90000"/>
              </a:lnSpc>
              <a:buFont typeface="Wingdings 2" pitchFamily="18" charset="2"/>
              <a:buNone/>
            </a:pPr>
            <a:endParaRPr lang="en-US" smtClean="0"/>
          </a:p>
          <a:p>
            <a:pPr marL="0" indent="0" eaLnBrk="1" hangingPunct="1">
              <a:lnSpc>
                <a:spcPct val="90000"/>
              </a:lnSpc>
              <a:buFont typeface="Wingdings 2" pitchFamily="18" charset="2"/>
              <a:buNone/>
            </a:pPr>
            <a:r>
              <a:rPr lang="en-US" smtClean="0"/>
              <a:t>		- CMS Medicaid Director Letter </a:t>
            </a:r>
          </a:p>
        </p:txBody>
      </p:sp>
      <p:sp>
        <p:nvSpPr>
          <p:cNvPr id="4" name="Title 1"/>
          <p:cNvSpPr txBox="1">
            <a:spLocks/>
          </p:cNvSpPr>
          <p:nvPr/>
        </p:nvSpPr>
        <p:spPr bwMode="auto">
          <a:xfrm>
            <a:off x="533400" y="838200"/>
            <a:ext cx="8229600" cy="782638"/>
          </a:xfrm>
          <a:prstGeom prst="rect">
            <a:avLst/>
          </a:prstGeom>
          <a:gradFill rotWithShape="1">
            <a:gsLst>
              <a:gs pos="0">
                <a:srgbClr val="AAC2DE"/>
              </a:gs>
              <a:gs pos="100000">
                <a:srgbClr val="0C5C8B"/>
              </a:gs>
            </a:gsLst>
            <a:lin ang="5400000"/>
          </a:gradFill>
          <a:ln w="9525">
            <a:solidFill>
              <a:srgbClr val="18567B"/>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3500" dirty="0">
                <a:solidFill>
                  <a:srgbClr val="FFFFFF"/>
                </a:solidFill>
                <a:latin typeface="+mj-lt"/>
                <a:ea typeface="ＭＳ Ｐゴシック" charset="-128"/>
                <a:cs typeface="ＭＳ Ｐゴシック" charset="-128"/>
              </a:rPr>
              <a:t>Health Homes: What is a Health Home?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2"/>
          <p:cNvSpPr>
            <a:spLocks noGrp="1"/>
          </p:cNvSpPr>
          <p:nvPr>
            <p:ph type="title"/>
          </p:nvPr>
        </p:nvSpPr>
        <p:spPr>
          <a:xfrm>
            <a:off x="457200" y="457200"/>
            <a:ext cx="8183563" cy="1050925"/>
          </a:xfrm>
        </p:spPr>
        <p:txBody>
          <a:bodyPr/>
          <a:lstStyle/>
          <a:p>
            <a:pPr algn="ctr" eaLnBrk="1" hangingPunct="1"/>
            <a:r>
              <a:rPr lang="en-US" smtClean="0">
                <a:solidFill>
                  <a:schemeClr val="accent1"/>
                </a:solidFill>
              </a:rPr>
              <a:t>Health Homes Definition</a:t>
            </a:r>
          </a:p>
        </p:txBody>
      </p:sp>
      <p:sp>
        <p:nvSpPr>
          <p:cNvPr id="228354" name="Content Placeholder 3"/>
          <p:cNvSpPr>
            <a:spLocks noGrp="1"/>
          </p:cNvSpPr>
          <p:nvPr>
            <p:ph idx="1"/>
          </p:nvPr>
        </p:nvSpPr>
        <p:spPr>
          <a:xfrm>
            <a:off x="533400" y="1600200"/>
            <a:ext cx="8183563" cy="4187825"/>
          </a:xfrm>
        </p:spPr>
        <p:txBody>
          <a:bodyPr/>
          <a:lstStyle/>
          <a:p>
            <a:pPr eaLnBrk="1" hangingPunct="1"/>
            <a:r>
              <a:rPr lang="en-US" smtClean="0"/>
              <a:t>Network of organizations that provide health home services</a:t>
            </a:r>
          </a:p>
          <a:p>
            <a:pPr eaLnBrk="1" hangingPunct="1"/>
            <a:r>
              <a:rPr lang="en-US" smtClean="0"/>
              <a:t>Each network has an identified “lead entity” that is responsible for administrative functions</a:t>
            </a:r>
          </a:p>
          <a:p>
            <a:pPr eaLnBrk="1" hangingPunct="1"/>
            <a:r>
              <a:rPr lang="en-US" smtClean="0"/>
              <a:t>Bridges all service domains including medical, mental health, chemical dependency and long term services and supports</a:t>
            </a:r>
          </a:p>
          <a:p>
            <a:pPr eaLnBrk="1" hangingPunct="1"/>
            <a:r>
              <a:rPr lang="en-US" smtClean="0"/>
              <a:t>May include health plans, community based organizations, clinics, etc.</a:t>
            </a:r>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46D1A1AA-F700-4A2F-997A-99DFCB3029E0}"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a:xfrm>
            <a:off x="533400" y="457200"/>
            <a:ext cx="8183563" cy="1050925"/>
          </a:xfrm>
        </p:spPr>
        <p:txBody>
          <a:bodyPr/>
          <a:lstStyle/>
          <a:p>
            <a:pPr algn="ctr" eaLnBrk="1" hangingPunct="1"/>
            <a:r>
              <a:rPr lang="en-US" dirty="0" smtClean="0">
                <a:solidFill>
                  <a:srgbClr val="C00000"/>
                </a:solidFill>
              </a:rPr>
              <a:t>Health Homes Under MCO Contracts</a:t>
            </a:r>
          </a:p>
        </p:txBody>
      </p:sp>
      <p:sp>
        <p:nvSpPr>
          <p:cNvPr id="229378" name="Content Placeholder 2"/>
          <p:cNvSpPr>
            <a:spLocks noGrp="1"/>
          </p:cNvSpPr>
          <p:nvPr>
            <p:ph idx="1"/>
          </p:nvPr>
        </p:nvSpPr>
        <p:spPr>
          <a:xfrm>
            <a:off x="381000" y="1752600"/>
            <a:ext cx="8183563" cy="4187825"/>
          </a:xfrm>
        </p:spPr>
        <p:txBody>
          <a:bodyPr/>
          <a:lstStyle/>
          <a:p>
            <a:pPr eaLnBrk="1" hangingPunct="1">
              <a:buFont typeface="Wingdings" pitchFamily="2" charset="2"/>
              <a:buChar char="§"/>
            </a:pPr>
            <a:r>
              <a:rPr lang="en-US" smtClean="0"/>
              <a:t>Language requiring care coordination and care management services</a:t>
            </a:r>
          </a:p>
          <a:p>
            <a:pPr eaLnBrk="1" hangingPunct="1">
              <a:buFont typeface="Wingdings" pitchFamily="2" charset="2"/>
              <a:buChar char="§"/>
            </a:pPr>
            <a:r>
              <a:rPr lang="en-US" smtClean="0"/>
              <a:t>Definitions for health home, care management and care coordination</a:t>
            </a:r>
          </a:p>
          <a:p>
            <a:pPr eaLnBrk="1" hangingPunct="1">
              <a:buFont typeface="Wingdings" pitchFamily="2" charset="2"/>
              <a:buChar char="§"/>
            </a:pPr>
            <a:r>
              <a:rPr lang="en-US" smtClean="0"/>
              <a:t>Provide or contract with health homes</a:t>
            </a:r>
          </a:p>
          <a:p>
            <a:pPr eaLnBrk="1" hangingPunct="1">
              <a:buFont typeface="Wingdings" pitchFamily="2" charset="2"/>
              <a:buChar char="§"/>
            </a:pPr>
            <a:r>
              <a:rPr lang="en-US" smtClean="0"/>
              <a:t>Plans looking to state for guidance on health homes</a:t>
            </a:r>
          </a:p>
        </p:txBody>
      </p:sp>
      <p:sp>
        <p:nvSpPr>
          <p:cNvPr id="6" name="Slide Number Placeholder 5"/>
          <p:cNvSpPr>
            <a:spLocks noGrp="1"/>
          </p:cNvSpPr>
          <p:nvPr>
            <p:ph type="sldNum" sz="quarter" idx="12"/>
          </p:nvPr>
        </p:nvSpPr>
        <p:spPr/>
        <p:txBody>
          <a:bodyPr/>
          <a:lstStyle/>
          <a:p>
            <a:pPr>
              <a:defRPr/>
            </a:pPr>
            <a:fld id="{ADB62422-20DA-4A1C-A039-121B6930C2C0}" type="slidenum">
              <a:rPr lang="en-US" smtClean="0"/>
              <a:pPr>
                <a:defRPr/>
              </a:pPr>
              <a:t>74</a:t>
            </a:fld>
            <a:endParaRPr lang="en-US"/>
          </a:p>
        </p:txBody>
      </p:sp>
      <p:pic>
        <p:nvPicPr>
          <p:cNvPr id="229380" name="Picture 5" descr="http://1.bp.blogspot.com/-FavYXwlb6j0/TbDKY3F_afI/AAAAAAAAALw/hgKaAy_ClVA/s1600/washington_state_seal.gif"/>
          <p:cNvPicPr>
            <a:picLocks noChangeAspect="1" noChangeArrowheads="1"/>
          </p:cNvPicPr>
          <p:nvPr/>
        </p:nvPicPr>
        <p:blipFill>
          <a:blip r:embed="rId3" cstate="print"/>
          <a:srcRect/>
          <a:stretch>
            <a:fillRect/>
          </a:stretch>
        </p:blipFill>
        <p:spPr bwMode="auto">
          <a:xfrm>
            <a:off x="8382000" y="152400"/>
            <a:ext cx="668338" cy="66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457200" y="381000"/>
            <a:ext cx="8939213" cy="1171575"/>
          </a:xfrm>
        </p:spPr>
        <p:txBody>
          <a:bodyPr/>
          <a:lstStyle/>
          <a:p>
            <a:pPr eaLnBrk="1" hangingPunct="1"/>
            <a:r>
              <a:rPr lang="en-US" sz="2500" smtClean="0">
                <a:solidFill>
                  <a:schemeClr val="tx1"/>
                </a:solidFill>
              </a:rPr>
              <a:t>Service Needs Overlap for High Risk/High Cost Beneficiaries</a:t>
            </a:r>
            <a:br>
              <a:rPr lang="en-US" sz="2500" smtClean="0">
                <a:solidFill>
                  <a:schemeClr val="tx1"/>
                </a:solidFill>
              </a:rPr>
            </a:br>
            <a:r>
              <a:rPr lang="en-US" sz="2500" smtClean="0">
                <a:solidFill>
                  <a:schemeClr val="tx1"/>
                </a:solidFill>
              </a:rPr>
              <a:t>Eligible for Medicare &amp; Medicaid</a:t>
            </a:r>
          </a:p>
        </p:txBody>
      </p:sp>
      <p:pic>
        <p:nvPicPr>
          <p:cNvPr id="239618" name="Content Placeholder 4" descr="Artwork for Rebecca outlines.wmf"/>
          <p:cNvPicPr>
            <a:picLocks noGrp="1" noChangeAspect="1"/>
          </p:cNvPicPr>
          <p:nvPr>
            <p:ph idx="1"/>
          </p:nvPr>
        </p:nvPicPr>
        <p:blipFill>
          <a:blip r:embed="rId3" cstate="print"/>
          <a:srcRect l="21873"/>
          <a:stretch>
            <a:fillRect/>
          </a:stretch>
        </p:blipFill>
        <p:spPr>
          <a:xfrm>
            <a:off x="1295400" y="1600200"/>
            <a:ext cx="6588125" cy="4159250"/>
          </a:xfrm>
        </p:spPr>
      </p:pic>
      <p:sp>
        <p:nvSpPr>
          <p:cNvPr id="3" name="Slide Number Placeholder 2"/>
          <p:cNvSpPr>
            <a:spLocks noGrp="1"/>
          </p:cNvSpPr>
          <p:nvPr>
            <p:ph type="sldNum" sz="quarter" idx="12"/>
          </p:nvPr>
        </p:nvSpPr>
        <p:spPr/>
        <p:txBody>
          <a:bodyPr/>
          <a:lstStyle/>
          <a:p>
            <a:pPr>
              <a:defRPr/>
            </a:pPr>
            <a:fld id="{F3EA0D96-C09E-4E65-B478-E0AFDE2A7C59}" type="slidenum">
              <a:rPr lang="en-US" smtClean="0"/>
              <a:pPr>
                <a:defRPr/>
              </a:pPr>
              <a:t>75</a:t>
            </a:fld>
            <a:endParaRPr lang="en-US"/>
          </a:p>
        </p:txBody>
      </p:sp>
      <p:sp>
        <p:nvSpPr>
          <p:cNvPr id="5" name="Rectangle 6"/>
          <p:cNvSpPr>
            <a:spLocks noChangeArrowheads="1"/>
          </p:cNvSpPr>
          <p:nvPr/>
        </p:nvSpPr>
        <p:spPr bwMode="auto">
          <a:xfrm>
            <a:off x="5710238" y="1998663"/>
            <a:ext cx="2317750" cy="400050"/>
          </a:xfrm>
          <a:prstGeom prst="rect">
            <a:avLst/>
          </a:prstGeom>
          <a:noFill/>
          <a:ln>
            <a:noFill/>
          </a:ln>
          <a:extLst/>
        </p:spPr>
        <p:txBody>
          <a:bodyPr wrap="none">
            <a:spAutoFit/>
          </a:bodyPr>
          <a:lstStyle/>
          <a:p>
            <a:pPr>
              <a:defRPr/>
            </a:pPr>
            <a:r>
              <a:rPr lang="en-US" sz="2000" dirty="0">
                <a:latin typeface="+mj-lt"/>
              </a:rPr>
              <a:t>95% served by ADSA</a:t>
            </a:r>
          </a:p>
        </p:txBody>
      </p:sp>
      <p:pic>
        <p:nvPicPr>
          <p:cNvPr id="239621" name="Picture 5" descr="http://1.bp.blogspot.com/-FavYXwlb6j0/TbDKY3F_afI/AAAAAAAAALw/hgKaAy_ClVA/s1600/washington_state_seal.gif"/>
          <p:cNvPicPr>
            <a:picLocks noChangeAspect="1" noChangeArrowheads="1"/>
          </p:cNvPicPr>
          <p:nvPr/>
        </p:nvPicPr>
        <p:blipFill>
          <a:blip r:embed="rId4" cstate="print"/>
          <a:srcRect/>
          <a:stretch>
            <a:fillRect/>
          </a:stretch>
        </p:blipFill>
        <p:spPr bwMode="auto">
          <a:xfrm>
            <a:off x="8382000" y="152400"/>
            <a:ext cx="668338" cy="66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a:xfrm>
            <a:off x="533400" y="814388"/>
            <a:ext cx="7948613" cy="1152525"/>
          </a:xfrm>
        </p:spPr>
        <p:txBody>
          <a:bodyPr/>
          <a:lstStyle/>
          <a:p>
            <a:pPr eaLnBrk="1" hangingPunct="1"/>
            <a:r>
              <a:rPr lang="en-US" smtClean="0">
                <a:solidFill>
                  <a:schemeClr val="tx1"/>
                </a:solidFill>
              </a:rPr>
              <a:t>Service Needs for High Risk/High Cost Medicaid-Only Beneficiaries Overlap</a:t>
            </a:r>
          </a:p>
        </p:txBody>
      </p:sp>
      <p:graphicFrame>
        <p:nvGraphicFramePr>
          <p:cNvPr id="14" name="Content Placeholder 5"/>
          <p:cNvGraphicFramePr>
            <a:graphicFrameLocks noGrp="1"/>
          </p:cNvGraphicFramePr>
          <p:nvPr>
            <p:ph idx="1"/>
          </p:nvPr>
        </p:nvGraphicFramePr>
        <p:xfrm>
          <a:off x="1395413" y="2332038"/>
          <a:ext cx="8737600" cy="349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98E3C18D-33FA-42B4-971B-6DB83B9DF8D2}" type="slidenum">
              <a:rPr lang="en-US" smtClean="0"/>
              <a:pPr>
                <a:defRPr/>
              </a:pPr>
              <a:t>76</a:t>
            </a:fld>
            <a:endParaRPr lang="en-US"/>
          </a:p>
        </p:txBody>
      </p:sp>
      <p:sp>
        <p:nvSpPr>
          <p:cNvPr id="5" name="Rectangle 5"/>
          <p:cNvSpPr>
            <a:spLocks noChangeArrowheads="1"/>
          </p:cNvSpPr>
          <p:nvPr/>
        </p:nvSpPr>
        <p:spPr bwMode="auto">
          <a:xfrm>
            <a:off x="5562600" y="1981200"/>
            <a:ext cx="2317750" cy="400050"/>
          </a:xfrm>
          <a:prstGeom prst="rect">
            <a:avLst/>
          </a:prstGeom>
          <a:noFill/>
          <a:ln>
            <a:noFill/>
          </a:ln>
          <a:extLst/>
        </p:spPr>
        <p:txBody>
          <a:bodyPr wrap="none">
            <a:spAutoFit/>
          </a:bodyPr>
          <a:lstStyle/>
          <a:p>
            <a:pPr>
              <a:defRPr/>
            </a:pPr>
            <a:r>
              <a:rPr lang="en-US" sz="2000" dirty="0">
                <a:latin typeface="+mj-lt"/>
              </a:rPr>
              <a:t>29% served by ADSA</a:t>
            </a:r>
          </a:p>
        </p:txBody>
      </p:sp>
      <p:pic>
        <p:nvPicPr>
          <p:cNvPr id="241669" name="Picture 5" descr="http://1.bp.blogspot.com/-FavYXwlb6j0/TbDKY3F_afI/AAAAAAAAALw/hgKaAy_ClVA/s1600/washington_state_seal.gif"/>
          <p:cNvPicPr>
            <a:picLocks noChangeAspect="1" noChangeArrowheads="1"/>
          </p:cNvPicPr>
          <p:nvPr/>
        </p:nvPicPr>
        <p:blipFill>
          <a:blip r:embed="rId8" cstate="print"/>
          <a:srcRect/>
          <a:stretch>
            <a:fillRect/>
          </a:stretch>
        </p:blipFill>
        <p:spPr bwMode="auto">
          <a:xfrm>
            <a:off x="8382000" y="152400"/>
            <a:ext cx="668338" cy="6619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p:cNvSpPr>
          <p:nvPr>
            <p:ph type="title"/>
          </p:nvPr>
        </p:nvSpPr>
        <p:spPr>
          <a:xfrm>
            <a:off x="533400" y="457200"/>
            <a:ext cx="8183563" cy="1050925"/>
          </a:xfrm>
        </p:spPr>
        <p:txBody>
          <a:bodyPr/>
          <a:lstStyle/>
          <a:p>
            <a:pPr eaLnBrk="1" hangingPunct="1"/>
            <a:r>
              <a:rPr lang="en-US" smtClean="0">
                <a:solidFill>
                  <a:schemeClr val="accent1"/>
                </a:solidFill>
              </a:rPr>
              <a:t>Eligibility Calculation for Health Homes</a:t>
            </a:r>
          </a:p>
        </p:txBody>
      </p:sp>
      <p:sp>
        <p:nvSpPr>
          <p:cNvPr id="252930" name="Rectangle 3"/>
          <p:cNvSpPr>
            <a:spLocks noGrp="1"/>
          </p:cNvSpPr>
          <p:nvPr>
            <p:ph idx="1"/>
          </p:nvPr>
        </p:nvSpPr>
        <p:spPr>
          <a:xfrm>
            <a:off x="533400" y="1524000"/>
            <a:ext cx="8183563" cy="4187825"/>
          </a:xfrm>
        </p:spPr>
        <p:txBody>
          <a:bodyPr/>
          <a:lstStyle/>
          <a:p>
            <a:pPr eaLnBrk="1" hangingPunct="1"/>
            <a:r>
              <a:rPr lang="en-US" smtClean="0"/>
              <a:t>Definition of “chronic condition”</a:t>
            </a:r>
          </a:p>
          <a:p>
            <a:pPr lvl="1" eaLnBrk="1" hangingPunct="1"/>
            <a:r>
              <a:rPr lang="en-US" smtClean="0"/>
              <a:t>Utilization</a:t>
            </a:r>
          </a:p>
          <a:p>
            <a:pPr lvl="1" eaLnBrk="1" hangingPunct="1"/>
            <a:r>
              <a:rPr lang="en-US" smtClean="0"/>
              <a:t>Disability </a:t>
            </a:r>
          </a:p>
          <a:p>
            <a:pPr lvl="1" eaLnBrk="1" hangingPunct="1"/>
            <a:r>
              <a:rPr lang="en-US" smtClean="0"/>
              <a:t>Disease states</a:t>
            </a:r>
          </a:p>
        </p:txBody>
      </p:sp>
      <p:sp>
        <p:nvSpPr>
          <p:cNvPr id="2" name="Slide Number Placeholder 1"/>
          <p:cNvSpPr>
            <a:spLocks noGrp="1"/>
          </p:cNvSpPr>
          <p:nvPr>
            <p:ph type="sldNum" sz="quarter" idx="12"/>
          </p:nvPr>
        </p:nvSpPr>
        <p:spPr/>
        <p:txBody>
          <a:bodyPr/>
          <a:lstStyle/>
          <a:p>
            <a:pPr>
              <a:defRPr/>
            </a:pPr>
            <a:fld id="{B4DF3469-A903-451D-868E-623E4A947B4F}" type="slidenum">
              <a:rPr lang="en-US" smtClean="0"/>
              <a:pPr>
                <a:defRPr/>
              </a:pPr>
              <a:t>77</a:t>
            </a:fld>
            <a:endParaRPr lang="en-US"/>
          </a:p>
        </p:txBody>
      </p:sp>
      <p:pic>
        <p:nvPicPr>
          <p:cNvPr id="252932" name="Picture 2" descr="http://cdblog.centraldesktop.com/Workspace%20Toolkit.jpg"/>
          <p:cNvPicPr>
            <a:picLocks noChangeAspect="1" noChangeArrowheads="1"/>
          </p:cNvPicPr>
          <p:nvPr/>
        </p:nvPicPr>
        <p:blipFill>
          <a:blip r:embed="rId2" cstate="print"/>
          <a:srcRect/>
          <a:stretch>
            <a:fillRect/>
          </a:stretch>
        </p:blipFill>
        <p:spPr bwMode="auto">
          <a:xfrm>
            <a:off x="8153400" y="228600"/>
            <a:ext cx="79533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4"/>
          <p:cNvPicPr>
            <a:picLocks noChangeAspect="1"/>
          </p:cNvPicPr>
          <p:nvPr/>
        </p:nvPicPr>
        <p:blipFill>
          <a:blip r:embed="rId3" cstate="print"/>
          <a:srcRect/>
          <a:stretch>
            <a:fillRect/>
          </a:stretch>
        </p:blipFill>
        <p:spPr bwMode="auto">
          <a:xfrm>
            <a:off x="4568825" y="1981200"/>
            <a:ext cx="4141788" cy="408463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D74749CC-4F21-4131-BFFD-DDA39FFA7190}" type="slidenum">
              <a:rPr lang="en-US" smtClean="0"/>
              <a:pPr>
                <a:defRPr/>
              </a:pPr>
              <a:t>78</a:t>
            </a:fld>
            <a:endParaRPr lang="en-US"/>
          </a:p>
        </p:txBody>
      </p:sp>
      <p:sp>
        <p:nvSpPr>
          <p:cNvPr id="246787" name="Title 1"/>
          <p:cNvSpPr>
            <a:spLocks noGrp="1"/>
          </p:cNvSpPr>
          <p:nvPr>
            <p:ph type="title" idx="4294967295"/>
          </p:nvPr>
        </p:nvSpPr>
        <p:spPr>
          <a:xfrm>
            <a:off x="406400" y="381000"/>
            <a:ext cx="8737600" cy="1143000"/>
          </a:xfrm>
        </p:spPr>
        <p:txBody>
          <a:bodyPr/>
          <a:lstStyle/>
          <a:p>
            <a:pPr eaLnBrk="1" hangingPunct="1"/>
            <a:r>
              <a:rPr lang="en-US" smtClean="0">
                <a:solidFill>
                  <a:schemeClr val="tx1"/>
                </a:solidFill>
              </a:rPr>
              <a:t>Washington State Health Home Model</a:t>
            </a:r>
          </a:p>
        </p:txBody>
      </p:sp>
      <p:sp>
        <p:nvSpPr>
          <p:cNvPr id="246788" name="Content Placeholder 2"/>
          <p:cNvSpPr>
            <a:spLocks noGrp="1"/>
          </p:cNvSpPr>
          <p:nvPr>
            <p:ph idx="4294967295"/>
          </p:nvPr>
        </p:nvSpPr>
        <p:spPr>
          <a:xfrm>
            <a:off x="0" y="2286000"/>
            <a:ext cx="4684713" cy="4413250"/>
          </a:xfrm>
        </p:spPr>
        <p:txBody>
          <a:bodyPr/>
          <a:lstStyle/>
          <a:p>
            <a:pPr eaLnBrk="1" hangingPunct="1"/>
            <a:endParaRPr lang="en-US" sz="6200" smtClean="0"/>
          </a:p>
          <a:p>
            <a:pPr eaLnBrk="1" hangingPunct="1">
              <a:buFont typeface="Wingdings 2" pitchFamily="18" charset="2"/>
              <a:buNone/>
            </a:pPr>
            <a:endParaRPr lang="en-US" smtClean="0"/>
          </a:p>
          <a:p>
            <a:pPr eaLnBrk="1" hangingPunct="1">
              <a:buFont typeface="Wingdings 2" pitchFamily="18" charset="2"/>
              <a:buNone/>
            </a:pPr>
            <a:endParaRPr lang="en-US" smtClean="0"/>
          </a:p>
        </p:txBody>
      </p:sp>
      <p:pic>
        <p:nvPicPr>
          <p:cNvPr id="246789" name="Content Placeholder 4"/>
          <p:cNvPicPr>
            <a:picLocks noChangeAspect="1"/>
          </p:cNvPicPr>
          <p:nvPr/>
        </p:nvPicPr>
        <p:blipFill>
          <a:blip r:embed="rId4" cstate="print"/>
          <a:srcRect/>
          <a:stretch>
            <a:fillRect/>
          </a:stretch>
        </p:blipFill>
        <p:spPr bwMode="auto">
          <a:xfrm>
            <a:off x="457200" y="1828800"/>
            <a:ext cx="4114800" cy="3470275"/>
          </a:xfrm>
          <a:prstGeom prst="rect">
            <a:avLst/>
          </a:prstGeom>
          <a:noFill/>
          <a:ln w="9525">
            <a:noFill/>
            <a:miter lim="800000"/>
            <a:headEnd/>
            <a:tailEnd/>
          </a:ln>
        </p:spPr>
      </p:pic>
      <p:pic>
        <p:nvPicPr>
          <p:cNvPr id="246790" name="Picture 5" descr="http://1.bp.blogspot.com/-FavYXwlb6j0/TbDKY3F_afI/AAAAAAAAALw/hgKaAy_ClVA/s1600/washington_state_seal.gif"/>
          <p:cNvPicPr>
            <a:picLocks noChangeAspect="1" noChangeArrowheads="1"/>
          </p:cNvPicPr>
          <p:nvPr/>
        </p:nvPicPr>
        <p:blipFill>
          <a:blip r:embed="rId5" cstate="print"/>
          <a:srcRect/>
          <a:stretch>
            <a:fillRect/>
          </a:stretch>
        </p:blipFill>
        <p:spPr bwMode="auto">
          <a:xfrm>
            <a:off x="8382000" y="152400"/>
            <a:ext cx="668338" cy="66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183563" cy="1050925"/>
          </a:xfrm>
        </p:spPr>
        <p:txBody>
          <a:bodyPr>
            <a:normAutofit fontScale="90000"/>
          </a:bodyPr>
          <a:lstStyle/>
          <a:p>
            <a:pPr eaLnBrk="1" hangingPunct="1">
              <a:defRPr/>
            </a:pPr>
            <a:r>
              <a:rPr lang="en-US" sz="4400" dirty="0" smtClean="0">
                <a:solidFill>
                  <a:schemeClr val="tx1"/>
                </a:solidFill>
              </a:rPr>
              <a:t>Section VI – Health Benefit Exchange</a:t>
            </a:r>
            <a:endParaRPr lang="en-US" sz="4400" dirty="0">
              <a:solidFill>
                <a:schemeClr val="tx1"/>
              </a:solidFill>
            </a:endParaRPr>
          </a:p>
        </p:txBody>
      </p:sp>
      <p:sp>
        <p:nvSpPr>
          <p:cNvPr id="4" name="Slide Number Placeholder 3"/>
          <p:cNvSpPr>
            <a:spLocks noGrp="1"/>
          </p:cNvSpPr>
          <p:nvPr>
            <p:ph type="sldNum" sz="quarter" idx="12"/>
          </p:nvPr>
        </p:nvSpPr>
        <p:spPr/>
        <p:txBody>
          <a:bodyPr/>
          <a:lstStyle/>
          <a:p>
            <a:pPr>
              <a:defRPr/>
            </a:pPr>
            <a:fld id="{CC62CAE4-0B90-4540-BFF1-096E925FD75C}"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a:xfrm>
            <a:off x="533400" y="304800"/>
            <a:ext cx="8183563" cy="1050925"/>
          </a:xfrm>
        </p:spPr>
        <p:txBody>
          <a:bodyPr/>
          <a:lstStyle/>
          <a:p>
            <a:pPr eaLnBrk="1" hangingPunct="1"/>
            <a:r>
              <a:rPr lang="en-US" sz="3000" smtClean="0">
                <a:solidFill>
                  <a:srgbClr val="C00000"/>
                </a:solidFill>
              </a:rPr>
              <a:t>The Lifelong &amp; Health Care Authority Partnership</a:t>
            </a:r>
          </a:p>
        </p:txBody>
      </p:sp>
      <p:sp>
        <p:nvSpPr>
          <p:cNvPr id="45058" name="Rectangle 3"/>
          <p:cNvSpPr>
            <a:spLocks noGrp="1"/>
          </p:cNvSpPr>
          <p:nvPr>
            <p:ph idx="1"/>
          </p:nvPr>
        </p:nvSpPr>
        <p:spPr>
          <a:xfrm>
            <a:off x="647700" y="1371600"/>
            <a:ext cx="7810500" cy="4572000"/>
          </a:xfrm>
        </p:spPr>
        <p:txBody>
          <a:bodyPr/>
          <a:lstStyle/>
          <a:p>
            <a:pPr eaLnBrk="1" hangingPunct="1"/>
            <a:r>
              <a:rPr lang="en-US" sz="1800" smtClean="0"/>
              <a:t>On March 8, 2012, Lifelong AIDS Alliance convened its first monthly “Medicaid Expansion for Chronic Diseases Workshop” meeting for community advocates, providers, and consumers </a:t>
            </a:r>
          </a:p>
          <a:p>
            <a:pPr eaLnBrk="1" hangingPunct="1"/>
            <a:r>
              <a:rPr lang="en-US" sz="1800" smtClean="0"/>
              <a:t>Washington State Health Care Authority (HCA) and Lifelong connected as a result of this meeting, began collaborative work</a:t>
            </a:r>
            <a:endParaRPr lang="en-US" sz="1400" smtClean="0"/>
          </a:p>
          <a:p>
            <a:pPr eaLnBrk="1" hangingPunct="1"/>
            <a:r>
              <a:rPr lang="en-US" sz="1800" smtClean="0"/>
              <a:t>In WA State, the Department of Health (DOH), Department of Social and Health Services (DSHS) and the Office of the Insurance Commissioner (OIC), and county public health departments also play prominent roles in coverage of those diagnosed with HIV</a:t>
            </a:r>
          </a:p>
          <a:p>
            <a:pPr eaLnBrk="1" hangingPunct="1"/>
            <a:r>
              <a:rPr lang="en-US" sz="1800" smtClean="0"/>
              <a:t>The same agencies + newly formed Health Benefit Exchange will play equally significant roles in the implementation of Healthcare Reform in WA  </a:t>
            </a:r>
          </a:p>
          <a:p>
            <a:pPr eaLnBrk="1" hangingPunct="1"/>
            <a:r>
              <a:rPr lang="en-US" sz="1800" smtClean="0"/>
              <a:t>Lifelong actively seeks out opportunities to work collaboratively with these agencies, participating in workgroups, committees, planning councils, and focus groups</a:t>
            </a:r>
          </a:p>
        </p:txBody>
      </p:sp>
      <p:sp>
        <p:nvSpPr>
          <p:cNvPr id="2" name="Slide Number Placeholder 1"/>
          <p:cNvSpPr>
            <a:spLocks noGrp="1"/>
          </p:cNvSpPr>
          <p:nvPr>
            <p:ph type="sldNum" sz="quarter" idx="12"/>
          </p:nvPr>
        </p:nvSpPr>
        <p:spPr/>
        <p:txBody>
          <a:bodyPr/>
          <a:lstStyle/>
          <a:p>
            <a:pPr>
              <a:defRPr/>
            </a:pPr>
            <a:fld id="{518BC917-0275-452A-8169-8E7162FA75D8}" type="slidenum">
              <a:rPr lang="en-US" smtClean="0"/>
              <a:pPr>
                <a:defRPr/>
              </a:pPr>
              <a:t>8</a:t>
            </a:fld>
            <a:endParaRPr lang="en-US"/>
          </a:p>
        </p:txBody>
      </p:sp>
      <p:pic>
        <p:nvPicPr>
          <p:cNvPr id="45060" name="Picture 5" descr="http://1.bp.blogspot.com/-FavYXwlb6j0/TbDKY3F_afI/AAAAAAAAALw/hgKaAy_ClVA/s1600/washington_state_seal.gif"/>
          <p:cNvPicPr>
            <a:picLocks noChangeAspect="1" noChangeArrowheads="1"/>
          </p:cNvPicPr>
          <p:nvPr/>
        </p:nvPicPr>
        <p:blipFill>
          <a:blip r:embed="rId2" cstate="print"/>
          <a:srcRect/>
          <a:stretch>
            <a:fillRect/>
          </a:stretch>
        </p:blipFill>
        <p:spPr bwMode="auto">
          <a:xfrm>
            <a:off x="8077200" y="152400"/>
            <a:ext cx="838200" cy="83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75F2A07-FE7A-4BD2-9838-BC53C3775678}" type="slidenum">
              <a:rPr lang="en-US" smtClean="0"/>
              <a:pPr>
                <a:defRPr/>
              </a:pPr>
              <a:t>80</a:t>
            </a:fld>
            <a:endParaRPr lang="en-US"/>
          </a:p>
        </p:txBody>
      </p:sp>
      <p:sp>
        <p:nvSpPr>
          <p:cNvPr id="259074" name="Rectangle 2"/>
          <p:cNvSpPr>
            <a:spLocks noGrp="1" noChangeArrowheads="1"/>
          </p:cNvSpPr>
          <p:nvPr>
            <p:ph type="title" idx="4294967295"/>
          </p:nvPr>
        </p:nvSpPr>
        <p:spPr>
          <a:xfrm>
            <a:off x="457200" y="484188"/>
            <a:ext cx="8686800" cy="647700"/>
          </a:xfrm>
        </p:spPr>
        <p:txBody>
          <a:bodyPr anchor="t"/>
          <a:lstStyle/>
          <a:p>
            <a:pPr eaLnBrk="1" hangingPunct="1"/>
            <a:r>
              <a:rPr lang="en-US" sz="2800" smtClean="0">
                <a:solidFill>
                  <a:schemeClr val="tx1"/>
                </a:solidFill>
              </a:rPr>
              <a:t>Washington is a Leader State: Establishing Exchange</a:t>
            </a:r>
          </a:p>
        </p:txBody>
      </p:sp>
      <p:pic>
        <p:nvPicPr>
          <p:cNvPr id="259075" name="Picture 5"/>
          <p:cNvPicPr>
            <a:picLocks noChangeAspect="1" noChangeArrowheads="1"/>
          </p:cNvPicPr>
          <p:nvPr/>
        </p:nvPicPr>
        <p:blipFill>
          <a:blip r:embed="rId2" cstate="print"/>
          <a:srcRect/>
          <a:stretch>
            <a:fillRect/>
          </a:stretch>
        </p:blipFill>
        <p:spPr bwMode="auto">
          <a:xfrm>
            <a:off x="914400" y="1042988"/>
            <a:ext cx="7315200" cy="5486400"/>
          </a:xfrm>
          <a:prstGeom prst="rect">
            <a:avLst/>
          </a:prstGeom>
          <a:noFill/>
          <a:ln w="9525">
            <a:noFill/>
            <a:miter lim="800000"/>
            <a:headEnd/>
            <a:tailEnd/>
          </a:ln>
        </p:spPr>
      </p:pic>
      <p:pic>
        <p:nvPicPr>
          <p:cNvPr id="259076" name="Picture 5" descr="http://1.bp.blogspot.com/-FavYXwlb6j0/TbDKY3F_afI/AAAAAAAAALw/hgKaAy_ClVA/s1600/washington_state_seal.gif"/>
          <p:cNvPicPr>
            <a:picLocks noChangeAspect="1" noChangeArrowheads="1"/>
          </p:cNvPicPr>
          <p:nvPr/>
        </p:nvPicPr>
        <p:blipFill>
          <a:blip r:embed="rId3" cstate="print"/>
          <a:srcRect/>
          <a:stretch>
            <a:fillRect/>
          </a:stretch>
        </p:blipFill>
        <p:spPr bwMode="auto">
          <a:xfrm>
            <a:off x="8382000" y="152400"/>
            <a:ext cx="668338" cy="66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B2E4575-EAC8-4504-A10C-A1786A455B76}" type="slidenum">
              <a:rPr lang="en-US" smtClean="0"/>
              <a:pPr>
                <a:defRPr/>
              </a:pPr>
              <a:t>81</a:t>
            </a:fld>
            <a:endParaRPr lang="en-US"/>
          </a:p>
        </p:txBody>
      </p:sp>
      <p:sp>
        <p:nvSpPr>
          <p:cNvPr id="260098" name="Rectangle 2"/>
          <p:cNvSpPr>
            <a:spLocks noGrp="1" noChangeArrowheads="1"/>
          </p:cNvSpPr>
          <p:nvPr>
            <p:ph type="title" idx="4294967295"/>
          </p:nvPr>
        </p:nvSpPr>
        <p:spPr>
          <a:xfrm>
            <a:off x="554038" y="319088"/>
            <a:ext cx="8589962" cy="990600"/>
          </a:xfrm>
        </p:spPr>
        <p:txBody>
          <a:bodyPr anchor="t"/>
          <a:lstStyle/>
          <a:p>
            <a:pPr eaLnBrk="1" hangingPunct="1"/>
            <a:r>
              <a:rPr lang="en-US" sz="2300" smtClean="0">
                <a:solidFill>
                  <a:schemeClr val="tx1"/>
                </a:solidFill>
              </a:rPr>
              <a:t>Washington is a Leading State in the Process of Securing </a:t>
            </a:r>
            <a:br>
              <a:rPr lang="en-US" sz="2300" smtClean="0">
                <a:solidFill>
                  <a:schemeClr val="tx1"/>
                </a:solidFill>
              </a:rPr>
            </a:br>
            <a:r>
              <a:rPr lang="en-US" sz="2300" smtClean="0">
                <a:solidFill>
                  <a:schemeClr val="tx1"/>
                </a:solidFill>
              </a:rPr>
              <a:t>$178M for Exchange Establishment &amp; Medicaid Eligibility Systems</a:t>
            </a:r>
          </a:p>
        </p:txBody>
      </p:sp>
      <p:pic>
        <p:nvPicPr>
          <p:cNvPr id="260099" name="Picture 4"/>
          <p:cNvPicPr>
            <a:picLocks noChangeAspect="1" noChangeArrowheads="1"/>
          </p:cNvPicPr>
          <p:nvPr/>
        </p:nvPicPr>
        <p:blipFill>
          <a:blip r:embed="rId2" cstate="print"/>
          <a:srcRect/>
          <a:stretch>
            <a:fillRect/>
          </a:stretch>
        </p:blipFill>
        <p:spPr bwMode="auto">
          <a:xfrm>
            <a:off x="946150" y="1219200"/>
            <a:ext cx="7297738" cy="5191125"/>
          </a:xfrm>
          <a:prstGeom prst="rect">
            <a:avLst/>
          </a:prstGeom>
          <a:noFill/>
          <a:ln w="9525">
            <a:noFill/>
            <a:miter lim="800000"/>
            <a:headEnd/>
            <a:tailEnd/>
          </a:ln>
        </p:spPr>
      </p:pic>
      <p:pic>
        <p:nvPicPr>
          <p:cNvPr id="260100" name="Picture 5" descr="http://1.bp.blogspot.com/-FavYXwlb6j0/TbDKY3F_afI/AAAAAAAAALw/hgKaAy_ClVA/s1600/washington_state_seal.gif"/>
          <p:cNvPicPr>
            <a:picLocks noChangeAspect="1" noChangeArrowheads="1"/>
          </p:cNvPicPr>
          <p:nvPr/>
        </p:nvPicPr>
        <p:blipFill>
          <a:blip r:embed="rId3" cstate="print"/>
          <a:srcRect/>
          <a:stretch>
            <a:fillRect/>
          </a:stretch>
        </p:blipFill>
        <p:spPr bwMode="auto">
          <a:xfrm>
            <a:off x="8382000" y="152400"/>
            <a:ext cx="668338" cy="66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blue-circle-in.png"/>
          <p:cNvPicPr>
            <a:picLocks noChangeAspect="1"/>
          </p:cNvPicPr>
          <p:nvPr/>
        </p:nvPicPr>
        <p:blipFill>
          <a:blip r:embed="rId3" cstate="print"/>
          <a:srcRect/>
          <a:stretch>
            <a:fillRect/>
          </a:stretch>
        </p:blipFill>
        <p:spPr bwMode="auto">
          <a:xfrm>
            <a:off x="1917700" y="-12700"/>
            <a:ext cx="7132638" cy="6858000"/>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l="9148" b="14687"/>
          <a:stretch>
            <a:fillRect/>
          </a:stretch>
        </p:blipFill>
        <p:spPr bwMode="auto">
          <a:xfrm>
            <a:off x="381000" y="838200"/>
            <a:ext cx="6553200" cy="57150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duotone>
              <a:schemeClr val="accent1">
                <a:shade val="45000"/>
                <a:satMod val="135000"/>
              </a:schemeClr>
              <a:prstClr val="white"/>
            </a:duotone>
          </a:blip>
          <a:srcRect l="27292" b="7996"/>
          <a:stretch>
            <a:fillRect/>
          </a:stretch>
        </p:blipFill>
        <p:spPr bwMode="auto">
          <a:xfrm>
            <a:off x="0" y="2416974"/>
            <a:ext cx="3248026" cy="4110025"/>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pPr>
              <a:defRPr/>
            </a:pPr>
            <a:fld id="{301276D9-4F91-42D0-A606-9587D333B9FF}" type="slidenum">
              <a:rPr lang="en-US" smtClean="0"/>
              <a:pPr>
                <a:defRPr/>
              </a:pPr>
              <a:t>82</a:t>
            </a:fld>
            <a:endParaRPr lang="en-US"/>
          </a:p>
        </p:txBody>
      </p:sp>
      <p:sp>
        <p:nvSpPr>
          <p:cNvPr id="68614" name="Title 1"/>
          <p:cNvSpPr>
            <a:spLocks noGrp="1"/>
          </p:cNvSpPr>
          <p:nvPr>
            <p:ph type="title" idx="4294967295"/>
          </p:nvPr>
        </p:nvSpPr>
        <p:spPr>
          <a:xfrm>
            <a:off x="0" y="122238"/>
            <a:ext cx="8229600" cy="715962"/>
          </a:xfrm>
          <a:solidFill>
            <a:srgbClr val="FFFFFF"/>
          </a:solidFill>
          <a:ln>
            <a:solidFill>
              <a:srgbClr val="000000"/>
            </a:solidFill>
          </a:ln>
        </p:spPr>
        <p:txBody>
          <a:bodyPr lIns="0" rIns="0" bIns="0">
            <a:normAutofit/>
          </a:bodyPr>
          <a:lstStyle/>
          <a:p>
            <a:pPr algn="ctr" eaLnBrk="1" fontAlgn="auto" hangingPunct="1">
              <a:spcAft>
                <a:spcPts val="0"/>
              </a:spcAft>
              <a:defRPr/>
            </a:pPr>
            <a:r>
              <a:rPr lang="en-US" sz="3800" dirty="0" smtClean="0">
                <a:solidFill>
                  <a:schemeClr val="accent1">
                    <a:tint val="88000"/>
                    <a:satMod val="150000"/>
                  </a:schemeClr>
                </a:solidFill>
              </a:rPr>
              <a:t>Building the Exchange</a:t>
            </a:r>
          </a:p>
        </p:txBody>
      </p:sp>
      <p:sp>
        <p:nvSpPr>
          <p:cNvPr id="261126" name="Rectangle 10"/>
          <p:cNvSpPr>
            <a:spLocks noChangeArrowheads="1"/>
          </p:cNvSpPr>
          <p:nvPr/>
        </p:nvSpPr>
        <p:spPr bwMode="auto">
          <a:xfrm>
            <a:off x="228600" y="3581400"/>
            <a:ext cx="2514600" cy="1781175"/>
          </a:xfrm>
          <a:prstGeom prst="rect">
            <a:avLst/>
          </a:prstGeom>
          <a:noFill/>
          <a:ln w="9525">
            <a:noFill/>
            <a:miter lim="800000"/>
            <a:headEnd/>
            <a:tailEnd/>
          </a:ln>
        </p:spPr>
        <p:txBody>
          <a:bodyPr>
            <a:spAutoFit/>
          </a:bodyPr>
          <a:lstStyle/>
          <a:p>
            <a:pPr marL="171450" lvl="1" indent="-171450">
              <a:lnSpc>
                <a:spcPct val="90000"/>
              </a:lnSpc>
              <a:spcBef>
                <a:spcPts val="600"/>
              </a:spcBef>
              <a:buFont typeface="Arial" charset="0"/>
              <a:buChar char="•"/>
            </a:pPr>
            <a:r>
              <a:rPr lang="en-US" sz="1400">
                <a:solidFill>
                  <a:srgbClr val="000000"/>
                </a:solidFill>
                <a:latin typeface="Calibri" pitchFamily="34" charset="0"/>
              </a:rPr>
              <a:t>HCA receives one-year $22.9 million grant to design and develop Exchange</a:t>
            </a:r>
          </a:p>
          <a:p>
            <a:pPr marL="171450" lvl="1" indent="-171450">
              <a:lnSpc>
                <a:spcPct val="90000"/>
              </a:lnSpc>
              <a:spcBef>
                <a:spcPts val="600"/>
              </a:spcBef>
              <a:buFont typeface="Arial" charset="0"/>
              <a:buChar char="•"/>
            </a:pPr>
            <a:r>
              <a:rPr lang="en-US" sz="1400">
                <a:solidFill>
                  <a:srgbClr val="000000"/>
                </a:solidFill>
                <a:latin typeface="Calibri" pitchFamily="34" charset="0"/>
              </a:rPr>
              <a:t>SSB 5445 passed creating Exchange as “public private partnership” </a:t>
            </a:r>
          </a:p>
          <a:p>
            <a:pPr marL="171450" lvl="1" indent="-171450">
              <a:lnSpc>
                <a:spcPct val="90000"/>
              </a:lnSpc>
              <a:spcBef>
                <a:spcPts val="600"/>
              </a:spcBef>
              <a:buFont typeface="Arial" charset="0"/>
              <a:buChar char="•"/>
            </a:pPr>
            <a:r>
              <a:rPr lang="en-US" sz="1400">
                <a:solidFill>
                  <a:srgbClr val="000000"/>
                </a:solidFill>
                <a:latin typeface="Calibri" pitchFamily="34" charset="0"/>
              </a:rPr>
              <a:t>Governor names Exchange Board members</a:t>
            </a:r>
          </a:p>
        </p:txBody>
      </p:sp>
      <p:sp>
        <p:nvSpPr>
          <p:cNvPr id="12" name="Rectangle 11"/>
          <p:cNvSpPr>
            <a:spLocks noChangeArrowheads="1"/>
          </p:cNvSpPr>
          <p:nvPr/>
        </p:nvSpPr>
        <p:spPr bwMode="auto">
          <a:xfrm>
            <a:off x="2514600" y="1905000"/>
            <a:ext cx="3962400" cy="3314700"/>
          </a:xfrm>
          <a:prstGeom prst="rect">
            <a:avLst/>
          </a:prstGeom>
          <a:noFill/>
          <a:ln w="9525">
            <a:noFill/>
            <a:miter lim="800000"/>
            <a:headEnd/>
            <a:tailEnd/>
          </a:ln>
        </p:spPr>
        <p:txBody>
          <a:bodyPr>
            <a:spAutoFit/>
          </a:bodyPr>
          <a:lstStyle/>
          <a:p>
            <a:pPr marL="171450" lvl="1" indent="-171450">
              <a:lnSpc>
                <a:spcPct val="90000"/>
              </a:lnSpc>
              <a:spcBef>
                <a:spcPts val="600"/>
              </a:spcBef>
              <a:buFont typeface="Arial" charset="0"/>
              <a:buChar char="•"/>
            </a:pPr>
            <a:r>
              <a:rPr lang="en-US" sz="1400">
                <a:solidFill>
                  <a:srgbClr val="000000"/>
                </a:solidFill>
                <a:latin typeface="Calibri" pitchFamily="34" charset="0"/>
              </a:rPr>
              <a:t>Board begins governing authority</a:t>
            </a:r>
          </a:p>
          <a:p>
            <a:pPr marL="171450" lvl="1" indent="-171450">
              <a:lnSpc>
                <a:spcPct val="90000"/>
              </a:lnSpc>
              <a:spcBef>
                <a:spcPts val="600"/>
              </a:spcBef>
              <a:buFont typeface="Arial" charset="0"/>
              <a:buChar char="•"/>
            </a:pPr>
            <a:r>
              <a:rPr lang="en-US" sz="1400">
                <a:solidFill>
                  <a:srgbClr val="000000"/>
                </a:solidFill>
                <a:latin typeface="Calibri" pitchFamily="34" charset="0"/>
              </a:rPr>
              <a:t>ESSHB 2319 passed </a:t>
            </a:r>
          </a:p>
          <a:p>
            <a:pPr marL="628650" lvl="2" indent="-171450">
              <a:lnSpc>
                <a:spcPct val="90000"/>
              </a:lnSpc>
              <a:spcBef>
                <a:spcPts val="600"/>
              </a:spcBef>
              <a:buFont typeface="Arial" charset="0"/>
              <a:buChar char="•"/>
            </a:pPr>
            <a:r>
              <a:rPr lang="en-US" sz="1400">
                <a:solidFill>
                  <a:srgbClr val="000000"/>
                </a:solidFill>
                <a:latin typeface="Calibri" pitchFamily="34" charset="0"/>
              </a:rPr>
              <a:t>Deloitte Consulting, LLP, signs on as system integrator</a:t>
            </a:r>
          </a:p>
          <a:p>
            <a:pPr marL="1085850" lvl="3" indent="-171450">
              <a:lnSpc>
                <a:spcPct val="90000"/>
              </a:lnSpc>
              <a:spcBef>
                <a:spcPts val="600"/>
              </a:spcBef>
              <a:buFont typeface="Arial" charset="0"/>
              <a:buChar char="•"/>
            </a:pPr>
            <a:r>
              <a:rPr lang="en-US" sz="1400">
                <a:solidFill>
                  <a:srgbClr val="000000"/>
                </a:solidFill>
                <a:latin typeface="Calibri" pitchFamily="34" charset="0"/>
              </a:rPr>
              <a:t>Exchange names first CEO and moves into new building</a:t>
            </a:r>
          </a:p>
          <a:p>
            <a:pPr marL="1543050" lvl="4" indent="-171450">
              <a:lnSpc>
                <a:spcPct val="90000"/>
              </a:lnSpc>
              <a:spcBef>
                <a:spcPts val="600"/>
              </a:spcBef>
              <a:buFont typeface="Arial" charset="0"/>
              <a:buChar char="•"/>
            </a:pPr>
            <a:r>
              <a:rPr lang="en-US" sz="1400">
                <a:solidFill>
                  <a:srgbClr val="000000"/>
                </a:solidFill>
                <a:latin typeface="Calibri" pitchFamily="34" charset="0"/>
              </a:rPr>
              <a:t>Washington becomes second Level 2 establishment grant recipient, $128 million</a:t>
            </a:r>
          </a:p>
          <a:p>
            <a:pPr marL="628650" lvl="2" indent="-171450">
              <a:lnSpc>
                <a:spcPct val="90000"/>
              </a:lnSpc>
              <a:spcBef>
                <a:spcPts val="600"/>
              </a:spcBef>
              <a:buFont typeface="Arial" charset="0"/>
              <a:buChar char="•"/>
            </a:pPr>
            <a:r>
              <a:rPr lang="en-US" sz="1400">
                <a:solidFill>
                  <a:srgbClr val="000000"/>
                </a:solidFill>
                <a:latin typeface="Calibri" pitchFamily="34" charset="0"/>
              </a:rPr>
              <a:t>Exchange moves onto own payroll and accounting systems</a:t>
            </a:r>
          </a:p>
          <a:p>
            <a:pPr marL="628650" lvl="2" indent="-171450">
              <a:lnSpc>
                <a:spcPct val="90000"/>
              </a:lnSpc>
              <a:spcBef>
                <a:spcPts val="600"/>
              </a:spcBef>
              <a:buFont typeface="Arial" charset="0"/>
              <a:buChar char="•"/>
            </a:pPr>
            <a:r>
              <a:rPr lang="en-US" sz="1400">
                <a:solidFill>
                  <a:srgbClr val="000000"/>
                </a:solidFill>
                <a:latin typeface="Calibri" pitchFamily="34" charset="0"/>
              </a:rPr>
              <a:t>WA HBE applies for certification to operate  state based exchange with HHS/CCIIO</a:t>
            </a:r>
          </a:p>
          <a:p>
            <a:pPr marL="628650" lvl="2" indent="-171450">
              <a:lnSpc>
                <a:spcPct val="90000"/>
              </a:lnSpc>
              <a:spcBef>
                <a:spcPts val="600"/>
              </a:spcBef>
              <a:buFont typeface="Arial" charset="0"/>
              <a:buChar char="•"/>
            </a:pPr>
            <a:r>
              <a:rPr lang="en-US" sz="1400">
                <a:solidFill>
                  <a:srgbClr val="000000"/>
                </a:solidFill>
                <a:latin typeface="Calibri" pitchFamily="34" charset="0"/>
              </a:rPr>
              <a:t>Sustainability plan submitted to Legislature</a:t>
            </a:r>
          </a:p>
        </p:txBody>
      </p:sp>
      <p:sp>
        <p:nvSpPr>
          <p:cNvPr id="13" name="Rectangle 12"/>
          <p:cNvSpPr>
            <a:spLocks noChangeArrowheads="1"/>
          </p:cNvSpPr>
          <p:nvPr/>
        </p:nvSpPr>
        <p:spPr bwMode="auto">
          <a:xfrm>
            <a:off x="5638800" y="1711325"/>
            <a:ext cx="3286125" cy="1473200"/>
          </a:xfrm>
          <a:prstGeom prst="rect">
            <a:avLst/>
          </a:prstGeom>
          <a:noFill/>
          <a:ln w="9525">
            <a:noFill/>
            <a:miter lim="800000"/>
            <a:headEnd/>
            <a:tailEnd/>
          </a:ln>
        </p:spPr>
        <p:txBody>
          <a:bodyPr>
            <a:spAutoFit/>
          </a:bodyPr>
          <a:lstStyle/>
          <a:p>
            <a:pPr marL="171450" lvl="1" indent="-171450">
              <a:lnSpc>
                <a:spcPct val="90000"/>
              </a:lnSpc>
              <a:spcBef>
                <a:spcPts val="600"/>
              </a:spcBef>
              <a:buFont typeface="Arial" charset="0"/>
              <a:buChar char="•"/>
            </a:pPr>
            <a:r>
              <a:rPr lang="en-US" sz="1400">
                <a:solidFill>
                  <a:srgbClr val="000000"/>
                </a:solidFill>
                <a:latin typeface="Calibri" pitchFamily="34" charset="0"/>
              </a:rPr>
              <a:t>Exchange must be certified by HHS</a:t>
            </a:r>
          </a:p>
          <a:p>
            <a:pPr marL="628650" lvl="2" indent="-171450">
              <a:lnSpc>
                <a:spcPct val="90000"/>
              </a:lnSpc>
              <a:spcBef>
                <a:spcPts val="600"/>
              </a:spcBef>
              <a:buFont typeface="Arial" charset="0"/>
              <a:buChar char="•"/>
            </a:pPr>
            <a:r>
              <a:rPr lang="en-US" sz="1400">
                <a:solidFill>
                  <a:srgbClr val="000000"/>
                </a:solidFill>
                <a:latin typeface="Calibri" pitchFamily="34" charset="0"/>
              </a:rPr>
              <a:t>Additional legislative action taken as needed</a:t>
            </a:r>
          </a:p>
          <a:p>
            <a:pPr marL="1085850" lvl="3" indent="-171450">
              <a:lnSpc>
                <a:spcPct val="90000"/>
              </a:lnSpc>
              <a:spcBef>
                <a:spcPts val="600"/>
              </a:spcBef>
              <a:buFont typeface="Arial" charset="0"/>
              <a:buChar char="•"/>
            </a:pPr>
            <a:r>
              <a:rPr lang="en-US" sz="1400" b="1">
                <a:solidFill>
                  <a:srgbClr val="000000"/>
                </a:solidFill>
                <a:latin typeface="Calibri" pitchFamily="34" charset="0"/>
              </a:rPr>
              <a:t>Open Enrollment begins (October 1)</a:t>
            </a:r>
          </a:p>
          <a:p>
            <a:pPr marL="1085850" lvl="3" indent="-171450">
              <a:lnSpc>
                <a:spcPct val="90000"/>
              </a:lnSpc>
              <a:spcBef>
                <a:spcPts val="600"/>
              </a:spcBef>
              <a:buFont typeface="Arial" charset="0"/>
              <a:buChar char="•"/>
            </a:pPr>
            <a:endParaRPr lang="en-US" sz="1400">
              <a:solidFill>
                <a:srgbClr val="000000"/>
              </a:solidFill>
              <a:latin typeface="Calibri" pitchFamily="34" charset="0"/>
            </a:endParaRPr>
          </a:p>
        </p:txBody>
      </p:sp>
      <p:sp>
        <p:nvSpPr>
          <p:cNvPr id="261129" name="Rectangle 29"/>
          <p:cNvSpPr>
            <a:spLocks noChangeArrowheads="1"/>
          </p:cNvSpPr>
          <p:nvPr/>
        </p:nvSpPr>
        <p:spPr bwMode="auto">
          <a:xfrm>
            <a:off x="609600" y="3048000"/>
            <a:ext cx="736600" cy="400050"/>
          </a:xfrm>
          <a:prstGeom prst="rect">
            <a:avLst/>
          </a:prstGeom>
          <a:noFill/>
          <a:ln w="9525">
            <a:noFill/>
            <a:miter lim="800000"/>
            <a:headEnd/>
            <a:tailEnd/>
          </a:ln>
        </p:spPr>
        <p:txBody>
          <a:bodyPr wrap="none">
            <a:spAutoFit/>
          </a:bodyPr>
          <a:lstStyle/>
          <a:p>
            <a:pPr defTabSz="1096963"/>
            <a:r>
              <a:rPr lang="en-US" sz="2000" u="sng">
                <a:solidFill>
                  <a:srgbClr val="1C4B6F"/>
                </a:solidFill>
              </a:rPr>
              <a:t>2011</a:t>
            </a:r>
          </a:p>
        </p:txBody>
      </p:sp>
      <p:sp>
        <p:nvSpPr>
          <p:cNvPr id="32" name="Rectangle 31"/>
          <p:cNvSpPr>
            <a:spLocks noChangeArrowheads="1"/>
          </p:cNvSpPr>
          <p:nvPr/>
        </p:nvSpPr>
        <p:spPr bwMode="auto">
          <a:xfrm>
            <a:off x="1981200" y="1587500"/>
            <a:ext cx="754063" cy="400050"/>
          </a:xfrm>
          <a:prstGeom prst="rect">
            <a:avLst/>
          </a:prstGeom>
          <a:noFill/>
          <a:ln w="9525">
            <a:noFill/>
            <a:miter lim="800000"/>
            <a:headEnd/>
            <a:tailEnd/>
          </a:ln>
        </p:spPr>
        <p:txBody>
          <a:bodyPr wrap="none">
            <a:spAutoFit/>
          </a:bodyPr>
          <a:lstStyle/>
          <a:p>
            <a:pPr defTabSz="1096963"/>
            <a:r>
              <a:rPr lang="en-US" sz="2000" u="sng">
                <a:solidFill>
                  <a:srgbClr val="1C4B6F"/>
                </a:solidFill>
              </a:rPr>
              <a:t>2012</a:t>
            </a:r>
          </a:p>
        </p:txBody>
      </p:sp>
      <p:sp>
        <p:nvSpPr>
          <p:cNvPr id="33" name="Rectangle 32"/>
          <p:cNvSpPr>
            <a:spLocks noChangeArrowheads="1"/>
          </p:cNvSpPr>
          <p:nvPr/>
        </p:nvSpPr>
        <p:spPr bwMode="auto">
          <a:xfrm>
            <a:off x="6172200" y="1295400"/>
            <a:ext cx="755650" cy="400050"/>
          </a:xfrm>
          <a:prstGeom prst="rect">
            <a:avLst/>
          </a:prstGeom>
          <a:noFill/>
          <a:ln w="9525">
            <a:noFill/>
            <a:miter lim="800000"/>
            <a:headEnd/>
            <a:tailEnd/>
          </a:ln>
        </p:spPr>
        <p:txBody>
          <a:bodyPr wrap="none">
            <a:spAutoFit/>
          </a:bodyPr>
          <a:lstStyle/>
          <a:p>
            <a:pPr defTabSz="1096963"/>
            <a:r>
              <a:rPr lang="en-US" sz="2000" u="sng">
                <a:solidFill>
                  <a:srgbClr val="1C4B6F"/>
                </a:solidFill>
              </a:rPr>
              <a:t>2013</a:t>
            </a:r>
          </a:p>
        </p:txBody>
      </p:sp>
      <p:sp>
        <p:nvSpPr>
          <p:cNvPr id="42" name=" 3"/>
          <p:cNvSpPr>
            <a:spLocks/>
          </p:cNvSpPr>
          <p:nvPr/>
        </p:nvSpPr>
        <p:spPr bwMode="auto">
          <a:xfrm rot="18808110" flipV="1">
            <a:off x="2916237" y="3978276"/>
            <a:ext cx="4835525" cy="3816350"/>
          </a:xfrm>
          <a:custGeom>
            <a:avLst/>
            <a:gdLst>
              <a:gd name="T0" fmla="*/ 0 w 4835525"/>
              <a:gd name="T1" fmla="*/ 3816350 h 3816350"/>
              <a:gd name="T2" fmla="*/ 4033557 w 4835525"/>
              <a:gd name="T3" fmla="*/ 477044 h 3816350"/>
              <a:gd name="T4" fmla="*/ 3979807 w 4835525"/>
              <a:gd name="T5" fmla="*/ 0 h 3816350"/>
              <a:gd name="T6" fmla="*/ 4835525 w 4835525"/>
              <a:gd name="T7" fmla="*/ 626034 h 3816350"/>
              <a:gd name="T8" fmla="*/ 4163881 w 4835525"/>
              <a:gd name="T9" fmla="*/ 1633703 h 3816350"/>
              <a:gd name="T10" fmla="*/ 4110131 w 4835525"/>
              <a:gd name="T11" fmla="*/ 1156659 h 3816350"/>
              <a:gd name="T12" fmla="*/ 0 w 4835525"/>
              <a:gd name="T13" fmla="*/ 3816350 h 3816350"/>
              <a:gd name="T14" fmla="*/ 0 60000 65536"/>
              <a:gd name="T15" fmla="*/ 0 60000 65536"/>
              <a:gd name="T16" fmla="*/ 0 60000 65536"/>
              <a:gd name="T17" fmla="*/ 0 60000 65536"/>
              <a:gd name="T18" fmla="*/ 0 60000 65536"/>
              <a:gd name="T19" fmla="*/ 0 60000 65536"/>
              <a:gd name="T20" fmla="*/ 0 60000 65536"/>
              <a:gd name="T21" fmla="*/ 0 w 4835525"/>
              <a:gd name="T22" fmla="*/ 0 h 3816350"/>
              <a:gd name="T23" fmla="*/ 4835525 w 4835525"/>
              <a:gd name="T24" fmla="*/ 3816350 h 38163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35525" h="3816350">
                <a:moveTo>
                  <a:pt x="0" y="3816350"/>
                </a:moveTo>
                <a:cubicBezTo>
                  <a:pt x="537281" y="2120195"/>
                  <a:pt x="1881800" y="1007093"/>
                  <a:pt x="4033557" y="477044"/>
                </a:cubicBezTo>
                <a:lnTo>
                  <a:pt x="3979807" y="0"/>
                </a:lnTo>
                <a:lnTo>
                  <a:pt x="4835525" y="626034"/>
                </a:lnTo>
                <a:lnTo>
                  <a:pt x="4163881" y="1633703"/>
                </a:lnTo>
                <a:lnTo>
                  <a:pt x="4110131" y="1156659"/>
                </a:lnTo>
                <a:cubicBezTo>
                  <a:pt x="2175964" y="1368679"/>
                  <a:pt x="805921" y="2255243"/>
                  <a:pt x="0" y="3816350"/>
                </a:cubicBezTo>
                <a:close/>
              </a:path>
            </a:pathLst>
          </a:custGeom>
          <a:gradFill rotWithShape="1">
            <a:gsLst>
              <a:gs pos="0">
                <a:srgbClr val="BDDEFF"/>
              </a:gs>
              <a:gs pos="75000">
                <a:srgbClr val="6DB6FF"/>
              </a:gs>
              <a:gs pos="100000">
                <a:srgbClr val="3399FF"/>
              </a:gs>
            </a:gsLst>
            <a:lin ang="19800000"/>
          </a:gradFill>
          <a:ln>
            <a:noFill/>
          </a:ln>
          <a:effectLst>
            <a:outerShdw blurRad="50800" dist="38100" dir="2700000" algn="tl" rotWithShape="0">
              <a:srgbClr val="808080">
                <a:alpha val="39998"/>
              </a:srgbClr>
            </a:outerShdw>
          </a:effectLst>
          <a:extLst/>
        </p:spPr>
        <p:txBody>
          <a:bodyPr/>
          <a:lstStyle/>
          <a:p>
            <a:pPr fontAlgn="auto">
              <a:spcBef>
                <a:spcPts val="0"/>
              </a:spcBef>
              <a:spcAft>
                <a:spcPts val="0"/>
              </a:spcAft>
              <a:defRPr/>
            </a:pPr>
            <a:endParaRPr lang="en-US">
              <a:latin typeface="Calibri" charset="0"/>
              <a:cs typeface="+mn-cs"/>
            </a:endParaRPr>
          </a:p>
        </p:txBody>
      </p:sp>
      <p:sp>
        <p:nvSpPr>
          <p:cNvPr id="18" name="Rectangle 17"/>
          <p:cNvSpPr>
            <a:spLocks noChangeArrowheads="1"/>
          </p:cNvSpPr>
          <p:nvPr/>
        </p:nvSpPr>
        <p:spPr bwMode="auto">
          <a:xfrm>
            <a:off x="7543800" y="3048000"/>
            <a:ext cx="755650" cy="400050"/>
          </a:xfrm>
          <a:prstGeom prst="rect">
            <a:avLst/>
          </a:prstGeom>
          <a:noFill/>
          <a:ln w="9525">
            <a:noFill/>
            <a:miter lim="800000"/>
            <a:headEnd/>
            <a:tailEnd/>
          </a:ln>
        </p:spPr>
        <p:txBody>
          <a:bodyPr wrap="none">
            <a:spAutoFit/>
          </a:bodyPr>
          <a:lstStyle/>
          <a:p>
            <a:pPr defTabSz="1096963"/>
            <a:r>
              <a:rPr lang="en-US" sz="2000" u="sng">
                <a:solidFill>
                  <a:srgbClr val="1C4B6F"/>
                </a:solidFill>
              </a:rPr>
              <a:t>2014</a:t>
            </a:r>
          </a:p>
        </p:txBody>
      </p:sp>
      <p:sp>
        <p:nvSpPr>
          <p:cNvPr id="19" name="Rectangle 18"/>
          <p:cNvSpPr>
            <a:spLocks noChangeArrowheads="1"/>
          </p:cNvSpPr>
          <p:nvPr/>
        </p:nvSpPr>
        <p:spPr bwMode="auto">
          <a:xfrm>
            <a:off x="6858000" y="3505200"/>
            <a:ext cx="2286000" cy="1204913"/>
          </a:xfrm>
          <a:prstGeom prst="rect">
            <a:avLst/>
          </a:prstGeom>
          <a:noFill/>
          <a:ln w="9525">
            <a:noFill/>
            <a:miter lim="800000"/>
            <a:headEnd/>
            <a:tailEnd/>
          </a:ln>
        </p:spPr>
        <p:txBody>
          <a:bodyPr>
            <a:spAutoFit/>
          </a:bodyPr>
          <a:lstStyle/>
          <a:p>
            <a:pPr marL="171450" lvl="1" indent="-171450">
              <a:lnSpc>
                <a:spcPct val="90000"/>
              </a:lnSpc>
              <a:spcBef>
                <a:spcPts val="600"/>
              </a:spcBef>
              <a:buFont typeface="Arial" charset="0"/>
              <a:buChar char="•"/>
            </a:pPr>
            <a:r>
              <a:rPr lang="en-US" sz="1400">
                <a:solidFill>
                  <a:srgbClr val="000000"/>
                </a:solidFill>
                <a:latin typeface="Calibri" pitchFamily="34" charset="0"/>
              </a:rPr>
              <a:t>Coverage purchased in the Exchange begins</a:t>
            </a:r>
          </a:p>
          <a:p>
            <a:pPr marL="628650" lvl="2" indent="-171450">
              <a:lnSpc>
                <a:spcPct val="90000"/>
              </a:lnSpc>
              <a:spcBef>
                <a:spcPts val="600"/>
              </a:spcBef>
              <a:buFont typeface="Arial" charset="0"/>
              <a:buChar char="•"/>
            </a:pPr>
            <a:r>
              <a:rPr lang="en-US" sz="1400">
                <a:solidFill>
                  <a:srgbClr val="000000"/>
                </a:solidFill>
                <a:latin typeface="Calibri" pitchFamily="34" charset="0"/>
              </a:rPr>
              <a:t>Open enrollment  ends (February)</a:t>
            </a:r>
          </a:p>
          <a:p>
            <a:pPr marL="1085850" lvl="3" indent="-171450">
              <a:lnSpc>
                <a:spcPct val="90000"/>
              </a:lnSpc>
              <a:spcBef>
                <a:spcPts val="600"/>
              </a:spcBef>
              <a:buFont typeface="Arial" charset="0"/>
              <a:buChar char="•"/>
            </a:pPr>
            <a:endParaRPr lang="en-US" sz="1400">
              <a:solidFill>
                <a:srgbClr val="000000"/>
              </a:solidFill>
              <a:latin typeface="Calibri" pitchFamily="34" charset="0"/>
            </a:endParaRPr>
          </a:p>
        </p:txBody>
      </p:sp>
      <p:pic>
        <p:nvPicPr>
          <p:cNvPr id="261135" name="Picture 5" descr="http://1.bp.blogspot.com/-FavYXwlb6j0/TbDKY3F_afI/AAAAAAAAALw/hgKaAy_ClVA/s1600/washington_state_seal.gif"/>
          <p:cNvPicPr>
            <a:picLocks noChangeAspect="1" noChangeArrowheads="1"/>
          </p:cNvPicPr>
          <p:nvPr/>
        </p:nvPicPr>
        <p:blipFill>
          <a:blip r:embed="rId6" cstate="print"/>
          <a:srcRect/>
          <a:stretch>
            <a:fillRect/>
          </a:stretch>
        </p:blipFill>
        <p:spPr bwMode="auto">
          <a:xfrm>
            <a:off x="8382000" y="152400"/>
            <a:ext cx="668338" cy="6619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7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nodeType="afterGroup">
                            <p:stCondLst>
                              <p:cond delay="1500"/>
                            </p:stCondLst>
                            <p:childTnLst>
                              <p:par>
                                <p:cTn id="26" presetID="22" presetClass="entr" presetSubtype="8"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3000"/>
                                        <p:tgtEl>
                                          <p:spTgt spid="42"/>
                                        </p:tgtEl>
                                      </p:cBhvr>
                                    </p:animEffect>
                                  </p:childTnLst>
                                </p:cTn>
                              </p:par>
                              <p:par>
                                <p:cTn id="29" presetID="10" presetClass="entr" presetSubtype="0" fill="hold" grpId="0" nodeType="withEffect">
                                  <p:stCondLst>
                                    <p:cond delay="7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2" grpId="0"/>
      <p:bldP spid="33" grpId="0"/>
      <p:bldP spid="18" grpId="0"/>
      <p:bldP spid="1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p:cNvSpPr>
          <p:nvPr>
            <p:ph type="title"/>
          </p:nvPr>
        </p:nvSpPr>
        <p:spPr>
          <a:xfrm>
            <a:off x="533400" y="533400"/>
            <a:ext cx="8183563" cy="1050925"/>
          </a:xfrm>
        </p:spPr>
        <p:txBody>
          <a:bodyPr/>
          <a:lstStyle/>
          <a:p>
            <a:pPr eaLnBrk="1" hangingPunct="1"/>
            <a:r>
              <a:rPr lang="en-US" smtClean="0">
                <a:solidFill>
                  <a:srgbClr val="C00000"/>
                </a:solidFill>
              </a:rPr>
              <a:t>Opportunities in Your State</a:t>
            </a:r>
          </a:p>
        </p:txBody>
      </p:sp>
      <p:sp>
        <p:nvSpPr>
          <p:cNvPr id="263170" name="Rectangle 3"/>
          <p:cNvSpPr>
            <a:spLocks noGrp="1"/>
          </p:cNvSpPr>
          <p:nvPr>
            <p:ph idx="1"/>
          </p:nvPr>
        </p:nvSpPr>
        <p:spPr>
          <a:xfrm>
            <a:off x="685800" y="1752600"/>
            <a:ext cx="7942263" cy="4187825"/>
          </a:xfrm>
        </p:spPr>
        <p:txBody>
          <a:bodyPr/>
          <a:lstStyle/>
          <a:p>
            <a:pPr eaLnBrk="1" hangingPunct="1"/>
            <a:r>
              <a:rPr lang="en-US" sz="2400" smtClean="0"/>
              <a:t>Identify the key players in your city, county, and state</a:t>
            </a:r>
          </a:p>
          <a:p>
            <a:pPr eaLnBrk="1" hangingPunct="1"/>
            <a:r>
              <a:rPr lang="en-US" sz="2400" smtClean="0"/>
              <a:t>Consider planning a meeting for community advocates, providers, and consumers that brings all players together</a:t>
            </a:r>
          </a:p>
          <a:p>
            <a:pPr eaLnBrk="1" hangingPunct="1"/>
            <a:r>
              <a:rPr lang="en-US" sz="2400" smtClean="0"/>
              <a:t>Seek out state and local agencies to begin collaborative work</a:t>
            </a:r>
          </a:p>
          <a:p>
            <a:pPr eaLnBrk="1" hangingPunct="1"/>
            <a:r>
              <a:rPr lang="en-US" sz="2400" smtClean="0"/>
              <a:t>Identify opportunities to work collaboratively with these agencies to participate in workgroups, committees, planning councils, and focus groups </a:t>
            </a:r>
          </a:p>
          <a:p>
            <a:pPr marL="265113" lvl="1" indent="-265113" eaLnBrk="1" hangingPunct="1">
              <a:buSzPct val="80000"/>
              <a:buFont typeface="Wingdings 2" pitchFamily="18" charset="2"/>
              <a:buChar char=""/>
            </a:pPr>
            <a:r>
              <a:rPr lang="en-US" smtClean="0"/>
              <a:t>Leverage the benefits of acting as an “information hub” and collaborator </a:t>
            </a:r>
          </a:p>
        </p:txBody>
      </p:sp>
      <p:sp>
        <p:nvSpPr>
          <p:cNvPr id="2" name="Slide Number Placeholder 1"/>
          <p:cNvSpPr>
            <a:spLocks noGrp="1"/>
          </p:cNvSpPr>
          <p:nvPr>
            <p:ph type="sldNum" sz="quarter" idx="12"/>
          </p:nvPr>
        </p:nvSpPr>
        <p:spPr/>
        <p:txBody>
          <a:bodyPr/>
          <a:lstStyle/>
          <a:p>
            <a:pPr>
              <a:defRPr/>
            </a:pPr>
            <a:fld id="{2A580B0A-CFA0-4C5B-9EC5-2EC0688ABC88}" type="slidenum">
              <a:rPr lang="en-US" smtClean="0"/>
              <a:pPr>
                <a:defRPr/>
              </a:pPr>
              <a:t>83</a:t>
            </a:fld>
            <a:endParaRPr lang="en-US"/>
          </a:p>
        </p:txBody>
      </p:sp>
      <p:pic>
        <p:nvPicPr>
          <p:cNvPr id="263172" name="Picture 2" descr="http://cdblog.centraldesktop.com/Workspace%20Toolkit.jpg"/>
          <p:cNvPicPr>
            <a:picLocks noChangeAspect="1" noChangeArrowheads="1"/>
          </p:cNvPicPr>
          <p:nvPr/>
        </p:nvPicPr>
        <p:blipFill>
          <a:blip r:embed="rId2" cstate="print"/>
          <a:srcRect/>
          <a:stretch>
            <a:fillRect/>
          </a:stretch>
        </p:blipFill>
        <p:spPr bwMode="auto">
          <a:xfrm>
            <a:off x="8153400" y="228600"/>
            <a:ext cx="795338"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612226"/>
            <a:ext cx="4876800" cy="2220311"/>
          </a:xfrm>
        </p:spPr>
        <p:txBody>
          <a:bodyPr/>
          <a:lstStyle/>
          <a:p>
            <a:pPr algn="ctr"/>
            <a:r>
              <a:rPr lang="en-US" sz="3000" dirty="0" smtClean="0">
                <a:solidFill>
                  <a:schemeClr val="tx1"/>
                </a:solidFill>
              </a:rPr>
              <a:t>AIDS-Service Organizations May Consider Broadening of Mission</a:t>
            </a:r>
            <a:endParaRPr lang="en-US" sz="3000" dirty="0">
              <a:solidFill>
                <a:schemeClr val="tx1"/>
              </a:solidFill>
            </a:endParaRPr>
          </a:p>
        </p:txBody>
      </p:sp>
      <p:sp>
        <p:nvSpPr>
          <p:cNvPr id="4" name="Text Placeholder 3"/>
          <p:cNvSpPr>
            <a:spLocks noGrp="1"/>
          </p:cNvSpPr>
          <p:nvPr>
            <p:ph type="body" sz="half" idx="2"/>
          </p:nvPr>
        </p:nvSpPr>
        <p:spPr>
          <a:xfrm>
            <a:off x="1676400" y="3352800"/>
            <a:ext cx="5486400" cy="804862"/>
          </a:xfrm>
        </p:spPr>
        <p:txBody>
          <a:bodyPr/>
          <a:lstStyle/>
          <a:p>
            <a:pPr algn="just"/>
            <a:r>
              <a:rPr lang="en-US" sz="2000" dirty="0" smtClean="0"/>
              <a:t>HIV care and support services can continue to be a core competency but mission expansion to include other chronic conditions better positions an organization to secure care coordination and navigation contracts  for consumers outside of the traditional scope of ASOs. </a:t>
            </a:r>
            <a:endParaRPr lang="en-US" sz="2000" dirty="0"/>
          </a:p>
        </p:txBody>
      </p:sp>
      <p:sp>
        <p:nvSpPr>
          <p:cNvPr id="5" name="Slide Number Placeholder 4"/>
          <p:cNvSpPr>
            <a:spLocks noGrp="1"/>
          </p:cNvSpPr>
          <p:nvPr>
            <p:ph type="sldNum" sz="quarter" idx="12"/>
          </p:nvPr>
        </p:nvSpPr>
        <p:spPr/>
        <p:txBody>
          <a:bodyPr/>
          <a:lstStyle/>
          <a:p>
            <a:pPr>
              <a:defRPr/>
            </a:pPr>
            <a:fld id="{84BEB7F1-8432-45D1-B7CB-F5B124E01E7F}" type="slidenum">
              <a:rPr lang="en-US" smtClean="0"/>
              <a:pPr>
                <a:defRPr/>
              </a:pPr>
              <a:t>84</a:t>
            </a:fld>
            <a:endParaRPr lang="en-US"/>
          </a:p>
        </p:txBody>
      </p:sp>
      <p:pic>
        <p:nvPicPr>
          <p:cNvPr id="299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2649819" cy="181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cdblog.centraldesktop.com/Workspace%20Toolkit.jpg"/>
          <p:cNvPicPr>
            <a:picLocks noChangeAspect="1" noChangeArrowheads="1"/>
          </p:cNvPicPr>
          <p:nvPr/>
        </p:nvPicPr>
        <p:blipFill>
          <a:blip r:embed="rId3" cstate="print"/>
          <a:srcRect/>
          <a:stretch>
            <a:fillRect/>
          </a:stretch>
        </p:blipFill>
        <p:spPr bwMode="auto">
          <a:xfrm>
            <a:off x="8255000" y="990600"/>
            <a:ext cx="795338" cy="609600"/>
          </a:xfrm>
          <a:prstGeom prst="rect">
            <a:avLst/>
          </a:prstGeom>
          <a:noFill/>
          <a:ln w="9525">
            <a:noFill/>
            <a:miter lim="800000"/>
            <a:headEnd/>
            <a:tailEnd/>
          </a:ln>
        </p:spPr>
      </p:pic>
      <p:pic>
        <p:nvPicPr>
          <p:cNvPr id="8" name="Picture 5" descr="http://1.bp.blogspot.com/-FavYXwlb6j0/TbDKY3F_afI/AAAAAAAAALw/hgKaAy_ClVA/s1600/washington_state_seal.gif"/>
          <p:cNvPicPr>
            <a:picLocks noChangeAspect="1" noChangeArrowheads="1"/>
          </p:cNvPicPr>
          <p:nvPr/>
        </p:nvPicPr>
        <p:blipFill>
          <a:blip r:embed="rId4" cstate="print"/>
          <a:srcRect/>
          <a:stretch>
            <a:fillRect/>
          </a:stretch>
        </p:blipFill>
        <p:spPr bwMode="auto">
          <a:xfrm>
            <a:off x="8382000" y="152400"/>
            <a:ext cx="668338" cy="661988"/>
          </a:xfrm>
          <a:prstGeom prst="rect">
            <a:avLst/>
          </a:prstGeom>
          <a:noFill/>
          <a:ln w="9525">
            <a:noFill/>
            <a:miter lim="800000"/>
            <a:headEnd/>
            <a:tailEnd/>
          </a:ln>
        </p:spPr>
      </p:pic>
    </p:spTree>
    <p:extLst>
      <p:ext uri="{BB962C8B-B14F-4D97-AF65-F5344CB8AC3E}">
        <p14:creationId xmlns:p14="http://schemas.microsoft.com/office/powerpoint/2010/main" val="36244109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D07744A-553B-4496-9E49-B9492ACB0DFE}" type="slidenum">
              <a:rPr lang="en-US" smtClean="0"/>
              <a:pPr>
                <a:defRPr/>
              </a:pPr>
              <a:t>85</a:t>
            </a:fld>
            <a:endParaRPr lang="en-US"/>
          </a:p>
        </p:txBody>
      </p:sp>
      <p:pic>
        <p:nvPicPr>
          <p:cNvPr id="265218" name="Picture 2" descr="http://www.telesalesmagic.com/wp-content/uploads/2010/06/questions_v2-324x322.jpg"/>
          <p:cNvPicPr>
            <a:picLocks noChangeAspect="1" noChangeArrowheads="1"/>
          </p:cNvPicPr>
          <p:nvPr/>
        </p:nvPicPr>
        <p:blipFill>
          <a:blip r:embed="rId2" cstate="print"/>
          <a:srcRect/>
          <a:stretch>
            <a:fillRect/>
          </a:stretch>
        </p:blipFill>
        <p:spPr bwMode="auto">
          <a:xfrm>
            <a:off x="2286000" y="1143000"/>
            <a:ext cx="4572000"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itle 1"/>
          <p:cNvSpPr>
            <a:spLocks noGrp="1"/>
          </p:cNvSpPr>
          <p:nvPr>
            <p:ph type="title"/>
          </p:nvPr>
        </p:nvSpPr>
        <p:spPr>
          <a:xfrm>
            <a:off x="457200" y="533400"/>
            <a:ext cx="8183563" cy="1050925"/>
          </a:xfrm>
        </p:spPr>
        <p:txBody>
          <a:bodyPr/>
          <a:lstStyle/>
          <a:p>
            <a:pPr eaLnBrk="1" hangingPunct="1"/>
            <a:r>
              <a:rPr lang="en-US" sz="4400" dirty="0" smtClean="0">
                <a:solidFill>
                  <a:schemeClr val="tx1"/>
                </a:solidFill>
              </a:rPr>
              <a:t>Section VII – CASE STUDIES</a:t>
            </a:r>
          </a:p>
        </p:txBody>
      </p:sp>
      <p:sp>
        <p:nvSpPr>
          <p:cNvPr id="4" name="Slide Number Placeholder 3"/>
          <p:cNvSpPr>
            <a:spLocks noGrp="1"/>
          </p:cNvSpPr>
          <p:nvPr>
            <p:ph type="sldNum" sz="quarter" idx="12"/>
          </p:nvPr>
        </p:nvSpPr>
        <p:spPr/>
        <p:txBody>
          <a:bodyPr/>
          <a:lstStyle/>
          <a:p>
            <a:pPr>
              <a:defRPr/>
            </a:pPr>
            <a:fld id="{599B592D-05F2-4497-85AC-94470D23E6DD}"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p:cNvPicPr>
            <a:picLocks noChangeAspect="1" noChangeArrowheads="1"/>
          </p:cNvPicPr>
          <p:nvPr/>
        </p:nvPicPr>
        <p:blipFill>
          <a:blip r:embed="rId2" cstate="print"/>
          <a:srcRect/>
          <a:stretch>
            <a:fillRect/>
          </a:stretch>
        </p:blipFill>
        <p:spPr bwMode="auto">
          <a:xfrm>
            <a:off x="2144713" y="6129338"/>
            <a:ext cx="4483100" cy="706437"/>
          </a:xfrm>
          <a:prstGeom prst="rect">
            <a:avLst/>
          </a:prstGeom>
          <a:noFill/>
          <a:ln w="9525">
            <a:noFill/>
            <a:miter lim="800000"/>
            <a:headEnd/>
            <a:tailEnd/>
          </a:ln>
        </p:spPr>
      </p:pic>
      <p:sp>
        <p:nvSpPr>
          <p:cNvPr id="267266" name="Title 3"/>
          <p:cNvSpPr>
            <a:spLocks noGrp="1"/>
          </p:cNvSpPr>
          <p:nvPr>
            <p:ph type="title"/>
          </p:nvPr>
        </p:nvSpPr>
        <p:spPr/>
        <p:txBody>
          <a:bodyPr/>
          <a:lstStyle/>
          <a:p>
            <a:pPr eaLnBrk="1" hangingPunct="1"/>
            <a:endParaRPr lang="en-US" smtClean="0"/>
          </a:p>
        </p:txBody>
      </p:sp>
      <p:sp>
        <p:nvSpPr>
          <p:cNvPr id="3" name="Slide Number Placeholder 2"/>
          <p:cNvSpPr>
            <a:spLocks noGrp="1"/>
          </p:cNvSpPr>
          <p:nvPr>
            <p:ph type="sldNum" sz="quarter" idx="12"/>
          </p:nvPr>
        </p:nvSpPr>
        <p:spPr/>
        <p:txBody>
          <a:bodyPr/>
          <a:lstStyle/>
          <a:p>
            <a:pPr>
              <a:defRPr/>
            </a:pPr>
            <a:fld id="{4AD68538-B8B5-4044-B1DA-62924CF16455}" type="slidenum">
              <a:rPr lang="en-US" smtClean="0"/>
              <a:pPr>
                <a:defRPr/>
              </a:pPr>
              <a:t>87</a:t>
            </a:fld>
            <a:endParaRPr lang="en-US"/>
          </a:p>
        </p:txBody>
      </p:sp>
      <p:pic>
        <p:nvPicPr>
          <p:cNvPr id="267268" name="Picture 1"/>
          <p:cNvPicPr>
            <a:picLocks noChangeAspect="1" noChangeArrowheads="1"/>
          </p:cNvPicPr>
          <p:nvPr/>
        </p:nvPicPr>
        <p:blipFill>
          <a:blip r:embed="rId3" cstate="print"/>
          <a:srcRect/>
          <a:stretch>
            <a:fillRect/>
          </a:stretch>
        </p:blipFill>
        <p:spPr bwMode="auto">
          <a:xfrm>
            <a:off x="0" y="0"/>
            <a:ext cx="9296400" cy="691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3"/>
          <p:cNvSpPr>
            <a:spLocks noGrp="1"/>
          </p:cNvSpPr>
          <p:nvPr>
            <p:ph type="title"/>
          </p:nvPr>
        </p:nvSpPr>
        <p:spPr/>
        <p:txBody>
          <a:bodyPr/>
          <a:lstStyle/>
          <a:p>
            <a:pPr eaLnBrk="1" hangingPunct="1"/>
            <a:endParaRPr lang="en-US" smtClean="0"/>
          </a:p>
        </p:txBody>
      </p:sp>
      <p:sp>
        <p:nvSpPr>
          <p:cNvPr id="3" name="Slide Number Placeholder 2"/>
          <p:cNvSpPr>
            <a:spLocks noGrp="1"/>
          </p:cNvSpPr>
          <p:nvPr>
            <p:ph type="sldNum" sz="quarter" idx="12"/>
          </p:nvPr>
        </p:nvSpPr>
        <p:spPr/>
        <p:txBody>
          <a:bodyPr/>
          <a:lstStyle/>
          <a:p>
            <a:pPr>
              <a:defRPr/>
            </a:pPr>
            <a:fld id="{C26AA3D3-A13F-422F-828D-43E272BCD71C}" type="slidenum">
              <a:rPr lang="en-US" smtClean="0"/>
              <a:pPr>
                <a:defRPr/>
              </a:pPr>
              <a:t>88</a:t>
            </a:fld>
            <a:endParaRPr lang="en-US"/>
          </a:p>
        </p:txBody>
      </p:sp>
      <p:pic>
        <p:nvPicPr>
          <p:cNvPr id="268291" name="Picture 1"/>
          <p:cNvPicPr>
            <a:picLocks noChangeAspect="1" noChangeArrowheads="1"/>
          </p:cNvPicPr>
          <p:nvPr/>
        </p:nvPicPr>
        <p:blipFill>
          <a:blip r:embed="rId2" cstate="print"/>
          <a:srcRect/>
          <a:stretch>
            <a:fillRect/>
          </a:stretch>
        </p:blipFill>
        <p:spPr bwMode="auto">
          <a:xfrm>
            <a:off x="0" y="0"/>
            <a:ext cx="9344025" cy="701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a:spLocks noChangeArrowheads="1"/>
          </p:cNvSpPr>
          <p:nvPr/>
        </p:nvSpPr>
        <p:spPr bwMode="auto">
          <a:xfrm>
            <a:off x="795338" y="2133600"/>
            <a:ext cx="7553325" cy="4389438"/>
          </a:xfrm>
          <a:prstGeom prst="roundRect">
            <a:avLst>
              <a:gd name="adj" fmla="val 5315"/>
            </a:avLst>
          </a:prstGeom>
          <a:solidFill>
            <a:srgbClr val="FFFFFF"/>
          </a:solidFill>
          <a:ln w="38100">
            <a:solidFill>
              <a:schemeClr val="bg1"/>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graphicFrame>
        <p:nvGraphicFramePr>
          <p:cNvPr id="6" name="Table 5"/>
          <p:cNvGraphicFramePr>
            <a:graphicFrameLocks noGrp="1"/>
          </p:cNvGraphicFramePr>
          <p:nvPr/>
        </p:nvGraphicFramePr>
        <p:xfrm>
          <a:off x="1057275" y="1978025"/>
          <a:ext cx="7029450" cy="1463675"/>
        </p:xfrm>
        <a:graphic>
          <a:graphicData uri="http://schemas.openxmlformats.org/drawingml/2006/table">
            <a:tbl>
              <a:tblPr/>
              <a:tblGrid>
                <a:gridCol w="7029450"/>
              </a:tblGrid>
              <a:tr h="365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cs typeface="Arial" pitchFamily="34" charset="0"/>
                        </a:rPr>
                        <a:t>PROFILE</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1097756">
                <a:tc>
                  <a:txBody>
                    <a:bodyPr/>
                    <a:lstStyle/>
                    <a:p>
                      <a:pPr marL="174625" marR="0" lvl="0" indent="-174625" algn="ctr" defTabSz="914400" rtl="0" eaLnBrk="1" fontAlgn="base" latinLnBrk="0" hangingPunct="1">
                        <a:lnSpc>
                          <a:spcPct val="90000"/>
                        </a:lnSpc>
                        <a:spcBef>
                          <a:spcPct val="0"/>
                        </a:spcBef>
                        <a:spcAft>
                          <a:spcPct val="0"/>
                        </a:spcAft>
                        <a:buClr>
                          <a:srgbClr val="8AC6CD"/>
                        </a:buClr>
                        <a:buSzTx/>
                        <a:buFontTx/>
                        <a:buNone/>
                        <a:tabLst/>
                      </a:pPr>
                      <a:r>
                        <a:rPr kumimoji="0" lang="en-US" sz="1800" b="0" i="0" u="none" strike="noStrike" cap="none" normalizeH="0" baseline="0" dirty="0" smtClean="0">
                          <a:ln>
                            <a:noFill/>
                          </a:ln>
                          <a:solidFill>
                            <a:srgbClr val="000000"/>
                          </a:solidFill>
                          <a:effectLst/>
                          <a:latin typeface="+mj-lt"/>
                          <a:cs typeface="Arial" pitchFamily="34" charset="0"/>
                        </a:rPr>
                        <a:t>Age 41</a:t>
                      </a:r>
                    </a:p>
                    <a:p>
                      <a:pPr marL="174625" marR="0" lvl="0" indent="-174625" algn="ctr" defTabSz="914400" rtl="0" eaLnBrk="1" fontAlgn="base" latinLnBrk="0" hangingPunct="1">
                        <a:lnSpc>
                          <a:spcPct val="90000"/>
                        </a:lnSpc>
                        <a:spcBef>
                          <a:spcPct val="0"/>
                        </a:spcBef>
                        <a:spcAft>
                          <a:spcPct val="0"/>
                        </a:spcAft>
                        <a:buClr>
                          <a:srgbClr val="8AC6CD"/>
                        </a:buClr>
                        <a:buSzTx/>
                        <a:buFontTx/>
                        <a:buNone/>
                        <a:tabLst/>
                      </a:pPr>
                      <a:r>
                        <a:rPr kumimoji="0" lang="en-US" sz="1800" b="0" i="0" u="none" strike="noStrike" cap="none" normalizeH="0" baseline="0" dirty="0" smtClean="0">
                          <a:ln>
                            <a:noFill/>
                          </a:ln>
                          <a:solidFill>
                            <a:srgbClr val="000000"/>
                          </a:solidFill>
                          <a:effectLst/>
                          <a:latin typeface="+mj-lt"/>
                          <a:cs typeface="Arial" pitchFamily="34" charset="0"/>
                        </a:rPr>
                        <a:t>Single, no children</a:t>
                      </a:r>
                    </a:p>
                    <a:p>
                      <a:pPr marL="174625" marR="0" lvl="0" indent="-174625" algn="ctr" defTabSz="914400" rtl="0" eaLnBrk="1" fontAlgn="base" latinLnBrk="0" hangingPunct="1">
                        <a:lnSpc>
                          <a:spcPct val="90000"/>
                        </a:lnSpc>
                        <a:spcBef>
                          <a:spcPct val="0"/>
                        </a:spcBef>
                        <a:spcAft>
                          <a:spcPct val="0"/>
                        </a:spcAft>
                        <a:buClr>
                          <a:srgbClr val="8AC6CD"/>
                        </a:buClr>
                        <a:buSzTx/>
                        <a:buFontTx/>
                        <a:buNone/>
                        <a:tabLst/>
                      </a:pPr>
                      <a:r>
                        <a:rPr kumimoji="0" lang="en-US" sz="1800" b="0" i="0" u="none" strike="noStrike" cap="none" normalizeH="0" baseline="0" dirty="0" smtClean="0">
                          <a:ln>
                            <a:noFill/>
                          </a:ln>
                          <a:solidFill>
                            <a:srgbClr val="000000"/>
                          </a:solidFill>
                          <a:effectLst/>
                          <a:latin typeface="+mj-lt"/>
                          <a:cs typeface="Arial" pitchFamily="34" charset="0"/>
                        </a:rPr>
                        <a:t>Unemployed/uninsured</a:t>
                      </a:r>
                    </a:p>
                    <a:p>
                      <a:pPr marL="174625" marR="0" lvl="0" indent="-174625" algn="ctr" defTabSz="914400" rtl="0" eaLnBrk="1" fontAlgn="base" latinLnBrk="0" hangingPunct="1">
                        <a:lnSpc>
                          <a:spcPct val="90000"/>
                        </a:lnSpc>
                        <a:spcBef>
                          <a:spcPct val="0"/>
                        </a:spcBef>
                        <a:spcAft>
                          <a:spcPct val="0"/>
                        </a:spcAft>
                        <a:buClr>
                          <a:srgbClr val="8AC6CD"/>
                        </a:buClr>
                        <a:buSzTx/>
                        <a:buFontTx/>
                        <a:buNone/>
                        <a:tabLst/>
                      </a:pPr>
                      <a:r>
                        <a:rPr kumimoji="0" lang="en-US" sz="1800" b="0" i="0" u="none" strike="noStrike" cap="none" normalizeH="0" baseline="0" dirty="0" smtClean="0">
                          <a:ln>
                            <a:noFill/>
                          </a:ln>
                          <a:solidFill>
                            <a:srgbClr val="000000"/>
                          </a:solidFill>
                          <a:effectLst/>
                          <a:latin typeface="+mj-lt"/>
                          <a:cs typeface="Arial" pitchFamily="34" charset="0"/>
                        </a:rPr>
                        <a:t>HIV+ symptomatic</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pic>
        <p:nvPicPr>
          <p:cNvPr id="270346" name="Picture 10" descr="Case_sylvia.png"/>
          <p:cNvPicPr>
            <a:picLocks noChangeAspect="1"/>
          </p:cNvPicPr>
          <p:nvPr/>
        </p:nvPicPr>
        <p:blipFill>
          <a:blip r:embed="rId3" cstate="print"/>
          <a:srcRect b="-6149"/>
          <a:stretch>
            <a:fillRect/>
          </a:stretch>
        </p:blipFill>
        <p:spPr bwMode="auto">
          <a:xfrm>
            <a:off x="6781800" y="1143000"/>
            <a:ext cx="1036638" cy="2743200"/>
          </a:xfrm>
          <a:prstGeom prst="rect">
            <a:avLst/>
          </a:prstGeom>
          <a:noFill/>
          <a:ln w="9525">
            <a:noFill/>
            <a:miter lim="800000"/>
            <a:headEnd/>
            <a:tailEnd/>
          </a:ln>
        </p:spPr>
      </p:pic>
      <p:sp>
        <p:nvSpPr>
          <p:cNvPr id="270347" name="Rectangle 8"/>
          <p:cNvSpPr>
            <a:spLocks noGrp="1" noChangeArrowheads="1"/>
          </p:cNvSpPr>
          <p:nvPr>
            <p:ph type="title"/>
          </p:nvPr>
        </p:nvSpPr>
        <p:spPr>
          <a:xfrm>
            <a:off x="795338" y="533400"/>
            <a:ext cx="8153400" cy="990600"/>
          </a:xfrm>
        </p:spPr>
        <p:txBody>
          <a:bodyPr/>
          <a:lstStyle/>
          <a:p>
            <a:pPr eaLnBrk="1" hangingPunct="1"/>
            <a:r>
              <a:rPr lang="en-US" smtClean="0">
                <a:solidFill>
                  <a:srgbClr val="000000"/>
                </a:solidFill>
                <a:ea typeface="ＭＳ Ｐゴシック" pitchFamily="34" charset="-128"/>
              </a:rPr>
              <a:t>Case Study: Sylvia (hypothetical)</a:t>
            </a:r>
          </a:p>
        </p:txBody>
      </p:sp>
      <p:sp>
        <p:nvSpPr>
          <p:cNvPr id="270348" name="Slide Number Placeholder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lnSpc>
                <a:spcPct val="80000"/>
              </a:lnSpc>
              <a:spcBef>
                <a:spcPct val="0"/>
              </a:spcBef>
              <a:spcAft>
                <a:spcPct val="0"/>
              </a:spcAft>
            </a:pPr>
            <a:fld id="{5D9305E5-C7EE-4C25-8FFB-6C9A05D09572}" type="slidenum">
              <a:rPr lang="en-US" sz="1200" smtClean="0">
                <a:solidFill>
                  <a:srgbClr val="FFFFFF"/>
                </a:solidFill>
                <a:latin typeface="Tw Cen MT" pitchFamily="34" charset="0"/>
                <a:ea typeface="ＭＳ Ｐゴシック" pitchFamily="34" charset="-128"/>
              </a:rPr>
              <a:pPr fontAlgn="base">
                <a:lnSpc>
                  <a:spcPct val="80000"/>
                </a:lnSpc>
                <a:spcBef>
                  <a:spcPct val="0"/>
                </a:spcBef>
                <a:spcAft>
                  <a:spcPct val="0"/>
                </a:spcAft>
              </a:pPr>
              <a:t>89</a:t>
            </a:fld>
            <a:endParaRPr lang="en-US" sz="1200" smtClean="0">
              <a:solidFill>
                <a:srgbClr val="FFFFFF"/>
              </a:solidFill>
              <a:latin typeface="Tw Cen MT" pitchFamily="34" charset="0"/>
              <a:ea typeface="ＭＳ Ｐゴシック" pitchFamily="34" charset="-128"/>
            </a:endParaRPr>
          </a:p>
        </p:txBody>
      </p:sp>
      <p:graphicFrame>
        <p:nvGraphicFramePr>
          <p:cNvPr id="53278" name="Group 30"/>
          <p:cNvGraphicFramePr>
            <a:graphicFrameLocks noGrp="1"/>
          </p:cNvGraphicFramePr>
          <p:nvPr/>
        </p:nvGraphicFramePr>
        <p:xfrm>
          <a:off x="971550" y="3606800"/>
          <a:ext cx="3295650" cy="2840990"/>
        </p:xfrm>
        <a:graphic>
          <a:graphicData uri="http://schemas.openxmlformats.org/drawingml/2006/table">
            <a:tbl>
              <a:tblPr/>
              <a:tblGrid>
                <a:gridCol w="3295650"/>
              </a:tblGrid>
              <a:tr h="463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j-lt"/>
                          <a:ea typeface="ＭＳ Ｐゴシック" pitchFamily="34" charset="-128"/>
                          <a:cs typeface="Arial" charset="0"/>
                        </a:rPr>
                        <a:t>Pre-Reform Eligibility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289175">
                <a:tc>
                  <a:txBody>
                    <a:bodyPr/>
                    <a:lstStyle/>
                    <a:p>
                      <a:pPr marL="174625" marR="0" lvl="0" indent="-174625" algn="l" defTabSz="914400" rtl="0" eaLnBrk="1" fontAlgn="base" latinLnBrk="0" hangingPunct="1">
                        <a:lnSpc>
                          <a:spcPct val="100000"/>
                        </a:lnSpc>
                        <a:spcBef>
                          <a:spcPct val="0"/>
                        </a:spcBef>
                        <a:spcAft>
                          <a:spcPts val="600"/>
                        </a:spcAft>
                        <a:buClr>
                          <a:schemeClr val="bg2"/>
                        </a:buClr>
                        <a:buSzTx/>
                        <a:buFontTx/>
                        <a:buChar char="•"/>
                        <a:tabLst/>
                      </a:pPr>
                      <a:r>
                        <a:rPr kumimoji="0" lang="en-US" sz="2000" b="0" i="0" u="none" strike="noStrike" cap="none" normalizeH="0" baseline="0" dirty="0" smtClean="0">
                          <a:ln>
                            <a:noFill/>
                          </a:ln>
                          <a:solidFill>
                            <a:srgbClr val="000000"/>
                          </a:solidFill>
                          <a:effectLst/>
                          <a:latin typeface="+mj-lt"/>
                          <a:ea typeface="ＭＳ Ｐゴシック" pitchFamily="34" charset="-128"/>
                          <a:cs typeface="Arial" charset="0"/>
                        </a:rPr>
                        <a:t>Denied SSI disability claim</a:t>
                      </a:r>
                    </a:p>
                    <a:p>
                      <a:pPr marL="174625" marR="0" lvl="0" indent="-174625" algn="l" defTabSz="914400" rtl="0" eaLnBrk="1" fontAlgn="base" latinLnBrk="0" hangingPunct="1">
                        <a:lnSpc>
                          <a:spcPct val="100000"/>
                        </a:lnSpc>
                        <a:spcBef>
                          <a:spcPct val="0"/>
                        </a:spcBef>
                        <a:spcAft>
                          <a:spcPts val="600"/>
                        </a:spcAft>
                        <a:buClr>
                          <a:schemeClr val="bg2"/>
                        </a:buClr>
                        <a:buSzTx/>
                        <a:buFontTx/>
                        <a:buChar char="•"/>
                        <a:tabLst/>
                      </a:pPr>
                      <a:r>
                        <a:rPr kumimoji="0" lang="en-US" sz="2000" b="0" i="0" u="none" strike="noStrike" cap="none" normalizeH="0" baseline="0" dirty="0" smtClean="0">
                          <a:ln>
                            <a:noFill/>
                          </a:ln>
                          <a:solidFill>
                            <a:srgbClr val="000000"/>
                          </a:solidFill>
                          <a:effectLst/>
                          <a:latin typeface="+mj-lt"/>
                          <a:ea typeface="ＭＳ Ｐゴシック" pitchFamily="34" charset="-128"/>
                          <a:cs typeface="Arial" charset="0"/>
                        </a:rPr>
                        <a:t>Income– $240 per month state emergency assistance (26% FPL)</a:t>
                      </a:r>
                    </a:p>
                    <a:p>
                      <a:pPr marL="174625" marR="0" lvl="0" indent="-174625" algn="l" defTabSz="914400" rtl="0" eaLnBrk="1" fontAlgn="base" latinLnBrk="0" hangingPunct="1">
                        <a:lnSpc>
                          <a:spcPct val="100000"/>
                        </a:lnSpc>
                        <a:spcBef>
                          <a:spcPct val="0"/>
                        </a:spcBef>
                        <a:spcAft>
                          <a:spcPts val="600"/>
                        </a:spcAft>
                        <a:buClr>
                          <a:schemeClr val="bg2"/>
                        </a:buClr>
                        <a:buSzTx/>
                        <a:buFontTx/>
                        <a:buChar char="•"/>
                        <a:tabLst/>
                      </a:pPr>
                      <a:r>
                        <a:rPr kumimoji="0" lang="en-US" sz="2000" b="0" i="0" u="none" strike="noStrike" cap="none" normalizeH="0" baseline="0" dirty="0" smtClean="0">
                          <a:ln>
                            <a:noFill/>
                          </a:ln>
                          <a:solidFill>
                            <a:srgbClr val="000000"/>
                          </a:solidFill>
                          <a:effectLst/>
                          <a:latin typeface="+mj-lt"/>
                          <a:ea typeface="ＭＳ Ｐゴシック" pitchFamily="34" charset="-128"/>
                          <a:cs typeface="Arial" charset="0"/>
                        </a:rPr>
                        <a:t>Healthcare through Ryan White Program public health clinic and ADAP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 name="Table 7"/>
          <p:cNvGraphicFramePr>
            <a:graphicFrameLocks noGrp="1"/>
          </p:cNvGraphicFramePr>
          <p:nvPr/>
        </p:nvGraphicFramePr>
        <p:xfrm>
          <a:off x="4767263" y="3606800"/>
          <a:ext cx="3300412" cy="2748915"/>
        </p:xfrm>
        <a:graphic>
          <a:graphicData uri="http://schemas.openxmlformats.org/drawingml/2006/table">
            <a:tbl>
              <a:tblPr/>
              <a:tblGrid>
                <a:gridCol w="3300412"/>
              </a:tblGrid>
              <a:tr h="371475">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chemeClr val="tx1"/>
                          </a:solidFill>
                          <a:effectLst/>
                          <a:latin typeface="+mj-lt"/>
                          <a:ea typeface="ＭＳ Ｐゴシック" pitchFamily="34" charset="-128"/>
                          <a:cs typeface="Arial" pitchFamily="34" charset="0"/>
                        </a:rPr>
                        <a:t>Post-Reform Eligibility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r>
              <a:tr h="371475">
                <a:tc>
                  <a:txBody>
                    <a:bodyPr/>
                    <a:lstStyle/>
                    <a:p>
                      <a:pPr marL="174625" marR="0" lvl="0" indent="-174625" algn="l" defTabSz="914400" rtl="0" eaLnBrk="1" fontAlgn="base" latinLnBrk="0" hangingPunct="1">
                        <a:lnSpc>
                          <a:spcPct val="100000"/>
                        </a:lnSpc>
                        <a:spcBef>
                          <a:spcPct val="0"/>
                        </a:spcBef>
                        <a:spcAft>
                          <a:spcPts val="600"/>
                        </a:spcAft>
                        <a:buClrTx/>
                        <a:buSzTx/>
                        <a:buFontTx/>
                        <a:buChar char="•"/>
                        <a:tabLst/>
                      </a:pPr>
                      <a:r>
                        <a:rPr kumimoji="0" lang="en-US" sz="2000" b="0" i="0" u="none" strike="noStrike" cap="none" normalizeH="0" baseline="0" dirty="0" smtClean="0">
                          <a:ln>
                            <a:noFill/>
                          </a:ln>
                          <a:solidFill>
                            <a:srgbClr val="000000"/>
                          </a:solidFill>
                          <a:effectLst/>
                          <a:latin typeface="+mj-lt"/>
                          <a:ea typeface="ＭＳ Ｐゴシック" pitchFamily="34" charset="-128"/>
                          <a:cs typeface="Arial" pitchFamily="34" charset="0"/>
                        </a:rPr>
                        <a:t>Eligible for Medicaid</a:t>
                      </a:r>
                    </a:p>
                    <a:p>
                      <a:pPr marL="174625" marR="0" lvl="0" indent="-174625" algn="l" defTabSz="914400" rtl="0" eaLnBrk="1" fontAlgn="base" latinLnBrk="0" hangingPunct="1">
                        <a:lnSpc>
                          <a:spcPct val="100000"/>
                        </a:lnSpc>
                        <a:spcBef>
                          <a:spcPct val="0"/>
                        </a:spcBef>
                        <a:spcAft>
                          <a:spcPts val="600"/>
                        </a:spcAft>
                        <a:buClrTx/>
                        <a:buSzTx/>
                        <a:buFontTx/>
                        <a:buChar char="•"/>
                        <a:tabLst/>
                      </a:pPr>
                      <a:r>
                        <a:rPr kumimoji="0" lang="en-US" sz="2000" b="0" i="0" u="none" strike="noStrike" cap="none" normalizeH="0" baseline="0" dirty="0" smtClean="0">
                          <a:ln>
                            <a:noFill/>
                          </a:ln>
                          <a:solidFill>
                            <a:srgbClr val="000000"/>
                          </a:solidFill>
                          <a:effectLst/>
                          <a:latin typeface="+mj-lt"/>
                          <a:ea typeface="ＭＳ Ｐゴシック" pitchFamily="34" charset="-128"/>
                          <a:cs typeface="Arial" pitchFamily="34" charset="0"/>
                        </a:rPr>
                        <a:t>Eligibility based on income alone – 133% FPL</a:t>
                      </a:r>
                    </a:p>
                    <a:p>
                      <a:pPr marL="174625" marR="0" lvl="0" indent="-174625" algn="l" defTabSz="914400" rtl="0" eaLnBrk="1" fontAlgn="base" latinLnBrk="0" hangingPunct="1">
                        <a:lnSpc>
                          <a:spcPct val="100000"/>
                        </a:lnSpc>
                        <a:spcBef>
                          <a:spcPct val="0"/>
                        </a:spcBef>
                        <a:spcAft>
                          <a:spcPts val="600"/>
                        </a:spcAft>
                        <a:buClrTx/>
                        <a:buSzTx/>
                        <a:buFontTx/>
                        <a:buChar char="•"/>
                        <a:tabLst/>
                      </a:pPr>
                      <a:r>
                        <a:rPr kumimoji="0" lang="en-US" sz="2000" b="0" i="0" u="none" strike="noStrike" cap="none" normalizeH="0" baseline="0" dirty="0" smtClean="0">
                          <a:ln>
                            <a:noFill/>
                          </a:ln>
                          <a:solidFill>
                            <a:srgbClr val="000000"/>
                          </a:solidFill>
                          <a:effectLst/>
                          <a:latin typeface="+mj-lt"/>
                          <a:ea typeface="ＭＳ Ｐゴシック" pitchFamily="34" charset="-128"/>
                          <a:cs typeface="Arial" pitchFamily="34" charset="0"/>
                        </a:rPr>
                        <a:t>Will still need Ryan White Program support for care and support services not covered under Medicaid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533400"/>
            <a:ext cx="8183563" cy="838200"/>
          </a:xfrm>
        </p:spPr>
        <p:txBody>
          <a:bodyPr/>
          <a:lstStyle/>
          <a:p>
            <a:pPr eaLnBrk="1" hangingPunct="1"/>
            <a:r>
              <a:rPr lang="en-US" dirty="0" smtClean="0">
                <a:solidFill>
                  <a:schemeClr val="tx1"/>
                </a:solidFill>
              </a:rPr>
              <a:t>Section </a:t>
            </a:r>
            <a:r>
              <a:rPr lang="en-US" dirty="0" smtClean="0">
                <a:solidFill>
                  <a:schemeClr val="tx1"/>
                </a:solidFill>
              </a:rPr>
              <a:t>II – National HIV/AIDS Strategy</a:t>
            </a: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2693B784-EE3B-47FB-95B1-56041C9DACFB}" type="slidenum">
              <a:rPr lang="en-US" smtClean="0"/>
              <a:pPr>
                <a:defRPr/>
              </a:pPr>
              <a:t>9</a:t>
            </a:fld>
            <a:endParaRPr lang="en-US"/>
          </a:p>
        </p:txBody>
      </p:sp>
      <p:pic>
        <p:nvPicPr>
          <p:cNvPr id="46084" name="Picture 4" descr="National HIV/AIDS Strategy"/>
          <p:cNvPicPr>
            <a:picLocks noChangeAspect="1" noChangeArrowheads="1"/>
          </p:cNvPicPr>
          <p:nvPr/>
        </p:nvPicPr>
        <p:blipFill>
          <a:blip r:embed="rId2" cstate="print"/>
          <a:srcRect/>
          <a:stretch>
            <a:fillRect/>
          </a:stretch>
        </p:blipFill>
        <p:spPr bwMode="auto">
          <a:xfrm>
            <a:off x="866019" y="2965450"/>
            <a:ext cx="3416300" cy="2861176"/>
          </a:xfrm>
          <a:prstGeom prst="rect">
            <a:avLst/>
          </a:prstGeom>
          <a:noFill/>
          <a:ln w="9525">
            <a:noFill/>
            <a:miter lim="800000"/>
            <a:headEnd/>
            <a:tailEnd/>
          </a:ln>
        </p:spPr>
      </p:pic>
      <p:pic>
        <p:nvPicPr>
          <p:cNvPr id="46085" name="Picture 5"/>
          <p:cNvPicPr>
            <a:picLocks noChangeAspect="1" noChangeArrowheads="1"/>
          </p:cNvPicPr>
          <p:nvPr/>
        </p:nvPicPr>
        <p:blipFill>
          <a:blip r:embed="rId3" cstate="print"/>
          <a:srcRect/>
          <a:stretch>
            <a:fillRect/>
          </a:stretch>
        </p:blipFill>
        <p:spPr bwMode="auto">
          <a:xfrm>
            <a:off x="4876800" y="1539875"/>
            <a:ext cx="3352800" cy="4298950"/>
          </a:xfrm>
          <a:prstGeom prst="rect">
            <a:avLst/>
          </a:prstGeom>
          <a:noFill/>
          <a:ln w="9525">
            <a:noFill/>
            <a:miter lim="800000"/>
            <a:headEnd/>
            <a:tailEnd/>
          </a:ln>
        </p:spPr>
      </p:pic>
      <p:pic>
        <p:nvPicPr>
          <p:cNvPr id="300034" name="Picture 1" descr="2012RyanLogos without Clinic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39875"/>
            <a:ext cx="408153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a:spLocks noChangeArrowheads="1"/>
          </p:cNvSpPr>
          <p:nvPr/>
        </p:nvSpPr>
        <p:spPr bwMode="auto">
          <a:xfrm>
            <a:off x="795338" y="2133600"/>
            <a:ext cx="7553325" cy="4389438"/>
          </a:xfrm>
          <a:prstGeom prst="roundRect">
            <a:avLst>
              <a:gd name="adj" fmla="val 5315"/>
            </a:avLst>
          </a:prstGeom>
          <a:solidFill>
            <a:srgbClr val="FFFFFF"/>
          </a:solidFill>
          <a:ln w="38100">
            <a:solidFill>
              <a:schemeClr val="bg1"/>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graphicFrame>
        <p:nvGraphicFramePr>
          <p:cNvPr id="6" name="Table 5"/>
          <p:cNvGraphicFramePr>
            <a:graphicFrameLocks noGrp="1"/>
          </p:cNvGraphicFramePr>
          <p:nvPr/>
        </p:nvGraphicFramePr>
        <p:xfrm>
          <a:off x="1057275" y="1978025"/>
          <a:ext cx="7029450" cy="1463675"/>
        </p:xfrm>
        <a:graphic>
          <a:graphicData uri="http://schemas.openxmlformats.org/drawingml/2006/table">
            <a:tbl>
              <a:tblPr/>
              <a:tblGrid>
                <a:gridCol w="7029450"/>
              </a:tblGrid>
              <a:tr h="365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cs typeface="Arial" pitchFamily="34" charset="0"/>
                        </a:rPr>
                        <a:t>PROFILE</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1097756">
                <a:tc>
                  <a:txBody>
                    <a:bodyPr/>
                    <a:lstStyle/>
                    <a:p>
                      <a:pPr marL="174625" marR="0" lvl="0" indent="-174625" algn="ctr" defTabSz="914400" rtl="0" eaLnBrk="1" fontAlgn="base" latinLnBrk="0" hangingPunct="1">
                        <a:lnSpc>
                          <a:spcPct val="90000"/>
                        </a:lnSpc>
                        <a:spcBef>
                          <a:spcPct val="0"/>
                        </a:spcBef>
                        <a:spcAft>
                          <a:spcPct val="0"/>
                        </a:spcAft>
                        <a:buClr>
                          <a:srgbClr val="8AC6CD"/>
                        </a:buClr>
                        <a:buSzTx/>
                        <a:buFontTx/>
                        <a:buNone/>
                        <a:tabLst/>
                      </a:pPr>
                      <a:r>
                        <a:rPr kumimoji="0" lang="en-US" sz="1800" b="0" i="0" u="none" strike="noStrike" cap="none" normalizeH="0" baseline="0" dirty="0" smtClean="0">
                          <a:ln>
                            <a:noFill/>
                          </a:ln>
                          <a:solidFill>
                            <a:srgbClr val="000000"/>
                          </a:solidFill>
                          <a:effectLst/>
                          <a:latin typeface="+mj-lt"/>
                          <a:cs typeface="Arial" pitchFamily="34" charset="0"/>
                        </a:rPr>
                        <a:t>Age 41</a:t>
                      </a:r>
                    </a:p>
                    <a:p>
                      <a:pPr marL="174625" marR="0" lvl="0" indent="-174625" algn="ctr" defTabSz="914400" rtl="0" eaLnBrk="1" fontAlgn="base" latinLnBrk="0" hangingPunct="1">
                        <a:lnSpc>
                          <a:spcPct val="90000"/>
                        </a:lnSpc>
                        <a:spcBef>
                          <a:spcPct val="0"/>
                        </a:spcBef>
                        <a:spcAft>
                          <a:spcPct val="0"/>
                        </a:spcAft>
                        <a:buClr>
                          <a:srgbClr val="8AC6CD"/>
                        </a:buClr>
                        <a:buSzTx/>
                        <a:buFontTx/>
                        <a:buNone/>
                        <a:tabLst/>
                      </a:pPr>
                      <a:r>
                        <a:rPr kumimoji="0" lang="en-US" sz="1800" b="0" i="0" u="none" strike="noStrike" cap="none" normalizeH="0" baseline="0" dirty="0" smtClean="0">
                          <a:ln>
                            <a:noFill/>
                          </a:ln>
                          <a:solidFill>
                            <a:srgbClr val="000000"/>
                          </a:solidFill>
                          <a:effectLst/>
                          <a:latin typeface="+mj-lt"/>
                          <a:cs typeface="Arial" pitchFamily="34" charset="0"/>
                        </a:rPr>
                        <a:t>Single, no children</a:t>
                      </a:r>
                    </a:p>
                    <a:p>
                      <a:pPr marL="174625" marR="0" lvl="0" indent="-174625" algn="ctr" defTabSz="914400" rtl="0" eaLnBrk="1" fontAlgn="base" latinLnBrk="0" hangingPunct="1">
                        <a:lnSpc>
                          <a:spcPct val="90000"/>
                        </a:lnSpc>
                        <a:spcBef>
                          <a:spcPct val="0"/>
                        </a:spcBef>
                        <a:spcAft>
                          <a:spcPct val="0"/>
                        </a:spcAft>
                        <a:buClr>
                          <a:srgbClr val="8AC6CD"/>
                        </a:buClr>
                        <a:buSzTx/>
                        <a:buFontTx/>
                        <a:buNone/>
                        <a:tabLst/>
                      </a:pPr>
                      <a:r>
                        <a:rPr kumimoji="0" lang="en-US" sz="1800" b="0" i="0" u="none" strike="noStrike" cap="none" normalizeH="0" baseline="0" dirty="0" smtClean="0">
                          <a:ln>
                            <a:noFill/>
                          </a:ln>
                          <a:solidFill>
                            <a:srgbClr val="000000"/>
                          </a:solidFill>
                          <a:effectLst/>
                          <a:latin typeface="+mj-lt"/>
                          <a:cs typeface="Arial" pitchFamily="34" charset="0"/>
                        </a:rPr>
                        <a:t>Unemployed/uninsured</a:t>
                      </a:r>
                    </a:p>
                    <a:p>
                      <a:pPr marL="174625" marR="0" lvl="0" indent="-174625" algn="ctr" defTabSz="914400" rtl="0" eaLnBrk="1" fontAlgn="base" latinLnBrk="0" hangingPunct="1">
                        <a:lnSpc>
                          <a:spcPct val="90000"/>
                        </a:lnSpc>
                        <a:spcBef>
                          <a:spcPct val="0"/>
                        </a:spcBef>
                        <a:spcAft>
                          <a:spcPct val="0"/>
                        </a:spcAft>
                        <a:buClr>
                          <a:srgbClr val="8AC6CD"/>
                        </a:buClr>
                        <a:buSzTx/>
                        <a:buFontTx/>
                        <a:buNone/>
                        <a:tabLst/>
                      </a:pPr>
                      <a:r>
                        <a:rPr kumimoji="0" lang="en-US" sz="1800" b="0" i="0" u="none" strike="noStrike" cap="none" normalizeH="0" baseline="0" dirty="0" smtClean="0">
                          <a:ln>
                            <a:noFill/>
                          </a:ln>
                          <a:solidFill>
                            <a:srgbClr val="000000"/>
                          </a:solidFill>
                          <a:effectLst/>
                          <a:latin typeface="+mj-lt"/>
                          <a:cs typeface="Arial" pitchFamily="34" charset="0"/>
                        </a:rPr>
                        <a:t>HIV+ symptomatic</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pic>
        <p:nvPicPr>
          <p:cNvPr id="272394" name="Picture 10" descr="Case_sylvia.png"/>
          <p:cNvPicPr>
            <a:picLocks noChangeAspect="1"/>
          </p:cNvPicPr>
          <p:nvPr/>
        </p:nvPicPr>
        <p:blipFill>
          <a:blip r:embed="rId3" cstate="print"/>
          <a:srcRect b="-6149"/>
          <a:stretch>
            <a:fillRect/>
          </a:stretch>
        </p:blipFill>
        <p:spPr bwMode="auto">
          <a:xfrm>
            <a:off x="6781800" y="1143000"/>
            <a:ext cx="1036638" cy="2743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0782CCF-DF20-4028-B107-6537FFCBAEF3}" type="slidenum">
              <a:rPr lang="en-US" smtClean="0"/>
              <a:pPr>
                <a:defRPr/>
              </a:pPr>
              <a:t>90</a:t>
            </a:fld>
            <a:endParaRPr lang="en-US"/>
          </a:p>
        </p:txBody>
      </p:sp>
      <p:sp>
        <p:nvSpPr>
          <p:cNvPr id="58380" name="Rectangle 8"/>
          <p:cNvSpPr>
            <a:spLocks noGrp="1" noChangeArrowheads="1"/>
          </p:cNvSpPr>
          <p:nvPr>
            <p:ph type="title" idx="4294967295"/>
          </p:nvPr>
        </p:nvSpPr>
        <p:spPr>
          <a:xfrm>
            <a:off x="990600" y="457200"/>
            <a:ext cx="8153400" cy="990600"/>
          </a:xfrm>
        </p:spPr>
        <p:txBody>
          <a:bodyPr>
            <a:normAutofit fontScale="90000"/>
          </a:bodyPr>
          <a:lstStyle/>
          <a:p>
            <a:pPr eaLnBrk="1" hangingPunct="1">
              <a:defRPr/>
            </a:pPr>
            <a:r>
              <a:rPr lang="en-US" sz="3200" dirty="0">
                <a:solidFill>
                  <a:srgbClr val="000000"/>
                </a:solidFill>
                <a:effectLst>
                  <a:outerShdw blurRad="38100" dist="38100" dir="2700000" algn="tl">
                    <a:srgbClr val="FFFFFF"/>
                  </a:outerShdw>
                </a:effectLst>
                <a:ea typeface="ＭＳ Ｐゴシック" pitchFamily="34" charset="-128"/>
              </a:rPr>
              <a:t>Case Study: Sylvia (hypothetical)</a:t>
            </a:r>
            <a:br>
              <a:rPr lang="en-US" sz="3200" dirty="0">
                <a:solidFill>
                  <a:srgbClr val="000000"/>
                </a:solidFill>
                <a:effectLst>
                  <a:outerShdw blurRad="38100" dist="38100" dir="2700000" algn="tl">
                    <a:srgbClr val="FFFFFF"/>
                  </a:outerShdw>
                </a:effectLst>
                <a:ea typeface="ＭＳ Ｐゴシック" pitchFamily="34" charset="-128"/>
              </a:rPr>
            </a:br>
            <a:r>
              <a:rPr lang="en-US" sz="3200" dirty="0">
                <a:solidFill>
                  <a:srgbClr val="000000"/>
                </a:solidFill>
                <a:effectLst>
                  <a:outerShdw blurRad="38100" dist="38100" dir="2700000" algn="tl">
                    <a:srgbClr val="FFFFFF"/>
                  </a:outerShdw>
                </a:effectLst>
                <a:ea typeface="ＭＳ Ｐゴシック" pitchFamily="34" charset="-128"/>
              </a:rPr>
              <a:t>WA </a:t>
            </a:r>
            <a:r>
              <a:rPr lang="en-US" sz="3200" dirty="0" smtClean="0">
                <a:solidFill>
                  <a:srgbClr val="000000"/>
                </a:solidFill>
                <a:effectLst>
                  <a:outerShdw blurRad="38100" dist="38100" dir="2700000" algn="tl">
                    <a:srgbClr val="FFFFFF"/>
                  </a:outerShdw>
                </a:effectLst>
                <a:ea typeface="ＭＳ Ｐゴシック" pitchFamily="34" charset="-128"/>
              </a:rPr>
              <a:t>State</a:t>
            </a:r>
            <a:endParaRPr lang="en-US" sz="3200" dirty="0">
              <a:solidFill>
                <a:srgbClr val="FFC000"/>
              </a:solidFill>
              <a:effectLst>
                <a:outerShdw blurRad="38100" dist="38100" dir="2700000" algn="tl">
                  <a:srgbClr val="FFFFFF"/>
                </a:outerShdw>
              </a:effectLst>
              <a:ea typeface="ＭＳ Ｐゴシック" pitchFamily="34" charset="-128"/>
            </a:endParaRPr>
          </a:p>
        </p:txBody>
      </p:sp>
      <p:sp>
        <p:nvSpPr>
          <p:cNvPr id="272397" name="Slide Number Placeholder 8"/>
          <p:cNvSpPr txBox="1">
            <a:spLocks noGrp="1"/>
          </p:cNvSpPr>
          <p:nvPr/>
        </p:nvSpPr>
        <p:spPr bwMode="auto">
          <a:xfrm>
            <a:off x="8348663" y="6111875"/>
            <a:ext cx="457200" cy="365125"/>
          </a:xfrm>
          <a:prstGeom prst="rect">
            <a:avLst/>
          </a:prstGeom>
          <a:noFill/>
          <a:ln w="9525">
            <a:noFill/>
            <a:miter lim="800000"/>
            <a:headEnd/>
            <a:tailEnd/>
          </a:ln>
        </p:spPr>
        <p:txBody>
          <a:bodyPr anchor="b"/>
          <a:lstStyle/>
          <a:p>
            <a:pPr algn="r">
              <a:lnSpc>
                <a:spcPct val="80000"/>
              </a:lnSpc>
            </a:pPr>
            <a:fld id="{A82A9A48-DD60-4D39-9DCB-0C549BCEE8B9}" type="slidenum">
              <a:rPr lang="en-US" sz="1200">
                <a:solidFill>
                  <a:srgbClr val="FFFFFF"/>
                </a:solidFill>
                <a:latin typeface="Tw Cen MT" pitchFamily="34" charset="0"/>
                <a:ea typeface="ＭＳ Ｐゴシック" pitchFamily="34" charset="-128"/>
              </a:rPr>
              <a:pPr algn="r">
                <a:lnSpc>
                  <a:spcPct val="80000"/>
                </a:lnSpc>
              </a:pPr>
              <a:t>90</a:t>
            </a:fld>
            <a:endParaRPr lang="en-US" sz="1200">
              <a:solidFill>
                <a:srgbClr val="FFFFFF"/>
              </a:solidFill>
              <a:latin typeface="Tw Cen MT" pitchFamily="34" charset="0"/>
              <a:ea typeface="ＭＳ Ｐゴシック" pitchFamily="34" charset="-128"/>
            </a:endParaRPr>
          </a:p>
        </p:txBody>
      </p:sp>
      <p:graphicFrame>
        <p:nvGraphicFramePr>
          <p:cNvPr id="119822" name="Group 14"/>
          <p:cNvGraphicFramePr>
            <a:graphicFrameLocks noGrp="1"/>
          </p:cNvGraphicFramePr>
          <p:nvPr/>
        </p:nvGraphicFramePr>
        <p:xfrm>
          <a:off x="971550" y="3606800"/>
          <a:ext cx="3295650" cy="2840990"/>
        </p:xfrm>
        <a:graphic>
          <a:graphicData uri="http://schemas.openxmlformats.org/drawingml/2006/table">
            <a:tbl>
              <a:tblPr/>
              <a:tblGrid>
                <a:gridCol w="3295650"/>
              </a:tblGrid>
              <a:tr h="463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n-lt"/>
                          <a:ea typeface="ＭＳ Ｐゴシック" pitchFamily="34" charset="-128"/>
                          <a:cs typeface="Arial" charset="0"/>
                        </a:rPr>
                        <a:t>Pre-Reform Eligibility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289175">
                <a:tc>
                  <a:txBody>
                    <a:bodyPr/>
                    <a:lstStyle/>
                    <a:p>
                      <a:pPr marL="174625" marR="0" lvl="0" indent="-174625" algn="l" defTabSz="914400" rtl="0" eaLnBrk="1" fontAlgn="base" latinLnBrk="0" hangingPunct="1">
                        <a:lnSpc>
                          <a:spcPct val="100000"/>
                        </a:lnSpc>
                        <a:spcBef>
                          <a:spcPct val="0"/>
                        </a:spcBef>
                        <a:spcAft>
                          <a:spcPts val="600"/>
                        </a:spcAft>
                        <a:buClr>
                          <a:schemeClr val="bg2"/>
                        </a:buClr>
                        <a:buSzTx/>
                        <a:buFontTx/>
                        <a:buChar char="•"/>
                        <a:tabLst/>
                      </a:pPr>
                      <a:r>
                        <a:rPr kumimoji="0" lang="en-US" sz="2000" b="0" i="0" u="none" strike="noStrike" cap="none" normalizeH="0" baseline="0" dirty="0" smtClean="0">
                          <a:ln>
                            <a:noFill/>
                          </a:ln>
                          <a:solidFill>
                            <a:srgbClr val="000000"/>
                          </a:solidFill>
                          <a:effectLst/>
                          <a:latin typeface="+mn-lt"/>
                          <a:ea typeface="ＭＳ Ｐゴシック" pitchFamily="34" charset="-128"/>
                          <a:cs typeface="Arial" charset="0"/>
                        </a:rPr>
                        <a:t>Denied SSI disability claim</a:t>
                      </a:r>
                    </a:p>
                    <a:p>
                      <a:pPr marL="174625" marR="0" lvl="0" indent="-174625" algn="l" defTabSz="914400" rtl="0" eaLnBrk="1" fontAlgn="base" latinLnBrk="0" hangingPunct="1">
                        <a:lnSpc>
                          <a:spcPct val="100000"/>
                        </a:lnSpc>
                        <a:spcBef>
                          <a:spcPct val="0"/>
                        </a:spcBef>
                        <a:spcAft>
                          <a:spcPts val="600"/>
                        </a:spcAft>
                        <a:buClr>
                          <a:schemeClr val="bg2"/>
                        </a:buClr>
                        <a:buSzTx/>
                        <a:buFontTx/>
                        <a:buChar char="•"/>
                        <a:tabLst/>
                      </a:pPr>
                      <a:r>
                        <a:rPr kumimoji="0" lang="en-US" sz="2000" b="0" i="0" u="none" strike="noStrike" cap="none" normalizeH="0" baseline="0" dirty="0" smtClean="0">
                          <a:ln>
                            <a:noFill/>
                          </a:ln>
                          <a:solidFill>
                            <a:srgbClr val="000000"/>
                          </a:solidFill>
                          <a:effectLst/>
                          <a:latin typeface="+mn-lt"/>
                          <a:ea typeface="ＭＳ Ｐゴシック" pitchFamily="34" charset="-128"/>
                          <a:cs typeface="Arial" charset="0"/>
                        </a:rPr>
                        <a:t>Income– $240 per month state emergency assistance (26% FPL)</a:t>
                      </a:r>
                    </a:p>
                    <a:p>
                      <a:pPr marL="174625" marR="0" lvl="0" indent="-174625" algn="l" defTabSz="914400" rtl="0" eaLnBrk="1" fontAlgn="base" latinLnBrk="0" hangingPunct="1">
                        <a:lnSpc>
                          <a:spcPct val="100000"/>
                        </a:lnSpc>
                        <a:spcBef>
                          <a:spcPct val="0"/>
                        </a:spcBef>
                        <a:spcAft>
                          <a:spcPts val="600"/>
                        </a:spcAft>
                        <a:buClr>
                          <a:schemeClr val="bg2"/>
                        </a:buClr>
                        <a:buSzTx/>
                        <a:buFontTx/>
                        <a:buChar char="•"/>
                        <a:tabLst/>
                      </a:pPr>
                      <a:r>
                        <a:rPr kumimoji="0" lang="en-US" sz="2000" b="0" i="0" u="none" strike="noStrike" cap="none" normalizeH="0" baseline="0" dirty="0" smtClean="0">
                          <a:ln>
                            <a:noFill/>
                          </a:ln>
                          <a:solidFill>
                            <a:srgbClr val="000000"/>
                          </a:solidFill>
                          <a:effectLst/>
                          <a:latin typeface="+mn-lt"/>
                          <a:ea typeface="ＭＳ Ｐゴシック" pitchFamily="34" charset="-128"/>
                          <a:cs typeface="Arial" charset="0"/>
                        </a:rPr>
                        <a:t>Healthcare through Washington State High-Risk Pool (ADAP)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 name="Table 7"/>
          <p:cNvGraphicFramePr>
            <a:graphicFrameLocks noGrp="1"/>
          </p:cNvGraphicFramePr>
          <p:nvPr/>
        </p:nvGraphicFramePr>
        <p:xfrm>
          <a:off x="4767263" y="3606800"/>
          <a:ext cx="3300412" cy="2748915"/>
        </p:xfrm>
        <a:graphic>
          <a:graphicData uri="http://schemas.openxmlformats.org/drawingml/2006/table">
            <a:tbl>
              <a:tblPr/>
              <a:tblGrid>
                <a:gridCol w="3300412"/>
              </a:tblGrid>
              <a:tr h="371475">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chemeClr val="tx1"/>
                          </a:solidFill>
                          <a:effectLst/>
                          <a:latin typeface="+mj-lt"/>
                          <a:ea typeface="ＭＳ Ｐゴシック" pitchFamily="34" charset="-128"/>
                          <a:cs typeface="Arial" pitchFamily="34" charset="0"/>
                        </a:rPr>
                        <a:t>Post-Reform Eligibility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r>
              <a:tr h="371475">
                <a:tc>
                  <a:txBody>
                    <a:bodyPr/>
                    <a:lstStyle/>
                    <a:p>
                      <a:pPr marL="174625" marR="0" lvl="0" indent="-174625" algn="l" defTabSz="914400" rtl="0" eaLnBrk="1" fontAlgn="base" latinLnBrk="0" hangingPunct="1">
                        <a:lnSpc>
                          <a:spcPct val="100000"/>
                        </a:lnSpc>
                        <a:spcBef>
                          <a:spcPct val="0"/>
                        </a:spcBef>
                        <a:spcAft>
                          <a:spcPts val="600"/>
                        </a:spcAft>
                        <a:buClrTx/>
                        <a:buSzTx/>
                        <a:buFontTx/>
                        <a:buChar char="•"/>
                        <a:tabLst/>
                      </a:pPr>
                      <a:r>
                        <a:rPr kumimoji="0" lang="en-US" sz="2000" b="0" i="0" u="none" strike="noStrike" cap="none" normalizeH="0" baseline="0" dirty="0" smtClean="0">
                          <a:ln>
                            <a:noFill/>
                          </a:ln>
                          <a:solidFill>
                            <a:srgbClr val="000000"/>
                          </a:solidFill>
                          <a:effectLst/>
                          <a:latin typeface="+mj-lt"/>
                          <a:ea typeface="ＭＳ Ｐゴシック" pitchFamily="34" charset="-128"/>
                          <a:cs typeface="Arial" pitchFamily="34" charset="0"/>
                        </a:rPr>
                        <a:t>Eligible for Medicaid</a:t>
                      </a:r>
                    </a:p>
                    <a:p>
                      <a:pPr marL="174625" marR="0" lvl="0" indent="-174625" algn="l" defTabSz="914400" rtl="0" eaLnBrk="1" fontAlgn="base" latinLnBrk="0" hangingPunct="1">
                        <a:lnSpc>
                          <a:spcPct val="100000"/>
                        </a:lnSpc>
                        <a:spcBef>
                          <a:spcPct val="0"/>
                        </a:spcBef>
                        <a:spcAft>
                          <a:spcPts val="600"/>
                        </a:spcAft>
                        <a:buClrTx/>
                        <a:buSzTx/>
                        <a:buFontTx/>
                        <a:buChar char="•"/>
                        <a:tabLst/>
                      </a:pPr>
                      <a:r>
                        <a:rPr kumimoji="0" lang="en-US" sz="2000" b="0" i="0" u="none" strike="noStrike" cap="none" normalizeH="0" baseline="0" dirty="0" smtClean="0">
                          <a:ln>
                            <a:noFill/>
                          </a:ln>
                          <a:solidFill>
                            <a:srgbClr val="000000"/>
                          </a:solidFill>
                          <a:effectLst/>
                          <a:latin typeface="+mj-lt"/>
                          <a:ea typeface="ＭＳ Ｐゴシック" pitchFamily="34" charset="-128"/>
                          <a:cs typeface="Arial" pitchFamily="34" charset="0"/>
                        </a:rPr>
                        <a:t>Eligibility based on income alone – 133% FPL</a:t>
                      </a:r>
                    </a:p>
                    <a:p>
                      <a:pPr marL="174625" marR="0" lvl="0" indent="-174625" algn="l" defTabSz="914400" rtl="0" eaLnBrk="1" fontAlgn="base" latinLnBrk="0" hangingPunct="1">
                        <a:lnSpc>
                          <a:spcPct val="100000"/>
                        </a:lnSpc>
                        <a:spcBef>
                          <a:spcPct val="0"/>
                        </a:spcBef>
                        <a:spcAft>
                          <a:spcPts val="600"/>
                        </a:spcAft>
                        <a:buClrTx/>
                        <a:buSzTx/>
                        <a:buFontTx/>
                        <a:buChar char="•"/>
                        <a:tabLst/>
                      </a:pPr>
                      <a:r>
                        <a:rPr kumimoji="0" lang="en-US" sz="2000" b="0" i="0" u="none" strike="noStrike" cap="none" normalizeH="0" baseline="0" dirty="0" smtClean="0">
                          <a:ln>
                            <a:noFill/>
                          </a:ln>
                          <a:solidFill>
                            <a:srgbClr val="000000"/>
                          </a:solidFill>
                          <a:effectLst/>
                          <a:latin typeface="+mj-lt"/>
                          <a:ea typeface="ＭＳ Ｐゴシック" pitchFamily="34" charset="-128"/>
                          <a:cs typeface="Arial" pitchFamily="34" charset="0"/>
                        </a:rPr>
                        <a:t>Will still need Ryan White Program support for care and support services not covered under Medicaid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72414" name="Picture 5" descr="http://1.bp.blogspot.com/-FavYXwlb6j0/TbDKY3F_afI/AAAAAAAAALw/hgKaAy_ClVA/s1600/washington_state_seal.gif"/>
          <p:cNvPicPr>
            <a:picLocks noChangeAspect="1" noChangeArrowheads="1"/>
          </p:cNvPicPr>
          <p:nvPr/>
        </p:nvPicPr>
        <p:blipFill>
          <a:blip r:embed="rId4" cstate="print"/>
          <a:srcRect/>
          <a:stretch>
            <a:fillRect/>
          </a:stretch>
        </p:blipFill>
        <p:spPr bwMode="auto">
          <a:xfrm>
            <a:off x="8382000" y="152400"/>
            <a:ext cx="668338" cy="66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a:spLocks noChangeArrowheads="1"/>
          </p:cNvSpPr>
          <p:nvPr/>
        </p:nvSpPr>
        <p:spPr bwMode="auto">
          <a:xfrm>
            <a:off x="762000" y="2133600"/>
            <a:ext cx="7553325" cy="4389438"/>
          </a:xfrm>
          <a:prstGeom prst="roundRect">
            <a:avLst>
              <a:gd name="adj" fmla="val 5315"/>
            </a:avLst>
          </a:prstGeom>
          <a:solidFill>
            <a:srgbClr val="FFFFFF"/>
          </a:solidFill>
          <a:ln w="38100">
            <a:solidFill>
              <a:schemeClr val="bg1"/>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graphicFrame>
        <p:nvGraphicFramePr>
          <p:cNvPr id="55326" name="Group 30"/>
          <p:cNvGraphicFramePr>
            <a:graphicFrameLocks noGrp="1"/>
          </p:cNvGraphicFramePr>
          <p:nvPr/>
        </p:nvGraphicFramePr>
        <p:xfrm>
          <a:off x="1057275" y="1978025"/>
          <a:ext cx="7029450" cy="1554480"/>
        </p:xfrm>
        <a:graphic>
          <a:graphicData uri="http://schemas.openxmlformats.org/drawingml/2006/table">
            <a:tbl>
              <a:tblPr/>
              <a:tblGrid>
                <a:gridCol w="7029450"/>
              </a:tblGrid>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ＭＳ Ｐゴシック" pitchFamily="34" charset="-128"/>
                          <a:cs typeface="Arial" charset="0"/>
                        </a:rPr>
                        <a:t>PROFILE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1096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ea typeface="ＭＳ Ｐゴシック" pitchFamily="34" charset="-128"/>
                          <a:cs typeface="Arial" charset="0"/>
                        </a:rPr>
                        <a:t>Age: 29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ea typeface="ＭＳ Ｐゴシック" pitchFamily="34" charset="-128"/>
                          <a:cs typeface="Arial" charset="0"/>
                        </a:rPr>
                        <a:t>Nondisabled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ea typeface="ＭＳ Ｐゴシック" pitchFamily="34" charset="-128"/>
                          <a:cs typeface="Arial" charset="0"/>
                        </a:rPr>
                        <a:t>Seasonally employed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ea typeface="ＭＳ Ｐゴシック" pitchFamily="34" charset="-128"/>
                          <a:cs typeface="Arial" charset="0"/>
                        </a:rPr>
                        <a:t>HIV+</a:t>
                      </a:r>
                      <a:endParaRPr kumimoji="0" lang="en-US" sz="1800" b="0" i="0" u="none" strike="noStrike" cap="none" normalizeH="0" baseline="0" dirty="0" smtClean="0">
                        <a:ln>
                          <a:noFill/>
                        </a:ln>
                        <a:solidFill>
                          <a:srgbClr val="000000"/>
                        </a:solidFill>
                        <a:effectLst/>
                        <a:latin typeface="+mj-lt"/>
                        <a:ea typeface="ＭＳ Ｐゴシック" pitchFamily="34"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pic>
        <p:nvPicPr>
          <p:cNvPr id="274442" name="Picture 10" descr="Case_sylvia.png"/>
          <p:cNvPicPr>
            <a:picLocks noChangeAspect="1"/>
          </p:cNvPicPr>
          <p:nvPr/>
        </p:nvPicPr>
        <p:blipFill>
          <a:blip r:embed="rId3" cstate="print"/>
          <a:srcRect/>
          <a:stretch>
            <a:fillRect/>
          </a:stretch>
        </p:blipFill>
        <p:spPr bwMode="auto">
          <a:xfrm>
            <a:off x="6629400" y="1143000"/>
            <a:ext cx="1208088" cy="2474913"/>
          </a:xfrm>
          <a:prstGeom prst="rect">
            <a:avLst/>
          </a:prstGeom>
          <a:noFill/>
          <a:ln w="9525">
            <a:noFill/>
            <a:miter lim="800000"/>
            <a:headEnd/>
            <a:tailEnd/>
          </a:ln>
        </p:spPr>
      </p:pic>
      <p:sp>
        <p:nvSpPr>
          <p:cNvPr id="274443" name="Rectangle 8"/>
          <p:cNvSpPr>
            <a:spLocks noGrp="1" noChangeArrowheads="1"/>
          </p:cNvSpPr>
          <p:nvPr>
            <p:ph type="title"/>
          </p:nvPr>
        </p:nvSpPr>
        <p:spPr>
          <a:xfrm>
            <a:off x="612775" y="228600"/>
            <a:ext cx="8153400" cy="990600"/>
          </a:xfrm>
        </p:spPr>
        <p:txBody>
          <a:bodyPr/>
          <a:lstStyle/>
          <a:p>
            <a:pPr eaLnBrk="1" hangingPunct="1"/>
            <a:r>
              <a:rPr lang="en-US" smtClean="0">
                <a:solidFill>
                  <a:srgbClr val="000000"/>
                </a:solidFill>
                <a:ea typeface="ＭＳ Ｐゴシック" pitchFamily="34" charset="-128"/>
              </a:rPr>
              <a:t>Case Study: Glen (hypothetical)</a:t>
            </a:r>
          </a:p>
        </p:txBody>
      </p:sp>
      <p:sp>
        <p:nvSpPr>
          <p:cNvPr id="274444" name="Slide Number Placeholder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lnSpc>
                <a:spcPct val="80000"/>
              </a:lnSpc>
              <a:spcBef>
                <a:spcPct val="0"/>
              </a:spcBef>
              <a:spcAft>
                <a:spcPct val="0"/>
              </a:spcAft>
            </a:pPr>
            <a:fld id="{192685E7-79A2-4E61-83FB-51CDA97AC673}" type="slidenum">
              <a:rPr lang="en-US" sz="1200" smtClean="0">
                <a:solidFill>
                  <a:srgbClr val="FFFFFF"/>
                </a:solidFill>
                <a:latin typeface="Tw Cen MT" pitchFamily="34" charset="0"/>
                <a:ea typeface="ＭＳ Ｐゴシック" pitchFamily="34" charset="-128"/>
              </a:rPr>
              <a:pPr fontAlgn="base">
                <a:lnSpc>
                  <a:spcPct val="80000"/>
                </a:lnSpc>
                <a:spcBef>
                  <a:spcPct val="0"/>
                </a:spcBef>
                <a:spcAft>
                  <a:spcPct val="0"/>
                </a:spcAft>
              </a:pPr>
              <a:t>91</a:t>
            </a:fld>
            <a:endParaRPr lang="en-US" sz="1200" smtClean="0">
              <a:solidFill>
                <a:srgbClr val="FFFFFF"/>
              </a:solidFill>
              <a:latin typeface="Tw Cen MT" pitchFamily="34" charset="0"/>
              <a:ea typeface="ＭＳ Ｐゴシック" pitchFamily="34" charset="-128"/>
            </a:endParaRPr>
          </a:p>
        </p:txBody>
      </p:sp>
      <p:graphicFrame>
        <p:nvGraphicFramePr>
          <p:cNvPr id="7" name="Table 6"/>
          <p:cNvGraphicFramePr>
            <a:graphicFrameLocks noGrp="1"/>
          </p:cNvGraphicFramePr>
          <p:nvPr/>
        </p:nvGraphicFramePr>
        <p:xfrm>
          <a:off x="971550" y="3606800"/>
          <a:ext cx="3295650" cy="2668588"/>
        </p:xfrm>
        <a:graphic>
          <a:graphicData uri="http://schemas.openxmlformats.org/drawingml/2006/table">
            <a:tbl>
              <a:tblPr/>
              <a:tblGrid>
                <a:gridCol w="3295650"/>
              </a:tblGrid>
              <a:tr h="468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j-lt"/>
                          <a:ea typeface="ＭＳ Ｐゴシック" pitchFamily="34" charset="-128"/>
                          <a:cs typeface="Arial" charset="0"/>
                        </a:rPr>
                        <a:t>Pre-Reform Eligibility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200275">
                <a:tc>
                  <a:txBody>
                    <a:bodyPr/>
                    <a:lstStyle/>
                    <a:p>
                      <a:pPr marL="171450" marR="0" lvl="0" indent="-171450" algn="l" defTabSz="914400" rtl="0" eaLnBrk="1" fontAlgn="base" latinLnBrk="0" hangingPunct="1">
                        <a:lnSpc>
                          <a:spcPct val="100000"/>
                        </a:lnSpc>
                        <a:spcBef>
                          <a:spcPct val="0"/>
                        </a:spcBef>
                        <a:spcAft>
                          <a:spcPts val="600"/>
                        </a:spcAft>
                        <a:buClr>
                          <a:schemeClr val="bg2"/>
                        </a:buClr>
                        <a:buSzTx/>
                        <a:buFontTx/>
                        <a:buChar char="•"/>
                        <a:tabLst/>
                      </a:pPr>
                      <a:r>
                        <a:rPr kumimoji="0" lang="en-US" sz="2000" b="0" i="0" u="none" strike="noStrike" cap="none" normalizeH="0" baseline="0" dirty="0" smtClean="0">
                          <a:ln>
                            <a:noFill/>
                          </a:ln>
                          <a:solidFill>
                            <a:schemeClr val="tx1"/>
                          </a:solidFill>
                          <a:effectLst/>
                          <a:latin typeface="+mj-lt"/>
                          <a:ea typeface="ＭＳ Ｐゴシック" pitchFamily="34" charset="-128"/>
                          <a:cs typeface="Arial" charset="0"/>
                        </a:rPr>
                        <a:t>Earning approximately $12,000/year (107% FPL)</a:t>
                      </a:r>
                    </a:p>
                    <a:p>
                      <a:pPr marL="171450" marR="0" lvl="0" indent="-171450" algn="l" defTabSz="914400" rtl="0" eaLnBrk="1" fontAlgn="base" latinLnBrk="0" hangingPunct="1">
                        <a:lnSpc>
                          <a:spcPct val="100000"/>
                        </a:lnSpc>
                        <a:spcBef>
                          <a:spcPct val="0"/>
                        </a:spcBef>
                        <a:spcAft>
                          <a:spcPts val="600"/>
                        </a:spcAft>
                        <a:buClr>
                          <a:schemeClr val="bg2"/>
                        </a:buClr>
                        <a:buSzTx/>
                        <a:buFontTx/>
                        <a:buChar char="•"/>
                        <a:tabLst/>
                      </a:pPr>
                      <a:r>
                        <a:rPr kumimoji="0" lang="en-US" sz="2000" b="0" i="0" u="none" strike="noStrike" cap="none" normalizeH="0" baseline="0" dirty="0" smtClean="0">
                          <a:ln>
                            <a:noFill/>
                          </a:ln>
                          <a:solidFill>
                            <a:schemeClr val="tx1"/>
                          </a:solidFill>
                          <a:effectLst/>
                          <a:latin typeface="+mj-lt"/>
                          <a:ea typeface="ＭＳ Ｐゴシック" pitchFamily="34" charset="-128"/>
                          <a:cs typeface="Arial" charset="0"/>
                        </a:rPr>
                        <a:t>Uninsured</a:t>
                      </a:r>
                    </a:p>
                    <a:p>
                      <a:pPr marL="171450" marR="0" lvl="0" indent="-171450" algn="l" defTabSz="914400" rtl="0" eaLnBrk="1" fontAlgn="base" latinLnBrk="0" hangingPunct="1">
                        <a:lnSpc>
                          <a:spcPct val="100000"/>
                        </a:lnSpc>
                        <a:spcBef>
                          <a:spcPct val="0"/>
                        </a:spcBef>
                        <a:spcAft>
                          <a:spcPts val="600"/>
                        </a:spcAft>
                        <a:buClr>
                          <a:schemeClr val="bg2"/>
                        </a:buClr>
                        <a:buSzTx/>
                        <a:buFontTx/>
                        <a:buChar char="•"/>
                        <a:tabLst/>
                      </a:pPr>
                      <a:r>
                        <a:rPr kumimoji="0" lang="en-US" sz="2000" b="0" i="0" u="none" strike="noStrike" cap="none" normalizeH="0" baseline="0" dirty="0" smtClean="0">
                          <a:ln>
                            <a:noFill/>
                          </a:ln>
                          <a:solidFill>
                            <a:schemeClr val="tx1"/>
                          </a:solidFill>
                          <a:effectLst/>
                          <a:latin typeface="+mj-lt"/>
                          <a:ea typeface="ＭＳ Ｐゴシック" pitchFamily="34" charset="-128"/>
                          <a:cs typeface="Arial" charset="0"/>
                        </a:rPr>
                        <a:t>Untreated panic attacks and depression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5327" name="Group 31"/>
          <p:cNvGraphicFramePr>
            <a:graphicFrameLocks noGrp="1"/>
          </p:cNvGraphicFramePr>
          <p:nvPr/>
        </p:nvGraphicFramePr>
        <p:xfrm>
          <a:off x="4724400" y="3657600"/>
          <a:ext cx="3300413" cy="2672715"/>
        </p:xfrm>
        <a:graphic>
          <a:graphicData uri="http://schemas.openxmlformats.org/drawingml/2006/table">
            <a:tbl>
              <a:tblPr/>
              <a:tblGrid>
                <a:gridCol w="330041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ea typeface="ＭＳ Ｐゴシック" pitchFamily="34" charset="-128"/>
                          <a:cs typeface="Arial" charset="0"/>
                        </a:rPr>
                        <a:t>Post-Reform Eligibility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r>
              <a:tr h="371475">
                <a:tc>
                  <a:txBody>
                    <a:bodyPr/>
                    <a:lstStyle/>
                    <a:p>
                      <a:pPr marL="171450" marR="0" lvl="0" indent="-171450" algn="l" defTabSz="914400" rtl="0" eaLnBrk="1" fontAlgn="base" latinLnBrk="0" hangingPunct="1">
                        <a:lnSpc>
                          <a:spcPct val="100000"/>
                        </a:lnSpc>
                        <a:spcBef>
                          <a:spcPct val="0"/>
                        </a:spcBef>
                        <a:spcAft>
                          <a:spcPts val="600"/>
                        </a:spcAft>
                        <a:buClr>
                          <a:srgbClr val="7F7F7F"/>
                        </a:buClr>
                        <a:buSzTx/>
                        <a:buFontTx/>
                        <a:buChar char="•"/>
                        <a:tabLst/>
                      </a:pPr>
                      <a:r>
                        <a:rPr kumimoji="0" lang="en-US" sz="2000" b="0" i="0" u="none" strike="noStrike" cap="none" normalizeH="0" baseline="0" dirty="0" smtClean="0">
                          <a:ln>
                            <a:noFill/>
                          </a:ln>
                          <a:solidFill>
                            <a:schemeClr val="tx1"/>
                          </a:solidFill>
                          <a:effectLst/>
                          <a:latin typeface="+mj-lt"/>
                          <a:ea typeface="ＭＳ Ｐゴシック" pitchFamily="34" charset="-128"/>
                          <a:cs typeface="Arial" charset="0"/>
                        </a:rPr>
                        <a:t>Eligible for Medicaid starting in 2014</a:t>
                      </a:r>
                    </a:p>
                    <a:p>
                      <a:pPr marL="171450" marR="0" lvl="0" indent="-171450" algn="l" defTabSz="914400" rtl="0" eaLnBrk="1" fontAlgn="base" latinLnBrk="0" hangingPunct="1">
                        <a:lnSpc>
                          <a:spcPct val="100000"/>
                        </a:lnSpc>
                        <a:spcBef>
                          <a:spcPct val="0"/>
                        </a:spcBef>
                        <a:spcAft>
                          <a:spcPts val="600"/>
                        </a:spcAft>
                        <a:buClr>
                          <a:srgbClr val="7F7F7F"/>
                        </a:buClr>
                        <a:buSzTx/>
                        <a:buFontTx/>
                        <a:buChar char="•"/>
                        <a:tabLst/>
                      </a:pPr>
                      <a:r>
                        <a:rPr kumimoji="0" lang="en-US" sz="2000" b="0" i="0" u="none" strike="noStrike" cap="none" normalizeH="0" baseline="0" dirty="0" smtClean="0">
                          <a:ln>
                            <a:noFill/>
                          </a:ln>
                          <a:solidFill>
                            <a:schemeClr val="tx1"/>
                          </a:solidFill>
                          <a:effectLst/>
                          <a:latin typeface="+mj-lt"/>
                          <a:ea typeface="ＭＳ Ｐゴシック" pitchFamily="34" charset="-128"/>
                          <a:cs typeface="Arial" charset="0"/>
                        </a:rPr>
                        <a:t>As newly eligible beneficiary, will receive benchmark benefit package, which must include mental health services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a:spLocks noChangeArrowheads="1"/>
          </p:cNvSpPr>
          <p:nvPr/>
        </p:nvSpPr>
        <p:spPr bwMode="auto">
          <a:xfrm>
            <a:off x="762000" y="2133600"/>
            <a:ext cx="7553325" cy="4389438"/>
          </a:xfrm>
          <a:prstGeom prst="roundRect">
            <a:avLst>
              <a:gd name="adj" fmla="val 5315"/>
            </a:avLst>
          </a:prstGeom>
          <a:solidFill>
            <a:srgbClr val="FFFFFF"/>
          </a:solidFill>
          <a:ln w="38100">
            <a:solidFill>
              <a:schemeClr val="bg1"/>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en-US">
              <a:solidFill>
                <a:srgbClr val="FFFFFF"/>
              </a:solidFill>
              <a:latin typeface="+mn-lt"/>
              <a:cs typeface="+mn-cs"/>
            </a:endParaRPr>
          </a:p>
        </p:txBody>
      </p:sp>
      <p:graphicFrame>
        <p:nvGraphicFramePr>
          <p:cNvPr id="6" name="Table 5"/>
          <p:cNvGraphicFramePr>
            <a:graphicFrameLocks noGrp="1"/>
          </p:cNvGraphicFramePr>
          <p:nvPr/>
        </p:nvGraphicFramePr>
        <p:xfrm>
          <a:off x="1057275" y="1978025"/>
          <a:ext cx="7029450" cy="1463676"/>
        </p:xfrm>
        <a:graphic>
          <a:graphicData uri="http://schemas.openxmlformats.org/drawingml/2006/table">
            <a:tbl>
              <a:tblPr/>
              <a:tblGrid>
                <a:gridCol w="7029450"/>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Narrow" pitchFamily="34" charset="0"/>
                          <a:cs typeface="Arial" charset="0"/>
                        </a:rPr>
                        <a:t>PROFILE</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1096963">
                <a:tc>
                  <a:txBody>
                    <a:bodyPr/>
                    <a:lstStyle/>
                    <a:p>
                      <a:pPr marL="174625" marR="0" lvl="0" indent="-174625" algn="ctr" defTabSz="914400" rtl="0" eaLnBrk="1" fontAlgn="base" latinLnBrk="0" hangingPunct="1">
                        <a:lnSpc>
                          <a:spcPct val="90000"/>
                        </a:lnSpc>
                        <a:spcBef>
                          <a:spcPct val="0"/>
                        </a:spcBef>
                        <a:spcAft>
                          <a:spcPct val="0"/>
                        </a:spcAft>
                        <a:buClr>
                          <a:srgbClr val="8AC6CD"/>
                        </a:buClr>
                        <a:buSzTx/>
                        <a:buFontTx/>
                        <a:buNone/>
                        <a:tabLst/>
                      </a:pPr>
                      <a:r>
                        <a:rPr kumimoji="0" lang="en-US" sz="1800" b="0" i="0" u="none" strike="noStrike" cap="none" normalizeH="0" baseline="0" dirty="0" smtClean="0">
                          <a:ln>
                            <a:noFill/>
                          </a:ln>
                          <a:solidFill>
                            <a:srgbClr val="000000"/>
                          </a:solidFill>
                          <a:effectLst/>
                          <a:latin typeface="Arial Narrow" pitchFamily="34" charset="0"/>
                          <a:cs typeface="Arial" charset="0"/>
                        </a:rPr>
                        <a:t>Ages: Marie 51 and Sam (son) 12</a:t>
                      </a:r>
                    </a:p>
                    <a:p>
                      <a:pPr marL="174625" marR="0" lvl="0" indent="-174625" algn="ctr" defTabSz="914400" rtl="0" eaLnBrk="1" fontAlgn="base" latinLnBrk="0" hangingPunct="1">
                        <a:lnSpc>
                          <a:spcPct val="90000"/>
                        </a:lnSpc>
                        <a:spcBef>
                          <a:spcPct val="0"/>
                        </a:spcBef>
                        <a:spcAft>
                          <a:spcPct val="0"/>
                        </a:spcAft>
                        <a:buClr>
                          <a:srgbClr val="8AC6CD"/>
                        </a:buClr>
                        <a:buSzTx/>
                        <a:buFontTx/>
                        <a:buNone/>
                        <a:tabLst/>
                      </a:pPr>
                      <a:r>
                        <a:rPr kumimoji="0" lang="en-US" sz="1800" b="0" i="0" u="none" strike="noStrike" cap="none" normalizeH="0" baseline="0" dirty="0" smtClean="0">
                          <a:ln>
                            <a:noFill/>
                          </a:ln>
                          <a:solidFill>
                            <a:srgbClr val="000000"/>
                          </a:solidFill>
                          <a:effectLst/>
                          <a:latin typeface="Arial Narrow" pitchFamily="34" charset="0"/>
                          <a:cs typeface="Arial" charset="0"/>
                        </a:rPr>
                        <a:t>Undocumented immigration status</a:t>
                      </a:r>
                    </a:p>
                    <a:p>
                      <a:pPr marL="174625" marR="0" lvl="0" indent="-174625" algn="ctr" defTabSz="914400" rtl="0" eaLnBrk="1" fontAlgn="base" latinLnBrk="0" hangingPunct="1">
                        <a:lnSpc>
                          <a:spcPct val="90000"/>
                        </a:lnSpc>
                        <a:spcBef>
                          <a:spcPct val="0"/>
                        </a:spcBef>
                        <a:spcAft>
                          <a:spcPct val="0"/>
                        </a:spcAft>
                        <a:buClr>
                          <a:srgbClr val="8AC6CD"/>
                        </a:buClr>
                        <a:buSzTx/>
                        <a:buFontTx/>
                        <a:buNone/>
                        <a:tabLst/>
                      </a:pPr>
                      <a:r>
                        <a:rPr kumimoji="0" lang="en-US" sz="1800" b="0" i="0" u="none" strike="noStrike" cap="none" normalizeH="0" baseline="0" dirty="0" smtClean="0">
                          <a:ln>
                            <a:noFill/>
                          </a:ln>
                          <a:solidFill>
                            <a:srgbClr val="000000"/>
                          </a:solidFill>
                          <a:effectLst/>
                          <a:latin typeface="Arial Narrow" pitchFamily="34" charset="0"/>
                          <a:cs typeface="Arial" charset="0"/>
                        </a:rPr>
                        <a:t>Marie is AIDS-Disabled</a:t>
                      </a:r>
                    </a:p>
                    <a:p>
                      <a:pPr marL="174625" marR="0" lvl="0" indent="-174625" algn="ctr" defTabSz="914400" rtl="0" eaLnBrk="1" fontAlgn="base" latinLnBrk="0" hangingPunct="1">
                        <a:lnSpc>
                          <a:spcPct val="90000"/>
                        </a:lnSpc>
                        <a:spcBef>
                          <a:spcPct val="0"/>
                        </a:spcBef>
                        <a:spcAft>
                          <a:spcPct val="0"/>
                        </a:spcAft>
                        <a:buClr>
                          <a:srgbClr val="8AC6CD"/>
                        </a:buClr>
                        <a:buSzTx/>
                        <a:buFontTx/>
                        <a:buNone/>
                        <a:tabLst/>
                      </a:pPr>
                      <a:endParaRPr kumimoji="0" lang="en-US" sz="1800" b="0" i="0" u="none" strike="noStrike" cap="none" normalizeH="0" baseline="0" dirty="0" smtClean="0">
                        <a:ln>
                          <a:noFill/>
                        </a:ln>
                        <a:solidFill>
                          <a:srgbClr val="000000"/>
                        </a:solidFill>
                        <a:effectLst/>
                        <a:latin typeface="Arial Narrow" pitchFamily="34" charset="0"/>
                        <a:cs typeface="Arial" charset="0"/>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pic>
        <p:nvPicPr>
          <p:cNvPr id="276490" name="Picture 10" descr="Case_sylvia.png"/>
          <p:cNvPicPr>
            <a:picLocks noChangeAspect="1"/>
          </p:cNvPicPr>
          <p:nvPr/>
        </p:nvPicPr>
        <p:blipFill>
          <a:blip r:embed="rId3" cstate="print"/>
          <a:srcRect b="-6149"/>
          <a:stretch>
            <a:fillRect/>
          </a:stretch>
        </p:blipFill>
        <p:spPr bwMode="auto">
          <a:xfrm>
            <a:off x="6781800" y="1143000"/>
            <a:ext cx="1036638" cy="2743200"/>
          </a:xfrm>
          <a:prstGeom prst="rect">
            <a:avLst/>
          </a:prstGeom>
          <a:noFill/>
          <a:ln w="9525">
            <a:noFill/>
            <a:miter lim="800000"/>
            <a:headEnd/>
            <a:tailEnd/>
          </a:ln>
        </p:spPr>
      </p:pic>
      <p:sp>
        <p:nvSpPr>
          <p:cNvPr id="276491" name="Rectangle 8"/>
          <p:cNvSpPr>
            <a:spLocks noGrp="1" noChangeArrowheads="1"/>
          </p:cNvSpPr>
          <p:nvPr>
            <p:ph type="title"/>
          </p:nvPr>
        </p:nvSpPr>
        <p:spPr>
          <a:xfrm>
            <a:off x="612775" y="228600"/>
            <a:ext cx="8153400" cy="990600"/>
          </a:xfrm>
        </p:spPr>
        <p:txBody>
          <a:bodyPr/>
          <a:lstStyle/>
          <a:p>
            <a:pPr eaLnBrk="1" hangingPunct="1"/>
            <a:r>
              <a:rPr lang="en-US" sz="3200" smtClean="0">
                <a:solidFill>
                  <a:srgbClr val="000000"/>
                </a:solidFill>
                <a:ea typeface="ＭＳ Ｐゴシック" pitchFamily="34" charset="-128"/>
              </a:rPr>
              <a:t>Case Study: Marie and Sam (hypothetical)</a:t>
            </a:r>
          </a:p>
        </p:txBody>
      </p:sp>
      <p:sp>
        <p:nvSpPr>
          <p:cNvPr id="276492" name="Slide Number Placeholder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lnSpc>
                <a:spcPct val="80000"/>
              </a:lnSpc>
              <a:spcBef>
                <a:spcPct val="0"/>
              </a:spcBef>
              <a:spcAft>
                <a:spcPct val="0"/>
              </a:spcAft>
            </a:pPr>
            <a:fld id="{C39269E1-1101-42BE-BDDE-6F43BCBBC41B}" type="slidenum">
              <a:rPr lang="en-US" sz="1200" smtClean="0">
                <a:solidFill>
                  <a:srgbClr val="FFFFFF"/>
                </a:solidFill>
                <a:latin typeface="Tw Cen MT" pitchFamily="34" charset="0"/>
                <a:ea typeface="ＭＳ Ｐゴシック" pitchFamily="34" charset="-128"/>
              </a:rPr>
              <a:pPr fontAlgn="base">
                <a:lnSpc>
                  <a:spcPct val="80000"/>
                </a:lnSpc>
                <a:spcBef>
                  <a:spcPct val="0"/>
                </a:spcBef>
                <a:spcAft>
                  <a:spcPct val="0"/>
                </a:spcAft>
              </a:pPr>
              <a:t>92</a:t>
            </a:fld>
            <a:endParaRPr lang="en-US" sz="1200" smtClean="0">
              <a:solidFill>
                <a:srgbClr val="FFFFFF"/>
              </a:solidFill>
              <a:latin typeface="Tw Cen MT" pitchFamily="34" charset="0"/>
              <a:ea typeface="ＭＳ Ｐゴシック" pitchFamily="34" charset="-128"/>
            </a:endParaRPr>
          </a:p>
        </p:txBody>
      </p:sp>
      <p:graphicFrame>
        <p:nvGraphicFramePr>
          <p:cNvPr id="57377" name="Group 33"/>
          <p:cNvGraphicFramePr>
            <a:graphicFrameLocks noGrp="1"/>
          </p:cNvGraphicFramePr>
          <p:nvPr/>
        </p:nvGraphicFramePr>
        <p:xfrm>
          <a:off x="1295400" y="3654425"/>
          <a:ext cx="2590800" cy="2744488"/>
        </p:xfrm>
        <a:graphic>
          <a:graphicData uri="http://schemas.openxmlformats.org/drawingml/2006/table">
            <a:tbl>
              <a:tblPr/>
              <a:tblGrid>
                <a:gridCol w="2590800"/>
              </a:tblGrid>
              <a:tr h="367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Narrow" pitchFamily="34" charset="0"/>
                          <a:ea typeface="ＭＳ Ｐゴシック" pitchFamily="34" charset="-128"/>
                          <a:cs typeface="Arial" charset="0"/>
                        </a:rPr>
                        <a:t>Pre-Reform Eligibility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377263">
                <a:tc>
                  <a:txBody>
                    <a:bodyPr/>
                    <a:lstStyle/>
                    <a:p>
                      <a:pPr marL="174625" marR="0" lvl="0" indent="-174625" algn="l" defTabSz="914400" rtl="0" eaLnBrk="1" fontAlgn="base" latinLnBrk="0" hangingPunct="1">
                        <a:lnSpc>
                          <a:spcPct val="100000"/>
                        </a:lnSpc>
                        <a:spcBef>
                          <a:spcPct val="0"/>
                        </a:spcBef>
                        <a:spcAft>
                          <a:spcPts val="600"/>
                        </a:spcAft>
                        <a:buClr>
                          <a:schemeClr val="bg2"/>
                        </a:buClr>
                        <a:buSzTx/>
                        <a:buFontTx/>
                        <a:buChar char="•"/>
                        <a:tabLst/>
                      </a:pPr>
                      <a:r>
                        <a:rPr kumimoji="0" lang="en-US" sz="1500" b="0" i="0" u="none" strike="noStrike" cap="none" normalizeH="0" baseline="0" dirty="0" smtClean="0">
                          <a:ln>
                            <a:noFill/>
                          </a:ln>
                          <a:solidFill>
                            <a:srgbClr val="000000"/>
                          </a:solidFill>
                          <a:effectLst/>
                          <a:latin typeface="Arial Narrow" pitchFamily="34" charset="0"/>
                          <a:cs typeface="Arial" charset="0"/>
                        </a:rPr>
                        <a:t>Uninsured</a:t>
                      </a:r>
                    </a:p>
                    <a:p>
                      <a:pPr marL="174625" marR="0" lvl="0" indent="-174625" algn="l" defTabSz="914400" rtl="0" eaLnBrk="1" fontAlgn="base" latinLnBrk="0" hangingPunct="1">
                        <a:lnSpc>
                          <a:spcPct val="100000"/>
                        </a:lnSpc>
                        <a:spcBef>
                          <a:spcPct val="0"/>
                        </a:spcBef>
                        <a:spcAft>
                          <a:spcPts val="600"/>
                        </a:spcAft>
                        <a:buClr>
                          <a:schemeClr val="bg2"/>
                        </a:buClr>
                        <a:buSzTx/>
                        <a:buFontTx/>
                        <a:buChar char="•"/>
                        <a:tabLst/>
                      </a:pPr>
                      <a:r>
                        <a:rPr kumimoji="0" lang="en-US" sz="1500" b="0" i="0" u="none" strike="noStrike" cap="none" normalizeH="0" baseline="0" dirty="0" smtClean="0">
                          <a:ln>
                            <a:noFill/>
                          </a:ln>
                          <a:solidFill>
                            <a:srgbClr val="000000"/>
                          </a:solidFill>
                          <a:effectLst/>
                          <a:latin typeface="Arial Narrow" pitchFamily="34" charset="0"/>
                          <a:cs typeface="Arial" charset="0"/>
                        </a:rPr>
                        <a:t>Employed part-time, $1250/month (99% FPL)</a:t>
                      </a:r>
                      <a:r>
                        <a:rPr kumimoji="0" lang="en-US" sz="1500" b="0" i="0" u="none" strike="noStrike" cap="none" normalizeH="0" baseline="0" dirty="0" smtClean="0">
                          <a:ln>
                            <a:noFill/>
                          </a:ln>
                          <a:solidFill>
                            <a:srgbClr val="000000"/>
                          </a:solidFill>
                          <a:effectLst/>
                          <a:latin typeface="Arial Narrow" pitchFamily="34" charset="0"/>
                          <a:ea typeface="ＭＳ Ｐゴシック" pitchFamily="34" charset="-128"/>
                          <a:cs typeface="Arial" charset="0"/>
                        </a:rPr>
                        <a:t> </a:t>
                      </a:r>
                    </a:p>
                    <a:p>
                      <a:pPr marL="174625" marR="0" lvl="0" indent="-174625" algn="l" defTabSz="914400" rtl="0" eaLnBrk="1" fontAlgn="base" latinLnBrk="0" hangingPunct="1">
                        <a:lnSpc>
                          <a:spcPct val="100000"/>
                        </a:lnSpc>
                        <a:spcBef>
                          <a:spcPct val="0"/>
                        </a:spcBef>
                        <a:spcAft>
                          <a:spcPts val="600"/>
                        </a:spcAft>
                        <a:buClr>
                          <a:schemeClr val="bg2"/>
                        </a:buClr>
                        <a:buSzTx/>
                        <a:buFontTx/>
                        <a:buChar char="•"/>
                        <a:tabLst/>
                      </a:pPr>
                      <a:r>
                        <a:rPr kumimoji="0" lang="en-US" sz="1500" b="0" i="0" u="none" strike="noStrike" cap="none" normalizeH="0" baseline="0" dirty="0" smtClean="0">
                          <a:ln>
                            <a:noFill/>
                          </a:ln>
                          <a:solidFill>
                            <a:srgbClr val="000000"/>
                          </a:solidFill>
                          <a:effectLst/>
                          <a:latin typeface="Arial Narrow" pitchFamily="34" charset="0"/>
                          <a:ea typeface="ＭＳ Ｐゴシック" pitchFamily="34" charset="-128"/>
                          <a:cs typeface="Arial" charset="0"/>
                        </a:rPr>
                        <a:t>Undocumented immigration status means ineligible for Medicaid/CHIP</a:t>
                      </a:r>
                    </a:p>
                    <a:p>
                      <a:pPr marL="174625" marR="0" lvl="0" indent="-174625" algn="l" defTabSz="914400" rtl="0" eaLnBrk="1" fontAlgn="base" latinLnBrk="0" hangingPunct="1">
                        <a:lnSpc>
                          <a:spcPct val="100000"/>
                        </a:lnSpc>
                        <a:spcBef>
                          <a:spcPct val="0"/>
                        </a:spcBef>
                        <a:spcAft>
                          <a:spcPts val="600"/>
                        </a:spcAft>
                        <a:buClr>
                          <a:schemeClr val="bg2"/>
                        </a:buClr>
                        <a:buSzTx/>
                        <a:buFontTx/>
                        <a:buChar char="•"/>
                        <a:tabLst/>
                      </a:pPr>
                      <a:r>
                        <a:rPr kumimoji="0" lang="en-US" sz="1500" b="0" i="0" u="none" strike="noStrike" cap="none" normalizeH="0" baseline="0" dirty="0" smtClean="0">
                          <a:ln>
                            <a:noFill/>
                          </a:ln>
                          <a:solidFill>
                            <a:srgbClr val="000000"/>
                          </a:solidFill>
                          <a:effectLst/>
                          <a:latin typeface="Arial Narrow" pitchFamily="34" charset="0"/>
                          <a:ea typeface="ＭＳ Ｐゴシック" pitchFamily="34" charset="-128"/>
                          <a:cs typeface="Arial" charset="0"/>
                        </a:rPr>
                        <a:t>Healthcare through Ryan White Program public health clinic and ADAP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7382" name="Group 38"/>
          <p:cNvGraphicFramePr>
            <a:graphicFrameLocks noGrp="1"/>
          </p:cNvGraphicFramePr>
          <p:nvPr/>
        </p:nvGraphicFramePr>
        <p:xfrm>
          <a:off x="4767263" y="3733800"/>
          <a:ext cx="3300412" cy="2240280"/>
        </p:xfrm>
        <a:graphic>
          <a:graphicData uri="http://schemas.openxmlformats.org/drawingml/2006/table">
            <a:tbl>
              <a:tblPr/>
              <a:tblGrid>
                <a:gridCol w="3300412"/>
              </a:tblGrid>
              <a:tr h="244475">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chemeClr val="tx1"/>
                          </a:solidFill>
                          <a:effectLst/>
                          <a:latin typeface="Arial Narrow" pitchFamily="34" charset="0"/>
                          <a:ea typeface="ＭＳ Ｐゴシック" pitchFamily="34" charset="-128"/>
                          <a:cs typeface="Arial" charset="0"/>
                        </a:rPr>
                        <a:t>Post-Reform Eligibility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r>
              <a:tr h="371475">
                <a:tc>
                  <a:txBody>
                    <a:bodyPr/>
                    <a:lstStyle/>
                    <a:p>
                      <a:pPr marL="174625" marR="0" lvl="0" indent="-174625" algn="l" defTabSz="914400" rtl="0" eaLnBrk="1" fontAlgn="base" latinLnBrk="0" hangingPunct="1">
                        <a:lnSpc>
                          <a:spcPct val="100000"/>
                        </a:lnSpc>
                        <a:spcBef>
                          <a:spcPct val="0"/>
                        </a:spcBef>
                        <a:spcAft>
                          <a:spcPts val="600"/>
                        </a:spcAft>
                        <a:buClrTx/>
                        <a:buSzTx/>
                        <a:buFontTx/>
                        <a:buChar char="•"/>
                        <a:tabLst/>
                      </a:pPr>
                      <a:r>
                        <a:rPr kumimoji="0" lang="en-US" sz="1500" b="0" i="0" u="none" strike="noStrike" cap="none" normalizeH="0" baseline="0" dirty="0" smtClean="0">
                          <a:ln>
                            <a:noFill/>
                          </a:ln>
                          <a:solidFill>
                            <a:srgbClr val="000000"/>
                          </a:solidFill>
                          <a:effectLst/>
                          <a:latin typeface="Arial Narrow" pitchFamily="34" charset="0"/>
                          <a:ea typeface="ＭＳ Ｐゴシック" pitchFamily="34" charset="-128"/>
                          <a:cs typeface="Arial" charset="0"/>
                        </a:rPr>
                        <a:t>Ineligible for Medicaid/CHIP</a:t>
                      </a:r>
                    </a:p>
                    <a:p>
                      <a:pPr marL="174625" marR="0" lvl="0" indent="-174625" algn="l" defTabSz="914400" rtl="0" eaLnBrk="1" fontAlgn="base" latinLnBrk="0" hangingPunct="1">
                        <a:lnSpc>
                          <a:spcPct val="100000"/>
                        </a:lnSpc>
                        <a:spcBef>
                          <a:spcPct val="0"/>
                        </a:spcBef>
                        <a:spcAft>
                          <a:spcPts val="600"/>
                        </a:spcAft>
                        <a:buClrTx/>
                        <a:buSzTx/>
                        <a:buFontTx/>
                        <a:buChar char="•"/>
                        <a:tabLst/>
                      </a:pPr>
                      <a:r>
                        <a:rPr kumimoji="0" lang="en-US" sz="1500" b="0" i="0" u="none" strike="noStrike" cap="none" normalizeH="0" baseline="0" dirty="0" smtClean="0">
                          <a:ln>
                            <a:noFill/>
                          </a:ln>
                          <a:solidFill>
                            <a:srgbClr val="000000"/>
                          </a:solidFill>
                          <a:effectLst/>
                          <a:latin typeface="Arial Narrow" pitchFamily="34" charset="0"/>
                          <a:ea typeface="ＭＳ Ｐゴシック" pitchFamily="34" charset="-128"/>
                          <a:cs typeface="Arial" charset="0"/>
                        </a:rPr>
                        <a:t>Ineligible for private insurance coverage subsidies and protections</a:t>
                      </a:r>
                    </a:p>
                    <a:p>
                      <a:pPr marL="174625" marR="0" lvl="0" indent="-174625" algn="l" defTabSz="914400" rtl="0" eaLnBrk="1" fontAlgn="base" latinLnBrk="0" hangingPunct="1">
                        <a:lnSpc>
                          <a:spcPct val="100000"/>
                        </a:lnSpc>
                        <a:spcBef>
                          <a:spcPct val="0"/>
                        </a:spcBef>
                        <a:spcAft>
                          <a:spcPts val="600"/>
                        </a:spcAft>
                        <a:buClrTx/>
                        <a:buSzTx/>
                        <a:buFontTx/>
                        <a:buChar char="•"/>
                        <a:tabLst/>
                      </a:pPr>
                      <a:r>
                        <a:rPr kumimoji="0" lang="en-US" sz="1500" b="0" i="0" u="none" strike="noStrike" cap="none" normalizeH="0" baseline="0" dirty="0" smtClean="0">
                          <a:ln>
                            <a:noFill/>
                          </a:ln>
                          <a:solidFill>
                            <a:srgbClr val="000000"/>
                          </a:solidFill>
                          <a:effectLst/>
                          <a:latin typeface="Arial Narrow" pitchFamily="34" charset="0"/>
                          <a:ea typeface="ＭＳ Ｐゴシック" pitchFamily="34" charset="-128"/>
                          <a:cs typeface="Arial" charset="0"/>
                        </a:rPr>
                        <a:t>Will still need Ryan White Program support for care and support services</a:t>
                      </a:r>
                    </a:p>
                    <a:p>
                      <a:pPr marL="174625" marR="0" lvl="0" indent="-174625" algn="l" defTabSz="914400" rtl="0" eaLnBrk="1" fontAlgn="base" latinLnBrk="0" hangingPunct="1">
                        <a:lnSpc>
                          <a:spcPct val="100000"/>
                        </a:lnSpc>
                        <a:spcBef>
                          <a:spcPct val="0"/>
                        </a:spcBef>
                        <a:spcAft>
                          <a:spcPts val="600"/>
                        </a:spcAft>
                        <a:buClrTx/>
                        <a:buSzTx/>
                        <a:buFontTx/>
                        <a:buChar char="•"/>
                        <a:tabLst/>
                      </a:pPr>
                      <a:r>
                        <a:rPr kumimoji="0" lang="en-US" sz="1500" b="0" i="0" u="none" strike="noStrike" cap="none" normalizeH="0" baseline="0" dirty="0" smtClean="0">
                          <a:ln>
                            <a:noFill/>
                          </a:ln>
                          <a:solidFill>
                            <a:srgbClr val="000000"/>
                          </a:solidFill>
                          <a:effectLst/>
                          <a:latin typeface="Arial Narrow" pitchFamily="34" charset="0"/>
                          <a:ea typeface="ＭＳ Ｐゴシック" pitchFamily="34" charset="-128"/>
                          <a:cs typeface="Arial" charset="0"/>
                        </a:rPr>
                        <a:t>New Federal reimbursement under Alien Emergency Medical (AEM)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76509" name="Picture 11" descr="Case_sam.png"/>
          <p:cNvPicPr>
            <a:picLocks noChangeAspect="1"/>
          </p:cNvPicPr>
          <p:nvPr/>
        </p:nvPicPr>
        <p:blipFill>
          <a:blip r:embed="rId4" cstate="print"/>
          <a:srcRect/>
          <a:stretch>
            <a:fillRect/>
          </a:stretch>
        </p:blipFill>
        <p:spPr bwMode="auto">
          <a:xfrm>
            <a:off x="1870075" y="1473200"/>
            <a:ext cx="955675"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a:spLocks noChangeArrowheads="1"/>
          </p:cNvSpPr>
          <p:nvPr/>
        </p:nvSpPr>
        <p:spPr bwMode="auto">
          <a:xfrm>
            <a:off x="795338" y="2133600"/>
            <a:ext cx="7553325" cy="4389438"/>
          </a:xfrm>
          <a:prstGeom prst="roundRect">
            <a:avLst>
              <a:gd name="adj" fmla="val 5315"/>
            </a:avLst>
          </a:prstGeom>
          <a:solidFill>
            <a:srgbClr val="FFFFFF"/>
          </a:solidFill>
          <a:ln w="38100">
            <a:solidFill>
              <a:schemeClr val="bg1"/>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graphicFrame>
        <p:nvGraphicFramePr>
          <p:cNvPr id="6" name="Table 5"/>
          <p:cNvGraphicFramePr>
            <a:graphicFrameLocks noGrp="1"/>
          </p:cNvGraphicFramePr>
          <p:nvPr/>
        </p:nvGraphicFramePr>
        <p:xfrm>
          <a:off x="1057275" y="1978025"/>
          <a:ext cx="7029450" cy="1555473"/>
        </p:xfrm>
        <a:graphic>
          <a:graphicData uri="http://schemas.openxmlformats.org/drawingml/2006/table">
            <a:tbl>
              <a:tblPr/>
              <a:tblGrid>
                <a:gridCol w="7029450"/>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cs typeface="Arial" charset="0"/>
                        </a:rPr>
                        <a:t>PROFILE</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1096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cs typeface="Arial" charset="0"/>
                        </a:rPr>
                        <a:t>Age: 53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cs typeface="Arial" charset="0"/>
                        </a:rPr>
                        <a:t>Disabled and unemployed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cs typeface="Arial" charset="0"/>
                        </a:rPr>
                        <a:t>Receiving Medicare &amp; Medicaid (Dual)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cs typeface="Arial" charset="0"/>
                        </a:rPr>
                        <a:t>HIV+</a:t>
                      </a: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pic>
        <p:nvPicPr>
          <p:cNvPr id="278538" name="Picture 10" descr="Case_sylvia.png"/>
          <p:cNvPicPr>
            <a:picLocks noChangeAspect="1"/>
          </p:cNvPicPr>
          <p:nvPr/>
        </p:nvPicPr>
        <p:blipFill>
          <a:blip r:embed="rId3" cstate="print"/>
          <a:srcRect/>
          <a:stretch>
            <a:fillRect/>
          </a:stretch>
        </p:blipFill>
        <p:spPr bwMode="auto">
          <a:xfrm>
            <a:off x="6877050" y="1160463"/>
            <a:ext cx="812800" cy="2601912"/>
          </a:xfrm>
          <a:prstGeom prst="rect">
            <a:avLst/>
          </a:prstGeom>
          <a:noFill/>
          <a:ln w="9525">
            <a:noFill/>
            <a:miter lim="800000"/>
            <a:headEnd/>
            <a:tailEnd/>
          </a:ln>
        </p:spPr>
      </p:pic>
      <p:sp>
        <p:nvSpPr>
          <p:cNvPr id="278539" name="Rectangle 8"/>
          <p:cNvSpPr>
            <a:spLocks noGrp="1" noChangeArrowheads="1"/>
          </p:cNvSpPr>
          <p:nvPr>
            <p:ph type="title"/>
          </p:nvPr>
        </p:nvSpPr>
        <p:spPr>
          <a:xfrm>
            <a:off x="612775" y="228600"/>
            <a:ext cx="8153400" cy="990600"/>
          </a:xfrm>
        </p:spPr>
        <p:txBody>
          <a:bodyPr/>
          <a:lstStyle/>
          <a:p>
            <a:pPr eaLnBrk="1" hangingPunct="1"/>
            <a:r>
              <a:rPr lang="en-US" sz="4000" smtClean="0">
                <a:solidFill>
                  <a:srgbClr val="000000"/>
                </a:solidFill>
                <a:ea typeface="ＭＳ Ｐゴシック" pitchFamily="34" charset="-128"/>
              </a:rPr>
              <a:t>Case Study: Joe (hypothetical)</a:t>
            </a:r>
          </a:p>
        </p:txBody>
      </p:sp>
      <p:sp>
        <p:nvSpPr>
          <p:cNvPr id="278540" name="Slide Number Placeholder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lnSpc>
                <a:spcPct val="80000"/>
              </a:lnSpc>
              <a:spcBef>
                <a:spcPct val="0"/>
              </a:spcBef>
              <a:spcAft>
                <a:spcPct val="0"/>
              </a:spcAft>
            </a:pPr>
            <a:fld id="{D2BED9CC-F69E-4ED6-918C-77C4A141E64E}" type="slidenum">
              <a:rPr lang="en-US" sz="1200" smtClean="0">
                <a:solidFill>
                  <a:schemeClr val="bg1"/>
                </a:solidFill>
                <a:latin typeface="Tw Cen MT" pitchFamily="34" charset="0"/>
                <a:ea typeface="ＭＳ Ｐゴシック" pitchFamily="34" charset="-128"/>
              </a:rPr>
              <a:pPr fontAlgn="base">
                <a:lnSpc>
                  <a:spcPct val="80000"/>
                </a:lnSpc>
                <a:spcBef>
                  <a:spcPct val="0"/>
                </a:spcBef>
                <a:spcAft>
                  <a:spcPct val="0"/>
                </a:spcAft>
              </a:pPr>
              <a:t>93</a:t>
            </a:fld>
            <a:endParaRPr lang="en-US" sz="1200" smtClean="0">
              <a:solidFill>
                <a:schemeClr val="bg1"/>
              </a:solidFill>
              <a:latin typeface="Tw Cen MT" pitchFamily="34" charset="0"/>
              <a:ea typeface="ＭＳ Ｐゴシック" pitchFamily="34" charset="-128"/>
            </a:endParaRPr>
          </a:p>
        </p:txBody>
      </p:sp>
      <p:graphicFrame>
        <p:nvGraphicFramePr>
          <p:cNvPr id="7" name="Table 6"/>
          <p:cNvGraphicFramePr>
            <a:graphicFrameLocks noGrp="1"/>
          </p:cNvGraphicFramePr>
          <p:nvPr/>
        </p:nvGraphicFramePr>
        <p:xfrm>
          <a:off x="971550" y="3606800"/>
          <a:ext cx="3295650" cy="2386013"/>
        </p:xfrm>
        <a:graphic>
          <a:graphicData uri="http://schemas.openxmlformats.org/drawingml/2006/table">
            <a:tbl>
              <a:tblPr/>
              <a:tblGrid>
                <a:gridCol w="3295650"/>
              </a:tblGrid>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j-lt"/>
                          <a:cs typeface="Arial" charset="0"/>
                        </a:rPr>
                        <a:t>Pre-Reform Eligibility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1966913">
                <a:tc>
                  <a:txBody>
                    <a:bodyPr/>
                    <a:lstStyle/>
                    <a:p>
                      <a:pPr marL="228600" marR="0" lvl="0" indent="-228600" algn="l" defTabSz="914400" rtl="0" eaLnBrk="1" fontAlgn="base" latinLnBrk="0" hangingPunct="1">
                        <a:lnSpc>
                          <a:spcPct val="100000"/>
                        </a:lnSpc>
                        <a:spcBef>
                          <a:spcPct val="0"/>
                        </a:spcBef>
                        <a:spcAft>
                          <a:spcPct val="0"/>
                        </a:spcAft>
                        <a:buClr>
                          <a:schemeClr val="bg2"/>
                        </a:buClr>
                        <a:buSzTx/>
                        <a:buFontTx/>
                        <a:buChar char="•"/>
                        <a:tabLst/>
                      </a:pPr>
                      <a:r>
                        <a:rPr kumimoji="0" lang="en-US" sz="2000" b="0" i="0" u="none" strike="noStrike" cap="none" normalizeH="0" baseline="0" dirty="0" smtClean="0">
                          <a:ln>
                            <a:noFill/>
                          </a:ln>
                          <a:solidFill>
                            <a:schemeClr val="tx1"/>
                          </a:solidFill>
                          <a:effectLst/>
                          <a:latin typeface="+mj-lt"/>
                          <a:cs typeface="Arial" charset="0"/>
                        </a:rPr>
                        <a:t>Income totals $690/month (74% FPL)</a:t>
                      </a:r>
                    </a:p>
                    <a:p>
                      <a:pPr marL="228600" marR="0" lvl="0" indent="-228600" algn="l" defTabSz="914400" rtl="0" eaLnBrk="1" fontAlgn="base" latinLnBrk="0" hangingPunct="1">
                        <a:lnSpc>
                          <a:spcPct val="100000"/>
                        </a:lnSpc>
                        <a:spcBef>
                          <a:spcPct val="0"/>
                        </a:spcBef>
                        <a:spcAft>
                          <a:spcPct val="0"/>
                        </a:spcAft>
                        <a:buClr>
                          <a:schemeClr val="bg2"/>
                        </a:buClr>
                        <a:buSzTx/>
                        <a:buFontTx/>
                        <a:buChar char="•"/>
                        <a:tabLst/>
                      </a:pPr>
                      <a:r>
                        <a:rPr kumimoji="0" lang="en-US" sz="2000" b="0" i="0" u="none" strike="noStrike" cap="none" normalizeH="0" baseline="0" dirty="0" smtClean="0">
                          <a:ln>
                            <a:noFill/>
                          </a:ln>
                          <a:solidFill>
                            <a:schemeClr val="tx1"/>
                          </a:solidFill>
                          <a:effectLst/>
                          <a:latin typeface="+mj-lt"/>
                          <a:cs typeface="Arial" charset="0"/>
                        </a:rPr>
                        <a:t>Family history of heart disease and prostate cancer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9423" name="Group 31"/>
          <p:cNvGraphicFramePr>
            <a:graphicFrameLocks noGrp="1"/>
          </p:cNvGraphicFramePr>
          <p:nvPr/>
        </p:nvGraphicFramePr>
        <p:xfrm>
          <a:off x="4767263" y="3606800"/>
          <a:ext cx="3300412" cy="2671128"/>
        </p:xfrm>
        <a:graphic>
          <a:graphicData uri="http://schemas.openxmlformats.org/drawingml/2006/table">
            <a:tbl>
              <a:tblPr/>
              <a:tblGrid>
                <a:gridCol w="3300412"/>
              </a:tblGrid>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Arial" charset="0"/>
                        </a:rPr>
                        <a:t>Post-Reform Eligibility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r>
              <a:tr h="1939925">
                <a:tc>
                  <a:txBody>
                    <a:bodyPr/>
                    <a:lstStyle/>
                    <a:p>
                      <a:pPr marL="228600" marR="0" lvl="0" indent="-228600" algn="l" defTabSz="914400" rtl="0" eaLnBrk="1" fontAlgn="base" latinLnBrk="0" hangingPunct="1">
                        <a:lnSpc>
                          <a:spcPct val="100000"/>
                        </a:lnSpc>
                        <a:spcBef>
                          <a:spcPct val="0"/>
                        </a:spcBef>
                        <a:spcAft>
                          <a:spcPct val="0"/>
                        </a:spcAft>
                        <a:buClr>
                          <a:srgbClr val="7F7F7F"/>
                        </a:buClr>
                        <a:buSzTx/>
                        <a:buFontTx/>
                        <a:buChar char="•"/>
                        <a:tabLst/>
                      </a:pPr>
                      <a:r>
                        <a:rPr kumimoji="0" lang="en-US" sz="2000" b="0" i="0" u="none" strike="noStrike" cap="none" normalizeH="0" baseline="0" dirty="0" smtClean="0">
                          <a:ln>
                            <a:noFill/>
                          </a:ln>
                          <a:solidFill>
                            <a:schemeClr val="tx1"/>
                          </a:solidFill>
                          <a:effectLst/>
                          <a:latin typeface="+mj-lt"/>
                          <a:cs typeface="Arial" charset="0"/>
                        </a:rPr>
                        <a:t>Already eligible beneficiary </a:t>
                      </a:r>
                      <a:br>
                        <a:rPr kumimoji="0" lang="en-US" sz="2000" b="0" i="0" u="none" strike="noStrike" cap="none" normalizeH="0" baseline="0" dirty="0" smtClean="0">
                          <a:ln>
                            <a:noFill/>
                          </a:ln>
                          <a:solidFill>
                            <a:schemeClr val="tx1"/>
                          </a:solidFill>
                          <a:effectLst/>
                          <a:latin typeface="+mj-lt"/>
                          <a:cs typeface="Arial" charset="0"/>
                        </a:rPr>
                      </a:br>
                      <a:r>
                        <a:rPr kumimoji="0" lang="en-US" sz="2000" b="0" i="0" u="none" strike="noStrike" cap="none" normalizeH="0" baseline="0" dirty="0" smtClean="0">
                          <a:ln>
                            <a:noFill/>
                          </a:ln>
                          <a:solidFill>
                            <a:schemeClr val="tx1"/>
                          </a:solidFill>
                          <a:effectLst/>
                          <a:latin typeface="+mj-lt"/>
                          <a:cs typeface="Arial" charset="0"/>
                        </a:rPr>
                        <a:t>(as opposed to newly eligible)</a:t>
                      </a:r>
                    </a:p>
                    <a:p>
                      <a:pPr marL="228600" marR="0" lvl="0" indent="-228600" algn="l" defTabSz="914400" rtl="0" eaLnBrk="1" fontAlgn="base" latinLnBrk="0" hangingPunct="1">
                        <a:lnSpc>
                          <a:spcPct val="100000"/>
                        </a:lnSpc>
                        <a:spcBef>
                          <a:spcPct val="0"/>
                        </a:spcBef>
                        <a:spcAft>
                          <a:spcPct val="0"/>
                        </a:spcAft>
                        <a:buClr>
                          <a:srgbClr val="7F7F7F"/>
                        </a:buClr>
                        <a:buSzTx/>
                        <a:buFontTx/>
                        <a:buChar char="•"/>
                        <a:tabLst/>
                      </a:pPr>
                      <a:r>
                        <a:rPr kumimoji="0" lang="en-US" sz="2000" b="0" i="0" u="none" strike="noStrike" cap="none" normalizeH="0" baseline="0" dirty="0" smtClean="0">
                          <a:ln>
                            <a:noFill/>
                          </a:ln>
                          <a:solidFill>
                            <a:schemeClr val="tx1"/>
                          </a:solidFill>
                          <a:effectLst/>
                          <a:latin typeface="+mj-lt"/>
                          <a:cs typeface="Arial" charset="0"/>
                        </a:rPr>
                        <a:t>Nothing changes for benefits and coverage</a:t>
                      </a:r>
                    </a:p>
                    <a:p>
                      <a:pPr marL="228600" marR="0" lvl="0" indent="-228600" algn="l" defTabSz="914400" rtl="0" eaLnBrk="1" fontAlgn="base" latinLnBrk="0" hangingPunct="1">
                        <a:lnSpc>
                          <a:spcPct val="100000"/>
                        </a:lnSpc>
                        <a:spcBef>
                          <a:spcPct val="0"/>
                        </a:spcBef>
                        <a:spcAft>
                          <a:spcPct val="0"/>
                        </a:spcAft>
                        <a:buClr>
                          <a:srgbClr val="7F7F7F"/>
                        </a:buClr>
                        <a:buSzTx/>
                        <a:buFontTx/>
                        <a:buChar char="•"/>
                        <a:tabLst/>
                      </a:pPr>
                      <a:r>
                        <a:rPr kumimoji="0" lang="en-US" sz="2000" b="0" i="0" u="none" strike="noStrike" cap="none" normalizeH="0" baseline="0" dirty="0" smtClean="0">
                          <a:ln>
                            <a:noFill/>
                          </a:ln>
                          <a:solidFill>
                            <a:schemeClr val="tx1"/>
                          </a:solidFill>
                          <a:effectLst/>
                          <a:latin typeface="+mj-lt"/>
                          <a:cs typeface="Arial" charset="0"/>
                        </a:rPr>
                        <a:t>Eligible for Health Homes</a:t>
                      </a:r>
                    </a:p>
                    <a:p>
                      <a:pPr marL="228600" marR="0" lvl="0" indent="-228600" algn="l" defTabSz="914400" rtl="0" eaLnBrk="1" fontAlgn="base" latinLnBrk="0" hangingPunct="1">
                        <a:lnSpc>
                          <a:spcPct val="100000"/>
                        </a:lnSpc>
                        <a:spcBef>
                          <a:spcPct val="0"/>
                        </a:spcBef>
                        <a:spcAft>
                          <a:spcPct val="0"/>
                        </a:spcAft>
                        <a:buClr>
                          <a:srgbClr val="7F7F7F"/>
                        </a:buClr>
                        <a:buSzTx/>
                        <a:buFontTx/>
                        <a:buChar char="•"/>
                        <a:tabLst/>
                      </a:pPr>
                      <a:endParaRPr kumimoji="0" lang="en-US" sz="2000" b="0" i="0" u="none" strike="noStrike" cap="none" normalizeH="0" baseline="0" dirty="0" smtClean="0">
                        <a:ln>
                          <a:noFill/>
                        </a:ln>
                        <a:solidFill>
                          <a:schemeClr val="tx1"/>
                        </a:solidFill>
                        <a:effectLst/>
                        <a:latin typeface="+mj-l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title"/>
          </p:nvPr>
        </p:nvSpPr>
        <p:spPr>
          <a:xfrm>
            <a:off x="457200" y="914400"/>
            <a:ext cx="8810625" cy="638175"/>
          </a:xfrm>
        </p:spPr>
        <p:txBody>
          <a:bodyPr anchor="t"/>
          <a:lstStyle/>
          <a:p>
            <a:pPr eaLnBrk="1" hangingPunct="1"/>
            <a:r>
              <a:rPr lang="en-US" sz="2800" smtClean="0">
                <a:solidFill>
                  <a:schemeClr val="tx1"/>
                </a:solidFill>
              </a:rPr>
              <a:t>Post Implementation of the ACA: Remaining Uninsured</a:t>
            </a:r>
          </a:p>
        </p:txBody>
      </p:sp>
      <p:sp>
        <p:nvSpPr>
          <p:cNvPr id="280578" name="Rectangle 3"/>
          <p:cNvSpPr>
            <a:spLocks noGrp="1" noChangeArrowheads="1"/>
          </p:cNvSpPr>
          <p:nvPr>
            <p:ph idx="1"/>
          </p:nvPr>
        </p:nvSpPr>
        <p:spPr>
          <a:xfrm>
            <a:off x="457200" y="1752600"/>
            <a:ext cx="8183563" cy="4187825"/>
          </a:xfrm>
        </p:spPr>
        <p:txBody>
          <a:bodyPr lIns="91440" tIns="45720"/>
          <a:lstStyle/>
          <a:p>
            <a:pPr eaLnBrk="1" hangingPunct="1"/>
            <a:r>
              <a:rPr lang="en-US" sz="2500" smtClean="0"/>
              <a:t>Undocumented immigrants</a:t>
            </a:r>
          </a:p>
          <a:p>
            <a:pPr eaLnBrk="1" hangingPunct="1"/>
            <a:r>
              <a:rPr lang="en-US" sz="2500" smtClean="0"/>
              <a:t>Individuals exempt from the mandate who choose to not be insured (e.g., because coverage not affordable)</a:t>
            </a:r>
          </a:p>
          <a:p>
            <a:pPr eaLnBrk="1" hangingPunct="1"/>
            <a:r>
              <a:rPr lang="en-US" sz="2500" smtClean="0"/>
              <a:t>Individuals subject to the mandate who do not enroll (and are therefore subject to the penalty)</a:t>
            </a:r>
          </a:p>
          <a:p>
            <a:pPr eaLnBrk="1" hangingPunct="1"/>
            <a:r>
              <a:rPr lang="en-US" sz="2500" smtClean="0"/>
              <a:t>Individuals who are eligible for Medicaid but do not enroll</a:t>
            </a:r>
          </a:p>
          <a:p>
            <a:pPr eaLnBrk="1" hangingPunct="1">
              <a:buFont typeface="Wingdings" pitchFamily="2" charset="2"/>
              <a:buNone/>
            </a:pPr>
            <a:endParaRPr lang="en-US" sz="2500" smtClean="0"/>
          </a:p>
          <a:p>
            <a:pPr eaLnBrk="1" hangingPunct="1"/>
            <a:endParaRPr lang="en-US" sz="2500" smtClean="0"/>
          </a:p>
        </p:txBody>
      </p:sp>
      <p:sp>
        <p:nvSpPr>
          <p:cNvPr id="2" name="Slide Number Placeholder 1"/>
          <p:cNvSpPr>
            <a:spLocks noGrp="1"/>
          </p:cNvSpPr>
          <p:nvPr>
            <p:ph type="sldNum" sz="quarter" idx="12"/>
          </p:nvPr>
        </p:nvSpPr>
        <p:spPr/>
        <p:txBody>
          <a:bodyPr/>
          <a:lstStyle/>
          <a:p>
            <a:pPr>
              <a:defRPr/>
            </a:pPr>
            <a:fld id="{979EA188-F131-4FB0-B123-C1933B750D2A}"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076E074-AFF4-4A6C-81DF-3453BAD58D7E}" type="slidenum">
              <a:rPr lang="en-US" smtClean="0"/>
              <a:pPr>
                <a:defRPr/>
              </a:pPr>
              <a:t>95</a:t>
            </a:fld>
            <a:endParaRPr lang="en-US"/>
          </a:p>
        </p:txBody>
      </p:sp>
      <p:pic>
        <p:nvPicPr>
          <p:cNvPr id="281602" name="Picture 2" descr="http://www.telesalesmagic.com/wp-content/uploads/2010/06/questions_v2-324x322.jpg"/>
          <p:cNvPicPr>
            <a:picLocks noChangeAspect="1" noChangeArrowheads="1"/>
          </p:cNvPicPr>
          <p:nvPr/>
        </p:nvPicPr>
        <p:blipFill>
          <a:blip r:embed="rId2" cstate="print"/>
          <a:srcRect/>
          <a:stretch>
            <a:fillRect/>
          </a:stretch>
        </p:blipFill>
        <p:spPr bwMode="auto">
          <a:xfrm>
            <a:off x="2286000" y="1143000"/>
            <a:ext cx="4572000"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3"/>
          <p:cNvSpPr>
            <a:spLocks noChangeArrowheads="1"/>
          </p:cNvSpPr>
          <p:nvPr/>
        </p:nvSpPr>
        <p:spPr bwMode="auto">
          <a:xfrm>
            <a:off x="838200" y="457200"/>
            <a:ext cx="7696200" cy="5694363"/>
          </a:xfrm>
          <a:prstGeom prst="rect">
            <a:avLst/>
          </a:prstGeom>
          <a:noFill/>
          <a:ln w="9525">
            <a:noFill/>
            <a:miter lim="800000"/>
            <a:headEnd/>
            <a:tailEnd/>
          </a:ln>
        </p:spPr>
        <p:txBody>
          <a:bodyPr>
            <a:spAutoFit/>
          </a:bodyPr>
          <a:lstStyle/>
          <a:p>
            <a:r>
              <a:rPr lang="en-US" sz="2800" b="1">
                <a:latin typeface="Calibri" pitchFamily="34" charset="0"/>
              </a:rPr>
              <a:t>Additional Resources:</a:t>
            </a:r>
          </a:p>
          <a:p>
            <a:endParaRPr lang="en-US" sz="2800">
              <a:latin typeface="Calibri" pitchFamily="34" charset="0"/>
            </a:endParaRPr>
          </a:p>
          <a:p>
            <a:pPr lvl="1"/>
            <a:r>
              <a:rPr lang="en-US" sz="2800">
                <a:latin typeface="Calibri" pitchFamily="34" charset="0"/>
              </a:rPr>
              <a:t>Treatment Access Expansion Project: </a:t>
            </a:r>
            <a:r>
              <a:rPr lang="en-US" sz="2800" u="sng">
                <a:latin typeface="Calibri" pitchFamily="34" charset="0"/>
                <a:hlinkClick r:id="rId2"/>
              </a:rPr>
              <a:t>taepusa.org</a:t>
            </a:r>
            <a:r>
              <a:rPr lang="en-US" sz="2800">
                <a:latin typeface="Calibri" pitchFamily="34" charset="0"/>
              </a:rPr>
              <a:t> </a:t>
            </a:r>
          </a:p>
          <a:p>
            <a:pPr lvl="1"/>
            <a:r>
              <a:rPr lang="en-US" sz="2800">
                <a:latin typeface="Calibri" pitchFamily="34" charset="0"/>
              </a:rPr>
              <a:t>Kaiser Family Foundation state health data: </a:t>
            </a:r>
            <a:r>
              <a:rPr lang="en-US" sz="2800" u="sng">
                <a:latin typeface="Calibri" pitchFamily="34" charset="0"/>
                <a:hlinkClick r:id="rId3"/>
              </a:rPr>
              <a:t>statehealthfacts.org</a:t>
            </a:r>
            <a:r>
              <a:rPr lang="en-US" sz="2800">
                <a:latin typeface="Calibri" pitchFamily="34" charset="0"/>
              </a:rPr>
              <a:t> </a:t>
            </a:r>
          </a:p>
          <a:p>
            <a:pPr lvl="1"/>
            <a:r>
              <a:rPr lang="en-US" sz="2800">
                <a:latin typeface="Calibri" pitchFamily="34" charset="0"/>
              </a:rPr>
              <a:t>Kaiser Family Foundation Health Reform Source: </a:t>
            </a:r>
            <a:r>
              <a:rPr lang="en-US" sz="2800" u="sng">
                <a:latin typeface="Calibri" pitchFamily="34" charset="0"/>
                <a:hlinkClick r:id="rId4"/>
              </a:rPr>
              <a:t>healthreform.kff.org</a:t>
            </a:r>
            <a:r>
              <a:rPr lang="en-US" sz="2800">
                <a:latin typeface="Calibri" pitchFamily="34" charset="0"/>
              </a:rPr>
              <a:t> </a:t>
            </a:r>
          </a:p>
          <a:p>
            <a:pPr lvl="1"/>
            <a:r>
              <a:rPr lang="en-US" sz="2800">
                <a:latin typeface="Calibri" pitchFamily="34" charset="0"/>
              </a:rPr>
              <a:t>Urban Institute Health Policy Center: </a:t>
            </a:r>
            <a:r>
              <a:rPr lang="en-US" sz="2800" u="sng">
                <a:latin typeface="Calibri" pitchFamily="34" charset="0"/>
                <a:hlinkClick r:id="rId5"/>
              </a:rPr>
              <a:t>www.urban.org/health_policy</a:t>
            </a:r>
            <a:r>
              <a:rPr lang="en-US" sz="2800">
                <a:latin typeface="Calibri" pitchFamily="34" charset="0"/>
              </a:rPr>
              <a:t> </a:t>
            </a:r>
          </a:p>
          <a:p>
            <a:pPr lvl="1"/>
            <a:r>
              <a:rPr lang="en-US" sz="2800">
                <a:latin typeface="Calibri" pitchFamily="34" charset="0"/>
              </a:rPr>
              <a:t>HRSA Resources, </a:t>
            </a:r>
            <a:r>
              <a:rPr lang="en-US" sz="2800" u="sng">
                <a:latin typeface="Calibri" pitchFamily="34" charset="0"/>
                <a:hlinkClick r:id="rId6"/>
              </a:rPr>
              <a:t>www.hrsa.gov</a:t>
            </a:r>
            <a:endParaRPr lang="en-US" sz="2800">
              <a:latin typeface="Calibri" pitchFamily="34" charset="0"/>
            </a:endParaRPr>
          </a:p>
          <a:p>
            <a:pPr lvl="1"/>
            <a:r>
              <a:rPr lang="en-US" sz="2800">
                <a:latin typeface="Calibri" pitchFamily="34" charset="0"/>
              </a:rPr>
              <a:t>Treatment Access Expansion Project, </a:t>
            </a:r>
            <a:r>
              <a:rPr lang="en-US" sz="2800" u="sng">
                <a:latin typeface="Calibri" pitchFamily="34" charset="0"/>
                <a:hlinkClick r:id="rId7"/>
              </a:rPr>
              <a:t>www.taepusa.org</a:t>
            </a:r>
            <a:r>
              <a:rPr lang="en-US" sz="2800">
                <a:latin typeface="Calibri" pitchFamily="34" charset="0"/>
              </a:rPr>
              <a:t> </a:t>
            </a:r>
          </a:p>
        </p:txBody>
      </p:sp>
      <p:sp>
        <p:nvSpPr>
          <p:cNvPr id="2" name="Slide Number Placeholder 1"/>
          <p:cNvSpPr>
            <a:spLocks noGrp="1"/>
          </p:cNvSpPr>
          <p:nvPr>
            <p:ph type="sldNum" sz="quarter" idx="12"/>
          </p:nvPr>
        </p:nvSpPr>
        <p:spPr/>
        <p:txBody>
          <a:bodyPr/>
          <a:lstStyle/>
          <a:p>
            <a:pPr>
              <a:defRPr/>
            </a:pPr>
            <a:fld id="{1861A794-7207-47E5-B513-CF85EF2D8C78}" type="slidenum">
              <a:rPr lang="en-US" smtClean="0"/>
              <a:pPr>
                <a:defRPr/>
              </a:pPr>
              <a:t>96</a:t>
            </a:fld>
            <a:endParaRPr lang="en-US"/>
          </a:p>
        </p:txBody>
      </p:sp>
      <p:pic>
        <p:nvPicPr>
          <p:cNvPr id="282627" name="Picture 2" descr="http://cdblog.centraldesktop.com/Workspace%20Toolkit.jpg"/>
          <p:cNvPicPr>
            <a:picLocks noChangeAspect="1" noChangeArrowheads="1"/>
          </p:cNvPicPr>
          <p:nvPr/>
        </p:nvPicPr>
        <p:blipFill>
          <a:blip r:embed="rId8" cstate="print"/>
          <a:srcRect/>
          <a:stretch>
            <a:fillRect/>
          </a:stretch>
        </p:blipFill>
        <p:spPr bwMode="auto">
          <a:xfrm>
            <a:off x="7848600" y="228600"/>
            <a:ext cx="1093788"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3"/>
          <p:cNvSpPr>
            <a:spLocks noChangeArrowheads="1"/>
          </p:cNvSpPr>
          <p:nvPr/>
        </p:nvSpPr>
        <p:spPr bwMode="auto">
          <a:xfrm>
            <a:off x="838200" y="457200"/>
            <a:ext cx="7696200" cy="4400550"/>
          </a:xfrm>
          <a:prstGeom prst="rect">
            <a:avLst/>
          </a:prstGeom>
          <a:noFill/>
          <a:ln w="9525">
            <a:noFill/>
            <a:miter lim="800000"/>
            <a:headEnd/>
            <a:tailEnd/>
          </a:ln>
        </p:spPr>
        <p:txBody>
          <a:bodyPr>
            <a:spAutoFit/>
          </a:bodyPr>
          <a:lstStyle/>
          <a:p>
            <a:r>
              <a:rPr lang="en-US" sz="2800" b="1">
                <a:latin typeface="Calibri" pitchFamily="34" charset="0"/>
              </a:rPr>
              <a:t>Additional Resources (cont.):</a:t>
            </a:r>
          </a:p>
          <a:p>
            <a:pPr lvl="1"/>
            <a:endParaRPr lang="en-US" sz="2800">
              <a:latin typeface="Calibri" pitchFamily="34" charset="0"/>
            </a:endParaRPr>
          </a:p>
          <a:p>
            <a:pPr lvl="1"/>
            <a:r>
              <a:rPr lang="en-US" sz="2800">
                <a:latin typeface="Calibri" pitchFamily="34" charset="0"/>
              </a:rPr>
              <a:t>AIDS United, </a:t>
            </a:r>
            <a:r>
              <a:rPr lang="en-US" sz="2800" u="sng">
                <a:latin typeface="Calibri" pitchFamily="34" charset="0"/>
                <a:hlinkClick r:id="rId2"/>
              </a:rPr>
              <a:t>www.aidsunited.org</a:t>
            </a:r>
            <a:r>
              <a:rPr lang="en-US" sz="2800">
                <a:latin typeface="Calibri" pitchFamily="34" charset="0"/>
              </a:rPr>
              <a:t> </a:t>
            </a:r>
          </a:p>
          <a:p>
            <a:pPr lvl="1"/>
            <a:r>
              <a:rPr lang="en-US" sz="2800">
                <a:latin typeface="Calibri" pitchFamily="34" charset="0"/>
              </a:rPr>
              <a:t>Dose of Change, </a:t>
            </a:r>
            <a:r>
              <a:rPr lang="en-US" sz="2800" u="sng">
                <a:latin typeface="Calibri" pitchFamily="34" charset="0"/>
                <a:hlinkClick r:id="rId3"/>
              </a:rPr>
              <a:t>www.doseofchange.org</a:t>
            </a:r>
            <a:r>
              <a:rPr lang="en-US" sz="2800">
                <a:latin typeface="Calibri" pitchFamily="34" charset="0"/>
              </a:rPr>
              <a:t> </a:t>
            </a:r>
          </a:p>
          <a:p>
            <a:pPr lvl="1"/>
            <a:r>
              <a:rPr lang="en-US" sz="2800">
                <a:latin typeface="Calibri" pitchFamily="34" charset="0"/>
              </a:rPr>
              <a:t>HIV Medicine Association, </a:t>
            </a:r>
            <a:r>
              <a:rPr lang="en-US" sz="2800" u="sng">
                <a:latin typeface="Calibri" pitchFamily="34" charset="0"/>
                <a:hlinkClick r:id="rId4"/>
              </a:rPr>
              <a:t>www.hivma.org</a:t>
            </a:r>
            <a:r>
              <a:rPr lang="en-US" sz="2800">
                <a:latin typeface="Calibri" pitchFamily="34" charset="0"/>
              </a:rPr>
              <a:t> </a:t>
            </a:r>
          </a:p>
          <a:p>
            <a:pPr lvl="1"/>
            <a:r>
              <a:rPr lang="en-US" sz="2800">
                <a:latin typeface="Calibri" pitchFamily="34" charset="0"/>
              </a:rPr>
              <a:t>Kaiser Family Foundation, </a:t>
            </a:r>
            <a:r>
              <a:rPr lang="en-US" sz="2800" u="sng">
                <a:latin typeface="Calibri" pitchFamily="34" charset="0"/>
                <a:hlinkClick r:id="rId5"/>
              </a:rPr>
              <a:t>www.kff.org</a:t>
            </a:r>
            <a:r>
              <a:rPr lang="en-US" sz="2800">
                <a:latin typeface="Calibri" pitchFamily="34" charset="0"/>
              </a:rPr>
              <a:t>  </a:t>
            </a:r>
          </a:p>
          <a:p>
            <a:pPr lvl="1"/>
            <a:r>
              <a:rPr lang="en-US" sz="2800">
                <a:latin typeface="Calibri" pitchFamily="34" charset="0"/>
              </a:rPr>
              <a:t>FamiliesUSA, </a:t>
            </a:r>
            <a:r>
              <a:rPr lang="en-US" sz="2800" u="sng">
                <a:latin typeface="Calibri" pitchFamily="34" charset="0"/>
                <a:hlinkClick r:id="rId6"/>
              </a:rPr>
              <a:t>www.familiesusa.org</a:t>
            </a:r>
            <a:r>
              <a:rPr lang="en-US" sz="2800">
                <a:latin typeface="Calibri" pitchFamily="34" charset="0"/>
              </a:rPr>
              <a:t>  </a:t>
            </a:r>
          </a:p>
          <a:p>
            <a:pPr lvl="1"/>
            <a:r>
              <a:rPr lang="en-US" sz="2800">
                <a:latin typeface="Calibri" pitchFamily="34" charset="0"/>
              </a:rPr>
              <a:t>Community Catalyst, </a:t>
            </a:r>
            <a:r>
              <a:rPr lang="en-US" sz="2800" u="sng">
                <a:latin typeface="Calibri" pitchFamily="34" charset="0"/>
                <a:hlinkClick r:id="rId7"/>
              </a:rPr>
              <a:t>www.communitycatalyst.org</a:t>
            </a:r>
            <a:r>
              <a:rPr lang="en-US" sz="2800">
                <a:latin typeface="Calibri" pitchFamily="34" charset="0"/>
              </a:rPr>
              <a:t>  </a:t>
            </a:r>
          </a:p>
          <a:p>
            <a:pPr lvl="1"/>
            <a:r>
              <a:rPr lang="en-US" sz="2800">
                <a:latin typeface="Calibri" pitchFamily="34" charset="0"/>
              </a:rPr>
              <a:t>Healthcare.gov, </a:t>
            </a:r>
            <a:r>
              <a:rPr lang="en-US" sz="2800" u="sng">
                <a:latin typeface="Calibri" pitchFamily="34" charset="0"/>
                <a:hlinkClick r:id="rId8"/>
              </a:rPr>
              <a:t>www.healthcare.gov</a:t>
            </a:r>
            <a:r>
              <a:rPr lang="en-US" sz="2800">
                <a:latin typeface="Calibri" pitchFamily="34" charset="0"/>
              </a:rPr>
              <a:t>  </a:t>
            </a:r>
          </a:p>
        </p:txBody>
      </p:sp>
      <p:sp>
        <p:nvSpPr>
          <p:cNvPr id="2" name="Slide Number Placeholder 1"/>
          <p:cNvSpPr>
            <a:spLocks noGrp="1"/>
          </p:cNvSpPr>
          <p:nvPr>
            <p:ph type="sldNum" sz="quarter" idx="12"/>
          </p:nvPr>
        </p:nvSpPr>
        <p:spPr/>
        <p:txBody>
          <a:bodyPr/>
          <a:lstStyle/>
          <a:p>
            <a:pPr>
              <a:defRPr/>
            </a:pPr>
            <a:fld id="{D70DDAC0-3A77-4CED-98B9-BDE7AD127588}" type="slidenum">
              <a:rPr lang="en-US" smtClean="0"/>
              <a:pPr>
                <a:defRPr/>
              </a:pPr>
              <a:t>97</a:t>
            </a:fld>
            <a:endParaRPr lang="en-US"/>
          </a:p>
        </p:txBody>
      </p:sp>
      <p:pic>
        <p:nvPicPr>
          <p:cNvPr id="283651" name="Picture 2" descr="http://cdblog.centraldesktop.com/Workspace%20Toolkit.jpg"/>
          <p:cNvPicPr>
            <a:picLocks noChangeAspect="1" noChangeArrowheads="1"/>
          </p:cNvPicPr>
          <p:nvPr/>
        </p:nvPicPr>
        <p:blipFill>
          <a:blip r:embed="rId9" cstate="print"/>
          <a:srcRect/>
          <a:stretch>
            <a:fillRect/>
          </a:stretch>
        </p:blipFill>
        <p:spPr bwMode="auto">
          <a:xfrm>
            <a:off x="7848600" y="228600"/>
            <a:ext cx="1093788"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
      <a:dk1>
        <a:sysClr val="windowText" lastClr="000000"/>
      </a:dk1>
      <a:lt1>
        <a:sysClr val="window" lastClr="FFFFFF"/>
      </a:lt1>
      <a:dk2>
        <a:srgbClr val="323232"/>
      </a:dk2>
      <a:lt2>
        <a:srgbClr val="E3DED1"/>
      </a:lt2>
      <a:accent1>
        <a:srgbClr val="9F2936"/>
      </a:accent1>
      <a:accent2>
        <a:srgbClr val="323232"/>
      </a:accent2>
      <a:accent3>
        <a:srgbClr val="0D2C3E"/>
      </a:accent3>
      <a:accent4>
        <a:srgbClr val="4F141B"/>
      </a:accent4>
      <a:accent5>
        <a:srgbClr val="604878"/>
      </a:accent5>
      <a:accent6>
        <a:srgbClr val="C19859"/>
      </a:accent6>
      <a:hlink>
        <a:srgbClr val="9F2936"/>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1_Aspect">
  <a:themeElements>
    <a:clrScheme name="1_Aspect 1">
      <a:dk1>
        <a:srgbClr val="000000"/>
      </a:dk1>
      <a:lt1>
        <a:srgbClr val="FFFFFF"/>
      </a:lt1>
      <a:dk2>
        <a:srgbClr val="323232"/>
      </a:dk2>
      <a:lt2>
        <a:srgbClr val="E3DED1"/>
      </a:lt2>
      <a:accent1>
        <a:srgbClr val="9F2936"/>
      </a:accent1>
      <a:accent2>
        <a:srgbClr val="323232"/>
      </a:accent2>
      <a:accent3>
        <a:srgbClr val="FFFFFF"/>
      </a:accent3>
      <a:accent4>
        <a:srgbClr val="000000"/>
      </a:accent4>
      <a:accent5>
        <a:srgbClr val="CDACAE"/>
      </a:accent5>
      <a:accent6>
        <a:srgbClr val="2C2C2C"/>
      </a:accent6>
      <a:hlink>
        <a:srgbClr val="9F2936"/>
      </a:hlink>
      <a:folHlink>
        <a:srgbClr val="B26B02"/>
      </a:folHlink>
    </a:clrScheme>
    <a:fontScheme name="1_Aspect">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spect 1">
        <a:dk1>
          <a:srgbClr val="000000"/>
        </a:dk1>
        <a:lt1>
          <a:srgbClr val="FFFFFF"/>
        </a:lt1>
        <a:dk2>
          <a:srgbClr val="323232"/>
        </a:dk2>
        <a:lt2>
          <a:srgbClr val="E3DED1"/>
        </a:lt2>
        <a:accent1>
          <a:srgbClr val="9F2936"/>
        </a:accent1>
        <a:accent2>
          <a:srgbClr val="323232"/>
        </a:accent2>
        <a:accent3>
          <a:srgbClr val="FFFFFF"/>
        </a:accent3>
        <a:accent4>
          <a:srgbClr val="000000"/>
        </a:accent4>
        <a:accent5>
          <a:srgbClr val="CDACAE"/>
        </a:accent5>
        <a:accent6>
          <a:srgbClr val="2C2C2C"/>
        </a:accent6>
        <a:hlink>
          <a:srgbClr val="9F2936"/>
        </a:hlink>
        <a:folHlink>
          <a:srgbClr val="B26B0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0</TotalTime>
  <Words>6941</Words>
  <Application>Microsoft Office PowerPoint</Application>
  <PresentationFormat>On-screen Show (4:3)</PresentationFormat>
  <Paragraphs>842</Paragraphs>
  <Slides>97</Slides>
  <Notes>26</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97</vt:i4>
      </vt:variant>
    </vt:vector>
  </HeadingPairs>
  <TitlesOfParts>
    <vt:vector size="101" baseType="lpstr">
      <vt:lpstr>Aspect</vt:lpstr>
      <vt:lpstr>1_Aspect</vt:lpstr>
      <vt:lpstr>Worksheet</vt:lpstr>
      <vt:lpstr>Chart</vt:lpstr>
      <vt:lpstr>Guidance to Integrating Affordable Care Act, National HIV/AIDS Strategy, and Ryan White</vt:lpstr>
      <vt:lpstr>Section I – Setting the Stage</vt:lpstr>
      <vt:lpstr>Section I – Setting the Stage</vt:lpstr>
      <vt:lpstr>Setting the Stage</vt:lpstr>
      <vt:lpstr>Your Presenter…</vt:lpstr>
      <vt:lpstr>This Slide Deck is Your Toolkit</vt:lpstr>
      <vt:lpstr>PowerPoint Presentation</vt:lpstr>
      <vt:lpstr>The Lifelong &amp; Health Care Authority Partnership</vt:lpstr>
      <vt:lpstr>Section II – National HIV/AIDS Strategy</vt:lpstr>
      <vt:lpstr>PowerPoint Presentation</vt:lpstr>
      <vt:lpstr>PowerPoint Presentation</vt:lpstr>
      <vt:lpstr>National HIV/AIDS Strategy</vt:lpstr>
      <vt:lpstr>Goals of the National HIV/AIDS Strategy</vt:lpstr>
      <vt:lpstr>Goals of the National HIV/AIDS Strategy</vt:lpstr>
      <vt:lpstr>Goals of the National HIV/AIDS Strategy</vt:lpstr>
      <vt:lpstr>Action Steps of the National HIV/AIDS Strategy</vt:lpstr>
      <vt:lpstr>Action Steps of the National HIV/AIDS Strategy</vt:lpstr>
      <vt:lpstr>Action Steps  of the National HIV/AIDS Strategy</vt:lpstr>
      <vt:lpstr>Action Steps of the National HIV/AIDS Strategy</vt:lpstr>
      <vt:lpstr>What do we do now?</vt:lpstr>
      <vt:lpstr>PowerPoint Presentation</vt:lpstr>
      <vt:lpstr>Modified Care Cascade - Estimate of Viral Load Suppression in WA (10/10)</vt:lpstr>
      <vt:lpstr>HIV TREATMENT AS PREVENTION – WHERE ARE WE NOW? (Seattle Metro)</vt:lpstr>
      <vt:lpstr>Awareness of Serostatus Among People with HIV: Estimates of Transmission </vt:lpstr>
      <vt:lpstr>PowerPoint Presentation</vt:lpstr>
      <vt:lpstr>PowerPoint Presentation</vt:lpstr>
      <vt:lpstr>What is Combination Prevention?</vt:lpstr>
      <vt:lpstr>PowerPoint Presentation</vt:lpstr>
      <vt:lpstr>What Does Health Care Reform Mean  for Ryan White Clients?</vt:lpstr>
      <vt:lpstr>What Does Health Care Reform Mean for Ryan White Providers?</vt:lpstr>
      <vt:lpstr>PowerPoint Presentation</vt:lpstr>
      <vt:lpstr>Four Buckets of the New Coverage Continuum</vt:lpstr>
      <vt:lpstr>PowerPoint Presentation</vt:lpstr>
      <vt:lpstr>PowerPoint Presentation</vt:lpstr>
      <vt:lpstr>PowerPoint Presentation</vt:lpstr>
      <vt:lpstr>PowerPoint Presentation</vt:lpstr>
      <vt:lpstr>High Risk Insurance Pools</vt:lpstr>
      <vt:lpstr>Pre-Existing Condition Insurance Plans</vt:lpstr>
      <vt:lpstr>Washington State’s Starting Place (HIV/AIDS)</vt:lpstr>
      <vt:lpstr>Four Buckets of the New Coverage Continuum</vt:lpstr>
      <vt:lpstr>PowerPoint Presentation</vt:lpstr>
      <vt:lpstr>State-Level Control</vt:lpstr>
      <vt:lpstr>PowerPoint Presentation</vt:lpstr>
      <vt:lpstr>Section III - Medicaid</vt:lpstr>
      <vt:lpstr>Section III: Standard Medicaid </vt:lpstr>
      <vt:lpstr>Medicaid Managed Care</vt:lpstr>
      <vt:lpstr>Managed Care Organizations (MCOs)</vt:lpstr>
      <vt:lpstr>What Is Medicaid?</vt:lpstr>
      <vt:lpstr>PowerPoint Presentation</vt:lpstr>
      <vt:lpstr>This map represents state and finds that currently, about half of states cover routine screening under their Medicaid programs. The CDC recommends routine HIV screening for all patients between the ages of 13 and 64, but routine screening is currently an optional Medicaid benefit, which states may choose to cover.  </vt:lpstr>
      <vt:lpstr>Who Pays for Medicaid?</vt:lpstr>
      <vt:lpstr>Section IV – Medicaid Expansion</vt:lpstr>
      <vt:lpstr>Part I: How Does Medicaid Expansion  Prevent the Transmission of HIV?</vt:lpstr>
      <vt:lpstr>  Overview of the Supreme Court Decision</vt:lpstr>
      <vt:lpstr>The Decision’s Implications for Medicaid</vt:lpstr>
      <vt:lpstr>Medicaid Modernization*: Making Coverage Accessible</vt:lpstr>
      <vt:lpstr>New Adults Receive Medicaid Benchmark </vt:lpstr>
      <vt:lpstr>10 Categorical Essential Health Benefits</vt:lpstr>
      <vt:lpstr>PowerPoint Presentation</vt:lpstr>
      <vt:lpstr>PowerPoint Presentation</vt:lpstr>
      <vt:lpstr>PowerPoint Presentation</vt:lpstr>
      <vt:lpstr>PowerPoint Presentation</vt:lpstr>
      <vt:lpstr>Section IV: Medicaid Expansion (cont.)</vt:lpstr>
      <vt:lpstr>Four Buckets of the New Coverage Continuum</vt:lpstr>
      <vt:lpstr>Part I: Four Buckets - WA State</vt:lpstr>
      <vt:lpstr>Post Implementation of the Affordable Care Act (ACA): Subsidized Coverage Landscape in Washington</vt:lpstr>
      <vt:lpstr>PowerPoint Presentation</vt:lpstr>
      <vt:lpstr>PowerPoint Presentation</vt:lpstr>
      <vt:lpstr>PowerPoint Presentation</vt:lpstr>
      <vt:lpstr>PowerPoint Presentation</vt:lpstr>
      <vt:lpstr>Section V – Health Homes</vt:lpstr>
      <vt:lpstr>PowerPoint Presentation</vt:lpstr>
      <vt:lpstr>Health Homes Definition</vt:lpstr>
      <vt:lpstr>Health Homes Under MCO Contracts</vt:lpstr>
      <vt:lpstr>Service Needs Overlap for High Risk/High Cost Beneficiaries Eligible for Medicare &amp; Medicaid</vt:lpstr>
      <vt:lpstr>Service Needs for High Risk/High Cost Medicaid-Only Beneficiaries Overlap</vt:lpstr>
      <vt:lpstr>Eligibility Calculation for Health Homes</vt:lpstr>
      <vt:lpstr>Washington State Health Home Model</vt:lpstr>
      <vt:lpstr>Section VI – Health Benefit Exchange</vt:lpstr>
      <vt:lpstr>Washington is a Leader State: Establishing Exchange</vt:lpstr>
      <vt:lpstr>Washington is a Leading State in the Process of Securing  $178M for Exchange Establishment &amp; Medicaid Eligibility Systems</vt:lpstr>
      <vt:lpstr>Building the Exchange</vt:lpstr>
      <vt:lpstr>Opportunities in Your State</vt:lpstr>
      <vt:lpstr>AIDS-Service Organizations May Consider Broadening of Mission</vt:lpstr>
      <vt:lpstr>PowerPoint Presentation</vt:lpstr>
      <vt:lpstr>Section VII – CASE STUDIES</vt:lpstr>
      <vt:lpstr>PowerPoint Presentation</vt:lpstr>
      <vt:lpstr>PowerPoint Presentation</vt:lpstr>
      <vt:lpstr>Case Study: Sylvia (hypothetical)</vt:lpstr>
      <vt:lpstr>Case Study: Sylvia (hypothetical) WA State</vt:lpstr>
      <vt:lpstr>Case Study: Glen (hypothetical)</vt:lpstr>
      <vt:lpstr>Case Study: Marie and Sam (hypothetical)</vt:lpstr>
      <vt:lpstr>Case Study: Joe (hypothetical)</vt:lpstr>
      <vt:lpstr>Post Implementation of the ACA: Remaining Uninsured</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Medicaid  to Prevent HIV</dc:title>
  <dc:creator/>
  <cp:lastModifiedBy/>
  <cp:revision>10</cp:revision>
  <dcterms:created xsi:type="dcterms:W3CDTF">2012-09-26T04:37:30Z</dcterms:created>
  <dcterms:modified xsi:type="dcterms:W3CDTF">2012-10-31T22:57:04Z</dcterms:modified>
</cp:coreProperties>
</file>