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90" r:id="rId5"/>
    <p:sldId id="291" r:id="rId6"/>
    <p:sldId id="289" r:id="rId7"/>
    <p:sldId id="259" r:id="rId8"/>
    <p:sldId id="274" r:id="rId9"/>
    <p:sldId id="276" r:id="rId10"/>
    <p:sldId id="261" r:id="rId11"/>
    <p:sldId id="262" r:id="rId12"/>
    <p:sldId id="264" r:id="rId13"/>
    <p:sldId id="283" r:id="rId14"/>
    <p:sldId id="265" r:id="rId15"/>
    <p:sldId id="266" r:id="rId16"/>
    <p:sldId id="284" r:id="rId17"/>
    <p:sldId id="285" r:id="rId18"/>
    <p:sldId id="267" r:id="rId19"/>
    <p:sldId id="286" r:id="rId20"/>
    <p:sldId id="279" r:id="rId21"/>
    <p:sldId id="277" r:id="rId22"/>
    <p:sldId id="281" r:id="rId23"/>
    <p:sldId id="282" r:id="rId24"/>
    <p:sldId id="287" r:id="rId25"/>
    <p:sldId id="288" r:id="rId26"/>
    <p:sldId id="268" r:id="rId27"/>
    <p:sldId id="269" r:id="rId28"/>
    <p:sldId id="260" r:id="rId29"/>
    <p:sldId id="292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8" autoAdjust="0"/>
    <p:restoredTop sz="89175" autoAdjust="0"/>
  </p:normalViewPr>
  <p:slideViewPr>
    <p:cSldViewPr>
      <p:cViewPr varScale="1">
        <p:scale>
          <a:sx n="76" d="100"/>
          <a:sy n="76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B5868-F0E8-487A-A012-54F185A9CE4A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B16569A-A09C-4618-A347-56F8C1AE3196}">
      <dgm:prSet phldrT="[Text]" custT="1"/>
      <dgm:spPr/>
      <dgm:t>
        <a:bodyPr/>
        <a:lstStyle/>
        <a:p>
          <a:r>
            <a:rPr lang="en-US" sz="2800" dirty="0" smtClean="0"/>
            <a:t>Demographic </a:t>
          </a:r>
          <a:endParaRPr lang="en-US" sz="1600" dirty="0"/>
        </a:p>
      </dgm:t>
    </dgm:pt>
    <dgm:pt modelId="{E8048FBC-E437-4156-86F1-C69841A8613D}" type="parTrans" cxnId="{B5B72E26-EE39-4AD2-BDE1-05B613AD27A0}">
      <dgm:prSet/>
      <dgm:spPr/>
      <dgm:t>
        <a:bodyPr/>
        <a:lstStyle/>
        <a:p>
          <a:endParaRPr lang="en-US"/>
        </a:p>
      </dgm:t>
    </dgm:pt>
    <dgm:pt modelId="{EDD37234-1717-48A1-A290-D8558DED184A}" type="sibTrans" cxnId="{B5B72E26-EE39-4AD2-BDE1-05B613AD27A0}">
      <dgm:prSet/>
      <dgm:spPr/>
      <dgm:t>
        <a:bodyPr/>
        <a:lstStyle/>
        <a:p>
          <a:endParaRPr lang="en-US"/>
        </a:p>
      </dgm:t>
    </dgm:pt>
    <dgm:pt modelId="{660E96D6-0AF5-4C39-9092-E0F1BEE1AF41}">
      <dgm:prSet phldrT="[Text]"/>
      <dgm:spPr/>
      <dgm:t>
        <a:bodyPr/>
        <a:lstStyle/>
        <a:p>
          <a:r>
            <a:rPr lang="en-US" dirty="0" smtClean="0"/>
            <a:t>All patients received at least one RW funded Core or Support Services </a:t>
          </a:r>
          <a:endParaRPr lang="en-US" dirty="0"/>
        </a:p>
      </dgm:t>
    </dgm:pt>
    <dgm:pt modelId="{8AA84DB9-88EB-4147-AA7D-8E1F2433665D}" type="parTrans" cxnId="{B479F8DF-18D7-432C-939E-81DD10C18A38}">
      <dgm:prSet/>
      <dgm:spPr/>
      <dgm:t>
        <a:bodyPr/>
        <a:lstStyle/>
        <a:p>
          <a:endParaRPr lang="en-US"/>
        </a:p>
      </dgm:t>
    </dgm:pt>
    <dgm:pt modelId="{7D3203BB-7078-45D7-A806-E495495988F3}" type="sibTrans" cxnId="{B479F8DF-18D7-432C-939E-81DD10C18A38}">
      <dgm:prSet/>
      <dgm:spPr/>
      <dgm:t>
        <a:bodyPr/>
        <a:lstStyle/>
        <a:p>
          <a:endParaRPr lang="en-US"/>
        </a:p>
      </dgm:t>
    </dgm:pt>
    <dgm:pt modelId="{CF55871A-2F26-441C-A83D-76F02B1822CF}">
      <dgm:prSet phldrT="[Text]" custT="1"/>
      <dgm:spPr/>
      <dgm:t>
        <a:bodyPr/>
        <a:lstStyle/>
        <a:p>
          <a:r>
            <a:rPr lang="en-US" sz="3200" dirty="0" smtClean="0"/>
            <a:t>Encounter</a:t>
          </a:r>
          <a:endParaRPr lang="en-US" sz="3200" dirty="0"/>
        </a:p>
      </dgm:t>
    </dgm:pt>
    <dgm:pt modelId="{00ACAABF-9C16-4AA6-A5C0-504D0B2089A5}" type="parTrans" cxnId="{A85885E6-A61E-499D-AE3D-34B6C63F55D1}">
      <dgm:prSet/>
      <dgm:spPr/>
      <dgm:t>
        <a:bodyPr/>
        <a:lstStyle/>
        <a:p>
          <a:endParaRPr lang="en-US"/>
        </a:p>
      </dgm:t>
    </dgm:pt>
    <dgm:pt modelId="{3FB631C8-4F44-401F-ABAF-711CD803F82D}" type="sibTrans" cxnId="{A85885E6-A61E-499D-AE3D-34B6C63F55D1}">
      <dgm:prSet/>
      <dgm:spPr/>
      <dgm:t>
        <a:bodyPr/>
        <a:lstStyle/>
        <a:p>
          <a:endParaRPr lang="en-US"/>
        </a:p>
      </dgm:t>
    </dgm:pt>
    <dgm:pt modelId="{B8B738FA-C55F-4635-94C4-5919F4867DD8}">
      <dgm:prSet phldrT="[Text]"/>
      <dgm:spPr/>
      <dgm:t>
        <a:bodyPr/>
        <a:lstStyle/>
        <a:p>
          <a:r>
            <a:rPr lang="en-US" dirty="0" smtClean="0"/>
            <a:t>All RW funded Core and Support Services</a:t>
          </a:r>
          <a:endParaRPr lang="en-US" dirty="0"/>
        </a:p>
      </dgm:t>
    </dgm:pt>
    <dgm:pt modelId="{9A01C438-CA85-43D0-BF20-9F5267841A1F}" type="parTrans" cxnId="{283F12A2-403B-4BC7-994A-0F836BD7496D}">
      <dgm:prSet/>
      <dgm:spPr/>
      <dgm:t>
        <a:bodyPr/>
        <a:lstStyle/>
        <a:p>
          <a:endParaRPr lang="en-US"/>
        </a:p>
      </dgm:t>
    </dgm:pt>
    <dgm:pt modelId="{DB3B0552-428F-4D41-AADA-FC1E51194321}" type="sibTrans" cxnId="{283F12A2-403B-4BC7-994A-0F836BD7496D}">
      <dgm:prSet/>
      <dgm:spPr/>
      <dgm:t>
        <a:bodyPr/>
        <a:lstStyle/>
        <a:p>
          <a:endParaRPr lang="en-US"/>
        </a:p>
      </dgm:t>
    </dgm:pt>
    <dgm:pt modelId="{803C0031-59CB-4F8E-B8E9-790FCD00650F}">
      <dgm:prSet phldrT="[Text]" custT="1"/>
      <dgm:spPr/>
      <dgm:t>
        <a:bodyPr/>
        <a:lstStyle/>
        <a:p>
          <a:r>
            <a:rPr lang="en-US" sz="3200" dirty="0" smtClean="0"/>
            <a:t>Clinical Info, </a:t>
          </a:r>
          <a:endParaRPr lang="en-US" sz="3200" dirty="0"/>
        </a:p>
      </dgm:t>
    </dgm:pt>
    <dgm:pt modelId="{9E8A8C1A-2EAC-4A43-9529-321DE3CC0A6A}" type="parTrans" cxnId="{F47AABEA-53C5-42EE-9159-A8061CA0F4E1}">
      <dgm:prSet/>
      <dgm:spPr/>
      <dgm:t>
        <a:bodyPr/>
        <a:lstStyle/>
        <a:p>
          <a:endParaRPr lang="en-US"/>
        </a:p>
      </dgm:t>
    </dgm:pt>
    <dgm:pt modelId="{35629872-CCFB-4357-8E84-13B4F5D3339C}" type="sibTrans" cxnId="{F47AABEA-53C5-42EE-9159-A8061CA0F4E1}">
      <dgm:prSet/>
      <dgm:spPr/>
      <dgm:t>
        <a:bodyPr/>
        <a:lstStyle/>
        <a:p>
          <a:endParaRPr lang="en-US"/>
        </a:p>
      </dgm:t>
    </dgm:pt>
    <dgm:pt modelId="{40E90839-B387-4114-9E3D-EE5691F93E87}">
      <dgm:prSet phldrT="[Text]"/>
      <dgm:spPr/>
      <dgm:t>
        <a:bodyPr/>
        <a:lstStyle/>
        <a:p>
          <a:r>
            <a:rPr lang="en-US" dirty="0" smtClean="0"/>
            <a:t>All patients received RW funded outpatient medical care</a:t>
          </a:r>
          <a:endParaRPr lang="en-US" dirty="0"/>
        </a:p>
      </dgm:t>
    </dgm:pt>
    <dgm:pt modelId="{C6C468FF-EBD2-427C-A0CD-86C2287162F1}" type="parTrans" cxnId="{36CA1ACE-566C-4B99-9883-17B45738B141}">
      <dgm:prSet/>
      <dgm:spPr/>
      <dgm:t>
        <a:bodyPr/>
        <a:lstStyle/>
        <a:p>
          <a:endParaRPr lang="en-US"/>
        </a:p>
      </dgm:t>
    </dgm:pt>
    <dgm:pt modelId="{99021C08-96BD-4662-94C1-A024F4A81686}" type="sibTrans" cxnId="{36CA1ACE-566C-4B99-9883-17B45738B141}">
      <dgm:prSet/>
      <dgm:spPr/>
      <dgm:t>
        <a:bodyPr/>
        <a:lstStyle/>
        <a:p>
          <a:endParaRPr lang="en-US"/>
        </a:p>
      </dgm:t>
    </dgm:pt>
    <dgm:pt modelId="{5E77BC00-8EF4-47A7-B121-41F1CBBDDDD7}" type="pres">
      <dgm:prSet presAssocID="{D95B5868-F0E8-487A-A012-54F185A9CE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5CD96-035C-478F-AE3B-9B146C37EA97}" type="pres">
      <dgm:prSet presAssocID="{9B16569A-A09C-4618-A347-56F8C1AE3196}" presName="composite" presStyleCnt="0"/>
      <dgm:spPr/>
    </dgm:pt>
    <dgm:pt modelId="{E444DED9-6F7D-4692-9A35-37954DC31EA2}" type="pres">
      <dgm:prSet presAssocID="{9B16569A-A09C-4618-A347-56F8C1AE3196}" presName="parentText" presStyleLbl="alignNode1" presStyleIdx="0" presStyleCnt="3" custScaleX="233894" custLinFactNeighborX="-2282" custLinFactNeighborY="52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366AF-60E6-4692-886A-03E257D3CAE1}" type="pres">
      <dgm:prSet presAssocID="{9B16569A-A09C-4618-A347-56F8C1AE3196}" presName="descendantText" presStyleLbl="alignAcc1" presStyleIdx="0" presStyleCnt="3" custScaleX="80031" custScaleY="100000" custLinFactNeighborX="3056" custLinFactNeighborY="6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95CDF-A5FD-4645-90E0-416E688E92AC}" type="pres">
      <dgm:prSet presAssocID="{EDD37234-1717-48A1-A290-D8558DED184A}" presName="sp" presStyleCnt="0"/>
      <dgm:spPr/>
    </dgm:pt>
    <dgm:pt modelId="{87D052A1-B857-4BEF-AF8B-E16D9E7F7ABF}" type="pres">
      <dgm:prSet presAssocID="{CF55871A-2F26-441C-A83D-76F02B1822CF}" presName="composite" presStyleCnt="0"/>
      <dgm:spPr/>
    </dgm:pt>
    <dgm:pt modelId="{EC74EB42-FBD7-4364-9A03-E14F54080FC4}" type="pres">
      <dgm:prSet presAssocID="{CF55871A-2F26-441C-A83D-76F02B1822CF}" presName="parentText" presStyleLbl="alignNode1" presStyleIdx="1" presStyleCnt="3" custScaleX="2338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789A7-EB4B-4EEB-9C17-FBA8E60CE5C4}" type="pres">
      <dgm:prSet presAssocID="{CF55871A-2F26-441C-A83D-76F02B1822CF}" presName="descendantText" presStyleLbl="alignAcc1" presStyleIdx="1" presStyleCnt="3" custScaleX="80031" custScaleY="100000" custLinFactNeighborX="3056" custLinFactNeighborY="6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D8FB-D58C-4019-907C-47C7CA10DDAD}" type="pres">
      <dgm:prSet presAssocID="{3FB631C8-4F44-401F-ABAF-711CD803F82D}" presName="sp" presStyleCnt="0"/>
      <dgm:spPr/>
    </dgm:pt>
    <dgm:pt modelId="{63D3268B-EEE6-4AF2-B3B0-5BF7C22BCBED}" type="pres">
      <dgm:prSet presAssocID="{803C0031-59CB-4F8E-B8E9-790FCD00650F}" presName="composite" presStyleCnt="0"/>
      <dgm:spPr/>
    </dgm:pt>
    <dgm:pt modelId="{7B86F949-A411-4995-B2F6-8FBC396B1576}" type="pres">
      <dgm:prSet presAssocID="{803C0031-59CB-4F8E-B8E9-790FCD00650F}" presName="parentText" presStyleLbl="alignNode1" presStyleIdx="2" presStyleCnt="3" custScaleX="2338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B7D19-1E2A-45FB-AD4F-5E4E41D693F5}" type="pres">
      <dgm:prSet presAssocID="{803C0031-59CB-4F8E-B8E9-790FCD00650F}" presName="descendantText" presStyleLbl="alignAcc1" presStyleIdx="2" presStyleCnt="3" custScaleX="80031" custScaleY="100000" custLinFactNeighborX="3056" custLinFactNeighborY="6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3F12A2-403B-4BC7-994A-0F836BD7496D}" srcId="{CF55871A-2F26-441C-A83D-76F02B1822CF}" destId="{B8B738FA-C55F-4635-94C4-5919F4867DD8}" srcOrd="0" destOrd="0" parTransId="{9A01C438-CA85-43D0-BF20-9F5267841A1F}" sibTransId="{DB3B0552-428F-4D41-AADA-FC1E51194321}"/>
    <dgm:cxn modelId="{B479F8DF-18D7-432C-939E-81DD10C18A38}" srcId="{9B16569A-A09C-4618-A347-56F8C1AE3196}" destId="{660E96D6-0AF5-4C39-9092-E0F1BEE1AF41}" srcOrd="0" destOrd="0" parTransId="{8AA84DB9-88EB-4147-AA7D-8E1F2433665D}" sibTransId="{7D3203BB-7078-45D7-A806-E495495988F3}"/>
    <dgm:cxn modelId="{B13269AF-51FF-4C66-9ECE-F0A0FE62693C}" type="presOf" srcId="{CF55871A-2F26-441C-A83D-76F02B1822CF}" destId="{EC74EB42-FBD7-4364-9A03-E14F54080FC4}" srcOrd="0" destOrd="0" presId="urn:microsoft.com/office/officeart/2005/8/layout/chevron2"/>
    <dgm:cxn modelId="{7AB37874-EE8D-4BF3-BB9E-0783AF76A2B0}" type="presOf" srcId="{D95B5868-F0E8-487A-A012-54F185A9CE4A}" destId="{5E77BC00-8EF4-47A7-B121-41F1CBBDDDD7}" srcOrd="0" destOrd="0" presId="urn:microsoft.com/office/officeart/2005/8/layout/chevron2"/>
    <dgm:cxn modelId="{36CA1ACE-566C-4B99-9883-17B45738B141}" srcId="{803C0031-59CB-4F8E-B8E9-790FCD00650F}" destId="{40E90839-B387-4114-9E3D-EE5691F93E87}" srcOrd="0" destOrd="0" parTransId="{C6C468FF-EBD2-427C-A0CD-86C2287162F1}" sibTransId="{99021C08-96BD-4662-94C1-A024F4A81686}"/>
    <dgm:cxn modelId="{F460988E-5CB3-4874-9424-DC44F11E9D5B}" type="presOf" srcId="{B8B738FA-C55F-4635-94C4-5919F4867DD8}" destId="{7E2789A7-EB4B-4EEB-9C17-FBA8E60CE5C4}" srcOrd="0" destOrd="0" presId="urn:microsoft.com/office/officeart/2005/8/layout/chevron2"/>
    <dgm:cxn modelId="{A85885E6-A61E-499D-AE3D-34B6C63F55D1}" srcId="{D95B5868-F0E8-487A-A012-54F185A9CE4A}" destId="{CF55871A-2F26-441C-A83D-76F02B1822CF}" srcOrd="1" destOrd="0" parTransId="{00ACAABF-9C16-4AA6-A5C0-504D0B2089A5}" sibTransId="{3FB631C8-4F44-401F-ABAF-711CD803F82D}"/>
    <dgm:cxn modelId="{0FA812A6-6924-44B4-9675-4834CCA5FB5C}" type="presOf" srcId="{803C0031-59CB-4F8E-B8E9-790FCD00650F}" destId="{7B86F949-A411-4995-B2F6-8FBC396B1576}" srcOrd="0" destOrd="0" presId="urn:microsoft.com/office/officeart/2005/8/layout/chevron2"/>
    <dgm:cxn modelId="{F47AABEA-53C5-42EE-9159-A8061CA0F4E1}" srcId="{D95B5868-F0E8-487A-A012-54F185A9CE4A}" destId="{803C0031-59CB-4F8E-B8E9-790FCD00650F}" srcOrd="2" destOrd="0" parTransId="{9E8A8C1A-2EAC-4A43-9529-321DE3CC0A6A}" sibTransId="{35629872-CCFB-4357-8E84-13B4F5D3339C}"/>
    <dgm:cxn modelId="{DDE7D318-DA98-478A-8212-147717111614}" type="presOf" srcId="{9B16569A-A09C-4618-A347-56F8C1AE3196}" destId="{E444DED9-6F7D-4692-9A35-37954DC31EA2}" srcOrd="0" destOrd="0" presId="urn:microsoft.com/office/officeart/2005/8/layout/chevron2"/>
    <dgm:cxn modelId="{FC42CB27-4FDC-4779-B591-89053FCE7174}" type="presOf" srcId="{660E96D6-0AF5-4C39-9092-E0F1BEE1AF41}" destId="{572366AF-60E6-4692-886A-03E257D3CAE1}" srcOrd="0" destOrd="0" presId="urn:microsoft.com/office/officeart/2005/8/layout/chevron2"/>
    <dgm:cxn modelId="{1F05090D-1951-470A-80C5-8D970F25D841}" type="presOf" srcId="{40E90839-B387-4114-9E3D-EE5691F93E87}" destId="{8A4B7D19-1E2A-45FB-AD4F-5E4E41D693F5}" srcOrd="0" destOrd="0" presId="urn:microsoft.com/office/officeart/2005/8/layout/chevron2"/>
    <dgm:cxn modelId="{B5B72E26-EE39-4AD2-BDE1-05B613AD27A0}" srcId="{D95B5868-F0E8-487A-A012-54F185A9CE4A}" destId="{9B16569A-A09C-4618-A347-56F8C1AE3196}" srcOrd="0" destOrd="0" parTransId="{E8048FBC-E437-4156-86F1-C69841A8613D}" sibTransId="{EDD37234-1717-48A1-A290-D8558DED184A}"/>
    <dgm:cxn modelId="{8101094A-C552-496A-8523-C48ED8675702}" type="presParOf" srcId="{5E77BC00-8EF4-47A7-B121-41F1CBBDDDD7}" destId="{0585CD96-035C-478F-AE3B-9B146C37EA97}" srcOrd="0" destOrd="0" presId="urn:microsoft.com/office/officeart/2005/8/layout/chevron2"/>
    <dgm:cxn modelId="{6852437B-64EF-4C18-830F-D203A77F2495}" type="presParOf" srcId="{0585CD96-035C-478F-AE3B-9B146C37EA97}" destId="{E444DED9-6F7D-4692-9A35-37954DC31EA2}" srcOrd="0" destOrd="0" presId="urn:microsoft.com/office/officeart/2005/8/layout/chevron2"/>
    <dgm:cxn modelId="{DFB3C607-D7FC-403B-9D4E-17708C3A1826}" type="presParOf" srcId="{0585CD96-035C-478F-AE3B-9B146C37EA97}" destId="{572366AF-60E6-4692-886A-03E257D3CAE1}" srcOrd="1" destOrd="0" presId="urn:microsoft.com/office/officeart/2005/8/layout/chevron2"/>
    <dgm:cxn modelId="{AFB1AC4F-C375-42B9-A53D-04E7FFC8C360}" type="presParOf" srcId="{5E77BC00-8EF4-47A7-B121-41F1CBBDDDD7}" destId="{05495CDF-A5FD-4645-90E0-416E688E92AC}" srcOrd="1" destOrd="0" presId="urn:microsoft.com/office/officeart/2005/8/layout/chevron2"/>
    <dgm:cxn modelId="{37D4C07A-899D-40D8-90BE-31A19E9DAB92}" type="presParOf" srcId="{5E77BC00-8EF4-47A7-B121-41F1CBBDDDD7}" destId="{87D052A1-B857-4BEF-AF8B-E16D9E7F7ABF}" srcOrd="2" destOrd="0" presId="urn:microsoft.com/office/officeart/2005/8/layout/chevron2"/>
    <dgm:cxn modelId="{BFF6BD45-7060-4AB9-A897-560058F0D257}" type="presParOf" srcId="{87D052A1-B857-4BEF-AF8B-E16D9E7F7ABF}" destId="{EC74EB42-FBD7-4364-9A03-E14F54080FC4}" srcOrd="0" destOrd="0" presId="urn:microsoft.com/office/officeart/2005/8/layout/chevron2"/>
    <dgm:cxn modelId="{18B2C436-A890-4D54-B4C3-3BFE0587331B}" type="presParOf" srcId="{87D052A1-B857-4BEF-AF8B-E16D9E7F7ABF}" destId="{7E2789A7-EB4B-4EEB-9C17-FBA8E60CE5C4}" srcOrd="1" destOrd="0" presId="urn:microsoft.com/office/officeart/2005/8/layout/chevron2"/>
    <dgm:cxn modelId="{FBFFCA7B-3FE5-439E-8314-D4CB1556D321}" type="presParOf" srcId="{5E77BC00-8EF4-47A7-B121-41F1CBBDDDD7}" destId="{E6FFD8FB-D58C-4019-907C-47C7CA10DDAD}" srcOrd="3" destOrd="0" presId="urn:microsoft.com/office/officeart/2005/8/layout/chevron2"/>
    <dgm:cxn modelId="{22B57180-4033-4B6B-8D2C-F9AF2A1B0443}" type="presParOf" srcId="{5E77BC00-8EF4-47A7-B121-41F1CBBDDDD7}" destId="{63D3268B-EEE6-4AF2-B3B0-5BF7C22BCBED}" srcOrd="4" destOrd="0" presId="urn:microsoft.com/office/officeart/2005/8/layout/chevron2"/>
    <dgm:cxn modelId="{0711594E-6A7A-4702-87C0-95A8EE733619}" type="presParOf" srcId="{63D3268B-EEE6-4AF2-B3B0-5BF7C22BCBED}" destId="{7B86F949-A411-4995-B2F6-8FBC396B1576}" srcOrd="0" destOrd="0" presId="urn:microsoft.com/office/officeart/2005/8/layout/chevron2"/>
    <dgm:cxn modelId="{714F0B2D-8249-4CCA-9804-5EE878A26147}" type="presParOf" srcId="{63D3268B-EEE6-4AF2-B3B0-5BF7C22BCBED}" destId="{8A4B7D19-1E2A-45FB-AD4F-5E4E41D693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4DED9-6F7D-4692-9A35-37954DC31EA2}">
      <dsp:nvSpPr>
        <dsp:cNvPr id="0" name=""/>
        <dsp:cNvSpPr/>
      </dsp:nvSpPr>
      <dsp:spPr>
        <a:xfrm rot="5400000">
          <a:off x="742374" y="-361377"/>
          <a:ext cx="1373308" cy="2248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Demographic </a:t>
          </a:r>
          <a:endParaRPr lang="en-US" sz="1600" kern="1200" dirty="0"/>
        </a:p>
      </dsp:txBody>
      <dsp:txXfrm rot="-5400000">
        <a:off x="304798" y="76199"/>
        <a:ext cx="2248460" cy="1373308"/>
      </dsp:txXfrm>
    </dsp:sp>
    <dsp:sp modelId="{572366AF-60E6-4692-886A-03E257D3CAE1}">
      <dsp:nvSpPr>
        <dsp:cNvPr id="0" name=""/>
        <dsp:cNvSpPr/>
      </dsp:nvSpPr>
      <dsp:spPr>
        <a:xfrm rot="5400000">
          <a:off x="4914744" y="-2079391"/>
          <a:ext cx="893119" cy="5173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patients received at least one RW funded Core or Support Services </a:t>
          </a:r>
          <a:endParaRPr lang="en-US" sz="2400" kern="1200" dirty="0"/>
        </a:p>
      </dsp:txBody>
      <dsp:txXfrm rot="-5400000">
        <a:off x="2774596" y="104355"/>
        <a:ext cx="5129817" cy="805923"/>
      </dsp:txXfrm>
    </dsp:sp>
    <dsp:sp modelId="{EC74EB42-FBD7-4364-9A03-E14F54080FC4}">
      <dsp:nvSpPr>
        <dsp:cNvPr id="0" name=""/>
        <dsp:cNvSpPr/>
      </dsp:nvSpPr>
      <dsp:spPr>
        <a:xfrm rot="5400000">
          <a:off x="764312" y="742669"/>
          <a:ext cx="1373308" cy="2248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Encounter</a:t>
          </a:r>
          <a:endParaRPr lang="en-US" sz="3200" kern="1200" dirty="0"/>
        </a:p>
      </dsp:txBody>
      <dsp:txXfrm rot="-5400000">
        <a:off x="326736" y="1180245"/>
        <a:ext cx="2248460" cy="1373308"/>
      </dsp:txXfrm>
    </dsp:sp>
    <dsp:sp modelId="{7E2789A7-EB4B-4EEB-9C17-FBA8E60CE5C4}">
      <dsp:nvSpPr>
        <dsp:cNvPr id="0" name=""/>
        <dsp:cNvSpPr/>
      </dsp:nvSpPr>
      <dsp:spPr>
        <a:xfrm rot="5400000">
          <a:off x="4914978" y="-903372"/>
          <a:ext cx="892650" cy="5173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RW funded Core and Support Services</a:t>
          </a:r>
          <a:endParaRPr lang="en-US" sz="2400" kern="1200" dirty="0"/>
        </a:p>
      </dsp:txBody>
      <dsp:txXfrm rot="-5400000">
        <a:off x="2774596" y="1280586"/>
        <a:ext cx="5129839" cy="805498"/>
      </dsp:txXfrm>
    </dsp:sp>
    <dsp:sp modelId="{7B86F949-A411-4995-B2F6-8FBC396B1576}">
      <dsp:nvSpPr>
        <dsp:cNvPr id="0" name=""/>
        <dsp:cNvSpPr/>
      </dsp:nvSpPr>
      <dsp:spPr>
        <a:xfrm rot="5400000">
          <a:off x="764312" y="1918952"/>
          <a:ext cx="1373308" cy="22484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Clinical Info, </a:t>
          </a:r>
          <a:endParaRPr lang="en-US" sz="3200" kern="1200" dirty="0"/>
        </a:p>
      </dsp:txBody>
      <dsp:txXfrm rot="-5400000">
        <a:off x="326736" y="2356528"/>
        <a:ext cx="2248460" cy="1373308"/>
      </dsp:txXfrm>
    </dsp:sp>
    <dsp:sp modelId="{8A4B7D19-1E2A-45FB-AD4F-5E4E41D693F5}">
      <dsp:nvSpPr>
        <dsp:cNvPr id="0" name=""/>
        <dsp:cNvSpPr/>
      </dsp:nvSpPr>
      <dsp:spPr>
        <a:xfrm rot="5400000">
          <a:off x="4914978" y="272910"/>
          <a:ext cx="892650" cy="5173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patients received RW funded outpatient medical care</a:t>
          </a:r>
          <a:endParaRPr lang="en-US" sz="2400" kern="1200" dirty="0"/>
        </a:p>
      </dsp:txBody>
      <dsp:txXfrm rot="-5400000">
        <a:off x="2774596" y="2456868"/>
        <a:ext cx="5129839" cy="80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C6979F-84D5-4402-9827-795AD9CAF5E5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FD10BA-93FC-4B2C-A33D-5053781DB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6A0F0A-4FE0-4892-83B2-DE27162F3207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E7947B-CA1C-4E41-AA7F-8E3F82555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E895EE-53F6-40A0-8C8E-B5682E9468D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Starting from 2009, all Ryan White Grantees and Providers are required to submitted RSRs, the Ryan White HIV/AIDS Program Services Report. RSR has three components: the grantee report, the provider report and the provider client level data report. If a Ryan White provider provide any Ryan White Core or Support services, if you are not except, you are required to submit the client level data.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For data collection and management purpose, client level data are further divided into through pockets: Demographic, service encounters, and clinical information.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39590-05E4-41B0-AF8F-3599A7344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Starting from 2009, all Ryan White Grantees and Providers are required to submitted RSRs, the Ryan White HIV/AIDS Program Services Report. RSR has three components: the grantee report, the provider report and the provider client level data report. If a Ryan White provider provide any Ryan White Core or Support services, if you are not except, you are required to submit the client level data.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For data collection and management purpose, client level data are further divided into through pockets: Demographic, service encounters, and clinical information.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FF51E-560E-4C90-A0AA-CF1A46D998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D27FCB-20BA-49DA-93B5-FDCD00E76C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C841D-F648-4087-9134-1619C57148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4014C6-B4FD-4C0F-BF68-D6D9C42D44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EC930-A805-4618-B37B-2D595AF42A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A6D0E8-F3CF-4248-BF10-A3FC955E8C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F2274C-127A-4DB0-A5E7-1843E45A30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A3634-759D-4BFD-9566-7B9BF1DC328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05911D-DD57-420F-BE51-1C705917A5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02DE62-2D74-4FF2-8A32-8B196D73F5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1D1F26-28DF-4676-BFAD-0FCC2A2D8D0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4C125A-0799-4F02-818B-1876CB959B1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B013F8-DB10-4759-841D-F27C16D889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F0F759-E65F-44DC-B33E-E65C8FA78F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C6E50-3276-499E-AE9D-BEFBF37831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B0EFE-11A5-485C-9435-1B4FAF0944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AA134-EB71-4E91-A360-8D6C6D3E45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81861-4917-4072-9CC4-CE05096DFC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ID Clinic and Arthur Ashe Program – 1900 active patients in last 12 months</a:t>
            </a:r>
          </a:p>
          <a:p>
            <a:r>
              <a:rPr lang="en-US" smtClean="0"/>
              <a:t>Telemedicine - ?</a:t>
            </a:r>
          </a:p>
          <a:p>
            <a:endParaRPr lang="en-US" smtClean="0"/>
          </a:p>
          <a:p>
            <a:r>
              <a:rPr lang="en-US" smtClean="0"/>
              <a:t>VJH – 230</a:t>
            </a:r>
          </a:p>
          <a:p>
            <a:endParaRPr lang="en-US" smtClean="0"/>
          </a:p>
          <a:p>
            <a:r>
              <a:rPr lang="en-US" smtClean="0"/>
              <a:t>PHCA- 210</a:t>
            </a:r>
          </a:p>
          <a:p>
            <a:endParaRPr lang="en-US" smtClean="0"/>
          </a:p>
          <a:p>
            <a:r>
              <a:rPr lang="en-US" smtClean="0"/>
              <a:t>CO- 150</a:t>
            </a:r>
          </a:p>
          <a:p>
            <a:endParaRPr lang="en-US" smtClean="0"/>
          </a:p>
          <a:p>
            <a:r>
              <a:rPr lang="en-US" smtClean="0"/>
              <a:t>Differing patient data management systems (some with EMR, some paper format)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181E95-AFCB-4EE3-A3B6-3D3E368D9B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A0B18-DB95-4740-8C07-58566A89C7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EF5BA-9E24-428F-B4C2-E9A1DC8D54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A36807-B507-486E-9B1E-E85E9ABC54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5C770-3672-4001-A16D-DB3BACB44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B23CB-9291-42EC-AD5B-D421CBA70E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3E2E-0B73-441B-9237-5CB1D00FC2EA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D6E5-772F-4BCE-8C17-8D0EA5396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B644-EF12-4E56-92A2-414D7951F4BC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D02F0-43BD-4365-BA6B-FDF919016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A07D-5D52-4EC9-BFA7-F0C91362F38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6A15-7DBB-481D-9A72-42AF79B9A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8F2E-89DA-462F-B53B-2B5C8BCFBAA4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08E9-80EB-4998-85FB-5888C01F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D988-A83A-480B-BC03-3F9EFB41D475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5621-D492-43E1-8A2A-A8CABDA3A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F7978-85E6-47CF-9AC2-25EE326414C8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5973C-BD7C-47F7-A893-F439F1865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B6705-0283-45E5-81AD-3D321262A2C1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087F-507D-4B9C-8D74-939FCF4A8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63D4-5549-49E9-ABA9-B81616B51907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A916-B84C-4344-84CC-9FA9AD8E9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4CC50-88FD-4B8F-8757-ED576C5B33B3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FEE6-5A7E-4C19-8627-9C407B081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92E2-0359-4596-B17C-1D2207D14899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A7F1-C69C-458C-AF68-2272AECEE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CAC2F-4CE8-4FFE-9CD5-AB6DF113721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0C9C-2EDE-482C-8434-B2D770FA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46A1E71-BA1C-447A-93CA-256E40A58BCC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B83689D-97C8-40D0-B0C8-16A5CD54E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25" r:id="rId3"/>
    <p:sldLayoutId id="2147483720" r:id="rId4"/>
    <p:sldLayoutId id="2147483721" r:id="rId5"/>
    <p:sldLayoutId id="2147483722" r:id="rId6"/>
    <p:sldLayoutId id="2147483726" r:id="rId7"/>
    <p:sldLayoutId id="2147483727" r:id="rId8"/>
    <p:sldLayoutId id="2147483728" r:id="rId9"/>
    <p:sldLayoutId id="2147483723" r:id="rId10"/>
    <p:sldLayoutId id="21474837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guo@vc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5648325" cy="1676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Guidance in Improving RSR Quality Using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          -- </a:t>
            </a:r>
            <a:r>
              <a:rPr lang="en-US" sz="2000" dirty="0" smtClean="0">
                <a:solidFill>
                  <a:schemeClr val="accent1">
                    <a:satMod val="150000"/>
                  </a:schemeClr>
                </a:solidFill>
              </a:rPr>
              <a:t>from Provider’s Perspective</a:t>
            </a:r>
            <a:endParaRPr lang="en-US" sz="2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6510338" cy="129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err="1" smtClean="0"/>
              <a:t>Fuwei</a:t>
            </a:r>
            <a:r>
              <a:rPr lang="en-US" sz="1800" dirty="0" smtClean="0"/>
              <a:t> </a:t>
            </a:r>
            <a:r>
              <a:rPr lang="en-US" sz="1800" dirty="0" err="1" smtClean="0"/>
              <a:t>Guo</a:t>
            </a:r>
            <a:r>
              <a:rPr lang="en-US" sz="1800" dirty="0" smtClean="0"/>
              <a:t>, MPH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Veronica Ayala-Sims, MD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Virginia Commonwealth University HIV/AIDS Center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Richmond VA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November 29, 2012</a:t>
            </a:r>
            <a:endParaRPr sz="1800" dirty="0"/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Why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21575" cy="3852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Free and RSR ready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Supported by HRSA catered for Ryan White Grantees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Like a mini EMR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Information Security features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Data management and reporting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Customizable and user-friendly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Data importing and exporting capability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Good support and help network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Support robust quality management program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smtClean="0"/>
              <a:t>Encourage program collaboration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3174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Implementation Steps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21675" cy="38528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smtClean="0"/>
              <a:t>CAREWare Project Implementation Work Flow: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Conduct needs assessment and develop user to function requirement matrix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Perform comprehensive risk assessment and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Develop policies and procedures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Hardware and software installation, networking and testing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Perform data migration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Training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Pilot testing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Full implementation and production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Advanced functions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/>
              <a:t>Evaluation and continuous data quality improvement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</p:txBody>
      </p:sp>
      <p:pic>
        <p:nvPicPr>
          <p:cNvPr id="3379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RSR Basics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822325" y="990600"/>
            <a:ext cx="7521575" cy="4038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Client Level Data Report Data Components: 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463550" y="2216150"/>
          <a:ext cx="8077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5844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RSR Basics   --continued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3929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Please refer to HRSA RSR 2012 Manual: 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75247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4953000" y="4819650"/>
            <a:ext cx="3346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Franklin Gothic Book" pitchFamily="34" charset="0"/>
              </a:rPr>
              <a:t>Source: HRSA 2012 RSR Manual </a:t>
            </a:r>
          </a:p>
        </p:txBody>
      </p:sp>
      <p:pic>
        <p:nvPicPr>
          <p:cNvPr id="378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High Quality RSR Definition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Definitions: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The demographic data should reflect the status at the end of the reporting period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The service encounters data should include all Ryan White funded service encounters in the reporting year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RSR client level clinical data reflects the HIV/AIDS related care and services provided by the end of the reporting period.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RSR client level clinical data mirrors the clinical medical charts by the end of the reporting period.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3993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61798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Provider and Contract Setup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16875" cy="3852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Provider Setup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Contract and Service Categories Setup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Clinical Setup (Medication, Labs, Screening Labs, Screening)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400" smtClean="0"/>
              <a:t>Customized filed setup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15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               Resource: RSR Manual 2012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                                 Location of RSR Client-Level Data Elements in CAREWare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                                 Fundamentals of CAREWare Setup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smtClean="0"/>
              <a:t>                                  </a:t>
            </a:r>
          </a:p>
        </p:txBody>
      </p:sp>
      <p:pic>
        <p:nvPicPr>
          <p:cNvPr id="47107" name="Picture 2" descr="C:\Documents and Settings\fguo\Local Settings\Temporary Internet Files\Content.IE5\XTKQTUQH\MP910221008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886200"/>
            <a:ext cx="16002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Sub-Service Category Setup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smtClean="0"/>
              <a:t>Challenge:</a:t>
            </a:r>
            <a:r>
              <a:rPr lang="en-US" sz="2800" smtClean="0"/>
              <a:t>  No standard definition for sub-service categories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Difficult to balance  tracking efforts and reporting needs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Not able to compare providers 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b="1" smtClean="0"/>
              <a:t>Solution:</a:t>
            </a:r>
            <a:r>
              <a:rPr lang="en-US" sz="2800" smtClean="0"/>
              <a:t> Service Encounter Logging Guideline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Define which service to track under which funded service category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</a:t>
            </a:r>
          </a:p>
        </p:txBody>
      </p:sp>
      <p:pic>
        <p:nvPicPr>
          <p:cNvPr id="4403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Sub-Service Category Setup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199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Service Encounter Logging Guideline Overview: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</a:t>
            </a:r>
          </a:p>
        </p:txBody>
      </p:sp>
      <p:graphicFrame>
        <p:nvGraphicFramePr>
          <p:cNvPr id="41991" name="Object 7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94353"/>
              </p:ext>
            </p:extLst>
          </p:nvPr>
        </p:nvGraphicFramePr>
        <p:xfrm>
          <a:off x="5029200" y="2895600"/>
          <a:ext cx="9747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Document" showAsIcon="1" r:id="rId4" imgW="380880" imgH="714240" progId="Word.Document.8">
                  <p:embed/>
                </p:oleObj>
              </mc:Choice>
              <mc:Fallback>
                <p:oleObj name="Document" showAsIcon="1" r:id="rId4" imgW="380880" imgH="71424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95600"/>
                        <a:ext cx="9747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4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Data Collection and Entry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40675" cy="35798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Establish clear accountabilities and responsibilities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Standardize the data collection and entry process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Ensure timely data collection and entry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Reduce clinical staff members’ effort in the data system, but still keep them in the loop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Create interfaces for auto data import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Involve providers and encourage them to use the data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Diversify the purpose of the data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smtClean="0"/>
              <a:t>Improve data quality continuously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/>
          </a:p>
        </p:txBody>
      </p:sp>
      <p:pic>
        <p:nvPicPr>
          <p:cNvPr id="4915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Collection and Entry</a:t>
            </a:r>
          </a:p>
        </p:txBody>
      </p:sp>
      <p:sp>
        <p:nvSpPr>
          <p:cNvPr id="460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Data System Collection and Entry Plan Overview: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46084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30279"/>
              </p:ext>
            </p:extLst>
          </p:nvPr>
        </p:nvGraphicFramePr>
        <p:xfrm>
          <a:off x="4953000" y="3048000"/>
          <a:ext cx="117792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Document" showAsIcon="1" r:id="rId4" imgW="380880" imgH="714240" progId="Word.Document.8">
                  <p:embed/>
                </p:oleObj>
              </mc:Choice>
              <mc:Fallback>
                <p:oleObj name="Document" showAsIcon="1" r:id="rId4" imgW="380880" imgH="71424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1177925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7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Presentation Scope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521575" cy="3929063"/>
          </a:xfrm>
        </p:spPr>
        <p:txBody>
          <a:bodyPr rtlCol="0">
            <a:normAutofit lnSpcReduction="10000"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Discussion today: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Who are we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Brief description of our journey to </a:t>
            </a:r>
            <a:r>
              <a:rPr lang="en-US" sz="2400" dirty="0" err="1" smtClean="0"/>
              <a:t>CAREWare</a:t>
            </a:r>
            <a:r>
              <a:rPr lang="en-US" sz="2400" dirty="0"/>
              <a:t> </a:t>
            </a:r>
            <a:r>
              <a:rPr lang="en-US" sz="2400" dirty="0" smtClean="0"/>
              <a:t>and current </a:t>
            </a:r>
            <a:r>
              <a:rPr lang="en-US" sz="2400" dirty="0" err="1" smtClean="0"/>
              <a:t>CAREWare</a:t>
            </a:r>
            <a:r>
              <a:rPr lang="en-US" sz="2400" dirty="0" smtClean="0"/>
              <a:t> data system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CAREWare</a:t>
            </a:r>
            <a:r>
              <a:rPr lang="en-US" sz="2400" dirty="0" smtClean="0"/>
              <a:t> set up for high quality RSR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CAREWare</a:t>
            </a:r>
            <a:r>
              <a:rPr lang="en-US" sz="2400" dirty="0" smtClean="0"/>
              <a:t> data entry and interfaces for high quality RSR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CAREWare</a:t>
            </a:r>
            <a:r>
              <a:rPr lang="en-US" sz="2400" dirty="0"/>
              <a:t> </a:t>
            </a:r>
            <a:r>
              <a:rPr lang="en-US" sz="2400" dirty="0" smtClean="0"/>
              <a:t>RSR quality check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Not covered: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RSR Grantee and Provider Report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  <p:pic>
        <p:nvPicPr>
          <p:cNvPr id="1741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Demographics</a:t>
            </a:r>
          </a:p>
        </p:txBody>
      </p:sp>
      <p:sp>
        <p:nvSpPr>
          <p:cNvPr id="48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Who:</a:t>
            </a:r>
            <a:r>
              <a:rPr lang="en-US" sz="2800" smtClean="0"/>
              <a:t> Case managers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How:</a:t>
            </a:r>
            <a:r>
              <a:rPr lang="en-US" sz="2800" smtClean="0"/>
              <a:t> CAREWare intake and other forms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When:</a:t>
            </a:r>
            <a:r>
              <a:rPr lang="en-US" sz="2800" smtClean="0"/>
              <a:t> The same day as the intake or update is done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Data Quality Check</a:t>
            </a:r>
            <a:r>
              <a:rPr lang="en-US" sz="2800" smtClean="0"/>
              <a:t>: Custom Reports 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48134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233261"/>
              </p:ext>
            </p:extLst>
          </p:nvPr>
        </p:nvGraphicFramePr>
        <p:xfrm>
          <a:off x="7010400" y="23622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8" name="Acrobat Document" showAsIcon="1" r:id="rId4" imgW="914400" imgH="714240" progId="AcroExch.Document.7">
                  <p:embed/>
                </p:oleObj>
              </mc:Choice>
              <mc:Fallback>
                <p:oleObj name="Acrobat Document" showAsIcon="1" r:id="rId4" imgW="914400" imgH="714240" progId="AcroExch.Document.7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3622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558975"/>
              </p:ext>
            </p:extLst>
          </p:nvPr>
        </p:nvGraphicFramePr>
        <p:xfrm>
          <a:off x="4495800" y="38862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Acrobat Document" showAsIcon="1" r:id="rId6" imgW="914400" imgH="714240" progId="AcroExch.Document.7">
                  <p:embed/>
                </p:oleObj>
              </mc:Choice>
              <mc:Fallback>
                <p:oleObj name="Acrobat Document" showAsIcon="1" r:id="rId6" imgW="914400" imgH="714240" progId="AcroExch.Document.7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530413"/>
              </p:ext>
            </p:extLst>
          </p:nvPr>
        </p:nvGraphicFramePr>
        <p:xfrm>
          <a:off x="3124200" y="38862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Acrobat Document" showAsIcon="1" r:id="rId8" imgW="914400" imgH="714240" progId="AcroExch.Document.7">
                  <p:embed/>
                </p:oleObj>
              </mc:Choice>
              <mc:Fallback>
                <p:oleObj name="Acrobat Document" showAsIcon="1" r:id="rId8" imgW="914400" imgH="714240" progId="AcroExch.Document.7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862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40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Service Encounters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Who:</a:t>
            </a:r>
            <a:r>
              <a:rPr lang="en-US" sz="2800" smtClean="0"/>
              <a:t> Core and Support Services Providers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How:</a:t>
            </a:r>
            <a:r>
              <a:rPr lang="en-US" sz="2800" smtClean="0"/>
              <a:t> Log on the service encounter log sheet according the TIPS Program Service Encounter Log Guideline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When:</a:t>
            </a:r>
            <a:r>
              <a:rPr lang="en-US" sz="2800" smtClean="0"/>
              <a:t> Within 7 days of the actual service provided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Data Quality Check:</a:t>
            </a:r>
            <a:r>
              <a:rPr lang="en-US" sz="2800" smtClean="0"/>
              <a:t> Custom Report and Monthly Encounter Report</a:t>
            </a:r>
          </a:p>
        </p:txBody>
      </p:sp>
      <p:graphicFrame>
        <p:nvGraphicFramePr>
          <p:cNvPr id="50181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52673"/>
              </p:ext>
            </p:extLst>
          </p:nvPr>
        </p:nvGraphicFramePr>
        <p:xfrm>
          <a:off x="4114800" y="4724400"/>
          <a:ext cx="1143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Acrobat Document" showAsIcon="1" r:id="rId4" imgW="914400" imgH="714240" progId="AcroExch.Document.7">
                  <p:embed/>
                </p:oleObj>
              </mc:Choice>
              <mc:Fallback>
                <p:oleObj name="Acrobat Document" showAsIcon="1" r:id="rId4" imgW="914400" imgH="714240" progId="AcroExch.Document.7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724400"/>
                        <a:ext cx="11430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84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Immunization and PPD 	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Who:</a:t>
            </a:r>
            <a:r>
              <a:rPr lang="en-US" sz="2800" smtClean="0"/>
              <a:t> Nurses and Medical Assistants who give vaccine and PPD tests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How:</a:t>
            </a:r>
            <a:r>
              <a:rPr lang="en-US" sz="2800" smtClean="0"/>
              <a:t> Collect the data and key in CAREWare directly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When:</a:t>
            </a:r>
            <a:r>
              <a:rPr lang="en-US" sz="2800" smtClean="0"/>
              <a:t> Within 7 days of the actual vaccine or PPD given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Data Quality Control:</a:t>
            </a:r>
            <a:r>
              <a:rPr lang="en-US" sz="2800" smtClean="0"/>
              <a:t> Chart review by Data Coordinator</a:t>
            </a:r>
          </a:p>
        </p:txBody>
      </p:sp>
      <p:pic>
        <p:nvPicPr>
          <p:cNvPr id="5939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Other Clinical Information</a:t>
            </a:r>
          </a:p>
        </p:txBody>
      </p:sp>
      <p:sp>
        <p:nvSpPr>
          <p:cNvPr id="542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Including: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- general clinical info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- ART and Prophylaxis medication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- Labs and screening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- HIV related diagnosis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- Pregnancy info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Who:</a:t>
            </a:r>
            <a:r>
              <a:rPr lang="en-US" sz="2400" smtClean="0"/>
              <a:t> Data entry technician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How:</a:t>
            </a:r>
            <a:r>
              <a:rPr lang="en-US" sz="2400" smtClean="0"/>
              <a:t> Chart reading according the service encounters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When:</a:t>
            </a:r>
            <a:r>
              <a:rPr lang="en-US" sz="2400" smtClean="0"/>
              <a:t> Within 7 days of the actual encounters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Data Quality Control: Chart Review and Flowsheet </a:t>
            </a:r>
          </a:p>
        </p:txBody>
      </p:sp>
      <p:graphicFrame>
        <p:nvGraphicFramePr>
          <p:cNvPr id="54277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14959"/>
              </p:ext>
            </p:extLst>
          </p:nvPr>
        </p:nvGraphicFramePr>
        <p:xfrm>
          <a:off x="7467600" y="4800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Acrobat Document" showAsIcon="1" r:id="rId4" imgW="914400" imgH="714240" progId="AcroExch.Document.7">
                  <p:embed/>
                </p:oleObj>
              </mc:Choice>
              <mc:Fallback>
                <p:oleObj name="Acrobat Document" showAsIcon="1" r:id="rId4" imgW="914400" imgH="714240" progId="AcroExch.Document.7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800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80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Interfaces and Data Bundle Import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dirty="0" smtClean="0"/>
              <a:t>Options: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HL7</a:t>
            </a:r>
          </a:p>
          <a:p>
            <a:pPr eaLnBrk="1" hangingPunct="1"/>
            <a:r>
              <a:rPr lang="en-US" sz="2800" dirty="0" smtClean="0"/>
              <a:t>PDE and PDI</a:t>
            </a:r>
          </a:p>
          <a:p>
            <a:pPr eaLnBrk="1" hangingPunct="1"/>
            <a:r>
              <a:rPr lang="en-US" sz="2800" dirty="0" smtClean="0"/>
              <a:t>Direct Write to </a:t>
            </a:r>
            <a:r>
              <a:rPr lang="en-US" sz="2800" dirty="0" err="1" smtClean="0"/>
              <a:t>CAREWare</a:t>
            </a:r>
            <a:r>
              <a:rPr lang="en-US" sz="2800" dirty="0" smtClean="0"/>
              <a:t> SQL data 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b="1" dirty="0" err="1" smtClean="0"/>
              <a:t>LabCorp</a:t>
            </a:r>
            <a:r>
              <a:rPr lang="en-US" sz="2800" b="1" dirty="0" smtClean="0"/>
              <a:t> Lab Interface:</a:t>
            </a:r>
            <a:r>
              <a:rPr lang="en-US" sz="2800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                                       Check availability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                                       Contact your lab account manager and request this service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                                       Contract signing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                                       Testing and production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                                    </a:t>
            </a:r>
          </a:p>
        </p:txBody>
      </p:sp>
      <p:pic>
        <p:nvPicPr>
          <p:cNvPr id="6451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Interface and Data Bundle Import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Provide Data Export and Import : 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                  Get the data in bundle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                  Query and convert to PDI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                  Import into CAREWare</a:t>
            </a:r>
          </a:p>
        </p:txBody>
      </p:sp>
      <p:pic>
        <p:nvPicPr>
          <p:cNvPr id="6656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Final Data Quality Check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04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Methods: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Custom Reports for missing demographic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Custom Reports for service encounters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Sample and audit some charts for clinical data 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60421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185599"/>
              </p:ext>
            </p:extLst>
          </p:nvPr>
        </p:nvGraphicFramePr>
        <p:xfrm>
          <a:off x="3352800" y="42672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Acrobat Document" showAsIcon="1" r:id="rId4" imgW="914400" imgH="714240" progId="AcroExch.Document.7">
                  <p:embed/>
                </p:oleObj>
              </mc:Choice>
              <mc:Fallback>
                <p:oleObj name="Acrobat Document" showAsIcon="1" r:id="rId4" imgW="914400" imgH="714240" progId="AcroExch.Document.7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02701"/>
              </p:ext>
            </p:extLst>
          </p:nvPr>
        </p:nvGraphicFramePr>
        <p:xfrm>
          <a:off x="4876800" y="42672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Acrobat Document" showAsIcon="1" r:id="rId6" imgW="914400" imgH="714240" progId="AcroExch.Document.7">
                  <p:embed/>
                </p:oleObj>
              </mc:Choice>
              <mc:Fallback>
                <p:oleObj name="Acrobat Document" showAsIcon="1" r:id="rId6" imgW="914400" imgH="714240" progId="AcroExch.Document.7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2672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25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Final Data Quality Check 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25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CAREWare RSR Report Reviewer with Provider</a:t>
            </a:r>
          </a:p>
        </p:txBody>
      </p:sp>
      <p:pic>
        <p:nvPicPr>
          <p:cNvPr id="7168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9050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Going </a:t>
            </a:r>
            <a:r>
              <a:rPr lang="en-US" dirty="0" err="1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 for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 Better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RSR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smtClean="0"/>
              <a:t>Many thanks to: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HRSA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Jprog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CAREWare listserv users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   VCU HIV/AIDS Center Leadership and CAREWare users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</a:t>
            </a:r>
          </a:p>
        </p:txBody>
      </p:sp>
      <p:pic>
        <p:nvPicPr>
          <p:cNvPr id="7373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Questions?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Thanks for your attention!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Contact Information: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Fuwei Guo, MPH</a:t>
            </a:r>
          </a:p>
          <a:p>
            <a:pPr lvl="2" eaLnBrk="1" hangingPunct="1">
              <a:buFont typeface="Arial" charset="0"/>
              <a:buNone/>
            </a:pPr>
            <a:r>
              <a:rPr lang="en-US" smtClean="0"/>
              <a:t>VCU HIV/AIDS Center Data Manager</a:t>
            </a:r>
          </a:p>
          <a:p>
            <a:pPr lvl="2" eaLnBrk="1" hangingPunct="1">
              <a:buFont typeface="Arial" charset="0"/>
              <a:buNone/>
            </a:pPr>
            <a:r>
              <a:rPr lang="en-US" smtClean="0">
                <a:hlinkClick r:id="rId2"/>
              </a:rPr>
              <a:t>fguo@vcu.edu</a:t>
            </a:r>
            <a:endParaRPr lang="en-US" smtClean="0"/>
          </a:p>
          <a:p>
            <a:pPr lvl="2" eaLnBrk="1" hangingPunct="1"/>
            <a:endParaRPr lang="en-US" smtClean="0"/>
          </a:p>
        </p:txBody>
      </p:sp>
      <p:pic>
        <p:nvPicPr>
          <p:cNvPr id="7577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Who are We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Virginia Commonwealth University HIV/AIDS Center, Richmond VA</a:t>
            </a:r>
          </a:p>
          <a:p>
            <a:pPr eaLnBrk="1" hangingPunct="1"/>
            <a:r>
              <a:rPr lang="en-US" sz="2400" smtClean="0"/>
              <a:t>Funded Ryan White Programs Overview</a:t>
            </a:r>
          </a:p>
          <a:p>
            <a:pPr eaLnBrk="1" hangingPunct="1"/>
            <a:r>
              <a:rPr lang="en-US" sz="2400" smtClean="0"/>
              <a:t>HIV/AIDS Population Overview</a:t>
            </a:r>
          </a:p>
          <a:p>
            <a:pPr eaLnBrk="1" hangingPunct="1"/>
            <a:r>
              <a:rPr lang="en-US" sz="2400" smtClean="0"/>
              <a:t>CAREWAre Data System Birth Date: 05/01/2011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962400"/>
            <a:ext cx="6454775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8534399" cy="549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Virginia Commonwealth University HIV/AIDS Services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cap="all" dirty="0" smtClean="0"/>
              <a:t>Clinical Programs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-Ryan White Programs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 smtClean="0"/>
              <a:t>	- Part B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 smtClean="0"/>
              <a:t>	- Part C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 smtClean="0"/>
              <a:t>	- Part F - </a:t>
            </a:r>
            <a:r>
              <a:rPr lang="en-US" sz="2600" b="1" dirty="0" smtClean="0"/>
              <a:t>SPNS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dirty="0" smtClean="0"/>
              <a:t>		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-Prevention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cap="all" dirty="0" smtClean="0"/>
              <a:t>Research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NIH funded ACTG and INSIGHT research networks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cap="all" dirty="0" smtClean="0"/>
              <a:t>Education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-Ryan White Part F AETC local performance site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2150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Direct Patient Service Sites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Five Clinical Service Sites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University Based Sites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- Infectious Diseases Clinic – Main Campus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- Arthur Ashe Program at Hayes E. Willis Medical Center – 		university community site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- Telemedicine with Virginia Department of Corrections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Federally Qualified Community Health Center Partnerships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- Vernon J. Harris Medical Center/Capital Area Health Networks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- Petersburg Health Care Alliance/Central Virginia Health Services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- Free Clinic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- </a:t>
            </a:r>
            <a:r>
              <a:rPr lang="en-US" dirty="0" err="1" smtClean="0"/>
              <a:t>CrossOver</a:t>
            </a:r>
            <a:r>
              <a:rPr lang="en-US" dirty="0" smtClean="0"/>
              <a:t> Health Ministries</a:t>
            </a:r>
            <a:endParaRPr lang="en-US" dirty="0"/>
          </a:p>
        </p:txBody>
      </p:sp>
      <p:pic>
        <p:nvPicPr>
          <p:cNvPr id="2253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Ryan White Funded Clinics in Central Virginia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4578" name="Picture 4" descr="TIPS Program Clinics Ma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9563" y="1774825"/>
            <a:ext cx="5984875" cy="4625975"/>
          </a:xfrm>
        </p:spPr>
      </p:pic>
      <p:sp>
        <p:nvSpPr>
          <p:cNvPr id="5" name="TextBox 4"/>
          <p:cNvSpPr txBox="1"/>
          <p:nvPr/>
        </p:nvSpPr>
        <p:spPr>
          <a:xfrm>
            <a:off x="762000" y="6248400"/>
            <a:ext cx="6248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VCU RW Part C CAREWare Database, 2010</a:t>
            </a:r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Journey to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/>
              <a:t>Brief  History of Upgrading Data System to CAREWare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Year 2010:</a:t>
            </a:r>
            <a:r>
              <a:rPr lang="en-US" sz="2000" smtClean="0"/>
              <a:t> Part C Program needs assessment  determined to upgrade to CAREWare Data System  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May, 2011:</a:t>
            </a:r>
            <a:r>
              <a:rPr lang="en-US" sz="2000" smtClean="0"/>
              <a:t> CAREWare data system was live for Part C Program (HRSA SPNS IT Capacity Building Grant)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 </a:t>
            </a:r>
            <a:r>
              <a:rPr lang="en-US" sz="2000" b="1" smtClean="0"/>
              <a:t>Nov, 2011:</a:t>
            </a:r>
            <a:r>
              <a:rPr lang="en-US" sz="2000" smtClean="0"/>
              <a:t> Lab interface was established with LabCorp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 </a:t>
            </a:r>
            <a:r>
              <a:rPr lang="en-US" sz="2000" b="1" smtClean="0"/>
              <a:t>March, 2012:</a:t>
            </a:r>
            <a:r>
              <a:rPr lang="en-US" sz="2000" smtClean="0"/>
              <a:t> Selected labs were imported into CAREWare from our EMR Cerner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 </a:t>
            </a:r>
            <a:r>
              <a:rPr lang="en-US" sz="2000" b="1" smtClean="0"/>
              <a:t>August, 2012:</a:t>
            </a:r>
            <a:r>
              <a:rPr lang="en-US" sz="2000" smtClean="0"/>
              <a:t> VCU Family AIDS Clinic, VCU SPNS LINC Program, VCU SPNS Mental Health Program, VCU HIV Prevention CRCS Program joined CAREWare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  </a:t>
            </a:r>
            <a:r>
              <a:rPr lang="en-US" sz="2000" b="1" smtClean="0"/>
              <a:t>Dec, 2012:</a:t>
            </a:r>
            <a:r>
              <a:rPr lang="en-US" sz="2000" smtClean="0"/>
              <a:t> VCU ID Clinic Part B Program Joined CAREWare  (HRSA SPNS HIT Capacity Building Grant)</a:t>
            </a:r>
          </a:p>
          <a:p>
            <a:pPr eaLnBrk="1" hangingPunct="1">
              <a:lnSpc>
                <a:spcPct val="90000"/>
              </a:lnSpc>
            </a:pPr>
            <a:endParaRPr lang="en-US" sz="1700" smtClean="0"/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VCU HIV/AIDS Center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Network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Current CAREWare Data System: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       Configurations and IT Support : Three Tier Setup, VCU SOMTech, VCU and MCV Information Security Offices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        Central Region of Virginia local CAREWare network : 8 providers with two more pending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        Users : about 26 provider users, 1.5 data coordinators, 1 data system manager           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         Data importing and exporting processes : HL7, PDI and PDE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         RSR generating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       </a:t>
            </a:r>
          </a:p>
        </p:txBody>
      </p:sp>
      <p:pic>
        <p:nvPicPr>
          <p:cNvPr id="2765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CAREWare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Information Security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6037"/>
          </a:xfrm>
        </p:spPr>
        <p:txBody>
          <a:bodyPr rtlCol="0">
            <a:normAutofit fontScale="2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9699" name="computr2"/>
          <p:cNvSpPr>
            <a:spLocks noEditPoints="1" noChangeArrowheads="1"/>
          </p:cNvSpPr>
          <p:nvPr/>
        </p:nvSpPr>
        <p:spPr bwMode="auto">
          <a:xfrm>
            <a:off x="623888" y="4456113"/>
            <a:ext cx="904875" cy="904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computr2"/>
          <p:cNvSpPr>
            <a:spLocks noEditPoints="1" noChangeArrowheads="1"/>
          </p:cNvSpPr>
          <p:nvPr/>
        </p:nvSpPr>
        <p:spPr bwMode="auto">
          <a:xfrm>
            <a:off x="623888" y="1754188"/>
            <a:ext cx="904875" cy="904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computr2"/>
          <p:cNvSpPr>
            <a:spLocks noEditPoints="1" noChangeArrowheads="1"/>
          </p:cNvSpPr>
          <p:nvPr/>
        </p:nvSpPr>
        <p:spPr bwMode="auto">
          <a:xfrm>
            <a:off x="533400" y="3114675"/>
            <a:ext cx="904875" cy="904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computr2"/>
          <p:cNvSpPr>
            <a:spLocks noEditPoints="1" noChangeArrowheads="1"/>
          </p:cNvSpPr>
          <p:nvPr/>
        </p:nvSpPr>
        <p:spPr bwMode="auto">
          <a:xfrm>
            <a:off x="2644775" y="885825"/>
            <a:ext cx="904875" cy="904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server"/>
          <p:cNvSpPr>
            <a:spLocks noEditPoints="1" noChangeArrowheads="1"/>
          </p:cNvSpPr>
          <p:nvPr/>
        </p:nvSpPr>
        <p:spPr bwMode="auto">
          <a:xfrm>
            <a:off x="6934200" y="2049463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Franklin Gothic Book" pitchFamily="34" charset="0"/>
              </a:rPr>
              <a:t>VCU CAREWare Server</a:t>
            </a:r>
          </a:p>
        </p:txBody>
      </p:sp>
      <p:sp>
        <p:nvSpPr>
          <p:cNvPr id="9" name="Cloud 8"/>
          <p:cNvSpPr/>
          <p:nvPr/>
        </p:nvSpPr>
        <p:spPr>
          <a:xfrm>
            <a:off x="2644775" y="3360738"/>
            <a:ext cx="1752600" cy="134143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Internet</a:t>
            </a:r>
          </a:p>
        </p:txBody>
      </p:sp>
      <p:sp>
        <p:nvSpPr>
          <p:cNvPr id="29705" name="TextBox 9"/>
          <p:cNvSpPr txBox="1">
            <a:spLocks noChangeArrowheads="1"/>
          </p:cNvSpPr>
          <p:nvPr/>
        </p:nvSpPr>
        <p:spPr bwMode="auto">
          <a:xfrm>
            <a:off x="2536825" y="1730375"/>
            <a:ext cx="1236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Franklin Gothic Book" pitchFamily="34" charset="0"/>
              </a:rPr>
              <a:t>PCs @ VCU</a:t>
            </a:r>
          </a:p>
        </p:txBody>
      </p:sp>
      <p:sp>
        <p:nvSpPr>
          <p:cNvPr id="29706" name="TextBox 10"/>
          <p:cNvSpPr txBox="1">
            <a:spLocks noChangeArrowheads="1"/>
          </p:cNvSpPr>
          <p:nvPr/>
        </p:nvSpPr>
        <p:spPr bwMode="auto">
          <a:xfrm>
            <a:off x="608013" y="5360988"/>
            <a:ext cx="1120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Franklin Gothic Book" pitchFamily="34" charset="0"/>
              </a:rPr>
              <a:t>Other PCs</a:t>
            </a:r>
          </a:p>
        </p:txBody>
      </p:sp>
      <p:cxnSp>
        <p:nvCxnSpPr>
          <p:cNvPr id="12" name="Straight Connector 11"/>
          <p:cNvCxnSpPr>
            <a:stCxn id="29702" idx="7"/>
            <a:endCxn id="29703" idx="7"/>
          </p:cNvCxnSpPr>
          <p:nvPr/>
        </p:nvCxnSpPr>
        <p:spPr>
          <a:xfrm>
            <a:off x="3370263" y="1130300"/>
            <a:ext cx="3563937" cy="1824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9700" idx="7"/>
            <a:endCxn id="29703" idx="7"/>
          </p:cNvCxnSpPr>
          <p:nvPr/>
        </p:nvCxnSpPr>
        <p:spPr>
          <a:xfrm>
            <a:off x="1349375" y="1997075"/>
            <a:ext cx="5584825" cy="957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9701" idx="7"/>
            <a:endCxn id="29703" idx="7"/>
          </p:cNvCxnSpPr>
          <p:nvPr/>
        </p:nvCxnSpPr>
        <p:spPr>
          <a:xfrm flipV="1">
            <a:off x="1258888" y="2954338"/>
            <a:ext cx="5675312" cy="403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9699" idx="7"/>
            <a:endCxn id="0" idx="2"/>
          </p:cNvCxnSpPr>
          <p:nvPr/>
        </p:nvCxnSpPr>
        <p:spPr>
          <a:xfrm flipV="1">
            <a:off x="1349375" y="4032250"/>
            <a:ext cx="1300163" cy="66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1" name="Picture 7" descr="C:\Users\skuchta\AppData\Local\Microsoft\Windows\Temporary Internet Files\Content.IE5\LFBZT1WP\MC90043159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5713" y="3070225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>
            <a:stCxn id="0" idx="0"/>
          </p:cNvCxnSpPr>
          <p:nvPr/>
        </p:nvCxnSpPr>
        <p:spPr>
          <a:xfrm flipV="1">
            <a:off x="4395788" y="3573463"/>
            <a:ext cx="892175" cy="458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13" name="Picture 9" descr="http://library.queensu.ca/files/imagepicker/e/editor/cisco-icon.png"/>
          <p:cNvPicPr>
            <a:picLocks noChangeAspect="1" noChangeArrowheads="1"/>
          </p:cNvPicPr>
          <p:nvPr/>
        </p:nvPicPr>
        <p:blipFill>
          <a:blip r:embed="rId4"/>
          <a:srcRect b="32906"/>
          <a:stretch>
            <a:fillRect/>
          </a:stretch>
        </p:blipFill>
        <p:spPr bwMode="auto">
          <a:xfrm>
            <a:off x="5216525" y="4211638"/>
            <a:ext cx="12763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4" name="TextBox 18"/>
          <p:cNvSpPr txBox="1">
            <a:spLocks noChangeArrowheads="1"/>
          </p:cNvSpPr>
          <p:nvPr/>
        </p:nvSpPr>
        <p:spPr bwMode="auto">
          <a:xfrm>
            <a:off x="5151438" y="4906963"/>
            <a:ext cx="1535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Franklin Gothic Book" pitchFamily="34" charset="0"/>
              </a:rPr>
              <a:t>VCU WebVPN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408113" y="4560888"/>
            <a:ext cx="4305300" cy="134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9703" idx="7"/>
          </p:cNvCxnSpPr>
          <p:nvPr/>
        </p:nvCxnSpPr>
        <p:spPr>
          <a:xfrm flipH="1">
            <a:off x="6096000" y="2954338"/>
            <a:ext cx="838200" cy="150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7" name="TextBox 21"/>
          <p:cNvSpPr txBox="1">
            <a:spLocks noChangeArrowheads="1"/>
          </p:cNvSpPr>
          <p:nvPr/>
        </p:nvSpPr>
        <p:spPr bwMode="auto">
          <a:xfrm>
            <a:off x="336550" y="2662238"/>
            <a:ext cx="1514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Franklin Gothic Book" pitchFamily="34" charset="0"/>
              </a:rPr>
              <a:t>PCs @ VCUHS</a:t>
            </a:r>
          </a:p>
        </p:txBody>
      </p:sp>
      <p:sp>
        <p:nvSpPr>
          <p:cNvPr id="29718" name="TextBox 26"/>
          <p:cNvSpPr txBox="1">
            <a:spLocks noChangeArrowheads="1"/>
          </p:cNvSpPr>
          <p:nvPr/>
        </p:nvSpPr>
        <p:spPr bwMode="auto">
          <a:xfrm>
            <a:off x="373063" y="4032250"/>
            <a:ext cx="1406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Franklin Gothic Book" pitchFamily="34" charset="0"/>
              </a:rPr>
              <a:t>PCs @ Clinics</a:t>
            </a:r>
          </a:p>
        </p:txBody>
      </p:sp>
      <p:pic>
        <p:nvPicPr>
          <p:cNvPr id="2971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172200"/>
            <a:ext cx="19812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1785</TotalTime>
  <Words>1368</Words>
  <Application>Microsoft Office PowerPoint</Application>
  <PresentationFormat>On-screen Show (4:3)</PresentationFormat>
  <Paragraphs>260</Paragraphs>
  <Slides>29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Module</vt:lpstr>
      <vt:lpstr>Microsoft Word 97 - 2003 Document</vt:lpstr>
      <vt:lpstr>Document</vt:lpstr>
      <vt:lpstr>Acrobat Document</vt:lpstr>
      <vt:lpstr>Adobe Acrobat Document</vt:lpstr>
      <vt:lpstr>Guidance in Improving RSR Quality Using CAREWare            -- from Provider’s Perspective</vt:lpstr>
      <vt:lpstr>Presentation Scope</vt:lpstr>
      <vt:lpstr>Who are We</vt:lpstr>
      <vt:lpstr>Virginia Commonwealth University HIV/AIDS Services</vt:lpstr>
      <vt:lpstr>Direct Patient Service Sites</vt:lpstr>
      <vt:lpstr>Ryan White Funded Clinics in Central Virginia</vt:lpstr>
      <vt:lpstr>Journey to CAREWare</vt:lpstr>
      <vt:lpstr>VCU HIV/AIDS Center CAREWare Network</vt:lpstr>
      <vt:lpstr>CAREWare Data Information Security</vt:lpstr>
      <vt:lpstr>Why CAREWare?</vt:lpstr>
      <vt:lpstr>CAREWare Implementation Steps</vt:lpstr>
      <vt:lpstr>RSR Basics </vt:lpstr>
      <vt:lpstr>RSR Basics   --continued</vt:lpstr>
      <vt:lpstr>High Quality RSR Definition</vt:lpstr>
      <vt:lpstr>CAREWare Provider and Contract Setup</vt:lpstr>
      <vt:lpstr>Sub-Service Category Setup</vt:lpstr>
      <vt:lpstr>Sub-Service Category Setup</vt:lpstr>
      <vt:lpstr>CAREWARe Data Collection and Entry</vt:lpstr>
      <vt:lpstr>CAREWARe Data Collection and Entry</vt:lpstr>
      <vt:lpstr>Demographics</vt:lpstr>
      <vt:lpstr>Service Encounters</vt:lpstr>
      <vt:lpstr>Immunization and PPD  </vt:lpstr>
      <vt:lpstr>Other Clinical Information</vt:lpstr>
      <vt:lpstr>Interfaces and Data Bundle Import </vt:lpstr>
      <vt:lpstr>Interface and Data Bundle Import</vt:lpstr>
      <vt:lpstr>Final Data Quality Check </vt:lpstr>
      <vt:lpstr>Final Data Quality Check </vt:lpstr>
      <vt:lpstr>Going CAREWare for A Better RSR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in Improving RSR Quality Using CAREWare</dc:title>
  <dc:creator/>
  <cp:lastModifiedBy>Windows User</cp:lastModifiedBy>
  <cp:revision>24</cp:revision>
  <cp:lastPrinted>2012-10-14T22:11:34Z</cp:lastPrinted>
  <dcterms:created xsi:type="dcterms:W3CDTF">2006-08-16T00:00:00Z</dcterms:created>
  <dcterms:modified xsi:type="dcterms:W3CDTF">2012-11-29T14:37:14Z</dcterms:modified>
</cp:coreProperties>
</file>