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1"/>
    <p:sldMasterId id="2147483944" r:id="rId2"/>
    <p:sldMasterId id="2147484028" r:id="rId3"/>
  </p:sldMasterIdLst>
  <p:notesMasterIdLst>
    <p:notesMasterId r:id="rId69"/>
  </p:notesMasterIdLst>
  <p:handoutMasterIdLst>
    <p:handoutMasterId r:id="rId70"/>
  </p:handoutMasterIdLst>
  <p:sldIdLst>
    <p:sldId id="548" r:id="rId4"/>
    <p:sldId id="434" r:id="rId5"/>
    <p:sldId id="314" r:id="rId6"/>
    <p:sldId id="435" r:id="rId7"/>
    <p:sldId id="341" r:id="rId8"/>
    <p:sldId id="544" r:id="rId9"/>
    <p:sldId id="384" r:id="rId10"/>
    <p:sldId id="430" r:id="rId11"/>
    <p:sldId id="396" r:id="rId12"/>
    <p:sldId id="296" r:id="rId13"/>
    <p:sldId id="383" r:id="rId14"/>
    <p:sldId id="385" r:id="rId15"/>
    <p:sldId id="394" r:id="rId16"/>
    <p:sldId id="428" r:id="rId17"/>
    <p:sldId id="388" r:id="rId18"/>
    <p:sldId id="395" r:id="rId19"/>
    <p:sldId id="429" r:id="rId20"/>
    <p:sldId id="393" r:id="rId21"/>
    <p:sldId id="387" r:id="rId22"/>
    <p:sldId id="300" r:id="rId23"/>
    <p:sldId id="389" r:id="rId24"/>
    <p:sldId id="390" r:id="rId25"/>
    <p:sldId id="391" r:id="rId26"/>
    <p:sldId id="398" r:id="rId27"/>
    <p:sldId id="392" r:id="rId28"/>
    <p:sldId id="400" r:id="rId29"/>
    <p:sldId id="402" r:id="rId30"/>
    <p:sldId id="403" r:id="rId31"/>
    <p:sldId id="404" r:id="rId32"/>
    <p:sldId id="406" r:id="rId33"/>
    <p:sldId id="409" r:id="rId34"/>
    <p:sldId id="411" r:id="rId35"/>
    <p:sldId id="413" r:id="rId36"/>
    <p:sldId id="414" r:id="rId37"/>
    <p:sldId id="415" r:id="rId38"/>
    <p:sldId id="549" r:id="rId39"/>
    <p:sldId id="550" r:id="rId40"/>
    <p:sldId id="416" r:id="rId41"/>
    <p:sldId id="272" r:id="rId42"/>
    <p:sldId id="259" r:id="rId43"/>
    <p:sldId id="273" r:id="rId44"/>
    <p:sldId id="274" r:id="rId45"/>
    <p:sldId id="275" r:id="rId46"/>
    <p:sldId id="535" r:id="rId47"/>
    <p:sldId id="308" r:id="rId48"/>
    <p:sldId id="309" r:id="rId49"/>
    <p:sldId id="310" r:id="rId50"/>
    <p:sldId id="294" r:id="rId51"/>
    <p:sldId id="295" r:id="rId52"/>
    <p:sldId id="311" r:id="rId53"/>
    <p:sldId id="312" r:id="rId54"/>
    <p:sldId id="313" r:id="rId55"/>
    <p:sldId id="547" r:id="rId56"/>
    <p:sldId id="316" r:id="rId57"/>
    <p:sldId id="317" r:id="rId58"/>
    <p:sldId id="318" r:id="rId59"/>
    <p:sldId id="319" r:id="rId60"/>
    <p:sldId id="320" r:id="rId61"/>
    <p:sldId id="321" r:id="rId62"/>
    <p:sldId id="543" r:id="rId63"/>
    <p:sldId id="545" r:id="rId64"/>
    <p:sldId id="546" r:id="rId65"/>
    <p:sldId id="495" r:id="rId66"/>
    <p:sldId id="534" r:id="rId67"/>
    <p:sldId id="382" r:id="rId6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im Shmulewitz" initials="CS" lastIdx="10" clrIdx="0">
    <p:extLst>
      <p:ext uri="{19B8F6BF-5375-455C-9EA6-DF929625EA0E}">
        <p15:presenceInfo xmlns:p15="http://schemas.microsoft.com/office/powerpoint/2012/main" userId="S-1-5-21-872679110-916005815-7473742-5293" providerId="AD"/>
      </p:ext>
    </p:extLst>
  </p:cmAuthor>
  <p:cmAuthor id="2" name="Geiger, Tanya (HRSA)" initials="GT(" lastIdx="26" clrIdx="1">
    <p:extLst>
      <p:ext uri="{19B8F6BF-5375-455C-9EA6-DF929625EA0E}">
        <p15:presenceInfo xmlns:p15="http://schemas.microsoft.com/office/powerpoint/2012/main" userId="S-1-5-21-1575576018-681398725-1848903544-54790" providerId="AD"/>
      </p:ext>
    </p:extLst>
  </p:cmAuthor>
  <p:cmAuthor id="3" name="Kristin Potterbusch" initials="KP" lastIdx="3" clrIdx="2">
    <p:extLst>
      <p:ext uri="{19B8F6BF-5375-455C-9EA6-DF929625EA0E}">
        <p15:presenceInfo xmlns:p15="http://schemas.microsoft.com/office/powerpoint/2012/main" userId="S::KristinP@thenationalcouncil.org::54f20a0f-a038-4134-ae08-dfeea8c0d7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9"/>
    <a:srgbClr val="76B5BE"/>
    <a:srgbClr val="000066"/>
    <a:srgbClr val="004B7E"/>
    <a:srgbClr val="FF671F"/>
    <a:srgbClr val="007FD6"/>
    <a:srgbClr val="FF67FF"/>
    <a:srgbClr val="890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0" autoAdjust="0"/>
    <p:restoredTop sz="72491" autoAdjust="0"/>
  </p:normalViewPr>
  <p:slideViewPr>
    <p:cSldViewPr snapToGrid="0" snapToObjects="1">
      <p:cViewPr varScale="1">
        <p:scale>
          <a:sx n="52" d="100"/>
          <a:sy n="52" d="100"/>
        </p:scale>
        <p:origin x="1746"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0" d="100"/>
          <a:sy n="80" d="100"/>
        </p:scale>
        <p:origin x="219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1.xml.rels><?xml version="1.0" encoding="UTF-8" standalone="yes"?>
<Relationships xmlns="http://schemas.openxmlformats.org/package/2006/relationships"><Relationship Id="rId1" Type="http://schemas.openxmlformats.org/officeDocument/2006/relationships/image" Target="../media/image57.png"/></Relationships>
</file>

<file path=ppt/diagrams/_rels/data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s>
</file>

<file path=ppt/diagrams/_rels/data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freestockphotos.biz/stockphoto/15147" TargetMode="External"/><Relationship Id="rId1" Type="http://schemas.openxmlformats.org/officeDocument/2006/relationships/image" Target="../media/image39.png"/><Relationship Id="rId6" Type="http://schemas.openxmlformats.org/officeDocument/2006/relationships/hyperlink" Target="https://www.wpclipart.com/recreation/games/darts/dart_target.png.html" TargetMode="External"/><Relationship Id="rId5" Type="http://schemas.openxmlformats.org/officeDocument/2006/relationships/image" Target="../media/image41.png"/><Relationship Id="rId4" Type="http://schemas.openxmlformats.org/officeDocument/2006/relationships/hyperlink" Target="https://pixabay.com/en/puzzle-puzzle-piece-play-drawing-1318353/" TargetMode="External"/></Relationships>
</file>

<file path=ppt/diagrams/_rels/drawing11.xml.rels><?xml version="1.0" encoding="UTF-8" standalone="yes"?>
<Relationships xmlns="http://schemas.openxmlformats.org/package/2006/relationships"><Relationship Id="rId1" Type="http://schemas.openxmlformats.org/officeDocument/2006/relationships/image" Target="../media/image57.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freestockphotos.biz/stockphoto/15147" TargetMode="External"/><Relationship Id="rId1" Type="http://schemas.openxmlformats.org/officeDocument/2006/relationships/image" Target="../media/image39.png"/><Relationship Id="rId6" Type="http://schemas.openxmlformats.org/officeDocument/2006/relationships/hyperlink" Target="https://www.wpclipart.com/recreation/games/darts/dart_target.png.html" TargetMode="External"/><Relationship Id="rId5" Type="http://schemas.openxmlformats.org/officeDocument/2006/relationships/image" Target="../media/image41.png"/><Relationship Id="rId4" Type="http://schemas.openxmlformats.org/officeDocument/2006/relationships/hyperlink" Target="https://pixabay.com/en/puzzle-puzzle-piece-play-drawing-1318353/"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06F70-CDCA-417F-B5E7-EB44BA4CE499}" type="doc">
      <dgm:prSet loTypeId="urn:microsoft.com/office/officeart/2005/8/layout/hProcess9" loCatId="process" qsTypeId="urn:microsoft.com/office/officeart/2005/8/quickstyle/simple1" qsCatId="simple" csTypeId="urn:microsoft.com/office/officeart/2005/8/colors/colorful1" csCatId="colorful" phldr="1"/>
      <dgm:spPr/>
    </dgm:pt>
    <dgm:pt modelId="{767FE604-C49A-4A05-8BA8-3C85FD650DC1}">
      <dgm:prSet phldrT="[Text]" custT="1"/>
      <dgm:spPr/>
      <dgm:t>
        <a:bodyPr/>
        <a:lstStyle/>
        <a:p>
          <a:pPr algn="ctr"/>
          <a:r>
            <a:rPr lang="en-US" sz="1500" dirty="0">
              <a:latin typeface="Georgia" panose="02040502050405020303" pitchFamily="18" charset="0"/>
            </a:rPr>
            <a:t>Building on  improvements</a:t>
          </a:r>
        </a:p>
      </dgm:t>
    </dgm:pt>
    <dgm:pt modelId="{9779015D-7A72-463B-A181-962EE91FE5AF}" type="parTrans" cxnId="{ABF74504-5EDE-41F8-B1B5-5901D2C24E8B}">
      <dgm:prSet/>
      <dgm:spPr/>
      <dgm:t>
        <a:bodyPr/>
        <a:lstStyle/>
        <a:p>
          <a:endParaRPr lang="en-US"/>
        </a:p>
      </dgm:t>
    </dgm:pt>
    <dgm:pt modelId="{124AB7A9-2C1C-4D71-8CA3-36315461EAB5}" type="sibTrans" cxnId="{ABF74504-5EDE-41F8-B1B5-5901D2C24E8B}">
      <dgm:prSet/>
      <dgm:spPr/>
      <dgm:t>
        <a:bodyPr/>
        <a:lstStyle/>
        <a:p>
          <a:endParaRPr lang="en-US"/>
        </a:p>
      </dgm:t>
    </dgm:pt>
    <dgm:pt modelId="{AC51C8AB-6A23-4D10-8769-632730DB3C3E}">
      <dgm:prSet phldrT="[Text]" custT="1"/>
      <dgm:spPr/>
      <dgm:t>
        <a:bodyPr/>
        <a:lstStyle/>
        <a:p>
          <a:r>
            <a:rPr lang="en-US" sz="1600" dirty="0">
              <a:latin typeface="Georgia" panose="02040502050405020303" pitchFamily="18" charset="0"/>
            </a:rPr>
            <a:t>Responsive to client and staff needs</a:t>
          </a:r>
        </a:p>
      </dgm:t>
    </dgm:pt>
    <dgm:pt modelId="{BCC6D49A-CD30-4A15-ACE6-5074D662F70B}" type="parTrans" cxnId="{0F109CD6-D293-41B2-B83C-F21282B7AA44}">
      <dgm:prSet/>
      <dgm:spPr/>
      <dgm:t>
        <a:bodyPr/>
        <a:lstStyle/>
        <a:p>
          <a:endParaRPr lang="en-US"/>
        </a:p>
      </dgm:t>
    </dgm:pt>
    <dgm:pt modelId="{A18EE743-A188-420C-B91C-64C755C39BEF}" type="sibTrans" cxnId="{0F109CD6-D293-41B2-B83C-F21282B7AA44}">
      <dgm:prSet/>
      <dgm:spPr/>
      <dgm:t>
        <a:bodyPr/>
        <a:lstStyle/>
        <a:p>
          <a:endParaRPr lang="en-US"/>
        </a:p>
      </dgm:t>
    </dgm:pt>
    <dgm:pt modelId="{36525509-E83E-4927-8912-74D79A9183F1}">
      <dgm:prSet phldrT="[Text]" custT="1"/>
      <dgm:spPr/>
      <dgm:t>
        <a:bodyPr/>
        <a:lstStyle/>
        <a:p>
          <a:r>
            <a:rPr lang="en-US" sz="1600" dirty="0">
              <a:latin typeface="Georgia" panose="02040502050405020303" pitchFamily="18" charset="0"/>
            </a:rPr>
            <a:t>Continued assessment </a:t>
          </a:r>
        </a:p>
      </dgm:t>
    </dgm:pt>
    <dgm:pt modelId="{52BE4B0B-442F-4307-AAB7-1623DEB13AC1}" type="parTrans" cxnId="{8263B649-B3FA-471A-BF2E-E9898440FE41}">
      <dgm:prSet/>
      <dgm:spPr/>
      <dgm:t>
        <a:bodyPr/>
        <a:lstStyle/>
        <a:p>
          <a:endParaRPr lang="en-US"/>
        </a:p>
      </dgm:t>
    </dgm:pt>
    <dgm:pt modelId="{B3CAECDE-8784-451F-9991-D1371C87A474}" type="sibTrans" cxnId="{8263B649-B3FA-471A-BF2E-E9898440FE41}">
      <dgm:prSet/>
      <dgm:spPr/>
      <dgm:t>
        <a:bodyPr/>
        <a:lstStyle/>
        <a:p>
          <a:endParaRPr lang="en-US"/>
        </a:p>
      </dgm:t>
    </dgm:pt>
    <dgm:pt modelId="{B13509A5-4E01-4172-A7CA-FFAAF3077D66}">
      <dgm:prSet phldrT="[Text]" custT="1"/>
      <dgm:spPr/>
      <dgm:t>
        <a:bodyPr/>
        <a:lstStyle/>
        <a:p>
          <a:r>
            <a:rPr lang="en-US" sz="1600" dirty="0">
              <a:latin typeface="Georgia" panose="02040502050405020303" pitchFamily="18" charset="0"/>
            </a:rPr>
            <a:t>Sustaining funding</a:t>
          </a:r>
        </a:p>
      </dgm:t>
    </dgm:pt>
    <dgm:pt modelId="{8FD55F71-2703-44CB-8EE1-D685FFFC3DF2}" type="sibTrans" cxnId="{EC4CA6E7-D9F2-4B53-90DA-1BB925BB3666}">
      <dgm:prSet/>
      <dgm:spPr/>
      <dgm:t>
        <a:bodyPr/>
        <a:lstStyle/>
        <a:p>
          <a:endParaRPr lang="en-US"/>
        </a:p>
      </dgm:t>
    </dgm:pt>
    <dgm:pt modelId="{010C375B-3B01-4D5D-B6A8-FC0D34CF6D8C}" type="parTrans" cxnId="{EC4CA6E7-D9F2-4B53-90DA-1BB925BB3666}">
      <dgm:prSet/>
      <dgm:spPr/>
      <dgm:t>
        <a:bodyPr/>
        <a:lstStyle/>
        <a:p>
          <a:endParaRPr lang="en-US"/>
        </a:p>
      </dgm:t>
    </dgm:pt>
    <dgm:pt modelId="{5F0AC978-41E2-461D-892B-DD73F13DD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600" dirty="0">
              <a:latin typeface="Georgia" panose="02040502050405020303" pitchFamily="18" charset="0"/>
            </a:rPr>
            <a:t>Partnering for success</a:t>
          </a:r>
        </a:p>
      </dgm:t>
    </dgm:pt>
    <dgm:pt modelId="{283A01A2-EC73-42BC-9C5A-342F1242AE94}" type="sibTrans" cxnId="{7CBDF61C-32D3-46C0-9D3A-05FAC11FB698}">
      <dgm:prSet/>
      <dgm:spPr/>
      <dgm:t>
        <a:bodyPr/>
        <a:lstStyle/>
        <a:p>
          <a:endParaRPr lang="en-US"/>
        </a:p>
      </dgm:t>
    </dgm:pt>
    <dgm:pt modelId="{1EFFB025-9B8C-4116-8A64-E93685BB4F97}" type="parTrans" cxnId="{7CBDF61C-32D3-46C0-9D3A-05FAC11FB698}">
      <dgm:prSet/>
      <dgm:spPr/>
      <dgm:t>
        <a:bodyPr/>
        <a:lstStyle/>
        <a:p>
          <a:endParaRPr lang="en-US"/>
        </a:p>
      </dgm:t>
    </dgm:pt>
    <dgm:pt modelId="{4BC991E5-E6B7-4ACA-B877-AEA7710AC56B}" type="pres">
      <dgm:prSet presAssocID="{DAD06F70-CDCA-417F-B5E7-EB44BA4CE499}" presName="CompostProcess" presStyleCnt="0">
        <dgm:presLayoutVars>
          <dgm:dir/>
          <dgm:resizeHandles val="exact"/>
        </dgm:presLayoutVars>
      </dgm:prSet>
      <dgm:spPr/>
    </dgm:pt>
    <dgm:pt modelId="{AFE08C6D-8179-439E-A5E7-4D9B421F56D7}" type="pres">
      <dgm:prSet presAssocID="{DAD06F70-CDCA-417F-B5E7-EB44BA4CE499}" presName="arrow" presStyleLbl="bgShp" presStyleIdx="0" presStyleCnt="1" custScaleX="117647"/>
      <dgm:spPr/>
    </dgm:pt>
    <dgm:pt modelId="{F86B9816-3B5A-4D92-B774-E55682FCBA7A}" type="pres">
      <dgm:prSet presAssocID="{DAD06F70-CDCA-417F-B5E7-EB44BA4CE499}" presName="linearProcess" presStyleCnt="0"/>
      <dgm:spPr/>
    </dgm:pt>
    <dgm:pt modelId="{94A15C2D-05F4-4881-ACB8-95C7B10A9B46}" type="pres">
      <dgm:prSet presAssocID="{767FE604-C49A-4A05-8BA8-3C85FD650DC1}" presName="textNode" presStyleLbl="node1" presStyleIdx="0" presStyleCnt="5" custScaleX="113925">
        <dgm:presLayoutVars>
          <dgm:bulletEnabled val="1"/>
        </dgm:presLayoutVars>
      </dgm:prSet>
      <dgm:spPr/>
    </dgm:pt>
    <dgm:pt modelId="{DB2BD443-47D3-47C0-B11F-C9C69BBBA21D}" type="pres">
      <dgm:prSet presAssocID="{124AB7A9-2C1C-4D71-8CA3-36315461EAB5}" presName="sibTrans" presStyleCnt="0"/>
      <dgm:spPr/>
    </dgm:pt>
    <dgm:pt modelId="{CB943BA9-9D4D-4EAD-8747-7B95D0E9B1F1}" type="pres">
      <dgm:prSet presAssocID="{AC51C8AB-6A23-4D10-8769-632730DB3C3E}" presName="textNode" presStyleLbl="node1" presStyleIdx="1" presStyleCnt="5">
        <dgm:presLayoutVars>
          <dgm:bulletEnabled val="1"/>
        </dgm:presLayoutVars>
      </dgm:prSet>
      <dgm:spPr/>
    </dgm:pt>
    <dgm:pt modelId="{5ABD9826-4449-40EB-BAC8-FBE5E2EAE91B}" type="pres">
      <dgm:prSet presAssocID="{A18EE743-A188-420C-B91C-64C755C39BEF}" presName="sibTrans" presStyleCnt="0"/>
      <dgm:spPr/>
    </dgm:pt>
    <dgm:pt modelId="{8523E3E1-439B-40C6-A57C-FF1C6F274F31}" type="pres">
      <dgm:prSet presAssocID="{5F0AC978-41E2-461D-892B-DD73F13DDD74}" presName="textNode" presStyleLbl="node1" presStyleIdx="2" presStyleCnt="5" custScaleX="137111" custScaleY="151847">
        <dgm:presLayoutVars>
          <dgm:bulletEnabled val="1"/>
        </dgm:presLayoutVars>
      </dgm:prSet>
      <dgm:spPr>
        <a:prstGeom prst="star8">
          <a:avLst/>
        </a:prstGeom>
      </dgm:spPr>
    </dgm:pt>
    <dgm:pt modelId="{66AEB096-3782-4AA1-AECE-63A1BBC2746B}" type="pres">
      <dgm:prSet presAssocID="{283A01A2-EC73-42BC-9C5A-342F1242AE94}" presName="sibTrans" presStyleCnt="0"/>
      <dgm:spPr/>
    </dgm:pt>
    <dgm:pt modelId="{42D4FE8A-8F65-43B5-986E-FB2778816BDA}" type="pres">
      <dgm:prSet presAssocID="{36525509-E83E-4927-8912-74D79A9183F1}" presName="textNode" presStyleLbl="node1" presStyleIdx="3" presStyleCnt="5">
        <dgm:presLayoutVars>
          <dgm:bulletEnabled val="1"/>
        </dgm:presLayoutVars>
      </dgm:prSet>
      <dgm:spPr/>
    </dgm:pt>
    <dgm:pt modelId="{73E2571D-42E4-49B9-B06E-B71C025886DB}" type="pres">
      <dgm:prSet presAssocID="{B3CAECDE-8784-451F-9991-D1371C87A474}" presName="sibTrans" presStyleCnt="0"/>
      <dgm:spPr/>
    </dgm:pt>
    <dgm:pt modelId="{55A6AB36-6F78-44E7-9EBC-DD5424118757}" type="pres">
      <dgm:prSet presAssocID="{B13509A5-4E01-4172-A7CA-FFAAF3077D66}" presName="textNode" presStyleLbl="node1" presStyleIdx="4" presStyleCnt="5" custLinFactX="74143" custLinFactNeighborX="100000" custLinFactNeighborY="-4340">
        <dgm:presLayoutVars>
          <dgm:bulletEnabled val="1"/>
        </dgm:presLayoutVars>
      </dgm:prSet>
      <dgm:spPr/>
    </dgm:pt>
  </dgm:ptLst>
  <dgm:cxnLst>
    <dgm:cxn modelId="{ABF74504-5EDE-41F8-B1B5-5901D2C24E8B}" srcId="{DAD06F70-CDCA-417F-B5E7-EB44BA4CE499}" destId="{767FE604-C49A-4A05-8BA8-3C85FD650DC1}" srcOrd="0" destOrd="0" parTransId="{9779015D-7A72-463B-A181-962EE91FE5AF}" sibTransId="{124AB7A9-2C1C-4D71-8CA3-36315461EAB5}"/>
    <dgm:cxn modelId="{7CBDF61C-32D3-46C0-9D3A-05FAC11FB698}" srcId="{DAD06F70-CDCA-417F-B5E7-EB44BA4CE499}" destId="{5F0AC978-41E2-461D-892B-DD73F13DDD74}" srcOrd="2" destOrd="0" parTransId="{1EFFB025-9B8C-4116-8A64-E93685BB4F97}" sibTransId="{283A01A2-EC73-42BC-9C5A-342F1242AE94}"/>
    <dgm:cxn modelId="{C972F022-8E8F-4991-80DA-BE1557733B38}" type="presOf" srcId="{B13509A5-4E01-4172-A7CA-FFAAF3077D66}" destId="{55A6AB36-6F78-44E7-9EBC-DD5424118757}" srcOrd="0" destOrd="0" presId="urn:microsoft.com/office/officeart/2005/8/layout/hProcess9"/>
    <dgm:cxn modelId="{C3018649-8194-4F61-90D8-A223FEB81B20}" type="presOf" srcId="{5F0AC978-41E2-461D-892B-DD73F13DDD74}" destId="{8523E3E1-439B-40C6-A57C-FF1C6F274F31}" srcOrd="0" destOrd="0" presId="urn:microsoft.com/office/officeart/2005/8/layout/hProcess9"/>
    <dgm:cxn modelId="{8263B649-B3FA-471A-BF2E-E9898440FE41}" srcId="{DAD06F70-CDCA-417F-B5E7-EB44BA4CE499}" destId="{36525509-E83E-4927-8912-74D79A9183F1}" srcOrd="3" destOrd="0" parTransId="{52BE4B0B-442F-4307-AAB7-1623DEB13AC1}" sibTransId="{B3CAECDE-8784-451F-9991-D1371C87A474}"/>
    <dgm:cxn modelId="{B4888370-4214-42D8-99C1-CEA383A5C8EC}" type="presOf" srcId="{36525509-E83E-4927-8912-74D79A9183F1}" destId="{42D4FE8A-8F65-43B5-986E-FB2778816BDA}" srcOrd="0" destOrd="0" presId="urn:microsoft.com/office/officeart/2005/8/layout/hProcess9"/>
    <dgm:cxn modelId="{A4AE0BBB-D5A3-4D7C-BCFD-DD1981C47F4F}" type="presOf" srcId="{767FE604-C49A-4A05-8BA8-3C85FD650DC1}" destId="{94A15C2D-05F4-4881-ACB8-95C7B10A9B46}" srcOrd="0" destOrd="0" presId="urn:microsoft.com/office/officeart/2005/8/layout/hProcess9"/>
    <dgm:cxn modelId="{105ACED1-A311-489F-A7AC-827CB9EB1BC0}" type="presOf" srcId="{DAD06F70-CDCA-417F-B5E7-EB44BA4CE499}" destId="{4BC991E5-E6B7-4ACA-B877-AEA7710AC56B}" srcOrd="0" destOrd="0" presId="urn:microsoft.com/office/officeart/2005/8/layout/hProcess9"/>
    <dgm:cxn modelId="{0F109CD6-D293-41B2-B83C-F21282B7AA44}" srcId="{DAD06F70-CDCA-417F-B5E7-EB44BA4CE499}" destId="{AC51C8AB-6A23-4D10-8769-632730DB3C3E}" srcOrd="1" destOrd="0" parTransId="{BCC6D49A-CD30-4A15-ACE6-5074D662F70B}" sibTransId="{A18EE743-A188-420C-B91C-64C755C39BEF}"/>
    <dgm:cxn modelId="{B15B00DA-71AE-47D5-9746-60ADF0C1A7A7}" type="presOf" srcId="{AC51C8AB-6A23-4D10-8769-632730DB3C3E}" destId="{CB943BA9-9D4D-4EAD-8747-7B95D0E9B1F1}" srcOrd="0" destOrd="0" presId="urn:microsoft.com/office/officeart/2005/8/layout/hProcess9"/>
    <dgm:cxn modelId="{EC4CA6E7-D9F2-4B53-90DA-1BB925BB3666}" srcId="{DAD06F70-CDCA-417F-B5E7-EB44BA4CE499}" destId="{B13509A5-4E01-4172-A7CA-FFAAF3077D66}" srcOrd="4" destOrd="0" parTransId="{010C375B-3B01-4D5D-B6A8-FC0D34CF6D8C}" sibTransId="{8FD55F71-2703-44CB-8EE1-D685FFFC3DF2}"/>
    <dgm:cxn modelId="{71820ADB-BE13-4D87-A6F1-8F9818BF7078}" type="presParOf" srcId="{4BC991E5-E6B7-4ACA-B877-AEA7710AC56B}" destId="{AFE08C6D-8179-439E-A5E7-4D9B421F56D7}" srcOrd="0" destOrd="0" presId="urn:microsoft.com/office/officeart/2005/8/layout/hProcess9"/>
    <dgm:cxn modelId="{31D7A377-DAFD-4813-BB68-249A43C6F6D3}" type="presParOf" srcId="{4BC991E5-E6B7-4ACA-B877-AEA7710AC56B}" destId="{F86B9816-3B5A-4D92-B774-E55682FCBA7A}" srcOrd="1" destOrd="0" presId="urn:microsoft.com/office/officeart/2005/8/layout/hProcess9"/>
    <dgm:cxn modelId="{BD0117AE-5F59-4C50-9429-D423ECADC8AF}" type="presParOf" srcId="{F86B9816-3B5A-4D92-B774-E55682FCBA7A}" destId="{94A15C2D-05F4-4881-ACB8-95C7B10A9B46}" srcOrd="0" destOrd="0" presId="urn:microsoft.com/office/officeart/2005/8/layout/hProcess9"/>
    <dgm:cxn modelId="{156284B3-9E03-405A-811B-9BDBAA3CF63A}" type="presParOf" srcId="{F86B9816-3B5A-4D92-B774-E55682FCBA7A}" destId="{DB2BD443-47D3-47C0-B11F-C9C69BBBA21D}" srcOrd="1" destOrd="0" presId="urn:microsoft.com/office/officeart/2005/8/layout/hProcess9"/>
    <dgm:cxn modelId="{322BA303-720C-4D87-823B-1CD191AE5133}" type="presParOf" srcId="{F86B9816-3B5A-4D92-B774-E55682FCBA7A}" destId="{CB943BA9-9D4D-4EAD-8747-7B95D0E9B1F1}" srcOrd="2" destOrd="0" presId="urn:microsoft.com/office/officeart/2005/8/layout/hProcess9"/>
    <dgm:cxn modelId="{F0A36412-6657-40FA-A7FE-26CA4A90A5FE}" type="presParOf" srcId="{F86B9816-3B5A-4D92-B774-E55682FCBA7A}" destId="{5ABD9826-4449-40EB-BAC8-FBE5E2EAE91B}" srcOrd="3" destOrd="0" presId="urn:microsoft.com/office/officeart/2005/8/layout/hProcess9"/>
    <dgm:cxn modelId="{A0AF27AB-197B-4D6D-BDE6-92712D0AC134}" type="presParOf" srcId="{F86B9816-3B5A-4D92-B774-E55682FCBA7A}" destId="{8523E3E1-439B-40C6-A57C-FF1C6F274F31}" srcOrd="4" destOrd="0" presId="urn:microsoft.com/office/officeart/2005/8/layout/hProcess9"/>
    <dgm:cxn modelId="{25D5B109-03F2-4A4C-BF71-C6185C8BEF09}" type="presParOf" srcId="{F86B9816-3B5A-4D92-B774-E55682FCBA7A}" destId="{66AEB096-3782-4AA1-AECE-63A1BBC2746B}" srcOrd="5" destOrd="0" presId="urn:microsoft.com/office/officeart/2005/8/layout/hProcess9"/>
    <dgm:cxn modelId="{A77C147D-95D2-4342-8236-19F8892777EC}" type="presParOf" srcId="{F86B9816-3B5A-4D92-B774-E55682FCBA7A}" destId="{42D4FE8A-8F65-43B5-986E-FB2778816BDA}" srcOrd="6" destOrd="0" presId="urn:microsoft.com/office/officeart/2005/8/layout/hProcess9"/>
    <dgm:cxn modelId="{F662AC32-07A3-4561-B37D-0BEE4E1BD992}" type="presParOf" srcId="{F86B9816-3B5A-4D92-B774-E55682FCBA7A}" destId="{73E2571D-42E4-49B9-B06E-B71C025886DB}" srcOrd="7" destOrd="0" presId="urn:microsoft.com/office/officeart/2005/8/layout/hProcess9"/>
    <dgm:cxn modelId="{F4434E56-70DC-4A8F-981F-28D74A570449}" type="presParOf" srcId="{F86B9816-3B5A-4D92-B774-E55682FCBA7A}" destId="{55A6AB36-6F78-44E7-9EBC-DD542411875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FE9AF3-DA31-4633-A860-184D6D02963D}"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27CEC0B5-FE90-4617-AB2B-DC56B6A332CD}">
      <dgm:prSet phldrT="[Text]" custT="1"/>
      <dgm:spPr/>
      <dgm:t>
        <a:bodyPr/>
        <a:lstStyle/>
        <a:p>
          <a:r>
            <a:rPr lang="en-US" sz="2000" b="1" dirty="0">
              <a:solidFill>
                <a:srgbClr val="262262"/>
              </a:solidFill>
              <a:latin typeface="Georgia" panose="02040502050405020303" pitchFamily="18" charset="0"/>
              <a:cs typeface="Calibri" pitchFamily="34" charset="0"/>
            </a:rPr>
            <a:t>The Montrose Center empowers our community, </a:t>
          </a:r>
        </a:p>
      </dgm:t>
    </dgm:pt>
    <dgm:pt modelId="{68E3CF2F-D540-4703-8BE6-93675E72B3E9}" type="parTrans" cxnId="{BE2A1BE2-58C9-4756-ABDD-E818B55A5325}">
      <dgm:prSet/>
      <dgm:spPr/>
      <dgm:t>
        <a:bodyPr/>
        <a:lstStyle/>
        <a:p>
          <a:endParaRPr lang="en-US">
            <a:latin typeface="Georgia" panose="02040502050405020303" pitchFamily="18" charset="0"/>
          </a:endParaRPr>
        </a:p>
      </dgm:t>
    </dgm:pt>
    <dgm:pt modelId="{B6B9C186-A7C6-4176-B77D-81EE5C552453}" type="sibTrans" cxnId="{BE2A1BE2-58C9-4756-ABDD-E818B55A5325}">
      <dgm:prSet/>
      <dgm:spPr/>
      <dgm:t>
        <a:bodyPr/>
        <a:lstStyle/>
        <a:p>
          <a:endParaRPr lang="en-US">
            <a:latin typeface="Georgia" panose="02040502050405020303" pitchFamily="18" charset="0"/>
          </a:endParaRPr>
        </a:p>
      </dgm:t>
    </dgm:pt>
    <dgm:pt modelId="{4B79E013-2794-44F2-A5B2-2AD7B202B9FA}">
      <dgm:prSet phldrT="[Text]" custT="1"/>
      <dgm:spPr/>
      <dgm:t>
        <a:bodyPr/>
        <a:lstStyle/>
        <a:p>
          <a:r>
            <a:rPr lang="en-US" sz="2000" b="1" dirty="0">
              <a:solidFill>
                <a:srgbClr val="262262"/>
              </a:solidFill>
              <a:latin typeface="Georgia" panose="02040502050405020303" pitchFamily="18" charset="0"/>
              <a:cs typeface="Calibri" pitchFamily="34" charset="0"/>
            </a:rPr>
            <a:t>primarily lesbian, gay, bisexual and transgender </a:t>
          </a:r>
        </a:p>
        <a:p>
          <a:r>
            <a:rPr lang="en-US" sz="2000" b="1" dirty="0">
              <a:solidFill>
                <a:srgbClr val="262262"/>
              </a:solidFill>
              <a:latin typeface="Georgia" panose="02040502050405020303" pitchFamily="18" charset="0"/>
              <a:cs typeface="Calibri" pitchFamily="34" charset="0"/>
            </a:rPr>
            <a:t>Individuals and their families and allies,</a:t>
          </a:r>
        </a:p>
      </dgm:t>
    </dgm:pt>
    <dgm:pt modelId="{EE24BFD4-982D-4167-A1E5-FEDFA83C8B12}" type="parTrans" cxnId="{FFD96691-A166-4D7F-8578-B10363086454}">
      <dgm:prSet/>
      <dgm:spPr/>
      <dgm:t>
        <a:bodyPr/>
        <a:lstStyle/>
        <a:p>
          <a:endParaRPr lang="en-US">
            <a:latin typeface="Georgia" panose="02040502050405020303" pitchFamily="18" charset="0"/>
          </a:endParaRPr>
        </a:p>
      </dgm:t>
    </dgm:pt>
    <dgm:pt modelId="{198259A9-9652-406C-9745-A584408F3B5D}" type="sibTrans" cxnId="{FFD96691-A166-4D7F-8578-B10363086454}">
      <dgm:prSet/>
      <dgm:spPr/>
      <dgm:t>
        <a:bodyPr/>
        <a:lstStyle/>
        <a:p>
          <a:endParaRPr lang="en-US">
            <a:latin typeface="Georgia" panose="02040502050405020303" pitchFamily="18" charset="0"/>
          </a:endParaRPr>
        </a:p>
      </dgm:t>
    </dgm:pt>
    <dgm:pt modelId="{B1AB4310-78FC-43B9-A50E-33C48080D260}">
      <dgm:prSet phldrT="[Text]"/>
      <dgm:spPr/>
      <dgm:t>
        <a:bodyPr/>
        <a:lstStyle/>
        <a:p>
          <a:r>
            <a:rPr lang="en-US" b="1" dirty="0">
              <a:solidFill>
                <a:srgbClr val="262262"/>
              </a:solidFill>
              <a:latin typeface="Georgia" panose="02040502050405020303" pitchFamily="18" charset="0"/>
              <a:cs typeface="Calibri" pitchFamily="34" charset="0"/>
            </a:rPr>
            <a:t>to enjoy healthier and more fulfilling lives.</a:t>
          </a:r>
        </a:p>
      </dgm:t>
    </dgm:pt>
    <dgm:pt modelId="{CA5BE2B3-BC8C-44D8-842D-A1513B19EA66}" type="parTrans" cxnId="{FC251ECF-6873-43E2-AA50-8312E0B78AC8}">
      <dgm:prSet/>
      <dgm:spPr/>
      <dgm:t>
        <a:bodyPr/>
        <a:lstStyle/>
        <a:p>
          <a:endParaRPr lang="en-US">
            <a:latin typeface="Georgia" panose="02040502050405020303" pitchFamily="18" charset="0"/>
          </a:endParaRPr>
        </a:p>
      </dgm:t>
    </dgm:pt>
    <dgm:pt modelId="{C43D2CC4-E6A6-4073-88F3-F8F517989CFE}" type="sibTrans" cxnId="{FC251ECF-6873-43E2-AA50-8312E0B78AC8}">
      <dgm:prSet/>
      <dgm:spPr/>
      <dgm:t>
        <a:bodyPr/>
        <a:lstStyle/>
        <a:p>
          <a:endParaRPr lang="en-US">
            <a:latin typeface="Georgia" panose="02040502050405020303" pitchFamily="18" charset="0"/>
          </a:endParaRPr>
        </a:p>
      </dgm:t>
    </dgm:pt>
    <dgm:pt modelId="{DF491997-4359-41EB-BFDD-09317564BDE7}" type="pres">
      <dgm:prSet presAssocID="{D8FE9AF3-DA31-4633-A860-184D6D02963D}" presName="Name0" presStyleCnt="0">
        <dgm:presLayoutVars>
          <dgm:chMax val="7"/>
          <dgm:chPref val="7"/>
          <dgm:dir/>
          <dgm:animLvl val="lvl"/>
        </dgm:presLayoutVars>
      </dgm:prSet>
      <dgm:spPr/>
    </dgm:pt>
    <dgm:pt modelId="{9741E5B3-411A-4FA1-AB67-96456368EC00}" type="pres">
      <dgm:prSet presAssocID="{27CEC0B5-FE90-4617-AB2B-DC56B6A332CD}" presName="Accent1" presStyleCnt="0"/>
      <dgm:spPr/>
    </dgm:pt>
    <dgm:pt modelId="{5BA4AAC1-AEE5-4451-90F3-9D3F6EF843B1}" type="pres">
      <dgm:prSet presAssocID="{27CEC0B5-FE90-4617-AB2B-DC56B6A332CD}" presName="Accent" presStyleLbl="node1" presStyleIdx="0" presStyleCnt="3" custScaleX="358526" custScaleY="98515" custLinFactNeighborX="1153" custLinFactNeighborY="-12830"/>
      <dgm:spPr>
        <a:solidFill>
          <a:srgbClr val="039BC3"/>
        </a:solidFill>
      </dgm:spPr>
    </dgm:pt>
    <dgm:pt modelId="{8E910361-9A9D-4017-9D55-48F955B7F5F8}" type="pres">
      <dgm:prSet presAssocID="{27CEC0B5-FE90-4617-AB2B-DC56B6A332CD}" presName="Parent1" presStyleLbl="revTx" presStyleIdx="0" presStyleCnt="3" custScaleX="517137" custScaleY="119006" custLinFactNeighborY="-44954">
        <dgm:presLayoutVars>
          <dgm:chMax val="1"/>
          <dgm:chPref val="1"/>
          <dgm:bulletEnabled val="1"/>
        </dgm:presLayoutVars>
      </dgm:prSet>
      <dgm:spPr/>
    </dgm:pt>
    <dgm:pt modelId="{C36C00AA-5DAC-4BB6-BB68-A7A54BC615F0}" type="pres">
      <dgm:prSet presAssocID="{4B79E013-2794-44F2-A5B2-2AD7B202B9FA}" presName="Accent2" presStyleCnt="0"/>
      <dgm:spPr/>
    </dgm:pt>
    <dgm:pt modelId="{AA6378E7-4C5B-40CE-A9EF-C0A0F70837AA}" type="pres">
      <dgm:prSet presAssocID="{4B79E013-2794-44F2-A5B2-2AD7B202B9FA}" presName="Accent" presStyleLbl="node1" presStyleIdx="1" presStyleCnt="3" custScaleX="330248" custScaleY="119006" custLinFactNeighborX="-13023"/>
      <dgm:spPr>
        <a:solidFill>
          <a:srgbClr val="F0524B"/>
        </a:solidFill>
      </dgm:spPr>
    </dgm:pt>
    <dgm:pt modelId="{DF55E434-D60D-4605-88D7-9591DA9C9748}" type="pres">
      <dgm:prSet presAssocID="{4B79E013-2794-44F2-A5B2-2AD7B202B9FA}" presName="Parent2" presStyleLbl="revTx" presStyleIdx="1" presStyleCnt="3" custScaleX="672082" custScaleY="119006" custLinFactNeighborX="71362">
        <dgm:presLayoutVars>
          <dgm:chMax val="1"/>
          <dgm:chPref val="1"/>
          <dgm:bulletEnabled val="1"/>
        </dgm:presLayoutVars>
      </dgm:prSet>
      <dgm:spPr/>
    </dgm:pt>
    <dgm:pt modelId="{6E21A0E8-C6D0-4C18-848C-D18D76A77DED}" type="pres">
      <dgm:prSet presAssocID="{B1AB4310-78FC-43B9-A50E-33C48080D260}" presName="Accent3" presStyleCnt="0"/>
      <dgm:spPr/>
    </dgm:pt>
    <dgm:pt modelId="{B0E25BA7-935A-49EB-A32C-285C956CD9D7}" type="pres">
      <dgm:prSet presAssocID="{B1AB4310-78FC-43B9-A50E-33C48080D260}" presName="Accent" presStyleLbl="node1" presStyleIdx="2" presStyleCnt="3" custScaleX="421207" custScaleY="92404" custLinFactNeighborX="-6427" custLinFactNeighborY="17162"/>
      <dgm:spPr>
        <a:solidFill>
          <a:srgbClr val="B9D532"/>
        </a:solidFill>
      </dgm:spPr>
    </dgm:pt>
    <dgm:pt modelId="{7C881282-1256-4B4C-A08B-42259C71A2B2}" type="pres">
      <dgm:prSet presAssocID="{B1AB4310-78FC-43B9-A50E-33C48080D260}" presName="Parent3" presStyleLbl="revTx" presStyleIdx="2" presStyleCnt="3" custScaleX="512421" custScaleY="119006" custLinFactNeighborX="0" custLinFactNeighborY="44952">
        <dgm:presLayoutVars>
          <dgm:chMax val="1"/>
          <dgm:chPref val="1"/>
          <dgm:bulletEnabled val="1"/>
        </dgm:presLayoutVars>
      </dgm:prSet>
      <dgm:spPr/>
    </dgm:pt>
  </dgm:ptLst>
  <dgm:cxnLst>
    <dgm:cxn modelId="{E5E6D37B-C1C9-4936-9B8F-C4CD63EB468F}" type="presOf" srcId="{4B79E013-2794-44F2-A5B2-2AD7B202B9FA}" destId="{DF55E434-D60D-4605-88D7-9591DA9C9748}" srcOrd="0" destOrd="0" presId="urn:microsoft.com/office/officeart/2009/layout/CircleArrowProcess"/>
    <dgm:cxn modelId="{FFD96691-A166-4D7F-8578-B10363086454}" srcId="{D8FE9AF3-DA31-4633-A860-184D6D02963D}" destId="{4B79E013-2794-44F2-A5B2-2AD7B202B9FA}" srcOrd="1" destOrd="0" parTransId="{EE24BFD4-982D-4167-A1E5-FEDFA83C8B12}" sibTransId="{198259A9-9652-406C-9745-A584408F3B5D}"/>
    <dgm:cxn modelId="{64197DB5-3253-491E-A246-BEC637DB1440}" type="presOf" srcId="{27CEC0B5-FE90-4617-AB2B-DC56B6A332CD}" destId="{8E910361-9A9D-4017-9D55-48F955B7F5F8}" srcOrd="0" destOrd="0" presId="urn:microsoft.com/office/officeart/2009/layout/CircleArrowProcess"/>
    <dgm:cxn modelId="{FC251ECF-6873-43E2-AA50-8312E0B78AC8}" srcId="{D8FE9AF3-DA31-4633-A860-184D6D02963D}" destId="{B1AB4310-78FC-43B9-A50E-33C48080D260}" srcOrd="2" destOrd="0" parTransId="{CA5BE2B3-BC8C-44D8-842D-A1513B19EA66}" sibTransId="{C43D2CC4-E6A6-4073-88F3-F8F517989CFE}"/>
    <dgm:cxn modelId="{BE2A1BE2-58C9-4756-ABDD-E818B55A5325}" srcId="{D8FE9AF3-DA31-4633-A860-184D6D02963D}" destId="{27CEC0B5-FE90-4617-AB2B-DC56B6A332CD}" srcOrd="0" destOrd="0" parTransId="{68E3CF2F-D540-4703-8BE6-93675E72B3E9}" sibTransId="{B6B9C186-A7C6-4176-B77D-81EE5C552453}"/>
    <dgm:cxn modelId="{AF3009EC-9BD5-4B93-8CD1-A443B39BEE7B}" type="presOf" srcId="{D8FE9AF3-DA31-4633-A860-184D6D02963D}" destId="{DF491997-4359-41EB-BFDD-09317564BDE7}" srcOrd="0" destOrd="0" presId="urn:microsoft.com/office/officeart/2009/layout/CircleArrowProcess"/>
    <dgm:cxn modelId="{DCBA9DF4-6BA6-413D-AB43-09CAD34B7FE6}" type="presOf" srcId="{B1AB4310-78FC-43B9-A50E-33C48080D260}" destId="{7C881282-1256-4B4C-A08B-42259C71A2B2}" srcOrd="0" destOrd="0" presId="urn:microsoft.com/office/officeart/2009/layout/CircleArrowProcess"/>
    <dgm:cxn modelId="{944AB3D2-5EC1-4965-8B12-46BBF2AF3AE7}" type="presParOf" srcId="{DF491997-4359-41EB-BFDD-09317564BDE7}" destId="{9741E5B3-411A-4FA1-AB67-96456368EC00}" srcOrd="0" destOrd="0" presId="urn:microsoft.com/office/officeart/2009/layout/CircleArrowProcess"/>
    <dgm:cxn modelId="{A9B28A1B-F346-4670-ABD5-56A43999EEC4}" type="presParOf" srcId="{9741E5B3-411A-4FA1-AB67-96456368EC00}" destId="{5BA4AAC1-AEE5-4451-90F3-9D3F6EF843B1}" srcOrd="0" destOrd="0" presId="urn:microsoft.com/office/officeart/2009/layout/CircleArrowProcess"/>
    <dgm:cxn modelId="{27FF72D4-4549-4056-89B1-DB0E805FD031}" type="presParOf" srcId="{DF491997-4359-41EB-BFDD-09317564BDE7}" destId="{8E910361-9A9D-4017-9D55-48F955B7F5F8}" srcOrd="1" destOrd="0" presId="urn:microsoft.com/office/officeart/2009/layout/CircleArrowProcess"/>
    <dgm:cxn modelId="{E4296ED4-9A32-42C4-A751-07B36221E5B3}" type="presParOf" srcId="{DF491997-4359-41EB-BFDD-09317564BDE7}" destId="{C36C00AA-5DAC-4BB6-BB68-A7A54BC615F0}" srcOrd="2" destOrd="0" presId="urn:microsoft.com/office/officeart/2009/layout/CircleArrowProcess"/>
    <dgm:cxn modelId="{B54E5E42-60FF-43C3-8E39-71A3B6F723A9}" type="presParOf" srcId="{C36C00AA-5DAC-4BB6-BB68-A7A54BC615F0}" destId="{AA6378E7-4C5B-40CE-A9EF-C0A0F70837AA}" srcOrd="0" destOrd="0" presId="urn:microsoft.com/office/officeart/2009/layout/CircleArrowProcess"/>
    <dgm:cxn modelId="{13FC3A4F-1AFC-4C9E-9A03-5EDE7677A7CC}" type="presParOf" srcId="{DF491997-4359-41EB-BFDD-09317564BDE7}" destId="{DF55E434-D60D-4605-88D7-9591DA9C9748}" srcOrd="3" destOrd="0" presId="urn:microsoft.com/office/officeart/2009/layout/CircleArrowProcess"/>
    <dgm:cxn modelId="{1FA926AB-808D-4423-9B5D-FAFA509F0010}" type="presParOf" srcId="{DF491997-4359-41EB-BFDD-09317564BDE7}" destId="{6E21A0E8-C6D0-4C18-848C-D18D76A77DED}" srcOrd="4" destOrd="0" presId="urn:microsoft.com/office/officeart/2009/layout/CircleArrowProcess"/>
    <dgm:cxn modelId="{A7A15E97-7980-447D-886A-DA9FABE15BCD}" type="presParOf" srcId="{6E21A0E8-C6D0-4C18-848C-D18D76A77DED}" destId="{B0E25BA7-935A-49EB-A32C-285C956CD9D7}" srcOrd="0" destOrd="0" presId="urn:microsoft.com/office/officeart/2009/layout/CircleArrowProcess"/>
    <dgm:cxn modelId="{15AE3B84-7768-4C26-9832-FD1EE0A758CC}" type="presParOf" srcId="{DF491997-4359-41EB-BFDD-09317564BDE7}" destId="{7C881282-1256-4B4C-A08B-42259C71A2B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60C9BB-5DD3-452B-9AEF-9690F1BCA7E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9DF50C2B-AA72-4478-ADB9-7E8B5067532D}">
      <dgm:prSet phldrT="[Text]" custT="1"/>
      <dgm:spPr>
        <a:solidFill>
          <a:srgbClr val="039BC3"/>
        </a:solidFill>
        <a:ln w="76200">
          <a:solidFill>
            <a:srgbClr val="9F1F63"/>
          </a:solidFill>
        </a:ln>
      </dgm:spPr>
      <dgm:t>
        <a:bodyPr/>
        <a:lstStyle/>
        <a:p>
          <a:r>
            <a:rPr lang="en-US" sz="4800" b="1" dirty="0"/>
            <a:t>1978</a:t>
          </a:r>
        </a:p>
        <a:p>
          <a:r>
            <a:rPr lang="en-US" sz="2400" b="1" dirty="0"/>
            <a:t>Grass </a:t>
          </a:r>
          <a:r>
            <a:rPr lang="en-US" sz="2400" b="1" dirty="0">
              <a:latin typeface="Georgia" panose="02040502050405020303" pitchFamily="18" charset="0"/>
            </a:rPr>
            <a:t>roots</a:t>
          </a:r>
          <a:r>
            <a:rPr lang="en-US" sz="2400" b="1" dirty="0"/>
            <a:t> effort to provide safe, affirming counseling for the </a:t>
          </a:r>
          <a:br>
            <a:rPr lang="en-US" sz="2400" b="1" dirty="0"/>
          </a:br>
          <a:r>
            <a:rPr lang="en-US" sz="2400" b="1" dirty="0"/>
            <a:t>gay community.</a:t>
          </a:r>
        </a:p>
      </dgm:t>
    </dgm:pt>
    <dgm:pt modelId="{824F3CEF-E1B7-4582-9B4B-135737260AEF}" type="parTrans" cxnId="{7CFAA7B2-1B50-4F25-9883-CE9A9C4BA5EE}">
      <dgm:prSet/>
      <dgm:spPr/>
      <dgm:t>
        <a:bodyPr/>
        <a:lstStyle/>
        <a:p>
          <a:endParaRPr lang="en-US"/>
        </a:p>
      </dgm:t>
    </dgm:pt>
    <dgm:pt modelId="{954CF1CA-46D2-4CA4-BA41-04EA3EABC8A5}" type="sibTrans" cxnId="{7CFAA7B2-1B50-4F25-9883-CE9A9C4BA5EE}">
      <dgm:prSet/>
      <dgm:spPr>
        <a:blipFill rotWithShape="1">
          <a:blip xmlns:r="http://schemas.openxmlformats.org/officeDocument/2006/relationships" r:embed="rId1"/>
          <a:stretch>
            <a:fillRect/>
          </a:stretch>
        </a:blipFill>
        <a:ln w="76200">
          <a:solidFill>
            <a:srgbClr val="F0524B"/>
          </a:solidFill>
        </a:ln>
      </dgm:spPr>
      <dgm:t>
        <a:bodyPr/>
        <a:lstStyle/>
        <a:p>
          <a:endParaRPr lang="en-US">
            <a:latin typeface="Georgia" panose="02040502050405020303" pitchFamily="18" charset="0"/>
          </a:endParaRPr>
        </a:p>
      </dgm:t>
    </dgm:pt>
    <dgm:pt modelId="{779D5B95-E70B-4DB7-A299-9E00FF889157}" type="pres">
      <dgm:prSet presAssocID="{F660C9BB-5DD3-452B-9AEF-9690F1BCA7E1}" presName="Name0" presStyleCnt="0">
        <dgm:presLayoutVars>
          <dgm:chMax val="21"/>
          <dgm:chPref val="21"/>
        </dgm:presLayoutVars>
      </dgm:prSet>
      <dgm:spPr/>
    </dgm:pt>
    <dgm:pt modelId="{82A26A33-BB18-4FF7-92DE-A54D8498981C}" type="pres">
      <dgm:prSet presAssocID="{9DF50C2B-AA72-4478-ADB9-7E8B5067532D}" presName="text1" presStyleCnt="0"/>
      <dgm:spPr/>
    </dgm:pt>
    <dgm:pt modelId="{29DD20EE-F1E7-4262-A15D-36C08F05D279}" type="pres">
      <dgm:prSet presAssocID="{9DF50C2B-AA72-4478-ADB9-7E8B5067532D}" presName="textRepeatNode" presStyleLbl="alignNode1" presStyleIdx="0" presStyleCnt="1" custScaleX="106419" custScaleY="86884" custLinFactNeighborX="-86462" custLinFactNeighborY="-60960">
        <dgm:presLayoutVars>
          <dgm:chMax val="0"/>
          <dgm:chPref val="0"/>
          <dgm:bulletEnabled val="1"/>
        </dgm:presLayoutVars>
      </dgm:prSet>
      <dgm:spPr/>
    </dgm:pt>
    <dgm:pt modelId="{83D10868-9C1F-4E49-ACBE-7D438055B252}" type="pres">
      <dgm:prSet presAssocID="{9DF50C2B-AA72-4478-ADB9-7E8B5067532D}" presName="textaccent1" presStyleCnt="0"/>
      <dgm:spPr/>
    </dgm:pt>
    <dgm:pt modelId="{04D14698-6EA3-4483-83DF-C514AEFF9040}" type="pres">
      <dgm:prSet presAssocID="{9DF50C2B-AA72-4478-ADB9-7E8B5067532D}" presName="accentRepeatNode" presStyleLbl="solidAlignAcc1" presStyleIdx="0" presStyleCnt="2" custLinFactX="100000" custLinFactY="-27189" custLinFactNeighborX="123692" custLinFactNeighborY="-100000"/>
      <dgm:spPr/>
    </dgm:pt>
    <dgm:pt modelId="{96559EEA-2F3A-49B0-8DBC-430E5CCB5748}" type="pres">
      <dgm:prSet presAssocID="{954CF1CA-46D2-4CA4-BA41-04EA3EABC8A5}" presName="image1" presStyleCnt="0"/>
      <dgm:spPr/>
    </dgm:pt>
    <dgm:pt modelId="{E7D33AA5-964A-4E53-A35B-241A5626B3E0}" type="pres">
      <dgm:prSet presAssocID="{954CF1CA-46D2-4CA4-BA41-04EA3EABC8A5}" presName="imageRepeatNode" presStyleLbl="alignAcc1" presStyleIdx="0" presStyleCnt="1" custScaleX="102979" custScaleY="92150" custLinFactNeighborX="91824" custLinFactNeighborY="42523"/>
      <dgm:spPr/>
    </dgm:pt>
    <dgm:pt modelId="{43421A1F-6C27-4E81-99B2-0A691FB81007}" type="pres">
      <dgm:prSet presAssocID="{954CF1CA-46D2-4CA4-BA41-04EA3EABC8A5}" presName="imageaccent1" presStyleCnt="0"/>
      <dgm:spPr/>
    </dgm:pt>
    <dgm:pt modelId="{CB4061A0-ECCF-48ED-85E1-18343C7C2748}" type="pres">
      <dgm:prSet presAssocID="{954CF1CA-46D2-4CA4-BA41-04EA3EABC8A5}" presName="accentRepeatNode" presStyleLbl="solidAlignAcc1" presStyleIdx="1" presStyleCnt="2" custFlipVert="1" custFlipHor="1" custScaleX="110679" custScaleY="100000" custLinFactY="-300000" custLinFactNeighborX="-55479" custLinFactNeighborY="-317504"/>
      <dgm:spPr>
        <a:solidFill>
          <a:srgbClr val="039BC3"/>
        </a:solidFill>
        <a:ln>
          <a:noFill/>
        </a:ln>
      </dgm:spPr>
    </dgm:pt>
  </dgm:ptLst>
  <dgm:cxnLst>
    <dgm:cxn modelId="{0E7CC14A-82A2-4475-BB1B-7FB3D702F0F7}" type="presOf" srcId="{F660C9BB-5DD3-452B-9AEF-9690F1BCA7E1}" destId="{779D5B95-E70B-4DB7-A299-9E00FF889157}" srcOrd="0" destOrd="0" presId="urn:microsoft.com/office/officeart/2008/layout/HexagonCluster"/>
    <dgm:cxn modelId="{7CFAA7B2-1B50-4F25-9883-CE9A9C4BA5EE}" srcId="{F660C9BB-5DD3-452B-9AEF-9690F1BCA7E1}" destId="{9DF50C2B-AA72-4478-ADB9-7E8B5067532D}" srcOrd="0" destOrd="0" parTransId="{824F3CEF-E1B7-4582-9B4B-135737260AEF}" sibTransId="{954CF1CA-46D2-4CA4-BA41-04EA3EABC8A5}"/>
    <dgm:cxn modelId="{26CB68C4-88D0-40D6-9A35-E7DC14D9E72B}" type="presOf" srcId="{954CF1CA-46D2-4CA4-BA41-04EA3EABC8A5}" destId="{E7D33AA5-964A-4E53-A35B-241A5626B3E0}" srcOrd="0" destOrd="0" presId="urn:microsoft.com/office/officeart/2008/layout/HexagonCluster"/>
    <dgm:cxn modelId="{0EC96BCE-3459-4548-B174-409551F05A90}" type="presOf" srcId="{9DF50C2B-AA72-4478-ADB9-7E8B5067532D}" destId="{29DD20EE-F1E7-4262-A15D-36C08F05D279}" srcOrd="0" destOrd="0" presId="urn:microsoft.com/office/officeart/2008/layout/HexagonCluster"/>
    <dgm:cxn modelId="{19A73C0E-EAD6-4378-A761-9DB45D7947EF}" type="presParOf" srcId="{779D5B95-E70B-4DB7-A299-9E00FF889157}" destId="{82A26A33-BB18-4FF7-92DE-A54D8498981C}" srcOrd="0" destOrd="0" presId="urn:microsoft.com/office/officeart/2008/layout/HexagonCluster"/>
    <dgm:cxn modelId="{05964D67-E187-4165-8B5B-C7DDD0014209}" type="presParOf" srcId="{82A26A33-BB18-4FF7-92DE-A54D8498981C}" destId="{29DD20EE-F1E7-4262-A15D-36C08F05D279}" srcOrd="0" destOrd="0" presId="urn:microsoft.com/office/officeart/2008/layout/HexagonCluster"/>
    <dgm:cxn modelId="{3BEC542F-BE3C-4E2B-BF19-1CA7C47EB0CB}" type="presParOf" srcId="{779D5B95-E70B-4DB7-A299-9E00FF889157}" destId="{83D10868-9C1F-4E49-ACBE-7D438055B252}" srcOrd="1" destOrd="0" presId="urn:microsoft.com/office/officeart/2008/layout/HexagonCluster"/>
    <dgm:cxn modelId="{6E0268D8-FE17-4CE7-8004-AAAEE98CBB67}" type="presParOf" srcId="{83D10868-9C1F-4E49-ACBE-7D438055B252}" destId="{04D14698-6EA3-4483-83DF-C514AEFF9040}" srcOrd="0" destOrd="0" presId="urn:microsoft.com/office/officeart/2008/layout/HexagonCluster"/>
    <dgm:cxn modelId="{1AD6B7F1-D3A1-4F26-8FF6-B5B14FD87772}" type="presParOf" srcId="{779D5B95-E70B-4DB7-A299-9E00FF889157}" destId="{96559EEA-2F3A-49B0-8DBC-430E5CCB5748}" srcOrd="2" destOrd="0" presId="urn:microsoft.com/office/officeart/2008/layout/HexagonCluster"/>
    <dgm:cxn modelId="{428C1BB4-2C71-447D-AED9-D32316058C54}" type="presParOf" srcId="{96559EEA-2F3A-49B0-8DBC-430E5CCB5748}" destId="{E7D33AA5-964A-4E53-A35B-241A5626B3E0}" srcOrd="0" destOrd="0" presId="urn:microsoft.com/office/officeart/2008/layout/HexagonCluster"/>
    <dgm:cxn modelId="{8AA7FD5F-4435-40F8-AF7C-F1ADA5AA3E62}" type="presParOf" srcId="{779D5B95-E70B-4DB7-A299-9E00FF889157}" destId="{43421A1F-6C27-4E81-99B2-0A691FB81007}" srcOrd="3" destOrd="0" presId="urn:microsoft.com/office/officeart/2008/layout/HexagonCluster"/>
    <dgm:cxn modelId="{4F2BD327-B6A0-4632-B01B-7CCD17494AD9}" type="presParOf" srcId="{43421A1F-6C27-4E81-99B2-0A691FB81007}" destId="{CB4061A0-ECCF-48ED-85E1-18343C7C274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64078C-01CD-48D8-8A0C-B2164CFD8731}" type="doc">
      <dgm:prSet loTypeId="urn:microsoft.com/office/officeart/2008/layout/HexagonCluster" loCatId="relationship" qsTypeId="urn:microsoft.com/office/officeart/2005/8/quickstyle/simple1" qsCatId="simple" csTypeId="urn:microsoft.com/office/officeart/2005/8/colors/colorful4" csCatId="colorful" phldr="1"/>
      <dgm:spPr/>
      <dgm:t>
        <a:bodyPr/>
        <a:lstStyle/>
        <a:p>
          <a:endParaRPr lang="en-US"/>
        </a:p>
      </dgm:t>
    </dgm:pt>
    <dgm:pt modelId="{7F0AC49A-B5E1-465F-92E0-F734F22DF4EE}">
      <dgm:prSet phldrT="[Text]"/>
      <dgm:spPr>
        <a:solidFill>
          <a:srgbClr val="F58328"/>
        </a:solidFill>
        <a:ln w="38100">
          <a:solidFill>
            <a:srgbClr val="9F1F63"/>
          </a:solidFill>
        </a:ln>
      </dgm:spPr>
      <dgm:t>
        <a:bodyPr/>
        <a:lstStyle/>
        <a:p>
          <a:r>
            <a:rPr lang="en-US" b="1" dirty="0">
              <a:latin typeface="Georgia" panose="02040502050405020303" pitchFamily="18" charset="0"/>
              <a:cs typeface="Calibri" pitchFamily="34" charset="0"/>
            </a:rPr>
            <a:t>Prevention Education</a:t>
          </a:r>
        </a:p>
      </dgm:t>
    </dgm:pt>
    <dgm:pt modelId="{9A166DEC-9E2C-4A84-8D80-70F1FCCA2BC0}" type="parTrans" cxnId="{C236BD56-7E82-432E-BEF6-EA10B4D98C8D}">
      <dgm:prSet/>
      <dgm:spPr/>
      <dgm:t>
        <a:bodyPr/>
        <a:lstStyle/>
        <a:p>
          <a:endParaRPr lang="en-US"/>
        </a:p>
      </dgm:t>
    </dgm:pt>
    <dgm:pt modelId="{1089E723-FE09-4476-A131-B2718F8D2DC1}" type="sibTrans" cxnId="{C236BD56-7E82-432E-BEF6-EA10B4D98C8D}">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527F8703-838F-4B47-A235-5245EE594A88}">
      <dgm:prSet phldrT="[Text]"/>
      <dgm:spPr>
        <a:solidFill>
          <a:srgbClr val="B9D532"/>
        </a:solidFill>
        <a:ln w="38100">
          <a:solidFill>
            <a:srgbClr val="262262"/>
          </a:solidFill>
        </a:ln>
      </dgm:spPr>
      <dgm:t>
        <a:bodyPr/>
        <a:lstStyle/>
        <a:p>
          <a:r>
            <a:rPr lang="en-US" b="1" dirty="0">
              <a:latin typeface="Georgia" panose="02040502050405020303" pitchFamily="18" charset="0"/>
              <a:cs typeface="Calibri" pitchFamily="34" charset="0"/>
            </a:rPr>
            <a:t>Community Services</a:t>
          </a:r>
        </a:p>
      </dgm:t>
    </dgm:pt>
    <dgm:pt modelId="{037DF25A-19F6-410B-B9DF-37B0C530C6E8}" type="parTrans" cxnId="{64A43BBF-9DFA-4F6A-8F05-4074E1FD86EF}">
      <dgm:prSet/>
      <dgm:spPr/>
      <dgm:t>
        <a:bodyPr/>
        <a:lstStyle/>
        <a:p>
          <a:endParaRPr lang="en-US"/>
        </a:p>
      </dgm:t>
    </dgm:pt>
    <dgm:pt modelId="{63F7A04E-D672-4B34-9F73-B2146A65FE06}" type="sibTrans" cxnId="{64A43BBF-9DFA-4F6A-8F05-4074E1FD86EF}">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D5823595-75D5-445F-A2A5-5FC301D689CB}">
      <dgm:prSet phldrT="[Text]"/>
      <dgm:spPr>
        <a:solidFill>
          <a:srgbClr val="9F1F63"/>
        </a:solidFill>
        <a:ln w="38100">
          <a:solidFill>
            <a:srgbClr val="039BC3"/>
          </a:solidFill>
        </a:ln>
      </dgm:spPr>
      <dgm:t>
        <a:bodyPr/>
        <a:lstStyle/>
        <a:p>
          <a:r>
            <a:rPr lang="en-US" b="1" dirty="0">
              <a:latin typeface="Georgia" panose="02040502050405020303" pitchFamily="18" charset="0"/>
              <a:cs typeface="Calibri" pitchFamily="34" charset="0"/>
            </a:rPr>
            <a:t>Behavioral Health</a:t>
          </a:r>
        </a:p>
      </dgm:t>
    </dgm:pt>
    <dgm:pt modelId="{EED96ECF-2C01-4275-B54B-09556AF2E0B2}" type="parTrans" cxnId="{DFA74D72-3B6C-4C28-B60E-059A069CBCC8}">
      <dgm:prSet/>
      <dgm:spPr/>
      <dgm:t>
        <a:bodyPr/>
        <a:lstStyle/>
        <a:p>
          <a:endParaRPr lang="en-US"/>
        </a:p>
      </dgm:t>
    </dgm:pt>
    <dgm:pt modelId="{4A6E2E39-5E55-4DA0-AAF0-43C46AFE99D4}" type="sibTrans" cxnId="{DFA74D72-3B6C-4C28-B60E-059A069CBCC8}">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F8E40F41-DB72-4C3D-B024-623F329B7FDD}" type="pres">
      <dgm:prSet presAssocID="{2164078C-01CD-48D8-8A0C-B2164CFD8731}" presName="Name0" presStyleCnt="0">
        <dgm:presLayoutVars>
          <dgm:chMax val="21"/>
          <dgm:chPref val="21"/>
        </dgm:presLayoutVars>
      </dgm:prSet>
      <dgm:spPr/>
    </dgm:pt>
    <dgm:pt modelId="{903AC0F9-8C82-42F2-9909-B09EE4C2C621}" type="pres">
      <dgm:prSet presAssocID="{7F0AC49A-B5E1-465F-92E0-F734F22DF4EE}" presName="text1" presStyleCnt="0"/>
      <dgm:spPr/>
    </dgm:pt>
    <dgm:pt modelId="{39CFD05E-845B-4C15-ABCB-3600CCF97CBA}" type="pres">
      <dgm:prSet presAssocID="{7F0AC49A-B5E1-465F-92E0-F734F22DF4EE}" presName="textRepeatNode" presStyleLbl="alignNode1" presStyleIdx="0" presStyleCnt="3">
        <dgm:presLayoutVars>
          <dgm:chMax val="0"/>
          <dgm:chPref val="0"/>
          <dgm:bulletEnabled val="1"/>
        </dgm:presLayoutVars>
      </dgm:prSet>
      <dgm:spPr/>
    </dgm:pt>
    <dgm:pt modelId="{D51AAC39-5DC0-4C4A-A706-8B2AF36D6277}" type="pres">
      <dgm:prSet presAssocID="{7F0AC49A-B5E1-465F-92E0-F734F22DF4EE}" presName="textaccent1" presStyleCnt="0"/>
      <dgm:spPr/>
    </dgm:pt>
    <dgm:pt modelId="{54BA53A5-3201-4F1A-89CA-82BCA15176E9}" type="pres">
      <dgm:prSet presAssocID="{7F0AC49A-B5E1-465F-92E0-F734F22DF4EE}" presName="accentRepeatNode" presStyleLbl="solidAlignAcc1" presStyleIdx="0" presStyleCnt="6"/>
      <dgm:spPr>
        <a:solidFill>
          <a:srgbClr val="F58328"/>
        </a:solidFill>
        <a:ln>
          <a:solidFill>
            <a:srgbClr val="F58328"/>
          </a:solidFill>
        </a:ln>
      </dgm:spPr>
    </dgm:pt>
    <dgm:pt modelId="{E3F84E44-9803-40AC-9530-A30BAF732447}" type="pres">
      <dgm:prSet presAssocID="{1089E723-FE09-4476-A131-B2718F8D2DC1}" presName="image1" presStyleCnt="0"/>
      <dgm:spPr/>
    </dgm:pt>
    <dgm:pt modelId="{A1E771C6-A520-46D0-A10F-AEE6C2B6C2FF}" type="pres">
      <dgm:prSet presAssocID="{1089E723-FE09-4476-A131-B2718F8D2DC1}" presName="imageRepeatNode" presStyleLbl="alignAcc1" presStyleIdx="0" presStyleCnt="3" custLinFactNeighborY="-1083"/>
      <dgm:spPr/>
    </dgm:pt>
    <dgm:pt modelId="{DB61BBE5-CFD7-4113-9AB4-ABD4B07D34F8}" type="pres">
      <dgm:prSet presAssocID="{1089E723-FE09-4476-A131-B2718F8D2DC1}" presName="imageaccent1" presStyleCnt="0"/>
      <dgm:spPr/>
    </dgm:pt>
    <dgm:pt modelId="{3DFA330C-6E93-4D28-ACAC-A61F2AB2D45B}" type="pres">
      <dgm:prSet presAssocID="{1089E723-FE09-4476-A131-B2718F8D2DC1}" presName="accentRepeatNode" presStyleLbl="solidAlignAcc1" presStyleIdx="1" presStyleCnt="6" custLinFactNeighborX="3116" custLinFactNeighborY="-31673"/>
      <dgm:spPr/>
    </dgm:pt>
    <dgm:pt modelId="{82F11849-F7EB-47A8-A7FA-89F7C29B2AAB}" type="pres">
      <dgm:prSet presAssocID="{527F8703-838F-4B47-A235-5245EE594A88}" presName="text2" presStyleCnt="0"/>
      <dgm:spPr/>
    </dgm:pt>
    <dgm:pt modelId="{D493AC07-7880-4AE0-B286-FDACDBB44900}" type="pres">
      <dgm:prSet presAssocID="{527F8703-838F-4B47-A235-5245EE594A88}" presName="textRepeatNode" presStyleLbl="alignNode1" presStyleIdx="1" presStyleCnt="3">
        <dgm:presLayoutVars>
          <dgm:chMax val="0"/>
          <dgm:chPref val="0"/>
          <dgm:bulletEnabled val="1"/>
        </dgm:presLayoutVars>
      </dgm:prSet>
      <dgm:spPr/>
    </dgm:pt>
    <dgm:pt modelId="{F004750E-B07F-48F7-B025-FAD78EC1E8C7}" type="pres">
      <dgm:prSet presAssocID="{527F8703-838F-4B47-A235-5245EE594A88}" presName="textaccent2" presStyleCnt="0"/>
      <dgm:spPr/>
    </dgm:pt>
    <dgm:pt modelId="{557D0449-5334-4415-B1CD-C00D55ABEB2F}" type="pres">
      <dgm:prSet presAssocID="{527F8703-838F-4B47-A235-5245EE594A88}" presName="accentRepeatNode" presStyleLbl="solidAlignAcc1" presStyleIdx="2" presStyleCnt="6"/>
      <dgm:spPr>
        <a:solidFill>
          <a:srgbClr val="B9D532"/>
        </a:solidFill>
        <a:ln>
          <a:solidFill>
            <a:srgbClr val="B9D532"/>
          </a:solidFill>
        </a:ln>
      </dgm:spPr>
    </dgm:pt>
    <dgm:pt modelId="{8D08F224-9170-4C1B-B7E9-F39CB07E0A6B}" type="pres">
      <dgm:prSet presAssocID="{63F7A04E-D672-4B34-9F73-B2146A65FE06}" presName="image2" presStyleCnt="0"/>
      <dgm:spPr/>
    </dgm:pt>
    <dgm:pt modelId="{B37D64B9-72E4-4420-961B-621656ECAE50}" type="pres">
      <dgm:prSet presAssocID="{63F7A04E-D672-4B34-9F73-B2146A65FE06}" presName="imageRepeatNode" presStyleLbl="alignAcc1" presStyleIdx="1" presStyleCnt="3"/>
      <dgm:spPr/>
    </dgm:pt>
    <dgm:pt modelId="{D676B288-A8D8-471F-80A4-79589E0CF8F5}" type="pres">
      <dgm:prSet presAssocID="{63F7A04E-D672-4B34-9F73-B2146A65FE06}" presName="imageaccent2" presStyleCnt="0"/>
      <dgm:spPr/>
    </dgm:pt>
    <dgm:pt modelId="{2E4B0720-4521-49C1-996A-57D7AC1E9067}" type="pres">
      <dgm:prSet presAssocID="{63F7A04E-D672-4B34-9F73-B2146A65FE06}" presName="accentRepeatNode" presStyleLbl="solidAlignAcc1" presStyleIdx="3" presStyleCnt="6"/>
      <dgm:spPr/>
    </dgm:pt>
    <dgm:pt modelId="{BAAE8780-183F-441D-8E7D-EFFB54D5688C}" type="pres">
      <dgm:prSet presAssocID="{D5823595-75D5-445F-A2A5-5FC301D689CB}" presName="text3" presStyleCnt="0"/>
      <dgm:spPr/>
    </dgm:pt>
    <dgm:pt modelId="{FF08D27F-2DBE-48B1-A0D1-0AA5C7775FB3}" type="pres">
      <dgm:prSet presAssocID="{D5823595-75D5-445F-A2A5-5FC301D689CB}" presName="textRepeatNode" presStyleLbl="alignNode1" presStyleIdx="2" presStyleCnt="3">
        <dgm:presLayoutVars>
          <dgm:chMax val="0"/>
          <dgm:chPref val="0"/>
          <dgm:bulletEnabled val="1"/>
        </dgm:presLayoutVars>
      </dgm:prSet>
      <dgm:spPr/>
    </dgm:pt>
    <dgm:pt modelId="{75C307E1-9C75-4FD3-A9E5-174E8C04F351}" type="pres">
      <dgm:prSet presAssocID="{D5823595-75D5-445F-A2A5-5FC301D689CB}" presName="textaccent3" presStyleCnt="0"/>
      <dgm:spPr/>
    </dgm:pt>
    <dgm:pt modelId="{E361DFC4-178E-4185-9CA2-15D3FBFEF4CC}" type="pres">
      <dgm:prSet presAssocID="{D5823595-75D5-445F-A2A5-5FC301D689CB}" presName="accentRepeatNode" presStyleLbl="solidAlignAcc1" presStyleIdx="4" presStyleCnt="6"/>
      <dgm:spPr>
        <a:solidFill>
          <a:srgbClr val="9F1F63"/>
        </a:solidFill>
        <a:ln>
          <a:solidFill>
            <a:srgbClr val="9F1F63"/>
          </a:solidFill>
        </a:ln>
      </dgm:spPr>
    </dgm:pt>
    <dgm:pt modelId="{5832B375-B631-4E5A-8B66-D1ADA986997A}" type="pres">
      <dgm:prSet presAssocID="{4A6E2E39-5E55-4DA0-AAF0-43C46AFE99D4}" presName="image3" presStyleCnt="0"/>
      <dgm:spPr/>
    </dgm:pt>
    <dgm:pt modelId="{D127D664-34B5-43DF-BAF2-F1EA06A37721}" type="pres">
      <dgm:prSet presAssocID="{4A6E2E39-5E55-4DA0-AAF0-43C46AFE99D4}" presName="imageRepeatNode" presStyleLbl="alignAcc1" presStyleIdx="2" presStyleCnt="3"/>
      <dgm:spPr/>
    </dgm:pt>
    <dgm:pt modelId="{171A4A88-F5D6-4606-BB12-F628F6E7A489}" type="pres">
      <dgm:prSet presAssocID="{4A6E2E39-5E55-4DA0-AAF0-43C46AFE99D4}" presName="imageaccent3" presStyleCnt="0"/>
      <dgm:spPr/>
    </dgm:pt>
    <dgm:pt modelId="{0B35DBF6-C00A-464A-A7BF-E1DC9C02D8A0}" type="pres">
      <dgm:prSet presAssocID="{4A6E2E39-5E55-4DA0-AAF0-43C46AFE99D4}" presName="accentRepeatNode" presStyleLbl="solidAlignAcc1" presStyleIdx="5" presStyleCnt="6"/>
      <dgm:spPr/>
    </dgm:pt>
  </dgm:ptLst>
  <dgm:cxnLst>
    <dgm:cxn modelId="{EA79CC22-3666-4405-A8A1-74B146B8E18A}" type="presOf" srcId="{D5823595-75D5-445F-A2A5-5FC301D689CB}" destId="{FF08D27F-2DBE-48B1-A0D1-0AA5C7775FB3}" srcOrd="0" destOrd="0" presId="urn:microsoft.com/office/officeart/2008/layout/HexagonCluster"/>
    <dgm:cxn modelId="{2FD7703B-6EC7-41A6-98E5-E63284C6F712}" type="presOf" srcId="{1089E723-FE09-4476-A131-B2718F8D2DC1}" destId="{A1E771C6-A520-46D0-A10F-AEE6C2B6C2FF}" srcOrd="0" destOrd="0" presId="urn:microsoft.com/office/officeart/2008/layout/HexagonCluster"/>
    <dgm:cxn modelId="{BB4DA240-6C96-43B6-B347-EF75E408E882}" type="presOf" srcId="{7F0AC49A-B5E1-465F-92E0-F734F22DF4EE}" destId="{39CFD05E-845B-4C15-ABCB-3600CCF97CBA}" srcOrd="0" destOrd="0" presId="urn:microsoft.com/office/officeart/2008/layout/HexagonCluster"/>
    <dgm:cxn modelId="{DFA74D72-3B6C-4C28-B60E-059A069CBCC8}" srcId="{2164078C-01CD-48D8-8A0C-B2164CFD8731}" destId="{D5823595-75D5-445F-A2A5-5FC301D689CB}" srcOrd="2" destOrd="0" parTransId="{EED96ECF-2C01-4275-B54B-09556AF2E0B2}" sibTransId="{4A6E2E39-5E55-4DA0-AAF0-43C46AFE99D4}"/>
    <dgm:cxn modelId="{38CFEB74-BA77-4AE8-AB78-D2EFD0BF6AB8}" type="presOf" srcId="{527F8703-838F-4B47-A235-5245EE594A88}" destId="{D493AC07-7880-4AE0-B286-FDACDBB44900}" srcOrd="0" destOrd="0" presId="urn:microsoft.com/office/officeart/2008/layout/HexagonCluster"/>
    <dgm:cxn modelId="{C236BD56-7E82-432E-BEF6-EA10B4D98C8D}" srcId="{2164078C-01CD-48D8-8A0C-B2164CFD8731}" destId="{7F0AC49A-B5E1-465F-92E0-F734F22DF4EE}" srcOrd="0" destOrd="0" parTransId="{9A166DEC-9E2C-4A84-8D80-70F1FCCA2BC0}" sibTransId="{1089E723-FE09-4476-A131-B2718F8D2DC1}"/>
    <dgm:cxn modelId="{64A43BBF-9DFA-4F6A-8F05-4074E1FD86EF}" srcId="{2164078C-01CD-48D8-8A0C-B2164CFD8731}" destId="{527F8703-838F-4B47-A235-5245EE594A88}" srcOrd="1" destOrd="0" parTransId="{037DF25A-19F6-410B-B9DF-37B0C530C6E8}" sibTransId="{63F7A04E-D672-4B34-9F73-B2146A65FE06}"/>
    <dgm:cxn modelId="{19A85DC2-9840-4A2A-BA61-44B45A08DAEA}" type="presOf" srcId="{2164078C-01CD-48D8-8A0C-B2164CFD8731}" destId="{F8E40F41-DB72-4C3D-B024-623F329B7FDD}" srcOrd="0" destOrd="0" presId="urn:microsoft.com/office/officeart/2008/layout/HexagonCluster"/>
    <dgm:cxn modelId="{D08B35CA-609A-41BF-850C-9C27611AF559}" type="presOf" srcId="{63F7A04E-D672-4B34-9F73-B2146A65FE06}" destId="{B37D64B9-72E4-4420-961B-621656ECAE50}" srcOrd="0" destOrd="0" presId="urn:microsoft.com/office/officeart/2008/layout/HexagonCluster"/>
    <dgm:cxn modelId="{8913FCE6-9F09-4ECD-A1C1-BCC8547B3C36}" type="presOf" srcId="{4A6E2E39-5E55-4DA0-AAF0-43C46AFE99D4}" destId="{D127D664-34B5-43DF-BAF2-F1EA06A37721}" srcOrd="0" destOrd="0" presId="urn:microsoft.com/office/officeart/2008/layout/HexagonCluster"/>
    <dgm:cxn modelId="{0F748BED-D1A5-4354-92A1-881B9049840D}" type="presParOf" srcId="{F8E40F41-DB72-4C3D-B024-623F329B7FDD}" destId="{903AC0F9-8C82-42F2-9909-B09EE4C2C621}" srcOrd="0" destOrd="0" presId="urn:microsoft.com/office/officeart/2008/layout/HexagonCluster"/>
    <dgm:cxn modelId="{C9F84755-BCF3-440A-BB04-B86095B6B2D4}" type="presParOf" srcId="{903AC0F9-8C82-42F2-9909-B09EE4C2C621}" destId="{39CFD05E-845B-4C15-ABCB-3600CCF97CBA}" srcOrd="0" destOrd="0" presId="urn:microsoft.com/office/officeart/2008/layout/HexagonCluster"/>
    <dgm:cxn modelId="{2E3EE73F-7C17-4610-89D9-14B4B8F1D4D5}" type="presParOf" srcId="{F8E40F41-DB72-4C3D-B024-623F329B7FDD}" destId="{D51AAC39-5DC0-4C4A-A706-8B2AF36D6277}" srcOrd="1" destOrd="0" presId="urn:microsoft.com/office/officeart/2008/layout/HexagonCluster"/>
    <dgm:cxn modelId="{AB3308F1-BC87-4F61-9CE5-967DC35AD1E0}" type="presParOf" srcId="{D51AAC39-5DC0-4C4A-A706-8B2AF36D6277}" destId="{54BA53A5-3201-4F1A-89CA-82BCA15176E9}" srcOrd="0" destOrd="0" presId="urn:microsoft.com/office/officeart/2008/layout/HexagonCluster"/>
    <dgm:cxn modelId="{01EA8953-5653-457D-9D5E-88CD2436081F}" type="presParOf" srcId="{F8E40F41-DB72-4C3D-B024-623F329B7FDD}" destId="{E3F84E44-9803-40AC-9530-A30BAF732447}" srcOrd="2" destOrd="0" presId="urn:microsoft.com/office/officeart/2008/layout/HexagonCluster"/>
    <dgm:cxn modelId="{D162BEE0-A2D9-49B2-816C-55B5DCA3196C}" type="presParOf" srcId="{E3F84E44-9803-40AC-9530-A30BAF732447}" destId="{A1E771C6-A520-46D0-A10F-AEE6C2B6C2FF}" srcOrd="0" destOrd="0" presId="urn:microsoft.com/office/officeart/2008/layout/HexagonCluster"/>
    <dgm:cxn modelId="{1006C924-CFB5-47B9-AB02-57439F87792B}" type="presParOf" srcId="{F8E40F41-DB72-4C3D-B024-623F329B7FDD}" destId="{DB61BBE5-CFD7-4113-9AB4-ABD4B07D34F8}" srcOrd="3" destOrd="0" presId="urn:microsoft.com/office/officeart/2008/layout/HexagonCluster"/>
    <dgm:cxn modelId="{2316C463-D448-454A-BB4B-CD33EB76808C}" type="presParOf" srcId="{DB61BBE5-CFD7-4113-9AB4-ABD4B07D34F8}" destId="{3DFA330C-6E93-4D28-ACAC-A61F2AB2D45B}" srcOrd="0" destOrd="0" presId="urn:microsoft.com/office/officeart/2008/layout/HexagonCluster"/>
    <dgm:cxn modelId="{3291238D-5725-4F0D-B234-B4FBA1B14D7A}" type="presParOf" srcId="{F8E40F41-DB72-4C3D-B024-623F329B7FDD}" destId="{82F11849-F7EB-47A8-A7FA-89F7C29B2AAB}" srcOrd="4" destOrd="0" presId="urn:microsoft.com/office/officeart/2008/layout/HexagonCluster"/>
    <dgm:cxn modelId="{71DBDBD9-0619-4723-93C1-909381C684F4}" type="presParOf" srcId="{82F11849-F7EB-47A8-A7FA-89F7C29B2AAB}" destId="{D493AC07-7880-4AE0-B286-FDACDBB44900}" srcOrd="0" destOrd="0" presId="urn:microsoft.com/office/officeart/2008/layout/HexagonCluster"/>
    <dgm:cxn modelId="{710C254D-BF32-430E-BE21-8E9E09B19C4D}" type="presParOf" srcId="{F8E40F41-DB72-4C3D-B024-623F329B7FDD}" destId="{F004750E-B07F-48F7-B025-FAD78EC1E8C7}" srcOrd="5" destOrd="0" presId="urn:microsoft.com/office/officeart/2008/layout/HexagonCluster"/>
    <dgm:cxn modelId="{285EBD7F-A95C-414D-98C4-42BB63EBBE1F}" type="presParOf" srcId="{F004750E-B07F-48F7-B025-FAD78EC1E8C7}" destId="{557D0449-5334-4415-B1CD-C00D55ABEB2F}" srcOrd="0" destOrd="0" presId="urn:microsoft.com/office/officeart/2008/layout/HexagonCluster"/>
    <dgm:cxn modelId="{F696CFB3-FD93-4E02-B820-6D86BD873971}" type="presParOf" srcId="{F8E40F41-DB72-4C3D-B024-623F329B7FDD}" destId="{8D08F224-9170-4C1B-B7E9-F39CB07E0A6B}" srcOrd="6" destOrd="0" presId="urn:microsoft.com/office/officeart/2008/layout/HexagonCluster"/>
    <dgm:cxn modelId="{832CB86A-5CAB-4743-A7B6-DF4CBA565090}" type="presParOf" srcId="{8D08F224-9170-4C1B-B7E9-F39CB07E0A6B}" destId="{B37D64B9-72E4-4420-961B-621656ECAE50}" srcOrd="0" destOrd="0" presId="urn:microsoft.com/office/officeart/2008/layout/HexagonCluster"/>
    <dgm:cxn modelId="{33FB879A-0C20-4676-8B49-9344ADA8583E}" type="presParOf" srcId="{F8E40F41-DB72-4C3D-B024-623F329B7FDD}" destId="{D676B288-A8D8-471F-80A4-79589E0CF8F5}" srcOrd="7" destOrd="0" presId="urn:microsoft.com/office/officeart/2008/layout/HexagonCluster"/>
    <dgm:cxn modelId="{8094A943-CF66-4CEE-9356-C766F3AF9DB1}" type="presParOf" srcId="{D676B288-A8D8-471F-80A4-79589E0CF8F5}" destId="{2E4B0720-4521-49C1-996A-57D7AC1E9067}" srcOrd="0" destOrd="0" presId="urn:microsoft.com/office/officeart/2008/layout/HexagonCluster"/>
    <dgm:cxn modelId="{027BD4D7-151B-4514-81F5-317392712DED}" type="presParOf" srcId="{F8E40F41-DB72-4C3D-B024-623F329B7FDD}" destId="{BAAE8780-183F-441D-8E7D-EFFB54D5688C}" srcOrd="8" destOrd="0" presId="urn:microsoft.com/office/officeart/2008/layout/HexagonCluster"/>
    <dgm:cxn modelId="{3B435D56-2F85-471D-9C35-9D96B5523097}" type="presParOf" srcId="{BAAE8780-183F-441D-8E7D-EFFB54D5688C}" destId="{FF08D27F-2DBE-48B1-A0D1-0AA5C7775FB3}" srcOrd="0" destOrd="0" presId="urn:microsoft.com/office/officeart/2008/layout/HexagonCluster"/>
    <dgm:cxn modelId="{C8D30361-945C-481B-9AB2-3ABBB94E7602}" type="presParOf" srcId="{F8E40F41-DB72-4C3D-B024-623F329B7FDD}" destId="{75C307E1-9C75-4FD3-A9E5-174E8C04F351}" srcOrd="9" destOrd="0" presId="urn:microsoft.com/office/officeart/2008/layout/HexagonCluster"/>
    <dgm:cxn modelId="{BDBF4C6A-17AA-493C-A9D9-A6CA3706704D}" type="presParOf" srcId="{75C307E1-9C75-4FD3-A9E5-174E8C04F351}" destId="{E361DFC4-178E-4185-9CA2-15D3FBFEF4CC}" srcOrd="0" destOrd="0" presId="urn:microsoft.com/office/officeart/2008/layout/HexagonCluster"/>
    <dgm:cxn modelId="{9689C657-346C-4F6A-848A-B06218F980A5}" type="presParOf" srcId="{F8E40F41-DB72-4C3D-B024-623F329B7FDD}" destId="{5832B375-B631-4E5A-8B66-D1ADA986997A}" srcOrd="10" destOrd="0" presId="urn:microsoft.com/office/officeart/2008/layout/HexagonCluster"/>
    <dgm:cxn modelId="{73B03ACC-12B5-4048-A983-2F1FE84E67F6}" type="presParOf" srcId="{5832B375-B631-4E5A-8B66-D1ADA986997A}" destId="{D127D664-34B5-43DF-BAF2-F1EA06A37721}" srcOrd="0" destOrd="0" presId="urn:microsoft.com/office/officeart/2008/layout/HexagonCluster"/>
    <dgm:cxn modelId="{B5657458-BE03-4990-A9AB-62D8F1CEA605}" type="presParOf" srcId="{F8E40F41-DB72-4C3D-B024-623F329B7FDD}" destId="{171A4A88-F5D6-4606-BB12-F628F6E7A489}" srcOrd="11" destOrd="0" presId="urn:microsoft.com/office/officeart/2008/layout/HexagonCluster"/>
    <dgm:cxn modelId="{590E195D-6EF7-4AA1-BE6F-BCE02EB89349}" type="presParOf" srcId="{171A4A88-F5D6-4606-BB12-F628F6E7A489}" destId="{0B35DBF6-C00A-464A-A7BF-E1DC9C02D8A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F6DAC-C1F0-40A2-B5C9-5BAF1EF7AB60}" type="doc">
      <dgm:prSet loTypeId="urn:microsoft.com/office/officeart/2005/8/layout/architecture" loCatId="hierarchy" qsTypeId="urn:microsoft.com/office/officeart/2005/8/quickstyle/simple1" qsCatId="simple" csTypeId="urn:microsoft.com/office/officeart/2005/8/colors/colorful1" csCatId="colorful" phldr="1"/>
      <dgm:spPr/>
      <dgm:t>
        <a:bodyPr/>
        <a:lstStyle/>
        <a:p>
          <a:endParaRPr lang="en-US"/>
        </a:p>
      </dgm:t>
    </dgm:pt>
    <dgm:pt modelId="{8ED4ACFB-D3BD-4778-AC31-2E81B3A84412}">
      <dgm:prSet phldrT="[Text]"/>
      <dgm:spPr/>
      <dgm:t>
        <a:bodyPr/>
        <a:lstStyle/>
        <a:p>
          <a:r>
            <a:rPr lang="en-US" b="0" dirty="0">
              <a:latin typeface="Georgia" panose="02040502050405020303" pitchFamily="18" charset="0"/>
            </a:rPr>
            <a:t>Interorganizational Knowledge</a:t>
          </a:r>
          <a:endParaRPr lang="en-US" dirty="0">
            <a:latin typeface="Georgia" panose="02040502050405020303" pitchFamily="18" charset="0"/>
          </a:endParaRPr>
        </a:p>
      </dgm:t>
    </dgm:pt>
    <dgm:pt modelId="{6FB3863B-A8F1-4A65-8169-C44E0C7BC1A4}" type="parTrans" cxnId="{27CAE627-9D2C-4613-8F4D-A9B3C9280EF1}">
      <dgm:prSet/>
      <dgm:spPr/>
      <dgm:t>
        <a:bodyPr/>
        <a:lstStyle/>
        <a:p>
          <a:endParaRPr lang="en-US"/>
        </a:p>
      </dgm:t>
    </dgm:pt>
    <dgm:pt modelId="{F7CF9E79-51E4-4E79-AAEE-31747E9F436F}" type="sibTrans" cxnId="{27CAE627-9D2C-4613-8F4D-A9B3C9280EF1}">
      <dgm:prSet/>
      <dgm:spPr/>
      <dgm:t>
        <a:bodyPr/>
        <a:lstStyle/>
        <a:p>
          <a:endParaRPr lang="en-US"/>
        </a:p>
      </dgm:t>
    </dgm:pt>
    <dgm:pt modelId="{4E7D41DA-5E8C-46EA-AC71-6DDEC6AE1C49}">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latin typeface="Georgia" panose="02040502050405020303" pitchFamily="18" charset="0"/>
            </a:rPr>
            <a:t>Preparation</a:t>
          </a:r>
          <a:r>
            <a:rPr lang="en-US" dirty="0"/>
            <a:t> </a:t>
          </a:r>
        </a:p>
      </dgm:t>
    </dgm:pt>
    <dgm:pt modelId="{B3588AF1-FCF4-407E-AAF8-15BE420721E6}" type="parTrans" cxnId="{48990397-5522-489C-8D57-7D7465CCB420}">
      <dgm:prSet/>
      <dgm:spPr/>
      <dgm:t>
        <a:bodyPr/>
        <a:lstStyle/>
        <a:p>
          <a:endParaRPr lang="en-US"/>
        </a:p>
      </dgm:t>
    </dgm:pt>
    <dgm:pt modelId="{F0AC6F15-CA33-4599-911D-8078921CC03B}" type="sibTrans" cxnId="{48990397-5522-489C-8D57-7D7465CCB420}">
      <dgm:prSet/>
      <dgm:spPr/>
      <dgm:t>
        <a:bodyPr/>
        <a:lstStyle/>
        <a:p>
          <a:endParaRPr lang="en-US"/>
        </a:p>
      </dgm:t>
    </dgm:pt>
    <dgm:pt modelId="{2DBEE902-EA89-4A1C-AF96-25B0F8DC7C13}">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latin typeface="Georgia" panose="02040502050405020303" pitchFamily="18" charset="0"/>
            </a:rPr>
            <a:t>Value</a:t>
          </a:r>
          <a:r>
            <a:rPr lang="en-US" dirty="0"/>
            <a:t> </a:t>
          </a:r>
        </a:p>
      </dgm:t>
    </dgm:pt>
    <dgm:pt modelId="{C3445604-838A-4B54-B441-2AC8B0485000}" type="parTrans" cxnId="{D22D0971-D6B3-4DA8-A45B-022FFCBF901A}">
      <dgm:prSet/>
      <dgm:spPr/>
      <dgm:t>
        <a:bodyPr/>
        <a:lstStyle/>
        <a:p>
          <a:endParaRPr lang="en-US"/>
        </a:p>
      </dgm:t>
    </dgm:pt>
    <dgm:pt modelId="{DF4AA58E-0938-4346-AFBD-D44DE7CA3149}" type="sibTrans" cxnId="{D22D0971-D6B3-4DA8-A45B-022FFCBF901A}">
      <dgm:prSet/>
      <dgm:spPr/>
      <dgm:t>
        <a:bodyPr/>
        <a:lstStyle/>
        <a:p>
          <a:endParaRPr lang="en-US"/>
        </a:p>
      </dgm:t>
    </dgm:pt>
    <dgm:pt modelId="{D820DFDE-FE33-4A19-A203-7B028974437E}">
      <dgm:prSet phldrT="[Text]"/>
      <dgm:spPr/>
      <dgm:t>
        <a:bodyPr/>
        <a:lstStyle/>
        <a:p>
          <a:r>
            <a:rPr lang="en-US" dirty="0">
              <a:latin typeface="Georgia" panose="02040502050405020303" pitchFamily="18" charset="0"/>
            </a:rPr>
            <a:t>Maintenance</a:t>
          </a:r>
        </a:p>
      </dgm:t>
    </dgm:pt>
    <dgm:pt modelId="{7F04DF7B-1894-4C1E-81EC-CD118473AB51}" type="parTrans" cxnId="{63BAE625-601B-44B4-B1E3-ABB28EA0623A}">
      <dgm:prSet/>
      <dgm:spPr/>
      <dgm:t>
        <a:bodyPr/>
        <a:lstStyle/>
        <a:p>
          <a:endParaRPr lang="en-US"/>
        </a:p>
      </dgm:t>
    </dgm:pt>
    <dgm:pt modelId="{34541B75-6B6F-4026-A06F-10C58F9883AE}" type="sibTrans" cxnId="{63BAE625-601B-44B4-B1E3-ABB28EA0623A}">
      <dgm:prSet/>
      <dgm:spPr/>
      <dgm:t>
        <a:bodyPr/>
        <a:lstStyle/>
        <a:p>
          <a:endParaRPr lang="en-US"/>
        </a:p>
      </dgm:t>
    </dgm:pt>
    <dgm:pt modelId="{F960E63A-9976-4E46-9BA3-D8AE9DD6E6F6}">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latin typeface="Georgia" panose="02040502050405020303" pitchFamily="18" charset="0"/>
            </a:rPr>
            <a:t>Innovation</a:t>
          </a:r>
        </a:p>
      </dgm:t>
    </dgm:pt>
    <dgm:pt modelId="{16C1C178-4D62-48A9-B853-A21CC8F39957}" type="parTrans" cxnId="{F6BD72D1-908B-4232-9EF0-2BDDE291C0CD}">
      <dgm:prSet/>
      <dgm:spPr/>
      <dgm:t>
        <a:bodyPr/>
        <a:lstStyle/>
        <a:p>
          <a:endParaRPr lang="en-US"/>
        </a:p>
      </dgm:t>
    </dgm:pt>
    <dgm:pt modelId="{49FAB38F-D00D-4860-BD3C-2E421E2E0D5E}" type="sibTrans" cxnId="{F6BD72D1-908B-4232-9EF0-2BDDE291C0CD}">
      <dgm:prSet/>
      <dgm:spPr/>
      <dgm:t>
        <a:bodyPr/>
        <a:lstStyle/>
        <a:p>
          <a:endParaRPr lang="en-US"/>
        </a:p>
      </dgm:t>
    </dgm:pt>
    <dgm:pt modelId="{0125EC3F-31B0-4F1C-A390-D17E2180A35B}" type="pres">
      <dgm:prSet presAssocID="{C90F6DAC-C1F0-40A2-B5C9-5BAF1EF7AB60}" presName="Name0" presStyleCnt="0">
        <dgm:presLayoutVars>
          <dgm:chPref val="1"/>
          <dgm:dir/>
          <dgm:animOne val="branch"/>
          <dgm:animLvl val="lvl"/>
          <dgm:resizeHandles/>
        </dgm:presLayoutVars>
      </dgm:prSet>
      <dgm:spPr/>
    </dgm:pt>
    <dgm:pt modelId="{EF9B245F-285C-4945-A407-16880472A022}" type="pres">
      <dgm:prSet presAssocID="{8ED4ACFB-D3BD-4778-AC31-2E81B3A84412}" presName="vertOne" presStyleCnt="0"/>
      <dgm:spPr/>
    </dgm:pt>
    <dgm:pt modelId="{B084BF3A-1A4F-4C2C-920F-4F0870A49139}" type="pres">
      <dgm:prSet presAssocID="{8ED4ACFB-D3BD-4778-AC31-2E81B3A84412}" presName="txOne" presStyleLbl="node0" presStyleIdx="0" presStyleCnt="2">
        <dgm:presLayoutVars>
          <dgm:chPref val="3"/>
        </dgm:presLayoutVars>
      </dgm:prSet>
      <dgm:spPr/>
    </dgm:pt>
    <dgm:pt modelId="{2628461D-E4D7-4B43-B24D-6D5F3594CC67}" type="pres">
      <dgm:prSet presAssocID="{8ED4ACFB-D3BD-4778-AC31-2E81B3A84412}" presName="parTransOne" presStyleCnt="0"/>
      <dgm:spPr/>
    </dgm:pt>
    <dgm:pt modelId="{09D2D752-4A2D-4029-B959-5C7B48DA299D}" type="pres">
      <dgm:prSet presAssocID="{8ED4ACFB-D3BD-4778-AC31-2E81B3A84412}" presName="horzOne" presStyleCnt="0"/>
      <dgm:spPr/>
    </dgm:pt>
    <dgm:pt modelId="{6E3D06F1-149E-47D3-B1A1-CA05EB25D42C}" type="pres">
      <dgm:prSet presAssocID="{D820DFDE-FE33-4A19-A203-7B028974437E}" presName="vertTwo" presStyleCnt="0"/>
      <dgm:spPr/>
    </dgm:pt>
    <dgm:pt modelId="{7D7551A0-F733-4EF5-A8E7-C97791578ACC}" type="pres">
      <dgm:prSet presAssocID="{D820DFDE-FE33-4A19-A203-7B028974437E}" presName="txTwo" presStyleLbl="node2" presStyleIdx="0" presStyleCnt="3">
        <dgm:presLayoutVars>
          <dgm:chPref val="3"/>
        </dgm:presLayoutVars>
      </dgm:prSet>
      <dgm:spPr/>
    </dgm:pt>
    <dgm:pt modelId="{7250BABF-F267-4EE3-B7FA-FCE8E207CC31}" type="pres">
      <dgm:prSet presAssocID="{D820DFDE-FE33-4A19-A203-7B028974437E}" presName="horzTwo" presStyleCnt="0"/>
      <dgm:spPr/>
    </dgm:pt>
    <dgm:pt modelId="{BAD1BB55-FC21-4E5E-A643-5119A62BD3BF}" type="pres">
      <dgm:prSet presAssocID="{34541B75-6B6F-4026-A06F-10C58F9883AE}" presName="sibSpaceTwo" presStyleCnt="0"/>
      <dgm:spPr/>
    </dgm:pt>
    <dgm:pt modelId="{099FBC55-E5FD-4509-947A-5CC4F60B0BFE}" type="pres">
      <dgm:prSet presAssocID="{4E7D41DA-5E8C-46EA-AC71-6DDEC6AE1C49}" presName="vertTwo" presStyleCnt="0"/>
      <dgm:spPr/>
    </dgm:pt>
    <dgm:pt modelId="{67EB13F7-9B17-4C9D-B01B-D8788A3EA114}" type="pres">
      <dgm:prSet presAssocID="{4E7D41DA-5E8C-46EA-AC71-6DDEC6AE1C49}" presName="txTwo" presStyleLbl="node2" presStyleIdx="1" presStyleCnt="3">
        <dgm:presLayoutVars>
          <dgm:chPref val="3"/>
        </dgm:presLayoutVars>
      </dgm:prSet>
      <dgm:spPr/>
    </dgm:pt>
    <dgm:pt modelId="{9157AB20-6C16-43F4-9989-A23F2C8C0C62}" type="pres">
      <dgm:prSet presAssocID="{4E7D41DA-5E8C-46EA-AC71-6DDEC6AE1C49}" presName="horzTwo" presStyleCnt="0"/>
      <dgm:spPr/>
    </dgm:pt>
    <dgm:pt modelId="{F1A6804B-C326-458B-8B66-1B25B2DBEFDF}" type="pres">
      <dgm:prSet presAssocID="{F7CF9E79-51E4-4E79-AAEE-31747E9F436F}" presName="sibSpaceOne" presStyleCnt="0"/>
      <dgm:spPr/>
    </dgm:pt>
    <dgm:pt modelId="{DE019C8F-9870-4747-A42E-F2517F907BFA}" type="pres">
      <dgm:prSet presAssocID="{2DBEE902-EA89-4A1C-AF96-25B0F8DC7C13}" presName="vertOne" presStyleCnt="0"/>
      <dgm:spPr/>
    </dgm:pt>
    <dgm:pt modelId="{DF5A327E-2E89-4E80-B0C0-A1DF10A85567}" type="pres">
      <dgm:prSet presAssocID="{2DBEE902-EA89-4A1C-AF96-25B0F8DC7C13}" presName="txOne" presStyleLbl="node0" presStyleIdx="1" presStyleCnt="2">
        <dgm:presLayoutVars>
          <dgm:chPref val="3"/>
        </dgm:presLayoutVars>
      </dgm:prSet>
      <dgm:spPr/>
    </dgm:pt>
    <dgm:pt modelId="{EB826619-0B88-4029-B31B-3ACF5CBBC146}" type="pres">
      <dgm:prSet presAssocID="{2DBEE902-EA89-4A1C-AF96-25B0F8DC7C13}" presName="parTransOne" presStyleCnt="0"/>
      <dgm:spPr/>
    </dgm:pt>
    <dgm:pt modelId="{84ECC2FD-EC0B-418A-B9E0-50E4F28885EF}" type="pres">
      <dgm:prSet presAssocID="{2DBEE902-EA89-4A1C-AF96-25B0F8DC7C13}" presName="horzOne" presStyleCnt="0"/>
      <dgm:spPr/>
    </dgm:pt>
    <dgm:pt modelId="{2004FFF2-E335-455D-93B6-1721166EFDE0}" type="pres">
      <dgm:prSet presAssocID="{F960E63A-9976-4E46-9BA3-D8AE9DD6E6F6}" presName="vertTwo" presStyleCnt="0"/>
      <dgm:spPr/>
    </dgm:pt>
    <dgm:pt modelId="{EB5CEACC-C015-40EB-AAD6-02A2D8A968AD}" type="pres">
      <dgm:prSet presAssocID="{F960E63A-9976-4E46-9BA3-D8AE9DD6E6F6}" presName="txTwo" presStyleLbl="node2" presStyleIdx="2" presStyleCnt="3">
        <dgm:presLayoutVars>
          <dgm:chPref val="3"/>
        </dgm:presLayoutVars>
      </dgm:prSet>
      <dgm:spPr/>
    </dgm:pt>
    <dgm:pt modelId="{D91E2E6A-1D6C-4A86-99D7-D7A99E01F00E}" type="pres">
      <dgm:prSet presAssocID="{F960E63A-9976-4E46-9BA3-D8AE9DD6E6F6}" presName="horzTwo" presStyleCnt="0"/>
      <dgm:spPr/>
    </dgm:pt>
  </dgm:ptLst>
  <dgm:cxnLst>
    <dgm:cxn modelId="{63BAE625-601B-44B4-B1E3-ABB28EA0623A}" srcId="{8ED4ACFB-D3BD-4778-AC31-2E81B3A84412}" destId="{D820DFDE-FE33-4A19-A203-7B028974437E}" srcOrd="0" destOrd="0" parTransId="{7F04DF7B-1894-4C1E-81EC-CD118473AB51}" sibTransId="{34541B75-6B6F-4026-A06F-10C58F9883AE}"/>
    <dgm:cxn modelId="{27CAE627-9D2C-4613-8F4D-A9B3C9280EF1}" srcId="{C90F6DAC-C1F0-40A2-B5C9-5BAF1EF7AB60}" destId="{8ED4ACFB-D3BD-4778-AC31-2E81B3A84412}" srcOrd="0" destOrd="0" parTransId="{6FB3863B-A8F1-4A65-8169-C44E0C7BC1A4}" sibTransId="{F7CF9E79-51E4-4E79-AAEE-31747E9F436F}"/>
    <dgm:cxn modelId="{DB209E3A-A84D-4CB6-AB57-42072787957E}" type="presOf" srcId="{4E7D41DA-5E8C-46EA-AC71-6DDEC6AE1C49}" destId="{67EB13F7-9B17-4C9D-B01B-D8788A3EA114}" srcOrd="0" destOrd="0" presId="urn:microsoft.com/office/officeart/2005/8/layout/architecture"/>
    <dgm:cxn modelId="{D22D0971-D6B3-4DA8-A45B-022FFCBF901A}" srcId="{C90F6DAC-C1F0-40A2-B5C9-5BAF1EF7AB60}" destId="{2DBEE902-EA89-4A1C-AF96-25B0F8DC7C13}" srcOrd="1" destOrd="0" parTransId="{C3445604-838A-4B54-B441-2AC8B0485000}" sibTransId="{DF4AA58E-0938-4346-AFBD-D44DE7CA3149}"/>
    <dgm:cxn modelId="{A520A956-F288-4178-8724-28F25F97D42B}" type="presOf" srcId="{F960E63A-9976-4E46-9BA3-D8AE9DD6E6F6}" destId="{EB5CEACC-C015-40EB-AAD6-02A2D8A968AD}" srcOrd="0" destOrd="0" presId="urn:microsoft.com/office/officeart/2005/8/layout/architecture"/>
    <dgm:cxn modelId="{BD559F8A-8F41-4F69-B07E-8266878392E4}" type="presOf" srcId="{8ED4ACFB-D3BD-4778-AC31-2E81B3A84412}" destId="{B084BF3A-1A4F-4C2C-920F-4F0870A49139}" srcOrd="0" destOrd="0" presId="urn:microsoft.com/office/officeart/2005/8/layout/architecture"/>
    <dgm:cxn modelId="{48990397-5522-489C-8D57-7D7465CCB420}" srcId="{8ED4ACFB-D3BD-4778-AC31-2E81B3A84412}" destId="{4E7D41DA-5E8C-46EA-AC71-6DDEC6AE1C49}" srcOrd="1" destOrd="0" parTransId="{B3588AF1-FCF4-407E-AAF8-15BE420721E6}" sibTransId="{F0AC6F15-CA33-4599-911D-8078921CC03B}"/>
    <dgm:cxn modelId="{F6E900A4-5C10-42B3-894E-8B1B248EBCFF}" type="presOf" srcId="{C90F6DAC-C1F0-40A2-B5C9-5BAF1EF7AB60}" destId="{0125EC3F-31B0-4F1C-A390-D17E2180A35B}" srcOrd="0" destOrd="0" presId="urn:microsoft.com/office/officeart/2005/8/layout/architecture"/>
    <dgm:cxn modelId="{7699AAD0-CC8E-4174-ABAB-7EE9F6AD0838}" type="presOf" srcId="{2DBEE902-EA89-4A1C-AF96-25B0F8DC7C13}" destId="{DF5A327E-2E89-4E80-B0C0-A1DF10A85567}" srcOrd="0" destOrd="0" presId="urn:microsoft.com/office/officeart/2005/8/layout/architecture"/>
    <dgm:cxn modelId="{F6BD72D1-908B-4232-9EF0-2BDDE291C0CD}" srcId="{2DBEE902-EA89-4A1C-AF96-25B0F8DC7C13}" destId="{F960E63A-9976-4E46-9BA3-D8AE9DD6E6F6}" srcOrd="0" destOrd="0" parTransId="{16C1C178-4D62-48A9-B853-A21CC8F39957}" sibTransId="{49FAB38F-D00D-4860-BD3C-2E421E2E0D5E}"/>
    <dgm:cxn modelId="{463F7DFD-F094-4AC1-A120-C626010AB37D}" type="presOf" srcId="{D820DFDE-FE33-4A19-A203-7B028974437E}" destId="{7D7551A0-F733-4EF5-A8E7-C97791578ACC}" srcOrd="0" destOrd="0" presId="urn:microsoft.com/office/officeart/2005/8/layout/architecture"/>
    <dgm:cxn modelId="{5177C91B-0C70-4781-B59C-58C36C739B82}" type="presParOf" srcId="{0125EC3F-31B0-4F1C-A390-D17E2180A35B}" destId="{EF9B245F-285C-4945-A407-16880472A022}" srcOrd="0" destOrd="0" presId="urn:microsoft.com/office/officeart/2005/8/layout/architecture"/>
    <dgm:cxn modelId="{E74B5019-53C7-49FF-BC3C-8204E2997329}" type="presParOf" srcId="{EF9B245F-285C-4945-A407-16880472A022}" destId="{B084BF3A-1A4F-4C2C-920F-4F0870A49139}" srcOrd="0" destOrd="0" presId="urn:microsoft.com/office/officeart/2005/8/layout/architecture"/>
    <dgm:cxn modelId="{F91CCB96-F1B3-411A-A8E4-27F22F2514BD}" type="presParOf" srcId="{EF9B245F-285C-4945-A407-16880472A022}" destId="{2628461D-E4D7-4B43-B24D-6D5F3594CC67}" srcOrd="1" destOrd="0" presId="urn:microsoft.com/office/officeart/2005/8/layout/architecture"/>
    <dgm:cxn modelId="{1A1E7965-D1FC-4952-8B3E-C0644EC0C7B2}" type="presParOf" srcId="{EF9B245F-285C-4945-A407-16880472A022}" destId="{09D2D752-4A2D-4029-B959-5C7B48DA299D}" srcOrd="2" destOrd="0" presId="urn:microsoft.com/office/officeart/2005/8/layout/architecture"/>
    <dgm:cxn modelId="{FF6D5CD7-C0AC-4BAB-A4BC-ED5BF40D46DA}" type="presParOf" srcId="{09D2D752-4A2D-4029-B959-5C7B48DA299D}" destId="{6E3D06F1-149E-47D3-B1A1-CA05EB25D42C}" srcOrd="0" destOrd="0" presId="urn:microsoft.com/office/officeart/2005/8/layout/architecture"/>
    <dgm:cxn modelId="{262CAE01-FC32-456C-85EA-7BD71834A86E}" type="presParOf" srcId="{6E3D06F1-149E-47D3-B1A1-CA05EB25D42C}" destId="{7D7551A0-F733-4EF5-A8E7-C97791578ACC}" srcOrd="0" destOrd="0" presId="urn:microsoft.com/office/officeart/2005/8/layout/architecture"/>
    <dgm:cxn modelId="{300D58C6-9ADC-4109-961B-2AA9BB58F0D6}" type="presParOf" srcId="{6E3D06F1-149E-47D3-B1A1-CA05EB25D42C}" destId="{7250BABF-F267-4EE3-B7FA-FCE8E207CC31}" srcOrd="1" destOrd="0" presId="urn:microsoft.com/office/officeart/2005/8/layout/architecture"/>
    <dgm:cxn modelId="{0991012A-0240-416C-B5DB-6E2611202FDF}" type="presParOf" srcId="{09D2D752-4A2D-4029-B959-5C7B48DA299D}" destId="{BAD1BB55-FC21-4E5E-A643-5119A62BD3BF}" srcOrd="1" destOrd="0" presId="urn:microsoft.com/office/officeart/2005/8/layout/architecture"/>
    <dgm:cxn modelId="{F6C1C592-6F33-44FF-AC0A-B6E251F9DE1C}" type="presParOf" srcId="{09D2D752-4A2D-4029-B959-5C7B48DA299D}" destId="{099FBC55-E5FD-4509-947A-5CC4F60B0BFE}" srcOrd="2" destOrd="0" presId="urn:microsoft.com/office/officeart/2005/8/layout/architecture"/>
    <dgm:cxn modelId="{2868E60D-7010-45B8-8F4C-D07E6135E660}" type="presParOf" srcId="{099FBC55-E5FD-4509-947A-5CC4F60B0BFE}" destId="{67EB13F7-9B17-4C9D-B01B-D8788A3EA114}" srcOrd="0" destOrd="0" presId="urn:microsoft.com/office/officeart/2005/8/layout/architecture"/>
    <dgm:cxn modelId="{4BC73505-FF90-417B-AD14-C99A26DD0D03}" type="presParOf" srcId="{099FBC55-E5FD-4509-947A-5CC4F60B0BFE}" destId="{9157AB20-6C16-43F4-9989-A23F2C8C0C62}" srcOrd="1" destOrd="0" presId="urn:microsoft.com/office/officeart/2005/8/layout/architecture"/>
    <dgm:cxn modelId="{0448981E-65C8-4F72-9FD3-84106AF59543}" type="presParOf" srcId="{0125EC3F-31B0-4F1C-A390-D17E2180A35B}" destId="{F1A6804B-C326-458B-8B66-1B25B2DBEFDF}" srcOrd="1" destOrd="0" presId="urn:microsoft.com/office/officeart/2005/8/layout/architecture"/>
    <dgm:cxn modelId="{9AC7944C-3F81-4BD2-A8D4-B928A3AA5B8E}" type="presParOf" srcId="{0125EC3F-31B0-4F1C-A390-D17E2180A35B}" destId="{DE019C8F-9870-4747-A42E-F2517F907BFA}" srcOrd="2" destOrd="0" presId="urn:microsoft.com/office/officeart/2005/8/layout/architecture"/>
    <dgm:cxn modelId="{CFE47D1A-DB24-4016-9FEE-39B449074595}" type="presParOf" srcId="{DE019C8F-9870-4747-A42E-F2517F907BFA}" destId="{DF5A327E-2E89-4E80-B0C0-A1DF10A85567}" srcOrd="0" destOrd="0" presId="urn:microsoft.com/office/officeart/2005/8/layout/architecture"/>
    <dgm:cxn modelId="{2E853B30-8860-425D-901B-C017917BE63E}" type="presParOf" srcId="{DE019C8F-9870-4747-A42E-F2517F907BFA}" destId="{EB826619-0B88-4029-B31B-3ACF5CBBC146}" srcOrd="1" destOrd="0" presId="urn:microsoft.com/office/officeart/2005/8/layout/architecture"/>
    <dgm:cxn modelId="{D56DAB68-8267-4F4D-B805-408EA45EDE6F}" type="presParOf" srcId="{DE019C8F-9870-4747-A42E-F2517F907BFA}" destId="{84ECC2FD-EC0B-418A-B9E0-50E4F28885EF}" srcOrd="2" destOrd="0" presId="urn:microsoft.com/office/officeart/2005/8/layout/architecture"/>
    <dgm:cxn modelId="{16AEB8B7-1826-4F7F-ACA1-1CD9B7A52C6C}" type="presParOf" srcId="{84ECC2FD-EC0B-418A-B9E0-50E4F28885EF}" destId="{2004FFF2-E335-455D-93B6-1721166EFDE0}" srcOrd="0" destOrd="0" presId="urn:microsoft.com/office/officeart/2005/8/layout/architecture"/>
    <dgm:cxn modelId="{D4B2F3A3-FB13-4407-9CD3-491E54316321}" type="presParOf" srcId="{2004FFF2-E335-455D-93B6-1721166EFDE0}" destId="{EB5CEACC-C015-40EB-AAD6-02A2D8A968AD}" srcOrd="0" destOrd="0" presId="urn:microsoft.com/office/officeart/2005/8/layout/architecture"/>
    <dgm:cxn modelId="{826D1C39-B199-4A65-B5FC-4A367034C17A}" type="presParOf" srcId="{2004FFF2-E335-455D-93B6-1721166EFDE0}" destId="{D91E2E6A-1D6C-4A86-99D7-D7A99E01F00E}"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E1AC8-3384-49B8-BFBA-D85DAA60E20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E6B935C-1551-456A-855A-8E78C1A89551}">
      <dgm:prSet custT="1"/>
      <dgm:spPr/>
      <dgm:t>
        <a:bodyPr/>
        <a:lstStyle/>
        <a:p>
          <a:r>
            <a:rPr lang="en-US" sz="1600" b="0" i="0" baseline="0" dirty="0">
              <a:latin typeface="Georgia" panose="02040502050405020303" pitchFamily="18" charset="0"/>
            </a:rPr>
            <a:t>Referral service </a:t>
          </a:r>
          <a:endParaRPr lang="en-US" sz="1600" dirty="0">
            <a:latin typeface="Georgia" panose="02040502050405020303" pitchFamily="18" charset="0"/>
          </a:endParaRPr>
        </a:p>
      </dgm:t>
    </dgm:pt>
    <dgm:pt modelId="{FFF50759-6858-48FE-AA1F-99E4721D5174}" type="parTrans" cxnId="{774F09EC-0C3E-42AE-B7FC-405FE90CC30E}">
      <dgm:prSet/>
      <dgm:spPr/>
      <dgm:t>
        <a:bodyPr/>
        <a:lstStyle/>
        <a:p>
          <a:endParaRPr lang="en-US" sz="1800"/>
        </a:p>
      </dgm:t>
    </dgm:pt>
    <dgm:pt modelId="{396B1746-EF67-4915-AD4F-7D69391F9A3A}" type="sibTrans" cxnId="{774F09EC-0C3E-42AE-B7FC-405FE90CC30E}">
      <dgm:prSet/>
      <dgm:spPr/>
      <dgm:t>
        <a:bodyPr/>
        <a:lstStyle/>
        <a:p>
          <a:endParaRPr lang="en-US" sz="1800"/>
        </a:p>
      </dgm:t>
    </dgm:pt>
    <dgm:pt modelId="{D78F5183-5348-4CA7-A43F-1D554F1351B6}">
      <dgm:prSet custT="1"/>
      <dgm:spPr/>
      <dgm:t>
        <a:bodyPr/>
        <a:lstStyle/>
        <a:p>
          <a:r>
            <a:rPr lang="en-US" sz="1600" dirty="0">
              <a:latin typeface="Georgia" panose="02040502050405020303" pitchFamily="18" charset="0"/>
            </a:rPr>
            <a:t>Coordinated service</a:t>
          </a:r>
        </a:p>
      </dgm:t>
    </dgm:pt>
    <dgm:pt modelId="{6AFF5339-5EB2-42D2-BC03-B6BBA18E2673}" type="parTrans" cxnId="{E88FB243-D89D-4A26-B7AE-43BF751C128F}">
      <dgm:prSet/>
      <dgm:spPr/>
      <dgm:t>
        <a:bodyPr/>
        <a:lstStyle/>
        <a:p>
          <a:endParaRPr lang="en-US" sz="1800"/>
        </a:p>
      </dgm:t>
    </dgm:pt>
    <dgm:pt modelId="{110B171F-4102-4062-8BB2-4053A85985B0}" type="sibTrans" cxnId="{E88FB243-D89D-4A26-B7AE-43BF751C128F}">
      <dgm:prSet/>
      <dgm:spPr/>
      <dgm:t>
        <a:bodyPr/>
        <a:lstStyle/>
        <a:p>
          <a:endParaRPr lang="en-US" sz="1800"/>
        </a:p>
      </dgm:t>
    </dgm:pt>
    <dgm:pt modelId="{AB4E35D5-58D8-448B-8A4C-8760EB658B5F}">
      <dgm:prSet custT="1"/>
      <dgm:spPr/>
      <dgm:t>
        <a:bodyPr/>
        <a:lstStyle/>
        <a:p>
          <a:r>
            <a:rPr lang="en-US" sz="1600" dirty="0">
              <a:latin typeface="Georgia" panose="02040502050405020303" pitchFamily="18" charset="0"/>
            </a:rPr>
            <a:t>Joint Service </a:t>
          </a:r>
        </a:p>
      </dgm:t>
    </dgm:pt>
    <dgm:pt modelId="{FF7D4B85-9E30-4A91-9890-B26F849CEDC5}" type="parTrans" cxnId="{C435B323-7B41-4C0B-9237-2AF960085A75}">
      <dgm:prSet/>
      <dgm:spPr/>
      <dgm:t>
        <a:bodyPr/>
        <a:lstStyle/>
        <a:p>
          <a:endParaRPr lang="en-US" sz="1800"/>
        </a:p>
      </dgm:t>
    </dgm:pt>
    <dgm:pt modelId="{8E5B123A-76D4-43DC-BB49-EE869DC788F9}" type="sibTrans" cxnId="{C435B323-7B41-4C0B-9237-2AF960085A75}">
      <dgm:prSet/>
      <dgm:spPr/>
      <dgm:t>
        <a:bodyPr/>
        <a:lstStyle/>
        <a:p>
          <a:endParaRPr lang="en-US" sz="1800"/>
        </a:p>
      </dgm:t>
    </dgm:pt>
    <dgm:pt modelId="{9CAB1368-9B7F-45C2-9CF4-C847D7E7A731}">
      <dgm:prSet custT="1"/>
      <dgm:spPr/>
      <dgm:t>
        <a:bodyPr/>
        <a:lstStyle/>
        <a:p>
          <a:r>
            <a:rPr lang="en-US" sz="1600" dirty="0">
              <a:latin typeface="Georgia" panose="02040502050405020303" pitchFamily="18" charset="0"/>
            </a:rPr>
            <a:t>Linking to services, sharing some information </a:t>
          </a:r>
        </a:p>
      </dgm:t>
    </dgm:pt>
    <dgm:pt modelId="{4E64F07E-2CCB-4D0C-82F0-7FE1FD330A2D}" type="parTrans" cxnId="{EDA0C4A8-85E4-4343-8897-8668C5B6AAA5}">
      <dgm:prSet/>
      <dgm:spPr/>
      <dgm:t>
        <a:bodyPr/>
        <a:lstStyle/>
        <a:p>
          <a:endParaRPr lang="en-US" sz="1800"/>
        </a:p>
      </dgm:t>
    </dgm:pt>
    <dgm:pt modelId="{0BF3EB0D-6A1E-4D0D-A9ED-ADB0EA2E9AF3}" type="sibTrans" cxnId="{EDA0C4A8-85E4-4343-8897-8668C5B6AAA5}">
      <dgm:prSet/>
      <dgm:spPr/>
      <dgm:t>
        <a:bodyPr/>
        <a:lstStyle/>
        <a:p>
          <a:endParaRPr lang="en-US" sz="1800"/>
        </a:p>
      </dgm:t>
    </dgm:pt>
    <dgm:pt modelId="{6B2D40C0-36B8-4ECD-8024-782A61211CA7}">
      <dgm:prSet custT="1"/>
      <dgm:spPr/>
      <dgm:t>
        <a:bodyPr/>
        <a:lstStyle/>
        <a:p>
          <a:r>
            <a:rPr lang="en-US" sz="1600" dirty="0">
              <a:latin typeface="Georgia" panose="02040502050405020303" pitchFamily="18" charset="0"/>
            </a:rPr>
            <a:t>Shared clients, some shared service delivery, feedback loop </a:t>
          </a:r>
        </a:p>
      </dgm:t>
    </dgm:pt>
    <dgm:pt modelId="{7E7A2118-1119-4831-ADB5-182A3BFB2D60}" type="parTrans" cxnId="{EC644077-BE9E-431F-87C9-81A088203B70}">
      <dgm:prSet/>
      <dgm:spPr/>
      <dgm:t>
        <a:bodyPr/>
        <a:lstStyle/>
        <a:p>
          <a:endParaRPr lang="en-US" sz="1800"/>
        </a:p>
      </dgm:t>
    </dgm:pt>
    <dgm:pt modelId="{06F01340-07D4-4BD8-A2FF-33D2241AEDAC}" type="sibTrans" cxnId="{EC644077-BE9E-431F-87C9-81A088203B70}">
      <dgm:prSet/>
      <dgm:spPr/>
      <dgm:t>
        <a:bodyPr/>
        <a:lstStyle/>
        <a:p>
          <a:endParaRPr lang="en-US" sz="1800"/>
        </a:p>
      </dgm:t>
    </dgm:pt>
    <dgm:pt modelId="{63A65852-6C33-49DC-88C5-83CB85AE28B1}">
      <dgm:prSet custT="1"/>
      <dgm:spPr/>
      <dgm:t>
        <a:bodyPr/>
        <a:lstStyle/>
        <a:p>
          <a:r>
            <a:rPr lang="en-US" sz="1600" dirty="0">
              <a:latin typeface="Georgia" panose="02040502050405020303" pitchFamily="18" charset="0"/>
            </a:rPr>
            <a:t>Integrated supports for clients, join staff and/or co-located, shared client information   </a:t>
          </a:r>
        </a:p>
      </dgm:t>
    </dgm:pt>
    <dgm:pt modelId="{490B47A1-0705-4F33-90B9-A592F1524E49}" type="parTrans" cxnId="{1C210829-B38E-4858-BBE1-0B919B0DEE6E}">
      <dgm:prSet/>
      <dgm:spPr/>
      <dgm:t>
        <a:bodyPr/>
        <a:lstStyle/>
        <a:p>
          <a:endParaRPr lang="en-US" sz="1800"/>
        </a:p>
      </dgm:t>
    </dgm:pt>
    <dgm:pt modelId="{9196F627-4188-4E6A-8C4E-F4D8378D99CF}" type="sibTrans" cxnId="{1C210829-B38E-4858-BBE1-0B919B0DEE6E}">
      <dgm:prSet/>
      <dgm:spPr/>
      <dgm:t>
        <a:bodyPr/>
        <a:lstStyle/>
        <a:p>
          <a:endParaRPr lang="en-US" sz="1800"/>
        </a:p>
      </dgm:t>
    </dgm:pt>
    <dgm:pt modelId="{A288B45B-3321-403B-B1F4-96716BF70EB3}" type="pres">
      <dgm:prSet presAssocID="{3F4E1AC8-3384-49B8-BFBA-D85DAA60E207}" presName="Name0" presStyleCnt="0">
        <dgm:presLayoutVars>
          <dgm:dir/>
          <dgm:animLvl val="lvl"/>
          <dgm:resizeHandles val="exact"/>
        </dgm:presLayoutVars>
      </dgm:prSet>
      <dgm:spPr/>
    </dgm:pt>
    <dgm:pt modelId="{BF0E6C41-0CA4-41C6-977A-BF635A203743}" type="pres">
      <dgm:prSet presAssocID="{7E6B935C-1551-456A-855A-8E78C1A89551}" presName="composite" presStyleCnt="0"/>
      <dgm:spPr/>
    </dgm:pt>
    <dgm:pt modelId="{37A8DF76-0F8B-4F7A-AF30-4CDC3C27011F}" type="pres">
      <dgm:prSet presAssocID="{7E6B935C-1551-456A-855A-8E78C1A89551}" presName="parTx" presStyleLbl="alignNode1" presStyleIdx="0" presStyleCnt="3">
        <dgm:presLayoutVars>
          <dgm:chMax val="0"/>
          <dgm:chPref val="0"/>
          <dgm:bulletEnabled val="1"/>
        </dgm:presLayoutVars>
      </dgm:prSet>
      <dgm:spPr/>
    </dgm:pt>
    <dgm:pt modelId="{FEB13E60-AED0-4068-B84A-9B51CAB8A45E}" type="pres">
      <dgm:prSet presAssocID="{7E6B935C-1551-456A-855A-8E78C1A89551}" presName="desTx" presStyleLbl="alignAccFollowNode1" presStyleIdx="0" presStyleCnt="3">
        <dgm:presLayoutVars>
          <dgm:bulletEnabled val="1"/>
        </dgm:presLayoutVars>
      </dgm:prSet>
      <dgm:spPr/>
    </dgm:pt>
    <dgm:pt modelId="{B6B01A05-0D55-4AFF-B9F8-57A67CD4AFB3}" type="pres">
      <dgm:prSet presAssocID="{396B1746-EF67-4915-AD4F-7D69391F9A3A}" presName="space" presStyleCnt="0"/>
      <dgm:spPr/>
    </dgm:pt>
    <dgm:pt modelId="{8D55E958-BE8D-4084-BEFD-FD3BCA354D5B}" type="pres">
      <dgm:prSet presAssocID="{D78F5183-5348-4CA7-A43F-1D554F1351B6}" presName="composite" presStyleCnt="0"/>
      <dgm:spPr/>
    </dgm:pt>
    <dgm:pt modelId="{0FBCD118-4B7F-435D-BC22-A94165DD8787}" type="pres">
      <dgm:prSet presAssocID="{D78F5183-5348-4CA7-A43F-1D554F1351B6}" presName="parTx" presStyleLbl="alignNode1" presStyleIdx="1" presStyleCnt="3">
        <dgm:presLayoutVars>
          <dgm:chMax val="0"/>
          <dgm:chPref val="0"/>
          <dgm:bulletEnabled val="1"/>
        </dgm:presLayoutVars>
      </dgm:prSet>
      <dgm:spPr/>
    </dgm:pt>
    <dgm:pt modelId="{455B3DBD-A822-42E6-B811-B9D93995555D}" type="pres">
      <dgm:prSet presAssocID="{D78F5183-5348-4CA7-A43F-1D554F1351B6}" presName="desTx" presStyleLbl="alignAccFollowNode1" presStyleIdx="1" presStyleCnt="3">
        <dgm:presLayoutVars>
          <dgm:bulletEnabled val="1"/>
        </dgm:presLayoutVars>
      </dgm:prSet>
      <dgm:spPr/>
    </dgm:pt>
    <dgm:pt modelId="{F55E6C33-C785-45EA-B89A-163938767C19}" type="pres">
      <dgm:prSet presAssocID="{110B171F-4102-4062-8BB2-4053A85985B0}" presName="space" presStyleCnt="0"/>
      <dgm:spPr/>
    </dgm:pt>
    <dgm:pt modelId="{7A07C604-67EE-4049-80F0-BD86CD1F114D}" type="pres">
      <dgm:prSet presAssocID="{AB4E35D5-58D8-448B-8A4C-8760EB658B5F}" presName="composite" presStyleCnt="0"/>
      <dgm:spPr/>
    </dgm:pt>
    <dgm:pt modelId="{61669B6C-2CD0-4077-9519-91DED5311578}" type="pres">
      <dgm:prSet presAssocID="{AB4E35D5-58D8-448B-8A4C-8760EB658B5F}" presName="parTx" presStyleLbl="alignNode1" presStyleIdx="2" presStyleCnt="3">
        <dgm:presLayoutVars>
          <dgm:chMax val="0"/>
          <dgm:chPref val="0"/>
          <dgm:bulletEnabled val="1"/>
        </dgm:presLayoutVars>
      </dgm:prSet>
      <dgm:spPr/>
    </dgm:pt>
    <dgm:pt modelId="{383CC83F-57FB-41F3-A0F1-F5B3067A295A}" type="pres">
      <dgm:prSet presAssocID="{AB4E35D5-58D8-448B-8A4C-8760EB658B5F}" presName="desTx" presStyleLbl="alignAccFollowNode1" presStyleIdx="2" presStyleCnt="3">
        <dgm:presLayoutVars>
          <dgm:bulletEnabled val="1"/>
        </dgm:presLayoutVars>
      </dgm:prSet>
      <dgm:spPr/>
    </dgm:pt>
  </dgm:ptLst>
  <dgm:cxnLst>
    <dgm:cxn modelId="{4CC9580C-4DDA-4B40-8400-8908949A3EB2}" type="presOf" srcId="{63A65852-6C33-49DC-88C5-83CB85AE28B1}" destId="{383CC83F-57FB-41F3-A0F1-F5B3067A295A}" srcOrd="0" destOrd="0" presId="urn:microsoft.com/office/officeart/2005/8/layout/hList1"/>
    <dgm:cxn modelId="{6A856213-5A12-4757-84BD-CF6E50838598}" type="presOf" srcId="{3F4E1AC8-3384-49B8-BFBA-D85DAA60E207}" destId="{A288B45B-3321-403B-B1F4-96716BF70EB3}" srcOrd="0" destOrd="0" presId="urn:microsoft.com/office/officeart/2005/8/layout/hList1"/>
    <dgm:cxn modelId="{C435B323-7B41-4C0B-9237-2AF960085A75}" srcId="{3F4E1AC8-3384-49B8-BFBA-D85DAA60E207}" destId="{AB4E35D5-58D8-448B-8A4C-8760EB658B5F}" srcOrd="2" destOrd="0" parTransId="{FF7D4B85-9E30-4A91-9890-B26F849CEDC5}" sibTransId="{8E5B123A-76D4-43DC-BB49-EE869DC788F9}"/>
    <dgm:cxn modelId="{1C210829-B38E-4858-BBE1-0B919B0DEE6E}" srcId="{AB4E35D5-58D8-448B-8A4C-8760EB658B5F}" destId="{63A65852-6C33-49DC-88C5-83CB85AE28B1}" srcOrd="0" destOrd="0" parTransId="{490B47A1-0705-4F33-90B9-A592F1524E49}" sibTransId="{9196F627-4188-4E6A-8C4E-F4D8378D99CF}"/>
    <dgm:cxn modelId="{91BF8B3B-EAA4-4BF1-9621-E50134A61962}" type="presOf" srcId="{6B2D40C0-36B8-4ECD-8024-782A61211CA7}" destId="{455B3DBD-A822-42E6-B811-B9D93995555D}" srcOrd="0" destOrd="0" presId="urn:microsoft.com/office/officeart/2005/8/layout/hList1"/>
    <dgm:cxn modelId="{6636703C-32AE-41EB-96EF-39A3B9ABE2AD}" type="presOf" srcId="{7E6B935C-1551-456A-855A-8E78C1A89551}" destId="{37A8DF76-0F8B-4F7A-AF30-4CDC3C27011F}" srcOrd="0" destOrd="0" presId="urn:microsoft.com/office/officeart/2005/8/layout/hList1"/>
    <dgm:cxn modelId="{E88FB243-D89D-4A26-B7AE-43BF751C128F}" srcId="{3F4E1AC8-3384-49B8-BFBA-D85DAA60E207}" destId="{D78F5183-5348-4CA7-A43F-1D554F1351B6}" srcOrd="1" destOrd="0" parTransId="{6AFF5339-5EB2-42D2-BC03-B6BBA18E2673}" sibTransId="{110B171F-4102-4062-8BB2-4053A85985B0}"/>
    <dgm:cxn modelId="{EC644077-BE9E-431F-87C9-81A088203B70}" srcId="{D78F5183-5348-4CA7-A43F-1D554F1351B6}" destId="{6B2D40C0-36B8-4ECD-8024-782A61211CA7}" srcOrd="0" destOrd="0" parTransId="{7E7A2118-1119-4831-ADB5-182A3BFB2D60}" sibTransId="{06F01340-07D4-4BD8-A2FF-33D2241AEDAC}"/>
    <dgm:cxn modelId="{2BA3C257-DDA1-4CD8-A1FD-FF4649DB9440}" type="presOf" srcId="{D78F5183-5348-4CA7-A43F-1D554F1351B6}" destId="{0FBCD118-4B7F-435D-BC22-A94165DD8787}" srcOrd="0" destOrd="0" presId="urn:microsoft.com/office/officeart/2005/8/layout/hList1"/>
    <dgm:cxn modelId="{0A1B71A6-8065-4634-A93F-10784B041ECD}" type="presOf" srcId="{9CAB1368-9B7F-45C2-9CF4-C847D7E7A731}" destId="{FEB13E60-AED0-4068-B84A-9B51CAB8A45E}" srcOrd="0" destOrd="0" presId="urn:microsoft.com/office/officeart/2005/8/layout/hList1"/>
    <dgm:cxn modelId="{EDA0C4A8-85E4-4343-8897-8668C5B6AAA5}" srcId="{7E6B935C-1551-456A-855A-8E78C1A89551}" destId="{9CAB1368-9B7F-45C2-9CF4-C847D7E7A731}" srcOrd="0" destOrd="0" parTransId="{4E64F07E-2CCB-4D0C-82F0-7FE1FD330A2D}" sibTransId="{0BF3EB0D-6A1E-4D0D-A9ED-ADB0EA2E9AF3}"/>
    <dgm:cxn modelId="{774F09EC-0C3E-42AE-B7FC-405FE90CC30E}" srcId="{3F4E1AC8-3384-49B8-BFBA-D85DAA60E207}" destId="{7E6B935C-1551-456A-855A-8E78C1A89551}" srcOrd="0" destOrd="0" parTransId="{FFF50759-6858-48FE-AA1F-99E4721D5174}" sibTransId="{396B1746-EF67-4915-AD4F-7D69391F9A3A}"/>
    <dgm:cxn modelId="{438443F1-98DF-4218-A49C-81C1EBB15DA0}" type="presOf" srcId="{AB4E35D5-58D8-448B-8A4C-8760EB658B5F}" destId="{61669B6C-2CD0-4077-9519-91DED5311578}" srcOrd="0" destOrd="0" presId="urn:microsoft.com/office/officeart/2005/8/layout/hList1"/>
    <dgm:cxn modelId="{5343B79F-55DC-4A80-8EBB-085F35C2F12B}" type="presParOf" srcId="{A288B45B-3321-403B-B1F4-96716BF70EB3}" destId="{BF0E6C41-0CA4-41C6-977A-BF635A203743}" srcOrd="0" destOrd="0" presId="urn:microsoft.com/office/officeart/2005/8/layout/hList1"/>
    <dgm:cxn modelId="{CEFEC93C-7DC5-412F-84AA-21B7EAE85F98}" type="presParOf" srcId="{BF0E6C41-0CA4-41C6-977A-BF635A203743}" destId="{37A8DF76-0F8B-4F7A-AF30-4CDC3C27011F}" srcOrd="0" destOrd="0" presId="urn:microsoft.com/office/officeart/2005/8/layout/hList1"/>
    <dgm:cxn modelId="{3A15D5B8-5BEC-46FC-B2EA-2F3880584791}" type="presParOf" srcId="{BF0E6C41-0CA4-41C6-977A-BF635A203743}" destId="{FEB13E60-AED0-4068-B84A-9B51CAB8A45E}" srcOrd="1" destOrd="0" presId="urn:microsoft.com/office/officeart/2005/8/layout/hList1"/>
    <dgm:cxn modelId="{C3155212-71B4-4F71-AFFA-1FB0FFDA30F0}" type="presParOf" srcId="{A288B45B-3321-403B-B1F4-96716BF70EB3}" destId="{B6B01A05-0D55-4AFF-B9F8-57A67CD4AFB3}" srcOrd="1" destOrd="0" presId="urn:microsoft.com/office/officeart/2005/8/layout/hList1"/>
    <dgm:cxn modelId="{DE38C1C9-4CFE-4B40-A78C-68C37DAEC91B}" type="presParOf" srcId="{A288B45B-3321-403B-B1F4-96716BF70EB3}" destId="{8D55E958-BE8D-4084-BEFD-FD3BCA354D5B}" srcOrd="2" destOrd="0" presId="urn:microsoft.com/office/officeart/2005/8/layout/hList1"/>
    <dgm:cxn modelId="{9AEFEEBD-28D8-4B42-8EE3-05D47F8C3622}" type="presParOf" srcId="{8D55E958-BE8D-4084-BEFD-FD3BCA354D5B}" destId="{0FBCD118-4B7F-435D-BC22-A94165DD8787}" srcOrd="0" destOrd="0" presId="urn:microsoft.com/office/officeart/2005/8/layout/hList1"/>
    <dgm:cxn modelId="{BF8B142F-B088-420A-B78A-217F6A3BCAD7}" type="presParOf" srcId="{8D55E958-BE8D-4084-BEFD-FD3BCA354D5B}" destId="{455B3DBD-A822-42E6-B811-B9D93995555D}" srcOrd="1" destOrd="0" presId="urn:microsoft.com/office/officeart/2005/8/layout/hList1"/>
    <dgm:cxn modelId="{C40025BC-934A-4610-8B12-A836D93EEA35}" type="presParOf" srcId="{A288B45B-3321-403B-B1F4-96716BF70EB3}" destId="{F55E6C33-C785-45EA-B89A-163938767C19}" srcOrd="3" destOrd="0" presId="urn:microsoft.com/office/officeart/2005/8/layout/hList1"/>
    <dgm:cxn modelId="{45FB0FB0-E86C-49B1-99AD-D03B0D0B8AF4}" type="presParOf" srcId="{A288B45B-3321-403B-B1F4-96716BF70EB3}" destId="{7A07C604-67EE-4049-80F0-BD86CD1F114D}" srcOrd="4" destOrd="0" presId="urn:microsoft.com/office/officeart/2005/8/layout/hList1"/>
    <dgm:cxn modelId="{00E46E8B-9EC4-417F-BD62-8113955D685F}" type="presParOf" srcId="{7A07C604-67EE-4049-80F0-BD86CD1F114D}" destId="{61669B6C-2CD0-4077-9519-91DED5311578}" srcOrd="0" destOrd="0" presId="urn:microsoft.com/office/officeart/2005/8/layout/hList1"/>
    <dgm:cxn modelId="{53D6DA18-A6D9-4E26-AB8A-2CFC6137D8DA}" type="presParOf" srcId="{7A07C604-67EE-4049-80F0-BD86CD1F114D}" destId="{383CC83F-57FB-41F3-A0F1-F5B3067A29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7A09A9-1715-4006-8ECD-73AA77DC8F94}" type="doc">
      <dgm:prSet loTypeId="urn:microsoft.com/office/officeart/2008/layout/IncreasingCircleProcess" loCatId="list" qsTypeId="urn:microsoft.com/office/officeart/2005/8/quickstyle/simple1" qsCatId="simple" csTypeId="urn:microsoft.com/office/officeart/2005/8/colors/colorful1" csCatId="colorful" phldr="1"/>
      <dgm:spPr/>
    </dgm:pt>
    <dgm:pt modelId="{7195F072-DE73-43F5-8DBE-C97146B100B4}">
      <dgm:prSet phldrT="[Text]"/>
      <dgm:spPr/>
      <dgm:t>
        <a:bodyPr/>
        <a:lstStyle/>
        <a:p>
          <a:r>
            <a:rPr lang="en-US" dirty="0">
              <a:latin typeface="Georgia" panose="02040502050405020303" pitchFamily="18" charset="0"/>
            </a:rPr>
            <a:t>Individual  Sources/Grants</a:t>
          </a:r>
        </a:p>
      </dgm:t>
    </dgm:pt>
    <dgm:pt modelId="{8EF37C95-F3AD-4C64-B203-75F6858774EF}" type="parTrans" cxnId="{B5B07838-37DC-4DEA-B85D-A36305EB2FCF}">
      <dgm:prSet/>
      <dgm:spPr/>
      <dgm:t>
        <a:bodyPr/>
        <a:lstStyle/>
        <a:p>
          <a:endParaRPr lang="en-US">
            <a:latin typeface="Georgia" panose="02040502050405020303" pitchFamily="18" charset="0"/>
          </a:endParaRPr>
        </a:p>
      </dgm:t>
    </dgm:pt>
    <dgm:pt modelId="{556331E2-4EC5-4F6A-83CA-1A1773D70BCC}" type="sibTrans" cxnId="{B5B07838-37DC-4DEA-B85D-A36305EB2FCF}">
      <dgm:prSet/>
      <dgm:spPr/>
      <dgm:t>
        <a:bodyPr/>
        <a:lstStyle/>
        <a:p>
          <a:endParaRPr lang="en-US">
            <a:latin typeface="Georgia" panose="02040502050405020303" pitchFamily="18" charset="0"/>
          </a:endParaRPr>
        </a:p>
      </dgm:t>
    </dgm:pt>
    <dgm:pt modelId="{CB38F2F1-F01B-4720-9E7B-95617066B62A}">
      <dgm:prSet phldrT="[Text]"/>
      <dgm:spPr/>
      <dgm:t>
        <a:bodyPr/>
        <a:lstStyle/>
        <a:p>
          <a:r>
            <a:rPr lang="en-US" dirty="0">
              <a:latin typeface="Georgia" panose="02040502050405020303" pitchFamily="18" charset="0"/>
            </a:rPr>
            <a:t>Service Contracts </a:t>
          </a:r>
        </a:p>
      </dgm:t>
    </dgm:pt>
    <dgm:pt modelId="{6B8D6020-3586-460E-98EE-425D676F7D00}" type="parTrans" cxnId="{2918A882-6E0B-455C-8C06-53AACFB80191}">
      <dgm:prSet/>
      <dgm:spPr/>
      <dgm:t>
        <a:bodyPr/>
        <a:lstStyle/>
        <a:p>
          <a:endParaRPr lang="en-US">
            <a:latin typeface="Georgia" panose="02040502050405020303" pitchFamily="18" charset="0"/>
          </a:endParaRPr>
        </a:p>
      </dgm:t>
    </dgm:pt>
    <dgm:pt modelId="{CFDAAA48-AAD4-4FE0-90B7-B46A44139665}" type="sibTrans" cxnId="{2918A882-6E0B-455C-8C06-53AACFB80191}">
      <dgm:prSet/>
      <dgm:spPr/>
      <dgm:t>
        <a:bodyPr/>
        <a:lstStyle/>
        <a:p>
          <a:endParaRPr lang="en-US">
            <a:latin typeface="Georgia" panose="02040502050405020303" pitchFamily="18" charset="0"/>
          </a:endParaRPr>
        </a:p>
      </dgm:t>
    </dgm:pt>
    <dgm:pt modelId="{836D8835-EEA2-4AFD-90E1-AB0D32786670}">
      <dgm:prSet phldrT="[Text]"/>
      <dgm:spPr/>
      <dgm:t>
        <a:bodyPr/>
        <a:lstStyle/>
        <a:p>
          <a:r>
            <a:rPr lang="en-US" dirty="0">
              <a:latin typeface="Georgia" panose="02040502050405020303" pitchFamily="18" charset="0"/>
            </a:rPr>
            <a:t>Outcomes-Based</a:t>
          </a:r>
        </a:p>
      </dgm:t>
    </dgm:pt>
    <dgm:pt modelId="{03A12352-E9B9-4834-BE61-B00D2066F307}" type="parTrans" cxnId="{320AF4C7-1A28-421C-88A1-57C6A3D60FAF}">
      <dgm:prSet/>
      <dgm:spPr/>
      <dgm:t>
        <a:bodyPr/>
        <a:lstStyle/>
        <a:p>
          <a:endParaRPr lang="en-US">
            <a:latin typeface="Georgia" panose="02040502050405020303" pitchFamily="18" charset="0"/>
          </a:endParaRPr>
        </a:p>
      </dgm:t>
    </dgm:pt>
    <dgm:pt modelId="{B5EA3F57-3D0C-413E-96B3-5A2BD4163B10}" type="sibTrans" cxnId="{320AF4C7-1A28-421C-88A1-57C6A3D60FAF}">
      <dgm:prSet/>
      <dgm:spPr/>
      <dgm:t>
        <a:bodyPr/>
        <a:lstStyle/>
        <a:p>
          <a:endParaRPr lang="en-US">
            <a:latin typeface="Georgia" panose="02040502050405020303" pitchFamily="18" charset="0"/>
          </a:endParaRPr>
        </a:p>
      </dgm:t>
    </dgm:pt>
    <dgm:pt modelId="{8C20E766-8076-47FF-A92B-6CD1EC59932F}" type="pres">
      <dgm:prSet presAssocID="{437A09A9-1715-4006-8ECD-73AA77DC8F94}" presName="Name0" presStyleCnt="0">
        <dgm:presLayoutVars>
          <dgm:chMax val="7"/>
          <dgm:chPref val="7"/>
          <dgm:dir/>
          <dgm:animOne val="branch"/>
          <dgm:animLvl val="lvl"/>
        </dgm:presLayoutVars>
      </dgm:prSet>
      <dgm:spPr/>
    </dgm:pt>
    <dgm:pt modelId="{D3C7647D-4279-4514-81BA-E426555C0B33}" type="pres">
      <dgm:prSet presAssocID="{7195F072-DE73-43F5-8DBE-C97146B100B4}" presName="composite" presStyleCnt="0"/>
      <dgm:spPr/>
    </dgm:pt>
    <dgm:pt modelId="{0D544B45-93B9-425D-9B3F-8ADDE6213B81}" type="pres">
      <dgm:prSet presAssocID="{7195F072-DE73-43F5-8DBE-C97146B100B4}" presName="BackAccent" presStyleLbl="bgShp" presStyleIdx="0" presStyleCnt="3"/>
      <dgm:spPr/>
    </dgm:pt>
    <dgm:pt modelId="{72F0BE55-FA19-4817-8796-696232B785E7}" type="pres">
      <dgm:prSet presAssocID="{7195F072-DE73-43F5-8DBE-C97146B100B4}" presName="Accent" presStyleLbl="alignNode1" presStyleIdx="0" presStyleCnt="3"/>
      <dgm:spPr/>
    </dgm:pt>
    <dgm:pt modelId="{69646E6B-3DD7-476B-9BFA-1D30F8EDE324}" type="pres">
      <dgm:prSet presAssocID="{7195F072-DE73-43F5-8DBE-C97146B100B4}" presName="Child" presStyleLbl="revTx" presStyleIdx="0" presStyleCnt="3">
        <dgm:presLayoutVars>
          <dgm:chMax val="0"/>
          <dgm:chPref val="0"/>
          <dgm:bulletEnabled val="1"/>
        </dgm:presLayoutVars>
      </dgm:prSet>
      <dgm:spPr/>
    </dgm:pt>
    <dgm:pt modelId="{870D890F-3CD5-4342-966C-CC57670A55AA}" type="pres">
      <dgm:prSet presAssocID="{7195F072-DE73-43F5-8DBE-C97146B100B4}" presName="Parent" presStyleLbl="revTx" presStyleIdx="0" presStyleCnt="3">
        <dgm:presLayoutVars>
          <dgm:chMax val="1"/>
          <dgm:chPref val="1"/>
          <dgm:bulletEnabled val="1"/>
        </dgm:presLayoutVars>
      </dgm:prSet>
      <dgm:spPr/>
    </dgm:pt>
    <dgm:pt modelId="{A2398F78-8638-4759-9F86-BF73C89ECF58}" type="pres">
      <dgm:prSet presAssocID="{556331E2-4EC5-4F6A-83CA-1A1773D70BCC}" presName="sibTrans" presStyleCnt="0"/>
      <dgm:spPr/>
    </dgm:pt>
    <dgm:pt modelId="{F38F8331-3A53-49D6-9748-EC5A95E4E87D}" type="pres">
      <dgm:prSet presAssocID="{CB38F2F1-F01B-4720-9E7B-95617066B62A}" presName="composite" presStyleCnt="0"/>
      <dgm:spPr/>
    </dgm:pt>
    <dgm:pt modelId="{529141FB-39DF-4EFF-A4D0-0722ED6C8855}" type="pres">
      <dgm:prSet presAssocID="{CB38F2F1-F01B-4720-9E7B-95617066B62A}" presName="BackAccent" presStyleLbl="bgShp" presStyleIdx="1" presStyleCnt="3"/>
      <dgm:spPr/>
    </dgm:pt>
    <dgm:pt modelId="{5259E79D-4DFE-4F0C-9CA0-E29BD8BAA85D}" type="pres">
      <dgm:prSet presAssocID="{CB38F2F1-F01B-4720-9E7B-95617066B62A}" presName="Accent" presStyleLbl="alignNode1" presStyleIdx="1" presStyleCnt="3"/>
      <dgm:spPr/>
    </dgm:pt>
    <dgm:pt modelId="{9159EE7D-D72E-4232-A70C-D55EB70268BC}" type="pres">
      <dgm:prSet presAssocID="{CB38F2F1-F01B-4720-9E7B-95617066B62A}" presName="Child" presStyleLbl="revTx" presStyleIdx="0" presStyleCnt="3">
        <dgm:presLayoutVars>
          <dgm:chMax val="0"/>
          <dgm:chPref val="0"/>
          <dgm:bulletEnabled val="1"/>
        </dgm:presLayoutVars>
      </dgm:prSet>
      <dgm:spPr/>
    </dgm:pt>
    <dgm:pt modelId="{EABF237B-523B-4626-800C-6D696833DD0C}" type="pres">
      <dgm:prSet presAssocID="{CB38F2F1-F01B-4720-9E7B-95617066B62A}" presName="Parent" presStyleLbl="revTx" presStyleIdx="1" presStyleCnt="3">
        <dgm:presLayoutVars>
          <dgm:chMax val="1"/>
          <dgm:chPref val="1"/>
          <dgm:bulletEnabled val="1"/>
        </dgm:presLayoutVars>
      </dgm:prSet>
      <dgm:spPr/>
    </dgm:pt>
    <dgm:pt modelId="{BCEBD295-E03C-4E82-BB08-D98E9CCD8768}" type="pres">
      <dgm:prSet presAssocID="{CFDAAA48-AAD4-4FE0-90B7-B46A44139665}" presName="sibTrans" presStyleCnt="0"/>
      <dgm:spPr/>
    </dgm:pt>
    <dgm:pt modelId="{2FA68DB5-D826-4C17-A3D6-C67637C2948A}" type="pres">
      <dgm:prSet presAssocID="{836D8835-EEA2-4AFD-90E1-AB0D32786670}" presName="composite" presStyleCnt="0"/>
      <dgm:spPr/>
    </dgm:pt>
    <dgm:pt modelId="{04A88F6C-3087-459C-8954-DAE29D4145A0}" type="pres">
      <dgm:prSet presAssocID="{836D8835-EEA2-4AFD-90E1-AB0D32786670}" presName="BackAccent" presStyleLbl="bgShp" presStyleIdx="2" presStyleCnt="3"/>
      <dgm:spPr/>
    </dgm:pt>
    <dgm:pt modelId="{7E7B48E9-1A77-4821-B9A4-86734796AC19}" type="pres">
      <dgm:prSet presAssocID="{836D8835-EEA2-4AFD-90E1-AB0D32786670}" presName="Accent" presStyleLbl="alignNode1" presStyleIdx="2" presStyleCnt="3"/>
      <dgm:spPr/>
    </dgm:pt>
    <dgm:pt modelId="{DA40268E-5CA4-4CCA-A8F6-48A4EE90AFAB}" type="pres">
      <dgm:prSet presAssocID="{836D8835-EEA2-4AFD-90E1-AB0D32786670}" presName="Child" presStyleLbl="revTx" presStyleIdx="1" presStyleCnt="3">
        <dgm:presLayoutVars>
          <dgm:chMax val="0"/>
          <dgm:chPref val="0"/>
          <dgm:bulletEnabled val="1"/>
        </dgm:presLayoutVars>
      </dgm:prSet>
      <dgm:spPr/>
    </dgm:pt>
    <dgm:pt modelId="{B9ABF4ED-93D8-4237-B015-131FCB5DE8F1}" type="pres">
      <dgm:prSet presAssocID="{836D8835-EEA2-4AFD-90E1-AB0D32786670}" presName="Parent" presStyleLbl="revTx" presStyleIdx="2" presStyleCnt="3">
        <dgm:presLayoutVars>
          <dgm:chMax val="1"/>
          <dgm:chPref val="1"/>
          <dgm:bulletEnabled val="1"/>
        </dgm:presLayoutVars>
      </dgm:prSet>
      <dgm:spPr/>
    </dgm:pt>
  </dgm:ptLst>
  <dgm:cxnLst>
    <dgm:cxn modelId="{DBEE3F32-1403-439E-B4E1-0AD2C9AF9710}" type="presOf" srcId="{437A09A9-1715-4006-8ECD-73AA77DC8F94}" destId="{8C20E766-8076-47FF-A92B-6CD1EC59932F}" srcOrd="0" destOrd="0" presId="urn:microsoft.com/office/officeart/2008/layout/IncreasingCircleProcess"/>
    <dgm:cxn modelId="{B5B07838-37DC-4DEA-B85D-A36305EB2FCF}" srcId="{437A09A9-1715-4006-8ECD-73AA77DC8F94}" destId="{7195F072-DE73-43F5-8DBE-C97146B100B4}" srcOrd="0" destOrd="0" parTransId="{8EF37C95-F3AD-4C64-B203-75F6858774EF}" sibTransId="{556331E2-4EC5-4F6A-83CA-1A1773D70BCC}"/>
    <dgm:cxn modelId="{84D5A35D-1AC7-4408-8ACC-D6714EE5B0FC}" type="presOf" srcId="{7195F072-DE73-43F5-8DBE-C97146B100B4}" destId="{870D890F-3CD5-4342-966C-CC57670A55AA}" srcOrd="0" destOrd="0" presId="urn:microsoft.com/office/officeart/2008/layout/IncreasingCircleProcess"/>
    <dgm:cxn modelId="{B378F373-4BA8-4417-822B-F657E3A656D8}" type="presOf" srcId="{CB38F2F1-F01B-4720-9E7B-95617066B62A}" destId="{EABF237B-523B-4626-800C-6D696833DD0C}" srcOrd="0" destOrd="0" presId="urn:microsoft.com/office/officeart/2008/layout/IncreasingCircleProcess"/>
    <dgm:cxn modelId="{2918A882-6E0B-455C-8C06-53AACFB80191}" srcId="{437A09A9-1715-4006-8ECD-73AA77DC8F94}" destId="{CB38F2F1-F01B-4720-9E7B-95617066B62A}" srcOrd="1" destOrd="0" parTransId="{6B8D6020-3586-460E-98EE-425D676F7D00}" sibTransId="{CFDAAA48-AAD4-4FE0-90B7-B46A44139665}"/>
    <dgm:cxn modelId="{320AF4C7-1A28-421C-88A1-57C6A3D60FAF}" srcId="{437A09A9-1715-4006-8ECD-73AA77DC8F94}" destId="{836D8835-EEA2-4AFD-90E1-AB0D32786670}" srcOrd="2" destOrd="0" parTransId="{03A12352-E9B9-4834-BE61-B00D2066F307}" sibTransId="{B5EA3F57-3D0C-413E-96B3-5A2BD4163B10}"/>
    <dgm:cxn modelId="{8ADB7AFD-9BBF-4D1C-AA71-16798E9DC3F2}" type="presOf" srcId="{836D8835-EEA2-4AFD-90E1-AB0D32786670}" destId="{B9ABF4ED-93D8-4237-B015-131FCB5DE8F1}" srcOrd="0" destOrd="0" presId="urn:microsoft.com/office/officeart/2008/layout/IncreasingCircleProcess"/>
    <dgm:cxn modelId="{F3B68EF6-59EC-4EC7-8380-BE483709D6CF}" type="presParOf" srcId="{8C20E766-8076-47FF-A92B-6CD1EC59932F}" destId="{D3C7647D-4279-4514-81BA-E426555C0B33}" srcOrd="0" destOrd="0" presId="urn:microsoft.com/office/officeart/2008/layout/IncreasingCircleProcess"/>
    <dgm:cxn modelId="{6FBC6B77-6A28-414B-8ED8-8181405FDBA5}" type="presParOf" srcId="{D3C7647D-4279-4514-81BA-E426555C0B33}" destId="{0D544B45-93B9-425D-9B3F-8ADDE6213B81}" srcOrd="0" destOrd="0" presId="urn:microsoft.com/office/officeart/2008/layout/IncreasingCircleProcess"/>
    <dgm:cxn modelId="{CD766D8A-D7C6-413F-9D65-3C7751768335}" type="presParOf" srcId="{D3C7647D-4279-4514-81BA-E426555C0B33}" destId="{72F0BE55-FA19-4817-8796-696232B785E7}" srcOrd="1" destOrd="0" presId="urn:microsoft.com/office/officeart/2008/layout/IncreasingCircleProcess"/>
    <dgm:cxn modelId="{4D6C814B-704D-4E59-9F22-E075C1AF36E9}" type="presParOf" srcId="{D3C7647D-4279-4514-81BA-E426555C0B33}" destId="{69646E6B-3DD7-476B-9BFA-1D30F8EDE324}" srcOrd="2" destOrd="0" presId="urn:microsoft.com/office/officeart/2008/layout/IncreasingCircleProcess"/>
    <dgm:cxn modelId="{EC1EB84E-230B-451B-A8A1-336936C39086}" type="presParOf" srcId="{D3C7647D-4279-4514-81BA-E426555C0B33}" destId="{870D890F-3CD5-4342-966C-CC57670A55AA}" srcOrd="3" destOrd="0" presId="urn:microsoft.com/office/officeart/2008/layout/IncreasingCircleProcess"/>
    <dgm:cxn modelId="{C0A6610F-8668-40E2-B81F-2238848044AA}" type="presParOf" srcId="{8C20E766-8076-47FF-A92B-6CD1EC59932F}" destId="{A2398F78-8638-4759-9F86-BF73C89ECF58}" srcOrd="1" destOrd="0" presId="urn:microsoft.com/office/officeart/2008/layout/IncreasingCircleProcess"/>
    <dgm:cxn modelId="{61981764-D03B-4BD7-A1ED-D78C8ADF6278}" type="presParOf" srcId="{8C20E766-8076-47FF-A92B-6CD1EC59932F}" destId="{F38F8331-3A53-49D6-9748-EC5A95E4E87D}" srcOrd="2" destOrd="0" presId="urn:microsoft.com/office/officeart/2008/layout/IncreasingCircleProcess"/>
    <dgm:cxn modelId="{640E7A57-4435-4E53-90CC-B8BE9E048A6E}" type="presParOf" srcId="{F38F8331-3A53-49D6-9748-EC5A95E4E87D}" destId="{529141FB-39DF-4EFF-A4D0-0722ED6C8855}" srcOrd="0" destOrd="0" presId="urn:microsoft.com/office/officeart/2008/layout/IncreasingCircleProcess"/>
    <dgm:cxn modelId="{5F26B905-0670-4E44-A3D3-9AFBD7283C16}" type="presParOf" srcId="{F38F8331-3A53-49D6-9748-EC5A95E4E87D}" destId="{5259E79D-4DFE-4F0C-9CA0-E29BD8BAA85D}" srcOrd="1" destOrd="0" presId="urn:microsoft.com/office/officeart/2008/layout/IncreasingCircleProcess"/>
    <dgm:cxn modelId="{E816511B-06E6-4309-A88A-21DB2FC157D8}" type="presParOf" srcId="{F38F8331-3A53-49D6-9748-EC5A95E4E87D}" destId="{9159EE7D-D72E-4232-A70C-D55EB70268BC}" srcOrd="2" destOrd="0" presId="urn:microsoft.com/office/officeart/2008/layout/IncreasingCircleProcess"/>
    <dgm:cxn modelId="{6BABFBC0-7329-4CA8-93D2-C9EEA207A8F6}" type="presParOf" srcId="{F38F8331-3A53-49D6-9748-EC5A95E4E87D}" destId="{EABF237B-523B-4626-800C-6D696833DD0C}" srcOrd="3" destOrd="0" presId="urn:microsoft.com/office/officeart/2008/layout/IncreasingCircleProcess"/>
    <dgm:cxn modelId="{EFA826B6-1ECD-4F7C-B67B-805AF55F6C14}" type="presParOf" srcId="{8C20E766-8076-47FF-A92B-6CD1EC59932F}" destId="{BCEBD295-E03C-4E82-BB08-D98E9CCD8768}" srcOrd="3" destOrd="0" presId="urn:microsoft.com/office/officeart/2008/layout/IncreasingCircleProcess"/>
    <dgm:cxn modelId="{3DF009FC-625F-4FA7-ADCA-5FF0CEB0B549}" type="presParOf" srcId="{8C20E766-8076-47FF-A92B-6CD1EC59932F}" destId="{2FA68DB5-D826-4C17-A3D6-C67637C2948A}" srcOrd="4" destOrd="0" presId="urn:microsoft.com/office/officeart/2008/layout/IncreasingCircleProcess"/>
    <dgm:cxn modelId="{B2DF0965-327F-4AF6-9A70-AB9B9EEF187A}" type="presParOf" srcId="{2FA68DB5-D826-4C17-A3D6-C67637C2948A}" destId="{04A88F6C-3087-459C-8954-DAE29D4145A0}" srcOrd="0" destOrd="0" presId="urn:microsoft.com/office/officeart/2008/layout/IncreasingCircleProcess"/>
    <dgm:cxn modelId="{7F01FBE0-8B91-4316-A185-7D899911F82C}" type="presParOf" srcId="{2FA68DB5-D826-4C17-A3D6-C67637C2948A}" destId="{7E7B48E9-1A77-4821-B9A4-86734796AC19}" srcOrd="1" destOrd="0" presId="urn:microsoft.com/office/officeart/2008/layout/IncreasingCircleProcess"/>
    <dgm:cxn modelId="{F6700508-1120-46DB-8E28-A1E3C2FE199D}" type="presParOf" srcId="{2FA68DB5-D826-4C17-A3D6-C67637C2948A}" destId="{DA40268E-5CA4-4CCA-A8F6-48A4EE90AFAB}" srcOrd="2" destOrd="0" presId="urn:microsoft.com/office/officeart/2008/layout/IncreasingCircleProcess"/>
    <dgm:cxn modelId="{F9F8CF78-5BC0-458B-912A-9661C1316E9C}" type="presParOf" srcId="{2FA68DB5-D826-4C17-A3D6-C67637C2948A}" destId="{B9ABF4ED-93D8-4237-B015-131FCB5DE8F1}" srcOrd="3" destOrd="0" presId="urn:microsoft.com/office/officeart/2008/layout/Increasing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2C31F8-EEAE-4ECB-ADB5-A6A2B45C38CC}"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129BBA1C-4F03-435D-AE5B-071D2414143C}">
      <dgm:prSet/>
      <dgm:spPr/>
      <dgm:t>
        <a:bodyPr/>
        <a:lstStyle/>
        <a:p>
          <a:r>
            <a:rPr lang="en-US" b="0" i="0" baseline="0" dirty="0">
              <a:latin typeface="Georgia" panose="02040502050405020303" pitchFamily="18" charset="0"/>
            </a:rPr>
            <a:t>Identify what you are starting/ continuing</a:t>
          </a:r>
          <a:endParaRPr lang="en-US" dirty="0">
            <a:latin typeface="Georgia" panose="02040502050405020303" pitchFamily="18" charset="0"/>
          </a:endParaRPr>
        </a:p>
      </dgm:t>
    </dgm:pt>
    <dgm:pt modelId="{60047A0C-3926-4E71-99CB-807778177945}" type="parTrans" cxnId="{B703E72A-3873-45EC-9FDC-2A27D7CA12C2}">
      <dgm:prSet/>
      <dgm:spPr/>
      <dgm:t>
        <a:bodyPr/>
        <a:lstStyle/>
        <a:p>
          <a:endParaRPr lang="en-US"/>
        </a:p>
      </dgm:t>
    </dgm:pt>
    <dgm:pt modelId="{5FC70B12-BF90-47ED-B793-130482B98FAF}" type="sibTrans" cxnId="{B703E72A-3873-45EC-9FDC-2A27D7CA12C2}">
      <dgm:prSet/>
      <dgm:spPr/>
      <dgm:t>
        <a:bodyPr/>
        <a:lstStyle/>
        <a:p>
          <a:endParaRPr lang="en-US"/>
        </a:p>
      </dgm:t>
    </dgm:pt>
    <dgm:pt modelId="{24410B31-366A-48BB-8E51-70C6F0ED91DC}">
      <dgm:prSet custT="1"/>
      <dgm:spPr/>
      <dgm:t>
        <a:bodyPr/>
        <a:lstStyle/>
        <a:p>
          <a:r>
            <a:rPr lang="en-US" sz="1800" b="0" i="0" dirty="0">
              <a:latin typeface="Georgia" panose="02040502050405020303" pitchFamily="18" charset="0"/>
            </a:rPr>
            <a:t>Future scale</a:t>
          </a:r>
          <a:endParaRPr lang="en-US" sz="1800" dirty="0">
            <a:latin typeface="Georgia" panose="02040502050405020303" pitchFamily="18" charset="0"/>
          </a:endParaRPr>
        </a:p>
      </dgm:t>
    </dgm:pt>
    <dgm:pt modelId="{F1D3606A-B26F-4117-BAFA-26FBFF040705}" type="parTrans" cxnId="{6164F0D3-E31E-4B29-BC30-1AFCDE0F4E21}">
      <dgm:prSet/>
      <dgm:spPr/>
      <dgm:t>
        <a:bodyPr/>
        <a:lstStyle/>
        <a:p>
          <a:endParaRPr lang="en-US"/>
        </a:p>
      </dgm:t>
    </dgm:pt>
    <dgm:pt modelId="{A22A53D1-1654-4E7D-818B-6A0CCA02D4EF}" type="sibTrans" cxnId="{6164F0D3-E31E-4B29-BC30-1AFCDE0F4E21}">
      <dgm:prSet/>
      <dgm:spPr/>
      <dgm:t>
        <a:bodyPr/>
        <a:lstStyle/>
        <a:p>
          <a:endParaRPr lang="en-US"/>
        </a:p>
      </dgm:t>
    </dgm:pt>
    <dgm:pt modelId="{070C7CB6-5F7E-4EEF-ABC6-26A1EFFB660C}">
      <dgm:prSet custT="1"/>
      <dgm:spPr/>
      <dgm:t>
        <a:bodyPr/>
        <a:lstStyle/>
        <a:p>
          <a:r>
            <a:rPr lang="en-US" sz="1800" b="0" i="0" dirty="0">
              <a:latin typeface="Georgia" panose="02040502050405020303" pitchFamily="18" charset="0"/>
            </a:rPr>
            <a:t>Future scope</a:t>
          </a:r>
          <a:endParaRPr lang="en-US" sz="1800" dirty="0">
            <a:latin typeface="Georgia" panose="02040502050405020303" pitchFamily="18" charset="0"/>
          </a:endParaRPr>
        </a:p>
      </dgm:t>
    </dgm:pt>
    <dgm:pt modelId="{79BC9596-903A-4956-9DB7-8634BE509497}" type="parTrans" cxnId="{021526C3-F828-46D6-87B5-C4BBF8925316}">
      <dgm:prSet/>
      <dgm:spPr/>
      <dgm:t>
        <a:bodyPr/>
        <a:lstStyle/>
        <a:p>
          <a:endParaRPr lang="en-US"/>
        </a:p>
      </dgm:t>
    </dgm:pt>
    <dgm:pt modelId="{4B22681C-07C1-4B72-AAFE-E36EF6DCFCC7}" type="sibTrans" cxnId="{021526C3-F828-46D6-87B5-C4BBF8925316}">
      <dgm:prSet/>
      <dgm:spPr/>
      <dgm:t>
        <a:bodyPr/>
        <a:lstStyle/>
        <a:p>
          <a:endParaRPr lang="en-US"/>
        </a:p>
      </dgm:t>
    </dgm:pt>
    <dgm:pt modelId="{13AD006B-474A-4605-ADE2-491E5C5C8B2F}">
      <dgm:prSet custT="1"/>
      <dgm:spPr/>
      <dgm:t>
        <a:bodyPr/>
        <a:lstStyle/>
        <a:p>
          <a:r>
            <a:rPr lang="en-US" sz="1800" b="0" i="0" dirty="0">
              <a:latin typeface="Georgia" panose="02040502050405020303" pitchFamily="18" charset="0"/>
            </a:rPr>
            <a:t>Projected costs/actuals </a:t>
          </a:r>
          <a:endParaRPr lang="en-US" sz="1800" dirty="0">
            <a:latin typeface="Georgia" panose="02040502050405020303" pitchFamily="18" charset="0"/>
          </a:endParaRPr>
        </a:p>
      </dgm:t>
    </dgm:pt>
    <dgm:pt modelId="{D5D72725-63E9-4660-84AF-F852883C6E4B}" type="parTrans" cxnId="{19AD4E6D-D7AD-4E42-900F-5D6EC5BF02F7}">
      <dgm:prSet/>
      <dgm:spPr/>
      <dgm:t>
        <a:bodyPr/>
        <a:lstStyle/>
        <a:p>
          <a:endParaRPr lang="en-US"/>
        </a:p>
      </dgm:t>
    </dgm:pt>
    <dgm:pt modelId="{4F77F6F8-41C5-4AB1-A660-7538E7AB6638}" type="sibTrans" cxnId="{19AD4E6D-D7AD-4E42-900F-5D6EC5BF02F7}">
      <dgm:prSet/>
      <dgm:spPr/>
      <dgm:t>
        <a:bodyPr/>
        <a:lstStyle/>
        <a:p>
          <a:endParaRPr lang="en-US"/>
        </a:p>
      </dgm:t>
    </dgm:pt>
    <dgm:pt modelId="{B06279AD-547A-44C0-991A-1205CC362130}">
      <dgm:prSet custT="1"/>
      <dgm:spPr/>
      <dgm:t>
        <a:bodyPr/>
        <a:lstStyle/>
        <a:p>
          <a:r>
            <a:rPr lang="en-US" sz="1800" b="0" i="0" dirty="0">
              <a:latin typeface="Georgia" panose="02040502050405020303" pitchFamily="18" charset="0"/>
            </a:rPr>
            <a:t>Current resources </a:t>
          </a:r>
          <a:endParaRPr lang="en-US" sz="1800" dirty="0">
            <a:latin typeface="Georgia" panose="02040502050405020303" pitchFamily="18" charset="0"/>
          </a:endParaRPr>
        </a:p>
      </dgm:t>
    </dgm:pt>
    <dgm:pt modelId="{D45BB795-0D5E-487F-82A0-C5494A67947A}" type="parTrans" cxnId="{08ACFB68-BB21-41C0-B601-F50ACE69F6A6}">
      <dgm:prSet/>
      <dgm:spPr/>
      <dgm:t>
        <a:bodyPr/>
        <a:lstStyle/>
        <a:p>
          <a:endParaRPr lang="en-US"/>
        </a:p>
      </dgm:t>
    </dgm:pt>
    <dgm:pt modelId="{F3E75A12-4169-48D1-A61A-B269EDCA401B}" type="sibTrans" cxnId="{08ACFB68-BB21-41C0-B601-F50ACE69F6A6}">
      <dgm:prSet/>
      <dgm:spPr/>
      <dgm:t>
        <a:bodyPr/>
        <a:lstStyle/>
        <a:p>
          <a:endParaRPr lang="en-US"/>
        </a:p>
      </dgm:t>
    </dgm:pt>
    <dgm:pt modelId="{0F7B73D8-576A-456E-901F-85E9F3EE9431}">
      <dgm:prSet custT="1"/>
      <dgm:spPr/>
      <dgm:t>
        <a:bodyPr/>
        <a:lstStyle/>
        <a:p>
          <a:r>
            <a:rPr lang="en-US" sz="1800" b="0" i="0" dirty="0">
              <a:latin typeface="Georgia" panose="02040502050405020303" pitchFamily="18" charset="0"/>
            </a:rPr>
            <a:t>Barriers </a:t>
          </a:r>
          <a:endParaRPr lang="en-US" sz="1800" dirty="0">
            <a:latin typeface="Georgia" panose="02040502050405020303" pitchFamily="18" charset="0"/>
          </a:endParaRPr>
        </a:p>
      </dgm:t>
    </dgm:pt>
    <dgm:pt modelId="{6E89A386-B9BD-420A-AF67-FFD10EF9DA0A}" type="parTrans" cxnId="{E044A8AB-0029-43C3-A842-338F1BB08751}">
      <dgm:prSet/>
      <dgm:spPr/>
      <dgm:t>
        <a:bodyPr/>
        <a:lstStyle/>
        <a:p>
          <a:endParaRPr lang="en-US"/>
        </a:p>
      </dgm:t>
    </dgm:pt>
    <dgm:pt modelId="{CC418F5D-1036-435D-AD24-0EC43B24FDE0}" type="sibTrans" cxnId="{E044A8AB-0029-43C3-A842-338F1BB08751}">
      <dgm:prSet/>
      <dgm:spPr/>
      <dgm:t>
        <a:bodyPr/>
        <a:lstStyle/>
        <a:p>
          <a:endParaRPr lang="en-US"/>
        </a:p>
      </dgm:t>
    </dgm:pt>
    <dgm:pt modelId="{C912AC92-D083-4522-8283-120F5DAF16C6}">
      <dgm:prSet custT="1"/>
      <dgm:spPr/>
      <dgm:t>
        <a:bodyPr/>
        <a:lstStyle/>
        <a:p>
          <a:r>
            <a:rPr lang="en-US" sz="1800" b="0" i="0" dirty="0">
              <a:latin typeface="Georgia" panose="02040502050405020303" pitchFamily="18" charset="0"/>
            </a:rPr>
            <a:t>Goals</a:t>
          </a:r>
          <a:endParaRPr lang="en-US" sz="1800" dirty="0">
            <a:latin typeface="Georgia" panose="02040502050405020303" pitchFamily="18" charset="0"/>
          </a:endParaRPr>
        </a:p>
      </dgm:t>
    </dgm:pt>
    <dgm:pt modelId="{FEE1A42F-D991-4EFA-87E8-6A31ACF9E654}" type="parTrans" cxnId="{F9951DD9-8C66-4B94-8F47-35A632A3A05B}">
      <dgm:prSet/>
      <dgm:spPr/>
      <dgm:t>
        <a:bodyPr/>
        <a:lstStyle/>
        <a:p>
          <a:endParaRPr lang="en-US"/>
        </a:p>
      </dgm:t>
    </dgm:pt>
    <dgm:pt modelId="{0B21F018-58C7-49AE-AD9B-CA4AA77CCD91}" type="sibTrans" cxnId="{F9951DD9-8C66-4B94-8F47-35A632A3A05B}">
      <dgm:prSet/>
      <dgm:spPr/>
      <dgm:t>
        <a:bodyPr/>
        <a:lstStyle/>
        <a:p>
          <a:endParaRPr lang="en-US"/>
        </a:p>
      </dgm:t>
    </dgm:pt>
    <dgm:pt modelId="{92E58EE3-B5F6-43C2-9A8D-65FEB42E8F87}" type="pres">
      <dgm:prSet presAssocID="{822C31F8-EEAE-4ECB-ADB5-A6A2B45C38CC}" presName="composite" presStyleCnt="0">
        <dgm:presLayoutVars>
          <dgm:chMax val="3"/>
          <dgm:animLvl val="lvl"/>
          <dgm:resizeHandles val="exact"/>
        </dgm:presLayoutVars>
      </dgm:prSet>
      <dgm:spPr/>
    </dgm:pt>
    <dgm:pt modelId="{F0B8C6E1-0A9F-4534-9873-937B1FF0E95B}" type="pres">
      <dgm:prSet presAssocID="{129BBA1C-4F03-435D-AE5B-071D2414143C}" presName="gear1" presStyleLbl="node1" presStyleIdx="0" presStyleCnt="1" custLinFactNeighborX="18038" custLinFactNeighborY="-10484">
        <dgm:presLayoutVars>
          <dgm:chMax val="1"/>
          <dgm:bulletEnabled val="1"/>
        </dgm:presLayoutVars>
      </dgm:prSet>
      <dgm:spPr/>
    </dgm:pt>
    <dgm:pt modelId="{9B4988E7-BC39-41D4-BF6A-57655EDB5C67}" type="pres">
      <dgm:prSet presAssocID="{129BBA1C-4F03-435D-AE5B-071D2414143C}" presName="gear1srcNode" presStyleLbl="node1" presStyleIdx="0" presStyleCnt="1"/>
      <dgm:spPr/>
    </dgm:pt>
    <dgm:pt modelId="{2B97A38D-AD1C-430E-BC94-03E21C332CA1}" type="pres">
      <dgm:prSet presAssocID="{129BBA1C-4F03-435D-AE5B-071D2414143C}" presName="gear1dstNode" presStyleLbl="node1" presStyleIdx="0" presStyleCnt="1"/>
      <dgm:spPr/>
    </dgm:pt>
    <dgm:pt modelId="{2752907E-4323-4F16-9435-21E909BF8F35}" type="pres">
      <dgm:prSet presAssocID="{129BBA1C-4F03-435D-AE5B-071D2414143C}" presName="gear1ch" presStyleLbl="fgAcc1" presStyleIdx="0" presStyleCnt="1" custScaleX="125963" custScaleY="149395" custLinFactNeighborX="-69027" custLinFactNeighborY="376">
        <dgm:presLayoutVars>
          <dgm:chMax val="0"/>
          <dgm:bulletEnabled val="1"/>
        </dgm:presLayoutVars>
      </dgm:prSet>
      <dgm:spPr/>
    </dgm:pt>
    <dgm:pt modelId="{40619C42-9EA7-464C-A26C-845DA17750D9}" type="pres">
      <dgm:prSet presAssocID="{5FC70B12-BF90-47ED-B793-130482B98FAF}" presName="connector1" presStyleLbl="sibTrans2D1" presStyleIdx="0" presStyleCnt="1" custLinFactNeighborX="4033" custLinFactNeighborY="-3061"/>
      <dgm:spPr/>
    </dgm:pt>
  </dgm:ptLst>
  <dgm:cxnLst>
    <dgm:cxn modelId="{74D4B70A-C58F-4D12-9E3A-2815306A5A6E}" type="presOf" srcId="{129BBA1C-4F03-435D-AE5B-071D2414143C}" destId="{2B97A38D-AD1C-430E-BC94-03E21C332CA1}" srcOrd="2" destOrd="0" presId="urn:microsoft.com/office/officeart/2005/8/layout/gear1"/>
    <dgm:cxn modelId="{C144E30A-75F4-43EB-AB83-10154A3FF52E}" type="presOf" srcId="{13AD006B-474A-4605-ADE2-491E5C5C8B2F}" destId="{2752907E-4323-4F16-9435-21E909BF8F35}" srcOrd="0" destOrd="2" presId="urn:microsoft.com/office/officeart/2005/8/layout/gear1"/>
    <dgm:cxn modelId="{B703E72A-3873-45EC-9FDC-2A27D7CA12C2}" srcId="{822C31F8-EEAE-4ECB-ADB5-A6A2B45C38CC}" destId="{129BBA1C-4F03-435D-AE5B-071D2414143C}" srcOrd="0" destOrd="0" parTransId="{60047A0C-3926-4E71-99CB-807778177945}" sibTransId="{5FC70B12-BF90-47ED-B793-130482B98FAF}"/>
    <dgm:cxn modelId="{D0B1BF31-31D6-4000-83E2-41056FD8677B}" type="presOf" srcId="{5FC70B12-BF90-47ED-B793-130482B98FAF}" destId="{40619C42-9EA7-464C-A26C-845DA17750D9}" srcOrd="0" destOrd="0" presId="urn:microsoft.com/office/officeart/2005/8/layout/gear1"/>
    <dgm:cxn modelId="{C14B5C37-C850-407E-99BD-840D5C10253E}" type="presOf" srcId="{129BBA1C-4F03-435D-AE5B-071D2414143C}" destId="{F0B8C6E1-0A9F-4534-9873-937B1FF0E95B}" srcOrd="0" destOrd="0" presId="urn:microsoft.com/office/officeart/2005/8/layout/gear1"/>
    <dgm:cxn modelId="{CFA8F838-6F15-442A-8FF5-792384F9B8B4}" type="presOf" srcId="{822C31F8-EEAE-4ECB-ADB5-A6A2B45C38CC}" destId="{92E58EE3-B5F6-43C2-9A8D-65FEB42E8F87}" srcOrd="0" destOrd="0" presId="urn:microsoft.com/office/officeart/2005/8/layout/gear1"/>
    <dgm:cxn modelId="{23DDE061-D031-4B83-8389-C23B6EC1512F}" type="presOf" srcId="{129BBA1C-4F03-435D-AE5B-071D2414143C}" destId="{9B4988E7-BC39-41D4-BF6A-57655EDB5C67}" srcOrd="1" destOrd="0" presId="urn:microsoft.com/office/officeart/2005/8/layout/gear1"/>
    <dgm:cxn modelId="{08ACFB68-BB21-41C0-B601-F50ACE69F6A6}" srcId="{129BBA1C-4F03-435D-AE5B-071D2414143C}" destId="{B06279AD-547A-44C0-991A-1205CC362130}" srcOrd="3" destOrd="0" parTransId="{D45BB795-0D5E-487F-82A0-C5494A67947A}" sibTransId="{F3E75A12-4169-48D1-A61A-B269EDCA401B}"/>
    <dgm:cxn modelId="{19AD4E6D-D7AD-4E42-900F-5D6EC5BF02F7}" srcId="{129BBA1C-4F03-435D-AE5B-071D2414143C}" destId="{13AD006B-474A-4605-ADE2-491E5C5C8B2F}" srcOrd="2" destOrd="0" parTransId="{D5D72725-63E9-4660-84AF-F852883C6E4B}" sibTransId="{4F77F6F8-41C5-4AB1-A660-7538E7AB6638}"/>
    <dgm:cxn modelId="{13A08450-A11A-4895-8404-9C54DB21A50C}" type="presOf" srcId="{B06279AD-547A-44C0-991A-1205CC362130}" destId="{2752907E-4323-4F16-9435-21E909BF8F35}" srcOrd="0" destOrd="3" presId="urn:microsoft.com/office/officeart/2005/8/layout/gear1"/>
    <dgm:cxn modelId="{25A7AE98-00A3-4017-8CFC-84AE255A0754}" type="presOf" srcId="{070C7CB6-5F7E-4EEF-ABC6-26A1EFFB660C}" destId="{2752907E-4323-4F16-9435-21E909BF8F35}" srcOrd="0" destOrd="1" presId="urn:microsoft.com/office/officeart/2005/8/layout/gear1"/>
    <dgm:cxn modelId="{EFCBE4AA-583B-4707-9910-0E6E67D59D57}" type="presOf" srcId="{24410B31-366A-48BB-8E51-70C6F0ED91DC}" destId="{2752907E-4323-4F16-9435-21E909BF8F35}" srcOrd="0" destOrd="0" presId="urn:microsoft.com/office/officeart/2005/8/layout/gear1"/>
    <dgm:cxn modelId="{E044A8AB-0029-43C3-A842-338F1BB08751}" srcId="{129BBA1C-4F03-435D-AE5B-071D2414143C}" destId="{0F7B73D8-576A-456E-901F-85E9F3EE9431}" srcOrd="4" destOrd="0" parTransId="{6E89A386-B9BD-420A-AF67-FFD10EF9DA0A}" sibTransId="{CC418F5D-1036-435D-AD24-0EC43B24FDE0}"/>
    <dgm:cxn modelId="{021526C3-F828-46D6-87B5-C4BBF8925316}" srcId="{129BBA1C-4F03-435D-AE5B-071D2414143C}" destId="{070C7CB6-5F7E-4EEF-ABC6-26A1EFFB660C}" srcOrd="1" destOrd="0" parTransId="{79BC9596-903A-4956-9DB7-8634BE509497}" sibTransId="{4B22681C-07C1-4B72-AAFE-E36EF6DCFCC7}"/>
    <dgm:cxn modelId="{640BE3CE-5042-4685-8337-004B90F1D308}" type="presOf" srcId="{C912AC92-D083-4522-8283-120F5DAF16C6}" destId="{2752907E-4323-4F16-9435-21E909BF8F35}" srcOrd="0" destOrd="5" presId="urn:microsoft.com/office/officeart/2005/8/layout/gear1"/>
    <dgm:cxn modelId="{6164F0D3-E31E-4B29-BC30-1AFCDE0F4E21}" srcId="{129BBA1C-4F03-435D-AE5B-071D2414143C}" destId="{24410B31-366A-48BB-8E51-70C6F0ED91DC}" srcOrd="0" destOrd="0" parTransId="{F1D3606A-B26F-4117-BAFA-26FBFF040705}" sibTransId="{A22A53D1-1654-4E7D-818B-6A0CCA02D4EF}"/>
    <dgm:cxn modelId="{F9951DD9-8C66-4B94-8F47-35A632A3A05B}" srcId="{129BBA1C-4F03-435D-AE5B-071D2414143C}" destId="{C912AC92-D083-4522-8283-120F5DAF16C6}" srcOrd="5" destOrd="0" parTransId="{FEE1A42F-D991-4EFA-87E8-6A31ACF9E654}" sibTransId="{0B21F018-58C7-49AE-AD9B-CA4AA77CCD91}"/>
    <dgm:cxn modelId="{D67825E8-2FF0-4161-8BBE-2ACF2A3275C7}" type="presOf" srcId="{0F7B73D8-576A-456E-901F-85E9F3EE9431}" destId="{2752907E-4323-4F16-9435-21E909BF8F35}" srcOrd="0" destOrd="4" presId="urn:microsoft.com/office/officeart/2005/8/layout/gear1"/>
    <dgm:cxn modelId="{5170195B-89EC-4ED6-A08E-2ACF47589839}" type="presParOf" srcId="{92E58EE3-B5F6-43C2-9A8D-65FEB42E8F87}" destId="{F0B8C6E1-0A9F-4534-9873-937B1FF0E95B}" srcOrd="0" destOrd="0" presId="urn:microsoft.com/office/officeart/2005/8/layout/gear1"/>
    <dgm:cxn modelId="{B7884A01-0C4F-4D90-BD92-A894860C25A0}" type="presParOf" srcId="{92E58EE3-B5F6-43C2-9A8D-65FEB42E8F87}" destId="{9B4988E7-BC39-41D4-BF6A-57655EDB5C67}" srcOrd="1" destOrd="0" presId="urn:microsoft.com/office/officeart/2005/8/layout/gear1"/>
    <dgm:cxn modelId="{9294D9C5-3D2D-41C8-9C22-68964AFD47EB}" type="presParOf" srcId="{92E58EE3-B5F6-43C2-9A8D-65FEB42E8F87}" destId="{2B97A38D-AD1C-430E-BC94-03E21C332CA1}" srcOrd="2" destOrd="0" presId="urn:microsoft.com/office/officeart/2005/8/layout/gear1"/>
    <dgm:cxn modelId="{37E3200C-9348-4F98-8BE0-6CE16DEF3111}" type="presParOf" srcId="{92E58EE3-B5F6-43C2-9A8D-65FEB42E8F87}" destId="{2752907E-4323-4F16-9435-21E909BF8F35}" srcOrd="3" destOrd="0" presId="urn:microsoft.com/office/officeart/2005/8/layout/gear1"/>
    <dgm:cxn modelId="{7437A0F7-33AB-4A20-B314-9C353262465D}" type="presParOf" srcId="{92E58EE3-B5F6-43C2-9A8D-65FEB42E8F87}" destId="{40619C42-9EA7-464C-A26C-845DA17750D9}" srcOrd="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F00CFE-625A-492E-B855-B89B67B68CAD}"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E321EF29-7CA7-4316-AC26-46327F23644B}">
      <dgm:prSet/>
      <dgm:spPr/>
      <dgm:t>
        <a:bodyPr/>
        <a:lstStyle/>
        <a:p>
          <a:r>
            <a:rPr lang="en-US" b="0" i="0" baseline="0" dirty="0">
              <a:latin typeface="Georgia" panose="02040502050405020303" pitchFamily="18" charset="0"/>
            </a:rPr>
            <a:t>Start early</a:t>
          </a:r>
          <a:endParaRPr lang="en-US" dirty="0">
            <a:latin typeface="Georgia" panose="02040502050405020303" pitchFamily="18" charset="0"/>
          </a:endParaRPr>
        </a:p>
      </dgm:t>
    </dgm:pt>
    <dgm:pt modelId="{11D57463-5F3A-4FF3-91D1-F0E8EE1A98E5}" type="parTrans" cxnId="{0B2A1D66-F45B-4461-8B70-08F1027325BE}">
      <dgm:prSet/>
      <dgm:spPr/>
      <dgm:t>
        <a:bodyPr/>
        <a:lstStyle/>
        <a:p>
          <a:endParaRPr lang="en-US"/>
        </a:p>
      </dgm:t>
    </dgm:pt>
    <dgm:pt modelId="{C2EF504B-1DA5-4CF6-9F05-9D70D94620E6}" type="sibTrans" cxnId="{0B2A1D66-F45B-4461-8B70-08F1027325BE}">
      <dgm:prSet/>
      <dgm:spPr/>
      <dgm:t>
        <a:bodyPr/>
        <a:lstStyle/>
        <a:p>
          <a:endParaRPr lang="en-US"/>
        </a:p>
      </dgm:t>
    </dgm:pt>
    <dgm:pt modelId="{83E143B8-37CF-4A90-A668-7977B1BB51B8}">
      <dgm:prSet/>
      <dgm:spPr/>
      <dgm:t>
        <a:bodyPr/>
        <a:lstStyle/>
        <a:p>
          <a:r>
            <a:rPr lang="en-US" b="0" i="0" baseline="0" dirty="0">
              <a:latin typeface="Georgia" panose="02040502050405020303" pitchFamily="18" charset="0"/>
            </a:rPr>
            <a:t>Strategic</a:t>
          </a:r>
          <a:endParaRPr lang="en-US" dirty="0">
            <a:latin typeface="Georgia" panose="02040502050405020303" pitchFamily="18" charset="0"/>
          </a:endParaRPr>
        </a:p>
      </dgm:t>
    </dgm:pt>
    <dgm:pt modelId="{B530AA7E-A786-4FC2-96AD-EC9C2FFE542B}" type="parTrans" cxnId="{9B54CFC0-C9E6-40F5-AA36-2C6FD863A5DE}">
      <dgm:prSet/>
      <dgm:spPr/>
      <dgm:t>
        <a:bodyPr/>
        <a:lstStyle/>
        <a:p>
          <a:endParaRPr lang="en-US"/>
        </a:p>
      </dgm:t>
    </dgm:pt>
    <dgm:pt modelId="{81781A37-E1FE-4436-9FB5-FF193842FD7A}" type="sibTrans" cxnId="{9B54CFC0-C9E6-40F5-AA36-2C6FD863A5DE}">
      <dgm:prSet/>
      <dgm:spPr/>
      <dgm:t>
        <a:bodyPr/>
        <a:lstStyle/>
        <a:p>
          <a:endParaRPr lang="en-US"/>
        </a:p>
      </dgm:t>
    </dgm:pt>
    <dgm:pt modelId="{1468C947-FBA3-430B-886B-3E50DE8B11D7}">
      <dgm:prSet/>
      <dgm:spPr/>
      <dgm:t>
        <a:bodyPr/>
        <a:lstStyle/>
        <a:p>
          <a:r>
            <a:rPr lang="en-US" b="0" i="0" baseline="0" dirty="0">
              <a:latin typeface="Georgia" panose="02040502050405020303" pitchFamily="18" charset="0"/>
            </a:rPr>
            <a:t>Specific</a:t>
          </a:r>
          <a:endParaRPr lang="en-US" dirty="0">
            <a:latin typeface="Georgia" panose="02040502050405020303" pitchFamily="18" charset="0"/>
          </a:endParaRPr>
        </a:p>
      </dgm:t>
    </dgm:pt>
    <dgm:pt modelId="{A690E1D3-750C-4C54-B9A8-6B85B949E170}" type="parTrans" cxnId="{446CB847-8FB3-4077-B134-C50705CBFACF}">
      <dgm:prSet/>
      <dgm:spPr/>
      <dgm:t>
        <a:bodyPr/>
        <a:lstStyle/>
        <a:p>
          <a:endParaRPr lang="en-US"/>
        </a:p>
      </dgm:t>
    </dgm:pt>
    <dgm:pt modelId="{986D2C23-95A6-41D3-AD38-E480554794AE}" type="sibTrans" cxnId="{446CB847-8FB3-4077-B134-C50705CBFACF}">
      <dgm:prSet/>
      <dgm:spPr/>
      <dgm:t>
        <a:bodyPr/>
        <a:lstStyle/>
        <a:p>
          <a:endParaRPr lang="en-US"/>
        </a:p>
      </dgm:t>
    </dgm:pt>
    <dgm:pt modelId="{6C63D1FE-9080-455F-A51A-E33AE345CE6E}" type="pres">
      <dgm:prSet presAssocID="{9BF00CFE-625A-492E-B855-B89B67B68CAD}" presName="Name0" presStyleCnt="0">
        <dgm:presLayoutVars>
          <dgm:dir/>
          <dgm:resizeHandles val="exact"/>
        </dgm:presLayoutVars>
      </dgm:prSet>
      <dgm:spPr/>
    </dgm:pt>
    <dgm:pt modelId="{706288F0-E5F6-4123-BBF3-58E33850A575}" type="pres">
      <dgm:prSet presAssocID="{9BF00CFE-625A-492E-B855-B89B67B68CAD}" presName="fgShape" presStyleLbl="fgShp" presStyleIdx="0" presStyleCnt="1"/>
      <dgm:spPr/>
    </dgm:pt>
    <dgm:pt modelId="{710C1F96-0E64-4B61-913D-5362BDF430AD}" type="pres">
      <dgm:prSet presAssocID="{9BF00CFE-625A-492E-B855-B89B67B68CAD}" presName="linComp" presStyleCnt="0"/>
      <dgm:spPr/>
    </dgm:pt>
    <dgm:pt modelId="{24F3A685-A192-404C-B367-CE9206BD4EEE}" type="pres">
      <dgm:prSet presAssocID="{E321EF29-7CA7-4316-AC26-46327F23644B}" presName="compNode" presStyleCnt="0"/>
      <dgm:spPr/>
    </dgm:pt>
    <dgm:pt modelId="{444BC3A0-3EC6-4382-9C9E-F463628280A0}" type="pres">
      <dgm:prSet presAssocID="{E321EF29-7CA7-4316-AC26-46327F23644B}" presName="bkgdShape" presStyleLbl="node1" presStyleIdx="0" presStyleCnt="3"/>
      <dgm:spPr/>
    </dgm:pt>
    <dgm:pt modelId="{FD23C53D-5317-4570-875F-5EC87AD178E1}" type="pres">
      <dgm:prSet presAssocID="{E321EF29-7CA7-4316-AC26-46327F23644B}" presName="nodeTx" presStyleLbl="node1" presStyleIdx="0" presStyleCnt="3">
        <dgm:presLayoutVars>
          <dgm:bulletEnabled val="1"/>
        </dgm:presLayoutVars>
      </dgm:prSet>
      <dgm:spPr/>
    </dgm:pt>
    <dgm:pt modelId="{E26B653C-3D5B-4348-B17C-35CE08FA4432}" type="pres">
      <dgm:prSet presAssocID="{E321EF29-7CA7-4316-AC26-46327F23644B}" presName="invisiNode" presStyleLbl="node1" presStyleIdx="0" presStyleCnt="3"/>
      <dgm:spPr/>
    </dgm:pt>
    <dgm:pt modelId="{2B71993F-F24A-4172-9B2E-0C9F953C0C87}" type="pres">
      <dgm:prSet presAssocID="{E321EF29-7CA7-4316-AC26-46327F23644B}"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dgm:spPr>
    </dgm:pt>
    <dgm:pt modelId="{94271A35-A3E6-44AE-8AF0-3349734C31B2}" type="pres">
      <dgm:prSet presAssocID="{C2EF504B-1DA5-4CF6-9F05-9D70D94620E6}" presName="sibTrans" presStyleLbl="sibTrans2D1" presStyleIdx="0" presStyleCnt="0"/>
      <dgm:spPr/>
    </dgm:pt>
    <dgm:pt modelId="{A44E6189-35CA-44E1-90A2-D8FA2035D830}" type="pres">
      <dgm:prSet presAssocID="{83E143B8-37CF-4A90-A668-7977B1BB51B8}" presName="compNode" presStyleCnt="0"/>
      <dgm:spPr/>
    </dgm:pt>
    <dgm:pt modelId="{54F61C2D-CEFC-4D74-A350-7CBA404382E0}" type="pres">
      <dgm:prSet presAssocID="{83E143B8-37CF-4A90-A668-7977B1BB51B8}" presName="bkgdShape" presStyleLbl="node1" presStyleIdx="1" presStyleCnt="3"/>
      <dgm:spPr/>
    </dgm:pt>
    <dgm:pt modelId="{E732E18B-15FA-4F94-B789-05244353FE03}" type="pres">
      <dgm:prSet presAssocID="{83E143B8-37CF-4A90-A668-7977B1BB51B8}" presName="nodeTx" presStyleLbl="node1" presStyleIdx="1" presStyleCnt="3">
        <dgm:presLayoutVars>
          <dgm:bulletEnabled val="1"/>
        </dgm:presLayoutVars>
      </dgm:prSet>
      <dgm:spPr/>
    </dgm:pt>
    <dgm:pt modelId="{48029420-DA92-4CEC-9FC0-ECF2C95F9BE0}" type="pres">
      <dgm:prSet presAssocID="{83E143B8-37CF-4A90-A668-7977B1BB51B8}" presName="invisiNode" presStyleLbl="node1" presStyleIdx="1" presStyleCnt="3"/>
      <dgm:spPr/>
    </dgm:pt>
    <dgm:pt modelId="{4BFBB90A-90C4-4EC7-A5F8-30C7B43EA350}" type="pres">
      <dgm:prSet presAssocID="{83E143B8-37CF-4A90-A668-7977B1BB51B8}" presName="imagNode" presStyleLbl="fgImgPlace1" presStyleIdx="1" presStyleCnt="3"/>
      <dgm:spPr>
        <a:blipFill>
          <a:blip xmlns:r="http://schemas.openxmlformats.org/officeDocument/2006/relationships"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dgm:spPr>
    </dgm:pt>
    <dgm:pt modelId="{5DC3BE43-AA17-4685-A1B0-255C097AF310}" type="pres">
      <dgm:prSet presAssocID="{81781A37-E1FE-4436-9FB5-FF193842FD7A}" presName="sibTrans" presStyleLbl="sibTrans2D1" presStyleIdx="0" presStyleCnt="0"/>
      <dgm:spPr/>
    </dgm:pt>
    <dgm:pt modelId="{AC8AB819-4E7F-423D-9CE1-8EE174B22701}" type="pres">
      <dgm:prSet presAssocID="{1468C947-FBA3-430B-886B-3E50DE8B11D7}" presName="compNode" presStyleCnt="0"/>
      <dgm:spPr/>
    </dgm:pt>
    <dgm:pt modelId="{6B4716AC-4361-42B1-8591-7C1DB02C3576}" type="pres">
      <dgm:prSet presAssocID="{1468C947-FBA3-430B-886B-3E50DE8B11D7}" presName="bkgdShape" presStyleLbl="node1" presStyleIdx="2" presStyleCnt="3"/>
      <dgm:spPr/>
    </dgm:pt>
    <dgm:pt modelId="{F2616756-9990-4A97-A6F5-61B163BDD276}" type="pres">
      <dgm:prSet presAssocID="{1468C947-FBA3-430B-886B-3E50DE8B11D7}" presName="nodeTx" presStyleLbl="node1" presStyleIdx="2" presStyleCnt="3">
        <dgm:presLayoutVars>
          <dgm:bulletEnabled val="1"/>
        </dgm:presLayoutVars>
      </dgm:prSet>
      <dgm:spPr/>
    </dgm:pt>
    <dgm:pt modelId="{A4FBE917-9206-4DD4-A8DA-3E379354FBC9}" type="pres">
      <dgm:prSet presAssocID="{1468C947-FBA3-430B-886B-3E50DE8B11D7}" presName="invisiNode" presStyleLbl="node1" presStyleIdx="2" presStyleCnt="3"/>
      <dgm:spPr/>
    </dgm:pt>
    <dgm:pt modelId="{589756DB-81B2-464F-9C6E-995A0871BAF0}" type="pres">
      <dgm:prSet presAssocID="{1468C947-FBA3-430B-886B-3E50DE8B11D7}" presName="imagNode" presStyleLbl="fgImgPlace1" presStyleIdx="2" presStyleCnt="3"/>
      <dgm:spPr>
        <a:blipFill>
          <a:blip xmlns:r="http://schemas.openxmlformats.org/officeDocument/2006/relationships"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a:stretch>
        </a:blipFill>
      </dgm:spPr>
    </dgm:pt>
  </dgm:ptLst>
  <dgm:cxnLst>
    <dgm:cxn modelId="{292D7B1D-BE3A-4C36-93BB-0202AAEB0C05}" type="presOf" srcId="{81781A37-E1FE-4436-9FB5-FF193842FD7A}" destId="{5DC3BE43-AA17-4685-A1B0-255C097AF310}" srcOrd="0" destOrd="0" presId="urn:microsoft.com/office/officeart/2005/8/layout/hList7"/>
    <dgm:cxn modelId="{DE7A7A23-1ECE-4211-BEA0-9365B5C9ABAB}" type="presOf" srcId="{E321EF29-7CA7-4316-AC26-46327F23644B}" destId="{444BC3A0-3EC6-4382-9C9E-F463628280A0}" srcOrd="0" destOrd="0" presId="urn:microsoft.com/office/officeart/2005/8/layout/hList7"/>
    <dgm:cxn modelId="{0B2A1D66-F45B-4461-8B70-08F1027325BE}" srcId="{9BF00CFE-625A-492E-B855-B89B67B68CAD}" destId="{E321EF29-7CA7-4316-AC26-46327F23644B}" srcOrd="0" destOrd="0" parTransId="{11D57463-5F3A-4FF3-91D1-F0E8EE1A98E5}" sibTransId="{C2EF504B-1DA5-4CF6-9F05-9D70D94620E6}"/>
    <dgm:cxn modelId="{446CB847-8FB3-4077-B134-C50705CBFACF}" srcId="{9BF00CFE-625A-492E-B855-B89B67B68CAD}" destId="{1468C947-FBA3-430B-886B-3E50DE8B11D7}" srcOrd="2" destOrd="0" parTransId="{A690E1D3-750C-4C54-B9A8-6B85B949E170}" sibTransId="{986D2C23-95A6-41D3-AD38-E480554794AE}"/>
    <dgm:cxn modelId="{D55F4751-6C81-409A-985A-2834C45DFF99}" type="presOf" srcId="{1468C947-FBA3-430B-886B-3E50DE8B11D7}" destId="{6B4716AC-4361-42B1-8591-7C1DB02C3576}" srcOrd="0" destOrd="0" presId="urn:microsoft.com/office/officeart/2005/8/layout/hList7"/>
    <dgm:cxn modelId="{3B6CBA55-087A-4BE3-8F37-BC751B110667}" type="presOf" srcId="{83E143B8-37CF-4A90-A668-7977B1BB51B8}" destId="{54F61C2D-CEFC-4D74-A350-7CBA404382E0}" srcOrd="0" destOrd="0" presId="urn:microsoft.com/office/officeart/2005/8/layout/hList7"/>
    <dgm:cxn modelId="{D9167B7C-A63F-40C3-8A65-65F64E0F61E4}" type="presOf" srcId="{1468C947-FBA3-430B-886B-3E50DE8B11D7}" destId="{F2616756-9990-4A97-A6F5-61B163BDD276}" srcOrd="1" destOrd="0" presId="urn:microsoft.com/office/officeart/2005/8/layout/hList7"/>
    <dgm:cxn modelId="{8BF58197-629A-45C2-BEC5-4AA3B948D30A}" type="presOf" srcId="{E321EF29-7CA7-4316-AC26-46327F23644B}" destId="{FD23C53D-5317-4570-875F-5EC87AD178E1}" srcOrd="1" destOrd="0" presId="urn:microsoft.com/office/officeart/2005/8/layout/hList7"/>
    <dgm:cxn modelId="{FD9AEE9A-EDB1-4477-9981-F47DC178A122}" type="presOf" srcId="{83E143B8-37CF-4A90-A668-7977B1BB51B8}" destId="{E732E18B-15FA-4F94-B789-05244353FE03}" srcOrd="1" destOrd="0" presId="urn:microsoft.com/office/officeart/2005/8/layout/hList7"/>
    <dgm:cxn modelId="{50CDA2A8-322A-4983-A262-5B3C89F0C9A9}" type="presOf" srcId="{9BF00CFE-625A-492E-B855-B89B67B68CAD}" destId="{6C63D1FE-9080-455F-A51A-E33AE345CE6E}" srcOrd="0" destOrd="0" presId="urn:microsoft.com/office/officeart/2005/8/layout/hList7"/>
    <dgm:cxn modelId="{9B54CFC0-C9E6-40F5-AA36-2C6FD863A5DE}" srcId="{9BF00CFE-625A-492E-B855-B89B67B68CAD}" destId="{83E143B8-37CF-4A90-A668-7977B1BB51B8}" srcOrd="1" destOrd="0" parTransId="{B530AA7E-A786-4FC2-96AD-EC9C2FFE542B}" sibTransId="{81781A37-E1FE-4436-9FB5-FF193842FD7A}"/>
    <dgm:cxn modelId="{01DBC4E0-88B2-4F8E-95D3-1FC2FB20D836}" type="presOf" srcId="{C2EF504B-1DA5-4CF6-9F05-9D70D94620E6}" destId="{94271A35-A3E6-44AE-8AF0-3349734C31B2}" srcOrd="0" destOrd="0" presId="urn:microsoft.com/office/officeart/2005/8/layout/hList7"/>
    <dgm:cxn modelId="{E840AD33-12C8-487B-81B1-5B2C05E91C94}" type="presParOf" srcId="{6C63D1FE-9080-455F-A51A-E33AE345CE6E}" destId="{706288F0-E5F6-4123-BBF3-58E33850A575}" srcOrd="0" destOrd="0" presId="urn:microsoft.com/office/officeart/2005/8/layout/hList7"/>
    <dgm:cxn modelId="{9303A482-E3A0-4DB2-B579-D07315976523}" type="presParOf" srcId="{6C63D1FE-9080-455F-A51A-E33AE345CE6E}" destId="{710C1F96-0E64-4B61-913D-5362BDF430AD}" srcOrd="1" destOrd="0" presId="urn:microsoft.com/office/officeart/2005/8/layout/hList7"/>
    <dgm:cxn modelId="{E42C1A25-0BF0-4CB0-909B-8BF68784A7AD}" type="presParOf" srcId="{710C1F96-0E64-4B61-913D-5362BDF430AD}" destId="{24F3A685-A192-404C-B367-CE9206BD4EEE}" srcOrd="0" destOrd="0" presId="urn:microsoft.com/office/officeart/2005/8/layout/hList7"/>
    <dgm:cxn modelId="{51B499C3-2CB6-4D96-8BD1-F3442E5B2016}" type="presParOf" srcId="{24F3A685-A192-404C-B367-CE9206BD4EEE}" destId="{444BC3A0-3EC6-4382-9C9E-F463628280A0}" srcOrd="0" destOrd="0" presId="urn:microsoft.com/office/officeart/2005/8/layout/hList7"/>
    <dgm:cxn modelId="{4594AE0D-9BAA-4A03-A11E-1A670032209F}" type="presParOf" srcId="{24F3A685-A192-404C-B367-CE9206BD4EEE}" destId="{FD23C53D-5317-4570-875F-5EC87AD178E1}" srcOrd="1" destOrd="0" presId="urn:microsoft.com/office/officeart/2005/8/layout/hList7"/>
    <dgm:cxn modelId="{E7A620C5-FE2F-422A-9ADF-5FBD7DA63AB6}" type="presParOf" srcId="{24F3A685-A192-404C-B367-CE9206BD4EEE}" destId="{E26B653C-3D5B-4348-B17C-35CE08FA4432}" srcOrd="2" destOrd="0" presId="urn:microsoft.com/office/officeart/2005/8/layout/hList7"/>
    <dgm:cxn modelId="{0F084B04-73A7-449E-98D3-CD376C615C5D}" type="presParOf" srcId="{24F3A685-A192-404C-B367-CE9206BD4EEE}" destId="{2B71993F-F24A-4172-9B2E-0C9F953C0C87}" srcOrd="3" destOrd="0" presId="urn:microsoft.com/office/officeart/2005/8/layout/hList7"/>
    <dgm:cxn modelId="{530BC02A-2EF0-4B5F-B619-B825A80D1B05}" type="presParOf" srcId="{710C1F96-0E64-4B61-913D-5362BDF430AD}" destId="{94271A35-A3E6-44AE-8AF0-3349734C31B2}" srcOrd="1" destOrd="0" presId="urn:microsoft.com/office/officeart/2005/8/layout/hList7"/>
    <dgm:cxn modelId="{BF998451-DB02-4643-B78E-6583C2DAC9F2}" type="presParOf" srcId="{710C1F96-0E64-4B61-913D-5362BDF430AD}" destId="{A44E6189-35CA-44E1-90A2-D8FA2035D830}" srcOrd="2" destOrd="0" presId="urn:microsoft.com/office/officeart/2005/8/layout/hList7"/>
    <dgm:cxn modelId="{A5B3F22A-D320-420C-9172-CEF3342BCEE4}" type="presParOf" srcId="{A44E6189-35CA-44E1-90A2-D8FA2035D830}" destId="{54F61C2D-CEFC-4D74-A350-7CBA404382E0}" srcOrd="0" destOrd="0" presId="urn:microsoft.com/office/officeart/2005/8/layout/hList7"/>
    <dgm:cxn modelId="{C2D12A6F-ADCF-407F-BEE1-012DE21BAE83}" type="presParOf" srcId="{A44E6189-35CA-44E1-90A2-D8FA2035D830}" destId="{E732E18B-15FA-4F94-B789-05244353FE03}" srcOrd="1" destOrd="0" presId="urn:microsoft.com/office/officeart/2005/8/layout/hList7"/>
    <dgm:cxn modelId="{C2B3AD0E-8C2C-40AB-8D1E-3C6F33CEC35D}" type="presParOf" srcId="{A44E6189-35CA-44E1-90A2-D8FA2035D830}" destId="{48029420-DA92-4CEC-9FC0-ECF2C95F9BE0}" srcOrd="2" destOrd="0" presId="urn:microsoft.com/office/officeart/2005/8/layout/hList7"/>
    <dgm:cxn modelId="{DC9CA210-6F2D-4AEA-BC72-9D8A5BA2ED72}" type="presParOf" srcId="{A44E6189-35CA-44E1-90A2-D8FA2035D830}" destId="{4BFBB90A-90C4-4EC7-A5F8-30C7B43EA350}" srcOrd="3" destOrd="0" presId="urn:microsoft.com/office/officeart/2005/8/layout/hList7"/>
    <dgm:cxn modelId="{073A3C53-AD43-4D56-B2EA-79BDDC8448BF}" type="presParOf" srcId="{710C1F96-0E64-4B61-913D-5362BDF430AD}" destId="{5DC3BE43-AA17-4685-A1B0-255C097AF310}" srcOrd="3" destOrd="0" presId="urn:microsoft.com/office/officeart/2005/8/layout/hList7"/>
    <dgm:cxn modelId="{B6CBF911-9125-4B10-828B-13E72452F922}" type="presParOf" srcId="{710C1F96-0E64-4B61-913D-5362BDF430AD}" destId="{AC8AB819-4E7F-423D-9CE1-8EE174B22701}" srcOrd="4" destOrd="0" presId="urn:microsoft.com/office/officeart/2005/8/layout/hList7"/>
    <dgm:cxn modelId="{26F91A31-D893-4A7B-A006-B98E4A128276}" type="presParOf" srcId="{AC8AB819-4E7F-423D-9CE1-8EE174B22701}" destId="{6B4716AC-4361-42B1-8591-7C1DB02C3576}" srcOrd="0" destOrd="0" presId="urn:microsoft.com/office/officeart/2005/8/layout/hList7"/>
    <dgm:cxn modelId="{BC92D487-83E1-4E08-8A0D-F003050D2EC2}" type="presParOf" srcId="{AC8AB819-4E7F-423D-9CE1-8EE174B22701}" destId="{F2616756-9990-4A97-A6F5-61B163BDD276}" srcOrd="1" destOrd="0" presId="urn:microsoft.com/office/officeart/2005/8/layout/hList7"/>
    <dgm:cxn modelId="{5FF10BA2-ADF5-4635-BB76-1551F404D624}" type="presParOf" srcId="{AC8AB819-4E7F-423D-9CE1-8EE174B22701}" destId="{A4FBE917-9206-4DD4-A8DA-3E379354FBC9}" srcOrd="2" destOrd="0" presId="urn:microsoft.com/office/officeart/2005/8/layout/hList7"/>
    <dgm:cxn modelId="{990E5A42-1E81-4AB0-93DA-C241CCFD6497}" type="presParOf" srcId="{AC8AB819-4E7F-423D-9CE1-8EE174B22701}" destId="{589756DB-81B2-464F-9C6E-995A0871BAF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BB6C98-7C22-4552-972E-059102D4F36F}"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5F8D025B-74AE-4A90-B471-A46D82EC6787}">
      <dgm:prSet phldrT="[Text]" custT="1"/>
      <dgm:spPr/>
      <dgm:t>
        <a:bodyPr/>
        <a:lstStyle/>
        <a:p>
          <a:r>
            <a:rPr lang="en-US" sz="2400" dirty="0">
              <a:latin typeface="Georgia" panose="02040502050405020303" pitchFamily="18" charset="0"/>
            </a:rPr>
            <a:t>Sustaining partnership </a:t>
          </a:r>
        </a:p>
      </dgm:t>
    </dgm:pt>
    <dgm:pt modelId="{8B774293-D8B3-4508-A9AC-4F4F06671BD0}" type="parTrans" cxnId="{DFAA83B7-DE9E-40B3-8BBF-E243A9CC488A}">
      <dgm:prSet/>
      <dgm:spPr/>
      <dgm:t>
        <a:bodyPr/>
        <a:lstStyle/>
        <a:p>
          <a:endParaRPr lang="en-US" sz="1800"/>
        </a:p>
      </dgm:t>
    </dgm:pt>
    <dgm:pt modelId="{DF3613A3-7AC7-4E2C-9B8A-90655096B259}" type="sibTrans" cxnId="{DFAA83B7-DE9E-40B3-8BBF-E243A9CC488A}">
      <dgm:prSet/>
      <dgm:spPr/>
      <dgm:t>
        <a:bodyPr/>
        <a:lstStyle/>
        <a:p>
          <a:endParaRPr lang="en-US" sz="1800"/>
        </a:p>
      </dgm:t>
    </dgm:pt>
    <dgm:pt modelId="{EFA861F6-C787-4CC0-9291-5F517CEAFF4C}">
      <dgm:prSet phldrT="[Text]" custT="1"/>
      <dgm:spPr/>
      <dgm:t>
        <a:bodyPr/>
        <a:lstStyle/>
        <a:p>
          <a:r>
            <a:rPr lang="en-US" sz="1000" dirty="0">
              <a:latin typeface="Georgia" panose="02040502050405020303" pitchFamily="18" charset="0"/>
            </a:rPr>
            <a:t>Organizational capacity </a:t>
          </a:r>
        </a:p>
      </dgm:t>
    </dgm:pt>
    <dgm:pt modelId="{8A568EBD-03EB-44D7-B6E4-BA4F63764C6F}" type="parTrans" cxnId="{4D1796F4-9DE6-4DC0-BCA4-A5EB3D1CF3B4}">
      <dgm:prSet/>
      <dgm:spPr/>
      <dgm:t>
        <a:bodyPr/>
        <a:lstStyle/>
        <a:p>
          <a:endParaRPr lang="en-US" sz="1800"/>
        </a:p>
      </dgm:t>
    </dgm:pt>
    <dgm:pt modelId="{4F2C4C06-60A9-425E-85D4-C280BEE80CEE}" type="sibTrans" cxnId="{4D1796F4-9DE6-4DC0-BCA4-A5EB3D1CF3B4}">
      <dgm:prSet/>
      <dgm:spPr/>
      <dgm:t>
        <a:bodyPr/>
        <a:lstStyle/>
        <a:p>
          <a:endParaRPr lang="en-US" sz="1800">
            <a:latin typeface="Georgia" panose="02040502050405020303" pitchFamily="18" charset="0"/>
          </a:endParaRPr>
        </a:p>
      </dgm:t>
    </dgm:pt>
    <dgm:pt modelId="{4A166503-4AA2-42EC-AF75-FB15321EF198}">
      <dgm:prSet phldrT="[Text]" custT="1"/>
      <dgm:spPr/>
      <dgm:t>
        <a:bodyPr/>
        <a:lstStyle/>
        <a:p>
          <a:r>
            <a:rPr lang="en-US" sz="1000" dirty="0">
              <a:latin typeface="Georgia" panose="02040502050405020303" pitchFamily="18" charset="0"/>
            </a:rPr>
            <a:t>Programs and services </a:t>
          </a:r>
        </a:p>
      </dgm:t>
    </dgm:pt>
    <dgm:pt modelId="{A22900FE-D31C-414C-95E9-3484E65A2D60}" type="parTrans" cxnId="{33E0140E-462D-48E1-8E40-44B8E09B27C1}">
      <dgm:prSet/>
      <dgm:spPr/>
      <dgm:t>
        <a:bodyPr/>
        <a:lstStyle/>
        <a:p>
          <a:endParaRPr lang="en-US" sz="1800"/>
        </a:p>
      </dgm:t>
    </dgm:pt>
    <dgm:pt modelId="{D010E492-8F22-4963-8547-FFCB7B066431}" type="sibTrans" cxnId="{33E0140E-462D-48E1-8E40-44B8E09B27C1}">
      <dgm:prSet/>
      <dgm:spPr/>
      <dgm:t>
        <a:bodyPr/>
        <a:lstStyle/>
        <a:p>
          <a:endParaRPr lang="en-US" sz="1800">
            <a:latin typeface="Georgia" panose="02040502050405020303" pitchFamily="18" charset="0"/>
          </a:endParaRPr>
        </a:p>
      </dgm:t>
    </dgm:pt>
    <dgm:pt modelId="{2120D353-3C2C-4CBD-A714-8E9A058C93A8}">
      <dgm:prSet phldrT="[Text]" custT="1"/>
      <dgm:spPr/>
      <dgm:t>
        <a:bodyPr/>
        <a:lstStyle/>
        <a:p>
          <a:r>
            <a:rPr lang="en-US" sz="1000" dirty="0">
              <a:latin typeface="Georgia" panose="02040502050405020303" pitchFamily="18" charset="0"/>
            </a:rPr>
            <a:t>Innovation and improvement </a:t>
          </a:r>
        </a:p>
      </dgm:t>
    </dgm:pt>
    <dgm:pt modelId="{4B3EEDF9-67D0-44E5-A449-06585E41DBE9}" type="parTrans" cxnId="{D682CDD0-634F-48B5-AB22-3D31F10FFA23}">
      <dgm:prSet/>
      <dgm:spPr/>
      <dgm:t>
        <a:bodyPr/>
        <a:lstStyle/>
        <a:p>
          <a:endParaRPr lang="en-US" sz="1800"/>
        </a:p>
      </dgm:t>
    </dgm:pt>
    <dgm:pt modelId="{480DA94A-FE41-4948-9887-D661BA06821F}" type="sibTrans" cxnId="{D682CDD0-634F-48B5-AB22-3D31F10FFA23}">
      <dgm:prSet/>
      <dgm:spPr/>
      <dgm:t>
        <a:bodyPr/>
        <a:lstStyle/>
        <a:p>
          <a:endParaRPr lang="en-US" sz="1800">
            <a:latin typeface="Georgia" panose="02040502050405020303" pitchFamily="18" charset="0"/>
          </a:endParaRPr>
        </a:p>
      </dgm:t>
    </dgm:pt>
    <dgm:pt modelId="{937577C7-DFDB-41E9-96CE-151D6DD7CF6F}">
      <dgm:prSet phldrT="[Text]" custT="1"/>
      <dgm:spPr/>
      <dgm:t>
        <a:bodyPr/>
        <a:lstStyle/>
        <a:p>
          <a:r>
            <a:rPr lang="en-US" sz="1000">
              <a:latin typeface="Georgia" panose="02040502050405020303" pitchFamily="18" charset="0"/>
            </a:rPr>
            <a:t>Relationship  management</a:t>
          </a:r>
          <a:endParaRPr lang="en-US" sz="1000" dirty="0">
            <a:latin typeface="Georgia" panose="02040502050405020303" pitchFamily="18" charset="0"/>
          </a:endParaRPr>
        </a:p>
      </dgm:t>
    </dgm:pt>
    <dgm:pt modelId="{9F7F1FA3-D900-48A0-AA0B-99D5FEC10D79}" type="parTrans" cxnId="{90A05612-E56E-47F5-8DD7-EABFAE67C076}">
      <dgm:prSet/>
      <dgm:spPr/>
      <dgm:t>
        <a:bodyPr/>
        <a:lstStyle/>
        <a:p>
          <a:endParaRPr lang="en-US" sz="1800"/>
        </a:p>
      </dgm:t>
    </dgm:pt>
    <dgm:pt modelId="{263BC040-4084-4A54-BE88-8A83F5699D61}" type="sibTrans" cxnId="{90A05612-E56E-47F5-8DD7-EABFAE67C076}">
      <dgm:prSet/>
      <dgm:spPr/>
      <dgm:t>
        <a:bodyPr/>
        <a:lstStyle/>
        <a:p>
          <a:endParaRPr lang="en-US" sz="1800">
            <a:latin typeface="Georgia" panose="02040502050405020303" pitchFamily="18" charset="0"/>
          </a:endParaRPr>
        </a:p>
      </dgm:t>
    </dgm:pt>
    <dgm:pt modelId="{BEE5C4D7-725E-4641-8BC9-CC96CCF53B4A}" type="pres">
      <dgm:prSet presAssocID="{FDBB6C98-7C22-4552-972E-059102D4F36F}" presName="composite" presStyleCnt="0">
        <dgm:presLayoutVars>
          <dgm:chMax val="1"/>
          <dgm:dir/>
          <dgm:resizeHandles val="exact"/>
        </dgm:presLayoutVars>
      </dgm:prSet>
      <dgm:spPr/>
    </dgm:pt>
    <dgm:pt modelId="{941ECD70-F5CD-4FFA-954E-5C60F35CD883}" type="pres">
      <dgm:prSet presAssocID="{FDBB6C98-7C22-4552-972E-059102D4F36F}" presName="radial" presStyleCnt="0">
        <dgm:presLayoutVars>
          <dgm:animLvl val="ctr"/>
        </dgm:presLayoutVars>
      </dgm:prSet>
      <dgm:spPr/>
    </dgm:pt>
    <dgm:pt modelId="{FA4675E3-6153-4EBB-9F49-411E928C4354}" type="pres">
      <dgm:prSet presAssocID="{5F8D025B-74AE-4A90-B471-A46D82EC6787}" presName="centerShape" presStyleLbl="vennNode1" presStyleIdx="0" presStyleCnt="5"/>
      <dgm:spPr/>
    </dgm:pt>
    <dgm:pt modelId="{CB5BA89D-6CC5-416E-A176-40E27F9E04AE}" type="pres">
      <dgm:prSet presAssocID="{EFA861F6-C787-4CC0-9291-5F517CEAFF4C}" presName="node" presStyleLbl="vennNode1" presStyleIdx="1" presStyleCnt="5">
        <dgm:presLayoutVars>
          <dgm:bulletEnabled val="1"/>
        </dgm:presLayoutVars>
      </dgm:prSet>
      <dgm:spPr/>
    </dgm:pt>
    <dgm:pt modelId="{8CF72D93-1366-4D6C-AED4-E2E0358612CE}" type="pres">
      <dgm:prSet presAssocID="{4A166503-4AA2-42EC-AF75-FB15321EF198}" presName="node" presStyleLbl="vennNode1" presStyleIdx="2" presStyleCnt="5">
        <dgm:presLayoutVars>
          <dgm:bulletEnabled val="1"/>
        </dgm:presLayoutVars>
      </dgm:prSet>
      <dgm:spPr/>
    </dgm:pt>
    <dgm:pt modelId="{CEF2F2A5-95CB-4782-8F66-EC5AD8022A28}" type="pres">
      <dgm:prSet presAssocID="{2120D353-3C2C-4CBD-A714-8E9A058C93A8}" presName="node" presStyleLbl="vennNode1" presStyleIdx="3" presStyleCnt="5">
        <dgm:presLayoutVars>
          <dgm:bulletEnabled val="1"/>
        </dgm:presLayoutVars>
      </dgm:prSet>
      <dgm:spPr/>
    </dgm:pt>
    <dgm:pt modelId="{C5AEF280-3CC1-4F61-954C-B065CED51145}" type="pres">
      <dgm:prSet presAssocID="{937577C7-DFDB-41E9-96CE-151D6DD7CF6F}" presName="node" presStyleLbl="vennNode1" presStyleIdx="4" presStyleCnt="5">
        <dgm:presLayoutVars>
          <dgm:bulletEnabled val="1"/>
        </dgm:presLayoutVars>
      </dgm:prSet>
      <dgm:spPr/>
    </dgm:pt>
  </dgm:ptLst>
  <dgm:cxnLst>
    <dgm:cxn modelId="{33E0140E-462D-48E1-8E40-44B8E09B27C1}" srcId="{5F8D025B-74AE-4A90-B471-A46D82EC6787}" destId="{4A166503-4AA2-42EC-AF75-FB15321EF198}" srcOrd="1" destOrd="0" parTransId="{A22900FE-D31C-414C-95E9-3484E65A2D60}" sibTransId="{D010E492-8F22-4963-8547-FFCB7B066431}"/>
    <dgm:cxn modelId="{90A05612-E56E-47F5-8DD7-EABFAE67C076}" srcId="{5F8D025B-74AE-4A90-B471-A46D82EC6787}" destId="{937577C7-DFDB-41E9-96CE-151D6DD7CF6F}" srcOrd="3" destOrd="0" parTransId="{9F7F1FA3-D900-48A0-AA0B-99D5FEC10D79}" sibTransId="{263BC040-4084-4A54-BE88-8A83F5699D61}"/>
    <dgm:cxn modelId="{01FC0C28-9645-4A2F-902D-186B1E6854A6}" type="presOf" srcId="{EFA861F6-C787-4CC0-9291-5F517CEAFF4C}" destId="{CB5BA89D-6CC5-416E-A176-40E27F9E04AE}" srcOrd="0" destOrd="0" presId="urn:microsoft.com/office/officeart/2005/8/layout/radial3"/>
    <dgm:cxn modelId="{9782FF62-7C26-42EB-AA5D-F5C9BD1EB0D8}" type="presOf" srcId="{2120D353-3C2C-4CBD-A714-8E9A058C93A8}" destId="{CEF2F2A5-95CB-4782-8F66-EC5AD8022A28}" srcOrd="0" destOrd="0" presId="urn:microsoft.com/office/officeart/2005/8/layout/radial3"/>
    <dgm:cxn modelId="{DFAA83B7-DE9E-40B3-8BBF-E243A9CC488A}" srcId="{FDBB6C98-7C22-4552-972E-059102D4F36F}" destId="{5F8D025B-74AE-4A90-B471-A46D82EC6787}" srcOrd="0" destOrd="0" parTransId="{8B774293-D8B3-4508-A9AC-4F4F06671BD0}" sibTransId="{DF3613A3-7AC7-4E2C-9B8A-90655096B259}"/>
    <dgm:cxn modelId="{5D968DCA-2A2A-4087-AA50-FCA6BBB4801B}" type="presOf" srcId="{937577C7-DFDB-41E9-96CE-151D6DD7CF6F}" destId="{C5AEF280-3CC1-4F61-954C-B065CED51145}" srcOrd="0" destOrd="0" presId="urn:microsoft.com/office/officeart/2005/8/layout/radial3"/>
    <dgm:cxn modelId="{D682CDD0-634F-48B5-AB22-3D31F10FFA23}" srcId="{5F8D025B-74AE-4A90-B471-A46D82EC6787}" destId="{2120D353-3C2C-4CBD-A714-8E9A058C93A8}" srcOrd="2" destOrd="0" parTransId="{4B3EEDF9-67D0-44E5-A449-06585E41DBE9}" sibTransId="{480DA94A-FE41-4948-9887-D661BA06821F}"/>
    <dgm:cxn modelId="{E523C2DE-BFFE-40CE-A82E-F8D8157E7D0D}" type="presOf" srcId="{5F8D025B-74AE-4A90-B471-A46D82EC6787}" destId="{FA4675E3-6153-4EBB-9F49-411E928C4354}" srcOrd="0" destOrd="0" presId="urn:microsoft.com/office/officeart/2005/8/layout/radial3"/>
    <dgm:cxn modelId="{9C02D7E5-0A0A-4211-90FF-9C5804035D28}" type="presOf" srcId="{FDBB6C98-7C22-4552-972E-059102D4F36F}" destId="{BEE5C4D7-725E-4641-8BC9-CC96CCF53B4A}" srcOrd="0" destOrd="0" presId="urn:microsoft.com/office/officeart/2005/8/layout/radial3"/>
    <dgm:cxn modelId="{4D1796F4-9DE6-4DC0-BCA4-A5EB3D1CF3B4}" srcId="{5F8D025B-74AE-4A90-B471-A46D82EC6787}" destId="{EFA861F6-C787-4CC0-9291-5F517CEAFF4C}" srcOrd="0" destOrd="0" parTransId="{8A568EBD-03EB-44D7-B6E4-BA4F63764C6F}" sibTransId="{4F2C4C06-60A9-425E-85D4-C280BEE80CEE}"/>
    <dgm:cxn modelId="{C81464F9-5E48-480D-8BA6-8BB93344EBB9}" type="presOf" srcId="{4A166503-4AA2-42EC-AF75-FB15321EF198}" destId="{8CF72D93-1366-4D6C-AED4-E2E0358612CE}" srcOrd="0" destOrd="0" presId="urn:microsoft.com/office/officeart/2005/8/layout/radial3"/>
    <dgm:cxn modelId="{54059609-5011-4DF1-B470-1A4B87E655CA}" type="presParOf" srcId="{BEE5C4D7-725E-4641-8BC9-CC96CCF53B4A}" destId="{941ECD70-F5CD-4FFA-954E-5C60F35CD883}" srcOrd="0" destOrd="0" presId="urn:microsoft.com/office/officeart/2005/8/layout/radial3"/>
    <dgm:cxn modelId="{E6D2FCB7-D197-4845-A98B-F32F07F2E06C}" type="presParOf" srcId="{941ECD70-F5CD-4FFA-954E-5C60F35CD883}" destId="{FA4675E3-6153-4EBB-9F49-411E928C4354}" srcOrd="0" destOrd="0" presId="urn:microsoft.com/office/officeart/2005/8/layout/radial3"/>
    <dgm:cxn modelId="{45AC050E-BC62-42B4-814C-5CB3694A782B}" type="presParOf" srcId="{941ECD70-F5CD-4FFA-954E-5C60F35CD883}" destId="{CB5BA89D-6CC5-416E-A176-40E27F9E04AE}" srcOrd="1" destOrd="0" presId="urn:microsoft.com/office/officeart/2005/8/layout/radial3"/>
    <dgm:cxn modelId="{1E20A3CB-BEDE-438E-BB5A-CF3FEED398BA}" type="presParOf" srcId="{941ECD70-F5CD-4FFA-954E-5C60F35CD883}" destId="{8CF72D93-1366-4D6C-AED4-E2E0358612CE}" srcOrd="2" destOrd="0" presId="urn:microsoft.com/office/officeart/2005/8/layout/radial3"/>
    <dgm:cxn modelId="{5CB3553E-B4F1-48A6-A33A-A9550550CF4B}" type="presParOf" srcId="{941ECD70-F5CD-4FFA-954E-5C60F35CD883}" destId="{CEF2F2A5-95CB-4782-8F66-EC5AD8022A28}" srcOrd="3" destOrd="0" presId="urn:microsoft.com/office/officeart/2005/8/layout/radial3"/>
    <dgm:cxn modelId="{725D33E0-14BE-48F0-B5CC-4AC906F295C3}" type="presParOf" srcId="{941ECD70-F5CD-4FFA-954E-5C60F35CD883}" destId="{C5AEF280-3CC1-4F61-954C-B065CED51145}"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4DD9B6-E180-4FBF-8C55-C5F6EEF14861}" type="doc">
      <dgm:prSet loTypeId="urn:microsoft.com/office/officeart/2005/8/layout/hProcess9" loCatId="process" qsTypeId="urn:microsoft.com/office/officeart/2005/8/quickstyle/simple1" qsCatId="simple" csTypeId="urn:microsoft.com/office/officeart/2005/8/colors/colorful5" csCatId="colorful" phldr="1"/>
      <dgm:spPr/>
    </dgm:pt>
    <dgm:pt modelId="{9B924265-1C08-43AE-8C0D-F4796B42D34F}">
      <dgm:prSet phldrT="[Text]" custT="1"/>
      <dgm:spPr>
        <a:xfrm>
          <a:off x="4248" y="1675857"/>
          <a:ext cx="979599" cy="2234477"/>
        </a:xfrm>
        <a:prstGeom prst="roundRect">
          <a:avLst/>
        </a:prstGeom>
        <a:solidFill>
          <a:srgbClr val="808DA0">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pPr>
            <a:buNone/>
          </a:pPr>
          <a:r>
            <a:rPr lang="en-US" sz="1400" b="1" dirty="0">
              <a:solidFill>
                <a:srgbClr val="FFFFFF"/>
              </a:solidFill>
              <a:latin typeface="Arial"/>
              <a:ea typeface="+mn-ea"/>
              <a:cs typeface="+mn-cs"/>
            </a:rPr>
            <a:t>Referrals/ Letters of Support</a:t>
          </a:r>
        </a:p>
      </dgm:t>
    </dgm:pt>
    <dgm:pt modelId="{8C82D40D-9148-4764-80E5-490EFC85E1A8}" type="parTrans" cxnId="{9D7E405A-5E33-4E59-8C98-DBAE00681490}">
      <dgm:prSet/>
      <dgm:spPr/>
      <dgm:t>
        <a:bodyPr/>
        <a:lstStyle/>
        <a:p>
          <a:endParaRPr lang="en-US"/>
        </a:p>
      </dgm:t>
    </dgm:pt>
    <dgm:pt modelId="{3F1EC1CB-1C94-4383-AF98-34881AEDE391}" type="sibTrans" cxnId="{9D7E405A-5E33-4E59-8C98-DBAE00681490}">
      <dgm:prSet/>
      <dgm:spPr/>
      <dgm:t>
        <a:bodyPr/>
        <a:lstStyle/>
        <a:p>
          <a:endParaRPr lang="en-US"/>
        </a:p>
      </dgm:t>
    </dgm:pt>
    <dgm:pt modelId="{38EC7064-A571-4923-977F-9676D170AB84}">
      <dgm:prSet phldrT="[Text]" custT="1"/>
      <dgm:spPr>
        <a:xfrm>
          <a:off x="1123463" y="1675857"/>
          <a:ext cx="1268737" cy="2234477"/>
        </a:xfrm>
        <a:prstGeom prst="roundRect">
          <a:avLst/>
        </a:prstGeom>
        <a:solidFill>
          <a:srgbClr val="808DA0">
            <a:hueOff val="-2066229"/>
            <a:satOff val="3092"/>
            <a:lumOff val="-3464"/>
            <a:alphaOff val="0"/>
          </a:srgbClr>
        </a:solidFill>
        <a:ln w="26425" cap="flat" cmpd="sng" algn="ctr">
          <a:solidFill>
            <a:srgbClr val="FFFFFF">
              <a:hueOff val="0"/>
              <a:satOff val="0"/>
              <a:lumOff val="0"/>
              <a:alphaOff val="0"/>
            </a:srgbClr>
          </a:solidFill>
          <a:prstDash val="solid"/>
        </a:ln>
        <a:effectLst/>
      </dgm:spPr>
      <dgm:t>
        <a:bodyPr/>
        <a:lstStyle/>
        <a:p>
          <a:pPr>
            <a:buNone/>
          </a:pPr>
          <a:r>
            <a:rPr lang="en-US" sz="1400" b="1" dirty="0">
              <a:solidFill>
                <a:srgbClr val="FFFFFF"/>
              </a:solidFill>
              <a:latin typeface="Arial"/>
              <a:ea typeface="+mn-ea"/>
              <a:cs typeface="+mn-cs"/>
            </a:rPr>
            <a:t>Volunteers</a:t>
          </a:r>
        </a:p>
      </dgm:t>
    </dgm:pt>
    <dgm:pt modelId="{1E46385A-CFA1-4284-802F-905318BB28E2}" type="parTrans" cxnId="{C4B90CD6-DCDE-4438-AA1F-9754D3B25EBB}">
      <dgm:prSet/>
      <dgm:spPr/>
      <dgm:t>
        <a:bodyPr/>
        <a:lstStyle/>
        <a:p>
          <a:endParaRPr lang="en-US"/>
        </a:p>
      </dgm:t>
    </dgm:pt>
    <dgm:pt modelId="{A5E76622-CCCA-4055-8303-D56E115D08B1}" type="sibTrans" cxnId="{C4B90CD6-DCDE-4438-AA1F-9754D3B25EBB}">
      <dgm:prSet/>
      <dgm:spPr/>
      <dgm:t>
        <a:bodyPr/>
        <a:lstStyle/>
        <a:p>
          <a:endParaRPr lang="en-US"/>
        </a:p>
      </dgm:t>
    </dgm:pt>
    <dgm:pt modelId="{703FAC47-F84F-4FF2-A44F-2F9393C70B7E}">
      <dgm:prSet phldrT="[Text]" custT="1"/>
      <dgm:spPr>
        <a:xfrm>
          <a:off x="2531816" y="1675857"/>
          <a:ext cx="1140796" cy="2234477"/>
        </a:xfrm>
        <a:prstGeom prst="roundRect">
          <a:avLst/>
        </a:prstGeom>
        <a:solidFill>
          <a:srgbClr val="808DA0">
            <a:hueOff val="-4132458"/>
            <a:satOff val="6183"/>
            <a:lumOff val="-6928"/>
            <a:alphaOff val="0"/>
          </a:srgbClr>
        </a:solidFill>
        <a:ln w="26425" cap="flat" cmpd="sng" algn="ctr">
          <a:solidFill>
            <a:srgbClr val="FFFFFF">
              <a:hueOff val="0"/>
              <a:satOff val="0"/>
              <a:lumOff val="0"/>
              <a:alphaOff val="0"/>
            </a:srgbClr>
          </a:solidFill>
          <a:prstDash val="solid"/>
        </a:ln>
        <a:effectLst/>
      </dgm:spPr>
      <dgm:t>
        <a:bodyPr/>
        <a:lstStyle/>
        <a:p>
          <a:pPr>
            <a:buNone/>
          </a:pPr>
          <a:r>
            <a:rPr lang="en-US" sz="1400" b="1" dirty="0">
              <a:solidFill>
                <a:srgbClr val="FFFFFF"/>
              </a:solidFill>
              <a:latin typeface="Arial"/>
              <a:ea typeface="+mn-ea"/>
              <a:cs typeface="+mn-cs"/>
            </a:rPr>
            <a:t>In Kind Donations</a:t>
          </a:r>
        </a:p>
      </dgm:t>
    </dgm:pt>
    <dgm:pt modelId="{FF2E304D-E098-4E91-A145-FF1A02D41F23}" type="parTrans" cxnId="{47DD7890-18FB-4367-AC7E-6F7C2404E6AC}">
      <dgm:prSet/>
      <dgm:spPr/>
      <dgm:t>
        <a:bodyPr/>
        <a:lstStyle/>
        <a:p>
          <a:endParaRPr lang="en-US"/>
        </a:p>
      </dgm:t>
    </dgm:pt>
    <dgm:pt modelId="{D6310B8A-4A68-48E7-8AE9-FA207B21961F}" type="sibTrans" cxnId="{47DD7890-18FB-4367-AC7E-6F7C2404E6AC}">
      <dgm:prSet/>
      <dgm:spPr/>
      <dgm:t>
        <a:bodyPr/>
        <a:lstStyle/>
        <a:p>
          <a:endParaRPr lang="en-US"/>
        </a:p>
      </dgm:t>
    </dgm:pt>
    <dgm:pt modelId="{C43559D4-7934-4BEC-BF20-99EE563F077D}">
      <dgm:prSet phldrT="[Text]" custT="1"/>
      <dgm:spPr>
        <a:xfrm>
          <a:off x="3812229" y="1675857"/>
          <a:ext cx="1104298" cy="2234477"/>
        </a:xfrm>
        <a:prstGeom prst="roundRect">
          <a:avLst/>
        </a:prstGeom>
        <a:solidFill>
          <a:srgbClr val="808DA0">
            <a:hueOff val="-6198687"/>
            <a:satOff val="9275"/>
            <a:lumOff val="-10392"/>
            <a:alphaOff val="0"/>
          </a:srgbClr>
        </a:solidFill>
        <a:ln w="26425" cap="flat" cmpd="sng" algn="ctr">
          <a:solidFill>
            <a:srgbClr val="FFFFFF">
              <a:hueOff val="0"/>
              <a:satOff val="0"/>
              <a:lumOff val="0"/>
              <a:alphaOff val="0"/>
            </a:srgbClr>
          </a:solidFill>
          <a:prstDash val="solid"/>
        </a:ln>
        <a:effectLst/>
      </dgm:spPr>
      <dgm:t>
        <a:bodyPr/>
        <a:lstStyle/>
        <a:p>
          <a:pPr>
            <a:buNone/>
          </a:pPr>
          <a:r>
            <a:rPr lang="en-US" sz="1400" b="1" dirty="0">
              <a:solidFill>
                <a:srgbClr val="FFFFFF"/>
              </a:solidFill>
              <a:latin typeface="Arial"/>
              <a:ea typeface="+mn-ea"/>
              <a:cs typeface="+mn-cs"/>
            </a:rPr>
            <a:t>Joint Programs</a:t>
          </a:r>
        </a:p>
      </dgm:t>
    </dgm:pt>
    <dgm:pt modelId="{A22C1971-61CB-4F4E-A782-05CABF35FE31}" type="parTrans" cxnId="{FBC9634C-A667-469F-91BF-F85B9E56D97B}">
      <dgm:prSet/>
      <dgm:spPr/>
      <dgm:t>
        <a:bodyPr/>
        <a:lstStyle/>
        <a:p>
          <a:endParaRPr lang="en-US"/>
        </a:p>
      </dgm:t>
    </dgm:pt>
    <dgm:pt modelId="{86FAA417-F080-4DBE-9EBA-CEE290E8695F}" type="sibTrans" cxnId="{FBC9634C-A667-469F-91BF-F85B9E56D97B}">
      <dgm:prSet/>
      <dgm:spPr/>
      <dgm:t>
        <a:bodyPr/>
        <a:lstStyle/>
        <a:p>
          <a:endParaRPr lang="en-US"/>
        </a:p>
      </dgm:t>
    </dgm:pt>
    <dgm:pt modelId="{057F7ABC-5681-46CC-9543-2EB3F77D24DA}">
      <dgm:prSet phldrT="[Text]" custT="1"/>
      <dgm:spPr>
        <a:xfrm>
          <a:off x="5056143" y="1675857"/>
          <a:ext cx="1261433" cy="2234477"/>
        </a:xfrm>
        <a:prstGeom prst="roundRect">
          <a:avLst/>
        </a:prstGeom>
        <a:solidFill>
          <a:srgbClr val="808DA0">
            <a:hueOff val="-8264916"/>
            <a:satOff val="12367"/>
            <a:lumOff val="-13855"/>
            <a:alphaOff val="0"/>
          </a:srgbClr>
        </a:solidFill>
        <a:ln w="26425" cap="flat" cmpd="sng" algn="ctr">
          <a:solidFill>
            <a:srgbClr val="FFFFFF">
              <a:hueOff val="0"/>
              <a:satOff val="0"/>
              <a:lumOff val="0"/>
              <a:alphaOff val="0"/>
            </a:srgbClr>
          </a:solidFill>
          <a:prstDash val="solid"/>
        </a:ln>
        <a:effectLst/>
      </dgm:spPr>
      <dgm:t>
        <a:bodyPr/>
        <a:lstStyle/>
        <a:p>
          <a:pPr>
            <a:buNone/>
          </a:pPr>
          <a:r>
            <a:rPr lang="en-US" sz="1400" b="1" dirty="0">
              <a:solidFill>
                <a:srgbClr val="FFFFFF"/>
              </a:solidFill>
              <a:latin typeface="Arial"/>
              <a:ea typeface="+mn-ea"/>
              <a:cs typeface="+mn-cs"/>
            </a:rPr>
            <a:t>Committees/ Coalitions</a:t>
          </a:r>
        </a:p>
      </dgm:t>
    </dgm:pt>
    <dgm:pt modelId="{0A49F367-46C1-4AB9-89DC-78FD23302FBC}" type="parTrans" cxnId="{4177B435-9129-40B4-8682-098506464E2E}">
      <dgm:prSet/>
      <dgm:spPr/>
      <dgm:t>
        <a:bodyPr/>
        <a:lstStyle/>
        <a:p>
          <a:endParaRPr lang="en-US"/>
        </a:p>
      </dgm:t>
    </dgm:pt>
    <dgm:pt modelId="{F1CD5FCA-2426-4E0F-AC09-C19FBDAA763D}" type="sibTrans" cxnId="{4177B435-9129-40B4-8682-098506464E2E}">
      <dgm:prSet/>
      <dgm:spPr/>
      <dgm:t>
        <a:bodyPr/>
        <a:lstStyle/>
        <a:p>
          <a:endParaRPr lang="en-US"/>
        </a:p>
      </dgm:t>
    </dgm:pt>
    <dgm:pt modelId="{C86A10F0-4545-401A-A7AB-3362F24EA89B}">
      <dgm:prSet phldrT="[Text]" custT="1"/>
      <dgm:spPr>
        <a:xfrm>
          <a:off x="6457192" y="1675857"/>
          <a:ext cx="979599" cy="2234477"/>
        </a:xfrm>
        <a:prstGeom prst="roundRect">
          <a:avLst/>
        </a:prstGeom>
        <a:solidFill>
          <a:srgbClr val="808DA0">
            <a:hueOff val="-10331145"/>
            <a:satOff val="15458"/>
            <a:lumOff val="-17319"/>
            <a:alphaOff val="0"/>
          </a:srgbClr>
        </a:solidFill>
        <a:ln w="26425" cap="flat" cmpd="sng" algn="ctr">
          <a:solidFill>
            <a:srgbClr val="FFFFFF">
              <a:hueOff val="0"/>
              <a:satOff val="0"/>
              <a:lumOff val="0"/>
              <a:alphaOff val="0"/>
            </a:srgbClr>
          </a:solidFill>
          <a:prstDash val="solid"/>
        </a:ln>
        <a:effectLst/>
      </dgm:spPr>
      <dgm:t>
        <a:bodyPr/>
        <a:lstStyle/>
        <a:p>
          <a:pPr>
            <a:buNone/>
          </a:pPr>
          <a:r>
            <a:rPr lang="en-US" sz="1400" b="1" dirty="0">
              <a:solidFill>
                <a:srgbClr val="FFFFFF"/>
              </a:solidFill>
              <a:latin typeface="Arial"/>
              <a:ea typeface="+mn-ea"/>
              <a:cs typeface="+mn-cs"/>
            </a:rPr>
            <a:t>Events</a:t>
          </a:r>
        </a:p>
      </dgm:t>
    </dgm:pt>
    <dgm:pt modelId="{7A841AC4-68DD-4905-AF7F-710107637A48}" type="parTrans" cxnId="{F646212F-4791-433C-A3EC-BF35C4C1CE8B}">
      <dgm:prSet/>
      <dgm:spPr/>
      <dgm:t>
        <a:bodyPr/>
        <a:lstStyle/>
        <a:p>
          <a:endParaRPr lang="en-US"/>
        </a:p>
      </dgm:t>
    </dgm:pt>
    <dgm:pt modelId="{80C807A1-F16C-4AA4-B0B3-40532A736A29}" type="sibTrans" cxnId="{F646212F-4791-433C-A3EC-BF35C4C1CE8B}">
      <dgm:prSet/>
      <dgm:spPr/>
      <dgm:t>
        <a:bodyPr/>
        <a:lstStyle/>
        <a:p>
          <a:endParaRPr lang="en-US"/>
        </a:p>
      </dgm:t>
    </dgm:pt>
    <dgm:pt modelId="{6187D5F7-7975-43DA-BE36-12E5910A8BB3}">
      <dgm:prSet phldrT="[Text]" custT="1"/>
      <dgm:spPr>
        <a:xfrm>
          <a:off x="7576407" y="1675857"/>
          <a:ext cx="1410944" cy="2234477"/>
        </a:xfrm>
        <a:prstGeom prst="roundRect">
          <a:avLst/>
        </a:prstGeom>
        <a:solidFill>
          <a:srgbClr val="808DA0">
            <a:hueOff val="-12397374"/>
            <a:satOff val="18550"/>
            <a:lumOff val="-20783"/>
            <a:alphaOff val="0"/>
          </a:srgbClr>
        </a:solidFill>
        <a:ln w="26425" cap="flat" cmpd="sng" algn="ctr">
          <a:solidFill>
            <a:srgbClr val="FFFFFF">
              <a:hueOff val="0"/>
              <a:satOff val="0"/>
              <a:lumOff val="0"/>
              <a:alphaOff val="0"/>
            </a:srgbClr>
          </a:solidFill>
          <a:prstDash val="solid"/>
        </a:ln>
        <a:effectLst/>
      </dgm:spPr>
      <dgm:t>
        <a:bodyPr/>
        <a:lstStyle/>
        <a:p>
          <a:pPr>
            <a:buNone/>
          </a:pPr>
          <a:r>
            <a:rPr lang="en-US" sz="1400" b="1" dirty="0">
              <a:solidFill>
                <a:srgbClr val="FFFFFF"/>
              </a:solidFill>
              <a:latin typeface="Arial"/>
              <a:ea typeface="+mn-ea"/>
              <a:cs typeface="+mn-cs"/>
            </a:rPr>
            <a:t>Grant Partnerships</a:t>
          </a:r>
        </a:p>
      </dgm:t>
    </dgm:pt>
    <dgm:pt modelId="{C3C6B428-CCA2-4D70-BD39-5FD6F5297A87}" type="parTrans" cxnId="{321711E2-4F09-4DFE-A98B-40741F62E6D2}">
      <dgm:prSet/>
      <dgm:spPr/>
      <dgm:t>
        <a:bodyPr/>
        <a:lstStyle/>
        <a:p>
          <a:endParaRPr lang="en-US"/>
        </a:p>
      </dgm:t>
    </dgm:pt>
    <dgm:pt modelId="{7CD1EDBB-ECCC-4BF3-995D-69455D402A84}" type="sibTrans" cxnId="{321711E2-4F09-4DFE-A98B-40741F62E6D2}">
      <dgm:prSet/>
      <dgm:spPr/>
      <dgm:t>
        <a:bodyPr/>
        <a:lstStyle/>
        <a:p>
          <a:endParaRPr lang="en-US"/>
        </a:p>
      </dgm:t>
    </dgm:pt>
    <dgm:pt modelId="{5D4AAF05-C134-4816-AF58-668735E4913F}" type="pres">
      <dgm:prSet presAssocID="{054DD9B6-E180-4FBF-8C55-C5F6EEF14861}" presName="CompostProcess" presStyleCnt="0">
        <dgm:presLayoutVars>
          <dgm:dir/>
          <dgm:resizeHandles val="exact"/>
        </dgm:presLayoutVars>
      </dgm:prSet>
      <dgm:spPr/>
    </dgm:pt>
    <dgm:pt modelId="{9B0A7A0A-5017-4129-A169-F961A8B8DF24}" type="pres">
      <dgm:prSet presAssocID="{054DD9B6-E180-4FBF-8C55-C5F6EEF14861}" presName="arrow" presStyleLbl="bgShp" presStyleIdx="0" presStyleCnt="1"/>
      <dgm:spPr>
        <a:xfrm>
          <a:off x="674369" y="0"/>
          <a:ext cx="7642860" cy="5586193"/>
        </a:xfrm>
        <a:prstGeom prst="rightArrow">
          <a:avLst/>
        </a:prstGeom>
        <a:solidFill>
          <a:srgbClr val="808DA0">
            <a:tint val="40000"/>
            <a:hueOff val="0"/>
            <a:satOff val="0"/>
            <a:lumOff val="0"/>
            <a:alphaOff val="0"/>
          </a:srgbClr>
        </a:solidFill>
        <a:ln>
          <a:noFill/>
        </a:ln>
        <a:effectLst/>
      </dgm:spPr>
    </dgm:pt>
    <dgm:pt modelId="{CBC0BA12-8436-4C72-9065-5423AA4698A2}" type="pres">
      <dgm:prSet presAssocID="{054DD9B6-E180-4FBF-8C55-C5F6EEF14861}" presName="linearProcess" presStyleCnt="0"/>
      <dgm:spPr/>
    </dgm:pt>
    <dgm:pt modelId="{8C90154E-08DC-49A4-9E15-F706CAF5D49D}" type="pres">
      <dgm:prSet presAssocID="{9B924265-1C08-43AE-8C0D-F4796B42D34F}" presName="textNode" presStyleLbl="node1" presStyleIdx="0" presStyleCnt="7" custScaleX="116940">
        <dgm:presLayoutVars>
          <dgm:bulletEnabled val="1"/>
        </dgm:presLayoutVars>
      </dgm:prSet>
      <dgm:spPr/>
    </dgm:pt>
    <dgm:pt modelId="{7343EFE8-549C-4171-B99E-896F2A925605}" type="pres">
      <dgm:prSet presAssocID="{3F1EC1CB-1C94-4383-AF98-34881AEDE391}" presName="sibTrans" presStyleCnt="0"/>
      <dgm:spPr/>
    </dgm:pt>
    <dgm:pt modelId="{50CB55BD-6139-4453-A6E6-EE6FE83502C0}" type="pres">
      <dgm:prSet presAssocID="{38EC7064-A571-4923-977F-9676D170AB84}" presName="textNode" presStyleLbl="node1" presStyleIdx="1" presStyleCnt="7" custScaleX="151456">
        <dgm:presLayoutVars>
          <dgm:bulletEnabled val="1"/>
        </dgm:presLayoutVars>
      </dgm:prSet>
      <dgm:spPr/>
    </dgm:pt>
    <dgm:pt modelId="{42C71DA4-F3E2-4D97-A208-9C696A0C0836}" type="pres">
      <dgm:prSet presAssocID="{A5E76622-CCCA-4055-8303-D56E115D08B1}" presName="sibTrans" presStyleCnt="0"/>
      <dgm:spPr/>
    </dgm:pt>
    <dgm:pt modelId="{0C5736E9-624D-4E65-AE44-31C8494F5420}" type="pres">
      <dgm:prSet presAssocID="{703FAC47-F84F-4FF2-A44F-2F9393C70B7E}" presName="textNode" presStyleLbl="node1" presStyleIdx="2" presStyleCnt="7" custScaleX="136183">
        <dgm:presLayoutVars>
          <dgm:bulletEnabled val="1"/>
        </dgm:presLayoutVars>
      </dgm:prSet>
      <dgm:spPr/>
    </dgm:pt>
    <dgm:pt modelId="{6DB9E307-A1F1-4E2C-B3FA-FF2F7ACD628C}" type="pres">
      <dgm:prSet presAssocID="{D6310B8A-4A68-48E7-8AE9-FA207B21961F}" presName="sibTrans" presStyleCnt="0"/>
      <dgm:spPr/>
    </dgm:pt>
    <dgm:pt modelId="{C733818F-5886-4EEF-BBA2-D322F26ED254}" type="pres">
      <dgm:prSet presAssocID="{C43559D4-7934-4BEC-BF20-99EE563F077D}" presName="textNode" presStyleLbl="node1" presStyleIdx="3" presStyleCnt="7" custScaleX="131826">
        <dgm:presLayoutVars>
          <dgm:bulletEnabled val="1"/>
        </dgm:presLayoutVars>
      </dgm:prSet>
      <dgm:spPr/>
    </dgm:pt>
    <dgm:pt modelId="{D3053184-A964-41AD-A318-F0306BE7A652}" type="pres">
      <dgm:prSet presAssocID="{86FAA417-F080-4DBE-9EBA-CEE290E8695F}" presName="sibTrans" presStyleCnt="0"/>
      <dgm:spPr/>
    </dgm:pt>
    <dgm:pt modelId="{363EA0D3-667A-4F9C-9567-B07D63BDAE93}" type="pres">
      <dgm:prSet presAssocID="{057F7ABC-5681-46CC-9543-2EB3F77D24DA}" presName="textNode" presStyleLbl="node1" presStyleIdx="4" presStyleCnt="7" custScaleX="150584">
        <dgm:presLayoutVars>
          <dgm:bulletEnabled val="1"/>
        </dgm:presLayoutVars>
      </dgm:prSet>
      <dgm:spPr/>
    </dgm:pt>
    <dgm:pt modelId="{C08D9E84-1CE0-4D89-A7C5-D7522639A07B}" type="pres">
      <dgm:prSet presAssocID="{F1CD5FCA-2426-4E0F-AC09-C19FBDAA763D}" presName="sibTrans" presStyleCnt="0"/>
      <dgm:spPr/>
    </dgm:pt>
    <dgm:pt modelId="{DFD30A2C-5015-4872-87FF-E211B536018F}" type="pres">
      <dgm:prSet presAssocID="{C86A10F0-4545-401A-A7AB-3362F24EA89B}" presName="textNode" presStyleLbl="node1" presStyleIdx="5" presStyleCnt="7" custScaleX="116940">
        <dgm:presLayoutVars>
          <dgm:bulletEnabled val="1"/>
        </dgm:presLayoutVars>
      </dgm:prSet>
      <dgm:spPr/>
    </dgm:pt>
    <dgm:pt modelId="{1059252B-F319-4F32-9D29-18F82D5C5F3B}" type="pres">
      <dgm:prSet presAssocID="{80C807A1-F16C-4AA4-B0B3-40532A736A29}" presName="sibTrans" presStyleCnt="0"/>
      <dgm:spPr/>
    </dgm:pt>
    <dgm:pt modelId="{75D7F718-1D0E-4432-9BE6-B4622970EAA4}" type="pres">
      <dgm:prSet presAssocID="{6187D5F7-7975-43DA-BE36-12E5910A8BB3}" presName="textNode" presStyleLbl="node1" presStyleIdx="6" presStyleCnt="7" custScaleX="168432">
        <dgm:presLayoutVars>
          <dgm:bulletEnabled val="1"/>
        </dgm:presLayoutVars>
      </dgm:prSet>
      <dgm:spPr/>
    </dgm:pt>
  </dgm:ptLst>
  <dgm:cxnLst>
    <dgm:cxn modelId="{E7179D0F-7826-4511-8A90-8816302DBDF2}" type="presOf" srcId="{703FAC47-F84F-4FF2-A44F-2F9393C70B7E}" destId="{0C5736E9-624D-4E65-AE44-31C8494F5420}" srcOrd="0" destOrd="0" presId="urn:microsoft.com/office/officeart/2005/8/layout/hProcess9"/>
    <dgm:cxn modelId="{F646212F-4791-433C-A3EC-BF35C4C1CE8B}" srcId="{054DD9B6-E180-4FBF-8C55-C5F6EEF14861}" destId="{C86A10F0-4545-401A-A7AB-3362F24EA89B}" srcOrd="5" destOrd="0" parTransId="{7A841AC4-68DD-4905-AF7F-710107637A48}" sibTransId="{80C807A1-F16C-4AA4-B0B3-40532A736A29}"/>
    <dgm:cxn modelId="{4177B435-9129-40B4-8682-098506464E2E}" srcId="{054DD9B6-E180-4FBF-8C55-C5F6EEF14861}" destId="{057F7ABC-5681-46CC-9543-2EB3F77D24DA}" srcOrd="4" destOrd="0" parTransId="{0A49F367-46C1-4AB9-89DC-78FD23302FBC}" sibTransId="{F1CD5FCA-2426-4E0F-AC09-C19FBDAA763D}"/>
    <dgm:cxn modelId="{1D0DBB5F-A95C-4989-A6A1-78DDA1730994}" type="presOf" srcId="{6187D5F7-7975-43DA-BE36-12E5910A8BB3}" destId="{75D7F718-1D0E-4432-9BE6-B4622970EAA4}" srcOrd="0" destOrd="0" presId="urn:microsoft.com/office/officeart/2005/8/layout/hProcess9"/>
    <dgm:cxn modelId="{CD571E61-2BE1-4C29-8171-50AA4438A091}" type="presOf" srcId="{9B924265-1C08-43AE-8C0D-F4796B42D34F}" destId="{8C90154E-08DC-49A4-9E15-F706CAF5D49D}" srcOrd="0" destOrd="0" presId="urn:microsoft.com/office/officeart/2005/8/layout/hProcess9"/>
    <dgm:cxn modelId="{779D5163-FE12-458A-AE86-F06ADB4A0B66}" type="presOf" srcId="{C43559D4-7934-4BEC-BF20-99EE563F077D}" destId="{C733818F-5886-4EEF-BBA2-D322F26ED254}" srcOrd="0" destOrd="0" presId="urn:microsoft.com/office/officeart/2005/8/layout/hProcess9"/>
    <dgm:cxn modelId="{FBC9634C-A667-469F-91BF-F85B9E56D97B}" srcId="{054DD9B6-E180-4FBF-8C55-C5F6EEF14861}" destId="{C43559D4-7934-4BEC-BF20-99EE563F077D}" srcOrd="3" destOrd="0" parTransId="{A22C1971-61CB-4F4E-A782-05CABF35FE31}" sibTransId="{86FAA417-F080-4DBE-9EBA-CEE290E8695F}"/>
    <dgm:cxn modelId="{41C89650-0282-4077-8A35-6530156EDA0D}" type="presOf" srcId="{38EC7064-A571-4923-977F-9676D170AB84}" destId="{50CB55BD-6139-4453-A6E6-EE6FE83502C0}" srcOrd="0" destOrd="0" presId="urn:microsoft.com/office/officeart/2005/8/layout/hProcess9"/>
    <dgm:cxn modelId="{9D7E405A-5E33-4E59-8C98-DBAE00681490}" srcId="{054DD9B6-E180-4FBF-8C55-C5F6EEF14861}" destId="{9B924265-1C08-43AE-8C0D-F4796B42D34F}" srcOrd="0" destOrd="0" parTransId="{8C82D40D-9148-4764-80E5-490EFC85E1A8}" sibTransId="{3F1EC1CB-1C94-4383-AF98-34881AEDE391}"/>
    <dgm:cxn modelId="{47DD7890-18FB-4367-AC7E-6F7C2404E6AC}" srcId="{054DD9B6-E180-4FBF-8C55-C5F6EEF14861}" destId="{703FAC47-F84F-4FF2-A44F-2F9393C70B7E}" srcOrd="2" destOrd="0" parTransId="{FF2E304D-E098-4E91-A145-FF1A02D41F23}" sibTransId="{D6310B8A-4A68-48E7-8AE9-FA207B21961F}"/>
    <dgm:cxn modelId="{0422D292-9E9B-4ACA-8771-BE1EEB45F2B7}" type="presOf" srcId="{C86A10F0-4545-401A-A7AB-3362F24EA89B}" destId="{DFD30A2C-5015-4872-87FF-E211B536018F}" srcOrd="0" destOrd="0" presId="urn:microsoft.com/office/officeart/2005/8/layout/hProcess9"/>
    <dgm:cxn modelId="{233DE9CE-7E8F-4B59-AC0F-A4A503198EBB}" type="presOf" srcId="{054DD9B6-E180-4FBF-8C55-C5F6EEF14861}" destId="{5D4AAF05-C134-4816-AF58-668735E4913F}" srcOrd="0" destOrd="0" presId="urn:microsoft.com/office/officeart/2005/8/layout/hProcess9"/>
    <dgm:cxn modelId="{C4B90CD6-DCDE-4438-AA1F-9754D3B25EBB}" srcId="{054DD9B6-E180-4FBF-8C55-C5F6EEF14861}" destId="{38EC7064-A571-4923-977F-9676D170AB84}" srcOrd="1" destOrd="0" parTransId="{1E46385A-CFA1-4284-802F-905318BB28E2}" sibTransId="{A5E76622-CCCA-4055-8303-D56E115D08B1}"/>
    <dgm:cxn modelId="{321711E2-4F09-4DFE-A98B-40741F62E6D2}" srcId="{054DD9B6-E180-4FBF-8C55-C5F6EEF14861}" destId="{6187D5F7-7975-43DA-BE36-12E5910A8BB3}" srcOrd="6" destOrd="0" parTransId="{C3C6B428-CCA2-4D70-BD39-5FD6F5297A87}" sibTransId="{7CD1EDBB-ECCC-4BF3-995D-69455D402A84}"/>
    <dgm:cxn modelId="{3689F4E8-D828-4727-B8D3-434625F6128E}" type="presOf" srcId="{057F7ABC-5681-46CC-9543-2EB3F77D24DA}" destId="{363EA0D3-667A-4F9C-9567-B07D63BDAE93}" srcOrd="0" destOrd="0" presId="urn:microsoft.com/office/officeart/2005/8/layout/hProcess9"/>
    <dgm:cxn modelId="{85F5DE75-8D39-4B1D-B000-CFBF74EDC7CB}" type="presParOf" srcId="{5D4AAF05-C134-4816-AF58-668735E4913F}" destId="{9B0A7A0A-5017-4129-A169-F961A8B8DF24}" srcOrd="0" destOrd="0" presId="urn:microsoft.com/office/officeart/2005/8/layout/hProcess9"/>
    <dgm:cxn modelId="{C49F61A3-94D1-4AD4-BBAF-3E7AC34149A6}" type="presParOf" srcId="{5D4AAF05-C134-4816-AF58-668735E4913F}" destId="{CBC0BA12-8436-4C72-9065-5423AA4698A2}" srcOrd="1" destOrd="0" presId="urn:microsoft.com/office/officeart/2005/8/layout/hProcess9"/>
    <dgm:cxn modelId="{0EF476AB-CF5C-4463-A04F-11DB3B320876}" type="presParOf" srcId="{CBC0BA12-8436-4C72-9065-5423AA4698A2}" destId="{8C90154E-08DC-49A4-9E15-F706CAF5D49D}" srcOrd="0" destOrd="0" presId="urn:microsoft.com/office/officeart/2005/8/layout/hProcess9"/>
    <dgm:cxn modelId="{273FC46C-285A-4E00-A1B7-EA2630395201}" type="presParOf" srcId="{CBC0BA12-8436-4C72-9065-5423AA4698A2}" destId="{7343EFE8-549C-4171-B99E-896F2A925605}" srcOrd="1" destOrd="0" presId="urn:microsoft.com/office/officeart/2005/8/layout/hProcess9"/>
    <dgm:cxn modelId="{363B6F43-A079-4C84-B53B-0C245AE1253B}" type="presParOf" srcId="{CBC0BA12-8436-4C72-9065-5423AA4698A2}" destId="{50CB55BD-6139-4453-A6E6-EE6FE83502C0}" srcOrd="2" destOrd="0" presId="urn:microsoft.com/office/officeart/2005/8/layout/hProcess9"/>
    <dgm:cxn modelId="{7F95D072-4EE5-40F6-BDFA-4804F35BE616}" type="presParOf" srcId="{CBC0BA12-8436-4C72-9065-5423AA4698A2}" destId="{42C71DA4-F3E2-4D97-A208-9C696A0C0836}" srcOrd="3" destOrd="0" presId="urn:microsoft.com/office/officeart/2005/8/layout/hProcess9"/>
    <dgm:cxn modelId="{746D348D-FD1D-4ED0-8F30-F0FB443B8EA7}" type="presParOf" srcId="{CBC0BA12-8436-4C72-9065-5423AA4698A2}" destId="{0C5736E9-624D-4E65-AE44-31C8494F5420}" srcOrd="4" destOrd="0" presId="urn:microsoft.com/office/officeart/2005/8/layout/hProcess9"/>
    <dgm:cxn modelId="{5F06B394-A5D0-4E55-86D3-FAA4798AF0A3}" type="presParOf" srcId="{CBC0BA12-8436-4C72-9065-5423AA4698A2}" destId="{6DB9E307-A1F1-4E2C-B3FA-FF2F7ACD628C}" srcOrd="5" destOrd="0" presId="urn:microsoft.com/office/officeart/2005/8/layout/hProcess9"/>
    <dgm:cxn modelId="{2E1F1F7D-F1CA-418F-AEF1-525CED1BE31C}" type="presParOf" srcId="{CBC0BA12-8436-4C72-9065-5423AA4698A2}" destId="{C733818F-5886-4EEF-BBA2-D322F26ED254}" srcOrd="6" destOrd="0" presId="urn:microsoft.com/office/officeart/2005/8/layout/hProcess9"/>
    <dgm:cxn modelId="{43D2CEC2-7231-4744-9110-65A4FF649763}" type="presParOf" srcId="{CBC0BA12-8436-4C72-9065-5423AA4698A2}" destId="{D3053184-A964-41AD-A318-F0306BE7A652}" srcOrd="7" destOrd="0" presId="urn:microsoft.com/office/officeart/2005/8/layout/hProcess9"/>
    <dgm:cxn modelId="{9E20AEFB-049B-4EBE-A65E-928453416EA8}" type="presParOf" srcId="{CBC0BA12-8436-4C72-9065-5423AA4698A2}" destId="{363EA0D3-667A-4F9C-9567-B07D63BDAE93}" srcOrd="8" destOrd="0" presId="urn:microsoft.com/office/officeart/2005/8/layout/hProcess9"/>
    <dgm:cxn modelId="{D7AA3B53-0440-4E79-9D8B-B3EE2618B479}" type="presParOf" srcId="{CBC0BA12-8436-4C72-9065-5423AA4698A2}" destId="{C08D9E84-1CE0-4D89-A7C5-D7522639A07B}" srcOrd="9" destOrd="0" presId="urn:microsoft.com/office/officeart/2005/8/layout/hProcess9"/>
    <dgm:cxn modelId="{C83987B9-A006-4BEF-AB1F-99D9E04ABB41}" type="presParOf" srcId="{CBC0BA12-8436-4C72-9065-5423AA4698A2}" destId="{DFD30A2C-5015-4872-87FF-E211B536018F}" srcOrd="10" destOrd="0" presId="urn:microsoft.com/office/officeart/2005/8/layout/hProcess9"/>
    <dgm:cxn modelId="{9D552564-40A3-429F-AFB5-A94F870A0628}" type="presParOf" srcId="{CBC0BA12-8436-4C72-9065-5423AA4698A2}" destId="{1059252B-F319-4F32-9D29-18F82D5C5F3B}" srcOrd="11" destOrd="0" presId="urn:microsoft.com/office/officeart/2005/8/layout/hProcess9"/>
    <dgm:cxn modelId="{BCDD387A-BA0B-4421-9E26-DE12B1D48CBA}" type="presParOf" srcId="{CBC0BA12-8436-4C72-9065-5423AA4698A2}" destId="{75D7F718-1D0E-4432-9BE6-B4622970EAA4}"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C3B574-A8E1-4535-89CE-F720D9C8E242}"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US"/>
        </a:p>
      </dgm:t>
    </dgm:pt>
    <dgm:pt modelId="{C31195E1-86D5-426A-9152-3BB3D16351D9}">
      <dgm:prSet phldrT="[Text]"/>
      <dgm:spPr>
        <a:solidFill>
          <a:srgbClr val="039BC3"/>
        </a:solidFill>
        <a:ln>
          <a:noFill/>
        </a:ln>
      </dgm:spPr>
      <dgm:t>
        <a:bodyPr/>
        <a:lstStyle/>
        <a:p>
          <a:r>
            <a:rPr lang="en-US" b="1" dirty="0">
              <a:latin typeface="Georgia" panose="02040502050405020303" pitchFamily="18" charset="0"/>
              <a:cs typeface="Calibri" pitchFamily="34" charset="0"/>
            </a:rPr>
            <a:t>WHO WE ARE</a:t>
          </a:r>
        </a:p>
      </dgm:t>
    </dgm:pt>
    <dgm:pt modelId="{38178E00-9E83-4278-9820-B56BD41D7BC0}" type="parTrans" cxnId="{F313C421-8EA0-4806-AE80-D505C6EA1E6E}">
      <dgm:prSet/>
      <dgm:spPr/>
      <dgm:t>
        <a:bodyPr/>
        <a:lstStyle/>
        <a:p>
          <a:endParaRPr lang="en-US"/>
        </a:p>
      </dgm:t>
    </dgm:pt>
    <dgm:pt modelId="{8BC954D8-64D9-4809-B2FC-93425E117F6D}" type="sibTrans" cxnId="{F313C421-8EA0-4806-AE80-D505C6EA1E6E}">
      <dgm:prSet/>
      <dgm:spPr/>
      <dgm:t>
        <a:bodyPr/>
        <a:lstStyle/>
        <a:p>
          <a:endParaRPr lang="en-US"/>
        </a:p>
      </dgm:t>
    </dgm:pt>
    <dgm:pt modelId="{91A15C0A-9F38-4F7E-BE8C-1ED9420E726E}">
      <dgm:prSet phldrT="[Text]" custT="1"/>
      <dgm:spPr>
        <a:solidFill>
          <a:srgbClr val="F0524B"/>
        </a:solidFill>
        <a:ln>
          <a:solidFill>
            <a:srgbClr val="F0524B"/>
          </a:solidFill>
        </a:ln>
      </dgm:spPr>
      <dgm:t>
        <a:bodyPr/>
        <a:lstStyle/>
        <a:p>
          <a:r>
            <a:rPr lang="en-US" sz="4400" b="1" dirty="0">
              <a:latin typeface="Georgia" panose="02040502050405020303" pitchFamily="18" charset="0"/>
              <a:cs typeface="Calibri" pitchFamily="34" charset="0"/>
            </a:rPr>
            <a:t>Gay</a:t>
          </a:r>
        </a:p>
      </dgm:t>
    </dgm:pt>
    <dgm:pt modelId="{D6DDB87F-A20F-4A5F-97A9-5AC2DDFFFC74}" type="parTrans" cxnId="{FDBD41F6-8886-417A-A95D-31B48A57783F}">
      <dgm:prSet/>
      <dgm:spPr>
        <a:solidFill>
          <a:srgbClr val="F0524B"/>
        </a:solidFill>
      </dgm:spPr>
      <dgm:t>
        <a:bodyPr/>
        <a:lstStyle/>
        <a:p>
          <a:endParaRPr lang="en-US"/>
        </a:p>
      </dgm:t>
    </dgm:pt>
    <dgm:pt modelId="{75EEF1F5-F5C8-4ED9-A7DA-9DCEDF2EDD0C}" type="sibTrans" cxnId="{FDBD41F6-8886-417A-A95D-31B48A57783F}">
      <dgm:prSet/>
      <dgm:spPr/>
      <dgm:t>
        <a:bodyPr/>
        <a:lstStyle/>
        <a:p>
          <a:endParaRPr lang="en-US"/>
        </a:p>
      </dgm:t>
    </dgm:pt>
    <dgm:pt modelId="{95389411-5F75-4158-B931-0CABE2FF52BD}">
      <dgm:prSet phldrT="[Text]" custT="1"/>
      <dgm:spPr>
        <a:solidFill>
          <a:srgbClr val="F58328"/>
        </a:solidFill>
        <a:ln>
          <a:solidFill>
            <a:srgbClr val="F58328"/>
          </a:solidFill>
        </a:ln>
      </dgm:spPr>
      <dgm:t>
        <a:bodyPr/>
        <a:lstStyle/>
        <a:p>
          <a:pPr algn="l"/>
          <a:r>
            <a:rPr lang="en-US" sz="2700" b="1" dirty="0">
              <a:latin typeface="Georgia" panose="02040502050405020303" pitchFamily="18" charset="0"/>
              <a:cs typeface="Calibri" pitchFamily="34" charset="0"/>
            </a:rPr>
            <a:t>Lesbian</a:t>
          </a:r>
        </a:p>
      </dgm:t>
    </dgm:pt>
    <dgm:pt modelId="{6305E005-0FA7-40B9-AF9F-BEDACC4B8A19}" type="parTrans" cxnId="{5B326C51-4698-407C-9EA7-E7CC55AB7739}">
      <dgm:prSet/>
      <dgm:spPr>
        <a:solidFill>
          <a:srgbClr val="F58328"/>
        </a:solidFill>
      </dgm:spPr>
      <dgm:t>
        <a:bodyPr/>
        <a:lstStyle/>
        <a:p>
          <a:endParaRPr lang="en-US"/>
        </a:p>
      </dgm:t>
    </dgm:pt>
    <dgm:pt modelId="{B3785FC7-BB52-4CFB-BE32-009203A00335}" type="sibTrans" cxnId="{5B326C51-4698-407C-9EA7-E7CC55AB7739}">
      <dgm:prSet/>
      <dgm:spPr/>
      <dgm:t>
        <a:bodyPr/>
        <a:lstStyle/>
        <a:p>
          <a:endParaRPr lang="en-US"/>
        </a:p>
      </dgm:t>
    </dgm:pt>
    <dgm:pt modelId="{8ECF4E55-58BE-48B7-AA5E-3F8C75C33D55}">
      <dgm:prSet phldrT="[Text]" custT="1"/>
      <dgm:spPr>
        <a:solidFill>
          <a:srgbClr val="B9D532"/>
        </a:solidFill>
        <a:ln>
          <a:solidFill>
            <a:srgbClr val="B9D532"/>
          </a:solidFill>
        </a:ln>
      </dgm:spPr>
      <dgm:t>
        <a:bodyPr/>
        <a:lstStyle/>
        <a:p>
          <a:pPr algn="l"/>
          <a:r>
            <a:rPr lang="en-US" sz="2500" b="1" dirty="0">
              <a:latin typeface="Georgia" panose="02040502050405020303" pitchFamily="18" charset="0"/>
              <a:cs typeface="Calibri" pitchFamily="34" charset="0"/>
            </a:rPr>
            <a:t>Bisexual</a:t>
          </a:r>
        </a:p>
      </dgm:t>
    </dgm:pt>
    <dgm:pt modelId="{4910F669-485C-486D-83DE-1AA31E6A2E78}" type="parTrans" cxnId="{760AA134-F02E-440D-8FEF-29B1A6FD85C1}">
      <dgm:prSet/>
      <dgm:spPr>
        <a:solidFill>
          <a:srgbClr val="B9D532"/>
        </a:solidFill>
      </dgm:spPr>
      <dgm:t>
        <a:bodyPr/>
        <a:lstStyle/>
        <a:p>
          <a:endParaRPr lang="en-US"/>
        </a:p>
      </dgm:t>
    </dgm:pt>
    <dgm:pt modelId="{3D188651-49EA-4894-934D-76BDFC665846}" type="sibTrans" cxnId="{760AA134-F02E-440D-8FEF-29B1A6FD85C1}">
      <dgm:prSet/>
      <dgm:spPr/>
      <dgm:t>
        <a:bodyPr/>
        <a:lstStyle/>
        <a:p>
          <a:endParaRPr lang="en-US"/>
        </a:p>
      </dgm:t>
    </dgm:pt>
    <dgm:pt modelId="{9A7F2D48-2489-4F27-BF51-BBCD6836F7E5}">
      <dgm:prSet phldrT="[Text]" custT="1"/>
      <dgm:spPr>
        <a:solidFill>
          <a:srgbClr val="9F1F63"/>
        </a:solidFill>
        <a:ln>
          <a:solidFill>
            <a:srgbClr val="9F1F63"/>
          </a:solidFill>
        </a:ln>
      </dgm:spPr>
      <dgm:t>
        <a:bodyPr/>
        <a:lstStyle/>
        <a:p>
          <a:pPr algn="l"/>
          <a:r>
            <a:rPr lang="en-US" sz="1700" b="1" dirty="0">
              <a:latin typeface="Georgia" panose="02040502050405020303" pitchFamily="18" charset="0"/>
              <a:cs typeface="Calibri" pitchFamily="34" charset="0"/>
            </a:rPr>
            <a:t>Transgender</a:t>
          </a:r>
        </a:p>
      </dgm:t>
    </dgm:pt>
    <dgm:pt modelId="{E65C1577-587D-4CC1-98E5-CD006173E3C8}" type="parTrans" cxnId="{6BB09183-3321-4CF5-BF81-39906C53AD6D}">
      <dgm:prSet/>
      <dgm:spPr>
        <a:solidFill>
          <a:srgbClr val="9F1F63"/>
        </a:solidFill>
      </dgm:spPr>
      <dgm:t>
        <a:bodyPr/>
        <a:lstStyle/>
        <a:p>
          <a:endParaRPr lang="en-US"/>
        </a:p>
      </dgm:t>
    </dgm:pt>
    <dgm:pt modelId="{52794DF7-66BF-45D0-8638-0F9B5932334C}" type="sibTrans" cxnId="{6BB09183-3321-4CF5-BF81-39906C53AD6D}">
      <dgm:prSet/>
      <dgm:spPr/>
      <dgm:t>
        <a:bodyPr/>
        <a:lstStyle/>
        <a:p>
          <a:endParaRPr lang="en-US"/>
        </a:p>
      </dgm:t>
    </dgm:pt>
    <dgm:pt modelId="{936F6E08-2E75-4CD9-98BE-1FBF46F2FD84}" type="pres">
      <dgm:prSet presAssocID="{EDC3B574-A8E1-4535-89CE-F720D9C8E242}" presName="cycle" presStyleCnt="0">
        <dgm:presLayoutVars>
          <dgm:chMax val="1"/>
          <dgm:dir/>
          <dgm:animLvl val="ctr"/>
          <dgm:resizeHandles val="exact"/>
        </dgm:presLayoutVars>
      </dgm:prSet>
      <dgm:spPr/>
    </dgm:pt>
    <dgm:pt modelId="{88CCFBF2-8332-44E0-A02A-A8C75A594BDC}" type="pres">
      <dgm:prSet presAssocID="{C31195E1-86D5-426A-9152-3BB3D16351D9}" presName="centerShape" presStyleLbl="node0" presStyleIdx="0" presStyleCnt="1" custScaleX="194461" custScaleY="175147" custLinFactNeighborX="450" custLinFactNeighborY="-11761"/>
      <dgm:spPr>
        <a:prstGeom prst="hexagon">
          <a:avLst/>
        </a:prstGeom>
      </dgm:spPr>
    </dgm:pt>
    <dgm:pt modelId="{F9E4D249-243A-4701-86FA-082BEA4BBEDD}" type="pres">
      <dgm:prSet presAssocID="{D6DDB87F-A20F-4A5F-97A9-5AC2DDFFFC74}" presName="parTrans" presStyleLbl="bgSibTrans2D1" presStyleIdx="0" presStyleCnt="4" custLinFactNeighborX="11120" custLinFactNeighborY="7179"/>
      <dgm:spPr/>
    </dgm:pt>
    <dgm:pt modelId="{B8945EF8-189B-48E6-8717-D48971958E3A}" type="pres">
      <dgm:prSet presAssocID="{91A15C0A-9F38-4F7E-BE8C-1ED9420E726E}" presName="node" presStyleLbl="node1" presStyleIdx="0" presStyleCnt="4" custScaleX="110357" custScaleY="124846" custRadScaleRad="149092" custRadScaleInc="31362">
        <dgm:presLayoutVars>
          <dgm:bulletEnabled val="1"/>
        </dgm:presLayoutVars>
      </dgm:prSet>
      <dgm:spPr>
        <a:prstGeom prst="hexagon">
          <a:avLst/>
        </a:prstGeom>
      </dgm:spPr>
    </dgm:pt>
    <dgm:pt modelId="{31D1F095-4A11-4DB5-A5E4-691D15BFE159}" type="pres">
      <dgm:prSet presAssocID="{6305E005-0FA7-40B9-AF9F-BEDACC4B8A19}" presName="parTrans" presStyleLbl="bgSibTrans2D1" presStyleIdx="1" presStyleCnt="4" custLinFactNeighborX="4075" custLinFactNeighborY="-28484"/>
      <dgm:spPr/>
    </dgm:pt>
    <dgm:pt modelId="{C166027C-3F19-4E0E-B039-BFE652B25DFB}" type="pres">
      <dgm:prSet presAssocID="{95389411-5F75-4158-B931-0CABE2FF52BD}" presName="node" presStyleLbl="node1" presStyleIdx="1" presStyleCnt="4" custScaleX="124067" custScaleY="121847" custRadScaleRad="138161" custRadScaleInc="-154473">
        <dgm:presLayoutVars>
          <dgm:bulletEnabled val="1"/>
        </dgm:presLayoutVars>
      </dgm:prSet>
      <dgm:spPr>
        <a:prstGeom prst="hexagon">
          <a:avLst/>
        </a:prstGeom>
      </dgm:spPr>
    </dgm:pt>
    <dgm:pt modelId="{104A1E79-5F90-4DC9-AAB1-F75C59112F79}" type="pres">
      <dgm:prSet presAssocID="{4910F669-485C-486D-83DE-1AA31E6A2E78}" presName="parTrans" presStyleLbl="bgSibTrans2D1" presStyleIdx="2" presStyleCnt="4" custLinFactNeighborX="-7662" custLinFactNeighborY="21848"/>
      <dgm:spPr/>
    </dgm:pt>
    <dgm:pt modelId="{52DB3D21-1CF8-489C-8486-6A41526DD132}" type="pres">
      <dgm:prSet presAssocID="{8ECF4E55-58BE-48B7-AA5E-3F8C75C33D55}" presName="node" presStyleLbl="node1" presStyleIdx="2" presStyleCnt="4" custScaleX="125070" custScaleY="125937" custRadScaleRad="154619" custRadScaleInc="82562">
        <dgm:presLayoutVars>
          <dgm:bulletEnabled val="1"/>
        </dgm:presLayoutVars>
      </dgm:prSet>
      <dgm:spPr>
        <a:prstGeom prst="hexagon">
          <a:avLst/>
        </a:prstGeom>
      </dgm:spPr>
    </dgm:pt>
    <dgm:pt modelId="{AF1CBA27-7885-40AD-BE31-A0E303A8005F}" type="pres">
      <dgm:prSet presAssocID="{E65C1577-587D-4CC1-98E5-CD006173E3C8}" presName="parTrans" presStyleLbl="bgSibTrans2D1" presStyleIdx="3" presStyleCnt="4" custLinFactNeighborX="-7566" custLinFactNeighborY="-16543"/>
      <dgm:spPr/>
    </dgm:pt>
    <dgm:pt modelId="{7A9BC8F4-B9A6-4195-9941-9F1249E5E17B}" type="pres">
      <dgm:prSet presAssocID="{9A7F2D48-2489-4F27-BF51-BBCD6836F7E5}" presName="node" presStyleLbl="node1" presStyleIdx="3" presStyleCnt="4" custScaleX="123828" custScaleY="123783" custRadScaleRad="142957" custRadScaleInc="46963">
        <dgm:presLayoutVars>
          <dgm:bulletEnabled val="1"/>
        </dgm:presLayoutVars>
      </dgm:prSet>
      <dgm:spPr>
        <a:prstGeom prst="hexagon">
          <a:avLst/>
        </a:prstGeom>
      </dgm:spPr>
    </dgm:pt>
  </dgm:ptLst>
  <dgm:cxnLst>
    <dgm:cxn modelId="{4832B105-5F76-4843-AA0E-4EAC66B3E971}" type="presOf" srcId="{9A7F2D48-2489-4F27-BF51-BBCD6836F7E5}" destId="{7A9BC8F4-B9A6-4195-9941-9F1249E5E17B}" srcOrd="0" destOrd="0" presId="urn:microsoft.com/office/officeart/2005/8/layout/radial4"/>
    <dgm:cxn modelId="{87B5050D-F46D-47A8-8A03-D534F58C69B3}" type="presOf" srcId="{D6DDB87F-A20F-4A5F-97A9-5AC2DDFFFC74}" destId="{F9E4D249-243A-4701-86FA-082BEA4BBEDD}" srcOrd="0" destOrd="0" presId="urn:microsoft.com/office/officeart/2005/8/layout/radial4"/>
    <dgm:cxn modelId="{A503A818-5775-44A9-95BB-3E96E7B3A630}" type="presOf" srcId="{C31195E1-86D5-426A-9152-3BB3D16351D9}" destId="{88CCFBF2-8332-44E0-A02A-A8C75A594BDC}" srcOrd="0" destOrd="0" presId="urn:microsoft.com/office/officeart/2005/8/layout/radial4"/>
    <dgm:cxn modelId="{F313C421-8EA0-4806-AE80-D505C6EA1E6E}" srcId="{EDC3B574-A8E1-4535-89CE-F720D9C8E242}" destId="{C31195E1-86D5-426A-9152-3BB3D16351D9}" srcOrd="0" destOrd="0" parTransId="{38178E00-9E83-4278-9820-B56BD41D7BC0}" sibTransId="{8BC954D8-64D9-4809-B2FC-93425E117F6D}"/>
    <dgm:cxn modelId="{760AA134-F02E-440D-8FEF-29B1A6FD85C1}" srcId="{C31195E1-86D5-426A-9152-3BB3D16351D9}" destId="{8ECF4E55-58BE-48B7-AA5E-3F8C75C33D55}" srcOrd="2" destOrd="0" parTransId="{4910F669-485C-486D-83DE-1AA31E6A2E78}" sibTransId="{3D188651-49EA-4894-934D-76BDFC665846}"/>
    <dgm:cxn modelId="{30A41E3F-C6A7-43B4-9361-4ED40EE4C560}" type="presOf" srcId="{91A15C0A-9F38-4F7E-BE8C-1ED9420E726E}" destId="{B8945EF8-189B-48E6-8717-D48971958E3A}" srcOrd="0" destOrd="0" presId="urn:microsoft.com/office/officeart/2005/8/layout/radial4"/>
    <dgm:cxn modelId="{262D5B6A-06C2-473D-94D0-1D87B0800D50}" type="presOf" srcId="{95389411-5F75-4158-B931-0CABE2FF52BD}" destId="{C166027C-3F19-4E0E-B039-BFE652B25DFB}" srcOrd="0" destOrd="0" presId="urn:microsoft.com/office/officeart/2005/8/layout/radial4"/>
    <dgm:cxn modelId="{5B326C51-4698-407C-9EA7-E7CC55AB7739}" srcId="{C31195E1-86D5-426A-9152-3BB3D16351D9}" destId="{95389411-5F75-4158-B931-0CABE2FF52BD}" srcOrd="1" destOrd="0" parTransId="{6305E005-0FA7-40B9-AF9F-BEDACC4B8A19}" sibTransId="{B3785FC7-BB52-4CFB-BE32-009203A00335}"/>
    <dgm:cxn modelId="{F62AD97F-0B02-4B97-8B55-67D1557D9E27}" type="presOf" srcId="{EDC3B574-A8E1-4535-89CE-F720D9C8E242}" destId="{936F6E08-2E75-4CD9-98BE-1FBF46F2FD84}" srcOrd="0" destOrd="0" presId="urn:microsoft.com/office/officeart/2005/8/layout/radial4"/>
    <dgm:cxn modelId="{6BB09183-3321-4CF5-BF81-39906C53AD6D}" srcId="{C31195E1-86D5-426A-9152-3BB3D16351D9}" destId="{9A7F2D48-2489-4F27-BF51-BBCD6836F7E5}" srcOrd="3" destOrd="0" parTransId="{E65C1577-587D-4CC1-98E5-CD006173E3C8}" sibTransId="{52794DF7-66BF-45D0-8638-0F9B5932334C}"/>
    <dgm:cxn modelId="{7DFF2A9A-79FD-4BC7-8DD4-99F2CAB68BC8}" type="presOf" srcId="{6305E005-0FA7-40B9-AF9F-BEDACC4B8A19}" destId="{31D1F095-4A11-4DB5-A5E4-691D15BFE159}" srcOrd="0" destOrd="0" presId="urn:microsoft.com/office/officeart/2005/8/layout/radial4"/>
    <dgm:cxn modelId="{28CC8C9C-F965-4A32-9F07-E402E0FE8649}" type="presOf" srcId="{4910F669-485C-486D-83DE-1AA31E6A2E78}" destId="{104A1E79-5F90-4DC9-AAB1-F75C59112F79}" srcOrd="0" destOrd="0" presId="urn:microsoft.com/office/officeart/2005/8/layout/radial4"/>
    <dgm:cxn modelId="{49FEFAB1-D969-467F-9268-8E65B174F17D}" type="presOf" srcId="{E65C1577-587D-4CC1-98E5-CD006173E3C8}" destId="{AF1CBA27-7885-40AD-BE31-A0E303A8005F}" srcOrd="0" destOrd="0" presId="urn:microsoft.com/office/officeart/2005/8/layout/radial4"/>
    <dgm:cxn modelId="{7FA364D8-5871-44AB-BF8A-607959487F0A}" type="presOf" srcId="{8ECF4E55-58BE-48B7-AA5E-3F8C75C33D55}" destId="{52DB3D21-1CF8-489C-8486-6A41526DD132}" srcOrd="0" destOrd="0" presId="urn:microsoft.com/office/officeart/2005/8/layout/radial4"/>
    <dgm:cxn modelId="{FDBD41F6-8886-417A-A95D-31B48A57783F}" srcId="{C31195E1-86D5-426A-9152-3BB3D16351D9}" destId="{91A15C0A-9F38-4F7E-BE8C-1ED9420E726E}" srcOrd="0" destOrd="0" parTransId="{D6DDB87F-A20F-4A5F-97A9-5AC2DDFFFC74}" sibTransId="{75EEF1F5-F5C8-4ED9-A7DA-9DCEDF2EDD0C}"/>
    <dgm:cxn modelId="{EDA96E50-7025-4FAF-B51B-023300768738}" type="presParOf" srcId="{936F6E08-2E75-4CD9-98BE-1FBF46F2FD84}" destId="{88CCFBF2-8332-44E0-A02A-A8C75A594BDC}" srcOrd="0" destOrd="0" presId="urn:microsoft.com/office/officeart/2005/8/layout/radial4"/>
    <dgm:cxn modelId="{3B79C65D-9090-4E78-9498-502648D0C689}" type="presParOf" srcId="{936F6E08-2E75-4CD9-98BE-1FBF46F2FD84}" destId="{F9E4D249-243A-4701-86FA-082BEA4BBEDD}" srcOrd="1" destOrd="0" presId="urn:microsoft.com/office/officeart/2005/8/layout/radial4"/>
    <dgm:cxn modelId="{4A7C54C7-E4EA-4B45-B940-9D0ABC0151E1}" type="presParOf" srcId="{936F6E08-2E75-4CD9-98BE-1FBF46F2FD84}" destId="{B8945EF8-189B-48E6-8717-D48971958E3A}" srcOrd="2" destOrd="0" presId="urn:microsoft.com/office/officeart/2005/8/layout/radial4"/>
    <dgm:cxn modelId="{EC8D3B69-7D3C-45C5-B8D5-4AACC3529399}" type="presParOf" srcId="{936F6E08-2E75-4CD9-98BE-1FBF46F2FD84}" destId="{31D1F095-4A11-4DB5-A5E4-691D15BFE159}" srcOrd="3" destOrd="0" presId="urn:microsoft.com/office/officeart/2005/8/layout/radial4"/>
    <dgm:cxn modelId="{B3C11530-6305-4A80-88AD-D162F9444FD9}" type="presParOf" srcId="{936F6E08-2E75-4CD9-98BE-1FBF46F2FD84}" destId="{C166027C-3F19-4E0E-B039-BFE652B25DFB}" srcOrd="4" destOrd="0" presId="urn:microsoft.com/office/officeart/2005/8/layout/radial4"/>
    <dgm:cxn modelId="{C12AC56F-79ED-4A01-BC58-FE226894BDE6}" type="presParOf" srcId="{936F6E08-2E75-4CD9-98BE-1FBF46F2FD84}" destId="{104A1E79-5F90-4DC9-AAB1-F75C59112F79}" srcOrd="5" destOrd="0" presId="urn:microsoft.com/office/officeart/2005/8/layout/radial4"/>
    <dgm:cxn modelId="{5B7CFDB7-958A-444A-874B-9F22505BF5ED}" type="presParOf" srcId="{936F6E08-2E75-4CD9-98BE-1FBF46F2FD84}" destId="{52DB3D21-1CF8-489C-8486-6A41526DD132}" srcOrd="6" destOrd="0" presId="urn:microsoft.com/office/officeart/2005/8/layout/radial4"/>
    <dgm:cxn modelId="{5528946C-8F76-4AF7-8E22-71C31518B92A}" type="presParOf" srcId="{936F6E08-2E75-4CD9-98BE-1FBF46F2FD84}" destId="{AF1CBA27-7885-40AD-BE31-A0E303A8005F}" srcOrd="7" destOrd="0" presId="urn:microsoft.com/office/officeart/2005/8/layout/radial4"/>
    <dgm:cxn modelId="{F4492103-167D-4743-91B4-BA2E05E41BF8}" type="presParOf" srcId="{936F6E08-2E75-4CD9-98BE-1FBF46F2FD84}" destId="{7A9BC8F4-B9A6-4195-9941-9F1249E5E17B}"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08C6D-8179-439E-A5E7-4D9B421F56D7}">
      <dsp:nvSpPr>
        <dsp:cNvPr id="0" name=""/>
        <dsp:cNvSpPr/>
      </dsp:nvSpPr>
      <dsp:spPr>
        <a:xfrm>
          <a:off x="2" y="0"/>
          <a:ext cx="8283814" cy="333873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15C2D-05F4-4881-ACB8-95C7B10A9B46}">
      <dsp:nvSpPr>
        <dsp:cNvPr id="0" name=""/>
        <dsp:cNvSpPr/>
      </dsp:nvSpPr>
      <dsp:spPr>
        <a:xfrm>
          <a:off x="4386" y="1001621"/>
          <a:ext cx="1526194" cy="13354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eorgia" panose="02040502050405020303" pitchFamily="18" charset="0"/>
            </a:rPr>
            <a:t>Building on  improvements</a:t>
          </a:r>
        </a:p>
      </dsp:txBody>
      <dsp:txXfrm>
        <a:off x="69579" y="1066814"/>
        <a:ext cx="1395808" cy="1205109"/>
      </dsp:txXfrm>
    </dsp:sp>
    <dsp:sp modelId="{CB943BA9-9D4D-4EAD-8747-7B95D0E9B1F1}">
      <dsp:nvSpPr>
        <dsp:cNvPr id="0" name=""/>
        <dsp:cNvSpPr/>
      </dsp:nvSpPr>
      <dsp:spPr>
        <a:xfrm>
          <a:off x="1753855" y="1001621"/>
          <a:ext cx="1339648" cy="13354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Responsive to client and staff needs</a:t>
          </a:r>
        </a:p>
      </dsp:txBody>
      <dsp:txXfrm>
        <a:off x="1819048" y="1066814"/>
        <a:ext cx="1209262" cy="1205109"/>
      </dsp:txXfrm>
    </dsp:sp>
    <dsp:sp modelId="{8523E3E1-439B-40C6-A57C-FF1C6F274F31}">
      <dsp:nvSpPr>
        <dsp:cNvPr id="0" name=""/>
        <dsp:cNvSpPr/>
      </dsp:nvSpPr>
      <dsp:spPr>
        <a:xfrm>
          <a:off x="3316779" y="655414"/>
          <a:ext cx="1836805" cy="2027910"/>
        </a:xfrm>
        <a:prstGeom prst="star8">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Partnering for success</a:t>
          </a:r>
        </a:p>
      </dsp:txBody>
      <dsp:txXfrm>
        <a:off x="3598811" y="966789"/>
        <a:ext cx="1272741" cy="1405160"/>
      </dsp:txXfrm>
    </dsp:sp>
    <dsp:sp modelId="{42D4FE8A-8F65-43B5-986E-FB2778816BDA}">
      <dsp:nvSpPr>
        <dsp:cNvPr id="0" name=""/>
        <dsp:cNvSpPr/>
      </dsp:nvSpPr>
      <dsp:spPr>
        <a:xfrm>
          <a:off x="5376860" y="1001621"/>
          <a:ext cx="1339648" cy="13354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Continued assessment </a:t>
          </a:r>
        </a:p>
      </dsp:txBody>
      <dsp:txXfrm>
        <a:off x="5442053" y="1066814"/>
        <a:ext cx="1209262" cy="1205109"/>
      </dsp:txXfrm>
    </dsp:sp>
    <dsp:sp modelId="{55A6AB36-6F78-44E7-9EBC-DD5424118757}">
      <dsp:nvSpPr>
        <dsp:cNvPr id="0" name=""/>
        <dsp:cNvSpPr/>
      </dsp:nvSpPr>
      <dsp:spPr>
        <a:xfrm>
          <a:off x="6944170" y="943661"/>
          <a:ext cx="1339648" cy="133549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Sustaining funding</a:t>
          </a:r>
        </a:p>
      </dsp:txBody>
      <dsp:txXfrm>
        <a:off x="7009363" y="1008854"/>
        <a:ext cx="1209262" cy="12051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4AAC1-AEE5-4451-90F3-9D3F6EF843B1}">
      <dsp:nvSpPr>
        <dsp:cNvPr id="0" name=""/>
        <dsp:cNvSpPr/>
      </dsp:nvSpPr>
      <dsp:spPr>
        <a:xfrm>
          <a:off x="1192590" y="-196095"/>
          <a:ext cx="6492661" cy="1784310"/>
        </a:xfrm>
        <a:prstGeom prst="circularArrow">
          <a:avLst>
            <a:gd name="adj1" fmla="val 10980"/>
            <a:gd name="adj2" fmla="val 1142322"/>
            <a:gd name="adj3" fmla="val 4500000"/>
            <a:gd name="adj4" fmla="val 10800000"/>
            <a:gd name="adj5" fmla="val 12500"/>
          </a:avLst>
        </a:prstGeom>
        <a:solidFill>
          <a:srgbClr val="039B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10361-9A9D-4017-9D55-48F955B7F5F8}">
      <dsp:nvSpPr>
        <dsp:cNvPr id="0" name=""/>
        <dsp:cNvSpPr/>
      </dsp:nvSpPr>
      <dsp:spPr>
        <a:xfrm>
          <a:off x="1814025" y="402799"/>
          <a:ext cx="5203949" cy="59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62262"/>
              </a:solidFill>
              <a:latin typeface="Georgia" panose="02040502050405020303" pitchFamily="18" charset="0"/>
              <a:cs typeface="Calibri" pitchFamily="34" charset="0"/>
            </a:rPr>
            <a:t>The Montrose Center empowers our community, </a:t>
          </a:r>
        </a:p>
      </dsp:txBody>
      <dsp:txXfrm>
        <a:off x="1814025" y="402799"/>
        <a:ext cx="5203949" cy="598635"/>
      </dsp:txXfrm>
    </dsp:sp>
    <dsp:sp modelId="{AA6378E7-4C5B-40CE-A9EF-C0A0F70837AA}">
      <dsp:nvSpPr>
        <dsp:cNvPr id="0" name=""/>
        <dsp:cNvSpPr/>
      </dsp:nvSpPr>
      <dsp:spPr>
        <a:xfrm>
          <a:off x="688940" y="891387"/>
          <a:ext cx="5980565" cy="2155445"/>
        </a:xfrm>
        <a:prstGeom prst="leftCircularArrow">
          <a:avLst>
            <a:gd name="adj1" fmla="val 10980"/>
            <a:gd name="adj2" fmla="val 1142322"/>
            <a:gd name="adj3" fmla="val 6300000"/>
            <a:gd name="adj4" fmla="val 18900000"/>
            <a:gd name="adj5" fmla="val 12500"/>
          </a:avLst>
        </a:prstGeom>
        <a:solidFill>
          <a:srgbClr val="F05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5E434-D60D-4605-88D7-9591DA9C9748}">
      <dsp:nvSpPr>
        <dsp:cNvPr id="0" name=""/>
        <dsp:cNvSpPr/>
      </dsp:nvSpPr>
      <dsp:spPr>
        <a:xfrm>
          <a:off x="1251596" y="1675624"/>
          <a:ext cx="6763160" cy="59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62262"/>
              </a:solidFill>
              <a:latin typeface="Georgia" panose="02040502050405020303" pitchFamily="18" charset="0"/>
              <a:cs typeface="Calibri" pitchFamily="34" charset="0"/>
            </a:rPr>
            <a:t>primarily lesbian, gay, bisexual and transgender </a:t>
          </a:r>
        </a:p>
        <a:p>
          <a:pPr marL="0" lvl="0" indent="0" algn="ctr" defTabSz="889000">
            <a:lnSpc>
              <a:spcPct val="90000"/>
            </a:lnSpc>
            <a:spcBef>
              <a:spcPct val="0"/>
            </a:spcBef>
            <a:spcAft>
              <a:spcPct val="35000"/>
            </a:spcAft>
            <a:buNone/>
          </a:pPr>
          <a:r>
            <a:rPr lang="en-US" sz="2000" b="1" kern="1200" dirty="0">
              <a:solidFill>
                <a:srgbClr val="262262"/>
              </a:solidFill>
              <a:latin typeface="Georgia" panose="02040502050405020303" pitchFamily="18" charset="0"/>
              <a:cs typeface="Calibri" pitchFamily="34" charset="0"/>
            </a:rPr>
            <a:t>Individuals and their families and allies,</a:t>
          </a:r>
        </a:p>
      </dsp:txBody>
      <dsp:txXfrm>
        <a:off x="1251596" y="1675624"/>
        <a:ext cx="6763160" cy="598635"/>
      </dsp:txXfrm>
    </dsp:sp>
    <dsp:sp modelId="{B0E25BA7-935A-49EB-A32C-285C956CD9D7}">
      <dsp:nvSpPr>
        <dsp:cNvPr id="0" name=""/>
        <dsp:cNvSpPr/>
      </dsp:nvSpPr>
      <dsp:spPr>
        <a:xfrm>
          <a:off x="1042686" y="2554955"/>
          <a:ext cx="6553437" cy="1438263"/>
        </a:xfrm>
        <a:prstGeom prst="blockArc">
          <a:avLst>
            <a:gd name="adj1" fmla="val 13500000"/>
            <a:gd name="adj2" fmla="val 10800000"/>
            <a:gd name="adj3" fmla="val 12740"/>
          </a:avLst>
        </a:prstGeom>
        <a:solidFill>
          <a:srgbClr val="B9D5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81282-1256-4B4C-A08B-42259C71A2B2}">
      <dsp:nvSpPr>
        <dsp:cNvPr id="0" name=""/>
        <dsp:cNvSpPr/>
      </dsp:nvSpPr>
      <dsp:spPr>
        <a:xfrm>
          <a:off x="1840134" y="2949943"/>
          <a:ext cx="5156492" cy="59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62262"/>
              </a:solidFill>
              <a:latin typeface="Georgia" panose="02040502050405020303" pitchFamily="18" charset="0"/>
              <a:cs typeface="Calibri" pitchFamily="34" charset="0"/>
            </a:rPr>
            <a:t>to enjoy healthier and more fulfilling lives.</a:t>
          </a:r>
        </a:p>
      </dsp:txBody>
      <dsp:txXfrm>
        <a:off x="1840134" y="2949943"/>
        <a:ext cx="5156492" cy="5986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20EE-F1E7-4262-A15D-36C08F05D279}">
      <dsp:nvSpPr>
        <dsp:cNvPr id="0" name=""/>
        <dsp:cNvSpPr/>
      </dsp:nvSpPr>
      <dsp:spPr>
        <a:xfrm>
          <a:off x="1" y="0"/>
          <a:ext cx="4495612" cy="3160788"/>
        </a:xfrm>
        <a:prstGeom prst="hexagon">
          <a:avLst>
            <a:gd name="adj" fmla="val 25000"/>
            <a:gd name="vf" fmla="val 115470"/>
          </a:avLst>
        </a:prstGeom>
        <a:solidFill>
          <a:srgbClr val="039BC3"/>
        </a:solidFill>
        <a:ln w="76200" cap="flat" cmpd="sng" algn="ctr">
          <a:solidFill>
            <a:srgbClr val="9F1F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t>1978</a:t>
          </a:r>
        </a:p>
        <a:p>
          <a:pPr marL="0" lvl="0" indent="0" algn="ctr" defTabSz="2133600">
            <a:lnSpc>
              <a:spcPct val="90000"/>
            </a:lnSpc>
            <a:spcBef>
              <a:spcPct val="0"/>
            </a:spcBef>
            <a:spcAft>
              <a:spcPct val="35000"/>
            </a:spcAft>
            <a:buNone/>
          </a:pPr>
          <a:r>
            <a:rPr lang="en-US" sz="2400" b="1" kern="1200" dirty="0"/>
            <a:t>Grass </a:t>
          </a:r>
          <a:r>
            <a:rPr lang="en-US" sz="2400" b="1" kern="1200" dirty="0">
              <a:latin typeface="Georgia" panose="02040502050405020303" pitchFamily="18" charset="0"/>
            </a:rPr>
            <a:t>roots</a:t>
          </a:r>
          <a:r>
            <a:rPr lang="en-US" sz="2400" b="1" kern="1200" dirty="0"/>
            <a:t> effort to provide safe, affirming counseling for the </a:t>
          </a:r>
          <a:br>
            <a:rPr lang="en-US" sz="2400" b="1" kern="1200" dirty="0"/>
          </a:br>
          <a:r>
            <a:rPr lang="en-US" sz="2400" b="1" kern="1200" dirty="0"/>
            <a:t>gay community.</a:t>
          </a:r>
        </a:p>
      </dsp:txBody>
      <dsp:txXfrm>
        <a:off x="638034" y="448590"/>
        <a:ext cx="3219546" cy="2263608"/>
      </dsp:txXfrm>
    </dsp:sp>
    <dsp:sp modelId="{04D14698-6EA3-4483-83DF-C514AEFF9040}">
      <dsp:nvSpPr>
        <dsp:cNvPr id="0" name=""/>
        <dsp:cNvSpPr/>
      </dsp:nvSpPr>
      <dsp:spPr>
        <a:xfrm>
          <a:off x="4989018" y="3037815"/>
          <a:ext cx="493044" cy="42553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33AA5-964A-4E53-A35B-241A5626B3E0}">
      <dsp:nvSpPr>
        <dsp:cNvPr id="0" name=""/>
        <dsp:cNvSpPr/>
      </dsp:nvSpPr>
      <dsp:spPr>
        <a:xfrm>
          <a:off x="4037270" y="1737149"/>
          <a:ext cx="4344729" cy="3351336"/>
        </a:xfrm>
        <a:prstGeom prst="hexagon">
          <a:avLst>
            <a:gd name="adj" fmla="val 25000"/>
            <a:gd name="vf" fmla="val 115470"/>
          </a:avLst>
        </a:prstGeom>
        <a:blipFill rotWithShape="1">
          <a:blip xmlns:r="http://schemas.openxmlformats.org/officeDocument/2006/relationships" r:embed="rId1"/>
          <a:stretch>
            <a:fillRect/>
          </a:stretch>
        </a:blipFill>
        <a:ln w="76200" cap="flat" cmpd="sng" algn="ctr">
          <a:solidFill>
            <a:srgbClr val="F0524B"/>
          </a:solidFill>
          <a:prstDash val="solid"/>
        </a:ln>
        <a:effectLst/>
      </dsp:spPr>
      <dsp:style>
        <a:lnRef idx="2">
          <a:scrgbClr r="0" g="0" b="0"/>
        </a:lnRef>
        <a:fillRef idx="1">
          <a:scrgbClr r="0" g="0" b="0"/>
        </a:fillRef>
        <a:effectRef idx="0">
          <a:scrgbClr r="0" g="0" b="0"/>
        </a:effectRef>
        <a:fontRef idx="minor"/>
      </dsp:style>
    </dsp:sp>
    <dsp:sp modelId="{CB4061A0-ECCF-48ED-85E1-18343C7C2748}">
      <dsp:nvSpPr>
        <dsp:cNvPr id="0" name=""/>
        <dsp:cNvSpPr/>
      </dsp:nvSpPr>
      <dsp:spPr>
        <a:xfrm flipH="1" flipV="1">
          <a:off x="2853245" y="553608"/>
          <a:ext cx="545697" cy="425538"/>
        </a:xfrm>
        <a:prstGeom prst="hexagon">
          <a:avLst>
            <a:gd name="adj" fmla="val 25000"/>
            <a:gd name="vf" fmla="val 115470"/>
          </a:avLst>
        </a:prstGeom>
        <a:solidFill>
          <a:srgbClr val="039BC3"/>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FD05E-845B-4C15-ABCB-3600CCF97CBA}">
      <dsp:nvSpPr>
        <dsp:cNvPr id="0" name=""/>
        <dsp:cNvSpPr/>
      </dsp:nvSpPr>
      <dsp:spPr>
        <a:xfrm>
          <a:off x="2022822" y="3360032"/>
          <a:ext cx="2366415" cy="2040263"/>
        </a:xfrm>
        <a:prstGeom prst="hexagon">
          <a:avLst>
            <a:gd name="adj" fmla="val 25000"/>
            <a:gd name="vf" fmla="val 115470"/>
          </a:avLst>
        </a:prstGeom>
        <a:solidFill>
          <a:srgbClr val="F58328"/>
        </a:solidFill>
        <a:ln w="38100" cap="flat" cmpd="sng" algn="ctr">
          <a:solidFill>
            <a:srgbClr val="9F1F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Georgia" panose="02040502050405020303" pitchFamily="18" charset="0"/>
              <a:cs typeface="Calibri" pitchFamily="34" charset="0"/>
            </a:rPr>
            <a:t>Prevention Education</a:t>
          </a:r>
        </a:p>
      </dsp:txBody>
      <dsp:txXfrm>
        <a:off x="2390045" y="3676643"/>
        <a:ext cx="1631969" cy="1407041"/>
      </dsp:txXfrm>
    </dsp:sp>
    <dsp:sp modelId="{54BA53A5-3201-4F1A-89CA-82BCA15176E9}">
      <dsp:nvSpPr>
        <dsp:cNvPr id="0" name=""/>
        <dsp:cNvSpPr/>
      </dsp:nvSpPr>
      <dsp:spPr>
        <a:xfrm>
          <a:off x="2084298" y="4260767"/>
          <a:ext cx="277064" cy="238794"/>
        </a:xfrm>
        <a:prstGeom prst="hexagon">
          <a:avLst>
            <a:gd name="adj" fmla="val 25000"/>
            <a:gd name="vf" fmla="val 115470"/>
          </a:avLst>
        </a:prstGeom>
        <a:solidFill>
          <a:srgbClr val="F58328"/>
        </a:solidFill>
        <a:ln w="25400" cap="flat" cmpd="sng" algn="ctr">
          <a:solidFill>
            <a:srgbClr val="F58328"/>
          </a:solidFill>
          <a:prstDash val="solid"/>
        </a:ln>
        <a:effectLst/>
      </dsp:spPr>
      <dsp:style>
        <a:lnRef idx="2">
          <a:scrgbClr r="0" g="0" b="0"/>
        </a:lnRef>
        <a:fillRef idx="1">
          <a:scrgbClr r="0" g="0" b="0"/>
        </a:fillRef>
        <a:effectRef idx="0">
          <a:scrgbClr r="0" g="0" b="0"/>
        </a:effectRef>
        <a:fontRef idx="minor"/>
      </dsp:style>
    </dsp:sp>
    <dsp:sp modelId="{A1E771C6-A520-46D0-A10F-AEE6C2B6C2FF}">
      <dsp:nvSpPr>
        <dsp:cNvPr id="0" name=""/>
        <dsp:cNvSpPr/>
      </dsp:nvSpPr>
      <dsp:spPr>
        <a:xfrm>
          <a:off x="0" y="2242069"/>
          <a:ext cx="2366415" cy="2040263"/>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FA330C-6E93-4D28-ACAC-A61F2AB2D45B}">
      <dsp:nvSpPr>
        <dsp:cNvPr id="0" name=""/>
        <dsp:cNvSpPr/>
      </dsp:nvSpPr>
      <dsp:spPr>
        <a:xfrm>
          <a:off x="1619648" y="3959276"/>
          <a:ext cx="277064" cy="238794"/>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sp>
    <dsp:sp modelId="{D493AC07-7880-4AE0-B286-FDACDBB44900}">
      <dsp:nvSpPr>
        <dsp:cNvPr id="0" name=""/>
        <dsp:cNvSpPr/>
      </dsp:nvSpPr>
      <dsp:spPr>
        <a:xfrm>
          <a:off x="4038907" y="2239909"/>
          <a:ext cx="2366415" cy="2040263"/>
        </a:xfrm>
        <a:prstGeom prst="hexagon">
          <a:avLst>
            <a:gd name="adj" fmla="val 25000"/>
            <a:gd name="vf" fmla="val 115470"/>
          </a:avLst>
        </a:prstGeom>
        <a:solidFill>
          <a:srgbClr val="B9D532"/>
        </a:solidFill>
        <a:ln w="38100" cap="flat" cmpd="sng" algn="ctr">
          <a:solidFill>
            <a:srgbClr val="26226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Georgia" panose="02040502050405020303" pitchFamily="18" charset="0"/>
              <a:cs typeface="Calibri" pitchFamily="34" charset="0"/>
            </a:rPr>
            <a:t>Community Services</a:t>
          </a:r>
        </a:p>
      </dsp:txBody>
      <dsp:txXfrm>
        <a:off x="4406130" y="2556520"/>
        <a:ext cx="1631969" cy="1407041"/>
      </dsp:txXfrm>
    </dsp:sp>
    <dsp:sp modelId="{557D0449-5334-4415-B1CD-C00D55ABEB2F}">
      <dsp:nvSpPr>
        <dsp:cNvPr id="0" name=""/>
        <dsp:cNvSpPr/>
      </dsp:nvSpPr>
      <dsp:spPr>
        <a:xfrm>
          <a:off x="5656660" y="4008496"/>
          <a:ext cx="277064" cy="238794"/>
        </a:xfrm>
        <a:prstGeom prst="hexagon">
          <a:avLst>
            <a:gd name="adj" fmla="val 25000"/>
            <a:gd name="vf" fmla="val 115470"/>
          </a:avLst>
        </a:prstGeom>
        <a:solidFill>
          <a:srgbClr val="B9D532"/>
        </a:solidFill>
        <a:ln w="25400" cap="flat" cmpd="sng" algn="ctr">
          <a:solidFill>
            <a:srgbClr val="B9D532"/>
          </a:solidFill>
          <a:prstDash val="solid"/>
        </a:ln>
        <a:effectLst/>
      </dsp:spPr>
      <dsp:style>
        <a:lnRef idx="2">
          <a:scrgbClr r="0" g="0" b="0"/>
        </a:lnRef>
        <a:fillRef idx="1">
          <a:scrgbClr r="0" g="0" b="0"/>
        </a:fillRef>
        <a:effectRef idx="0">
          <a:scrgbClr r="0" g="0" b="0"/>
        </a:effectRef>
        <a:fontRef idx="minor"/>
      </dsp:style>
    </dsp:sp>
    <dsp:sp modelId="{B37D64B9-72E4-4420-961B-621656ECAE50}">
      <dsp:nvSpPr>
        <dsp:cNvPr id="0" name=""/>
        <dsp:cNvSpPr/>
      </dsp:nvSpPr>
      <dsp:spPr>
        <a:xfrm>
          <a:off x="6054993" y="3360032"/>
          <a:ext cx="2366415" cy="2040263"/>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2E4B0720-4521-49C1-996A-57D7AC1E9067}">
      <dsp:nvSpPr>
        <dsp:cNvPr id="0" name=""/>
        <dsp:cNvSpPr/>
      </dsp:nvSpPr>
      <dsp:spPr>
        <a:xfrm>
          <a:off x="6116469" y="4260767"/>
          <a:ext cx="277064" cy="238794"/>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sp>
    <dsp:sp modelId="{FF08D27F-2DBE-48B1-A0D1-0AA5C7775FB3}">
      <dsp:nvSpPr>
        <dsp:cNvPr id="0" name=""/>
        <dsp:cNvSpPr/>
      </dsp:nvSpPr>
      <dsp:spPr>
        <a:xfrm>
          <a:off x="2022822" y="1124637"/>
          <a:ext cx="2366415" cy="2040263"/>
        </a:xfrm>
        <a:prstGeom prst="hexagon">
          <a:avLst>
            <a:gd name="adj" fmla="val 25000"/>
            <a:gd name="vf" fmla="val 115470"/>
          </a:avLst>
        </a:prstGeom>
        <a:solidFill>
          <a:srgbClr val="9F1F63"/>
        </a:solidFill>
        <a:ln w="38100" cap="flat" cmpd="sng" algn="ctr">
          <a:solidFill>
            <a:srgbClr val="039B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Georgia" panose="02040502050405020303" pitchFamily="18" charset="0"/>
              <a:cs typeface="Calibri" pitchFamily="34" charset="0"/>
            </a:rPr>
            <a:t>Behavioral Health</a:t>
          </a:r>
        </a:p>
      </dsp:txBody>
      <dsp:txXfrm>
        <a:off x="2390045" y="1441248"/>
        <a:ext cx="1631969" cy="1407041"/>
      </dsp:txXfrm>
    </dsp:sp>
    <dsp:sp modelId="{E361DFC4-178E-4185-9CA2-15D3FBFEF4CC}">
      <dsp:nvSpPr>
        <dsp:cNvPr id="0" name=""/>
        <dsp:cNvSpPr/>
      </dsp:nvSpPr>
      <dsp:spPr>
        <a:xfrm>
          <a:off x="3627100" y="1168838"/>
          <a:ext cx="277064" cy="238794"/>
        </a:xfrm>
        <a:prstGeom prst="hexagon">
          <a:avLst>
            <a:gd name="adj" fmla="val 25000"/>
            <a:gd name="vf" fmla="val 115470"/>
          </a:avLst>
        </a:prstGeom>
        <a:solidFill>
          <a:srgbClr val="9F1F63"/>
        </a:solidFill>
        <a:ln w="25400" cap="flat" cmpd="sng" algn="ctr">
          <a:solidFill>
            <a:srgbClr val="9F1F63"/>
          </a:solidFill>
          <a:prstDash val="solid"/>
        </a:ln>
        <a:effectLst/>
      </dsp:spPr>
      <dsp:style>
        <a:lnRef idx="2">
          <a:scrgbClr r="0" g="0" b="0"/>
        </a:lnRef>
        <a:fillRef idx="1">
          <a:scrgbClr r="0" g="0" b="0"/>
        </a:fillRef>
        <a:effectRef idx="0">
          <a:scrgbClr r="0" g="0" b="0"/>
        </a:effectRef>
        <a:fontRef idx="minor"/>
      </dsp:style>
    </dsp:sp>
    <dsp:sp modelId="{D127D664-34B5-43DF-BAF2-F1EA06A37721}">
      <dsp:nvSpPr>
        <dsp:cNvPr id="0" name=""/>
        <dsp:cNvSpPr/>
      </dsp:nvSpPr>
      <dsp:spPr>
        <a:xfrm>
          <a:off x="4038907" y="9904"/>
          <a:ext cx="2366415" cy="2040263"/>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0B35DBF6-C00A-464A-A7BF-E1DC9C02D8A0}">
      <dsp:nvSpPr>
        <dsp:cNvPr id="0" name=""/>
        <dsp:cNvSpPr/>
      </dsp:nvSpPr>
      <dsp:spPr>
        <a:xfrm>
          <a:off x="4108805" y="905787"/>
          <a:ext cx="277064" cy="238794"/>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4BF3A-1A4F-4C2C-920F-4F0870A49139}">
      <dsp:nvSpPr>
        <dsp:cNvPr id="0" name=""/>
        <dsp:cNvSpPr/>
      </dsp:nvSpPr>
      <dsp:spPr>
        <a:xfrm>
          <a:off x="4644" y="2363205"/>
          <a:ext cx="4885667" cy="2157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0" kern="1200" dirty="0">
              <a:latin typeface="Georgia" panose="02040502050405020303" pitchFamily="18" charset="0"/>
            </a:rPr>
            <a:t>Interorganizational Knowledge</a:t>
          </a:r>
          <a:endParaRPr lang="en-US" sz="3900" kern="1200" dirty="0">
            <a:latin typeface="Georgia" panose="02040502050405020303" pitchFamily="18" charset="0"/>
          </a:endParaRPr>
        </a:p>
      </dsp:txBody>
      <dsp:txXfrm>
        <a:off x="67834" y="2426395"/>
        <a:ext cx="4759287" cy="2031078"/>
      </dsp:txXfrm>
    </dsp:sp>
    <dsp:sp modelId="{7D7551A0-F733-4EF5-A8E7-C97791578ACC}">
      <dsp:nvSpPr>
        <dsp:cNvPr id="0" name=""/>
        <dsp:cNvSpPr/>
      </dsp:nvSpPr>
      <dsp:spPr>
        <a:xfrm>
          <a:off x="4644" y="1828"/>
          <a:ext cx="2344370" cy="2157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eorgia" panose="02040502050405020303" pitchFamily="18" charset="0"/>
            </a:rPr>
            <a:t>Maintenance</a:t>
          </a:r>
        </a:p>
      </dsp:txBody>
      <dsp:txXfrm>
        <a:off x="67834" y="65018"/>
        <a:ext cx="2217990" cy="2031078"/>
      </dsp:txXfrm>
    </dsp:sp>
    <dsp:sp modelId="{67EB13F7-9B17-4C9D-B01B-D8788A3EA114}">
      <dsp:nvSpPr>
        <dsp:cNvPr id="0" name=""/>
        <dsp:cNvSpPr/>
      </dsp:nvSpPr>
      <dsp:spPr>
        <a:xfrm>
          <a:off x="2545941" y="1828"/>
          <a:ext cx="2344370" cy="215745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eorgia" panose="02040502050405020303" pitchFamily="18" charset="0"/>
            </a:rPr>
            <a:t>Preparation</a:t>
          </a:r>
          <a:r>
            <a:rPr lang="en-US" sz="2700" kern="1200" dirty="0"/>
            <a:t> </a:t>
          </a:r>
        </a:p>
      </dsp:txBody>
      <dsp:txXfrm>
        <a:off x="2609131" y="65018"/>
        <a:ext cx="2217990" cy="2031078"/>
      </dsp:txXfrm>
    </dsp:sp>
    <dsp:sp modelId="{DF5A327E-2E89-4E80-B0C0-A1DF10A85567}">
      <dsp:nvSpPr>
        <dsp:cNvPr id="0" name=""/>
        <dsp:cNvSpPr/>
      </dsp:nvSpPr>
      <dsp:spPr>
        <a:xfrm>
          <a:off x="5284165" y="2363205"/>
          <a:ext cx="2344370" cy="2157458"/>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Georgia" panose="02040502050405020303" pitchFamily="18" charset="0"/>
            </a:rPr>
            <a:t>Value</a:t>
          </a:r>
          <a:r>
            <a:rPr lang="en-US" sz="3900" kern="1200" dirty="0"/>
            <a:t> </a:t>
          </a:r>
        </a:p>
      </dsp:txBody>
      <dsp:txXfrm>
        <a:off x="5347355" y="2426395"/>
        <a:ext cx="2217990" cy="2031078"/>
      </dsp:txXfrm>
    </dsp:sp>
    <dsp:sp modelId="{EB5CEACC-C015-40EB-AAD6-02A2D8A968AD}">
      <dsp:nvSpPr>
        <dsp:cNvPr id="0" name=""/>
        <dsp:cNvSpPr/>
      </dsp:nvSpPr>
      <dsp:spPr>
        <a:xfrm>
          <a:off x="5284165" y="1828"/>
          <a:ext cx="2344370" cy="215745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eorgia" panose="02040502050405020303" pitchFamily="18" charset="0"/>
            </a:rPr>
            <a:t>Innovation</a:t>
          </a:r>
        </a:p>
      </dsp:txBody>
      <dsp:txXfrm>
        <a:off x="5347355" y="65018"/>
        <a:ext cx="2217990" cy="2031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8DF76-0F8B-4F7A-AF30-4CDC3C27011F}">
      <dsp:nvSpPr>
        <dsp:cNvPr id="0" name=""/>
        <dsp:cNvSpPr/>
      </dsp:nvSpPr>
      <dsp:spPr>
        <a:xfrm>
          <a:off x="1769" y="396655"/>
          <a:ext cx="1725568" cy="69022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Georgia" panose="02040502050405020303" pitchFamily="18" charset="0"/>
            </a:rPr>
            <a:t>Referral service </a:t>
          </a:r>
          <a:endParaRPr lang="en-US" sz="1600" kern="1200" dirty="0">
            <a:latin typeface="Georgia" panose="02040502050405020303" pitchFamily="18" charset="0"/>
          </a:endParaRPr>
        </a:p>
      </dsp:txBody>
      <dsp:txXfrm>
        <a:off x="1769" y="396655"/>
        <a:ext cx="1725568" cy="690227"/>
      </dsp:txXfrm>
    </dsp:sp>
    <dsp:sp modelId="{FEB13E60-AED0-4068-B84A-9B51CAB8A45E}">
      <dsp:nvSpPr>
        <dsp:cNvPr id="0" name=""/>
        <dsp:cNvSpPr/>
      </dsp:nvSpPr>
      <dsp:spPr>
        <a:xfrm>
          <a:off x="1769" y="1086883"/>
          <a:ext cx="1725568"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Linking to services, sharing some information </a:t>
          </a:r>
        </a:p>
      </dsp:txBody>
      <dsp:txXfrm>
        <a:off x="1769" y="1086883"/>
        <a:ext cx="1725568" cy="2854800"/>
      </dsp:txXfrm>
    </dsp:sp>
    <dsp:sp modelId="{0FBCD118-4B7F-435D-BC22-A94165DD8787}">
      <dsp:nvSpPr>
        <dsp:cNvPr id="0" name=""/>
        <dsp:cNvSpPr/>
      </dsp:nvSpPr>
      <dsp:spPr>
        <a:xfrm>
          <a:off x="1968917" y="396655"/>
          <a:ext cx="1725568" cy="69022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Coordinated service</a:t>
          </a:r>
        </a:p>
      </dsp:txBody>
      <dsp:txXfrm>
        <a:off x="1968917" y="396655"/>
        <a:ext cx="1725568" cy="690227"/>
      </dsp:txXfrm>
    </dsp:sp>
    <dsp:sp modelId="{455B3DBD-A822-42E6-B811-B9D93995555D}">
      <dsp:nvSpPr>
        <dsp:cNvPr id="0" name=""/>
        <dsp:cNvSpPr/>
      </dsp:nvSpPr>
      <dsp:spPr>
        <a:xfrm>
          <a:off x="1968917" y="1086883"/>
          <a:ext cx="1725568" cy="28548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Shared clients, some shared service delivery, feedback loop </a:t>
          </a:r>
        </a:p>
      </dsp:txBody>
      <dsp:txXfrm>
        <a:off x="1968917" y="1086883"/>
        <a:ext cx="1725568" cy="2854800"/>
      </dsp:txXfrm>
    </dsp:sp>
    <dsp:sp modelId="{61669B6C-2CD0-4077-9519-91DED5311578}">
      <dsp:nvSpPr>
        <dsp:cNvPr id="0" name=""/>
        <dsp:cNvSpPr/>
      </dsp:nvSpPr>
      <dsp:spPr>
        <a:xfrm>
          <a:off x="3936065" y="396655"/>
          <a:ext cx="1725568" cy="69022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Joint Service </a:t>
          </a:r>
        </a:p>
      </dsp:txBody>
      <dsp:txXfrm>
        <a:off x="3936065" y="396655"/>
        <a:ext cx="1725568" cy="690227"/>
      </dsp:txXfrm>
    </dsp:sp>
    <dsp:sp modelId="{383CC83F-57FB-41F3-A0F1-F5B3067A295A}">
      <dsp:nvSpPr>
        <dsp:cNvPr id="0" name=""/>
        <dsp:cNvSpPr/>
      </dsp:nvSpPr>
      <dsp:spPr>
        <a:xfrm>
          <a:off x="3936065" y="1086883"/>
          <a:ext cx="1725568" cy="28548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Georgia" panose="02040502050405020303" pitchFamily="18" charset="0"/>
            </a:rPr>
            <a:t>Integrated supports for clients, join staff and/or co-located, shared client information   </a:t>
          </a:r>
        </a:p>
      </dsp:txBody>
      <dsp:txXfrm>
        <a:off x="3936065" y="1086883"/>
        <a:ext cx="1725568"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44B45-93B9-425D-9B3F-8ADDE6213B81}">
      <dsp:nvSpPr>
        <dsp:cNvPr id="0" name=""/>
        <dsp:cNvSpPr/>
      </dsp:nvSpPr>
      <dsp:spPr>
        <a:xfrm>
          <a:off x="744" y="0"/>
          <a:ext cx="461736" cy="46173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0BE55-FA19-4817-8796-696232B785E7}">
      <dsp:nvSpPr>
        <dsp:cNvPr id="0" name=""/>
        <dsp:cNvSpPr/>
      </dsp:nvSpPr>
      <dsp:spPr>
        <a:xfrm>
          <a:off x="46917" y="46173"/>
          <a:ext cx="369389" cy="369389"/>
        </a:xfrm>
        <a:prstGeom prst="chord">
          <a:avLst>
            <a:gd name="adj1" fmla="val 1168272"/>
            <a:gd name="adj2" fmla="val 9631728"/>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D890F-3CD5-4342-966C-CC57670A55AA}">
      <dsp:nvSpPr>
        <dsp:cNvPr id="0" name=""/>
        <dsp:cNvSpPr/>
      </dsp:nvSpPr>
      <dsp:spPr>
        <a:xfrm>
          <a:off x="558675" y="0"/>
          <a:ext cx="1365969" cy="46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l" defTabSz="622300">
            <a:lnSpc>
              <a:spcPct val="90000"/>
            </a:lnSpc>
            <a:spcBef>
              <a:spcPct val="0"/>
            </a:spcBef>
            <a:spcAft>
              <a:spcPct val="35000"/>
            </a:spcAft>
            <a:buNone/>
          </a:pPr>
          <a:r>
            <a:rPr lang="en-US" sz="1400" kern="1200" dirty="0">
              <a:latin typeface="Georgia" panose="02040502050405020303" pitchFamily="18" charset="0"/>
            </a:rPr>
            <a:t>Individual  Sources/Grants</a:t>
          </a:r>
        </a:p>
      </dsp:txBody>
      <dsp:txXfrm>
        <a:off x="558675" y="0"/>
        <a:ext cx="1365969" cy="461736"/>
      </dsp:txXfrm>
    </dsp:sp>
    <dsp:sp modelId="{529141FB-39DF-4EFF-A4D0-0722ED6C8855}">
      <dsp:nvSpPr>
        <dsp:cNvPr id="0" name=""/>
        <dsp:cNvSpPr/>
      </dsp:nvSpPr>
      <dsp:spPr>
        <a:xfrm>
          <a:off x="2020840" y="0"/>
          <a:ext cx="461736" cy="46173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9E79D-4DFE-4F0C-9CA0-E29BD8BAA85D}">
      <dsp:nvSpPr>
        <dsp:cNvPr id="0" name=""/>
        <dsp:cNvSpPr/>
      </dsp:nvSpPr>
      <dsp:spPr>
        <a:xfrm>
          <a:off x="2067014" y="46173"/>
          <a:ext cx="369389" cy="369389"/>
        </a:xfrm>
        <a:prstGeom prst="chord">
          <a:avLst>
            <a:gd name="adj1" fmla="val 20431728"/>
            <a:gd name="adj2" fmla="val 11968272"/>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F237B-523B-4626-800C-6D696833DD0C}">
      <dsp:nvSpPr>
        <dsp:cNvPr id="0" name=""/>
        <dsp:cNvSpPr/>
      </dsp:nvSpPr>
      <dsp:spPr>
        <a:xfrm>
          <a:off x="2578771" y="0"/>
          <a:ext cx="1365969" cy="46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l" defTabSz="622300">
            <a:lnSpc>
              <a:spcPct val="90000"/>
            </a:lnSpc>
            <a:spcBef>
              <a:spcPct val="0"/>
            </a:spcBef>
            <a:spcAft>
              <a:spcPct val="35000"/>
            </a:spcAft>
            <a:buNone/>
          </a:pPr>
          <a:r>
            <a:rPr lang="en-US" sz="1400" kern="1200" dirty="0">
              <a:latin typeface="Georgia" panose="02040502050405020303" pitchFamily="18" charset="0"/>
            </a:rPr>
            <a:t>Service Contracts </a:t>
          </a:r>
        </a:p>
      </dsp:txBody>
      <dsp:txXfrm>
        <a:off x="2578771" y="0"/>
        <a:ext cx="1365969" cy="461736"/>
      </dsp:txXfrm>
    </dsp:sp>
    <dsp:sp modelId="{04A88F6C-3087-459C-8954-DAE29D4145A0}">
      <dsp:nvSpPr>
        <dsp:cNvPr id="0" name=""/>
        <dsp:cNvSpPr/>
      </dsp:nvSpPr>
      <dsp:spPr>
        <a:xfrm>
          <a:off x="4040936" y="0"/>
          <a:ext cx="461736" cy="46173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B48E9-1A77-4821-B9A4-86734796AC19}">
      <dsp:nvSpPr>
        <dsp:cNvPr id="0" name=""/>
        <dsp:cNvSpPr/>
      </dsp:nvSpPr>
      <dsp:spPr>
        <a:xfrm>
          <a:off x="4087110" y="46173"/>
          <a:ext cx="369389" cy="369389"/>
        </a:xfrm>
        <a:prstGeom prst="chord">
          <a:avLst>
            <a:gd name="adj1" fmla="val 16200000"/>
            <a:gd name="adj2" fmla="val 162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BF4ED-93D8-4237-B015-131FCB5DE8F1}">
      <dsp:nvSpPr>
        <dsp:cNvPr id="0" name=""/>
        <dsp:cNvSpPr/>
      </dsp:nvSpPr>
      <dsp:spPr>
        <a:xfrm>
          <a:off x="4598867" y="0"/>
          <a:ext cx="1365969" cy="46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l" defTabSz="622300">
            <a:lnSpc>
              <a:spcPct val="90000"/>
            </a:lnSpc>
            <a:spcBef>
              <a:spcPct val="0"/>
            </a:spcBef>
            <a:spcAft>
              <a:spcPct val="35000"/>
            </a:spcAft>
            <a:buNone/>
          </a:pPr>
          <a:r>
            <a:rPr lang="en-US" sz="1400" kern="1200" dirty="0">
              <a:latin typeface="Georgia" panose="02040502050405020303" pitchFamily="18" charset="0"/>
            </a:rPr>
            <a:t>Outcomes-Based</a:t>
          </a:r>
        </a:p>
      </dsp:txBody>
      <dsp:txXfrm>
        <a:off x="4598867" y="0"/>
        <a:ext cx="1365969" cy="461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8C6E1-0A9F-4534-9873-937B1FF0E95B}">
      <dsp:nvSpPr>
        <dsp:cNvPr id="0" name=""/>
        <dsp:cNvSpPr/>
      </dsp:nvSpPr>
      <dsp:spPr>
        <a:xfrm>
          <a:off x="4471796" y="1095508"/>
          <a:ext cx="3620849" cy="362084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0" i="0" kern="1200" baseline="0" dirty="0">
              <a:latin typeface="Georgia" panose="02040502050405020303" pitchFamily="18" charset="0"/>
            </a:rPr>
            <a:t>Identify what you are starting/ continuing</a:t>
          </a:r>
          <a:endParaRPr lang="en-US" sz="2900" kern="1200" dirty="0">
            <a:latin typeface="Georgia" panose="02040502050405020303" pitchFamily="18" charset="0"/>
          </a:endParaRPr>
        </a:p>
      </dsp:txBody>
      <dsp:txXfrm>
        <a:off x="5199748" y="1943675"/>
        <a:ext cx="2164945" cy="1861191"/>
      </dsp:txXfrm>
    </dsp:sp>
    <dsp:sp modelId="{2752907E-4323-4F16-9435-21E909BF8F35}">
      <dsp:nvSpPr>
        <dsp:cNvPr id="0" name=""/>
        <dsp:cNvSpPr/>
      </dsp:nvSpPr>
      <dsp:spPr>
        <a:xfrm>
          <a:off x="1599879" y="3377215"/>
          <a:ext cx="2902410" cy="20653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latin typeface="Georgia" panose="02040502050405020303" pitchFamily="18" charset="0"/>
            </a:rPr>
            <a:t>Future scale</a:t>
          </a:r>
          <a:endParaRPr lang="en-US" sz="1800" kern="1200" dirty="0">
            <a:latin typeface="Georgia" panose="02040502050405020303" pitchFamily="18" charset="0"/>
          </a:endParaRPr>
        </a:p>
        <a:p>
          <a:pPr marL="171450" lvl="1" indent="-171450" algn="l" defTabSz="800100">
            <a:lnSpc>
              <a:spcPct val="90000"/>
            </a:lnSpc>
            <a:spcBef>
              <a:spcPct val="0"/>
            </a:spcBef>
            <a:spcAft>
              <a:spcPct val="15000"/>
            </a:spcAft>
            <a:buChar char="•"/>
          </a:pPr>
          <a:r>
            <a:rPr lang="en-US" sz="1800" b="0" i="0" kern="1200" dirty="0">
              <a:latin typeface="Georgia" panose="02040502050405020303" pitchFamily="18" charset="0"/>
            </a:rPr>
            <a:t>Future scope</a:t>
          </a:r>
          <a:endParaRPr lang="en-US" sz="1800" kern="1200" dirty="0">
            <a:latin typeface="Georgia" panose="02040502050405020303" pitchFamily="18" charset="0"/>
          </a:endParaRPr>
        </a:p>
        <a:p>
          <a:pPr marL="171450" lvl="1" indent="-171450" algn="l" defTabSz="800100">
            <a:lnSpc>
              <a:spcPct val="90000"/>
            </a:lnSpc>
            <a:spcBef>
              <a:spcPct val="0"/>
            </a:spcBef>
            <a:spcAft>
              <a:spcPct val="15000"/>
            </a:spcAft>
            <a:buChar char="•"/>
          </a:pPr>
          <a:r>
            <a:rPr lang="en-US" sz="1800" b="0" i="0" kern="1200" dirty="0">
              <a:latin typeface="Georgia" panose="02040502050405020303" pitchFamily="18" charset="0"/>
            </a:rPr>
            <a:t>Projected costs/actuals </a:t>
          </a:r>
          <a:endParaRPr lang="en-US" sz="1800" kern="1200" dirty="0">
            <a:latin typeface="Georgia" panose="02040502050405020303" pitchFamily="18" charset="0"/>
          </a:endParaRPr>
        </a:p>
        <a:p>
          <a:pPr marL="171450" lvl="1" indent="-171450" algn="l" defTabSz="800100">
            <a:lnSpc>
              <a:spcPct val="90000"/>
            </a:lnSpc>
            <a:spcBef>
              <a:spcPct val="0"/>
            </a:spcBef>
            <a:spcAft>
              <a:spcPct val="15000"/>
            </a:spcAft>
            <a:buChar char="•"/>
          </a:pPr>
          <a:r>
            <a:rPr lang="en-US" sz="1800" b="0" i="0" kern="1200" dirty="0">
              <a:latin typeface="Georgia" panose="02040502050405020303" pitchFamily="18" charset="0"/>
            </a:rPr>
            <a:t>Current resources </a:t>
          </a:r>
          <a:endParaRPr lang="en-US" sz="1800" kern="1200" dirty="0">
            <a:latin typeface="Georgia" panose="02040502050405020303" pitchFamily="18" charset="0"/>
          </a:endParaRPr>
        </a:p>
        <a:p>
          <a:pPr marL="171450" lvl="1" indent="-171450" algn="l" defTabSz="800100">
            <a:lnSpc>
              <a:spcPct val="90000"/>
            </a:lnSpc>
            <a:spcBef>
              <a:spcPct val="0"/>
            </a:spcBef>
            <a:spcAft>
              <a:spcPct val="15000"/>
            </a:spcAft>
            <a:buChar char="•"/>
          </a:pPr>
          <a:r>
            <a:rPr lang="en-US" sz="1800" b="0" i="0" kern="1200" dirty="0">
              <a:latin typeface="Georgia" panose="02040502050405020303" pitchFamily="18" charset="0"/>
            </a:rPr>
            <a:t>Barriers </a:t>
          </a:r>
          <a:endParaRPr lang="en-US" sz="1800" kern="1200" dirty="0">
            <a:latin typeface="Georgia" panose="02040502050405020303" pitchFamily="18" charset="0"/>
          </a:endParaRPr>
        </a:p>
        <a:p>
          <a:pPr marL="171450" lvl="1" indent="-171450" algn="l" defTabSz="800100">
            <a:lnSpc>
              <a:spcPct val="90000"/>
            </a:lnSpc>
            <a:spcBef>
              <a:spcPct val="0"/>
            </a:spcBef>
            <a:spcAft>
              <a:spcPct val="15000"/>
            </a:spcAft>
            <a:buChar char="•"/>
          </a:pPr>
          <a:r>
            <a:rPr lang="en-US" sz="1800" b="0" i="0" kern="1200" dirty="0">
              <a:latin typeface="Georgia" panose="02040502050405020303" pitchFamily="18" charset="0"/>
            </a:rPr>
            <a:t>Goals</a:t>
          </a:r>
          <a:endParaRPr lang="en-US" sz="1800" kern="1200" dirty="0">
            <a:latin typeface="Georgia" panose="02040502050405020303" pitchFamily="18" charset="0"/>
          </a:endParaRPr>
        </a:p>
      </dsp:txBody>
      <dsp:txXfrm>
        <a:off x="1660372" y="3437708"/>
        <a:ext cx="2781424" cy="1944408"/>
      </dsp:txXfrm>
    </dsp:sp>
    <dsp:sp modelId="{40619C42-9EA7-464C-A26C-845DA17750D9}">
      <dsp:nvSpPr>
        <dsp:cNvPr id="0" name=""/>
        <dsp:cNvSpPr/>
      </dsp:nvSpPr>
      <dsp:spPr>
        <a:xfrm>
          <a:off x="4246690" y="679116"/>
          <a:ext cx="4453644" cy="4453644"/>
        </a:xfrm>
        <a:prstGeom prst="circularArrow">
          <a:avLst>
            <a:gd name="adj1" fmla="val 4878"/>
            <a:gd name="adj2" fmla="val 312630"/>
            <a:gd name="adj3" fmla="val 3286934"/>
            <a:gd name="adj4" fmla="val 1503557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BC3A0-3EC6-4382-9C9E-F463628280A0}">
      <dsp:nvSpPr>
        <dsp:cNvPr id="0" name=""/>
        <dsp:cNvSpPr/>
      </dsp:nvSpPr>
      <dsp:spPr>
        <a:xfrm>
          <a:off x="1727" y="0"/>
          <a:ext cx="2688282" cy="37626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0" i="0" kern="1200" baseline="0" dirty="0">
              <a:latin typeface="Georgia" panose="02040502050405020303" pitchFamily="18" charset="0"/>
            </a:rPr>
            <a:t>Start early</a:t>
          </a:r>
          <a:endParaRPr lang="en-US" sz="3700" kern="1200" dirty="0">
            <a:latin typeface="Georgia" panose="02040502050405020303" pitchFamily="18" charset="0"/>
          </a:endParaRPr>
        </a:p>
      </dsp:txBody>
      <dsp:txXfrm>
        <a:off x="1727" y="1505057"/>
        <a:ext cx="2688282" cy="1505058"/>
      </dsp:txXfrm>
    </dsp:sp>
    <dsp:sp modelId="{2B71993F-F24A-4172-9B2E-0C9F953C0C87}">
      <dsp:nvSpPr>
        <dsp:cNvPr id="0" name=""/>
        <dsp:cNvSpPr/>
      </dsp:nvSpPr>
      <dsp:spPr>
        <a:xfrm>
          <a:off x="719388" y="225758"/>
          <a:ext cx="1252960" cy="1252960"/>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61C2D-CEFC-4D74-A350-7CBA404382E0}">
      <dsp:nvSpPr>
        <dsp:cNvPr id="0" name=""/>
        <dsp:cNvSpPr/>
      </dsp:nvSpPr>
      <dsp:spPr>
        <a:xfrm>
          <a:off x="2770658" y="0"/>
          <a:ext cx="2688282" cy="37626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0" i="0" kern="1200" baseline="0" dirty="0">
              <a:latin typeface="Georgia" panose="02040502050405020303" pitchFamily="18" charset="0"/>
            </a:rPr>
            <a:t>Strategic</a:t>
          </a:r>
          <a:endParaRPr lang="en-US" sz="3700" kern="1200" dirty="0">
            <a:latin typeface="Georgia" panose="02040502050405020303" pitchFamily="18" charset="0"/>
          </a:endParaRPr>
        </a:p>
      </dsp:txBody>
      <dsp:txXfrm>
        <a:off x="2770658" y="1505057"/>
        <a:ext cx="2688282" cy="1505058"/>
      </dsp:txXfrm>
    </dsp:sp>
    <dsp:sp modelId="{4BFBB90A-90C4-4EC7-A5F8-30C7B43EA350}">
      <dsp:nvSpPr>
        <dsp:cNvPr id="0" name=""/>
        <dsp:cNvSpPr/>
      </dsp:nvSpPr>
      <dsp:spPr>
        <a:xfrm>
          <a:off x="3488319" y="225758"/>
          <a:ext cx="1252960" cy="1252960"/>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716AC-4361-42B1-8591-7C1DB02C3576}">
      <dsp:nvSpPr>
        <dsp:cNvPr id="0" name=""/>
        <dsp:cNvSpPr/>
      </dsp:nvSpPr>
      <dsp:spPr>
        <a:xfrm>
          <a:off x="5539589" y="0"/>
          <a:ext cx="2688282" cy="37626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0" i="0" kern="1200" baseline="0" dirty="0">
              <a:latin typeface="Georgia" panose="02040502050405020303" pitchFamily="18" charset="0"/>
            </a:rPr>
            <a:t>Specific</a:t>
          </a:r>
          <a:endParaRPr lang="en-US" sz="3700" kern="1200" dirty="0">
            <a:latin typeface="Georgia" panose="02040502050405020303" pitchFamily="18" charset="0"/>
          </a:endParaRPr>
        </a:p>
      </dsp:txBody>
      <dsp:txXfrm>
        <a:off x="5539589" y="1505057"/>
        <a:ext cx="2688282" cy="1505058"/>
      </dsp:txXfrm>
    </dsp:sp>
    <dsp:sp modelId="{589756DB-81B2-464F-9C6E-995A0871BAF0}">
      <dsp:nvSpPr>
        <dsp:cNvPr id="0" name=""/>
        <dsp:cNvSpPr/>
      </dsp:nvSpPr>
      <dsp:spPr>
        <a:xfrm>
          <a:off x="6257250" y="225758"/>
          <a:ext cx="1252960" cy="1252960"/>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288F0-E5F6-4123-BBF3-58E33850A575}">
      <dsp:nvSpPr>
        <dsp:cNvPr id="0" name=""/>
        <dsp:cNvSpPr/>
      </dsp:nvSpPr>
      <dsp:spPr>
        <a:xfrm>
          <a:off x="329183" y="3010116"/>
          <a:ext cx="7571232" cy="564396"/>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675E3-6153-4EBB-9F49-411E928C4354}">
      <dsp:nvSpPr>
        <dsp:cNvPr id="0" name=""/>
        <dsp:cNvSpPr/>
      </dsp:nvSpPr>
      <dsp:spPr>
        <a:xfrm>
          <a:off x="2821951" y="1037920"/>
          <a:ext cx="2585695" cy="258569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eorgia" panose="02040502050405020303" pitchFamily="18" charset="0"/>
            </a:rPr>
            <a:t>Sustaining partnership </a:t>
          </a:r>
        </a:p>
      </dsp:txBody>
      <dsp:txXfrm>
        <a:off x="3200617" y="1416586"/>
        <a:ext cx="1828363" cy="1828363"/>
      </dsp:txXfrm>
    </dsp:sp>
    <dsp:sp modelId="{CB5BA89D-6CC5-416E-A176-40E27F9E04AE}">
      <dsp:nvSpPr>
        <dsp:cNvPr id="0" name=""/>
        <dsp:cNvSpPr/>
      </dsp:nvSpPr>
      <dsp:spPr>
        <a:xfrm>
          <a:off x="3468375" y="461"/>
          <a:ext cx="1292847" cy="129284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Georgia" panose="02040502050405020303" pitchFamily="18" charset="0"/>
            </a:rPr>
            <a:t>Organizational capacity </a:t>
          </a:r>
        </a:p>
      </dsp:txBody>
      <dsp:txXfrm>
        <a:off x="3657708" y="189794"/>
        <a:ext cx="914181" cy="914181"/>
      </dsp:txXfrm>
    </dsp:sp>
    <dsp:sp modelId="{8CF72D93-1366-4D6C-AED4-E2E0358612CE}">
      <dsp:nvSpPr>
        <dsp:cNvPr id="0" name=""/>
        <dsp:cNvSpPr/>
      </dsp:nvSpPr>
      <dsp:spPr>
        <a:xfrm>
          <a:off x="5152258" y="1684344"/>
          <a:ext cx="1292847" cy="129284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Georgia" panose="02040502050405020303" pitchFamily="18" charset="0"/>
            </a:rPr>
            <a:t>Programs and services </a:t>
          </a:r>
        </a:p>
      </dsp:txBody>
      <dsp:txXfrm>
        <a:off x="5341591" y="1873677"/>
        <a:ext cx="914181" cy="914181"/>
      </dsp:txXfrm>
    </dsp:sp>
    <dsp:sp modelId="{CEF2F2A5-95CB-4782-8F66-EC5AD8022A28}">
      <dsp:nvSpPr>
        <dsp:cNvPr id="0" name=""/>
        <dsp:cNvSpPr/>
      </dsp:nvSpPr>
      <dsp:spPr>
        <a:xfrm>
          <a:off x="3468375" y="3368226"/>
          <a:ext cx="1292847" cy="129284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Georgia" panose="02040502050405020303" pitchFamily="18" charset="0"/>
            </a:rPr>
            <a:t>Innovation and improvement </a:t>
          </a:r>
        </a:p>
      </dsp:txBody>
      <dsp:txXfrm>
        <a:off x="3657708" y="3557559"/>
        <a:ext cx="914181" cy="914181"/>
      </dsp:txXfrm>
    </dsp:sp>
    <dsp:sp modelId="{C5AEF280-3CC1-4F61-954C-B065CED51145}">
      <dsp:nvSpPr>
        <dsp:cNvPr id="0" name=""/>
        <dsp:cNvSpPr/>
      </dsp:nvSpPr>
      <dsp:spPr>
        <a:xfrm>
          <a:off x="1784493" y="1684344"/>
          <a:ext cx="1292847" cy="1292847"/>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Relationship  management</a:t>
          </a:r>
          <a:endParaRPr lang="en-US" sz="1000" kern="1200" dirty="0">
            <a:latin typeface="Georgia" panose="02040502050405020303" pitchFamily="18" charset="0"/>
          </a:endParaRPr>
        </a:p>
      </dsp:txBody>
      <dsp:txXfrm>
        <a:off x="1973826" y="1873677"/>
        <a:ext cx="914181" cy="9141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A7A0A-5017-4129-A169-F961A8B8DF24}">
      <dsp:nvSpPr>
        <dsp:cNvPr id="0" name=""/>
        <dsp:cNvSpPr/>
      </dsp:nvSpPr>
      <dsp:spPr>
        <a:xfrm>
          <a:off x="674369" y="0"/>
          <a:ext cx="7642860" cy="4754880"/>
        </a:xfrm>
        <a:prstGeom prst="rightArrow">
          <a:avLst/>
        </a:prstGeom>
        <a:solidFill>
          <a:srgbClr val="808DA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C90154E-08DC-49A4-9E15-F706CAF5D49D}">
      <dsp:nvSpPr>
        <dsp:cNvPr id="0" name=""/>
        <dsp:cNvSpPr/>
      </dsp:nvSpPr>
      <dsp:spPr>
        <a:xfrm>
          <a:off x="4248" y="1426464"/>
          <a:ext cx="979599" cy="1901952"/>
        </a:xfrm>
        <a:prstGeom prst="roundRect">
          <a:avLst/>
        </a:prstGeom>
        <a:solidFill>
          <a:srgbClr val="808DA0">
            <a:hueOff val="0"/>
            <a:satOff val="0"/>
            <a:lumOff val="0"/>
            <a:alphaOff val="0"/>
          </a:srgbClr>
        </a:solidFill>
        <a:ln w="2642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Referrals/ Letters of Support</a:t>
          </a:r>
        </a:p>
      </dsp:txBody>
      <dsp:txXfrm>
        <a:off x="52068" y="1474284"/>
        <a:ext cx="883959" cy="1806312"/>
      </dsp:txXfrm>
    </dsp:sp>
    <dsp:sp modelId="{50CB55BD-6139-4453-A6E6-EE6FE83502C0}">
      <dsp:nvSpPr>
        <dsp:cNvPr id="0" name=""/>
        <dsp:cNvSpPr/>
      </dsp:nvSpPr>
      <dsp:spPr>
        <a:xfrm>
          <a:off x="1123463" y="1426464"/>
          <a:ext cx="1268737" cy="1901952"/>
        </a:xfrm>
        <a:prstGeom prst="roundRect">
          <a:avLst/>
        </a:prstGeom>
        <a:solidFill>
          <a:srgbClr val="808DA0">
            <a:hueOff val="-2066229"/>
            <a:satOff val="3092"/>
            <a:lumOff val="-3464"/>
            <a:alphaOff val="0"/>
          </a:srgbClr>
        </a:solidFill>
        <a:ln w="2642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Volunteers</a:t>
          </a:r>
        </a:p>
      </dsp:txBody>
      <dsp:txXfrm>
        <a:off x="1185398" y="1488399"/>
        <a:ext cx="1144867" cy="1778082"/>
      </dsp:txXfrm>
    </dsp:sp>
    <dsp:sp modelId="{0C5736E9-624D-4E65-AE44-31C8494F5420}">
      <dsp:nvSpPr>
        <dsp:cNvPr id="0" name=""/>
        <dsp:cNvSpPr/>
      </dsp:nvSpPr>
      <dsp:spPr>
        <a:xfrm>
          <a:off x="2531816" y="1426464"/>
          <a:ext cx="1140796" cy="1901952"/>
        </a:xfrm>
        <a:prstGeom prst="roundRect">
          <a:avLst/>
        </a:prstGeom>
        <a:solidFill>
          <a:srgbClr val="808DA0">
            <a:hueOff val="-4132458"/>
            <a:satOff val="6183"/>
            <a:lumOff val="-6928"/>
            <a:alphaOff val="0"/>
          </a:srgbClr>
        </a:solidFill>
        <a:ln w="2642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In Kind Donations</a:t>
          </a:r>
        </a:p>
      </dsp:txBody>
      <dsp:txXfrm>
        <a:off x="2587505" y="1482153"/>
        <a:ext cx="1029418" cy="1790574"/>
      </dsp:txXfrm>
    </dsp:sp>
    <dsp:sp modelId="{C733818F-5886-4EEF-BBA2-D322F26ED254}">
      <dsp:nvSpPr>
        <dsp:cNvPr id="0" name=""/>
        <dsp:cNvSpPr/>
      </dsp:nvSpPr>
      <dsp:spPr>
        <a:xfrm>
          <a:off x="3812229" y="1426464"/>
          <a:ext cx="1104298" cy="1901952"/>
        </a:xfrm>
        <a:prstGeom prst="roundRect">
          <a:avLst/>
        </a:prstGeom>
        <a:solidFill>
          <a:srgbClr val="808DA0">
            <a:hueOff val="-6198687"/>
            <a:satOff val="9275"/>
            <a:lumOff val="-10392"/>
            <a:alphaOff val="0"/>
          </a:srgbClr>
        </a:solidFill>
        <a:ln w="2642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Joint Programs</a:t>
          </a:r>
        </a:p>
      </dsp:txBody>
      <dsp:txXfrm>
        <a:off x="3866136" y="1480371"/>
        <a:ext cx="996484" cy="1794138"/>
      </dsp:txXfrm>
    </dsp:sp>
    <dsp:sp modelId="{363EA0D3-667A-4F9C-9567-B07D63BDAE93}">
      <dsp:nvSpPr>
        <dsp:cNvPr id="0" name=""/>
        <dsp:cNvSpPr/>
      </dsp:nvSpPr>
      <dsp:spPr>
        <a:xfrm>
          <a:off x="5056143" y="1426464"/>
          <a:ext cx="1261433" cy="1901952"/>
        </a:xfrm>
        <a:prstGeom prst="roundRect">
          <a:avLst/>
        </a:prstGeom>
        <a:solidFill>
          <a:srgbClr val="808DA0">
            <a:hueOff val="-8264916"/>
            <a:satOff val="12367"/>
            <a:lumOff val="-13855"/>
            <a:alphaOff val="0"/>
          </a:srgbClr>
        </a:solidFill>
        <a:ln w="2642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Committees/ Coalitions</a:t>
          </a:r>
        </a:p>
      </dsp:txBody>
      <dsp:txXfrm>
        <a:off x="5117721" y="1488042"/>
        <a:ext cx="1138277" cy="1778796"/>
      </dsp:txXfrm>
    </dsp:sp>
    <dsp:sp modelId="{DFD30A2C-5015-4872-87FF-E211B536018F}">
      <dsp:nvSpPr>
        <dsp:cNvPr id="0" name=""/>
        <dsp:cNvSpPr/>
      </dsp:nvSpPr>
      <dsp:spPr>
        <a:xfrm>
          <a:off x="6457192" y="1426464"/>
          <a:ext cx="979599" cy="1901952"/>
        </a:xfrm>
        <a:prstGeom prst="roundRect">
          <a:avLst/>
        </a:prstGeom>
        <a:solidFill>
          <a:srgbClr val="808DA0">
            <a:hueOff val="-10331145"/>
            <a:satOff val="15458"/>
            <a:lumOff val="-17319"/>
            <a:alphaOff val="0"/>
          </a:srgbClr>
        </a:solidFill>
        <a:ln w="2642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Events</a:t>
          </a:r>
        </a:p>
      </dsp:txBody>
      <dsp:txXfrm>
        <a:off x="6505012" y="1474284"/>
        <a:ext cx="883959" cy="1806312"/>
      </dsp:txXfrm>
    </dsp:sp>
    <dsp:sp modelId="{75D7F718-1D0E-4432-9BE6-B4622970EAA4}">
      <dsp:nvSpPr>
        <dsp:cNvPr id="0" name=""/>
        <dsp:cNvSpPr/>
      </dsp:nvSpPr>
      <dsp:spPr>
        <a:xfrm>
          <a:off x="7576407" y="1426464"/>
          <a:ext cx="1410944" cy="1901952"/>
        </a:xfrm>
        <a:prstGeom prst="roundRect">
          <a:avLst/>
        </a:prstGeom>
        <a:solidFill>
          <a:srgbClr val="808DA0">
            <a:hueOff val="-12397374"/>
            <a:satOff val="18550"/>
            <a:lumOff val="-20783"/>
            <a:alphaOff val="0"/>
          </a:srgbClr>
        </a:solidFill>
        <a:ln w="2642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Grant Partnerships</a:t>
          </a:r>
        </a:p>
      </dsp:txBody>
      <dsp:txXfrm>
        <a:off x="7645284" y="1495341"/>
        <a:ext cx="1273190" cy="17641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CFBF2-8332-44E0-A02A-A8C75A594BDC}">
      <dsp:nvSpPr>
        <dsp:cNvPr id="0" name=""/>
        <dsp:cNvSpPr/>
      </dsp:nvSpPr>
      <dsp:spPr>
        <a:xfrm>
          <a:off x="2290261" y="421958"/>
          <a:ext cx="3574032" cy="3219056"/>
        </a:xfrm>
        <a:prstGeom prst="hexagon">
          <a:avLst/>
        </a:prstGeom>
        <a:solidFill>
          <a:srgbClr val="039BC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a:latin typeface="Georgia" panose="02040502050405020303" pitchFamily="18" charset="0"/>
              <a:cs typeface="Calibri" pitchFamily="34" charset="0"/>
            </a:rPr>
            <a:t>WHO WE ARE</a:t>
          </a:r>
        </a:p>
      </dsp:txBody>
      <dsp:txXfrm>
        <a:off x="2856352" y="931824"/>
        <a:ext cx="2441850" cy="2199324"/>
      </dsp:txXfrm>
    </dsp:sp>
    <dsp:sp modelId="{F9E4D249-243A-4701-86FA-082BEA4BBEDD}">
      <dsp:nvSpPr>
        <dsp:cNvPr id="0" name=""/>
        <dsp:cNvSpPr/>
      </dsp:nvSpPr>
      <dsp:spPr>
        <a:xfrm rot="12029512">
          <a:off x="1092628" y="904381"/>
          <a:ext cx="1463325" cy="523806"/>
        </a:xfrm>
        <a:prstGeom prst="leftArrow">
          <a:avLst>
            <a:gd name="adj1" fmla="val 60000"/>
            <a:gd name="adj2" fmla="val 50000"/>
          </a:avLst>
        </a:prstGeom>
        <a:solidFill>
          <a:srgbClr val="F0524B"/>
        </a:solidFill>
        <a:ln>
          <a:noFill/>
        </a:ln>
        <a:effectLst/>
      </dsp:spPr>
      <dsp:style>
        <a:lnRef idx="0">
          <a:scrgbClr r="0" g="0" b="0"/>
        </a:lnRef>
        <a:fillRef idx="1">
          <a:scrgbClr r="0" g="0" b="0"/>
        </a:fillRef>
        <a:effectRef idx="0">
          <a:scrgbClr r="0" g="0" b="0"/>
        </a:effectRef>
        <a:fontRef idx="minor">
          <a:schemeClr val="lt1"/>
        </a:fontRef>
      </dsp:style>
    </dsp:sp>
    <dsp:sp modelId="{B8945EF8-189B-48E6-8717-D48971958E3A}">
      <dsp:nvSpPr>
        <dsp:cNvPr id="0" name=""/>
        <dsp:cNvSpPr/>
      </dsp:nvSpPr>
      <dsp:spPr>
        <a:xfrm>
          <a:off x="12776" y="609"/>
          <a:ext cx="1926856" cy="1743870"/>
        </a:xfrm>
        <a:prstGeom prst="hexagon">
          <a:avLst/>
        </a:prstGeom>
        <a:solidFill>
          <a:srgbClr val="F0524B"/>
        </a:solidFill>
        <a:ln w="25400" cap="flat" cmpd="sng" algn="ctr">
          <a:solidFill>
            <a:srgbClr val="F052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Georgia" panose="02040502050405020303" pitchFamily="18" charset="0"/>
              <a:cs typeface="Calibri" pitchFamily="34" charset="0"/>
            </a:rPr>
            <a:t>Gay</a:t>
          </a:r>
        </a:p>
      </dsp:txBody>
      <dsp:txXfrm>
        <a:off x="318670" y="277453"/>
        <a:ext cx="1315068" cy="1190182"/>
      </dsp:txXfrm>
    </dsp:sp>
    <dsp:sp modelId="{31D1F095-4A11-4DB5-A5E4-691D15BFE159}">
      <dsp:nvSpPr>
        <dsp:cNvPr id="0" name=""/>
        <dsp:cNvSpPr/>
      </dsp:nvSpPr>
      <dsp:spPr>
        <a:xfrm rot="9888327">
          <a:off x="1112359" y="2268898"/>
          <a:ext cx="1256586" cy="523806"/>
        </a:xfrm>
        <a:prstGeom prst="leftArrow">
          <a:avLst>
            <a:gd name="adj1" fmla="val 60000"/>
            <a:gd name="adj2" fmla="val 50000"/>
          </a:avLst>
        </a:prstGeom>
        <a:solidFill>
          <a:srgbClr val="F58328"/>
        </a:solidFill>
        <a:ln>
          <a:noFill/>
        </a:ln>
        <a:effectLst/>
      </dsp:spPr>
      <dsp:style>
        <a:lnRef idx="0">
          <a:scrgbClr r="0" g="0" b="0"/>
        </a:lnRef>
        <a:fillRef idx="1">
          <a:scrgbClr r="0" g="0" b="0"/>
        </a:fillRef>
        <a:effectRef idx="0">
          <a:scrgbClr r="0" g="0" b="0"/>
        </a:effectRef>
        <a:fontRef idx="minor">
          <a:schemeClr val="lt1"/>
        </a:fontRef>
      </dsp:style>
    </dsp:sp>
    <dsp:sp modelId="{C166027C-3F19-4E0E-B039-BFE652B25DFB}">
      <dsp:nvSpPr>
        <dsp:cNvPr id="0" name=""/>
        <dsp:cNvSpPr/>
      </dsp:nvSpPr>
      <dsp:spPr>
        <a:xfrm>
          <a:off x="0" y="1993686"/>
          <a:ext cx="2166236" cy="1701979"/>
        </a:xfrm>
        <a:prstGeom prst="hexagon">
          <a:avLst/>
        </a:prstGeom>
        <a:solidFill>
          <a:srgbClr val="F58328"/>
        </a:solidFill>
        <a:ln w="25400" cap="flat" cmpd="sng" algn="ctr">
          <a:solidFill>
            <a:srgbClr val="F583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l" defTabSz="1200150">
            <a:lnSpc>
              <a:spcPct val="90000"/>
            </a:lnSpc>
            <a:spcBef>
              <a:spcPct val="0"/>
            </a:spcBef>
            <a:spcAft>
              <a:spcPct val="35000"/>
            </a:spcAft>
            <a:buNone/>
          </a:pPr>
          <a:r>
            <a:rPr lang="en-US" sz="2700" b="1" kern="1200" dirty="0">
              <a:latin typeface="Georgia" panose="02040502050405020303" pitchFamily="18" charset="0"/>
              <a:cs typeface="Calibri" pitchFamily="34" charset="0"/>
            </a:rPr>
            <a:t>Lesbian</a:t>
          </a:r>
        </a:p>
      </dsp:txBody>
      <dsp:txXfrm>
        <a:off x="322351" y="2246953"/>
        <a:ext cx="1521534" cy="1195445"/>
      </dsp:txXfrm>
    </dsp:sp>
    <dsp:sp modelId="{104A1E79-5F90-4DC9-AAB1-F75C59112F79}">
      <dsp:nvSpPr>
        <dsp:cNvPr id="0" name=""/>
        <dsp:cNvSpPr/>
      </dsp:nvSpPr>
      <dsp:spPr>
        <a:xfrm rot="20362833">
          <a:off x="5648980" y="983440"/>
          <a:ext cx="1425195" cy="523806"/>
        </a:xfrm>
        <a:prstGeom prst="leftArrow">
          <a:avLst>
            <a:gd name="adj1" fmla="val 60000"/>
            <a:gd name="adj2" fmla="val 50000"/>
          </a:avLst>
        </a:prstGeom>
        <a:solidFill>
          <a:srgbClr val="B9D532"/>
        </a:solidFill>
        <a:ln>
          <a:noFill/>
        </a:ln>
        <a:effectLst/>
      </dsp:spPr>
      <dsp:style>
        <a:lnRef idx="0">
          <a:scrgbClr r="0" g="0" b="0"/>
        </a:lnRef>
        <a:fillRef idx="1">
          <a:scrgbClr r="0" g="0" b="0"/>
        </a:fillRef>
        <a:effectRef idx="0">
          <a:scrgbClr r="0" g="0" b="0"/>
        </a:effectRef>
        <a:fontRef idx="minor">
          <a:schemeClr val="lt1"/>
        </a:fontRef>
      </dsp:style>
    </dsp:sp>
    <dsp:sp modelId="{52DB3D21-1CF8-489C-8486-6A41526DD132}">
      <dsp:nvSpPr>
        <dsp:cNvPr id="0" name=""/>
        <dsp:cNvSpPr/>
      </dsp:nvSpPr>
      <dsp:spPr>
        <a:xfrm>
          <a:off x="6045851" y="399"/>
          <a:ext cx="2183748" cy="1759109"/>
        </a:xfrm>
        <a:prstGeom prst="hexagon">
          <a:avLst/>
        </a:prstGeom>
        <a:solidFill>
          <a:srgbClr val="B9D532"/>
        </a:solidFill>
        <a:ln w="25400" cap="flat" cmpd="sng" algn="ctr">
          <a:solidFill>
            <a:srgbClr val="B9D5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Georgia" panose="02040502050405020303" pitchFamily="18" charset="0"/>
              <a:cs typeface="Calibri" pitchFamily="34" charset="0"/>
            </a:rPr>
            <a:t>Bisexual</a:t>
          </a:r>
        </a:p>
      </dsp:txBody>
      <dsp:txXfrm>
        <a:off x="6374422" y="265078"/>
        <a:ext cx="1526606" cy="1229751"/>
      </dsp:txXfrm>
    </dsp:sp>
    <dsp:sp modelId="{AF1CBA27-7885-40AD-BE31-A0E303A8005F}">
      <dsp:nvSpPr>
        <dsp:cNvPr id="0" name=""/>
        <dsp:cNvSpPr/>
      </dsp:nvSpPr>
      <dsp:spPr>
        <a:xfrm rot="945191">
          <a:off x="5731075" y="2367242"/>
          <a:ext cx="1341205" cy="523806"/>
        </a:xfrm>
        <a:prstGeom prst="leftArrow">
          <a:avLst>
            <a:gd name="adj1" fmla="val 60000"/>
            <a:gd name="adj2" fmla="val 50000"/>
          </a:avLst>
        </a:prstGeom>
        <a:solidFill>
          <a:srgbClr val="9F1F63"/>
        </a:solidFill>
        <a:ln>
          <a:noFill/>
        </a:ln>
        <a:effectLst/>
      </dsp:spPr>
      <dsp:style>
        <a:lnRef idx="0">
          <a:scrgbClr r="0" g="0" b="0"/>
        </a:lnRef>
        <a:fillRef idx="1">
          <a:scrgbClr r="0" g="0" b="0"/>
        </a:fillRef>
        <a:effectRef idx="0">
          <a:scrgbClr r="0" g="0" b="0"/>
        </a:effectRef>
        <a:fontRef idx="minor">
          <a:schemeClr val="lt1"/>
        </a:fontRef>
      </dsp:style>
    </dsp:sp>
    <dsp:sp modelId="{7A9BC8F4-B9A6-4195-9941-9F1249E5E17B}">
      <dsp:nvSpPr>
        <dsp:cNvPr id="0" name=""/>
        <dsp:cNvSpPr/>
      </dsp:nvSpPr>
      <dsp:spPr>
        <a:xfrm>
          <a:off x="6067536" y="2033352"/>
          <a:ext cx="2162063" cy="1729022"/>
        </a:xfrm>
        <a:prstGeom prst="hexagon">
          <a:avLst/>
        </a:prstGeom>
        <a:solidFill>
          <a:srgbClr val="9F1F63"/>
        </a:solidFill>
        <a:ln w="25400" cap="flat" cmpd="sng" algn="ctr">
          <a:solidFill>
            <a:srgbClr val="9F1F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Georgia" panose="02040502050405020303" pitchFamily="18" charset="0"/>
              <a:cs typeface="Calibri" pitchFamily="34" charset="0"/>
            </a:rPr>
            <a:t>Transgender</a:t>
          </a:r>
        </a:p>
      </dsp:txBody>
      <dsp:txXfrm>
        <a:off x="6391793" y="2292663"/>
        <a:ext cx="1513549" cy="1210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D30D254-0793-4E96-A4AE-61EBD6AABDDE}" type="datetimeFigureOut">
              <a:rPr lang="en-US" smtClean="0"/>
              <a:t>7/11/2019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046D212-C6CE-44B6-BFF9-C76B86A4B052}" type="slidenum">
              <a:rPr lang="en-US" smtClean="0"/>
              <a:t>‹#›</a:t>
            </a:fld>
            <a:endParaRPr lang="en-US"/>
          </a:p>
        </p:txBody>
      </p:sp>
    </p:spTree>
    <p:extLst>
      <p:ext uri="{BB962C8B-B14F-4D97-AF65-F5344CB8AC3E}">
        <p14:creationId xmlns:p14="http://schemas.microsoft.com/office/powerpoint/2010/main" val="4004675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0B1011-41C8-4DA1-B282-B9E505D459AA}" type="datetimeFigureOut">
              <a:rPr lang="en-US" smtClean="0"/>
              <a:t>7/11/2019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8" name="Slide Number Placeholder 7"/>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7C08CF-482D-4024-82BD-26F713DC95CD}" type="slidenum">
              <a:rPr lang="en-US" smtClean="0"/>
              <a:t>‹#›</a:t>
            </a:fld>
            <a:endParaRPr lang="en-US"/>
          </a:p>
        </p:txBody>
      </p:sp>
    </p:spTree>
    <p:extLst>
      <p:ext uri="{BB962C8B-B14F-4D97-AF65-F5344CB8AC3E}">
        <p14:creationId xmlns:p14="http://schemas.microsoft.com/office/powerpoint/2010/main" val="16303020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hs.gov/ash/oah/sites/default/files/1-4_developing_a_partnership_agreement-the_partnership_agreement_development_tool_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Sustainable Partnering Strategies for RWHAP-funded AIDS Service Organizations (ASOs) and Community-Based Organizations (CBOs). My name is </a:t>
            </a:r>
            <a:r>
              <a:rPr lang="en-US" sz="1200" kern="1200">
                <a:solidFill>
                  <a:schemeClr val="tx1"/>
                </a:solidFill>
                <a:effectLst/>
                <a:latin typeface="+mn-lt"/>
                <a:ea typeface="+mn-ea"/>
                <a:cs typeface="+mn-cs"/>
              </a:rPr>
              <a:t>Kristin Potterbusch…..</a:t>
            </a:r>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a:t>
            </a:fld>
            <a:endParaRPr lang="en-US"/>
          </a:p>
        </p:txBody>
      </p:sp>
    </p:spTree>
    <p:extLst>
      <p:ext uri="{BB962C8B-B14F-4D97-AF65-F5344CB8AC3E}">
        <p14:creationId xmlns:p14="http://schemas.microsoft.com/office/powerpoint/2010/main" val="81611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PSAT was tested for reliability with more than 550 individuals and more than 250 unique programs at the state and local levels. </a:t>
            </a:r>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11</a:t>
            </a:fld>
            <a:endParaRPr lang="en-US"/>
          </a:p>
        </p:txBody>
      </p:sp>
    </p:spTree>
    <p:extLst>
      <p:ext uri="{BB962C8B-B14F-4D97-AF65-F5344CB8AC3E}">
        <p14:creationId xmlns:p14="http://schemas.microsoft.com/office/powerpoint/2010/main" val="53276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from a tool like the PSAT can fit into your overall process. Sometimes it is tempting to become swept away with an idea or a major funder, sometimes it can become difficult when no partners are interested in commitment. The good news is- success on both ends it often tied to the planning involved. Solid partnerships can dissolve over issues with data, and lack of funders can be addressed via a firm vision and set of goals. If you are in a discussion about partnerships consider these items as a checklist. Make sure to celebrate your and any team members contributions along the way. </a:t>
            </a:r>
          </a:p>
        </p:txBody>
      </p:sp>
      <p:sp>
        <p:nvSpPr>
          <p:cNvPr id="4" name="Slide Number Placeholder 3"/>
          <p:cNvSpPr>
            <a:spLocks noGrp="1"/>
          </p:cNvSpPr>
          <p:nvPr>
            <p:ph type="sldNum" sz="quarter" idx="5"/>
          </p:nvPr>
        </p:nvSpPr>
        <p:spPr/>
        <p:txBody>
          <a:bodyPr/>
          <a:lstStyle/>
          <a:p>
            <a:fld id="{567C08CF-482D-4024-82BD-26F713DC95CD}" type="slidenum">
              <a:rPr lang="en-US" smtClean="0"/>
              <a:t>12</a:t>
            </a:fld>
            <a:endParaRPr lang="en-US"/>
          </a:p>
        </p:txBody>
      </p:sp>
    </p:spTree>
    <p:extLst>
      <p:ext uri="{BB962C8B-B14F-4D97-AF65-F5344CB8AC3E}">
        <p14:creationId xmlns:p14="http://schemas.microsoft.com/office/powerpoint/2010/main" val="405375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component of partnering, especially for CBOs and ASOs is figuring out what pathway the partnership could fall under. Differing types of partnering require differing levels of collaboration, for referral services you may only need an MOU whereas contracts, shared HR SOPs and more could be needed for joint services – particularly if staff are hired whose FTE’s will be split between organizations. </a:t>
            </a:r>
          </a:p>
        </p:txBody>
      </p:sp>
      <p:sp>
        <p:nvSpPr>
          <p:cNvPr id="4" name="Slide Number Placeholder 3"/>
          <p:cNvSpPr>
            <a:spLocks noGrp="1"/>
          </p:cNvSpPr>
          <p:nvPr>
            <p:ph type="sldNum" sz="quarter" idx="5"/>
          </p:nvPr>
        </p:nvSpPr>
        <p:spPr/>
        <p:txBody>
          <a:bodyPr/>
          <a:lstStyle/>
          <a:p>
            <a:fld id="{567C08CF-482D-4024-82BD-26F713DC95CD}" type="slidenum">
              <a:rPr lang="en-US" smtClean="0"/>
              <a:t>13</a:t>
            </a:fld>
            <a:endParaRPr lang="en-US"/>
          </a:p>
        </p:txBody>
      </p:sp>
    </p:spTree>
    <p:extLst>
      <p:ext uri="{BB962C8B-B14F-4D97-AF65-F5344CB8AC3E}">
        <p14:creationId xmlns:p14="http://schemas.microsoft.com/office/powerpoint/2010/main" val="27705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14</a:t>
            </a:fld>
            <a:endParaRPr lang="en-US"/>
          </a:p>
        </p:txBody>
      </p:sp>
    </p:spTree>
    <p:extLst>
      <p:ext uri="{BB962C8B-B14F-4D97-AF65-F5344CB8AC3E}">
        <p14:creationId xmlns:p14="http://schemas.microsoft.com/office/powerpoint/2010/main" val="145646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top category from previous poll- invite audience to workshop their own items, and to type specifics into chat box.</a:t>
            </a:r>
          </a:p>
        </p:txBody>
      </p:sp>
      <p:sp>
        <p:nvSpPr>
          <p:cNvPr id="4" name="Slide Number Placeholder 3"/>
          <p:cNvSpPr>
            <a:spLocks noGrp="1"/>
          </p:cNvSpPr>
          <p:nvPr>
            <p:ph type="sldNum" sz="quarter" idx="5"/>
          </p:nvPr>
        </p:nvSpPr>
        <p:spPr/>
        <p:txBody>
          <a:bodyPr/>
          <a:lstStyle/>
          <a:p>
            <a:fld id="{567C08CF-482D-4024-82BD-26F713DC95CD}" type="slidenum">
              <a:rPr lang="en-US" smtClean="0"/>
              <a:t>15</a:t>
            </a:fld>
            <a:endParaRPr lang="en-US"/>
          </a:p>
        </p:txBody>
      </p:sp>
    </p:spTree>
    <p:extLst>
      <p:ext uri="{BB962C8B-B14F-4D97-AF65-F5344CB8AC3E}">
        <p14:creationId xmlns:p14="http://schemas.microsoft.com/office/powerpoint/2010/main" val="266945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what you need to address, are they any of the options from the cloud? Then think of what types of concrete options can help you work towards that. It might be different partnerships then you’d originally consider. For instance- if you are helping clients with quality of life, you could invite a local theater company to host improv or other classes with clients to build a sense of community, confidence and positive associations with you- their medical home. </a:t>
            </a:r>
          </a:p>
        </p:txBody>
      </p:sp>
      <p:sp>
        <p:nvSpPr>
          <p:cNvPr id="4" name="Slide Number Placeholder 3"/>
          <p:cNvSpPr>
            <a:spLocks noGrp="1"/>
          </p:cNvSpPr>
          <p:nvPr>
            <p:ph type="sldNum" sz="quarter" idx="5"/>
          </p:nvPr>
        </p:nvSpPr>
        <p:spPr/>
        <p:txBody>
          <a:bodyPr/>
          <a:lstStyle/>
          <a:p>
            <a:fld id="{567C08CF-482D-4024-82BD-26F713DC95CD}" type="slidenum">
              <a:rPr lang="en-US" smtClean="0"/>
              <a:t>16</a:t>
            </a:fld>
            <a:endParaRPr lang="en-US"/>
          </a:p>
        </p:txBody>
      </p:sp>
    </p:spTree>
    <p:extLst>
      <p:ext uri="{BB962C8B-B14F-4D97-AF65-F5344CB8AC3E}">
        <p14:creationId xmlns:p14="http://schemas.microsoft.com/office/powerpoint/2010/main" val="23451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17</a:t>
            </a:fld>
            <a:endParaRPr lang="en-US"/>
          </a:p>
        </p:txBody>
      </p:sp>
    </p:spTree>
    <p:extLst>
      <p:ext uri="{BB962C8B-B14F-4D97-AF65-F5344CB8AC3E}">
        <p14:creationId xmlns:p14="http://schemas.microsoft.com/office/powerpoint/2010/main" val="81503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decision making it can become critical to identify how and what to move forward one. Tools like this can serve multiple purposes- helping in discernment and allowing for broadening the discussion. This particular tool has a number of core areas that you can assess your organization across to better inform how (and if) to move forward.  </a:t>
            </a:r>
          </a:p>
        </p:txBody>
      </p:sp>
      <p:sp>
        <p:nvSpPr>
          <p:cNvPr id="4" name="Slide Number Placeholder 3"/>
          <p:cNvSpPr>
            <a:spLocks noGrp="1"/>
          </p:cNvSpPr>
          <p:nvPr>
            <p:ph type="sldNum" sz="quarter" idx="5"/>
          </p:nvPr>
        </p:nvSpPr>
        <p:spPr/>
        <p:txBody>
          <a:bodyPr/>
          <a:lstStyle/>
          <a:p>
            <a:fld id="{567C08CF-482D-4024-82BD-26F713DC95CD}" type="slidenum">
              <a:rPr lang="en-US" smtClean="0"/>
              <a:t>18</a:t>
            </a:fld>
            <a:endParaRPr lang="en-US"/>
          </a:p>
        </p:txBody>
      </p:sp>
    </p:spTree>
    <p:extLst>
      <p:ext uri="{BB962C8B-B14F-4D97-AF65-F5344CB8AC3E}">
        <p14:creationId xmlns:p14="http://schemas.microsoft.com/office/powerpoint/2010/main" val="365807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decide to partner it is critical to remember these 3 areas: You want to start early, be it with your contracting, billing, determining staffing FTE’s or structuring evaluation and data. If you chose not to start early with something be clear on why- and when you will begin that component. You’ll want to be strategic in how you approach taking action, in how you inform staff, clients and gain board buy-in as well as how you work in collaboration with your partner. Always consider how 1 good partnership can lead to more but 1 bad partnership can lead to none. And, don’t be afraid to be specific about what your goals will be. You might want to change everything overnight, but instead consider what are key outcomes you want to hone in on, changing everything can mean doing everything at once- and rarely is their capacity for that. Always consider the role a client advisory board can play in what your specific goals are- and remember to be SMART about any goals you develop.</a:t>
            </a:r>
          </a:p>
        </p:txBody>
      </p:sp>
      <p:sp>
        <p:nvSpPr>
          <p:cNvPr id="4" name="Slide Number Placeholder 3"/>
          <p:cNvSpPr>
            <a:spLocks noGrp="1"/>
          </p:cNvSpPr>
          <p:nvPr>
            <p:ph type="sldNum" sz="quarter" idx="5"/>
          </p:nvPr>
        </p:nvSpPr>
        <p:spPr/>
        <p:txBody>
          <a:bodyPr/>
          <a:lstStyle/>
          <a:p>
            <a:fld id="{567C08CF-482D-4024-82BD-26F713DC95CD}" type="slidenum">
              <a:rPr lang="en-US" smtClean="0"/>
              <a:t>19</a:t>
            </a:fld>
            <a:endParaRPr lang="en-US"/>
          </a:p>
        </p:txBody>
      </p:sp>
    </p:spTree>
    <p:extLst>
      <p:ext uri="{BB962C8B-B14F-4D97-AF65-F5344CB8AC3E}">
        <p14:creationId xmlns:p14="http://schemas.microsoft.com/office/powerpoint/2010/main" val="198739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funding for ASO’s and CBO’s comes from Federal funding. The 8% represents items such as state specific funds and partnerships. While Federal funding is critical to programing, if you think of this in terms of your operation budget, you only have 8% ( or less) to fund activities that Federal funding may not reimburse for. This is a way to help staff establish a perspective on the value of bringing non earmarked funding in.</a:t>
            </a:r>
          </a:p>
        </p:txBody>
      </p:sp>
      <p:sp>
        <p:nvSpPr>
          <p:cNvPr id="4" name="Slide Number Placeholder 3"/>
          <p:cNvSpPr>
            <a:spLocks noGrp="1"/>
          </p:cNvSpPr>
          <p:nvPr>
            <p:ph type="sldNum" sz="quarter" idx="5"/>
          </p:nvPr>
        </p:nvSpPr>
        <p:spPr/>
        <p:txBody>
          <a:bodyPr/>
          <a:lstStyle/>
          <a:p>
            <a:fld id="{567C08CF-482D-4024-82BD-26F713DC95CD}" type="slidenum">
              <a:rPr lang="en-US" smtClean="0"/>
              <a:t>20</a:t>
            </a:fld>
            <a:endParaRPr lang="en-US"/>
          </a:p>
        </p:txBody>
      </p:sp>
    </p:spTree>
    <p:extLst>
      <p:ext uri="{BB962C8B-B14F-4D97-AF65-F5344CB8AC3E}">
        <p14:creationId xmlns:p14="http://schemas.microsoft.com/office/powerpoint/2010/main" val="356550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Please read slide verbatim.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7C08CF-482D-4024-82BD-26F713DC95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84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to keep in mind- especially if partnering with FQ’s, BH, or PC organizations </a:t>
            </a:r>
          </a:p>
        </p:txBody>
      </p:sp>
      <p:sp>
        <p:nvSpPr>
          <p:cNvPr id="4" name="Slide Number Placeholder 3"/>
          <p:cNvSpPr>
            <a:spLocks noGrp="1"/>
          </p:cNvSpPr>
          <p:nvPr>
            <p:ph type="sldNum" sz="quarter" idx="5"/>
          </p:nvPr>
        </p:nvSpPr>
        <p:spPr/>
        <p:txBody>
          <a:bodyPr/>
          <a:lstStyle/>
          <a:p>
            <a:fld id="{567C08CF-482D-4024-82BD-26F713DC95CD}" type="slidenum">
              <a:rPr lang="en-US" smtClean="0"/>
              <a:t>21</a:t>
            </a:fld>
            <a:endParaRPr lang="en-US"/>
          </a:p>
        </p:txBody>
      </p:sp>
    </p:spTree>
    <p:extLst>
      <p:ext uri="{BB962C8B-B14F-4D97-AF65-F5344CB8AC3E}">
        <p14:creationId xmlns:p14="http://schemas.microsoft.com/office/powerpoint/2010/main" val="1834017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selected a partner, sustaining that relationship can be complex. Maintaining requires a multi faceted approach whilst remaining oriented around how to move items forward.</a:t>
            </a:r>
          </a:p>
        </p:txBody>
      </p:sp>
      <p:sp>
        <p:nvSpPr>
          <p:cNvPr id="4" name="Slide Number Placeholder 3"/>
          <p:cNvSpPr>
            <a:spLocks noGrp="1"/>
          </p:cNvSpPr>
          <p:nvPr>
            <p:ph type="sldNum" sz="quarter" idx="5"/>
          </p:nvPr>
        </p:nvSpPr>
        <p:spPr/>
        <p:txBody>
          <a:bodyPr/>
          <a:lstStyle/>
          <a:p>
            <a:fld id="{567C08CF-482D-4024-82BD-26F713DC95CD}" type="slidenum">
              <a:rPr lang="en-US" smtClean="0"/>
              <a:t>22</a:t>
            </a:fld>
            <a:endParaRPr lang="en-US"/>
          </a:p>
        </p:txBody>
      </p:sp>
    </p:spTree>
    <p:extLst>
      <p:ext uri="{BB962C8B-B14F-4D97-AF65-F5344CB8AC3E}">
        <p14:creationId xmlns:p14="http://schemas.microsoft.com/office/powerpoint/2010/main" val="1339091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entering into a partnership there are a few major considerations, many organizations have a legal expert as part of their board, or in the community who is willing to offer legal guidance as part of a donation in kind. If you do have a contracting team or legal expert on staff be certain to loop them in.  </a:t>
            </a:r>
          </a:p>
          <a:p>
            <a:endParaRPr lang="en-US" sz="1200" dirty="0"/>
          </a:p>
          <a:p>
            <a:r>
              <a:rPr lang="en-US" sz="1200" dirty="0"/>
              <a:t>It is also critical to have shared understandings of what successful outcomes will be or what type of evaluation information will be collected and how it will be shared. Be willing to have a spectrum of success, or to have key time markers. </a:t>
            </a:r>
          </a:p>
        </p:txBody>
      </p:sp>
      <p:sp>
        <p:nvSpPr>
          <p:cNvPr id="4" name="Slide Number Placeholder 3"/>
          <p:cNvSpPr>
            <a:spLocks noGrp="1"/>
          </p:cNvSpPr>
          <p:nvPr>
            <p:ph type="sldNum" sz="quarter" idx="5"/>
          </p:nvPr>
        </p:nvSpPr>
        <p:spPr/>
        <p:txBody>
          <a:bodyPr/>
          <a:lstStyle/>
          <a:p>
            <a:fld id="{567C08CF-482D-4024-82BD-26F713DC95CD}" type="slidenum">
              <a:rPr lang="en-US" smtClean="0"/>
              <a:t>23</a:t>
            </a:fld>
            <a:endParaRPr lang="en-US"/>
          </a:p>
        </p:txBody>
      </p:sp>
    </p:spTree>
    <p:extLst>
      <p:ext uri="{BB962C8B-B14F-4D97-AF65-F5344CB8AC3E}">
        <p14:creationId xmlns:p14="http://schemas.microsoft.com/office/powerpoint/2010/main" val="2942456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https://www.hhs.gov/ash/oah/sites/default/files/1-4_developing_a_partnership_agreement-the_partnership_agreement_development_tool_0.pdf</a:t>
            </a:r>
            <a:endParaRPr lang="en-US" dirty="0"/>
          </a:p>
          <a:p>
            <a:endParaRPr lang="en-US" dirty="0"/>
          </a:p>
          <a:p>
            <a:r>
              <a:rPr lang="en-US" dirty="0"/>
              <a:t>On the topic of risk, there are resources you can utilize. The PAD is an example from HHS that you can download and use as a guide. </a:t>
            </a:r>
          </a:p>
        </p:txBody>
      </p:sp>
      <p:sp>
        <p:nvSpPr>
          <p:cNvPr id="4" name="Slide Number Placeholder 3"/>
          <p:cNvSpPr>
            <a:spLocks noGrp="1"/>
          </p:cNvSpPr>
          <p:nvPr>
            <p:ph type="sldNum" sz="quarter" idx="5"/>
          </p:nvPr>
        </p:nvSpPr>
        <p:spPr/>
        <p:txBody>
          <a:bodyPr/>
          <a:lstStyle/>
          <a:p>
            <a:fld id="{567C08CF-482D-4024-82BD-26F713DC95CD}" type="slidenum">
              <a:rPr lang="en-US" smtClean="0"/>
              <a:t>24</a:t>
            </a:fld>
            <a:endParaRPr lang="en-US"/>
          </a:p>
        </p:txBody>
      </p:sp>
    </p:spTree>
    <p:extLst>
      <p:ext uri="{BB962C8B-B14F-4D97-AF65-F5344CB8AC3E}">
        <p14:creationId xmlns:p14="http://schemas.microsoft.com/office/powerpoint/2010/main" val="35616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determine your risks, your impacts, and more, do keep in mind the items listed on the slide. Ensuring alignment and being realistic about these items upfront might seem basic, but can truly make a different. </a:t>
            </a:r>
          </a:p>
        </p:txBody>
      </p:sp>
      <p:sp>
        <p:nvSpPr>
          <p:cNvPr id="4" name="Slide Number Placeholder 3"/>
          <p:cNvSpPr>
            <a:spLocks noGrp="1"/>
          </p:cNvSpPr>
          <p:nvPr>
            <p:ph type="sldNum" sz="quarter" idx="5"/>
          </p:nvPr>
        </p:nvSpPr>
        <p:spPr/>
        <p:txBody>
          <a:bodyPr/>
          <a:lstStyle/>
          <a:p>
            <a:fld id="{567C08CF-482D-4024-82BD-26F713DC95CD}" type="slidenum">
              <a:rPr lang="en-US" smtClean="0"/>
              <a:t>25</a:t>
            </a:fld>
            <a:endParaRPr lang="en-US"/>
          </a:p>
        </p:txBody>
      </p:sp>
    </p:spTree>
    <p:extLst>
      <p:ext uri="{BB962C8B-B14F-4D97-AF65-F5344CB8AC3E}">
        <p14:creationId xmlns:p14="http://schemas.microsoft.com/office/powerpoint/2010/main" val="619115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it as a spectrum</a:t>
            </a:r>
          </a:p>
        </p:txBody>
      </p:sp>
      <p:sp>
        <p:nvSpPr>
          <p:cNvPr id="4" name="Slide Number Placeholder 3"/>
          <p:cNvSpPr>
            <a:spLocks noGrp="1"/>
          </p:cNvSpPr>
          <p:nvPr>
            <p:ph type="sldNum" sz="quarter" idx="5"/>
          </p:nvPr>
        </p:nvSpPr>
        <p:spPr/>
        <p:txBody>
          <a:bodyPr/>
          <a:lstStyle/>
          <a:p>
            <a:fld id="{567C08CF-482D-4024-82BD-26F713DC95CD}" type="slidenum">
              <a:rPr lang="en-US" smtClean="0"/>
              <a:t>27</a:t>
            </a:fld>
            <a:endParaRPr lang="en-US"/>
          </a:p>
        </p:txBody>
      </p:sp>
    </p:spTree>
    <p:extLst>
      <p:ext uri="{BB962C8B-B14F-4D97-AF65-F5344CB8AC3E}">
        <p14:creationId xmlns:p14="http://schemas.microsoft.com/office/powerpoint/2010/main" val="628514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Philly fight community organizing is a major part of how we approach the foundation of our partner relationships. It’s something you should consider as well. </a:t>
            </a:r>
          </a:p>
        </p:txBody>
      </p:sp>
      <p:sp>
        <p:nvSpPr>
          <p:cNvPr id="4" name="Slide Number Placeholder 3"/>
          <p:cNvSpPr>
            <a:spLocks noGrp="1"/>
          </p:cNvSpPr>
          <p:nvPr>
            <p:ph type="sldNum" sz="quarter" idx="5"/>
          </p:nvPr>
        </p:nvSpPr>
        <p:spPr/>
        <p:txBody>
          <a:bodyPr/>
          <a:lstStyle/>
          <a:p>
            <a:fld id="{567C08CF-482D-4024-82BD-26F713DC95CD}" type="slidenum">
              <a:rPr lang="en-US" smtClean="0"/>
              <a:t>28</a:t>
            </a:fld>
            <a:endParaRPr lang="en-US"/>
          </a:p>
        </p:txBody>
      </p:sp>
    </p:spTree>
    <p:extLst>
      <p:ext uri="{BB962C8B-B14F-4D97-AF65-F5344CB8AC3E}">
        <p14:creationId xmlns:p14="http://schemas.microsoft.com/office/powerpoint/2010/main" val="925895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29</a:t>
            </a:fld>
            <a:endParaRPr lang="en-US"/>
          </a:p>
        </p:txBody>
      </p:sp>
    </p:spTree>
    <p:extLst>
      <p:ext uri="{BB962C8B-B14F-4D97-AF65-F5344CB8AC3E}">
        <p14:creationId xmlns:p14="http://schemas.microsoft.com/office/powerpoint/2010/main" val="120563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 there will always be items that are challenges to overcome and items that will be successful. The good news is logistic barriers like contracting, protocols and staffing can be overcome via strong team work, building rapports and good communication.</a:t>
            </a:r>
          </a:p>
        </p:txBody>
      </p:sp>
      <p:sp>
        <p:nvSpPr>
          <p:cNvPr id="4" name="Slide Number Placeholder 3"/>
          <p:cNvSpPr>
            <a:spLocks noGrp="1"/>
          </p:cNvSpPr>
          <p:nvPr>
            <p:ph type="sldNum" sz="quarter" idx="5"/>
          </p:nvPr>
        </p:nvSpPr>
        <p:spPr/>
        <p:txBody>
          <a:bodyPr/>
          <a:lstStyle/>
          <a:p>
            <a:fld id="{567C08CF-482D-4024-82BD-26F713DC95CD}" type="slidenum">
              <a:rPr lang="en-US" smtClean="0"/>
              <a:t>39</a:t>
            </a:fld>
            <a:endParaRPr lang="en-US"/>
          </a:p>
        </p:txBody>
      </p:sp>
    </p:spTree>
    <p:extLst>
      <p:ext uri="{BB962C8B-B14F-4D97-AF65-F5344CB8AC3E}">
        <p14:creationId xmlns:p14="http://schemas.microsoft.com/office/powerpoint/2010/main" val="590830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F3FA0-5ECD-4442-B53B-E103D7871D7A}" type="slidenum">
              <a:rPr lang="en-US" smtClean="0"/>
              <a:pPr/>
              <a:t>45</a:t>
            </a:fld>
            <a:endParaRPr lang="en-US"/>
          </a:p>
        </p:txBody>
      </p:sp>
    </p:spTree>
    <p:extLst>
      <p:ext uri="{BB962C8B-B14F-4D97-AF65-F5344CB8AC3E}">
        <p14:creationId xmlns:p14="http://schemas.microsoft.com/office/powerpoint/2010/main" val="277625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slide</a:t>
            </a:r>
          </a:p>
        </p:txBody>
      </p:sp>
      <p:sp>
        <p:nvSpPr>
          <p:cNvPr id="4" name="Slide Number Placeholder 3"/>
          <p:cNvSpPr>
            <a:spLocks noGrp="1"/>
          </p:cNvSpPr>
          <p:nvPr>
            <p:ph type="sldNum" sz="quarter" idx="10"/>
          </p:nvPr>
        </p:nvSpPr>
        <p:spPr/>
        <p:txBody>
          <a:bodyPr/>
          <a:lstStyle/>
          <a:p>
            <a:fld id="{567C08CF-482D-4024-82BD-26F713DC95CD}" type="slidenum">
              <a:rPr lang="en-US" smtClean="0"/>
              <a:t>3</a:t>
            </a:fld>
            <a:endParaRPr lang="en-US"/>
          </a:p>
        </p:txBody>
      </p:sp>
    </p:spTree>
    <p:extLst>
      <p:ext uri="{BB962C8B-B14F-4D97-AF65-F5344CB8AC3E}">
        <p14:creationId xmlns:p14="http://schemas.microsoft.com/office/powerpoint/2010/main" val="1551233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F3FA0-5ECD-4442-B53B-E103D7871D7A}" type="slidenum">
              <a:rPr lang="en-US" smtClean="0"/>
              <a:pPr/>
              <a:t>46</a:t>
            </a:fld>
            <a:endParaRPr lang="en-US"/>
          </a:p>
        </p:txBody>
      </p:sp>
    </p:spTree>
    <p:extLst>
      <p:ext uri="{BB962C8B-B14F-4D97-AF65-F5344CB8AC3E}">
        <p14:creationId xmlns:p14="http://schemas.microsoft.com/office/powerpoint/2010/main" val="266608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F3FA0-5ECD-4442-B53B-E103D7871D7A}" type="slidenum">
              <a:rPr lang="en-US" smtClean="0"/>
              <a:pPr/>
              <a:t>47</a:t>
            </a:fld>
            <a:endParaRPr lang="en-US"/>
          </a:p>
        </p:txBody>
      </p:sp>
    </p:spTree>
    <p:extLst>
      <p:ext uri="{BB962C8B-B14F-4D97-AF65-F5344CB8AC3E}">
        <p14:creationId xmlns:p14="http://schemas.microsoft.com/office/powerpoint/2010/main" val="328899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3262F4C6-FD34-4C97-9E21-A0C23D34C3F5}" type="slidenum">
              <a:rPr lang="en-US" smtClean="0"/>
              <a:pPr>
                <a:defRPr/>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BC44CA9-B353-488E-B98C-09AD304C3EE8}" type="slidenum">
              <a:rPr lang="en-US" smtClean="0"/>
              <a:pPr>
                <a:defRPr/>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BC44CA9-B353-488E-B98C-09AD304C3EE8}" type="slidenum">
              <a:rPr lang="en-US" smtClean="0"/>
              <a:pPr>
                <a:defRPr/>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BC44CA9-B353-488E-B98C-09AD304C3EE8}" type="slidenum">
              <a:rPr lang="en-US" smtClean="0"/>
              <a:pPr>
                <a:defRPr/>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BC44CA9-B353-488E-B98C-09AD304C3EE8}" type="slidenum">
              <a:rPr lang="en-US" smtClean="0"/>
              <a:pPr>
                <a:defRPr/>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BC44CA9-B353-488E-B98C-09AD304C3EE8}" type="slidenum">
              <a:rPr lang="en-US" smtClean="0"/>
              <a:pPr>
                <a:defRPr/>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BC44CA9-B353-488E-B98C-09AD304C3EE8}" type="slidenum">
              <a:rPr lang="en-US" smtClean="0"/>
              <a:pPr>
                <a:defRPr/>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4BC44CA9-B353-488E-B98C-09AD304C3EE8}" type="slidenum">
              <a:rPr lang="en-US" smtClean="0"/>
              <a:pPr>
                <a:defRPr/>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Please do not read slide – speaker notes only</a:t>
            </a:r>
            <a:r>
              <a:rPr lang="en-US" dirty="0"/>
              <a:t>: </a:t>
            </a:r>
            <a:r>
              <a:rPr lang="en-US" sz="1200" kern="1200" dirty="0">
                <a:solidFill>
                  <a:schemeClr val="tx1"/>
                </a:solidFill>
                <a:effectLst/>
                <a:latin typeface="+mn-lt"/>
                <a:ea typeface="+mn-ea"/>
                <a:cs typeface="+mn-cs"/>
              </a:rPr>
              <a:t>Through PCDC’s Sustainable Strategies for Ryan White HIV Program Community Organizations, we provide free training and technical assistance to RWHAP-funded ASOs and CBOs to increase their capacity to improve engagement and retention of PLWH in care by enhancing service models or partnering with service providers in the health care system.</a:t>
            </a:r>
          </a:p>
          <a:p>
            <a:endParaRPr lang="en-US" dirty="0"/>
          </a:p>
          <a:p>
            <a:r>
              <a:rPr lang="en-US" dirty="0"/>
              <a:t>This is a 3 year, HRSA-HAB funded, cooperative agreement under the Division of Policy and Data (DPD), Evaluation Analysis and Dissemination Branch. Our Program Officer is Michael Evanson.</a:t>
            </a:r>
          </a:p>
          <a:p>
            <a:endParaRPr lang="en-US" dirty="0"/>
          </a:p>
        </p:txBody>
      </p:sp>
      <p:sp>
        <p:nvSpPr>
          <p:cNvPr id="4" name="Slide Number Placeholder 3"/>
          <p:cNvSpPr>
            <a:spLocks noGrp="1"/>
          </p:cNvSpPr>
          <p:nvPr>
            <p:ph type="sldNum" sz="quarter" idx="10"/>
          </p:nvPr>
        </p:nvSpPr>
        <p:spPr/>
        <p:txBody>
          <a:bodyPr/>
          <a:lstStyle/>
          <a:p>
            <a:fld id="{567C08CF-482D-4024-82BD-26F713DC95CD}" type="slidenum">
              <a:rPr lang="en-US" smtClean="0"/>
              <a:t>4</a:t>
            </a:fld>
            <a:endParaRPr lang="en-US" dirty="0"/>
          </a:p>
        </p:txBody>
      </p:sp>
    </p:spTree>
    <p:extLst>
      <p:ext uri="{BB962C8B-B14F-4D97-AF65-F5344CB8AC3E}">
        <p14:creationId xmlns:p14="http://schemas.microsoft.com/office/powerpoint/2010/main" val="2024695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61</a:t>
            </a:fld>
            <a:endParaRPr lang="en-US"/>
          </a:p>
        </p:txBody>
      </p:sp>
    </p:spTree>
    <p:extLst>
      <p:ext uri="{BB962C8B-B14F-4D97-AF65-F5344CB8AC3E}">
        <p14:creationId xmlns:p14="http://schemas.microsoft.com/office/powerpoint/2010/main" val="644557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have a next step, from today’s webinar let’s start with a short call to action! </a:t>
            </a:r>
          </a:p>
        </p:txBody>
      </p:sp>
      <p:sp>
        <p:nvSpPr>
          <p:cNvPr id="4" name="Slide Number Placeholder 3"/>
          <p:cNvSpPr>
            <a:spLocks noGrp="1"/>
          </p:cNvSpPr>
          <p:nvPr>
            <p:ph type="sldNum" sz="quarter" idx="5"/>
          </p:nvPr>
        </p:nvSpPr>
        <p:spPr/>
        <p:txBody>
          <a:bodyPr/>
          <a:lstStyle/>
          <a:p>
            <a:fld id="{567C08CF-482D-4024-82BD-26F713DC95CD}" type="slidenum">
              <a:rPr lang="en-US" smtClean="0"/>
              <a:t>62</a:t>
            </a:fld>
            <a:endParaRPr lang="en-US"/>
          </a:p>
        </p:txBody>
      </p:sp>
    </p:spTree>
    <p:extLst>
      <p:ext uri="{BB962C8B-B14F-4D97-AF65-F5344CB8AC3E}">
        <p14:creationId xmlns:p14="http://schemas.microsoft.com/office/powerpoint/2010/main" val="3641212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567C08CF-482D-4024-82BD-26F713DC95CD}" type="slidenum">
              <a:rPr lang="en-US" smtClean="0"/>
              <a:t>64</a:t>
            </a:fld>
            <a:endParaRPr lang="en-US" dirty="0"/>
          </a:p>
        </p:txBody>
      </p:sp>
    </p:spTree>
    <p:extLst>
      <p:ext uri="{BB962C8B-B14F-4D97-AF65-F5344CB8AC3E}">
        <p14:creationId xmlns:p14="http://schemas.microsoft.com/office/powerpoint/2010/main" val="426380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Joining me today is Juliet Fink Yates from Philadelphia FIGHT Community Health Centers and </a:t>
            </a:r>
            <a:r>
              <a:rPr lang="en-US" dirty="0"/>
              <a:t>Dr. Ann Robison from the Montrose Center.</a:t>
            </a:r>
          </a:p>
        </p:txBody>
      </p:sp>
      <p:sp>
        <p:nvSpPr>
          <p:cNvPr id="4" name="Slide Number Placeholder 3"/>
          <p:cNvSpPr>
            <a:spLocks noGrp="1"/>
          </p:cNvSpPr>
          <p:nvPr>
            <p:ph type="sldNum" sz="quarter" idx="5"/>
          </p:nvPr>
        </p:nvSpPr>
        <p:spPr/>
        <p:txBody>
          <a:bodyPr/>
          <a:lstStyle/>
          <a:p>
            <a:fld id="{567C08CF-482D-4024-82BD-26F713DC95CD}" type="slidenum">
              <a:rPr lang="en-US" smtClean="0"/>
              <a:t>5</a:t>
            </a:fld>
            <a:endParaRPr lang="en-US"/>
          </a:p>
        </p:txBody>
      </p:sp>
    </p:spTree>
    <p:extLst>
      <p:ext uri="{BB962C8B-B14F-4D97-AF65-F5344CB8AC3E}">
        <p14:creationId xmlns:p14="http://schemas.microsoft.com/office/powerpoint/2010/main" val="51665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how partnership is a key component of the sustainability continuum. Partnering can serve many purposes from increasing resources, to connecting with local champions. Strategic decision making and staff time goes into other aspects of organizational input, but many organizations struggle to prioritize partnering even though smart partnerships can be central to long term success </a:t>
            </a:r>
          </a:p>
        </p:txBody>
      </p:sp>
      <p:sp>
        <p:nvSpPr>
          <p:cNvPr id="4" name="Slide Number Placeholder 3"/>
          <p:cNvSpPr>
            <a:spLocks noGrp="1"/>
          </p:cNvSpPr>
          <p:nvPr>
            <p:ph type="sldNum" sz="quarter" idx="5"/>
          </p:nvPr>
        </p:nvSpPr>
        <p:spPr/>
        <p:txBody>
          <a:bodyPr/>
          <a:lstStyle/>
          <a:p>
            <a:fld id="{567C08CF-482D-4024-82BD-26F713DC95CD}" type="slidenum">
              <a:rPr lang="en-US" smtClean="0"/>
              <a:t>7</a:t>
            </a:fld>
            <a:endParaRPr lang="en-US"/>
          </a:p>
        </p:txBody>
      </p:sp>
    </p:spTree>
    <p:extLst>
      <p:ext uri="{BB962C8B-B14F-4D97-AF65-F5344CB8AC3E}">
        <p14:creationId xmlns:p14="http://schemas.microsoft.com/office/powerpoint/2010/main" val="397219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how, when, why and what to partner for can be daunting. This slide will review how to break down the aspects to consider into smaller meaningful areas. The key to all of the aspects is interorganizational knowledge, even if innovation can be the most fun, or if value outlines the areas of highest need. When thinking about decision making consider how information those at the table are about all these varying aspects. Be aware if one becomes top heavy, such as preparation or maintenance, that can indicate a cycle of barriers to success. </a:t>
            </a:r>
          </a:p>
        </p:txBody>
      </p:sp>
      <p:sp>
        <p:nvSpPr>
          <p:cNvPr id="4" name="Slide Number Placeholder 3"/>
          <p:cNvSpPr>
            <a:spLocks noGrp="1"/>
          </p:cNvSpPr>
          <p:nvPr>
            <p:ph type="sldNum" sz="quarter" idx="5"/>
          </p:nvPr>
        </p:nvSpPr>
        <p:spPr/>
        <p:txBody>
          <a:bodyPr/>
          <a:lstStyle/>
          <a:p>
            <a:fld id="{567C08CF-482D-4024-82BD-26F713DC95CD}" type="slidenum">
              <a:rPr lang="en-US" smtClean="0"/>
              <a:t>8</a:t>
            </a:fld>
            <a:endParaRPr lang="en-US"/>
          </a:p>
        </p:txBody>
      </p:sp>
    </p:spTree>
    <p:extLst>
      <p:ext uri="{BB962C8B-B14F-4D97-AF65-F5344CB8AC3E}">
        <p14:creationId xmlns:p14="http://schemas.microsoft.com/office/powerpoint/2010/main" val="217902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 work with a slider/timeline, These questions would then become “milestones” and folks could slide the marker to where best represents them. That would also help reduce the number of questions.</a:t>
            </a:r>
          </a:p>
        </p:txBody>
      </p:sp>
      <p:sp>
        <p:nvSpPr>
          <p:cNvPr id="4" name="Slide Number Placeholder 3"/>
          <p:cNvSpPr>
            <a:spLocks noGrp="1"/>
          </p:cNvSpPr>
          <p:nvPr>
            <p:ph type="sldNum" sz="quarter" idx="5"/>
          </p:nvPr>
        </p:nvSpPr>
        <p:spPr/>
        <p:txBody>
          <a:bodyPr/>
          <a:lstStyle/>
          <a:p>
            <a:fld id="{567C08CF-482D-4024-82BD-26F713DC95CD}" type="slidenum">
              <a:rPr lang="en-US" smtClean="0"/>
              <a:t>9</a:t>
            </a:fld>
            <a:endParaRPr lang="en-US"/>
          </a:p>
        </p:txBody>
      </p:sp>
    </p:spTree>
    <p:extLst>
      <p:ext uri="{BB962C8B-B14F-4D97-AF65-F5344CB8AC3E}">
        <p14:creationId xmlns:p14="http://schemas.microsoft.com/office/powerpoint/2010/main" val="16182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Review of this slide will be partially based on stages of partnership indicated in previous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Tools exist to support your decision making, such the PSAT which is a free tool developed by University of Washington in St. Louis.</a:t>
            </a:r>
          </a:p>
          <a:p>
            <a:endParaRPr lang="en-US" dirty="0"/>
          </a:p>
        </p:txBody>
      </p:sp>
      <p:sp>
        <p:nvSpPr>
          <p:cNvPr id="4" name="Slide Number Placeholder 3"/>
          <p:cNvSpPr>
            <a:spLocks noGrp="1"/>
          </p:cNvSpPr>
          <p:nvPr>
            <p:ph type="sldNum" sz="quarter" idx="5"/>
          </p:nvPr>
        </p:nvSpPr>
        <p:spPr/>
        <p:txBody>
          <a:bodyPr/>
          <a:lstStyle/>
          <a:p>
            <a:fld id="{567C08CF-482D-4024-82BD-26F713DC95CD}" type="slidenum">
              <a:rPr lang="en-US" smtClean="0"/>
              <a:t>10</a:t>
            </a:fld>
            <a:endParaRPr lang="en-US"/>
          </a:p>
        </p:txBody>
      </p:sp>
    </p:spTree>
    <p:extLst>
      <p:ext uri="{BB962C8B-B14F-4D97-AF65-F5344CB8AC3E}">
        <p14:creationId xmlns:p14="http://schemas.microsoft.com/office/powerpoint/2010/main" val="1680539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12571"/>
            <a:ext cx="756285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About PCDC</a:t>
            </a:r>
          </a:p>
        </p:txBody>
      </p:sp>
    </p:spTree>
    <p:extLst>
      <p:ext uri="{BB962C8B-B14F-4D97-AF65-F5344CB8AC3E}">
        <p14:creationId xmlns:p14="http://schemas.microsoft.com/office/powerpoint/2010/main" val="424059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908313"/>
            <a:ext cx="8229600" cy="3762645"/>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139370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7801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44462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12131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7615"/>
            <a:ext cx="650296" cy="6502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6548"/>
            <a:ext cx="650296" cy="650296"/>
          </a:xfrm>
          <a:prstGeom prst="rect">
            <a:avLst/>
          </a:prstGeom>
        </p:spPr>
      </p:pic>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FF671F"/>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85481"/>
            <a:ext cx="650296" cy="650296"/>
          </a:xfrm>
          <a:prstGeom prst="rect">
            <a:avLst/>
          </a:prstGeom>
        </p:spPr>
      </p:pic>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580155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FF671F"/>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Tree>
    <p:extLst>
      <p:ext uri="{BB962C8B-B14F-4D97-AF65-F5344CB8AC3E}">
        <p14:creationId xmlns:p14="http://schemas.microsoft.com/office/powerpoint/2010/main" val="223621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9055" y="1408628"/>
            <a:ext cx="9152958" cy="1261884"/>
          </a:xfrm>
          <a:prstGeom prst="rect">
            <a:avLst/>
          </a:prstGeom>
          <a:noFill/>
        </p:spPr>
        <p:txBody>
          <a:bodyPr wrap="square" rtlCol="0">
            <a:spAutoFit/>
          </a:bodyPr>
          <a:lstStyle/>
          <a:p>
            <a:pPr algn="ctr"/>
            <a:r>
              <a:rPr lang="en-US" sz="3800" b="1" i="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partner with health</a:t>
            </a:r>
            <a:r>
              <a:rPr lang="en-US" sz="2000" baseline="0" dirty="0">
                <a:solidFill>
                  <a:srgbClr val="002B49"/>
                </a:solidFill>
                <a:latin typeface="Georgia" panose="02040502050405020303" pitchFamily="18" charset="0"/>
              </a:rPr>
              <a:t> care providers to build capacity and improve services and outcomes</a:t>
            </a:r>
            <a:endParaRPr lang="en-US" sz="2000" dirty="0">
              <a:solidFill>
                <a:srgbClr val="002B49"/>
              </a:solidFill>
              <a:latin typeface="Georgia" panose="02040502050405020303" pitchFamily="18" charset="0"/>
            </a:endParaRPr>
          </a:p>
        </p:txBody>
      </p:sp>
      <p:sp>
        <p:nvSpPr>
          <p:cNvPr id="15" name="TextBox 14"/>
          <p:cNvSpPr txBox="1"/>
          <p:nvPr userDrawn="1"/>
        </p:nvSpPr>
        <p:spPr>
          <a:xfrm>
            <a:off x="3107454" y="3431263"/>
            <a:ext cx="2889247" cy="1882951"/>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provide capital</a:t>
            </a:r>
            <a:r>
              <a:rPr lang="en-US" sz="2000" baseline="0" dirty="0">
                <a:solidFill>
                  <a:srgbClr val="002B49"/>
                </a:solidFill>
                <a:latin typeface="Georgia" panose="02040502050405020303" pitchFamily="18" charset="0"/>
              </a:rPr>
              <a:t> to integrate services, modernize facilities, or expand operations</a:t>
            </a:r>
            <a:endParaRPr lang="en-US" sz="2000" dirty="0">
              <a:solidFill>
                <a:srgbClr val="002B49"/>
              </a:solidFill>
              <a:latin typeface="Georgia" panose="02040502050405020303" pitchFamily="18" charset="0"/>
            </a:endParaRP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advance policy initiatives to bring resources, attention, and innovation to</a:t>
            </a:r>
            <a:r>
              <a:rPr lang="en-US" sz="2000" baseline="0" dirty="0">
                <a:solidFill>
                  <a:srgbClr val="002B49"/>
                </a:solidFill>
                <a:latin typeface="Georgia" panose="02040502050405020303" pitchFamily="18" charset="0"/>
              </a:rPr>
              <a:t> primary care</a:t>
            </a:r>
            <a:endParaRPr lang="en-US" sz="2000" dirty="0">
              <a:solidFill>
                <a:srgbClr val="002B49"/>
              </a:solidFill>
              <a:latin typeface="Georgia" panose="02040502050405020303" pitchFamily="18" charset="0"/>
            </a:endParaRPr>
          </a:p>
        </p:txBody>
      </p:sp>
    </p:spTree>
    <p:extLst>
      <p:ext uri="{BB962C8B-B14F-4D97-AF65-F5344CB8AC3E}">
        <p14:creationId xmlns:p14="http://schemas.microsoft.com/office/powerpoint/2010/main" val="3607518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Box 32"/>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31" name="TextBox 30"/>
          <p:cNvSpPr txBox="1"/>
          <p:nvPr userDrawn="1"/>
        </p:nvSpPr>
        <p:spPr>
          <a:xfrm>
            <a:off x="6176375" y="5374632"/>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49" name="Picture 4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Tree>
    <p:extLst>
      <p:ext uri="{BB962C8B-B14F-4D97-AF65-F5344CB8AC3E}">
        <p14:creationId xmlns:p14="http://schemas.microsoft.com/office/powerpoint/2010/main" val="4203605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4" name="TextBox 33"/>
          <p:cNvSpPr txBox="1"/>
          <p:nvPr userDrawn="1"/>
        </p:nvSpPr>
        <p:spPr>
          <a:xfrm>
            <a:off x="6026726" y="5322846"/>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24" name="TextBox 23"/>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953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7" name="TextBox 16"/>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374632"/>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0364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5" name="TextBox 14"/>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6176375" y="5188270"/>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467915"/>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1457457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7" y="1902659"/>
            <a:ext cx="7422406" cy="3052681"/>
          </a:xfrm>
          <a:prstGeom prst="rect">
            <a:avLst/>
          </a:prstGeom>
        </p:spPr>
      </p:pic>
    </p:spTree>
    <p:extLst>
      <p:ext uri="{BB962C8B-B14F-4D97-AF65-F5344CB8AC3E}">
        <p14:creationId xmlns:p14="http://schemas.microsoft.com/office/powerpoint/2010/main" val="2935524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algn="ctr"/>
            <a:r>
              <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THANK</a:t>
            </a:r>
            <a:r>
              <a:rPr lang="en-US" sz="6000" b="1" baseline="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YOU</a:t>
            </a:r>
            <a:endPar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6419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489E3-C902-4C7C-A700-6A0CFE7339D9}" type="datetimeFigureOut">
              <a:rPr lang="en-US" smtClean="0"/>
              <a:pPr/>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DEBEA-59D4-48EB-9264-14CC82E040B6}"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5821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489E3-C902-4C7C-A700-6A0CFE7339D9}" type="datetimeFigureOut">
              <a:rPr lang="en-US" smtClean="0"/>
              <a:pPr/>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DEBEA-59D4-48EB-9264-14CC82E040B6}" type="slidenum">
              <a:rPr lang="en-US" smtClean="0"/>
              <a:pPr/>
              <a:t>‹#›</a:t>
            </a:fld>
            <a:endParaRPr lang="en-US"/>
          </a:p>
        </p:txBody>
      </p:sp>
    </p:spTree>
    <p:extLst>
      <p:ext uri="{BB962C8B-B14F-4D97-AF65-F5344CB8AC3E}">
        <p14:creationId xmlns:p14="http://schemas.microsoft.com/office/powerpoint/2010/main" val="1034090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11489E3-C902-4C7C-A700-6A0CFE7339D9}" type="datetimeFigureOut">
              <a:rPr lang="en-US" smtClean="0"/>
              <a:pPr/>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DEBEA-59D4-48EB-9264-14CC82E040B6}"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0688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9FE22-F3DB-4D0A-9788-12BE70523532}"/>
              </a:ext>
            </a:extLst>
          </p:cNvPr>
          <p:cNvSpPr>
            <a:spLocks noGrp="1"/>
          </p:cNvSpPr>
          <p:nvPr>
            <p:ph type="sldNum" sz="quarter" idx="10"/>
          </p:nvPr>
        </p:nvSpPr>
        <p:spPr/>
        <p:txBody>
          <a:body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33238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04967"/>
            <a:ext cx="8686800" cy="754053"/>
          </a:xfrm>
          <a:prstGeom prst="rect">
            <a:avLst/>
          </a:prstGeom>
          <a:noFill/>
        </p:spPr>
        <p:txBody>
          <a:bodyPr wrap="square" rtlCol="0">
            <a:spAutoFit/>
          </a:bodyPr>
          <a:lstStyle/>
          <a:p>
            <a:r>
              <a:rPr lang="en-US" sz="43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Performance</a:t>
            </a:r>
            <a:r>
              <a:rPr lang="en-US" sz="4300" b="1" baseline="0"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Improvement</a:t>
            </a:r>
            <a:endParaRPr lang="en-US" sz="43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7219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ard 1">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1973379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ard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480"/>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4142216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Card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132"/>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811120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ar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129609"/>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785134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12571"/>
            <a:ext cx="756285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About PCDC</a:t>
            </a:r>
          </a:p>
        </p:txBody>
      </p:sp>
    </p:spTree>
    <p:extLst>
      <p:ext uri="{BB962C8B-B14F-4D97-AF65-F5344CB8AC3E}">
        <p14:creationId xmlns:p14="http://schemas.microsoft.com/office/powerpoint/2010/main" val="1268498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9055" y="1408628"/>
            <a:ext cx="9152958" cy="1261884"/>
          </a:xfrm>
          <a:prstGeom prst="rect">
            <a:avLst/>
          </a:prstGeom>
          <a:noFill/>
        </p:spPr>
        <p:txBody>
          <a:bodyPr wrap="square" rtlCol="0">
            <a:spAutoFit/>
          </a:bodyPr>
          <a:lstStyle/>
          <a:p>
            <a:pPr algn="ctr"/>
            <a:r>
              <a:rPr lang="en-US" sz="3800" b="1" i="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algn="ctr"/>
            <a:r>
              <a:rPr lang="en-US" sz="3000" b="1" dirty="0">
                <a:solidFill>
                  <a:srgbClr val="FF671F"/>
                </a:solidFill>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partner with health</a:t>
            </a:r>
            <a:r>
              <a:rPr lang="en-US" sz="2000" baseline="0" dirty="0">
                <a:solidFill>
                  <a:srgbClr val="002B49"/>
                </a:solidFill>
                <a:latin typeface="Georgia" panose="02040502050405020303" pitchFamily="18" charset="0"/>
              </a:rPr>
              <a:t> care providers to build capacity and improve services and outcomes</a:t>
            </a:r>
            <a:endParaRPr lang="en-US" sz="2000" dirty="0">
              <a:solidFill>
                <a:srgbClr val="002B49"/>
              </a:solidFill>
              <a:latin typeface="Georgia" panose="02040502050405020303" pitchFamily="18" charset="0"/>
            </a:endParaRPr>
          </a:p>
        </p:txBody>
      </p:sp>
      <p:sp>
        <p:nvSpPr>
          <p:cNvPr id="15" name="TextBox 14"/>
          <p:cNvSpPr txBox="1"/>
          <p:nvPr userDrawn="1"/>
        </p:nvSpPr>
        <p:spPr>
          <a:xfrm>
            <a:off x="3107454" y="3431263"/>
            <a:ext cx="2889247" cy="1882951"/>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provide capital</a:t>
            </a:r>
            <a:r>
              <a:rPr lang="en-US" sz="2000" baseline="0" dirty="0">
                <a:solidFill>
                  <a:srgbClr val="002B49"/>
                </a:solidFill>
                <a:latin typeface="Georgia" panose="02040502050405020303" pitchFamily="18" charset="0"/>
              </a:rPr>
              <a:t> to integrate services, modernize facilities, or expand operations</a:t>
            </a:r>
            <a:endParaRPr lang="en-US" sz="2000" dirty="0">
              <a:solidFill>
                <a:srgbClr val="002B49"/>
              </a:solidFill>
              <a:latin typeface="Georgia" panose="02040502050405020303" pitchFamily="18" charset="0"/>
            </a:endParaRP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algn="ctr">
              <a:lnSpc>
                <a:spcPct val="150000"/>
              </a:lnSpc>
            </a:pPr>
            <a:r>
              <a:rPr lang="en-US" sz="2000" dirty="0">
                <a:solidFill>
                  <a:srgbClr val="002B49"/>
                </a:solidFill>
                <a:latin typeface="Georgia" panose="02040502050405020303" pitchFamily="18" charset="0"/>
              </a:rPr>
              <a:t>We advance policy initiatives to bring resources, attention, and innovation to</a:t>
            </a:r>
            <a:r>
              <a:rPr lang="en-US" sz="2000" baseline="0" dirty="0">
                <a:solidFill>
                  <a:srgbClr val="002B49"/>
                </a:solidFill>
                <a:latin typeface="Georgia" panose="02040502050405020303" pitchFamily="18" charset="0"/>
              </a:rPr>
              <a:t> primary care</a:t>
            </a:r>
            <a:endParaRPr lang="en-US" sz="2000" dirty="0">
              <a:solidFill>
                <a:srgbClr val="002B49"/>
              </a:solidFill>
              <a:latin typeface="Georgia" panose="02040502050405020303" pitchFamily="18" charset="0"/>
            </a:endParaRPr>
          </a:p>
        </p:txBody>
      </p:sp>
    </p:spTree>
    <p:extLst>
      <p:ext uri="{BB962C8B-B14F-4D97-AF65-F5344CB8AC3E}">
        <p14:creationId xmlns:p14="http://schemas.microsoft.com/office/powerpoint/2010/main" val="3384249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04967"/>
            <a:ext cx="8686800" cy="754053"/>
          </a:xfrm>
          <a:prstGeom prst="rect">
            <a:avLst/>
          </a:prstGeom>
          <a:noFill/>
        </p:spPr>
        <p:txBody>
          <a:bodyPr wrap="square" rtlCol="0">
            <a:spAutoFit/>
          </a:bodyPr>
          <a:lstStyle/>
          <a:p>
            <a:r>
              <a:rPr lang="en-US" sz="43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Performance</a:t>
            </a:r>
            <a:r>
              <a:rPr lang="en-US" sz="4300" b="1" baseline="0"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Improvement</a:t>
            </a:r>
            <a:endParaRPr lang="en-US" sz="43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8220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16332"/>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Capital Investment</a:t>
            </a:r>
          </a:p>
        </p:txBody>
      </p:sp>
    </p:spTree>
    <p:extLst>
      <p:ext uri="{BB962C8B-B14F-4D97-AF65-F5344CB8AC3E}">
        <p14:creationId xmlns:p14="http://schemas.microsoft.com/office/powerpoint/2010/main" val="3670262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Tree>
    <p:extLst>
      <p:ext uri="{BB962C8B-B14F-4D97-AF65-F5344CB8AC3E}">
        <p14:creationId xmlns:p14="http://schemas.microsoft.com/office/powerpoint/2010/main" val="957842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Tree>
    <p:extLst>
      <p:ext uri="{BB962C8B-B14F-4D97-AF65-F5344CB8AC3E}">
        <p14:creationId xmlns:p14="http://schemas.microsoft.com/office/powerpoint/2010/main" val="357049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616332"/>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Capital Investment</a:t>
            </a:r>
          </a:p>
        </p:txBody>
      </p:sp>
    </p:spTree>
    <p:extLst>
      <p:ext uri="{BB962C8B-B14F-4D97-AF65-F5344CB8AC3E}">
        <p14:creationId xmlns:p14="http://schemas.microsoft.com/office/powerpoint/2010/main" val="624214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Free Resources</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pcdc.org/resources</a:t>
            </a:r>
          </a:p>
        </p:txBody>
      </p:sp>
      <p:sp>
        <p:nvSpPr>
          <p:cNvPr id="20" name="TextBox 19"/>
          <p:cNvSpPr txBox="1"/>
          <p:nvPr userDrawn="1"/>
        </p:nvSpPr>
        <p:spPr>
          <a:xfrm>
            <a:off x="457200" y="2229056"/>
            <a:ext cx="3732245" cy="3349058"/>
          </a:xfrm>
          <a:prstGeom prst="rect">
            <a:avLst/>
          </a:prstGeom>
          <a:noFill/>
        </p:spPr>
        <p:txBody>
          <a:bodyPr wrap="square" rtlCol="0">
            <a:spAutoFit/>
          </a:bodyPr>
          <a:lstStyle/>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Case studies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Guides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Measurement</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Assessment</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Reports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Webinars</a:t>
            </a:r>
          </a:p>
        </p:txBody>
      </p:sp>
      <p:pic>
        <p:nvPicPr>
          <p:cNvPr id="3" name="Picture 2">
            <a:extLst>
              <a:ext uri="{FF2B5EF4-FFF2-40B4-BE49-F238E27FC236}">
                <a16:creationId xmlns:a16="http://schemas.microsoft.com/office/drawing/2014/main" id="{9A186D4D-5CFC-459C-8767-CFF6C63847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3186676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Our Impact</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20" name="TextBox 19"/>
          <p:cNvSpPr txBox="1"/>
          <p:nvPr userDrawn="1"/>
        </p:nvSpPr>
        <p:spPr>
          <a:xfrm>
            <a:off x="1174656" y="2546885"/>
            <a:ext cx="2116199"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Organizations</a:t>
            </a:r>
          </a:p>
        </p:txBody>
      </p:sp>
      <p:sp>
        <p:nvSpPr>
          <p:cNvPr id="10" name="TextBox 9"/>
          <p:cNvSpPr txBox="1"/>
          <p:nvPr userDrawn="1"/>
        </p:nvSpPr>
        <p:spPr>
          <a:xfrm>
            <a:off x="6249070" y="2546885"/>
            <a:ext cx="848817"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Dollars leveraged</a:t>
            </a:r>
          </a:p>
        </p:txBody>
      </p:sp>
      <p:sp>
        <p:nvSpPr>
          <p:cNvPr id="14" name="TextBox 13"/>
          <p:cNvSpPr txBox="1"/>
          <p:nvPr userDrawn="1"/>
        </p:nvSpPr>
        <p:spPr>
          <a:xfrm>
            <a:off x="1373831" y="2931609"/>
            <a:ext cx="1717848"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strengthened</a:t>
            </a:r>
          </a:p>
        </p:txBody>
      </p:sp>
      <p:sp>
        <p:nvSpPr>
          <p:cNvPr id="15" name="TextBox 14"/>
          <p:cNvSpPr txBox="1"/>
          <p:nvPr userDrawn="1"/>
        </p:nvSpPr>
        <p:spPr>
          <a:xfrm>
            <a:off x="5498764" y="2933968"/>
            <a:ext cx="2498705"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created or preserved</a:t>
            </a:r>
          </a:p>
        </p:txBody>
      </p:sp>
      <p:sp>
        <p:nvSpPr>
          <p:cNvPr id="16" name="TextBox 15"/>
          <p:cNvSpPr txBox="1"/>
          <p:nvPr userDrawn="1"/>
        </p:nvSpPr>
        <p:spPr>
          <a:xfrm>
            <a:off x="707246" y="5077552"/>
            <a:ext cx="3051017"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added through expansion</a:t>
            </a:r>
          </a:p>
        </p:txBody>
      </p:sp>
      <p:sp>
        <p:nvSpPr>
          <p:cNvPr id="17" name="TextBox 16"/>
          <p:cNvSpPr txBox="1"/>
          <p:nvPr userDrawn="1"/>
        </p:nvSpPr>
        <p:spPr>
          <a:xfrm>
            <a:off x="5072145" y="5075558"/>
            <a:ext cx="3351942"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2,000</a:t>
            </a:r>
          </a:p>
        </p:txBody>
      </p:sp>
      <p:sp>
        <p:nvSpPr>
          <p:cNvPr id="19" name="Title 1"/>
          <p:cNvSpPr txBox="1">
            <a:spLocks/>
          </p:cNvSpPr>
          <p:nvPr userDrawn="1"/>
        </p:nvSpPr>
        <p:spPr>
          <a:xfrm>
            <a:off x="5282213" y="1666962"/>
            <a:ext cx="2931805"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1B</a:t>
            </a:r>
          </a:p>
        </p:txBody>
      </p:sp>
      <p:cxnSp>
        <p:nvCxnSpPr>
          <p:cNvPr id="6" name="Straight Connector 5"/>
          <p:cNvCxnSpPr/>
          <p:nvPr userDrawn="1"/>
        </p:nvCxnSpPr>
        <p:spPr>
          <a:xfrm>
            <a:off x="706551" y="3740358"/>
            <a:ext cx="7717536"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106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PCDC Events</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Tree>
    <p:extLst>
      <p:ext uri="{BB962C8B-B14F-4D97-AF65-F5344CB8AC3E}">
        <p14:creationId xmlns:p14="http://schemas.microsoft.com/office/powerpoint/2010/main" val="3226419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extLst>
      <p:ext uri="{BB962C8B-B14F-4D97-AF65-F5344CB8AC3E}">
        <p14:creationId xmlns:p14="http://schemas.microsoft.com/office/powerpoint/2010/main" val="3885187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417639"/>
            <a:ext cx="8229600" cy="4253320"/>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3942084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44679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2418004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Tree>
    <p:extLst>
      <p:ext uri="{BB962C8B-B14F-4D97-AF65-F5344CB8AC3E}">
        <p14:creationId xmlns:p14="http://schemas.microsoft.com/office/powerpoint/2010/main" val="823586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2742974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58345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Tree>
    <p:extLst>
      <p:ext uri="{BB962C8B-B14F-4D97-AF65-F5344CB8AC3E}">
        <p14:creationId xmlns:p14="http://schemas.microsoft.com/office/powerpoint/2010/main" val="318162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752333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7615"/>
            <a:ext cx="650296" cy="6502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6548"/>
            <a:ext cx="650296" cy="650296"/>
          </a:xfrm>
          <a:prstGeom prst="rect">
            <a:avLst/>
          </a:prstGeom>
        </p:spPr>
      </p:pic>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FF671F"/>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85481"/>
            <a:ext cx="650296" cy="650296"/>
          </a:xfrm>
          <a:prstGeom prst="rect">
            <a:avLst/>
          </a:prstGeom>
        </p:spPr>
      </p:pic>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444053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FF671F"/>
                </a:solidFill>
                <a:latin typeface="Verdana" panose="020B0604030504040204" pitchFamily="34" charset="0"/>
                <a:ea typeface="Verdana" panose="020B0604030504040204" pitchFamily="34" charset="0"/>
                <a:cs typeface="Verdana" panose="020B0604030504040204" pitchFamily="34" charset="0"/>
              </a:rPr>
              <a:t>Questions?</a:t>
            </a:r>
          </a:p>
          <a:p>
            <a:endParaRPr lang="en-US" dirty="0"/>
          </a:p>
        </p:txBody>
      </p:sp>
    </p:spTree>
    <p:extLst>
      <p:ext uri="{BB962C8B-B14F-4D97-AF65-F5344CB8AC3E}">
        <p14:creationId xmlns:p14="http://schemas.microsoft.com/office/powerpoint/2010/main" val="3118029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Box 32"/>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31" name="TextBox 30"/>
          <p:cNvSpPr txBox="1"/>
          <p:nvPr userDrawn="1"/>
        </p:nvSpPr>
        <p:spPr>
          <a:xfrm>
            <a:off x="6176375" y="5374632"/>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49" name="Picture 4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Tree>
    <p:extLst>
      <p:ext uri="{BB962C8B-B14F-4D97-AF65-F5344CB8AC3E}">
        <p14:creationId xmlns:p14="http://schemas.microsoft.com/office/powerpoint/2010/main" val="916380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4" name="TextBox 33"/>
          <p:cNvSpPr txBox="1"/>
          <p:nvPr userDrawn="1"/>
        </p:nvSpPr>
        <p:spPr>
          <a:xfrm>
            <a:off x="6176375" y="5188270"/>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2" name="TextBox 21"/>
          <p:cNvSpPr txBox="1"/>
          <p:nvPr userDrawn="1"/>
        </p:nvSpPr>
        <p:spPr>
          <a:xfrm>
            <a:off x="6176375" y="5467915"/>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@HIP_PCDC</a:t>
            </a:r>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24" name="TextBox 23"/>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6065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7" name="TextBox 16"/>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374632"/>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253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a:t>
            </a:fld>
            <a:endParaRPr lang="en-US" dirty="0"/>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5" name="TextBox 14"/>
          <p:cNvSpPr txBox="1"/>
          <p:nvPr userDrawn="1"/>
        </p:nvSpPr>
        <p:spPr>
          <a:xfrm>
            <a:off x="1712277" y="5372936"/>
            <a:ext cx="3846197" cy="369332"/>
          </a:xfrm>
          <a:prstGeom prst="rect">
            <a:avLst/>
          </a:prstGeom>
          <a:noFill/>
        </p:spPr>
        <p:txBody>
          <a:bodyPr wrap="square" rtlCol="0">
            <a:spAutoFit/>
          </a:bodyPr>
          <a:lstStyle/>
          <a:p>
            <a:pPr lvl="0"/>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PrimaryCareDevelopmentCorp</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6176375" y="5188270"/>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a:t>
            </a:r>
            <a:r>
              <a:rPr lang="en-US" sz="1800" dirty="0" err="1">
                <a:solidFill>
                  <a:srgbClr val="002B49"/>
                </a:solidFill>
                <a:latin typeface="Verdana" panose="020B0604030504040204" pitchFamily="34" charset="0"/>
                <a:ea typeface="Verdana" panose="020B0604030504040204" pitchFamily="34" charset="0"/>
                <a:cs typeface="Verdana" panose="020B0604030504040204" pitchFamily="34" charset="0"/>
              </a:rPr>
              <a:t>PrimaryCareDev</a:t>
            </a:r>
            <a:endPar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467915"/>
            <a:ext cx="2346007" cy="369332"/>
          </a:xfrm>
          <a:prstGeom prst="rect">
            <a:avLst/>
          </a:prstGeom>
          <a:noFill/>
        </p:spPr>
        <p:txBody>
          <a:bodyPr wrap="square" rtlCol="0">
            <a:spAutoFit/>
          </a:bodyPr>
          <a:lstStyle/>
          <a:p>
            <a:pPr lvl="0"/>
            <a:r>
              <a:rPr lang="en-US" sz="1800" dirty="0">
                <a:solidFill>
                  <a:srgbClr val="002B49"/>
                </a:solidFill>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566473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7" y="1902659"/>
            <a:ext cx="7422406" cy="3052681"/>
          </a:xfrm>
          <a:prstGeom prst="rect">
            <a:avLst/>
          </a:prstGeom>
        </p:spPr>
      </p:pic>
    </p:spTree>
    <p:extLst>
      <p:ext uri="{BB962C8B-B14F-4D97-AF65-F5344CB8AC3E}">
        <p14:creationId xmlns:p14="http://schemas.microsoft.com/office/powerpoint/2010/main" val="2071931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algn="ctr"/>
            <a:r>
              <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THANK</a:t>
            </a:r>
            <a:r>
              <a:rPr lang="en-US" sz="6000" b="1" baseline="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YOU</a:t>
            </a:r>
            <a:endParaRPr lang="en-US" sz="6000" b="1"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03700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53730" cy="1143000"/>
          </a:xfrm>
          <a:prstGeom prst="rect">
            <a:avLst/>
          </a:prstGeom>
        </p:spPr>
        <p:txBody>
          <a:bodyPr/>
          <a:lstStyle>
            <a:lvl1pPr>
              <a:defRPr>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57200" y="1417638"/>
            <a:ext cx="8229600" cy="4525963"/>
          </a:xfrm>
          <a:prstGeom prst="rect">
            <a:avLst/>
          </a:prstGeom>
        </p:spPr>
        <p:txBody>
          <a:bodyPr/>
          <a:lstStyle>
            <a:lvl1pPr>
              <a:buClr>
                <a:schemeClr val="accent5">
                  <a:lumMod val="75000"/>
                </a:schemeClr>
              </a:buClr>
              <a:defRPr/>
            </a:lvl1pPr>
            <a:lvl2pPr>
              <a:buClr>
                <a:schemeClr val="accent5">
                  <a:lumMod val="75000"/>
                </a:schemeClr>
              </a:buClr>
              <a:defRPr/>
            </a:lvl2pPr>
            <a:lvl3pPr>
              <a:buClr>
                <a:schemeClr val="accent5">
                  <a:lumMod val="75000"/>
                </a:schemeClr>
              </a:buClr>
              <a:defRPr/>
            </a:lvl3pPr>
            <a:lvl4pPr>
              <a:buClr>
                <a:schemeClr val="accent5">
                  <a:lumMod val="75000"/>
                </a:schemeClr>
              </a:buClr>
              <a:defRPr/>
            </a:lvl4pPr>
            <a:lvl5pPr>
              <a:buClr>
                <a:schemeClr val="accent5">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393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fld id="{1F61F4AC-59B8-420E-8040-3EDD647604A8}" type="slidenum">
              <a:rPr lang="en-US" smtClean="0"/>
              <a:pPr/>
              <a:t>‹#›</a:t>
            </a:fld>
            <a:endParaRPr lang="en-US" dirty="0"/>
          </a:p>
        </p:txBody>
      </p:sp>
      <p:sp>
        <p:nvSpPr>
          <p:cNvPr id="4" name="TextBox 3"/>
          <p:cNvSpPr txBox="1"/>
          <p:nvPr userDrawn="1"/>
        </p:nvSpPr>
        <p:spPr>
          <a:xfrm>
            <a:off x="457200" y="2571750"/>
            <a:ext cx="8686800" cy="861774"/>
          </a:xfrm>
          <a:prstGeom prst="rect">
            <a:avLst/>
          </a:prstGeom>
          <a:noFill/>
        </p:spPr>
        <p:txBody>
          <a:bodyPr wrap="square" rtlCol="0">
            <a:spAutoFit/>
          </a:bodyPr>
          <a:lstStyle/>
          <a:p>
            <a:r>
              <a:rPr lang="en-US" sz="5000" b="1" dirty="0">
                <a:solidFill>
                  <a:srgbClr val="002B49"/>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Tree>
    <p:extLst>
      <p:ext uri="{BB962C8B-B14F-4D97-AF65-F5344CB8AC3E}">
        <p14:creationId xmlns:p14="http://schemas.microsoft.com/office/powerpoint/2010/main" val="394926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Free Resources</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pcdc.org/resources</a:t>
            </a:r>
          </a:p>
        </p:txBody>
      </p:sp>
      <p:sp>
        <p:nvSpPr>
          <p:cNvPr id="20" name="TextBox 19"/>
          <p:cNvSpPr txBox="1"/>
          <p:nvPr userDrawn="1"/>
        </p:nvSpPr>
        <p:spPr>
          <a:xfrm>
            <a:off x="457200" y="2229056"/>
            <a:ext cx="3732245" cy="3349058"/>
          </a:xfrm>
          <a:prstGeom prst="rect">
            <a:avLst/>
          </a:prstGeom>
          <a:noFill/>
        </p:spPr>
        <p:txBody>
          <a:bodyPr wrap="square" rtlCol="0">
            <a:spAutoFit/>
          </a:bodyPr>
          <a:lstStyle/>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Case studies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Guides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Measurement</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Assessment</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Reports</a:t>
            </a:r>
          </a:p>
          <a:p>
            <a:pPr marL="342900" lvl="0" indent="-342900">
              <a:lnSpc>
                <a:spcPct val="150000"/>
              </a:lnSpc>
              <a:buClr>
                <a:srgbClr val="FF671F"/>
              </a:buClr>
              <a:buFont typeface="Wingdings" panose="05000000000000000000" pitchFamily="2" charset="2"/>
              <a:buChar char="§"/>
            </a:pPr>
            <a:r>
              <a:rPr lang="en-US" sz="2400" dirty="0">
                <a:solidFill>
                  <a:srgbClr val="002B49"/>
                </a:solidFill>
                <a:latin typeface="Georgia" panose="02040502050405020303" pitchFamily="18" charset="0"/>
              </a:rPr>
              <a:t>Webinars</a:t>
            </a:r>
          </a:p>
        </p:txBody>
      </p:sp>
      <p:pic>
        <p:nvPicPr>
          <p:cNvPr id="3" name="Picture 2">
            <a:extLst>
              <a:ext uri="{FF2B5EF4-FFF2-40B4-BE49-F238E27FC236}">
                <a16:creationId xmlns:a16="http://schemas.microsoft.com/office/drawing/2014/main" id="{9A186D4D-5CFC-459C-8767-CFF6C63847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358125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Our Impact</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20" name="TextBox 19"/>
          <p:cNvSpPr txBox="1"/>
          <p:nvPr userDrawn="1"/>
        </p:nvSpPr>
        <p:spPr>
          <a:xfrm>
            <a:off x="1174656" y="2546885"/>
            <a:ext cx="2116199"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Organizations</a:t>
            </a:r>
          </a:p>
        </p:txBody>
      </p:sp>
      <p:sp>
        <p:nvSpPr>
          <p:cNvPr id="10" name="TextBox 9"/>
          <p:cNvSpPr txBox="1"/>
          <p:nvPr userDrawn="1"/>
        </p:nvSpPr>
        <p:spPr>
          <a:xfrm>
            <a:off x="6249070" y="2546885"/>
            <a:ext cx="848817" cy="646331"/>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400" dirty="0">
                <a:solidFill>
                  <a:srgbClr val="002B49"/>
                </a:solidFill>
                <a:latin typeface="Georgia" panose="02040502050405020303" pitchFamily="18" charset="0"/>
              </a:rPr>
              <a:t>Dollars leveraged</a:t>
            </a:r>
          </a:p>
        </p:txBody>
      </p:sp>
      <p:sp>
        <p:nvSpPr>
          <p:cNvPr id="14" name="TextBox 13"/>
          <p:cNvSpPr txBox="1"/>
          <p:nvPr userDrawn="1"/>
        </p:nvSpPr>
        <p:spPr>
          <a:xfrm>
            <a:off x="1373831" y="2931609"/>
            <a:ext cx="1717848"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strengthened</a:t>
            </a:r>
          </a:p>
        </p:txBody>
      </p:sp>
      <p:sp>
        <p:nvSpPr>
          <p:cNvPr id="15" name="TextBox 14"/>
          <p:cNvSpPr txBox="1"/>
          <p:nvPr userDrawn="1"/>
        </p:nvSpPr>
        <p:spPr>
          <a:xfrm>
            <a:off x="5498764" y="2933968"/>
            <a:ext cx="2498705"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created or preserved</a:t>
            </a:r>
          </a:p>
        </p:txBody>
      </p:sp>
      <p:sp>
        <p:nvSpPr>
          <p:cNvPr id="16" name="TextBox 15"/>
          <p:cNvSpPr txBox="1"/>
          <p:nvPr userDrawn="1"/>
        </p:nvSpPr>
        <p:spPr>
          <a:xfrm>
            <a:off x="707246" y="5077552"/>
            <a:ext cx="3051017"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added through expansion</a:t>
            </a:r>
          </a:p>
        </p:txBody>
      </p:sp>
      <p:sp>
        <p:nvSpPr>
          <p:cNvPr id="17" name="TextBox 16"/>
          <p:cNvSpPr txBox="1"/>
          <p:nvPr userDrawn="1"/>
        </p:nvSpPr>
        <p:spPr>
          <a:xfrm>
            <a:off x="5072145" y="5075558"/>
            <a:ext cx="3351942" cy="553998"/>
          </a:xfrm>
          <a:prstGeom prst="rect">
            <a:avLst/>
          </a:prstGeom>
          <a:noFill/>
        </p:spPr>
        <p:txBody>
          <a:bodyPr wrap="square" rtlCol="0">
            <a:spAutoFit/>
          </a:bodyPr>
          <a:lstStyle/>
          <a:p>
            <a:pPr marL="0" lvl="0" indent="0" algn="ctr">
              <a:lnSpc>
                <a:spcPct val="150000"/>
              </a:lnSpc>
              <a:buClr>
                <a:srgbClr val="FF671F"/>
              </a:buClr>
              <a:buFont typeface="Wingdings" panose="05000000000000000000" pitchFamily="2" charset="2"/>
              <a:buNone/>
            </a:pPr>
            <a:r>
              <a:rPr lang="en-US" sz="2000" dirty="0">
                <a:solidFill>
                  <a:srgbClr val="76B5BE"/>
                </a:solidFill>
                <a:latin typeface="Georgia" panose="02040502050405020303" pitchFamily="18" charset="0"/>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2,000</a:t>
            </a:r>
          </a:p>
        </p:txBody>
      </p:sp>
      <p:sp>
        <p:nvSpPr>
          <p:cNvPr id="19" name="Title 1"/>
          <p:cNvSpPr txBox="1">
            <a:spLocks/>
          </p:cNvSpPr>
          <p:nvPr userDrawn="1"/>
        </p:nvSpPr>
        <p:spPr>
          <a:xfrm>
            <a:off x="5282213" y="1666962"/>
            <a:ext cx="2931805"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5500" dirty="0">
                <a:solidFill>
                  <a:srgbClr val="FF671F"/>
                </a:solidFill>
                <a:effectLst>
                  <a:outerShdw blurRad="50800" dist="38100" dir="2700000" algn="tl" rotWithShape="0">
                    <a:prstClr val="black">
                      <a:alpha val="40000"/>
                    </a:prstClr>
                  </a:outerShdw>
                </a:effectLst>
              </a:rPr>
              <a:t>1B</a:t>
            </a:r>
          </a:p>
        </p:txBody>
      </p:sp>
      <p:cxnSp>
        <p:nvCxnSpPr>
          <p:cNvPr id="6" name="Straight Connector 5"/>
          <p:cNvCxnSpPr/>
          <p:nvPr userDrawn="1"/>
        </p:nvCxnSpPr>
        <p:spPr>
          <a:xfrm>
            <a:off x="706551" y="3740358"/>
            <a:ext cx="7717536"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6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solidFill>
                  <a:srgbClr val="002B49"/>
                </a:solidFill>
              </a:rPr>
              <a:t>PCDC Events</a:t>
            </a:r>
          </a:p>
        </p:txBody>
      </p:sp>
      <p:sp>
        <p:nvSpPr>
          <p:cNvPr id="7" name="Slide Number Placeholder 6"/>
          <p:cNvSpPr>
            <a:spLocks noGrp="1"/>
          </p:cNvSpPr>
          <p:nvPr>
            <p:ph type="sldNum" sz="quarter" idx="11"/>
          </p:nvPr>
        </p:nvSpPr>
        <p:spPr/>
        <p:txBody>
          <a:bodyPr/>
          <a:lstStyle/>
          <a:p>
            <a:fld id="{1F61F4AC-59B8-420E-8040-3EDD647604A8}" type="slidenum">
              <a:rPr lang="en-US" smtClean="0"/>
              <a:pPr/>
              <a:t>‹#›</a:t>
            </a:fld>
            <a:endParaRPr lang="en-US" dirty="0"/>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a:solidFill>
                  <a:srgbClr val="FF671F"/>
                </a:solidFill>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Tree>
    <p:extLst>
      <p:ext uri="{BB962C8B-B14F-4D97-AF65-F5344CB8AC3E}">
        <p14:creationId xmlns:p14="http://schemas.microsoft.com/office/powerpoint/2010/main" val="308182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theme" Target="../theme/theme2.xml"/><Relationship Id="rId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41019" y="6480016"/>
            <a:ext cx="402981" cy="365125"/>
          </a:xfrm>
          <a:prstGeom prst="rect">
            <a:avLst/>
          </a:prstGeom>
        </p:spPr>
        <p:txBody>
          <a:bodyPr vert="horz" lIns="91440" tIns="45720" rIns="91440" bIns="45720" rtlCol="0"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
        <p:nvSpPr>
          <p:cNvPr id="6" name="Rectangle 5"/>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pic>
        <p:nvPicPr>
          <p:cNvPr id="9" name="Picture 8" descr="PCDC-logo-KO.png"/>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93" r:id="rId2"/>
    <p:sldLayoutId id="2147483962" r:id="rId3"/>
    <p:sldLayoutId id="2147483963" r:id="rId4"/>
    <p:sldLayoutId id="2147483964" r:id="rId5"/>
    <p:sldLayoutId id="2147483966" r:id="rId6"/>
    <p:sldLayoutId id="2147483970" r:id="rId7"/>
    <p:sldLayoutId id="2147483983" r:id="rId8"/>
    <p:sldLayoutId id="2147483987" r:id="rId9"/>
    <p:sldLayoutId id="2147483920" r:id="rId10"/>
    <p:sldLayoutId id="2147483918" r:id="rId11"/>
    <p:sldLayoutId id="2147483915" r:id="rId12"/>
    <p:sldLayoutId id="2147483953" r:id="rId13"/>
    <p:sldLayoutId id="2147483919" r:id="rId14"/>
    <p:sldLayoutId id="2147483988" r:id="rId15"/>
    <p:sldLayoutId id="2147483989" r:id="rId16"/>
    <p:sldLayoutId id="2147483990" r:id="rId17"/>
    <p:sldLayoutId id="2147483959" r:id="rId18"/>
    <p:sldLayoutId id="2147483956" r:id="rId19"/>
    <p:sldLayoutId id="2147483957" r:id="rId20"/>
    <p:sldLayoutId id="2147483985" r:id="rId21"/>
    <p:sldLayoutId id="2147483986" r:id="rId22"/>
    <p:sldLayoutId id="2147483958" r:id="rId23"/>
    <p:sldLayoutId id="2147483968" r:id="rId24"/>
    <p:sldLayoutId id="2147483960" r:id="rId25"/>
    <p:sldLayoutId id="2147484055" r:id="rId26"/>
    <p:sldLayoutId id="2147484056" r:id="rId27"/>
    <p:sldLayoutId id="2147484057" r:id="rId28"/>
    <p:sldLayoutId id="2147484058" r:id="rId29"/>
  </p:sldLayoutIdLst>
  <p:hf hdr="0" ftr="0" dt="0"/>
  <p:txStyles>
    <p:titleStyle>
      <a:lvl1pPr algn="ctr" defTabSz="457200" rtl="0" eaLnBrk="1" latinLnBrk="0" hangingPunct="1">
        <a:spcBef>
          <a:spcPct val="0"/>
        </a:spcBef>
        <a:buNone/>
        <a:defRPr sz="4400" b="0" i="0" kern="1200">
          <a:solidFill>
            <a:srgbClr val="002B49"/>
          </a:solidFill>
          <a:latin typeface="Helvetica Neue Thin"/>
          <a:ea typeface="+mj-ea"/>
          <a:cs typeface="Helvetica Neue Thin"/>
        </a:defRPr>
      </a:lvl1pPr>
    </p:titleStyle>
    <p:body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33"/>
            <a:ext cx="9144000" cy="612593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33B7F-11C0-FC4C-86BB-C7D109899ECA}"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pic>
        <p:nvPicPr>
          <p:cNvPr id="9" name="Picture 8" descr="PCDC-logo-KO.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3282733251"/>
      </p:ext>
    </p:extLst>
  </p:cSld>
  <p:clrMap bg1="lt1" tx1="dk1" bg2="lt2" tx2="dk2" accent1="accent1" accent2="accent2" accent3="accent3" accent4="accent4" accent5="accent5" accent6="accent6" hlink="hlink" folHlink="folHlink"/>
  <p:sldLayoutIdLst>
    <p:sldLayoutId id="2147483945" r:id="rId1"/>
    <p:sldLayoutId id="2147483991" r:id="rId2"/>
    <p:sldLayoutId id="2147484027" r:id="rId3"/>
    <p:sldLayoutId id="214748399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41019" y="6480016"/>
            <a:ext cx="402981" cy="365125"/>
          </a:xfrm>
          <a:prstGeom prst="rect">
            <a:avLst/>
          </a:prstGeom>
        </p:spPr>
        <p:txBody>
          <a:bodyPr vert="horz" lIns="91440" tIns="45720" rIns="91440" bIns="45720" rtlCol="0" anchor="ctr"/>
          <a:lstStyle>
            <a:lvl1pPr algn="r">
              <a:defRPr sz="1200">
                <a:solidFill>
                  <a:schemeClr val="bg1"/>
                </a:solidFill>
                <a:latin typeface="Helvetica Neue"/>
              </a:defRPr>
            </a:lvl1pPr>
          </a:lstStyle>
          <a:p>
            <a:fld id="{1F61F4AC-59B8-420E-8040-3EDD647604A8}" type="slidenum">
              <a:rPr lang="en-US" smtClean="0"/>
              <a:pPr/>
              <a:t>‹#›</a:t>
            </a:fld>
            <a:endParaRPr lang="en-US" dirty="0"/>
          </a:p>
        </p:txBody>
      </p:sp>
      <p:sp>
        <p:nvSpPr>
          <p:cNvPr id="6" name="Rectangle 5"/>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pic>
        <p:nvPicPr>
          <p:cNvPr id="9" name="Picture 8" descr="PCDC-logo-KO.pn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339985597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Lst>
  <p:hf hdr="0" ftr="0" dt="0"/>
  <p:txStyles>
    <p:titleStyle>
      <a:lvl1pPr algn="ctr" defTabSz="457200" rtl="0" eaLnBrk="1" latinLnBrk="0" hangingPunct="1">
        <a:spcBef>
          <a:spcPct val="0"/>
        </a:spcBef>
        <a:buNone/>
        <a:defRPr sz="4400" b="0" i="0" kern="1200">
          <a:solidFill>
            <a:srgbClr val="002B49"/>
          </a:solidFill>
          <a:latin typeface="Helvetica Neue Thin"/>
          <a:ea typeface="+mj-ea"/>
          <a:cs typeface="Helvetica Neue Thin"/>
        </a:defRPr>
      </a:lvl1pPr>
    </p:titleStyle>
    <p:body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sustaintool.org/"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www.thebluediamondgallery.com/handwriting/p/poll.html"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clipartion.com/free-clipart-talking-mouth-clipar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hyperlink" Target="http://fmaonline.net/nonprofit-financial-management/financialresources/fundingtool/"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commons.wikimedia.org/wiki/File:Dice.sv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avessodemulher.blogspot.com/2008_10_01_archive.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1.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dreamstime.com/illustration/objectives.html" TargetMode="External"/><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hyperlink" Target="mailto:hrsa@pcdc.org" TargetMode="External"/><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hyperlink" Target="https://targethiv.org/ta-org/sustainable-strategies-rwhap-community-organization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thebluediamondgallery.com/handwriting/p/pol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70961" y="2123273"/>
            <a:ext cx="8764587" cy="815610"/>
          </a:xfrm>
        </p:spPr>
        <p:txBody>
          <a:bodyPr/>
          <a:lstStyle/>
          <a:p>
            <a:r>
              <a:rPr lang="en-US" sz="3600" dirty="0">
                <a:effectLst/>
              </a:rPr>
              <a:t>Sustainable Partnering Strategies for RWHAP-funded AIDS Service Organizations (ASOs) and Community-Based Organizations (CBOs)</a:t>
            </a:r>
            <a:endParaRPr lang="en-US" sz="3600" dirty="0"/>
          </a:p>
        </p:txBody>
      </p:sp>
    </p:spTree>
    <p:extLst>
      <p:ext uri="{BB962C8B-B14F-4D97-AF65-F5344CB8AC3E}">
        <p14:creationId xmlns:p14="http://schemas.microsoft.com/office/powerpoint/2010/main" val="407734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PSAT</a:t>
            </a:r>
          </a:p>
        </p:txBody>
      </p:sp>
      <p:sp>
        <p:nvSpPr>
          <p:cNvPr id="3" name="Content Placeholder 2"/>
          <p:cNvSpPr>
            <a:spLocks noGrp="1"/>
          </p:cNvSpPr>
          <p:nvPr>
            <p:ph idx="1"/>
          </p:nvPr>
        </p:nvSpPr>
        <p:spPr>
          <a:xfrm>
            <a:off x="457200" y="1647056"/>
            <a:ext cx="8229600" cy="3762645"/>
          </a:xfrm>
        </p:spPr>
        <p:txBody>
          <a:bodyPr/>
          <a:lstStyle/>
          <a:p>
            <a:r>
              <a:rPr lang="en-US" dirty="0"/>
              <a:t>Performance Sustainability Assessment Tool</a:t>
            </a:r>
          </a:p>
          <a:p>
            <a:r>
              <a:rPr lang="en-US" dirty="0"/>
              <a:t>Multiple domains of sustainability </a:t>
            </a:r>
          </a:p>
        </p:txBody>
      </p:sp>
      <p:sp>
        <p:nvSpPr>
          <p:cNvPr id="4" name="Slide Number Placeholder 3"/>
          <p:cNvSpPr>
            <a:spLocks noGrp="1"/>
          </p:cNvSpPr>
          <p:nvPr>
            <p:ph type="sldNum" sz="quarter" idx="10"/>
          </p:nvPr>
        </p:nvSpPr>
        <p:spPr/>
        <p:txBody>
          <a:bodyPr/>
          <a:lstStyle/>
          <a:p>
            <a:fld id="{1F61F4AC-59B8-420E-8040-3EDD647604A8}" type="slidenum">
              <a:rPr lang="en-US" smtClean="0"/>
              <a:pPr/>
              <a:t>10</a:t>
            </a:fld>
            <a:endParaRPr lang="en-US" dirty="0"/>
          </a:p>
        </p:txBody>
      </p:sp>
      <p:pic>
        <p:nvPicPr>
          <p:cNvPr id="5" name="Picture 4">
            <a:extLst>
              <a:ext uri="{FF2B5EF4-FFF2-40B4-BE49-F238E27FC236}">
                <a16:creationId xmlns:a16="http://schemas.microsoft.com/office/drawing/2014/main" id="{94734B43-FC4E-4689-B619-86013A255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8679" y="2653577"/>
            <a:ext cx="4372487" cy="3220674"/>
          </a:xfrm>
          <a:prstGeom prst="rect">
            <a:avLst/>
          </a:prstGeom>
        </p:spPr>
      </p:pic>
    </p:spTree>
    <p:extLst>
      <p:ext uri="{BB962C8B-B14F-4D97-AF65-F5344CB8AC3E}">
        <p14:creationId xmlns:p14="http://schemas.microsoft.com/office/powerpoint/2010/main" val="394843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A7F6-661D-41B4-A7B4-67EC2654740C}"/>
              </a:ext>
            </a:extLst>
          </p:cNvPr>
          <p:cNvSpPr>
            <a:spLocks noGrp="1"/>
          </p:cNvSpPr>
          <p:nvPr>
            <p:ph type="title"/>
          </p:nvPr>
        </p:nvSpPr>
        <p:spPr/>
        <p:txBody>
          <a:bodyPr/>
          <a:lstStyle/>
          <a:p>
            <a:r>
              <a:rPr lang="en-US" dirty="0"/>
              <a:t>Utilization </a:t>
            </a:r>
          </a:p>
        </p:txBody>
      </p:sp>
      <p:sp>
        <p:nvSpPr>
          <p:cNvPr id="3" name="Content Placeholder 2">
            <a:extLst>
              <a:ext uri="{FF2B5EF4-FFF2-40B4-BE49-F238E27FC236}">
                <a16:creationId xmlns:a16="http://schemas.microsoft.com/office/drawing/2014/main" id="{10111D63-9513-460D-BA9D-55D3CA7842C5}"/>
              </a:ext>
            </a:extLst>
          </p:cNvPr>
          <p:cNvSpPr>
            <a:spLocks noGrp="1"/>
          </p:cNvSpPr>
          <p:nvPr>
            <p:ph idx="1"/>
          </p:nvPr>
        </p:nvSpPr>
        <p:spPr/>
        <p:txBody>
          <a:bodyPr/>
          <a:lstStyle/>
          <a:p>
            <a:r>
              <a:rPr lang="en-US" dirty="0"/>
              <a:t>Free access for individuals and/or groups up to 12</a:t>
            </a:r>
          </a:p>
          <a:p>
            <a:r>
              <a:rPr lang="en-US" dirty="0"/>
              <a:t>Anonymity for staff </a:t>
            </a:r>
          </a:p>
          <a:p>
            <a:r>
              <a:rPr lang="en-US" dirty="0"/>
              <a:t> </a:t>
            </a:r>
            <a:r>
              <a:rPr lang="en-US" dirty="0">
                <a:hlinkClick r:id="rId3"/>
              </a:rPr>
              <a:t>https://sustaintool.org/</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F162E83-57CE-4F5A-BD82-F92457F53419}"/>
              </a:ext>
            </a:extLst>
          </p:cNvPr>
          <p:cNvSpPr>
            <a:spLocks noGrp="1"/>
          </p:cNvSpPr>
          <p:nvPr>
            <p:ph type="sldNum" sz="quarter" idx="10"/>
          </p:nvPr>
        </p:nvSpPr>
        <p:spPr/>
        <p:txBody>
          <a:bodyPr/>
          <a:lstStyle/>
          <a:p>
            <a:fld id="{1F61F4AC-59B8-420E-8040-3EDD647604A8}" type="slidenum">
              <a:rPr lang="en-US" smtClean="0"/>
              <a:pPr/>
              <a:t>11</a:t>
            </a:fld>
            <a:endParaRPr lang="en-US" dirty="0"/>
          </a:p>
        </p:txBody>
      </p:sp>
      <p:pic>
        <p:nvPicPr>
          <p:cNvPr id="5" name="Picture 4">
            <a:extLst>
              <a:ext uri="{FF2B5EF4-FFF2-40B4-BE49-F238E27FC236}">
                <a16:creationId xmlns:a16="http://schemas.microsoft.com/office/drawing/2014/main" id="{1A93FEC0-BB7C-492C-9F1B-3EB6D1D30AB9}"/>
              </a:ext>
            </a:extLst>
          </p:cNvPr>
          <p:cNvPicPr>
            <a:picLocks noChangeAspect="1"/>
          </p:cNvPicPr>
          <p:nvPr/>
        </p:nvPicPr>
        <p:blipFill>
          <a:blip r:embed="rId4"/>
          <a:stretch>
            <a:fillRect/>
          </a:stretch>
        </p:blipFill>
        <p:spPr>
          <a:xfrm>
            <a:off x="1077345" y="3429000"/>
            <a:ext cx="6989310" cy="2448484"/>
          </a:xfrm>
          <a:prstGeom prst="rect">
            <a:avLst/>
          </a:prstGeom>
        </p:spPr>
      </p:pic>
    </p:spTree>
    <p:extLst>
      <p:ext uri="{BB962C8B-B14F-4D97-AF65-F5344CB8AC3E}">
        <p14:creationId xmlns:p14="http://schemas.microsoft.com/office/powerpoint/2010/main" val="76602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A71-30AB-47C8-90FC-3AA590C0241F}"/>
              </a:ext>
            </a:extLst>
          </p:cNvPr>
          <p:cNvSpPr>
            <a:spLocks noGrp="1"/>
          </p:cNvSpPr>
          <p:nvPr>
            <p:ph type="title"/>
          </p:nvPr>
        </p:nvSpPr>
        <p:spPr/>
        <p:txBody>
          <a:bodyPr>
            <a:normAutofit/>
          </a:bodyPr>
          <a:lstStyle/>
          <a:p>
            <a:r>
              <a:rPr lang="en-US" dirty="0"/>
              <a:t>Partnership ≥ Planning</a:t>
            </a:r>
          </a:p>
        </p:txBody>
      </p:sp>
      <p:sp>
        <p:nvSpPr>
          <p:cNvPr id="3" name="Content Placeholder 2">
            <a:extLst>
              <a:ext uri="{FF2B5EF4-FFF2-40B4-BE49-F238E27FC236}">
                <a16:creationId xmlns:a16="http://schemas.microsoft.com/office/drawing/2014/main" id="{D7AB6B9A-4FAE-4242-A183-B3D1B1452C8A}"/>
              </a:ext>
            </a:extLst>
          </p:cNvPr>
          <p:cNvSpPr>
            <a:spLocks noGrp="1"/>
          </p:cNvSpPr>
          <p:nvPr>
            <p:ph idx="1"/>
          </p:nvPr>
        </p:nvSpPr>
        <p:spPr/>
        <p:txBody>
          <a:bodyPr/>
          <a:lstStyle/>
          <a:p>
            <a:pPr>
              <a:buFont typeface="Wingdings" panose="05000000000000000000" pitchFamily="2" charset="2"/>
              <a:buChar char="ü"/>
            </a:pPr>
            <a:r>
              <a:rPr lang="en-US" dirty="0"/>
              <a:t>Start now</a:t>
            </a:r>
          </a:p>
          <a:p>
            <a:pPr>
              <a:buFont typeface="Wingdings" panose="05000000000000000000" pitchFamily="2" charset="2"/>
              <a:buChar char="ü"/>
            </a:pPr>
            <a:r>
              <a:rPr lang="en-US" dirty="0"/>
              <a:t>Designate planning groups</a:t>
            </a:r>
          </a:p>
          <a:p>
            <a:pPr>
              <a:buFont typeface="Wingdings" panose="05000000000000000000" pitchFamily="2" charset="2"/>
              <a:buChar char="ü"/>
            </a:pPr>
            <a:r>
              <a:rPr lang="en-US" dirty="0"/>
              <a:t>Vision and goals</a:t>
            </a:r>
          </a:p>
          <a:p>
            <a:pPr>
              <a:buFont typeface="Wingdings" panose="05000000000000000000" pitchFamily="2" charset="2"/>
              <a:buChar char="ü"/>
            </a:pPr>
            <a:r>
              <a:rPr lang="en-US" dirty="0"/>
              <a:t>Leverage data</a:t>
            </a:r>
          </a:p>
          <a:p>
            <a:pPr>
              <a:buFont typeface="Wingdings" panose="05000000000000000000" pitchFamily="2" charset="2"/>
              <a:buChar char="ü"/>
            </a:pPr>
            <a:r>
              <a:rPr lang="en-US" dirty="0"/>
              <a:t>Get specific about program costs</a:t>
            </a:r>
          </a:p>
          <a:p>
            <a:pPr>
              <a:buFont typeface="Wingdings" panose="05000000000000000000" pitchFamily="2" charset="2"/>
              <a:buChar char="ü"/>
            </a:pPr>
            <a:r>
              <a:rPr lang="en-US" dirty="0"/>
              <a:t>Identify revenue streams</a:t>
            </a:r>
          </a:p>
          <a:p>
            <a:pPr lvl="1">
              <a:buFont typeface="Wingdings" panose="05000000000000000000" pitchFamily="2" charset="2"/>
              <a:buChar char="ü"/>
            </a:pPr>
            <a:r>
              <a:rPr lang="en-US" dirty="0"/>
              <a:t>Innovate</a:t>
            </a:r>
          </a:p>
          <a:p>
            <a:pPr>
              <a:buFont typeface="Wingdings" panose="05000000000000000000" pitchFamily="2" charset="2"/>
              <a:buChar char="ü"/>
            </a:pPr>
            <a:r>
              <a:rPr lang="en-US" dirty="0"/>
              <a:t>Next step -&gt; implementation plan</a:t>
            </a:r>
          </a:p>
        </p:txBody>
      </p:sp>
      <p:sp>
        <p:nvSpPr>
          <p:cNvPr id="4" name="Slide Number Placeholder 3">
            <a:extLst>
              <a:ext uri="{FF2B5EF4-FFF2-40B4-BE49-F238E27FC236}">
                <a16:creationId xmlns:a16="http://schemas.microsoft.com/office/drawing/2014/main" id="{10C331D0-D4E9-49A0-81E7-0409FB540BE1}"/>
              </a:ext>
            </a:extLst>
          </p:cNvPr>
          <p:cNvSpPr>
            <a:spLocks noGrp="1"/>
          </p:cNvSpPr>
          <p:nvPr>
            <p:ph type="sldNum" sz="quarter" idx="10"/>
          </p:nvPr>
        </p:nvSpPr>
        <p:spPr/>
        <p:txBody>
          <a:bodyPr/>
          <a:lstStyle/>
          <a:p>
            <a:fld id="{1F61F4AC-59B8-420E-8040-3EDD647604A8}" type="slidenum">
              <a:rPr lang="en-US" smtClean="0"/>
              <a:pPr/>
              <a:t>12</a:t>
            </a:fld>
            <a:endParaRPr lang="en-US" dirty="0"/>
          </a:p>
        </p:txBody>
      </p:sp>
    </p:spTree>
    <p:extLst>
      <p:ext uri="{BB962C8B-B14F-4D97-AF65-F5344CB8AC3E}">
        <p14:creationId xmlns:p14="http://schemas.microsoft.com/office/powerpoint/2010/main" val="277679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8883-CB54-468E-9F7E-FB6DDFC74E04}"/>
              </a:ext>
            </a:extLst>
          </p:cNvPr>
          <p:cNvSpPr>
            <a:spLocks noGrp="1"/>
          </p:cNvSpPr>
          <p:nvPr>
            <p:ph type="title"/>
          </p:nvPr>
        </p:nvSpPr>
        <p:spPr/>
        <p:txBody>
          <a:bodyPr/>
          <a:lstStyle/>
          <a:p>
            <a:r>
              <a:rPr lang="en-US" dirty="0">
                <a:latin typeface="Georgia" panose="02040502050405020303" pitchFamily="18" charset="0"/>
              </a:rPr>
              <a:t>Partnerships in Motion </a:t>
            </a:r>
          </a:p>
        </p:txBody>
      </p:sp>
      <p:graphicFrame>
        <p:nvGraphicFramePr>
          <p:cNvPr id="5" name="Content Placeholder 4">
            <a:extLst>
              <a:ext uri="{FF2B5EF4-FFF2-40B4-BE49-F238E27FC236}">
                <a16:creationId xmlns:a16="http://schemas.microsoft.com/office/drawing/2014/main" id="{C2706BC3-9D9A-4B04-89C8-224855CD6DE9}"/>
              </a:ext>
            </a:extLst>
          </p:cNvPr>
          <p:cNvGraphicFramePr>
            <a:graphicFrameLocks noGrp="1"/>
          </p:cNvGraphicFramePr>
          <p:nvPr>
            <p:ph idx="1"/>
            <p:extLst>
              <p:ext uri="{D42A27DB-BD31-4B8C-83A1-F6EECF244321}">
                <p14:modId xmlns:p14="http://schemas.microsoft.com/office/powerpoint/2010/main" val="1613908419"/>
              </p:ext>
            </p:extLst>
          </p:nvPr>
        </p:nvGraphicFramePr>
        <p:xfrm>
          <a:off x="1325227" y="1765599"/>
          <a:ext cx="5663403" cy="4338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38E0A71-C54D-4FE0-BCA4-B7B942CE3A09}"/>
              </a:ext>
            </a:extLst>
          </p:cNvPr>
          <p:cNvSpPr>
            <a:spLocks noGrp="1"/>
          </p:cNvSpPr>
          <p:nvPr>
            <p:ph type="sldNum" sz="quarter" idx="10"/>
          </p:nvPr>
        </p:nvSpPr>
        <p:spPr/>
        <p:txBody>
          <a:bodyPr/>
          <a:lstStyle/>
          <a:p>
            <a:fld id="{1F61F4AC-59B8-420E-8040-3EDD647604A8}" type="slidenum">
              <a:rPr lang="en-US" smtClean="0">
                <a:latin typeface="Georgia" panose="02040502050405020303" pitchFamily="18" charset="0"/>
              </a:rPr>
              <a:pPr/>
              <a:t>13</a:t>
            </a:fld>
            <a:endParaRPr lang="en-US" dirty="0">
              <a:latin typeface="Georgia" panose="02040502050405020303" pitchFamily="18" charset="0"/>
            </a:endParaRPr>
          </a:p>
        </p:txBody>
      </p:sp>
      <p:graphicFrame>
        <p:nvGraphicFramePr>
          <p:cNvPr id="8" name="Diagram 7">
            <a:extLst>
              <a:ext uri="{FF2B5EF4-FFF2-40B4-BE49-F238E27FC236}">
                <a16:creationId xmlns:a16="http://schemas.microsoft.com/office/drawing/2014/main" id="{9D5AFBF1-2650-4A41-A175-DA3E323EFB12}"/>
              </a:ext>
            </a:extLst>
          </p:cNvPr>
          <p:cNvGraphicFramePr/>
          <p:nvPr>
            <p:extLst>
              <p:ext uri="{D42A27DB-BD31-4B8C-83A1-F6EECF244321}">
                <p14:modId xmlns:p14="http://schemas.microsoft.com/office/powerpoint/2010/main" val="3506847039"/>
              </p:ext>
            </p:extLst>
          </p:nvPr>
        </p:nvGraphicFramePr>
        <p:xfrm>
          <a:off x="1589209" y="1417638"/>
          <a:ext cx="5965582" cy="3543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4839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Content Placeholder 2"/>
          <p:cNvSpPr>
            <a:spLocks noGrp="1"/>
          </p:cNvSpPr>
          <p:nvPr>
            <p:ph sz="half" idx="2"/>
          </p:nvPr>
        </p:nvSpPr>
        <p:spPr>
          <a:xfrm>
            <a:off x="457199" y="1417638"/>
            <a:ext cx="4474029" cy="3881380"/>
          </a:xfrm>
        </p:spPr>
        <p:txBody>
          <a:bodyPr/>
          <a:lstStyle/>
          <a:p>
            <a:pPr marL="0" indent="0">
              <a:buNone/>
            </a:pPr>
            <a:r>
              <a:rPr lang="en-US" sz="2300" dirty="0"/>
              <a:t>If you could pick 1 program to start or continue, that is tied to client health outcome improvement, what would it be?</a:t>
            </a:r>
          </a:p>
          <a:p>
            <a:r>
              <a:rPr lang="en-US" sz="2300" dirty="0"/>
              <a:t>Education/Outreach</a:t>
            </a:r>
          </a:p>
          <a:p>
            <a:r>
              <a:rPr lang="en-US" sz="2300" dirty="0"/>
              <a:t>Wellness/Holistic </a:t>
            </a:r>
          </a:p>
          <a:p>
            <a:r>
              <a:rPr lang="en-US" sz="2300" dirty="0"/>
              <a:t>Artistic/Experiential </a:t>
            </a:r>
          </a:p>
          <a:p>
            <a:r>
              <a:rPr lang="en-US" sz="2300" dirty="0"/>
              <a:t>Clinical/Dental/</a:t>
            </a:r>
            <a:r>
              <a:rPr lang="en-US" sz="2300"/>
              <a:t>Behavioral Health </a:t>
            </a:r>
            <a:endParaRPr lang="en-US" sz="2300" dirty="0"/>
          </a:p>
          <a:p>
            <a:r>
              <a:rPr lang="en-US" sz="2300" dirty="0"/>
              <a:t>Internal Infrastructure/Staffing</a:t>
            </a:r>
          </a:p>
        </p:txBody>
      </p:sp>
      <p:sp>
        <p:nvSpPr>
          <p:cNvPr id="5" name="Slide Number Placeholder 4"/>
          <p:cNvSpPr>
            <a:spLocks noGrp="1"/>
          </p:cNvSpPr>
          <p:nvPr>
            <p:ph type="sldNum" sz="quarter" idx="11"/>
          </p:nvPr>
        </p:nvSpPr>
        <p:spPr/>
        <p:txBody>
          <a:bodyPr/>
          <a:lstStyle/>
          <a:p>
            <a:fld id="{1F61F4AC-59B8-420E-8040-3EDD647604A8}" type="slidenum">
              <a:rPr lang="en-US" smtClean="0"/>
              <a:pPr/>
              <a:t>14</a:t>
            </a:fld>
            <a:endParaRPr lang="en-US" dirty="0"/>
          </a:p>
        </p:txBody>
      </p:sp>
      <p:pic>
        <p:nvPicPr>
          <p:cNvPr id="6" name="Picture 5" descr="A person posing for the camera&#10;&#10;Description automatically generated">
            <a:extLst>
              <a:ext uri="{FF2B5EF4-FFF2-40B4-BE49-F238E27FC236}">
                <a16:creationId xmlns:a16="http://schemas.microsoft.com/office/drawing/2014/main" id="{E0B9C252-9F68-432A-853A-E4A313D946C6}"/>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120743" y="1744839"/>
            <a:ext cx="3691465" cy="2460977"/>
          </a:xfrm>
          <a:prstGeom prst="rect">
            <a:avLst/>
          </a:prstGeom>
        </p:spPr>
      </p:pic>
    </p:spTree>
    <p:extLst>
      <p:ext uri="{BB962C8B-B14F-4D97-AF65-F5344CB8AC3E}">
        <p14:creationId xmlns:p14="http://schemas.microsoft.com/office/powerpoint/2010/main" val="278677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5087-C664-4E25-B8AD-D89127622055}"/>
              </a:ext>
            </a:extLst>
          </p:cNvPr>
          <p:cNvSpPr>
            <a:spLocks noGrp="1"/>
          </p:cNvSpPr>
          <p:nvPr>
            <p:ph type="title"/>
          </p:nvPr>
        </p:nvSpPr>
        <p:spPr/>
        <p:txBody>
          <a:bodyPr/>
          <a:lstStyle/>
          <a:p>
            <a:r>
              <a:rPr lang="en-US" dirty="0"/>
              <a:t>Key Questions </a:t>
            </a:r>
          </a:p>
        </p:txBody>
      </p:sp>
      <p:graphicFrame>
        <p:nvGraphicFramePr>
          <p:cNvPr id="8" name="Content Placeholder 7">
            <a:extLst>
              <a:ext uri="{FF2B5EF4-FFF2-40B4-BE49-F238E27FC236}">
                <a16:creationId xmlns:a16="http://schemas.microsoft.com/office/drawing/2014/main" id="{0D49F562-3201-4474-B047-878931003F16}"/>
              </a:ext>
            </a:extLst>
          </p:cNvPr>
          <p:cNvGraphicFramePr>
            <a:graphicFrameLocks noGrp="1"/>
          </p:cNvGraphicFramePr>
          <p:nvPr>
            <p:ph idx="1"/>
            <p:extLst>
              <p:ext uri="{D42A27DB-BD31-4B8C-83A1-F6EECF244321}">
                <p14:modId xmlns:p14="http://schemas.microsoft.com/office/powerpoint/2010/main" val="708711373"/>
              </p:ext>
            </p:extLst>
          </p:nvPr>
        </p:nvGraphicFramePr>
        <p:xfrm>
          <a:off x="-1045029" y="523082"/>
          <a:ext cx="10629900" cy="6583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AE783C2-C4DF-4DAD-A92C-E8BBAF171E7C}"/>
              </a:ext>
            </a:extLst>
          </p:cNvPr>
          <p:cNvSpPr>
            <a:spLocks noGrp="1"/>
          </p:cNvSpPr>
          <p:nvPr>
            <p:ph type="sldNum" sz="quarter" idx="10"/>
          </p:nvPr>
        </p:nvSpPr>
        <p:spPr/>
        <p:txBody>
          <a:bodyPr/>
          <a:lstStyle/>
          <a:p>
            <a:fld id="{1F61F4AC-59B8-420E-8040-3EDD647604A8}" type="slidenum">
              <a:rPr lang="en-US" smtClean="0"/>
              <a:pPr/>
              <a:t>15</a:t>
            </a:fld>
            <a:endParaRPr lang="en-US" dirty="0"/>
          </a:p>
        </p:txBody>
      </p:sp>
    </p:spTree>
    <p:extLst>
      <p:ext uri="{BB962C8B-B14F-4D97-AF65-F5344CB8AC3E}">
        <p14:creationId xmlns:p14="http://schemas.microsoft.com/office/powerpoint/2010/main" val="334135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6060-67F4-4699-9F1A-FA85F827F9A1}"/>
              </a:ext>
            </a:extLst>
          </p:cNvPr>
          <p:cNvSpPr>
            <a:spLocks noGrp="1"/>
          </p:cNvSpPr>
          <p:nvPr>
            <p:ph type="title"/>
          </p:nvPr>
        </p:nvSpPr>
        <p:spPr/>
        <p:txBody>
          <a:bodyPr>
            <a:normAutofit/>
          </a:bodyPr>
          <a:lstStyle/>
          <a:p>
            <a:r>
              <a:rPr lang="en-US" dirty="0"/>
              <a:t>Innovative Options</a:t>
            </a:r>
          </a:p>
        </p:txBody>
      </p:sp>
      <p:sp>
        <p:nvSpPr>
          <p:cNvPr id="3" name="Content Placeholder 2">
            <a:extLst>
              <a:ext uri="{FF2B5EF4-FFF2-40B4-BE49-F238E27FC236}">
                <a16:creationId xmlns:a16="http://schemas.microsoft.com/office/drawing/2014/main" id="{3897E645-C729-497E-ADC2-F6CB978F3B0D}"/>
              </a:ext>
            </a:extLst>
          </p:cNvPr>
          <p:cNvSpPr>
            <a:spLocks noGrp="1"/>
          </p:cNvSpPr>
          <p:nvPr>
            <p:ph idx="1"/>
          </p:nvPr>
        </p:nvSpPr>
        <p:spPr/>
        <p:txBody>
          <a:bodyPr/>
          <a:lstStyle/>
          <a:p>
            <a:r>
              <a:rPr lang="en-US" dirty="0"/>
              <a:t>Housing </a:t>
            </a:r>
          </a:p>
          <a:p>
            <a:r>
              <a:rPr lang="en-US" dirty="0"/>
              <a:t>Food Bank </a:t>
            </a:r>
          </a:p>
          <a:p>
            <a:r>
              <a:rPr lang="en-US" dirty="0"/>
              <a:t>Local Library </a:t>
            </a:r>
          </a:p>
          <a:p>
            <a:r>
              <a:rPr lang="en-US" dirty="0"/>
              <a:t>FQHC </a:t>
            </a:r>
          </a:p>
          <a:p>
            <a:r>
              <a:rPr lang="en-US" dirty="0"/>
              <a:t>Dental Clinic </a:t>
            </a:r>
          </a:p>
          <a:p>
            <a:r>
              <a:rPr lang="en-US" dirty="0"/>
              <a:t>Theater Company</a:t>
            </a:r>
          </a:p>
          <a:p>
            <a:r>
              <a:rPr lang="en-US" dirty="0"/>
              <a:t>Local Businesses </a:t>
            </a:r>
          </a:p>
          <a:p>
            <a:r>
              <a:rPr lang="en-US" dirty="0"/>
              <a:t>CCBHC</a:t>
            </a:r>
          </a:p>
        </p:txBody>
      </p:sp>
      <p:sp>
        <p:nvSpPr>
          <p:cNvPr id="4" name="Slide Number Placeholder 3">
            <a:extLst>
              <a:ext uri="{FF2B5EF4-FFF2-40B4-BE49-F238E27FC236}">
                <a16:creationId xmlns:a16="http://schemas.microsoft.com/office/drawing/2014/main" id="{F01E2F37-CC99-4D50-9C3D-B5A4D7C464E7}"/>
              </a:ext>
            </a:extLst>
          </p:cNvPr>
          <p:cNvSpPr>
            <a:spLocks noGrp="1"/>
          </p:cNvSpPr>
          <p:nvPr>
            <p:ph type="sldNum" sz="quarter" idx="10"/>
          </p:nvPr>
        </p:nvSpPr>
        <p:spPr/>
        <p:txBody>
          <a:bodyPr/>
          <a:lstStyle/>
          <a:p>
            <a:fld id="{1F61F4AC-59B8-420E-8040-3EDD647604A8}" type="slidenum">
              <a:rPr lang="en-US" smtClean="0"/>
              <a:pPr/>
              <a:t>16</a:t>
            </a:fld>
            <a:endParaRPr lang="en-US" dirty="0"/>
          </a:p>
        </p:txBody>
      </p:sp>
      <p:sp>
        <p:nvSpPr>
          <p:cNvPr id="22" name="Cloud 21">
            <a:extLst>
              <a:ext uri="{FF2B5EF4-FFF2-40B4-BE49-F238E27FC236}">
                <a16:creationId xmlns:a16="http://schemas.microsoft.com/office/drawing/2014/main" id="{80664305-BCD3-43EF-825F-5062604D1BD8}"/>
              </a:ext>
            </a:extLst>
          </p:cNvPr>
          <p:cNvSpPr/>
          <p:nvPr/>
        </p:nvSpPr>
        <p:spPr>
          <a:xfrm>
            <a:off x="4128845" y="1748171"/>
            <a:ext cx="4082144" cy="249796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Georgia" panose="02040502050405020303" pitchFamily="18" charset="0"/>
            </a:endParaRPr>
          </a:p>
          <a:p>
            <a:pPr algn="ctr"/>
            <a:r>
              <a:rPr lang="en-US" dirty="0">
                <a:latin typeface="Georgia" panose="02040502050405020303" pitchFamily="18" charset="0"/>
              </a:rPr>
              <a:t>Community, Nutrition, Stability, Health Outcomes, Safety, Hope Education, Jobs, Literacy, Adherence, Confidence, Quality of Life </a:t>
            </a:r>
          </a:p>
        </p:txBody>
      </p:sp>
    </p:spTree>
    <p:extLst>
      <p:ext uri="{BB962C8B-B14F-4D97-AF65-F5344CB8AC3E}">
        <p14:creationId xmlns:p14="http://schemas.microsoft.com/office/powerpoint/2010/main" val="93301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Shout out</a:t>
            </a:r>
          </a:p>
        </p:txBody>
      </p:sp>
      <p:sp>
        <p:nvSpPr>
          <p:cNvPr id="3" name="Content Placeholder 2"/>
          <p:cNvSpPr>
            <a:spLocks noGrp="1"/>
          </p:cNvSpPr>
          <p:nvPr>
            <p:ph sz="half" idx="2"/>
          </p:nvPr>
        </p:nvSpPr>
        <p:spPr>
          <a:xfrm>
            <a:off x="457199" y="1417638"/>
            <a:ext cx="4474029" cy="3881380"/>
          </a:xfrm>
        </p:spPr>
        <p:txBody>
          <a:bodyPr/>
          <a:lstStyle/>
          <a:p>
            <a:pPr marL="0" indent="0">
              <a:buNone/>
            </a:pPr>
            <a:r>
              <a:rPr lang="en-US" dirty="0"/>
              <a:t>What is the most innovative partnership you’ve thought of or learned about?</a:t>
            </a:r>
          </a:p>
          <a:p>
            <a:r>
              <a:rPr lang="en-US" dirty="0"/>
              <a:t>Let us know by typing it into the chat box</a:t>
            </a:r>
          </a:p>
          <a:p>
            <a:pPr marL="0" indent="0">
              <a:buNone/>
            </a:pPr>
            <a:endParaRPr lang="en-US" dirty="0"/>
          </a:p>
        </p:txBody>
      </p:sp>
      <p:sp>
        <p:nvSpPr>
          <p:cNvPr id="5" name="Slide Number Placeholder 4"/>
          <p:cNvSpPr>
            <a:spLocks noGrp="1"/>
          </p:cNvSpPr>
          <p:nvPr>
            <p:ph type="sldNum" sz="quarter" idx="11"/>
          </p:nvPr>
        </p:nvSpPr>
        <p:spPr/>
        <p:txBody>
          <a:bodyPr/>
          <a:lstStyle/>
          <a:p>
            <a:fld id="{1F61F4AC-59B8-420E-8040-3EDD647604A8}" type="slidenum">
              <a:rPr lang="en-US" smtClean="0"/>
              <a:pPr/>
              <a:t>17</a:t>
            </a:fld>
            <a:endParaRPr lang="en-US" dirty="0"/>
          </a:p>
        </p:txBody>
      </p:sp>
      <p:pic>
        <p:nvPicPr>
          <p:cNvPr id="14" name="Picture 13" descr="A close up of a logo&#10;&#10;Description automatically generated">
            <a:extLst>
              <a:ext uri="{FF2B5EF4-FFF2-40B4-BE49-F238E27FC236}">
                <a16:creationId xmlns:a16="http://schemas.microsoft.com/office/drawing/2014/main" id="{4F205728-B98A-471C-A123-F2806C755ABC}"/>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013975" y="1147113"/>
            <a:ext cx="3881380" cy="3881380"/>
          </a:xfrm>
          <a:prstGeom prst="rect">
            <a:avLst/>
          </a:prstGeom>
        </p:spPr>
      </p:pic>
    </p:spTree>
    <p:extLst>
      <p:ext uri="{BB962C8B-B14F-4D97-AF65-F5344CB8AC3E}">
        <p14:creationId xmlns:p14="http://schemas.microsoft.com/office/powerpoint/2010/main" val="387236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5A88-C26E-4C7A-93BE-39817DA807B3}"/>
              </a:ext>
            </a:extLst>
          </p:cNvPr>
          <p:cNvSpPr>
            <a:spLocks noGrp="1"/>
          </p:cNvSpPr>
          <p:nvPr>
            <p:ph type="title"/>
          </p:nvPr>
        </p:nvSpPr>
        <p:spPr>
          <a:xfrm>
            <a:off x="156950" y="565852"/>
            <a:ext cx="9328245" cy="1143000"/>
          </a:xfrm>
        </p:spPr>
        <p:txBody>
          <a:bodyPr>
            <a:normAutofit fontScale="90000"/>
          </a:bodyPr>
          <a:lstStyle/>
          <a:p>
            <a:r>
              <a:rPr lang="en-US" sz="4000" dirty="0"/>
              <a:t>Funding Opportunity Assessment</a:t>
            </a:r>
            <a:br>
              <a:rPr lang="en-US" sz="4000" dirty="0"/>
            </a:br>
            <a:r>
              <a:rPr lang="en-US" sz="4000" dirty="0"/>
              <a:t> Tool</a:t>
            </a:r>
            <a:br>
              <a:rPr lang="en-US" dirty="0"/>
            </a:br>
            <a:endParaRPr lang="en-US" dirty="0"/>
          </a:p>
        </p:txBody>
      </p:sp>
      <p:pic>
        <p:nvPicPr>
          <p:cNvPr id="5" name="Content Placeholder 4">
            <a:extLst>
              <a:ext uri="{FF2B5EF4-FFF2-40B4-BE49-F238E27FC236}">
                <a16:creationId xmlns:a16="http://schemas.microsoft.com/office/drawing/2014/main" id="{C2D570E0-89DF-4928-B4BC-92865040919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6949" y="1560819"/>
            <a:ext cx="6668393" cy="3118376"/>
          </a:xfrm>
          <a:prstGeom prst="rect">
            <a:avLst/>
          </a:prstGeom>
        </p:spPr>
      </p:pic>
      <p:sp>
        <p:nvSpPr>
          <p:cNvPr id="4" name="Slide Number Placeholder 3">
            <a:extLst>
              <a:ext uri="{FF2B5EF4-FFF2-40B4-BE49-F238E27FC236}">
                <a16:creationId xmlns:a16="http://schemas.microsoft.com/office/drawing/2014/main" id="{6A76CBFF-AAF5-4315-954A-5200F2D97867}"/>
              </a:ext>
            </a:extLst>
          </p:cNvPr>
          <p:cNvSpPr>
            <a:spLocks noGrp="1"/>
          </p:cNvSpPr>
          <p:nvPr>
            <p:ph type="sldNum" sz="quarter" idx="10"/>
          </p:nvPr>
        </p:nvSpPr>
        <p:spPr/>
        <p:txBody>
          <a:bodyPr/>
          <a:lstStyle/>
          <a:p>
            <a:fld id="{1F61F4AC-59B8-420E-8040-3EDD647604A8}" type="slidenum">
              <a:rPr lang="en-US" smtClean="0"/>
              <a:pPr/>
              <a:t>18</a:t>
            </a:fld>
            <a:endParaRPr lang="en-US" dirty="0"/>
          </a:p>
        </p:txBody>
      </p:sp>
      <p:sp>
        <p:nvSpPr>
          <p:cNvPr id="6" name="Rectangle 5">
            <a:extLst>
              <a:ext uri="{FF2B5EF4-FFF2-40B4-BE49-F238E27FC236}">
                <a16:creationId xmlns:a16="http://schemas.microsoft.com/office/drawing/2014/main" id="{28776094-4612-4E9B-B266-EC51FA2516D9}"/>
              </a:ext>
            </a:extLst>
          </p:cNvPr>
          <p:cNvSpPr/>
          <p:nvPr/>
        </p:nvSpPr>
        <p:spPr>
          <a:xfrm>
            <a:off x="442576" y="5055910"/>
            <a:ext cx="8701424" cy="338554"/>
          </a:xfrm>
          <a:prstGeom prst="rect">
            <a:avLst/>
          </a:prstGeom>
        </p:spPr>
        <p:txBody>
          <a:bodyPr wrap="square">
            <a:spAutoFit/>
          </a:bodyPr>
          <a:lstStyle/>
          <a:p>
            <a:r>
              <a:rPr lang="en-US" sz="1600" dirty="0">
                <a:latin typeface="Georgia" panose="02040502050405020303" pitchFamily="18" charset="0"/>
                <a:hlinkClick r:id="rId4"/>
              </a:rPr>
              <a:t>http://fmaonline.net/nonprofit-financial-management/financialresources/fundingtool/</a:t>
            </a:r>
            <a:endParaRPr lang="en-US" sz="1600" dirty="0">
              <a:latin typeface="Georgia" panose="02040502050405020303" pitchFamily="18" charset="0"/>
            </a:endParaRPr>
          </a:p>
        </p:txBody>
      </p:sp>
      <p:pic>
        <p:nvPicPr>
          <p:cNvPr id="7" name="Picture 6">
            <a:extLst>
              <a:ext uri="{FF2B5EF4-FFF2-40B4-BE49-F238E27FC236}">
                <a16:creationId xmlns:a16="http://schemas.microsoft.com/office/drawing/2014/main" id="{09B1256B-3C17-4D8C-9907-F7AF1AA0E0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5661" y="1586752"/>
            <a:ext cx="2919873" cy="1737553"/>
          </a:xfrm>
          <a:prstGeom prst="rect">
            <a:avLst/>
          </a:prstGeom>
        </p:spPr>
      </p:pic>
    </p:spTree>
    <p:extLst>
      <p:ext uri="{BB962C8B-B14F-4D97-AF65-F5344CB8AC3E}">
        <p14:creationId xmlns:p14="http://schemas.microsoft.com/office/powerpoint/2010/main" val="109105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94DE-1A95-48D9-BBB2-EAC72A805AD9}"/>
              </a:ext>
            </a:extLst>
          </p:cNvPr>
          <p:cNvSpPr>
            <a:spLocks noGrp="1"/>
          </p:cNvSpPr>
          <p:nvPr>
            <p:ph type="title"/>
          </p:nvPr>
        </p:nvSpPr>
        <p:spPr/>
        <p:txBody>
          <a:bodyPr/>
          <a:lstStyle/>
          <a:p>
            <a:r>
              <a:rPr lang="en-US" dirty="0"/>
              <a:t>Taking Action in “3’s”</a:t>
            </a:r>
          </a:p>
        </p:txBody>
      </p:sp>
      <p:graphicFrame>
        <p:nvGraphicFramePr>
          <p:cNvPr id="5" name="Content Placeholder 4">
            <a:extLst>
              <a:ext uri="{FF2B5EF4-FFF2-40B4-BE49-F238E27FC236}">
                <a16:creationId xmlns:a16="http://schemas.microsoft.com/office/drawing/2014/main" id="{BD52AD03-1A7B-49E2-A58D-9698B10BA326}"/>
              </a:ext>
            </a:extLst>
          </p:cNvPr>
          <p:cNvGraphicFramePr>
            <a:graphicFrameLocks noGrp="1"/>
          </p:cNvGraphicFramePr>
          <p:nvPr>
            <p:ph idx="1"/>
            <p:extLst>
              <p:ext uri="{D42A27DB-BD31-4B8C-83A1-F6EECF244321}">
                <p14:modId xmlns:p14="http://schemas.microsoft.com/office/powerpoint/2010/main" val="1448906206"/>
              </p:ext>
            </p:extLst>
          </p:nvPr>
        </p:nvGraphicFramePr>
        <p:xfrm>
          <a:off x="457200" y="1908313"/>
          <a:ext cx="8229600" cy="3762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B719BFE-E425-4CC3-9A41-B449AA327994}"/>
              </a:ext>
            </a:extLst>
          </p:cNvPr>
          <p:cNvSpPr>
            <a:spLocks noGrp="1"/>
          </p:cNvSpPr>
          <p:nvPr>
            <p:ph type="sldNum" sz="quarter" idx="10"/>
          </p:nvPr>
        </p:nvSpPr>
        <p:spPr/>
        <p:txBody>
          <a:bodyPr/>
          <a:lstStyle/>
          <a:p>
            <a:fld id="{1F61F4AC-59B8-420E-8040-3EDD647604A8}" type="slidenum">
              <a:rPr lang="en-US" smtClean="0"/>
              <a:pPr/>
              <a:t>19</a:t>
            </a:fld>
            <a:endParaRPr lang="en-US" dirty="0"/>
          </a:p>
        </p:txBody>
      </p:sp>
    </p:spTree>
    <p:extLst>
      <p:ext uri="{BB962C8B-B14F-4D97-AF65-F5344CB8AC3E}">
        <p14:creationId xmlns:p14="http://schemas.microsoft.com/office/powerpoint/2010/main" val="34125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Disclaimer</a:t>
            </a:r>
          </a:p>
        </p:txBody>
      </p:sp>
      <p:sp>
        <p:nvSpPr>
          <p:cNvPr id="7" name="Content Placeholder 6"/>
          <p:cNvSpPr>
            <a:spLocks noGrp="1"/>
          </p:cNvSpPr>
          <p:nvPr>
            <p:ph idx="1"/>
          </p:nvPr>
        </p:nvSpPr>
        <p:spPr/>
        <p:txBody>
          <a:bodyPr/>
          <a:lstStyle/>
          <a:p>
            <a:pPr marL="0" indent="0" algn="just">
              <a:buNone/>
            </a:pPr>
            <a:r>
              <a:rPr lang="en-US" altLang="en-US" sz="2400" dirty="0"/>
              <a:t>This webinar is supported by the Health Resources and Services Administration (HRSA) of the U.S. Department of Health and Human Services (HHS) under Grant U69HA30790 (National Training and Technical Assistance, total award $875,000). This information or content and conclusions are those of the author and should not be construed as the official position or policy of, nor should any endorsements be inferred by HRSA, HHS, or the U.S. Government.</a:t>
            </a:r>
          </a:p>
          <a:p>
            <a:pPr marL="0" indent="0">
              <a:buNone/>
            </a:pP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371188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Sample caption</a:t>
            </a:r>
          </a:p>
        </p:txBody>
      </p:sp>
      <p:sp>
        <p:nvSpPr>
          <p:cNvPr id="4" name="Slide Number Placeholder 3"/>
          <p:cNvSpPr>
            <a:spLocks noGrp="1"/>
          </p:cNvSpPr>
          <p:nvPr>
            <p:ph type="sldNum" sz="quarter" idx="12"/>
          </p:nvPr>
        </p:nvSpPr>
        <p:spPr/>
        <p:txBody>
          <a:bodyPr/>
          <a:lstStyle/>
          <a:p>
            <a:fld id="{1F61F4AC-59B8-420E-8040-3EDD647604A8}" type="slidenum">
              <a:rPr lang="en-US" smtClean="0"/>
              <a:pPr/>
              <a:t>20</a:t>
            </a:fld>
            <a:endParaRPr lang="en-US" dirty="0"/>
          </a:p>
        </p:txBody>
      </p:sp>
      <p:sp>
        <p:nvSpPr>
          <p:cNvPr id="6" name="Picture Placeholder 5">
            <a:extLst>
              <a:ext uri="{FF2B5EF4-FFF2-40B4-BE49-F238E27FC236}">
                <a16:creationId xmlns:a16="http://schemas.microsoft.com/office/drawing/2014/main" id="{DF9CA8BA-F650-4B7D-B7C5-51F1CA8E4AC6}"/>
              </a:ext>
            </a:extLst>
          </p:cNvPr>
          <p:cNvSpPr>
            <a:spLocks noGrp="1"/>
          </p:cNvSpPr>
          <p:nvPr>
            <p:ph type="pic" idx="1"/>
          </p:nvPr>
        </p:nvSpPr>
        <p:spPr/>
      </p:sp>
      <p:pic>
        <p:nvPicPr>
          <p:cNvPr id="7" name="Picture 6">
            <a:extLst>
              <a:ext uri="{FF2B5EF4-FFF2-40B4-BE49-F238E27FC236}">
                <a16:creationId xmlns:a16="http://schemas.microsoft.com/office/drawing/2014/main" id="{621D5962-268D-453C-9F43-530A757FC6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7202" y="381000"/>
            <a:ext cx="8133817" cy="5638800"/>
          </a:xfrm>
          <a:prstGeom prst="rect">
            <a:avLst/>
          </a:prstGeom>
        </p:spPr>
      </p:pic>
    </p:spTree>
    <p:extLst>
      <p:ext uri="{BB962C8B-B14F-4D97-AF65-F5344CB8AC3E}">
        <p14:creationId xmlns:p14="http://schemas.microsoft.com/office/powerpoint/2010/main" val="132571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93ED-A02B-4363-834C-C4E7FC49F979}"/>
              </a:ext>
            </a:extLst>
          </p:cNvPr>
          <p:cNvSpPr>
            <a:spLocks noGrp="1"/>
          </p:cNvSpPr>
          <p:nvPr>
            <p:ph type="title"/>
          </p:nvPr>
        </p:nvSpPr>
        <p:spPr/>
        <p:txBody>
          <a:bodyPr/>
          <a:lstStyle/>
          <a:p>
            <a:r>
              <a:rPr lang="en-US" dirty="0"/>
              <a:t>Partnership and Billing</a:t>
            </a:r>
          </a:p>
        </p:txBody>
      </p:sp>
      <p:sp>
        <p:nvSpPr>
          <p:cNvPr id="3" name="Content Placeholder 2">
            <a:extLst>
              <a:ext uri="{FF2B5EF4-FFF2-40B4-BE49-F238E27FC236}">
                <a16:creationId xmlns:a16="http://schemas.microsoft.com/office/drawing/2014/main" id="{3DE1F812-2398-47DD-994F-C916D446E7A9}"/>
              </a:ext>
            </a:extLst>
          </p:cNvPr>
          <p:cNvSpPr>
            <a:spLocks noGrp="1"/>
          </p:cNvSpPr>
          <p:nvPr>
            <p:ph idx="1"/>
          </p:nvPr>
        </p:nvSpPr>
        <p:spPr/>
        <p:txBody>
          <a:bodyPr/>
          <a:lstStyle/>
          <a:p>
            <a:r>
              <a:rPr lang="en-US" dirty="0"/>
              <a:t>Maximizing opportunities</a:t>
            </a:r>
          </a:p>
          <a:p>
            <a:r>
              <a:rPr lang="en-US" dirty="0"/>
              <a:t>Support clients with navigation of benefits</a:t>
            </a:r>
          </a:p>
          <a:p>
            <a:r>
              <a:rPr lang="en-US" dirty="0"/>
              <a:t>Assess current services</a:t>
            </a:r>
          </a:p>
          <a:p>
            <a:pPr lvl="1"/>
            <a:r>
              <a:rPr lang="en-US" dirty="0"/>
              <a:t>What is billable? Could something become billable?</a:t>
            </a:r>
          </a:p>
          <a:p>
            <a:r>
              <a:rPr lang="en-US" dirty="0"/>
              <a:t>Track everything</a:t>
            </a:r>
          </a:p>
        </p:txBody>
      </p:sp>
      <p:sp>
        <p:nvSpPr>
          <p:cNvPr id="4" name="Slide Number Placeholder 3">
            <a:extLst>
              <a:ext uri="{FF2B5EF4-FFF2-40B4-BE49-F238E27FC236}">
                <a16:creationId xmlns:a16="http://schemas.microsoft.com/office/drawing/2014/main" id="{58A115C7-746E-4A2D-9400-7176E1B8D257}"/>
              </a:ext>
            </a:extLst>
          </p:cNvPr>
          <p:cNvSpPr>
            <a:spLocks noGrp="1"/>
          </p:cNvSpPr>
          <p:nvPr>
            <p:ph type="sldNum" sz="quarter" idx="10"/>
          </p:nvPr>
        </p:nvSpPr>
        <p:spPr/>
        <p:txBody>
          <a:bodyPr/>
          <a:lstStyle/>
          <a:p>
            <a:fld id="{1F61F4AC-59B8-420E-8040-3EDD647604A8}" type="slidenum">
              <a:rPr lang="en-US" smtClean="0"/>
              <a:pPr/>
              <a:t>21</a:t>
            </a:fld>
            <a:endParaRPr lang="en-US" dirty="0"/>
          </a:p>
        </p:txBody>
      </p:sp>
    </p:spTree>
    <p:extLst>
      <p:ext uri="{BB962C8B-B14F-4D97-AF65-F5344CB8AC3E}">
        <p14:creationId xmlns:p14="http://schemas.microsoft.com/office/powerpoint/2010/main" val="323929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5DD2-6244-457D-AF2B-4907A317AC52}"/>
              </a:ext>
            </a:extLst>
          </p:cNvPr>
          <p:cNvSpPr>
            <a:spLocks noGrp="1"/>
          </p:cNvSpPr>
          <p:nvPr>
            <p:ph type="title"/>
          </p:nvPr>
        </p:nvSpPr>
        <p:spPr/>
        <p:txBody>
          <a:bodyPr/>
          <a:lstStyle/>
          <a:p>
            <a:r>
              <a:rPr lang="en-US" dirty="0"/>
              <a:t>Keeping the Focus</a:t>
            </a:r>
          </a:p>
        </p:txBody>
      </p:sp>
      <p:graphicFrame>
        <p:nvGraphicFramePr>
          <p:cNvPr id="5" name="Content Placeholder 4">
            <a:extLst>
              <a:ext uri="{FF2B5EF4-FFF2-40B4-BE49-F238E27FC236}">
                <a16:creationId xmlns:a16="http://schemas.microsoft.com/office/drawing/2014/main" id="{5C49B2A9-E9ED-4EE7-B979-7EDFBD95E168}"/>
              </a:ext>
            </a:extLst>
          </p:cNvPr>
          <p:cNvGraphicFramePr>
            <a:graphicFrameLocks noGrp="1"/>
          </p:cNvGraphicFramePr>
          <p:nvPr>
            <p:ph idx="1"/>
            <p:extLst>
              <p:ext uri="{D42A27DB-BD31-4B8C-83A1-F6EECF244321}">
                <p14:modId xmlns:p14="http://schemas.microsoft.com/office/powerpoint/2010/main" val="370861687"/>
              </p:ext>
            </p:extLst>
          </p:nvPr>
        </p:nvGraphicFramePr>
        <p:xfrm>
          <a:off x="163285" y="1417638"/>
          <a:ext cx="8229599" cy="466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5DC7A74-F40C-4371-91E0-2148B2DC0D85}"/>
              </a:ext>
            </a:extLst>
          </p:cNvPr>
          <p:cNvSpPr>
            <a:spLocks noGrp="1"/>
          </p:cNvSpPr>
          <p:nvPr>
            <p:ph type="sldNum" sz="quarter" idx="10"/>
          </p:nvPr>
        </p:nvSpPr>
        <p:spPr/>
        <p:txBody>
          <a:bodyPr/>
          <a:lstStyle/>
          <a:p>
            <a:fld id="{1F61F4AC-59B8-420E-8040-3EDD647604A8}" type="slidenum">
              <a:rPr lang="en-US" smtClean="0"/>
              <a:pPr/>
              <a:t>22</a:t>
            </a:fld>
            <a:endParaRPr lang="en-US" dirty="0"/>
          </a:p>
        </p:txBody>
      </p:sp>
    </p:spTree>
    <p:extLst>
      <p:ext uri="{BB962C8B-B14F-4D97-AF65-F5344CB8AC3E}">
        <p14:creationId xmlns:p14="http://schemas.microsoft.com/office/powerpoint/2010/main" val="147693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712E-4308-4BEA-9E48-0501738DF3BE}"/>
              </a:ext>
            </a:extLst>
          </p:cNvPr>
          <p:cNvSpPr>
            <a:spLocks noGrp="1"/>
          </p:cNvSpPr>
          <p:nvPr>
            <p:ph type="title"/>
          </p:nvPr>
        </p:nvSpPr>
        <p:spPr/>
        <p:txBody>
          <a:bodyPr/>
          <a:lstStyle/>
          <a:p>
            <a:r>
              <a:rPr lang="en-US" dirty="0"/>
              <a:t>Risk</a:t>
            </a:r>
          </a:p>
        </p:txBody>
      </p:sp>
      <p:sp>
        <p:nvSpPr>
          <p:cNvPr id="3" name="Content Placeholder 2">
            <a:extLst>
              <a:ext uri="{FF2B5EF4-FFF2-40B4-BE49-F238E27FC236}">
                <a16:creationId xmlns:a16="http://schemas.microsoft.com/office/drawing/2014/main" id="{40E431BA-6FA5-4643-BD33-CE6513E26265}"/>
              </a:ext>
            </a:extLst>
          </p:cNvPr>
          <p:cNvSpPr>
            <a:spLocks noGrp="1"/>
          </p:cNvSpPr>
          <p:nvPr>
            <p:ph idx="1"/>
          </p:nvPr>
        </p:nvSpPr>
        <p:spPr/>
        <p:txBody>
          <a:bodyPr/>
          <a:lstStyle/>
          <a:p>
            <a:r>
              <a:rPr lang="en-US" dirty="0"/>
              <a:t>Disclosures </a:t>
            </a:r>
          </a:p>
          <a:p>
            <a:r>
              <a:rPr lang="en-US" dirty="0"/>
              <a:t>Lacking client and staff buy in</a:t>
            </a:r>
          </a:p>
          <a:p>
            <a:r>
              <a:rPr lang="en-US" dirty="0"/>
              <a:t>No shared records management processes</a:t>
            </a:r>
          </a:p>
          <a:p>
            <a:r>
              <a:rPr lang="en-US" dirty="0"/>
              <a:t>Lack of non compete </a:t>
            </a:r>
          </a:p>
          <a:p>
            <a:r>
              <a:rPr lang="en-US" dirty="0"/>
              <a:t>Lacking evaluation</a:t>
            </a:r>
          </a:p>
          <a:p>
            <a:r>
              <a:rPr lang="en-US" dirty="0"/>
              <a:t>No definition of success</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D38CC03-4F77-4B72-8B9F-19035ED9777A}"/>
              </a:ext>
            </a:extLst>
          </p:cNvPr>
          <p:cNvSpPr>
            <a:spLocks noGrp="1"/>
          </p:cNvSpPr>
          <p:nvPr>
            <p:ph type="sldNum" sz="quarter" idx="10"/>
          </p:nvPr>
        </p:nvSpPr>
        <p:spPr/>
        <p:txBody>
          <a:bodyPr/>
          <a:lstStyle/>
          <a:p>
            <a:fld id="{1F61F4AC-59B8-420E-8040-3EDD647604A8}" type="slidenum">
              <a:rPr lang="en-US" smtClean="0"/>
              <a:pPr/>
              <a:t>23</a:t>
            </a:fld>
            <a:endParaRPr lang="en-US" dirty="0"/>
          </a:p>
        </p:txBody>
      </p:sp>
      <p:pic>
        <p:nvPicPr>
          <p:cNvPr id="9" name="Picture 8">
            <a:extLst>
              <a:ext uri="{FF2B5EF4-FFF2-40B4-BE49-F238E27FC236}">
                <a16:creationId xmlns:a16="http://schemas.microsoft.com/office/drawing/2014/main" id="{2A3C91F3-1B74-4654-A5EF-445036424478}"/>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100060" y="3405777"/>
            <a:ext cx="3586740" cy="2690055"/>
          </a:xfrm>
          <a:prstGeom prst="rect">
            <a:avLst/>
          </a:prstGeom>
        </p:spPr>
      </p:pic>
    </p:spTree>
    <p:extLst>
      <p:ext uri="{BB962C8B-B14F-4D97-AF65-F5344CB8AC3E}">
        <p14:creationId xmlns:p14="http://schemas.microsoft.com/office/powerpoint/2010/main" val="3026488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1112-2999-438D-BBC3-940D6786CA05}"/>
              </a:ext>
            </a:extLst>
          </p:cNvPr>
          <p:cNvSpPr>
            <a:spLocks noGrp="1"/>
          </p:cNvSpPr>
          <p:nvPr>
            <p:ph type="title"/>
          </p:nvPr>
        </p:nvSpPr>
        <p:spPr/>
        <p:txBody>
          <a:bodyPr/>
          <a:lstStyle/>
          <a:p>
            <a:r>
              <a:rPr lang="en-US" dirty="0"/>
              <a:t>Safety First </a:t>
            </a:r>
          </a:p>
        </p:txBody>
      </p:sp>
      <p:sp>
        <p:nvSpPr>
          <p:cNvPr id="4" name="Slide Number Placeholder 3">
            <a:extLst>
              <a:ext uri="{FF2B5EF4-FFF2-40B4-BE49-F238E27FC236}">
                <a16:creationId xmlns:a16="http://schemas.microsoft.com/office/drawing/2014/main" id="{7A53CDD6-D2A0-4DAF-A3A1-30E66912FEAD}"/>
              </a:ext>
            </a:extLst>
          </p:cNvPr>
          <p:cNvSpPr>
            <a:spLocks noGrp="1"/>
          </p:cNvSpPr>
          <p:nvPr>
            <p:ph type="sldNum" sz="quarter" idx="10"/>
          </p:nvPr>
        </p:nvSpPr>
        <p:spPr/>
        <p:txBody>
          <a:bodyPr/>
          <a:lstStyle/>
          <a:p>
            <a:fld id="{1F61F4AC-59B8-420E-8040-3EDD647604A8}" type="slidenum">
              <a:rPr lang="en-US" smtClean="0"/>
              <a:pPr/>
              <a:t>24</a:t>
            </a:fld>
            <a:endParaRPr lang="en-US" dirty="0"/>
          </a:p>
        </p:txBody>
      </p:sp>
      <p:pic>
        <p:nvPicPr>
          <p:cNvPr id="5" name="Picture 4">
            <a:extLst>
              <a:ext uri="{FF2B5EF4-FFF2-40B4-BE49-F238E27FC236}">
                <a16:creationId xmlns:a16="http://schemas.microsoft.com/office/drawing/2014/main" id="{ABC432AF-983C-4BEE-9750-6E915AC59F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721"/>
          <a:stretch/>
        </p:blipFill>
        <p:spPr>
          <a:xfrm>
            <a:off x="1601291" y="2351312"/>
            <a:ext cx="5403666" cy="3316498"/>
          </a:xfrm>
          <a:prstGeom prst="rect">
            <a:avLst/>
          </a:prstGeom>
        </p:spPr>
      </p:pic>
      <p:sp>
        <p:nvSpPr>
          <p:cNvPr id="6" name="Content Placeholder 2">
            <a:extLst>
              <a:ext uri="{FF2B5EF4-FFF2-40B4-BE49-F238E27FC236}">
                <a16:creationId xmlns:a16="http://schemas.microsoft.com/office/drawing/2014/main" id="{38CC4AF3-7A9B-4D88-947E-DE27E51F60D2}"/>
              </a:ext>
            </a:extLst>
          </p:cNvPr>
          <p:cNvSpPr>
            <a:spLocks noGrp="1"/>
          </p:cNvSpPr>
          <p:nvPr>
            <p:ph idx="1"/>
          </p:nvPr>
        </p:nvSpPr>
        <p:spPr>
          <a:xfrm>
            <a:off x="457200" y="1547677"/>
            <a:ext cx="8229600" cy="3762645"/>
          </a:xfrm>
        </p:spPr>
        <p:txBody>
          <a:bodyPr/>
          <a:lstStyle/>
          <a:p>
            <a:r>
              <a:rPr lang="en-US" dirty="0"/>
              <a:t>Developing a Partnership Agreement - The Partnership Agreement Development Tool (PAD)</a:t>
            </a:r>
          </a:p>
          <a:p>
            <a:endParaRPr lang="en-US" dirty="0"/>
          </a:p>
        </p:txBody>
      </p:sp>
    </p:spTree>
    <p:extLst>
      <p:ext uri="{BB962C8B-B14F-4D97-AF65-F5344CB8AC3E}">
        <p14:creationId xmlns:p14="http://schemas.microsoft.com/office/powerpoint/2010/main" val="3781629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62B-7476-4727-A40B-207C3B8A4FA6}"/>
              </a:ext>
            </a:extLst>
          </p:cNvPr>
          <p:cNvSpPr>
            <a:spLocks noGrp="1"/>
          </p:cNvSpPr>
          <p:nvPr>
            <p:ph type="title"/>
          </p:nvPr>
        </p:nvSpPr>
        <p:spPr/>
        <p:txBody>
          <a:bodyPr/>
          <a:lstStyle/>
          <a:p>
            <a:r>
              <a:rPr lang="en-US" dirty="0"/>
              <a:t>Considerations </a:t>
            </a:r>
          </a:p>
        </p:txBody>
      </p:sp>
      <p:sp>
        <p:nvSpPr>
          <p:cNvPr id="3" name="Content Placeholder 2">
            <a:extLst>
              <a:ext uri="{FF2B5EF4-FFF2-40B4-BE49-F238E27FC236}">
                <a16:creationId xmlns:a16="http://schemas.microsoft.com/office/drawing/2014/main" id="{EE204478-936B-463E-93A1-BA296417A5F5}"/>
              </a:ext>
            </a:extLst>
          </p:cNvPr>
          <p:cNvSpPr>
            <a:spLocks noGrp="1"/>
          </p:cNvSpPr>
          <p:nvPr>
            <p:ph idx="1"/>
          </p:nvPr>
        </p:nvSpPr>
        <p:spPr/>
        <p:txBody>
          <a:bodyPr/>
          <a:lstStyle/>
          <a:p>
            <a:r>
              <a:rPr lang="en-US" dirty="0"/>
              <a:t>Decision making</a:t>
            </a:r>
          </a:p>
          <a:p>
            <a:r>
              <a:rPr lang="en-US" dirty="0"/>
              <a:t>Community rapport</a:t>
            </a:r>
          </a:p>
          <a:p>
            <a:r>
              <a:rPr lang="en-US" dirty="0"/>
              <a:t>Staff buy-in </a:t>
            </a:r>
          </a:p>
          <a:p>
            <a:r>
              <a:rPr lang="en-US" dirty="0"/>
              <a:t>Board health</a:t>
            </a:r>
          </a:p>
          <a:p>
            <a:r>
              <a:rPr lang="en-US" dirty="0"/>
              <a:t>Organizational brand</a:t>
            </a:r>
          </a:p>
          <a:p>
            <a:r>
              <a:rPr lang="en-US" dirty="0"/>
              <a:t>Partnership plan</a:t>
            </a:r>
          </a:p>
          <a:p>
            <a:r>
              <a:rPr lang="en-US" dirty="0"/>
              <a:t>Your ASO/CBO brings value</a:t>
            </a:r>
          </a:p>
        </p:txBody>
      </p:sp>
      <p:sp>
        <p:nvSpPr>
          <p:cNvPr id="4" name="Slide Number Placeholder 3">
            <a:extLst>
              <a:ext uri="{FF2B5EF4-FFF2-40B4-BE49-F238E27FC236}">
                <a16:creationId xmlns:a16="http://schemas.microsoft.com/office/drawing/2014/main" id="{15FE3793-CCA2-45FB-B731-B6E17C6D13F7}"/>
              </a:ext>
            </a:extLst>
          </p:cNvPr>
          <p:cNvSpPr>
            <a:spLocks noGrp="1"/>
          </p:cNvSpPr>
          <p:nvPr>
            <p:ph type="sldNum" sz="quarter" idx="10"/>
          </p:nvPr>
        </p:nvSpPr>
        <p:spPr/>
        <p:txBody>
          <a:bodyPr/>
          <a:lstStyle/>
          <a:p>
            <a:fld id="{1F61F4AC-59B8-420E-8040-3EDD647604A8}" type="slidenum">
              <a:rPr lang="en-US" smtClean="0"/>
              <a:pPr/>
              <a:t>25</a:t>
            </a:fld>
            <a:endParaRPr lang="en-US" dirty="0"/>
          </a:p>
        </p:txBody>
      </p:sp>
      <p:pic>
        <p:nvPicPr>
          <p:cNvPr id="6" name="Picture 5" descr="A close up of a logo&#10;&#10;Description automatically generated">
            <a:extLst>
              <a:ext uri="{FF2B5EF4-FFF2-40B4-BE49-F238E27FC236}">
                <a16:creationId xmlns:a16="http://schemas.microsoft.com/office/drawing/2014/main" id="{C43FA7D5-DC12-4C3C-9F83-C52E352CFB8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671457" y="1827994"/>
            <a:ext cx="3015343" cy="3015343"/>
          </a:xfrm>
          <a:prstGeom prst="rect">
            <a:avLst/>
          </a:prstGeom>
        </p:spPr>
      </p:pic>
    </p:spTree>
    <p:extLst>
      <p:ext uri="{BB962C8B-B14F-4D97-AF65-F5344CB8AC3E}">
        <p14:creationId xmlns:p14="http://schemas.microsoft.com/office/powerpoint/2010/main" val="1341474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D5B704-65AE-4C0D-9ECB-72DD97E7FD23}"/>
              </a:ext>
            </a:extLst>
          </p:cNvPr>
          <p:cNvSpPr txBox="1">
            <a:spLocks/>
          </p:cNvSpPr>
          <p:nvPr/>
        </p:nvSpPr>
        <p:spPr>
          <a:xfrm>
            <a:off x="647700" y="2236691"/>
            <a:ext cx="7848600" cy="192722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kumimoji="0" lang="en-US" sz="4000" b="1" i="0" u="none" strike="noStrike" kern="1200" cap="all" spc="-10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Cultivating Partnerships:</a:t>
            </a:r>
          </a:p>
          <a:p>
            <a:pPr algn="ctr"/>
            <a:r>
              <a:rPr lang="en-US" sz="3600" b="1" dirty="0">
                <a:solidFill>
                  <a:srgbClr val="002B49"/>
                </a:solidFill>
                <a:latin typeface="Georgia" panose="02040502050405020303" pitchFamily="18" charset="0"/>
                <a:ea typeface="Verdana" panose="020B0604030504040204" pitchFamily="34" charset="0"/>
                <a:cs typeface="Verdana" panose="020B0604030504040204" pitchFamily="34" charset="0"/>
              </a:rPr>
              <a:t>practical tips in cultivating and maintaining partnerships to support your work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dirty="0">
              <a:solidFill>
                <a:srgbClr val="D2533C"/>
              </a:solidFill>
              <a:latin typeface="Georgia" panose="02040502050405020303" pitchFamily="18" charset="0"/>
            </a:endParaRPr>
          </a:p>
        </p:txBody>
      </p:sp>
      <p:pic>
        <p:nvPicPr>
          <p:cNvPr id="8" name="Content Placeholder 3">
            <a:extLst>
              <a:ext uri="{FF2B5EF4-FFF2-40B4-BE49-F238E27FC236}">
                <a16:creationId xmlns:a16="http://schemas.microsoft.com/office/drawing/2014/main" id="{2E927956-470F-4D22-B7B9-FBDEC5681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752" y="4540206"/>
            <a:ext cx="3146496" cy="1174645"/>
          </a:xfrm>
          <a:prstGeom prst="rect">
            <a:avLst/>
          </a:prstGeom>
        </p:spPr>
      </p:pic>
    </p:spTree>
    <p:extLst>
      <p:ext uri="{BB962C8B-B14F-4D97-AF65-F5344CB8AC3E}">
        <p14:creationId xmlns:p14="http://schemas.microsoft.com/office/powerpoint/2010/main" val="396356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FD6-BE30-4AF3-9F30-B78288AD5B9C}"/>
              </a:ext>
            </a:extLst>
          </p:cNvPr>
          <p:cNvSpPr>
            <a:spLocks noGrp="1"/>
          </p:cNvSpPr>
          <p:nvPr>
            <p:ph type="title"/>
          </p:nvPr>
        </p:nvSpPr>
        <p:spPr/>
        <p:txBody>
          <a:bodyPr>
            <a:normAutofit fontScale="90000"/>
          </a:bodyPr>
          <a:lstStyle/>
          <a:p>
            <a:r>
              <a:rPr lang="en-US" dirty="0"/>
              <a:t>There are Many Kinds of Partnerships</a:t>
            </a:r>
          </a:p>
        </p:txBody>
      </p:sp>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graphicFrame>
        <p:nvGraphicFramePr>
          <p:cNvPr id="6" name="Diagram 5">
            <a:extLst>
              <a:ext uri="{FF2B5EF4-FFF2-40B4-BE49-F238E27FC236}">
                <a16:creationId xmlns:a16="http://schemas.microsoft.com/office/drawing/2014/main" id="{86E1D732-6709-43F9-82C5-AE095D5A207A}"/>
              </a:ext>
            </a:extLst>
          </p:cNvPr>
          <p:cNvGraphicFramePr/>
          <p:nvPr>
            <p:extLst>
              <p:ext uri="{D42A27DB-BD31-4B8C-83A1-F6EECF244321}">
                <p14:modId xmlns:p14="http://schemas.microsoft.com/office/powerpoint/2010/main" val="282065390"/>
              </p:ext>
            </p:extLst>
          </p:nvPr>
        </p:nvGraphicFramePr>
        <p:xfrm>
          <a:off x="76200" y="1371600"/>
          <a:ext cx="8991600" cy="4754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30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FD6-BE30-4AF3-9F30-B78288AD5B9C}"/>
              </a:ext>
            </a:extLst>
          </p:cNvPr>
          <p:cNvSpPr>
            <a:spLocks noGrp="1"/>
          </p:cNvSpPr>
          <p:nvPr>
            <p:ph type="title"/>
          </p:nvPr>
        </p:nvSpPr>
        <p:spPr/>
        <p:txBody>
          <a:bodyPr>
            <a:normAutofit fontScale="90000"/>
          </a:bodyPr>
          <a:lstStyle/>
          <a:p>
            <a:r>
              <a:rPr lang="en-US" sz="4000" dirty="0"/>
              <a:t>Developing Partnerships is Really About</a:t>
            </a:r>
          </a:p>
        </p:txBody>
      </p:sp>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Subtitle 4">
            <a:extLst>
              <a:ext uri="{FF2B5EF4-FFF2-40B4-BE49-F238E27FC236}">
                <a16:creationId xmlns:a16="http://schemas.microsoft.com/office/drawing/2014/main" id="{11199162-E499-4335-BA76-A18F4331A666}"/>
              </a:ext>
            </a:extLst>
          </p:cNvPr>
          <p:cNvSpPr txBox="1">
            <a:spLocks/>
          </p:cNvSpPr>
          <p:nvPr/>
        </p:nvSpPr>
        <p:spPr>
          <a:xfrm>
            <a:off x="396768" y="2378765"/>
            <a:ext cx="5334000" cy="17526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lang="en-US" sz="5400" dirty="0">
                <a:solidFill>
                  <a:srgbClr val="002B49"/>
                </a:solidFill>
                <a:latin typeface="Georgia" panose="02040502050405020303" pitchFamily="18" charset="0"/>
              </a:rPr>
              <a:t>COMMUNITY ORGANIZING!</a:t>
            </a:r>
          </a:p>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lang="en-US" sz="2800" dirty="0">
                <a:solidFill>
                  <a:srgbClr val="002B49"/>
                </a:solidFill>
                <a:latin typeface="Georgia" panose="02040502050405020303" pitchFamily="18" charset="0"/>
              </a:rPr>
              <a:t>(And community organizing is about building relationships)</a:t>
            </a:r>
          </a:p>
        </p:txBody>
      </p:sp>
      <p:pic>
        <p:nvPicPr>
          <p:cNvPr id="11" name="Picture 10">
            <a:extLst>
              <a:ext uri="{FF2B5EF4-FFF2-40B4-BE49-F238E27FC236}">
                <a16:creationId xmlns:a16="http://schemas.microsoft.com/office/drawing/2014/main" id="{A1448A3D-5830-45BC-8433-B410886682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3945" y="2534479"/>
            <a:ext cx="3572656" cy="2377440"/>
          </a:xfrm>
          <a:prstGeom prst="rect">
            <a:avLst/>
          </a:prstGeom>
        </p:spPr>
      </p:pic>
    </p:spTree>
    <p:extLst>
      <p:ext uri="{BB962C8B-B14F-4D97-AF65-F5344CB8AC3E}">
        <p14:creationId xmlns:p14="http://schemas.microsoft.com/office/powerpoint/2010/main" val="393006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FD6-BE30-4AF3-9F30-B78288AD5B9C}"/>
              </a:ext>
            </a:extLst>
          </p:cNvPr>
          <p:cNvSpPr>
            <a:spLocks noGrp="1"/>
          </p:cNvSpPr>
          <p:nvPr>
            <p:ph type="title"/>
          </p:nvPr>
        </p:nvSpPr>
        <p:spPr/>
        <p:txBody>
          <a:bodyPr>
            <a:normAutofit fontScale="90000"/>
          </a:bodyPr>
          <a:lstStyle/>
          <a:p>
            <a:r>
              <a:rPr lang="en-US" dirty="0"/>
              <a:t>Referrals/Letters of Support</a:t>
            </a:r>
          </a:p>
        </p:txBody>
      </p:sp>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3" name="Content Placeholder 2">
            <a:extLst>
              <a:ext uri="{FF2B5EF4-FFF2-40B4-BE49-F238E27FC236}">
                <a16:creationId xmlns:a16="http://schemas.microsoft.com/office/drawing/2014/main" id="{C5C057B4-EA9C-4CD6-BF17-38FC72AE0720}"/>
              </a:ext>
            </a:extLst>
          </p:cNvPr>
          <p:cNvSpPr>
            <a:spLocks noGrp="1"/>
          </p:cNvSpPr>
          <p:nvPr>
            <p:ph idx="1"/>
          </p:nvPr>
        </p:nvSpPr>
        <p:spPr>
          <a:xfrm>
            <a:off x="0" y="1547678"/>
            <a:ext cx="8229600" cy="3249610"/>
          </a:xfrm>
        </p:spPr>
        <p:txBody>
          <a:bodyPr>
            <a:normAutofit lnSpcReduction="10000"/>
          </a:bodyPr>
          <a:lstStyle/>
          <a:p>
            <a:r>
              <a:rPr lang="en-US" sz="2000" dirty="0"/>
              <a:t>These are typically built through regular interaction that staff is doing every day as part of their job.</a:t>
            </a:r>
          </a:p>
          <a:p>
            <a:r>
              <a:rPr lang="en-US" sz="2000" dirty="0"/>
              <a:t>Referrals can become your best source of Letters for Support for grants</a:t>
            </a:r>
          </a:p>
          <a:p>
            <a:r>
              <a:rPr lang="en-US" sz="2000" dirty="0"/>
              <a:t>Some of ours include:</a:t>
            </a:r>
          </a:p>
          <a:p>
            <a:pPr lvl="1">
              <a:buClr>
                <a:srgbClr val="FF671F"/>
              </a:buClr>
            </a:pPr>
            <a:r>
              <a:rPr lang="en-US" sz="1800" dirty="0"/>
              <a:t>Housing</a:t>
            </a:r>
          </a:p>
          <a:p>
            <a:pPr lvl="1">
              <a:buClr>
                <a:srgbClr val="FF671F"/>
              </a:buClr>
            </a:pPr>
            <a:r>
              <a:rPr lang="en-US" sz="1800" dirty="0"/>
              <a:t>Food</a:t>
            </a:r>
          </a:p>
          <a:p>
            <a:pPr lvl="1">
              <a:buClr>
                <a:srgbClr val="FF671F"/>
              </a:buClr>
            </a:pPr>
            <a:r>
              <a:rPr lang="en-US" sz="1800" dirty="0"/>
              <a:t>IDs</a:t>
            </a:r>
          </a:p>
          <a:p>
            <a:pPr lvl="1">
              <a:buClr>
                <a:srgbClr val="FF671F"/>
              </a:buClr>
            </a:pPr>
            <a:r>
              <a:rPr lang="en-US" sz="1800" dirty="0"/>
              <a:t>Mental health services</a:t>
            </a:r>
          </a:p>
          <a:p>
            <a:pPr lvl="1">
              <a:buClr>
                <a:srgbClr val="FF671F"/>
              </a:buClr>
            </a:pPr>
            <a:r>
              <a:rPr lang="en-US" sz="1800" dirty="0"/>
              <a:t>Youth HIV care</a:t>
            </a:r>
          </a:p>
          <a:p>
            <a:endParaRPr lang="en-US" dirty="0"/>
          </a:p>
          <a:p>
            <a:endParaRPr lang="en-US" dirty="0"/>
          </a:p>
          <a:p>
            <a:pPr marL="0" indent="0">
              <a:buNone/>
            </a:pPr>
            <a:endParaRPr lang="en-US" dirty="0"/>
          </a:p>
        </p:txBody>
      </p:sp>
      <p:sp>
        <p:nvSpPr>
          <p:cNvPr id="5" name="Rounded Rectangle 4">
            <a:extLst>
              <a:ext uri="{FF2B5EF4-FFF2-40B4-BE49-F238E27FC236}">
                <a16:creationId xmlns:a16="http://schemas.microsoft.com/office/drawing/2014/main" id="{B81B1830-494F-4D30-94D9-BCD114FC24A6}"/>
              </a:ext>
            </a:extLst>
          </p:cNvPr>
          <p:cNvSpPr/>
          <p:nvPr/>
        </p:nvSpPr>
        <p:spPr>
          <a:xfrm>
            <a:off x="0" y="4533082"/>
            <a:ext cx="5303520" cy="1554480"/>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000" dirty="0">
                <a:latin typeface="Georgia" panose="02040502050405020303" pitchFamily="18" charset="0"/>
              </a:rPr>
              <a:t>For years, we had an adolescent program but never had an adolescent clinic. So we referred young people to CHOP. Every year, we updated an MOU with CHOP and frequently asked them for a LOS.</a:t>
            </a:r>
          </a:p>
        </p:txBody>
      </p:sp>
      <p:sp>
        <p:nvSpPr>
          <p:cNvPr id="6" name="Rounded Rectangle 3">
            <a:extLst>
              <a:ext uri="{FF2B5EF4-FFF2-40B4-BE49-F238E27FC236}">
                <a16:creationId xmlns:a16="http://schemas.microsoft.com/office/drawing/2014/main" id="{CF10535D-9EA3-4812-908E-00901B7B712F}"/>
              </a:ext>
            </a:extLst>
          </p:cNvPr>
          <p:cNvSpPr/>
          <p:nvPr/>
        </p:nvSpPr>
        <p:spPr>
          <a:xfrm>
            <a:off x="5257800" y="2399482"/>
            <a:ext cx="3886200" cy="2133600"/>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dirty="0">
                <a:latin typeface="Georgia" panose="02040502050405020303" pitchFamily="18" charset="0"/>
              </a:rPr>
              <a:t>The Technology Learning Collaborative is a group that we help found of people working in digital literacy. We often get support letters from this group whenever we write grants for our digital literacy program. </a:t>
            </a:r>
          </a:p>
        </p:txBody>
      </p:sp>
    </p:spTree>
    <p:extLst>
      <p:ext uri="{BB962C8B-B14F-4D97-AF65-F5344CB8AC3E}">
        <p14:creationId xmlns:p14="http://schemas.microsoft.com/office/powerpoint/2010/main" val="140577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79304"/>
            <a:ext cx="8229600" cy="2653747"/>
          </a:xfrm>
        </p:spPr>
        <p:txBody>
          <a:bodyPr>
            <a:noAutofit/>
          </a:bodyPr>
          <a:lstStyle/>
          <a:p>
            <a:pPr marL="0" indent="0">
              <a:lnSpc>
                <a:spcPct val="150000"/>
              </a:lnSpc>
              <a:buNone/>
            </a:pPr>
            <a:r>
              <a:rPr lang="en-US" sz="2200" dirty="0"/>
              <a:t>Primary Care Development Corporation (PCDC) is a national nonprofit organization and a community development financial institution catalyzing excellence in primary care through strategic community investment, capacity building, and policy initiatives to achieve health equity. </a:t>
            </a:r>
          </a:p>
          <a:p>
            <a:endParaRPr lang="en-US" sz="2200" dirty="0"/>
          </a:p>
        </p:txBody>
      </p:sp>
      <p:sp>
        <p:nvSpPr>
          <p:cNvPr id="4" name="Slide Number Placeholder 3"/>
          <p:cNvSpPr>
            <a:spLocks noGrp="1"/>
          </p:cNvSpPr>
          <p:nvPr>
            <p:ph type="sldNum" sz="quarter" idx="10"/>
          </p:nvPr>
        </p:nvSpPr>
        <p:spPr/>
        <p:txBody>
          <a:bodyPr/>
          <a:lstStyle/>
          <a:p>
            <a:fld id="{1F61F4AC-59B8-420E-8040-3EDD647604A8}" type="slidenum">
              <a:rPr lang="en-US" smtClean="0"/>
              <a:pPr/>
              <a:t>3</a:t>
            </a:fld>
            <a:endParaRPr lang="en-US" dirty="0"/>
          </a:p>
        </p:txBody>
      </p:sp>
    </p:spTree>
    <p:extLst>
      <p:ext uri="{BB962C8B-B14F-4D97-AF65-F5344CB8AC3E}">
        <p14:creationId xmlns:p14="http://schemas.microsoft.com/office/powerpoint/2010/main" val="1366261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FD6-BE30-4AF3-9F30-B78288AD5B9C}"/>
              </a:ext>
            </a:extLst>
          </p:cNvPr>
          <p:cNvSpPr>
            <a:spLocks noGrp="1"/>
          </p:cNvSpPr>
          <p:nvPr>
            <p:ph type="title"/>
          </p:nvPr>
        </p:nvSpPr>
        <p:spPr/>
        <p:txBody>
          <a:bodyPr>
            <a:normAutofit fontScale="90000"/>
          </a:bodyPr>
          <a:lstStyle/>
          <a:p>
            <a:r>
              <a:rPr lang="en-US" dirty="0"/>
              <a:t>Volunteers and In Kind Donations</a:t>
            </a:r>
          </a:p>
        </p:txBody>
      </p:sp>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3" name="Content Placeholder 2">
            <a:extLst>
              <a:ext uri="{FF2B5EF4-FFF2-40B4-BE49-F238E27FC236}">
                <a16:creationId xmlns:a16="http://schemas.microsoft.com/office/drawing/2014/main" id="{C5C057B4-EA9C-4CD6-BF17-38FC72AE0720}"/>
              </a:ext>
            </a:extLst>
          </p:cNvPr>
          <p:cNvSpPr>
            <a:spLocks noGrp="1"/>
          </p:cNvSpPr>
          <p:nvPr>
            <p:ph idx="1"/>
          </p:nvPr>
        </p:nvSpPr>
        <p:spPr>
          <a:xfrm>
            <a:off x="457200" y="1563756"/>
            <a:ext cx="8229600" cy="2054087"/>
          </a:xfrm>
        </p:spPr>
        <p:txBody>
          <a:bodyPr>
            <a:normAutofit fontScale="85000" lnSpcReduction="20000"/>
          </a:bodyPr>
          <a:lstStyle/>
          <a:p>
            <a:r>
              <a:rPr lang="en-US" dirty="0"/>
              <a:t>Both of these types of partnerships can bring a lot to the work. </a:t>
            </a:r>
          </a:p>
          <a:p>
            <a:pPr marL="0" indent="0">
              <a:buNone/>
            </a:pPr>
            <a:endParaRPr lang="en-US" dirty="0"/>
          </a:p>
          <a:p>
            <a:r>
              <a:rPr lang="en-US" dirty="0"/>
              <a:t>But it can require a lot of staff time and effort to coordinate and not just on a Volunteer Coordinator. </a:t>
            </a:r>
          </a:p>
          <a:p>
            <a:pPr marL="0" indent="0">
              <a:buNone/>
            </a:pPr>
            <a:endParaRPr lang="en-US" dirty="0"/>
          </a:p>
          <a:p>
            <a:r>
              <a:rPr lang="en-US" dirty="0"/>
              <a:t>Setting good expectations and having the right projects is key to successful partnerships with large volunteer groups</a:t>
            </a:r>
          </a:p>
          <a:p>
            <a:endParaRPr lang="en-US" dirty="0"/>
          </a:p>
          <a:p>
            <a:endParaRPr lang="en-US" dirty="0"/>
          </a:p>
          <a:p>
            <a:endParaRPr lang="en-US" dirty="0"/>
          </a:p>
          <a:p>
            <a:pPr marL="0" indent="0">
              <a:buNone/>
            </a:pPr>
            <a:endParaRPr lang="en-US" dirty="0"/>
          </a:p>
        </p:txBody>
      </p:sp>
      <p:sp>
        <p:nvSpPr>
          <p:cNvPr id="5" name="Rounded Rectangle 3">
            <a:extLst>
              <a:ext uri="{FF2B5EF4-FFF2-40B4-BE49-F238E27FC236}">
                <a16:creationId xmlns:a16="http://schemas.microsoft.com/office/drawing/2014/main" id="{18F0BB24-1666-4523-A929-D54C3D83CC8A}"/>
              </a:ext>
            </a:extLst>
          </p:cNvPr>
          <p:cNvSpPr/>
          <p:nvPr/>
        </p:nvSpPr>
        <p:spPr>
          <a:xfrm>
            <a:off x="211446" y="3617843"/>
            <a:ext cx="4953000" cy="2362200"/>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000" dirty="0">
                <a:latin typeface="Georgia" panose="02040502050405020303" pitchFamily="18" charset="0"/>
              </a:rPr>
              <a:t>We recently partnered with Jefferson University’s College of Population Health. The students have taken on a number of tasks, from developing workshops in our Learning Center to answering prisoner letters. However, the training required and the workload on the staff has been immense. </a:t>
            </a:r>
          </a:p>
        </p:txBody>
      </p:sp>
      <p:sp>
        <p:nvSpPr>
          <p:cNvPr id="6" name="Rounded Rectangle 4">
            <a:extLst>
              <a:ext uri="{FF2B5EF4-FFF2-40B4-BE49-F238E27FC236}">
                <a16:creationId xmlns:a16="http://schemas.microsoft.com/office/drawing/2014/main" id="{88C24877-BECE-4DD7-AFFB-51B7D6DAB1BB}"/>
              </a:ext>
            </a:extLst>
          </p:cNvPr>
          <p:cNvSpPr/>
          <p:nvPr/>
        </p:nvSpPr>
        <p:spPr>
          <a:xfrm>
            <a:off x="5334000" y="3632705"/>
            <a:ext cx="3657600" cy="2362200"/>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2000" dirty="0">
                <a:latin typeface="Georgia" panose="02040502050405020303" pitchFamily="18" charset="0"/>
              </a:rPr>
              <a:t>We also recently partnered with Starbucks to provide free coffee in our Learning Center. This has been an amazing in kind donation. </a:t>
            </a:r>
          </a:p>
        </p:txBody>
      </p:sp>
    </p:spTree>
    <p:extLst>
      <p:ext uri="{BB962C8B-B14F-4D97-AF65-F5344CB8AC3E}">
        <p14:creationId xmlns:p14="http://schemas.microsoft.com/office/powerpoint/2010/main" val="175510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FD6-BE30-4AF3-9F30-B78288AD5B9C}"/>
              </a:ext>
            </a:extLst>
          </p:cNvPr>
          <p:cNvSpPr>
            <a:spLocks noGrp="1"/>
          </p:cNvSpPr>
          <p:nvPr>
            <p:ph type="title"/>
          </p:nvPr>
        </p:nvSpPr>
        <p:spPr/>
        <p:txBody>
          <a:bodyPr>
            <a:normAutofit/>
          </a:bodyPr>
          <a:lstStyle/>
          <a:p>
            <a:r>
              <a:rPr lang="en-US" dirty="0"/>
              <a:t>Joint Programming</a:t>
            </a:r>
          </a:p>
        </p:txBody>
      </p:sp>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3" name="Content Placeholder 2">
            <a:extLst>
              <a:ext uri="{FF2B5EF4-FFF2-40B4-BE49-F238E27FC236}">
                <a16:creationId xmlns:a16="http://schemas.microsoft.com/office/drawing/2014/main" id="{C5C057B4-EA9C-4CD6-BF17-38FC72AE0720}"/>
              </a:ext>
            </a:extLst>
          </p:cNvPr>
          <p:cNvSpPr>
            <a:spLocks noGrp="1"/>
          </p:cNvSpPr>
          <p:nvPr>
            <p:ph idx="1"/>
          </p:nvPr>
        </p:nvSpPr>
        <p:spPr>
          <a:xfrm>
            <a:off x="326571" y="1345338"/>
            <a:ext cx="8229600" cy="4816923"/>
          </a:xfrm>
        </p:spPr>
        <p:txBody>
          <a:bodyPr>
            <a:normAutofit fontScale="92500" lnSpcReduction="20000"/>
          </a:bodyPr>
          <a:lstStyle/>
          <a:p>
            <a:pPr marL="0" indent="0">
              <a:buNone/>
            </a:pPr>
            <a:endParaRPr lang="en-US" sz="2400" dirty="0"/>
          </a:p>
          <a:p>
            <a:r>
              <a:rPr lang="en-US" sz="2400" dirty="0"/>
              <a:t>This can be a great way to bring in programs or meet your own </a:t>
            </a:r>
            <a:r>
              <a:rPr lang="en-US" dirty="0"/>
              <a:t>grant</a:t>
            </a:r>
            <a:r>
              <a:rPr lang="en-US" sz="2400" dirty="0"/>
              <a:t> deliverables. </a:t>
            </a:r>
          </a:p>
          <a:p>
            <a:endParaRPr lang="en-US" sz="2400" dirty="0"/>
          </a:p>
          <a:p>
            <a:r>
              <a:rPr lang="en-US" sz="2400" dirty="0"/>
              <a:t>However, without dedicated funding, these types of partnerships may be short-term or limited.</a:t>
            </a:r>
          </a:p>
          <a:p>
            <a:pPr marL="0" indent="0">
              <a:buNone/>
            </a:pPr>
            <a:endParaRPr lang="en-US" sz="2400" dirty="0"/>
          </a:p>
          <a:p>
            <a:r>
              <a:rPr lang="en-US" sz="2400" b="1" dirty="0"/>
              <a:t>Some examples of how we have leveraged our relationships with outside groups includes:</a:t>
            </a:r>
          </a:p>
          <a:p>
            <a:pPr lvl="1">
              <a:buClr>
                <a:srgbClr val="FF671F"/>
              </a:buClr>
            </a:pPr>
            <a:r>
              <a:rPr lang="en-US" sz="2100" dirty="0"/>
              <a:t>Health and wellness workshops in our Learning Center</a:t>
            </a:r>
          </a:p>
          <a:p>
            <a:pPr lvl="1">
              <a:buClr>
                <a:srgbClr val="FF671F"/>
              </a:buClr>
            </a:pPr>
            <a:r>
              <a:rPr lang="en-US" sz="2100" dirty="0"/>
              <a:t>Expert speakers for our CHTA webinars</a:t>
            </a:r>
          </a:p>
          <a:p>
            <a:pPr lvl="1">
              <a:buClr>
                <a:srgbClr val="FF671F"/>
              </a:buClr>
            </a:pPr>
            <a:r>
              <a:rPr lang="en-US" sz="2100" dirty="0"/>
              <a:t>Guest speakers in our Project TEACH classes</a:t>
            </a:r>
          </a:p>
          <a:p>
            <a:endParaRPr lang="en-US" sz="2400" dirty="0"/>
          </a:p>
          <a:p>
            <a:r>
              <a:rPr lang="en-US" sz="2400" b="1" dirty="0"/>
              <a:t>We have also leveraged partnerships to meet our grant goals</a:t>
            </a:r>
          </a:p>
          <a:p>
            <a:pPr lvl="1">
              <a:buClr>
                <a:srgbClr val="FF671F"/>
              </a:buClr>
            </a:pPr>
            <a:r>
              <a:rPr lang="en-US" sz="2100" dirty="0"/>
              <a:t>Mobile computer labs</a:t>
            </a:r>
          </a:p>
          <a:p>
            <a:pPr lvl="1">
              <a:buClr>
                <a:srgbClr val="FF671F"/>
              </a:buClr>
            </a:pPr>
            <a:r>
              <a:rPr lang="en-US" sz="2100" dirty="0"/>
              <a:t>HIV community presentations at shelters and recovery houses</a:t>
            </a:r>
          </a:p>
          <a:p>
            <a:endParaRPr lang="en-US" sz="24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507988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FD6-BE30-4AF3-9F30-B78288AD5B9C}"/>
              </a:ext>
            </a:extLst>
          </p:cNvPr>
          <p:cNvSpPr>
            <a:spLocks noGrp="1"/>
          </p:cNvSpPr>
          <p:nvPr>
            <p:ph type="title"/>
          </p:nvPr>
        </p:nvSpPr>
        <p:spPr>
          <a:xfrm>
            <a:off x="457199" y="274638"/>
            <a:ext cx="9225643" cy="1143000"/>
          </a:xfrm>
        </p:spPr>
        <p:txBody>
          <a:bodyPr>
            <a:noAutofit/>
          </a:bodyPr>
          <a:lstStyle/>
          <a:p>
            <a:r>
              <a:rPr lang="en-US" sz="2800" dirty="0"/>
              <a:t>Committees/Collaboratives/Coalitions</a:t>
            </a:r>
          </a:p>
        </p:txBody>
      </p:sp>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3" name="Content Placeholder 2">
            <a:extLst>
              <a:ext uri="{FF2B5EF4-FFF2-40B4-BE49-F238E27FC236}">
                <a16:creationId xmlns:a16="http://schemas.microsoft.com/office/drawing/2014/main" id="{C5C057B4-EA9C-4CD6-BF17-38FC72AE0720}"/>
              </a:ext>
            </a:extLst>
          </p:cNvPr>
          <p:cNvSpPr>
            <a:spLocks noGrp="1"/>
          </p:cNvSpPr>
          <p:nvPr>
            <p:ph idx="1"/>
          </p:nvPr>
        </p:nvSpPr>
        <p:spPr>
          <a:xfrm>
            <a:off x="326571" y="1547677"/>
            <a:ext cx="8229600" cy="4167323"/>
          </a:xfrm>
        </p:spPr>
        <p:txBody>
          <a:bodyPr>
            <a:normAutofit/>
          </a:bodyPr>
          <a:lstStyle/>
          <a:p>
            <a:r>
              <a:rPr lang="en-US" sz="1800" dirty="0"/>
              <a:t>This is one of the best sources of developing partnerships.</a:t>
            </a:r>
          </a:p>
          <a:p>
            <a:r>
              <a:rPr lang="en-US" sz="1800" dirty="0"/>
              <a:t>Most of the relationship building happens here. </a:t>
            </a:r>
          </a:p>
          <a:p>
            <a:r>
              <a:rPr lang="en-US" sz="1800" dirty="0"/>
              <a:t>People come together to address a larger problem or issue.</a:t>
            </a:r>
          </a:p>
          <a:p>
            <a:r>
              <a:rPr lang="en-US" sz="1800" dirty="0"/>
              <a:t>Some of the committees we formed or sat on include:</a:t>
            </a:r>
          </a:p>
          <a:p>
            <a:pPr lvl="1">
              <a:buClr>
                <a:srgbClr val="FF671F"/>
              </a:buClr>
            </a:pPr>
            <a:r>
              <a:rPr lang="en-US" sz="1800" dirty="0"/>
              <a:t>AEM Planning Committees</a:t>
            </a:r>
          </a:p>
          <a:p>
            <a:pPr lvl="1">
              <a:buClr>
                <a:srgbClr val="FF671F"/>
              </a:buClr>
            </a:pPr>
            <a:r>
              <a:rPr lang="en-US" sz="1800" dirty="0" err="1"/>
              <a:t>HepCAP</a:t>
            </a:r>
            <a:endParaRPr lang="en-US" sz="1800" dirty="0"/>
          </a:p>
          <a:p>
            <a:pPr lvl="1">
              <a:buClr>
                <a:srgbClr val="FF671F"/>
              </a:buClr>
            </a:pPr>
            <a:r>
              <a:rPr lang="en-US" sz="1800" dirty="0"/>
              <a:t>Prison Reentry Network</a:t>
            </a:r>
          </a:p>
          <a:p>
            <a:pPr lvl="1">
              <a:buClr>
                <a:srgbClr val="FF671F"/>
              </a:buClr>
            </a:pPr>
            <a:r>
              <a:rPr lang="en-US" sz="1800" dirty="0"/>
              <a:t>Youth Prevention Committees</a:t>
            </a:r>
          </a:p>
          <a:p>
            <a:pPr lvl="1">
              <a:buClr>
                <a:srgbClr val="FF671F"/>
              </a:buClr>
            </a:pPr>
            <a:r>
              <a:rPr lang="en-US" sz="1800" dirty="0"/>
              <a:t>Adult Literacy Alliance</a:t>
            </a:r>
          </a:p>
          <a:p>
            <a:pPr lvl="1">
              <a:buClr>
                <a:srgbClr val="FF671F"/>
              </a:buClr>
            </a:pPr>
            <a:r>
              <a:rPr lang="en-US" sz="1800" dirty="0"/>
              <a:t>The Digital Literacy Alliance</a:t>
            </a:r>
          </a:p>
          <a:p>
            <a:pPr lvl="1">
              <a:buClr>
                <a:srgbClr val="FF671F"/>
              </a:buClr>
            </a:pPr>
            <a:r>
              <a:rPr lang="en-US" sz="1800" dirty="0"/>
              <a:t>Faith Leaders Network</a:t>
            </a:r>
          </a:p>
          <a:p>
            <a:pPr lvl="1">
              <a:buClr>
                <a:srgbClr val="FF671F"/>
              </a:buClr>
            </a:pPr>
            <a:r>
              <a:rPr lang="en-US" sz="1800" dirty="0"/>
              <a:t>HIV planning committees</a:t>
            </a:r>
          </a:p>
          <a:p>
            <a:pPr lvl="1"/>
            <a:endParaRPr lang="en-US" dirty="0"/>
          </a:p>
          <a:p>
            <a:endParaRPr lang="en-US" sz="2000" dirty="0">
              <a:solidFill>
                <a:schemeClr val="tx1"/>
              </a:solidFill>
            </a:endParaRPr>
          </a:p>
        </p:txBody>
      </p:sp>
      <p:sp>
        <p:nvSpPr>
          <p:cNvPr id="5" name="Rounded Rectangle 3">
            <a:extLst>
              <a:ext uri="{FF2B5EF4-FFF2-40B4-BE49-F238E27FC236}">
                <a16:creationId xmlns:a16="http://schemas.microsoft.com/office/drawing/2014/main" id="{953A17F1-4EF4-41D1-AEC8-996FE74FAE47}"/>
              </a:ext>
            </a:extLst>
          </p:cNvPr>
          <p:cNvSpPr/>
          <p:nvPr/>
        </p:nvSpPr>
        <p:spPr>
          <a:xfrm>
            <a:off x="4419600" y="2670315"/>
            <a:ext cx="4724400" cy="3383280"/>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1700" dirty="0">
                <a:latin typeface="Georgia" panose="02040502050405020303" pitchFamily="18" charset="0"/>
              </a:rPr>
              <a:t>Every January, we invited hundreds of people to a breakfast and asked them to join an AIDS Education Month Committee. </a:t>
            </a:r>
          </a:p>
          <a:p>
            <a:pPr algn="ctr"/>
            <a:r>
              <a:rPr lang="en-US" sz="1700" dirty="0">
                <a:latin typeface="Georgia" panose="02040502050405020303" pitchFamily="18" charset="0"/>
              </a:rPr>
              <a:t>These committees helped plan our major events, helped market our events, often contributed financially to them, and then attended our events. </a:t>
            </a:r>
          </a:p>
          <a:p>
            <a:pPr algn="ctr"/>
            <a:r>
              <a:rPr lang="en-US" sz="1700" dirty="0">
                <a:latin typeface="Georgia" panose="02040502050405020303" pitchFamily="18" charset="0"/>
              </a:rPr>
              <a:t>To this day, this network forms the backbone of the work we do at FIGHT. We have over 100 partners that we work with and a list of 400+ people we reach out to join our committees. </a:t>
            </a:r>
          </a:p>
        </p:txBody>
      </p:sp>
    </p:spTree>
    <p:extLst>
      <p:ext uri="{BB962C8B-B14F-4D97-AF65-F5344CB8AC3E}">
        <p14:creationId xmlns:p14="http://schemas.microsoft.com/office/powerpoint/2010/main" val="4077128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2FD6-BE30-4AF3-9F30-B78288AD5B9C}"/>
              </a:ext>
            </a:extLst>
          </p:cNvPr>
          <p:cNvSpPr>
            <a:spLocks noGrp="1"/>
          </p:cNvSpPr>
          <p:nvPr>
            <p:ph type="title"/>
          </p:nvPr>
        </p:nvSpPr>
        <p:spPr>
          <a:xfrm>
            <a:off x="457199" y="274638"/>
            <a:ext cx="9225643" cy="1143000"/>
          </a:xfrm>
        </p:spPr>
        <p:txBody>
          <a:bodyPr>
            <a:noAutofit/>
          </a:bodyPr>
          <a:lstStyle/>
          <a:p>
            <a:r>
              <a:rPr lang="en-US" sz="2800" dirty="0"/>
              <a:t>Events</a:t>
            </a:r>
          </a:p>
        </p:txBody>
      </p:sp>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3" name="Content Placeholder 2">
            <a:extLst>
              <a:ext uri="{FF2B5EF4-FFF2-40B4-BE49-F238E27FC236}">
                <a16:creationId xmlns:a16="http://schemas.microsoft.com/office/drawing/2014/main" id="{C5C057B4-EA9C-4CD6-BF17-38FC72AE0720}"/>
              </a:ext>
            </a:extLst>
          </p:cNvPr>
          <p:cNvSpPr>
            <a:spLocks noGrp="1"/>
          </p:cNvSpPr>
          <p:nvPr>
            <p:ph idx="1"/>
          </p:nvPr>
        </p:nvSpPr>
        <p:spPr>
          <a:xfrm>
            <a:off x="326571" y="1547677"/>
            <a:ext cx="4788768" cy="4167323"/>
          </a:xfrm>
        </p:spPr>
        <p:txBody>
          <a:bodyPr>
            <a:normAutofit fontScale="77500" lnSpcReduction="20000"/>
          </a:bodyPr>
          <a:lstStyle/>
          <a:p>
            <a:r>
              <a:rPr lang="en-US" sz="2600" dirty="0"/>
              <a:t>Most of our events are collaborations. </a:t>
            </a:r>
          </a:p>
          <a:p>
            <a:r>
              <a:rPr lang="en-US" sz="2600" dirty="0"/>
              <a:t>We form an event committee and then do the work with the guidance and support of that committee.</a:t>
            </a:r>
          </a:p>
          <a:p>
            <a:pPr lvl="1">
              <a:buClr>
                <a:srgbClr val="FF671F"/>
              </a:buClr>
            </a:pPr>
            <a:r>
              <a:rPr lang="en-US" sz="2300" dirty="0"/>
              <a:t>HIV Prevention and Education Summit</a:t>
            </a:r>
          </a:p>
          <a:p>
            <a:pPr lvl="1">
              <a:buClr>
                <a:srgbClr val="FF671F"/>
              </a:buClr>
            </a:pPr>
            <a:r>
              <a:rPr lang="en-US" sz="2300" dirty="0"/>
              <a:t>Hip Hop for Philly</a:t>
            </a:r>
          </a:p>
          <a:p>
            <a:pPr lvl="1">
              <a:buClr>
                <a:srgbClr val="FF671F"/>
              </a:buClr>
            </a:pPr>
            <a:r>
              <a:rPr lang="en-US" sz="2300" dirty="0"/>
              <a:t>Anal Health Symposium</a:t>
            </a:r>
          </a:p>
          <a:p>
            <a:pPr lvl="1">
              <a:buClr>
                <a:srgbClr val="FF671F"/>
              </a:buClr>
            </a:pPr>
            <a:r>
              <a:rPr lang="en-US" sz="2300" dirty="0"/>
              <a:t>Reunion Project</a:t>
            </a:r>
          </a:p>
          <a:p>
            <a:pPr lvl="1">
              <a:buClr>
                <a:srgbClr val="FF671F"/>
              </a:buClr>
            </a:pPr>
            <a:r>
              <a:rPr lang="en-US" sz="2300" dirty="0"/>
              <a:t>Prison Reentry and Healthcare Summit</a:t>
            </a:r>
          </a:p>
          <a:p>
            <a:pPr lvl="1">
              <a:buClr>
                <a:srgbClr val="FF671F"/>
              </a:buClr>
            </a:pPr>
            <a:r>
              <a:rPr lang="en-US" sz="2300" dirty="0"/>
              <a:t>Lax Lecture</a:t>
            </a:r>
          </a:p>
          <a:p>
            <a:pPr lvl="1">
              <a:buClr>
                <a:srgbClr val="FF671F"/>
              </a:buClr>
            </a:pPr>
            <a:r>
              <a:rPr lang="en-US" sz="2300" dirty="0"/>
              <a:t>Community College Event</a:t>
            </a:r>
          </a:p>
          <a:p>
            <a:pPr lvl="1">
              <a:buClr>
                <a:srgbClr val="FF671F"/>
              </a:buClr>
            </a:pPr>
            <a:r>
              <a:rPr lang="en-US" sz="2300" dirty="0"/>
              <a:t>Kiki Ball</a:t>
            </a:r>
          </a:p>
          <a:p>
            <a:pPr lvl="1"/>
            <a:endParaRPr lang="en-US" dirty="0"/>
          </a:p>
          <a:p>
            <a:endParaRPr lang="en-US" sz="2000" dirty="0">
              <a:solidFill>
                <a:schemeClr val="tx1"/>
              </a:solidFill>
            </a:endParaRPr>
          </a:p>
        </p:txBody>
      </p:sp>
      <p:pic>
        <p:nvPicPr>
          <p:cNvPr id="5" name="Picture 4">
            <a:extLst>
              <a:ext uri="{FF2B5EF4-FFF2-40B4-BE49-F238E27FC236}">
                <a16:creationId xmlns:a16="http://schemas.microsoft.com/office/drawing/2014/main" id="{6F1F11B6-2DBB-49B2-A717-763AADC176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6383" y="4166735"/>
            <a:ext cx="2759053" cy="1838712"/>
          </a:xfrm>
          <a:prstGeom prst="rect">
            <a:avLst/>
          </a:prstGeom>
        </p:spPr>
      </p:pic>
      <p:pic>
        <p:nvPicPr>
          <p:cNvPr id="6" name="Picture 5">
            <a:extLst>
              <a:ext uri="{FF2B5EF4-FFF2-40B4-BE49-F238E27FC236}">
                <a16:creationId xmlns:a16="http://schemas.microsoft.com/office/drawing/2014/main" id="{24B1B725-4457-41DE-87D3-2EB9C1B3AE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3579" y="204334"/>
            <a:ext cx="3073849" cy="2049232"/>
          </a:xfrm>
          <a:prstGeom prst="rect">
            <a:avLst/>
          </a:prstGeom>
        </p:spPr>
      </p:pic>
      <p:pic>
        <p:nvPicPr>
          <p:cNvPr id="7" name="Picture 6">
            <a:extLst>
              <a:ext uri="{FF2B5EF4-FFF2-40B4-BE49-F238E27FC236}">
                <a16:creationId xmlns:a16="http://schemas.microsoft.com/office/drawing/2014/main" id="{17DEFA30-B475-4686-8CA2-50A25B195D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8636" y="2253565"/>
            <a:ext cx="3074948" cy="2049233"/>
          </a:xfrm>
          <a:prstGeom prst="rect">
            <a:avLst/>
          </a:prstGeom>
        </p:spPr>
      </p:pic>
    </p:spTree>
    <p:extLst>
      <p:ext uri="{BB962C8B-B14F-4D97-AF65-F5344CB8AC3E}">
        <p14:creationId xmlns:p14="http://schemas.microsoft.com/office/powerpoint/2010/main" val="328824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Georgia" panose="02040502050405020303"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5" name="Title 1">
            <a:extLst>
              <a:ext uri="{FF2B5EF4-FFF2-40B4-BE49-F238E27FC236}">
                <a16:creationId xmlns:a16="http://schemas.microsoft.com/office/drawing/2014/main" id="{84938789-86CC-42A1-9369-3514673D5A10}"/>
              </a:ext>
            </a:extLst>
          </p:cNvPr>
          <p:cNvSpPr txBox="1">
            <a:spLocks/>
          </p:cNvSpPr>
          <p:nvPr/>
        </p:nvSpPr>
        <p:spPr>
          <a:xfrm>
            <a:off x="457200" y="533400"/>
            <a:ext cx="8229600" cy="990600"/>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4400" b="1" i="0" kern="1200">
                <a:solidFill>
                  <a:srgbClr val="002B49"/>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Partnerships Need to be Cultivated</a:t>
            </a:r>
          </a:p>
        </p:txBody>
      </p:sp>
      <p:sp>
        <p:nvSpPr>
          <p:cNvPr id="7" name="Content Placeholder 2">
            <a:extLst>
              <a:ext uri="{FF2B5EF4-FFF2-40B4-BE49-F238E27FC236}">
                <a16:creationId xmlns:a16="http://schemas.microsoft.com/office/drawing/2014/main" id="{9321CB91-FDA0-4711-ACD7-3EC15215EF0C}"/>
              </a:ext>
            </a:extLst>
          </p:cNvPr>
          <p:cNvSpPr txBox="1">
            <a:spLocks/>
          </p:cNvSpPr>
          <p:nvPr/>
        </p:nvSpPr>
        <p:spPr>
          <a:xfrm>
            <a:off x="0" y="1028700"/>
            <a:ext cx="6135757" cy="4158967"/>
          </a:xfrm>
          <a:prstGeom prst="rect">
            <a:avLst/>
          </a:prstGeom>
        </p:spPr>
        <p:txBody>
          <a:bodyPr>
            <a:noAutofit/>
          </a:bodyPr>
          <a:lst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latin typeface="Georgia" panose="02040502050405020303" pitchFamily="18" charset="0"/>
            </a:endParaRPr>
          </a:p>
          <a:p>
            <a:pPr marL="0" indent="0">
              <a:buNone/>
            </a:pPr>
            <a:endParaRPr lang="en-US" sz="1800" b="1" dirty="0">
              <a:latin typeface="Georgia" panose="02040502050405020303" pitchFamily="18" charset="0"/>
            </a:endParaRPr>
          </a:p>
          <a:p>
            <a:pPr marL="0" indent="0">
              <a:buNone/>
            </a:pPr>
            <a:r>
              <a:rPr lang="en-US" sz="1800" b="1" dirty="0">
                <a:latin typeface="Georgia" panose="02040502050405020303" pitchFamily="18" charset="0"/>
              </a:rPr>
              <a:t>For example, our AIDS Education Month Events require a lot of work to maintain our partnerships</a:t>
            </a:r>
          </a:p>
          <a:p>
            <a:pPr marL="0" indent="0">
              <a:buNone/>
            </a:pPr>
            <a:endParaRPr lang="en-US" sz="1800" dirty="0">
              <a:latin typeface="Georgia" panose="02040502050405020303" pitchFamily="18" charset="0"/>
            </a:endParaRPr>
          </a:p>
          <a:p>
            <a:pPr lvl="1">
              <a:buClr>
                <a:srgbClr val="FF671F"/>
              </a:buClr>
              <a:buFont typeface="Arial" panose="020B0604020202020204" pitchFamily="34" charset="0"/>
              <a:buChar char="•"/>
            </a:pPr>
            <a:r>
              <a:rPr lang="en-US" sz="1800" dirty="0">
                <a:latin typeface="Georgia" panose="02040502050405020303" pitchFamily="18" charset="0"/>
              </a:rPr>
              <a:t>Our Prevention Summit started with 600 attendees. We now have over 1300 every year.</a:t>
            </a:r>
          </a:p>
          <a:p>
            <a:pPr lvl="1">
              <a:buClr>
                <a:srgbClr val="FF671F"/>
              </a:buClr>
              <a:buFont typeface="Arial" panose="020B0604020202020204" pitchFamily="34" charset="0"/>
              <a:buChar char="•"/>
            </a:pPr>
            <a:r>
              <a:rPr lang="en-US" sz="1800" dirty="0">
                <a:latin typeface="Georgia" panose="02040502050405020303" pitchFamily="18" charset="0"/>
              </a:rPr>
              <a:t>Our partners get to promote their services, network, and showcase their great work</a:t>
            </a:r>
          </a:p>
          <a:p>
            <a:pPr lvl="1">
              <a:buClr>
                <a:srgbClr val="FF671F"/>
              </a:buClr>
              <a:buFont typeface="Arial" panose="020B0604020202020204" pitchFamily="34" charset="0"/>
              <a:buChar char="•"/>
            </a:pPr>
            <a:r>
              <a:rPr lang="en-US" sz="1800" dirty="0">
                <a:latin typeface="Georgia" panose="02040502050405020303" pitchFamily="18" charset="0"/>
              </a:rPr>
              <a:t>But we manage the work and we manage the process carefully so that partners don’t get too much on their plates.</a:t>
            </a:r>
          </a:p>
          <a:p>
            <a:pPr lvl="1">
              <a:buClr>
                <a:srgbClr val="FF671F"/>
              </a:buClr>
              <a:buFont typeface="Arial" panose="020B0604020202020204" pitchFamily="34" charset="0"/>
              <a:buChar char="•"/>
            </a:pPr>
            <a:r>
              <a:rPr lang="en-US" sz="1800" dirty="0">
                <a:latin typeface="Georgia" panose="02040502050405020303" pitchFamily="18" charset="0"/>
              </a:rPr>
              <a:t>We have had a steady group of over 20 attendees at every committee meeting for over 13 years.</a:t>
            </a:r>
          </a:p>
          <a:p>
            <a:pPr lvl="1">
              <a:buClr>
                <a:srgbClr val="FF671F"/>
              </a:buClr>
              <a:buFont typeface="Arial" panose="020B0604020202020204" pitchFamily="34" charset="0"/>
              <a:buChar char="•"/>
            </a:pPr>
            <a:r>
              <a:rPr lang="en-US" sz="1800" dirty="0">
                <a:latin typeface="Georgia" panose="02040502050405020303" pitchFamily="18" charset="0"/>
              </a:rPr>
              <a:t>These partners have become some of key collaborators in other ways. </a:t>
            </a:r>
          </a:p>
          <a:p>
            <a:pPr lvl="1">
              <a:buClr>
                <a:srgbClr val="FF671F"/>
              </a:buClr>
              <a:buFont typeface="Arial" panose="020B0604020202020204" pitchFamily="34" charset="0"/>
              <a:buChar char="•"/>
            </a:pPr>
            <a:endParaRPr lang="en-US" sz="1800" dirty="0">
              <a:latin typeface="Georgia" panose="02040502050405020303" pitchFamily="18" charset="0"/>
            </a:endParaRPr>
          </a:p>
          <a:p>
            <a:endParaRPr lang="en-US" sz="1800" dirty="0">
              <a:latin typeface="Georgia" panose="02040502050405020303" pitchFamily="18" charset="0"/>
            </a:endParaRPr>
          </a:p>
        </p:txBody>
      </p:sp>
      <p:pic>
        <p:nvPicPr>
          <p:cNvPr id="6" name="Picture 5">
            <a:extLst>
              <a:ext uri="{FF2B5EF4-FFF2-40B4-BE49-F238E27FC236}">
                <a16:creationId xmlns:a16="http://schemas.microsoft.com/office/drawing/2014/main" id="{99F02C8A-F012-4BB7-9E22-78686D768D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2479" y="3068798"/>
            <a:ext cx="3566160" cy="1682783"/>
          </a:xfrm>
          <a:prstGeom prst="rect">
            <a:avLst/>
          </a:prstGeom>
        </p:spPr>
      </p:pic>
    </p:spTree>
    <p:extLst>
      <p:ext uri="{BB962C8B-B14F-4D97-AF65-F5344CB8AC3E}">
        <p14:creationId xmlns:p14="http://schemas.microsoft.com/office/powerpoint/2010/main" val="59354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a:xfrm>
            <a:off x="8741019" y="6480016"/>
            <a:ext cx="40298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Georgia" panose="02040502050405020303"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5" name="Title 1">
            <a:extLst>
              <a:ext uri="{FF2B5EF4-FFF2-40B4-BE49-F238E27FC236}">
                <a16:creationId xmlns:a16="http://schemas.microsoft.com/office/drawing/2014/main" id="{84938789-86CC-42A1-9369-3514673D5A10}"/>
              </a:ext>
            </a:extLst>
          </p:cNvPr>
          <p:cNvSpPr txBox="1">
            <a:spLocks/>
          </p:cNvSpPr>
          <p:nvPr/>
        </p:nvSpPr>
        <p:spPr>
          <a:xfrm>
            <a:off x="0" y="38100"/>
            <a:ext cx="8229600" cy="990600"/>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4400" b="1" i="0" kern="1200">
                <a:solidFill>
                  <a:srgbClr val="002B49"/>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Partnerships Need to be Cultivated</a:t>
            </a:r>
          </a:p>
        </p:txBody>
      </p:sp>
      <p:sp>
        <p:nvSpPr>
          <p:cNvPr id="11" name="Content Placeholder 5">
            <a:extLst>
              <a:ext uri="{FF2B5EF4-FFF2-40B4-BE49-F238E27FC236}">
                <a16:creationId xmlns:a16="http://schemas.microsoft.com/office/drawing/2014/main" id="{B84F3F00-3C55-4162-BDDB-327A0932651C}"/>
              </a:ext>
            </a:extLst>
          </p:cNvPr>
          <p:cNvSpPr txBox="1">
            <a:spLocks/>
          </p:cNvSpPr>
          <p:nvPr/>
        </p:nvSpPr>
        <p:spPr>
          <a:xfrm>
            <a:off x="0" y="1246001"/>
            <a:ext cx="5031803" cy="4783738"/>
          </a:xfrm>
          <a:prstGeom prst="rect">
            <a:avLst/>
          </a:prstGeom>
        </p:spPr>
        <p:txBody>
          <a:bodyPr>
            <a:normAutofit fontScale="62500" lnSpcReduction="20000"/>
          </a:bodyPr>
          <a:lst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4400" dirty="0">
                <a:latin typeface="Georgia" panose="02040502050405020303" pitchFamily="18" charset="0"/>
              </a:rPr>
              <a:t>Identify all the orgs/people who you want at the table.</a:t>
            </a:r>
            <a:endParaRPr lang="en-US"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Create a spreadsheet of orgs and people at those orgs that we know with email addresses and phone numbers</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Create a script and call everyone on that list and invite them to the 1st Planning Meeting.</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Create a listserv/</a:t>
            </a:r>
            <a:r>
              <a:rPr lang="en-US" sz="2300" dirty="0" err="1">
                <a:latin typeface="Georgia" panose="02040502050405020303" pitchFamily="18" charset="0"/>
              </a:rPr>
              <a:t>googlegroup</a:t>
            </a:r>
            <a:r>
              <a:rPr lang="en-US" sz="2300" dirty="0">
                <a:latin typeface="Georgia" panose="02040502050405020303" pitchFamily="18" charset="0"/>
              </a:rPr>
              <a:t>/</a:t>
            </a:r>
            <a:r>
              <a:rPr lang="en-US" sz="2300" dirty="0" err="1">
                <a:latin typeface="Georgia" panose="02040502050405020303" pitchFamily="18" charset="0"/>
              </a:rPr>
              <a:t>mailchimp</a:t>
            </a:r>
            <a:r>
              <a:rPr lang="en-US" sz="2300" dirty="0">
                <a:latin typeface="Georgia" panose="02040502050405020303" pitchFamily="18" charset="0"/>
              </a:rPr>
              <a:t> and add the names of everyone who wants to attend and/or can’t but wants to be part of it.  </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Call everyone 3 times over three weeks. (use volunteers and interns!)</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Have Directors make cold calls to orgs that you don’t have a strong connection with. </a:t>
            </a:r>
          </a:p>
          <a:p>
            <a:pPr marL="457200" lvl="1" indent="0">
              <a:buClr>
                <a:srgbClr val="FF671F"/>
              </a:buClr>
              <a:buNone/>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Email at least 3 times as well </a:t>
            </a:r>
          </a:p>
        </p:txBody>
      </p:sp>
      <p:sp>
        <p:nvSpPr>
          <p:cNvPr id="6" name="Rounded Rectangle 8">
            <a:extLst>
              <a:ext uri="{FF2B5EF4-FFF2-40B4-BE49-F238E27FC236}">
                <a16:creationId xmlns:a16="http://schemas.microsoft.com/office/drawing/2014/main" id="{E3C88190-EE8D-444B-B877-1F2FB3D4AA3C}"/>
              </a:ext>
            </a:extLst>
          </p:cNvPr>
          <p:cNvSpPr/>
          <p:nvPr/>
        </p:nvSpPr>
        <p:spPr>
          <a:xfrm>
            <a:off x="5168348" y="530087"/>
            <a:ext cx="3958377" cy="5499652"/>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1300" dirty="0">
                <a:latin typeface="Georgia" panose="02040502050405020303" pitchFamily="18" charset="0"/>
              </a:rPr>
              <a:t>SAMPLE SCRIPT</a:t>
            </a:r>
          </a:p>
          <a:p>
            <a:pPr algn="ctr"/>
            <a:endParaRPr lang="en-US" sz="1300" dirty="0">
              <a:latin typeface="Georgia" panose="02040502050405020303" pitchFamily="18" charset="0"/>
            </a:endParaRPr>
          </a:p>
          <a:p>
            <a:pPr algn="ctr"/>
            <a:r>
              <a:rPr lang="en-US" sz="1300" dirty="0">
                <a:latin typeface="Georgia" panose="02040502050405020303" pitchFamily="18" charset="0"/>
              </a:rPr>
              <a:t>IF THEY HAVE NOT YET CONFIRMED (this is everyone on the list during the first week of calls)</a:t>
            </a:r>
          </a:p>
          <a:p>
            <a:pPr algn="ctr"/>
            <a:r>
              <a:rPr lang="en-US" sz="1300" dirty="0">
                <a:latin typeface="Georgia" panose="02040502050405020303" pitchFamily="18" charset="0"/>
              </a:rPr>
              <a:t>“Hello, how are you? My name is ___ and I’m calling from Philadelphia FIGHT, a comprehensive health care organization, focusing on HIV. We’re beginning to plan for this year’s AIDS Education Month in June and we are calling to invite you to come share your ideas and suggestions at our big kick-off planning meeting. The meeting will be on Wednesday, January 25th from 10:00am until noon at the Pennsylvania Convention Center (13th &amp; Arch Streets on the northeast corner) in Room 113. We’ll provide a hot breakfast. We’d love to have you there! Can we count on you to come?</a:t>
            </a:r>
          </a:p>
          <a:p>
            <a:pPr algn="ctr"/>
            <a:r>
              <a:rPr lang="en-US" sz="1300" dirty="0">
                <a:latin typeface="Georgia" panose="02040502050405020303" pitchFamily="18" charset="0"/>
              </a:rPr>
              <a:t> </a:t>
            </a:r>
          </a:p>
          <a:p>
            <a:pPr algn="ctr"/>
            <a:r>
              <a:rPr lang="en-US" sz="1300" dirty="0">
                <a:latin typeface="Georgia" panose="02040502050405020303" pitchFamily="18" charset="0"/>
              </a:rPr>
              <a:t>IF THEY CAN ATTEND</a:t>
            </a:r>
          </a:p>
          <a:p>
            <a:pPr algn="ctr"/>
            <a:r>
              <a:rPr lang="en-US" sz="1300" dirty="0">
                <a:latin typeface="Georgia" panose="02040502050405020303" pitchFamily="18" charset="0"/>
              </a:rPr>
              <a:t>“Great! We’d like to update your contact information. Would you mind giving me your:</a:t>
            </a:r>
          </a:p>
          <a:p>
            <a:pPr algn="ctr"/>
            <a:r>
              <a:rPr lang="en-US" sz="1300" dirty="0">
                <a:latin typeface="Georgia" panose="02040502050405020303" pitchFamily="18" charset="0"/>
              </a:rPr>
              <a:t>email address,</a:t>
            </a:r>
          </a:p>
          <a:p>
            <a:pPr algn="ctr"/>
            <a:r>
              <a:rPr lang="en-US" sz="1300" dirty="0">
                <a:latin typeface="Georgia" panose="02040502050405020303" pitchFamily="18" charset="0"/>
              </a:rPr>
              <a:t>mailing address</a:t>
            </a:r>
          </a:p>
          <a:p>
            <a:pPr algn="ctr"/>
            <a:r>
              <a:rPr lang="en-US" sz="1300" dirty="0">
                <a:latin typeface="Georgia" panose="02040502050405020303" pitchFamily="18" charset="0"/>
              </a:rPr>
              <a:t>best phone number and extension</a:t>
            </a:r>
          </a:p>
          <a:p>
            <a:pPr algn="ctr"/>
            <a:r>
              <a:rPr lang="en-US" sz="1700" dirty="0">
                <a:latin typeface="Georgia" panose="02040502050405020303" pitchFamily="18" charset="0"/>
              </a:rPr>
              <a:t> </a:t>
            </a:r>
          </a:p>
        </p:txBody>
      </p:sp>
    </p:spTree>
    <p:extLst>
      <p:ext uri="{BB962C8B-B14F-4D97-AF65-F5344CB8AC3E}">
        <p14:creationId xmlns:p14="http://schemas.microsoft.com/office/powerpoint/2010/main" val="1106749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a:xfrm>
            <a:off x="8741019" y="6480016"/>
            <a:ext cx="40298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Georgia" panose="02040502050405020303"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5" name="Title 1">
            <a:extLst>
              <a:ext uri="{FF2B5EF4-FFF2-40B4-BE49-F238E27FC236}">
                <a16:creationId xmlns:a16="http://schemas.microsoft.com/office/drawing/2014/main" id="{84938789-86CC-42A1-9369-3514673D5A10}"/>
              </a:ext>
            </a:extLst>
          </p:cNvPr>
          <p:cNvSpPr txBox="1">
            <a:spLocks/>
          </p:cNvSpPr>
          <p:nvPr/>
        </p:nvSpPr>
        <p:spPr>
          <a:xfrm>
            <a:off x="0" y="38100"/>
            <a:ext cx="8229600" cy="990600"/>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4400" b="1" i="0" kern="1200">
                <a:solidFill>
                  <a:srgbClr val="002B49"/>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Partnerships Need to be Cultivated</a:t>
            </a:r>
          </a:p>
        </p:txBody>
      </p:sp>
      <p:sp>
        <p:nvSpPr>
          <p:cNvPr id="11" name="Content Placeholder 5">
            <a:extLst>
              <a:ext uri="{FF2B5EF4-FFF2-40B4-BE49-F238E27FC236}">
                <a16:creationId xmlns:a16="http://schemas.microsoft.com/office/drawing/2014/main" id="{B84F3F00-3C55-4162-BDDB-327A0932651C}"/>
              </a:ext>
            </a:extLst>
          </p:cNvPr>
          <p:cNvSpPr txBox="1">
            <a:spLocks/>
          </p:cNvSpPr>
          <p:nvPr/>
        </p:nvSpPr>
        <p:spPr>
          <a:xfrm>
            <a:off x="201490" y="1246001"/>
            <a:ext cx="8741019" cy="4783738"/>
          </a:xfrm>
          <a:prstGeom prst="rect">
            <a:avLst/>
          </a:prstGeom>
        </p:spPr>
        <p:txBody>
          <a:bodyPr>
            <a:normAutofit fontScale="70000" lnSpcReduction="20000"/>
          </a:bodyPr>
          <a:lst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indent="-742950">
              <a:buFont typeface="+mj-lt"/>
              <a:buAutoNum type="arabicPeriod" startAt="2"/>
            </a:pPr>
            <a:r>
              <a:rPr lang="en-US" sz="4400" dirty="0">
                <a:latin typeface="Georgia" panose="02040502050405020303" pitchFamily="18" charset="0"/>
              </a:rPr>
              <a:t>At the 1st Planning Meeting and afterwards</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At the first meeting, have food and snacks. </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Set up the focus of the meeting. Come with an agenda.</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Let folks ask questions and have them generate some ideas. </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Create sub-committees if necessary</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Hold meetings regularly with set dates/hours ahead of time (every other week or monthly) </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Reminder calls and email regularly!!</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Have the Committee members have key roles at the event (be on a workshop, be a speaker, </a:t>
            </a:r>
            <a:r>
              <a:rPr lang="en-US" sz="2300" dirty="0" err="1">
                <a:latin typeface="Georgia" panose="02040502050405020303" pitchFamily="18" charset="0"/>
              </a:rPr>
              <a:t>etc</a:t>
            </a:r>
            <a:r>
              <a:rPr lang="en-US" sz="2300" dirty="0">
                <a:latin typeface="Georgia" panose="02040502050405020303" pitchFamily="18" charset="0"/>
              </a:rPr>
              <a:t>…)</a:t>
            </a:r>
          </a:p>
        </p:txBody>
      </p:sp>
    </p:spTree>
    <p:extLst>
      <p:ext uri="{BB962C8B-B14F-4D97-AF65-F5344CB8AC3E}">
        <p14:creationId xmlns:p14="http://schemas.microsoft.com/office/powerpoint/2010/main" val="3610426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a:xfrm>
            <a:off x="8741019" y="6480016"/>
            <a:ext cx="40298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Georgia" panose="02040502050405020303"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5" name="Title 1">
            <a:extLst>
              <a:ext uri="{FF2B5EF4-FFF2-40B4-BE49-F238E27FC236}">
                <a16:creationId xmlns:a16="http://schemas.microsoft.com/office/drawing/2014/main" id="{84938789-86CC-42A1-9369-3514673D5A10}"/>
              </a:ext>
            </a:extLst>
          </p:cNvPr>
          <p:cNvSpPr txBox="1">
            <a:spLocks/>
          </p:cNvSpPr>
          <p:nvPr/>
        </p:nvSpPr>
        <p:spPr>
          <a:xfrm>
            <a:off x="0" y="38100"/>
            <a:ext cx="8229600" cy="990600"/>
          </a:xfrm>
          <a:prstGeom prst="rect">
            <a:avLst/>
          </a:prstGeom>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4400" b="1" i="0" kern="1200">
                <a:solidFill>
                  <a:srgbClr val="002B49"/>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Partnerships Need to be Cultivated</a:t>
            </a:r>
          </a:p>
        </p:txBody>
      </p:sp>
      <p:sp>
        <p:nvSpPr>
          <p:cNvPr id="11" name="Content Placeholder 5">
            <a:extLst>
              <a:ext uri="{FF2B5EF4-FFF2-40B4-BE49-F238E27FC236}">
                <a16:creationId xmlns:a16="http://schemas.microsoft.com/office/drawing/2014/main" id="{B84F3F00-3C55-4162-BDDB-327A0932651C}"/>
              </a:ext>
            </a:extLst>
          </p:cNvPr>
          <p:cNvSpPr txBox="1">
            <a:spLocks/>
          </p:cNvSpPr>
          <p:nvPr/>
        </p:nvSpPr>
        <p:spPr>
          <a:xfrm>
            <a:off x="1" y="1246001"/>
            <a:ext cx="4147930" cy="4783738"/>
          </a:xfrm>
          <a:prstGeom prst="rect">
            <a:avLst/>
          </a:prstGeom>
        </p:spPr>
        <p:txBody>
          <a:bodyPr>
            <a:normAutofit fontScale="85000" lnSpcReduction="20000"/>
          </a:bodyPr>
          <a:lst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a:latin typeface="Georgia" panose="02040502050405020303" pitchFamily="18" charset="0"/>
              </a:rPr>
              <a:t>Follow Up</a:t>
            </a:r>
            <a:endParaRPr lang="en-US" sz="2300" dirty="0">
              <a:latin typeface="Georgia" panose="02040502050405020303" pitchFamily="18" charset="0"/>
            </a:endParaRPr>
          </a:p>
          <a:p>
            <a:pPr marL="0" indent="0">
              <a:buNone/>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Thank committee members with personal notes</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Put them in the event program</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Every year update the spreadsheet and do the entire process again. </a:t>
            </a:r>
          </a:p>
          <a:p>
            <a:pPr lvl="1">
              <a:buClr>
                <a:srgbClr val="FF671F"/>
              </a:buClr>
              <a:buFont typeface="Wingdings" panose="05000000000000000000" pitchFamily="2" charset="2"/>
              <a:buChar char="ü"/>
            </a:pPr>
            <a:endParaRPr lang="en-US" sz="2300" dirty="0">
              <a:latin typeface="Georgia" panose="02040502050405020303" pitchFamily="18" charset="0"/>
            </a:endParaRPr>
          </a:p>
          <a:p>
            <a:pPr lvl="1">
              <a:buClr>
                <a:srgbClr val="FF671F"/>
              </a:buClr>
              <a:buFont typeface="Wingdings" panose="05000000000000000000" pitchFamily="2" charset="2"/>
              <a:buChar char="ü"/>
            </a:pPr>
            <a:r>
              <a:rPr lang="en-US" sz="2300" dirty="0">
                <a:latin typeface="Georgia" panose="02040502050405020303" pitchFamily="18" charset="0"/>
              </a:rPr>
              <a:t>Staff change, managers change. It is important to keep the list of people up-to-date. </a:t>
            </a:r>
          </a:p>
        </p:txBody>
      </p:sp>
      <p:pic>
        <p:nvPicPr>
          <p:cNvPr id="7" name="Picture 6">
            <a:extLst>
              <a:ext uri="{FF2B5EF4-FFF2-40B4-BE49-F238E27FC236}">
                <a16:creationId xmlns:a16="http://schemas.microsoft.com/office/drawing/2014/main" id="{ED62E724-8295-4C72-9B73-00AF7669A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2847" y="152516"/>
            <a:ext cx="3121152" cy="1758696"/>
          </a:xfrm>
          <a:prstGeom prst="rect">
            <a:avLst/>
          </a:prstGeom>
        </p:spPr>
      </p:pic>
      <p:pic>
        <p:nvPicPr>
          <p:cNvPr id="8" name="Picture 7">
            <a:extLst>
              <a:ext uri="{FF2B5EF4-FFF2-40B4-BE49-F238E27FC236}">
                <a16:creationId xmlns:a16="http://schemas.microsoft.com/office/drawing/2014/main" id="{DAC13D64-7025-4DC6-B176-812566AEEF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73490" y="1732059"/>
            <a:ext cx="4017295" cy="4297680"/>
          </a:xfrm>
          <a:prstGeom prst="rect">
            <a:avLst/>
          </a:prstGeom>
          <a:ln w="22225">
            <a:solidFill>
              <a:schemeClr val="tx2"/>
            </a:solidFill>
          </a:ln>
        </p:spPr>
      </p:pic>
    </p:spTree>
    <p:extLst>
      <p:ext uri="{BB962C8B-B14F-4D97-AF65-F5344CB8AC3E}">
        <p14:creationId xmlns:p14="http://schemas.microsoft.com/office/powerpoint/2010/main" val="176034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46C84D-76C9-4C5C-8A6D-BFD53F597CC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5" name="Title 1">
            <a:extLst>
              <a:ext uri="{FF2B5EF4-FFF2-40B4-BE49-F238E27FC236}">
                <a16:creationId xmlns:a16="http://schemas.microsoft.com/office/drawing/2014/main" id="{84938789-86CC-42A1-9369-3514673D5A10}"/>
              </a:ext>
            </a:extLst>
          </p:cNvPr>
          <p:cNvSpPr txBox="1">
            <a:spLocks/>
          </p:cNvSpPr>
          <p:nvPr/>
        </p:nvSpPr>
        <p:spPr>
          <a:xfrm>
            <a:off x="457200" y="533400"/>
            <a:ext cx="8229600" cy="990600"/>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4400" b="1" i="0" kern="1200">
                <a:solidFill>
                  <a:srgbClr val="002B49"/>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Grant Partnerships: Multi-Year</a:t>
            </a:r>
            <a:br>
              <a:rPr lang="en-US" dirty="0"/>
            </a:br>
            <a:r>
              <a:rPr lang="en-US" dirty="0"/>
              <a:t>Example: CHOP and FIGHT partnership</a:t>
            </a:r>
            <a:endPar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endParaRPr>
          </a:p>
        </p:txBody>
      </p:sp>
      <p:sp>
        <p:nvSpPr>
          <p:cNvPr id="7" name="Content Placeholder 2">
            <a:extLst>
              <a:ext uri="{FF2B5EF4-FFF2-40B4-BE49-F238E27FC236}">
                <a16:creationId xmlns:a16="http://schemas.microsoft.com/office/drawing/2014/main" id="{9321CB91-FDA0-4711-ACD7-3EC15215EF0C}"/>
              </a:ext>
            </a:extLst>
          </p:cNvPr>
          <p:cNvSpPr txBox="1">
            <a:spLocks/>
          </p:cNvSpPr>
          <p:nvPr/>
        </p:nvSpPr>
        <p:spPr>
          <a:xfrm>
            <a:off x="457200" y="1524000"/>
            <a:ext cx="8000999" cy="4654267"/>
          </a:xfrm>
          <a:prstGeom prst="rect">
            <a:avLst/>
          </a:prstGeom>
        </p:spPr>
        <p:txBody>
          <a:bodyPr>
            <a:normAutofit fontScale="47500" lnSpcReduction="20000"/>
          </a:bodyPr>
          <a:lst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671F"/>
              </a:buClr>
              <a:buSzTx/>
              <a:buFont typeface="Wingdings" charset="2"/>
              <a:buChar char="§"/>
              <a:tabLst/>
              <a:defRPr/>
            </a:pPr>
            <a:endParaRPr kumimoji="0" lang="en-US" sz="1900" b="0" i="0" u="none" strike="noStrike" kern="1200" cap="none" spc="0" normalizeH="0" baseline="0" noProof="0" dirty="0">
              <a:ln>
                <a:noFill/>
              </a:ln>
              <a:solidFill>
                <a:srgbClr val="002B49"/>
              </a:solidFill>
              <a:effectLst/>
              <a:uLnTx/>
              <a:uFillTx/>
              <a:latin typeface="Georgia" panose="02040502050405020303" pitchFamily="18" charset="0"/>
              <a:ea typeface="+mn-ea"/>
            </a:endParaRPr>
          </a:p>
          <a:p>
            <a:r>
              <a:rPr lang="en-US" sz="3800" dirty="0">
                <a:latin typeface="Georgia" panose="02040502050405020303" pitchFamily="18" charset="0"/>
              </a:rPr>
              <a:t>We submitted a HRSA RWHAP SPNS application with CHOP 4 years ago for a youth social media demonstration project</a:t>
            </a:r>
          </a:p>
          <a:p>
            <a:endParaRPr lang="en-US" sz="3800" dirty="0">
              <a:latin typeface="Georgia" panose="02040502050405020303" pitchFamily="18" charset="0"/>
            </a:endParaRPr>
          </a:p>
          <a:p>
            <a:r>
              <a:rPr lang="en-US" sz="3800" dirty="0">
                <a:latin typeface="Georgia" panose="02040502050405020303" pitchFamily="18" charset="0"/>
              </a:rPr>
              <a:t>CHOP had an app for HIV+ youth that they had developed called Treat Your Self.</a:t>
            </a:r>
          </a:p>
          <a:p>
            <a:endParaRPr lang="en-US" sz="3800" dirty="0">
              <a:latin typeface="Georgia" panose="02040502050405020303" pitchFamily="18" charset="0"/>
            </a:endParaRPr>
          </a:p>
          <a:p>
            <a:r>
              <a:rPr lang="en-US" sz="3800" dirty="0">
                <a:latin typeface="Georgia" panose="02040502050405020303" pitchFamily="18" charset="0"/>
              </a:rPr>
              <a:t>FIGHT had a digital literacy workshop called </a:t>
            </a:r>
            <a:r>
              <a:rPr lang="en-US" sz="3800" dirty="0" err="1">
                <a:latin typeface="Georgia" panose="02040502050405020303" pitchFamily="18" charset="0"/>
              </a:rPr>
              <a:t>APPlify</a:t>
            </a:r>
            <a:r>
              <a:rPr lang="en-US" sz="3800" dirty="0">
                <a:latin typeface="Georgia" panose="02040502050405020303" pitchFamily="18" charset="0"/>
              </a:rPr>
              <a:t> Your Health and we wanted to find a way to support our digital literacy programs</a:t>
            </a:r>
          </a:p>
          <a:p>
            <a:endParaRPr lang="en-US" sz="3800" dirty="0">
              <a:latin typeface="Georgia" panose="02040502050405020303" pitchFamily="18" charset="0"/>
            </a:endParaRPr>
          </a:p>
          <a:p>
            <a:r>
              <a:rPr lang="en-US" sz="3800" dirty="0">
                <a:latin typeface="Georgia" panose="02040502050405020303" pitchFamily="18" charset="0"/>
              </a:rPr>
              <a:t>CHOP had high overhead, so they approached us to be the lead agency on the grant. </a:t>
            </a:r>
          </a:p>
          <a:p>
            <a:endParaRPr lang="en-US" sz="3800" dirty="0">
              <a:latin typeface="Georgia" panose="02040502050405020303" pitchFamily="18" charset="0"/>
            </a:endParaRPr>
          </a:p>
          <a:p>
            <a:r>
              <a:rPr lang="en-US" sz="3800" dirty="0">
                <a:latin typeface="Georgia" panose="02040502050405020303" pitchFamily="18" charset="0"/>
              </a:rPr>
              <a:t>This funding enabled us to support staff for this project and for other work we were doing. </a:t>
            </a:r>
          </a:p>
          <a:p>
            <a:endParaRPr lang="en-US" sz="3800" dirty="0">
              <a:latin typeface="Georgia" panose="02040502050405020303" pitchFamily="18" charset="0"/>
            </a:endParaRPr>
          </a:p>
          <a:p>
            <a:r>
              <a:rPr lang="en-US" sz="3800" dirty="0">
                <a:latin typeface="Georgia" panose="02040502050405020303" pitchFamily="18" charset="0"/>
              </a:rPr>
              <a:t>It enabled CHOP to finish developing their app and do research on it – helping to support the faculty there. </a:t>
            </a:r>
          </a:p>
          <a:p>
            <a:pPr marL="342900" marR="0" lvl="0" indent="-342900" algn="l" defTabSz="457200" rtl="0" eaLnBrk="1" fontAlgn="auto" latinLnBrk="0" hangingPunct="1">
              <a:lnSpc>
                <a:spcPct val="100000"/>
              </a:lnSpc>
              <a:spcBef>
                <a:spcPct val="20000"/>
              </a:spcBef>
              <a:spcAft>
                <a:spcPts val="0"/>
              </a:spcAft>
              <a:buClr>
                <a:srgbClr val="FF671F"/>
              </a:buClr>
              <a:buSzTx/>
              <a:buFont typeface="Wingdings" charset="2"/>
              <a:buChar char="§"/>
              <a:tabLst/>
              <a:defRPr/>
            </a:pPr>
            <a:endParaRPr kumimoji="0" lang="en-US" sz="3200" b="0" i="0" u="none" strike="noStrike" kern="1200" cap="none" spc="0" normalizeH="0" baseline="0" noProof="0" dirty="0">
              <a:ln>
                <a:noFill/>
              </a:ln>
              <a:solidFill>
                <a:srgbClr val="002B49"/>
              </a:solidFill>
              <a:effectLst/>
              <a:uLnTx/>
              <a:uFillTx/>
              <a:latin typeface="Georgia" panose="02040502050405020303" pitchFamily="18" charset="0"/>
              <a:ea typeface="+mn-ea"/>
            </a:endParaRPr>
          </a:p>
        </p:txBody>
      </p:sp>
    </p:spTree>
    <p:extLst>
      <p:ext uri="{BB962C8B-B14F-4D97-AF65-F5344CB8AC3E}">
        <p14:creationId xmlns:p14="http://schemas.microsoft.com/office/powerpoint/2010/main" val="1020577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Lessons Learned </a:t>
            </a:r>
          </a:p>
        </p:txBody>
      </p:sp>
      <p:sp>
        <p:nvSpPr>
          <p:cNvPr id="3" name="Content Placeholder 2"/>
          <p:cNvSpPr>
            <a:spLocks noGrp="1"/>
          </p:cNvSpPr>
          <p:nvPr>
            <p:ph idx="1"/>
          </p:nvPr>
        </p:nvSpPr>
        <p:spPr>
          <a:xfrm>
            <a:off x="457200" y="1417639"/>
            <a:ext cx="8229600" cy="4836204"/>
          </a:xfrm>
        </p:spPr>
        <p:txBody>
          <a:bodyPr>
            <a:normAutofit/>
          </a:bodyPr>
          <a:lstStyle/>
          <a:p>
            <a:pPr>
              <a:lnSpc>
                <a:spcPct val="150000"/>
              </a:lnSpc>
            </a:pPr>
            <a:r>
              <a:rPr lang="en-US" sz="1600" b="1" dirty="0"/>
              <a:t>Some challenges:</a:t>
            </a:r>
          </a:p>
          <a:p>
            <a:pPr lvl="1">
              <a:lnSpc>
                <a:spcPct val="150000"/>
              </a:lnSpc>
              <a:buClr>
                <a:srgbClr val="FF671F"/>
              </a:buClr>
            </a:pPr>
            <a:r>
              <a:rPr lang="en-US" sz="1400" dirty="0"/>
              <a:t>We developed a contract for both CHOP and our App developer at Drexel. The contracting piece was difficult. </a:t>
            </a:r>
          </a:p>
          <a:p>
            <a:pPr lvl="1">
              <a:lnSpc>
                <a:spcPct val="150000"/>
              </a:lnSpc>
              <a:buClr>
                <a:srgbClr val="FF671F"/>
              </a:buClr>
            </a:pPr>
            <a:r>
              <a:rPr lang="en-US" sz="1400" dirty="0"/>
              <a:t>The way that CHOP ended up creating the protocol didn’t allow us to do as much of the digital literacy piece as we had initially intended and the study recruitment took over our staff time in ways that we did not anticipate. </a:t>
            </a:r>
          </a:p>
          <a:p>
            <a:pPr lvl="1">
              <a:lnSpc>
                <a:spcPct val="150000"/>
              </a:lnSpc>
              <a:buClr>
                <a:srgbClr val="FF671F"/>
              </a:buClr>
            </a:pPr>
            <a:r>
              <a:rPr lang="en-US" sz="1400" dirty="0"/>
              <a:t>My team didn’t have a research background so there was a lot of confusion initially as we tried to figure out the roles. </a:t>
            </a:r>
          </a:p>
          <a:p>
            <a:pPr>
              <a:lnSpc>
                <a:spcPct val="150000"/>
              </a:lnSpc>
            </a:pPr>
            <a:r>
              <a:rPr lang="en-US" sz="1600" b="1" dirty="0"/>
              <a:t>What worked:</a:t>
            </a:r>
          </a:p>
          <a:p>
            <a:pPr lvl="1">
              <a:lnSpc>
                <a:spcPct val="150000"/>
              </a:lnSpc>
              <a:buClr>
                <a:srgbClr val="FF671F"/>
              </a:buClr>
            </a:pPr>
            <a:r>
              <a:rPr lang="en-US" sz="1400" dirty="0"/>
              <a:t>Everyone was extremely communicative</a:t>
            </a:r>
          </a:p>
          <a:p>
            <a:pPr lvl="1">
              <a:lnSpc>
                <a:spcPct val="150000"/>
              </a:lnSpc>
              <a:buClr>
                <a:srgbClr val="FF671F"/>
              </a:buClr>
            </a:pPr>
            <a:r>
              <a:rPr lang="en-US" sz="1400" dirty="0"/>
              <a:t>We held monthly meetings to check in with each other overall and weekly app development meetings</a:t>
            </a:r>
          </a:p>
          <a:p>
            <a:pPr lvl="1">
              <a:lnSpc>
                <a:spcPct val="150000"/>
              </a:lnSpc>
              <a:buClr>
                <a:srgbClr val="FF671F"/>
              </a:buClr>
            </a:pPr>
            <a:r>
              <a:rPr lang="en-US" sz="1400" dirty="0"/>
              <a:t>We had strong relationships going into the project so we had a lot of trust right off the bat. </a:t>
            </a:r>
          </a:p>
          <a:p>
            <a:pPr lvl="1">
              <a:lnSpc>
                <a:spcPct val="150000"/>
              </a:lnSpc>
            </a:pPr>
            <a:endParaRPr lang="en-US" sz="1400" dirty="0"/>
          </a:p>
          <a:p>
            <a:pPr>
              <a:lnSpc>
                <a:spcPct val="150000"/>
              </a:lnSpc>
            </a:pPr>
            <a:endParaRPr lang="en-US" sz="1600" dirty="0"/>
          </a:p>
          <a:p>
            <a:pPr>
              <a:lnSpc>
                <a:spcPct val="150000"/>
              </a:lnSpc>
            </a:pPr>
            <a:endParaRPr lang="en-US" sz="1600" dirty="0"/>
          </a:p>
        </p:txBody>
      </p:sp>
    </p:spTree>
    <p:extLst>
      <p:ext uri="{BB962C8B-B14F-4D97-AF65-F5344CB8AC3E}">
        <p14:creationId xmlns:p14="http://schemas.microsoft.com/office/powerpoint/2010/main" val="62716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ctr"/>
            <a:r>
              <a:rPr lang="en-US" sz="2400" dirty="0"/>
              <a:t>Sustainable Strategies for Ryan White HIV and AIDS (RWHAP) Community Organizations</a:t>
            </a:r>
          </a:p>
        </p:txBody>
      </p:sp>
      <p:sp>
        <p:nvSpPr>
          <p:cNvPr id="3" name="Content Placeholder 2"/>
          <p:cNvSpPr>
            <a:spLocks noGrp="1"/>
          </p:cNvSpPr>
          <p:nvPr>
            <p:ph idx="1"/>
          </p:nvPr>
        </p:nvSpPr>
        <p:spPr>
          <a:xfrm>
            <a:off x="457200" y="1417639"/>
            <a:ext cx="8229600" cy="4253320"/>
          </a:xfrm>
        </p:spPr>
        <p:txBody>
          <a:bodyPr>
            <a:normAutofit/>
          </a:bodyPr>
          <a:lstStyle/>
          <a:p>
            <a:pPr marL="0" indent="0" algn="just">
              <a:buNone/>
            </a:pPr>
            <a:r>
              <a:rPr lang="en-US" dirty="0"/>
              <a:t>PCDC’s HIV care and treatment capacity building assistance program provides </a:t>
            </a:r>
            <a:r>
              <a:rPr lang="en-US" b="1" dirty="0"/>
              <a:t>free training and technical assistance</a:t>
            </a:r>
            <a:r>
              <a:rPr lang="en-US" dirty="0"/>
              <a:t> to AIDS Service Organization (ASOs) and Community Based Organizations (CBOs) with the goal of revising and/or developing service models to increase engagement and retention in care of People Living with HIV (PLWH).</a:t>
            </a:r>
          </a:p>
          <a:p>
            <a:pPr marL="0" indent="0" algn="just">
              <a:buNone/>
            </a:pPr>
            <a:endParaRPr lang="en-US" dirty="0"/>
          </a:p>
        </p:txBody>
      </p:sp>
      <p:sp>
        <p:nvSpPr>
          <p:cNvPr id="4" name="Slide Number Placeholder 3"/>
          <p:cNvSpPr>
            <a:spLocks noGrp="1"/>
          </p:cNvSpPr>
          <p:nvPr>
            <p:ph type="sldNum" sz="quarter" idx="10"/>
          </p:nvPr>
        </p:nvSpPr>
        <p:spPr/>
        <p:txBody>
          <a:bodyPr/>
          <a:lstStyle/>
          <a:p>
            <a:fld id="{1F61F4AC-59B8-420E-8040-3EDD647604A8}" type="slidenum">
              <a:rPr lang="en-US" smtClean="0"/>
              <a:pPr/>
              <a:t>4</a:t>
            </a:fld>
            <a:endParaRPr lang="en-US" dirty="0"/>
          </a:p>
        </p:txBody>
      </p:sp>
    </p:spTree>
    <p:extLst>
      <p:ext uri="{BB962C8B-B14F-4D97-AF65-F5344CB8AC3E}">
        <p14:creationId xmlns:p14="http://schemas.microsoft.com/office/powerpoint/2010/main" val="8816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3200" dirty="0"/>
              <a:t>Major Project Partners: Prevention Point and Philadelphia FIGHT </a:t>
            </a:r>
            <a:br>
              <a:rPr lang="en-US" sz="1200" dirty="0">
                <a:latin typeface="Georgia" panose="02040502050405020303" pitchFamily="18" charset="0"/>
              </a:rPr>
            </a:br>
            <a:endParaRPr lang="en-US" sz="1200" dirty="0">
              <a:latin typeface="Georgia" panose="02040502050405020303" pitchFamily="18" charset="0"/>
            </a:endParaRPr>
          </a:p>
        </p:txBody>
      </p:sp>
      <p:sp>
        <p:nvSpPr>
          <p:cNvPr id="13" name="TextBox 12">
            <a:extLst>
              <a:ext uri="{FF2B5EF4-FFF2-40B4-BE49-F238E27FC236}">
                <a16:creationId xmlns:a16="http://schemas.microsoft.com/office/drawing/2014/main" id="{65747629-2DBE-43A1-80FA-0CCB69D099DF}"/>
              </a:ext>
            </a:extLst>
          </p:cNvPr>
          <p:cNvSpPr txBox="1"/>
          <p:nvPr/>
        </p:nvSpPr>
        <p:spPr>
          <a:xfrm>
            <a:off x="172278" y="1520438"/>
            <a:ext cx="8328991" cy="4524315"/>
          </a:xfrm>
          <a:prstGeom prst="rect">
            <a:avLst/>
          </a:prstGeom>
          <a:noFill/>
        </p:spPr>
        <p:txBody>
          <a:bodyPr wrap="square" rtlCol="0">
            <a:spAutoFit/>
          </a:bodyPr>
          <a:lstStyle/>
          <a:p>
            <a:pPr marL="457200" indent="-457200">
              <a:buFont typeface="+mj-lt"/>
              <a:buAutoNum type="arabicPeriod"/>
            </a:pPr>
            <a:r>
              <a:rPr lang="en-US" sz="1600" b="1" dirty="0">
                <a:solidFill>
                  <a:srgbClr val="002B49"/>
                </a:solidFill>
                <a:latin typeface="Georgia" panose="02040502050405020303" pitchFamily="18" charset="0"/>
                <a:ea typeface="Verdana" panose="020B0604030504040204" pitchFamily="34" charset="0"/>
                <a:cs typeface="Verdana" panose="020B0604030504040204" pitchFamily="34" charset="0"/>
              </a:rPr>
              <a:t>Both orgs have shared values. </a:t>
            </a:r>
          </a:p>
          <a:p>
            <a:pPr marL="731520" lvl="1" indent="-457200">
              <a:buClr>
                <a:srgbClr val="FF671F"/>
              </a:buClr>
              <a:buFont typeface="Arial" panose="020B0604020202020204" pitchFamily="34" charset="0"/>
              <a:buChar char="•"/>
            </a:pP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Philadelphia FIGHT had a long and strong relationship with ACT UP Philly</a:t>
            </a:r>
          </a:p>
          <a:p>
            <a:pPr marL="731520" lvl="1" indent="-457200">
              <a:buClr>
                <a:srgbClr val="FF671F"/>
              </a:buClr>
              <a:buFont typeface="Arial" panose="020B0604020202020204" pitchFamily="34" charset="0"/>
              <a:buChar char="•"/>
            </a:pP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Prevention Point was started from ACT UP agitating for syringe exchange. </a:t>
            </a:r>
          </a:p>
          <a:p>
            <a:pPr marL="457200" indent="-457200">
              <a:buFont typeface="+mj-lt"/>
              <a:buAutoNum type="arabicPeriod"/>
            </a:pPr>
            <a:r>
              <a:rPr lang="en-US" sz="1600" b="1" dirty="0">
                <a:solidFill>
                  <a:srgbClr val="002B49"/>
                </a:solidFill>
                <a:latin typeface="Georgia" panose="02040502050405020303" pitchFamily="18" charset="0"/>
                <a:ea typeface="Verdana" panose="020B0604030504040204" pitchFamily="34" charset="0"/>
                <a:cs typeface="Verdana" panose="020B0604030504040204" pitchFamily="34" charset="0"/>
              </a:rPr>
              <a:t>Committee and Coalition Partner: </a:t>
            </a:r>
          </a:p>
          <a:p>
            <a:pPr marL="731520" lvl="1" indent="-457200">
              <a:buClr>
                <a:srgbClr val="FF671F"/>
              </a:buClr>
              <a:buFont typeface="Arial" panose="020B0604020202020204" pitchFamily="34" charset="0"/>
              <a:buChar char="•"/>
            </a:pP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Prevention Point was a longtime AEM partner. They presented every year, they were on our committee. </a:t>
            </a:r>
          </a:p>
          <a:p>
            <a:pPr marL="457200" indent="-457200">
              <a:buFont typeface="+mj-lt"/>
              <a:buAutoNum type="arabicPeriod"/>
            </a:pPr>
            <a:r>
              <a:rPr lang="en-US" sz="1600" b="1" dirty="0">
                <a:solidFill>
                  <a:srgbClr val="002B49"/>
                </a:solidFill>
                <a:latin typeface="Georgia" panose="02040502050405020303" pitchFamily="18" charset="0"/>
                <a:ea typeface="Verdana" panose="020B0604030504040204" pitchFamily="34" charset="0"/>
                <a:cs typeface="Verdana" panose="020B0604030504040204" pitchFamily="34" charset="0"/>
              </a:rPr>
              <a:t>Joint Programming: </a:t>
            </a:r>
          </a:p>
          <a:p>
            <a:pPr marL="731520" lvl="1" indent="-457200">
              <a:buClr>
                <a:srgbClr val="FF671F"/>
              </a:buClr>
              <a:buFont typeface="Arial" panose="020B0604020202020204" pitchFamily="34" charset="0"/>
              <a:buChar char="•"/>
            </a:pP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In 2011, FIGHT got a small amount of money from the Health Department to do Latino TEACH and we chose PPP as our partner to run the program at their location.</a:t>
            </a:r>
          </a:p>
          <a:p>
            <a:pPr marL="457200" indent="-457200">
              <a:buFont typeface="+mj-lt"/>
              <a:buAutoNum type="arabicPeriod"/>
            </a:pPr>
            <a:r>
              <a:rPr lang="en-US" sz="1600" b="1" dirty="0">
                <a:solidFill>
                  <a:srgbClr val="002B49"/>
                </a:solidFill>
                <a:latin typeface="Georgia" panose="02040502050405020303" pitchFamily="18" charset="0"/>
                <a:ea typeface="Verdana" panose="020B0604030504040204" pitchFamily="34" charset="0"/>
                <a:cs typeface="Verdana" panose="020B0604030504040204" pitchFamily="34" charset="0"/>
              </a:rPr>
              <a:t>Grant Partnerships:</a:t>
            </a:r>
          </a:p>
          <a:p>
            <a:pPr marL="731520" lvl="1" indent="-457200">
              <a:buClr>
                <a:srgbClr val="FF671F"/>
              </a:buClr>
              <a:buFont typeface="Arial" panose="020B0604020202020204" pitchFamily="34" charset="0"/>
              <a:buChar char="•"/>
            </a:pP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We started </a:t>
            </a:r>
            <a:r>
              <a:rPr lang="en-US" sz="1600" dirty="0" err="1">
                <a:solidFill>
                  <a:srgbClr val="002B49"/>
                </a:solidFill>
                <a:latin typeface="Georgia" panose="02040502050405020303" pitchFamily="18" charset="0"/>
                <a:ea typeface="Verdana" panose="020B0604030504040204" pitchFamily="34" charset="0"/>
                <a:cs typeface="Verdana" panose="020B0604030504040204" pitchFamily="34" charset="0"/>
              </a:rPr>
              <a:t>Clinica</a:t>
            </a: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 </a:t>
            </a:r>
            <a:r>
              <a:rPr lang="en-US" sz="1600" dirty="0" err="1">
                <a:solidFill>
                  <a:srgbClr val="002B49"/>
                </a:solidFill>
                <a:latin typeface="Georgia" panose="02040502050405020303" pitchFamily="18" charset="0"/>
                <a:ea typeface="Verdana" panose="020B0604030504040204" pitchFamily="34" charset="0"/>
                <a:cs typeface="Verdana" panose="020B0604030504040204" pitchFamily="34" charset="0"/>
              </a:rPr>
              <a:t>Bienstar</a:t>
            </a: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 an HIV clinic at Prevention Point with a SPNS grant</a:t>
            </a:r>
          </a:p>
          <a:p>
            <a:pPr marL="731520" lvl="1" indent="-457200">
              <a:buClr>
                <a:srgbClr val="FF671F"/>
              </a:buClr>
              <a:buFont typeface="Arial" panose="020B0604020202020204" pitchFamily="34" charset="0"/>
              <a:buChar char="•"/>
            </a:pP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We got a CDC grant to do testing and linkage and with Prevention Point</a:t>
            </a:r>
          </a:p>
          <a:p>
            <a:pPr marL="457200" indent="-457200">
              <a:buFont typeface="+mj-lt"/>
              <a:buAutoNum type="arabicPeriod"/>
            </a:pPr>
            <a:r>
              <a:rPr lang="en-US" sz="1600" b="1" dirty="0">
                <a:solidFill>
                  <a:srgbClr val="002B49"/>
                </a:solidFill>
                <a:latin typeface="Georgia" panose="02040502050405020303" pitchFamily="18" charset="0"/>
                <a:ea typeface="Verdana" panose="020B0604030504040204" pitchFamily="34" charset="0"/>
                <a:cs typeface="Verdana" panose="020B0604030504040204" pitchFamily="34" charset="0"/>
              </a:rPr>
              <a:t>Ongoing Partnerships:</a:t>
            </a:r>
          </a:p>
          <a:p>
            <a:pPr marL="731520" lvl="1" indent="-457200">
              <a:buClr>
                <a:srgbClr val="FF671F"/>
              </a:buClr>
              <a:buFont typeface="Arial" panose="020B0604020202020204" pitchFamily="34" charset="0"/>
              <a:buChar char="•"/>
            </a:pP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We have a robust Hep C elimination partnership with Prevention Point</a:t>
            </a:r>
          </a:p>
          <a:p>
            <a:pPr marL="731520" lvl="1" indent="-457200">
              <a:buClr>
                <a:srgbClr val="FF671F"/>
              </a:buClr>
              <a:buFont typeface="Arial" panose="020B0604020202020204" pitchFamily="34" charset="0"/>
              <a:buChar char="•"/>
            </a:pPr>
            <a:r>
              <a:rPr lang="en-US" sz="1600" dirty="0">
                <a:solidFill>
                  <a:srgbClr val="002B49"/>
                </a:solidFill>
                <a:latin typeface="Georgia" panose="02040502050405020303" pitchFamily="18" charset="0"/>
                <a:ea typeface="Verdana" panose="020B0604030504040204" pitchFamily="34" charset="0"/>
                <a:cs typeface="Verdana" panose="020B0604030504040204" pitchFamily="34" charset="0"/>
              </a:rPr>
              <a:t>We are working with them to support Safe House, possibly the first ever safe injection site in the country. </a:t>
            </a:r>
          </a:p>
          <a:p>
            <a:pPr marL="342900" indent="-342900">
              <a:buClr>
                <a:srgbClr val="FF671F"/>
              </a:buClr>
              <a:buFont typeface="+mj-lt"/>
              <a:buAutoNum type="arabicPeriod"/>
            </a:pPr>
            <a:endParaRPr lang="en-US" sz="1600" dirty="0">
              <a:latin typeface="Georgia" panose="02040502050405020303" pitchFamily="18" charset="0"/>
            </a:endParaRPr>
          </a:p>
        </p:txBody>
      </p:sp>
    </p:spTree>
    <p:extLst>
      <p:ext uri="{BB962C8B-B14F-4D97-AF65-F5344CB8AC3E}">
        <p14:creationId xmlns:p14="http://schemas.microsoft.com/office/powerpoint/2010/main" val="587614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Lessons Learned</a:t>
            </a:r>
          </a:p>
        </p:txBody>
      </p:sp>
      <p:sp>
        <p:nvSpPr>
          <p:cNvPr id="3" name="Content Placeholder 2"/>
          <p:cNvSpPr>
            <a:spLocks noGrp="1"/>
          </p:cNvSpPr>
          <p:nvPr>
            <p:ph idx="1"/>
          </p:nvPr>
        </p:nvSpPr>
        <p:spPr/>
        <p:txBody>
          <a:bodyPr>
            <a:normAutofit fontScale="85000" lnSpcReduction="20000"/>
          </a:bodyPr>
          <a:lstStyle/>
          <a:p>
            <a:r>
              <a:rPr lang="en-US" dirty="0"/>
              <a:t>Some Challenges</a:t>
            </a:r>
          </a:p>
          <a:p>
            <a:pPr lvl="1">
              <a:buClr>
                <a:srgbClr val="FF671F"/>
              </a:buClr>
            </a:pPr>
            <a:r>
              <a:rPr lang="en-US" dirty="0"/>
              <a:t>Communication has been a major challenge. </a:t>
            </a:r>
          </a:p>
          <a:p>
            <a:pPr lvl="1">
              <a:buClr>
                <a:srgbClr val="FF671F"/>
              </a:buClr>
            </a:pPr>
            <a:r>
              <a:rPr lang="en-US" dirty="0"/>
              <a:t>A lack of integrated systems</a:t>
            </a:r>
          </a:p>
          <a:p>
            <a:pPr lvl="1">
              <a:buClr>
                <a:srgbClr val="FF671F"/>
              </a:buClr>
            </a:pPr>
            <a:r>
              <a:rPr lang="en-US" dirty="0"/>
              <a:t>Staff with varying competing priorities and workplace cultures</a:t>
            </a:r>
          </a:p>
          <a:p>
            <a:pPr marL="274320" lvl="1" indent="0">
              <a:buNone/>
            </a:pPr>
            <a:endParaRPr lang="en-US" dirty="0"/>
          </a:p>
          <a:p>
            <a:r>
              <a:rPr lang="en-US" dirty="0"/>
              <a:t>What works</a:t>
            </a:r>
          </a:p>
          <a:p>
            <a:pPr lvl="1">
              <a:buClr>
                <a:srgbClr val="FF671F"/>
              </a:buClr>
            </a:pPr>
            <a:r>
              <a:rPr lang="en-US" dirty="0"/>
              <a:t>The Executive Directors of both organizations have a strong relationship</a:t>
            </a:r>
          </a:p>
          <a:p>
            <a:pPr lvl="1">
              <a:buClr>
                <a:srgbClr val="FF671F"/>
              </a:buClr>
            </a:pPr>
            <a:r>
              <a:rPr lang="en-US" dirty="0"/>
              <a:t>A project coordinator that is really devoted to making the joint initiatives work. This needs to be a strong, relational person who is highly organized. </a:t>
            </a:r>
          </a:p>
          <a:p>
            <a:pPr lvl="1">
              <a:buClr>
                <a:srgbClr val="FF671F"/>
              </a:buClr>
            </a:pPr>
            <a:r>
              <a:rPr lang="en-US" dirty="0"/>
              <a:t>A commitment to the work</a:t>
            </a:r>
          </a:p>
          <a:p>
            <a:pPr marL="274320" lvl="1" indent="0">
              <a:buNone/>
            </a:pPr>
            <a:endParaRPr lang="en-US" dirty="0"/>
          </a:p>
          <a:p>
            <a:pPr lvl="1"/>
            <a:endParaRPr lang="en-US" dirty="0"/>
          </a:p>
        </p:txBody>
      </p:sp>
    </p:spTree>
    <p:extLst>
      <p:ext uri="{BB962C8B-B14F-4D97-AF65-F5344CB8AC3E}">
        <p14:creationId xmlns:p14="http://schemas.microsoft.com/office/powerpoint/2010/main" val="145025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233"/>
            <a:ext cx="8229600" cy="1143000"/>
          </a:xfrm>
        </p:spPr>
        <p:txBody>
          <a:bodyPr>
            <a:normAutofit/>
          </a:bodyPr>
          <a:lstStyle/>
          <a:p>
            <a:r>
              <a:rPr lang="en-US" sz="3600" dirty="0"/>
              <a:t>Some Takeaways</a:t>
            </a:r>
          </a:p>
        </p:txBody>
      </p:sp>
      <p:sp>
        <p:nvSpPr>
          <p:cNvPr id="3" name="Content Placeholder 2"/>
          <p:cNvSpPr>
            <a:spLocks noGrp="1"/>
          </p:cNvSpPr>
          <p:nvPr>
            <p:ph idx="1"/>
          </p:nvPr>
        </p:nvSpPr>
        <p:spPr>
          <a:xfrm>
            <a:off x="0" y="2732953"/>
            <a:ext cx="8229600" cy="3548578"/>
          </a:xfrm>
        </p:spPr>
        <p:txBody>
          <a:bodyPr>
            <a:normAutofit fontScale="92500" lnSpcReduction="20000"/>
          </a:bodyPr>
          <a:lstStyle/>
          <a:p>
            <a:r>
              <a:rPr lang="en-US" dirty="0"/>
              <a:t>Any small partnership can lead to big things. </a:t>
            </a:r>
          </a:p>
          <a:p>
            <a:endParaRPr lang="en-US" dirty="0"/>
          </a:p>
          <a:p>
            <a:r>
              <a:rPr lang="en-US" dirty="0"/>
              <a:t>Cultivation of partners can take a lot of staff time. Having a full-time coordinator responsible is critical.</a:t>
            </a:r>
          </a:p>
          <a:p>
            <a:endParaRPr lang="en-US" dirty="0"/>
          </a:p>
          <a:p>
            <a:r>
              <a:rPr lang="en-US" dirty="0"/>
              <a:t>Clearly articulate what each party will do. This can be as simple as an email exchange or a document like an MOU or short contract of deliverables.</a:t>
            </a:r>
          </a:p>
          <a:p>
            <a:endParaRPr lang="en-US" dirty="0"/>
          </a:p>
          <a:p>
            <a:r>
              <a:rPr lang="en-US" dirty="0"/>
              <a:t>Find the folks you work well with, build trust with them, and then this will carry you a long way. </a:t>
            </a:r>
          </a:p>
        </p:txBody>
      </p:sp>
      <p:pic>
        <p:nvPicPr>
          <p:cNvPr id="4" name="Picture 3">
            <a:extLst>
              <a:ext uri="{FF2B5EF4-FFF2-40B4-BE49-F238E27FC236}">
                <a16:creationId xmlns:a16="http://schemas.microsoft.com/office/drawing/2014/main" id="{9AC7841E-1844-492D-83D5-C7EE07D427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1331" y="121514"/>
            <a:ext cx="4297680" cy="2611438"/>
          </a:xfrm>
          <a:prstGeom prst="rect">
            <a:avLst/>
          </a:prstGeom>
        </p:spPr>
      </p:pic>
    </p:spTree>
    <p:extLst>
      <p:ext uri="{BB962C8B-B14F-4D97-AF65-F5344CB8AC3E}">
        <p14:creationId xmlns:p14="http://schemas.microsoft.com/office/powerpoint/2010/main" val="1106004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69692" y="1676400"/>
            <a:ext cx="3995055" cy="1143000"/>
          </a:xfrm>
          <a:prstGeom prst="rect">
            <a:avLst/>
          </a:prstGeom>
        </p:spPr>
        <p:txBody>
          <a:bodyPr/>
          <a:lstStyle/>
          <a:p>
            <a:r>
              <a:rPr lang="en-US" dirty="0"/>
              <a:t>Thank You!</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67384" y="3429000"/>
            <a:ext cx="3404616" cy="1271016"/>
          </a:xfrm>
          <a:prstGeom prst="rect">
            <a:avLst/>
          </a:prstGeom>
        </p:spPr>
      </p:pic>
      <p:sp>
        <p:nvSpPr>
          <p:cNvPr id="6" name="Subtitle 5"/>
          <p:cNvSpPr>
            <a:spLocks noGrp="1"/>
          </p:cNvSpPr>
          <p:nvPr>
            <p:ph type="subTitle" idx="4294967295"/>
          </p:nvPr>
        </p:nvSpPr>
        <p:spPr>
          <a:xfrm>
            <a:off x="5216867" y="3429000"/>
            <a:ext cx="3581400" cy="1752600"/>
          </a:xfrm>
          <a:prstGeom prst="rect">
            <a:avLst/>
          </a:prstGeom>
        </p:spPr>
        <p:txBody>
          <a:bodyPr>
            <a:normAutofit fontScale="70000" lnSpcReduction="20000"/>
          </a:bodyPr>
          <a:lstStyle/>
          <a:p>
            <a:r>
              <a:rPr lang="en-US" dirty="0">
                <a:latin typeface="Georgia" panose="02040502050405020303" pitchFamily="18" charset="0"/>
              </a:rPr>
              <a:t>Juliet Fink Yates</a:t>
            </a:r>
          </a:p>
          <a:p>
            <a:r>
              <a:rPr lang="en-US" dirty="0">
                <a:latin typeface="Georgia" panose="02040502050405020303" pitchFamily="18" charset="0"/>
              </a:rPr>
              <a:t>Chief Learning Officer</a:t>
            </a:r>
          </a:p>
          <a:p>
            <a:r>
              <a:rPr lang="en-US" dirty="0">
                <a:latin typeface="Georgia" panose="02040502050405020303" pitchFamily="18" charset="0"/>
              </a:rPr>
              <a:t>Philadelphia FIGHT</a:t>
            </a:r>
          </a:p>
          <a:p>
            <a:r>
              <a:rPr lang="en-US" dirty="0">
                <a:latin typeface="Georgia" panose="02040502050405020303" pitchFamily="18" charset="0"/>
              </a:rPr>
              <a:t>jjfink@fight.org</a:t>
            </a:r>
          </a:p>
        </p:txBody>
      </p:sp>
      <p:cxnSp>
        <p:nvCxnSpPr>
          <p:cNvPr id="8" name="Straight Connector 7"/>
          <p:cNvCxnSpPr/>
          <p:nvPr/>
        </p:nvCxnSpPr>
        <p:spPr>
          <a:xfrm>
            <a:off x="4894433" y="3429000"/>
            <a:ext cx="0" cy="1676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167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0BF348-FAB6-4F51-9B56-5B44C8C2574E}"/>
              </a:ext>
            </a:extLst>
          </p:cNvPr>
          <p:cNvPicPr>
            <a:picLocks noChangeAspect="1"/>
          </p:cNvPicPr>
          <p:nvPr/>
        </p:nvPicPr>
        <p:blipFill>
          <a:blip r:embed="rId2"/>
          <a:stretch>
            <a:fillRect/>
          </a:stretch>
        </p:blipFill>
        <p:spPr>
          <a:xfrm>
            <a:off x="0" y="1200000"/>
            <a:ext cx="9144000" cy="4937760"/>
          </a:xfrm>
          <a:prstGeom prst="rect">
            <a:avLst/>
          </a:prstGeom>
        </p:spPr>
      </p:pic>
    </p:spTree>
    <p:extLst>
      <p:ext uri="{BB962C8B-B14F-4D97-AF65-F5344CB8AC3E}">
        <p14:creationId xmlns:p14="http://schemas.microsoft.com/office/powerpoint/2010/main" val="1625349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sz="2400" b="1" dirty="0">
                <a:solidFill>
                  <a:srgbClr val="262262"/>
                </a:solidFill>
              </a:rPr>
              <a:t>The Montrose Center is the LGBT community center in Houston with out-patient, behavioral health, wellness, anti-violence, youth and senior services and the gathering place.</a:t>
            </a:r>
            <a:endParaRPr lang="en-US" sz="3600" b="1" dirty="0">
              <a:solidFill>
                <a:srgbClr val="26226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5449398"/>
              </p:ext>
            </p:extLst>
          </p:nvPr>
        </p:nvGraphicFramePr>
        <p:xfrm>
          <a:off x="457200" y="1908175"/>
          <a:ext cx="8229600"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716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spc="600" dirty="0">
                <a:solidFill>
                  <a:srgbClr val="262262"/>
                </a:solidFill>
              </a:rPr>
              <a:t>MISSION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63835"/>
              </p:ext>
            </p:extLst>
          </p:nvPr>
        </p:nvGraphicFramePr>
        <p:xfrm>
          <a:off x="457200" y="1908175"/>
          <a:ext cx="8229600"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9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62367856"/>
              </p:ext>
            </p:extLst>
          </p:nvPr>
        </p:nvGraphicFramePr>
        <p:xfrm>
          <a:off x="381000" y="6096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5800" y="3854351"/>
            <a:ext cx="3581400" cy="2308324"/>
          </a:xfrm>
          <a:prstGeom prst="rect">
            <a:avLst/>
          </a:prstGeom>
          <a:noFill/>
        </p:spPr>
        <p:txBody>
          <a:bodyPr wrap="square" rtlCol="0">
            <a:spAutoFit/>
          </a:bodyPr>
          <a:lstStyle/>
          <a:p>
            <a:r>
              <a:rPr lang="en-US" b="1" dirty="0">
                <a:solidFill>
                  <a:srgbClr val="262262"/>
                </a:solidFill>
              </a:rPr>
              <a:t>Joint Commission accredited for Behavioral Health </a:t>
            </a:r>
          </a:p>
          <a:p>
            <a:pPr marL="454025" indent="-285750">
              <a:buFont typeface="Arial" pitchFamily="34" charset="0"/>
              <a:buChar char="•"/>
            </a:pPr>
            <a:r>
              <a:rPr lang="en-US" b="1" dirty="0">
                <a:solidFill>
                  <a:srgbClr val="262262"/>
                </a:solidFill>
              </a:rPr>
              <a:t>mental health</a:t>
            </a:r>
          </a:p>
          <a:p>
            <a:pPr marL="454025" indent="-285750">
              <a:buFont typeface="Arial" pitchFamily="34" charset="0"/>
              <a:buChar char="•"/>
            </a:pPr>
            <a:r>
              <a:rPr lang="en-US" b="1" dirty="0">
                <a:solidFill>
                  <a:srgbClr val="262262"/>
                </a:solidFill>
              </a:rPr>
              <a:t>addiction</a:t>
            </a:r>
          </a:p>
          <a:p>
            <a:pPr marL="454025" indent="-285750">
              <a:buFont typeface="Arial" pitchFamily="34" charset="0"/>
              <a:buChar char="•"/>
            </a:pPr>
            <a:r>
              <a:rPr lang="en-US" b="1" dirty="0">
                <a:solidFill>
                  <a:srgbClr val="262262"/>
                </a:solidFill>
              </a:rPr>
              <a:t>case management</a:t>
            </a:r>
          </a:p>
          <a:p>
            <a:pPr marL="454025" indent="-285750">
              <a:buFont typeface="Arial" pitchFamily="34" charset="0"/>
              <a:buChar char="•"/>
            </a:pPr>
            <a:r>
              <a:rPr lang="en-US" b="1" dirty="0">
                <a:solidFill>
                  <a:srgbClr val="262262"/>
                </a:solidFill>
              </a:rPr>
              <a:t>behavioral health home</a:t>
            </a:r>
          </a:p>
          <a:p>
            <a:r>
              <a:rPr lang="en-US" b="1" dirty="0">
                <a:solidFill>
                  <a:srgbClr val="262262"/>
                </a:solidFill>
              </a:rPr>
              <a:t>Certified Community Behavioral Health Clinic</a:t>
            </a:r>
          </a:p>
        </p:txBody>
      </p:sp>
    </p:spTree>
    <p:extLst>
      <p:ext uri="{BB962C8B-B14F-4D97-AF65-F5344CB8AC3E}">
        <p14:creationId xmlns:p14="http://schemas.microsoft.com/office/powerpoint/2010/main" val="2533285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007067817"/>
              </p:ext>
            </p:extLst>
          </p:nvPr>
        </p:nvGraphicFramePr>
        <p:xfrm>
          <a:off x="437752" y="612725"/>
          <a:ext cx="8421409"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9"/>
          <p:cNvSpPr>
            <a:spLocks noGrp="1"/>
          </p:cNvSpPr>
          <p:nvPr>
            <p:ph type="sldNum" sz="quarter" idx="10"/>
          </p:nvPr>
        </p:nvSpPr>
        <p:spPr/>
        <p:txBody>
          <a:bodyPr/>
          <a:lstStyle/>
          <a:p>
            <a:fld id="{38FAB440-4596-4FB4-B91E-087B5858B6E6}" type="slidenum">
              <a:rPr lang="en-US" smtClean="0"/>
              <a:pPr/>
              <a:t>48</a:t>
            </a:fld>
            <a:endParaRPr lang="en-US"/>
          </a:p>
        </p:txBody>
      </p:sp>
      <p:sp>
        <p:nvSpPr>
          <p:cNvPr id="8" name="Title 2"/>
          <p:cNvSpPr txBox="1">
            <a:spLocks/>
          </p:cNvSpPr>
          <p:nvPr/>
        </p:nvSpPr>
        <p:spPr>
          <a:xfrm>
            <a:off x="132522" y="268168"/>
            <a:ext cx="8229600" cy="689113"/>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5400" b="1" spc="600" dirty="0">
                <a:solidFill>
                  <a:srgbClr val="262262"/>
                </a:solidFill>
                <a:latin typeface="Verdana" panose="020B0604030504040204" pitchFamily="34" charset="0"/>
                <a:ea typeface="Verdana" panose="020B0604030504040204" pitchFamily="34" charset="0"/>
                <a:cs typeface="Verdana" panose="020B0604030504040204" pitchFamily="34" charset="0"/>
              </a:rPr>
              <a:t>PROGRAMS</a:t>
            </a:r>
          </a:p>
        </p:txBody>
      </p:sp>
    </p:spTree>
    <p:extLst>
      <p:ext uri="{BB962C8B-B14F-4D97-AF65-F5344CB8AC3E}">
        <p14:creationId xmlns:p14="http://schemas.microsoft.com/office/powerpoint/2010/main" val="2778134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00025" y="1908313"/>
            <a:ext cx="4629150" cy="3762645"/>
          </a:xfrm>
        </p:spPr>
        <p:txBody>
          <a:bodyPr>
            <a:normAutofit/>
          </a:bodyPr>
          <a:lstStyle/>
          <a:p>
            <a:pPr marL="0" indent="0">
              <a:buNone/>
            </a:pPr>
            <a:r>
              <a:rPr lang="en-US" dirty="0">
                <a:solidFill>
                  <a:srgbClr val="9F1F63"/>
                </a:solidFill>
              </a:rPr>
              <a:t>Chemical Dependency Program</a:t>
            </a:r>
          </a:p>
          <a:p>
            <a:pPr>
              <a:buClr>
                <a:srgbClr val="9F1F63"/>
              </a:buClr>
              <a:buFont typeface="Wingdings 3" pitchFamily="18" charset="2"/>
              <a:buChar char=""/>
            </a:pPr>
            <a:r>
              <a:rPr lang="en-US" sz="2200" dirty="0"/>
              <a:t>Licensed Intensive Outpatient Program</a:t>
            </a:r>
          </a:p>
          <a:p>
            <a:pPr>
              <a:buClr>
                <a:srgbClr val="9F1F63"/>
              </a:buClr>
              <a:buFont typeface="Wingdings 3" pitchFamily="18" charset="2"/>
              <a:buChar char=""/>
            </a:pPr>
            <a:r>
              <a:rPr lang="en-US" sz="2200" dirty="0"/>
              <a:t>8 weeks x 4 nights/week + weekly individual</a:t>
            </a:r>
          </a:p>
          <a:p>
            <a:pPr>
              <a:buClr>
                <a:srgbClr val="9F1F63"/>
              </a:buClr>
              <a:buFont typeface="Wingdings 3" pitchFamily="18" charset="2"/>
              <a:buChar char=""/>
            </a:pPr>
            <a:r>
              <a:rPr lang="en-US" sz="2200" dirty="0"/>
              <a:t>Transitional 12 weeks x 1 night/week + monthly individual</a:t>
            </a:r>
          </a:p>
          <a:p>
            <a:endParaRPr lang="en-US" sz="1800" dirty="0"/>
          </a:p>
        </p:txBody>
      </p:sp>
      <p:sp>
        <p:nvSpPr>
          <p:cNvPr id="10" name="Slide Number Placeholder 9"/>
          <p:cNvSpPr>
            <a:spLocks noGrp="1"/>
          </p:cNvSpPr>
          <p:nvPr>
            <p:ph type="sldNum" sz="quarter" idx="10"/>
          </p:nvPr>
        </p:nvSpPr>
        <p:spPr/>
        <p:txBody>
          <a:bodyPr/>
          <a:lstStyle/>
          <a:p>
            <a:fld id="{38FAB440-4596-4FB4-B91E-087B5858B6E6}" type="slidenum">
              <a:rPr lang="en-US" smtClean="0"/>
              <a:pPr/>
              <a:t>49</a:t>
            </a:fld>
            <a:endParaRPr lang="en-US"/>
          </a:p>
        </p:txBody>
      </p:sp>
      <p:sp>
        <p:nvSpPr>
          <p:cNvPr id="20" name="Title 2"/>
          <p:cNvSpPr txBox="1">
            <a:spLocks/>
          </p:cNvSpPr>
          <p:nvPr/>
        </p:nvSpPr>
        <p:spPr>
          <a:xfrm>
            <a:off x="200025" y="17316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5400" b="1" spc="600" dirty="0">
                <a:solidFill>
                  <a:srgbClr val="262262"/>
                </a:solidFill>
                <a:latin typeface="Georgia" panose="02040502050405020303" pitchFamily="18" charset="0"/>
                <a:cs typeface="Calibri" pitchFamily="34" charset="0"/>
              </a:rPr>
              <a:t>PROGRAMS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9229" y="1908313"/>
            <a:ext cx="3383280" cy="3353834"/>
          </a:xfrm>
          <a:prstGeom prst="rect">
            <a:avLst/>
          </a:prstGeom>
          <a:ln w="38100" cap="sq">
            <a:solidFill>
              <a:srgbClr val="9F1F6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235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61F4AC-59B8-420E-8040-3EDD647604A8}" type="slidenum">
              <a:rPr lang="en-US" smtClean="0"/>
              <a:pPr/>
              <a:t>5</a:t>
            </a:fld>
            <a:endParaRPr lang="en-US" dirty="0"/>
          </a:p>
        </p:txBody>
      </p:sp>
      <p:pic>
        <p:nvPicPr>
          <p:cNvPr id="16" name="Picture Placeholder 15"/>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17" name="Picture Placeholder 16"/>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quarter" idx="16"/>
          </p:nvPr>
        </p:nvSpPr>
        <p:spPr/>
        <p:txBody>
          <a:bodyPr/>
          <a:lstStyle/>
          <a:p>
            <a:r>
              <a:rPr lang="en-US" dirty="0"/>
              <a:t>Presenters</a:t>
            </a:r>
          </a:p>
        </p:txBody>
      </p:sp>
      <p:sp>
        <p:nvSpPr>
          <p:cNvPr id="7" name="Text Placeholder 6"/>
          <p:cNvSpPr>
            <a:spLocks noGrp="1"/>
          </p:cNvSpPr>
          <p:nvPr>
            <p:ph type="body" sz="quarter" idx="17"/>
          </p:nvPr>
        </p:nvSpPr>
        <p:spPr/>
        <p:txBody>
          <a:bodyPr/>
          <a:lstStyle/>
          <a:p>
            <a:r>
              <a:rPr lang="en-US" dirty="0"/>
              <a:t>Kristin Potterbusch</a:t>
            </a:r>
          </a:p>
        </p:txBody>
      </p:sp>
      <p:sp>
        <p:nvSpPr>
          <p:cNvPr id="8" name="Text Placeholder 7"/>
          <p:cNvSpPr>
            <a:spLocks noGrp="1"/>
          </p:cNvSpPr>
          <p:nvPr>
            <p:ph type="body" sz="quarter" idx="20"/>
          </p:nvPr>
        </p:nvSpPr>
        <p:spPr>
          <a:xfrm>
            <a:off x="663242" y="3990232"/>
            <a:ext cx="2746723" cy="254546"/>
          </a:xfrm>
        </p:spPr>
        <p:txBody>
          <a:bodyPr/>
          <a:lstStyle/>
          <a:p>
            <a:r>
              <a:rPr lang="en-US" dirty="0"/>
              <a:t>kpotterbusch@pcdc.org</a:t>
            </a:r>
          </a:p>
        </p:txBody>
      </p:sp>
      <p:sp>
        <p:nvSpPr>
          <p:cNvPr id="10" name="Text Placeholder 9"/>
          <p:cNvSpPr>
            <a:spLocks noGrp="1"/>
          </p:cNvSpPr>
          <p:nvPr>
            <p:ph type="body" sz="quarter" idx="32"/>
          </p:nvPr>
        </p:nvSpPr>
        <p:spPr/>
        <p:txBody>
          <a:bodyPr/>
          <a:lstStyle/>
          <a:p>
            <a:r>
              <a:rPr lang="en-US" dirty="0"/>
              <a:t>Juliet Fink Yates</a:t>
            </a:r>
          </a:p>
        </p:txBody>
      </p:sp>
      <p:sp>
        <p:nvSpPr>
          <p:cNvPr id="11" name="Text Placeholder 10"/>
          <p:cNvSpPr>
            <a:spLocks noGrp="1"/>
          </p:cNvSpPr>
          <p:nvPr>
            <p:ph type="body" sz="quarter" idx="33"/>
          </p:nvPr>
        </p:nvSpPr>
        <p:spPr/>
        <p:txBody>
          <a:bodyPr/>
          <a:lstStyle/>
          <a:p>
            <a:r>
              <a:rPr lang="en-US" dirty="0"/>
              <a:t>jjfink@fight.org</a:t>
            </a:r>
          </a:p>
        </p:txBody>
      </p:sp>
      <p:sp>
        <p:nvSpPr>
          <p:cNvPr id="13" name="Text Placeholder 12"/>
          <p:cNvSpPr>
            <a:spLocks noGrp="1"/>
          </p:cNvSpPr>
          <p:nvPr>
            <p:ph type="body" sz="quarter" idx="29"/>
          </p:nvPr>
        </p:nvSpPr>
        <p:spPr/>
        <p:txBody>
          <a:bodyPr/>
          <a:lstStyle/>
          <a:p>
            <a:r>
              <a:rPr lang="en-US" dirty="0"/>
              <a:t>Dr. Ann Robison </a:t>
            </a:r>
          </a:p>
        </p:txBody>
      </p:sp>
      <p:sp>
        <p:nvSpPr>
          <p:cNvPr id="14" name="Text Placeholder 13"/>
          <p:cNvSpPr>
            <a:spLocks noGrp="1"/>
          </p:cNvSpPr>
          <p:nvPr>
            <p:ph type="body" sz="quarter" idx="30"/>
          </p:nvPr>
        </p:nvSpPr>
        <p:spPr/>
        <p:txBody>
          <a:bodyPr/>
          <a:lstStyle/>
          <a:p>
            <a:r>
              <a:rPr lang="en-US" dirty="0"/>
              <a:t>arobison@montrosecenter.org </a:t>
            </a:r>
          </a:p>
        </p:txBody>
      </p:sp>
      <p:pic>
        <p:nvPicPr>
          <p:cNvPr id="9" name="Picture 8" descr="A person wearing glasses and smiling at the camera&#10;&#10;Description automatically generated">
            <a:extLst>
              <a:ext uri="{FF2B5EF4-FFF2-40B4-BE49-F238E27FC236}">
                <a16:creationId xmlns:a16="http://schemas.microsoft.com/office/drawing/2014/main" id="{39544AD4-E381-4128-9D37-C54F63A465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324" y="1547808"/>
            <a:ext cx="2194560" cy="2141620"/>
          </a:xfrm>
          <a:prstGeom prst="rect">
            <a:avLst/>
          </a:prstGeom>
        </p:spPr>
      </p:pic>
      <p:pic>
        <p:nvPicPr>
          <p:cNvPr id="3" name="Picture 2">
            <a:extLst>
              <a:ext uri="{FF2B5EF4-FFF2-40B4-BE49-F238E27FC236}">
                <a16:creationId xmlns:a16="http://schemas.microsoft.com/office/drawing/2014/main" id="{774B763D-C4D6-4C98-AE2F-451DB21254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4717" y="1517243"/>
            <a:ext cx="2194560" cy="2194560"/>
          </a:xfrm>
          <a:prstGeom prst="rect">
            <a:avLst/>
          </a:prstGeom>
        </p:spPr>
      </p:pic>
      <p:pic>
        <p:nvPicPr>
          <p:cNvPr id="4" name="Picture 3">
            <a:extLst>
              <a:ext uri="{FF2B5EF4-FFF2-40B4-BE49-F238E27FC236}">
                <a16:creationId xmlns:a16="http://schemas.microsoft.com/office/drawing/2014/main" id="{70F60592-A536-4238-8090-C9EDB8BB6A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4065" y="1494868"/>
            <a:ext cx="2194560" cy="2194560"/>
          </a:xfrm>
          <a:prstGeom prst="rect">
            <a:avLst/>
          </a:prstGeom>
        </p:spPr>
      </p:pic>
    </p:spTree>
    <p:extLst>
      <p:ext uri="{BB962C8B-B14F-4D97-AF65-F5344CB8AC3E}">
        <p14:creationId xmlns:p14="http://schemas.microsoft.com/office/powerpoint/2010/main" val="3173374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1908313"/>
            <a:ext cx="4643438" cy="3762645"/>
          </a:xfrm>
        </p:spPr>
        <p:txBody>
          <a:bodyPr>
            <a:normAutofit/>
          </a:bodyPr>
          <a:lstStyle/>
          <a:p>
            <a:pPr marL="0" indent="0">
              <a:buNone/>
            </a:pPr>
            <a:r>
              <a:rPr lang="en-US" dirty="0">
                <a:solidFill>
                  <a:srgbClr val="9F1F63"/>
                </a:solidFill>
              </a:rPr>
              <a:t>HIV Program</a:t>
            </a:r>
          </a:p>
          <a:p>
            <a:pPr>
              <a:buClr>
                <a:srgbClr val="9F1F63"/>
              </a:buClr>
              <a:buFont typeface="Wingdings 3" pitchFamily="18" charset="2"/>
              <a:buChar char=""/>
            </a:pPr>
            <a:r>
              <a:rPr lang="en-US" sz="2200" dirty="0"/>
              <a:t>Counseling</a:t>
            </a:r>
          </a:p>
          <a:p>
            <a:pPr lvl="1">
              <a:buClr>
                <a:srgbClr val="9F1F63"/>
              </a:buClr>
            </a:pPr>
            <a:r>
              <a:rPr lang="en-US" sz="1600" dirty="0"/>
              <a:t>Individual, Couples &amp; Family, Group</a:t>
            </a:r>
          </a:p>
          <a:p>
            <a:pPr>
              <a:buClr>
                <a:srgbClr val="9F1F63"/>
              </a:buClr>
              <a:buFont typeface="Wingdings 3" pitchFamily="18" charset="2"/>
              <a:buChar char=""/>
            </a:pPr>
            <a:r>
              <a:rPr lang="en-US" sz="2200" dirty="0"/>
              <a:t>Case Management</a:t>
            </a:r>
          </a:p>
          <a:p>
            <a:pPr>
              <a:buClr>
                <a:srgbClr val="9F1F63"/>
              </a:buClr>
              <a:buFont typeface="Wingdings 3" pitchFamily="18" charset="2"/>
              <a:buChar char=""/>
            </a:pPr>
            <a:r>
              <a:rPr lang="en-US" sz="2200" dirty="0"/>
              <a:t>Housing Assistance</a:t>
            </a:r>
          </a:p>
          <a:p>
            <a:pPr>
              <a:buClr>
                <a:srgbClr val="9F1F63"/>
              </a:buClr>
              <a:buFont typeface="Wingdings 3" pitchFamily="18" charset="2"/>
              <a:buChar char=""/>
            </a:pPr>
            <a:r>
              <a:rPr lang="en-US" sz="2200" dirty="0"/>
              <a:t>Prevention, Education &amp; Testing</a:t>
            </a:r>
          </a:p>
        </p:txBody>
      </p:sp>
      <p:sp>
        <p:nvSpPr>
          <p:cNvPr id="10" name="Slide Number Placeholder 9"/>
          <p:cNvSpPr>
            <a:spLocks noGrp="1"/>
          </p:cNvSpPr>
          <p:nvPr>
            <p:ph type="sldNum" sz="quarter" idx="10"/>
          </p:nvPr>
        </p:nvSpPr>
        <p:spPr/>
        <p:txBody>
          <a:bodyPr/>
          <a:lstStyle/>
          <a:p>
            <a:fld id="{38FAB440-4596-4FB4-B91E-087B5858B6E6}" type="slidenum">
              <a:rPr lang="en-US" smtClean="0"/>
              <a:pPr/>
              <a:t>50</a:t>
            </a:fld>
            <a:endParaRPr lang="en-US"/>
          </a:p>
        </p:txBody>
      </p:sp>
      <p:pic>
        <p:nvPicPr>
          <p:cNvPr id="24" name="Content Placeholder 23"/>
          <p:cNvPicPr>
            <a:picLocks noGrp="1" noChangeAspect="1"/>
          </p:cNvPicPr>
          <p:nvPr>
            <p:ph sz="quarter" idx="4294967295"/>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097584" y="1908313"/>
            <a:ext cx="3844925" cy="3378200"/>
          </a:xfrm>
          <a:prstGeom prst="rect">
            <a:avLst/>
          </a:prstGeom>
          <a:ln w="38100" cap="sq">
            <a:solidFill>
              <a:srgbClr val="B9D532"/>
            </a:solidFill>
            <a:prstDash val="solid"/>
            <a:miter lim="800000"/>
          </a:ln>
          <a:effectLst>
            <a:outerShdw blurRad="50800" dist="38100" dir="2700000" algn="tl" rotWithShape="0">
              <a:srgbClr val="000000">
                <a:alpha val="43000"/>
              </a:srgbClr>
            </a:outerShdw>
          </a:effectLst>
        </p:spPr>
      </p:pic>
      <p:sp>
        <p:nvSpPr>
          <p:cNvPr id="20" name="Title 2"/>
          <p:cNvSpPr txBox="1">
            <a:spLocks/>
          </p:cNvSpPr>
          <p:nvPr/>
        </p:nvSpPr>
        <p:spPr>
          <a:xfrm>
            <a:off x="212035" y="88446"/>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b="1" spc="600" dirty="0">
                <a:solidFill>
                  <a:srgbClr val="262262"/>
                </a:solidFill>
                <a:latin typeface="Verdana" panose="020B0604030504040204" pitchFamily="34" charset="0"/>
                <a:ea typeface="Verdana" panose="020B0604030504040204" pitchFamily="34" charset="0"/>
                <a:cs typeface="Verdana" panose="020B0604030504040204" pitchFamily="34" charset="0"/>
              </a:rPr>
              <a:t>PROGRAMS</a:t>
            </a:r>
          </a:p>
        </p:txBody>
      </p:sp>
    </p:spTree>
    <p:extLst>
      <p:ext uri="{BB962C8B-B14F-4D97-AF65-F5344CB8AC3E}">
        <p14:creationId xmlns:p14="http://schemas.microsoft.com/office/powerpoint/2010/main" val="3078515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1908313"/>
            <a:ext cx="4471988" cy="3762645"/>
          </a:xfrm>
        </p:spPr>
        <p:txBody>
          <a:bodyPr>
            <a:normAutofit/>
          </a:bodyPr>
          <a:lstStyle/>
          <a:p>
            <a:pPr marL="0" indent="0">
              <a:buNone/>
            </a:pPr>
            <a:r>
              <a:rPr lang="en-US" dirty="0">
                <a:solidFill>
                  <a:srgbClr val="9F1F63"/>
                </a:solidFill>
              </a:rPr>
              <a:t>Anti-Violence Program</a:t>
            </a:r>
          </a:p>
          <a:p>
            <a:pPr>
              <a:buClr>
                <a:srgbClr val="9F1F63"/>
              </a:buClr>
              <a:buFont typeface="Wingdings 3" pitchFamily="18" charset="2"/>
              <a:buChar char=""/>
            </a:pPr>
            <a:r>
              <a:rPr lang="en-US" sz="2200" dirty="0"/>
              <a:t>Counseling &amp; Case Management</a:t>
            </a:r>
          </a:p>
          <a:p>
            <a:pPr>
              <a:buClr>
                <a:srgbClr val="9F1F63"/>
              </a:buClr>
              <a:buFont typeface="Wingdings 3" pitchFamily="18" charset="2"/>
              <a:buChar char=""/>
            </a:pPr>
            <a:r>
              <a:rPr lang="en-US" sz="2200" dirty="0"/>
              <a:t>Sexual Trauma History</a:t>
            </a:r>
          </a:p>
          <a:p>
            <a:pPr>
              <a:buClr>
                <a:srgbClr val="9F1F63"/>
              </a:buClr>
              <a:buFont typeface="Wingdings 3" pitchFamily="18" charset="2"/>
              <a:buChar char=""/>
            </a:pPr>
            <a:r>
              <a:rPr lang="en-US" sz="2200" dirty="0"/>
              <a:t>Sexual Assault</a:t>
            </a:r>
          </a:p>
          <a:p>
            <a:pPr>
              <a:buClr>
                <a:srgbClr val="9F1F63"/>
              </a:buClr>
              <a:buFont typeface="Wingdings 3" pitchFamily="18" charset="2"/>
              <a:buChar char=""/>
            </a:pPr>
            <a:r>
              <a:rPr lang="en-US" sz="2200" dirty="0"/>
              <a:t>Domestic Violence</a:t>
            </a:r>
          </a:p>
          <a:p>
            <a:pPr lvl="1">
              <a:buClr>
                <a:srgbClr val="9F1F63"/>
              </a:buClr>
            </a:pPr>
            <a:r>
              <a:rPr lang="en-US" sz="1800" dirty="0"/>
              <a:t>LGBT-specific shelter</a:t>
            </a:r>
          </a:p>
          <a:p>
            <a:pPr>
              <a:buClr>
                <a:srgbClr val="9F1F63"/>
              </a:buClr>
              <a:buFont typeface="Wingdings 3" pitchFamily="18" charset="2"/>
              <a:buChar char=""/>
            </a:pPr>
            <a:r>
              <a:rPr lang="en-US" sz="2200" dirty="0"/>
              <a:t>Hate crimes</a:t>
            </a:r>
          </a:p>
          <a:p>
            <a:pPr>
              <a:buClr>
                <a:srgbClr val="9F1F63"/>
              </a:buClr>
              <a:buFont typeface="Wingdings 3" pitchFamily="18" charset="2"/>
              <a:buChar char=""/>
            </a:pPr>
            <a:r>
              <a:rPr lang="en-US" sz="2200" dirty="0"/>
              <a:t>Human trafficking</a:t>
            </a:r>
          </a:p>
        </p:txBody>
      </p:sp>
      <p:sp>
        <p:nvSpPr>
          <p:cNvPr id="10" name="Slide Number Placeholder 9"/>
          <p:cNvSpPr>
            <a:spLocks noGrp="1"/>
          </p:cNvSpPr>
          <p:nvPr>
            <p:ph type="sldNum" sz="quarter" idx="10"/>
          </p:nvPr>
        </p:nvSpPr>
        <p:spPr/>
        <p:txBody>
          <a:bodyPr/>
          <a:lstStyle/>
          <a:p>
            <a:fld id="{38FAB440-4596-4FB4-B91E-087B5858B6E6}" type="slidenum">
              <a:rPr lang="en-US" smtClean="0"/>
              <a:pPr/>
              <a:t>51</a:t>
            </a:fld>
            <a:endParaRPr lang="en-US"/>
          </a:p>
        </p:txBody>
      </p:sp>
      <p:pic>
        <p:nvPicPr>
          <p:cNvPr id="6" name="Content Placeholder 5"/>
          <p:cNvPicPr>
            <a:picLocks noGrp="1" noChangeAspect="1"/>
          </p:cNvPicPr>
          <p:nvPr>
            <p:ph sz="quarter" idx="4294967295"/>
          </p:nvPr>
        </p:nvPicPr>
        <p:blipFill>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5119809" y="2286000"/>
            <a:ext cx="3822700" cy="2547938"/>
          </a:xfrm>
          <a:prstGeom prst="rect">
            <a:avLst/>
          </a:prstGeom>
          <a:ln w="38100" cap="sq">
            <a:solidFill>
              <a:srgbClr val="039BC3"/>
            </a:solidFill>
            <a:prstDash val="solid"/>
            <a:miter lim="800000"/>
          </a:ln>
          <a:effectLst>
            <a:outerShdw blurRad="50800" dist="38100" dir="2700000" algn="tl" rotWithShape="0">
              <a:srgbClr val="000000">
                <a:alpha val="43000"/>
              </a:srgbClr>
            </a:outerShdw>
          </a:effectLst>
        </p:spPr>
      </p:pic>
      <p:sp>
        <p:nvSpPr>
          <p:cNvPr id="20" name="Title 2"/>
          <p:cNvSpPr txBox="1">
            <a:spLocks/>
          </p:cNvSpPr>
          <p:nvPr/>
        </p:nvSpPr>
        <p:spPr>
          <a:xfrm>
            <a:off x="304800" y="248983"/>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b="1" spc="600" dirty="0">
                <a:solidFill>
                  <a:srgbClr val="262262"/>
                </a:solidFill>
                <a:latin typeface="Georgia" panose="02040502050405020303" pitchFamily="18" charset="0"/>
                <a:cs typeface="Calibri" pitchFamily="34" charset="0"/>
              </a:rPr>
              <a:t>PROGRAMS</a:t>
            </a:r>
          </a:p>
        </p:txBody>
      </p:sp>
    </p:spTree>
    <p:extLst>
      <p:ext uri="{BB962C8B-B14F-4D97-AF65-F5344CB8AC3E}">
        <p14:creationId xmlns:p14="http://schemas.microsoft.com/office/powerpoint/2010/main" val="513171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1908313"/>
            <a:ext cx="4557713" cy="3762645"/>
          </a:xfrm>
        </p:spPr>
        <p:txBody>
          <a:bodyPr>
            <a:normAutofit/>
          </a:bodyPr>
          <a:lstStyle/>
          <a:p>
            <a:pPr marL="0" indent="0">
              <a:buNone/>
            </a:pPr>
            <a:r>
              <a:rPr lang="en-US" dirty="0">
                <a:solidFill>
                  <a:srgbClr val="9F1F63"/>
                </a:solidFill>
              </a:rPr>
              <a:t>LIFE Program</a:t>
            </a:r>
          </a:p>
          <a:p>
            <a:pPr>
              <a:buClr>
                <a:srgbClr val="9F1F63"/>
              </a:buClr>
              <a:buFont typeface="Wingdings 3" pitchFamily="18" charset="2"/>
              <a:buChar char=""/>
            </a:pPr>
            <a:r>
              <a:rPr lang="en-US" sz="2100" dirty="0"/>
              <a:t>General Psychotherapy</a:t>
            </a:r>
          </a:p>
          <a:p>
            <a:pPr marL="685800" lvl="2" indent="-285750">
              <a:spcBef>
                <a:spcPct val="0"/>
              </a:spcBef>
              <a:buClr>
                <a:srgbClr val="9F1F63"/>
              </a:buClr>
            </a:pPr>
            <a:r>
              <a:rPr lang="en-US" sz="1700" dirty="0"/>
              <a:t>Individual, Couples &amp; Family, Group</a:t>
            </a:r>
          </a:p>
          <a:p>
            <a:pPr>
              <a:buClr>
                <a:srgbClr val="9F1F63"/>
              </a:buClr>
              <a:buFont typeface="Wingdings 3" pitchFamily="18" charset="2"/>
              <a:buChar char=""/>
            </a:pPr>
            <a:r>
              <a:rPr lang="en-US" sz="2100" dirty="0"/>
              <a:t>Master &amp; PhD Level Therapists</a:t>
            </a:r>
          </a:p>
          <a:p>
            <a:pPr>
              <a:buClr>
                <a:srgbClr val="9F1F63"/>
              </a:buClr>
              <a:buFont typeface="Wingdings 3" pitchFamily="18" charset="2"/>
              <a:buChar char=""/>
            </a:pPr>
            <a:r>
              <a:rPr lang="en-US" sz="2100" dirty="0"/>
              <a:t>Women’s Programs</a:t>
            </a:r>
          </a:p>
          <a:p>
            <a:pPr lvl="1">
              <a:buClr>
                <a:srgbClr val="9F1F63"/>
              </a:buClr>
            </a:pPr>
            <a:r>
              <a:rPr lang="en-US" sz="1700" dirty="0" err="1"/>
              <a:t>AssistHers</a:t>
            </a:r>
            <a:r>
              <a:rPr lang="en-US" sz="1700" dirty="0"/>
              <a:t>, LHI, Kindred Spirits</a:t>
            </a:r>
          </a:p>
        </p:txBody>
      </p:sp>
      <p:sp>
        <p:nvSpPr>
          <p:cNvPr id="10" name="Slide Number Placeholder 9"/>
          <p:cNvSpPr>
            <a:spLocks noGrp="1"/>
          </p:cNvSpPr>
          <p:nvPr>
            <p:ph type="sldNum" sz="quarter" idx="10"/>
          </p:nvPr>
        </p:nvSpPr>
        <p:spPr/>
        <p:txBody>
          <a:bodyPr/>
          <a:lstStyle/>
          <a:p>
            <a:fld id="{38FAB440-4596-4FB4-B91E-087B5858B6E6}" type="slidenum">
              <a:rPr lang="en-US" smtClean="0"/>
              <a:pPr/>
              <a:t>52</a:t>
            </a:fld>
            <a:endParaRPr lang="en-US"/>
          </a:p>
        </p:txBody>
      </p:sp>
      <p:pic>
        <p:nvPicPr>
          <p:cNvPr id="4" name="Content Placeholder 3"/>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5014913" y="2247900"/>
            <a:ext cx="3886200" cy="2590800"/>
          </a:xfrm>
          <a:prstGeom prst="rect">
            <a:avLst/>
          </a:prstGeom>
          <a:ln w="38100" cap="sq">
            <a:solidFill>
              <a:srgbClr val="F0524B"/>
            </a:solidFill>
            <a:prstDash val="solid"/>
            <a:miter lim="800000"/>
          </a:ln>
          <a:effectLst>
            <a:outerShdw blurRad="50800" dist="38100" dir="2700000" algn="tl" rotWithShape="0">
              <a:srgbClr val="000000">
                <a:alpha val="43000"/>
              </a:srgbClr>
            </a:outerShdw>
          </a:effectLst>
        </p:spPr>
      </p:pic>
      <p:sp>
        <p:nvSpPr>
          <p:cNvPr id="20" name="Title 2"/>
          <p:cNvSpPr txBox="1">
            <a:spLocks/>
          </p:cNvSpPr>
          <p:nvPr/>
        </p:nvSpPr>
        <p:spPr>
          <a:xfrm>
            <a:off x="304800" y="212267"/>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b="1" spc="600" dirty="0">
                <a:solidFill>
                  <a:srgbClr val="262262"/>
                </a:solidFill>
                <a:latin typeface="Georgia" panose="02040502050405020303" pitchFamily="18" charset="0"/>
                <a:cs typeface="Calibri" pitchFamily="34" charset="0"/>
              </a:rPr>
              <a:t>PROGRAMS</a:t>
            </a:r>
          </a:p>
        </p:txBody>
      </p:sp>
    </p:spTree>
    <p:extLst>
      <p:ext uri="{BB962C8B-B14F-4D97-AF65-F5344CB8AC3E}">
        <p14:creationId xmlns:p14="http://schemas.microsoft.com/office/powerpoint/2010/main" val="370042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1908313"/>
            <a:ext cx="4500563" cy="3762645"/>
          </a:xfrm>
        </p:spPr>
        <p:txBody>
          <a:bodyPr>
            <a:normAutofit/>
          </a:bodyPr>
          <a:lstStyle/>
          <a:p>
            <a:pPr marL="0" indent="0">
              <a:buNone/>
            </a:pPr>
            <a:r>
              <a:rPr lang="en-US" dirty="0">
                <a:solidFill>
                  <a:srgbClr val="9F1F63"/>
                </a:solidFill>
              </a:rPr>
              <a:t>Hatch Youth Program</a:t>
            </a:r>
          </a:p>
          <a:p>
            <a:pPr>
              <a:buClr>
                <a:srgbClr val="9F1F63"/>
              </a:buClr>
              <a:buFont typeface="Wingdings 3" pitchFamily="18" charset="2"/>
              <a:buChar char=""/>
            </a:pPr>
            <a:r>
              <a:rPr lang="en-US" sz="2200" dirty="0">
                <a:solidFill>
                  <a:srgbClr val="003399"/>
                </a:solidFill>
              </a:rPr>
              <a:t>Hatch Meeting</a:t>
            </a:r>
          </a:p>
          <a:p>
            <a:pPr lvl="1">
              <a:buClr>
                <a:srgbClr val="9F1F63"/>
              </a:buClr>
            </a:pPr>
            <a:r>
              <a:rPr lang="en-US" sz="1800" dirty="0">
                <a:solidFill>
                  <a:srgbClr val="003399"/>
                </a:solidFill>
              </a:rPr>
              <a:t>Tuesday, Friday, Sunday</a:t>
            </a:r>
            <a:endParaRPr lang="en-US" sz="1800" dirty="0"/>
          </a:p>
          <a:p>
            <a:pPr>
              <a:buClr>
                <a:srgbClr val="9F1F63"/>
              </a:buClr>
              <a:buFont typeface="Wingdings 3" pitchFamily="18" charset="2"/>
              <a:buChar char=""/>
            </a:pPr>
            <a:r>
              <a:rPr lang="en-US" sz="2200" dirty="0">
                <a:solidFill>
                  <a:srgbClr val="003399"/>
                </a:solidFill>
              </a:rPr>
              <a:t>GLBT &amp; Questioning Youth</a:t>
            </a:r>
          </a:p>
          <a:p>
            <a:pPr lvl="1">
              <a:buClr>
                <a:srgbClr val="9F1F63"/>
              </a:buClr>
            </a:pPr>
            <a:r>
              <a:rPr lang="en-US" sz="1800" dirty="0">
                <a:solidFill>
                  <a:srgbClr val="003399"/>
                </a:solidFill>
              </a:rPr>
              <a:t>Ages 13 – 20 </a:t>
            </a:r>
          </a:p>
          <a:p>
            <a:pPr>
              <a:buClr>
                <a:srgbClr val="9F1F63"/>
              </a:buClr>
              <a:buFont typeface="Wingdings 3" pitchFamily="18" charset="2"/>
              <a:buChar char=""/>
            </a:pPr>
            <a:r>
              <a:rPr lang="en-US" sz="2200" dirty="0">
                <a:solidFill>
                  <a:srgbClr val="003399"/>
                </a:solidFill>
              </a:rPr>
              <a:t>Safe Zones Project</a:t>
            </a:r>
          </a:p>
          <a:p>
            <a:pPr>
              <a:buClr>
                <a:srgbClr val="9F1F63"/>
              </a:buClr>
              <a:buFont typeface="Wingdings 3" pitchFamily="18" charset="2"/>
              <a:buChar char=""/>
            </a:pPr>
            <a:r>
              <a:rPr lang="en-US" sz="2200" dirty="0">
                <a:solidFill>
                  <a:srgbClr val="003399"/>
                </a:solidFill>
              </a:rPr>
              <a:t>NEST</a:t>
            </a:r>
          </a:p>
          <a:p>
            <a:pPr>
              <a:buClr>
                <a:srgbClr val="9F1F63"/>
              </a:buClr>
              <a:buFont typeface="Wingdings 3" pitchFamily="18" charset="2"/>
              <a:buChar char=""/>
            </a:pPr>
            <a:r>
              <a:rPr lang="en-US" sz="2200" dirty="0">
                <a:solidFill>
                  <a:srgbClr val="003399"/>
                </a:solidFill>
              </a:rPr>
              <a:t>Project Remix for LGBT Homeless Youth</a:t>
            </a:r>
          </a:p>
          <a:p>
            <a:pPr>
              <a:buClr>
                <a:srgbClr val="9F1F63"/>
              </a:buClr>
              <a:buFont typeface="Wingdings 3" pitchFamily="18" charset="2"/>
              <a:buChar char=""/>
            </a:pPr>
            <a:r>
              <a:rPr lang="en-US" sz="2200" dirty="0">
                <a:solidFill>
                  <a:srgbClr val="003399"/>
                </a:solidFill>
              </a:rPr>
              <a:t>Rapid Re-Housing</a:t>
            </a:r>
            <a:endParaRPr lang="en-US" sz="2000" dirty="0">
              <a:solidFill>
                <a:srgbClr val="003399"/>
              </a:solidFill>
            </a:endParaRPr>
          </a:p>
        </p:txBody>
      </p:sp>
      <p:sp>
        <p:nvSpPr>
          <p:cNvPr id="10" name="Slide Number Placeholder 9"/>
          <p:cNvSpPr>
            <a:spLocks noGrp="1"/>
          </p:cNvSpPr>
          <p:nvPr>
            <p:ph type="sldNum" sz="quarter" idx="10"/>
          </p:nvPr>
        </p:nvSpPr>
        <p:spPr/>
        <p:txBody>
          <a:bodyPr/>
          <a:lstStyle/>
          <a:p>
            <a:fld id="{38FAB440-4596-4FB4-B91E-087B5858B6E6}" type="slidenum">
              <a:rPr lang="en-US" smtClean="0"/>
              <a:pPr/>
              <a:t>53</a:t>
            </a:fld>
            <a:endParaRPr lang="en-US"/>
          </a:p>
        </p:txBody>
      </p:sp>
      <p:pic>
        <p:nvPicPr>
          <p:cNvPr id="5" name="Content Placeholder 4"/>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5119809" y="2128648"/>
            <a:ext cx="3822700" cy="2867025"/>
          </a:xfrm>
          <a:prstGeom prst="rect">
            <a:avLst/>
          </a:prstGeom>
          <a:ln w="38100" cap="sq">
            <a:solidFill>
              <a:srgbClr val="262262"/>
            </a:solidFill>
            <a:prstDash val="solid"/>
            <a:miter lim="800000"/>
          </a:ln>
          <a:effectLst>
            <a:outerShdw blurRad="50800" dist="38100" dir="2700000" algn="tl" rotWithShape="0">
              <a:srgbClr val="000000">
                <a:alpha val="43000"/>
              </a:srgbClr>
            </a:outerShdw>
          </a:effectLst>
        </p:spPr>
      </p:pic>
      <p:sp>
        <p:nvSpPr>
          <p:cNvPr id="20" name="Title 2"/>
          <p:cNvSpPr txBox="1">
            <a:spLocks/>
          </p:cNvSpPr>
          <p:nvPr/>
        </p:nvSpPr>
        <p:spPr>
          <a:xfrm>
            <a:off x="304800" y="238539"/>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b="1" spc="600" dirty="0">
                <a:solidFill>
                  <a:srgbClr val="262262"/>
                </a:solidFill>
                <a:latin typeface="Verdana" panose="020B0604030504040204" pitchFamily="34" charset="0"/>
                <a:ea typeface="Verdana" panose="020B0604030504040204" pitchFamily="34" charset="0"/>
                <a:cs typeface="Verdana" panose="020B0604030504040204" pitchFamily="34" charset="0"/>
              </a:rPr>
              <a:t>PROGRAMS</a:t>
            </a:r>
          </a:p>
        </p:txBody>
      </p:sp>
    </p:spTree>
    <p:extLst>
      <p:ext uri="{BB962C8B-B14F-4D97-AF65-F5344CB8AC3E}">
        <p14:creationId xmlns:p14="http://schemas.microsoft.com/office/powerpoint/2010/main" val="2510261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1908313"/>
            <a:ext cx="4431630" cy="3762645"/>
          </a:xfrm>
        </p:spPr>
        <p:txBody>
          <a:bodyPr>
            <a:normAutofit/>
          </a:bodyPr>
          <a:lstStyle/>
          <a:p>
            <a:pPr marL="0" indent="0">
              <a:buNone/>
            </a:pPr>
            <a:r>
              <a:rPr lang="en-US" dirty="0">
                <a:solidFill>
                  <a:srgbClr val="9F1F63"/>
                </a:solidFill>
              </a:rPr>
              <a:t>SPRY Seniors</a:t>
            </a:r>
          </a:p>
          <a:p>
            <a:pPr>
              <a:buClr>
                <a:srgbClr val="9F1F63"/>
              </a:buClr>
              <a:buFont typeface="Wingdings 3" pitchFamily="18" charset="2"/>
              <a:buChar char=""/>
            </a:pPr>
            <a:r>
              <a:rPr lang="en-US" sz="2200" dirty="0">
                <a:solidFill>
                  <a:srgbClr val="003399"/>
                </a:solidFill>
              </a:rPr>
              <a:t>Seniors Preparing for Rainbow Years</a:t>
            </a:r>
          </a:p>
          <a:p>
            <a:pPr>
              <a:buClr>
                <a:srgbClr val="9F1F63"/>
              </a:buClr>
              <a:buFont typeface="Wingdings 3" pitchFamily="18" charset="2"/>
              <a:buChar char=""/>
            </a:pPr>
            <a:r>
              <a:rPr lang="en-US" sz="2200" dirty="0">
                <a:solidFill>
                  <a:srgbClr val="003399"/>
                </a:solidFill>
              </a:rPr>
              <a:t>Healthy IDEAS</a:t>
            </a:r>
            <a:endParaRPr lang="en-US" sz="1900" dirty="0">
              <a:solidFill>
                <a:srgbClr val="003399"/>
              </a:solidFill>
            </a:endParaRPr>
          </a:p>
          <a:p>
            <a:pPr>
              <a:buClr>
                <a:srgbClr val="9F1F63"/>
              </a:buClr>
              <a:buFont typeface="Wingdings 3" pitchFamily="18" charset="2"/>
              <a:buChar char=""/>
            </a:pPr>
            <a:r>
              <a:rPr lang="en-US" sz="2200" dirty="0">
                <a:solidFill>
                  <a:srgbClr val="003399"/>
                </a:solidFill>
              </a:rPr>
              <a:t>Peer &amp; Professional Counseling</a:t>
            </a:r>
          </a:p>
          <a:p>
            <a:pPr>
              <a:buClr>
                <a:srgbClr val="9F1F63"/>
              </a:buClr>
              <a:buFont typeface="Wingdings 3" pitchFamily="18" charset="2"/>
              <a:buChar char=""/>
            </a:pPr>
            <a:r>
              <a:rPr lang="en-US" sz="2200" dirty="0">
                <a:solidFill>
                  <a:srgbClr val="003399"/>
                </a:solidFill>
              </a:rPr>
              <a:t>Montrose Diner</a:t>
            </a:r>
          </a:p>
          <a:p>
            <a:pPr lvl="1">
              <a:buClr>
                <a:srgbClr val="9F1F63"/>
              </a:buClr>
            </a:pPr>
            <a:r>
              <a:rPr lang="en-US" sz="1700" dirty="0">
                <a:solidFill>
                  <a:srgbClr val="003399"/>
                </a:solidFill>
              </a:rPr>
              <a:t>Hot-lunch program 3 days a week</a:t>
            </a:r>
          </a:p>
          <a:p>
            <a:pPr>
              <a:buClr>
                <a:srgbClr val="9F1F63"/>
              </a:buClr>
              <a:buFont typeface="Wingdings 3" pitchFamily="18" charset="2"/>
              <a:buChar char=""/>
            </a:pPr>
            <a:r>
              <a:rPr lang="en-US" sz="2200" dirty="0">
                <a:solidFill>
                  <a:srgbClr val="003399"/>
                </a:solidFill>
              </a:rPr>
              <a:t>Affordable Housing</a:t>
            </a:r>
          </a:p>
        </p:txBody>
      </p:sp>
      <p:sp>
        <p:nvSpPr>
          <p:cNvPr id="10" name="Slide Number Placeholder 9"/>
          <p:cNvSpPr>
            <a:spLocks noGrp="1"/>
          </p:cNvSpPr>
          <p:nvPr>
            <p:ph type="sldNum" sz="quarter" idx="10"/>
          </p:nvPr>
        </p:nvSpPr>
        <p:spPr/>
        <p:txBody>
          <a:bodyPr/>
          <a:lstStyle/>
          <a:p>
            <a:fld id="{38FAB440-4596-4FB4-B91E-087B5858B6E6}" type="slidenum">
              <a:rPr lang="en-US" smtClean="0"/>
              <a:pPr/>
              <a:t>54</a:t>
            </a:fld>
            <a:endParaRPr lang="en-US"/>
          </a:p>
        </p:txBody>
      </p:sp>
      <p:sp>
        <p:nvSpPr>
          <p:cNvPr id="20" name="Title 2"/>
          <p:cNvSpPr txBox="1">
            <a:spLocks/>
          </p:cNvSpPr>
          <p:nvPr/>
        </p:nvSpPr>
        <p:spPr>
          <a:xfrm>
            <a:off x="145774" y="39757"/>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b="1" spc="600" dirty="0">
                <a:solidFill>
                  <a:srgbClr val="262262"/>
                </a:solidFill>
                <a:latin typeface="Verdana" panose="020B0604030504040204" pitchFamily="34" charset="0"/>
                <a:ea typeface="Verdana" panose="020B0604030504040204" pitchFamily="34" charset="0"/>
                <a:cs typeface="Verdana" panose="020B0604030504040204" pitchFamily="34" charset="0"/>
              </a:rPr>
              <a:t>PROGRAMS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1612" y="1839811"/>
            <a:ext cx="2602830" cy="3899647"/>
          </a:xfrm>
          <a:prstGeom prst="rect">
            <a:avLst/>
          </a:prstGeom>
          <a:ln w="38100" cap="sq">
            <a:solidFill>
              <a:srgbClr val="F0524B"/>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8340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1908313"/>
            <a:ext cx="3814763" cy="3762645"/>
          </a:xfrm>
        </p:spPr>
        <p:txBody>
          <a:bodyPr>
            <a:normAutofit/>
          </a:bodyPr>
          <a:lstStyle/>
          <a:p>
            <a:pPr marL="0" indent="0">
              <a:buNone/>
            </a:pPr>
            <a:r>
              <a:rPr lang="en-US" dirty="0">
                <a:solidFill>
                  <a:srgbClr val="9F1F63"/>
                </a:solidFill>
              </a:rPr>
              <a:t>Wellness</a:t>
            </a:r>
          </a:p>
          <a:p>
            <a:pPr>
              <a:buClr>
                <a:srgbClr val="9F1F63"/>
              </a:buClr>
              <a:buFont typeface="Wingdings 3" pitchFamily="18" charset="2"/>
              <a:buChar char=""/>
            </a:pPr>
            <a:r>
              <a:rPr lang="en-US" sz="2200" dirty="0">
                <a:solidFill>
                  <a:srgbClr val="003399"/>
                </a:solidFill>
              </a:rPr>
              <a:t>Wellness</a:t>
            </a:r>
          </a:p>
          <a:p>
            <a:pPr lvl="1">
              <a:buClr>
                <a:srgbClr val="9F1F63"/>
              </a:buClr>
            </a:pPr>
            <a:r>
              <a:rPr lang="en-US" sz="1800" dirty="0">
                <a:solidFill>
                  <a:srgbClr val="003399"/>
                </a:solidFill>
              </a:rPr>
              <a:t>Tobacco Cessation, Yoga, </a:t>
            </a:r>
            <a:br>
              <a:rPr lang="en-US" sz="1800" dirty="0">
                <a:solidFill>
                  <a:srgbClr val="003399"/>
                </a:solidFill>
              </a:rPr>
            </a:br>
            <a:r>
              <a:rPr lang="en-US" sz="1800" dirty="0">
                <a:solidFill>
                  <a:srgbClr val="003399"/>
                </a:solidFill>
              </a:rPr>
              <a:t>Meditation, Fitness, Etc.</a:t>
            </a:r>
          </a:p>
          <a:p>
            <a:pPr>
              <a:buClr>
                <a:srgbClr val="9F1F63"/>
              </a:buClr>
              <a:buFont typeface="Wingdings 3" pitchFamily="18" charset="2"/>
              <a:buChar char=""/>
            </a:pPr>
            <a:r>
              <a:rPr lang="en-US" sz="2200" dirty="0">
                <a:solidFill>
                  <a:srgbClr val="003399"/>
                </a:solidFill>
              </a:rPr>
              <a:t>Health Screening</a:t>
            </a:r>
            <a:endParaRPr lang="en-US" sz="1900" dirty="0">
              <a:solidFill>
                <a:srgbClr val="003399"/>
              </a:solidFill>
            </a:endParaRPr>
          </a:p>
          <a:p>
            <a:pPr>
              <a:buClr>
                <a:srgbClr val="9F1F63"/>
              </a:buClr>
              <a:buFont typeface="Wingdings 3" pitchFamily="18" charset="2"/>
              <a:buChar char=""/>
            </a:pPr>
            <a:r>
              <a:rPr lang="en-US" sz="2200" dirty="0">
                <a:solidFill>
                  <a:srgbClr val="003399"/>
                </a:solidFill>
              </a:rPr>
              <a:t>Primary Care</a:t>
            </a:r>
            <a:endParaRPr lang="en-US" sz="1700" dirty="0">
              <a:solidFill>
                <a:srgbClr val="003399"/>
              </a:solidFill>
            </a:endParaRPr>
          </a:p>
          <a:p>
            <a:pPr lvl="1">
              <a:buClr>
                <a:srgbClr val="9F1F63"/>
              </a:buClr>
            </a:pPr>
            <a:r>
              <a:rPr lang="en-US" sz="1600" dirty="0">
                <a:solidFill>
                  <a:srgbClr val="003399"/>
                </a:solidFill>
              </a:rPr>
              <a:t>Through onsite FQHC partner</a:t>
            </a:r>
          </a:p>
        </p:txBody>
      </p:sp>
      <p:sp>
        <p:nvSpPr>
          <p:cNvPr id="10" name="Slide Number Placeholder 9"/>
          <p:cNvSpPr>
            <a:spLocks noGrp="1"/>
          </p:cNvSpPr>
          <p:nvPr>
            <p:ph type="sldNum" sz="quarter" idx="10"/>
          </p:nvPr>
        </p:nvSpPr>
        <p:spPr/>
        <p:txBody>
          <a:bodyPr/>
          <a:lstStyle/>
          <a:p>
            <a:fld id="{38FAB440-4596-4FB4-B91E-087B5858B6E6}" type="slidenum">
              <a:rPr lang="en-US" smtClean="0"/>
              <a:pPr/>
              <a:t>55</a:t>
            </a:fld>
            <a:endParaRPr lang="en-US"/>
          </a:p>
        </p:txBody>
      </p:sp>
      <p:sp>
        <p:nvSpPr>
          <p:cNvPr id="20" name="Title 2"/>
          <p:cNvSpPr txBox="1">
            <a:spLocks/>
          </p:cNvSpPr>
          <p:nvPr/>
        </p:nvSpPr>
        <p:spPr>
          <a:xfrm>
            <a:off x="157163" y="119270"/>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b="1" spc="600" dirty="0">
                <a:solidFill>
                  <a:srgbClr val="262262"/>
                </a:solidFill>
                <a:latin typeface="Verdana" panose="020B0604030504040204" pitchFamily="34" charset="0"/>
                <a:ea typeface="Verdana" panose="020B0604030504040204" pitchFamily="34" charset="0"/>
                <a:cs typeface="Verdana" panose="020B0604030504040204" pitchFamily="34" charset="0"/>
              </a:rPr>
              <a:t>PROGRAMS</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0" y="1808435"/>
            <a:ext cx="3962400" cy="3962400"/>
          </a:xfrm>
          <a:prstGeom prst="rect">
            <a:avLst/>
          </a:prstGeom>
          <a:ln w="38100" cap="sq">
            <a:solidFill>
              <a:srgbClr val="9F1F6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6267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9" y="168621"/>
            <a:ext cx="8229600" cy="1143000"/>
          </a:xfrm>
        </p:spPr>
        <p:txBody>
          <a:bodyPr>
            <a:normAutofit/>
          </a:bodyPr>
          <a:lstStyle/>
          <a:p>
            <a:r>
              <a:rPr lang="en-US" sz="4800" b="1" cap="all" dirty="0">
                <a:solidFill>
                  <a:srgbClr val="262262"/>
                </a:solidFill>
              </a:rPr>
              <a:t>Partnerships</a:t>
            </a:r>
          </a:p>
        </p:txBody>
      </p:sp>
      <p:sp>
        <p:nvSpPr>
          <p:cNvPr id="3" name="Content Placeholder 14"/>
          <p:cNvSpPr txBox="1">
            <a:spLocks/>
          </p:cNvSpPr>
          <p:nvPr/>
        </p:nvSpPr>
        <p:spPr>
          <a:xfrm>
            <a:off x="354320" y="1676400"/>
            <a:ext cx="7646679" cy="344728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solidFill>
                  <a:srgbClr val="9F1F63"/>
                </a:solidFill>
                <a:latin typeface="Georgia" panose="02040502050405020303" pitchFamily="18" charset="0"/>
              </a:rPr>
              <a:t>Legacy Community Health</a:t>
            </a:r>
          </a:p>
          <a:p>
            <a:pPr>
              <a:buClr>
                <a:srgbClr val="9F1F63"/>
              </a:buClr>
              <a:buFont typeface="Wingdings 3" pitchFamily="18" charset="2"/>
              <a:buChar char=""/>
            </a:pPr>
            <a:r>
              <a:rPr lang="en-US" sz="2200" dirty="0">
                <a:solidFill>
                  <a:srgbClr val="003399"/>
                </a:solidFill>
                <a:latin typeface="Georgia" panose="02040502050405020303" pitchFamily="18" charset="0"/>
              </a:rPr>
              <a:t>Going back to 1980</a:t>
            </a:r>
          </a:p>
          <a:p>
            <a:pPr>
              <a:buClr>
                <a:srgbClr val="9F1F63"/>
              </a:buClr>
              <a:buFont typeface="Wingdings 3" pitchFamily="18" charset="2"/>
              <a:buChar char=""/>
            </a:pPr>
            <a:r>
              <a:rPr lang="en-US" sz="2200" dirty="0">
                <a:solidFill>
                  <a:srgbClr val="003399"/>
                </a:solidFill>
                <a:latin typeface="Georgia" panose="02040502050405020303" pitchFamily="18" charset="0"/>
              </a:rPr>
              <a:t>Both started from same community town hall meeting</a:t>
            </a:r>
          </a:p>
          <a:p>
            <a:pPr>
              <a:buClr>
                <a:srgbClr val="9F1F63"/>
              </a:buClr>
              <a:buFont typeface="Wingdings 3" pitchFamily="18" charset="2"/>
              <a:buChar char=""/>
            </a:pPr>
            <a:r>
              <a:rPr lang="en-US" sz="2200" dirty="0">
                <a:solidFill>
                  <a:srgbClr val="003399"/>
                </a:solidFill>
                <a:latin typeface="Georgia" panose="02040502050405020303" pitchFamily="18" charset="0"/>
              </a:rPr>
              <a:t>Collaborative grants</a:t>
            </a:r>
          </a:p>
          <a:p>
            <a:pPr>
              <a:buClr>
                <a:srgbClr val="9F1F63"/>
              </a:buClr>
              <a:buFont typeface="Wingdings 3" pitchFamily="18" charset="2"/>
              <a:buChar char=""/>
            </a:pPr>
            <a:r>
              <a:rPr lang="en-US" sz="2200" dirty="0">
                <a:solidFill>
                  <a:srgbClr val="003399"/>
                </a:solidFill>
                <a:latin typeface="Georgia" panose="02040502050405020303" pitchFamily="18" charset="0"/>
              </a:rPr>
              <a:t>Co-located services – clinic on-site</a:t>
            </a:r>
          </a:p>
          <a:p>
            <a:pPr>
              <a:buClr>
                <a:srgbClr val="9F1F63"/>
              </a:buClr>
              <a:buFont typeface="Wingdings 3" pitchFamily="18" charset="2"/>
              <a:buChar char=""/>
            </a:pPr>
            <a:r>
              <a:rPr lang="en-US" sz="2200" dirty="0">
                <a:solidFill>
                  <a:srgbClr val="003399"/>
                </a:solidFill>
                <a:latin typeface="Georgia" panose="02040502050405020303" pitchFamily="18" charset="0"/>
              </a:rPr>
              <a:t>FQHC</a:t>
            </a:r>
          </a:p>
          <a:p>
            <a:pPr>
              <a:buClr>
                <a:srgbClr val="9F1F63"/>
              </a:buClr>
              <a:buFont typeface="Wingdings 3" pitchFamily="18" charset="2"/>
              <a:buChar char=""/>
            </a:pPr>
            <a:r>
              <a:rPr lang="en-US" sz="2200" dirty="0">
                <a:solidFill>
                  <a:srgbClr val="003399"/>
                </a:solidFill>
                <a:latin typeface="Georgia" panose="02040502050405020303" pitchFamily="18" charset="0"/>
              </a:rPr>
              <a:t>Primary Care</a:t>
            </a:r>
          </a:p>
        </p:txBody>
      </p:sp>
    </p:spTree>
    <p:extLst>
      <p:ext uri="{BB962C8B-B14F-4D97-AF65-F5344CB8AC3E}">
        <p14:creationId xmlns:p14="http://schemas.microsoft.com/office/powerpoint/2010/main" val="162984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7" y="190501"/>
            <a:ext cx="8229600" cy="1143000"/>
          </a:xfrm>
        </p:spPr>
        <p:txBody>
          <a:bodyPr>
            <a:normAutofit/>
          </a:bodyPr>
          <a:lstStyle/>
          <a:p>
            <a:r>
              <a:rPr lang="en-US" sz="4800" b="1" cap="all" dirty="0">
                <a:solidFill>
                  <a:srgbClr val="262262"/>
                </a:solidFill>
              </a:rPr>
              <a:t>Partnerships</a:t>
            </a:r>
          </a:p>
        </p:txBody>
      </p:sp>
      <p:sp>
        <p:nvSpPr>
          <p:cNvPr id="3" name="Content Placeholder 14"/>
          <p:cNvSpPr txBox="1">
            <a:spLocks/>
          </p:cNvSpPr>
          <p:nvPr/>
        </p:nvSpPr>
        <p:spPr>
          <a:xfrm>
            <a:off x="354320" y="1676400"/>
            <a:ext cx="4141479" cy="3447288"/>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solidFill>
                  <a:srgbClr val="9F1F63"/>
                </a:solidFill>
                <a:latin typeface="Georgia" panose="02040502050405020303" pitchFamily="18" charset="0"/>
              </a:rPr>
              <a:t>Incubator Program</a:t>
            </a:r>
          </a:p>
          <a:p>
            <a:pPr>
              <a:buClr>
                <a:srgbClr val="9F1F63"/>
              </a:buClr>
              <a:buFont typeface="Wingdings 3" pitchFamily="18" charset="2"/>
              <a:buChar char=""/>
            </a:pPr>
            <a:r>
              <a:rPr lang="en-US" sz="2200" dirty="0">
                <a:solidFill>
                  <a:srgbClr val="003399"/>
                </a:solidFill>
                <a:latin typeface="Georgia" panose="02040502050405020303" pitchFamily="18" charset="0"/>
              </a:rPr>
              <a:t>Small community groups</a:t>
            </a:r>
          </a:p>
          <a:p>
            <a:pPr>
              <a:buClr>
                <a:srgbClr val="9F1F63"/>
              </a:buClr>
              <a:buFont typeface="Wingdings 3" pitchFamily="18" charset="2"/>
              <a:buChar char=""/>
            </a:pPr>
            <a:r>
              <a:rPr lang="en-US" sz="2200" dirty="0">
                <a:solidFill>
                  <a:srgbClr val="003399"/>
                </a:solidFill>
                <a:latin typeface="Georgia" panose="02040502050405020303" pitchFamily="18" charset="0"/>
              </a:rPr>
              <a:t>Tenants of the community center</a:t>
            </a:r>
          </a:p>
          <a:p>
            <a:pPr>
              <a:buClr>
                <a:srgbClr val="9F1F63"/>
              </a:buClr>
              <a:buFont typeface="Wingdings 3" pitchFamily="18" charset="2"/>
              <a:buChar char=""/>
            </a:pPr>
            <a:r>
              <a:rPr lang="en-US" sz="2200" dirty="0">
                <a:solidFill>
                  <a:srgbClr val="003399"/>
                </a:solidFill>
                <a:latin typeface="Georgia" panose="02040502050405020303" pitchFamily="18" charset="0"/>
              </a:rPr>
              <a:t>Fiscal agent for their financial management</a:t>
            </a:r>
          </a:p>
          <a:p>
            <a:pPr>
              <a:buClr>
                <a:srgbClr val="9F1F63"/>
              </a:buClr>
              <a:buFont typeface="Wingdings 3" pitchFamily="18" charset="2"/>
              <a:buChar char=""/>
            </a:pPr>
            <a:r>
              <a:rPr lang="en-US" sz="2200" dirty="0">
                <a:solidFill>
                  <a:srgbClr val="003399"/>
                </a:solidFill>
                <a:latin typeface="Georgia" panose="02040502050405020303" pitchFamily="18" charset="0"/>
              </a:rPr>
              <a:t>Management advice</a:t>
            </a:r>
          </a:p>
          <a:p>
            <a:pPr>
              <a:buClr>
                <a:srgbClr val="9F1F63"/>
              </a:buClr>
              <a:buFont typeface="Wingdings 3" pitchFamily="18" charset="2"/>
              <a:buChar char=""/>
            </a:pPr>
            <a:r>
              <a:rPr lang="en-US" sz="2200" dirty="0">
                <a:solidFill>
                  <a:srgbClr val="003399"/>
                </a:solidFill>
                <a:latin typeface="Georgia" panose="02040502050405020303" pitchFamily="18" charset="0"/>
              </a:rPr>
              <a:t>Grants Management</a:t>
            </a:r>
          </a:p>
        </p:txBody>
      </p:sp>
      <p:sp>
        <p:nvSpPr>
          <p:cNvPr id="4" name="Content Placeholder 14"/>
          <p:cNvSpPr txBox="1">
            <a:spLocks/>
          </p:cNvSpPr>
          <p:nvPr/>
        </p:nvSpPr>
        <p:spPr>
          <a:xfrm>
            <a:off x="4850120" y="1676400"/>
            <a:ext cx="3379480" cy="4275909"/>
          </a:xfrm>
          <a:prstGeom prst="rect">
            <a:avLst/>
          </a:prstGeom>
        </p:spPr>
        <p:txBody>
          <a:bodyPr>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9F1F63"/>
              </a:buClr>
              <a:buNone/>
            </a:pPr>
            <a:r>
              <a:rPr lang="en-US" dirty="0">
                <a:solidFill>
                  <a:srgbClr val="9F1F63"/>
                </a:solidFill>
                <a:latin typeface="Georgia" panose="02040502050405020303" pitchFamily="18" charset="0"/>
              </a:rPr>
              <a:t>Other Partners</a:t>
            </a:r>
          </a:p>
          <a:p>
            <a:pPr>
              <a:buClr>
                <a:srgbClr val="9F1F63"/>
              </a:buClr>
              <a:buFont typeface="Wingdings 3" pitchFamily="18" charset="2"/>
              <a:buChar char=""/>
            </a:pPr>
            <a:r>
              <a:rPr lang="en-US" sz="2200" dirty="0">
                <a:solidFill>
                  <a:srgbClr val="003399"/>
                </a:solidFill>
                <a:latin typeface="Georgia" panose="02040502050405020303" pitchFamily="18" charset="0"/>
              </a:rPr>
              <a:t>Dress for Success</a:t>
            </a:r>
          </a:p>
          <a:p>
            <a:pPr>
              <a:buClr>
                <a:srgbClr val="9F1F63"/>
              </a:buClr>
              <a:buFont typeface="Wingdings 3" pitchFamily="18" charset="2"/>
              <a:buChar char=""/>
            </a:pPr>
            <a:r>
              <a:rPr lang="en-US" sz="2200" dirty="0">
                <a:solidFill>
                  <a:srgbClr val="003399"/>
                </a:solidFill>
                <a:latin typeface="Georgia" panose="02040502050405020303" pitchFamily="18" charset="0"/>
              </a:rPr>
              <a:t>Career Gear</a:t>
            </a:r>
          </a:p>
          <a:p>
            <a:pPr>
              <a:buClr>
                <a:srgbClr val="9F1F63"/>
              </a:buClr>
              <a:buFont typeface="Wingdings 3" pitchFamily="18" charset="2"/>
              <a:buChar char=""/>
            </a:pPr>
            <a:r>
              <a:rPr lang="en-US" sz="2200" dirty="0">
                <a:solidFill>
                  <a:srgbClr val="003399"/>
                </a:solidFill>
                <a:latin typeface="Georgia" panose="02040502050405020303" pitchFamily="18" charset="0"/>
              </a:rPr>
              <a:t>Food Pantries</a:t>
            </a:r>
          </a:p>
          <a:p>
            <a:pPr>
              <a:buClr>
                <a:srgbClr val="9F1F63"/>
              </a:buClr>
              <a:buFont typeface="Wingdings 3" pitchFamily="18" charset="2"/>
              <a:buChar char=""/>
            </a:pPr>
            <a:r>
              <a:rPr lang="en-US" sz="2200" dirty="0">
                <a:solidFill>
                  <a:srgbClr val="003399"/>
                </a:solidFill>
                <a:latin typeface="Georgia" panose="02040502050405020303" pitchFamily="18" charset="0"/>
              </a:rPr>
              <a:t>Residential Treatment </a:t>
            </a:r>
          </a:p>
          <a:p>
            <a:pPr>
              <a:buClr>
                <a:srgbClr val="9F1F63"/>
              </a:buClr>
              <a:buFont typeface="Wingdings 3" pitchFamily="18" charset="2"/>
              <a:buChar char=""/>
            </a:pPr>
            <a:r>
              <a:rPr lang="en-US" sz="2200" dirty="0">
                <a:solidFill>
                  <a:srgbClr val="003399"/>
                </a:solidFill>
                <a:latin typeface="Georgia" panose="02040502050405020303" pitchFamily="18" charset="0"/>
              </a:rPr>
              <a:t>Dental Services</a:t>
            </a:r>
          </a:p>
          <a:p>
            <a:pPr>
              <a:buClr>
                <a:srgbClr val="9F1F63"/>
              </a:buClr>
              <a:buFont typeface="Wingdings 3" pitchFamily="18" charset="2"/>
              <a:buChar char=""/>
            </a:pPr>
            <a:r>
              <a:rPr lang="en-US" sz="2200" dirty="0">
                <a:solidFill>
                  <a:srgbClr val="003399"/>
                </a:solidFill>
                <a:latin typeface="Georgia" panose="02040502050405020303" pitchFamily="18" charset="0"/>
              </a:rPr>
              <a:t>Shelters</a:t>
            </a:r>
          </a:p>
          <a:p>
            <a:pPr>
              <a:buClr>
                <a:srgbClr val="9F1F63"/>
              </a:buClr>
              <a:buFont typeface="Wingdings 3" pitchFamily="18" charset="2"/>
              <a:buChar char=""/>
            </a:pPr>
            <a:r>
              <a:rPr lang="en-US" sz="2200" dirty="0">
                <a:solidFill>
                  <a:srgbClr val="003399"/>
                </a:solidFill>
                <a:latin typeface="Georgia" panose="02040502050405020303" pitchFamily="18" charset="0"/>
              </a:rPr>
              <a:t>Cultural/Language Specific Services</a:t>
            </a:r>
          </a:p>
          <a:p>
            <a:pPr>
              <a:buClr>
                <a:srgbClr val="9F1F63"/>
              </a:buClr>
              <a:buFont typeface="Wingdings 3" pitchFamily="18" charset="2"/>
              <a:buChar char=""/>
            </a:pPr>
            <a:r>
              <a:rPr lang="en-US" sz="2200" dirty="0">
                <a:solidFill>
                  <a:srgbClr val="003399"/>
                </a:solidFill>
                <a:latin typeface="Georgia" panose="02040502050405020303" pitchFamily="18" charset="0"/>
              </a:rPr>
              <a:t>Rural Programs</a:t>
            </a:r>
          </a:p>
          <a:p>
            <a:pPr>
              <a:buClr>
                <a:srgbClr val="9F1F63"/>
              </a:buClr>
              <a:buFont typeface="Wingdings 3" pitchFamily="18" charset="2"/>
              <a:buChar char=""/>
            </a:pPr>
            <a:r>
              <a:rPr lang="en-US" sz="2200" dirty="0">
                <a:solidFill>
                  <a:srgbClr val="003399"/>
                </a:solidFill>
                <a:latin typeface="Georgia" panose="02040502050405020303" pitchFamily="18" charset="0"/>
              </a:rPr>
              <a:t>Jails/Prisons</a:t>
            </a:r>
          </a:p>
        </p:txBody>
      </p:sp>
    </p:spTree>
    <p:extLst>
      <p:ext uri="{BB962C8B-B14F-4D97-AF65-F5344CB8AC3E}">
        <p14:creationId xmlns:p14="http://schemas.microsoft.com/office/powerpoint/2010/main" val="3101544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all" dirty="0">
                <a:solidFill>
                  <a:srgbClr val="262262"/>
                </a:solidFill>
              </a:rPr>
              <a:t>Practical Steps</a:t>
            </a:r>
          </a:p>
        </p:txBody>
      </p:sp>
      <p:sp>
        <p:nvSpPr>
          <p:cNvPr id="3" name="Content Placeholder 14"/>
          <p:cNvSpPr txBox="1">
            <a:spLocks/>
          </p:cNvSpPr>
          <p:nvPr/>
        </p:nvSpPr>
        <p:spPr>
          <a:xfrm>
            <a:off x="354320" y="1676400"/>
            <a:ext cx="7646679" cy="4495800"/>
          </a:xfrm>
          <a:prstGeom prst="rect">
            <a:avLst/>
          </a:prstGeom>
        </p:spPr>
        <p:txBody>
          <a:bodyPr>
            <a:normAutofit fontScale="4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9F1F63"/>
              </a:buClr>
              <a:buFont typeface="Wingdings 3" pitchFamily="18" charset="2"/>
              <a:buChar char=""/>
            </a:pPr>
            <a:r>
              <a:rPr lang="en-US" sz="5100" dirty="0">
                <a:solidFill>
                  <a:srgbClr val="003399"/>
                </a:solidFill>
                <a:latin typeface="Georgia" panose="02040502050405020303" pitchFamily="18" charset="0"/>
              </a:rPr>
              <a:t>Something to trade/provide to the other entity</a:t>
            </a:r>
          </a:p>
          <a:p>
            <a:pPr>
              <a:buClr>
                <a:srgbClr val="9F1F63"/>
              </a:buClr>
              <a:buFont typeface="Wingdings 3" pitchFamily="18" charset="2"/>
              <a:buChar char=""/>
            </a:pPr>
            <a:r>
              <a:rPr lang="en-US" sz="5100" dirty="0">
                <a:solidFill>
                  <a:srgbClr val="003399"/>
                </a:solidFill>
                <a:latin typeface="Georgia" panose="02040502050405020303" pitchFamily="18" charset="0"/>
              </a:rPr>
              <a:t>They need help too </a:t>
            </a:r>
          </a:p>
          <a:p>
            <a:pPr>
              <a:buClr>
                <a:srgbClr val="9F1F63"/>
              </a:buClr>
              <a:buFont typeface="Wingdings 3" pitchFamily="18" charset="2"/>
              <a:buChar char=""/>
            </a:pPr>
            <a:r>
              <a:rPr lang="en-US" sz="5100" dirty="0">
                <a:solidFill>
                  <a:srgbClr val="003399"/>
                </a:solidFill>
                <a:latin typeface="Georgia" panose="02040502050405020303" pitchFamily="18" charset="0"/>
              </a:rPr>
              <a:t>Benefit to their consumers </a:t>
            </a:r>
          </a:p>
          <a:p>
            <a:pPr>
              <a:buClr>
                <a:srgbClr val="9F1F63"/>
              </a:buClr>
              <a:buFont typeface="Wingdings 3" pitchFamily="18" charset="2"/>
              <a:buChar char=""/>
            </a:pPr>
            <a:r>
              <a:rPr lang="en-US" sz="5100" dirty="0">
                <a:solidFill>
                  <a:srgbClr val="003399"/>
                </a:solidFill>
                <a:latin typeface="Georgia" panose="02040502050405020303" pitchFamily="18" charset="0"/>
              </a:rPr>
              <a:t>Template for agreement – know what you want and what funding sources need you to document</a:t>
            </a:r>
          </a:p>
          <a:p>
            <a:pPr>
              <a:buClr>
                <a:srgbClr val="9F1F63"/>
              </a:buClr>
              <a:buFont typeface="Wingdings 3" pitchFamily="18" charset="2"/>
              <a:buChar char=""/>
            </a:pPr>
            <a:r>
              <a:rPr lang="en-US" sz="5100" dirty="0">
                <a:solidFill>
                  <a:srgbClr val="003399"/>
                </a:solidFill>
                <a:latin typeface="Georgia" panose="02040502050405020303" pitchFamily="18" charset="0"/>
              </a:rPr>
              <a:t>Set up a DocuSign or some other automated way to easily get signatures</a:t>
            </a:r>
          </a:p>
          <a:p>
            <a:pPr>
              <a:buClr>
                <a:srgbClr val="9F1F63"/>
              </a:buClr>
              <a:buFont typeface="Wingdings 3" pitchFamily="18" charset="2"/>
              <a:buChar char=""/>
            </a:pPr>
            <a:r>
              <a:rPr lang="en-US" sz="5100" dirty="0">
                <a:solidFill>
                  <a:srgbClr val="003399"/>
                </a:solidFill>
                <a:latin typeface="Georgia" panose="02040502050405020303" pitchFamily="18" charset="0"/>
              </a:rPr>
              <a:t>Keep them current annually</a:t>
            </a:r>
          </a:p>
          <a:p>
            <a:pPr>
              <a:buClr>
                <a:srgbClr val="9F1F63"/>
              </a:buClr>
              <a:buFont typeface="Wingdings 3" pitchFamily="18" charset="2"/>
              <a:buChar char=""/>
            </a:pPr>
            <a:r>
              <a:rPr lang="en-US" sz="5100" dirty="0">
                <a:solidFill>
                  <a:srgbClr val="003399"/>
                </a:solidFill>
                <a:latin typeface="Georgia" panose="02040502050405020303" pitchFamily="18" charset="0"/>
              </a:rPr>
              <a:t>Maintain the relationships not just the paper</a:t>
            </a:r>
          </a:p>
          <a:p>
            <a:pPr>
              <a:buClr>
                <a:srgbClr val="9F1F63"/>
              </a:buClr>
              <a:buFont typeface="Wingdings 3" pitchFamily="18" charset="2"/>
              <a:buChar char=""/>
            </a:pPr>
            <a:r>
              <a:rPr lang="en-US" sz="5100" dirty="0">
                <a:solidFill>
                  <a:srgbClr val="003399"/>
                </a:solidFill>
                <a:latin typeface="Georgia" panose="02040502050405020303" pitchFamily="18" charset="0"/>
              </a:rPr>
              <a:t>Communicate your agreements to direct service staff</a:t>
            </a:r>
          </a:p>
          <a:p>
            <a:pPr>
              <a:buClr>
                <a:srgbClr val="9F1F63"/>
              </a:buClr>
              <a:buFont typeface="Wingdings 3" pitchFamily="18" charset="2"/>
              <a:buChar char=""/>
            </a:pPr>
            <a:r>
              <a:rPr lang="en-US" sz="5100" dirty="0">
                <a:solidFill>
                  <a:srgbClr val="003399"/>
                </a:solidFill>
                <a:latin typeface="Georgia" panose="02040502050405020303" pitchFamily="18" charset="0"/>
              </a:rPr>
              <a:t>Ask direct service staff what collaborations they or their consumers need</a:t>
            </a:r>
          </a:p>
          <a:p>
            <a:pPr marL="0" indent="0">
              <a:buClr>
                <a:srgbClr val="9F1F63"/>
              </a:buClr>
              <a:buFont typeface="Symbol" pitchFamily="18" charset="2"/>
              <a:buNone/>
              <a:tabLst>
                <a:tab pos="287338" algn="l"/>
              </a:tabLst>
            </a:pPr>
            <a:r>
              <a:rPr lang="en-US" sz="2200" dirty="0">
                <a:solidFill>
                  <a:srgbClr val="003399"/>
                </a:solidFill>
                <a:latin typeface="Georgia" panose="02040502050405020303" pitchFamily="18" charset="0"/>
              </a:rPr>
              <a:t>	</a:t>
            </a:r>
            <a:endParaRPr lang="en-US" sz="1800" dirty="0">
              <a:solidFill>
                <a:srgbClr val="003399"/>
              </a:solidFill>
              <a:latin typeface="Georgia" panose="02040502050405020303" pitchFamily="18" charset="0"/>
            </a:endParaRPr>
          </a:p>
        </p:txBody>
      </p:sp>
    </p:spTree>
    <p:extLst>
      <p:ext uri="{BB962C8B-B14F-4D97-AF65-F5344CB8AC3E}">
        <p14:creationId xmlns:p14="http://schemas.microsoft.com/office/powerpoint/2010/main" val="1043685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all" dirty="0">
                <a:solidFill>
                  <a:srgbClr val="262262"/>
                </a:solidFill>
              </a:rPr>
              <a:t>Lessons Learned</a:t>
            </a:r>
          </a:p>
        </p:txBody>
      </p:sp>
      <p:sp>
        <p:nvSpPr>
          <p:cNvPr id="3" name="Content Placeholder 14"/>
          <p:cNvSpPr txBox="1">
            <a:spLocks/>
          </p:cNvSpPr>
          <p:nvPr/>
        </p:nvSpPr>
        <p:spPr>
          <a:xfrm>
            <a:off x="354320" y="1676400"/>
            <a:ext cx="7646679" cy="5029200"/>
          </a:xfrm>
          <a:prstGeom prst="rect">
            <a:avLst/>
          </a:prstGeom>
        </p:spPr>
        <p:txBody>
          <a:bodyPr>
            <a:normAutofit fontScale="2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9F1F63"/>
              </a:buClr>
              <a:buFont typeface="Wingdings 3" pitchFamily="18" charset="2"/>
              <a:buChar char=""/>
            </a:pPr>
            <a:r>
              <a:rPr lang="en-US" sz="8000" dirty="0">
                <a:solidFill>
                  <a:srgbClr val="003399"/>
                </a:solidFill>
                <a:latin typeface="Georgia" panose="02040502050405020303" pitchFamily="18" charset="0"/>
              </a:rPr>
              <a:t>Jump on staff changes so the relationship stays in place</a:t>
            </a:r>
          </a:p>
          <a:p>
            <a:pPr>
              <a:buClr>
                <a:srgbClr val="9F1F63"/>
              </a:buClr>
              <a:buFont typeface="Wingdings 3" pitchFamily="18" charset="2"/>
              <a:buChar char=""/>
            </a:pPr>
            <a:r>
              <a:rPr lang="en-US" sz="8000" dirty="0">
                <a:solidFill>
                  <a:srgbClr val="003399"/>
                </a:solidFill>
                <a:latin typeface="Georgia" panose="02040502050405020303" pitchFamily="18" charset="0"/>
              </a:rPr>
              <a:t>These relationship take care and feeding at all levels</a:t>
            </a:r>
          </a:p>
          <a:p>
            <a:pPr>
              <a:buClr>
                <a:srgbClr val="9F1F63"/>
              </a:buClr>
              <a:buFont typeface="Wingdings 3" pitchFamily="18" charset="2"/>
              <a:buChar char=""/>
            </a:pPr>
            <a:r>
              <a:rPr lang="en-US" sz="8000" dirty="0">
                <a:solidFill>
                  <a:srgbClr val="003399"/>
                </a:solidFill>
                <a:latin typeface="Georgia" panose="02040502050405020303" pitchFamily="18" charset="0"/>
              </a:rPr>
              <a:t>Get it in writing</a:t>
            </a:r>
          </a:p>
          <a:p>
            <a:pPr>
              <a:buClr>
                <a:srgbClr val="9F1F63"/>
              </a:buClr>
              <a:buFont typeface="Wingdings 3" pitchFamily="18" charset="2"/>
              <a:buChar char=""/>
            </a:pPr>
            <a:r>
              <a:rPr lang="en-US" sz="8000" dirty="0">
                <a:solidFill>
                  <a:srgbClr val="003399"/>
                </a:solidFill>
                <a:latin typeface="Georgia" panose="02040502050405020303" pitchFamily="18" charset="0"/>
              </a:rPr>
              <a:t>Have a point person that manages the agreements</a:t>
            </a:r>
          </a:p>
          <a:p>
            <a:pPr>
              <a:buClr>
                <a:srgbClr val="9F1F63"/>
              </a:buClr>
              <a:buFont typeface="Wingdings 3" pitchFamily="18" charset="2"/>
              <a:buChar char=""/>
            </a:pPr>
            <a:r>
              <a:rPr lang="en-US" sz="8000" dirty="0">
                <a:solidFill>
                  <a:srgbClr val="003399"/>
                </a:solidFill>
                <a:latin typeface="Georgia" panose="02040502050405020303" pitchFamily="18" charset="0"/>
              </a:rPr>
              <a:t>Be careful of entities that only want an agreement for a grant proposal and are just trying to increase their credibility on the subject area by piggy-backing on your reputation</a:t>
            </a:r>
          </a:p>
          <a:p>
            <a:pPr>
              <a:buClr>
                <a:srgbClr val="9F1F63"/>
              </a:buClr>
              <a:buFont typeface="Wingdings 3" pitchFamily="18" charset="2"/>
              <a:buChar char=""/>
            </a:pPr>
            <a:r>
              <a:rPr lang="en-US" sz="8000" dirty="0">
                <a:solidFill>
                  <a:srgbClr val="003399"/>
                </a:solidFill>
                <a:latin typeface="Georgia" panose="02040502050405020303" pitchFamily="18" charset="0"/>
              </a:rPr>
              <a:t>Watch their marketing to ensure they are not using your logo or name inappropriately – set up a Google alert, review their website</a:t>
            </a:r>
          </a:p>
          <a:p>
            <a:pPr>
              <a:buClr>
                <a:srgbClr val="9F1F63"/>
              </a:buClr>
              <a:buFont typeface="Wingdings 3" pitchFamily="18" charset="2"/>
              <a:buChar char=""/>
            </a:pPr>
            <a:r>
              <a:rPr lang="en-US" sz="8000" dirty="0">
                <a:solidFill>
                  <a:srgbClr val="003399"/>
                </a:solidFill>
                <a:latin typeface="Georgia" panose="02040502050405020303" pitchFamily="18" charset="0"/>
              </a:rPr>
              <a:t>If you are subcontracting – include all contract requirements,  reporting and deadlines from your original contract</a:t>
            </a:r>
          </a:p>
          <a:p>
            <a:pPr>
              <a:buClr>
                <a:srgbClr val="9F1F63"/>
              </a:buClr>
              <a:buFont typeface="Wingdings 3" pitchFamily="18" charset="2"/>
              <a:buChar char=""/>
            </a:pPr>
            <a:r>
              <a:rPr lang="en-US" sz="8000" dirty="0">
                <a:solidFill>
                  <a:srgbClr val="003399"/>
                </a:solidFill>
                <a:latin typeface="Georgia" panose="02040502050405020303" pitchFamily="18" charset="0"/>
              </a:rPr>
              <a:t>Set up a regular meeting with relevant staff at both agencies to negotiate work flows, requirements, communication paths, </a:t>
            </a:r>
            <a:r>
              <a:rPr lang="en-US" sz="8000" dirty="0" err="1">
                <a:solidFill>
                  <a:srgbClr val="003399"/>
                </a:solidFill>
                <a:latin typeface="Georgia" panose="02040502050405020303" pitchFamily="18" charset="0"/>
              </a:rPr>
              <a:t>etc</a:t>
            </a:r>
            <a:r>
              <a:rPr lang="en-US" sz="2200" dirty="0">
                <a:solidFill>
                  <a:srgbClr val="003399"/>
                </a:solidFill>
                <a:latin typeface="Georgia" panose="02040502050405020303" pitchFamily="18" charset="0"/>
              </a:rPr>
              <a:t>	</a:t>
            </a:r>
            <a:endParaRPr lang="en-US" sz="1800" dirty="0">
              <a:solidFill>
                <a:srgbClr val="003399"/>
              </a:solidFill>
              <a:latin typeface="Georgia" panose="02040502050405020303" pitchFamily="18" charset="0"/>
            </a:endParaRPr>
          </a:p>
        </p:txBody>
      </p:sp>
    </p:spTree>
    <p:extLst>
      <p:ext uri="{BB962C8B-B14F-4D97-AF65-F5344CB8AC3E}">
        <p14:creationId xmlns:p14="http://schemas.microsoft.com/office/powerpoint/2010/main" val="225927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287EB-CD29-4247-ACB1-6D9A1F3D5E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91284" y="4131643"/>
            <a:ext cx="5361432" cy="1868909"/>
          </a:xfrm>
          <a:prstGeom prst="rect">
            <a:avLst/>
          </a:prstGeom>
        </p:spPr>
      </p:pic>
      <p:sp>
        <p:nvSpPr>
          <p:cNvPr id="2" name="Title 1">
            <a:extLst>
              <a:ext uri="{FF2B5EF4-FFF2-40B4-BE49-F238E27FC236}">
                <a16:creationId xmlns:a16="http://schemas.microsoft.com/office/drawing/2014/main" id="{D7D32CC3-8277-4D63-A460-10F419AFB8CC}"/>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E11365E2-BA15-49F9-A2FF-872EE1C1623E}"/>
              </a:ext>
            </a:extLst>
          </p:cNvPr>
          <p:cNvSpPr>
            <a:spLocks noGrp="1"/>
          </p:cNvSpPr>
          <p:nvPr>
            <p:ph idx="1"/>
          </p:nvPr>
        </p:nvSpPr>
        <p:spPr/>
        <p:txBody>
          <a:bodyPr/>
          <a:lstStyle/>
          <a:p>
            <a:r>
              <a:rPr lang="en-US" dirty="0"/>
              <a:t>Understand foundations of partnership best practices</a:t>
            </a:r>
          </a:p>
          <a:p>
            <a:r>
              <a:rPr lang="en-US" dirty="0"/>
              <a:t>Analyze opportunities for organizational partnership</a:t>
            </a:r>
          </a:p>
          <a:p>
            <a:r>
              <a:rPr lang="en-US" dirty="0"/>
              <a:t>Evaluate risk and benefit of partnering</a:t>
            </a:r>
          </a:p>
          <a:p>
            <a:r>
              <a:rPr lang="en-US" dirty="0"/>
              <a:t>Advise your CBO/ASO on innovative and sustainable partnership options</a:t>
            </a:r>
          </a:p>
          <a:p>
            <a:endParaRPr lang="en-US" dirty="0"/>
          </a:p>
          <a:p>
            <a:endParaRPr lang="en-US" dirty="0"/>
          </a:p>
        </p:txBody>
      </p:sp>
      <p:sp>
        <p:nvSpPr>
          <p:cNvPr id="4" name="Slide Number Placeholder 3">
            <a:extLst>
              <a:ext uri="{FF2B5EF4-FFF2-40B4-BE49-F238E27FC236}">
                <a16:creationId xmlns:a16="http://schemas.microsoft.com/office/drawing/2014/main" id="{B49532D4-04E2-4DD4-89C2-E1B37295839C}"/>
              </a:ext>
            </a:extLst>
          </p:cNvPr>
          <p:cNvSpPr>
            <a:spLocks noGrp="1"/>
          </p:cNvSpPr>
          <p:nvPr>
            <p:ph type="sldNum" sz="quarter" idx="10"/>
          </p:nvPr>
        </p:nvSpPr>
        <p:spPr/>
        <p:txBody>
          <a:bodyPr/>
          <a:lstStyle/>
          <a:p>
            <a:fld id="{1F61F4AC-59B8-420E-8040-3EDD647604A8}" type="slidenum">
              <a:rPr lang="en-US" smtClean="0"/>
              <a:pPr/>
              <a:t>6</a:t>
            </a:fld>
            <a:endParaRPr lang="en-US" dirty="0"/>
          </a:p>
        </p:txBody>
      </p:sp>
    </p:spTree>
    <p:extLst>
      <p:ext uri="{BB962C8B-B14F-4D97-AF65-F5344CB8AC3E}">
        <p14:creationId xmlns:p14="http://schemas.microsoft.com/office/powerpoint/2010/main" val="953823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69692" y="1676400"/>
            <a:ext cx="3995055" cy="1143000"/>
          </a:xfrm>
          <a:prstGeom prst="rect">
            <a:avLst/>
          </a:prstGeom>
        </p:spPr>
        <p:txBody>
          <a:bodyPr/>
          <a:lstStyle/>
          <a:p>
            <a:r>
              <a:rPr lang="en-US" dirty="0"/>
              <a:t>Thank You!</a:t>
            </a:r>
          </a:p>
        </p:txBody>
      </p:sp>
      <p:sp>
        <p:nvSpPr>
          <p:cNvPr id="6" name="Subtitle 5"/>
          <p:cNvSpPr>
            <a:spLocks noGrp="1"/>
          </p:cNvSpPr>
          <p:nvPr>
            <p:ph type="subTitle" idx="4294967295"/>
          </p:nvPr>
        </p:nvSpPr>
        <p:spPr>
          <a:xfrm>
            <a:off x="4526701" y="3352800"/>
            <a:ext cx="4502999" cy="1752600"/>
          </a:xfrm>
          <a:prstGeom prst="rect">
            <a:avLst/>
          </a:prstGeom>
        </p:spPr>
        <p:txBody>
          <a:bodyPr>
            <a:normAutofit fontScale="70000" lnSpcReduction="20000"/>
          </a:bodyPr>
          <a:lstStyle/>
          <a:p>
            <a:r>
              <a:rPr lang="en-US" dirty="0">
                <a:latin typeface="Georgia" panose="02040502050405020303" pitchFamily="18" charset="0"/>
              </a:rPr>
              <a:t>Dr. Ann Robison</a:t>
            </a:r>
          </a:p>
          <a:p>
            <a:r>
              <a:rPr lang="en-US" dirty="0">
                <a:latin typeface="Georgia" panose="02040502050405020303" pitchFamily="18" charset="0"/>
              </a:rPr>
              <a:t>Executive Director </a:t>
            </a:r>
          </a:p>
          <a:p>
            <a:r>
              <a:rPr lang="en-US" dirty="0">
                <a:latin typeface="Georgia" panose="02040502050405020303" pitchFamily="18" charset="0"/>
              </a:rPr>
              <a:t>The Montrose Center</a:t>
            </a:r>
          </a:p>
          <a:p>
            <a:r>
              <a:rPr lang="en-US" sz="3100" dirty="0">
                <a:latin typeface="Georgia" panose="02040502050405020303" pitchFamily="18" charset="0"/>
              </a:rPr>
              <a:t>ARobison@montrosecenter.org </a:t>
            </a:r>
          </a:p>
        </p:txBody>
      </p:sp>
      <p:cxnSp>
        <p:nvCxnSpPr>
          <p:cNvPr id="8" name="Straight Connector 7"/>
          <p:cNvCxnSpPr/>
          <p:nvPr/>
        </p:nvCxnSpPr>
        <p:spPr>
          <a:xfrm>
            <a:off x="4330758" y="3429000"/>
            <a:ext cx="0" cy="1676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4F19264-8792-465D-993E-01E728426144}"/>
              </a:ext>
            </a:extLst>
          </p:cNvPr>
          <p:cNvPicPr>
            <a:picLocks noChangeAspect="1"/>
          </p:cNvPicPr>
          <p:nvPr/>
        </p:nvPicPr>
        <p:blipFill>
          <a:blip r:embed="rId2"/>
          <a:stretch>
            <a:fillRect/>
          </a:stretch>
        </p:blipFill>
        <p:spPr>
          <a:xfrm>
            <a:off x="232967" y="3429000"/>
            <a:ext cx="3901849" cy="1221552"/>
          </a:xfrm>
          <a:prstGeom prst="rect">
            <a:avLst/>
          </a:prstGeom>
        </p:spPr>
      </p:pic>
    </p:spTree>
    <p:extLst>
      <p:ext uri="{BB962C8B-B14F-4D97-AF65-F5344CB8AC3E}">
        <p14:creationId xmlns:p14="http://schemas.microsoft.com/office/powerpoint/2010/main" val="3592429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C8E4-0264-43B0-BF79-522B46A4B242}"/>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9FBF34A0-929A-4925-B366-14AEE9BBA646}"/>
              </a:ext>
            </a:extLst>
          </p:cNvPr>
          <p:cNvSpPr>
            <a:spLocks noGrp="1"/>
          </p:cNvSpPr>
          <p:nvPr>
            <p:ph sz="half" idx="2"/>
          </p:nvPr>
        </p:nvSpPr>
        <p:spPr/>
        <p:txBody>
          <a:bodyPr/>
          <a:lstStyle/>
          <a:p>
            <a:r>
              <a:rPr lang="en-US" dirty="0"/>
              <a:t>Careful planning</a:t>
            </a:r>
          </a:p>
          <a:p>
            <a:r>
              <a:rPr lang="en-US" dirty="0"/>
              <a:t>Strategic thinking</a:t>
            </a:r>
          </a:p>
          <a:p>
            <a:r>
              <a:rPr lang="en-US" dirty="0"/>
              <a:t>Utilize developed tools</a:t>
            </a:r>
          </a:p>
          <a:p>
            <a:r>
              <a:rPr lang="en-US" dirty="0"/>
              <a:t>Staff buy-in</a:t>
            </a:r>
          </a:p>
          <a:p>
            <a:r>
              <a:rPr lang="en-US" dirty="0"/>
              <a:t>Partnering is a process</a:t>
            </a:r>
          </a:p>
          <a:p>
            <a:endParaRPr lang="en-US" dirty="0"/>
          </a:p>
        </p:txBody>
      </p:sp>
      <p:sp>
        <p:nvSpPr>
          <p:cNvPr id="4" name="Content Placeholder 3">
            <a:extLst>
              <a:ext uri="{FF2B5EF4-FFF2-40B4-BE49-F238E27FC236}">
                <a16:creationId xmlns:a16="http://schemas.microsoft.com/office/drawing/2014/main" id="{0D81B322-0CA0-46D1-A3B2-D5BCD506727F}"/>
              </a:ext>
            </a:extLst>
          </p:cNvPr>
          <p:cNvSpPr>
            <a:spLocks noGrp="1"/>
          </p:cNvSpPr>
          <p:nvPr>
            <p:ph sz="quarter" idx="4"/>
          </p:nvPr>
        </p:nvSpPr>
        <p:spPr/>
        <p:txBody>
          <a:bodyPr/>
          <a:lstStyle/>
          <a:p>
            <a:r>
              <a:rPr lang="en-US" dirty="0"/>
              <a:t>Different types of partnership</a:t>
            </a:r>
          </a:p>
          <a:p>
            <a:r>
              <a:rPr lang="en-US" dirty="0"/>
              <a:t>Community work can equal community partners</a:t>
            </a:r>
          </a:p>
          <a:p>
            <a:r>
              <a:rPr lang="en-US" dirty="0"/>
              <a:t>Be aware of risks</a:t>
            </a:r>
          </a:p>
        </p:txBody>
      </p:sp>
      <p:sp>
        <p:nvSpPr>
          <p:cNvPr id="5" name="Slide Number Placeholder 4">
            <a:extLst>
              <a:ext uri="{FF2B5EF4-FFF2-40B4-BE49-F238E27FC236}">
                <a16:creationId xmlns:a16="http://schemas.microsoft.com/office/drawing/2014/main" id="{28419984-2700-4FD8-ADC3-58AE1EE67D22}"/>
              </a:ext>
            </a:extLst>
          </p:cNvPr>
          <p:cNvSpPr>
            <a:spLocks noGrp="1"/>
          </p:cNvSpPr>
          <p:nvPr>
            <p:ph type="sldNum" sz="quarter" idx="11"/>
          </p:nvPr>
        </p:nvSpPr>
        <p:spPr/>
        <p:txBody>
          <a:bodyPr/>
          <a:lstStyle/>
          <a:p>
            <a:fld id="{1F61F4AC-59B8-420E-8040-3EDD647604A8}" type="slidenum">
              <a:rPr lang="en-US" smtClean="0"/>
              <a:pPr/>
              <a:t>61</a:t>
            </a:fld>
            <a:endParaRPr lang="en-US" dirty="0"/>
          </a:p>
        </p:txBody>
      </p:sp>
    </p:spTree>
    <p:extLst>
      <p:ext uri="{BB962C8B-B14F-4D97-AF65-F5344CB8AC3E}">
        <p14:creationId xmlns:p14="http://schemas.microsoft.com/office/powerpoint/2010/main" val="139845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842F-8ECB-439A-ADD3-BFCF133CAD72}"/>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411173C0-C699-4A53-86EB-43FCC9DE5C67}"/>
              </a:ext>
            </a:extLst>
          </p:cNvPr>
          <p:cNvSpPr>
            <a:spLocks noGrp="1"/>
          </p:cNvSpPr>
          <p:nvPr>
            <p:ph idx="1"/>
          </p:nvPr>
        </p:nvSpPr>
        <p:spPr/>
        <p:txBody>
          <a:bodyPr>
            <a:normAutofit/>
          </a:bodyPr>
          <a:lstStyle/>
          <a:p>
            <a:pPr marL="0" indent="0">
              <a:buNone/>
            </a:pPr>
            <a:r>
              <a:rPr lang="en-US" dirty="0"/>
              <a:t>Take </a:t>
            </a:r>
            <a:r>
              <a:rPr lang="en-US"/>
              <a:t>30 seconds </a:t>
            </a:r>
            <a:r>
              <a:rPr lang="en-US" dirty="0"/>
              <a:t>and write down a partnership idea you have:</a:t>
            </a:r>
          </a:p>
          <a:p>
            <a:pPr>
              <a:buFontTx/>
              <a:buChar char="-"/>
            </a:pPr>
            <a:r>
              <a:rPr lang="en-US" dirty="0"/>
              <a:t>A potential organization</a:t>
            </a:r>
          </a:p>
          <a:p>
            <a:pPr>
              <a:buFontTx/>
              <a:buChar char="-"/>
            </a:pPr>
            <a:r>
              <a:rPr lang="en-US" dirty="0"/>
              <a:t>A service </a:t>
            </a:r>
          </a:p>
          <a:p>
            <a:pPr>
              <a:buFontTx/>
              <a:buChar char="-"/>
            </a:pPr>
            <a:r>
              <a:rPr lang="en-US" dirty="0"/>
              <a:t>An outcome you want to impact</a:t>
            </a:r>
          </a:p>
          <a:p>
            <a:pPr>
              <a:buFontTx/>
              <a:buChar char="-"/>
            </a:pPr>
            <a:endParaRPr lang="en-US" dirty="0"/>
          </a:p>
          <a:p>
            <a:pPr marL="0" indent="0">
              <a:buNone/>
            </a:pPr>
            <a:r>
              <a:rPr lang="en-US" dirty="0"/>
              <a:t>Think of a co-worker who wasn’t on today’s webinar and commit to telling them your idea! </a:t>
            </a:r>
          </a:p>
          <a:p>
            <a:pPr marL="0" indent="0">
              <a:buNone/>
            </a:pPr>
            <a:endParaRPr lang="en-US" dirty="0"/>
          </a:p>
        </p:txBody>
      </p:sp>
      <p:sp>
        <p:nvSpPr>
          <p:cNvPr id="4" name="Slide Number Placeholder 3">
            <a:extLst>
              <a:ext uri="{FF2B5EF4-FFF2-40B4-BE49-F238E27FC236}">
                <a16:creationId xmlns:a16="http://schemas.microsoft.com/office/drawing/2014/main" id="{B69888CA-2892-4F57-A817-4FA22DE0B686}"/>
              </a:ext>
            </a:extLst>
          </p:cNvPr>
          <p:cNvSpPr>
            <a:spLocks noGrp="1"/>
          </p:cNvSpPr>
          <p:nvPr>
            <p:ph type="sldNum" sz="quarter" idx="10"/>
          </p:nvPr>
        </p:nvSpPr>
        <p:spPr/>
        <p:txBody>
          <a:bodyPr/>
          <a:lstStyle/>
          <a:p>
            <a:fld id="{1F61F4AC-59B8-420E-8040-3EDD647604A8}" type="slidenum">
              <a:rPr lang="en-US" smtClean="0"/>
              <a:pPr/>
              <a:t>62</a:t>
            </a:fld>
            <a:endParaRPr lang="en-US" dirty="0"/>
          </a:p>
        </p:txBody>
      </p:sp>
    </p:spTree>
    <p:extLst>
      <p:ext uri="{BB962C8B-B14F-4D97-AF65-F5344CB8AC3E}">
        <p14:creationId xmlns:p14="http://schemas.microsoft.com/office/powerpoint/2010/main" val="2373054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A0CCB2-6064-4A99-B29D-33FA5E81BC85}"/>
              </a:ext>
            </a:extLst>
          </p:cNvPr>
          <p:cNvSpPr>
            <a:spLocks noGrp="1"/>
          </p:cNvSpPr>
          <p:nvPr>
            <p:ph type="sldNum" sz="quarter" idx="12"/>
          </p:nvPr>
        </p:nvSpPr>
        <p:spPr/>
        <p:txBody>
          <a:bodyPr/>
          <a:lstStyle/>
          <a:p>
            <a:fld id="{1F61F4AC-59B8-420E-8040-3EDD647604A8}" type="slidenum">
              <a:rPr lang="en-US" smtClean="0"/>
              <a:pPr/>
              <a:t>63</a:t>
            </a:fld>
            <a:endParaRPr lang="en-US" dirty="0"/>
          </a:p>
        </p:txBody>
      </p:sp>
    </p:spTree>
    <p:extLst>
      <p:ext uri="{BB962C8B-B14F-4D97-AF65-F5344CB8AC3E}">
        <p14:creationId xmlns:p14="http://schemas.microsoft.com/office/powerpoint/2010/main" val="2921824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normAutofit fontScale="70000" lnSpcReduction="20000"/>
          </a:bodyPr>
          <a:lstStyle/>
          <a:p>
            <a:pPr algn="ctr"/>
            <a:r>
              <a:rPr lang="en-US" dirty="0"/>
              <a:t>PCDC’s Sustainable Strategies Contact Information</a:t>
            </a:r>
          </a:p>
        </p:txBody>
      </p:sp>
      <p:sp>
        <p:nvSpPr>
          <p:cNvPr id="16" name="Text Placeholder 15"/>
          <p:cNvSpPr>
            <a:spLocks noGrp="1"/>
          </p:cNvSpPr>
          <p:nvPr>
            <p:ph type="body" sz="quarter" idx="33"/>
          </p:nvPr>
        </p:nvSpPr>
        <p:spPr>
          <a:xfrm>
            <a:off x="3295077" y="2021084"/>
            <a:ext cx="2486537" cy="262257"/>
          </a:xfrm>
        </p:spPr>
        <p:txBody>
          <a:bodyPr/>
          <a:lstStyle/>
          <a:p>
            <a:r>
              <a:rPr lang="en-US" sz="2400" dirty="0">
                <a:latin typeface="Georgia" panose="02040502050405020303" pitchFamily="18" charset="0"/>
                <a:hlinkClick r:id="rId3">
                  <a:extLst>
                    <a:ext uri="{A12FA001-AC4F-418D-AE19-62706E023703}">
                      <ahyp:hlinkClr xmlns:ahyp="http://schemas.microsoft.com/office/drawing/2018/hyperlinkcolor" val="tx"/>
                    </a:ext>
                  </a:extLst>
                </a:hlinkClick>
              </a:rPr>
              <a:t>hrsa@pcdc.org</a:t>
            </a:r>
            <a:endParaRPr lang="en-US" sz="2400" dirty="0">
              <a:latin typeface="Georgia" panose="02040502050405020303" pitchFamily="18" charset="0"/>
            </a:endParaRPr>
          </a:p>
          <a:p>
            <a:r>
              <a:rPr lang="en-US" sz="2400" dirty="0">
                <a:latin typeface="Georgia" panose="02040502050405020303" pitchFamily="18" charset="0"/>
              </a:rPr>
              <a:t>212-437-3960</a:t>
            </a:r>
          </a:p>
          <a:p>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1F61F4AC-59B8-420E-8040-3EDD647604A8}" type="slidenum">
              <a:rPr lang="en-US" smtClean="0"/>
              <a:pPr/>
              <a:t>64</a:t>
            </a:fld>
            <a:endParaRPr lang="en-US" dirty="0"/>
          </a:p>
        </p:txBody>
      </p:sp>
      <p:sp>
        <p:nvSpPr>
          <p:cNvPr id="2" name="TextBox 1">
            <a:extLst>
              <a:ext uri="{FF2B5EF4-FFF2-40B4-BE49-F238E27FC236}">
                <a16:creationId xmlns:a16="http://schemas.microsoft.com/office/drawing/2014/main" id="{ED8C4E6C-D828-4863-B709-C2A2BCBD13FB}"/>
              </a:ext>
            </a:extLst>
          </p:cNvPr>
          <p:cNvSpPr txBox="1"/>
          <p:nvPr/>
        </p:nvSpPr>
        <p:spPr>
          <a:xfrm>
            <a:off x="1068197" y="3429000"/>
            <a:ext cx="7007606" cy="1107996"/>
          </a:xfrm>
          <a:prstGeom prst="rect">
            <a:avLst/>
          </a:prstGeom>
          <a:noFill/>
        </p:spPr>
        <p:txBody>
          <a:bodyPr wrap="square" rtlCol="0">
            <a:spAutoFit/>
          </a:bodyPr>
          <a:lstStyle/>
          <a:p>
            <a:pPr algn="ctr"/>
            <a:r>
              <a:rPr lang="en-US" sz="2200" b="1" dirty="0">
                <a:solidFill>
                  <a:srgbClr val="002B49"/>
                </a:solidFill>
                <a:latin typeface="Georgia" panose="02040502050405020303" pitchFamily="18" charset="0"/>
                <a:ea typeface="Verdana" panose="020B0604030504040204" pitchFamily="34" charset="0"/>
                <a:cs typeface="Verdana" panose="020B0604030504040204" pitchFamily="34" charset="0"/>
              </a:rPr>
              <a:t>Sustainable Strategies TargetHIV Link:</a:t>
            </a:r>
            <a:br>
              <a:rPr lang="en-US" sz="2200" b="1" dirty="0">
                <a:solidFill>
                  <a:srgbClr val="002B49"/>
                </a:solidFill>
                <a:latin typeface="Georgia" panose="02040502050405020303" pitchFamily="18" charset="0"/>
                <a:ea typeface="Verdana" panose="020B0604030504040204" pitchFamily="34" charset="0"/>
                <a:cs typeface="Verdana" panose="020B0604030504040204" pitchFamily="34" charset="0"/>
              </a:rPr>
            </a:br>
            <a:r>
              <a:rPr lang="en-US" sz="2200" b="1" dirty="0">
                <a:solidFill>
                  <a:srgbClr val="002B49"/>
                </a:solidFill>
                <a:latin typeface="Georgia" panose="02040502050405020303" pitchFamily="18"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https://targethiv.org/ta-org/sustainable-strategies-rwhap-community-organizations</a:t>
            </a:r>
            <a:r>
              <a:rPr lang="en-US" sz="2200" b="1" dirty="0">
                <a:solidFill>
                  <a:srgbClr val="002B49"/>
                </a:solidFill>
                <a:latin typeface="Georgia" panose="02040502050405020303" pitchFamily="18" charset="0"/>
                <a:ea typeface="Verdana" panose="020B0604030504040204" pitchFamily="34" charset="0"/>
                <a:cs typeface="Verdana" panose="020B0604030504040204" pitchFamily="34" charset="0"/>
              </a:rPr>
              <a:t> </a:t>
            </a:r>
            <a:endParaRPr lang="en-US" dirty="0">
              <a:latin typeface="Georgia" panose="02040502050405020303" pitchFamily="18" charset="0"/>
            </a:endParaRPr>
          </a:p>
        </p:txBody>
      </p:sp>
    </p:spTree>
    <p:extLst>
      <p:ext uri="{BB962C8B-B14F-4D97-AF65-F5344CB8AC3E}">
        <p14:creationId xmlns:p14="http://schemas.microsoft.com/office/powerpoint/2010/main" val="2199368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0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6B4D-503C-4BCC-B64C-BBE696BBF670}"/>
              </a:ext>
            </a:extLst>
          </p:cNvPr>
          <p:cNvSpPr>
            <a:spLocks noGrp="1"/>
          </p:cNvSpPr>
          <p:nvPr>
            <p:ph type="title"/>
          </p:nvPr>
        </p:nvSpPr>
        <p:spPr>
          <a:xfrm>
            <a:off x="457199" y="274638"/>
            <a:ext cx="8539843" cy="1143000"/>
          </a:xfrm>
        </p:spPr>
        <p:txBody>
          <a:bodyPr>
            <a:normAutofit fontScale="90000"/>
          </a:bodyPr>
          <a:lstStyle/>
          <a:p>
            <a:r>
              <a:rPr lang="en-US" dirty="0"/>
              <a:t>Momentum for Sustainability </a:t>
            </a:r>
          </a:p>
        </p:txBody>
      </p:sp>
      <p:sp>
        <p:nvSpPr>
          <p:cNvPr id="4" name="Slide Number Placeholder 3">
            <a:extLst>
              <a:ext uri="{FF2B5EF4-FFF2-40B4-BE49-F238E27FC236}">
                <a16:creationId xmlns:a16="http://schemas.microsoft.com/office/drawing/2014/main" id="{9B152EC9-17F3-473F-B0F8-62116C12E674}"/>
              </a:ext>
            </a:extLst>
          </p:cNvPr>
          <p:cNvSpPr>
            <a:spLocks noGrp="1"/>
          </p:cNvSpPr>
          <p:nvPr>
            <p:ph type="sldNum" sz="quarter" idx="10"/>
          </p:nvPr>
        </p:nvSpPr>
        <p:spPr/>
        <p:txBody>
          <a:bodyPr/>
          <a:lstStyle/>
          <a:p>
            <a:fld id="{1F61F4AC-59B8-420E-8040-3EDD647604A8}" type="slidenum">
              <a:rPr lang="en-US" smtClean="0"/>
              <a:pPr/>
              <a:t>7</a:t>
            </a:fld>
            <a:endParaRPr lang="en-US" dirty="0"/>
          </a:p>
        </p:txBody>
      </p:sp>
      <p:graphicFrame>
        <p:nvGraphicFramePr>
          <p:cNvPr id="9" name="Content Placeholder 4">
            <a:extLst>
              <a:ext uri="{FF2B5EF4-FFF2-40B4-BE49-F238E27FC236}">
                <a16:creationId xmlns:a16="http://schemas.microsoft.com/office/drawing/2014/main" id="{5964F488-EA3C-49C0-A896-6B111EF796DF}"/>
              </a:ext>
            </a:extLst>
          </p:cNvPr>
          <p:cNvGraphicFramePr>
            <a:graphicFrameLocks noGrp="1"/>
          </p:cNvGraphicFramePr>
          <p:nvPr>
            <p:ph idx="1"/>
            <p:extLst>
              <p:ext uri="{D42A27DB-BD31-4B8C-83A1-F6EECF244321}">
                <p14:modId xmlns:p14="http://schemas.microsoft.com/office/powerpoint/2010/main" val="421473826"/>
              </p:ext>
            </p:extLst>
          </p:nvPr>
        </p:nvGraphicFramePr>
        <p:xfrm>
          <a:off x="457200" y="1908175"/>
          <a:ext cx="8283819" cy="333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405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DA9C-7D1C-4A28-A89F-BBA3793C59C4}"/>
              </a:ext>
            </a:extLst>
          </p:cNvPr>
          <p:cNvSpPr>
            <a:spLocks noGrp="1"/>
          </p:cNvSpPr>
          <p:nvPr>
            <p:ph type="title"/>
          </p:nvPr>
        </p:nvSpPr>
        <p:spPr/>
        <p:txBody>
          <a:bodyPr/>
          <a:lstStyle/>
          <a:p>
            <a:r>
              <a:rPr lang="en-US" dirty="0"/>
              <a:t>Building Blocks</a:t>
            </a:r>
          </a:p>
        </p:txBody>
      </p:sp>
      <p:sp>
        <p:nvSpPr>
          <p:cNvPr id="4" name="Slide Number Placeholder 3">
            <a:extLst>
              <a:ext uri="{FF2B5EF4-FFF2-40B4-BE49-F238E27FC236}">
                <a16:creationId xmlns:a16="http://schemas.microsoft.com/office/drawing/2014/main" id="{B1BBD156-D288-4A04-93CE-64B1F016827C}"/>
              </a:ext>
            </a:extLst>
          </p:cNvPr>
          <p:cNvSpPr>
            <a:spLocks noGrp="1"/>
          </p:cNvSpPr>
          <p:nvPr>
            <p:ph type="sldNum" sz="quarter" idx="10"/>
          </p:nvPr>
        </p:nvSpPr>
        <p:spPr/>
        <p:txBody>
          <a:bodyPr/>
          <a:lstStyle/>
          <a:p>
            <a:fld id="{1F61F4AC-59B8-420E-8040-3EDD647604A8}" type="slidenum">
              <a:rPr lang="en-US" smtClean="0"/>
              <a:pPr/>
              <a:t>8</a:t>
            </a:fld>
            <a:endParaRPr lang="en-US" dirty="0"/>
          </a:p>
        </p:txBody>
      </p:sp>
      <p:graphicFrame>
        <p:nvGraphicFramePr>
          <p:cNvPr id="5" name="Diagram 4">
            <a:extLst>
              <a:ext uri="{FF2B5EF4-FFF2-40B4-BE49-F238E27FC236}">
                <a16:creationId xmlns:a16="http://schemas.microsoft.com/office/drawing/2014/main" id="{7826FEE4-CA54-45F9-9F73-3BC3B3758D6F}"/>
              </a:ext>
            </a:extLst>
          </p:cNvPr>
          <p:cNvGraphicFramePr/>
          <p:nvPr>
            <p:extLst>
              <p:ext uri="{D42A27DB-BD31-4B8C-83A1-F6EECF244321}">
                <p14:modId xmlns:p14="http://schemas.microsoft.com/office/powerpoint/2010/main" val="966815996"/>
              </p:ext>
            </p:extLst>
          </p:nvPr>
        </p:nvGraphicFramePr>
        <p:xfrm>
          <a:off x="1107839" y="1274151"/>
          <a:ext cx="7633180" cy="4522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458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Content Placeholder 2"/>
          <p:cNvSpPr>
            <a:spLocks noGrp="1"/>
          </p:cNvSpPr>
          <p:nvPr>
            <p:ph sz="half" idx="2"/>
          </p:nvPr>
        </p:nvSpPr>
        <p:spPr>
          <a:xfrm>
            <a:off x="457199" y="1417638"/>
            <a:ext cx="4663544" cy="3881380"/>
          </a:xfrm>
        </p:spPr>
        <p:txBody>
          <a:bodyPr/>
          <a:lstStyle/>
          <a:p>
            <a:pPr marL="0" indent="0">
              <a:buNone/>
            </a:pPr>
            <a:r>
              <a:rPr lang="en-US" dirty="0"/>
              <a:t>Where are you on the partnership spectrum? </a:t>
            </a:r>
          </a:p>
          <a:p>
            <a:r>
              <a:rPr lang="en-US" dirty="0"/>
              <a:t>Not started </a:t>
            </a:r>
          </a:p>
          <a:p>
            <a:r>
              <a:rPr lang="en-US" dirty="0"/>
              <a:t>Planning phase/Networking</a:t>
            </a:r>
          </a:p>
          <a:p>
            <a:r>
              <a:rPr lang="en-US" dirty="0"/>
              <a:t>Decision and Buy-in</a:t>
            </a:r>
          </a:p>
          <a:p>
            <a:r>
              <a:rPr lang="en-US" dirty="0"/>
              <a:t>Implementation/Maintaining </a:t>
            </a:r>
          </a:p>
          <a:p>
            <a:r>
              <a:rPr lang="en-US" dirty="0"/>
              <a:t>Other</a:t>
            </a:r>
          </a:p>
        </p:txBody>
      </p:sp>
      <p:sp>
        <p:nvSpPr>
          <p:cNvPr id="5" name="Slide Number Placeholder 4"/>
          <p:cNvSpPr>
            <a:spLocks noGrp="1"/>
          </p:cNvSpPr>
          <p:nvPr>
            <p:ph type="sldNum" sz="quarter" idx="11"/>
          </p:nvPr>
        </p:nvSpPr>
        <p:spPr/>
        <p:txBody>
          <a:bodyPr/>
          <a:lstStyle/>
          <a:p>
            <a:fld id="{1F61F4AC-59B8-420E-8040-3EDD647604A8}" type="slidenum">
              <a:rPr lang="en-US" smtClean="0"/>
              <a:pPr/>
              <a:t>9</a:t>
            </a:fld>
            <a:endParaRPr lang="en-US" dirty="0"/>
          </a:p>
        </p:txBody>
      </p:sp>
      <p:pic>
        <p:nvPicPr>
          <p:cNvPr id="6" name="Picture 5" descr="A person posing for the camera&#10;&#10;Description automatically generated">
            <a:extLst>
              <a:ext uri="{FF2B5EF4-FFF2-40B4-BE49-F238E27FC236}">
                <a16:creationId xmlns:a16="http://schemas.microsoft.com/office/drawing/2014/main" id="{E0B9C252-9F68-432A-853A-E4A313D946C6}"/>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120743" y="1744839"/>
            <a:ext cx="3691465" cy="2460977"/>
          </a:xfrm>
          <a:prstGeom prst="rect">
            <a:avLst/>
          </a:prstGeom>
        </p:spPr>
      </p:pic>
    </p:spTree>
    <p:extLst>
      <p:ext uri="{BB962C8B-B14F-4D97-AF65-F5344CB8AC3E}">
        <p14:creationId xmlns:p14="http://schemas.microsoft.com/office/powerpoint/2010/main" val="536098316"/>
      </p:ext>
    </p:extLst>
  </p:cSld>
  <p:clrMapOvr>
    <a:masterClrMapping/>
  </p:clrMapOvr>
</p:sld>
</file>

<file path=ppt/theme/theme1.xml><?xml version="1.0" encoding="utf-8"?>
<a:theme xmlns:a="http://schemas.openxmlformats.org/drawingml/2006/main" name="Ligh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igh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7646</TotalTime>
  <Words>4484</Words>
  <Application>Microsoft Office PowerPoint</Application>
  <PresentationFormat>On-screen Show (4:3)</PresentationFormat>
  <Paragraphs>601</Paragraphs>
  <Slides>65</Slides>
  <Notes>42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65</vt:i4>
      </vt:variant>
    </vt:vector>
  </HeadingPairs>
  <TitlesOfParts>
    <vt:vector size="77" baseType="lpstr">
      <vt:lpstr>Arial</vt:lpstr>
      <vt:lpstr>Calibri</vt:lpstr>
      <vt:lpstr>Georgia</vt:lpstr>
      <vt:lpstr>Helvetica Neue</vt:lpstr>
      <vt:lpstr>Helvetica Neue Thin</vt:lpstr>
      <vt:lpstr>Symbol</vt:lpstr>
      <vt:lpstr>Verdana</vt:lpstr>
      <vt:lpstr>Wingdings</vt:lpstr>
      <vt:lpstr>Wingdings 3</vt:lpstr>
      <vt:lpstr>Light Theme</vt:lpstr>
      <vt:lpstr>Title Slides</vt:lpstr>
      <vt:lpstr>1_Light Theme</vt:lpstr>
      <vt:lpstr>PowerPoint Presentation</vt:lpstr>
      <vt:lpstr>Disclaimer</vt:lpstr>
      <vt:lpstr>PowerPoint Presentation</vt:lpstr>
      <vt:lpstr>Sustainable Strategies for Ryan White HIV and AIDS (RWHAP) Community Organizations</vt:lpstr>
      <vt:lpstr>PowerPoint Presentation</vt:lpstr>
      <vt:lpstr>Objectives </vt:lpstr>
      <vt:lpstr>Momentum for Sustainability </vt:lpstr>
      <vt:lpstr>Building Blocks</vt:lpstr>
      <vt:lpstr>Poll</vt:lpstr>
      <vt:lpstr>PSAT</vt:lpstr>
      <vt:lpstr>Utilization </vt:lpstr>
      <vt:lpstr>Partnership ≥ Planning</vt:lpstr>
      <vt:lpstr>Partnerships in Motion </vt:lpstr>
      <vt:lpstr>Poll</vt:lpstr>
      <vt:lpstr>Key Questions </vt:lpstr>
      <vt:lpstr>Innovative Options</vt:lpstr>
      <vt:lpstr>Shout out</vt:lpstr>
      <vt:lpstr>Funding Opportunity Assessment  Tool </vt:lpstr>
      <vt:lpstr>Taking Action in “3’s”</vt:lpstr>
      <vt:lpstr>PowerPoint Presentation</vt:lpstr>
      <vt:lpstr>Partnership and Billing</vt:lpstr>
      <vt:lpstr>Keeping the Focus</vt:lpstr>
      <vt:lpstr>Risk</vt:lpstr>
      <vt:lpstr>Safety First </vt:lpstr>
      <vt:lpstr>Considerations </vt:lpstr>
      <vt:lpstr>PowerPoint Presentation</vt:lpstr>
      <vt:lpstr>There are Many Kinds of Partnerships</vt:lpstr>
      <vt:lpstr>Developing Partnerships is Really About</vt:lpstr>
      <vt:lpstr>Referrals/Letters of Support</vt:lpstr>
      <vt:lpstr>Volunteers and In Kind Donations</vt:lpstr>
      <vt:lpstr>Joint Programming</vt:lpstr>
      <vt:lpstr>Committees/Collaboratives/Coalitions</vt:lpstr>
      <vt:lpstr>Events</vt:lpstr>
      <vt:lpstr>PowerPoint Presentation</vt:lpstr>
      <vt:lpstr>PowerPoint Presentation</vt:lpstr>
      <vt:lpstr>PowerPoint Presentation</vt:lpstr>
      <vt:lpstr>PowerPoint Presentation</vt:lpstr>
      <vt:lpstr>PowerPoint Presentation</vt:lpstr>
      <vt:lpstr>Lessons Learned </vt:lpstr>
      <vt:lpstr>Major Project Partners: Prevention Point and Philadelphia FIGHT  </vt:lpstr>
      <vt:lpstr>Lessons Learned</vt:lpstr>
      <vt:lpstr>Some Takeaways</vt:lpstr>
      <vt:lpstr>Thank You!</vt:lpstr>
      <vt:lpstr>PowerPoint Presentation</vt:lpstr>
      <vt:lpstr>The Montrose Center is the LGBT community center in Houston with out-patient, behavioral health, wellness, anti-violence, youth and senior services and the gathering place.</vt:lpstr>
      <vt:lpstr>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Partnerships</vt:lpstr>
      <vt:lpstr>Partnerships</vt:lpstr>
      <vt:lpstr>Practical Steps</vt:lpstr>
      <vt:lpstr>Lessons Learned</vt:lpstr>
      <vt:lpstr>Thank You!</vt:lpstr>
      <vt:lpstr>Lessons Learned</vt:lpstr>
      <vt:lpstr>Call to Action</vt:lpstr>
      <vt:lpstr>PowerPoint Presentation</vt:lpstr>
      <vt:lpstr>PowerPoint Presentation</vt:lpstr>
      <vt:lpstr>PowerPoint Presentation</vt:lpstr>
    </vt:vector>
  </TitlesOfParts>
  <Company>RHDP/FIT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Hester</dc:creator>
  <cp:lastModifiedBy>Chaim Shmulewitz</cp:lastModifiedBy>
  <cp:revision>366</cp:revision>
  <cp:lastPrinted>2018-05-15T13:45:01Z</cp:lastPrinted>
  <dcterms:created xsi:type="dcterms:W3CDTF">2017-10-13T14:53:12Z</dcterms:created>
  <dcterms:modified xsi:type="dcterms:W3CDTF">2019-07-11T18:11:36Z</dcterms:modified>
</cp:coreProperties>
</file>