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9" r:id="rId6"/>
    <p:sldId id="279" r:id="rId7"/>
    <p:sldId id="280" r:id="rId8"/>
    <p:sldId id="283" r:id="rId9"/>
    <p:sldId id="281" r:id="rId10"/>
    <p:sldId id="284" r:id="rId11"/>
    <p:sldId id="285" r:id="rId12"/>
    <p:sldId id="297" r:id="rId13"/>
    <p:sldId id="282" r:id="rId14"/>
    <p:sldId id="299" r:id="rId15"/>
    <p:sldId id="286" r:id="rId16"/>
    <p:sldId id="270" r:id="rId17"/>
    <p:sldId id="265" r:id="rId18"/>
    <p:sldId id="272" r:id="rId19"/>
    <p:sldId id="273" r:id="rId20"/>
    <p:sldId id="274" r:id="rId21"/>
    <p:sldId id="275" r:id="rId22"/>
    <p:sldId id="287" r:id="rId23"/>
    <p:sldId id="288" r:id="rId24"/>
    <p:sldId id="289" r:id="rId25"/>
    <p:sldId id="291" r:id="rId26"/>
    <p:sldId id="276" r:id="rId27"/>
    <p:sldId id="260" r:id="rId28"/>
    <p:sldId id="294" r:id="rId29"/>
    <p:sldId id="301" r:id="rId30"/>
    <p:sldId id="295" r:id="rId31"/>
    <p:sldId id="298"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FF"/>
    <a:srgbClr val="09588E"/>
    <a:srgbClr val="0958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9514" autoAdjust="0"/>
  </p:normalViewPr>
  <p:slideViewPr>
    <p:cSldViewPr snapToGrid="0">
      <p:cViewPr varScale="1">
        <p:scale>
          <a:sx n="76" d="100"/>
          <a:sy n="76" d="100"/>
        </p:scale>
        <p:origin x="200"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KN95230\AppData\Local\Microsoft\Windows\Temporary%20Internet%20Files\Content.Outlook\OFSB7UT0\2016%20Part%20A%20HIV%20Care%20Continuu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4955779984023743E-2"/>
          <c:y val="0.13732957898463977"/>
          <c:w val="0.92175919586138688"/>
          <c:h val="0.76506364969903384"/>
        </c:manualLayout>
      </c:layout>
      <c:barChart>
        <c:barDir val="col"/>
        <c:grouping val="clustered"/>
        <c:varyColors val="0"/>
        <c:ser>
          <c:idx val="0"/>
          <c:order val="0"/>
          <c:tx>
            <c:strRef>
              <c:f>Graph!$D$29</c:f>
              <c:strCache>
                <c:ptCount val="1"/>
                <c:pt idx="0">
                  <c:v>2016</c:v>
                </c:pt>
              </c:strCache>
            </c:strRef>
          </c:tx>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Graph!$C$30:$C$33</c:f>
              <c:strCache>
                <c:ptCount val="4"/>
                <c:pt idx="0">
                  <c:v>RWPLWH</c:v>
                </c:pt>
                <c:pt idx="1">
                  <c:v>At Least One Visit/Lab</c:v>
                </c:pt>
                <c:pt idx="2">
                  <c:v>Retained in Care</c:v>
                </c:pt>
                <c:pt idx="3">
                  <c:v>Achieved Viral Suppression</c:v>
                </c:pt>
              </c:strCache>
            </c:strRef>
          </c:cat>
          <c:val>
            <c:numRef>
              <c:f>Graph!$D$30:$D$33</c:f>
              <c:numCache>
                <c:formatCode>General</c:formatCode>
                <c:ptCount val="4"/>
                <c:pt idx="0">
                  <c:v>3001</c:v>
                </c:pt>
                <c:pt idx="1">
                  <c:v>2666</c:v>
                </c:pt>
                <c:pt idx="2">
                  <c:v>2197</c:v>
                </c:pt>
                <c:pt idx="3">
                  <c:v>1996</c:v>
                </c:pt>
              </c:numCache>
            </c:numRef>
          </c:val>
          <c:extLst>
            <c:ext xmlns:c16="http://schemas.microsoft.com/office/drawing/2014/chart" uri="{C3380CC4-5D6E-409C-BE32-E72D297353CC}">
              <c16:uniqueId val="{00000000-6DFD-5B41-9AB1-2BD5B8D8901E}"/>
            </c:ext>
          </c:extLst>
        </c:ser>
        <c:ser>
          <c:idx val="1"/>
          <c:order val="1"/>
          <c:tx>
            <c:strRef>
              <c:f>Graph!$E$29</c:f>
              <c:strCache>
                <c:ptCount val="1"/>
                <c:pt idx="0">
                  <c:v>2017</c:v>
                </c:pt>
              </c:strCache>
            </c:strRef>
          </c:tx>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Graph!$C$30:$C$33</c:f>
              <c:strCache>
                <c:ptCount val="4"/>
                <c:pt idx="0">
                  <c:v>RWPLWH</c:v>
                </c:pt>
                <c:pt idx="1">
                  <c:v>At Least One Visit/Lab</c:v>
                </c:pt>
                <c:pt idx="2">
                  <c:v>Retained in Care</c:v>
                </c:pt>
                <c:pt idx="3">
                  <c:v>Achieved Viral Suppression</c:v>
                </c:pt>
              </c:strCache>
            </c:strRef>
          </c:cat>
          <c:val>
            <c:numRef>
              <c:f>Graph!$E$30:$E$33</c:f>
              <c:numCache>
                <c:formatCode>General</c:formatCode>
                <c:ptCount val="4"/>
                <c:pt idx="0">
                  <c:v>2970</c:v>
                </c:pt>
                <c:pt idx="1">
                  <c:v>2804</c:v>
                </c:pt>
                <c:pt idx="2">
                  <c:v>2407</c:v>
                </c:pt>
                <c:pt idx="3">
                  <c:v>2198</c:v>
                </c:pt>
              </c:numCache>
            </c:numRef>
          </c:val>
          <c:extLst>
            <c:ext xmlns:c16="http://schemas.microsoft.com/office/drawing/2014/chart" uri="{C3380CC4-5D6E-409C-BE32-E72D297353CC}">
              <c16:uniqueId val="{00000001-6DFD-5B41-9AB1-2BD5B8D8901E}"/>
            </c:ext>
          </c:extLst>
        </c:ser>
        <c:dLbls>
          <c:dLblPos val="outEnd"/>
          <c:showLegendKey val="0"/>
          <c:showVal val="1"/>
          <c:showCatName val="0"/>
          <c:showSerName val="0"/>
          <c:showPercent val="0"/>
          <c:showBubbleSize val="0"/>
        </c:dLbls>
        <c:gapWidth val="164"/>
        <c:overlap val="-22"/>
        <c:axId val="91708416"/>
        <c:axId val="113898624"/>
      </c:barChart>
      <c:catAx>
        <c:axId val="91708416"/>
        <c:scaling>
          <c:orientation val="minMax"/>
        </c:scaling>
        <c:delete val="0"/>
        <c:axPos val="b"/>
        <c:numFmt formatCode="General" sourceLinked="0"/>
        <c:majorTickMark val="none"/>
        <c:minorTickMark val="none"/>
        <c:tickLblPos val="nextTo"/>
        <c:txPr>
          <a:bodyPr rot="-60000000" vert="horz"/>
          <a:lstStyle/>
          <a:p>
            <a:pPr>
              <a:defRPr/>
            </a:pPr>
            <a:endParaRPr lang="en-US"/>
          </a:p>
        </c:txPr>
        <c:crossAx val="113898624"/>
        <c:crosses val="autoZero"/>
        <c:auto val="1"/>
        <c:lblAlgn val="ctr"/>
        <c:lblOffset val="100"/>
        <c:noMultiLvlLbl val="0"/>
      </c:catAx>
      <c:valAx>
        <c:axId val="113898624"/>
        <c:scaling>
          <c:orientation val="minMax"/>
        </c:scaling>
        <c:delete val="0"/>
        <c:axPos val="l"/>
        <c:numFmt formatCode="General" sourceLinked="1"/>
        <c:majorTickMark val="none"/>
        <c:minorTickMark val="none"/>
        <c:tickLblPos val="nextTo"/>
        <c:txPr>
          <a:bodyPr rot="-60000000" vert="horz"/>
          <a:lstStyle/>
          <a:p>
            <a:pPr>
              <a:defRPr/>
            </a:pPr>
            <a:endParaRPr lang="en-US"/>
          </a:p>
        </c:txPr>
        <c:crossAx val="91708416"/>
        <c:crosses val="autoZero"/>
        <c:crossBetween val="between"/>
      </c:valAx>
    </c:plotArea>
    <c:legend>
      <c:legendPos val="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AC103-3621-4081-850D-C2D2EED46A9A}" type="doc">
      <dgm:prSet loTypeId="urn:microsoft.com/office/officeart/2011/layout/InterconnectedBlockProcess" loCatId="officeonline" qsTypeId="urn:microsoft.com/office/officeart/2005/8/quickstyle/simple1" qsCatId="simple" csTypeId="urn:microsoft.com/office/officeart/2005/8/colors/accent1_5" csCatId="accent1" phldr="1"/>
      <dgm:spPr/>
      <dgm:t>
        <a:bodyPr/>
        <a:lstStyle/>
        <a:p>
          <a:endParaRPr lang="en-US"/>
        </a:p>
      </dgm:t>
    </dgm:pt>
    <dgm:pt modelId="{9BE445F9-4A9F-43F9-9410-BD8A8C8F4AB7}">
      <dgm:prSet phldrT="[Text]" custT="1"/>
      <dgm:spPr/>
      <dgm:t>
        <a:bodyPr/>
        <a:lstStyle/>
        <a:p>
          <a:r>
            <a:rPr lang="en-US" sz="3200" dirty="0">
              <a:latin typeface="Helvetica" panose="020B0604020202020204" pitchFamily="34" charset="0"/>
              <a:cs typeface="Helvetica" panose="020B0604020202020204" pitchFamily="34" charset="0"/>
            </a:rPr>
            <a:t>PLWA</a:t>
          </a:r>
          <a:endParaRPr lang="en-US" sz="3100" dirty="0">
            <a:latin typeface="Helvetica" panose="020B0604020202020204" pitchFamily="34" charset="0"/>
            <a:cs typeface="Helvetica" panose="020B0604020202020204" pitchFamily="34" charset="0"/>
          </a:endParaRPr>
        </a:p>
      </dgm:t>
    </dgm:pt>
    <dgm:pt modelId="{5A0BD856-A70C-495C-B07C-C4F65596A5CF}" type="parTrans" cxnId="{96610010-F86E-4134-B872-71B5EF2CF694}">
      <dgm:prSet/>
      <dgm:spPr/>
      <dgm:t>
        <a:bodyPr/>
        <a:lstStyle/>
        <a:p>
          <a:endParaRPr lang="en-US"/>
        </a:p>
      </dgm:t>
    </dgm:pt>
    <dgm:pt modelId="{C9146F84-9597-4468-8773-DD97B4DB72DE}" type="sibTrans" cxnId="{96610010-F86E-4134-B872-71B5EF2CF694}">
      <dgm:prSet/>
      <dgm:spPr/>
      <dgm:t>
        <a:bodyPr/>
        <a:lstStyle/>
        <a:p>
          <a:endParaRPr lang="en-US"/>
        </a:p>
      </dgm:t>
    </dgm:pt>
    <dgm:pt modelId="{1B1D57C9-4CE5-46F0-AD95-2A43FDAF0C3A}">
      <dgm:prSet phldrT="[Text]" custT="1"/>
      <dgm:spPr/>
      <dgm:t>
        <a:bodyPr/>
        <a:lstStyle/>
        <a:p>
          <a:endParaRPr lang="en-US" sz="2100" b="1" dirty="0">
            <a:latin typeface="Helvetica" panose="020B0604020202020204" pitchFamily="34" charset="0"/>
            <a:cs typeface="Helvetica" panose="020B0604020202020204" pitchFamily="34" charset="0"/>
          </a:endParaRPr>
        </a:p>
        <a:p>
          <a:r>
            <a:rPr lang="en-US" sz="2000" b="1" dirty="0">
              <a:latin typeface="Helvetica" panose="020B0604020202020204" pitchFamily="34" charset="0"/>
              <a:cs typeface="Helvetica" panose="020B0604020202020204" pitchFamily="34" charset="0"/>
            </a:rPr>
            <a:t>3,422 PLWA</a:t>
          </a:r>
        </a:p>
      </dgm:t>
    </dgm:pt>
    <dgm:pt modelId="{EB661C70-C0FF-4C5C-BD22-A4E34CA5FA33}" type="parTrans" cxnId="{10AD4031-B8BC-4032-BB87-49349098DF97}">
      <dgm:prSet/>
      <dgm:spPr/>
      <dgm:t>
        <a:bodyPr/>
        <a:lstStyle/>
        <a:p>
          <a:endParaRPr lang="en-US"/>
        </a:p>
      </dgm:t>
    </dgm:pt>
    <dgm:pt modelId="{6C6D3045-C7A4-4BA4-9117-DF879B324A0C}" type="sibTrans" cxnId="{10AD4031-B8BC-4032-BB87-49349098DF97}">
      <dgm:prSet/>
      <dgm:spPr/>
      <dgm:t>
        <a:bodyPr/>
        <a:lstStyle/>
        <a:p>
          <a:endParaRPr lang="en-US"/>
        </a:p>
      </dgm:t>
    </dgm:pt>
    <dgm:pt modelId="{BFADD87C-748A-4433-80E9-B21DEB526633}">
      <dgm:prSet phldrT="[Text]" custT="1"/>
      <dgm:spPr/>
      <dgm:t>
        <a:bodyPr/>
        <a:lstStyle/>
        <a:p>
          <a:r>
            <a:rPr lang="en-US" sz="3200" dirty="0">
              <a:latin typeface="Helvetica" panose="020B0604020202020204" pitchFamily="34" charset="0"/>
              <a:cs typeface="Helvetica" panose="020B0604020202020204" pitchFamily="34" charset="0"/>
            </a:rPr>
            <a:t>PLWH</a:t>
          </a:r>
          <a:endParaRPr lang="en-US" sz="2800" dirty="0">
            <a:latin typeface="Helvetica" panose="020B0604020202020204" pitchFamily="34" charset="0"/>
            <a:cs typeface="Helvetica" panose="020B0604020202020204" pitchFamily="34" charset="0"/>
          </a:endParaRPr>
        </a:p>
      </dgm:t>
    </dgm:pt>
    <dgm:pt modelId="{9FA84402-EBD1-42A4-8F9D-FDFFB3E2F425}" type="parTrans" cxnId="{E8639664-5BF2-420A-80F9-3FB9DC82C3E4}">
      <dgm:prSet/>
      <dgm:spPr/>
      <dgm:t>
        <a:bodyPr/>
        <a:lstStyle/>
        <a:p>
          <a:endParaRPr lang="en-US"/>
        </a:p>
      </dgm:t>
    </dgm:pt>
    <dgm:pt modelId="{277D2380-A4B0-496A-84CA-6086C358E066}" type="sibTrans" cxnId="{E8639664-5BF2-420A-80F9-3FB9DC82C3E4}">
      <dgm:prSet/>
      <dgm:spPr/>
      <dgm:t>
        <a:bodyPr/>
        <a:lstStyle/>
        <a:p>
          <a:endParaRPr lang="en-US"/>
        </a:p>
      </dgm:t>
    </dgm:pt>
    <dgm:pt modelId="{C41674C4-CC64-4293-B0F0-07D45D40FF0E}">
      <dgm:prSet phldrT="[Text]" custT="1"/>
      <dgm:spPr/>
      <dgm:t>
        <a:bodyPr/>
        <a:lstStyle/>
        <a:p>
          <a:pPr algn="l"/>
          <a:endParaRPr lang="en-US" sz="2000" b="1" dirty="0">
            <a:latin typeface="Helvetica" panose="020B0604020202020204" pitchFamily="34" charset="0"/>
            <a:cs typeface="Helvetica" panose="020B0604020202020204" pitchFamily="34" charset="0"/>
          </a:endParaRPr>
        </a:p>
        <a:p>
          <a:pPr algn="l"/>
          <a:r>
            <a:rPr lang="en-US" sz="2000" b="1" dirty="0">
              <a:latin typeface="Helvetica" panose="020B0604020202020204" pitchFamily="34" charset="0"/>
              <a:cs typeface="Helvetica" panose="020B0604020202020204" pitchFamily="34" charset="0"/>
            </a:rPr>
            <a:t>3,252 PLWH</a:t>
          </a:r>
        </a:p>
      </dgm:t>
    </dgm:pt>
    <dgm:pt modelId="{4B56BE87-81FA-4610-A0BF-75C1198714EC}" type="parTrans" cxnId="{BE6FBD07-DA63-46AF-B275-E615B6426050}">
      <dgm:prSet/>
      <dgm:spPr/>
      <dgm:t>
        <a:bodyPr/>
        <a:lstStyle/>
        <a:p>
          <a:endParaRPr lang="en-US"/>
        </a:p>
      </dgm:t>
    </dgm:pt>
    <dgm:pt modelId="{B5C5D9CF-A7FA-4714-8EA9-C577FAE07CEF}" type="sibTrans" cxnId="{BE6FBD07-DA63-46AF-B275-E615B6426050}">
      <dgm:prSet/>
      <dgm:spPr/>
      <dgm:t>
        <a:bodyPr/>
        <a:lstStyle/>
        <a:p>
          <a:endParaRPr lang="en-US"/>
        </a:p>
      </dgm:t>
    </dgm:pt>
    <dgm:pt modelId="{69A2D209-DF10-4890-89E8-2A5178009358}">
      <dgm:prSet phldrT="[Text]" custT="1"/>
      <dgm:spPr/>
      <dgm:t>
        <a:bodyPr/>
        <a:lstStyle/>
        <a:p>
          <a:r>
            <a:rPr lang="en-US" sz="3200" dirty="0">
              <a:latin typeface="Helvetica" panose="020B0604020202020204" pitchFamily="34" charset="0"/>
              <a:cs typeface="Helvetica" panose="020B0604020202020204" pitchFamily="34" charset="0"/>
            </a:rPr>
            <a:t>PLWHA</a:t>
          </a:r>
          <a:endParaRPr lang="en-US" sz="2800" dirty="0">
            <a:latin typeface="Helvetica" panose="020B0604020202020204" pitchFamily="34" charset="0"/>
            <a:cs typeface="Helvetica" panose="020B0604020202020204" pitchFamily="34" charset="0"/>
          </a:endParaRPr>
        </a:p>
      </dgm:t>
    </dgm:pt>
    <dgm:pt modelId="{E7BBB33E-3C75-4056-909F-AB83B9E9D851}" type="parTrans" cxnId="{AD63DF19-0595-4C9F-B26B-5DFB31BE867D}">
      <dgm:prSet/>
      <dgm:spPr/>
      <dgm:t>
        <a:bodyPr/>
        <a:lstStyle/>
        <a:p>
          <a:endParaRPr lang="en-US"/>
        </a:p>
      </dgm:t>
    </dgm:pt>
    <dgm:pt modelId="{E3B49469-74FF-4091-B99B-CD3C80E1B2BC}" type="sibTrans" cxnId="{AD63DF19-0595-4C9F-B26B-5DFB31BE867D}">
      <dgm:prSet/>
      <dgm:spPr/>
      <dgm:t>
        <a:bodyPr/>
        <a:lstStyle/>
        <a:p>
          <a:endParaRPr lang="en-US"/>
        </a:p>
      </dgm:t>
    </dgm:pt>
    <dgm:pt modelId="{725F14F0-0F4A-4BFE-AC51-1391B1BF1CFD}">
      <dgm:prSet phldrT="[Text]" custT="1"/>
      <dgm:spPr/>
      <dgm:t>
        <a:bodyPr anchor="t"/>
        <a:lstStyle/>
        <a:p>
          <a:endParaRPr lang="en-US" sz="2000" b="1" dirty="0">
            <a:latin typeface="Helvetica" panose="020B0604020202020204" pitchFamily="34" charset="0"/>
            <a:cs typeface="Helvetica" panose="020B0604020202020204" pitchFamily="34" charset="0"/>
          </a:endParaRPr>
        </a:p>
        <a:p>
          <a:endParaRPr lang="en-US" sz="2000" b="1" dirty="0">
            <a:latin typeface="Helvetica" panose="020B0604020202020204" pitchFamily="34" charset="0"/>
            <a:cs typeface="Helvetica" panose="020B0604020202020204" pitchFamily="34" charset="0"/>
          </a:endParaRPr>
        </a:p>
        <a:p>
          <a:r>
            <a:rPr lang="en-US" sz="2000" b="1" dirty="0">
              <a:latin typeface="Helvetica" panose="020B0604020202020204" pitchFamily="34" charset="0"/>
              <a:cs typeface="Helvetica" panose="020B0604020202020204" pitchFamily="34" charset="0"/>
            </a:rPr>
            <a:t>6,674 PLWHA</a:t>
          </a:r>
        </a:p>
      </dgm:t>
    </dgm:pt>
    <dgm:pt modelId="{739ED4A9-B38A-41FE-930C-38195704B000}" type="parTrans" cxnId="{795A686F-930C-4D23-B215-18216E848A6E}">
      <dgm:prSet/>
      <dgm:spPr/>
      <dgm:t>
        <a:bodyPr/>
        <a:lstStyle/>
        <a:p>
          <a:endParaRPr lang="en-US"/>
        </a:p>
      </dgm:t>
    </dgm:pt>
    <dgm:pt modelId="{8898AF7B-E475-493F-A212-54D758C742EB}" type="sibTrans" cxnId="{795A686F-930C-4D23-B215-18216E848A6E}">
      <dgm:prSet/>
      <dgm:spPr/>
      <dgm:t>
        <a:bodyPr/>
        <a:lstStyle/>
        <a:p>
          <a:endParaRPr lang="en-US"/>
        </a:p>
      </dgm:t>
    </dgm:pt>
    <dgm:pt modelId="{0481508C-85CD-4B87-ACD0-80B2F3474661}">
      <dgm:prSet phldrT="[Text]" custT="1"/>
      <dgm:spPr/>
      <dgm:t>
        <a:bodyPr anchor="t"/>
        <a:lstStyle/>
        <a:p>
          <a:r>
            <a:rPr lang="pt-BR" sz="2000" dirty="0">
              <a:latin typeface="Helvetica" panose="020B0604020202020204" pitchFamily="34" charset="0"/>
              <a:cs typeface="Helvetica" panose="020B0604020202020204" pitchFamily="34" charset="0"/>
            </a:rPr>
            <a:t>Bexar – 6,284</a:t>
          </a:r>
          <a:endParaRPr lang="en-US" sz="2000" dirty="0">
            <a:latin typeface="Helvetica" panose="020B0604020202020204" pitchFamily="34" charset="0"/>
            <a:cs typeface="Helvetica" panose="020B0604020202020204" pitchFamily="34" charset="0"/>
          </a:endParaRPr>
        </a:p>
      </dgm:t>
    </dgm:pt>
    <dgm:pt modelId="{ECB3CFBC-2845-4987-AF0A-56A45C9EED98}" type="parTrans" cxnId="{BB162D62-7609-454B-A750-335DB5F4E058}">
      <dgm:prSet/>
      <dgm:spPr/>
      <dgm:t>
        <a:bodyPr/>
        <a:lstStyle/>
        <a:p>
          <a:endParaRPr lang="en-US"/>
        </a:p>
      </dgm:t>
    </dgm:pt>
    <dgm:pt modelId="{2BD426E1-A626-4C72-B585-E354407B51D6}" type="sibTrans" cxnId="{BB162D62-7609-454B-A750-335DB5F4E058}">
      <dgm:prSet/>
      <dgm:spPr/>
      <dgm:t>
        <a:bodyPr/>
        <a:lstStyle/>
        <a:p>
          <a:endParaRPr lang="en-US"/>
        </a:p>
      </dgm:t>
    </dgm:pt>
    <dgm:pt modelId="{AA6E24A5-6972-49BE-8B6D-60B6E56240B6}">
      <dgm:prSet phldrT="[Text]" custT="1"/>
      <dgm:spPr/>
      <dgm:t>
        <a:bodyPr anchor="t"/>
        <a:lstStyle/>
        <a:p>
          <a:r>
            <a:rPr lang="en-US" sz="2000" dirty="0">
              <a:latin typeface="Helvetica" panose="020B0604020202020204" pitchFamily="34" charset="0"/>
              <a:cs typeface="Helvetica" panose="020B0604020202020204" pitchFamily="34" charset="0"/>
            </a:rPr>
            <a:t>Comal – 196</a:t>
          </a:r>
        </a:p>
      </dgm:t>
    </dgm:pt>
    <dgm:pt modelId="{B3967938-EBD3-40D0-BF2E-D1D80E711B21}" type="parTrans" cxnId="{97F74AC9-05EE-4A4E-BAF2-F020BF3703F4}">
      <dgm:prSet/>
      <dgm:spPr/>
      <dgm:t>
        <a:bodyPr/>
        <a:lstStyle/>
        <a:p>
          <a:endParaRPr lang="en-US"/>
        </a:p>
      </dgm:t>
    </dgm:pt>
    <dgm:pt modelId="{1E413EE0-2DF5-4800-A83E-4A6D3D108DBC}" type="sibTrans" cxnId="{97F74AC9-05EE-4A4E-BAF2-F020BF3703F4}">
      <dgm:prSet/>
      <dgm:spPr/>
      <dgm:t>
        <a:bodyPr/>
        <a:lstStyle/>
        <a:p>
          <a:endParaRPr lang="en-US"/>
        </a:p>
      </dgm:t>
    </dgm:pt>
    <dgm:pt modelId="{7A12E92D-F42A-4FC7-8F23-32D2D25E6448}">
      <dgm:prSet phldrT="[Text]" custT="1"/>
      <dgm:spPr/>
      <dgm:t>
        <a:bodyPr anchor="t"/>
        <a:lstStyle/>
        <a:p>
          <a:r>
            <a:rPr lang="pt-BR" sz="2000" dirty="0">
              <a:latin typeface="Helvetica" panose="020B0604020202020204" pitchFamily="34" charset="0"/>
              <a:cs typeface="Helvetica" panose="020B0604020202020204" pitchFamily="34" charset="0"/>
            </a:rPr>
            <a:t>Guadalupe – 152</a:t>
          </a:r>
          <a:endParaRPr lang="en-US" sz="2000" dirty="0">
            <a:latin typeface="Helvetica" panose="020B0604020202020204" pitchFamily="34" charset="0"/>
            <a:cs typeface="Helvetica" panose="020B0604020202020204" pitchFamily="34" charset="0"/>
          </a:endParaRPr>
        </a:p>
      </dgm:t>
    </dgm:pt>
    <dgm:pt modelId="{238F3A73-F301-4FE2-859A-0A07B10BD8D0}" type="parTrans" cxnId="{F29ECEB5-5ADD-4C01-A762-67A74652DD9F}">
      <dgm:prSet/>
      <dgm:spPr/>
      <dgm:t>
        <a:bodyPr/>
        <a:lstStyle/>
        <a:p>
          <a:endParaRPr lang="en-US"/>
        </a:p>
      </dgm:t>
    </dgm:pt>
    <dgm:pt modelId="{BB77D3D7-A107-452F-BF9F-D1700BA18715}" type="sibTrans" cxnId="{F29ECEB5-5ADD-4C01-A762-67A74652DD9F}">
      <dgm:prSet/>
      <dgm:spPr/>
      <dgm:t>
        <a:bodyPr/>
        <a:lstStyle/>
        <a:p>
          <a:endParaRPr lang="en-US"/>
        </a:p>
      </dgm:t>
    </dgm:pt>
    <dgm:pt modelId="{A73C2419-F2A6-4212-A5D4-2D0D92D12AD7}">
      <dgm:prSet custT="1"/>
      <dgm:spPr/>
      <dgm:t>
        <a:bodyPr anchor="t"/>
        <a:lstStyle/>
        <a:p>
          <a:r>
            <a:rPr lang="pt-BR" sz="2000" dirty="0">
              <a:latin typeface="Helvetica" panose="020B0604020202020204" pitchFamily="34" charset="0"/>
              <a:cs typeface="Helvetica" panose="020B0604020202020204" pitchFamily="34" charset="0"/>
            </a:rPr>
            <a:t>Wilson – 42 </a:t>
          </a:r>
        </a:p>
      </dgm:t>
    </dgm:pt>
    <dgm:pt modelId="{9B02AF03-46AB-4CFA-9E4D-E570B086CAAD}" type="parTrans" cxnId="{74684F1A-6B30-4CE1-A72F-D518F33AD24B}">
      <dgm:prSet/>
      <dgm:spPr/>
      <dgm:t>
        <a:bodyPr/>
        <a:lstStyle/>
        <a:p>
          <a:endParaRPr lang="en-US"/>
        </a:p>
      </dgm:t>
    </dgm:pt>
    <dgm:pt modelId="{0553FD9B-8783-4FF4-B186-8BD6D2DB7206}" type="sibTrans" cxnId="{74684F1A-6B30-4CE1-A72F-D518F33AD24B}">
      <dgm:prSet/>
      <dgm:spPr/>
      <dgm:t>
        <a:bodyPr/>
        <a:lstStyle/>
        <a:p>
          <a:endParaRPr lang="en-US"/>
        </a:p>
      </dgm:t>
    </dgm:pt>
    <dgm:pt modelId="{5D490770-48AD-47E9-ABA0-3A37D081B0AB}">
      <dgm:prSet custT="1"/>
      <dgm:spPr/>
      <dgm:t>
        <a:bodyPr/>
        <a:lstStyle/>
        <a:p>
          <a:pPr algn="l"/>
          <a:r>
            <a:rPr lang="en-US" sz="2000" dirty="0">
              <a:latin typeface="Helvetica" panose="020B0604020202020204" pitchFamily="34" charset="0"/>
              <a:cs typeface="Helvetica" panose="020B0604020202020204" pitchFamily="34" charset="0"/>
            </a:rPr>
            <a:t>59% Hispanic/Latino</a:t>
          </a:r>
        </a:p>
        <a:p>
          <a:pPr algn="l"/>
          <a:r>
            <a:rPr lang="en-US" sz="2000" dirty="0">
              <a:latin typeface="Helvetica" panose="020B0604020202020204" pitchFamily="34" charset="0"/>
              <a:cs typeface="Helvetica" panose="020B0604020202020204" pitchFamily="34" charset="0"/>
            </a:rPr>
            <a:t>17% Black</a:t>
          </a:r>
        </a:p>
        <a:p>
          <a:pPr algn="l"/>
          <a:r>
            <a:rPr lang="en-US" sz="2000" dirty="0">
              <a:latin typeface="Helvetica" panose="020B0604020202020204" pitchFamily="34" charset="0"/>
              <a:cs typeface="Helvetica" panose="020B0604020202020204" pitchFamily="34" charset="0"/>
            </a:rPr>
            <a:t>85% Male</a:t>
          </a:r>
        </a:p>
      </dgm:t>
    </dgm:pt>
    <dgm:pt modelId="{DB0016CB-9939-4C40-A1DD-2C2FB3B6468F}" type="parTrans" cxnId="{DDEABF79-B362-4BE9-95FB-6D5B1189486A}">
      <dgm:prSet/>
      <dgm:spPr/>
      <dgm:t>
        <a:bodyPr/>
        <a:lstStyle/>
        <a:p>
          <a:endParaRPr lang="en-US"/>
        </a:p>
      </dgm:t>
    </dgm:pt>
    <dgm:pt modelId="{599BD357-CDA1-401B-B3D6-32929F1308B6}" type="sibTrans" cxnId="{DDEABF79-B362-4BE9-95FB-6D5B1189486A}">
      <dgm:prSet/>
      <dgm:spPr/>
      <dgm:t>
        <a:bodyPr/>
        <a:lstStyle/>
        <a:p>
          <a:endParaRPr lang="en-US"/>
        </a:p>
      </dgm:t>
    </dgm:pt>
    <dgm:pt modelId="{4DC32E51-0B51-4F4D-8C38-9AF1B3AB2D94}">
      <dgm:prSet custT="1"/>
      <dgm:spPr/>
      <dgm:t>
        <a:bodyPr/>
        <a:lstStyle/>
        <a:p>
          <a:pPr algn="l"/>
          <a:r>
            <a:rPr lang="en-US" sz="2000" dirty="0">
              <a:latin typeface="Helvetica" panose="020B0604020202020204" pitchFamily="34" charset="0"/>
              <a:cs typeface="Helvetica" panose="020B0604020202020204" pitchFamily="34" charset="0"/>
            </a:rPr>
            <a:t>30% 25-34 </a:t>
          </a:r>
          <a:r>
            <a:rPr lang="en-US" sz="2000" dirty="0" err="1">
              <a:latin typeface="Helvetica" panose="020B0604020202020204" pitchFamily="34" charset="0"/>
              <a:cs typeface="Helvetica" panose="020B0604020202020204" pitchFamily="34" charset="0"/>
            </a:rPr>
            <a:t>yrs</a:t>
          </a:r>
          <a:r>
            <a:rPr lang="en-US" sz="2000" dirty="0">
              <a:latin typeface="Helvetica" panose="020B0604020202020204" pitchFamily="34" charset="0"/>
              <a:cs typeface="Helvetica" panose="020B0604020202020204" pitchFamily="34" charset="0"/>
            </a:rPr>
            <a:t> old</a:t>
          </a:r>
        </a:p>
      </dgm:t>
    </dgm:pt>
    <dgm:pt modelId="{1307F0E9-2976-4596-90A2-D4F97239A0C3}" type="parTrans" cxnId="{F3C73184-D8DD-4F5A-A9C3-B3B59CBCB3A7}">
      <dgm:prSet/>
      <dgm:spPr/>
      <dgm:t>
        <a:bodyPr/>
        <a:lstStyle/>
        <a:p>
          <a:endParaRPr lang="en-US"/>
        </a:p>
      </dgm:t>
    </dgm:pt>
    <dgm:pt modelId="{9196F412-0A00-4563-9698-4BD0E35D985E}" type="sibTrans" cxnId="{F3C73184-D8DD-4F5A-A9C3-B3B59CBCB3A7}">
      <dgm:prSet/>
      <dgm:spPr/>
      <dgm:t>
        <a:bodyPr/>
        <a:lstStyle/>
        <a:p>
          <a:endParaRPr lang="en-US"/>
        </a:p>
      </dgm:t>
    </dgm:pt>
    <dgm:pt modelId="{52C3C2E9-2A37-4D0C-A4BF-8428006A6D38}">
      <dgm:prSet custT="1"/>
      <dgm:spPr/>
      <dgm:t>
        <a:bodyPr/>
        <a:lstStyle/>
        <a:p>
          <a:pPr algn="l"/>
          <a:r>
            <a:rPr lang="en-US" sz="2000" dirty="0">
              <a:latin typeface="Helvetica" panose="020B0604020202020204" pitchFamily="34" charset="0"/>
              <a:cs typeface="Helvetica" panose="020B0604020202020204" pitchFamily="34" charset="0"/>
            </a:rPr>
            <a:t>24% 35-44 </a:t>
          </a:r>
          <a:r>
            <a:rPr lang="en-US" sz="2000" dirty="0" err="1">
              <a:latin typeface="Helvetica" panose="020B0604020202020204" pitchFamily="34" charset="0"/>
              <a:cs typeface="Helvetica" panose="020B0604020202020204" pitchFamily="34" charset="0"/>
            </a:rPr>
            <a:t>yrs</a:t>
          </a:r>
          <a:r>
            <a:rPr lang="en-US" sz="2000" dirty="0">
              <a:latin typeface="Helvetica" panose="020B0604020202020204" pitchFamily="34" charset="0"/>
              <a:cs typeface="Helvetica" panose="020B0604020202020204" pitchFamily="34" charset="0"/>
            </a:rPr>
            <a:t> old</a:t>
          </a:r>
        </a:p>
      </dgm:t>
    </dgm:pt>
    <dgm:pt modelId="{7F890590-1590-40E1-91E6-BF54ABE1A214}" type="parTrans" cxnId="{3B72D422-F16B-4FEE-9115-1646FA500965}">
      <dgm:prSet/>
      <dgm:spPr/>
      <dgm:t>
        <a:bodyPr/>
        <a:lstStyle/>
        <a:p>
          <a:endParaRPr lang="en-US"/>
        </a:p>
      </dgm:t>
    </dgm:pt>
    <dgm:pt modelId="{0B65E539-86C0-46B8-B92F-665A179A28BD}" type="sibTrans" cxnId="{3B72D422-F16B-4FEE-9115-1646FA500965}">
      <dgm:prSet/>
      <dgm:spPr/>
      <dgm:t>
        <a:bodyPr/>
        <a:lstStyle/>
        <a:p>
          <a:endParaRPr lang="en-US"/>
        </a:p>
      </dgm:t>
    </dgm:pt>
    <dgm:pt modelId="{D35A448E-FCBE-4718-BEA4-620E90B4F1F0}">
      <dgm:prSet custT="1"/>
      <dgm:spPr/>
      <dgm:t>
        <a:bodyPr/>
        <a:lstStyle/>
        <a:p>
          <a:pPr algn="l"/>
          <a:r>
            <a:rPr lang="en-US" sz="2000" dirty="0">
              <a:latin typeface="Helvetica" panose="020B0604020202020204" pitchFamily="34" charset="0"/>
              <a:cs typeface="Helvetica" panose="020B0604020202020204" pitchFamily="34" charset="0"/>
            </a:rPr>
            <a:t>38% 45+ </a:t>
          </a:r>
          <a:r>
            <a:rPr lang="en-US" sz="2000" dirty="0" err="1">
              <a:latin typeface="Helvetica" panose="020B0604020202020204" pitchFamily="34" charset="0"/>
              <a:cs typeface="Helvetica" panose="020B0604020202020204" pitchFamily="34" charset="0"/>
            </a:rPr>
            <a:t>yrs</a:t>
          </a:r>
          <a:r>
            <a:rPr lang="en-US" sz="2000" dirty="0">
              <a:latin typeface="Helvetica" panose="020B0604020202020204" pitchFamily="34" charset="0"/>
              <a:cs typeface="Helvetica" panose="020B0604020202020204" pitchFamily="34" charset="0"/>
            </a:rPr>
            <a:t> old</a:t>
          </a:r>
        </a:p>
      </dgm:t>
    </dgm:pt>
    <dgm:pt modelId="{791FD075-DAC6-49AE-933E-B87AC35372CE}" type="parTrans" cxnId="{86B5B674-5F16-4D50-9076-CA98D76F6B73}">
      <dgm:prSet/>
      <dgm:spPr/>
      <dgm:t>
        <a:bodyPr/>
        <a:lstStyle/>
        <a:p>
          <a:endParaRPr lang="en-US"/>
        </a:p>
      </dgm:t>
    </dgm:pt>
    <dgm:pt modelId="{B14D353E-27E7-42FE-8DCB-896B37711922}" type="sibTrans" cxnId="{86B5B674-5F16-4D50-9076-CA98D76F6B73}">
      <dgm:prSet/>
      <dgm:spPr/>
      <dgm:t>
        <a:bodyPr/>
        <a:lstStyle/>
        <a:p>
          <a:endParaRPr lang="en-US"/>
        </a:p>
      </dgm:t>
    </dgm:pt>
    <dgm:pt modelId="{B3D7DD17-61A7-4487-AFF9-D9FCBC5CD504}">
      <dgm:prSet custT="1"/>
      <dgm:spPr/>
      <dgm:t>
        <a:bodyPr/>
        <a:lstStyle/>
        <a:p>
          <a:r>
            <a:rPr lang="en-US" sz="2000" dirty="0">
              <a:latin typeface="Helvetica" panose="020B0604020202020204" pitchFamily="34" charset="0"/>
              <a:cs typeface="Helvetica" panose="020B0604020202020204" pitchFamily="34" charset="0"/>
            </a:rPr>
            <a:t>62% Hispanic/Latino</a:t>
          </a:r>
        </a:p>
        <a:p>
          <a:r>
            <a:rPr lang="en-US" sz="2000" dirty="0">
              <a:latin typeface="Helvetica" panose="020B0604020202020204" pitchFamily="34" charset="0"/>
              <a:cs typeface="Helvetica" panose="020B0604020202020204" pitchFamily="34" charset="0"/>
            </a:rPr>
            <a:t>14% Black</a:t>
          </a:r>
        </a:p>
        <a:p>
          <a:r>
            <a:rPr lang="en-US" sz="2000" dirty="0">
              <a:latin typeface="Helvetica" panose="020B0604020202020204" pitchFamily="34" charset="0"/>
              <a:cs typeface="Helvetica" panose="020B0604020202020204" pitchFamily="34" charset="0"/>
            </a:rPr>
            <a:t>85% Male</a:t>
          </a:r>
        </a:p>
      </dgm:t>
    </dgm:pt>
    <dgm:pt modelId="{45385A1D-72D8-4EA5-A937-6649C49FD239}" type="parTrans" cxnId="{A94866C4-6836-4A96-AB74-F1594996FEEC}">
      <dgm:prSet/>
      <dgm:spPr/>
      <dgm:t>
        <a:bodyPr/>
        <a:lstStyle/>
        <a:p>
          <a:endParaRPr lang="en-US"/>
        </a:p>
      </dgm:t>
    </dgm:pt>
    <dgm:pt modelId="{B997B678-459E-4F59-8274-15BA8EB26B5B}" type="sibTrans" cxnId="{A94866C4-6836-4A96-AB74-F1594996FEEC}">
      <dgm:prSet/>
      <dgm:spPr/>
      <dgm:t>
        <a:bodyPr/>
        <a:lstStyle/>
        <a:p>
          <a:endParaRPr lang="en-US"/>
        </a:p>
      </dgm:t>
    </dgm:pt>
    <dgm:pt modelId="{B8B87F07-14C1-4C95-B7CE-B558129C60FB}">
      <dgm:prSet custT="1"/>
      <dgm:spPr/>
      <dgm:t>
        <a:bodyPr/>
        <a:lstStyle/>
        <a:p>
          <a:r>
            <a:rPr lang="en-US" sz="2000" dirty="0">
              <a:latin typeface="Helvetica" panose="020B0604020202020204" pitchFamily="34" charset="0"/>
              <a:cs typeface="Helvetica" panose="020B0604020202020204" pitchFamily="34" charset="0"/>
            </a:rPr>
            <a:t>12% 25-34 </a:t>
          </a:r>
          <a:r>
            <a:rPr lang="en-US" sz="2000" dirty="0" err="1">
              <a:latin typeface="Helvetica" panose="020B0604020202020204" pitchFamily="34" charset="0"/>
              <a:cs typeface="Helvetica" panose="020B0604020202020204" pitchFamily="34" charset="0"/>
            </a:rPr>
            <a:t>yrs</a:t>
          </a:r>
          <a:r>
            <a:rPr lang="en-US" sz="2000" dirty="0">
              <a:latin typeface="Helvetica" panose="020B0604020202020204" pitchFamily="34" charset="0"/>
              <a:cs typeface="Helvetica" panose="020B0604020202020204" pitchFamily="34" charset="0"/>
            </a:rPr>
            <a:t> old</a:t>
          </a:r>
        </a:p>
      </dgm:t>
    </dgm:pt>
    <dgm:pt modelId="{498AB724-08E7-4256-A138-48B24222629A}" type="parTrans" cxnId="{80EAB6B7-EDB0-45A6-9F97-2D94A5EACB0E}">
      <dgm:prSet/>
      <dgm:spPr/>
      <dgm:t>
        <a:bodyPr/>
        <a:lstStyle/>
        <a:p>
          <a:endParaRPr lang="en-US"/>
        </a:p>
      </dgm:t>
    </dgm:pt>
    <dgm:pt modelId="{439CF962-EB7E-4519-8DC8-27386CBEAF7F}" type="sibTrans" cxnId="{80EAB6B7-EDB0-45A6-9F97-2D94A5EACB0E}">
      <dgm:prSet/>
      <dgm:spPr/>
      <dgm:t>
        <a:bodyPr/>
        <a:lstStyle/>
        <a:p>
          <a:endParaRPr lang="en-US"/>
        </a:p>
      </dgm:t>
    </dgm:pt>
    <dgm:pt modelId="{A589C49E-6F1E-4BC6-B21E-0200E5647662}">
      <dgm:prSet custT="1"/>
      <dgm:spPr/>
      <dgm:t>
        <a:bodyPr/>
        <a:lstStyle/>
        <a:p>
          <a:r>
            <a:rPr lang="en-US" sz="2000" dirty="0">
              <a:latin typeface="Helvetica" panose="020B0604020202020204" pitchFamily="34" charset="0"/>
              <a:cs typeface="Helvetica" panose="020B0604020202020204" pitchFamily="34" charset="0"/>
            </a:rPr>
            <a:t>20% 35-44 </a:t>
          </a:r>
          <a:r>
            <a:rPr lang="en-US" sz="2000" dirty="0" err="1">
              <a:latin typeface="Helvetica" panose="020B0604020202020204" pitchFamily="34" charset="0"/>
              <a:cs typeface="Helvetica" panose="020B0604020202020204" pitchFamily="34" charset="0"/>
            </a:rPr>
            <a:t>yrs</a:t>
          </a:r>
          <a:r>
            <a:rPr lang="en-US" sz="2000" dirty="0">
              <a:latin typeface="Helvetica" panose="020B0604020202020204" pitchFamily="34" charset="0"/>
              <a:cs typeface="Helvetica" panose="020B0604020202020204" pitchFamily="34" charset="0"/>
            </a:rPr>
            <a:t> old</a:t>
          </a:r>
        </a:p>
      </dgm:t>
    </dgm:pt>
    <dgm:pt modelId="{600C8BE7-2535-46B3-ADC3-A0660BA6C45E}" type="parTrans" cxnId="{2D80E597-C54B-4CD9-9A39-3EA18B3AE2EE}">
      <dgm:prSet/>
      <dgm:spPr/>
      <dgm:t>
        <a:bodyPr/>
        <a:lstStyle/>
        <a:p>
          <a:endParaRPr lang="en-US"/>
        </a:p>
      </dgm:t>
    </dgm:pt>
    <dgm:pt modelId="{B66B6421-44C4-4622-AE66-36CF78192D77}" type="sibTrans" cxnId="{2D80E597-C54B-4CD9-9A39-3EA18B3AE2EE}">
      <dgm:prSet/>
      <dgm:spPr/>
      <dgm:t>
        <a:bodyPr/>
        <a:lstStyle/>
        <a:p>
          <a:endParaRPr lang="en-US"/>
        </a:p>
      </dgm:t>
    </dgm:pt>
    <dgm:pt modelId="{FA800387-611A-4C7B-9554-EE9F429B1699}">
      <dgm:prSet custT="1"/>
      <dgm:spPr/>
      <dgm:t>
        <a:bodyPr/>
        <a:lstStyle/>
        <a:p>
          <a:r>
            <a:rPr lang="en-US" sz="2000" dirty="0">
              <a:latin typeface="Helvetica" panose="020B0604020202020204" pitchFamily="34" charset="0"/>
              <a:cs typeface="Helvetica" panose="020B0604020202020204" pitchFamily="34" charset="0"/>
            </a:rPr>
            <a:t>68% 45+ </a:t>
          </a:r>
          <a:r>
            <a:rPr lang="en-US" sz="2000" dirty="0" err="1">
              <a:latin typeface="Helvetica" panose="020B0604020202020204" pitchFamily="34" charset="0"/>
              <a:cs typeface="Helvetica" panose="020B0604020202020204" pitchFamily="34" charset="0"/>
            </a:rPr>
            <a:t>yrs</a:t>
          </a:r>
          <a:r>
            <a:rPr lang="en-US" sz="2000" dirty="0">
              <a:latin typeface="Helvetica" panose="020B0604020202020204" pitchFamily="34" charset="0"/>
              <a:cs typeface="Helvetica" panose="020B0604020202020204" pitchFamily="34" charset="0"/>
            </a:rPr>
            <a:t> old</a:t>
          </a:r>
        </a:p>
      </dgm:t>
    </dgm:pt>
    <dgm:pt modelId="{CFAB05F7-F623-4C99-B8A2-DBF1E173DC97}" type="parTrans" cxnId="{659FA36C-9FD0-4198-8AB7-04F0E2C40622}">
      <dgm:prSet/>
      <dgm:spPr/>
      <dgm:t>
        <a:bodyPr/>
        <a:lstStyle/>
        <a:p>
          <a:endParaRPr lang="en-US"/>
        </a:p>
      </dgm:t>
    </dgm:pt>
    <dgm:pt modelId="{15109702-6B7E-4242-BD99-0C242F2C06E0}" type="sibTrans" cxnId="{659FA36C-9FD0-4198-8AB7-04F0E2C40622}">
      <dgm:prSet/>
      <dgm:spPr/>
      <dgm:t>
        <a:bodyPr/>
        <a:lstStyle/>
        <a:p>
          <a:endParaRPr lang="en-US"/>
        </a:p>
      </dgm:t>
    </dgm:pt>
    <dgm:pt modelId="{0FF40E82-DAAA-4512-ADF0-A385EBE23340}" type="pres">
      <dgm:prSet presAssocID="{59CAC103-3621-4081-850D-C2D2EED46A9A}" presName="Name0" presStyleCnt="0">
        <dgm:presLayoutVars>
          <dgm:chMax val="7"/>
          <dgm:chPref val="5"/>
          <dgm:dir val="rev"/>
          <dgm:animOne val="branch"/>
          <dgm:animLvl val="lvl"/>
        </dgm:presLayoutVars>
      </dgm:prSet>
      <dgm:spPr/>
    </dgm:pt>
    <dgm:pt modelId="{440CC589-E286-4E0D-AD56-A53D9127264E}" type="pres">
      <dgm:prSet presAssocID="{69A2D209-DF10-4890-89E8-2A5178009358}" presName="ChildAccent3" presStyleCnt="0"/>
      <dgm:spPr/>
    </dgm:pt>
    <dgm:pt modelId="{3A75F60F-A8C5-4C35-9CC5-AA53D39C60AB}" type="pres">
      <dgm:prSet presAssocID="{69A2D209-DF10-4890-89E8-2A5178009358}" presName="ChildAccent" presStyleLbl="alignImgPlace1" presStyleIdx="0" presStyleCnt="3" custScaleX="159228" custScaleY="88024" custLinFactNeighborX="-56350" custLinFactNeighborY="-1629"/>
      <dgm:spPr/>
    </dgm:pt>
    <dgm:pt modelId="{284B5CCA-167A-4159-8FC9-4F748961443D}" type="pres">
      <dgm:prSet presAssocID="{69A2D209-DF10-4890-89E8-2A5178009358}" presName="Child3" presStyleLbl="revTx" presStyleIdx="0" presStyleCnt="0">
        <dgm:presLayoutVars>
          <dgm:chMax val="0"/>
          <dgm:chPref val="0"/>
          <dgm:bulletEnabled val="1"/>
        </dgm:presLayoutVars>
      </dgm:prSet>
      <dgm:spPr/>
    </dgm:pt>
    <dgm:pt modelId="{075FB5EC-28A1-4CD4-93CB-56A1928585B0}" type="pres">
      <dgm:prSet presAssocID="{69A2D209-DF10-4890-89E8-2A5178009358}" presName="Parent3" presStyleLbl="node1" presStyleIdx="0" presStyleCnt="3" custScaleX="159228" custLinFactNeighborX="-56350" custLinFactNeighborY="13490">
        <dgm:presLayoutVars>
          <dgm:chMax val="2"/>
          <dgm:chPref val="1"/>
          <dgm:bulletEnabled val="1"/>
        </dgm:presLayoutVars>
      </dgm:prSet>
      <dgm:spPr/>
    </dgm:pt>
    <dgm:pt modelId="{8FDB8FDD-1F32-47E1-A5F0-B27E9A69B89F}" type="pres">
      <dgm:prSet presAssocID="{BFADD87C-748A-4433-80E9-B21DEB526633}" presName="ChildAccent2" presStyleCnt="0"/>
      <dgm:spPr/>
    </dgm:pt>
    <dgm:pt modelId="{997F0FCF-264E-45C8-BCF0-6A2B6D5352E8}" type="pres">
      <dgm:prSet presAssocID="{BFADD87C-748A-4433-80E9-B21DEB526633}" presName="ChildAccent" presStyleLbl="alignImgPlace1" presStyleIdx="1" presStyleCnt="3" custScaleX="159228" custScaleY="90329" custLinFactNeighborX="10132" custLinFactNeighborY="667"/>
      <dgm:spPr/>
    </dgm:pt>
    <dgm:pt modelId="{6CDDE448-093E-4433-B843-CA19BFE56EBE}" type="pres">
      <dgm:prSet presAssocID="{BFADD87C-748A-4433-80E9-B21DEB526633}" presName="Child2" presStyleLbl="revTx" presStyleIdx="0" presStyleCnt="0">
        <dgm:presLayoutVars>
          <dgm:chMax val="0"/>
          <dgm:chPref val="0"/>
          <dgm:bulletEnabled val="1"/>
        </dgm:presLayoutVars>
      </dgm:prSet>
      <dgm:spPr/>
    </dgm:pt>
    <dgm:pt modelId="{46C605CD-0FE2-4E6E-82BE-352004684304}" type="pres">
      <dgm:prSet presAssocID="{BFADD87C-748A-4433-80E9-B21DEB526633}" presName="Parent2" presStyleLbl="node1" presStyleIdx="1" presStyleCnt="3" custScaleX="159228" custLinFactNeighborX="10132" custLinFactNeighborY="20400">
        <dgm:presLayoutVars>
          <dgm:chMax val="2"/>
          <dgm:chPref val="1"/>
          <dgm:bulletEnabled val="1"/>
        </dgm:presLayoutVars>
      </dgm:prSet>
      <dgm:spPr/>
    </dgm:pt>
    <dgm:pt modelId="{5AFA5AA3-C868-4E8D-844C-DE2AC6097206}" type="pres">
      <dgm:prSet presAssocID="{9BE445F9-4A9F-43F9-9410-BD8A8C8F4AB7}" presName="ChildAccent1" presStyleCnt="0"/>
      <dgm:spPr/>
    </dgm:pt>
    <dgm:pt modelId="{5A195DD5-D3B9-42D9-827E-80E080D2A32F}" type="pres">
      <dgm:prSet presAssocID="{9BE445F9-4A9F-43F9-9410-BD8A8C8F4AB7}" presName="ChildAccent" presStyleLbl="alignImgPlace1" presStyleIdx="2" presStyleCnt="3" custScaleX="159228" custScaleY="93244" custLinFactNeighborX="74444" custLinFactNeighborY="2856"/>
      <dgm:spPr/>
    </dgm:pt>
    <dgm:pt modelId="{F027E49B-894E-4EE0-B43F-FA2BBDFE72C3}" type="pres">
      <dgm:prSet presAssocID="{9BE445F9-4A9F-43F9-9410-BD8A8C8F4AB7}" presName="Child1" presStyleLbl="revTx" presStyleIdx="0" presStyleCnt="0">
        <dgm:presLayoutVars>
          <dgm:chMax val="0"/>
          <dgm:chPref val="0"/>
          <dgm:bulletEnabled val="1"/>
        </dgm:presLayoutVars>
      </dgm:prSet>
      <dgm:spPr/>
    </dgm:pt>
    <dgm:pt modelId="{1AD9AC22-E12E-4D2D-96D9-337489E100AA}" type="pres">
      <dgm:prSet presAssocID="{9BE445F9-4A9F-43F9-9410-BD8A8C8F4AB7}" presName="Parent1" presStyleLbl="node1" presStyleIdx="2" presStyleCnt="3" custScaleX="159228" custLinFactNeighborX="73778" custLinFactNeighborY="24724">
        <dgm:presLayoutVars>
          <dgm:chMax val="2"/>
          <dgm:chPref val="1"/>
          <dgm:bulletEnabled val="1"/>
        </dgm:presLayoutVars>
      </dgm:prSet>
      <dgm:spPr/>
    </dgm:pt>
  </dgm:ptLst>
  <dgm:cxnLst>
    <dgm:cxn modelId="{BE6FBD07-DA63-46AF-B275-E615B6426050}" srcId="{BFADD87C-748A-4433-80E9-B21DEB526633}" destId="{C41674C4-CC64-4293-B0F0-07D45D40FF0E}" srcOrd="0" destOrd="0" parTransId="{4B56BE87-81FA-4610-A0BF-75C1198714EC}" sibTransId="{B5C5D9CF-A7FA-4714-8EA9-C577FAE07CEF}"/>
    <dgm:cxn modelId="{913E0F0B-A337-4098-AC80-1B82CE1C3977}" type="presOf" srcId="{0481508C-85CD-4B87-ACD0-80B2F3474661}" destId="{3A75F60F-A8C5-4C35-9CC5-AA53D39C60AB}" srcOrd="0" destOrd="1" presId="urn:microsoft.com/office/officeart/2011/layout/InterconnectedBlockProcess"/>
    <dgm:cxn modelId="{96610010-F86E-4134-B872-71B5EF2CF694}" srcId="{59CAC103-3621-4081-850D-C2D2EED46A9A}" destId="{9BE445F9-4A9F-43F9-9410-BD8A8C8F4AB7}" srcOrd="0" destOrd="0" parTransId="{5A0BD856-A70C-495C-B07C-C4F65596A5CF}" sibTransId="{C9146F84-9597-4468-8773-DD97B4DB72DE}"/>
    <dgm:cxn modelId="{4A809717-C7B8-477C-B3B6-EF5D9F25916C}" type="presOf" srcId="{C41674C4-CC64-4293-B0F0-07D45D40FF0E}" destId="{6CDDE448-093E-4433-B843-CA19BFE56EBE}" srcOrd="1" destOrd="0" presId="urn:microsoft.com/office/officeart/2011/layout/InterconnectedBlockProcess"/>
    <dgm:cxn modelId="{AD63DF19-0595-4C9F-B26B-5DFB31BE867D}" srcId="{59CAC103-3621-4081-850D-C2D2EED46A9A}" destId="{69A2D209-DF10-4890-89E8-2A5178009358}" srcOrd="2" destOrd="0" parTransId="{E7BBB33E-3C75-4056-909F-AB83B9E9D851}" sibTransId="{E3B49469-74FF-4091-B99B-CD3C80E1B2BC}"/>
    <dgm:cxn modelId="{EB49391A-CAFC-4E3C-BABA-4958684E85D8}" type="presOf" srcId="{D35A448E-FCBE-4718-BEA4-620E90B4F1F0}" destId="{997F0FCF-264E-45C8-BCF0-6A2B6D5352E8}" srcOrd="0" destOrd="4" presId="urn:microsoft.com/office/officeart/2011/layout/InterconnectedBlockProcess"/>
    <dgm:cxn modelId="{74684F1A-6B30-4CE1-A72F-D518F33AD24B}" srcId="{69A2D209-DF10-4890-89E8-2A5178009358}" destId="{A73C2419-F2A6-4212-A5D4-2D0D92D12AD7}" srcOrd="4" destOrd="0" parTransId="{9B02AF03-46AB-4CFA-9E4D-E570B086CAAD}" sibTransId="{0553FD9B-8783-4FF4-B186-8BD6D2DB7206}"/>
    <dgm:cxn modelId="{5FEA8120-A3C1-4E5E-981A-30D908C2B8C7}" type="presOf" srcId="{A589C49E-6F1E-4BC6-B21E-0200E5647662}" destId="{5A195DD5-D3B9-42D9-827E-80E080D2A32F}" srcOrd="0" destOrd="3" presId="urn:microsoft.com/office/officeart/2011/layout/InterconnectedBlockProcess"/>
    <dgm:cxn modelId="{670EC622-1520-4C05-B065-21BC5B07DED4}" type="presOf" srcId="{5D490770-48AD-47E9-ABA0-3A37D081B0AB}" destId="{6CDDE448-093E-4433-B843-CA19BFE56EBE}" srcOrd="1" destOrd="1" presId="urn:microsoft.com/office/officeart/2011/layout/InterconnectedBlockProcess"/>
    <dgm:cxn modelId="{3B72D422-F16B-4FEE-9115-1646FA500965}" srcId="{BFADD87C-748A-4433-80E9-B21DEB526633}" destId="{52C3C2E9-2A37-4D0C-A4BF-8428006A6D38}" srcOrd="3" destOrd="0" parTransId="{7F890590-1590-40E1-91E6-BF54ABE1A214}" sibTransId="{0B65E539-86C0-46B8-B92F-665A179A28BD}"/>
    <dgm:cxn modelId="{08C86623-2285-4164-90B3-29EC6D2125DC}" type="presOf" srcId="{BFADD87C-748A-4433-80E9-B21DEB526633}" destId="{46C605CD-0FE2-4E6E-82BE-352004684304}" srcOrd="0" destOrd="0" presId="urn:microsoft.com/office/officeart/2011/layout/InterconnectedBlockProcess"/>
    <dgm:cxn modelId="{10AD4031-B8BC-4032-BB87-49349098DF97}" srcId="{9BE445F9-4A9F-43F9-9410-BD8A8C8F4AB7}" destId="{1B1D57C9-4CE5-46F0-AD95-2A43FDAF0C3A}" srcOrd="0" destOrd="0" parTransId="{EB661C70-C0FF-4C5C-BD22-A4E34CA5FA33}" sibTransId="{6C6D3045-C7A4-4BA4-9117-DF879B324A0C}"/>
    <dgm:cxn modelId="{F2436E3E-A22B-4E57-AE7D-F51F58CE54EC}" type="presOf" srcId="{59CAC103-3621-4081-850D-C2D2EED46A9A}" destId="{0FF40E82-DAAA-4512-ADF0-A385EBE23340}" srcOrd="0" destOrd="0" presId="urn:microsoft.com/office/officeart/2011/layout/InterconnectedBlockProcess"/>
    <dgm:cxn modelId="{EB93563F-2ECE-416E-AFF0-E7FBC42EA727}" type="presOf" srcId="{9BE445F9-4A9F-43F9-9410-BD8A8C8F4AB7}" destId="{1AD9AC22-E12E-4D2D-96D9-337489E100AA}" srcOrd="0" destOrd="0" presId="urn:microsoft.com/office/officeart/2011/layout/InterconnectedBlockProcess"/>
    <dgm:cxn modelId="{F58AED46-A844-4CD7-B6B0-37C782BAA096}" type="presOf" srcId="{52C3C2E9-2A37-4D0C-A4BF-8428006A6D38}" destId="{997F0FCF-264E-45C8-BCF0-6A2B6D5352E8}" srcOrd="0" destOrd="3" presId="urn:microsoft.com/office/officeart/2011/layout/InterconnectedBlockProcess"/>
    <dgm:cxn modelId="{7313B84D-DD13-4A18-89B0-CE8BF96E90D7}" type="presOf" srcId="{A589C49E-6F1E-4BC6-B21E-0200E5647662}" destId="{F027E49B-894E-4EE0-B43F-FA2BBDFE72C3}" srcOrd="1" destOrd="3" presId="urn:microsoft.com/office/officeart/2011/layout/InterconnectedBlockProcess"/>
    <dgm:cxn modelId="{683A0262-0F14-4117-832C-EE4EBA38B741}" type="presOf" srcId="{FA800387-611A-4C7B-9554-EE9F429B1699}" destId="{5A195DD5-D3B9-42D9-827E-80E080D2A32F}" srcOrd="0" destOrd="4" presId="urn:microsoft.com/office/officeart/2011/layout/InterconnectedBlockProcess"/>
    <dgm:cxn modelId="{BB162D62-7609-454B-A750-335DB5F4E058}" srcId="{69A2D209-DF10-4890-89E8-2A5178009358}" destId="{0481508C-85CD-4B87-ACD0-80B2F3474661}" srcOrd="1" destOrd="0" parTransId="{ECB3CFBC-2845-4987-AF0A-56A45C9EED98}" sibTransId="{2BD426E1-A626-4C72-B585-E354407B51D6}"/>
    <dgm:cxn modelId="{852E2064-D381-47B6-A180-5C3209B2FBBD}" type="presOf" srcId="{D35A448E-FCBE-4718-BEA4-620E90B4F1F0}" destId="{6CDDE448-093E-4433-B843-CA19BFE56EBE}" srcOrd="1" destOrd="4" presId="urn:microsoft.com/office/officeart/2011/layout/InterconnectedBlockProcess"/>
    <dgm:cxn modelId="{E8639664-5BF2-420A-80F9-3FB9DC82C3E4}" srcId="{59CAC103-3621-4081-850D-C2D2EED46A9A}" destId="{BFADD87C-748A-4433-80E9-B21DEB526633}" srcOrd="1" destOrd="0" parTransId="{9FA84402-EBD1-42A4-8F9D-FDFFB3E2F425}" sibTransId="{277D2380-A4B0-496A-84CA-6086C358E066}"/>
    <dgm:cxn modelId="{6F484E66-9132-4444-84F0-FF879DAAC7E7}" type="presOf" srcId="{A73C2419-F2A6-4212-A5D4-2D0D92D12AD7}" destId="{284B5CCA-167A-4159-8FC9-4F748961443D}" srcOrd="1" destOrd="4" presId="urn:microsoft.com/office/officeart/2011/layout/InterconnectedBlockProcess"/>
    <dgm:cxn modelId="{659FA36C-9FD0-4198-8AB7-04F0E2C40622}" srcId="{9BE445F9-4A9F-43F9-9410-BD8A8C8F4AB7}" destId="{FA800387-611A-4C7B-9554-EE9F429B1699}" srcOrd="4" destOrd="0" parTransId="{CFAB05F7-F623-4C99-B8A2-DBF1E173DC97}" sibTransId="{15109702-6B7E-4242-BD99-0C242F2C06E0}"/>
    <dgm:cxn modelId="{175E016F-D5E2-4C1B-9DC3-2EA8F4C04B97}" type="presOf" srcId="{725F14F0-0F4A-4BFE-AC51-1391B1BF1CFD}" destId="{284B5CCA-167A-4159-8FC9-4F748961443D}" srcOrd="1" destOrd="0" presId="urn:microsoft.com/office/officeart/2011/layout/InterconnectedBlockProcess"/>
    <dgm:cxn modelId="{795A686F-930C-4D23-B215-18216E848A6E}" srcId="{69A2D209-DF10-4890-89E8-2A5178009358}" destId="{725F14F0-0F4A-4BFE-AC51-1391B1BF1CFD}" srcOrd="0" destOrd="0" parTransId="{739ED4A9-B38A-41FE-930C-38195704B000}" sibTransId="{8898AF7B-E475-493F-A212-54D758C742EB}"/>
    <dgm:cxn modelId="{86B5B674-5F16-4D50-9076-CA98D76F6B73}" srcId="{BFADD87C-748A-4433-80E9-B21DEB526633}" destId="{D35A448E-FCBE-4718-BEA4-620E90B4F1F0}" srcOrd="4" destOrd="0" parTransId="{791FD075-DAC6-49AE-933E-B87AC35372CE}" sibTransId="{B14D353E-27E7-42FE-8DCB-896B37711922}"/>
    <dgm:cxn modelId="{4EF8B475-4121-42F1-B2A0-C103A371CC30}" type="presOf" srcId="{AA6E24A5-6972-49BE-8B6D-60B6E56240B6}" destId="{3A75F60F-A8C5-4C35-9CC5-AA53D39C60AB}" srcOrd="0" destOrd="2" presId="urn:microsoft.com/office/officeart/2011/layout/InterconnectedBlockProcess"/>
    <dgm:cxn modelId="{01799378-FDFF-4D00-A2CA-E979F3BED605}" type="presOf" srcId="{4DC32E51-0B51-4F4D-8C38-9AF1B3AB2D94}" destId="{6CDDE448-093E-4433-B843-CA19BFE56EBE}" srcOrd="1" destOrd="2" presId="urn:microsoft.com/office/officeart/2011/layout/InterconnectedBlockProcess"/>
    <dgm:cxn modelId="{DDEABF79-B362-4BE9-95FB-6D5B1189486A}" srcId="{BFADD87C-748A-4433-80E9-B21DEB526633}" destId="{5D490770-48AD-47E9-ABA0-3A37D081B0AB}" srcOrd="1" destOrd="0" parTransId="{DB0016CB-9939-4C40-A1DD-2C2FB3B6468F}" sibTransId="{599BD357-CDA1-401B-B3D6-32929F1308B6}"/>
    <dgm:cxn modelId="{154ADC7F-EF79-4F11-84B4-1D4B0A100905}" type="presOf" srcId="{B3D7DD17-61A7-4487-AFF9-D9FCBC5CD504}" destId="{5A195DD5-D3B9-42D9-827E-80E080D2A32F}" srcOrd="0" destOrd="1" presId="urn:microsoft.com/office/officeart/2011/layout/InterconnectedBlockProcess"/>
    <dgm:cxn modelId="{F3C73184-D8DD-4F5A-A9C3-B3B59CBCB3A7}" srcId="{BFADD87C-748A-4433-80E9-B21DEB526633}" destId="{4DC32E51-0B51-4F4D-8C38-9AF1B3AB2D94}" srcOrd="2" destOrd="0" parTransId="{1307F0E9-2976-4596-90A2-D4F97239A0C3}" sibTransId="{9196F412-0A00-4563-9698-4BD0E35D985E}"/>
    <dgm:cxn modelId="{88182D85-CA3B-4983-A294-A206A7F607DF}" type="presOf" srcId="{1B1D57C9-4CE5-46F0-AD95-2A43FDAF0C3A}" destId="{F027E49B-894E-4EE0-B43F-FA2BBDFE72C3}" srcOrd="1" destOrd="0" presId="urn:microsoft.com/office/officeart/2011/layout/InterconnectedBlockProcess"/>
    <dgm:cxn modelId="{B94B288A-5114-4EFD-ADA7-DC8A1F5A5D35}" type="presOf" srcId="{725F14F0-0F4A-4BFE-AC51-1391B1BF1CFD}" destId="{3A75F60F-A8C5-4C35-9CC5-AA53D39C60AB}" srcOrd="0" destOrd="0" presId="urn:microsoft.com/office/officeart/2011/layout/InterconnectedBlockProcess"/>
    <dgm:cxn modelId="{6240918B-0E44-47FF-85B2-40F2CCB01CA1}" type="presOf" srcId="{5D490770-48AD-47E9-ABA0-3A37D081B0AB}" destId="{997F0FCF-264E-45C8-BCF0-6A2B6D5352E8}" srcOrd="0" destOrd="1" presId="urn:microsoft.com/office/officeart/2011/layout/InterconnectedBlockProcess"/>
    <dgm:cxn modelId="{2D80E597-C54B-4CD9-9A39-3EA18B3AE2EE}" srcId="{9BE445F9-4A9F-43F9-9410-BD8A8C8F4AB7}" destId="{A589C49E-6F1E-4BC6-B21E-0200E5647662}" srcOrd="3" destOrd="0" parTransId="{600C8BE7-2535-46B3-ADC3-A0660BA6C45E}" sibTransId="{B66B6421-44C4-4622-AE66-36CF78192D77}"/>
    <dgm:cxn modelId="{9BFDD3AB-8C7F-4D0E-9B53-B66FF0A1929C}" type="presOf" srcId="{52C3C2E9-2A37-4D0C-A4BF-8428006A6D38}" destId="{6CDDE448-093E-4433-B843-CA19BFE56EBE}" srcOrd="1" destOrd="3" presId="urn:microsoft.com/office/officeart/2011/layout/InterconnectedBlockProcess"/>
    <dgm:cxn modelId="{DB5428AC-9B08-4675-9420-5F6D630FFFCB}" type="presOf" srcId="{69A2D209-DF10-4890-89E8-2A5178009358}" destId="{075FB5EC-28A1-4CD4-93CB-56A1928585B0}" srcOrd="0" destOrd="0" presId="urn:microsoft.com/office/officeart/2011/layout/InterconnectedBlockProcess"/>
    <dgm:cxn modelId="{B3EE2BAC-6581-4484-8440-FE339D7F9D4A}" type="presOf" srcId="{A73C2419-F2A6-4212-A5D4-2D0D92D12AD7}" destId="{3A75F60F-A8C5-4C35-9CC5-AA53D39C60AB}" srcOrd="0" destOrd="4" presId="urn:microsoft.com/office/officeart/2011/layout/InterconnectedBlockProcess"/>
    <dgm:cxn modelId="{345A77B1-C10F-47CC-A286-E0B9533ECBDD}" type="presOf" srcId="{0481508C-85CD-4B87-ACD0-80B2F3474661}" destId="{284B5CCA-167A-4159-8FC9-4F748961443D}" srcOrd="1" destOrd="1" presId="urn:microsoft.com/office/officeart/2011/layout/InterconnectedBlockProcess"/>
    <dgm:cxn modelId="{F29ECEB5-5ADD-4C01-A762-67A74652DD9F}" srcId="{69A2D209-DF10-4890-89E8-2A5178009358}" destId="{7A12E92D-F42A-4FC7-8F23-32D2D25E6448}" srcOrd="3" destOrd="0" parTransId="{238F3A73-F301-4FE2-859A-0A07B10BD8D0}" sibTransId="{BB77D3D7-A107-452F-BF9F-D1700BA18715}"/>
    <dgm:cxn modelId="{80EAB6B7-EDB0-45A6-9F97-2D94A5EACB0E}" srcId="{9BE445F9-4A9F-43F9-9410-BD8A8C8F4AB7}" destId="{B8B87F07-14C1-4C95-B7CE-B558129C60FB}" srcOrd="2" destOrd="0" parTransId="{498AB724-08E7-4256-A138-48B24222629A}" sibTransId="{439CF962-EB7E-4519-8DC8-27386CBEAF7F}"/>
    <dgm:cxn modelId="{6D30CDB7-F411-4075-9F04-0C133D5FC122}" type="presOf" srcId="{B8B87F07-14C1-4C95-B7CE-B558129C60FB}" destId="{F027E49B-894E-4EE0-B43F-FA2BBDFE72C3}" srcOrd="1" destOrd="2" presId="urn:microsoft.com/office/officeart/2011/layout/InterconnectedBlockProcess"/>
    <dgm:cxn modelId="{89CDCBB9-A893-4D0E-8A29-25F10B1700E5}" type="presOf" srcId="{AA6E24A5-6972-49BE-8B6D-60B6E56240B6}" destId="{284B5CCA-167A-4159-8FC9-4F748961443D}" srcOrd="1" destOrd="2" presId="urn:microsoft.com/office/officeart/2011/layout/InterconnectedBlockProcess"/>
    <dgm:cxn modelId="{37032CBC-4BF0-4F5D-BACB-F6D3FE54477F}" type="presOf" srcId="{B8B87F07-14C1-4C95-B7CE-B558129C60FB}" destId="{5A195DD5-D3B9-42D9-827E-80E080D2A32F}" srcOrd="0" destOrd="2" presId="urn:microsoft.com/office/officeart/2011/layout/InterconnectedBlockProcess"/>
    <dgm:cxn modelId="{6D00E4BD-2E32-43DC-8155-3A92B28743BE}" type="presOf" srcId="{7A12E92D-F42A-4FC7-8F23-32D2D25E6448}" destId="{3A75F60F-A8C5-4C35-9CC5-AA53D39C60AB}" srcOrd="0" destOrd="3" presId="urn:microsoft.com/office/officeart/2011/layout/InterconnectedBlockProcess"/>
    <dgm:cxn modelId="{98BE15BE-E199-4E20-8807-A22E86F70C0A}" type="presOf" srcId="{FA800387-611A-4C7B-9554-EE9F429B1699}" destId="{F027E49B-894E-4EE0-B43F-FA2BBDFE72C3}" srcOrd="1" destOrd="4" presId="urn:microsoft.com/office/officeart/2011/layout/InterconnectedBlockProcess"/>
    <dgm:cxn modelId="{A94866C4-6836-4A96-AB74-F1594996FEEC}" srcId="{9BE445F9-4A9F-43F9-9410-BD8A8C8F4AB7}" destId="{B3D7DD17-61A7-4487-AFF9-D9FCBC5CD504}" srcOrd="1" destOrd="0" parTransId="{45385A1D-72D8-4EA5-A937-6649C49FD239}" sibTransId="{B997B678-459E-4F59-8274-15BA8EB26B5B}"/>
    <dgm:cxn modelId="{F68F53C6-C36F-469D-9560-DD71C5CFD37C}" type="presOf" srcId="{B3D7DD17-61A7-4487-AFF9-D9FCBC5CD504}" destId="{F027E49B-894E-4EE0-B43F-FA2BBDFE72C3}" srcOrd="1" destOrd="1" presId="urn:microsoft.com/office/officeart/2011/layout/InterconnectedBlockProcess"/>
    <dgm:cxn modelId="{97F74AC9-05EE-4A4E-BAF2-F020BF3703F4}" srcId="{69A2D209-DF10-4890-89E8-2A5178009358}" destId="{AA6E24A5-6972-49BE-8B6D-60B6E56240B6}" srcOrd="2" destOrd="0" parTransId="{B3967938-EBD3-40D0-BF2E-D1D80E711B21}" sibTransId="{1E413EE0-2DF5-4800-A83E-4A6D3D108DBC}"/>
    <dgm:cxn modelId="{7257E0C9-A33E-408E-B5F8-D3D1B6C9CB35}" type="presOf" srcId="{C41674C4-CC64-4293-B0F0-07D45D40FF0E}" destId="{997F0FCF-264E-45C8-BCF0-6A2B6D5352E8}" srcOrd="0" destOrd="0" presId="urn:microsoft.com/office/officeart/2011/layout/InterconnectedBlockProcess"/>
    <dgm:cxn modelId="{878E8BFC-E316-4526-894F-8CC8411C11AE}" type="presOf" srcId="{7A12E92D-F42A-4FC7-8F23-32D2D25E6448}" destId="{284B5CCA-167A-4159-8FC9-4F748961443D}" srcOrd="1" destOrd="3" presId="urn:microsoft.com/office/officeart/2011/layout/InterconnectedBlockProcess"/>
    <dgm:cxn modelId="{F5BC5CFD-7A0E-4C71-9C39-D6EB6B9B9FF2}" type="presOf" srcId="{1B1D57C9-4CE5-46F0-AD95-2A43FDAF0C3A}" destId="{5A195DD5-D3B9-42D9-827E-80E080D2A32F}" srcOrd="0" destOrd="0" presId="urn:microsoft.com/office/officeart/2011/layout/InterconnectedBlockProcess"/>
    <dgm:cxn modelId="{21F0DDFE-8824-464F-9844-420DFA754DC2}" type="presOf" srcId="{4DC32E51-0B51-4F4D-8C38-9AF1B3AB2D94}" destId="{997F0FCF-264E-45C8-BCF0-6A2B6D5352E8}" srcOrd="0" destOrd="2" presId="urn:microsoft.com/office/officeart/2011/layout/InterconnectedBlockProcess"/>
    <dgm:cxn modelId="{84267F42-E4DA-4730-AE8A-11308769131F}" type="presParOf" srcId="{0FF40E82-DAAA-4512-ADF0-A385EBE23340}" destId="{440CC589-E286-4E0D-AD56-A53D9127264E}" srcOrd="0" destOrd="0" presId="urn:microsoft.com/office/officeart/2011/layout/InterconnectedBlockProcess"/>
    <dgm:cxn modelId="{04D5D53F-603E-4E4A-8ED8-C94E96345DF8}" type="presParOf" srcId="{440CC589-E286-4E0D-AD56-A53D9127264E}" destId="{3A75F60F-A8C5-4C35-9CC5-AA53D39C60AB}" srcOrd="0" destOrd="0" presId="urn:microsoft.com/office/officeart/2011/layout/InterconnectedBlockProcess"/>
    <dgm:cxn modelId="{426DDF27-9A7A-4518-90A9-E7E3376EEB94}" type="presParOf" srcId="{0FF40E82-DAAA-4512-ADF0-A385EBE23340}" destId="{284B5CCA-167A-4159-8FC9-4F748961443D}" srcOrd="1" destOrd="0" presId="urn:microsoft.com/office/officeart/2011/layout/InterconnectedBlockProcess"/>
    <dgm:cxn modelId="{2EB81E38-05B2-440B-B4DE-AA0E6821D960}" type="presParOf" srcId="{0FF40E82-DAAA-4512-ADF0-A385EBE23340}" destId="{075FB5EC-28A1-4CD4-93CB-56A1928585B0}" srcOrd="2" destOrd="0" presId="urn:microsoft.com/office/officeart/2011/layout/InterconnectedBlockProcess"/>
    <dgm:cxn modelId="{7BEC90D6-62C5-4158-9FC0-2A8B2BB5DE69}" type="presParOf" srcId="{0FF40E82-DAAA-4512-ADF0-A385EBE23340}" destId="{8FDB8FDD-1F32-47E1-A5F0-B27E9A69B89F}" srcOrd="3" destOrd="0" presId="urn:microsoft.com/office/officeart/2011/layout/InterconnectedBlockProcess"/>
    <dgm:cxn modelId="{C3F7D5B8-77A3-4375-9952-35CA0E1F830A}" type="presParOf" srcId="{8FDB8FDD-1F32-47E1-A5F0-B27E9A69B89F}" destId="{997F0FCF-264E-45C8-BCF0-6A2B6D5352E8}" srcOrd="0" destOrd="0" presId="urn:microsoft.com/office/officeart/2011/layout/InterconnectedBlockProcess"/>
    <dgm:cxn modelId="{89616AC3-5D9F-4277-9E9A-7BBE6BABC8D9}" type="presParOf" srcId="{0FF40E82-DAAA-4512-ADF0-A385EBE23340}" destId="{6CDDE448-093E-4433-B843-CA19BFE56EBE}" srcOrd="4" destOrd="0" presId="urn:microsoft.com/office/officeart/2011/layout/InterconnectedBlockProcess"/>
    <dgm:cxn modelId="{F21BFBC3-B2C0-469E-8E2F-D082D7A0AEE8}" type="presParOf" srcId="{0FF40E82-DAAA-4512-ADF0-A385EBE23340}" destId="{46C605CD-0FE2-4E6E-82BE-352004684304}" srcOrd="5" destOrd="0" presId="urn:microsoft.com/office/officeart/2011/layout/InterconnectedBlockProcess"/>
    <dgm:cxn modelId="{D998A0D2-D2A1-4D32-A9E5-E34B91388C99}" type="presParOf" srcId="{0FF40E82-DAAA-4512-ADF0-A385EBE23340}" destId="{5AFA5AA3-C868-4E8D-844C-DE2AC6097206}" srcOrd="6" destOrd="0" presId="urn:microsoft.com/office/officeart/2011/layout/InterconnectedBlockProcess"/>
    <dgm:cxn modelId="{8C704948-6314-4EFE-8FE3-5D41981110A7}" type="presParOf" srcId="{5AFA5AA3-C868-4E8D-844C-DE2AC6097206}" destId="{5A195DD5-D3B9-42D9-827E-80E080D2A32F}" srcOrd="0" destOrd="0" presId="urn:microsoft.com/office/officeart/2011/layout/InterconnectedBlockProcess"/>
    <dgm:cxn modelId="{938CEC30-BEAB-4D74-9D24-2C50BA81A7F9}" type="presParOf" srcId="{0FF40E82-DAAA-4512-ADF0-A385EBE23340}" destId="{F027E49B-894E-4EE0-B43F-FA2BBDFE72C3}" srcOrd="7" destOrd="0" presId="urn:microsoft.com/office/officeart/2011/layout/InterconnectedBlockProcess"/>
    <dgm:cxn modelId="{F9421E55-960E-4F11-A527-5D8E4AA71217}" type="presParOf" srcId="{0FF40E82-DAAA-4512-ADF0-A385EBE23340}" destId="{1AD9AC22-E12E-4D2D-96D9-337489E100AA}"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4B6A17-F5F4-4F87-B1DA-BA05656EA576}" type="doc">
      <dgm:prSet loTypeId="urn:microsoft.com/office/officeart/2005/8/layout/radial6" loCatId="relationship" qsTypeId="urn:microsoft.com/office/officeart/2005/8/quickstyle/simple3" qsCatId="simple" csTypeId="urn:microsoft.com/office/officeart/2005/8/colors/colorful2" csCatId="colorful" phldr="1"/>
      <dgm:spPr/>
      <dgm:t>
        <a:bodyPr/>
        <a:lstStyle/>
        <a:p>
          <a:endParaRPr lang="en-US"/>
        </a:p>
      </dgm:t>
    </dgm:pt>
    <dgm:pt modelId="{485C0D6F-9371-4F2F-8BBC-ECFB82B87072}">
      <dgm:prSet phldrT="[Text]" custT="1"/>
      <dgm:spPr>
        <a:ln>
          <a:solidFill>
            <a:schemeClr val="tx2">
              <a:lumMod val="50000"/>
            </a:schemeClr>
          </a:solidFill>
        </a:ln>
      </dgm:spPr>
      <dgm:t>
        <a:bodyPr/>
        <a:lstStyle/>
        <a:p>
          <a:r>
            <a:rPr lang="en-US" sz="2400" b="1" dirty="0">
              <a:latin typeface="+mn-lt"/>
              <a:cs typeface="Helvetica" panose="020B0604020202020204" pitchFamily="34" charset="0"/>
            </a:rPr>
            <a:t>Structural and System Inequities</a:t>
          </a:r>
        </a:p>
      </dgm:t>
    </dgm:pt>
    <dgm:pt modelId="{5EB1A13A-970A-4D5B-898E-06F065A65BA6}" type="parTrans" cxnId="{5FF72BAD-6CBA-4A29-895C-F4ADF56BD584}">
      <dgm:prSet/>
      <dgm:spPr/>
      <dgm:t>
        <a:bodyPr/>
        <a:lstStyle/>
        <a:p>
          <a:endParaRPr lang="en-US">
            <a:latin typeface="+mn-lt"/>
          </a:endParaRPr>
        </a:p>
      </dgm:t>
    </dgm:pt>
    <dgm:pt modelId="{E06CFE2F-A563-42A1-AF9E-B17D512D1122}" type="sibTrans" cxnId="{5FF72BAD-6CBA-4A29-895C-F4ADF56BD584}">
      <dgm:prSet/>
      <dgm:spPr/>
      <dgm:t>
        <a:bodyPr/>
        <a:lstStyle/>
        <a:p>
          <a:endParaRPr lang="en-US">
            <a:latin typeface="+mn-lt"/>
          </a:endParaRPr>
        </a:p>
      </dgm:t>
    </dgm:pt>
    <dgm:pt modelId="{8539B90A-1BE1-48FA-9FFF-3E286BE83379}">
      <dgm:prSet phldrT="[Text]" custT="1"/>
      <dgm:spPr/>
      <dgm:t>
        <a:bodyPr/>
        <a:lstStyle/>
        <a:p>
          <a:r>
            <a:rPr lang="en-US" sz="800" dirty="0">
              <a:latin typeface="+mn-lt"/>
              <a:cs typeface="Helvetica" panose="020B0604020202020204" pitchFamily="34" charset="0"/>
            </a:rPr>
            <a:t>Uninsured rates for SATGA is approximately 20.7% (Nat’l rate 15.5%)</a:t>
          </a:r>
          <a:endParaRPr lang="en-US" sz="800" dirty="0">
            <a:latin typeface="+mn-lt"/>
          </a:endParaRPr>
        </a:p>
      </dgm:t>
    </dgm:pt>
    <dgm:pt modelId="{FCC33395-35C4-45A8-8C2C-EA0CDAB67F92}" type="parTrans" cxnId="{6C12E99C-6CF7-4FAB-BA5D-D07E0F87794F}">
      <dgm:prSet/>
      <dgm:spPr/>
      <dgm:t>
        <a:bodyPr/>
        <a:lstStyle/>
        <a:p>
          <a:endParaRPr lang="en-US">
            <a:latin typeface="+mn-lt"/>
          </a:endParaRPr>
        </a:p>
      </dgm:t>
    </dgm:pt>
    <dgm:pt modelId="{62F25DFF-E5A1-4E90-9CF3-4F4025A83E1B}" type="sibTrans" cxnId="{6C12E99C-6CF7-4FAB-BA5D-D07E0F87794F}">
      <dgm:prSet/>
      <dgm:spPr/>
      <dgm:t>
        <a:bodyPr/>
        <a:lstStyle/>
        <a:p>
          <a:endParaRPr lang="en-US">
            <a:latin typeface="+mn-lt"/>
          </a:endParaRPr>
        </a:p>
      </dgm:t>
    </dgm:pt>
    <dgm:pt modelId="{E5FAA991-6C77-490C-A5A6-CD209D758606}">
      <dgm:prSet phldrT="[Text]"/>
      <dgm:spPr/>
      <dgm:t>
        <a:bodyPr/>
        <a:lstStyle/>
        <a:p>
          <a:r>
            <a:rPr lang="en-US" dirty="0">
              <a:latin typeface="+mn-lt"/>
              <a:cs typeface="Helvetica" panose="020B0604020202020204" pitchFamily="34" charset="0"/>
            </a:rPr>
            <a:t>1 in 6 adults does not have a high school diploma; 1 in 4 Latino(x) residents did not complete HS</a:t>
          </a:r>
          <a:endParaRPr lang="en-US" dirty="0">
            <a:latin typeface="+mn-lt"/>
          </a:endParaRPr>
        </a:p>
      </dgm:t>
    </dgm:pt>
    <dgm:pt modelId="{4AFC4C67-E863-4F18-8B3C-70BF58F1437B}" type="parTrans" cxnId="{807AE444-B2AE-41BA-A240-E43F16DB7E35}">
      <dgm:prSet/>
      <dgm:spPr/>
      <dgm:t>
        <a:bodyPr/>
        <a:lstStyle/>
        <a:p>
          <a:endParaRPr lang="en-US">
            <a:latin typeface="+mn-lt"/>
          </a:endParaRPr>
        </a:p>
      </dgm:t>
    </dgm:pt>
    <dgm:pt modelId="{E2A36F0C-0925-4602-BA09-273DF1A224A1}" type="sibTrans" cxnId="{807AE444-B2AE-41BA-A240-E43F16DB7E35}">
      <dgm:prSet/>
      <dgm:spPr/>
      <dgm:t>
        <a:bodyPr/>
        <a:lstStyle/>
        <a:p>
          <a:endParaRPr lang="en-US">
            <a:latin typeface="+mn-lt"/>
          </a:endParaRPr>
        </a:p>
      </dgm:t>
    </dgm:pt>
    <dgm:pt modelId="{DA5A39B7-A941-4DB1-861D-F3E4B6D23D4C}">
      <dgm:prSet phldrT="[Text]" custT="1"/>
      <dgm:spPr/>
      <dgm:t>
        <a:bodyPr/>
        <a:lstStyle/>
        <a:p>
          <a:r>
            <a:rPr lang="en-US" sz="1200" dirty="0">
              <a:latin typeface="+mn-lt"/>
              <a:cs typeface="Helvetica" panose="020B0604020202020204" pitchFamily="34" charset="0"/>
            </a:rPr>
            <a:t>Erasure of marginalized communities (data collection and research): Trans, gender non-conforming communities; inaccurate racial classification</a:t>
          </a:r>
          <a:endParaRPr lang="en-US" sz="1200" dirty="0">
            <a:latin typeface="+mn-lt"/>
          </a:endParaRPr>
        </a:p>
      </dgm:t>
    </dgm:pt>
    <dgm:pt modelId="{745F2394-485E-4838-9A7E-6ECAF47BD322}" type="parTrans" cxnId="{87D0675A-D1C5-4E09-B595-8D6737DC820E}">
      <dgm:prSet/>
      <dgm:spPr/>
      <dgm:t>
        <a:bodyPr/>
        <a:lstStyle/>
        <a:p>
          <a:endParaRPr lang="en-US">
            <a:latin typeface="+mn-lt"/>
          </a:endParaRPr>
        </a:p>
      </dgm:t>
    </dgm:pt>
    <dgm:pt modelId="{298F1319-6439-4AA2-9007-3C77354A66B7}" type="sibTrans" cxnId="{87D0675A-D1C5-4E09-B595-8D6737DC820E}">
      <dgm:prSet/>
      <dgm:spPr/>
      <dgm:t>
        <a:bodyPr/>
        <a:lstStyle/>
        <a:p>
          <a:endParaRPr lang="en-US">
            <a:latin typeface="+mn-lt"/>
          </a:endParaRPr>
        </a:p>
      </dgm:t>
    </dgm:pt>
    <dgm:pt modelId="{A302A359-609F-4F48-B62D-A45BE119337E}">
      <dgm:prSet custT="1"/>
      <dgm:spPr/>
      <dgm:t>
        <a:bodyPr/>
        <a:lstStyle/>
        <a:p>
          <a:r>
            <a:rPr lang="en-US" sz="800" dirty="0">
              <a:latin typeface="+mn-lt"/>
              <a:cs typeface="Helvetica" panose="020B0604020202020204" pitchFamily="34" charset="0"/>
            </a:rPr>
            <a:t>Of the uninsured, 75% are Latino</a:t>
          </a:r>
        </a:p>
      </dgm:t>
    </dgm:pt>
    <dgm:pt modelId="{1A23218D-3161-4957-8EFD-FDAEC7880398}" type="parTrans" cxnId="{FD05DF14-5021-4369-B91A-CEA3F11D3A48}">
      <dgm:prSet/>
      <dgm:spPr/>
      <dgm:t>
        <a:bodyPr/>
        <a:lstStyle/>
        <a:p>
          <a:endParaRPr lang="en-US">
            <a:latin typeface="+mn-lt"/>
          </a:endParaRPr>
        </a:p>
      </dgm:t>
    </dgm:pt>
    <dgm:pt modelId="{55F2C633-9716-471E-9EC0-50A6BB364545}" type="sibTrans" cxnId="{FD05DF14-5021-4369-B91A-CEA3F11D3A48}">
      <dgm:prSet/>
      <dgm:spPr/>
      <dgm:t>
        <a:bodyPr/>
        <a:lstStyle/>
        <a:p>
          <a:endParaRPr lang="en-US">
            <a:latin typeface="+mn-lt"/>
          </a:endParaRPr>
        </a:p>
      </dgm:t>
    </dgm:pt>
    <dgm:pt modelId="{992EFFEF-9212-4939-A8AD-9E094D7EE3DC}">
      <dgm:prSet custT="1"/>
      <dgm:spPr/>
      <dgm:t>
        <a:bodyPr/>
        <a:lstStyle/>
        <a:p>
          <a:r>
            <a:rPr lang="en-US" sz="800" dirty="0">
              <a:latin typeface="+mn-lt"/>
              <a:cs typeface="Helvetica" panose="020B0604020202020204" pitchFamily="34" charset="0"/>
            </a:rPr>
            <a:t>72% RWPA clients are uninsured or insurance status unknown</a:t>
          </a:r>
        </a:p>
      </dgm:t>
    </dgm:pt>
    <dgm:pt modelId="{D10DA831-0A3C-498E-BC47-4AD5EDD36701}" type="parTrans" cxnId="{FBF87292-545C-413C-9A67-57460A6D9440}">
      <dgm:prSet/>
      <dgm:spPr/>
      <dgm:t>
        <a:bodyPr/>
        <a:lstStyle/>
        <a:p>
          <a:endParaRPr lang="en-US">
            <a:latin typeface="+mn-lt"/>
          </a:endParaRPr>
        </a:p>
      </dgm:t>
    </dgm:pt>
    <dgm:pt modelId="{599B4679-5EEC-4FAE-AC4C-20431D9A882A}" type="sibTrans" cxnId="{FBF87292-545C-413C-9A67-57460A6D9440}">
      <dgm:prSet/>
      <dgm:spPr/>
      <dgm:t>
        <a:bodyPr/>
        <a:lstStyle/>
        <a:p>
          <a:endParaRPr lang="en-US">
            <a:latin typeface="+mn-lt"/>
          </a:endParaRPr>
        </a:p>
      </dgm:t>
    </dgm:pt>
    <dgm:pt modelId="{D0945695-4966-4309-BF42-F63D6ACAA856}">
      <dgm:prSet custT="1"/>
      <dgm:spPr/>
      <dgm:t>
        <a:bodyPr/>
        <a:lstStyle/>
        <a:p>
          <a:r>
            <a:rPr lang="en-US" sz="800" dirty="0">
              <a:latin typeface="+mn-lt"/>
              <a:cs typeface="Helvetica" panose="020B0604020202020204" pitchFamily="34" charset="0"/>
            </a:rPr>
            <a:t>Texas is a non-expansion Medicaid State </a:t>
          </a:r>
        </a:p>
      </dgm:t>
    </dgm:pt>
    <dgm:pt modelId="{A27C63A3-09BA-4176-8312-DEF045E32E57}" type="parTrans" cxnId="{F34A45BD-871E-4DEC-8C86-00335B85A7F9}">
      <dgm:prSet/>
      <dgm:spPr/>
      <dgm:t>
        <a:bodyPr/>
        <a:lstStyle/>
        <a:p>
          <a:endParaRPr lang="en-US">
            <a:latin typeface="+mn-lt"/>
          </a:endParaRPr>
        </a:p>
      </dgm:t>
    </dgm:pt>
    <dgm:pt modelId="{D06E0F7E-FABF-4AB7-972B-7FFFD1CEE0DF}" type="sibTrans" cxnId="{F34A45BD-871E-4DEC-8C86-00335B85A7F9}">
      <dgm:prSet/>
      <dgm:spPr/>
      <dgm:t>
        <a:bodyPr/>
        <a:lstStyle/>
        <a:p>
          <a:endParaRPr lang="en-US">
            <a:latin typeface="+mn-lt"/>
          </a:endParaRPr>
        </a:p>
      </dgm:t>
    </dgm:pt>
    <dgm:pt modelId="{662C6299-798D-4636-9492-0285009813EC}">
      <dgm:prSet phldrT="[Text]" custT="1"/>
      <dgm:spPr/>
      <dgm:t>
        <a:bodyPr/>
        <a:lstStyle/>
        <a:p>
          <a:r>
            <a:rPr lang="en-US" sz="1400" dirty="0">
              <a:latin typeface="+mn-lt"/>
              <a:cs typeface="Helvetica" panose="020B0604020202020204" pitchFamily="34" charset="0"/>
            </a:rPr>
            <a:t>Culturally unaware providers</a:t>
          </a:r>
          <a:endParaRPr lang="en-US" sz="1400" dirty="0">
            <a:latin typeface="+mn-lt"/>
          </a:endParaRPr>
        </a:p>
      </dgm:t>
    </dgm:pt>
    <dgm:pt modelId="{4F67BD08-AF48-45D3-94A8-E40F2650CC60}" type="parTrans" cxnId="{0E871A88-DC29-4BFB-999D-B995516D58E8}">
      <dgm:prSet/>
      <dgm:spPr/>
      <dgm:t>
        <a:bodyPr/>
        <a:lstStyle/>
        <a:p>
          <a:endParaRPr lang="en-US">
            <a:latin typeface="+mn-lt"/>
          </a:endParaRPr>
        </a:p>
      </dgm:t>
    </dgm:pt>
    <dgm:pt modelId="{638E1DBA-E7AC-4089-AB8D-7B8DBF74E503}" type="sibTrans" cxnId="{0E871A88-DC29-4BFB-999D-B995516D58E8}">
      <dgm:prSet/>
      <dgm:spPr/>
      <dgm:t>
        <a:bodyPr/>
        <a:lstStyle/>
        <a:p>
          <a:endParaRPr lang="en-US">
            <a:latin typeface="+mn-lt"/>
          </a:endParaRPr>
        </a:p>
      </dgm:t>
    </dgm:pt>
    <dgm:pt modelId="{B6E40686-1147-42CC-925B-599B993323A4}">
      <dgm:prSet custT="1"/>
      <dgm:spPr/>
      <dgm:t>
        <a:bodyPr/>
        <a:lstStyle/>
        <a:p>
          <a:r>
            <a:rPr lang="en-US" sz="1400" dirty="0">
              <a:latin typeface="+mn-lt"/>
              <a:cs typeface="Helvetica" panose="020B0604020202020204" pitchFamily="34" charset="0"/>
            </a:rPr>
            <a:t>Inadequate public transportation</a:t>
          </a:r>
        </a:p>
      </dgm:t>
    </dgm:pt>
    <dgm:pt modelId="{F65DDDCE-3DF7-4702-A195-E18BF8D17071}" type="parTrans" cxnId="{850697DF-F0E8-4439-875D-15467CF44123}">
      <dgm:prSet/>
      <dgm:spPr/>
      <dgm:t>
        <a:bodyPr/>
        <a:lstStyle/>
        <a:p>
          <a:endParaRPr lang="en-US">
            <a:latin typeface="+mn-lt"/>
          </a:endParaRPr>
        </a:p>
      </dgm:t>
    </dgm:pt>
    <dgm:pt modelId="{15FFC3C2-EE6D-4025-9586-CB011FBEA168}" type="sibTrans" cxnId="{850697DF-F0E8-4439-875D-15467CF44123}">
      <dgm:prSet/>
      <dgm:spPr/>
      <dgm:t>
        <a:bodyPr/>
        <a:lstStyle/>
        <a:p>
          <a:endParaRPr lang="en-US">
            <a:latin typeface="+mn-lt"/>
          </a:endParaRPr>
        </a:p>
      </dgm:t>
    </dgm:pt>
    <dgm:pt modelId="{11C60442-3655-4719-AAD6-7589B11CD236}">
      <dgm:prSet custT="1"/>
      <dgm:spPr/>
      <dgm:t>
        <a:bodyPr/>
        <a:lstStyle/>
        <a:p>
          <a:r>
            <a:rPr lang="en-US" sz="1400" dirty="0">
              <a:latin typeface="+mn-lt"/>
              <a:cs typeface="Helvetica" panose="020B0604020202020204" pitchFamily="34" charset="0"/>
            </a:rPr>
            <a:t>Economic segregation - San Antonio is the most economically segregated city in the nation.</a:t>
          </a:r>
        </a:p>
      </dgm:t>
    </dgm:pt>
    <dgm:pt modelId="{5DC4A3D4-B007-4F6E-A1BC-D09D05E79C56}" type="parTrans" cxnId="{5D238678-3EE8-4DA5-9362-2BD53E68DC1D}">
      <dgm:prSet/>
      <dgm:spPr/>
      <dgm:t>
        <a:bodyPr/>
        <a:lstStyle/>
        <a:p>
          <a:endParaRPr lang="en-US">
            <a:latin typeface="+mn-lt"/>
          </a:endParaRPr>
        </a:p>
      </dgm:t>
    </dgm:pt>
    <dgm:pt modelId="{E9B06448-F488-44B6-8C00-766B35328FFF}" type="sibTrans" cxnId="{5D238678-3EE8-4DA5-9362-2BD53E68DC1D}">
      <dgm:prSet/>
      <dgm:spPr/>
      <dgm:t>
        <a:bodyPr/>
        <a:lstStyle/>
        <a:p>
          <a:endParaRPr lang="en-US">
            <a:latin typeface="+mn-lt"/>
          </a:endParaRPr>
        </a:p>
      </dgm:t>
    </dgm:pt>
    <dgm:pt modelId="{3CF2D54D-FCE0-4638-A933-FBDEB563EB4F}">
      <dgm:prSet custT="1"/>
      <dgm:spPr/>
      <dgm:t>
        <a:bodyPr/>
        <a:lstStyle/>
        <a:p>
          <a:r>
            <a:rPr lang="en-US" sz="1400" dirty="0">
              <a:latin typeface="+mn-lt"/>
              <a:cs typeface="Helvetica" panose="020B0604020202020204" pitchFamily="34" charset="0"/>
            </a:rPr>
            <a:t>Environmental injustice: gentrification, lack of clean drinking water</a:t>
          </a:r>
        </a:p>
      </dgm:t>
    </dgm:pt>
    <dgm:pt modelId="{71FEF50C-8677-4F27-8FC5-90BAE0E43D9F}" type="parTrans" cxnId="{454AF15A-2345-480C-9691-64BAAC55F0FB}">
      <dgm:prSet/>
      <dgm:spPr/>
      <dgm:t>
        <a:bodyPr/>
        <a:lstStyle/>
        <a:p>
          <a:endParaRPr lang="en-US">
            <a:latin typeface="+mn-lt"/>
          </a:endParaRPr>
        </a:p>
      </dgm:t>
    </dgm:pt>
    <dgm:pt modelId="{9045E50E-95F6-4AF3-AC13-C46F9DEF1906}" type="sibTrans" cxnId="{454AF15A-2345-480C-9691-64BAAC55F0FB}">
      <dgm:prSet/>
      <dgm:spPr/>
      <dgm:t>
        <a:bodyPr/>
        <a:lstStyle/>
        <a:p>
          <a:endParaRPr lang="en-US">
            <a:latin typeface="+mn-lt"/>
          </a:endParaRPr>
        </a:p>
      </dgm:t>
    </dgm:pt>
    <dgm:pt modelId="{D8A84E0F-A869-460B-99F0-56AF224368CB}">
      <dgm:prSet phldrT="[Text]" custT="1"/>
      <dgm:spPr/>
      <dgm:t>
        <a:bodyPr vert="vert270"/>
        <a:lstStyle/>
        <a:p>
          <a:r>
            <a:rPr lang="en-US" sz="1400" dirty="0">
              <a:latin typeface="+mn-lt"/>
              <a:cs typeface="Helvetica" panose="020B0604020202020204" pitchFamily="34" charset="0"/>
            </a:rPr>
            <a:t>Poverty rates 15.6% (Nat’l rate 14%); 61% of PLWH in the SATGA who live below the FPL </a:t>
          </a:r>
          <a:endParaRPr lang="en-US" sz="1400" dirty="0">
            <a:latin typeface="+mn-lt"/>
          </a:endParaRPr>
        </a:p>
      </dgm:t>
    </dgm:pt>
    <dgm:pt modelId="{56866BDF-2FB6-4E9C-80CF-EAB7BE85827E}" type="parTrans" cxnId="{F7AE4104-C555-4236-AF13-0D22D851B3C9}">
      <dgm:prSet/>
      <dgm:spPr/>
      <dgm:t>
        <a:bodyPr/>
        <a:lstStyle/>
        <a:p>
          <a:endParaRPr lang="en-US">
            <a:latin typeface="+mn-lt"/>
          </a:endParaRPr>
        </a:p>
      </dgm:t>
    </dgm:pt>
    <dgm:pt modelId="{C7999F82-65AD-4C7A-ACB1-73FB6B678F4C}" type="sibTrans" cxnId="{F7AE4104-C555-4236-AF13-0D22D851B3C9}">
      <dgm:prSet/>
      <dgm:spPr/>
      <dgm:t>
        <a:bodyPr/>
        <a:lstStyle/>
        <a:p>
          <a:endParaRPr lang="en-US">
            <a:latin typeface="+mn-lt"/>
          </a:endParaRPr>
        </a:p>
      </dgm:t>
    </dgm:pt>
    <dgm:pt modelId="{1D723622-A2A1-40AE-AF30-7E963174F1A2}" type="pres">
      <dgm:prSet presAssocID="{9A4B6A17-F5F4-4F87-B1DA-BA05656EA576}" presName="Name0" presStyleCnt="0">
        <dgm:presLayoutVars>
          <dgm:chMax val="1"/>
          <dgm:dir/>
          <dgm:animLvl val="ctr"/>
          <dgm:resizeHandles val="exact"/>
        </dgm:presLayoutVars>
      </dgm:prSet>
      <dgm:spPr/>
    </dgm:pt>
    <dgm:pt modelId="{441B45D0-0769-4856-A694-049E9A096A8B}" type="pres">
      <dgm:prSet presAssocID="{485C0D6F-9371-4F2F-8BBC-ECFB82B87072}" presName="centerShape" presStyleLbl="node0" presStyleIdx="0" presStyleCnt="1" custScaleX="146410" custScaleY="146410" custLinFactNeighborX="442" custLinFactNeighborY="221"/>
      <dgm:spPr/>
    </dgm:pt>
    <dgm:pt modelId="{198E86DC-0A2C-4E83-8D65-A0AA223C23F9}" type="pres">
      <dgm:prSet presAssocID="{D8A84E0F-A869-460B-99F0-56AF224368CB}" presName="node" presStyleLbl="node1" presStyleIdx="0" presStyleCnt="8" custAng="5400000" custScaleX="160619" custScaleY="155030" custLinFactNeighborX="40512" custLinFactNeighborY="-35793" custRadScaleRad="90724">
        <dgm:presLayoutVars>
          <dgm:bulletEnabled val="1"/>
        </dgm:presLayoutVars>
      </dgm:prSet>
      <dgm:spPr>
        <a:prstGeom prst="ellipse">
          <a:avLst/>
        </a:prstGeom>
      </dgm:spPr>
    </dgm:pt>
    <dgm:pt modelId="{99CCC10C-B8D0-45FF-87A1-90E8807D2762}" type="pres">
      <dgm:prSet presAssocID="{D8A84E0F-A869-460B-99F0-56AF224368CB}" presName="dummy" presStyleCnt="0"/>
      <dgm:spPr/>
    </dgm:pt>
    <dgm:pt modelId="{14DCC535-7582-4D2F-A48B-3C5C639ED12E}" type="pres">
      <dgm:prSet presAssocID="{C7999F82-65AD-4C7A-ACB1-73FB6B678F4C}" presName="sibTrans" presStyleLbl="sibTrans2D1" presStyleIdx="0" presStyleCnt="8"/>
      <dgm:spPr/>
    </dgm:pt>
    <dgm:pt modelId="{DE36FDB9-E5BA-4B59-83AA-EB851950EF86}" type="pres">
      <dgm:prSet presAssocID="{8539B90A-1BE1-48FA-9FFF-3E286BE83379}" presName="node" presStyleLbl="node1" presStyleIdx="1" presStyleCnt="8" custScaleX="161051" custScaleY="161051" custRadScaleRad="109457" custRadScaleInc="15264">
        <dgm:presLayoutVars>
          <dgm:bulletEnabled val="1"/>
        </dgm:presLayoutVars>
      </dgm:prSet>
      <dgm:spPr>
        <a:prstGeom prst="ellipse">
          <a:avLst/>
        </a:prstGeom>
      </dgm:spPr>
    </dgm:pt>
    <dgm:pt modelId="{3182133C-40E9-48C0-A8EA-2F35D47319BD}" type="pres">
      <dgm:prSet presAssocID="{8539B90A-1BE1-48FA-9FFF-3E286BE83379}" presName="dummy" presStyleCnt="0"/>
      <dgm:spPr/>
    </dgm:pt>
    <dgm:pt modelId="{8796BDD5-6EBB-4AD0-82DF-D5B5A2B5FA54}" type="pres">
      <dgm:prSet presAssocID="{62F25DFF-E5A1-4E90-9CF3-4F4025A83E1B}" presName="sibTrans" presStyleLbl="sibTrans2D1" presStyleIdx="1" presStyleCnt="8"/>
      <dgm:spPr/>
    </dgm:pt>
    <dgm:pt modelId="{2EA926C7-2558-46A1-9C4C-93134C7C23CA}" type="pres">
      <dgm:prSet presAssocID="{E5FAA991-6C77-490C-A5A6-CD209D758606}" presName="node" presStyleLbl="node1" presStyleIdx="2" presStyleCnt="8" custScaleX="161051" custScaleY="161051" custRadScaleRad="122529" custRadScaleInc="-1377">
        <dgm:presLayoutVars>
          <dgm:bulletEnabled val="1"/>
        </dgm:presLayoutVars>
      </dgm:prSet>
      <dgm:spPr>
        <a:prstGeom prst="ellipse">
          <a:avLst/>
        </a:prstGeom>
      </dgm:spPr>
    </dgm:pt>
    <dgm:pt modelId="{57A6BA35-E4F8-4FD9-8689-A320FE040802}" type="pres">
      <dgm:prSet presAssocID="{E5FAA991-6C77-490C-A5A6-CD209D758606}" presName="dummy" presStyleCnt="0"/>
      <dgm:spPr/>
    </dgm:pt>
    <dgm:pt modelId="{1970E251-6D29-4B5C-8DD1-4F850D44EB68}" type="pres">
      <dgm:prSet presAssocID="{E2A36F0C-0925-4602-BA09-273DF1A224A1}" presName="sibTrans" presStyleLbl="sibTrans2D1" presStyleIdx="2" presStyleCnt="8"/>
      <dgm:spPr/>
    </dgm:pt>
    <dgm:pt modelId="{69EABA10-6D01-4437-8040-99430FB50203}" type="pres">
      <dgm:prSet presAssocID="{DA5A39B7-A941-4DB1-861D-F3E4B6D23D4C}" presName="node" presStyleLbl="node1" presStyleIdx="3" presStyleCnt="8" custScaleX="161051" custScaleY="161051" custRadScaleRad="108811" custRadScaleInc="-31834">
        <dgm:presLayoutVars>
          <dgm:bulletEnabled val="1"/>
        </dgm:presLayoutVars>
      </dgm:prSet>
      <dgm:spPr/>
    </dgm:pt>
    <dgm:pt modelId="{68328913-4646-4B52-A0E1-1D885C669999}" type="pres">
      <dgm:prSet presAssocID="{DA5A39B7-A941-4DB1-861D-F3E4B6D23D4C}" presName="dummy" presStyleCnt="0"/>
      <dgm:spPr/>
    </dgm:pt>
    <dgm:pt modelId="{A2764765-98D5-4AE5-9F3C-24A9944B09A1}" type="pres">
      <dgm:prSet presAssocID="{298F1319-6439-4AA2-9007-3C77354A66B7}" presName="sibTrans" presStyleLbl="sibTrans2D1" presStyleIdx="3" presStyleCnt="8"/>
      <dgm:spPr/>
    </dgm:pt>
    <dgm:pt modelId="{163BBD3D-EC9D-43DC-900B-86DF4B369A09}" type="pres">
      <dgm:prSet presAssocID="{662C6299-798D-4636-9492-0285009813EC}" presName="node" presStyleLbl="node1" presStyleIdx="4" presStyleCnt="8" custScaleX="161051" custScaleY="161051" custRadScaleRad="92642" custRadScaleInc="21867">
        <dgm:presLayoutVars>
          <dgm:bulletEnabled val="1"/>
        </dgm:presLayoutVars>
      </dgm:prSet>
      <dgm:spPr/>
    </dgm:pt>
    <dgm:pt modelId="{A81E7CEC-76B4-4D28-914B-4AEE25F4FD49}" type="pres">
      <dgm:prSet presAssocID="{662C6299-798D-4636-9492-0285009813EC}" presName="dummy" presStyleCnt="0"/>
      <dgm:spPr/>
    </dgm:pt>
    <dgm:pt modelId="{EFEDF664-E17D-4DA5-8310-E2D433238646}" type="pres">
      <dgm:prSet presAssocID="{638E1DBA-E7AC-4089-AB8D-7B8DBF74E503}" presName="sibTrans" presStyleLbl="sibTrans2D1" presStyleIdx="4" presStyleCnt="8"/>
      <dgm:spPr/>
    </dgm:pt>
    <dgm:pt modelId="{4FC86CD8-4617-44EC-87E4-BA6EDFB2C91A}" type="pres">
      <dgm:prSet presAssocID="{B6E40686-1147-42CC-925B-599B993323A4}" presName="node" presStyleLbl="node1" presStyleIdx="5" presStyleCnt="8" custScaleX="161051" custScaleY="161051" custRadScaleRad="118397" custRadScaleInc="15536">
        <dgm:presLayoutVars>
          <dgm:bulletEnabled val="1"/>
        </dgm:presLayoutVars>
      </dgm:prSet>
      <dgm:spPr/>
    </dgm:pt>
    <dgm:pt modelId="{FCB565B5-370D-47EB-9FC6-25ABFB26AB69}" type="pres">
      <dgm:prSet presAssocID="{B6E40686-1147-42CC-925B-599B993323A4}" presName="dummy" presStyleCnt="0"/>
      <dgm:spPr/>
    </dgm:pt>
    <dgm:pt modelId="{BF8FF97C-3DD2-437E-9521-F415F283ABFE}" type="pres">
      <dgm:prSet presAssocID="{15FFC3C2-EE6D-4025-9586-CB011FBEA168}" presName="sibTrans" presStyleLbl="sibTrans2D1" presStyleIdx="5" presStyleCnt="8"/>
      <dgm:spPr/>
    </dgm:pt>
    <dgm:pt modelId="{359CF953-EB54-40EB-9CAA-4A624E43B9D3}" type="pres">
      <dgm:prSet presAssocID="{11C60442-3655-4719-AAD6-7589B11CD236}" presName="node" presStyleLbl="node1" presStyleIdx="6" presStyleCnt="8" custScaleX="161051" custScaleY="161051" custRadScaleRad="117670" custRadScaleInc="1434">
        <dgm:presLayoutVars>
          <dgm:bulletEnabled val="1"/>
        </dgm:presLayoutVars>
      </dgm:prSet>
      <dgm:spPr/>
    </dgm:pt>
    <dgm:pt modelId="{1408A6CC-D19A-463C-8212-F4BC633EE577}" type="pres">
      <dgm:prSet presAssocID="{11C60442-3655-4719-AAD6-7589B11CD236}" presName="dummy" presStyleCnt="0"/>
      <dgm:spPr/>
    </dgm:pt>
    <dgm:pt modelId="{363ADAF9-5B73-48BA-9793-8656D2CB2FD3}" type="pres">
      <dgm:prSet presAssocID="{E9B06448-F488-44B6-8C00-766B35328FFF}" presName="sibTrans" presStyleLbl="sibTrans2D1" presStyleIdx="6" presStyleCnt="8"/>
      <dgm:spPr/>
    </dgm:pt>
    <dgm:pt modelId="{C93DA57A-54B5-4E22-9127-F409718D9927}" type="pres">
      <dgm:prSet presAssocID="{3CF2D54D-FCE0-4638-A933-FBDEB563EB4F}" presName="node" presStyleLbl="node1" presStyleIdx="7" presStyleCnt="8" custScaleX="161051" custScaleY="161051" custRadScaleRad="108833" custRadScaleInc="-15351">
        <dgm:presLayoutVars>
          <dgm:bulletEnabled val="1"/>
        </dgm:presLayoutVars>
      </dgm:prSet>
      <dgm:spPr/>
    </dgm:pt>
    <dgm:pt modelId="{B5DBC92C-C7B1-4225-961F-5B09E85FA28F}" type="pres">
      <dgm:prSet presAssocID="{3CF2D54D-FCE0-4638-A933-FBDEB563EB4F}" presName="dummy" presStyleCnt="0"/>
      <dgm:spPr/>
    </dgm:pt>
    <dgm:pt modelId="{0F378008-DBC7-4668-9B0B-F8B7C4E5B691}" type="pres">
      <dgm:prSet presAssocID="{9045E50E-95F6-4AF3-AC13-C46F9DEF1906}" presName="sibTrans" presStyleLbl="sibTrans2D1" presStyleIdx="7" presStyleCnt="8"/>
      <dgm:spPr/>
    </dgm:pt>
  </dgm:ptLst>
  <dgm:cxnLst>
    <dgm:cxn modelId="{F7AE4104-C555-4236-AF13-0D22D851B3C9}" srcId="{485C0D6F-9371-4F2F-8BBC-ECFB82B87072}" destId="{D8A84E0F-A869-460B-99F0-56AF224368CB}" srcOrd="0" destOrd="0" parTransId="{56866BDF-2FB6-4E9C-80CF-EAB7BE85827E}" sibTransId="{C7999F82-65AD-4C7A-ACB1-73FB6B678F4C}"/>
    <dgm:cxn modelId="{7E07A60D-F119-4DE1-B9CB-3FC38000789F}" type="presOf" srcId="{485C0D6F-9371-4F2F-8BBC-ECFB82B87072}" destId="{441B45D0-0769-4856-A694-049E9A096A8B}" srcOrd="0" destOrd="0" presId="urn:microsoft.com/office/officeart/2005/8/layout/radial6"/>
    <dgm:cxn modelId="{B821110E-DC71-46A1-A84A-217F71A1512F}" type="presOf" srcId="{E2A36F0C-0925-4602-BA09-273DF1A224A1}" destId="{1970E251-6D29-4B5C-8DD1-4F850D44EB68}" srcOrd="0" destOrd="0" presId="urn:microsoft.com/office/officeart/2005/8/layout/radial6"/>
    <dgm:cxn modelId="{FD05DF14-5021-4369-B91A-CEA3F11D3A48}" srcId="{8539B90A-1BE1-48FA-9FFF-3E286BE83379}" destId="{A302A359-609F-4F48-B62D-A45BE119337E}" srcOrd="0" destOrd="0" parTransId="{1A23218D-3161-4957-8EFD-FDAEC7880398}" sibTransId="{55F2C633-9716-471E-9EC0-50A6BB364545}"/>
    <dgm:cxn modelId="{B506F91A-120A-4F23-A418-3D701514A1BC}" type="presOf" srcId="{9A4B6A17-F5F4-4F87-B1DA-BA05656EA576}" destId="{1D723622-A2A1-40AE-AF30-7E963174F1A2}" srcOrd="0" destOrd="0" presId="urn:microsoft.com/office/officeart/2005/8/layout/radial6"/>
    <dgm:cxn modelId="{B237A31E-9F83-4C56-8BEF-F0247A56531F}" type="presOf" srcId="{638E1DBA-E7AC-4089-AB8D-7B8DBF74E503}" destId="{EFEDF664-E17D-4DA5-8310-E2D433238646}" srcOrd="0" destOrd="0" presId="urn:microsoft.com/office/officeart/2005/8/layout/radial6"/>
    <dgm:cxn modelId="{13092032-77E1-47D9-9699-EE1F73027D70}" type="presOf" srcId="{DA5A39B7-A941-4DB1-861D-F3E4B6D23D4C}" destId="{69EABA10-6D01-4437-8040-99430FB50203}" srcOrd="0" destOrd="0" presId="urn:microsoft.com/office/officeart/2005/8/layout/radial6"/>
    <dgm:cxn modelId="{F690153A-4B18-41D2-861B-46F7E9E7ED29}" type="presOf" srcId="{E5FAA991-6C77-490C-A5A6-CD209D758606}" destId="{2EA926C7-2558-46A1-9C4C-93134C7C23CA}" srcOrd="0" destOrd="0" presId="urn:microsoft.com/office/officeart/2005/8/layout/radial6"/>
    <dgm:cxn modelId="{807AE444-B2AE-41BA-A240-E43F16DB7E35}" srcId="{485C0D6F-9371-4F2F-8BBC-ECFB82B87072}" destId="{E5FAA991-6C77-490C-A5A6-CD209D758606}" srcOrd="2" destOrd="0" parTransId="{4AFC4C67-E863-4F18-8B3C-70BF58F1437B}" sibTransId="{E2A36F0C-0925-4602-BA09-273DF1A224A1}"/>
    <dgm:cxn modelId="{C218234B-9FF1-4199-8339-EFAC5F5F9A10}" type="presOf" srcId="{298F1319-6439-4AA2-9007-3C77354A66B7}" destId="{A2764765-98D5-4AE5-9F3C-24A9944B09A1}" srcOrd="0" destOrd="0" presId="urn:microsoft.com/office/officeart/2005/8/layout/radial6"/>
    <dgm:cxn modelId="{DFBCB157-F91A-4D90-A1CB-2FB87F143A3D}" type="presOf" srcId="{D0945695-4966-4309-BF42-F63D6ACAA856}" destId="{DE36FDB9-E5BA-4B59-83AA-EB851950EF86}" srcOrd="0" destOrd="3" presId="urn:microsoft.com/office/officeart/2005/8/layout/radial6"/>
    <dgm:cxn modelId="{D065C757-DB25-4664-B22A-96D9EB03FE9B}" type="presOf" srcId="{C7999F82-65AD-4C7A-ACB1-73FB6B678F4C}" destId="{14DCC535-7582-4D2F-A48B-3C5C639ED12E}" srcOrd="0" destOrd="0" presId="urn:microsoft.com/office/officeart/2005/8/layout/radial6"/>
    <dgm:cxn modelId="{87D0675A-D1C5-4E09-B595-8D6737DC820E}" srcId="{485C0D6F-9371-4F2F-8BBC-ECFB82B87072}" destId="{DA5A39B7-A941-4DB1-861D-F3E4B6D23D4C}" srcOrd="3" destOrd="0" parTransId="{745F2394-485E-4838-9A7E-6ECAF47BD322}" sibTransId="{298F1319-6439-4AA2-9007-3C77354A66B7}"/>
    <dgm:cxn modelId="{454AF15A-2345-480C-9691-64BAAC55F0FB}" srcId="{485C0D6F-9371-4F2F-8BBC-ECFB82B87072}" destId="{3CF2D54D-FCE0-4638-A933-FBDEB563EB4F}" srcOrd="7" destOrd="0" parTransId="{71FEF50C-8677-4F27-8FC5-90BAE0E43D9F}" sibTransId="{9045E50E-95F6-4AF3-AC13-C46F9DEF1906}"/>
    <dgm:cxn modelId="{5D238678-3EE8-4DA5-9362-2BD53E68DC1D}" srcId="{485C0D6F-9371-4F2F-8BBC-ECFB82B87072}" destId="{11C60442-3655-4719-AAD6-7589B11CD236}" srcOrd="6" destOrd="0" parTransId="{5DC4A3D4-B007-4F6E-A1BC-D09D05E79C56}" sibTransId="{E9B06448-F488-44B6-8C00-766B35328FFF}"/>
    <dgm:cxn modelId="{0E871A88-DC29-4BFB-999D-B995516D58E8}" srcId="{485C0D6F-9371-4F2F-8BBC-ECFB82B87072}" destId="{662C6299-798D-4636-9492-0285009813EC}" srcOrd="4" destOrd="0" parTransId="{4F67BD08-AF48-45D3-94A8-E40F2650CC60}" sibTransId="{638E1DBA-E7AC-4089-AB8D-7B8DBF74E503}"/>
    <dgm:cxn modelId="{55781F89-CA59-4E61-9478-07FC86D738E6}" type="presOf" srcId="{11C60442-3655-4719-AAD6-7589B11CD236}" destId="{359CF953-EB54-40EB-9CAA-4A624E43B9D3}" srcOrd="0" destOrd="0" presId="urn:microsoft.com/office/officeart/2005/8/layout/radial6"/>
    <dgm:cxn modelId="{FBF87292-545C-413C-9A67-57460A6D9440}" srcId="{8539B90A-1BE1-48FA-9FFF-3E286BE83379}" destId="{992EFFEF-9212-4939-A8AD-9E094D7EE3DC}" srcOrd="1" destOrd="0" parTransId="{D10DA831-0A3C-498E-BC47-4AD5EDD36701}" sibTransId="{599B4679-5EEC-4FAE-AC4C-20431D9A882A}"/>
    <dgm:cxn modelId="{C0F5A392-B07B-4140-AAFD-FDAC8A55DD4A}" type="presOf" srcId="{D8A84E0F-A869-460B-99F0-56AF224368CB}" destId="{198E86DC-0A2C-4E83-8D65-A0AA223C23F9}" srcOrd="0" destOrd="0" presId="urn:microsoft.com/office/officeart/2005/8/layout/radial6"/>
    <dgm:cxn modelId="{6C12E99C-6CF7-4FAB-BA5D-D07E0F87794F}" srcId="{485C0D6F-9371-4F2F-8BBC-ECFB82B87072}" destId="{8539B90A-1BE1-48FA-9FFF-3E286BE83379}" srcOrd="1" destOrd="0" parTransId="{FCC33395-35C4-45A8-8C2C-EA0CDAB67F92}" sibTransId="{62F25DFF-E5A1-4E90-9CF3-4F4025A83E1B}"/>
    <dgm:cxn modelId="{1035539D-2D12-4077-ABF1-FCF2C79F7BF8}" type="presOf" srcId="{A302A359-609F-4F48-B62D-A45BE119337E}" destId="{DE36FDB9-E5BA-4B59-83AA-EB851950EF86}" srcOrd="0" destOrd="1" presId="urn:microsoft.com/office/officeart/2005/8/layout/radial6"/>
    <dgm:cxn modelId="{34912BA8-6573-4BE9-91D0-AC9DCD5D65AF}" type="presOf" srcId="{8539B90A-1BE1-48FA-9FFF-3E286BE83379}" destId="{DE36FDB9-E5BA-4B59-83AA-EB851950EF86}" srcOrd="0" destOrd="0" presId="urn:microsoft.com/office/officeart/2005/8/layout/radial6"/>
    <dgm:cxn modelId="{00C32CAC-61B8-4AAC-BE83-0694E3254BAF}" type="presOf" srcId="{15FFC3C2-EE6D-4025-9586-CB011FBEA168}" destId="{BF8FF97C-3DD2-437E-9521-F415F283ABFE}" srcOrd="0" destOrd="0" presId="urn:microsoft.com/office/officeart/2005/8/layout/radial6"/>
    <dgm:cxn modelId="{5FF72BAD-6CBA-4A29-895C-F4ADF56BD584}" srcId="{9A4B6A17-F5F4-4F87-B1DA-BA05656EA576}" destId="{485C0D6F-9371-4F2F-8BBC-ECFB82B87072}" srcOrd="0" destOrd="0" parTransId="{5EB1A13A-970A-4D5B-898E-06F065A65BA6}" sibTransId="{E06CFE2F-A563-42A1-AF9E-B17D512D1122}"/>
    <dgm:cxn modelId="{4FA907B1-01AC-42AF-9532-F016390CF511}" type="presOf" srcId="{E9B06448-F488-44B6-8C00-766B35328FFF}" destId="{363ADAF9-5B73-48BA-9793-8656D2CB2FD3}" srcOrd="0" destOrd="0" presId="urn:microsoft.com/office/officeart/2005/8/layout/radial6"/>
    <dgm:cxn modelId="{F34A45BD-871E-4DEC-8C86-00335B85A7F9}" srcId="{8539B90A-1BE1-48FA-9FFF-3E286BE83379}" destId="{D0945695-4966-4309-BF42-F63D6ACAA856}" srcOrd="2" destOrd="0" parTransId="{A27C63A3-09BA-4176-8312-DEF045E32E57}" sibTransId="{D06E0F7E-FABF-4AB7-972B-7FFFD1CEE0DF}"/>
    <dgm:cxn modelId="{5C801CBE-F497-4F6D-AA89-DDC6FEB1601A}" type="presOf" srcId="{62F25DFF-E5A1-4E90-9CF3-4F4025A83E1B}" destId="{8796BDD5-6EBB-4AD0-82DF-D5B5A2B5FA54}" srcOrd="0" destOrd="0" presId="urn:microsoft.com/office/officeart/2005/8/layout/radial6"/>
    <dgm:cxn modelId="{47605BDC-52CD-4A4A-A4C3-3643F627994A}" type="presOf" srcId="{662C6299-798D-4636-9492-0285009813EC}" destId="{163BBD3D-EC9D-43DC-900B-86DF4B369A09}" srcOrd="0" destOrd="0" presId="urn:microsoft.com/office/officeart/2005/8/layout/radial6"/>
    <dgm:cxn modelId="{850697DF-F0E8-4439-875D-15467CF44123}" srcId="{485C0D6F-9371-4F2F-8BBC-ECFB82B87072}" destId="{B6E40686-1147-42CC-925B-599B993323A4}" srcOrd="5" destOrd="0" parTransId="{F65DDDCE-3DF7-4702-A195-E18BF8D17071}" sibTransId="{15FFC3C2-EE6D-4025-9586-CB011FBEA168}"/>
    <dgm:cxn modelId="{B83A39E1-D5B9-4C77-8185-B13CA0B5D56F}" type="presOf" srcId="{B6E40686-1147-42CC-925B-599B993323A4}" destId="{4FC86CD8-4617-44EC-87E4-BA6EDFB2C91A}" srcOrd="0" destOrd="0" presId="urn:microsoft.com/office/officeart/2005/8/layout/radial6"/>
    <dgm:cxn modelId="{283372FA-C58D-44DC-9559-0F86E7422884}" type="presOf" srcId="{3CF2D54D-FCE0-4638-A933-FBDEB563EB4F}" destId="{C93DA57A-54B5-4E22-9127-F409718D9927}" srcOrd="0" destOrd="0" presId="urn:microsoft.com/office/officeart/2005/8/layout/radial6"/>
    <dgm:cxn modelId="{B15F2CFB-2345-4AC6-998F-88290B4585BB}" type="presOf" srcId="{992EFFEF-9212-4939-A8AD-9E094D7EE3DC}" destId="{DE36FDB9-E5BA-4B59-83AA-EB851950EF86}" srcOrd="0" destOrd="2" presId="urn:microsoft.com/office/officeart/2005/8/layout/radial6"/>
    <dgm:cxn modelId="{7C5D1EFD-8C77-4216-B928-AB7D55FAC32D}" type="presOf" srcId="{9045E50E-95F6-4AF3-AC13-C46F9DEF1906}" destId="{0F378008-DBC7-4668-9B0B-F8B7C4E5B691}" srcOrd="0" destOrd="0" presId="urn:microsoft.com/office/officeart/2005/8/layout/radial6"/>
    <dgm:cxn modelId="{E0B11EDC-BB34-4D9E-B92F-6B352D43440F}" type="presParOf" srcId="{1D723622-A2A1-40AE-AF30-7E963174F1A2}" destId="{441B45D0-0769-4856-A694-049E9A096A8B}" srcOrd="0" destOrd="0" presId="urn:microsoft.com/office/officeart/2005/8/layout/radial6"/>
    <dgm:cxn modelId="{530CCBBA-C41F-4749-8962-0CF50DE81C33}" type="presParOf" srcId="{1D723622-A2A1-40AE-AF30-7E963174F1A2}" destId="{198E86DC-0A2C-4E83-8D65-A0AA223C23F9}" srcOrd="1" destOrd="0" presId="urn:microsoft.com/office/officeart/2005/8/layout/radial6"/>
    <dgm:cxn modelId="{D7A3E4D3-D883-4518-8E32-6E64C00A9783}" type="presParOf" srcId="{1D723622-A2A1-40AE-AF30-7E963174F1A2}" destId="{99CCC10C-B8D0-45FF-87A1-90E8807D2762}" srcOrd="2" destOrd="0" presId="urn:microsoft.com/office/officeart/2005/8/layout/radial6"/>
    <dgm:cxn modelId="{7CA9E109-D3E7-4F0E-B8FD-C0087D73164B}" type="presParOf" srcId="{1D723622-A2A1-40AE-AF30-7E963174F1A2}" destId="{14DCC535-7582-4D2F-A48B-3C5C639ED12E}" srcOrd="3" destOrd="0" presId="urn:microsoft.com/office/officeart/2005/8/layout/radial6"/>
    <dgm:cxn modelId="{1F524B1B-112C-4BF7-8F07-2467D52A1743}" type="presParOf" srcId="{1D723622-A2A1-40AE-AF30-7E963174F1A2}" destId="{DE36FDB9-E5BA-4B59-83AA-EB851950EF86}" srcOrd="4" destOrd="0" presId="urn:microsoft.com/office/officeart/2005/8/layout/radial6"/>
    <dgm:cxn modelId="{B731155F-30A1-4714-8E58-AE42E5CD75CD}" type="presParOf" srcId="{1D723622-A2A1-40AE-AF30-7E963174F1A2}" destId="{3182133C-40E9-48C0-A8EA-2F35D47319BD}" srcOrd="5" destOrd="0" presId="urn:microsoft.com/office/officeart/2005/8/layout/radial6"/>
    <dgm:cxn modelId="{C672F2E4-DECD-4D9B-92C5-8445F6B609BB}" type="presParOf" srcId="{1D723622-A2A1-40AE-AF30-7E963174F1A2}" destId="{8796BDD5-6EBB-4AD0-82DF-D5B5A2B5FA54}" srcOrd="6" destOrd="0" presId="urn:microsoft.com/office/officeart/2005/8/layout/radial6"/>
    <dgm:cxn modelId="{5DC15A48-0560-4D7A-ADE1-4D7385D49615}" type="presParOf" srcId="{1D723622-A2A1-40AE-AF30-7E963174F1A2}" destId="{2EA926C7-2558-46A1-9C4C-93134C7C23CA}" srcOrd="7" destOrd="0" presId="urn:microsoft.com/office/officeart/2005/8/layout/radial6"/>
    <dgm:cxn modelId="{08506656-22C1-442E-9A8C-6C371E57A102}" type="presParOf" srcId="{1D723622-A2A1-40AE-AF30-7E963174F1A2}" destId="{57A6BA35-E4F8-4FD9-8689-A320FE040802}" srcOrd="8" destOrd="0" presId="urn:microsoft.com/office/officeart/2005/8/layout/radial6"/>
    <dgm:cxn modelId="{471A6D1D-EA9B-44BB-95D0-44BE4EA8C0DE}" type="presParOf" srcId="{1D723622-A2A1-40AE-AF30-7E963174F1A2}" destId="{1970E251-6D29-4B5C-8DD1-4F850D44EB68}" srcOrd="9" destOrd="0" presId="urn:microsoft.com/office/officeart/2005/8/layout/radial6"/>
    <dgm:cxn modelId="{5D14F7A8-FECA-42D6-9DB1-17EFD9DE8950}" type="presParOf" srcId="{1D723622-A2A1-40AE-AF30-7E963174F1A2}" destId="{69EABA10-6D01-4437-8040-99430FB50203}" srcOrd="10" destOrd="0" presId="urn:microsoft.com/office/officeart/2005/8/layout/radial6"/>
    <dgm:cxn modelId="{8842E00F-E06A-41F4-9534-14218551ED65}" type="presParOf" srcId="{1D723622-A2A1-40AE-AF30-7E963174F1A2}" destId="{68328913-4646-4B52-A0E1-1D885C669999}" srcOrd="11" destOrd="0" presId="urn:microsoft.com/office/officeart/2005/8/layout/radial6"/>
    <dgm:cxn modelId="{E0100FDF-D6EA-4BB6-9281-F38512098BE3}" type="presParOf" srcId="{1D723622-A2A1-40AE-AF30-7E963174F1A2}" destId="{A2764765-98D5-4AE5-9F3C-24A9944B09A1}" srcOrd="12" destOrd="0" presId="urn:microsoft.com/office/officeart/2005/8/layout/radial6"/>
    <dgm:cxn modelId="{AC543093-334A-48B6-9D52-91A975130F60}" type="presParOf" srcId="{1D723622-A2A1-40AE-AF30-7E963174F1A2}" destId="{163BBD3D-EC9D-43DC-900B-86DF4B369A09}" srcOrd="13" destOrd="0" presId="urn:microsoft.com/office/officeart/2005/8/layout/radial6"/>
    <dgm:cxn modelId="{CBB55F03-0ED9-4F02-82F6-C5F155050C8D}" type="presParOf" srcId="{1D723622-A2A1-40AE-AF30-7E963174F1A2}" destId="{A81E7CEC-76B4-4D28-914B-4AEE25F4FD49}" srcOrd="14" destOrd="0" presId="urn:microsoft.com/office/officeart/2005/8/layout/radial6"/>
    <dgm:cxn modelId="{5B0C299D-DD6B-4DF6-9AF8-CE0C9C3A4BCB}" type="presParOf" srcId="{1D723622-A2A1-40AE-AF30-7E963174F1A2}" destId="{EFEDF664-E17D-4DA5-8310-E2D433238646}" srcOrd="15" destOrd="0" presId="urn:microsoft.com/office/officeart/2005/8/layout/radial6"/>
    <dgm:cxn modelId="{850E7B65-9C0C-4658-BFBD-3E56AA9B4D70}" type="presParOf" srcId="{1D723622-A2A1-40AE-AF30-7E963174F1A2}" destId="{4FC86CD8-4617-44EC-87E4-BA6EDFB2C91A}" srcOrd="16" destOrd="0" presId="urn:microsoft.com/office/officeart/2005/8/layout/radial6"/>
    <dgm:cxn modelId="{6481AF65-801A-47BB-B3F9-CF256FDBCF22}" type="presParOf" srcId="{1D723622-A2A1-40AE-AF30-7E963174F1A2}" destId="{FCB565B5-370D-47EB-9FC6-25ABFB26AB69}" srcOrd="17" destOrd="0" presId="urn:microsoft.com/office/officeart/2005/8/layout/radial6"/>
    <dgm:cxn modelId="{23B79C0B-5F8D-4C74-A00C-E1D4AA289D58}" type="presParOf" srcId="{1D723622-A2A1-40AE-AF30-7E963174F1A2}" destId="{BF8FF97C-3DD2-437E-9521-F415F283ABFE}" srcOrd="18" destOrd="0" presId="urn:microsoft.com/office/officeart/2005/8/layout/radial6"/>
    <dgm:cxn modelId="{71F19203-9A24-44E8-9620-7796917AB2B1}" type="presParOf" srcId="{1D723622-A2A1-40AE-AF30-7E963174F1A2}" destId="{359CF953-EB54-40EB-9CAA-4A624E43B9D3}" srcOrd="19" destOrd="0" presId="urn:microsoft.com/office/officeart/2005/8/layout/radial6"/>
    <dgm:cxn modelId="{63DC7202-504E-406B-8680-14266A667BDA}" type="presParOf" srcId="{1D723622-A2A1-40AE-AF30-7E963174F1A2}" destId="{1408A6CC-D19A-463C-8212-F4BC633EE577}" srcOrd="20" destOrd="0" presId="urn:microsoft.com/office/officeart/2005/8/layout/radial6"/>
    <dgm:cxn modelId="{F47E7C93-BF2F-45E9-A55F-EEEAE24DEA6E}" type="presParOf" srcId="{1D723622-A2A1-40AE-AF30-7E963174F1A2}" destId="{363ADAF9-5B73-48BA-9793-8656D2CB2FD3}" srcOrd="21" destOrd="0" presId="urn:microsoft.com/office/officeart/2005/8/layout/radial6"/>
    <dgm:cxn modelId="{81754C45-4B5A-4455-930D-DB510D5A4F10}" type="presParOf" srcId="{1D723622-A2A1-40AE-AF30-7E963174F1A2}" destId="{C93DA57A-54B5-4E22-9127-F409718D9927}" srcOrd="22" destOrd="0" presId="urn:microsoft.com/office/officeart/2005/8/layout/radial6"/>
    <dgm:cxn modelId="{B9BFC2DE-B53A-426E-B96A-C382A03218D0}" type="presParOf" srcId="{1D723622-A2A1-40AE-AF30-7E963174F1A2}" destId="{B5DBC92C-C7B1-4225-961F-5B09E85FA28F}" srcOrd="23" destOrd="0" presId="urn:microsoft.com/office/officeart/2005/8/layout/radial6"/>
    <dgm:cxn modelId="{271EE193-D67C-4EC5-BDC5-5DB857951BD3}" type="presParOf" srcId="{1D723622-A2A1-40AE-AF30-7E963174F1A2}" destId="{0F378008-DBC7-4668-9B0B-F8B7C4E5B691}" srcOrd="24" destOrd="0" presId="urn:microsoft.com/office/officeart/2005/8/layout/radial6"/>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5F60F-A8C5-4C35-9CC5-AA53D39C60AB}">
      <dsp:nvSpPr>
        <dsp:cNvPr id="0" name=""/>
        <dsp:cNvSpPr/>
      </dsp:nvSpPr>
      <dsp:spPr>
        <a:xfrm>
          <a:off x="560127" y="1280489"/>
          <a:ext cx="3200393" cy="3931686"/>
        </a:xfrm>
        <a:prstGeom prst="wedgeRectCallout">
          <a:avLst>
            <a:gd name="adj1" fmla="val 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t" anchorCtr="0">
          <a:noAutofit/>
        </a:bodyPr>
        <a:lstStyle/>
        <a:p>
          <a:pPr marL="0" lvl="0" indent="0" algn="l" defTabSz="889000">
            <a:lnSpc>
              <a:spcPct val="90000"/>
            </a:lnSpc>
            <a:spcBef>
              <a:spcPct val="0"/>
            </a:spcBef>
            <a:spcAft>
              <a:spcPct val="35000"/>
            </a:spcAft>
            <a:buNone/>
          </a:pPr>
          <a:endParaRPr lang="en-US" sz="2000" b="1" kern="1200" dirty="0">
            <a:latin typeface="Helvetica" panose="020B0604020202020204" pitchFamily="34" charset="0"/>
            <a:cs typeface="Helvetica" panose="020B0604020202020204" pitchFamily="34" charset="0"/>
          </a:endParaRPr>
        </a:p>
        <a:p>
          <a:pPr marL="0" lvl="0" indent="0" algn="l" defTabSz="889000">
            <a:lnSpc>
              <a:spcPct val="90000"/>
            </a:lnSpc>
            <a:spcBef>
              <a:spcPct val="0"/>
            </a:spcBef>
            <a:spcAft>
              <a:spcPct val="35000"/>
            </a:spcAft>
            <a:buNone/>
          </a:pPr>
          <a:endParaRPr lang="en-US" sz="2000" b="1" kern="1200" dirty="0">
            <a:latin typeface="Helvetica" panose="020B0604020202020204" pitchFamily="34" charset="0"/>
            <a:cs typeface="Helvetica" panose="020B0604020202020204" pitchFamily="34" charset="0"/>
          </a:endParaRPr>
        </a:p>
        <a:p>
          <a:pPr marL="0" lvl="0" indent="0" algn="l" defTabSz="889000">
            <a:lnSpc>
              <a:spcPct val="90000"/>
            </a:lnSpc>
            <a:spcBef>
              <a:spcPct val="0"/>
            </a:spcBef>
            <a:spcAft>
              <a:spcPct val="35000"/>
            </a:spcAft>
            <a:buNone/>
          </a:pPr>
          <a:r>
            <a:rPr lang="en-US" sz="2000" b="1" kern="1200" dirty="0">
              <a:latin typeface="Helvetica" panose="020B0604020202020204" pitchFamily="34" charset="0"/>
              <a:cs typeface="Helvetica" panose="020B0604020202020204" pitchFamily="34" charset="0"/>
            </a:rPr>
            <a:t>6,674 PLWHA</a:t>
          </a:r>
        </a:p>
        <a:p>
          <a:pPr marL="0" lvl="0" indent="0" algn="l" defTabSz="889000">
            <a:lnSpc>
              <a:spcPct val="90000"/>
            </a:lnSpc>
            <a:spcBef>
              <a:spcPct val="0"/>
            </a:spcBef>
            <a:spcAft>
              <a:spcPct val="35000"/>
            </a:spcAft>
            <a:buNone/>
          </a:pPr>
          <a:r>
            <a:rPr lang="pt-BR" sz="2000" kern="1200" dirty="0">
              <a:latin typeface="Helvetica" panose="020B0604020202020204" pitchFamily="34" charset="0"/>
              <a:cs typeface="Helvetica" panose="020B0604020202020204" pitchFamily="34" charset="0"/>
            </a:rPr>
            <a:t>Bexar – 6,284</a:t>
          </a:r>
          <a:endParaRPr lang="en-US" sz="2000" kern="1200" dirty="0">
            <a:latin typeface="Helvetica" panose="020B0604020202020204" pitchFamily="34" charset="0"/>
            <a:cs typeface="Helvetica" panose="020B0604020202020204" pitchFamily="34" charset="0"/>
          </a:endParaRP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Comal – 196</a:t>
          </a:r>
        </a:p>
        <a:p>
          <a:pPr marL="0" lvl="0" indent="0" algn="l" defTabSz="889000">
            <a:lnSpc>
              <a:spcPct val="90000"/>
            </a:lnSpc>
            <a:spcBef>
              <a:spcPct val="0"/>
            </a:spcBef>
            <a:spcAft>
              <a:spcPct val="35000"/>
            </a:spcAft>
            <a:buNone/>
          </a:pPr>
          <a:r>
            <a:rPr lang="pt-BR" sz="2000" kern="1200" dirty="0">
              <a:latin typeface="Helvetica" panose="020B0604020202020204" pitchFamily="34" charset="0"/>
              <a:cs typeface="Helvetica" panose="020B0604020202020204" pitchFamily="34" charset="0"/>
            </a:rPr>
            <a:t>Guadalupe – 152</a:t>
          </a:r>
          <a:endParaRPr lang="en-US" sz="2000" kern="1200" dirty="0">
            <a:latin typeface="Helvetica" panose="020B0604020202020204" pitchFamily="34" charset="0"/>
            <a:cs typeface="Helvetica" panose="020B0604020202020204" pitchFamily="34" charset="0"/>
          </a:endParaRPr>
        </a:p>
        <a:p>
          <a:pPr marL="0" lvl="0" indent="0" algn="l" defTabSz="889000">
            <a:lnSpc>
              <a:spcPct val="90000"/>
            </a:lnSpc>
            <a:spcBef>
              <a:spcPct val="0"/>
            </a:spcBef>
            <a:spcAft>
              <a:spcPct val="35000"/>
            </a:spcAft>
            <a:buNone/>
          </a:pPr>
          <a:r>
            <a:rPr lang="pt-BR" sz="2000" kern="1200" dirty="0">
              <a:latin typeface="Helvetica" panose="020B0604020202020204" pitchFamily="34" charset="0"/>
              <a:cs typeface="Helvetica" panose="020B0604020202020204" pitchFamily="34" charset="0"/>
            </a:rPr>
            <a:t>Wilson – 42 </a:t>
          </a:r>
        </a:p>
      </dsp:txBody>
      <dsp:txXfrm>
        <a:off x="560127" y="1280489"/>
        <a:ext cx="2794222" cy="3931686"/>
      </dsp:txXfrm>
    </dsp:sp>
    <dsp:sp modelId="{075FB5EC-28A1-4CD4-93CB-56A1928585B0}">
      <dsp:nvSpPr>
        <dsp:cNvPr id="0" name=""/>
        <dsp:cNvSpPr/>
      </dsp:nvSpPr>
      <dsp:spPr>
        <a:xfrm>
          <a:off x="560127" y="262382"/>
          <a:ext cx="3200393" cy="953685"/>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Helvetica" panose="020B0604020202020204" pitchFamily="34" charset="0"/>
              <a:cs typeface="Helvetica" panose="020B0604020202020204" pitchFamily="34" charset="0"/>
            </a:rPr>
            <a:t>PLWHA</a:t>
          </a:r>
          <a:endParaRPr lang="en-US" sz="2800" kern="1200" dirty="0">
            <a:latin typeface="Helvetica" panose="020B0604020202020204" pitchFamily="34" charset="0"/>
            <a:cs typeface="Helvetica" panose="020B0604020202020204" pitchFamily="34" charset="0"/>
          </a:endParaRPr>
        </a:p>
      </dsp:txBody>
      <dsp:txXfrm>
        <a:off x="560127" y="262382"/>
        <a:ext cx="3200393" cy="953685"/>
      </dsp:txXfrm>
    </dsp:sp>
    <dsp:sp modelId="{997F0FCF-264E-45C8-BCF0-6A2B6D5352E8}">
      <dsp:nvSpPr>
        <dsp:cNvPr id="0" name=""/>
        <dsp:cNvSpPr/>
      </dsp:nvSpPr>
      <dsp:spPr>
        <a:xfrm>
          <a:off x="3906322" y="1314033"/>
          <a:ext cx="3200393" cy="3746837"/>
        </a:xfrm>
        <a:prstGeom prst="wedgeRectCallout">
          <a:avLst>
            <a:gd name="adj1" fmla="val -62500"/>
            <a:gd name="adj2" fmla="val 20830"/>
          </a:avLst>
        </a:prstGeom>
        <a:solidFill>
          <a:schemeClr val="accent1">
            <a:tint val="50000"/>
            <a:hueOff val="28195"/>
            <a:satOff val="-1322"/>
            <a:lumOff val="56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t" anchorCtr="0">
          <a:noAutofit/>
        </a:bodyPr>
        <a:lstStyle/>
        <a:p>
          <a:pPr marL="0" lvl="0" indent="0" algn="l" defTabSz="889000">
            <a:lnSpc>
              <a:spcPct val="90000"/>
            </a:lnSpc>
            <a:spcBef>
              <a:spcPct val="0"/>
            </a:spcBef>
            <a:spcAft>
              <a:spcPct val="35000"/>
            </a:spcAft>
            <a:buNone/>
          </a:pPr>
          <a:endParaRPr lang="en-US" sz="2000" b="1" kern="1200" dirty="0">
            <a:latin typeface="Helvetica" panose="020B0604020202020204" pitchFamily="34" charset="0"/>
            <a:cs typeface="Helvetica" panose="020B0604020202020204" pitchFamily="34" charset="0"/>
          </a:endParaRPr>
        </a:p>
        <a:p>
          <a:pPr marL="0" lvl="0" indent="0" algn="l" defTabSz="889000">
            <a:lnSpc>
              <a:spcPct val="90000"/>
            </a:lnSpc>
            <a:spcBef>
              <a:spcPct val="0"/>
            </a:spcBef>
            <a:spcAft>
              <a:spcPct val="35000"/>
            </a:spcAft>
            <a:buNone/>
          </a:pPr>
          <a:r>
            <a:rPr lang="en-US" sz="2000" b="1" kern="1200" dirty="0">
              <a:latin typeface="Helvetica" panose="020B0604020202020204" pitchFamily="34" charset="0"/>
              <a:cs typeface="Helvetica" panose="020B0604020202020204" pitchFamily="34" charset="0"/>
            </a:rPr>
            <a:t>3,252 PLWH</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59% Hispanic/Latino</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17% Black</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85% Male</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30% 25-34 </a:t>
          </a:r>
          <a:r>
            <a:rPr lang="en-US" sz="2000" kern="1200" dirty="0" err="1">
              <a:latin typeface="Helvetica" panose="020B0604020202020204" pitchFamily="34" charset="0"/>
              <a:cs typeface="Helvetica" panose="020B0604020202020204" pitchFamily="34" charset="0"/>
            </a:rPr>
            <a:t>yrs</a:t>
          </a:r>
          <a:r>
            <a:rPr lang="en-US" sz="2000" kern="1200" dirty="0">
              <a:latin typeface="Helvetica" panose="020B0604020202020204" pitchFamily="34" charset="0"/>
              <a:cs typeface="Helvetica" panose="020B0604020202020204" pitchFamily="34" charset="0"/>
            </a:rPr>
            <a:t> old</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24% 35-44 </a:t>
          </a:r>
          <a:r>
            <a:rPr lang="en-US" sz="2000" kern="1200" dirty="0" err="1">
              <a:latin typeface="Helvetica" panose="020B0604020202020204" pitchFamily="34" charset="0"/>
              <a:cs typeface="Helvetica" panose="020B0604020202020204" pitchFamily="34" charset="0"/>
            </a:rPr>
            <a:t>yrs</a:t>
          </a:r>
          <a:r>
            <a:rPr lang="en-US" sz="2000" kern="1200" dirty="0">
              <a:latin typeface="Helvetica" panose="020B0604020202020204" pitchFamily="34" charset="0"/>
              <a:cs typeface="Helvetica" panose="020B0604020202020204" pitchFamily="34" charset="0"/>
            </a:rPr>
            <a:t> old</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38% 45+ </a:t>
          </a:r>
          <a:r>
            <a:rPr lang="en-US" sz="2000" kern="1200" dirty="0" err="1">
              <a:latin typeface="Helvetica" panose="020B0604020202020204" pitchFamily="34" charset="0"/>
              <a:cs typeface="Helvetica" panose="020B0604020202020204" pitchFamily="34" charset="0"/>
            </a:rPr>
            <a:t>yrs</a:t>
          </a:r>
          <a:r>
            <a:rPr lang="en-US" sz="2000" kern="1200" dirty="0">
              <a:latin typeface="Helvetica" panose="020B0604020202020204" pitchFamily="34" charset="0"/>
              <a:cs typeface="Helvetica" panose="020B0604020202020204" pitchFamily="34" charset="0"/>
            </a:rPr>
            <a:t> old</a:t>
          </a:r>
        </a:p>
      </dsp:txBody>
      <dsp:txXfrm>
        <a:off x="3906322" y="1314033"/>
        <a:ext cx="2794222" cy="3746837"/>
      </dsp:txXfrm>
    </dsp:sp>
    <dsp:sp modelId="{46C605CD-0FE2-4E6E-82BE-352004684304}">
      <dsp:nvSpPr>
        <dsp:cNvPr id="0" name=""/>
        <dsp:cNvSpPr/>
      </dsp:nvSpPr>
      <dsp:spPr>
        <a:xfrm>
          <a:off x="3906322" y="450878"/>
          <a:ext cx="3200393" cy="797627"/>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Helvetica" panose="020B0604020202020204" pitchFamily="34" charset="0"/>
              <a:cs typeface="Helvetica" panose="020B0604020202020204" pitchFamily="34" charset="0"/>
            </a:rPr>
            <a:t>PLWH</a:t>
          </a:r>
          <a:endParaRPr lang="en-US" sz="2800" kern="1200" dirty="0">
            <a:latin typeface="Helvetica" panose="020B0604020202020204" pitchFamily="34" charset="0"/>
            <a:cs typeface="Helvetica" panose="020B0604020202020204" pitchFamily="34" charset="0"/>
          </a:endParaRPr>
        </a:p>
      </dsp:txBody>
      <dsp:txXfrm>
        <a:off x="3906322" y="450878"/>
        <a:ext cx="3200393" cy="797627"/>
      </dsp:txXfrm>
    </dsp:sp>
    <dsp:sp modelId="{5A195DD5-D3B9-42D9-827E-80E080D2A32F}">
      <dsp:nvSpPr>
        <dsp:cNvPr id="0" name=""/>
        <dsp:cNvSpPr/>
      </dsp:nvSpPr>
      <dsp:spPr>
        <a:xfrm>
          <a:off x="7209504" y="1324479"/>
          <a:ext cx="3200393" cy="3570154"/>
        </a:xfrm>
        <a:prstGeom prst="wedgeRectCallout">
          <a:avLst>
            <a:gd name="adj1" fmla="val -62500"/>
            <a:gd name="adj2" fmla="val 20830"/>
          </a:avLst>
        </a:prstGeom>
        <a:solidFill>
          <a:schemeClr val="accent1">
            <a:tint val="50000"/>
            <a:hueOff val="56391"/>
            <a:satOff val="-2645"/>
            <a:lumOff val="11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75" tIns="66675" rIns="66675" bIns="66675" numCol="1" spcCol="1270" anchor="t" anchorCtr="0">
          <a:noAutofit/>
        </a:bodyPr>
        <a:lstStyle/>
        <a:p>
          <a:pPr marL="0" lvl="0" indent="0" algn="l" defTabSz="933450">
            <a:lnSpc>
              <a:spcPct val="90000"/>
            </a:lnSpc>
            <a:spcBef>
              <a:spcPct val="0"/>
            </a:spcBef>
            <a:spcAft>
              <a:spcPct val="35000"/>
            </a:spcAft>
            <a:buNone/>
          </a:pPr>
          <a:endParaRPr lang="en-US" sz="2100" b="1" kern="1200" dirty="0">
            <a:latin typeface="Helvetica" panose="020B0604020202020204" pitchFamily="34" charset="0"/>
            <a:cs typeface="Helvetica" panose="020B0604020202020204" pitchFamily="34" charset="0"/>
          </a:endParaRPr>
        </a:p>
        <a:p>
          <a:pPr marL="0" lvl="0" indent="0" algn="l" defTabSz="933450">
            <a:lnSpc>
              <a:spcPct val="90000"/>
            </a:lnSpc>
            <a:spcBef>
              <a:spcPct val="0"/>
            </a:spcBef>
            <a:spcAft>
              <a:spcPct val="35000"/>
            </a:spcAft>
            <a:buNone/>
          </a:pPr>
          <a:r>
            <a:rPr lang="en-US" sz="2000" b="1" kern="1200" dirty="0">
              <a:latin typeface="Helvetica" panose="020B0604020202020204" pitchFamily="34" charset="0"/>
              <a:cs typeface="Helvetica" panose="020B0604020202020204" pitchFamily="34" charset="0"/>
            </a:rPr>
            <a:t>3,422 PLWA</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62% Hispanic/Latino</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14% Black</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85% Male</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12% 25-34 </a:t>
          </a:r>
          <a:r>
            <a:rPr lang="en-US" sz="2000" kern="1200" dirty="0" err="1">
              <a:latin typeface="Helvetica" panose="020B0604020202020204" pitchFamily="34" charset="0"/>
              <a:cs typeface="Helvetica" panose="020B0604020202020204" pitchFamily="34" charset="0"/>
            </a:rPr>
            <a:t>yrs</a:t>
          </a:r>
          <a:r>
            <a:rPr lang="en-US" sz="2000" kern="1200" dirty="0">
              <a:latin typeface="Helvetica" panose="020B0604020202020204" pitchFamily="34" charset="0"/>
              <a:cs typeface="Helvetica" panose="020B0604020202020204" pitchFamily="34" charset="0"/>
            </a:rPr>
            <a:t> old</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20% 35-44 </a:t>
          </a:r>
          <a:r>
            <a:rPr lang="en-US" sz="2000" kern="1200" dirty="0" err="1">
              <a:latin typeface="Helvetica" panose="020B0604020202020204" pitchFamily="34" charset="0"/>
              <a:cs typeface="Helvetica" panose="020B0604020202020204" pitchFamily="34" charset="0"/>
            </a:rPr>
            <a:t>yrs</a:t>
          </a:r>
          <a:r>
            <a:rPr lang="en-US" sz="2000" kern="1200" dirty="0">
              <a:latin typeface="Helvetica" panose="020B0604020202020204" pitchFamily="34" charset="0"/>
              <a:cs typeface="Helvetica" panose="020B0604020202020204" pitchFamily="34" charset="0"/>
            </a:rPr>
            <a:t> old</a:t>
          </a:r>
        </a:p>
        <a:p>
          <a:pPr marL="0" lvl="0" indent="0" algn="l"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68% 45+ </a:t>
          </a:r>
          <a:r>
            <a:rPr lang="en-US" sz="2000" kern="1200" dirty="0" err="1">
              <a:latin typeface="Helvetica" panose="020B0604020202020204" pitchFamily="34" charset="0"/>
              <a:cs typeface="Helvetica" panose="020B0604020202020204" pitchFamily="34" charset="0"/>
            </a:rPr>
            <a:t>yrs</a:t>
          </a:r>
          <a:r>
            <a:rPr lang="en-US" sz="2000" kern="1200" dirty="0">
              <a:latin typeface="Helvetica" panose="020B0604020202020204" pitchFamily="34" charset="0"/>
              <a:cs typeface="Helvetica" panose="020B0604020202020204" pitchFamily="34" charset="0"/>
            </a:rPr>
            <a:t> old</a:t>
          </a:r>
        </a:p>
      </dsp:txBody>
      <dsp:txXfrm>
        <a:off x="7209504" y="1324479"/>
        <a:ext cx="2794222" cy="3570154"/>
      </dsp:txXfrm>
    </dsp:sp>
    <dsp:sp modelId="{1AD9AC22-E12E-4D2D-96D9-337489E100AA}">
      <dsp:nvSpPr>
        <dsp:cNvPr id="0" name=""/>
        <dsp:cNvSpPr/>
      </dsp:nvSpPr>
      <dsp:spPr>
        <a:xfrm>
          <a:off x="7196118" y="605289"/>
          <a:ext cx="3200393" cy="638318"/>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Helvetica" panose="020B0604020202020204" pitchFamily="34" charset="0"/>
              <a:cs typeface="Helvetica" panose="020B0604020202020204" pitchFamily="34" charset="0"/>
            </a:rPr>
            <a:t>PLWA</a:t>
          </a:r>
          <a:endParaRPr lang="en-US" sz="3100" kern="1200" dirty="0">
            <a:latin typeface="Helvetica" panose="020B0604020202020204" pitchFamily="34" charset="0"/>
            <a:cs typeface="Helvetica" panose="020B0604020202020204" pitchFamily="34" charset="0"/>
          </a:endParaRPr>
        </a:p>
      </dsp:txBody>
      <dsp:txXfrm>
        <a:off x="7196118" y="605289"/>
        <a:ext cx="3200393" cy="638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78008-DBC7-4668-9B0B-F8B7C4E5B691}">
      <dsp:nvSpPr>
        <dsp:cNvPr id="0" name=""/>
        <dsp:cNvSpPr/>
      </dsp:nvSpPr>
      <dsp:spPr>
        <a:xfrm>
          <a:off x="2206762" y="680574"/>
          <a:ext cx="4787057" cy="4787057"/>
        </a:xfrm>
        <a:prstGeom prst="blockArc">
          <a:avLst>
            <a:gd name="adj1" fmla="val 14035587"/>
            <a:gd name="adj2" fmla="val 16931000"/>
            <a:gd name="adj3" fmla="val 3438"/>
          </a:avLst>
        </a:prstGeom>
        <a:gradFill rotWithShape="0">
          <a:gsLst>
            <a:gs pos="0">
              <a:schemeClr val="accent2">
                <a:hueOff val="4681519"/>
                <a:satOff val="-5839"/>
                <a:lumOff val="1373"/>
                <a:alphaOff val="0"/>
                <a:lumMod val="110000"/>
                <a:satMod val="105000"/>
                <a:tint val="67000"/>
              </a:schemeClr>
            </a:gs>
            <a:gs pos="50000">
              <a:schemeClr val="accent2">
                <a:hueOff val="4681519"/>
                <a:satOff val="-5839"/>
                <a:lumOff val="1373"/>
                <a:alphaOff val="0"/>
                <a:lumMod val="105000"/>
                <a:satMod val="103000"/>
                <a:tint val="73000"/>
              </a:schemeClr>
            </a:gs>
            <a:gs pos="100000">
              <a:schemeClr val="accent2">
                <a:hueOff val="4681519"/>
                <a:satOff val="-5839"/>
                <a:lumOff val="137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63ADAF9-5B73-48BA-9793-8656D2CB2FD3}">
      <dsp:nvSpPr>
        <dsp:cNvPr id="0" name=""/>
        <dsp:cNvSpPr/>
      </dsp:nvSpPr>
      <dsp:spPr>
        <a:xfrm>
          <a:off x="2284686" y="621285"/>
          <a:ext cx="4787057" cy="4787057"/>
        </a:xfrm>
        <a:prstGeom prst="blockArc">
          <a:avLst>
            <a:gd name="adj1" fmla="val 10970070"/>
            <a:gd name="adj2" fmla="val 13892486"/>
            <a:gd name="adj3" fmla="val 3438"/>
          </a:avLst>
        </a:prstGeom>
        <a:gradFill rotWithShape="0">
          <a:gsLst>
            <a:gs pos="0">
              <a:schemeClr val="accent2">
                <a:hueOff val="4012731"/>
                <a:satOff val="-5005"/>
                <a:lumOff val="1177"/>
                <a:alphaOff val="0"/>
                <a:lumMod val="110000"/>
                <a:satMod val="105000"/>
                <a:tint val="67000"/>
              </a:schemeClr>
            </a:gs>
            <a:gs pos="50000">
              <a:schemeClr val="accent2">
                <a:hueOff val="4012731"/>
                <a:satOff val="-5005"/>
                <a:lumOff val="1177"/>
                <a:alphaOff val="0"/>
                <a:lumMod val="105000"/>
                <a:satMod val="103000"/>
                <a:tint val="73000"/>
              </a:schemeClr>
            </a:gs>
            <a:gs pos="100000">
              <a:schemeClr val="accent2">
                <a:hueOff val="4012731"/>
                <a:satOff val="-5005"/>
                <a:lumOff val="117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F8FF97C-3DD2-437E-9521-F415F283ABFE}">
      <dsp:nvSpPr>
        <dsp:cNvPr id="0" name=""/>
        <dsp:cNvSpPr/>
      </dsp:nvSpPr>
      <dsp:spPr>
        <a:xfrm>
          <a:off x="2279366" y="701184"/>
          <a:ext cx="4787057" cy="4787057"/>
        </a:xfrm>
        <a:prstGeom prst="blockArc">
          <a:avLst>
            <a:gd name="adj1" fmla="val 8019544"/>
            <a:gd name="adj2" fmla="val 11087097"/>
            <a:gd name="adj3" fmla="val 3438"/>
          </a:avLst>
        </a:prstGeom>
        <a:gradFill rotWithShape="0">
          <a:gsLst>
            <a:gs pos="0">
              <a:schemeClr val="accent2">
                <a:hueOff val="3343942"/>
                <a:satOff val="-4171"/>
                <a:lumOff val="981"/>
                <a:alphaOff val="0"/>
                <a:lumMod val="110000"/>
                <a:satMod val="105000"/>
                <a:tint val="67000"/>
              </a:schemeClr>
            </a:gs>
            <a:gs pos="50000">
              <a:schemeClr val="accent2">
                <a:hueOff val="3343942"/>
                <a:satOff val="-4171"/>
                <a:lumOff val="981"/>
                <a:alphaOff val="0"/>
                <a:lumMod val="105000"/>
                <a:satMod val="103000"/>
                <a:tint val="73000"/>
              </a:schemeClr>
            </a:gs>
            <a:gs pos="100000">
              <a:schemeClr val="accent2">
                <a:hueOff val="3343942"/>
                <a:satOff val="-4171"/>
                <a:lumOff val="98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FEDF664-E17D-4DA5-8310-E2D433238646}">
      <dsp:nvSpPr>
        <dsp:cNvPr id="0" name=""/>
        <dsp:cNvSpPr/>
      </dsp:nvSpPr>
      <dsp:spPr>
        <a:xfrm>
          <a:off x="1934216" y="428645"/>
          <a:ext cx="4787057" cy="4787057"/>
        </a:xfrm>
        <a:prstGeom prst="blockArc">
          <a:avLst>
            <a:gd name="adj1" fmla="val 4446235"/>
            <a:gd name="adj2" fmla="val 7375918"/>
            <a:gd name="adj3" fmla="val 3438"/>
          </a:avLst>
        </a:prstGeom>
        <a:gradFill rotWithShape="0">
          <a:gsLst>
            <a:gs pos="0">
              <a:schemeClr val="accent2">
                <a:hueOff val="2675154"/>
                <a:satOff val="-3337"/>
                <a:lumOff val="785"/>
                <a:alphaOff val="0"/>
                <a:lumMod val="110000"/>
                <a:satMod val="105000"/>
                <a:tint val="67000"/>
              </a:schemeClr>
            </a:gs>
            <a:gs pos="50000">
              <a:schemeClr val="accent2">
                <a:hueOff val="2675154"/>
                <a:satOff val="-3337"/>
                <a:lumOff val="785"/>
                <a:alphaOff val="0"/>
                <a:lumMod val="105000"/>
                <a:satMod val="103000"/>
                <a:tint val="73000"/>
              </a:schemeClr>
            </a:gs>
            <a:gs pos="100000">
              <a:schemeClr val="accent2">
                <a:hueOff val="2675154"/>
                <a:satOff val="-3337"/>
                <a:lumOff val="78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2764765-98D5-4AE5-9F3C-24A9944B09A1}">
      <dsp:nvSpPr>
        <dsp:cNvPr id="0" name=""/>
        <dsp:cNvSpPr/>
      </dsp:nvSpPr>
      <dsp:spPr>
        <a:xfrm>
          <a:off x="3107434" y="398922"/>
          <a:ext cx="4787057" cy="4787057"/>
        </a:xfrm>
        <a:prstGeom prst="blockArc">
          <a:avLst>
            <a:gd name="adj1" fmla="val 2926791"/>
            <a:gd name="adj2" fmla="val 6179612"/>
            <a:gd name="adj3" fmla="val 3438"/>
          </a:avLst>
        </a:prstGeom>
        <a:gradFill rotWithShape="0">
          <a:gsLst>
            <a:gs pos="0">
              <a:schemeClr val="accent2">
                <a:hueOff val="2006365"/>
                <a:satOff val="-2502"/>
                <a:lumOff val="588"/>
                <a:alphaOff val="0"/>
                <a:lumMod val="110000"/>
                <a:satMod val="105000"/>
                <a:tint val="67000"/>
              </a:schemeClr>
            </a:gs>
            <a:gs pos="50000">
              <a:schemeClr val="accent2">
                <a:hueOff val="2006365"/>
                <a:satOff val="-2502"/>
                <a:lumOff val="588"/>
                <a:alphaOff val="0"/>
                <a:lumMod val="105000"/>
                <a:satMod val="103000"/>
                <a:tint val="73000"/>
              </a:schemeClr>
            </a:gs>
            <a:gs pos="100000">
              <a:schemeClr val="accent2">
                <a:hueOff val="2006365"/>
                <a:satOff val="-2502"/>
                <a:lumOff val="58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970E251-6D29-4B5C-8DD1-4F850D44EB68}">
      <dsp:nvSpPr>
        <dsp:cNvPr id="0" name=""/>
        <dsp:cNvSpPr/>
      </dsp:nvSpPr>
      <dsp:spPr>
        <a:xfrm>
          <a:off x="3243125" y="288685"/>
          <a:ext cx="4787057" cy="4787057"/>
        </a:xfrm>
        <a:prstGeom prst="blockArc">
          <a:avLst>
            <a:gd name="adj1" fmla="val 316505"/>
            <a:gd name="adj2" fmla="val 3182339"/>
            <a:gd name="adj3" fmla="val 3438"/>
          </a:avLst>
        </a:prstGeom>
        <a:gradFill rotWithShape="0">
          <a:gsLst>
            <a:gs pos="0">
              <a:schemeClr val="accent2">
                <a:hueOff val="1337577"/>
                <a:satOff val="-1668"/>
                <a:lumOff val="392"/>
                <a:alphaOff val="0"/>
                <a:lumMod val="110000"/>
                <a:satMod val="105000"/>
                <a:tint val="67000"/>
              </a:schemeClr>
            </a:gs>
            <a:gs pos="50000">
              <a:schemeClr val="accent2">
                <a:hueOff val="1337577"/>
                <a:satOff val="-1668"/>
                <a:lumOff val="392"/>
                <a:alphaOff val="0"/>
                <a:lumMod val="105000"/>
                <a:satMod val="103000"/>
                <a:tint val="73000"/>
              </a:schemeClr>
            </a:gs>
            <a:gs pos="100000">
              <a:schemeClr val="accent2">
                <a:hueOff val="1337577"/>
                <a:satOff val="-1668"/>
                <a:lumOff val="39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796BDD5-6EBB-4AD0-82DF-D5B5A2B5FA54}">
      <dsp:nvSpPr>
        <dsp:cNvPr id="0" name=""/>
        <dsp:cNvSpPr/>
      </dsp:nvSpPr>
      <dsp:spPr>
        <a:xfrm>
          <a:off x="3240617" y="692085"/>
          <a:ext cx="4787057" cy="4787057"/>
        </a:xfrm>
        <a:prstGeom prst="blockArc">
          <a:avLst>
            <a:gd name="adj1" fmla="val 18309466"/>
            <a:gd name="adj2" fmla="val 21326247"/>
            <a:gd name="adj3" fmla="val 3438"/>
          </a:avLst>
        </a:prstGeom>
        <a:gradFill rotWithShape="0">
          <a:gsLst>
            <a:gs pos="0">
              <a:schemeClr val="accent2">
                <a:hueOff val="668788"/>
                <a:satOff val="-834"/>
                <a:lumOff val="196"/>
                <a:alphaOff val="0"/>
                <a:lumMod val="110000"/>
                <a:satMod val="105000"/>
                <a:tint val="67000"/>
              </a:schemeClr>
            </a:gs>
            <a:gs pos="50000">
              <a:schemeClr val="accent2">
                <a:hueOff val="668788"/>
                <a:satOff val="-834"/>
                <a:lumOff val="196"/>
                <a:alphaOff val="0"/>
                <a:lumMod val="105000"/>
                <a:satMod val="103000"/>
                <a:tint val="73000"/>
              </a:schemeClr>
            </a:gs>
            <a:gs pos="100000">
              <a:schemeClr val="accent2">
                <a:hueOff val="668788"/>
                <a:satOff val="-834"/>
                <a:lumOff val="19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4DCC535-7582-4D2F-A48B-3C5C639ED12E}">
      <dsp:nvSpPr>
        <dsp:cNvPr id="0" name=""/>
        <dsp:cNvSpPr/>
      </dsp:nvSpPr>
      <dsp:spPr>
        <a:xfrm>
          <a:off x="3218617" y="676400"/>
          <a:ext cx="4787057" cy="4787057"/>
        </a:xfrm>
        <a:prstGeom prst="blockArc">
          <a:avLst>
            <a:gd name="adj1" fmla="val 15440634"/>
            <a:gd name="adj2" fmla="val 18348951"/>
            <a:gd name="adj3" fmla="val 3438"/>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41B45D0-0769-4856-A694-049E9A096A8B}">
      <dsp:nvSpPr>
        <dsp:cNvPr id="0" name=""/>
        <dsp:cNvSpPr/>
      </dsp:nvSpPr>
      <dsp:spPr>
        <a:xfrm>
          <a:off x="3922427" y="1724167"/>
          <a:ext cx="2390216" cy="239021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chemeClr val="tx2">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Helvetica" panose="020B0604020202020204" pitchFamily="34" charset="0"/>
            </a:rPr>
            <a:t>Structural and System Inequities</a:t>
          </a:r>
        </a:p>
      </dsp:txBody>
      <dsp:txXfrm>
        <a:off x="4272466" y="2074206"/>
        <a:ext cx="1690138" cy="1690138"/>
      </dsp:txXfrm>
    </dsp:sp>
    <dsp:sp modelId="{198E86DC-0A2C-4E83-8D65-A0AA223C23F9}">
      <dsp:nvSpPr>
        <dsp:cNvPr id="0" name=""/>
        <dsp:cNvSpPr/>
      </dsp:nvSpPr>
      <dsp:spPr>
        <a:xfrm rot="5400000">
          <a:off x="4178976" y="-111132"/>
          <a:ext cx="1835529" cy="1771659"/>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Helvetica" panose="020B0604020202020204" pitchFamily="34" charset="0"/>
            </a:rPr>
            <a:t>Poverty rates 15.6% (Nat’l rate 14%); 61% of PLWH in the SATGA who live below the FPL </a:t>
          </a:r>
          <a:endParaRPr lang="en-US" sz="1400" kern="1200" dirty="0">
            <a:latin typeface="+mn-lt"/>
          </a:endParaRPr>
        </a:p>
      </dsp:txBody>
      <dsp:txXfrm>
        <a:off x="4447783" y="148321"/>
        <a:ext cx="1297915" cy="1252753"/>
      </dsp:txXfrm>
    </dsp:sp>
    <dsp:sp modelId="{DE36FDB9-E5BA-4B59-83AA-EB851950EF86}">
      <dsp:nvSpPr>
        <dsp:cNvPr id="0" name=""/>
        <dsp:cNvSpPr/>
      </dsp:nvSpPr>
      <dsp:spPr>
        <a:xfrm>
          <a:off x="6068488" y="242139"/>
          <a:ext cx="1840466" cy="1840466"/>
        </a:xfrm>
        <a:prstGeom prst="ellipse">
          <a:avLst/>
        </a:prstGeom>
        <a:gradFill rotWithShape="0">
          <a:gsLst>
            <a:gs pos="0">
              <a:schemeClr val="accent2">
                <a:hueOff val="668788"/>
                <a:satOff val="-834"/>
                <a:lumOff val="196"/>
                <a:alphaOff val="0"/>
                <a:lumMod val="110000"/>
                <a:satMod val="105000"/>
                <a:tint val="67000"/>
              </a:schemeClr>
            </a:gs>
            <a:gs pos="50000">
              <a:schemeClr val="accent2">
                <a:hueOff val="668788"/>
                <a:satOff val="-834"/>
                <a:lumOff val="196"/>
                <a:alphaOff val="0"/>
                <a:lumMod val="105000"/>
                <a:satMod val="103000"/>
                <a:tint val="73000"/>
              </a:schemeClr>
            </a:gs>
            <a:gs pos="100000">
              <a:schemeClr val="accent2">
                <a:hueOff val="668788"/>
                <a:satOff val="-834"/>
                <a:lumOff val="1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en-US" sz="800" kern="1200" dirty="0">
              <a:latin typeface="+mn-lt"/>
              <a:cs typeface="Helvetica" panose="020B0604020202020204" pitchFamily="34" charset="0"/>
            </a:rPr>
            <a:t>Uninsured rates for SATGA is approximately 20.7% (Nat’l rate 15.5%)</a:t>
          </a:r>
          <a:endParaRPr lang="en-US" sz="800" kern="1200" dirty="0">
            <a:latin typeface="+mn-lt"/>
          </a:endParaRPr>
        </a:p>
        <a:p>
          <a:pPr marL="57150" lvl="1" indent="-57150" algn="l" defTabSz="355600">
            <a:lnSpc>
              <a:spcPct val="90000"/>
            </a:lnSpc>
            <a:spcBef>
              <a:spcPct val="0"/>
            </a:spcBef>
            <a:spcAft>
              <a:spcPct val="15000"/>
            </a:spcAft>
            <a:buChar char="•"/>
          </a:pPr>
          <a:r>
            <a:rPr lang="en-US" sz="800" kern="1200" dirty="0">
              <a:latin typeface="+mn-lt"/>
              <a:cs typeface="Helvetica" panose="020B0604020202020204" pitchFamily="34" charset="0"/>
            </a:rPr>
            <a:t>Of the uninsured, 75% are Latino</a:t>
          </a:r>
        </a:p>
        <a:p>
          <a:pPr marL="57150" lvl="1" indent="-57150" algn="l" defTabSz="355600">
            <a:lnSpc>
              <a:spcPct val="90000"/>
            </a:lnSpc>
            <a:spcBef>
              <a:spcPct val="0"/>
            </a:spcBef>
            <a:spcAft>
              <a:spcPct val="15000"/>
            </a:spcAft>
            <a:buChar char="•"/>
          </a:pPr>
          <a:r>
            <a:rPr lang="en-US" sz="800" kern="1200" dirty="0">
              <a:latin typeface="+mn-lt"/>
              <a:cs typeface="Helvetica" panose="020B0604020202020204" pitchFamily="34" charset="0"/>
            </a:rPr>
            <a:t>72% RWPA clients are uninsured or insurance status unknown</a:t>
          </a:r>
        </a:p>
        <a:p>
          <a:pPr marL="57150" lvl="1" indent="-57150" algn="l" defTabSz="355600">
            <a:lnSpc>
              <a:spcPct val="90000"/>
            </a:lnSpc>
            <a:spcBef>
              <a:spcPct val="0"/>
            </a:spcBef>
            <a:spcAft>
              <a:spcPct val="15000"/>
            </a:spcAft>
            <a:buChar char="•"/>
          </a:pPr>
          <a:r>
            <a:rPr lang="en-US" sz="800" kern="1200" dirty="0">
              <a:latin typeface="+mn-lt"/>
              <a:cs typeface="Helvetica" panose="020B0604020202020204" pitchFamily="34" charset="0"/>
            </a:rPr>
            <a:t>Texas is a non-expansion Medicaid State </a:t>
          </a:r>
        </a:p>
      </dsp:txBody>
      <dsp:txXfrm>
        <a:off x="6338018" y="511669"/>
        <a:ext cx="1301406" cy="1301406"/>
      </dsp:txXfrm>
    </dsp:sp>
    <dsp:sp modelId="{2EA926C7-2558-46A1-9C4C-93134C7C23CA}">
      <dsp:nvSpPr>
        <dsp:cNvPr id="0" name=""/>
        <dsp:cNvSpPr/>
      </dsp:nvSpPr>
      <dsp:spPr>
        <a:xfrm>
          <a:off x="7058847" y="1978254"/>
          <a:ext cx="1840466" cy="1840466"/>
        </a:xfrm>
        <a:prstGeom prst="ellipse">
          <a:avLst/>
        </a:prstGeom>
        <a:gradFill rotWithShape="0">
          <a:gsLst>
            <a:gs pos="0">
              <a:schemeClr val="accent2">
                <a:hueOff val="1337577"/>
                <a:satOff val="-1668"/>
                <a:lumOff val="392"/>
                <a:alphaOff val="0"/>
                <a:lumMod val="110000"/>
                <a:satMod val="105000"/>
                <a:tint val="67000"/>
              </a:schemeClr>
            </a:gs>
            <a:gs pos="50000">
              <a:schemeClr val="accent2">
                <a:hueOff val="1337577"/>
                <a:satOff val="-1668"/>
                <a:lumOff val="392"/>
                <a:alphaOff val="0"/>
                <a:lumMod val="105000"/>
                <a:satMod val="103000"/>
                <a:tint val="73000"/>
              </a:schemeClr>
            </a:gs>
            <a:gs pos="100000">
              <a:schemeClr val="accent2">
                <a:hueOff val="1337577"/>
                <a:satOff val="-1668"/>
                <a:lumOff val="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Helvetica" panose="020B0604020202020204" pitchFamily="34" charset="0"/>
            </a:rPr>
            <a:t>1 in 6 adults does not have a high school diploma; 1 in 4 Latino(x) residents did not complete HS</a:t>
          </a:r>
          <a:endParaRPr lang="en-US" sz="1400" kern="1200" dirty="0">
            <a:latin typeface="+mn-lt"/>
          </a:endParaRPr>
        </a:p>
      </dsp:txBody>
      <dsp:txXfrm>
        <a:off x="7328377" y="2247784"/>
        <a:ext cx="1301406" cy="1301406"/>
      </dsp:txXfrm>
    </dsp:sp>
    <dsp:sp modelId="{69EABA10-6D01-4437-8040-99430FB50203}">
      <dsp:nvSpPr>
        <dsp:cNvPr id="0" name=""/>
        <dsp:cNvSpPr/>
      </dsp:nvSpPr>
      <dsp:spPr>
        <a:xfrm>
          <a:off x="6130845" y="3641645"/>
          <a:ext cx="1840466" cy="1840466"/>
        </a:xfrm>
        <a:prstGeom prst="ellipse">
          <a:avLst/>
        </a:prstGeom>
        <a:gradFill rotWithShape="0">
          <a:gsLst>
            <a:gs pos="0">
              <a:schemeClr val="accent2">
                <a:hueOff val="2006365"/>
                <a:satOff val="-2502"/>
                <a:lumOff val="588"/>
                <a:alphaOff val="0"/>
                <a:lumMod val="110000"/>
                <a:satMod val="105000"/>
                <a:tint val="67000"/>
              </a:schemeClr>
            </a:gs>
            <a:gs pos="50000">
              <a:schemeClr val="accent2">
                <a:hueOff val="2006365"/>
                <a:satOff val="-2502"/>
                <a:lumOff val="588"/>
                <a:alphaOff val="0"/>
                <a:lumMod val="105000"/>
                <a:satMod val="103000"/>
                <a:tint val="73000"/>
              </a:schemeClr>
            </a:gs>
            <a:gs pos="100000">
              <a:schemeClr val="accent2">
                <a:hueOff val="2006365"/>
                <a:satOff val="-2502"/>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Helvetica" panose="020B0604020202020204" pitchFamily="34" charset="0"/>
            </a:rPr>
            <a:t>Erasure of marginalized communities (data collection and research): Trans, gender non-conforming communities; inaccurate racial classification</a:t>
          </a:r>
          <a:endParaRPr lang="en-US" sz="1200" kern="1200" dirty="0">
            <a:latin typeface="+mn-lt"/>
          </a:endParaRPr>
        </a:p>
      </dsp:txBody>
      <dsp:txXfrm>
        <a:off x="6400375" y="3911175"/>
        <a:ext cx="1301406" cy="1301406"/>
      </dsp:txXfrm>
    </dsp:sp>
    <dsp:sp modelId="{163BBD3D-EC9D-43DC-900B-86DF4B369A09}">
      <dsp:nvSpPr>
        <dsp:cNvPr id="0" name=""/>
        <dsp:cNvSpPr/>
      </dsp:nvSpPr>
      <dsp:spPr>
        <a:xfrm>
          <a:off x="4051816" y="4164374"/>
          <a:ext cx="1840466" cy="1840466"/>
        </a:xfrm>
        <a:prstGeom prst="ellipse">
          <a:avLst/>
        </a:prstGeom>
        <a:gradFill rotWithShape="0">
          <a:gsLst>
            <a:gs pos="0">
              <a:schemeClr val="accent2">
                <a:hueOff val="2675154"/>
                <a:satOff val="-3337"/>
                <a:lumOff val="785"/>
                <a:alphaOff val="0"/>
                <a:lumMod val="110000"/>
                <a:satMod val="105000"/>
                <a:tint val="67000"/>
              </a:schemeClr>
            </a:gs>
            <a:gs pos="50000">
              <a:schemeClr val="accent2">
                <a:hueOff val="2675154"/>
                <a:satOff val="-3337"/>
                <a:lumOff val="785"/>
                <a:alphaOff val="0"/>
                <a:lumMod val="105000"/>
                <a:satMod val="103000"/>
                <a:tint val="73000"/>
              </a:schemeClr>
            </a:gs>
            <a:gs pos="100000">
              <a:schemeClr val="accent2">
                <a:hueOff val="2675154"/>
                <a:satOff val="-3337"/>
                <a:lumOff val="7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Helvetica" panose="020B0604020202020204" pitchFamily="34" charset="0"/>
            </a:rPr>
            <a:t>Culturally unaware providers</a:t>
          </a:r>
          <a:endParaRPr lang="en-US" sz="1400" kern="1200" dirty="0">
            <a:latin typeface="+mn-lt"/>
          </a:endParaRPr>
        </a:p>
      </dsp:txBody>
      <dsp:txXfrm>
        <a:off x="4321346" y="4433904"/>
        <a:ext cx="1301406" cy="1301406"/>
      </dsp:txXfrm>
    </dsp:sp>
    <dsp:sp modelId="{4FC86CD8-4617-44EC-87E4-BA6EDFB2C91A}">
      <dsp:nvSpPr>
        <dsp:cNvPr id="0" name=""/>
        <dsp:cNvSpPr/>
      </dsp:nvSpPr>
      <dsp:spPr>
        <a:xfrm>
          <a:off x="2128652" y="3876340"/>
          <a:ext cx="1840466" cy="1840466"/>
        </a:xfrm>
        <a:prstGeom prst="ellipse">
          <a:avLst/>
        </a:prstGeom>
        <a:gradFill rotWithShape="0">
          <a:gsLst>
            <a:gs pos="0">
              <a:schemeClr val="accent2">
                <a:hueOff val="3343942"/>
                <a:satOff val="-4171"/>
                <a:lumOff val="981"/>
                <a:alphaOff val="0"/>
                <a:lumMod val="110000"/>
                <a:satMod val="105000"/>
                <a:tint val="67000"/>
              </a:schemeClr>
            </a:gs>
            <a:gs pos="50000">
              <a:schemeClr val="accent2">
                <a:hueOff val="3343942"/>
                <a:satOff val="-4171"/>
                <a:lumOff val="981"/>
                <a:alphaOff val="0"/>
                <a:lumMod val="105000"/>
                <a:satMod val="103000"/>
                <a:tint val="73000"/>
              </a:schemeClr>
            </a:gs>
            <a:gs pos="100000">
              <a:schemeClr val="accent2">
                <a:hueOff val="3343942"/>
                <a:satOff val="-4171"/>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Helvetica" panose="020B0604020202020204" pitchFamily="34" charset="0"/>
            </a:rPr>
            <a:t>Inadequate public transportation</a:t>
          </a:r>
        </a:p>
      </dsp:txBody>
      <dsp:txXfrm>
        <a:off x="2398182" y="4145870"/>
        <a:ext cx="1301406" cy="1301406"/>
      </dsp:txXfrm>
    </dsp:sp>
    <dsp:sp modelId="{359CF953-EB54-40EB-9CAA-4A624E43B9D3}">
      <dsp:nvSpPr>
        <dsp:cNvPr id="0" name=""/>
        <dsp:cNvSpPr/>
      </dsp:nvSpPr>
      <dsp:spPr>
        <a:xfrm>
          <a:off x="1408471" y="1978253"/>
          <a:ext cx="1840466" cy="1840466"/>
        </a:xfrm>
        <a:prstGeom prst="ellipse">
          <a:avLst/>
        </a:prstGeom>
        <a:gradFill rotWithShape="0">
          <a:gsLst>
            <a:gs pos="0">
              <a:schemeClr val="accent2">
                <a:hueOff val="4012731"/>
                <a:satOff val="-5005"/>
                <a:lumOff val="1177"/>
                <a:alphaOff val="0"/>
                <a:lumMod val="110000"/>
                <a:satMod val="105000"/>
                <a:tint val="67000"/>
              </a:schemeClr>
            </a:gs>
            <a:gs pos="50000">
              <a:schemeClr val="accent2">
                <a:hueOff val="4012731"/>
                <a:satOff val="-5005"/>
                <a:lumOff val="1177"/>
                <a:alphaOff val="0"/>
                <a:lumMod val="105000"/>
                <a:satMod val="103000"/>
                <a:tint val="73000"/>
              </a:schemeClr>
            </a:gs>
            <a:gs pos="100000">
              <a:schemeClr val="accent2">
                <a:hueOff val="4012731"/>
                <a:satOff val="-5005"/>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Helvetica" panose="020B0604020202020204" pitchFamily="34" charset="0"/>
            </a:rPr>
            <a:t>Economic segregation - San Antonio is the most economically segregated city in the nation.</a:t>
          </a:r>
        </a:p>
      </dsp:txBody>
      <dsp:txXfrm>
        <a:off x="1678001" y="2247783"/>
        <a:ext cx="1301406" cy="1301406"/>
      </dsp:txXfrm>
    </dsp:sp>
    <dsp:sp modelId="{C93DA57A-54B5-4E22-9127-F409718D9927}">
      <dsp:nvSpPr>
        <dsp:cNvPr id="0" name=""/>
        <dsp:cNvSpPr/>
      </dsp:nvSpPr>
      <dsp:spPr>
        <a:xfrm>
          <a:off x="2294917" y="252524"/>
          <a:ext cx="1840466" cy="1840466"/>
        </a:xfrm>
        <a:prstGeom prst="ellipse">
          <a:avLst/>
        </a:prstGeom>
        <a:gradFill rotWithShape="0">
          <a:gsLst>
            <a:gs pos="0">
              <a:schemeClr val="accent2">
                <a:hueOff val="4681519"/>
                <a:satOff val="-5839"/>
                <a:lumOff val="1373"/>
                <a:alphaOff val="0"/>
                <a:lumMod val="110000"/>
                <a:satMod val="105000"/>
                <a:tint val="67000"/>
              </a:schemeClr>
            </a:gs>
            <a:gs pos="50000">
              <a:schemeClr val="accent2">
                <a:hueOff val="4681519"/>
                <a:satOff val="-5839"/>
                <a:lumOff val="1373"/>
                <a:alphaOff val="0"/>
                <a:lumMod val="105000"/>
                <a:satMod val="103000"/>
                <a:tint val="73000"/>
              </a:schemeClr>
            </a:gs>
            <a:gs pos="100000">
              <a:schemeClr val="accent2">
                <a:hueOff val="4681519"/>
                <a:satOff val="-5839"/>
                <a:lumOff val="13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Helvetica" panose="020B0604020202020204" pitchFamily="34" charset="0"/>
            </a:rPr>
            <a:t>Environmental injustice: gentrification, lack of clean drinking water</a:t>
          </a:r>
        </a:p>
      </dsp:txBody>
      <dsp:txXfrm>
        <a:off x="2564447" y="522054"/>
        <a:ext cx="1301406" cy="1301406"/>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0.09038</cdr:x>
      <cdr:y>0.2391</cdr:y>
    </cdr:from>
    <cdr:to>
      <cdr:x>0.1942</cdr:x>
      <cdr:y>0.30916</cdr:y>
    </cdr:to>
    <cdr:sp macro="" textlink="">
      <cdr:nvSpPr>
        <cdr:cNvPr id="2" name="TextBox 2"/>
        <cdr:cNvSpPr txBox="1"/>
      </cdr:nvSpPr>
      <cdr:spPr>
        <a:xfrm xmlns:a="http://schemas.openxmlformats.org/drawingml/2006/main">
          <a:off x="950452" y="1063560"/>
          <a:ext cx="1091625" cy="3116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solidFill>
                <a:schemeClr val="bg1"/>
              </a:solidFill>
              <a:cs typeface="Times New Roman" panose="02020603050405020304" pitchFamily="18" charset="0"/>
            </a:rPr>
            <a:t>100%</a:t>
          </a:r>
        </a:p>
      </cdr:txBody>
    </cdr:sp>
  </cdr:relSizeAnchor>
  <cdr:relSizeAnchor xmlns:cdr="http://schemas.openxmlformats.org/drawingml/2006/chartDrawing">
    <cdr:from>
      <cdr:x>0.16554</cdr:x>
      <cdr:y>0.24428</cdr:y>
    </cdr:from>
    <cdr:to>
      <cdr:x>0.26936</cdr:x>
      <cdr:y>0.31434</cdr:y>
    </cdr:to>
    <cdr:sp macro="" textlink="">
      <cdr:nvSpPr>
        <cdr:cNvPr id="3" name="TextBox 2"/>
        <cdr:cNvSpPr txBox="1"/>
      </cdr:nvSpPr>
      <cdr:spPr>
        <a:xfrm xmlns:a="http://schemas.openxmlformats.org/drawingml/2006/main">
          <a:off x="1740704" y="1086614"/>
          <a:ext cx="1091729" cy="3116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solidFill>
                <a:schemeClr val="bg1"/>
              </a:solidFill>
              <a:cs typeface="Times New Roman" panose="02020603050405020304" pitchFamily="18" charset="0"/>
            </a:rPr>
            <a:t>100%</a:t>
          </a:r>
        </a:p>
      </cdr:txBody>
    </cdr:sp>
  </cdr:relSizeAnchor>
  <cdr:relSizeAnchor xmlns:cdr="http://schemas.openxmlformats.org/drawingml/2006/chartDrawing">
    <cdr:from>
      <cdr:x>0.32319</cdr:x>
      <cdr:y>0.31199</cdr:y>
    </cdr:from>
    <cdr:to>
      <cdr:x>0.427</cdr:x>
      <cdr:y>0.38205</cdr:y>
    </cdr:to>
    <cdr:sp macro="" textlink="">
      <cdr:nvSpPr>
        <cdr:cNvPr id="4" name="TextBox 2"/>
        <cdr:cNvSpPr txBox="1"/>
      </cdr:nvSpPr>
      <cdr:spPr>
        <a:xfrm xmlns:a="http://schemas.openxmlformats.org/drawingml/2006/main">
          <a:off x="3398531" y="1387795"/>
          <a:ext cx="1091624" cy="3116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solidFill>
                <a:schemeClr val="bg1"/>
              </a:solidFill>
              <a:cs typeface="Times New Roman" panose="02020603050405020304" pitchFamily="18" charset="0"/>
            </a:rPr>
            <a:t>89%</a:t>
          </a:r>
        </a:p>
      </cdr:txBody>
    </cdr:sp>
  </cdr:relSizeAnchor>
  <cdr:relSizeAnchor xmlns:cdr="http://schemas.openxmlformats.org/drawingml/2006/chartDrawing">
    <cdr:from>
      <cdr:x>0.39528</cdr:x>
      <cdr:y>0.28307</cdr:y>
    </cdr:from>
    <cdr:to>
      <cdr:x>0.49909</cdr:x>
      <cdr:y>0.35313</cdr:y>
    </cdr:to>
    <cdr:sp macro="" textlink="">
      <cdr:nvSpPr>
        <cdr:cNvPr id="5" name="TextBox 2"/>
        <cdr:cNvSpPr txBox="1"/>
      </cdr:nvSpPr>
      <cdr:spPr>
        <a:xfrm xmlns:a="http://schemas.openxmlformats.org/drawingml/2006/main">
          <a:off x="4156647" y="1259141"/>
          <a:ext cx="1091625" cy="3116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solidFill>
                <a:schemeClr val="bg1"/>
              </a:solidFill>
              <a:cs typeface="Times New Roman" panose="02020603050405020304" pitchFamily="18" charset="0"/>
            </a:rPr>
            <a:t>94%</a:t>
          </a:r>
        </a:p>
      </cdr:txBody>
    </cdr:sp>
  </cdr:relSizeAnchor>
  <cdr:relSizeAnchor xmlns:cdr="http://schemas.openxmlformats.org/drawingml/2006/chartDrawing">
    <cdr:from>
      <cdr:x>0.54872</cdr:x>
      <cdr:y>0.41719</cdr:y>
    </cdr:from>
    <cdr:to>
      <cdr:x>0.65253</cdr:x>
      <cdr:y>0.48725</cdr:y>
    </cdr:to>
    <cdr:sp macro="" textlink="">
      <cdr:nvSpPr>
        <cdr:cNvPr id="6" name="TextBox 2"/>
        <cdr:cNvSpPr txBox="1"/>
      </cdr:nvSpPr>
      <cdr:spPr>
        <a:xfrm xmlns:a="http://schemas.openxmlformats.org/drawingml/2006/main">
          <a:off x="5770144" y="1855722"/>
          <a:ext cx="1091624" cy="3116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solidFill>
                <a:schemeClr val="bg1"/>
              </a:solidFill>
              <a:cs typeface="Times New Roman" panose="02020603050405020304" pitchFamily="18" charset="0"/>
            </a:rPr>
            <a:t>73%</a:t>
          </a:r>
        </a:p>
      </cdr:txBody>
    </cdr:sp>
  </cdr:relSizeAnchor>
  <cdr:relSizeAnchor xmlns:cdr="http://schemas.openxmlformats.org/drawingml/2006/chartDrawing">
    <cdr:from>
      <cdr:x>0.62688</cdr:x>
      <cdr:y>0.3694</cdr:y>
    </cdr:from>
    <cdr:to>
      <cdr:x>0.73069</cdr:x>
      <cdr:y>0.43946</cdr:y>
    </cdr:to>
    <cdr:sp macro="" textlink="">
      <cdr:nvSpPr>
        <cdr:cNvPr id="7" name="TextBox 2"/>
        <cdr:cNvSpPr txBox="1"/>
      </cdr:nvSpPr>
      <cdr:spPr>
        <a:xfrm xmlns:a="http://schemas.openxmlformats.org/drawingml/2006/main">
          <a:off x="6592054" y="1643134"/>
          <a:ext cx="1091624" cy="3116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solidFill>
                <a:schemeClr val="bg1"/>
              </a:solidFill>
              <a:cs typeface="Times New Roman" panose="02020603050405020304" pitchFamily="18" charset="0"/>
            </a:rPr>
            <a:t>81%</a:t>
          </a:r>
        </a:p>
      </cdr:txBody>
    </cdr:sp>
  </cdr:relSizeAnchor>
  <cdr:relSizeAnchor xmlns:cdr="http://schemas.openxmlformats.org/drawingml/2006/chartDrawing">
    <cdr:from>
      <cdr:x>0.78273</cdr:x>
      <cdr:y>0.45794</cdr:y>
    </cdr:from>
    <cdr:to>
      <cdr:x>0.88654</cdr:x>
      <cdr:y>0.528</cdr:y>
    </cdr:to>
    <cdr:sp macro="" textlink="">
      <cdr:nvSpPr>
        <cdr:cNvPr id="8" name="TextBox 2"/>
        <cdr:cNvSpPr txBox="1"/>
      </cdr:nvSpPr>
      <cdr:spPr>
        <a:xfrm xmlns:a="http://schemas.openxmlformats.org/drawingml/2006/main">
          <a:off x="8230910" y="2037003"/>
          <a:ext cx="1091624" cy="3116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solidFill>
                <a:schemeClr val="bg1"/>
              </a:solidFill>
              <a:cs typeface="Times New Roman" panose="02020603050405020304" pitchFamily="18" charset="0"/>
            </a:rPr>
            <a:t>67%</a:t>
          </a:r>
        </a:p>
      </cdr:txBody>
    </cdr:sp>
  </cdr:relSizeAnchor>
  <cdr:relSizeAnchor xmlns:cdr="http://schemas.openxmlformats.org/drawingml/2006/chartDrawing">
    <cdr:from>
      <cdr:x>0.85708</cdr:x>
      <cdr:y>0.41709</cdr:y>
    </cdr:from>
    <cdr:to>
      <cdr:x>0.96088</cdr:x>
      <cdr:y>0.48715</cdr:y>
    </cdr:to>
    <cdr:sp macro="" textlink="">
      <cdr:nvSpPr>
        <cdr:cNvPr id="9" name="TextBox 2"/>
        <cdr:cNvSpPr txBox="1"/>
      </cdr:nvSpPr>
      <cdr:spPr>
        <a:xfrm xmlns:a="http://schemas.openxmlformats.org/drawingml/2006/main">
          <a:off x="9012658" y="1855306"/>
          <a:ext cx="1091624" cy="3116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dirty="0">
              <a:solidFill>
                <a:schemeClr val="bg1"/>
              </a:solidFill>
              <a:cs typeface="Times New Roman" panose="02020603050405020304" pitchFamily="18" charset="0"/>
            </a:rPr>
            <a:t>74%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E5EFE-1277-3A40-85BF-5495359F991F}" type="datetimeFigureOut">
              <a:rPr lang="en-US" smtClean="0"/>
              <a:t>12/13/18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48696-6F1C-024F-BF68-55610740A47F}" type="slidenum">
              <a:rPr lang="en-US" smtClean="0"/>
              <a:t>‹#›</a:t>
            </a:fld>
            <a:endParaRPr lang="en-US"/>
          </a:p>
        </p:txBody>
      </p:sp>
    </p:spTree>
    <p:extLst>
      <p:ext uri="{BB962C8B-B14F-4D97-AF65-F5344CB8AC3E}">
        <p14:creationId xmlns:p14="http://schemas.microsoft.com/office/powerpoint/2010/main" val="148737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ensus.gov/quickfacts/fact/table/sanantoniocitytexas/RHI725216#qf-headnote-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48696-6F1C-024F-BF68-55610740A47F}" type="slidenum">
              <a:rPr lang="en-US" smtClean="0"/>
              <a:t>1</a:t>
            </a:fld>
            <a:endParaRPr lang="en-US"/>
          </a:p>
        </p:txBody>
      </p:sp>
    </p:spTree>
    <p:extLst>
      <p:ext uri="{BB962C8B-B14F-4D97-AF65-F5344CB8AC3E}">
        <p14:creationId xmlns:p14="http://schemas.microsoft.com/office/powerpoint/2010/main" val="412107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8696-6F1C-024F-BF68-55610740A47F}" type="slidenum">
              <a:rPr lang="en-US" smtClean="0"/>
              <a:t>10</a:t>
            </a:fld>
            <a:endParaRPr lang="en-US"/>
          </a:p>
        </p:txBody>
      </p:sp>
    </p:spTree>
    <p:extLst>
      <p:ext uri="{BB962C8B-B14F-4D97-AF65-F5344CB8AC3E}">
        <p14:creationId xmlns:p14="http://schemas.microsoft.com/office/powerpoint/2010/main" val="42197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8696-6F1C-024F-BF68-55610740A47F}" type="slidenum">
              <a:rPr lang="en-US" smtClean="0"/>
              <a:t>11</a:t>
            </a:fld>
            <a:endParaRPr lang="en-US"/>
          </a:p>
        </p:txBody>
      </p:sp>
    </p:spTree>
    <p:extLst>
      <p:ext uri="{BB962C8B-B14F-4D97-AF65-F5344CB8AC3E}">
        <p14:creationId xmlns:p14="http://schemas.microsoft.com/office/powerpoint/2010/main" val="121770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48696-6F1C-024F-BF68-55610740A47F}" type="slidenum">
              <a:rPr lang="en-US" smtClean="0"/>
              <a:t>12</a:t>
            </a:fld>
            <a:endParaRPr lang="en-US"/>
          </a:p>
        </p:txBody>
      </p:sp>
    </p:spTree>
    <p:extLst>
      <p:ext uri="{BB962C8B-B14F-4D97-AF65-F5344CB8AC3E}">
        <p14:creationId xmlns:p14="http://schemas.microsoft.com/office/powerpoint/2010/main" val="3037042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8696-6F1C-024F-BF68-55610740A47F}" type="slidenum">
              <a:rPr lang="en-US" smtClean="0"/>
              <a:t>13</a:t>
            </a:fld>
            <a:endParaRPr lang="en-US"/>
          </a:p>
        </p:txBody>
      </p:sp>
    </p:spTree>
    <p:extLst>
      <p:ext uri="{BB962C8B-B14F-4D97-AF65-F5344CB8AC3E}">
        <p14:creationId xmlns:p14="http://schemas.microsoft.com/office/powerpoint/2010/main" val="73233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48696-6F1C-024F-BF68-55610740A47F}" type="slidenum">
              <a:rPr lang="en-US" smtClean="0"/>
              <a:t>14</a:t>
            </a:fld>
            <a:endParaRPr lang="en-US"/>
          </a:p>
        </p:txBody>
      </p:sp>
    </p:spTree>
    <p:extLst>
      <p:ext uri="{BB962C8B-B14F-4D97-AF65-F5344CB8AC3E}">
        <p14:creationId xmlns:p14="http://schemas.microsoft.com/office/powerpoint/2010/main" val="292666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48696-6F1C-024F-BF68-55610740A47F}" type="slidenum">
              <a:rPr lang="en-US" smtClean="0"/>
              <a:t>15</a:t>
            </a:fld>
            <a:endParaRPr lang="en-US"/>
          </a:p>
        </p:txBody>
      </p:sp>
    </p:spTree>
    <p:extLst>
      <p:ext uri="{BB962C8B-B14F-4D97-AF65-F5344CB8AC3E}">
        <p14:creationId xmlns:p14="http://schemas.microsoft.com/office/powerpoint/2010/main" val="83067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48696-6F1C-024F-BF68-55610740A47F}" type="slidenum">
              <a:rPr lang="en-US" smtClean="0"/>
              <a:t>16</a:t>
            </a:fld>
            <a:endParaRPr lang="en-US"/>
          </a:p>
        </p:txBody>
      </p:sp>
    </p:spTree>
    <p:extLst>
      <p:ext uri="{BB962C8B-B14F-4D97-AF65-F5344CB8AC3E}">
        <p14:creationId xmlns:p14="http://schemas.microsoft.com/office/powerpoint/2010/main" val="1893558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48696-6F1C-024F-BF68-55610740A47F}" type="slidenum">
              <a:rPr lang="en-US" smtClean="0"/>
              <a:t>17</a:t>
            </a:fld>
            <a:endParaRPr lang="en-US"/>
          </a:p>
        </p:txBody>
      </p:sp>
    </p:spTree>
    <p:extLst>
      <p:ext uri="{BB962C8B-B14F-4D97-AF65-F5344CB8AC3E}">
        <p14:creationId xmlns:p14="http://schemas.microsoft.com/office/powerpoint/2010/main" val="348583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48696-6F1C-024F-BF68-55610740A47F}" type="slidenum">
              <a:rPr lang="en-US" smtClean="0"/>
              <a:t>18</a:t>
            </a:fld>
            <a:endParaRPr lang="en-US"/>
          </a:p>
        </p:txBody>
      </p:sp>
    </p:spTree>
    <p:extLst>
      <p:ext uri="{BB962C8B-B14F-4D97-AF65-F5344CB8AC3E}">
        <p14:creationId xmlns:p14="http://schemas.microsoft.com/office/powerpoint/2010/main" val="2649988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48696-6F1C-024F-BF68-55610740A47F}" type="slidenum">
              <a:rPr lang="en-US" smtClean="0"/>
              <a:t>19</a:t>
            </a:fld>
            <a:endParaRPr lang="en-US"/>
          </a:p>
        </p:txBody>
      </p:sp>
    </p:spTree>
    <p:extLst>
      <p:ext uri="{BB962C8B-B14F-4D97-AF65-F5344CB8AC3E}">
        <p14:creationId xmlns:p14="http://schemas.microsoft.com/office/powerpoint/2010/main" val="239687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8696-6F1C-024F-BF68-55610740A47F}" type="slidenum">
              <a:rPr lang="en-US" smtClean="0"/>
              <a:t>2</a:t>
            </a:fld>
            <a:endParaRPr lang="en-US"/>
          </a:p>
        </p:txBody>
      </p:sp>
    </p:spTree>
    <p:extLst>
      <p:ext uri="{BB962C8B-B14F-4D97-AF65-F5344CB8AC3E}">
        <p14:creationId xmlns:p14="http://schemas.microsoft.com/office/powerpoint/2010/main" val="1955407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lang="en-US" sz="1000" dirty="0">
                <a:latin typeface="Times New Roman" panose="02020603050405020304" pitchFamily="18" charset="0"/>
                <a:cs typeface="Times New Roman" panose="02020603050405020304" pitchFamily="18" charset="0"/>
              </a:rPr>
              <a:t>The Ryan White Planning Council and Administrative Agency worked with the Bexar County Community Development and Housing Division and their consultant to develop an additional survey for PLWH and a </a:t>
            </a:r>
            <a:r>
              <a:rPr lang="en-US" sz="1000" b="1" i="1" dirty="0">
                <a:solidFill>
                  <a:srgbClr val="09588E"/>
                </a:solidFill>
                <a:latin typeface="Times New Roman" panose="02020603050405020304" pitchFamily="18" charset="0"/>
                <a:cs typeface="Times New Roman" panose="02020603050405020304" pitchFamily="18" charset="0"/>
              </a:rPr>
              <a:t>Housing Needs Assessment</a:t>
            </a:r>
            <a:r>
              <a:rPr lang="en-US" sz="1000" b="1" dirty="0">
                <a:solidFill>
                  <a:srgbClr val="09588E"/>
                </a:solidFill>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to be included in the </a:t>
            </a:r>
            <a:r>
              <a:rPr lang="en-US" sz="1000" b="1" i="1" dirty="0">
                <a:solidFill>
                  <a:srgbClr val="09588E"/>
                </a:solidFill>
                <a:latin typeface="Times New Roman" panose="02020603050405020304" pitchFamily="18" charset="0"/>
                <a:cs typeface="Times New Roman" panose="02020603050405020304" pitchFamily="18" charset="0"/>
              </a:rPr>
              <a:t>2016-2020 Five Year Consolidated Plan</a:t>
            </a:r>
          </a:p>
          <a:p>
            <a:pPr marL="0" marR="0" indent="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None/>
              <a:tabLst/>
              <a:defRPr/>
            </a:pPr>
            <a:endParaRPr lang="en-US" sz="1000" b="1" i="1" dirty="0">
              <a:solidFill>
                <a:srgbClr val="09588E"/>
              </a:solidFill>
              <a:latin typeface="Times New Roman" panose="02020603050405020304" pitchFamily="18" charset="0"/>
              <a:cs typeface="Times New Roman" panose="02020603050405020304" pitchFamily="18" charset="0"/>
            </a:endParaRPr>
          </a:p>
          <a:p>
            <a:pPr marL="171450" indent="-171450">
              <a:buClr>
                <a:srgbClr val="C00000"/>
              </a:buClr>
              <a:buFont typeface="Arial" panose="020B0604020202020204" pitchFamily="34" charset="0"/>
              <a:buChar char="•"/>
            </a:pPr>
            <a:r>
              <a:rPr lang="en-US" sz="1000" b="1" i="1" dirty="0">
                <a:solidFill>
                  <a:srgbClr val="09588E"/>
                </a:solidFill>
                <a:latin typeface="Times New Roman" panose="02020603050405020304" pitchFamily="18" charset="0"/>
                <a:cs typeface="Times New Roman" panose="02020603050405020304" pitchFamily="18" charset="0"/>
              </a:rPr>
              <a:t>Housing Needs Assessment</a:t>
            </a:r>
            <a:r>
              <a:rPr lang="en-US" sz="1000" dirty="0">
                <a:latin typeface="Times New Roman" panose="02020603050405020304" pitchFamily="18" charset="0"/>
                <a:cs typeface="Times New Roman" panose="02020603050405020304" pitchFamily="18" charset="0"/>
              </a:rPr>
              <a:t> to address PLWH</a:t>
            </a:r>
          </a:p>
          <a:p>
            <a:pPr marL="171450" indent="-171450">
              <a:buFont typeface="Arial" panose="020B0604020202020204" pitchFamily="34" charset="0"/>
              <a:buChar char="•"/>
            </a:pPr>
            <a:r>
              <a:rPr lang="en-US" sz="1000" i="1" dirty="0">
                <a:latin typeface="Times New Roman" panose="02020603050405020304" pitchFamily="18" charset="0"/>
                <a:cs typeface="Times New Roman" panose="02020603050405020304" pitchFamily="18" charset="0"/>
              </a:rPr>
              <a:t>Individuals who have special needs, including persons living with HIV/AIDS, are typically extremely low income and face tremendous challenges finding housing that they can afford. Individuals with special needs also require supportive services in addition to housing that they can afford. Public and private sources have much smaller funds available for these purposes, making it difficult for non-profit organizations to develop and operate housing and supportive service programs. </a:t>
            </a:r>
            <a:r>
              <a:rPr lang="en-US" sz="10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99F48696-6F1C-024F-BF68-55610740A47F}" type="slidenum">
              <a:rPr lang="en-US" smtClean="0"/>
              <a:t>20</a:t>
            </a:fld>
            <a:endParaRPr lang="en-US"/>
          </a:p>
        </p:txBody>
      </p:sp>
    </p:spTree>
    <p:extLst>
      <p:ext uri="{BB962C8B-B14F-4D97-AF65-F5344CB8AC3E}">
        <p14:creationId xmlns:p14="http://schemas.microsoft.com/office/powerpoint/2010/main" val="3551602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00000"/>
              </a:buClr>
            </a:pPr>
            <a:r>
              <a:rPr lang="en-US" sz="1000" dirty="0">
                <a:latin typeface="Times New Roman" panose="02020603050405020304" pitchFamily="18" charset="0"/>
                <a:cs typeface="Times New Roman" panose="02020603050405020304" pitchFamily="18" charset="0"/>
              </a:rPr>
              <a:t>Recommendations:</a:t>
            </a:r>
          </a:p>
          <a:p>
            <a:pPr marL="285750"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Participate in </a:t>
            </a:r>
            <a:r>
              <a:rPr lang="en-US" sz="1000" b="1" i="1" dirty="0">
                <a:solidFill>
                  <a:srgbClr val="09588E"/>
                </a:solidFill>
                <a:latin typeface="Times New Roman" panose="02020603050405020304" pitchFamily="18" charset="0"/>
                <a:cs typeface="Times New Roman" panose="02020603050405020304" pitchFamily="18" charset="0"/>
              </a:rPr>
              <a:t>Bexar County’s Strategic Plan to Prevent and End Homelessness (Charrette)</a:t>
            </a:r>
            <a:endParaRPr lang="en-US" sz="1000" b="0" i="0" dirty="0">
              <a:solidFill>
                <a:schemeClr val="tx1"/>
              </a:solidFill>
              <a:latin typeface="Times New Roman" panose="02020603050405020304" pitchFamily="18" charset="0"/>
              <a:cs typeface="Times New Roman" panose="02020603050405020304" pitchFamily="18" charset="0"/>
            </a:endParaRPr>
          </a:p>
          <a:p>
            <a:pPr marL="742950" lvl="1"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The Charrette (a community meeting) allowed for input from community stakeholders to address issues related to homeless prevention and homelessness. These issues were discussed over a two-day period with local and national experts and members of the community. The data gleaned from Charrette week, coupled with local housing and homeless data went into a final report that was released in February 2017.  </a:t>
            </a:r>
          </a:p>
          <a:p>
            <a:pPr marL="285750"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Format and Print final Housing Matrix.</a:t>
            </a:r>
          </a:p>
          <a:p>
            <a:pPr marL="742950" lvl="1"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Format the matrix into a Housing Resource Guide. </a:t>
            </a:r>
          </a:p>
          <a:p>
            <a:pPr marL="742950" lvl="1"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Review information in the matrix and tailor it to the HIV Community.</a:t>
            </a:r>
          </a:p>
          <a:p>
            <a:pPr marL="742950" lvl="1"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Add the Housing Resource guide to the Ryan White Resource Guide when it is updated. </a:t>
            </a:r>
          </a:p>
          <a:p>
            <a:pPr marL="285750"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Conduct a Planning Council, Consumer, Community Stakeholder Workshop regarding Housing 101, Budget 101, etc. </a:t>
            </a:r>
          </a:p>
          <a:p>
            <a:pPr marL="285750"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Conduct a Case Manager Training regarding the Housing Study Results, Housing First, and the new Housing Resource Guide.</a:t>
            </a:r>
          </a:p>
          <a:p>
            <a:pPr marL="285750"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Complete a once page fact sheet from the Housing Study results. </a:t>
            </a:r>
          </a:p>
          <a:p>
            <a:pPr marL="285750"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Conduct a </a:t>
            </a:r>
            <a:r>
              <a:rPr lang="en-US" sz="1000" b="1" i="1" dirty="0">
                <a:solidFill>
                  <a:srgbClr val="09588E"/>
                </a:solidFill>
                <a:latin typeface="Times New Roman" panose="02020603050405020304" pitchFamily="18" charset="0"/>
                <a:cs typeface="Times New Roman" panose="02020603050405020304" pitchFamily="18" charset="0"/>
              </a:rPr>
              <a:t>Housing Summit </a:t>
            </a:r>
            <a:r>
              <a:rPr lang="en-US" sz="1000" dirty="0">
                <a:latin typeface="Times New Roman" panose="02020603050405020304" pitchFamily="18" charset="0"/>
                <a:cs typeface="Times New Roman" panose="02020603050405020304" pitchFamily="18" charset="0"/>
              </a:rPr>
              <a:t>for Case Managers, Providers, Community Stakeholders, Consumers, Planning Council, AA Staff, etc. </a:t>
            </a:r>
          </a:p>
          <a:p>
            <a:endParaRPr lang="en-US" dirty="0"/>
          </a:p>
        </p:txBody>
      </p:sp>
      <p:sp>
        <p:nvSpPr>
          <p:cNvPr id="4" name="Slide Number Placeholder 3"/>
          <p:cNvSpPr>
            <a:spLocks noGrp="1"/>
          </p:cNvSpPr>
          <p:nvPr>
            <p:ph type="sldNum" sz="quarter" idx="10"/>
          </p:nvPr>
        </p:nvSpPr>
        <p:spPr/>
        <p:txBody>
          <a:bodyPr/>
          <a:lstStyle/>
          <a:p>
            <a:fld id="{99F48696-6F1C-024F-BF68-55610740A47F}" type="slidenum">
              <a:rPr lang="en-US" smtClean="0"/>
              <a:t>21</a:t>
            </a:fld>
            <a:endParaRPr lang="en-US"/>
          </a:p>
        </p:txBody>
      </p:sp>
    </p:spTree>
    <p:extLst>
      <p:ext uri="{BB962C8B-B14F-4D97-AF65-F5344CB8AC3E}">
        <p14:creationId xmlns:p14="http://schemas.microsoft.com/office/powerpoint/2010/main" val="397460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000" dirty="0">
                <a:latin typeface="Times New Roman" panose="02020603050405020304" pitchFamily="18" charset="0"/>
                <a:cs typeface="Times New Roman" panose="02020603050405020304" pitchFamily="18" charset="0"/>
              </a:rPr>
              <a:t>The PC and the South Alamo Regional Alliance for the Homeless (SARAH) held a special joint meeting on February 2, 2017 to present the recommendations and implementation strategies of the </a:t>
            </a:r>
            <a:r>
              <a:rPr lang="en-US" sz="1000" b="1" i="1" dirty="0">
                <a:solidFill>
                  <a:srgbClr val="09588E"/>
                </a:solidFill>
                <a:latin typeface="Times New Roman" panose="02020603050405020304" pitchFamily="18" charset="0"/>
                <a:cs typeface="Times New Roman" panose="02020603050405020304" pitchFamily="18" charset="0"/>
              </a:rPr>
              <a:t>Bexar County’s Strategic Plan to Prevent and End Homelessness (Charrette)</a:t>
            </a:r>
            <a:r>
              <a:rPr lang="en-US" sz="1000" dirty="0">
                <a:latin typeface="Times New Roman" panose="02020603050405020304" pitchFamily="18" charset="0"/>
                <a:cs typeface="Times New Roman" panose="02020603050405020304" pitchFamily="18" charset="0"/>
              </a:rPr>
              <a:t>.</a:t>
            </a:r>
          </a:p>
          <a:p>
            <a:pPr marL="171450" lvl="0" indent="-171450">
              <a:lnSpc>
                <a:spcPct val="110000"/>
              </a:lnSpc>
              <a:buClr>
                <a:srgbClr val="C00000"/>
              </a:buClr>
              <a:buFont typeface="Arial" panose="020B0604020202020204" pitchFamily="34" charset="0"/>
              <a:buChar char="•"/>
            </a:pPr>
            <a:r>
              <a:rPr lang="en-US" sz="1000" b="1" dirty="0">
                <a:latin typeface="Times New Roman" panose="02020603050405020304" pitchFamily="18" charset="0"/>
                <a:cs typeface="Times New Roman" panose="02020603050405020304" pitchFamily="18" charset="0"/>
              </a:rPr>
              <a:t>Develop System Coordination and Steering Committee</a:t>
            </a:r>
            <a:r>
              <a:rPr lang="en-US" sz="1000" dirty="0">
                <a:latin typeface="Times New Roman" panose="02020603050405020304" pitchFamily="18" charset="0"/>
                <a:cs typeface="Times New Roman" panose="02020603050405020304" pitchFamily="18" charset="0"/>
              </a:rPr>
              <a:t>, including Housing Opportunities for People with AIDS (HOPWA) and Ryan White providers, SARAH leadership, HMIS and key stakeholders, to drive data sharing across systems; CES Integration, considering the efficacy of creating access to housing and confidentiality; development of HIV/AIDS system performance dashboard in alignment with the outcomes of the broader homeless response system (e.g. retention and recidivism); development of strategies to braid funding with other systems, to increase permanent housing inventory for people living with HIV/AIDS (maximizing the use of Ryan White, HOPWA, TBRA and </a:t>
            </a:r>
            <a:r>
              <a:rPr lang="en-US" sz="1000" dirty="0" err="1">
                <a:latin typeface="Times New Roman" panose="02020603050405020304" pitchFamily="18" charset="0"/>
                <a:cs typeface="Times New Roman" panose="02020603050405020304" pitchFamily="18" charset="0"/>
              </a:rPr>
              <a:t>CoC</a:t>
            </a:r>
            <a:r>
              <a:rPr lang="en-US" sz="1000" dirty="0">
                <a:latin typeface="Times New Roman" panose="02020603050405020304" pitchFamily="18" charset="0"/>
                <a:cs typeface="Times New Roman" panose="02020603050405020304" pitchFamily="18" charset="0"/>
              </a:rPr>
              <a:t> resources)</a:t>
            </a:r>
          </a:p>
          <a:p>
            <a:pPr marL="171450" lvl="0" indent="-171450">
              <a:lnSpc>
                <a:spcPct val="110000"/>
              </a:lnSpc>
              <a:buClr>
                <a:srgbClr val="C00000"/>
              </a:buClr>
              <a:buFont typeface="Arial" panose="020B0604020202020204" pitchFamily="34" charset="0"/>
              <a:buChar char="•"/>
            </a:pPr>
            <a:r>
              <a:rPr lang="en-US" sz="1000" b="1" dirty="0">
                <a:latin typeface="Times New Roman" panose="02020603050405020304" pitchFamily="18" charset="0"/>
                <a:cs typeface="Times New Roman" panose="02020603050405020304" pitchFamily="18" charset="0"/>
              </a:rPr>
              <a:t>Include HIV/AIDS specific training within Continuum of Care training series</a:t>
            </a:r>
          </a:p>
          <a:p>
            <a:pPr marL="171450" lvl="0" indent="-171450">
              <a:lnSpc>
                <a:spcPct val="110000"/>
              </a:lnSpc>
              <a:buClr>
                <a:srgbClr val="C00000"/>
              </a:buClr>
              <a:buFont typeface="Arial" panose="020B0604020202020204" pitchFamily="34" charset="0"/>
              <a:buChar char="•"/>
            </a:pPr>
            <a:r>
              <a:rPr lang="en-US" sz="1000" b="1" dirty="0">
                <a:latin typeface="Times New Roman" panose="02020603050405020304" pitchFamily="18" charset="0"/>
                <a:cs typeface="Times New Roman" panose="02020603050405020304" pitchFamily="18" charset="0"/>
              </a:rPr>
              <a:t>Assess system wide policies to ensure equal access to Emergency Shelter, Transitional Housing</a:t>
            </a:r>
            <a:r>
              <a:rPr lang="en-US" sz="1000" dirty="0">
                <a:latin typeface="Times New Roman" panose="02020603050405020304" pitchFamily="18" charset="0"/>
                <a:cs typeface="Times New Roman" panose="02020603050405020304" pitchFamily="18" charset="0"/>
              </a:rPr>
              <a:t>, Rapid Rehousing and Permanent Supportive Housing and make needed adjustments to address any issues</a:t>
            </a:r>
          </a:p>
          <a:p>
            <a:pPr marL="171450" lvl="0" indent="-171450">
              <a:lnSpc>
                <a:spcPct val="110000"/>
              </a:lnSpc>
              <a:buClr>
                <a:srgbClr val="C00000"/>
              </a:buClr>
              <a:buFont typeface="Arial" panose="020B0604020202020204" pitchFamily="34" charset="0"/>
              <a:buChar char="•"/>
            </a:pPr>
            <a:r>
              <a:rPr lang="en-US" sz="1000" b="1" dirty="0">
                <a:latin typeface="Times New Roman" panose="02020603050405020304" pitchFamily="18" charset="0"/>
                <a:cs typeface="Times New Roman" panose="02020603050405020304" pitchFamily="18" charset="0"/>
              </a:rPr>
              <a:t>Develop an administrative guide that is sensitive to the needs of people living with HIV/AIDS and combats the negative effects of stigma </a:t>
            </a:r>
            <a:r>
              <a:rPr lang="en-US" sz="1000" dirty="0">
                <a:latin typeface="Times New Roman" panose="02020603050405020304" pitchFamily="18" charset="0"/>
                <a:cs typeface="Times New Roman" panose="02020603050405020304" pitchFamily="18" charset="0"/>
              </a:rPr>
              <a:t>(e.g. not cutting checks with agency name that risks client privacy/confidentiality and having staff use Google phones so the agency name is not identified through caller identification system.)</a:t>
            </a:r>
          </a:p>
          <a:p>
            <a:pPr marL="171450" lvl="0" indent="-171450">
              <a:lnSpc>
                <a:spcPct val="110000"/>
              </a:lnSpc>
              <a:buClr>
                <a:srgbClr val="C00000"/>
              </a:buClr>
              <a:buFont typeface="Arial" panose="020B0604020202020204" pitchFamily="34" charset="0"/>
              <a:buChar char="•"/>
            </a:pPr>
            <a:r>
              <a:rPr lang="en-US" sz="1000" b="1" dirty="0">
                <a:latin typeface="Times New Roman" panose="02020603050405020304" pitchFamily="18" charset="0"/>
                <a:cs typeface="Times New Roman" panose="02020603050405020304" pitchFamily="18" charset="0"/>
              </a:rPr>
              <a:t>Develop consumer input strategies </a:t>
            </a:r>
            <a:r>
              <a:rPr lang="en-US" sz="1000" dirty="0">
                <a:latin typeface="Times New Roman" panose="02020603050405020304" pitchFamily="18" charset="0"/>
                <a:cs typeface="Times New Roman" panose="02020603050405020304" pitchFamily="18" charset="0"/>
              </a:rPr>
              <a:t>(e.g. alumni association)</a:t>
            </a:r>
          </a:p>
          <a:p>
            <a:pPr marL="171450" lvl="0" indent="-171450">
              <a:lnSpc>
                <a:spcPct val="110000"/>
              </a:lnSpc>
              <a:buClr>
                <a:srgbClr val="C00000"/>
              </a:buClr>
              <a:buFont typeface="Arial" panose="020B0604020202020204" pitchFamily="34" charset="0"/>
              <a:buChar char="•"/>
            </a:pPr>
            <a:r>
              <a:rPr lang="en-US" sz="1000" b="1" dirty="0">
                <a:latin typeface="Times New Roman" panose="02020603050405020304" pitchFamily="18" charset="0"/>
                <a:cs typeface="Times New Roman" panose="02020603050405020304" pitchFamily="18" charset="0"/>
              </a:rPr>
              <a:t>Promote community strategies across multiple systems that increase awareness and education focused on HIV/AIDS prevention</a:t>
            </a:r>
          </a:p>
          <a:p>
            <a:pPr marL="171450" lvl="0" indent="-171450">
              <a:lnSpc>
                <a:spcPct val="110000"/>
              </a:lnSpc>
              <a:buClr>
                <a:srgbClr val="C00000"/>
              </a:buClr>
              <a:buFont typeface="Arial" panose="020B0604020202020204" pitchFamily="34" charset="0"/>
              <a:buChar char="•"/>
            </a:pPr>
            <a:r>
              <a:rPr lang="en-US" sz="1000" b="1" dirty="0">
                <a:latin typeface="Times New Roman" panose="02020603050405020304" pitchFamily="18" charset="0"/>
                <a:cs typeface="Times New Roman" panose="02020603050405020304" pitchFamily="18" charset="0"/>
              </a:rPr>
              <a:t>Ensure these three specific and medically critical services are incorporated into </a:t>
            </a:r>
            <a:r>
              <a:rPr lang="en-US" sz="1000" b="1" dirty="0" err="1">
                <a:latin typeface="Times New Roman" panose="02020603050405020304" pitchFamily="18" charset="0"/>
                <a:cs typeface="Times New Roman" panose="02020603050405020304" pitchFamily="18" charset="0"/>
              </a:rPr>
              <a:t>CoC</a:t>
            </a:r>
            <a:r>
              <a:rPr lang="en-US" sz="1000" b="1" dirty="0">
                <a:latin typeface="Times New Roman" panose="02020603050405020304" pitchFamily="18" charset="0"/>
                <a:cs typeface="Times New Roman" panose="02020603050405020304" pitchFamily="18" charset="0"/>
              </a:rPr>
              <a:t> programming </a:t>
            </a:r>
            <a:r>
              <a:rPr lang="en-US" sz="1000" dirty="0">
                <a:latin typeface="Times New Roman" panose="02020603050405020304" pitchFamily="18" charset="0"/>
                <a:cs typeface="Times New Roman" panose="02020603050405020304" pitchFamily="18" charset="0"/>
              </a:rPr>
              <a:t>serving people living with HIV/AIDS: preventing food insecurity, medical transportation, and access to </a:t>
            </a:r>
            <a:r>
              <a:rPr lang="en-US" sz="1000" dirty="0" err="1">
                <a:latin typeface="Times New Roman" panose="02020603050405020304" pitchFamily="18" charset="0"/>
                <a:cs typeface="Times New Roman" panose="02020603050405020304" pitchFamily="18" charset="0"/>
              </a:rPr>
              <a:t>PrEP</a:t>
            </a:r>
            <a:r>
              <a:rPr lang="en-US" sz="1000" dirty="0">
                <a:latin typeface="Times New Roman" panose="02020603050405020304" pitchFamily="18" charset="0"/>
                <a:cs typeface="Times New Roman" panose="02020603050405020304" pitchFamily="18" charset="0"/>
              </a:rPr>
              <a:t> (Pre-Exposure Prophylaxis)</a:t>
            </a:r>
          </a:p>
          <a:p>
            <a:endParaRPr lang="en-US" dirty="0"/>
          </a:p>
        </p:txBody>
      </p:sp>
      <p:sp>
        <p:nvSpPr>
          <p:cNvPr id="4" name="Slide Number Placeholder 3"/>
          <p:cNvSpPr>
            <a:spLocks noGrp="1"/>
          </p:cNvSpPr>
          <p:nvPr>
            <p:ph type="sldNum" sz="quarter" idx="10"/>
          </p:nvPr>
        </p:nvSpPr>
        <p:spPr/>
        <p:txBody>
          <a:bodyPr/>
          <a:lstStyle/>
          <a:p>
            <a:fld id="{99F48696-6F1C-024F-BF68-55610740A47F}" type="slidenum">
              <a:rPr lang="en-US" smtClean="0"/>
              <a:t>22</a:t>
            </a:fld>
            <a:endParaRPr lang="en-US"/>
          </a:p>
        </p:txBody>
      </p:sp>
    </p:spTree>
    <p:extLst>
      <p:ext uri="{BB962C8B-B14F-4D97-AF65-F5344CB8AC3E}">
        <p14:creationId xmlns:p14="http://schemas.microsoft.com/office/powerpoint/2010/main" val="3100231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HRSA awarded the SATGA, as a Demonstration Site Grant, funds for 2018-2020 to support the design, implementation, and evaluation of innovative interventions that coordinate HIV care and treatment, housing, and employment services to improve HIV health outcomes for low-income, uninsured, and underinsured people living with HIV (PLWH) in racial and ethnic minority communities.</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The intervention will achieve a systematic transformation of the SATGA HIV service delivery model. The transformation will be sustained even after the conclusion of the three-year demonstration project.  The AA proposed a unique partnership between the SATGA’s public and private sectors to develop innovative strategies to: 1) integrate HIV care; 2) promote housing stability; and 3) increase employment opportunities. These strategies will focus on SATGA’s racial and ethnic minority communities. Goals of the program are: 1) increase housing stability; 2) decrease rates of unemployment/underemployment; and 3) increase viral suppression rates. The AA proposed the following strategies to achieve the goals of the project: 1) Hiring dedicated staff and integrating them into the SATGA’s Ryan White Part A/B/D and HOPWA Care Continuum to coordinate housing, health care and employment services for racial and ethnic minority PLWH communities within the SATGA</a:t>
            </a:r>
          </a:p>
          <a:p>
            <a:endParaRPr lang="en-US" dirty="0"/>
          </a:p>
        </p:txBody>
      </p:sp>
      <p:sp>
        <p:nvSpPr>
          <p:cNvPr id="4" name="Slide Number Placeholder 3"/>
          <p:cNvSpPr>
            <a:spLocks noGrp="1"/>
          </p:cNvSpPr>
          <p:nvPr>
            <p:ph type="sldNum" sz="quarter" idx="10"/>
          </p:nvPr>
        </p:nvSpPr>
        <p:spPr/>
        <p:txBody>
          <a:bodyPr/>
          <a:lstStyle/>
          <a:p>
            <a:fld id="{99F48696-6F1C-024F-BF68-55610740A47F}" type="slidenum">
              <a:rPr lang="en-US" smtClean="0"/>
              <a:t>23</a:t>
            </a:fld>
            <a:endParaRPr lang="en-US"/>
          </a:p>
        </p:txBody>
      </p:sp>
    </p:spTree>
    <p:extLst>
      <p:ext uri="{BB962C8B-B14F-4D97-AF65-F5344CB8AC3E}">
        <p14:creationId xmlns:p14="http://schemas.microsoft.com/office/powerpoint/2010/main" val="2311649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Case Manager Training Workshop – February 15, 2018</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Housing Resources Pre-Assessment</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My Housing Services Journey, Personal stories from the Community</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Development of the Housing Resource Guide with Q &amp; A</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Housing Resources Post- Assessment</a:t>
            </a:r>
          </a:p>
          <a:p>
            <a:pPr marL="171450"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Housing Summit – Housing is Healthcare –  February 16, 2018 </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Overview of Ryan Programs and Housing</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Housing is Healthcare: How the Journey Began</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State of Housing by Mayor’s Housing Taskforce Chair</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Connecting the Homeless to Housing – SARAH</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Veterans Housing Services</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Housing Authority of Bexar County </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San Antonio Housing Authority</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Housing Coordination in the Ryan White Program</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Special Projects of National Significance (SPNS) Program</a:t>
            </a:r>
          </a:p>
          <a:p>
            <a:pPr marL="628650" lvl="1" indent="-1714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Finding an HIV+ Community Friendly Home</a:t>
            </a:r>
          </a:p>
        </p:txBody>
      </p:sp>
      <p:sp>
        <p:nvSpPr>
          <p:cNvPr id="4" name="Slide Number Placeholder 3"/>
          <p:cNvSpPr>
            <a:spLocks noGrp="1"/>
          </p:cNvSpPr>
          <p:nvPr>
            <p:ph type="sldNum" sz="quarter" idx="10"/>
          </p:nvPr>
        </p:nvSpPr>
        <p:spPr/>
        <p:txBody>
          <a:bodyPr/>
          <a:lstStyle/>
          <a:p>
            <a:fld id="{99F48696-6F1C-024F-BF68-55610740A47F}" type="slidenum">
              <a:rPr lang="en-US" smtClean="0"/>
              <a:t>24</a:t>
            </a:fld>
            <a:endParaRPr lang="en-US"/>
          </a:p>
        </p:txBody>
      </p:sp>
    </p:spTree>
    <p:extLst>
      <p:ext uri="{BB962C8B-B14F-4D97-AF65-F5344CB8AC3E}">
        <p14:creationId xmlns:p14="http://schemas.microsoft.com/office/powerpoint/2010/main" val="91232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C00000"/>
              </a:buClr>
              <a:buFont typeface="Arial" panose="020B0604020202020204" pitchFamily="34" charset="0"/>
              <a:buNone/>
            </a:pPr>
            <a:r>
              <a:rPr lang="en-US" sz="1000" dirty="0">
                <a:latin typeface="Times New Roman" panose="02020603050405020304" pitchFamily="18" charset="0"/>
                <a:cs typeface="Times New Roman" panose="02020603050405020304" pitchFamily="18" charset="0"/>
              </a:rPr>
              <a:t>San Antonio’s Mayor, Ron Nirenberg, created the Mayor’s Housing Policy Task Force because all San </a:t>
            </a:r>
            <a:r>
              <a:rPr lang="en-US" sz="1000" dirty="0" err="1">
                <a:latin typeface="Times New Roman" panose="02020603050405020304" pitchFamily="18" charset="0"/>
                <a:cs typeface="Times New Roman" panose="02020603050405020304" pitchFamily="18" charset="0"/>
              </a:rPr>
              <a:t>Antonians</a:t>
            </a:r>
            <a:r>
              <a:rPr lang="en-US" sz="1000" dirty="0">
                <a:latin typeface="Times New Roman" panose="02020603050405020304" pitchFamily="18" charset="0"/>
                <a:cs typeface="Times New Roman" panose="02020603050405020304" pitchFamily="18" charset="0"/>
              </a:rPr>
              <a:t>, regardless of income level, deserve opportunities to find quality affordable housing within city limits. His charge to the Task Force was simple: to develop a framework for a comprehensive, compassionate housing strategy for our city.</a:t>
            </a:r>
          </a:p>
          <a:p>
            <a:pPr marL="0" indent="0">
              <a:buClr>
                <a:srgbClr val="C00000"/>
              </a:buClr>
              <a:buFont typeface="Arial" panose="020B0604020202020204" pitchFamily="34" charset="0"/>
              <a:buNone/>
            </a:pPr>
            <a:endParaRPr lang="en-US" sz="1000" dirty="0">
              <a:latin typeface="Times New Roman" panose="02020603050405020304" pitchFamily="18" charset="0"/>
              <a:cs typeface="Times New Roman" panose="02020603050405020304" pitchFamily="18" charset="0"/>
            </a:endParaRPr>
          </a:p>
          <a:p>
            <a:pPr marL="0" indent="0">
              <a:buClr>
                <a:srgbClr val="C00000"/>
              </a:buClr>
              <a:buFont typeface="Arial" panose="020B0604020202020204" pitchFamily="34" charset="0"/>
              <a:buNone/>
            </a:pPr>
            <a:r>
              <a:rPr lang="en-US" sz="1000" dirty="0">
                <a:latin typeface="Times New Roman" panose="02020603050405020304" pitchFamily="18" charset="0"/>
                <a:cs typeface="Times New Roman" panose="02020603050405020304" pitchFamily="18" charset="0"/>
              </a:rPr>
              <a:t>Mayor Nirenberg requested a roadmap to address the affordability gap so that an average San Antonio family can afford to buy a home. He urged the Task Force to provide recommendations that protect and connect neighborhoods amid the city’s historic growth. The local housing policies must align with existing public and private resources to rehabilitate existing housing stock that provides residents with the tools to age with dignity in their homes. But just as important – the Task Force must address these issues in a way that creates a housing system where sustainable affordable, quality housing is provided by the private sector and can be driven by the market.</a:t>
            </a:r>
          </a:p>
          <a:p>
            <a:pPr marL="0" indent="0">
              <a:buClr>
                <a:srgbClr val="C00000"/>
              </a:buClr>
              <a:buFont typeface="Arial" panose="020B0604020202020204" pitchFamily="34" charset="0"/>
              <a:buNone/>
            </a:pPr>
            <a:endParaRPr lang="en-US" sz="1000" dirty="0">
              <a:latin typeface="Times New Roman" panose="02020603050405020304" pitchFamily="18" charset="0"/>
              <a:cs typeface="Times New Roman" panose="02020603050405020304" pitchFamily="18" charset="0"/>
            </a:endParaRPr>
          </a:p>
          <a:p>
            <a:pPr marL="0" indent="0">
              <a:buClr>
                <a:srgbClr val="C00000"/>
              </a:buClr>
              <a:buFont typeface="Arial" panose="020B0604020202020204" pitchFamily="34" charset="0"/>
              <a:buNone/>
            </a:pPr>
            <a:r>
              <a:rPr lang="en-US" sz="1000" dirty="0">
                <a:latin typeface="Times New Roman" panose="02020603050405020304" pitchFamily="18" charset="0"/>
                <a:cs typeface="Times New Roman" panose="02020603050405020304" pitchFamily="18" charset="0"/>
              </a:rPr>
              <a:t>The Task Force had full autonomy to determine what process and level of community input would best facilitate the objective.</a:t>
            </a:r>
          </a:p>
          <a:p>
            <a:pPr marL="0" indent="0">
              <a:buClr>
                <a:srgbClr val="C00000"/>
              </a:buClr>
              <a:buFont typeface="Arial" panose="020B0604020202020204" pitchFamily="34" charset="0"/>
              <a:buNone/>
            </a:pPr>
            <a:endParaRPr lang="en-US" sz="1000" dirty="0">
              <a:latin typeface="Times New Roman" panose="02020603050405020304" pitchFamily="18" charset="0"/>
              <a:cs typeface="Times New Roman" panose="02020603050405020304" pitchFamily="18" charset="0"/>
            </a:endParaRPr>
          </a:p>
          <a:p>
            <a:pPr marL="0" indent="0">
              <a:buClr>
                <a:srgbClr val="C00000"/>
              </a:buClr>
              <a:buFont typeface="Arial" panose="020B0604020202020204" pitchFamily="34" charset="0"/>
              <a:buNone/>
            </a:pPr>
            <a:r>
              <a:rPr lang="en-US" sz="1000" dirty="0">
                <a:latin typeface="Times New Roman" panose="02020603050405020304" pitchFamily="18" charset="0"/>
                <a:cs typeface="Times New Roman" panose="02020603050405020304" pitchFamily="18" charset="0"/>
              </a:rPr>
              <a:t>The Task Force had 5 Technical Work Groups:</a:t>
            </a:r>
          </a:p>
          <a:p>
            <a:pPr marL="285750"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Providing housing for all, including special needs populations</a:t>
            </a:r>
          </a:p>
          <a:p>
            <a:pPr marL="285750"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Identifying new housing funding and financing mechanisms</a:t>
            </a:r>
          </a:p>
          <a:p>
            <a:pPr marL="285750"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Developing and preserving housing for stable, equitable and resilient neighborhoods</a:t>
            </a:r>
          </a:p>
          <a:p>
            <a:pPr marL="285750"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Creating a transparent, coordinated housing system</a:t>
            </a:r>
          </a:p>
          <a:p>
            <a:pPr marL="285750" indent="-285750">
              <a:buClr>
                <a:srgbClr val="C00000"/>
              </a:buCl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Removing barriers to housing affordability and supply</a:t>
            </a:r>
          </a:p>
          <a:p>
            <a:endParaRPr lang="en-US" dirty="0"/>
          </a:p>
          <a:p>
            <a:pPr marL="0" indent="0">
              <a:buClr>
                <a:srgbClr val="C00000"/>
              </a:buClr>
              <a:buFont typeface="Arial" panose="020B0604020202020204" pitchFamily="34" charset="0"/>
              <a:buNone/>
            </a:pPr>
            <a:r>
              <a:rPr lang="en-US" sz="1200" dirty="0"/>
              <a:t>The AA staff member served on </a:t>
            </a:r>
            <a:r>
              <a:rPr lang="en-US" sz="1200" b="1" i="1" dirty="0">
                <a:solidFill>
                  <a:srgbClr val="09588E"/>
                </a:solidFill>
              </a:rPr>
              <a:t>The Housing for All, Including Special Populations</a:t>
            </a:r>
            <a:r>
              <a:rPr lang="en-US" sz="1200" dirty="0"/>
              <a:t>, Technical Working Group</a:t>
            </a:r>
          </a:p>
          <a:p>
            <a:pPr marL="171450" indent="-171450">
              <a:buClr>
                <a:srgbClr val="C00000"/>
              </a:buClr>
              <a:buFont typeface="Arial" panose="020B0604020202020204" pitchFamily="34" charset="0"/>
              <a:buChar char="•"/>
            </a:pPr>
            <a:r>
              <a:rPr lang="en-US" sz="1200" b="1" i="1" dirty="0">
                <a:solidFill>
                  <a:srgbClr val="09588E"/>
                </a:solidFill>
              </a:rPr>
              <a:t>The Housing for All, Including Special Populations</a:t>
            </a:r>
            <a:r>
              <a:rPr lang="en-US" sz="1200" dirty="0"/>
              <a:t>, Technical Working Group was charged to identify vulnerable groups with unique housing needs; assess current efforts to quantify and meet needs; determine and propose policy changes; and identify models and strategies to ensure access to affordable, dignified and supportive housing.  </a:t>
            </a:r>
          </a:p>
        </p:txBody>
      </p:sp>
      <p:sp>
        <p:nvSpPr>
          <p:cNvPr id="4" name="Slide Number Placeholder 3"/>
          <p:cNvSpPr>
            <a:spLocks noGrp="1"/>
          </p:cNvSpPr>
          <p:nvPr>
            <p:ph type="sldNum" sz="quarter" idx="10"/>
          </p:nvPr>
        </p:nvSpPr>
        <p:spPr/>
        <p:txBody>
          <a:bodyPr/>
          <a:lstStyle/>
          <a:p>
            <a:fld id="{99F48696-6F1C-024F-BF68-55610740A47F}" type="slidenum">
              <a:rPr lang="en-US" smtClean="0"/>
              <a:t>25</a:t>
            </a:fld>
            <a:endParaRPr lang="en-US"/>
          </a:p>
        </p:txBody>
      </p:sp>
    </p:spTree>
    <p:extLst>
      <p:ext uri="{BB962C8B-B14F-4D97-AF65-F5344CB8AC3E}">
        <p14:creationId xmlns:p14="http://schemas.microsoft.com/office/powerpoint/2010/main" val="2687414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48696-6F1C-024F-BF68-55610740A47F}" type="slidenum">
              <a:rPr lang="en-US" smtClean="0"/>
              <a:t>27</a:t>
            </a:fld>
            <a:endParaRPr lang="en-US"/>
          </a:p>
        </p:txBody>
      </p:sp>
    </p:spTree>
    <p:extLst>
      <p:ext uri="{BB962C8B-B14F-4D97-AF65-F5344CB8AC3E}">
        <p14:creationId xmlns:p14="http://schemas.microsoft.com/office/powerpoint/2010/main" val="2417608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48696-6F1C-024F-BF68-55610740A47F}" type="slidenum">
              <a:rPr lang="en-US" smtClean="0"/>
              <a:t>29</a:t>
            </a:fld>
            <a:endParaRPr lang="en-US"/>
          </a:p>
        </p:txBody>
      </p:sp>
    </p:spTree>
    <p:extLst>
      <p:ext uri="{BB962C8B-B14F-4D97-AF65-F5344CB8AC3E}">
        <p14:creationId xmlns:p14="http://schemas.microsoft.com/office/powerpoint/2010/main" val="198899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8696-6F1C-024F-BF68-55610740A47F}" type="slidenum">
              <a:rPr lang="en-US" smtClean="0"/>
              <a:t>3</a:t>
            </a:fld>
            <a:endParaRPr lang="en-US"/>
          </a:p>
        </p:txBody>
      </p:sp>
    </p:spTree>
    <p:extLst>
      <p:ext uri="{BB962C8B-B14F-4D97-AF65-F5344CB8AC3E}">
        <p14:creationId xmlns:p14="http://schemas.microsoft.com/office/powerpoint/2010/main" val="100974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8696-6F1C-024F-BF68-55610740A47F}" type="slidenum">
              <a:rPr lang="en-US" smtClean="0"/>
              <a:t>4</a:t>
            </a:fld>
            <a:endParaRPr lang="en-US"/>
          </a:p>
        </p:txBody>
      </p:sp>
    </p:spTree>
    <p:extLst>
      <p:ext uri="{BB962C8B-B14F-4D97-AF65-F5344CB8AC3E}">
        <p14:creationId xmlns:p14="http://schemas.microsoft.com/office/powerpoint/2010/main" val="29438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48696-6F1C-024F-BF68-55610740A47F}" type="slidenum">
              <a:rPr lang="en-US" smtClean="0"/>
              <a:t>5</a:t>
            </a:fld>
            <a:endParaRPr lang="en-US"/>
          </a:p>
        </p:txBody>
      </p:sp>
    </p:spTree>
    <p:extLst>
      <p:ext uri="{BB962C8B-B14F-4D97-AF65-F5344CB8AC3E}">
        <p14:creationId xmlns:p14="http://schemas.microsoft.com/office/powerpoint/2010/main" val="158340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QuickFacts.” U.S. Census Bureau QuickFacts Selected: San Antonio City, Texas, </a:t>
            </a:r>
            <a:r>
              <a:rPr lang="en-US" sz="1200" u="sng" kern="1200" baseline="30000" dirty="0">
                <a:solidFill>
                  <a:schemeClr val="tx1"/>
                </a:solidFill>
                <a:effectLst/>
                <a:latin typeface="+mn-lt"/>
                <a:ea typeface="+mn-ea"/>
                <a:cs typeface="+mn-cs"/>
                <a:hlinkClick r:id="rId3"/>
              </a:rPr>
              <a:t>www.census.gov/quickfacts/fact/table/sanantoniocitytexas/RHI725216#qf-headnote-b</a:t>
            </a:r>
            <a:r>
              <a:rPr lang="en-US" sz="1200" kern="1200" baseline="300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9F48696-6F1C-024F-BF68-55610740A47F}" type="slidenum">
              <a:rPr lang="en-US" smtClean="0"/>
              <a:t>6</a:t>
            </a:fld>
            <a:endParaRPr lang="en-US"/>
          </a:p>
        </p:txBody>
      </p:sp>
    </p:spTree>
    <p:extLst>
      <p:ext uri="{BB962C8B-B14F-4D97-AF65-F5344CB8AC3E}">
        <p14:creationId xmlns:p14="http://schemas.microsoft.com/office/powerpoint/2010/main" val="317871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baseline="30000" dirty="0">
                <a:solidFill>
                  <a:schemeClr val="tx1"/>
                </a:solidFill>
                <a:effectLst/>
                <a:latin typeface="+mn-lt"/>
                <a:ea typeface="+mn-ea"/>
                <a:cs typeface="+mn-cs"/>
              </a:rPr>
              <a:t>PLWH by County:</a:t>
            </a:r>
          </a:p>
          <a:p>
            <a:pPr marL="171450" indent="-171450">
              <a:buFont typeface="Arial" panose="020B0604020202020204" pitchFamily="34" charset="0"/>
              <a:buChar char="•"/>
            </a:pPr>
            <a:r>
              <a:rPr lang="pt-BR" sz="1200" kern="1200" baseline="30000" dirty="0">
                <a:solidFill>
                  <a:schemeClr val="tx1"/>
                </a:solidFill>
                <a:effectLst/>
                <a:latin typeface="+mn-lt"/>
                <a:ea typeface="+mn-ea"/>
                <a:cs typeface="+mn-cs"/>
              </a:rPr>
              <a:t>Bexar – 6,284</a:t>
            </a:r>
          </a:p>
          <a:p>
            <a:pPr marL="171450" indent="-171450">
              <a:buFont typeface="Arial" panose="020B0604020202020204" pitchFamily="34" charset="0"/>
              <a:buChar char="•"/>
            </a:pPr>
            <a:r>
              <a:rPr lang="pt-BR" sz="1200" kern="1200" baseline="30000" dirty="0">
                <a:solidFill>
                  <a:schemeClr val="tx1"/>
                </a:solidFill>
                <a:effectLst/>
                <a:latin typeface="+mn-lt"/>
                <a:ea typeface="+mn-ea"/>
                <a:cs typeface="+mn-cs"/>
              </a:rPr>
              <a:t>Comal – 196</a:t>
            </a:r>
          </a:p>
          <a:p>
            <a:pPr marL="171450" indent="-171450">
              <a:buFont typeface="Arial" panose="020B0604020202020204" pitchFamily="34" charset="0"/>
              <a:buChar char="•"/>
            </a:pPr>
            <a:r>
              <a:rPr lang="pt-BR" sz="1200" kern="1200" baseline="30000" dirty="0">
                <a:solidFill>
                  <a:schemeClr val="tx1"/>
                </a:solidFill>
                <a:effectLst/>
                <a:latin typeface="+mn-lt"/>
                <a:ea typeface="+mn-ea"/>
                <a:cs typeface="+mn-cs"/>
              </a:rPr>
              <a:t>Guadalupe – 152</a:t>
            </a:r>
          </a:p>
          <a:p>
            <a:pPr marL="171450" indent="-171450">
              <a:buFont typeface="Arial" panose="020B0604020202020204" pitchFamily="34" charset="0"/>
              <a:buChar char="•"/>
            </a:pPr>
            <a:r>
              <a:rPr lang="pt-BR" sz="1200" kern="1200" baseline="30000" dirty="0">
                <a:solidFill>
                  <a:schemeClr val="tx1"/>
                </a:solidFill>
                <a:effectLst/>
                <a:latin typeface="+mn-lt"/>
                <a:ea typeface="+mn-ea"/>
                <a:cs typeface="+mn-cs"/>
              </a:rPr>
              <a:t>Wilson – 42</a:t>
            </a:r>
            <a:endParaRPr lang="en-US" sz="1200" kern="1200" baseline="300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F48696-6F1C-024F-BF68-55610740A47F}" type="slidenum">
              <a:rPr lang="en-US" smtClean="0"/>
              <a:t>7</a:t>
            </a:fld>
            <a:endParaRPr lang="en-US"/>
          </a:p>
        </p:txBody>
      </p:sp>
    </p:spTree>
    <p:extLst>
      <p:ext uri="{BB962C8B-B14F-4D97-AF65-F5344CB8AC3E}">
        <p14:creationId xmlns:p14="http://schemas.microsoft.com/office/powerpoint/2010/main" val="231018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sz="1000" b="1" kern="1200" dirty="0">
                <a:solidFill>
                  <a:schemeClr val="tx1"/>
                </a:solidFill>
                <a:effectLst/>
                <a:latin typeface="+mn-lt"/>
                <a:ea typeface="+mn-ea"/>
                <a:cs typeface="+mn-cs"/>
              </a:rPr>
              <a:t>SATGA Ryan White Part A HIV Care Continuum Definitions:</a:t>
            </a:r>
            <a:endParaRPr lang="en-US" sz="1000" kern="1200" dirty="0">
              <a:solidFill>
                <a:schemeClr val="tx1"/>
              </a:solidFill>
              <a:effectLst/>
              <a:latin typeface="+mn-lt"/>
              <a:ea typeface="+mn-ea"/>
              <a:cs typeface="+mn-cs"/>
            </a:endParaRPr>
          </a:p>
          <a:p>
            <a:pPr lvl="1" eaLnBrk="0" hangingPunct="0"/>
            <a:r>
              <a:rPr lang="en-US" sz="1000" kern="1200" dirty="0">
                <a:solidFill>
                  <a:schemeClr val="tx1"/>
                </a:solidFill>
                <a:effectLst/>
                <a:latin typeface="+mn-lt"/>
                <a:ea typeface="+mn-ea"/>
                <a:cs typeface="+mn-cs"/>
              </a:rPr>
              <a:t>Diagnosed (HIV+ individuals): Number of people in the SATGA diagnosed with HIV/AIDS who received at least one Part A funded service in CY2017</a:t>
            </a:r>
          </a:p>
          <a:p>
            <a:pPr lvl="1" eaLnBrk="0" hangingPunct="0"/>
            <a:r>
              <a:rPr lang="en-US" sz="1000" kern="1200" dirty="0">
                <a:solidFill>
                  <a:schemeClr val="tx1"/>
                </a:solidFill>
                <a:effectLst/>
                <a:latin typeface="+mn-lt"/>
                <a:ea typeface="+mn-ea"/>
                <a:cs typeface="+mn-cs"/>
              </a:rPr>
              <a:t>Linked to Care (Evidence of Care): Number of PLWHA in the SATGA who received at least one medical visit funded by Part A in CY2017</a:t>
            </a:r>
          </a:p>
          <a:p>
            <a:pPr lvl="1" eaLnBrk="0" hangingPunct="0"/>
            <a:r>
              <a:rPr lang="en-US" sz="1000" kern="1200" dirty="0">
                <a:solidFill>
                  <a:schemeClr val="tx1"/>
                </a:solidFill>
                <a:effectLst/>
                <a:latin typeface="+mn-lt"/>
                <a:ea typeface="+mn-ea"/>
                <a:cs typeface="+mn-cs"/>
              </a:rPr>
              <a:t>Retained in Care (2 Visits, Labs, ARTs): Of those who received at least one Part A funded medical visit, the number of PLWHA in the SATGA that received at least two medical visits, 90 days apart, in CY2017. Of those who received one Part A funded medical visit, the number of PLWHA in the SATGA that were prescribed HIV Antiretroviral therapy in CY2017.</a:t>
            </a:r>
          </a:p>
          <a:p>
            <a:pPr lvl="1" eaLnBrk="0" hangingPunct="0"/>
            <a:r>
              <a:rPr lang="en-US" sz="1000" kern="1200" dirty="0">
                <a:solidFill>
                  <a:schemeClr val="tx1"/>
                </a:solidFill>
                <a:effectLst/>
                <a:latin typeface="+mn-lt"/>
                <a:ea typeface="+mn-ea"/>
                <a:cs typeface="+mn-cs"/>
              </a:rPr>
              <a:t>Achieved Viral Suppression: Of those who received one Part A funded medical visit, the number of PLWHA in the SATGA who have an HIV viral load less than 200 copies/ml at last viral load test in CY2017</a:t>
            </a:r>
          </a:p>
          <a:p>
            <a:pPr lvl="0"/>
            <a:r>
              <a:rPr lang="en-US" sz="1200" kern="1200" dirty="0">
                <a:solidFill>
                  <a:schemeClr val="tx1"/>
                </a:solidFill>
                <a:effectLst/>
                <a:latin typeface="+mn-lt"/>
                <a:ea typeface="+mn-ea"/>
                <a:cs typeface="+mn-cs"/>
              </a:rPr>
              <a:t>***Latino gay and trans men are the only cohort to increase</a:t>
            </a:r>
          </a:p>
          <a:p>
            <a:pPr lvl="0"/>
            <a:r>
              <a:rPr lang="en-US" sz="1200" kern="1200" dirty="0">
                <a:solidFill>
                  <a:schemeClr val="tx1"/>
                </a:solidFill>
                <a:effectLst/>
                <a:latin typeface="+mn-lt"/>
                <a:ea typeface="+mn-ea"/>
                <a:cs typeface="+mn-cs"/>
              </a:rPr>
              <a:t>*National data driven by 7 jurisdictions including TX with largest number of immigrants</a:t>
            </a:r>
          </a:p>
          <a:p>
            <a:pPr marL="171450" indent="-171450">
              <a:buFontTx/>
              <a:buChar char="-"/>
            </a:pPr>
            <a:r>
              <a:rPr lang="en-US" dirty="0"/>
              <a:t>Different strategies for addressing these concerns (patient navigation, peer navigation, provider education) have been developed but we have to look at the systems that effect the lives of our patients not their behaviors.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9F48696-6F1C-024F-BF68-55610740A47F}" type="slidenum">
              <a:rPr lang="en-US" smtClean="0"/>
              <a:t>8</a:t>
            </a:fld>
            <a:endParaRPr lang="en-US"/>
          </a:p>
        </p:txBody>
      </p:sp>
    </p:spTree>
    <p:extLst>
      <p:ext uri="{BB962C8B-B14F-4D97-AF65-F5344CB8AC3E}">
        <p14:creationId xmlns:p14="http://schemas.microsoft.com/office/powerpoint/2010/main" val="201728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8696-6F1C-024F-BF68-55610740A47F}" type="slidenum">
              <a:rPr lang="en-US" smtClean="0"/>
              <a:t>9</a:t>
            </a:fld>
            <a:endParaRPr lang="en-US"/>
          </a:p>
        </p:txBody>
      </p:sp>
    </p:spTree>
    <p:extLst>
      <p:ext uri="{BB962C8B-B14F-4D97-AF65-F5344CB8AC3E}">
        <p14:creationId xmlns:p14="http://schemas.microsoft.com/office/powerpoint/2010/main" val="3484006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sanantonio.gov/Portals/0/Files/HousingPolicy/Resources/SA-HousingPolicyFramework.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sanantonio.gov/HousingTaskForc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mary.newman@uhs-sa.com" TargetMode="External"/><Relationship Id="rId2" Type="http://schemas.openxmlformats.org/officeDocument/2006/relationships/hyperlink" Target="mailto:holly.Benavides@uhs-sa.co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F8ED-F35E-784A-B08E-F9A209389BEC}"/>
              </a:ext>
            </a:extLst>
          </p:cNvPr>
          <p:cNvSpPr>
            <a:spLocks noGrp="1"/>
          </p:cNvSpPr>
          <p:nvPr>
            <p:ph type="title"/>
          </p:nvPr>
        </p:nvSpPr>
        <p:spPr>
          <a:xfrm>
            <a:off x="287482" y="213615"/>
            <a:ext cx="10515600" cy="829193"/>
          </a:xfrm>
        </p:spPr>
        <p:txBody>
          <a:bodyPr>
            <a:noAutofit/>
          </a:bodyPr>
          <a:lstStyle/>
          <a:p>
            <a:r>
              <a:rPr lang="en-US" sz="2400" dirty="0">
                <a:latin typeface="Helvetica" panose="020B0604020202020204" pitchFamily="34" charset="0"/>
                <a:cs typeface="Helvetica" panose="020B0604020202020204" pitchFamily="34" charset="0"/>
              </a:rPr>
              <a:t>Inequities Sustain the Epidemic in Our Communities, San Antonio TGA</a:t>
            </a:r>
            <a:br>
              <a:rPr lang="en-US" sz="2400" dirty="0">
                <a:latin typeface="Helvetica" panose="020B0604020202020204" pitchFamily="34" charset="0"/>
                <a:cs typeface="Helvetica" panose="020B0604020202020204" pitchFamily="34" charset="0"/>
              </a:rPr>
            </a:br>
            <a:endParaRPr lang="en-US" sz="2400"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D8016DCB-8F4E-B545-89FF-677EC9420312}"/>
              </a:ext>
            </a:extLst>
          </p:cNvPr>
          <p:cNvSpPr>
            <a:spLocks noGrp="1"/>
          </p:cNvSpPr>
          <p:nvPr>
            <p:ph sz="half" idx="10"/>
          </p:nvPr>
        </p:nvSpPr>
        <p:spPr>
          <a:xfrm>
            <a:off x="299101" y="637563"/>
            <a:ext cx="8314963" cy="495047"/>
          </a:xfrm>
        </p:spPr>
        <p:txBody>
          <a:bodyPr>
            <a:normAutofit/>
          </a:bodyPr>
          <a:lstStyle/>
          <a:p>
            <a:pPr marL="742950" lvl="1" indent="-285750"/>
            <a:endParaRPr lang="en-US" sz="2000" dirty="0">
              <a:latin typeface="Helvetica" panose="020B0604020202020204" pitchFamily="34" charset="0"/>
              <a:ea typeface="Verdana" panose="020B0604030504040204" pitchFamily="34" charset="0"/>
              <a:cs typeface="Helvetica" panose="020B0604020202020204" pitchFamily="34" charset="0"/>
            </a:endParaRPr>
          </a:p>
          <a:p>
            <a:pPr marL="457200" indent="-457200">
              <a:buAutoNum type="arabicPeriod"/>
            </a:pP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graphicFrame>
        <p:nvGraphicFramePr>
          <p:cNvPr id="7" name="Diagram 6"/>
          <p:cNvGraphicFramePr/>
          <p:nvPr>
            <p:extLst>
              <p:ext uri="{D42A27DB-BD31-4B8C-83A1-F6EECF244321}">
                <p14:modId xmlns:p14="http://schemas.microsoft.com/office/powerpoint/2010/main" val="2211095248"/>
              </p:ext>
            </p:extLst>
          </p:nvPr>
        </p:nvGraphicFramePr>
        <p:xfrm>
          <a:off x="1111827" y="800100"/>
          <a:ext cx="10193482"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55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AB34-BE2C-E045-9075-3FA918597D0F}"/>
              </a:ext>
            </a:extLst>
          </p:cNvPr>
          <p:cNvSpPr>
            <a:spLocks noGrp="1"/>
          </p:cNvSpPr>
          <p:nvPr>
            <p:ph type="title"/>
          </p:nvPr>
        </p:nvSpPr>
        <p:spPr/>
        <p:txBody>
          <a:bodyPr>
            <a:noAutofit/>
          </a:bodyPr>
          <a:lstStyle/>
          <a:p>
            <a:r>
              <a:rPr lang="en-US" sz="4000" dirty="0">
                <a:latin typeface="Helvetica" pitchFamily="2" charset="0"/>
              </a:rPr>
              <a:t>Achieving Equitable Patient-Centered Care</a:t>
            </a:r>
          </a:p>
        </p:txBody>
      </p:sp>
      <p:sp>
        <p:nvSpPr>
          <p:cNvPr id="3" name="Content Placeholder 2">
            <a:extLst>
              <a:ext uri="{FF2B5EF4-FFF2-40B4-BE49-F238E27FC236}">
                <a16:creationId xmlns:a16="http://schemas.microsoft.com/office/drawing/2014/main" id="{F5C10961-50A6-834C-894C-1826164E467B}"/>
              </a:ext>
            </a:extLst>
          </p:cNvPr>
          <p:cNvSpPr>
            <a:spLocks noGrp="1"/>
          </p:cNvSpPr>
          <p:nvPr>
            <p:ph sz="half" idx="10"/>
          </p:nvPr>
        </p:nvSpPr>
        <p:spPr/>
        <p:txBody>
          <a:bodyPr>
            <a:normAutofit/>
          </a:bodyPr>
          <a:lstStyle/>
          <a:p>
            <a:pPr lvl="0">
              <a:lnSpc>
                <a:spcPct val="100000"/>
              </a:lnSpc>
              <a:spcBef>
                <a:spcPts val="0"/>
              </a:spcBef>
              <a:buClrTx/>
              <a:defRPr/>
            </a:pPr>
            <a:r>
              <a:rPr lang="en-US" sz="2800" dirty="0"/>
              <a:t>Model rooted in community organizing: </a:t>
            </a:r>
          </a:p>
          <a:p>
            <a:pPr marL="457200" lvl="0" indent="-457200">
              <a:lnSpc>
                <a:spcPct val="100000"/>
              </a:lnSpc>
              <a:spcBef>
                <a:spcPts val="0"/>
              </a:spcBef>
              <a:buClrTx/>
              <a:buFont typeface="Arial" panose="020B0604020202020204" pitchFamily="34" charset="0"/>
              <a:buChar char="•"/>
              <a:defRPr/>
            </a:pPr>
            <a:r>
              <a:rPr lang="en-US" sz="2800" dirty="0"/>
              <a:t>Systemic Approaches:</a:t>
            </a:r>
          </a:p>
          <a:p>
            <a:pPr marL="1028700" lvl="1" indent="-342900">
              <a:lnSpc>
                <a:spcPct val="100000"/>
              </a:lnSpc>
              <a:spcBef>
                <a:spcPts val="0"/>
              </a:spcBef>
              <a:buClrTx/>
              <a:defRPr/>
            </a:pPr>
            <a:r>
              <a:rPr lang="en-US" sz="2800" dirty="0"/>
              <a:t>Develop leadership</a:t>
            </a:r>
          </a:p>
          <a:p>
            <a:pPr marL="1028700" lvl="1" indent="-342900">
              <a:lnSpc>
                <a:spcPct val="100000"/>
              </a:lnSpc>
              <a:spcBef>
                <a:spcPts val="0"/>
              </a:spcBef>
              <a:buClrTx/>
              <a:defRPr/>
            </a:pPr>
            <a:r>
              <a:rPr lang="en-US" sz="2800" dirty="0"/>
              <a:t>Maintain accountability to communities</a:t>
            </a:r>
          </a:p>
          <a:p>
            <a:pPr marL="1028700" lvl="1" indent="-342900">
              <a:lnSpc>
                <a:spcPct val="100000"/>
              </a:lnSpc>
              <a:spcBef>
                <a:spcPts val="0"/>
              </a:spcBef>
              <a:buClrTx/>
              <a:defRPr/>
            </a:pPr>
            <a:r>
              <a:rPr lang="en-US" sz="2800" dirty="0"/>
              <a:t>Create networks</a:t>
            </a:r>
          </a:p>
          <a:p>
            <a:pPr marL="1028700" lvl="1" indent="-342900">
              <a:lnSpc>
                <a:spcPct val="100000"/>
              </a:lnSpc>
              <a:spcBef>
                <a:spcPts val="0"/>
              </a:spcBef>
              <a:buClrTx/>
              <a:defRPr/>
            </a:pPr>
            <a:r>
              <a:rPr lang="en-US" sz="2800" dirty="0"/>
              <a:t>Understand the role of organizational gate-keeping as mechanism that upholds systems that create inequity. </a:t>
            </a:r>
          </a:p>
          <a:p>
            <a:endParaRPr lang="en-US" sz="2800" b="1" dirty="0"/>
          </a:p>
          <a:p>
            <a:r>
              <a:rPr lang="en-US" sz="2800" b="1" dirty="0"/>
              <a:t>                                                 - People’s Institute for Survival and Beyond</a:t>
            </a:r>
          </a:p>
        </p:txBody>
      </p:sp>
    </p:spTree>
    <p:extLst>
      <p:ext uri="{BB962C8B-B14F-4D97-AF65-F5344CB8AC3E}">
        <p14:creationId xmlns:p14="http://schemas.microsoft.com/office/powerpoint/2010/main" val="3721183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12" y="2285139"/>
            <a:ext cx="10515600" cy="829193"/>
          </a:xfrm>
        </p:spPr>
        <p:txBody>
          <a:bodyPr>
            <a:noAutofit/>
          </a:bodyPr>
          <a:lstStyle/>
          <a:p>
            <a:pPr algn="ctr"/>
            <a:r>
              <a:rPr lang="en-US" sz="4000" dirty="0">
                <a:solidFill>
                  <a:srgbClr val="C00000"/>
                </a:solidFill>
                <a:latin typeface="Helvetica" panose="020B0604020202020204" pitchFamily="34" charset="0"/>
                <a:cs typeface="Helvetica" panose="020B0604020202020204" pitchFamily="34" charset="0"/>
              </a:rPr>
              <a:t>Engagement, Cultivation and Stewardship of Community Partnerships in SATGA</a:t>
            </a:r>
          </a:p>
        </p:txBody>
      </p:sp>
    </p:spTree>
    <p:extLst>
      <p:ext uri="{BB962C8B-B14F-4D97-AF65-F5344CB8AC3E}">
        <p14:creationId xmlns:p14="http://schemas.microsoft.com/office/powerpoint/2010/main" val="166159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30E4-4409-E24A-8F0A-6D43363C25F1}"/>
              </a:ext>
            </a:extLst>
          </p:cNvPr>
          <p:cNvSpPr>
            <a:spLocks noGrp="1"/>
          </p:cNvSpPr>
          <p:nvPr>
            <p:ph type="title"/>
          </p:nvPr>
        </p:nvSpPr>
        <p:spPr/>
        <p:txBody>
          <a:bodyPr>
            <a:normAutofit/>
          </a:bodyPr>
          <a:lstStyle/>
          <a:p>
            <a:r>
              <a:rPr lang="en-US" sz="4400" dirty="0">
                <a:latin typeface="Helvetica" panose="020B0604020202020204" pitchFamily="34" charset="0"/>
                <a:cs typeface="Helvetica" panose="020B0604020202020204" pitchFamily="34" charset="0"/>
              </a:rPr>
              <a:t>Leveraging</a:t>
            </a:r>
            <a:r>
              <a:rPr lang="en-US" sz="4800" dirty="0">
                <a:latin typeface="Helvetica" panose="020B0604020202020204" pitchFamily="34" charset="0"/>
                <a:cs typeface="Helvetica" panose="020B0604020202020204" pitchFamily="34" charset="0"/>
              </a:rPr>
              <a:t> Integrative </a:t>
            </a:r>
            <a:r>
              <a:rPr lang="en-US" sz="4400" dirty="0">
                <a:latin typeface="Helvetica" panose="020B0604020202020204" pitchFamily="34" charset="0"/>
                <a:cs typeface="Helvetica" panose="020B0604020202020204" pitchFamily="34" charset="0"/>
              </a:rPr>
              <a:t>Experiences</a:t>
            </a:r>
            <a:r>
              <a:rPr lang="en-US" sz="4800" dirty="0">
                <a:latin typeface="Helvetica" panose="020B0604020202020204" pitchFamily="34" charset="0"/>
                <a:cs typeface="Helvetica" panose="020B0604020202020204" pitchFamily="34" charset="0"/>
              </a:rPr>
              <a:t>:</a:t>
            </a:r>
          </a:p>
        </p:txBody>
      </p:sp>
      <p:sp>
        <p:nvSpPr>
          <p:cNvPr id="3" name="Content Placeholder 2">
            <a:extLst>
              <a:ext uri="{FF2B5EF4-FFF2-40B4-BE49-F238E27FC236}">
                <a16:creationId xmlns:a16="http://schemas.microsoft.com/office/drawing/2014/main" id="{C767577D-7CF2-8543-B592-5F3DCBDF4A2C}"/>
              </a:ext>
            </a:extLst>
          </p:cNvPr>
          <p:cNvSpPr>
            <a:spLocks noGrp="1"/>
          </p:cNvSpPr>
          <p:nvPr>
            <p:ph sz="half" idx="10"/>
          </p:nvPr>
        </p:nvSpPr>
        <p:spPr/>
        <p:txBody>
          <a:bodyPr>
            <a:normAutofit/>
          </a:bodyPr>
          <a:lstStyle/>
          <a:p>
            <a:pPr marL="342900" indent="-342900">
              <a:buClr>
                <a:schemeClr val="tx1"/>
              </a:buClr>
              <a:buFont typeface="Arial" panose="020B0604020202020204" pitchFamily="34" charset="0"/>
              <a:buChar char="•"/>
            </a:pPr>
            <a:r>
              <a:rPr lang="en-US" dirty="0">
                <a:cs typeface="Helvetica" panose="020B0604020202020204" pitchFamily="34" charset="0"/>
              </a:rPr>
              <a:t>Empowering people living with and/or affected by HIV</a:t>
            </a:r>
          </a:p>
          <a:p>
            <a:pPr marL="342900" indent="-342900">
              <a:buClr>
                <a:schemeClr val="tx1"/>
              </a:buClr>
              <a:buFont typeface="Arial" panose="020B0604020202020204" pitchFamily="34" charset="0"/>
              <a:buChar char="•"/>
            </a:pPr>
            <a:r>
              <a:rPr lang="en-US" dirty="0">
                <a:cs typeface="Helvetica" panose="020B0604020202020204" pitchFamily="34" charset="0"/>
              </a:rPr>
              <a:t>Building bridges between communities: Engage, cultivate, and steward</a:t>
            </a:r>
          </a:p>
          <a:p>
            <a:pPr marL="342900" indent="-342900">
              <a:buClr>
                <a:schemeClr val="tx1"/>
              </a:buClr>
              <a:buFont typeface="Arial" panose="020B0604020202020204" pitchFamily="34" charset="0"/>
              <a:buChar char="•"/>
            </a:pPr>
            <a:r>
              <a:rPr lang="en-US" dirty="0">
                <a:cs typeface="Helvetica" panose="020B0604020202020204" pitchFamily="34" charset="0"/>
              </a:rPr>
              <a:t>Centering and bringing people who are marginalized into leadership and decision making positions. </a:t>
            </a:r>
          </a:p>
          <a:p>
            <a:pPr marL="342900" indent="-342900">
              <a:buClr>
                <a:schemeClr val="tx1"/>
              </a:buClr>
              <a:buFont typeface="Arial" panose="020B0604020202020204" pitchFamily="34" charset="0"/>
              <a:buChar char="•"/>
            </a:pPr>
            <a:r>
              <a:rPr lang="en-US" dirty="0">
                <a:cs typeface="Helvetica" panose="020B0604020202020204" pitchFamily="34" charset="0"/>
              </a:rPr>
              <a:t>Developing resources and enhancing capacity of the community to engage.</a:t>
            </a:r>
          </a:p>
          <a:p>
            <a:pPr marL="342900" indent="-342900">
              <a:buClr>
                <a:schemeClr val="tx1"/>
              </a:buClr>
              <a:buFont typeface="Arial" panose="020B0604020202020204" pitchFamily="34" charset="0"/>
              <a:buChar char="•"/>
            </a:pPr>
            <a:r>
              <a:rPr lang="en-US" dirty="0">
                <a:cs typeface="Helvetica" panose="020B0604020202020204" pitchFamily="34" charset="0"/>
              </a:rPr>
              <a:t>Sharing power to build power</a:t>
            </a:r>
          </a:p>
          <a:p>
            <a:pPr marL="342900" indent="-342900">
              <a:buClr>
                <a:schemeClr val="tx1"/>
              </a:buClr>
              <a:buFont typeface="Arial" panose="020B0604020202020204" pitchFamily="34" charset="0"/>
              <a:buChar char="•"/>
            </a:pPr>
            <a:r>
              <a:rPr lang="en-US" dirty="0">
                <a:cs typeface="Helvetica" panose="020B0604020202020204" pitchFamily="34" charset="0"/>
              </a:rPr>
              <a:t>Evaluation of systems and shifting process approaches </a:t>
            </a:r>
          </a:p>
          <a:p>
            <a:pPr marL="342900" indent="-342900">
              <a:buClr>
                <a:schemeClr val="tx1"/>
              </a:buClr>
              <a:buFont typeface="Arial" panose="020B0604020202020204" pitchFamily="34" charset="0"/>
              <a:buChar char="•"/>
            </a:pPr>
            <a:r>
              <a:rPr lang="en-US" dirty="0">
                <a:cs typeface="Helvetica" panose="020B0604020202020204" pitchFamily="34" charset="0"/>
              </a:rPr>
              <a:t>Encouraging collaborative planning processes</a:t>
            </a:r>
          </a:p>
          <a:p>
            <a:pPr marL="342900" indent="-342900">
              <a:buClr>
                <a:schemeClr val="tx1"/>
              </a:buClr>
              <a:buFont typeface="Arial" panose="020B0604020202020204" pitchFamily="34" charset="0"/>
              <a:buChar char="•"/>
            </a:pPr>
            <a:r>
              <a:rPr lang="en-US" dirty="0">
                <a:cs typeface="Helvetica" panose="020B0604020202020204" pitchFamily="34" charset="0"/>
              </a:rPr>
              <a:t>Linking prevention, care, and treatment</a:t>
            </a:r>
          </a:p>
          <a:p>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5308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D79B-D673-5945-8308-EF7A8C39ED0C}"/>
              </a:ext>
            </a:extLst>
          </p:cNvPr>
          <p:cNvSpPr>
            <a:spLocks noGrp="1"/>
          </p:cNvSpPr>
          <p:nvPr>
            <p:ph type="title"/>
          </p:nvPr>
        </p:nvSpPr>
        <p:spPr/>
        <p:txBody>
          <a:bodyPr>
            <a:normAutofit/>
          </a:bodyPr>
          <a:lstStyle/>
          <a:p>
            <a:r>
              <a:rPr lang="en-US" sz="3200" dirty="0">
                <a:latin typeface="Helvetica" pitchFamily="2" charset="0"/>
              </a:rPr>
              <a:t>San Antonio TGA HIV/Syphilis Task Force</a:t>
            </a:r>
          </a:p>
        </p:txBody>
      </p:sp>
      <p:sp>
        <p:nvSpPr>
          <p:cNvPr id="3" name="Content Placeholder 2">
            <a:extLst>
              <a:ext uri="{FF2B5EF4-FFF2-40B4-BE49-F238E27FC236}">
                <a16:creationId xmlns:a16="http://schemas.microsoft.com/office/drawing/2014/main" id="{CD485F4E-5097-CE48-8FE0-12D3D5F63B04}"/>
              </a:ext>
            </a:extLst>
          </p:cNvPr>
          <p:cNvSpPr>
            <a:spLocks noGrp="1"/>
          </p:cNvSpPr>
          <p:nvPr>
            <p:ph sz="half" idx="10"/>
          </p:nvPr>
        </p:nvSpPr>
        <p:spPr/>
        <p:txBody>
          <a:bodyPr>
            <a:normAutofit/>
          </a:bodyPr>
          <a:lstStyle/>
          <a:p>
            <a:r>
              <a:rPr lang="en-US" sz="2000" dirty="0"/>
              <a:t>Since 2009, the Task Force has brought community members together to: </a:t>
            </a:r>
          </a:p>
          <a:p>
            <a:pPr marL="1028700" lvl="1" indent="-342900"/>
            <a:r>
              <a:rPr lang="en-US" sz="2000" dirty="0"/>
              <a:t>Reduce duplication of outreach efforts</a:t>
            </a:r>
          </a:p>
          <a:p>
            <a:pPr marL="1028700" lvl="1" indent="-342900"/>
            <a:r>
              <a:rPr lang="en-US" sz="2000" dirty="0"/>
              <a:t>Increase coordination and collaboration;</a:t>
            </a:r>
          </a:p>
          <a:p>
            <a:pPr marL="1028700" lvl="1" indent="-342900"/>
            <a:r>
              <a:rPr lang="en-US" sz="2000" dirty="0"/>
              <a:t>Reduce gaps/barriers to linkage, care, treatment, EIS, and prevention services. </a:t>
            </a:r>
          </a:p>
          <a:p>
            <a:pPr marL="342900" indent="-342900">
              <a:buClr>
                <a:srgbClr val="C00000"/>
              </a:buClr>
              <a:buFont typeface="Arial" panose="020B0604020202020204" pitchFamily="34" charset="0"/>
              <a:buChar char="•"/>
            </a:pPr>
            <a:r>
              <a:rPr lang="en-US" sz="2000" dirty="0"/>
              <a:t>Meets monthly to discuss assessments, data collection, planning, coordination, cooperation, trainings, community input, and build testing activities capacity.</a:t>
            </a:r>
          </a:p>
          <a:p>
            <a:pPr marL="342900" indent="-342900">
              <a:buClr>
                <a:srgbClr val="C00000"/>
              </a:buClr>
              <a:buFont typeface="Arial" panose="020B0604020202020204" pitchFamily="34" charset="0"/>
              <a:buChar char="•"/>
            </a:pPr>
            <a:r>
              <a:rPr lang="en-US" sz="2000" dirty="0"/>
              <a:t>Serves as a conduit for improving referral relationships among a wide range of members </a:t>
            </a:r>
          </a:p>
          <a:p>
            <a:pPr marL="342900" indent="-342900">
              <a:buClr>
                <a:srgbClr val="C00000"/>
              </a:buClr>
              <a:buFont typeface="Arial" panose="020B0604020202020204" pitchFamily="34" charset="0"/>
              <a:buChar char="•"/>
            </a:pPr>
            <a:r>
              <a:rPr lang="en-US" sz="2000" dirty="0"/>
              <a:t>Began with 14 members and now exceeds 150 individuals representing a variety of entry points</a:t>
            </a:r>
            <a:r>
              <a:rPr lang="en-US" sz="3200" dirty="0"/>
              <a:t>.</a:t>
            </a:r>
          </a:p>
        </p:txBody>
      </p:sp>
    </p:spTree>
    <p:extLst>
      <p:ext uri="{BB962C8B-B14F-4D97-AF65-F5344CB8AC3E}">
        <p14:creationId xmlns:p14="http://schemas.microsoft.com/office/powerpoint/2010/main" val="52236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5AF0-DB91-084A-82F5-E7387262791F}"/>
              </a:ext>
            </a:extLst>
          </p:cNvPr>
          <p:cNvSpPr>
            <a:spLocks noGrp="1"/>
          </p:cNvSpPr>
          <p:nvPr>
            <p:ph type="title"/>
          </p:nvPr>
        </p:nvSpPr>
        <p:spPr>
          <a:xfrm>
            <a:off x="239683" y="246444"/>
            <a:ext cx="10515600" cy="829193"/>
          </a:xfrm>
        </p:spPr>
        <p:txBody>
          <a:bodyPr>
            <a:normAutofit/>
          </a:bodyPr>
          <a:lstStyle/>
          <a:p>
            <a:r>
              <a:rPr lang="en-US" sz="3200" dirty="0">
                <a:latin typeface="Helvetica" pitchFamily="2" charset="0"/>
              </a:rPr>
              <a:t>Task Force: Leadership and Members</a:t>
            </a:r>
          </a:p>
        </p:txBody>
      </p:sp>
      <p:sp>
        <p:nvSpPr>
          <p:cNvPr id="3" name="Content Placeholder 2">
            <a:extLst>
              <a:ext uri="{FF2B5EF4-FFF2-40B4-BE49-F238E27FC236}">
                <a16:creationId xmlns:a16="http://schemas.microsoft.com/office/drawing/2014/main" id="{A7B3BE25-0E9B-C646-ABD9-DBF9AA4457DD}"/>
              </a:ext>
            </a:extLst>
          </p:cNvPr>
          <p:cNvSpPr>
            <a:spLocks noGrp="1"/>
          </p:cNvSpPr>
          <p:nvPr>
            <p:ph sz="half" idx="10"/>
          </p:nvPr>
        </p:nvSpPr>
        <p:spPr>
          <a:xfrm>
            <a:off x="699811" y="1379314"/>
            <a:ext cx="3401291" cy="4992129"/>
          </a:xfrm>
        </p:spPr>
        <p:txBody>
          <a:bodyPr>
            <a:noAutofit/>
          </a:bodyPr>
          <a:lstStyle/>
          <a:p>
            <a:pPr marL="342900" indent="-342900">
              <a:buClr>
                <a:srgbClr val="C00000"/>
              </a:buClr>
              <a:buFont typeface="Arial" panose="020B0604020202020204" pitchFamily="34" charset="0"/>
              <a:buChar char="•"/>
            </a:pPr>
            <a:r>
              <a:rPr lang="en-US" sz="2000" dirty="0"/>
              <a:t>Lead by two peer nominated and elected individuals. </a:t>
            </a:r>
          </a:p>
          <a:p>
            <a:pPr marL="342900" indent="-342900">
              <a:buClr>
                <a:srgbClr val="C00000"/>
              </a:buClr>
              <a:buFont typeface="Arial" panose="020B0604020202020204" pitchFamily="34" charset="0"/>
              <a:buChar char="•"/>
            </a:pPr>
            <a:r>
              <a:rPr lang="en-US" sz="2000" dirty="0"/>
              <a:t>Past chairs: </a:t>
            </a:r>
          </a:p>
          <a:p>
            <a:pPr marL="1028700" lvl="1" indent="-342900">
              <a:buClr>
                <a:srgbClr val="C00000"/>
              </a:buClr>
            </a:pPr>
            <a:r>
              <a:rPr lang="en-US" sz="2000" dirty="0"/>
              <a:t>RW patients</a:t>
            </a:r>
          </a:p>
          <a:p>
            <a:pPr marL="1028700" lvl="1" indent="-342900">
              <a:buClr>
                <a:srgbClr val="C00000"/>
              </a:buClr>
            </a:pPr>
            <a:r>
              <a:rPr lang="en-US" sz="2000" dirty="0"/>
              <a:t>Outreach staff</a:t>
            </a:r>
          </a:p>
          <a:p>
            <a:pPr marL="1028700" lvl="1" indent="-342900">
              <a:buClr>
                <a:srgbClr val="C00000"/>
              </a:buClr>
            </a:pPr>
            <a:r>
              <a:rPr lang="en-US" sz="2000" dirty="0"/>
              <a:t>Health department</a:t>
            </a:r>
          </a:p>
          <a:p>
            <a:pPr marL="1028700" lvl="1" indent="-342900">
              <a:buClr>
                <a:srgbClr val="C00000"/>
              </a:buClr>
            </a:pPr>
            <a:r>
              <a:rPr lang="en-US" sz="2000" dirty="0"/>
              <a:t>Advocates and community activists</a:t>
            </a:r>
          </a:p>
          <a:p>
            <a:pPr marL="1028700" lvl="1" indent="-342900">
              <a:buClr>
                <a:srgbClr val="C00000"/>
              </a:buClr>
            </a:pPr>
            <a:r>
              <a:rPr lang="en-US" sz="2000" dirty="0"/>
              <a:t>New to the field</a:t>
            </a:r>
          </a:p>
          <a:p>
            <a:pPr marL="1028700" lvl="1" indent="-342900">
              <a:buClr>
                <a:srgbClr val="C00000"/>
              </a:buClr>
            </a:pPr>
            <a:r>
              <a:rPr lang="en-US" sz="2000" dirty="0"/>
              <a:t>Medical Professionals </a:t>
            </a:r>
          </a:p>
        </p:txBody>
      </p:sp>
      <p:pic>
        <p:nvPicPr>
          <p:cNvPr id="10" name="Picture 9">
            <a:extLst>
              <a:ext uri="{FF2B5EF4-FFF2-40B4-BE49-F238E27FC236}">
                <a16:creationId xmlns:a16="http://schemas.microsoft.com/office/drawing/2014/main" id="{E78481F6-9366-0044-A488-95E4EB3464F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73" t="3594" r="4703" b="3210"/>
          <a:stretch/>
        </p:blipFill>
        <p:spPr>
          <a:xfrm>
            <a:off x="4555066" y="863601"/>
            <a:ext cx="6348550" cy="5384800"/>
          </a:xfrm>
          <a:prstGeom prst="rect">
            <a:avLst/>
          </a:prstGeom>
        </p:spPr>
      </p:pic>
    </p:spTree>
    <p:extLst>
      <p:ext uri="{BB962C8B-B14F-4D97-AF65-F5344CB8AC3E}">
        <p14:creationId xmlns:p14="http://schemas.microsoft.com/office/powerpoint/2010/main" val="133853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AE5A-3FD4-2F4A-B27A-03929A5CFC64}"/>
              </a:ext>
            </a:extLst>
          </p:cNvPr>
          <p:cNvSpPr>
            <a:spLocks noGrp="1"/>
          </p:cNvSpPr>
          <p:nvPr>
            <p:ph type="title"/>
          </p:nvPr>
        </p:nvSpPr>
        <p:spPr/>
        <p:txBody>
          <a:bodyPr>
            <a:normAutofit/>
          </a:bodyPr>
          <a:lstStyle/>
          <a:p>
            <a:r>
              <a:rPr lang="en-US" sz="3200" dirty="0">
                <a:latin typeface="Helvetica" pitchFamily="2" charset="0"/>
              </a:rPr>
              <a:t>Taskforce Meeting Topics</a:t>
            </a:r>
          </a:p>
        </p:txBody>
      </p:sp>
      <p:sp>
        <p:nvSpPr>
          <p:cNvPr id="3" name="Content Placeholder 2">
            <a:extLst>
              <a:ext uri="{FF2B5EF4-FFF2-40B4-BE49-F238E27FC236}">
                <a16:creationId xmlns:a16="http://schemas.microsoft.com/office/drawing/2014/main" id="{76EBE942-FEA2-0049-9D10-941B0FA4EAC5}"/>
              </a:ext>
            </a:extLst>
          </p:cNvPr>
          <p:cNvSpPr>
            <a:spLocks noGrp="1"/>
          </p:cNvSpPr>
          <p:nvPr>
            <p:ph sz="half" idx="10"/>
          </p:nvPr>
        </p:nvSpPr>
        <p:spPr>
          <a:xfrm>
            <a:off x="803030" y="1109059"/>
            <a:ext cx="10515600" cy="4448443"/>
          </a:xfrm>
        </p:spPr>
        <p:txBody>
          <a:bodyPr>
            <a:noAutofit/>
          </a:bodyPr>
          <a:lstStyle/>
          <a:p>
            <a:pPr marL="342900" indent="-342900">
              <a:buClr>
                <a:srgbClr val="C00000"/>
              </a:buClr>
              <a:buFont typeface="Arial" panose="020B0604020202020204" pitchFamily="34" charset="0"/>
              <a:buChar char="•"/>
            </a:pPr>
            <a:r>
              <a:rPr lang="en-US" sz="1600" dirty="0"/>
              <a:t>Presentation from Texas Department of State Health Services on the results from an investigation of a Growing Molecular Transmission Cluster; </a:t>
            </a:r>
          </a:p>
          <a:p>
            <a:pPr marL="342900" indent="-342900">
              <a:buClr>
                <a:srgbClr val="C00000"/>
              </a:buClr>
              <a:buFont typeface="Arial" panose="020B0604020202020204" pitchFamily="34" charset="0"/>
              <a:buChar char="•"/>
            </a:pPr>
            <a:r>
              <a:rPr lang="en-US" sz="1600" dirty="0" err="1"/>
              <a:t>PrEP</a:t>
            </a:r>
            <a:r>
              <a:rPr lang="en-US" sz="1600" dirty="0"/>
              <a:t> availability from the Walgreens Community Pharmacy; </a:t>
            </a:r>
          </a:p>
          <a:p>
            <a:pPr marL="342900" indent="-342900">
              <a:buClr>
                <a:srgbClr val="C00000"/>
              </a:buClr>
              <a:buFont typeface="Arial" panose="020B0604020202020204" pitchFamily="34" charset="0"/>
              <a:buChar char="•"/>
            </a:pPr>
            <a:r>
              <a:rPr lang="en-US" sz="1600" dirty="0"/>
              <a:t>Interactive sexual health and cultural competency demonstrations;</a:t>
            </a:r>
          </a:p>
          <a:p>
            <a:pPr marL="342900" indent="-342900">
              <a:buClr>
                <a:srgbClr val="C00000"/>
              </a:buClr>
              <a:buFont typeface="Arial" panose="020B0604020202020204" pitchFamily="34" charset="0"/>
              <a:buChar char="•"/>
            </a:pPr>
            <a:r>
              <a:rPr lang="en-US" sz="1600" dirty="0"/>
              <a:t>Linkage strategies; </a:t>
            </a:r>
          </a:p>
          <a:p>
            <a:pPr marL="342900" indent="-342900">
              <a:buClr>
                <a:srgbClr val="C00000"/>
              </a:buClr>
              <a:buFont typeface="Arial" panose="020B0604020202020204" pitchFamily="34" charset="0"/>
              <a:buChar char="•"/>
            </a:pPr>
            <a:r>
              <a:rPr lang="en-US" sz="1600" dirty="0"/>
              <a:t>Mobile outreach options; </a:t>
            </a:r>
          </a:p>
          <a:p>
            <a:pPr marL="342900" indent="-342900">
              <a:buClr>
                <a:srgbClr val="C00000"/>
              </a:buClr>
              <a:buFont typeface="Arial" panose="020B0604020202020204" pitchFamily="34" charset="0"/>
              <a:buChar char="•"/>
            </a:pPr>
            <a:r>
              <a:rPr lang="en-US" sz="1600" dirty="0"/>
              <a:t>UHS Missed Visits Project outcomes; </a:t>
            </a:r>
          </a:p>
          <a:p>
            <a:pPr marL="342900" indent="-342900">
              <a:buClr>
                <a:srgbClr val="C00000"/>
              </a:buClr>
              <a:buFont typeface="Arial" panose="020B0604020202020204" pitchFamily="34" charset="0"/>
              <a:buChar char="•"/>
            </a:pPr>
            <a:r>
              <a:rPr lang="en-US" sz="1600" dirty="0"/>
              <a:t>New Substance Abuse and Mental Health Services Administration funded programs; </a:t>
            </a:r>
          </a:p>
          <a:p>
            <a:pPr marL="342900" indent="-342900">
              <a:buClr>
                <a:srgbClr val="C00000"/>
              </a:buClr>
              <a:buFont typeface="Arial" panose="020B0604020202020204" pitchFamily="34" charset="0"/>
              <a:buChar char="•"/>
            </a:pPr>
            <a:r>
              <a:rPr lang="en-US" sz="1600" dirty="0"/>
              <a:t>Part D Project WORTH/Perinatal initiatives; </a:t>
            </a:r>
          </a:p>
          <a:p>
            <a:pPr marL="342900" indent="-342900">
              <a:buClr>
                <a:srgbClr val="C00000"/>
              </a:buClr>
              <a:buFont typeface="Arial" panose="020B0604020202020204" pitchFamily="34" charset="0"/>
              <a:buChar char="•"/>
            </a:pPr>
            <a:r>
              <a:rPr lang="en-US" sz="1600" dirty="0"/>
              <a:t>Community outreach initiatives focused on assisting people experiencing homelessness; </a:t>
            </a:r>
          </a:p>
          <a:p>
            <a:pPr marL="342900" indent="-342900">
              <a:buClr>
                <a:srgbClr val="C00000"/>
              </a:buClr>
              <a:buFont typeface="Arial" panose="020B0604020202020204" pitchFamily="34" charset="0"/>
              <a:buChar char="•"/>
            </a:pPr>
            <a:r>
              <a:rPr lang="en-US" sz="1600" dirty="0"/>
              <a:t>Sexual exploitation and trafficking in our community </a:t>
            </a:r>
          </a:p>
          <a:p>
            <a:pPr marL="342900" indent="-342900">
              <a:buClr>
                <a:srgbClr val="C00000"/>
              </a:buClr>
              <a:buFont typeface="Arial" panose="020B0604020202020204" pitchFamily="34" charset="0"/>
              <a:buChar char="•"/>
            </a:pPr>
            <a:r>
              <a:rPr lang="en-US" sz="1600" dirty="0"/>
              <a:t>How to prevent burn-out in staff;</a:t>
            </a:r>
          </a:p>
          <a:p>
            <a:pPr marL="342900" indent="-342900">
              <a:buClr>
                <a:srgbClr val="C00000"/>
              </a:buClr>
              <a:buFont typeface="Arial" panose="020B0604020202020204" pitchFamily="34" charset="0"/>
              <a:buChar char="•"/>
            </a:pPr>
            <a:r>
              <a:rPr lang="en-US" sz="1600" dirty="0"/>
              <a:t>Affordable Care Act; </a:t>
            </a:r>
          </a:p>
          <a:p>
            <a:pPr marL="342900" indent="-342900">
              <a:buClr>
                <a:srgbClr val="C00000"/>
              </a:buClr>
              <a:buFont typeface="Arial" panose="020B0604020202020204" pitchFamily="34" charset="0"/>
              <a:buChar char="•"/>
            </a:pPr>
            <a:r>
              <a:rPr lang="en-US" sz="1600" dirty="0"/>
              <a:t>Youth outreach technology and feedback </a:t>
            </a:r>
          </a:p>
        </p:txBody>
      </p:sp>
    </p:spTree>
    <p:extLst>
      <p:ext uri="{BB962C8B-B14F-4D97-AF65-F5344CB8AC3E}">
        <p14:creationId xmlns:p14="http://schemas.microsoft.com/office/powerpoint/2010/main" val="252575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7D30-8625-684F-A424-FCBBFFF5A145}"/>
              </a:ext>
            </a:extLst>
          </p:cNvPr>
          <p:cNvSpPr>
            <a:spLocks noGrp="1"/>
          </p:cNvSpPr>
          <p:nvPr>
            <p:ph type="title"/>
          </p:nvPr>
        </p:nvSpPr>
        <p:spPr/>
        <p:txBody>
          <a:bodyPr>
            <a:normAutofit/>
          </a:bodyPr>
          <a:lstStyle/>
          <a:p>
            <a:r>
              <a:rPr lang="en-US" sz="3200" dirty="0">
                <a:latin typeface="Helvetica" pitchFamily="2" charset="0"/>
              </a:rPr>
              <a:t>Bridging Gaps: Engagement</a:t>
            </a:r>
          </a:p>
        </p:txBody>
      </p:sp>
      <p:sp>
        <p:nvSpPr>
          <p:cNvPr id="3" name="Content Placeholder 2">
            <a:extLst>
              <a:ext uri="{FF2B5EF4-FFF2-40B4-BE49-F238E27FC236}">
                <a16:creationId xmlns:a16="http://schemas.microsoft.com/office/drawing/2014/main" id="{BC2A4F54-BA90-884D-A383-2605D4EE591E}"/>
              </a:ext>
            </a:extLst>
          </p:cNvPr>
          <p:cNvSpPr>
            <a:spLocks noGrp="1"/>
          </p:cNvSpPr>
          <p:nvPr>
            <p:ph sz="half" idx="10"/>
          </p:nvPr>
        </p:nvSpPr>
        <p:spPr>
          <a:xfrm>
            <a:off x="239210" y="1063590"/>
            <a:ext cx="11713579" cy="4448443"/>
          </a:xfrm>
        </p:spPr>
        <p:txBody>
          <a:bodyPr>
            <a:normAutofit lnSpcReduction="10000"/>
          </a:bodyPr>
          <a:lstStyle/>
          <a:p>
            <a:pPr marL="457200" lvl="1" indent="0">
              <a:spcBef>
                <a:spcPts val="1000"/>
              </a:spcBef>
              <a:buNone/>
            </a:pPr>
            <a:r>
              <a:rPr lang="en-US" b="1" dirty="0"/>
              <a:t>San Antonio AIDS Foundation and the San Antonio Police Department’s Homeless Outreach Positive Encounters (H.O.P.E.) Team</a:t>
            </a:r>
          </a:p>
          <a:p>
            <a:pPr lvl="1">
              <a:spcBef>
                <a:spcPts val="1000"/>
              </a:spcBef>
            </a:pPr>
            <a:r>
              <a:rPr lang="en-US" dirty="0"/>
              <a:t>SAPD provides fingerprint identification as a resource to the community to help individuals access identification cards.</a:t>
            </a:r>
          </a:p>
          <a:p>
            <a:pPr lvl="2">
              <a:spcBef>
                <a:spcPts val="1000"/>
              </a:spcBef>
            </a:pPr>
            <a:r>
              <a:rPr lang="en-US" dirty="0"/>
              <a:t>San Antonio AIDS Foundation was able to use their services for hospice clients. Client experienced physically limitation that prevented them from accessing resources to provide information about their citizenship. Without this information, the agency could not apply for state services that require U.S. citizenship documentation. The provision of the fingerprint identification ultimately assisted the client to apply for state benefits and allowed SAAF to transfer the client to another facility that would continue their care. </a:t>
            </a:r>
          </a:p>
          <a:p>
            <a:r>
              <a:rPr lang="en-US" sz="3600" dirty="0"/>
              <a:t> </a:t>
            </a:r>
          </a:p>
          <a:p>
            <a:r>
              <a:rPr lang="en-US" sz="3600" dirty="0"/>
              <a:t> </a:t>
            </a:r>
          </a:p>
          <a:p>
            <a:endParaRPr lang="en-US" dirty="0"/>
          </a:p>
        </p:txBody>
      </p:sp>
    </p:spTree>
    <p:extLst>
      <p:ext uri="{BB962C8B-B14F-4D97-AF65-F5344CB8AC3E}">
        <p14:creationId xmlns:p14="http://schemas.microsoft.com/office/powerpoint/2010/main" val="3878991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8ECA-08B1-944C-9CDC-09AFA57BA343}"/>
              </a:ext>
            </a:extLst>
          </p:cNvPr>
          <p:cNvSpPr>
            <a:spLocks noGrp="1"/>
          </p:cNvSpPr>
          <p:nvPr>
            <p:ph type="title"/>
          </p:nvPr>
        </p:nvSpPr>
        <p:spPr/>
        <p:txBody>
          <a:bodyPr>
            <a:normAutofit/>
          </a:bodyPr>
          <a:lstStyle/>
          <a:p>
            <a:r>
              <a:rPr lang="en-US" sz="3200" dirty="0">
                <a:latin typeface="Helvetica" pitchFamily="2" charset="0"/>
              </a:rPr>
              <a:t>The Center for Health Care Services: Cultivation</a:t>
            </a:r>
          </a:p>
        </p:txBody>
      </p:sp>
      <p:sp>
        <p:nvSpPr>
          <p:cNvPr id="3" name="Content Placeholder 2">
            <a:extLst>
              <a:ext uri="{FF2B5EF4-FFF2-40B4-BE49-F238E27FC236}">
                <a16:creationId xmlns:a16="http://schemas.microsoft.com/office/drawing/2014/main" id="{FD2F2A33-DB70-F64D-B3E8-1AE7123737A4}"/>
              </a:ext>
            </a:extLst>
          </p:cNvPr>
          <p:cNvSpPr>
            <a:spLocks noGrp="1"/>
          </p:cNvSpPr>
          <p:nvPr>
            <p:ph sz="half" idx="10"/>
          </p:nvPr>
        </p:nvSpPr>
        <p:spPr/>
        <p:txBody>
          <a:bodyPr>
            <a:normAutofit/>
          </a:bodyPr>
          <a:lstStyle/>
          <a:p>
            <a:r>
              <a:rPr lang="en-US" sz="2000" dirty="0"/>
              <a:t>The Center for Health Care Services (CHCS) utilizes social work interns to assist in their care delivery services and conduct research to identify areas in which needs of the community can be met. </a:t>
            </a:r>
          </a:p>
          <a:p>
            <a:r>
              <a:rPr lang="en-US" sz="2000" dirty="0"/>
              <a:t>Interns delivered their final results of a </a:t>
            </a:r>
            <a:r>
              <a:rPr lang="en-US" sz="2000" b="1" dirty="0"/>
              <a:t>Housing Resources Project: </a:t>
            </a:r>
          </a:p>
          <a:p>
            <a:pPr marL="342900" indent="-342900">
              <a:buClr>
                <a:srgbClr val="C00000"/>
              </a:buClr>
              <a:buFont typeface="Arial" panose="020B0604020202020204" pitchFamily="34" charset="0"/>
              <a:buChar char="•"/>
            </a:pPr>
            <a:r>
              <a:rPr lang="en-US" sz="2000" dirty="0"/>
              <a:t>Identified current housing issues and the demographics of people experiencing homelessness, types of programs available, and the need for coordinated entry in order to get people housed immediately.</a:t>
            </a:r>
          </a:p>
          <a:p>
            <a:pPr marL="342900" indent="-342900">
              <a:buClr>
                <a:srgbClr val="C00000"/>
              </a:buClr>
              <a:buFont typeface="Arial" panose="020B0604020202020204" pitchFamily="34" charset="0"/>
              <a:buChar char="•"/>
            </a:pPr>
            <a:r>
              <a:rPr lang="en-US" sz="2000" dirty="0"/>
              <a:t>This research and the Housing Resource Guide developed by the Planning Council Needs Assessment Committee, then used in the </a:t>
            </a:r>
            <a:r>
              <a:rPr lang="en-US" sz="2000" b="1" i="1" dirty="0"/>
              <a:t>Charrette on Strategic Plan to Prevent &amp; End Homelessness. </a:t>
            </a:r>
            <a:r>
              <a:rPr lang="en-US" sz="2000" dirty="0"/>
              <a:t>The attendees at the January HIV/Syphilis Testing Taskforce as well as the CHCS Interns were able to continue to develop their strategies and connections at the Charrette to address homelessness. </a:t>
            </a:r>
          </a:p>
          <a:p>
            <a:pPr marL="342900" indent="-342900">
              <a:buClr>
                <a:srgbClr val="C00000"/>
              </a:buClr>
              <a:buFont typeface="Arial" panose="020B0604020202020204" pitchFamily="34" charset="0"/>
              <a:buChar char="•"/>
            </a:pPr>
            <a:r>
              <a:rPr lang="en-US" sz="2000" b="1" dirty="0"/>
              <a:t>The Housing Resource Guide </a:t>
            </a:r>
            <a:r>
              <a:rPr lang="en-US" sz="2000" dirty="0"/>
              <a:t>is a major staple to the materials that the AA makes available to all agencies and community partners. </a:t>
            </a:r>
          </a:p>
          <a:p>
            <a:endParaRPr lang="en-US" dirty="0"/>
          </a:p>
        </p:txBody>
      </p:sp>
    </p:spTree>
    <p:extLst>
      <p:ext uri="{BB962C8B-B14F-4D97-AF65-F5344CB8AC3E}">
        <p14:creationId xmlns:p14="http://schemas.microsoft.com/office/powerpoint/2010/main" val="1119015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12" y="2285139"/>
            <a:ext cx="10515600" cy="829193"/>
          </a:xfrm>
        </p:spPr>
        <p:txBody>
          <a:bodyPr>
            <a:noAutofit/>
          </a:bodyPr>
          <a:lstStyle/>
          <a:p>
            <a:pPr algn="ctr"/>
            <a:r>
              <a:rPr lang="en-US" sz="3200" dirty="0">
                <a:solidFill>
                  <a:srgbClr val="C00000"/>
                </a:solidFill>
                <a:latin typeface="Helvetica" pitchFamily="2" charset="0"/>
              </a:rPr>
              <a:t>Community Engagement Resulting in Responsive Programs and Systems Change:</a:t>
            </a:r>
            <a:br>
              <a:rPr lang="en-US" sz="3200" dirty="0">
                <a:solidFill>
                  <a:srgbClr val="C00000"/>
                </a:solidFill>
                <a:latin typeface="Helvetica" pitchFamily="2" charset="0"/>
              </a:rPr>
            </a:br>
            <a:r>
              <a:rPr lang="en-US" sz="3200" dirty="0">
                <a:solidFill>
                  <a:srgbClr val="C00000"/>
                </a:solidFill>
                <a:latin typeface="Helvetica" pitchFamily="2" charset="0"/>
              </a:rPr>
              <a:t>Addressing Stable Housing Needs</a:t>
            </a:r>
          </a:p>
        </p:txBody>
      </p:sp>
    </p:spTree>
    <p:extLst>
      <p:ext uri="{BB962C8B-B14F-4D97-AF65-F5344CB8AC3E}">
        <p14:creationId xmlns:p14="http://schemas.microsoft.com/office/powerpoint/2010/main" val="50394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6B15-C1F9-9648-A402-47C77390AA96}"/>
              </a:ext>
            </a:extLst>
          </p:cNvPr>
          <p:cNvSpPr>
            <a:spLocks noGrp="1"/>
          </p:cNvSpPr>
          <p:nvPr>
            <p:ph type="title"/>
          </p:nvPr>
        </p:nvSpPr>
        <p:spPr>
          <a:xfrm>
            <a:off x="2465235" y="2035207"/>
            <a:ext cx="9060024" cy="829193"/>
          </a:xfrm>
        </p:spPr>
        <p:txBody>
          <a:bodyPr/>
          <a:lstStyle/>
          <a:p>
            <a:r>
              <a:rPr lang="en-US" sz="5400" dirty="0">
                <a:latin typeface="Helvetica" pitchFamily="2" charset="0"/>
                <a:ea typeface="Tahoma" panose="020B0604030504040204" pitchFamily="34" charset="0"/>
                <a:cs typeface="Tahoma" panose="020B0604030504040204" pitchFamily="34" charset="0"/>
              </a:rPr>
              <a:t>Ryan White Program </a:t>
            </a:r>
            <a:br>
              <a:rPr lang="en-US" sz="5400" dirty="0">
                <a:latin typeface="Helvetica" pitchFamily="2" charset="0"/>
                <a:ea typeface="Tahoma" panose="020B0604030504040204" pitchFamily="34" charset="0"/>
                <a:cs typeface="Tahoma" panose="020B0604030504040204" pitchFamily="34" charset="0"/>
              </a:rPr>
            </a:br>
            <a:r>
              <a:rPr lang="en-US" sz="5400" dirty="0">
                <a:latin typeface="Helvetica" pitchFamily="2" charset="0"/>
                <a:ea typeface="Tahoma" panose="020B0604030504040204" pitchFamily="34" charset="0"/>
                <a:cs typeface="Tahoma" panose="020B0604030504040204" pitchFamily="34" charset="0"/>
              </a:rPr>
              <a:t>San Antonio TGA</a:t>
            </a:r>
            <a:br>
              <a:rPr lang="en-US" sz="5400" dirty="0">
                <a:latin typeface="Helvetica" pitchFamily="2" charset="0"/>
                <a:ea typeface="Tahoma" panose="020B0604030504040204" pitchFamily="34" charset="0"/>
                <a:cs typeface="Tahoma" panose="020B0604030504040204" pitchFamily="34" charset="0"/>
              </a:rPr>
            </a:br>
            <a:r>
              <a:rPr lang="en-US" sz="4000" b="0" i="1" dirty="0">
                <a:latin typeface="Helvetica" pitchFamily="2" charset="0"/>
                <a:ea typeface="Tahoma" panose="020B0604030504040204" pitchFamily="34" charset="0"/>
                <a:cs typeface="Tahoma" panose="020B0604030504040204" pitchFamily="34" charset="0"/>
              </a:rPr>
              <a:t>Applying Your Strategies</a:t>
            </a:r>
            <a:endParaRPr lang="en-US" sz="5400" b="0" i="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clrChange>
              <a:clrFrom>
                <a:srgbClr val="002C77"/>
              </a:clrFrom>
              <a:clrTo>
                <a:srgbClr val="002C77">
                  <a:alpha val="0"/>
                </a:srgbClr>
              </a:clrTo>
            </a:clrChange>
            <a:extLst>
              <a:ext uri="{28A0092B-C50C-407E-A947-70E740481C1C}">
                <a14:useLocalDpi xmlns:a14="http://schemas.microsoft.com/office/drawing/2010/main" val="0"/>
              </a:ext>
            </a:extLst>
          </a:blip>
          <a:stretch>
            <a:fillRect/>
          </a:stretch>
        </p:blipFill>
        <p:spPr>
          <a:xfrm>
            <a:off x="8797532" y="3586704"/>
            <a:ext cx="4073690" cy="1814881"/>
          </a:xfrm>
          <a:prstGeom prst="rect">
            <a:avLst/>
          </a:prstGeom>
        </p:spPr>
      </p:pic>
      <p:sp>
        <p:nvSpPr>
          <p:cNvPr id="10" name="Content Placeholder 9"/>
          <p:cNvSpPr>
            <a:spLocks noGrp="1"/>
          </p:cNvSpPr>
          <p:nvPr>
            <p:ph idx="10"/>
          </p:nvPr>
        </p:nvSpPr>
        <p:spPr>
          <a:xfrm>
            <a:off x="2322286" y="4192618"/>
            <a:ext cx="9060024" cy="880153"/>
          </a:xfrm>
        </p:spPr>
        <p:txBody>
          <a:bodyPr>
            <a:normAutofit/>
          </a:bodyPr>
          <a:lstStyle/>
          <a:p>
            <a:r>
              <a:rPr lang="en-US" dirty="0"/>
              <a:t>Holly Benavides, Asst. Director, Ryan White Program</a:t>
            </a:r>
          </a:p>
          <a:p>
            <a:r>
              <a:rPr lang="en-US" dirty="0"/>
              <a:t>Mary Kay Newman, Asst. Director, Ryan White Grants and Compliance</a:t>
            </a:r>
          </a:p>
        </p:txBody>
      </p:sp>
      <p:sp>
        <p:nvSpPr>
          <p:cNvPr id="11" name="Content Placeholder 10"/>
          <p:cNvSpPr>
            <a:spLocks noGrp="1"/>
          </p:cNvSpPr>
          <p:nvPr>
            <p:ph idx="1"/>
          </p:nvPr>
        </p:nvSpPr>
        <p:spPr/>
        <p:txBody>
          <a:bodyPr/>
          <a:lstStyle/>
          <a:p>
            <a:endParaRPr lang="en-US" dirty="0"/>
          </a:p>
        </p:txBody>
      </p:sp>
    </p:spTree>
    <p:extLst>
      <p:ext uri="{BB962C8B-B14F-4D97-AF65-F5344CB8AC3E}">
        <p14:creationId xmlns:p14="http://schemas.microsoft.com/office/powerpoint/2010/main" val="141019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8ECA-08B1-944C-9CDC-09AFA57BA343}"/>
              </a:ext>
            </a:extLst>
          </p:cNvPr>
          <p:cNvSpPr>
            <a:spLocks noGrp="1"/>
          </p:cNvSpPr>
          <p:nvPr>
            <p:ph type="title"/>
          </p:nvPr>
        </p:nvSpPr>
        <p:spPr/>
        <p:txBody>
          <a:bodyPr>
            <a:normAutofit/>
          </a:bodyPr>
          <a:lstStyle/>
          <a:p>
            <a:r>
              <a:rPr lang="en-US" sz="3200" dirty="0">
                <a:latin typeface="Helvetica" pitchFamily="2" charset="0"/>
              </a:rPr>
              <a:t>2016-2020 Five Year Consolidated Plan (HUD) </a:t>
            </a:r>
          </a:p>
        </p:txBody>
      </p:sp>
      <p:sp>
        <p:nvSpPr>
          <p:cNvPr id="3" name="Content Placeholder 2">
            <a:extLst>
              <a:ext uri="{FF2B5EF4-FFF2-40B4-BE49-F238E27FC236}">
                <a16:creationId xmlns:a16="http://schemas.microsoft.com/office/drawing/2014/main" id="{FD2F2A33-DB70-F64D-B3E8-1AE7123737A4}"/>
              </a:ext>
            </a:extLst>
          </p:cNvPr>
          <p:cNvSpPr>
            <a:spLocks noGrp="1"/>
          </p:cNvSpPr>
          <p:nvPr>
            <p:ph sz="half" idx="10"/>
          </p:nvPr>
        </p:nvSpPr>
        <p:spPr/>
        <p:txBody>
          <a:bodyPr>
            <a:normAutofit/>
          </a:bodyPr>
          <a:lstStyle/>
          <a:p>
            <a:pPr algn="ctr"/>
            <a:r>
              <a:rPr lang="en-US" sz="3200" i="1" dirty="0"/>
              <a:t>A Unique Opportunity </a:t>
            </a:r>
          </a:p>
          <a:p>
            <a:pPr marL="285750" indent="-285750">
              <a:buFont typeface="Arial" panose="020B0604020202020204" pitchFamily="34" charset="0"/>
              <a:buChar char="•"/>
            </a:pPr>
            <a:r>
              <a:rPr lang="en-US" dirty="0"/>
              <a:t>In April 2016, the Department of Community Resources Community Development and Housing Division began gathering surveys and data to produce their </a:t>
            </a:r>
            <a:r>
              <a:rPr lang="en-US" b="1" i="1" dirty="0">
                <a:solidFill>
                  <a:srgbClr val="09588E"/>
                </a:solidFill>
              </a:rPr>
              <a:t>2016-2020 Five Year Consolidated Plan</a:t>
            </a:r>
          </a:p>
          <a:p>
            <a:pPr marL="285750" indent="-285750">
              <a:buFont typeface="Arial" panose="020B0604020202020204" pitchFamily="34" charset="0"/>
              <a:buChar char="•"/>
            </a:pPr>
            <a:r>
              <a:rPr lang="en-US" dirty="0"/>
              <a:t>The Plan must include the area’s  subpopulations, introducing a unique prospect to highlight PLWH as one of their subpopulations. </a:t>
            </a:r>
          </a:p>
          <a:p>
            <a:pPr marL="285750" indent="-285750">
              <a:buFont typeface="Arial" panose="020B0604020202020204" pitchFamily="34" charset="0"/>
              <a:buChar char="•"/>
            </a:pPr>
            <a:endParaRPr lang="en-US" b="1" i="1" dirty="0">
              <a:solidFill>
                <a:srgbClr val="09588E"/>
              </a:solidFill>
            </a:endParaRPr>
          </a:p>
          <a:p>
            <a:endParaRPr lang="en-US" dirty="0"/>
          </a:p>
          <a:p>
            <a:endParaRPr lang="en-US" dirty="0"/>
          </a:p>
        </p:txBody>
      </p:sp>
    </p:spTree>
    <p:extLst>
      <p:ext uri="{BB962C8B-B14F-4D97-AF65-F5344CB8AC3E}">
        <p14:creationId xmlns:p14="http://schemas.microsoft.com/office/powerpoint/2010/main" val="241270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8ECA-08B1-944C-9CDC-09AFA57BA343}"/>
              </a:ext>
            </a:extLst>
          </p:cNvPr>
          <p:cNvSpPr>
            <a:spLocks noGrp="1"/>
          </p:cNvSpPr>
          <p:nvPr>
            <p:ph type="title"/>
          </p:nvPr>
        </p:nvSpPr>
        <p:spPr/>
        <p:txBody>
          <a:bodyPr>
            <a:normAutofit/>
          </a:bodyPr>
          <a:lstStyle/>
          <a:p>
            <a:r>
              <a:rPr lang="en-US" sz="3200" dirty="0"/>
              <a:t>2016 PLWH Housing Needs Assessment</a:t>
            </a:r>
          </a:p>
        </p:txBody>
      </p:sp>
      <p:sp>
        <p:nvSpPr>
          <p:cNvPr id="3" name="Content Placeholder 2">
            <a:extLst>
              <a:ext uri="{FF2B5EF4-FFF2-40B4-BE49-F238E27FC236}">
                <a16:creationId xmlns:a16="http://schemas.microsoft.com/office/drawing/2014/main" id="{FD2F2A33-DB70-F64D-B3E8-1AE7123737A4}"/>
              </a:ext>
            </a:extLst>
          </p:cNvPr>
          <p:cNvSpPr>
            <a:spLocks noGrp="1"/>
          </p:cNvSpPr>
          <p:nvPr>
            <p:ph sz="half" idx="10"/>
          </p:nvPr>
        </p:nvSpPr>
        <p:spPr>
          <a:xfrm>
            <a:off x="838200" y="1107832"/>
            <a:ext cx="10515600" cy="4537594"/>
          </a:xfrm>
        </p:spPr>
        <p:txBody>
          <a:bodyPr>
            <a:normAutofit/>
          </a:bodyPr>
          <a:lstStyle/>
          <a:p>
            <a:pPr marL="342900" indent="-342900">
              <a:buClr>
                <a:srgbClr val="C00000"/>
              </a:buClr>
              <a:buFont typeface="Arial" panose="020B0604020202020204" pitchFamily="34" charset="0"/>
              <a:buChar char="•"/>
            </a:pPr>
            <a:r>
              <a:rPr lang="en-US" sz="1600" dirty="0"/>
              <a:t>The target population was PLWH age 13 and above regardless of their current housing needs </a:t>
            </a:r>
          </a:p>
          <a:p>
            <a:pPr marL="342900" indent="-342900">
              <a:buClr>
                <a:srgbClr val="C00000"/>
              </a:buClr>
              <a:buFont typeface="Arial" panose="020B0604020202020204" pitchFamily="34" charset="0"/>
              <a:buChar char="•"/>
            </a:pPr>
            <a:r>
              <a:rPr lang="en-US" sz="1600" dirty="0"/>
              <a:t>The survey was available in both English and Spanish, print or online format, and disseminated between April 5, 2016 and April 29, 2016</a:t>
            </a:r>
          </a:p>
          <a:p>
            <a:pPr marL="342900" indent="-342900">
              <a:buClr>
                <a:srgbClr val="C00000"/>
              </a:buClr>
              <a:buFont typeface="Arial" panose="020B0604020202020204" pitchFamily="34" charset="0"/>
              <a:buChar char="•"/>
            </a:pPr>
            <a:r>
              <a:rPr lang="en-US" sz="1600" dirty="0"/>
              <a:t>A total of 322 responses were received, tabulated and analyzed</a:t>
            </a:r>
          </a:p>
          <a:p>
            <a:pPr marL="342900" indent="-342900">
              <a:buClr>
                <a:srgbClr val="C00000"/>
              </a:buClr>
              <a:buFont typeface="Arial" panose="020B0604020202020204" pitchFamily="34" charset="0"/>
              <a:buChar char="•"/>
            </a:pPr>
            <a:r>
              <a:rPr lang="en-US" sz="1600" dirty="0"/>
              <a:t>The survey consisted of 49 total questions regarding demographics, housing situations, housing needs, and housing stability</a:t>
            </a:r>
          </a:p>
          <a:p>
            <a:pPr marL="342900" indent="-342900">
              <a:buClr>
                <a:srgbClr val="C00000"/>
              </a:buClr>
              <a:buFont typeface="Arial" panose="020B0604020202020204" pitchFamily="34" charset="0"/>
              <a:buChar char="•"/>
            </a:pPr>
            <a:r>
              <a:rPr lang="en-US" sz="1600" dirty="0"/>
              <a:t>Housing Needs Assessment Quick Facts </a:t>
            </a:r>
          </a:p>
          <a:p>
            <a:pPr marL="1028700" lvl="1" indent="-342900">
              <a:buClr>
                <a:srgbClr val="C00000"/>
              </a:buClr>
              <a:buFont typeface="Courier New" panose="02070309020205020404" pitchFamily="49" charset="0"/>
              <a:buChar char="o"/>
            </a:pPr>
            <a:r>
              <a:rPr lang="en-US" sz="1600" dirty="0"/>
              <a:t>90.1% were living in homelessness within the past three years</a:t>
            </a:r>
          </a:p>
          <a:p>
            <a:pPr marL="1028700" lvl="1" indent="-342900">
              <a:buClr>
                <a:srgbClr val="C00000"/>
              </a:buClr>
              <a:buFont typeface="Courier New" panose="02070309020205020404" pitchFamily="49" charset="0"/>
              <a:buChar char="o"/>
            </a:pPr>
            <a:r>
              <a:rPr lang="en-US" sz="1600" dirty="0"/>
              <a:t>Nearly two-thirds (62.7%) are not employed at all</a:t>
            </a:r>
          </a:p>
          <a:p>
            <a:pPr marL="1028700" lvl="1" indent="-342900">
              <a:buClr>
                <a:srgbClr val="C00000"/>
              </a:buClr>
              <a:buFont typeface="Courier New" panose="02070309020205020404" pitchFamily="49" charset="0"/>
              <a:buChar char="o"/>
            </a:pPr>
            <a:r>
              <a:rPr lang="en-US" sz="1600" dirty="0"/>
              <a:t>Nearly half (48.4%) claimed to have a long-term and serious medical condition, in addition to HIV/AIDS, that disable them</a:t>
            </a:r>
          </a:p>
          <a:p>
            <a:pPr marL="342900" indent="-342900">
              <a:buClr>
                <a:srgbClr val="C00000"/>
              </a:buClr>
              <a:buFont typeface="Arial" panose="020B0604020202020204" pitchFamily="34" charset="0"/>
              <a:buChar char="•"/>
            </a:pPr>
            <a:r>
              <a:rPr lang="en-US" sz="1600" dirty="0"/>
              <a:t>This research and the Housing Resource Guide developed by the Planning Council Needs Assessment Committee, then used in the </a:t>
            </a:r>
            <a:r>
              <a:rPr lang="en-US" sz="1600" b="1" i="1" dirty="0">
                <a:solidFill>
                  <a:srgbClr val="09588E"/>
                </a:solidFill>
              </a:rPr>
              <a:t>Charrette on Strategic Plan to Prevent &amp; End Homelessness</a:t>
            </a:r>
            <a:r>
              <a:rPr lang="en-US" sz="1600" b="1" i="1" dirty="0"/>
              <a:t>. </a:t>
            </a:r>
            <a:endParaRPr lang="en-US" dirty="0"/>
          </a:p>
        </p:txBody>
      </p:sp>
    </p:spTree>
    <p:extLst>
      <p:ext uri="{BB962C8B-B14F-4D97-AF65-F5344CB8AC3E}">
        <p14:creationId xmlns:p14="http://schemas.microsoft.com/office/powerpoint/2010/main" val="1589311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8ECA-08B1-944C-9CDC-09AFA57BA343}"/>
              </a:ext>
            </a:extLst>
          </p:cNvPr>
          <p:cNvSpPr>
            <a:spLocks noGrp="1"/>
          </p:cNvSpPr>
          <p:nvPr>
            <p:ph type="title"/>
          </p:nvPr>
        </p:nvSpPr>
        <p:spPr>
          <a:xfrm>
            <a:off x="650631" y="234397"/>
            <a:ext cx="11131060" cy="829193"/>
          </a:xfrm>
        </p:spPr>
        <p:txBody>
          <a:bodyPr>
            <a:noAutofit/>
          </a:bodyPr>
          <a:lstStyle/>
          <a:p>
            <a:pPr marL="342900" indent="-342900" algn="ctr"/>
            <a:r>
              <a:rPr lang="en-US" sz="3200" dirty="0">
                <a:solidFill>
                  <a:srgbClr val="09588E"/>
                </a:solidFill>
                <a:latin typeface="Helvetica" pitchFamily="2" charset="0"/>
              </a:rPr>
              <a:t>Bexar County’s Strategic Plan to </a:t>
            </a:r>
            <a:br>
              <a:rPr lang="en-US" sz="3200" dirty="0">
                <a:solidFill>
                  <a:srgbClr val="09588E"/>
                </a:solidFill>
                <a:latin typeface="Helvetica" pitchFamily="2" charset="0"/>
              </a:rPr>
            </a:br>
            <a:r>
              <a:rPr lang="en-US" sz="3200" dirty="0">
                <a:solidFill>
                  <a:srgbClr val="09588E"/>
                </a:solidFill>
                <a:latin typeface="Helvetica" pitchFamily="2" charset="0"/>
              </a:rPr>
              <a:t>Prevent and End Homelessness</a:t>
            </a:r>
            <a:endParaRPr lang="en-US" sz="3200" dirty="0">
              <a:latin typeface="Helvetica" pitchFamily="2" charset="0"/>
            </a:endParaRPr>
          </a:p>
        </p:txBody>
      </p:sp>
      <p:sp>
        <p:nvSpPr>
          <p:cNvPr id="3" name="Content Placeholder 2">
            <a:extLst>
              <a:ext uri="{FF2B5EF4-FFF2-40B4-BE49-F238E27FC236}">
                <a16:creationId xmlns:a16="http://schemas.microsoft.com/office/drawing/2014/main" id="{FD2F2A33-DB70-F64D-B3E8-1AE7123737A4}"/>
              </a:ext>
            </a:extLst>
          </p:cNvPr>
          <p:cNvSpPr>
            <a:spLocks noGrp="1"/>
          </p:cNvSpPr>
          <p:nvPr>
            <p:ph sz="half" idx="10"/>
          </p:nvPr>
        </p:nvSpPr>
        <p:spPr>
          <a:xfrm>
            <a:off x="838199" y="1079895"/>
            <a:ext cx="10515600" cy="1244824"/>
          </a:xfrm>
        </p:spPr>
        <p:txBody>
          <a:bodyPr>
            <a:normAutofit/>
          </a:bodyPr>
          <a:lstStyle/>
          <a:p>
            <a:pPr>
              <a:buClr>
                <a:srgbClr val="C00000"/>
              </a:buClr>
            </a:pPr>
            <a:r>
              <a:rPr lang="en-US" sz="1600" dirty="0"/>
              <a:t>Planning Council Members, the Ryan White Program Administrative Agency Staff, and Community Stakeholders took part in the </a:t>
            </a:r>
            <a:r>
              <a:rPr lang="en-US" sz="1600" b="1" i="1" dirty="0">
                <a:solidFill>
                  <a:srgbClr val="09588E"/>
                </a:solidFill>
              </a:rPr>
              <a:t>Bexar County’s Strategic Plan to Prevent and End Homelessness (Charrette) </a:t>
            </a:r>
            <a:r>
              <a:rPr lang="en-US" sz="1600" dirty="0"/>
              <a:t>on January 10-11 &amp; 13, 2017 </a:t>
            </a:r>
            <a:endParaRPr lang="en-US" sz="1600" b="1" i="1" dirty="0">
              <a:solidFill>
                <a:srgbClr val="09588E"/>
              </a:solidFill>
            </a:endParaRPr>
          </a:p>
          <a:p>
            <a:pPr marL="342900" indent="-342900">
              <a:buClr>
                <a:srgbClr val="C00000"/>
              </a:buClr>
              <a:buFont typeface="Arial" panose="020B0604020202020204" pitchFamily="34" charset="0"/>
              <a:buChar char="•"/>
            </a:pPr>
            <a:r>
              <a:rPr lang="en-US" sz="1600" dirty="0"/>
              <a:t>The Charrette showcased a fishbowl of local and national experts in the area of Housing on six pre-selected topics, of which one was Housing and Service Needs of People Living with HIV. </a:t>
            </a:r>
          </a:p>
        </p:txBody>
      </p:sp>
      <p:pic>
        <p:nvPicPr>
          <p:cNvPr id="1026" name="Picture 4"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644" y="2211978"/>
            <a:ext cx="9278711" cy="361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99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5EB6-359B-9246-8D57-ED9EB39A1AED}"/>
              </a:ext>
            </a:extLst>
          </p:cNvPr>
          <p:cNvSpPr>
            <a:spLocks noGrp="1"/>
          </p:cNvSpPr>
          <p:nvPr>
            <p:ph type="title"/>
          </p:nvPr>
        </p:nvSpPr>
        <p:spPr/>
        <p:txBody>
          <a:bodyPr>
            <a:normAutofit fontScale="90000"/>
          </a:bodyPr>
          <a:lstStyle/>
          <a:p>
            <a:r>
              <a:rPr lang="en-US" sz="3200" dirty="0">
                <a:latin typeface="Helvetica" pitchFamily="2" charset="0"/>
              </a:rPr>
              <a:t>HRSA/HAB Special Projects of National Significance (SPNS) Program</a:t>
            </a:r>
          </a:p>
        </p:txBody>
      </p:sp>
      <p:sp>
        <p:nvSpPr>
          <p:cNvPr id="3" name="Content Placeholder 2">
            <a:extLst>
              <a:ext uri="{FF2B5EF4-FFF2-40B4-BE49-F238E27FC236}">
                <a16:creationId xmlns:a16="http://schemas.microsoft.com/office/drawing/2014/main" id="{59F6E47A-0B9A-CC4B-91DD-31D25B2B4FB1}"/>
              </a:ext>
            </a:extLst>
          </p:cNvPr>
          <p:cNvSpPr>
            <a:spLocks noGrp="1"/>
          </p:cNvSpPr>
          <p:nvPr>
            <p:ph sz="half" idx="10"/>
          </p:nvPr>
        </p:nvSpPr>
        <p:spPr/>
        <p:txBody>
          <a:bodyPr>
            <a:normAutofit/>
          </a:bodyPr>
          <a:lstStyle/>
          <a:p>
            <a:pPr marL="342900" indent="-342900">
              <a:buFont typeface="Arial" panose="020B0604020202020204" pitchFamily="34" charset="0"/>
              <a:buChar char="•"/>
            </a:pPr>
            <a:r>
              <a:rPr lang="en-US" b="1" i="1" dirty="0">
                <a:solidFill>
                  <a:srgbClr val="09588E"/>
                </a:solidFill>
              </a:rPr>
              <a:t>Bexar County’s Strategic Plan to Prevent and End Homelessness (Charrette) </a:t>
            </a:r>
            <a:r>
              <a:rPr lang="en-US" dirty="0"/>
              <a:t>recommendation: development strategies to braid funding with other systems to increase the local housing inventory for PLWH.</a:t>
            </a:r>
          </a:p>
          <a:p>
            <a:pPr marL="342900" indent="-342900">
              <a:buFont typeface="Arial" panose="020B0604020202020204" pitchFamily="34" charset="0"/>
              <a:buChar char="•"/>
            </a:pPr>
            <a:r>
              <a:rPr lang="en-US" dirty="0"/>
              <a:t>Applied for </a:t>
            </a:r>
            <a:r>
              <a:rPr lang="en-US" b="1" i="1" dirty="0">
                <a:solidFill>
                  <a:srgbClr val="09588E"/>
                </a:solidFill>
              </a:rPr>
              <a:t>HRSA/HAB, Special Projects of National Significance (SPNS) Program and the Secretary’s Minority AIDS Initiative Fund for Improving HIV Health Outcomes through the Coordination of Supportive Employment and Housing Services </a:t>
            </a:r>
            <a:r>
              <a:rPr lang="en-US" dirty="0"/>
              <a:t>using the results from the Housing Needs Assessment in July 2017. </a:t>
            </a:r>
          </a:p>
        </p:txBody>
      </p:sp>
    </p:spTree>
    <p:extLst>
      <p:ext uri="{BB962C8B-B14F-4D97-AF65-F5344CB8AC3E}">
        <p14:creationId xmlns:p14="http://schemas.microsoft.com/office/powerpoint/2010/main" val="3821555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C0B3-D7B7-F748-A204-1B1B60C64B43}"/>
              </a:ext>
            </a:extLst>
          </p:cNvPr>
          <p:cNvSpPr>
            <a:spLocks noGrp="1"/>
          </p:cNvSpPr>
          <p:nvPr>
            <p:ph type="title"/>
          </p:nvPr>
        </p:nvSpPr>
        <p:spPr>
          <a:xfrm>
            <a:off x="812562" y="372533"/>
            <a:ext cx="10515600" cy="829193"/>
          </a:xfrm>
        </p:spPr>
        <p:txBody>
          <a:bodyPr>
            <a:normAutofit fontScale="90000"/>
          </a:bodyPr>
          <a:lstStyle/>
          <a:p>
            <a:r>
              <a:rPr lang="en-US" sz="3200" dirty="0">
                <a:latin typeface="Helvetica" pitchFamily="2" charset="0"/>
              </a:rPr>
              <a:t>Housing Summit - Housing is Healthcare Initiative Continued </a:t>
            </a:r>
          </a:p>
        </p:txBody>
      </p:sp>
      <p:sp>
        <p:nvSpPr>
          <p:cNvPr id="3" name="Content Placeholder 2">
            <a:extLst>
              <a:ext uri="{FF2B5EF4-FFF2-40B4-BE49-F238E27FC236}">
                <a16:creationId xmlns:a16="http://schemas.microsoft.com/office/drawing/2014/main" id="{0F734D8C-5684-0D41-8891-2CACCDE3618C}"/>
              </a:ext>
            </a:extLst>
          </p:cNvPr>
          <p:cNvSpPr>
            <a:spLocks noGrp="1"/>
          </p:cNvSpPr>
          <p:nvPr>
            <p:ph sz="half" idx="10"/>
          </p:nvPr>
        </p:nvSpPr>
        <p:spPr>
          <a:xfrm>
            <a:off x="812562" y="1064269"/>
            <a:ext cx="10515600" cy="5004491"/>
          </a:xfrm>
        </p:spPr>
        <p:txBody>
          <a:bodyPr>
            <a:normAutofit/>
          </a:bodyPr>
          <a:lstStyle/>
          <a:p>
            <a:pPr>
              <a:buClr>
                <a:srgbClr val="C00000"/>
              </a:buClr>
            </a:pPr>
            <a:endParaRPr lang="en-US" dirty="0"/>
          </a:p>
          <a:p>
            <a:pPr marL="342900" indent="-342900">
              <a:buClr>
                <a:srgbClr val="C00000"/>
              </a:buClr>
              <a:buFont typeface="Arial" panose="020B0604020202020204" pitchFamily="34" charset="0"/>
              <a:buChar char="•"/>
            </a:pPr>
            <a:r>
              <a:rPr lang="en-US" dirty="0"/>
              <a:t>Recommendation from  the </a:t>
            </a:r>
            <a:r>
              <a:rPr lang="en-US" b="1" i="1" dirty="0">
                <a:solidFill>
                  <a:srgbClr val="09588E"/>
                </a:solidFill>
              </a:rPr>
              <a:t>2016 PLWH Housing Needs Assessment: </a:t>
            </a:r>
          </a:p>
          <a:p>
            <a:pPr marL="1028700" lvl="1" indent="-342900">
              <a:buClr>
                <a:srgbClr val="C00000"/>
              </a:buClr>
            </a:pPr>
            <a:r>
              <a:rPr lang="en-US" dirty="0"/>
              <a:t>Conduct a </a:t>
            </a:r>
            <a:r>
              <a:rPr lang="en-US" b="1" i="1" dirty="0">
                <a:solidFill>
                  <a:srgbClr val="09588E"/>
                </a:solidFill>
              </a:rPr>
              <a:t>Housing Summit </a:t>
            </a:r>
            <a:r>
              <a:rPr lang="en-US" dirty="0"/>
              <a:t>for Case Managers, Providers, Community Stakeholders, Consumers, Planning Council, AA Staff, etc.</a:t>
            </a:r>
            <a:endParaRPr lang="en-US" sz="3600" dirty="0"/>
          </a:p>
          <a:p>
            <a:pPr marL="1028700" lvl="1" indent="-342900"/>
            <a:endParaRPr lang="en-US" dirty="0"/>
          </a:p>
        </p:txBody>
      </p:sp>
    </p:spTree>
    <p:extLst>
      <p:ext uri="{BB962C8B-B14F-4D97-AF65-F5344CB8AC3E}">
        <p14:creationId xmlns:p14="http://schemas.microsoft.com/office/powerpoint/2010/main" val="1064386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C0B3-D7B7-F748-A204-1B1B60C64B43}"/>
              </a:ext>
            </a:extLst>
          </p:cNvPr>
          <p:cNvSpPr>
            <a:spLocks noGrp="1"/>
          </p:cNvSpPr>
          <p:nvPr>
            <p:ph type="title"/>
          </p:nvPr>
        </p:nvSpPr>
        <p:spPr/>
        <p:txBody>
          <a:bodyPr>
            <a:normAutofit/>
          </a:bodyPr>
          <a:lstStyle/>
          <a:p>
            <a:r>
              <a:rPr lang="en-US" sz="3200" dirty="0">
                <a:latin typeface="Helvetica" pitchFamily="2" charset="0"/>
              </a:rPr>
              <a:t>Mayor’s Housing Policy Task Force</a:t>
            </a:r>
          </a:p>
        </p:txBody>
      </p:sp>
      <p:sp>
        <p:nvSpPr>
          <p:cNvPr id="5" name="Content Placeholder 2">
            <a:extLst>
              <a:ext uri="{FF2B5EF4-FFF2-40B4-BE49-F238E27FC236}">
                <a16:creationId xmlns:a16="http://schemas.microsoft.com/office/drawing/2014/main" id="{0F734D8C-5684-0D41-8891-2CACCDE3618C}"/>
              </a:ext>
            </a:extLst>
          </p:cNvPr>
          <p:cNvSpPr txBox="1">
            <a:spLocks/>
          </p:cNvSpPr>
          <p:nvPr/>
        </p:nvSpPr>
        <p:spPr>
          <a:xfrm>
            <a:off x="838200" y="966651"/>
            <a:ext cx="10515600" cy="519030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03138"/>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03138"/>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03138"/>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0313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pPr>
            <a:r>
              <a:rPr lang="en-US" sz="1800" dirty="0"/>
              <a:t>In January 2018, the AA was invited to participate as one of the members of the </a:t>
            </a:r>
            <a:r>
              <a:rPr lang="en-US" sz="1800" b="1" i="1" dirty="0">
                <a:solidFill>
                  <a:srgbClr val="09588E"/>
                </a:solidFill>
              </a:rPr>
              <a:t>Mayor’s Housing Policy Task Force</a:t>
            </a:r>
            <a:r>
              <a:rPr lang="en-US" sz="1800" dirty="0"/>
              <a:t>. </a:t>
            </a:r>
          </a:p>
          <a:p>
            <a:pPr>
              <a:buClr>
                <a:srgbClr val="C00000"/>
              </a:buClr>
            </a:pPr>
            <a:endParaRPr lang="en-US" sz="1800" dirty="0"/>
          </a:p>
          <a:p>
            <a:pPr marL="342900" indent="-342900">
              <a:buClr>
                <a:srgbClr val="C00000"/>
              </a:buClr>
              <a:buFont typeface="Arial" panose="020B0604020202020204" pitchFamily="34" charset="0"/>
              <a:buChar char="•"/>
            </a:pPr>
            <a:r>
              <a:rPr lang="en-US" sz="1800" dirty="0"/>
              <a:t>Priority policy actions were presented as follows: </a:t>
            </a:r>
          </a:p>
          <a:p>
            <a:pPr marL="1028700" lvl="1" indent="-342900">
              <a:buClr>
                <a:srgbClr val="C00000"/>
              </a:buClr>
              <a:buFont typeface="Courier New" panose="02070309020205020404" pitchFamily="49" charset="0"/>
              <a:buChar char="o"/>
            </a:pPr>
            <a:r>
              <a:rPr lang="en-US" sz="1800" dirty="0"/>
              <a:t>Recognize and quantify special populations and their housing gap</a:t>
            </a:r>
          </a:p>
          <a:p>
            <a:pPr marL="1028700" lvl="1" indent="-342900">
              <a:buClr>
                <a:srgbClr val="C00000"/>
              </a:buClr>
              <a:buFont typeface="Courier New" panose="02070309020205020404" pitchFamily="49" charset="0"/>
              <a:buChar char="o"/>
            </a:pPr>
            <a:r>
              <a:rPr lang="en-US" sz="1800" dirty="0"/>
              <a:t>Commit sufficient resources to close gaps</a:t>
            </a:r>
          </a:p>
          <a:p>
            <a:pPr marL="1028700" lvl="1" indent="-342900">
              <a:buClr>
                <a:srgbClr val="C00000"/>
              </a:buClr>
              <a:buFont typeface="Courier New" panose="02070309020205020404" pitchFamily="49" charset="0"/>
              <a:buChar char="o"/>
            </a:pPr>
            <a:r>
              <a:rPr lang="en-US" sz="1800" dirty="0"/>
              <a:t>Integrate special needs populations</a:t>
            </a:r>
          </a:p>
          <a:p>
            <a:pPr marL="1028700" lvl="1" indent="-342900">
              <a:buClr>
                <a:srgbClr val="C00000"/>
              </a:buClr>
              <a:buFont typeface="Courier New" panose="02070309020205020404" pitchFamily="49" charset="0"/>
              <a:buChar char="o"/>
            </a:pPr>
            <a:r>
              <a:rPr lang="en-US" sz="1800" dirty="0"/>
              <a:t>Provide accountability and oversight; and Remove specific barriers. </a:t>
            </a:r>
          </a:p>
          <a:p>
            <a:pPr>
              <a:buClr>
                <a:srgbClr val="C00000"/>
              </a:buClr>
            </a:pPr>
            <a:endParaRPr lang="en-US" sz="1800" dirty="0"/>
          </a:p>
          <a:p>
            <a:pPr>
              <a:buClr>
                <a:srgbClr val="C00000"/>
              </a:buClr>
            </a:pPr>
            <a:r>
              <a:rPr lang="en-US" sz="1800" dirty="0"/>
              <a:t>The final report and recommendations were approved by the City Council in September 2018</a:t>
            </a:r>
          </a:p>
          <a:p>
            <a:pPr>
              <a:buClr>
                <a:srgbClr val="C00000"/>
              </a:buClr>
            </a:pPr>
            <a:r>
              <a:rPr lang="en-US" sz="1800" dirty="0"/>
              <a:t>The final document can be found here: </a:t>
            </a:r>
            <a:r>
              <a:rPr lang="en-US" sz="1800" dirty="0">
                <a:hlinkClick r:id="rId3"/>
              </a:rPr>
              <a:t>https://www.sanantonio.gov/Portals/0/Files/HousingPolicy/Resources/SA-HousingPolicyFramework.pdf</a:t>
            </a:r>
            <a:r>
              <a:rPr lang="en-US" sz="1800" dirty="0"/>
              <a:t> </a:t>
            </a:r>
          </a:p>
          <a:p>
            <a:pPr>
              <a:buClr>
                <a:srgbClr val="C00000"/>
              </a:buClr>
            </a:pPr>
            <a:r>
              <a:rPr lang="en-US" sz="1800" dirty="0"/>
              <a:t>More information </a:t>
            </a:r>
            <a:r>
              <a:rPr lang="en-US" sz="1800" b="1" i="1" dirty="0">
                <a:solidFill>
                  <a:srgbClr val="09588E"/>
                </a:solidFill>
              </a:rPr>
              <a:t>Mayor’s Housing Policy Task Force </a:t>
            </a:r>
            <a:r>
              <a:rPr lang="en-US" sz="1800" dirty="0"/>
              <a:t>on the can be found here: </a:t>
            </a:r>
            <a:r>
              <a:rPr lang="en-US" sz="1800" dirty="0">
                <a:hlinkClick r:id="rId4"/>
              </a:rPr>
              <a:t>https://www.sanantonio.gov/HousingTaskForce</a:t>
            </a:r>
            <a:r>
              <a:rPr lang="en-US" sz="1800" dirty="0"/>
              <a:t> </a:t>
            </a:r>
          </a:p>
          <a:p>
            <a:pPr>
              <a:buClr>
                <a:srgbClr val="C00000"/>
              </a:buClr>
            </a:pPr>
            <a:endParaRPr lang="en-US" sz="1600" dirty="0"/>
          </a:p>
        </p:txBody>
      </p:sp>
    </p:spTree>
    <p:extLst>
      <p:ext uri="{BB962C8B-B14F-4D97-AF65-F5344CB8AC3E}">
        <p14:creationId xmlns:p14="http://schemas.microsoft.com/office/powerpoint/2010/main" val="3701434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9B35A-F474-224C-8C75-7B0621165C98}"/>
              </a:ext>
            </a:extLst>
          </p:cNvPr>
          <p:cNvSpPr>
            <a:spLocks noGrp="1"/>
          </p:cNvSpPr>
          <p:nvPr>
            <p:ph type="title"/>
          </p:nvPr>
        </p:nvSpPr>
        <p:spPr/>
        <p:txBody>
          <a:bodyPr>
            <a:noAutofit/>
          </a:bodyPr>
          <a:lstStyle/>
          <a:p>
            <a:r>
              <a:rPr lang="en-US" sz="4000" dirty="0">
                <a:latin typeface="Helvetica" pitchFamily="2" charset="0"/>
              </a:rPr>
              <a:t>San Antonio’s Housing Policy Framework</a:t>
            </a:r>
          </a:p>
        </p:txBody>
      </p:sp>
      <p:pic>
        <p:nvPicPr>
          <p:cNvPr id="5" name="Content Placeholder 4">
            <a:extLst>
              <a:ext uri="{FF2B5EF4-FFF2-40B4-BE49-F238E27FC236}">
                <a16:creationId xmlns:a16="http://schemas.microsoft.com/office/drawing/2014/main" id="{1A2EA91E-31E2-3A4C-99E6-73D3F61A30A6}"/>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838200" y="942975"/>
            <a:ext cx="3427418" cy="4448175"/>
          </a:xfrm>
        </p:spPr>
      </p:pic>
      <p:sp>
        <p:nvSpPr>
          <p:cNvPr id="6" name="Rectangle 5">
            <a:extLst>
              <a:ext uri="{FF2B5EF4-FFF2-40B4-BE49-F238E27FC236}">
                <a16:creationId xmlns:a16="http://schemas.microsoft.com/office/drawing/2014/main" id="{C30A0738-A378-3843-8CA7-090F625CB80B}"/>
              </a:ext>
            </a:extLst>
          </p:cNvPr>
          <p:cNvSpPr/>
          <p:nvPr/>
        </p:nvSpPr>
        <p:spPr>
          <a:xfrm>
            <a:off x="5063066" y="1063590"/>
            <a:ext cx="6290734" cy="3785652"/>
          </a:xfrm>
          <a:prstGeom prst="rect">
            <a:avLst/>
          </a:prstGeom>
        </p:spPr>
        <p:txBody>
          <a:bodyPr wrap="square">
            <a:spAutoFit/>
          </a:bodyPr>
          <a:lstStyle/>
          <a:p>
            <a:r>
              <a:rPr lang="en-US" sz="2000" i="1" dirty="0"/>
              <a:t>“Challenges, such as structural poverty, over-regulation, economic segregation and the cost of building in high opportunity areas create significant barriers in the city’s housing system. The city has numerous pockets of persistent intergenerational poverty. In many instances, these pockets reflect the legacy of redlining and align with racial/ethnic communities that historically have had limited (or been denied) access to capital, home loans, or financing for the upkeep of their homes. Even access to education, the banking system itself, and counseling were among these limitations, and the poor condition of housing in these areas is no coincidence.”</a:t>
            </a:r>
          </a:p>
        </p:txBody>
      </p:sp>
    </p:spTree>
    <p:extLst>
      <p:ext uri="{BB962C8B-B14F-4D97-AF65-F5344CB8AC3E}">
        <p14:creationId xmlns:p14="http://schemas.microsoft.com/office/powerpoint/2010/main" val="4046100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C0B3-D7B7-F748-A204-1B1B60C64B43}"/>
              </a:ext>
            </a:extLst>
          </p:cNvPr>
          <p:cNvSpPr>
            <a:spLocks noGrp="1"/>
          </p:cNvSpPr>
          <p:nvPr>
            <p:ph type="title"/>
          </p:nvPr>
        </p:nvSpPr>
        <p:spPr>
          <a:xfrm>
            <a:off x="950518" y="269875"/>
            <a:ext cx="10515600" cy="829193"/>
          </a:xfrm>
        </p:spPr>
        <p:txBody>
          <a:bodyPr>
            <a:normAutofit/>
          </a:bodyPr>
          <a:lstStyle/>
          <a:p>
            <a:pPr algn="ctr"/>
            <a:r>
              <a:rPr lang="en-US" sz="4400" dirty="0">
                <a:latin typeface="Helvetica" pitchFamily="2" charset="0"/>
              </a:rPr>
              <a:t>Continued Housing Efforts</a:t>
            </a:r>
          </a:p>
        </p:txBody>
      </p:sp>
      <p:sp>
        <p:nvSpPr>
          <p:cNvPr id="5" name="Content Placeholder 2">
            <a:extLst>
              <a:ext uri="{FF2B5EF4-FFF2-40B4-BE49-F238E27FC236}">
                <a16:creationId xmlns:a16="http://schemas.microsoft.com/office/drawing/2014/main" id="{0F734D8C-5684-0D41-8891-2CACCDE3618C}"/>
              </a:ext>
            </a:extLst>
          </p:cNvPr>
          <p:cNvSpPr txBox="1">
            <a:spLocks/>
          </p:cNvSpPr>
          <p:nvPr/>
        </p:nvSpPr>
        <p:spPr>
          <a:xfrm>
            <a:off x="1293188" y="1449958"/>
            <a:ext cx="10515600" cy="4651894"/>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03138"/>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03138"/>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03138"/>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0313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en-US" dirty="0"/>
              <a:t>Patient and Community Stakeholder Trainings</a:t>
            </a:r>
            <a:endParaRPr lang="en-US" sz="3600" dirty="0"/>
          </a:p>
          <a:p>
            <a:pPr marL="342900" indent="-342900">
              <a:buClr>
                <a:srgbClr val="C00000"/>
              </a:buClr>
              <a:buFont typeface="Arial" panose="020B0604020202020204" pitchFamily="34" charset="0"/>
              <a:buChar char="•"/>
            </a:pPr>
            <a:r>
              <a:rPr lang="en-US" dirty="0"/>
              <a:t>Life Skills (i.e. Finance 101, Housing 101, etc.) </a:t>
            </a:r>
          </a:p>
          <a:p>
            <a:pPr marL="342900" indent="-342900">
              <a:buClr>
                <a:srgbClr val="C00000"/>
              </a:buClr>
              <a:buFont typeface="Arial" panose="020B0604020202020204" pitchFamily="34" charset="0"/>
              <a:buChar char="•"/>
            </a:pPr>
            <a:endParaRPr lang="en-US" sz="1600" dirty="0"/>
          </a:p>
        </p:txBody>
      </p:sp>
    </p:spTree>
    <p:extLst>
      <p:ext uri="{BB962C8B-B14F-4D97-AF65-F5344CB8AC3E}">
        <p14:creationId xmlns:p14="http://schemas.microsoft.com/office/powerpoint/2010/main" val="3872085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7E68-3332-7842-B02C-A0FAA960BDDC}"/>
              </a:ext>
            </a:extLst>
          </p:cNvPr>
          <p:cNvSpPr>
            <a:spLocks noGrp="1"/>
          </p:cNvSpPr>
          <p:nvPr>
            <p:ph type="title"/>
          </p:nvPr>
        </p:nvSpPr>
        <p:spPr/>
        <p:txBody>
          <a:bodyPr>
            <a:normAutofit/>
          </a:bodyPr>
          <a:lstStyle/>
          <a:p>
            <a:r>
              <a:rPr lang="en-US" sz="4400" dirty="0">
                <a:latin typeface="Helvetica" pitchFamily="2" charset="0"/>
              </a:rPr>
              <a:t>Contact Us</a:t>
            </a:r>
          </a:p>
        </p:txBody>
      </p:sp>
      <p:sp>
        <p:nvSpPr>
          <p:cNvPr id="3" name="Content Placeholder 2">
            <a:extLst>
              <a:ext uri="{FF2B5EF4-FFF2-40B4-BE49-F238E27FC236}">
                <a16:creationId xmlns:a16="http://schemas.microsoft.com/office/drawing/2014/main" id="{CDAA45D8-7F94-DF45-B26C-625472B6A84D}"/>
              </a:ext>
            </a:extLst>
          </p:cNvPr>
          <p:cNvSpPr>
            <a:spLocks noGrp="1"/>
          </p:cNvSpPr>
          <p:nvPr>
            <p:ph sz="half" idx="10"/>
          </p:nvPr>
        </p:nvSpPr>
        <p:spPr/>
        <p:txBody>
          <a:bodyPr/>
          <a:lstStyle/>
          <a:p>
            <a:r>
              <a:rPr lang="en-US" b="1" dirty="0"/>
              <a:t>Holly Benavides</a:t>
            </a:r>
          </a:p>
          <a:p>
            <a:r>
              <a:rPr lang="en-US" dirty="0"/>
              <a:t>Assistant Director, Ryan White Program</a:t>
            </a:r>
          </a:p>
          <a:p>
            <a:r>
              <a:rPr lang="en-US" dirty="0">
                <a:hlinkClick r:id="rId2"/>
              </a:rPr>
              <a:t>holly.Benavides@uhs-sa.com</a:t>
            </a:r>
            <a:endParaRPr lang="en-US" dirty="0"/>
          </a:p>
          <a:p>
            <a:r>
              <a:rPr lang="en-US" dirty="0"/>
              <a:t>210.358.6820</a:t>
            </a:r>
          </a:p>
          <a:p>
            <a:endParaRPr lang="en-US" dirty="0"/>
          </a:p>
          <a:p>
            <a:r>
              <a:rPr lang="en-US" b="1" dirty="0"/>
              <a:t>Mary Kay Newman</a:t>
            </a:r>
          </a:p>
          <a:p>
            <a:r>
              <a:rPr lang="en-US" dirty="0"/>
              <a:t>Assistant Director, Ryan White Grants and Compliance</a:t>
            </a:r>
          </a:p>
          <a:p>
            <a:r>
              <a:rPr lang="en-US" dirty="0">
                <a:hlinkClick r:id="rId3"/>
              </a:rPr>
              <a:t>mary.newman@uhs-sa.com</a:t>
            </a:r>
            <a:endParaRPr lang="en-US" dirty="0"/>
          </a:p>
          <a:p>
            <a:r>
              <a:rPr lang="en-US" dirty="0"/>
              <a:t>210.644.1362</a:t>
            </a:r>
          </a:p>
          <a:p>
            <a:endParaRPr lang="en-US" dirty="0"/>
          </a:p>
        </p:txBody>
      </p:sp>
    </p:spTree>
    <p:extLst>
      <p:ext uri="{BB962C8B-B14F-4D97-AF65-F5344CB8AC3E}">
        <p14:creationId xmlns:p14="http://schemas.microsoft.com/office/powerpoint/2010/main" val="252410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D01C-CBC3-C74A-9D59-308097A812ED}"/>
              </a:ext>
            </a:extLst>
          </p:cNvPr>
          <p:cNvSpPr>
            <a:spLocks noGrp="1"/>
          </p:cNvSpPr>
          <p:nvPr>
            <p:ph type="title"/>
          </p:nvPr>
        </p:nvSpPr>
        <p:spPr/>
        <p:txBody>
          <a:bodyPr/>
          <a:lstStyle/>
          <a:p>
            <a:r>
              <a:rPr lang="en-US" dirty="0"/>
              <a:t>Questions/</a:t>
            </a:r>
            <a:r>
              <a:rPr lang="es-ES" dirty="0"/>
              <a:t>Preguntas?</a:t>
            </a:r>
            <a:endParaRPr lang="en-US" dirty="0"/>
          </a:p>
        </p:txBody>
      </p:sp>
    </p:spTree>
    <p:extLst>
      <p:ext uri="{BB962C8B-B14F-4D97-AF65-F5344CB8AC3E}">
        <p14:creationId xmlns:p14="http://schemas.microsoft.com/office/powerpoint/2010/main" val="147390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B37D15-BE3C-4544-AB87-0D32058E73CB}"/>
              </a:ext>
            </a:extLst>
          </p:cNvPr>
          <p:cNvPicPr>
            <a:picLocks noGrp="1" noChangeAspect="1"/>
          </p:cNvPicPr>
          <p:nvPr>
            <p:ph sz="half" idx="10"/>
          </p:nvPr>
        </p:nvPicPr>
        <p:blipFill rotWithShape="1">
          <a:blip r:embed="rId3">
            <a:extLst>
              <a:ext uri="{28A0092B-C50C-407E-A947-70E740481C1C}">
                <a14:useLocalDpi xmlns:a14="http://schemas.microsoft.com/office/drawing/2010/main" val="0"/>
              </a:ext>
            </a:extLst>
          </a:blip>
          <a:srcRect b="9125"/>
          <a:stretch/>
        </p:blipFill>
        <p:spPr>
          <a:xfrm>
            <a:off x="1064916" y="483893"/>
            <a:ext cx="10062167" cy="4572000"/>
          </a:xfrm>
        </p:spPr>
      </p:pic>
    </p:spTree>
    <p:extLst>
      <p:ext uri="{BB962C8B-B14F-4D97-AF65-F5344CB8AC3E}">
        <p14:creationId xmlns:p14="http://schemas.microsoft.com/office/powerpoint/2010/main" val="275147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2F67-AE83-584E-8133-DC5718748D94}"/>
              </a:ext>
            </a:extLst>
          </p:cNvPr>
          <p:cNvSpPr>
            <a:spLocks noGrp="1"/>
          </p:cNvSpPr>
          <p:nvPr>
            <p:ph type="title"/>
          </p:nvPr>
        </p:nvSpPr>
        <p:spPr>
          <a:xfrm>
            <a:off x="838200" y="115409"/>
            <a:ext cx="10515600" cy="829193"/>
          </a:xfrm>
        </p:spPr>
        <p:txBody>
          <a:bodyPr>
            <a:noAutofit/>
          </a:bodyPr>
          <a:lstStyle/>
          <a:p>
            <a:pPr>
              <a:lnSpc>
                <a:spcPct val="120000"/>
              </a:lnSpc>
              <a:spcBef>
                <a:spcPts val="0"/>
              </a:spcBef>
            </a:pPr>
            <a:r>
              <a:rPr lang="en-US" sz="3200" dirty="0">
                <a:latin typeface="Helvetica" panose="020B0604020202020204" pitchFamily="34" charset="0"/>
                <a:ea typeface="Tahoma" panose="020B0604030504040204" pitchFamily="34" charset="0"/>
                <a:cs typeface="Helvetica" panose="020B0604020202020204" pitchFamily="34" charset="0"/>
              </a:rPr>
              <a:t>Service Area: Texas</a:t>
            </a:r>
          </a:p>
        </p:txBody>
      </p:sp>
      <p:graphicFrame>
        <p:nvGraphicFramePr>
          <p:cNvPr id="16" name="Content Placeholder 15">
            <a:extLst>
              <a:ext uri="{FF2B5EF4-FFF2-40B4-BE49-F238E27FC236}">
                <a16:creationId xmlns:a16="http://schemas.microsoft.com/office/drawing/2014/main" id="{9F939024-CDBB-1B4F-BDAC-783771CC419D}"/>
              </a:ext>
            </a:extLst>
          </p:cNvPr>
          <p:cNvGraphicFramePr>
            <a:graphicFrameLocks noGrp="1"/>
          </p:cNvGraphicFramePr>
          <p:nvPr>
            <p:ph sz="half" idx="1"/>
            <p:extLst>
              <p:ext uri="{D42A27DB-BD31-4B8C-83A1-F6EECF244321}">
                <p14:modId xmlns:p14="http://schemas.microsoft.com/office/powerpoint/2010/main" val="3360640334"/>
              </p:ext>
            </p:extLst>
          </p:nvPr>
        </p:nvGraphicFramePr>
        <p:xfrm>
          <a:off x="6096000" y="4143061"/>
          <a:ext cx="5789614" cy="1112520"/>
        </p:xfrm>
        <a:graphic>
          <a:graphicData uri="http://schemas.openxmlformats.org/drawingml/2006/table">
            <a:tbl>
              <a:tblPr firstRow="1" bandRow="1">
                <a:tableStyleId>{8799B23B-EC83-4686-B30A-512413B5E67A}</a:tableStyleId>
              </a:tblPr>
              <a:tblGrid>
                <a:gridCol w="2894807">
                  <a:extLst>
                    <a:ext uri="{9D8B030D-6E8A-4147-A177-3AD203B41FA5}">
                      <a16:colId xmlns:a16="http://schemas.microsoft.com/office/drawing/2014/main" val="773532237"/>
                    </a:ext>
                  </a:extLst>
                </a:gridCol>
                <a:gridCol w="2894807">
                  <a:extLst>
                    <a:ext uri="{9D8B030D-6E8A-4147-A177-3AD203B41FA5}">
                      <a16:colId xmlns:a16="http://schemas.microsoft.com/office/drawing/2014/main" val="4224315950"/>
                    </a:ext>
                  </a:extLst>
                </a:gridCol>
              </a:tblGrid>
              <a:tr h="370840">
                <a:tc>
                  <a:txBody>
                    <a:bodyPr/>
                    <a:lstStyle/>
                    <a:p>
                      <a:pPr algn="ctr"/>
                      <a:r>
                        <a:rPr lang="en-US" sz="1600" dirty="0">
                          <a:latin typeface="Helvetica" panose="020B0604020202020204" pitchFamily="34" charset="0"/>
                          <a:cs typeface="Helvetica" panose="020B0604020202020204" pitchFamily="34" charset="0"/>
                        </a:rPr>
                        <a:t>DC EMA</a:t>
                      </a:r>
                      <a:endParaRPr lang="en-US" sz="1600" b="0" dirty="0">
                        <a:latin typeface="Helvetica" panose="020B0604020202020204" pitchFamily="34" charset="0"/>
                        <a:ea typeface="Tahoma" panose="020B060403050404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Helvetica" panose="020B0604020202020204" pitchFamily="34" charset="0"/>
                          <a:cs typeface="Helvetica" panose="020B0604020202020204" pitchFamily="34" charset="0"/>
                        </a:rPr>
                        <a:t>SA TGA</a:t>
                      </a:r>
                      <a:endParaRPr lang="en-US" sz="1600" b="0" dirty="0">
                        <a:latin typeface="Helvetica" panose="020B0604020202020204" pitchFamily="34" charset="0"/>
                        <a:ea typeface="Tahoma" panose="020B060403050404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5761515"/>
                  </a:ext>
                </a:extLst>
              </a:tr>
              <a:tr h="370840">
                <a:tc>
                  <a:txBody>
                    <a:bodyPr/>
                    <a:lstStyle/>
                    <a:p>
                      <a:pPr algn="ctr"/>
                      <a:r>
                        <a:rPr lang="en-US" sz="1600" dirty="0">
                          <a:latin typeface="Helvetica" panose="020B0604020202020204" pitchFamily="34" charset="0"/>
                          <a:cs typeface="Helvetica" panose="020B0604020202020204" pitchFamily="34" charset="0"/>
                        </a:rPr>
                        <a:t>6,900 sq. miles</a:t>
                      </a:r>
                      <a:endParaRPr lang="en-US" sz="1600" b="0" dirty="0">
                        <a:latin typeface="Helvetica" panose="020B0604020202020204" pitchFamily="34" charset="0"/>
                        <a:ea typeface="Tahoma" panose="020B060403050404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20000"/>
                      </a:srgbClr>
                    </a:solidFill>
                  </a:tcPr>
                </a:tc>
                <a:tc>
                  <a:txBody>
                    <a:bodyPr/>
                    <a:lstStyle/>
                    <a:p>
                      <a:pPr algn="ctr"/>
                      <a:r>
                        <a:rPr lang="en-US" sz="1600" dirty="0">
                          <a:latin typeface="Helvetica" panose="020B0604020202020204" pitchFamily="34" charset="0"/>
                          <a:cs typeface="Helvetica" panose="020B0604020202020204" pitchFamily="34" charset="0"/>
                        </a:rPr>
                        <a:t>3,129 sq. miles</a:t>
                      </a:r>
                      <a:endParaRPr lang="en-US" sz="1600" b="0" dirty="0">
                        <a:latin typeface="Helvetica" panose="020B0604020202020204" pitchFamily="34" charset="0"/>
                        <a:ea typeface="Tahoma" panose="020B060403050404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20000"/>
                      </a:srgbClr>
                    </a:solidFill>
                  </a:tcPr>
                </a:tc>
                <a:extLst>
                  <a:ext uri="{0D108BD9-81ED-4DB2-BD59-A6C34878D82A}">
                    <a16:rowId xmlns:a16="http://schemas.microsoft.com/office/drawing/2014/main" val="4281295956"/>
                  </a:ext>
                </a:extLst>
              </a:tr>
              <a:tr h="370840">
                <a:tc>
                  <a:txBody>
                    <a:bodyPr/>
                    <a:lstStyle/>
                    <a:p>
                      <a:pPr algn="ctr"/>
                      <a:r>
                        <a:rPr lang="en-US" sz="1600" dirty="0">
                          <a:latin typeface="Helvetica" panose="020B0604020202020204" pitchFamily="34" charset="0"/>
                          <a:cs typeface="Helvetica" panose="020B0604020202020204" pitchFamily="34" charset="0"/>
                        </a:rPr>
                        <a:t>6 million</a:t>
                      </a:r>
                      <a:endParaRPr lang="en-US" sz="1600" b="0" dirty="0">
                        <a:latin typeface="Helvetica" panose="020B0604020202020204" pitchFamily="34" charset="0"/>
                        <a:ea typeface="Tahoma" panose="020B060403050404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Helvetica" panose="020B0604020202020204" pitchFamily="34" charset="0"/>
                          <a:cs typeface="Helvetica" panose="020B0604020202020204" pitchFamily="34" charset="0"/>
                        </a:rPr>
                        <a:t>2.5 million</a:t>
                      </a:r>
                      <a:endParaRPr lang="en-US" sz="1600" b="0" dirty="0">
                        <a:latin typeface="Helvetica" panose="020B0604020202020204" pitchFamily="34" charset="0"/>
                        <a:ea typeface="Tahoma" panose="020B060403050404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0817680"/>
                  </a:ext>
                </a:extLst>
              </a:tr>
            </a:tbl>
          </a:graphicData>
        </a:graphic>
      </p:graphicFrame>
      <p:pic>
        <p:nvPicPr>
          <p:cNvPr id="9" name="Content Placeholder 8">
            <a:extLst>
              <a:ext uri="{FF2B5EF4-FFF2-40B4-BE49-F238E27FC236}">
                <a16:creationId xmlns:a16="http://schemas.microsoft.com/office/drawing/2014/main" id="{0C1BC71C-9C35-B54B-9E8C-4260C2F3069F}"/>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459828" y="773584"/>
            <a:ext cx="5269640" cy="4802900"/>
          </a:xfrm>
          <a:ln>
            <a:noFill/>
          </a:ln>
        </p:spPr>
      </p:pic>
      <p:sp>
        <p:nvSpPr>
          <p:cNvPr id="10" name="Oval 9">
            <a:extLst>
              <a:ext uri="{FF2B5EF4-FFF2-40B4-BE49-F238E27FC236}">
                <a16:creationId xmlns:a16="http://schemas.microsoft.com/office/drawing/2014/main" id="{525223EF-981E-224D-876F-E7CC121C95F2}"/>
              </a:ext>
            </a:extLst>
          </p:cNvPr>
          <p:cNvSpPr/>
          <p:nvPr/>
        </p:nvSpPr>
        <p:spPr>
          <a:xfrm>
            <a:off x="3437681" y="3760853"/>
            <a:ext cx="529369" cy="508673"/>
          </a:xfrm>
          <a:prstGeom prst="ellipse">
            <a:avLst/>
          </a:prstGeom>
          <a:solidFill>
            <a:srgbClr val="C00000">
              <a:alpha val="2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1299954-044B-A843-B7DE-AEF77961137D}"/>
              </a:ext>
            </a:extLst>
          </p:cNvPr>
          <p:cNvSpPr txBox="1"/>
          <p:nvPr/>
        </p:nvSpPr>
        <p:spPr>
          <a:xfrm>
            <a:off x="186336" y="4269526"/>
            <a:ext cx="2977853" cy="1600438"/>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1600" dirty="0">
                <a:cs typeface="Helvetica" panose="020B0604020202020204" pitchFamily="34" charset="0"/>
              </a:rPr>
              <a:t>268,581</a:t>
            </a:r>
            <a:r>
              <a:rPr lang="en-US" sz="1600" baseline="30000" dirty="0">
                <a:cs typeface="Helvetica" panose="020B0604020202020204" pitchFamily="34" charset="0"/>
              </a:rPr>
              <a:t> </a:t>
            </a:r>
            <a:r>
              <a:rPr lang="en-US" sz="1600" dirty="0">
                <a:cs typeface="Helvetica" panose="020B0604020202020204" pitchFamily="34" charset="0"/>
              </a:rPr>
              <a:t>square miles</a:t>
            </a:r>
          </a:p>
          <a:p>
            <a:pPr marL="285750" indent="-285750">
              <a:buClr>
                <a:srgbClr val="C00000"/>
              </a:buClr>
              <a:buFont typeface="Arial" panose="020B0604020202020204" pitchFamily="34" charset="0"/>
              <a:buChar char="•"/>
            </a:pPr>
            <a:r>
              <a:rPr lang="en-US" sz="1600" dirty="0">
                <a:cs typeface="Helvetica" panose="020B0604020202020204" pitchFamily="34" charset="0"/>
              </a:rPr>
              <a:t>773 miles wide</a:t>
            </a:r>
          </a:p>
          <a:p>
            <a:pPr marL="285750" indent="-285750">
              <a:buClr>
                <a:srgbClr val="C00000"/>
              </a:buClr>
              <a:buFont typeface="Arial" panose="020B0604020202020204" pitchFamily="34" charset="0"/>
              <a:buChar char="•"/>
            </a:pPr>
            <a:r>
              <a:rPr lang="en-US" sz="1600" dirty="0">
                <a:cs typeface="Helvetica" panose="020B0604020202020204" pitchFamily="34" charset="0"/>
              </a:rPr>
              <a:t>NYC to DC: 3.5X</a:t>
            </a:r>
          </a:p>
          <a:p>
            <a:pPr marL="285750" indent="-285750">
              <a:buClr>
                <a:srgbClr val="C00000"/>
              </a:buClr>
              <a:buFont typeface="Arial" panose="020B0604020202020204" pitchFamily="34" charset="0"/>
              <a:buChar char="•"/>
            </a:pPr>
            <a:r>
              <a:rPr lang="en-US" sz="1600" dirty="0">
                <a:cs typeface="Helvetica" panose="020B0604020202020204" pitchFamily="34" charset="0"/>
              </a:rPr>
              <a:t>150 miles from Mexican border (2.5 hours)</a:t>
            </a:r>
          </a:p>
          <a:p>
            <a:pPr marL="742950" lvl="1" indent="-285750">
              <a:buFont typeface="Arial" panose="020B0604020202020204" pitchFamily="34" charset="0"/>
              <a:buChar char="•"/>
            </a:pPr>
            <a:endParaRPr lang="en-US" dirty="0">
              <a:solidFill>
                <a:srgbClr val="095895"/>
              </a:solidFill>
              <a:latin typeface="Helvetica" panose="020B0604020202020204" pitchFamily="34" charset="0"/>
              <a:cs typeface="Helvetica" panose="020B0604020202020204" pitchFamily="34" charset="0"/>
            </a:endParaRPr>
          </a:p>
        </p:txBody>
      </p:sp>
      <p:pic>
        <p:nvPicPr>
          <p:cNvPr id="15" name="Picture 14">
            <a:extLst>
              <a:ext uri="{FF2B5EF4-FFF2-40B4-BE49-F238E27FC236}">
                <a16:creationId xmlns:a16="http://schemas.microsoft.com/office/drawing/2014/main" id="{51E2EDA8-A206-8042-A70F-6E9AC4077ABB}"/>
              </a:ext>
            </a:extLst>
          </p:cNvPr>
          <p:cNvPicPr>
            <a:picLocks noChangeAspect="1"/>
          </p:cNvPicPr>
          <p:nvPr/>
        </p:nvPicPr>
        <p:blipFill rotWithShape="1">
          <a:blip r:embed="rId4">
            <a:extLst>
              <a:ext uri="{28A0092B-C50C-407E-A947-70E740481C1C}">
                <a14:useLocalDpi xmlns:a14="http://schemas.microsoft.com/office/drawing/2010/main" val="0"/>
              </a:ext>
            </a:extLst>
          </a:blip>
          <a:srcRect l="3715" t="2889" b="5086"/>
          <a:stretch/>
        </p:blipFill>
        <p:spPr>
          <a:xfrm>
            <a:off x="6449533" y="1063590"/>
            <a:ext cx="5082547" cy="2851894"/>
          </a:xfrm>
          <a:prstGeom prst="rect">
            <a:avLst/>
          </a:prstGeom>
        </p:spPr>
      </p:pic>
    </p:spTree>
    <p:extLst>
      <p:ext uri="{BB962C8B-B14F-4D97-AF65-F5344CB8AC3E}">
        <p14:creationId xmlns:p14="http://schemas.microsoft.com/office/powerpoint/2010/main" val="199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additive="base">
                                        <p:cTn id="1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additive="base">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12" y="2285139"/>
            <a:ext cx="10515600" cy="829193"/>
          </a:xfrm>
        </p:spPr>
        <p:txBody>
          <a:bodyPr>
            <a:normAutofit/>
          </a:bodyPr>
          <a:lstStyle/>
          <a:p>
            <a:pPr algn="ctr"/>
            <a:r>
              <a:rPr lang="en-US" sz="4000" dirty="0">
                <a:solidFill>
                  <a:srgbClr val="C00000"/>
                </a:solidFill>
                <a:latin typeface="Helvetica" panose="020B0604020202020204" pitchFamily="34" charset="0"/>
                <a:cs typeface="Helvetica" panose="020B0604020202020204" pitchFamily="34" charset="0"/>
              </a:rPr>
              <a:t>SATGA Epidemiological Profile </a:t>
            </a:r>
          </a:p>
        </p:txBody>
      </p:sp>
    </p:spTree>
    <p:extLst>
      <p:ext uri="{BB962C8B-B14F-4D97-AF65-F5344CB8AC3E}">
        <p14:creationId xmlns:p14="http://schemas.microsoft.com/office/powerpoint/2010/main" val="366211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a:extLst>
              <a:ext uri="{FF2B5EF4-FFF2-40B4-BE49-F238E27FC236}">
                <a16:creationId xmlns:a16="http://schemas.microsoft.com/office/drawing/2014/main" id="{8CB10B30-CC9D-6440-9CF5-D93256049B5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92" t="3090" r="8888" b="2758"/>
          <a:stretch/>
        </p:blipFill>
        <p:spPr>
          <a:xfrm>
            <a:off x="311963" y="795078"/>
            <a:ext cx="2969355" cy="2769925"/>
          </a:xfrm>
        </p:spPr>
      </p:pic>
      <p:sp>
        <p:nvSpPr>
          <p:cNvPr id="2" name="Title 1">
            <a:extLst>
              <a:ext uri="{FF2B5EF4-FFF2-40B4-BE49-F238E27FC236}">
                <a16:creationId xmlns:a16="http://schemas.microsoft.com/office/drawing/2014/main" id="{F10E34B0-AD26-7A41-B26C-A364E2F01A8B}"/>
              </a:ext>
            </a:extLst>
          </p:cNvPr>
          <p:cNvSpPr>
            <a:spLocks noGrp="1"/>
          </p:cNvSpPr>
          <p:nvPr>
            <p:ph type="title"/>
          </p:nvPr>
        </p:nvSpPr>
        <p:spPr>
          <a:xfrm>
            <a:off x="477077" y="0"/>
            <a:ext cx="5287115" cy="795078"/>
          </a:xfrm>
        </p:spPr>
        <p:txBody>
          <a:bodyPr/>
          <a:lstStyle/>
          <a:p>
            <a:r>
              <a:rPr lang="en-US" sz="3200" dirty="0">
                <a:latin typeface="Helvetica" panose="020B0604020202020204" pitchFamily="34" charset="0"/>
                <a:ea typeface="Tahoma" panose="020B0604030504040204" pitchFamily="34" charset="0"/>
                <a:cs typeface="Helvetica" panose="020B0604020202020204" pitchFamily="34" charset="0"/>
              </a:rPr>
              <a:t>San Antonio TGA</a:t>
            </a:r>
          </a:p>
        </p:txBody>
      </p:sp>
      <p:sp>
        <p:nvSpPr>
          <p:cNvPr id="12" name="Trapezoid 11">
            <a:extLst>
              <a:ext uri="{FF2B5EF4-FFF2-40B4-BE49-F238E27FC236}">
                <a16:creationId xmlns:a16="http://schemas.microsoft.com/office/drawing/2014/main" id="{49206A0C-F88D-4749-92C1-DA6ABF4FFCDC}"/>
              </a:ext>
            </a:extLst>
          </p:cNvPr>
          <p:cNvSpPr/>
          <p:nvPr/>
        </p:nvSpPr>
        <p:spPr>
          <a:xfrm rot="17217192">
            <a:off x="1849898" y="2010620"/>
            <a:ext cx="2642617" cy="1813163"/>
          </a:xfrm>
          <a:prstGeom prst="trapezoid">
            <a:avLst>
              <a:gd name="adj" fmla="val 65815"/>
            </a:avLst>
          </a:prstGeom>
          <a:solidFill>
            <a:schemeClr val="accent5">
              <a:lumMod val="75000"/>
              <a:alpha val="23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5E204B4B-F3D0-4841-8039-F37BC7BE8C8D}"/>
              </a:ext>
            </a:extLst>
          </p:cNvPr>
          <p:cNvSpPr>
            <a:spLocks noGrp="1"/>
          </p:cNvSpPr>
          <p:nvPr>
            <p:ph type="body" sz="half" idx="2"/>
          </p:nvPr>
        </p:nvSpPr>
        <p:spPr>
          <a:xfrm>
            <a:off x="6891335" y="397539"/>
            <a:ext cx="5290148" cy="6030411"/>
          </a:xfrm>
        </p:spPr>
        <p:txBody>
          <a:bodyPr>
            <a:normAutofit/>
          </a:bodyPr>
          <a:lstStyle/>
          <a:p>
            <a:endParaRPr lang="en-US" dirty="0">
              <a:latin typeface="Helvetica" pitchFamily="2" charset="0"/>
            </a:endParaRPr>
          </a:p>
          <a:p>
            <a:pPr marL="285750" indent="-285750">
              <a:buClr>
                <a:srgbClr val="C00000"/>
              </a:buClr>
              <a:buFont typeface="Arial" panose="020B0604020202020204" pitchFamily="34" charset="0"/>
              <a:buChar char="•"/>
            </a:pPr>
            <a:r>
              <a:rPr lang="en-US" sz="1600" dirty="0">
                <a:latin typeface="Helvetica" panose="020B0604020202020204" pitchFamily="34" charset="0"/>
                <a:ea typeface="Verdana" panose="020B0604030504040204" pitchFamily="34" charset="0"/>
                <a:cs typeface="Helvetica" panose="020B0604020202020204" pitchFamily="34" charset="0"/>
              </a:rPr>
              <a:t>T</a:t>
            </a:r>
            <a:r>
              <a:rPr lang="en-US" sz="1600" dirty="0">
                <a:ea typeface="Verdana" panose="020B0604030504040204" pitchFamily="34" charset="0"/>
                <a:cs typeface="Helvetica" panose="020B0604020202020204" pitchFamily="34" charset="0"/>
              </a:rPr>
              <a:t>he Ryan White Program (RWP) Administrative Agency (AA): </a:t>
            </a:r>
            <a:r>
              <a:rPr lang="en-US" sz="1600" b="1" dirty="0">
                <a:ea typeface="Verdana" panose="020B0604030504040204" pitchFamily="34" charset="0"/>
                <a:cs typeface="Helvetica" panose="020B0604020202020204" pitchFamily="34" charset="0"/>
              </a:rPr>
              <a:t>University Health System (public district hospital)</a:t>
            </a:r>
          </a:p>
          <a:p>
            <a:pPr marL="285750" indent="-285750">
              <a:buClr>
                <a:srgbClr val="C00000"/>
              </a:buClr>
              <a:buFont typeface="Arial" panose="020B0604020202020204" pitchFamily="34" charset="0"/>
              <a:buChar char="•"/>
            </a:pPr>
            <a:r>
              <a:rPr lang="en-US" sz="1600" dirty="0">
                <a:ea typeface="Verdana" panose="020B0604030504040204" pitchFamily="34" charset="0"/>
                <a:cs typeface="Helvetica" panose="020B0604020202020204" pitchFamily="34" charset="0"/>
              </a:rPr>
              <a:t>Funding: Ryan White Part A (RWPA), Ryan White Part B (RWPB), and Housing Opportunities for Persons with AIDS (HOPWA), Ryan White Part D (RWPD), and Ryan White Part F (RWPF) and collaborates with locally funded Ryan White (RW) Parts C </a:t>
            </a:r>
          </a:p>
          <a:p>
            <a:pPr>
              <a:buClr>
                <a:srgbClr val="C00000"/>
              </a:buClr>
            </a:pPr>
            <a:r>
              <a:rPr lang="en-US" sz="1600" b="1" dirty="0">
                <a:ea typeface="Verdana" panose="020B0604030504040204" pitchFamily="34" charset="0"/>
                <a:cs typeface="Helvetica" panose="020B0604020202020204" pitchFamily="34" charset="0"/>
              </a:rPr>
              <a:t>Demographics:</a:t>
            </a:r>
          </a:p>
          <a:p>
            <a:pPr marL="285750" indent="-285750">
              <a:buClr>
                <a:srgbClr val="C00000"/>
              </a:buClr>
              <a:buFont typeface="Arial" panose="020B0604020202020204" pitchFamily="34" charset="0"/>
              <a:buChar char="•"/>
            </a:pPr>
            <a:r>
              <a:rPr lang="en-US" sz="1600" dirty="0">
                <a:ea typeface="Verdana" panose="020B0604030504040204" pitchFamily="34" charset="0"/>
                <a:cs typeface="Helvetica" panose="020B0604020202020204" pitchFamily="34" charset="0"/>
              </a:rPr>
              <a:t>63% Latino population; 7.5% Black (Bexar); less than 1% in Comal, Guadalupe, Wilson </a:t>
            </a:r>
          </a:p>
          <a:p>
            <a:pPr marL="285750" indent="-285750">
              <a:buClr>
                <a:srgbClr val="C00000"/>
              </a:buClr>
              <a:buFont typeface="Arial" panose="020B0604020202020204" pitchFamily="34" charset="0"/>
              <a:buChar char="•"/>
            </a:pPr>
            <a:r>
              <a:rPr lang="en-US" sz="1600" dirty="0">
                <a:ea typeface="Verdana" panose="020B0604030504040204" pitchFamily="34" charset="0"/>
                <a:cs typeface="Helvetica" panose="020B0604020202020204" pitchFamily="34" charset="0"/>
              </a:rPr>
              <a:t>35.2% of residents speak a language other than English at home.</a:t>
            </a:r>
          </a:p>
          <a:p>
            <a:pPr marL="285750" indent="-285750">
              <a:buClr>
                <a:srgbClr val="C00000"/>
              </a:buClr>
              <a:buFont typeface="Arial" panose="020B0604020202020204" pitchFamily="34" charset="0"/>
              <a:buChar char="•"/>
            </a:pPr>
            <a:r>
              <a:rPr lang="en-US" sz="1600" dirty="0">
                <a:ea typeface="Verdana" panose="020B0604030504040204" pitchFamily="34" charset="0"/>
                <a:cs typeface="Helvetica" panose="020B0604020202020204" pitchFamily="34" charset="0"/>
              </a:rPr>
              <a:t>Median age 35; 29%+ under 18; 29% </a:t>
            </a:r>
            <a:r>
              <a:rPr lang="en-US" sz="1600" dirty="0" err="1">
                <a:ea typeface="Verdana" panose="020B0604030504040204" pitchFamily="34" charset="0"/>
                <a:cs typeface="Helvetica" panose="020B0604020202020204" pitchFamily="34" charset="0"/>
              </a:rPr>
              <a:t>btwn</a:t>
            </a:r>
            <a:r>
              <a:rPr lang="en-US" sz="1600" dirty="0">
                <a:ea typeface="Verdana" panose="020B0604030504040204" pitchFamily="34" charset="0"/>
                <a:cs typeface="Helvetica" panose="020B0604020202020204" pitchFamily="34" charset="0"/>
              </a:rPr>
              <a:t> 25-44</a:t>
            </a:r>
          </a:p>
          <a:p>
            <a:pPr marL="285750" indent="-285750">
              <a:buClr>
                <a:srgbClr val="C00000"/>
              </a:buClr>
              <a:buFont typeface="Arial" panose="020B0604020202020204" pitchFamily="34" charset="0"/>
              <a:buChar char="•"/>
            </a:pPr>
            <a:r>
              <a:rPr lang="en-US" sz="1600" dirty="0">
                <a:ea typeface="Verdana" panose="020B0604030504040204" pitchFamily="34" charset="0"/>
                <a:cs typeface="Helvetica" panose="020B0604020202020204" pitchFamily="34" charset="0"/>
              </a:rPr>
              <a:t>6.2% per 1,000 households in Bexar County are same sex homes. </a:t>
            </a:r>
          </a:p>
          <a:p>
            <a:endParaRPr lang="en-US" dirty="0">
              <a:latin typeface="Helvetica" panose="020B0604020202020204" pitchFamily="34" charset="0"/>
              <a:cs typeface="Helvetica" panose="020B0604020202020204" pitchFamily="34" charset="0"/>
            </a:endParaRPr>
          </a:p>
        </p:txBody>
      </p:sp>
      <p:pic>
        <p:nvPicPr>
          <p:cNvPr id="32" name="Picture 31">
            <a:extLst>
              <a:ext uri="{FF2B5EF4-FFF2-40B4-BE49-F238E27FC236}">
                <a16:creationId xmlns:a16="http://schemas.microsoft.com/office/drawing/2014/main" id="{35225914-1B5F-7943-9BBF-42FC21309CE4}"/>
              </a:ext>
            </a:extLst>
          </p:cNvPr>
          <p:cNvPicPr>
            <a:picLocks noChangeAspect="1"/>
          </p:cNvPicPr>
          <p:nvPr/>
        </p:nvPicPr>
        <p:blipFill rotWithShape="1">
          <a:blip r:embed="rId4">
            <a:extLst>
              <a:ext uri="{28A0092B-C50C-407E-A947-70E740481C1C}">
                <a14:useLocalDpi xmlns:a14="http://schemas.microsoft.com/office/drawing/2010/main" val="0"/>
              </a:ext>
            </a:extLst>
          </a:blip>
          <a:srcRect t="35847"/>
          <a:stretch/>
        </p:blipFill>
        <p:spPr>
          <a:xfrm>
            <a:off x="134143" y="4583145"/>
            <a:ext cx="1472007" cy="1228213"/>
          </a:xfrm>
          <a:prstGeom prst="rect">
            <a:avLst/>
          </a:prstGeom>
        </p:spPr>
      </p:pic>
      <p:grpSp>
        <p:nvGrpSpPr>
          <p:cNvPr id="35" name="Group 34">
            <a:extLst>
              <a:ext uri="{FF2B5EF4-FFF2-40B4-BE49-F238E27FC236}">
                <a16:creationId xmlns:a16="http://schemas.microsoft.com/office/drawing/2014/main" id="{DC248612-20DE-1F49-82F1-8352BE94C458}"/>
              </a:ext>
            </a:extLst>
          </p:cNvPr>
          <p:cNvGrpSpPr/>
          <p:nvPr/>
        </p:nvGrpSpPr>
        <p:grpSpPr>
          <a:xfrm>
            <a:off x="2733293" y="1239358"/>
            <a:ext cx="4114800" cy="4511102"/>
            <a:chOff x="2853468" y="1388961"/>
            <a:chExt cx="3869768" cy="4389120"/>
          </a:xfrm>
        </p:grpSpPr>
        <p:pic>
          <p:nvPicPr>
            <p:cNvPr id="26" name="Picture 25">
              <a:extLst>
                <a:ext uri="{FF2B5EF4-FFF2-40B4-BE49-F238E27FC236}">
                  <a16:creationId xmlns:a16="http://schemas.microsoft.com/office/drawing/2014/main" id="{92CA88B0-E927-7A48-A781-A50EDF2DB605}"/>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backgroundRemoval t="7540" b="95556" l="19727" r="91958">
                          <a14:foregroundMark x1="37557" y1="40238" x2="37557" y2="40238"/>
                          <a14:foregroundMark x1="38467" y1="60079" x2="38467" y2="60079"/>
                          <a14:foregroundMark x1="38467" y1="59841" x2="38467" y2="59841"/>
                          <a14:foregroundMark x1="49621" y1="12381" x2="49621" y2="12381"/>
                          <a14:foregroundMark x1="50607" y1="7698" x2="50607" y2="7698"/>
                          <a14:foregroundMark x1="88771" y1="40952" x2="88771" y2="40952"/>
                          <a14:foregroundMark x1="92109" y1="37460" x2="92109" y2="37460"/>
                          <a14:foregroundMark x1="61533" y1="91349" x2="61533" y2="91349"/>
                          <a14:foregroundMark x1="57511" y1="95556" x2="57511" y2="95556"/>
                          <a14:foregroundMark x1="21624" y1="33492" x2="21624" y2="33492"/>
                          <a14:foregroundMark x1="26631" y1="39683" x2="31259" y2="51984"/>
                          <a14:foregroundMark x1="31259" y1="51984" x2="32549" y2="40079"/>
                          <a14:foregroundMark x1="32549" y1="40079" x2="32929" y2="52381"/>
                          <a14:foregroundMark x1="32929" y1="52381" x2="29742" y2="40873"/>
                          <a14:foregroundMark x1="29742" y1="40873" x2="32549" y2="51111"/>
                          <a14:foregroundMark x1="32549" y1="51111" x2="30197" y2="39683"/>
                          <a14:foregroundMark x1="30197" y1="39683" x2="31639" y2="50238"/>
                          <a14:foregroundMark x1="31639" y1="50238" x2="28528" y2="37143"/>
                          <a14:foregroundMark x1="28528" y1="37143" x2="29439" y2="57302"/>
                          <a14:foregroundMark x1="29439" y1="57302" x2="23369" y2="46429"/>
                          <a14:foregroundMark x1="23369" y1="46429" x2="21700" y2="36349"/>
                          <a14:foregroundMark x1="21700" y1="36349" x2="27314" y2="50556"/>
                          <a14:foregroundMark x1="27314" y1="50556" x2="21472" y2="42143"/>
                          <a14:foregroundMark x1="21472" y1="42143" x2="24507" y2="52381"/>
                          <a14:foregroundMark x1="24507" y1="52381" x2="24810" y2="37937"/>
                          <a14:foregroundMark x1="24810" y1="37937" x2="28907" y2="49365"/>
                          <a14:foregroundMark x1="28907" y1="49365" x2="29439" y2="34683"/>
                          <a14:foregroundMark x1="29439" y1="34683" x2="39605" y2="30714"/>
                          <a14:foregroundMark x1="39605" y1="30714" x2="19727" y2="31508"/>
                          <a14:foregroundMark x1="19727" y1="31508" x2="22610" y2="30556"/>
                          <a14:backgroundMark x1="25948" y1="12937" x2="25948" y2="12937"/>
                        </a14:backgroundRemoval>
                      </a14:imgEffect>
                    </a14:imgLayer>
                  </a14:imgProps>
                </a:ext>
                <a:ext uri="{28A0092B-C50C-407E-A947-70E740481C1C}">
                  <a14:useLocalDpi xmlns:a14="http://schemas.microsoft.com/office/drawing/2010/main" val="0"/>
                </a:ext>
              </a:extLst>
            </a:blip>
            <a:srcRect l="15829" t="4468" r="5511" b="2209"/>
            <a:stretch/>
          </p:blipFill>
          <p:spPr>
            <a:xfrm>
              <a:off x="2853468" y="1388961"/>
              <a:ext cx="3869768" cy="4389120"/>
            </a:xfrm>
            <a:prstGeom prst="rect">
              <a:avLst/>
            </a:prstGeom>
          </p:spPr>
        </p:pic>
        <p:sp>
          <p:nvSpPr>
            <p:cNvPr id="27" name="TextBox 26">
              <a:extLst>
                <a:ext uri="{FF2B5EF4-FFF2-40B4-BE49-F238E27FC236}">
                  <a16:creationId xmlns:a16="http://schemas.microsoft.com/office/drawing/2014/main" id="{3FB9E520-3777-C94B-926B-2C67352A883E}"/>
                </a:ext>
              </a:extLst>
            </p:cNvPr>
            <p:cNvSpPr txBox="1"/>
            <p:nvPr/>
          </p:nvSpPr>
          <p:spPr>
            <a:xfrm>
              <a:off x="3141935" y="3286724"/>
              <a:ext cx="1351063" cy="314426"/>
            </a:xfrm>
            <a:prstGeom prst="rect">
              <a:avLst/>
            </a:prstGeom>
            <a:noFill/>
          </p:spPr>
          <p:txBody>
            <a:bodyPr wrap="none" rtlCol="0">
              <a:spAutoFit/>
            </a:bodyPr>
            <a:lstStyle/>
            <a:p>
              <a:r>
                <a:rPr lang="en-US" sz="1500" b="1" dirty="0">
                  <a:solidFill>
                    <a:schemeClr val="bg1"/>
                  </a:solidFill>
                  <a:latin typeface="Helvetica" panose="020B0604020202020204" pitchFamily="34" charset="0"/>
                  <a:cs typeface="Helvetica" panose="020B0604020202020204" pitchFamily="34" charset="0"/>
                </a:rPr>
                <a:t>Bexar County</a:t>
              </a:r>
            </a:p>
          </p:txBody>
        </p:sp>
        <p:sp>
          <p:nvSpPr>
            <p:cNvPr id="28" name="TextBox 27">
              <a:extLst>
                <a:ext uri="{FF2B5EF4-FFF2-40B4-BE49-F238E27FC236}">
                  <a16:creationId xmlns:a16="http://schemas.microsoft.com/office/drawing/2014/main" id="{A5AF566E-6559-5B40-9BF3-D56E927A65DE}"/>
                </a:ext>
              </a:extLst>
            </p:cNvPr>
            <p:cNvSpPr txBox="1"/>
            <p:nvPr/>
          </p:nvSpPr>
          <p:spPr>
            <a:xfrm>
              <a:off x="3924578" y="2084734"/>
              <a:ext cx="1399305" cy="314426"/>
            </a:xfrm>
            <a:prstGeom prst="rect">
              <a:avLst/>
            </a:prstGeom>
            <a:noFill/>
          </p:spPr>
          <p:txBody>
            <a:bodyPr wrap="none" rtlCol="0">
              <a:spAutoFit/>
            </a:bodyPr>
            <a:lstStyle/>
            <a:p>
              <a:r>
                <a:rPr lang="en-US" sz="1500" b="1" dirty="0">
                  <a:solidFill>
                    <a:schemeClr val="bg1"/>
                  </a:solidFill>
                  <a:latin typeface="Helvetica" panose="020B0604020202020204" pitchFamily="34" charset="0"/>
                  <a:cs typeface="Helvetica" panose="020B0604020202020204" pitchFamily="34" charset="0"/>
                </a:rPr>
                <a:t>Comal County</a:t>
              </a:r>
            </a:p>
          </p:txBody>
        </p:sp>
        <p:sp>
          <p:nvSpPr>
            <p:cNvPr id="29" name="TextBox 28">
              <a:extLst>
                <a:ext uri="{FF2B5EF4-FFF2-40B4-BE49-F238E27FC236}">
                  <a16:creationId xmlns:a16="http://schemas.microsoft.com/office/drawing/2014/main" id="{FCE95DFA-875B-DF49-AC7F-A47D3F04F60A}"/>
                </a:ext>
              </a:extLst>
            </p:cNvPr>
            <p:cNvSpPr txBox="1"/>
            <p:nvPr/>
          </p:nvSpPr>
          <p:spPr>
            <a:xfrm>
              <a:off x="4772024" y="2917201"/>
              <a:ext cx="1779206" cy="314426"/>
            </a:xfrm>
            <a:prstGeom prst="rect">
              <a:avLst/>
            </a:prstGeom>
            <a:noFill/>
          </p:spPr>
          <p:txBody>
            <a:bodyPr wrap="none" rtlCol="0">
              <a:spAutoFit/>
            </a:bodyPr>
            <a:lstStyle/>
            <a:p>
              <a:r>
                <a:rPr lang="en-US" sz="1500" b="1" dirty="0">
                  <a:solidFill>
                    <a:schemeClr val="bg1"/>
                  </a:solidFill>
                  <a:latin typeface="Helvetica" panose="020B0604020202020204" pitchFamily="34" charset="0"/>
                  <a:cs typeface="Helvetica" panose="020B0604020202020204" pitchFamily="34" charset="0"/>
                </a:rPr>
                <a:t>Guadalupe County</a:t>
              </a:r>
            </a:p>
          </p:txBody>
        </p:sp>
        <p:sp>
          <p:nvSpPr>
            <p:cNvPr id="30" name="TextBox 29">
              <a:extLst>
                <a:ext uri="{FF2B5EF4-FFF2-40B4-BE49-F238E27FC236}">
                  <a16:creationId xmlns:a16="http://schemas.microsoft.com/office/drawing/2014/main" id="{7EEA8EAA-3E32-084F-A8A4-70A780E691FE}"/>
                </a:ext>
              </a:extLst>
            </p:cNvPr>
            <p:cNvSpPr txBox="1"/>
            <p:nvPr/>
          </p:nvSpPr>
          <p:spPr>
            <a:xfrm>
              <a:off x="4571316" y="4276163"/>
              <a:ext cx="1435425" cy="314426"/>
            </a:xfrm>
            <a:prstGeom prst="rect">
              <a:avLst/>
            </a:prstGeom>
            <a:noFill/>
          </p:spPr>
          <p:txBody>
            <a:bodyPr wrap="none" rtlCol="0">
              <a:spAutoFit/>
            </a:bodyPr>
            <a:lstStyle/>
            <a:p>
              <a:r>
                <a:rPr lang="en-US" sz="1500" b="1" dirty="0">
                  <a:solidFill>
                    <a:schemeClr val="bg1"/>
                  </a:solidFill>
                  <a:latin typeface="Helvetica" panose="020B0604020202020204" pitchFamily="34" charset="0"/>
                  <a:cs typeface="Helvetica" panose="020B0604020202020204" pitchFamily="34" charset="0"/>
                </a:rPr>
                <a:t>Wilson County</a:t>
              </a:r>
            </a:p>
          </p:txBody>
        </p:sp>
      </p:grpSp>
    </p:spTree>
    <p:extLst>
      <p:ext uri="{BB962C8B-B14F-4D97-AF65-F5344CB8AC3E}">
        <p14:creationId xmlns:p14="http://schemas.microsoft.com/office/powerpoint/2010/main" val="158464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9FAEEF-DA94-4840-BAB9-8184106C7515}"/>
              </a:ext>
            </a:extLst>
          </p:cNvPr>
          <p:cNvSpPr>
            <a:spLocks noGrp="1"/>
          </p:cNvSpPr>
          <p:nvPr>
            <p:ph type="title"/>
          </p:nvPr>
        </p:nvSpPr>
        <p:spPr/>
        <p:txBody>
          <a:bodyPr>
            <a:noAutofit/>
          </a:bodyPr>
          <a:lstStyle/>
          <a:p>
            <a:r>
              <a:rPr lang="en-US" sz="3600" dirty="0">
                <a:latin typeface="Helvetica" panose="020B0604020202020204" pitchFamily="34" charset="0"/>
                <a:cs typeface="Helvetica" panose="020B0604020202020204" pitchFamily="34" charset="0"/>
              </a:rPr>
              <a:t>SATGA, 2017: HIV/AIDS Prevalence Rates</a:t>
            </a:r>
          </a:p>
        </p:txBody>
      </p:sp>
      <p:graphicFrame>
        <p:nvGraphicFramePr>
          <p:cNvPr id="10" name="Diagram 9"/>
          <p:cNvGraphicFramePr/>
          <p:nvPr>
            <p:extLst>
              <p:ext uri="{D42A27DB-BD31-4B8C-83A1-F6EECF244321}">
                <p14:modId xmlns:p14="http://schemas.microsoft.com/office/powerpoint/2010/main" val="1792341419"/>
              </p:ext>
            </p:extLst>
          </p:nvPr>
        </p:nvGraphicFramePr>
        <p:xfrm>
          <a:off x="747454" y="648993"/>
          <a:ext cx="1060634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825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BCD2B-7E33-EC46-952D-8FCFBBDA8FA8}"/>
              </a:ext>
            </a:extLst>
          </p:cNvPr>
          <p:cNvSpPr>
            <a:spLocks noGrp="1"/>
          </p:cNvSpPr>
          <p:nvPr>
            <p:ph type="title"/>
          </p:nvPr>
        </p:nvSpPr>
        <p:spPr>
          <a:xfrm>
            <a:off x="838199" y="234397"/>
            <a:ext cx="10882745" cy="829193"/>
          </a:xfrm>
        </p:spPr>
        <p:txBody>
          <a:bodyPr>
            <a:noAutofit/>
          </a:bodyPr>
          <a:lstStyle/>
          <a:p>
            <a:r>
              <a:rPr lang="en-US" sz="3200" dirty="0">
                <a:latin typeface="Helvetica" panose="020B0604020202020204" pitchFamily="34" charset="0"/>
                <a:cs typeface="Helvetica" panose="020B0604020202020204" pitchFamily="34" charset="0"/>
              </a:rPr>
              <a:t>SATGA Ryan White Part A Clients HIV Care Continuum</a:t>
            </a:r>
          </a:p>
        </p:txBody>
      </p:sp>
      <p:graphicFrame>
        <p:nvGraphicFramePr>
          <p:cNvPr id="4" name="Content Placeholder 3">
            <a:extLst>
              <a:ext uri="{FF2B5EF4-FFF2-40B4-BE49-F238E27FC236}">
                <a16:creationId xmlns:a16="http://schemas.microsoft.com/office/drawing/2014/main" id="{0EA45AD2-C2F1-1A49-A7A8-C438FDBC7692}"/>
              </a:ext>
            </a:extLst>
          </p:cNvPr>
          <p:cNvGraphicFramePr>
            <a:graphicFrameLocks noGrp="1"/>
          </p:cNvGraphicFramePr>
          <p:nvPr>
            <p:ph sz="half" idx="10"/>
            <p:extLst>
              <p:ext uri="{D42A27DB-BD31-4B8C-83A1-F6EECF244321}">
                <p14:modId xmlns:p14="http://schemas.microsoft.com/office/powerpoint/2010/main" val="2193918650"/>
              </p:ext>
            </p:extLst>
          </p:nvPr>
        </p:nvGraphicFramePr>
        <p:xfrm>
          <a:off x="838200" y="1196975"/>
          <a:ext cx="10550236" cy="4448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560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53" y="374441"/>
            <a:ext cx="4244548" cy="4214337"/>
          </a:xfrm>
        </p:spPr>
        <p:txBody>
          <a:bodyPr>
            <a:normAutofit/>
          </a:bodyPr>
          <a:lstStyle/>
          <a:p>
            <a:r>
              <a:rPr lang="en-US" sz="4000" dirty="0">
                <a:latin typeface="Helvetica" panose="020B0604020202020204" pitchFamily="34" charset="0"/>
                <a:cs typeface="Helvetica" panose="020B0604020202020204" pitchFamily="34" charset="0"/>
              </a:rPr>
              <a:t>Identifying Community Cross-Systems: </a:t>
            </a:r>
            <a:r>
              <a:rPr lang="en-US" sz="3200" b="0" dirty="0">
                <a:latin typeface="Helvetica" panose="020B0604020202020204" pitchFamily="34" charset="0"/>
                <a:cs typeface="Helvetica" panose="020B0604020202020204" pitchFamily="34" charset="0"/>
              </a:rPr>
              <a:t>Impact on RW Patients</a:t>
            </a:r>
          </a:p>
        </p:txBody>
      </p:sp>
      <p:pic>
        <p:nvPicPr>
          <p:cNvPr id="4" name="Content Placeholder 3"/>
          <p:cNvPicPr>
            <a:picLocks noGrp="1" noChangeAspect="1"/>
          </p:cNvPicPr>
          <p:nvPr>
            <p:ph sz="half" idx="10"/>
          </p:nvPr>
        </p:nvPicPr>
        <p:blipFill>
          <a:blip r:embed="rId3" cstate="print">
            <a:extLst>
              <a:ext uri="{28A0092B-C50C-407E-A947-70E740481C1C}">
                <a14:useLocalDpi xmlns:a14="http://schemas.microsoft.com/office/drawing/2010/main" val="0"/>
              </a:ext>
            </a:extLst>
          </a:blip>
          <a:stretch>
            <a:fillRect/>
          </a:stretch>
        </p:blipFill>
        <p:spPr>
          <a:xfrm>
            <a:off x="4697037" y="338023"/>
            <a:ext cx="4839069" cy="5303520"/>
          </a:xfrm>
        </p:spPr>
      </p:pic>
      <p:sp>
        <p:nvSpPr>
          <p:cNvPr id="5" name="Rectangle 4"/>
          <p:cNvSpPr/>
          <p:nvPr/>
        </p:nvSpPr>
        <p:spPr>
          <a:xfrm>
            <a:off x="3844907" y="5603975"/>
            <a:ext cx="8347093" cy="369332"/>
          </a:xfrm>
          <a:prstGeom prst="rect">
            <a:avLst/>
          </a:prstGeom>
        </p:spPr>
        <p:txBody>
          <a:bodyPr wrap="none">
            <a:spAutoFit/>
          </a:bodyPr>
          <a:lstStyle/>
          <a:p>
            <a:r>
              <a:rPr lang="en-US" b="1" dirty="0"/>
              <a:t>The People’s Institute for Survival and Beyond: Power Analysis from Undoing Racism®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1013" y="356481"/>
            <a:ext cx="4622505" cy="528506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799" y="356481"/>
            <a:ext cx="5140056" cy="5247494"/>
          </a:xfrm>
          <a:prstGeom prst="rect">
            <a:avLst/>
          </a:prstGeom>
        </p:spPr>
      </p:pic>
    </p:spTree>
    <p:extLst>
      <p:ext uri="{BB962C8B-B14F-4D97-AF65-F5344CB8AC3E}">
        <p14:creationId xmlns:p14="http://schemas.microsoft.com/office/powerpoint/2010/main" val="31739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7637BD-F6B8-4C8E-98AF-4410C437D562}">
  <ds:schemaRefs>
    <ds:schemaRef ds:uri="http://schemas.microsoft.com/office/2006/documentManagement/types"/>
    <ds:schemaRef ds:uri="http://schemas.openxmlformats.org/package/2006/metadata/core-properties"/>
    <ds:schemaRef ds:uri="763191c0-b165-402f-a2d4-8ae261e3ae05"/>
    <ds:schemaRef ds:uri="http://purl.org/dc/terms/"/>
    <ds:schemaRef ds:uri="http://www.w3.org/XML/1998/namespace"/>
    <ds:schemaRef ds:uri="http://purl.org/dc/elements/1.1/"/>
    <ds:schemaRef ds:uri="http://schemas.microsoft.com/office/infopath/2007/PartnerControls"/>
    <ds:schemaRef ds:uri="75e813ae-c565-40db-b37c-cfdb0e13b5d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9FA1483-4A22-4888-9FB2-688D6C1A51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9662</TotalTime>
  <Words>3523</Words>
  <Application>Microsoft Macintosh PowerPoint</Application>
  <PresentationFormat>Widescreen</PresentationFormat>
  <Paragraphs>294</Paragraphs>
  <Slides>29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Courier New</vt:lpstr>
      <vt:lpstr>Helvetica</vt:lpstr>
      <vt:lpstr>Tahoma</vt:lpstr>
      <vt:lpstr>Times New Roman</vt:lpstr>
      <vt:lpstr>Verdana</vt:lpstr>
      <vt:lpstr>Office Theme</vt:lpstr>
      <vt:lpstr>PowerPoint Presentation</vt:lpstr>
      <vt:lpstr>Ryan White Program  San Antonio TGA Applying Your Strategies</vt:lpstr>
      <vt:lpstr>PowerPoint Presentation</vt:lpstr>
      <vt:lpstr>Service Area: Texas</vt:lpstr>
      <vt:lpstr>SATGA Epidemiological Profile </vt:lpstr>
      <vt:lpstr>San Antonio TGA</vt:lpstr>
      <vt:lpstr>SATGA, 2017: HIV/AIDS Prevalence Rates</vt:lpstr>
      <vt:lpstr>SATGA Ryan White Part A Clients HIV Care Continuum</vt:lpstr>
      <vt:lpstr>Identifying Community Cross-Systems: Impact on RW Patients</vt:lpstr>
      <vt:lpstr>Inequities Sustain the Epidemic in Our Communities, San Antonio TGA </vt:lpstr>
      <vt:lpstr>Achieving Equitable Patient-Centered Care</vt:lpstr>
      <vt:lpstr>Engagement, Cultivation and Stewardship of Community Partnerships in SATGA</vt:lpstr>
      <vt:lpstr>Leveraging Integrative Experiences:</vt:lpstr>
      <vt:lpstr>San Antonio TGA HIV/Syphilis Task Force</vt:lpstr>
      <vt:lpstr>Task Force: Leadership and Members</vt:lpstr>
      <vt:lpstr>Taskforce Meeting Topics</vt:lpstr>
      <vt:lpstr>Bridging Gaps: Engagement</vt:lpstr>
      <vt:lpstr>The Center for Health Care Services: Cultivation</vt:lpstr>
      <vt:lpstr>Community Engagement Resulting in Responsive Programs and Systems Change: Addressing Stable Housing Needs</vt:lpstr>
      <vt:lpstr>2016-2020 Five Year Consolidated Plan (HUD) </vt:lpstr>
      <vt:lpstr>2016 PLWH Housing Needs Assessment</vt:lpstr>
      <vt:lpstr>Bexar County’s Strategic Plan to  Prevent and End Homelessness</vt:lpstr>
      <vt:lpstr>HRSA/HAB Special Projects of National Significance (SPNS) Program</vt:lpstr>
      <vt:lpstr>Housing Summit - Housing is Healthcare Initiative Continued </vt:lpstr>
      <vt:lpstr>Mayor’s Housing Policy Task Force</vt:lpstr>
      <vt:lpstr>San Antonio’s Housing Policy Framework</vt:lpstr>
      <vt:lpstr>Continued Housing Efforts</vt:lpstr>
      <vt:lpstr>Contact Us</vt:lpstr>
      <vt:lpstr>Questions/Preguntas?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Holly Benavides</cp:lastModifiedBy>
  <cp:revision>116</cp:revision>
  <dcterms:created xsi:type="dcterms:W3CDTF">2018-09-04T17:07:24Z</dcterms:created>
  <dcterms:modified xsi:type="dcterms:W3CDTF">2018-12-14T13:26:55Z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