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317" r:id="rId6"/>
    <p:sldId id="318" r:id="rId7"/>
    <p:sldId id="398" r:id="rId8"/>
    <p:sldId id="341" r:id="rId9"/>
    <p:sldId id="270" r:id="rId10"/>
    <p:sldId id="352" r:id="rId11"/>
    <p:sldId id="351" r:id="rId12"/>
    <p:sldId id="273" r:id="rId13"/>
    <p:sldId id="274" r:id="rId14"/>
    <p:sldId id="399" r:id="rId15"/>
    <p:sldId id="275" r:id="rId16"/>
    <p:sldId id="343" r:id="rId17"/>
    <p:sldId id="268" r:id="rId18"/>
    <p:sldId id="349" r:id="rId19"/>
    <p:sldId id="419" r:id="rId20"/>
    <p:sldId id="344" r:id="rId21"/>
    <p:sldId id="265" r:id="rId22"/>
    <p:sldId id="400" r:id="rId23"/>
    <p:sldId id="408" r:id="rId24"/>
    <p:sldId id="404" r:id="rId25"/>
    <p:sldId id="405" r:id="rId26"/>
    <p:sldId id="406" r:id="rId27"/>
    <p:sldId id="402" r:id="rId28"/>
    <p:sldId id="410" r:id="rId29"/>
    <p:sldId id="401" r:id="rId30"/>
    <p:sldId id="416" r:id="rId31"/>
    <p:sldId id="418" r:id="rId32"/>
    <p:sldId id="420" r:id="rId33"/>
    <p:sldId id="413" r:id="rId34"/>
    <p:sldId id="283" r:id="rId35"/>
    <p:sldId id="422" r:id="rId36"/>
    <p:sldId id="415" r:id="rId37"/>
    <p:sldId id="423" r:id="rId38"/>
    <p:sldId id="279" r:id="rId39"/>
    <p:sldId id="276" r:id="rId40"/>
    <p:sldId id="338" r:id="rId41"/>
    <p:sldId id="427" r:id="rId42"/>
    <p:sldId id="31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8E"/>
    <a:srgbClr val="0958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5" autoAdjust="0"/>
    <p:restoredTop sz="63141" autoAdjust="0"/>
  </p:normalViewPr>
  <p:slideViewPr>
    <p:cSldViewPr snapToGrid="0">
      <p:cViewPr varScale="1">
        <p:scale>
          <a:sx n="65" d="100"/>
          <a:sy n="65" d="100"/>
        </p:scale>
        <p:origin x="1984" y="20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notesMaster" Target="notesMasters/notesMaster1.xml"/><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0316D-EF09-456C-8432-5AD8BFA6FA6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04E66CC-B383-44CE-B16E-A450EEE32BC5}">
      <dgm:prSet phldrT="[Text]" custT="1"/>
      <dgm:spPr>
        <a:solidFill>
          <a:schemeClr val="bg1">
            <a:lumMod val="50000"/>
          </a:schemeClr>
        </a:solidFill>
      </dgm:spPr>
      <dgm:t>
        <a:bodyPr/>
        <a:lstStyle/>
        <a:p>
          <a:r>
            <a:rPr lang="en-US" sz="1600" b="1" dirty="0">
              <a:solidFill>
                <a:schemeClr val="bg1"/>
              </a:solidFill>
              <a:latin typeface="Century Gothic" panose="020B0502020202020204" pitchFamily="34" charset="0"/>
            </a:rPr>
            <a:t>HIV Care &amp; Treatment</a:t>
          </a:r>
        </a:p>
      </dgm:t>
    </dgm:pt>
    <dgm:pt modelId="{6C4A8425-B9A7-4CD9-9429-82871E0A74BE}" type="parTrans" cxnId="{11756387-B93B-41E5-9B9B-CE0749BF2F33}">
      <dgm:prSet/>
      <dgm:spPr/>
      <dgm:t>
        <a:bodyPr/>
        <a:lstStyle/>
        <a:p>
          <a:endParaRPr lang="en-US" sz="1400">
            <a:latin typeface="Century Gothic" panose="020B0502020202020204" pitchFamily="34" charset="0"/>
          </a:endParaRPr>
        </a:p>
      </dgm:t>
    </dgm:pt>
    <dgm:pt modelId="{70557A28-F9D7-46D2-8D04-F1880AFE6851}" type="sibTrans" cxnId="{11756387-B93B-41E5-9B9B-CE0749BF2F33}">
      <dgm:prSet/>
      <dgm:spPr/>
      <dgm:t>
        <a:bodyPr/>
        <a:lstStyle/>
        <a:p>
          <a:endParaRPr lang="en-US" sz="1400">
            <a:latin typeface="Century Gothic" panose="020B0502020202020204" pitchFamily="34" charset="0"/>
          </a:endParaRPr>
        </a:p>
      </dgm:t>
    </dgm:pt>
    <dgm:pt modelId="{0F9AFE4F-263E-45CE-83DA-11DC61FDD18A}">
      <dgm:prSet phldrT="[Text]" custT="1"/>
      <dgm:spPr>
        <a:solidFill>
          <a:schemeClr val="bg1">
            <a:lumMod val="50000"/>
          </a:schemeClr>
        </a:solidFill>
      </dgm:spPr>
      <dgm:t>
        <a:bodyPr/>
        <a:lstStyle/>
        <a:p>
          <a:r>
            <a:rPr lang="en-US" sz="1600" b="1" dirty="0">
              <a:solidFill>
                <a:schemeClr val="bg1"/>
              </a:solidFill>
              <a:latin typeface="Century Gothic" panose="020B0502020202020204" pitchFamily="34" charset="0"/>
            </a:rPr>
            <a:t>Sexual Health</a:t>
          </a:r>
        </a:p>
      </dgm:t>
    </dgm:pt>
    <dgm:pt modelId="{D8FD8183-C9DF-4050-96E4-FCA0C662A396}" type="parTrans" cxnId="{C89B5090-710E-40E7-86EE-40648A1E8B9D}">
      <dgm:prSet/>
      <dgm:spPr/>
      <dgm:t>
        <a:bodyPr/>
        <a:lstStyle/>
        <a:p>
          <a:endParaRPr lang="en-US" sz="1400">
            <a:latin typeface="Century Gothic" panose="020B0502020202020204" pitchFamily="34" charset="0"/>
          </a:endParaRPr>
        </a:p>
      </dgm:t>
    </dgm:pt>
    <dgm:pt modelId="{4FF0D99B-7360-46F1-9068-A82A29A486D2}" type="sibTrans" cxnId="{C89B5090-710E-40E7-86EE-40648A1E8B9D}">
      <dgm:prSet/>
      <dgm:spPr/>
      <dgm:t>
        <a:bodyPr/>
        <a:lstStyle/>
        <a:p>
          <a:endParaRPr lang="en-US" sz="1400">
            <a:latin typeface="Century Gothic" panose="020B0502020202020204" pitchFamily="34" charset="0"/>
          </a:endParaRPr>
        </a:p>
      </dgm:t>
    </dgm:pt>
    <dgm:pt modelId="{C33E2ABC-1204-4D2C-B8EB-78B2C3FE40F9}">
      <dgm:prSet phldrT="[Text]" custT="1"/>
      <dgm:spPr>
        <a:ln>
          <a:solidFill>
            <a:schemeClr val="bg2"/>
          </a:solidFill>
        </a:ln>
      </dgm:spPr>
      <dgm:t>
        <a:bodyPr/>
        <a:lstStyle/>
        <a:p>
          <a:pPr>
            <a:spcAft>
              <a:spcPts val="600"/>
            </a:spcAft>
          </a:pPr>
          <a:r>
            <a:rPr lang="en-US" sz="1100" dirty="0">
              <a:latin typeface="Century Gothic" panose="020B0502020202020204" pitchFamily="34" charset="0"/>
            </a:rPr>
            <a:t>STI Testing (including HIV &amp; Hepatitis C)</a:t>
          </a:r>
        </a:p>
      </dgm:t>
    </dgm:pt>
    <dgm:pt modelId="{CB50F7DE-E427-450A-82DE-86056575E9CE}" type="parTrans" cxnId="{CA60CA57-D374-4D6B-AC18-1588005FA4CD}">
      <dgm:prSet/>
      <dgm:spPr/>
      <dgm:t>
        <a:bodyPr/>
        <a:lstStyle/>
        <a:p>
          <a:endParaRPr lang="en-US" sz="1400">
            <a:latin typeface="Century Gothic" panose="020B0502020202020204" pitchFamily="34" charset="0"/>
          </a:endParaRPr>
        </a:p>
      </dgm:t>
    </dgm:pt>
    <dgm:pt modelId="{2F9BA7FD-9806-4FD8-9E73-DE1C5A82B806}" type="sibTrans" cxnId="{CA60CA57-D374-4D6B-AC18-1588005FA4CD}">
      <dgm:prSet/>
      <dgm:spPr/>
      <dgm:t>
        <a:bodyPr/>
        <a:lstStyle/>
        <a:p>
          <a:endParaRPr lang="en-US" sz="1400">
            <a:latin typeface="Century Gothic" panose="020B0502020202020204" pitchFamily="34" charset="0"/>
          </a:endParaRPr>
        </a:p>
      </dgm:t>
    </dgm:pt>
    <dgm:pt modelId="{57955361-E40B-4569-A74C-ACE38A46EA31}">
      <dgm:prSet phldrT="[Text]" custT="1"/>
      <dgm:spPr>
        <a:ln>
          <a:solidFill>
            <a:schemeClr val="bg2"/>
          </a:solidFill>
        </a:ln>
      </dgm:spPr>
      <dgm:t>
        <a:bodyPr/>
        <a:lstStyle/>
        <a:p>
          <a:pPr>
            <a:spcAft>
              <a:spcPts val="600"/>
            </a:spcAft>
          </a:pPr>
          <a:r>
            <a:rPr lang="en-US" sz="1100" dirty="0">
              <a:latin typeface="Century Gothic" panose="020B0502020202020204" pitchFamily="34" charset="0"/>
            </a:rPr>
            <a:t>Primary Care, Behavioral Health &amp; Supportive Services</a:t>
          </a:r>
        </a:p>
      </dgm:t>
    </dgm:pt>
    <dgm:pt modelId="{2849C711-7258-4CC0-ACF5-CA392F240EFB}" type="parTrans" cxnId="{368C2DAB-1FB6-4A44-A29D-D54274AB51A2}">
      <dgm:prSet/>
      <dgm:spPr/>
      <dgm:t>
        <a:bodyPr/>
        <a:lstStyle/>
        <a:p>
          <a:endParaRPr lang="en-US" sz="1400">
            <a:latin typeface="Century Gothic" panose="020B0502020202020204" pitchFamily="34" charset="0"/>
          </a:endParaRPr>
        </a:p>
      </dgm:t>
    </dgm:pt>
    <dgm:pt modelId="{8AD4069C-9A0E-4F6B-889B-D06541ECC265}" type="sibTrans" cxnId="{368C2DAB-1FB6-4A44-A29D-D54274AB51A2}">
      <dgm:prSet/>
      <dgm:spPr/>
      <dgm:t>
        <a:bodyPr/>
        <a:lstStyle/>
        <a:p>
          <a:endParaRPr lang="en-US" sz="1400">
            <a:latin typeface="Century Gothic" panose="020B0502020202020204" pitchFamily="34" charset="0"/>
          </a:endParaRPr>
        </a:p>
      </dgm:t>
    </dgm:pt>
    <dgm:pt modelId="{7D24496B-48AC-41BC-922B-2B3975A6592B}">
      <dgm:prSet phldrT="[Text]" custT="1"/>
      <dgm:spPr>
        <a:solidFill>
          <a:schemeClr val="bg1">
            <a:lumMod val="50000"/>
          </a:schemeClr>
        </a:solidFill>
      </dgm:spPr>
      <dgm:t>
        <a:bodyPr/>
        <a:lstStyle/>
        <a:p>
          <a:r>
            <a:rPr lang="en-US" sz="1600" b="1" dirty="0">
              <a:solidFill>
                <a:schemeClr val="bg1"/>
              </a:solidFill>
              <a:latin typeface="Century Gothic" panose="020B0502020202020204" pitchFamily="34" charset="0"/>
            </a:rPr>
            <a:t>Linking to Hepatitis C Treatment</a:t>
          </a:r>
        </a:p>
      </dgm:t>
    </dgm:pt>
    <dgm:pt modelId="{5E672CB9-7BE9-442A-9F1E-4F4CA704D966}" type="parTrans" cxnId="{5AB710AC-E2AF-4F45-9438-E5EFC6541000}">
      <dgm:prSet/>
      <dgm:spPr/>
      <dgm:t>
        <a:bodyPr/>
        <a:lstStyle/>
        <a:p>
          <a:endParaRPr lang="en-US" sz="1600">
            <a:latin typeface="Century Gothic" panose="020B0502020202020204" pitchFamily="34" charset="0"/>
          </a:endParaRPr>
        </a:p>
      </dgm:t>
    </dgm:pt>
    <dgm:pt modelId="{C1BCCCB9-8811-4F38-958F-4D77F6F12FF4}" type="sibTrans" cxnId="{5AB710AC-E2AF-4F45-9438-E5EFC6541000}">
      <dgm:prSet/>
      <dgm:spPr/>
      <dgm:t>
        <a:bodyPr/>
        <a:lstStyle/>
        <a:p>
          <a:endParaRPr lang="en-US" sz="1600">
            <a:latin typeface="Century Gothic" panose="020B0502020202020204" pitchFamily="34" charset="0"/>
          </a:endParaRPr>
        </a:p>
      </dgm:t>
    </dgm:pt>
    <dgm:pt modelId="{696B4DC6-071C-4384-AFE4-C2364A866C89}">
      <dgm:prSet phldrT="[Text]" custT="1"/>
      <dgm:spPr>
        <a:ln>
          <a:solidFill>
            <a:schemeClr val="bg2"/>
          </a:solidFill>
        </a:ln>
      </dgm:spPr>
      <dgm:t>
        <a:bodyPr/>
        <a:lstStyle/>
        <a:p>
          <a:pPr>
            <a:spcAft>
              <a:spcPts val="600"/>
            </a:spcAft>
          </a:pPr>
          <a:r>
            <a:rPr lang="en-US" sz="1100" dirty="0">
              <a:latin typeface="Century Gothic" panose="020B0502020202020204" pitchFamily="34" charset="0"/>
            </a:rPr>
            <a:t>Serving individuals of all ages at risk of HIV infection </a:t>
          </a:r>
        </a:p>
      </dgm:t>
    </dgm:pt>
    <dgm:pt modelId="{CE2886EB-EB3A-45DC-B2C0-40382ABA6657}" type="parTrans" cxnId="{B0596E28-6032-4A5C-9B51-1055831955A2}">
      <dgm:prSet/>
      <dgm:spPr/>
      <dgm:t>
        <a:bodyPr/>
        <a:lstStyle/>
        <a:p>
          <a:endParaRPr lang="en-US" sz="1600">
            <a:latin typeface="Century Gothic" panose="020B0502020202020204" pitchFamily="34" charset="0"/>
          </a:endParaRPr>
        </a:p>
      </dgm:t>
    </dgm:pt>
    <dgm:pt modelId="{2C6F112E-3252-4A23-8776-7757DFF66B36}" type="sibTrans" cxnId="{B0596E28-6032-4A5C-9B51-1055831955A2}">
      <dgm:prSet/>
      <dgm:spPr/>
      <dgm:t>
        <a:bodyPr/>
        <a:lstStyle/>
        <a:p>
          <a:endParaRPr lang="en-US" sz="1600">
            <a:latin typeface="Century Gothic" panose="020B0502020202020204" pitchFamily="34" charset="0"/>
          </a:endParaRPr>
        </a:p>
      </dgm:t>
    </dgm:pt>
    <dgm:pt modelId="{ED8A8F52-A780-482B-8F08-9B83A4906ABC}">
      <dgm:prSet phldrT="[Text]" custT="1"/>
      <dgm:spPr>
        <a:ln>
          <a:solidFill>
            <a:schemeClr val="bg2"/>
          </a:solidFill>
        </a:ln>
      </dgm:spPr>
      <dgm:t>
        <a:bodyPr/>
        <a:lstStyle/>
        <a:p>
          <a:pPr>
            <a:spcAft>
              <a:spcPts val="600"/>
            </a:spcAft>
          </a:pPr>
          <a:r>
            <a:rPr lang="en-US" sz="1100" dirty="0">
              <a:latin typeface="Century Gothic" panose="020B0502020202020204" pitchFamily="34" charset="0"/>
            </a:rPr>
            <a:t>Targeting individuals with Hepatitis C mono-infection</a:t>
          </a:r>
        </a:p>
      </dgm:t>
    </dgm:pt>
    <dgm:pt modelId="{4A9482CE-61A5-4978-9199-458C5349044D}" type="parTrans" cxnId="{E6663725-B494-45DB-8E55-8B19497D95D7}">
      <dgm:prSet/>
      <dgm:spPr/>
      <dgm:t>
        <a:bodyPr/>
        <a:lstStyle/>
        <a:p>
          <a:endParaRPr lang="en-US" sz="1600">
            <a:latin typeface="Century Gothic" panose="020B0502020202020204" pitchFamily="34" charset="0"/>
          </a:endParaRPr>
        </a:p>
      </dgm:t>
    </dgm:pt>
    <dgm:pt modelId="{A67CC4F2-467D-48EC-AA8E-74BD7D07AD88}" type="sibTrans" cxnId="{E6663725-B494-45DB-8E55-8B19497D95D7}">
      <dgm:prSet/>
      <dgm:spPr/>
      <dgm:t>
        <a:bodyPr/>
        <a:lstStyle/>
        <a:p>
          <a:endParaRPr lang="en-US" sz="1600">
            <a:latin typeface="Century Gothic" panose="020B0502020202020204" pitchFamily="34" charset="0"/>
          </a:endParaRPr>
        </a:p>
      </dgm:t>
    </dgm:pt>
    <dgm:pt modelId="{CE30E94A-F979-4578-96A1-94CCB987D0CC}">
      <dgm:prSet phldrT="[Text]" custT="1"/>
      <dgm:spPr>
        <a:ln>
          <a:solidFill>
            <a:schemeClr val="bg2"/>
          </a:solidFill>
        </a:ln>
      </dgm:spPr>
      <dgm:t>
        <a:bodyPr/>
        <a:lstStyle/>
        <a:p>
          <a:pPr>
            <a:spcAft>
              <a:spcPts val="600"/>
            </a:spcAft>
          </a:pPr>
          <a:r>
            <a:rPr lang="en-US" sz="1100" dirty="0">
              <a:latin typeface="Century Gothic" panose="020B0502020202020204" pitchFamily="34" charset="0"/>
            </a:rPr>
            <a:t>Mental Health &amp; Supportive Services while in Treatment</a:t>
          </a:r>
        </a:p>
      </dgm:t>
    </dgm:pt>
    <dgm:pt modelId="{69F9129C-A5FC-448D-A1AE-286D05A858D1}" type="parTrans" cxnId="{6F28BD7E-5D5C-4FAC-A52B-8ACE8CB6E391}">
      <dgm:prSet/>
      <dgm:spPr/>
      <dgm:t>
        <a:bodyPr/>
        <a:lstStyle/>
        <a:p>
          <a:endParaRPr lang="en-US">
            <a:latin typeface="Century Gothic" panose="020B0502020202020204" pitchFamily="34" charset="0"/>
          </a:endParaRPr>
        </a:p>
      </dgm:t>
    </dgm:pt>
    <dgm:pt modelId="{0730A413-E47C-4354-A0FB-5DBA54C8CF66}" type="sibTrans" cxnId="{6F28BD7E-5D5C-4FAC-A52B-8ACE8CB6E391}">
      <dgm:prSet/>
      <dgm:spPr/>
      <dgm:t>
        <a:bodyPr/>
        <a:lstStyle/>
        <a:p>
          <a:endParaRPr lang="en-US">
            <a:latin typeface="Century Gothic" panose="020B0502020202020204" pitchFamily="34" charset="0"/>
          </a:endParaRPr>
        </a:p>
      </dgm:t>
    </dgm:pt>
    <dgm:pt modelId="{39A2350B-E910-4779-B9C0-170BF7AA5639}">
      <dgm:prSet phldrT="[Text]" custT="1"/>
      <dgm:spPr>
        <a:ln>
          <a:solidFill>
            <a:schemeClr val="bg2"/>
          </a:solidFill>
        </a:ln>
      </dgm:spPr>
      <dgm:t>
        <a:bodyPr/>
        <a:lstStyle/>
        <a:p>
          <a:pPr>
            <a:spcAft>
              <a:spcPts val="600"/>
            </a:spcAft>
          </a:pPr>
          <a:r>
            <a:rPr lang="en-US" sz="1100" dirty="0">
              <a:latin typeface="Century Gothic" panose="020B0502020202020204" pitchFamily="34" charset="0"/>
            </a:rPr>
            <a:t>Hepatitis C Treatment for Co-infected Individuals</a:t>
          </a:r>
        </a:p>
      </dgm:t>
    </dgm:pt>
    <dgm:pt modelId="{4B41AD49-7F56-47EF-AD07-427C51663361}" type="parTrans" cxnId="{4054BFFB-5228-4A09-AF90-42E292944771}">
      <dgm:prSet/>
      <dgm:spPr/>
      <dgm:t>
        <a:bodyPr/>
        <a:lstStyle/>
        <a:p>
          <a:endParaRPr lang="en-US">
            <a:latin typeface="Century Gothic" panose="020B0502020202020204" pitchFamily="34" charset="0"/>
          </a:endParaRPr>
        </a:p>
      </dgm:t>
    </dgm:pt>
    <dgm:pt modelId="{0FFA97CA-8E6D-47DD-AB19-FC7243E083B8}" type="sibTrans" cxnId="{4054BFFB-5228-4A09-AF90-42E292944771}">
      <dgm:prSet/>
      <dgm:spPr/>
      <dgm:t>
        <a:bodyPr/>
        <a:lstStyle/>
        <a:p>
          <a:endParaRPr lang="en-US">
            <a:latin typeface="Century Gothic" panose="020B0502020202020204" pitchFamily="34" charset="0"/>
          </a:endParaRPr>
        </a:p>
      </dgm:t>
    </dgm:pt>
    <dgm:pt modelId="{4C2A8C49-8C51-47FE-BED6-7BC043240C20}">
      <dgm:prSet phldrT="[Text]" custT="1"/>
      <dgm:spPr>
        <a:ln>
          <a:solidFill>
            <a:schemeClr val="bg2"/>
          </a:solidFill>
        </a:ln>
      </dgm:spPr>
      <dgm:t>
        <a:bodyPr/>
        <a:lstStyle/>
        <a:p>
          <a:pPr>
            <a:spcAft>
              <a:spcPts val="600"/>
            </a:spcAft>
          </a:pPr>
          <a:r>
            <a:rPr lang="en-US" sz="1100" dirty="0">
              <a:latin typeface="Century Gothic" panose="020B0502020202020204" pitchFamily="34" charset="0"/>
            </a:rPr>
            <a:t>Serving Pediatric (including exposed infants and children), Adolescent, Young People, and Adults</a:t>
          </a:r>
        </a:p>
      </dgm:t>
    </dgm:pt>
    <dgm:pt modelId="{7A42DFA7-03DA-4598-AB69-B7C2CB19FBFE}" type="parTrans" cxnId="{A0AA858D-FDA3-41FF-8253-9FF223C7D220}">
      <dgm:prSet/>
      <dgm:spPr/>
      <dgm:t>
        <a:bodyPr/>
        <a:lstStyle/>
        <a:p>
          <a:endParaRPr lang="en-US">
            <a:latin typeface="Century Gothic" panose="020B0502020202020204" pitchFamily="34" charset="0"/>
          </a:endParaRPr>
        </a:p>
      </dgm:t>
    </dgm:pt>
    <dgm:pt modelId="{B535FE44-6ACC-48D8-86AD-DB8A735913F8}" type="sibTrans" cxnId="{A0AA858D-FDA3-41FF-8253-9FF223C7D220}">
      <dgm:prSet/>
      <dgm:spPr/>
      <dgm:t>
        <a:bodyPr/>
        <a:lstStyle/>
        <a:p>
          <a:endParaRPr lang="en-US">
            <a:latin typeface="Century Gothic" panose="020B0502020202020204" pitchFamily="34" charset="0"/>
          </a:endParaRPr>
        </a:p>
      </dgm:t>
    </dgm:pt>
    <dgm:pt modelId="{C70DC090-70F2-4369-A72B-5BCC22F318B8}">
      <dgm:prSet phldrT="[Text]" custT="1"/>
      <dgm:spPr>
        <a:ln>
          <a:solidFill>
            <a:schemeClr val="bg2"/>
          </a:solidFill>
        </a:ln>
      </dgm:spPr>
      <dgm:t>
        <a:bodyPr/>
        <a:lstStyle/>
        <a:p>
          <a:pPr>
            <a:spcAft>
              <a:spcPts val="600"/>
            </a:spcAft>
          </a:pPr>
          <a:r>
            <a:rPr lang="en-US" sz="1100" dirty="0">
              <a:latin typeface="Century Gothic" panose="020B0502020202020204" pitchFamily="34" charset="0"/>
            </a:rPr>
            <a:t>Transition to Primary Care</a:t>
          </a:r>
        </a:p>
      </dgm:t>
    </dgm:pt>
    <dgm:pt modelId="{99AE0E73-98D3-4AF9-B794-8D6AC8866934}" type="parTrans" cxnId="{564EE21E-C46A-4CC8-AF2E-B80B1808A1FA}">
      <dgm:prSet/>
      <dgm:spPr/>
      <dgm:t>
        <a:bodyPr/>
        <a:lstStyle/>
        <a:p>
          <a:endParaRPr lang="en-US">
            <a:latin typeface="Century Gothic" panose="020B0502020202020204" pitchFamily="34" charset="0"/>
          </a:endParaRPr>
        </a:p>
      </dgm:t>
    </dgm:pt>
    <dgm:pt modelId="{6BB78971-76E0-4CA5-9E27-4E96FE482E31}" type="sibTrans" cxnId="{564EE21E-C46A-4CC8-AF2E-B80B1808A1FA}">
      <dgm:prSet/>
      <dgm:spPr/>
      <dgm:t>
        <a:bodyPr/>
        <a:lstStyle/>
        <a:p>
          <a:endParaRPr lang="en-US">
            <a:latin typeface="Century Gothic" panose="020B0502020202020204" pitchFamily="34" charset="0"/>
          </a:endParaRPr>
        </a:p>
      </dgm:t>
    </dgm:pt>
    <dgm:pt modelId="{54FF3889-F4BE-4BEA-9C0E-7CC2D4422C59}">
      <dgm:prSet phldrT="[Text]" custT="1"/>
      <dgm:spPr>
        <a:ln>
          <a:solidFill>
            <a:schemeClr val="bg2"/>
          </a:solidFill>
        </a:ln>
      </dgm:spPr>
      <dgm:t>
        <a:bodyPr/>
        <a:lstStyle/>
        <a:p>
          <a:pPr>
            <a:spcAft>
              <a:spcPts val="600"/>
            </a:spcAft>
          </a:pPr>
          <a:r>
            <a:rPr lang="en-US" sz="1100" dirty="0">
              <a:latin typeface="Century Gothic" panose="020B0502020202020204" pitchFamily="34" charset="0"/>
            </a:rPr>
            <a:t>PrEP, PEP, Primary Care, Mental Health &amp; Supportive Services</a:t>
          </a:r>
        </a:p>
      </dgm:t>
    </dgm:pt>
    <dgm:pt modelId="{46305623-0F18-4A08-92E4-6D807601ABC9}" type="parTrans" cxnId="{1338170A-843C-41D3-B3D2-D6D02DB4B5F2}">
      <dgm:prSet/>
      <dgm:spPr/>
      <dgm:t>
        <a:bodyPr/>
        <a:lstStyle/>
        <a:p>
          <a:endParaRPr lang="en-US"/>
        </a:p>
      </dgm:t>
    </dgm:pt>
    <dgm:pt modelId="{24C0C524-8F04-4CE2-9A3A-04B5907059A5}" type="sibTrans" cxnId="{1338170A-843C-41D3-B3D2-D6D02DB4B5F2}">
      <dgm:prSet/>
      <dgm:spPr/>
      <dgm:t>
        <a:bodyPr/>
        <a:lstStyle/>
        <a:p>
          <a:endParaRPr lang="en-US"/>
        </a:p>
      </dgm:t>
    </dgm:pt>
    <dgm:pt modelId="{569C521C-6603-4795-85B2-50E8B80C079F}" type="pres">
      <dgm:prSet presAssocID="{1650316D-EF09-456C-8432-5AD8BFA6FA63}" presName="linear" presStyleCnt="0">
        <dgm:presLayoutVars>
          <dgm:dir/>
          <dgm:animLvl val="lvl"/>
          <dgm:resizeHandles val="exact"/>
        </dgm:presLayoutVars>
      </dgm:prSet>
      <dgm:spPr/>
      <dgm:t>
        <a:bodyPr/>
        <a:lstStyle/>
        <a:p>
          <a:endParaRPr lang="en-US"/>
        </a:p>
      </dgm:t>
    </dgm:pt>
    <dgm:pt modelId="{818E2C30-33EF-423A-9FB0-F617E314D5B7}" type="pres">
      <dgm:prSet presAssocID="{904E66CC-B383-44CE-B16E-A450EEE32BC5}" presName="parentLin" presStyleCnt="0"/>
      <dgm:spPr/>
    </dgm:pt>
    <dgm:pt modelId="{44B82639-C0F9-465F-8B44-B65E478A8274}" type="pres">
      <dgm:prSet presAssocID="{904E66CC-B383-44CE-B16E-A450EEE32BC5}" presName="parentLeftMargin" presStyleLbl="node1" presStyleIdx="0" presStyleCnt="3"/>
      <dgm:spPr/>
      <dgm:t>
        <a:bodyPr/>
        <a:lstStyle/>
        <a:p>
          <a:endParaRPr lang="en-US"/>
        </a:p>
      </dgm:t>
    </dgm:pt>
    <dgm:pt modelId="{0A6ACA77-4559-4FEE-95D2-08129C3128C4}" type="pres">
      <dgm:prSet presAssocID="{904E66CC-B383-44CE-B16E-A450EEE32BC5}" presName="parentText" presStyleLbl="node1" presStyleIdx="0" presStyleCnt="3" custScaleX="100000">
        <dgm:presLayoutVars>
          <dgm:chMax val="0"/>
          <dgm:bulletEnabled val="1"/>
        </dgm:presLayoutVars>
      </dgm:prSet>
      <dgm:spPr/>
      <dgm:t>
        <a:bodyPr/>
        <a:lstStyle/>
        <a:p>
          <a:endParaRPr lang="en-US"/>
        </a:p>
      </dgm:t>
    </dgm:pt>
    <dgm:pt modelId="{B6CC3865-B51A-4C3D-B0CB-115539ABF038}" type="pres">
      <dgm:prSet presAssocID="{904E66CC-B383-44CE-B16E-A450EEE32BC5}" presName="negativeSpace" presStyleCnt="0"/>
      <dgm:spPr/>
    </dgm:pt>
    <dgm:pt modelId="{12DFBE8A-F2C4-4531-9FE6-4E4A4258096D}" type="pres">
      <dgm:prSet presAssocID="{904E66CC-B383-44CE-B16E-A450EEE32BC5}" presName="childText" presStyleLbl="conFgAcc1" presStyleIdx="0" presStyleCnt="3" custLinFactY="1751" custLinFactNeighborY="100000">
        <dgm:presLayoutVars>
          <dgm:bulletEnabled val="1"/>
        </dgm:presLayoutVars>
      </dgm:prSet>
      <dgm:spPr/>
      <dgm:t>
        <a:bodyPr/>
        <a:lstStyle/>
        <a:p>
          <a:endParaRPr lang="en-US"/>
        </a:p>
      </dgm:t>
    </dgm:pt>
    <dgm:pt modelId="{1B1613B2-8BA8-488E-AE78-62BAE2B5B09B}" type="pres">
      <dgm:prSet presAssocID="{70557A28-F9D7-46D2-8D04-F1880AFE6851}" presName="spaceBetweenRectangles" presStyleCnt="0"/>
      <dgm:spPr/>
    </dgm:pt>
    <dgm:pt modelId="{DC093626-BF0C-4FE8-B690-52CE43211D22}" type="pres">
      <dgm:prSet presAssocID="{0F9AFE4F-263E-45CE-83DA-11DC61FDD18A}" presName="parentLin" presStyleCnt="0"/>
      <dgm:spPr/>
    </dgm:pt>
    <dgm:pt modelId="{4286A83B-630B-4EE5-9540-9D7181CD4D90}" type="pres">
      <dgm:prSet presAssocID="{0F9AFE4F-263E-45CE-83DA-11DC61FDD18A}" presName="parentLeftMargin" presStyleLbl="node1" presStyleIdx="0" presStyleCnt="3"/>
      <dgm:spPr/>
      <dgm:t>
        <a:bodyPr/>
        <a:lstStyle/>
        <a:p>
          <a:endParaRPr lang="en-US"/>
        </a:p>
      </dgm:t>
    </dgm:pt>
    <dgm:pt modelId="{783B3B6F-D607-4AEF-9B80-AEC9796609E6}" type="pres">
      <dgm:prSet presAssocID="{0F9AFE4F-263E-45CE-83DA-11DC61FDD18A}" presName="parentText" presStyleLbl="node1" presStyleIdx="1" presStyleCnt="3" custScaleX="100824">
        <dgm:presLayoutVars>
          <dgm:chMax val="0"/>
          <dgm:bulletEnabled val="1"/>
        </dgm:presLayoutVars>
      </dgm:prSet>
      <dgm:spPr/>
      <dgm:t>
        <a:bodyPr/>
        <a:lstStyle/>
        <a:p>
          <a:endParaRPr lang="en-US"/>
        </a:p>
      </dgm:t>
    </dgm:pt>
    <dgm:pt modelId="{B925A01B-C802-474D-94DE-159E2C936692}" type="pres">
      <dgm:prSet presAssocID="{0F9AFE4F-263E-45CE-83DA-11DC61FDD18A}" presName="negativeSpace" presStyleCnt="0"/>
      <dgm:spPr/>
    </dgm:pt>
    <dgm:pt modelId="{C4B33ED8-8D9A-4763-ADC9-DDAB5723A3B9}" type="pres">
      <dgm:prSet presAssocID="{0F9AFE4F-263E-45CE-83DA-11DC61FDD18A}" presName="childText" presStyleLbl="conFgAcc1" presStyleIdx="1" presStyleCnt="3">
        <dgm:presLayoutVars>
          <dgm:bulletEnabled val="1"/>
        </dgm:presLayoutVars>
      </dgm:prSet>
      <dgm:spPr/>
      <dgm:t>
        <a:bodyPr/>
        <a:lstStyle/>
        <a:p>
          <a:endParaRPr lang="en-US"/>
        </a:p>
      </dgm:t>
    </dgm:pt>
    <dgm:pt modelId="{A6E8FC55-9BAF-4384-BC5A-DA9780E21086}" type="pres">
      <dgm:prSet presAssocID="{4FF0D99B-7360-46F1-9068-A82A29A486D2}" presName="spaceBetweenRectangles" presStyleCnt="0"/>
      <dgm:spPr/>
    </dgm:pt>
    <dgm:pt modelId="{53C75336-B78E-4667-83AC-B3B340F50550}" type="pres">
      <dgm:prSet presAssocID="{7D24496B-48AC-41BC-922B-2B3975A6592B}" presName="parentLin" presStyleCnt="0"/>
      <dgm:spPr/>
    </dgm:pt>
    <dgm:pt modelId="{A9E3C3A1-9E98-48C0-8AF6-993A240C04E3}" type="pres">
      <dgm:prSet presAssocID="{7D24496B-48AC-41BC-922B-2B3975A6592B}" presName="parentLeftMargin" presStyleLbl="node1" presStyleIdx="1" presStyleCnt="3"/>
      <dgm:spPr/>
      <dgm:t>
        <a:bodyPr/>
        <a:lstStyle/>
        <a:p>
          <a:endParaRPr lang="en-US"/>
        </a:p>
      </dgm:t>
    </dgm:pt>
    <dgm:pt modelId="{B2D10D49-58B8-47D1-B984-C01F676E5259}" type="pres">
      <dgm:prSet presAssocID="{7D24496B-48AC-41BC-922B-2B3975A6592B}" presName="parentText" presStyleLbl="node1" presStyleIdx="2" presStyleCnt="3">
        <dgm:presLayoutVars>
          <dgm:chMax val="0"/>
          <dgm:bulletEnabled val="1"/>
        </dgm:presLayoutVars>
      </dgm:prSet>
      <dgm:spPr/>
      <dgm:t>
        <a:bodyPr/>
        <a:lstStyle/>
        <a:p>
          <a:endParaRPr lang="en-US"/>
        </a:p>
      </dgm:t>
    </dgm:pt>
    <dgm:pt modelId="{7B34B23D-5F61-4077-A3A3-748FD72F42ED}" type="pres">
      <dgm:prSet presAssocID="{7D24496B-48AC-41BC-922B-2B3975A6592B}" presName="negativeSpace" presStyleCnt="0"/>
      <dgm:spPr/>
    </dgm:pt>
    <dgm:pt modelId="{4EF04545-305E-4CE1-BFB2-006A5387D368}" type="pres">
      <dgm:prSet presAssocID="{7D24496B-48AC-41BC-922B-2B3975A6592B}" presName="childText" presStyleLbl="conFgAcc1" presStyleIdx="2" presStyleCnt="3">
        <dgm:presLayoutVars>
          <dgm:bulletEnabled val="1"/>
        </dgm:presLayoutVars>
      </dgm:prSet>
      <dgm:spPr/>
      <dgm:t>
        <a:bodyPr/>
        <a:lstStyle/>
        <a:p>
          <a:endParaRPr lang="en-US"/>
        </a:p>
      </dgm:t>
    </dgm:pt>
  </dgm:ptLst>
  <dgm:cxnLst>
    <dgm:cxn modelId="{73A0D707-6948-49E6-8D5E-18167A9D7D87}" type="presOf" srcId="{7D24496B-48AC-41BC-922B-2B3975A6592B}" destId="{A9E3C3A1-9E98-48C0-8AF6-993A240C04E3}" srcOrd="0" destOrd="0" presId="urn:microsoft.com/office/officeart/2005/8/layout/list1"/>
    <dgm:cxn modelId="{E6663725-B494-45DB-8E55-8B19497D95D7}" srcId="{7D24496B-48AC-41BC-922B-2B3975A6592B}" destId="{ED8A8F52-A780-482B-8F08-9B83A4906ABC}" srcOrd="0" destOrd="0" parTransId="{4A9482CE-61A5-4978-9199-458C5349044D}" sibTransId="{A67CC4F2-467D-48EC-AA8E-74BD7D07AD88}"/>
    <dgm:cxn modelId="{4346B2FC-6DDE-43F3-BA18-17BFA0B33C74}" type="presOf" srcId="{ED8A8F52-A780-482B-8F08-9B83A4906ABC}" destId="{4EF04545-305E-4CE1-BFB2-006A5387D368}" srcOrd="0" destOrd="0" presId="urn:microsoft.com/office/officeart/2005/8/layout/list1"/>
    <dgm:cxn modelId="{4054BFFB-5228-4A09-AF90-42E292944771}" srcId="{904E66CC-B383-44CE-B16E-A450EEE32BC5}" destId="{39A2350B-E910-4779-B9C0-170BF7AA5639}" srcOrd="2" destOrd="0" parTransId="{4B41AD49-7F56-47EF-AD07-427C51663361}" sibTransId="{0FFA97CA-8E6D-47DD-AB19-FC7243E083B8}"/>
    <dgm:cxn modelId="{73B984A7-A67B-491E-8AF4-2C32920DD0F2}" type="presOf" srcId="{904E66CC-B383-44CE-B16E-A450EEE32BC5}" destId="{44B82639-C0F9-465F-8B44-B65E478A8274}" srcOrd="0" destOrd="0" presId="urn:microsoft.com/office/officeart/2005/8/layout/list1"/>
    <dgm:cxn modelId="{7F1143D7-EFB1-4A99-8857-8E30CA67E0A6}" type="presOf" srcId="{54FF3889-F4BE-4BEA-9C0E-7CC2D4422C59}" destId="{C4B33ED8-8D9A-4763-ADC9-DDAB5723A3B9}" srcOrd="0" destOrd="2" presId="urn:microsoft.com/office/officeart/2005/8/layout/list1"/>
    <dgm:cxn modelId="{7178AD43-1A39-495A-9334-76850BE3D4F9}" type="presOf" srcId="{39A2350B-E910-4779-B9C0-170BF7AA5639}" destId="{12DFBE8A-F2C4-4531-9FE6-4E4A4258096D}" srcOrd="0" destOrd="2" presId="urn:microsoft.com/office/officeart/2005/8/layout/list1"/>
    <dgm:cxn modelId="{23BD74F0-488F-463D-8B13-BD34A912FB8F}" type="presOf" srcId="{0F9AFE4F-263E-45CE-83DA-11DC61FDD18A}" destId="{783B3B6F-D607-4AEF-9B80-AEC9796609E6}" srcOrd="1" destOrd="0" presId="urn:microsoft.com/office/officeart/2005/8/layout/list1"/>
    <dgm:cxn modelId="{50A6FF21-389E-410F-8B39-7E2BB9957191}" type="presOf" srcId="{C70DC090-70F2-4369-A72B-5BCC22F318B8}" destId="{4EF04545-305E-4CE1-BFB2-006A5387D368}" srcOrd="0" destOrd="2" presId="urn:microsoft.com/office/officeart/2005/8/layout/list1"/>
    <dgm:cxn modelId="{5AB710AC-E2AF-4F45-9438-E5EFC6541000}" srcId="{1650316D-EF09-456C-8432-5AD8BFA6FA63}" destId="{7D24496B-48AC-41BC-922B-2B3975A6592B}" srcOrd="2" destOrd="0" parTransId="{5E672CB9-7BE9-442A-9F1E-4F4CA704D966}" sibTransId="{C1BCCCB9-8811-4F38-958F-4D77F6F12FF4}"/>
    <dgm:cxn modelId="{D691FB65-4887-47BB-A359-B71FDE64DF96}" type="presOf" srcId="{CE30E94A-F979-4578-96A1-94CCB987D0CC}" destId="{4EF04545-305E-4CE1-BFB2-006A5387D368}" srcOrd="0" destOrd="1" presId="urn:microsoft.com/office/officeart/2005/8/layout/list1"/>
    <dgm:cxn modelId="{C89B5090-710E-40E7-86EE-40648A1E8B9D}" srcId="{1650316D-EF09-456C-8432-5AD8BFA6FA63}" destId="{0F9AFE4F-263E-45CE-83DA-11DC61FDD18A}" srcOrd="1" destOrd="0" parTransId="{D8FD8183-C9DF-4050-96E4-FCA0C662A396}" sibTransId="{4FF0D99B-7360-46F1-9068-A82A29A486D2}"/>
    <dgm:cxn modelId="{A0AA858D-FDA3-41FF-8253-9FF223C7D220}" srcId="{904E66CC-B383-44CE-B16E-A450EEE32BC5}" destId="{4C2A8C49-8C51-47FE-BED6-7BC043240C20}" srcOrd="0" destOrd="0" parTransId="{7A42DFA7-03DA-4598-AB69-B7C2CB19FBFE}" sibTransId="{B535FE44-6ACC-48D8-86AD-DB8A735913F8}"/>
    <dgm:cxn modelId="{921F820A-EC74-4720-BDDA-7F8E904F6ED0}" type="presOf" srcId="{696B4DC6-071C-4384-AFE4-C2364A866C89}" destId="{C4B33ED8-8D9A-4763-ADC9-DDAB5723A3B9}" srcOrd="0" destOrd="0" presId="urn:microsoft.com/office/officeart/2005/8/layout/list1"/>
    <dgm:cxn modelId="{6F28BD7E-5D5C-4FAC-A52B-8ACE8CB6E391}" srcId="{7D24496B-48AC-41BC-922B-2B3975A6592B}" destId="{CE30E94A-F979-4578-96A1-94CCB987D0CC}" srcOrd="1" destOrd="0" parTransId="{69F9129C-A5FC-448D-A1AE-286D05A858D1}" sibTransId="{0730A413-E47C-4354-A0FB-5DBA54C8CF66}"/>
    <dgm:cxn modelId="{6439410B-DFD3-428C-B0B1-F63F52357036}" type="presOf" srcId="{0F9AFE4F-263E-45CE-83DA-11DC61FDD18A}" destId="{4286A83B-630B-4EE5-9540-9D7181CD4D90}" srcOrd="0" destOrd="0" presId="urn:microsoft.com/office/officeart/2005/8/layout/list1"/>
    <dgm:cxn modelId="{CA60CA57-D374-4D6B-AC18-1588005FA4CD}" srcId="{0F9AFE4F-263E-45CE-83DA-11DC61FDD18A}" destId="{C33E2ABC-1204-4D2C-B8EB-78B2C3FE40F9}" srcOrd="1" destOrd="0" parTransId="{CB50F7DE-E427-450A-82DE-86056575E9CE}" sibTransId="{2F9BA7FD-9806-4FD8-9E73-DE1C5A82B806}"/>
    <dgm:cxn modelId="{11756387-B93B-41E5-9B9B-CE0749BF2F33}" srcId="{1650316D-EF09-456C-8432-5AD8BFA6FA63}" destId="{904E66CC-B383-44CE-B16E-A450EEE32BC5}" srcOrd="0" destOrd="0" parTransId="{6C4A8425-B9A7-4CD9-9429-82871E0A74BE}" sibTransId="{70557A28-F9D7-46D2-8D04-F1880AFE6851}"/>
    <dgm:cxn modelId="{368C2DAB-1FB6-4A44-A29D-D54274AB51A2}" srcId="{904E66CC-B383-44CE-B16E-A450EEE32BC5}" destId="{57955361-E40B-4569-A74C-ACE38A46EA31}" srcOrd="1" destOrd="0" parTransId="{2849C711-7258-4CC0-ACF5-CA392F240EFB}" sibTransId="{8AD4069C-9A0E-4F6B-889B-D06541ECC265}"/>
    <dgm:cxn modelId="{B0596E28-6032-4A5C-9B51-1055831955A2}" srcId="{0F9AFE4F-263E-45CE-83DA-11DC61FDD18A}" destId="{696B4DC6-071C-4384-AFE4-C2364A866C89}" srcOrd="0" destOrd="0" parTransId="{CE2886EB-EB3A-45DC-B2C0-40382ABA6657}" sibTransId="{2C6F112E-3252-4A23-8776-7757DFF66B36}"/>
    <dgm:cxn modelId="{A3DE0D5E-57F7-45B7-AA50-5635BD7ADB6F}" type="presOf" srcId="{7D24496B-48AC-41BC-922B-2B3975A6592B}" destId="{B2D10D49-58B8-47D1-B984-C01F676E5259}" srcOrd="1" destOrd="0" presId="urn:microsoft.com/office/officeart/2005/8/layout/list1"/>
    <dgm:cxn modelId="{D7DFCC9A-F5C0-4D83-A602-3C26078A0F57}" type="presOf" srcId="{904E66CC-B383-44CE-B16E-A450EEE32BC5}" destId="{0A6ACA77-4559-4FEE-95D2-08129C3128C4}" srcOrd="1" destOrd="0" presId="urn:microsoft.com/office/officeart/2005/8/layout/list1"/>
    <dgm:cxn modelId="{2F18985F-A28D-4E85-98AB-B5F45582BE23}" type="presOf" srcId="{57955361-E40B-4569-A74C-ACE38A46EA31}" destId="{12DFBE8A-F2C4-4531-9FE6-4E4A4258096D}" srcOrd="0" destOrd="1" presId="urn:microsoft.com/office/officeart/2005/8/layout/list1"/>
    <dgm:cxn modelId="{D2213653-20AD-4187-9E69-E700D4A63637}" type="presOf" srcId="{1650316D-EF09-456C-8432-5AD8BFA6FA63}" destId="{569C521C-6603-4795-85B2-50E8B80C079F}" srcOrd="0" destOrd="0" presId="urn:microsoft.com/office/officeart/2005/8/layout/list1"/>
    <dgm:cxn modelId="{564EE21E-C46A-4CC8-AF2E-B80B1808A1FA}" srcId="{7D24496B-48AC-41BC-922B-2B3975A6592B}" destId="{C70DC090-70F2-4369-A72B-5BCC22F318B8}" srcOrd="2" destOrd="0" parTransId="{99AE0E73-98D3-4AF9-B794-8D6AC8866934}" sibTransId="{6BB78971-76E0-4CA5-9E27-4E96FE482E31}"/>
    <dgm:cxn modelId="{48D1F8D6-AE4F-4E53-8F50-1AD21635353E}" type="presOf" srcId="{C33E2ABC-1204-4D2C-B8EB-78B2C3FE40F9}" destId="{C4B33ED8-8D9A-4763-ADC9-DDAB5723A3B9}" srcOrd="0" destOrd="1" presId="urn:microsoft.com/office/officeart/2005/8/layout/list1"/>
    <dgm:cxn modelId="{29965EDE-49F6-444F-9F5D-6D2560B1856B}" type="presOf" srcId="{4C2A8C49-8C51-47FE-BED6-7BC043240C20}" destId="{12DFBE8A-F2C4-4531-9FE6-4E4A4258096D}" srcOrd="0" destOrd="0" presId="urn:microsoft.com/office/officeart/2005/8/layout/list1"/>
    <dgm:cxn modelId="{1338170A-843C-41D3-B3D2-D6D02DB4B5F2}" srcId="{0F9AFE4F-263E-45CE-83DA-11DC61FDD18A}" destId="{54FF3889-F4BE-4BEA-9C0E-7CC2D4422C59}" srcOrd="2" destOrd="0" parTransId="{46305623-0F18-4A08-92E4-6D807601ABC9}" sibTransId="{24C0C524-8F04-4CE2-9A3A-04B5907059A5}"/>
    <dgm:cxn modelId="{2161ABF1-D5A5-4022-B688-14FB03AEC8F9}" type="presParOf" srcId="{569C521C-6603-4795-85B2-50E8B80C079F}" destId="{818E2C30-33EF-423A-9FB0-F617E314D5B7}" srcOrd="0" destOrd="0" presId="urn:microsoft.com/office/officeart/2005/8/layout/list1"/>
    <dgm:cxn modelId="{E7212002-8FF4-4F2B-9A45-986EE98D1450}" type="presParOf" srcId="{818E2C30-33EF-423A-9FB0-F617E314D5B7}" destId="{44B82639-C0F9-465F-8B44-B65E478A8274}" srcOrd="0" destOrd="0" presId="urn:microsoft.com/office/officeart/2005/8/layout/list1"/>
    <dgm:cxn modelId="{BF23DBEA-0CB0-492A-86D0-7EE651C5396C}" type="presParOf" srcId="{818E2C30-33EF-423A-9FB0-F617E314D5B7}" destId="{0A6ACA77-4559-4FEE-95D2-08129C3128C4}" srcOrd="1" destOrd="0" presId="urn:microsoft.com/office/officeart/2005/8/layout/list1"/>
    <dgm:cxn modelId="{A9D5BA7B-F5D0-40A1-B9ED-650CD38DBC29}" type="presParOf" srcId="{569C521C-6603-4795-85B2-50E8B80C079F}" destId="{B6CC3865-B51A-4C3D-B0CB-115539ABF038}" srcOrd="1" destOrd="0" presId="urn:microsoft.com/office/officeart/2005/8/layout/list1"/>
    <dgm:cxn modelId="{DF51572E-468C-41EE-9E29-29D17E2B2B2C}" type="presParOf" srcId="{569C521C-6603-4795-85B2-50E8B80C079F}" destId="{12DFBE8A-F2C4-4531-9FE6-4E4A4258096D}" srcOrd="2" destOrd="0" presId="urn:microsoft.com/office/officeart/2005/8/layout/list1"/>
    <dgm:cxn modelId="{A8CDAED4-D7A2-4274-A6CC-C81445775245}" type="presParOf" srcId="{569C521C-6603-4795-85B2-50E8B80C079F}" destId="{1B1613B2-8BA8-488E-AE78-62BAE2B5B09B}" srcOrd="3" destOrd="0" presId="urn:microsoft.com/office/officeart/2005/8/layout/list1"/>
    <dgm:cxn modelId="{21EC5EA0-50E2-4C90-BE7C-7985043C80F9}" type="presParOf" srcId="{569C521C-6603-4795-85B2-50E8B80C079F}" destId="{DC093626-BF0C-4FE8-B690-52CE43211D22}" srcOrd="4" destOrd="0" presId="urn:microsoft.com/office/officeart/2005/8/layout/list1"/>
    <dgm:cxn modelId="{AC23DE89-7904-45ED-AD51-51F6C9C8216D}" type="presParOf" srcId="{DC093626-BF0C-4FE8-B690-52CE43211D22}" destId="{4286A83B-630B-4EE5-9540-9D7181CD4D90}" srcOrd="0" destOrd="0" presId="urn:microsoft.com/office/officeart/2005/8/layout/list1"/>
    <dgm:cxn modelId="{08494A71-1C7C-49F8-A028-79FC20822C14}" type="presParOf" srcId="{DC093626-BF0C-4FE8-B690-52CE43211D22}" destId="{783B3B6F-D607-4AEF-9B80-AEC9796609E6}" srcOrd="1" destOrd="0" presId="urn:microsoft.com/office/officeart/2005/8/layout/list1"/>
    <dgm:cxn modelId="{3AAD766A-FEBD-4DE8-BBF3-70FCE1CB77CA}" type="presParOf" srcId="{569C521C-6603-4795-85B2-50E8B80C079F}" destId="{B925A01B-C802-474D-94DE-159E2C936692}" srcOrd="5" destOrd="0" presId="urn:microsoft.com/office/officeart/2005/8/layout/list1"/>
    <dgm:cxn modelId="{D4CDBA6F-BA2B-4DA4-A3E5-B186B6B778E4}" type="presParOf" srcId="{569C521C-6603-4795-85B2-50E8B80C079F}" destId="{C4B33ED8-8D9A-4763-ADC9-DDAB5723A3B9}" srcOrd="6" destOrd="0" presId="urn:microsoft.com/office/officeart/2005/8/layout/list1"/>
    <dgm:cxn modelId="{7EBA3AE0-D4BF-411A-B09D-0E4566E2AEA3}" type="presParOf" srcId="{569C521C-6603-4795-85B2-50E8B80C079F}" destId="{A6E8FC55-9BAF-4384-BC5A-DA9780E21086}" srcOrd="7" destOrd="0" presId="urn:microsoft.com/office/officeart/2005/8/layout/list1"/>
    <dgm:cxn modelId="{701A0BF7-B1A0-44F2-89A6-78627657F59B}" type="presParOf" srcId="{569C521C-6603-4795-85B2-50E8B80C079F}" destId="{53C75336-B78E-4667-83AC-B3B340F50550}" srcOrd="8" destOrd="0" presId="urn:microsoft.com/office/officeart/2005/8/layout/list1"/>
    <dgm:cxn modelId="{3501B8A4-38B6-41E4-B946-2FACA2F0D950}" type="presParOf" srcId="{53C75336-B78E-4667-83AC-B3B340F50550}" destId="{A9E3C3A1-9E98-48C0-8AF6-993A240C04E3}" srcOrd="0" destOrd="0" presId="urn:microsoft.com/office/officeart/2005/8/layout/list1"/>
    <dgm:cxn modelId="{74A691DA-A35F-41F4-9072-AA4C9AFC42F3}" type="presParOf" srcId="{53C75336-B78E-4667-83AC-B3B340F50550}" destId="{B2D10D49-58B8-47D1-B984-C01F676E5259}" srcOrd="1" destOrd="0" presId="urn:microsoft.com/office/officeart/2005/8/layout/list1"/>
    <dgm:cxn modelId="{773900E2-FB04-480B-931D-42CBEB23E409}" type="presParOf" srcId="{569C521C-6603-4795-85B2-50E8B80C079F}" destId="{7B34B23D-5F61-4077-A3A3-748FD72F42ED}" srcOrd="9" destOrd="0" presId="urn:microsoft.com/office/officeart/2005/8/layout/list1"/>
    <dgm:cxn modelId="{5B8266B6-5C41-46D6-B548-3222ED9E7B7F}" type="presParOf" srcId="{569C521C-6603-4795-85B2-50E8B80C079F}" destId="{4EF04545-305E-4CE1-BFB2-006A5387D368}" srcOrd="10"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CFDE94-8F8D-DA45-9B18-D0D48975D81B}"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US"/>
        </a:p>
      </dgm:t>
    </dgm:pt>
    <dgm:pt modelId="{7E8F1E95-DFC7-324E-A0E9-DA9F2A07BE82}">
      <dgm:prSet phldrT="[Text]"/>
      <dgm:spPr/>
      <dgm:t>
        <a:bodyPr/>
        <a:lstStyle/>
        <a:p>
          <a:r>
            <a:rPr lang="en-US" dirty="0"/>
            <a:t>August </a:t>
          </a:r>
        </a:p>
        <a:p>
          <a:r>
            <a:rPr lang="en-US" dirty="0"/>
            <a:t>2014-2015</a:t>
          </a:r>
        </a:p>
      </dgm:t>
    </dgm:pt>
    <dgm:pt modelId="{9BD88218-7172-BD45-BE4F-6642BE98AC0A}" type="parTrans" cxnId="{D781586F-6ECA-314F-9143-AF50FA0272BD}">
      <dgm:prSet/>
      <dgm:spPr/>
      <dgm:t>
        <a:bodyPr/>
        <a:lstStyle/>
        <a:p>
          <a:endParaRPr lang="en-US"/>
        </a:p>
      </dgm:t>
    </dgm:pt>
    <dgm:pt modelId="{5BA2E20E-54D9-7D41-A2CF-F7C55C2B0F83}" type="sibTrans" cxnId="{D781586F-6ECA-314F-9143-AF50FA0272BD}">
      <dgm:prSet/>
      <dgm:spPr/>
      <dgm:t>
        <a:bodyPr/>
        <a:lstStyle/>
        <a:p>
          <a:endParaRPr lang="en-US"/>
        </a:p>
      </dgm:t>
    </dgm:pt>
    <dgm:pt modelId="{CDE7C7F1-9B90-774A-A922-1C6AA08DA402}">
      <dgm:prSet phldrT="[Text]"/>
      <dgm:spPr/>
      <dgm:t>
        <a:bodyPr/>
        <a:lstStyle/>
        <a:p>
          <a:r>
            <a:rPr lang="en-US" dirty="0"/>
            <a:t>February 2016</a:t>
          </a:r>
        </a:p>
      </dgm:t>
    </dgm:pt>
    <dgm:pt modelId="{433309A6-3C15-C543-941B-A812252DBF17}" type="parTrans" cxnId="{23383B4A-BC3F-C94F-8F68-5E4DD6EA5575}">
      <dgm:prSet/>
      <dgm:spPr/>
      <dgm:t>
        <a:bodyPr/>
        <a:lstStyle/>
        <a:p>
          <a:endParaRPr lang="en-US"/>
        </a:p>
      </dgm:t>
    </dgm:pt>
    <dgm:pt modelId="{4FBCD413-A679-2E47-B1F9-F69861CD636F}" type="sibTrans" cxnId="{23383B4A-BC3F-C94F-8F68-5E4DD6EA5575}">
      <dgm:prSet/>
      <dgm:spPr/>
      <dgm:t>
        <a:bodyPr/>
        <a:lstStyle/>
        <a:p>
          <a:endParaRPr lang="en-US"/>
        </a:p>
      </dgm:t>
    </dgm:pt>
    <dgm:pt modelId="{F94A8A3A-9F6D-0A45-98A4-838A5F8C3013}">
      <dgm:prSet phldrT="[Text]"/>
      <dgm:spPr/>
      <dgm:t>
        <a:bodyPr/>
        <a:lstStyle/>
        <a:p>
          <a:r>
            <a:rPr lang="en-US" dirty="0"/>
            <a:t>October</a:t>
          </a:r>
        </a:p>
        <a:p>
          <a:r>
            <a:rPr lang="en-US" dirty="0"/>
            <a:t>2017</a:t>
          </a:r>
        </a:p>
      </dgm:t>
    </dgm:pt>
    <dgm:pt modelId="{80C2EE3F-F670-F047-85F5-215A41E4D3F4}" type="parTrans" cxnId="{4ED1E52D-ED26-FC41-ADA6-E40422FB6190}">
      <dgm:prSet/>
      <dgm:spPr/>
      <dgm:t>
        <a:bodyPr/>
        <a:lstStyle/>
        <a:p>
          <a:endParaRPr lang="en-US"/>
        </a:p>
      </dgm:t>
    </dgm:pt>
    <dgm:pt modelId="{A2D2E724-BA32-8E41-A23A-7FFF18590F2A}" type="sibTrans" cxnId="{4ED1E52D-ED26-FC41-ADA6-E40422FB6190}">
      <dgm:prSet/>
      <dgm:spPr/>
      <dgm:t>
        <a:bodyPr/>
        <a:lstStyle/>
        <a:p>
          <a:endParaRPr lang="en-US"/>
        </a:p>
      </dgm:t>
    </dgm:pt>
    <dgm:pt modelId="{7D50F84A-70CD-8142-937C-3B78F73C62A9}">
      <dgm:prSet phldrT="[Text]"/>
      <dgm:spPr/>
      <dgm:t>
        <a:bodyPr/>
        <a:lstStyle/>
        <a:p>
          <a:r>
            <a:rPr lang="en-US" dirty="0"/>
            <a:t>August 2018</a:t>
          </a:r>
        </a:p>
      </dgm:t>
    </dgm:pt>
    <dgm:pt modelId="{6EE05DFE-C63F-414F-81A7-3E94E962E487}" type="parTrans" cxnId="{B4953172-4285-6D46-B205-D983081CB6CD}">
      <dgm:prSet/>
      <dgm:spPr/>
      <dgm:t>
        <a:bodyPr/>
        <a:lstStyle/>
        <a:p>
          <a:endParaRPr lang="en-US"/>
        </a:p>
      </dgm:t>
    </dgm:pt>
    <dgm:pt modelId="{A5F0C441-609D-364C-8ED6-4458C4580886}" type="sibTrans" cxnId="{B4953172-4285-6D46-B205-D983081CB6CD}">
      <dgm:prSet/>
      <dgm:spPr/>
      <dgm:t>
        <a:bodyPr/>
        <a:lstStyle/>
        <a:p>
          <a:endParaRPr lang="en-US"/>
        </a:p>
      </dgm:t>
    </dgm:pt>
    <dgm:pt modelId="{73F66442-300F-0341-8AC1-6D798A97C35E}">
      <dgm:prSet phldrT="[Text]"/>
      <dgm:spPr/>
      <dgm:t>
        <a:bodyPr/>
        <a:lstStyle/>
        <a:p>
          <a:r>
            <a:rPr lang="en-US" dirty="0"/>
            <a:t>September 2016-2017</a:t>
          </a:r>
        </a:p>
      </dgm:t>
    </dgm:pt>
    <dgm:pt modelId="{B0CA0FF4-04B4-A044-BF8E-B0E0A8BD8B00}" type="parTrans" cxnId="{7F73686C-2153-4042-A68C-4BF51F8F5701}">
      <dgm:prSet/>
      <dgm:spPr/>
      <dgm:t>
        <a:bodyPr/>
        <a:lstStyle/>
        <a:p>
          <a:endParaRPr lang="en-US"/>
        </a:p>
      </dgm:t>
    </dgm:pt>
    <dgm:pt modelId="{8A519D4F-A958-BD45-AB30-9D2476AB1EE9}" type="sibTrans" cxnId="{7F73686C-2153-4042-A68C-4BF51F8F5701}">
      <dgm:prSet/>
      <dgm:spPr/>
      <dgm:t>
        <a:bodyPr/>
        <a:lstStyle/>
        <a:p>
          <a:endParaRPr lang="en-US"/>
        </a:p>
      </dgm:t>
    </dgm:pt>
    <dgm:pt modelId="{04D88158-6DF1-164B-A93D-E222F3467C99}" type="pres">
      <dgm:prSet presAssocID="{E8CFDE94-8F8D-DA45-9B18-D0D48975D81B}" presName="Name0" presStyleCnt="0">
        <dgm:presLayoutVars>
          <dgm:dir/>
          <dgm:resizeHandles val="exact"/>
        </dgm:presLayoutVars>
      </dgm:prSet>
      <dgm:spPr/>
      <dgm:t>
        <a:bodyPr/>
        <a:lstStyle/>
        <a:p>
          <a:endParaRPr lang="en-US"/>
        </a:p>
      </dgm:t>
    </dgm:pt>
    <dgm:pt modelId="{B416C458-C5F1-DB4E-9002-0D23A75ECEF8}" type="pres">
      <dgm:prSet presAssocID="{E8CFDE94-8F8D-DA45-9B18-D0D48975D81B}" presName="arrow" presStyleLbl="bgShp" presStyleIdx="0" presStyleCnt="1" custLinFactNeighborY="-1338"/>
      <dgm:spPr/>
    </dgm:pt>
    <dgm:pt modelId="{4FD4DB60-98CB-7D4F-A95B-64F85A18F30D}" type="pres">
      <dgm:prSet presAssocID="{E8CFDE94-8F8D-DA45-9B18-D0D48975D81B}" presName="points" presStyleCnt="0"/>
      <dgm:spPr/>
    </dgm:pt>
    <dgm:pt modelId="{0CC47F48-1C94-564F-A376-CB5F21402162}" type="pres">
      <dgm:prSet presAssocID="{7E8F1E95-DFC7-324E-A0E9-DA9F2A07BE82}" presName="compositeA" presStyleCnt="0"/>
      <dgm:spPr/>
    </dgm:pt>
    <dgm:pt modelId="{60D6D158-0047-6045-863C-9CA784209906}" type="pres">
      <dgm:prSet presAssocID="{7E8F1E95-DFC7-324E-A0E9-DA9F2A07BE82}" presName="textA" presStyleLbl="revTx" presStyleIdx="0" presStyleCnt="5">
        <dgm:presLayoutVars>
          <dgm:bulletEnabled val="1"/>
        </dgm:presLayoutVars>
      </dgm:prSet>
      <dgm:spPr/>
      <dgm:t>
        <a:bodyPr/>
        <a:lstStyle/>
        <a:p>
          <a:endParaRPr lang="en-US"/>
        </a:p>
      </dgm:t>
    </dgm:pt>
    <dgm:pt modelId="{1FD3D4FB-25A8-4E4F-8B85-FCA7ED20BE09}" type="pres">
      <dgm:prSet presAssocID="{7E8F1E95-DFC7-324E-A0E9-DA9F2A07BE82}" presName="circleA" presStyleLbl="node1" presStyleIdx="0" presStyleCnt="5">
        <dgm:style>
          <a:lnRef idx="2">
            <a:schemeClr val="accent2">
              <a:shade val="50000"/>
            </a:schemeClr>
          </a:lnRef>
          <a:fillRef idx="1">
            <a:schemeClr val="accent2"/>
          </a:fillRef>
          <a:effectRef idx="0">
            <a:schemeClr val="accent2"/>
          </a:effectRef>
          <a:fontRef idx="minor">
            <a:schemeClr val="lt1"/>
          </a:fontRef>
        </dgm:style>
      </dgm:prSet>
      <dgm:spPr/>
    </dgm:pt>
    <dgm:pt modelId="{6DC4F37B-E102-2D40-B362-00990FA4A9B8}" type="pres">
      <dgm:prSet presAssocID="{7E8F1E95-DFC7-324E-A0E9-DA9F2A07BE82}" presName="spaceA" presStyleCnt="0"/>
      <dgm:spPr/>
    </dgm:pt>
    <dgm:pt modelId="{9127541B-D1D8-8E40-94A2-63D2DB6D587D}" type="pres">
      <dgm:prSet presAssocID="{5BA2E20E-54D9-7D41-A2CF-F7C55C2B0F83}" presName="space" presStyleCnt="0"/>
      <dgm:spPr/>
    </dgm:pt>
    <dgm:pt modelId="{15C6AA92-C44D-544B-8214-2F8738A5A2EF}" type="pres">
      <dgm:prSet presAssocID="{CDE7C7F1-9B90-774A-A922-1C6AA08DA402}" presName="compositeB" presStyleCnt="0"/>
      <dgm:spPr/>
    </dgm:pt>
    <dgm:pt modelId="{506B3683-4461-F440-9018-E043933BC6A3}" type="pres">
      <dgm:prSet presAssocID="{CDE7C7F1-9B90-774A-A922-1C6AA08DA402}" presName="textB" presStyleLbl="revTx" presStyleIdx="1" presStyleCnt="5">
        <dgm:presLayoutVars>
          <dgm:bulletEnabled val="1"/>
        </dgm:presLayoutVars>
      </dgm:prSet>
      <dgm:spPr/>
      <dgm:t>
        <a:bodyPr/>
        <a:lstStyle/>
        <a:p>
          <a:endParaRPr lang="en-US"/>
        </a:p>
      </dgm:t>
    </dgm:pt>
    <dgm:pt modelId="{ACE14666-C2D5-AF4B-8BAF-BAC8AB8482C7}" type="pres">
      <dgm:prSet presAssocID="{CDE7C7F1-9B90-774A-A922-1C6AA08DA402}" presName="circleB" presStyleLbl="node1" presStyleIdx="1" presStyleCnt="5">
        <dgm:style>
          <a:lnRef idx="2">
            <a:schemeClr val="accent3">
              <a:shade val="50000"/>
            </a:schemeClr>
          </a:lnRef>
          <a:fillRef idx="1">
            <a:schemeClr val="accent3"/>
          </a:fillRef>
          <a:effectRef idx="0">
            <a:schemeClr val="accent3"/>
          </a:effectRef>
          <a:fontRef idx="minor">
            <a:schemeClr val="lt1"/>
          </a:fontRef>
        </dgm:style>
      </dgm:prSet>
      <dgm:spPr>
        <a:solidFill>
          <a:srgbClr val="00B0F0"/>
        </a:solidFill>
      </dgm:spPr>
    </dgm:pt>
    <dgm:pt modelId="{BEF89D78-3EB3-9747-A27E-43C8A95A2CA9}" type="pres">
      <dgm:prSet presAssocID="{CDE7C7F1-9B90-774A-A922-1C6AA08DA402}" presName="spaceB" presStyleCnt="0"/>
      <dgm:spPr/>
    </dgm:pt>
    <dgm:pt modelId="{4F60E800-CA1E-8347-B6DF-0558B0E43E51}" type="pres">
      <dgm:prSet presAssocID="{4FBCD413-A679-2E47-B1F9-F69861CD636F}" presName="space" presStyleCnt="0"/>
      <dgm:spPr/>
    </dgm:pt>
    <dgm:pt modelId="{1C678CBC-F1C8-714C-86DE-B4D2E8A8D54A}" type="pres">
      <dgm:prSet presAssocID="{73F66442-300F-0341-8AC1-6D798A97C35E}" presName="compositeA" presStyleCnt="0"/>
      <dgm:spPr/>
    </dgm:pt>
    <dgm:pt modelId="{4E57B65A-D0A9-1540-BB7F-B240460EE083}" type="pres">
      <dgm:prSet presAssocID="{73F66442-300F-0341-8AC1-6D798A97C35E}" presName="textA" presStyleLbl="revTx" presStyleIdx="2" presStyleCnt="5">
        <dgm:presLayoutVars>
          <dgm:bulletEnabled val="1"/>
        </dgm:presLayoutVars>
      </dgm:prSet>
      <dgm:spPr/>
      <dgm:t>
        <a:bodyPr/>
        <a:lstStyle/>
        <a:p>
          <a:endParaRPr lang="en-US"/>
        </a:p>
      </dgm:t>
    </dgm:pt>
    <dgm:pt modelId="{BF92E77F-C1CF-3049-B9A6-C11B10E6B7DC}" type="pres">
      <dgm:prSet presAssocID="{73F66442-300F-0341-8AC1-6D798A97C35E}" presName="circleA" presStyleLbl="node1" presStyleIdx="2" presStyleCnt="5"/>
      <dgm:spPr>
        <a:solidFill>
          <a:srgbClr val="00B0F0"/>
        </a:solidFill>
      </dgm:spPr>
    </dgm:pt>
    <dgm:pt modelId="{EC13A3DA-4DB9-A542-BC58-CDA298BC2D63}" type="pres">
      <dgm:prSet presAssocID="{73F66442-300F-0341-8AC1-6D798A97C35E}" presName="spaceA" presStyleCnt="0"/>
      <dgm:spPr/>
    </dgm:pt>
    <dgm:pt modelId="{9E097902-86DF-C145-B945-C42B8355BCA9}" type="pres">
      <dgm:prSet presAssocID="{8A519D4F-A958-BD45-AB30-9D2476AB1EE9}" presName="space" presStyleCnt="0"/>
      <dgm:spPr/>
    </dgm:pt>
    <dgm:pt modelId="{0376263D-116A-F845-9784-B147E141E5B4}" type="pres">
      <dgm:prSet presAssocID="{F94A8A3A-9F6D-0A45-98A4-838A5F8C3013}" presName="compositeB" presStyleCnt="0"/>
      <dgm:spPr/>
    </dgm:pt>
    <dgm:pt modelId="{7A8712FC-C2A3-9045-B88C-8A159583F939}" type="pres">
      <dgm:prSet presAssocID="{F94A8A3A-9F6D-0A45-98A4-838A5F8C3013}" presName="textB" presStyleLbl="revTx" presStyleIdx="3" presStyleCnt="5">
        <dgm:presLayoutVars>
          <dgm:bulletEnabled val="1"/>
        </dgm:presLayoutVars>
      </dgm:prSet>
      <dgm:spPr/>
      <dgm:t>
        <a:bodyPr/>
        <a:lstStyle/>
        <a:p>
          <a:endParaRPr lang="en-US"/>
        </a:p>
      </dgm:t>
    </dgm:pt>
    <dgm:pt modelId="{44C403F9-8144-DF47-A3FD-7EFF98B5C152}" type="pres">
      <dgm:prSet presAssocID="{F94A8A3A-9F6D-0A45-98A4-838A5F8C3013}" presName="circleB" presStyleLbl="node1" presStyleIdx="3" presStyleCnt="5"/>
      <dgm:spPr>
        <a:solidFill>
          <a:srgbClr val="00B050"/>
        </a:solidFill>
      </dgm:spPr>
    </dgm:pt>
    <dgm:pt modelId="{C8856DE6-AF46-E040-81A6-2B5F01E566F3}" type="pres">
      <dgm:prSet presAssocID="{F94A8A3A-9F6D-0A45-98A4-838A5F8C3013}" presName="spaceB" presStyleCnt="0"/>
      <dgm:spPr/>
    </dgm:pt>
    <dgm:pt modelId="{516017B1-03CE-A64E-BFBC-5C07B007899F}" type="pres">
      <dgm:prSet presAssocID="{A2D2E724-BA32-8E41-A23A-7FFF18590F2A}" presName="space" presStyleCnt="0"/>
      <dgm:spPr/>
    </dgm:pt>
    <dgm:pt modelId="{51C5CA1A-8E86-434A-B34E-04E79B9E7CFF}" type="pres">
      <dgm:prSet presAssocID="{7D50F84A-70CD-8142-937C-3B78F73C62A9}" presName="compositeA" presStyleCnt="0"/>
      <dgm:spPr/>
    </dgm:pt>
    <dgm:pt modelId="{72B255E2-B049-084A-80C2-8AD655A3439C}" type="pres">
      <dgm:prSet presAssocID="{7D50F84A-70CD-8142-937C-3B78F73C62A9}" presName="textA" presStyleLbl="revTx" presStyleIdx="4" presStyleCnt="5">
        <dgm:presLayoutVars>
          <dgm:bulletEnabled val="1"/>
        </dgm:presLayoutVars>
      </dgm:prSet>
      <dgm:spPr/>
      <dgm:t>
        <a:bodyPr/>
        <a:lstStyle/>
        <a:p>
          <a:endParaRPr lang="en-US"/>
        </a:p>
      </dgm:t>
    </dgm:pt>
    <dgm:pt modelId="{30C20847-22BB-8C41-8275-D110FADB78B2}" type="pres">
      <dgm:prSet presAssocID="{7D50F84A-70CD-8142-937C-3B78F73C62A9}" presName="circleA" presStyleLbl="node1" presStyleIdx="4" presStyleCnt="5"/>
      <dgm:spPr>
        <a:solidFill>
          <a:srgbClr val="7030A0"/>
        </a:solidFill>
      </dgm:spPr>
    </dgm:pt>
    <dgm:pt modelId="{E08B452C-E5C8-654A-A827-4E4C565B1E77}" type="pres">
      <dgm:prSet presAssocID="{7D50F84A-70CD-8142-937C-3B78F73C62A9}" presName="spaceA" presStyleCnt="0"/>
      <dgm:spPr/>
    </dgm:pt>
  </dgm:ptLst>
  <dgm:cxnLst>
    <dgm:cxn modelId="{00C20CC6-D443-214C-88CC-722EB108F106}" type="presOf" srcId="{7E8F1E95-DFC7-324E-A0E9-DA9F2A07BE82}" destId="{60D6D158-0047-6045-863C-9CA784209906}" srcOrd="0" destOrd="0" presId="urn:microsoft.com/office/officeart/2005/8/layout/hProcess11"/>
    <dgm:cxn modelId="{C2B1FE9A-1F3F-394C-9332-A6532CE5E6F5}" type="presOf" srcId="{E8CFDE94-8F8D-DA45-9B18-D0D48975D81B}" destId="{04D88158-6DF1-164B-A93D-E222F3467C99}" srcOrd="0" destOrd="0" presId="urn:microsoft.com/office/officeart/2005/8/layout/hProcess11"/>
    <dgm:cxn modelId="{1C352636-D712-1E4E-A91A-5AD3B4A3F36B}" type="presOf" srcId="{73F66442-300F-0341-8AC1-6D798A97C35E}" destId="{4E57B65A-D0A9-1540-BB7F-B240460EE083}" srcOrd="0" destOrd="0" presId="urn:microsoft.com/office/officeart/2005/8/layout/hProcess11"/>
    <dgm:cxn modelId="{4ED1E52D-ED26-FC41-ADA6-E40422FB6190}" srcId="{E8CFDE94-8F8D-DA45-9B18-D0D48975D81B}" destId="{F94A8A3A-9F6D-0A45-98A4-838A5F8C3013}" srcOrd="3" destOrd="0" parTransId="{80C2EE3F-F670-F047-85F5-215A41E4D3F4}" sibTransId="{A2D2E724-BA32-8E41-A23A-7FFF18590F2A}"/>
    <dgm:cxn modelId="{D781586F-6ECA-314F-9143-AF50FA0272BD}" srcId="{E8CFDE94-8F8D-DA45-9B18-D0D48975D81B}" destId="{7E8F1E95-DFC7-324E-A0E9-DA9F2A07BE82}" srcOrd="0" destOrd="0" parTransId="{9BD88218-7172-BD45-BE4F-6642BE98AC0A}" sibTransId="{5BA2E20E-54D9-7D41-A2CF-F7C55C2B0F83}"/>
    <dgm:cxn modelId="{7D7A6DEB-C593-2249-A859-6B7F3A6E2B95}" type="presOf" srcId="{CDE7C7F1-9B90-774A-A922-1C6AA08DA402}" destId="{506B3683-4461-F440-9018-E043933BC6A3}" srcOrd="0" destOrd="0" presId="urn:microsoft.com/office/officeart/2005/8/layout/hProcess11"/>
    <dgm:cxn modelId="{C5743D8F-5F32-5044-AFA5-E0D777AAC086}" type="presOf" srcId="{7D50F84A-70CD-8142-937C-3B78F73C62A9}" destId="{72B255E2-B049-084A-80C2-8AD655A3439C}" srcOrd="0" destOrd="0" presId="urn:microsoft.com/office/officeart/2005/8/layout/hProcess11"/>
    <dgm:cxn modelId="{23383B4A-BC3F-C94F-8F68-5E4DD6EA5575}" srcId="{E8CFDE94-8F8D-DA45-9B18-D0D48975D81B}" destId="{CDE7C7F1-9B90-774A-A922-1C6AA08DA402}" srcOrd="1" destOrd="0" parTransId="{433309A6-3C15-C543-941B-A812252DBF17}" sibTransId="{4FBCD413-A679-2E47-B1F9-F69861CD636F}"/>
    <dgm:cxn modelId="{B4953172-4285-6D46-B205-D983081CB6CD}" srcId="{E8CFDE94-8F8D-DA45-9B18-D0D48975D81B}" destId="{7D50F84A-70CD-8142-937C-3B78F73C62A9}" srcOrd="4" destOrd="0" parTransId="{6EE05DFE-C63F-414F-81A7-3E94E962E487}" sibTransId="{A5F0C441-609D-364C-8ED6-4458C4580886}"/>
    <dgm:cxn modelId="{7F73686C-2153-4042-A68C-4BF51F8F5701}" srcId="{E8CFDE94-8F8D-DA45-9B18-D0D48975D81B}" destId="{73F66442-300F-0341-8AC1-6D798A97C35E}" srcOrd="2" destOrd="0" parTransId="{B0CA0FF4-04B4-A044-BF8E-B0E0A8BD8B00}" sibTransId="{8A519D4F-A958-BD45-AB30-9D2476AB1EE9}"/>
    <dgm:cxn modelId="{E374D562-A50C-4E48-8106-501F96FC0439}" type="presOf" srcId="{F94A8A3A-9F6D-0A45-98A4-838A5F8C3013}" destId="{7A8712FC-C2A3-9045-B88C-8A159583F939}" srcOrd="0" destOrd="0" presId="urn:microsoft.com/office/officeart/2005/8/layout/hProcess11"/>
    <dgm:cxn modelId="{2073C571-8F03-944D-AB61-6BC861C582C4}" type="presParOf" srcId="{04D88158-6DF1-164B-A93D-E222F3467C99}" destId="{B416C458-C5F1-DB4E-9002-0D23A75ECEF8}" srcOrd="0" destOrd="0" presId="urn:microsoft.com/office/officeart/2005/8/layout/hProcess11"/>
    <dgm:cxn modelId="{C536D048-CEF7-9747-BEC6-643651CE9747}" type="presParOf" srcId="{04D88158-6DF1-164B-A93D-E222F3467C99}" destId="{4FD4DB60-98CB-7D4F-A95B-64F85A18F30D}" srcOrd="1" destOrd="0" presId="urn:microsoft.com/office/officeart/2005/8/layout/hProcess11"/>
    <dgm:cxn modelId="{6BE28A6F-E137-3440-A397-BF76A8214BF4}" type="presParOf" srcId="{4FD4DB60-98CB-7D4F-A95B-64F85A18F30D}" destId="{0CC47F48-1C94-564F-A376-CB5F21402162}" srcOrd="0" destOrd="0" presId="urn:microsoft.com/office/officeart/2005/8/layout/hProcess11"/>
    <dgm:cxn modelId="{0DC9D5F5-C6C3-5D47-954A-5C41EF8B0D87}" type="presParOf" srcId="{0CC47F48-1C94-564F-A376-CB5F21402162}" destId="{60D6D158-0047-6045-863C-9CA784209906}" srcOrd="0" destOrd="0" presId="urn:microsoft.com/office/officeart/2005/8/layout/hProcess11"/>
    <dgm:cxn modelId="{5DF219AA-A28F-7145-B80F-5834A50A3E16}" type="presParOf" srcId="{0CC47F48-1C94-564F-A376-CB5F21402162}" destId="{1FD3D4FB-25A8-4E4F-8B85-FCA7ED20BE09}" srcOrd="1" destOrd="0" presId="urn:microsoft.com/office/officeart/2005/8/layout/hProcess11"/>
    <dgm:cxn modelId="{934DD25A-F573-4C48-B33C-DFB37FD26166}" type="presParOf" srcId="{0CC47F48-1C94-564F-A376-CB5F21402162}" destId="{6DC4F37B-E102-2D40-B362-00990FA4A9B8}" srcOrd="2" destOrd="0" presId="urn:microsoft.com/office/officeart/2005/8/layout/hProcess11"/>
    <dgm:cxn modelId="{5F8902C8-E67F-6B43-A762-CBFD8F4BAD67}" type="presParOf" srcId="{4FD4DB60-98CB-7D4F-A95B-64F85A18F30D}" destId="{9127541B-D1D8-8E40-94A2-63D2DB6D587D}" srcOrd="1" destOrd="0" presId="urn:microsoft.com/office/officeart/2005/8/layout/hProcess11"/>
    <dgm:cxn modelId="{E6C0C2E9-F6CD-1C44-9FEE-730438924520}" type="presParOf" srcId="{4FD4DB60-98CB-7D4F-A95B-64F85A18F30D}" destId="{15C6AA92-C44D-544B-8214-2F8738A5A2EF}" srcOrd="2" destOrd="0" presId="urn:microsoft.com/office/officeart/2005/8/layout/hProcess11"/>
    <dgm:cxn modelId="{6A49A40C-45CF-8840-8039-A72145C4108A}" type="presParOf" srcId="{15C6AA92-C44D-544B-8214-2F8738A5A2EF}" destId="{506B3683-4461-F440-9018-E043933BC6A3}" srcOrd="0" destOrd="0" presId="urn:microsoft.com/office/officeart/2005/8/layout/hProcess11"/>
    <dgm:cxn modelId="{DD1DFD27-F10A-7946-A198-6288257C1ED8}" type="presParOf" srcId="{15C6AA92-C44D-544B-8214-2F8738A5A2EF}" destId="{ACE14666-C2D5-AF4B-8BAF-BAC8AB8482C7}" srcOrd="1" destOrd="0" presId="urn:microsoft.com/office/officeart/2005/8/layout/hProcess11"/>
    <dgm:cxn modelId="{87A225DF-07C0-4B4E-9391-A11B7D6624AF}" type="presParOf" srcId="{15C6AA92-C44D-544B-8214-2F8738A5A2EF}" destId="{BEF89D78-3EB3-9747-A27E-43C8A95A2CA9}" srcOrd="2" destOrd="0" presId="urn:microsoft.com/office/officeart/2005/8/layout/hProcess11"/>
    <dgm:cxn modelId="{74734B22-D35A-A242-A220-D89E32BE1E54}" type="presParOf" srcId="{4FD4DB60-98CB-7D4F-A95B-64F85A18F30D}" destId="{4F60E800-CA1E-8347-B6DF-0558B0E43E51}" srcOrd="3" destOrd="0" presId="urn:microsoft.com/office/officeart/2005/8/layout/hProcess11"/>
    <dgm:cxn modelId="{1875EC2B-B7E6-3D43-B728-6D076A732F01}" type="presParOf" srcId="{4FD4DB60-98CB-7D4F-A95B-64F85A18F30D}" destId="{1C678CBC-F1C8-714C-86DE-B4D2E8A8D54A}" srcOrd="4" destOrd="0" presId="urn:microsoft.com/office/officeart/2005/8/layout/hProcess11"/>
    <dgm:cxn modelId="{9D3CA3ED-0AE8-5A4A-B19E-0C3F7947A5B2}" type="presParOf" srcId="{1C678CBC-F1C8-714C-86DE-B4D2E8A8D54A}" destId="{4E57B65A-D0A9-1540-BB7F-B240460EE083}" srcOrd="0" destOrd="0" presId="urn:microsoft.com/office/officeart/2005/8/layout/hProcess11"/>
    <dgm:cxn modelId="{91479130-86DE-7D4D-8D93-87FE2F715262}" type="presParOf" srcId="{1C678CBC-F1C8-714C-86DE-B4D2E8A8D54A}" destId="{BF92E77F-C1CF-3049-B9A6-C11B10E6B7DC}" srcOrd="1" destOrd="0" presId="urn:microsoft.com/office/officeart/2005/8/layout/hProcess11"/>
    <dgm:cxn modelId="{68C0BDDF-D619-6A49-893D-3D21A4DA8C17}" type="presParOf" srcId="{1C678CBC-F1C8-714C-86DE-B4D2E8A8D54A}" destId="{EC13A3DA-4DB9-A542-BC58-CDA298BC2D63}" srcOrd="2" destOrd="0" presId="urn:microsoft.com/office/officeart/2005/8/layout/hProcess11"/>
    <dgm:cxn modelId="{087707DD-405E-CE44-A009-9B0C550FD0A3}" type="presParOf" srcId="{4FD4DB60-98CB-7D4F-A95B-64F85A18F30D}" destId="{9E097902-86DF-C145-B945-C42B8355BCA9}" srcOrd="5" destOrd="0" presId="urn:microsoft.com/office/officeart/2005/8/layout/hProcess11"/>
    <dgm:cxn modelId="{476A45F7-EB2F-5A46-BCDB-C9AF031AFA52}" type="presParOf" srcId="{4FD4DB60-98CB-7D4F-A95B-64F85A18F30D}" destId="{0376263D-116A-F845-9784-B147E141E5B4}" srcOrd="6" destOrd="0" presId="urn:microsoft.com/office/officeart/2005/8/layout/hProcess11"/>
    <dgm:cxn modelId="{5536D3B7-B943-3845-BD2B-DCB5C3275AC6}" type="presParOf" srcId="{0376263D-116A-F845-9784-B147E141E5B4}" destId="{7A8712FC-C2A3-9045-B88C-8A159583F939}" srcOrd="0" destOrd="0" presId="urn:microsoft.com/office/officeart/2005/8/layout/hProcess11"/>
    <dgm:cxn modelId="{8ABAF843-6E54-904B-B7CF-CF2FFACC22EF}" type="presParOf" srcId="{0376263D-116A-F845-9784-B147E141E5B4}" destId="{44C403F9-8144-DF47-A3FD-7EFF98B5C152}" srcOrd="1" destOrd="0" presId="urn:microsoft.com/office/officeart/2005/8/layout/hProcess11"/>
    <dgm:cxn modelId="{92CF1848-8097-F145-9CBE-AB33ABF31618}" type="presParOf" srcId="{0376263D-116A-F845-9784-B147E141E5B4}" destId="{C8856DE6-AF46-E040-81A6-2B5F01E566F3}" srcOrd="2" destOrd="0" presId="urn:microsoft.com/office/officeart/2005/8/layout/hProcess11"/>
    <dgm:cxn modelId="{C28508A6-0597-F44F-8689-99CBB452E883}" type="presParOf" srcId="{4FD4DB60-98CB-7D4F-A95B-64F85A18F30D}" destId="{516017B1-03CE-A64E-BFBC-5C07B007899F}" srcOrd="7" destOrd="0" presId="urn:microsoft.com/office/officeart/2005/8/layout/hProcess11"/>
    <dgm:cxn modelId="{D03A1B6F-9D22-074C-AD22-A58F9DFA4E70}" type="presParOf" srcId="{4FD4DB60-98CB-7D4F-A95B-64F85A18F30D}" destId="{51C5CA1A-8E86-434A-B34E-04E79B9E7CFF}" srcOrd="8" destOrd="0" presId="urn:microsoft.com/office/officeart/2005/8/layout/hProcess11"/>
    <dgm:cxn modelId="{06E6AA7D-2D34-ED40-BF66-F513FA44A608}" type="presParOf" srcId="{51C5CA1A-8E86-434A-B34E-04E79B9E7CFF}" destId="{72B255E2-B049-084A-80C2-8AD655A3439C}" srcOrd="0" destOrd="0" presId="urn:microsoft.com/office/officeart/2005/8/layout/hProcess11"/>
    <dgm:cxn modelId="{F1C1D4EB-F9E9-7740-A055-9D458E88F509}" type="presParOf" srcId="{51C5CA1A-8E86-434A-B34E-04E79B9E7CFF}" destId="{30C20847-22BB-8C41-8275-D110FADB78B2}" srcOrd="1" destOrd="0" presId="urn:microsoft.com/office/officeart/2005/8/layout/hProcess11"/>
    <dgm:cxn modelId="{561A39A0-6591-D240-9AF0-7BC080D60A54}" type="presParOf" srcId="{51C5CA1A-8E86-434A-B34E-04E79B9E7CFF}" destId="{E08B452C-E5C8-654A-A827-4E4C565B1E7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FBE8A-F2C4-4531-9FE6-4E4A4258096D}">
      <dsp:nvSpPr>
        <dsp:cNvPr id="0" name=""/>
        <dsp:cNvSpPr/>
      </dsp:nvSpPr>
      <dsp:spPr>
        <a:xfrm>
          <a:off x="0" y="369213"/>
          <a:ext cx="4951022" cy="1204875"/>
        </a:xfrm>
        <a:prstGeom prst="rect">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4254" tIns="354076" rIns="384254" bIns="78232" numCol="1" spcCol="1270" anchor="t" anchorCtr="0">
          <a:noAutofit/>
        </a:bodyPr>
        <a:lstStyle/>
        <a:p>
          <a:pPr marL="57150" lvl="1" indent="-57150" algn="l" defTabSz="488950">
            <a:lnSpc>
              <a:spcPct val="90000"/>
            </a:lnSpc>
            <a:spcBef>
              <a:spcPct val="0"/>
            </a:spcBef>
            <a:spcAft>
              <a:spcPts val="600"/>
            </a:spcAft>
            <a:buChar char="•"/>
          </a:pPr>
          <a:r>
            <a:rPr lang="en-US" sz="1100" kern="1200" dirty="0">
              <a:latin typeface="Century Gothic" panose="020B0502020202020204" pitchFamily="34" charset="0"/>
            </a:rPr>
            <a:t>Serving Pediatric (including exposed infants and children), Adolescent, Young People, and Adults</a:t>
          </a:r>
        </a:p>
        <a:p>
          <a:pPr marL="57150" lvl="1" indent="-57150" algn="l" defTabSz="488950">
            <a:lnSpc>
              <a:spcPct val="90000"/>
            </a:lnSpc>
            <a:spcBef>
              <a:spcPct val="0"/>
            </a:spcBef>
            <a:spcAft>
              <a:spcPts val="600"/>
            </a:spcAft>
            <a:buChar char="•"/>
          </a:pPr>
          <a:r>
            <a:rPr lang="en-US" sz="1100" kern="1200" dirty="0">
              <a:latin typeface="Century Gothic" panose="020B0502020202020204" pitchFamily="34" charset="0"/>
            </a:rPr>
            <a:t>Primary Care, Behavioral Health &amp; Supportive Services</a:t>
          </a:r>
        </a:p>
        <a:p>
          <a:pPr marL="57150" lvl="1" indent="-57150" algn="l" defTabSz="488950">
            <a:lnSpc>
              <a:spcPct val="90000"/>
            </a:lnSpc>
            <a:spcBef>
              <a:spcPct val="0"/>
            </a:spcBef>
            <a:spcAft>
              <a:spcPts val="600"/>
            </a:spcAft>
            <a:buChar char="•"/>
          </a:pPr>
          <a:r>
            <a:rPr lang="en-US" sz="1100" kern="1200" dirty="0">
              <a:latin typeface="Century Gothic" panose="020B0502020202020204" pitchFamily="34" charset="0"/>
            </a:rPr>
            <a:t>Hepatitis C Treatment for Co-infected Individuals</a:t>
          </a:r>
        </a:p>
      </dsp:txBody>
      <dsp:txXfrm>
        <a:off x="0" y="369213"/>
        <a:ext cx="4951022" cy="1204875"/>
      </dsp:txXfrm>
    </dsp:sp>
    <dsp:sp modelId="{0A6ACA77-4559-4FEE-95D2-08129C3128C4}">
      <dsp:nvSpPr>
        <dsp:cNvPr id="0" name=""/>
        <dsp:cNvSpPr/>
      </dsp:nvSpPr>
      <dsp:spPr>
        <a:xfrm>
          <a:off x="247551" y="5396"/>
          <a:ext cx="3465715"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96" tIns="0" rIns="130996" bIns="0"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entury Gothic" panose="020B0502020202020204" pitchFamily="34" charset="0"/>
            </a:rPr>
            <a:t>HIV Care &amp; Treatment</a:t>
          </a:r>
        </a:p>
      </dsp:txBody>
      <dsp:txXfrm>
        <a:off x="272049" y="29894"/>
        <a:ext cx="3416719" cy="452844"/>
      </dsp:txXfrm>
    </dsp:sp>
    <dsp:sp modelId="{C4B33ED8-8D9A-4763-ADC9-DDAB5723A3B9}">
      <dsp:nvSpPr>
        <dsp:cNvPr id="0" name=""/>
        <dsp:cNvSpPr/>
      </dsp:nvSpPr>
      <dsp:spPr>
        <a:xfrm>
          <a:off x="0" y="1803911"/>
          <a:ext cx="4951022" cy="1071000"/>
        </a:xfrm>
        <a:prstGeom prst="rect">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4254" tIns="354076" rIns="384254" bIns="78232" numCol="1" spcCol="1270" anchor="t" anchorCtr="0">
          <a:noAutofit/>
        </a:bodyPr>
        <a:lstStyle/>
        <a:p>
          <a:pPr marL="57150" lvl="1" indent="-57150" algn="l" defTabSz="488950">
            <a:lnSpc>
              <a:spcPct val="90000"/>
            </a:lnSpc>
            <a:spcBef>
              <a:spcPct val="0"/>
            </a:spcBef>
            <a:spcAft>
              <a:spcPts val="600"/>
            </a:spcAft>
            <a:buChar char="•"/>
          </a:pPr>
          <a:r>
            <a:rPr lang="en-US" sz="1100" kern="1200" dirty="0">
              <a:latin typeface="Century Gothic" panose="020B0502020202020204" pitchFamily="34" charset="0"/>
            </a:rPr>
            <a:t>Serving individuals of all ages at risk of HIV infection </a:t>
          </a:r>
        </a:p>
        <a:p>
          <a:pPr marL="57150" lvl="1" indent="-57150" algn="l" defTabSz="488950">
            <a:lnSpc>
              <a:spcPct val="90000"/>
            </a:lnSpc>
            <a:spcBef>
              <a:spcPct val="0"/>
            </a:spcBef>
            <a:spcAft>
              <a:spcPts val="600"/>
            </a:spcAft>
            <a:buChar char="•"/>
          </a:pPr>
          <a:r>
            <a:rPr lang="en-US" sz="1100" kern="1200" dirty="0">
              <a:latin typeface="Century Gothic" panose="020B0502020202020204" pitchFamily="34" charset="0"/>
            </a:rPr>
            <a:t>STI Testing (including HIV &amp; Hepatitis C)</a:t>
          </a:r>
        </a:p>
        <a:p>
          <a:pPr marL="57150" lvl="1" indent="-57150" algn="l" defTabSz="488950">
            <a:lnSpc>
              <a:spcPct val="90000"/>
            </a:lnSpc>
            <a:spcBef>
              <a:spcPct val="0"/>
            </a:spcBef>
            <a:spcAft>
              <a:spcPts val="600"/>
            </a:spcAft>
            <a:buChar char="•"/>
          </a:pPr>
          <a:r>
            <a:rPr lang="en-US" sz="1100" kern="1200" dirty="0">
              <a:latin typeface="Century Gothic" panose="020B0502020202020204" pitchFamily="34" charset="0"/>
            </a:rPr>
            <a:t>PrEP, PEP, Primary Care, Mental Health &amp; Supportive Services</a:t>
          </a:r>
        </a:p>
      </dsp:txBody>
      <dsp:txXfrm>
        <a:off x="0" y="1803911"/>
        <a:ext cx="4951022" cy="1071000"/>
      </dsp:txXfrm>
    </dsp:sp>
    <dsp:sp modelId="{783B3B6F-D607-4AEF-9B80-AEC9796609E6}">
      <dsp:nvSpPr>
        <dsp:cNvPr id="0" name=""/>
        <dsp:cNvSpPr/>
      </dsp:nvSpPr>
      <dsp:spPr>
        <a:xfrm>
          <a:off x="247551" y="1552991"/>
          <a:ext cx="3494272"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96" tIns="0" rIns="130996" bIns="0"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entury Gothic" panose="020B0502020202020204" pitchFamily="34" charset="0"/>
            </a:rPr>
            <a:t>Sexual Health</a:t>
          </a:r>
        </a:p>
      </dsp:txBody>
      <dsp:txXfrm>
        <a:off x="272049" y="1577489"/>
        <a:ext cx="3445276" cy="452844"/>
      </dsp:txXfrm>
    </dsp:sp>
    <dsp:sp modelId="{4EF04545-305E-4CE1-BFB2-006A5387D368}">
      <dsp:nvSpPr>
        <dsp:cNvPr id="0" name=""/>
        <dsp:cNvSpPr/>
      </dsp:nvSpPr>
      <dsp:spPr>
        <a:xfrm>
          <a:off x="0" y="3217631"/>
          <a:ext cx="4951022" cy="1071000"/>
        </a:xfrm>
        <a:prstGeom prst="rect">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4254" tIns="354076" rIns="384254" bIns="78232" numCol="1" spcCol="1270" anchor="t" anchorCtr="0">
          <a:noAutofit/>
        </a:bodyPr>
        <a:lstStyle/>
        <a:p>
          <a:pPr marL="57150" lvl="1" indent="-57150" algn="l" defTabSz="488950">
            <a:lnSpc>
              <a:spcPct val="90000"/>
            </a:lnSpc>
            <a:spcBef>
              <a:spcPct val="0"/>
            </a:spcBef>
            <a:spcAft>
              <a:spcPts val="600"/>
            </a:spcAft>
            <a:buChar char="•"/>
          </a:pPr>
          <a:r>
            <a:rPr lang="en-US" sz="1100" kern="1200" dirty="0">
              <a:latin typeface="Century Gothic" panose="020B0502020202020204" pitchFamily="34" charset="0"/>
            </a:rPr>
            <a:t>Targeting individuals with Hepatitis C mono-infection</a:t>
          </a:r>
        </a:p>
        <a:p>
          <a:pPr marL="57150" lvl="1" indent="-57150" algn="l" defTabSz="488950">
            <a:lnSpc>
              <a:spcPct val="90000"/>
            </a:lnSpc>
            <a:spcBef>
              <a:spcPct val="0"/>
            </a:spcBef>
            <a:spcAft>
              <a:spcPts val="600"/>
            </a:spcAft>
            <a:buChar char="•"/>
          </a:pPr>
          <a:r>
            <a:rPr lang="en-US" sz="1100" kern="1200" dirty="0">
              <a:latin typeface="Century Gothic" panose="020B0502020202020204" pitchFamily="34" charset="0"/>
            </a:rPr>
            <a:t>Mental Health &amp; Supportive Services while in Treatment</a:t>
          </a:r>
        </a:p>
        <a:p>
          <a:pPr marL="57150" lvl="1" indent="-57150" algn="l" defTabSz="488950">
            <a:lnSpc>
              <a:spcPct val="90000"/>
            </a:lnSpc>
            <a:spcBef>
              <a:spcPct val="0"/>
            </a:spcBef>
            <a:spcAft>
              <a:spcPts val="600"/>
            </a:spcAft>
            <a:buChar char="•"/>
          </a:pPr>
          <a:r>
            <a:rPr lang="en-US" sz="1100" kern="1200" dirty="0">
              <a:latin typeface="Century Gothic" panose="020B0502020202020204" pitchFamily="34" charset="0"/>
            </a:rPr>
            <a:t>Transition to Primary Care</a:t>
          </a:r>
        </a:p>
      </dsp:txBody>
      <dsp:txXfrm>
        <a:off x="0" y="3217631"/>
        <a:ext cx="4951022" cy="1071000"/>
      </dsp:txXfrm>
    </dsp:sp>
    <dsp:sp modelId="{B2D10D49-58B8-47D1-B984-C01F676E5259}">
      <dsp:nvSpPr>
        <dsp:cNvPr id="0" name=""/>
        <dsp:cNvSpPr/>
      </dsp:nvSpPr>
      <dsp:spPr>
        <a:xfrm>
          <a:off x="247551" y="2966711"/>
          <a:ext cx="3465715" cy="501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96" tIns="0" rIns="130996" bIns="0"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entury Gothic" panose="020B0502020202020204" pitchFamily="34" charset="0"/>
            </a:rPr>
            <a:t>Linking to Hepatitis C Treatment</a:t>
          </a:r>
        </a:p>
      </dsp:txBody>
      <dsp:txXfrm>
        <a:off x="272049" y="2991209"/>
        <a:ext cx="3416719"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6C458-C5F1-DB4E-9002-0D23A75ECEF8}">
      <dsp:nvSpPr>
        <dsp:cNvPr id="0" name=""/>
        <dsp:cNvSpPr/>
      </dsp:nvSpPr>
      <dsp:spPr>
        <a:xfrm>
          <a:off x="0" y="1123664"/>
          <a:ext cx="10207017" cy="152543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6D158-0047-6045-863C-9CA784209906}">
      <dsp:nvSpPr>
        <dsp:cNvPr id="0" name=""/>
        <dsp:cNvSpPr/>
      </dsp:nvSpPr>
      <dsp:spPr>
        <a:xfrm>
          <a:off x="4036" y="0"/>
          <a:ext cx="1765046" cy="15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a:t>August </a:t>
          </a:r>
        </a:p>
        <a:p>
          <a:pPr lvl="0" algn="ctr" defTabSz="1066800">
            <a:lnSpc>
              <a:spcPct val="90000"/>
            </a:lnSpc>
            <a:spcBef>
              <a:spcPct val="0"/>
            </a:spcBef>
            <a:spcAft>
              <a:spcPct val="35000"/>
            </a:spcAft>
          </a:pPr>
          <a:r>
            <a:rPr lang="en-US" sz="2400" kern="1200" dirty="0"/>
            <a:t>2014-2015</a:t>
          </a:r>
        </a:p>
      </dsp:txBody>
      <dsp:txXfrm>
        <a:off x="4036" y="0"/>
        <a:ext cx="1765046" cy="1525433"/>
      </dsp:txXfrm>
    </dsp:sp>
    <dsp:sp modelId="{1FD3D4FB-25A8-4E4F-8B85-FCA7ED20BE09}">
      <dsp:nvSpPr>
        <dsp:cNvPr id="0" name=""/>
        <dsp:cNvSpPr/>
      </dsp:nvSpPr>
      <dsp:spPr>
        <a:xfrm>
          <a:off x="695880" y="1716112"/>
          <a:ext cx="381358" cy="381358"/>
        </a:xfrm>
        <a:prstGeom prst="ellips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sp>
    <dsp:sp modelId="{506B3683-4461-F440-9018-E043933BC6A3}">
      <dsp:nvSpPr>
        <dsp:cNvPr id="0" name=""/>
        <dsp:cNvSpPr/>
      </dsp:nvSpPr>
      <dsp:spPr>
        <a:xfrm>
          <a:off x="1857335" y="2288150"/>
          <a:ext cx="1765046" cy="15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a:t>February 2016</a:t>
          </a:r>
        </a:p>
      </dsp:txBody>
      <dsp:txXfrm>
        <a:off x="1857335" y="2288150"/>
        <a:ext cx="1765046" cy="1525433"/>
      </dsp:txXfrm>
    </dsp:sp>
    <dsp:sp modelId="{ACE14666-C2D5-AF4B-8BAF-BAC8AB8482C7}">
      <dsp:nvSpPr>
        <dsp:cNvPr id="0" name=""/>
        <dsp:cNvSpPr/>
      </dsp:nvSpPr>
      <dsp:spPr>
        <a:xfrm>
          <a:off x="2549179" y="1716112"/>
          <a:ext cx="381358" cy="381358"/>
        </a:xfrm>
        <a:prstGeom prst="ellipse">
          <a:avLst/>
        </a:prstGeom>
        <a:solidFill>
          <a:srgbClr val="00B0F0"/>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4E57B65A-D0A9-1540-BB7F-B240460EE083}">
      <dsp:nvSpPr>
        <dsp:cNvPr id="0" name=""/>
        <dsp:cNvSpPr/>
      </dsp:nvSpPr>
      <dsp:spPr>
        <a:xfrm>
          <a:off x="3710634" y="0"/>
          <a:ext cx="1765046" cy="15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a:t>September 2016-2017</a:t>
          </a:r>
        </a:p>
      </dsp:txBody>
      <dsp:txXfrm>
        <a:off x="3710634" y="0"/>
        <a:ext cx="1765046" cy="1525433"/>
      </dsp:txXfrm>
    </dsp:sp>
    <dsp:sp modelId="{BF92E77F-C1CF-3049-B9A6-C11B10E6B7DC}">
      <dsp:nvSpPr>
        <dsp:cNvPr id="0" name=""/>
        <dsp:cNvSpPr/>
      </dsp:nvSpPr>
      <dsp:spPr>
        <a:xfrm>
          <a:off x="4402478" y="1716112"/>
          <a:ext cx="381358" cy="381358"/>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712FC-C2A3-9045-B88C-8A159583F939}">
      <dsp:nvSpPr>
        <dsp:cNvPr id="0" name=""/>
        <dsp:cNvSpPr/>
      </dsp:nvSpPr>
      <dsp:spPr>
        <a:xfrm>
          <a:off x="5563933" y="2288150"/>
          <a:ext cx="1765046" cy="15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a:t>October</a:t>
          </a:r>
        </a:p>
        <a:p>
          <a:pPr lvl="0" algn="ctr" defTabSz="1066800">
            <a:lnSpc>
              <a:spcPct val="90000"/>
            </a:lnSpc>
            <a:spcBef>
              <a:spcPct val="0"/>
            </a:spcBef>
            <a:spcAft>
              <a:spcPct val="35000"/>
            </a:spcAft>
          </a:pPr>
          <a:r>
            <a:rPr lang="en-US" sz="2400" kern="1200" dirty="0"/>
            <a:t>2017</a:t>
          </a:r>
        </a:p>
      </dsp:txBody>
      <dsp:txXfrm>
        <a:off x="5563933" y="2288150"/>
        <a:ext cx="1765046" cy="1525433"/>
      </dsp:txXfrm>
    </dsp:sp>
    <dsp:sp modelId="{44C403F9-8144-DF47-A3FD-7EFF98B5C152}">
      <dsp:nvSpPr>
        <dsp:cNvPr id="0" name=""/>
        <dsp:cNvSpPr/>
      </dsp:nvSpPr>
      <dsp:spPr>
        <a:xfrm>
          <a:off x="6255777" y="1716112"/>
          <a:ext cx="381358" cy="38135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255E2-B049-084A-80C2-8AD655A3439C}">
      <dsp:nvSpPr>
        <dsp:cNvPr id="0" name=""/>
        <dsp:cNvSpPr/>
      </dsp:nvSpPr>
      <dsp:spPr>
        <a:xfrm>
          <a:off x="7417231" y="0"/>
          <a:ext cx="1765046" cy="152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a:t>August 2018</a:t>
          </a:r>
        </a:p>
      </dsp:txBody>
      <dsp:txXfrm>
        <a:off x="7417231" y="0"/>
        <a:ext cx="1765046" cy="1525433"/>
      </dsp:txXfrm>
    </dsp:sp>
    <dsp:sp modelId="{30C20847-22BB-8C41-8275-D110FADB78B2}">
      <dsp:nvSpPr>
        <dsp:cNvPr id="0" name=""/>
        <dsp:cNvSpPr/>
      </dsp:nvSpPr>
      <dsp:spPr>
        <a:xfrm>
          <a:off x="8109075" y="1716112"/>
          <a:ext cx="381358" cy="38135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D1B91-0230-452F-B8EF-119DC961FB7F}" type="datetimeFigureOut">
              <a:rPr lang="en-US" smtClean="0"/>
              <a:t>12/13/18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680EB-20E8-4DDC-9479-D887FEF2A0C1}" type="slidenum">
              <a:rPr lang="en-US" smtClean="0"/>
              <a:t>‹#›</a:t>
            </a:fld>
            <a:endParaRPr lang="en-US"/>
          </a:p>
        </p:txBody>
      </p:sp>
    </p:spTree>
    <p:extLst>
      <p:ext uri="{BB962C8B-B14F-4D97-AF65-F5344CB8AC3E}">
        <p14:creationId xmlns:p14="http://schemas.microsoft.com/office/powerpoint/2010/main" val="178965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Ti</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Between 2014 and 2018, the Comprehensive Health Program, an HIV primary care program at </a:t>
            </a:r>
            <a:r>
              <a:rPr lang="en-US" sz="1200" kern="1200" dirty="0" err="1">
                <a:solidFill>
                  <a:schemeClr val="tx1"/>
                </a:solidFill>
                <a:effectLst/>
                <a:latin typeface="+mn-lt"/>
                <a:ea typeface="+mn-ea"/>
                <a:cs typeface="+mn-cs"/>
              </a:rPr>
              <a:t>NewYork</a:t>
            </a:r>
            <a:r>
              <a:rPr lang="en-US" sz="1200" kern="1200" dirty="0">
                <a:solidFill>
                  <a:schemeClr val="tx1"/>
                </a:solidFill>
                <a:effectLst/>
                <a:latin typeface="+mn-lt"/>
                <a:ea typeface="+mn-ea"/>
                <a:cs typeface="+mn-cs"/>
              </a:rPr>
              <a:t>-Presbyterian Hospital (CHP-NYP) in New York City, was funded through the Special Projects of National Significance’s “System-level Workforce Capacity Building” initiative to develop and evaluate a practice transformation model (PTM). With the goal of improving the quality of HIV care, the PTM implemented a mix of patient-centered medical home standards including: 1) team-based care through the restructuring of Practice staff into five Clinical Care Teams; 2) panel management through team-based electronic dashboard reports; 3) care coordination by a RN to support transitions of care; and 4) use of quality improvement methodology to pilot system changes and drive HIV outcomes improvements.  In this session, we will describe the application of the Consolidated Framework for Implementation Research as part of the qualitative process evaluation of the CHP-NYP PTM, which was conducted between April and May 2017, the 3rd year of the PTM implementation. The session will describe the data collection process through focus groups, codebook development, and approach for data analysis. The findings on progress towards implementation of the CHP-NYP PTM including the key barriers and facilitators of successful practice transformation will be presented.</a:t>
            </a:r>
          </a:p>
          <a:p>
            <a:r>
              <a:rPr lang="en-US" sz="1200" b="1" kern="1200" dirty="0">
                <a:solidFill>
                  <a:schemeClr val="tx1"/>
                </a:solidFill>
                <a:effectLst/>
                <a:latin typeface="+mn-lt"/>
                <a:ea typeface="+mn-ea"/>
                <a:cs typeface="+mn-cs"/>
              </a:rPr>
              <a:t>Learning Objectives</a:t>
            </a:r>
          </a:p>
          <a:p>
            <a:r>
              <a:rPr lang="en-US" sz="1200" kern="1200" dirty="0">
                <a:solidFill>
                  <a:schemeClr val="tx1"/>
                </a:solidFill>
                <a:effectLst/>
                <a:latin typeface="+mn-lt"/>
                <a:ea typeface="+mn-ea"/>
                <a:cs typeface="+mn-cs"/>
              </a:rPr>
              <a:t>Supply learning objectives: A minimum of three (3) learning objectives are required. Effective learning objectives </a:t>
            </a:r>
            <a:r>
              <a:rPr lang="en-US" sz="1200" b="1"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focus on the learner; </a:t>
            </a:r>
            <a:r>
              <a:rPr lang="en-US" sz="1200" b="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contain action verbs that describe measurable behaviors; and </a:t>
            </a:r>
            <a:r>
              <a:rPr lang="en-US" sz="1200" b="1"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indicate what the participant will be able to do at the conclusion of the activity e.g., “The learner will be able to define, recite, identify, describe,”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provide three learning objectives (required):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conclusion of the oral presentation, participants will be able to:</a:t>
            </a:r>
          </a:p>
          <a:p>
            <a:endParaRPr lang="en-US" dirty="0"/>
          </a:p>
        </p:txBody>
      </p:sp>
      <p:sp>
        <p:nvSpPr>
          <p:cNvPr id="4" name="Slide Number Placeholder 3"/>
          <p:cNvSpPr>
            <a:spLocks noGrp="1"/>
          </p:cNvSpPr>
          <p:nvPr>
            <p:ph type="sldNum" sz="quarter" idx="5"/>
          </p:nvPr>
        </p:nvSpPr>
        <p:spPr/>
        <p:txBody>
          <a:bodyPr/>
          <a:lstStyle/>
          <a:p>
            <a:fld id="{F99680EB-20E8-4DDC-9479-D887FEF2A0C1}" type="slidenum">
              <a:rPr lang="en-US" smtClean="0"/>
              <a:t>4</a:t>
            </a:fld>
            <a:endParaRPr lang="en-US"/>
          </a:p>
        </p:txBody>
      </p:sp>
    </p:spTree>
    <p:extLst>
      <p:ext uri="{BB962C8B-B14F-4D97-AF65-F5344CB8AC3E}">
        <p14:creationId xmlns:p14="http://schemas.microsoft.com/office/powerpoint/2010/main" val="2168359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eCOMPAS</a:t>
            </a:r>
            <a:r>
              <a:rPr lang="en-US" dirty="0" smtClean="0"/>
              <a:t> dashboard brings</a:t>
            </a:r>
            <a:r>
              <a:rPr lang="en-US" baseline="0" dirty="0" smtClean="0"/>
              <a:t> team together.</a:t>
            </a:r>
          </a:p>
          <a:p>
            <a:r>
              <a:rPr lang="en-US" baseline="0" dirty="0" smtClean="0"/>
              <a:t>Embodies team and team-meeting/communication</a:t>
            </a:r>
          </a:p>
          <a:p>
            <a:r>
              <a:rPr lang="en-US" baseline="0" dirty="0" smtClean="0"/>
              <a:t>Creates well defined teams (not previously possible) and well defined panels.</a:t>
            </a:r>
          </a:p>
        </p:txBody>
      </p:sp>
      <p:sp>
        <p:nvSpPr>
          <p:cNvPr id="4" name="Slide Number Placeholder 3"/>
          <p:cNvSpPr>
            <a:spLocks noGrp="1"/>
          </p:cNvSpPr>
          <p:nvPr>
            <p:ph type="sldNum" sz="quarter" idx="10"/>
          </p:nvPr>
        </p:nvSpPr>
        <p:spPr/>
        <p:txBody>
          <a:bodyPr/>
          <a:lstStyle/>
          <a:p>
            <a:fld id="{F99680EB-20E8-4DDC-9479-D887FEF2A0C1}" type="slidenum">
              <a:rPr lang="en-US" smtClean="0"/>
              <a:t>26</a:t>
            </a:fld>
            <a:endParaRPr lang="en-US"/>
          </a:p>
        </p:txBody>
      </p:sp>
    </p:spTree>
    <p:extLst>
      <p:ext uri="{BB962C8B-B14F-4D97-AF65-F5344CB8AC3E}">
        <p14:creationId xmlns:p14="http://schemas.microsoft.com/office/powerpoint/2010/main" val="134365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a:t>
            </a:r>
            <a:r>
              <a:rPr lang="en-US" baseline="0" dirty="0" smtClean="0"/>
              <a:t> </a:t>
            </a:r>
          </a:p>
          <a:p>
            <a:r>
              <a:rPr lang="en-US" baseline="0" dirty="0" smtClean="0"/>
              <a:t>Meetings</a:t>
            </a:r>
          </a:p>
          <a:p>
            <a:r>
              <a:rPr lang="en-US" baseline="0" dirty="0" smtClean="0"/>
              <a:t>Compatibility with values of program</a:t>
            </a:r>
            <a:endParaRPr lang="en-US" dirty="0"/>
          </a:p>
        </p:txBody>
      </p:sp>
      <p:sp>
        <p:nvSpPr>
          <p:cNvPr id="4" name="Slide Number Placeholder 3"/>
          <p:cNvSpPr>
            <a:spLocks noGrp="1"/>
          </p:cNvSpPr>
          <p:nvPr>
            <p:ph type="sldNum" sz="quarter" idx="10"/>
          </p:nvPr>
        </p:nvSpPr>
        <p:spPr/>
        <p:txBody>
          <a:bodyPr/>
          <a:lstStyle/>
          <a:p>
            <a:fld id="{F99680EB-20E8-4DDC-9479-D887FEF2A0C1}" type="slidenum">
              <a:rPr lang="en-US" smtClean="0"/>
              <a:t>29</a:t>
            </a:fld>
            <a:endParaRPr lang="en-US"/>
          </a:p>
        </p:txBody>
      </p:sp>
    </p:spTree>
    <p:extLst>
      <p:ext uri="{BB962C8B-B14F-4D97-AF65-F5344CB8AC3E}">
        <p14:creationId xmlns:p14="http://schemas.microsoft.com/office/powerpoint/2010/main" val="209583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Panel alignment</a:t>
            </a:r>
            <a:endParaRPr lang="en-US" dirty="0"/>
          </a:p>
        </p:txBody>
      </p:sp>
      <p:sp>
        <p:nvSpPr>
          <p:cNvPr id="4" name="Slide Number Placeholder 3"/>
          <p:cNvSpPr>
            <a:spLocks noGrp="1"/>
          </p:cNvSpPr>
          <p:nvPr>
            <p:ph type="sldNum" sz="quarter" idx="10"/>
          </p:nvPr>
        </p:nvSpPr>
        <p:spPr/>
        <p:txBody>
          <a:bodyPr/>
          <a:lstStyle/>
          <a:p>
            <a:fld id="{F99680EB-20E8-4DDC-9479-D887FEF2A0C1}" type="slidenum">
              <a:rPr lang="en-US" smtClean="0"/>
              <a:t>30</a:t>
            </a:fld>
            <a:endParaRPr lang="en-US"/>
          </a:p>
        </p:txBody>
      </p:sp>
    </p:spTree>
    <p:extLst>
      <p:ext uri="{BB962C8B-B14F-4D97-AF65-F5344CB8AC3E}">
        <p14:creationId xmlns:p14="http://schemas.microsoft.com/office/powerpoint/2010/main" val="94067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Indicators</a:t>
            </a:r>
          </a:p>
          <a:p>
            <a:r>
              <a:rPr lang="en-US" dirty="0" smtClean="0"/>
              <a:t>Team meetings</a:t>
            </a:r>
          </a:p>
          <a:p>
            <a:r>
              <a:rPr lang="en-US" dirty="0" smtClean="0"/>
              <a:t>Facilitation</a:t>
            </a:r>
          </a:p>
          <a:p>
            <a:r>
              <a:rPr lang="en-US" dirty="0" smtClean="0"/>
              <a:t>calendar</a:t>
            </a:r>
            <a:endParaRPr lang="en-US" dirty="0"/>
          </a:p>
        </p:txBody>
      </p:sp>
      <p:sp>
        <p:nvSpPr>
          <p:cNvPr id="4" name="Slide Number Placeholder 3"/>
          <p:cNvSpPr>
            <a:spLocks noGrp="1"/>
          </p:cNvSpPr>
          <p:nvPr>
            <p:ph type="sldNum" sz="quarter" idx="10"/>
          </p:nvPr>
        </p:nvSpPr>
        <p:spPr/>
        <p:txBody>
          <a:bodyPr/>
          <a:lstStyle/>
          <a:p>
            <a:fld id="{F99680EB-20E8-4DDC-9479-D887FEF2A0C1}" type="slidenum">
              <a:rPr lang="en-US" smtClean="0"/>
              <a:t>32</a:t>
            </a:fld>
            <a:endParaRPr lang="en-US"/>
          </a:p>
        </p:txBody>
      </p:sp>
    </p:spTree>
    <p:extLst>
      <p:ext uri="{BB962C8B-B14F-4D97-AF65-F5344CB8AC3E}">
        <p14:creationId xmlns:p14="http://schemas.microsoft.com/office/powerpoint/2010/main" val="187640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Silos</a:t>
            </a:r>
          </a:p>
          <a:p>
            <a:r>
              <a:rPr lang="en-US" dirty="0" smtClean="0"/>
              <a:t>Many grants, many programs, Many dashboards</a:t>
            </a:r>
          </a:p>
          <a:p>
            <a:r>
              <a:rPr lang="en-US" dirty="0" smtClean="0"/>
              <a:t>Unified approach needed</a:t>
            </a:r>
          </a:p>
          <a:p>
            <a:endParaRPr lang="en-US" dirty="0" smtClean="0"/>
          </a:p>
          <a:p>
            <a:r>
              <a:rPr lang="en-US" dirty="0" smtClean="0"/>
              <a:t>Participation bias based on provider panel </a:t>
            </a:r>
            <a:r>
              <a:rPr lang="mr-IN" dirty="0" smtClean="0"/>
              <a:t>–</a:t>
            </a:r>
            <a:r>
              <a:rPr lang="en-US" dirty="0" smtClean="0"/>
              <a:t>over</a:t>
            </a:r>
            <a:r>
              <a:rPr lang="en-US" baseline="0" dirty="0" smtClean="0"/>
              <a:t> represented and under represented </a:t>
            </a:r>
            <a:r>
              <a:rPr lang="en-US" baseline="0" dirty="0" err="1" smtClean="0"/>
              <a:t>pt</a:t>
            </a:r>
            <a:r>
              <a:rPr lang="en-US" baseline="0" dirty="0" smtClean="0"/>
              <a:t> panels </a:t>
            </a:r>
            <a:endParaRPr lang="en-US" dirty="0"/>
          </a:p>
        </p:txBody>
      </p:sp>
      <p:sp>
        <p:nvSpPr>
          <p:cNvPr id="4" name="Slide Number Placeholder 3"/>
          <p:cNvSpPr>
            <a:spLocks noGrp="1"/>
          </p:cNvSpPr>
          <p:nvPr>
            <p:ph type="sldNum" sz="quarter" idx="10"/>
          </p:nvPr>
        </p:nvSpPr>
        <p:spPr/>
        <p:txBody>
          <a:bodyPr/>
          <a:lstStyle/>
          <a:p>
            <a:fld id="{F99680EB-20E8-4DDC-9479-D887FEF2A0C1}" type="slidenum">
              <a:rPr lang="en-US" smtClean="0"/>
              <a:t>34</a:t>
            </a:fld>
            <a:endParaRPr lang="en-US"/>
          </a:p>
        </p:txBody>
      </p:sp>
    </p:spTree>
    <p:extLst>
      <p:ext uri="{BB962C8B-B14F-4D97-AF65-F5344CB8AC3E}">
        <p14:creationId xmlns:p14="http://schemas.microsoft.com/office/powerpoint/2010/main" val="84851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VLS rates reached 85% in 2017, patient care coordination challenges remain especially as it relates to new and re-engaging patient populations. </a:t>
            </a:r>
          </a:p>
        </p:txBody>
      </p:sp>
      <p:sp>
        <p:nvSpPr>
          <p:cNvPr id="4" name="Slide Number Placeholder 3"/>
          <p:cNvSpPr>
            <a:spLocks noGrp="1"/>
          </p:cNvSpPr>
          <p:nvPr>
            <p:ph type="sldNum" sz="quarter" idx="5"/>
          </p:nvPr>
        </p:nvSpPr>
        <p:spPr/>
        <p:txBody>
          <a:bodyPr/>
          <a:lstStyle/>
          <a:p>
            <a:fld id="{F99680EB-20E8-4DDC-9479-D887FEF2A0C1}" type="slidenum">
              <a:rPr lang="en-US" smtClean="0"/>
              <a:t>36</a:t>
            </a:fld>
            <a:endParaRPr lang="en-US"/>
          </a:p>
        </p:txBody>
      </p:sp>
    </p:spTree>
    <p:extLst>
      <p:ext uri="{BB962C8B-B14F-4D97-AF65-F5344CB8AC3E}">
        <p14:creationId xmlns:p14="http://schemas.microsoft.com/office/powerpoint/2010/main" val="137008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00000"/>
              </a:lnSpc>
              <a:spcBef>
                <a:spcPts val="600"/>
              </a:spcBef>
              <a:spcAft>
                <a:spcPts val="1200"/>
              </a:spcAft>
              <a:buFont typeface="Wingdings" pitchFamily="2" charset="2"/>
              <a:buChar char="q"/>
            </a:pPr>
            <a:r>
              <a:rPr lang="en-US" dirty="0"/>
              <a:t>Provides outpatient &amp; inpatient care to people living with or at-risk for HIV</a:t>
            </a:r>
          </a:p>
          <a:p>
            <a:pPr marL="457200" indent="-457200">
              <a:lnSpc>
                <a:spcPct val="100000"/>
              </a:lnSpc>
              <a:spcBef>
                <a:spcPts val="600"/>
              </a:spcBef>
              <a:spcAft>
                <a:spcPts val="1200"/>
              </a:spcAft>
              <a:buFont typeface="Wingdings" pitchFamily="2" charset="2"/>
              <a:buChar char="q"/>
            </a:pPr>
            <a:r>
              <a:rPr lang="en-US" dirty="0" smtClean="0"/>
              <a:t>All </a:t>
            </a:r>
            <a:r>
              <a:rPr lang="en-US" dirty="0" err="1" smtClean="0"/>
              <a:t>Dx</a:t>
            </a:r>
            <a:r>
              <a:rPr lang="en-US" dirty="0" smtClean="0"/>
              <a:t> Whole</a:t>
            </a:r>
            <a:r>
              <a:rPr lang="en-US" baseline="0" dirty="0" smtClean="0"/>
              <a:t> West Campus all locations: </a:t>
            </a:r>
            <a:r>
              <a:rPr lang="en-US" dirty="0" smtClean="0"/>
              <a:t>2966 </a:t>
            </a:r>
            <a:r>
              <a:rPr lang="en-US" dirty="0"/>
              <a:t>HIV patients touched our in 2017 campus for emergency services, hospitalizations, outpatient </a:t>
            </a:r>
            <a:r>
              <a:rPr lang="en-US" dirty="0" smtClean="0"/>
              <a:t>care</a:t>
            </a:r>
          </a:p>
          <a:p>
            <a:pPr marL="914400" lvl="1" indent="-457200">
              <a:lnSpc>
                <a:spcPct val="100000"/>
              </a:lnSpc>
              <a:spcBef>
                <a:spcPts val="600"/>
              </a:spcBef>
              <a:spcAft>
                <a:spcPts val="1200"/>
              </a:spcAft>
              <a:buFont typeface="Wingdings" pitchFamily="2" charset="2"/>
              <a:buChar char="q"/>
            </a:pPr>
            <a:r>
              <a:rPr lang="en-US" dirty="0" smtClean="0"/>
              <a:t>New dx or new to care in CHP </a:t>
            </a:r>
            <a:r>
              <a:rPr lang="en-US" baseline="0" dirty="0" smtClean="0"/>
              <a:t>(most in program with exception of a few new dx): </a:t>
            </a:r>
            <a:r>
              <a:rPr lang="en-US" dirty="0" smtClean="0"/>
              <a:t>306</a:t>
            </a:r>
            <a:endParaRPr lang="en-US" dirty="0"/>
          </a:p>
          <a:p>
            <a:pPr marL="1371600" lvl="2" indent="-457200">
              <a:lnSpc>
                <a:spcPct val="100000"/>
              </a:lnSpc>
              <a:spcBef>
                <a:spcPts val="600"/>
              </a:spcBef>
              <a:spcAft>
                <a:spcPts val="1200"/>
              </a:spcAft>
              <a:buFont typeface="Wingdings" pitchFamily="2" charset="2"/>
              <a:buChar char="Ø"/>
            </a:pPr>
            <a:r>
              <a:rPr lang="en-US" dirty="0"/>
              <a:t>51 patients were newly diagnosed with HIV in </a:t>
            </a:r>
            <a:r>
              <a:rPr lang="en-US" dirty="0" smtClean="0"/>
              <a:t>2017</a:t>
            </a:r>
          </a:p>
          <a:p>
            <a:pPr marL="1371600" lvl="2" indent="-457200">
              <a:lnSpc>
                <a:spcPct val="100000"/>
              </a:lnSpc>
              <a:spcBef>
                <a:spcPts val="600"/>
              </a:spcBef>
              <a:spcAft>
                <a:spcPts val="1200"/>
              </a:spcAft>
              <a:buFont typeface="Wingdings" pitchFamily="2" charset="2"/>
              <a:buChar char="Ø"/>
            </a:pPr>
            <a:r>
              <a:rPr lang="en-US" dirty="0" smtClean="0"/>
              <a:t>255 new to care</a:t>
            </a:r>
            <a:endParaRPr lang="en-US" dirty="0"/>
          </a:p>
          <a:p>
            <a:pPr marL="914400" lvl="1" indent="-457200">
              <a:lnSpc>
                <a:spcPct val="100000"/>
              </a:lnSpc>
              <a:spcBef>
                <a:spcPts val="1200"/>
              </a:spcBef>
              <a:spcAft>
                <a:spcPts val="1200"/>
              </a:spcAft>
              <a:buFont typeface="Wingdings" pitchFamily="2" charset="2"/>
              <a:buChar char="q"/>
            </a:pPr>
            <a:r>
              <a:rPr lang="en-US" dirty="0" smtClean="0"/>
              <a:t>Established</a:t>
            </a:r>
            <a:r>
              <a:rPr lang="en-US" baseline="0" dirty="0" smtClean="0"/>
              <a:t> pts CHP:  </a:t>
            </a:r>
            <a:r>
              <a:rPr lang="en-US" dirty="0" smtClean="0"/>
              <a:t>1784 </a:t>
            </a:r>
            <a:r>
              <a:rPr lang="en-US" dirty="0"/>
              <a:t>of these patients (or 67%) were actively engaged in comprehensive HIV primary care at NYP-CHP</a:t>
            </a:r>
          </a:p>
          <a:p>
            <a:pPr marL="457200" indent="-457200">
              <a:lnSpc>
                <a:spcPct val="100000"/>
              </a:lnSpc>
              <a:spcBef>
                <a:spcPts val="600"/>
              </a:spcBef>
              <a:spcAft>
                <a:spcPts val="1200"/>
              </a:spcAft>
              <a:buFont typeface="Wingdings" pitchFamily="2" charset="2"/>
              <a:buChar char="q"/>
            </a:pPr>
            <a:r>
              <a:rPr lang="en-US" dirty="0"/>
              <a:t>Full-time and part-time PCPs (34), RNs (5), RN Care Managers (2), MAs (4), LCSW/LMSW (6), sexual health and HIV care coordinators (10), nutritionist (1), psychiatrists (2), front desk staff (7), and other administrative staff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0B01D-45D6-44A8-A80C-581AA1406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7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Disparities in HIV care continuum outcomes by ethnicity/race, geography.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99680EB-20E8-4DDC-9479-D887FEF2A0C1}" type="slidenum">
              <a:rPr lang="en-US" smtClean="0"/>
              <a:t>6</a:t>
            </a:fld>
            <a:endParaRPr lang="en-US"/>
          </a:p>
        </p:txBody>
      </p:sp>
    </p:spTree>
    <p:extLst>
      <p:ext uri="{BB962C8B-B14F-4D97-AF65-F5344CB8AC3E}">
        <p14:creationId xmlns:p14="http://schemas.microsoft.com/office/powerpoint/2010/main" val="144042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a:t>
            </a:r>
          </a:p>
          <a:p>
            <a:r>
              <a:rPr lang="en-US" dirty="0"/>
              <a:t>Implement</a:t>
            </a:r>
          </a:p>
          <a:p>
            <a:r>
              <a:rPr lang="en-US" dirty="0"/>
              <a:t>Evaluate</a:t>
            </a:r>
          </a:p>
          <a:p>
            <a:r>
              <a:rPr lang="en-US" dirty="0"/>
              <a:t>Disseminate</a:t>
            </a:r>
            <a:r>
              <a:rPr lang="en-US" baseline="0" dirty="0"/>
              <a:t> </a:t>
            </a:r>
          </a:p>
          <a:p>
            <a:endParaRPr lang="en-US" baseline="0" dirty="0"/>
          </a:p>
          <a:p>
            <a:r>
              <a:rPr lang="en-US" baseline="0" dirty="0"/>
              <a:t>Changing healthcare landscape</a:t>
            </a:r>
          </a:p>
          <a:p>
            <a:r>
              <a:rPr lang="en-US" baseline="0" dirty="0" err="1"/>
              <a:t>Hiv</a:t>
            </a:r>
            <a:r>
              <a:rPr lang="en-US" baseline="0" dirty="0"/>
              <a:t> provider shortages, increased access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is a multi-site demonstration and evaluation of system-level changes in staffing structures to improve health outcomes along the HIV Care Continuum. The initiative's fifteen demonstration sites for four years to promote the design, implementation, and evaluation of innovative strategies to increase organizations’ workforce capacities and achieve efficient and sustainable service delivery practices that both optimize human resources and improve quality outcomes. The demonstration projects will implement and evaluate innovative Practice Transformative Models (PTMs) for the delivery of HIV treatment and comprehensive care services in order to better respond to the changing healthcare landscape, marked by shortages of HIV primary care physicians and increasing demand for access to quality HIV services. Evaluation of these innovative PTMs will identify best practices and methods to support other organizations to adapt and re-align their workforces, as well as factors that increase the potential for successful integration of HIV care into primary care and community healthcare settings serving vulnerable populations. The University of California at San Francisco is serving as the Evaluation and Technical Assistance Center (ETAC) for this initiative. The ETAC will coordinate the multi-site evaluation; provide programmatic technical assistance to the demonstration sites; and lead publication and dissemination efforts of best practices and lessons learned.</a:t>
            </a:r>
          </a:p>
          <a:p>
            <a:endParaRPr lang="en-US" dirty="0"/>
          </a:p>
        </p:txBody>
      </p:sp>
      <p:sp>
        <p:nvSpPr>
          <p:cNvPr id="4" name="Slide Number Placeholder 3"/>
          <p:cNvSpPr>
            <a:spLocks noGrp="1"/>
          </p:cNvSpPr>
          <p:nvPr>
            <p:ph type="sldNum" sz="quarter" idx="10"/>
          </p:nvPr>
        </p:nvSpPr>
        <p:spPr/>
        <p:txBody>
          <a:bodyPr/>
          <a:lstStyle/>
          <a:p>
            <a:fld id="{1C8EEE41-1A26-42E2-B4D9-F0A9B6CF8549}" type="slidenum">
              <a:rPr lang="en-US" smtClean="0"/>
              <a:t>7</a:t>
            </a:fld>
            <a:endParaRPr lang="en-US"/>
          </a:p>
        </p:txBody>
      </p:sp>
    </p:spTree>
    <p:extLst>
      <p:ext uri="{BB962C8B-B14F-4D97-AF65-F5344CB8AC3E}">
        <p14:creationId xmlns:p14="http://schemas.microsoft.com/office/powerpoint/2010/main" val="394964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a:t>
            </a:r>
          </a:p>
          <a:p>
            <a:r>
              <a:rPr lang="en-US" dirty="0"/>
              <a:t>Implement</a:t>
            </a:r>
          </a:p>
          <a:p>
            <a:r>
              <a:rPr lang="en-US" dirty="0"/>
              <a:t>Evaluate</a:t>
            </a:r>
          </a:p>
          <a:p>
            <a:r>
              <a:rPr lang="en-US" dirty="0"/>
              <a:t>Disseminate</a:t>
            </a:r>
            <a:r>
              <a:rPr lang="en-US" baseline="0" dirty="0"/>
              <a:t> </a:t>
            </a:r>
          </a:p>
          <a:p>
            <a:endParaRPr lang="en-US" baseline="0" dirty="0"/>
          </a:p>
          <a:p>
            <a:r>
              <a:rPr lang="en-US" baseline="0" dirty="0"/>
              <a:t>Changing healthcare landscape</a:t>
            </a:r>
          </a:p>
          <a:p>
            <a:r>
              <a:rPr lang="en-US" baseline="0" dirty="0" err="1"/>
              <a:t>Hiv</a:t>
            </a:r>
            <a:r>
              <a:rPr lang="en-US" baseline="0" dirty="0"/>
              <a:t> provider shortages, increased access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is a multi-site demonstration and evaluation of system-level changes in staffing structures to improve health outcomes along the HIV Care Continuum. The initiative's fifteen demonstration sites for four years to promote the design, implementation, and evaluation of innovative strategies to increase organizations’ workforce capacities and achieve efficient and sustainable service delivery practices that both optimize human resources and improve quality outcomes. The demonstration projects will implement and evaluate innovative Practice Transformative Models (PTMs) for the delivery of HIV treatment and comprehensive care services in order to better respond to the changing healthcare landscape, marked by shortages of HIV primary care physicians and increasing demand for access to quality HIV services. Evaluation of these innovative PTMs will identify best practices and methods to support other organizations to adapt and re-align their workforces, as well as factors that increase the potential for successful integration of HIV care into primary care and community healthcare settings serving vulnerable populations. The University of California at San Francisco is serving as the Evaluation and Technical Assistance Center (ETAC) for this initiative. The ETAC will coordinate the multi-site evaluation; provide programmatic technical assistance to the demonstration sites; and lead publication and dissemination efforts of best practices and lessons learned.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three-point plan: Announced</a:t>
            </a:r>
            <a:r>
              <a:rPr lang="en-US" baseline="0" dirty="0" smtClean="0"/>
              <a:t> June 2014 by the NYS Governor </a:t>
            </a:r>
            <a:r>
              <a:rPr lang="en-US" baseline="0" dirty="0" err="1" smtClean="0"/>
              <a:t>Coumo</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Identifies persons with HIV who remain undiagnosed and link them to health care.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Links and retains persons diagnosed with HIV in health care to maximize virus suppression so they remain healthy and prevent further transmission.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Facilitates access to Pre-Exposure Prophylaxis (</a:t>
            </a:r>
            <a:r>
              <a:rPr lang="en-US" dirty="0" err="1" smtClean="0"/>
              <a:t>PrEP</a:t>
            </a:r>
            <a:r>
              <a:rPr lang="en-US" dirty="0" smtClean="0"/>
              <a:t>) for high-risk persons to keep them HIV negative.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Ending the Epidemic (ETE) in New York State will maximize the availability of life-saving, transmission-interrupting treatment for HIV, saving lives and improving the health of New Yorkers. It will move New York from a history of having the worst HIV epidemic in the country to a future where new infections are rare and those living with the disease have normal lifespans with few complications.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Availability</a:t>
            </a:r>
            <a:r>
              <a:rPr lang="en-US" baseline="0" dirty="0" smtClean="0"/>
              <a:t> of Directly Acting Antivirals to treat and cure HCV with relative ease </a:t>
            </a:r>
            <a:r>
              <a:rPr lang="mr-IN" baseline="0" dirty="0" smtClean="0"/>
              <a:t>–</a:t>
            </a:r>
            <a:r>
              <a:rPr lang="en-US" baseline="0" dirty="0" smtClean="0"/>
              <a:t> and recognition of the UN-DIAGNOSED fraction of HCV.  We have folded in both HCV Testing initiatives developing HIM technologies/orders and population and have very </a:t>
            </a:r>
            <a:r>
              <a:rPr lang="en-US" baseline="0" dirty="0" err="1" smtClean="0"/>
              <a:t>rececently</a:t>
            </a:r>
            <a:r>
              <a:rPr lang="en-US" baseline="0" dirty="0" smtClean="0"/>
              <a:t> begun to treat </a:t>
            </a:r>
            <a:r>
              <a:rPr lang="en-US" baseline="0" dirty="0" err="1" smtClean="0"/>
              <a:t>monoinfected</a:t>
            </a:r>
            <a:r>
              <a:rPr lang="en-US" baseline="0" dirty="0" smtClean="0"/>
              <a:t> at our site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Important facet added is to integrate case management and care </a:t>
            </a:r>
            <a:r>
              <a:rPr lang="en-US" baseline="0" dirty="0" err="1" smtClean="0"/>
              <a:t>coord</a:t>
            </a:r>
            <a:r>
              <a:rPr lang="en-US" baseline="0" dirty="0" smtClean="0"/>
              <a:t> as central to our model.  (cobra used to be separate).  Complex care management </a:t>
            </a:r>
            <a:r>
              <a:rPr lang="mr-IN" baseline="0" dirty="0" smtClean="0"/>
              <a:t>–</a:t>
            </a:r>
            <a:r>
              <a:rPr lang="en-US" baseline="0" dirty="0" smtClean="0"/>
              <a:t> essential to ETE </a:t>
            </a:r>
            <a:r>
              <a:rPr lang="mr-IN" baseline="0" dirty="0" smtClean="0"/>
              <a:t>–</a:t>
            </a:r>
            <a:r>
              <a:rPr lang="en-US" baseline="0" dirty="0" smtClean="0"/>
              <a:t> to find that last 15% of unsuppressed and offer strategies to bridge the gap </a:t>
            </a:r>
            <a:r>
              <a:rPr lang="mr-IN" baseline="0" dirty="0" smtClean="0"/>
              <a:t>–</a:t>
            </a:r>
            <a:r>
              <a:rPr lang="en-US" baseline="0" dirty="0" smtClean="0"/>
              <a:t> food insecurity, housing, dot, incentives, navigation, mental health and chemical dependency</a:t>
            </a:r>
            <a:r>
              <a:rPr lang="mr-IN" baseline="0" dirty="0" smtClean="0"/>
              <a:t>…</a:t>
            </a:r>
            <a:r>
              <a:rPr lang="en-US" baseline="0" dirty="0" smtClean="0"/>
              <a:t>.. And we have a terrific multi D team with terrific care coordination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2017 estimates include nearly 3500 unique patients in all areas </a:t>
            </a:r>
            <a:r>
              <a:rPr lang="mr-IN" baseline="0" dirty="0" smtClean="0"/>
              <a:t>…</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1C8EEE41-1A26-42E2-B4D9-F0A9B6CF8549}" type="slidenum">
              <a:rPr lang="en-US" smtClean="0"/>
              <a:t>8</a:t>
            </a:fld>
            <a:endParaRPr lang="en-US"/>
          </a:p>
        </p:txBody>
      </p:sp>
    </p:spTree>
    <p:extLst>
      <p:ext uri="{BB962C8B-B14F-4D97-AF65-F5344CB8AC3E}">
        <p14:creationId xmlns:p14="http://schemas.microsoft.com/office/powerpoint/2010/main" val="124116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680EB-20E8-4DDC-9479-D887FEF2A0C1}" type="slidenum">
              <a:rPr lang="en-US" smtClean="0"/>
              <a:t>9</a:t>
            </a:fld>
            <a:endParaRPr lang="en-US"/>
          </a:p>
        </p:txBody>
      </p:sp>
    </p:spTree>
    <p:extLst>
      <p:ext uri="{BB962C8B-B14F-4D97-AF65-F5344CB8AC3E}">
        <p14:creationId xmlns:p14="http://schemas.microsoft.com/office/powerpoint/2010/main" val="99332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20000"/>
              </a:lnSpc>
              <a:buFont typeface="Wingdings" pitchFamily="2" charset="2"/>
              <a:buChar char="q"/>
            </a:pPr>
            <a:r>
              <a:rPr lang="en-US" sz="1800" dirty="0"/>
              <a:t>Panel-based clinical care teams</a:t>
            </a:r>
          </a:p>
          <a:p>
            <a:pPr lvl="2">
              <a:lnSpc>
                <a:spcPct val="120000"/>
              </a:lnSpc>
              <a:buFont typeface="Wingdings" pitchFamily="2" charset="2"/>
              <a:buChar char="§"/>
            </a:pPr>
            <a:r>
              <a:rPr lang="en-US" sz="1800" dirty="0"/>
              <a:t>Improve communication patterns </a:t>
            </a:r>
          </a:p>
          <a:p>
            <a:pPr lvl="2">
              <a:lnSpc>
                <a:spcPct val="120000"/>
              </a:lnSpc>
              <a:buFont typeface="Wingdings" pitchFamily="2" charset="2"/>
              <a:buChar char="§"/>
            </a:pPr>
            <a:r>
              <a:rPr lang="en-US" sz="1800" dirty="0"/>
              <a:t>Shifting coordination of care to more RN-SW led model</a:t>
            </a:r>
          </a:p>
          <a:p>
            <a:pPr lvl="2">
              <a:lnSpc>
                <a:spcPct val="120000"/>
              </a:lnSpc>
              <a:buFont typeface="Wingdings" pitchFamily="2" charset="2"/>
              <a:buChar char="§"/>
            </a:pPr>
            <a:r>
              <a:rPr lang="en-US" sz="1800" dirty="0"/>
              <a:t>Support coordination and education of the clinical care team with Clinical Care Coordinator </a:t>
            </a:r>
          </a:p>
          <a:p>
            <a:pPr lvl="2">
              <a:lnSpc>
                <a:spcPct val="120000"/>
              </a:lnSpc>
              <a:buFont typeface="Wingdings" pitchFamily="2" charset="2"/>
              <a:buChar char="§"/>
            </a:pPr>
            <a:r>
              <a:rPr lang="en-US" sz="1800" dirty="0"/>
              <a:t>Centering medication adherence support with each team’s nurse</a:t>
            </a:r>
          </a:p>
          <a:p>
            <a:pPr marL="285750" indent="-285750">
              <a:lnSpc>
                <a:spcPct val="120000"/>
              </a:lnSpc>
              <a:buFont typeface="Wingdings" pitchFamily="2" charset="2"/>
              <a:buChar char="q"/>
            </a:pPr>
            <a:r>
              <a:rPr lang="en-US" sz="1800" dirty="0"/>
              <a:t>Clinical support for navigators and community health care workers</a:t>
            </a:r>
          </a:p>
          <a:p>
            <a:pPr marL="285750" indent="-285750">
              <a:lnSpc>
                <a:spcPct val="120000"/>
              </a:lnSpc>
              <a:buFont typeface="Wingdings" pitchFamily="2" charset="2"/>
              <a:buChar char="q"/>
            </a:pPr>
            <a:r>
              <a:rPr lang="en-US" sz="1800" dirty="0"/>
              <a:t>Coordination of care across care settings (inpatient, outpatient specialty, community) and provision of clinical supervision for field-based navigators.</a:t>
            </a:r>
          </a:p>
          <a:p>
            <a:pPr marL="285750" indent="-285750">
              <a:lnSpc>
                <a:spcPct val="120000"/>
              </a:lnSpc>
              <a:buFont typeface="Wingdings" pitchFamily="2" charset="2"/>
              <a:buChar char="q"/>
            </a:pPr>
            <a:r>
              <a:rPr lang="en-US" sz="1800" dirty="0"/>
              <a:t>Updates to HIT to support team discussions (population health) and create efficiencies </a:t>
            </a:r>
          </a:p>
          <a:p>
            <a:pPr marL="285750" indent="-285750">
              <a:lnSpc>
                <a:spcPct val="120000"/>
              </a:lnSpc>
              <a:buFont typeface="Wingdings" pitchFamily="2" charset="2"/>
              <a:buChar char="q"/>
            </a:pPr>
            <a:r>
              <a:rPr lang="en-US" sz="1800" dirty="0"/>
              <a:t>Enhanced walk-in and same day capacity for clinician visits </a:t>
            </a:r>
          </a:p>
          <a:p>
            <a:pPr marL="285750" indent="-285750">
              <a:lnSpc>
                <a:spcPct val="120000"/>
              </a:lnSpc>
              <a:buFont typeface="Wingdings" pitchFamily="2" charset="2"/>
              <a:buChar char="q"/>
            </a:pPr>
            <a:r>
              <a:rPr lang="en-US" sz="1800" dirty="0"/>
              <a:t>Expand capacity through patient centered use of clinical space </a:t>
            </a:r>
          </a:p>
          <a:p>
            <a:pPr marL="285750" indent="-285750">
              <a:lnSpc>
                <a:spcPct val="120000"/>
              </a:lnSpc>
              <a:buFont typeface="Wingdings" pitchFamily="2" charset="2"/>
              <a:buChar char="q"/>
            </a:pPr>
            <a:r>
              <a:rPr lang="en-US" sz="1800" dirty="0"/>
              <a:t>Improve communication with consumers (team information sheet, RHIO consent, </a:t>
            </a:r>
            <a:r>
              <a:rPr lang="en-US" sz="1800" dirty="0" err="1"/>
              <a:t>myNYP</a:t>
            </a:r>
            <a:r>
              <a:rPr lang="en-US" sz="1800" dirty="0"/>
              <a:t>)</a:t>
            </a:r>
          </a:p>
          <a:p>
            <a:endParaRPr lang="en-US" dirty="0"/>
          </a:p>
        </p:txBody>
      </p:sp>
    </p:spTree>
    <p:extLst>
      <p:ext uri="{BB962C8B-B14F-4D97-AF65-F5344CB8AC3E}">
        <p14:creationId xmlns:p14="http://schemas.microsoft.com/office/powerpoint/2010/main" val="145068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 and</a:t>
            </a:r>
            <a:r>
              <a:rPr lang="en-US" baseline="0" dirty="0"/>
              <a:t> Maria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40B01D-45D6-44A8-A80C-581AA1406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5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680EB-20E8-4DDC-9479-D887FEF2A0C1}" type="slidenum">
              <a:rPr lang="en-US" smtClean="0"/>
              <a:t>22</a:t>
            </a:fld>
            <a:endParaRPr lang="en-US"/>
          </a:p>
        </p:txBody>
      </p:sp>
    </p:spTree>
    <p:extLst>
      <p:ext uri="{BB962C8B-B14F-4D97-AF65-F5344CB8AC3E}">
        <p14:creationId xmlns:p14="http://schemas.microsoft.com/office/powerpoint/2010/main" val="366480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EA2112-563A-41AA-A352-BDE47F64EF81}" type="datetimeFigureOut">
              <a:rPr lang="en-US" smtClean="0"/>
              <a:t>12/13/18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10581-8960-4BC7-B21F-6A5B6E843E1D}" type="slidenum">
              <a:rPr lang="en-US" smtClean="0"/>
              <a:t>‹#›</a:t>
            </a:fld>
            <a:endParaRPr lang="en-US"/>
          </a:p>
        </p:txBody>
      </p:sp>
    </p:spTree>
    <p:extLst>
      <p:ext uri="{BB962C8B-B14F-4D97-AF65-F5344CB8AC3E}">
        <p14:creationId xmlns:p14="http://schemas.microsoft.com/office/powerpoint/2010/main" val="359355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089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7" name="Straight Connector 6"/>
          <p:cNvCxnSpPr/>
          <p:nvPr userDrawn="1"/>
        </p:nvCxnSpPr>
        <p:spPr>
          <a:xfrm>
            <a:off x="916517" y="1490472"/>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14400" y="305870"/>
            <a:ext cx="10668000" cy="914400"/>
          </a:xfrm>
        </p:spPr>
        <p:txBody>
          <a:bodyPr>
            <a:noAutofit/>
          </a:bodyPr>
          <a:lstStyle>
            <a:lvl1pPr>
              <a:lnSpc>
                <a:spcPts val="2800"/>
              </a:lnSpc>
              <a:defRPr/>
            </a:lvl1pPr>
          </a:lstStyle>
          <a:p>
            <a:r>
              <a:rPr lang="en-US"/>
              <a:t>Click to add title</a:t>
            </a:r>
          </a:p>
        </p:txBody>
      </p:sp>
      <p:sp>
        <p:nvSpPr>
          <p:cNvPr id="3" name="Content Placeholder 2"/>
          <p:cNvSpPr>
            <a:spLocks noGrp="1"/>
          </p:cNvSpPr>
          <p:nvPr>
            <p:ph idx="1" hasCustomPrompt="1"/>
          </p:nvPr>
        </p:nvSpPr>
        <p:spPr>
          <a:xfrm>
            <a:off x="914400" y="1655063"/>
            <a:ext cx="10668000" cy="4114800"/>
          </a:xfr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916517" y="5929884"/>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0989734" y="6273800"/>
            <a:ext cx="601133"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220133" y="5930900"/>
            <a:ext cx="7772400" cy="927100"/>
          </a:xfrm>
          <a:prstGeom prst="rect">
            <a:avLst/>
          </a:prstGeom>
          <a:ln>
            <a:solidFill>
              <a:srgbClr val="FFFFFF">
                <a:alpha val="0"/>
              </a:srgbClr>
            </a:solidFill>
          </a:ln>
        </p:spPr>
      </p:pic>
    </p:spTree>
    <p:extLst>
      <p:ext uri="{BB962C8B-B14F-4D97-AF65-F5344CB8AC3E}">
        <p14:creationId xmlns:p14="http://schemas.microsoft.com/office/powerpoint/2010/main" val="117346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916517" y="1490472"/>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14400" y="305870"/>
            <a:ext cx="10668000" cy="914400"/>
          </a:xfrm>
        </p:spPr>
        <p:txBody>
          <a:bodyPr>
            <a:noAutofit/>
          </a:bodyPr>
          <a:lstStyle>
            <a:lvl1pPr>
              <a:lnSpc>
                <a:spcPts val="2800"/>
              </a:lnSpc>
              <a:defRPr/>
            </a:lvl1pPr>
          </a:lstStyle>
          <a:p>
            <a:r>
              <a:rPr lang="en-US"/>
              <a:t>Click to add title</a:t>
            </a:r>
          </a:p>
        </p:txBody>
      </p:sp>
      <p:sp>
        <p:nvSpPr>
          <p:cNvPr id="3" name="Content Placeholder 2"/>
          <p:cNvSpPr>
            <a:spLocks noGrp="1"/>
          </p:cNvSpPr>
          <p:nvPr>
            <p:ph idx="1" hasCustomPrompt="1"/>
          </p:nvPr>
        </p:nvSpPr>
        <p:spPr>
          <a:xfrm>
            <a:off x="914400" y="1655063"/>
            <a:ext cx="10668000" cy="4114800"/>
          </a:xfr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916517" y="5929884"/>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0989734" y="6273800"/>
            <a:ext cx="601133"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220133" y="5930900"/>
            <a:ext cx="7772400" cy="927100"/>
          </a:xfrm>
          <a:prstGeom prst="rect">
            <a:avLst/>
          </a:prstGeom>
          <a:ln>
            <a:solidFill>
              <a:srgbClr val="FFFFFF">
                <a:alpha val="0"/>
              </a:srgbClr>
            </a:solidFill>
          </a:ln>
        </p:spPr>
      </p:pic>
    </p:spTree>
    <p:extLst>
      <p:ext uri="{BB962C8B-B14F-4D97-AF65-F5344CB8AC3E}">
        <p14:creationId xmlns:p14="http://schemas.microsoft.com/office/powerpoint/2010/main" val="32570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7" name="Straight Connector 6"/>
          <p:cNvCxnSpPr/>
          <p:nvPr userDrawn="1"/>
        </p:nvCxnSpPr>
        <p:spPr>
          <a:xfrm>
            <a:off x="916517" y="1490472"/>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14400" y="305870"/>
            <a:ext cx="10668000" cy="914400"/>
          </a:xfrm>
        </p:spPr>
        <p:txBody>
          <a:bodyPr>
            <a:noAutofit/>
          </a:bodyPr>
          <a:lstStyle>
            <a:lvl1pPr>
              <a:lnSpc>
                <a:spcPts val="2800"/>
              </a:lnSpc>
              <a:defRPr/>
            </a:lvl1pPr>
          </a:lstStyle>
          <a:p>
            <a:r>
              <a:rPr lang="en-US"/>
              <a:t>Click to add title</a:t>
            </a:r>
          </a:p>
        </p:txBody>
      </p:sp>
      <p:sp>
        <p:nvSpPr>
          <p:cNvPr id="3" name="Content Placeholder 2"/>
          <p:cNvSpPr>
            <a:spLocks noGrp="1"/>
          </p:cNvSpPr>
          <p:nvPr>
            <p:ph idx="1" hasCustomPrompt="1"/>
          </p:nvPr>
        </p:nvSpPr>
        <p:spPr>
          <a:xfrm>
            <a:off x="914400" y="1655063"/>
            <a:ext cx="10668000" cy="4114800"/>
          </a:xfr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916517" y="5929884"/>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0989734" y="6273800"/>
            <a:ext cx="601133"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220133" y="5930900"/>
            <a:ext cx="7772400" cy="927100"/>
          </a:xfrm>
          <a:prstGeom prst="rect">
            <a:avLst/>
          </a:prstGeom>
          <a:ln>
            <a:solidFill>
              <a:srgbClr val="FFFFFF">
                <a:alpha val="0"/>
              </a:srgbClr>
            </a:solidFill>
          </a:ln>
        </p:spPr>
      </p:pic>
    </p:spTree>
    <p:extLst>
      <p:ext uri="{BB962C8B-B14F-4D97-AF65-F5344CB8AC3E}">
        <p14:creationId xmlns:p14="http://schemas.microsoft.com/office/powerpoint/2010/main" val="155889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7" name="Straight Connector 6"/>
          <p:cNvCxnSpPr/>
          <p:nvPr userDrawn="1"/>
        </p:nvCxnSpPr>
        <p:spPr>
          <a:xfrm>
            <a:off x="916517" y="1490472"/>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14400" y="305870"/>
            <a:ext cx="10668000" cy="914400"/>
          </a:xfrm>
        </p:spPr>
        <p:txBody>
          <a:bodyPr>
            <a:noAutofit/>
          </a:bodyPr>
          <a:lstStyle>
            <a:lvl1pPr>
              <a:lnSpc>
                <a:spcPts val="2800"/>
              </a:lnSpc>
              <a:defRPr/>
            </a:lvl1pPr>
          </a:lstStyle>
          <a:p>
            <a:r>
              <a:rPr lang="en-US"/>
              <a:t>Click to add title</a:t>
            </a:r>
          </a:p>
        </p:txBody>
      </p:sp>
      <p:sp>
        <p:nvSpPr>
          <p:cNvPr id="3" name="Content Placeholder 2"/>
          <p:cNvSpPr>
            <a:spLocks noGrp="1"/>
          </p:cNvSpPr>
          <p:nvPr>
            <p:ph idx="1" hasCustomPrompt="1"/>
          </p:nvPr>
        </p:nvSpPr>
        <p:spPr>
          <a:xfrm>
            <a:off x="914400" y="1655063"/>
            <a:ext cx="10668000" cy="4114800"/>
          </a:xfr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916517" y="5929884"/>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0989734" y="6273800"/>
            <a:ext cx="601133"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220133" y="5930900"/>
            <a:ext cx="7772400" cy="927100"/>
          </a:xfrm>
          <a:prstGeom prst="rect">
            <a:avLst/>
          </a:prstGeom>
          <a:ln>
            <a:solidFill>
              <a:srgbClr val="FFFFFF">
                <a:alpha val="0"/>
              </a:srgbClr>
            </a:solidFill>
          </a:ln>
        </p:spPr>
      </p:pic>
    </p:spTree>
    <p:extLst>
      <p:ext uri="{BB962C8B-B14F-4D97-AF65-F5344CB8AC3E}">
        <p14:creationId xmlns:p14="http://schemas.microsoft.com/office/powerpoint/2010/main" val="796388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cxnSp>
        <p:nvCxnSpPr>
          <p:cNvPr id="7" name="Straight Connector 6"/>
          <p:cNvCxnSpPr/>
          <p:nvPr userDrawn="1"/>
        </p:nvCxnSpPr>
        <p:spPr>
          <a:xfrm>
            <a:off x="916517" y="1490472"/>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14400" y="305870"/>
            <a:ext cx="10668000" cy="914400"/>
          </a:xfrm>
        </p:spPr>
        <p:txBody>
          <a:bodyPr>
            <a:noAutofit/>
          </a:bodyPr>
          <a:lstStyle>
            <a:lvl1pPr>
              <a:lnSpc>
                <a:spcPts val="2800"/>
              </a:lnSpc>
              <a:defRPr/>
            </a:lvl1pPr>
          </a:lstStyle>
          <a:p>
            <a:r>
              <a:rPr lang="en-US"/>
              <a:t>Click to add title</a:t>
            </a:r>
          </a:p>
        </p:txBody>
      </p:sp>
      <p:sp>
        <p:nvSpPr>
          <p:cNvPr id="3" name="Content Placeholder 2"/>
          <p:cNvSpPr>
            <a:spLocks noGrp="1"/>
          </p:cNvSpPr>
          <p:nvPr>
            <p:ph idx="1" hasCustomPrompt="1"/>
          </p:nvPr>
        </p:nvSpPr>
        <p:spPr>
          <a:xfrm>
            <a:off x="914400" y="1655063"/>
            <a:ext cx="10668000" cy="4114800"/>
          </a:xfr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916517" y="5929884"/>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0989734" y="6273800"/>
            <a:ext cx="601133"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220133" y="5930900"/>
            <a:ext cx="7772400" cy="927100"/>
          </a:xfrm>
          <a:prstGeom prst="rect">
            <a:avLst/>
          </a:prstGeom>
          <a:ln>
            <a:solidFill>
              <a:srgbClr val="FFFFFF">
                <a:alpha val="0"/>
              </a:srgbClr>
            </a:solidFill>
          </a:ln>
        </p:spPr>
      </p:pic>
    </p:spTree>
    <p:extLst>
      <p:ext uri="{BB962C8B-B14F-4D97-AF65-F5344CB8AC3E}">
        <p14:creationId xmlns:p14="http://schemas.microsoft.com/office/powerpoint/2010/main" val="1930699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cxnSp>
        <p:nvCxnSpPr>
          <p:cNvPr id="7" name="Straight Connector 6"/>
          <p:cNvCxnSpPr/>
          <p:nvPr userDrawn="1"/>
        </p:nvCxnSpPr>
        <p:spPr>
          <a:xfrm>
            <a:off x="916517" y="1490472"/>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14400" y="305870"/>
            <a:ext cx="10668000" cy="914400"/>
          </a:xfrm>
        </p:spPr>
        <p:txBody>
          <a:bodyPr>
            <a:noAutofit/>
          </a:bodyPr>
          <a:lstStyle>
            <a:lvl1pPr>
              <a:lnSpc>
                <a:spcPts val="2800"/>
              </a:lnSpc>
              <a:defRPr/>
            </a:lvl1pPr>
          </a:lstStyle>
          <a:p>
            <a:r>
              <a:rPr lang="en-US"/>
              <a:t>Click to add title</a:t>
            </a:r>
          </a:p>
        </p:txBody>
      </p:sp>
      <p:sp>
        <p:nvSpPr>
          <p:cNvPr id="3" name="Content Placeholder 2"/>
          <p:cNvSpPr>
            <a:spLocks noGrp="1"/>
          </p:cNvSpPr>
          <p:nvPr>
            <p:ph idx="1" hasCustomPrompt="1"/>
          </p:nvPr>
        </p:nvSpPr>
        <p:spPr>
          <a:xfrm>
            <a:off x="914400" y="1655063"/>
            <a:ext cx="10668000" cy="4114800"/>
          </a:xfr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916517" y="5929884"/>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0989734" y="6273800"/>
            <a:ext cx="601133"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220133" y="5930900"/>
            <a:ext cx="7772400" cy="927100"/>
          </a:xfrm>
          <a:prstGeom prst="rect">
            <a:avLst/>
          </a:prstGeom>
          <a:ln>
            <a:solidFill>
              <a:srgbClr val="FFFFFF">
                <a:alpha val="0"/>
              </a:srgbClr>
            </a:solidFill>
          </a:ln>
        </p:spPr>
      </p:pic>
    </p:spTree>
    <p:extLst>
      <p:ext uri="{BB962C8B-B14F-4D97-AF65-F5344CB8AC3E}">
        <p14:creationId xmlns:p14="http://schemas.microsoft.com/office/powerpoint/2010/main" val="3974775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cxnSp>
        <p:nvCxnSpPr>
          <p:cNvPr id="7" name="Straight Connector 6"/>
          <p:cNvCxnSpPr/>
          <p:nvPr userDrawn="1"/>
        </p:nvCxnSpPr>
        <p:spPr>
          <a:xfrm>
            <a:off x="916517" y="1490472"/>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14400" y="305870"/>
            <a:ext cx="10668000" cy="914400"/>
          </a:xfrm>
        </p:spPr>
        <p:txBody>
          <a:bodyPr>
            <a:noAutofit/>
          </a:bodyPr>
          <a:lstStyle>
            <a:lvl1pPr>
              <a:lnSpc>
                <a:spcPts val="2800"/>
              </a:lnSpc>
              <a:defRPr/>
            </a:lvl1pPr>
          </a:lstStyle>
          <a:p>
            <a:r>
              <a:rPr lang="en-US"/>
              <a:t>Click to add title</a:t>
            </a:r>
          </a:p>
        </p:txBody>
      </p:sp>
      <p:sp>
        <p:nvSpPr>
          <p:cNvPr id="3" name="Content Placeholder 2"/>
          <p:cNvSpPr>
            <a:spLocks noGrp="1"/>
          </p:cNvSpPr>
          <p:nvPr>
            <p:ph idx="1" hasCustomPrompt="1"/>
          </p:nvPr>
        </p:nvSpPr>
        <p:spPr>
          <a:xfrm>
            <a:off x="914400" y="1655063"/>
            <a:ext cx="10668000" cy="4114800"/>
          </a:xfrm>
        </p:spPr>
        <p:txBody>
          <a:bodyPr>
            <a:noAutofit/>
          </a:bodyPr>
          <a:lstStyle>
            <a:lvl1pPr marL="0" indent="0">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916517" y="5929884"/>
            <a:ext cx="10668000" cy="0"/>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0989734" y="6273800"/>
            <a:ext cx="601133" cy="287338"/>
          </a:xfrm>
          <a:prstGeom prst="rect">
            <a:avLst/>
          </a:prstGeom>
          <a:noFill/>
        </p:spPr>
        <p:txBody>
          <a:bodyPr lIns="0" tIns="0" rIns="0" bIns="0" anchor="t" anchorCtr="0"/>
          <a:lstStyle/>
          <a:p>
            <a:pPr algn="r">
              <a:defRPr/>
            </a:pPr>
            <a:fld id="{B5A267BA-8F43-914C-A88E-01AB855506B0}" type="slidenum">
              <a:rPr lang="en-US" sz="1000">
                <a:solidFill>
                  <a:srgbClr val="747679"/>
                </a:solidFill>
              </a:rPr>
              <a:pPr algn="r">
                <a:defRPr/>
              </a:pPr>
              <a:t>‹#›</a:t>
            </a:fld>
            <a:endParaRPr lang="en-US" sz="1000" dirty="0">
              <a:solidFill>
                <a:srgbClr val="747679"/>
              </a:solidFill>
            </a:endParaRPr>
          </a:p>
        </p:txBody>
      </p:sp>
      <p:pic>
        <p:nvPicPr>
          <p:cNvPr id="11" name="New picture"/>
          <p:cNvPicPr/>
          <p:nvPr/>
        </p:nvPicPr>
        <p:blipFill>
          <a:blip r:embed="rId2"/>
          <a:srcRect/>
          <a:stretch>
            <a:fillRect/>
          </a:stretch>
        </p:blipFill>
        <p:spPr>
          <a:xfrm>
            <a:off x="220133" y="5930900"/>
            <a:ext cx="7772400" cy="927100"/>
          </a:xfrm>
          <a:prstGeom prst="rect">
            <a:avLst/>
          </a:prstGeom>
          <a:ln>
            <a:solidFill>
              <a:srgbClr val="FFFFFF">
                <a:alpha val="0"/>
              </a:srgbClr>
            </a:solidFill>
          </a:ln>
        </p:spPr>
      </p:pic>
    </p:spTree>
    <p:extLst>
      <p:ext uri="{BB962C8B-B14F-4D97-AF65-F5344CB8AC3E}">
        <p14:creationId xmlns:p14="http://schemas.microsoft.com/office/powerpoint/2010/main" val="146874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xmlns=""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xmlns=""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xmlns=""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xmlns=""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xmlns=""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slidemodel.com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281532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Placeholder 1"/>
          <p:cNvSpPr>
            <a:spLocks noGrp="1"/>
          </p:cNvSpPr>
          <p:nvPr>
            <p:ph type="title" hasCustomPrompt="1"/>
          </p:nvPr>
        </p:nvSpPr>
        <p:spPr>
          <a:xfrm>
            <a:off x="609600" y="381001"/>
            <a:ext cx="10972800" cy="787401"/>
          </a:xfrm>
          <a:prstGeom prst="rect">
            <a:avLst/>
          </a:prstGeom>
        </p:spPr>
        <p:txBody>
          <a:bodyPr vert="horz" lIns="91440" tIns="45720" rIns="91440" bIns="45720" rtlCol="0" anchor="ctr">
            <a:noAutofit/>
          </a:bodyPr>
          <a:lstStyle>
            <a:lvl1pPr>
              <a:defRPr>
                <a:gradFill flip="none" rotWithShape="1">
                  <a:gsLst>
                    <a:gs pos="56000">
                      <a:schemeClr val="bg1"/>
                    </a:gs>
                    <a:gs pos="61000">
                      <a:schemeClr val="bg1">
                        <a:lumMod val="85000"/>
                      </a:schemeClr>
                    </a:gs>
                  </a:gsLst>
                  <a:lin ang="5400000" scaled="0"/>
                  <a:tileRect/>
                </a:gradFill>
              </a:defRPr>
            </a:lvl1pPr>
          </a:lstStyle>
          <a:p>
            <a:r>
              <a:rPr lang="en-US"/>
              <a:t>Click to edit title</a:t>
            </a:r>
            <a:endParaRPr lang="en-US" dirty="0"/>
          </a:p>
        </p:txBody>
      </p:sp>
    </p:spTree>
    <p:extLst>
      <p:ext uri="{BB962C8B-B14F-4D97-AF65-F5344CB8AC3E}">
        <p14:creationId xmlns:p14="http://schemas.microsoft.com/office/powerpoint/2010/main" val="103574483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xmlns=""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1" r:id="rId8"/>
    <p:sldLayoutId id="2147483662" r:id="rId9"/>
    <p:sldLayoutId id="2147483680" r:id="rId10"/>
    <p:sldLayoutId id="2147483682" r:id="rId11"/>
    <p:sldLayoutId id="2147483683" r:id="rId12"/>
    <p:sldLayoutId id="2147483687" r:id="rId13"/>
    <p:sldLayoutId id="2147483688" r:id="rId14"/>
    <p:sldLayoutId id="2147483689" r:id="rId15"/>
    <p:sldLayoutId id="2147483690" r:id="rId16"/>
    <p:sldLayoutId id="2147483691" r:id="rId17"/>
    <p:sldLayoutId id="2147483692" r:id="rId18"/>
  </p:sldLayoutIdLst>
  <p:hf sldNum="0" hdr="0" ftr="0" dt="0"/>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3.tiff"/><Relationship Id="rId8"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17.png"/><Relationship Id="rId6" Type="http://schemas.microsoft.com/office/2007/relationships/hdphoto" Target="../media/hdphoto2.wdp"/><Relationship Id="rId7"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png"/><Relationship Id="rId9" Type="http://schemas.openxmlformats.org/officeDocument/2006/relationships/image" Target="../media/image6.gif"/><Relationship Id="rId10"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p>
            <a:r>
              <a:rPr lang="en-US" sz="4900" dirty="0"/>
              <a:t>Patient Access Challenges</a:t>
            </a:r>
          </a:p>
        </p:txBody>
      </p:sp>
      <p:sp>
        <p:nvSpPr>
          <p:cNvPr id="3" name="Content Placeholder 2"/>
          <p:cNvSpPr>
            <a:spLocks noGrp="1"/>
          </p:cNvSpPr>
          <p:nvPr>
            <p:ph sz="half" idx="10"/>
          </p:nvPr>
        </p:nvSpPr>
        <p:spPr/>
        <p:txBody>
          <a:bodyPr>
            <a:normAutofit/>
          </a:bodyPr>
          <a:lstStyle/>
          <a:p>
            <a:pPr>
              <a:lnSpc>
                <a:spcPct val="100000"/>
              </a:lnSpc>
              <a:spcAft>
                <a:spcPts val="1200"/>
              </a:spcAft>
            </a:pPr>
            <a:r>
              <a:rPr lang="en-US" sz="2800" b="1" dirty="0"/>
              <a:t>Accessibility  </a:t>
            </a:r>
          </a:p>
          <a:p>
            <a:pPr marL="514350" lvl="1" indent="-285750">
              <a:lnSpc>
                <a:spcPct val="100000"/>
              </a:lnSpc>
              <a:spcAft>
                <a:spcPts val="1200"/>
              </a:spcAft>
              <a:buFont typeface="Wingdings" panose="05000000000000000000" pitchFamily="2" charset="2"/>
              <a:buChar char="q"/>
            </a:pPr>
            <a:r>
              <a:rPr lang="en-US" dirty="0">
                <a:solidFill>
                  <a:schemeClr val="tx1">
                    <a:lumMod val="75000"/>
                    <a:lumOff val="25000"/>
                  </a:schemeClr>
                </a:solidFill>
              </a:rPr>
              <a:t>Need for strengthening patient access to same-day walk-in care </a:t>
            </a:r>
          </a:p>
          <a:p>
            <a:pPr marL="514350" lvl="1" indent="-285750">
              <a:lnSpc>
                <a:spcPct val="100000"/>
              </a:lnSpc>
              <a:spcAft>
                <a:spcPts val="1200"/>
              </a:spcAft>
              <a:buFont typeface="Wingdings" panose="05000000000000000000" pitchFamily="2" charset="2"/>
              <a:buChar char="q"/>
            </a:pPr>
            <a:r>
              <a:rPr lang="en-US" dirty="0">
                <a:solidFill>
                  <a:schemeClr val="tx1">
                    <a:lumMod val="75000"/>
                    <a:lumOff val="25000"/>
                  </a:schemeClr>
                </a:solidFill>
              </a:rPr>
              <a:t>Many providers are not on-site full time (fellows, researchers, etc.)</a:t>
            </a:r>
            <a:endParaRPr lang="en-US" b="1" dirty="0"/>
          </a:p>
          <a:p>
            <a:pPr>
              <a:lnSpc>
                <a:spcPct val="100000"/>
              </a:lnSpc>
              <a:spcAft>
                <a:spcPts val="1200"/>
              </a:spcAft>
            </a:pPr>
            <a:r>
              <a:rPr lang="en-US" sz="2800" b="1" dirty="0"/>
              <a:t>No-shows</a:t>
            </a:r>
            <a:endParaRPr lang="en-US" sz="2000" b="1" dirty="0"/>
          </a:p>
          <a:p>
            <a:pPr marL="571500" lvl="1" indent="-342900">
              <a:lnSpc>
                <a:spcPct val="100000"/>
              </a:lnSpc>
              <a:spcAft>
                <a:spcPts val="1200"/>
              </a:spcAft>
              <a:buFont typeface="Wingdings" pitchFamily="2" charset="2"/>
              <a:buChar char="q"/>
            </a:pPr>
            <a:r>
              <a:rPr lang="en-US" dirty="0">
                <a:solidFill>
                  <a:schemeClr val="tx1">
                    <a:lumMod val="75000"/>
                    <a:lumOff val="25000"/>
                  </a:schemeClr>
                </a:solidFill>
              </a:rPr>
              <a:t>High no-show rates resulting in lost capacity</a:t>
            </a:r>
            <a:endParaRPr lang="en-US" b="1" dirty="0"/>
          </a:p>
        </p:txBody>
      </p:sp>
    </p:spTree>
    <p:extLst>
      <p:ext uri="{BB962C8B-B14F-4D97-AF65-F5344CB8AC3E}">
        <p14:creationId xmlns:p14="http://schemas.microsoft.com/office/powerpoint/2010/main" val="427819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6D5AC0C-0E66-B64C-98F0-48BB671BA82E}"/>
              </a:ext>
            </a:extLst>
          </p:cNvPr>
          <p:cNvSpPr>
            <a:spLocks noGrp="1"/>
          </p:cNvSpPr>
          <p:nvPr>
            <p:ph type="title"/>
          </p:nvPr>
        </p:nvSpPr>
        <p:spPr>
          <a:xfrm>
            <a:off x="838200" y="2212850"/>
            <a:ext cx="10515600" cy="1522966"/>
          </a:xfrm>
        </p:spPr>
        <p:txBody>
          <a:bodyPr>
            <a:normAutofit fontScale="90000"/>
          </a:bodyPr>
          <a:lstStyle/>
          <a:p>
            <a:pPr algn="ctr"/>
            <a:r>
              <a:rPr lang="en-US" dirty="0" err="1"/>
              <a:t>STaR’s</a:t>
            </a:r>
            <a:r>
              <a:rPr lang="en-US" dirty="0"/>
              <a:t> Practice Transformation Intervention Overview</a:t>
            </a:r>
          </a:p>
        </p:txBody>
      </p:sp>
      <p:pic>
        <p:nvPicPr>
          <p:cNvPr id="3" name="Content Placeholder 15">
            <a:extLst>
              <a:ext uri="{FF2B5EF4-FFF2-40B4-BE49-F238E27FC236}">
                <a16:creationId xmlns:a16="http://schemas.microsoft.com/office/drawing/2014/main" xmlns="" id="{4943B58A-742D-E84B-89BE-431F64657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183" y="4190483"/>
            <a:ext cx="2907036" cy="1614319"/>
          </a:xfrm>
          <a:prstGeom prst="rect">
            <a:avLst/>
          </a:prstGeom>
        </p:spPr>
      </p:pic>
      <p:pic>
        <p:nvPicPr>
          <p:cNvPr id="5" name="Picture 4" descr="HRSA logo.">
            <a:extLst>
              <a:ext uri="{FF2B5EF4-FFF2-40B4-BE49-F238E27FC236}">
                <a16:creationId xmlns:a16="http://schemas.microsoft.com/office/drawing/2014/main" xmlns="" id="{ADD3F5FF-9197-8F4E-8E57-8203A3E26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81" y="4719096"/>
            <a:ext cx="3468765" cy="105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33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3671395" y="2166033"/>
            <a:ext cx="5074243" cy="3371578"/>
          </a:xfrm>
          <a:prstGeom prst="star5">
            <a:avLst/>
          </a:prstGeom>
          <a:solidFill>
            <a:schemeClr val="accent1">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000" dirty="0"/>
          </a:p>
          <a:p>
            <a:pPr algn="ctr"/>
            <a:endParaRPr lang="en-US" sz="2000" dirty="0"/>
          </a:p>
          <a:p>
            <a:pPr algn="ctr"/>
            <a:endParaRPr lang="en-US" sz="2000" dirty="0"/>
          </a:p>
        </p:txBody>
      </p:sp>
      <p:sp>
        <p:nvSpPr>
          <p:cNvPr id="3" name="Title 2"/>
          <p:cNvSpPr>
            <a:spLocks noGrp="1"/>
          </p:cNvSpPr>
          <p:nvPr>
            <p:ph type="title" idx="4294967295"/>
          </p:nvPr>
        </p:nvSpPr>
        <p:spPr>
          <a:xfrm>
            <a:off x="85192" y="266007"/>
            <a:ext cx="5717092" cy="2128058"/>
          </a:xfrm>
          <a:prstGeom prst="rect">
            <a:avLst/>
          </a:prstGeom>
        </p:spPr>
        <p:txBody>
          <a:bodyPr anchor="ctr">
            <a:normAutofit fontScale="90000"/>
          </a:bodyPr>
          <a:lstStyle/>
          <a:p>
            <a:pPr algn="ctr"/>
            <a:r>
              <a:rPr lang="en-US" dirty="0"/>
              <a:t>Providing More Care Through Harmonious Practice Redesign</a:t>
            </a:r>
          </a:p>
        </p:txBody>
      </p:sp>
      <p:sp>
        <p:nvSpPr>
          <p:cNvPr id="2" name="TextBox 1"/>
          <p:cNvSpPr txBox="1"/>
          <p:nvPr/>
        </p:nvSpPr>
        <p:spPr>
          <a:xfrm>
            <a:off x="9006749" y="2796024"/>
            <a:ext cx="2428781"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t>Panel-Based </a:t>
            </a:r>
          </a:p>
          <a:p>
            <a:pPr algn="ctr"/>
            <a:r>
              <a:rPr lang="en-US" sz="1400" b="1" dirty="0"/>
              <a:t>Clinical Care Team</a:t>
            </a:r>
            <a:endParaRPr lang="en-US" sz="1400" i="1" dirty="0"/>
          </a:p>
          <a:p>
            <a:pPr marL="171450" indent="-171450">
              <a:buFont typeface="Arial" panose="020B0604020202020204" pitchFamily="34" charset="0"/>
              <a:buChar char="•"/>
            </a:pPr>
            <a:r>
              <a:rPr lang="en-US" sz="1400" i="1" dirty="0"/>
              <a:t>Organizing staff into dedicated teams for specific groups of patients</a:t>
            </a:r>
          </a:p>
          <a:p>
            <a:pPr marL="171450" indent="-171450">
              <a:buFont typeface="Arial" panose="020B0604020202020204" pitchFamily="34" charset="0"/>
              <a:buChar char="•"/>
            </a:pPr>
            <a:r>
              <a:rPr lang="en-US" sz="1400" i="1" dirty="0"/>
              <a:t>Engaging teams in Quality Improvement</a:t>
            </a:r>
          </a:p>
        </p:txBody>
      </p:sp>
      <p:sp>
        <p:nvSpPr>
          <p:cNvPr id="12" name="TextBox 11"/>
          <p:cNvSpPr txBox="1"/>
          <p:nvPr/>
        </p:nvSpPr>
        <p:spPr>
          <a:xfrm>
            <a:off x="8062029" y="4711108"/>
            <a:ext cx="242878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t>Coordinated Care Across Settings</a:t>
            </a:r>
            <a:endParaRPr lang="en-US" sz="1400" i="1" dirty="0"/>
          </a:p>
          <a:p>
            <a:pPr marL="171450" indent="-171450">
              <a:buFont typeface="Arial" panose="020B0604020202020204" pitchFamily="34" charset="0"/>
              <a:buChar char="•"/>
            </a:pPr>
            <a:r>
              <a:rPr lang="en-US" sz="1400" i="1" dirty="0"/>
              <a:t>Developing RN Clinical Care Coordinator Role</a:t>
            </a:r>
          </a:p>
        </p:txBody>
      </p:sp>
      <p:sp>
        <p:nvSpPr>
          <p:cNvPr id="14" name="TextBox 13"/>
          <p:cNvSpPr txBox="1"/>
          <p:nvPr/>
        </p:nvSpPr>
        <p:spPr>
          <a:xfrm>
            <a:off x="1372005" y="2701308"/>
            <a:ext cx="2038278"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t>Efficient Use </a:t>
            </a:r>
          </a:p>
          <a:p>
            <a:pPr algn="ctr"/>
            <a:r>
              <a:rPr lang="en-US" sz="1400" b="1" dirty="0"/>
              <a:t>of Clinical Space</a:t>
            </a:r>
            <a:endParaRPr lang="en-US" sz="1400" i="1" dirty="0"/>
          </a:p>
          <a:p>
            <a:pPr marL="171450" indent="-171450">
              <a:buFont typeface="Arial" panose="020B0604020202020204" pitchFamily="34" charset="0"/>
              <a:buChar char="•"/>
            </a:pPr>
            <a:r>
              <a:rPr lang="en-US" sz="1400" i="1" dirty="0"/>
              <a:t>Patient flow redesign</a:t>
            </a:r>
          </a:p>
          <a:p>
            <a:pPr marL="171450" indent="-171450">
              <a:buFont typeface="Arial" panose="020B0604020202020204" pitchFamily="34" charset="0"/>
              <a:buChar char="•"/>
            </a:pPr>
            <a:r>
              <a:rPr lang="en-US" sz="1400" i="1" dirty="0"/>
              <a:t>Open access</a:t>
            </a:r>
          </a:p>
        </p:txBody>
      </p:sp>
      <p:sp>
        <p:nvSpPr>
          <p:cNvPr id="15" name="TextBox 14"/>
          <p:cNvSpPr txBox="1"/>
          <p:nvPr/>
        </p:nvSpPr>
        <p:spPr>
          <a:xfrm>
            <a:off x="1741301" y="4268013"/>
            <a:ext cx="2428781"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t>Use of Health Information Technology (HIT) for </a:t>
            </a:r>
          </a:p>
          <a:p>
            <a:pPr algn="ctr"/>
            <a:r>
              <a:rPr lang="en-US" sz="1400" b="1" dirty="0"/>
              <a:t>Population Management</a:t>
            </a:r>
            <a:endParaRPr lang="en-US" sz="1400" i="1" dirty="0"/>
          </a:p>
          <a:p>
            <a:pPr marL="171450" indent="-171450">
              <a:buFont typeface="Arial" panose="020B0604020202020204" pitchFamily="34" charset="0"/>
              <a:buChar char="•"/>
            </a:pPr>
            <a:r>
              <a:rPr lang="en-US" sz="1400" i="1" dirty="0"/>
              <a:t>Designing IT dashboard to summarize key  indicators for each team</a:t>
            </a:r>
          </a:p>
        </p:txBody>
      </p:sp>
      <p:pic>
        <p:nvPicPr>
          <p:cNvPr id="16" name="Content Placeholder 15">
            <a:extLst>
              <a:ext uri="{FF2B5EF4-FFF2-40B4-BE49-F238E27FC236}">
                <a16:creationId xmlns:a16="http://schemas.microsoft.com/office/drawing/2014/main" xmlns="" id="{57E949FD-7226-6A44-A1EF-944A20BA0B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97425" y="3651862"/>
            <a:ext cx="1849529" cy="1027070"/>
          </a:xfrm>
          <a:prstGeom prst="rect">
            <a:avLst/>
          </a:prstGeom>
        </p:spPr>
      </p:pic>
      <p:sp>
        <p:nvSpPr>
          <p:cNvPr id="10" name="TextBox 9">
            <a:extLst>
              <a:ext uri="{FF2B5EF4-FFF2-40B4-BE49-F238E27FC236}">
                <a16:creationId xmlns:a16="http://schemas.microsoft.com/office/drawing/2014/main" xmlns="" id="{B3F62DC5-1F0A-C04A-971F-EFA0E5612D2B}"/>
              </a:ext>
            </a:extLst>
          </p:cNvPr>
          <p:cNvSpPr txBox="1"/>
          <p:nvPr/>
        </p:nvSpPr>
        <p:spPr>
          <a:xfrm>
            <a:off x="6691188" y="1581257"/>
            <a:ext cx="1598684"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t>Enhanced </a:t>
            </a:r>
          </a:p>
          <a:p>
            <a:pPr algn="ctr"/>
            <a:r>
              <a:rPr lang="en-US" sz="1400" b="1" dirty="0"/>
              <a:t>Communication</a:t>
            </a:r>
            <a:endParaRPr lang="en-US" sz="1400" i="1" dirty="0">
              <a:solidFill>
                <a:schemeClr val="tx1"/>
              </a:solidFill>
            </a:endParaRPr>
          </a:p>
          <a:p>
            <a:pPr marL="171450" indent="-171450">
              <a:buFont typeface="Arial" panose="020B0604020202020204" pitchFamily="34" charset="0"/>
              <a:buChar char="•"/>
            </a:pPr>
            <a:r>
              <a:rPr lang="en-US" sz="1400" i="1" dirty="0">
                <a:solidFill>
                  <a:schemeClr val="tx1"/>
                </a:solidFill>
              </a:rPr>
              <a:t>Across settings</a:t>
            </a:r>
          </a:p>
          <a:p>
            <a:pPr marL="171450" indent="-171450">
              <a:buFont typeface="Arial" panose="020B0604020202020204" pitchFamily="34" charset="0"/>
              <a:buChar char="•"/>
            </a:pPr>
            <a:r>
              <a:rPr lang="en-US" sz="1400" i="1" dirty="0">
                <a:solidFill>
                  <a:schemeClr val="tx1"/>
                </a:solidFill>
              </a:rPr>
              <a:t>Among staff </a:t>
            </a:r>
          </a:p>
          <a:p>
            <a:pPr marL="171450" indent="-171450">
              <a:buFont typeface="Arial" panose="020B0604020202020204" pitchFamily="34" charset="0"/>
              <a:buChar char="•"/>
            </a:pPr>
            <a:r>
              <a:rPr lang="en-US" sz="1400" i="1" dirty="0">
                <a:solidFill>
                  <a:schemeClr val="tx1"/>
                </a:solidFill>
              </a:rPr>
              <a:t>With patients</a:t>
            </a:r>
          </a:p>
        </p:txBody>
      </p:sp>
    </p:spTree>
    <p:extLst>
      <p:ext uri="{BB962C8B-B14F-4D97-AF65-F5344CB8AC3E}">
        <p14:creationId xmlns:p14="http://schemas.microsoft.com/office/powerpoint/2010/main" val="257452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5"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actice transfomation timeline. &#10;&#10;-August 2014-2015: Formation of Clinical Care Teams (Team-Based Care) &amp; Weekly Meetings&#10;-February 2016: Launch of eCOMPAS HIV CCTs Dashboard (Panel Management)&#10;-September 2016-October 2017: Release of CCTs Dashboard Updates including ED/Inpatient Indicator&#10;-October 2017: First Steering Committee Meeting on Transformation of Social Work Role&#10;-August 2018: Start of Collaborative Care Model for the Integration of Behavioral Health&#10;">
            <a:extLst>
              <a:ext uri="{FF2B5EF4-FFF2-40B4-BE49-F238E27FC236}">
                <a16:creationId xmlns:a16="http://schemas.microsoft.com/office/drawing/2014/main" xmlns="" id="{C7D675E2-DB57-AC47-9C7F-D261AB4C0DEB}"/>
              </a:ext>
            </a:extLst>
          </p:cNvPr>
          <p:cNvSpPr>
            <a:spLocks noGrp="1"/>
          </p:cNvSpPr>
          <p:nvPr>
            <p:ph type="title"/>
          </p:nvPr>
        </p:nvSpPr>
        <p:spPr/>
        <p:txBody>
          <a:bodyPr>
            <a:noAutofit/>
          </a:bodyPr>
          <a:lstStyle/>
          <a:p>
            <a:r>
              <a:rPr lang="en-US" sz="4900" dirty="0" err="1">
                <a:solidFill>
                  <a:srgbClr val="09588E"/>
                </a:solidFill>
              </a:rPr>
              <a:t>STaR’s</a:t>
            </a:r>
            <a:r>
              <a:rPr lang="en-US" sz="4900" dirty="0">
                <a:solidFill>
                  <a:srgbClr val="09588E"/>
                </a:solidFill>
              </a:rPr>
              <a:t> Practice Transformation Timeline</a:t>
            </a:r>
            <a:endParaRPr lang="en-US" sz="4900" b="1" dirty="0">
              <a:solidFill>
                <a:srgbClr val="09588E"/>
              </a:solidFill>
            </a:endParaRPr>
          </a:p>
        </p:txBody>
      </p:sp>
      <p:graphicFrame>
        <p:nvGraphicFramePr>
          <p:cNvPr id="4" name="Content Placeholder 3">
            <a:extLst>
              <a:ext uri="{FF2B5EF4-FFF2-40B4-BE49-F238E27FC236}">
                <a16:creationId xmlns:a16="http://schemas.microsoft.com/office/drawing/2014/main" xmlns="" id="{D86E6E09-FBE1-E14A-BA31-50B9F9F04EF4}"/>
              </a:ext>
            </a:extLst>
          </p:cNvPr>
          <p:cNvGraphicFramePr>
            <a:graphicFrameLocks noGrp="1"/>
          </p:cNvGraphicFramePr>
          <p:nvPr>
            <p:ph idx="4294967295"/>
            <p:extLst>
              <p:ext uri="{D42A27DB-BD31-4B8C-83A1-F6EECF244321}">
                <p14:modId xmlns:p14="http://schemas.microsoft.com/office/powerpoint/2010/main" val="2822990593"/>
              </p:ext>
            </p:extLst>
          </p:nvPr>
        </p:nvGraphicFramePr>
        <p:xfrm>
          <a:off x="1375383" y="1461160"/>
          <a:ext cx="10207017" cy="381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a:extLst>
              <a:ext uri="{FF2B5EF4-FFF2-40B4-BE49-F238E27FC236}">
                <a16:creationId xmlns:a16="http://schemas.microsoft.com/office/drawing/2014/main" xmlns="" id="{1C312C0A-A0EA-104D-BADD-AC0F4DA2019B}"/>
              </a:ext>
            </a:extLst>
          </p:cNvPr>
          <p:cNvSpPr/>
          <p:nvPr/>
        </p:nvSpPr>
        <p:spPr>
          <a:xfrm>
            <a:off x="1083495" y="4138415"/>
            <a:ext cx="2235097" cy="1136329"/>
          </a:xfrm>
          <a:prstGeom prst="wedgeRoundRectCallout">
            <a:avLst>
              <a:gd name="adj1" fmla="val -10770"/>
              <a:gd name="adj2" fmla="val -92496"/>
              <a:gd name="adj3" fmla="val 16667"/>
            </a:avLst>
          </a:prstGeom>
        </p:spPr>
        <p:style>
          <a:lnRef idx="3">
            <a:schemeClr val="lt1"/>
          </a:lnRef>
          <a:fillRef idx="1">
            <a:schemeClr val="accent2"/>
          </a:fillRef>
          <a:effectRef idx="1">
            <a:schemeClr val="accent2"/>
          </a:effectRef>
          <a:fontRef idx="minor">
            <a:schemeClr val="lt1"/>
          </a:fontRef>
        </p:style>
        <p:txBody>
          <a:bodyPr vert="horz" rtlCol="0" anchor="ctr"/>
          <a:lstStyle/>
          <a:p>
            <a:pPr algn="ctr" defTabSz="342900"/>
            <a:r>
              <a:rPr lang="en-US" sz="1350" dirty="0">
                <a:solidFill>
                  <a:prstClr val="white"/>
                </a:solidFill>
                <a:latin typeface="Calibri" panose="020F0502020204030204"/>
              </a:rPr>
              <a:t>Formation of </a:t>
            </a:r>
            <a:r>
              <a:rPr lang="en-US" sz="1350" b="1" dirty="0">
                <a:solidFill>
                  <a:prstClr val="white"/>
                </a:solidFill>
                <a:latin typeface="Calibri" panose="020F0502020204030204"/>
              </a:rPr>
              <a:t>Clinical Care Teams (Team-Based Care) </a:t>
            </a:r>
            <a:r>
              <a:rPr lang="en-US" sz="1350" dirty="0">
                <a:solidFill>
                  <a:prstClr val="white"/>
                </a:solidFill>
                <a:latin typeface="Calibri" panose="020F0502020204030204"/>
              </a:rPr>
              <a:t>&amp; </a:t>
            </a:r>
            <a:r>
              <a:rPr lang="en-US" sz="1350" b="1" dirty="0">
                <a:solidFill>
                  <a:prstClr val="white"/>
                </a:solidFill>
                <a:latin typeface="Calibri" panose="020F0502020204030204"/>
              </a:rPr>
              <a:t>Weekly Meetings</a:t>
            </a:r>
          </a:p>
        </p:txBody>
      </p:sp>
      <p:sp>
        <p:nvSpPr>
          <p:cNvPr id="6" name="Rounded Rectangular Callout 5">
            <a:extLst>
              <a:ext uri="{FF2B5EF4-FFF2-40B4-BE49-F238E27FC236}">
                <a16:creationId xmlns:a16="http://schemas.microsoft.com/office/drawing/2014/main" xmlns="" id="{89DDEE4C-0B64-734E-A36B-1CF89D3788ED}"/>
              </a:ext>
            </a:extLst>
          </p:cNvPr>
          <p:cNvSpPr/>
          <p:nvPr/>
        </p:nvSpPr>
        <p:spPr>
          <a:xfrm>
            <a:off x="3150997" y="1787611"/>
            <a:ext cx="2026256" cy="955440"/>
          </a:xfrm>
          <a:prstGeom prst="wedgeRoundRectCallout">
            <a:avLst>
              <a:gd name="adj1" fmla="val -16201"/>
              <a:gd name="adj2" fmla="val 92800"/>
              <a:gd name="adj3" fmla="val 16667"/>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defTabSz="342900"/>
            <a:r>
              <a:rPr lang="en-US" sz="1350" dirty="0">
                <a:solidFill>
                  <a:prstClr val="white"/>
                </a:solidFill>
                <a:latin typeface="Calibri" panose="020F0502020204030204"/>
              </a:rPr>
              <a:t>Launch of eCOMPAS HIV </a:t>
            </a:r>
            <a:r>
              <a:rPr lang="en-US" sz="1350" b="1" dirty="0">
                <a:solidFill>
                  <a:prstClr val="white"/>
                </a:solidFill>
                <a:latin typeface="Calibri" panose="020F0502020204030204"/>
              </a:rPr>
              <a:t>CCTs Dashboard </a:t>
            </a:r>
          </a:p>
          <a:p>
            <a:pPr algn="ctr" defTabSz="342900"/>
            <a:r>
              <a:rPr lang="en-US" sz="1350" b="1" dirty="0">
                <a:solidFill>
                  <a:prstClr val="white"/>
                </a:solidFill>
                <a:latin typeface="Calibri" panose="020F0502020204030204"/>
              </a:rPr>
              <a:t>(Panel Management)</a:t>
            </a:r>
          </a:p>
        </p:txBody>
      </p:sp>
      <p:sp>
        <p:nvSpPr>
          <p:cNvPr id="7" name="Rounded Rectangular Callout 6">
            <a:extLst>
              <a:ext uri="{FF2B5EF4-FFF2-40B4-BE49-F238E27FC236}">
                <a16:creationId xmlns:a16="http://schemas.microsoft.com/office/drawing/2014/main" xmlns="" id="{F973749D-2D20-E94E-A027-9C0DFA918AB5}"/>
              </a:ext>
            </a:extLst>
          </p:cNvPr>
          <p:cNvSpPr/>
          <p:nvPr/>
        </p:nvSpPr>
        <p:spPr>
          <a:xfrm>
            <a:off x="7250751" y="1800039"/>
            <a:ext cx="1797908" cy="981023"/>
          </a:xfrm>
          <a:prstGeom prst="wedgeRoundRectCallout">
            <a:avLst>
              <a:gd name="adj1" fmla="val -18263"/>
              <a:gd name="adj2" fmla="val 76737"/>
              <a:gd name="adj3" fmla="val 16667"/>
            </a:avLst>
          </a:prstGeom>
          <a:solidFill>
            <a:srgbClr val="00B050"/>
          </a:solidFill>
        </p:spPr>
        <p:style>
          <a:lnRef idx="3">
            <a:schemeClr val="lt1"/>
          </a:lnRef>
          <a:fillRef idx="1">
            <a:schemeClr val="accent6"/>
          </a:fillRef>
          <a:effectRef idx="1">
            <a:schemeClr val="accent6"/>
          </a:effectRef>
          <a:fontRef idx="minor">
            <a:schemeClr val="lt1"/>
          </a:fontRef>
        </p:style>
        <p:txBody>
          <a:bodyPr vert="horz" rtlCol="0" anchor="ctr"/>
          <a:lstStyle/>
          <a:p>
            <a:pPr algn="ctr" defTabSz="342900"/>
            <a:r>
              <a:rPr lang="en-US" sz="1350" dirty="0">
                <a:solidFill>
                  <a:prstClr val="white"/>
                </a:solidFill>
                <a:latin typeface="Calibri" panose="020F0502020204030204"/>
              </a:rPr>
              <a:t>First Steering Committee Meeting on </a:t>
            </a:r>
            <a:r>
              <a:rPr lang="en-US" sz="1350" b="1" dirty="0">
                <a:solidFill>
                  <a:prstClr val="white"/>
                </a:solidFill>
                <a:latin typeface="Calibri" panose="020F0502020204030204"/>
              </a:rPr>
              <a:t>Transformation of Social Work Role</a:t>
            </a:r>
          </a:p>
        </p:txBody>
      </p:sp>
      <p:sp>
        <p:nvSpPr>
          <p:cNvPr id="8" name="Rounded Rectangular Callout 7">
            <a:extLst>
              <a:ext uri="{FF2B5EF4-FFF2-40B4-BE49-F238E27FC236}">
                <a16:creationId xmlns:a16="http://schemas.microsoft.com/office/drawing/2014/main" xmlns="" id="{AAEA3613-2692-5645-9ABA-7C07F2A0D2B0}"/>
              </a:ext>
            </a:extLst>
          </p:cNvPr>
          <p:cNvSpPr/>
          <p:nvPr/>
        </p:nvSpPr>
        <p:spPr>
          <a:xfrm>
            <a:off x="9193267" y="4251010"/>
            <a:ext cx="2249423" cy="959767"/>
          </a:xfrm>
          <a:prstGeom prst="wedgeRoundRectCallout">
            <a:avLst>
              <a:gd name="adj1" fmla="val -28071"/>
              <a:gd name="adj2" fmla="val -105761"/>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342900"/>
            <a:r>
              <a:rPr lang="en-US" sz="1350" dirty="0">
                <a:solidFill>
                  <a:prstClr val="white"/>
                </a:solidFill>
                <a:latin typeface="Calibri" panose="020F0502020204030204"/>
              </a:rPr>
              <a:t>Start of </a:t>
            </a:r>
            <a:r>
              <a:rPr lang="en-US" sz="1350" b="1" dirty="0">
                <a:solidFill>
                  <a:prstClr val="white"/>
                </a:solidFill>
                <a:latin typeface="Calibri" panose="020F0502020204030204"/>
              </a:rPr>
              <a:t>Collaborative Care Model </a:t>
            </a:r>
            <a:r>
              <a:rPr lang="en-US" sz="1350" dirty="0">
                <a:solidFill>
                  <a:prstClr val="white"/>
                </a:solidFill>
                <a:latin typeface="Calibri" panose="020F0502020204030204"/>
              </a:rPr>
              <a:t>for the </a:t>
            </a:r>
            <a:r>
              <a:rPr lang="en-US" sz="1350" b="1" dirty="0">
                <a:solidFill>
                  <a:prstClr val="white"/>
                </a:solidFill>
                <a:latin typeface="Calibri" panose="020F0502020204030204"/>
              </a:rPr>
              <a:t>Integration of Behavioral Health</a:t>
            </a:r>
            <a:endParaRPr lang="en-US" sz="1350" dirty="0">
              <a:solidFill>
                <a:prstClr val="white"/>
              </a:solidFill>
              <a:latin typeface="Calibri" panose="020F0502020204030204"/>
            </a:endParaRPr>
          </a:p>
        </p:txBody>
      </p:sp>
      <p:pic>
        <p:nvPicPr>
          <p:cNvPr id="13" name="Picture 12">
            <a:extLst>
              <a:ext uri="{FF2B5EF4-FFF2-40B4-BE49-F238E27FC236}">
                <a16:creationId xmlns:a16="http://schemas.microsoft.com/office/drawing/2014/main" xmlns="" id="{16CD10A3-232B-6A41-9395-07F79C5D4D17}"/>
              </a:ext>
            </a:extLst>
          </p:cNvPr>
          <p:cNvPicPr>
            <a:picLocks noChangeAspect="1"/>
          </p:cNvPicPr>
          <p:nvPr/>
        </p:nvPicPr>
        <p:blipFill>
          <a:blip r:embed="rId7"/>
          <a:stretch>
            <a:fillRect/>
          </a:stretch>
        </p:blipFill>
        <p:spPr>
          <a:xfrm>
            <a:off x="7480873" y="4908017"/>
            <a:ext cx="668832" cy="744633"/>
          </a:xfrm>
          <a:prstGeom prst="rect">
            <a:avLst/>
          </a:prstGeom>
        </p:spPr>
      </p:pic>
      <p:sp>
        <p:nvSpPr>
          <p:cNvPr id="17" name="TextBox 16">
            <a:extLst>
              <a:ext uri="{FF2B5EF4-FFF2-40B4-BE49-F238E27FC236}">
                <a16:creationId xmlns:a16="http://schemas.microsoft.com/office/drawing/2014/main" xmlns="" id="{ECCEFBDA-8BF9-5644-9561-2E144C1335EF}"/>
              </a:ext>
            </a:extLst>
          </p:cNvPr>
          <p:cNvSpPr txBox="1"/>
          <p:nvPr/>
        </p:nvSpPr>
        <p:spPr>
          <a:xfrm>
            <a:off x="247815" y="5696424"/>
            <a:ext cx="3304856" cy="230832"/>
          </a:xfrm>
          <a:prstGeom prst="rect">
            <a:avLst/>
          </a:prstGeom>
          <a:noFill/>
        </p:spPr>
        <p:txBody>
          <a:bodyPr wrap="square" rtlCol="0">
            <a:spAutoFit/>
          </a:bodyPr>
          <a:lstStyle/>
          <a:p>
            <a:pPr defTabSz="342900"/>
            <a:r>
              <a:rPr lang="en-US" sz="900" dirty="0">
                <a:latin typeface="Calibri" panose="020F0502020204030204"/>
              </a:rPr>
              <a:t>Imagine Credit: RDE Systems; </a:t>
            </a:r>
            <a:r>
              <a:rPr lang="en-US" sz="900" dirty="0" err="1">
                <a:latin typeface="Calibri" panose="020F0502020204030204"/>
              </a:rPr>
              <a:t>Github</a:t>
            </a:r>
            <a:r>
              <a:rPr lang="en-US" sz="900" dirty="0">
                <a:latin typeface="Calibri" panose="020F0502020204030204"/>
              </a:rPr>
              <a:t>.</a:t>
            </a:r>
          </a:p>
        </p:txBody>
      </p:sp>
      <p:pic>
        <p:nvPicPr>
          <p:cNvPr id="18" name="Picture 17">
            <a:extLst>
              <a:ext uri="{FF2B5EF4-FFF2-40B4-BE49-F238E27FC236}">
                <a16:creationId xmlns:a16="http://schemas.microsoft.com/office/drawing/2014/main" xmlns="" id="{7421579D-2EB1-444E-962E-81E031EDFCE3}"/>
              </a:ext>
            </a:extLst>
          </p:cNvPr>
          <p:cNvPicPr>
            <a:picLocks noChangeAspect="1"/>
          </p:cNvPicPr>
          <p:nvPr/>
        </p:nvPicPr>
        <p:blipFill>
          <a:blip r:embed="rId8"/>
          <a:stretch>
            <a:fillRect/>
          </a:stretch>
        </p:blipFill>
        <p:spPr>
          <a:xfrm>
            <a:off x="3253617" y="1168402"/>
            <a:ext cx="1781609" cy="549794"/>
          </a:xfrm>
          <a:prstGeom prst="rect">
            <a:avLst/>
          </a:prstGeom>
        </p:spPr>
      </p:pic>
      <p:sp>
        <p:nvSpPr>
          <p:cNvPr id="11" name="Rounded Rectangular Callout 10">
            <a:extLst>
              <a:ext uri="{FF2B5EF4-FFF2-40B4-BE49-F238E27FC236}">
                <a16:creationId xmlns:a16="http://schemas.microsoft.com/office/drawing/2014/main" xmlns="" id="{CCA1D0A5-2B50-2246-8301-61085568A023}"/>
              </a:ext>
            </a:extLst>
          </p:cNvPr>
          <p:cNvSpPr/>
          <p:nvPr/>
        </p:nvSpPr>
        <p:spPr>
          <a:xfrm>
            <a:off x="4932836" y="4116481"/>
            <a:ext cx="2026256" cy="955440"/>
          </a:xfrm>
          <a:prstGeom prst="wedgeRoundRectCallout">
            <a:avLst>
              <a:gd name="adj1" fmla="val -7034"/>
              <a:gd name="adj2" fmla="val -101600"/>
              <a:gd name="adj3" fmla="val 16667"/>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defTabSz="342900"/>
            <a:r>
              <a:rPr lang="en-US" sz="1350" dirty="0">
                <a:solidFill>
                  <a:prstClr val="white"/>
                </a:solidFill>
                <a:latin typeface="Calibri" panose="020F0502020204030204"/>
              </a:rPr>
              <a:t>Release of </a:t>
            </a:r>
            <a:r>
              <a:rPr lang="en-US" sz="1350" b="1" dirty="0">
                <a:solidFill>
                  <a:prstClr val="white"/>
                </a:solidFill>
                <a:latin typeface="Calibri" panose="020F0502020204030204"/>
              </a:rPr>
              <a:t>CCTs Dashboard Updates including ED/Inpatient</a:t>
            </a:r>
          </a:p>
          <a:p>
            <a:pPr algn="ctr" defTabSz="342900"/>
            <a:r>
              <a:rPr lang="en-US" sz="1350" b="1" dirty="0">
                <a:solidFill>
                  <a:prstClr val="white"/>
                </a:solidFill>
                <a:latin typeface="Calibri" panose="020F0502020204030204"/>
              </a:rPr>
              <a:t>Indicator</a:t>
            </a:r>
          </a:p>
        </p:txBody>
      </p:sp>
    </p:spTree>
    <p:extLst>
      <p:ext uri="{BB962C8B-B14F-4D97-AF65-F5344CB8AC3E}">
        <p14:creationId xmlns:p14="http://schemas.microsoft.com/office/powerpoint/2010/main" val="204897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397"/>
            <a:ext cx="10515600" cy="1048357"/>
          </a:xfrm>
        </p:spPr>
        <p:txBody>
          <a:bodyPr anchor="ctr">
            <a:noAutofit/>
          </a:bodyPr>
          <a:lstStyle/>
          <a:p>
            <a:pPr algn="ctr"/>
            <a:r>
              <a:rPr lang="en-US" dirty="0"/>
              <a:t>Empanelment and Team-Based </a:t>
            </a:r>
            <a:br>
              <a:rPr lang="en-US" dirty="0"/>
            </a:br>
            <a:r>
              <a:rPr lang="en-US" dirty="0"/>
              <a:t>Care Coordination Strategy</a:t>
            </a:r>
            <a:endParaRPr lang="en-US" sz="2400" dirty="0"/>
          </a:p>
        </p:txBody>
      </p:sp>
      <p:sp>
        <p:nvSpPr>
          <p:cNvPr id="7" name="TextBox 6"/>
          <p:cNvSpPr txBox="1"/>
          <p:nvPr/>
        </p:nvSpPr>
        <p:spPr>
          <a:xfrm>
            <a:off x="1752601" y="3200400"/>
            <a:ext cx="2322745" cy="2369880"/>
          </a:xfrm>
          <a:prstGeom prst="rect">
            <a:avLst/>
          </a:prstGeom>
          <a:solidFill>
            <a:schemeClr val="bg1">
              <a:lumMod val="95000"/>
            </a:schemeClr>
          </a:solidFill>
        </p:spPr>
        <p:txBody>
          <a:bodyPr wrap="square" rtlCol="0">
            <a:spAutoFit/>
          </a:bodyPr>
          <a:lstStyle/>
          <a:p>
            <a:pPr marL="0" lvl="1"/>
            <a:r>
              <a:rPr lang="en-US" sz="1400" b="1" dirty="0">
                <a:latin typeface="Arial Narrow" panose="020B0606020202030204" pitchFamily="34" charset="0"/>
              </a:rPr>
              <a:t>RN Care Managers </a:t>
            </a:r>
          </a:p>
          <a:p>
            <a:pPr marL="0" lvl="1"/>
            <a:r>
              <a:rPr lang="en-US" sz="1400" b="1" dirty="0">
                <a:latin typeface="Arial Narrow" panose="020B0606020202030204" pitchFamily="34" charset="0"/>
              </a:rPr>
              <a:t>(STAR and DSRIP):</a:t>
            </a:r>
          </a:p>
          <a:p>
            <a:pPr marL="233363" lvl="1" indent="-233363">
              <a:buFont typeface="Wingdings" pitchFamily="2" charset="2"/>
              <a:buChar char="v"/>
            </a:pPr>
            <a:r>
              <a:rPr lang="en-US" sz="1200" b="1" dirty="0">
                <a:latin typeface="Arial Narrow" panose="020B0606020202030204" pitchFamily="34" charset="0"/>
              </a:rPr>
              <a:t>Provides CCT structure and training</a:t>
            </a:r>
          </a:p>
          <a:p>
            <a:pPr marL="233363" lvl="1" indent="-233363">
              <a:buFont typeface="Wingdings" pitchFamily="2" charset="2"/>
              <a:buChar char="v"/>
            </a:pPr>
            <a:r>
              <a:rPr lang="en-US" sz="1200" b="1" dirty="0">
                <a:latin typeface="Arial Narrow" panose="020B0606020202030204" pitchFamily="34" charset="0"/>
              </a:rPr>
              <a:t>Supports Navigators, Community Health Workers and Peer Educators</a:t>
            </a:r>
          </a:p>
          <a:p>
            <a:pPr marL="233363" lvl="1" indent="-233363">
              <a:buFont typeface="Wingdings" pitchFamily="2" charset="2"/>
              <a:buChar char="v"/>
            </a:pPr>
            <a:r>
              <a:rPr lang="en-US" sz="1200" b="1" dirty="0">
                <a:latin typeface="Arial Narrow" panose="020B0606020202030204" pitchFamily="34" charset="0"/>
              </a:rPr>
              <a:t>Crosses settings and program boundaries</a:t>
            </a:r>
          </a:p>
          <a:p>
            <a:pPr marL="233363" lvl="1" indent="-233363">
              <a:buFont typeface="Wingdings" pitchFamily="2" charset="2"/>
              <a:buChar char="v"/>
            </a:pPr>
            <a:r>
              <a:rPr lang="en-US" sz="1200" b="1" dirty="0">
                <a:latin typeface="Arial Narrow" panose="020B0606020202030204" pitchFamily="34" charset="0"/>
              </a:rPr>
              <a:t>Work closely with CCT Prevention Coordinators to advance population strategies</a:t>
            </a:r>
          </a:p>
        </p:txBody>
      </p:sp>
      <p:pic>
        <p:nvPicPr>
          <p:cNvPr id="5" name="Picture 4"/>
          <p:cNvPicPr>
            <a:picLocks noChangeAspect="1"/>
          </p:cNvPicPr>
          <p:nvPr/>
        </p:nvPicPr>
        <p:blipFill>
          <a:blip r:embed="rId2"/>
          <a:stretch>
            <a:fillRect/>
          </a:stretch>
        </p:blipFill>
        <p:spPr>
          <a:xfrm>
            <a:off x="4075345" y="2229840"/>
            <a:ext cx="4267200" cy="2971647"/>
          </a:xfrm>
          <a:prstGeom prst="rect">
            <a:avLst/>
          </a:prstGeom>
        </p:spPr>
      </p:pic>
      <p:sp>
        <p:nvSpPr>
          <p:cNvPr id="8" name="TextBox 7"/>
          <p:cNvSpPr txBox="1"/>
          <p:nvPr/>
        </p:nvSpPr>
        <p:spPr>
          <a:xfrm>
            <a:off x="8534400" y="3024789"/>
            <a:ext cx="1870502" cy="2492990"/>
          </a:xfrm>
          <a:prstGeom prst="rect">
            <a:avLst/>
          </a:prstGeom>
          <a:solidFill>
            <a:schemeClr val="bg1">
              <a:lumMod val="95000"/>
            </a:schemeClr>
          </a:solidFill>
        </p:spPr>
        <p:txBody>
          <a:bodyPr wrap="square" rtlCol="0">
            <a:spAutoFit/>
          </a:bodyPr>
          <a:lstStyle/>
          <a:p>
            <a:r>
              <a:rPr lang="en-US" sz="1200" b="1" dirty="0">
                <a:latin typeface="Arial Narrow" panose="020B0606020202030204" pitchFamily="34" charset="0"/>
              </a:rPr>
              <a:t>Care Enhancements:</a:t>
            </a:r>
          </a:p>
          <a:p>
            <a:pPr marL="171450" indent="-171450">
              <a:buFont typeface="Wingdings" panose="05000000000000000000" pitchFamily="2" charset="2"/>
              <a:buChar char="v"/>
            </a:pPr>
            <a:r>
              <a:rPr lang="en-US" sz="1200" b="1" dirty="0">
                <a:latin typeface="Arial Narrow" panose="020B0606020202030204" pitchFamily="34" charset="0"/>
              </a:rPr>
              <a:t>Better communication </a:t>
            </a:r>
          </a:p>
          <a:p>
            <a:pPr marL="171450" indent="-171450">
              <a:buFont typeface="Wingdings" panose="05000000000000000000" pitchFamily="2" charset="2"/>
              <a:buChar char="v"/>
            </a:pPr>
            <a:r>
              <a:rPr lang="en-US" sz="1200" b="1" dirty="0">
                <a:latin typeface="Arial Narrow" panose="020B0606020202030204" pitchFamily="34" charset="0"/>
              </a:rPr>
              <a:t>Social Worker co-lead Clinical Care Teams</a:t>
            </a:r>
          </a:p>
          <a:p>
            <a:pPr marL="171450" indent="-171450">
              <a:buFont typeface="Wingdings" panose="05000000000000000000" pitchFamily="2" charset="2"/>
              <a:buChar char="v"/>
            </a:pPr>
            <a:r>
              <a:rPr lang="en-US" sz="1200" b="1" dirty="0">
                <a:latin typeface="Arial Narrow" panose="020B0606020202030204" pitchFamily="34" charset="0"/>
              </a:rPr>
              <a:t>Medication adherence through Primary Care RN</a:t>
            </a:r>
          </a:p>
          <a:p>
            <a:pPr marL="171450" indent="-171450">
              <a:buFont typeface="Wingdings" panose="05000000000000000000" pitchFamily="2" charset="2"/>
              <a:buChar char="v"/>
            </a:pPr>
            <a:r>
              <a:rPr lang="en-US" sz="1200" b="1" dirty="0">
                <a:latin typeface="Arial Narrow" panose="020B0606020202030204" pitchFamily="34" charset="0"/>
              </a:rPr>
              <a:t>Integration of HIV Prevention and HCV</a:t>
            </a:r>
          </a:p>
          <a:p>
            <a:pPr marL="171450" indent="-171450">
              <a:buFont typeface="Wingdings" panose="05000000000000000000" pitchFamily="2" charset="2"/>
              <a:buChar char="v"/>
            </a:pPr>
            <a:r>
              <a:rPr lang="en-US" sz="1200" b="1" dirty="0">
                <a:latin typeface="Arial Narrow" panose="020B0606020202030204" pitchFamily="34" charset="0"/>
              </a:rPr>
              <a:t>Coordinated Services for People with Complex      Co-Morbidities</a:t>
            </a:r>
          </a:p>
          <a:p>
            <a:pPr marL="171450" indent="-171450">
              <a:buFont typeface="Wingdings" panose="05000000000000000000" pitchFamily="2" charset="2"/>
              <a:buChar char="v"/>
            </a:pPr>
            <a:r>
              <a:rPr lang="en-US" sz="1200" b="1" dirty="0">
                <a:latin typeface="Arial Narrow" panose="020B0606020202030204" pitchFamily="34" charset="0"/>
              </a:rPr>
              <a:t>Integration of Behavioral Health </a:t>
            </a:r>
          </a:p>
        </p:txBody>
      </p:sp>
      <p:pic>
        <p:nvPicPr>
          <p:cNvPr id="9" name="Picture 2" descr="http://www.clipartlord.com/wp-content/uploads/2014/11/hospital11.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8763001" y="1573766"/>
            <a:ext cx="1391759" cy="1332610"/>
          </a:xfrm>
          <a:prstGeom prst="rect">
            <a:avLst/>
          </a:prstGeom>
          <a:noFill/>
          <a:extLst/>
        </p:spPr>
      </p:pic>
      <p:pic>
        <p:nvPicPr>
          <p:cNvPr id="10" name="Picture 2" descr="C:\Users\svc_ocs1_wsprinting\AppData\Local\Microsoft\Windows\Temporary Internet Files\Content.IE5\ZA22KKGN\MC910215887[1].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35000"/>
                    </a14:imgEffect>
                    <a14:imgEffect>
                      <a14:brightnessContrast bright="-13000" contrast="20000"/>
                    </a14:imgEffect>
                  </a14:imgLayer>
                </a14:imgProps>
              </a:ext>
              <a:ext uri="{28A0092B-C50C-407E-A947-70E740481C1C}">
                <a14:useLocalDpi xmlns:a14="http://schemas.microsoft.com/office/drawing/2010/main"/>
              </a:ext>
            </a:extLst>
          </a:blip>
          <a:srcRect/>
          <a:stretch>
            <a:fillRect/>
          </a:stretch>
        </p:blipFill>
        <p:spPr bwMode="auto">
          <a:xfrm flipH="1">
            <a:off x="1945178" y="1613200"/>
            <a:ext cx="1529798" cy="1293176"/>
          </a:xfrm>
          <a:prstGeom prst="rect">
            <a:avLst/>
          </a:prstGeom>
          <a:solidFill>
            <a:srgbClr val="95B3D7"/>
          </a:solidFill>
          <a:effectLst>
            <a:glow rad="127000">
              <a:schemeClr val="accent1">
                <a:alpha val="0"/>
              </a:schemeClr>
            </a:glow>
            <a:softEdge rad="63500"/>
          </a:effectLst>
          <a:extLst/>
        </p:spPr>
      </p:pic>
      <p:sp>
        <p:nvSpPr>
          <p:cNvPr id="11" name="Rectangle 10"/>
          <p:cNvSpPr/>
          <p:nvPr/>
        </p:nvSpPr>
        <p:spPr>
          <a:xfrm>
            <a:off x="4390572" y="1714503"/>
            <a:ext cx="3636747" cy="457197"/>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US" sz="1400" b="1" dirty="0">
                <a:solidFill>
                  <a:schemeClr val="bg1"/>
                </a:solidFill>
                <a:ea typeface="Times New Roman"/>
                <a:cs typeface="Times New Roman"/>
              </a:rPr>
              <a:t>RN-Led Clinical Care Coordination/</a:t>
            </a:r>
          </a:p>
          <a:p>
            <a:pPr algn="ctr">
              <a:lnSpc>
                <a:spcPct val="115000"/>
              </a:lnSpc>
            </a:pPr>
            <a:r>
              <a:rPr lang="en-US" sz="1400" b="1" dirty="0">
                <a:solidFill>
                  <a:schemeClr val="bg1"/>
                </a:solidFill>
                <a:ea typeface="Times New Roman"/>
                <a:cs typeface="Times New Roman"/>
              </a:rPr>
              <a:t>Panel Management</a:t>
            </a:r>
          </a:p>
        </p:txBody>
      </p:sp>
      <p:pic>
        <p:nvPicPr>
          <p:cNvPr id="12" name="Picture 11" descr="stick-man-clip-ar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0981" y="1696574"/>
            <a:ext cx="280772" cy="457196"/>
          </a:xfrm>
          <a:prstGeom prst="rect">
            <a:avLst/>
          </a:prstGeom>
        </p:spPr>
      </p:pic>
      <p:pic>
        <p:nvPicPr>
          <p:cNvPr id="14" name="Picture 13" descr="stick-man-clip-ar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1772" y="1685648"/>
            <a:ext cx="280772" cy="457196"/>
          </a:xfrm>
          <a:prstGeom prst="rect">
            <a:avLst/>
          </a:prstGeom>
        </p:spPr>
      </p:pic>
      <p:sp>
        <p:nvSpPr>
          <p:cNvPr id="15" name="Rectangle 14"/>
          <p:cNvSpPr/>
          <p:nvPr/>
        </p:nvSpPr>
        <p:spPr>
          <a:xfrm>
            <a:off x="4296659" y="5341680"/>
            <a:ext cx="3824572" cy="457200"/>
          </a:xfrm>
          <a:prstGeom prst="rect">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900" dirty="0">
                <a:ea typeface="Times New Roman"/>
                <a:cs typeface="Times New Roman"/>
              </a:rPr>
              <a:t>Adherence Supervisor, Community Health Worker, Nutritionist, Psychiatrist, Patient Financial Advisors, Data, &amp; Other Staff</a:t>
            </a:r>
            <a:endParaRPr lang="en-US" sz="1000" dirty="0">
              <a:ea typeface="Times New Roman"/>
              <a:cs typeface="Times New Roman"/>
            </a:endParaRPr>
          </a:p>
        </p:txBody>
      </p:sp>
      <p:cxnSp>
        <p:nvCxnSpPr>
          <p:cNvPr id="17" name="Straight Arrow Connector 16"/>
          <p:cNvCxnSpPr/>
          <p:nvPr/>
        </p:nvCxnSpPr>
        <p:spPr>
          <a:xfrm flipV="1">
            <a:off x="3545354" y="1953608"/>
            <a:ext cx="387419" cy="260818"/>
          </a:xfrm>
          <a:prstGeom prst="straightConnector1">
            <a:avLst/>
          </a:prstGeom>
          <a:ln>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flipH="1" flipV="1">
            <a:off x="8400816" y="1935817"/>
            <a:ext cx="386000" cy="331133"/>
          </a:xfrm>
          <a:prstGeom prst="straightConnector1">
            <a:avLst/>
          </a:prstGeom>
          <a:ln>
            <a:solidFill>
              <a:schemeClr val="tx1"/>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6153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00C10-D664-D241-AA2A-9E46740EBD66}"/>
              </a:ext>
            </a:extLst>
          </p:cNvPr>
          <p:cNvSpPr>
            <a:spLocks noGrp="1"/>
          </p:cNvSpPr>
          <p:nvPr>
            <p:ph type="title"/>
          </p:nvPr>
        </p:nvSpPr>
        <p:spPr>
          <a:xfrm>
            <a:off x="0" y="0"/>
            <a:ext cx="5703442" cy="5908676"/>
          </a:xfrm>
          <a:solidFill>
            <a:schemeClr val="tx1">
              <a:lumMod val="50000"/>
              <a:lumOff val="50000"/>
            </a:schemeClr>
          </a:solidFill>
        </p:spPr>
        <p:txBody>
          <a:bodyPr anchor="ctr">
            <a:normAutofit/>
          </a:bodyPr>
          <a:lstStyle/>
          <a:p>
            <a:r>
              <a:rPr lang="en-US" sz="4800" dirty="0">
                <a:solidFill>
                  <a:schemeClr val="bg1"/>
                </a:solidFill>
              </a:rPr>
              <a:t>Team Based Care Coordination Model</a:t>
            </a:r>
          </a:p>
        </p:txBody>
      </p:sp>
      <p:pic>
        <p:nvPicPr>
          <p:cNvPr id="4" name="Picture 3" descr="CHP's team based care model. It includes core team members (Primary Care Providers, RN Care Managers, Care Coordinators for HIV Treatment and Sexual Health Programs, Nurses, and Behavioral Health Clinicians). The extended care team members include the treatment adherence educator, the diabetes self-management educator, nutritionist, procedure specialists, linkage specialists, psychiatry, obstetrics and gynecology, community navigation, and phlebotomy. ">
            <a:extLst>
              <a:ext uri="{FF2B5EF4-FFF2-40B4-BE49-F238E27FC236}">
                <a16:creationId xmlns:a16="http://schemas.microsoft.com/office/drawing/2014/main" xmlns="" id="{A8298F32-D06A-EA48-8ED5-77952151EF9C}"/>
              </a:ext>
            </a:extLst>
          </p:cNvPr>
          <p:cNvPicPr>
            <a:picLocks noChangeAspect="1"/>
          </p:cNvPicPr>
          <p:nvPr/>
        </p:nvPicPr>
        <p:blipFill>
          <a:blip r:embed="rId2"/>
          <a:stretch>
            <a:fillRect/>
          </a:stretch>
        </p:blipFill>
        <p:spPr>
          <a:xfrm>
            <a:off x="6096000" y="326232"/>
            <a:ext cx="6080506" cy="5256212"/>
          </a:xfrm>
          <a:prstGeom prst="rect">
            <a:avLst/>
          </a:prstGeom>
        </p:spPr>
      </p:pic>
    </p:spTree>
    <p:extLst>
      <p:ext uri="{BB962C8B-B14F-4D97-AF65-F5344CB8AC3E}">
        <p14:creationId xmlns:p14="http://schemas.microsoft.com/office/powerpoint/2010/main" val="87819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1DEC0-7403-E743-BCC3-2718058AEE80}"/>
              </a:ext>
            </a:extLst>
          </p:cNvPr>
          <p:cNvSpPr>
            <a:spLocks noGrp="1"/>
          </p:cNvSpPr>
          <p:nvPr>
            <p:ph type="title"/>
          </p:nvPr>
        </p:nvSpPr>
        <p:spPr/>
        <p:txBody>
          <a:bodyPr>
            <a:normAutofit fontScale="90000"/>
          </a:bodyPr>
          <a:lstStyle/>
          <a:p>
            <a:r>
              <a:rPr lang="en-US" dirty="0"/>
              <a:t>Clinical Care Team Meetings</a:t>
            </a:r>
          </a:p>
        </p:txBody>
      </p:sp>
      <p:sp>
        <p:nvSpPr>
          <p:cNvPr id="6" name="Text Placeholder 5">
            <a:extLst>
              <a:ext uri="{FF2B5EF4-FFF2-40B4-BE49-F238E27FC236}">
                <a16:creationId xmlns:a16="http://schemas.microsoft.com/office/drawing/2014/main" xmlns="" id="{1126E11B-CC8F-7546-B5A4-B223ADED16D1}"/>
              </a:ext>
            </a:extLst>
          </p:cNvPr>
          <p:cNvSpPr>
            <a:spLocks noGrp="1"/>
          </p:cNvSpPr>
          <p:nvPr>
            <p:ph type="body" sz="half" idx="2"/>
          </p:nvPr>
        </p:nvSpPr>
        <p:spPr>
          <a:xfrm>
            <a:off x="469128" y="2057400"/>
            <a:ext cx="3870116" cy="3568631"/>
          </a:xfrm>
        </p:spPr>
        <p:txBody>
          <a:bodyPr>
            <a:normAutofit/>
          </a:bodyPr>
          <a:lstStyle/>
          <a:p>
            <a:pPr marL="233363" lvl="1" indent="-233363">
              <a:buFont typeface="Wingdings" pitchFamily="2" charset="2"/>
              <a:buChar char="v"/>
            </a:pPr>
            <a:r>
              <a:rPr lang="en-US" sz="2400" dirty="0">
                <a:latin typeface="Arial Narrow" panose="020B0606020202030204" pitchFamily="34" charset="0"/>
              </a:rPr>
              <a:t>RN Care Manager provided CCT structure and trainings</a:t>
            </a:r>
          </a:p>
          <a:p>
            <a:pPr marL="233363" lvl="1" indent="-233363">
              <a:buFont typeface="Wingdings" pitchFamily="2" charset="2"/>
              <a:buChar char="v"/>
            </a:pPr>
            <a:r>
              <a:rPr lang="en-US" sz="2400" dirty="0">
                <a:latin typeface="Arial Narrow" panose="020B0606020202030204" pitchFamily="34" charset="0"/>
              </a:rPr>
              <a:t>Prioritized care coordination resources for patients by level of risk utilizing CCT dashboard  </a:t>
            </a:r>
          </a:p>
          <a:p>
            <a:pPr marL="233363" lvl="1" indent="-233363">
              <a:buFont typeface="Wingdings" pitchFamily="2" charset="2"/>
              <a:buChar char="v"/>
            </a:pPr>
            <a:r>
              <a:rPr lang="en-US" sz="2400" dirty="0">
                <a:latin typeface="Arial Narrow" panose="020B0606020202030204" pitchFamily="34" charset="0"/>
              </a:rPr>
              <a:t>Facilitated weekly case conferences </a:t>
            </a:r>
          </a:p>
          <a:p>
            <a:endParaRPr lang="en-US" dirty="0"/>
          </a:p>
        </p:txBody>
      </p:sp>
      <p:pic>
        <p:nvPicPr>
          <p:cNvPr id="4" name="Content Placeholder 4">
            <a:extLst>
              <a:ext uri="{FF2B5EF4-FFF2-40B4-BE49-F238E27FC236}">
                <a16:creationId xmlns:a16="http://schemas.microsoft.com/office/drawing/2014/main" xmlns="" id="{F251D597-92C1-BC4E-9B98-06B51A782FD5}"/>
              </a:ext>
            </a:extLst>
          </p:cNvPr>
          <p:cNvPicPr>
            <a:picLocks noChangeAspect="1"/>
          </p:cNvPicPr>
          <p:nvPr/>
        </p:nvPicPr>
        <p:blipFill>
          <a:blip r:embed="rId2"/>
          <a:stretch>
            <a:fillRect/>
          </a:stretch>
        </p:blipFill>
        <p:spPr>
          <a:xfrm>
            <a:off x="4726628" y="987424"/>
            <a:ext cx="7465372" cy="4316096"/>
          </a:xfrm>
          <a:prstGeom prst="rect">
            <a:avLst/>
          </a:prstGeom>
          <a:noFill/>
          <a:ln w="9525">
            <a:noFill/>
            <a:miter lim="800000"/>
          </a:ln>
        </p:spPr>
      </p:pic>
    </p:spTree>
    <p:extLst>
      <p:ext uri="{BB962C8B-B14F-4D97-AF65-F5344CB8AC3E}">
        <p14:creationId xmlns:p14="http://schemas.microsoft.com/office/powerpoint/2010/main" val="376867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398"/>
            <a:ext cx="10515600" cy="584310"/>
          </a:xfrm>
        </p:spPr>
        <p:txBody>
          <a:bodyPr>
            <a:noAutofit/>
          </a:bodyPr>
          <a:lstStyle/>
          <a:p>
            <a:r>
              <a:rPr lang="en-US" sz="4800" dirty="0">
                <a:latin typeface="Calibri" charset="0"/>
                <a:ea typeface="Calibri" charset="0"/>
                <a:cs typeface="Calibri" charset="0"/>
              </a:rPr>
              <a:t> </a:t>
            </a:r>
            <a:br>
              <a:rPr lang="en-US" sz="4800" dirty="0">
                <a:latin typeface="Calibri" charset="0"/>
                <a:ea typeface="Calibri" charset="0"/>
                <a:cs typeface="Calibri" charset="0"/>
              </a:rPr>
            </a:br>
            <a:r>
              <a:rPr lang="en-US" sz="4800" dirty="0">
                <a:latin typeface="Calibri" charset="0"/>
                <a:ea typeface="Calibri" charset="0"/>
                <a:cs typeface="Calibri" charset="0"/>
              </a:rPr>
              <a:t>Data-Driven Panel Management Under Practice Transformation </a:t>
            </a:r>
          </a:p>
        </p:txBody>
      </p:sp>
      <p:sp>
        <p:nvSpPr>
          <p:cNvPr id="4" name="Content Placeholder 3"/>
          <p:cNvSpPr>
            <a:spLocks noGrp="1"/>
          </p:cNvSpPr>
          <p:nvPr>
            <p:ph sz="half" idx="10"/>
          </p:nvPr>
        </p:nvSpPr>
        <p:spPr>
          <a:xfrm>
            <a:off x="621209" y="1593082"/>
            <a:ext cx="5839047" cy="3986746"/>
          </a:xfrm>
        </p:spPr>
        <p:txBody>
          <a:bodyPr>
            <a:normAutofit/>
          </a:bodyPr>
          <a:lstStyle/>
          <a:p>
            <a:pPr marL="457200" indent="-457200">
              <a:buFont typeface="Wingdings" pitchFamily="2" charset="2"/>
              <a:buChar char="q"/>
              <a:defRPr/>
            </a:pPr>
            <a:r>
              <a:rPr lang="en-US" sz="2400" dirty="0">
                <a:latin typeface="Calibri" charset="0"/>
                <a:ea typeface="Calibri" charset="0"/>
                <a:cs typeface="Calibri" charset="0"/>
              </a:rPr>
              <a:t>Facilitated through </a:t>
            </a:r>
            <a:r>
              <a:rPr lang="en-US" sz="2400" i="1" u="sng" dirty="0" err="1">
                <a:latin typeface="Calibri" charset="0"/>
                <a:ea typeface="Calibri" charset="0"/>
                <a:cs typeface="Calibri" charset="0"/>
              </a:rPr>
              <a:t>eCOMPAS</a:t>
            </a:r>
            <a:r>
              <a:rPr lang="en-US" sz="2400" i="1" u="sng" dirty="0">
                <a:latin typeface="Calibri" charset="0"/>
                <a:ea typeface="Calibri" charset="0"/>
                <a:cs typeface="Calibri" charset="0"/>
              </a:rPr>
              <a:t> Clinical Care Team Dashboard</a:t>
            </a:r>
          </a:p>
          <a:p>
            <a:pPr marL="457200" indent="-457200">
              <a:buFont typeface="Wingdings" pitchFamily="2" charset="2"/>
              <a:buChar char="q"/>
              <a:defRPr/>
            </a:pPr>
            <a:r>
              <a:rPr lang="en-US" sz="2400" dirty="0">
                <a:latin typeface="Calibri" charset="0"/>
                <a:ea typeface="Calibri" charset="0"/>
                <a:cs typeface="Calibri" charset="0"/>
              </a:rPr>
              <a:t>Review of panel Quality data at weekly inter-disciplinary care team meetings</a:t>
            </a:r>
          </a:p>
          <a:p>
            <a:pPr marL="457200" indent="-457200">
              <a:buFont typeface="Wingdings" pitchFamily="2" charset="2"/>
              <a:buChar char="q"/>
              <a:defRPr/>
            </a:pPr>
            <a:r>
              <a:rPr lang="en-US" sz="2400" dirty="0">
                <a:latin typeface="Calibri" charset="0"/>
                <a:ea typeface="Calibri" charset="0"/>
                <a:cs typeface="Calibri" charset="0"/>
              </a:rPr>
              <a:t>Advantages:</a:t>
            </a:r>
          </a:p>
          <a:p>
            <a:pPr lvl="1">
              <a:defRPr/>
            </a:pPr>
            <a:r>
              <a:rPr lang="en-US" sz="2400" dirty="0">
                <a:latin typeface="Calibri" charset="0"/>
                <a:ea typeface="Calibri" charset="0"/>
                <a:cs typeface="Calibri" charset="0"/>
              </a:rPr>
              <a:t>Allows for expertise from all disciplines and roles</a:t>
            </a:r>
          </a:p>
          <a:p>
            <a:pPr lvl="1">
              <a:defRPr/>
            </a:pPr>
            <a:r>
              <a:rPr lang="en-US" sz="2400" dirty="0">
                <a:latin typeface="Calibri" charset="0"/>
                <a:ea typeface="Calibri" charset="0"/>
                <a:cs typeface="Calibri" charset="0"/>
              </a:rPr>
              <a:t>Optimization of resources to reach patients across settings for linkage &amp; retention, reducing hospitalizations, etc.</a:t>
            </a:r>
          </a:p>
          <a:p>
            <a:endParaRPr lang="en-US" dirty="0"/>
          </a:p>
        </p:txBody>
      </p:sp>
      <p:pic>
        <p:nvPicPr>
          <p:cNvPr id="5" name="Picture 2" descr="Clinical care team dashboard. It includes the total client count as well as the caseload per team member. The clinical care team dashboard is based on the patient panel, which is assigned by the primary care providers assigned to the team. The dashboard has a set of clinical and care engagement indicators to assist the team with panel management. The dashboard also allows to review the indicators through the patient list drill down view. "/>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600824" y="1432732"/>
            <a:ext cx="5591175" cy="4418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xmlns="" id="{1674BF62-3A71-C445-95B5-3E02C18FD53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6882408" y="5347688"/>
            <a:ext cx="1222745" cy="377332"/>
          </a:xfrm>
          <a:prstGeom prst="rect">
            <a:avLst/>
          </a:prstGeom>
        </p:spPr>
      </p:pic>
    </p:spTree>
    <p:extLst>
      <p:ext uri="{BB962C8B-B14F-4D97-AF65-F5344CB8AC3E}">
        <p14:creationId xmlns:p14="http://schemas.microsoft.com/office/powerpoint/2010/main" val="372097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a:t>Clinic Flow Redesign and Expansion of Open Access</a:t>
            </a:r>
          </a:p>
        </p:txBody>
      </p:sp>
      <p:pic>
        <p:nvPicPr>
          <p:cNvPr id="6" name="Content Placeholder 5"/>
          <p:cNvPicPr>
            <a:picLocks noGrp="1" noChangeAspect="1"/>
          </p:cNvPicPr>
          <p:nvPr>
            <p:ph sz="half" idx="10"/>
          </p:nvPr>
        </p:nvPicPr>
        <p:blipFill>
          <a:blip r:embed="rId2" cstate="hqprint">
            <a:extLst>
              <a:ext uri="{28A0092B-C50C-407E-A947-70E740481C1C}">
                <a14:useLocalDpi xmlns:a14="http://schemas.microsoft.com/office/drawing/2010/main" val="0"/>
              </a:ext>
            </a:extLst>
          </a:blip>
          <a:stretch>
            <a:fillRect/>
          </a:stretch>
        </p:blipFill>
        <p:spPr>
          <a:xfrm>
            <a:off x="670178" y="1351808"/>
            <a:ext cx="3336131" cy="4448175"/>
          </a:xfr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91832" y="3278507"/>
            <a:ext cx="3361968" cy="2521476"/>
          </a:xfrm>
          <a:prstGeom prst="rect">
            <a:avLst/>
          </a:prstGeom>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3915597" y="3211320"/>
            <a:ext cx="2958472" cy="2218854"/>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15275" y="774738"/>
            <a:ext cx="3140835" cy="2355626"/>
          </a:xfrm>
          <a:prstGeom prst="rect">
            <a:avLst/>
          </a:prstGeom>
        </p:spPr>
      </p:pic>
    </p:spTree>
    <p:extLst>
      <p:ext uri="{BB962C8B-B14F-4D97-AF65-F5344CB8AC3E}">
        <p14:creationId xmlns:p14="http://schemas.microsoft.com/office/powerpoint/2010/main" val="2155387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6D5AC0C-0E66-B64C-98F0-48BB671BA82E}"/>
              </a:ext>
            </a:extLst>
          </p:cNvPr>
          <p:cNvSpPr>
            <a:spLocks noGrp="1"/>
          </p:cNvSpPr>
          <p:nvPr>
            <p:ph type="title"/>
          </p:nvPr>
        </p:nvSpPr>
        <p:spPr>
          <a:xfrm>
            <a:off x="838200" y="2667517"/>
            <a:ext cx="10515600" cy="1522966"/>
          </a:xfrm>
        </p:spPr>
        <p:txBody>
          <a:bodyPr>
            <a:normAutofit fontScale="90000"/>
          </a:bodyPr>
          <a:lstStyle/>
          <a:p>
            <a:pPr algn="ctr"/>
            <a:r>
              <a:rPr lang="en-US" dirty="0"/>
              <a:t>Evaluation of Practice Transformation Effects on Quality of Care</a:t>
            </a:r>
          </a:p>
        </p:txBody>
      </p:sp>
    </p:spTree>
    <p:extLst>
      <p:ext uri="{BB962C8B-B14F-4D97-AF65-F5344CB8AC3E}">
        <p14:creationId xmlns:p14="http://schemas.microsoft.com/office/powerpoint/2010/main" val="4237281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886" y="1500188"/>
            <a:ext cx="9060024" cy="2222627"/>
          </a:xfrm>
        </p:spPr>
        <p:txBody>
          <a:bodyPr/>
          <a:lstStyle/>
          <a:p>
            <a:r>
              <a:rPr lang="en-US" sz="4400" dirty="0" smtClean="0"/>
              <a:t>Process Evaluation of a SPNS Practice </a:t>
            </a:r>
            <a:r>
              <a:rPr lang="en-US" sz="4400" dirty="0"/>
              <a:t>Transformation Model</a:t>
            </a:r>
          </a:p>
        </p:txBody>
      </p:sp>
      <p:sp>
        <p:nvSpPr>
          <p:cNvPr id="3" name="Content Placeholder 2"/>
          <p:cNvSpPr>
            <a:spLocks noGrp="1"/>
          </p:cNvSpPr>
          <p:nvPr>
            <p:ph idx="1"/>
          </p:nvPr>
        </p:nvSpPr>
        <p:spPr>
          <a:xfrm>
            <a:off x="2677886" y="3826052"/>
            <a:ext cx="9060024" cy="771496"/>
          </a:xfrm>
        </p:spPr>
        <p:txBody>
          <a:bodyPr/>
          <a:lstStyle/>
          <a:p>
            <a:r>
              <a:rPr lang="en-US" sz="2400" dirty="0"/>
              <a:t>Mila C. González</a:t>
            </a:r>
            <a:r>
              <a:rPr lang="en-US" sz="2400" baseline="30000" dirty="0"/>
              <a:t>1,2</a:t>
            </a:r>
            <a:r>
              <a:rPr lang="en-US" sz="2400" dirty="0"/>
              <a:t>, MPH, Rebecca Schnall RN, MPH, PhD,</a:t>
            </a:r>
            <a:r>
              <a:rPr lang="en-US" sz="2400" baseline="30000" dirty="0"/>
              <a:t>2  </a:t>
            </a:r>
            <a:r>
              <a:rPr lang="en-US" sz="2400" dirty="0"/>
              <a:t>Susan Olender, MD, MS</a:t>
            </a:r>
            <a:r>
              <a:rPr lang="en-US" sz="2400" baseline="30000" dirty="0"/>
              <a:t>1,2</a:t>
            </a:r>
          </a:p>
        </p:txBody>
      </p:sp>
      <p:sp>
        <p:nvSpPr>
          <p:cNvPr id="4" name="Content Placeholder 3"/>
          <p:cNvSpPr>
            <a:spLocks noGrp="1"/>
          </p:cNvSpPr>
          <p:nvPr>
            <p:ph idx="10"/>
          </p:nvPr>
        </p:nvSpPr>
        <p:spPr>
          <a:xfrm>
            <a:off x="2677886" y="4657726"/>
            <a:ext cx="9355618" cy="593946"/>
          </a:xfrm>
        </p:spPr>
        <p:txBody>
          <a:bodyPr>
            <a:normAutofit/>
          </a:bodyPr>
          <a:lstStyle/>
          <a:p>
            <a:r>
              <a:rPr lang="en-US" sz="1800" baseline="30000" dirty="0"/>
              <a:t>1</a:t>
            </a:r>
            <a:r>
              <a:rPr lang="en-US" sz="1800" dirty="0"/>
              <a:t>NewYork-Presbyterian Hospital Columbia University Medical Center; </a:t>
            </a:r>
            <a:r>
              <a:rPr lang="en-US" sz="1800" baseline="30000" dirty="0"/>
              <a:t>2</a:t>
            </a:r>
            <a:r>
              <a:rPr lang="en-US" sz="1800" dirty="0"/>
              <a:t>Columbia University School of Nursing</a:t>
            </a:r>
          </a:p>
        </p:txBody>
      </p:sp>
    </p:spTree>
    <p:extLst>
      <p:ext uri="{BB962C8B-B14F-4D97-AF65-F5344CB8AC3E}">
        <p14:creationId xmlns:p14="http://schemas.microsoft.com/office/powerpoint/2010/main" val="941769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409B97-1113-AC4D-9FE5-CDC4FC886D94}"/>
              </a:ext>
            </a:extLst>
          </p:cNvPr>
          <p:cNvSpPr>
            <a:spLocks noGrp="1"/>
          </p:cNvSpPr>
          <p:nvPr>
            <p:ph type="title"/>
          </p:nvPr>
        </p:nvSpPr>
        <p:spPr/>
        <p:txBody>
          <a:bodyPr>
            <a:normAutofit fontScale="90000"/>
          </a:bodyPr>
          <a:lstStyle/>
          <a:p>
            <a:r>
              <a:rPr lang="en-US" dirty="0"/>
              <a:t>Focus Groups Eligibility Criteria</a:t>
            </a:r>
          </a:p>
        </p:txBody>
      </p:sp>
      <p:sp>
        <p:nvSpPr>
          <p:cNvPr id="3" name="Content Placeholder 2">
            <a:extLst>
              <a:ext uri="{FF2B5EF4-FFF2-40B4-BE49-F238E27FC236}">
                <a16:creationId xmlns:a16="http://schemas.microsoft.com/office/drawing/2014/main" xmlns="" id="{381F769F-813A-7B43-98C8-F5E82ADF22F1}"/>
              </a:ext>
            </a:extLst>
          </p:cNvPr>
          <p:cNvSpPr>
            <a:spLocks noGrp="1"/>
          </p:cNvSpPr>
          <p:nvPr>
            <p:ph sz="half" idx="10"/>
          </p:nvPr>
        </p:nvSpPr>
        <p:spPr/>
        <p:txBody>
          <a:bodyPr>
            <a:normAutofit/>
          </a:bodyPr>
          <a:lstStyle/>
          <a:p>
            <a:pPr marL="457200" indent="-457200">
              <a:lnSpc>
                <a:spcPct val="100000"/>
              </a:lnSpc>
              <a:spcBef>
                <a:spcPts val="0"/>
              </a:spcBef>
              <a:spcAft>
                <a:spcPts val="1800"/>
              </a:spcAft>
              <a:buFont typeface="Wingdings" panose="05000000000000000000" pitchFamily="2" charset="2"/>
              <a:buChar char="q"/>
            </a:pPr>
            <a:r>
              <a:rPr lang="en-US" sz="2800" dirty="0"/>
              <a:t>Practice staff who had been employed at the program for at least a month; and </a:t>
            </a:r>
          </a:p>
          <a:p>
            <a:pPr marL="457200" indent="-457200">
              <a:lnSpc>
                <a:spcPct val="100000"/>
              </a:lnSpc>
              <a:spcBef>
                <a:spcPts val="0"/>
              </a:spcBef>
              <a:spcAft>
                <a:spcPts val="1800"/>
              </a:spcAft>
              <a:buFont typeface="Wingdings" panose="05000000000000000000" pitchFamily="2" charset="2"/>
              <a:buChar char="q"/>
            </a:pPr>
            <a:r>
              <a:rPr lang="en-US" sz="2800" dirty="0"/>
              <a:t>Assigned to a Clinical Care Team </a:t>
            </a:r>
          </a:p>
        </p:txBody>
      </p:sp>
    </p:spTree>
    <p:extLst>
      <p:ext uri="{BB962C8B-B14F-4D97-AF65-F5344CB8AC3E}">
        <p14:creationId xmlns:p14="http://schemas.microsoft.com/office/powerpoint/2010/main" val="4196812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409B97-1113-AC4D-9FE5-CDC4FC886D94}"/>
              </a:ext>
            </a:extLst>
          </p:cNvPr>
          <p:cNvSpPr>
            <a:spLocks noGrp="1"/>
          </p:cNvSpPr>
          <p:nvPr>
            <p:ph type="title"/>
          </p:nvPr>
        </p:nvSpPr>
        <p:spPr/>
        <p:txBody>
          <a:bodyPr>
            <a:normAutofit fontScale="90000"/>
          </a:bodyPr>
          <a:lstStyle/>
          <a:p>
            <a:r>
              <a:rPr lang="en-US" dirty="0"/>
              <a:t>Qualitative Data Collection</a:t>
            </a:r>
          </a:p>
        </p:txBody>
      </p:sp>
      <p:sp>
        <p:nvSpPr>
          <p:cNvPr id="3" name="Content Placeholder 2">
            <a:extLst>
              <a:ext uri="{FF2B5EF4-FFF2-40B4-BE49-F238E27FC236}">
                <a16:creationId xmlns:a16="http://schemas.microsoft.com/office/drawing/2014/main" xmlns="" id="{381F769F-813A-7B43-98C8-F5E82ADF22F1}"/>
              </a:ext>
            </a:extLst>
          </p:cNvPr>
          <p:cNvSpPr>
            <a:spLocks noGrp="1"/>
          </p:cNvSpPr>
          <p:nvPr>
            <p:ph sz="half" idx="10"/>
          </p:nvPr>
        </p:nvSpPr>
        <p:spPr/>
        <p:txBody>
          <a:bodyPr>
            <a:normAutofit/>
          </a:bodyPr>
          <a:lstStyle/>
          <a:p>
            <a:pPr marL="457200" indent="-457200">
              <a:lnSpc>
                <a:spcPct val="100000"/>
              </a:lnSpc>
              <a:spcAft>
                <a:spcPts val="1800"/>
              </a:spcAft>
              <a:buFont typeface="Wingdings" panose="05000000000000000000" pitchFamily="2" charset="2"/>
              <a:buChar char="q"/>
            </a:pPr>
            <a:r>
              <a:rPr lang="en-US" sz="2800" dirty="0"/>
              <a:t>6 focus group sessions conducted between May and June 2017 with 35 unique participants:</a:t>
            </a:r>
          </a:p>
          <a:p>
            <a:pPr marL="1143000" lvl="1" indent="-457200">
              <a:lnSpc>
                <a:spcPct val="100000"/>
              </a:lnSpc>
              <a:spcAft>
                <a:spcPts val="1800"/>
              </a:spcAft>
              <a:buFont typeface="Wingdings" panose="05000000000000000000" pitchFamily="2" charset="2"/>
              <a:buChar char="v"/>
            </a:pPr>
            <a:r>
              <a:rPr lang="en-US" sz="2800" dirty="0"/>
              <a:t>3/5 Clinical Care Teams (Multi-disciplinary)</a:t>
            </a:r>
          </a:p>
          <a:p>
            <a:pPr marL="1143000" lvl="1" indent="-457200">
              <a:lnSpc>
                <a:spcPct val="100000"/>
              </a:lnSpc>
              <a:spcAft>
                <a:spcPts val="1800"/>
              </a:spcAft>
              <a:buFont typeface="Wingdings" panose="05000000000000000000" pitchFamily="2" charset="2"/>
              <a:buChar char="v"/>
            </a:pPr>
            <a:r>
              <a:rPr lang="en-US" sz="2800" dirty="0"/>
              <a:t>Nursing (RNs and NA)</a:t>
            </a:r>
          </a:p>
          <a:p>
            <a:pPr marL="1143000" lvl="1" indent="-457200">
              <a:lnSpc>
                <a:spcPct val="100000"/>
              </a:lnSpc>
              <a:spcAft>
                <a:spcPts val="1800"/>
              </a:spcAft>
              <a:buFont typeface="Wingdings" panose="05000000000000000000" pitchFamily="2" charset="2"/>
              <a:buChar char="v"/>
            </a:pPr>
            <a:r>
              <a:rPr lang="en-US" sz="2800" dirty="0"/>
              <a:t>Behavioral Health (LCSW/LMSW, Psych Providers, Manager)</a:t>
            </a:r>
          </a:p>
          <a:p>
            <a:pPr marL="1143000" lvl="1" indent="-457200">
              <a:lnSpc>
                <a:spcPct val="100000"/>
              </a:lnSpc>
              <a:spcAft>
                <a:spcPts val="1800"/>
              </a:spcAft>
              <a:buFont typeface="Wingdings" panose="05000000000000000000" pitchFamily="2" charset="2"/>
              <a:buChar char="v"/>
            </a:pPr>
            <a:r>
              <a:rPr lang="en-US" sz="2800" dirty="0"/>
              <a:t>Medical Case Management (Care Coordinators, Navigators)  </a:t>
            </a:r>
          </a:p>
        </p:txBody>
      </p:sp>
    </p:spTree>
    <p:extLst>
      <p:ext uri="{BB962C8B-B14F-4D97-AF65-F5344CB8AC3E}">
        <p14:creationId xmlns:p14="http://schemas.microsoft.com/office/powerpoint/2010/main" val="3130101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2C034-304A-724A-AD91-742E5B4D1A4C}"/>
              </a:ext>
            </a:extLst>
          </p:cNvPr>
          <p:cNvSpPr>
            <a:spLocks noGrp="1"/>
          </p:cNvSpPr>
          <p:nvPr>
            <p:ph type="title"/>
          </p:nvPr>
        </p:nvSpPr>
        <p:spPr/>
        <p:txBody>
          <a:bodyPr>
            <a:normAutofit fontScale="90000"/>
          </a:bodyPr>
          <a:lstStyle/>
          <a:p>
            <a:r>
              <a:rPr lang="en-US" dirty="0"/>
              <a:t>Focus Groups</a:t>
            </a:r>
          </a:p>
        </p:txBody>
      </p:sp>
      <p:sp>
        <p:nvSpPr>
          <p:cNvPr id="3" name="Content Placeholder 2">
            <a:extLst>
              <a:ext uri="{FF2B5EF4-FFF2-40B4-BE49-F238E27FC236}">
                <a16:creationId xmlns:a16="http://schemas.microsoft.com/office/drawing/2014/main" xmlns="" id="{214E6C04-A8FF-914E-B56B-E114E6712CDC}"/>
              </a:ext>
            </a:extLst>
          </p:cNvPr>
          <p:cNvSpPr>
            <a:spLocks noGrp="1"/>
          </p:cNvSpPr>
          <p:nvPr>
            <p:ph sz="half" idx="10"/>
          </p:nvPr>
        </p:nvSpPr>
        <p:spPr/>
        <p:txBody>
          <a:bodyPr/>
          <a:lstStyle/>
          <a:p>
            <a:pPr marL="342900" indent="-342900">
              <a:spcBef>
                <a:spcPts val="1800"/>
              </a:spcBef>
              <a:buFont typeface="Wingdings" panose="05000000000000000000" pitchFamily="2" charset="2"/>
              <a:buChar char="q"/>
            </a:pPr>
            <a:r>
              <a:rPr lang="en-US" sz="2800" dirty="0"/>
              <a:t>Standard guide employed </a:t>
            </a:r>
          </a:p>
          <a:p>
            <a:pPr marL="1143000" lvl="1" indent="-457200">
              <a:spcBef>
                <a:spcPts val="1800"/>
              </a:spcBef>
              <a:buFont typeface="Wingdings" panose="05000000000000000000" pitchFamily="2" charset="2"/>
              <a:buChar char="v"/>
            </a:pPr>
            <a:r>
              <a:rPr lang="en-US" sz="2800" dirty="0"/>
              <a:t>Facilitator (Senior Evaluator)</a:t>
            </a:r>
          </a:p>
          <a:p>
            <a:pPr marL="1143000" lvl="1" indent="-457200">
              <a:spcBef>
                <a:spcPts val="1800"/>
              </a:spcBef>
              <a:buFont typeface="Wingdings" panose="05000000000000000000" pitchFamily="2" charset="2"/>
              <a:buChar char="v"/>
            </a:pPr>
            <a:r>
              <a:rPr lang="en-US" sz="2800" dirty="0"/>
              <a:t>2 Co-Facilitators (Trained MPH Students) </a:t>
            </a:r>
          </a:p>
          <a:p>
            <a:pPr marL="342900" indent="-342900">
              <a:spcBef>
                <a:spcPts val="1800"/>
              </a:spcBef>
              <a:buFont typeface="Wingdings" panose="05000000000000000000" pitchFamily="2" charset="2"/>
              <a:buChar char="q"/>
            </a:pPr>
            <a:r>
              <a:rPr lang="en-US" sz="2800" dirty="0"/>
              <a:t>Sessions were recorded after collecting consent from participants</a:t>
            </a:r>
          </a:p>
          <a:p>
            <a:pPr marL="342900" indent="-342900">
              <a:spcBef>
                <a:spcPts val="1800"/>
              </a:spcBef>
              <a:buFont typeface="Wingdings" panose="05000000000000000000" pitchFamily="2" charset="2"/>
              <a:buChar char="q"/>
            </a:pPr>
            <a:r>
              <a:rPr lang="en-US" sz="2800" dirty="0"/>
              <a:t>Each session lasted approximately 1 hour </a:t>
            </a:r>
          </a:p>
          <a:p>
            <a:endParaRPr lang="en-US" dirty="0"/>
          </a:p>
        </p:txBody>
      </p:sp>
    </p:spTree>
    <p:extLst>
      <p:ext uri="{BB962C8B-B14F-4D97-AF65-F5344CB8AC3E}">
        <p14:creationId xmlns:p14="http://schemas.microsoft.com/office/powerpoint/2010/main" val="1800502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0D0E1D-B624-254B-8F0F-7E01A730452E}"/>
              </a:ext>
            </a:extLst>
          </p:cNvPr>
          <p:cNvSpPr>
            <a:spLocks noGrp="1"/>
          </p:cNvSpPr>
          <p:nvPr>
            <p:ph type="title"/>
          </p:nvPr>
        </p:nvSpPr>
        <p:spPr/>
        <p:txBody>
          <a:bodyPr>
            <a:normAutofit fontScale="90000"/>
          </a:bodyPr>
          <a:lstStyle/>
          <a:p>
            <a:r>
              <a:rPr lang="en-US" dirty="0"/>
              <a:t>Coding and Data Analysis</a:t>
            </a:r>
          </a:p>
        </p:txBody>
      </p:sp>
      <p:sp>
        <p:nvSpPr>
          <p:cNvPr id="3" name="Content Placeholder 2">
            <a:extLst>
              <a:ext uri="{FF2B5EF4-FFF2-40B4-BE49-F238E27FC236}">
                <a16:creationId xmlns:a16="http://schemas.microsoft.com/office/drawing/2014/main" xmlns="" id="{DFE77C89-B257-7E4A-B775-F68148B03087}"/>
              </a:ext>
            </a:extLst>
          </p:cNvPr>
          <p:cNvSpPr>
            <a:spLocks noGrp="1"/>
          </p:cNvSpPr>
          <p:nvPr>
            <p:ph sz="half" idx="10"/>
          </p:nvPr>
        </p:nvSpPr>
        <p:spPr/>
        <p:txBody>
          <a:bodyPr/>
          <a:lstStyle/>
          <a:p>
            <a:pPr marL="342900" indent="-342900">
              <a:buFont typeface="Wingdings" panose="05000000000000000000" pitchFamily="2" charset="2"/>
              <a:buChar char="q"/>
            </a:pPr>
            <a:r>
              <a:rPr lang="en-US" sz="2800" dirty="0"/>
              <a:t>Use of Consolidated Framework for Implementation Research (CFIR) constructs and intervention-specific constructs</a:t>
            </a:r>
          </a:p>
          <a:p>
            <a:pPr marL="342900" indent="-342900">
              <a:buFont typeface="Wingdings" panose="05000000000000000000" pitchFamily="2" charset="2"/>
              <a:buChar char="q"/>
            </a:pPr>
            <a:r>
              <a:rPr lang="en-US" sz="2800" dirty="0"/>
              <a:t>Deductive coding </a:t>
            </a:r>
          </a:p>
          <a:p>
            <a:pPr marL="1143000" lvl="1" indent="-457200">
              <a:buFont typeface="Wingdings" panose="05000000000000000000" pitchFamily="2" charset="2"/>
              <a:buChar char="v"/>
            </a:pPr>
            <a:r>
              <a:rPr lang="en-US" sz="2800" dirty="0"/>
              <a:t>Use of codebook</a:t>
            </a:r>
          </a:p>
          <a:p>
            <a:pPr marL="1143000" lvl="1" indent="-457200">
              <a:buFont typeface="Wingdings" panose="05000000000000000000" pitchFamily="2" charset="2"/>
              <a:buChar char="v"/>
            </a:pPr>
            <a:r>
              <a:rPr lang="en-US" sz="2800" dirty="0"/>
              <a:t>Several coders </a:t>
            </a:r>
          </a:p>
          <a:p>
            <a:pPr marL="1143000" lvl="1" indent="-457200">
              <a:buFont typeface="Wingdings" panose="05000000000000000000" pitchFamily="2" charset="2"/>
              <a:buChar char="v"/>
            </a:pPr>
            <a:r>
              <a:rPr lang="en-US" sz="2800" dirty="0"/>
              <a:t>Initially compared coding based 1 session transcript</a:t>
            </a:r>
          </a:p>
          <a:p>
            <a:pPr marL="342900" indent="-342900">
              <a:buFont typeface="Wingdings" panose="05000000000000000000" pitchFamily="2" charset="2"/>
              <a:buChar char="q"/>
            </a:pPr>
            <a:r>
              <a:rPr lang="en-US" sz="2800" dirty="0"/>
              <a:t>Data organized in spreadsheet </a:t>
            </a:r>
          </a:p>
          <a:p>
            <a:pPr marL="342900" indent="-342900">
              <a:buFont typeface="Wingdings" panose="05000000000000000000" pitchFamily="2" charset="2"/>
              <a:buChar char="q"/>
            </a:pPr>
            <a:r>
              <a:rPr lang="en-US" sz="2800" dirty="0"/>
              <a:t>Thematic analyses </a:t>
            </a:r>
          </a:p>
          <a:p>
            <a:endParaRPr lang="en-US" dirty="0"/>
          </a:p>
        </p:txBody>
      </p:sp>
    </p:spTree>
    <p:extLst>
      <p:ext uri="{BB962C8B-B14F-4D97-AF65-F5344CB8AC3E}">
        <p14:creationId xmlns:p14="http://schemas.microsoft.com/office/powerpoint/2010/main" val="1197149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1BB68-8D2E-6242-85A0-7EED3F949CDB}"/>
              </a:ext>
            </a:extLst>
          </p:cNvPr>
          <p:cNvSpPr>
            <a:spLocks noGrp="1"/>
          </p:cNvSpPr>
          <p:nvPr>
            <p:ph type="title"/>
          </p:nvPr>
        </p:nvSpPr>
        <p:spPr>
          <a:xfrm>
            <a:off x="180560" y="20594"/>
            <a:ext cx="11787447" cy="1251065"/>
          </a:xfrm>
        </p:spPr>
        <p:txBody>
          <a:bodyPr>
            <a:noAutofit/>
          </a:bodyPr>
          <a:lstStyle/>
          <a:p>
            <a:pPr algn="ctr"/>
            <a:r>
              <a:rPr lang="en-US" sz="4900" dirty="0"/>
              <a:t>Consolidated Framework for Implementation Research (CFIR)</a:t>
            </a:r>
          </a:p>
        </p:txBody>
      </p:sp>
      <p:pic>
        <p:nvPicPr>
          <p:cNvPr id="5" name="Picture 4">
            <a:extLst>
              <a:ext uri="{FF2B5EF4-FFF2-40B4-BE49-F238E27FC236}">
                <a16:creationId xmlns:a16="http://schemas.microsoft.com/office/drawing/2014/main" xmlns="" id="{ACF8F3FE-6DBB-2643-B92A-5E38C8408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212" y="1271659"/>
            <a:ext cx="7247795" cy="4570416"/>
          </a:xfrm>
          <a:prstGeom prst="rect">
            <a:avLst/>
          </a:prstGeom>
        </p:spPr>
      </p:pic>
      <p:sp>
        <p:nvSpPr>
          <p:cNvPr id="3" name="TextBox 2"/>
          <p:cNvSpPr txBox="1"/>
          <p:nvPr/>
        </p:nvSpPr>
        <p:spPr>
          <a:xfrm>
            <a:off x="180559" y="1524000"/>
            <a:ext cx="4765513" cy="5109091"/>
          </a:xfrm>
          <a:prstGeom prst="rect">
            <a:avLst/>
          </a:prstGeom>
          <a:noFill/>
        </p:spPr>
        <p:txBody>
          <a:bodyPr wrap="square" rtlCol="0">
            <a:spAutoFit/>
          </a:bodyPr>
          <a:lstStyle/>
          <a:p>
            <a:pPr marL="457200" indent="-457200">
              <a:buFont typeface="Wingdings" panose="05000000000000000000" pitchFamily="2" charset="2"/>
              <a:buChar char="q"/>
            </a:pPr>
            <a:r>
              <a:rPr lang="en-US" sz="2800" dirty="0"/>
              <a:t>Advantages:</a:t>
            </a:r>
          </a:p>
          <a:p>
            <a:pPr marL="742950" lvl="1" indent="-285750">
              <a:buFont typeface="Arial" panose="020B0604020202020204" pitchFamily="34" charset="0"/>
              <a:buChar char="•"/>
            </a:pPr>
            <a:r>
              <a:rPr lang="en-US" sz="2800" dirty="0"/>
              <a:t>Focus on implementation</a:t>
            </a:r>
          </a:p>
          <a:p>
            <a:pPr lvl="1"/>
            <a:endParaRPr lang="en-US" sz="2800" dirty="0"/>
          </a:p>
          <a:p>
            <a:pPr marL="457200" indent="-457200">
              <a:buFont typeface="Wingdings" panose="05000000000000000000" pitchFamily="2" charset="2"/>
              <a:buChar char="q"/>
            </a:pPr>
            <a:r>
              <a:rPr lang="en-US" sz="2800" dirty="0"/>
              <a:t>Can be used for process evaluation of interventions</a:t>
            </a:r>
          </a:p>
          <a:p>
            <a:pPr marL="971550" lvl="1" indent="-514350">
              <a:buFont typeface="+mj-lt"/>
              <a:buAutoNum type="arabicPeriod"/>
            </a:pPr>
            <a:r>
              <a:rPr lang="en-US" sz="2800" dirty="0"/>
              <a:t>Monitor barriers and facilitators of implementation </a:t>
            </a:r>
          </a:p>
          <a:p>
            <a:pPr marL="971550" lvl="1" indent="-514350">
              <a:buFont typeface="+mj-lt"/>
              <a:buAutoNum type="arabicPeriod"/>
            </a:pPr>
            <a:r>
              <a:rPr lang="en-US" sz="2800" dirty="0"/>
              <a:t>Assess progress toward implementation goals</a:t>
            </a:r>
          </a:p>
          <a:p>
            <a:endParaRPr lang="en-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85831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54" y="187025"/>
            <a:ext cx="11071710" cy="1069975"/>
          </a:xfrm>
        </p:spPr>
        <p:txBody>
          <a:bodyPr>
            <a:normAutofit/>
          </a:bodyPr>
          <a:lstStyle/>
          <a:p>
            <a:r>
              <a:rPr lang="en-US" sz="4900" dirty="0"/>
              <a:t>Codebook Development</a:t>
            </a:r>
          </a:p>
        </p:txBody>
      </p:sp>
      <p:sp>
        <p:nvSpPr>
          <p:cNvPr id="7" name="Text Placeholder 6"/>
          <p:cNvSpPr>
            <a:spLocks noGrp="1"/>
          </p:cNvSpPr>
          <p:nvPr>
            <p:ph type="body" sz="half" idx="2"/>
          </p:nvPr>
        </p:nvSpPr>
        <p:spPr>
          <a:xfrm>
            <a:off x="535160" y="1521308"/>
            <a:ext cx="4909675" cy="4546983"/>
          </a:xfrm>
        </p:spPr>
        <p:txBody>
          <a:bodyPr>
            <a:normAutofit fontScale="85000" lnSpcReduction="20000"/>
          </a:bodyPr>
          <a:lstStyle/>
          <a:p>
            <a:pPr marL="285750" indent="-285750">
              <a:spcBef>
                <a:spcPts val="1200"/>
              </a:spcBef>
              <a:buFont typeface="Wingdings" panose="05000000000000000000" pitchFamily="2" charset="2"/>
              <a:buChar char="q"/>
            </a:pPr>
            <a:r>
              <a:rPr lang="en-US" sz="2800" dirty="0"/>
              <a:t>Operational Codes (5) </a:t>
            </a:r>
          </a:p>
          <a:p>
            <a:pPr marL="800100" lvl="1" indent="-342900">
              <a:spcBef>
                <a:spcPts val="1200"/>
              </a:spcBef>
              <a:buFont typeface="Wingdings" panose="05000000000000000000" pitchFamily="2" charset="2"/>
              <a:buChar char="v"/>
            </a:pPr>
            <a:r>
              <a:rPr lang="en-US" sz="2400" dirty="0"/>
              <a:t>Based on STaR Project Interventions </a:t>
            </a:r>
          </a:p>
          <a:p>
            <a:pPr marL="285750" indent="-285750">
              <a:spcBef>
                <a:spcPts val="1200"/>
              </a:spcBef>
              <a:buFont typeface="Wingdings" panose="05000000000000000000" pitchFamily="2" charset="2"/>
              <a:buChar char="q"/>
            </a:pPr>
            <a:r>
              <a:rPr lang="en-US" sz="2800" dirty="0"/>
              <a:t>Barrier/Facilitator Codes (2)</a:t>
            </a:r>
          </a:p>
          <a:p>
            <a:pPr marL="285750" indent="-285750">
              <a:spcBef>
                <a:spcPts val="1200"/>
              </a:spcBef>
              <a:buFont typeface="Wingdings" panose="05000000000000000000" pitchFamily="2" charset="2"/>
              <a:buChar char="q"/>
            </a:pPr>
            <a:r>
              <a:rPr lang="en-US" sz="2800" dirty="0"/>
              <a:t>CFIR Domains </a:t>
            </a:r>
          </a:p>
          <a:p>
            <a:pPr marL="742950" lvl="1" indent="-285750">
              <a:spcBef>
                <a:spcPts val="1200"/>
              </a:spcBef>
              <a:buFont typeface="Wingdings" panose="05000000000000000000" pitchFamily="2" charset="2"/>
              <a:buChar char="q"/>
            </a:pPr>
            <a:r>
              <a:rPr lang="en-US" sz="2400" dirty="0"/>
              <a:t>Intervention Characteristics (8)</a:t>
            </a:r>
          </a:p>
          <a:p>
            <a:pPr marL="742950" lvl="1" indent="-285750">
              <a:spcBef>
                <a:spcPts val="1200"/>
              </a:spcBef>
              <a:buFont typeface="Wingdings" panose="05000000000000000000" pitchFamily="2" charset="2"/>
              <a:buChar char="q"/>
            </a:pPr>
            <a:r>
              <a:rPr lang="en-US" sz="2400" dirty="0"/>
              <a:t>Outer Setting (4)</a:t>
            </a:r>
          </a:p>
          <a:p>
            <a:pPr marL="742950" lvl="1" indent="-285750">
              <a:spcBef>
                <a:spcPts val="1200"/>
              </a:spcBef>
              <a:buFont typeface="Wingdings" panose="05000000000000000000" pitchFamily="2" charset="2"/>
              <a:buChar char="q"/>
            </a:pPr>
            <a:r>
              <a:rPr lang="en-US" sz="2400" dirty="0"/>
              <a:t>Inner Setting (12)</a:t>
            </a:r>
          </a:p>
          <a:p>
            <a:pPr marL="742950" lvl="1" indent="-285750">
              <a:spcBef>
                <a:spcPts val="1200"/>
              </a:spcBef>
              <a:buFont typeface="Wingdings" panose="05000000000000000000" pitchFamily="2" charset="2"/>
              <a:buChar char="q"/>
            </a:pPr>
            <a:r>
              <a:rPr lang="en-US" sz="2400" dirty="0"/>
              <a:t>Characteristics of Individuals (5)</a:t>
            </a:r>
          </a:p>
          <a:p>
            <a:pPr marL="742950" lvl="1" indent="-285750">
              <a:spcBef>
                <a:spcPts val="1200"/>
              </a:spcBef>
              <a:buFont typeface="Wingdings" panose="05000000000000000000" pitchFamily="2" charset="2"/>
              <a:buChar char="q"/>
            </a:pPr>
            <a:r>
              <a:rPr lang="en-US" sz="2400" dirty="0"/>
              <a:t>Process (8)</a:t>
            </a:r>
          </a:p>
          <a:p>
            <a:pPr marL="285750" indent="-285750">
              <a:spcBef>
                <a:spcPts val="1200"/>
              </a:spcBef>
              <a:buFont typeface="Wingdings" panose="05000000000000000000" pitchFamily="2" charset="2"/>
              <a:buChar char="q"/>
            </a:pPr>
            <a:r>
              <a:rPr lang="en-US" sz="2800" dirty="0"/>
              <a:t>Final codebook excluded a number of CFIR codes that were not applicable to our data</a:t>
            </a:r>
          </a:p>
        </p:txBody>
      </p:sp>
      <p:pic>
        <p:nvPicPr>
          <p:cNvPr id="4" name="Picture 3"/>
          <p:cNvPicPr>
            <a:picLocks noChangeAspect="1"/>
          </p:cNvPicPr>
          <p:nvPr/>
        </p:nvPicPr>
        <p:blipFill>
          <a:blip r:embed="rId2"/>
          <a:stretch>
            <a:fillRect/>
          </a:stretch>
        </p:blipFill>
        <p:spPr>
          <a:xfrm>
            <a:off x="5140433" y="1521308"/>
            <a:ext cx="6777188" cy="3036837"/>
          </a:xfrm>
          <a:prstGeom prst="rect">
            <a:avLst/>
          </a:prstGeom>
        </p:spPr>
      </p:pic>
      <p:sp>
        <p:nvSpPr>
          <p:cNvPr id="5" name="TextBox 4"/>
          <p:cNvSpPr txBox="1"/>
          <p:nvPr/>
        </p:nvSpPr>
        <p:spPr>
          <a:xfrm>
            <a:off x="6650181" y="5089939"/>
            <a:ext cx="5371233" cy="707886"/>
          </a:xfrm>
          <a:prstGeom prst="rect">
            <a:avLst/>
          </a:prstGeom>
          <a:noFill/>
        </p:spPr>
        <p:txBody>
          <a:bodyPr wrap="square" rtlCol="0">
            <a:spAutoFit/>
          </a:bodyPr>
          <a:lstStyle/>
          <a:p>
            <a:r>
              <a:rPr lang="en-US" sz="1000" dirty="0"/>
              <a:t>Source: Rosalind E. Keith, Jesse C. </a:t>
            </a:r>
            <a:r>
              <a:rPr lang="en-US" sz="1000" dirty="0" err="1"/>
              <a:t>Crosson</a:t>
            </a:r>
            <a:r>
              <a:rPr lang="en-US" sz="1000" dirty="0"/>
              <a:t>, Ann S. O’Malley, </a:t>
            </a:r>
            <a:r>
              <a:rPr lang="en-US" sz="1000" dirty="0" err="1"/>
              <a:t>DeAnn</a:t>
            </a:r>
            <a:r>
              <a:rPr lang="en-US" sz="1000" dirty="0"/>
              <a:t> </a:t>
            </a:r>
            <a:r>
              <a:rPr lang="en-US" sz="1000" dirty="0" err="1"/>
              <a:t>Cromp</a:t>
            </a:r>
            <a:r>
              <a:rPr lang="en-US" sz="1000" dirty="0"/>
              <a:t>, and Erin Fries Taylor. Using the Consolidated Framework for Implementation Research (CFIR) to produce actionable findings: a rapid-cycle evaluation approach to improving implementation. </a:t>
            </a:r>
            <a:r>
              <a:rPr lang="fr-FR" sz="1000" i="1" dirty="0" err="1"/>
              <a:t>Implementation</a:t>
            </a:r>
            <a:r>
              <a:rPr lang="fr-FR" sz="1000" i="1" dirty="0"/>
              <a:t> Science </a:t>
            </a:r>
            <a:r>
              <a:rPr lang="fr-FR" sz="1000" dirty="0"/>
              <a:t>(2017) 12:15. </a:t>
            </a:r>
            <a:endParaRPr lang="en-US" sz="1100" dirty="0"/>
          </a:p>
        </p:txBody>
      </p:sp>
    </p:spTree>
    <p:extLst>
      <p:ext uri="{BB962C8B-B14F-4D97-AF65-F5344CB8AC3E}">
        <p14:creationId xmlns:p14="http://schemas.microsoft.com/office/powerpoint/2010/main" val="2672996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93182-558A-C644-AA29-5239CB75778C}"/>
              </a:ext>
            </a:extLst>
          </p:cNvPr>
          <p:cNvSpPr>
            <a:spLocks noGrp="1"/>
          </p:cNvSpPr>
          <p:nvPr>
            <p:ph type="title"/>
          </p:nvPr>
        </p:nvSpPr>
        <p:spPr>
          <a:xfrm>
            <a:off x="132735" y="130234"/>
            <a:ext cx="11621730" cy="990644"/>
          </a:xfrm>
        </p:spPr>
        <p:txBody>
          <a:bodyPr anchor="ctr">
            <a:normAutofit/>
          </a:bodyPr>
          <a:lstStyle/>
          <a:p>
            <a:pPr algn="ctr"/>
            <a:r>
              <a:rPr lang="en-US" dirty="0" smtClean="0"/>
              <a:t>Characteristics </a:t>
            </a:r>
            <a:r>
              <a:rPr lang="en-US" dirty="0"/>
              <a:t>of </a:t>
            </a:r>
            <a:r>
              <a:rPr lang="en-US" dirty="0" smtClean="0"/>
              <a:t>PTM</a:t>
            </a:r>
            <a:r>
              <a:rPr lang="en-US" dirty="0"/>
              <a:t> </a:t>
            </a:r>
            <a:r>
              <a:rPr lang="en-US" dirty="0" smtClean="0"/>
              <a:t>- Facilitators</a:t>
            </a:r>
            <a:endParaRPr lang="en-US" dirty="0"/>
          </a:p>
        </p:txBody>
      </p:sp>
      <p:sp>
        <p:nvSpPr>
          <p:cNvPr id="4" name="Content Placeholder 3">
            <a:extLst>
              <a:ext uri="{FF2B5EF4-FFF2-40B4-BE49-F238E27FC236}">
                <a16:creationId xmlns:a16="http://schemas.microsoft.com/office/drawing/2014/main" xmlns="" id="{E83AFB8B-E9D3-B048-8AC4-FD54AD79870F}"/>
              </a:ext>
            </a:extLst>
          </p:cNvPr>
          <p:cNvSpPr>
            <a:spLocks noGrp="1"/>
          </p:cNvSpPr>
          <p:nvPr>
            <p:ph sz="half" idx="10"/>
          </p:nvPr>
        </p:nvSpPr>
        <p:spPr>
          <a:xfrm>
            <a:off x="398206" y="1002890"/>
            <a:ext cx="11170340" cy="4497365"/>
          </a:xfrm>
          <a:solidFill>
            <a:schemeClr val="bg1">
              <a:lumMod val="95000"/>
            </a:schemeClr>
          </a:solidFill>
        </p:spPr>
        <p:txBody>
          <a:bodyPr>
            <a:noAutofit/>
          </a:bodyPr>
          <a:lstStyle/>
          <a:p>
            <a:pPr marL="342900" indent="-342900">
              <a:buFont typeface="Wingdings" panose="05000000000000000000" pitchFamily="2" charset="2"/>
              <a:buChar char="v"/>
            </a:pPr>
            <a:r>
              <a:rPr lang="en-US" sz="2000" b="1" dirty="0">
                <a:solidFill>
                  <a:srgbClr val="C00000"/>
                </a:solidFill>
              </a:rPr>
              <a:t>Frequent team-based communication through weekly clinical care team meetings</a:t>
            </a:r>
            <a:endParaRPr lang="en-US" sz="2000" b="1" i="1" dirty="0">
              <a:solidFill>
                <a:srgbClr val="C00000"/>
              </a:solidFill>
            </a:endParaRPr>
          </a:p>
          <a:p>
            <a:pPr>
              <a:spcBef>
                <a:spcPts val="1800"/>
              </a:spcBef>
            </a:pPr>
            <a:r>
              <a:rPr lang="en-US" sz="1600" i="1" dirty="0" smtClean="0"/>
              <a:t>“</a:t>
            </a:r>
            <a:r>
              <a:rPr lang="en-US" sz="1600" b="1" i="1" dirty="0" smtClean="0"/>
              <a:t>It </a:t>
            </a:r>
            <a:r>
              <a:rPr lang="en-US" sz="1600" b="1" i="1" dirty="0"/>
              <a:t>used to be very lonely.  It was just like everybody was doing their thing, but you didn’t really know how we could help each other.  So I think…  I personally feel way more supported since the care team all began.</a:t>
            </a:r>
            <a:r>
              <a:rPr lang="en-US" sz="1600" i="1" dirty="0"/>
              <a:t>” (PCP) </a:t>
            </a:r>
          </a:p>
          <a:p>
            <a:pPr>
              <a:spcBef>
                <a:spcPts val="1800"/>
              </a:spcBef>
            </a:pPr>
            <a:r>
              <a:rPr lang="en-US" sz="1600" i="1" dirty="0"/>
              <a:t>“[…] </a:t>
            </a:r>
            <a:r>
              <a:rPr lang="en-US" sz="1600" b="1" i="1" dirty="0"/>
              <a:t>it </a:t>
            </a:r>
            <a:r>
              <a:rPr lang="en-US" sz="1600" b="1" i="1" dirty="0" smtClean="0"/>
              <a:t>[team meetings] helps </a:t>
            </a:r>
            <a:r>
              <a:rPr lang="en-US" sz="1600" b="1" i="1" dirty="0"/>
              <a:t>us be more cohesive and make sure that we know everything is being taken care of because every discipline is </a:t>
            </a:r>
            <a:r>
              <a:rPr lang="en-US" sz="1600" b="1" i="1" dirty="0" smtClean="0"/>
              <a:t>represented</a:t>
            </a:r>
            <a:r>
              <a:rPr lang="mr-IN" sz="1600" b="1" i="1" dirty="0" smtClean="0"/>
              <a:t>…</a:t>
            </a:r>
            <a:r>
              <a:rPr lang="en-US" sz="1600" b="1" i="1" dirty="0" smtClean="0"/>
              <a:t>.</a:t>
            </a:r>
            <a:r>
              <a:rPr lang="en-US" sz="1600" i="1" dirty="0" smtClean="0"/>
              <a:t>.” </a:t>
            </a:r>
            <a:r>
              <a:rPr lang="en-US" sz="1600" i="1" dirty="0"/>
              <a:t>(Social Worker)</a:t>
            </a:r>
          </a:p>
          <a:p>
            <a:pPr marL="285750" indent="-285750">
              <a:lnSpc>
                <a:spcPct val="100000"/>
              </a:lnSpc>
              <a:buFont typeface="Wingdings" panose="05000000000000000000" pitchFamily="2" charset="2"/>
              <a:buChar char="v"/>
            </a:pPr>
            <a:r>
              <a:rPr lang="en-US" sz="2000" b="1" dirty="0">
                <a:solidFill>
                  <a:srgbClr val="C00000"/>
                </a:solidFill>
              </a:rPr>
              <a:t>Direct access to panel’s quality indicators, including ED/hospitalization through panel-based dashboard</a:t>
            </a:r>
            <a:endParaRPr lang="en-US" sz="1600" i="1" dirty="0">
              <a:solidFill>
                <a:srgbClr val="C00000"/>
              </a:solidFill>
            </a:endParaRPr>
          </a:p>
          <a:p>
            <a:pPr>
              <a:lnSpc>
                <a:spcPct val="100000"/>
              </a:lnSpc>
              <a:spcBef>
                <a:spcPts val="1800"/>
              </a:spcBef>
            </a:pPr>
            <a:r>
              <a:rPr lang="en-US" sz="1600" i="1" dirty="0"/>
              <a:t>“</a:t>
            </a:r>
            <a:r>
              <a:rPr lang="en-US" sz="1600" b="1" i="1" dirty="0"/>
              <a:t>I mean that is incredible […] and I think that maybe that's why the meetings are much more effective now than they were in the pre-</a:t>
            </a:r>
            <a:r>
              <a:rPr lang="en-US" sz="1600" b="1" i="1" dirty="0" err="1"/>
              <a:t>STaR</a:t>
            </a:r>
            <a:r>
              <a:rPr lang="en-US" sz="1600" b="1" i="1" dirty="0"/>
              <a:t>. […] Like knowing which patients haven't been seen in a year, which patients are in the ER, which ones were admitted, etc. etc. It’s hard to keep track of all of that as a clinician.</a:t>
            </a:r>
            <a:r>
              <a:rPr lang="en-US" sz="1600" i="1" dirty="0"/>
              <a:t>” (PCP)</a:t>
            </a:r>
          </a:p>
          <a:p>
            <a:pPr>
              <a:lnSpc>
                <a:spcPct val="100000"/>
              </a:lnSpc>
              <a:spcBef>
                <a:spcPts val="1800"/>
              </a:spcBef>
            </a:pPr>
            <a:r>
              <a:rPr lang="en-US" sz="1600" i="1" dirty="0"/>
              <a:t>“Also you see like a different, </a:t>
            </a:r>
            <a:r>
              <a:rPr lang="en-US" sz="1600" b="1" i="1" dirty="0"/>
              <a:t>it’s like a complete list of those who are [</a:t>
            </a:r>
            <a:r>
              <a:rPr lang="en-US" sz="1600" b="1" i="1" dirty="0" err="1"/>
              <a:t>viremic</a:t>
            </a:r>
            <a:r>
              <a:rPr lang="en-US" sz="1600" b="1" i="1" dirty="0"/>
              <a:t>], who have high  [viral load].  And it’s by provider, where you can see all of them. </a:t>
            </a:r>
            <a:r>
              <a:rPr lang="mr-IN" sz="1600" b="1" i="1" dirty="0"/>
              <a:t>…</a:t>
            </a:r>
            <a:r>
              <a:rPr lang="en-US" sz="1600" b="1" i="1" dirty="0"/>
              <a:t>. Why are their[viral load is) high?  Are they picking up medications.  Are they taking their medications?  So it easier to find out who is, who has a high [viral load]. […] Who’s </a:t>
            </a:r>
            <a:r>
              <a:rPr lang="en-US" sz="1600" b="1" i="1" dirty="0" err="1"/>
              <a:t>Hep</a:t>
            </a:r>
            <a:r>
              <a:rPr lang="en-US" sz="1600" b="1" i="1" dirty="0"/>
              <a:t> C?  Who is getting treatment and who’s not?</a:t>
            </a:r>
            <a:r>
              <a:rPr lang="en-US" sz="1600" i="1" dirty="0"/>
              <a:t>” (Social Worker/Care Coordinator) </a:t>
            </a:r>
          </a:p>
        </p:txBody>
      </p:sp>
    </p:spTree>
    <p:extLst>
      <p:ext uri="{BB962C8B-B14F-4D97-AF65-F5344CB8AC3E}">
        <p14:creationId xmlns:p14="http://schemas.microsoft.com/office/powerpoint/2010/main" val="240304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93182-558A-C644-AA29-5239CB75778C}"/>
              </a:ext>
            </a:extLst>
          </p:cNvPr>
          <p:cNvSpPr>
            <a:spLocks noGrp="1"/>
          </p:cNvSpPr>
          <p:nvPr>
            <p:ph type="title"/>
          </p:nvPr>
        </p:nvSpPr>
        <p:spPr>
          <a:xfrm>
            <a:off x="838200" y="282634"/>
            <a:ext cx="10515600" cy="956232"/>
          </a:xfrm>
        </p:spPr>
        <p:txBody>
          <a:bodyPr anchor="ctr">
            <a:normAutofit/>
          </a:bodyPr>
          <a:lstStyle/>
          <a:p>
            <a:pPr algn="ctr"/>
            <a:r>
              <a:rPr lang="en-US" dirty="0" smtClean="0"/>
              <a:t>Characteristics </a:t>
            </a:r>
            <a:r>
              <a:rPr lang="en-US"/>
              <a:t>of </a:t>
            </a:r>
            <a:r>
              <a:rPr lang="en-US" smtClean="0"/>
              <a:t>PTM</a:t>
            </a:r>
            <a:r>
              <a:rPr lang="en-US"/>
              <a:t> </a:t>
            </a:r>
            <a:r>
              <a:rPr lang="en-US" smtClean="0"/>
              <a:t>- Barrier</a:t>
            </a:r>
            <a:endParaRPr lang="en-US" dirty="0"/>
          </a:p>
        </p:txBody>
      </p:sp>
      <p:sp>
        <p:nvSpPr>
          <p:cNvPr id="4" name="Content Placeholder 3">
            <a:extLst>
              <a:ext uri="{FF2B5EF4-FFF2-40B4-BE49-F238E27FC236}">
                <a16:creationId xmlns:a16="http://schemas.microsoft.com/office/drawing/2014/main" xmlns="" id="{E83AFB8B-E9D3-B048-8AC4-FD54AD79870F}"/>
              </a:ext>
            </a:extLst>
          </p:cNvPr>
          <p:cNvSpPr>
            <a:spLocks noGrp="1"/>
          </p:cNvSpPr>
          <p:nvPr>
            <p:ph sz="half" idx="10"/>
          </p:nvPr>
        </p:nvSpPr>
        <p:spPr>
          <a:xfrm>
            <a:off x="838200" y="1091381"/>
            <a:ext cx="10515600" cy="4672110"/>
          </a:xfrm>
          <a:solidFill>
            <a:schemeClr val="bg1">
              <a:lumMod val="95000"/>
            </a:schemeClr>
          </a:solidFill>
        </p:spPr>
        <p:txBody>
          <a:bodyPr>
            <a:normAutofit/>
          </a:bodyPr>
          <a:lstStyle/>
          <a:p>
            <a:pPr marL="342900" indent="-342900">
              <a:lnSpc>
                <a:spcPct val="110000"/>
              </a:lnSpc>
              <a:buFont typeface="Wingdings" pitchFamily="2" charset="2"/>
              <a:buChar char="v"/>
            </a:pPr>
            <a:r>
              <a:rPr lang="en-US" sz="2200" b="1" dirty="0">
                <a:solidFill>
                  <a:srgbClr val="C00000"/>
                </a:solidFill>
              </a:rPr>
              <a:t>Overlapping responsibilities with the addition of new HIV care coordination roles to the clinic</a:t>
            </a:r>
            <a:endParaRPr lang="en-US" sz="2200" i="1" dirty="0"/>
          </a:p>
          <a:p>
            <a:r>
              <a:rPr lang="en-US" sz="1800" i="1" dirty="0"/>
              <a:t>“With all the new people that have been hired, both as part of this transformation and the [DSRIP] stuff, they have sort of new job descriptions, also, for team members.  </a:t>
            </a:r>
            <a:r>
              <a:rPr lang="en-US" sz="1800" b="1" i="1" dirty="0"/>
              <a:t>I think that’s good in many ways, but it’s also challenging to know sort of who’s responsible for what; care coordinators, nurse care coordinators, navigators, social workers, social worker assistant.  And everyone is, there's a ton of overlap.  But I feel like sometimes I go to the wrong person and the wrong thing.  </a:t>
            </a:r>
            <a:r>
              <a:rPr lang="en-US" sz="1800" i="1" dirty="0"/>
              <a:t>And people are always willing to help out.  But we only have…  I think it’s good in some ways.  We don’t have to put in…  I think people feel like, you know, comfortable and are willing to do, arrange things.” (PCP</a:t>
            </a:r>
            <a:r>
              <a:rPr lang="en-US" sz="1800" i="1" dirty="0" smtClean="0"/>
              <a:t>)</a:t>
            </a:r>
          </a:p>
          <a:p>
            <a:pPr marL="342900" indent="-342900">
              <a:lnSpc>
                <a:spcPct val="110000"/>
              </a:lnSpc>
              <a:buFont typeface="Wingdings" pitchFamily="2" charset="2"/>
              <a:buChar char="v"/>
            </a:pPr>
            <a:r>
              <a:rPr lang="en-US" sz="2200" b="1" dirty="0">
                <a:solidFill>
                  <a:srgbClr val="C00000"/>
                </a:solidFill>
              </a:rPr>
              <a:t>Limitations of current HIT systems in differentiating patients based on HIV diagnosis status</a:t>
            </a:r>
            <a:endParaRPr lang="en-US" sz="2200" i="1" dirty="0"/>
          </a:p>
          <a:p>
            <a:r>
              <a:rPr lang="en-US" sz="1800" i="1" dirty="0"/>
              <a:t>“You cannot distinguish between positive and negative. […] So if you're pulling up a panel of patients and you see people for family planning once a year…  How often they should come in is very different than someone who’s positive. […] </a:t>
            </a:r>
            <a:r>
              <a:rPr lang="en-US" sz="1800" b="1" i="1" dirty="0"/>
              <a:t>So to say “lost to follow-up” isn't really fair because they're fine.  They're not lost to follow-up. […]They just have a very different plan.</a:t>
            </a:r>
            <a:r>
              <a:rPr lang="en-US" sz="1800" i="1" dirty="0"/>
              <a:t>” (PCP) </a:t>
            </a:r>
          </a:p>
          <a:p>
            <a:endParaRPr lang="en-US" sz="1800" i="1" dirty="0"/>
          </a:p>
        </p:txBody>
      </p:sp>
    </p:spTree>
    <p:extLst>
      <p:ext uri="{BB962C8B-B14F-4D97-AF65-F5344CB8AC3E}">
        <p14:creationId xmlns:p14="http://schemas.microsoft.com/office/powerpoint/2010/main" val="4213792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006"/>
            <a:ext cx="10515600" cy="398175"/>
          </a:xfrm>
        </p:spPr>
        <p:txBody>
          <a:bodyPr>
            <a:noAutofit/>
          </a:bodyPr>
          <a:lstStyle/>
          <a:p>
            <a:pPr algn="ctr"/>
            <a:r>
              <a:rPr lang="en-US" sz="3600" dirty="0" smtClean="0"/>
              <a:t>Outer Setting</a:t>
            </a:r>
            <a:r>
              <a:rPr lang="en-US" sz="3600" dirty="0"/>
              <a:t> </a:t>
            </a:r>
            <a:r>
              <a:rPr lang="en-US" sz="3600" dirty="0" smtClean="0"/>
              <a:t>- Facilitator</a:t>
            </a:r>
            <a:endParaRPr lang="en-US" sz="3600" dirty="0"/>
          </a:p>
        </p:txBody>
      </p:sp>
      <p:sp>
        <p:nvSpPr>
          <p:cNvPr id="3" name="Content Placeholder 2"/>
          <p:cNvSpPr>
            <a:spLocks noGrp="1"/>
          </p:cNvSpPr>
          <p:nvPr>
            <p:ph sz="half" idx="10"/>
          </p:nvPr>
        </p:nvSpPr>
        <p:spPr>
          <a:xfrm>
            <a:off x="838200" y="648898"/>
            <a:ext cx="10515600" cy="1887793"/>
          </a:xfrm>
          <a:solidFill>
            <a:schemeClr val="bg1">
              <a:lumMod val="95000"/>
            </a:schemeClr>
          </a:solidFill>
        </p:spPr>
        <p:txBody>
          <a:bodyPr>
            <a:normAutofit/>
          </a:bodyPr>
          <a:lstStyle/>
          <a:p>
            <a:pPr marL="342900" indent="-342900">
              <a:buFont typeface="Wingdings" pitchFamily="2" charset="2"/>
              <a:buChar char="v"/>
            </a:pPr>
            <a:r>
              <a:rPr lang="en-US" sz="2000" b="1" dirty="0">
                <a:solidFill>
                  <a:srgbClr val="C00000"/>
                </a:solidFill>
              </a:rPr>
              <a:t>Program alignment with regional goals for improvements in HIV care continuum including expansion of </a:t>
            </a:r>
            <a:r>
              <a:rPr lang="en-US" sz="2000" b="1" dirty="0" err="1">
                <a:solidFill>
                  <a:srgbClr val="C00000"/>
                </a:solidFill>
              </a:rPr>
              <a:t>PrEP</a:t>
            </a:r>
            <a:r>
              <a:rPr lang="en-US" sz="2000" b="1" dirty="0">
                <a:solidFill>
                  <a:srgbClr val="C00000"/>
                </a:solidFill>
              </a:rPr>
              <a:t>/PEP</a:t>
            </a:r>
          </a:p>
          <a:p>
            <a:r>
              <a:rPr lang="en-US" sz="1800" i="1" dirty="0"/>
              <a:t>“I mean people know about REACH, the REACH Collaborative, which is the DISRIP project that I work with, End the Epidemic.  […] </a:t>
            </a:r>
            <a:r>
              <a:rPr lang="en-US" sz="1800" b="1" i="1" dirty="0"/>
              <a:t>We’re trying to not compartmentalize in terms of having these really sharp demarcation lines between this grant and this grant, because it’s all about End the Epidemic.  </a:t>
            </a:r>
            <a:r>
              <a:rPr lang="en-US" sz="1800" i="1" dirty="0"/>
              <a:t>And so we’re trying to kind of blur those lines a lot.” (RNCC) </a:t>
            </a:r>
          </a:p>
        </p:txBody>
      </p:sp>
      <p:sp>
        <p:nvSpPr>
          <p:cNvPr id="5" name="Content Placeholder 2"/>
          <p:cNvSpPr txBox="1">
            <a:spLocks/>
          </p:cNvSpPr>
          <p:nvPr/>
        </p:nvSpPr>
        <p:spPr>
          <a:xfrm>
            <a:off x="838200" y="3008639"/>
            <a:ext cx="10515600" cy="2728484"/>
          </a:xfrm>
          <a:prstGeom prst="rect">
            <a:avLst/>
          </a:prstGeom>
          <a:solidFill>
            <a:schemeClr val="bg1">
              <a:lumMod val="95000"/>
            </a:schemeClr>
          </a:solidFill>
        </p:spPr>
        <p:txBody>
          <a:bodyPr vert="horz" lIns="91440" tIns="45720" rIns="91440" bIns="45720" rtlCol="0">
            <a:normAutofit fontScale="85000" lnSpcReduction="20000"/>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03138"/>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03138"/>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03138"/>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0313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itchFamily="2" charset="2"/>
              <a:buChar char="v"/>
            </a:pPr>
            <a:r>
              <a:rPr lang="en-US" b="1" dirty="0" smtClean="0">
                <a:solidFill>
                  <a:srgbClr val="C00000"/>
                </a:solidFill>
              </a:rPr>
              <a:t>Complexity of integrating pay for performance initiatives and grant-funded activities within a team-based care structure</a:t>
            </a:r>
          </a:p>
          <a:p>
            <a:r>
              <a:rPr lang="en-US" sz="2100" i="1" dirty="0" smtClean="0"/>
              <a:t>“it’s always our task for outreach. I think when we talk about the patient and we bring to the table sort of “</a:t>
            </a:r>
            <a:r>
              <a:rPr lang="en-US" sz="2100" b="1" i="1" dirty="0" smtClean="0"/>
              <a:t>hey this patient’s been lost to follow-up we can’t get in touch with them” we have certain deliverables we can only go up to. So let’s just say for a lost to follow-up patient for ours, we can only outreach to them for 8 weeks. </a:t>
            </a:r>
            <a:r>
              <a:rPr lang="en-US" sz="2100" i="1" dirty="0" smtClean="0"/>
              <a:t>After the 8 weeks, we have to suspend them or close their case and then we can’t provide services to them.” (Medical Case Management Care Coordinator)</a:t>
            </a:r>
          </a:p>
          <a:p>
            <a:r>
              <a:rPr lang="en-US" sz="2100" i="1" dirty="0" smtClean="0"/>
              <a:t>“[…] </a:t>
            </a:r>
            <a:r>
              <a:rPr lang="en-US" sz="2100" i="1" dirty="0"/>
              <a:t>And so it’s great to know what our other counterparts do, so that when we do [have] a patient…  </a:t>
            </a:r>
            <a:r>
              <a:rPr lang="en-US" sz="2100" b="1" i="1" dirty="0"/>
              <a:t>Like recently, we had a patient who tested positive.  We’re able to talk him through the process.  Because even though we don’t do that part of the care, we know what happens.  […] And then that allows us to hand off the patient to another person who could then do the work with, instead of just going to a whole stranger</a:t>
            </a:r>
            <a:r>
              <a:rPr lang="en-US" sz="2100" i="1" dirty="0"/>
              <a:t> […]. (</a:t>
            </a:r>
            <a:r>
              <a:rPr lang="en-US" sz="2100" i="1" dirty="0" err="1"/>
              <a:t>PrEP</a:t>
            </a:r>
            <a:r>
              <a:rPr lang="en-US" sz="2100" i="1" dirty="0"/>
              <a:t> Coordinator) </a:t>
            </a:r>
          </a:p>
          <a:p>
            <a:endParaRPr lang="en-US" sz="2100" i="1" dirty="0"/>
          </a:p>
        </p:txBody>
      </p:sp>
      <p:sp>
        <p:nvSpPr>
          <p:cNvPr id="6" name="Title 1"/>
          <p:cNvSpPr txBox="1">
            <a:spLocks/>
          </p:cNvSpPr>
          <p:nvPr/>
        </p:nvSpPr>
        <p:spPr>
          <a:xfrm>
            <a:off x="838200" y="2507131"/>
            <a:ext cx="10515600" cy="50150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a:lstStyle>
          <a:p>
            <a:pPr algn="ctr"/>
            <a:r>
              <a:rPr lang="en-US" dirty="0" smtClean="0"/>
              <a:t>Outer Setting </a:t>
            </a:r>
            <a:r>
              <a:rPr lang="en-US" smtClean="0"/>
              <a:t>- Barriers</a:t>
            </a:r>
            <a:endParaRPr lang="en-US" dirty="0"/>
          </a:p>
        </p:txBody>
      </p:sp>
    </p:spTree>
    <p:extLst>
      <p:ext uri="{BB962C8B-B14F-4D97-AF65-F5344CB8AC3E}">
        <p14:creationId xmlns:p14="http://schemas.microsoft.com/office/powerpoint/2010/main" val="2689702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93F516-CF8F-9249-9BA3-8BA3FC28A9A2}"/>
              </a:ext>
            </a:extLst>
          </p:cNvPr>
          <p:cNvSpPr>
            <a:spLocks noGrp="1"/>
          </p:cNvSpPr>
          <p:nvPr>
            <p:ph type="title"/>
          </p:nvPr>
        </p:nvSpPr>
        <p:spPr>
          <a:xfrm>
            <a:off x="838200" y="234398"/>
            <a:ext cx="10515600" cy="856984"/>
          </a:xfrm>
        </p:spPr>
        <p:txBody>
          <a:bodyPr>
            <a:normAutofit/>
          </a:bodyPr>
          <a:lstStyle/>
          <a:p>
            <a:pPr algn="ctr"/>
            <a:r>
              <a:rPr lang="en-US" dirty="0" smtClean="0"/>
              <a:t>Inner Setting</a:t>
            </a:r>
            <a:r>
              <a:rPr lang="en-US" dirty="0"/>
              <a:t> </a:t>
            </a:r>
            <a:r>
              <a:rPr lang="en-US" dirty="0" smtClean="0"/>
              <a:t>- Facilitator</a:t>
            </a:r>
            <a:endParaRPr lang="en-US" dirty="0"/>
          </a:p>
        </p:txBody>
      </p:sp>
      <p:sp>
        <p:nvSpPr>
          <p:cNvPr id="3" name="Content Placeholder 2">
            <a:extLst>
              <a:ext uri="{FF2B5EF4-FFF2-40B4-BE49-F238E27FC236}">
                <a16:creationId xmlns:a16="http://schemas.microsoft.com/office/drawing/2014/main" xmlns="" id="{B88892BE-D948-A744-B011-807EC7E5B00F}"/>
              </a:ext>
            </a:extLst>
          </p:cNvPr>
          <p:cNvSpPr>
            <a:spLocks noGrp="1"/>
          </p:cNvSpPr>
          <p:nvPr>
            <p:ph sz="half" idx="10"/>
          </p:nvPr>
        </p:nvSpPr>
        <p:spPr>
          <a:xfrm>
            <a:off x="634181" y="1091383"/>
            <a:ext cx="11149779" cy="4616244"/>
          </a:xfrm>
          <a:solidFill>
            <a:schemeClr val="bg1">
              <a:lumMod val="95000"/>
            </a:schemeClr>
          </a:solidFill>
        </p:spPr>
        <p:txBody>
          <a:bodyPr>
            <a:normAutofit/>
          </a:bodyPr>
          <a:lstStyle/>
          <a:p>
            <a:pPr marL="342900" indent="-342900">
              <a:buFont typeface="Wingdings" pitchFamily="2" charset="2"/>
              <a:buChar char="v"/>
            </a:pPr>
            <a:r>
              <a:rPr lang="en-US" b="1" dirty="0">
                <a:solidFill>
                  <a:srgbClr val="C00000"/>
                </a:solidFill>
              </a:rPr>
              <a:t>Shared values on the importance and efficiency of conducting clinical care team meetings </a:t>
            </a:r>
          </a:p>
          <a:p>
            <a:r>
              <a:rPr lang="en-US" sz="2000" i="1" dirty="0"/>
              <a:t>“</a:t>
            </a:r>
            <a:r>
              <a:rPr lang="en-US" sz="2000" b="1" i="1" dirty="0"/>
              <a:t>It provides for better communication. […] I think it’s an open conversation between different disciplines that are all working towards the same goal with the patient.  So I think we eliminate side conversations where maybe we leave someone out</a:t>
            </a:r>
            <a:r>
              <a:rPr lang="en-US" sz="2000" b="1" i="1" dirty="0" smtClean="0"/>
              <a:t>.</a:t>
            </a:r>
            <a:r>
              <a:rPr lang="en-US" sz="2000" i="1" dirty="0" smtClean="0"/>
              <a:t>” </a:t>
            </a:r>
            <a:r>
              <a:rPr lang="en-US" sz="2000" i="1" dirty="0"/>
              <a:t>(Care Coordination) </a:t>
            </a:r>
            <a:endParaRPr lang="en-US" sz="2000" i="1" dirty="0" smtClean="0"/>
          </a:p>
          <a:p>
            <a:endParaRPr lang="en-US" sz="2000" i="1" dirty="0"/>
          </a:p>
          <a:p>
            <a:r>
              <a:rPr lang="en-US" sz="2000" i="1" dirty="0"/>
              <a:t>“Well, what I think is that our weekly meetings, I think they are very helpful for all of us because we can communicate.  I know the providers, they have a very busy schedule.  We work in the field.  So we’re not here all the time.  </a:t>
            </a:r>
            <a:r>
              <a:rPr lang="en-US" sz="2000" b="1" i="1" dirty="0"/>
              <a:t>But actually, we are, being patient navigators, we go to their house, the patient’s house.  So we’re the one who actually knows what's going on out of the clinic.  So, it’s kind important to, sometimes to bring some information that we observe in the patient’s environment to the providers so they can have another idea about what's going on with this patient.  So I think meeting once a week all together, we can disclose all this information and have a very, like a positive…  I think it is amazing.</a:t>
            </a:r>
            <a:r>
              <a:rPr lang="en-US" sz="2000" i="1" dirty="0"/>
              <a:t>  I love it, because I don’t have to look for a provider, you know.” (Patient Navigator) </a:t>
            </a:r>
          </a:p>
          <a:p>
            <a:endParaRPr lang="en-US" sz="1900" i="1" dirty="0"/>
          </a:p>
        </p:txBody>
      </p:sp>
    </p:spTree>
    <p:extLst>
      <p:ext uri="{BB962C8B-B14F-4D97-AF65-F5344CB8AC3E}">
        <p14:creationId xmlns:p14="http://schemas.microsoft.com/office/powerpoint/2010/main" val="223556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FAB4C3-EF5F-4982-9ADA-93850EB42F6C}"/>
              </a:ext>
            </a:extLst>
          </p:cNvPr>
          <p:cNvSpPr>
            <a:spLocks noGrp="1"/>
          </p:cNvSpPr>
          <p:nvPr>
            <p:ph type="title"/>
          </p:nvPr>
        </p:nvSpPr>
        <p:spPr/>
        <p:txBody>
          <a:bodyPr>
            <a:normAutofit fontScale="90000"/>
          </a:bodyPr>
          <a:lstStyle/>
          <a:p>
            <a:r>
              <a:rPr lang="en-US" dirty="0"/>
              <a:t>Disclosures</a:t>
            </a:r>
          </a:p>
        </p:txBody>
      </p:sp>
      <p:sp>
        <p:nvSpPr>
          <p:cNvPr id="6" name="Content Placeholder 5">
            <a:extLst>
              <a:ext uri="{FF2B5EF4-FFF2-40B4-BE49-F238E27FC236}">
                <a16:creationId xmlns:a16="http://schemas.microsoft.com/office/drawing/2014/main" xmlns="" id="{FA39DAB5-0F19-4AEA-8724-1E4DF12C705E}"/>
              </a:ext>
            </a:extLst>
          </p:cNvPr>
          <p:cNvSpPr>
            <a:spLocks noGrp="1"/>
          </p:cNvSpPr>
          <p:nvPr>
            <p:ph sz="half" idx="10"/>
          </p:nvPr>
        </p:nvSpPr>
        <p:spPr/>
        <p:txBody>
          <a:bodyPr/>
          <a:lstStyle/>
          <a:p>
            <a:r>
              <a:rPr lang="en-US" dirty="0">
                <a:latin typeface="Calibri" panose="020F0502020204030204" pitchFamily="34" charset="0"/>
                <a:ea typeface="Calibri" panose="020F0502020204030204" pitchFamily="34" charset="0"/>
              </a:rPr>
              <a:t>I have received grant/research support from Gilead Sciences, Inc. </a:t>
            </a:r>
          </a:p>
          <a:p>
            <a:r>
              <a:rPr lang="en-US" dirty="0">
                <a:latin typeface="Calibri" panose="020F0502020204030204" pitchFamily="34" charset="0"/>
                <a:ea typeface="Calibri" panose="020F0502020204030204" pitchFamily="34" charset="0"/>
              </a:rPr>
              <a:t>I </a:t>
            </a:r>
            <a:r>
              <a:rPr lang="en-US" b="1" dirty="0">
                <a:latin typeface="Calibri" panose="020F0502020204030204" pitchFamily="34" charset="0"/>
                <a:ea typeface="Calibri" panose="020F0502020204030204" pitchFamily="34" charset="0"/>
              </a:rPr>
              <a:t>do not </a:t>
            </a:r>
            <a:r>
              <a:rPr lang="en-US" dirty="0">
                <a:latin typeface="Calibri" panose="020F0502020204030204" pitchFamily="34" charset="0"/>
                <a:ea typeface="Calibri" panose="020F0502020204030204" pitchFamily="34" charset="0"/>
              </a:rPr>
              <a:t>intend to discuss off label use of any drug or treatment during this discussion. </a:t>
            </a:r>
          </a:p>
          <a:p>
            <a:endParaRPr lang="en-US" dirty="0"/>
          </a:p>
        </p:txBody>
      </p:sp>
    </p:spTree>
    <p:extLst>
      <p:ext uri="{BB962C8B-B14F-4D97-AF65-F5344CB8AC3E}">
        <p14:creationId xmlns:p14="http://schemas.microsoft.com/office/powerpoint/2010/main" val="261917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63532"/>
          </a:xfrm>
        </p:spPr>
        <p:txBody>
          <a:bodyPr>
            <a:normAutofit/>
          </a:bodyPr>
          <a:lstStyle/>
          <a:p>
            <a:pPr algn="ctr"/>
            <a:r>
              <a:rPr lang="en-US" dirty="0" smtClean="0"/>
              <a:t>Inner Setting</a:t>
            </a:r>
            <a:r>
              <a:rPr lang="en-US" dirty="0"/>
              <a:t> </a:t>
            </a:r>
            <a:r>
              <a:rPr lang="en-US" dirty="0" smtClean="0"/>
              <a:t>- Barrier</a:t>
            </a:r>
            <a:endParaRPr lang="en-US" dirty="0"/>
          </a:p>
        </p:txBody>
      </p:sp>
      <p:sp>
        <p:nvSpPr>
          <p:cNvPr id="3" name="Content Placeholder 2"/>
          <p:cNvSpPr>
            <a:spLocks noGrp="1"/>
          </p:cNvSpPr>
          <p:nvPr>
            <p:ph sz="half" idx="10"/>
          </p:nvPr>
        </p:nvSpPr>
        <p:spPr>
          <a:xfrm>
            <a:off x="443345" y="1263533"/>
            <a:ext cx="11305309" cy="4522125"/>
          </a:xfrm>
          <a:solidFill>
            <a:schemeClr val="bg1">
              <a:lumMod val="95000"/>
            </a:schemeClr>
          </a:solidFill>
        </p:spPr>
        <p:txBody>
          <a:bodyPr>
            <a:noAutofit/>
          </a:bodyPr>
          <a:lstStyle/>
          <a:p>
            <a:pPr marL="342900" indent="-342900">
              <a:lnSpc>
                <a:spcPct val="100000"/>
              </a:lnSpc>
              <a:buFont typeface="Wingdings" pitchFamily="2" charset="2"/>
              <a:buChar char="v"/>
            </a:pPr>
            <a:r>
              <a:rPr lang="en-US" b="1" dirty="0">
                <a:solidFill>
                  <a:srgbClr val="C00000"/>
                </a:solidFill>
              </a:rPr>
              <a:t>Alignment process of patient caseload between PCP and other team members was sometimes not compatible with programs or provider values </a:t>
            </a:r>
            <a:endParaRPr lang="en-US" i="1" dirty="0"/>
          </a:p>
          <a:p>
            <a:pPr>
              <a:lnSpc>
                <a:spcPct val="100000"/>
              </a:lnSpc>
            </a:pPr>
            <a:r>
              <a:rPr lang="en-US" sz="2000" i="1" dirty="0"/>
              <a:t>“I feel like even in my role, </a:t>
            </a:r>
            <a:r>
              <a:rPr lang="en-US" sz="2000" b="1" i="1" dirty="0"/>
              <a:t>it’s difficult to stick to the panel-based care when something’s happening in real time.  So the provider moves in and you're the only one there.  And that’s okay.  I mean you help out.</a:t>
            </a:r>
            <a:r>
              <a:rPr lang="en-US" sz="2000" i="1" dirty="0"/>
              <a:t>” (Care Coordinator)</a:t>
            </a:r>
          </a:p>
          <a:p>
            <a:pPr>
              <a:lnSpc>
                <a:spcPct val="100000"/>
              </a:lnSpc>
            </a:pPr>
            <a:r>
              <a:rPr lang="en-US" sz="2000" i="1" dirty="0"/>
              <a:t>“The only issue about the navigators is that it’s almost unfair, right, because […] </a:t>
            </a:r>
            <a:r>
              <a:rPr lang="en-US" sz="2000" b="1" i="1" dirty="0"/>
              <a:t>whoever is available at that time to sign that, enroll that patient into MCM and assign a navigator, that’s the way it is.  </a:t>
            </a:r>
            <a:r>
              <a:rPr lang="en-US" sz="2000" i="1" dirty="0"/>
              <a:t>So the MCM program is a little different in that sense.  But as far as the social work team and the coordinator and the provider, it’s more aligned. (RN Care Manager) </a:t>
            </a:r>
          </a:p>
          <a:p>
            <a:pPr>
              <a:lnSpc>
                <a:spcPct val="100000"/>
              </a:lnSpc>
            </a:pPr>
            <a:r>
              <a:rPr lang="en-US" sz="2000" i="1" dirty="0"/>
              <a:t>"And this is brand new.  This is brand new.  It’s still new.  So it’s going to take time.  But like I said, it’s those patients that are already emotionally fragile. […] </a:t>
            </a:r>
            <a:r>
              <a:rPr lang="en-US" sz="2000" b="1" i="1" dirty="0"/>
              <a:t>Like I have one that I said I'm not even going to tell him about the changes.  I told the person that was doing the, assigning the social workers, I said; look.  This patient is going to stay with me.  He's very fragile.  And he’ll freak out.  He’ll freak out.</a:t>
            </a:r>
            <a:r>
              <a:rPr lang="en-US" sz="2000" i="1" dirty="0"/>
              <a:t>” (Social Worker)</a:t>
            </a:r>
          </a:p>
        </p:txBody>
      </p:sp>
    </p:spTree>
    <p:extLst>
      <p:ext uri="{BB962C8B-B14F-4D97-AF65-F5344CB8AC3E}">
        <p14:creationId xmlns:p14="http://schemas.microsoft.com/office/powerpoint/2010/main" val="3061367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DDF8-6578-0949-9EF4-CE5076115B89}"/>
              </a:ext>
            </a:extLst>
          </p:cNvPr>
          <p:cNvSpPr>
            <a:spLocks noGrp="1"/>
          </p:cNvSpPr>
          <p:nvPr>
            <p:ph type="title"/>
          </p:nvPr>
        </p:nvSpPr>
        <p:spPr>
          <a:xfrm>
            <a:off x="838200" y="234397"/>
            <a:ext cx="10515600" cy="768493"/>
          </a:xfrm>
        </p:spPr>
        <p:txBody>
          <a:bodyPr anchor="ctr">
            <a:noAutofit/>
          </a:bodyPr>
          <a:lstStyle/>
          <a:p>
            <a:pPr algn="ctr"/>
            <a:r>
              <a:rPr lang="en-US" sz="4400" dirty="0" smtClean="0"/>
              <a:t>Characteristics </a:t>
            </a:r>
            <a:r>
              <a:rPr lang="en-US" sz="4400" dirty="0"/>
              <a:t>of </a:t>
            </a:r>
            <a:r>
              <a:rPr lang="en-US" sz="4400" dirty="0" smtClean="0"/>
              <a:t>Individuals</a:t>
            </a:r>
            <a:r>
              <a:rPr lang="en-US" sz="4400" dirty="0"/>
              <a:t> </a:t>
            </a:r>
            <a:r>
              <a:rPr lang="en-US" sz="4400" dirty="0" smtClean="0"/>
              <a:t>- Facilitators</a:t>
            </a:r>
            <a:endParaRPr lang="en-US" sz="4400" dirty="0"/>
          </a:p>
        </p:txBody>
      </p:sp>
      <p:sp>
        <p:nvSpPr>
          <p:cNvPr id="3" name="Content Placeholder 2">
            <a:extLst>
              <a:ext uri="{FF2B5EF4-FFF2-40B4-BE49-F238E27FC236}">
                <a16:creationId xmlns:a16="http://schemas.microsoft.com/office/drawing/2014/main" xmlns="" id="{D90F78E9-A171-1145-BE97-F8AB5105724B}"/>
              </a:ext>
            </a:extLst>
          </p:cNvPr>
          <p:cNvSpPr>
            <a:spLocks noGrp="1"/>
          </p:cNvSpPr>
          <p:nvPr>
            <p:ph sz="half" idx="10"/>
          </p:nvPr>
        </p:nvSpPr>
        <p:spPr>
          <a:xfrm>
            <a:off x="838200" y="1002890"/>
            <a:ext cx="10515600" cy="4675786"/>
          </a:xfrm>
          <a:solidFill>
            <a:schemeClr val="bg1">
              <a:lumMod val="95000"/>
            </a:schemeClr>
          </a:solidFill>
        </p:spPr>
        <p:txBody>
          <a:bodyPr>
            <a:normAutofit/>
          </a:bodyPr>
          <a:lstStyle/>
          <a:p>
            <a:pPr marL="342900" indent="-342900">
              <a:spcBef>
                <a:spcPts val="0"/>
              </a:spcBef>
              <a:buFont typeface="Wingdings" pitchFamily="2" charset="2"/>
              <a:buChar char="v"/>
            </a:pPr>
            <a:r>
              <a:rPr lang="en-US" b="1" dirty="0">
                <a:solidFill>
                  <a:srgbClr val="C00000"/>
                </a:solidFill>
              </a:rPr>
              <a:t>Self-efficacy among non-PCP team members to execute care coordination tasks</a:t>
            </a:r>
          </a:p>
          <a:p>
            <a:pPr>
              <a:spcBef>
                <a:spcPts val="0"/>
              </a:spcBef>
            </a:pPr>
            <a:endParaRPr lang="en-US" sz="2000" i="1" dirty="0"/>
          </a:p>
          <a:p>
            <a:pPr>
              <a:spcBef>
                <a:spcPts val="0"/>
              </a:spcBef>
            </a:pPr>
            <a:r>
              <a:rPr lang="en-US" sz="2000" i="1" dirty="0" smtClean="0"/>
              <a:t>“</a:t>
            </a:r>
            <a:r>
              <a:rPr lang="en-US" sz="2000" b="1" i="1" dirty="0"/>
              <a:t>Like we see that a patient hasn’t been for six months.  And then we see that the plan…  So we use </a:t>
            </a:r>
            <a:r>
              <a:rPr lang="en-US" sz="2000" b="1" i="1" dirty="0" smtClean="0"/>
              <a:t>[the EMR].  </a:t>
            </a:r>
            <a:r>
              <a:rPr lang="en-US" sz="2000" b="1" i="1" dirty="0"/>
              <a:t>We can go back and pull up from the </a:t>
            </a:r>
            <a:r>
              <a:rPr lang="en-US" sz="2000" b="1" i="1" dirty="0" smtClean="0"/>
              <a:t>[</a:t>
            </a:r>
            <a:r>
              <a:rPr lang="en-US" sz="2000" b="1" i="1" dirty="0" err="1" smtClean="0"/>
              <a:t>eCOMPAS</a:t>
            </a:r>
            <a:r>
              <a:rPr lang="en-US" sz="2000" b="1" i="1" dirty="0" smtClean="0"/>
              <a:t>] dashboard</a:t>
            </a:r>
            <a:r>
              <a:rPr lang="en-US" sz="2000" b="1" i="1" dirty="0"/>
              <a:t>, </a:t>
            </a:r>
            <a:r>
              <a:rPr lang="en-US" sz="2000" b="1" i="1" dirty="0" smtClean="0"/>
              <a:t>[the EMR], </a:t>
            </a:r>
            <a:r>
              <a:rPr lang="en-US" sz="2000" b="1" i="1" dirty="0"/>
              <a:t>to get more information</a:t>
            </a:r>
            <a:r>
              <a:rPr lang="en-US" sz="2000" i="1" dirty="0"/>
              <a:t>.  </a:t>
            </a:r>
            <a:r>
              <a:rPr lang="en-US" sz="2000" b="1" i="1" dirty="0"/>
              <a:t>So let’s say a patient, the plan for a patient is follow-up in four weeks.  And the patient hasn’t been here in two months.  That’s the thing to be done.  I mean that’s coordination right there. </a:t>
            </a:r>
            <a:r>
              <a:rPr lang="en-US" sz="2000" i="1" dirty="0"/>
              <a:t>[…] </a:t>
            </a:r>
            <a:r>
              <a:rPr lang="en-US" sz="2000" b="1" i="1" dirty="0"/>
              <a:t>We don’t need the providers for that.” </a:t>
            </a:r>
            <a:r>
              <a:rPr lang="en-US" sz="2000" i="1" dirty="0"/>
              <a:t>(RN Care Manager</a:t>
            </a:r>
            <a:r>
              <a:rPr lang="en-US" sz="2000" i="1" dirty="0" smtClean="0"/>
              <a:t>)</a:t>
            </a:r>
          </a:p>
          <a:p>
            <a:pPr>
              <a:spcBef>
                <a:spcPts val="0"/>
              </a:spcBef>
            </a:pPr>
            <a:endParaRPr lang="en-US" sz="2000" i="1" dirty="0"/>
          </a:p>
          <a:p>
            <a:pPr marL="342900" indent="-342900">
              <a:spcBef>
                <a:spcPts val="0"/>
              </a:spcBef>
              <a:buFont typeface="Wingdings" pitchFamily="2" charset="2"/>
              <a:buChar char="v"/>
            </a:pPr>
            <a:r>
              <a:rPr lang="en-US" b="1" dirty="0">
                <a:solidFill>
                  <a:srgbClr val="C00000"/>
                </a:solidFill>
              </a:rPr>
              <a:t>Willingness from team members to be available in real-time </a:t>
            </a:r>
            <a:endParaRPr lang="en-US" i="1" dirty="0"/>
          </a:p>
          <a:p>
            <a:pPr>
              <a:spcBef>
                <a:spcPts val="0"/>
              </a:spcBef>
            </a:pPr>
            <a:endParaRPr lang="en-US" sz="2000" i="1" dirty="0"/>
          </a:p>
          <a:p>
            <a:pPr>
              <a:spcBef>
                <a:spcPts val="0"/>
              </a:spcBef>
            </a:pPr>
            <a:r>
              <a:rPr lang="en-US" sz="2000" i="1" dirty="0"/>
              <a:t>“</a:t>
            </a:r>
            <a:r>
              <a:rPr lang="en-US" sz="2000" b="1" i="1" dirty="0"/>
              <a:t>It’s the willingness to be available.  I mean it’s really the place…I didn’t…  I actually didn’t even know that </a:t>
            </a:r>
            <a:r>
              <a:rPr lang="en-US" sz="2000" b="1" i="1" dirty="0" smtClean="0"/>
              <a:t>[Team A Case Manager] wasn’t </a:t>
            </a:r>
            <a:r>
              <a:rPr lang="en-US" sz="2000" b="1" i="1" dirty="0"/>
              <a:t>on my team.  I’m made so many requests. […] There has never been a time where they’ve said no to help you.  It’s always yes.  And actually, always extremely effective.  So it’s been fantastic.</a:t>
            </a:r>
            <a:r>
              <a:rPr lang="en-US" sz="2000" i="1" dirty="0"/>
              <a:t>” (PCP)</a:t>
            </a:r>
          </a:p>
          <a:p>
            <a:pPr>
              <a:spcBef>
                <a:spcPts val="0"/>
              </a:spcBef>
            </a:pPr>
            <a:endParaRPr lang="en-US" sz="2000" i="1" dirty="0"/>
          </a:p>
          <a:p>
            <a:pPr>
              <a:spcBef>
                <a:spcPts val="0"/>
              </a:spcBef>
            </a:pPr>
            <a:endParaRPr lang="en-US" sz="2000" i="1" dirty="0"/>
          </a:p>
        </p:txBody>
      </p:sp>
    </p:spTree>
    <p:extLst>
      <p:ext uri="{BB962C8B-B14F-4D97-AF65-F5344CB8AC3E}">
        <p14:creationId xmlns:p14="http://schemas.microsoft.com/office/powerpoint/2010/main" val="821660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DDF8-6578-0949-9EF4-CE5076115B89}"/>
              </a:ext>
            </a:extLst>
          </p:cNvPr>
          <p:cNvSpPr>
            <a:spLocks noGrp="1"/>
          </p:cNvSpPr>
          <p:nvPr>
            <p:ph type="title"/>
          </p:nvPr>
        </p:nvSpPr>
        <p:spPr>
          <a:xfrm>
            <a:off x="838200" y="234397"/>
            <a:ext cx="10515600" cy="1162141"/>
          </a:xfrm>
        </p:spPr>
        <p:txBody>
          <a:bodyPr anchor="ctr">
            <a:normAutofit fontScale="90000"/>
          </a:bodyPr>
          <a:lstStyle/>
          <a:p>
            <a:pPr algn="ctr"/>
            <a:r>
              <a:rPr lang="en-US" dirty="0" smtClean="0"/>
              <a:t>Characteristics </a:t>
            </a:r>
            <a:r>
              <a:rPr lang="en-US"/>
              <a:t>of </a:t>
            </a:r>
            <a:r>
              <a:rPr lang="en-US" smtClean="0"/>
              <a:t>Individuals</a:t>
            </a:r>
            <a:r>
              <a:rPr lang="en-US"/>
              <a:t> </a:t>
            </a:r>
            <a:r>
              <a:rPr lang="en-US" smtClean="0"/>
              <a:t>- Barrier</a:t>
            </a:r>
            <a:endParaRPr lang="en-US" dirty="0"/>
          </a:p>
        </p:txBody>
      </p:sp>
      <p:sp>
        <p:nvSpPr>
          <p:cNvPr id="3" name="Content Placeholder 2">
            <a:extLst>
              <a:ext uri="{FF2B5EF4-FFF2-40B4-BE49-F238E27FC236}">
                <a16:creationId xmlns:a16="http://schemas.microsoft.com/office/drawing/2014/main" xmlns="" id="{D90F78E9-A171-1145-BE97-F8AB5105724B}"/>
              </a:ext>
            </a:extLst>
          </p:cNvPr>
          <p:cNvSpPr>
            <a:spLocks noGrp="1"/>
          </p:cNvSpPr>
          <p:nvPr>
            <p:ph sz="half" idx="10"/>
          </p:nvPr>
        </p:nvSpPr>
        <p:spPr>
          <a:xfrm>
            <a:off x="838200" y="1396538"/>
            <a:ext cx="10515600" cy="4248887"/>
          </a:xfrm>
          <a:solidFill>
            <a:schemeClr val="bg1">
              <a:lumMod val="95000"/>
            </a:schemeClr>
          </a:solidFill>
        </p:spPr>
        <p:txBody>
          <a:bodyPr>
            <a:normAutofit/>
          </a:bodyPr>
          <a:lstStyle/>
          <a:p>
            <a:pPr marL="342900" indent="-342900">
              <a:lnSpc>
                <a:spcPct val="110000"/>
              </a:lnSpc>
              <a:spcBef>
                <a:spcPts val="0"/>
              </a:spcBef>
              <a:buFont typeface="Wingdings" pitchFamily="2" charset="2"/>
              <a:buChar char="v"/>
            </a:pPr>
            <a:r>
              <a:rPr lang="en-US" b="1" dirty="0">
                <a:solidFill>
                  <a:srgbClr val="C00000"/>
                </a:solidFill>
              </a:rPr>
              <a:t>Limited </a:t>
            </a:r>
            <a:r>
              <a:rPr lang="en-US" b="1" dirty="0" smtClean="0">
                <a:solidFill>
                  <a:srgbClr val="C00000"/>
                </a:solidFill>
              </a:rPr>
              <a:t>nurse care manager </a:t>
            </a:r>
            <a:r>
              <a:rPr lang="en-US" b="1" dirty="0">
                <a:solidFill>
                  <a:srgbClr val="C00000"/>
                </a:solidFill>
              </a:rPr>
              <a:t>scope of knowledge around implementation of intensity of care coordination based on risk-stratification</a:t>
            </a:r>
          </a:p>
          <a:p>
            <a:pPr>
              <a:spcBef>
                <a:spcPts val="0"/>
              </a:spcBef>
            </a:pPr>
            <a:endParaRPr lang="en-US" i="1" dirty="0"/>
          </a:p>
          <a:p>
            <a:pPr>
              <a:spcBef>
                <a:spcPts val="0"/>
              </a:spcBef>
            </a:pPr>
            <a:r>
              <a:rPr lang="en-US" i="1" dirty="0"/>
              <a:t>“</a:t>
            </a:r>
            <a:r>
              <a:rPr lang="en-US" b="1" i="1" dirty="0"/>
              <a:t>I would say that the conversation tends to be driven mostly by people who the viral load is not suppressed. We tend to talk about the same people habitually.  </a:t>
            </a:r>
            <a:r>
              <a:rPr lang="en-US" i="1" dirty="0"/>
              <a:t>And not that we shouldn’t. </a:t>
            </a:r>
            <a:r>
              <a:rPr lang="en-US" b="1" i="1" dirty="0"/>
              <a:t>But there was one week when we did, like I think like hemoglobin A1C, for example. It’s sort of like you forget that for many people who are long-term HIV suppressed, still have an intense medical need that, you know, that we are not adequately meeting</a:t>
            </a:r>
            <a:r>
              <a:rPr lang="en-US" i="1" dirty="0"/>
              <a:t> […]. So whereas somebody, I mean, not to be too nihilistic, but once you discuss the same person over and over again for two months and made plenty of attempts to outreach, etc., it’s almost like you're better off using your time discussing some other.” (PCP) </a:t>
            </a:r>
          </a:p>
        </p:txBody>
      </p:sp>
    </p:spTree>
    <p:extLst>
      <p:ext uri="{BB962C8B-B14F-4D97-AF65-F5344CB8AC3E}">
        <p14:creationId xmlns:p14="http://schemas.microsoft.com/office/powerpoint/2010/main" val="2457999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Process - Facilitator</a:t>
            </a:r>
            <a:r>
              <a:rPr lang="en-US" dirty="0"/>
              <a:t>s</a:t>
            </a:r>
          </a:p>
        </p:txBody>
      </p:sp>
      <p:sp>
        <p:nvSpPr>
          <p:cNvPr id="3" name="Content Placeholder 2"/>
          <p:cNvSpPr>
            <a:spLocks noGrp="1"/>
          </p:cNvSpPr>
          <p:nvPr>
            <p:ph sz="half" idx="10"/>
          </p:nvPr>
        </p:nvSpPr>
        <p:spPr>
          <a:xfrm>
            <a:off x="838200" y="1063590"/>
            <a:ext cx="10515600" cy="4581835"/>
          </a:xfrm>
          <a:solidFill>
            <a:schemeClr val="bg1">
              <a:lumMod val="95000"/>
            </a:schemeClr>
          </a:solidFill>
        </p:spPr>
        <p:txBody>
          <a:bodyPr>
            <a:normAutofit/>
          </a:bodyPr>
          <a:lstStyle/>
          <a:p>
            <a:pPr marL="342900" indent="-342900">
              <a:buFont typeface="Wingdings" pitchFamily="2" charset="2"/>
              <a:buChar char="v"/>
            </a:pPr>
            <a:r>
              <a:rPr lang="en-US" b="1" dirty="0">
                <a:solidFill>
                  <a:srgbClr val="C00000"/>
                </a:solidFill>
              </a:rPr>
              <a:t>Integration of HIT during care team meetings </a:t>
            </a:r>
            <a:endParaRPr lang="en-US" b="1" i="1" dirty="0">
              <a:solidFill>
                <a:srgbClr val="C00000"/>
              </a:solidFill>
            </a:endParaRPr>
          </a:p>
          <a:p>
            <a:r>
              <a:rPr lang="en-US" sz="2200" i="1" dirty="0"/>
              <a:t>“And </a:t>
            </a:r>
            <a:r>
              <a:rPr lang="en-US" sz="2200" b="1" i="1" dirty="0"/>
              <a:t>adding the technology component. Because we didn’t have that. […] We had been using it up on HP-6 consistently.  But we didn’t have the same projector or screen.  We just didn’t have sort of the infrastructure.  But we began using </a:t>
            </a:r>
            <a:r>
              <a:rPr lang="en-US" sz="2200" b="1" i="1" dirty="0" smtClean="0"/>
              <a:t>[individual tablets] </a:t>
            </a:r>
            <a:r>
              <a:rPr lang="en-US" sz="2200" b="1" i="1" dirty="0"/>
              <a:t>now during our meetings here</a:t>
            </a:r>
            <a:r>
              <a:rPr lang="en-US" sz="2200" i="1" dirty="0"/>
              <a:t>, which suffices because we really don’t..  Everybody doesn’t need to have their faces, you know, in the computer.  But </a:t>
            </a:r>
            <a:r>
              <a:rPr lang="en-US" sz="2200" b="1" i="1" dirty="0"/>
              <a:t>it does give us the information that we need to have our conversations</a:t>
            </a:r>
            <a:r>
              <a:rPr lang="en-US" sz="2200" i="1" dirty="0"/>
              <a:t>.” (RN Care Manager) </a:t>
            </a:r>
          </a:p>
          <a:p>
            <a:r>
              <a:rPr lang="en-US" sz="2200" i="1" dirty="0"/>
              <a:t>“But then with </a:t>
            </a:r>
            <a:r>
              <a:rPr lang="en-US" sz="2200" b="1" i="1" dirty="0"/>
              <a:t>the clinical care team, a team aspect, I think it’s more, with the team aspect, we have like the </a:t>
            </a:r>
            <a:r>
              <a:rPr lang="en-US" sz="2200" b="1" i="1" dirty="0" err="1"/>
              <a:t>eCOMPAS</a:t>
            </a:r>
            <a:r>
              <a:rPr lang="en-US" sz="2200" b="1" i="1" dirty="0"/>
              <a:t> right there.  So, if we’re not sure about anything, it’s being pulled up right away.  And we just discuss, you know, basically the same thing we were discussing before</a:t>
            </a:r>
            <a:r>
              <a:rPr lang="en-US" sz="2200" b="1" i="1" dirty="0" smtClean="0"/>
              <a:t>.</a:t>
            </a:r>
            <a:r>
              <a:rPr lang="en-US" sz="2200" i="1" dirty="0" smtClean="0"/>
              <a:t>.” </a:t>
            </a:r>
            <a:r>
              <a:rPr lang="en-US" sz="2200" i="1" dirty="0"/>
              <a:t>(Patient Navigator) </a:t>
            </a:r>
          </a:p>
        </p:txBody>
      </p:sp>
    </p:spTree>
    <p:extLst>
      <p:ext uri="{BB962C8B-B14F-4D97-AF65-F5344CB8AC3E}">
        <p14:creationId xmlns:p14="http://schemas.microsoft.com/office/powerpoint/2010/main" val="1299767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Process - Barrier</a:t>
            </a:r>
            <a:r>
              <a:rPr lang="en-US" dirty="0"/>
              <a:t>s</a:t>
            </a:r>
          </a:p>
        </p:txBody>
      </p:sp>
      <p:sp>
        <p:nvSpPr>
          <p:cNvPr id="3" name="Content Placeholder 2"/>
          <p:cNvSpPr>
            <a:spLocks noGrp="1"/>
          </p:cNvSpPr>
          <p:nvPr>
            <p:ph sz="half" idx="10"/>
          </p:nvPr>
        </p:nvSpPr>
        <p:spPr>
          <a:xfrm>
            <a:off x="648929" y="929148"/>
            <a:ext cx="10810568" cy="4586749"/>
          </a:xfrm>
          <a:solidFill>
            <a:schemeClr val="bg1">
              <a:lumMod val="95000"/>
            </a:schemeClr>
          </a:solidFill>
        </p:spPr>
        <p:txBody>
          <a:bodyPr>
            <a:noAutofit/>
          </a:bodyPr>
          <a:lstStyle/>
          <a:p>
            <a:pPr marL="342900" indent="-342900">
              <a:buFont typeface="Wingdings" pitchFamily="2" charset="2"/>
              <a:buChar char="v"/>
            </a:pPr>
            <a:r>
              <a:rPr lang="en-US" sz="2200" b="1" dirty="0">
                <a:solidFill>
                  <a:srgbClr val="C00000"/>
                </a:solidFill>
              </a:rPr>
              <a:t>Development of program silos supported by fragmented HIT </a:t>
            </a:r>
            <a:endParaRPr lang="en-US" sz="2200" b="1" i="1" dirty="0">
              <a:solidFill>
                <a:srgbClr val="C00000"/>
              </a:solidFill>
            </a:endParaRPr>
          </a:p>
          <a:p>
            <a:r>
              <a:rPr lang="en-US" sz="1800" i="1" dirty="0"/>
              <a:t>“Like anyone can provide this service.  It’s just virtue of location and…And age.  Because a lot of older people are going to be seen on HP-6. Yeah</a:t>
            </a:r>
            <a:r>
              <a:rPr lang="en-US" sz="1800" b="1" i="1" dirty="0"/>
              <a:t>.  And a lot of older people aren’t seeking out </a:t>
            </a:r>
            <a:r>
              <a:rPr lang="en-US" sz="1800" b="1" i="1" dirty="0" err="1"/>
              <a:t>PrEP.</a:t>
            </a:r>
            <a:r>
              <a:rPr lang="en-US" sz="1800" b="1" i="1" dirty="0"/>
              <a:t>  But I think a lot of the panels of the providers upstairs are like more than full with HIV positive individuals.  And the </a:t>
            </a:r>
            <a:r>
              <a:rPr lang="en-US" sz="1800" b="1" i="1" dirty="0" err="1"/>
              <a:t>PrEP</a:t>
            </a:r>
            <a:r>
              <a:rPr lang="en-US" sz="1800" b="1" i="1" dirty="0"/>
              <a:t> visits are a lot.  It’s every three months.  So, you're asking providers not only to go outside their comfort zone both insurance-wise and everything… But it’s labor-intensive. But and it’s also like takes up a lot of slots on your panel</a:t>
            </a:r>
            <a:r>
              <a:rPr lang="en-US" sz="1800" i="1" dirty="0"/>
              <a:t>.” (PCP) </a:t>
            </a:r>
          </a:p>
          <a:p>
            <a:r>
              <a:rPr lang="en-US" sz="1800" i="1" dirty="0"/>
              <a:t>“And </a:t>
            </a:r>
            <a:r>
              <a:rPr lang="en-US" sz="1800" b="1" i="1" dirty="0"/>
              <a:t>that’s where our </a:t>
            </a:r>
            <a:r>
              <a:rPr lang="en-US" sz="1800" b="1" i="1" dirty="0" smtClean="0"/>
              <a:t>[</a:t>
            </a:r>
            <a:r>
              <a:rPr lang="en-US" sz="1800" b="1" i="1" dirty="0" err="1" smtClean="0"/>
              <a:t>PrEP</a:t>
            </a:r>
            <a:r>
              <a:rPr lang="en-US" sz="1800" b="1" i="1" dirty="0" smtClean="0"/>
              <a:t> Database] comes </a:t>
            </a:r>
            <a:r>
              <a:rPr lang="en-US" sz="1800" b="1" i="1" dirty="0"/>
              <a:t>in handy.  Because we…  That’s the reason why we created it is because we can’t really have a way of pulling out our </a:t>
            </a:r>
            <a:r>
              <a:rPr lang="en-US" sz="1800" b="1" i="1" dirty="0" err="1"/>
              <a:t>PrEP</a:t>
            </a:r>
            <a:r>
              <a:rPr lang="en-US" sz="1800" b="1" i="1" dirty="0"/>
              <a:t> patients from </a:t>
            </a:r>
            <a:r>
              <a:rPr lang="en-US" sz="1800" b="1" i="1" dirty="0" smtClean="0"/>
              <a:t>[EMR] </a:t>
            </a:r>
            <a:r>
              <a:rPr lang="en-US" sz="1800" b="1" i="1" dirty="0"/>
              <a:t>in a reasonable way. So the SharePoint database is a way for us to look at the status of our </a:t>
            </a:r>
            <a:r>
              <a:rPr lang="en-US" sz="1800" b="1" i="1" dirty="0" err="1"/>
              <a:t>PrEP</a:t>
            </a:r>
            <a:r>
              <a:rPr lang="en-US" sz="1800" b="1" i="1" dirty="0"/>
              <a:t> patients</a:t>
            </a:r>
            <a:r>
              <a:rPr lang="en-US" sz="1800" i="1" dirty="0"/>
              <a:t>.” (PCP) </a:t>
            </a:r>
            <a:endParaRPr lang="en-US" sz="1800" i="1" dirty="0" smtClean="0"/>
          </a:p>
          <a:p>
            <a:endParaRPr lang="en-US" sz="1800" i="1" dirty="0" smtClean="0"/>
          </a:p>
          <a:p>
            <a:pPr marL="342900" indent="-342900">
              <a:spcBef>
                <a:spcPts val="0"/>
              </a:spcBef>
              <a:buFont typeface="Wingdings" pitchFamily="2" charset="2"/>
              <a:buChar char="v"/>
            </a:pPr>
            <a:r>
              <a:rPr lang="en-US" sz="2200" b="1" dirty="0">
                <a:solidFill>
                  <a:srgbClr val="C00000"/>
                </a:solidFill>
              </a:rPr>
              <a:t>Limited participation of </a:t>
            </a:r>
            <a:r>
              <a:rPr lang="en-US" sz="2200" b="1" dirty="0" smtClean="0">
                <a:solidFill>
                  <a:srgbClr val="C00000"/>
                </a:solidFill>
              </a:rPr>
              <a:t>PCPs </a:t>
            </a:r>
            <a:r>
              <a:rPr lang="en-US" sz="2200" b="1" dirty="0">
                <a:solidFill>
                  <a:srgbClr val="C00000"/>
                </a:solidFill>
              </a:rPr>
              <a:t>at the clinical care team meetings due to part-time </a:t>
            </a:r>
            <a:r>
              <a:rPr lang="en-US" sz="2200" b="1" dirty="0" smtClean="0">
                <a:solidFill>
                  <a:srgbClr val="C00000"/>
                </a:solidFill>
              </a:rPr>
              <a:t>status</a:t>
            </a:r>
          </a:p>
          <a:p>
            <a:pPr marL="342900" indent="-342900">
              <a:spcBef>
                <a:spcPts val="0"/>
              </a:spcBef>
              <a:buFont typeface="Wingdings" pitchFamily="2" charset="2"/>
              <a:buChar char="v"/>
            </a:pPr>
            <a:endParaRPr lang="en-US" sz="2200" b="1" i="1" dirty="0" smtClean="0">
              <a:solidFill>
                <a:srgbClr val="C00000"/>
              </a:solidFill>
            </a:endParaRPr>
          </a:p>
          <a:p>
            <a:pPr>
              <a:spcBef>
                <a:spcPts val="0"/>
              </a:spcBef>
            </a:pPr>
            <a:r>
              <a:rPr lang="en-US" sz="1800" i="1" dirty="0" smtClean="0"/>
              <a:t>“</a:t>
            </a:r>
            <a:r>
              <a:rPr lang="en-US" sz="1800" b="1" i="1" dirty="0" smtClean="0"/>
              <a:t>I think it’s a lot of activity for us…in our coordination…it can keep track of the patients that we’re touching, that we’re not touching.  The only thing that we tend to focus on providers is the ones that attend the meetings; whereas the larger population of patients…we don’t look at them at all.  We try to, but we also have to focus on the providers that are there.</a:t>
            </a:r>
            <a:r>
              <a:rPr lang="en-US" sz="1800" i="1" dirty="0" smtClean="0"/>
              <a:t>” (Social Worker)</a:t>
            </a:r>
          </a:p>
          <a:p>
            <a:pPr>
              <a:spcBef>
                <a:spcPts val="0"/>
              </a:spcBef>
            </a:pPr>
            <a:endParaRPr lang="en-US" sz="1800" i="1" dirty="0"/>
          </a:p>
          <a:p>
            <a:pPr>
              <a:spcBef>
                <a:spcPts val="0"/>
              </a:spcBef>
            </a:pPr>
            <a:endParaRPr lang="en-US" sz="1800" i="1" dirty="0" smtClean="0"/>
          </a:p>
          <a:p>
            <a:endParaRPr lang="en-US" sz="1800" i="1" dirty="0"/>
          </a:p>
        </p:txBody>
      </p:sp>
    </p:spTree>
    <p:extLst>
      <p:ext uri="{BB962C8B-B14F-4D97-AF65-F5344CB8AC3E}">
        <p14:creationId xmlns:p14="http://schemas.microsoft.com/office/powerpoint/2010/main" val="244733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15762-8418-C945-BFEC-F833B4C43E50}"/>
              </a:ext>
            </a:extLst>
          </p:cNvPr>
          <p:cNvSpPr>
            <a:spLocks noGrp="1"/>
          </p:cNvSpPr>
          <p:nvPr>
            <p:ph type="title"/>
          </p:nvPr>
        </p:nvSpPr>
        <p:spPr/>
        <p:txBody>
          <a:bodyPr>
            <a:normAutofit fontScale="90000"/>
          </a:bodyPr>
          <a:lstStyle/>
          <a:p>
            <a:r>
              <a:rPr lang="en-US" dirty="0"/>
              <a:t>Key Findings</a:t>
            </a:r>
          </a:p>
        </p:txBody>
      </p:sp>
      <p:sp>
        <p:nvSpPr>
          <p:cNvPr id="6" name="Content Placeholder 5">
            <a:extLst>
              <a:ext uri="{FF2B5EF4-FFF2-40B4-BE49-F238E27FC236}">
                <a16:creationId xmlns:a16="http://schemas.microsoft.com/office/drawing/2014/main" xmlns="" id="{071266D0-6860-A041-97F4-70B727ACD1BD}"/>
              </a:ext>
            </a:extLst>
          </p:cNvPr>
          <p:cNvSpPr>
            <a:spLocks noGrp="1"/>
          </p:cNvSpPr>
          <p:nvPr>
            <p:ph sz="half" idx="10"/>
          </p:nvPr>
        </p:nvSpPr>
        <p:spPr/>
        <p:txBody>
          <a:bodyPr>
            <a:normAutofit fontScale="62500" lnSpcReduction="20000"/>
          </a:bodyPr>
          <a:lstStyle/>
          <a:p>
            <a:pPr marL="571500" indent="-571500">
              <a:spcBef>
                <a:spcPts val="2200"/>
              </a:spcBef>
              <a:buFont typeface="Wingdings" pitchFamily="2" charset="2"/>
              <a:buChar char="q"/>
            </a:pPr>
            <a:r>
              <a:rPr lang="en-US" sz="3600" dirty="0" smtClean="0"/>
              <a:t>Data-driven </a:t>
            </a:r>
            <a:r>
              <a:rPr lang="en-US" sz="3600" dirty="0"/>
              <a:t>solutions can improve </a:t>
            </a:r>
            <a:r>
              <a:rPr lang="en-US" sz="3600" dirty="0" smtClean="0"/>
              <a:t>focus, liberate clinical time and support the identity and notion of team-based care and each team’s panel</a:t>
            </a:r>
          </a:p>
          <a:p>
            <a:pPr marL="571500" indent="-571500">
              <a:spcBef>
                <a:spcPts val="2200"/>
              </a:spcBef>
              <a:buFont typeface="Wingdings" pitchFamily="2" charset="2"/>
              <a:buChar char="q"/>
            </a:pPr>
            <a:r>
              <a:rPr lang="en-US" sz="3600" dirty="0" smtClean="0"/>
              <a:t>Selecting meaningful data indicators for a team-based dashboard allows team members to engage in productive discussions around improving quality of care </a:t>
            </a:r>
          </a:p>
          <a:p>
            <a:pPr marL="571500" indent="-571500">
              <a:spcBef>
                <a:spcPts val="2200"/>
              </a:spcBef>
              <a:buFont typeface="Wingdings" pitchFamily="2" charset="2"/>
              <a:buChar char="q"/>
            </a:pPr>
            <a:r>
              <a:rPr lang="en-US" sz="3600" dirty="0" smtClean="0"/>
              <a:t>Highly </a:t>
            </a:r>
            <a:r>
              <a:rPr lang="en-US" sz="3600" dirty="0" err="1" smtClean="0"/>
              <a:t>protocolized</a:t>
            </a:r>
            <a:r>
              <a:rPr lang="en-US" sz="3600" dirty="0" smtClean="0"/>
              <a:t> funding initiatives can drive data systems, perspective and staff scope (+ and -) </a:t>
            </a:r>
          </a:p>
          <a:p>
            <a:pPr marL="571500" indent="-571500">
              <a:spcBef>
                <a:spcPts val="2200"/>
              </a:spcBef>
              <a:buFont typeface="Wingdings" pitchFamily="2" charset="2"/>
              <a:buChar char="q"/>
            </a:pPr>
            <a:r>
              <a:rPr lang="en-US" sz="3600" dirty="0" smtClean="0"/>
              <a:t>Need for shared understanding of overarching vision/goals and how data and quality can support population health outcomes</a:t>
            </a:r>
          </a:p>
          <a:p>
            <a:pPr marL="571500" indent="-571500">
              <a:spcBef>
                <a:spcPts val="2200"/>
              </a:spcBef>
              <a:buFont typeface="Wingdings" pitchFamily="2" charset="2"/>
              <a:buChar char="q"/>
            </a:pPr>
            <a:r>
              <a:rPr lang="en-US" sz="3600" dirty="0"/>
              <a:t>Clarity and redefinition of team roles and responsibilities is essential and requires frequent review and reinforcement</a:t>
            </a:r>
          </a:p>
          <a:p>
            <a:pPr marL="571500" indent="-571500">
              <a:spcBef>
                <a:spcPts val="2200"/>
              </a:spcBef>
              <a:buFont typeface="Wingdings" pitchFamily="2" charset="2"/>
              <a:buChar char="q"/>
            </a:pPr>
            <a:r>
              <a:rPr lang="en-US" sz="3600" dirty="0"/>
              <a:t>Local dissemination is </a:t>
            </a:r>
            <a:r>
              <a:rPr lang="en-US" sz="3600" dirty="0" smtClean="0"/>
              <a:t>crucial</a:t>
            </a:r>
            <a:endParaRPr lang="en-US" sz="3600" dirty="0"/>
          </a:p>
          <a:p>
            <a:endParaRPr lang="en-US" dirty="0"/>
          </a:p>
          <a:p>
            <a:endParaRPr lang="en-US" dirty="0"/>
          </a:p>
        </p:txBody>
      </p:sp>
    </p:spTree>
    <p:extLst>
      <p:ext uri="{BB962C8B-B14F-4D97-AF65-F5344CB8AC3E}">
        <p14:creationId xmlns:p14="http://schemas.microsoft.com/office/powerpoint/2010/main" val="1520662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848A5641-41CD-014C-A87C-548160C27329}"/>
              </a:ext>
            </a:extLst>
          </p:cNvPr>
          <p:cNvSpPr>
            <a:spLocks noGrp="1"/>
          </p:cNvSpPr>
          <p:nvPr>
            <p:ph type="title"/>
          </p:nvPr>
        </p:nvSpPr>
        <p:spPr>
          <a:xfrm>
            <a:off x="838200" y="234397"/>
            <a:ext cx="10515600" cy="1136087"/>
          </a:xfrm>
        </p:spPr>
        <p:txBody>
          <a:bodyPr>
            <a:normAutofit fontScale="90000"/>
          </a:bodyPr>
          <a:lstStyle/>
          <a:p>
            <a:pPr algn="ctr"/>
            <a:r>
              <a:rPr lang="en-US" dirty="0"/>
              <a:t>Ongoing Challenges in Improving the HIV Care Continuum</a:t>
            </a:r>
          </a:p>
        </p:txBody>
      </p:sp>
      <p:pic>
        <p:nvPicPr>
          <p:cNvPr id="9" name="Content Placeholder 8">
            <a:extLst>
              <a:ext uri="{FF2B5EF4-FFF2-40B4-BE49-F238E27FC236}">
                <a16:creationId xmlns:a16="http://schemas.microsoft.com/office/drawing/2014/main" xmlns="" id="{BF98B3A0-548B-404A-BA5B-8F7B5914E06B}"/>
              </a:ext>
            </a:extLst>
          </p:cNvPr>
          <p:cNvPicPr>
            <a:picLocks noGrp="1" noChangeAspect="1"/>
          </p:cNvPicPr>
          <p:nvPr>
            <p:ph sz="half" idx="10"/>
          </p:nvPr>
        </p:nvPicPr>
        <p:blipFill>
          <a:blip r:embed="rId3"/>
          <a:stretch>
            <a:fillRect/>
          </a:stretch>
        </p:blipFill>
        <p:spPr>
          <a:xfrm>
            <a:off x="1844320" y="1370484"/>
            <a:ext cx="8731960" cy="4448175"/>
          </a:xfrm>
        </p:spPr>
      </p:pic>
      <p:sp>
        <p:nvSpPr>
          <p:cNvPr id="13" name="Oval 12">
            <a:extLst>
              <a:ext uri="{FF2B5EF4-FFF2-40B4-BE49-F238E27FC236}">
                <a16:creationId xmlns:a16="http://schemas.microsoft.com/office/drawing/2014/main" xmlns="" id="{5296D44F-A3DB-2C4D-A657-2CCE5BDBCA3D}"/>
              </a:ext>
            </a:extLst>
          </p:cNvPr>
          <p:cNvSpPr/>
          <p:nvPr/>
        </p:nvSpPr>
        <p:spPr>
          <a:xfrm rot="739235">
            <a:off x="4301008" y="2154033"/>
            <a:ext cx="3683817" cy="89221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12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a:t>Acknowledgements</a:t>
            </a:r>
          </a:p>
        </p:txBody>
      </p:sp>
      <p:sp>
        <p:nvSpPr>
          <p:cNvPr id="3" name="Content Placeholder 2"/>
          <p:cNvSpPr>
            <a:spLocks noGrp="1"/>
          </p:cNvSpPr>
          <p:nvPr>
            <p:ph sz="half" idx="1"/>
          </p:nvPr>
        </p:nvSpPr>
        <p:spPr>
          <a:xfrm>
            <a:off x="604684" y="1064492"/>
            <a:ext cx="5415116" cy="4496552"/>
          </a:xfrm>
        </p:spPr>
        <p:txBody>
          <a:bodyPr>
            <a:normAutofit fontScale="85000" lnSpcReduction="20000"/>
          </a:bodyPr>
          <a:lstStyle/>
          <a:p>
            <a:pPr marL="457200" indent="-457200">
              <a:spcBef>
                <a:spcPts val="1600"/>
              </a:spcBef>
              <a:buFont typeface="Wingdings" pitchFamily="2" charset="2"/>
              <a:buChar char="v"/>
            </a:pPr>
            <a:r>
              <a:rPr lang="en-US" sz="1800" dirty="0" smtClean="0"/>
              <a:t>Audrey </a:t>
            </a:r>
            <a:r>
              <a:rPr lang="en-US" sz="1800" dirty="0"/>
              <a:t>Perez, RN, </a:t>
            </a:r>
            <a:r>
              <a:rPr lang="en-US" sz="1800" i="1" dirty="0"/>
              <a:t>Nurse Care Manager, </a:t>
            </a:r>
            <a:r>
              <a:rPr lang="en-US" sz="1800" i="1" dirty="0" err="1"/>
              <a:t>STaR</a:t>
            </a:r>
            <a:r>
              <a:rPr lang="en-US" sz="1800" i="1" dirty="0"/>
              <a:t> Project</a:t>
            </a:r>
          </a:p>
          <a:p>
            <a:pPr marL="457200" indent="-457200">
              <a:spcBef>
                <a:spcPts val="1600"/>
              </a:spcBef>
              <a:buFont typeface="Wingdings" pitchFamily="2" charset="2"/>
              <a:buChar char="v"/>
            </a:pPr>
            <a:r>
              <a:rPr lang="en-US" sz="1800" dirty="0"/>
              <a:t>James Beltran, </a:t>
            </a:r>
            <a:r>
              <a:rPr lang="en-US" sz="1800" i="1" dirty="0"/>
              <a:t>Data Coordinator, </a:t>
            </a:r>
            <a:r>
              <a:rPr lang="en-US" sz="1800" i="1" dirty="0" err="1"/>
              <a:t>STaR</a:t>
            </a:r>
            <a:r>
              <a:rPr lang="en-US" sz="1800" i="1" dirty="0"/>
              <a:t> Project</a:t>
            </a:r>
          </a:p>
          <a:p>
            <a:pPr marL="457200" indent="-457200">
              <a:spcBef>
                <a:spcPts val="1600"/>
              </a:spcBef>
              <a:buFont typeface="Wingdings" pitchFamily="2" charset="2"/>
              <a:buChar char="v"/>
            </a:pPr>
            <a:r>
              <a:rPr lang="en-US" sz="1800" dirty="0"/>
              <a:t>Mila Gonzalez, MPH, </a:t>
            </a:r>
            <a:r>
              <a:rPr lang="en-US" sz="1800" i="1" dirty="0" err="1"/>
              <a:t>STaR</a:t>
            </a:r>
            <a:r>
              <a:rPr lang="en-US" sz="1800" i="1" dirty="0"/>
              <a:t> Project Director and Quality Manager</a:t>
            </a:r>
          </a:p>
          <a:p>
            <a:pPr>
              <a:spcBef>
                <a:spcPts val="1600"/>
              </a:spcBef>
              <a:buFont typeface="Wingdings" pitchFamily="2" charset="2"/>
              <a:buChar char="v"/>
            </a:pPr>
            <a:r>
              <a:rPr lang="en-US" sz="1800" dirty="0"/>
              <a:t>Susan </a:t>
            </a:r>
            <a:r>
              <a:rPr lang="en-US" sz="1800" dirty="0" err="1"/>
              <a:t>Olender</a:t>
            </a:r>
            <a:r>
              <a:rPr lang="en-US" sz="1800" dirty="0"/>
              <a:t>, MD, </a:t>
            </a:r>
            <a:r>
              <a:rPr lang="en-US" sz="1800" i="1" dirty="0" err="1"/>
              <a:t>STaR</a:t>
            </a:r>
            <a:r>
              <a:rPr lang="en-US" sz="1800" i="1" dirty="0"/>
              <a:t> Principal Investigator and Quality Program Director</a:t>
            </a:r>
          </a:p>
          <a:p>
            <a:pPr>
              <a:spcBef>
                <a:spcPts val="1600"/>
              </a:spcBef>
              <a:buFont typeface="Wingdings" pitchFamily="2" charset="2"/>
              <a:buChar char="v"/>
            </a:pPr>
            <a:r>
              <a:rPr lang="en-US" sz="1800" dirty="0"/>
              <a:t>Peter Gordon, MD, </a:t>
            </a:r>
            <a:r>
              <a:rPr lang="en-US" sz="1800" i="1" dirty="0"/>
              <a:t>Medical </a:t>
            </a:r>
            <a:r>
              <a:rPr lang="en-US" sz="1800" i="1" dirty="0" smtClean="0"/>
              <a:t>Director</a:t>
            </a:r>
          </a:p>
          <a:p>
            <a:pPr>
              <a:spcBef>
                <a:spcPts val="1600"/>
              </a:spcBef>
              <a:buFont typeface="Wingdings" pitchFamily="2" charset="2"/>
              <a:buChar char="v"/>
            </a:pPr>
            <a:r>
              <a:rPr lang="en-US" sz="1800" dirty="0"/>
              <a:t>Rebecca </a:t>
            </a:r>
            <a:r>
              <a:rPr lang="en-US" sz="1800" dirty="0" err="1"/>
              <a:t>Schnall</a:t>
            </a:r>
            <a:r>
              <a:rPr lang="en-US" sz="1800" dirty="0"/>
              <a:t>, PhD, RN, </a:t>
            </a:r>
            <a:r>
              <a:rPr lang="en-US" sz="1800" i="1" dirty="0" err="1"/>
              <a:t>STaR</a:t>
            </a:r>
            <a:r>
              <a:rPr lang="en-US" sz="1800" i="1" dirty="0"/>
              <a:t> Project Evaluator</a:t>
            </a:r>
          </a:p>
          <a:p>
            <a:pPr>
              <a:spcBef>
                <a:spcPts val="1600"/>
              </a:spcBef>
              <a:buFont typeface="Wingdings" pitchFamily="2" charset="2"/>
              <a:buChar char="v"/>
            </a:pPr>
            <a:r>
              <a:rPr lang="en-US" sz="1800" dirty="0"/>
              <a:t>William </a:t>
            </a:r>
            <a:r>
              <a:rPr lang="en-US" sz="1800" dirty="0" err="1"/>
              <a:t>Seiling</a:t>
            </a:r>
            <a:r>
              <a:rPr lang="en-US" sz="1800" dirty="0"/>
              <a:t>, </a:t>
            </a:r>
            <a:r>
              <a:rPr lang="en-US" sz="1800" i="1" dirty="0"/>
              <a:t>MPH </a:t>
            </a:r>
          </a:p>
          <a:p>
            <a:pPr>
              <a:spcBef>
                <a:spcPts val="1600"/>
              </a:spcBef>
              <a:buFont typeface="Wingdings" pitchFamily="2" charset="2"/>
              <a:buChar char="v"/>
            </a:pPr>
            <a:r>
              <a:rPr lang="en-US" sz="1800" dirty="0"/>
              <a:t>Amber Gibbs, </a:t>
            </a:r>
            <a:r>
              <a:rPr lang="en-US" sz="1800" i="1" dirty="0"/>
              <a:t>MPH </a:t>
            </a:r>
          </a:p>
          <a:p>
            <a:pPr>
              <a:spcBef>
                <a:spcPts val="1600"/>
              </a:spcBef>
              <a:buFont typeface="Wingdings" pitchFamily="2" charset="2"/>
              <a:buChar char="v"/>
            </a:pPr>
            <a:r>
              <a:rPr lang="en-US" sz="1800" dirty="0"/>
              <a:t>Jesse Thomas, </a:t>
            </a:r>
            <a:r>
              <a:rPr lang="en-US" sz="1800" i="1" dirty="0"/>
              <a:t>RDE Systems, HIT Consultant</a:t>
            </a:r>
          </a:p>
          <a:p>
            <a:pPr>
              <a:spcBef>
                <a:spcPts val="1600"/>
              </a:spcBef>
              <a:buFont typeface="Wingdings" pitchFamily="2" charset="2"/>
              <a:buChar char="v"/>
            </a:pPr>
            <a:r>
              <a:rPr lang="en-US" sz="1800" dirty="0" err="1"/>
              <a:t>Anusha</a:t>
            </a:r>
            <a:r>
              <a:rPr lang="en-US" sz="1800" dirty="0"/>
              <a:t> Dayananda, </a:t>
            </a:r>
            <a:r>
              <a:rPr lang="en-US" sz="1800" i="1" dirty="0"/>
              <a:t>RDE Systems, HIT Consultant </a:t>
            </a:r>
            <a:endParaRPr lang="en-US" sz="1800" i="1" dirty="0" smtClean="0"/>
          </a:p>
          <a:p>
            <a:pPr>
              <a:spcBef>
                <a:spcPts val="1600"/>
              </a:spcBef>
              <a:buFont typeface="Wingdings" pitchFamily="2" charset="2"/>
              <a:buChar char="v"/>
            </a:pPr>
            <a:r>
              <a:rPr lang="en-US" sz="1800" dirty="0" smtClean="0"/>
              <a:t>Comprehensive </a:t>
            </a:r>
            <a:r>
              <a:rPr lang="en-US" sz="1800" dirty="0"/>
              <a:t>Health Program </a:t>
            </a:r>
            <a:r>
              <a:rPr lang="en-US" sz="1800" dirty="0" smtClean="0"/>
              <a:t>Team!</a:t>
            </a:r>
            <a:endParaRPr lang="en-US" sz="1800" dirty="0"/>
          </a:p>
          <a:p>
            <a:pPr>
              <a:spcBef>
                <a:spcPts val="1600"/>
              </a:spcBef>
              <a:buFont typeface="Wingdings" pitchFamily="2" charset="2"/>
              <a:buChar char="v"/>
            </a:pPr>
            <a:endParaRPr lang="en-US" sz="1800" i="1" dirty="0"/>
          </a:p>
          <a:p>
            <a:endParaRPr lang="en-US" sz="1800" dirty="0"/>
          </a:p>
          <a:p>
            <a:pPr>
              <a:spcBef>
                <a:spcPts val="1600"/>
              </a:spcBef>
              <a:buFont typeface="Wingdings" pitchFamily="2" charset="2"/>
              <a:buChar char="v"/>
            </a:pPr>
            <a:endParaRPr lang="en-US" sz="1800" i="1" dirty="0"/>
          </a:p>
          <a:p>
            <a:pPr marL="457200" indent="-457200">
              <a:spcBef>
                <a:spcPts val="1600"/>
              </a:spcBef>
              <a:buFont typeface="Wingdings" pitchFamily="2" charset="2"/>
              <a:buChar char="v"/>
            </a:pPr>
            <a:endParaRPr lang="en-US" sz="2800" dirty="0"/>
          </a:p>
        </p:txBody>
      </p:sp>
      <p:sp>
        <p:nvSpPr>
          <p:cNvPr id="5" name="Content Placeholder 4">
            <a:extLst>
              <a:ext uri="{FF2B5EF4-FFF2-40B4-BE49-F238E27FC236}">
                <a16:creationId xmlns:a16="http://schemas.microsoft.com/office/drawing/2014/main" xmlns="" id="{2F01768A-9748-394D-9913-989C74F6D9E5}"/>
              </a:ext>
            </a:extLst>
          </p:cNvPr>
          <p:cNvSpPr>
            <a:spLocks noGrp="1"/>
          </p:cNvSpPr>
          <p:nvPr>
            <p:ph sz="half" idx="10"/>
          </p:nvPr>
        </p:nvSpPr>
        <p:spPr>
          <a:xfrm>
            <a:off x="6172202" y="1961803"/>
            <a:ext cx="5181598" cy="3599241"/>
          </a:xfrm>
        </p:spPr>
        <p:txBody>
          <a:bodyPr>
            <a:normAutofit/>
          </a:bodyPr>
          <a:lstStyle/>
          <a:p>
            <a:endParaRPr lang="en-US" dirty="0"/>
          </a:p>
        </p:txBody>
      </p:sp>
      <p:pic>
        <p:nvPicPr>
          <p:cNvPr id="4" name="Picture 3" descr="STaR Project logo.">
            <a:extLst>
              <a:ext uri="{FF2B5EF4-FFF2-40B4-BE49-F238E27FC236}">
                <a16:creationId xmlns:a16="http://schemas.microsoft.com/office/drawing/2014/main" xmlns="" id="{764A0A0C-18E9-0A4D-A2E9-CC957C595E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00432" y="234397"/>
            <a:ext cx="2525138" cy="1409118"/>
          </a:xfrm>
          <a:prstGeom prst="rect">
            <a:avLst/>
          </a:prstGeom>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973026" y="2078355"/>
            <a:ext cx="5579949" cy="2803361"/>
          </a:xfrm>
          <a:prstGeom prst="rect">
            <a:avLst/>
          </a:prstGeom>
          <a:ln w="28575"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516839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Funding Acknowledgement: </a:t>
            </a:r>
            <a:endParaRPr lang="en-US" dirty="0"/>
          </a:p>
        </p:txBody>
      </p:sp>
      <p:sp>
        <p:nvSpPr>
          <p:cNvPr id="6" name="Content Placeholder 5"/>
          <p:cNvSpPr>
            <a:spLocks noGrp="1"/>
          </p:cNvSpPr>
          <p:nvPr>
            <p:ph sz="half" idx="10"/>
          </p:nvPr>
        </p:nvSpPr>
        <p:spPr/>
        <p:txBody>
          <a:bodyPr>
            <a:normAutofit fontScale="92500" lnSpcReduction="10000"/>
          </a:bodyPr>
          <a:lstStyle/>
          <a:p>
            <a:r>
              <a:rPr lang="en-US" sz="3200" dirty="0">
                <a:ea typeface="Calibri" charset="0"/>
                <a:cs typeface="Calibri" charset="0"/>
              </a:rPr>
              <a:t>This NYP-Columbia </a:t>
            </a:r>
            <a:r>
              <a:rPr lang="en-US" sz="3200" dirty="0" err="1">
                <a:ea typeface="Calibri" charset="0"/>
                <a:cs typeface="Calibri" charset="0"/>
              </a:rPr>
              <a:t>STaR</a:t>
            </a:r>
            <a:r>
              <a:rPr lang="en-US" sz="3200" dirty="0">
                <a:ea typeface="Calibri" charset="0"/>
                <a:cs typeface="Calibri" charset="0"/>
              </a:rPr>
              <a:t> project is supported by the Health Resources and Services Administration (HRSA) of the U.S. Department of Health and Human Services (HHS) under grant number </a:t>
            </a:r>
            <a:r>
              <a:rPr lang="is-IS" sz="3200" dirty="0"/>
              <a:t>H97HA27430, a </a:t>
            </a:r>
            <a:r>
              <a:rPr lang="en-US" sz="3200" dirty="0"/>
              <a:t>Special Projects of National Significance (SPNS) entitled “System-level Workforce Capacity Building for Integrating HIV Primary Care in Community Health Care Settings - Demonstration Sites” </a:t>
            </a:r>
            <a:r>
              <a:rPr lang="en-US" sz="3200" dirty="0">
                <a:ea typeface="Calibri" charset="0"/>
                <a:cs typeface="Calibri" charset="0"/>
              </a:rPr>
              <a:t>for 1,189,500 from 2014-2018.   This information and these conclusions are those of the authors and should not be construed as the official position or policy of, nor should any endorsements be inferred by HRSA, HHS or the U.S. Government.</a:t>
            </a:r>
          </a:p>
          <a:p>
            <a:endParaRPr lang="en-US" dirty="0"/>
          </a:p>
        </p:txBody>
      </p:sp>
    </p:spTree>
    <p:extLst>
      <p:ext uri="{BB962C8B-B14F-4D97-AF65-F5344CB8AC3E}">
        <p14:creationId xmlns:p14="http://schemas.microsoft.com/office/powerpoint/2010/main" val="701917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54" y="3095911"/>
            <a:ext cx="9060024" cy="829193"/>
          </a:xfrm>
        </p:spPr>
        <p:txBody>
          <a:bodyPr/>
          <a:lstStyle/>
          <a:p>
            <a:r>
              <a:rPr lang="en-US" dirty="0"/>
              <a:t>Question?</a:t>
            </a:r>
          </a:p>
        </p:txBody>
      </p:sp>
    </p:spTree>
    <p:extLst>
      <p:ext uri="{BB962C8B-B14F-4D97-AF65-F5344CB8AC3E}">
        <p14:creationId xmlns:p14="http://schemas.microsoft.com/office/powerpoint/2010/main" val="93095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FF9C5-2095-EB44-9486-232768D72E34}"/>
              </a:ext>
            </a:extLst>
          </p:cNvPr>
          <p:cNvSpPr>
            <a:spLocks noGrp="1"/>
          </p:cNvSpPr>
          <p:nvPr>
            <p:ph type="title"/>
          </p:nvPr>
        </p:nvSpPr>
        <p:spPr/>
        <p:txBody>
          <a:bodyPr>
            <a:normAutofit fontScale="90000"/>
          </a:bodyPr>
          <a:lstStyle/>
          <a:p>
            <a:r>
              <a:rPr lang="en-US" dirty="0"/>
              <a:t>Session Objectives</a:t>
            </a:r>
          </a:p>
        </p:txBody>
      </p:sp>
      <p:sp>
        <p:nvSpPr>
          <p:cNvPr id="3" name="Content Placeholder 2">
            <a:extLst>
              <a:ext uri="{FF2B5EF4-FFF2-40B4-BE49-F238E27FC236}">
                <a16:creationId xmlns:a16="http://schemas.microsoft.com/office/drawing/2014/main" xmlns="" id="{F57DF07B-E4D0-D94E-AF01-BCAA8F60D08D}"/>
              </a:ext>
            </a:extLst>
          </p:cNvPr>
          <p:cNvSpPr>
            <a:spLocks noGrp="1"/>
          </p:cNvSpPr>
          <p:nvPr>
            <p:ph sz="half" idx="10"/>
          </p:nvPr>
        </p:nvSpPr>
        <p:spPr/>
        <p:txBody>
          <a:bodyPr/>
          <a:lstStyle/>
          <a:p>
            <a:pPr marL="457200" lvl="0" indent="-457200">
              <a:buFont typeface="Wingdings" pitchFamily="2" charset="2"/>
              <a:buChar char="q"/>
            </a:pPr>
            <a:r>
              <a:rPr lang="en-US" sz="3200" dirty="0" smtClean="0"/>
              <a:t>Describe the Practice Transformation Model</a:t>
            </a:r>
          </a:p>
          <a:p>
            <a:pPr marL="457200" lvl="0" indent="-457200">
              <a:buFont typeface="Wingdings" pitchFamily="2" charset="2"/>
              <a:buChar char="q"/>
            </a:pPr>
            <a:r>
              <a:rPr lang="en-US" sz="3200" dirty="0" smtClean="0"/>
              <a:t>Describe </a:t>
            </a:r>
            <a:r>
              <a:rPr lang="en-US" sz="3200" dirty="0"/>
              <a:t>the application of the Consolidated Framework for Implementation Research (CFIR) to evaluate implementation of Practice </a:t>
            </a:r>
            <a:r>
              <a:rPr lang="en-US" sz="3200" dirty="0" smtClean="0"/>
              <a:t>Transformation </a:t>
            </a:r>
            <a:endParaRPr lang="en-US" sz="3200" dirty="0"/>
          </a:p>
          <a:p>
            <a:pPr marL="457200" lvl="0" indent="-457200">
              <a:buFont typeface="Wingdings" pitchFamily="2" charset="2"/>
              <a:buChar char="q"/>
            </a:pPr>
            <a:r>
              <a:rPr lang="en-US" sz="3200" dirty="0" smtClean="0"/>
              <a:t>Reflect upon barriers </a:t>
            </a:r>
            <a:r>
              <a:rPr lang="en-US" sz="3200" dirty="0"/>
              <a:t>and facilitators </a:t>
            </a:r>
            <a:r>
              <a:rPr lang="en-US" sz="3200" dirty="0" smtClean="0"/>
              <a:t>associated with implementation </a:t>
            </a:r>
            <a:r>
              <a:rPr lang="en-US" sz="3200" dirty="0"/>
              <a:t>of a Practice Transformation Model in an urban </a:t>
            </a:r>
            <a:r>
              <a:rPr lang="en-US" sz="3200" dirty="0" smtClean="0"/>
              <a:t>academic HIV </a:t>
            </a:r>
            <a:r>
              <a:rPr lang="en-US" sz="3200" dirty="0"/>
              <a:t>clinic</a:t>
            </a:r>
          </a:p>
          <a:p>
            <a:pPr marL="342900" indent="-342900">
              <a:buFont typeface="Wingdings" pitchFamily="2" charset="2"/>
              <a:buChar char="q"/>
            </a:pPr>
            <a:endParaRPr lang="en-US" dirty="0"/>
          </a:p>
        </p:txBody>
      </p:sp>
    </p:spTree>
    <p:extLst>
      <p:ext uri="{BB962C8B-B14F-4D97-AF65-F5344CB8AC3E}">
        <p14:creationId xmlns:p14="http://schemas.microsoft.com/office/powerpoint/2010/main" val="408561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822C02C-06AC-0947-B41D-470679069AEF}"/>
              </a:ext>
            </a:extLst>
          </p:cNvPr>
          <p:cNvSpPr txBox="1"/>
          <p:nvPr/>
        </p:nvSpPr>
        <p:spPr>
          <a:xfrm>
            <a:off x="5561427" y="3530501"/>
            <a:ext cx="3160683" cy="200054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latin typeface="+mj-lt"/>
              </a:rPr>
              <a:t>Funding for Programs:</a:t>
            </a:r>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normAutofit fontScale="90000"/>
          </a:bodyPr>
          <a:lstStyle/>
          <a:p>
            <a:pPr algn="ctr"/>
            <a:r>
              <a:rPr lang="en-US" dirty="0">
                <a:latin typeface="Calibri" charset="0"/>
                <a:ea typeface="Calibri" charset="0"/>
                <a:cs typeface="Calibri" charset="0"/>
              </a:rPr>
              <a:t>NewYork-Presbyterian Hospital’s </a:t>
            </a:r>
            <a:br>
              <a:rPr lang="en-US" dirty="0">
                <a:latin typeface="Calibri" charset="0"/>
                <a:ea typeface="Calibri" charset="0"/>
                <a:cs typeface="Calibri" charset="0"/>
              </a:rPr>
            </a:br>
            <a:r>
              <a:rPr lang="en-US" dirty="0">
                <a:latin typeface="Calibri" charset="0"/>
                <a:ea typeface="Calibri" charset="0"/>
                <a:cs typeface="Calibri" charset="0"/>
              </a:rPr>
              <a:t>Comprehensive Health Program (CHP)</a:t>
            </a:r>
          </a:p>
        </p:txBody>
      </p:sp>
      <p:sp>
        <p:nvSpPr>
          <p:cNvPr id="3" name="Content Placeholder 2"/>
          <p:cNvSpPr>
            <a:spLocks noGrp="1"/>
          </p:cNvSpPr>
          <p:nvPr>
            <p:ph idx="1"/>
          </p:nvPr>
        </p:nvSpPr>
        <p:spPr>
          <a:xfrm>
            <a:off x="5270738" y="1643070"/>
            <a:ext cx="3741196" cy="1741721"/>
          </a:xfrm>
        </p:spPr>
        <p:txBody>
          <a:bodyPr>
            <a:normAutofit/>
          </a:bodyPr>
          <a:lstStyle/>
          <a:p>
            <a:pPr marL="0" indent="0" algn="ctr">
              <a:buNone/>
              <a:defRPr/>
            </a:pPr>
            <a:r>
              <a:rPr lang="en-US" dirty="0">
                <a:latin typeface="Calibri" charset="0"/>
                <a:ea typeface="Calibri" charset="0"/>
                <a:cs typeface="Calibri" charset="0"/>
              </a:rPr>
              <a:t>In 2017, </a:t>
            </a:r>
            <a:r>
              <a:rPr lang="en-US" b="1" dirty="0">
                <a:solidFill>
                  <a:srgbClr val="FF0000"/>
                </a:solidFill>
                <a:latin typeface="Calibri" charset="0"/>
                <a:ea typeface="Calibri" charset="0"/>
                <a:cs typeface="Calibri" charset="0"/>
              </a:rPr>
              <a:t>NYP served 2,966 clients living with HIV </a:t>
            </a:r>
            <a:r>
              <a:rPr lang="en-US" dirty="0">
                <a:latin typeface="Calibri" charset="0"/>
                <a:ea typeface="Calibri" charset="0"/>
                <a:cs typeface="Calibri" charset="0"/>
              </a:rPr>
              <a:t>from New York City’s Upper Manhattan and the Bronx</a:t>
            </a:r>
            <a:endParaRPr lang="en-US" sz="3200" dirty="0">
              <a:latin typeface="Calibri" charset="0"/>
              <a:ea typeface="Calibri" charset="0"/>
              <a:cs typeface="Calibri" charset="0"/>
            </a:endParaRPr>
          </a:p>
          <a:p>
            <a:endParaRPr lang="en-US" dirty="0"/>
          </a:p>
        </p:txBody>
      </p:sp>
      <p:graphicFrame>
        <p:nvGraphicFramePr>
          <p:cNvPr id="7" name="Diagram 6"/>
          <p:cNvGraphicFramePr/>
          <p:nvPr>
            <p:extLst>
              <p:ext uri="{D42A27DB-BD31-4B8C-83A1-F6EECF244321}">
                <p14:modId xmlns:p14="http://schemas.microsoft.com/office/powerpoint/2010/main" val="490306449"/>
              </p:ext>
            </p:extLst>
          </p:nvPr>
        </p:nvGraphicFramePr>
        <p:xfrm>
          <a:off x="319716" y="1451164"/>
          <a:ext cx="4951022" cy="4294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Map of New York City. The Comprehensive Health Program is located on 170th street in Upper Manhattan. "/>
          <p:cNvPicPr>
            <a:picLocks noChangeAspect="1"/>
          </p:cNvPicPr>
          <p:nvPr/>
        </p:nvPicPr>
        <p:blipFill>
          <a:blip r:embed="rId8"/>
          <a:stretch>
            <a:fillRect/>
          </a:stretch>
        </p:blipFill>
        <p:spPr>
          <a:xfrm>
            <a:off x="9041089" y="1602601"/>
            <a:ext cx="2668765" cy="3920987"/>
          </a:xfrm>
          <a:prstGeom prst="rect">
            <a:avLst/>
          </a:prstGeom>
        </p:spPr>
      </p:pic>
      <p:sp>
        <p:nvSpPr>
          <p:cNvPr id="9" name="TextBox 8"/>
          <p:cNvSpPr txBox="1"/>
          <p:nvPr/>
        </p:nvSpPr>
        <p:spPr>
          <a:xfrm>
            <a:off x="9260832" y="5576430"/>
            <a:ext cx="2092968" cy="261610"/>
          </a:xfrm>
          <a:prstGeom prst="rect">
            <a:avLst/>
          </a:prstGeom>
          <a:noFill/>
        </p:spPr>
        <p:txBody>
          <a:bodyPr wrap="square" rtlCol="0">
            <a:spAutoFit/>
          </a:bodyPr>
          <a:lstStyle/>
          <a:p>
            <a:pPr algn="r"/>
            <a:r>
              <a:rPr lang="en-US" sz="1100" b="1" dirty="0"/>
              <a:t>Figure 1. </a:t>
            </a:r>
            <a:r>
              <a:rPr lang="en-US" sz="1100" dirty="0"/>
              <a:t>New York City Map.</a:t>
            </a:r>
          </a:p>
        </p:txBody>
      </p:sp>
      <p:pic>
        <p:nvPicPr>
          <p:cNvPr id="11" name="Picture 10" descr="HRSA Logo.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7306" y="3996123"/>
            <a:ext cx="1526317" cy="4642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NYC department of health logo. "/>
          <p:cNvPicPr>
            <a:picLocks noChangeAspect="1"/>
          </p:cNvPicPr>
          <p:nvPr/>
        </p:nvPicPr>
        <p:blipFill>
          <a:blip r:embed="rId10"/>
          <a:stretch>
            <a:fillRect/>
          </a:stretch>
        </p:blipFill>
        <p:spPr>
          <a:xfrm>
            <a:off x="7392294" y="3870585"/>
            <a:ext cx="1329184" cy="660190"/>
          </a:xfrm>
          <a:prstGeom prst="rect">
            <a:avLst/>
          </a:prstGeom>
        </p:spPr>
      </p:pic>
      <p:pic>
        <p:nvPicPr>
          <p:cNvPr id="21" name="Picture 20" descr="New York State department of health logo."/>
          <p:cNvPicPr>
            <a:picLocks noChangeAspect="1"/>
          </p:cNvPicPr>
          <p:nvPr/>
        </p:nvPicPr>
        <p:blipFill>
          <a:blip r:embed="rId11"/>
          <a:stretch>
            <a:fillRect/>
          </a:stretch>
        </p:blipFill>
        <p:spPr>
          <a:xfrm>
            <a:off x="5623367" y="4887628"/>
            <a:ext cx="1600158" cy="352036"/>
          </a:xfrm>
          <a:prstGeom prst="rect">
            <a:avLst/>
          </a:prstGeom>
        </p:spPr>
      </p:pic>
      <p:pic>
        <p:nvPicPr>
          <p:cNvPr id="23" name="Picture 22" descr="Gilead logo."/>
          <p:cNvPicPr>
            <a:picLocks noChangeAspect="1"/>
          </p:cNvPicPr>
          <p:nvPr/>
        </p:nvPicPr>
        <p:blipFill>
          <a:blip r:embed="rId12"/>
          <a:stretch>
            <a:fillRect/>
          </a:stretch>
        </p:blipFill>
        <p:spPr>
          <a:xfrm>
            <a:off x="7671983" y="4491370"/>
            <a:ext cx="911765" cy="911765"/>
          </a:xfrm>
          <a:prstGeom prst="rect">
            <a:avLst/>
          </a:prstGeom>
        </p:spPr>
      </p:pic>
    </p:spTree>
    <p:extLst>
      <p:ext uri="{BB962C8B-B14F-4D97-AF65-F5344CB8AC3E}">
        <p14:creationId xmlns:p14="http://schemas.microsoft.com/office/powerpoint/2010/main" val="390294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25439" y="1144942"/>
            <a:ext cx="3086368" cy="4298053"/>
          </a:xfrm>
          <a:prstGeom prst="rect">
            <a:avLst/>
          </a:prstGeom>
        </p:spPr>
      </p:pic>
      <p:sp>
        <p:nvSpPr>
          <p:cNvPr id="2" name="Title 1">
            <a:extLst>
              <a:ext uri="{FF2B5EF4-FFF2-40B4-BE49-F238E27FC236}">
                <a16:creationId xmlns:a16="http://schemas.microsoft.com/office/drawing/2014/main" xmlns="" id="{2F21D83F-94D8-7940-B00E-3316856FF5CC}"/>
              </a:ext>
            </a:extLst>
          </p:cNvPr>
          <p:cNvSpPr>
            <a:spLocks noGrp="1"/>
          </p:cNvSpPr>
          <p:nvPr>
            <p:ph type="title"/>
          </p:nvPr>
        </p:nvSpPr>
        <p:spPr>
          <a:xfrm>
            <a:off x="838199" y="234397"/>
            <a:ext cx="11082251" cy="1180608"/>
          </a:xfrm>
        </p:spPr>
        <p:txBody>
          <a:bodyPr anchor="ctr">
            <a:noAutofit/>
          </a:bodyPr>
          <a:lstStyle/>
          <a:p>
            <a:pPr algn="ctr">
              <a:lnSpc>
                <a:spcPct val="100000"/>
              </a:lnSpc>
            </a:pPr>
            <a:r>
              <a:rPr lang="en-US" sz="4900" dirty="0">
                <a:latin typeface="Arial" panose="020B0604020202020204" pitchFamily="34" charset="0"/>
                <a:cs typeface="Arial" panose="020B0604020202020204" pitchFamily="34" charset="0"/>
              </a:rPr>
              <a:t>Why Practice Transformation at NYP-CHP?</a:t>
            </a:r>
          </a:p>
        </p:txBody>
      </p:sp>
      <p:pic>
        <p:nvPicPr>
          <p:cNvPr id="9" name="Picture 8">
            <a:extLst>
              <a:ext uri="{FF2B5EF4-FFF2-40B4-BE49-F238E27FC236}">
                <a16:creationId xmlns:a16="http://schemas.microsoft.com/office/drawing/2014/main" xmlns="" id="{43743092-C43B-3046-BA3B-A9DB520C14A6}"/>
              </a:ext>
            </a:extLst>
          </p:cNvPr>
          <p:cNvPicPr>
            <a:picLocks noChangeAspect="1"/>
          </p:cNvPicPr>
          <p:nvPr/>
        </p:nvPicPr>
        <p:blipFill>
          <a:blip r:embed="rId4"/>
          <a:stretch>
            <a:fillRect/>
          </a:stretch>
        </p:blipFill>
        <p:spPr>
          <a:xfrm>
            <a:off x="1219200" y="1536646"/>
            <a:ext cx="6018808" cy="4154797"/>
          </a:xfrm>
          <a:prstGeom prst="rect">
            <a:avLst/>
          </a:prstGeom>
        </p:spPr>
      </p:pic>
      <p:sp>
        <p:nvSpPr>
          <p:cNvPr id="10" name="TextBox 9">
            <a:extLst>
              <a:ext uri="{FF2B5EF4-FFF2-40B4-BE49-F238E27FC236}">
                <a16:creationId xmlns:a16="http://schemas.microsoft.com/office/drawing/2014/main" xmlns="" id="{B6BC2A56-B088-AE41-8559-881E87A07D18}"/>
              </a:ext>
            </a:extLst>
          </p:cNvPr>
          <p:cNvSpPr txBox="1"/>
          <p:nvPr/>
        </p:nvSpPr>
        <p:spPr>
          <a:xfrm>
            <a:off x="8507888" y="5524347"/>
            <a:ext cx="2721470" cy="246067"/>
          </a:xfrm>
          <a:prstGeom prst="rect">
            <a:avLst/>
          </a:prstGeom>
          <a:noFill/>
        </p:spPr>
        <p:txBody>
          <a:bodyPr wrap="square" rtlCol="0">
            <a:spAutoFit/>
          </a:bodyPr>
          <a:lstStyle/>
          <a:p>
            <a:r>
              <a:rPr lang="en-US" sz="1000" dirty="0"/>
              <a:t>Credit: Dan Feller, NYSDOH, 2015.</a:t>
            </a:r>
          </a:p>
        </p:txBody>
      </p:sp>
    </p:spTree>
    <p:extLst>
      <p:ext uri="{BB962C8B-B14F-4D97-AF65-F5344CB8AC3E}">
        <p14:creationId xmlns:p14="http://schemas.microsoft.com/office/powerpoint/2010/main" val="595073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SPNS Workforce Initiative: 2014-2018 </a:t>
            </a:r>
          </a:p>
        </p:txBody>
      </p:sp>
      <p:sp>
        <p:nvSpPr>
          <p:cNvPr id="5" name="Content Placeholder 4"/>
          <p:cNvSpPr>
            <a:spLocks noGrp="1"/>
          </p:cNvSpPr>
          <p:nvPr>
            <p:ph sz="half" idx="10"/>
          </p:nvPr>
        </p:nvSpPr>
        <p:spPr/>
        <p:txBody>
          <a:bodyPr>
            <a:normAutofit/>
          </a:bodyPr>
          <a:lstStyle/>
          <a:p>
            <a:pPr marL="342900" indent="-342900">
              <a:spcBef>
                <a:spcPts val="1600"/>
              </a:spcBef>
              <a:buFont typeface="Wingdings" pitchFamily="2" charset="2"/>
              <a:buChar char="q"/>
            </a:pPr>
            <a:r>
              <a:rPr lang="en-US" sz="2800" dirty="0"/>
              <a:t>Multi-site initiative with 15 demonstration sites across the United States funded to design, implement, evaluate, and disseminate a “Practice Transformation Models</a:t>
            </a:r>
            <a:r>
              <a:rPr lang="en-US" sz="2800" dirty="0" smtClean="0"/>
              <a:t>” to create system-level workforce capacity for HIV care</a:t>
            </a:r>
            <a:endParaRPr lang="en-US" sz="2800" dirty="0"/>
          </a:p>
          <a:p>
            <a:pPr marL="342900" indent="-342900">
              <a:spcBef>
                <a:spcPts val="1600"/>
              </a:spcBef>
              <a:buFont typeface="Wingdings" pitchFamily="2" charset="2"/>
              <a:buChar char="q"/>
            </a:pPr>
            <a:r>
              <a:rPr lang="en-US" sz="2800" dirty="0"/>
              <a:t>NYP’s Comprehensive Health Program (CHP) was selected as demonstration site </a:t>
            </a:r>
          </a:p>
          <a:p>
            <a:pPr marL="342900" indent="-342900">
              <a:spcBef>
                <a:spcPts val="1600"/>
              </a:spcBef>
              <a:buFont typeface="Wingdings" pitchFamily="2" charset="2"/>
              <a:buChar char="q"/>
            </a:pPr>
            <a:r>
              <a:rPr lang="en-US" sz="2800" dirty="0"/>
              <a:t>Developed the “Stimulating Transformation of Technology and Team Structure to Reach People Living with HIV” (</a:t>
            </a:r>
            <a:r>
              <a:rPr lang="en-US" sz="2800" dirty="0" err="1"/>
              <a:t>STaR</a:t>
            </a:r>
            <a:r>
              <a:rPr lang="en-US" sz="2800" dirty="0"/>
              <a:t>) Project</a:t>
            </a:r>
          </a:p>
        </p:txBody>
      </p:sp>
    </p:spTree>
    <p:extLst>
      <p:ext uri="{BB962C8B-B14F-4D97-AF65-F5344CB8AC3E}">
        <p14:creationId xmlns:p14="http://schemas.microsoft.com/office/powerpoint/2010/main" val="169383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noAutofit/>
          </a:bodyPr>
          <a:lstStyle/>
          <a:p>
            <a:r>
              <a:rPr lang="en-US" sz="4900" dirty="0"/>
              <a:t>SPNS Workforce Initiative: 2014-2018 </a:t>
            </a:r>
          </a:p>
        </p:txBody>
      </p:sp>
      <p:sp>
        <p:nvSpPr>
          <p:cNvPr id="5" name="Content Placeholder 4"/>
          <p:cNvSpPr>
            <a:spLocks noGrp="1"/>
          </p:cNvSpPr>
          <p:nvPr>
            <p:ph sz="half" idx="10"/>
          </p:nvPr>
        </p:nvSpPr>
        <p:spPr/>
        <p:txBody>
          <a:bodyPr>
            <a:noAutofit/>
          </a:bodyPr>
          <a:lstStyle/>
          <a:p>
            <a:pPr marL="342900" indent="-342900">
              <a:spcBef>
                <a:spcPts val="1800"/>
              </a:spcBef>
              <a:buFont typeface="Wingdings" pitchFamily="2" charset="2"/>
              <a:buChar char="q"/>
            </a:pPr>
            <a:r>
              <a:rPr lang="en-US" sz="2800" dirty="0">
                <a:cs typeface="Arial" pitchFamily="34" charset="0"/>
              </a:rPr>
              <a:t>The </a:t>
            </a:r>
            <a:r>
              <a:rPr lang="en-US" sz="2800" dirty="0" err="1">
                <a:cs typeface="Arial" pitchFamily="34" charset="0"/>
              </a:rPr>
              <a:t>STaR</a:t>
            </a:r>
            <a:r>
              <a:rPr lang="en-US" sz="2800" dirty="0">
                <a:cs typeface="Arial" pitchFamily="34" charset="0"/>
              </a:rPr>
              <a:t> Project “Practice Transformation Model” consisted of:</a:t>
            </a:r>
          </a:p>
          <a:p>
            <a:pPr marL="742950" lvl="1" indent="-285750">
              <a:lnSpc>
                <a:spcPct val="100000"/>
              </a:lnSpc>
              <a:spcBef>
                <a:spcPts val="1800"/>
              </a:spcBef>
              <a:buFont typeface="Wingdings" pitchFamily="2" charset="2"/>
              <a:buChar char="v"/>
            </a:pPr>
            <a:r>
              <a:rPr lang="en-US" dirty="0">
                <a:ea typeface="Ebrima" pitchFamily="2" charset="0"/>
                <a:cs typeface="Arial" pitchFamily="34" charset="0"/>
              </a:rPr>
              <a:t>System level staffing changes heavily based on Patient Centered Medical Home standards</a:t>
            </a:r>
          </a:p>
          <a:p>
            <a:pPr marL="742950" lvl="1" indent="-285750">
              <a:lnSpc>
                <a:spcPct val="100000"/>
              </a:lnSpc>
              <a:spcBef>
                <a:spcPts val="1800"/>
              </a:spcBef>
              <a:buFont typeface="Wingdings" pitchFamily="2" charset="2"/>
              <a:buChar char="v"/>
            </a:pPr>
            <a:r>
              <a:rPr lang="en-US" dirty="0">
                <a:ea typeface="Ebrima" pitchFamily="2" charset="0"/>
                <a:cs typeface="Arial" pitchFamily="34" charset="0"/>
              </a:rPr>
              <a:t>Improvements to Practice’s capacity to care for people living with HIV, valuing efficiency and sustainability</a:t>
            </a:r>
          </a:p>
          <a:p>
            <a:pPr marL="742950" lvl="1" indent="-285750">
              <a:lnSpc>
                <a:spcPct val="100000"/>
              </a:lnSpc>
              <a:spcBef>
                <a:spcPts val="1800"/>
              </a:spcBef>
              <a:buFont typeface="Wingdings" pitchFamily="2" charset="2"/>
              <a:buChar char="v"/>
            </a:pPr>
            <a:r>
              <a:rPr lang="en-US" dirty="0">
                <a:ea typeface="Ebrima" pitchFamily="2" charset="0"/>
                <a:cs typeface="Arial" pitchFamily="34" charset="0"/>
              </a:rPr>
              <a:t>Optimization of resources in changing </a:t>
            </a:r>
            <a:r>
              <a:rPr lang="en-US" dirty="0" smtClean="0">
                <a:ea typeface="Ebrima" pitchFamily="2" charset="0"/>
                <a:cs typeface="Arial" pitchFamily="34" charset="0"/>
              </a:rPr>
              <a:t>healthcare landscape</a:t>
            </a:r>
            <a:endParaRPr lang="en-US" dirty="0">
              <a:ea typeface="Ebrima" pitchFamily="2" charset="0"/>
              <a:cs typeface="Arial" pitchFamily="34" charset="0"/>
            </a:endParaRPr>
          </a:p>
          <a:p>
            <a:pPr marL="742950" lvl="1" indent="-285750">
              <a:lnSpc>
                <a:spcPct val="100000"/>
              </a:lnSpc>
              <a:spcBef>
                <a:spcPts val="1800"/>
              </a:spcBef>
              <a:buFont typeface="Wingdings" pitchFamily="2" charset="2"/>
              <a:buChar char="v"/>
            </a:pPr>
            <a:r>
              <a:rPr lang="en-US" dirty="0">
                <a:ea typeface="Ebrima" pitchFamily="2" charset="0"/>
                <a:cs typeface="Arial" pitchFamily="34" charset="0"/>
              </a:rPr>
              <a:t>Quality improvement efforts aimed at increasing the rates of linkage, engagement, retention in care, and viral load suppression</a:t>
            </a:r>
          </a:p>
        </p:txBody>
      </p:sp>
    </p:spTree>
    <p:extLst>
      <p:ext uri="{BB962C8B-B14F-4D97-AF65-F5344CB8AC3E}">
        <p14:creationId xmlns:p14="http://schemas.microsoft.com/office/powerpoint/2010/main" val="244645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p>
            <a:r>
              <a:rPr lang="en-US" sz="4900" dirty="0"/>
              <a:t>Patient Care Coordination Challenges </a:t>
            </a:r>
          </a:p>
        </p:txBody>
      </p:sp>
      <p:sp>
        <p:nvSpPr>
          <p:cNvPr id="3" name="Content Placeholder 2"/>
          <p:cNvSpPr>
            <a:spLocks noGrp="1"/>
          </p:cNvSpPr>
          <p:nvPr>
            <p:ph sz="half" idx="10"/>
          </p:nvPr>
        </p:nvSpPr>
        <p:spPr>
          <a:xfrm>
            <a:off x="838200" y="1196982"/>
            <a:ext cx="10515600" cy="4671803"/>
          </a:xfrm>
        </p:spPr>
        <p:txBody>
          <a:bodyPr>
            <a:normAutofit fontScale="92500" lnSpcReduction="20000"/>
          </a:bodyPr>
          <a:lstStyle/>
          <a:p>
            <a:pPr>
              <a:lnSpc>
                <a:spcPct val="100000"/>
              </a:lnSpc>
              <a:spcAft>
                <a:spcPts val="1200"/>
              </a:spcAft>
            </a:pPr>
            <a:r>
              <a:rPr lang="en-US" sz="2600" b="1" dirty="0"/>
              <a:t>Care coordination</a:t>
            </a:r>
          </a:p>
          <a:p>
            <a:pPr marL="514350" lvl="1" indent="-285750">
              <a:lnSpc>
                <a:spcPct val="100000"/>
              </a:lnSpc>
              <a:spcAft>
                <a:spcPts val="1200"/>
              </a:spcAft>
              <a:buFont typeface="Wingdings" panose="05000000000000000000" pitchFamily="2" charset="2"/>
              <a:buChar char="q"/>
            </a:pPr>
            <a:r>
              <a:rPr lang="en-US" sz="2600" dirty="0">
                <a:solidFill>
                  <a:schemeClr val="tx1">
                    <a:lumMod val="75000"/>
                    <a:lumOff val="25000"/>
                  </a:schemeClr>
                </a:solidFill>
              </a:rPr>
              <a:t>Inefficiencies in identifying who to follow-up</a:t>
            </a:r>
          </a:p>
          <a:p>
            <a:pPr marL="514350" lvl="1" indent="-285750">
              <a:lnSpc>
                <a:spcPct val="100000"/>
              </a:lnSpc>
              <a:spcAft>
                <a:spcPts val="1200"/>
              </a:spcAft>
              <a:buFont typeface="Wingdings" panose="05000000000000000000" pitchFamily="2" charset="2"/>
              <a:buChar char="q"/>
            </a:pPr>
            <a:r>
              <a:rPr lang="en-US" sz="2600" dirty="0">
                <a:solidFill>
                  <a:schemeClr val="tx1">
                    <a:lumMod val="75000"/>
                    <a:lumOff val="25000"/>
                  </a:schemeClr>
                </a:solidFill>
              </a:rPr>
              <a:t>Separate programs for adherence, care coordination, nursing care, medical</a:t>
            </a:r>
          </a:p>
          <a:p>
            <a:pPr marL="514350" lvl="1" indent="-285750">
              <a:lnSpc>
                <a:spcPct val="100000"/>
              </a:lnSpc>
              <a:spcAft>
                <a:spcPts val="1200"/>
              </a:spcAft>
              <a:buFont typeface="Wingdings" panose="05000000000000000000" pitchFamily="2" charset="2"/>
              <a:buChar char="q"/>
            </a:pPr>
            <a:r>
              <a:rPr lang="en-US" sz="2600" dirty="0">
                <a:solidFill>
                  <a:schemeClr val="tx1">
                    <a:lumMod val="75000"/>
                    <a:lumOff val="25000"/>
                  </a:schemeClr>
                </a:solidFill>
              </a:rPr>
              <a:t>Untapped opportunities for efficiencies through HIT</a:t>
            </a:r>
          </a:p>
          <a:p>
            <a:pPr>
              <a:lnSpc>
                <a:spcPct val="100000"/>
              </a:lnSpc>
              <a:spcAft>
                <a:spcPts val="1200"/>
              </a:spcAft>
            </a:pPr>
            <a:r>
              <a:rPr lang="en-US" sz="2600" b="1" dirty="0"/>
              <a:t>Team communication</a:t>
            </a:r>
          </a:p>
          <a:p>
            <a:pPr marL="514350" lvl="1" indent="-285750">
              <a:lnSpc>
                <a:spcPct val="100000"/>
              </a:lnSpc>
              <a:spcAft>
                <a:spcPts val="1200"/>
              </a:spcAft>
              <a:buFont typeface="Wingdings" panose="05000000000000000000" pitchFamily="2" charset="2"/>
              <a:buChar char="q"/>
            </a:pPr>
            <a:r>
              <a:rPr lang="en-US" sz="2600" dirty="0">
                <a:solidFill>
                  <a:schemeClr val="tx1">
                    <a:lumMod val="75000"/>
                    <a:lumOff val="25000"/>
                  </a:schemeClr>
                </a:solidFill>
              </a:rPr>
              <a:t>Complex communication patterns in clinic and across settings</a:t>
            </a:r>
          </a:p>
          <a:p>
            <a:pPr>
              <a:lnSpc>
                <a:spcPct val="100000"/>
              </a:lnSpc>
              <a:spcAft>
                <a:spcPts val="1200"/>
              </a:spcAft>
            </a:pPr>
            <a:r>
              <a:rPr lang="en-US" sz="2600" b="1" dirty="0"/>
              <a:t>Staff working at the top of their license </a:t>
            </a:r>
          </a:p>
          <a:p>
            <a:pPr marL="571500" lvl="1" indent="-342900">
              <a:lnSpc>
                <a:spcPct val="100000"/>
              </a:lnSpc>
              <a:spcAft>
                <a:spcPts val="1200"/>
              </a:spcAft>
              <a:buFont typeface="Wingdings" pitchFamily="2" charset="2"/>
              <a:buChar char="q"/>
            </a:pPr>
            <a:r>
              <a:rPr lang="en-US" sz="2600" dirty="0">
                <a:solidFill>
                  <a:schemeClr val="tx1">
                    <a:lumMod val="75000"/>
                    <a:lumOff val="25000"/>
                  </a:schemeClr>
                </a:solidFill>
              </a:rPr>
              <a:t>Nursing</a:t>
            </a:r>
          </a:p>
          <a:p>
            <a:pPr marL="571500" lvl="1" indent="-342900">
              <a:lnSpc>
                <a:spcPct val="100000"/>
              </a:lnSpc>
              <a:spcAft>
                <a:spcPts val="1200"/>
              </a:spcAft>
              <a:buFont typeface="Wingdings" pitchFamily="2" charset="2"/>
              <a:buChar char="q"/>
            </a:pPr>
            <a:r>
              <a:rPr lang="en-US" sz="2600" dirty="0">
                <a:solidFill>
                  <a:schemeClr val="tx1">
                    <a:lumMod val="75000"/>
                    <a:lumOff val="25000"/>
                  </a:schemeClr>
                </a:solidFill>
              </a:rPr>
              <a:t>Social work</a:t>
            </a:r>
          </a:p>
        </p:txBody>
      </p:sp>
    </p:spTree>
    <p:extLst>
      <p:ext uri="{BB962C8B-B14F-4D97-AF65-F5344CB8AC3E}">
        <p14:creationId xmlns:p14="http://schemas.microsoft.com/office/powerpoint/2010/main" val="1927927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7637BD-F6B8-4C8E-98AF-4410C437D562}">
  <ds:schemaRefs>
    <ds:schemaRef ds:uri="http://schemas.microsoft.com/office/2006/documentManagement/types"/>
    <ds:schemaRef ds:uri="http://purl.org/dc/terms/"/>
    <ds:schemaRef ds:uri="75e813ae-c565-40db-b37c-cfdb0e13b5d9"/>
    <ds:schemaRef ds:uri="http://schemas.openxmlformats.org/package/2006/metadata/core-properties"/>
    <ds:schemaRef ds:uri="http://schemas.microsoft.com/office/2006/metadata/properties"/>
    <ds:schemaRef ds:uri="http://purl.org/dc/dcmitype/"/>
    <ds:schemaRef ds:uri="http://www.w3.org/XML/1998/namespace"/>
    <ds:schemaRef ds:uri="763191c0-b165-402f-a2d4-8ae261e3ae05"/>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29FA1483-4A22-4888-9FB2-688D6C1A5118}">
  <ds:schemaRefs>
    <ds:schemaRef ds:uri="http://schemas.microsoft.com/sharepoint/v3/contenttype/forms"/>
  </ds:schemaRefs>
</ds:datastoreItem>
</file>

<file path=customXml/itemProps3.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1213</TotalTime>
  <Words>4657</Words>
  <Application>Microsoft Macintosh PowerPoint</Application>
  <PresentationFormat>Widescreen</PresentationFormat>
  <Paragraphs>335</Paragraphs>
  <Slides>39</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 Narrow</vt:lpstr>
      <vt:lpstr>Calibri</vt:lpstr>
      <vt:lpstr>Calibri Light</vt:lpstr>
      <vt:lpstr>Century Gothic</vt:lpstr>
      <vt:lpstr>Ebrima</vt:lpstr>
      <vt:lpstr>Mangal</vt:lpstr>
      <vt:lpstr>Times New Roman</vt:lpstr>
      <vt:lpstr>Wingdings</vt:lpstr>
      <vt:lpstr>Arial</vt:lpstr>
      <vt:lpstr>Office Theme</vt:lpstr>
      <vt:lpstr>PowerPoint Presentation</vt:lpstr>
      <vt:lpstr>Process Evaluation of a SPNS Practice Transformation Model</vt:lpstr>
      <vt:lpstr>Disclosures</vt:lpstr>
      <vt:lpstr>Session Objectives</vt:lpstr>
      <vt:lpstr>NewYork-Presbyterian Hospital’s  Comprehensive Health Program (CHP)</vt:lpstr>
      <vt:lpstr>Why Practice Transformation at NYP-CHP?</vt:lpstr>
      <vt:lpstr>SPNS Workforce Initiative: 2014-2018 </vt:lpstr>
      <vt:lpstr>SPNS Workforce Initiative: 2014-2018 </vt:lpstr>
      <vt:lpstr>Patient Care Coordination Challenges </vt:lpstr>
      <vt:lpstr>Patient Access Challenges</vt:lpstr>
      <vt:lpstr>STaR’s Practice Transformation Intervention Overview</vt:lpstr>
      <vt:lpstr>Providing More Care Through Harmonious Practice Redesign</vt:lpstr>
      <vt:lpstr>STaR’s Practice Transformation Timeline</vt:lpstr>
      <vt:lpstr>Empanelment and Team-Based  Care Coordination Strategy</vt:lpstr>
      <vt:lpstr>Team Based Care Coordination Model</vt:lpstr>
      <vt:lpstr>Clinical Care Team Meetings</vt:lpstr>
      <vt:lpstr>  Data-Driven Panel Management Under Practice Transformation </vt:lpstr>
      <vt:lpstr>Clinic Flow Redesign and Expansion of Open Access</vt:lpstr>
      <vt:lpstr>Evaluation of Practice Transformation Effects on Quality of Care</vt:lpstr>
      <vt:lpstr>Focus Groups Eligibility Criteria</vt:lpstr>
      <vt:lpstr>Qualitative Data Collection</vt:lpstr>
      <vt:lpstr>Focus Groups</vt:lpstr>
      <vt:lpstr>Coding and Data Analysis</vt:lpstr>
      <vt:lpstr>Consolidated Framework for Implementation Research (CFIR)</vt:lpstr>
      <vt:lpstr>Codebook Development</vt:lpstr>
      <vt:lpstr>Characteristics of PTM - Facilitators</vt:lpstr>
      <vt:lpstr>Characteristics of PTM - Barrier</vt:lpstr>
      <vt:lpstr>Outer Setting - Facilitator</vt:lpstr>
      <vt:lpstr>Inner Setting - Facilitator</vt:lpstr>
      <vt:lpstr>Inner Setting - Barrier</vt:lpstr>
      <vt:lpstr>Characteristics of Individuals - Facilitators</vt:lpstr>
      <vt:lpstr>Characteristics of Individuals - Barrier</vt:lpstr>
      <vt:lpstr>Process - Facilitators</vt:lpstr>
      <vt:lpstr>Process - Barriers</vt:lpstr>
      <vt:lpstr>Key Findings</vt:lpstr>
      <vt:lpstr>Ongoing Challenges in Improving the HIV Care Continuum</vt:lpstr>
      <vt:lpstr>Acknowledgements</vt:lpstr>
      <vt:lpstr>Funding Acknowledgement: </vt:lpstr>
      <vt:lpstr>Question?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Gonzalez</dc:creator>
  <cp:lastModifiedBy>Global Potential</cp:lastModifiedBy>
  <cp:revision>203</cp:revision>
  <dcterms:created xsi:type="dcterms:W3CDTF">2018-10-26T23:53:46Z</dcterms:created>
  <dcterms:modified xsi:type="dcterms:W3CDTF">2018-12-13T15:09:48Z</dcterms:modified>
</cp:coreProperties>
</file>