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</p:sldMasterIdLst>
  <p:notesMasterIdLst>
    <p:notesMasterId r:id="rId67"/>
  </p:notesMasterIdLst>
  <p:sldIdLst>
    <p:sldId id="256" r:id="rId10"/>
    <p:sldId id="315" r:id="rId11"/>
    <p:sldId id="257" r:id="rId12"/>
    <p:sldId id="314" r:id="rId13"/>
    <p:sldId id="259" r:id="rId14"/>
    <p:sldId id="260" r:id="rId15"/>
    <p:sldId id="312" r:id="rId16"/>
    <p:sldId id="262" r:id="rId17"/>
    <p:sldId id="31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31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11" r:id="rId58"/>
    <p:sldId id="309" r:id="rId59"/>
    <p:sldId id="310" r:id="rId60"/>
    <p:sldId id="303" r:id="rId61"/>
    <p:sldId id="304" r:id="rId62"/>
    <p:sldId id="305" r:id="rId63"/>
    <p:sldId id="306" r:id="rId64"/>
    <p:sldId id="307" r:id="rId65"/>
    <p:sldId id="308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ax, Kathryn" initials="KP" lastIdx="4" clrIdx="0">
    <p:extLst>
      <p:ext uri="{19B8F6BF-5375-455C-9EA6-DF929625EA0E}">
        <p15:presenceInfo xmlns:p15="http://schemas.microsoft.com/office/powerpoint/2012/main" userId="Plax, Kathry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E9EFF7"/>
    <a:srgbClr val="D1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4" y="4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8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D9098"/>
            </a:solidFill>
          </c:spPr>
          <c:dPt>
            <c:idx val="0"/>
            <c:bubble3D val="0"/>
            <c:spPr>
              <a:solidFill>
                <a:srgbClr val="3D9098"/>
              </a:solidFill>
              <a:ln w="19050">
                <a:solidFill>
                  <a:srgbClr val="0417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07-410F-B30D-C54AF849BB98}"/>
              </c:ext>
            </c:extLst>
          </c:dPt>
          <c:dPt>
            <c:idx val="1"/>
            <c:bubble3D val="0"/>
            <c:spPr>
              <a:solidFill>
                <a:srgbClr val="3D90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07-410F-B30D-C54AF849BB98}"/>
              </c:ext>
            </c:extLst>
          </c:dPt>
          <c:dPt>
            <c:idx val="2"/>
            <c:bubble3D val="0"/>
            <c:spPr>
              <a:solidFill>
                <a:srgbClr val="3D90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07-410F-B30D-C54AF849BB98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rgbClr val="0417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07-410F-B30D-C54AF849BB9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07-410F-B30D-C54AF849B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D9098"/>
            </a:solidFill>
          </c:spPr>
          <c:dPt>
            <c:idx val="0"/>
            <c:bubble3D val="0"/>
            <c:spPr>
              <a:solidFill>
                <a:srgbClr val="3D9098"/>
              </a:solidFill>
              <a:ln w="19050">
                <a:solidFill>
                  <a:srgbClr val="0417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DE-4F9E-8F50-E8C09CF2AF6E}"/>
              </c:ext>
            </c:extLst>
          </c:dPt>
          <c:dPt>
            <c:idx val="1"/>
            <c:bubble3D val="0"/>
            <c:spPr>
              <a:solidFill>
                <a:srgbClr val="3D90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DE-4F9E-8F50-E8C09CF2AF6E}"/>
              </c:ext>
            </c:extLst>
          </c:dPt>
          <c:dPt>
            <c:idx val="2"/>
            <c:bubble3D val="0"/>
            <c:spPr>
              <a:solidFill>
                <a:srgbClr val="3D909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DE-4F9E-8F50-E8C09CF2AF6E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rgbClr val="0417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DE-4F9E-8F50-E8C09CF2AF6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DE-4F9E-8F50-E8C09CF2A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7783204161800601E-2"/>
          <c:y val="0"/>
          <c:w val="0.96432742329334298"/>
          <c:h val="0.75971904606337803"/>
        </c:manualLayout>
      </c:layout>
      <c:lineChart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Series 1</c:v>
                </c:pt>
              </c:strCache>
            </c:strRef>
          </c:tx>
          <c:spPr>
            <a:ln w="28440">
              <a:solidFill>
                <a:srgbClr val="4472C4"/>
              </a:solidFill>
              <a:round/>
            </a:ln>
          </c:spPr>
          <c:marker>
            <c:symbol val="circle"/>
            <c:size val="5"/>
            <c:spPr>
              <a:solidFill>
                <a:srgbClr val="4472C4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Over 30 days</c:v>
                </c:pt>
                <c:pt idx="1">
                  <c:v>Over 60 days</c:v>
                </c:pt>
                <c:pt idx="2">
                  <c:v>Over 90 days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46.7</c:v>
                </c:pt>
                <c:pt idx="1">
                  <c:v>33.299999999999997</c:v>
                </c:pt>
                <c:pt idx="2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F0-49C4-BCD0-CA80BE56B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marker val="1"/>
        <c:smooth val="0"/>
        <c:axId val="141831680"/>
        <c:axId val="36151296"/>
      </c:lineChart>
      <c:catAx>
        <c:axId val="14183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2000" b="0" strike="noStrike" spc="-1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36151296"/>
        <c:crosses val="autoZero"/>
        <c:auto val="1"/>
        <c:lblAlgn val="ctr"/>
        <c:lblOffset val="100"/>
        <c:noMultiLvlLbl val="1"/>
      </c:catAx>
      <c:valAx>
        <c:axId val="361512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6480">
            <a:noFill/>
          </a:ln>
        </c:spPr>
        <c:txPr>
          <a:bodyPr/>
          <a:lstStyle/>
          <a:p>
            <a:pPr>
              <a:defRPr sz="1197" b="0" strike="noStrike" spc="-1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41831680"/>
        <c:crosses val="autoZero"/>
        <c:crossBetween val="midCat"/>
      </c:valAx>
      <c:spPr>
        <a:noFill/>
        <a:ln>
          <a:noFill/>
        </a:ln>
      </c:spPr>
    </c:plotArea>
    <c:plotVisOnly val="1"/>
    <c:dispBlanksAs val="zero"/>
    <c:showDLblsOverMax val="1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1400" b="0" strike="noStrike" spc="-1">
                <a:solidFill>
                  <a:srgbClr val="7030A0"/>
                </a:solidFill>
                <a:latin typeface="Calibri"/>
              </a:defRPr>
            </a:pPr>
            <a:r>
              <a:rPr lang="en-US" sz="1400" b="0" strike="noStrike" spc="-1">
                <a:solidFill>
                  <a:srgbClr val="7030A0"/>
                </a:solidFill>
                <a:latin typeface="Calibri"/>
              </a:rPr>
              <a:t>Monthly Assessment of Intervention Exposure -- Response Rates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440">
              <a:solidFill>
                <a:srgbClr val="7030A0"/>
              </a:solidFill>
              <a:round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06D-4F8C-89A1-D19AC4772AB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06D-4F8C-89A1-D19AC4772AB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06D-4F8C-89A1-D19AC4772AB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404040"/>
                      </a:solidFill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6D-4F8C-89A1-D19AC4772AB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404040"/>
                      </a:solidFill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6D-4F8C-89A1-D19AC4772AB4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900" b="0" strike="noStrike" spc="-1">
                      <a:solidFill>
                        <a:srgbClr val="404040"/>
                      </a:solidFill>
                      <a:latin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6D-4F8C-89A1-D19AC4772A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strike="noStrike" spc="-1">
                    <a:solidFill>
                      <a:srgbClr val="404040"/>
                    </a:solidFill>
                    <a:latin typeface="Calibri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Month 1</c:v>
                </c:pt>
                <c:pt idx="1">
                  <c:v>Month 2</c:v>
                </c:pt>
                <c:pt idx="2">
                  <c:v>Month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0.217054263565891</c:v>
                </c:pt>
                <c:pt idx="1">
                  <c:v>0.24</c:v>
                </c:pt>
                <c:pt idx="2">
                  <c:v>0.209677419354839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6D-4F8C-89A1-D19AC4772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smooth val="0"/>
        <c:axId val="143737856"/>
        <c:axId val="142153920"/>
      </c:lineChart>
      <c:catAx>
        <c:axId val="14373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42153920"/>
        <c:crosses val="autoZero"/>
        <c:auto val="1"/>
        <c:lblAlgn val="ctr"/>
        <c:lblOffset val="100"/>
        <c:noMultiLvlLbl val="1"/>
      </c:catAx>
      <c:valAx>
        <c:axId val="142153920"/>
        <c:scaling>
          <c:orientation val="minMax"/>
          <c:min val="0.15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sz="900" b="0" strike="noStrike" spc="-1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43737856"/>
        <c:crosses val="autoZero"/>
        <c:crossBetween val="midCat"/>
        <c:majorUnit val="2.5000000000000001E-2"/>
      </c:valAx>
      <c:spPr>
        <a:noFill/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36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36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36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36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DA1C08E-2277-4C4F-B427-92F50295876A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755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53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3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7FA0E2A-91E2-43C8-9751-ED21A39D8F3B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652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71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EF871AA-462D-41FD-BB1F-C6D939500728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397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</p:spPr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701640" y="4473720"/>
            <a:ext cx="5606640" cy="366048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On this slide and the following, replace the items in red with your information.  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Look for instructions for each slide I this notes section.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445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</p:spPr>
      </p:sp>
      <p:sp>
        <p:nvSpPr>
          <p:cNvPr id="720" name="PlaceHolder 2"/>
          <p:cNvSpPr>
            <a:spLocks noGrp="1"/>
          </p:cNvSpPr>
          <p:nvPr>
            <p:ph type="body"/>
          </p:nvPr>
        </p:nvSpPr>
        <p:spPr>
          <a:xfrm>
            <a:off x="701640" y="4473720"/>
            <a:ext cx="5606640" cy="366048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On this slide and the following, replace the items in red with your information.  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Look for instructions for each slide I this notes section.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41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</p:spPr>
      </p:sp>
      <p:sp>
        <p:nvSpPr>
          <p:cNvPr id="722" name="PlaceHolder 2"/>
          <p:cNvSpPr>
            <a:spLocks noGrp="1"/>
          </p:cNvSpPr>
          <p:nvPr>
            <p:ph type="body"/>
          </p:nvPr>
        </p:nvSpPr>
        <p:spPr>
          <a:xfrm>
            <a:off x="701640" y="4473720"/>
            <a:ext cx="5606640" cy="366048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On this slide and the following, replace the items in red with your information.  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Look for instructions for each slide I this notes section.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48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</p:spPr>
      </p:sp>
      <p:sp>
        <p:nvSpPr>
          <p:cNvPr id="724" name="PlaceHolder 2"/>
          <p:cNvSpPr>
            <a:spLocks noGrp="1"/>
          </p:cNvSpPr>
          <p:nvPr>
            <p:ph type="body"/>
          </p:nvPr>
        </p:nvSpPr>
        <p:spPr>
          <a:xfrm>
            <a:off x="701640" y="4473720"/>
            <a:ext cx="5606640" cy="366048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On this slide and the following, replace the items in red with your information.  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Look for instructions for each slide I this notes section.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81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</p:spPr>
      </p:sp>
      <p:sp>
        <p:nvSpPr>
          <p:cNvPr id="726" name="PlaceHolder 2"/>
          <p:cNvSpPr>
            <a:spLocks noGrp="1"/>
          </p:cNvSpPr>
          <p:nvPr>
            <p:ph type="body"/>
          </p:nvPr>
        </p:nvSpPr>
        <p:spPr>
          <a:xfrm>
            <a:off x="701640" y="4473720"/>
            <a:ext cx="5606640" cy="366048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On this slide and the following, replace the items in red with your information.  </a:t>
            </a:r>
          </a:p>
          <a:p>
            <a:pPr marL="216000" indent="-21600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Look for instructions for each slide I this notes section.</a:t>
            </a:r>
          </a:p>
          <a:p>
            <a:pPr marL="216000" indent="-216000"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80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7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000000"/>
                </a:solidFill>
                <a:latin typeface="+mn-lt"/>
                <a:ea typeface="+mn-ea"/>
              </a:rPr>
              <a:t>Wilcoxon Signed Rank tests were used to determine if there was a significant difference between the viral loads collected closest to consent and those collected closest to the date that the participant had been in the E-VOLUTION program for six months. This non-parametric alternative to a dependent samples t-test was used due to the non-normal distribution of viral load data. The average 6-month viral load was significantly lower than the average viral load at consent. Table 1 below presents these results.</a:t>
            </a:r>
            <a:endParaRPr lang="en-US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1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840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7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100" b="0" strike="noStrike" spc="-1">
                <a:solidFill>
                  <a:srgbClr val="000000"/>
                </a:solidFill>
                <a:latin typeface="+mn-lt"/>
                <a:ea typeface="+mn-ea"/>
              </a:rPr>
              <a:t>McNemar exact tests were computed for each sample to determine if there was a significant difference in the number of participants with suppressed viral loads at 6-month follow-up compared to that taken at consent. </a:t>
            </a:r>
            <a:endParaRPr lang="en-US" sz="1100" b="0" strike="noStrike" spc="-1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100" b="0" strike="noStrike" spc="-1">
                <a:solidFill>
                  <a:srgbClr val="000000"/>
                </a:solidFill>
                <a:latin typeface="+mn-lt"/>
                <a:ea typeface="+mn-ea"/>
              </a:rPr>
              <a:t>Results indicated that a significantly greater proportion of participants were suppressed at their viral load test closest to 6-months in the E-VOLUTION program compared to their viral load test at consent. </a:t>
            </a:r>
            <a:endParaRPr lang="en-US" sz="1100" b="0" strike="noStrike" spc="-1">
              <a:latin typeface="Arial"/>
            </a:endParaRPr>
          </a:p>
        </p:txBody>
      </p:sp>
      <p:sp>
        <p:nvSpPr>
          <p:cNvPr id="73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50C1F5E-8F71-4A39-8324-24749BFEF28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655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subTitle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ubTitle"/>
          </p:nvPr>
        </p:nvSpPr>
        <p:spPr>
          <a:xfrm>
            <a:off x="838080" y="281160"/>
            <a:ext cx="10515240" cy="38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PlaceHolder 5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439344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794916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5"/>
          <p:cNvSpPr>
            <a:spLocks noGrp="1"/>
          </p:cNvSpPr>
          <p:nvPr>
            <p:ph type="body"/>
          </p:nvPr>
        </p:nvSpPr>
        <p:spPr>
          <a:xfrm>
            <a:off x="83808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6"/>
          <p:cNvSpPr>
            <a:spLocks noGrp="1"/>
          </p:cNvSpPr>
          <p:nvPr>
            <p:ph type="body"/>
          </p:nvPr>
        </p:nvSpPr>
        <p:spPr>
          <a:xfrm>
            <a:off x="439344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PlaceHolder 7"/>
          <p:cNvSpPr>
            <a:spLocks noGrp="1"/>
          </p:cNvSpPr>
          <p:nvPr>
            <p:ph type="body"/>
          </p:nvPr>
        </p:nvSpPr>
        <p:spPr>
          <a:xfrm>
            <a:off x="794916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9344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94916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3808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9344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94916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76AA-4866-4B3F-9FE7-AB336FDFE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7886" y="2035207"/>
            <a:ext cx="9060024" cy="829193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Activity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EB880-299F-4C2C-B0CE-05C03177B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7886" y="3729067"/>
            <a:ext cx="9060024" cy="47903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Presenter(s) Name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B04E79-0625-405C-9E37-5AAD91CEDB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77886" y="4214356"/>
            <a:ext cx="9060024" cy="880153"/>
          </a:xfrm>
        </p:spPr>
        <p:txBody>
          <a:bodyPr>
            <a:normAutofit/>
          </a:bodyPr>
          <a:lstStyle>
            <a:lvl1pPr>
              <a:defRPr sz="20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Presenter(s) Title/Affiliation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78113" y="2994025"/>
            <a:ext cx="9059862" cy="652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528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838080" y="281160"/>
            <a:ext cx="10515240" cy="38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39344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794916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3808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439344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794916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838080" y="281160"/>
            <a:ext cx="10515240" cy="38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39344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794916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83808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439344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794916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838080" y="281160"/>
            <a:ext cx="10515240" cy="38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39344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794916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83808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439344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794916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838080" y="281160"/>
            <a:ext cx="10515240" cy="38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281160"/>
            <a:ext cx="10515240" cy="38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39344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794916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83808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body"/>
          </p:nvPr>
        </p:nvSpPr>
        <p:spPr>
          <a:xfrm>
            <a:off x="439344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body"/>
          </p:nvPr>
        </p:nvSpPr>
        <p:spPr>
          <a:xfrm>
            <a:off x="794916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A609-63AA-4E39-A708-0AEBF212D03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142E-F5B0-4DE9-9180-DD6ECFC8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15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B001-9D08-4D4A-B445-33C81106A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261" y="234397"/>
            <a:ext cx="11203805" cy="82919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Headline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22348D-6C20-49A4-8F66-D1BAF23E588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196982"/>
            <a:ext cx="10515600" cy="444844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3138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buClr>
                <a:srgbClr val="D03138"/>
              </a:buClr>
              <a:defRPr/>
            </a:lvl2pPr>
            <a:lvl3pPr>
              <a:buClr>
                <a:srgbClr val="D03138"/>
              </a:buClr>
              <a:defRPr/>
            </a:lvl3pPr>
            <a:lvl4pPr>
              <a:buClr>
                <a:srgbClr val="D03138"/>
              </a:buClr>
              <a:defRPr/>
            </a:lvl4pPr>
            <a:lvl5pPr>
              <a:buClr>
                <a:srgbClr val="D031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1899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ubTitle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ubTitle"/>
          </p:nvPr>
        </p:nvSpPr>
        <p:spPr>
          <a:xfrm>
            <a:off x="838080" y="281160"/>
            <a:ext cx="10515240" cy="38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39344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794916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body"/>
          </p:nvPr>
        </p:nvSpPr>
        <p:spPr>
          <a:xfrm>
            <a:off x="83808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6"/>
          <p:cNvSpPr>
            <a:spLocks noGrp="1"/>
          </p:cNvSpPr>
          <p:nvPr>
            <p:ph type="body"/>
          </p:nvPr>
        </p:nvSpPr>
        <p:spPr>
          <a:xfrm>
            <a:off x="439344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7"/>
          <p:cNvSpPr>
            <a:spLocks noGrp="1"/>
          </p:cNvSpPr>
          <p:nvPr>
            <p:ph type="body"/>
          </p:nvPr>
        </p:nvSpPr>
        <p:spPr>
          <a:xfrm>
            <a:off x="794916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subTitle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ubTitle"/>
          </p:nvPr>
        </p:nvSpPr>
        <p:spPr>
          <a:xfrm>
            <a:off x="838080" y="281160"/>
            <a:ext cx="10515240" cy="38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39344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794916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83808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6"/>
          <p:cNvSpPr>
            <a:spLocks noGrp="1"/>
          </p:cNvSpPr>
          <p:nvPr>
            <p:ph type="body"/>
          </p:nvPr>
        </p:nvSpPr>
        <p:spPr>
          <a:xfrm>
            <a:off x="439344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7"/>
          <p:cNvSpPr>
            <a:spLocks noGrp="1"/>
          </p:cNvSpPr>
          <p:nvPr>
            <p:ph type="body"/>
          </p:nvPr>
        </p:nvSpPr>
        <p:spPr>
          <a:xfrm>
            <a:off x="794916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838080" y="281160"/>
            <a:ext cx="10515240" cy="38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838080" y="36039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6226200" y="133128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83808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 type="body"/>
          </p:nvPr>
        </p:nvSpPr>
        <p:spPr>
          <a:xfrm>
            <a:off x="6226200" y="36039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439344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7949160" y="133128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 type="body"/>
          </p:nvPr>
        </p:nvSpPr>
        <p:spPr>
          <a:xfrm>
            <a:off x="83808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 type="body"/>
          </p:nvPr>
        </p:nvSpPr>
        <p:spPr>
          <a:xfrm>
            <a:off x="439344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 type="body"/>
          </p:nvPr>
        </p:nvSpPr>
        <p:spPr>
          <a:xfrm>
            <a:off x="7949160" y="36039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body"/>
          </p:nvPr>
        </p:nvSpPr>
        <p:spPr>
          <a:xfrm>
            <a:off x="3009960" y="351360"/>
            <a:ext cx="6171840" cy="46382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09960" y="5135400"/>
            <a:ext cx="6171840" cy="5968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400" b="0" i="1" strike="noStrike" spc="-1">
                <a:solidFill>
                  <a:srgbClr val="808080"/>
                </a:solidFill>
                <a:latin typeface="Calibri"/>
              </a:rPr>
              <a:t>Click here to edit image caption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0" y="6727680"/>
            <a:ext cx="12191760" cy="1299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PlaceHolder 2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60520" cy="763200"/>
          </a:xfrm>
          <a:prstGeom prst="rect">
            <a:avLst/>
          </a:prstGeom>
        </p:spPr>
        <p:txBody>
          <a:bodyPr tIns="91440" bIns="91440"/>
          <a:lstStyle/>
          <a:p>
            <a:r>
              <a:rPr lang="en-US" sz="5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15440" y="1536480"/>
            <a:ext cx="11360520" cy="455472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80" name="PlaceHolder 4"/>
          <p:cNvSpPr>
            <a:spLocks noGrp="1"/>
          </p:cNvSpPr>
          <p:nvPr>
            <p:ph type="sldNum"/>
          </p:nvPr>
        </p:nvSpPr>
        <p:spPr>
          <a:xfrm>
            <a:off x="11296440" y="6217560"/>
            <a:ext cx="731160" cy="524520"/>
          </a:xfrm>
          <a:prstGeom prst="rect">
            <a:avLst/>
          </a:prstGeom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fld id="{0E3EE964-E920-46B0-A96D-C50FF362B439}" type="slidenum">
              <a:rPr lang="en-US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B482DBE-F05D-4632-84A2-5889B98C5223}" type="datetime">
              <a:rPr lang="en-US" sz="1800" b="0" strike="noStrike" spc="-1">
                <a:solidFill>
                  <a:srgbClr val="000000"/>
                </a:solidFill>
                <a:latin typeface="Calibri"/>
              </a:rPr>
              <a:t>10/26/2018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74EA05F-B78D-4150-AEC2-33E67D955AB6}" type="slidenum">
              <a:rPr lang="en-US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234360"/>
            <a:ext cx="10515240" cy="828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Page Headline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838080" y="1197000"/>
            <a:ext cx="10515240" cy="44481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65" r:id="rId13"/>
    <p:sldLayoutId id="21474837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73280"/>
            <a:ext cx="5384520" cy="4717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197760" y="1673280"/>
            <a:ext cx="5384520" cy="4717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199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2DC7033-07C2-42E1-AB04-91CFD9240D33}" type="datetime">
              <a:rPr lang="en-US" sz="1800" b="0" strike="noStrike" spc="-1">
                <a:solidFill>
                  <a:srgbClr val="000000"/>
                </a:solidFill>
                <a:latin typeface="Calibri"/>
              </a:rPr>
              <a:t>10/26/2018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7237A94-6474-4685-A427-F03F5D71146A}" type="slidenum">
              <a:rPr lang="en-US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240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43E2CC5-081C-4081-AB83-C60C468102EC}" type="datetime">
              <a:rPr lang="en-US" sz="1800" b="0" strike="noStrike" spc="-1">
                <a:solidFill>
                  <a:srgbClr val="000000"/>
                </a:solidFill>
                <a:latin typeface="Calibri"/>
              </a:rPr>
              <a:t>10/26/2018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DC75493-CCF2-46F1-AA28-F8305E0A6873}" type="slidenum">
              <a:rPr lang="en-US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281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90AA3EA-59BD-468B-918F-3566A0493652}" type="datetime">
              <a:rPr lang="en-US" sz="1800" b="0" strike="noStrike" spc="-1">
                <a:solidFill>
                  <a:srgbClr val="000000"/>
                </a:solidFill>
                <a:latin typeface="Calibri"/>
              </a:rPr>
              <a:t>10/26/2018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D94CF9B-2EBC-4B66-9DD6-0F2BFBA77425}" type="slidenum">
              <a:rPr lang="en-US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838080" y="281160"/>
            <a:ext cx="10515240" cy="828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838080" y="133128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322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7DF1247-135A-4B9E-8660-035BE5EA589B}" type="datetime">
              <a:rPr lang="en-US" sz="1800" b="0" strike="noStrike" spc="-1">
                <a:solidFill>
                  <a:srgbClr val="000000"/>
                </a:solidFill>
                <a:latin typeface="Calibri"/>
              </a:rPr>
              <a:t>10/26/2018</a:t>
            </a:fld>
            <a:endParaRPr lang="en-US" sz="1800" b="0" strike="noStrike" spc="-1">
              <a:latin typeface="Times New Roman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C6023BE-5BA9-4394-AE75-205CCA8FF6C7}" type="slidenum">
              <a:rPr lang="en-US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Participant Engagement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1" name="TextShape 2"/>
          <p:cNvSpPr txBox="1"/>
          <p:nvPr/>
        </p:nvSpPr>
        <p:spPr>
          <a:xfrm>
            <a:off x="838080" y="133128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70C0"/>
                </a:solidFill>
                <a:latin typeface="Calibri"/>
              </a:rPr>
              <a:t>Raw Number of Text Messages Sent: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Appointment Reminders = 1,482</a:t>
            </a:r>
          </a:p>
          <a:p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Medication Tracking (includes mood check ins and social service needs) = 58,200</a:t>
            </a:r>
          </a:p>
          <a:p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Total Messages Sent = 59,682</a:t>
            </a:r>
          </a:p>
          <a:p>
            <a:pPr marL="274320">
              <a:lnSpc>
                <a:spcPct val="90000"/>
              </a:lnSpc>
              <a:spcBef>
                <a:spcPts val="499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4267080" y="4568400"/>
            <a:ext cx="3504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latin typeface="Calibri"/>
              </a:rPr>
              <a:t>“It helps me remember to take my medication.”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3" name="CustomShape 4"/>
          <p:cNvSpPr/>
          <p:nvPr/>
        </p:nvSpPr>
        <p:spPr>
          <a:xfrm>
            <a:off x="4038480" y="4167720"/>
            <a:ext cx="3885840" cy="144756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Alerts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5" name="TextShape 2"/>
          <p:cNvSpPr txBox="1"/>
          <p:nvPr/>
        </p:nvSpPr>
        <p:spPr>
          <a:xfrm>
            <a:off x="838080" y="1236600"/>
            <a:ext cx="9704520" cy="4669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0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70C0"/>
                </a:solidFill>
                <a:latin typeface="Calibri"/>
              </a:rPr>
              <a:t>Number of Alerts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Appointment Reminders = 115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Medication Tracking (includes mood check ins and social service needs) = 280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Total Alerts = 395</a:t>
            </a:r>
          </a:p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70C0"/>
                </a:solidFill>
                <a:latin typeface="Calibri"/>
              </a:rPr>
              <a:t>Top 3 alerts for medication tracking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Need for help with housing/bills = 89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Did not take medication (Reason: Other) = 64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Did not take medication (Reason: Out of Meds) = 58</a:t>
            </a: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+ Number of alerts for Not Feeling Well (with requested follow-up) = 42</a:t>
            </a: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>
                <a:solidFill>
                  <a:srgbClr val="0070C0"/>
                </a:solidFill>
                <a:latin typeface="Calibri"/>
              </a:rPr>
              <a:t>Top 3 reasons for missing medical appointment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Miss due to work = 37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Miss due to other reasons = 31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Miss due to transportation = 15</a:t>
            </a:r>
          </a:p>
        </p:txBody>
      </p:sp>
      <p:sp>
        <p:nvSpPr>
          <p:cNvPr id="406" name="CustomShape 3"/>
          <p:cNvSpPr/>
          <p:nvPr/>
        </p:nvSpPr>
        <p:spPr>
          <a:xfrm>
            <a:off x="7755840" y="514440"/>
            <a:ext cx="35049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latin typeface="Calibri"/>
              </a:rPr>
              <a:t>“Easy to talk to someone if I have a problem and response is usually pretty quick”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7" name="CustomShape 4"/>
          <p:cNvSpPr/>
          <p:nvPr/>
        </p:nvSpPr>
        <p:spPr>
          <a:xfrm>
            <a:off x="7598520" y="215760"/>
            <a:ext cx="3723120" cy="128268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Participant Feedback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TextShape 2"/>
          <p:cNvSpPr txBox="1"/>
          <p:nvPr/>
        </p:nvSpPr>
        <p:spPr>
          <a:xfrm>
            <a:off x="7444800" y="1001520"/>
            <a:ext cx="3298320" cy="4946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  <a:buSzPct val="100000"/>
              <a:buBlip>
                <a:blip r:embed="rId2"/>
              </a:buBlip>
            </a:pPr>
            <a:r>
              <a:rPr lang="en-US" sz="1550" b="0" i="1" strike="noStrike" spc="-1">
                <a:solidFill>
                  <a:srgbClr val="000000"/>
                </a:solidFill>
                <a:latin typeface="Calibri"/>
              </a:rPr>
              <a:t>“They care that someone else cares for me and trying to make sure I’m on top of my needs.”</a:t>
            </a:r>
            <a:endParaRPr lang="en-US" sz="155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55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SzPct val="100000"/>
              <a:buBlip>
                <a:blip r:embed="rId2"/>
              </a:buBlip>
            </a:pPr>
            <a:r>
              <a:rPr lang="en-US" sz="1550" b="0" i="1" strike="noStrike" spc="-1">
                <a:solidFill>
                  <a:srgbClr val="000000"/>
                </a:solidFill>
                <a:latin typeface="Calibri"/>
              </a:rPr>
              <a:t>“All the help that I didn’t know was available to use for people with illness/sickness.  How everyone is so caring and energized and the doctors are awesome.”</a:t>
            </a:r>
            <a:endParaRPr lang="en-US" sz="155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55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SzPct val="100000"/>
              <a:buBlip>
                <a:blip r:embed="rId2"/>
              </a:buBlip>
            </a:pPr>
            <a:r>
              <a:rPr lang="en-US" sz="1550" b="0" i="1" strike="noStrike" spc="-1">
                <a:solidFill>
                  <a:srgbClr val="000000"/>
                </a:solidFill>
                <a:latin typeface="Calibri"/>
              </a:rPr>
              <a:t>“It’s something I can rely on if I don’t have anyone else or if I forget.”</a:t>
            </a:r>
            <a:endParaRPr lang="en-US" sz="155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55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SzPct val="100000"/>
              <a:buBlip>
                <a:blip r:embed="rId2"/>
              </a:buBlip>
            </a:pPr>
            <a:r>
              <a:rPr lang="en-US" sz="1550" b="0" i="1" strike="noStrike" spc="-1">
                <a:solidFill>
                  <a:srgbClr val="000000"/>
                </a:solidFill>
                <a:latin typeface="Calibri"/>
              </a:rPr>
              <a:t>“The service was excellent. Thanks to [my case manager] and her keeping me updated with appointments and messaging me I received the treatment necessary.” </a:t>
            </a:r>
            <a:endParaRPr lang="en-US" sz="15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" name="TextShape 3"/>
          <p:cNvSpPr txBox="1"/>
          <p:nvPr/>
        </p:nvSpPr>
        <p:spPr>
          <a:xfrm>
            <a:off x="7316640" y="553320"/>
            <a:ext cx="3526920" cy="670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2000" b="1" u="sng" strike="noStrike" spc="-1">
                <a:solidFill>
                  <a:srgbClr val="0070C0"/>
                </a:solidFill>
                <a:uFillTx/>
                <a:latin typeface="Calibri"/>
              </a:rPr>
              <a:t>Client Feedback - Epharmix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1" name="Content Placeholder 9"/>
          <p:cNvPicPr/>
          <p:nvPr/>
        </p:nvPicPr>
        <p:blipFill>
          <a:blip r:embed="rId3"/>
          <a:stretch/>
        </p:blipFill>
        <p:spPr>
          <a:xfrm>
            <a:off x="969120" y="1001520"/>
            <a:ext cx="4855320" cy="4815360"/>
          </a:xfrm>
          <a:prstGeom prst="rect">
            <a:avLst/>
          </a:prstGeom>
          <a:ln w="19080">
            <a:solidFill>
              <a:schemeClr val="accent1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952560" y="4461120"/>
            <a:ext cx="10286640" cy="1220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0000"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Overcoming Challenges: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Privacy Concerns</a:t>
            </a:r>
          </a:p>
        </p:txBody>
      </p:sp>
      <p:pic>
        <p:nvPicPr>
          <p:cNvPr id="413" name="Picture 8"/>
          <p:cNvPicPr/>
          <p:nvPr/>
        </p:nvPicPr>
        <p:blipFill>
          <a:blip r:embed="rId2"/>
          <a:stretch/>
        </p:blipFill>
        <p:spPr>
          <a:xfrm>
            <a:off x="4543200" y="720000"/>
            <a:ext cx="3105000" cy="310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095895"/>
                </a:solidFill>
                <a:latin typeface="Calibri"/>
              </a:rPr>
              <a:t>Strategies for Reducing Risks to Client’s Privacy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5" name="TextShape 2"/>
          <p:cNvSpPr txBox="1"/>
          <p:nvPr/>
        </p:nvSpPr>
        <p:spPr>
          <a:xfrm>
            <a:off x="396720" y="3116880"/>
            <a:ext cx="3569040" cy="2736720"/>
          </a:xfrm>
          <a:prstGeom prst="rect">
            <a:avLst/>
          </a:prstGeom>
          <a:noFill/>
          <a:ln>
            <a:noFill/>
          </a:ln>
        </p:spPr>
        <p:txBody>
          <a:bodyPr lIns="68040" tIns="33480" rIns="68040" bIns="33480"/>
          <a:lstStyle/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Garamond"/>
              </a:rPr>
              <a:t>Mobile Device Management (MDM)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Garamond"/>
              </a:rPr>
              <a:t>First Text in Person – Confirm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Garamond"/>
              </a:rPr>
              <a:t>White Labelling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Garamond"/>
              </a:rPr>
              <a:t>Collection/Deletion Policy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Garamond"/>
              </a:rPr>
              <a:t>Proper disposal of the device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Garamond"/>
              </a:rPr>
              <a:t>Staff Trainings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CustomShape 3"/>
          <p:cNvSpPr/>
          <p:nvPr/>
        </p:nvSpPr>
        <p:spPr>
          <a:xfrm>
            <a:off x="4311360" y="3116880"/>
            <a:ext cx="3569040" cy="27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040" tIns="33480" rIns="68040" bIns="33480"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US" sz="2000" b="0" strike="noStrike" spc="-1">
                <a:solidFill>
                  <a:srgbClr val="000000"/>
                </a:solidFill>
                <a:latin typeface="Garamond"/>
                <a:ea typeface="MS PGothic"/>
              </a:rPr>
              <a:t>BAA with Automated Service</a:t>
            </a:r>
            <a:endParaRPr lang="en-US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US" sz="2000" b="0" strike="noStrike" spc="-1">
                <a:solidFill>
                  <a:srgbClr val="000000"/>
                </a:solidFill>
                <a:latin typeface="Garamond"/>
                <a:ea typeface="MS PGothic"/>
              </a:rPr>
              <a:t>Encryption</a:t>
            </a:r>
            <a:endParaRPr lang="en-US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US" sz="2000" b="0" strike="noStrike" spc="-1">
                <a:solidFill>
                  <a:srgbClr val="000000"/>
                </a:solidFill>
                <a:latin typeface="Garamond"/>
                <a:ea typeface="MS PGothic"/>
              </a:rPr>
              <a:t>Minimize PHI</a:t>
            </a:r>
            <a:endParaRPr lang="en-US" sz="20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US" sz="2000" b="0" strike="noStrike" spc="-1">
                <a:solidFill>
                  <a:srgbClr val="000000"/>
                </a:solidFill>
                <a:latin typeface="Garamond"/>
                <a:ea typeface="MS PGothic"/>
              </a:rPr>
              <a:t>Change to a phone call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17" name="CustomShape 4"/>
          <p:cNvSpPr/>
          <p:nvPr/>
        </p:nvSpPr>
        <p:spPr>
          <a:xfrm>
            <a:off x="8226000" y="3116880"/>
            <a:ext cx="3569040" cy="27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040" tIns="33480" rIns="68040" bIns="33480"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Garamond"/>
                <a:ea typeface="MS PGothic"/>
              </a:rPr>
              <a:t>Privacy Settings (Tip Sheet)</a:t>
            </a:r>
            <a:endParaRPr lang="en-US" sz="20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85000"/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Garamond"/>
                <a:ea typeface="MS PGothic"/>
              </a:rPr>
              <a:t>Single User Phone</a:t>
            </a:r>
            <a:endParaRPr lang="en-US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85000"/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Garamond"/>
                <a:ea typeface="MS PGothic"/>
              </a:rPr>
              <a:t>Password</a:t>
            </a:r>
            <a:endParaRPr lang="en-US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SzPct val="85000"/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Garamond"/>
                <a:ea typeface="MS PGothic"/>
              </a:rPr>
              <a:t>Push Notifications</a:t>
            </a:r>
            <a:endParaRPr lang="en-US" sz="1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Garamond"/>
                <a:ea typeface="MS PGothic"/>
              </a:rPr>
              <a:t>Updating if Number Changes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en-US" sz="2000" b="0" strike="noStrike" spc="-1">
              <a:latin typeface="Arial"/>
            </a:endParaRPr>
          </a:p>
        </p:txBody>
      </p:sp>
      <p:pic>
        <p:nvPicPr>
          <p:cNvPr id="418" name="Picture 2"/>
          <p:cNvPicPr/>
          <p:nvPr/>
        </p:nvPicPr>
        <p:blipFill>
          <a:blip r:embed="rId3"/>
          <a:stretch/>
        </p:blipFill>
        <p:spPr>
          <a:xfrm>
            <a:off x="1536480" y="1110240"/>
            <a:ext cx="9118440" cy="184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095895"/>
                </a:solidFill>
                <a:latin typeface="Calibri"/>
              </a:rPr>
              <a:t>Informing Clients of the Risks of Texting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0" name="Content Placeholder 6"/>
          <p:cNvPicPr/>
          <p:nvPr/>
        </p:nvPicPr>
        <p:blipFill>
          <a:blip r:embed="rId3"/>
          <a:stretch/>
        </p:blipFill>
        <p:spPr>
          <a:xfrm>
            <a:off x="2922120" y="1295280"/>
            <a:ext cx="6550560" cy="4571640"/>
          </a:xfrm>
          <a:prstGeom prst="rect">
            <a:avLst/>
          </a:prstGeom>
          <a:ln>
            <a:noFill/>
          </a:ln>
        </p:spPr>
      </p:pic>
      <p:sp>
        <p:nvSpPr>
          <p:cNvPr id="421" name="CustomShape 2"/>
          <p:cNvSpPr/>
          <p:nvPr/>
        </p:nvSpPr>
        <p:spPr>
          <a:xfrm>
            <a:off x="3487320" y="2057400"/>
            <a:ext cx="5450040" cy="48816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3"/>
          <p:cNvSpPr/>
          <p:nvPr/>
        </p:nvSpPr>
        <p:spPr>
          <a:xfrm>
            <a:off x="4739400" y="4975560"/>
            <a:ext cx="4197960" cy="23256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095895"/>
                </a:solidFill>
                <a:latin typeface="Calibri"/>
              </a:rPr>
              <a:t>Tool to Assess Potential Privacy Risks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TextShape 2"/>
          <p:cNvSpPr txBox="1"/>
          <p:nvPr/>
        </p:nvSpPr>
        <p:spPr>
          <a:xfrm>
            <a:off x="1009800" y="1201080"/>
            <a:ext cx="10343880" cy="4630680"/>
          </a:xfrm>
          <a:prstGeom prst="rect">
            <a:avLst/>
          </a:prstGeom>
          <a:noFill/>
          <a:ln>
            <a:noFill/>
          </a:ln>
        </p:spPr>
        <p:txBody>
          <a:bodyPr lIns="68040" tIns="33480" rIns="68040" bIns="33480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latin typeface="Garamond"/>
              </a:rPr>
              <a:t>Safety Screener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Garamond"/>
              </a:rPr>
              <a:t>Developed by 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“GUY2GUY Phase Four Randomized Controlled Trial: Safety Appraisal Questions.” Center for Innovative Public Health Research; innovativepublichealth.org</a:t>
            </a:r>
          </a:p>
          <a:p>
            <a:pPr>
              <a:lnSpc>
                <a:spcPct val="90000"/>
              </a:lnSpc>
            </a:pP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b="1" i="1" strike="noStrike" spc="-1" dirty="0">
                <a:solidFill>
                  <a:srgbClr val="000000"/>
                </a:solidFill>
                <a:latin typeface="Calibri"/>
              </a:rPr>
              <a:t>What do you think about the possibility of someone else (friend, partner, parent, </a:t>
            </a:r>
            <a:r>
              <a:rPr lang="en-US" sz="2400" b="1" i="1" strike="noStrike" spc="-1" dirty="0" err="1">
                <a:solidFill>
                  <a:srgbClr val="000000"/>
                </a:solidFill>
                <a:latin typeface="Calibri"/>
              </a:rPr>
              <a:t>etc</a:t>
            </a:r>
            <a:r>
              <a:rPr lang="en-US" sz="2400" b="1" i="1" strike="noStrike" spc="-1" dirty="0">
                <a:solidFill>
                  <a:srgbClr val="000000"/>
                </a:solidFill>
                <a:latin typeface="Calibri"/>
              </a:rPr>
              <a:t>) seeing messages about your healthcare?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b="1" i="1" strike="noStrike" spc="-1" dirty="0">
                <a:solidFill>
                  <a:srgbClr val="000000"/>
                </a:solidFill>
                <a:latin typeface="Calibri"/>
              </a:rPr>
              <a:t>What would happen if someone (friend, partner, parent, </a:t>
            </a:r>
            <a:r>
              <a:rPr lang="en-US" sz="2400" b="1" i="1" strike="noStrike" spc="-1" dirty="0" err="1">
                <a:solidFill>
                  <a:srgbClr val="000000"/>
                </a:solidFill>
                <a:latin typeface="Calibri"/>
              </a:rPr>
              <a:t>etc</a:t>
            </a:r>
            <a:r>
              <a:rPr lang="en-US" sz="2400" b="1" i="1" strike="noStrike" spc="-1" dirty="0">
                <a:solidFill>
                  <a:srgbClr val="000000"/>
                </a:solidFill>
                <a:latin typeface="Calibri"/>
              </a:rPr>
              <a:t>) saw these kinds of messages (how are you feeling today, reminders for appointments, medication reminders, discussions with your case manager)?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i="1" strike="noStrike" spc="-1" dirty="0">
                <a:solidFill>
                  <a:srgbClr val="000000"/>
                </a:solidFill>
                <a:latin typeface="Calibri"/>
              </a:rPr>
              <a:t>Do you know how to: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i="1" strike="noStrike" spc="-1" dirty="0">
                <a:solidFill>
                  <a:srgbClr val="000000"/>
                </a:solidFill>
                <a:latin typeface="Calibri"/>
              </a:rPr>
              <a:t>Password protect your phone?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i="1" strike="noStrike" spc="-1" dirty="0">
                <a:solidFill>
                  <a:srgbClr val="000000"/>
                </a:solidFill>
                <a:latin typeface="Calibri"/>
              </a:rPr>
              <a:t>Turn off “preview” push notifications?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1" i="1" strike="noStrike" spc="-1" dirty="0">
                <a:solidFill>
                  <a:srgbClr val="000000"/>
                </a:solidFill>
                <a:latin typeface="Calibri"/>
              </a:rPr>
              <a:t>Identify apps that may give someone else access to your text messages?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5" name="Line 3"/>
          <p:cNvSpPr/>
          <p:nvPr/>
        </p:nvSpPr>
        <p:spPr>
          <a:xfrm>
            <a:off x="1085760" y="2295360"/>
            <a:ext cx="10172520" cy="360"/>
          </a:xfrm>
          <a:prstGeom prst="line">
            <a:avLst/>
          </a:prstGeom>
          <a:ln w="936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828000" y="324000"/>
            <a:ext cx="10344960" cy="761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095895"/>
                </a:solidFill>
                <a:latin typeface="Calibri"/>
              </a:rPr>
              <a:t>White Labelling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7" name="Content Placeholder 1"/>
          <p:cNvPicPr/>
          <p:nvPr/>
        </p:nvPicPr>
        <p:blipFill>
          <a:blip r:embed="rId3"/>
          <a:stretch/>
        </p:blipFill>
        <p:spPr>
          <a:xfrm>
            <a:off x="2894040" y="1311480"/>
            <a:ext cx="6517800" cy="4526640"/>
          </a:xfrm>
          <a:prstGeom prst="rect">
            <a:avLst/>
          </a:prstGeom>
          <a:ln>
            <a:noFill/>
          </a:ln>
        </p:spPr>
      </p:pic>
      <p:sp>
        <p:nvSpPr>
          <p:cNvPr id="428" name="CustomShape 2"/>
          <p:cNvSpPr/>
          <p:nvPr/>
        </p:nvSpPr>
        <p:spPr>
          <a:xfrm>
            <a:off x="2486520" y="3227400"/>
            <a:ext cx="5375160" cy="1604160"/>
          </a:xfrm>
          <a:prstGeom prst="ellipse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095895"/>
                </a:solidFill>
                <a:latin typeface="Calibri"/>
              </a:rPr>
              <a:t>Collection/Deletion Policy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1476000" y="1436400"/>
            <a:ext cx="7772040" cy="410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040" tIns="33480" rIns="68040" bIns="33480"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MS PGothic"/>
              </a:rPr>
              <a:t>Staff will not store protected client information or documents on the smartphone:</a:t>
            </a:r>
            <a:endParaRPr lang="en-US" sz="24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85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MS PGothic"/>
              </a:rPr>
              <a:t>Text Messages must be deleted from phone after </a:t>
            </a:r>
            <a:r>
              <a:rPr lang="en-US" sz="2400" b="0" u="sng" strike="noStrike" spc="-1">
                <a:solidFill>
                  <a:srgbClr val="000000"/>
                </a:solidFill>
                <a:uFillTx/>
                <a:latin typeface="Calibri"/>
                <a:ea typeface="MS PGothic"/>
              </a:rPr>
              <a:t>1 week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MS PGothic"/>
              </a:rPr>
              <a:t> max</a:t>
            </a:r>
            <a:endParaRPr lang="en-US" sz="24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SzPct val="85000"/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Calibri"/>
                <a:ea typeface="MS PGothic"/>
              </a:rPr>
              <a:t>Pictures deleted from phones after </a:t>
            </a:r>
            <a:r>
              <a:rPr lang="en-US" sz="2200" b="0" u="sng" strike="noStrike" spc="-1">
                <a:solidFill>
                  <a:srgbClr val="000000"/>
                </a:solidFill>
                <a:uFillTx/>
                <a:latin typeface="Calibri"/>
                <a:ea typeface="MS PGothic"/>
              </a:rPr>
              <a:t>24 hours</a:t>
            </a:r>
            <a:r>
              <a:rPr lang="en-US" sz="2200" b="0" strike="noStrike" spc="-1">
                <a:solidFill>
                  <a:srgbClr val="000000"/>
                </a:solidFill>
                <a:latin typeface="Calibri"/>
                <a:ea typeface="MS PGothic"/>
              </a:rPr>
              <a:t> max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Preliminary Evaluation Results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TextShape 2"/>
          <p:cNvSpPr txBox="1"/>
          <p:nvPr/>
        </p:nvSpPr>
        <p:spPr>
          <a:xfrm>
            <a:off x="583080" y="1173720"/>
            <a:ext cx="11360520" cy="4639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  Average Viral Load – Difference in Mean (SD) Viral Load at Consent and 6 months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33" name="Table 3"/>
          <p:cNvGraphicFramePr/>
          <p:nvPr>
            <p:extLst>
              <p:ext uri="{D42A27DB-BD31-4B8C-83A1-F6EECF244321}">
                <p14:modId xmlns:p14="http://schemas.microsoft.com/office/powerpoint/2010/main" val="585101051"/>
              </p:ext>
            </p:extLst>
          </p:nvPr>
        </p:nvGraphicFramePr>
        <p:xfrm>
          <a:off x="1082040" y="1815480"/>
          <a:ext cx="9271800" cy="3527640"/>
        </p:xfrm>
        <a:graphic>
          <a:graphicData uri="http://schemas.openxmlformats.org/drawingml/2006/table">
            <a:tbl>
              <a:tblPr/>
              <a:tblGrid>
                <a:gridCol w="199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9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Sample (N)</a:t>
                      </a:r>
                      <a:endParaRPr lang="en-US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Mean Viral Load (SD)</a:t>
                      </a:r>
                      <a:endParaRPr lang="en-US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z score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p-value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Baseline (102)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23,843.17 (72,661.09)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-2.45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.014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mos (83)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6,834.06 (26,002.05)</a:t>
                      </a:r>
                      <a:endParaRPr lang="en-US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4" name="CustomShape 4"/>
          <p:cNvSpPr/>
          <p:nvPr/>
        </p:nvSpPr>
        <p:spPr>
          <a:xfrm>
            <a:off x="1082040" y="5343120"/>
            <a:ext cx="9852840" cy="48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/>
          <a:lstStyle/>
          <a:p>
            <a:pPr>
              <a:lnSpc>
                <a:spcPct val="100000"/>
              </a:lnSpc>
            </a:pPr>
            <a:r>
              <a:rPr lang="en-US" sz="24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Excludes those that did not participate in the program for at least 6 months.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677886" y="4147681"/>
            <a:ext cx="9060024" cy="1062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Friends Research Institute, </a:t>
            </a:r>
            <a:r>
              <a:rPr lang="en-US" sz="1800" dirty="0" err="1"/>
              <a:t>Inc</a:t>
            </a:r>
            <a:r>
              <a:rPr lang="en-US" sz="1800" dirty="0"/>
              <a:t>; Los Angeles, CA</a:t>
            </a:r>
          </a:p>
          <a:p>
            <a:pPr marL="0" indent="0">
              <a:buNone/>
            </a:pPr>
            <a:r>
              <a:rPr lang="en-US" sz="1800" dirty="0"/>
              <a:t>San Francisco Department of Public Health; San Francisco, CA</a:t>
            </a:r>
          </a:p>
          <a:p>
            <a:pPr marL="0" indent="0">
              <a:buNone/>
            </a:pPr>
            <a:r>
              <a:rPr lang="en-US" sz="1800" dirty="0"/>
              <a:t>Washington University St. Louis; St. Louis, MO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77886" y="3117654"/>
            <a:ext cx="9060024" cy="6524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chemeClr val="bg1"/>
                </a:solidFill>
              </a:rPr>
              <a:t>from the Special Projects of National Significance (SPNS)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A Tale of Three Cities: Leveraging Text Messaging to Engage Young People Living with HIV in St. Louis, Los Angeles, and San Francisco</a:t>
            </a:r>
          </a:p>
        </p:txBody>
      </p:sp>
    </p:spTree>
    <p:extLst>
      <p:ext uri="{BB962C8B-B14F-4D97-AF65-F5344CB8AC3E}">
        <p14:creationId xmlns:p14="http://schemas.microsoft.com/office/powerpoint/2010/main" val="2262394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Preliminary Evaluation Results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TextShape 2"/>
          <p:cNvSpPr txBox="1"/>
          <p:nvPr/>
        </p:nvSpPr>
        <p:spPr>
          <a:xfrm>
            <a:off x="838080" y="111024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140" b="0" strike="noStrike" spc="-1" dirty="0">
                <a:solidFill>
                  <a:srgbClr val="000000"/>
                </a:solidFill>
                <a:latin typeface="Calibri"/>
              </a:rPr>
              <a:t>Differences in Proportion of Suppressed vs. Unsuppressed Participants at Consent and 6 Months</a:t>
            </a:r>
          </a:p>
        </p:txBody>
      </p:sp>
      <p:graphicFrame>
        <p:nvGraphicFramePr>
          <p:cNvPr id="437" name="Table 3"/>
          <p:cNvGraphicFramePr/>
          <p:nvPr/>
        </p:nvGraphicFramePr>
        <p:xfrm>
          <a:off x="1049400" y="1814400"/>
          <a:ext cx="8944560" cy="3591092"/>
        </p:xfrm>
        <a:graphic>
          <a:graphicData uri="http://schemas.openxmlformats.org/drawingml/2006/table">
            <a:tbl>
              <a:tblPr/>
              <a:tblGrid>
                <a:gridCol w="24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9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2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Sample (N)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Suppressed v.                      Not Suppressed VL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Χ</a:t>
                      </a:r>
                      <a:r>
                        <a:rPr lang="en-US" sz="2400" b="1" strike="noStrike" spc="-1" baseline="30000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p-value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Baseline (102)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50 v. 52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5.60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.018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6 mos (89)</a:t>
                      </a:r>
                      <a:endParaRPr lang="en-US" sz="2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US" sz="2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59 v. 30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8" name="CustomShape 4"/>
          <p:cNvSpPr/>
          <p:nvPr/>
        </p:nvSpPr>
        <p:spPr>
          <a:xfrm>
            <a:off x="1049400" y="5405492"/>
            <a:ext cx="9745200" cy="100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7000"/>
              </a:lnSpc>
              <a:spcAft>
                <a:spcPts val="1066"/>
              </a:spcAft>
            </a:pPr>
            <a:r>
              <a:rPr lang="en-US" sz="24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Excludes those that did not participate in the program for at least 6 months.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7000"/>
              </a:lnSpc>
              <a:spcAft>
                <a:spcPts val="1066"/>
              </a:spcAft>
            </a:pPr>
            <a:r>
              <a:rPr lang="en-US" sz="24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2246400" y="1219320"/>
            <a:ext cx="7772040" cy="334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TextShape 2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Contact Information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1" name="Content Placeholder 7"/>
          <p:cNvPicPr/>
          <p:nvPr/>
        </p:nvPicPr>
        <p:blipFill>
          <a:blip r:embed="rId3"/>
          <a:stretch/>
        </p:blipFill>
        <p:spPr>
          <a:xfrm>
            <a:off x="7821000" y="1567800"/>
            <a:ext cx="2645280" cy="2645280"/>
          </a:xfrm>
          <a:prstGeom prst="rect">
            <a:avLst/>
          </a:prstGeom>
          <a:ln>
            <a:noFill/>
          </a:ln>
        </p:spPr>
      </p:pic>
      <p:sp>
        <p:nvSpPr>
          <p:cNvPr id="442" name="TextShape 3"/>
          <p:cNvSpPr txBox="1"/>
          <p:nvPr/>
        </p:nvSpPr>
        <p:spPr>
          <a:xfrm>
            <a:off x="1521000" y="1487520"/>
            <a:ext cx="4440600" cy="3978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203864"/>
                </a:solidFill>
                <a:latin typeface="Calibri"/>
              </a:rPr>
              <a:t>Principal Investigator: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F6FC6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203864"/>
                </a:solidFill>
                <a:latin typeface="Calibri"/>
              </a:rPr>
              <a:t>Katie Plax, MD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F6FC6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203864"/>
                </a:solidFill>
                <a:latin typeface="Calibri"/>
              </a:rPr>
              <a:t>plax_k@wustl.edu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203864"/>
                </a:solidFill>
                <a:latin typeface="Calibri"/>
              </a:rPr>
              <a:t>Project Coordinator: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F6FC6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203864"/>
                </a:solidFill>
                <a:latin typeface="Calibri"/>
              </a:rPr>
              <a:t>Jeffrey Glotfelty, MPH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F6FC6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203864"/>
                </a:solidFill>
                <a:latin typeface="Calibri"/>
              </a:rPr>
              <a:t>jeffglotfelty@wustl.edu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Picture 3"/>
          <p:cNvPicPr/>
          <p:nvPr/>
        </p:nvPicPr>
        <p:blipFill>
          <a:blip r:embed="rId2"/>
          <a:stretch/>
        </p:blipFill>
        <p:spPr>
          <a:xfrm>
            <a:off x="2077560" y="312120"/>
            <a:ext cx="8036640" cy="537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Shape 2"/>
          <p:cNvSpPr txBox="1"/>
          <p:nvPr/>
        </p:nvSpPr>
        <p:spPr>
          <a:xfrm>
            <a:off x="838080" y="1539730"/>
            <a:ext cx="9811196" cy="3356733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90000"/>
              </a:lnSpc>
            </a:pPr>
            <a:r>
              <a:rPr lang="en-US" sz="2400" spc="-1" dirty="0">
                <a:solidFill>
                  <a:srgbClr val="000000"/>
                </a:solidFill>
                <a:latin typeface="Franklin Gothic Book"/>
              </a:rPr>
              <a:t>Sean </a:t>
            </a:r>
            <a:r>
              <a:rPr lang="en-US" sz="2400" spc="-1" dirty="0" err="1">
                <a:solidFill>
                  <a:srgbClr val="000000"/>
                </a:solidFill>
                <a:latin typeface="Franklin Gothic Book"/>
              </a:rPr>
              <a:t>Arayasirikul</a:t>
            </a:r>
            <a:r>
              <a:rPr lang="en-US" sz="2400" spc="-1" dirty="0">
                <a:solidFill>
                  <a:srgbClr val="000000"/>
                </a:solidFill>
                <a:latin typeface="Franklin Gothic Book"/>
              </a:rPr>
              <a:t>, PhD </a:t>
            </a:r>
            <a:r>
              <a:rPr lang="en-US" sz="2400" b="0" strike="noStrike" spc="-1" dirty="0">
                <a:solidFill>
                  <a:srgbClr val="000000"/>
                </a:solidFill>
                <a:latin typeface="Franklin Gothic Book"/>
              </a:rPr>
              <a:t>– Principal Investigator and Evaluator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400" spc="-1" dirty="0">
                <a:solidFill>
                  <a:srgbClr val="000000"/>
                </a:solidFill>
                <a:latin typeface="Franklin Gothic Book"/>
              </a:rPr>
              <a:t>Erin Wilson, DrPH</a:t>
            </a:r>
            <a:r>
              <a:rPr lang="en-US" sz="2400" b="0" strike="noStrike" spc="-1" dirty="0">
                <a:solidFill>
                  <a:srgbClr val="000000"/>
                </a:solidFill>
                <a:latin typeface="Franklin Gothic Book"/>
              </a:rPr>
              <a:t>– Project Director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Franklin Gothic Book"/>
              </a:rPr>
              <a:t>Dillon Trujillo, MPH(c) – Digital Navigator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400" spc="-1" dirty="0">
                <a:solidFill>
                  <a:srgbClr val="000000"/>
                </a:solidFill>
                <a:latin typeface="Franklin Gothic Book"/>
              </a:rPr>
              <a:t>Caitlin Turner, MPH </a:t>
            </a:r>
            <a:r>
              <a:rPr lang="en-US" sz="2400" b="0" strike="noStrike" spc="-1" dirty="0">
                <a:solidFill>
                  <a:srgbClr val="000000"/>
                </a:solidFill>
                <a:latin typeface="Franklin Gothic Book"/>
              </a:rPr>
              <a:t>– Data Manager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Franklin Gothic Book"/>
              </a:rPr>
              <a:t>Victory Le– Medical Chart Abstractor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427BC-88AC-4E51-BA33-FF9A8EF8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48" y="2144462"/>
            <a:ext cx="4665342" cy="2280055"/>
          </a:xfrm>
          <a:prstGeom prst="rect">
            <a:avLst/>
          </a:prstGeom>
        </p:spPr>
      </p:pic>
      <p:sp>
        <p:nvSpPr>
          <p:cNvPr id="11" name="TextShape 1">
            <a:extLst>
              <a:ext uri="{FF2B5EF4-FFF2-40B4-BE49-F238E27FC236}">
                <a16:creationId xmlns:a16="http://schemas.microsoft.com/office/drawing/2014/main" id="{D11EC9D8-20CC-40F6-AC36-467B8CEDE713}"/>
              </a:ext>
            </a:extLst>
          </p:cNvPr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 dirty="0">
                <a:solidFill>
                  <a:srgbClr val="095895"/>
                </a:solidFill>
                <a:latin typeface="Calibri"/>
              </a:rPr>
              <a:t>Project Team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6942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 dirty="0">
                <a:solidFill>
                  <a:srgbClr val="095895"/>
                </a:solidFill>
                <a:latin typeface="Calibri"/>
              </a:rPr>
              <a:t>Intervention Description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TextShape 2"/>
          <p:cNvSpPr txBox="1"/>
          <p:nvPr/>
        </p:nvSpPr>
        <p:spPr>
          <a:xfrm>
            <a:off x="838080" y="133128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Health eNav is a digital HIV care navigation intervention using SMS text messaging in San Francisco. </a:t>
            </a: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Our Digital HIV care navigation intervention is comprised of four main components: 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Provide short-term mobile phone access;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Deliver asynchronous, non-traditional digital navigation through text messaging;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Collecting ecological momentary assessment (EMA) data and integrating that into the digital navigation system in real-time ; and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Integrate social media platforms to locate and retain participants in care.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Study Design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47" name="Group 2"/>
          <p:cNvGrpSpPr/>
          <p:nvPr/>
        </p:nvGrpSpPr>
        <p:grpSpPr>
          <a:xfrm>
            <a:off x="513360" y="1740600"/>
            <a:ext cx="11266920" cy="3283560"/>
            <a:chOff x="513360" y="1740600"/>
            <a:chExt cx="11266920" cy="3283560"/>
          </a:xfrm>
        </p:grpSpPr>
        <p:grpSp>
          <p:nvGrpSpPr>
            <p:cNvPr id="448" name="Group 3"/>
            <p:cNvGrpSpPr/>
            <p:nvPr/>
          </p:nvGrpSpPr>
          <p:grpSpPr>
            <a:xfrm>
              <a:off x="513360" y="1740600"/>
              <a:ext cx="11266920" cy="3283560"/>
              <a:chOff x="513360" y="1740600"/>
              <a:chExt cx="11266920" cy="3283560"/>
            </a:xfrm>
          </p:grpSpPr>
          <p:grpSp>
            <p:nvGrpSpPr>
              <p:cNvPr id="449" name="Group 4"/>
              <p:cNvGrpSpPr/>
              <p:nvPr/>
            </p:nvGrpSpPr>
            <p:grpSpPr>
              <a:xfrm>
                <a:off x="1133280" y="2224800"/>
                <a:ext cx="10131120" cy="1115640"/>
                <a:chOff x="1133280" y="2224800"/>
                <a:chExt cx="10131120" cy="1115640"/>
              </a:xfrm>
            </p:grpSpPr>
            <p:sp>
              <p:nvSpPr>
                <p:cNvPr id="450" name="Line 5"/>
                <p:cNvSpPr/>
                <p:nvPr/>
              </p:nvSpPr>
              <p:spPr>
                <a:xfrm>
                  <a:off x="1133280" y="224424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1" name="Line 6"/>
                <p:cNvSpPr/>
                <p:nvPr/>
              </p:nvSpPr>
              <p:spPr>
                <a:xfrm flipH="1" flipV="1">
                  <a:off x="1133280" y="2741040"/>
                  <a:ext cx="10130760" cy="3204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2" name="Line 7"/>
                <p:cNvSpPr/>
                <p:nvPr/>
              </p:nvSpPr>
              <p:spPr>
                <a:xfrm>
                  <a:off x="2373840" y="224424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3" name="Line 8"/>
                <p:cNvSpPr/>
                <p:nvPr/>
              </p:nvSpPr>
              <p:spPr>
                <a:xfrm>
                  <a:off x="3614400" y="224424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4" name="Line 9"/>
                <p:cNvSpPr/>
                <p:nvPr/>
              </p:nvSpPr>
              <p:spPr>
                <a:xfrm>
                  <a:off x="4906440" y="224424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5" name="Line 10"/>
                <p:cNvSpPr/>
                <p:nvPr/>
              </p:nvSpPr>
              <p:spPr>
                <a:xfrm>
                  <a:off x="6229440" y="224424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6" name="Line 11"/>
                <p:cNvSpPr/>
                <p:nvPr/>
              </p:nvSpPr>
              <p:spPr>
                <a:xfrm>
                  <a:off x="8679960" y="224424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7" name="Line 12"/>
                <p:cNvSpPr/>
                <p:nvPr/>
              </p:nvSpPr>
              <p:spPr>
                <a:xfrm>
                  <a:off x="7439400" y="224424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8" name="Line 13"/>
                <p:cNvSpPr/>
                <p:nvPr/>
              </p:nvSpPr>
              <p:spPr>
                <a:xfrm>
                  <a:off x="9972000" y="222480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459" name="Line 14"/>
                <p:cNvSpPr/>
                <p:nvPr/>
              </p:nvSpPr>
              <p:spPr>
                <a:xfrm>
                  <a:off x="11264040" y="222480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460" name="CustomShape 15"/>
              <p:cNvSpPr/>
              <p:nvPr/>
            </p:nvSpPr>
            <p:spPr>
              <a:xfrm>
                <a:off x="513360" y="1740600"/>
                <a:ext cx="1085040" cy="33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n-US" sz="1600" b="1" strike="noStrike" spc="-1">
                    <a:solidFill>
                      <a:srgbClr val="000000"/>
                    </a:solidFill>
                    <a:latin typeface="Calibri"/>
                  </a:rPr>
                  <a:t>Baseline</a:t>
                </a:r>
                <a:endParaRPr lang="en-US" sz="1600" b="0" strike="noStrike" spc="-1">
                  <a:latin typeface="Arial"/>
                </a:endParaRPr>
              </a:p>
            </p:txBody>
          </p:sp>
          <p:sp>
            <p:nvSpPr>
              <p:cNvPr id="461" name="CustomShape 16"/>
              <p:cNvSpPr/>
              <p:nvPr/>
            </p:nvSpPr>
            <p:spPr>
              <a:xfrm>
                <a:off x="8170560" y="1798200"/>
                <a:ext cx="1018080" cy="33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1" strike="noStrike" spc="-1">
                    <a:solidFill>
                      <a:srgbClr val="000000"/>
                    </a:solidFill>
                    <a:latin typeface="Calibri"/>
                  </a:rPr>
                  <a:t>6 Mo. </a:t>
                </a:r>
                <a:endParaRPr lang="en-US" sz="1600" b="0" strike="noStrike" spc="-1">
                  <a:latin typeface="Arial"/>
                </a:endParaRPr>
              </a:p>
            </p:txBody>
          </p:sp>
          <p:sp>
            <p:nvSpPr>
              <p:cNvPr id="462" name="CustomShape 17"/>
              <p:cNvSpPr/>
              <p:nvPr/>
            </p:nvSpPr>
            <p:spPr>
              <a:xfrm>
                <a:off x="9462960" y="1774440"/>
                <a:ext cx="1018080" cy="33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1" strike="noStrike" spc="-1">
                    <a:solidFill>
                      <a:srgbClr val="000000"/>
                    </a:solidFill>
                    <a:latin typeface="Calibri"/>
                  </a:rPr>
                  <a:t>12 Mo. </a:t>
                </a:r>
                <a:endParaRPr lang="en-US" sz="1600" b="0" strike="noStrike" spc="-1">
                  <a:latin typeface="Arial"/>
                </a:endParaRPr>
              </a:p>
            </p:txBody>
          </p:sp>
          <p:sp>
            <p:nvSpPr>
              <p:cNvPr id="463" name="CustomShape 18"/>
              <p:cNvSpPr/>
              <p:nvPr/>
            </p:nvSpPr>
            <p:spPr>
              <a:xfrm>
                <a:off x="10762200" y="1797480"/>
                <a:ext cx="1018080" cy="33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1" strike="noStrike" spc="-1">
                    <a:solidFill>
                      <a:srgbClr val="000000"/>
                    </a:solidFill>
                    <a:latin typeface="Calibri"/>
                  </a:rPr>
                  <a:t>18 Mo. </a:t>
                </a:r>
                <a:endParaRPr lang="en-US" sz="1600" b="0" strike="noStrike" spc="-1">
                  <a:latin typeface="Arial"/>
                </a:endParaRPr>
              </a:p>
            </p:txBody>
          </p:sp>
          <p:grpSp>
            <p:nvGrpSpPr>
              <p:cNvPr id="464" name="Group 19"/>
              <p:cNvGrpSpPr/>
              <p:nvPr/>
            </p:nvGrpSpPr>
            <p:grpSpPr>
              <a:xfrm>
                <a:off x="1133640" y="3697200"/>
                <a:ext cx="3772800" cy="333000"/>
                <a:chOff x="1133640" y="3697200"/>
                <a:chExt cx="3772800" cy="333000"/>
              </a:xfrm>
            </p:grpSpPr>
            <p:sp>
              <p:nvSpPr>
                <p:cNvPr id="465" name="CustomShape 20"/>
                <p:cNvSpPr/>
                <p:nvPr/>
              </p:nvSpPr>
              <p:spPr>
                <a:xfrm>
                  <a:off x="1870200" y="3697200"/>
                  <a:ext cx="2157480" cy="33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1" strike="noStrike" spc="-1">
                      <a:solidFill>
                        <a:srgbClr val="000000"/>
                      </a:solidFill>
                      <a:latin typeface="Calibri"/>
                    </a:rPr>
                    <a:t>Daily EMA Surveys</a:t>
                  </a:r>
                  <a:endParaRPr lang="en-US" sz="1600" b="0" strike="noStrike" spc="-1">
                    <a:latin typeface="Arial"/>
                  </a:endParaRPr>
                </a:p>
              </p:txBody>
            </p:sp>
            <p:sp>
              <p:nvSpPr>
                <p:cNvPr id="466" name="CustomShape 21"/>
                <p:cNvSpPr/>
                <p:nvPr/>
              </p:nvSpPr>
              <p:spPr>
                <a:xfrm>
                  <a:off x="1133640" y="3705840"/>
                  <a:ext cx="377280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88920"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467" name="Group 22"/>
              <p:cNvGrpSpPr/>
              <p:nvPr/>
            </p:nvGrpSpPr>
            <p:grpSpPr>
              <a:xfrm>
                <a:off x="1133640" y="4592520"/>
                <a:ext cx="7545960" cy="431640"/>
                <a:chOff x="1133640" y="4592520"/>
                <a:chExt cx="7545960" cy="431640"/>
              </a:xfrm>
            </p:grpSpPr>
            <p:sp>
              <p:nvSpPr>
                <p:cNvPr id="468" name="CustomShape 23"/>
                <p:cNvSpPr/>
                <p:nvPr/>
              </p:nvSpPr>
              <p:spPr>
                <a:xfrm>
                  <a:off x="3179880" y="4691160"/>
                  <a:ext cx="3225600" cy="33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1" strike="noStrike" spc="-1">
                      <a:solidFill>
                        <a:srgbClr val="000000"/>
                      </a:solidFill>
                      <a:latin typeface="Calibri"/>
                    </a:rPr>
                    <a:t>Digital HIV Care Navigation</a:t>
                  </a:r>
                  <a:endParaRPr lang="en-US" sz="1600" b="0" strike="noStrike" spc="-1">
                    <a:latin typeface="Arial"/>
                  </a:endParaRPr>
                </a:p>
              </p:txBody>
            </p:sp>
            <p:sp>
              <p:nvSpPr>
                <p:cNvPr id="469" name="CustomShape 24"/>
                <p:cNvSpPr/>
                <p:nvPr/>
              </p:nvSpPr>
              <p:spPr>
                <a:xfrm>
                  <a:off x="1133640" y="4592520"/>
                  <a:ext cx="75459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88920"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470" name="Group 25"/>
              <p:cNvGrpSpPr/>
              <p:nvPr/>
            </p:nvGrpSpPr>
            <p:grpSpPr>
              <a:xfrm>
                <a:off x="8679960" y="3804120"/>
                <a:ext cx="2584080" cy="333000"/>
                <a:chOff x="8679960" y="3804120"/>
                <a:chExt cx="2584080" cy="333000"/>
              </a:xfrm>
            </p:grpSpPr>
            <p:sp>
              <p:nvSpPr>
                <p:cNvPr id="471" name="CustomShape 26"/>
                <p:cNvSpPr/>
                <p:nvPr/>
              </p:nvSpPr>
              <p:spPr>
                <a:xfrm>
                  <a:off x="9310320" y="3804120"/>
                  <a:ext cx="1323000" cy="33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1" strike="noStrike" spc="-1">
                      <a:solidFill>
                        <a:srgbClr val="000000"/>
                      </a:solidFill>
                      <a:latin typeface="Calibri"/>
                    </a:rPr>
                    <a:t>Follow-Up</a:t>
                  </a:r>
                  <a:endParaRPr lang="en-US" sz="1600" b="0" strike="noStrike" spc="-1">
                    <a:latin typeface="Arial"/>
                  </a:endParaRPr>
                </a:p>
              </p:txBody>
            </p:sp>
            <p:sp>
              <p:nvSpPr>
                <p:cNvPr id="472" name="CustomShape 27"/>
                <p:cNvSpPr/>
                <p:nvPr/>
              </p:nvSpPr>
              <p:spPr>
                <a:xfrm>
                  <a:off x="8679960" y="3816360"/>
                  <a:ext cx="258408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88920"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</p:grpSp>
        <p:sp>
          <p:nvSpPr>
            <p:cNvPr id="473" name="CustomShape 28"/>
            <p:cNvSpPr/>
            <p:nvPr/>
          </p:nvSpPr>
          <p:spPr>
            <a:xfrm>
              <a:off x="4565520" y="1801440"/>
              <a:ext cx="83124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b="1" strike="noStrike" spc="-1">
                  <a:solidFill>
                    <a:srgbClr val="000000"/>
                  </a:solidFill>
                  <a:latin typeface="Calibri"/>
                </a:rPr>
                <a:t>3 Mo.</a:t>
              </a:r>
              <a:endParaRPr lang="en-US" sz="1600" b="0" strike="noStrike" spc="-1">
                <a:latin typeface="Arial"/>
              </a:endParaRPr>
            </a:p>
          </p:txBody>
        </p:sp>
      </p:grpSp>
      <p:sp>
        <p:nvSpPr>
          <p:cNvPr id="474" name="CustomShape 29"/>
          <p:cNvSpPr/>
          <p:nvPr/>
        </p:nvSpPr>
        <p:spPr>
          <a:xfrm>
            <a:off x="5478480" y="4487040"/>
            <a:ext cx="368280" cy="75492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5" name="CustomShape 30"/>
          <p:cNvSpPr/>
          <p:nvPr/>
        </p:nvSpPr>
        <p:spPr>
          <a:xfrm>
            <a:off x="2937240" y="4494960"/>
            <a:ext cx="368280" cy="739080"/>
          </a:xfrm>
          <a:prstGeom prst="leftBrace">
            <a:avLst>
              <a:gd name="adj1" fmla="val 8333"/>
              <a:gd name="adj2" fmla="val 50000"/>
            </a:avLst>
          </a:prstGeom>
          <a:noFill/>
          <a:ln w="38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6" name="CustomShape 31"/>
          <p:cNvSpPr/>
          <p:nvPr/>
        </p:nvSpPr>
        <p:spPr>
          <a:xfrm>
            <a:off x="1667880" y="3503160"/>
            <a:ext cx="368280" cy="739080"/>
          </a:xfrm>
          <a:prstGeom prst="leftBrace">
            <a:avLst>
              <a:gd name="adj1" fmla="val 8333"/>
              <a:gd name="adj2" fmla="val 50000"/>
            </a:avLst>
          </a:prstGeom>
          <a:noFill/>
          <a:ln w="38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7" name="CustomShape 32"/>
          <p:cNvSpPr/>
          <p:nvPr/>
        </p:nvSpPr>
        <p:spPr>
          <a:xfrm>
            <a:off x="3430080" y="3486960"/>
            <a:ext cx="368280" cy="75492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roup 1"/>
          <p:cNvGrpSpPr/>
          <p:nvPr/>
        </p:nvGrpSpPr>
        <p:grpSpPr>
          <a:xfrm>
            <a:off x="1443600" y="3086640"/>
            <a:ext cx="8620920" cy="1231200"/>
            <a:chOff x="1443600" y="3086640"/>
            <a:chExt cx="8620920" cy="1231200"/>
          </a:xfrm>
        </p:grpSpPr>
        <p:sp>
          <p:nvSpPr>
            <p:cNvPr id="479" name="CustomShape 2"/>
            <p:cNvSpPr/>
            <p:nvPr/>
          </p:nvSpPr>
          <p:spPr>
            <a:xfrm>
              <a:off x="1443600" y="3086640"/>
              <a:ext cx="3078720" cy="1231200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104040" tIns="34560" rIns="34560" bIns="34560" anchor="ctr"/>
            <a:lstStyle/>
            <a:p>
              <a:pPr algn="ctr">
                <a:lnSpc>
                  <a:spcPct val="90000"/>
                </a:lnSpc>
                <a:spcAft>
                  <a:spcPts val="910"/>
                </a:spcAft>
              </a:pPr>
              <a:r>
                <a:rPr lang="en-US" sz="2600" b="0" strike="noStrike" spc="-1">
                  <a:solidFill>
                    <a:srgbClr val="FFFFFF"/>
                  </a:solidFill>
                  <a:latin typeface="Calibri"/>
                </a:rPr>
                <a:t>Linkage</a:t>
              </a:r>
              <a:endParaRPr lang="en-US" sz="2600" b="0" strike="noStrike" spc="-1">
                <a:latin typeface="Arial"/>
              </a:endParaRPr>
            </a:p>
          </p:txBody>
        </p:sp>
        <p:sp>
          <p:nvSpPr>
            <p:cNvPr id="480" name="CustomShape 3"/>
            <p:cNvSpPr/>
            <p:nvPr/>
          </p:nvSpPr>
          <p:spPr>
            <a:xfrm>
              <a:off x="4214520" y="3086640"/>
              <a:ext cx="3078720" cy="1231200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104040" tIns="34560" rIns="34560" bIns="34560" anchor="ctr"/>
            <a:lstStyle/>
            <a:p>
              <a:pPr algn="ctr">
                <a:lnSpc>
                  <a:spcPct val="90000"/>
                </a:lnSpc>
                <a:spcAft>
                  <a:spcPts val="910"/>
                </a:spcAft>
              </a:pPr>
              <a:r>
                <a:rPr lang="en-US" sz="2600" b="0" strike="noStrike" spc="-1">
                  <a:solidFill>
                    <a:srgbClr val="FFFFFF"/>
                  </a:solidFill>
                  <a:latin typeface="Calibri"/>
                </a:rPr>
                <a:t>Engagement</a:t>
              </a:r>
              <a:endParaRPr lang="en-US" sz="2600" b="0" strike="noStrike" spc="-1">
                <a:latin typeface="Arial"/>
              </a:endParaRPr>
            </a:p>
          </p:txBody>
        </p:sp>
        <p:sp>
          <p:nvSpPr>
            <p:cNvPr id="481" name="CustomShape 4"/>
            <p:cNvSpPr/>
            <p:nvPr/>
          </p:nvSpPr>
          <p:spPr>
            <a:xfrm>
              <a:off x="6985800" y="3086640"/>
              <a:ext cx="3078720" cy="1231200"/>
            </a:xfrm>
            <a:prstGeom prst="chevron">
              <a:avLst>
                <a:gd name="adj" fmla="val 5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104040" tIns="34560" rIns="34560" bIns="34560" anchor="ctr"/>
            <a:lstStyle/>
            <a:p>
              <a:pPr algn="ctr">
                <a:lnSpc>
                  <a:spcPct val="90000"/>
                </a:lnSpc>
                <a:spcAft>
                  <a:spcPts val="910"/>
                </a:spcAft>
              </a:pPr>
              <a:r>
                <a:rPr lang="en-US" sz="2600" b="0" strike="noStrike" spc="-1">
                  <a:solidFill>
                    <a:srgbClr val="FFFFFF"/>
                  </a:solidFill>
                  <a:latin typeface="Calibri"/>
                </a:rPr>
                <a:t>Retention</a:t>
              </a:r>
              <a:endParaRPr lang="en-US" sz="2600" b="0" strike="noStrike" spc="-1">
                <a:latin typeface="Arial"/>
              </a:endParaRPr>
            </a:p>
          </p:txBody>
        </p:sp>
      </p:grpSp>
      <p:grpSp>
        <p:nvGrpSpPr>
          <p:cNvPr id="482" name="Group 5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483" name="CustomShape 6"/>
          <p:cNvSpPr/>
          <p:nvPr/>
        </p:nvSpPr>
        <p:spPr>
          <a:xfrm>
            <a:off x="678960" y="1377360"/>
            <a:ext cx="11125440" cy="4185360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5724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484" name="CustomShape 7"/>
          <p:cNvSpPr/>
          <p:nvPr/>
        </p:nvSpPr>
        <p:spPr>
          <a:xfrm>
            <a:off x="2126880" y="2411280"/>
            <a:ext cx="580428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DIGITAL HIV CARE NAVIGATION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485" name="CustomShape 8"/>
          <p:cNvSpPr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Digital HIV Care Navigation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486" name="CustomShape 9"/>
          <p:cNvSpPr/>
          <p:nvPr/>
        </p:nvSpPr>
        <p:spPr>
          <a:xfrm>
            <a:off x="1441080" y="4703760"/>
            <a:ext cx="2900520" cy="913320"/>
          </a:xfrm>
          <a:prstGeom prst="rect">
            <a:avLst/>
          </a:prstGeom>
          <a:ln w="5724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Personalized, In Context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On-Demand/Real-time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2-way text messaging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87" name="CustomShape 10"/>
          <p:cNvSpPr/>
          <p:nvPr/>
        </p:nvSpPr>
        <p:spPr>
          <a:xfrm>
            <a:off x="4079520" y="1062360"/>
            <a:ext cx="2900520" cy="1218240"/>
          </a:xfrm>
          <a:prstGeom prst="rect">
            <a:avLst/>
          </a:prstGeom>
          <a:ln w="5724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Social Support </a:t>
            </a:r>
            <a:endParaRPr lang="en-US" sz="20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Emotional</a:t>
            </a:r>
            <a:endParaRPr lang="en-US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Informational</a:t>
            </a:r>
            <a:endParaRPr lang="en-US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Instrumental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88" name="CustomShape 11"/>
          <p:cNvSpPr/>
          <p:nvPr/>
        </p:nvSpPr>
        <p:spPr>
          <a:xfrm>
            <a:off x="6584400" y="4599000"/>
            <a:ext cx="2900520" cy="1218240"/>
          </a:xfrm>
          <a:prstGeom prst="rect">
            <a:avLst/>
          </a:prstGeom>
          <a:ln w="5724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Motivational Interviewing</a:t>
            </a:r>
            <a:endParaRPr lang="en-US" sz="20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Behavior Change</a:t>
            </a:r>
            <a:endParaRPr lang="en-US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Mental Health</a:t>
            </a:r>
            <a:endParaRPr lang="en-US" sz="1800" b="0" strike="noStrike" spc="-1">
              <a:latin typeface="Arial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Substance Use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Ecological Momentary Assessments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TextShape 2"/>
          <p:cNvSpPr txBox="1"/>
          <p:nvPr/>
        </p:nvSpPr>
        <p:spPr>
          <a:xfrm>
            <a:off x="838080" y="1330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90 Daily Text Message Surveys</a:t>
            </a:r>
          </a:p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Participants earn $1 per completed survey (up to a total of $90</a:t>
            </a:r>
          </a:p>
          <a:p>
            <a:pPr marL="285840" indent="-285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If participants complete 80%+ surveys, they receive a bonus of $100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91" name="Group 3"/>
          <p:cNvGrpSpPr/>
          <p:nvPr/>
        </p:nvGrpSpPr>
        <p:grpSpPr>
          <a:xfrm>
            <a:off x="3762000" y="2906280"/>
            <a:ext cx="4667760" cy="366840"/>
            <a:chOff x="3762000" y="2906280"/>
            <a:chExt cx="4667760" cy="366840"/>
          </a:xfrm>
        </p:grpSpPr>
        <p:sp>
          <p:nvSpPr>
            <p:cNvPr id="492" name="CustomShape 4"/>
            <p:cNvSpPr/>
            <p:nvPr/>
          </p:nvSpPr>
          <p:spPr>
            <a:xfrm>
              <a:off x="3762000" y="2906280"/>
              <a:ext cx="342720" cy="366840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3" name="CustomShape 5"/>
            <p:cNvSpPr/>
            <p:nvPr/>
          </p:nvSpPr>
          <p:spPr>
            <a:xfrm>
              <a:off x="4145760" y="2936160"/>
              <a:ext cx="428400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 b="0" strike="noStrike" spc="-1">
                  <a:solidFill>
                    <a:srgbClr val="000000"/>
                  </a:solidFill>
                  <a:latin typeface="Arial Black"/>
                </a:rPr>
                <a:t>EMA: Mood and Mental Health (5 items)</a:t>
              </a:r>
              <a:endParaRPr lang="en-US" sz="1400" b="0" strike="noStrike" spc="-1">
                <a:latin typeface="Arial"/>
              </a:endParaRPr>
            </a:p>
          </p:txBody>
        </p:sp>
      </p:grpSp>
      <p:grpSp>
        <p:nvGrpSpPr>
          <p:cNvPr id="494" name="Group 6"/>
          <p:cNvGrpSpPr/>
          <p:nvPr/>
        </p:nvGrpSpPr>
        <p:grpSpPr>
          <a:xfrm>
            <a:off x="3781440" y="3897000"/>
            <a:ext cx="4312800" cy="366840"/>
            <a:chOff x="3781440" y="3897000"/>
            <a:chExt cx="4312800" cy="366840"/>
          </a:xfrm>
        </p:grpSpPr>
        <p:sp>
          <p:nvSpPr>
            <p:cNvPr id="495" name="CustomShape 7"/>
            <p:cNvSpPr/>
            <p:nvPr/>
          </p:nvSpPr>
          <p:spPr>
            <a:xfrm>
              <a:off x="3781440" y="3897000"/>
              <a:ext cx="342720" cy="366840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6" name="CustomShape 8"/>
            <p:cNvSpPr/>
            <p:nvPr/>
          </p:nvSpPr>
          <p:spPr>
            <a:xfrm>
              <a:off x="4169880" y="3926520"/>
              <a:ext cx="392436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 b="0" strike="noStrike" spc="-1">
                  <a:solidFill>
                    <a:srgbClr val="000000"/>
                  </a:solidFill>
                  <a:latin typeface="Arial Black"/>
                </a:rPr>
                <a:t>EMA: Substance Use (6 items)</a:t>
              </a:r>
              <a:endParaRPr lang="en-US" sz="1400" b="0" strike="noStrike" spc="-1">
                <a:latin typeface="Arial"/>
              </a:endParaRPr>
            </a:p>
          </p:txBody>
        </p:sp>
      </p:grpSp>
      <p:grpSp>
        <p:nvGrpSpPr>
          <p:cNvPr id="497" name="Group 9"/>
          <p:cNvGrpSpPr/>
          <p:nvPr/>
        </p:nvGrpSpPr>
        <p:grpSpPr>
          <a:xfrm>
            <a:off x="3781440" y="4367880"/>
            <a:ext cx="4848480" cy="366840"/>
            <a:chOff x="3781440" y="4367880"/>
            <a:chExt cx="4848480" cy="366840"/>
          </a:xfrm>
        </p:grpSpPr>
        <p:sp>
          <p:nvSpPr>
            <p:cNvPr id="498" name="CustomShape 10"/>
            <p:cNvSpPr/>
            <p:nvPr/>
          </p:nvSpPr>
          <p:spPr>
            <a:xfrm>
              <a:off x="3781440" y="4367880"/>
              <a:ext cx="392040" cy="366840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9" name="CustomShape 11"/>
            <p:cNvSpPr/>
            <p:nvPr/>
          </p:nvSpPr>
          <p:spPr>
            <a:xfrm>
              <a:off x="4137120" y="4397760"/>
              <a:ext cx="449280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 b="0" strike="noStrike" spc="-1">
                  <a:solidFill>
                    <a:srgbClr val="000000"/>
                  </a:solidFill>
                  <a:latin typeface="Arial Black"/>
                </a:rPr>
                <a:t>EMA: Substance Use x Sex (6 items)</a:t>
              </a:r>
              <a:endParaRPr lang="en-US" sz="1400" b="0" strike="noStrike" spc="-1">
                <a:latin typeface="Arial"/>
              </a:endParaRPr>
            </a:p>
          </p:txBody>
        </p:sp>
      </p:grpSp>
      <p:grpSp>
        <p:nvGrpSpPr>
          <p:cNvPr id="500" name="Group 12"/>
          <p:cNvGrpSpPr/>
          <p:nvPr/>
        </p:nvGrpSpPr>
        <p:grpSpPr>
          <a:xfrm>
            <a:off x="3762000" y="4873680"/>
            <a:ext cx="5480280" cy="366840"/>
            <a:chOff x="3762000" y="4873680"/>
            <a:chExt cx="5480280" cy="366840"/>
          </a:xfrm>
        </p:grpSpPr>
        <p:sp>
          <p:nvSpPr>
            <p:cNvPr id="501" name="CustomShape 13"/>
            <p:cNvSpPr/>
            <p:nvPr/>
          </p:nvSpPr>
          <p:spPr>
            <a:xfrm>
              <a:off x="3762000" y="4873680"/>
              <a:ext cx="371880" cy="366840"/>
            </a:xfrm>
            <a:prstGeom prst="chevron">
              <a:avLst>
                <a:gd name="adj" fmla="val 50000"/>
              </a:avLst>
            </a:prstGeom>
            <a:solidFill>
              <a:srgbClr val="00B05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2" name="CustomShape 14"/>
            <p:cNvSpPr/>
            <p:nvPr/>
          </p:nvSpPr>
          <p:spPr>
            <a:xfrm>
              <a:off x="4134240" y="4890240"/>
              <a:ext cx="510804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 b="0" strike="noStrike" spc="-1">
                  <a:solidFill>
                    <a:srgbClr val="000000"/>
                  </a:solidFill>
                  <a:latin typeface="Arial Black"/>
                </a:rPr>
                <a:t>EMI Reminders: Treatment Adherence (3 items)</a:t>
              </a:r>
              <a:endParaRPr lang="en-US" sz="1400" b="0" strike="noStrike" spc="-1">
                <a:latin typeface="Arial"/>
              </a:endParaRPr>
            </a:p>
          </p:txBody>
        </p:sp>
      </p:grpSp>
      <p:grpSp>
        <p:nvGrpSpPr>
          <p:cNvPr id="503" name="Group 15"/>
          <p:cNvGrpSpPr/>
          <p:nvPr/>
        </p:nvGrpSpPr>
        <p:grpSpPr>
          <a:xfrm>
            <a:off x="3762000" y="3394800"/>
            <a:ext cx="5048640" cy="366840"/>
            <a:chOff x="3762000" y="3394800"/>
            <a:chExt cx="5048640" cy="366840"/>
          </a:xfrm>
        </p:grpSpPr>
        <p:sp>
          <p:nvSpPr>
            <p:cNvPr id="504" name="CustomShape 16"/>
            <p:cNvSpPr/>
            <p:nvPr/>
          </p:nvSpPr>
          <p:spPr>
            <a:xfrm>
              <a:off x="3762000" y="3394800"/>
              <a:ext cx="342720" cy="366840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5" name="CustomShape 17"/>
            <p:cNvSpPr/>
            <p:nvPr/>
          </p:nvSpPr>
          <p:spPr>
            <a:xfrm>
              <a:off x="4160880" y="3424680"/>
              <a:ext cx="464976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 b="0" strike="noStrike" spc="-1">
                  <a:solidFill>
                    <a:srgbClr val="000000"/>
                  </a:solidFill>
                  <a:latin typeface="Arial Black"/>
                </a:rPr>
                <a:t>EMA: Sexual Risk Behavior (3 items)</a:t>
              </a:r>
              <a:endParaRPr lang="en-US" sz="1400" b="0" strike="noStrike" spc="-1"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Ecological Momentary Assessments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7" name="CustomShape 2"/>
          <p:cNvSpPr/>
          <p:nvPr/>
        </p:nvSpPr>
        <p:spPr>
          <a:xfrm>
            <a:off x="1004760" y="4036680"/>
            <a:ext cx="19335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Calibri"/>
              </a:rPr>
              <a:t>Unknown Trigger(s)</a:t>
            </a:r>
            <a:endParaRPr lang="en-US" sz="1600" b="0" strike="noStrike" spc="-1">
              <a:latin typeface="Arial"/>
            </a:endParaRPr>
          </a:p>
        </p:txBody>
      </p:sp>
      <p:grpSp>
        <p:nvGrpSpPr>
          <p:cNvPr id="508" name="Group 3"/>
          <p:cNvGrpSpPr/>
          <p:nvPr/>
        </p:nvGrpSpPr>
        <p:grpSpPr>
          <a:xfrm>
            <a:off x="4653720" y="1464480"/>
            <a:ext cx="2884320" cy="2471400"/>
            <a:chOff x="4653720" y="1464480"/>
            <a:chExt cx="2884320" cy="2471400"/>
          </a:xfrm>
        </p:grpSpPr>
        <p:grpSp>
          <p:nvGrpSpPr>
            <p:cNvPr id="509" name="Group 4"/>
            <p:cNvGrpSpPr/>
            <p:nvPr/>
          </p:nvGrpSpPr>
          <p:grpSpPr>
            <a:xfrm>
              <a:off x="4653720" y="1464480"/>
              <a:ext cx="2884320" cy="2471400"/>
              <a:chOff x="4653720" y="1464480"/>
              <a:chExt cx="2884320" cy="2471400"/>
            </a:xfrm>
          </p:grpSpPr>
          <p:pic>
            <p:nvPicPr>
              <p:cNvPr id="510" name="Picture 60"/>
              <p:cNvPicPr/>
              <p:nvPr/>
            </p:nvPicPr>
            <p:blipFill>
              <a:blip r:embed="rId2"/>
              <a:srcRect l="29335" t="62639" r="23726" b="392"/>
              <a:stretch/>
            </p:blipFill>
            <p:spPr>
              <a:xfrm>
                <a:off x="5828760" y="3447000"/>
                <a:ext cx="640080" cy="4888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1" name="Picture 61"/>
              <p:cNvPicPr/>
              <p:nvPr/>
            </p:nvPicPr>
            <p:blipFill>
              <a:blip r:embed="rId3"/>
              <a:stretch/>
            </p:blipFill>
            <p:spPr>
              <a:xfrm>
                <a:off x="4920840" y="1725480"/>
                <a:ext cx="587160" cy="573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2" name="Picture 62"/>
              <p:cNvPicPr/>
              <p:nvPr/>
            </p:nvPicPr>
            <p:blipFill>
              <a:blip r:embed="rId4"/>
              <a:stretch/>
            </p:blipFill>
            <p:spPr>
              <a:xfrm>
                <a:off x="6523200" y="3186000"/>
                <a:ext cx="587160" cy="573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3" name="Picture 63"/>
              <p:cNvPicPr/>
              <p:nvPr/>
            </p:nvPicPr>
            <p:blipFill>
              <a:blip r:embed="rId5"/>
              <a:stretch/>
            </p:blipFill>
            <p:spPr>
              <a:xfrm>
                <a:off x="5668560" y="2247120"/>
                <a:ext cx="1014480" cy="99072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4" name="Picture 64"/>
              <p:cNvPicPr/>
              <p:nvPr/>
            </p:nvPicPr>
            <p:blipFill>
              <a:blip r:embed="rId6"/>
              <a:stretch/>
            </p:blipFill>
            <p:spPr>
              <a:xfrm>
                <a:off x="5134680" y="3081960"/>
                <a:ext cx="587160" cy="573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5" name="Picture 65"/>
              <p:cNvPicPr/>
              <p:nvPr/>
            </p:nvPicPr>
            <p:blipFill>
              <a:blip r:embed="rId7"/>
              <a:stretch/>
            </p:blipFill>
            <p:spPr>
              <a:xfrm>
                <a:off x="6897240" y="2038320"/>
                <a:ext cx="587160" cy="5734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6" name="Picture 66"/>
              <p:cNvPicPr/>
              <p:nvPr/>
            </p:nvPicPr>
            <p:blipFill>
              <a:blip r:embed="rId2"/>
              <a:srcRect l="51239" b="62090"/>
              <a:stretch/>
            </p:blipFill>
            <p:spPr>
              <a:xfrm>
                <a:off x="4653720" y="2455920"/>
                <a:ext cx="807120" cy="6084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7" name="Picture 67"/>
              <p:cNvPicPr/>
              <p:nvPr/>
            </p:nvPicPr>
            <p:blipFill>
              <a:blip r:embed="rId2"/>
              <a:srcRect t="39934" r="63608" b="19677"/>
              <a:stretch/>
            </p:blipFill>
            <p:spPr>
              <a:xfrm>
                <a:off x="5668560" y="1464480"/>
                <a:ext cx="602280" cy="6483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8" name="Picture 68"/>
              <p:cNvPicPr/>
              <p:nvPr/>
            </p:nvPicPr>
            <p:blipFill>
              <a:blip r:embed="rId2"/>
              <a:srcRect l="74965" t="40122" r="-3973" b="21199"/>
              <a:stretch/>
            </p:blipFill>
            <p:spPr>
              <a:xfrm>
                <a:off x="6469920" y="1464480"/>
                <a:ext cx="480240" cy="6206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9" name="Picture 69"/>
              <p:cNvPicPr/>
              <p:nvPr/>
            </p:nvPicPr>
            <p:blipFill>
              <a:blip r:embed="rId2"/>
              <a:srcRect l="6278" r="51052" b="58544"/>
              <a:stretch/>
            </p:blipFill>
            <p:spPr>
              <a:xfrm>
                <a:off x="6831720" y="2664360"/>
                <a:ext cx="706320" cy="665280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520" name="Line 5"/>
            <p:cNvSpPr/>
            <p:nvPr/>
          </p:nvSpPr>
          <p:spPr>
            <a:xfrm flipH="1">
              <a:off x="6630120" y="2455560"/>
              <a:ext cx="320400" cy="104400"/>
            </a:xfrm>
            <a:prstGeom prst="line">
              <a:avLst/>
            </a:prstGeom>
            <a:ln w="38160"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1" name="Line 6"/>
            <p:cNvSpPr/>
            <p:nvPr/>
          </p:nvSpPr>
          <p:spPr>
            <a:xfrm flipH="1" flipV="1">
              <a:off x="6630120" y="2872800"/>
              <a:ext cx="320400" cy="104400"/>
            </a:xfrm>
            <a:prstGeom prst="line">
              <a:avLst/>
            </a:prstGeom>
            <a:ln w="38160"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2" name="Line 7"/>
            <p:cNvSpPr/>
            <p:nvPr/>
          </p:nvSpPr>
          <p:spPr>
            <a:xfrm flipH="1" flipV="1">
              <a:off x="6469560" y="3133800"/>
              <a:ext cx="213840" cy="156600"/>
            </a:xfrm>
            <a:prstGeom prst="line">
              <a:avLst/>
            </a:prstGeom>
            <a:ln w="38160"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3" name="Line 8"/>
            <p:cNvSpPr/>
            <p:nvPr/>
          </p:nvSpPr>
          <p:spPr>
            <a:xfrm flipV="1">
              <a:off x="6149160" y="3186000"/>
              <a:ext cx="0" cy="260640"/>
            </a:xfrm>
            <a:prstGeom prst="line">
              <a:avLst/>
            </a:prstGeom>
            <a:ln w="38160"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4" name="Line 9"/>
            <p:cNvSpPr/>
            <p:nvPr/>
          </p:nvSpPr>
          <p:spPr>
            <a:xfrm flipV="1">
              <a:off x="5615280" y="2977200"/>
              <a:ext cx="160200" cy="156600"/>
            </a:xfrm>
            <a:prstGeom prst="line">
              <a:avLst/>
            </a:prstGeom>
            <a:ln w="38160"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5" name="Line 10"/>
            <p:cNvSpPr/>
            <p:nvPr/>
          </p:nvSpPr>
          <p:spPr>
            <a:xfrm>
              <a:off x="5348160" y="2612160"/>
              <a:ext cx="373680" cy="360"/>
            </a:xfrm>
            <a:prstGeom prst="line">
              <a:avLst/>
            </a:prstGeom>
            <a:ln w="38160"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6" name="Line 11"/>
            <p:cNvSpPr/>
            <p:nvPr/>
          </p:nvSpPr>
          <p:spPr>
            <a:xfrm>
              <a:off x="5454720" y="2194560"/>
              <a:ext cx="320760" cy="261000"/>
            </a:xfrm>
            <a:prstGeom prst="line">
              <a:avLst/>
            </a:prstGeom>
            <a:ln w="38160"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7" name="Line 12"/>
            <p:cNvSpPr/>
            <p:nvPr/>
          </p:nvSpPr>
          <p:spPr>
            <a:xfrm flipH="1">
              <a:off x="6416280" y="2038320"/>
              <a:ext cx="267120" cy="260640"/>
            </a:xfrm>
            <a:prstGeom prst="line">
              <a:avLst/>
            </a:prstGeom>
            <a:ln w="38160"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8" name="Line 13"/>
            <p:cNvSpPr/>
            <p:nvPr/>
          </p:nvSpPr>
          <p:spPr>
            <a:xfrm>
              <a:off x="6042240" y="2038320"/>
              <a:ext cx="53640" cy="260640"/>
            </a:xfrm>
            <a:prstGeom prst="line">
              <a:avLst/>
            </a:prstGeom>
            <a:ln w="38160"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29" name="CustomShape 14"/>
          <p:cNvSpPr/>
          <p:nvPr/>
        </p:nvSpPr>
        <p:spPr>
          <a:xfrm flipV="1">
            <a:off x="8004600" y="2832840"/>
            <a:ext cx="895680" cy="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8892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0" name="CustomShape 15"/>
          <p:cNvSpPr/>
          <p:nvPr/>
        </p:nvSpPr>
        <p:spPr>
          <a:xfrm>
            <a:off x="5057640" y="4036680"/>
            <a:ext cx="21502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Calibri"/>
              </a:rPr>
              <a:t>Behaviors that Shape HIV Care Engagement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531" name="CustomShape 16"/>
          <p:cNvSpPr/>
          <p:nvPr/>
        </p:nvSpPr>
        <p:spPr>
          <a:xfrm>
            <a:off x="9326880" y="4018680"/>
            <a:ext cx="252864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Calibri"/>
              </a:rPr>
              <a:t>Real-Time, Personalized Digital HIV Care Navigation</a:t>
            </a:r>
            <a:endParaRPr lang="en-US" sz="1600" b="0" strike="noStrike" spc="-1">
              <a:latin typeface="Arial"/>
            </a:endParaRPr>
          </a:p>
        </p:txBody>
      </p:sp>
      <p:grpSp>
        <p:nvGrpSpPr>
          <p:cNvPr id="532" name="Group 17"/>
          <p:cNvGrpSpPr/>
          <p:nvPr/>
        </p:nvGrpSpPr>
        <p:grpSpPr>
          <a:xfrm>
            <a:off x="9185400" y="1649520"/>
            <a:ext cx="2670120" cy="2180160"/>
            <a:chOff x="9185400" y="1649520"/>
            <a:chExt cx="2670120" cy="2180160"/>
          </a:xfrm>
        </p:grpSpPr>
        <p:pic>
          <p:nvPicPr>
            <p:cNvPr id="533" name="Picture 75"/>
            <p:cNvPicPr/>
            <p:nvPr/>
          </p:nvPicPr>
          <p:blipFill>
            <a:blip r:embed="rId8"/>
            <a:stretch/>
          </p:blipFill>
          <p:spPr>
            <a:xfrm>
              <a:off x="9941040" y="2608560"/>
              <a:ext cx="1168560" cy="12211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4" name="Picture 76"/>
            <p:cNvPicPr/>
            <p:nvPr/>
          </p:nvPicPr>
          <p:blipFill>
            <a:blip r:embed="rId9"/>
            <a:srcRect l="75017" b="75355"/>
            <a:stretch/>
          </p:blipFill>
          <p:spPr>
            <a:xfrm>
              <a:off x="11074320" y="2213640"/>
              <a:ext cx="781200" cy="8053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5" name="Picture 77"/>
            <p:cNvPicPr/>
            <p:nvPr/>
          </p:nvPicPr>
          <p:blipFill>
            <a:blip r:embed="rId9"/>
            <a:srcRect l="75783" t="75699"/>
            <a:stretch/>
          </p:blipFill>
          <p:spPr>
            <a:xfrm>
              <a:off x="9185400" y="2213640"/>
              <a:ext cx="755280" cy="792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6" name="Picture 78"/>
            <p:cNvPicPr/>
            <p:nvPr/>
          </p:nvPicPr>
          <p:blipFill>
            <a:blip r:embed="rId9"/>
            <a:srcRect l="75077" t="50347" r="586" b="24971"/>
            <a:stretch/>
          </p:blipFill>
          <p:spPr>
            <a:xfrm>
              <a:off x="10103040" y="1649520"/>
              <a:ext cx="811800" cy="86004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37" name="Picture 84"/>
          <p:cNvPicPr/>
          <p:nvPr/>
        </p:nvPicPr>
        <p:blipFill>
          <a:blip r:embed="rId10"/>
          <a:stretch/>
        </p:blipFill>
        <p:spPr>
          <a:xfrm>
            <a:off x="370440" y="1619280"/>
            <a:ext cx="3006360" cy="2161800"/>
          </a:xfrm>
          <a:prstGeom prst="rect">
            <a:avLst/>
          </a:prstGeom>
          <a:ln>
            <a:noFill/>
          </a:ln>
        </p:spPr>
      </p:pic>
      <p:sp>
        <p:nvSpPr>
          <p:cNvPr id="538" name="CustomShape 18"/>
          <p:cNvSpPr/>
          <p:nvPr/>
        </p:nvSpPr>
        <p:spPr>
          <a:xfrm flipV="1">
            <a:off x="3436920" y="2833200"/>
            <a:ext cx="893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8892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9" name="CustomShape 19"/>
          <p:cNvSpPr/>
          <p:nvPr/>
        </p:nvSpPr>
        <p:spPr>
          <a:xfrm>
            <a:off x="1792440" y="4729680"/>
            <a:ext cx="8767440" cy="1005120"/>
          </a:xfrm>
          <a:prstGeom prst="rect">
            <a:avLst/>
          </a:prstGeom>
          <a:ln w="5724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90 Daily Text Message Surveys</a:t>
            </a:r>
            <a:endParaRPr lang="en-US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Affect, Sexual Behaviors, Substance Use, Treatment Adherence, Social Support.</a:t>
            </a:r>
            <a:endParaRPr lang="en-US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$1 earned per completed survey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Study Design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41" name="Group 2"/>
          <p:cNvGrpSpPr/>
          <p:nvPr/>
        </p:nvGrpSpPr>
        <p:grpSpPr>
          <a:xfrm>
            <a:off x="513360" y="1740600"/>
            <a:ext cx="11266920" cy="3283560"/>
            <a:chOff x="513360" y="1740600"/>
            <a:chExt cx="11266920" cy="3283560"/>
          </a:xfrm>
        </p:grpSpPr>
        <p:grpSp>
          <p:nvGrpSpPr>
            <p:cNvPr id="542" name="Group 3"/>
            <p:cNvGrpSpPr/>
            <p:nvPr/>
          </p:nvGrpSpPr>
          <p:grpSpPr>
            <a:xfrm>
              <a:off x="513360" y="1740600"/>
              <a:ext cx="11266920" cy="3283560"/>
              <a:chOff x="513360" y="1740600"/>
              <a:chExt cx="11266920" cy="3283560"/>
            </a:xfrm>
          </p:grpSpPr>
          <p:grpSp>
            <p:nvGrpSpPr>
              <p:cNvPr id="543" name="Group 4"/>
              <p:cNvGrpSpPr/>
              <p:nvPr/>
            </p:nvGrpSpPr>
            <p:grpSpPr>
              <a:xfrm>
                <a:off x="1133280" y="2224800"/>
                <a:ext cx="10131120" cy="1115640"/>
                <a:chOff x="1133280" y="2224800"/>
                <a:chExt cx="10131120" cy="1115640"/>
              </a:xfrm>
            </p:grpSpPr>
            <p:sp>
              <p:nvSpPr>
                <p:cNvPr id="544" name="Line 5"/>
                <p:cNvSpPr/>
                <p:nvPr/>
              </p:nvSpPr>
              <p:spPr>
                <a:xfrm>
                  <a:off x="1133280" y="224424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45" name="Line 6"/>
                <p:cNvSpPr/>
                <p:nvPr/>
              </p:nvSpPr>
              <p:spPr>
                <a:xfrm flipH="1" flipV="1">
                  <a:off x="1133280" y="2741040"/>
                  <a:ext cx="10130760" cy="3204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46" name="Line 7"/>
                <p:cNvSpPr/>
                <p:nvPr/>
              </p:nvSpPr>
              <p:spPr>
                <a:xfrm>
                  <a:off x="2373840" y="224424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47" name="Line 8"/>
                <p:cNvSpPr/>
                <p:nvPr/>
              </p:nvSpPr>
              <p:spPr>
                <a:xfrm>
                  <a:off x="3614400" y="224424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48" name="Line 9"/>
                <p:cNvSpPr/>
                <p:nvPr/>
              </p:nvSpPr>
              <p:spPr>
                <a:xfrm>
                  <a:off x="4906440" y="224424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49" name="Line 10"/>
                <p:cNvSpPr/>
                <p:nvPr/>
              </p:nvSpPr>
              <p:spPr>
                <a:xfrm>
                  <a:off x="6229440" y="224424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50" name="Line 11"/>
                <p:cNvSpPr/>
                <p:nvPr/>
              </p:nvSpPr>
              <p:spPr>
                <a:xfrm>
                  <a:off x="8679960" y="224424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51" name="Line 12"/>
                <p:cNvSpPr/>
                <p:nvPr/>
              </p:nvSpPr>
              <p:spPr>
                <a:xfrm>
                  <a:off x="7439400" y="224424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52" name="Line 13"/>
                <p:cNvSpPr/>
                <p:nvPr/>
              </p:nvSpPr>
              <p:spPr>
                <a:xfrm>
                  <a:off x="9972000" y="222480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553" name="Line 14"/>
                <p:cNvSpPr/>
                <p:nvPr/>
              </p:nvSpPr>
              <p:spPr>
                <a:xfrm>
                  <a:off x="11264040" y="2224800"/>
                  <a:ext cx="360" cy="1096200"/>
                </a:xfrm>
                <a:prstGeom prst="line">
                  <a:avLst/>
                </a:prstGeom>
                <a:ln w="8892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sp>
            <p:nvSpPr>
              <p:cNvPr id="554" name="CustomShape 15"/>
              <p:cNvSpPr/>
              <p:nvPr/>
            </p:nvSpPr>
            <p:spPr>
              <a:xfrm>
                <a:off x="513360" y="1740600"/>
                <a:ext cx="1085040" cy="33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n-US" sz="1600" b="1" strike="noStrike" spc="-1">
                    <a:solidFill>
                      <a:srgbClr val="000000"/>
                    </a:solidFill>
                    <a:latin typeface="Calibri"/>
                  </a:rPr>
                  <a:t>Baseline</a:t>
                </a:r>
                <a:endParaRPr lang="en-US" sz="1600" b="0" strike="noStrike" spc="-1">
                  <a:latin typeface="Arial"/>
                </a:endParaRPr>
              </a:p>
            </p:txBody>
          </p:sp>
          <p:sp>
            <p:nvSpPr>
              <p:cNvPr id="555" name="CustomShape 16"/>
              <p:cNvSpPr/>
              <p:nvPr/>
            </p:nvSpPr>
            <p:spPr>
              <a:xfrm>
                <a:off x="8170560" y="1798200"/>
                <a:ext cx="1018080" cy="33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1" strike="noStrike" spc="-1">
                    <a:solidFill>
                      <a:srgbClr val="000000"/>
                    </a:solidFill>
                    <a:latin typeface="Calibri"/>
                  </a:rPr>
                  <a:t>6 Mo. </a:t>
                </a:r>
                <a:endParaRPr lang="en-US" sz="1600" b="0" strike="noStrike" spc="-1">
                  <a:latin typeface="Arial"/>
                </a:endParaRPr>
              </a:p>
            </p:txBody>
          </p:sp>
          <p:sp>
            <p:nvSpPr>
              <p:cNvPr id="556" name="CustomShape 17"/>
              <p:cNvSpPr/>
              <p:nvPr/>
            </p:nvSpPr>
            <p:spPr>
              <a:xfrm>
                <a:off x="9462960" y="1774440"/>
                <a:ext cx="1018080" cy="33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1" strike="noStrike" spc="-1">
                    <a:solidFill>
                      <a:srgbClr val="000000"/>
                    </a:solidFill>
                    <a:latin typeface="Calibri"/>
                  </a:rPr>
                  <a:t>12 Mo. </a:t>
                </a:r>
                <a:endParaRPr lang="en-US" sz="1600" b="0" strike="noStrike" spc="-1">
                  <a:latin typeface="Arial"/>
                </a:endParaRPr>
              </a:p>
            </p:txBody>
          </p:sp>
          <p:sp>
            <p:nvSpPr>
              <p:cNvPr id="557" name="CustomShape 18"/>
              <p:cNvSpPr/>
              <p:nvPr/>
            </p:nvSpPr>
            <p:spPr>
              <a:xfrm>
                <a:off x="10762200" y="1797480"/>
                <a:ext cx="1018080" cy="33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1" strike="noStrike" spc="-1">
                    <a:solidFill>
                      <a:srgbClr val="000000"/>
                    </a:solidFill>
                    <a:latin typeface="Calibri"/>
                  </a:rPr>
                  <a:t>18 Mo. </a:t>
                </a:r>
                <a:endParaRPr lang="en-US" sz="1600" b="0" strike="noStrike" spc="-1">
                  <a:latin typeface="Arial"/>
                </a:endParaRPr>
              </a:p>
            </p:txBody>
          </p:sp>
          <p:grpSp>
            <p:nvGrpSpPr>
              <p:cNvPr id="558" name="Group 19"/>
              <p:cNvGrpSpPr/>
              <p:nvPr/>
            </p:nvGrpSpPr>
            <p:grpSpPr>
              <a:xfrm>
                <a:off x="1133640" y="3697200"/>
                <a:ext cx="3772800" cy="333000"/>
                <a:chOff x="1133640" y="3697200"/>
                <a:chExt cx="3772800" cy="333000"/>
              </a:xfrm>
            </p:grpSpPr>
            <p:sp>
              <p:nvSpPr>
                <p:cNvPr id="559" name="CustomShape 20"/>
                <p:cNvSpPr/>
                <p:nvPr/>
              </p:nvSpPr>
              <p:spPr>
                <a:xfrm>
                  <a:off x="1870200" y="3697200"/>
                  <a:ext cx="2157480" cy="33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1" strike="noStrike" spc="-1">
                      <a:solidFill>
                        <a:srgbClr val="000000"/>
                      </a:solidFill>
                      <a:latin typeface="Calibri"/>
                    </a:rPr>
                    <a:t>Daily EMA Surveys</a:t>
                  </a:r>
                  <a:endParaRPr lang="en-US" sz="1600" b="0" strike="noStrike" spc="-1">
                    <a:latin typeface="Arial"/>
                  </a:endParaRPr>
                </a:p>
              </p:txBody>
            </p:sp>
            <p:sp>
              <p:nvSpPr>
                <p:cNvPr id="560" name="CustomShape 21"/>
                <p:cNvSpPr/>
                <p:nvPr/>
              </p:nvSpPr>
              <p:spPr>
                <a:xfrm>
                  <a:off x="1133640" y="3705840"/>
                  <a:ext cx="377280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88920"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561" name="Group 22"/>
              <p:cNvGrpSpPr/>
              <p:nvPr/>
            </p:nvGrpSpPr>
            <p:grpSpPr>
              <a:xfrm>
                <a:off x="1133640" y="4592520"/>
                <a:ext cx="7545960" cy="431640"/>
                <a:chOff x="1133640" y="4592520"/>
                <a:chExt cx="7545960" cy="431640"/>
              </a:xfrm>
            </p:grpSpPr>
            <p:sp>
              <p:nvSpPr>
                <p:cNvPr id="562" name="CustomShape 23"/>
                <p:cNvSpPr/>
                <p:nvPr/>
              </p:nvSpPr>
              <p:spPr>
                <a:xfrm>
                  <a:off x="3179880" y="4691160"/>
                  <a:ext cx="3225600" cy="33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1" strike="noStrike" spc="-1">
                      <a:solidFill>
                        <a:srgbClr val="000000"/>
                      </a:solidFill>
                      <a:latin typeface="Calibri"/>
                    </a:rPr>
                    <a:t>Digital HIV Care Navigation</a:t>
                  </a:r>
                  <a:endParaRPr lang="en-US" sz="1600" b="0" strike="noStrike" spc="-1">
                    <a:latin typeface="Arial"/>
                  </a:endParaRPr>
                </a:p>
              </p:txBody>
            </p:sp>
            <p:sp>
              <p:nvSpPr>
                <p:cNvPr id="563" name="CustomShape 24"/>
                <p:cNvSpPr/>
                <p:nvPr/>
              </p:nvSpPr>
              <p:spPr>
                <a:xfrm>
                  <a:off x="1133640" y="4592520"/>
                  <a:ext cx="75459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88920"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  <p:grpSp>
            <p:nvGrpSpPr>
              <p:cNvPr id="564" name="Group 25"/>
              <p:cNvGrpSpPr/>
              <p:nvPr/>
            </p:nvGrpSpPr>
            <p:grpSpPr>
              <a:xfrm>
                <a:off x="8679960" y="3804120"/>
                <a:ext cx="2584080" cy="333000"/>
                <a:chOff x="8679960" y="3804120"/>
                <a:chExt cx="2584080" cy="333000"/>
              </a:xfrm>
            </p:grpSpPr>
            <p:sp>
              <p:nvSpPr>
                <p:cNvPr id="565" name="CustomShape 26"/>
                <p:cNvSpPr/>
                <p:nvPr/>
              </p:nvSpPr>
              <p:spPr>
                <a:xfrm>
                  <a:off x="9310320" y="3804120"/>
                  <a:ext cx="1323000" cy="33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1" strike="noStrike" spc="-1">
                      <a:solidFill>
                        <a:srgbClr val="000000"/>
                      </a:solidFill>
                      <a:latin typeface="Calibri"/>
                    </a:rPr>
                    <a:t>Follow-Up</a:t>
                  </a:r>
                  <a:endParaRPr lang="en-US" sz="1600" b="0" strike="noStrike" spc="-1">
                    <a:latin typeface="Arial"/>
                  </a:endParaRPr>
                </a:p>
              </p:txBody>
            </p:sp>
            <p:sp>
              <p:nvSpPr>
                <p:cNvPr id="566" name="CustomShape 27"/>
                <p:cNvSpPr/>
                <p:nvPr/>
              </p:nvSpPr>
              <p:spPr>
                <a:xfrm>
                  <a:off x="8679960" y="3816360"/>
                  <a:ext cx="258408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</a:path>
                  </a:pathLst>
                </a:custGeom>
                <a:noFill/>
                <a:ln w="88920"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</p:grpSp>
        </p:grpSp>
        <p:sp>
          <p:nvSpPr>
            <p:cNvPr id="567" name="CustomShape 28"/>
            <p:cNvSpPr/>
            <p:nvPr/>
          </p:nvSpPr>
          <p:spPr>
            <a:xfrm>
              <a:off x="4565520" y="1801440"/>
              <a:ext cx="83124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b="1" strike="noStrike" spc="-1">
                  <a:solidFill>
                    <a:srgbClr val="000000"/>
                  </a:solidFill>
                  <a:latin typeface="Calibri"/>
                </a:rPr>
                <a:t>3 Mo.</a:t>
              </a:r>
              <a:endParaRPr lang="en-US" sz="1600" b="0" strike="noStrike" spc="-1">
                <a:latin typeface="Arial"/>
              </a:endParaRPr>
            </a:p>
          </p:txBody>
        </p:sp>
      </p:grpSp>
      <p:sp>
        <p:nvSpPr>
          <p:cNvPr id="568" name="CustomShape 29"/>
          <p:cNvSpPr/>
          <p:nvPr/>
        </p:nvSpPr>
        <p:spPr>
          <a:xfrm>
            <a:off x="5478480" y="4487040"/>
            <a:ext cx="368280" cy="75492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9" name="CustomShape 30"/>
          <p:cNvSpPr/>
          <p:nvPr/>
        </p:nvSpPr>
        <p:spPr>
          <a:xfrm>
            <a:off x="2937240" y="4494960"/>
            <a:ext cx="368280" cy="739080"/>
          </a:xfrm>
          <a:prstGeom prst="leftBrace">
            <a:avLst>
              <a:gd name="adj1" fmla="val 8333"/>
              <a:gd name="adj2" fmla="val 50000"/>
            </a:avLst>
          </a:prstGeom>
          <a:noFill/>
          <a:ln w="38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0" name="CustomShape 31"/>
          <p:cNvSpPr/>
          <p:nvPr/>
        </p:nvSpPr>
        <p:spPr>
          <a:xfrm>
            <a:off x="1667880" y="3503160"/>
            <a:ext cx="368280" cy="739080"/>
          </a:xfrm>
          <a:prstGeom prst="leftBrace">
            <a:avLst>
              <a:gd name="adj1" fmla="val 8333"/>
              <a:gd name="adj2" fmla="val 50000"/>
            </a:avLst>
          </a:prstGeom>
          <a:noFill/>
          <a:ln w="38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1" name="CustomShape 32"/>
          <p:cNvSpPr/>
          <p:nvPr/>
        </p:nvSpPr>
        <p:spPr>
          <a:xfrm>
            <a:off x="3430080" y="3486960"/>
            <a:ext cx="368280" cy="75492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952560" y="4461120"/>
            <a:ext cx="10286640" cy="1220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4400" b="0" strike="noStrike" spc="-1" dirty="0">
                <a:solidFill>
                  <a:srgbClr val="000000"/>
                </a:solidFill>
                <a:latin typeface="Calibri"/>
              </a:rPr>
              <a:t>E-VOLUTION: Connect. Engage. Thrive.</a:t>
            </a:r>
          </a:p>
        </p:txBody>
      </p:sp>
      <p:pic>
        <p:nvPicPr>
          <p:cNvPr id="368" name="Picture 8"/>
          <p:cNvPicPr/>
          <p:nvPr/>
        </p:nvPicPr>
        <p:blipFill>
          <a:blip r:embed="rId2"/>
          <a:stretch/>
        </p:blipFill>
        <p:spPr>
          <a:xfrm>
            <a:off x="4543200" y="720000"/>
            <a:ext cx="3105000" cy="310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Study Design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73" name="Group 2"/>
          <p:cNvGrpSpPr/>
          <p:nvPr/>
        </p:nvGrpSpPr>
        <p:grpSpPr>
          <a:xfrm>
            <a:off x="534600" y="1740600"/>
            <a:ext cx="11266920" cy="3283560"/>
            <a:chOff x="534600" y="1740600"/>
            <a:chExt cx="11266920" cy="3283560"/>
          </a:xfrm>
        </p:grpSpPr>
        <p:grpSp>
          <p:nvGrpSpPr>
            <p:cNvPr id="574" name="Group 3"/>
            <p:cNvGrpSpPr/>
            <p:nvPr/>
          </p:nvGrpSpPr>
          <p:grpSpPr>
            <a:xfrm>
              <a:off x="534600" y="1740600"/>
              <a:ext cx="11266920" cy="3283560"/>
              <a:chOff x="534600" y="1740600"/>
              <a:chExt cx="11266920" cy="3283560"/>
            </a:xfrm>
          </p:grpSpPr>
          <p:sp>
            <p:nvSpPr>
              <p:cNvPr id="575" name="CustomShape 4"/>
              <p:cNvSpPr/>
              <p:nvPr/>
            </p:nvSpPr>
            <p:spPr>
              <a:xfrm>
                <a:off x="4514400" y="3816360"/>
                <a:ext cx="360" cy="69588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88920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grpSp>
            <p:nvGrpSpPr>
              <p:cNvPr id="576" name="Group 5"/>
              <p:cNvGrpSpPr/>
              <p:nvPr/>
            </p:nvGrpSpPr>
            <p:grpSpPr>
              <a:xfrm>
                <a:off x="534600" y="1740600"/>
                <a:ext cx="11266920" cy="3283560"/>
                <a:chOff x="534600" y="1740600"/>
                <a:chExt cx="11266920" cy="3283560"/>
              </a:xfrm>
            </p:grpSpPr>
            <p:grpSp>
              <p:nvGrpSpPr>
                <p:cNvPr id="577" name="Group 6"/>
                <p:cNvGrpSpPr/>
                <p:nvPr/>
              </p:nvGrpSpPr>
              <p:grpSpPr>
                <a:xfrm>
                  <a:off x="1154520" y="2224800"/>
                  <a:ext cx="10131480" cy="1115640"/>
                  <a:chOff x="1154520" y="2224800"/>
                  <a:chExt cx="10131480" cy="1115640"/>
                </a:xfrm>
              </p:grpSpPr>
              <p:sp>
                <p:nvSpPr>
                  <p:cNvPr id="578" name="Line 7"/>
                  <p:cNvSpPr/>
                  <p:nvPr/>
                </p:nvSpPr>
                <p:spPr>
                  <a:xfrm>
                    <a:off x="1154520" y="2244240"/>
                    <a:ext cx="360" cy="1096200"/>
                  </a:xfrm>
                  <a:prstGeom prst="line">
                    <a:avLst/>
                  </a:prstGeom>
                  <a:ln w="8892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579" name="Line 8"/>
                  <p:cNvSpPr/>
                  <p:nvPr/>
                </p:nvSpPr>
                <p:spPr>
                  <a:xfrm flipH="1" flipV="1">
                    <a:off x="1154520" y="2741040"/>
                    <a:ext cx="10131120" cy="32040"/>
                  </a:xfrm>
                  <a:prstGeom prst="line">
                    <a:avLst/>
                  </a:prstGeom>
                  <a:ln w="8892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580" name="Line 9"/>
                  <p:cNvSpPr/>
                  <p:nvPr/>
                </p:nvSpPr>
                <p:spPr>
                  <a:xfrm>
                    <a:off x="2395080" y="2244240"/>
                    <a:ext cx="360" cy="1096200"/>
                  </a:xfrm>
                  <a:prstGeom prst="line">
                    <a:avLst/>
                  </a:prstGeom>
                  <a:ln w="8892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581" name="Line 10"/>
                  <p:cNvSpPr/>
                  <p:nvPr/>
                </p:nvSpPr>
                <p:spPr>
                  <a:xfrm>
                    <a:off x="3635640" y="2244240"/>
                    <a:ext cx="360" cy="1096200"/>
                  </a:xfrm>
                  <a:prstGeom prst="line">
                    <a:avLst/>
                  </a:prstGeom>
                  <a:ln w="8892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582" name="Line 11"/>
                  <p:cNvSpPr/>
                  <p:nvPr/>
                </p:nvSpPr>
                <p:spPr>
                  <a:xfrm>
                    <a:off x="4927680" y="2244240"/>
                    <a:ext cx="360" cy="1096200"/>
                  </a:xfrm>
                  <a:prstGeom prst="line">
                    <a:avLst/>
                  </a:prstGeom>
                  <a:ln w="8892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583" name="Line 12"/>
                  <p:cNvSpPr/>
                  <p:nvPr/>
                </p:nvSpPr>
                <p:spPr>
                  <a:xfrm>
                    <a:off x="6250680" y="2244240"/>
                    <a:ext cx="360" cy="1096200"/>
                  </a:xfrm>
                  <a:prstGeom prst="line">
                    <a:avLst/>
                  </a:prstGeom>
                  <a:ln w="8892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584" name="Line 13"/>
                  <p:cNvSpPr/>
                  <p:nvPr/>
                </p:nvSpPr>
                <p:spPr>
                  <a:xfrm>
                    <a:off x="8701200" y="2244240"/>
                    <a:ext cx="360" cy="1096200"/>
                  </a:xfrm>
                  <a:prstGeom prst="line">
                    <a:avLst/>
                  </a:prstGeom>
                  <a:ln w="8892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585" name="Line 14"/>
                  <p:cNvSpPr/>
                  <p:nvPr/>
                </p:nvSpPr>
                <p:spPr>
                  <a:xfrm>
                    <a:off x="7460640" y="2244240"/>
                    <a:ext cx="360" cy="1096200"/>
                  </a:xfrm>
                  <a:prstGeom prst="line">
                    <a:avLst/>
                  </a:prstGeom>
                  <a:ln w="8892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586" name="Line 15"/>
                  <p:cNvSpPr/>
                  <p:nvPr/>
                </p:nvSpPr>
                <p:spPr>
                  <a:xfrm>
                    <a:off x="9993240" y="2224800"/>
                    <a:ext cx="360" cy="1096200"/>
                  </a:xfrm>
                  <a:prstGeom prst="line">
                    <a:avLst/>
                  </a:prstGeom>
                  <a:ln w="8892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  <p:sp>
                <p:nvSpPr>
                  <p:cNvPr id="587" name="Line 16"/>
                  <p:cNvSpPr/>
                  <p:nvPr/>
                </p:nvSpPr>
                <p:spPr>
                  <a:xfrm>
                    <a:off x="11285640" y="2224800"/>
                    <a:ext cx="360" cy="1096200"/>
                  </a:xfrm>
                  <a:prstGeom prst="line">
                    <a:avLst/>
                  </a:prstGeom>
                  <a:ln w="8892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</p:grpSp>
            <p:sp>
              <p:nvSpPr>
                <p:cNvPr id="588" name="CustomShape 17"/>
                <p:cNvSpPr/>
                <p:nvPr/>
              </p:nvSpPr>
              <p:spPr>
                <a:xfrm>
                  <a:off x="534600" y="1740600"/>
                  <a:ext cx="1085040" cy="33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1" strike="noStrike" spc="-1">
                      <a:solidFill>
                        <a:srgbClr val="000000"/>
                      </a:solidFill>
                      <a:latin typeface="Calibri"/>
                    </a:rPr>
                    <a:t>Baseline</a:t>
                  </a:r>
                  <a:endParaRPr lang="en-US" sz="1600" b="0" strike="noStrike" spc="-1">
                    <a:latin typeface="Arial"/>
                  </a:endParaRPr>
                </a:p>
              </p:txBody>
            </p:sp>
            <p:sp>
              <p:nvSpPr>
                <p:cNvPr id="589" name="CustomShape 18"/>
                <p:cNvSpPr/>
                <p:nvPr/>
              </p:nvSpPr>
              <p:spPr>
                <a:xfrm>
                  <a:off x="8191800" y="1798200"/>
                  <a:ext cx="1018080" cy="33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1" strike="noStrike" spc="-1">
                      <a:solidFill>
                        <a:srgbClr val="000000"/>
                      </a:solidFill>
                      <a:latin typeface="Calibri"/>
                    </a:rPr>
                    <a:t>6 Mo. </a:t>
                  </a:r>
                  <a:endParaRPr lang="en-US" sz="1600" b="0" strike="noStrike" spc="-1">
                    <a:latin typeface="Arial"/>
                  </a:endParaRPr>
                </a:p>
              </p:txBody>
            </p:sp>
            <p:sp>
              <p:nvSpPr>
                <p:cNvPr id="590" name="CustomShape 19"/>
                <p:cNvSpPr/>
                <p:nvPr/>
              </p:nvSpPr>
              <p:spPr>
                <a:xfrm>
                  <a:off x="9484200" y="1774440"/>
                  <a:ext cx="1018080" cy="33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1" strike="noStrike" spc="-1">
                      <a:solidFill>
                        <a:srgbClr val="000000"/>
                      </a:solidFill>
                      <a:latin typeface="Calibri"/>
                    </a:rPr>
                    <a:t>12 Mo. </a:t>
                  </a:r>
                  <a:endParaRPr lang="en-US" sz="1600" b="0" strike="noStrike" spc="-1">
                    <a:latin typeface="Arial"/>
                  </a:endParaRPr>
                </a:p>
              </p:txBody>
            </p:sp>
            <p:sp>
              <p:nvSpPr>
                <p:cNvPr id="591" name="CustomShape 20"/>
                <p:cNvSpPr/>
                <p:nvPr/>
              </p:nvSpPr>
              <p:spPr>
                <a:xfrm>
                  <a:off x="10783440" y="1797480"/>
                  <a:ext cx="1018080" cy="333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1" strike="noStrike" spc="-1">
                      <a:solidFill>
                        <a:srgbClr val="000000"/>
                      </a:solidFill>
                      <a:latin typeface="Calibri"/>
                    </a:rPr>
                    <a:t>18 Mo. </a:t>
                  </a:r>
                  <a:endParaRPr lang="en-US" sz="1600" b="0" strike="noStrike" spc="-1">
                    <a:latin typeface="Arial"/>
                  </a:endParaRPr>
                </a:p>
              </p:txBody>
            </p:sp>
            <p:grpSp>
              <p:nvGrpSpPr>
                <p:cNvPr id="592" name="Group 21"/>
                <p:cNvGrpSpPr/>
                <p:nvPr/>
              </p:nvGrpSpPr>
              <p:grpSpPr>
                <a:xfrm>
                  <a:off x="1154880" y="3697200"/>
                  <a:ext cx="3772800" cy="333000"/>
                  <a:chOff x="1154880" y="3697200"/>
                  <a:chExt cx="3772800" cy="333000"/>
                </a:xfrm>
              </p:grpSpPr>
              <p:sp>
                <p:nvSpPr>
                  <p:cNvPr id="593" name="CustomShape 22"/>
                  <p:cNvSpPr/>
                  <p:nvPr/>
                </p:nvSpPr>
                <p:spPr>
                  <a:xfrm>
                    <a:off x="1891440" y="3697200"/>
                    <a:ext cx="2157480" cy="33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/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sz="1600" b="1" strike="noStrike" spc="-1">
                        <a:solidFill>
                          <a:srgbClr val="000000"/>
                        </a:solidFill>
                        <a:latin typeface="Calibri"/>
                      </a:rPr>
                      <a:t>Daily EMA Surveys</a:t>
                    </a:r>
                    <a:endParaRPr lang="en-US" sz="1600" b="0" strike="noStrike" spc="-1">
                      <a:latin typeface="Arial"/>
                    </a:endParaRPr>
                  </a:p>
                </p:txBody>
              </p:sp>
              <p:sp>
                <p:nvSpPr>
                  <p:cNvPr id="594" name="CustomShape 23"/>
                  <p:cNvSpPr/>
                  <p:nvPr/>
                </p:nvSpPr>
                <p:spPr>
                  <a:xfrm>
                    <a:off x="1154880" y="3705840"/>
                    <a:ext cx="3772800" cy="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21600"/>
                        </a:lnTo>
                      </a:path>
                    </a:pathLst>
                  </a:custGeom>
                  <a:noFill/>
                  <a:ln w="88920"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</p:grpSp>
            <p:grpSp>
              <p:nvGrpSpPr>
                <p:cNvPr id="595" name="Group 24"/>
                <p:cNvGrpSpPr/>
                <p:nvPr/>
              </p:nvGrpSpPr>
              <p:grpSpPr>
                <a:xfrm>
                  <a:off x="1154880" y="4592520"/>
                  <a:ext cx="7545960" cy="431640"/>
                  <a:chOff x="1154880" y="4592520"/>
                  <a:chExt cx="7545960" cy="431640"/>
                </a:xfrm>
              </p:grpSpPr>
              <p:sp>
                <p:nvSpPr>
                  <p:cNvPr id="596" name="CustomShape 25"/>
                  <p:cNvSpPr/>
                  <p:nvPr/>
                </p:nvSpPr>
                <p:spPr>
                  <a:xfrm>
                    <a:off x="3201120" y="4691160"/>
                    <a:ext cx="3225600" cy="33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/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sz="1600" b="1" strike="noStrike" spc="-1">
                        <a:solidFill>
                          <a:srgbClr val="000000"/>
                        </a:solidFill>
                        <a:latin typeface="Calibri"/>
                      </a:rPr>
                      <a:t>Digital HIV Care Navigation</a:t>
                    </a:r>
                    <a:endParaRPr lang="en-US" sz="1600" b="0" strike="noStrike" spc="-1">
                      <a:latin typeface="Arial"/>
                    </a:endParaRPr>
                  </a:p>
                </p:txBody>
              </p:sp>
              <p:sp>
                <p:nvSpPr>
                  <p:cNvPr id="597" name="CustomShape 26"/>
                  <p:cNvSpPr/>
                  <p:nvPr/>
                </p:nvSpPr>
                <p:spPr>
                  <a:xfrm>
                    <a:off x="1154880" y="4592520"/>
                    <a:ext cx="7545960" cy="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21600"/>
                        </a:lnTo>
                      </a:path>
                    </a:pathLst>
                  </a:custGeom>
                  <a:noFill/>
                  <a:ln w="88920"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</p:grpSp>
            <p:grpSp>
              <p:nvGrpSpPr>
                <p:cNvPr id="598" name="Group 27"/>
                <p:cNvGrpSpPr/>
                <p:nvPr/>
              </p:nvGrpSpPr>
              <p:grpSpPr>
                <a:xfrm>
                  <a:off x="8701200" y="3804120"/>
                  <a:ext cx="2584080" cy="333000"/>
                  <a:chOff x="8701200" y="3804120"/>
                  <a:chExt cx="2584080" cy="333000"/>
                </a:xfrm>
              </p:grpSpPr>
              <p:sp>
                <p:nvSpPr>
                  <p:cNvPr id="599" name="CustomShape 28"/>
                  <p:cNvSpPr/>
                  <p:nvPr/>
                </p:nvSpPr>
                <p:spPr>
                  <a:xfrm>
                    <a:off x="9331920" y="3804120"/>
                    <a:ext cx="1323000" cy="33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 lIns="90000" tIns="45000" rIns="90000" bIns="45000"/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sz="1600" b="1" strike="noStrike" spc="-1">
                        <a:solidFill>
                          <a:srgbClr val="000000"/>
                        </a:solidFill>
                        <a:latin typeface="Calibri"/>
                      </a:rPr>
                      <a:t>Follow-Up</a:t>
                    </a:r>
                    <a:endParaRPr lang="en-US" sz="1600" b="0" strike="noStrike" spc="-1">
                      <a:latin typeface="Arial"/>
                    </a:endParaRPr>
                  </a:p>
                </p:txBody>
              </p:sp>
              <p:sp>
                <p:nvSpPr>
                  <p:cNvPr id="600" name="CustomShape 29"/>
                  <p:cNvSpPr/>
                  <p:nvPr/>
                </p:nvSpPr>
                <p:spPr>
                  <a:xfrm>
                    <a:off x="8701200" y="3816360"/>
                    <a:ext cx="2584080" cy="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21600"/>
                        </a:lnTo>
                      </a:path>
                    </a:pathLst>
                  </a:custGeom>
                  <a:noFill/>
                  <a:ln w="88920"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/>
                </p:style>
              </p:sp>
            </p:grpSp>
            <p:sp>
              <p:nvSpPr>
                <p:cNvPr id="601" name="CustomShape 30"/>
                <p:cNvSpPr/>
                <p:nvPr/>
              </p:nvSpPr>
              <p:spPr>
                <a:xfrm>
                  <a:off x="4586760" y="3961080"/>
                  <a:ext cx="3804120" cy="3337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b="1" strike="noStrike" spc="-1">
                      <a:solidFill>
                        <a:srgbClr val="000000"/>
                      </a:solidFill>
                      <a:latin typeface="Calibri"/>
                    </a:rPr>
                    <a:t>Personalized, Real-time Feedback</a:t>
                  </a:r>
                  <a:endParaRPr lang="en-US" sz="1600" b="0" strike="noStrike" spc="-1">
                    <a:latin typeface="Arial"/>
                  </a:endParaRPr>
                </a:p>
              </p:txBody>
            </p:sp>
          </p:grpSp>
        </p:grpSp>
        <p:sp>
          <p:nvSpPr>
            <p:cNvPr id="602" name="CustomShape 31"/>
            <p:cNvSpPr/>
            <p:nvPr/>
          </p:nvSpPr>
          <p:spPr>
            <a:xfrm>
              <a:off x="4586760" y="1801440"/>
              <a:ext cx="83124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b="1" strike="noStrike" spc="-1">
                  <a:solidFill>
                    <a:srgbClr val="000000"/>
                  </a:solidFill>
                  <a:latin typeface="Calibri"/>
                </a:rPr>
                <a:t>3 Mo.</a:t>
              </a:r>
              <a:endParaRPr lang="en-US" sz="1600" b="0" strike="noStrike" spc="-1">
                <a:latin typeface="Arial"/>
              </a:endParaRPr>
            </a:p>
          </p:txBody>
        </p:sp>
      </p:grpSp>
      <p:sp>
        <p:nvSpPr>
          <p:cNvPr id="603" name="CustomShape 32"/>
          <p:cNvSpPr/>
          <p:nvPr/>
        </p:nvSpPr>
        <p:spPr>
          <a:xfrm>
            <a:off x="7459920" y="3768480"/>
            <a:ext cx="368280" cy="75492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4" name="CustomShape 33"/>
          <p:cNvSpPr/>
          <p:nvPr/>
        </p:nvSpPr>
        <p:spPr>
          <a:xfrm>
            <a:off x="4060800" y="3804120"/>
            <a:ext cx="368280" cy="739080"/>
          </a:xfrm>
          <a:prstGeom prst="leftBrace">
            <a:avLst>
              <a:gd name="adj1" fmla="val 8333"/>
              <a:gd name="adj2" fmla="val 50000"/>
            </a:avLst>
          </a:prstGeom>
          <a:noFill/>
          <a:ln w="381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Engagement – Daily EMA Surveys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6" name="TextShape 2"/>
          <p:cNvSpPr txBox="1"/>
          <p:nvPr/>
        </p:nvSpPr>
        <p:spPr>
          <a:xfrm>
            <a:off x="838080" y="133128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Cumulatively, participants provided complete responses to 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Completed 70% or more of EMA surveys: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07" name="Group 3"/>
          <p:cNvGrpSpPr/>
          <p:nvPr/>
        </p:nvGrpSpPr>
        <p:grpSpPr>
          <a:xfrm>
            <a:off x="2247840" y="1786320"/>
            <a:ext cx="7695720" cy="1122840"/>
            <a:chOff x="2247840" y="1786320"/>
            <a:chExt cx="7695720" cy="1122840"/>
          </a:xfrm>
        </p:grpSpPr>
        <p:sp>
          <p:nvSpPr>
            <p:cNvPr id="608" name="CustomShape 4"/>
            <p:cNvSpPr/>
            <p:nvPr/>
          </p:nvSpPr>
          <p:spPr>
            <a:xfrm>
              <a:off x="2247840" y="1862640"/>
              <a:ext cx="7695720" cy="9903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609" name="Picture 21"/>
            <p:cNvPicPr/>
            <p:nvPr/>
          </p:nvPicPr>
          <p:blipFill>
            <a:blip r:embed="rId2"/>
            <a:stretch/>
          </p:blipFill>
          <p:spPr>
            <a:xfrm>
              <a:off x="3756600" y="1806120"/>
              <a:ext cx="846360" cy="1103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610" name="CustomShape 5"/>
            <p:cNvSpPr/>
            <p:nvPr/>
          </p:nvSpPr>
          <p:spPr>
            <a:xfrm>
              <a:off x="2439000" y="2046240"/>
              <a:ext cx="1605960" cy="471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500" b="1" strike="noStrike" spc="-1">
                  <a:solidFill>
                    <a:srgbClr val="70AD47"/>
                  </a:solidFill>
                  <a:latin typeface="Century Gothic"/>
                </a:rPr>
                <a:t>{40.6%}</a:t>
              </a:r>
              <a:endParaRPr lang="en-US" sz="2500" b="0" strike="noStrike" spc="-1">
                <a:latin typeface="Arial"/>
              </a:endParaRPr>
            </a:p>
          </p:txBody>
        </p:sp>
        <p:sp>
          <p:nvSpPr>
            <p:cNvPr id="611" name="CustomShape 6"/>
            <p:cNvSpPr/>
            <p:nvPr/>
          </p:nvSpPr>
          <p:spPr>
            <a:xfrm>
              <a:off x="4762440" y="1786320"/>
              <a:ext cx="1294920" cy="547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3000" b="0" strike="noStrike" spc="-1">
                  <a:solidFill>
                    <a:srgbClr val="70AD47"/>
                  </a:solidFill>
                  <a:latin typeface="Century Gothic"/>
                </a:rPr>
                <a:t>4,384</a:t>
              </a:r>
              <a:endParaRPr lang="en-US" sz="3000" b="0" strike="noStrike" spc="-1">
                <a:latin typeface="Arial"/>
              </a:endParaRPr>
            </a:p>
          </p:txBody>
        </p:sp>
        <p:sp>
          <p:nvSpPr>
            <p:cNvPr id="612" name="CustomShape 7"/>
            <p:cNvSpPr/>
            <p:nvPr/>
          </p:nvSpPr>
          <p:spPr>
            <a:xfrm>
              <a:off x="4533840" y="2319840"/>
              <a:ext cx="1599840" cy="547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3000" b="0" strike="noStrike" spc="-1">
                  <a:solidFill>
                    <a:srgbClr val="70AD47"/>
                  </a:solidFill>
                  <a:latin typeface="Century Gothic"/>
                </a:rPr>
                <a:t>10,800</a:t>
              </a:r>
              <a:endParaRPr lang="en-US" sz="3000" b="0" strike="noStrike" spc="-1">
                <a:latin typeface="Arial"/>
              </a:endParaRPr>
            </a:p>
          </p:txBody>
        </p:sp>
        <p:sp>
          <p:nvSpPr>
            <p:cNvPr id="613" name="Line 8"/>
            <p:cNvSpPr/>
            <p:nvPr/>
          </p:nvSpPr>
          <p:spPr>
            <a:xfrm>
              <a:off x="4686120" y="2319480"/>
              <a:ext cx="1143000" cy="360"/>
            </a:xfrm>
            <a:prstGeom prst="line">
              <a:avLst/>
            </a:prstGeom>
            <a:ln w="3816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4" name="CustomShape 9"/>
            <p:cNvSpPr/>
            <p:nvPr/>
          </p:nvSpPr>
          <p:spPr>
            <a:xfrm>
              <a:off x="5829480" y="2081880"/>
              <a:ext cx="2819160" cy="471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500" b="1" strike="noStrike" spc="-1">
                  <a:solidFill>
                    <a:srgbClr val="70AD47"/>
                  </a:solidFill>
                  <a:latin typeface="Century Gothic"/>
                </a:rPr>
                <a:t>EMA prompts</a:t>
              </a:r>
              <a:endParaRPr lang="en-US" sz="2500" b="0" strike="noStrike" spc="-1">
                <a:latin typeface="Arial"/>
              </a:endParaRPr>
            </a:p>
          </p:txBody>
        </p:sp>
      </p:grpSp>
      <p:grpSp>
        <p:nvGrpSpPr>
          <p:cNvPr id="615" name="Group 10"/>
          <p:cNvGrpSpPr/>
          <p:nvPr/>
        </p:nvGrpSpPr>
        <p:grpSpPr>
          <a:xfrm>
            <a:off x="2705040" y="3588120"/>
            <a:ext cx="6781320" cy="2203560"/>
            <a:chOff x="2705040" y="3588120"/>
            <a:chExt cx="6781320" cy="2203560"/>
          </a:xfrm>
        </p:grpSpPr>
        <p:graphicFrame>
          <p:nvGraphicFramePr>
            <p:cNvPr id="616" name="Chart 28"/>
            <p:cNvGraphicFramePr/>
            <p:nvPr/>
          </p:nvGraphicFramePr>
          <p:xfrm>
            <a:off x="2705040" y="3588120"/>
            <a:ext cx="6781320" cy="22035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17" name="CustomShape 11"/>
            <p:cNvSpPr/>
            <p:nvPr/>
          </p:nvSpPr>
          <p:spPr>
            <a:xfrm>
              <a:off x="3280320" y="3767760"/>
              <a:ext cx="99036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Calibri"/>
                </a:rPr>
                <a:t>56/120</a:t>
              </a:r>
              <a:endParaRPr lang="en-US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Calibri"/>
                </a:rPr>
                <a:t>(46.7%)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618" name="CustomShape 12"/>
            <p:cNvSpPr/>
            <p:nvPr/>
          </p:nvSpPr>
          <p:spPr>
            <a:xfrm>
              <a:off x="5524560" y="4216680"/>
              <a:ext cx="99036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Calibri"/>
                </a:rPr>
                <a:t>40/120</a:t>
              </a:r>
              <a:endParaRPr lang="en-US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Calibri"/>
                </a:rPr>
                <a:t>(33.3%)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619" name="CustomShape 13"/>
            <p:cNvSpPr/>
            <p:nvPr/>
          </p:nvSpPr>
          <p:spPr>
            <a:xfrm>
              <a:off x="7795440" y="4455720"/>
              <a:ext cx="99036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Calibri"/>
                </a:rPr>
                <a:t>30/120</a:t>
              </a:r>
              <a:endParaRPr lang="en-US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Calibri"/>
                </a:rPr>
                <a:t>(25.0%)</a:t>
              </a:r>
              <a:endParaRPr lang="en-US" sz="1800" b="0" strike="noStrike" spc="-1"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Engagement – Daily EMA Surveys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1" name="TextShape 2"/>
          <p:cNvSpPr txBox="1"/>
          <p:nvPr/>
        </p:nvSpPr>
        <p:spPr>
          <a:xfrm>
            <a:off x="838080" y="133128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Time to weeklong discontinuation:</a:t>
            </a:r>
          </a:p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500" b="0" strike="noStrike" spc="-1">
                <a:solidFill>
                  <a:srgbClr val="000000"/>
                </a:solidFill>
                <a:latin typeface="Calibri"/>
              </a:rPr>
              <a:t>Average TTE: 42 days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22" name="Group 3"/>
          <p:cNvGrpSpPr/>
          <p:nvPr/>
        </p:nvGrpSpPr>
        <p:grpSpPr>
          <a:xfrm>
            <a:off x="2171160" y="1791000"/>
            <a:ext cx="7962480" cy="1080720"/>
            <a:chOff x="2171160" y="1791000"/>
            <a:chExt cx="7962480" cy="1080720"/>
          </a:xfrm>
        </p:grpSpPr>
        <p:sp>
          <p:nvSpPr>
            <p:cNvPr id="623" name="CustomShape 4"/>
            <p:cNvSpPr/>
            <p:nvPr/>
          </p:nvSpPr>
          <p:spPr>
            <a:xfrm>
              <a:off x="2437920" y="1867320"/>
              <a:ext cx="7695720" cy="9903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4" name="CustomShape 5"/>
            <p:cNvSpPr/>
            <p:nvPr/>
          </p:nvSpPr>
          <p:spPr>
            <a:xfrm>
              <a:off x="2856960" y="1791000"/>
              <a:ext cx="837720" cy="547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3000" b="0" strike="noStrike" spc="-1">
                  <a:solidFill>
                    <a:srgbClr val="70AD47"/>
                  </a:solidFill>
                  <a:latin typeface="Century Gothic"/>
                </a:rPr>
                <a:t>85</a:t>
              </a:r>
              <a:endParaRPr lang="en-US" sz="3000" b="0" strike="noStrike" spc="-1">
                <a:latin typeface="Arial"/>
              </a:endParaRPr>
            </a:p>
          </p:txBody>
        </p:sp>
        <p:sp>
          <p:nvSpPr>
            <p:cNvPr id="625" name="CustomShape 6"/>
            <p:cNvSpPr/>
            <p:nvPr/>
          </p:nvSpPr>
          <p:spPr>
            <a:xfrm>
              <a:off x="2171160" y="2324520"/>
              <a:ext cx="1599840" cy="547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3000" b="0" strike="noStrike" spc="-1">
                  <a:solidFill>
                    <a:srgbClr val="70AD47"/>
                  </a:solidFill>
                  <a:latin typeface="Century Gothic"/>
                </a:rPr>
                <a:t>     120</a:t>
              </a:r>
              <a:endParaRPr lang="en-US" sz="3000" b="0" strike="noStrike" spc="-1">
                <a:latin typeface="Arial"/>
              </a:endParaRPr>
            </a:p>
          </p:txBody>
        </p:sp>
        <p:sp>
          <p:nvSpPr>
            <p:cNvPr id="626" name="Line 7"/>
            <p:cNvSpPr/>
            <p:nvPr/>
          </p:nvSpPr>
          <p:spPr>
            <a:xfrm>
              <a:off x="2704320" y="2324160"/>
              <a:ext cx="731520" cy="360"/>
            </a:xfrm>
            <a:prstGeom prst="line">
              <a:avLst/>
            </a:prstGeom>
            <a:ln w="3816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627" name="CustomShape 8"/>
          <p:cNvSpPr/>
          <p:nvPr/>
        </p:nvSpPr>
        <p:spPr>
          <a:xfrm>
            <a:off x="6171480" y="1960200"/>
            <a:ext cx="369540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70AD47"/>
                </a:solidFill>
                <a:latin typeface="Century Gothic"/>
              </a:rPr>
              <a:t>Experienced at least one weeklong discontinuation</a:t>
            </a:r>
            <a:endParaRPr lang="en-US" sz="2200" b="0" strike="noStrike" spc="-1">
              <a:latin typeface="Arial"/>
            </a:endParaRPr>
          </a:p>
        </p:txBody>
      </p:sp>
      <p:grpSp>
        <p:nvGrpSpPr>
          <p:cNvPr id="628" name="Group 9"/>
          <p:cNvGrpSpPr/>
          <p:nvPr/>
        </p:nvGrpSpPr>
        <p:grpSpPr>
          <a:xfrm>
            <a:off x="3480120" y="1938960"/>
            <a:ext cx="2780640" cy="846360"/>
            <a:chOff x="3480120" y="1938960"/>
            <a:chExt cx="2780640" cy="846360"/>
          </a:xfrm>
        </p:grpSpPr>
        <p:sp>
          <p:nvSpPr>
            <p:cNvPr id="629" name="CustomShape 10"/>
            <p:cNvSpPr/>
            <p:nvPr/>
          </p:nvSpPr>
          <p:spPr>
            <a:xfrm>
              <a:off x="3480120" y="1938960"/>
              <a:ext cx="2780640" cy="425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200" b="0" strike="noStrike" spc="-1">
                  <a:solidFill>
                    <a:srgbClr val="70AD47"/>
                  </a:solidFill>
                  <a:latin typeface="Century Gothic"/>
                </a:rPr>
                <a:t>{ or about 7 in 10 } </a:t>
              </a:r>
              <a:endParaRPr lang="en-US" sz="2200" b="0" strike="noStrike" spc="-1">
                <a:latin typeface="Arial"/>
              </a:endParaRPr>
            </a:p>
          </p:txBody>
        </p:sp>
        <p:pic>
          <p:nvPicPr>
            <p:cNvPr id="630" name="Picture 16"/>
            <p:cNvPicPr/>
            <p:nvPr/>
          </p:nvPicPr>
          <p:blipFill>
            <a:blip r:embed="rId2"/>
            <a:stretch/>
          </p:blipFill>
          <p:spPr>
            <a:xfrm>
              <a:off x="3875040" y="2314080"/>
              <a:ext cx="1995120" cy="47124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Engagement – Digital Navigation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2" name="TextShape 2"/>
          <p:cNvSpPr txBox="1"/>
          <p:nvPr/>
        </p:nvSpPr>
        <p:spPr>
          <a:xfrm>
            <a:off x="838080" y="133128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71680" indent="-571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Number of Text Messages range from 1 to 467</a:t>
            </a:r>
          </a:p>
          <a:p>
            <a:pPr marL="571680" indent="-571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Average Number of Text Messages = 109</a:t>
            </a:r>
          </a:p>
        </p:txBody>
      </p:sp>
      <p:pic>
        <p:nvPicPr>
          <p:cNvPr id="633" name="Picture 3"/>
          <p:cNvPicPr/>
          <p:nvPr/>
        </p:nvPicPr>
        <p:blipFill>
          <a:blip r:embed="rId2"/>
          <a:stretch/>
        </p:blipFill>
        <p:spPr>
          <a:xfrm>
            <a:off x="7814520" y="1243800"/>
            <a:ext cx="4341600" cy="4307760"/>
          </a:xfrm>
          <a:prstGeom prst="rect">
            <a:avLst/>
          </a:prstGeom>
          <a:ln>
            <a:noFill/>
          </a:ln>
        </p:spPr>
      </p:pic>
      <p:graphicFrame>
        <p:nvGraphicFramePr>
          <p:cNvPr id="634" name="Table 3"/>
          <p:cNvGraphicFramePr/>
          <p:nvPr/>
        </p:nvGraphicFramePr>
        <p:xfrm>
          <a:off x="795960" y="2418480"/>
          <a:ext cx="7018200" cy="3133080"/>
        </p:xfrm>
        <a:graphic>
          <a:graphicData uri="http://schemas.openxmlformats.org/drawingml/2006/table">
            <a:tbl>
              <a:tblPr/>
              <a:tblGrid>
                <a:gridCol w="362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# Messages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Percent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Little to No Engagement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1-40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27.5%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Low Engagement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41-90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24.2%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Medium Engagement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91-150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23.3%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High Engagement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150+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25.0%</a:t>
                      </a:r>
                      <a:endParaRPr lang="en-US" sz="2400" b="0" strike="noStrike" spc="-1">
                        <a:latin typeface="Arial"/>
                      </a:endParaRPr>
                    </a:p>
                  </a:txBody>
                  <a:tcPr marL="12600" marR="126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TextShape 1"/>
          <p:cNvSpPr txBox="1"/>
          <p:nvPr/>
        </p:nvSpPr>
        <p:spPr>
          <a:xfrm>
            <a:off x="838080" y="281160"/>
            <a:ext cx="10515240" cy="1064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1000" lnSpcReduction="20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Low Tech, High Touch Interventions are POWERFUL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6" name="TextShape 2"/>
          <p:cNvSpPr txBox="1"/>
          <p:nvPr/>
        </p:nvSpPr>
        <p:spPr>
          <a:xfrm>
            <a:off x="838080" y="1568520"/>
            <a:ext cx="10515240" cy="4113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Two-way text messaging is a ubiquitous technology and is low-tech</a:t>
            </a: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Personalized interaction is the best way to engage youth living with HIV and meet them where they are at</a:t>
            </a: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Emotionally intelligent, trained peers are critical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Picture 4"/>
          <p:cNvPicPr/>
          <p:nvPr/>
        </p:nvPicPr>
        <p:blipFill>
          <a:blip r:embed="rId2"/>
          <a:stretch/>
        </p:blipFill>
        <p:spPr>
          <a:xfrm>
            <a:off x="1489680" y="762120"/>
            <a:ext cx="4457520" cy="4876560"/>
          </a:xfrm>
          <a:prstGeom prst="rect">
            <a:avLst/>
          </a:prstGeom>
          <a:ln>
            <a:noFill/>
          </a:ln>
        </p:spPr>
      </p:pic>
      <p:pic>
        <p:nvPicPr>
          <p:cNvPr id="638" name="Picture 5"/>
          <p:cNvPicPr/>
          <p:nvPr/>
        </p:nvPicPr>
        <p:blipFill>
          <a:blip r:embed="rId3"/>
          <a:stretch/>
        </p:blipFill>
        <p:spPr>
          <a:xfrm>
            <a:off x="6242760" y="414360"/>
            <a:ext cx="4181040" cy="6028920"/>
          </a:xfrm>
          <a:prstGeom prst="rect">
            <a:avLst/>
          </a:prstGeom>
          <a:ln>
            <a:noFill/>
          </a:ln>
        </p:spPr>
      </p:pic>
      <p:sp>
        <p:nvSpPr>
          <p:cNvPr id="639" name="CustomShape 1"/>
          <p:cNvSpPr/>
          <p:nvPr/>
        </p:nvSpPr>
        <p:spPr>
          <a:xfrm>
            <a:off x="1794600" y="1676520"/>
            <a:ext cx="3809520" cy="821880"/>
          </a:xfrm>
          <a:prstGeom prst="rect">
            <a:avLst/>
          </a:prstGeom>
          <a:noFill/>
          <a:ln w="5724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640" name="CustomShape 2"/>
          <p:cNvSpPr/>
          <p:nvPr/>
        </p:nvSpPr>
        <p:spPr>
          <a:xfrm>
            <a:off x="6319080" y="490680"/>
            <a:ext cx="3733560" cy="1187640"/>
          </a:xfrm>
          <a:prstGeom prst="rect">
            <a:avLst/>
          </a:prstGeom>
          <a:noFill/>
          <a:ln w="5724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641" name="CustomShape 3"/>
          <p:cNvSpPr/>
          <p:nvPr/>
        </p:nvSpPr>
        <p:spPr>
          <a:xfrm>
            <a:off x="9375120" y="2014560"/>
            <a:ext cx="1427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Ambivalence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42" name="CustomShape 4"/>
          <p:cNvSpPr/>
          <p:nvPr/>
        </p:nvSpPr>
        <p:spPr>
          <a:xfrm>
            <a:off x="6319080" y="3795120"/>
            <a:ext cx="3733560" cy="821880"/>
          </a:xfrm>
          <a:prstGeom prst="rect">
            <a:avLst/>
          </a:prstGeom>
          <a:noFill/>
          <a:ln w="5724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Picture 3"/>
          <p:cNvPicPr/>
          <p:nvPr/>
        </p:nvPicPr>
        <p:blipFill>
          <a:blip r:embed="rId2"/>
          <a:stretch/>
        </p:blipFill>
        <p:spPr>
          <a:xfrm>
            <a:off x="1981080" y="533520"/>
            <a:ext cx="4076280" cy="6124320"/>
          </a:xfrm>
          <a:prstGeom prst="rect">
            <a:avLst/>
          </a:prstGeom>
          <a:ln>
            <a:noFill/>
          </a:ln>
        </p:spPr>
      </p:pic>
      <p:pic>
        <p:nvPicPr>
          <p:cNvPr id="644" name="Picture 4"/>
          <p:cNvPicPr/>
          <p:nvPr/>
        </p:nvPicPr>
        <p:blipFill>
          <a:blip r:embed="rId3"/>
          <a:stretch/>
        </p:blipFill>
        <p:spPr>
          <a:xfrm>
            <a:off x="6095880" y="104760"/>
            <a:ext cx="4200120" cy="6752880"/>
          </a:xfrm>
          <a:prstGeom prst="rect">
            <a:avLst/>
          </a:prstGeom>
          <a:ln>
            <a:noFill/>
          </a:ln>
        </p:spPr>
      </p:pic>
      <p:sp>
        <p:nvSpPr>
          <p:cNvPr id="645" name="CustomShape 1"/>
          <p:cNvSpPr/>
          <p:nvPr/>
        </p:nvSpPr>
        <p:spPr>
          <a:xfrm>
            <a:off x="1981080" y="533520"/>
            <a:ext cx="3733560" cy="1187640"/>
          </a:xfrm>
          <a:prstGeom prst="rect">
            <a:avLst/>
          </a:prstGeom>
          <a:noFill/>
          <a:ln w="5724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646" name="CustomShape 2"/>
          <p:cNvSpPr/>
          <p:nvPr/>
        </p:nvSpPr>
        <p:spPr>
          <a:xfrm>
            <a:off x="2153880" y="152280"/>
            <a:ext cx="3145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Empathy and reflective listening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47" name="CustomShape 3"/>
          <p:cNvSpPr/>
          <p:nvPr/>
        </p:nvSpPr>
        <p:spPr>
          <a:xfrm>
            <a:off x="6248520" y="5029200"/>
            <a:ext cx="3657240" cy="1553400"/>
          </a:xfrm>
          <a:prstGeom prst="rect">
            <a:avLst/>
          </a:prstGeom>
          <a:noFill/>
          <a:ln w="5724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648" name="CustomShape 4"/>
          <p:cNvSpPr/>
          <p:nvPr/>
        </p:nvSpPr>
        <p:spPr>
          <a:xfrm>
            <a:off x="5029200" y="4343400"/>
            <a:ext cx="2361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Supporting self-efficacy and optimism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Picture 3"/>
          <p:cNvPicPr/>
          <p:nvPr/>
        </p:nvPicPr>
        <p:blipFill>
          <a:blip r:embed="rId2"/>
          <a:stretch/>
        </p:blipFill>
        <p:spPr>
          <a:xfrm>
            <a:off x="1752480" y="66600"/>
            <a:ext cx="4247640" cy="6791040"/>
          </a:xfrm>
          <a:prstGeom prst="rect">
            <a:avLst/>
          </a:prstGeom>
          <a:ln>
            <a:noFill/>
          </a:ln>
        </p:spPr>
      </p:pic>
      <p:pic>
        <p:nvPicPr>
          <p:cNvPr id="650" name="Picture 1"/>
          <p:cNvPicPr/>
          <p:nvPr/>
        </p:nvPicPr>
        <p:blipFill>
          <a:blip r:embed="rId3"/>
          <a:stretch/>
        </p:blipFill>
        <p:spPr>
          <a:xfrm>
            <a:off x="5867280" y="228600"/>
            <a:ext cx="4519440" cy="6324120"/>
          </a:xfrm>
          <a:prstGeom prst="rect">
            <a:avLst/>
          </a:prstGeom>
          <a:ln>
            <a:noFill/>
          </a:ln>
        </p:spPr>
      </p:pic>
      <p:sp>
        <p:nvSpPr>
          <p:cNvPr id="651" name="CustomShape 1"/>
          <p:cNvSpPr/>
          <p:nvPr/>
        </p:nvSpPr>
        <p:spPr>
          <a:xfrm>
            <a:off x="6095880" y="1295280"/>
            <a:ext cx="2895120" cy="1187640"/>
          </a:xfrm>
          <a:prstGeom prst="rect">
            <a:avLst/>
          </a:prstGeom>
          <a:noFill/>
          <a:ln w="5724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2"/>
          <p:cNvPicPr/>
          <p:nvPr/>
        </p:nvPicPr>
        <p:blipFill>
          <a:blip r:embed="rId2"/>
          <a:stretch/>
        </p:blipFill>
        <p:spPr>
          <a:xfrm>
            <a:off x="0" y="244440"/>
            <a:ext cx="3504600" cy="4535280"/>
          </a:xfrm>
          <a:prstGeom prst="rect">
            <a:avLst/>
          </a:prstGeom>
          <a:ln>
            <a:noFill/>
          </a:ln>
        </p:spPr>
      </p:pic>
      <p:pic>
        <p:nvPicPr>
          <p:cNvPr id="653" name="Picture 3"/>
          <p:cNvPicPr/>
          <p:nvPr/>
        </p:nvPicPr>
        <p:blipFill>
          <a:blip r:embed="rId3"/>
          <a:stretch/>
        </p:blipFill>
        <p:spPr>
          <a:xfrm>
            <a:off x="8842680" y="88200"/>
            <a:ext cx="3170520" cy="4103280"/>
          </a:xfrm>
          <a:prstGeom prst="rect">
            <a:avLst/>
          </a:prstGeom>
          <a:ln>
            <a:noFill/>
          </a:ln>
        </p:spPr>
      </p:pic>
      <p:pic>
        <p:nvPicPr>
          <p:cNvPr id="654" name="Picture 4"/>
          <p:cNvPicPr/>
          <p:nvPr/>
        </p:nvPicPr>
        <p:blipFill>
          <a:blip r:embed="rId4"/>
          <a:stretch/>
        </p:blipFill>
        <p:spPr>
          <a:xfrm>
            <a:off x="7936200" y="3168720"/>
            <a:ext cx="1939320" cy="2509560"/>
          </a:xfrm>
          <a:prstGeom prst="rect">
            <a:avLst/>
          </a:prstGeom>
          <a:ln>
            <a:noFill/>
          </a:ln>
        </p:spPr>
      </p:pic>
      <p:pic>
        <p:nvPicPr>
          <p:cNvPr id="655" name="Picture 3"/>
          <p:cNvPicPr/>
          <p:nvPr/>
        </p:nvPicPr>
        <p:blipFill>
          <a:blip r:embed="rId5"/>
          <a:stretch/>
        </p:blipFill>
        <p:spPr>
          <a:xfrm>
            <a:off x="2811240" y="911880"/>
            <a:ext cx="7064280" cy="260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TextShape 1"/>
          <p:cNvSpPr txBox="1"/>
          <p:nvPr/>
        </p:nvSpPr>
        <p:spPr>
          <a:xfrm>
            <a:off x="831240" y="337320"/>
            <a:ext cx="113605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88500" lnSpcReduction="20000"/>
          </a:bodyPr>
          <a:lstStyle/>
          <a:p>
            <a:pPr>
              <a:lnSpc>
                <a:spcPct val="90000"/>
              </a:lnSpc>
            </a:pPr>
            <a:r>
              <a:rPr lang="en-US" sz="5400" b="1" i="1" strike="noStrike" spc="-1">
                <a:solidFill>
                  <a:srgbClr val="7030A0"/>
                </a:solidFill>
                <a:latin typeface="Calibri"/>
              </a:rPr>
              <a:t>Text Me, Girl! </a:t>
            </a:r>
            <a:r>
              <a:rPr lang="en-US" sz="5400" b="1" strike="noStrike" spc="-1">
                <a:solidFill>
                  <a:srgbClr val="7030A0"/>
                </a:solidFill>
                <a:latin typeface="Calibri"/>
              </a:rPr>
              <a:t>Project Team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7" name="TextShape 2"/>
          <p:cNvSpPr txBox="1"/>
          <p:nvPr/>
        </p:nvSpPr>
        <p:spPr>
          <a:xfrm>
            <a:off x="831240" y="1280520"/>
            <a:ext cx="113605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	Cathy J. Reback, Ph.D. – Principal Investigator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	Kimberly Kisler, Ph.D., MPH – Project Director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	Ray Mata – Research Coordinator/Evaluator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	Miranda Ramirez – Research Assistant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	Triana Maldonado – Research Assistant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	Jesse B. Fletcher, Ph.D. – Data Manager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Franklin Gothic Book"/>
              </a:rPr>
              <a:t>	Dennis Rünger, Ph.D. – Statistician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58" name="Picture 2"/>
          <p:cNvPicPr/>
          <p:nvPr/>
        </p:nvPicPr>
        <p:blipFill>
          <a:blip r:embed="rId2"/>
          <a:stretch/>
        </p:blipFill>
        <p:spPr>
          <a:xfrm>
            <a:off x="8681040" y="1808280"/>
            <a:ext cx="1797480" cy="1794600"/>
          </a:xfrm>
          <a:prstGeom prst="rect">
            <a:avLst/>
          </a:prstGeom>
          <a:ln>
            <a:noFill/>
          </a:ln>
        </p:spPr>
      </p:pic>
      <p:pic>
        <p:nvPicPr>
          <p:cNvPr id="659" name="Picture 3"/>
          <p:cNvPicPr/>
          <p:nvPr/>
        </p:nvPicPr>
        <p:blipFill>
          <a:blip r:embed="rId3"/>
          <a:stretch/>
        </p:blipFill>
        <p:spPr>
          <a:xfrm>
            <a:off x="7589880" y="3675600"/>
            <a:ext cx="3979800" cy="178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Shape 1"/>
          <p:cNvSpPr txBox="1"/>
          <p:nvPr/>
        </p:nvSpPr>
        <p:spPr>
          <a:xfrm>
            <a:off x="831240" y="337320"/>
            <a:ext cx="113605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88500" lnSpcReduction="20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 dirty="0">
                <a:solidFill>
                  <a:srgbClr val="095895"/>
                </a:solidFill>
                <a:latin typeface="Calibri"/>
              </a:rPr>
              <a:t>E-</a:t>
            </a:r>
            <a:r>
              <a:rPr lang="en-US" sz="5400" b="1" strike="noStrike" spc="-1" dirty="0" err="1">
                <a:solidFill>
                  <a:srgbClr val="095895"/>
                </a:solidFill>
                <a:latin typeface="Calibri"/>
              </a:rPr>
              <a:t>Volution</a:t>
            </a:r>
            <a:r>
              <a:rPr lang="en-US" sz="5400" b="1" strike="noStrike" spc="-1" dirty="0">
                <a:solidFill>
                  <a:srgbClr val="095895"/>
                </a:solidFill>
                <a:latin typeface="Calibri"/>
              </a:rPr>
              <a:t> Project Team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TextShape 2"/>
          <p:cNvSpPr txBox="1"/>
          <p:nvPr/>
        </p:nvSpPr>
        <p:spPr>
          <a:xfrm>
            <a:off x="831240" y="1280520"/>
            <a:ext cx="113605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9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Franklin Gothic Book"/>
              </a:rPr>
              <a:t>Katie Plax MD – Principal Investigator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Franklin Gothic Book"/>
              </a:rPr>
              <a:t>Kimberly Donica LCSW – Project Director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Franklin Gothic Book"/>
              </a:rPr>
              <a:t>Jeff Glotfelty MPH – Project Coordinator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Franklin Gothic Book"/>
              </a:rPr>
              <a:t>Stacey Slovacek LCSW – Assistant Project Coordinator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Franklin Gothic Book"/>
              </a:rPr>
              <a:t>Julia Schlueter MPH – Evaluator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Franklin Gothic Book"/>
              </a:rPr>
              <a:t>Maria Freshman MA – Data Manager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" name="Picture 2"/>
          <p:cNvPicPr/>
          <p:nvPr/>
        </p:nvPicPr>
        <p:blipFill>
          <a:blip r:embed="rId2"/>
          <a:stretch/>
        </p:blipFill>
        <p:spPr>
          <a:xfrm>
            <a:off x="8489520" y="2619360"/>
            <a:ext cx="1557000" cy="1573200"/>
          </a:xfrm>
          <a:prstGeom prst="rect">
            <a:avLst/>
          </a:prstGeom>
          <a:ln>
            <a:noFill/>
          </a:ln>
        </p:spPr>
      </p:pic>
      <p:pic>
        <p:nvPicPr>
          <p:cNvPr id="15" name="Picture 4"/>
          <p:cNvPicPr/>
          <p:nvPr/>
        </p:nvPicPr>
        <p:blipFill>
          <a:blip r:embed="rId3"/>
          <a:stretch/>
        </p:blipFill>
        <p:spPr>
          <a:xfrm>
            <a:off x="6957000" y="1248840"/>
            <a:ext cx="4622040" cy="865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512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Picture 2"/>
          <p:cNvPicPr/>
          <p:nvPr/>
        </p:nvPicPr>
        <p:blipFill>
          <a:blip r:embed="rId2"/>
          <a:stretch/>
        </p:blipFill>
        <p:spPr>
          <a:xfrm>
            <a:off x="1591200" y="660960"/>
            <a:ext cx="4385520" cy="5638320"/>
          </a:xfrm>
          <a:prstGeom prst="rect">
            <a:avLst/>
          </a:prstGeom>
          <a:ln>
            <a:noFill/>
          </a:ln>
        </p:spPr>
      </p:pic>
      <p:sp>
        <p:nvSpPr>
          <p:cNvPr id="661" name="TextShape 1"/>
          <p:cNvSpPr txBox="1"/>
          <p:nvPr/>
        </p:nvSpPr>
        <p:spPr>
          <a:xfrm>
            <a:off x="269640" y="16560"/>
            <a:ext cx="113605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88500" lnSpcReduction="20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7030A0"/>
                </a:solidFill>
                <a:latin typeface="Calibri"/>
              </a:rPr>
              <a:t>Recruitment Flyer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62" name="Picture 3"/>
          <p:cNvPicPr/>
          <p:nvPr/>
        </p:nvPicPr>
        <p:blipFill>
          <a:blip r:embed="rId3"/>
          <a:stretch/>
        </p:blipFill>
        <p:spPr>
          <a:xfrm>
            <a:off x="6543720" y="398520"/>
            <a:ext cx="5086440" cy="3956040"/>
          </a:xfrm>
          <a:prstGeom prst="rect">
            <a:avLst/>
          </a:prstGeom>
          <a:ln>
            <a:noFill/>
          </a:ln>
        </p:spPr>
      </p:pic>
      <p:sp>
        <p:nvSpPr>
          <p:cNvPr id="663" name="CustomShape 2"/>
          <p:cNvSpPr/>
          <p:nvPr/>
        </p:nvSpPr>
        <p:spPr>
          <a:xfrm>
            <a:off x="7549200" y="4759200"/>
            <a:ext cx="18284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7030A0"/>
                </a:solidFill>
                <a:latin typeface="Arial"/>
              </a:rPr>
              <a:t>Portrait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7030A0"/>
                </a:solidFill>
                <a:latin typeface="Arial"/>
              </a:rPr>
              <a:t>and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7030A0"/>
                </a:solidFill>
                <a:latin typeface="Arial"/>
              </a:rPr>
              <a:t>Landscape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664" name="CustomShape 3"/>
          <p:cNvSpPr/>
          <p:nvPr/>
        </p:nvSpPr>
        <p:spPr>
          <a:xfrm>
            <a:off x="9378000" y="4512240"/>
            <a:ext cx="533160" cy="1316160"/>
          </a:xfrm>
          <a:prstGeom prst="bentUpArrow">
            <a:avLst>
              <a:gd name="adj1" fmla="val 25000"/>
              <a:gd name="adj2" fmla="val 24225"/>
              <a:gd name="adj3" fmla="val 25000"/>
            </a:avLst>
          </a:prstGeom>
          <a:solidFill>
            <a:srgbClr val="7030A0"/>
          </a:solidFill>
          <a:ln w="26280">
            <a:solidFill>
              <a:srgbClr val="0B52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4"/>
          <p:cNvSpPr/>
          <p:nvPr/>
        </p:nvSpPr>
        <p:spPr>
          <a:xfrm>
            <a:off x="6219720" y="4880520"/>
            <a:ext cx="1261440" cy="25128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 w="26280">
            <a:solidFill>
              <a:srgbClr val="0B529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TextShape 1"/>
          <p:cNvSpPr txBox="1"/>
          <p:nvPr/>
        </p:nvSpPr>
        <p:spPr>
          <a:xfrm>
            <a:off x="388440" y="213120"/>
            <a:ext cx="113605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88500" lnSpcReduction="20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7030A0"/>
                </a:solidFill>
                <a:latin typeface="Calibri"/>
              </a:rPr>
              <a:t>Study Design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67" name="Picture 3"/>
          <p:cNvPicPr/>
          <p:nvPr/>
        </p:nvPicPr>
        <p:blipFill>
          <a:blip r:embed="rId2"/>
          <a:stretch/>
        </p:blipFill>
        <p:spPr>
          <a:xfrm>
            <a:off x="1407600" y="1874160"/>
            <a:ext cx="9324720" cy="230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roup 1"/>
          <p:cNvGrpSpPr/>
          <p:nvPr/>
        </p:nvGrpSpPr>
        <p:grpSpPr>
          <a:xfrm rot="20988393">
            <a:off x="1699017" y="4250605"/>
            <a:ext cx="8620920" cy="1231200"/>
            <a:chOff x="1698840" y="4011120"/>
            <a:chExt cx="8620920" cy="1231200"/>
          </a:xfrm>
        </p:grpSpPr>
        <p:sp>
          <p:nvSpPr>
            <p:cNvPr id="669" name="CustomShape 2"/>
            <p:cNvSpPr/>
            <p:nvPr/>
          </p:nvSpPr>
          <p:spPr>
            <a:xfrm>
              <a:off x="1698840" y="4011120"/>
              <a:ext cx="3078720" cy="1231200"/>
            </a:xfrm>
            <a:prstGeom prst="chevron">
              <a:avLst>
                <a:gd name="adj" fmla="val 50000"/>
              </a:avLst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104040" tIns="34560" rIns="34560" bIns="34560" anchor="ctr"/>
            <a:lstStyle/>
            <a:p>
              <a:pPr algn="ctr">
                <a:lnSpc>
                  <a:spcPct val="90000"/>
                </a:lnSpc>
                <a:spcAft>
                  <a:spcPts val="910"/>
                </a:spcAft>
              </a:pPr>
              <a:r>
                <a:rPr lang="en-US" sz="2600" b="0" strike="noStrike" spc="-1">
                  <a:solidFill>
                    <a:srgbClr val="FFFFFF"/>
                  </a:solidFill>
                  <a:latin typeface="Calibri"/>
                </a:rPr>
                <a:t>Linkage</a:t>
              </a:r>
              <a:endParaRPr lang="en-US" sz="2600" b="0" strike="noStrike" spc="-1">
                <a:latin typeface="Arial"/>
              </a:endParaRPr>
            </a:p>
          </p:txBody>
        </p:sp>
        <p:sp>
          <p:nvSpPr>
            <p:cNvPr id="670" name="CustomShape 3"/>
            <p:cNvSpPr/>
            <p:nvPr/>
          </p:nvSpPr>
          <p:spPr>
            <a:xfrm>
              <a:off x="4470120" y="4011120"/>
              <a:ext cx="3078720" cy="1231200"/>
            </a:xfrm>
            <a:prstGeom prst="chevron">
              <a:avLst>
                <a:gd name="adj" fmla="val 50000"/>
              </a:avLst>
            </a:prstGeom>
            <a:solidFill>
              <a:schemeClr val="accent4">
                <a:hueOff val="4900445"/>
                <a:satOff val="-20388"/>
                <a:lumOff val="4804"/>
                <a:alphaOff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104040" tIns="34560" rIns="34560" bIns="34560" anchor="ctr"/>
            <a:lstStyle/>
            <a:p>
              <a:pPr algn="ctr">
                <a:lnSpc>
                  <a:spcPct val="90000"/>
                </a:lnSpc>
                <a:spcAft>
                  <a:spcPts val="910"/>
                </a:spcAft>
              </a:pPr>
              <a:r>
                <a:rPr lang="en-US" sz="2600" b="0" strike="noStrike" spc="-1" dirty="0">
                  <a:solidFill>
                    <a:srgbClr val="FFFFFF"/>
                  </a:solidFill>
                  <a:latin typeface="Calibri"/>
                </a:rPr>
                <a:t>Engagement</a:t>
              </a:r>
              <a:endParaRPr lang="en-US" sz="2600" b="0" strike="noStrike" spc="-1" dirty="0">
                <a:latin typeface="Arial"/>
              </a:endParaRPr>
            </a:p>
          </p:txBody>
        </p:sp>
        <p:sp>
          <p:nvSpPr>
            <p:cNvPr id="671" name="CustomShape 4"/>
            <p:cNvSpPr/>
            <p:nvPr/>
          </p:nvSpPr>
          <p:spPr>
            <a:xfrm>
              <a:off x="7241040" y="4011120"/>
              <a:ext cx="3078720" cy="1231200"/>
            </a:xfrm>
            <a:prstGeom prst="chevron">
              <a:avLst>
                <a:gd name="adj" fmla="val 50000"/>
              </a:avLst>
            </a:prstGeom>
            <a:solidFill>
              <a:schemeClr val="accent4">
                <a:hueOff val="9800891"/>
                <a:satOff val="-40777"/>
                <a:lumOff val="9608"/>
                <a:alphaOff val="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104040" tIns="34560" rIns="34560" bIns="34560" anchor="ctr"/>
            <a:lstStyle/>
            <a:p>
              <a:pPr algn="ctr">
                <a:lnSpc>
                  <a:spcPct val="90000"/>
                </a:lnSpc>
                <a:spcAft>
                  <a:spcPts val="910"/>
                </a:spcAft>
              </a:pPr>
              <a:r>
                <a:rPr lang="en-US" sz="2600" b="0" strike="noStrike" spc="-1">
                  <a:solidFill>
                    <a:srgbClr val="FFFFFF"/>
                  </a:solidFill>
                  <a:latin typeface="Calibri"/>
                </a:rPr>
                <a:t>Retention</a:t>
              </a:r>
              <a:endParaRPr lang="en-US" sz="2600" b="0" strike="noStrike" spc="-1">
                <a:latin typeface="Arial"/>
              </a:endParaRPr>
            </a:p>
          </p:txBody>
        </p:sp>
      </p:grpSp>
      <p:grpSp>
        <p:nvGrpSpPr>
          <p:cNvPr id="672" name="Group 5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673" name="CustomShape 6"/>
          <p:cNvSpPr/>
          <p:nvPr/>
        </p:nvSpPr>
        <p:spPr>
          <a:xfrm rot="21014400">
            <a:off x="2883600" y="3771655"/>
            <a:ext cx="580428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600" b="0" strike="noStrike" spc="-1" dirty="0">
                <a:solidFill>
                  <a:srgbClr val="7030A0"/>
                </a:solidFill>
                <a:latin typeface="Calibri"/>
              </a:rPr>
              <a:t>Text-based </a:t>
            </a:r>
            <a:r>
              <a:rPr lang="en-US" sz="2600" b="0" strike="noStrike" spc="-1" dirty="0" err="1">
                <a:solidFill>
                  <a:srgbClr val="7030A0"/>
                </a:solidFill>
                <a:latin typeface="Calibri"/>
              </a:rPr>
              <a:t>mHealth</a:t>
            </a:r>
            <a:r>
              <a:rPr lang="en-US" sz="2600" b="0" strike="noStrike" spc="-1" dirty="0">
                <a:solidFill>
                  <a:srgbClr val="7030A0"/>
                </a:solidFill>
                <a:latin typeface="Calibri"/>
              </a:rPr>
              <a:t> Intervention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674" name="CustomShape 7"/>
          <p:cNvSpPr/>
          <p:nvPr/>
        </p:nvSpPr>
        <p:spPr>
          <a:xfrm>
            <a:off x="218160" y="237600"/>
            <a:ext cx="11135160" cy="82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75000"/>
              </a:lnSpc>
            </a:pPr>
            <a:r>
              <a:rPr lang="en-US" sz="4900" b="1" i="1" strike="noStrike" spc="-1">
                <a:solidFill>
                  <a:srgbClr val="7030A0"/>
                </a:solidFill>
                <a:latin typeface="Calibri"/>
              </a:rPr>
              <a:t>Text Me Girl! - </a:t>
            </a:r>
            <a:r>
              <a:rPr lang="en-US" sz="4900" b="1" strike="noStrike" spc="-1">
                <a:solidFill>
                  <a:srgbClr val="7030A0"/>
                </a:solidFill>
                <a:latin typeface="Calibri"/>
              </a:rPr>
              <a:t>mHealth to Improve HIV Primary Care Outcomes</a:t>
            </a:r>
            <a:endParaRPr lang="en-US" sz="4900" b="0" strike="noStrike" spc="-1">
              <a:latin typeface="Arial"/>
            </a:endParaRPr>
          </a:p>
        </p:txBody>
      </p:sp>
      <p:sp>
        <p:nvSpPr>
          <p:cNvPr id="675" name="CustomShape 8"/>
          <p:cNvSpPr/>
          <p:nvPr/>
        </p:nvSpPr>
        <p:spPr>
          <a:xfrm>
            <a:off x="605897" y="1968477"/>
            <a:ext cx="2900520" cy="2436480"/>
          </a:xfrm>
          <a:prstGeom prst="flowChartPunchedTape">
            <a:avLst/>
          </a:prstGeom>
          <a:ln w="5724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Tailored to young adult trans women</a:t>
            </a:r>
            <a:endParaRPr lang="en-US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In-Situ @ High Risk Hours</a:t>
            </a:r>
            <a:endParaRPr lang="en-US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Low Cost, No Internet</a:t>
            </a:r>
            <a:endParaRPr lang="en-US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Culturally Nuanced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676" name="CustomShape 9"/>
          <p:cNvSpPr/>
          <p:nvPr/>
        </p:nvSpPr>
        <p:spPr>
          <a:xfrm>
            <a:off x="4044497" y="1636663"/>
            <a:ext cx="2900520" cy="2030040"/>
          </a:xfrm>
          <a:prstGeom prst="flowChartPunchedTape">
            <a:avLst/>
          </a:prstGeom>
          <a:ln w="5724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Theoretical Foundations</a:t>
            </a:r>
            <a:endParaRPr lang="en-US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Social Support Theory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Social Cognitive Theory</a:t>
            </a:r>
            <a:endParaRPr lang="en-US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Health Belief Model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677" name="CustomShape 10"/>
          <p:cNvSpPr/>
          <p:nvPr/>
        </p:nvSpPr>
        <p:spPr>
          <a:xfrm>
            <a:off x="7421760" y="795960"/>
            <a:ext cx="2900520" cy="2487240"/>
          </a:xfrm>
          <a:prstGeom prst="flowChartPunchedTape">
            <a:avLst/>
          </a:prstGeom>
          <a:ln w="5724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Ongoing Support </a:t>
            </a:r>
            <a:endParaRPr lang="en-US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Participants can opt-in to receive ongoing retention/engagement messages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TextShape 1"/>
          <p:cNvSpPr txBox="1"/>
          <p:nvPr/>
        </p:nvSpPr>
        <p:spPr>
          <a:xfrm>
            <a:off x="388440" y="95400"/>
            <a:ext cx="113605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88500" lnSpcReduction="20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7030A0"/>
                </a:solidFill>
                <a:latin typeface="Calibri"/>
              </a:rPr>
              <a:t>Intervention Description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9" name="TextShape 2"/>
          <p:cNvSpPr txBox="1"/>
          <p:nvPr/>
        </p:nvSpPr>
        <p:spPr>
          <a:xfrm>
            <a:off x="370440" y="794160"/>
            <a:ext cx="113605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61880" lvl="1" indent="-2901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270 scripted theory-based text-messages </a:t>
            </a:r>
          </a:p>
          <a:p>
            <a:pPr marL="461880" lvl="1" indent="-2901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HIV Care Continuum </a:t>
            </a:r>
          </a:p>
          <a:p>
            <a:pPr marL="687240" lvl="2" indent="-2250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HIV positivity/physical and emotional health</a:t>
            </a:r>
          </a:p>
          <a:p>
            <a:pPr marL="687240" lvl="2" indent="-2250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Linkage/retention in HIV care</a:t>
            </a:r>
          </a:p>
          <a:p>
            <a:pPr marL="687240" lvl="2" indent="-2250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ART adherence/viral load suppression</a:t>
            </a: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Theoretical Model / Conceptual Framework</a:t>
            </a:r>
          </a:p>
          <a:p>
            <a:pPr marL="687240" lvl="2" indent="-2250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Social Support Theory</a:t>
            </a:r>
          </a:p>
          <a:p>
            <a:pPr marL="687240" lvl="2" indent="-2250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Social Cognitive Theory</a:t>
            </a:r>
          </a:p>
          <a:p>
            <a:pPr marL="687240" lvl="2" indent="-2250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Health Belief Model </a:t>
            </a:r>
          </a:p>
          <a:p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80" name="Picture 2"/>
          <p:cNvPicPr/>
          <p:nvPr/>
        </p:nvPicPr>
        <p:blipFill>
          <a:blip r:embed="rId2"/>
          <a:stretch/>
        </p:blipFill>
        <p:spPr>
          <a:xfrm>
            <a:off x="6399360" y="1832040"/>
            <a:ext cx="6863760" cy="320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TextShape 1"/>
          <p:cNvSpPr txBox="1"/>
          <p:nvPr/>
        </p:nvSpPr>
        <p:spPr>
          <a:xfrm>
            <a:off x="379440" y="122760"/>
            <a:ext cx="113605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90000"/>
              </a:lnSpc>
            </a:pPr>
            <a:r>
              <a:rPr lang="en-US" sz="4900" b="1" strike="noStrike" spc="-100">
                <a:solidFill>
                  <a:srgbClr val="7030A0"/>
                </a:solidFill>
                <a:latin typeface="Calibri"/>
              </a:rPr>
              <a:t>Targeted, Tailored, and Personalized</a:t>
            </a:r>
            <a:endParaRPr lang="en-US" sz="4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2" name="TextShape 2"/>
          <p:cNvSpPr txBox="1"/>
          <p:nvPr/>
        </p:nvSpPr>
        <p:spPr>
          <a:xfrm>
            <a:off x="415440" y="957240"/>
            <a:ext cx="113605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BatangChe"/>
              </a:rPr>
              <a:t>The intervention is targeted, tailored, and personalized specifically for young trans women living with HIV: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</a:pP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BatangChe"/>
              </a:rPr>
              <a:t>Targeted: young trans women living with HIV along the HIV care continuum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BatangChe"/>
              </a:rPr>
              <a:t>Tailored: Content (i.e., verbiage, content, delivery schedule, medium of delivery) specific to the needs of young trans women living with HIV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12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BatangChe"/>
              </a:rPr>
              <a:t>Personalized: Participants can customize their 10-hour delivery timeframe (i.e., intervention time period), and can personalize their delivery platform to their cell phone or an email inbox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TextShape 1"/>
          <p:cNvSpPr txBox="1"/>
          <p:nvPr/>
        </p:nvSpPr>
        <p:spPr>
          <a:xfrm>
            <a:off x="397440" y="167760"/>
            <a:ext cx="113605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90000"/>
              </a:lnSpc>
            </a:pPr>
            <a:r>
              <a:rPr lang="en-US" sz="4900" b="1" strike="noStrike" spc="-100">
                <a:solidFill>
                  <a:srgbClr val="7030A0"/>
                </a:solidFill>
                <a:latin typeface="Calibri"/>
              </a:rPr>
              <a:t>Delivery Methods and Frequency</a:t>
            </a:r>
            <a:endParaRPr lang="en-US" sz="4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4" name="CustomShape 2"/>
          <p:cNvSpPr/>
          <p:nvPr/>
        </p:nvSpPr>
        <p:spPr>
          <a:xfrm>
            <a:off x="706320" y="970200"/>
            <a:ext cx="10963440" cy="48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88000"/>
          </a:bodyPr>
          <a:lstStyle/>
          <a:p>
            <a:pPr marL="182880" indent="-182520">
              <a:lnSpc>
                <a:spcPct val="100000"/>
              </a:lnSpc>
              <a:spcBef>
                <a:spcPts val="519"/>
              </a:spcBef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Text messages are delivered either via phone or email</a:t>
            </a:r>
            <a:endParaRPr lang="en-US" sz="2600" b="0" strike="noStrike" spc="-1">
              <a:latin typeface="Arial"/>
            </a:endParaRPr>
          </a:p>
          <a:p>
            <a:pPr marL="457200" lvl="1" indent="-182520">
              <a:lnSpc>
                <a:spcPct val="100000"/>
              </a:lnSpc>
              <a:spcBef>
                <a:spcPts val="519"/>
              </a:spcBef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600" b="0" strike="noStrike" spc="-1">
                <a:latin typeface="Calibri"/>
              </a:rPr>
              <a:t>Of the 130 enrolled:</a:t>
            </a:r>
            <a:endParaRPr lang="en-US" sz="2600" b="0" strike="noStrike" spc="-1">
              <a:latin typeface="Arial"/>
            </a:endParaRPr>
          </a:p>
          <a:p>
            <a:pPr marL="731520" lvl="2" indent="-182520">
              <a:lnSpc>
                <a:spcPct val="100000"/>
              </a:lnSpc>
              <a:spcBef>
                <a:spcPts val="519"/>
              </a:spcBef>
              <a:buClr>
                <a:srgbClr val="0F6FC6"/>
              </a:buClr>
              <a:buSzPct val="90000"/>
              <a:buFont typeface="Arial"/>
              <a:buChar char="•"/>
            </a:pPr>
            <a:r>
              <a:rPr lang="en-US" sz="2600" b="0" strike="noStrike" spc="-1">
                <a:latin typeface="Calibri"/>
              </a:rPr>
              <a:t>79 (61%) chose to receive messages via cell phone text delivery</a:t>
            </a:r>
            <a:endParaRPr lang="en-US" sz="2600" b="0" strike="noStrike" spc="-1">
              <a:latin typeface="Arial"/>
            </a:endParaRPr>
          </a:p>
          <a:p>
            <a:pPr marL="731520" lvl="2" indent="-182520">
              <a:lnSpc>
                <a:spcPct val="100000"/>
              </a:lnSpc>
              <a:spcBef>
                <a:spcPts val="519"/>
              </a:spcBef>
              <a:buClr>
                <a:srgbClr val="0F6FC6"/>
              </a:buClr>
              <a:buSzPct val="90000"/>
              <a:buFont typeface="Arial"/>
              <a:buChar char="•"/>
            </a:pPr>
            <a:r>
              <a:rPr lang="en-US" sz="2600" b="0" strike="noStrike" spc="-1">
                <a:latin typeface="Calibri"/>
              </a:rPr>
              <a:t>51 (39%) chose to receive messages via email delivery</a:t>
            </a:r>
            <a:endParaRPr lang="en-US" sz="2600" b="0" strike="noStrike" spc="-1">
              <a:latin typeface="Arial"/>
            </a:endParaRPr>
          </a:p>
          <a:p>
            <a:pPr marL="548640">
              <a:lnSpc>
                <a:spcPct val="100000"/>
              </a:lnSpc>
              <a:spcBef>
                <a:spcPts val="519"/>
              </a:spcBef>
            </a:pPr>
            <a:endParaRPr lang="en-US" sz="2600" b="0" strike="noStrike" spc="-1"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519"/>
              </a:spcBef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Text messages are automated, unidirectional and delivered with a graduated delivery system</a:t>
            </a:r>
            <a:endParaRPr lang="en-US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en-US" sz="2600" b="0" strike="noStrike" spc="-1"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519"/>
              </a:spcBef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Messages are delivered 3 times/day, every 5 hours within a 10-hour period (default time period: 12:00 noon, 5:00 PM, 10:00 PM; the delivery time period can be personalized)</a:t>
            </a:r>
            <a:endParaRPr lang="en-US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en-US" sz="2600" b="0" strike="noStrike" spc="-1"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519"/>
              </a:spcBef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</a:rPr>
              <a:t>90-day intervention (3 messages/day x 90 days = 270 scripted messages)</a:t>
            </a:r>
            <a:endParaRPr lang="en-US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TextShape 1"/>
          <p:cNvSpPr txBox="1"/>
          <p:nvPr/>
        </p:nvSpPr>
        <p:spPr>
          <a:xfrm>
            <a:off x="321840" y="0"/>
            <a:ext cx="113605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88500" lnSpcReduction="20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7030A0"/>
                </a:solidFill>
                <a:latin typeface="Calibri"/>
              </a:rPr>
              <a:t>Sample Text Messages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86" name="Picture 2"/>
          <p:cNvPicPr/>
          <p:nvPr/>
        </p:nvPicPr>
        <p:blipFill>
          <a:blip r:embed="rId2"/>
          <a:stretch/>
        </p:blipFill>
        <p:spPr>
          <a:xfrm>
            <a:off x="2769840" y="754920"/>
            <a:ext cx="6464160" cy="526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TextShape 1"/>
          <p:cNvSpPr txBox="1"/>
          <p:nvPr/>
        </p:nvSpPr>
        <p:spPr>
          <a:xfrm>
            <a:off x="334080" y="0"/>
            <a:ext cx="113605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88500" lnSpcReduction="20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7030A0"/>
                </a:solidFill>
                <a:latin typeface="Calibri"/>
              </a:rPr>
              <a:t>Screenshots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88" name="Picture 2"/>
          <p:cNvPicPr/>
          <p:nvPr/>
        </p:nvPicPr>
        <p:blipFill>
          <a:blip r:embed="rId2"/>
          <a:stretch/>
        </p:blipFill>
        <p:spPr>
          <a:xfrm>
            <a:off x="136440" y="856080"/>
            <a:ext cx="3047760" cy="5406480"/>
          </a:xfrm>
          <a:prstGeom prst="rect">
            <a:avLst/>
          </a:prstGeom>
          <a:ln>
            <a:noFill/>
          </a:ln>
        </p:spPr>
      </p:pic>
      <p:pic>
        <p:nvPicPr>
          <p:cNvPr id="689" name="Picture 3"/>
          <p:cNvPicPr/>
          <p:nvPr/>
        </p:nvPicPr>
        <p:blipFill>
          <a:blip r:embed="rId3"/>
          <a:stretch/>
        </p:blipFill>
        <p:spPr>
          <a:xfrm>
            <a:off x="3184560" y="856080"/>
            <a:ext cx="3036600" cy="5390280"/>
          </a:xfrm>
          <a:prstGeom prst="rect">
            <a:avLst/>
          </a:prstGeom>
          <a:ln>
            <a:noFill/>
          </a:ln>
        </p:spPr>
      </p:pic>
      <p:pic>
        <p:nvPicPr>
          <p:cNvPr id="690" name="Picture 2"/>
          <p:cNvPicPr/>
          <p:nvPr/>
        </p:nvPicPr>
        <p:blipFill>
          <a:blip r:embed="rId4"/>
          <a:stretch/>
        </p:blipFill>
        <p:spPr>
          <a:xfrm>
            <a:off x="6221520" y="836280"/>
            <a:ext cx="3098520" cy="5496480"/>
          </a:xfrm>
          <a:prstGeom prst="rect">
            <a:avLst/>
          </a:prstGeom>
          <a:ln>
            <a:noFill/>
          </a:ln>
        </p:spPr>
      </p:pic>
      <p:pic>
        <p:nvPicPr>
          <p:cNvPr id="691" name="Picture 3"/>
          <p:cNvPicPr/>
          <p:nvPr/>
        </p:nvPicPr>
        <p:blipFill>
          <a:blip r:embed="rId5"/>
          <a:stretch/>
        </p:blipFill>
        <p:spPr>
          <a:xfrm>
            <a:off x="9207360" y="856080"/>
            <a:ext cx="3047400" cy="5409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TextShape 1"/>
          <p:cNvSpPr txBox="1"/>
          <p:nvPr/>
        </p:nvSpPr>
        <p:spPr>
          <a:xfrm>
            <a:off x="406440" y="176760"/>
            <a:ext cx="113605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88500" lnSpcReduction="20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 dirty="0">
                <a:solidFill>
                  <a:srgbClr val="7030A0"/>
                </a:solidFill>
                <a:latin typeface="Calibri"/>
              </a:rPr>
              <a:t>Recruitment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3" name="TextShape 2"/>
          <p:cNvSpPr txBox="1"/>
          <p:nvPr/>
        </p:nvSpPr>
        <p:spPr>
          <a:xfrm>
            <a:off x="415440" y="984240"/>
            <a:ext cx="113605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97000"/>
          </a:bodyPr>
          <a:lstStyle/>
          <a:p>
            <a:pPr marL="182880" indent="-182520">
              <a:lnSpc>
                <a:spcPct val="100000"/>
              </a:lnSpc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Six recruitment strategies were utilized to ensure enrollment targets are met and a diversity of participants are enrolled: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6992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1) Online Recruitment: banner ads and digital flyers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6992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2) Print Media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6992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3) Street- and Venue-based Outreach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6992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4) Poster Advertisement: placed at collaborating community-based organizations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6992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5) In-services at collaborating community-based organizations and other programs at our site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69920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6) Participant-incentivized Snowball Sampling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82880" indent="-182520">
              <a:lnSpc>
                <a:spcPct val="100000"/>
              </a:lnSpc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We anticipated most participants will be recruited from strategies #6, #3, and #5, in that order; however, #3 and #5 have been most successful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TextShape 1"/>
          <p:cNvSpPr txBox="1"/>
          <p:nvPr/>
        </p:nvSpPr>
        <p:spPr>
          <a:xfrm>
            <a:off x="520740" y="24360"/>
            <a:ext cx="113605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strike="noStrike" spc="-1" dirty="0">
                <a:solidFill>
                  <a:srgbClr val="7030A0"/>
                </a:solidFill>
                <a:latin typeface="Calibri"/>
              </a:rPr>
              <a:t>Sociodemographic Characteristics (N = 130)</a:t>
            </a:r>
            <a:endParaRPr lang="en-U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" name="Table 1"/>
          <p:cNvGraphicFramePr/>
          <p:nvPr>
            <p:extLst>
              <p:ext uri="{D42A27DB-BD31-4B8C-83A1-F6EECF244321}">
                <p14:modId xmlns:p14="http://schemas.microsoft.com/office/powerpoint/2010/main" val="2238203202"/>
              </p:ext>
            </p:extLst>
          </p:nvPr>
        </p:nvGraphicFramePr>
        <p:xfrm>
          <a:off x="2384920" y="685831"/>
          <a:ext cx="7106970" cy="5066931"/>
        </p:xfrm>
        <a:graphic>
          <a:graphicData uri="http://schemas.openxmlformats.org/drawingml/2006/table">
            <a:tbl>
              <a:tblPr/>
              <a:tblGrid>
                <a:gridCol w="264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22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100" b="0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noFill/>
                    </a:lnL>
                    <a:lnR w="12240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100" b="1" strike="noStrike" spc="-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2100" b="1" strike="noStrike" kern="1200" spc="-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noFill/>
                    </a:lnL>
                    <a:lnR w="1224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100" b="1" strike="noStrike" kern="1200" spc="-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(%)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7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100" b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lang="en-US" sz="2100" b="0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18-24</a:t>
                      </a:r>
                      <a:endParaRPr lang="en-US" sz="2100" b="0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25-29</a:t>
                      </a:r>
                      <a:endParaRPr lang="en-US" sz="2100" b="0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30-34</a:t>
                      </a:r>
                      <a:endParaRPr lang="en-US" sz="2100" b="0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(12.3%)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100" strike="noStrike" kern="1200" spc="-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(29.2%)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100" strike="noStrike" kern="1200" spc="-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(58.5%)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9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100" b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Racial/Ethnic Identity</a:t>
                      </a:r>
                      <a:endParaRPr lang="en-US" sz="2100" b="0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Hispanic/Latina</a:t>
                      </a:r>
                      <a:endParaRPr lang="en-US" sz="2100" b="0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African-American/Black</a:t>
                      </a:r>
                      <a:endParaRPr lang="en-US" sz="2100" b="0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Caucasian/White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Multiracial/other</a:t>
                      </a:r>
                      <a:endParaRPr lang="en-US" sz="2100" b="0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(43.1%)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(37.7%)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(10.8%)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(8.5%)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100" b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</a:t>
                      </a:r>
                      <a:endParaRPr lang="en-US" sz="2100" b="0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High school</a:t>
                      </a:r>
                    </a:p>
                    <a:p>
                      <a:r>
                        <a:rPr lang="en-US" sz="210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school/GED</a:t>
                      </a:r>
                    </a:p>
                    <a:p>
                      <a:r>
                        <a:rPr lang="en-US" sz="210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&gt; High school</a:t>
                      </a:r>
                      <a:endParaRPr lang="en-US" sz="2100" b="0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(40.8%)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(34.6%)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(24.6%)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4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100" b="1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Income (monthly)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 $500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≥ $500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(46.2%)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(46.2%)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100" b="1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Housing Instability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(43.8%)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9172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3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Background: Mobile Health (mHealth)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" name="TextShape 2"/>
          <p:cNvSpPr txBox="1"/>
          <p:nvPr/>
        </p:nvSpPr>
        <p:spPr>
          <a:xfrm>
            <a:off x="838080" y="1331280"/>
            <a:ext cx="10515240" cy="92978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 strike="noStrike" spc="-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messaging can be an effective tool to improve patient outcomes along the HIV care continuum.</a:t>
            </a:r>
          </a:p>
          <a:p>
            <a:pPr>
              <a:lnSpc>
                <a:spcPct val="90000"/>
              </a:lnSpc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86AFBF-0C9D-9849-81EA-55EFEC6101A3}"/>
              </a:ext>
            </a:extLst>
          </p:cNvPr>
          <p:cNvGrpSpPr/>
          <p:nvPr/>
        </p:nvGrpSpPr>
        <p:grpSpPr>
          <a:xfrm>
            <a:off x="1460826" y="3322677"/>
            <a:ext cx="2029595" cy="1434778"/>
            <a:chOff x="2594892" y="3344091"/>
            <a:chExt cx="2553859" cy="18053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F64C15-6DAF-2F48-A2E4-C32D97AB9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10643" y="3344091"/>
              <a:ext cx="700601" cy="180539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510E19E-D39B-924C-AE69-A04DC8A57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4892" y="3344091"/>
              <a:ext cx="700602" cy="18053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A346C2-802F-FF48-8AD8-D885FAB86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48151" y="3344091"/>
              <a:ext cx="700600" cy="180539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3FD6AF-1207-254F-832B-FF7A2ECA703B}"/>
              </a:ext>
            </a:extLst>
          </p:cNvPr>
          <p:cNvSpPr txBox="1"/>
          <p:nvPr/>
        </p:nvSpPr>
        <p:spPr>
          <a:xfrm>
            <a:off x="1546187" y="4803069"/>
            <a:ext cx="318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1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 3 adolescents </a:t>
            </a:r>
          </a:p>
          <a:p>
            <a:r>
              <a:rPr lang="en-US" dirty="0">
                <a:solidFill>
                  <a:srgbClr val="041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more than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377ECC-3B76-1D42-B48E-BAB04560D959}"/>
              </a:ext>
            </a:extLst>
          </p:cNvPr>
          <p:cNvGrpSpPr/>
          <p:nvPr/>
        </p:nvGrpSpPr>
        <p:grpSpPr>
          <a:xfrm>
            <a:off x="3653638" y="3303069"/>
            <a:ext cx="2055223" cy="2055223"/>
            <a:chOff x="9766662" y="3482616"/>
            <a:chExt cx="2055223" cy="20552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D2D907B-CF31-254F-8FF6-8FD561222B2D}"/>
                </a:ext>
              </a:extLst>
            </p:cNvPr>
            <p:cNvSpPr/>
            <p:nvPr/>
          </p:nvSpPr>
          <p:spPr>
            <a:xfrm>
              <a:off x="9766662" y="3482616"/>
              <a:ext cx="2055223" cy="2055223"/>
            </a:xfrm>
            <a:prstGeom prst="ellipse">
              <a:avLst/>
            </a:prstGeom>
            <a:solidFill>
              <a:srgbClr val="3D90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53B9D-9767-6C4A-9F65-61AA3E850706}"/>
                </a:ext>
              </a:extLst>
            </p:cNvPr>
            <p:cNvSpPr txBox="1"/>
            <p:nvPr/>
          </p:nvSpPr>
          <p:spPr>
            <a:xfrm>
              <a:off x="9872793" y="3863153"/>
              <a:ext cx="184296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r>
                <a:rPr lang="en-US" sz="5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US" sz="5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12F6D5-9404-D048-8229-9E13606E78ED}"/>
                </a:ext>
              </a:extLst>
            </p:cNvPr>
            <p:cNvSpPr txBox="1"/>
            <p:nvPr/>
          </p:nvSpPr>
          <p:spPr>
            <a:xfrm>
              <a:off x="9903093" y="4607556"/>
              <a:ext cx="1782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MESSAGES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DAY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A7293BB-5158-6F40-9F8F-01BAD6ABC23D}"/>
              </a:ext>
            </a:extLst>
          </p:cNvPr>
          <p:cNvSpPr txBox="1">
            <a:spLocks/>
          </p:cNvSpPr>
          <p:nvPr/>
        </p:nvSpPr>
        <p:spPr>
          <a:xfrm>
            <a:off x="838080" y="2482462"/>
            <a:ext cx="5550184" cy="549515"/>
          </a:xfrm>
          <a:prstGeom prst="rect">
            <a:avLst/>
          </a:prstGeom>
          <a:solidFill>
            <a:srgbClr val="041733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phones have become indispensable tools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10778" y="2261062"/>
            <a:ext cx="4582054" cy="3245120"/>
            <a:chOff x="6034451" y="1935892"/>
            <a:chExt cx="5095134" cy="379169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8D07920-89F2-2949-AAC1-931324276270}"/>
                </a:ext>
              </a:extLst>
            </p:cNvPr>
            <p:cNvSpPr txBox="1"/>
            <p:nvPr/>
          </p:nvSpPr>
          <p:spPr>
            <a:xfrm rot="5400000">
              <a:off x="8572285" y="1150382"/>
              <a:ext cx="1602616" cy="3511984"/>
            </a:xfrm>
            <a:prstGeom prst="round2SameRect">
              <a:avLst/>
            </a:prstGeom>
            <a:solidFill>
              <a:srgbClr val="041733"/>
            </a:solidFill>
          </p:spPr>
          <p:txBody>
            <a:bodyPr vert="vert270" wrap="square" rtlCol="0" anchor="ctr">
              <a:spAutoFit/>
            </a:bodyPr>
            <a:lstStyle/>
            <a:p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Teens own a smart</a:t>
              </a:r>
            </a:p>
            <a:p>
              <a:pPr defTabSz="631825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 phone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3B2F73-5E79-9040-B272-A6D1964AAA48}"/>
                </a:ext>
              </a:extLst>
            </p:cNvPr>
            <p:cNvSpPr txBox="1"/>
            <p:nvPr/>
          </p:nvSpPr>
          <p:spPr>
            <a:xfrm rot="5400000">
              <a:off x="8572283" y="2977692"/>
              <a:ext cx="1602616" cy="3511985"/>
            </a:xfrm>
            <a:prstGeom prst="round2SameRect">
              <a:avLst/>
            </a:prstGeom>
            <a:solidFill>
              <a:srgbClr val="041733"/>
            </a:solidFill>
          </p:spPr>
          <p:txBody>
            <a:bodyPr vert="vert270" wrap="square" rtlCol="0" anchor="ctr">
              <a:spAutoFit/>
            </a:bodyPr>
            <a:lstStyle/>
            <a:p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African American teens</a:t>
              </a:r>
            </a:p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own a smart phone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0C00FC4-3DFE-D849-A722-8139ED054F30}"/>
                </a:ext>
              </a:extLst>
            </p:cNvPr>
            <p:cNvSpPr/>
            <p:nvPr/>
          </p:nvSpPr>
          <p:spPr>
            <a:xfrm>
              <a:off x="6820542" y="2207892"/>
              <a:ext cx="1407507" cy="1407507"/>
            </a:xfrm>
            <a:prstGeom prst="ellipse">
              <a:avLst/>
            </a:prstGeom>
            <a:solidFill>
              <a:srgbClr val="0417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37A886F-FDFE-3640-8F53-CCE9D7C94D09}"/>
                </a:ext>
              </a:extLst>
            </p:cNvPr>
            <p:cNvSpPr/>
            <p:nvPr/>
          </p:nvSpPr>
          <p:spPr>
            <a:xfrm>
              <a:off x="6820542" y="4067584"/>
              <a:ext cx="1407507" cy="1407507"/>
            </a:xfrm>
            <a:prstGeom prst="ellipse">
              <a:avLst/>
            </a:prstGeom>
            <a:solidFill>
              <a:srgbClr val="0417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4D813C6-0F9A-2C44-9FFC-1176F058DBE0}"/>
                </a:ext>
              </a:extLst>
            </p:cNvPr>
            <p:cNvGrpSpPr/>
            <p:nvPr/>
          </p:nvGrpSpPr>
          <p:grpSpPr>
            <a:xfrm>
              <a:off x="6034451" y="1935892"/>
              <a:ext cx="2961270" cy="1974180"/>
              <a:chOff x="238663" y="3262183"/>
              <a:chExt cx="3227724" cy="2151816"/>
            </a:xfrm>
          </p:grpSpPr>
          <p:graphicFrame>
            <p:nvGraphicFramePr>
              <p:cNvPr id="27" name="Chart 26">
                <a:extLst>
                  <a:ext uri="{FF2B5EF4-FFF2-40B4-BE49-F238E27FC236}">
                    <a16:creationId xmlns:a16="http://schemas.microsoft.com/office/drawing/2014/main" id="{F5D75099-8CEB-9440-AECE-7269FFFE149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5799482"/>
                  </p:ext>
                </p:extLst>
              </p:nvPr>
            </p:nvGraphicFramePr>
            <p:xfrm>
              <a:off x="238663" y="3262183"/>
              <a:ext cx="3227724" cy="21518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D69D2ED4-76F5-0B49-A9A4-7DE968D50E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3796" y="3784775"/>
                <a:ext cx="1936033" cy="110663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b="1" kern="1200">
                    <a:solidFill>
                      <a:srgbClr val="095895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73%</a:t>
                </a:r>
                <a:endParaRPr lang="en-US" sz="32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4B7D3E4-C51E-4E44-88AC-1EF32F9D89F4}"/>
                </a:ext>
              </a:extLst>
            </p:cNvPr>
            <p:cNvGrpSpPr/>
            <p:nvPr/>
          </p:nvGrpSpPr>
          <p:grpSpPr>
            <a:xfrm>
              <a:off x="6034451" y="3753402"/>
              <a:ext cx="2949340" cy="1974180"/>
              <a:chOff x="2915960" y="3262184"/>
              <a:chExt cx="3214720" cy="2151816"/>
            </a:xfrm>
          </p:grpSpPr>
          <p:graphicFrame>
            <p:nvGraphicFramePr>
              <p:cNvPr id="30" name="Chart 29">
                <a:extLst>
                  <a:ext uri="{FF2B5EF4-FFF2-40B4-BE49-F238E27FC236}">
                    <a16:creationId xmlns:a16="http://schemas.microsoft.com/office/drawing/2014/main" id="{B1EFF287-A86A-9F42-A057-9EE80714051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43340891"/>
                  </p:ext>
                </p:extLst>
              </p:nvPr>
            </p:nvGraphicFramePr>
            <p:xfrm>
              <a:off x="2915960" y="3262184"/>
              <a:ext cx="3214720" cy="21518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31" name="Title 1">
                <a:extLst>
                  <a:ext uri="{FF2B5EF4-FFF2-40B4-BE49-F238E27FC236}">
                    <a16:creationId xmlns:a16="http://schemas.microsoft.com/office/drawing/2014/main" id="{8BB3F9F1-7BEB-2042-A320-FE172479B1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67568" y="3784774"/>
                <a:ext cx="1936033" cy="110663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b="1" kern="1200">
                    <a:solidFill>
                      <a:srgbClr val="095895"/>
                    </a:solidFill>
                    <a:latin typeface="+mn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85%</a:t>
                </a:r>
                <a:endParaRPr lang="en-US" sz="32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013960" y="5528244"/>
            <a:ext cx="6964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/>
              <a:t>Lenhart</a:t>
            </a:r>
            <a:r>
              <a:rPr lang="en-US" sz="1000" dirty="0"/>
              <a:t>, Amanda, Pew Research Center, April 2015, “Teen, Social Media and Technology Overview 2015.” Available from http://www.pewresearch.org/wp-content/uploads/sites/9/2015/04/PI_TeensandTech_Update2015_0409151.pdf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TextShape 1"/>
          <p:cNvSpPr txBox="1"/>
          <p:nvPr/>
        </p:nvSpPr>
        <p:spPr>
          <a:xfrm>
            <a:off x="286693" y="62460"/>
            <a:ext cx="11600503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1" strike="noStrike" spc="-1" dirty="0">
                <a:solidFill>
                  <a:srgbClr val="7030A0"/>
                </a:solidFill>
                <a:latin typeface="Calibri"/>
              </a:rPr>
              <a:t>Baseline Substance Use and Sexual Risk Behaviors </a:t>
            </a:r>
            <a:r>
              <a:rPr lang="en-US" sz="3000" b="1" spc="-1" dirty="0">
                <a:solidFill>
                  <a:srgbClr val="7030A0"/>
                </a:solidFill>
                <a:latin typeface="Calibri"/>
              </a:rPr>
              <a:t>in the P</a:t>
            </a:r>
            <a:r>
              <a:rPr lang="en-US" sz="3000" b="1" strike="noStrike" spc="-1" dirty="0">
                <a:solidFill>
                  <a:srgbClr val="7030A0"/>
                </a:solidFill>
                <a:latin typeface="Calibri"/>
              </a:rPr>
              <a:t>ast 6 Months (N = 126)</a:t>
            </a:r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4405" y="5468898"/>
            <a:ext cx="3149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-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Partner</a:t>
            </a:r>
            <a:r>
              <a:rPr lang="en-US" sz="1400" spc="-1" dirty="0">
                <a:latin typeface="Calibri" panose="020F0502020204030204" pitchFamily="34" charset="0"/>
                <a:cs typeface="Calibri" panose="020F0502020204030204" pitchFamily="34" charset="0"/>
              </a:rPr>
              <a:t> HIV status negative or unknown</a:t>
            </a:r>
            <a:endParaRPr lang="en-US" sz="1400" dirty="0"/>
          </a:p>
        </p:txBody>
      </p:sp>
      <p:graphicFrame>
        <p:nvGraphicFramePr>
          <p:cNvPr id="6" name="Table 1"/>
          <p:cNvGraphicFramePr/>
          <p:nvPr>
            <p:extLst>
              <p:ext uri="{D42A27DB-BD31-4B8C-83A1-F6EECF244321}">
                <p14:modId xmlns:p14="http://schemas.microsoft.com/office/powerpoint/2010/main" val="685235402"/>
              </p:ext>
            </p:extLst>
          </p:nvPr>
        </p:nvGraphicFramePr>
        <p:xfrm>
          <a:off x="1847849" y="755567"/>
          <a:ext cx="8407193" cy="4726274"/>
        </p:xfrm>
        <a:graphic>
          <a:graphicData uri="http://schemas.openxmlformats.org/drawingml/2006/table">
            <a:tbl>
              <a:tblPr/>
              <a:tblGrid>
                <a:gridCol w="3541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22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2100" b="0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noFill/>
                    </a:lnL>
                    <a:lnR w="12240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100" b="1" strike="noStrike" spc="-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or Med</a:t>
                      </a:r>
                      <a:endParaRPr lang="en-US" sz="2100" b="1" strike="noStrike" kern="1200" spc="-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noFill/>
                    </a:lnL>
                    <a:lnR w="1224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100" b="1" strike="noStrike" kern="1200" spc="-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(%)</a:t>
                      </a:r>
                      <a:r>
                        <a:rPr lang="en-US" sz="2100" b="1" strike="noStrike" kern="1200" spc="-1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100" b="1" strike="noStrike" kern="1200" spc="-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100" b="1" strike="noStrike" kern="1200" spc="-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(range, IQR)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7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100" b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Substance</a:t>
                      </a:r>
                      <a:r>
                        <a:rPr lang="en-US" sz="2100" b="1" strike="noStrike" spc="-1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</a:t>
                      </a:r>
                      <a:endParaRPr lang="en-US" sz="2100" b="0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Any substance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Alcohol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Marijuana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Methamphetamine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Amphetamines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Poppers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Cocaine</a:t>
                      </a:r>
                      <a:endParaRPr lang="en-US" sz="2100" b="0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strike="noStrike" kern="1200" spc="-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(42.9%)</a:t>
                      </a:r>
                    </a:p>
                    <a:p>
                      <a:pPr algn="ctr"/>
                      <a:r>
                        <a:rPr lang="en-US" sz="2100" strike="noStrike" kern="1200" spc="-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(30.2%)</a:t>
                      </a:r>
                    </a:p>
                    <a:p>
                      <a:pPr algn="ctr"/>
                      <a:r>
                        <a:rPr lang="en-US" sz="2100" strike="noStrike" kern="1200" spc="-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(30.2%)</a:t>
                      </a:r>
                    </a:p>
                    <a:p>
                      <a:pPr algn="ctr"/>
                      <a:r>
                        <a:rPr lang="en-US" sz="2100" strike="noStrike" kern="1200" spc="-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(23.8%)</a:t>
                      </a:r>
                    </a:p>
                    <a:p>
                      <a:pPr algn="ctr"/>
                      <a:r>
                        <a:rPr lang="en-US" sz="2100" strike="noStrike" kern="1200" spc="-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(14.3%)</a:t>
                      </a:r>
                    </a:p>
                    <a:p>
                      <a:pPr algn="ctr"/>
                      <a:r>
                        <a:rPr lang="en-US" sz="2100" strike="noStrike" kern="1200" spc="-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(8.7%)</a:t>
                      </a:r>
                    </a:p>
                    <a:p>
                      <a:pPr algn="ctr"/>
                      <a:r>
                        <a:rPr lang="en-US" sz="2100" strike="noStrike" kern="1200" spc="-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(7.1%)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2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100" b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Sexual </a:t>
                      </a:r>
                      <a:r>
                        <a:rPr lang="en-US" sz="2100" b="1" strike="noStrike" spc="-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Partners</a:t>
                      </a:r>
                      <a:r>
                        <a:rPr lang="en-US" sz="2100" b="1" strike="noStrike" spc="-1" baseline="300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2100" b="0" strike="noStrike" spc="-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100" b="0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(0-320, 0-2)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100" b="1" strike="noStrike" spc="-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Condomless</a:t>
                      </a:r>
                      <a:r>
                        <a:rPr lang="en-US" sz="2100" b="1" strike="noStrike" spc="-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Anal </a:t>
                      </a:r>
                      <a:r>
                        <a:rPr lang="en-US" sz="2100" b="1" strike="noStrike" spc="-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Intercourse</a:t>
                      </a:r>
                      <a:r>
                        <a:rPr lang="en-US" sz="2100" b="1" strike="noStrike" spc="-1" baseline="300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2100" b="0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strike="noStrike" spc="-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Insertive</a:t>
                      </a:r>
                      <a:endParaRPr lang="en-US" sz="2100" strike="noStrike" spc="-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100" b="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Receptive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(16.7%)</a:t>
                      </a:r>
                    </a:p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(16.7%)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100" b="1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 work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(23.0%)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7259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878903" y="804375"/>
            <a:ext cx="4338110" cy="4939475"/>
            <a:chOff x="7818613" y="804375"/>
            <a:chExt cx="4338110" cy="4939475"/>
          </a:xfrm>
        </p:grpSpPr>
        <p:pic>
          <p:nvPicPr>
            <p:cNvPr id="14" name="Picture 13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6" r="1857"/>
            <a:stretch/>
          </p:blipFill>
          <p:spPr>
            <a:xfrm>
              <a:off x="7818613" y="804375"/>
              <a:ext cx="4338110" cy="49394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924778" y="5206684"/>
              <a:ext cx="13464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Very poor/</a:t>
              </a:r>
            </a:p>
            <a:p>
              <a:pPr algn="ctr"/>
              <a:r>
                <a:rPr lang="en-US" sz="1400" b="1" dirty="0"/>
                <a:t>poor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82491" y="5198310"/>
              <a:ext cx="13464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Fair/good/</a:t>
              </a:r>
            </a:p>
            <a:p>
              <a:pPr algn="ctr"/>
              <a:r>
                <a:rPr lang="en-US" sz="1400" b="1" dirty="0"/>
                <a:t>very good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10060" y="5199983"/>
              <a:ext cx="1346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Excellent</a:t>
              </a:r>
            </a:p>
          </p:txBody>
        </p:sp>
      </p:grpSp>
      <p:sp>
        <p:nvSpPr>
          <p:cNvPr id="694" name="TextShape 1"/>
          <p:cNvSpPr txBox="1"/>
          <p:nvPr/>
        </p:nvSpPr>
        <p:spPr>
          <a:xfrm>
            <a:off x="406440" y="176760"/>
            <a:ext cx="11360520" cy="88847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 dirty="0">
                <a:solidFill>
                  <a:srgbClr val="7030A0"/>
                </a:solidFill>
                <a:latin typeface="Calibri"/>
              </a:rPr>
              <a:t>HIV Care Continuum </a:t>
            </a:r>
            <a:r>
              <a:rPr lang="en-US" sz="4000" b="1" spc="-1" dirty="0">
                <a:solidFill>
                  <a:srgbClr val="7030A0"/>
                </a:solidFill>
                <a:latin typeface="Calibri"/>
              </a:rPr>
              <a:t>and ART Adherence at Baseline</a:t>
            </a:r>
            <a:endParaRPr lang="en-U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0932" y="804375"/>
            <a:ext cx="7953375" cy="4932220"/>
            <a:chOff x="381000" y="804375"/>
            <a:chExt cx="7953375" cy="49322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804375"/>
              <a:ext cx="7953375" cy="4913817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1464758" y="1065230"/>
              <a:ext cx="19050" cy="4023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527350" y="5205041"/>
              <a:ext cx="13464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Diagnosed</a:t>
              </a:r>
              <a:br>
                <a:rPr lang="en-US" sz="1400" b="1" dirty="0"/>
              </a:br>
              <a:r>
                <a:rPr lang="en-US" sz="1400" b="1" dirty="0"/>
                <a:t>with HIV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5009" y="5211695"/>
              <a:ext cx="13464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Linked </a:t>
              </a:r>
            </a:p>
            <a:p>
              <a:pPr algn="ctr"/>
              <a:r>
                <a:rPr lang="en-US" sz="1400" b="1" dirty="0"/>
                <a:t>to care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72426" y="5213375"/>
              <a:ext cx="1544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Engaged/</a:t>
              </a:r>
            </a:p>
            <a:p>
              <a:pPr algn="ctr"/>
              <a:r>
                <a:rPr lang="en-US" sz="1400" b="1" dirty="0"/>
                <a:t>retained in care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78721" y="5213372"/>
              <a:ext cx="13464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ART </a:t>
              </a:r>
            </a:p>
            <a:p>
              <a:pPr algn="ctr"/>
              <a:r>
                <a:rPr lang="en-US" sz="1400" b="1" dirty="0"/>
                <a:t>uptake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26386" y="5205004"/>
              <a:ext cx="13464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Viral suppression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098230" y="2102985"/>
            <a:ext cx="362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Ability to take HIV medication as prescribed in the past 20 days</a:t>
            </a:r>
          </a:p>
        </p:txBody>
      </p:sp>
    </p:spTree>
    <p:extLst>
      <p:ext uri="{BB962C8B-B14F-4D97-AF65-F5344CB8AC3E}">
        <p14:creationId xmlns:p14="http://schemas.microsoft.com/office/powerpoint/2010/main" val="30153394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TextShape 1"/>
          <p:cNvSpPr txBox="1"/>
          <p:nvPr/>
        </p:nvSpPr>
        <p:spPr>
          <a:xfrm>
            <a:off x="397440" y="158760"/>
            <a:ext cx="113605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88500" lnSpcReduction="20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 dirty="0">
                <a:solidFill>
                  <a:srgbClr val="7030A0"/>
                </a:solidFill>
                <a:latin typeface="Calibri"/>
              </a:rPr>
              <a:t>Main Recruitment Challenge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8" name="TextShape 2"/>
          <p:cNvSpPr txBox="1"/>
          <p:nvPr/>
        </p:nvSpPr>
        <p:spPr>
          <a:xfrm>
            <a:off x="424800" y="1092960"/>
            <a:ext cx="113605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2520" indent="-342720">
              <a:lnSpc>
                <a:spcPct val="100000"/>
              </a:lnSpc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Stigma related to disclosing HIV status.</a:t>
            </a:r>
          </a:p>
          <a:p>
            <a:pPr marL="109800"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726840" lvl="1" indent="-342720">
              <a:lnSpc>
                <a:spcPct val="100000"/>
              </a:lnSpc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Solution:  Carry flyers for multiple projects at Friends Community Center, including PrEP.  </a:t>
            </a:r>
          </a:p>
          <a:p>
            <a:pPr marL="726840" lvl="1" indent="-342720">
              <a:lnSpc>
                <a:spcPct val="100000"/>
              </a:lnSpc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Do not ask status but, rather, ask when was the last time tested? </a:t>
            </a: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TextShape 1"/>
          <p:cNvSpPr txBox="1"/>
          <p:nvPr/>
        </p:nvSpPr>
        <p:spPr>
          <a:xfrm>
            <a:off x="379440" y="148680"/>
            <a:ext cx="1136052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88500" lnSpcReduction="20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 dirty="0">
                <a:solidFill>
                  <a:srgbClr val="7030A0"/>
                </a:solidFill>
                <a:latin typeface="Calibri"/>
              </a:rPr>
              <a:t>Recruitment and Enrollment Outcomes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0" name="TextShape 2"/>
          <p:cNvSpPr txBox="1"/>
          <p:nvPr/>
        </p:nvSpPr>
        <p:spPr>
          <a:xfrm>
            <a:off x="406440" y="911880"/>
            <a:ext cx="113605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182880" indent="-182520">
              <a:lnSpc>
                <a:spcPct val="120000"/>
              </a:lnSpc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Recruitment began November 18, 2016, and the first participant enrolled on December 16, 2016.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82880" indent="-182520">
              <a:lnSpc>
                <a:spcPct val="120000"/>
              </a:lnSpc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At the end of the enrollment period, May 31, 2018, 130 participants enrolled in 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</a:rPr>
              <a:t>Text Me, Girl!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(the enrollment goal was 120).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82880" indent="-182520">
              <a:lnSpc>
                <a:spcPct val="120000"/>
              </a:lnSpc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61 (47%) of the participants were randomized into the Immediate Delivery condition and 69 (53%) into the Delayed Delivery condition.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20000"/>
              </a:lnSpc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1" name="CustomShape 3"/>
          <p:cNvSpPr/>
          <p:nvPr/>
        </p:nvSpPr>
        <p:spPr>
          <a:xfrm>
            <a:off x="1579680" y="3135240"/>
            <a:ext cx="4838760" cy="191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u="sng" strike="noStrike" spc="-1">
                <a:solidFill>
                  <a:srgbClr val="000000"/>
                </a:solidFill>
                <a:uFillTx/>
                <a:latin typeface="Calibri"/>
              </a:rPr>
              <a:t>Enrollment status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Inquiries:  1,092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Screened:  229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Screened Eligible:  146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Screened Ineligible:  83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Enrollment/Eligibility Rate: 89% (130/146)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702" name="CustomShape 4"/>
          <p:cNvSpPr/>
          <p:nvPr/>
        </p:nvSpPr>
        <p:spPr>
          <a:xfrm>
            <a:off x="6714000" y="2750760"/>
            <a:ext cx="3869280" cy="341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u="sng" strike="noStrike" spc="-1">
                <a:solidFill>
                  <a:srgbClr val="000000"/>
                </a:solidFill>
                <a:uFillTx/>
                <a:latin typeface="Calibri"/>
              </a:rPr>
              <a:t>Referral Sources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: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Outreach: 927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FCC Internal Referral: 67	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Flyer/Poster/Card: 32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Word of Mouth: 8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In-Service: 6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Text Me, Girl! Participant: 38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Internet/FB/Social Media: 0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Print Ad: 0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Other: 5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TextShape 1"/>
          <p:cNvSpPr txBox="1"/>
          <p:nvPr/>
        </p:nvSpPr>
        <p:spPr>
          <a:xfrm>
            <a:off x="325080" y="228600"/>
            <a:ext cx="1186668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 fontScale="83500" lnSpcReduction="10000"/>
          </a:bodyPr>
          <a:lstStyle/>
          <a:p>
            <a:pPr>
              <a:lnSpc>
                <a:spcPct val="75000"/>
              </a:lnSpc>
            </a:pPr>
            <a:r>
              <a:rPr lang="en-US" sz="5400" b="1" strike="noStrike" spc="-1" dirty="0">
                <a:solidFill>
                  <a:srgbClr val="7030A0"/>
                </a:solidFill>
                <a:latin typeface="Calibri"/>
              </a:rPr>
              <a:t>Monitoring Text Messages and Responsiveness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4" name="CustomShape 2"/>
          <p:cNvSpPr/>
          <p:nvPr/>
        </p:nvSpPr>
        <p:spPr>
          <a:xfrm>
            <a:off x="533520" y="893828"/>
            <a:ext cx="11480040" cy="484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182880" indent="-182520">
              <a:lnSpc>
                <a:spcPct val="100000"/>
              </a:lnSpc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During the intervention period, monthly intervention exposure text message:</a:t>
            </a:r>
            <a:endParaRPr lang="en-US" sz="2400" b="0" strike="noStrike" spc="-1" dirty="0">
              <a:latin typeface="Arial"/>
            </a:endParaRPr>
          </a:p>
          <a:p>
            <a:pPr marL="457200" lvl="1" indent="-182520">
              <a:lnSpc>
                <a:spcPct val="100000"/>
              </a:lnSpc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“In the past month, how many of the text messages did you read? Please text back one of the following: 1) none; 2) some, but less than half; 3) about half; 4) a lot, but not all; 5) all.”</a:t>
            </a:r>
            <a:endParaRPr lang="en-US" sz="2400" b="0" strike="noStrike" spc="-1" dirty="0">
              <a:latin typeface="Arial"/>
            </a:endParaRPr>
          </a:p>
          <a:p>
            <a:pPr marL="457200" lvl="1" indent="-182520">
              <a:lnSpc>
                <a:spcPct val="100000"/>
              </a:lnSpc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Sent once per week by Research Assistant to eligible participants</a:t>
            </a:r>
            <a:endParaRPr lang="en-US" sz="2400" b="0" strike="noStrike" spc="-1" dirty="0">
              <a:latin typeface="Arial"/>
            </a:endParaRPr>
          </a:p>
          <a:p>
            <a:pPr marL="274320"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 marL="182880" indent="-182520">
              <a:lnSpc>
                <a:spcPct val="100000"/>
              </a:lnSpc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As of October 9, 2018:</a:t>
            </a:r>
            <a:endParaRPr lang="en-US" sz="2400" b="0" strike="noStrike" spc="-1" dirty="0">
              <a:latin typeface="Arial"/>
            </a:endParaRPr>
          </a:p>
          <a:p>
            <a:pPr marL="457200" lvl="1" indent="-182520">
              <a:lnSpc>
                <a:spcPct val="100000"/>
              </a:lnSpc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~30% of participants had responded to intervention exposure text/email messages</a:t>
            </a:r>
            <a:endParaRPr lang="en-US" sz="2400" b="0" strike="noStrike" spc="-1" dirty="0">
              <a:latin typeface="Arial"/>
            </a:endParaRPr>
          </a:p>
          <a:p>
            <a:pPr marL="457200" lvl="1" indent="-182520">
              <a:lnSpc>
                <a:spcPct val="100000"/>
              </a:lnSpc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400" b="0" strike="noStrike" spc="-1" dirty="0">
                <a:latin typeface="Calibri"/>
              </a:rPr>
              <a:t>Most (~88%) of those 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responded with a 4 or 5, indicating they are reading most or all of the intervention messages sent that month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 marL="182880" indent="-182520">
              <a:lnSpc>
                <a:spcPct val="100000"/>
              </a:lnSpc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3-month (Intervention Completion) Follow-up Evaluation intervention exposure question:</a:t>
            </a:r>
            <a:endParaRPr lang="en-US" sz="2400" b="0" strike="noStrike" spc="-1" dirty="0">
              <a:latin typeface="Arial"/>
            </a:endParaRPr>
          </a:p>
          <a:p>
            <a:pPr marL="457200" lvl="1" indent="-182520">
              <a:lnSpc>
                <a:spcPct val="100000"/>
              </a:lnSpc>
              <a:buClr>
                <a:srgbClr val="0F6FC6"/>
              </a:buClr>
              <a:buSzPct val="85000"/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“In the past 3 months, how many of the text messages did you read?”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TextShape 1"/>
          <p:cNvSpPr txBox="1"/>
          <p:nvPr/>
        </p:nvSpPr>
        <p:spPr>
          <a:xfrm>
            <a:off x="106200" y="279412"/>
            <a:ext cx="11753640" cy="82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75000"/>
              </a:lnSpc>
            </a:pPr>
            <a:r>
              <a:rPr lang="en-US" sz="4500" b="1" strike="noStrike" spc="-1" dirty="0">
                <a:solidFill>
                  <a:srgbClr val="7030A0"/>
                </a:solidFill>
                <a:latin typeface="Calibri"/>
              </a:rPr>
              <a:t>Engagement: Participant Response Rates to Monthly Intervention Exposure Assessment</a:t>
            </a:r>
            <a:endParaRPr lang="en-US" sz="4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706" name="Chart 16"/>
          <p:cNvGraphicFramePr/>
          <p:nvPr/>
        </p:nvGraphicFramePr>
        <p:xfrm>
          <a:off x="2064240" y="1430280"/>
          <a:ext cx="8319600" cy="406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TextShape 1"/>
          <p:cNvSpPr txBox="1"/>
          <p:nvPr/>
        </p:nvSpPr>
        <p:spPr>
          <a:xfrm>
            <a:off x="378600" y="321068"/>
            <a:ext cx="1181340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US" sz="4500" b="1" strike="noStrike" spc="-1" dirty="0">
                <a:solidFill>
                  <a:srgbClr val="7030A0"/>
                </a:solidFill>
                <a:latin typeface="Calibri"/>
              </a:rPr>
              <a:t>Post Intervention Retention/Engagement Messages: HRSA’s UCARE4LIFE Library</a:t>
            </a:r>
            <a:endParaRPr lang="en-US" sz="45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8" name="TextShape 2"/>
          <p:cNvSpPr txBox="1"/>
          <p:nvPr/>
        </p:nvSpPr>
        <p:spPr>
          <a:xfrm>
            <a:off x="847080" y="1414800"/>
            <a:ext cx="10515240" cy="4249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Participants can “opt-in” to receive continuing care via HRSA’s UCARE4LIFE text messages, delivered weekly.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Each of the two topic areas are transmitted once a week for a maximum of two weekly messages.</a:t>
            </a:r>
          </a:p>
          <a:p>
            <a:pPr marL="1028880" lvl="1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HIV care linkage/retention support</a:t>
            </a:r>
          </a:p>
          <a:p>
            <a:pPr marL="1028880" lvl="1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ART adherence reminders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118 participants have become eligible to opt-in to the continuing care message; of these, 30 (25.4%) have opted-in to receive these ongoing messages.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>
                <a:solidFill>
                  <a:srgbClr val="095895"/>
                </a:solidFill>
                <a:latin typeface="Calibri"/>
              </a:rPr>
              <a:t>We Thank You!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0" name="TextShape 2"/>
          <p:cNvSpPr txBox="1"/>
          <p:nvPr/>
        </p:nvSpPr>
        <p:spPr>
          <a:xfrm>
            <a:off x="838080" y="133128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4900" b="1" strike="noStrike" spc="-1">
                <a:solidFill>
                  <a:srgbClr val="000000"/>
                </a:solidFill>
                <a:latin typeface="Calibri"/>
              </a:rPr>
              <a:t>E-volution</a:t>
            </a:r>
            <a:endParaRPr lang="en-US" sz="49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4900" b="1" strike="noStrike" spc="-1">
                <a:solidFill>
                  <a:srgbClr val="000000"/>
                </a:solidFill>
                <a:latin typeface="Calibri"/>
              </a:rPr>
              <a:t>Health-e-Nav</a:t>
            </a:r>
            <a:endParaRPr lang="en-US" sz="49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en-US" sz="4900" b="1" strike="noStrike" spc="-1">
                <a:solidFill>
                  <a:srgbClr val="000000"/>
                </a:solidFill>
                <a:latin typeface="Calibri"/>
              </a:rPr>
              <a:t>Text Me, Girl!</a:t>
            </a:r>
            <a:endParaRPr lang="en-US" sz="4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838080" y="2343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95895"/>
                </a:solidFill>
                <a:latin typeface="Calibri"/>
              </a:rPr>
              <a:t>Participant Demographics and Risk Factors at Consent (n=102)</a:t>
            </a:r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76" name="Content Placeholder 13"/>
          <p:cNvPicPr/>
          <p:nvPr/>
        </p:nvPicPr>
        <p:blipFill>
          <a:blip r:embed="rId2"/>
          <a:stretch/>
        </p:blipFill>
        <p:spPr>
          <a:xfrm>
            <a:off x="2395800" y="912600"/>
            <a:ext cx="6980760" cy="473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8F2C605-0C52-0C43-B4D9-7EBE26D59AA4}"/>
              </a:ext>
            </a:extLst>
          </p:cNvPr>
          <p:cNvSpPr/>
          <p:nvPr/>
        </p:nvSpPr>
        <p:spPr>
          <a:xfrm>
            <a:off x="0" y="-8520"/>
            <a:ext cx="4458789" cy="5930348"/>
          </a:xfrm>
          <a:prstGeom prst="rect">
            <a:avLst/>
          </a:prstGeom>
          <a:gradFill>
            <a:gsLst>
              <a:gs pos="0">
                <a:srgbClr val="3D9098"/>
              </a:gs>
              <a:gs pos="54000">
                <a:srgbClr val="0417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D9098"/>
              </a:solidFill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165D2B73-E8BB-774A-B683-DBF6858FFFD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376" y="965253"/>
            <a:ext cx="3417358" cy="208068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Medical Case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Manager to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Client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484D841A-D2BF-6845-9035-41BFFF2C4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23360" y="-8520"/>
            <a:ext cx="3162852" cy="593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D86BAA-AD2B-744A-97B5-2ADAE381DC88}"/>
              </a:ext>
            </a:extLst>
          </p:cNvPr>
          <p:cNvCxnSpPr>
            <a:cxnSpLocks/>
          </p:cNvCxnSpPr>
          <p:nvPr/>
        </p:nvCxnSpPr>
        <p:spPr>
          <a:xfrm>
            <a:off x="461553" y="675479"/>
            <a:ext cx="3021874" cy="1316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CB57ECC-C8D3-6B43-98C6-91176A40DE1F}"/>
              </a:ext>
            </a:extLst>
          </p:cNvPr>
          <p:cNvCxnSpPr>
            <a:cxnSpLocks/>
          </p:cNvCxnSpPr>
          <p:nvPr/>
        </p:nvCxnSpPr>
        <p:spPr>
          <a:xfrm>
            <a:off x="461553" y="3261594"/>
            <a:ext cx="3161211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5450053-544A-F949-9B86-98ADACD0E0EF}"/>
              </a:ext>
            </a:extLst>
          </p:cNvPr>
          <p:cNvSpPr/>
          <p:nvPr/>
        </p:nvSpPr>
        <p:spPr>
          <a:xfrm>
            <a:off x="7186212" y="-8519"/>
            <a:ext cx="5005788" cy="5930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02B596A6-165E-8A42-BA52-A0F8750AB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6787" y="688640"/>
            <a:ext cx="4491982" cy="469616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1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communication to more youth friendly method – text messaging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00B0F0"/>
              </a:buClr>
            </a:pPr>
            <a:endParaRPr lang="en-US" sz="2000" dirty="0">
              <a:solidFill>
                <a:srgbClr val="0417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80000"/>
              </a:lnSpc>
              <a:spcBef>
                <a:spcPts val="0"/>
              </a:spcBef>
              <a:buClr>
                <a:srgbClr val="00B0F0"/>
              </a:buClr>
            </a:pPr>
            <a:r>
              <a:rPr lang="en-US" sz="2000" dirty="0">
                <a:solidFill>
                  <a:srgbClr val="041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bi-directional </a:t>
            </a:r>
            <a:r>
              <a:rPr lang="en-US" sz="2000" dirty="0" err="1">
                <a:solidFill>
                  <a:srgbClr val="041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mHealth</a:t>
            </a:r>
            <a:r>
              <a:rPr lang="en-US" sz="2000" dirty="0">
                <a:solidFill>
                  <a:srgbClr val="041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HIV-specific modules which includes:</a:t>
            </a:r>
          </a:p>
          <a:p>
            <a:pPr marL="742950" lvl="3" indent="-285750">
              <a:lnSpc>
                <a:spcPct val="80000"/>
              </a:lnSpc>
              <a:spcBef>
                <a:spcPts val="0"/>
              </a:spcBef>
              <a:buClr>
                <a:srgbClr val="00B0F0"/>
              </a:buClr>
            </a:pPr>
            <a:endParaRPr lang="en-US" sz="2000" dirty="0">
              <a:solidFill>
                <a:srgbClr val="0417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3" indent="-285750">
              <a:lnSpc>
                <a:spcPct val="8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-"/>
            </a:pPr>
            <a:r>
              <a:rPr lang="en-US" sz="2000" dirty="0">
                <a:solidFill>
                  <a:srgbClr val="041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 Reminders (Daily)</a:t>
            </a:r>
          </a:p>
          <a:p>
            <a:pPr marL="742950" lvl="3" indent="-285750">
              <a:lnSpc>
                <a:spcPct val="8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-"/>
            </a:pPr>
            <a:endParaRPr lang="en-US" sz="2000" dirty="0">
              <a:solidFill>
                <a:srgbClr val="0417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3" indent="-285750">
              <a:lnSpc>
                <a:spcPct val="8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-"/>
            </a:pPr>
            <a:r>
              <a:rPr lang="en-US" sz="2000" dirty="0">
                <a:solidFill>
                  <a:srgbClr val="041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Appointment Reminders (As Needed)</a:t>
            </a:r>
          </a:p>
          <a:p>
            <a:pPr marL="742950" lvl="3" indent="-285750">
              <a:lnSpc>
                <a:spcPct val="8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-"/>
            </a:pPr>
            <a:endParaRPr lang="en-US" sz="2000" dirty="0">
              <a:solidFill>
                <a:srgbClr val="0417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3" indent="-285750">
              <a:lnSpc>
                <a:spcPct val="8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-"/>
            </a:pPr>
            <a:r>
              <a:rPr lang="en-US" sz="2000" dirty="0">
                <a:solidFill>
                  <a:srgbClr val="041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Mood Check-Ins (Twice Weekly)</a:t>
            </a:r>
          </a:p>
          <a:p>
            <a:pPr marL="742950" lvl="3" indent="-285750">
              <a:lnSpc>
                <a:spcPct val="8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-"/>
            </a:pPr>
            <a:endParaRPr lang="en-US" sz="2000" dirty="0">
              <a:solidFill>
                <a:srgbClr val="0417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3" indent="-285750">
              <a:lnSpc>
                <a:spcPct val="80000"/>
              </a:lnSpc>
              <a:spcBef>
                <a:spcPts val="0"/>
              </a:spcBef>
              <a:buClr>
                <a:srgbClr val="00B0F0"/>
              </a:buClr>
              <a:buFont typeface="System Font Regular"/>
              <a:buChar char="-"/>
            </a:pPr>
            <a:r>
              <a:rPr lang="en-US" sz="2000" dirty="0">
                <a:solidFill>
                  <a:srgbClr val="041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Housing/Bills Needs (Monthly)</a:t>
            </a:r>
          </a:p>
          <a:p>
            <a:pPr marL="457200" lvl="3" indent="0">
              <a:lnSpc>
                <a:spcPct val="80000"/>
              </a:lnSpc>
              <a:spcBef>
                <a:spcPts val="0"/>
              </a:spcBef>
              <a:buClr>
                <a:srgbClr val="00B0F0"/>
              </a:buClr>
              <a:buNone/>
            </a:pPr>
            <a:endParaRPr lang="en-US" sz="2000" dirty="0">
              <a:solidFill>
                <a:srgbClr val="0417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1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Clients’ identified needs trigger alerts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9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838080" y="281160"/>
            <a:ext cx="10515240" cy="828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n-US" sz="5400" b="1" strike="noStrike" spc="-1" dirty="0">
                <a:solidFill>
                  <a:srgbClr val="095895"/>
                </a:solidFill>
                <a:latin typeface="Calibri"/>
              </a:rPr>
              <a:t>Intervention Description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838080" y="1110240"/>
            <a:ext cx="6561000" cy="4572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Automated Text Messaging</a:t>
            </a:r>
          </a:p>
          <a:p>
            <a:pPr marL="28584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Medication Reminders</a:t>
            </a:r>
          </a:p>
          <a:p>
            <a:pPr marL="74304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i="1" strike="noStrike" spc="-1">
                <a:solidFill>
                  <a:srgbClr val="000000"/>
                </a:solidFill>
                <a:latin typeface="Calibri"/>
              </a:rPr>
              <a:t>“Did you take your medication at 9:00am? </a:t>
            </a:r>
            <a:br/>
            <a:r>
              <a:rPr lang="en-US" sz="2000" b="0" i="1" strike="noStrike" spc="-1">
                <a:solidFill>
                  <a:srgbClr val="000000"/>
                </a:solidFill>
                <a:latin typeface="Calibri"/>
              </a:rPr>
              <a:t>Please reply yes or no.”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8584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Appointment Reminders</a:t>
            </a:r>
          </a:p>
          <a:p>
            <a:pPr marL="74304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i="1" strike="noStrike" spc="-1">
                <a:solidFill>
                  <a:srgbClr val="000000"/>
                </a:solidFill>
                <a:latin typeface="Calibri"/>
              </a:rPr>
              <a:t>“Your appointment with The SPOT is in 2 days, on 12/28. If you cannot make the appointment for any reason, </a:t>
            </a:r>
            <a:br/>
            <a:r>
              <a:rPr lang="en-US" sz="2000" b="0" i="1" strike="noStrike" spc="-1">
                <a:solidFill>
                  <a:srgbClr val="000000"/>
                </a:solidFill>
                <a:latin typeface="Calibri"/>
              </a:rPr>
              <a:t>reply 1.”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8584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Mood Check-Ins</a:t>
            </a:r>
          </a:p>
          <a:p>
            <a:pPr marL="74304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i="1" strike="noStrike" spc="-1">
                <a:solidFill>
                  <a:srgbClr val="000000"/>
                </a:solidFill>
                <a:latin typeface="Calibri"/>
              </a:rPr>
              <a:t>“We are always here to help. How are you doing today? Reply 1 if better than usual, 2 if same, 3 if worse than usual.”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8584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Social Service Needs (Housing/Bills)</a:t>
            </a:r>
          </a:p>
          <a:p>
            <a:pPr marL="74304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i="1" strike="noStrike" spc="-1">
                <a:solidFill>
                  <a:srgbClr val="000000"/>
                </a:solidFill>
                <a:latin typeface="Calibri"/>
              </a:rPr>
              <a:t>“You once mentioned concerns about housing. Do you think you’ll have trouble with any upcoming bills? </a:t>
            </a:r>
            <a:br/>
            <a:r>
              <a:rPr lang="en-US" sz="2000" b="0" i="1" strike="noStrike" spc="-1">
                <a:solidFill>
                  <a:srgbClr val="000000"/>
                </a:solidFill>
                <a:latin typeface="Calibri"/>
              </a:rPr>
              <a:t>Please reply yes or no.”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2" name="Picture 3"/>
          <p:cNvPicPr/>
          <p:nvPr/>
        </p:nvPicPr>
        <p:blipFill>
          <a:blip r:embed="rId2"/>
          <a:stretch/>
        </p:blipFill>
        <p:spPr>
          <a:xfrm>
            <a:off x="7399800" y="1110240"/>
            <a:ext cx="4334760" cy="3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4222CB52-D7F4-FE44-9033-2350F7C590B1}"/>
              </a:ext>
            </a:extLst>
          </p:cNvPr>
          <p:cNvSpPr/>
          <p:nvPr/>
        </p:nvSpPr>
        <p:spPr>
          <a:xfrm>
            <a:off x="0" y="0"/>
            <a:ext cx="12192000" cy="5930348"/>
          </a:xfrm>
          <a:prstGeom prst="rect">
            <a:avLst/>
          </a:prstGeom>
          <a:gradFill>
            <a:gsLst>
              <a:gs pos="0">
                <a:srgbClr val="3D9098"/>
              </a:gs>
              <a:gs pos="54000">
                <a:srgbClr val="0417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D9098"/>
                </a:solidFill>
              </a:rPr>
              <a:t>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3A1517-19F5-2F43-8B1C-886820B58CDE}"/>
              </a:ext>
            </a:extLst>
          </p:cNvPr>
          <p:cNvSpPr txBox="1"/>
          <p:nvPr/>
        </p:nvSpPr>
        <p:spPr>
          <a:xfrm rot="16200000">
            <a:off x="843365" y="2117226"/>
            <a:ext cx="1405176" cy="1258372"/>
          </a:xfrm>
          <a:prstGeom prst="round2SameRect">
            <a:avLst/>
          </a:prstGeom>
          <a:solidFill>
            <a:srgbClr val="3D9098"/>
          </a:solidFill>
          <a:ln>
            <a:solidFill>
              <a:schemeClr val="bg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Phone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5FF7083-A53C-DA49-8ADC-561C3EF17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b="22905"/>
          <a:stretch/>
        </p:blipFill>
        <p:spPr>
          <a:xfrm>
            <a:off x="2135079" y="1379963"/>
            <a:ext cx="2896153" cy="455038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59C8D05-F9AB-D24B-B272-3A44FD5B31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b="22905"/>
          <a:stretch/>
        </p:blipFill>
        <p:spPr>
          <a:xfrm>
            <a:off x="7736808" y="1379963"/>
            <a:ext cx="2896153" cy="455038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E34C722-7B23-DC4D-AD26-5C7B9CE574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5"/>
          <a:stretch/>
        </p:blipFill>
        <p:spPr>
          <a:xfrm>
            <a:off x="-167340" y="607945"/>
            <a:ext cx="7522280" cy="5322403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059843B-BF66-0B4E-883B-0BB558E87FC3}"/>
              </a:ext>
            </a:extLst>
          </p:cNvPr>
          <p:cNvSpPr/>
          <p:nvPr/>
        </p:nvSpPr>
        <p:spPr>
          <a:xfrm>
            <a:off x="2331371" y="2073105"/>
            <a:ext cx="2513858" cy="3857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0500CDF-9464-2447-8D9B-C21612FA16C3}"/>
              </a:ext>
            </a:extLst>
          </p:cNvPr>
          <p:cNvSpPr/>
          <p:nvPr/>
        </p:nvSpPr>
        <p:spPr>
          <a:xfrm>
            <a:off x="7931506" y="2073105"/>
            <a:ext cx="2513858" cy="3857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5">
            <a:extLst>
              <a:ext uri="{FF2B5EF4-FFF2-40B4-BE49-F238E27FC236}">
                <a16:creationId xmlns:a16="http://schemas.microsoft.com/office/drawing/2014/main" id="{2A8ED101-BE9E-684A-8B65-37015312D75C}"/>
              </a:ext>
            </a:extLst>
          </p:cNvPr>
          <p:cNvSpPr txBox="1">
            <a:spLocks/>
          </p:cNvSpPr>
          <p:nvPr/>
        </p:nvSpPr>
        <p:spPr>
          <a:xfrm>
            <a:off x="2406829" y="2230263"/>
            <a:ext cx="23622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b="1" dirty="0">
                <a:solidFill>
                  <a:schemeClr val="accent1"/>
                </a:solidFill>
              </a:rPr>
              <a:t>&lt;Messages </a:t>
            </a:r>
            <a:r>
              <a:rPr lang="en-US" sz="950" b="1" dirty="0"/>
              <a:t>   (844) 555-1234    </a:t>
            </a:r>
            <a:r>
              <a:rPr lang="en-US" sz="950" dirty="0">
                <a:solidFill>
                  <a:schemeClr val="accent1"/>
                </a:solidFill>
              </a:rPr>
              <a:t>Details</a:t>
            </a:r>
            <a:endParaRPr lang="en-US" sz="950" b="1" dirty="0">
              <a:solidFill>
                <a:schemeClr val="accent1"/>
              </a:solidFill>
            </a:endParaRPr>
          </a:p>
        </p:txBody>
      </p:sp>
      <p:sp>
        <p:nvSpPr>
          <p:cNvPr id="63" name="Content Placeholder 5">
            <a:extLst>
              <a:ext uri="{FF2B5EF4-FFF2-40B4-BE49-F238E27FC236}">
                <a16:creationId xmlns:a16="http://schemas.microsoft.com/office/drawing/2014/main" id="{8EEBADA2-1C03-1547-8FB5-B488A3BC2A8C}"/>
              </a:ext>
            </a:extLst>
          </p:cNvPr>
          <p:cNvSpPr txBox="1">
            <a:spLocks/>
          </p:cNvSpPr>
          <p:nvPr/>
        </p:nvSpPr>
        <p:spPr>
          <a:xfrm>
            <a:off x="8016796" y="2230263"/>
            <a:ext cx="23622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b="1">
                <a:solidFill>
                  <a:schemeClr val="accent1"/>
                </a:solidFill>
              </a:rPr>
              <a:t>&lt;Messages </a:t>
            </a:r>
            <a:r>
              <a:rPr lang="en-US" sz="950" b="1"/>
              <a:t>   (314) 555-1234    </a:t>
            </a:r>
            <a:r>
              <a:rPr lang="en-US" sz="950">
                <a:solidFill>
                  <a:schemeClr val="accent1"/>
                </a:solidFill>
              </a:rPr>
              <a:t>Details</a:t>
            </a:r>
            <a:endParaRPr lang="en-US" sz="950" b="1" dirty="0">
              <a:solidFill>
                <a:schemeClr val="accent1"/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ABF20EE-209F-AF4A-AA12-33755BAFFC03}"/>
              </a:ext>
            </a:extLst>
          </p:cNvPr>
          <p:cNvCxnSpPr/>
          <p:nvPr/>
        </p:nvCxnSpPr>
        <p:spPr>
          <a:xfrm>
            <a:off x="2365639" y="2458863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B591856-EF08-8544-A00C-917C386A04C7}"/>
              </a:ext>
            </a:extLst>
          </p:cNvPr>
          <p:cNvCxnSpPr/>
          <p:nvPr/>
        </p:nvCxnSpPr>
        <p:spPr>
          <a:xfrm>
            <a:off x="7965310" y="2458863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5">
            <a:extLst>
              <a:ext uri="{FF2B5EF4-FFF2-40B4-BE49-F238E27FC236}">
                <a16:creationId xmlns:a16="http://schemas.microsoft.com/office/drawing/2014/main" id="{8A337D4F-5B4C-0342-BA81-889259CD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29" y="2535063"/>
            <a:ext cx="2133600" cy="126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>
            <a:extLst>
              <a:ext uri="{FF2B5EF4-FFF2-40B4-BE49-F238E27FC236}">
                <a16:creationId xmlns:a16="http://schemas.microsoft.com/office/drawing/2014/main" id="{06E9D4E8-112B-8A4F-9872-A74F55070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30" y="3868153"/>
            <a:ext cx="564356" cy="46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7">
            <a:extLst>
              <a:ext uri="{FF2B5EF4-FFF2-40B4-BE49-F238E27FC236}">
                <a16:creationId xmlns:a16="http://schemas.microsoft.com/office/drawing/2014/main" id="{C7149CDF-4D24-844D-97B1-A9ECF6CD5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29" y="4306144"/>
            <a:ext cx="2282689" cy="81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9">
            <a:extLst>
              <a:ext uri="{FF2B5EF4-FFF2-40B4-BE49-F238E27FC236}">
                <a16:creationId xmlns:a16="http://schemas.microsoft.com/office/drawing/2014/main" id="{F2DB0288-6631-A84C-95DA-D315F29FB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26" y="5141855"/>
            <a:ext cx="461963" cy="3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0">
            <a:extLst>
              <a:ext uri="{FF2B5EF4-FFF2-40B4-BE49-F238E27FC236}">
                <a16:creationId xmlns:a16="http://schemas.microsoft.com/office/drawing/2014/main" id="{235785BE-1376-3F42-A12B-3A8F422EF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49"/>
          <a:stretch/>
        </p:blipFill>
        <p:spPr bwMode="auto">
          <a:xfrm>
            <a:off x="2454454" y="5583063"/>
            <a:ext cx="2214487" cy="2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itle 19">
            <a:extLst>
              <a:ext uri="{FF2B5EF4-FFF2-40B4-BE49-F238E27FC236}">
                <a16:creationId xmlns:a16="http://schemas.microsoft.com/office/drawing/2014/main" id="{60159A98-F8AF-E44D-91CA-A33649EB7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95" y="234397"/>
            <a:ext cx="11468391" cy="829193"/>
          </a:xfrm>
        </p:spPr>
        <p:txBody>
          <a:bodyPr>
            <a:noAutofit/>
          </a:bodyPr>
          <a:lstStyle/>
          <a:p>
            <a:r>
              <a:rPr lang="en-US" sz="52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Automated Text Messaging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C4BB30D-7394-B645-A9D9-46EF956E1C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96" y="2535063"/>
            <a:ext cx="2121592" cy="31580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88E7110-E880-EE4E-8529-B78C9ED85520}"/>
              </a:ext>
            </a:extLst>
          </p:cNvPr>
          <p:cNvSpPr txBox="1"/>
          <p:nvPr/>
        </p:nvSpPr>
        <p:spPr>
          <a:xfrm rot="16200000">
            <a:off x="6283714" y="1973994"/>
            <a:ext cx="1408176" cy="1548765"/>
          </a:xfrm>
          <a:prstGeom prst="round2SameRect">
            <a:avLst/>
          </a:prstGeom>
          <a:solidFill>
            <a:srgbClr val="3D9098"/>
          </a:solidFill>
          <a:ln>
            <a:solidFill>
              <a:schemeClr val="bg1"/>
            </a:solidFill>
          </a:ln>
        </p:spPr>
        <p:txBody>
          <a:bodyPr vert="vert" wrap="square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Team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61055E27-5E46-4F48-8506-8940E6CF82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5"/>
          <a:stretch/>
        </p:blipFill>
        <p:spPr>
          <a:xfrm>
            <a:off x="5426403" y="607945"/>
            <a:ext cx="7522280" cy="53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16705</TotalTime>
  <Words>2921</Words>
  <Application>Microsoft Office PowerPoint</Application>
  <PresentationFormat>Widescreen</PresentationFormat>
  <Paragraphs>554</Paragraphs>
  <Slides>57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57</vt:i4>
      </vt:variant>
    </vt:vector>
  </HeadingPairs>
  <TitlesOfParts>
    <vt:vector size="79" baseType="lpstr">
      <vt:lpstr>BatangChe</vt:lpstr>
      <vt:lpstr>MS PGothic</vt:lpstr>
      <vt:lpstr>Arial</vt:lpstr>
      <vt:lpstr>Arial Black</vt:lpstr>
      <vt:lpstr>Calibri</vt:lpstr>
      <vt:lpstr>Century Gothic</vt:lpstr>
      <vt:lpstr>DejaVu Sans</vt:lpstr>
      <vt:lpstr>Franklin Gothic Book</vt:lpstr>
      <vt:lpstr>Garamond</vt:lpstr>
      <vt:lpstr>Symbol</vt:lpstr>
      <vt:lpstr>System Font Regular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A Tale of Three Cities: Leveraging Text Messaging to Engage Young People Living with HIV in St. Louis, Los Angeles, and San Francisco</vt:lpstr>
      <vt:lpstr>PowerPoint Presentation</vt:lpstr>
      <vt:lpstr>PowerPoint Presentation</vt:lpstr>
      <vt:lpstr>PowerPoint Presentation</vt:lpstr>
      <vt:lpstr>PowerPoint Presentation</vt:lpstr>
      <vt:lpstr>Medical Case  Manager to  Client</vt:lpstr>
      <vt:lpstr>PowerPoint Presentation</vt:lpstr>
      <vt:lpstr>Automated Text Messaging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William Noonan (LRG)</dc:creator>
  <dc:description/>
  <cp:lastModifiedBy>SEAN ARAYASIRIKUL</cp:lastModifiedBy>
  <cp:revision>128</cp:revision>
  <dcterms:created xsi:type="dcterms:W3CDTF">2018-09-04T17:07:24Z</dcterms:created>
  <dcterms:modified xsi:type="dcterms:W3CDTF">2018-10-26T22:06:23Z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ntentTypeId">
    <vt:lpwstr>0x010100BAD001A7F359EE46A0CF8058E098EF5A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Custom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52</vt:i4>
  </property>
</Properties>
</file>